
<file path=[Content_Types].xml><?xml version="1.0" encoding="utf-8"?>
<Types xmlns="http://schemas.openxmlformats.org/package/2006/content-types">
  <Default Extension="gif" ContentType="image/gif"/>
  <Default Extension="jpe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slides/slide173.xml" ContentType="application/vnd.openxmlformats-officedocument.presentationml.slide+xml"/>
  <Override PartName="/ppt/slides/slide174.xml" ContentType="application/vnd.openxmlformats-officedocument.presentationml.slide+xml"/>
  <Override PartName="/ppt/slides/slide175.xml" ContentType="application/vnd.openxmlformats-officedocument.presentationml.slide+xml"/>
  <Override PartName="/ppt/slides/slide176.xml" ContentType="application/vnd.openxmlformats-officedocument.presentationml.slide+xml"/>
  <Override PartName="/ppt/slides/slide177.xml" ContentType="application/vnd.openxmlformats-officedocument.presentationml.slide+xml"/>
  <Override PartName="/ppt/slides/slide178.xml" ContentType="application/vnd.openxmlformats-officedocument.presentationml.slide+xml"/>
  <Override PartName="/ppt/slides/slide179.xml" ContentType="application/vnd.openxmlformats-officedocument.presentationml.slide+xml"/>
  <Override PartName="/ppt/slides/slide180.xml" ContentType="application/vnd.openxmlformats-officedocument.presentationml.slide+xml"/>
  <Override PartName="/ppt/slides/slide181.xml" ContentType="application/vnd.openxmlformats-officedocument.presentationml.slide+xml"/>
  <Override PartName="/ppt/slides/slide182.xml" ContentType="application/vnd.openxmlformats-officedocument.presentationml.slide+xml"/>
  <Override PartName="/ppt/slides/slide183.xml" ContentType="application/vnd.openxmlformats-officedocument.presentationml.slide+xml"/>
  <Override PartName="/ppt/slides/slide184.xml" ContentType="application/vnd.openxmlformats-officedocument.presentationml.slide+xml"/>
  <Override PartName="/ppt/slides/slide185.xml" ContentType="application/vnd.openxmlformats-officedocument.presentationml.slide+xml"/>
  <Override PartName="/ppt/slides/slide186.xml" ContentType="application/vnd.openxmlformats-officedocument.presentationml.slide+xml"/>
  <Override PartName="/ppt/slides/slide187.xml" ContentType="application/vnd.openxmlformats-officedocument.presentationml.slide+xml"/>
  <Override PartName="/ppt/slides/slide188.xml" ContentType="application/vnd.openxmlformats-officedocument.presentationml.slide+xml"/>
  <Override PartName="/ppt/slides/slide189.xml" ContentType="application/vnd.openxmlformats-officedocument.presentationml.slide+xml"/>
  <Override PartName="/ppt/slides/slide190.xml" ContentType="application/vnd.openxmlformats-officedocument.presentationml.slide+xml"/>
  <Override PartName="/ppt/slides/slide191.xml" ContentType="application/vnd.openxmlformats-officedocument.presentationml.slide+xml"/>
  <Override PartName="/ppt/slides/slide192.xml" ContentType="application/vnd.openxmlformats-officedocument.presentationml.slide+xml"/>
  <Override PartName="/ppt/slides/slide193.xml" ContentType="application/vnd.openxmlformats-officedocument.presentationml.slide+xml"/>
  <Override PartName="/ppt/slides/slide194.xml" ContentType="application/vnd.openxmlformats-officedocument.presentationml.slide+xml"/>
  <Override PartName="/ppt/slides/slide195.xml" ContentType="application/vnd.openxmlformats-officedocument.presentationml.slide+xml"/>
  <Override PartName="/ppt/slides/slide196.xml" ContentType="application/vnd.openxmlformats-officedocument.presentationml.slide+xml"/>
  <Override PartName="/ppt/slides/slide197.xml" ContentType="application/vnd.openxmlformats-officedocument.presentationml.slide+xml"/>
  <Override PartName="/ppt/slides/slide198.xml" ContentType="application/vnd.openxmlformats-officedocument.presentationml.slide+xml"/>
  <Override PartName="/ppt/slides/slide199.xml" ContentType="application/vnd.openxmlformats-officedocument.presentationml.slide+xml"/>
  <Override PartName="/ppt/slides/slide200.xml" ContentType="application/vnd.openxmlformats-officedocument.presentationml.slide+xml"/>
  <Override PartName="/ppt/slides/slide201.xml" ContentType="application/vnd.openxmlformats-officedocument.presentationml.slide+xml"/>
  <Override PartName="/ppt/slides/slide202.xml" ContentType="application/vnd.openxmlformats-officedocument.presentationml.slide+xml"/>
  <Override PartName="/ppt/slides/slide203.xml" ContentType="application/vnd.openxmlformats-officedocument.presentationml.slide+xml"/>
  <Override PartName="/ppt/slides/slide204.xml" ContentType="application/vnd.openxmlformats-officedocument.presentationml.slide+xml"/>
  <Override PartName="/ppt/slides/slide205.xml" ContentType="application/vnd.openxmlformats-officedocument.presentationml.slide+xml"/>
  <Override PartName="/ppt/slides/slide206.xml" ContentType="application/vnd.openxmlformats-officedocument.presentationml.slide+xml"/>
  <Override PartName="/ppt/slides/slide207.xml" ContentType="application/vnd.openxmlformats-officedocument.presentationml.slide+xml"/>
  <Override PartName="/ppt/slides/slide208.xml" ContentType="application/vnd.openxmlformats-officedocument.presentationml.slide+xml"/>
  <Override PartName="/ppt/slides/slide209.xml" ContentType="application/vnd.openxmlformats-officedocument.presentationml.slide+xml"/>
  <Override PartName="/ppt/slides/slide210.xml" ContentType="application/vnd.openxmlformats-officedocument.presentationml.slide+xml"/>
  <Override PartName="/ppt/slides/slide211.xml" ContentType="application/vnd.openxmlformats-officedocument.presentationml.slide+xml"/>
  <Override PartName="/ppt/slides/slide212.xml" ContentType="application/vnd.openxmlformats-officedocument.presentationml.slide+xml"/>
  <Override PartName="/ppt/slides/slide213.xml" ContentType="application/vnd.openxmlformats-officedocument.presentationml.slide+xml"/>
  <Override PartName="/ppt/slides/slide214.xml" ContentType="application/vnd.openxmlformats-officedocument.presentationml.slide+xml"/>
  <Override PartName="/ppt/slides/slide215.xml" ContentType="application/vnd.openxmlformats-officedocument.presentationml.slide+xml"/>
  <Override PartName="/ppt/slides/slide216.xml" ContentType="application/vnd.openxmlformats-officedocument.presentationml.slide+xml"/>
  <Override PartName="/ppt/slides/slide217.xml" ContentType="application/vnd.openxmlformats-officedocument.presentationml.slide+xml"/>
  <Override PartName="/ppt/slides/slide218.xml" ContentType="application/vnd.openxmlformats-officedocument.presentationml.slide+xml"/>
  <Override PartName="/ppt/slides/slide219.xml" ContentType="application/vnd.openxmlformats-officedocument.presentationml.slide+xml"/>
  <Override PartName="/ppt/slides/slide220.xml" ContentType="application/vnd.openxmlformats-officedocument.presentationml.slide+xml"/>
  <Override PartName="/ppt/slides/slide221.xml" ContentType="application/vnd.openxmlformats-officedocument.presentationml.slide+xml"/>
  <Override PartName="/ppt/slides/slide222.xml" ContentType="application/vnd.openxmlformats-officedocument.presentationml.slide+xml"/>
  <Override PartName="/ppt/slides/slide223.xml" ContentType="application/vnd.openxmlformats-officedocument.presentationml.slide+xml"/>
  <Override PartName="/ppt/slides/slide224.xml" ContentType="application/vnd.openxmlformats-officedocument.presentationml.slide+xml"/>
  <Override PartName="/ppt/slides/slide225.xml" ContentType="application/vnd.openxmlformats-officedocument.presentationml.slide+xml"/>
  <Override PartName="/ppt/slides/slide226.xml" ContentType="application/vnd.openxmlformats-officedocument.presentationml.slide+xml"/>
  <Override PartName="/ppt/slides/slide227.xml" ContentType="application/vnd.openxmlformats-officedocument.presentationml.slide+xml"/>
  <Override PartName="/ppt/slides/slide228.xml" ContentType="application/vnd.openxmlformats-officedocument.presentationml.slide+xml"/>
  <Override PartName="/ppt/slides/slide229.xml" ContentType="application/vnd.openxmlformats-officedocument.presentationml.slide+xml"/>
  <Override PartName="/ppt/slides/slide230.xml" ContentType="application/vnd.openxmlformats-officedocument.presentationml.slide+xml"/>
  <Override PartName="/ppt/slides/slide231.xml" ContentType="application/vnd.openxmlformats-officedocument.presentationml.slide+xml"/>
  <Override PartName="/ppt/slides/slide232.xml" ContentType="application/vnd.openxmlformats-officedocument.presentationml.slide+xml"/>
  <Override PartName="/ppt/slides/slide233.xml" ContentType="application/vnd.openxmlformats-officedocument.presentationml.slide+xml"/>
  <Override PartName="/ppt/slides/slide234.xml" ContentType="application/vnd.openxmlformats-officedocument.presentationml.slide+xml"/>
  <Override PartName="/ppt/slides/slide235.xml" ContentType="application/vnd.openxmlformats-officedocument.presentationml.slide+xml"/>
  <Override PartName="/ppt/slides/slide236.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theme/theme2.xml" ContentType="application/vnd.openxmlformats-officedocument.them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9" r:id="rId1"/>
  </p:sldMasterIdLst>
  <p:notesMasterIdLst>
    <p:notesMasterId r:id="rId238"/>
  </p:notesMasterIdLst>
  <p:sldIdLst>
    <p:sldId id="282" r:id="rId2"/>
    <p:sldId id="280" r:id="rId3"/>
    <p:sldId id="427" r:id="rId4"/>
    <p:sldId id="430" r:id="rId5"/>
    <p:sldId id="431" r:id="rId6"/>
    <p:sldId id="433" r:id="rId7"/>
    <p:sldId id="436" r:id="rId8"/>
    <p:sldId id="437" r:id="rId9"/>
    <p:sldId id="438" r:id="rId10"/>
    <p:sldId id="428" r:id="rId11"/>
    <p:sldId id="281" r:id="rId12"/>
    <p:sldId id="295" r:id="rId13"/>
    <p:sldId id="439" r:id="rId14"/>
    <p:sldId id="440" r:id="rId15"/>
    <p:sldId id="314" r:id="rId16"/>
    <p:sldId id="315" r:id="rId17"/>
    <p:sldId id="316" r:id="rId18"/>
    <p:sldId id="317" r:id="rId19"/>
    <p:sldId id="286" r:id="rId20"/>
    <p:sldId id="362" r:id="rId21"/>
    <p:sldId id="453" r:id="rId22"/>
    <p:sldId id="454" r:id="rId23"/>
    <p:sldId id="296" r:id="rId24"/>
    <p:sldId id="285" r:id="rId25"/>
    <p:sldId id="442" r:id="rId26"/>
    <p:sldId id="298" r:id="rId27"/>
    <p:sldId id="299" r:id="rId28"/>
    <p:sldId id="319" r:id="rId29"/>
    <p:sldId id="320" r:id="rId30"/>
    <p:sldId id="741" r:id="rId31"/>
    <p:sldId id="742" r:id="rId32"/>
    <p:sldId id="441" r:id="rId33"/>
    <p:sldId id="321" r:id="rId34"/>
    <p:sldId id="322" r:id="rId35"/>
    <p:sldId id="323" r:id="rId36"/>
    <p:sldId id="324" r:id="rId37"/>
    <p:sldId id="325" r:id="rId38"/>
    <p:sldId id="300" r:id="rId39"/>
    <p:sldId id="740" r:id="rId40"/>
    <p:sldId id="743" r:id="rId41"/>
    <p:sldId id="744" r:id="rId42"/>
    <p:sldId id="745" r:id="rId43"/>
    <p:sldId id="746" r:id="rId44"/>
    <p:sldId id="747" r:id="rId45"/>
    <p:sldId id="748" r:id="rId46"/>
    <p:sldId id="749" r:id="rId47"/>
    <p:sldId id="750" r:id="rId48"/>
    <p:sldId id="751" r:id="rId49"/>
    <p:sldId id="752" r:id="rId50"/>
    <p:sldId id="754" r:id="rId51"/>
    <p:sldId id="755" r:id="rId52"/>
    <p:sldId id="756" r:id="rId53"/>
    <p:sldId id="757" r:id="rId54"/>
    <p:sldId id="758" r:id="rId55"/>
    <p:sldId id="759" r:id="rId56"/>
    <p:sldId id="760" r:id="rId57"/>
    <p:sldId id="518" r:id="rId58"/>
    <p:sldId id="753" r:id="rId59"/>
    <p:sldId id="762" r:id="rId60"/>
    <p:sldId id="761" r:id="rId61"/>
    <p:sldId id="776" r:id="rId62"/>
    <p:sldId id="777" r:id="rId63"/>
    <p:sldId id="739" r:id="rId64"/>
    <p:sldId id="778" r:id="rId65"/>
    <p:sldId id="764" r:id="rId66"/>
    <p:sldId id="765" r:id="rId67"/>
    <p:sldId id="766" r:id="rId68"/>
    <p:sldId id="763" r:id="rId69"/>
    <p:sldId id="769" r:id="rId70"/>
    <p:sldId id="768" r:id="rId71"/>
    <p:sldId id="770" r:id="rId72"/>
    <p:sldId id="767" r:id="rId73"/>
    <p:sldId id="772" r:id="rId74"/>
    <p:sldId id="773" r:id="rId75"/>
    <p:sldId id="771" r:id="rId76"/>
    <p:sldId id="774" r:id="rId77"/>
    <p:sldId id="775" r:id="rId78"/>
    <p:sldId id="779" r:id="rId79"/>
    <p:sldId id="782" r:id="rId80"/>
    <p:sldId id="781" r:id="rId81"/>
    <p:sldId id="819" r:id="rId82"/>
    <p:sldId id="822" r:id="rId83"/>
    <p:sldId id="823" r:id="rId84"/>
    <p:sldId id="824" r:id="rId85"/>
    <p:sldId id="829" r:id="rId86"/>
    <p:sldId id="830" r:id="rId87"/>
    <p:sldId id="825" r:id="rId88"/>
    <p:sldId id="826" r:id="rId89"/>
    <p:sldId id="827" r:id="rId90"/>
    <p:sldId id="828" r:id="rId91"/>
    <p:sldId id="831" r:id="rId92"/>
    <p:sldId id="363" r:id="rId93"/>
    <p:sldId id="327" r:id="rId94"/>
    <p:sldId id="443" r:id="rId95"/>
    <p:sldId id="328" r:id="rId96"/>
    <p:sldId id="329" r:id="rId97"/>
    <p:sldId id="370" r:id="rId98"/>
    <p:sldId id="371" r:id="rId99"/>
    <p:sldId id="372" r:id="rId100"/>
    <p:sldId id="373" r:id="rId101"/>
    <p:sldId id="374" r:id="rId102"/>
    <p:sldId id="375" r:id="rId103"/>
    <p:sldId id="376" r:id="rId104"/>
    <p:sldId id="377" r:id="rId105"/>
    <p:sldId id="302" r:id="rId106"/>
    <p:sldId id="304" r:id="rId107"/>
    <p:sldId id="334" r:id="rId108"/>
    <p:sldId id="380" r:id="rId109"/>
    <p:sldId id="381" r:id="rId110"/>
    <p:sldId id="330" r:id="rId111"/>
    <p:sldId id="331" r:id="rId112"/>
    <p:sldId id="445" r:id="rId113"/>
    <p:sldId id="332" r:id="rId114"/>
    <p:sldId id="333" r:id="rId115"/>
    <p:sldId id="305" r:id="rId116"/>
    <p:sldId id="306" r:id="rId117"/>
    <p:sldId id="446" r:id="rId118"/>
    <p:sldId id="811" r:id="rId119"/>
    <p:sldId id="336" r:id="rId120"/>
    <p:sldId id="337" r:id="rId121"/>
    <p:sldId id="423" r:id="rId122"/>
    <p:sldId id="456" r:id="rId123"/>
    <p:sldId id="455" r:id="rId124"/>
    <p:sldId id="812" r:id="rId125"/>
    <p:sldId id="338" r:id="rId126"/>
    <p:sldId id="339" r:id="rId127"/>
    <p:sldId id="340" r:id="rId128"/>
    <p:sldId id="341" r:id="rId129"/>
    <p:sldId id="378" r:id="rId130"/>
    <p:sldId id="382" r:id="rId131"/>
    <p:sldId id="457" r:id="rId132"/>
    <p:sldId id="342" r:id="rId133"/>
    <p:sldId id="343" r:id="rId134"/>
    <p:sldId id="783" r:id="rId135"/>
    <p:sldId id="785" r:id="rId136"/>
    <p:sldId id="787" r:id="rId137"/>
    <p:sldId id="786" r:id="rId138"/>
    <p:sldId id="788" r:id="rId139"/>
    <p:sldId id="789" r:id="rId140"/>
    <p:sldId id="790" r:id="rId141"/>
    <p:sldId id="791" r:id="rId142"/>
    <p:sldId id="794" r:id="rId143"/>
    <p:sldId id="795" r:id="rId144"/>
    <p:sldId id="796" r:id="rId145"/>
    <p:sldId id="793" r:id="rId146"/>
    <p:sldId id="798" r:id="rId147"/>
    <p:sldId id="792" r:id="rId148"/>
    <p:sldId id="799" r:id="rId149"/>
    <p:sldId id="800" r:id="rId150"/>
    <p:sldId id="801" r:id="rId151"/>
    <p:sldId id="802" r:id="rId152"/>
    <p:sldId id="803" r:id="rId153"/>
    <p:sldId id="804" r:id="rId154"/>
    <p:sldId id="805" r:id="rId155"/>
    <p:sldId id="806" r:id="rId156"/>
    <p:sldId id="807" r:id="rId157"/>
    <p:sldId id="808" r:id="rId158"/>
    <p:sldId id="809" r:id="rId159"/>
    <p:sldId id="810" r:id="rId160"/>
    <p:sldId id="358" r:id="rId161"/>
    <p:sldId id="275" r:id="rId162"/>
    <p:sldId id="276" r:id="rId163"/>
    <p:sldId id="366" r:id="rId164"/>
    <p:sldId id="413" r:id="rId165"/>
    <p:sldId id="414" r:id="rId166"/>
    <p:sldId id="409" r:id="rId167"/>
    <p:sldId id="415" r:id="rId168"/>
    <p:sldId id="727" r:id="rId169"/>
    <p:sldId id="726" r:id="rId170"/>
    <p:sldId id="725" r:id="rId171"/>
    <p:sldId id="724" r:id="rId172"/>
    <p:sldId id="416" r:id="rId173"/>
    <p:sldId id="449" r:id="rId174"/>
    <p:sldId id="418" r:id="rId175"/>
    <p:sldId id="419" r:id="rId176"/>
    <p:sldId id="420" r:id="rId177"/>
    <p:sldId id="421" r:id="rId178"/>
    <p:sldId id="728" r:id="rId179"/>
    <p:sldId id="732" r:id="rId180"/>
    <p:sldId id="734" r:id="rId181"/>
    <p:sldId id="733" r:id="rId182"/>
    <p:sldId id="735" r:id="rId183"/>
    <p:sldId id="383" r:id="rId184"/>
    <p:sldId id="278" r:id="rId185"/>
    <p:sldId id="386" r:id="rId186"/>
    <p:sldId id="387" r:id="rId187"/>
    <p:sldId id="391" r:id="rId188"/>
    <p:sldId id="473" r:id="rId189"/>
    <p:sldId id="396" r:id="rId190"/>
    <p:sldId id="474" r:id="rId191"/>
    <p:sldId id="475" r:id="rId192"/>
    <p:sldId id="476" r:id="rId193"/>
    <p:sldId id="477" r:id="rId194"/>
    <p:sldId id="450" r:id="rId195"/>
    <p:sldId id="814" r:id="rId196"/>
    <p:sldId id="815" r:id="rId197"/>
    <p:sldId id="816" r:id="rId198"/>
    <p:sldId id="817" r:id="rId199"/>
    <p:sldId id="307" r:id="rId200"/>
    <p:sldId id="459" r:id="rId201"/>
    <p:sldId id="458" r:id="rId202"/>
    <p:sldId id="308" r:id="rId203"/>
    <p:sldId id="444" r:id="rId204"/>
    <p:sldId id="344" r:id="rId205"/>
    <p:sldId id="354" r:id="rId206"/>
    <p:sldId id="717" r:id="rId207"/>
    <p:sldId id="718" r:id="rId208"/>
    <p:sldId id="719" r:id="rId209"/>
    <p:sldId id="447" r:id="rId210"/>
    <p:sldId id="345" r:id="rId211"/>
    <p:sldId id="350" r:id="rId212"/>
    <p:sldId id="351" r:id="rId213"/>
    <p:sldId id="355" r:id="rId214"/>
    <p:sldId id="460" r:id="rId215"/>
    <p:sldId id="461" r:id="rId216"/>
    <p:sldId id="451" r:id="rId217"/>
    <p:sldId id="696" r:id="rId218"/>
    <p:sldId id="700" r:id="rId219"/>
    <p:sldId id="701" r:id="rId220"/>
    <p:sldId id="702" r:id="rId221"/>
    <p:sldId id="703" r:id="rId222"/>
    <p:sldId id="705" r:id="rId223"/>
    <p:sldId id="704" r:id="rId224"/>
    <p:sldId id="707" r:id="rId225"/>
    <p:sldId id="708" r:id="rId226"/>
    <p:sldId id="706" r:id="rId227"/>
    <p:sldId id="709" r:id="rId228"/>
    <p:sldId id="710" r:id="rId229"/>
    <p:sldId id="699" r:id="rId230"/>
    <p:sldId id="697" r:id="rId231"/>
    <p:sldId id="712" r:id="rId232"/>
    <p:sldId id="713" r:id="rId233"/>
    <p:sldId id="714" r:id="rId234"/>
    <p:sldId id="715" r:id="rId235"/>
    <p:sldId id="711" r:id="rId236"/>
    <p:sldId id="716" r:id="rId237"/>
  </p:sldIdLst>
  <p:sldSz cx="9144000" cy="6858000" type="screen4x3"/>
  <p:notesSz cx="6858000" cy="9144000"/>
  <p:defaultTextStyle>
    <a:defPPr>
      <a:defRPr lang="en-US"/>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5pPr>
    <a:lvl6pPr marL="2286000" algn="l" defTabSz="914400" rtl="0" eaLnBrk="1" latinLnBrk="0" hangingPunct="1">
      <a:defRPr kern="1200">
        <a:solidFill>
          <a:schemeClr val="tx1"/>
        </a:solidFill>
        <a:latin typeface="Arial" panose="020B0604020202020204" pitchFamily="34" charset="0"/>
        <a:ea typeface="+mn-ea"/>
        <a:cs typeface="+mn-cs"/>
      </a:defRPr>
    </a:lvl6pPr>
    <a:lvl7pPr marL="2743200" algn="l" defTabSz="914400" rtl="0" eaLnBrk="1" latinLnBrk="0" hangingPunct="1">
      <a:defRPr kern="1200">
        <a:solidFill>
          <a:schemeClr val="tx1"/>
        </a:solidFill>
        <a:latin typeface="Arial" panose="020B0604020202020204" pitchFamily="34" charset="0"/>
        <a:ea typeface="+mn-ea"/>
        <a:cs typeface="+mn-cs"/>
      </a:defRPr>
    </a:lvl7pPr>
    <a:lvl8pPr marL="3200400" algn="l" defTabSz="914400" rtl="0" eaLnBrk="1" latinLnBrk="0" hangingPunct="1">
      <a:defRPr kern="1200">
        <a:solidFill>
          <a:schemeClr val="tx1"/>
        </a:solidFill>
        <a:latin typeface="Arial" panose="020B0604020202020204" pitchFamily="34" charset="0"/>
        <a:ea typeface="+mn-ea"/>
        <a:cs typeface="+mn-cs"/>
      </a:defRPr>
    </a:lvl8pPr>
    <a:lvl9pPr marL="3657600" algn="l" defTabSz="914400" rtl="0" eaLnBrk="1" latinLnBrk="0" hangingPunct="1">
      <a:defRPr kern="1200">
        <a:solidFill>
          <a:schemeClr val="tx1"/>
        </a:solidFill>
        <a:latin typeface="Arial" panose="020B0604020202020204" pitchFamily="34" charset="0"/>
        <a:ea typeface="+mn-ea"/>
        <a:cs typeface="+mn-cs"/>
      </a:defRPr>
    </a:lvl9pPr>
  </p:defaultTextStyle>
  <p:extLst>
    <p:ext uri="{EFAFB233-063F-42B5-8137-9DF3F51BA10A}">
      <p15:sldGuideLst xmlns:p15="http://schemas.microsoft.com/office/powerpoint/2012/main">
        <p15:guide id="1" orient="horz" pos="2160">
          <p15:clr>
            <a:srgbClr val="A4A3A4"/>
          </p15:clr>
        </p15:guide>
        <p15:guide id="2" pos="2880">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0000FF"/>
    <a:srgbClr val="CCFFCC"/>
    <a:srgbClr val="FFDB69"/>
    <a:srgbClr val="FF66FF"/>
    <a:srgbClr val="FFCC99"/>
    <a:srgbClr val="99CCFF"/>
    <a:srgbClr val="FCD1AE"/>
    <a:srgbClr val="FAB072"/>
    <a:srgbClr val="FFDC6D"/>
    <a:srgbClr val="61D6FF"/>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15620"/>
    <p:restoredTop sz="95737" autoAdjust="0"/>
  </p:normalViewPr>
  <p:slideViewPr>
    <p:cSldViewPr>
      <p:cViewPr varScale="1">
        <p:scale>
          <a:sx n="72" d="100"/>
          <a:sy n="72" d="100"/>
        </p:scale>
        <p:origin x="1326" y="96"/>
      </p:cViewPr>
      <p:guideLst>
        <p:guide orient="horz" pos="2160"/>
        <p:guide pos="2880"/>
      </p:guideLst>
    </p:cSldViewPr>
  </p:slideViewPr>
  <p:notesTextViewPr>
    <p:cViewPr>
      <p:scale>
        <a:sx n="100" d="100"/>
        <a:sy n="100" d="100"/>
      </p:scale>
      <p:origin x="0" y="0"/>
    </p:cViewPr>
  </p:notesTextViewPr>
  <p:gridSpacing cx="76200" cy="76200"/>
</p:viewPr>
</file>

<file path=ppt/_rels/presentation.xml.rels><?xml version="1.0" encoding="UTF-8" standalone="yes"?>
<Relationships xmlns="http://schemas.openxmlformats.org/package/2006/relationships"><Relationship Id="rId117" Type="http://schemas.openxmlformats.org/officeDocument/2006/relationships/slide" Target="slides/slide116.xml"/><Relationship Id="rId21" Type="http://schemas.openxmlformats.org/officeDocument/2006/relationships/slide" Target="slides/slide20.xml"/><Relationship Id="rId42" Type="http://schemas.openxmlformats.org/officeDocument/2006/relationships/slide" Target="slides/slide41.xml"/><Relationship Id="rId63" Type="http://schemas.openxmlformats.org/officeDocument/2006/relationships/slide" Target="slides/slide62.xml"/><Relationship Id="rId84" Type="http://schemas.openxmlformats.org/officeDocument/2006/relationships/slide" Target="slides/slide83.xml"/><Relationship Id="rId138" Type="http://schemas.openxmlformats.org/officeDocument/2006/relationships/slide" Target="slides/slide137.xml"/><Relationship Id="rId159" Type="http://schemas.openxmlformats.org/officeDocument/2006/relationships/slide" Target="slides/slide158.xml"/><Relationship Id="rId170" Type="http://schemas.openxmlformats.org/officeDocument/2006/relationships/slide" Target="slides/slide169.xml"/><Relationship Id="rId191" Type="http://schemas.openxmlformats.org/officeDocument/2006/relationships/slide" Target="slides/slide190.xml"/><Relationship Id="rId205" Type="http://schemas.openxmlformats.org/officeDocument/2006/relationships/slide" Target="slides/slide204.xml"/><Relationship Id="rId226" Type="http://schemas.openxmlformats.org/officeDocument/2006/relationships/slide" Target="slides/slide225.xml"/><Relationship Id="rId107" Type="http://schemas.openxmlformats.org/officeDocument/2006/relationships/slide" Target="slides/slide106.xml"/><Relationship Id="rId11" Type="http://schemas.openxmlformats.org/officeDocument/2006/relationships/slide" Target="slides/slide10.xml"/><Relationship Id="rId32" Type="http://schemas.openxmlformats.org/officeDocument/2006/relationships/slide" Target="slides/slide31.xml"/><Relationship Id="rId53" Type="http://schemas.openxmlformats.org/officeDocument/2006/relationships/slide" Target="slides/slide52.xml"/><Relationship Id="rId74" Type="http://schemas.openxmlformats.org/officeDocument/2006/relationships/slide" Target="slides/slide73.xml"/><Relationship Id="rId128" Type="http://schemas.openxmlformats.org/officeDocument/2006/relationships/slide" Target="slides/slide127.xml"/><Relationship Id="rId149" Type="http://schemas.openxmlformats.org/officeDocument/2006/relationships/slide" Target="slides/slide148.xml"/><Relationship Id="rId5" Type="http://schemas.openxmlformats.org/officeDocument/2006/relationships/slide" Target="slides/slide4.xml"/><Relationship Id="rId95" Type="http://schemas.openxmlformats.org/officeDocument/2006/relationships/slide" Target="slides/slide94.xml"/><Relationship Id="rId160" Type="http://schemas.openxmlformats.org/officeDocument/2006/relationships/slide" Target="slides/slide159.xml"/><Relationship Id="rId181" Type="http://schemas.openxmlformats.org/officeDocument/2006/relationships/slide" Target="slides/slide180.xml"/><Relationship Id="rId216" Type="http://schemas.openxmlformats.org/officeDocument/2006/relationships/slide" Target="slides/slide215.xml"/><Relationship Id="rId237" Type="http://schemas.openxmlformats.org/officeDocument/2006/relationships/slide" Target="slides/slide236.xml"/><Relationship Id="rId22" Type="http://schemas.openxmlformats.org/officeDocument/2006/relationships/slide" Target="slides/slide21.xml"/><Relationship Id="rId43" Type="http://schemas.openxmlformats.org/officeDocument/2006/relationships/slide" Target="slides/slide42.xml"/><Relationship Id="rId64" Type="http://schemas.openxmlformats.org/officeDocument/2006/relationships/slide" Target="slides/slide63.xml"/><Relationship Id="rId118" Type="http://schemas.openxmlformats.org/officeDocument/2006/relationships/slide" Target="slides/slide117.xml"/><Relationship Id="rId139" Type="http://schemas.openxmlformats.org/officeDocument/2006/relationships/slide" Target="slides/slide138.xml"/><Relationship Id="rId85" Type="http://schemas.openxmlformats.org/officeDocument/2006/relationships/slide" Target="slides/slide84.xml"/><Relationship Id="rId150" Type="http://schemas.openxmlformats.org/officeDocument/2006/relationships/slide" Target="slides/slide149.xml"/><Relationship Id="rId171" Type="http://schemas.openxmlformats.org/officeDocument/2006/relationships/slide" Target="slides/slide170.xml"/><Relationship Id="rId192" Type="http://schemas.openxmlformats.org/officeDocument/2006/relationships/slide" Target="slides/slide191.xml"/><Relationship Id="rId206" Type="http://schemas.openxmlformats.org/officeDocument/2006/relationships/slide" Target="slides/slide205.xml"/><Relationship Id="rId227" Type="http://schemas.openxmlformats.org/officeDocument/2006/relationships/slide" Target="slides/slide226.xml"/><Relationship Id="rId12" Type="http://schemas.openxmlformats.org/officeDocument/2006/relationships/slide" Target="slides/slide11.xml"/><Relationship Id="rId33" Type="http://schemas.openxmlformats.org/officeDocument/2006/relationships/slide" Target="slides/slide32.xml"/><Relationship Id="rId108" Type="http://schemas.openxmlformats.org/officeDocument/2006/relationships/slide" Target="slides/slide107.xml"/><Relationship Id="rId129" Type="http://schemas.openxmlformats.org/officeDocument/2006/relationships/slide" Target="slides/slide128.xml"/><Relationship Id="rId54" Type="http://schemas.openxmlformats.org/officeDocument/2006/relationships/slide" Target="slides/slide53.xml"/><Relationship Id="rId75" Type="http://schemas.openxmlformats.org/officeDocument/2006/relationships/slide" Target="slides/slide74.xml"/><Relationship Id="rId96" Type="http://schemas.openxmlformats.org/officeDocument/2006/relationships/slide" Target="slides/slide95.xml"/><Relationship Id="rId140" Type="http://schemas.openxmlformats.org/officeDocument/2006/relationships/slide" Target="slides/slide139.xml"/><Relationship Id="rId161" Type="http://schemas.openxmlformats.org/officeDocument/2006/relationships/slide" Target="slides/slide160.xml"/><Relationship Id="rId182" Type="http://schemas.openxmlformats.org/officeDocument/2006/relationships/slide" Target="slides/slide181.xml"/><Relationship Id="rId217" Type="http://schemas.openxmlformats.org/officeDocument/2006/relationships/slide" Target="slides/slide216.xml"/><Relationship Id="rId6" Type="http://schemas.openxmlformats.org/officeDocument/2006/relationships/slide" Target="slides/slide5.xml"/><Relationship Id="rId238" Type="http://schemas.openxmlformats.org/officeDocument/2006/relationships/notesMaster" Target="notesMasters/notesMaster1.xml"/><Relationship Id="rId23" Type="http://schemas.openxmlformats.org/officeDocument/2006/relationships/slide" Target="slides/slide22.xml"/><Relationship Id="rId119" Type="http://schemas.openxmlformats.org/officeDocument/2006/relationships/slide" Target="slides/slide118.xml"/><Relationship Id="rId44" Type="http://schemas.openxmlformats.org/officeDocument/2006/relationships/slide" Target="slides/slide43.xml"/><Relationship Id="rId65" Type="http://schemas.openxmlformats.org/officeDocument/2006/relationships/slide" Target="slides/slide64.xml"/><Relationship Id="rId86" Type="http://schemas.openxmlformats.org/officeDocument/2006/relationships/slide" Target="slides/slide85.xml"/><Relationship Id="rId130" Type="http://schemas.openxmlformats.org/officeDocument/2006/relationships/slide" Target="slides/slide129.xml"/><Relationship Id="rId151" Type="http://schemas.openxmlformats.org/officeDocument/2006/relationships/slide" Target="slides/slide150.xml"/><Relationship Id="rId172" Type="http://schemas.openxmlformats.org/officeDocument/2006/relationships/slide" Target="slides/slide171.xml"/><Relationship Id="rId193" Type="http://schemas.openxmlformats.org/officeDocument/2006/relationships/slide" Target="slides/slide192.xml"/><Relationship Id="rId207" Type="http://schemas.openxmlformats.org/officeDocument/2006/relationships/slide" Target="slides/slide206.xml"/><Relationship Id="rId228" Type="http://schemas.openxmlformats.org/officeDocument/2006/relationships/slide" Target="slides/slide227.xml"/><Relationship Id="rId13" Type="http://schemas.openxmlformats.org/officeDocument/2006/relationships/slide" Target="slides/slide12.xml"/><Relationship Id="rId109" Type="http://schemas.openxmlformats.org/officeDocument/2006/relationships/slide" Target="slides/slide108.xml"/><Relationship Id="rId34" Type="http://schemas.openxmlformats.org/officeDocument/2006/relationships/slide" Target="slides/slide33.xml"/><Relationship Id="rId55" Type="http://schemas.openxmlformats.org/officeDocument/2006/relationships/slide" Target="slides/slide54.xml"/><Relationship Id="rId76" Type="http://schemas.openxmlformats.org/officeDocument/2006/relationships/slide" Target="slides/slide75.xml"/><Relationship Id="rId97" Type="http://schemas.openxmlformats.org/officeDocument/2006/relationships/slide" Target="slides/slide96.xml"/><Relationship Id="rId120" Type="http://schemas.openxmlformats.org/officeDocument/2006/relationships/slide" Target="slides/slide119.xml"/><Relationship Id="rId141" Type="http://schemas.openxmlformats.org/officeDocument/2006/relationships/slide" Target="slides/slide140.xml"/><Relationship Id="rId7" Type="http://schemas.openxmlformats.org/officeDocument/2006/relationships/slide" Target="slides/slide6.xml"/><Relationship Id="rId162" Type="http://schemas.openxmlformats.org/officeDocument/2006/relationships/slide" Target="slides/slide161.xml"/><Relationship Id="rId183" Type="http://schemas.openxmlformats.org/officeDocument/2006/relationships/slide" Target="slides/slide182.xml"/><Relationship Id="rId218" Type="http://schemas.openxmlformats.org/officeDocument/2006/relationships/slide" Target="slides/slide217.xml"/><Relationship Id="rId239" Type="http://schemas.openxmlformats.org/officeDocument/2006/relationships/presProps" Target="presProps.xml"/><Relationship Id="rId24" Type="http://schemas.openxmlformats.org/officeDocument/2006/relationships/slide" Target="slides/slide23.xml"/><Relationship Id="rId45" Type="http://schemas.openxmlformats.org/officeDocument/2006/relationships/slide" Target="slides/slide44.xml"/><Relationship Id="rId66" Type="http://schemas.openxmlformats.org/officeDocument/2006/relationships/slide" Target="slides/slide65.xml"/><Relationship Id="rId87" Type="http://schemas.openxmlformats.org/officeDocument/2006/relationships/slide" Target="slides/slide86.xml"/><Relationship Id="rId110" Type="http://schemas.openxmlformats.org/officeDocument/2006/relationships/slide" Target="slides/slide109.xml"/><Relationship Id="rId131" Type="http://schemas.openxmlformats.org/officeDocument/2006/relationships/slide" Target="slides/slide130.xml"/><Relationship Id="rId152" Type="http://schemas.openxmlformats.org/officeDocument/2006/relationships/slide" Target="slides/slide151.xml"/><Relationship Id="rId173" Type="http://schemas.openxmlformats.org/officeDocument/2006/relationships/slide" Target="slides/slide172.xml"/><Relationship Id="rId194" Type="http://schemas.openxmlformats.org/officeDocument/2006/relationships/slide" Target="slides/slide193.xml"/><Relationship Id="rId208" Type="http://schemas.openxmlformats.org/officeDocument/2006/relationships/slide" Target="slides/slide207.xml"/><Relationship Id="rId229" Type="http://schemas.openxmlformats.org/officeDocument/2006/relationships/slide" Target="slides/slide228.xml"/><Relationship Id="rId240" Type="http://schemas.openxmlformats.org/officeDocument/2006/relationships/viewProps" Target="viewProps.xml"/><Relationship Id="rId14" Type="http://schemas.openxmlformats.org/officeDocument/2006/relationships/slide" Target="slides/slide13.xml"/><Relationship Id="rId35" Type="http://schemas.openxmlformats.org/officeDocument/2006/relationships/slide" Target="slides/slide34.xml"/><Relationship Id="rId56" Type="http://schemas.openxmlformats.org/officeDocument/2006/relationships/slide" Target="slides/slide55.xml"/><Relationship Id="rId77" Type="http://schemas.openxmlformats.org/officeDocument/2006/relationships/slide" Target="slides/slide76.xml"/><Relationship Id="rId100" Type="http://schemas.openxmlformats.org/officeDocument/2006/relationships/slide" Target="slides/slide99.xml"/><Relationship Id="rId8" Type="http://schemas.openxmlformats.org/officeDocument/2006/relationships/slide" Target="slides/slide7.xml"/><Relationship Id="rId98" Type="http://schemas.openxmlformats.org/officeDocument/2006/relationships/slide" Target="slides/slide97.xml"/><Relationship Id="rId121" Type="http://schemas.openxmlformats.org/officeDocument/2006/relationships/slide" Target="slides/slide120.xml"/><Relationship Id="rId142" Type="http://schemas.openxmlformats.org/officeDocument/2006/relationships/slide" Target="slides/slide141.xml"/><Relationship Id="rId163" Type="http://schemas.openxmlformats.org/officeDocument/2006/relationships/slide" Target="slides/slide162.xml"/><Relationship Id="rId184" Type="http://schemas.openxmlformats.org/officeDocument/2006/relationships/slide" Target="slides/slide183.xml"/><Relationship Id="rId219" Type="http://schemas.openxmlformats.org/officeDocument/2006/relationships/slide" Target="slides/slide218.xml"/><Relationship Id="rId230" Type="http://schemas.openxmlformats.org/officeDocument/2006/relationships/slide" Target="slides/slide229.xml"/><Relationship Id="rId25" Type="http://schemas.openxmlformats.org/officeDocument/2006/relationships/slide" Target="slides/slide24.xml"/><Relationship Id="rId46" Type="http://schemas.openxmlformats.org/officeDocument/2006/relationships/slide" Target="slides/slide45.xml"/><Relationship Id="rId67" Type="http://schemas.openxmlformats.org/officeDocument/2006/relationships/slide" Target="slides/slide66.xml"/><Relationship Id="rId88" Type="http://schemas.openxmlformats.org/officeDocument/2006/relationships/slide" Target="slides/slide87.xml"/><Relationship Id="rId111" Type="http://schemas.openxmlformats.org/officeDocument/2006/relationships/slide" Target="slides/slide110.xml"/><Relationship Id="rId132" Type="http://schemas.openxmlformats.org/officeDocument/2006/relationships/slide" Target="slides/slide131.xml"/><Relationship Id="rId153" Type="http://schemas.openxmlformats.org/officeDocument/2006/relationships/slide" Target="slides/slide152.xml"/><Relationship Id="rId174" Type="http://schemas.openxmlformats.org/officeDocument/2006/relationships/slide" Target="slides/slide173.xml"/><Relationship Id="rId195" Type="http://schemas.openxmlformats.org/officeDocument/2006/relationships/slide" Target="slides/slide194.xml"/><Relationship Id="rId209" Type="http://schemas.openxmlformats.org/officeDocument/2006/relationships/slide" Target="slides/slide208.xml"/><Relationship Id="rId220" Type="http://schemas.openxmlformats.org/officeDocument/2006/relationships/slide" Target="slides/slide219.xml"/><Relationship Id="rId241" Type="http://schemas.openxmlformats.org/officeDocument/2006/relationships/theme" Target="theme/theme1.xml"/><Relationship Id="rId15" Type="http://schemas.openxmlformats.org/officeDocument/2006/relationships/slide" Target="slides/slide14.xml"/><Relationship Id="rId36" Type="http://schemas.openxmlformats.org/officeDocument/2006/relationships/slide" Target="slides/slide35.xml"/><Relationship Id="rId57" Type="http://schemas.openxmlformats.org/officeDocument/2006/relationships/slide" Target="slides/slide56.xml"/><Relationship Id="rId106" Type="http://schemas.openxmlformats.org/officeDocument/2006/relationships/slide" Target="slides/slide105.xml"/><Relationship Id="rId127" Type="http://schemas.openxmlformats.org/officeDocument/2006/relationships/slide" Target="slides/slide126.xml"/><Relationship Id="rId10" Type="http://schemas.openxmlformats.org/officeDocument/2006/relationships/slide" Target="slides/slide9.xml"/><Relationship Id="rId31" Type="http://schemas.openxmlformats.org/officeDocument/2006/relationships/slide" Target="slides/slide30.xml"/><Relationship Id="rId52" Type="http://schemas.openxmlformats.org/officeDocument/2006/relationships/slide" Target="slides/slide51.xml"/><Relationship Id="rId73" Type="http://schemas.openxmlformats.org/officeDocument/2006/relationships/slide" Target="slides/slide72.xml"/><Relationship Id="rId78" Type="http://schemas.openxmlformats.org/officeDocument/2006/relationships/slide" Target="slides/slide77.xml"/><Relationship Id="rId94" Type="http://schemas.openxmlformats.org/officeDocument/2006/relationships/slide" Target="slides/slide93.xml"/><Relationship Id="rId99" Type="http://schemas.openxmlformats.org/officeDocument/2006/relationships/slide" Target="slides/slide98.xml"/><Relationship Id="rId101" Type="http://schemas.openxmlformats.org/officeDocument/2006/relationships/slide" Target="slides/slide100.xml"/><Relationship Id="rId122" Type="http://schemas.openxmlformats.org/officeDocument/2006/relationships/slide" Target="slides/slide121.xml"/><Relationship Id="rId143" Type="http://schemas.openxmlformats.org/officeDocument/2006/relationships/slide" Target="slides/slide142.xml"/><Relationship Id="rId148" Type="http://schemas.openxmlformats.org/officeDocument/2006/relationships/slide" Target="slides/slide147.xml"/><Relationship Id="rId164" Type="http://schemas.openxmlformats.org/officeDocument/2006/relationships/slide" Target="slides/slide163.xml"/><Relationship Id="rId169" Type="http://schemas.openxmlformats.org/officeDocument/2006/relationships/slide" Target="slides/slide168.xml"/><Relationship Id="rId185" Type="http://schemas.openxmlformats.org/officeDocument/2006/relationships/slide" Target="slides/slide184.xml"/><Relationship Id="rId4" Type="http://schemas.openxmlformats.org/officeDocument/2006/relationships/slide" Target="slides/slide3.xml"/><Relationship Id="rId9" Type="http://schemas.openxmlformats.org/officeDocument/2006/relationships/slide" Target="slides/slide8.xml"/><Relationship Id="rId180" Type="http://schemas.openxmlformats.org/officeDocument/2006/relationships/slide" Target="slides/slide179.xml"/><Relationship Id="rId210" Type="http://schemas.openxmlformats.org/officeDocument/2006/relationships/slide" Target="slides/slide209.xml"/><Relationship Id="rId215" Type="http://schemas.openxmlformats.org/officeDocument/2006/relationships/slide" Target="slides/slide214.xml"/><Relationship Id="rId236" Type="http://schemas.openxmlformats.org/officeDocument/2006/relationships/slide" Target="slides/slide235.xml"/><Relationship Id="rId26" Type="http://schemas.openxmlformats.org/officeDocument/2006/relationships/slide" Target="slides/slide25.xml"/><Relationship Id="rId231" Type="http://schemas.openxmlformats.org/officeDocument/2006/relationships/slide" Target="slides/slide230.xml"/><Relationship Id="rId47" Type="http://schemas.openxmlformats.org/officeDocument/2006/relationships/slide" Target="slides/slide46.xml"/><Relationship Id="rId68" Type="http://schemas.openxmlformats.org/officeDocument/2006/relationships/slide" Target="slides/slide67.xml"/><Relationship Id="rId89" Type="http://schemas.openxmlformats.org/officeDocument/2006/relationships/slide" Target="slides/slide88.xml"/><Relationship Id="rId112" Type="http://schemas.openxmlformats.org/officeDocument/2006/relationships/slide" Target="slides/slide111.xml"/><Relationship Id="rId133" Type="http://schemas.openxmlformats.org/officeDocument/2006/relationships/slide" Target="slides/slide132.xml"/><Relationship Id="rId154" Type="http://schemas.openxmlformats.org/officeDocument/2006/relationships/slide" Target="slides/slide153.xml"/><Relationship Id="rId175" Type="http://schemas.openxmlformats.org/officeDocument/2006/relationships/slide" Target="slides/slide174.xml"/><Relationship Id="rId196" Type="http://schemas.openxmlformats.org/officeDocument/2006/relationships/slide" Target="slides/slide195.xml"/><Relationship Id="rId200" Type="http://schemas.openxmlformats.org/officeDocument/2006/relationships/slide" Target="slides/slide199.xml"/><Relationship Id="rId16" Type="http://schemas.openxmlformats.org/officeDocument/2006/relationships/slide" Target="slides/slide15.xml"/><Relationship Id="rId221" Type="http://schemas.openxmlformats.org/officeDocument/2006/relationships/slide" Target="slides/slide220.xml"/><Relationship Id="rId242" Type="http://schemas.openxmlformats.org/officeDocument/2006/relationships/tableStyles" Target="tableStyles.xml"/><Relationship Id="rId37" Type="http://schemas.openxmlformats.org/officeDocument/2006/relationships/slide" Target="slides/slide36.xml"/><Relationship Id="rId58" Type="http://schemas.openxmlformats.org/officeDocument/2006/relationships/slide" Target="slides/slide57.xml"/><Relationship Id="rId79" Type="http://schemas.openxmlformats.org/officeDocument/2006/relationships/slide" Target="slides/slide78.xml"/><Relationship Id="rId102" Type="http://schemas.openxmlformats.org/officeDocument/2006/relationships/slide" Target="slides/slide101.xml"/><Relationship Id="rId123" Type="http://schemas.openxmlformats.org/officeDocument/2006/relationships/slide" Target="slides/slide122.xml"/><Relationship Id="rId144" Type="http://schemas.openxmlformats.org/officeDocument/2006/relationships/slide" Target="slides/slide143.xml"/><Relationship Id="rId90" Type="http://schemas.openxmlformats.org/officeDocument/2006/relationships/slide" Target="slides/slide89.xml"/><Relationship Id="rId165" Type="http://schemas.openxmlformats.org/officeDocument/2006/relationships/slide" Target="slides/slide164.xml"/><Relationship Id="rId186" Type="http://schemas.openxmlformats.org/officeDocument/2006/relationships/slide" Target="slides/slide185.xml"/><Relationship Id="rId211" Type="http://schemas.openxmlformats.org/officeDocument/2006/relationships/slide" Target="slides/slide210.xml"/><Relationship Id="rId232" Type="http://schemas.openxmlformats.org/officeDocument/2006/relationships/slide" Target="slides/slide231.xml"/><Relationship Id="rId27" Type="http://schemas.openxmlformats.org/officeDocument/2006/relationships/slide" Target="slides/slide26.xml"/><Relationship Id="rId48" Type="http://schemas.openxmlformats.org/officeDocument/2006/relationships/slide" Target="slides/slide47.xml"/><Relationship Id="rId69" Type="http://schemas.openxmlformats.org/officeDocument/2006/relationships/slide" Target="slides/slide68.xml"/><Relationship Id="rId113" Type="http://schemas.openxmlformats.org/officeDocument/2006/relationships/slide" Target="slides/slide112.xml"/><Relationship Id="rId134" Type="http://schemas.openxmlformats.org/officeDocument/2006/relationships/slide" Target="slides/slide133.xml"/><Relationship Id="rId80" Type="http://schemas.openxmlformats.org/officeDocument/2006/relationships/slide" Target="slides/slide79.xml"/><Relationship Id="rId155" Type="http://schemas.openxmlformats.org/officeDocument/2006/relationships/slide" Target="slides/slide154.xml"/><Relationship Id="rId176" Type="http://schemas.openxmlformats.org/officeDocument/2006/relationships/slide" Target="slides/slide175.xml"/><Relationship Id="rId197" Type="http://schemas.openxmlformats.org/officeDocument/2006/relationships/slide" Target="slides/slide196.xml"/><Relationship Id="rId201" Type="http://schemas.openxmlformats.org/officeDocument/2006/relationships/slide" Target="slides/slide200.xml"/><Relationship Id="rId222" Type="http://schemas.openxmlformats.org/officeDocument/2006/relationships/slide" Target="slides/slide221.xml"/><Relationship Id="rId17" Type="http://schemas.openxmlformats.org/officeDocument/2006/relationships/slide" Target="slides/slide16.xml"/><Relationship Id="rId38" Type="http://schemas.openxmlformats.org/officeDocument/2006/relationships/slide" Target="slides/slide37.xml"/><Relationship Id="rId59" Type="http://schemas.openxmlformats.org/officeDocument/2006/relationships/slide" Target="slides/slide58.xml"/><Relationship Id="rId103" Type="http://schemas.openxmlformats.org/officeDocument/2006/relationships/slide" Target="slides/slide102.xml"/><Relationship Id="rId124" Type="http://schemas.openxmlformats.org/officeDocument/2006/relationships/slide" Target="slides/slide123.xml"/><Relationship Id="rId70" Type="http://schemas.openxmlformats.org/officeDocument/2006/relationships/slide" Target="slides/slide69.xml"/><Relationship Id="rId91" Type="http://schemas.openxmlformats.org/officeDocument/2006/relationships/slide" Target="slides/slide90.xml"/><Relationship Id="rId145" Type="http://schemas.openxmlformats.org/officeDocument/2006/relationships/slide" Target="slides/slide144.xml"/><Relationship Id="rId166" Type="http://schemas.openxmlformats.org/officeDocument/2006/relationships/slide" Target="slides/slide165.xml"/><Relationship Id="rId187" Type="http://schemas.openxmlformats.org/officeDocument/2006/relationships/slide" Target="slides/slide186.xml"/><Relationship Id="rId1" Type="http://schemas.openxmlformats.org/officeDocument/2006/relationships/slideMaster" Target="slideMasters/slideMaster1.xml"/><Relationship Id="rId212" Type="http://schemas.openxmlformats.org/officeDocument/2006/relationships/slide" Target="slides/slide211.xml"/><Relationship Id="rId233" Type="http://schemas.openxmlformats.org/officeDocument/2006/relationships/slide" Target="slides/slide232.xml"/><Relationship Id="rId28" Type="http://schemas.openxmlformats.org/officeDocument/2006/relationships/slide" Target="slides/slide27.xml"/><Relationship Id="rId49" Type="http://schemas.openxmlformats.org/officeDocument/2006/relationships/slide" Target="slides/slide48.xml"/><Relationship Id="rId114" Type="http://schemas.openxmlformats.org/officeDocument/2006/relationships/slide" Target="slides/slide113.xml"/><Relationship Id="rId60" Type="http://schemas.openxmlformats.org/officeDocument/2006/relationships/slide" Target="slides/slide59.xml"/><Relationship Id="rId81" Type="http://schemas.openxmlformats.org/officeDocument/2006/relationships/slide" Target="slides/slide80.xml"/><Relationship Id="rId135" Type="http://schemas.openxmlformats.org/officeDocument/2006/relationships/slide" Target="slides/slide134.xml"/><Relationship Id="rId156" Type="http://schemas.openxmlformats.org/officeDocument/2006/relationships/slide" Target="slides/slide155.xml"/><Relationship Id="rId177" Type="http://schemas.openxmlformats.org/officeDocument/2006/relationships/slide" Target="slides/slide176.xml"/><Relationship Id="rId198" Type="http://schemas.openxmlformats.org/officeDocument/2006/relationships/slide" Target="slides/slide197.xml"/><Relationship Id="rId202" Type="http://schemas.openxmlformats.org/officeDocument/2006/relationships/slide" Target="slides/slide201.xml"/><Relationship Id="rId223" Type="http://schemas.openxmlformats.org/officeDocument/2006/relationships/slide" Target="slides/slide222.xml"/><Relationship Id="rId18" Type="http://schemas.openxmlformats.org/officeDocument/2006/relationships/slide" Target="slides/slide17.xml"/><Relationship Id="rId39" Type="http://schemas.openxmlformats.org/officeDocument/2006/relationships/slide" Target="slides/slide38.xml"/><Relationship Id="rId50" Type="http://schemas.openxmlformats.org/officeDocument/2006/relationships/slide" Target="slides/slide49.xml"/><Relationship Id="rId104" Type="http://schemas.openxmlformats.org/officeDocument/2006/relationships/slide" Target="slides/slide103.xml"/><Relationship Id="rId125" Type="http://schemas.openxmlformats.org/officeDocument/2006/relationships/slide" Target="slides/slide124.xml"/><Relationship Id="rId146" Type="http://schemas.openxmlformats.org/officeDocument/2006/relationships/slide" Target="slides/slide145.xml"/><Relationship Id="rId167" Type="http://schemas.openxmlformats.org/officeDocument/2006/relationships/slide" Target="slides/slide166.xml"/><Relationship Id="rId188" Type="http://schemas.openxmlformats.org/officeDocument/2006/relationships/slide" Target="slides/slide187.xml"/><Relationship Id="rId71" Type="http://schemas.openxmlformats.org/officeDocument/2006/relationships/slide" Target="slides/slide70.xml"/><Relationship Id="rId92" Type="http://schemas.openxmlformats.org/officeDocument/2006/relationships/slide" Target="slides/slide91.xml"/><Relationship Id="rId213" Type="http://schemas.openxmlformats.org/officeDocument/2006/relationships/slide" Target="slides/slide212.xml"/><Relationship Id="rId234" Type="http://schemas.openxmlformats.org/officeDocument/2006/relationships/slide" Target="slides/slide233.xml"/><Relationship Id="rId2" Type="http://schemas.openxmlformats.org/officeDocument/2006/relationships/slide" Target="slides/slide1.xml"/><Relationship Id="rId29" Type="http://schemas.openxmlformats.org/officeDocument/2006/relationships/slide" Target="slides/slide28.xml"/><Relationship Id="rId40" Type="http://schemas.openxmlformats.org/officeDocument/2006/relationships/slide" Target="slides/slide39.xml"/><Relationship Id="rId115" Type="http://schemas.openxmlformats.org/officeDocument/2006/relationships/slide" Target="slides/slide114.xml"/><Relationship Id="rId136" Type="http://schemas.openxmlformats.org/officeDocument/2006/relationships/slide" Target="slides/slide135.xml"/><Relationship Id="rId157" Type="http://schemas.openxmlformats.org/officeDocument/2006/relationships/slide" Target="slides/slide156.xml"/><Relationship Id="rId178" Type="http://schemas.openxmlformats.org/officeDocument/2006/relationships/slide" Target="slides/slide177.xml"/><Relationship Id="rId61" Type="http://schemas.openxmlformats.org/officeDocument/2006/relationships/slide" Target="slides/slide60.xml"/><Relationship Id="rId82" Type="http://schemas.openxmlformats.org/officeDocument/2006/relationships/slide" Target="slides/slide81.xml"/><Relationship Id="rId199" Type="http://schemas.openxmlformats.org/officeDocument/2006/relationships/slide" Target="slides/slide198.xml"/><Relationship Id="rId203" Type="http://schemas.openxmlformats.org/officeDocument/2006/relationships/slide" Target="slides/slide202.xml"/><Relationship Id="rId19" Type="http://schemas.openxmlformats.org/officeDocument/2006/relationships/slide" Target="slides/slide18.xml"/><Relationship Id="rId224" Type="http://schemas.openxmlformats.org/officeDocument/2006/relationships/slide" Target="slides/slide223.xml"/><Relationship Id="rId30" Type="http://schemas.openxmlformats.org/officeDocument/2006/relationships/slide" Target="slides/slide29.xml"/><Relationship Id="rId105" Type="http://schemas.openxmlformats.org/officeDocument/2006/relationships/slide" Target="slides/slide104.xml"/><Relationship Id="rId126" Type="http://schemas.openxmlformats.org/officeDocument/2006/relationships/slide" Target="slides/slide125.xml"/><Relationship Id="rId147" Type="http://schemas.openxmlformats.org/officeDocument/2006/relationships/slide" Target="slides/slide146.xml"/><Relationship Id="rId168" Type="http://schemas.openxmlformats.org/officeDocument/2006/relationships/slide" Target="slides/slide167.xml"/><Relationship Id="rId51" Type="http://schemas.openxmlformats.org/officeDocument/2006/relationships/slide" Target="slides/slide50.xml"/><Relationship Id="rId72" Type="http://schemas.openxmlformats.org/officeDocument/2006/relationships/slide" Target="slides/slide71.xml"/><Relationship Id="rId93" Type="http://schemas.openxmlformats.org/officeDocument/2006/relationships/slide" Target="slides/slide92.xml"/><Relationship Id="rId189" Type="http://schemas.openxmlformats.org/officeDocument/2006/relationships/slide" Target="slides/slide188.xml"/><Relationship Id="rId3" Type="http://schemas.openxmlformats.org/officeDocument/2006/relationships/slide" Target="slides/slide2.xml"/><Relationship Id="rId214" Type="http://schemas.openxmlformats.org/officeDocument/2006/relationships/slide" Target="slides/slide213.xml"/><Relationship Id="rId235" Type="http://schemas.openxmlformats.org/officeDocument/2006/relationships/slide" Target="slides/slide234.xml"/><Relationship Id="rId116" Type="http://schemas.openxmlformats.org/officeDocument/2006/relationships/slide" Target="slides/slide115.xml"/><Relationship Id="rId137" Type="http://schemas.openxmlformats.org/officeDocument/2006/relationships/slide" Target="slides/slide136.xml"/><Relationship Id="rId158" Type="http://schemas.openxmlformats.org/officeDocument/2006/relationships/slide" Target="slides/slide157.xml"/><Relationship Id="rId20" Type="http://schemas.openxmlformats.org/officeDocument/2006/relationships/slide" Target="slides/slide19.xml"/><Relationship Id="rId41" Type="http://schemas.openxmlformats.org/officeDocument/2006/relationships/slide" Target="slides/slide40.xml"/><Relationship Id="rId62" Type="http://schemas.openxmlformats.org/officeDocument/2006/relationships/slide" Target="slides/slide61.xml"/><Relationship Id="rId83" Type="http://schemas.openxmlformats.org/officeDocument/2006/relationships/slide" Target="slides/slide82.xml"/><Relationship Id="rId179" Type="http://schemas.openxmlformats.org/officeDocument/2006/relationships/slide" Target="slides/slide178.xml"/><Relationship Id="rId190" Type="http://schemas.openxmlformats.org/officeDocument/2006/relationships/slide" Target="slides/slide189.xml"/><Relationship Id="rId204" Type="http://schemas.openxmlformats.org/officeDocument/2006/relationships/slide" Target="slides/slide203.xml"/><Relationship Id="rId225" Type="http://schemas.openxmlformats.org/officeDocument/2006/relationships/slide" Target="slides/slide224.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Header Placeholder 1">
            <a:extLst>
              <a:ext uri="{FF2B5EF4-FFF2-40B4-BE49-F238E27FC236}">
                <a16:creationId xmlns:a16="http://schemas.microsoft.com/office/drawing/2014/main" id="{E6A68177-ACD9-460F-80C2-49172773ED8D}"/>
              </a:ext>
            </a:extLst>
          </p:cNvPr>
          <p:cNvSpPr>
            <a:spLocks noGrp="1"/>
          </p:cNvSpPr>
          <p:nvPr>
            <p:ph type="hdr" sz="quarter"/>
          </p:nvPr>
        </p:nvSpPr>
        <p:spPr>
          <a:xfrm>
            <a:off x="0" y="0"/>
            <a:ext cx="2971800" cy="457200"/>
          </a:xfrm>
          <a:prstGeom prst="rect">
            <a:avLst/>
          </a:prstGeom>
        </p:spPr>
        <p:txBody>
          <a:bodyPr vert="horz" lIns="91440" tIns="45720" rIns="91440" bIns="45720" rtlCol="0"/>
          <a:lstStyle>
            <a:lvl1pPr algn="l" eaLnBrk="1" hangingPunct="1">
              <a:defRPr sz="1200">
                <a:latin typeface="Arial" charset="0"/>
              </a:defRPr>
            </a:lvl1pPr>
          </a:lstStyle>
          <a:p>
            <a:pPr>
              <a:defRPr/>
            </a:pPr>
            <a:endParaRPr lang="en-US"/>
          </a:p>
        </p:txBody>
      </p:sp>
      <p:sp>
        <p:nvSpPr>
          <p:cNvPr id="3" name="Date Placeholder 2">
            <a:extLst>
              <a:ext uri="{FF2B5EF4-FFF2-40B4-BE49-F238E27FC236}">
                <a16:creationId xmlns:a16="http://schemas.microsoft.com/office/drawing/2014/main" id="{4874E71F-45E5-4EB3-8BE2-6F386095AB68}"/>
              </a:ext>
            </a:extLst>
          </p:cNvPr>
          <p:cNvSpPr>
            <a:spLocks noGrp="1"/>
          </p:cNvSpPr>
          <p:nvPr>
            <p:ph type="dt" idx="1"/>
          </p:nvPr>
        </p:nvSpPr>
        <p:spPr>
          <a:xfrm>
            <a:off x="3884613" y="0"/>
            <a:ext cx="2971800" cy="457200"/>
          </a:xfrm>
          <a:prstGeom prst="rect">
            <a:avLst/>
          </a:prstGeom>
        </p:spPr>
        <p:txBody>
          <a:bodyPr vert="horz" lIns="91440" tIns="45720" rIns="91440" bIns="45720" rtlCol="0"/>
          <a:lstStyle>
            <a:lvl1pPr algn="r" eaLnBrk="1" hangingPunct="1">
              <a:defRPr sz="1200">
                <a:latin typeface="Arial" charset="0"/>
              </a:defRPr>
            </a:lvl1pPr>
          </a:lstStyle>
          <a:p>
            <a:pPr>
              <a:defRPr/>
            </a:pPr>
            <a:fld id="{907813CE-A743-4140-9F38-73F16341DCA6}" type="datetimeFigureOut">
              <a:rPr lang="en-US"/>
              <a:pPr>
                <a:defRPr/>
              </a:pPr>
              <a:t>9/27/2022</a:t>
            </a:fld>
            <a:endParaRPr lang="en-US"/>
          </a:p>
        </p:txBody>
      </p:sp>
      <p:sp>
        <p:nvSpPr>
          <p:cNvPr id="4" name="Slide Image Placeholder 3">
            <a:extLst>
              <a:ext uri="{FF2B5EF4-FFF2-40B4-BE49-F238E27FC236}">
                <a16:creationId xmlns:a16="http://schemas.microsoft.com/office/drawing/2014/main" id="{2ED962E7-EAE9-4EC5-BABC-011854207B6A}"/>
              </a:ext>
            </a:extLst>
          </p:cNvPr>
          <p:cNvSpPr>
            <a:spLocks noGrp="1" noRot="1" noChangeAspect="1"/>
          </p:cNvSpPr>
          <p:nvPr>
            <p:ph type="sldImg" idx="2"/>
          </p:nvPr>
        </p:nvSpPr>
        <p:spPr>
          <a:xfrm>
            <a:off x="1143000" y="685800"/>
            <a:ext cx="4572000" cy="3429000"/>
          </a:xfrm>
          <a:prstGeom prst="rect">
            <a:avLst/>
          </a:prstGeom>
          <a:noFill/>
          <a:ln w="12700">
            <a:solidFill>
              <a:prstClr val="black"/>
            </a:solidFill>
          </a:ln>
        </p:spPr>
        <p:txBody>
          <a:bodyPr vert="horz" lIns="91440" tIns="45720" rIns="91440" bIns="45720" rtlCol="0" anchor="ctr"/>
          <a:lstStyle/>
          <a:p>
            <a:pPr lvl="0"/>
            <a:endParaRPr lang="en-US" noProof="0"/>
          </a:p>
        </p:txBody>
      </p:sp>
      <p:sp>
        <p:nvSpPr>
          <p:cNvPr id="5" name="Notes Placeholder 4">
            <a:extLst>
              <a:ext uri="{FF2B5EF4-FFF2-40B4-BE49-F238E27FC236}">
                <a16:creationId xmlns:a16="http://schemas.microsoft.com/office/drawing/2014/main" id="{7F4F7B4C-F04E-4212-BCFD-D8140217723D}"/>
              </a:ext>
            </a:extLst>
          </p:cNvPr>
          <p:cNvSpPr>
            <a:spLocks noGrp="1"/>
          </p:cNvSpPr>
          <p:nvPr>
            <p:ph type="body" sz="quarter" idx="3"/>
          </p:nvPr>
        </p:nvSpPr>
        <p:spPr>
          <a:xfrm>
            <a:off x="685800" y="4343400"/>
            <a:ext cx="5486400" cy="4114800"/>
          </a:xfrm>
          <a:prstGeom prst="rect">
            <a:avLst/>
          </a:prstGeom>
        </p:spPr>
        <p:txBody>
          <a:bodyPr vert="horz" lIns="91440" tIns="45720" rIns="91440" bIns="45720" rtlCol="0"/>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6" name="Footer Placeholder 5">
            <a:extLst>
              <a:ext uri="{FF2B5EF4-FFF2-40B4-BE49-F238E27FC236}">
                <a16:creationId xmlns:a16="http://schemas.microsoft.com/office/drawing/2014/main" id="{125EA48C-1D1E-4686-B827-53ACF18C0276}"/>
              </a:ext>
            </a:extLst>
          </p:cNvPr>
          <p:cNvSpPr>
            <a:spLocks noGrp="1"/>
          </p:cNvSpPr>
          <p:nvPr>
            <p:ph type="ftr" sz="quarter" idx="4"/>
          </p:nvPr>
        </p:nvSpPr>
        <p:spPr>
          <a:xfrm>
            <a:off x="0" y="8685213"/>
            <a:ext cx="2971800" cy="457200"/>
          </a:xfrm>
          <a:prstGeom prst="rect">
            <a:avLst/>
          </a:prstGeom>
        </p:spPr>
        <p:txBody>
          <a:bodyPr vert="horz" lIns="91440" tIns="45720" rIns="91440" bIns="45720" rtlCol="0" anchor="b"/>
          <a:lstStyle>
            <a:lvl1pPr algn="l" eaLnBrk="1" hangingPunct="1">
              <a:defRPr sz="1200">
                <a:latin typeface="Arial" charset="0"/>
              </a:defRPr>
            </a:lvl1pPr>
          </a:lstStyle>
          <a:p>
            <a:pPr>
              <a:defRPr/>
            </a:pPr>
            <a:endParaRPr lang="en-US"/>
          </a:p>
        </p:txBody>
      </p:sp>
      <p:sp>
        <p:nvSpPr>
          <p:cNvPr id="7" name="Slide Number Placeholder 6">
            <a:extLst>
              <a:ext uri="{FF2B5EF4-FFF2-40B4-BE49-F238E27FC236}">
                <a16:creationId xmlns:a16="http://schemas.microsoft.com/office/drawing/2014/main" id="{3B7FC043-EDB0-4133-A583-5AA6BC682903}"/>
              </a:ext>
            </a:extLst>
          </p:cNvPr>
          <p:cNvSpPr>
            <a:spLocks noGrp="1"/>
          </p:cNvSpPr>
          <p:nvPr>
            <p:ph type="sldNum" sz="quarter" idx="5"/>
          </p:nvPr>
        </p:nvSpPr>
        <p:spPr>
          <a:xfrm>
            <a:off x="3884613" y="8685213"/>
            <a:ext cx="2971800" cy="457200"/>
          </a:xfrm>
          <a:prstGeom prst="rect">
            <a:avLst/>
          </a:prstGeom>
        </p:spPr>
        <p:txBody>
          <a:bodyPr vert="horz" wrap="square" lIns="91440" tIns="45720" rIns="91440" bIns="45720" numCol="1" anchor="b" anchorCtr="0" compatLnSpc="1">
            <a:prstTxWarp prst="textNoShape">
              <a:avLst/>
            </a:prstTxWarp>
          </a:bodyPr>
          <a:lstStyle>
            <a:lvl1pPr algn="r" eaLnBrk="1" hangingPunct="1">
              <a:defRPr sz="1200" smtClean="0"/>
            </a:lvl1pPr>
          </a:lstStyle>
          <a:p>
            <a:pPr>
              <a:defRPr/>
            </a:pPr>
            <a:fld id="{8E546293-C1AB-47AD-961C-4DFC73C3680F}" type="slidenum">
              <a:rPr lang="en-US" altLang="en-US"/>
              <a:pPr>
                <a:defRPr/>
              </a:pPr>
              <a:t>‹#›</a:t>
            </a:fld>
            <a:endParaRPr lang="en-US" altLang="en-US"/>
          </a:p>
        </p:txBody>
      </p:sp>
    </p:spTree>
  </p:cSld>
  <p:clrMap bg1="lt1" tx1="dk1" bg2="lt2" tx2="dk2" accent1="accent1" accent2="accent2" accent3="accent3" accent4="accent4" accent5="accent5" accent6="accent6" hlink="hlink" folHlink="folHlink"/>
  <p:notesStyle>
    <a:lvl1pPr algn="l" rtl="0" eaLnBrk="0" fontAlgn="base" hangingPunct="0">
      <a:spcBef>
        <a:spcPct val="30000"/>
      </a:spcBef>
      <a:spcAft>
        <a:spcPct val="0"/>
      </a:spcAft>
      <a:defRPr sz="1200" kern="1200">
        <a:solidFill>
          <a:schemeClr val="tx1"/>
        </a:solidFill>
        <a:latin typeface="+mn-lt"/>
        <a:ea typeface="+mn-ea"/>
        <a:cs typeface="+mn-cs"/>
      </a:defRPr>
    </a:lvl1pPr>
    <a:lvl2pPr marL="457200" algn="l" rtl="0" eaLnBrk="0" fontAlgn="base" hangingPunct="0">
      <a:spcBef>
        <a:spcPct val="30000"/>
      </a:spcBef>
      <a:spcAft>
        <a:spcPct val="0"/>
      </a:spcAft>
      <a:defRPr sz="1200" kern="1200">
        <a:solidFill>
          <a:schemeClr val="tx1"/>
        </a:solidFill>
        <a:latin typeface="+mn-lt"/>
        <a:ea typeface="+mn-ea"/>
        <a:cs typeface="+mn-cs"/>
      </a:defRPr>
    </a:lvl2pPr>
    <a:lvl3pPr marL="914400" algn="l" rtl="0" eaLnBrk="0" fontAlgn="base" hangingPunct="0">
      <a:spcBef>
        <a:spcPct val="30000"/>
      </a:spcBef>
      <a:spcAft>
        <a:spcPct val="0"/>
      </a:spcAft>
      <a:defRPr sz="1200" kern="1200">
        <a:solidFill>
          <a:schemeClr val="tx1"/>
        </a:solidFill>
        <a:latin typeface="+mn-lt"/>
        <a:ea typeface="+mn-ea"/>
        <a:cs typeface="+mn-cs"/>
      </a:defRPr>
    </a:lvl3pPr>
    <a:lvl4pPr marL="1371600" algn="l" rtl="0" eaLnBrk="0" fontAlgn="base" hangingPunct="0">
      <a:spcBef>
        <a:spcPct val="30000"/>
      </a:spcBef>
      <a:spcAft>
        <a:spcPct val="0"/>
      </a:spcAft>
      <a:defRPr sz="1200" kern="1200">
        <a:solidFill>
          <a:schemeClr val="tx1"/>
        </a:solidFill>
        <a:latin typeface="+mn-lt"/>
        <a:ea typeface="+mn-ea"/>
        <a:cs typeface="+mn-cs"/>
      </a:defRPr>
    </a:lvl4pPr>
    <a:lvl5pPr marL="1828800" algn="l" rtl="0" eaLnBrk="0" fontAlgn="base" hangingPunct="0">
      <a:spcBef>
        <a:spcPct val="30000"/>
      </a:spcBef>
      <a:spcAft>
        <a:spcPct val="0"/>
      </a:spcAft>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Line 2">
            <a:extLst>
              <a:ext uri="{FF2B5EF4-FFF2-40B4-BE49-F238E27FC236}">
                <a16:creationId xmlns:a16="http://schemas.microsoft.com/office/drawing/2014/main" id="{E5365C7A-F49E-40E5-BCF8-0A68189A3BA7}"/>
              </a:ext>
            </a:extLst>
          </p:cNvPr>
          <p:cNvSpPr>
            <a:spLocks noChangeShapeType="1"/>
          </p:cNvSpPr>
          <p:nvPr/>
        </p:nvSpPr>
        <p:spPr bwMode="auto">
          <a:xfrm>
            <a:off x="7315200" y="1066800"/>
            <a:ext cx="0" cy="44958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nvGrpSpPr>
          <p:cNvPr id="5" name="Group 8">
            <a:extLst>
              <a:ext uri="{FF2B5EF4-FFF2-40B4-BE49-F238E27FC236}">
                <a16:creationId xmlns:a16="http://schemas.microsoft.com/office/drawing/2014/main" id="{8FF33CB0-A724-4A7A-91F8-1CCBB1468140}"/>
              </a:ext>
            </a:extLst>
          </p:cNvPr>
          <p:cNvGrpSpPr>
            <a:grpSpLocks/>
          </p:cNvGrpSpPr>
          <p:nvPr/>
        </p:nvGrpSpPr>
        <p:grpSpPr bwMode="auto">
          <a:xfrm>
            <a:off x="7493000" y="2992438"/>
            <a:ext cx="1338263" cy="2189162"/>
            <a:chOff x="4704" y="1885"/>
            <a:chExt cx="843" cy="1379"/>
          </a:xfrm>
        </p:grpSpPr>
        <p:sp>
          <p:nvSpPr>
            <p:cNvPr id="6" name="Oval 9">
              <a:extLst>
                <a:ext uri="{FF2B5EF4-FFF2-40B4-BE49-F238E27FC236}">
                  <a16:creationId xmlns:a16="http://schemas.microsoft.com/office/drawing/2014/main" id="{CCE1F3C9-01CB-4BD9-88A3-767C3AD2EA8D}"/>
                </a:ext>
              </a:extLst>
            </p:cNvPr>
            <p:cNvSpPr>
              <a:spLocks noChangeArrowheads="1"/>
            </p:cNvSpPr>
            <p:nvPr/>
          </p:nvSpPr>
          <p:spPr bwMode="auto">
            <a:xfrm>
              <a:off x="4704" y="1885"/>
              <a:ext cx="127" cy="127"/>
            </a:xfrm>
            <a:prstGeom prst="ellipse">
              <a:avLst/>
            </a:prstGeom>
            <a:solidFill>
              <a:schemeClr val="tx2"/>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endParaRPr lang="en-US" altLang="en-US"/>
            </a:p>
          </p:txBody>
        </p:sp>
        <p:sp>
          <p:nvSpPr>
            <p:cNvPr id="7" name="Oval 10">
              <a:extLst>
                <a:ext uri="{FF2B5EF4-FFF2-40B4-BE49-F238E27FC236}">
                  <a16:creationId xmlns:a16="http://schemas.microsoft.com/office/drawing/2014/main" id="{A53BC7B1-A0DA-443A-883B-D29B18BF0FD4}"/>
                </a:ext>
              </a:extLst>
            </p:cNvPr>
            <p:cNvSpPr>
              <a:spLocks noChangeArrowheads="1"/>
            </p:cNvSpPr>
            <p:nvPr/>
          </p:nvSpPr>
          <p:spPr bwMode="auto">
            <a:xfrm>
              <a:off x="4883" y="1885"/>
              <a:ext cx="127" cy="127"/>
            </a:xfrm>
            <a:prstGeom prst="ellipse">
              <a:avLst/>
            </a:prstGeom>
            <a:solidFill>
              <a:schemeClr val="tx2"/>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endParaRPr lang="en-US" altLang="en-US"/>
            </a:p>
          </p:txBody>
        </p:sp>
        <p:sp>
          <p:nvSpPr>
            <p:cNvPr id="8" name="Oval 11">
              <a:extLst>
                <a:ext uri="{FF2B5EF4-FFF2-40B4-BE49-F238E27FC236}">
                  <a16:creationId xmlns:a16="http://schemas.microsoft.com/office/drawing/2014/main" id="{BBE76519-8CCF-4645-9910-1E16A4ECBAD9}"/>
                </a:ext>
              </a:extLst>
            </p:cNvPr>
            <p:cNvSpPr>
              <a:spLocks noChangeArrowheads="1"/>
            </p:cNvSpPr>
            <p:nvPr/>
          </p:nvSpPr>
          <p:spPr bwMode="auto">
            <a:xfrm>
              <a:off x="5062" y="1885"/>
              <a:ext cx="127" cy="127"/>
            </a:xfrm>
            <a:prstGeom prst="ellipse">
              <a:avLst/>
            </a:prstGeom>
            <a:solidFill>
              <a:schemeClr val="tx2"/>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endParaRPr lang="en-US" altLang="en-US"/>
            </a:p>
          </p:txBody>
        </p:sp>
        <p:sp>
          <p:nvSpPr>
            <p:cNvPr id="9" name="Oval 12">
              <a:extLst>
                <a:ext uri="{FF2B5EF4-FFF2-40B4-BE49-F238E27FC236}">
                  <a16:creationId xmlns:a16="http://schemas.microsoft.com/office/drawing/2014/main" id="{A5B16EC8-4A44-4DF1-8506-1181CAB82B76}"/>
                </a:ext>
              </a:extLst>
            </p:cNvPr>
            <p:cNvSpPr>
              <a:spLocks noChangeArrowheads="1"/>
            </p:cNvSpPr>
            <p:nvPr/>
          </p:nvSpPr>
          <p:spPr bwMode="auto">
            <a:xfrm>
              <a:off x="4704" y="2064"/>
              <a:ext cx="127" cy="127"/>
            </a:xfrm>
            <a:prstGeom prst="ellipse">
              <a:avLst/>
            </a:prstGeom>
            <a:solidFill>
              <a:schemeClr val="tx2"/>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endParaRPr lang="en-US" altLang="en-US"/>
            </a:p>
          </p:txBody>
        </p:sp>
        <p:sp>
          <p:nvSpPr>
            <p:cNvPr id="10" name="Oval 13">
              <a:extLst>
                <a:ext uri="{FF2B5EF4-FFF2-40B4-BE49-F238E27FC236}">
                  <a16:creationId xmlns:a16="http://schemas.microsoft.com/office/drawing/2014/main" id="{0D12602F-25EF-4B30-8349-7A9CE0F60D43}"/>
                </a:ext>
              </a:extLst>
            </p:cNvPr>
            <p:cNvSpPr>
              <a:spLocks noChangeArrowheads="1"/>
            </p:cNvSpPr>
            <p:nvPr/>
          </p:nvSpPr>
          <p:spPr bwMode="auto">
            <a:xfrm>
              <a:off x="4883" y="2064"/>
              <a:ext cx="127" cy="127"/>
            </a:xfrm>
            <a:prstGeom prst="ellipse">
              <a:avLst/>
            </a:prstGeom>
            <a:solidFill>
              <a:schemeClr val="tx2"/>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endParaRPr lang="en-US" altLang="en-US"/>
            </a:p>
          </p:txBody>
        </p:sp>
        <p:sp>
          <p:nvSpPr>
            <p:cNvPr id="11" name="Oval 14">
              <a:extLst>
                <a:ext uri="{FF2B5EF4-FFF2-40B4-BE49-F238E27FC236}">
                  <a16:creationId xmlns:a16="http://schemas.microsoft.com/office/drawing/2014/main" id="{F6682D01-E45C-4D4A-8AD2-EA66886E160B}"/>
                </a:ext>
              </a:extLst>
            </p:cNvPr>
            <p:cNvSpPr>
              <a:spLocks noChangeArrowheads="1"/>
            </p:cNvSpPr>
            <p:nvPr/>
          </p:nvSpPr>
          <p:spPr bwMode="auto">
            <a:xfrm>
              <a:off x="5062" y="2064"/>
              <a:ext cx="127" cy="127"/>
            </a:xfrm>
            <a:prstGeom prst="ellipse">
              <a:avLst/>
            </a:prstGeom>
            <a:solidFill>
              <a:schemeClr val="tx2"/>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endParaRPr lang="en-US" altLang="en-US"/>
            </a:p>
          </p:txBody>
        </p:sp>
        <p:sp>
          <p:nvSpPr>
            <p:cNvPr id="12" name="Oval 15">
              <a:extLst>
                <a:ext uri="{FF2B5EF4-FFF2-40B4-BE49-F238E27FC236}">
                  <a16:creationId xmlns:a16="http://schemas.microsoft.com/office/drawing/2014/main" id="{369F3E56-1976-4462-B3B5-3C753F0C34C9}"/>
                </a:ext>
              </a:extLst>
            </p:cNvPr>
            <p:cNvSpPr>
              <a:spLocks noChangeArrowheads="1"/>
            </p:cNvSpPr>
            <p:nvPr/>
          </p:nvSpPr>
          <p:spPr bwMode="auto">
            <a:xfrm>
              <a:off x="5241" y="2064"/>
              <a:ext cx="127" cy="127"/>
            </a:xfrm>
            <a:prstGeom prst="ellipse">
              <a:avLst/>
            </a:prstGeom>
            <a:solidFill>
              <a:schemeClr val="accent2"/>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endParaRPr lang="en-US" altLang="en-US"/>
            </a:p>
          </p:txBody>
        </p:sp>
        <p:sp>
          <p:nvSpPr>
            <p:cNvPr id="13" name="Oval 16">
              <a:extLst>
                <a:ext uri="{FF2B5EF4-FFF2-40B4-BE49-F238E27FC236}">
                  <a16:creationId xmlns:a16="http://schemas.microsoft.com/office/drawing/2014/main" id="{41C2C4F1-FC47-4B16-AA04-C6448068E39C}"/>
                </a:ext>
              </a:extLst>
            </p:cNvPr>
            <p:cNvSpPr>
              <a:spLocks noChangeArrowheads="1"/>
            </p:cNvSpPr>
            <p:nvPr/>
          </p:nvSpPr>
          <p:spPr bwMode="auto">
            <a:xfrm>
              <a:off x="4704" y="2243"/>
              <a:ext cx="127" cy="127"/>
            </a:xfrm>
            <a:prstGeom prst="ellipse">
              <a:avLst/>
            </a:prstGeom>
            <a:solidFill>
              <a:schemeClr val="tx2"/>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endParaRPr lang="en-US" altLang="en-US"/>
            </a:p>
          </p:txBody>
        </p:sp>
        <p:sp>
          <p:nvSpPr>
            <p:cNvPr id="14" name="Oval 17">
              <a:extLst>
                <a:ext uri="{FF2B5EF4-FFF2-40B4-BE49-F238E27FC236}">
                  <a16:creationId xmlns:a16="http://schemas.microsoft.com/office/drawing/2014/main" id="{26E88A5B-43FB-4202-8CB6-C6ECDE53D76C}"/>
                </a:ext>
              </a:extLst>
            </p:cNvPr>
            <p:cNvSpPr>
              <a:spLocks noChangeArrowheads="1"/>
            </p:cNvSpPr>
            <p:nvPr/>
          </p:nvSpPr>
          <p:spPr bwMode="auto">
            <a:xfrm>
              <a:off x="4883" y="2243"/>
              <a:ext cx="127" cy="127"/>
            </a:xfrm>
            <a:prstGeom prst="ellipse">
              <a:avLst/>
            </a:prstGeom>
            <a:solidFill>
              <a:schemeClr val="tx2"/>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endParaRPr lang="en-US" altLang="en-US"/>
            </a:p>
          </p:txBody>
        </p:sp>
        <p:sp>
          <p:nvSpPr>
            <p:cNvPr id="15" name="Oval 18">
              <a:extLst>
                <a:ext uri="{FF2B5EF4-FFF2-40B4-BE49-F238E27FC236}">
                  <a16:creationId xmlns:a16="http://schemas.microsoft.com/office/drawing/2014/main" id="{88A451BF-1D42-40D2-99A3-2D49E035E58D}"/>
                </a:ext>
              </a:extLst>
            </p:cNvPr>
            <p:cNvSpPr>
              <a:spLocks noChangeArrowheads="1"/>
            </p:cNvSpPr>
            <p:nvPr/>
          </p:nvSpPr>
          <p:spPr bwMode="auto">
            <a:xfrm>
              <a:off x="5062" y="2243"/>
              <a:ext cx="127" cy="127"/>
            </a:xfrm>
            <a:prstGeom prst="ellipse">
              <a:avLst/>
            </a:prstGeom>
            <a:solidFill>
              <a:schemeClr val="accent2"/>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endParaRPr lang="en-US" altLang="en-US"/>
            </a:p>
          </p:txBody>
        </p:sp>
        <p:sp>
          <p:nvSpPr>
            <p:cNvPr id="16" name="Oval 19">
              <a:extLst>
                <a:ext uri="{FF2B5EF4-FFF2-40B4-BE49-F238E27FC236}">
                  <a16:creationId xmlns:a16="http://schemas.microsoft.com/office/drawing/2014/main" id="{DB7BA038-02A3-40CB-AC9A-C6E902EAD4D8}"/>
                </a:ext>
              </a:extLst>
            </p:cNvPr>
            <p:cNvSpPr>
              <a:spLocks noChangeArrowheads="1"/>
            </p:cNvSpPr>
            <p:nvPr/>
          </p:nvSpPr>
          <p:spPr bwMode="auto">
            <a:xfrm>
              <a:off x="5241" y="2243"/>
              <a:ext cx="127" cy="127"/>
            </a:xfrm>
            <a:prstGeom prst="ellipse">
              <a:avLst/>
            </a:prstGeom>
            <a:solidFill>
              <a:schemeClr val="accent2"/>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endParaRPr lang="en-US" altLang="en-US"/>
            </a:p>
          </p:txBody>
        </p:sp>
        <p:sp>
          <p:nvSpPr>
            <p:cNvPr id="17" name="Oval 20">
              <a:extLst>
                <a:ext uri="{FF2B5EF4-FFF2-40B4-BE49-F238E27FC236}">
                  <a16:creationId xmlns:a16="http://schemas.microsoft.com/office/drawing/2014/main" id="{743CD4E6-A91D-4B5D-9DD8-85CE6E1EC7D6}"/>
                </a:ext>
              </a:extLst>
            </p:cNvPr>
            <p:cNvSpPr>
              <a:spLocks noChangeArrowheads="1"/>
            </p:cNvSpPr>
            <p:nvPr/>
          </p:nvSpPr>
          <p:spPr bwMode="auto">
            <a:xfrm>
              <a:off x="5420" y="2243"/>
              <a:ext cx="127" cy="127"/>
            </a:xfrm>
            <a:prstGeom prst="ellipse">
              <a:avLst/>
            </a:prstGeom>
            <a:solidFill>
              <a:schemeClr val="accent1"/>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endParaRPr lang="en-US" altLang="en-US"/>
            </a:p>
          </p:txBody>
        </p:sp>
        <p:sp>
          <p:nvSpPr>
            <p:cNvPr id="18" name="Oval 21">
              <a:extLst>
                <a:ext uri="{FF2B5EF4-FFF2-40B4-BE49-F238E27FC236}">
                  <a16:creationId xmlns:a16="http://schemas.microsoft.com/office/drawing/2014/main" id="{6A171352-CE2A-4AC1-BA37-C527A6AB494E}"/>
                </a:ext>
              </a:extLst>
            </p:cNvPr>
            <p:cNvSpPr>
              <a:spLocks noChangeArrowheads="1"/>
            </p:cNvSpPr>
            <p:nvPr/>
          </p:nvSpPr>
          <p:spPr bwMode="auto">
            <a:xfrm>
              <a:off x="4704" y="2421"/>
              <a:ext cx="127" cy="128"/>
            </a:xfrm>
            <a:prstGeom prst="ellipse">
              <a:avLst/>
            </a:prstGeom>
            <a:solidFill>
              <a:schemeClr val="tx2"/>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endParaRPr lang="en-US" altLang="en-US"/>
            </a:p>
          </p:txBody>
        </p:sp>
        <p:sp>
          <p:nvSpPr>
            <p:cNvPr id="19" name="Oval 22">
              <a:extLst>
                <a:ext uri="{FF2B5EF4-FFF2-40B4-BE49-F238E27FC236}">
                  <a16:creationId xmlns:a16="http://schemas.microsoft.com/office/drawing/2014/main" id="{E3A40D38-7433-4588-BDDA-2F4086B08683}"/>
                </a:ext>
              </a:extLst>
            </p:cNvPr>
            <p:cNvSpPr>
              <a:spLocks noChangeArrowheads="1"/>
            </p:cNvSpPr>
            <p:nvPr/>
          </p:nvSpPr>
          <p:spPr bwMode="auto">
            <a:xfrm>
              <a:off x="4883" y="2421"/>
              <a:ext cx="127" cy="128"/>
            </a:xfrm>
            <a:prstGeom prst="ellipse">
              <a:avLst/>
            </a:prstGeom>
            <a:solidFill>
              <a:schemeClr val="accent2"/>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endParaRPr lang="en-US" altLang="en-US"/>
            </a:p>
          </p:txBody>
        </p:sp>
        <p:sp>
          <p:nvSpPr>
            <p:cNvPr id="20" name="Oval 23">
              <a:extLst>
                <a:ext uri="{FF2B5EF4-FFF2-40B4-BE49-F238E27FC236}">
                  <a16:creationId xmlns:a16="http://schemas.microsoft.com/office/drawing/2014/main" id="{41455E67-5E1E-43BA-AE82-4F044E64F771}"/>
                </a:ext>
              </a:extLst>
            </p:cNvPr>
            <p:cNvSpPr>
              <a:spLocks noChangeArrowheads="1"/>
            </p:cNvSpPr>
            <p:nvPr/>
          </p:nvSpPr>
          <p:spPr bwMode="auto">
            <a:xfrm>
              <a:off x="5062" y="2421"/>
              <a:ext cx="127" cy="128"/>
            </a:xfrm>
            <a:prstGeom prst="ellipse">
              <a:avLst/>
            </a:prstGeom>
            <a:solidFill>
              <a:schemeClr val="accent2"/>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endParaRPr lang="en-US" altLang="en-US"/>
            </a:p>
          </p:txBody>
        </p:sp>
        <p:sp>
          <p:nvSpPr>
            <p:cNvPr id="21" name="Oval 24">
              <a:extLst>
                <a:ext uri="{FF2B5EF4-FFF2-40B4-BE49-F238E27FC236}">
                  <a16:creationId xmlns:a16="http://schemas.microsoft.com/office/drawing/2014/main" id="{5BD7FB8D-D4B0-4C6A-A986-1145AA5E8329}"/>
                </a:ext>
              </a:extLst>
            </p:cNvPr>
            <p:cNvSpPr>
              <a:spLocks noChangeArrowheads="1"/>
            </p:cNvSpPr>
            <p:nvPr/>
          </p:nvSpPr>
          <p:spPr bwMode="auto">
            <a:xfrm>
              <a:off x="5241" y="2421"/>
              <a:ext cx="127" cy="128"/>
            </a:xfrm>
            <a:prstGeom prst="ellipse">
              <a:avLst/>
            </a:prstGeom>
            <a:solidFill>
              <a:schemeClr val="accent1"/>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endParaRPr lang="en-US" altLang="en-US"/>
            </a:p>
          </p:txBody>
        </p:sp>
        <p:sp>
          <p:nvSpPr>
            <p:cNvPr id="22" name="Oval 25">
              <a:extLst>
                <a:ext uri="{FF2B5EF4-FFF2-40B4-BE49-F238E27FC236}">
                  <a16:creationId xmlns:a16="http://schemas.microsoft.com/office/drawing/2014/main" id="{DA5F41B4-E4C0-4CAF-A894-5512EAC0B167}"/>
                </a:ext>
              </a:extLst>
            </p:cNvPr>
            <p:cNvSpPr>
              <a:spLocks noChangeArrowheads="1"/>
            </p:cNvSpPr>
            <p:nvPr/>
          </p:nvSpPr>
          <p:spPr bwMode="auto">
            <a:xfrm>
              <a:off x="4704" y="2600"/>
              <a:ext cx="127" cy="128"/>
            </a:xfrm>
            <a:prstGeom prst="ellipse">
              <a:avLst/>
            </a:prstGeom>
            <a:solidFill>
              <a:schemeClr val="accent2"/>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endParaRPr lang="en-US" altLang="en-US"/>
            </a:p>
          </p:txBody>
        </p:sp>
        <p:sp>
          <p:nvSpPr>
            <p:cNvPr id="23" name="Oval 26">
              <a:extLst>
                <a:ext uri="{FF2B5EF4-FFF2-40B4-BE49-F238E27FC236}">
                  <a16:creationId xmlns:a16="http://schemas.microsoft.com/office/drawing/2014/main" id="{EF997CF7-7B0C-4521-A567-4746008B695E}"/>
                </a:ext>
              </a:extLst>
            </p:cNvPr>
            <p:cNvSpPr>
              <a:spLocks noChangeArrowheads="1"/>
            </p:cNvSpPr>
            <p:nvPr/>
          </p:nvSpPr>
          <p:spPr bwMode="auto">
            <a:xfrm>
              <a:off x="4883" y="2600"/>
              <a:ext cx="127" cy="128"/>
            </a:xfrm>
            <a:prstGeom prst="ellipse">
              <a:avLst/>
            </a:prstGeom>
            <a:solidFill>
              <a:schemeClr val="accent2"/>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endParaRPr lang="en-US" altLang="en-US"/>
            </a:p>
          </p:txBody>
        </p:sp>
        <p:sp>
          <p:nvSpPr>
            <p:cNvPr id="24" name="Oval 27">
              <a:extLst>
                <a:ext uri="{FF2B5EF4-FFF2-40B4-BE49-F238E27FC236}">
                  <a16:creationId xmlns:a16="http://schemas.microsoft.com/office/drawing/2014/main" id="{52AF0F12-B1C1-4893-AD25-64ED057EF2B9}"/>
                </a:ext>
              </a:extLst>
            </p:cNvPr>
            <p:cNvSpPr>
              <a:spLocks noChangeArrowheads="1"/>
            </p:cNvSpPr>
            <p:nvPr/>
          </p:nvSpPr>
          <p:spPr bwMode="auto">
            <a:xfrm>
              <a:off x="5062" y="2600"/>
              <a:ext cx="127" cy="128"/>
            </a:xfrm>
            <a:prstGeom prst="ellipse">
              <a:avLst/>
            </a:prstGeom>
            <a:solidFill>
              <a:schemeClr val="accent1"/>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endParaRPr lang="en-US" altLang="en-US"/>
            </a:p>
          </p:txBody>
        </p:sp>
        <p:sp>
          <p:nvSpPr>
            <p:cNvPr id="25" name="Oval 28">
              <a:extLst>
                <a:ext uri="{FF2B5EF4-FFF2-40B4-BE49-F238E27FC236}">
                  <a16:creationId xmlns:a16="http://schemas.microsoft.com/office/drawing/2014/main" id="{F71FC5E4-351A-4523-ACC6-FA877AB4F572}"/>
                </a:ext>
              </a:extLst>
            </p:cNvPr>
            <p:cNvSpPr>
              <a:spLocks noChangeArrowheads="1"/>
            </p:cNvSpPr>
            <p:nvPr/>
          </p:nvSpPr>
          <p:spPr bwMode="auto">
            <a:xfrm>
              <a:off x="5241" y="2600"/>
              <a:ext cx="127" cy="128"/>
            </a:xfrm>
            <a:prstGeom prst="ellipse">
              <a:avLst/>
            </a:prstGeom>
            <a:solidFill>
              <a:schemeClr val="accent1"/>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endParaRPr lang="en-US" altLang="en-US"/>
            </a:p>
          </p:txBody>
        </p:sp>
        <p:sp>
          <p:nvSpPr>
            <p:cNvPr id="26" name="Oval 29">
              <a:extLst>
                <a:ext uri="{FF2B5EF4-FFF2-40B4-BE49-F238E27FC236}">
                  <a16:creationId xmlns:a16="http://schemas.microsoft.com/office/drawing/2014/main" id="{14E05C86-6C19-4D19-9384-84B62148AA44}"/>
                </a:ext>
              </a:extLst>
            </p:cNvPr>
            <p:cNvSpPr>
              <a:spLocks noChangeArrowheads="1"/>
            </p:cNvSpPr>
            <p:nvPr/>
          </p:nvSpPr>
          <p:spPr bwMode="auto">
            <a:xfrm>
              <a:off x="5420" y="2600"/>
              <a:ext cx="127" cy="128"/>
            </a:xfrm>
            <a:prstGeom prst="ellipse">
              <a:avLst/>
            </a:prstGeom>
            <a:solidFill>
              <a:schemeClr val="folHlink"/>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endParaRPr lang="en-US" altLang="en-US"/>
            </a:p>
          </p:txBody>
        </p:sp>
        <p:sp>
          <p:nvSpPr>
            <p:cNvPr id="27" name="Oval 30">
              <a:extLst>
                <a:ext uri="{FF2B5EF4-FFF2-40B4-BE49-F238E27FC236}">
                  <a16:creationId xmlns:a16="http://schemas.microsoft.com/office/drawing/2014/main" id="{414013A5-9528-4273-9BE7-EE64FFBC6179}"/>
                </a:ext>
              </a:extLst>
            </p:cNvPr>
            <p:cNvSpPr>
              <a:spLocks noChangeArrowheads="1"/>
            </p:cNvSpPr>
            <p:nvPr/>
          </p:nvSpPr>
          <p:spPr bwMode="auto">
            <a:xfrm>
              <a:off x="4704" y="2779"/>
              <a:ext cx="127" cy="127"/>
            </a:xfrm>
            <a:prstGeom prst="ellipse">
              <a:avLst/>
            </a:prstGeom>
            <a:solidFill>
              <a:schemeClr val="accent2"/>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endParaRPr lang="en-US" altLang="en-US"/>
            </a:p>
          </p:txBody>
        </p:sp>
        <p:sp>
          <p:nvSpPr>
            <p:cNvPr id="28" name="Oval 31">
              <a:extLst>
                <a:ext uri="{FF2B5EF4-FFF2-40B4-BE49-F238E27FC236}">
                  <a16:creationId xmlns:a16="http://schemas.microsoft.com/office/drawing/2014/main" id="{0D0388D9-4A00-43A7-B456-31BCA53E3DF6}"/>
                </a:ext>
              </a:extLst>
            </p:cNvPr>
            <p:cNvSpPr>
              <a:spLocks noChangeArrowheads="1"/>
            </p:cNvSpPr>
            <p:nvPr/>
          </p:nvSpPr>
          <p:spPr bwMode="auto">
            <a:xfrm>
              <a:off x="4883" y="2779"/>
              <a:ext cx="127" cy="127"/>
            </a:xfrm>
            <a:prstGeom prst="ellipse">
              <a:avLst/>
            </a:prstGeom>
            <a:solidFill>
              <a:schemeClr val="accent1"/>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endParaRPr lang="en-US" altLang="en-US"/>
            </a:p>
          </p:txBody>
        </p:sp>
        <p:sp>
          <p:nvSpPr>
            <p:cNvPr id="29" name="Oval 32">
              <a:extLst>
                <a:ext uri="{FF2B5EF4-FFF2-40B4-BE49-F238E27FC236}">
                  <a16:creationId xmlns:a16="http://schemas.microsoft.com/office/drawing/2014/main" id="{ADF64B6B-FA29-450D-9A9E-0BC75C61DE16}"/>
                </a:ext>
              </a:extLst>
            </p:cNvPr>
            <p:cNvSpPr>
              <a:spLocks noChangeArrowheads="1"/>
            </p:cNvSpPr>
            <p:nvPr/>
          </p:nvSpPr>
          <p:spPr bwMode="auto">
            <a:xfrm>
              <a:off x="5062" y="2779"/>
              <a:ext cx="127" cy="127"/>
            </a:xfrm>
            <a:prstGeom prst="ellipse">
              <a:avLst/>
            </a:prstGeom>
            <a:solidFill>
              <a:schemeClr val="accent1"/>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endParaRPr lang="en-US" altLang="en-US"/>
            </a:p>
          </p:txBody>
        </p:sp>
        <p:sp>
          <p:nvSpPr>
            <p:cNvPr id="30" name="Oval 33">
              <a:extLst>
                <a:ext uri="{FF2B5EF4-FFF2-40B4-BE49-F238E27FC236}">
                  <a16:creationId xmlns:a16="http://schemas.microsoft.com/office/drawing/2014/main" id="{92DF5630-6825-4325-9024-1B69D4AE9E1E}"/>
                </a:ext>
              </a:extLst>
            </p:cNvPr>
            <p:cNvSpPr>
              <a:spLocks noChangeArrowheads="1"/>
            </p:cNvSpPr>
            <p:nvPr/>
          </p:nvSpPr>
          <p:spPr bwMode="auto">
            <a:xfrm>
              <a:off x="5241" y="2779"/>
              <a:ext cx="127" cy="127"/>
            </a:xfrm>
            <a:prstGeom prst="ellipse">
              <a:avLst/>
            </a:prstGeom>
            <a:solidFill>
              <a:schemeClr val="folHlink"/>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endParaRPr lang="en-US" altLang="en-US"/>
            </a:p>
          </p:txBody>
        </p:sp>
        <p:sp>
          <p:nvSpPr>
            <p:cNvPr id="31" name="Oval 34">
              <a:extLst>
                <a:ext uri="{FF2B5EF4-FFF2-40B4-BE49-F238E27FC236}">
                  <a16:creationId xmlns:a16="http://schemas.microsoft.com/office/drawing/2014/main" id="{4E0D0A2C-D6BC-43CB-B0F8-F1990B78AFC5}"/>
                </a:ext>
              </a:extLst>
            </p:cNvPr>
            <p:cNvSpPr>
              <a:spLocks noChangeArrowheads="1"/>
            </p:cNvSpPr>
            <p:nvPr/>
          </p:nvSpPr>
          <p:spPr bwMode="auto">
            <a:xfrm>
              <a:off x="4704" y="2958"/>
              <a:ext cx="127" cy="127"/>
            </a:xfrm>
            <a:prstGeom prst="ellipse">
              <a:avLst/>
            </a:prstGeom>
            <a:solidFill>
              <a:schemeClr val="accent1"/>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endParaRPr lang="en-US" altLang="en-US"/>
            </a:p>
          </p:txBody>
        </p:sp>
        <p:sp>
          <p:nvSpPr>
            <p:cNvPr id="32" name="Oval 35">
              <a:extLst>
                <a:ext uri="{FF2B5EF4-FFF2-40B4-BE49-F238E27FC236}">
                  <a16:creationId xmlns:a16="http://schemas.microsoft.com/office/drawing/2014/main" id="{FDDCDBA4-F5E1-4C21-B844-5400B7385E0D}"/>
                </a:ext>
              </a:extLst>
            </p:cNvPr>
            <p:cNvSpPr>
              <a:spLocks noChangeArrowheads="1"/>
            </p:cNvSpPr>
            <p:nvPr/>
          </p:nvSpPr>
          <p:spPr bwMode="auto">
            <a:xfrm>
              <a:off x="4883" y="2958"/>
              <a:ext cx="127" cy="127"/>
            </a:xfrm>
            <a:prstGeom prst="ellipse">
              <a:avLst/>
            </a:prstGeom>
            <a:solidFill>
              <a:schemeClr val="accent1"/>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endParaRPr lang="en-US" altLang="en-US"/>
            </a:p>
          </p:txBody>
        </p:sp>
        <p:sp>
          <p:nvSpPr>
            <p:cNvPr id="33" name="Oval 36">
              <a:extLst>
                <a:ext uri="{FF2B5EF4-FFF2-40B4-BE49-F238E27FC236}">
                  <a16:creationId xmlns:a16="http://schemas.microsoft.com/office/drawing/2014/main" id="{0E6DB445-D646-41B1-9F87-77714430E56D}"/>
                </a:ext>
              </a:extLst>
            </p:cNvPr>
            <p:cNvSpPr>
              <a:spLocks noChangeArrowheads="1"/>
            </p:cNvSpPr>
            <p:nvPr/>
          </p:nvSpPr>
          <p:spPr bwMode="auto">
            <a:xfrm>
              <a:off x="5062" y="2958"/>
              <a:ext cx="127" cy="127"/>
            </a:xfrm>
            <a:prstGeom prst="ellipse">
              <a:avLst/>
            </a:prstGeom>
            <a:solidFill>
              <a:schemeClr val="folHlink"/>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endParaRPr lang="en-US" altLang="en-US"/>
            </a:p>
          </p:txBody>
        </p:sp>
        <p:sp>
          <p:nvSpPr>
            <p:cNvPr id="34" name="Oval 37">
              <a:extLst>
                <a:ext uri="{FF2B5EF4-FFF2-40B4-BE49-F238E27FC236}">
                  <a16:creationId xmlns:a16="http://schemas.microsoft.com/office/drawing/2014/main" id="{0F8B2171-02B5-46D7-B6B5-D76274752443}"/>
                </a:ext>
              </a:extLst>
            </p:cNvPr>
            <p:cNvSpPr>
              <a:spLocks noChangeArrowheads="1"/>
            </p:cNvSpPr>
            <p:nvPr/>
          </p:nvSpPr>
          <p:spPr bwMode="auto">
            <a:xfrm>
              <a:off x="5241" y="2958"/>
              <a:ext cx="127" cy="127"/>
            </a:xfrm>
            <a:prstGeom prst="ellipse">
              <a:avLst/>
            </a:prstGeom>
            <a:solidFill>
              <a:schemeClr val="folHlink"/>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endParaRPr lang="en-US" altLang="en-US"/>
            </a:p>
          </p:txBody>
        </p:sp>
        <p:sp>
          <p:nvSpPr>
            <p:cNvPr id="35" name="Oval 38">
              <a:extLst>
                <a:ext uri="{FF2B5EF4-FFF2-40B4-BE49-F238E27FC236}">
                  <a16:creationId xmlns:a16="http://schemas.microsoft.com/office/drawing/2014/main" id="{3AF3925F-E331-4467-A600-687FF80842AE}"/>
                </a:ext>
              </a:extLst>
            </p:cNvPr>
            <p:cNvSpPr>
              <a:spLocks noChangeArrowheads="1"/>
            </p:cNvSpPr>
            <p:nvPr/>
          </p:nvSpPr>
          <p:spPr bwMode="auto">
            <a:xfrm>
              <a:off x="4883" y="3137"/>
              <a:ext cx="127" cy="127"/>
            </a:xfrm>
            <a:prstGeom prst="ellipse">
              <a:avLst/>
            </a:prstGeom>
            <a:solidFill>
              <a:schemeClr val="folHlink"/>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endParaRPr lang="en-US" altLang="en-US"/>
            </a:p>
          </p:txBody>
        </p:sp>
        <p:sp>
          <p:nvSpPr>
            <p:cNvPr id="36" name="Oval 39">
              <a:extLst>
                <a:ext uri="{FF2B5EF4-FFF2-40B4-BE49-F238E27FC236}">
                  <a16:creationId xmlns:a16="http://schemas.microsoft.com/office/drawing/2014/main" id="{AEF5B880-B5A6-4218-B6FF-07A56B30D561}"/>
                </a:ext>
              </a:extLst>
            </p:cNvPr>
            <p:cNvSpPr>
              <a:spLocks noChangeArrowheads="1"/>
            </p:cNvSpPr>
            <p:nvPr/>
          </p:nvSpPr>
          <p:spPr bwMode="auto">
            <a:xfrm>
              <a:off x="5241" y="3137"/>
              <a:ext cx="127" cy="127"/>
            </a:xfrm>
            <a:prstGeom prst="ellipse">
              <a:avLst/>
            </a:prstGeom>
            <a:solidFill>
              <a:schemeClr val="folHlink"/>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endParaRPr lang="en-US" altLang="en-US"/>
            </a:p>
          </p:txBody>
        </p:sp>
      </p:grpSp>
      <p:sp>
        <p:nvSpPr>
          <p:cNvPr id="37" name="Line 40">
            <a:extLst>
              <a:ext uri="{FF2B5EF4-FFF2-40B4-BE49-F238E27FC236}">
                <a16:creationId xmlns:a16="http://schemas.microsoft.com/office/drawing/2014/main" id="{EA06F2D3-3F45-4211-B249-D2E7E0BE9A11}"/>
              </a:ext>
            </a:extLst>
          </p:cNvPr>
          <p:cNvSpPr>
            <a:spLocks noChangeShapeType="1"/>
          </p:cNvSpPr>
          <p:nvPr/>
        </p:nvSpPr>
        <p:spPr bwMode="auto">
          <a:xfrm>
            <a:off x="304800" y="2819400"/>
            <a:ext cx="8229600" cy="0"/>
          </a:xfrm>
          <a:prstGeom prst="line">
            <a:avLst/>
          </a:prstGeom>
          <a:noFill/>
          <a:ln w="63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315" name="Rectangle 3"/>
          <p:cNvSpPr>
            <a:spLocks noGrp="1" noChangeArrowheads="1"/>
          </p:cNvSpPr>
          <p:nvPr>
            <p:ph type="ctrTitle"/>
          </p:nvPr>
        </p:nvSpPr>
        <p:spPr>
          <a:xfrm>
            <a:off x="315913" y="466725"/>
            <a:ext cx="6781800" cy="2133600"/>
          </a:xfrm>
        </p:spPr>
        <p:txBody>
          <a:bodyPr/>
          <a:lstStyle>
            <a:lvl1pPr algn="r">
              <a:defRPr sz="4800"/>
            </a:lvl1pPr>
          </a:lstStyle>
          <a:p>
            <a:pPr lvl="0"/>
            <a:r>
              <a:rPr lang="en-US" altLang="en-US" noProof="0"/>
              <a:t>Click to edit Master title style</a:t>
            </a:r>
          </a:p>
        </p:txBody>
      </p:sp>
      <p:sp>
        <p:nvSpPr>
          <p:cNvPr id="13316" name="Rectangle 4"/>
          <p:cNvSpPr>
            <a:spLocks noGrp="1" noChangeArrowheads="1"/>
          </p:cNvSpPr>
          <p:nvPr>
            <p:ph type="subTitle" idx="1"/>
          </p:nvPr>
        </p:nvSpPr>
        <p:spPr>
          <a:xfrm>
            <a:off x="849313" y="3049588"/>
            <a:ext cx="6248400" cy="2362200"/>
          </a:xfrm>
        </p:spPr>
        <p:txBody>
          <a:bodyPr/>
          <a:lstStyle>
            <a:lvl1pPr marL="0" indent="0" algn="r">
              <a:buFont typeface="Wingdings" pitchFamily="2" charset="2"/>
              <a:buNone/>
              <a:defRPr sz="3200"/>
            </a:lvl1pPr>
          </a:lstStyle>
          <a:p>
            <a:pPr lvl="0"/>
            <a:r>
              <a:rPr lang="en-US" altLang="en-US" noProof="0"/>
              <a:t>Click to edit Master subtitle style</a:t>
            </a:r>
          </a:p>
        </p:txBody>
      </p:sp>
      <p:sp>
        <p:nvSpPr>
          <p:cNvPr id="38" name="Rectangle 5">
            <a:extLst>
              <a:ext uri="{FF2B5EF4-FFF2-40B4-BE49-F238E27FC236}">
                <a16:creationId xmlns:a16="http://schemas.microsoft.com/office/drawing/2014/main" id="{1CD5612F-4C38-468C-B990-62AF287C254F}"/>
              </a:ext>
            </a:extLst>
          </p:cNvPr>
          <p:cNvSpPr>
            <a:spLocks noGrp="1" noChangeArrowheads="1"/>
          </p:cNvSpPr>
          <p:nvPr>
            <p:ph type="dt" sz="half" idx="10"/>
          </p:nvPr>
        </p:nvSpPr>
        <p:spPr/>
        <p:txBody>
          <a:bodyPr/>
          <a:lstStyle>
            <a:lvl1pPr>
              <a:defRPr/>
            </a:lvl1pPr>
          </a:lstStyle>
          <a:p>
            <a:pPr>
              <a:defRPr/>
            </a:pPr>
            <a:endParaRPr lang="en-US" altLang="en-US"/>
          </a:p>
        </p:txBody>
      </p:sp>
      <p:sp>
        <p:nvSpPr>
          <p:cNvPr id="39" name="Rectangle 6">
            <a:extLst>
              <a:ext uri="{FF2B5EF4-FFF2-40B4-BE49-F238E27FC236}">
                <a16:creationId xmlns:a16="http://schemas.microsoft.com/office/drawing/2014/main" id="{8904959D-4090-42A6-B819-AA17CF9545B3}"/>
              </a:ext>
            </a:extLst>
          </p:cNvPr>
          <p:cNvSpPr>
            <a:spLocks noGrp="1" noChangeArrowheads="1"/>
          </p:cNvSpPr>
          <p:nvPr>
            <p:ph type="ftr" sz="quarter" idx="11"/>
          </p:nvPr>
        </p:nvSpPr>
        <p:spPr/>
        <p:txBody>
          <a:bodyPr/>
          <a:lstStyle>
            <a:lvl1pPr>
              <a:defRPr/>
            </a:lvl1pPr>
          </a:lstStyle>
          <a:p>
            <a:pPr>
              <a:defRPr/>
            </a:pPr>
            <a:endParaRPr lang="en-US" altLang="en-US"/>
          </a:p>
        </p:txBody>
      </p:sp>
      <p:sp>
        <p:nvSpPr>
          <p:cNvPr id="40" name="Rectangle 7">
            <a:extLst>
              <a:ext uri="{FF2B5EF4-FFF2-40B4-BE49-F238E27FC236}">
                <a16:creationId xmlns:a16="http://schemas.microsoft.com/office/drawing/2014/main" id="{B0D18CAD-FB4D-440F-B04E-76F83BDD2046}"/>
              </a:ext>
            </a:extLst>
          </p:cNvPr>
          <p:cNvSpPr>
            <a:spLocks noGrp="1" noChangeArrowheads="1"/>
          </p:cNvSpPr>
          <p:nvPr>
            <p:ph type="sldNum" sz="quarter" idx="12"/>
          </p:nvPr>
        </p:nvSpPr>
        <p:spPr/>
        <p:txBody>
          <a:bodyPr/>
          <a:lstStyle>
            <a:lvl1pPr>
              <a:defRPr smtClean="0"/>
            </a:lvl1pPr>
          </a:lstStyle>
          <a:p>
            <a:pPr>
              <a:defRPr/>
            </a:pPr>
            <a:fld id="{4717C9AB-364E-4464-9377-76104BD5FAC5}" type="slidenum">
              <a:rPr lang="en-US" altLang="en-US"/>
              <a:pPr>
                <a:defRPr/>
              </a:pPr>
              <a:t>‹#›</a:t>
            </a:fld>
            <a:endParaRPr lang="en-US" altLang="en-US"/>
          </a:p>
        </p:txBody>
      </p:sp>
    </p:spTree>
    <p:extLst>
      <p:ext uri="{BB962C8B-B14F-4D97-AF65-F5344CB8AC3E}">
        <p14:creationId xmlns:p14="http://schemas.microsoft.com/office/powerpoint/2010/main" val="844324358"/>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5">
            <a:extLst>
              <a:ext uri="{FF2B5EF4-FFF2-40B4-BE49-F238E27FC236}">
                <a16:creationId xmlns:a16="http://schemas.microsoft.com/office/drawing/2014/main" id="{ECD85A13-7750-4C1C-8E22-CED47AE0F850}"/>
              </a:ext>
            </a:extLst>
          </p:cNvPr>
          <p:cNvSpPr>
            <a:spLocks noGrp="1" noChangeArrowheads="1"/>
          </p:cNvSpPr>
          <p:nvPr>
            <p:ph type="dt" sz="half" idx="10"/>
          </p:nvPr>
        </p:nvSpPr>
        <p:spPr>
          <a:ln/>
        </p:spPr>
        <p:txBody>
          <a:bodyPr/>
          <a:lstStyle>
            <a:lvl1pPr>
              <a:defRPr/>
            </a:lvl1pPr>
          </a:lstStyle>
          <a:p>
            <a:pPr>
              <a:defRPr/>
            </a:pPr>
            <a:endParaRPr lang="en-US" altLang="en-US"/>
          </a:p>
        </p:txBody>
      </p:sp>
      <p:sp>
        <p:nvSpPr>
          <p:cNvPr id="5" name="Rectangle 6">
            <a:extLst>
              <a:ext uri="{FF2B5EF4-FFF2-40B4-BE49-F238E27FC236}">
                <a16:creationId xmlns:a16="http://schemas.microsoft.com/office/drawing/2014/main" id="{95F62334-B45B-4A2B-A20E-35D5F53D24CA}"/>
              </a:ext>
            </a:extLst>
          </p:cNvPr>
          <p:cNvSpPr>
            <a:spLocks noGrp="1" noChangeArrowheads="1"/>
          </p:cNvSpPr>
          <p:nvPr>
            <p:ph type="ftr" sz="quarter" idx="11"/>
          </p:nvPr>
        </p:nvSpPr>
        <p:spPr>
          <a:ln/>
        </p:spPr>
        <p:txBody>
          <a:bodyPr/>
          <a:lstStyle>
            <a:lvl1pPr>
              <a:defRPr/>
            </a:lvl1pPr>
          </a:lstStyle>
          <a:p>
            <a:pPr>
              <a:defRPr/>
            </a:pPr>
            <a:endParaRPr lang="en-US" altLang="en-US"/>
          </a:p>
        </p:txBody>
      </p:sp>
      <p:sp>
        <p:nvSpPr>
          <p:cNvPr id="6" name="Rectangle 7">
            <a:extLst>
              <a:ext uri="{FF2B5EF4-FFF2-40B4-BE49-F238E27FC236}">
                <a16:creationId xmlns:a16="http://schemas.microsoft.com/office/drawing/2014/main" id="{EB1631B5-1541-4374-8383-E7DB028AF767}"/>
              </a:ext>
            </a:extLst>
          </p:cNvPr>
          <p:cNvSpPr>
            <a:spLocks noGrp="1" noChangeArrowheads="1"/>
          </p:cNvSpPr>
          <p:nvPr>
            <p:ph type="sldNum" sz="quarter" idx="12"/>
          </p:nvPr>
        </p:nvSpPr>
        <p:spPr>
          <a:ln/>
        </p:spPr>
        <p:txBody>
          <a:bodyPr/>
          <a:lstStyle>
            <a:lvl1pPr>
              <a:defRPr/>
            </a:lvl1pPr>
          </a:lstStyle>
          <a:p>
            <a:pPr>
              <a:defRPr/>
            </a:pPr>
            <a:fld id="{84A9BAD4-27E2-4CBB-B144-1CC326023928}" type="slidenum">
              <a:rPr lang="en-US" altLang="en-US"/>
              <a:pPr>
                <a:defRPr/>
              </a:pPr>
              <a:t>‹#›</a:t>
            </a:fld>
            <a:endParaRPr lang="en-US" altLang="en-US"/>
          </a:p>
        </p:txBody>
      </p:sp>
    </p:spTree>
    <p:extLst>
      <p:ext uri="{BB962C8B-B14F-4D97-AF65-F5344CB8AC3E}">
        <p14:creationId xmlns:p14="http://schemas.microsoft.com/office/powerpoint/2010/main" val="688619511"/>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122238"/>
            <a:ext cx="2057400" cy="6008687"/>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122238"/>
            <a:ext cx="6019800" cy="6008687"/>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5">
            <a:extLst>
              <a:ext uri="{FF2B5EF4-FFF2-40B4-BE49-F238E27FC236}">
                <a16:creationId xmlns:a16="http://schemas.microsoft.com/office/drawing/2014/main" id="{8E93BBDB-F6CB-4F8A-AAD6-DCDFF50DF9AF}"/>
              </a:ext>
            </a:extLst>
          </p:cNvPr>
          <p:cNvSpPr>
            <a:spLocks noGrp="1" noChangeArrowheads="1"/>
          </p:cNvSpPr>
          <p:nvPr>
            <p:ph type="dt" sz="half" idx="10"/>
          </p:nvPr>
        </p:nvSpPr>
        <p:spPr>
          <a:ln/>
        </p:spPr>
        <p:txBody>
          <a:bodyPr/>
          <a:lstStyle>
            <a:lvl1pPr>
              <a:defRPr/>
            </a:lvl1pPr>
          </a:lstStyle>
          <a:p>
            <a:pPr>
              <a:defRPr/>
            </a:pPr>
            <a:endParaRPr lang="en-US" altLang="en-US"/>
          </a:p>
        </p:txBody>
      </p:sp>
      <p:sp>
        <p:nvSpPr>
          <p:cNvPr id="5" name="Rectangle 6">
            <a:extLst>
              <a:ext uri="{FF2B5EF4-FFF2-40B4-BE49-F238E27FC236}">
                <a16:creationId xmlns:a16="http://schemas.microsoft.com/office/drawing/2014/main" id="{6E5AB2C1-4110-49F8-8F1F-60E0B26939DC}"/>
              </a:ext>
            </a:extLst>
          </p:cNvPr>
          <p:cNvSpPr>
            <a:spLocks noGrp="1" noChangeArrowheads="1"/>
          </p:cNvSpPr>
          <p:nvPr>
            <p:ph type="ftr" sz="quarter" idx="11"/>
          </p:nvPr>
        </p:nvSpPr>
        <p:spPr>
          <a:ln/>
        </p:spPr>
        <p:txBody>
          <a:bodyPr/>
          <a:lstStyle>
            <a:lvl1pPr>
              <a:defRPr/>
            </a:lvl1pPr>
          </a:lstStyle>
          <a:p>
            <a:pPr>
              <a:defRPr/>
            </a:pPr>
            <a:endParaRPr lang="en-US" altLang="en-US"/>
          </a:p>
        </p:txBody>
      </p:sp>
      <p:sp>
        <p:nvSpPr>
          <p:cNvPr id="6" name="Rectangle 7">
            <a:extLst>
              <a:ext uri="{FF2B5EF4-FFF2-40B4-BE49-F238E27FC236}">
                <a16:creationId xmlns:a16="http://schemas.microsoft.com/office/drawing/2014/main" id="{0820BDA1-147E-4FE0-A539-5A85DE527C1F}"/>
              </a:ext>
            </a:extLst>
          </p:cNvPr>
          <p:cNvSpPr>
            <a:spLocks noGrp="1" noChangeArrowheads="1"/>
          </p:cNvSpPr>
          <p:nvPr>
            <p:ph type="sldNum" sz="quarter" idx="12"/>
          </p:nvPr>
        </p:nvSpPr>
        <p:spPr>
          <a:ln/>
        </p:spPr>
        <p:txBody>
          <a:bodyPr/>
          <a:lstStyle>
            <a:lvl1pPr>
              <a:defRPr/>
            </a:lvl1pPr>
          </a:lstStyle>
          <a:p>
            <a:pPr>
              <a:defRPr/>
            </a:pPr>
            <a:fld id="{BD58847D-4989-4DDC-9365-EF681608D97C}" type="slidenum">
              <a:rPr lang="en-US" altLang="en-US"/>
              <a:pPr>
                <a:defRPr/>
              </a:pPr>
              <a:t>‹#›</a:t>
            </a:fld>
            <a:endParaRPr lang="en-US" altLang="en-US"/>
          </a:p>
        </p:txBody>
      </p:sp>
    </p:spTree>
    <p:extLst>
      <p:ext uri="{BB962C8B-B14F-4D97-AF65-F5344CB8AC3E}">
        <p14:creationId xmlns:p14="http://schemas.microsoft.com/office/powerpoint/2010/main" val="752684751"/>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5">
            <a:extLst>
              <a:ext uri="{FF2B5EF4-FFF2-40B4-BE49-F238E27FC236}">
                <a16:creationId xmlns:a16="http://schemas.microsoft.com/office/drawing/2014/main" id="{621EDE19-6E96-4216-82E3-9238DE25B38D}"/>
              </a:ext>
            </a:extLst>
          </p:cNvPr>
          <p:cNvSpPr>
            <a:spLocks noGrp="1" noChangeArrowheads="1"/>
          </p:cNvSpPr>
          <p:nvPr>
            <p:ph type="dt" sz="half" idx="10"/>
          </p:nvPr>
        </p:nvSpPr>
        <p:spPr>
          <a:ln/>
        </p:spPr>
        <p:txBody>
          <a:bodyPr/>
          <a:lstStyle>
            <a:lvl1pPr>
              <a:defRPr/>
            </a:lvl1pPr>
          </a:lstStyle>
          <a:p>
            <a:pPr>
              <a:defRPr/>
            </a:pPr>
            <a:endParaRPr lang="en-US" altLang="en-US"/>
          </a:p>
        </p:txBody>
      </p:sp>
      <p:sp>
        <p:nvSpPr>
          <p:cNvPr id="5" name="Rectangle 6">
            <a:extLst>
              <a:ext uri="{FF2B5EF4-FFF2-40B4-BE49-F238E27FC236}">
                <a16:creationId xmlns:a16="http://schemas.microsoft.com/office/drawing/2014/main" id="{EFF5E396-8927-4863-91DA-71423258ECFE}"/>
              </a:ext>
            </a:extLst>
          </p:cNvPr>
          <p:cNvSpPr>
            <a:spLocks noGrp="1" noChangeArrowheads="1"/>
          </p:cNvSpPr>
          <p:nvPr>
            <p:ph type="ftr" sz="quarter" idx="11"/>
          </p:nvPr>
        </p:nvSpPr>
        <p:spPr>
          <a:ln/>
        </p:spPr>
        <p:txBody>
          <a:bodyPr/>
          <a:lstStyle>
            <a:lvl1pPr>
              <a:defRPr/>
            </a:lvl1pPr>
          </a:lstStyle>
          <a:p>
            <a:pPr>
              <a:defRPr/>
            </a:pPr>
            <a:endParaRPr lang="en-US" altLang="en-US"/>
          </a:p>
        </p:txBody>
      </p:sp>
      <p:sp>
        <p:nvSpPr>
          <p:cNvPr id="6" name="Rectangle 7">
            <a:extLst>
              <a:ext uri="{FF2B5EF4-FFF2-40B4-BE49-F238E27FC236}">
                <a16:creationId xmlns:a16="http://schemas.microsoft.com/office/drawing/2014/main" id="{9C634BCE-7101-4C2B-9D24-38BA3C2B8B9C}"/>
              </a:ext>
            </a:extLst>
          </p:cNvPr>
          <p:cNvSpPr>
            <a:spLocks noGrp="1" noChangeArrowheads="1"/>
          </p:cNvSpPr>
          <p:nvPr>
            <p:ph type="sldNum" sz="quarter" idx="12"/>
          </p:nvPr>
        </p:nvSpPr>
        <p:spPr>
          <a:ln/>
        </p:spPr>
        <p:txBody>
          <a:bodyPr/>
          <a:lstStyle>
            <a:lvl1pPr>
              <a:defRPr/>
            </a:lvl1pPr>
          </a:lstStyle>
          <a:p>
            <a:pPr>
              <a:defRPr/>
            </a:pPr>
            <a:fld id="{8E4FA188-81A3-4EAF-934D-D2486D7A6692}" type="slidenum">
              <a:rPr lang="en-US" altLang="en-US"/>
              <a:pPr>
                <a:defRPr/>
              </a:pPr>
              <a:t>‹#›</a:t>
            </a:fld>
            <a:endParaRPr lang="en-US" altLang="en-US"/>
          </a:p>
        </p:txBody>
      </p:sp>
    </p:spTree>
    <p:extLst>
      <p:ext uri="{BB962C8B-B14F-4D97-AF65-F5344CB8AC3E}">
        <p14:creationId xmlns:p14="http://schemas.microsoft.com/office/powerpoint/2010/main" val="1489543758"/>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5">
            <a:extLst>
              <a:ext uri="{FF2B5EF4-FFF2-40B4-BE49-F238E27FC236}">
                <a16:creationId xmlns:a16="http://schemas.microsoft.com/office/drawing/2014/main" id="{7A208A50-3924-42F0-AFC2-67BFE0AA9DEB}"/>
              </a:ext>
            </a:extLst>
          </p:cNvPr>
          <p:cNvSpPr>
            <a:spLocks noGrp="1" noChangeArrowheads="1"/>
          </p:cNvSpPr>
          <p:nvPr>
            <p:ph type="dt" sz="half" idx="10"/>
          </p:nvPr>
        </p:nvSpPr>
        <p:spPr>
          <a:ln/>
        </p:spPr>
        <p:txBody>
          <a:bodyPr/>
          <a:lstStyle>
            <a:lvl1pPr>
              <a:defRPr/>
            </a:lvl1pPr>
          </a:lstStyle>
          <a:p>
            <a:pPr>
              <a:defRPr/>
            </a:pPr>
            <a:endParaRPr lang="en-US" altLang="en-US"/>
          </a:p>
        </p:txBody>
      </p:sp>
      <p:sp>
        <p:nvSpPr>
          <p:cNvPr id="5" name="Rectangle 6">
            <a:extLst>
              <a:ext uri="{FF2B5EF4-FFF2-40B4-BE49-F238E27FC236}">
                <a16:creationId xmlns:a16="http://schemas.microsoft.com/office/drawing/2014/main" id="{0DA68C52-3B3D-4F02-8A1C-08784BA3A1E3}"/>
              </a:ext>
            </a:extLst>
          </p:cNvPr>
          <p:cNvSpPr>
            <a:spLocks noGrp="1" noChangeArrowheads="1"/>
          </p:cNvSpPr>
          <p:nvPr>
            <p:ph type="ftr" sz="quarter" idx="11"/>
          </p:nvPr>
        </p:nvSpPr>
        <p:spPr>
          <a:ln/>
        </p:spPr>
        <p:txBody>
          <a:bodyPr/>
          <a:lstStyle>
            <a:lvl1pPr>
              <a:defRPr/>
            </a:lvl1pPr>
          </a:lstStyle>
          <a:p>
            <a:pPr>
              <a:defRPr/>
            </a:pPr>
            <a:endParaRPr lang="en-US" altLang="en-US"/>
          </a:p>
        </p:txBody>
      </p:sp>
      <p:sp>
        <p:nvSpPr>
          <p:cNvPr id="6" name="Rectangle 7">
            <a:extLst>
              <a:ext uri="{FF2B5EF4-FFF2-40B4-BE49-F238E27FC236}">
                <a16:creationId xmlns:a16="http://schemas.microsoft.com/office/drawing/2014/main" id="{6A1731C5-EA77-425C-BBD0-6B60FAF74313}"/>
              </a:ext>
            </a:extLst>
          </p:cNvPr>
          <p:cNvSpPr>
            <a:spLocks noGrp="1" noChangeArrowheads="1"/>
          </p:cNvSpPr>
          <p:nvPr>
            <p:ph type="sldNum" sz="quarter" idx="12"/>
          </p:nvPr>
        </p:nvSpPr>
        <p:spPr>
          <a:ln/>
        </p:spPr>
        <p:txBody>
          <a:bodyPr/>
          <a:lstStyle>
            <a:lvl1pPr>
              <a:defRPr/>
            </a:lvl1pPr>
          </a:lstStyle>
          <a:p>
            <a:pPr>
              <a:defRPr/>
            </a:pPr>
            <a:fld id="{5D627A6E-1A8A-4024-90C9-64060BCC70D1}" type="slidenum">
              <a:rPr lang="en-US" altLang="en-US"/>
              <a:pPr>
                <a:defRPr/>
              </a:pPr>
              <a:t>‹#›</a:t>
            </a:fld>
            <a:endParaRPr lang="en-US" altLang="en-US"/>
          </a:p>
        </p:txBody>
      </p:sp>
    </p:spTree>
    <p:extLst>
      <p:ext uri="{BB962C8B-B14F-4D97-AF65-F5344CB8AC3E}">
        <p14:creationId xmlns:p14="http://schemas.microsoft.com/office/powerpoint/2010/main" val="1573727278"/>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719263"/>
            <a:ext cx="4038600" cy="4411662"/>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719263"/>
            <a:ext cx="4038600" cy="4411662"/>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5">
            <a:extLst>
              <a:ext uri="{FF2B5EF4-FFF2-40B4-BE49-F238E27FC236}">
                <a16:creationId xmlns:a16="http://schemas.microsoft.com/office/drawing/2014/main" id="{28C8D524-FC9F-4032-AF9F-2CDD12A902CC}"/>
              </a:ext>
            </a:extLst>
          </p:cNvPr>
          <p:cNvSpPr>
            <a:spLocks noGrp="1" noChangeArrowheads="1"/>
          </p:cNvSpPr>
          <p:nvPr>
            <p:ph type="dt" sz="half" idx="10"/>
          </p:nvPr>
        </p:nvSpPr>
        <p:spPr>
          <a:ln/>
        </p:spPr>
        <p:txBody>
          <a:bodyPr/>
          <a:lstStyle>
            <a:lvl1pPr>
              <a:defRPr/>
            </a:lvl1pPr>
          </a:lstStyle>
          <a:p>
            <a:pPr>
              <a:defRPr/>
            </a:pPr>
            <a:endParaRPr lang="en-US" altLang="en-US"/>
          </a:p>
        </p:txBody>
      </p:sp>
      <p:sp>
        <p:nvSpPr>
          <p:cNvPr id="6" name="Rectangle 6">
            <a:extLst>
              <a:ext uri="{FF2B5EF4-FFF2-40B4-BE49-F238E27FC236}">
                <a16:creationId xmlns:a16="http://schemas.microsoft.com/office/drawing/2014/main" id="{107D4B6D-70E6-4646-B1CE-FC6424DD03B3}"/>
              </a:ext>
            </a:extLst>
          </p:cNvPr>
          <p:cNvSpPr>
            <a:spLocks noGrp="1" noChangeArrowheads="1"/>
          </p:cNvSpPr>
          <p:nvPr>
            <p:ph type="ftr" sz="quarter" idx="11"/>
          </p:nvPr>
        </p:nvSpPr>
        <p:spPr>
          <a:ln/>
        </p:spPr>
        <p:txBody>
          <a:bodyPr/>
          <a:lstStyle>
            <a:lvl1pPr>
              <a:defRPr/>
            </a:lvl1pPr>
          </a:lstStyle>
          <a:p>
            <a:pPr>
              <a:defRPr/>
            </a:pPr>
            <a:endParaRPr lang="en-US" altLang="en-US"/>
          </a:p>
        </p:txBody>
      </p:sp>
      <p:sp>
        <p:nvSpPr>
          <p:cNvPr id="7" name="Rectangle 7">
            <a:extLst>
              <a:ext uri="{FF2B5EF4-FFF2-40B4-BE49-F238E27FC236}">
                <a16:creationId xmlns:a16="http://schemas.microsoft.com/office/drawing/2014/main" id="{5DB3F300-2BDA-4C9B-AA0B-D68C79B88305}"/>
              </a:ext>
            </a:extLst>
          </p:cNvPr>
          <p:cNvSpPr>
            <a:spLocks noGrp="1" noChangeArrowheads="1"/>
          </p:cNvSpPr>
          <p:nvPr>
            <p:ph type="sldNum" sz="quarter" idx="12"/>
          </p:nvPr>
        </p:nvSpPr>
        <p:spPr>
          <a:ln/>
        </p:spPr>
        <p:txBody>
          <a:bodyPr/>
          <a:lstStyle>
            <a:lvl1pPr>
              <a:defRPr/>
            </a:lvl1pPr>
          </a:lstStyle>
          <a:p>
            <a:pPr>
              <a:defRPr/>
            </a:pPr>
            <a:fld id="{E6070CC2-9235-40E1-A1F4-F8B75C43DD0C}" type="slidenum">
              <a:rPr lang="en-US" altLang="en-US"/>
              <a:pPr>
                <a:defRPr/>
              </a:pPr>
              <a:t>‹#›</a:t>
            </a:fld>
            <a:endParaRPr lang="en-US" altLang="en-US"/>
          </a:p>
        </p:txBody>
      </p:sp>
    </p:spTree>
    <p:extLst>
      <p:ext uri="{BB962C8B-B14F-4D97-AF65-F5344CB8AC3E}">
        <p14:creationId xmlns:p14="http://schemas.microsoft.com/office/powerpoint/2010/main" val="4235592623"/>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5">
            <a:extLst>
              <a:ext uri="{FF2B5EF4-FFF2-40B4-BE49-F238E27FC236}">
                <a16:creationId xmlns:a16="http://schemas.microsoft.com/office/drawing/2014/main" id="{165D8B7C-4B87-4E1E-9CE1-4ADD4696B37F}"/>
              </a:ext>
            </a:extLst>
          </p:cNvPr>
          <p:cNvSpPr>
            <a:spLocks noGrp="1" noChangeArrowheads="1"/>
          </p:cNvSpPr>
          <p:nvPr>
            <p:ph type="dt" sz="half" idx="10"/>
          </p:nvPr>
        </p:nvSpPr>
        <p:spPr>
          <a:ln/>
        </p:spPr>
        <p:txBody>
          <a:bodyPr/>
          <a:lstStyle>
            <a:lvl1pPr>
              <a:defRPr/>
            </a:lvl1pPr>
          </a:lstStyle>
          <a:p>
            <a:pPr>
              <a:defRPr/>
            </a:pPr>
            <a:endParaRPr lang="en-US" altLang="en-US"/>
          </a:p>
        </p:txBody>
      </p:sp>
      <p:sp>
        <p:nvSpPr>
          <p:cNvPr id="8" name="Rectangle 6">
            <a:extLst>
              <a:ext uri="{FF2B5EF4-FFF2-40B4-BE49-F238E27FC236}">
                <a16:creationId xmlns:a16="http://schemas.microsoft.com/office/drawing/2014/main" id="{5ECE1BEB-6D1A-442E-85B3-F7CC2F8EAA70}"/>
              </a:ext>
            </a:extLst>
          </p:cNvPr>
          <p:cNvSpPr>
            <a:spLocks noGrp="1" noChangeArrowheads="1"/>
          </p:cNvSpPr>
          <p:nvPr>
            <p:ph type="ftr" sz="quarter" idx="11"/>
          </p:nvPr>
        </p:nvSpPr>
        <p:spPr>
          <a:ln/>
        </p:spPr>
        <p:txBody>
          <a:bodyPr/>
          <a:lstStyle>
            <a:lvl1pPr>
              <a:defRPr/>
            </a:lvl1pPr>
          </a:lstStyle>
          <a:p>
            <a:pPr>
              <a:defRPr/>
            </a:pPr>
            <a:endParaRPr lang="en-US" altLang="en-US"/>
          </a:p>
        </p:txBody>
      </p:sp>
      <p:sp>
        <p:nvSpPr>
          <p:cNvPr id="9" name="Rectangle 7">
            <a:extLst>
              <a:ext uri="{FF2B5EF4-FFF2-40B4-BE49-F238E27FC236}">
                <a16:creationId xmlns:a16="http://schemas.microsoft.com/office/drawing/2014/main" id="{1072733F-D12B-449F-9BB0-8456B4BA6DA0}"/>
              </a:ext>
            </a:extLst>
          </p:cNvPr>
          <p:cNvSpPr>
            <a:spLocks noGrp="1" noChangeArrowheads="1"/>
          </p:cNvSpPr>
          <p:nvPr>
            <p:ph type="sldNum" sz="quarter" idx="12"/>
          </p:nvPr>
        </p:nvSpPr>
        <p:spPr>
          <a:ln/>
        </p:spPr>
        <p:txBody>
          <a:bodyPr/>
          <a:lstStyle>
            <a:lvl1pPr>
              <a:defRPr/>
            </a:lvl1pPr>
          </a:lstStyle>
          <a:p>
            <a:pPr>
              <a:defRPr/>
            </a:pPr>
            <a:fld id="{DA4C8B63-85AE-435C-9255-10B24CC1B1A1}" type="slidenum">
              <a:rPr lang="en-US" altLang="en-US"/>
              <a:pPr>
                <a:defRPr/>
              </a:pPr>
              <a:t>‹#›</a:t>
            </a:fld>
            <a:endParaRPr lang="en-US" altLang="en-US"/>
          </a:p>
        </p:txBody>
      </p:sp>
    </p:spTree>
    <p:extLst>
      <p:ext uri="{BB962C8B-B14F-4D97-AF65-F5344CB8AC3E}">
        <p14:creationId xmlns:p14="http://schemas.microsoft.com/office/powerpoint/2010/main" val="2980805181"/>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5">
            <a:extLst>
              <a:ext uri="{FF2B5EF4-FFF2-40B4-BE49-F238E27FC236}">
                <a16:creationId xmlns:a16="http://schemas.microsoft.com/office/drawing/2014/main" id="{BC19D09A-B20C-4CCC-8F4A-314C72E02AEE}"/>
              </a:ext>
            </a:extLst>
          </p:cNvPr>
          <p:cNvSpPr>
            <a:spLocks noGrp="1" noChangeArrowheads="1"/>
          </p:cNvSpPr>
          <p:nvPr>
            <p:ph type="dt" sz="half" idx="10"/>
          </p:nvPr>
        </p:nvSpPr>
        <p:spPr/>
        <p:txBody>
          <a:bodyPr/>
          <a:lstStyle>
            <a:lvl1pPr>
              <a:defRPr/>
            </a:lvl1pPr>
          </a:lstStyle>
          <a:p>
            <a:pPr>
              <a:defRPr/>
            </a:pPr>
            <a:endParaRPr lang="en-US" altLang="en-US"/>
          </a:p>
        </p:txBody>
      </p:sp>
      <p:sp>
        <p:nvSpPr>
          <p:cNvPr id="4" name="Rectangle 6">
            <a:extLst>
              <a:ext uri="{FF2B5EF4-FFF2-40B4-BE49-F238E27FC236}">
                <a16:creationId xmlns:a16="http://schemas.microsoft.com/office/drawing/2014/main" id="{1F181B2C-B2B6-4349-B7C3-8B10337353AE}"/>
              </a:ext>
            </a:extLst>
          </p:cNvPr>
          <p:cNvSpPr>
            <a:spLocks noGrp="1" noChangeArrowheads="1"/>
          </p:cNvSpPr>
          <p:nvPr>
            <p:ph type="ftr" sz="quarter" idx="11"/>
          </p:nvPr>
        </p:nvSpPr>
        <p:spPr/>
        <p:txBody>
          <a:bodyPr/>
          <a:lstStyle>
            <a:lvl1pPr>
              <a:defRPr/>
            </a:lvl1pPr>
          </a:lstStyle>
          <a:p>
            <a:pPr>
              <a:defRPr/>
            </a:pPr>
            <a:endParaRPr lang="en-US" altLang="en-US"/>
          </a:p>
        </p:txBody>
      </p:sp>
      <p:sp>
        <p:nvSpPr>
          <p:cNvPr id="5" name="Rectangle 7">
            <a:extLst>
              <a:ext uri="{FF2B5EF4-FFF2-40B4-BE49-F238E27FC236}">
                <a16:creationId xmlns:a16="http://schemas.microsoft.com/office/drawing/2014/main" id="{BCD034DD-09E4-4E70-9371-A63A1463EB56}"/>
              </a:ext>
            </a:extLst>
          </p:cNvPr>
          <p:cNvSpPr>
            <a:spLocks noGrp="1" noChangeArrowheads="1"/>
          </p:cNvSpPr>
          <p:nvPr>
            <p:ph type="sldNum" sz="quarter" idx="12"/>
          </p:nvPr>
        </p:nvSpPr>
        <p:spPr>
          <a:xfrm>
            <a:off x="7023100" y="0"/>
            <a:ext cx="2133600" cy="457200"/>
          </a:xfrm>
        </p:spPr>
        <p:txBody>
          <a:bodyPr/>
          <a:lstStyle>
            <a:lvl1pPr>
              <a:defRPr smtClean="0"/>
            </a:lvl1pPr>
          </a:lstStyle>
          <a:p>
            <a:pPr>
              <a:defRPr/>
            </a:pPr>
            <a:fld id="{2CAC13D8-FA84-488B-B709-CAA0841D9666}" type="slidenum">
              <a:rPr lang="en-US" altLang="en-US"/>
              <a:pPr>
                <a:defRPr/>
              </a:pPr>
              <a:t>‹#›</a:t>
            </a:fld>
            <a:endParaRPr lang="en-US" altLang="en-US"/>
          </a:p>
        </p:txBody>
      </p:sp>
    </p:spTree>
    <p:extLst>
      <p:ext uri="{BB962C8B-B14F-4D97-AF65-F5344CB8AC3E}">
        <p14:creationId xmlns:p14="http://schemas.microsoft.com/office/powerpoint/2010/main" val="4245455060"/>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5">
            <a:extLst>
              <a:ext uri="{FF2B5EF4-FFF2-40B4-BE49-F238E27FC236}">
                <a16:creationId xmlns:a16="http://schemas.microsoft.com/office/drawing/2014/main" id="{B49D9611-B9EA-4C5B-9927-7E04A4D00C5B}"/>
              </a:ext>
            </a:extLst>
          </p:cNvPr>
          <p:cNvSpPr>
            <a:spLocks noGrp="1" noChangeArrowheads="1"/>
          </p:cNvSpPr>
          <p:nvPr>
            <p:ph type="dt" sz="half" idx="10"/>
          </p:nvPr>
        </p:nvSpPr>
        <p:spPr>
          <a:ln/>
        </p:spPr>
        <p:txBody>
          <a:bodyPr/>
          <a:lstStyle>
            <a:lvl1pPr>
              <a:defRPr/>
            </a:lvl1pPr>
          </a:lstStyle>
          <a:p>
            <a:pPr>
              <a:defRPr/>
            </a:pPr>
            <a:endParaRPr lang="en-US" altLang="en-US"/>
          </a:p>
        </p:txBody>
      </p:sp>
      <p:sp>
        <p:nvSpPr>
          <p:cNvPr id="3" name="Rectangle 6">
            <a:extLst>
              <a:ext uri="{FF2B5EF4-FFF2-40B4-BE49-F238E27FC236}">
                <a16:creationId xmlns:a16="http://schemas.microsoft.com/office/drawing/2014/main" id="{3E90FDB8-496F-49E6-BE65-2A192C095893}"/>
              </a:ext>
            </a:extLst>
          </p:cNvPr>
          <p:cNvSpPr>
            <a:spLocks noGrp="1" noChangeArrowheads="1"/>
          </p:cNvSpPr>
          <p:nvPr>
            <p:ph type="ftr" sz="quarter" idx="11"/>
          </p:nvPr>
        </p:nvSpPr>
        <p:spPr>
          <a:ln/>
        </p:spPr>
        <p:txBody>
          <a:bodyPr/>
          <a:lstStyle>
            <a:lvl1pPr>
              <a:defRPr/>
            </a:lvl1pPr>
          </a:lstStyle>
          <a:p>
            <a:pPr>
              <a:defRPr/>
            </a:pPr>
            <a:endParaRPr lang="en-US" altLang="en-US"/>
          </a:p>
        </p:txBody>
      </p:sp>
      <p:sp>
        <p:nvSpPr>
          <p:cNvPr id="4" name="Rectangle 7">
            <a:extLst>
              <a:ext uri="{FF2B5EF4-FFF2-40B4-BE49-F238E27FC236}">
                <a16:creationId xmlns:a16="http://schemas.microsoft.com/office/drawing/2014/main" id="{D1DE9555-0B8C-4A49-ACA1-28DD5405CAFF}"/>
              </a:ext>
            </a:extLst>
          </p:cNvPr>
          <p:cNvSpPr>
            <a:spLocks noGrp="1" noChangeArrowheads="1"/>
          </p:cNvSpPr>
          <p:nvPr>
            <p:ph type="sldNum" sz="quarter" idx="12"/>
          </p:nvPr>
        </p:nvSpPr>
        <p:spPr>
          <a:ln/>
        </p:spPr>
        <p:txBody>
          <a:bodyPr/>
          <a:lstStyle>
            <a:lvl1pPr>
              <a:defRPr/>
            </a:lvl1pPr>
          </a:lstStyle>
          <a:p>
            <a:pPr>
              <a:defRPr/>
            </a:pPr>
            <a:fld id="{6A2B6F05-8830-4A4E-A4F5-62694ADE4DA0}" type="slidenum">
              <a:rPr lang="en-US" altLang="en-US"/>
              <a:pPr>
                <a:defRPr/>
              </a:pPr>
              <a:t>‹#›</a:t>
            </a:fld>
            <a:endParaRPr lang="en-US" altLang="en-US"/>
          </a:p>
        </p:txBody>
      </p:sp>
    </p:spTree>
    <p:extLst>
      <p:ext uri="{BB962C8B-B14F-4D97-AF65-F5344CB8AC3E}">
        <p14:creationId xmlns:p14="http://schemas.microsoft.com/office/powerpoint/2010/main" val="890288151"/>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5">
            <a:extLst>
              <a:ext uri="{FF2B5EF4-FFF2-40B4-BE49-F238E27FC236}">
                <a16:creationId xmlns:a16="http://schemas.microsoft.com/office/drawing/2014/main" id="{BCA0452E-A4FF-4D2A-98B2-61757AB0F454}"/>
              </a:ext>
            </a:extLst>
          </p:cNvPr>
          <p:cNvSpPr>
            <a:spLocks noGrp="1" noChangeArrowheads="1"/>
          </p:cNvSpPr>
          <p:nvPr>
            <p:ph type="dt" sz="half" idx="10"/>
          </p:nvPr>
        </p:nvSpPr>
        <p:spPr>
          <a:ln/>
        </p:spPr>
        <p:txBody>
          <a:bodyPr/>
          <a:lstStyle>
            <a:lvl1pPr>
              <a:defRPr/>
            </a:lvl1pPr>
          </a:lstStyle>
          <a:p>
            <a:pPr>
              <a:defRPr/>
            </a:pPr>
            <a:endParaRPr lang="en-US" altLang="en-US"/>
          </a:p>
        </p:txBody>
      </p:sp>
      <p:sp>
        <p:nvSpPr>
          <p:cNvPr id="6" name="Rectangle 6">
            <a:extLst>
              <a:ext uri="{FF2B5EF4-FFF2-40B4-BE49-F238E27FC236}">
                <a16:creationId xmlns:a16="http://schemas.microsoft.com/office/drawing/2014/main" id="{63D09B5E-E847-4886-888F-41F66F833405}"/>
              </a:ext>
            </a:extLst>
          </p:cNvPr>
          <p:cNvSpPr>
            <a:spLocks noGrp="1" noChangeArrowheads="1"/>
          </p:cNvSpPr>
          <p:nvPr>
            <p:ph type="ftr" sz="quarter" idx="11"/>
          </p:nvPr>
        </p:nvSpPr>
        <p:spPr>
          <a:ln/>
        </p:spPr>
        <p:txBody>
          <a:bodyPr/>
          <a:lstStyle>
            <a:lvl1pPr>
              <a:defRPr/>
            </a:lvl1pPr>
          </a:lstStyle>
          <a:p>
            <a:pPr>
              <a:defRPr/>
            </a:pPr>
            <a:endParaRPr lang="en-US" altLang="en-US"/>
          </a:p>
        </p:txBody>
      </p:sp>
      <p:sp>
        <p:nvSpPr>
          <p:cNvPr id="7" name="Rectangle 7">
            <a:extLst>
              <a:ext uri="{FF2B5EF4-FFF2-40B4-BE49-F238E27FC236}">
                <a16:creationId xmlns:a16="http://schemas.microsoft.com/office/drawing/2014/main" id="{21408575-1F51-4B52-9278-E3B79673A047}"/>
              </a:ext>
            </a:extLst>
          </p:cNvPr>
          <p:cNvSpPr>
            <a:spLocks noGrp="1" noChangeArrowheads="1"/>
          </p:cNvSpPr>
          <p:nvPr>
            <p:ph type="sldNum" sz="quarter" idx="12"/>
          </p:nvPr>
        </p:nvSpPr>
        <p:spPr>
          <a:ln/>
        </p:spPr>
        <p:txBody>
          <a:bodyPr/>
          <a:lstStyle>
            <a:lvl1pPr>
              <a:defRPr/>
            </a:lvl1pPr>
          </a:lstStyle>
          <a:p>
            <a:pPr>
              <a:defRPr/>
            </a:pPr>
            <a:fld id="{21CA44F3-952A-464A-A548-887FA9FD2D82}" type="slidenum">
              <a:rPr lang="en-US" altLang="en-US"/>
              <a:pPr>
                <a:defRPr/>
              </a:pPr>
              <a:t>‹#›</a:t>
            </a:fld>
            <a:endParaRPr lang="en-US" altLang="en-US"/>
          </a:p>
        </p:txBody>
      </p:sp>
    </p:spTree>
    <p:extLst>
      <p:ext uri="{BB962C8B-B14F-4D97-AF65-F5344CB8AC3E}">
        <p14:creationId xmlns:p14="http://schemas.microsoft.com/office/powerpoint/2010/main" val="1898328287"/>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5">
            <a:extLst>
              <a:ext uri="{FF2B5EF4-FFF2-40B4-BE49-F238E27FC236}">
                <a16:creationId xmlns:a16="http://schemas.microsoft.com/office/drawing/2014/main" id="{7811D3EE-FEDC-4ABE-897D-18512C7AD976}"/>
              </a:ext>
            </a:extLst>
          </p:cNvPr>
          <p:cNvSpPr>
            <a:spLocks noGrp="1" noChangeArrowheads="1"/>
          </p:cNvSpPr>
          <p:nvPr>
            <p:ph type="dt" sz="half" idx="10"/>
          </p:nvPr>
        </p:nvSpPr>
        <p:spPr>
          <a:ln/>
        </p:spPr>
        <p:txBody>
          <a:bodyPr/>
          <a:lstStyle>
            <a:lvl1pPr>
              <a:defRPr/>
            </a:lvl1pPr>
          </a:lstStyle>
          <a:p>
            <a:pPr>
              <a:defRPr/>
            </a:pPr>
            <a:endParaRPr lang="en-US" altLang="en-US"/>
          </a:p>
        </p:txBody>
      </p:sp>
      <p:sp>
        <p:nvSpPr>
          <p:cNvPr id="6" name="Rectangle 6">
            <a:extLst>
              <a:ext uri="{FF2B5EF4-FFF2-40B4-BE49-F238E27FC236}">
                <a16:creationId xmlns:a16="http://schemas.microsoft.com/office/drawing/2014/main" id="{5D9B0C22-0AD2-4DF8-ABFB-CCF2BFAC3537}"/>
              </a:ext>
            </a:extLst>
          </p:cNvPr>
          <p:cNvSpPr>
            <a:spLocks noGrp="1" noChangeArrowheads="1"/>
          </p:cNvSpPr>
          <p:nvPr>
            <p:ph type="ftr" sz="quarter" idx="11"/>
          </p:nvPr>
        </p:nvSpPr>
        <p:spPr>
          <a:ln/>
        </p:spPr>
        <p:txBody>
          <a:bodyPr/>
          <a:lstStyle>
            <a:lvl1pPr>
              <a:defRPr/>
            </a:lvl1pPr>
          </a:lstStyle>
          <a:p>
            <a:pPr>
              <a:defRPr/>
            </a:pPr>
            <a:endParaRPr lang="en-US" altLang="en-US"/>
          </a:p>
        </p:txBody>
      </p:sp>
      <p:sp>
        <p:nvSpPr>
          <p:cNvPr id="7" name="Rectangle 7">
            <a:extLst>
              <a:ext uri="{FF2B5EF4-FFF2-40B4-BE49-F238E27FC236}">
                <a16:creationId xmlns:a16="http://schemas.microsoft.com/office/drawing/2014/main" id="{401470C1-D937-4589-9568-E690F3A9D197}"/>
              </a:ext>
            </a:extLst>
          </p:cNvPr>
          <p:cNvSpPr>
            <a:spLocks noGrp="1" noChangeArrowheads="1"/>
          </p:cNvSpPr>
          <p:nvPr>
            <p:ph type="sldNum" sz="quarter" idx="12"/>
          </p:nvPr>
        </p:nvSpPr>
        <p:spPr>
          <a:ln/>
        </p:spPr>
        <p:txBody>
          <a:bodyPr/>
          <a:lstStyle>
            <a:lvl1pPr>
              <a:defRPr/>
            </a:lvl1pPr>
          </a:lstStyle>
          <a:p>
            <a:pPr>
              <a:defRPr/>
            </a:pPr>
            <a:fld id="{D26D515D-8380-49BC-9D94-125EB8FB1E0E}" type="slidenum">
              <a:rPr lang="en-US" altLang="en-US"/>
              <a:pPr>
                <a:defRPr/>
              </a:pPr>
              <a:t>‹#›</a:t>
            </a:fld>
            <a:endParaRPr lang="en-US" altLang="en-US"/>
          </a:p>
        </p:txBody>
      </p:sp>
    </p:spTree>
    <p:extLst>
      <p:ext uri="{BB962C8B-B14F-4D97-AF65-F5344CB8AC3E}">
        <p14:creationId xmlns:p14="http://schemas.microsoft.com/office/powerpoint/2010/main" val="1838841147"/>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Line 2">
            <a:extLst>
              <a:ext uri="{FF2B5EF4-FFF2-40B4-BE49-F238E27FC236}">
                <a16:creationId xmlns:a16="http://schemas.microsoft.com/office/drawing/2014/main" id="{BE977660-C70B-4E9F-B047-7FDA963B6792}"/>
              </a:ext>
            </a:extLst>
          </p:cNvPr>
          <p:cNvSpPr>
            <a:spLocks noChangeShapeType="1"/>
          </p:cNvSpPr>
          <p:nvPr/>
        </p:nvSpPr>
        <p:spPr bwMode="auto">
          <a:xfrm>
            <a:off x="7962900" y="152400"/>
            <a:ext cx="0" cy="15240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27" name="Rectangle 3">
            <a:extLst>
              <a:ext uri="{FF2B5EF4-FFF2-40B4-BE49-F238E27FC236}">
                <a16:creationId xmlns:a16="http://schemas.microsoft.com/office/drawing/2014/main" id="{6DF6E78F-E8FD-448B-8E67-F8C5C4C83591}"/>
              </a:ext>
            </a:extLst>
          </p:cNvPr>
          <p:cNvSpPr>
            <a:spLocks noGrp="1" noChangeArrowheads="1"/>
          </p:cNvSpPr>
          <p:nvPr>
            <p:ph type="title"/>
          </p:nvPr>
        </p:nvSpPr>
        <p:spPr bwMode="auto">
          <a:xfrm>
            <a:off x="457200" y="122238"/>
            <a:ext cx="7543800" cy="1295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b" anchorCtr="0" compatLnSpc="1">
            <a:prstTxWarp prst="textNoShape">
              <a:avLst/>
            </a:prstTxWarp>
          </a:bodyPr>
          <a:lstStyle/>
          <a:p>
            <a:pPr lvl="0"/>
            <a:r>
              <a:rPr lang="en-US" altLang="en-US"/>
              <a:t>Click to edit Master title style</a:t>
            </a:r>
          </a:p>
        </p:txBody>
      </p:sp>
      <p:sp>
        <p:nvSpPr>
          <p:cNvPr id="1028" name="Rectangle 4">
            <a:extLst>
              <a:ext uri="{FF2B5EF4-FFF2-40B4-BE49-F238E27FC236}">
                <a16:creationId xmlns:a16="http://schemas.microsoft.com/office/drawing/2014/main" id="{32DB5FA1-0B22-469F-960E-163205FD7D1A}"/>
              </a:ext>
            </a:extLst>
          </p:cNvPr>
          <p:cNvSpPr>
            <a:spLocks noGrp="1" noChangeArrowheads="1"/>
          </p:cNvSpPr>
          <p:nvPr>
            <p:ph type="body" idx="1"/>
          </p:nvPr>
        </p:nvSpPr>
        <p:spPr bwMode="auto">
          <a:xfrm>
            <a:off x="457200" y="1719263"/>
            <a:ext cx="8229600" cy="44116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2293" name="Rectangle 5">
            <a:extLst>
              <a:ext uri="{FF2B5EF4-FFF2-40B4-BE49-F238E27FC236}">
                <a16:creationId xmlns:a16="http://schemas.microsoft.com/office/drawing/2014/main" id="{B948E216-D1BF-4C3E-B79A-5A43B224C098}"/>
              </a:ext>
            </a:extLst>
          </p:cNvPr>
          <p:cNvSpPr>
            <a:spLocks noGrp="1" noChangeArrowheads="1"/>
          </p:cNvSpPr>
          <p:nvPr>
            <p:ph type="dt" sz="half" idx="2"/>
          </p:nvPr>
        </p:nvSpPr>
        <p:spPr bwMode="auto">
          <a:xfrm>
            <a:off x="457200" y="6248400"/>
            <a:ext cx="21336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eaLnBrk="1" hangingPunct="1">
              <a:defRPr sz="1000">
                <a:latin typeface="Arial" charset="0"/>
              </a:defRPr>
            </a:lvl1pPr>
          </a:lstStyle>
          <a:p>
            <a:pPr>
              <a:defRPr/>
            </a:pPr>
            <a:endParaRPr lang="en-US" altLang="en-US"/>
          </a:p>
        </p:txBody>
      </p:sp>
      <p:sp>
        <p:nvSpPr>
          <p:cNvPr id="12294" name="Rectangle 6">
            <a:extLst>
              <a:ext uri="{FF2B5EF4-FFF2-40B4-BE49-F238E27FC236}">
                <a16:creationId xmlns:a16="http://schemas.microsoft.com/office/drawing/2014/main" id="{CDEDA037-6574-4EB9-8816-2639533DBDE5}"/>
              </a:ext>
            </a:extLst>
          </p:cNvPr>
          <p:cNvSpPr>
            <a:spLocks noGrp="1" noChangeArrowheads="1"/>
          </p:cNvSpPr>
          <p:nvPr>
            <p:ph type="ftr" sz="quarter" idx="3"/>
          </p:nvPr>
        </p:nvSpPr>
        <p:spPr bwMode="auto">
          <a:xfrm>
            <a:off x="3124200" y="6248400"/>
            <a:ext cx="28956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lgn="ctr" eaLnBrk="1" hangingPunct="1">
              <a:defRPr sz="1000">
                <a:latin typeface="Arial" charset="0"/>
              </a:defRPr>
            </a:lvl1pPr>
          </a:lstStyle>
          <a:p>
            <a:pPr>
              <a:defRPr/>
            </a:pPr>
            <a:endParaRPr lang="en-US" altLang="en-US"/>
          </a:p>
        </p:txBody>
      </p:sp>
      <p:sp>
        <p:nvSpPr>
          <p:cNvPr id="12295" name="Rectangle 7">
            <a:extLst>
              <a:ext uri="{FF2B5EF4-FFF2-40B4-BE49-F238E27FC236}">
                <a16:creationId xmlns:a16="http://schemas.microsoft.com/office/drawing/2014/main" id="{907277C3-389D-4C32-BD66-A45BA4ABC9AA}"/>
              </a:ext>
            </a:extLst>
          </p:cNvPr>
          <p:cNvSpPr>
            <a:spLocks noGrp="1" noChangeArrowheads="1"/>
          </p:cNvSpPr>
          <p:nvPr>
            <p:ph type="sldNum" sz="quarter" idx="4"/>
          </p:nvPr>
        </p:nvSpPr>
        <p:spPr bwMode="auto">
          <a:xfrm>
            <a:off x="7010400" y="0"/>
            <a:ext cx="21336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lgn="r" eaLnBrk="1" hangingPunct="1">
              <a:defRPr sz="1000" smtClean="0"/>
            </a:lvl1pPr>
          </a:lstStyle>
          <a:p>
            <a:pPr>
              <a:defRPr/>
            </a:pPr>
            <a:fld id="{479D95CF-18A3-4798-ACB8-286B82C4A90A}" type="slidenum">
              <a:rPr lang="en-US" altLang="en-US"/>
              <a:pPr>
                <a:defRPr/>
              </a:pPr>
              <a:t>‹#›</a:t>
            </a:fld>
            <a:endParaRPr lang="en-US" altLang="en-US"/>
          </a:p>
        </p:txBody>
      </p:sp>
      <p:grpSp>
        <p:nvGrpSpPr>
          <p:cNvPr id="1032" name="Group 8">
            <a:extLst>
              <a:ext uri="{FF2B5EF4-FFF2-40B4-BE49-F238E27FC236}">
                <a16:creationId xmlns:a16="http://schemas.microsoft.com/office/drawing/2014/main" id="{910AAF2B-7F0B-4D81-9E98-407A4B26666E}"/>
              </a:ext>
            </a:extLst>
          </p:cNvPr>
          <p:cNvGrpSpPr>
            <a:grpSpLocks/>
          </p:cNvGrpSpPr>
          <p:nvPr/>
        </p:nvGrpSpPr>
        <p:grpSpPr bwMode="auto">
          <a:xfrm>
            <a:off x="8153400" y="152400"/>
            <a:ext cx="792163" cy="1295400"/>
            <a:chOff x="5136" y="960"/>
            <a:chExt cx="528" cy="864"/>
          </a:xfrm>
        </p:grpSpPr>
        <p:sp>
          <p:nvSpPr>
            <p:cNvPr id="1033" name="Oval 9">
              <a:extLst>
                <a:ext uri="{FF2B5EF4-FFF2-40B4-BE49-F238E27FC236}">
                  <a16:creationId xmlns:a16="http://schemas.microsoft.com/office/drawing/2014/main" id="{560E731E-5B11-42AF-9734-7D626DA9405A}"/>
                </a:ext>
              </a:extLst>
            </p:cNvPr>
            <p:cNvSpPr>
              <a:spLocks noChangeArrowheads="1"/>
            </p:cNvSpPr>
            <p:nvPr/>
          </p:nvSpPr>
          <p:spPr bwMode="auto">
            <a:xfrm>
              <a:off x="5136" y="960"/>
              <a:ext cx="80" cy="80"/>
            </a:xfrm>
            <a:prstGeom prst="ellipse">
              <a:avLst/>
            </a:prstGeom>
            <a:solidFill>
              <a:schemeClr val="tx2"/>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endParaRPr lang="en-US" altLang="en-US"/>
            </a:p>
          </p:txBody>
        </p:sp>
        <p:sp>
          <p:nvSpPr>
            <p:cNvPr id="1034" name="Oval 10">
              <a:extLst>
                <a:ext uri="{FF2B5EF4-FFF2-40B4-BE49-F238E27FC236}">
                  <a16:creationId xmlns:a16="http://schemas.microsoft.com/office/drawing/2014/main" id="{1B39C825-9C4D-4DDD-AE89-3233C2864FFA}"/>
                </a:ext>
              </a:extLst>
            </p:cNvPr>
            <p:cNvSpPr>
              <a:spLocks noChangeArrowheads="1"/>
            </p:cNvSpPr>
            <p:nvPr/>
          </p:nvSpPr>
          <p:spPr bwMode="auto">
            <a:xfrm>
              <a:off x="5248" y="960"/>
              <a:ext cx="79" cy="80"/>
            </a:xfrm>
            <a:prstGeom prst="ellipse">
              <a:avLst/>
            </a:prstGeom>
            <a:solidFill>
              <a:schemeClr val="tx2"/>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endParaRPr lang="en-US" altLang="en-US"/>
            </a:p>
          </p:txBody>
        </p:sp>
        <p:sp>
          <p:nvSpPr>
            <p:cNvPr id="1035" name="Oval 11">
              <a:extLst>
                <a:ext uri="{FF2B5EF4-FFF2-40B4-BE49-F238E27FC236}">
                  <a16:creationId xmlns:a16="http://schemas.microsoft.com/office/drawing/2014/main" id="{5FB40049-C41C-4AF4-A977-A77F82C71FE2}"/>
                </a:ext>
              </a:extLst>
            </p:cNvPr>
            <p:cNvSpPr>
              <a:spLocks noChangeArrowheads="1"/>
            </p:cNvSpPr>
            <p:nvPr/>
          </p:nvSpPr>
          <p:spPr bwMode="auto">
            <a:xfrm>
              <a:off x="5360" y="960"/>
              <a:ext cx="78" cy="80"/>
            </a:xfrm>
            <a:prstGeom prst="ellipse">
              <a:avLst/>
            </a:prstGeom>
            <a:solidFill>
              <a:schemeClr val="tx2"/>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endParaRPr lang="en-US" altLang="en-US"/>
            </a:p>
          </p:txBody>
        </p:sp>
        <p:sp>
          <p:nvSpPr>
            <p:cNvPr id="1036" name="Oval 12">
              <a:extLst>
                <a:ext uri="{FF2B5EF4-FFF2-40B4-BE49-F238E27FC236}">
                  <a16:creationId xmlns:a16="http://schemas.microsoft.com/office/drawing/2014/main" id="{45B889EF-4B58-45B2-AECF-746E561E26C9}"/>
                </a:ext>
              </a:extLst>
            </p:cNvPr>
            <p:cNvSpPr>
              <a:spLocks noChangeArrowheads="1"/>
            </p:cNvSpPr>
            <p:nvPr/>
          </p:nvSpPr>
          <p:spPr bwMode="auto">
            <a:xfrm>
              <a:off x="5136" y="1072"/>
              <a:ext cx="80" cy="78"/>
            </a:xfrm>
            <a:prstGeom prst="ellipse">
              <a:avLst/>
            </a:prstGeom>
            <a:solidFill>
              <a:schemeClr val="tx2"/>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endParaRPr lang="en-US" altLang="en-US"/>
            </a:p>
          </p:txBody>
        </p:sp>
        <p:sp>
          <p:nvSpPr>
            <p:cNvPr id="1037" name="Oval 13">
              <a:extLst>
                <a:ext uri="{FF2B5EF4-FFF2-40B4-BE49-F238E27FC236}">
                  <a16:creationId xmlns:a16="http://schemas.microsoft.com/office/drawing/2014/main" id="{58C04A03-5663-4B38-B664-053CBC38830B}"/>
                </a:ext>
              </a:extLst>
            </p:cNvPr>
            <p:cNvSpPr>
              <a:spLocks noChangeArrowheads="1"/>
            </p:cNvSpPr>
            <p:nvPr/>
          </p:nvSpPr>
          <p:spPr bwMode="auto">
            <a:xfrm>
              <a:off x="5248" y="1072"/>
              <a:ext cx="79" cy="78"/>
            </a:xfrm>
            <a:prstGeom prst="ellipse">
              <a:avLst/>
            </a:prstGeom>
            <a:solidFill>
              <a:schemeClr val="tx2"/>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endParaRPr lang="en-US" altLang="en-US"/>
            </a:p>
          </p:txBody>
        </p:sp>
        <p:sp>
          <p:nvSpPr>
            <p:cNvPr id="1038" name="Oval 14">
              <a:extLst>
                <a:ext uri="{FF2B5EF4-FFF2-40B4-BE49-F238E27FC236}">
                  <a16:creationId xmlns:a16="http://schemas.microsoft.com/office/drawing/2014/main" id="{313F5792-F601-4290-BB07-00237895BD21}"/>
                </a:ext>
              </a:extLst>
            </p:cNvPr>
            <p:cNvSpPr>
              <a:spLocks noChangeArrowheads="1"/>
            </p:cNvSpPr>
            <p:nvPr/>
          </p:nvSpPr>
          <p:spPr bwMode="auto">
            <a:xfrm>
              <a:off x="5360" y="1072"/>
              <a:ext cx="78" cy="78"/>
            </a:xfrm>
            <a:prstGeom prst="ellipse">
              <a:avLst/>
            </a:prstGeom>
            <a:solidFill>
              <a:schemeClr val="tx2"/>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endParaRPr lang="en-US" altLang="en-US"/>
            </a:p>
          </p:txBody>
        </p:sp>
        <p:sp>
          <p:nvSpPr>
            <p:cNvPr id="1039" name="Oval 15">
              <a:extLst>
                <a:ext uri="{FF2B5EF4-FFF2-40B4-BE49-F238E27FC236}">
                  <a16:creationId xmlns:a16="http://schemas.microsoft.com/office/drawing/2014/main" id="{C2F3F349-C254-49CF-9153-DB2060831AA8}"/>
                </a:ext>
              </a:extLst>
            </p:cNvPr>
            <p:cNvSpPr>
              <a:spLocks noChangeArrowheads="1"/>
            </p:cNvSpPr>
            <p:nvPr/>
          </p:nvSpPr>
          <p:spPr bwMode="auto">
            <a:xfrm>
              <a:off x="5472" y="1072"/>
              <a:ext cx="78" cy="78"/>
            </a:xfrm>
            <a:prstGeom prst="ellipse">
              <a:avLst/>
            </a:prstGeom>
            <a:solidFill>
              <a:schemeClr val="accent2"/>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endParaRPr lang="en-US" altLang="en-US"/>
            </a:p>
          </p:txBody>
        </p:sp>
        <p:sp>
          <p:nvSpPr>
            <p:cNvPr id="1040" name="Oval 16">
              <a:extLst>
                <a:ext uri="{FF2B5EF4-FFF2-40B4-BE49-F238E27FC236}">
                  <a16:creationId xmlns:a16="http://schemas.microsoft.com/office/drawing/2014/main" id="{243D7F6D-017E-4967-A80A-CE491BDC98B3}"/>
                </a:ext>
              </a:extLst>
            </p:cNvPr>
            <p:cNvSpPr>
              <a:spLocks noChangeArrowheads="1"/>
            </p:cNvSpPr>
            <p:nvPr/>
          </p:nvSpPr>
          <p:spPr bwMode="auto">
            <a:xfrm>
              <a:off x="5136" y="1184"/>
              <a:ext cx="80" cy="78"/>
            </a:xfrm>
            <a:prstGeom prst="ellipse">
              <a:avLst/>
            </a:prstGeom>
            <a:solidFill>
              <a:schemeClr val="tx2"/>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endParaRPr lang="en-US" altLang="en-US"/>
            </a:p>
          </p:txBody>
        </p:sp>
        <p:sp>
          <p:nvSpPr>
            <p:cNvPr id="1041" name="Oval 17">
              <a:extLst>
                <a:ext uri="{FF2B5EF4-FFF2-40B4-BE49-F238E27FC236}">
                  <a16:creationId xmlns:a16="http://schemas.microsoft.com/office/drawing/2014/main" id="{58D23C41-D5F1-41DA-BCAA-9D71D10326A5}"/>
                </a:ext>
              </a:extLst>
            </p:cNvPr>
            <p:cNvSpPr>
              <a:spLocks noChangeArrowheads="1"/>
            </p:cNvSpPr>
            <p:nvPr/>
          </p:nvSpPr>
          <p:spPr bwMode="auto">
            <a:xfrm>
              <a:off x="5248" y="1184"/>
              <a:ext cx="79" cy="78"/>
            </a:xfrm>
            <a:prstGeom prst="ellipse">
              <a:avLst/>
            </a:prstGeom>
            <a:solidFill>
              <a:schemeClr val="tx2"/>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endParaRPr lang="en-US" altLang="en-US"/>
            </a:p>
          </p:txBody>
        </p:sp>
        <p:sp>
          <p:nvSpPr>
            <p:cNvPr id="1042" name="Oval 18">
              <a:extLst>
                <a:ext uri="{FF2B5EF4-FFF2-40B4-BE49-F238E27FC236}">
                  <a16:creationId xmlns:a16="http://schemas.microsoft.com/office/drawing/2014/main" id="{51F733F2-BB6F-48A5-9F2A-EE2BBAFB1969}"/>
                </a:ext>
              </a:extLst>
            </p:cNvPr>
            <p:cNvSpPr>
              <a:spLocks noChangeArrowheads="1"/>
            </p:cNvSpPr>
            <p:nvPr/>
          </p:nvSpPr>
          <p:spPr bwMode="auto">
            <a:xfrm>
              <a:off x="5360" y="1184"/>
              <a:ext cx="78" cy="78"/>
            </a:xfrm>
            <a:prstGeom prst="ellipse">
              <a:avLst/>
            </a:prstGeom>
            <a:solidFill>
              <a:schemeClr val="accent2"/>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endParaRPr lang="en-US" altLang="en-US"/>
            </a:p>
          </p:txBody>
        </p:sp>
        <p:sp>
          <p:nvSpPr>
            <p:cNvPr id="1043" name="Oval 19">
              <a:extLst>
                <a:ext uri="{FF2B5EF4-FFF2-40B4-BE49-F238E27FC236}">
                  <a16:creationId xmlns:a16="http://schemas.microsoft.com/office/drawing/2014/main" id="{89B25E9F-1910-427A-BBE9-E4FB5028B4E0}"/>
                </a:ext>
              </a:extLst>
            </p:cNvPr>
            <p:cNvSpPr>
              <a:spLocks noChangeArrowheads="1"/>
            </p:cNvSpPr>
            <p:nvPr/>
          </p:nvSpPr>
          <p:spPr bwMode="auto">
            <a:xfrm>
              <a:off x="5472" y="1184"/>
              <a:ext cx="78" cy="78"/>
            </a:xfrm>
            <a:prstGeom prst="ellipse">
              <a:avLst/>
            </a:prstGeom>
            <a:solidFill>
              <a:schemeClr val="accent2"/>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endParaRPr lang="en-US" altLang="en-US"/>
            </a:p>
          </p:txBody>
        </p:sp>
        <p:sp>
          <p:nvSpPr>
            <p:cNvPr id="1044" name="Oval 20">
              <a:extLst>
                <a:ext uri="{FF2B5EF4-FFF2-40B4-BE49-F238E27FC236}">
                  <a16:creationId xmlns:a16="http://schemas.microsoft.com/office/drawing/2014/main" id="{58013C67-92C7-481E-8272-D359F6B567B5}"/>
                </a:ext>
              </a:extLst>
            </p:cNvPr>
            <p:cNvSpPr>
              <a:spLocks noChangeArrowheads="1"/>
            </p:cNvSpPr>
            <p:nvPr/>
          </p:nvSpPr>
          <p:spPr bwMode="auto">
            <a:xfrm>
              <a:off x="5584" y="1184"/>
              <a:ext cx="80" cy="78"/>
            </a:xfrm>
            <a:prstGeom prst="ellipse">
              <a:avLst/>
            </a:prstGeom>
            <a:solidFill>
              <a:schemeClr val="accent1"/>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endParaRPr lang="en-US" altLang="en-US"/>
            </a:p>
          </p:txBody>
        </p:sp>
        <p:sp>
          <p:nvSpPr>
            <p:cNvPr id="1045" name="Oval 21">
              <a:extLst>
                <a:ext uri="{FF2B5EF4-FFF2-40B4-BE49-F238E27FC236}">
                  <a16:creationId xmlns:a16="http://schemas.microsoft.com/office/drawing/2014/main" id="{684D2459-6764-4491-A6A7-694CD10C08FF}"/>
                </a:ext>
              </a:extLst>
            </p:cNvPr>
            <p:cNvSpPr>
              <a:spLocks noChangeArrowheads="1"/>
            </p:cNvSpPr>
            <p:nvPr/>
          </p:nvSpPr>
          <p:spPr bwMode="auto">
            <a:xfrm>
              <a:off x="5136" y="1296"/>
              <a:ext cx="80" cy="80"/>
            </a:xfrm>
            <a:prstGeom prst="ellipse">
              <a:avLst/>
            </a:prstGeom>
            <a:solidFill>
              <a:schemeClr val="tx2"/>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endParaRPr lang="en-US" altLang="en-US"/>
            </a:p>
          </p:txBody>
        </p:sp>
        <p:sp>
          <p:nvSpPr>
            <p:cNvPr id="1046" name="Oval 22">
              <a:extLst>
                <a:ext uri="{FF2B5EF4-FFF2-40B4-BE49-F238E27FC236}">
                  <a16:creationId xmlns:a16="http://schemas.microsoft.com/office/drawing/2014/main" id="{BA69F8F8-2887-496F-A5C1-4197E763F1F1}"/>
                </a:ext>
              </a:extLst>
            </p:cNvPr>
            <p:cNvSpPr>
              <a:spLocks noChangeArrowheads="1"/>
            </p:cNvSpPr>
            <p:nvPr/>
          </p:nvSpPr>
          <p:spPr bwMode="auto">
            <a:xfrm>
              <a:off x="5248" y="1296"/>
              <a:ext cx="79" cy="80"/>
            </a:xfrm>
            <a:prstGeom prst="ellipse">
              <a:avLst/>
            </a:prstGeom>
            <a:solidFill>
              <a:schemeClr val="accent2"/>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endParaRPr lang="en-US" altLang="en-US"/>
            </a:p>
          </p:txBody>
        </p:sp>
        <p:sp>
          <p:nvSpPr>
            <p:cNvPr id="1047" name="Oval 23">
              <a:extLst>
                <a:ext uri="{FF2B5EF4-FFF2-40B4-BE49-F238E27FC236}">
                  <a16:creationId xmlns:a16="http://schemas.microsoft.com/office/drawing/2014/main" id="{AB08B3DC-3E54-40EF-8527-D87FA20F29F2}"/>
                </a:ext>
              </a:extLst>
            </p:cNvPr>
            <p:cNvSpPr>
              <a:spLocks noChangeArrowheads="1"/>
            </p:cNvSpPr>
            <p:nvPr/>
          </p:nvSpPr>
          <p:spPr bwMode="auto">
            <a:xfrm>
              <a:off x="5360" y="1296"/>
              <a:ext cx="78" cy="80"/>
            </a:xfrm>
            <a:prstGeom prst="ellipse">
              <a:avLst/>
            </a:prstGeom>
            <a:solidFill>
              <a:schemeClr val="accent2"/>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endParaRPr lang="en-US" altLang="en-US"/>
            </a:p>
          </p:txBody>
        </p:sp>
        <p:sp>
          <p:nvSpPr>
            <p:cNvPr id="1048" name="Oval 24">
              <a:extLst>
                <a:ext uri="{FF2B5EF4-FFF2-40B4-BE49-F238E27FC236}">
                  <a16:creationId xmlns:a16="http://schemas.microsoft.com/office/drawing/2014/main" id="{040CFD94-E106-4E59-BDC9-535A2BFFE244}"/>
                </a:ext>
              </a:extLst>
            </p:cNvPr>
            <p:cNvSpPr>
              <a:spLocks noChangeArrowheads="1"/>
            </p:cNvSpPr>
            <p:nvPr/>
          </p:nvSpPr>
          <p:spPr bwMode="auto">
            <a:xfrm>
              <a:off x="5472" y="1296"/>
              <a:ext cx="78" cy="80"/>
            </a:xfrm>
            <a:prstGeom prst="ellipse">
              <a:avLst/>
            </a:prstGeom>
            <a:solidFill>
              <a:schemeClr val="accent1"/>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endParaRPr lang="en-US" altLang="en-US"/>
            </a:p>
          </p:txBody>
        </p:sp>
        <p:sp>
          <p:nvSpPr>
            <p:cNvPr id="1049" name="Oval 25">
              <a:extLst>
                <a:ext uri="{FF2B5EF4-FFF2-40B4-BE49-F238E27FC236}">
                  <a16:creationId xmlns:a16="http://schemas.microsoft.com/office/drawing/2014/main" id="{C4183482-37A2-4D31-B5B4-163FCEDC8C6F}"/>
                </a:ext>
              </a:extLst>
            </p:cNvPr>
            <p:cNvSpPr>
              <a:spLocks noChangeArrowheads="1"/>
            </p:cNvSpPr>
            <p:nvPr/>
          </p:nvSpPr>
          <p:spPr bwMode="auto">
            <a:xfrm>
              <a:off x="5136" y="1408"/>
              <a:ext cx="80" cy="80"/>
            </a:xfrm>
            <a:prstGeom prst="ellipse">
              <a:avLst/>
            </a:prstGeom>
            <a:solidFill>
              <a:schemeClr val="accent2"/>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endParaRPr lang="en-US" altLang="en-US"/>
            </a:p>
          </p:txBody>
        </p:sp>
        <p:sp>
          <p:nvSpPr>
            <p:cNvPr id="1050" name="Oval 26">
              <a:extLst>
                <a:ext uri="{FF2B5EF4-FFF2-40B4-BE49-F238E27FC236}">
                  <a16:creationId xmlns:a16="http://schemas.microsoft.com/office/drawing/2014/main" id="{BC9314B3-857E-471B-97DF-FE9C32156C8E}"/>
                </a:ext>
              </a:extLst>
            </p:cNvPr>
            <p:cNvSpPr>
              <a:spLocks noChangeArrowheads="1"/>
            </p:cNvSpPr>
            <p:nvPr/>
          </p:nvSpPr>
          <p:spPr bwMode="auto">
            <a:xfrm>
              <a:off x="5248" y="1408"/>
              <a:ext cx="79" cy="80"/>
            </a:xfrm>
            <a:prstGeom prst="ellipse">
              <a:avLst/>
            </a:prstGeom>
            <a:solidFill>
              <a:schemeClr val="accent2"/>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endParaRPr lang="en-US" altLang="en-US"/>
            </a:p>
          </p:txBody>
        </p:sp>
        <p:sp>
          <p:nvSpPr>
            <p:cNvPr id="1051" name="Oval 27">
              <a:extLst>
                <a:ext uri="{FF2B5EF4-FFF2-40B4-BE49-F238E27FC236}">
                  <a16:creationId xmlns:a16="http://schemas.microsoft.com/office/drawing/2014/main" id="{E2638425-D4A3-4776-B844-BF8AD987E4F4}"/>
                </a:ext>
              </a:extLst>
            </p:cNvPr>
            <p:cNvSpPr>
              <a:spLocks noChangeArrowheads="1"/>
            </p:cNvSpPr>
            <p:nvPr/>
          </p:nvSpPr>
          <p:spPr bwMode="auto">
            <a:xfrm>
              <a:off x="5360" y="1408"/>
              <a:ext cx="78" cy="80"/>
            </a:xfrm>
            <a:prstGeom prst="ellipse">
              <a:avLst/>
            </a:prstGeom>
            <a:solidFill>
              <a:schemeClr val="accent1"/>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endParaRPr lang="en-US" altLang="en-US"/>
            </a:p>
          </p:txBody>
        </p:sp>
        <p:sp>
          <p:nvSpPr>
            <p:cNvPr id="1052" name="Oval 28">
              <a:extLst>
                <a:ext uri="{FF2B5EF4-FFF2-40B4-BE49-F238E27FC236}">
                  <a16:creationId xmlns:a16="http://schemas.microsoft.com/office/drawing/2014/main" id="{77CBF737-275F-40DD-A0A0-A9319395DD74}"/>
                </a:ext>
              </a:extLst>
            </p:cNvPr>
            <p:cNvSpPr>
              <a:spLocks noChangeArrowheads="1"/>
            </p:cNvSpPr>
            <p:nvPr/>
          </p:nvSpPr>
          <p:spPr bwMode="auto">
            <a:xfrm>
              <a:off x="5472" y="1408"/>
              <a:ext cx="78" cy="80"/>
            </a:xfrm>
            <a:prstGeom prst="ellipse">
              <a:avLst/>
            </a:prstGeom>
            <a:solidFill>
              <a:schemeClr val="accent1"/>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endParaRPr lang="en-US" altLang="en-US"/>
            </a:p>
          </p:txBody>
        </p:sp>
        <p:sp>
          <p:nvSpPr>
            <p:cNvPr id="1053" name="Oval 29">
              <a:extLst>
                <a:ext uri="{FF2B5EF4-FFF2-40B4-BE49-F238E27FC236}">
                  <a16:creationId xmlns:a16="http://schemas.microsoft.com/office/drawing/2014/main" id="{D62D2733-228C-43EE-8C76-92776C770F7A}"/>
                </a:ext>
              </a:extLst>
            </p:cNvPr>
            <p:cNvSpPr>
              <a:spLocks noChangeArrowheads="1"/>
            </p:cNvSpPr>
            <p:nvPr/>
          </p:nvSpPr>
          <p:spPr bwMode="auto">
            <a:xfrm>
              <a:off x="5584" y="1408"/>
              <a:ext cx="80" cy="80"/>
            </a:xfrm>
            <a:prstGeom prst="ellipse">
              <a:avLst/>
            </a:prstGeom>
            <a:solidFill>
              <a:schemeClr val="folHlink"/>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endParaRPr lang="en-US" altLang="en-US"/>
            </a:p>
          </p:txBody>
        </p:sp>
        <p:sp>
          <p:nvSpPr>
            <p:cNvPr id="1054" name="Oval 30">
              <a:extLst>
                <a:ext uri="{FF2B5EF4-FFF2-40B4-BE49-F238E27FC236}">
                  <a16:creationId xmlns:a16="http://schemas.microsoft.com/office/drawing/2014/main" id="{B9EF06F4-B7AF-493E-8777-A66701C4825B}"/>
                </a:ext>
              </a:extLst>
            </p:cNvPr>
            <p:cNvSpPr>
              <a:spLocks noChangeArrowheads="1"/>
            </p:cNvSpPr>
            <p:nvPr/>
          </p:nvSpPr>
          <p:spPr bwMode="auto">
            <a:xfrm>
              <a:off x="5136" y="1520"/>
              <a:ext cx="80" cy="79"/>
            </a:xfrm>
            <a:prstGeom prst="ellipse">
              <a:avLst/>
            </a:prstGeom>
            <a:solidFill>
              <a:schemeClr val="accent2"/>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endParaRPr lang="en-US" altLang="en-US"/>
            </a:p>
          </p:txBody>
        </p:sp>
        <p:sp>
          <p:nvSpPr>
            <p:cNvPr id="1055" name="Oval 31">
              <a:extLst>
                <a:ext uri="{FF2B5EF4-FFF2-40B4-BE49-F238E27FC236}">
                  <a16:creationId xmlns:a16="http://schemas.microsoft.com/office/drawing/2014/main" id="{3F3CE6E3-62AF-4526-999F-7C626A107AEE}"/>
                </a:ext>
              </a:extLst>
            </p:cNvPr>
            <p:cNvSpPr>
              <a:spLocks noChangeArrowheads="1"/>
            </p:cNvSpPr>
            <p:nvPr/>
          </p:nvSpPr>
          <p:spPr bwMode="auto">
            <a:xfrm>
              <a:off x="5248" y="1520"/>
              <a:ext cx="79" cy="79"/>
            </a:xfrm>
            <a:prstGeom prst="ellipse">
              <a:avLst/>
            </a:prstGeom>
            <a:solidFill>
              <a:schemeClr val="accent1"/>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endParaRPr lang="en-US" altLang="en-US"/>
            </a:p>
          </p:txBody>
        </p:sp>
        <p:sp>
          <p:nvSpPr>
            <p:cNvPr id="1056" name="Oval 32">
              <a:extLst>
                <a:ext uri="{FF2B5EF4-FFF2-40B4-BE49-F238E27FC236}">
                  <a16:creationId xmlns:a16="http://schemas.microsoft.com/office/drawing/2014/main" id="{61D7E9FC-ECD4-4603-9B83-05CB0B58B489}"/>
                </a:ext>
              </a:extLst>
            </p:cNvPr>
            <p:cNvSpPr>
              <a:spLocks noChangeArrowheads="1"/>
            </p:cNvSpPr>
            <p:nvPr/>
          </p:nvSpPr>
          <p:spPr bwMode="auto">
            <a:xfrm>
              <a:off x="5360" y="1520"/>
              <a:ext cx="78" cy="79"/>
            </a:xfrm>
            <a:prstGeom prst="ellipse">
              <a:avLst/>
            </a:prstGeom>
            <a:solidFill>
              <a:schemeClr val="accent1"/>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endParaRPr lang="en-US" altLang="en-US"/>
            </a:p>
          </p:txBody>
        </p:sp>
        <p:sp>
          <p:nvSpPr>
            <p:cNvPr id="1057" name="Oval 33">
              <a:extLst>
                <a:ext uri="{FF2B5EF4-FFF2-40B4-BE49-F238E27FC236}">
                  <a16:creationId xmlns:a16="http://schemas.microsoft.com/office/drawing/2014/main" id="{6C567323-1875-4451-AFA3-8224CE54A142}"/>
                </a:ext>
              </a:extLst>
            </p:cNvPr>
            <p:cNvSpPr>
              <a:spLocks noChangeArrowheads="1"/>
            </p:cNvSpPr>
            <p:nvPr/>
          </p:nvSpPr>
          <p:spPr bwMode="auto">
            <a:xfrm>
              <a:off x="5472" y="1520"/>
              <a:ext cx="78" cy="79"/>
            </a:xfrm>
            <a:prstGeom prst="ellipse">
              <a:avLst/>
            </a:prstGeom>
            <a:solidFill>
              <a:schemeClr val="folHlink"/>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endParaRPr lang="en-US" altLang="en-US"/>
            </a:p>
          </p:txBody>
        </p:sp>
        <p:sp>
          <p:nvSpPr>
            <p:cNvPr id="1058" name="Oval 34">
              <a:extLst>
                <a:ext uri="{FF2B5EF4-FFF2-40B4-BE49-F238E27FC236}">
                  <a16:creationId xmlns:a16="http://schemas.microsoft.com/office/drawing/2014/main" id="{9C512BE6-94BE-4AB5-BCB2-B3E2BD59F636}"/>
                </a:ext>
              </a:extLst>
            </p:cNvPr>
            <p:cNvSpPr>
              <a:spLocks noChangeArrowheads="1"/>
            </p:cNvSpPr>
            <p:nvPr/>
          </p:nvSpPr>
          <p:spPr bwMode="auto">
            <a:xfrm>
              <a:off x="5136" y="1632"/>
              <a:ext cx="80" cy="78"/>
            </a:xfrm>
            <a:prstGeom prst="ellipse">
              <a:avLst/>
            </a:prstGeom>
            <a:solidFill>
              <a:schemeClr val="accent1"/>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endParaRPr lang="en-US" altLang="en-US"/>
            </a:p>
          </p:txBody>
        </p:sp>
        <p:sp>
          <p:nvSpPr>
            <p:cNvPr id="1059" name="Oval 35">
              <a:extLst>
                <a:ext uri="{FF2B5EF4-FFF2-40B4-BE49-F238E27FC236}">
                  <a16:creationId xmlns:a16="http://schemas.microsoft.com/office/drawing/2014/main" id="{2F2D615C-F0A7-4E68-9BB7-F590D5186B78}"/>
                </a:ext>
              </a:extLst>
            </p:cNvPr>
            <p:cNvSpPr>
              <a:spLocks noChangeArrowheads="1"/>
            </p:cNvSpPr>
            <p:nvPr/>
          </p:nvSpPr>
          <p:spPr bwMode="auto">
            <a:xfrm>
              <a:off x="5248" y="1632"/>
              <a:ext cx="79" cy="78"/>
            </a:xfrm>
            <a:prstGeom prst="ellipse">
              <a:avLst/>
            </a:prstGeom>
            <a:solidFill>
              <a:schemeClr val="accent1"/>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endParaRPr lang="en-US" altLang="en-US"/>
            </a:p>
          </p:txBody>
        </p:sp>
        <p:sp>
          <p:nvSpPr>
            <p:cNvPr id="1060" name="Oval 36">
              <a:extLst>
                <a:ext uri="{FF2B5EF4-FFF2-40B4-BE49-F238E27FC236}">
                  <a16:creationId xmlns:a16="http://schemas.microsoft.com/office/drawing/2014/main" id="{812D71B2-66B2-4F3E-B88D-F03F74BB908F}"/>
                </a:ext>
              </a:extLst>
            </p:cNvPr>
            <p:cNvSpPr>
              <a:spLocks noChangeArrowheads="1"/>
            </p:cNvSpPr>
            <p:nvPr/>
          </p:nvSpPr>
          <p:spPr bwMode="auto">
            <a:xfrm>
              <a:off x="5360" y="1632"/>
              <a:ext cx="78" cy="78"/>
            </a:xfrm>
            <a:prstGeom prst="ellipse">
              <a:avLst/>
            </a:prstGeom>
            <a:solidFill>
              <a:schemeClr val="folHlink"/>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endParaRPr lang="en-US" altLang="en-US"/>
            </a:p>
          </p:txBody>
        </p:sp>
        <p:sp>
          <p:nvSpPr>
            <p:cNvPr id="1061" name="Oval 37">
              <a:extLst>
                <a:ext uri="{FF2B5EF4-FFF2-40B4-BE49-F238E27FC236}">
                  <a16:creationId xmlns:a16="http://schemas.microsoft.com/office/drawing/2014/main" id="{7464CE5F-720F-464B-A67C-78643C94668E}"/>
                </a:ext>
              </a:extLst>
            </p:cNvPr>
            <p:cNvSpPr>
              <a:spLocks noChangeArrowheads="1"/>
            </p:cNvSpPr>
            <p:nvPr/>
          </p:nvSpPr>
          <p:spPr bwMode="auto">
            <a:xfrm>
              <a:off x="5472" y="1632"/>
              <a:ext cx="78" cy="78"/>
            </a:xfrm>
            <a:prstGeom prst="ellipse">
              <a:avLst/>
            </a:prstGeom>
            <a:solidFill>
              <a:schemeClr val="folHlink"/>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endParaRPr lang="en-US" altLang="en-US"/>
            </a:p>
          </p:txBody>
        </p:sp>
        <p:sp>
          <p:nvSpPr>
            <p:cNvPr id="1062" name="Oval 38">
              <a:extLst>
                <a:ext uri="{FF2B5EF4-FFF2-40B4-BE49-F238E27FC236}">
                  <a16:creationId xmlns:a16="http://schemas.microsoft.com/office/drawing/2014/main" id="{7BF2BB78-B489-4CAA-A1E3-1C428312DC6D}"/>
                </a:ext>
              </a:extLst>
            </p:cNvPr>
            <p:cNvSpPr>
              <a:spLocks noChangeArrowheads="1"/>
            </p:cNvSpPr>
            <p:nvPr/>
          </p:nvSpPr>
          <p:spPr bwMode="auto">
            <a:xfrm>
              <a:off x="5248" y="1744"/>
              <a:ext cx="79" cy="80"/>
            </a:xfrm>
            <a:prstGeom prst="ellipse">
              <a:avLst/>
            </a:prstGeom>
            <a:solidFill>
              <a:schemeClr val="folHlink"/>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endParaRPr lang="en-US" altLang="en-US"/>
            </a:p>
          </p:txBody>
        </p:sp>
        <p:sp>
          <p:nvSpPr>
            <p:cNvPr id="1063" name="Oval 39">
              <a:extLst>
                <a:ext uri="{FF2B5EF4-FFF2-40B4-BE49-F238E27FC236}">
                  <a16:creationId xmlns:a16="http://schemas.microsoft.com/office/drawing/2014/main" id="{72A9F6D5-1D3C-4E89-951F-A310D1CB0F45}"/>
                </a:ext>
              </a:extLst>
            </p:cNvPr>
            <p:cNvSpPr>
              <a:spLocks noChangeArrowheads="1"/>
            </p:cNvSpPr>
            <p:nvPr/>
          </p:nvSpPr>
          <p:spPr bwMode="auto">
            <a:xfrm>
              <a:off x="5472" y="1744"/>
              <a:ext cx="78" cy="80"/>
            </a:xfrm>
            <a:prstGeom prst="ellipse">
              <a:avLst/>
            </a:prstGeom>
            <a:solidFill>
              <a:schemeClr val="folHlink"/>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endParaRPr lang="en-US" altLang="en-US"/>
            </a:p>
          </p:txBody>
        </p:sp>
      </p:grpSp>
    </p:spTree>
  </p:cSld>
  <p:clrMap bg1="lt1" tx1="dk1" bg2="lt2" tx2="dk2" accent1="accent1" accent2="accent2" accent3="accent3" accent4="accent4" accent5="accent5" accent6="accent6" hlink="hlink" folHlink="folHlink"/>
  <p:sldLayoutIdLst>
    <p:sldLayoutId id="2147483811" r:id="rId1"/>
    <p:sldLayoutId id="2147483802" r:id="rId2"/>
    <p:sldLayoutId id="2147483803" r:id="rId3"/>
    <p:sldLayoutId id="2147483804" r:id="rId4"/>
    <p:sldLayoutId id="2147483805" r:id="rId5"/>
    <p:sldLayoutId id="2147483812" r:id="rId6"/>
    <p:sldLayoutId id="2147483806" r:id="rId7"/>
    <p:sldLayoutId id="2147483807" r:id="rId8"/>
    <p:sldLayoutId id="2147483808" r:id="rId9"/>
    <p:sldLayoutId id="2147483809" r:id="rId10"/>
    <p:sldLayoutId id="2147483810" r:id="rId11"/>
  </p:sldLayoutIdLst>
  <p:hf hdr="0" ftr="0" dt="0"/>
  <p:txStyles>
    <p:titleStyle>
      <a:lvl1pPr algn="l" rtl="0" eaLnBrk="0" fontAlgn="base" hangingPunct="0">
        <a:spcBef>
          <a:spcPct val="0"/>
        </a:spcBef>
        <a:spcAft>
          <a:spcPct val="0"/>
        </a:spcAft>
        <a:defRPr sz="3900" b="1">
          <a:solidFill>
            <a:schemeClr val="tx2"/>
          </a:solidFill>
          <a:latin typeface="+mj-lt"/>
          <a:ea typeface="+mj-ea"/>
          <a:cs typeface="+mj-cs"/>
        </a:defRPr>
      </a:lvl1pPr>
      <a:lvl2pPr algn="l" rtl="0" eaLnBrk="0" fontAlgn="base" hangingPunct="0">
        <a:spcBef>
          <a:spcPct val="0"/>
        </a:spcBef>
        <a:spcAft>
          <a:spcPct val="0"/>
        </a:spcAft>
        <a:defRPr sz="3900" b="1">
          <a:solidFill>
            <a:schemeClr val="tx2"/>
          </a:solidFill>
          <a:latin typeface="Arial" charset="0"/>
        </a:defRPr>
      </a:lvl2pPr>
      <a:lvl3pPr algn="l" rtl="0" eaLnBrk="0" fontAlgn="base" hangingPunct="0">
        <a:spcBef>
          <a:spcPct val="0"/>
        </a:spcBef>
        <a:spcAft>
          <a:spcPct val="0"/>
        </a:spcAft>
        <a:defRPr sz="3900" b="1">
          <a:solidFill>
            <a:schemeClr val="tx2"/>
          </a:solidFill>
          <a:latin typeface="Arial" charset="0"/>
        </a:defRPr>
      </a:lvl3pPr>
      <a:lvl4pPr algn="l" rtl="0" eaLnBrk="0" fontAlgn="base" hangingPunct="0">
        <a:spcBef>
          <a:spcPct val="0"/>
        </a:spcBef>
        <a:spcAft>
          <a:spcPct val="0"/>
        </a:spcAft>
        <a:defRPr sz="3900" b="1">
          <a:solidFill>
            <a:schemeClr val="tx2"/>
          </a:solidFill>
          <a:latin typeface="Arial" charset="0"/>
        </a:defRPr>
      </a:lvl4pPr>
      <a:lvl5pPr algn="l" rtl="0" eaLnBrk="0" fontAlgn="base" hangingPunct="0">
        <a:spcBef>
          <a:spcPct val="0"/>
        </a:spcBef>
        <a:spcAft>
          <a:spcPct val="0"/>
        </a:spcAft>
        <a:defRPr sz="3900" b="1">
          <a:solidFill>
            <a:schemeClr val="tx2"/>
          </a:solidFill>
          <a:latin typeface="Arial" charset="0"/>
        </a:defRPr>
      </a:lvl5pPr>
      <a:lvl6pPr marL="457200" algn="l" rtl="0" fontAlgn="base">
        <a:spcBef>
          <a:spcPct val="0"/>
        </a:spcBef>
        <a:spcAft>
          <a:spcPct val="0"/>
        </a:spcAft>
        <a:defRPr sz="3900" b="1">
          <a:solidFill>
            <a:schemeClr val="tx2"/>
          </a:solidFill>
          <a:latin typeface="Arial" charset="0"/>
        </a:defRPr>
      </a:lvl6pPr>
      <a:lvl7pPr marL="914400" algn="l" rtl="0" fontAlgn="base">
        <a:spcBef>
          <a:spcPct val="0"/>
        </a:spcBef>
        <a:spcAft>
          <a:spcPct val="0"/>
        </a:spcAft>
        <a:defRPr sz="3900" b="1">
          <a:solidFill>
            <a:schemeClr val="tx2"/>
          </a:solidFill>
          <a:latin typeface="Arial" charset="0"/>
        </a:defRPr>
      </a:lvl7pPr>
      <a:lvl8pPr marL="1371600" algn="l" rtl="0" fontAlgn="base">
        <a:spcBef>
          <a:spcPct val="0"/>
        </a:spcBef>
        <a:spcAft>
          <a:spcPct val="0"/>
        </a:spcAft>
        <a:defRPr sz="3900" b="1">
          <a:solidFill>
            <a:schemeClr val="tx2"/>
          </a:solidFill>
          <a:latin typeface="Arial" charset="0"/>
        </a:defRPr>
      </a:lvl8pPr>
      <a:lvl9pPr marL="1828800" algn="l" rtl="0" fontAlgn="base">
        <a:spcBef>
          <a:spcPct val="0"/>
        </a:spcBef>
        <a:spcAft>
          <a:spcPct val="0"/>
        </a:spcAft>
        <a:defRPr sz="3900" b="1">
          <a:solidFill>
            <a:schemeClr val="tx2"/>
          </a:solidFill>
          <a:latin typeface="Arial" charset="0"/>
        </a:defRPr>
      </a:lvl9pPr>
    </p:titleStyle>
    <p:bodyStyle>
      <a:lvl1pPr marL="342900" indent="-342900" algn="l" rtl="0" eaLnBrk="0" fontAlgn="base" hangingPunct="0">
        <a:spcBef>
          <a:spcPct val="20000"/>
        </a:spcBef>
        <a:spcAft>
          <a:spcPct val="0"/>
        </a:spcAft>
        <a:buClr>
          <a:schemeClr val="tx2"/>
        </a:buClr>
        <a:buSzPct val="70000"/>
        <a:buFont typeface="Wingdings" panose="05000000000000000000" pitchFamily="2" charset="2"/>
        <a:buChar char="l"/>
        <a:defRPr sz="3000">
          <a:solidFill>
            <a:schemeClr val="tx1"/>
          </a:solidFill>
          <a:latin typeface="+mn-lt"/>
          <a:ea typeface="+mn-ea"/>
          <a:cs typeface="+mn-cs"/>
        </a:defRPr>
      </a:lvl1pPr>
      <a:lvl2pPr marL="692150" indent="-347663" algn="l" rtl="0" eaLnBrk="0" fontAlgn="base" hangingPunct="0">
        <a:spcBef>
          <a:spcPct val="20000"/>
        </a:spcBef>
        <a:spcAft>
          <a:spcPct val="0"/>
        </a:spcAft>
        <a:buClr>
          <a:schemeClr val="accent2"/>
        </a:buClr>
        <a:buSzPct val="70000"/>
        <a:buFont typeface="Wingdings" panose="05000000000000000000" pitchFamily="2" charset="2"/>
        <a:buChar char="l"/>
        <a:defRPr sz="2600">
          <a:solidFill>
            <a:schemeClr val="tx1"/>
          </a:solidFill>
          <a:latin typeface="+mn-lt"/>
        </a:defRPr>
      </a:lvl2pPr>
      <a:lvl3pPr marL="987425" indent="-293688" algn="l" rtl="0" eaLnBrk="0" fontAlgn="base" hangingPunct="0">
        <a:spcBef>
          <a:spcPct val="20000"/>
        </a:spcBef>
        <a:spcAft>
          <a:spcPct val="0"/>
        </a:spcAft>
        <a:buClr>
          <a:schemeClr val="accent1"/>
        </a:buClr>
        <a:buSzPct val="70000"/>
        <a:buFont typeface="Wingdings" panose="05000000000000000000" pitchFamily="2" charset="2"/>
        <a:buChar char="l"/>
        <a:defRPr sz="2300">
          <a:solidFill>
            <a:schemeClr val="tx1"/>
          </a:solidFill>
          <a:latin typeface="+mn-lt"/>
        </a:defRPr>
      </a:lvl3pPr>
      <a:lvl4pPr marL="1281113" indent="-292100" algn="l" rtl="0" eaLnBrk="0" fontAlgn="base" hangingPunct="0">
        <a:spcBef>
          <a:spcPct val="20000"/>
        </a:spcBef>
        <a:spcAft>
          <a:spcPct val="0"/>
        </a:spcAft>
        <a:buClr>
          <a:schemeClr val="tx2"/>
        </a:buClr>
        <a:buSzPct val="75000"/>
        <a:buFont typeface="Wingdings" panose="05000000000000000000" pitchFamily="2" charset="2"/>
        <a:buChar char="§"/>
        <a:defRPr sz="2000">
          <a:solidFill>
            <a:schemeClr val="tx1"/>
          </a:solidFill>
          <a:latin typeface="+mn-lt"/>
        </a:defRPr>
      </a:lvl4pPr>
      <a:lvl5pPr marL="1598613" indent="-315913" algn="l" rtl="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mn-lt"/>
        </a:defRPr>
      </a:lvl5pPr>
      <a:lvl6pPr marL="2055813" indent="-315913" algn="l" rtl="0" fontAlgn="base">
        <a:spcBef>
          <a:spcPct val="20000"/>
        </a:spcBef>
        <a:spcAft>
          <a:spcPct val="0"/>
        </a:spcAft>
        <a:buClr>
          <a:schemeClr val="folHlink"/>
        </a:buClr>
        <a:buSzPct val="80000"/>
        <a:buFont typeface="Wingdings" pitchFamily="2" charset="2"/>
        <a:buChar char="§"/>
        <a:defRPr sz="2000">
          <a:solidFill>
            <a:schemeClr val="tx1"/>
          </a:solidFill>
          <a:latin typeface="+mn-lt"/>
        </a:defRPr>
      </a:lvl6pPr>
      <a:lvl7pPr marL="2513013" indent="-315913" algn="l" rtl="0" fontAlgn="base">
        <a:spcBef>
          <a:spcPct val="20000"/>
        </a:spcBef>
        <a:spcAft>
          <a:spcPct val="0"/>
        </a:spcAft>
        <a:buClr>
          <a:schemeClr val="folHlink"/>
        </a:buClr>
        <a:buSzPct val="80000"/>
        <a:buFont typeface="Wingdings" pitchFamily="2" charset="2"/>
        <a:buChar char="§"/>
        <a:defRPr sz="2000">
          <a:solidFill>
            <a:schemeClr val="tx1"/>
          </a:solidFill>
          <a:latin typeface="+mn-lt"/>
        </a:defRPr>
      </a:lvl7pPr>
      <a:lvl8pPr marL="2970213" indent="-315913" algn="l" rtl="0" fontAlgn="base">
        <a:spcBef>
          <a:spcPct val="20000"/>
        </a:spcBef>
        <a:spcAft>
          <a:spcPct val="0"/>
        </a:spcAft>
        <a:buClr>
          <a:schemeClr val="folHlink"/>
        </a:buClr>
        <a:buSzPct val="80000"/>
        <a:buFont typeface="Wingdings" pitchFamily="2" charset="2"/>
        <a:buChar char="§"/>
        <a:defRPr sz="2000">
          <a:solidFill>
            <a:schemeClr val="tx1"/>
          </a:solidFill>
          <a:latin typeface="+mn-lt"/>
        </a:defRPr>
      </a:lvl8pPr>
      <a:lvl9pPr marL="3427413" indent="-315913" algn="l" rtl="0" fontAlgn="base">
        <a:spcBef>
          <a:spcPct val="20000"/>
        </a:spcBef>
        <a:spcAft>
          <a:spcPct val="0"/>
        </a:spcAft>
        <a:buClr>
          <a:schemeClr val="folHlink"/>
        </a:buClr>
        <a:buSzPct val="80000"/>
        <a:buFont typeface="Wingdings" pitchFamily="2" charset="2"/>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00.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01.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02.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03.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04.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05.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0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0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0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09.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10.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11.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12.xml.rels><?xml version="1.0" encoding="UTF-8" standalone="yes"?>
<Relationships xmlns="http://schemas.openxmlformats.org/package/2006/relationships"><Relationship Id="rId3" Type="http://schemas.openxmlformats.org/officeDocument/2006/relationships/image" Target="../media/image13.jpeg"/><Relationship Id="rId2" Type="http://schemas.openxmlformats.org/officeDocument/2006/relationships/image" Target="../media/image12.jpeg"/><Relationship Id="rId1" Type="http://schemas.openxmlformats.org/officeDocument/2006/relationships/slideLayout" Target="../slideLayouts/slideLayout6.xml"/></Relationships>
</file>

<file path=ppt/slides/_rels/slide113.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14.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15.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1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17.xml.rels><?xml version="1.0" encoding="UTF-8" standalone="yes"?>
<Relationships xmlns="http://schemas.openxmlformats.org/package/2006/relationships"><Relationship Id="rId2" Type="http://schemas.openxmlformats.org/officeDocument/2006/relationships/image" Target="../media/image14.jpeg"/><Relationship Id="rId1" Type="http://schemas.openxmlformats.org/officeDocument/2006/relationships/slideLayout" Target="../slideLayouts/slideLayout6.xml"/></Relationships>
</file>

<file path=ppt/slides/_rels/slide118.xml.rels><?xml version="1.0" encoding="UTF-8" standalone="yes"?>
<Relationships xmlns="http://schemas.openxmlformats.org/package/2006/relationships"><Relationship Id="rId3" Type="http://schemas.openxmlformats.org/officeDocument/2006/relationships/image" Target="../media/image15.gif"/><Relationship Id="rId2" Type="http://schemas.openxmlformats.org/officeDocument/2006/relationships/image" Target="../media/image14.jpeg"/><Relationship Id="rId1" Type="http://schemas.openxmlformats.org/officeDocument/2006/relationships/slideLayout" Target="../slideLayouts/slideLayout6.xml"/></Relationships>
</file>

<file path=ppt/slides/_rels/slide119.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20.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21.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22.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23.xml.rels><?xml version="1.0" encoding="UTF-8" standalone="yes"?>
<Relationships xmlns="http://schemas.openxmlformats.org/package/2006/relationships"><Relationship Id="rId3" Type="http://schemas.openxmlformats.org/officeDocument/2006/relationships/image" Target="../media/image17.jpeg"/><Relationship Id="rId2" Type="http://schemas.openxmlformats.org/officeDocument/2006/relationships/image" Target="../media/image16.jpeg"/><Relationship Id="rId1" Type="http://schemas.openxmlformats.org/officeDocument/2006/relationships/slideLayout" Target="../slideLayouts/slideLayout6.xml"/></Relationships>
</file>

<file path=ppt/slides/_rels/slide124.xml.rels><?xml version="1.0" encoding="UTF-8" standalone="yes"?>
<Relationships xmlns="http://schemas.openxmlformats.org/package/2006/relationships"><Relationship Id="rId3" Type="http://schemas.openxmlformats.org/officeDocument/2006/relationships/image" Target="../media/image17.jpeg"/><Relationship Id="rId2" Type="http://schemas.openxmlformats.org/officeDocument/2006/relationships/image" Target="../media/image16.jpeg"/><Relationship Id="rId1" Type="http://schemas.openxmlformats.org/officeDocument/2006/relationships/slideLayout" Target="../slideLayouts/slideLayout6.xml"/></Relationships>
</file>

<file path=ppt/slides/_rels/slide125.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2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2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2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29.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6.xml"/></Relationships>
</file>

<file path=ppt/slides/_rels/slide130.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31.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Layout" Target="../slideLayouts/slideLayout6.xml"/></Relationships>
</file>

<file path=ppt/slides/_rels/slide132.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33.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34.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35.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3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3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3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39.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4.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Layout" Target="../slideLayouts/slideLayout6.xml"/><Relationship Id="rId4" Type="http://schemas.openxmlformats.org/officeDocument/2006/relationships/image" Target="../media/image4.png"/></Relationships>
</file>

<file path=ppt/slides/_rels/slide140.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41.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42.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43.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44.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45.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4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47.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Layout" Target="../slideLayouts/slideLayout7.xml"/></Relationships>
</file>

<file path=ppt/slides/_rels/slide14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49.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50.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51.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52.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53.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54.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55.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5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5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5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59.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60.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6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6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6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6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6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6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6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6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6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7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7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7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73.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image" Target="../media/image20.png"/><Relationship Id="rId1" Type="http://schemas.openxmlformats.org/officeDocument/2006/relationships/slideLayout" Target="../slideLayouts/slideLayout6.xml"/></Relationships>
</file>

<file path=ppt/slides/_rels/slide17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7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7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7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7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7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8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8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8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8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8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8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8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8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8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89.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Layout" Target="../slideLayouts/slideLayout2.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9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9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9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9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94.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Layout" Target="../slideLayouts/slideLayout6.xml"/></Relationships>
</file>

<file path=ppt/slides/_rels/slide19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9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9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9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99.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00.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01.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02.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03.xml.rels><?xml version="1.0" encoding="UTF-8" standalone="yes"?>
<Relationships xmlns="http://schemas.openxmlformats.org/package/2006/relationships"><Relationship Id="rId3" Type="http://schemas.openxmlformats.org/officeDocument/2006/relationships/image" Target="../media/image25.jpeg"/><Relationship Id="rId2" Type="http://schemas.openxmlformats.org/officeDocument/2006/relationships/image" Target="../media/image24.jpeg"/><Relationship Id="rId1" Type="http://schemas.openxmlformats.org/officeDocument/2006/relationships/slideLayout" Target="../slideLayouts/slideLayout6.xml"/></Relationships>
</file>

<file path=ppt/slides/_rels/slide204.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05.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0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0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0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09.xml.rels><?xml version="1.0" encoding="UTF-8" standalone="yes"?>
<Relationships xmlns="http://schemas.openxmlformats.org/package/2006/relationships"><Relationship Id="rId3" Type="http://schemas.openxmlformats.org/officeDocument/2006/relationships/image" Target="../media/image27.png"/><Relationship Id="rId2" Type="http://schemas.openxmlformats.org/officeDocument/2006/relationships/image" Target="../media/image26.jpeg"/><Relationship Id="rId1" Type="http://schemas.openxmlformats.org/officeDocument/2006/relationships/slideLayout" Target="../slideLayouts/slideLayout6.xml"/></Relationships>
</file>

<file path=ppt/slides/_rels/slide21.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Layout" Target="../slideLayouts/slideLayout6.xml"/></Relationships>
</file>

<file path=ppt/slides/_rels/slide210.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11.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12.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13.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14.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15.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16.xml.rels><?xml version="1.0" encoding="UTF-8" standalone="yes"?>
<Relationships xmlns="http://schemas.openxmlformats.org/package/2006/relationships"><Relationship Id="rId2" Type="http://schemas.openxmlformats.org/officeDocument/2006/relationships/image" Target="../media/image28.jpeg"/><Relationship Id="rId1" Type="http://schemas.openxmlformats.org/officeDocument/2006/relationships/slideLayout" Target="../slideLayouts/slideLayout6.xml"/></Relationships>
</file>

<file path=ppt/slides/_rels/slide21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1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19.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2.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Layout" Target="../slideLayouts/slideLayout6.xml"/></Relationships>
</file>

<file path=ppt/slides/_rels/slide220.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21.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22.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23.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24.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25.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2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2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2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29.xml.rels><?xml version="1.0" encoding="UTF-8" standalone="yes"?>
<Relationships xmlns="http://schemas.openxmlformats.org/package/2006/relationships"><Relationship Id="rId2" Type="http://schemas.openxmlformats.org/officeDocument/2006/relationships/image" Target="../media/image28.jpeg"/><Relationship Id="rId1" Type="http://schemas.openxmlformats.org/officeDocument/2006/relationships/slideLayout" Target="../slideLayouts/slideLayout6.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30.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31.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32.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33.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34.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35.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3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5.xml.rels><?xml version="1.0" encoding="UTF-8" standalone="yes"?>
<Relationships xmlns="http://schemas.openxmlformats.org/package/2006/relationships"><Relationship Id="rId3" Type="http://schemas.openxmlformats.org/officeDocument/2006/relationships/image" Target="../media/image7.jpeg"/><Relationship Id="rId2" Type="http://schemas.openxmlformats.org/officeDocument/2006/relationships/image" Target="../media/image6.jpeg"/><Relationship Id="rId1" Type="http://schemas.openxmlformats.org/officeDocument/2006/relationships/slideLayout" Target="../slideLayouts/slideLayout6.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32.xml.rels><?xml version="1.0" encoding="UTF-8" standalone="yes"?>
<Relationships xmlns="http://schemas.openxmlformats.org/package/2006/relationships"><Relationship Id="rId2" Type="http://schemas.openxmlformats.org/officeDocument/2006/relationships/image" Target="../media/image8.jpeg"/><Relationship Id="rId1" Type="http://schemas.openxmlformats.org/officeDocument/2006/relationships/slideLayout" Target="../slideLayouts/slideLayout6.xm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49.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53.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54.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55.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5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57.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Layout" Target="../slideLayouts/slideLayout7.xml"/></Relationships>
</file>

<file path=ppt/slides/_rels/slide5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59.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60.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61.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62.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63.xml.rels><?xml version="1.0" encoding="UTF-8" standalone="yes"?>
<Relationships xmlns="http://schemas.openxmlformats.org/package/2006/relationships"><Relationship Id="rId2" Type="http://schemas.openxmlformats.org/officeDocument/2006/relationships/image" Target="../media/image10.jpeg"/><Relationship Id="rId1" Type="http://schemas.openxmlformats.org/officeDocument/2006/relationships/slideLayout" Target="../slideLayouts/slideLayout7.xml"/></Relationships>
</file>

<file path=ppt/slides/_rels/slide64.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65.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6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6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6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69.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70.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71.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72.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73.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74.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75.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7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7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7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79.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80.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81.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82.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83.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84.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85.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8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8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8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89.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90.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91.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92.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93.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94.xml.rels><?xml version="1.0" encoding="UTF-8" standalone="yes"?>
<Relationships xmlns="http://schemas.openxmlformats.org/package/2006/relationships"><Relationship Id="rId2" Type="http://schemas.openxmlformats.org/officeDocument/2006/relationships/image" Target="../media/image11.jpeg"/><Relationship Id="rId1" Type="http://schemas.openxmlformats.org/officeDocument/2006/relationships/slideLayout" Target="../slideLayouts/slideLayout6.xml"/></Relationships>
</file>

<file path=ppt/slides/_rels/slide95.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9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9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9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99.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Line 10">
            <a:extLst>
              <a:ext uri="{FF2B5EF4-FFF2-40B4-BE49-F238E27FC236}">
                <a16:creationId xmlns:a16="http://schemas.microsoft.com/office/drawing/2014/main" id="{5D154FC7-E3CA-42CC-A5DB-BB162135FF70}"/>
              </a:ext>
            </a:extLst>
          </p:cNvPr>
          <p:cNvSpPr>
            <a:spLocks noChangeShapeType="1"/>
          </p:cNvSpPr>
          <p:nvPr/>
        </p:nvSpPr>
        <p:spPr bwMode="auto">
          <a:xfrm flipH="1">
            <a:off x="1600200" y="2057400"/>
            <a:ext cx="1524000" cy="3810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123" name="Text Box 13">
            <a:extLst>
              <a:ext uri="{FF2B5EF4-FFF2-40B4-BE49-F238E27FC236}">
                <a16:creationId xmlns:a16="http://schemas.microsoft.com/office/drawing/2014/main" id="{85E98FCD-9218-4380-B80E-E85A5C4B433F}"/>
              </a:ext>
            </a:extLst>
          </p:cNvPr>
          <p:cNvSpPr txBox="1">
            <a:spLocks noChangeArrowheads="1"/>
          </p:cNvSpPr>
          <p:nvPr/>
        </p:nvSpPr>
        <p:spPr bwMode="auto">
          <a:xfrm>
            <a:off x="1357313" y="1524000"/>
            <a:ext cx="3511550" cy="4540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1400" i="1">
                <a:solidFill>
                  <a:srgbClr val="0000FF"/>
                </a:solidFill>
              </a:rPr>
              <a:t>These three are all secondary to abnormal</a:t>
            </a:r>
          </a:p>
          <a:p>
            <a:pPr algn="ctr" eaLnBrk="1" hangingPunct="1">
              <a:lnSpc>
                <a:spcPct val="85000"/>
              </a:lnSpc>
              <a:spcBef>
                <a:spcPct val="0"/>
              </a:spcBef>
              <a:buClrTx/>
              <a:buSzTx/>
              <a:buFontTx/>
              <a:buNone/>
            </a:pPr>
            <a:r>
              <a:rPr lang="en-US" altLang="en-US" sz="1400" i="1">
                <a:solidFill>
                  <a:srgbClr val="0000FF"/>
                </a:solidFill>
              </a:rPr>
              <a:t>closure of the embryonic optic fissure</a:t>
            </a:r>
          </a:p>
        </p:txBody>
      </p:sp>
      <p:sp>
        <p:nvSpPr>
          <p:cNvPr id="5128" name="Line 20">
            <a:extLst>
              <a:ext uri="{FF2B5EF4-FFF2-40B4-BE49-F238E27FC236}">
                <a16:creationId xmlns:a16="http://schemas.microsoft.com/office/drawing/2014/main" id="{B972D0D6-A36F-4DB6-BE87-08D8465839D1}"/>
              </a:ext>
            </a:extLst>
          </p:cNvPr>
          <p:cNvSpPr>
            <a:spLocks noChangeShapeType="1"/>
          </p:cNvSpPr>
          <p:nvPr/>
        </p:nvSpPr>
        <p:spPr bwMode="auto">
          <a:xfrm>
            <a:off x="3124200" y="2057400"/>
            <a:ext cx="381000" cy="22098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129" name="Line 21">
            <a:extLst>
              <a:ext uri="{FF2B5EF4-FFF2-40B4-BE49-F238E27FC236}">
                <a16:creationId xmlns:a16="http://schemas.microsoft.com/office/drawing/2014/main" id="{20C7ECD7-59FE-411D-ABE7-C1F599C3EDFD}"/>
              </a:ext>
            </a:extLst>
          </p:cNvPr>
          <p:cNvSpPr>
            <a:spLocks noChangeShapeType="1"/>
          </p:cNvSpPr>
          <p:nvPr/>
        </p:nvSpPr>
        <p:spPr bwMode="auto">
          <a:xfrm flipH="1">
            <a:off x="2971800" y="2057400"/>
            <a:ext cx="152400" cy="14478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130" name="Text Box 22">
            <a:extLst>
              <a:ext uri="{FF2B5EF4-FFF2-40B4-BE49-F238E27FC236}">
                <a16:creationId xmlns:a16="http://schemas.microsoft.com/office/drawing/2014/main" id="{1A1E7D0A-23C3-40EF-8C27-3421F6B0AA11}"/>
              </a:ext>
            </a:extLst>
          </p:cNvPr>
          <p:cNvSpPr txBox="1">
            <a:spLocks noChangeArrowheads="1"/>
          </p:cNvSpPr>
          <p:nvPr/>
        </p:nvSpPr>
        <p:spPr bwMode="auto">
          <a:xfrm>
            <a:off x="76200" y="2514600"/>
            <a:ext cx="2757488" cy="852488"/>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Optic Nerve… </a:t>
            </a:r>
            <a:r>
              <a:rPr lang="en-US" altLang="en-US" sz="1400" b="1">
                <a:solidFill>
                  <a:srgbClr val="CCECFF"/>
                </a:solidFill>
              </a:rPr>
              <a:t>Coloboma</a:t>
            </a:r>
          </a:p>
          <a:p>
            <a:pPr eaLnBrk="1" hangingPunct="1">
              <a:spcBef>
                <a:spcPct val="0"/>
              </a:spcBef>
              <a:buClrTx/>
              <a:buSzTx/>
              <a:buFontTx/>
              <a:buNone/>
            </a:pPr>
            <a:r>
              <a:rPr lang="en-US" altLang="en-US" sz="1200">
                <a:solidFill>
                  <a:srgbClr val="CCECFF"/>
                </a:solidFill>
              </a:rPr>
              <a:t>1) May resemble… </a:t>
            </a:r>
            <a:r>
              <a:rPr lang="en-US" altLang="en-US" sz="1200" b="1">
                <a:solidFill>
                  <a:srgbClr val="CCECFF"/>
                </a:solidFill>
              </a:rPr>
              <a:t>deep cupping</a:t>
            </a:r>
          </a:p>
          <a:p>
            <a:pPr eaLnBrk="1" hangingPunct="1">
              <a:spcBef>
                <a:spcPct val="0"/>
              </a:spcBef>
              <a:buClrTx/>
              <a:buSzTx/>
              <a:buFontTx/>
              <a:buNone/>
            </a:pPr>
            <a:r>
              <a:rPr lang="en-US" altLang="en-US" sz="1200">
                <a:solidFill>
                  <a:srgbClr val="CCECFF"/>
                </a:solidFill>
              </a:rPr>
              <a:t>2) Can be… </a:t>
            </a:r>
            <a:r>
              <a:rPr lang="en-US" altLang="en-US" sz="1200" b="1">
                <a:solidFill>
                  <a:srgbClr val="CCECFF"/>
                </a:solidFill>
              </a:rPr>
              <a:t>bilateral, asymmetric</a:t>
            </a:r>
          </a:p>
          <a:p>
            <a:pPr eaLnBrk="1" hangingPunct="1">
              <a:spcBef>
                <a:spcPct val="0"/>
              </a:spcBef>
              <a:buClrTx/>
              <a:buSzTx/>
              <a:buFontTx/>
              <a:buNone/>
            </a:pPr>
            <a:r>
              <a:rPr lang="en-US" altLang="en-US" sz="1200">
                <a:solidFill>
                  <a:srgbClr val="CCECFF"/>
                </a:solidFill>
              </a:rPr>
              <a:t>3) Part of the…</a:t>
            </a:r>
            <a:r>
              <a:rPr lang="en-US" altLang="en-US" sz="1200" b="1">
                <a:solidFill>
                  <a:srgbClr val="CCECFF"/>
                </a:solidFill>
              </a:rPr>
              <a:t>CHARGE association</a:t>
            </a:r>
          </a:p>
        </p:txBody>
      </p:sp>
      <p:sp>
        <p:nvSpPr>
          <p:cNvPr id="5131" name="Text Box 23">
            <a:extLst>
              <a:ext uri="{FF2B5EF4-FFF2-40B4-BE49-F238E27FC236}">
                <a16:creationId xmlns:a16="http://schemas.microsoft.com/office/drawing/2014/main" id="{10442168-5AA2-4DAA-8DE2-0C16E86E5674}"/>
              </a:ext>
            </a:extLst>
          </p:cNvPr>
          <p:cNvSpPr txBox="1">
            <a:spLocks noChangeArrowheads="1"/>
          </p:cNvSpPr>
          <p:nvPr/>
        </p:nvSpPr>
        <p:spPr bwMode="auto">
          <a:xfrm>
            <a:off x="869950" y="3505200"/>
            <a:ext cx="2144713" cy="669925"/>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Optic…</a:t>
            </a:r>
          </a:p>
          <a:p>
            <a:pPr eaLnBrk="1" hangingPunct="1">
              <a:spcBef>
                <a:spcPct val="0"/>
              </a:spcBef>
              <a:buClrTx/>
              <a:buSzTx/>
              <a:buFontTx/>
              <a:buNone/>
            </a:pPr>
            <a:r>
              <a:rPr lang="en-US" altLang="en-US" sz="1200">
                <a:solidFill>
                  <a:srgbClr val="CCECFF"/>
                </a:solidFill>
              </a:rPr>
              <a:t>--Associated with </a:t>
            </a:r>
            <a:r>
              <a:rPr lang="en-US" altLang="en-US" sz="1200" b="1">
                <a:solidFill>
                  <a:srgbClr val="CCECFF"/>
                </a:solidFill>
              </a:rPr>
              <a:t>serous RD</a:t>
            </a:r>
          </a:p>
          <a:p>
            <a:pPr eaLnBrk="1" hangingPunct="1">
              <a:spcBef>
                <a:spcPct val="0"/>
              </a:spcBef>
              <a:buClrTx/>
              <a:buSzTx/>
              <a:buFontTx/>
              <a:buNone/>
            </a:pPr>
            <a:r>
              <a:rPr lang="en-US" altLang="en-US" sz="1200">
                <a:solidFill>
                  <a:srgbClr val="CCECFF"/>
                </a:solidFill>
              </a:rPr>
              <a:t>  in adulthood</a:t>
            </a:r>
          </a:p>
        </p:txBody>
      </p:sp>
      <p:sp>
        <p:nvSpPr>
          <p:cNvPr id="5132" name="Text Box 24">
            <a:extLst>
              <a:ext uri="{FF2B5EF4-FFF2-40B4-BE49-F238E27FC236}">
                <a16:creationId xmlns:a16="http://schemas.microsoft.com/office/drawing/2014/main" id="{CD0789EE-8EC8-43ED-9C3B-7EF3DEC88A46}"/>
              </a:ext>
            </a:extLst>
          </p:cNvPr>
          <p:cNvSpPr txBox="1">
            <a:spLocks noChangeArrowheads="1"/>
          </p:cNvSpPr>
          <p:nvPr/>
        </p:nvSpPr>
        <p:spPr bwMode="auto">
          <a:xfrm>
            <a:off x="1371600" y="4267200"/>
            <a:ext cx="3048000" cy="2130425"/>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solidFill>
                  <a:srgbClr val="CCECFF"/>
                </a:solidFill>
              </a:rPr>
              <a:t>Morning-Glory.</a:t>
            </a:r>
            <a:r>
              <a:rPr lang="en-US" altLang="en-US" sz="1400" b="1"/>
              <a:t>Disc</a:t>
            </a:r>
          </a:p>
          <a:p>
            <a:pPr eaLnBrk="1" hangingPunct="1">
              <a:spcBef>
                <a:spcPct val="0"/>
              </a:spcBef>
              <a:buClrTx/>
              <a:buSzTx/>
              <a:buFontTx/>
              <a:buNone/>
            </a:pPr>
            <a:r>
              <a:rPr lang="en-US" altLang="en-US" sz="1200">
                <a:solidFill>
                  <a:srgbClr val="CCECFF"/>
                </a:solidFill>
              </a:rPr>
              <a:t>--DFE reveals:</a:t>
            </a:r>
          </a:p>
          <a:p>
            <a:pPr eaLnBrk="1" hangingPunct="1">
              <a:spcBef>
                <a:spcPct val="0"/>
              </a:spcBef>
              <a:buClrTx/>
              <a:buSzTx/>
              <a:buFontTx/>
              <a:buNone/>
            </a:pPr>
            <a:r>
              <a:rPr lang="en-US" altLang="en-US" sz="1200">
                <a:solidFill>
                  <a:srgbClr val="CCECFF"/>
                </a:solidFill>
              </a:rPr>
              <a:t>  1) Funnel-shaped…</a:t>
            </a:r>
          </a:p>
          <a:p>
            <a:pPr eaLnBrk="1" hangingPunct="1">
              <a:spcBef>
                <a:spcPct val="0"/>
              </a:spcBef>
              <a:buClrTx/>
              <a:buSzTx/>
              <a:buFontTx/>
              <a:buNone/>
            </a:pPr>
            <a:r>
              <a:rPr lang="en-US" altLang="en-US" sz="1200">
                <a:solidFill>
                  <a:srgbClr val="CCECFF"/>
                </a:solidFill>
              </a:rPr>
              <a:t>  2) Number of vessels crossing the rim</a:t>
            </a:r>
          </a:p>
          <a:p>
            <a:pPr eaLnBrk="1" hangingPunct="1">
              <a:spcBef>
                <a:spcPct val="0"/>
              </a:spcBef>
              <a:buClrTx/>
              <a:buSzTx/>
              <a:buFontTx/>
              <a:buNone/>
            </a:pPr>
            <a:r>
              <a:rPr lang="en-US" altLang="en-US" sz="1200">
                <a:solidFill>
                  <a:srgbClr val="CCECFF"/>
                </a:solidFill>
              </a:rPr>
              <a:t>    seems abnormally…</a:t>
            </a:r>
            <a:r>
              <a:rPr lang="en-US" altLang="en-US" sz="1200" b="1">
                <a:solidFill>
                  <a:srgbClr val="CCECFF"/>
                </a:solidFill>
              </a:rPr>
              <a:t>high</a:t>
            </a:r>
            <a:r>
              <a:rPr lang="en-US" altLang="en-US" sz="1200">
                <a:solidFill>
                  <a:srgbClr val="CCECFF"/>
                </a:solidFill>
              </a:rPr>
              <a:t> </a:t>
            </a:r>
            <a:endParaRPr lang="en-US" altLang="en-US" sz="1200" b="1">
              <a:solidFill>
                <a:srgbClr val="CCECFF"/>
              </a:solidFill>
            </a:endParaRPr>
          </a:p>
          <a:p>
            <a:pPr eaLnBrk="1" hangingPunct="1">
              <a:spcBef>
                <a:spcPct val="0"/>
              </a:spcBef>
              <a:buClrTx/>
              <a:buSzTx/>
              <a:buFontTx/>
              <a:buNone/>
            </a:pPr>
            <a:r>
              <a:rPr lang="en-US" altLang="en-US" sz="1200">
                <a:solidFill>
                  <a:srgbClr val="CCECFF"/>
                </a:solidFill>
              </a:rPr>
              <a:t>--Tissue is…</a:t>
            </a:r>
            <a:r>
              <a:rPr lang="en-US" altLang="en-US" sz="1200" b="1">
                <a:solidFill>
                  <a:srgbClr val="CCECFF"/>
                </a:solidFill>
              </a:rPr>
              <a:t>contractile</a:t>
            </a:r>
            <a:r>
              <a:rPr lang="en-US" altLang="en-US" sz="1200">
                <a:solidFill>
                  <a:srgbClr val="CCECFF"/>
                </a:solidFill>
              </a:rPr>
              <a:t>, so cup seems</a:t>
            </a:r>
          </a:p>
          <a:p>
            <a:pPr eaLnBrk="1" hangingPunct="1">
              <a:spcBef>
                <a:spcPct val="0"/>
              </a:spcBef>
              <a:buClrTx/>
              <a:buSzTx/>
              <a:buFontTx/>
              <a:buNone/>
            </a:pPr>
            <a:r>
              <a:rPr lang="en-US" altLang="en-US" sz="1200">
                <a:solidFill>
                  <a:srgbClr val="CCECFF"/>
                </a:solidFill>
              </a:rPr>
              <a:t>  to…</a:t>
            </a:r>
            <a:r>
              <a:rPr lang="en-US" altLang="en-US" sz="1200" b="1">
                <a:solidFill>
                  <a:srgbClr val="CCECFF"/>
                </a:solidFill>
              </a:rPr>
              <a:t>open and close</a:t>
            </a:r>
            <a:r>
              <a:rPr lang="en-US" altLang="en-US" sz="1200">
                <a:solidFill>
                  <a:srgbClr val="CCECFF"/>
                </a:solidFill>
              </a:rPr>
              <a:t> (like its namesake,  </a:t>
            </a:r>
          </a:p>
          <a:p>
            <a:pPr eaLnBrk="1" hangingPunct="1">
              <a:spcBef>
                <a:spcPct val="0"/>
              </a:spcBef>
              <a:buClrTx/>
              <a:buSzTx/>
              <a:buFontTx/>
              <a:buNone/>
            </a:pPr>
            <a:r>
              <a:rPr lang="en-US" altLang="en-US" sz="1200">
                <a:solidFill>
                  <a:srgbClr val="CCECFF"/>
                </a:solidFill>
              </a:rPr>
              <a:t>  the morning-glory flower)</a:t>
            </a:r>
          </a:p>
          <a:p>
            <a:pPr eaLnBrk="1" hangingPunct="1">
              <a:spcBef>
                <a:spcPct val="0"/>
              </a:spcBef>
              <a:buClrTx/>
              <a:buSzTx/>
              <a:buFontTx/>
              <a:buNone/>
            </a:pPr>
            <a:r>
              <a:rPr lang="en-US" altLang="en-US" sz="1200">
                <a:solidFill>
                  <a:srgbClr val="CCECFF"/>
                </a:solidFill>
              </a:rPr>
              <a:t>--VA usually…</a:t>
            </a:r>
            <a:r>
              <a:rPr lang="en-US" altLang="en-US" sz="1200" b="1">
                <a:solidFill>
                  <a:srgbClr val="CCECFF"/>
                </a:solidFill>
              </a:rPr>
              <a:t>20/200</a:t>
            </a:r>
            <a:r>
              <a:rPr lang="en-US" altLang="en-US" sz="1200">
                <a:solidFill>
                  <a:srgbClr val="CCECFF"/>
                </a:solidFill>
              </a:rPr>
              <a:t>, but can be…</a:t>
            </a:r>
          </a:p>
          <a:p>
            <a:pPr eaLnBrk="1" hangingPunct="1">
              <a:spcBef>
                <a:spcPct val="0"/>
              </a:spcBef>
              <a:buClrTx/>
              <a:buSzTx/>
              <a:buFontTx/>
              <a:buNone/>
            </a:pPr>
            <a:r>
              <a:rPr lang="en-US" altLang="en-US" sz="1200">
                <a:solidFill>
                  <a:srgbClr val="CCECFF"/>
                </a:solidFill>
              </a:rPr>
              <a:t>   </a:t>
            </a:r>
            <a:r>
              <a:rPr lang="en-US" altLang="en-US" sz="1200" b="1">
                <a:solidFill>
                  <a:srgbClr val="CCECFF"/>
                </a:solidFill>
              </a:rPr>
              <a:t>20/20&lt;-&gt;NLP</a:t>
            </a:r>
          </a:p>
          <a:p>
            <a:pPr eaLnBrk="1" hangingPunct="1">
              <a:spcBef>
                <a:spcPct val="0"/>
              </a:spcBef>
              <a:buClrTx/>
              <a:buSzTx/>
              <a:buFontTx/>
              <a:buNone/>
            </a:pPr>
            <a:r>
              <a:rPr lang="en-US" altLang="en-US" sz="1200">
                <a:solidFill>
                  <a:srgbClr val="CCECFF"/>
                </a:solidFill>
              </a:rPr>
              <a:t>--1/3 develop…</a:t>
            </a:r>
            <a:r>
              <a:rPr lang="en-US" altLang="en-US" sz="1200" b="1">
                <a:solidFill>
                  <a:srgbClr val="CCECFF"/>
                </a:solidFill>
              </a:rPr>
              <a:t>serous RD</a:t>
            </a:r>
          </a:p>
        </p:txBody>
      </p:sp>
      <p:sp>
        <p:nvSpPr>
          <p:cNvPr id="5134" name="TextBox 2">
            <a:extLst>
              <a:ext uri="{FF2B5EF4-FFF2-40B4-BE49-F238E27FC236}">
                <a16:creationId xmlns:a16="http://schemas.microsoft.com/office/drawing/2014/main" id="{ECBF5B16-DB4B-449F-9F67-6B2DC91EF00E}"/>
              </a:ext>
            </a:extLst>
          </p:cNvPr>
          <p:cNvSpPr txBox="1">
            <a:spLocks noChangeArrowheads="1"/>
          </p:cNvSpPr>
          <p:nvPr/>
        </p:nvSpPr>
        <p:spPr bwMode="auto">
          <a:xfrm>
            <a:off x="1593850" y="4267200"/>
            <a:ext cx="1149350"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i="1"/>
              <a:t>[Two-words]</a:t>
            </a:r>
          </a:p>
        </p:txBody>
      </p:sp>
      <p:sp>
        <p:nvSpPr>
          <p:cNvPr id="5136" name="Slide Number Placeholder 1">
            <a:extLst>
              <a:ext uri="{FF2B5EF4-FFF2-40B4-BE49-F238E27FC236}">
                <a16:creationId xmlns:a16="http://schemas.microsoft.com/office/drawing/2014/main" id="{8B005F01-DC3E-4935-B19C-23F5D7613AA3}"/>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AE72D879-93A9-47AC-B752-DC0D55ED9C5D}" type="slidenum">
              <a:rPr lang="en-US" altLang="en-US" sz="1000"/>
              <a:pPr>
                <a:spcBef>
                  <a:spcPct val="0"/>
                </a:spcBef>
                <a:buClrTx/>
                <a:buSzTx/>
                <a:buFontTx/>
                <a:buNone/>
              </a:pPr>
              <a:t>1</a:t>
            </a:fld>
            <a:endParaRPr lang="en-US" altLang="en-US" sz="1000"/>
          </a:p>
        </p:txBody>
      </p:sp>
      <p:sp>
        <p:nvSpPr>
          <p:cNvPr id="19" name="Rectangle 16">
            <a:extLst>
              <a:ext uri="{FF2B5EF4-FFF2-40B4-BE49-F238E27FC236}">
                <a16:creationId xmlns:a16="http://schemas.microsoft.com/office/drawing/2014/main" id="{71B4C060-AC60-449C-AD14-1E47529829AC}"/>
              </a:ext>
            </a:extLst>
          </p:cNvPr>
          <p:cNvSpPr>
            <a:spLocks noChangeArrowheads="1"/>
          </p:cNvSpPr>
          <p:nvPr/>
        </p:nvSpPr>
        <p:spPr bwMode="auto">
          <a:xfrm>
            <a:off x="457200" y="122238"/>
            <a:ext cx="7543800" cy="8683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b"/>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ct val="85000"/>
              </a:lnSpc>
              <a:spcBef>
                <a:spcPct val="0"/>
              </a:spcBef>
              <a:buClrTx/>
              <a:buSzTx/>
              <a:buFontTx/>
              <a:buNone/>
            </a:pPr>
            <a:r>
              <a:rPr lang="en-US" altLang="en-US" sz="3200" b="1" dirty="0">
                <a:solidFill>
                  <a:schemeClr val="tx2"/>
                </a:solidFill>
              </a:rPr>
              <a:t>Developmental Abnormalities of the Optic Nerve Head</a:t>
            </a:r>
            <a:endParaRPr lang="en-US" altLang="en-US" sz="3200" dirty="0">
              <a:solidFill>
                <a:schemeClr val="tx2"/>
              </a:solidFill>
            </a:endParaRPr>
          </a:p>
        </p:txBody>
      </p:sp>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52" name="Text Box 16">
            <a:extLst>
              <a:ext uri="{FF2B5EF4-FFF2-40B4-BE49-F238E27FC236}">
                <a16:creationId xmlns:a16="http://schemas.microsoft.com/office/drawing/2014/main" id="{669903C5-5E6F-43C4-BF18-4E57A1360FBB}"/>
              </a:ext>
            </a:extLst>
          </p:cNvPr>
          <p:cNvSpPr txBox="1">
            <a:spLocks noChangeArrowheads="1"/>
          </p:cNvSpPr>
          <p:nvPr/>
        </p:nvSpPr>
        <p:spPr bwMode="auto">
          <a:xfrm>
            <a:off x="4648200" y="2576513"/>
            <a:ext cx="3937000" cy="852487"/>
          </a:xfrm>
          <a:prstGeom prst="rect">
            <a:avLst/>
          </a:prstGeom>
          <a:solidFill>
            <a:srgbClr val="FFC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Myelinated RNFL</a:t>
            </a:r>
            <a:endParaRPr lang="en-US" altLang="en-US" sz="1400" b="1">
              <a:solidFill>
                <a:srgbClr val="FFCCFF"/>
              </a:solidFill>
            </a:endParaRPr>
          </a:p>
          <a:p>
            <a:pPr eaLnBrk="1" hangingPunct="1">
              <a:spcBef>
                <a:spcPct val="0"/>
              </a:spcBef>
              <a:buClrTx/>
              <a:buSzTx/>
              <a:buFontTx/>
              <a:buNone/>
            </a:pPr>
            <a:r>
              <a:rPr lang="en-US" altLang="en-US" sz="1200">
                <a:solidFill>
                  <a:srgbClr val="FFCCFF"/>
                </a:solidFill>
              </a:rPr>
              <a:t>--Myelin normally starts at LGN, ends at lamina cribrosa</a:t>
            </a:r>
          </a:p>
          <a:p>
            <a:pPr eaLnBrk="1" hangingPunct="1">
              <a:spcBef>
                <a:spcPct val="0"/>
              </a:spcBef>
              <a:buClrTx/>
              <a:buSzTx/>
              <a:buFontTx/>
              <a:buNone/>
            </a:pPr>
            <a:r>
              <a:rPr lang="en-US" altLang="en-US" sz="1200">
                <a:solidFill>
                  <a:srgbClr val="FFCCFF"/>
                </a:solidFill>
              </a:rPr>
              <a:t>--Can be patchy, discontinuous</a:t>
            </a:r>
          </a:p>
          <a:p>
            <a:pPr eaLnBrk="1" hangingPunct="1">
              <a:spcBef>
                <a:spcPct val="0"/>
              </a:spcBef>
              <a:buClrTx/>
              <a:buSzTx/>
              <a:buFontTx/>
              <a:buNone/>
            </a:pPr>
            <a:r>
              <a:rPr lang="en-US" altLang="en-US" sz="1200">
                <a:solidFill>
                  <a:srgbClr val="FFCCFF"/>
                </a:solidFill>
              </a:rPr>
              <a:t>--Corresponding VF has absolute scotoma</a:t>
            </a:r>
          </a:p>
        </p:txBody>
      </p:sp>
      <p:sp>
        <p:nvSpPr>
          <p:cNvPr id="6154" name="Text Box 18">
            <a:extLst>
              <a:ext uri="{FF2B5EF4-FFF2-40B4-BE49-F238E27FC236}">
                <a16:creationId xmlns:a16="http://schemas.microsoft.com/office/drawing/2014/main" id="{D3344072-87DD-4AB2-B95B-73F807A201CA}"/>
              </a:ext>
            </a:extLst>
          </p:cNvPr>
          <p:cNvSpPr txBox="1">
            <a:spLocks noChangeArrowheads="1"/>
          </p:cNvSpPr>
          <p:nvPr/>
        </p:nvSpPr>
        <p:spPr bwMode="auto">
          <a:xfrm>
            <a:off x="5546725" y="1687513"/>
            <a:ext cx="3421063" cy="669925"/>
          </a:xfrm>
          <a:prstGeom prst="rect">
            <a:avLst/>
          </a:prstGeom>
          <a:solidFill>
            <a:srgbClr val="FFFF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Megalopapilla</a:t>
            </a:r>
          </a:p>
          <a:p>
            <a:pPr eaLnBrk="1" hangingPunct="1">
              <a:spcBef>
                <a:spcPct val="0"/>
              </a:spcBef>
              <a:buClrTx/>
              <a:buSzTx/>
              <a:buFontTx/>
              <a:buNone/>
            </a:pPr>
            <a:r>
              <a:rPr lang="en-US" altLang="en-US" sz="1200">
                <a:solidFill>
                  <a:srgbClr val="FFFF99"/>
                </a:solidFill>
              </a:rPr>
              <a:t>--Abnormally large diameter of </a:t>
            </a:r>
            <a:r>
              <a:rPr lang="en-US" altLang="en-US" sz="1200" b="1">
                <a:solidFill>
                  <a:srgbClr val="FFFF99"/>
                </a:solidFill>
              </a:rPr>
              <a:t>disc and cup</a:t>
            </a:r>
          </a:p>
          <a:p>
            <a:pPr eaLnBrk="1" hangingPunct="1">
              <a:spcBef>
                <a:spcPct val="0"/>
              </a:spcBef>
              <a:buClrTx/>
              <a:buSzTx/>
              <a:buFontTx/>
              <a:buNone/>
            </a:pPr>
            <a:r>
              <a:rPr lang="en-US" altLang="en-US" sz="1200">
                <a:solidFill>
                  <a:srgbClr val="FFFF99"/>
                </a:solidFill>
              </a:rPr>
              <a:t>--VF testing may reveal an </a:t>
            </a:r>
            <a:r>
              <a:rPr lang="en-US" altLang="en-US" sz="1200" b="1">
                <a:solidFill>
                  <a:srgbClr val="FFFF99"/>
                </a:solidFill>
              </a:rPr>
              <a:t>enlarged blind spot</a:t>
            </a:r>
          </a:p>
        </p:txBody>
      </p:sp>
      <p:sp>
        <p:nvSpPr>
          <p:cNvPr id="6155" name="Text Box 19">
            <a:extLst>
              <a:ext uri="{FF2B5EF4-FFF2-40B4-BE49-F238E27FC236}">
                <a16:creationId xmlns:a16="http://schemas.microsoft.com/office/drawing/2014/main" id="{60C20DCD-6643-4B2D-B339-CA8978ADA455}"/>
              </a:ext>
            </a:extLst>
          </p:cNvPr>
          <p:cNvSpPr txBox="1">
            <a:spLocks noChangeArrowheads="1"/>
          </p:cNvSpPr>
          <p:nvPr/>
        </p:nvSpPr>
        <p:spPr bwMode="auto">
          <a:xfrm>
            <a:off x="5257800" y="3760788"/>
            <a:ext cx="3243263" cy="1217612"/>
          </a:xfrm>
          <a:prstGeom prst="rect">
            <a:avLst/>
          </a:prstGeom>
          <a:solidFill>
            <a:srgbClr val="CCFF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Optic Nerve Hypoplasia</a:t>
            </a:r>
          </a:p>
          <a:p>
            <a:pPr eaLnBrk="1" hangingPunct="1">
              <a:spcBef>
                <a:spcPct val="0"/>
              </a:spcBef>
              <a:buClrTx/>
              <a:buSzTx/>
              <a:buFontTx/>
              <a:buNone/>
            </a:pPr>
            <a:r>
              <a:rPr lang="en-US" altLang="en-US" sz="1200">
                <a:solidFill>
                  <a:srgbClr val="CCFFCC"/>
                </a:solidFill>
              </a:rPr>
              <a:t>--Abnormally </a:t>
            </a:r>
            <a:r>
              <a:rPr lang="en-US" altLang="en-US" sz="1200" b="1">
                <a:solidFill>
                  <a:srgbClr val="CCFFCC"/>
                </a:solidFill>
              </a:rPr>
              <a:t>low number of axons</a:t>
            </a:r>
          </a:p>
          <a:p>
            <a:pPr eaLnBrk="1" hangingPunct="1">
              <a:spcBef>
                <a:spcPct val="0"/>
              </a:spcBef>
              <a:buClrTx/>
              <a:buSzTx/>
              <a:buFontTx/>
              <a:buNone/>
            </a:pPr>
            <a:r>
              <a:rPr lang="en-US" altLang="en-US" sz="1200">
                <a:solidFill>
                  <a:srgbClr val="CCFFCC"/>
                </a:solidFill>
              </a:rPr>
              <a:t>--DFE: Small pale disc with </a:t>
            </a:r>
            <a:r>
              <a:rPr lang="en-US" altLang="en-US" sz="1200" b="1">
                <a:solidFill>
                  <a:srgbClr val="CCFFCC"/>
                </a:solidFill>
              </a:rPr>
              <a:t>double ring sign</a:t>
            </a:r>
            <a:endParaRPr lang="en-US" altLang="en-US" sz="1200">
              <a:solidFill>
                <a:srgbClr val="CCFFCC"/>
              </a:solidFill>
            </a:endParaRPr>
          </a:p>
          <a:p>
            <a:pPr eaLnBrk="1" hangingPunct="1">
              <a:spcBef>
                <a:spcPct val="0"/>
              </a:spcBef>
              <a:buClrTx/>
              <a:buSzTx/>
              <a:buFontTx/>
              <a:buNone/>
            </a:pPr>
            <a:r>
              <a:rPr lang="en-US" altLang="en-US" sz="1200">
                <a:solidFill>
                  <a:srgbClr val="CCFFCC"/>
                </a:solidFill>
              </a:rPr>
              <a:t>--VA </a:t>
            </a:r>
            <a:r>
              <a:rPr lang="en-US" altLang="en-US" sz="1200" b="1">
                <a:solidFill>
                  <a:srgbClr val="CCFFCC"/>
                </a:solidFill>
              </a:rPr>
              <a:t>20/20&lt;-&gt;NLP</a:t>
            </a:r>
          </a:p>
          <a:p>
            <a:pPr eaLnBrk="1" hangingPunct="1">
              <a:spcBef>
                <a:spcPct val="0"/>
              </a:spcBef>
              <a:buClrTx/>
              <a:buSzTx/>
              <a:buFontTx/>
              <a:buNone/>
            </a:pPr>
            <a:r>
              <a:rPr lang="en-US" altLang="en-US" sz="1200">
                <a:solidFill>
                  <a:srgbClr val="CCFFCC"/>
                </a:solidFill>
              </a:rPr>
              <a:t>--VF defects </a:t>
            </a:r>
            <a:r>
              <a:rPr lang="en-US" altLang="en-US" sz="1200" b="1">
                <a:solidFill>
                  <a:srgbClr val="CCFFCC"/>
                </a:solidFill>
              </a:rPr>
              <a:t>invariably present</a:t>
            </a:r>
          </a:p>
          <a:p>
            <a:pPr eaLnBrk="1" hangingPunct="1">
              <a:spcBef>
                <a:spcPct val="0"/>
              </a:spcBef>
              <a:buClrTx/>
              <a:buSzTx/>
              <a:buFontTx/>
              <a:buNone/>
            </a:pPr>
            <a:r>
              <a:rPr lang="en-US" altLang="en-US" sz="1200">
                <a:solidFill>
                  <a:srgbClr val="CCFFCC"/>
                </a:solidFill>
              </a:rPr>
              <a:t>--Remember the </a:t>
            </a:r>
            <a:r>
              <a:rPr lang="en-US" altLang="en-US" sz="1200" b="1">
                <a:solidFill>
                  <a:srgbClr val="CCFFCC"/>
                </a:solidFill>
              </a:rPr>
              <a:t>4 D’s</a:t>
            </a:r>
            <a:r>
              <a:rPr lang="en-US" altLang="en-US" sz="1200">
                <a:solidFill>
                  <a:srgbClr val="CCFFCC"/>
                </a:solidFill>
              </a:rPr>
              <a:t> (more on this shortly)</a:t>
            </a:r>
          </a:p>
        </p:txBody>
      </p:sp>
      <p:sp>
        <p:nvSpPr>
          <p:cNvPr id="6156" name="Text Box 20">
            <a:extLst>
              <a:ext uri="{FF2B5EF4-FFF2-40B4-BE49-F238E27FC236}">
                <a16:creationId xmlns:a16="http://schemas.microsoft.com/office/drawing/2014/main" id="{06D67543-4399-4182-A8C4-2AE49EC50E7E}"/>
              </a:ext>
            </a:extLst>
          </p:cNvPr>
          <p:cNvSpPr txBox="1">
            <a:spLocks noChangeArrowheads="1"/>
          </p:cNvSpPr>
          <p:nvPr/>
        </p:nvSpPr>
        <p:spPr bwMode="auto">
          <a:xfrm>
            <a:off x="76200" y="2514600"/>
            <a:ext cx="2757488" cy="852488"/>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Optic Nerve Coloboma</a:t>
            </a:r>
          </a:p>
          <a:p>
            <a:pPr eaLnBrk="1" hangingPunct="1">
              <a:spcBef>
                <a:spcPct val="0"/>
              </a:spcBef>
              <a:buClrTx/>
              <a:buSzTx/>
              <a:buFontTx/>
              <a:buNone/>
            </a:pPr>
            <a:r>
              <a:rPr lang="en-US" altLang="en-US" sz="1200">
                <a:solidFill>
                  <a:srgbClr val="CCECFF"/>
                </a:solidFill>
              </a:rPr>
              <a:t>1) May resemble… </a:t>
            </a:r>
            <a:r>
              <a:rPr lang="en-US" altLang="en-US" sz="1200" b="1">
                <a:solidFill>
                  <a:srgbClr val="CCECFF"/>
                </a:solidFill>
              </a:rPr>
              <a:t>deep cupping</a:t>
            </a:r>
          </a:p>
          <a:p>
            <a:pPr eaLnBrk="1" hangingPunct="1">
              <a:spcBef>
                <a:spcPct val="0"/>
              </a:spcBef>
              <a:buClrTx/>
              <a:buSzTx/>
              <a:buFontTx/>
              <a:buNone/>
            </a:pPr>
            <a:r>
              <a:rPr lang="en-US" altLang="en-US" sz="1200">
                <a:solidFill>
                  <a:srgbClr val="CCECFF"/>
                </a:solidFill>
              </a:rPr>
              <a:t>2) Can be… </a:t>
            </a:r>
            <a:r>
              <a:rPr lang="en-US" altLang="en-US" sz="1200" b="1">
                <a:solidFill>
                  <a:srgbClr val="CCECFF"/>
                </a:solidFill>
              </a:rPr>
              <a:t>bilateral, asymmetric</a:t>
            </a:r>
          </a:p>
          <a:p>
            <a:pPr eaLnBrk="1" hangingPunct="1">
              <a:spcBef>
                <a:spcPct val="0"/>
              </a:spcBef>
              <a:buClrTx/>
              <a:buSzTx/>
              <a:buFontTx/>
              <a:buNone/>
            </a:pPr>
            <a:r>
              <a:rPr lang="en-US" altLang="en-US" sz="1200">
                <a:solidFill>
                  <a:srgbClr val="CCECFF"/>
                </a:solidFill>
              </a:rPr>
              <a:t>3) Part of the…</a:t>
            </a:r>
            <a:r>
              <a:rPr lang="en-US" altLang="en-US" sz="1200" b="1">
                <a:solidFill>
                  <a:srgbClr val="CCECFF"/>
                </a:solidFill>
              </a:rPr>
              <a:t>CHARGE association</a:t>
            </a:r>
          </a:p>
        </p:txBody>
      </p:sp>
      <p:sp>
        <p:nvSpPr>
          <p:cNvPr id="6157" name="Text Box 21">
            <a:extLst>
              <a:ext uri="{FF2B5EF4-FFF2-40B4-BE49-F238E27FC236}">
                <a16:creationId xmlns:a16="http://schemas.microsoft.com/office/drawing/2014/main" id="{1E1B20C9-9F50-4638-8A24-9BF4BD147D7A}"/>
              </a:ext>
            </a:extLst>
          </p:cNvPr>
          <p:cNvSpPr txBox="1">
            <a:spLocks noChangeArrowheads="1"/>
          </p:cNvSpPr>
          <p:nvPr/>
        </p:nvSpPr>
        <p:spPr bwMode="auto">
          <a:xfrm>
            <a:off x="869950" y="3505200"/>
            <a:ext cx="2144713" cy="669925"/>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Optic Pit/Hole</a:t>
            </a:r>
          </a:p>
          <a:p>
            <a:pPr eaLnBrk="1" hangingPunct="1">
              <a:spcBef>
                <a:spcPct val="0"/>
              </a:spcBef>
              <a:buClrTx/>
              <a:buSzTx/>
              <a:buFontTx/>
              <a:buNone/>
            </a:pPr>
            <a:r>
              <a:rPr lang="en-US" altLang="en-US" sz="1200">
                <a:solidFill>
                  <a:srgbClr val="CCECFF"/>
                </a:solidFill>
              </a:rPr>
              <a:t>--Associated with </a:t>
            </a:r>
            <a:r>
              <a:rPr lang="en-US" altLang="en-US" sz="1200" b="1">
                <a:solidFill>
                  <a:srgbClr val="CCECFF"/>
                </a:solidFill>
              </a:rPr>
              <a:t>serous RD</a:t>
            </a:r>
          </a:p>
          <a:p>
            <a:pPr eaLnBrk="1" hangingPunct="1">
              <a:spcBef>
                <a:spcPct val="0"/>
              </a:spcBef>
              <a:buClrTx/>
              <a:buSzTx/>
              <a:buFontTx/>
              <a:buNone/>
            </a:pPr>
            <a:r>
              <a:rPr lang="en-US" altLang="en-US" sz="1200">
                <a:solidFill>
                  <a:srgbClr val="CCECFF"/>
                </a:solidFill>
              </a:rPr>
              <a:t>  in adulthood</a:t>
            </a:r>
          </a:p>
        </p:txBody>
      </p:sp>
      <p:sp>
        <p:nvSpPr>
          <p:cNvPr id="6158" name="Text Box 22">
            <a:extLst>
              <a:ext uri="{FF2B5EF4-FFF2-40B4-BE49-F238E27FC236}">
                <a16:creationId xmlns:a16="http://schemas.microsoft.com/office/drawing/2014/main" id="{9816774E-0764-44CE-9708-55344D45C75D}"/>
              </a:ext>
            </a:extLst>
          </p:cNvPr>
          <p:cNvSpPr txBox="1">
            <a:spLocks noChangeArrowheads="1"/>
          </p:cNvSpPr>
          <p:nvPr/>
        </p:nvSpPr>
        <p:spPr bwMode="auto">
          <a:xfrm>
            <a:off x="1371600" y="4267200"/>
            <a:ext cx="3048000" cy="2130425"/>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Morning-Glory Disc</a:t>
            </a:r>
          </a:p>
          <a:p>
            <a:pPr eaLnBrk="1" hangingPunct="1">
              <a:spcBef>
                <a:spcPct val="0"/>
              </a:spcBef>
              <a:buClrTx/>
              <a:buSzTx/>
              <a:buFontTx/>
              <a:buNone/>
            </a:pPr>
            <a:r>
              <a:rPr lang="en-US" altLang="en-US" sz="1200">
                <a:solidFill>
                  <a:srgbClr val="CCECFF"/>
                </a:solidFill>
              </a:rPr>
              <a:t>--DFE reveals:</a:t>
            </a:r>
          </a:p>
          <a:p>
            <a:pPr eaLnBrk="1" hangingPunct="1">
              <a:spcBef>
                <a:spcPct val="0"/>
              </a:spcBef>
              <a:buClrTx/>
              <a:buSzTx/>
              <a:buFontTx/>
              <a:buNone/>
            </a:pPr>
            <a:r>
              <a:rPr lang="en-US" altLang="en-US" sz="1200">
                <a:solidFill>
                  <a:srgbClr val="CCECFF"/>
                </a:solidFill>
              </a:rPr>
              <a:t>  1) Funnel-shaped…</a:t>
            </a:r>
          </a:p>
          <a:p>
            <a:pPr eaLnBrk="1" hangingPunct="1">
              <a:spcBef>
                <a:spcPct val="0"/>
              </a:spcBef>
              <a:buClrTx/>
              <a:buSzTx/>
              <a:buFontTx/>
              <a:buNone/>
            </a:pPr>
            <a:r>
              <a:rPr lang="en-US" altLang="en-US" sz="1200">
                <a:solidFill>
                  <a:srgbClr val="CCECFF"/>
                </a:solidFill>
              </a:rPr>
              <a:t>  2) Number of vessels crossing the rim</a:t>
            </a:r>
          </a:p>
          <a:p>
            <a:pPr eaLnBrk="1" hangingPunct="1">
              <a:spcBef>
                <a:spcPct val="0"/>
              </a:spcBef>
              <a:buClrTx/>
              <a:buSzTx/>
              <a:buFontTx/>
              <a:buNone/>
            </a:pPr>
            <a:r>
              <a:rPr lang="en-US" altLang="en-US" sz="1200">
                <a:solidFill>
                  <a:srgbClr val="CCECFF"/>
                </a:solidFill>
              </a:rPr>
              <a:t>    seems abnormally…</a:t>
            </a:r>
            <a:r>
              <a:rPr lang="en-US" altLang="en-US" sz="1200" b="1">
                <a:solidFill>
                  <a:srgbClr val="CCECFF"/>
                </a:solidFill>
              </a:rPr>
              <a:t>high</a:t>
            </a:r>
            <a:r>
              <a:rPr lang="en-US" altLang="en-US" sz="1200">
                <a:solidFill>
                  <a:srgbClr val="CCECFF"/>
                </a:solidFill>
              </a:rPr>
              <a:t> </a:t>
            </a:r>
            <a:endParaRPr lang="en-US" altLang="en-US" sz="1200" b="1">
              <a:solidFill>
                <a:srgbClr val="CCECFF"/>
              </a:solidFill>
            </a:endParaRPr>
          </a:p>
          <a:p>
            <a:pPr eaLnBrk="1" hangingPunct="1">
              <a:spcBef>
                <a:spcPct val="0"/>
              </a:spcBef>
              <a:buClrTx/>
              <a:buSzTx/>
              <a:buFontTx/>
              <a:buNone/>
            </a:pPr>
            <a:r>
              <a:rPr lang="en-US" altLang="en-US" sz="1200">
                <a:solidFill>
                  <a:srgbClr val="CCECFF"/>
                </a:solidFill>
              </a:rPr>
              <a:t>--Tissue is…</a:t>
            </a:r>
            <a:r>
              <a:rPr lang="en-US" altLang="en-US" sz="1200" b="1">
                <a:solidFill>
                  <a:srgbClr val="CCECFF"/>
                </a:solidFill>
              </a:rPr>
              <a:t>contractile</a:t>
            </a:r>
            <a:r>
              <a:rPr lang="en-US" altLang="en-US" sz="1200">
                <a:solidFill>
                  <a:srgbClr val="CCECFF"/>
                </a:solidFill>
              </a:rPr>
              <a:t>, so cup seems</a:t>
            </a:r>
          </a:p>
          <a:p>
            <a:pPr eaLnBrk="1" hangingPunct="1">
              <a:spcBef>
                <a:spcPct val="0"/>
              </a:spcBef>
              <a:buClrTx/>
              <a:buSzTx/>
              <a:buFontTx/>
              <a:buNone/>
            </a:pPr>
            <a:r>
              <a:rPr lang="en-US" altLang="en-US" sz="1200">
                <a:solidFill>
                  <a:srgbClr val="CCECFF"/>
                </a:solidFill>
              </a:rPr>
              <a:t>  to…</a:t>
            </a:r>
            <a:r>
              <a:rPr lang="en-US" altLang="en-US" sz="1200" b="1">
                <a:solidFill>
                  <a:srgbClr val="CCECFF"/>
                </a:solidFill>
              </a:rPr>
              <a:t>open and close</a:t>
            </a:r>
            <a:r>
              <a:rPr lang="en-US" altLang="en-US" sz="1200">
                <a:solidFill>
                  <a:srgbClr val="CCECFF"/>
                </a:solidFill>
              </a:rPr>
              <a:t> (like its namesake,  </a:t>
            </a:r>
          </a:p>
          <a:p>
            <a:pPr eaLnBrk="1" hangingPunct="1">
              <a:spcBef>
                <a:spcPct val="0"/>
              </a:spcBef>
              <a:buClrTx/>
              <a:buSzTx/>
              <a:buFontTx/>
              <a:buNone/>
            </a:pPr>
            <a:r>
              <a:rPr lang="en-US" altLang="en-US" sz="1200">
                <a:solidFill>
                  <a:srgbClr val="CCECFF"/>
                </a:solidFill>
              </a:rPr>
              <a:t>  the morning-glory flower)</a:t>
            </a:r>
          </a:p>
          <a:p>
            <a:pPr eaLnBrk="1" hangingPunct="1">
              <a:spcBef>
                <a:spcPct val="0"/>
              </a:spcBef>
              <a:buClrTx/>
              <a:buSzTx/>
              <a:buFontTx/>
              <a:buNone/>
            </a:pPr>
            <a:r>
              <a:rPr lang="en-US" altLang="en-US" sz="1200">
                <a:solidFill>
                  <a:srgbClr val="CCECFF"/>
                </a:solidFill>
              </a:rPr>
              <a:t>--VA usually…</a:t>
            </a:r>
            <a:r>
              <a:rPr lang="en-US" altLang="en-US" sz="1200" b="1">
                <a:solidFill>
                  <a:srgbClr val="CCECFF"/>
                </a:solidFill>
              </a:rPr>
              <a:t>20/200</a:t>
            </a:r>
            <a:r>
              <a:rPr lang="en-US" altLang="en-US" sz="1200">
                <a:solidFill>
                  <a:srgbClr val="CCECFF"/>
                </a:solidFill>
              </a:rPr>
              <a:t>, but can be…</a:t>
            </a:r>
          </a:p>
          <a:p>
            <a:pPr eaLnBrk="1" hangingPunct="1">
              <a:spcBef>
                <a:spcPct val="0"/>
              </a:spcBef>
              <a:buClrTx/>
              <a:buSzTx/>
              <a:buFontTx/>
              <a:buNone/>
            </a:pPr>
            <a:r>
              <a:rPr lang="en-US" altLang="en-US" sz="1200">
                <a:solidFill>
                  <a:srgbClr val="CCECFF"/>
                </a:solidFill>
              </a:rPr>
              <a:t>   </a:t>
            </a:r>
            <a:r>
              <a:rPr lang="en-US" altLang="en-US" sz="1200" b="1">
                <a:solidFill>
                  <a:srgbClr val="CCECFF"/>
                </a:solidFill>
              </a:rPr>
              <a:t>20/20&lt;-&gt;NLP</a:t>
            </a:r>
          </a:p>
          <a:p>
            <a:pPr eaLnBrk="1" hangingPunct="1">
              <a:spcBef>
                <a:spcPct val="0"/>
              </a:spcBef>
              <a:buClrTx/>
              <a:buSzTx/>
              <a:buFontTx/>
              <a:buNone/>
            </a:pPr>
            <a:r>
              <a:rPr lang="en-US" altLang="en-US" sz="1200">
                <a:solidFill>
                  <a:srgbClr val="CCECFF"/>
                </a:solidFill>
              </a:rPr>
              <a:t>--1/3 develop…</a:t>
            </a:r>
            <a:r>
              <a:rPr lang="en-US" altLang="en-US" sz="1200" b="1">
                <a:solidFill>
                  <a:srgbClr val="CCECFF"/>
                </a:solidFill>
              </a:rPr>
              <a:t>serous RD</a:t>
            </a:r>
          </a:p>
        </p:txBody>
      </p:sp>
      <p:sp>
        <p:nvSpPr>
          <p:cNvPr id="6159" name="Slide Number Placeholder 1">
            <a:extLst>
              <a:ext uri="{FF2B5EF4-FFF2-40B4-BE49-F238E27FC236}">
                <a16:creationId xmlns:a16="http://schemas.microsoft.com/office/drawing/2014/main" id="{7FCD747D-7F69-407B-87FA-92FBBB088DB1}"/>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AB945841-A344-4294-AD0F-C1DCF664A863}" type="slidenum">
              <a:rPr lang="en-US" altLang="en-US" sz="1000"/>
              <a:pPr>
                <a:spcBef>
                  <a:spcPct val="0"/>
                </a:spcBef>
                <a:buClrTx/>
                <a:buSzTx/>
                <a:buFontTx/>
                <a:buNone/>
              </a:pPr>
              <a:t>10</a:t>
            </a:fld>
            <a:endParaRPr lang="en-US" altLang="en-US" sz="1000"/>
          </a:p>
        </p:txBody>
      </p:sp>
      <p:sp>
        <p:nvSpPr>
          <p:cNvPr id="18" name="Rectangle 16">
            <a:extLst>
              <a:ext uri="{FF2B5EF4-FFF2-40B4-BE49-F238E27FC236}">
                <a16:creationId xmlns:a16="http://schemas.microsoft.com/office/drawing/2014/main" id="{B90621CB-7463-4FDE-849A-C3542ACF68EF}"/>
              </a:ext>
            </a:extLst>
          </p:cNvPr>
          <p:cNvSpPr>
            <a:spLocks noChangeArrowheads="1"/>
          </p:cNvSpPr>
          <p:nvPr/>
        </p:nvSpPr>
        <p:spPr bwMode="auto">
          <a:xfrm>
            <a:off x="457200" y="122238"/>
            <a:ext cx="7543800" cy="8683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b"/>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ct val="85000"/>
              </a:lnSpc>
              <a:spcBef>
                <a:spcPct val="0"/>
              </a:spcBef>
              <a:buClrTx/>
              <a:buSzTx/>
              <a:buFontTx/>
              <a:buNone/>
            </a:pPr>
            <a:r>
              <a:rPr lang="en-US" altLang="en-US" sz="3200" b="1" dirty="0">
                <a:solidFill>
                  <a:schemeClr val="tx2"/>
                </a:solidFill>
              </a:rPr>
              <a:t>Developmental Abnormalities of the Optic Nerve Head</a:t>
            </a:r>
            <a:endParaRPr lang="en-US" altLang="en-US" sz="3200" dirty="0">
              <a:solidFill>
                <a:schemeClr val="tx2"/>
              </a:solidFill>
            </a:endParaRPr>
          </a:p>
        </p:txBody>
      </p:sp>
      <p:sp>
        <p:nvSpPr>
          <p:cNvPr id="16" name="Text Box 13">
            <a:extLst>
              <a:ext uri="{FF2B5EF4-FFF2-40B4-BE49-F238E27FC236}">
                <a16:creationId xmlns:a16="http://schemas.microsoft.com/office/drawing/2014/main" id="{DB41883C-CE2A-4B9E-A694-C0062C476638}"/>
              </a:ext>
            </a:extLst>
          </p:cNvPr>
          <p:cNvSpPr txBox="1">
            <a:spLocks noChangeArrowheads="1"/>
          </p:cNvSpPr>
          <p:nvPr/>
        </p:nvSpPr>
        <p:spPr bwMode="auto">
          <a:xfrm>
            <a:off x="4800600" y="5257800"/>
            <a:ext cx="4294188" cy="1230313"/>
          </a:xfrm>
          <a:prstGeom prst="rect">
            <a:avLst/>
          </a:prstGeom>
          <a:solidFill>
            <a:srgbClr val="FFCC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Tilted-Disc Syndrome</a:t>
            </a:r>
          </a:p>
          <a:p>
            <a:pPr eaLnBrk="1" hangingPunct="1">
              <a:spcBef>
                <a:spcPct val="0"/>
              </a:spcBef>
              <a:buClrTx/>
              <a:buSzTx/>
              <a:buFontTx/>
              <a:buNone/>
            </a:pPr>
            <a:r>
              <a:rPr lang="en-US" altLang="en-US" sz="1200"/>
              <a:t>1) Superior pole appears…</a:t>
            </a:r>
            <a:r>
              <a:rPr lang="en-US" altLang="en-US" sz="1200" b="1">
                <a:solidFill>
                  <a:srgbClr val="0000FF"/>
                </a:solidFill>
              </a:rPr>
              <a:t>elevated</a:t>
            </a:r>
            <a:r>
              <a:rPr lang="en-US" altLang="en-US" sz="1200"/>
              <a:t>, inferior…</a:t>
            </a:r>
            <a:r>
              <a:rPr lang="en-US" altLang="en-US" sz="1200" b="1">
                <a:solidFill>
                  <a:srgbClr val="0000FF"/>
                </a:solidFill>
              </a:rPr>
              <a:t>recessed</a:t>
            </a:r>
          </a:p>
          <a:p>
            <a:pPr eaLnBrk="1" hangingPunct="1">
              <a:spcBef>
                <a:spcPct val="0"/>
              </a:spcBef>
              <a:buClrTx/>
              <a:buSzTx/>
              <a:buFontTx/>
              <a:buNone/>
            </a:pPr>
            <a:r>
              <a:rPr lang="en-US" altLang="en-US" sz="1200"/>
              <a:t>2) </a:t>
            </a:r>
            <a:r>
              <a:rPr lang="en-US" altLang="en-US" sz="1200">
                <a:solidFill>
                  <a:srgbClr val="FFCC99"/>
                </a:solidFill>
              </a:rPr>
              <a:t>Associated with…</a:t>
            </a:r>
            <a:r>
              <a:rPr lang="en-US" altLang="en-US" sz="1200" b="1">
                <a:solidFill>
                  <a:srgbClr val="FFCC99"/>
                </a:solidFill>
              </a:rPr>
              <a:t>situs inversus</a:t>
            </a:r>
            <a:r>
              <a:rPr lang="en-US" altLang="en-US" sz="1200">
                <a:solidFill>
                  <a:srgbClr val="FFCC99"/>
                </a:solidFill>
              </a:rPr>
              <a:t> of retinal vessels</a:t>
            </a:r>
          </a:p>
          <a:p>
            <a:pPr eaLnBrk="1" hangingPunct="1">
              <a:spcBef>
                <a:spcPct val="0"/>
              </a:spcBef>
              <a:buClrTx/>
              <a:buSzTx/>
              <a:buFontTx/>
              <a:buNone/>
            </a:pPr>
            <a:r>
              <a:rPr lang="en-US" altLang="en-US" sz="1200"/>
              <a:t>3) </a:t>
            </a:r>
            <a:r>
              <a:rPr lang="en-US" altLang="en-US" sz="1200">
                <a:solidFill>
                  <a:srgbClr val="FFCC99"/>
                </a:solidFill>
              </a:rPr>
              <a:t>Fundus abnormality produces…</a:t>
            </a:r>
            <a:r>
              <a:rPr lang="en-US" altLang="en-US" sz="1200" b="1">
                <a:solidFill>
                  <a:srgbClr val="FFCC99"/>
                </a:solidFill>
              </a:rPr>
              <a:t>myopic astigmatism</a:t>
            </a:r>
          </a:p>
          <a:p>
            <a:pPr eaLnBrk="1" hangingPunct="1">
              <a:spcBef>
                <a:spcPct val="0"/>
              </a:spcBef>
              <a:buClrTx/>
              <a:buSzTx/>
              <a:buFontTx/>
              <a:buNone/>
            </a:pPr>
            <a:r>
              <a:rPr lang="en-US" altLang="en-US" sz="1200"/>
              <a:t>4) </a:t>
            </a:r>
            <a:r>
              <a:rPr lang="en-US" altLang="en-US" sz="1200">
                <a:solidFill>
                  <a:srgbClr val="FFCC99"/>
                </a:solidFill>
              </a:rPr>
              <a:t>VF testing reveals…</a:t>
            </a:r>
            <a:r>
              <a:rPr lang="en-US" altLang="en-US" sz="1200" b="1">
                <a:solidFill>
                  <a:srgbClr val="FFCC99"/>
                </a:solidFill>
              </a:rPr>
              <a:t>bitemporal hemianopia</a:t>
            </a:r>
            <a:r>
              <a:rPr lang="en-US" altLang="en-US" sz="1200">
                <a:solidFill>
                  <a:srgbClr val="FFCC99"/>
                </a:solidFill>
              </a:rPr>
              <a:t> that doesn’t</a:t>
            </a:r>
          </a:p>
          <a:p>
            <a:pPr eaLnBrk="1" hangingPunct="1">
              <a:spcBef>
                <a:spcPct val="0"/>
              </a:spcBef>
              <a:buClrTx/>
              <a:buSzTx/>
              <a:buFontTx/>
              <a:buNone/>
            </a:pPr>
            <a:r>
              <a:rPr lang="en-US" altLang="en-US" sz="1200">
                <a:solidFill>
                  <a:srgbClr val="FFCC99"/>
                </a:solidFill>
              </a:rPr>
              <a:t>   …</a:t>
            </a:r>
            <a:r>
              <a:rPr lang="en-US" altLang="en-US" sz="1200" b="1">
                <a:solidFill>
                  <a:srgbClr val="FFCC99"/>
                </a:solidFill>
              </a:rPr>
              <a:t>respect the vertical</a:t>
            </a:r>
            <a:r>
              <a:rPr lang="en-US" altLang="en-US" sz="1200">
                <a:solidFill>
                  <a:srgbClr val="FFCC99"/>
                </a:solidFill>
              </a:rPr>
              <a:t> and may…</a:t>
            </a:r>
            <a:r>
              <a:rPr lang="en-US" altLang="en-US" sz="1200" b="1">
                <a:solidFill>
                  <a:srgbClr val="FFCC99"/>
                </a:solidFill>
              </a:rPr>
              <a:t>resolve with refraction</a:t>
            </a:r>
          </a:p>
        </p:txBody>
      </p:sp>
      <p:sp>
        <p:nvSpPr>
          <p:cNvPr id="17" name="Text Box 13">
            <a:extLst>
              <a:ext uri="{FF2B5EF4-FFF2-40B4-BE49-F238E27FC236}">
                <a16:creationId xmlns:a16="http://schemas.microsoft.com/office/drawing/2014/main" id="{704A8C32-E30A-413B-88C7-D12B4DBC97D4}"/>
              </a:ext>
            </a:extLst>
          </p:cNvPr>
          <p:cNvSpPr txBox="1">
            <a:spLocks noChangeArrowheads="1"/>
          </p:cNvSpPr>
          <p:nvPr/>
        </p:nvSpPr>
        <p:spPr bwMode="auto">
          <a:xfrm>
            <a:off x="4800600" y="5257800"/>
            <a:ext cx="4216400" cy="1231106"/>
          </a:xfrm>
          <a:prstGeom prst="rect">
            <a:avLst/>
          </a:prstGeom>
          <a:solidFill>
            <a:srgbClr val="FFCC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dirty="0"/>
              <a:t>Tilted-Disc Syndrome</a:t>
            </a:r>
          </a:p>
          <a:p>
            <a:pPr eaLnBrk="1" hangingPunct="1">
              <a:spcBef>
                <a:spcPct val="0"/>
              </a:spcBef>
              <a:buClrTx/>
              <a:buSzTx/>
              <a:buFontTx/>
              <a:buNone/>
            </a:pPr>
            <a:r>
              <a:rPr lang="en-US" altLang="en-US" sz="1200" dirty="0">
                <a:solidFill>
                  <a:srgbClr val="FFCC99"/>
                </a:solidFill>
              </a:rPr>
              <a:t>1) Superior pole appears…</a:t>
            </a:r>
            <a:r>
              <a:rPr lang="en-US" altLang="en-US" sz="1200" b="1" dirty="0">
                <a:solidFill>
                  <a:srgbClr val="FFCC99"/>
                </a:solidFill>
              </a:rPr>
              <a:t>elevated</a:t>
            </a:r>
            <a:r>
              <a:rPr lang="en-US" altLang="en-US" sz="1200" dirty="0">
                <a:solidFill>
                  <a:srgbClr val="FFCC99"/>
                </a:solidFill>
              </a:rPr>
              <a:t>, inferior… </a:t>
            </a:r>
            <a:r>
              <a:rPr lang="en-US" altLang="en-US" sz="1200" b="1" dirty="0">
                <a:solidFill>
                  <a:srgbClr val="FFCC99"/>
                </a:solidFill>
              </a:rPr>
              <a:t>recessed</a:t>
            </a:r>
          </a:p>
          <a:p>
            <a:pPr eaLnBrk="1" hangingPunct="1">
              <a:spcBef>
                <a:spcPct val="0"/>
              </a:spcBef>
              <a:buClrTx/>
              <a:buSzTx/>
              <a:buFontTx/>
              <a:buNone/>
            </a:pPr>
            <a:r>
              <a:rPr lang="en-US" altLang="en-US" sz="1200" dirty="0">
                <a:solidFill>
                  <a:srgbClr val="FFCC99"/>
                </a:solidFill>
              </a:rPr>
              <a:t>2) Associated with…</a:t>
            </a:r>
            <a:r>
              <a:rPr lang="en-US" altLang="en-US" sz="1200" b="1" dirty="0">
                <a:solidFill>
                  <a:srgbClr val="FFCC99"/>
                </a:solidFill>
              </a:rPr>
              <a:t>situs inversus</a:t>
            </a:r>
            <a:r>
              <a:rPr lang="en-US" altLang="en-US" sz="1200" dirty="0">
                <a:solidFill>
                  <a:srgbClr val="FFCC99"/>
                </a:solidFill>
              </a:rPr>
              <a:t> of retinal vessels</a:t>
            </a:r>
          </a:p>
          <a:p>
            <a:pPr eaLnBrk="1" hangingPunct="1">
              <a:spcBef>
                <a:spcPct val="0"/>
              </a:spcBef>
              <a:buClrTx/>
              <a:buSzTx/>
              <a:buFontTx/>
              <a:buNone/>
            </a:pPr>
            <a:r>
              <a:rPr lang="en-US" altLang="en-US" sz="1200" dirty="0">
                <a:solidFill>
                  <a:srgbClr val="FFCC99"/>
                </a:solidFill>
              </a:rPr>
              <a:t>3) Fundus abnormality produces… </a:t>
            </a:r>
            <a:r>
              <a:rPr lang="en-US" altLang="en-US" sz="1200" b="1" dirty="0">
                <a:solidFill>
                  <a:srgbClr val="FFCC99"/>
                </a:solidFill>
              </a:rPr>
              <a:t>myopic </a:t>
            </a:r>
            <a:r>
              <a:rPr lang="en-US" altLang="en-US" sz="1200" b="1" dirty="0" err="1">
                <a:solidFill>
                  <a:srgbClr val="FFCC99"/>
                </a:solidFill>
              </a:rPr>
              <a:t>astigm</a:t>
            </a:r>
            <a:endParaRPr lang="en-US" altLang="en-US" sz="1200" b="1" dirty="0">
              <a:solidFill>
                <a:srgbClr val="FFCC99"/>
              </a:solidFill>
            </a:endParaRPr>
          </a:p>
          <a:p>
            <a:pPr eaLnBrk="1" hangingPunct="1">
              <a:spcBef>
                <a:spcPct val="0"/>
              </a:spcBef>
              <a:buClrTx/>
              <a:buSzTx/>
              <a:buFontTx/>
              <a:buNone/>
            </a:pPr>
            <a:r>
              <a:rPr lang="en-US" altLang="en-US" sz="1200" dirty="0">
                <a:solidFill>
                  <a:srgbClr val="FFCC99"/>
                </a:solidFill>
              </a:rPr>
              <a:t>4) VF testing reveals…</a:t>
            </a:r>
            <a:r>
              <a:rPr lang="en-US" altLang="en-US" sz="1200" b="1" dirty="0">
                <a:solidFill>
                  <a:srgbClr val="FFCC99"/>
                </a:solidFill>
              </a:rPr>
              <a:t>bitemporal hemianopia</a:t>
            </a:r>
            <a:r>
              <a:rPr lang="en-US" altLang="en-US" sz="1200" dirty="0">
                <a:solidFill>
                  <a:srgbClr val="FFCC99"/>
                </a:solidFill>
              </a:rPr>
              <a:t> that </a:t>
            </a:r>
            <a:r>
              <a:rPr lang="en-US" altLang="en-US" sz="1200" dirty="0" err="1">
                <a:solidFill>
                  <a:srgbClr val="FFCC99"/>
                </a:solidFill>
              </a:rPr>
              <a:t>doesn’t</a:t>
            </a:r>
            <a:r>
              <a:rPr lang="en-US" altLang="en-US" sz="1200" b="1" dirty="0" err="1">
                <a:solidFill>
                  <a:srgbClr val="FFCC99"/>
                </a:solidFill>
              </a:rPr>
              <a:t>with</a:t>
            </a:r>
            <a:r>
              <a:rPr lang="en-US" altLang="en-US" sz="1200" b="1" dirty="0">
                <a:solidFill>
                  <a:srgbClr val="FFCC99"/>
                </a:solidFill>
              </a:rPr>
              <a:t> refract</a:t>
            </a:r>
          </a:p>
        </p:txBody>
      </p:sp>
      <p:sp>
        <p:nvSpPr>
          <p:cNvPr id="19" name="Line 10">
            <a:extLst>
              <a:ext uri="{FF2B5EF4-FFF2-40B4-BE49-F238E27FC236}">
                <a16:creationId xmlns:a16="http://schemas.microsoft.com/office/drawing/2014/main" id="{8043A0A2-2546-430B-A2D7-298B74E671B0}"/>
              </a:ext>
            </a:extLst>
          </p:cNvPr>
          <p:cNvSpPr>
            <a:spLocks noChangeShapeType="1"/>
          </p:cNvSpPr>
          <p:nvPr/>
        </p:nvSpPr>
        <p:spPr bwMode="auto">
          <a:xfrm flipH="1">
            <a:off x="1600200" y="2057400"/>
            <a:ext cx="1524000" cy="3810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0" name="Line 12">
            <a:extLst>
              <a:ext uri="{FF2B5EF4-FFF2-40B4-BE49-F238E27FC236}">
                <a16:creationId xmlns:a16="http://schemas.microsoft.com/office/drawing/2014/main" id="{70479283-A91B-403C-A72D-2B83CAE2F41C}"/>
              </a:ext>
            </a:extLst>
          </p:cNvPr>
          <p:cNvSpPr>
            <a:spLocks noChangeShapeType="1"/>
          </p:cNvSpPr>
          <p:nvPr/>
        </p:nvSpPr>
        <p:spPr bwMode="auto">
          <a:xfrm>
            <a:off x="3124200" y="2057400"/>
            <a:ext cx="381000" cy="22098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1" name="Text Box 13">
            <a:extLst>
              <a:ext uri="{FF2B5EF4-FFF2-40B4-BE49-F238E27FC236}">
                <a16:creationId xmlns:a16="http://schemas.microsoft.com/office/drawing/2014/main" id="{11224DDE-2B76-48FA-9DD0-DFEAEB826B96}"/>
              </a:ext>
            </a:extLst>
          </p:cNvPr>
          <p:cNvSpPr txBox="1">
            <a:spLocks noChangeArrowheads="1"/>
          </p:cNvSpPr>
          <p:nvPr/>
        </p:nvSpPr>
        <p:spPr bwMode="auto">
          <a:xfrm>
            <a:off x="1357313" y="1524000"/>
            <a:ext cx="3511550" cy="4540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1400" i="1">
                <a:solidFill>
                  <a:srgbClr val="0000FF"/>
                </a:solidFill>
              </a:rPr>
              <a:t>These three are all secondary to abnormal</a:t>
            </a:r>
          </a:p>
          <a:p>
            <a:pPr algn="ctr" eaLnBrk="1" hangingPunct="1">
              <a:lnSpc>
                <a:spcPct val="85000"/>
              </a:lnSpc>
              <a:spcBef>
                <a:spcPct val="0"/>
              </a:spcBef>
              <a:buClrTx/>
              <a:buSzTx/>
              <a:buFontTx/>
              <a:buNone/>
            </a:pPr>
            <a:r>
              <a:rPr lang="en-US" altLang="en-US" sz="1400" i="1">
                <a:solidFill>
                  <a:srgbClr val="0000FF"/>
                </a:solidFill>
              </a:rPr>
              <a:t>closure of the embryonic optic fissure</a:t>
            </a:r>
          </a:p>
        </p:txBody>
      </p:sp>
      <p:sp>
        <p:nvSpPr>
          <p:cNvPr id="22" name="Line 14">
            <a:extLst>
              <a:ext uri="{FF2B5EF4-FFF2-40B4-BE49-F238E27FC236}">
                <a16:creationId xmlns:a16="http://schemas.microsoft.com/office/drawing/2014/main" id="{14B8263A-3DCF-4FED-97D4-7323556B204E}"/>
              </a:ext>
            </a:extLst>
          </p:cNvPr>
          <p:cNvSpPr>
            <a:spLocks noChangeShapeType="1"/>
          </p:cNvSpPr>
          <p:nvPr/>
        </p:nvSpPr>
        <p:spPr bwMode="auto">
          <a:xfrm flipH="1">
            <a:off x="2971800" y="2057400"/>
            <a:ext cx="152400" cy="14478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Tree>
    <p:extLst>
      <p:ext uri="{BB962C8B-B14F-4D97-AF65-F5344CB8AC3E}">
        <p14:creationId xmlns:p14="http://schemas.microsoft.com/office/powerpoint/2010/main" val="954396109"/>
      </p:ext>
    </p:extLst>
  </p:cSld>
  <p:clrMapOvr>
    <a:masterClrMapping/>
  </p:clrMapOvr>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Text Box 16">
            <a:extLst>
              <a:ext uri="{FF2B5EF4-FFF2-40B4-BE49-F238E27FC236}">
                <a16:creationId xmlns:a16="http://schemas.microsoft.com/office/drawing/2014/main" id="{1F3714CF-601C-416A-AD19-514CF449DBAB}"/>
              </a:ext>
            </a:extLst>
          </p:cNvPr>
          <p:cNvSpPr txBox="1">
            <a:spLocks noChangeArrowheads="1"/>
          </p:cNvSpPr>
          <p:nvPr/>
        </p:nvSpPr>
        <p:spPr bwMode="auto">
          <a:xfrm>
            <a:off x="4648200" y="2576513"/>
            <a:ext cx="3973513" cy="862012"/>
          </a:xfrm>
          <a:prstGeom prst="rect">
            <a:avLst/>
          </a:prstGeom>
          <a:solidFill>
            <a:srgbClr val="FFC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defRPr/>
            </a:pPr>
            <a:r>
              <a:rPr lang="en-US" altLang="en-US" sz="1400" b="1" dirty="0">
                <a:solidFill>
                  <a:schemeClr val="bg1">
                    <a:lumMod val="65000"/>
                  </a:schemeClr>
                </a:solidFill>
              </a:rPr>
              <a:t>Myelinated RNFL</a:t>
            </a:r>
          </a:p>
          <a:p>
            <a:pPr eaLnBrk="1" hangingPunct="1">
              <a:spcBef>
                <a:spcPct val="0"/>
              </a:spcBef>
              <a:buClrTx/>
              <a:buSzTx/>
              <a:buFontTx/>
              <a:buNone/>
              <a:defRPr/>
            </a:pPr>
            <a:r>
              <a:rPr lang="en-US" altLang="en-US" sz="1200" dirty="0">
                <a:solidFill>
                  <a:srgbClr val="FFCCFF"/>
                </a:solidFill>
              </a:rPr>
              <a:t>--Myelin normally starts at LGN, ends at lamina </a:t>
            </a:r>
            <a:r>
              <a:rPr lang="en-US" altLang="en-US" sz="1200" dirty="0" err="1">
                <a:solidFill>
                  <a:srgbClr val="FFCCFF"/>
                </a:solidFill>
              </a:rPr>
              <a:t>cribrosa</a:t>
            </a:r>
            <a:endParaRPr lang="en-US" altLang="en-US" sz="1200" dirty="0">
              <a:solidFill>
                <a:srgbClr val="FFCCFF"/>
              </a:solidFill>
            </a:endParaRPr>
          </a:p>
          <a:p>
            <a:pPr eaLnBrk="1" hangingPunct="1">
              <a:spcBef>
                <a:spcPct val="0"/>
              </a:spcBef>
              <a:buClrTx/>
              <a:buSzTx/>
              <a:buFontTx/>
              <a:buNone/>
              <a:defRPr/>
            </a:pPr>
            <a:r>
              <a:rPr lang="en-US" altLang="en-US" sz="1200" dirty="0">
                <a:solidFill>
                  <a:srgbClr val="FFCCFF"/>
                </a:solidFill>
              </a:rPr>
              <a:t>--Can be patchy, discontinuous</a:t>
            </a:r>
          </a:p>
          <a:p>
            <a:pPr eaLnBrk="1" hangingPunct="1">
              <a:spcBef>
                <a:spcPct val="0"/>
              </a:spcBef>
              <a:buClrTx/>
              <a:buSzTx/>
              <a:buFontTx/>
              <a:buNone/>
              <a:defRPr/>
            </a:pPr>
            <a:r>
              <a:rPr lang="en-US" altLang="en-US" sz="1200" dirty="0">
                <a:solidFill>
                  <a:srgbClr val="FFCCFF"/>
                </a:solidFill>
              </a:rPr>
              <a:t>--Corresponding VF has absolute scotoma</a:t>
            </a:r>
          </a:p>
        </p:txBody>
      </p:sp>
      <p:sp>
        <p:nvSpPr>
          <p:cNvPr id="19" name="Text Box 19">
            <a:extLst>
              <a:ext uri="{FF2B5EF4-FFF2-40B4-BE49-F238E27FC236}">
                <a16:creationId xmlns:a16="http://schemas.microsoft.com/office/drawing/2014/main" id="{AE868144-DFE9-449F-ADB5-5C8955AEDFED}"/>
              </a:ext>
            </a:extLst>
          </p:cNvPr>
          <p:cNvSpPr txBox="1">
            <a:spLocks noChangeArrowheads="1"/>
          </p:cNvSpPr>
          <p:nvPr/>
        </p:nvSpPr>
        <p:spPr bwMode="auto">
          <a:xfrm>
            <a:off x="5257800" y="3760788"/>
            <a:ext cx="3273425" cy="1231900"/>
          </a:xfrm>
          <a:prstGeom prst="rect">
            <a:avLst/>
          </a:prstGeom>
          <a:solidFill>
            <a:srgbClr val="CCFFCC"/>
          </a:solidFill>
          <a:ln w="9525">
            <a:no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defRPr/>
            </a:pPr>
            <a:r>
              <a:rPr lang="en-US" altLang="en-US" sz="1400" b="1" dirty="0">
                <a:solidFill>
                  <a:schemeClr val="bg1">
                    <a:lumMod val="65000"/>
                  </a:schemeClr>
                </a:solidFill>
              </a:rPr>
              <a:t>Optic Nerve Hypoplasia</a:t>
            </a:r>
          </a:p>
          <a:p>
            <a:pPr eaLnBrk="1" hangingPunct="1">
              <a:spcBef>
                <a:spcPct val="0"/>
              </a:spcBef>
              <a:buClrTx/>
              <a:buSzTx/>
              <a:buFontTx/>
              <a:buNone/>
              <a:defRPr/>
            </a:pPr>
            <a:r>
              <a:rPr lang="en-US" altLang="en-US" sz="1200" dirty="0">
                <a:solidFill>
                  <a:srgbClr val="CCFFCC"/>
                </a:solidFill>
              </a:rPr>
              <a:t>--Abnormally </a:t>
            </a:r>
            <a:r>
              <a:rPr lang="en-US" altLang="en-US" sz="1200" b="1" dirty="0">
                <a:solidFill>
                  <a:srgbClr val="CCFFCC"/>
                </a:solidFill>
              </a:rPr>
              <a:t>low number of axons</a:t>
            </a:r>
          </a:p>
          <a:p>
            <a:pPr eaLnBrk="1" hangingPunct="1">
              <a:spcBef>
                <a:spcPct val="0"/>
              </a:spcBef>
              <a:buClrTx/>
              <a:buSzTx/>
              <a:buFontTx/>
              <a:buNone/>
              <a:defRPr/>
            </a:pPr>
            <a:r>
              <a:rPr lang="en-US" altLang="en-US" sz="1200" dirty="0">
                <a:solidFill>
                  <a:srgbClr val="CCFFCC"/>
                </a:solidFill>
              </a:rPr>
              <a:t>--DFE: Small pale disc with </a:t>
            </a:r>
            <a:r>
              <a:rPr lang="en-US" altLang="en-US" sz="1200" b="1" dirty="0">
                <a:solidFill>
                  <a:srgbClr val="CCFFCC"/>
                </a:solidFill>
              </a:rPr>
              <a:t>double ring sign</a:t>
            </a:r>
            <a:endParaRPr lang="en-US" altLang="en-US" sz="1200" dirty="0">
              <a:solidFill>
                <a:srgbClr val="CCFFCC"/>
              </a:solidFill>
            </a:endParaRPr>
          </a:p>
          <a:p>
            <a:pPr eaLnBrk="1" hangingPunct="1">
              <a:spcBef>
                <a:spcPct val="0"/>
              </a:spcBef>
              <a:buClrTx/>
              <a:buSzTx/>
              <a:buFontTx/>
              <a:buNone/>
              <a:defRPr/>
            </a:pPr>
            <a:r>
              <a:rPr lang="en-US" altLang="en-US" sz="1200" dirty="0">
                <a:solidFill>
                  <a:srgbClr val="CCFFCC"/>
                </a:solidFill>
              </a:rPr>
              <a:t>--VA </a:t>
            </a:r>
            <a:r>
              <a:rPr lang="en-US" altLang="en-US" sz="1200" b="1" dirty="0">
                <a:solidFill>
                  <a:srgbClr val="CCFFCC"/>
                </a:solidFill>
              </a:rPr>
              <a:t>20/20&lt;-&gt;NLP</a:t>
            </a:r>
          </a:p>
          <a:p>
            <a:pPr eaLnBrk="1" hangingPunct="1">
              <a:spcBef>
                <a:spcPct val="0"/>
              </a:spcBef>
              <a:buClrTx/>
              <a:buSzTx/>
              <a:buFontTx/>
              <a:buNone/>
              <a:defRPr/>
            </a:pPr>
            <a:r>
              <a:rPr lang="en-US" altLang="en-US" sz="1200" dirty="0">
                <a:solidFill>
                  <a:srgbClr val="CCFFCC"/>
                </a:solidFill>
              </a:rPr>
              <a:t>--VF defects </a:t>
            </a:r>
            <a:r>
              <a:rPr lang="en-US" altLang="en-US" sz="1200" b="1" dirty="0">
                <a:solidFill>
                  <a:srgbClr val="CCFFCC"/>
                </a:solidFill>
              </a:rPr>
              <a:t>invariably present</a:t>
            </a:r>
          </a:p>
          <a:p>
            <a:pPr eaLnBrk="1" hangingPunct="1">
              <a:spcBef>
                <a:spcPct val="0"/>
              </a:spcBef>
              <a:buClrTx/>
              <a:buSzTx/>
              <a:buFontTx/>
              <a:buNone/>
              <a:defRPr/>
            </a:pPr>
            <a:r>
              <a:rPr lang="en-US" altLang="en-US" sz="1200" dirty="0">
                <a:solidFill>
                  <a:srgbClr val="CCFFCC"/>
                </a:solidFill>
              </a:rPr>
              <a:t>--Remember the </a:t>
            </a:r>
            <a:r>
              <a:rPr lang="en-US" altLang="en-US" sz="1200" b="1" dirty="0">
                <a:solidFill>
                  <a:srgbClr val="CCFFCC"/>
                </a:solidFill>
              </a:rPr>
              <a:t>4 D’s</a:t>
            </a:r>
            <a:r>
              <a:rPr lang="en-US" altLang="en-US" sz="1200" dirty="0">
                <a:solidFill>
                  <a:srgbClr val="CCFFCC"/>
                </a:solidFill>
              </a:rPr>
              <a:t> (more on this shortly)</a:t>
            </a:r>
          </a:p>
        </p:txBody>
      </p:sp>
      <p:sp>
        <p:nvSpPr>
          <p:cNvPr id="34821" name="Text Box 10">
            <a:extLst>
              <a:ext uri="{FF2B5EF4-FFF2-40B4-BE49-F238E27FC236}">
                <a16:creationId xmlns:a16="http://schemas.microsoft.com/office/drawing/2014/main" id="{5792E9E8-AAB4-41D1-B1A6-D4233C10568F}"/>
              </a:ext>
            </a:extLst>
          </p:cNvPr>
          <p:cNvSpPr txBox="1">
            <a:spLocks noChangeArrowheads="1"/>
          </p:cNvSpPr>
          <p:nvPr/>
        </p:nvSpPr>
        <p:spPr bwMode="auto">
          <a:xfrm>
            <a:off x="1371600" y="4267200"/>
            <a:ext cx="3057525" cy="2154238"/>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Morning-Glory Disc</a:t>
            </a:r>
          </a:p>
          <a:p>
            <a:pPr eaLnBrk="1" hangingPunct="1">
              <a:spcBef>
                <a:spcPct val="0"/>
              </a:spcBef>
              <a:buClrTx/>
              <a:buSzTx/>
              <a:buFontTx/>
              <a:buNone/>
            </a:pPr>
            <a:r>
              <a:rPr lang="en-US" altLang="en-US" sz="1200"/>
              <a:t>--DFE reveals:</a:t>
            </a:r>
          </a:p>
          <a:p>
            <a:pPr eaLnBrk="1" hangingPunct="1">
              <a:spcBef>
                <a:spcPct val="0"/>
              </a:spcBef>
              <a:buClrTx/>
              <a:buSzTx/>
              <a:buFontTx/>
              <a:buNone/>
            </a:pPr>
            <a:r>
              <a:rPr lang="en-US" altLang="en-US" sz="1200"/>
              <a:t>  1) A funnel-shaped…</a:t>
            </a:r>
            <a:r>
              <a:rPr lang="en-US" altLang="en-US" sz="1200" b="1">
                <a:solidFill>
                  <a:srgbClr val="0000FF"/>
                </a:solidFill>
              </a:rPr>
              <a:t>excavation</a:t>
            </a:r>
            <a:endParaRPr lang="en-US" altLang="en-US" sz="1200"/>
          </a:p>
          <a:p>
            <a:pPr eaLnBrk="1" hangingPunct="1">
              <a:spcBef>
                <a:spcPct val="0"/>
              </a:spcBef>
              <a:buClrTx/>
              <a:buSzTx/>
              <a:buFontTx/>
              <a:buNone/>
            </a:pPr>
            <a:r>
              <a:rPr lang="en-US" altLang="en-US" sz="1200"/>
              <a:t>  2) Number of vessels crossing the rim</a:t>
            </a:r>
          </a:p>
          <a:p>
            <a:pPr eaLnBrk="1" hangingPunct="1">
              <a:spcBef>
                <a:spcPct val="0"/>
              </a:spcBef>
              <a:buClrTx/>
              <a:buSzTx/>
              <a:buFontTx/>
              <a:buNone/>
            </a:pPr>
            <a:r>
              <a:rPr lang="en-US" altLang="en-US" sz="1200"/>
              <a:t>    seems abnormally…</a:t>
            </a:r>
            <a:r>
              <a:rPr lang="en-US" altLang="en-US" sz="1200" b="1">
                <a:solidFill>
                  <a:srgbClr val="0000FF"/>
                </a:solidFill>
              </a:rPr>
              <a:t>high</a:t>
            </a:r>
            <a:r>
              <a:rPr lang="en-US" altLang="en-US" sz="1200"/>
              <a:t> </a:t>
            </a:r>
            <a:endParaRPr lang="en-US" altLang="en-US" sz="1200" b="1">
              <a:solidFill>
                <a:srgbClr val="0000FF"/>
              </a:solidFill>
            </a:endParaRPr>
          </a:p>
          <a:p>
            <a:pPr eaLnBrk="1" hangingPunct="1">
              <a:spcBef>
                <a:spcPct val="0"/>
              </a:spcBef>
              <a:buClrTx/>
              <a:buSzTx/>
              <a:buFontTx/>
              <a:buNone/>
            </a:pPr>
            <a:r>
              <a:rPr lang="en-US" altLang="en-US" sz="1200"/>
              <a:t>--Tissue is…</a:t>
            </a:r>
            <a:r>
              <a:rPr lang="en-US" altLang="en-US" sz="1200" b="1">
                <a:solidFill>
                  <a:srgbClr val="0000FF"/>
                </a:solidFill>
              </a:rPr>
              <a:t>contractile</a:t>
            </a:r>
            <a:r>
              <a:rPr lang="en-US" altLang="en-US" sz="1200"/>
              <a:t>, so cup seems</a:t>
            </a:r>
          </a:p>
          <a:p>
            <a:pPr eaLnBrk="1" hangingPunct="1">
              <a:spcBef>
                <a:spcPct val="0"/>
              </a:spcBef>
              <a:buClrTx/>
              <a:buSzTx/>
              <a:buFontTx/>
              <a:buNone/>
            </a:pPr>
            <a:r>
              <a:rPr lang="en-US" altLang="en-US" sz="1200"/>
              <a:t>  to…</a:t>
            </a:r>
            <a:r>
              <a:rPr lang="en-US" altLang="en-US" sz="1200" b="1">
                <a:solidFill>
                  <a:srgbClr val="0000FF"/>
                </a:solidFill>
              </a:rPr>
              <a:t>open </a:t>
            </a:r>
            <a:r>
              <a:rPr lang="en-US" altLang="en-US" sz="1200">
                <a:solidFill>
                  <a:srgbClr val="0000FF"/>
                </a:solidFill>
              </a:rPr>
              <a:t>and</a:t>
            </a:r>
            <a:r>
              <a:rPr lang="en-US" altLang="en-US" sz="1200" b="1">
                <a:solidFill>
                  <a:srgbClr val="0000FF"/>
                </a:solidFill>
              </a:rPr>
              <a:t> close</a:t>
            </a:r>
            <a:r>
              <a:rPr lang="en-US" altLang="en-US" sz="1200"/>
              <a:t> (like its namesake,  </a:t>
            </a:r>
          </a:p>
          <a:p>
            <a:pPr eaLnBrk="1" hangingPunct="1">
              <a:spcBef>
                <a:spcPct val="0"/>
              </a:spcBef>
              <a:buClrTx/>
              <a:buSzTx/>
              <a:buFontTx/>
              <a:buNone/>
            </a:pPr>
            <a:r>
              <a:rPr lang="en-US" altLang="en-US" sz="1200"/>
              <a:t>  the morning-glory flower)</a:t>
            </a:r>
          </a:p>
          <a:p>
            <a:pPr eaLnBrk="1" hangingPunct="1">
              <a:spcBef>
                <a:spcPct val="0"/>
              </a:spcBef>
              <a:buClrTx/>
              <a:buSzTx/>
              <a:buFontTx/>
              <a:buNone/>
            </a:pPr>
            <a:r>
              <a:rPr lang="en-US" altLang="en-US" sz="1200"/>
              <a:t>--VA usually…</a:t>
            </a:r>
            <a:r>
              <a:rPr lang="en-US" altLang="en-US" sz="1200" b="1">
                <a:solidFill>
                  <a:srgbClr val="0000FF"/>
                </a:solidFill>
              </a:rPr>
              <a:t>20/200</a:t>
            </a:r>
            <a:r>
              <a:rPr lang="en-US" altLang="en-US" sz="1200"/>
              <a:t>, but can be…</a:t>
            </a:r>
          </a:p>
          <a:p>
            <a:pPr eaLnBrk="1" hangingPunct="1">
              <a:spcBef>
                <a:spcPct val="0"/>
              </a:spcBef>
              <a:buClrTx/>
              <a:buSzTx/>
              <a:buFontTx/>
              <a:buNone/>
            </a:pPr>
            <a:r>
              <a:rPr lang="en-US" altLang="en-US" sz="1200"/>
              <a:t>   </a:t>
            </a:r>
            <a:r>
              <a:rPr lang="en-US" altLang="en-US" sz="1200" b="1">
                <a:solidFill>
                  <a:srgbClr val="0000FF"/>
                </a:solidFill>
              </a:rPr>
              <a:t>20/20&lt;-&gt;NLP</a:t>
            </a:r>
          </a:p>
          <a:p>
            <a:pPr eaLnBrk="1" hangingPunct="1">
              <a:spcBef>
                <a:spcPct val="0"/>
              </a:spcBef>
              <a:buClrTx/>
              <a:buSzTx/>
              <a:buFontTx/>
              <a:buNone/>
            </a:pPr>
            <a:r>
              <a:rPr lang="en-US" altLang="en-US" sz="1200"/>
              <a:t>--1/3 develop…</a:t>
            </a:r>
            <a:r>
              <a:rPr lang="en-US" altLang="en-US" sz="1200" b="1">
                <a:solidFill>
                  <a:srgbClr val="CCECFF"/>
                </a:solidFill>
              </a:rPr>
              <a:t>serous</a:t>
            </a:r>
            <a:r>
              <a:rPr lang="en-US" altLang="en-US" sz="1200" b="1">
                <a:solidFill>
                  <a:srgbClr val="0000FF"/>
                </a:solidFill>
              </a:rPr>
              <a:t> </a:t>
            </a:r>
            <a:r>
              <a:rPr lang="en-US" altLang="en-US" sz="1200" b="1">
                <a:solidFill>
                  <a:srgbClr val="CCECFF"/>
                </a:solidFill>
              </a:rPr>
              <a:t>RD</a:t>
            </a:r>
          </a:p>
        </p:txBody>
      </p:sp>
      <p:sp>
        <p:nvSpPr>
          <p:cNvPr id="29699" name="Text Box 3">
            <a:extLst>
              <a:ext uri="{FF2B5EF4-FFF2-40B4-BE49-F238E27FC236}">
                <a16:creationId xmlns:a16="http://schemas.microsoft.com/office/drawing/2014/main" id="{AD49909D-6AFE-4B77-9230-5CEA2E7638C3}"/>
              </a:ext>
            </a:extLst>
          </p:cNvPr>
          <p:cNvSpPr txBox="1">
            <a:spLocks noChangeArrowheads="1"/>
          </p:cNvSpPr>
          <p:nvPr/>
        </p:nvSpPr>
        <p:spPr bwMode="auto">
          <a:xfrm>
            <a:off x="793750" y="3505200"/>
            <a:ext cx="2274888" cy="677863"/>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r>
              <a:rPr lang="en-US" altLang="en-US" sz="1400" b="1">
                <a:solidFill>
                  <a:schemeClr val="bg1">
                    <a:lumMod val="65000"/>
                  </a:schemeClr>
                </a:solidFill>
              </a:rPr>
              <a:t>Optic Pit/Hole</a:t>
            </a:r>
          </a:p>
          <a:p>
            <a:pPr eaLnBrk="1" hangingPunct="1">
              <a:defRPr/>
            </a:pPr>
            <a:r>
              <a:rPr lang="en-US" altLang="en-US" sz="1200">
                <a:solidFill>
                  <a:schemeClr val="bg1">
                    <a:lumMod val="65000"/>
                  </a:schemeClr>
                </a:solidFill>
              </a:rPr>
              <a:t>--Associated with…</a:t>
            </a:r>
            <a:r>
              <a:rPr lang="en-US" altLang="en-US" sz="1200" b="1">
                <a:solidFill>
                  <a:schemeClr val="bg1">
                    <a:lumMod val="65000"/>
                  </a:schemeClr>
                </a:solidFill>
              </a:rPr>
              <a:t>serous RD</a:t>
            </a:r>
          </a:p>
          <a:p>
            <a:pPr eaLnBrk="1" hangingPunct="1">
              <a:defRPr/>
            </a:pPr>
            <a:r>
              <a:rPr lang="en-US" altLang="en-US" sz="1200" b="1">
                <a:solidFill>
                  <a:schemeClr val="bg1">
                    <a:lumMod val="65000"/>
                  </a:schemeClr>
                </a:solidFill>
              </a:rPr>
              <a:t>  in adulthood</a:t>
            </a:r>
          </a:p>
        </p:txBody>
      </p:sp>
      <p:sp>
        <p:nvSpPr>
          <p:cNvPr id="29700" name="Line 4">
            <a:extLst>
              <a:ext uri="{FF2B5EF4-FFF2-40B4-BE49-F238E27FC236}">
                <a16:creationId xmlns:a16="http://schemas.microsoft.com/office/drawing/2014/main" id="{56FD29CD-5104-4651-952E-418BA4B0D04F}"/>
              </a:ext>
            </a:extLst>
          </p:cNvPr>
          <p:cNvSpPr>
            <a:spLocks noChangeShapeType="1"/>
          </p:cNvSpPr>
          <p:nvPr/>
        </p:nvSpPr>
        <p:spPr bwMode="auto">
          <a:xfrm flipH="1">
            <a:off x="1600200" y="2057400"/>
            <a:ext cx="1524000" cy="3810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en-US">
              <a:latin typeface="Arial" charset="0"/>
            </a:endParaRPr>
          </a:p>
        </p:txBody>
      </p:sp>
      <p:sp>
        <p:nvSpPr>
          <p:cNvPr id="29702" name="Text Box 6">
            <a:extLst>
              <a:ext uri="{FF2B5EF4-FFF2-40B4-BE49-F238E27FC236}">
                <a16:creationId xmlns:a16="http://schemas.microsoft.com/office/drawing/2014/main" id="{A9552FD5-1374-48B0-893D-A56CAC543317}"/>
              </a:ext>
            </a:extLst>
          </p:cNvPr>
          <p:cNvSpPr txBox="1">
            <a:spLocks noChangeArrowheads="1"/>
          </p:cNvSpPr>
          <p:nvPr/>
        </p:nvSpPr>
        <p:spPr bwMode="auto">
          <a:xfrm>
            <a:off x="1341438" y="1524000"/>
            <a:ext cx="3543300" cy="4587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algn="ctr" eaLnBrk="1" hangingPunct="1">
              <a:lnSpc>
                <a:spcPct val="85000"/>
              </a:lnSpc>
              <a:defRPr/>
            </a:pPr>
            <a:r>
              <a:rPr lang="en-US" altLang="en-US" sz="1400" i="1">
                <a:solidFill>
                  <a:schemeClr val="bg1">
                    <a:lumMod val="75000"/>
                  </a:schemeClr>
                </a:solidFill>
              </a:rPr>
              <a:t>These three are all secondary to abnormal</a:t>
            </a:r>
          </a:p>
          <a:p>
            <a:pPr algn="ctr" eaLnBrk="1" hangingPunct="1">
              <a:lnSpc>
                <a:spcPct val="85000"/>
              </a:lnSpc>
              <a:defRPr/>
            </a:pPr>
            <a:r>
              <a:rPr lang="en-US" altLang="en-US" sz="1400" i="1">
                <a:solidFill>
                  <a:schemeClr val="bg1">
                    <a:lumMod val="75000"/>
                  </a:schemeClr>
                </a:solidFill>
              </a:rPr>
              <a:t>closure of the embryonic optic fissure</a:t>
            </a:r>
          </a:p>
        </p:txBody>
      </p:sp>
      <p:sp>
        <p:nvSpPr>
          <p:cNvPr id="29703" name="Text Box 7">
            <a:extLst>
              <a:ext uri="{FF2B5EF4-FFF2-40B4-BE49-F238E27FC236}">
                <a16:creationId xmlns:a16="http://schemas.microsoft.com/office/drawing/2014/main" id="{C9E2D8CA-A29D-4E04-80C5-32067EAC74FE}"/>
              </a:ext>
            </a:extLst>
          </p:cNvPr>
          <p:cNvSpPr txBox="1">
            <a:spLocks noChangeArrowheads="1"/>
          </p:cNvSpPr>
          <p:nvPr/>
        </p:nvSpPr>
        <p:spPr bwMode="auto">
          <a:xfrm>
            <a:off x="76200" y="2514600"/>
            <a:ext cx="2782888" cy="862013"/>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r>
              <a:rPr lang="en-US" altLang="en-US" sz="1400" b="1">
                <a:solidFill>
                  <a:schemeClr val="bg1">
                    <a:lumMod val="65000"/>
                  </a:schemeClr>
                </a:solidFill>
              </a:rPr>
              <a:t>Optic Nerve Coloboma</a:t>
            </a:r>
          </a:p>
          <a:p>
            <a:pPr eaLnBrk="1" hangingPunct="1">
              <a:defRPr/>
            </a:pPr>
            <a:r>
              <a:rPr lang="en-US" altLang="en-US" sz="1200">
                <a:solidFill>
                  <a:schemeClr val="bg1">
                    <a:lumMod val="65000"/>
                  </a:schemeClr>
                </a:solidFill>
              </a:rPr>
              <a:t>1) May resemble…</a:t>
            </a:r>
            <a:r>
              <a:rPr lang="en-US" altLang="en-US" sz="1200" b="1">
                <a:solidFill>
                  <a:schemeClr val="bg1">
                    <a:lumMod val="65000"/>
                  </a:schemeClr>
                </a:solidFill>
              </a:rPr>
              <a:t>deep cupping</a:t>
            </a:r>
          </a:p>
          <a:p>
            <a:pPr eaLnBrk="1" hangingPunct="1">
              <a:defRPr/>
            </a:pPr>
            <a:r>
              <a:rPr lang="en-US" altLang="en-US" sz="1200">
                <a:solidFill>
                  <a:schemeClr val="bg1">
                    <a:lumMod val="65000"/>
                  </a:schemeClr>
                </a:solidFill>
              </a:rPr>
              <a:t>2) Can be…</a:t>
            </a:r>
            <a:r>
              <a:rPr lang="en-US" altLang="en-US" sz="1200" b="1">
                <a:solidFill>
                  <a:schemeClr val="bg1">
                    <a:lumMod val="65000"/>
                  </a:schemeClr>
                </a:solidFill>
              </a:rPr>
              <a:t>bilateral, asymmetric</a:t>
            </a:r>
          </a:p>
          <a:p>
            <a:pPr eaLnBrk="1" hangingPunct="1">
              <a:defRPr/>
            </a:pPr>
            <a:r>
              <a:rPr lang="en-US" altLang="en-US" sz="1200">
                <a:solidFill>
                  <a:schemeClr val="bg1">
                    <a:lumMod val="65000"/>
                  </a:schemeClr>
                </a:solidFill>
              </a:rPr>
              <a:t>3) Part of the…</a:t>
            </a:r>
            <a:r>
              <a:rPr lang="en-US" altLang="en-US" sz="1200" b="1">
                <a:solidFill>
                  <a:schemeClr val="bg1">
                    <a:lumMod val="65000"/>
                  </a:schemeClr>
                </a:solidFill>
              </a:rPr>
              <a:t>CHARGE association</a:t>
            </a:r>
          </a:p>
        </p:txBody>
      </p:sp>
      <p:sp>
        <p:nvSpPr>
          <p:cNvPr id="29704" name="Line 8">
            <a:extLst>
              <a:ext uri="{FF2B5EF4-FFF2-40B4-BE49-F238E27FC236}">
                <a16:creationId xmlns:a16="http://schemas.microsoft.com/office/drawing/2014/main" id="{6A7F55F0-9CA1-49EB-9852-EDB520574599}"/>
              </a:ext>
            </a:extLst>
          </p:cNvPr>
          <p:cNvSpPr>
            <a:spLocks noChangeShapeType="1"/>
          </p:cNvSpPr>
          <p:nvPr/>
        </p:nvSpPr>
        <p:spPr bwMode="auto">
          <a:xfrm flipH="1">
            <a:off x="2971800" y="2057400"/>
            <a:ext cx="152400" cy="14478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en-US">
              <a:latin typeface="Arial" charset="0"/>
            </a:endParaRPr>
          </a:p>
        </p:txBody>
      </p:sp>
      <p:sp>
        <p:nvSpPr>
          <p:cNvPr id="29705" name="Text Box 9">
            <a:extLst>
              <a:ext uri="{FF2B5EF4-FFF2-40B4-BE49-F238E27FC236}">
                <a16:creationId xmlns:a16="http://schemas.microsoft.com/office/drawing/2014/main" id="{7938271A-A3B6-4E0E-8246-E51C67F2B4F5}"/>
              </a:ext>
            </a:extLst>
          </p:cNvPr>
          <p:cNvSpPr txBox="1">
            <a:spLocks noChangeArrowheads="1"/>
          </p:cNvSpPr>
          <p:nvPr/>
        </p:nvSpPr>
        <p:spPr bwMode="auto">
          <a:xfrm>
            <a:off x="1371600" y="4267200"/>
            <a:ext cx="3057525" cy="2154238"/>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r>
              <a:rPr lang="en-US" altLang="en-US" sz="1400" b="1">
                <a:solidFill>
                  <a:schemeClr val="bg1">
                    <a:lumMod val="65000"/>
                  </a:schemeClr>
                </a:solidFill>
              </a:rPr>
              <a:t>Morning-Glory Disc</a:t>
            </a:r>
          </a:p>
          <a:p>
            <a:pPr eaLnBrk="1" hangingPunct="1">
              <a:defRPr/>
            </a:pPr>
            <a:r>
              <a:rPr lang="en-US" altLang="en-US" sz="1200">
                <a:solidFill>
                  <a:schemeClr val="bg1">
                    <a:lumMod val="65000"/>
                  </a:schemeClr>
                </a:solidFill>
              </a:rPr>
              <a:t>--DFE reveals:</a:t>
            </a:r>
          </a:p>
          <a:p>
            <a:pPr eaLnBrk="1" hangingPunct="1">
              <a:defRPr/>
            </a:pPr>
            <a:r>
              <a:rPr lang="en-US" altLang="en-US" sz="1200">
                <a:solidFill>
                  <a:schemeClr val="bg1">
                    <a:lumMod val="65000"/>
                  </a:schemeClr>
                </a:solidFill>
              </a:rPr>
              <a:t>  1) A funnel-shaped…</a:t>
            </a:r>
            <a:r>
              <a:rPr lang="en-US" altLang="en-US" sz="1200" b="1">
                <a:solidFill>
                  <a:schemeClr val="bg1">
                    <a:lumMod val="65000"/>
                  </a:schemeClr>
                </a:solidFill>
              </a:rPr>
              <a:t>excavation</a:t>
            </a:r>
            <a:endParaRPr lang="en-US" altLang="en-US" sz="1200">
              <a:solidFill>
                <a:schemeClr val="bg1">
                  <a:lumMod val="65000"/>
                </a:schemeClr>
              </a:solidFill>
            </a:endParaRPr>
          </a:p>
          <a:p>
            <a:pPr eaLnBrk="1" hangingPunct="1">
              <a:defRPr/>
            </a:pPr>
            <a:r>
              <a:rPr lang="en-US" altLang="en-US" sz="1200">
                <a:solidFill>
                  <a:schemeClr val="bg1">
                    <a:lumMod val="65000"/>
                  </a:schemeClr>
                </a:solidFill>
              </a:rPr>
              <a:t>  2) Number of vessels crossing the rim</a:t>
            </a:r>
          </a:p>
          <a:p>
            <a:pPr eaLnBrk="1" hangingPunct="1">
              <a:defRPr/>
            </a:pPr>
            <a:r>
              <a:rPr lang="en-US" altLang="en-US" sz="1200">
                <a:solidFill>
                  <a:schemeClr val="bg1">
                    <a:lumMod val="65000"/>
                  </a:schemeClr>
                </a:solidFill>
              </a:rPr>
              <a:t>    seems abnormally…</a:t>
            </a:r>
            <a:r>
              <a:rPr lang="en-US" altLang="en-US" sz="1200" b="1">
                <a:solidFill>
                  <a:schemeClr val="bg1">
                    <a:lumMod val="65000"/>
                  </a:schemeClr>
                </a:solidFill>
              </a:rPr>
              <a:t>high</a:t>
            </a:r>
            <a:r>
              <a:rPr lang="en-US" altLang="en-US" sz="1200">
                <a:solidFill>
                  <a:schemeClr val="bg1">
                    <a:lumMod val="65000"/>
                  </a:schemeClr>
                </a:solidFill>
              </a:rPr>
              <a:t> </a:t>
            </a:r>
            <a:endParaRPr lang="en-US" altLang="en-US" sz="1200" b="1">
              <a:solidFill>
                <a:schemeClr val="bg1">
                  <a:lumMod val="65000"/>
                </a:schemeClr>
              </a:solidFill>
            </a:endParaRPr>
          </a:p>
          <a:p>
            <a:pPr eaLnBrk="1" hangingPunct="1">
              <a:defRPr/>
            </a:pPr>
            <a:r>
              <a:rPr lang="en-US" altLang="en-US" sz="1200">
                <a:solidFill>
                  <a:schemeClr val="bg1">
                    <a:lumMod val="65000"/>
                  </a:schemeClr>
                </a:solidFill>
              </a:rPr>
              <a:t>--Tissue is…</a:t>
            </a:r>
            <a:r>
              <a:rPr lang="en-US" altLang="en-US" sz="1200" b="1">
                <a:solidFill>
                  <a:schemeClr val="bg1">
                    <a:lumMod val="65000"/>
                  </a:schemeClr>
                </a:solidFill>
              </a:rPr>
              <a:t>contractile</a:t>
            </a:r>
            <a:r>
              <a:rPr lang="en-US" altLang="en-US" sz="1200">
                <a:solidFill>
                  <a:schemeClr val="bg1">
                    <a:lumMod val="65000"/>
                  </a:schemeClr>
                </a:solidFill>
              </a:rPr>
              <a:t>, so cup seems</a:t>
            </a:r>
          </a:p>
          <a:p>
            <a:pPr eaLnBrk="1" hangingPunct="1">
              <a:defRPr/>
            </a:pPr>
            <a:r>
              <a:rPr lang="en-US" altLang="en-US" sz="1200">
                <a:solidFill>
                  <a:schemeClr val="bg1">
                    <a:lumMod val="65000"/>
                  </a:schemeClr>
                </a:solidFill>
              </a:rPr>
              <a:t>  to…</a:t>
            </a:r>
            <a:r>
              <a:rPr lang="en-US" altLang="en-US" sz="1200" b="1">
                <a:solidFill>
                  <a:schemeClr val="bg1">
                    <a:lumMod val="65000"/>
                  </a:schemeClr>
                </a:solidFill>
              </a:rPr>
              <a:t>open </a:t>
            </a:r>
            <a:r>
              <a:rPr lang="en-US" altLang="en-US" sz="1200">
                <a:solidFill>
                  <a:schemeClr val="bg1">
                    <a:lumMod val="65000"/>
                  </a:schemeClr>
                </a:solidFill>
              </a:rPr>
              <a:t>and</a:t>
            </a:r>
            <a:r>
              <a:rPr lang="en-US" altLang="en-US" sz="1200" b="1">
                <a:solidFill>
                  <a:schemeClr val="bg1">
                    <a:lumMod val="65000"/>
                  </a:schemeClr>
                </a:solidFill>
              </a:rPr>
              <a:t> close</a:t>
            </a:r>
            <a:r>
              <a:rPr lang="en-US" altLang="en-US" sz="1200">
                <a:solidFill>
                  <a:schemeClr val="bg1">
                    <a:lumMod val="65000"/>
                  </a:schemeClr>
                </a:solidFill>
              </a:rPr>
              <a:t> (like its namesake,  </a:t>
            </a:r>
          </a:p>
          <a:p>
            <a:pPr eaLnBrk="1" hangingPunct="1">
              <a:defRPr/>
            </a:pPr>
            <a:r>
              <a:rPr lang="en-US" altLang="en-US" sz="1200">
                <a:solidFill>
                  <a:schemeClr val="bg1">
                    <a:lumMod val="65000"/>
                  </a:schemeClr>
                </a:solidFill>
              </a:rPr>
              <a:t>  the morning-glory flower)</a:t>
            </a:r>
          </a:p>
          <a:p>
            <a:pPr eaLnBrk="1" hangingPunct="1">
              <a:defRPr/>
            </a:pPr>
            <a:r>
              <a:rPr lang="en-US" altLang="en-US" sz="1200">
                <a:solidFill>
                  <a:schemeClr val="bg1">
                    <a:lumMod val="65000"/>
                  </a:schemeClr>
                </a:solidFill>
              </a:rPr>
              <a:t>--VA usually…</a:t>
            </a:r>
            <a:r>
              <a:rPr lang="en-US" altLang="en-US" sz="1200" b="1">
                <a:solidFill>
                  <a:schemeClr val="bg1">
                    <a:lumMod val="65000"/>
                  </a:schemeClr>
                </a:solidFill>
              </a:rPr>
              <a:t>20/200</a:t>
            </a:r>
            <a:r>
              <a:rPr lang="en-US" altLang="en-US" sz="1200">
                <a:solidFill>
                  <a:schemeClr val="bg1">
                    <a:lumMod val="65000"/>
                  </a:schemeClr>
                </a:solidFill>
              </a:rPr>
              <a:t>, but can be…</a:t>
            </a:r>
          </a:p>
          <a:p>
            <a:pPr eaLnBrk="1" hangingPunct="1">
              <a:defRPr/>
            </a:pPr>
            <a:r>
              <a:rPr lang="en-US" altLang="en-US" sz="1200">
                <a:solidFill>
                  <a:schemeClr val="bg1">
                    <a:lumMod val="65000"/>
                  </a:schemeClr>
                </a:solidFill>
              </a:rPr>
              <a:t>   </a:t>
            </a:r>
            <a:r>
              <a:rPr lang="en-US" altLang="en-US" sz="1200" b="1">
                <a:solidFill>
                  <a:schemeClr val="bg1">
                    <a:lumMod val="65000"/>
                  </a:schemeClr>
                </a:solidFill>
              </a:rPr>
              <a:t>20/20&lt;-&gt;NLP</a:t>
            </a:r>
          </a:p>
          <a:p>
            <a:pPr eaLnBrk="1" hangingPunct="1">
              <a:defRPr/>
            </a:pPr>
            <a:r>
              <a:rPr lang="en-US" altLang="en-US" sz="1200">
                <a:solidFill>
                  <a:schemeClr val="bg1">
                    <a:lumMod val="65000"/>
                  </a:schemeClr>
                </a:solidFill>
              </a:rPr>
              <a:t>--1/3 develop…</a:t>
            </a:r>
            <a:r>
              <a:rPr lang="en-US" altLang="en-US" sz="1200" b="1">
                <a:solidFill>
                  <a:schemeClr val="bg1">
                    <a:lumMod val="65000"/>
                  </a:schemeClr>
                </a:solidFill>
              </a:rPr>
              <a:t>serous RD</a:t>
            </a:r>
          </a:p>
        </p:txBody>
      </p:sp>
      <p:sp>
        <p:nvSpPr>
          <p:cNvPr id="34828" name="Rectangle 11">
            <a:extLst>
              <a:ext uri="{FF2B5EF4-FFF2-40B4-BE49-F238E27FC236}">
                <a16:creationId xmlns:a16="http://schemas.microsoft.com/office/drawing/2014/main" id="{FAC5BAA1-E64A-4890-A15C-3FB369CB925E}"/>
              </a:ext>
            </a:extLst>
          </p:cNvPr>
          <p:cNvSpPr>
            <a:spLocks noChangeArrowheads="1"/>
          </p:cNvSpPr>
          <p:nvPr/>
        </p:nvSpPr>
        <p:spPr bwMode="auto">
          <a:xfrm>
            <a:off x="457200" y="122238"/>
            <a:ext cx="7543800" cy="8683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b"/>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ct val="85000"/>
              </a:lnSpc>
              <a:spcBef>
                <a:spcPct val="0"/>
              </a:spcBef>
              <a:buClrTx/>
              <a:buSzTx/>
              <a:buFontTx/>
              <a:buNone/>
            </a:pPr>
            <a:r>
              <a:rPr lang="en-US" altLang="en-US" sz="3200" b="1" dirty="0">
                <a:solidFill>
                  <a:schemeClr val="tx2"/>
                </a:solidFill>
              </a:rPr>
              <a:t>Developmental Abnormalities of the Optic Nerve Head</a:t>
            </a:r>
            <a:endParaRPr lang="en-US" altLang="en-US" sz="3200" dirty="0">
              <a:solidFill>
                <a:schemeClr val="tx2"/>
              </a:solidFill>
            </a:endParaRPr>
          </a:p>
        </p:txBody>
      </p:sp>
      <p:sp>
        <p:nvSpPr>
          <p:cNvPr id="29707" name="Text Box 11">
            <a:extLst>
              <a:ext uri="{FF2B5EF4-FFF2-40B4-BE49-F238E27FC236}">
                <a16:creationId xmlns:a16="http://schemas.microsoft.com/office/drawing/2014/main" id="{764605C4-74CB-40B3-BC07-1A08D197D76E}"/>
              </a:ext>
            </a:extLst>
          </p:cNvPr>
          <p:cNvSpPr txBox="1">
            <a:spLocks noChangeArrowheads="1"/>
          </p:cNvSpPr>
          <p:nvPr/>
        </p:nvSpPr>
        <p:spPr bwMode="auto">
          <a:xfrm>
            <a:off x="5410200" y="1687513"/>
            <a:ext cx="3640138" cy="677862"/>
          </a:xfrm>
          <a:prstGeom prst="rect">
            <a:avLst/>
          </a:prstGeom>
          <a:solidFill>
            <a:srgbClr val="FFFF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r>
              <a:rPr lang="en-US" altLang="en-US" sz="1400" b="1" dirty="0" err="1">
                <a:solidFill>
                  <a:schemeClr val="bg1">
                    <a:lumMod val="65000"/>
                  </a:schemeClr>
                </a:solidFill>
              </a:rPr>
              <a:t>Megalopapilla</a:t>
            </a:r>
            <a:endParaRPr lang="en-US" altLang="en-US" sz="1400" b="1" dirty="0">
              <a:solidFill>
                <a:schemeClr val="bg1">
                  <a:lumMod val="65000"/>
                </a:schemeClr>
              </a:solidFill>
            </a:endParaRPr>
          </a:p>
          <a:p>
            <a:pPr eaLnBrk="1" hangingPunct="1">
              <a:defRPr/>
            </a:pPr>
            <a:r>
              <a:rPr lang="en-US" altLang="en-US" sz="1200" dirty="0"/>
              <a:t>1) </a:t>
            </a:r>
            <a:r>
              <a:rPr lang="en-US" altLang="en-US" sz="1200" b="1" dirty="0">
                <a:solidFill>
                  <a:srgbClr val="0000FF"/>
                </a:solidFill>
              </a:rPr>
              <a:t>Abnormally large diameter of</a:t>
            </a:r>
            <a:r>
              <a:rPr lang="en-US" altLang="en-US" sz="1200" dirty="0"/>
              <a:t>…</a:t>
            </a:r>
            <a:r>
              <a:rPr lang="en-US" altLang="en-US" sz="1200" b="1" dirty="0">
                <a:solidFill>
                  <a:schemeClr val="bg1">
                    <a:lumMod val="65000"/>
                  </a:schemeClr>
                </a:solidFill>
              </a:rPr>
              <a:t>disc</a:t>
            </a:r>
            <a:r>
              <a:rPr lang="en-US" altLang="en-US" sz="1200" b="1" dirty="0">
                <a:solidFill>
                  <a:srgbClr val="0000FF"/>
                </a:solidFill>
              </a:rPr>
              <a:t> </a:t>
            </a:r>
            <a:r>
              <a:rPr lang="en-US" altLang="en-US" sz="1200" dirty="0">
                <a:solidFill>
                  <a:schemeClr val="bg1">
                    <a:lumMod val="65000"/>
                  </a:schemeClr>
                </a:solidFill>
              </a:rPr>
              <a:t>and</a:t>
            </a:r>
            <a:r>
              <a:rPr lang="en-US" altLang="en-US" sz="1200" b="1" dirty="0">
                <a:solidFill>
                  <a:schemeClr val="bg1">
                    <a:lumMod val="65000"/>
                  </a:schemeClr>
                </a:solidFill>
              </a:rPr>
              <a:t> </a:t>
            </a:r>
            <a:r>
              <a:rPr lang="en-US" altLang="en-US" sz="1200" b="1" dirty="0">
                <a:solidFill>
                  <a:srgbClr val="0000FF"/>
                </a:solidFill>
              </a:rPr>
              <a:t>cup</a:t>
            </a:r>
          </a:p>
          <a:p>
            <a:pPr eaLnBrk="1" hangingPunct="1">
              <a:defRPr/>
            </a:pPr>
            <a:r>
              <a:rPr lang="en-US" altLang="en-US" sz="1200" dirty="0">
                <a:solidFill>
                  <a:schemeClr val="bg1">
                    <a:lumMod val="65000"/>
                  </a:schemeClr>
                </a:solidFill>
              </a:rPr>
              <a:t>2) VF testing may reveal an…</a:t>
            </a:r>
            <a:r>
              <a:rPr lang="en-US" altLang="en-US" sz="1200" b="1" dirty="0">
                <a:solidFill>
                  <a:schemeClr val="bg1">
                    <a:lumMod val="65000"/>
                  </a:schemeClr>
                </a:solidFill>
              </a:rPr>
              <a:t>enlarged blind spot</a:t>
            </a:r>
          </a:p>
        </p:txBody>
      </p:sp>
      <p:sp>
        <p:nvSpPr>
          <p:cNvPr id="34830" name="Slide Number Placeholder 1">
            <a:extLst>
              <a:ext uri="{FF2B5EF4-FFF2-40B4-BE49-F238E27FC236}">
                <a16:creationId xmlns:a16="http://schemas.microsoft.com/office/drawing/2014/main" id="{CDF245C8-73B1-4FF5-ABAC-5C40B83CAF49}"/>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15DC5F70-3758-4D9D-934F-347F61C5ED20}" type="slidenum">
              <a:rPr lang="en-US" altLang="en-US" sz="1000"/>
              <a:pPr>
                <a:spcBef>
                  <a:spcPct val="0"/>
                </a:spcBef>
                <a:buClrTx/>
                <a:buSzTx/>
                <a:buFontTx/>
                <a:buNone/>
              </a:pPr>
              <a:t>100</a:t>
            </a:fld>
            <a:endParaRPr lang="en-US" altLang="en-US" sz="1000"/>
          </a:p>
        </p:txBody>
      </p:sp>
      <p:sp>
        <p:nvSpPr>
          <p:cNvPr id="2" name="Oval 1">
            <a:extLst>
              <a:ext uri="{FF2B5EF4-FFF2-40B4-BE49-F238E27FC236}">
                <a16:creationId xmlns:a16="http://schemas.microsoft.com/office/drawing/2014/main" id="{0EA35557-83AB-4646-938F-C16BC9534509}"/>
              </a:ext>
            </a:extLst>
          </p:cNvPr>
          <p:cNvSpPr/>
          <p:nvPr/>
        </p:nvSpPr>
        <p:spPr>
          <a:xfrm>
            <a:off x="5257800" y="1752600"/>
            <a:ext cx="3792538" cy="536575"/>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
        <p:nvSpPr>
          <p:cNvPr id="34832" name="TextBox 2">
            <a:extLst>
              <a:ext uri="{FF2B5EF4-FFF2-40B4-BE49-F238E27FC236}">
                <a16:creationId xmlns:a16="http://schemas.microsoft.com/office/drawing/2014/main" id="{7B0CAD1E-44CB-4A03-993E-A3CD09AD695A}"/>
              </a:ext>
            </a:extLst>
          </p:cNvPr>
          <p:cNvSpPr txBox="1">
            <a:spLocks noChangeArrowheads="1"/>
          </p:cNvSpPr>
          <p:nvPr/>
        </p:nvSpPr>
        <p:spPr bwMode="auto">
          <a:xfrm>
            <a:off x="3657600" y="2662238"/>
            <a:ext cx="5334000" cy="2032000"/>
          </a:xfrm>
          <a:prstGeom prst="rect">
            <a:avLst/>
          </a:prstGeom>
          <a:solidFill>
            <a:srgbClr val="FFC0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i="1" dirty="0">
                <a:solidFill>
                  <a:srgbClr val="0000FF"/>
                </a:solidFill>
              </a:rPr>
              <a:t>An abnormally large cup in a preemie with cerebral palsy is suggestive of what condition?</a:t>
            </a:r>
          </a:p>
          <a:p>
            <a:pPr eaLnBrk="1" hangingPunct="1">
              <a:spcBef>
                <a:spcPct val="0"/>
              </a:spcBef>
              <a:buClrTx/>
              <a:buSzTx/>
              <a:buFontTx/>
              <a:buNone/>
            </a:pPr>
            <a:r>
              <a:rPr lang="en-US" altLang="en-US" sz="1400" dirty="0">
                <a:solidFill>
                  <a:srgbClr val="0000FF"/>
                </a:solidFill>
              </a:rPr>
              <a:t>Periventricular leukomalacia</a:t>
            </a:r>
          </a:p>
          <a:p>
            <a:pPr eaLnBrk="1" hangingPunct="1">
              <a:spcBef>
                <a:spcPct val="0"/>
              </a:spcBef>
              <a:buClrTx/>
              <a:buSzTx/>
              <a:buFontTx/>
              <a:buNone/>
            </a:pPr>
            <a:endParaRPr lang="en-US" altLang="en-US" sz="1400" dirty="0">
              <a:solidFill>
                <a:srgbClr val="0000FF"/>
              </a:solidFill>
            </a:endParaRPr>
          </a:p>
          <a:p>
            <a:pPr eaLnBrk="1" hangingPunct="1">
              <a:spcBef>
                <a:spcPct val="0"/>
              </a:spcBef>
              <a:buClrTx/>
              <a:buSzTx/>
              <a:buFontTx/>
              <a:buNone/>
            </a:pPr>
            <a:r>
              <a:rPr lang="en-US" altLang="en-US" sz="1400" i="1" dirty="0">
                <a:solidFill>
                  <a:srgbClr val="0000FF"/>
                </a:solidFill>
              </a:rPr>
              <a:t>What is the causative event, and when does it occur?</a:t>
            </a:r>
          </a:p>
          <a:p>
            <a:pPr eaLnBrk="1" hangingPunct="1">
              <a:spcBef>
                <a:spcPct val="0"/>
              </a:spcBef>
              <a:buClrTx/>
              <a:buSzTx/>
              <a:buFontTx/>
              <a:buNone/>
            </a:pPr>
            <a:r>
              <a:rPr lang="en-US" altLang="en-US" sz="1400" dirty="0">
                <a:solidFill>
                  <a:srgbClr val="0000FF"/>
                </a:solidFill>
              </a:rPr>
              <a:t>CNS ischemia in the perinatal period</a:t>
            </a:r>
          </a:p>
          <a:p>
            <a:pPr eaLnBrk="1" hangingPunct="1">
              <a:spcBef>
                <a:spcPct val="0"/>
              </a:spcBef>
              <a:buClrTx/>
              <a:buSzTx/>
              <a:buFontTx/>
              <a:buNone/>
            </a:pPr>
            <a:endParaRPr lang="en-US" altLang="en-US" sz="1400" dirty="0">
              <a:solidFill>
                <a:srgbClr val="0000FF"/>
              </a:solidFill>
            </a:endParaRPr>
          </a:p>
          <a:p>
            <a:pPr eaLnBrk="1" hangingPunct="1">
              <a:spcBef>
                <a:spcPct val="0"/>
              </a:spcBef>
              <a:buClrTx/>
              <a:buSzTx/>
              <a:buFontTx/>
              <a:buNone/>
            </a:pPr>
            <a:r>
              <a:rPr lang="en-US" altLang="en-US" sz="1400" i="1" dirty="0">
                <a:solidFill>
                  <a:srgbClr val="FFC000"/>
                </a:solidFill>
              </a:rPr>
              <a:t>How does CNS ischemia lead to an enlarged cup?</a:t>
            </a:r>
          </a:p>
          <a:p>
            <a:pPr eaLnBrk="1" hangingPunct="1">
              <a:spcBef>
                <a:spcPct val="0"/>
              </a:spcBef>
              <a:buClrTx/>
              <a:buSzTx/>
              <a:buFontTx/>
              <a:buNone/>
            </a:pPr>
            <a:r>
              <a:rPr lang="en-US" altLang="en-US" sz="1400" dirty="0">
                <a:solidFill>
                  <a:srgbClr val="FFC000"/>
                </a:solidFill>
              </a:rPr>
              <a:t>Via retrograde trans-synaptic degeneration of ganglion cell axons</a:t>
            </a:r>
          </a:p>
        </p:txBody>
      </p:sp>
      <p:sp>
        <p:nvSpPr>
          <p:cNvPr id="16" name="Line 12">
            <a:extLst>
              <a:ext uri="{FF2B5EF4-FFF2-40B4-BE49-F238E27FC236}">
                <a16:creationId xmlns:a16="http://schemas.microsoft.com/office/drawing/2014/main" id="{159062AC-A899-4BD8-B4A7-772A80F9FB29}"/>
              </a:ext>
            </a:extLst>
          </p:cNvPr>
          <p:cNvSpPr>
            <a:spLocks noChangeShapeType="1"/>
          </p:cNvSpPr>
          <p:nvPr/>
        </p:nvSpPr>
        <p:spPr bwMode="auto">
          <a:xfrm>
            <a:off x="3124200" y="2057400"/>
            <a:ext cx="381000" cy="22098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en-US"/>
          </a:p>
        </p:txBody>
      </p:sp>
      <p:sp>
        <p:nvSpPr>
          <p:cNvPr id="20" name="Text Box 13">
            <a:extLst>
              <a:ext uri="{FF2B5EF4-FFF2-40B4-BE49-F238E27FC236}">
                <a16:creationId xmlns:a16="http://schemas.microsoft.com/office/drawing/2014/main" id="{36C52535-6C5D-4EA7-95DA-374D03AC831F}"/>
              </a:ext>
            </a:extLst>
          </p:cNvPr>
          <p:cNvSpPr txBox="1">
            <a:spLocks noChangeArrowheads="1"/>
          </p:cNvSpPr>
          <p:nvPr/>
        </p:nvSpPr>
        <p:spPr bwMode="auto">
          <a:xfrm>
            <a:off x="4800600" y="5257800"/>
            <a:ext cx="4294188" cy="1230313"/>
          </a:xfrm>
          <a:prstGeom prst="rect">
            <a:avLst/>
          </a:prstGeom>
          <a:solidFill>
            <a:srgbClr val="FFCC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Tilted-Disc Syndrome</a:t>
            </a:r>
          </a:p>
          <a:p>
            <a:pPr eaLnBrk="1" hangingPunct="1">
              <a:spcBef>
                <a:spcPct val="0"/>
              </a:spcBef>
              <a:buClrTx/>
              <a:buSzTx/>
              <a:buFontTx/>
              <a:buNone/>
            </a:pPr>
            <a:r>
              <a:rPr lang="en-US" altLang="en-US" sz="1200"/>
              <a:t>1) Superior pole appears…</a:t>
            </a:r>
            <a:r>
              <a:rPr lang="en-US" altLang="en-US" sz="1200" b="1">
                <a:solidFill>
                  <a:srgbClr val="0000FF"/>
                </a:solidFill>
              </a:rPr>
              <a:t>elevated</a:t>
            </a:r>
            <a:r>
              <a:rPr lang="en-US" altLang="en-US" sz="1200"/>
              <a:t>, inferior…</a:t>
            </a:r>
            <a:r>
              <a:rPr lang="en-US" altLang="en-US" sz="1200" b="1">
                <a:solidFill>
                  <a:srgbClr val="0000FF"/>
                </a:solidFill>
              </a:rPr>
              <a:t>recessed</a:t>
            </a:r>
          </a:p>
          <a:p>
            <a:pPr eaLnBrk="1" hangingPunct="1">
              <a:spcBef>
                <a:spcPct val="0"/>
              </a:spcBef>
              <a:buClrTx/>
              <a:buSzTx/>
              <a:buFontTx/>
              <a:buNone/>
            </a:pPr>
            <a:r>
              <a:rPr lang="en-US" altLang="en-US" sz="1200"/>
              <a:t>2) </a:t>
            </a:r>
            <a:r>
              <a:rPr lang="en-US" altLang="en-US" sz="1200">
                <a:solidFill>
                  <a:srgbClr val="FFCC99"/>
                </a:solidFill>
              </a:rPr>
              <a:t>Associated with…</a:t>
            </a:r>
            <a:r>
              <a:rPr lang="en-US" altLang="en-US" sz="1200" b="1">
                <a:solidFill>
                  <a:srgbClr val="FFCC99"/>
                </a:solidFill>
              </a:rPr>
              <a:t>situs inversus</a:t>
            </a:r>
            <a:r>
              <a:rPr lang="en-US" altLang="en-US" sz="1200">
                <a:solidFill>
                  <a:srgbClr val="FFCC99"/>
                </a:solidFill>
              </a:rPr>
              <a:t> of retinal vessels</a:t>
            </a:r>
          </a:p>
          <a:p>
            <a:pPr eaLnBrk="1" hangingPunct="1">
              <a:spcBef>
                <a:spcPct val="0"/>
              </a:spcBef>
              <a:buClrTx/>
              <a:buSzTx/>
              <a:buFontTx/>
              <a:buNone/>
            </a:pPr>
            <a:r>
              <a:rPr lang="en-US" altLang="en-US" sz="1200"/>
              <a:t>3) </a:t>
            </a:r>
            <a:r>
              <a:rPr lang="en-US" altLang="en-US" sz="1200">
                <a:solidFill>
                  <a:srgbClr val="FFCC99"/>
                </a:solidFill>
              </a:rPr>
              <a:t>Fundus abnormality produces…</a:t>
            </a:r>
            <a:r>
              <a:rPr lang="en-US" altLang="en-US" sz="1200" b="1">
                <a:solidFill>
                  <a:srgbClr val="FFCC99"/>
                </a:solidFill>
              </a:rPr>
              <a:t>myopic astigmatism</a:t>
            </a:r>
          </a:p>
          <a:p>
            <a:pPr eaLnBrk="1" hangingPunct="1">
              <a:spcBef>
                <a:spcPct val="0"/>
              </a:spcBef>
              <a:buClrTx/>
              <a:buSzTx/>
              <a:buFontTx/>
              <a:buNone/>
            </a:pPr>
            <a:r>
              <a:rPr lang="en-US" altLang="en-US" sz="1200"/>
              <a:t>4) </a:t>
            </a:r>
            <a:r>
              <a:rPr lang="en-US" altLang="en-US" sz="1200">
                <a:solidFill>
                  <a:srgbClr val="FFCC99"/>
                </a:solidFill>
              </a:rPr>
              <a:t>VF testing reveals…</a:t>
            </a:r>
            <a:r>
              <a:rPr lang="en-US" altLang="en-US" sz="1200" b="1">
                <a:solidFill>
                  <a:srgbClr val="FFCC99"/>
                </a:solidFill>
              </a:rPr>
              <a:t>bitemporal hemianopia</a:t>
            </a:r>
            <a:r>
              <a:rPr lang="en-US" altLang="en-US" sz="1200">
                <a:solidFill>
                  <a:srgbClr val="FFCC99"/>
                </a:solidFill>
              </a:rPr>
              <a:t> that doesn’t</a:t>
            </a:r>
          </a:p>
          <a:p>
            <a:pPr eaLnBrk="1" hangingPunct="1">
              <a:spcBef>
                <a:spcPct val="0"/>
              </a:spcBef>
              <a:buClrTx/>
              <a:buSzTx/>
              <a:buFontTx/>
              <a:buNone/>
            </a:pPr>
            <a:r>
              <a:rPr lang="en-US" altLang="en-US" sz="1200">
                <a:solidFill>
                  <a:srgbClr val="FFCC99"/>
                </a:solidFill>
              </a:rPr>
              <a:t>   …</a:t>
            </a:r>
            <a:r>
              <a:rPr lang="en-US" altLang="en-US" sz="1200" b="1">
                <a:solidFill>
                  <a:srgbClr val="FFCC99"/>
                </a:solidFill>
              </a:rPr>
              <a:t>respect the vertical</a:t>
            </a:r>
            <a:r>
              <a:rPr lang="en-US" altLang="en-US" sz="1200">
                <a:solidFill>
                  <a:srgbClr val="FFCC99"/>
                </a:solidFill>
              </a:rPr>
              <a:t> and may…</a:t>
            </a:r>
            <a:r>
              <a:rPr lang="en-US" altLang="en-US" sz="1200" b="1">
                <a:solidFill>
                  <a:srgbClr val="FFCC99"/>
                </a:solidFill>
              </a:rPr>
              <a:t>resolve with refraction</a:t>
            </a:r>
          </a:p>
        </p:txBody>
      </p:sp>
      <p:sp>
        <p:nvSpPr>
          <p:cNvPr id="21" name="Text Box 13">
            <a:extLst>
              <a:ext uri="{FF2B5EF4-FFF2-40B4-BE49-F238E27FC236}">
                <a16:creationId xmlns:a16="http://schemas.microsoft.com/office/drawing/2014/main" id="{64AE9FC6-B9E9-46CA-A8DA-7D5DC4C1A027}"/>
              </a:ext>
            </a:extLst>
          </p:cNvPr>
          <p:cNvSpPr txBox="1">
            <a:spLocks noChangeArrowheads="1"/>
          </p:cNvSpPr>
          <p:nvPr/>
        </p:nvSpPr>
        <p:spPr bwMode="auto">
          <a:xfrm>
            <a:off x="4800600" y="5257800"/>
            <a:ext cx="4216400" cy="1231106"/>
          </a:xfrm>
          <a:prstGeom prst="rect">
            <a:avLst/>
          </a:prstGeom>
          <a:solidFill>
            <a:srgbClr val="FFCC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dirty="0">
                <a:solidFill>
                  <a:schemeClr val="bg1">
                    <a:lumMod val="65000"/>
                  </a:schemeClr>
                </a:solidFill>
              </a:rPr>
              <a:t>Tilted-Disc Syndrome</a:t>
            </a:r>
          </a:p>
          <a:p>
            <a:pPr eaLnBrk="1" hangingPunct="1">
              <a:spcBef>
                <a:spcPct val="0"/>
              </a:spcBef>
              <a:buClrTx/>
              <a:buSzTx/>
              <a:buFontTx/>
              <a:buNone/>
            </a:pPr>
            <a:r>
              <a:rPr lang="en-US" altLang="en-US" sz="1200" dirty="0">
                <a:solidFill>
                  <a:srgbClr val="FFCC99"/>
                </a:solidFill>
              </a:rPr>
              <a:t>1) Superior pole appears…</a:t>
            </a:r>
            <a:r>
              <a:rPr lang="en-US" altLang="en-US" sz="1200" b="1" dirty="0">
                <a:solidFill>
                  <a:srgbClr val="FFCC99"/>
                </a:solidFill>
              </a:rPr>
              <a:t>elevated</a:t>
            </a:r>
            <a:r>
              <a:rPr lang="en-US" altLang="en-US" sz="1200" dirty="0">
                <a:solidFill>
                  <a:srgbClr val="FFCC99"/>
                </a:solidFill>
              </a:rPr>
              <a:t>, inferior… </a:t>
            </a:r>
            <a:r>
              <a:rPr lang="en-US" altLang="en-US" sz="1200" b="1" dirty="0">
                <a:solidFill>
                  <a:srgbClr val="FFCC99"/>
                </a:solidFill>
              </a:rPr>
              <a:t>recessed</a:t>
            </a:r>
          </a:p>
          <a:p>
            <a:pPr eaLnBrk="1" hangingPunct="1">
              <a:spcBef>
                <a:spcPct val="0"/>
              </a:spcBef>
              <a:buClrTx/>
              <a:buSzTx/>
              <a:buFontTx/>
              <a:buNone/>
            </a:pPr>
            <a:r>
              <a:rPr lang="en-US" altLang="en-US" sz="1200" dirty="0">
                <a:solidFill>
                  <a:srgbClr val="FFCC99"/>
                </a:solidFill>
              </a:rPr>
              <a:t>2) Associated with…</a:t>
            </a:r>
            <a:r>
              <a:rPr lang="en-US" altLang="en-US" sz="1200" b="1" dirty="0">
                <a:solidFill>
                  <a:srgbClr val="FFCC99"/>
                </a:solidFill>
              </a:rPr>
              <a:t>situs inversus</a:t>
            </a:r>
            <a:r>
              <a:rPr lang="en-US" altLang="en-US" sz="1200" dirty="0">
                <a:solidFill>
                  <a:srgbClr val="FFCC99"/>
                </a:solidFill>
              </a:rPr>
              <a:t> of retinal vessels</a:t>
            </a:r>
          </a:p>
          <a:p>
            <a:pPr eaLnBrk="1" hangingPunct="1">
              <a:spcBef>
                <a:spcPct val="0"/>
              </a:spcBef>
              <a:buClrTx/>
              <a:buSzTx/>
              <a:buFontTx/>
              <a:buNone/>
            </a:pPr>
            <a:r>
              <a:rPr lang="en-US" altLang="en-US" sz="1200" dirty="0">
                <a:solidFill>
                  <a:srgbClr val="FFCC99"/>
                </a:solidFill>
              </a:rPr>
              <a:t>3) Fundus abnormality produces… </a:t>
            </a:r>
            <a:r>
              <a:rPr lang="en-US" altLang="en-US" sz="1200" b="1" dirty="0">
                <a:solidFill>
                  <a:srgbClr val="FFCC99"/>
                </a:solidFill>
              </a:rPr>
              <a:t>myopic </a:t>
            </a:r>
            <a:r>
              <a:rPr lang="en-US" altLang="en-US" sz="1200" b="1" dirty="0" err="1">
                <a:solidFill>
                  <a:srgbClr val="FFCC99"/>
                </a:solidFill>
              </a:rPr>
              <a:t>astigm</a:t>
            </a:r>
            <a:endParaRPr lang="en-US" altLang="en-US" sz="1200" b="1" dirty="0">
              <a:solidFill>
                <a:srgbClr val="FFCC99"/>
              </a:solidFill>
            </a:endParaRPr>
          </a:p>
          <a:p>
            <a:pPr eaLnBrk="1" hangingPunct="1">
              <a:spcBef>
                <a:spcPct val="0"/>
              </a:spcBef>
              <a:buClrTx/>
              <a:buSzTx/>
              <a:buFontTx/>
              <a:buNone/>
            </a:pPr>
            <a:r>
              <a:rPr lang="en-US" altLang="en-US" sz="1200" dirty="0">
                <a:solidFill>
                  <a:srgbClr val="FFCC99"/>
                </a:solidFill>
              </a:rPr>
              <a:t>4) VF testing reveals…</a:t>
            </a:r>
            <a:r>
              <a:rPr lang="en-US" altLang="en-US" sz="1200" b="1" dirty="0">
                <a:solidFill>
                  <a:srgbClr val="FFCC99"/>
                </a:solidFill>
              </a:rPr>
              <a:t>bitemporal hemianopia</a:t>
            </a:r>
            <a:r>
              <a:rPr lang="en-US" altLang="en-US" sz="1200" dirty="0">
                <a:solidFill>
                  <a:srgbClr val="FFCC99"/>
                </a:solidFill>
              </a:rPr>
              <a:t> that </a:t>
            </a:r>
            <a:r>
              <a:rPr lang="en-US" altLang="en-US" sz="1200" dirty="0" err="1">
                <a:solidFill>
                  <a:srgbClr val="FFCC99"/>
                </a:solidFill>
              </a:rPr>
              <a:t>doesn’t</a:t>
            </a:r>
            <a:r>
              <a:rPr lang="en-US" altLang="en-US" sz="1200" b="1" dirty="0" err="1">
                <a:solidFill>
                  <a:srgbClr val="FFCC99"/>
                </a:solidFill>
              </a:rPr>
              <a:t>with</a:t>
            </a:r>
            <a:r>
              <a:rPr lang="en-US" altLang="en-US" sz="1200" b="1" dirty="0">
                <a:solidFill>
                  <a:srgbClr val="FFCC99"/>
                </a:solidFill>
              </a:rPr>
              <a:t> refract</a:t>
            </a:r>
          </a:p>
        </p:txBody>
      </p:sp>
    </p:spTree>
  </p:cSld>
  <p:clrMapOvr>
    <a:masterClrMapping/>
  </p:clrMapOvr>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Text Box 16">
            <a:extLst>
              <a:ext uri="{FF2B5EF4-FFF2-40B4-BE49-F238E27FC236}">
                <a16:creationId xmlns:a16="http://schemas.microsoft.com/office/drawing/2014/main" id="{E3D4AD9B-FB22-4FEE-93DC-5F1C64FCD81F}"/>
              </a:ext>
            </a:extLst>
          </p:cNvPr>
          <p:cNvSpPr txBox="1">
            <a:spLocks noChangeArrowheads="1"/>
          </p:cNvSpPr>
          <p:nvPr/>
        </p:nvSpPr>
        <p:spPr bwMode="auto">
          <a:xfrm>
            <a:off x="4648200" y="2576513"/>
            <a:ext cx="3973513" cy="862012"/>
          </a:xfrm>
          <a:prstGeom prst="rect">
            <a:avLst/>
          </a:prstGeom>
          <a:solidFill>
            <a:srgbClr val="FFC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defRPr/>
            </a:pPr>
            <a:r>
              <a:rPr lang="en-US" altLang="en-US" sz="1400" b="1" dirty="0">
                <a:solidFill>
                  <a:schemeClr val="bg1">
                    <a:lumMod val="65000"/>
                  </a:schemeClr>
                </a:solidFill>
              </a:rPr>
              <a:t>Myelinated RNFL</a:t>
            </a:r>
          </a:p>
          <a:p>
            <a:pPr eaLnBrk="1" hangingPunct="1">
              <a:spcBef>
                <a:spcPct val="0"/>
              </a:spcBef>
              <a:buClrTx/>
              <a:buSzTx/>
              <a:buFontTx/>
              <a:buNone/>
              <a:defRPr/>
            </a:pPr>
            <a:r>
              <a:rPr lang="en-US" altLang="en-US" sz="1200" dirty="0">
                <a:solidFill>
                  <a:srgbClr val="FFCCFF"/>
                </a:solidFill>
              </a:rPr>
              <a:t>--Myelin normally starts at LGN, ends at lamina </a:t>
            </a:r>
            <a:r>
              <a:rPr lang="en-US" altLang="en-US" sz="1200" dirty="0" err="1">
                <a:solidFill>
                  <a:srgbClr val="FFCCFF"/>
                </a:solidFill>
              </a:rPr>
              <a:t>cribrosa</a:t>
            </a:r>
            <a:endParaRPr lang="en-US" altLang="en-US" sz="1200" dirty="0">
              <a:solidFill>
                <a:srgbClr val="FFCCFF"/>
              </a:solidFill>
            </a:endParaRPr>
          </a:p>
          <a:p>
            <a:pPr eaLnBrk="1" hangingPunct="1">
              <a:spcBef>
                <a:spcPct val="0"/>
              </a:spcBef>
              <a:buClrTx/>
              <a:buSzTx/>
              <a:buFontTx/>
              <a:buNone/>
              <a:defRPr/>
            </a:pPr>
            <a:r>
              <a:rPr lang="en-US" altLang="en-US" sz="1200" dirty="0">
                <a:solidFill>
                  <a:srgbClr val="FFCCFF"/>
                </a:solidFill>
              </a:rPr>
              <a:t>--Can be patchy, discontinuous</a:t>
            </a:r>
          </a:p>
          <a:p>
            <a:pPr eaLnBrk="1" hangingPunct="1">
              <a:spcBef>
                <a:spcPct val="0"/>
              </a:spcBef>
              <a:buClrTx/>
              <a:buSzTx/>
              <a:buFontTx/>
              <a:buNone/>
              <a:defRPr/>
            </a:pPr>
            <a:r>
              <a:rPr lang="en-US" altLang="en-US" sz="1200" dirty="0">
                <a:solidFill>
                  <a:srgbClr val="FFCCFF"/>
                </a:solidFill>
              </a:rPr>
              <a:t>--Corresponding VF has absolute scotoma</a:t>
            </a:r>
          </a:p>
        </p:txBody>
      </p:sp>
      <p:sp>
        <p:nvSpPr>
          <p:cNvPr id="19" name="Text Box 19">
            <a:extLst>
              <a:ext uri="{FF2B5EF4-FFF2-40B4-BE49-F238E27FC236}">
                <a16:creationId xmlns:a16="http://schemas.microsoft.com/office/drawing/2014/main" id="{0B345785-E0C1-45E2-AE7C-357A63B3BDC1}"/>
              </a:ext>
            </a:extLst>
          </p:cNvPr>
          <p:cNvSpPr txBox="1">
            <a:spLocks noChangeArrowheads="1"/>
          </p:cNvSpPr>
          <p:nvPr/>
        </p:nvSpPr>
        <p:spPr bwMode="auto">
          <a:xfrm>
            <a:off x="5257800" y="3760788"/>
            <a:ext cx="3273425" cy="1231900"/>
          </a:xfrm>
          <a:prstGeom prst="rect">
            <a:avLst/>
          </a:prstGeom>
          <a:solidFill>
            <a:srgbClr val="CCFFCC"/>
          </a:solidFill>
          <a:ln w="9525">
            <a:no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defRPr/>
            </a:pPr>
            <a:r>
              <a:rPr lang="en-US" altLang="en-US" sz="1400" b="1" dirty="0">
                <a:solidFill>
                  <a:schemeClr val="bg1">
                    <a:lumMod val="65000"/>
                  </a:schemeClr>
                </a:solidFill>
              </a:rPr>
              <a:t>Optic Nerve Hypoplasia</a:t>
            </a:r>
          </a:p>
          <a:p>
            <a:pPr eaLnBrk="1" hangingPunct="1">
              <a:spcBef>
                <a:spcPct val="0"/>
              </a:spcBef>
              <a:buClrTx/>
              <a:buSzTx/>
              <a:buFontTx/>
              <a:buNone/>
              <a:defRPr/>
            </a:pPr>
            <a:r>
              <a:rPr lang="en-US" altLang="en-US" sz="1200" dirty="0">
                <a:solidFill>
                  <a:srgbClr val="CCFFCC"/>
                </a:solidFill>
              </a:rPr>
              <a:t>--Abnormally </a:t>
            </a:r>
            <a:r>
              <a:rPr lang="en-US" altLang="en-US" sz="1200" b="1" dirty="0">
                <a:solidFill>
                  <a:srgbClr val="CCFFCC"/>
                </a:solidFill>
              </a:rPr>
              <a:t>low number of axons</a:t>
            </a:r>
          </a:p>
          <a:p>
            <a:pPr eaLnBrk="1" hangingPunct="1">
              <a:spcBef>
                <a:spcPct val="0"/>
              </a:spcBef>
              <a:buClrTx/>
              <a:buSzTx/>
              <a:buFontTx/>
              <a:buNone/>
              <a:defRPr/>
            </a:pPr>
            <a:r>
              <a:rPr lang="en-US" altLang="en-US" sz="1200" dirty="0">
                <a:solidFill>
                  <a:srgbClr val="CCFFCC"/>
                </a:solidFill>
              </a:rPr>
              <a:t>--DFE: Small pale disc with </a:t>
            </a:r>
            <a:r>
              <a:rPr lang="en-US" altLang="en-US" sz="1200" b="1" dirty="0">
                <a:solidFill>
                  <a:srgbClr val="CCFFCC"/>
                </a:solidFill>
              </a:rPr>
              <a:t>double ring sign</a:t>
            </a:r>
            <a:endParaRPr lang="en-US" altLang="en-US" sz="1200" dirty="0">
              <a:solidFill>
                <a:srgbClr val="CCFFCC"/>
              </a:solidFill>
            </a:endParaRPr>
          </a:p>
          <a:p>
            <a:pPr eaLnBrk="1" hangingPunct="1">
              <a:spcBef>
                <a:spcPct val="0"/>
              </a:spcBef>
              <a:buClrTx/>
              <a:buSzTx/>
              <a:buFontTx/>
              <a:buNone/>
              <a:defRPr/>
            </a:pPr>
            <a:r>
              <a:rPr lang="en-US" altLang="en-US" sz="1200" dirty="0">
                <a:solidFill>
                  <a:srgbClr val="CCFFCC"/>
                </a:solidFill>
              </a:rPr>
              <a:t>--VA </a:t>
            </a:r>
            <a:r>
              <a:rPr lang="en-US" altLang="en-US" sz="1200" b="1" dirty="0">
                <a:solidFill>
                  <a:srgbClr val="CCFFCC"/>
                </a:solidFill>
              </a:rPr>
              <a:t>20/20&lt;-&gt;NLP</a:t>
            </a:r>
          </a:p>
          <a:p>
            <a:pPr eaLnBrk="1" hangingPunct="1">
              <a:spcBef>
                <a:spcPct val="0"/>
              </a:spcBef>
              <a:buClrTx/>
              <a:buSzTx/>
              <a:buFontTx/>
              <a:buNone/>
              <a:defRPr/>
            </a:pPr>
            <a:r>
              <a:rPr lang="en-US" altLang="en-US" sz="1200" dirty="0">
                <a:solidFill>
                  <a:srgbClr val="CCFFCC"/>
                </a:solidFill>
              </a:rPr>
              <a:t>--VF defects </a:t>
            </a:r>
            <a:r>
              <a:rPr lang="en-US" altLang="en-US" sz="1200" b="1" dirty="0">
                <a:solidFill>
                  <a:srgbClr val="CCFFCC"/>
                </a:solidFill>
              </a:rPr>
              <a:t>invariably present</a:t>
            </a:r>
          </a:p>
          <a:p>
            <a:pPr eaLnBrk="1" hangingPunct="1">
              <a:spcBef>
                <a:spcPct val="0"/>
              </a:spcBef>
              <a:buClrTx/>
              <a:buSzTx/>
              <a:buFontTx/>
              <a:buNone/>
              <a:defRPr/>
            </a:pPr>
            <a:r>
              <a:rPr lang="en-US" altLang="en-US" sz="1200" dirty="0">
                <a:solidFill>
                  <a:srgbClr val="CCFFCC"/>
                </a:solidFill>
              </a:rPr>
              <a:t>--Remember the </a:t>
            </a:r>
            <a:r>
              <a:rPr lang="en-US" altLang="en-US" sz="1200" b="1" dirty="0">
                <a:solidFill>
                  <a:srgbClr val="CCFFCC"/>
                </a:solidFill>
              </a:rPr>
              <a:t>4 D’s</a:t>
            </a:r>
            <a:r>
              <a:rPr lang="en-US" altLang="en-US" sz="1200" dirty="0">
                <a:solidFill>
                  <a:srgbClr val="CCFFCC"/>
                </a:solidFill>
              </a:rPr>
              <a:t> (more on this shortly)</a:t>
            </a:r>
          </a:p>
        </p:txBody>
      </p:sp>
      <p:sp>
        <p:nvSpPr>
          <p:cNvPr id="35845" name="Text Box 10">
            <a:extLst>
              <a:ext uri="{FF2B5EF4-FFF2-40B4-BE49-F238E27FC236}">
                <a16:creationId xmlns:a16="http://schemas.microsoft.com/office/drawing/2014/main" id="{6D066614-B7FE-4106-B2B3-6E86056550BB}"/>
              </a:ext>
            </a:extLst>
          </p:cNvPr>
          <p:cNvSpPr txBox="1">
            <a:spLocks noChangeArrowheads="1"/>
          </p:cNvSpPr>
          <p:nvPr/>
        </p:nvSpPr>
        <p:spPr bwMode="auto">
          <a:xfrm>
            <a:off x="1371600" y="4267200"/>
            <a:ext cx="3057525" cy="2154238"/>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Morning-Glory Disc</a:t>
            </a:r>
          </a:p>
          <a:p>
            <a:pPr eaLnBrk="1" hangingPunct="1">
              <a:spcBef>
                <a:spcPct val="0"/>
              </a:spcBef>
              <a:buClrTx/>
              <a:buSzTx/>
              <a:buFontTx/>
              <a:buNone/>
            </a:pPr>
            <a:r>
              <a:rPr lang="en-US" altLang="en-US" sz="1200"/>
              <a:t>--DFE reveals:</a:t>
            </a:r>
          </a:p>
          <a:p>
            <a:pPr eaLnBrk="1" hangingPunct="1">
              <a:spcBef>
                <a:spcPct val="0"/>
              </a:spcBef>
              <a:buClrTx/>
              <a:buSzTx/>
              <a:buFontTx/>
              <a:buNone/>
            </a:pPr>
            <a:r>
              <a:rPr lang="en-US" altLang="en-US" sz="1200"/>
              <a:t>  1) A funnel-shaped…</a:t>
            </a:r>
            <a:r>
              <a:rPr lang="en-US" altLang="en-US" sz="1200" b="1">
                <a:solidFill>
                  <a:srgbClr val="0000FF"/>
                </a:solidFill>
              </a:rPr>
              <a:t>excavation</a:t>
            </a:r>
            <a:endParaRPr lang="en-US" altLang="en-US" sz="1200"/>
          </a:p>
          <a:p>
            <a:pPr eaLnBrk="1" hangingPunct="1">
              <a:spcBef>
                <a:spcPct val="0"/>
              </a:spcBef>
              <a:buClrTx/>
              <a:buSzTx/>
              <a:buFontTx/>
              <a:buNone/>
            </a:pPr>
            <a:r>
              <a:rPr lang="en-US" altLang="en-US" sz="1200"/>
              <a:t>  2) Number of vessels crossing the rim</a:t>
            </a:r>
          </a:p>
          <a:p>
            <a:pPr eaLnBrk="1" hangingPunct="1">
              <a:spcBef>
                <a:spcPct val="0"/>
              </a:spcBef>
              <a:buClrTx/>
              <a:buSzTx/>
              <a:buFontTx/>
              <a:buNone/>
            </a:pPr>
            <a:r>
              <a:rPr lang="en-US" altLang="en-US" sz="1200"/>
              <a:t>    seems abnormally…</a:t>
            </a:r>
            <a:r>
              <a:rPr lang="en-US" altLang="en-US" sz="1200" b="1">
                <a:solidFill>
                  <a:srgbClr val="0000FF"/>
                </a:solidFill>
              </a:rPr>
              <a:t>high</a:t>
            </a:r>
            <a:r>
              <a:rPr lang="en-US" altLang="en-US" sz="1200"/>
              <a:t> </a:t>
            </a:r>
            <a:endParaRPr lang="en-US" altLang="en-US" sz="1200" b="1">
              <a:solidFill>
                <a:srgbClr val="0000FF"/>
              </a:solidFill>
            </a:endParaRPr>
          </a:p>
          <a:p>
            <a:pPr eaLnBrk="1" hangingPunct="1">
              <a:spcBef>
                <a:spcPct val="0"/>
              </a:spcBef>
              <a:buClrTx/>
              <a:buSzTx/>
              <a:buFontTx/>
              <a:buNone/>
            </a:pPr>
            <a:r>
              <a:rPr lang="en-US" altLang="en-US" sz="1200"/>
              <a:t>--Tissue is…</a:t>
            </a:r>
            <a:r>
              <a:rPr lang="en-US" altLang="en-US" sz="1200" b="1">
                <a:solidFill>
                  <a:srgbClr val="0000FF"/>
                </a:solidFill>
              </a:rPr>
              <a:t>contractile</a:t>
            </a:r>
            <a:r>
              <a:rPr lang="en-US" altLang="en-US" sz="1200"/>
              <a:t>, so cup seems</a:t>
            </a:r>
          </a:p>
          <a:p>
            <a:pPr eaLnBrk="1" hangingPunct="1">
              <a:spcBef>
                <a:spcPct val="0"/>
              </a:spcBef>
              <a:buClrTx/>
              <a:buSzTx/>
              <a:buFontTx/>
              <a:buNone/>
            </a:pPr>
            <a:r>
              <a:rPr lang="en-US" altLang="en-US" sz="1200"/>
              <a:t>  to…</a:t>
            </a:r>
            <a:r>
              <a:rPr lang="en-US" altLang="en-US" sz="1200" b="1">
                <a:solidFill>
                  <a:srgbClr val="0000FF"/>
                </a:solidFill>
              </a:rPr>
              <a:t>open </a:t>
            </a:r>
            <a:r>
              <a:rPr lang="en-US" altLang="en-US" sz="1200">
                <a:solidFill>
                  <a:srgbClr val="0000FF"/>
                </a:solidFill>
              </a:rPr>
              <a:t>and</a:t>
            </a:r>
            <a:r>
              <a:rPr lang="en-US" altLang="en-US" sz="1200" b="1">
                <a:solidFill>
                  <a:srgbClr val="0000FF"/>
                </a:solidFill>
              </a:rPr>
              <a:t> close</a:t>
            </a:r>
            <a:r>
              <a:rPr lang="en-US" altLang="en-US" sz="1200"/>
              <a:t> (like its namesake,  </a:t>
            </a:r>
          </a:p>
          <a:p>
            <a:pPr eaLnBrk="1" hangingPunct="1">
              <a:spcBef>
                <a:spcPct val="0"/>
              </a:spcBef>
              <a:buClrTx/>
              <a:buSzTx/>
              <a:buFontTx/>
              <a:buNone/>
            </a:pPr>
            <a:r>
              <a:rPr lang="en-US" altLang="en-US" sz="1200"/>
              <a:t>  the morning-glory flower)</a:t>
            </a:r>
          </a:p>
          <a:p>
            <a:pPr eaLnBrk="1" hangingPunct="1">
              <a:spcBef>
                <a:spcPct val="0"/>
              </a:spcBef>
              <a:buClrTx/>
              <a:buSzTx/>
              <a:buFontTx/>
              <a:buNone/>
            </a:pPr>
            <a:r>
              <a:rPr lang="en-US" altLang="en-US" sz="1200"/>
              <a:t>--VA usually…</a:t>
            </a:r>
            <a:r>
              <a:rPr lang="en-US" altLang="en-US" sz="1200" b="1">
                <a:solidFill>
                  <a:srgbClr val="0000FF"/>
                </a:solidFill>
              </a:rPr>
              <a:t>20/200</a:t>
            </a:r>
            <a:r>
              <a:rPr lang="en-US" altLang="en-US" sz="1200"/>
              <a:t>, but can be…</a:t>
            </a:r>
          </a:p>
          <a:p>
            <a:pPr eaLnBrk="1" hangingPunct="1">
              <a:spcBef>
                <a:spcPct val="0"/>
              </a:spcBef>
              <a:buClrTx/>
              <a:buSzTx/>
              <a:buFontTx/>
              <a:buNone/>
            </a:pPr>
            <a:r>
              <a:rPr lang="en-US" altLang="en-US" sz="1200"/>
              <a:t>   </a:t>
            </a:r>
            <a:r>
              <a:rPr lang="en-US" altLang="en-US" sz="1200" b="1">
                <a:solidFill>
                  <a:srgbClr val="0000FF"/>
                </a:solidFill>
              </a:rPr>
              <a:t>20/20&lt;-&gt;NLP</a:t>
            </a:r>
          </a:p>
          <a:p>
            <a:pPr eaLnBrk="1" hangingPunct="1">
              <a:spcBef>
                <a:spcPct val="0"/>
              </a:spcBef>
              <a:buClrTx/>
              <a:buSzTx/>
              <a:buFontTx/>
              <a:buNone/>
            </a:pPr>
            <a:r>
              <a:rPr lang="en-US" altLang="en-US" sz="1200"/>
              <a:t>--1/3 develop…</a:t>
            </a:r>
            <a:r>
              <a:rPr lang="en-US" altLang="en-US" sz="1200" b="1">
                <a:solidFill>
                  <a:srgbClr val="CCECFF"/>
                </a:solidFill>
              </a:rPr>
              <a:t>serous</a:t>
            </a:r>
            <a:r>
              <a:rPr lang="en-US" altLang="en-US" sz="1200" b="1">
                <a:solidFill>
                  <a:srgbClr val="0000FF"/>
                </a:solidFill>
              </a:rPr>
              <a:t> </a:t>
            </a:r>
            <a:r>
              <a:rPr lang="en-US" altLang="en-US" sz="1200" b="1">
                <a:solidFill>
                  <a:srgbClr val="CCECFF"/>
                </a:solidFill>
              </a:rPr>
              <a:t>RD</a:t>
            </a:r>
          </a:p>
        </p:txBody>
      </p:sp>
      <p:sp>
        <p:nvSpPr>
          <p:cNvPr id="29699" name="Text Box 3">
            <a:extLst>
              <a:ext uri="{FF2B5EF4-FFF2-40B4-BE49-F238E27FC236}">
                <a16:creationId xmlns:a16="http://schemas.microsoft.com/office/drawing/2014/main" id="{6766878F-807C-485B-B402-CF0C2B2DA2D1}"/>
              </a:ext>
            </a:extLst>
          </p:cNvPr>
          <p:cNvSpPr txBox="1">
            <a:spLocks noChangeArrowheads="1"/>
          </p:cNvSpPr>
          <p:nvPr/>
        </p:nvSpPr>
        <p:spPr bwMode="auto">
          <a:xfrm>
            <a:off x="793750" y="3505200"/>
            <a:ext cx="2274888" cy="677863"/>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r>
              <a:rPr lang="en-US" altLang="en-US" sz="1400" b="1">
                <a:solidFill>
                  <a:schemeClr val="bg1">
                    <a:lumMod val="65000"/>
                  </a:schemeClr>
                </a:solidFill>
              </a:rPr>
              <a:t>Optic Pit/Hole</a:t>
            </a:r>
          </a:p>
          <a:p>
            <a:pPr eaLnBrk="1" hangingPunct="1">
              <a:defRPr/>
            </a:pPr>
            <a:r>
              <a:rPr lang="en-US" altLang="en-US" sz="1200">
                <a:solidFill>
                  <a:schemeClr val="bg1">
                    <a:lumMod val="65000"/>
                  </a:schemeClr>
                </a:solidFill>
              </a:rPr>
              <a:t>--Associated with…</a:t>
            </a:r>
            <a:r>
              <a:rPr lang="en-US" altLang="en-US" sz="1200" b="1">
                <a:solidFill>
                  <a:schemeClr val="bg1">
                    <a:lumMod val="65000"/>
                  </a:schemeClr>
                </a:solidFill>
              </a:rPr>
              <a:t>serous RD</a:t>
            </a:r>
          </a:p>
          <a:p>
            <a:pPr eaLnBrk="1" hangingPunct="1">
              <a:defRPr/>
            </a:pPr>
            <a:r>
              <a:rPr lang="en-US" altLang="en-US" sz="1200" b="1">
                <a:solidFill>
                  <a:schemeClr val="bg1">
                    <a:lumMod val="65000"/>
                  </a:schemeClr>
                </a:solidFill>
              </a:rPr>
              <a:t>  in adulthood</a:t>
            </a:r>
          </a:p>
        </p:txBody>
      </p:sp>
      <p:sp>
        <p:nvSpPr>
          <p:cNvPr id="29700" name="Line 4">
            <a:extLst>
              <a:ext uri="{FF2B5EF4-FFF2-40B4-BE49-F238E27FC236}">
                <a16:creationId xmlns:a16="http://schemas.microsoft.com/office/drawing/2014/main" id="{DE1E2F1E-D383-4A8D-8E33-FDBD12E499B7}"/>
              </a:ext>
            </a:extLst>
          </p:cNvPr>
          <p:cNvSpPr>
            <a:spLocks noChangeShapeType="1"/>
          </p:cNvSpPr>
          <p:nvPr/>
        </p:nvSpPr>
        <p:spPr bwMode="auto">
          <a:xfrm flipH="1">
            <a:off x="1600200" y="2057400"/>
            <a:ext cx="1524000" cy="3810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en-US">
              <a:latin typeface="Arial" charset="0"/>
            </a:endParaRPr>
          </a:p>
        </p:txBody>
      </p:sp>
      <p:sp>
        <p:nvSpPr>
          <p:cNvPr id="29702" name="Text Box 6">
            <a:extLst>
              <a:ext uri="{FF2B5EF4-FFF2-40B4-BE49-F238E27FC236}">
                <a16:creationId xmlns:a16="http://schemas.microsoft.com/office/drawing/2014/main" id="{0E8ACD49-C41B-4660-8D0A-9FF22EBD9C46}"/>
              </a:ext>
            </a:extLst>
          </p:cNvPr>
          <p:cNvSpPr txBox="1">
            <a:spLocks noChangeArrowheads="1"/>
          </p:cNvSpPr>
          <p:nvPr/>
        </p:nvSpPr>
        <p:spPr bwMode="auto">
          <a:xfrm>
            <a:off x="1341438" y="1524000"/>
            <a:ext cx="3543300" cy="4587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algn="ctr" eaLnBrk="1" hangingPunct="1">
              <a:lnSpc>
                <a:spcPct val="85000"/>
              </a:lnSpc>
              <a:defRPr/>
            </a:pPr>
            <a:r>
              <a:rPr lang="en-US" altLang="en-US" sz="1400" i="1">
                <a:solidFill>
                  <a:schemeClr val="bg1">
                    <a:lumMod val="75000"/>
                  </a:schemeClr>
                </a:solidFill>
              </a:rPr>
              <a:t>These three are all secondary to abnormal</a:t>
            </a:r>
          </a:p>
          <a:p>
            <a:pPr algn="ctr" eaLnBrk="1" hangingPunct="1">
              <a:lnSpc>
                <a:spcPct val="85000"/>
              </a:lnSpc>
              <a:defRPr/>
            </a:pPr>
            <a:r>
              <a:rPr lang="en-US" altLang="en-US" sz="1400" i="1">
                <a:solidFill>
                  <a:schemeClr val="bg1">
                    <a:lumMod val="75000"/>
                  </a:schemeClr>
                </a:solidFill>
              </a:rPr>
              <a:t>closure of the embryonic optic fissure</a:t>
            </a:r>
          </a:p>
        </p:txBody>
      </p:sp>
      <p:sp>
        <p:nvSpPr>
          <p:cNvPr id="29703" name="Text Box 7">
            <a:extLst>
              <a:ext uri="{FF2B5EF4-FFF2-40B4-BE49-F238E27FC236}">
                <a16:creationId xmlns:a16="http://schemas.microsoft.com/office/drawing/2014/main" id="{9C7BE613-EEDA-4B27-8B7B-4C5F1ACFBA79}"/>
              </a:ext>
            </a:extLst>
          </p:cNvPr>
          <p:cNvSpPr txBox="1">
            <a:spLocks noChangeArrowheads="1"/>
          </p:cNvSpPr>
          <p:nvPr/>
        </p:nvSpPr>
        <p:spPr bwMode="auto">
          <a:xfrm>
            <a:off x="76200" y="2514600"/>
            <a:ext cx="2782888" cy="862013"/>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r>
              <a:rPr lang="en-US" altLang="en-US" sz="1400" b="1">
                <a:solidFill>
                  <a:schemeClr val="bg1">
                    <a:lumMod val="65000"/>
                  </a:schemeClr>
                </a:solidFill>
              </a:rPr>
              <a:t>Optic Nerve Coloboma</a:t>
            </a:r>
          </a:p>
          <a:p>
            <a:pPr eaLnBrk="1" hangingPunct="1">
              <a:defRPr/>
            </a:pPr>
            <a:r>
              <a:rPr lang="en-US" altLang="en-US" sz="1200">
                <a:solidFill>
                  <a:schemeClr val="bg1">
                    <a:lumMod val="65000"/>
                  </a:schemeClr>
                </a:solidFill>
              </a:rPr>
              <a:t>1) May resemble…</a:t>
            </a:r>
            <a:r>
              <a:rPr lang="en-US" altLang="en-US" sz="1200" b="1">
                <a:solidFill>
                  <a:schemeClr val="bg1">
                    <a:lumMod val="65000"/>
                  </a:schemeClr>
                </a:solidFill>
              </a:rPr>
              <a:t>deep cupping</a:t>
            </a:r>
          </a:p>
          <a:p>
            <a:pPr eaLnBrk="1" hangingPunct="1">
              <a:defRPr/>
            </a:pPr>
            <a:r>
              <a:rPr lang="en-US" altLang="en-US" sz="1200">
                <a:solidFill>
                  <a:schemeClr val="bg1">
                    <a:lumMod val="65000"/>
                  </a:schemeClr>
                </a:solidFill>
              </a:rPr>
              <a:t>2) Can be…</a:t>
            </a:r>
            <a:r>
              <a:rPr lang="en-US" altLang="en-US" sz="1200" b="1">
                <a:solidFill>
                  <a:schemeClr val="bg1">
                    <a:lumMod val="65000"/>
                  </a:schemeClr>
                </a:solidFill>
              </a:rPr>
              <a:t>bilateral, asymmetric</a:t>
            </a:r>
          </a:p>
          <a:p>
            <a:pPr eaLnBrk="1" hangingPunct="1">
              <a:defRPr/>
            </a:pPr>
            <a:r>
              <a:rPr lang="en-US" altLang="en-US" sz="1200">
                <a:solidFill>
                  <a:schemeClr val="bg1">
                    <a:lumMod val="65000"/>
                  </a:schemeClr>
                </a:solidFill>
              </a:rPr>
              <a:t>3) Part of the…</a:t>
            </a:r>
            <a:r>
              <a:rPr lang="en-US" altLang="en-US" sz="1200" b="1">
                <a:solidFill>
                  <a:schemeClr val="bg1">
                    <a:lumMod val="65000"/>
                  </a:schemeClr>
                </a:solidFill>
              </a:rPr>
              <a:t>CHARGE association</a:t>
            </a:r>
          </a:p>
        </p:txBody>
      </p:sp>
      <p:sp>
        <p:nvSpPr>
          <p:cNvPr id="29704" name="Line 8">
            <a:extLst>
              <a:ext uri="{FF2B5EF4-FFF2-40B4-BE49-F238E27FC236}">
                <a16:creationId xmlns:a16="http://schemas.microsoft.com/office/drawing/2014/main" id="{39D103A7-3928-4665-8F36-F135527435D8}"/>
              </a:ext>
            </a:extLst>
          </p:cNvPr>
          <p:cNvSpPr>
            <a:spLocks noChangeShapeType="1"/>
          </p:cNvSpPr>
          <p:nvPr/>
        </p:nvSpPr>
        <p:spPr bwMode="auto">
          <a:xfrm flipH="1">
            <a:off x="2971800" y="2057400"/>
            <a:ext cx="152400" cy="14478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en-US">
              <a:latin typeface="Arial" charset="0"/>
            </a:endParaRPr>
          </a:p>
        </p:txBody>
      </p:sp>
      <p:sp>
        <p:nvSpPr>
          <p:cNvPr id="29705" name="Text Box 9">
            <a:extLst>
              <a:ext uri="{FF2B5EF4-FFF2-40B4-BE49-F238E27FC236}">
                <a16:creationId xmlns:a16="http://schemas.microsoft.com/office/drawing/2014/main" id="{3710FA33-8D88-4453-BDFC-A4F1F91ABC1F}"/>
              </a:ext>
            </a:extLst>
          </p:cNvPr>
          <p:cNvSpPr txBox="1">
            <a:spLocks noChangeArrowheads="1"/>
          </p:cNvSpPr>
          <p:nvPr/>
        </p:nvSpPr>
        <p:spPr bwMode="auto">
          <a:xfrm>
            <a:off x="1371600" y="4267200"/>
            <a:ext cx="3057525" cy="2154238"/>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r>
              <a:rPr lang="en-US" altLang="en-US" sz="1400" b="1">
                <a:solidFill>
                  <a:schemeClr val="bg1">
                    <a:lumMod val="65000"/>
                  </a:schemeClr>
                </a:solidFill>
              </a:rPr>
              <a:t>Morning-Glory Disc</a:t>
            </a:r>
          </a:p>
          <a:p>
            <a:pPr eaLnBrk="1" hangingPunct="1">
              <a:defRPr/>
            </a:pPr>
            <a:r>
              <a:rPr lang="en-US" altLang="en-US" sz="1200">
                <a:solidFill>
                  <a:schemeClr val="bg1">
                    <a:lumMod val="65000"/>
                  </a:schemeClr>
                </a:solidFill>
              </a:rPr>
              <a:t>--DFE reveals:</a:t>
            </a:r>
          </a:p>
          <a:p>
            <a:pPr eaLnBrk="1" hangingPunct="1">
              <a:defRPr/>
            </a:pPr>
            <a:r>
              <a:rPr lang="en-US" altLang="en-US" sz="1200">
                <a:solidFill>
                  <a:schemeClr val="bg1">
                    <a:lumMod val="65000"/>
                  </a:schemeClr>
                </a:solidFill>
              </a:rPr>
              <a:t>  1) A funnel-shaped…</a:t>
            </a:r>
            <a:r>
              <a:rPr lang="en-US" altLang="en-US" sz="1200" b="1">
                <a:solidFill>
                  <a:schemeClr val="bg1">
                    <a:lumMod val="65000"/>
                  </a:schemeClr>
                </a:solidFill>
              </a:rPr>
              <a:t>excavation</a:t>
            </a:r>
            <a:endParaRPr lang="en-US" altLang="en-US" sz="1200">
              <a:solidFill>
                <a:schemeClr val="bg1">
                  <a:lumMod val="65000"/>
                </a:schemeClr>
              </a:solidFill>
            </a:endParaRPr>
          </a:p>
          <a:p>
            <a:pPr eaLnBrk="1" hangingPunct="1">
              <a:defRPr/>
            </a:pPr>
            <a:r>
              <a:rPr lang="en-US" altLang="en-US" sz="1200">
                <a:solidFill>
                  <a:schemeClr val="bg1">
                    <a:lumMod val="65000"/>
                  </a:schemeClr>
                </a:solidFill>
              </a:rPr>
              <a:t>  2) Number of vessels crossing the rim</a:t>
            </a:r>
          </a:p>
          <a:p>
            <a:pPr eaLnBrk="1" hangingPunct="1">
              <a:defRPr/>
            </a:pPr>
            <a:r>
              <a:rPr lang="en-US" altLang="en-US" sz="1200">
                <a:solidFill>
                  <a:schemeClr val="bg1">
                    <a:lumMod val="65000"/>
                  </a:schemeClr>
                </a:solidFill>
              </a:rPr>
              <a:t>    seems abnormally…</a:t>
            </a:r>
            <a:r>
              <a:rPr lang="en-US" altLang="en-US" sz="1200" b="1">
                <a:solidFill>
                  <a:schemeClr val="bg1">
                    <a:lumMod val="65000"/>
                  </a:schemeClr>
                </a:solidFill>
              </a:rPr>
              <a:t>high</a:t>
            </a:r>
            <a:r>
              <a:rPr lang="en-US" altLang="en-US" sz="1200">
                <a:solidFill>
                  <a:schemeClr val="bg1">
                    <a:lumMod val="65000"/>
                  </a:schemeClr>
                </a:solidFill>
              </a:rPr>
              <a:t> </a:t>
            </a:r>
            <a:endParaRPr lang="en-US" altLang="en-US" sz="1200" b="1">
              <a:solidFill>
                <a:schemeClr val="bg1">
                  <a:lumMod val="65000"/>
                </a:schemeClr>
              </a:solidFill>
            </a:endParaRPr>
          </a:p>
          <a:p>
            <a:pPr eaLnBrk="1" hangingPunct="1">
              <a:defRPr/>
            </a:pPr>
            <a:r>
              <a:rPr lang="en-US" altLang="en-US" sz="1200">
                <a:solidFill>
                  <a:schemeClr val="bg1">
                    <a:lumMod val="65000"/>
                  </a:schemeClr>
                </a:solidFill>
              </a:rPr>
              <a:t>--Tissue is…</a:t>
            </a:r>
            <a:r>
              <a:rPr lang="en-US" altLang="en-US" sz="1200" b="1">
                <a:solidFill>
                  <a:schemeClr val="bg1">
                    <a:lumMod val="65000"/>
                  </a:schemeClr>
                </a:solidFill>
              </a:rPr>
              <a:t>contractile</a:t>
            </a:r>
            <a:r>
              <a:rPr lang="en-US" altLang="en-US" sz="1200">
                <a:solidFill>
                  <a:schemeClr val="bg1">
                    <a:lumMod val="65000"/>
                  </a:schemeClr>
                </a:solidFill>
              </a:rPr>
              <a:t>, so cup seems</a:t>
            </a:r>
          </a:p>
          <a:p>
            <a:pPr eaLnBrk="1" hangingPunct="1">
              <a:defRPr/>
            </a:pPr>
            <a:r>
              <a:rPr lang="en-US" altLang="en-US" sz="1200">
                <a:solidFill>
                  <a:schemeClr val="bg1">
                    <a:lumMod val="65000"/>
                  </a:schemeClr>
                </a:solidFill>
              </a:rPr>
              <a:t>  to…</a:t>
            </a:r>
            <a:r>
              <a:rPr lang="en-US" altLang="en-US" sz="1200" b="1">
                <a:solidFill>
                  <a:schemeClr val="bg1">
                    <a:lumMod val="65000"/>
                  </a:schemeClr>
                </a:solidFill>
              </a:rPr>
              <a:t>open </a:t>
            </a:r>
            <a:r>
              <a:rPr lang="en-US" altLang="en-US" sz="1200">
                <a:solidFill>
                  <a:schemeClr val="bg1">
                    <a:lumMod val="65000"/>
                  </a:schemeClr>
                </a:solidFill>
              </a:rPr>
              <a:t>and</a:t>
            </a:r>
            <a:r>
              <a:rPr lang="en-US" altLang="en-US" sz="1200" b="1">
                <a:solidFill>
                  <a:schemeClr val="bg1">
                    <a:lumMod val="65000"/>
                  </a:schemeClr>
                </a:solidFill>
              </a:rPr>
              <a:t> close</a:t>
            </a:r>
            <a:r>
              <a:rPr lang="en-US" altLang="en-US" sz="1200">
                <a:solidFill>
                  <a:schemeClr val="bg1">
                    <a:lumMod val="65000"/>
                  </a:schemeClr>
                </a:solidFill>
              </a:rPr>
              <a:t> (like its namesake,  </a:t>
            </a:r>
          </a:p>
          <a:p>
            <a:pPr eaLnBrk="1" hangingPunct="1">
              <a:defRPr/>
            </a:pPr>
            <a:r>
              <a:rPr lang="en-US" altLang="en-US" sz="1200">
                <a:solidFill>
                  <a:schemeClr val="bg1">
                    <a:lumMod val="65000"/>
                  </a:schemeClr>
                </a:solidFill>
              </a:rPr>
              <a:t>  the morning-glory flower)</a:t>
            </a:r>
          </a:p>
          <a:p>
            <a:pPr eaLnBrk="1" hangingPunct="1">
              <a:defRPr/>
            </a:pPr>
            <a:r>
              <a:rPr lang="en-US" altLang="en-US" sz="1200">
                <a:solidFill>
                  <a:schemeClr val="bg1">
                    <a:lumMod val="65000"/>
                  </a:schemeClr>
                </a:solidFill>
              </a:rPr>
              <a:t>--VA usually…</a:t>
            </a:r>
            <a:r>
              <a:rPr lang="en-US" altLang="en-US" sz="1200" b="1">
                <a:solidFill>
                  <a:schemeClr val="bg1">
                    <a:lumMod val="65000"/>
                  </a:schemeClr>
                </a:solidFill>
              </a:rPr>
              <a:t>20/200</a:t>
            </a:r>
            <a:r>
              <a:rPr lang="en-US" altLang="en-US" sz="1200">
                <a:solidFill>
                  <a:schemeClr val="bg1">
                    <a:lumMod val="65000"/>
                  </a:schemeClr>
                </a:solidFill>
              </a:rPr>
              <a:t>, but can be…</a:t>
            </a:r>
          </a:p>
          <a:p>
            <a:pPr eaLnBrk="1" hangingPunct="1">
              <a:defRPr/>
            </a:pPr>
            <a:r>
              <a:rPr lang="en-US" altLang="en-US" sz="1200">
                <a:solidFill>
                  <a:schemeClr val="bg1">
                    <a:lumMod val="65000"/>
                  </a:schemeClr>
                </a:solidFill>
              </a:rPr>
              <a:t>   </a:t>
            </a:r>
            <a:r>
              <a:rPr lang="en-US" altLang="en-US" sz="1200" b="1">
                <a:solidFill>
                  <a:schemeClr val="bg1">
                    <a:lumMod val="65000"/>
                  </a:schemeClr>
                </a:solidFill>
              </a:rPr>
              <a:t>20/20&lt;-&gt;NLP</a:t>
            </a:r>
          </a:p>
          <a:p>
            <a:pPr eaLnBrk="1" hangingPunct="1">
              <a:defRPr/>
            </a:pPr>
            <a:r>
              <a:rPr lang="en-US" altLang="en-US" sz="1200">
                <a:solidFill>
                  <a:schemeClr val="bg1">
                    <a:lumMod val="65000"/>
                  </a:schemeClr>
                </a:solidFill>
              </a:rPr>
              <a:t>--1/3 develop…</a:t>
            </a:r>
            <a:r>
              <a:rPr lang="en-US" altLang="en-US" sz="1200" b="1">
                <a:solidFill>
                  <a:schemeClr val="bg1">
                    <a:lumMod val="65000"/>
                  </a:schemeClr>
                </a:solidFill>
              </a:rPr>
              <a:t>serous RD</a:t>
            </a:r>
          </a:p>
        </p:txBody>
      </p:sp>
      <p:sp>
        <p:nvSpPr>
          <p:cNvPr id="35852" name="Rectangle 11">
            <a:extLst>
              <a:ext uri="{FF2B5EF4-FFF2-40B4-BE49-F238E27FC236}">
                <a16:creationId xmlns:a16="http://schemas.microsoft.com/office/drawing/2014/main" id="{56D02BF4-042C-4478-B677-BB64134111ED}"/>
              </a:ext>
            </a:extLst>
          </p:cNvPr>
          <p:cNvSpPr>
            <a:spLocks noChangeArrowheads="1"/>
          </p:cNvSpPr>
          <p:nvPr/>
        </p:nvSpPr>
        <p:spPr bwMode="auto">
          <a:xfrm>
            <a:off x="457200" y="122238"/>
            <a:ext cx="7543800" cy="8683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b"/>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ct val="85000"/>
              </a:lnSpc>
              <a:spcBef>
                <a:spcPct val="0"/>
              </a:spcBef>
              <a:buClrTx/>
              <a:buSzTx/>
              <a:buFontTx/>
              <a:buNone/>
            </a:pPr>
            <a:r>
              <a:rPr lang="en-US" altLang="en-US" sz="3200" b="1" dirty="0">
                <a:solidFill>
                  <a:schemeClr val="tx2"/>
                </a:solidFill>
              </a:rPr>
              <a:t>Developmental Abnormalities of the Optic Nerve Head</a:t>
            </a:r>
            <a:endParaRPr lang="en-US" altLang="en-US" sz="3200" dirty="0">
              <a:solidFill>
                <a:schemeClr val="tx2"/>
              </a:solidFill>
            </a:endParaRPr>
          </a:p>
        </p:txBody>
      </p:sp>
      <p:sp>
        <p:nvSpPr>
          <p:cNvPr id="29707" name="Text Box 11">
            <a:extLst>
              <a:ext uri="{FF2B5EF4-FFF2-40B4-BE49-F238E27FC236}">
                <a16:creationId xmlns:a16="http://schemas.microsoft.com/office/drawing/2014/main" id="{A7241B6F-F8B9-43A9-AB4D-B7AE78C3B90D}"/>
              </a:ext>
            </a:extLst>
          </p:cNvPr>
          <p:cNvSpPr txBox="1">
            <a:spLocks noChangeArrowheads="1"/>
          </p:cNvSpPr>
          <p:nvPr/>
        </p:nvSpPr>
        <p:spPr bwMode="auto">
          <a:xfrm>
            <a:off x="5410200" y="1687513"/>
            <a:ext cx="3640138" cy="677862"/>
          </a:xfrm>
          <a:prstGeom prst="rect">
            <a:avLst/>
          </a:prstGeom>
          <a:solidFill>
            <a:srgbClr val="FFFF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r>
              <a:rPr lang="en-US" altLang="en-US" sz="1400" b="1" dirty="0" err="1">
                <a:solidFill>
                  <a:schemeClr val="bg1">
                    <a:lumMod val="65000"/>
                  </a:schemeClr>
                </a:solidFill>
              </a:rPr>
              <a:t>Megalopapilla</a:t>
            </a:r>
            <a:endParaRPr lang="en-US" altLang="en-US" sz="1400" b="1" dirty="0">
              <a:solidFill>
                <a:schemeClr val="bg1">
                  <a:lumMod val="65000"/>
                </a:schemeClr>
              </a:solidFill>
            </a:endParaRPr>
          </a:p>
          <a:p>
            <a:pPr eaLnBrk="1" hangingPunct="1">
              <a:defRPr/>
            </a:pPr>
            <a:r>
              <a:rPr lang="en-US" altLang="en-US" sz="1200" dirty="0"/>
              <a:t>1) </a:t>
            </a:r>
            <a:r>
              <a:rPr lang="en-US" altLang="en-US" sz="1200" b="1" dirty="0">
                <a:solidFill>
                  <a:srgbClr val="0000FF"/>
                </a:solidFill>
              </a:rPr>
              <a:t>Abnormally large diameter of</a:t>
            </a:r>
            <a:r>
              <a:rPr lang="en-US" altLang="en-US" sz="1200" dirty="0"/>
              <a:t>…</a:t>
            </a:r>
            <a:r>
              <a:rPr lang="en-US" altLang="en-US" sz="1200" b="1" dirty="0">
                <a:solidFill>
                  <a:schemeClr val="bg1">
                    <a:lumMod val="65000"/>
                  </a:schemeClr>
                </a:solidFill>
              </a:rPr>
              <a:t>disc</a:t>
            </a:r>
            <a:r>
              <a:rPr lang="en-US" altLang="en-US" sz="1200" b="1" dirty="0">
                <a:solidFill>
                  <a:srgbClr val="0000FF"/>
                </a:solidFill>
              </a:rPr>
              <a:t> </a:t>
            </a:r>
            <a:r>
              <a:rPr lang="en-US" altLang="en-US" sz="1200" dirty="0">
                <a:solidFill>
                  <a:schemeClr val="bg1">
                    <a:lumMod val="65000"/>
                  </a:schemeClr>
                </a:solidFill>
              </a:rPr>
              <a:t>and</a:t>
            </a:r>
            <a:r>
              <a:rPr lang="en-US" altLang="en-US" sz="1200" b="1" dirty="0">
                <a:solidFill>
                  <a:schemeClr val="bg1">
                    <a:lumMod val="65000"/>
                  </a:schemeClr>
                </a:solidFill>
              </a:rPr>
              <a:t> </a:t>
            </a:r>
            <a:r>
              <a:rPr lang="en-US" altLang="en-US" sz="1200" b="1" dirty="0">
                <a:solidFill>
                  <a:srgbClr val="0000FF"/>
                </a:solidFill>
              </a:rPr>
              <a:t>cup</a:t>
            </a:r>
          </a:p>
          <a:p>
            <a:pPr eaLnBrk="1" hangingPunct="1">
              <a:defRPr/>
            </a:pPr>
            <a:r>
              <a:rPr lang="en-US" altLang="en-US" sz="1200" dirty="0">
                <a:solidFill>
                  <a:schemeClr val="bg1">
                    <a:lumMod val="65000"/>
                  </a:schemeClr>
                </a:solidFill>
              </a:rPr>
              <a:t>2) VF testing may reveal an…</a:t>
            </a:r>
            <a:r>
              <a:rPr lang="en-US" altLang="en-US" sz="1200" b="1" dirty="0">
                <a:solidFill>
                  <a:schemeClr val="bg1">
                    <a:lumMod val="65000"/>
                  </a:schemeClr>
                </a:solidFill>
              </a:rPr>
              <a:t>enlarged blind spot</a:t>
            </a:r>
          </a:p>
        </p:txBody>
      </p:sp>
      <p:sp>
        <p:nvSpPr>
          <p:cNvPr id="35854" name="Slide Number Placeholder 1">
            <a:extLst>
              <a:ext uri="{FF2B5EF4-FFF2-40B4-BE49-F238E27FC236}">
                <a16:creationId xmlns:a16="http://schemas.microsoft.com/office/drawing/2014/main" id="{CE50287D-738E-4494-8454-8A9481523FAF}"/>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DD129273-526D-46FC-B410-791D3E584B21}" type="slidenum">
              <a:rPr lang="en-US" altLang="en-US" sz="1000"/>
              <a:pPr>
                <a:spcBef>
                  <a:spcPct val="0"/>
                </a:spcBef>
                <a:buClrTx/>
                <a:buSzTx/>
                <a:buFontTx/>
                <a:buNone/>
              </a:pPr>
              <a:t>101</a:t>
            </a:fld>
            <a:endParaRPr lang="en-US" altLang="en-US" sz="1000"/>
          </a:p>
        </p:txBody>
      </p:sp>
      <p:sp>
        <p:nvSpPr>
          <p:cNvPr id="2" name="Oval 1">
            <a:extLst>
              <a:ext uri="{FF2B5EF4-FFF2-40B4-BE49-F238E27FC236}">
                <a16:creationId xmlns:a16="http://schemas.microsoft.com/office/drawing/2014/main" id="{94B2E13E-67BC-4840-B144-BB67293A98FD}"/>
              </a:ext>
            </a:extLst>
          </p:cNvPr>
          <p:cNvSpPr/>
          <p:nvPr/>
        </p:nvSpPr>
        <p:spPr>
          <a:xfrm>
            <a:off x="5257800" y="1752600"/>
            <a:ext cx="3792538" cy="536575"/>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
        <p:nvSpPr>
          <p:cNvPr id="35856" name="TextBox 2">
            <a:extLst>
              <a:ext uri="{FF2B5EF4-FFF2-40B4-BE49-F238E27FC236}">
                <a16:creationId xmlns:a16="http://schemas.microsoft.com/office/drawing/2014/main" id="{D519DB1C-1B69-42E4-8425-0BE935D37240}"/>
              </a:ext>
            </a:extLst>
          </p:cNvPr>
          <p:cNvSpPr txBox="1">
            <a:spLocks noChangeArrowheads="1"/>
          </p:cNvSpPr>
          <p:nvPr/>
        </p:nvSpPr>
        <p:spPr bwMode="auto">
          <a:xfrm>
            <a:off x="3657600" y="2662238"/>
            <a:ext cx="5334000" cy="2032000"/>
          </a:xfrm>
          <a:prstGeom prst="rect">
            <a:avLst/>
          </a:prstGeom>
          <a:solidFill>
            <a:srgbClr val="FFC0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i="1" dirty="0">
                <a:solidFill>
                  <a:srgbClr val="0000FF"/>
                </a:solidFill>
              </a:rPr>
              <a:t>An abnormally large cup in a preemie with cerebral palsy is suggestive of what condition?</a:t>
            </a:r>
          </a:p>
          <a:p>
            <a:pPr eaLnBrk="1" hangingPunct="1">
              <a:spcBef>
                <a:spcPct val="0"/>
              </a:spcBef>
              <a:buClrTx/>
              <a:buSzTx/>
              <a:buFontTx/>
              <a:buNone/>
            </a:pPr>
            <a:r>
              <a:rPr lang="en-US" altLang="en-US" sz="1400" dirty="0">
                <a:solidFill>
                  <a:srgbClr val="0000FF"/>
                </a:solidFill>
              </a:rPr>
              <a:t>Periventricular leukomalacia</a:t>
            </a:r>
          </a:p>
          <a:p>
            <a:pPr eaLnBrk="1" hangingPunct="1">
              <a:spcBef>
                <a:spcPct val="0"/>
              </a:spcBef>
              <a:buClrTx/>
              <a:buSzTx/>
              <a:buFontTx/>
              <a:buNone/>
            </a:pPr>
            <a:endParaRPr lang="en-US" altLang="en-US" sz="1400" dirty="0">
              <a:solidFill>
                <a:srgbClr val="0000FF"/>
              </a:solidFill>
            </a:endParaRPr>
          </a:p>
          <a:p>
            <a:pPr eaLnBrk="1" hangingPunct="1">
              <a:spcBef>
                <a:spcPct val="0"/>
              </a:spcBef>
              <a:buClrTx/>
              <a:buSzTx/>
              <a:buFontTx/>
              <a:buNone/>
            </a:pPr>
            <a:r>
              <a:rPr lang="en-US" altLang="en-US" sz="1400" i="1" dirty="0">
                <a:solidFill>
                  <a:srgbClr val="0000FF"/>
                </a:solidFill>
              </a:rPr>
              <a:t>What is the causative event, and when does it occur?</a:t>
            </a:r>
          </a:p>
          <a:p>
            <a:pPr eaLnBrk="1" hangingPunct="1">
              <a:spcBef>
                <a:spcPct val="0"/>
              </a:spcBef>
              <a:buClrTx/>
              <a:buSzTx/>
              <a:buFontTx/>
              <a:buNone/>
            </a:pPr>
            <a:r>
              <a:rPr lang="en-US" altLang="en-US" sz="1400" dirty="0">
                <a:solidFill>
                  <a:srgbClr val="0000FF"/>
                </a:solidFill>
              </a:rPr>
              <a:t>CNS ischemia in the perinatal period</a:t>
            </a:r>
          </a:p>
          <a:p>
            <a:pPr eaLnBrk="1" hangingPunct="1">
              <a:spcBef>
                <a:spcPct val="0"/>
              </a:spcBef>
              <a:buClrTx/>
              <a:buSzTx/>
              <a:buFontTx/>
              <a:buNone/>
            </a:pPr>
            <a:endParaRPr lang="en-US" altLang="en-US" sz="1400" dirty="0">
              <a:solidFill>
                <a:srgbClr val="0000FF"/>
              </a:solidFill>
            </a:endParaRPr>
          </a:p>
          <a:p>
            <a:pPr eaLnBrk="1" hangingPunct="1">
              <a:spcBef>
                <a:spcPct val="0"/>
              </a:spcBef>
              <a:buClrTx/>
              <a:buSzTx/>
              <a:buFontTx/>
              <a:buNone/>
            </a:pPr>
            <a:r>
              <a:rPr lang="en-US" altLang="en-US" sz="1400" i="1" dirty="0">
                <a:solidFill>
                  <a:srgbClr val="0000FF"/>
                </a:solidFill>
              </a:rPr>
              <a:t>How does CNS ischemia lead to an enlarged cup?</a:t>
            </a:r>
          </a:p>
          <a:p>
            <a:pPr eaLnBrk="1" hangingPunct="1">
              <a:spcBef>
                <a:spcPct val="0"/>
              </a:spcBef>
              <a:buClrTx/>
              <a:buSzTx/>
              <a:buFontTx/>
              <a:buNone/>
            </a:pPr>
            <a:r>
              <a:rPr lang="en-US" altLang="en-US" sz="1400" dirty="0">
                <a:solidFill>
                  <a:srgbClr val="FFC000"/>
                </a:solidFill>
              </a:rPr>
              <a:t>Via retrograde trans-synaptic degeneration of ganglion cell axons</a:t>
            </a:r>
          </a:p>
        </p:txBody>
      </p:sp>
      <p:sp>
        <p:nvSpPr>
          <p:cNvPr id="16" name="Line 12">
            <a:extLst>
              <a:ext uri="{FF2B5EF4-FFF2-40B4-BE49-F238E27FC236}">
                <a16:creationId xmlns:a16="http://schemas.microsoft.com/office/drawing/2014/main" id="{75D728F3-FCB5-4309-8C34-EA14B9C719E9}"/>
              </a:ext>
            </a:extLst>
          </p:cNvPr>
          <p:cNvSpPr>
            <a:spLocks noChangeShapeType="1"/>
          </p:cNvSpPr>
          <p:nvPr/>
        </p:nvSpPr>
        <p:spPr bwMode="auto">
          <a:xfrm>
            <a:off x="3124200" y="2057400"/>
            <a:ext cx="381000" cy="22098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en-US"/>
          </a:p>
        </p:txBody>
      </p:sp>
      <p:sp>
        <p:nvSpPr>
          <p:cNvPr id="20" name="Text Box 13">
            <a:extLst>
              <a:ext uri="{FF2B5EF4-FFF2-40B4-BE49-F238E27FC236}">
                <a16:creationId xmlns:a16="http://schemas.microsoft.com/office/drawing/2014/main" id="{ACA22F0C-F1DD-43BB-9E55-64B8DA4292B7}"/>
              </a:ext>
            </a:extLst>
          </p:cNvPr>
          <p:cNvSpPr txBox="1">
            <a:spLocks noChangeArrowheads="1"/>
          </p:cNvSpPr>
          <p:nvPr/>
        </p:nvSpPr>
        <p:spPr bwMode="auto">
          <a:xfrm>
            <a:off x="4800600" y="5257800"/>
            <a:ext cx="4294188" cy="1230313"/>
          </a:xfrm>
          <a:prstGeom prst="rect">
            <a:avLst/>
          </a:prstGeom>
          <a:solidFill>
            <a:srgbClr val="FFCC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Tilted-Disc Syndrome</a:t>
            </a:r>
          </a:p>
          <a:p>
            <a:pPr eaLnBrk="1" hangingPunct="1">
              <a:spcBef>
                <a:spcPct val="0"/>
              </a:spcBef>
              <a:buClrTx/>
              <a:buSzTx/>
              <a:buFontTx/>
              <a:buNone/>
            </a:pPr>
            <a:r>
              <a:rPr lang="en-US" altLang="en-US" sz="1200"/>
              <a:t>1) Superior pole appears…</a:t>
            </a:r>
            <a:r>
              <a:rPr lang="en-US" altLang="en-US" sz="1200" b="1">
                <a:solidFill>
                  <a:srgbClr val="0000FF"/>
                </a:solidFill>
              </a:rPr>
              <a:t>elevated</a:t>
            </a:r>
            <a:r>
              <a:rPr lang="en-US" altLang="en-US" sz="1200"/>
              <a:t>, inferior…</a:t>
            </a:r>
            <a:r>
              <a:rPr lang="en-US" altLang="en-US" sz="1200" b="1">
                <a:solidFill>
                  <a:srgbClr val="0000FF"/>
                </a:solidFill>
              </a:rPr>
              <a:t>recessed</a:t>
            </a:r>
          </a:p>
          <a:p>
            <a:pPr eaLnBrk="1" hangingPunct="1">
              <a:spcBef>
                <a:spcPct val="0"/>
              </a:spcBef>
              <a:buClrTx/>
              <a:buSzTx/>
              <a:buFontTx/>
              <a:buNone/>
            </a:pPr>
            <a:r>
              <a:rPr lang="en-US" altLang="en-US" sz="1200"/>
              <a:t>2) </a:t>
            </a:r>
            <a:r>
              <a:rPr lang="en-US" altLang="en-US" sz="1200">
                <a:solidFill>
                  <a:srgbClr val="FFCC99"/>
                </a:solidFill>
              </a:rPr>
              <a:t>Associated with…</a:t>
            </a:r>
            <a:r>
              <a:rPr lang="en-US" altLang="en-US" sz="1200" b="1">
                <a:solidFill>
                  <a:srgbClr val="FFCC99"/>
                </a:solidFill>
              </a:rPr>
              <a:t>situs inversus</a:t>
            </a:r>
            <a:r>
              <a:rPr lang="en-US" altLang="en-US" sz="1200">
                <a:solidFill>
                  <a:srgbClr val="FFCC99"/>
                </a:solidFill>
              </a:rPr>
              <a:t> of retinal vessels</a:t>
            </a:r>
          </a:p>
          <a:p>
            <a:pPr eaLnBrk="1" hangingPunct="1">
              <a:spcBef>
                <a:spcPct val="0"/>
              </a:spcBef>
              <a:buClrTx/>
              <a:buSzTx/>
              <a:buFontTx/>
              <a:buNone/>
            </a:pPr>
            <a:r>
              <a:rPr lang="en-US" altLang="en-US" sz="1200"/>
              <a:t>3) </a:t>
            </a:r>
            <a:r>
              <a:rPr lang="en-US" altLang="en-US" sz="1200">
                <a:solidFill>
                  <a:srgbClr val="FFCC99"/>
                </a:solidFill>
              </a:rPr>
              <a:t>Fundus abnormality produces…</a:t>
            </a:r>
            <a:r>
              <a:rPr lang="en-US" altLang="en-US" sz="1200" b="1">
                <a:solidFill>
                  <a:srgbClr val="FFCC99"/>
                </a:solidFill>
              </a:rPr>
              <a:t>myopic astigmatism</a:t>
            </a:r>
          </a:p>
          <a:p>
            <a:pPr eaLnBrk="1" hangingPunct="1">
              <a:spcBef>
                <a:spcPct val="0"/>
              </a:spcBef>
              <a:buClrTx/>
              <a:buSzTx/>
              <a:buFontTx/>
              <a:buNone/>
            </a:pPr>
            <a:r>
              <a:rPr lang="en-US" altLang="en-US" sz="1200"/>
              <a:t>4) </a:t>
            </a:r>
            <a:r>
              <a:rPr lang="en-US" altLang="en-US" sz="1200">
                <a:solidFill>
                  <a:srgbClr val="FFCC99"/>
                </a:solidFill>
              </a:rPr>
              <a:t>VF testing reveals…</a:t>
            </a:r>
            <a:r>
              <a:rPr lang="en-US" altLang="en-US" sz="1200" b="1">
                <a:solidFill>
                  <a:srgbClr val="FFCC99"/>
                </a:solidFill>
              </a:rPr>
              <a:t>bitemporal hemianopia</a:t>
            </a:r>
            <a:r>
              <a:rPr lang="en-US" altLang="en-US" sz="1200">
                <a:solidFill>
                  <a:srgbClr val="FFCC99"/>
                </a:solidFill>
              </a:rPr>
              <a:t> that doesn’t</a:t>
            </a:r>
          </a:p>
          <a:p>
            <a:pPr eaLnBrk="1" hangingPunct="1">
              <a:spcBef>
                <a:spcPct val="0"/>
              </a:spcBef>
              <a:buClrTx/>
              <a:buSzTx/>
              <a:buFontTx/>
              <a:buNone/>
            </a:pPr>
            <a:r>
              <a:rPr lang="en-US" altLang="en-US" sz="1200">
                <a:solidFill>
                  <a:srgbClr val="FFCC99"/>
                </a:solidFill>
              </a:rPr>
              <a:t>   …</a:t>
            </a:r>
            <a:r>
              <a:rPr lang="en-US" altLang="en-US" sz="1200" b="1">
                <a:solidFill>
                  <a:srgbClr val="FFCC99"/>
                </a:solidFill>
              </a:rPr>
              <a:t>respect the vertical</a:t>
            </a:r>
            <a:r>
              <a:rPr lang="en-US" altLang="en-US" sz="1200">
                <a:solidFill>
                  <a:srgbClr val="FFCC99"/>
                </a:solidFill>
              </a:rPr>
              <a:t> and may…</a:t>
            </a:r>
            <a:r>
              <a:rPr lang="en-US" altLang="en-US" sz="1200" b="1">
                <a:solidFill>
                  <a:srgbClr val="FFCC99"/>
                </a:solidFill>
              </a:rPr>
              <a:t>resolve with refraction</a:t>
            </a:r>
          </a:p>
        </p:txBody>
      </p:sp>
      <p:sp>
        <p:nvSpPr>
          <p:cNvPr id="21" name="Text Box 13">
            <a:extLst>
              <a:ext uri="{FF2B5EF4-FFF2-40B4-BE49-F238E27FC236}">
                <a16:creationId xmlns:a16="http://schemas.microsoft.com/office/drawing/2014/main" id="{78F9F7AA-E64A-4C5B-987E-8FBAA7DED417}"/>
              </a:ext>
            </a:extLst>
          </p:cNvPr>
          <p:cNvSpPr txBox="1">
            <a:spLocks noChangeArrowheads="1"/>
          </p:cNvSpPr>
          <p:nvPr/>
        </p:nvSpPr>
        <p:spPr bwMode="auto">
          <a:xfrm>
            <a:off x="4800600" y="5257800"/>
            <a:ext cx="4216400" cy="1231106"/>
          </a:xfrm>
          <a:prstGeom prst="rect">
            <a:avLst/>
          </a:prstGeom>
          <a:solidFill>
            <a:srgbClr val="FFCC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dirty="0">
                <a:solidFill>
                  <a:schemeClr val="bg1">
                    <a:lumMod val="65000"/>
                  </a:schemeClr>
                </a:solidFill>
              </a:rPr>
              <a:t>Tilted-Disc Syndrome</a:t>
            </a:r>
          </a:p>
          <a:p>
            <a:pPr eaLnBrk="1" hangingPunct="1">
              <a:spcBef>
                <a:spcPct val="0"/>
              </a:spcBef>
              <a:buClrTx/>
              <a:buSzTx/>
              <a:buFontTx/>
              <a:buNone/>
            </a:pPr>
            <a:r>
              <a:rPr lang="en-US" altLang="en-US" sz="1200" dirty="0">
                <a:solidFill>
                  <a:srgbClr val="FFCC99"/>
                </a:solidFill>
              </a:rPr>
              <a:t>1) Superior pole appears…</a:t>
            </a:r>
            <a:r>
              <a:rPr lang="en-US" altLang="en-US" sz="1200" b="1" dirty="0">
                <a:solidFill>
                  <a:srgbClr val="FFCC99"/>
                </a:solidFill>
              </a:rPr>
              <a:t>elevated</a:t>
            </a:r>
            <a:r>
              <a:rPr lang="en-US" altLang="en-US" sz="1200" dirty="0">
                <a:solidFill>
                  <a:srgbClr val="FFCC99"/>
                </a:solidFill>
              </a:rPr>
              <a:t>, inferior… </a:t>
            </a:r>
            <a:r>
              <a:rPr lang="en-US" altLang="en-US" sz="1200" b="1" dirty="0">
                <a:solidFill>
                  <a:srgbClr val="FFCC99"/>
                </a:solidFill>
              </a:rPr>
              <a:t>recessed</a:t>
            </a:r>
          </a:p>
          <a:p>
            <a:pPr eaLnBrk="1" hangingPunct="1">
              <a:spcBef>
                <a:spcPct val="0"/>
              </a:spcBef>
              <a:buClrTx/>
              <a:buSzTx/>
              <a:buFontTx/>
              <a:buNone/>
            </a:pPr>
            <a:r>
              <a:rPr lang="en-US" altLang="en-US" sz="1200" dirty="0">
                <a:solidFill>
                  <a:srgbClr val="FFCC99"/>
                </a:solidFill>
              </a:rPr>
              <a:t>2) Associated with…</a:t>
            </a:r>
            <a:r>
              <a:rPr lang="en-US" altLang="en-US" sz="1200" b="1" dirty="0">
                <a:solidFill>
                  <a:srgbClr val="FFCC99"/>
                </a:solidFill>
              </a:rPr>
              <a:t>situs inversus</a:t>
            </a:r>
            <a:r>
              <a:rPr lang="en-US" altLang="en-US" sz="1200" dirty="0">
                <a:solidFill>
                  <a:srgbClr val="FFCC99"/>
                </a:solidFill>
              </a:rPr>
              <a:t> of retinal vessels</a:t>
            </a:r>
          </a:p>
          <a:p>
            <a:pPr eaLnBrk="1" hangingPunct="1">
              <a:spcBef>
                <a:spcPct val="0"/>
              </a:spcBef>
              <a:buClrTx/>
              <a:buSzTx/>
              <a:buFontTx/>
              <a:buNone/>
            </a:pPr>
            <a:r>
              <a:rPr lang="en-US" altLang="en-US" sz="1200" dirty="0">
                <a:solidFill>
                  <a:srgbClr val="FFCC99"/>
                </a:solidFill>
              </a:rPr>
              <a:t>3) Fundus abnormality produces… </a:t>
            </a:r>
            <a:r>
              <a:rPr lang="en-US" altLang="en-US" sz="1200" b="1" dirty="0">
                <a:solidFill>
                  <a:srgbClr val="FFCC99"/>
                </a:solidFill>
              </a:rPr>
              <a:t>myopic </a:t>
            </a:r>
            <a:r>
              <a:rPr lang="en-US" altLang="en-US" sz="1200" b="1" dirty="0" err="1">
                <a:solidFill>
                  <a:srgbClr val="FFCC99"/>
                </a:solidFill>
              </a:rPr>
              <a:t>astigm</a:t>
            </a:r>
            <a:endParaRPr lang="en-US" altLang="en-US" sz="1200" b="1" dirty="0">
              <a:solidFill>
                <a:srgbClr val="FFCC99"/>
              </a:solidFill>
            </a:endParaRPr>
          </a:p>
          <a:p>
            <a:pPr eaLnBrk="1" hangingPunct="1">
              <a:spcBef>
                <a:spcPct val="0"/>
              </a:spcBef>
              <a:buClrTx/>
              <a:buSzTx/>
              <a:buFontTx/>
              <a:buNone/>
            </a:pPr>
            <a:r>
              <a:rPr lang="en-US" altLang="en-US" sz="1200" dirty="0">
                <a:solidFill>
                  <a:srgbClr val="FFCC99"/>
                </a:solidFill>
              </a:rPr>
              <a:t>4) VF testing reveals…</a:t>
            </a:r>
            <a:r>
              <a:rPr lang="en-US" altLang="en-US" sz="1200" b="1" dirty="0">
                <a:solidFill>
                  <a:srgbClr val="FFCC99"/>
                </a:solidFill>
              </a:rPr>
              <a:t>bitemporal hemianopia</a:t>
            </a:r>
            <a:r>
              <a:rPr lang="en-US" altLang="en-US" sz="1200" dirty="0">
                <a:solidFill>
                  <a:srgbClr val="FFCC99"/>
                </a:solidFill>
              </a:rPr>
              <a:t> that </a:t>
            </a:r>
            <a:r>
              <a:rPr lang="en-US" altLang="en-US" sz="1200" dirty="0" err="1">
                <a:solidFill>
                  <a:srgbClr val="FFCC99"/>
                </a:solidFill>
              </a:rPr>
              <a:t>doesn’t</a:t>
            </a:r>
            <a:r>
              <a:rPr lang="en-US" altLang="en-US" sz="1200" b="1" dirty="0" err="1">
                <a:solidFill>
                  <a:srgbClr val="FFCC99"/>
                </a:solidFill>
              </a:rPr>
              <a:t>with</a:t>
            </a:r>
            <a:r>
              <a:rPr lang="en-US" altLang="en-US" sz="1200" b="1" dirty="0">
                <a:solidFill>
                  <a:srgbClr val="FFCC99"/>
                </a:solidFill>
              </a:rPr>
              <a:t> refract</a:t>
            </a:r>
          </a:p>
        </p:txBody>
      </p:sp>
    </p:spTree>
  </p:cSld>
  <p:clrMapOvr>
    <a:masterClrMapping/>
  </p:clrMapOvr>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Text Box 16">
            <a:extLst>
              <a:ext uri="{FF2B5EF4-FFF2-40B4-BE49-F238E27FC236}">
                <a16:creationId xmlns:a16="http://schemas.microsoft.com/office/drawing/2014/main" id="{5617C0C6-5779-44D4-8C35-918F694615C5}"/>
              </a:ext>
            </a:extLst>
          </p:cNvPr>
          <p:cNvSpPr txBox="1">
            <a:spLocks noChangeArrowheads="1"/>
          </p:cNvSpPr>
          <p:nvPr/>
        </p:nvSpPr>
        <p:spPr bwMode="auto">
          <a:xfrm>
            <a:off x="4648200" y="2576513"/>
            <a:ext cx="3973513" cy="862012"/>
          </a:xfrm>
          <a:prstGeom prst="rect">
            <a:avLst/>
          </a:prstGeom>
          <a:solidFill>
            <a:srgbClr val="FFC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defRPr/>
            </a:pPr>
            <a:r>
              <a:rPr lang="en-US" altLang="en-US" sz="1400" b="1" dirty="0">
                <a:solidFill>
                  <a:schemeClr val="bg1">
                    <a:lumMod val="65000"/>
                  </a:schemeClr>
                </a:solidFill>
              </a:rPr>
              <a:t>Myelinated RNFL</a:t>
            </a:r>
          </a:p>
          <a:p>
            <a:pPr eaLnBrk="1" hangingPunct="1">
              <a:spcBef>
                <a:spcPct val="0"/>
              </a:spcBef>
              <a:buClrTx/>
              <a:buSzTx/>
              <a:buFontTx/>
              <a:buNone/>
              <a:defRPr/>
            </a:pPr>
            <a:r>
              <a:rPr lang="en-US" altLang="en-US" sz="1200" dirty="0">
                <a:solidFill>
                  <a:srgbClr val="FFCCFF"/>
                </a:solidFill>
              </a:rPr>
              <a:t>--Myelin normally starts at LGN, ends at lamina </a:t>
            </a:r>
            <a:r>
              <a:rPr lang="en-US" altLang="en-US" sz="1200" dirty="0" err="1">
                <a:solidFill>
                  <a:srgbClr val="FFCCFF"/>
                </a:solidFill>
              </a:rPr>
              <a:t>cribrosa</a:t>
            </a:r>
            <a:endParaRPr lang="en-US" altLang="en-US" sz="1200" dirty="0">
              <a:solidFill>
                <a:srgbClr val="FFCCFF"/>
              </a:solidFill>
            </a:endParaRPr>
          </a:p>
          <a:p>
            <a:pPr eaLnBrk="1" hangingPunct="1">
              <a:spcBef>
                <a:spcPct val="0"/>
              </a:spcBef>
              <a:buClrTx/>
              <a:buSzTx/>
              <a:buFontTx/>
              <a:buNone/>
              <a:defRPr/>
            </a:pPr>
            <a:r>
              <a:rPr lang="en-US" altLang="en-US" sz="1200" dirty="0">
                <a:solidFill>
                  <a:srgbClr val="FFCCFF"/>
                </a:solidFill>
              </a:rPr>
              <a:t>--Can be patchy, discontinuous</a:t>
            </a:r>
          </a:p>
          <a:p>
            <a:pPr eaLnBrk="1" hangingPunct="1">
              <a:spcBef>
                <a:spcPct val="0"/>
              </a:spcBef>
              <a:buClrTx/>
              <a:buSzTx/>
              <a:buFontTx/>
              <a:buNone/>
              <a:defRPr/>
            </a:pPr>
            <a:r>
              <a:rPr lang="en-US" altLang="en-US" sz="1200" dirty="0">
                <a:solidFill>
                  <a:srgbClr val="FFCCFF"/>
                </a:solidFill>
              </a:rPr>
              <a:t>--Corresponding VF has absolute scotoma</a:t>
            </a:r>
          </a:p>
        </p:txBody>
      </p:sp>
      <p:sp>
        <p:nvSpPr>
          <p:cNvPr id="19" name="Text Box 19">
            <a:extLst>
              <a:ext uri="{FF2B5EF4-FFF2-40B4-BE49-F238E27FC236}">
                <a16:creationId xmlns:a16="http://schemas.microsoft.com/office/drawing/2014/main" id="{9B3DB862-E937-4D3F-9229-5D0F506C20D1}"/>
              </a:ext>
            </a:extLst>
          </p:cNvPr>
          <p:cNvSpPr txBox="1">
            <a:spLocks noChangeArrowheads="1"/>
          </p:cNvSpPr>
          <p:nvPr/>
        </p:nvSpPr>
        <p:spPr bwMode="auto">
          <a:xfrm>
            <a:off x="5257800" y="3760788"/>
            <a:ext cx="3273425" cy="1231900"/>
          </a:xfrm>
          <a:prstGeom prst="rect">
            <a:avLst/>
          </a:prstGeom>
          <a:solidFill>
            <a:srgbClr val="CCFFCC"/>
          </a:solidFill>
          <a:ln w="9525">
            <a:no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defRPr/>
            </a:pPr>
            <a:r>
              <a:rPr lang="en-US" altLang="en-US" sz="1400" b="1" dirty="0">
                <a:solidFill>
                  <a:schemeClr val="bg1">
                    <a:lumMod val="65000"/>
                  </a:schemeClr>
                </a:solidFill>
              </a:rPr>
              <a:t>Optic Nerve Hypoplasia</a:t>
            </a:r>
          </a:p>
          <a:p>
            <a:pPr eaLnBrk="1" hangingPunct="1">
              <a:spcBef>
                <a:spcPct val="0"/>
              </a:spcBef>
              <a:buClrTx/>
              <a:buSzTx/>
              <a:buFontTx/>
              <a:buNone/>
              <a:defRPr/>
            </a:pPr>
            <a:r>
              <a:rPr lang="en-US" altLang="en-US" sz="1200" dirty="0">
                <a:solidFill>
                  <a:srgbClr val="CCFFCC"/>
                </a:solidFill>
              </a:rPr>
              <a:t>--Abnormally </a:t>
            </a:r>
            <a:r>
              <a:rPr lang="en-US" altLang="en-US" sz="1200" b="1" dirty="0">
                <a:solidFill>
                  <a:srgbClr val="CCFFCC"/>
                </a:solidFill>
              </a:rPr>
              <a:t>low number of axons</a:t>
            </a:r>
          </a:p>
          <a:p>
            <a:pPr eaLnBrk="1" hangingPunct="1">
              <a:spcBef>
                <a:spcPct val="0"/>
              </a:spcBef>
              <a:buClrTx/>
              <a:buSzTx/>
              <a:buFontTx/>
              <a:buNone/>
              <a:defRPr/>
            </a:pPr>
            <a:r>
              <a:rPr lang="en-US" altLang="en-US" sz="1200" dirty="0">
                <a:solidFill>
                  <a:srgbClr val="CCFFCC"/>
                </a:solidFill>
              </a:rPr>
              <a:t>--DFE: Small pale disc with </a:t>
            </a:r>
            <a:r>
              <a:rPr lang="en-US" altLang="en-US" sz="1200" b="1" dirty="0">
                <a:solidFill>
                  <a:srgbClr val="CCFFCC"/>
                </a:solidFill>
              </a:rPr>
              <a:t>double ring sign</a:t>
            </a:r>
            <a:endParaRPr lang="en-US" altLang="en-US" sz="1200" dirty="0">
              <a:solidFill>
                <a:srgbClr val="CCFFCC"/>
              </a:solidFill>
            </a:endParaRPr>
          </a:p>
          <a:p>
            <a:pPr eaLnBrk="1" hangingPunct="1">
              <a:spcBef>
                <a:spcPct val="0"/>
              </a:spcBef>
              <a:buClrTx/>
              <a:buSzTx/>
              <a:buFontTx/>
              <a:buNone/>
              <a:defRPr/>
            </a:pPr>
            <a:r>
              <a:rPr lang="en-US" altLang="en-US" sz="1200" dirty="0">
                <a:solidFill>
                  <a:srgbClr val="CCFFCC"/>
                </a:solidFill>
              </a:rPr>
              <a:t>--VA </a:t>
            </a:r>
            <a:r>
              <a:rPr lang="en-US" altLang="en-US" sz="1200" b="1" dirty="0">
                <a:solidFill>
                  <a:srgbClr val="CCFFCC"/>
                </a:solidFill>
              </a:rPr>
              <a:t>20/20&lt;-&gt;NLP</a:t>
            </a:r>
          </a:p>
          <a:p>
            <a:pPr eaLnBrk="1" hangingPunct="1">
              <a:spcBef>
                <a:spcPct val="0"/>
              </a:spcBef>
              <a:buClrTx/>
              <a:buSzTx/>
              <a:buFontTx/>
              <a:buNone/>
              <a:defRPr/>
            </a:pPr>
            <a:r>
              <a:rPr lang="en-US" altLang="en-US" sz="1200" dirty="0">
                <a:solidFill>
                  <a:srgbClr val="CCFFCC"/>
                </a:solidFill>
              </a:rPr>
              <a:t>--VF defects </a:t>
            </a:r>
            <a:r>
              <a:rPr lang="en-US" altLang="en-US" sz="1200" b="1" dirty="0">
                <a:solidFill>
                  <a:srgbClr val="CCFFCC"/>
                </a:solidFill>
              </a:rPr>
              <a:t>invariably present</a:t>
            </a:r>
          </a:p>
          <a:p>
            <a:pPr eaLnBrk="1" hangingPunct="1">
              <a:spcBef>
                <a:spcPct val="0"/>
              </a:spcBef>
              <a:buClrTx/>
              <a:buSzTx/>
              <a:buFontTx/>
              <a:buNone/>
              <a:defRPr/>
            </a:pPr>
            <a:r>
              <a:rPr lang="en-US" altLang="en-US" sz="1200" dirty="0">
                <a:solidFill>
                  <a:srgbClr val="CCFFCC"/>
                </a:solidFill>
              </a:rPr>
              <a:t>--Remember the </a:t>
            </a:r>
            <a:r>
              <a:rPr lang="en-US" altLang="en-US" sz="1200" b="1" dirty="0">
                <a:solidFill>
                  <a:srgbClr val="CCFFCC"/>
                </a:solidFill>
              </a:rPr>
              <a:t>4 D’s</a:t>
            </a:r>
            <a:r>
              <a:rPr lang="en-US" altLang="en-US" sz="1200" dirty="0">
                <a:solidFill>
                  <a:srgbClr val="CCFFCC"/>
                </a:solidFill>
              </a:rPr>
              <a:t> (more on this shortly)</a:t>
            </a:r>
          </a:p>
        </p:txBody>
      </p:sp>
      <p:sp>
        <p:nvSpPr>
          <p:cNvPr id="36869" name="Text Box 10">
            <a:extLst>
              <a:ext uri="{FF2B5EF4-FFF2-40B4-BE49-F238E27FC236}">
                <a16:creationId xmlns:a16="http://schemas.microsoft.com/office/drawing/2014/main" id="{C71F54FC-B579-48D3-89A7-A98250840F67}"/>
              </a:ext>
            </a:extLst>
          </p:cNvPr>
          <p:cNvSpPr txBox="1">
            <a:spLocks noChangeArrowheads="1"/>
          </p:cNvSpPr>
          <p:nvPr/>
        </p:nvSpPr>
        <p:spPr bwMode="auto">
          <a:xfrm>
            <a:off x="1371600" y="4267200"/>
            <a:ext cx="3057525" cy="2154238"/>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Morning-Glory Disc</a:t>
            </a:r>
          </a:p>
          <a:p>
            <a:pPr eaLnBrk="1" hangingPunct="1">
              <a:spcBef>
                <a:spcPct val="0"/>
              </a:spcBef>
              <a:buClrTx/>
              <a:buSzTx/>
              <a:buFontTx/>
              <a:buNone/>
            </a:pPr>
            <a:r>
              <a:rPr lang="en-US" altLang="en-US" sz="1200"/>
              <a:t>--DFE reveals:</a:t>
            </a:r>
          </a:p>
          <a:p>
            <a:pPr eaLnBrk="1" hangingPunct="1">
              <a:spcBef>
                <a:spcPct val="0"/>
              </a:spcBef>
              <a:buClrTx/>
              <a:buSzTx/>
              <a:buFontTx/>
              <a:buNone/>
            </a:pPr>
            <a:r>
              <a:rPr lang="en-US" altLang="en-US" sz="1200"/>
              <a:t>  1) A funnel-shaped…</a:t>
            </a:r>
            <a:r>
              <a:rPr lang="en-US" altLang="en-US" sz="1200" b="1">
                <a:solidFill>
                  <a:srgbClr val="0000FF"/>
                </a:solidFill>
              </a:rPr>
              <a:t>excavation</a:t>
            </a:r>
            <a:endParaRPr lang="en-US" altLang="en-US" sz="1200"/>
          </a:p>
          <a:p>
            <a:pPr eaLnBrk="1" hangingPunct="1">
              <a:spcBef>
                <a:spcPct val="0"/>
              </a:spcBef>
              <a:buClrTx/>
              <a:buSzTx/>
              <a:buFontTx/>
              <a:buNone/>
            </a:pPr>
            <a:r>
              <a:rPr lang="en-US" altLang="en-US" sz="1200"/>
              <a:t>  2) Number of vessels crossing the rim</a:t>
            </a:r>
          </a:p>
          <a:p>
            <a:pPr eaLnBrk="1" hangingPunct="1">
              <a:spcBef>
                <a:spcPct val="0"/>
              </a:spcBef>
              <a:buClrTx/>
              <a:buSzTx/>
              <a:buFontTx/>
              <a:buNone/>
            </a:pPr>
            <a:r>
              <a:rPr lang="en-US" altLang="en-US" sz="1200"/>
              <a:t>    seems abnormally…</a:t>
            </a:r>
            <a:r>
              <a:rPr lang="en-US" altLang="en-US" sz="1200" b="1">
                <a:solidFill>
                  <a:srgbClr val="0000FF"/>
                </a:solidFill>
              </a:rPr>
              <a:t>high</a:t>
            </a:r>
            <a:r>
              <a:rPr lang="en-US" altLang="en-US" sz="1200"/>
              <a:t> </a:t>
            </a:r>
            <a:endParaRPr lang="en-US" altLang="en-US" sz="1200" b="1">
              <a:solidFill>
                <a:srgbClr val="0000FF"/>
              </a:solidFill>
            </a:endParaRPr>
          </a:p>
          <a:p>
            <a:pPr eaLnBrk="1" hangingPunct="1">
              <a:spcBef>
                <a:spcPct val="0"/>
              </a:spcBef>
              <a:buClrTx/>
              <a:buSzTx/>
              <a:buFontTx/>
              <a:buNone/>
            </a:pPr>
            <a:r>
              <a:rPr lang="en-US" altLang="en-US" sz="1200"/>
              <a:t>--Tissue is…</a:t>
            </a:r>
            <a:r>
              <a:rPr lang="en-US" altLang="en-US" sz="1200" b="1">
                <a:solidFill>
                  <a:srgbClr val="0000FF"/>
                </a:solidFill>
              </a:rPr>
              <a:t>contractile</a:t>
            </a:r>
            <a:r>
              <a:rPr lang="en-US" altLang="en-US" sz="1200"/>
              <a:t>, so cup seems</a:t>
            </a:r>
          </a:p>
          <a:p>
            <a:pPr eaLnBrk="1" hangingPunct="1">
              <a:spcBef>
                <a:spcPct val="0"/>
              </a:spcBef>
              <a:buClrTx/>
              <a:buSzTx/>
              <a:buFontTx/>
              <a:buNone/>
            </a:pPr>
            <a:r>
              <a:rPr lang="en-US" altLang="en-US" sz="1200"/>
              <a:t>  to…</a:t>
            </a:r>
            <a:r>
              <a:rPr lang="en-US" altLang="en-US" sz="1200" b="1">
                <a:solidFill>
                  <a:srgbClr val="0000FF"/>
                </a:solidFill>
              </a:rPr>
              <a:t>open </a:t>
            </a:r>
            <a:r>
              <a:rPr lang="en-US" altLang="en-US" sz="1200">
                <a:solidFill>
                  <a:srgbClr val="0000FF"/>
                </a:solidFill>
              </a:rPr>
              <a:t>and</a:t>
            </a:r>
            <a:r>
              <a:rPr lang="en-US" altLang="en-US" sz="1200" b="1">
                <a:solidFill>
                  <a:srgbClr val="0000FF"/>
                </a:solidFill>
              </a:rPr>
              <a:t> close</a:t>
            </a:r>
            <a:r>
              <a:rPr lang="en-US" altLang="en-US" sz="1200"/>
              <a:t> (like its namesake,  </a:t>
            </a:r>
          </a:p>
          <a:p>
            <a:pPr eaLnBrk="1" hangingPunct="1">
              <a:spcBef>
                <a:spcPct val="0"/>
              </a:spcBef>
              <a:buClrTx/>
              <a:buSzTx/>
              <a:buFontTx/>
              <a:buNone/>
            </a:pPr>
            <a:r>
              <a:rPr lang="en-US" altLang="en-US" sz="1200"/>
              <a:t>  the morning-glory flower)</a:t>
            </a:r>
          </a:p>
          <a:p>
            <a:pPr eaLnBrk="1" hangingPunct="1">
              <a:spcBef>
                <a:spcPct val="0"/>
              </a:spcBef>
              <a:buClrTx/>
              <a:buSzTx/>
              <a:buFontTx/>
              <a:buNone/>
            </a:pPr>
            <a:r>
              <a:rPr lang="en-US" altLang="en-US" sz="1200"/>
              <a:t>--VA usually…</a:t>
            </a:r>
            <a:r>
              <a:rPr lang="en-US" altLang="en-US" sz="1200" b="1">
                <a:solidFill>
                  <a:srgbClr val="0000FF"/>
                </a:solidFill>
              </a:rPr>
              <a:t>20/200</a:t>
            </a:r>
            <a:r>
              <a:rPr lang="en-US" altLang="en-US" sz="1200"/>
              <a:t>, but can be…</a:t>
            </a:r>
          </a:p>
          <a:p>
            <a:pPr eaLnBrk="1" hangingPunct="1">
              <a:spcBef>
                <a:spcPct val="0"/>
              </a:spcBef>
              <a:buClrTx/>
              <a:buSzTx/>
              <a:buFontTx/>
              <a:buNone/>
            </a:pPr>
            <a:r>
              <a:rPr lang="en-US" altLang="en-US" sz="1200"/>
              <a:t>   </a:t>
            </a:r>
            <a:r>
              <a:rPr lang="en-US" altLang="en-US" sz="1200" b="1">
                <a:solidFill>
                  <a:srgbClr val="0000FF"/>
                </a:solidFill>
              </a:rPr>
              <a:t>20/20&lt;-&gt;NLP</a:t>
            </a:r>
          </a:p>
          <a:p>
            <a:pPr eaLnBrk="1" hangingPunct="1">
              <a:spcBef>
                <a:spcPct val="0"/>
              </a:spcBef>
              <a:buClrTx/>
              <a:buSzTx/>
              <a:buFontTx/>
              <a:buNone/>
            </a:pPr>
            <a:r>
              <a:rPr lang="en-US" altLang="en-US" sz="1200"/>
              <a:t>--1/3 develop…</a:t>
            </a:r>
            <a:r>
              <a:rPr lang="en-US" altLang="en-US" sz="1200" b="1">
                <a:solidFill>
                  <a:srgbClr val="CCECFF"/>
                </a:solidFill>
              </a:rPr>
              <a:t>serous</a:t>
            </a:r>
            <a:r>
              <a:rPr lang="en-US" altLang="en-US" sz="1200" b="1">
                <a:solidFill>
                  <a:srgbClr val="0000FF"/>
                </a:solidFill>
              </a:rPr>
              <a:t> </a:t>
            </a:r>
            <a:r>
              <a:rPr lang="en-US" altLang="en-US" sz="1200" b="1">
                <a:solidFill>
                  <a:srgbClr val="CCECFF"/>
                </a:solidFill>
              </a:rPr>
              <a:t>RD</a:t>
            </a:r>
          </a:p>
        </p:txBody>
      </p:sp>
      <p:sp>
        <p:nvSpPr>
          <p:cNvPr id="29699" name="Text Box 3">
            <a:extLst>
              <a:ext uri="{FF2B5EF4-FFF2-40B4-BE49-F238E27FC236}">
                <a16:creationId xmlns:a16="http://schemas.microsoft.com/office/drawing/2014/main" id="{E950C0BC-1A72-4F15-AB69-528D5350F69B}"/>
              </a:ext>
            </a:extLst>
          </p:cNvPr>
          <p:cNvSpPr txBox="1">
            <a:spLocks noChangeArrowheads="1"/>
          </p:cNvSpPr>
          <p:nvPr/>
        </p:nvSpPr>
        <p:spPr bwMode="auto">
          <a:xfrm>
            <a:off x="793750" y="3505200"/>
            <a:ext cx="2274888" cy="677863"/>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r>
              <a:rPr lang="en-US" altLang="en-US" sz="1400" b="1">
                <a:solidFill>
                  <a:schemeClr val="bg1">
                    <a:lumMod val="65000"/>
                  </a:schemeClr>
                </a:solidFill>
              </a:rPr>
              <a:t>Optic Pit/Hole</a:t>
            </a:r>
          </a:p>
          <a:p>
            <a:pPr eaLnBrk="1" hangingPunct="1">
              <a:defRPr/>
            </a:pPr>
            <a:r>
              <a:rPr lang="en-US" altLang="en-US" sz="1200">
                <a:solidFill>
                  <a:schemeClr val="bg1">
                    <a:lumMod val="65000"/>
                  </a:schemeClr>
                </a:solidFill>
              </a:rPr>
              <a:t>--Associated with…</a:t>
            </a:r>
            <a:r>
              <a:rPr lang="en-US" altLang="en-US" sz="1200" b="1">
                <a:solidFill>
                  <a:schemeClr val="bg1">
                    <a:lumMod val="65000"/>
                  </a:schemeClr>
                </a:solidFill>
              </a:rPr>
              <a:t>serous RD</a:t>
            </a:r>
          </a:p>
          <a:p>
            <a:pPr eaLnBrk="1" hangingPunct="1">
              <a:defRPr/>
            </a:pPr>
            <a:r>
              <a:rPr lang="en-US" altLang="en-US" sz="1200" b="1">
                <a:solidFill>
                  <a:schemeClr val="bg1">
                    <a:lumMod val="65000"/>
                  </a:schemeClr>
                </a:solidFill>
              </a:rPr>
              <a:t>  in adulthood</a:t>
            </a:r>
          </a:p>
        </p:txBody>
      </p:sp>
      <p:sp>
        <p:nvSpPr>
          <p:cNvPr id="29700" name="Line 4">
            <a:extLst>
              <a:ext uri="{FF2B5EF4-FFF2-40B4-BE49-F238E27FC236}">
                <a16:creationId xmlns:a16="http://schemas.microsoft.com/office/drawing/2014/main" id="{A58D938F-1496-402C-A04A-3DB65B09DA17}"/>
              </a:ext>
            </a:extLst>
          </p:cNvPr>
          <p:cNvSpPr>
            <a:spLocks noChangeShapeType="1"/>
          </p:cNvSpPr>
          <p:nvPr/>
        </p:nvSpPr>
        <p:spPr bwMode="auto">
          <a:xfrm flipH="1">
            <a:off x="1600200" y="2057400"/>
            <a:ext cx="1524000" cy="3810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en-US">
              <a:latin typeface="Arial" charset="0"/>
            </a:endParaRPr>
          </a:p>
        </p:txBody>
      </p:sp>
      <p:sp>
        <p:nvSpPr>
          <p:cNvPr id="29702" name="Text Box 6">
            <a:extLst>
              <a:ext uri="{FF2B5EF4-FFF2-40B4-BE49-F238E27FC236}">
                <a16:creationId xmlns:a16="http://schemas.microsoft.com/office/drawing/2014/main" id="{92EEEF48-0FFE-4066-841A-664CE53D156C}"/>
              </a:ext>
            </a:extLst>
          </p:cNvPr>
          <p:cNvSpPr txBox="1">
            <a:spLocks noChangeArrowheads="1"/>
          </p:cNvSpPr>
          <p:nvPr/>
        </p:nvSpPr>
        <p:spPr bwMode="auto">
          <a:xfrm>
            <a:off x="1341438" y="1524000"/>
            <a:ext cx="3543300" cy="4587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algn="ctr" eaLnBrk="1" hangingPunct="1">
              <a:lnSpc>
                <a:spcPct val="85000"/>
              </a:lnSpc>
              <a:defRPr/>
            </a:pPr>
            <a:r>
              <a:rPr lang="en-US" altLang="en-US" sz="1400" i="1">
                <a:solidFill>
                  <a:schemeClr val="bg1">
                    <a:lumMod val="75000"/>
                  </a:schemeClr>
                </a:solidFill>
              </a:rPr>
              <a:t>These three are all secondary to abnormal</a:t>
            </a:r>
          </a:p>
          <a:p>
            <a:pPr algn="ctr" eaLnBrk="1" hangingPunct="1">
              <a:lnSpc>
                <a:spcPct val="85000"/>
              </a:lnSpc>
              <a:defRPr/>
            </a:pPr>
            <a:r>
              <a:rPr lang="en-US" altLang="en-US" sz="1400" i="1">
                <a:solidFill>
                  <a:schemeClr val="bg1">
                    <a:lumMod val="75000"/>
                  </a:schemeClr>
                </a:solidFill>
              </a:rPr>
              <a:t>closure of the embryonic optic fissure</a:t>
            </a:r>
          </a:p>
        </p:txBody>
      </p:sp>
      <p:sp>
        <p:nvSpPr>
          <p:cNvPr id="29703" name="Text Box 7">
            <a:extLst>
              <a:ext uri="{FF2B5EF4-FFF2-40B4-BE49-F238E27FC236}">
                <a16:creationId xmlns:a16="http://schemas.microsoft.com/office/drawing/2014/main" id="{C4E69FAD-31FE-4259-85A6-2754955AD806}"/>
              </a:ext>
            </a:extLst>
          </p:cNvPr>
          <p:cNvSpPr txBox="1">
            <a:spLocks noChangeArrowheads="1"/>
          </p:cNvSpPr>
          <p:nvPr/>
        </p:nvSpPr>
        <p:spPr bwMode="auto">
          <a:xfrm>
            <a:off x="76200" y="2514600"/>
            <a:ext cx="2782888" cy="862013"/>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r>
              <a:rPr lang="en-US" altLang="en-US" sz="1400" b="1">
                <a:solidFill>
                  <a:schemeClr val="bg1">
                    <a:lumMod val="65000"/>
                  </a:schemeClr>
                </a:solidFill>
              </a:rPr>
              <a:t>Optic Nerve Coloboma</a:t>
            </a:r>
          </a:p>
          <a:p>
            <a:pPr eaLnBrk="1" hangingPunct="1">
              <a:defRPr/>
            </a:pPr>
            <a:r>
              <a:rPr lang="en-US" altLang="en-US" sz="1200">
                <a:solidFill>
                  <a:schemeClr val="bg1">
                    <a:lumMod val="65000"/>
                  </a:schemeClr>
                </a:solidFill>
              </a:rPr>
              <a:t>1) May resemble…</a:t>
            </a:r>
            <a:r>
              <a:rPr lang="en-US" altLang="en-US" sz="1200" b="1">
                <a:solidFill>
                  <a:schemeClr val="bg1">
                    <a:lumMod val="65000"/>
                  </a:schemeClr>
                </a:solidFill>
              </a:rPr>
              <a:t>deep cupping</a:t>
            </a:r>
          </a:p>
          <a:p>
            <a:pPr eaLnBrk="1" hangingPunct="1">
              <a:defRPr/>
            </a:pPr>
            <a:r>
              <a:rPr lang="en-US" altLang="en-US" sz="1200">
                <a:solidFill>
                  <a:schemeClr val="bg1">
                    <a:lumMod val="65000"/>
                  </a:schemeClr>
                </a:solidFill>
              </a:rPr>
              <a:t>2) Can be…</a:t>
            </a:r>
            <a:r>
              <a:rPr lang="en-US" altLang="en-US" sz="1200" b="1">
                <a:solidFill>
                  <a:schemeClr val="bg1">
                    <a:lumMod val="65000"/>
                  </a:schemeClr>
                </a:solidFill>
              </a:rPr>
              <a:t>bilateral, asymmetric</a:t>
            </a:r>
          </a:p>
          <a:p>
            <a:pPr eaLnBrk="1" hangingPunct="1">
              <a:defRPr/>
            </a:pPr>
            <a:r>
              <a:rPr lang="en-US" altLang="en-US" sz="1200">
                <a:solidFill>
                  <a:schemeClr val="bg1">
                    <a:lumMod val="65000"/>
                  </a:schemeClr>
                </a:solidFill>
              </a:rPr>
              <a:t>3) Part of the…</a:t>
            </a:r>
            <a:r>
              <a:rPr lang="en-US" altLang="en-US" sz="1200" b="1">
                <a:solidFill>
                  <a:schemeClr val="bg1">
                    <a:lumMod val="65000"/>
                  </a:schemeClr>
                </a:solidFill>
              </a:rPr>
              <a:t>CHARGE association</a:t>
            </a:r>
          </a:p>
        </p:txBody>
      </p:sp>
      <p:sp>
        <p:nvSpPr>
          <p:cNvPr id="29704" name="Line 8">
            <a:extLst>
              <a:ext uri="{FF2B5EF4-FFF2-40B4-BE49-F238E27FC236}">
                <a16:creationId xmlns:a16="http://schemas.microsoft.com/office/drawing/2014/main" id="{D6137D7E-D7B6-40C4-BC42-30E8C925266D}"/>
              </a:ext>
            </a:extLst>
          </p:cNvPr>
          <p:cNvSpPr>
            <a:spLocks noChangeShapeType="1"/>
          </p:cNvSpPr>
          <p:nvPr/>
        </p:nvSpPr>
        <p:spPr bwMode="auto">
          <a:xfrm flipH="1">
            <a:off x="2971800" y="2057400"/>
            <a:ext cx="152400" cy="14478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en-US">
              <a:latin typeface="Arial" charset="0"/>
            </a:endParaRPr>
          </a:p>
        </p:txBody>
      </p:sp>
      <p:sp>
        <p:nvSpPr>
          <p:cNvPr id="29705" name="Text Box 9">
            <a:extLst>
              <a:ext uri="{FF2B5EF4-FFF2-40B4-BE49-F238E27FC236}">
                <a16:creationId xmlns:a16="http://schemas.microsoft.com/office/drawing/2014/main" id="{F1B97860-F285-4B03-9337-94B0C1D0189D}"/>
              </a:ext>
            </a:extLst>
          </p:cNvPr>
          <p:cNvSpPr txBox="1">
            <a:spLocks noChangeArrowheads="1"/>
          </p:cNvSpPr>
          <p:nvPr/>
        </p:nvSpPr>
        <p:spPr bwMode="auto">
          <a:xfrm>
            <a:off x="1371600" y="4267200"/>
            <a:ext cx="3057525" cy="2154238"/>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r>
              <a:rPr lang="en-US" altLang="en-US" sz="1400" b="1">
                <a:solidFill>
                  <a:schemeClr val="bg1">
                    <a:lumMod val="65000"/>
                  </a:schemeClr>
                </a:solidFill>
              </a:rPr>
              <a:t>Morning-Glory Disc</a:t>
            </a:r>
          </a:p>
          <a:p>
            <a:pPr eaLnBrk="1" hangingPunct="1">
              <a:defRPr/>
            </a:pPr>
            <a:r>
              <a:rPr lang="en-US" altLang="en-US" sz="1200">
                <a:solidFill>
                  <a:schemeClr val="bg1">
                    <a:lumMod val="65000"/>
                  </a:schemeClr>
                </a:solidFill>
              </a:rPr>
              <a:t>--DFE reveals:</a:t>
            </a:r>
          </a:p>
          <a:p>
            <a:pPr eaLnBrk="1" hangingPunct="1">
              <a:defRPr/>
            </a:pPr>
            <a:r>
              <a:rPr lang="en-US" altLang="en-US" sz="1200">
                <a:solidFill>
                  <a:schemeClr val="bg1">
                    <a:lumMod val="65000"/>
                  </a:schemeClr>
                </a:solidFill>
              </a:rPr>
              <a:t>  1) A funnel-shaped…</a:t>
            </a:r>
            <a:r>
              <a:rPr lang="en-US" altLang="en-US" sz="1200" b="1">
                <a:solidFill>
                  <a:schemeClr val="bg1">
                    <a:lumMod val="65000"/>
                  </a:schemeClr>
                </a:solidFill>
              </a:rPr>
              <a:t>excavation</a:t>
            </a:r>
            <a:endParaRPr lang="en-US" altLang="en-US" sz="1200">
              <a:solidFill>
                <a:schemeClr val="bg1">
                  <a:lumMod val="65000"/>
                </a:schemeClr>
              </a:solidFill>
            </a:endParaRPr>
          </a:p>
          <a:p>
            <a:pPr eaLnBrk="1" hangingPunct="1">
              <a:defRPr/>
            </a:pPr>
            <a:r>
              <a:rPr lang="en-US" altLang="en-US" sz="1200">
                <a:solidFill>
                  <a:schemeClr val="bg1">
                    <a:lumMod val="65000"/>
                  </a:schemeClr>
                </a:solidFill>
              </a:rPr>
              <a:t>  2) Number of vessels crossing the rim</a:t>
            </a:r>
          </a:p>
          <a:p>
            <a:pPr eaLnBrk="1" hangingPunct="1">
              <a:defRPr/>
            </a:pPr>
            <a:r>
              <a:rPr lang="en-US" altLang="en-US" sz="1200">
                <a:solidFill>
                  <a:schemeClr val="bg1">
                    <a:lumMod val="65000"/>
                  </a:schemeClr>
                </a:solidFill>
              </a:rPr>
              <a:t>    seems abnormally…</a:t>
            </a:r>
            <a:r>
              <a:rPr lang="en-US" altLang="en-US" sz="1200" b="1">
                <a:solidFill>
                  <a:schemeClr val="bg1">
                    <a:lumMod val="65000"/>
                  </a:schemeClr>
                </a:solidFill>
              </a:rPr>
              <a:t>high</a:t>
            </a:r>
            <a:r>
              <a:rPr lang="en-US" altLang="en-US" sz="1200">
                <a:solidFill>
                  <a:schemeClr val="bg1">
                    <a:lumMod val="65000"/>
                  </a:schemeClr>
                </a:solidFill>
              </a:rPr>
              <a:t> </a:t>
            </a:r>
            <a:endParaRPr lang="en-US" altLang="en-US" sz="1200" b="1">
              <a:solidFill>
                <a:schemeClr val="bg1">
                  <a:lumMod val="65000"/>
                </a:schemeClr>
              </a:solidFill>
            </a:endParaRPr>
          </a:p>
          <a:p>
            <a:pPr eaLnBrk="1" hangingPunct="1">
              <a:defRPr/>
            </a:pPr>
            <a:r>
              <a:rPr lang="en-US" altLang="en-US" sz="1200">
                <a:solidFill>
                  <a:schemeClr val="bg1">
                    <a:lumMod val="65000"/>
                  </a:schemeClr>
                </a:solidFill>
              </a:rPr>
              <a:t>--Tissue is…</a:t>
            </a:r>
            <a:r>
              <a:rPr lang="en-US" altLang="en-US" sz="1200" b="1">
                <a:solidFill>
                  <a:schemeClr val="bg1">
                    <a:lumMod val="65000"/>
                  </a:schemeClr>
                </a:solidFill>
              </a:rPr>
              <a:t>contractile</a:t>
            </a:r>
            <a:r>
              <a:rPr lang="en-US" altLang="en-US" sz="1200">
                <a:solidFill>
                  <a:schemeClr val="bg1">
                    <a:lumMod val="65000"/>
                  </a:schemeClr>
                </a:solidFill>
              </a:rPr>
              <a:t>, so cup seems</a:t>
            </a:r>
          </a:p>
          <a:p>
            <a:pPr eaLnBrk="1" hangingPunct="1">
              <a:defRPr/>
            </a:pPr>
            <a:r>
              <a:rPr lang="en-US" altLang="en-US" sz="1200">
                <a:solidFill>
                  <a:schemeClr val="bg1">
                    <a:lumMod val="65000"/>
                  </a:schemeClr>
                </a:solidFill>
              </a:rPr>
              <a:t>  to…</a:t>
            </a:r>
            <a:r>
              <a:rPr lang="en-US" altLang="en-US" sz="1200" b="1">
                <a:solidFill>
                  <a:schemeClr val="bg1">
                    <a:lumMod val="65000"/>
                  </a:schemeClr>
                </a:solidFill>
              </a:rPr>
              <a:t>open </a:t>
            </a:r>
            <a:r>
              <a:rPr lang="en-US" altLang="en-US" sz="1200">
                <a:solidFill>
                  <a:schemeClr val="bg1">
                    <a:lumMod val="65000"/>
                  </a:schemeClr>
                </a:solidFill>
              </a:rPr>
              <a:t>and</a:t>
            </a:r>
            <a:r>
              <a:rPr lang="en-US" altLang="en-US" sz="1200" b="1">
                <a:solidFill>
                  <a:schemeClr val="bg1">
                    <a:lumMod val="65000"/>
                  </a:schemeClr>
                </a:solidFill>
              </a:rPr>
              <a:t> close</a:t>
            </a:r>
            <a:r>
              <a:rPr lang="en-US" altLang="en-US" sz="1200">
                <a:solidFill>
                  <a:schemeClr val="bg1">
                    <a:lumMod val="65000"/>
                  </a:schemeClr>
                </a:solidFill>
              </a:rPr>
              <a:t> (like its namesake,  </a:t>
            </a:r>
          </a:p>
          <a:p>
            <a:pPr eaLnBrk="1" hangingPunct="1">
              <a:defRPr/>
            </a:pPr>
            <a:r>
              <a:rPr lang="en-US" altLang="en-US" sz="1200">
                <a:solidFill>
                  <a:schemeClr val="bg1">
                    <a:lumMod val="65000"/>
                  </a:schemeClr>
                </a:solidFill>
              </a:rPr>
              <a:t>  the morning-glory flower)</a:t>
            </a:r>
          </a:p>
          <a:p>
            <a:pPr eaLnBrk="1" hangingPunct="1">
              <a:defRPr/>
            </a:pPr>
            <a:r>
              <a:rPr lang="en-US" altLang="en-US" sz="1200">
                <a:solidFill>
                  <a:schemeClr val="bg1">
                    <a:lumMod val="65000"/>
                  </a:schemeClr>
                </a:solidFill>
              </a:rPr>
              <a:t>--VA usually…</a:t>
            </a:r>
            <a:r>
              <a:rPr lang="en-US" altLang="en-US" sz="1200" b="1">
                <a:solidFill>
                  <a:schemeClr val="bg1">
                    <a:lumMod val="65000"/>
                  </a:schemeClr>
                </a:solidFill>
              </a:rPr>
              <a:t>20/200</a:t>
            </a:r>
            <a:r>
              <a:rPr lang="en-US" altLang="en-US" sz="1200">
                <a:solidFill>
                  <a:schemeClr val="bg1">
                    <a:lumMod val="65000"/>
                  </a:schemeClr>
                </a:solidFill>
              </a:rPr>
              <a:t>, but can be…</a:t>
            </a:r>
          </a:p>
          <a:p>
            <a:pPr eaLnBrk="1" hangingPunct="1">
              <a:defRPr/>
            </a:pPr>
            <a:r>
              <a:rPr lang="en-US" altLang="en-US" sz="1200">
                <a:solidFill>
                  <a:schemeClr val="bg1">
                    <a:lumMod val="65000"/>
                  </a:schemeClr>
                </a:solidFill>
              </a:rPr>
              <a:t>   </a:t>
            </a:r>
            <a:r>
              <a:rPr lang="en-US" altLang="en-US" sz="1200" b="1">
                <a:solidFill>
                  <a:schemeClr val="bg1">
                    <a:lumMod val="65000"/>
                  </a:schemeClr>
                </a:solidFill>
              </a:rPr>
              <a:t>20/20&lt;-&gt;NLP</a:t>
            </a:r>
          </a:p>
          <a:p>
            <a:pPr eaLnBrk="1" hangingPunct="1">
              <a:defRPr/>
            </a:pPr>
            <a:r>
              <a:rPr lang="en-US" altLang="en-US" sz="1200">
                <a:solidFill>
                  <a:schemeClr val="bg1">
                    <a:lumMod val="65000"/>
                  </a:schemeClr>
                </a:solidFill>
              </a:rPr>
              <a:t>--1/3 develop…</a:t>
            </a:r>
            <a:r>
              <a:rPr lang="en-US" altLang="en-US" sz="1200" b="1">
                <a:solidFill>
                  <a:schemeClr val="bg1">
                    <a:lumMod val="65000"/>
                  </a:schemeClr>
                </a:solidFill>
              </a:rPr>
              <a:t>serous RD</a:t>
            </a:r>
          </a:p>
        </p:txBody>
      </p:sp>
      <p:sp>
        <p:nvSpPr>
          <p:cNvPr id="36876" name="Rectangle 11">
            <a:extLst>
              <a:ext uri="{FF2B5EF4-FFF2-40B4-BE49-F238E27FC236}">
                <a16:creationId xmlns:a16="http://schemas.microsoft.com/office/drawing/2014/main" id="{D1D87674-324D-41A5-8F74-612808C78177}"/>
              </a:ext>
            </a:extLst>
          </p:cNvPr>
          <p:cNvSpPr>
            <a:spLocks noChangeArrowheads="1"/>
          </p:cNvSpPr>
          <p:nvPr/>
        </p:nvSpPr>
        <p:spPr bwMode="auto">
          <a:xfrm>
            <a:off x="457200" y="122238"/>
            <a:ext cx="7543800" cy="8683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b"/>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ct val="85000"/>
              </a:lnSpc>
              <a:spcBef>
                <a:spcPct val="0"/>
              </a:spcBef>
              <a:buClrTx/>
              <a:buSzTx/>
              <a:buFontTx/>
              <a:buNone/>
            </a:pPr>
            <a:r>
              <a:rPr lang="en-US" altLang="en-US" sz="3200" b="1" dirty="0">
                <a:solidFill>
                  <a:schemeClr val="tx2"/>
                </a:solidFill>
              </a:rPr>
              <a:t>Developmental Abnormalities of the Optic Nerve Head</a:t>
            </a:r>
            <a:endParaRPr lang="en-US" altLang="en-US" sz="3200" dirty="0">
              <a:solidFill>
                <a:schemeClr val="tx2"/>
              </a:solidFill>
            </a:endParaRPr>
          </a:p>
        </p:txBody>
      </p:sp>
      <p:sp>
        <p:nvSpPr>
          <p:cNvPr id="29707" name="Text Box 11">
            <a:extLst>
              <a:ext uri="{FF2B5EF4-FFF2-40B4-BE49-F238E27FC236}">
                <a16:creationId xmlns:a16="http://schemas.microsoft.com/office/drawing/2014/main" id="{31CB1D53-B66B-4948-AB21-CFAD89885DC8}"/>
              </a:ext>
            </a:extLst>
          </p:cNvPr>
          <p:cNvSpPr txBox="1">
            <a:spLocks noChangeArrowheads="1"/>
          </p:cNvSpPr>
          <p:nvPr/>
        </p:nvSpPr>
        <p:spPr bwMode="auto">
          <a:xfrm>
            <a:off x="5410200" y="1687513"/>
            <a:ext cx="3640138" cy="677862"/>
          </a:xfrm>
          <a:prstGeom prst="rect">
            <a:avLst/>
          </a:prstGeom>
          <a:solidFill>
            <a:srgbClr val="FFFF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r>
              <a:rPr lang="en-US" altLang="en-US" sz="1400" b="1" dirty="0" err="1">
                <a:solidFill>
                  <a:schemeClr val="bg1">
                    <a:lumMod val="65000"/>
                  </a:schemeClr>
                </a:solidFill>
              </a:rPr>
              <a:t>Megalopapilla</a:t>
            </a:r>
            <a:endParaRPr lang="en-US" altLang="en-US" sz="1400" b="1" dirty="0">
              <a:solidFill>
                <a:schemeClr val="bg1">
                  <a:lumMod val="65000"/>
                </a:schemeClr>
              </a:solidFill>
            </a:endParaRPr>
          </a:p>
          <a:p>
            <a:pPr eaLnBrk="1" hangingPunct="1">
              <a:defRPr/>
            </a:pPr>
            <a:r>
              <a:rPr lang="en-US" altLang="en-US" sz="1200" dirty="0"/>
              <a:t>1) </a:t>
            </a:r>
            <a:r>
              <a:rPr lang="en-US" altLang="en-US" sz="1200" b="1" dirty="0">
                <a:solidFill>
                  <a:srgbClr val="0000FF"/>
                </a:solidFill>
              </a:rPr>
              <a:t>Abnormally large diameter of</a:t>
            </a:r>
            <a:r>
              <a:rPr lang="en-US" altLang="en-US" sz="1200" dirty="0"/>
              <a:t>…</a:t>
            </a:r>
            <a:r>
              <a:rPr lang="en-US" altLang="en-US" sz="1200" b="1" dirty="0">
                <a:solidFill>
                  <a:schemeClr val="bg1">
                    <a:lumMod val="65000"/>
                  </a:schemeClr>
                </a:solidFill>
              </a:rPr>
              <a:t>disc</a:t>
            </a:r>
            <a:r>
              <a:rPr lang="en-US" altLang="en-US" sz="1200" b="1" dirty="0">
                <a:solidFill>
                  <a:srgbClr val="0000FF"/>
                </a:solidFill>
              </a:rPr>
              <a:t> </a:t>
            </a:r>
            <a:r>
              <a:rPr lang="en-US" altLang="en-US" sz="1200" dirty="0">
                <a:solidFill>
                  <a:schemeClr val="bg1">
                    <a:lumMod val="65000"/>
                  </a:schemeClr>
                </a:solidFill>
              </a:rPr>
              <a:t>and</a:t>
            </a:r>
            <a:r>
              <a:rPr lang="en-US" altLang="en-US" sz="1200" b="1" dirty="0">
                <a:solidFill>
                  <a:schemeClr val="bg1">
                    <a:lumMod val="65000"/>
                  </a:schemeClr>
                </a:solidFill>
              </a:rPr>
              <a:t> </a:t>
            </a:r>
            <a:r>
              <a:rPr lang="en-US" altLang="en-US" sz="1200" b="1" dirty="0">
                <a:solidFill>
                  <a:srgbClr val="0000FF"/>
                </a:solidFill>
              </a:rPr>
              <a:t>cup</a:t>
            </a:r>
          </a:p>
          <a:p>
            <a:pPr eaLnBrk="1" hangingPunct="1">
              <a:defRPr/>
            </a:pPr>
            <a:r>
              <a:rPr lang="en-US" altLang="en-US" sz="1200" dirty="0">
                <a:solidFill>
                  <a:schemeClr val="bg1">
                    <a:lumMod val="65000"/>
                  </a:schemeClr>
                </a:solidFill>
              </a:rPr>
              <a:t>2) VF testing may reveal an…</a:t>
            </a:r>
            <a:r>
              <a:rPr lang="en-US" altLang="en-US" sz="1200" b="1" dirty="0">
                <a:solidFill>
                  <a:schemeClr val="bg1">
                    <a:lumMod val="65000"/>
                  </a:schemeClr>
                </a:solidFill>
              </a:rPr>
              <a:t>enlarged blind spot</a:t>
            </a:r>
          </a:p>
        </p:txBody>
      </p:sp>
      <p:sp>
        <p:nvSpPr>
          <p:cNvPr id="36878" name="Slide Number Placeholder 1">
            <a:extLst>
              <a:ext uri="{FF2B5EF4-FFF2-40B4-BE49-F238E27FC236}">
                <a16:creationId xmlns:a16="http://schemas.microsoft.com/office/drawing/2014/main" id="{7026E436-06D8-4543-A6ED-B32EBE5E5EB1}"/>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E27BB3E1-4F65-4053-A6C6-2C6273203967}" type="slidenum">
              <a:rPr lang="en-US" altLang="en-US" sz="1000"/>
              <a:pPr>
                <a:spcBef>
                  <a:spcPct val="0"/>
                </a:spcBef>
                <a:buClrTx/>
                <a:buSzTx/>
                <a:buFontTx/>
                <a:buNone/>
              </a:pPr>
              <a:t>102</a:t>
            </a:fld>
            <a:endParaRPr lang="en-US" altLang="en-US" sz="1000"/>
          </a:p>
        </p:txBody>
      </p:sp>
      <p:sp>
        <p:nvSpPr>
          <p:cNvPr id="2" name="Oval 1">
            <a:extLst>
              <a:ext uri="{FF2B5EF4-FFF2-40B4-BE49-F238E27FC236}">
                <a16:creationId xmlns:a16="http://schemas.microsoft.com/office/drawing/2014/main" id="{D7A16151-104A-4D66-A0A7-4CF728D5CAD7}"/>
              </a:ext>
            </a:extLst>
          </p:cNvPr>
          <p:cNvSpPr/>
          <p:nvPr/>
        </p:nvSpPr>
        <p:spPr>
          <a:xfrm>
            <a:off x="5257800" y="1752600"/>
            <a:ext cx="3792538" cy="536575"/>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
        <p:nvSpPr>
          <p:cNvPr id="36880" name="TextBox 2">
            <a:extLst>
              <a:ext uri="{FF2B5EF4-FFF2-40B4-BE49-F238E27FC236}">
                <a16:creationId xmlns:a16="http://schemas.microsoft.com/office/drawing/2014/main" id="{EE7A3360-35BF-4C1F-A779-707A78BF12AF}"/>
              </a:ext>
            </a:extLst>
          </p:cNvPr>
          <p:cNvSpPr txBox="1">
            <a:spLocks noChangeArrowheads="1"/>
          </p:cNvSpPr>
          <p:nvPr/>
        </p:nvSpPr>
        <p:spPr bwMode="auto">
          <a:xfrm>
            <a:off x="3657600" y="2662238"/>
            <a:ext cx="5334000" cy="2032000"/>
          </a:xfrm>
          <a:prstGeom prst="rect">
            <a:avLst/>
          </a:prstGeom>
          <a:solidFill>
            <a:srgbClr val="FFC0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i="1">
                <a:solidFill>
                  <a:srgbClr val="0000FF"/>
                </a:solidFill>
              </a:rPr>
              <a:t>An abnormally large cup in a preemie with cerebral palsy is suggestive of what condition?</a:t>
            </a:r>
          </a:p>
          <a:p>
            <a:pPr eaLnBrk="1" hangingPunct="1">
              <a:spcBef>
                <a:spcPct val="0"/>
              </a:spcBef>
              <a:buClrTx/>
              <a:buSzTx/>
              <a:buFontTx/>
              <a:buNone/>
            </a:pPr>
            <a:r>
              <a:rPr lang="en-US" altLang="en-US" sz="1400">
                <a:solidFill>
                  <a:srgbClr val="0000FF"/>
                </a:solidFill>
              </a:rPr>
              <a:t>Periventricular leukomalacia</a:t>
            </a:r>
          </a:p>
          <a:p>
            <a:pPr eaLnBrk="1" hangingPunct="1">
              <a:spcBef>
                <a:spcPct val="0"/>
              </a:spcBef>
              <a:buClrTx/>
              <a:buSzTx/>
              <a:buFontTx/>
              <a:buNone/>
            </a:pPr>
            <a:endParaRPr lang="en-US" altLang="en-US" sz="1400">
              <a:solidFill>
                <a:srgbClr val="0000FF"/>
              </a:solidFill>
            </a:endParaRPr>
          </a:p>
          <a:p>
            <a:pPr eaLnBrk="1" hangingPunct="1">
              <a:spcBef>
                <a:spcPct val="0"/>
              </a:spcBef>
              <a:buClrTx/>
              <a:buSzTx/>
              <a:buFontTx/>
              <a:buNone/>
            </a:pPr>
            <a:r>
              <a:rPr lang="en-US" altLang="en-US" sz="1400" i="1">
                <a:solidFill>
                  <a:srgbClr val="0000FF"/>
                </a:solidFill>
              </a:rPr>
              <a:t>What is the causative event, and when does it occur?</a:t>
            </a:r>
          </a:p>
          <a:p>
            <a:pPr eaLnBrk="1" hangingPunct="1">
              <a:spcBef>
                <a:spcPct val="0"/>
              </a:spcBef>
              <a:buClrTx/>
              <a:buSzTx/>
              <a:buFontTx/>
              <a:buNone/>
            </a:pPr>
            <a:r>
              <a:rPr lang="en-US" altLang="en-US" sz="1400">
                <a:solidFill>
                  <a:srgbClr val="0000FF"/>
                </a:solidFill>
              </a:rPr>
              <a:t>CNS ischemia in the perinatal period</a:t>
            </a:r>
          </a:p>
          <a:p>
            <a:pPr eaLnBrk="1" hangingPunct="1">
              <a:spcBef>
                <a:spcPct val="0"/>
              </a:spcBef>
              <a:buClrTx/>
              <a:buSzTx/>
              <a:buFontTx/>
              <a:buNone/>
            </a:pPr>
            <a:endParaRPr lang="en-US" altLang="en-US" sz="1400">
              <a:solidFill>
                <a:srgbClr val="0000FF"/>
              </a:solidFill>
            </a:endParaRPr>
          </a:p>
          <a:p>
            <a:pPr eaLnBrk="1" hangingPunct="1">
              <a:spcBef>
                <a:spcPct val="0"/>
              </a:spcBef>
              <a:buClrTx/>
              <a:buSzTx/>
              <a:buFontTx/>
              <a:buNone/>
            </a:pPr>
            <a:r>
              <a:rPr lang="en-US" altLang="en-US" sz="1400" i="1">
                <a:solidFill>
                  <a:srgbClr val="0000FF"/>
                </a:solidFill>
              </a:rPr>
              <a:t>How does CNS ischemia lead to an enlarged cup?</a:t>
            </a:r>
          </a:p>
          <a:p>
            <a:pPr eaLnBrk="1" hangingPunct="1">
              <a:spcBef>
                <a:spcPct val="0"/>
              </a:spcBef>
              <a:buClrTx/>
              <a:buSzTx/>
              <a:buFontTx/>
              <a:buNone/>
            </a:pPr>
            <a:r>
              <a:rPr lang="en-US" altLang="en-US" sz="1400">
                <a:solidFill>
                  <a:srgbClr val="0000FF"/>
                </a:solidFill>
              </a:rPr>
              <a:t>Via retrograde trans-synaptic degeneration of ganglion cell axons</a:t>
            </a:r>
          </a:p>
        </p:txBody>
      </p:sp>
      <p:sp>
        <p:nvSpPr>
          <p:cNvPr id="16" name="Line 12">
            <a:extLst>
              <a:ext uri="{FF2B5EF4-FFF2-40B4-BE49-F238E27FC236}">
                <a16:creationId xmlns:a16="http://schemas.microsoft.com/office/drawing/2014/main" id="{EE510F18-3EAF-4B69-A331-65C5720D522D}"/>
              </a:ext>
            </a:extLst>
          </p:cNvPr>
          <p:cNvSpPr>
            <a:spLocks noChangeShapeType="1"/>
          </p:cNvSpPr>
          <p:nvPr/>
        </p:nvSpPr>
        <p:spPr bwMode="auto">
          <a:xfrm>
            <a:off x="3124200" y="2057400"/>
            <a:ext cx="381000" cy="22098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en-US"/>
          </a:p>
        </p:txBody>
      </p:sp>
      <p:sp>
        <p:nvSpPr>
          <p:cNvPr id="20" name="Text Box 13">
            <a:extLst>
              <a:ext uri="{FF2B5EF4-FFF2-40B4-BE49-F238E27FC236}">
                <a16:creationId xmlns:a16="http://schemas.microsoft.com/office/drawing/2014/main" id="{E2188107-86D5-43B5-85BF-258CE5F81AD1}"/>
              </a:ext>
            </a:extLst>
          </p:cNvPr>
          <p:cNvSpPr txBox="1">
            <a:spLocks noChangeArrowheads="1"/>
          </p:cNvSpPr>
          <p:nvPr/>
        </p:nvSpPr>
        <p:spPr bwMode="auto">
          <a:xfrm>
            <a:off x="4800600" y="5257800"/>
            <a:ext cx="4294188" cy="1230313"/>
          </a:xfrm>
          <a:prstGeom prst="rect">
            <a:avLst/>
          </a:prstGeom>
          <a:solidFill>
            <a:srgbClr val="FFCC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Tilted-Disc Syndrome</a:t>
            </a:r>
          </a:p>
          <a:p>
            <a:pPr eaLnBrk="1" hangingPunct="1">
              <a:spcBef>
                <a:spcPct val="0"/>
              </a:spcBef>
              <a:buClrTx/>
              <a:buSzTx/>
              <a:buFontTx/>
              <a:buNone/>
            </a:pPr>
            <a:r>
              <a:rPr lang="en-US" altLang="en-US" sz="1200"/>
              <a:t>1) Superior pole appears…</a:t>
            </a:r>
            <a:r>
              <a:rPr lang="en-US" altLang="en-US" sz="1200" b="1">
                <a:solidFill>
                  <a:srgbClr val="0000FF"/>
                </a:solidFill>
              </a:rPr>
              <a:t>elevated</a:t>
            </a:r>
            <a:r>
              <a:rPr lang="en-US" altLang="en-US" sz="1200"/>
              <a:t>, inferior…</a:t>
            </a:r>
            <a:r>
              <a:rPr lang="en-US" altLang="en-US" sz="1200" b="1">
                <a:solidFill>
                  <a:srgbClr val="0000FF"/>
                </a:solidFill>
              </a:rPr>
              <a:t>recessed</a:t>
            </a:r>
          </a:p>
          <a:p>
            <a:pPr eaLnBrk="1" hangingPunct="1">
              <a:spcBef>
                <a:spcPct val="0"/>
              </a:spcBef>
              <a:buClrTx/>
              <a:buSzTx/>
              <a:buFontTx/>
              <a:buNone/>
            </a:pPr>
            <a:r>
              <a:rPr lang="en-US" altLang="en-US" sz="1200"/>
              <a:t>2) </a:t>
            </a:r>
            <a:r>
              <a:rPr lang="en-US" altLang="en-US" sz="1200">
                <a:solidFill>
                  <a:srgbClr val="FFCC99"/>
                </a:solidFill>
              </a:rPr>
              <a:t>Associated with…</a:t>
            </a:r>
            <a:r>
              <a:rPr lang="en-US" altLang="en-US" sz="1200" b="1">
                <a:solidFill>
                  <a:srgbClr val="FFCC99"/>
                </a:solidFill>
              </a:rPr>
              <a:t>situs inversus</a:t>
            </a:r>
            <a:r>
              <a:rPr lang="en-US" altLang="en-US" sz="1200">
                <a:solidFill>
                  <a:srgbClr val="FFCC99"/>
                </a:solidFill>
              </a:rPr>
              <a:t> of retinal vessels</a:t>
            </a:r>
          </a:p>
          <a:p>
            <a:pPr eaLnBrk="1" hangingPunct="1">
              <a:spcBef>
                <a:spcPct val="0"/>
              </a:spcBef>
              <a:buClrTx/>
              <a:buSzTx/>
              <a:buFontTx/>
              <a:buNone/>
            </a:pPr>
            <a:r>
              <a:rPr lang="en-US" altLang="en-US" sz="1200"/>
              <a:t>3) </a:t>
            </a:r>
            <a:r>
              <a:rPr lang="en-US" altLang="en-US" sz="1200">
                <a:solidFill>
                  <a:srgbClr val="FFCC99"/>
                </a:solidFill>
              </a:rPr>
              <a:t>Fundus abnormality produces…</a:t>
            </a:r>
            <a:r>
              <a:rPr lang="en-US" altLang="en-US" sz="1200" b="1">
                <a:solidFill>
                  <a:srgbClr val="FFCC99"/>
                </a:solidFill>
              </a:rPr>
              <a:t>myopic astigmatism</a:t>
            </a:r>
          </a:p>
          <a:p>
            <a:pPr eaLnBrk="1" hangingPunct="1">
              <a:spcBef>
                <a:spcPct val="0"/>
              </a:spcBef>
              <a:buClrTx/>
              <a:buSzTx/>
              <a:buFontTx/>
              <a:buNone/>
            </a:pPr>
            <a:r>
              <a:rPr lang="en-US" altLang="en-US" sz="1200"/>
              <a:t>4) </a:t>
            </a:r>
            <a:r>
              <a:rPr lang="en-US" altLang="en-US" sz="1200">
                <a:solidFill>
                  <a:srgbClr val="FFCC99"/>
                </a:solidFill>
              </a:rPr>
              <a:t>VF testing reveals…</a:t>
            </a:r>
            <a:r>
              <a:rPr lang="en-US" altLang="en-US" sz="1200" b="1">
                <a:solidFill>
                  <a:srgbClr val="FFCC99"/>
                </a:solidFill>
              </a:rPr>
              <a:t>bitemporal hemianopia</a:t>
            </a:r>
            <a:r>
              <a:rPr lang="en-US" altLang="en-US" sz="1200">
                <a:solidFill>
                  <a:srgbClr val="FFCC99"/>
                </a:solidFill>
              </a:rPr>
              <a:t> that doesn’t</a:t>
            </a:r>
          </a:p>
          <a:p>
            <a:pPr eaLnBrk="1" hangingPunct="1">
              <a:spcBef>
                <a:spcPct val="0"/>
              </a:spcBef>
              <a:buClrTx/>
              <a:buSzTx/>
              <a:buFontTx/>
              <a:buNone/>
            </a:pPr>
            <a:r>
              <a:rPr lang="en-US" altLang="en-US" sz="1200">
                <a:solidFill>
                  <a:srgbClr val="FFCC99"/>
                </a:solidFill>
              </a:rPr>
              <a:t>   …</a:t>
            </a:r>
            <a:r>
              <a:rPr lang="en-US" altLang="en-US" sz="1200" b="1">
                <a:solidFill>
                  <a:srgbClr val="FFCC99"/>
                </a:solidFill>
              </a:rPr>
              <a:t>respect the vertical</a:t>
            </a:r>
            <a:r>
              <a:rPr lang="en-US" altLang="en-US" sz="1200">
                <a:solidFill>
                  <a:srgbClr val="FFCC99"/>
                </a:solidFill>
              </a:rPr>
              <a:t> and may…</a:t>
            </a:r>
            <a:r>
              <a:rPr lang="en-US" altLang="en-US" sz="1200" b="1">
                <a:solidFill>
                  <a:srgbClr val="FFCC99"/>
                </a:solidFill>
              </a:rPr>
              <a:t>resolve with refraction</a:t>
            </a:r>
          </a:p>
        </p:txBody>
      </p:sp>
      <p:sp>
        <p:nvSpPr>
          <p:cNvPr id="21" name="Text Box 13">
            <a:extLst>
              <a:ext uri="{FF2B5EF4-FFF2-40B4-BE49-F238E27FC236}">
                <a16:creationId xmlns:a16="http://schemas.microsoft.com/office/drawing/2014/main" id="{CE9251F8-4C96-4AA5-894E-D3417C609B42}"/>
              </a:ext>
            </a:extLst>
          </p:cNvPr>
          <p:cNvSpPr txBox="1">
            <a:spLocks noChangeArrowheads="1"/>
          </p:cNvSpPr>
          <p:nvPr/>
        </p:nvSpPr>
        <p:spPr bwMode="auto">
          <a:xfrm>
            <a:off x="4800600" y="5257800"/>
            <a:ext cx="4216400" cy="1231106"/>
          </a:xfrm>
          <a:prstGeom prst="rect">
            <a:avLst/>
          </a:prstGeom>
          <a:solidFill>
            <a:srgbClr val="FFCC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dirty="0">
                <a:solidFill>
                  <a:schemeClr val="bg1">
                    <a:lumMod val="65000"/>
                  </a:schemeClr>
                </a:solidFill>
              </a:rPr>
              <a:t>Tilted-Disc Syndrome</a:t>
            </a:r>
          </a:p>
          <a:p>
            <a:pPr eaLnBrk="1" hangingPunct="1">
              <a:spcBef>
                <a:spcPct val="0"/>
              </a:spcBef>
              <a:buClrTx/>
              <a:buSzTx/>
              <a:buFontTx/>
              <a:buNone/>
            </a:pPr>
            <a:r>
              <a:rPr lang="en-US" altLang="en-US" sz="1200" dirty="0">
                <a:solidFill>
                  <a:srgbClr val="FFCC99"/>
                </a:solidFill>
              </a:rPr>
              <a:t>1) Superior pole appears…</a:t>
            </a:r>
            <a:r>
              <a:rPr lang="en-US" altLang="en-US" sz="1200" b="1" dirty="0">
                <a:solidFill>
                  <a:srgbClr val="FFCC99"/>
                </a:solidFill>
              </a:rPr>
              <a:t>elevated</a:t>
            </a:r>
            <a:r>
              <a:rPr lang="en-US" altLang="en-US" sz="1200" dirty="0">
                <a:solidFill>
                  <a:srgbClr val="FFCC99"/>
                </a:solidFill>
              </a:rPr>
              <a:t>, inferior… </a:t>
            </a:r>
            <a:r>
              <a:rPr lang="en-US" altLang="en-US" sz="1200" b="1" dirty="0">
                <a:solidFill>
                  <a:srgbClr val="FFCC99"/>
                </a:solidFill>
              </a:rPr>
              <a:t>recessed</a:t>
            </a:r>
          </a:p>
          <a:p>
            <a:pPr eaLnBrk="1" hangingPunct="1">
              <a:spcBef>
                <a:spcPct val="0"/>
              </a:spcBef>
              <a:buClrTx/>
              <a:buSzTx/>
              <a:buFontTx/>
              <a:buNone/>
            </a:pPr>
            <a:r>
              <a:rPr lang="en-US" altLang="en-US" sz="1200" dirty="0">
                <a:solidFill>
                  <a:srgbClr val="FFCC99"/>
                </a:solidFill>
              </a:rPr>
              <a:t>2) Associated with…</a:t>
            </a:r>
            <a:r>
              <a:rPr lang="en-US" altLang="en-US" sz="1200" b="1" dirty="0">
                <a:solidFill>
                  <a:srgbClr val="FFCC99"/>
                </a:solidFill>
              </a:rPr>
              <a:t>situs inversus</a:t>
            </a:r>
            <a:r>
              <a:rPr lang="en-US" altLang="en-US" sz="1200" dirty="0">
                <a:solidFill>
                  <a:srgbClr val="FFCC99"/>
                </a:solidFill>
              </a:rPr>
              <a:t> of retinal vessels</a:t>
            </a:r>
          </a:p>
          <a:p>
            <a:pPr eaLnBrk="1" hangingPunct="1">
              <a:spcBef>
                <a:spcPct val="0"/>
              </a:spcBef>
              <a:buClrTx/>
              <a:buSzTx/>
              <a:buFontTx/>
              <a:buNone/>
            </a:pPr>
            <a:r>
              <a:rPr lang="en-US" altLang="en-US" sz="1200" dirty="0">
                <a:solidFill>
                  <a:srgbClr val="FFCC99"/>
                </a:solidFill>
              </a:rPr>
              <a:t>3) Fundus abnormality produces… </a:t>
            </a:r>
            <a:r>
              <a:rPr lang="en-US" altLang="en-US" sz="1200" b="1" dirty="0">
                <a:solidFill>
                  <a:srgbClr val="FFCC99"/>
                </a:solidFill>
              </a:rPr>
              <a:t>myopic </a:t>
            </a:r>
            <a:r>
              <a:rPr lang="en-US" altLang="en-US" sz="1200" b="1" dirty="0" err="1">
                <a:solidFill>
                  <a:srgbClr val="FFCC99"/>
                </a:solidFill>
              </a:rPr>
              <a:t>astigm</a:t>
            </a:r>
            <a:endParaRPr lang="en-US" altLang="en-US" sz="1200" b="1" dirty="0">
              <a:solidFill>
                <a:srgbClr val="FFCC99"/>
              </a:solidFill>
            </a:endParaRPr>
          </a:p>
          <a:p>
            <a:pPr eaLnBrk="1" hangingPunct="1">
              <a:spcBef>
                <a:spcPct val="0"/>
              </a:spcBef>
              <a:buClrTx/>
              <a:buSzTx/>
              <a:buFontTx/>
              <a:buNone/>
            </a:pPr>
            <a:r>
              <a:rPr lang="en-US" altLang="en-US" sz="1200" dirty="0">
                <a:solidFill>
                  <a:srgbClr val="FFCC99"/>
                </a:solidFill>
              </a:rPr>
              <a:t>4) VF testing reveals…</a:t>
            </a:r>
            <a:r>
              <a:rPr lang="en-US" altLang="en-US" sz="1200" b="1" dirty="0">
                <a:solidFill>
                  <a:srgbClr val="FFCC99"/>
                </a:solidFill>
              </a:rPr>
              <a:t>bitemporal hemianopia</a:t>
            </a:r>
            <a:r>
              <a:rPr lang="en-US" altLang="en-US" sz="1200" dirty="0">
                <a:solidFill>
                  <a:srgbClr val="FFCC99"/>
                </a:solidFill>
              </a:rPr>
              <a:t> that </a:t>
            </a:r>
            <a:r>
              <a:rPr lang="en-US" altLang="en-US" sz="1200" dirty="0" err="1">
                <a:solidFill>
                  <a:srgbClr val="FFCC99"/>
                </a:solidFill>
              </a:rPr>
              <a:t>doesn’t</a:t>
            </a:r>
            <a:r>
              <a:rPr lang="en-US" altLang="en-US" sz="1200" b="1" dirty="0" err="1">
                <a:solidFill>
                  <a:srgbClr val="FFCC99"/>
                </a:solidFill>
              </a:rPr>
              <a:t>with</a:t>
            </a:r>
            <a:r>
              <a:rPr lang="en-US" altLang="en-US" sz="1200" b="1" dirty="0">
                <a:solidFill>
                  <a:srgbClr val="FFCC99"/>
                </a:solidFill>
              </a:rPr>
              <a:t> refract</a:t>
            </a:r>
          </a:p>
        </p:txBody>
      </p:sp>
    </p:spTree>
  </p:cSld>
  <p:clrMapOvr>
    <a:masterClrMapping/>
  </p:clrMapOvr>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Text Box 16">
            <a:extLst>
              <a:ext uri="{FF2B5EF4-FFF2-40B4-BE49-F238E27FC236}">
                <a16:creationId xmlns:a16="http://schemas.microsoft.com/office/drawing/2014/main" id="{AB1DEA48-D8C9-48E0-8863-757BB0DF083A}"/>
              </a:ext>
            </a:extLst>
          </p:cNvPr>
          <p:cNvSpPr txBox="1">
            <a:spLocks noChangeArrowheads="1"/>
          </p:cNvSpPr>
          <p:nvPr/>
        </p:nvSpPr>
        <p:spPr bwMode="auto">
          <a:xfrm>
            <a:off x="4648200" y="2576513"/>
            <a:ext cx="3973513" cy="862012"/>
          </a:xfrm>
          <a:prstGeom prst="rect">
            <a:avLst/>
          </a:prstGeom>
          <a:solidFill>
            <a:srgbClr val="FFC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defRPr/>
            </a:pPr>
            <a:r>
              <a:rPr lang="en-US" altLang="en-US" sz="1400" b="1" dirty="0">
                <a:solidFill>
                  <a:schemeClr val="bg1">
                    <a:lumMod val="65000"/>
                  </a:schemeClr>
                </a:solidFill>
              </a:rPr>
              <a:t>Myelinated RNFL</a:t>
            </a:r>
          </a:p>
          <a:p>
            <a:pPr eaLnBrk="1" hangingPunct="1">
              <a:spcBef>
                <a:spcPct val="0"/>
              </a:spcBef>
              <a:buClrTx/>
              <a:buSzTx/>
              <a:buFontTx/>
              <a:buNone/>
              <a:defRPr/>
            </a:pPr>
            <a:r>
              <a:rPr lang="en-US" altLang="en-US" sz="1200" dirty="0">
                <a:solidFill>
                  <a:srgbClr val="FFCCFF"/>
                </a:solidFill>
              </a:rPr>
              <a:t>--Myelin normally starts at LGN, ends at lamina </a:t>
            </a:r>
            <a:r>
              <a:rPr lang="en-US" altLang="en-US" sz="1200" dirty="0" err="1">
                <a:solidFill>
                  <a:srgbClr val="FFCCFF"/>
                </a:solidFill>
              </a:rPr>
              <a:t>cribrosa</a:t>
            </a:r>
            <a:endParaRPr lang="en-US" altLang="en-US" sz="1200" dirty="0">
              <a:solidFill>
                <a:srgbClr val="FFCCFF"/>
              </a:solidFill>
            </a:endParaRPr>
          </a:p>
          <a:p>
            <a:pPr eaLnBrk="1" hangingPunct="1">
              <a:spcBef>
                <a:spcPct val="0"/>
              </a:spcBef>
              <a:buClrTx/>
              <a:buSzTx/>
              <a:buFontTx/>
              <a:buNone/>
              <a:defRPr/>
            </a:pPr>
            <a:r>
              <a:rPr lang="en-US" altLang="en-US" sz="1200" dirty="0">
                <a:solidFill>
                  <a:srgbClr val="FFCCFF"/>
                </a:solidFill>
              </a:rPr>
              <a:t>--Can be patchy, discontinuous</a:t>
            </a:r>
          </a:p>
          <a:p>
            <a:pPr eaLnBrk="1" hangingPunct="1">
              <a:spcBef>
                <a:spcPct val="0"/>
              </a:spcBef>
              <a:buClrTx/>
              <a:buSzTx/>
              <a:buFontTx/>
              <a:buNone/>
              <a:defRPr/>
            </a:pPr>
            <a:r>
              <a:rPr lang="en-US" altLang="en-US" sz="1200" dirty="0">
                <a:solidFill>
                  <a:srgbClr val="FFCCFF"/>
                </a:solidFill>
              </a:rPr>
              <a:t>--Corresponding VF has absolute scotoma</a:t>
            </a:r>
          </a:p>
        </p:txBody>
      </p:sp>
      <p:sp>
        <p:nvSpPr>
          <p:cNvPr id="19" name="Text Box 19">
            <a:extLst>
              <a:ext uri="{FF2B5EF4-FFF2-40B4-BE49-F238E27FC236}">
                <a16:creationId xmlns:a16="http://schemas.microsoft.com/office/drawing/2014/main" id="{EBEB1903-64A2-4B87-B4F1-5FF6FD828337}"/>
              </a:ext>
            </a:extLst>
          </p:cNvPr>
          <p:cNvSpPr txBox="1">
            <a:spLocks noChangeArrowheads="1"/>
          </p:cNvSpPr>
          <p:nvPr/>
        </p:nvSpPr>
        <p:spPr bwMode="auto">
          <a:xfrm>
            <a:off x="5257800" y="3760788"/>
            <a:ext cx="3273425" cy="1231900"/>
          </a:xfrm>
          <a:prstGeom prst="rect">
            <a:avLst/>
          </a:prstGeom>
          <a:solidFill>
            <a:srgbClr val="CCFFCC"/>
          </a:solidFill>
          <a:ln w="9525">
            <a:no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defRPr/>
            </a:pPr>
            <a:r>
              <a:rPr lang="en-US" altLang="en-US" sz="1400" b="1" dirty="0">
                <a:solidFill>
                  <a:schemeClr val="bg1">
                    <a:lumMod val="65000"/>
                  </a:schemeClr>
                </a:solidFill>
              </a:rPr>
              <a:t>Optic Nerve Hypoplasia</a:t>
            </a:r>
          </a:p>
          <a:p>
            <a:pPr eaLnBrk="1" hangingPunct="1">
              <a:spcBef>
                <a:spcPct val="0"/>
              </a:spcBef>
              <a:buClrTx/>
              <a:buSzTx/>
              <a:buFontTx/>
              <a:buNone/>
              <a:defRPr/>
            </a:pPr>
            <a:r>
              <a:rPr lang="en-US" altLang="en-US" sz="1200" dirty="0">
                <a:solidFill>
                  <a:srgbClr val="CCFFCC"/>
                </a:solidFill>
              </a:rPr>
              <a:t>--Abnormally </a:t>
            </a:r>
            <a:r>
              <a:rPr lang="en-US" altLang="en-US" sz="1200" b="1" dirty="0">
                <a:solidFill>
                  <a:srgbClr val="CCFFCC"/>
                </a:solidFill>
              </a:rPr>
              <a:t>low number of axons</a:t>
            </a:r>
          </a:p>
          <a:p>
            <a:pPr eaLnBrk="1" hangingPunct="1">
              <a:spcBef>
                <a:spcPct val="0"/>
              </a:spcBef>
              <a:buClrTx/>
              <a:buSzTx/>
              <a:buFontTx/>
              <a:buNone/>
              <a:defRPr/>
            </a:pPr>
            <a:r>
              <a:rPr lang="en-US" altLang="en-US" sz="1200" dirty="0">
                <a:solidFill>
                  <a:srgbClr val="CCFFCC"/>
                </a:solidFill>
              </a:rPr>
              <a:t>--DFE: Small pale disc with </a:t>
            </a:r>
            <a:r>
              <a:rPr lang="en-US" altLang="en-US" sz="1200" b="1" dirty="0">
                <a:solidFill>
                  <a:srgbClr val="CCFFCC"/>
                </a:solidFill>
              </a:rPr>
              <a:t>double ring sign</a:t>
            </a:r>
            <a:endParaRPr lang="en-US" altLang="en-US" sz="1200" dirty="0">
              <a:solidFill>
                <a:srgbClr val="CCFFCC"/>
              </a:solidFill>
            </a:endParaRPr>
          </a:p>
          <a:p>
            <a:pPr eaLnBrk="1" hangingPunct="1">
              <a:spcBef>
                <a:spcPct val="0"/>
              </a:spcBef>
              <a:buClrTx/>
              <a:buSzTx/>
              <a:buFontTx/>
              <a:buNone/>
              <a:defRPr/>
            </a:pPr>
            <a:r>
              <a:rPr lang="en-US" altLang="en-US" sz="1200" dirty="0">
                <a:solidFill>
                  <a:srgbClr val="CCFFCC"/>
                </a:solidFill>
              </a:rPr>
              <a:t>--VA </a:t>
            </a:r>
            <a:r>
              <a:rPr lang="en-US" altLang="en-US" sz="1200" b="1" dirty="0">
                <a:solidFill>
                  <a:srgbClr val="CCFFCC"/>
                </a:solidFill>
              </a:rPr>
              <a:t>20/20&lt;-&gt;NLP</a:t>
            </a:r>
          </a:p>
          <a:p>
            <a:pPr eaLnBrk="1" hangingPunct="1">
              <a:spcBef>
                <a:spcPct val="0"/>
              </a:spcBef>
              <a:buClrTx/>
              <a:buSzTx/>
              <a:buFontTx/>
              <a:buNone/>
              <a:defRPr/>
            </a:pPr>
            <a:r>
              <a:rPr lang="en-US" altLang="en-US" sz="1200" dirty="0">
                <a:solidFill>
                  <a:srgbClr val="CCFFCC"/>
                </a:solidFill>
              </a:rPr>
              <a:t>--VF defects </a:t>
            </a:r>
            <a:r>
              <a:rPr lang="en-US" altLang="en-US" sz="1200" b="1" dirty="0">
                <a:solidFill>
                  <a:srgbClr val="CCFFCC"/>
                </a:solidFill>
              </a:rPr>
              <a:t>invariably present</a:t>
            </a:r>
          </a:p>
          <a:p>
            <a:pPr eaLnBrk="1" hangingPunct="1">
              <a:spcBef>
                <a:spcPct val="0"/>
              </a:spcBef>
              <a:buClrTx/>
              <a:buSzTx/>
              <a:buFontTx/>
              <a:buNone/>
              <a:defRPr/>
            </a:pPr>
            <a:r>
              <a:rPr lang="en-US" altLang="en-US" sz="1200" dirty="0">
                <a:solidFill>
                  <a:srgbClr val="CCFFCC"/>
                </a:solidFill>
              </a:rPr>
              <a:t>--Remember the </a:t>
            </a:r>
            <a:r>
              <a:rPr lang="en-US" altLang="en-US" sz="1200" b="1" dirty="0">
                <a:solidFill>
                  <a:srgbClr val="CCFFCC"/>
                </a:solidFill>
              </a:rPr>
              <a:t>4 D’s</a:t>
            </a:r>
            <a:r>
              <a:rPr lang="en-US" altLang="en-US" sz="1200" dirty="0">
                <a:solidFill>
                  <a:srgbClr val="CCFFCC"/>
                </a:solidFill>
              </a:rPr>
              <a:t> (more on this shortly)</a:t>
            </a:r>
          </a:p>
        </p:txBody>
      </p:sp>
      <p:sp>
        <p:nvSpPr>
          <p:cNvPr id="37893" name="Text Box 10">
            <a:extLst>
              <a:ext uri="{FF2B5EF4-FFF2-40B4-BE49-F238E27FC236}">
                <a16:creationId xmlns:a16="http://schemas.microsoft.com/office/drawing/2014/main" id="{AF355DC7-2ACD-4A04-ABF9-A367AC059E8B}"/>
              </a:ext>
            </a:extLst>
          </p:cNvPr>
          <p:cNvSpPr txBox="1">
            <a:spLocks noChangeArrowheads="1"/>
          </p:cNvSpPr>
          <p:nvPr/>
        </p:nvSpPr>
        <p:spPr bwMode="auto">
          <a:xfrm>
            <a:off x="1371600" y="4267200"/>
            <a:ext cx="3057525" cy="2154238"/>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Morning-Glory Disc</a:t>
            </a:r>
          </a:p>
          <a:p>
            <a:pPr eaLnBrk="1" hangingPunct="1">
              <a:spcBef>
                <a:spcPct val="0"/>
              </a:spcBef>
              <a:buClrTx/>
              <a:buSzTx/>
              <a:buFontTx/>
              <a:buNone/>
            </a:pPr>
            <a:r>
              <a:rPr lang="en-US" altLang="en-US" sz="1200"/>
              <a:t>--DFE reveals:</a:t>
            </a:r>
          </a:p>
          <a:p>
            <a:pPr eaLnBrk="1" hangingPunct="1">
              <a:spcBef>
                <a:spcPct val="0"/>
              </a:spcBef>
              <a:buClrTx/>
              <a:buSzTx/>
              <a:buFontTx/>
              <a:buNone/>
            </a:pPr>
            <a:r>
              <a:rPr lang="en-US" altLang="en-US" sz="1200"/>
              <a:t>  1) A funnel-shaped…</a:t>
            </a:r>
            <a:r>
              <a:rPr lang="en-US" altLang="en-US" sz="1200" b="1">
                <a:solidFill>
                  <a:srgbClr val="0000FF"/>
                </a:solidFill>
              </a:rPr>
              <a:t>excavation</a:t>
            </a:r>
            <a:endParaRPr lang="en-US" altLang="en-US" sz="1200"/>
          </a:p>
          <a:p>
            <a:pPr eaLnBrk="1" hangingPunct="1">
              <a:spcBef>
                <a:spcPct val="0"/>
              </a:spcBef>
              <a:buClrTx/>
              <a:buSzTx/>
              <a:buFontTx/>
              <a:buNone/>
            </a:pPr>
            <a:r>
              <a:rPr lang="en-US" altLang="en-US" sz="1200"/>
              <a:t>  2) Number of vessels crossing the rim</a:t>
            </a:r>
          </a:p>
          <a:p>
            <a:pPr eaLnBrk="1" hangingPunct="1">
              <a:spcBef>
                <a:spcPct val="0"/>
              </a:spcBef>
              <a:buClrTx/>
              <a:buSzTx/>
              <a:buFontTx/>
              <a:buNone/>
            </a:pPr>
            <a:r>
              <a:rPr lang="en-US" altLang="en-US" sz="1200"/>
              <a:t>    seems abnormally…</a:t>
            </a:r>
            <a:r>
              <a:rPr lang="en-US" altLang="en-US" sz="1200" b="1">
                <a:solidFill>
                  <a:srgbClr val="0000FF"/>
                </a:solidFill>
              </a:rPr>
              <a:t>high</a:t>
            </a:r>
            <a:r>
              <a:rPr lang="en-US" altLang="en-US" sz="1200"/>
              <a:t> </a:t>
            </a:r>
            <a:endParaRPr lang="en-US" altLang="en-US" sz="1200" b="1">
              <a:solidFill>
                <a:srgbClr val="0000FF"/>
              </a:solidFill>
            </a:endParaRPr>
          </a:p>
          <a:p>
            <a:pPr eaLnBrk="1" hangingPunct="1">
              <a:spcBef>
                <a:spcPct val="0"/>
              </a:spcBef>
              <a:buClrTx/>
              <a:buSzTx/>
              <a:buFontTx/>
              <a:buNone/>
            </a:pPr>
            <a:r>
              <a:rPr lang="en-US" altLang="en-US" sz="1200"/>
              <a:t>--Tissue is…</a:t>
            </a:r>
            <a:r>
              <a:rPr lang="en-US" altLang="en-US" sz="1200" b="1">
                <a:solidFill>
                  <a:srgbClr val="0000FF"/>
                </a:solidFill>
              </a:rPr>
              <a:t>contractile</a:t>
            </a:r>
            <a:r>
              <a:rPr lang="en-US" altLang="en-US" sz="1200"/>
              <a:t>, so cup seems</a:t>
            </a:r>
          </a:p>
          <a:p>
            <a:pPr eaLnBrk="1" hangingPunct="1">
              <a:spcBef>
                <a:spcPct val="0"/>
              </a:spcBef>
              <a:buClrTx/>
              <a:buSzTx/>
              <a:buFontTx/>
              <a:buNone/>
            </a:pPr>
            <a:r>
              <a:rPr lang="en-US" altLang="en-US" sz="1200"/>
              <a:t>  to…</a:t>
            </a:r>
            <a:r>
              <a:rPr lang="en-US" altLang="en-US" sz="1200" b="1">
                <a:solidFill>
                  <a:srgbClr val="0000FF"/>
                </a:solidFill>
              </a:rPr>
              <a:t>open </a:t>
            </a:r>
            <a:r>
              <a:rPr lang="en-US" altLang="en-US" sz="1200">
                <a:solidFill>
                  <a:srgbClr val="0000FF"/>
                </a:solidFill>
              </a:rPr>
              <a:t>and</a:t>
            </a:r>
            <a:r>
              <a:rPr lang="en-US" altLang="en-US" sz="1200" b="1">
                <a:solidFill>
                  <a:srgbClr val="0000FF"/>
                </a:solidFill>
              </a:rPr>
              <a:t> close</a:t>
            </a:r>
            <a:r>
              <a:rPr lang="en-US" altLang="en-US" sz="1200"/>
              <a:t> (like its namesake,  </a:t>
            </a:r>
          </a:p>
          <a:p>
            <a:pPr eaLnBrk="1" hangingPunct="1">
              <a:spcBef>
                <a:spcPct val="0"/>
              </a:spcBef>
              <a:buClrTx/>
              <a:buSzTx/>
              <a:buFontTx/>
              <a:buNone/>
            </a:pPr>
            <a:r>
              <a:rPr lang="en-US" altLang="en-US" sz="1200"/>
              <a:t>  the morning-glory flower)</a:t>
            </a:r>
          </a:p>
          <a:p>
            <a:pPr eaLnBrk="1" hangingPunct="1">
              <a:spcBef>
                <a:spcPct val="0"/>
              </a:spcBef>
              <a:buClrTx/>
              <a:buSzTx/>
              <a:buFontTx/>
              <a:buNone/>
            </a:pPr>
            <a:r>
              <a:rPr lang="en-US" altLang="en-US" sz="1200"/>
              <a:t>--VA usually…</a:t>
            </a:r>
            <a:r>
              <a:rPr lang="en-US" altLang="en-US" sz="1200" b="1">
                <a:solidFill>
                  <a:srgbClr val="0000FF"/>
                </a:solidFill>
              </a:rPr>
              <a:t>20/200</a:t>
            </a:r>
            <a:r>
              <a:rPr lang="en-US" altLang="en-US" sz="1200"/>
              <a:t>, but can be…</a:t>
            </a:r>
          </a:p>
          <a:p>
            <a:pPr eaLnBrk="1" hangingPunct="1">
              <a:spcBef>
                <a:spcPct val="0"/>
              </a:spcBef>
              <a:buClrTx/>
              <a:buSzTx/>
              <a:buFontTx/>
              <a:buNone/>
            </a:pPr>
            <a:r>
              <a:rPr lang="en-US" altLang="en-US" sz="1200"/>
              <a:t>   </a:t>
            </a:r>
            <a:r>
              <a:rPr lang="en-US" altLang="en-US" sz="1200" b="1">
                <a:solidFill>
                  <a:srgbClr val="0000FF"/>
                </a:solidFill>
              </a:rPr>
              <a:t>20/20&lt;-&gt;NLP</a:t>
            </a:r>
          </a:p>
          <a:p>
            <a:pPr eaLnBrk="1" hangingPunct="1">
              <a:spcBef>
                <a:spcPct val="0"/>
              </a:spcBef>
              <a:buClrTx/>
              <a:buSzTx/>
              <a:buFontTx/>
              <a:buNone/>
            </a:pPr>
            <a:r>
              <a:rPr lang="en-US" altLang="en-US" sz="1200"/>
              <a:t>--1/3 develop…</a:t>
            </a:r>
            <a:r>
              <a:rPr lang="en-US" altLang="en-US" sz="1200" b="1">
                <a:solidFill>
                  <a:srgbClr val="CCECFF"/>
                </a:solidFill>
              </a:rPr>
              <a:t>serous</a:t>
            </a:r>
            <a:r>
              <a:rPr lang="en-US" altLang="en-US" sz="1200" b="1">
                <a:solidFill>
                  <a:srgbClr val="0000FF"/>
                </a:solidFill>
              </a:rPr>
              <a:t> </a:t>
            </a:r>
            <a:r>
              <a:rPr lang="en-US" altLang="en-US" sz="1200" b="1">
                <a:solidFill>
                  <a:srgbClr val="CCECFF"/>
                </a:solidFill>
              </a:rPr>
              <a:t>RD</a:t>
            </a:r>
          </a:p>
        </p:txBody>
      </p:sp>
      <p:sp>
        <p:nvSpPr>
          <p:cNvPr id="29699" name="Text Box 3">
            <a:extLst>
              <a:ext uri="{FF2B5EF4-FFF2-40B4-BE49-F238E27FC236}">
                <a16:creationId xmlns:a16="http://schemas.microsoft.com/office/drawing/2014/main" id="{44256EB1-D5AA-46F3-9493-0B54E1222723}"/>
              </a:ext>
            </a:extLst>
          </p:cNvPr>
          <p:cNvSpPr txBox="1">
            <a:spLocks noChangeArrowheads="1"/>
          </p:cNvSpPr>
          <p:nvPr/>
        </p:nvSpPr>
        <p:spPr bwMode="auto">
          <a:xfrm>
            <a:off x="793750" y="3505200"/>
            <a:ext cx="2274888" cy="677863"/>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r>
              <a:rPr lang="en-US" altLang="en-US" sz="1400" b="1">
                <a:solidFill>
                  <a:schemeClr val="bg1">
                    <a:lumMod val="65000"/>
                  </a:schemeClr>
                </a:solidFill>
              </a:rPr>
              <a:t>Optic Pit/Hole</a:t>
            </a:r>
          </a:p>
          <a:p>
            <a:pPr eaLnBrk="1" hangingPunct="1">
              <a:defRPr/>
            </a:pPr>
            <a:r>
              <a:rPr lang="en-US" altLang="en-US" sz="1200">
                <a:solidFill>
                  <a:schemeClr val="bg1">
                    <a:lumMod val="65000"/>
                  </a:schemeClr>
                </a:solidFill>
              </a:rPr>
              <a:t>--Associated with…</a:t>
            </a:r>
            <a:r>
              <a:rPr lang="en-US" altLang="en-US" sz="1200" b="1">
                <a:solidFill>
                  <a:schemeClr val="bg1">
                    <a:lumMod val="65000"/>
                  </a:schemeClr>
                </a:solidFill>
              </a:rPr>
              <a:t>serous RD</a:t>
            </a:r>
          </a:p>
          <a:p>
            <a:pPr eaLnBrk="1" hangingPunct="1">
              <a:defRPr/>
            </a:pPr>
            <a:r>
              <a:rPr lang="en-US" altLang="en-US" sz="1200" b="1">
                <a:solidFill>
                  <a:schemeClr val="bg1">
                    <a:lumMod val="65000"/>
                  </a:schemeClr>
                </a:solidFill>
              </a:rPr>
              <a:t>  in adulthood</a:t>
            </a:r>
          </a:p>
        </p:txBody>
      </p:sp>
      <p:sp>
        <p:nvSpPr>
          <p:cNvPr id="29700" name="Line 4">
            <a:extLst>
              <a:ext uri="{FF2B5EF4-FFF2-40B4-BE49-F238E27FC236}">
                <a16:creationId xmlns:a16="http://schemas.microsoft.com/office/drawing/2014/main" id="{AF6FC975-89D9-46B7-A995-462A639EA9F9}"/>
              </a:ext>
            </a:extLst>
          </p:cNvPr>
          <p:cNvSpPr>
            <a:spLocks noChangeShapeType="1"/>
          </p:cNvSpPr>
          <p:nvPr/>
        </p:nvSpPr>
        <p:spPr bwMode="auto">
          <a:xfrm flipH="1">
            <a:off x="1600200" y="2057400"/>
            <a:ext cx="1524000" cy="3810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en-US">
              <a:latin typeface="Arial" charset="0"/>
            </a:endParaRPr>
          </a:p>
        </p:txBody>
      </p:sp>
      <p:sp>
        <p:nvSpPr>
          <p:cNvPr id="29702" name="Text Box 6">
            <a:extLst>
              <a:ext uri="{FF2B5EF4-FFF2-40B4-BE49-F238E27FC236}">
                <a16:creationId xmlns:a16="http://schemas.microsoft.com/office/drawing/2014/main" id="{BF69753F-6A31-42A4-91C1-FE09FF28E38F}"/>
              </a:ext>
            </a:extLst>
          </p:cNvPr>
          <p:cNvSpPr txBox="1">
            <a:spLocks noChangeArrowheads="1"/>
          </p:cNvSpPr>
          <p:nvPr/>
        </p:nvSpPr>
        <p:spPr bwMode="auto">
          <a:xfrm>
            <a:off x="1341438" y="1524000"/>
            <a:ext cx="3543300" cy="4587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algn="ctr" eaLnBrk="1" hangingPunct="1">
              <a:lnSpc>
                <a:spcPct val="85000"/>
              </a:lnSpc>
              <a:defRPr/>
            </a:pPr>
            <a:r>
              <a:rPr lang="en-US" altLang="en-US" sz="1400" i="1">
                <a:solidFill>
                  <a:schemeClr val="bg1">
                    <a:lumMod val="75000"/>
                  </a:schemeClr>
                </a:solidFill>
              </a:rPr>
              <a:t>These three are all secondary to abnormal</a:t>
            </a:r>
          </a:p>
          <a:p>
            <a:pPr algn="ctr" eaLnBrk="1" hangingPunct="1">
              <a:lnSpc>
                <a:spcPct val="85000"/>
              </a:lnSpc>
              <a:defRPr/>
            </a:pPr>
            <a:r>
              <a:rPr lang="en-US" altLang="en-US" sz="1400" i="1">
                <a:solidFill>
                  <a:schemeClr val="bg1">
                    <a:lumMod val="75000"/>
                  </a:schemeClr>
                </a:solidFill>
              </a:rPr>
              <a:t>closure of the embryonic optic fissure</a:t>
            </a:r>
          </a:p>
        </p:txBody>
      </p:sp>
      <p:sp>
        <p:nvSpPr>
          <p:cNvPr id="29703" name="Text Box 7">
            <a:extLst>
              <a:ext uri="{FF2B5EF4-FFF2-40B4-BE49-F238E27FC236}">
                <a16:creationId xmlns:a16="http://schemas.microsoft.com/office/drawing/2014/main" id="{E41C194A-F17B-4445-A02D-087B64E36E2C}"/>
              </a:ext>
            </a:extLst>
          </p:cNvPr>
          <p:cNvSpPr txBox="1">
            <a:spLocks noChangeArrowheads="1"/>
          </p:cNvSpPr>
          <p:nvPr/>
        </p:nvSpPr>
        <p:spPr bwMode="auto">
          <a:xfrm>
            <a:off x="76200" y="2514600"/>
            <a:ext cx="2782888" cy="862013"/>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r>
              <a:rPr lang="en-US" altLang="en-US" sz="1400" b="1">
                <a:solidFill>
                  <a:schemeClr val="bg1">
                    <a:lumMod val="65000"/>
                  </a:schemeClr>
                </a:solidFill>
              </a:rPr>
              <a:t>Optic Nerve Coloboma</a:t>
            </a:r>
          </a:p>
          <a:p>
            <a:pPr eaLnBrk="1" hangingPunct="1">
              <a:defRPr/>
            </a:pPr>
            <a:r>
              <a:rPr lang="en-US" altLang="en-US" sz="1200">
                <a:solidFill>
                  <a:schemeClr val="bg1">
                    <a:lumMod val="65000"/>
                  </a:schemeClr>
                </a:solidFill>
              </a:rPr>
              <a:t>1) May resemble…</a:t>
            </a:r>
            <a:r>
              <a:rPr lang="en-US" altLang="en-US" sz="1200" b="1">
                <a:solidFill>
                  <a:schemeClr val="bg1">
                    <a:lumMod val="65000"/>
                  </a:schemeClr>
                </a:solidFill>
              </a:rPr>
              <a:t>deep cupping</a:t>
            </a:r>
          </a:p>
          <a:p>
            <a:pPr eaLnBrk="1" hangingPunct="1">
              <a:defRPr/>
            </a:pPr>
            <a:r>
              <a:rPr lang="en-US" altLang="en-US" sz="1200">
                <a:solidFill>
                  <a:schemeClr val="bg1">
                    <a:lumMod val="65000"/>
                  </a:schemeClr>
                </a:solidFill>
              </a:rPr>
              <a:t>2) Can be…</a:t>
            </a:r>
            <a:r>
              <a:rPr lang="en-US" altLang="en-US" sz="1200" b="1">
                <a:solidFill>
                  <a:schemeClr val="bg1">
                    <a:lumMod val="65000"/>
                  </a:schemeClr>
                </a:solidFill>
              </a:rPr>
              <a:t>bilateral, asymmetric</a:t>
            </a:r>
          </a:p>
          <a:p>
            <a:pPr eaLnBrk="1" hangingPunct="1">
              <a:defRPr/>
            </a:pPr>
            <a:r>
              <a:rPr lang="en-US" altLang="en-US" sz="1200">
                <a:solidFill>
                  <a:schemeClr val="bg1">
                    <a:lumMod val="65000"/>
                  </a:schemeClr>
                </a:solidFill>
              </a:rPr>
              <a:t>3) Part of the…</a:t>
            </a:r>
            <a:r>
              <a:rPr lang="en-US" altLang="en-US" sz="1200" b="1">
                <a:solidFill>
                  <a:schemeClr val="bg1">
                    <a:lumMod val="65000"/>
                  </a:schemeClr>
                </a:solidFill>
              </a:rPr>
              <a:t>CHARGE association</a:t>
            </a:r>
          </a:p>
        </p:txBody>
      </p:sp>
      <p:sp>
        <p:nvSpPr>
          <p:cNvPr id="29704" name="Line 8">
            <a:extLst>
              <a:ext uri="{FF2B5EF4-FFF2-40B4-BE49-F238E27FC236}">
                <a16:creationId xmlns:a16="http://schemas.microsoft.com/office/drawing/2014/main" id="{9F0F717F-40DC-4E82-AB15-C4E882686E68}"/>
              </a:ext>
            </a:extLst>
          </p:cNvPr>
          <p:cNvSpPr>
            <a:spLocks noChangeShapeType="1"/>
          </p:cNvSpPr>
          <p:nvPr/>
        </p:nvSpPr>
        <p:spPr bwMode="auto">
          <a:xfrm flipH="1">
            <a:off x="2971800" y="2057400"/>
            <a:ext cx="152400" cy="14478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en-US">
              <a:latin typeface="Arial" charset="0"/>
            </a:endParaRPr>
          </a:p>
        </p:txBody>
      </p:sp>
      <p:sp>
        <p:nvSpPr>
          <p:cNvPr id="29705" name="Text Box 9">
            <a:extLst>
              <a:ext uri="{FF2B5EF4-FFF2-40B4-BE49-F238E27FC236}">
                <a16:creationId xmlns:a16="http://schemas.microsoft.com/office/drawing/2014/main" id="{EB00F580-62E0-47AC-8C72-ECE7A437D999}"/>
              </a:ext>
            </a:extLst>
          </p:cNvPr>
          <p:cNvSpPr txBox="1">
            <a:spLocks noChangeArrowheads="1"/>
          </p:cNvSpPr>
          <p:nvPr/>
        </p:nvSpPr>
        <p:spPr bwMode="auto">
          <a:xfrm>
            <a:off x="1371600" y="4267200"/>
            <a:ext cx="3057525" cy="2154238"/>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r>
              <a:rPr lang="en-US" altLang="en-US" sz="1400" b="1">
                <a:solidFill>
                  <a:schemeClr val="bg1">
                    <a:lumMod val="65000"/>
                  </a:schemeClr>
                </a:solidFill>
              </a:rPr>
              <a:t>Morning-Glory Disc</a:t>
            </a:r>
          </a:p>
          <a:p>
            <a:pPr eaLnBrk="1" hangingPunct="1">
              <a:defRPr/>
            </a:pPr>
            <a:r>
              <a:rPr lang="en-US" altLang="en-US" sz="1200">
                <a:solidFill>
                  <a:schemeClr val="bg1">
                    <a:lumMod val="65000"/>
                  </a:schemeClr>
                </a:solidFill>
              </a:rPr>
              <a:t>--DFE reveals:</a:t>
            </a:r>
          </a:p>
          <a:p>
            <a:pPr eaLnBrk="1" hangingPunct="1">
              <a:defRPr/>
            </a:pPr>
            <a:r>
              <a:rPr lang="en-US" altLang="en-US" sz="1200">
                <a:solidFill>
                  <a:schemeClr val="bg1">
                    <a:lumMod val="65000"/>
                  </a:schemeClr>
                </a:solidFill>
              </a:rPr>
              <a:t>  1) A funnel-shaped…</a:t>
            </a:r>
            <a:r>
              <a:rPr lang="en-US" altLang="en-US" sz="1200" b="1">
                <a:solidFill>
                  <a:schemeClr val="bg1">
                    <a:lumMod val="65000"/>
                  </a:schemeClr>
                </a:solidFill>
              </a:rPr>
              <a:t>excavation</a:t>
            </a:r>
            <a:endParaRPr lang="en-US" altLang="en-US" sz="1200">
              <a:solidFill>
                <a:schemeClr val="bg1">
                  <a:lumMod val="65000"/>
                </a:schemeClr>
              </a:solidFill>
            </a:endParaRPr>
          </a:p>
          <a:p>
            <a:pPr eaLnBrk="1" hangingPunct="1">
              <a:defRPr/>
            </a:pPr>
            <a:r>
              <a:rPr lang="en-US" altLang="en-US" sz="1200">
                <a:solidFill>
                  <a:schemeClr val="bg1">
                    <a:lumMod val="65000"/>
                  </a:schemeClr>
                </a:solidFill>
              </a:rPr>
              <a:t>  2) Number of vessels crossing the rim</a:t>
            </a:r>
          </a:p>
          <a:p>
            <a:pPr eaLnBrk="1" hangingPunct="1">
              <a:defRPr/>
            </a:pPr>
            <a:r>
              <a:rPr lang="en-US" altLang="en-US" sz="1200">
                <a:solidFill>
                  <a:schemeClr val="bg1">
                    <a:lumMod val="65000"/>
                  </a:schemeClr>
                </a:solidFill>
              </a:rPr>
              <a:t>    seems abnormally…</a:t>
            </a:r>
            <a:r>
              <a:rPr lang="en-US" altLang="en-US" sz="1200" b="1">
                <a:solidFill>
                  <a:schemeClr val="bg1">
                    <a:lumMod val="65000"/>
                  </a:schemeClr>
                </a:solidFill>
              </a:rPr>
              <a:t>high</a:t>
            </a:r>
            <a:r>
              <a:rPr lang="en-US" altLang="en-US" sz="1200">
                <a:solidFill>
                  <a:schemeClr val="bg1">
                    <a:lumMod val="65000"/>
                  </a:schemeClr>
                </a:solidFill>
              </a:rPr>
              <a:t> </a:t>
            </a:r>
            <a:endParaRPr lang="en-US" altLang="en-US" sz="1200" b="1">
              <a:solidFill>
                <a:schemeClr val="bg1">
                  <a:lumMod val="65000"/>
                </a:schemeClr>
              </a:solidFill>
            </a:endParaRPr>
          </a:p>
          <a:p>
            <a:pPr eaLnBrk="1" hangingPunct="1">
              <a:defRPr/>
            </a:pPr>
            <a:r>
              <a:rPr lang="en-US" altLang="en-US" sz="1200">
                <a:solidFill>
                  <a:schemeClr val="bg1">
                    <a:lumMod val="65000"/>
                  </a:schemeClr>
                </a:solidFill>
              </a:rPr>
              <a:t>--Tissue is…</a:t>
            </a:r>
            <a:r>
              <a:rPr lang="en-US" altLang="en-US" sz="1200" b="1">
                <a:solidFill>
                  <a:schemeClr val="bg1">
                    <a:lumMod val="65000"/>
                  </a:schemeClr>
                </a:solidFill>
              </a:rPr>
              <a:t>contractile</a:t>
            </a:r>
            <a:r>
              <a:rPr lang="en-US" altLang="en-US" sz="1200">
                <a:solidFill>
                  <a:schemeClr val="bg1">
                    <a:lumMod val="65000"/>
                  </a:schemeClr>
                </a:solidFill>
              </a:rPr>
              <a:t>, so cup seems</a:t>
            </a:r>
          </a:p>
          <a:p>
            <a:pPr eaLnBrk="1" hangingPunct="1">
              <a:defRPr/>
            </a:pPr>
            <a:r>
              <a:rPr lang="en-US" altLang="en-US" sz="1200">
                <a:solidFill>
                  <a:schemeClr val="bg1">
                    <a:lumMod val="65000"/>
                  </a:schemeClr>
                </a:solidFill>
              </a:rPr>
              <a:t>  to…</a:t>
            </a:r>
            <a:r>
              <a:rPr lang="en-US" altLang="en-US" sz="1200" b="1">
                <a:solidFill>
                  <a:schemeClr val="bg1">
                    <a:lumMod val="65000"/>
                  </a:schemeClr>
                </a:solidFill>
              </a:rPr>
              <a:t>open </a:t>
            </a:r>
            <a:r>
              <a:rPr lang="en-US" altLang="en-US" sz="1200">
                <a:solidFill>
                  <a:schemeClr val="bg1">
                    <a:lumMod val="65000"/>
                  </a:schemeClr>
                </a:solidFill>
              </a:rPr>
              <a:t>and</a:t>
            </a:r>
            <a:r>
              <a:rPr lang="en-US" altLang="en-US" sz="1200" b="1">
                <a:solidFill>
                  <a:schemeClr val="bg1">
                    <a:lumMod val="65000"/>
                  </a:schemeClr>
                </a:solidFill>
              </a:rPr>
              <a:t> close</a:t>
            </a:r>
            <a:r>
              <a:rPr lang="en-US" altLang="en-US" sz="1200">
                <a:solidFill>
                  <a:schemeClr val="bg1">
                    <a:lumMod val="65000"/>
                  </a:schemeClr>
                </a:solidFill>
              </a:rPr>
              <a:t> (like its namesake,  </a:t>
            </a:r>
          </a:p>
          <a:p>
            <a:pPr eaLnBrk="1" hangingPunct="1">
              <a:defRPr/>
            </a:pPr>
            <a:r>
              <a:rPr lang="en-US" altLang="en-US" sz="1200">
                <a:solidFill>
                  <a:schemeClr val="bg1">
                    <a:lumMod val="65000"/>
                  </a:schemeClr>
                </a:solidFill>
              </a:rPr>
              <a:t>  the morning-glory flower)</a:t>
            </a:r>
          </a:p>
          <a:p>
            <a:pPr eaLnBrk="1" hangingPunct="1">
              <a:defRPr/>
            </a:pPr>
            <a:r>
              <a:rPr lang="en-US" altLang="en-US" sz="1200">
                <a:solidFill>
                  <a:schemeClr val="bg1">
                    <a:lumMod val="65000"/>
                  </a:schemeClr>
                </a:solidFill>
              </a:rPr>
              <a:t>--VA usually…</a:t>
            </a:r>
            <a:r>
              <a:rPr lang="en-US" altLang="en-US" sz="1200" b="1">
                <a:solidFill>
                  <a:schemeClr val="bg1">
                    <a:lumMod val="65000"/>
                  </a:schemeClr>
                </a:solidFill>
              </a:rPr>
              <a:t>20/200</a:t>
            </a:r>
            <a:r>
              <a:rPr lang="en-US" altLang="en-US" sz="1200">
                <a:solidFill>
                  <a:schemeClr val="bg1">
                    <a:lumMod val="65000"/>
                  </a:schemeClr>
                </a:solidFill>
              </a:rPr>
              <a:t>, but can be…</a:t>
            </a:r>
          </a:p>
          <a:p>
            <a:pPr eaLnBrk="1" hangingPunct="1">
              <a:defRPr/>
            </a:pPr>
            <a:r>
              <a:rPr lang="en-US" altLang="en-US" sz="1200">
                <a:solidFill>
                  <a:schemeClr val="bg1">
                    <a:lumMod val="65000"/>
                  </a:schemeClr>
                </a:solidFill>
              </a:rPr>
              <a:t>   </a:t>
            </a:r>
            <a:r>
              <a:rPr lang="en-US" altLang="en-US" sz="1200" b="1">
                <a:solidFill>
                  <a:schemeClr val="bg1">
                    <a:lumMod val="65000"/>
                  </a:schemeClr>
                </a:solidFill>
              </a:rPr>
              <a:t>20/20&lt;-&gt;NLP</a:t>
            </a:r>
          </a:p>
          <a:p>
            <a:pPr eaLnBrk="1" hangingPunct="1">
              <a:defRPr/>
            </a:pPr>
            <a:r>
              <a:rPr lang="en-US" altLang="en-US" sz="1200">
                <a:solidFill>
                  <a:schemeClr val="bg1">
                    <a:lumMod val="65000"/>
                  </a:schemeClr>
                </a:solidFill>
              </a:rPr>
              <a:t>--1/3 develop…</a:t>
            </a:r>
            <a:r>
              <a:rPr lang="en-US" altLang="en-US" sz="1200" b="1">
                <a:solidFill>
                  <a:schemeClr val="bg1">
                    <a:lumMod val="65000"/>
                  </a:schemeClr>
                </a:solidFill>
              </a:rPr>
              <a:t>serous RD</a:t>
            </a:r>
          </a:p>
        </p:txBody>
      </p:sp>
      <p:sp>
        <p:nvSpPr>
          <p:cNvPr id="37900" name="Rectangle 11">
            <a:extLst>
              <a:ext uri="{FF2B5EF4-FFF2-40B4-BE49-F238E27FC236}">
                <a16:creationId xmlns:a16="http://schemas.microsoft.com/office/drawing/2014/main" id="{E677D24D-C630-4129-8990-4432C26B35D9}"/>
              </a:ext>
            </a:extLst>
          </p:cNvPr>
          <p:cNvSpPr>
            <a:spLocks noChangeArrowheads="1"/>
          </p:cNvSpPr>
          <p:nvPr/>
        </p:nvSpPr>
        <p:spPr bwMode="auto">
          <a:xfrm>
            <a:off x="457200" y="122238"/>
            <a:ext cx="7543800" cy="8683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b"/>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ct val="85000"/>
              </a:lnSpc>
              <a:spcBef>
                <a:spcPct val="0"/>
              </a:spcBef>
              <a:buClrTx/>
              <a:buSzTx/>
              <a:buFontTx/>
              <a:buNone/>
            </a:pPr>
            <a:r>
              <a:rPr lang="en-US" altLang="en-US" sz="3200" b="1" dirty="0">
                <a:solidFill>
                  <a:schemeClr val="tx2"/>
                </a:solidFill>
              </a:rPr>
              <a:t>Developmental Abnormalities of the Optic Nerve Head</a:t>
            </a:r>
            <a:endParaRPr lang="en-US" altLang="en-US" sz="3200" dirty="0">
              <a:solidFill>
                <a:schemeClr val="tx2"/>
              </a:solidFill>
            </a:endParaRPr>
          </a:p>
        </p:txBody>
      </p:sp>
      <p:sp>
        <p:nvSpPr>
          <p:cNvPr id="29707" name="Text Box 11">
            <a:extLst>
              <a:ext uri="{FF2B5EF4-FFF2-40B4-BE49-F238E27FC236}">
                <a16:creationId xmlns:a16="http://schemas.microsoft.com/office/drawing/2014/main" id="{E6508530-A0BD-449C-87BB-8096345B9AD3}"/>
              </a:ext>
            </a:extLst>
          </p:cNvPr>
          <p:cNvSpPr txBox="1">
            <a:spLocks noChangeArrowheads="1"/>
          </p:cNvSpPr>
          <p:nvPr/>
        </p:nvSpPr>
        <p:spPr bwMode="auto">
          <a:xfrm>
            <a:off x="5410200" y="1687513"/>
            <a:ext cx="3640138" cy="677862"/>
          </a:xfrm>
          <a:prstGeom prst="rect">
            <a:avLst/>
          </a:prstGeom>
          <a:solidFill>
            <a:srgbClr val="FFFF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r>
              <a:rPr lang="en-US" altLang="en-US" sz="1400" b="1" dirty="0" err="1">
                <a:solidFill>
                  <a:schemeClr val="bg1">
                    <a:lumMod val="65000"/>
                  </a:schemeClr>
                </a:solidFill>
              </a:rPr>
              <a:t>Megalopapilla</a:t>
            </a:r>
            <a:endParaRPr lang="en-US" altLang="en-US" sz="1400" b="1" dirty="0">
              <a:solidFill>
                <a:schemeClr val="bg1">
                  <a:lumMod val="65000"/>
                </a:schemeClr>
              </a:solidFill>
            </a:endParaRPr>
          </a:p>
          <a:p>
            <a:pPr eaLnBrk="1" hangingPunct="1">
              <a:defRPr/>
            </a:pPr>
            <a:r>
              <a:rPr lang="en-US" altLang="en-US" sz="1200" dirty="0"/>
              <a:t>1) </a:t>
            </a:r>
            <a:r>
              <a:rPr lang="en-US" altLang="en-US" sz="1200" b="1" dirty="0">
                <a:solidFill>
                  <a:srgbClr val="0000FF"/>
                </a:solidFill>
              </a:rPr>
              <a:t>Abnormally large diameter of</a:t>
            </a:r>
            <a:r>
              <a:rPr lang="en-US" altLang="en-US" sz="1200" dirty="0"/>
              <a:t>…</a:t>
            </a:r>
            <a:r>
              <a:rPr lang="en-US" altLang="en-US" sz="1200" b="1" dirty="0">
                <a:solidFill>
                  <a:schemeClr val="bg1">
                    <a:lumMod val="65000"/>
                  </a:schemeClr>
                </a:solidFill>
              </a:rPr>
              <a:t>disc</a:t>
            </a:r>
            <a:r>
              <a:rPr lang="en-US" altLang="en-US" sz="1200" b="1" dirty="0">
                <a:solidFill>
                  <a:srgbClr val="0000FF"/>
                </a:solidFill>
              </a:rPr>
              <a:t> </a:t>
            </a:r>
            <a:r>
              <a:rPr lang="en-US" altLang="en-US" sz="1200" dirty="0">
                <a:solidFill>
                  <a:schemeClr val="bg1">
                    <a:lumMod val="65000"/>
                  </a:schemeClr>
                </a:solidFill>
              </a:rPr>
              <a:t>and</a:t>
            </a:r>
            <a:r>
              <a:rPr lang="en-US" altLang="en-US" sz="1200" b="1" dirty="0">
                <a:solidFill>
                  <a:schemeClr val="bg1">
                    <a:lumMod val="65000"/>
                  </a:schemeClr>
                </a:solidFill>
              </a:rPr>
              <a:t> </a:t>
            </a:r>
            <a:r>
              <a:rPr lang="en-US" altLang="en-US" sz="1200" b="1" dirty="0">
                <a:solidFill>
                  <a:srgbClr val="0000FF"/>
                </a:solidFill>
              </a:rPr>
              <a:t>cup</a:t>
            </a:r>
          </a:p>
          <a:p>
            <a:pPr eaLnBrk="1" hangingPunct="1">
              <a:defRPr/>
            </a:pPr>
            <a:r>
              <a:rPr lang="en-US" altLang="en-US" sz="1200" dirty="0">
                <a:solidFill>
                  <a:schemeClr val="bg1">
                    <a:lumMod val="65000"/>
                  </a:schemeClr>
                </a:solidFill>
              </a:rPr>
              <a:t>2) VF testing may reveal an…</a:t>
            </a:r>
            <a:r>
              <a:rPr lang="en-US" altLang="en-US" sz="1200" b="1" dirty="0">
                <a:solidFill>
                  <a:schemeClr val="bg1">
                    <a:lumMod val="65000"/>
                  </a:schemeClr>
                </a:solidFill>
              </a:rPr>
              <a:t>enlarged blind spot</a:t>
            </a:r>
          </a:p>
        </p:txBody>
      </p:sp>
      <p:sp>
        <p:nvSpPr>
          <p:cNvPr id="37902" name="Slide Number Placeholder 1">
            <a:extLst>
              <a:ext uri="{FF2B5EF4-FFF2-40B4-BE49-F238E27FC236}">
                <a16:creationId xmlns:a16="http://schemas.microsoft.com/office/drawing/2014/main" id="{79BA9A41-E92D-4726-A6AF-B7DF3AEF4412}"/>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706540AB-5B21-4F09-95E5-4187A37E0F40}" type="slidenum">
              <a:rPr lang="en-US" altLang="en-US" sz="1000"/>
              <a:pPr>
                <a:spcBef>
                  <a:spcPct val="0"/>
                </a:spcBef>
                <a:buClrTx/>
                <a:buSzTx/>
                <a:buFontTx/>
                <a:buNone/>
              </a:pPr>
              <a:t>103</a:t>
            </a:fld>
            <a:endParaRPr lang="en-US" altLang="en-US" sz="1000"/>
          </a:p>
        </p:txBody>
      </p:sp>
      <p:sp>
        <p:nvSpPr>
          <p:cNvPr id="2" name="Oval 1">
            <a:extLst>
              <a:ext uri="{FF2B5EF4-FFF2-40B4-BE49-F238E27FC236}">
                <a16:creationId xmlns:a16="http://schemas.microsoft.com/office/drawing/2014/main" id="{716BC3C5-439C-46F3-BE73-6108619FB2CB}"/>
              </a:ext>
            </a:extLst>
          </p:cNvPr>
          <p:cNvSpPr/>
          <p:nvPr/>
        </p:nvSpPr>
        <p:spPr>
          <a:xfrm>
            <a:off x="5257800" y="1752600"/>
            <a:ext cx="3792538" cy="536575"/>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
        <p:nvSpPr>
          <p:cNvPr id="3" name="TextBox 2">
            <a:extLst>
              <a:ext uri="{FF2B5EF4-FFF2-40B4-BE49-F238E27FC236}">
                <a16:creationId xmlns:a16="http://schemas.microsoft.com/office/drawing/2014/main" id="{C4EE1727-3C5E-4CF3-8D4C-66D022BBFA47}"/>
              </a:ext>
            </a:extLst>
          </p:cNvPr>
          <p:cNvSpPr txBox="1"/>
          <p:nvPr/>
        </p:nvSpPr>
        <p:spPr>
          <a:xfrm>
            <a:off x="3810000" y="2662238"/>
            <a:ext cx="4953000" cy="738187"/>
          </a:xfrm>
          <a:prstGeom prst="rect">
            <a:avLst/>
          </a:prstGeom>
          <a:solidFill>
            <a:schemeClr val="accent5">
              <a:lumMod val="75000"/>
            </a:schemeClr>
          </a:solidFill>
        </p:spPr>
        <p:txBody>
          <a:bodyPr>
            <a:spAutoFit/>
          </a:bodyPr>
          <a:lstStyle/>
          <a:p>
            <a:pPr eaLnBrk="1" hangingPunct="1">
              <a:defRPr/>
            </a:pPr>
            <a:r>
              <a:rPr lang="en-US" sz="1400" i="1" dirty="0">
                <a:solidFill>
                  <a:srgbClr val="0000FF"/>
                </a:solidFill>
                <a:latin typeface="Arial" charset="0"/>
              </a:rPr>
              <a:t>And it (almost) goes without saying…What condition must be considered in any individual with an enlarged cup?</a:t>
            </a:r>
          </a:p>
          <a:p>
            <a:pPr eaLnBrk="1" hangingPunct="1">
              <a:defRPr/>
            </a:pPr>
            <a:r>
              <a:rPr lang="en-US" sz="1400" b="1" dirty="0">
                <a:solidFill>
                  <a:schemeClr val="accent5">
                    <a:lumMod val="75000"/>
                  </a:schemeClr>
                </a:solidFill>
                <a:latin typeface="Arial" charset="0"/>
              </a:rPr>
              <a:t>Glaucoma</a:t>
            </a:r>
          </a:p>
        </p:txBody>
      </p:sp>
      <p:sp>
        <p:nvSpPr>
          <p:cNvPr id="16" name="Line 12">
            <a:extLst>
              <a:ext uri="{FF2B5EF4-FFF2-40B4-BE49-F238E27FC236}">
                <a16:creationId xmlns:a16="http://schemas.microsoft.com/office/drawing/2014/main" id="{D382B5D6-6E56-4B88-B453-84A399A0C8A8}"/>
              </a:ext>
            </a:extLst>
          </p:cNvPr>
          <p:cNvSpPr>
            <a:spLocks noChangeShapeType="1"/>
          </p:cNvSpPr>
          <p:nvPr/>
        </p:nvSpPr>
        <p:spPr bwMode="auto">
          <a:xfrm>
            <a:off x="3124200" y="2057400"/>
            <a:ext cx="381000" cy="22098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en-US"/>
          </a:p>
        </p:txBody>
      </p:sp>
      <p:sp>
        <p:nvSpPr>
          <p:cNvPr id="20" name="Text Box 13">
            <a:extLst>
              <a:ext uri="{FF2B5EF4-FFF2-40B4-BE49-F238E27FC236}">
                <a16:creationId xmlns:a16="http://schemas.microsoft.com/office/drawing/2014/main" id="{9FD0E5E7-3EF6-4454-AA25-FBA050E9137A}"/>
              </a:ext>
            </a:extLst>
          </p:cNvPr>
          <p:cNvSpPr txBox="1">
            <a:spLocks noChangeArrowheads="1"/>
          </p:cNvSpPr>
          <p:nvPr/>
        </p:nvSpPr>
        <p:spPr bwMode="auto">
          <a:xfrm>
            <a:off x="4800600" y="5257800"/>
            <a:ext cx="4294188" cy="1230313"/>
          </a:xfrm>
          <a:prstGeom prst="rect">
            <a:avLst/>
          </a:prstGeom>
          <a:solidFill>
            <a:srgbClr val="FFCC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Tilted-Disc Syndrome</a:t>
            </a:r>
          </a:p>
          <a:p>
            <a:pPr eaLnBrk="1" hangingPunct="1">
              <a:spcBef>
                <a:spcPct val="0"/>
              </a:spcBef>
              <a:buClrTx/>
              <a:buSzTx/>
              <a:buFontTx/>
              <a:buNone/>
            </a:pPr>
            <a:r>
              <a:rPr lang="en-US" altLang="en-US" sz="1200"/>
              <a:t>1) Superior pole appears…</a:t>
            </a:r>
            <a:r>
              <a:rPr lang="en-US" altLang="en-US" sz="1200" b="1">
                <a:solidFill>
                  <a:srgbClr val="0000FF"/>
                </a:solidFill>
              </a:rPr>
              <a:t>elevated</a:t>
            </a:r>
            <a:r>
              <a:rPr lang="en-US" altLang="en-US" sz="1200"/>
              <a:t>, inferior…</a:t>
            </a:r>
            <a:r>
              <a:rPr lang="en-US" altLang="en-US" sz="1200" b="1">
                <a:solidFill>
                  <a:srgbClr val="0000FF"/>
                </a:solidFill>
              </a:rPr>
              <a:t>recessed</a:t>
            </a:r>
          </a:p>
          <a:p>
            <a:pPr eaLnBrk="1" hangingPunct="1">
              <a:spcBef>
                <a:spcPct val="0"/>
              </a:spcBef>
              <a:buClrTx/>
              <a:buSzTx/>
              <a:buFontTx/>
              <a:buNone/>
            </a:pPr>
            <a:r>
              <a:rPr lang="en-US" altLang="en-US" sz="1200"/>
              <a:t>2) </a:t>
            </a:r>
            <a:r>
              <a:rPr lang="en-US" altLang="en-US" sz="1200">
                <a:solidFill>
                  <a:srgbClr val="FFCC99"/>
                </a:solidFill>
              </a:rPr>
              <a:t>Associated with…</a:t>
            </a:r>
            <a:r>
              <a:rPr lang="en-US" altLang="en-US" sz="1200" b="1">
                <a:solidFill>
                  <a:srgbClr val="FFCC99"/>
                </a:solidFill>
              </a:rPr>
              <a:t>situs inversus</a:t>
            </a:r>
            <a:r>
              <a:rPr lang="en-US" altLang="en-US" sz="1200">
                <a:solidFill>
                  <a:srgbClr val="FFCC99"/>
                </a:solidFill>
              </a:rPr>
              <a:t> of retinal vessels</a:t>
            </a:r>
          </a:p>
          <a:p>
            <a:pPr eaLnBrk="1" hangingPunct="1">
              <a:spcBef>
                <a:spcPct val="0"/>
              </a:spcBef>
              <a:buClrTx/>
              <a:buSzTx/>
              <a:buFontTx/>
              <a:buNone/>
            </a:pPr>
            <a:r>
              <a:rPr lang="en-US" altLang="en-US" sz="1200"/>
              <a:t>3) </a:t>
            </a:r>
            <a:r>
              <a:rPr lang="en-US" altLang="en-US" sz="1200">
                <a:solidFill>
                  <a:srgbClr val="FFCC99"/>
                </a:solidFill>
              </a:rPr>
              <a:t>Fundus abnormality produces…</a:t>
            </a:r>
            <a:r>
              <a:rPr lang="en-US" altLang="en-US" sz="1200" b="1">
                <a:solidFill>
                  <a:srgbClr val="FFCC99"/>
                </a:solidFill>
              </a:rPr>
              <a:t>myopic astigmatism</a:t>
            </a:r>
          </a:p>
          <a:p>
            <a:pPr eaLnBrk="1" hangingPunct="1">
              <a:spcBef>
                <a:spcPct val="0"/>
              </a:spcBef>
              <a:buClrTx/>
              <a:buSzTx/>
              <a:buFontTx/>
              <a:buNone/>
            </a:pPr>
            <a:r>
              <a:rPr lang="en-US" altLang="en-US" sz="1200"/>
              <a:t>4) </a:t>
            </a:r>
            <a:r>
              <a:rPr lang="en-US" altLang="en-US" sz="1200">
                <a:solidFill>
                  <a:srgbClr val="FFCC99"/>
                </a:solidFill>
              </a:rPr>
              <a:t>VF testing reveals…</a:t>
            </a:r>
            <a:r>
              <a:rPr lang="en-US" altLang="en-US" sz="1200" b="1">
                <a:solidFill>
                  <a:srgbClr val="FFCC99"/>
                </a:solidFill>
              </a:rPr>
              <a:t>bitemporal hemianopia</a:t>
            </a:r>
            <a:r>
              <a:rPr lang="en-US" altLang="en-US" sz="1200">
                <a:solidFill>
                  <a:srgbClr val="FFCC99"/>
                </a:solidFill>
              </a:rPr>
              <a:t> that doesn’t</a:t>
            </a:r>
          </a:p>
          <a:p>
            <a:pPr eaLnBrk="1" hangingPunct="1">
              <a:spcBef>
                <a:spcPct val="0"/>
              </a:spcBef>
              <a:buClrTx/>
              <a:buSzTx/>
              <a:buFontTx/>
              <a:buNone/>
            </a:pPr>
            <a:r>
              <a:rPr lang="en-US" altLang="en-US" sz="1200">
                <a:solidFill>
                  <a:srgbClr val="FFCC99"/>
                </a:solidFill>
              </a:rPr>
              <a:t>   …</a:t>
            </a:r>
            <a:r>
              <a:rPr lang="en-US" altLang="en-US" sz="1200" b="1">
                <a:solidFill>
                  <a:srgbClr val="FFCC99"/>
                </a:solidFill>
              </a:rPr>
              <a:t>respect the vertical</a:t>
            </a:r>
            <a:r>
              <a:rPr lang="en-US" altLang="en-US" sz="1200">
                <a:solidFill>
                  <a:srgbClr val="FFCC99"/>
                </a:solidFill>
              </a:rPr>
              <a:t> and may…</a:t>
            </a:r>
            <a:r>
              <a:rPr lang="en-US" altLang="en-US" sz="1200" b="1">
                <a:solidFill>
                  <a:srgbClr val="FFCC99"/>
                </a:solidFill>
              </a:rPr>
              <a:t>resolve with refraction</a:t>
            </a:r>
          </a:p>
        </p:txBody>
      </p:sp>
      <p:sp>
        <p:nvSpPr>
          <p:cNvPr id="21" name="Text Box 13">
            <a:extLst>
              <a:ext uri="{FF2B5EF4-FFF2-40B4-BE49-F238E27FC236}">
                <a16:creationId xmlns:a16="http://schemas.microsoft.com/office/drawing/2014/main" id="{FC760042-E35B-4D61-9FB9-32793A2C8977}"/>
              </a:ext>
            </a:extLst>
          </p:cNvPr>
          <p:cNvSpPr txBox="1">
            <a:spLocks noChangeArrowheads="1"/>
          </p:cNvSpPr>
          <p:nvPr/>
        </p:nvSpPr>
        <p:spPr bwMode="auto">
          <a:xfrm>
            <a:off x="4800600" y="5257800"/>
            <a:ext cx="4216400" cy="1231106"/>
          </a:xfrm>
          <a:prstGeom prst="rect">
            <a:avLst/>
          </a:prstGeom>
          <a:solidFill>
            <a:srgbClr val="FFCC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dirty="0">
                <a:solidFill>
                  <a:schemeClr val="bg1">
                    <a:lumMod val="65000"/>
                  </a:schemeClr>
                </a:solidFill>
              </a:rPr>
              <a:t>Tilted-Disc Syndrome</a:t>
            </a:r>
          </a:p>
          <a:p>
            <a:pPr eaLnBrk="1" hangingPunct="1">
              <a:spcBef>
                <a:spcPct val="0"/>
              </a:spcBef>
              <a:buClrTx/>
              <a:buSzTx/>
              <a:buFontTx/>
              <a:buNone/>
            </a:pPr>
            <a:r>
              <a:rPr lang="en-US" altLang="en-US" sz="1200" dirty="0">
                <a:solidFill>
                  <a:srgbClr val="FFCC99"/>
                </a:solidFill>
              </a:rPr>
              <a:t>1) Superior pole appears…</a:t>
            </a:r>
            <a:r>
              <a:rPr lang="en-US" altLang="en-US" sz="1200" b="1" dirty="0">
                <a:solidFill>
                  <a:srgbClr val="FFCC99"/>
                </a:solidFill>
              </a:rPr>
              <a:t>elevated</a:t>
            </a:r>
            <a:r>
              <a:rPr lang="en-US" altLang="en-US" sz="1200" dirty="0">
                <a:solidFill>
                  <a:srgbClr val="FFCC99"/>
                </a:solidFill>
              </a:rPr>
              <a:t>, inferior… </a:t>
            </a:r>
            <a:r>
              <a:rPr lang="en-US" altLang="en-US" sz="1200" b="1" dirty="0">
                <a:solidFill>
                  <a:srgbClr val="FFCC99"/>
                </a:solidFill>
              </a:rPr>
              <a:t>recessed</a:t>
            </a:r>
          </a:p>
          <a:p>
            <a:pPr eaLnBrk="1" hangingPunct="1">
              <a:spcBef>
                <a:spcPct val="0"/>
              </a:spcBef>
              <a:buClrTx/>
              <a:buSzTx/>
              <a:buFontTx/>
              <a:buNone/>
            </a:pPr>
            <a:r>
              <a:rPr lang="en-US" altLang="en-US" sz="1200" dirty="0">
                <a:solidFill>
                  <a:srgbClr val="FFCC99"/>
                </a:solidFill>
              </a:rPr>
              <a:t>2) Associated with…</a:t>
            </a:r>
            <a:r>
              <a:rPr lang="en-US" altLang="en-US" sz="1200" b="1" dirty="0">
                <a:solidFill>
                  <a:srgbClr val="FFCC99"/>
                </a:solidFill>
              </a:rPr>
              <a:t>situs inversus</a:t>
            </a:r>
            <a:r>
              <a:rPr lang="en-US" altLang="en-US" sz="1200" dirty="0">
                <a:solidFill>
                  <a:srgbClr val="FFCC99"/>
                </a:solidFill>
              </a:rPr>
              <a:t> of retinal vessels</a:t>
            </a:r>
          </a:p>
          <a:p>
            <a:pPr eaLnBrk="1" hangingPunct="1">
              <a:spcBef>
                <a:spcPct val="0"/>
              </a:spcBef>
              <a:buClrTx/>
              <a:buSzTx/>
              <a:buFontTx/>
              <a:buNone/>
            </a:pPr>
            <a:r>
              <a:rPr lang="en-US" altLang="en-US" sz="1200" dirty="0">
                <a:solidFill>
                  <a:srgbClr val="FFCC99"/>
                </a:solidFill>
              </a:rPr>
              <a:t>3) Fundus abnormality produces… </a:t>
            </a:r>
            <a:r>
              <a:rPr lang="en-US" altLang="en-US" sz="1200" b="1" dirty="0">
                <a:solidFill>
                  <a:srgbClr val="FFCC99"/>
                </a:solidFill>
              </a:rPr>
              <a:t>myopic </a:t>
            </a:r>
            <a:r>
              <a:rPr lang="en-US" altLang="en-US" sz="1200" b="1" dirty="0" err="1">
                <a:solidFill>
                  <a:srgbClr val="FFCC99"/>
                </a:solidFill>
              </a:rPr>
              <a:t>astigm</a:t>
            </a:r>
            <a:endParaRPr lang="en-US" altLang="en-US" sz="1200" b="1" dirty="0">
              <a:solidFill>
                <a:srgbClr val="FFCC99"/>
              </a:solidFill>
            </a:endParaRPr>
          </a:p>
          <a:p>
            <a:pPr eaLnBrk="1" hangingPunct="1">
              <a:spcBef>
                <a:spcPct val="0"/>
              </a:spcBef>
              <a:buClrTx/>
              <a:buSzTx/>
              <a:buFontTx/>
              <a:buNone/>
            </a:pPr>
            <a:r>
              <a:rPr lang="en-US" altLang="en-US" sz="1200" dirty="0">
                <a:solidFill>
                  <a:srgbClr val="FFCC99"/>
                </a:solidFill>
              </a:rPr>
              <a:t>4) VF testing reveals…</a:t>
            </a:r>
            <a:r>
              <a:rPr lang="en-US" altLang="en-US" sz="1200" b="1" dirty="0">
                <a:solidFill>
                  <a:srgbClr val="FFCC99"/>
                </a:solidFill>
              </a:rPr>
              <a:t>bitemporal hemianopia</a:t>
            </a:r>
            <a:r>
              <a:rPr lang="en-US" altLang="en-US" sz="1200" dirty="0">
                <a:solidFill>
                  <a:srgbClr val="FFCC99"/>
                </a:solidFill>
              </a:rPr>
              <a:t> that </a:t>
            </a:r>
            <a:r>
              <a:rPr lang="en-US" altLang="en-US" sz="1200" dirty="0" err="1">
                <a:solidFill>
                  <a:srgbClr val="FFCC99"/>
                </a:solidFill>
              </a:rPr>
              <a:t>doesn’t</a:t>
            </a:r>
            <a:r>
              <a:rPr lang="en-US" altLang="en-US" sz="1200" b="1" dirty="0" err="1">
                <a:solidFill>
                  <a:srgbClr val="FFCC99"/>
                </a:solidFill>
              </a:rPr>
              <a:t>with</a:t>
            </a:r>
            <a:r>
              <a:rPr lang="en-US" altLang="en-US" sz="1200" b="1" dirty="0">
                <a:solidFill>
                  <a:srgbClr val="FFCC99"/>
                </a:solidFill>
              </a:rPr>
              <a:t> refract</a:t>
            </a:r>
          </a:p>
        </p:txBody>
      </p:sp>
    </p:spTree>
  </p:cSld>
  <p:clrMapOvr>
    <a:masterClrMapping/>
  </p:clrMapOvr>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Text Box 16">
            <a:extLst>
              <a:ext uri="{FF2B5EF4-FFF2-40B4-BE49-F238E27FC236}">
                <a16:creationId xmlns:a16="http://schemas.microsoft.com/office/drawing/2014/main" id="{A751852F-9D50-45AC-971D-45E578239D62}"/>
              </a:ext>
            </a:extLst>
          </p:cNvPr>
          <p:cNvSpPr txBox="1">
            <a:spLocks noChangeArrowheads="1"/>
          </p:cNvSpPr>
          <p:nvPr/>
        </p:nvSpPr>
        <p:spPr bwMode="auto">
          <a:xfrm>
            <a:off x="4648200" y="2576513"/>
            <a:ext cx="3973513" cy="862012"/>
          </a:xfrm>
          <a:prstGeom prst="rect">
            <a:avLst/>
          </a:prstGeom>
          <a:solidFill>
            <a:srgbClr val="FFC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defRPr/>
            </a:pPr>
            <a:r>
              <a:rPr lang="en-US" altLang="en-US" sz="1400" b="1" dirty="0">
                <a:solidFill>
                  <a:schemeClr val="bg1">
                    <a:lumMod val="65000"/>
                  </a:schemeClr>
                </a:solidFill>
              </a:rPr>
              <a:t>Myelinated RNFL</a:t>
            </a:r>
          </a:p>
          <a:p>
            <a:pPr eaLnBrk="1" hangingPunct="1">
              <a:spcBef>
                <a:spcPct val="0"/>
              </a:spcBef>
              <a:buClrTx/>
              <a:buSzTx/>
              <a:buFontTx/>
              <a:buNone/>
              <a:defRPr/>
            </a:pPr>
            <a:r>
              <a:rPr lang="en-US" altLang="en-US" sz="1200" dirty="0">
                <a:solidFill>
                  <a:srgbClr val="FFCCFF"/>
                </a:solidFill>
              </a:rPr>
              <a:t>--Myelin normally starts at LGN, ends at lamina </a:t>
            </a:r>
            <a:r>
              <a:rPr lang="en-US" altLang="en-US" sz="1200" dirty="0" err="1">
                <a:solidFill>
                  <a:srgbClr val="FFCCFF"/>
                </a:solidFill>
              </a:rPr>
              <a:t>cribrosa</a:t>
            </a:r>
            <a:endParaRPr lang="en-US" altLang="en-US" sz="1200" dirty="0">
              <a:solidFill>
                <a:srgbClr val="FFCCFF"/>
              </a:solidFill>
            </a:endParaRPr>
          </a:p>
          <a:p>
            <a:pPr eaLnBrk="1" hangingPunct="1">
              <a:spcBef>
                <a:spcPct val="0"/>
              </a:spcBef>
              <a:buClrTx/>
              <a:buSzTx/>
              <a:buFontTx/>
              <a:buNone/>
              <a:defRPr/>
            </a:pPr>
            <a:r>
              <a:rPr lang="en-US" altLang="en-US" sz="1200" dirty="0">
                <a:solidFill>
                  <a:srgbClr val="FFCCFF"/>
                </a:solidFill>
              </a:rPr>
              <a:t>--Can be patchy, discontinuous</a:t>
            </a:r>
          </a:p>
          <a:p>
            <a:pPr eaLnBrk="1" hangingPunct="1">
              <a:spcBef>
                <a:spcPct val="0"/>
              </a:spcBef>
              <a:buClrTx/>
              <a:buSzTx/>
              <a:buFontTx/>
              <a:buNone/>
              <a:defRPr/>
            </a:pPr>
            <a:r>
              <a:rPr lang="en-US" altLang="en-US" sz="1200" dirty="0">
                <a:solidFill>
                  <a:srgbClr val="FFCCFF"/>
                </a:solidFill>
              </a:rPr>
              <a:t>--Corresponding VF has absolute scotoma</a:t>
            </a:r>
          </a:p>
        </p:txBody>
      </p:sp>
      <p:sp>
        <p:nvSpPr>
          <p:cNvPr id="19" name="Text Box 19">
            <a:extLst>
              <a:ext uri="{FF2B5EF4-FFF2-40B4-BE49-F238E27FC236}">
                <a16:creationId xmlns:a16="http://schemas.microsoft.com/office/drawing/2014/main" id="{E6F6F0E2-E001-43B8-87E5-160EE78DEB5A}"/>
              </a:ext>
            </a:extLst>
          </p:cNvPr>
          <p:cNvSpPr txBox="1">
            <a:spLocks noChangeArrowheads="1"/>
          </p:cNvSpPr>
          <p:nvPr/>
        </p:nvSpPr>
        <p:spPr bwMode="auto">
          <a:xfrm>
            <a:off x="5257800" y="3760788"/>
            <a:ext cx="3273425" cy="1231900"/>
          </a:xfrm>
          <a:prstGeom prst="rect">
            <a:avLst/>
          </a:prstGeom>
          <a:solidFill>
            <a:srgbClr val="CCFFCC"/>
          </a:solidFill>
          <a:ln w="9525">
            <a:no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defRPr/>
            </a:pPr>
            <a:r>
              <a:rPr lang="en-US" altLang="en-US" sz="1400" b="1" dirty="0">
                <a:solidFill>
                  <a:schemeClr val="bg1">
                    <a:lumMod val="65000"/>
                  </a:schemeClr>
                </a:solidFill>
              </a:rPr>
              <a:t>Optic Nerve Hypoplasia</a:t>
            </a:r>
          </a:p>
          <a:p>
            <a:pPr eaLnBrk="1" hangingPunct="1">
              <a:spcBef>
                <a:spcPct val="0"/>
              </a:spcBef>
              <a:buClrTx/>
              <a:buSzTx/>
              <a:buFontTx/>
              <a:buNone/>
              <a:defRPr/>
            </a:pPr>
            <a:r>
              <a:rPr lang="en-US" altLang="en-US" sz="1200" dirty="0">
                <a:solidFill>
                  <a:srgbClr val="CCFFCC"/>
                </a:solidFill>
              </a:rPr>
              <a:t>--Abnormally </a:t>
            </a:r>
            <a:r>
              <a:rPr lang="en-US" altLang="en-US" sz="1200" b="1" dirty="0">
                <a:solidFill>
                  <a:srgbClr val="CCFFCC"/>
                </a:solidFill>
              </a:rPr>
              <a:t>low number of axons</a:t>
            </a:r>
          </a:p>
          <a:p>
            <a:pPr eaLnBrk="1" hangingPunct="1">
              <a:spcBef>
                <a:spcPct val="0"/>
              </a:spcBef>
              <a:buClrTx/>
              <a:buSzTx/>
              <a:buFontTx/>
              <a:buNone/>
              <a:defRPr/>
            </a:pPr>
            <a:r>
              <a:rPr lang="en-US" altLang="en-US" sz="1200" dirty="0">
                <a:solidFill>
                  <a:srgbClr val="CCFFCC"/>
                </a:solidFill>
              </a:rPr>
              <a:t>--DFE: Small pale disc with </a:t>
            </a:r>
            <a:r>
              <a:rPr lang="en-US" altLang="en-US" sz="1200" b="1" dirty="0">
                <a:solidFill>
                  <a:srgbClr val="CCFFCC"/>
                </a:solidFill>
              </a:rPr>
              <a:t>double ring sign</a:t>
            </a:r>
            <a:endParaRPr lang="en-US" altLang="en-US" sz="1200" dirty="0">
              <a:solidFill>
                <a:srgbClr val="CCFFCC"/>
              </a:solidFill>
            </a:endParaRPr>
          </a:p>
          <a:p>
            <a:pPr eaLnBrk="1" hangingPunct="1">
              <a:spcBef>
                <a:spcPct val="0"/>
              </a:spcBef>
              <a:buClrTx/>
              <a:buSzTx/>
              <a:buFontTx/>
              <a:buNone/>
              <a:defRPr/>
            </a:pPr>
            <a:r>
              <a:rPr lang="en-US" altLang="en-US" sz="1200" dirty="0">
                <a:solidFill>
                  <a:srgbClr val="CCFFCC"/>
                </a:solidFill>
              </a:rPr>
              <a:t>--VA </a:t>
            </a:r>
            <a:r>
              <a:rPr lang="en-US" altLang="en-US" sz="1200" b="1" dirty="0">
                <a:solidFill>
                  <a:srgbClr val="CCFFCC"/>
                </a:solidFill>
              </a:rPr>
              <a:t>20/20&lt;-&gt;NLP</a:t>
            </a:r>
          </a:p>
          <a:p>
            <a:pPr eaLnBrk="1" hangingPunct="1">
              <a:spcBef>
                <a:spcPct val="0"/>
              </a:spcBef>
              <a:buClrTx/>
              <a:buSzTx/>
              <a:buFontTx/>
              <a:buNone/>
              <a:defRPr/>
            </a:pPr>
            <a:r>
              <a:rPr lang="en-US" altLang="en-US" sz="1200" dirty="0">
                <a:solidFill>
                  <a:srgbClr val="CCFFCC"/>
                </a:solidFill>
              </a:rPr>
              <a:t>--VF defects </a:t>
            </a:r>
            <a:r>
              <a:rPr lang="en-US" altLang="en-US" sz="1200" b="1" dirty="0">
                <a:solidFill>
                  <a:srgbClr val="CCFFCC"/>
                </a:solidFill>
              </a:rPr>
              <a:t>invariably present</a:t>
            </a:r>
          </a:p>
          <a:p>
            <a:pPr eaLnBrk="1" hangingPunct="1">
              <a:spcBef>
                <a:spcPct val="0"/>
              </a:spcBef>
              <a:buClrTx/>
              <a:buSzTx/>
              <a:buFontTx/>
              <a:buNone/>
              <a:defRPr/>
            </a:pPr>
            <a:r>
              <a:rPr lang="en-US" altLang="en-US" sz="1200" dirty="0">
                <a:solidFill>
                  <a:srgbClr val="CCFFCC"/>
                </a:solidFill>
              </a:rPr>
              <a:t>--Remember the </a:t>
            </a:r>
            <a:r>
              <a:rPr lang="en-US" altLang="en-US" sz="1200" b="1" dirty="0">
                <a:solidFill>
                  <a:srgbClr val="CCFFCC"/>
                </a:solidFill>
              </a:rPr>
              <a:t>4 D’s</a:t>
            </a:r>
            <a:r>
              <a:rPr lang="en-US" altLang="en-US" sz="1200" dirty="0">
                <a:solidFill>
                  <a:srgbClr val="CCFFCC"/>
                </a:solidFill>
              </a:rPr>
              <a:t> (more on this shortly)</a:t>
            </a:r>
          </a:p>
        </p:txBody>
      </p:sp>
      <p:sp>
        <p:nvSpPr>
          <p:cNvPr id="38917" name="Text Box 10">
            <a:extLst>
              <a:ext uri="{FF2B5EF4-FFF2-40B4-BE49-F238E27FC236}">
                <a16:creationId xmlns:a16="http://schemas.microsoft.com/office/drawing/2014/main" id="{9D541204-20B2-43AD-9F41-377B41E91669}"/>
              </a:ext>
            </a:extLst>
          </p:cNvPr>
          <p:cNvSpPr txBox="1">
            <a:spLocks noChangeArrowheads="1"/>
          </p:cNvSpPr>
          <p:nvPr/>
        </p:nvSpPr>
        <p:spPr bwMode="auto">
          <a:xfrm>
            <a:off x="1371600" y="4267200"/>
            <a:ext cx="3057525" cy="2154238"/>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Morning-Glory Disc</a:t>
            </a:r>
          </a:p>
          <a:p>
            <a:pPr eaLnBrk="1" hangingPunct="1">
              <a:spcBef>
                <a:spcPct val="0"/>
              </a:spcBef>
              <a:buClrTx/>
              <a:buSzTx/>
              <a:buFontTx/>
              <a:buNone/>
            </a:pPr>
            <a:r>
              <a:rPr lang="en-US" altLang="en-US" sz="1200"/>
              <a:t>--DFE reveals:</a:t>
            </a:r>
          </a:p>
          <a:p>
            <a:pPr eaLnBrk="1" hangingPunct="1">
              <a:spcBef>
                <a:spcPct val="0"/>
              </a:spcBef>
              <a:buClrTx/>
              <a:buSzTx/>
              <a:buFontTx/>
              <a:buNone/>
            </a:pPr>
            <a:r>
              <a:rPr lang="en-US" altLang="en-US" sz="1200"/>
              <a:t>  1) A funnel-shaped…</a:t>
            </a:r>
            <a:r>
              <a:rPr lang="en-US" altLang="en-US" sz="1200" b="1">
                <a:solidFill>
                  <a:srgbClr val="0000FF"/>
                </a:solidFill>
              </a:rPr>
              <a:t>excavation</a:t>
            </a:r>
            <a:endParaRPr lang="en-US" altLang="en-US" sz="1200"/>
          </a:p>
          <a:p>
            <a:pPr eaLnBrk="1" hangingPunct="1">
              <a:spcBef>
                <a:spcPct val="0"/>
              </a:spcBef>
              <a:buClrTx/>
              <a:buSzTx/>
              <a:buFontTx/>
              <a:buNone/>
            </a:pPr>
            <a:r>
              <a:rPr lang="en-US" altLang="en-US" sz="1200"/>
              <a:t>  2) Number of vessels crossing the rim</a:t>
            </a:r>
          </a:p>
          <a:p>
            <a:pPr eaLnBrk="1" hangingPunct="1">
              <a:spcBef>
                <a:spcPct val="0"/>
              </a:spcBef>
              <a:buClrTx/>
              <a:buSzTx/>
              <a:buFontTx/>
              <a:buNone/>
            </a:pPr>
            <a:r>
              <a:rPr lang="en-US" altLang="en-US" sz="1200"/>
              <a:t>    seems abnormally…</a:t>
            </a:r>
            <a:r>
              <a:rPr lang="en-US" altLang="en-US" sz="1200" b="1">
                <a:solidFill>
                  <a:srgbClr val="0000FF"/>
                </a:solidFill>
              </a:rPr>
              <a:t>high</a:t>
            </a:r>
            <a:r>
              <a:rPr lang="en-US" altLang="en-US" sz="1200"/>
              <a:t> </a:t>
            </a:r>
            <a:endParaRPr lang="en-US" altLang="en-US" sz="1200" b="1">
              <a:solidFill>
                <a:srgbClr val="0000FF"/>
              </a:solidFill>
            </a:endParaRPr>
          </a:p>
          <a:p>
            <a:pPr eaLnBrk="1" hangingPunct="1">
              <a:spcBef>
                <a:spcPct val="0"/>
              </a:spcBef>
              <a:buClrTx/>
              <a:buSzTx/>
              <a:buFontTx/>
              <a:buNone/>
            </a:pPr>
            <a:r>
              <a:rPr lang="en-US" altLang="en-US" sz="1200"/>
              <a:t>--Tissue is…</a:t>
            </a:r>
            <a:r>
              <a:rPr lang="en-US" altLang="en-US" sz="1200" b="1">
                <a:solidFill>
                  <a:srgbClr val="0000FF"/>
                </a:solidFill>
              </a:rPr>
              <a:t>contractile</a:t>
            </a:r>
            <a:r>
              <a:rPr lang="en-US" altLang="en-US" sz="1200"/>
              <a:t>, so cup seems</a:t>
            </a:r>
          </a:p>
          <a:p>
            <a:pPr eaLnBrk="1" hangingPunct="1">
              <a:spcBef>
                <a:spcPct val="0"/>
              </a:spcBef>
              <a:buClrTx/>
              <a:buSzTx/>
              <a:buFontTx/>
              <a:buNone/>
            </a:pPr>
            <a:r>
              <a:rPr lang="en-US" altLang="en-US" sz="1200"/>
              <a:t>  to…</a:t>
            </a:r>
            <a:r>
              <a:rPr lang="en-US" altLang="en-US" sz="1200" b="1">
                <a:solidFill>
                  <a:srgbClr val="0000FF"/>
                </a:solidFill>
              </a:rPr>
              <a:t>open </a:t>
            </a:r>
            <a:r>
              <a:rPr lang="en-US" altLang="en-US" sz="1200">
                <a:solidFill>
                  <a:srgbClr val="0000FF"/>
                </a:solidFill>
              </a:rPr>
              <a:t>and</a:t>
            </a:r>
            <a:r>
              <a:rPr lang="en-US" altLang="en-US" sz="1200" b="1">
                <a:solidFill>
                  <a:srgbClr val="0000FF"/>
                </a:solidFill>
              </a:rPr>
              <a:t> close</a:t>
            </a:r>
            <a:r>
              <a:rPr lang="en-US" altLang="en-US" sz="1200"/>
              <a:t> (like its namesake,  </a:t>
            </a:r>
          </a:p>
          <a:p>
            <a:pPr eaLnBrk="1" hangingPunct="1">
              <a:spcBef>
                <a:spcPct val="0"/>
              </a:spcBef>
              <a:buClrTx/>
              <a:buSzTx/>
              <a:buFontTx/>
              <a:buNone/>
            </a:pPr>
            <a:r>
              <a:rPr lang="en-US" altLang="en-US" sz="1200"/>
              <a:t>  the morning-glory flower)</a:t>
            </a:r>
          </a:p>
          <a:p>
            <a:pPr eaLnBrk="1" hangingPunct="1">
              <a:spcBef>
                <a:spcPct val="0"/>
              </a:spcBef>
              <a:buClrTx/>
              <a:buSzTx/>
              <a:buFontTx/>
              <a:buNone/>
            </a:pPr>
            <a:r>
              <a:rPr lang="en-US" altLang="en-US" sz="1200"/>
              <a:t>--VA usually…</a:t>
            </a:r>
            <a:r>
              <a:rPr lang="en-US" altLang="en-US" sz="1200" b="1">
                <a:solidFill>
                  <a:srgbClr val="0000FF"/>
                </a:solidFill>
              </a:rPr>
              <a:t>20/200</a:t>
            </a:r>
            <a:r>
              <a:rPr lang="en-US" altLang="en-US" sz="1200"/>
              <a:t>, but can be…</a:t>
            </a:r>
          </a:p>
          <a:p>
            <a:pPr eaLnBrk="1" hangingPunct="1">
              <a:spcBef>
                <a:spcPct val="0"/>
              </a:spcBef>
              <a:buClrTx/>
              <a:buSzTx/>
              <a:buFontTx/>
              <a:buNone/>
            </a:pPr>
            <a:r>
              <a:rPr lang="en-US" altLang="en-US" sz="1200"/>
              <a:t>   </a:t>
            </a:r>
            <a:r>
              <a:rPr lang="en-US" altLang="en-US" sz="1200" b="1">
                <a:solidFill>
                  <a:srgbClr val="0000FF"/>
                </a:solidFill>
              </a:rPr>
              <a:t>20/20&lt;-&gt;NLP</a:t>
            </a:r>
          </a:p>
          <a:p>
            <a:pPr eaLnBrk="1" hangingPunct="1">
              <a:spcBef>
                <a:spcPct val="0"/>
              </a:spcBef>
              <a:buClrTx/>
              <a:buSzTx/>
              <a:buFontTx/>
              <a:buNone/>
            </a:pPr>
            <a:r>
              <a:rPr lang="en-US" altLang="en-US" sz="1200"/>
              <a:t>--1/3 develop…</a:t>
            </a:r>
            <a:r>
              <a:rPr lang="en-US" altLang="en-US" sz="1200" b="1">
                <a:solidFill>
                  <a:srgbClr val="CCECFF"/>
                </a:solidFill>
              </a:rPr>
              <a:t>serous</a:t>
            </a:r>
            <a:r>
              <a:rPr lang="en-US" altLang="en-US" sz="1200" b="1">
                <a:solidFill>
                  <a:srgbClr val="0000FF"/>
                </a:solidFill>
              </a:rPr>
              <a:t> </a:t>
            </a:r>
            <a:r>
              <a:rPr lang="en-US" altLang="en-US" sz="1200" b="1">
                <a:solidFill>
                  <a:srgbClr val="CCECFF"/>
                </a:solidFill>
              </a:rPr>
              <a:t>RD</a:t>
            </a:r>
          </a:p>
        </p:txBody>
      </p:sp>
      <p:sp>
        <p:nvSpPr>
          <p:cNvPr id="29699" name="Text Box 3">
            <a:extLst>
              <a:ext uri="{FF2B5EF4-FFF2-40B4-BE49-F238E27FC236}">
                <a16:creationId xmlns:a16="http://schemas.microsoft.com/office/drawing/2014/main" id="{B2D86770-EC8B-4F93-BE37-F34E39D69F4A}"/>
              </a:ext>
            </a:extLst>
          </p:cNvPr>
          <p:cNvSpPr txBox="1">
            <a:spLocks noChangeArrowheads="1"/>
          </p:cNvSpPr>
          <p:nvPr/>
        </p:nvSpPr>
        <p:spPr bwMode="auto">
          <a:xfrm>
            <a:off x="793750" y="3505200"/>
            <a:ext cx="2274888" cy="677863"/>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r>
              <a:rPr lang="en-US" altLang="en-US" sz="1400" b="1">
                <a:solidFill>
                  <a:schemeClr val="bg1">
                    <a:lumMod val="65000"/>
                  </a:schemeClr>
                </a:solidFill>
              </a:rPr>
              <a:t>Optic Pit/Hole</a:t>
            </a:r>
          </a:p>
          <a:p>
            <a:pPr eaLnBrk="1" hangingPunct="1">
              <a:defRPr/>
            </a:pPr>
            <a:r>
              <a:rPr lang="en-US" altLang="en-US" sz="1200">
                <a:solidFill>
                  <a:schemeClr val="bg1">
                    <a:lumMod val="65000"/>
                  </a:schemeClr>
                </a:solidFill>
              </a:rPr>
              <a:t>--Associated with…</a:t>
            </a:r>
            <a:r>
              <a:rPr lang="en-US" altLang="en-US" sz="1200" b="1">
                <a:solidFill>
                  <a:schemeClr val="bg1">
                    <a:lumMod val="65000"/>
                  </a:schemeClr>
                </a:solidFill>
              </a:rPr>
              <a:t>serous RD</a:t>
            </a:r>
          </a:p>
          <a:p>
            <a:pPr eaLnBrk="1" hangingPunct="1">
              <a:defRPr/>
            </a:pPr>
            <a:r>
              <a:rPr lang="en-US" altLang="en-US" sz="1200" b="1">
                <a:solidFill>
                  <a:schemeClr val="bg1">
                    <a:lumMod val="65000"/>
                  </a:schemeClr>
                </a:solidFill>
              </a:rPr>
              <a:t>  in adulthood</a:t>
            </a:r>
          </a:p>
        </p:txBody>
      </p:sp>
      <p:sp>
        <p:nvSpPr>
          <p:cNvPr id="29700" name="Line 4">
            <a:extLst>
              <a:ext uri="{FF2B5EF4-FFF2-40B4-BE49-F238E27FC236}">
                <a16:creationId xmlns:a16="http://schemas.microsoft.com/office/drawing/2014/main" id="{84E52567-4DB0-4F71-B603-767324B2CF6A}"/>
              </a:ext>
            </a:extLst>
          </p:cNvPr>
          <p:cNvSpPr>
            <a:spLocks noChangeShapeType="1"/>
          </p:cNvSpPr>
          <p:nvPr/>
        </p:nvSpPr>
        <p:spPr bwMode="auto">
          <a:xfrm flipH="1">
            <a:off x="1600200" y="2057400"/>
            <a:ext cx="1524000" cy="3810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en-US">
              <a:latin typeface="Arial" charset="0"/>
            </a:endParaRPr>
          </a:p>
        </p:txBody>
      </p:sp>
      <p:sp>
        <p:nvSpPr>
          <p:cNvPr id="29702" name="Text Box 6">
            <a:extLst>
              <a:ext uri="{FF2B5EF4-FFF2-40B4-BE49-F238E27FC236}">
                <a16:creationId xmlns:a16="http://schemas.microsoft.com/office/drawing/2014/main" id="{4F08D48E-C5E4-4B98-9EBE-AEE936BDC0EE}"/>
              </a:ext>
            </a:extLst>
          </p:cNvPr>
          <p:cNvSpPr txBox="1">
            <a:spLocks noChangeArrowheads="1"/>
          </p:cNvSpPr>
          <p:nvPr/>
        </p:nvSpPr>
        <p:spPr bwMode="auto">
          <a:xfrm>
            <a:off x="1341438" y="1524000"/>
            <a:ext cx="3543300" cy="4587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algn="ctr" eaLnBrk="1" hangingPunct="1">
              <a:lnSpc>
                <a:spcPct val="85000"/>
              </a:lnSpc>
              <a:defRPr/>
            </a:pPr>
            <a:r>
              <a:rPr lang="en-US" altLang="en-US" sz="1400" i="1">
                <a:solidFill>
                  <a:schemeClr val="bg1">
                    <a:lumMod val="75000"/>
                  </a:schemeClr>
                </a:solidFill>
              </a:rPr>
              <a:t>These three are all secondary to abnormal</a:t>
            </a:r>
          </a:p>
          <a:p>
            <a:pPr algn="ctr" eaLnBrk="1" hangingPunct="1">
              <a:lnSpc>
                <a:spcPct val="85000"/>
              </a:lnSpc>
              <a:defRPr/>
            </a:pPr>
            <a:r>
              <a:rPr lang="en-US" altLang="en-US" sz="1400" i="1">
                <a:solidFill>
                  <a:schemeClr val="bg1">
                    <a:lumMod val="75000"/>
                  </a:schemeClr>
                </a:solidFill>
              </a:rPr>
              <a:t>closure of the embryonic optic fissure</a:t>
            </a:r>
          </a:p>
        </p:txBody>
      </p:sp>
      <p:sp>
        <p:nvSpPr>
          <p:cNvPr id="29703" name="Text Box 7">
            <a:extLst>
              <a:ext uri="{FF2B5EF4-FFF2-40B4-BE49-F238E27FC236}">
                <a16:creationId xmlns:a16="http://schemas.microsoft.com/office/drawing/2014/main" id="{2F1C93A8-B536-4E04-A284-5F376B434D63}"/>
              </a:ext>
            </a:extLst>
          </p:cNvPr>
          <p:cNvSpPr txBox="1">
            <a:spLocks noChangeArrowheads="1"/>
          </p:cNvSpPr>
          <p:nvPr/>
        </p:nvSpPr>
        <p:spPr bwMode="auto">
          <a:xfrm>
            <a:off x="76200" y="2514600"/>
            <a:ext cx="2782888" cy="862013"/>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r>
              <a:rPr lang="en-US" altLang="en-US" sz="1400" b="1">
                <a:solidFill>
                  <a:schemeClr val="bg1">
                    <a:lumMod val="65000"/>
                  </a:schemeClr>
                </a:solidFill>
              </a:rPr>
              <a:t>Optic Nerve Coloboma</a:t>
            </a:r>
          </a:p>
          <a:p>
            <a:pPr eaLnBrk="1" hangingPunct="1">
              <a:defRPr/>
            </a:pPr>
            <a:r>
              <a:rPr lang="en-US" altLang="en-US" sz="1200">
                <a:solidFill>
                  <a:schemeClr val="bg1">
                    <a:lumMod val="65000"/>
                  </a:schemeClr>
                </a:solidFill>
              </a:rPr>
              <a:t>1) May resemble…</a:t>
            </a:r>
            <a:r>
              <a:rPr lang="en-US" altLang="en-US" sz="1200" b="1">
                <a:solidFill>
                  <a:schemeClr val="bg1">
                    <a:lumMod val="65000"/>
                  </a:schemeClr>
                </a:solidFill>
              </a:rPr>
              <a:t>deep cupping</a:t>
            </a:r>
          </a:p>
          <a:p>
            <a:pPr eaLnBrk="1" hangingPunct="1">
              <a:defRPr/>
            </a:pPr>
            <a:r>
              <a:rPr lang="en-US" altLang="en-US" sz="1200">
                <a:solidFill>
                  <a:schemeClr val="bg1">
                    <a:lumMod val="65000"/>
                  </a:schemeClr>
                </a:solidFill>
              </a:rPr>
              <a:t>2) Can be…</a:t>
            </a:r>
            <a:r>
              <a:rPr lang="en-US" altLang="en-US" sz="1200" b="1">
                <a:solidFill>
                  <a:schemeClr val="bg1">
                    <a:lumMod val="65000"/>
                  </a:schemeClr>
                </a:solidFill>
              </a:rPr>
              <a:t>bilateral, asymmetric</a:t>
            </a:r>
          </a:p>
          <a:p>
            <a:pPr eaLnBrk="1" hangingPunct="1">
              <a:defRPr/>
            </a:pPr>
            <a:r>
              <a:rPr lang="en-US" altLang="en-US" sz="1200">
                <a:solidFill>
                  <a:schemeClr val="bg1">
                    <a:lumMod val="65000"/>
                  </a:schemeClr>
                </a:solidFill>
              </a:rPr>
              <a:t>3) Part of the…</a:t>
            </a:r>
            <a:r>
              <a:rPr lang="en-US" altLang="en-US" sz="1200" b="1">
                <a:solidFill>
                  <a:schemeClr val="bg1">
                    <a:lumMod val="65000"/>
                  </a:schemeClr>
                </a:solidFill>
              </a:rPr>
              <a:t>CHARGE association</a:t>
            </a:r>
          </a:p>
        </p:txBody>
      </p:sp>
      <p:sp>
        <p:nvSpPr>
          <p:cNvPr id="29704" name="Line 8">
            <a:extLst>
              <a:ext uri="{FF2B5EF4-FFF2-40B4-BE49-F238E27FC236}">
                <a16:creationId xmlns:a16="http://schemas.microsoft.com/office/drawing/2014/main" id="{457F676C-C81E-4291-90A6-3A69B481BEBC}"/>
              </a:ext>
            </a:extLst>
          </p:cNvPr>
          <p:cNvSpPr>
            <a:spLocks noChangeShapeType="1"/>
          </p:cNvSpPr>
          <p:nvPr/>
        </p:nvSpPr>
        <p:spPr bwMode="auto">
          <a:xfrm flipH="1">
            <a:off x="2971800" y="2057400"/>
            <a:ext cx="152400" cy="14478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en-US">
              <a:latin typeface="Arial" charset="0"/>
            </a:endParaRPr>
          </a:p>
        </p:txBody>
      </p:sp>
      <p:sp>
        <p:nvSpPr>
          <p:cNvPr id="29705" name="Text Box 9">
            <a:extLst>
              <a:ext uri="{FF2B5EF4-FFF2-40B4-BE49-F238E27FC236}">
                <a16:creationId xmlns:a16="http://schemas.microsoft.com/office/drawing/2014/main" id="{9B7FC7C2-83D6-4318-A422-CA88B88C0345}"/>
              </a:ext>
            </a:extLst>
          </p:cNvPr>
          <p:cNvSpPr txBox="1">
            <a:spLocks noChangeArrowheads="1"/>
          </p:cNvSpPr>
          <p:nvPr/>
        </p:nvSpPr>
        <p:spPr bwMode="auto">
          <a:xfrm>
            <a:off x="1371600" y="4267200"/>
            <a:ext cx="3057525" cy="2154238"/>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r>
              <a:rPr lang="en-US" altLang="en-US" sz="1400" b="1">
                <a:solidFill>
                  <a:schemeClr val="bg1">
                    <a:lumMod val="65000"/>
                  </a:schemeClr>
                </a:solidFill>
              </a:rPr>
              <a:t>Morning-Glory Disc</a:t>
            </a:r>
          </a:p>
          <a:p>
            <a:pPr eaLnBrk="1" hangingPunct="1">
              <a:defRPr/>
            </a:pPr>
            <a:r>
              <a:rPr lang="en-US" altLang="en-US" sz="1200">
                <a:solidFill>
                  <a:schemeClr val="bg1">
                    <a:lumMod val="65000"/>
                  </a:schemeClr>
                </a:solidFill>
              </a:rPr>
              <a:t>--DFE reveals:</a:t>
            </a:r>
          </a:p>
          <a:p>
            <a:pPr eaLnBrk="1" hangingPunct="1">
              <a:defRPr/>
            </a:pPr>
            <a:r>
              <a:rPr lang="en-US" altLang="en-US" sz="1200">
                <a:solidFill>
                  <a:schemeClr val="bg1">
                    <a:lumMod val="65000"/>
                  </a:schemeClr>
                </a:solidFill>
              </a:rPr>
              <a:t>  1) A funnel-shaped…</a:t>
            </a:r>
            <a:r>
              <a:rPr lang="en-US" altLang="en-US" sz="1200" b="1">
                <a:solidFill>
                  <a:schemeClr val="bg1">
                    <a:lumMod val="65000"/>
                  </a:schemeClr>
                </a:solidFill>
              </a:rPr>
              <a:t>excavation</a:t>
            </a:r>
            <a:endParaRPr lang="en-US" altLang="en-US" sz="1200">
              <a:solidFill>
                <a:schemeClr val="bg1">
                  <a:lumMod val="65000"/>
                </a:schemeClr>
              </a:solidFill>
            </a:endParaRPr>
          </a:p>
          <a:p>
            <a:pPr eaLnBrk="1" hangingPunct="1">
              <a:defRPr/>
            </a:pPr>
            <a:r>
              <a:rPr lang="en-US" altLang="en-US" sz="1200">
                <a:solidFill>
                  <a:schemeClr val="bg1">
                    <a:lumMod val="65000"/>
                  </a:schemeClr>
                </a:solidFill>
              </a:rPr>
              <a:t>  2) Number of vessels crossing the rim</a:t>
            </a:r>
          </a:p>
          <a:p>
            <a:pPr eaLnBrk="1" hangingPunct="1">
              <a:defRPr/>
            </a:pPr>
            <a:r>
              <a:rPr lang="en-US" altLang="en-US" sz="1200">
                <a:solidFill>
                  <a:schemeClr val="bg1">
                    <a:lumMod val="65000"/>
                  </a:schemeClr>
                </a:solidFill>
              </a:rPr>
              <a:t>    seems abnormally…</a:t>
            </a:r>
            <a:r>
              <a:rPr lang="en-US" altLang="en-US" sz="1200" b="1">
                <a:solidFill>
                  <a:schemeClr val="bg1">
                    <a:lumMod val="65000"/>
                  </a:schemeClr>
                </a:solidFill>
              </a:rPr>
              <a:t>high</a:t>
            </a:r>
            <a:r>
              <a:rPr lang="en-US" altLang="en-US" sz="1200">
                <a:solidFill>
                  <a:schemeClr val="bg1">
                    <a:lumMod val="65000"/>
                  </a:schemeClr>
                </a:solidFill>
              </a:rPr>
              <a:t> </a:t>
            </a:r>
            <a:endParaRPr lang="en-US" altLang="en-US" sz="1200" b="1">
              <a:solidFill>
                <a:schemeClr val="bg1">
                  <a:lumMod val="65000"/>
                </a:schemeClr>
              </a:solidFill>
            </a:endParaRPr>
          </a:p>
          <a:p>
            <a:pPr eaLnBrk="1" hangingPunct="1">
              <a:defRPr/>
            </a:pPr>
            <a:r>
              <a:rPr lang="en-US" altLang="en-US" sz="1200">
                <a:solidFill>
                  <a:schemeClr val="bg1">
                    <a:lumMod val="65000"/>
                  </a:schemeClr>
                </a:solidFill>
              </a:rPr>
              <a:t>--Tissue is…</a:t>
            </a:r>
            <a:r>
              <a:rPr lang="en-US" altLang="en-US" sz="1200" b="1">
                <a:solidFill>
                  <a:schemeClr val="bg1">
                    <a:lumMod val="65000"/>
                  </a:schemeClr>
                </a:solidFill>
              </a:rPr>
              <a:t>contractile</a:t>
            </a:r>
            <a:r>
              <a:rPr lang="en-US" altLang="en-US" sz="1200">
                <a:solidFill>
                  <a:schemeClr val="bg1">
                    <a:lumMod val="65000"/>
                  </a:schemeClr>
                </a:solidFill>
              </a:rPr>
              <a:t>, so cup seems</a:t>
            </a:r>
          </a:p>
          <a:p>
            <a:pPr eaLnBrk="1" hangingPunct="1">
              <a:defRPr/>
            </a:pPr>
            <a:r>
              <a:rPr lang="en-US" altLang="en-US" sz="1200">
                <a:solidFill>
                  <a:schemeClr val="bg1">
                    <a:lumMod val="65000"/>
                  </a:schemeClr>
                </a:solidFill>
              </a:rPr>
              <a:t>  to…</a:t>
            </a:r>
            <a:r>
              <a:rPr lang="en-US" altLang="en-US" sz="1200" b="1">
                <a:solidFill>
                  <a:schemeClr val="bg1">
                    <a:lumMod val="65000"/>
                  </a:schemeClr>
                </a:solidFill>
              </a:rPr>
              <a:t>open </a:t>
            </a:r>
            <a:r>
              <a:rPr lang="en-US" altLang="en-US" sz="1200">
                <a:solidFill>
                  <a:schemeClr val="bg1">
                    <a:lumMod val="65000"/>
                  </a:schemeClr>
                </a:solidFill>
              </a:rPr>
              <a:t>and</a:t>
            </a:r>
            <a:r>
              <a:rPr lang="en-US" altLang="en-US" sz="1200" b="1">
                <a:solidFill>
                  <a:schemeClr val="bg1">
                    <a:lumMod val="65000"/>
                  </a:schemeClr>
                </a:solidFill>
              </a:rPr>
              <a:t> close</a:t>
            </a:r>
            <a:r>
              <a:rPr lang="en-US" altLang="en-US" sz="1200">
                <a:solidFill>
                  <a:schemeClr val="bg1">
                    <a:lumMod val="65000"/>
                  </a:schemeClr>
                </a:solidFill>
              </a:rPr>
              <a:t> (like its namesake,  </a:t>
            </a:r>
          </a:p>
          <a:p>
            <a:pPr eaLnBrk="1" hangingPunct="1">
              <a:defRPr/>
            </a:pPr>
            <a:r>
              <a:rPr lang="en-US" altLang="en-US" sz="1200">
                <a:solidFill>
                  <a:schemeClr val="bg1">
                    <a:lumMod val="65000"/>
                  </a:schemeClr>
                </a:solidFill>
              </a:rPr>
              <a:t>  the morning-glory flower)</a:t>
            </a:r>
          </a:p>
          <a:p>
            <a:pPr eaLnBrk="1" hangingPunct="1">
              <a:defRPr/>
            </a:pPr>
            <a:r>
              <a:rPr lang="en-US" altLang="en-US" sz="1200">
                <a:solidFill>
                  <a:schemeClr val="bg1">
                    <a:lumMod val="65000"/>
                  </a:schemeClr>
                </a:solidFill>
              </a:rPr>
              <a:t>--VA usually…</a:t>
            </a:r>
            <a:r>
              <a:rPr lang="en-US" altLang="en-US" sz="1200" b="1">
                <a:solidFill>
                  <a:schemeClr val="bg1">
                    <a:lumMod val="65000"/>
                  </a:schemeClr>
                </a:solidFill>
              </a:rPr>
              <a:t>20/200</a:t>
            </a:r>
            <a:r>
              <a:rPr lang="en-US" altLang="en-US" sz="1200">
                <a:solidFill>
                  <a:schemeClr val="bg1">
                    <a:lumMod val="65000"/>
                  </a:schemeClr>
                </a:solidFill>
              </a:rPr>
              <a:t>, but can be…</a:t>
            </a:r>
          </a:p>
          <a:p>
            <a:pPr eaLnBrk="1" hangingPunct="1">
              <a:defRPr/>
            </a:pPr>
            <a:r>
              <a:rPr lang="en-US" altLang="en-US" sz="1200">
                <a:solidFill>
                  <a:schemeClr val="bg1">
                    <a:lumMod val="65000"/>
                  </a:schemeClr>
                </a:solidFill>
              </a:rPr>
              <a:t>   </a:t>
            </a:r>
            <a:r>
              <a:rPr lang="en-US" altLang="en-US" sz="1200" b="1">
                <a:solidFill>
                  <a:schemeClr val="bg1">
                    <a:lumMod val="65000"/>
                  </a:schemeClr>
                </a:solidFill>
              </a:rPr>
              <a:t>20/20&lt;-&gt;NLP</a:t>
            </a:r>
          </a:p>
          <a:p>
            <a:pPr eaLnBrk="1" hangingPunct="1">
              <a:defRPr/>
            </a:pPr>
            <a:r>
              <a:rPr lang="en-US" altLang="en-US" sz="1200">
                <a:solidFill>
                  <a:schemeClr val="bg1">
                    <a:lumMod val="65000"/>
                  </a:schemeClr>
                </a:solidFill>
              </a:rPr>
              <a:t>--1/3 develop…</a:t>
            </a:r>
            <a:r>
              <a:rPr lang="en-US" altLang="en-US" sz="1200" b="1">
                <a:solidFill>
                  <a:schemeClr val="bg1">
                    <a:lumMod val="65000"/>
                  </a:schemeClr>
                </a:solidFill>
              </a:rPr>
              <a:t>serous RD</a:t>
            </a:r>
          </a:p>
        </p:txBody>
      </p:sp>
      <p:sp>
        <p:nvSpPr>
          <p:cNvPr id="38924" name="Rectangle 11">
            <a:extLst>
              <a:ext uri="{FF2B5EF4-FFF2-40B4-BE49-F238E27FC236}">
                <a16:creationId xmlns:a16="http://schemas.microsoft.com/office/drawing/2014/main" id="{09855AEE-9B0E-4545-922B-60477F09F762}"/>
              </a:ext>
            </a:extLst>
          </p:cNvPr>
          <p:cNvSpPr>
            <a:spLocks noChangeArrowheads="1"/>
          </p:cNvSpPr>
          <p:nvPr/>
        </p:nvSpPr>
        <p:spPr bwMode="auto">
          <a:xfrm>
            <a:off x="457200" y="122238"/>
            <a:ext cx="7543800" cy="8683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b"/>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ct val="85000"/>
              </a:lnSpc>
              <a:spcBef>
                <a:spcPct val="0"/>
              </a:spcBef>
              <a:buClrTx/>
              <a:buSzTx/>
              <a:buFontTx/>
              <a:buNone/>
            </a:pPr>
            <a:r>
              <a:rPr lang="en-US" altLang="en-US" sz="3200" b="1" dirty="0">
                <a:solidFill>
                  <a:schemeClr val="tx2"/>
                </a:solidFill>
              </a:rPr>
              <a:t>Developmental Abnormalities of the Optic Nerve Head</a:t>
            </a:r>
            <a:endParaRPr lang="en-US" altLang="en-US" sz="3200" dirty="0">
              <a:solidFill>
                <a:schemeClr val="tx2"/>
              </a:solidFill>
            </a:endParaRPr>
          </a:p>
        </p:txBody>
      </p:sp>
      <p:sp>
        <p:nvSpPr>
          <p:cNvPr id="29707" name="Text Box 11">
            <a:extLst>
              <a:ext uri="{FF2B5EF4-FFF2-40B4-BE49-F238E27FC236}">
                <a16:creationId xmlns:a16="http://schemas.microsoft.com/office/drawing/2014/main" id="{F302A85F-F095-4B29-BB7B-9809115A369E}"/>
              </a:ext>
            </a:extLst>
          </p:cNvPr>
          <p:cNvSpPr txBox="1">
            <a:spLocks noChangeArrowheads="1"/>
          </p:cNvSpPr>
          <p:nvPr/>
        </p:nvSpPr>
        <p:spPr bwMode="auto">
          <a:xfrm>
            <a:off x="5410200" y="1687513"/>
            <a:ext cx="3640138" cy="677862"/>
          </a:xfrm>
          <a:prstGeom prst="rect">
            <a:avLst/>
          </a:prstGeom>
          <a:solidFill>
            <a:srgbClr val="FFFF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r>
              <a:rPr lang="en-US" altLang="en-US" sz="1400" b="1" dirty="0" err="1">
                <a:solidFill>
                  <a:schemeClr val="bg1">
                    <a:lumMod val="65000"/>
                  </a:schemeClr>
                </a:solidFill>
              </a:rPr>
              <a:t>Megalopapilla</a:t>
            </a:r>
            <a:endParaRPr lang="en-US" altLang="en-US" sz="1400" b="1" dirty="0">
              <a:solidFill>
                <a:schemeClr val="bg1">
                  <a:lumMod val="65000"/>
                </a:schemeClr>
              </a:solidFill>
            </a:endParaRPr>
          </a:p>
          <a:p>
            <a:pPr eaLnBrk="1" hangingPunct="1">
              <a:defRPr/>
            </a:pPr>
            <a:r>
              <a:rPr lang="en-US" altLang="en-US" sz="1200" dirty="0"/>
              <a:t>1) </a:t>
            </a:r>
            <a:r>
              <a:rPr lang="en-US" altLang="en-US" sz="1200" b="1" dirty="0">
                <a:solidFill>
                  <a:srgbClr val="0000FF"/>
                </a:solidFill>
              </a:rPr>
              <a:t>Abnormally large diameter of</a:t>
            </a:r>
            <a:r>
              <a:rPr lang="en-US" altLang="en-US" sz="1200" dirty="0"/>
              <a:t>…</a:t>
            </a:r>
            <a:r>
              <a:rPr lang="en-US" altLang="en-US" sz="1200" b="1" dirty="0">
                <a:solidFill>
                  <a:schemeClr val="bg1">
                    <a:lumMod val="65000"/>
                  </a:schemeClr>
                </a:solidFill>
              </a:rPr>
              <a:t>disc</a:t>
            </a:r>
            <a:r>
              <a:rPr lang="en-US" altLang="en-US" sz="1200" b="1" dirty="0">
                <a:solidFill>
                  <a:srgbClr val="0000FF"/>
                </a:solidFill>
              </a:rPr>
              <a:t> </a:t>
            </a:r>
            <a:r>
              <a:rPr lang="en-US" altLang="en-US" sz="1200" dirty="0">
                <a:solidFill>
                  <a:schemeClr val="bg1">
                    <a:lumMod val="65000"/>
                  </a:schemeClr>
                </a:solidFill>
              </a:rPr>
              <a:t>and</a:t>
            </a:r>
            <a:r>
              <a:rPr lang="en-US" altLang="en-US" sz="1200" b="1" dirty="0">
                <a:solidFill>
                  <a:schemeClr val="bg1">
                    <a:lumMod val="65000"/>
                  </a:schemeClr>
                </a:solidFill>
              </a:rPr>
              <a:t> </a:t>
            </a:r>
            <a:r>
              <a:rPr lang="en-US" altLang="en-US" sz="1200" b="1" dirty="0">
                <a:solidFill>
                  <a:srgbClr val="0000FF"/>
                </a:solidFill>
              </a:rPr>
              <a:t>cup</a:t>
            </a:r>
          </a:p>
          <a:p>
            <a:pPr eaLnBrk="1" hangingPunct="1">
              <a:defRPr/>
            </a:pPr>
            <a:r>
              <a:rPr lang="en-US" altLang="en-US" sz="1200" dirty="0">
                <a:solidFill>
                  <a:schemeClr val="bg1">
                    <a:lumMod val="65000"/>
                  </a:schemeClr>
                </a:solidFill>
              </a:rPr>
              <a:t>2) VF testing may reveal an…</a:t>
            </a:r>
            <a:r>
              <a:rPr lang="en-US" altLang="en-US" sz="1200" b="1" dirty="0">
                <a:solidFill>
                  <a:schemeClr val="bg1">
                    <a:lumMod val="65000"/>
                  </a:schemeClr>
                </a:solidFill>
              </a:rPr>
              <a:t>enlarged blind spot</a:t>
            </a:r>
          </a:p>
        </p:txBody>
      </p:sp>
      <p:sp>
        <p:nvSpPr>
          <p:cNvPr id="38926" name="Slide Number Placeholder 1">
            <a:extLst>
              <a:ext uri="{FF2B5EF4-FFF2-40B4-BE49-F238E27FC236}">
                <a16:creationId xmlns:a16="http://schemas.microsoft.com/office/drawing/2014/main" id="{A4F1A61C-4B27-420A-8BC6-5E24CBAD93BC}"/>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1D011FB2-507A-47AE-9398-D42EB2E1B849}" type="slidenum">
              <a:rPr lang="en-US" altLang="en-US" sz="1000"/>
              <a:pPr>
                <a:spcBef>
                  <a:spcPct val="0"/>
                </a:spcBef>
                <a:buClrTx/>
                <a:buSzTx/>
                <a:buFontTx/>
                <a:buNone/>
              </a:pPr>
              <a:t>104</a:t>
            </a:fld>
            <a:endParaRPr lang="en-US" altLang="en-US" sz="1000"/>
          </a:p>
        </p:txBody>
      </p:sp>
      <p:sp>
        <p:nvSpPr>
          <p:cNvPr id="2" name="Oval 1">
            <a:extLst>
              <a:ext uri="{FF2B5EF4-FFF2-40B4-BE49-F238E27FC236}">
                <a16:creationId xmlns:a16="http://schemas.microsoft.com/office/drawing/2014/main" id="{7ACF2920-8294-4C10-B03F-50C1CBD1A1C3}"/>
              </a:ext>
            </a:extLst>
          </p:cNvPr>
          <p:cNvSpPr/>
          <p:nvPr/>
        </p:nvSpPr>
        <p:spPr>
          <a:xfrm>
            <a:off x="5257800" y="1752600"/>
            <a:ext cx="3792538" cy="536575"/>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
        <p:nvSpPr>
          <p:cNvPr id="3" name="TextBox 2">
            <a:extLst>
              <a:ext uri="{FF2B5EF4-FFF2-40B4-BE49-F238E27FC236}">
                <a16:creationId xmlns:a16="http://schemas.microsoft.com/office/drawing/2014/main" id="{E14A4A97-E540-4402-910B-EFA78EF65AF5}"/>
              </a:ext>
            </a:extLst>
          </p:cNvPr>
          <p:cNvSpPr txBox="1"/>
          <p:nvPr/>
        </p:nvSpPr>
        <p:spPr>
          <a:xfrm>
            <a:off x="3810000" y="2662238"/>
            <a:ext cx="4953000" cy="738187"/>
          </a:xfrm>
          <a:prstGeom prst="rect">
            <a:avLst/>
          </a:prstGeom>
          <a:solidFill>
            <a:schemeClr val="accent5">
              <a:lumMod val="75000"/>
            </a:schemeClr>
          </a:solidFill>
        </p:spPr>
        <p:txBody>
          <a:bodyPr>
            <a:spAutoFit/>
          </a:bodyPr>
          <a:lstStyle/>
          <a:p>
            <a:pPr eaLnBrk="1" hangingPunct="1">
              <a:defRPr/>
            </a:pPr>
            <a:r>
              <a:rPr lang="en-US" sz="1400" i="1" dirty="0">
                <a:solidFill>
                  <a:srgbClr val="0000FF"/>
                </a:solidFill>
                <a:latin typeface="Arial" charset="0"/>
              </a:rPr>
              <a:t>And it (almost) goes without saying…What condition must be considered in any individual with an enlarged cup?</a:t>
            </a:r>
          </a:p>
          <a:p>
            <a:pPr eaLnBrk="1" hangingPunct="1">
              <a:defRPr/>
            </a:pPr>
            <a:r>
              <a:rPr lang="en-US" sz="1400" b="1" dirty="0">
                <a:solidFill>
                  <a:srgbClr val="0000FF"/>
                </a:solidFill>
                <a:latin typeface="Arial" charset="0"/>
              </a:rPr>
              <a:t>Glaucoma</a:t>
            </a:r>
          </a:p>
        </p:txBody>
      </p:sp>
      <p:sp>
        <p:nvSpPr>
          <p:cNvPr id="16" name="Line 12">
            <a:extLst>
              <a:ext uri="{FF2B5EF4-FFF2-40B4-BE49-F238E27FC236}">
                <a16:creationId xmlns:a16="http://schemas.microsoft.com/office/drawing/2014/main" id="{4A09746C-B608-4170-B9B0-22B47353FEE4}"/>
              </a:ext>
            </a:extLst>
          </p:cNvPr>
          <p:cNvSpPr>
            <a:spLocks noChangeShapeType="1"/>
          </p:cNvSpPr>
          <p:nvPr/>
        </p:nvSpPr>
        <p:spPr bwMode="auto">
          <a:xfrm>
            <a:off x="3124200" y="2057400"/>
            <a:ext cx="381000" cy="22098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en-US"/>
          </a:p>
        </p:txBody>
      </p:sp>
      <p:sp>
        <p:nvSpPr>
          <p:cNvPr id="20" name="Text Box 13">
            <a:extLst>
              <a:ext uri="{FF2B5EF4-FFF2-40B4-BE49-F238E27FC236}">
                <a16:creationId xmlns:a16="http://schemas.microsoft.com/office/drawing/2014/main" id="{954F7A13-F410-450F-89CB-98C15E3D19E1}"/>
              </a:ext>
            </a:extLst>
          </p:cNvPr>
          <p:cNvSpPr txBox="1">
            <a:spLocks noChangeArrowheads="1"/>
          </p:cNvSpPr>
          <p:nvPr/>
        </p:nvSpPr>
        <p:spPr bwMode="auto">
          <a:xfrm>
            <a:off x="4800600" y="5257800"/>
            <a:ext cx="4294188" cy="1230313"/>
          </a:xfrm>
          <a:prstGeom prst="rect">
            <a:avLst/>
          </a:prstGeom>
          <a:solidFill>
            <a:srgbClr val="FFCC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Tilted-Disc Syndrome</a:t>
            </a:r>
          </a:p>
          <a:p>
            <a:pPr eaLnBrk="1" hangingPunct="1">
              <a:spcBef>
                <a:spcPct val="0"/>
              </a:spcBef>
              <a:buClrTx/>
              <a:buSzTx/>
              <a:buFontTx/>
              <a:buNone/>
            </a:pPr>
            <a:r>
              <a:rPr lang="en-US" altLang="en-US" sz="1200"/>
              <a:t>1) Superior pole appears…</a:t>
            </a:r>
            <a:r>
              <a:rPr lang="en-US" altLang="en-US" sz="1200" b="1">
                <a:solidFill>
                  <a:srgbClr val="0000FF"/>
                </a:solidFill>
              </a:rPr>
              <a:t>elevated</a:t>
            </a:r>
            <a:r>
              <a:rPr lang="en-US" altLang="en-US" sz="1200"/>
              <a:t>, inferior…</a:t>
            </a:r>
            <a:r>
              <a:rPr lang="en-US" altLang="en-US" sz="1200" b="1">
                <a:solidFill>
                  <a:srgbClr val="0000FF"/>
                </a:solidFill>
              </a:rPr>
              <a:t>recessed</a:t>
            </a:r>
          </a:p>
          <a:p>
            <a:pPr eaLnBrk="1" hangingPunct="1">
              <a:spcBef>
                <a:spcPct val="0"/>
              </a:spcBef>
              <a:buClrTx/>
              <a:buSzTx/>
              <a:buFontTx/>
              <a:buNone/>
            </a:pPr>
            <a:r>
              <a:rPr lang="en-US" altLang="en-US" sz="1200"/>
              <a:t>2) </a:t>
            </a:r>
            <a:r>
              <a:rPr lang="en-US" altLang="en-US" sz="1200">
                <a:solidFill>
                  <a:srgbClr val="FFCC99"/>
                </a:solidFill>
              </a:rPr>
              <a:t>Associated with…</a:t>
            </a:r>
            <a:r>
              <a:rPr lang="en-US" altLang="en-US" sz="1200" b="1">
                <a:solidFill>
                  <a:srgbClr val="FFCC99"/>
                </a:solidFill>
              </a:rPr>
              <a:t>situs inversus</a:t>
            </a:r>
            <a:r>
              <a:rPr lang="en-US" altLang="en-US" sz="1200">
                <a:solidFill>
                  <a:srgbClr val="FFCC99"/>
                </a:solidFill>
              </a:rPr>
              <a:t> of retinal vessels</a:t>
            </a:r>
          </a:p>
          <a:p>
            <a:pPr eaLnBrk="1" hangingPunct="1">
              <a:spcBef>
                <a:spcPct val="0"/>
              </a:spcBef>
              <a:buClrTx/>
              <a:buSzTx/>
              <a:buFontTx/>
              <a:buNone/>
            </a:pPr>
            <a:r>
              <a:rPr lang="en-US" altLang="en-US" sz="1200"/>
              <a:t>3) </a:t>
            </a:r>
            <a:r>
              <a:rPr lang="en-US" altLang="en-US" sz="1200">
                <a:solidFill>
                  <a:srgbClr val="FFCC99"/>
                </a:solidFill>
              </a:rPr>
              <a:t>Fundus abnormality produces…</a:t>
            </a:r>
            <a:r>
              <a:rPr lang="en-US" altLang="en-US" sz="1200" b="1">
                <a:solidFill>
                  <a:srgbClr val="FFCC99"/>
                </a:solidFill>
              </a:rPr>
              <a:t>myopic astigmatism</a:t>
            </a:r>
          </a:p>
          <a:p>
            <a:pPr eaLnBrk="1" hangingPunct="1">
              <a:spcBef>
                <a:spcPct val="0"/>
              </a:spcBef>
              <a:buClrTx/>
              <a:buSzTx/>
              <a:buFontTx/>
              <a:buNone/>
            </a:pPr>
            <a:r>
              <a:rPr lang="en-US" altLang="en-US" sz="1200"/>
              <a:t>4) </a:t>
            </a:r>
            <a:r>
              <a:rPr lang="en-US" altLang="en-US" sz="1200">
                <a:solidFill>
                  <a:srgbClr val="FFCC99"/>
                </a:solidFill>
              </a:rPr>
              <a:t>VF testing reveals…</a:t>
            </a:r>
            <a:r>
              <a:rPr lang="en-US" altLang="en-US" sz="1200" b="1">
                <a:solidFill>
                  <a:srgbClr val="FFCC99"/>
                </a:solidFill>
              </a:rPr>
              <a:t>bitemporal hemianopia</a:t>
            </a:r>
            <a:r>
              <a:rPr lang="en-US" altLang="en-US" sz="1200">
                <a:solidFill>
                  <a:srgbClr val="FFCC99"/>
                </a:solidFill>
              </a:rPr>
              <a:t> that doesn’t</a:t>
            </a:r>
          </a:p>
          <a:p>
            <a:pPr eaLnBrk="1" hangingPunct="1">
              <a:spcBef>
                <a:spcPct val="0"/>
              </a:spcBef>
              <a:buClrTx/>
              <a:buSzTx/>
              <a:buFontTx/>
              <a:buNone/>
            </a:pPr>
            <a:r>
              <a:rPr lang="en-US" altLang="en-US" sz="1200">
                <a:solidFill>
                  <a:srgbClr val="FFCC99"/>
                </a:solidFill>
              </a:rPr>
              <a:t>   …</a:t>
            </a:r>
            <a:r>
              <a:rPr lang="en-US" altLang="en-US" sz="1200" b="1">
                <a:solidFill>
                  <a:srgbClr val="FFCC99"/>
                </a:solidFill>
              </a:rPr>
              <a:t>respect the vertical</a:t>
            </a:r>
            <a:r>
              <a:rPr lang="en-US" altLang="en-US" sz="1200">
                <a:solidFill>
                  <a:srgbClr val="FFCC99"/>
                </a:solidFill>
              </a:rPr>
              <a:t> and may…</a:t>
            </a:r>
            <a:r>
              <a:rPr lang="en-US" altLang="en-US" sz="1200" b="1">
                <a:solidFill>
                  <a:srgbClr val="FFCC99"/>
                </a:solidFill>
              </a:rPr>
              <a:t>resolve with refraction</a:t>
            </a:r>
          </a:p>
        </p:txBody>
      </p:sp>
      <p:sp>
        <p:nvSpPr>
          <p:cNvPr id="21" name="Text Box 13">
            <a:extLst>
              <a:ext uri="{FF2B5EF4-FFF2-40B4-BE49-F238E27FC236}">
                <a16:creationId xmlns:a16="http://schemas.microsoft.com/office/drawing/2014/main" id="{4ED2B237-5022-4DA6-9C88-435861912CC7}"/>
              </a:ext>
            </a:extLst>
          </p:cNvPr>
          <p:cNvSpPr txBox="1">
            <a:spLocks noChangeArrowheads="1"/>
          </p:cNvSpPr>
          <p:nvPr/>
        </p:nvSpPr>
        <p:spPr bwMode="auto">
          <a:xfrm>
            <a:off x="4800600" y="5257800"/>
            <a:ext cx="4216400" cy="1231106"/>
          </a:xfrm>
          <a:prstGeom prst="rect">
            <a:avLst/>
          </a:prstGeom>
          <a:solidFill>
            <a:srgbClr val="FFCC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dirty="0">
                <a:solidFill>
                  <a:schemeClr val="bg1">
                    <a:lumMod val="65000"/>
                  </a:schemeClr>
                </a:solidFill>
              </a:rPr>
              <a:t>Tilted-Disc Syndrome</a:t>
            </a:r>
          </a:p>
          <a:p>
            <a:pPr eaLnBrk="1" hangingPunct="1">
              <a:spcBef>
                <a:spcPct val="0"/>
              </a:spcBef>
              <a:buClrTx/>
              <a:buSzTx/>
              <a:buFontTx/>
              <a:buNone/>
            </a:pPr>
            <a:r>
              <a:rPr lang="en-US" altLang="en-US" sz="1200" dirty="0">
                <a:solidFill>
                  <a:srgbClr val="FFCC99"/>
                </a:solidFill>
              </a:rPr>
              <a:t>1) Superior pole appears…</a:t>
            </a:r>
            <a:r>
              <a:rPr lang="en-US" altLang="en-US" sz="1200" b="1" dirty="0">
                <a:solidFill>
                  <a:srgbClr val="FFCC99"/>
                </a:solidFill>
              </a:rPr>
              <a:t>elevated</a:t>
            </a:r>
            <a:r>
              <a:rPr lang="en-US" altLang="en-US" sz="1200" dirty="0">
                <a:solidFill>
                  <a:srgbClr val="FFCC99"/>
                </a:solidFill>
              </a:rPr>
              <a:t>, inferior… </a:t>
            </a:r>
            <a:r>
              <a:rPr lang="en-US" altLang="en-US" sz="1200" b="1" dirty="0">
                <a:solidFill>
                  <a:srgbClr val="FFCC99"/>
                </a:solidFill>
              </a:rPr>
              <a:t>recessed</a:t>
            </a:r>
          </a:p>
          <a:p>
            <a:pPr eaLnBrk="1" hangingPunct="1">
              <a:spcBef>
                <a:spcPct val="0"/>
              </a:spcBef>
              <a:buClrTx/>
              <a:buSzTx/>
              <a:buFontTx/>
              <a:buNone/>
            </a:pPr>
            <a:r>
              <a:rPr lang="en-US" altLang="en-US" sz="1200" dirty="0">
                <a:solidFill>
                  <a:srgbClr val="FFCC99"/>
                </a:solidFill>
              </a:rPr>
              <a:t>2) Associated with…</a:t>
            </a:r>
            <a:r>
              <a:rPr lang="en-US" altLang="en-US" sz="1200" b="1" dirty="0">
                <a:solidFill>
                  <a:srgbClr val="FFCC99"/>
                </a:solidFill>
              </a:rPr>
              <a:t>situs inversus</a:t>
            </a:r>
            <a:r>
              <a:rPr lang="en-US" altLang="en-US" sz="1200" dirty="0">
                <a:solidFill>
                  <a:srgbClr val="FFCC99"/>
                </a:solidFill>
              </a:rPr>
              <a:t> of retinal vessels</a:t>
            </a:r>
          </a:p>
          <a:p>
            <a:pPr eaLnBrk="1" hangingPunct="1">
              <a:spcBef>
                <a:spcPct val="0"/>
              </a:spcBef>
              <a:buClrTx/>
              <a:buSzTx/>
              <a:buFontTx/>
              <a:buNone/>
            </a:pPr>
            <a:r>
              <a:rPr lang="en-US" altLang="en-US" sz="1200" dirty="0">
                <a:solidFill>
                  <a:srgbClr val="FFCC99"/>
                </a:solidFill>
              </a:rPr>
              <a:t>3) Fundus abnormality produces… </a:t>
            </a:r>
            <a:r>
              <a:rPr lang="en-US" altLang="en-US" sz="1200" b="1" dirty="0">
                <a:solidFill>
                  <a:srgbClr val="FFCC99"/>
                </a:solidFill>
              </a:rPr>
              <a:t>myopic </a:t>
            </a:r>
            <a:r>
              <a:rPr lang="en-US" altLang="en-US" sz="1200" b="1" dirty="0" err="1">
                <a:solidFill>
                  <a:srgbClr val="FFCC99"/>
                </a:solidFill>
              </a:rPr>
              <a:t>astigm</a:t>
            </a:r>
            <a:endParaRPr lang="en-US" altLang="en-US" sz="1200" b="1" dirty="0">
              <a:solidFill>
                <a:srgbClr val="FFCC99"/>
              </a:solidFill>
            </a:endParaRPr>
          </a:p>
          <a:p>
            <a:pPr eaLnBrk="1" hangingPunct="1">
              <a:spcBef>
                <a:spcPct val="0"/>
              </a:spcBef>
              <a:buClrTx/>
              <a:buSzTx/>
              <a:buFontTx/>
              <a:buNone/>
            </a:pPr>
            <a:r>
              <a:rPr lang="en-US" altLang="en-US" sz="1200" dirty="0">
                <a:solidFill>
                  <a:srgbClr val="FFCC99"/>
                </a:solidFill>
              </a:rPr>
              <a:t>4) VF testing reveals…</a:t>
            </a:r>
            <a:r>
              <a:rPr lang="en-US" altLang="en-US" sz="1200" b="1" dirty="0">
                <a:solidFill>
                  <a:srgbClr val="FFCC99"/>
                </a:solidFill>
              </a:rPr>
              <a:t>bitemporal hemianopia</a:t>
            </a:r>
            <a:r>
              <a:rPr lang="en-US" altLang="en-US" sz="1200" dirty="0">
                <a:solidFill>
                  <a:srgbClr val="FFCC99"/>
                </a:solidFill>
              </a:rPr>
              <a:t> that </a:t>
            </a:r>
            <a:r>
              <a:rPr lang="en-US" altLang="en-US" sz="1200" dirty="0" err="1">
                <a:solidFill>
                  <a:srgbClr val="FFCC99"/>
                </a:solidFill>
              </a:rPr>
              <a:t>doesn’t</a:t>
            </a:r>
            <a:r>
              <a:rPr lang="en-US" altLang="en-US" sz="1200" b="1" dirty="0" err="1">
                <a:solidFill>
                  <a:srgbClr val="FFCC99"/>
                </a:solidFill>
              </a:rPr>
              <a:t>with</a:t>
            </a:r>
            <a:r>
              <a:rPr lang="en-US" altLang="en-US" sz="1200" b="1" dirty="0">
                <a:solidFill>
                  <a:srgbClr val="FFCC99"/>
                </a:solidFill>
              </a:rPr>
              <a:t> refract</a:t>
            </a:r>
          </a:p>
        </p:txBody>
      </p:sp>
    </p:spTree>
  </p:cSld>
  <p:clrMapOvr>
    <a:masterClrMapping/>
  </p:clrMapOvr>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938" name="Text Box 10">
            <a:extLst>
              <a:ext uri="{FF2B5EF4-FFF2-40B4-BE49-F238E27FC236}">
                <a16:creationId xmlns:a16="http://schemas.microsoft.com/office/drawing/2014/main" id="{6956BAC5-8E3A-4309-A541-4525C64F2E74}"/>
              </a:ext>
            </a:extLst>
          </p:cNvPr>
          <p:cNvSpPr txBox="1">
            <a:spLocks noChangeArrowheads="1"/>
          </p:cNvSpPr>
          <p:nvPr/>
        </p:nvSpPr>
        <p:spPr bwMode="auto">
          <a:xfrm>
            <a:off x="1371600" y="4267200"/>
            <a:ext cx="3057525" cy="2154238"/>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Morning-Glory Disc</a:t>
            </a:r>
          </a:p>
          <a:p>
            <a:pPr eaLnBrk="1" hangingPunct="1">
              <a:spcBef>
                <a:spcPct val="0"/>
              </a:spcBef>
              <a:buClrTx/>
              <a:buSzTx/>
              <a:buFontTx/>
              <a:buNone/>
            </a:pPr>
            <a:r>
              <a:rPr lang="en-US" altLang="en-US" sz="1200"/>
              <a:t>--DFE reveals:</a:t>
            </a:r>
          </a:p>
          <a:p>
            <a:pPr eaLnBrk="1" hangingPunct="1">
              <a:spcBef>
                <a:spcPct val="0"/>
              </a:spcBef>
              <a:buClrTx/>
              <a:buSzTx/>
              <a:buFontTx/>
              <a:buNone/>
            </a:pPr>
            <a:r>
              <a:rPr lang="en-US" altLang="en-US" sz="1200"/>
              <a:t>  1) A funnel-shaped…</a:t>
            </a:r>
            <a:r>
              <a:rPr lang="en-US" altLang="en-US" sz="1200" b="1">
                <a:solidFill>
                  <a:srgbClr val="0000FF"/>
                </a:solidFill>
              </a:rPr>
              <a:t>excavation</a:t>
            </a:r>
            <a:endParaRPr lang="en-US" altLang="en-US" sz="1200"/>
          </a:p>
          <a:p>
            <a:pPr eaLnBrk="1" hangingPunct="1">
              <a:spcBef>
                <a:spcPct val="0"/>
              </a:spcBef>
              <a:buClrTx/>
              <a:buSzTx/>
              <a:buFontTx/>
              <a:buNone/>
            </a:pPr>
            <a:r>
              <a:rPr lang="en-US" altLang="en-US" sz="1200"/>
              <a:t>  2) Number of vessels crossing the rim</a:t>
            </a:r>
          </a:p>
          <a:p>
            <a:pPr eaLnBrk="1" hangingPunct="1">
              <a:spcBef>
                <a:spcPct val="0"/>
              </a:spcBef>
              <a:buClrTx/>
              <a:buSzTx/>
              <a:buFontTx/>
              <a:buNone/>
            </a:pPr>
            <a:r>
              <a:rPr lang="en-US" altLang="en-US" sz="1200"/>
              <a:t>    seems abnormally…</a:t>
            </a:r>
            <a:r>
              <a:rPr lang="en-US" altLang="en-US" sz="1200" b="1">
                <a:solidFill>
                  <a:srgbClr val="0000FF"/>
                </a:solidFill>
              </a:rPr>
              <a:t>high</a:t>
            </a:r>
            <a:r>
              <a:rPr lang="en-US" altLang="en-US" sz="1200"/>
              <a:t> </a:t>
            </a:r>
            <a:endParaRPr lang="en-US" altLang="en-US" sz="1200" b="1">
              <a:solidFill>
                <a:srgbClr val="0000FF"/>
              </a:solidFill>
            </a:endParaRPr>
          </a:p>
          <a:p>
            <a:pPr eaLnBrk="1" hangingPunct="1">
              <a:spcBef>
                <a:spcPct val="0"/>
              </a:spcBef>
              <a:buClrTx/>
              <a:buSzTx/>
              <a:buFontTx/>
              <a:buNone/>
            </a:pPr>
            <a:r>
              <a:rPr lang="en-US" altLang="en-US" sz="1200"/>
              <a:t>--Tissue is…</a:t>
            </a:r>
            <a:r>
              <a:rPr lang="en-US" altLang="en-US" sz="1200" b="1">
                <a:solidFill>
                  <a:srgbClr val="0000FF"/>
                </a:solidFill>
              </a:rPr>
              <a:t>contractile</a:t>
            </a:r>
            <a:r>
              <a:rPr lang="en-US" altLang="en-US" sz="1200"/>
              <a:t>, so cup seems</a:t>
            </a:r>
          </a:p>
          <a:p>
            <a:pPr eaLnBrk="1" hangingPunct="1">
              <a:spcBef>
                <a:spcPct val="0"/>
              </a:spcBef>
              <a:buClrTx/>
              <a:buSzTx/>
              <a:buFontTx/>
              <a:buNone/>
            </a:pPr>
            <a:r>
              <a:rPr lang="en-US" altLang="en-US" sz="1200"/>
              <a:t>  to…</a:t>
            </a:r>
            <a:r>
              <a:rPr lang="en-US" altLang="en-US" sz="1200" b="1">
                <a:solidFill>
                  <a:srgbClr val="0000FF"/>
                </a:solidFill>
              </a:rPr>
              <a:t>open </a:t>
            </a:r>
            <a:r>
              <a:rPr lang="en-US" altLang="en-US" sz="1200">
                <a:solidFill>
                  <a:srgbClr val="0000FF"/>
                </a:solidFill>
              </a:rPr>
              <a:t>and</a:t>
            </a:r>
            <a:r>
              <a:rPr lang="en-US" altLang="en-US" sz="1200" b="1">
                <a:solidFill>
                  <a:srgbClr val="0000FF"/>
                </a:solidFill>
              </a:rPr>
              <a:t> close</a:t>
            </a:r>
            <a:r>
              <a:rPr lang="en-US" altLang="en-US" sz="1200"/>
              <a:t> (like its namesake,  </a:t>
            </a:r>
          </a:p>
          <a:p>
            <a:pPr eaLnBrk="1" hangingPunct="1">
              <a:spcBef>
                <a:spcPct val="0"/>
              </a:spcBef>
              <a:buClrTx/>
              <a:buSzTx/>
              <a:buFontTx/>
              <a:buNone/>
            </a:pPr>
            <a:r>
              <a:rPr lang="en-US" altLang="en-US" sz="1200"/>
              <a:t>  the morning-glory flower)</a:t>
            </a:r>
          </a:p>
          <a:p>
            <a:pPr eaLnBrk="1" hangingPunct="1">
              <a:spcBef>
                <a:spcPct val="0"/>
              </a:spcBef>
              <a:buClrTx/>
              <a:buSzTx/>
              <a:buFontTx/>
              <a:buNone/>
            </a:pPr>
            <a:r>
              <a:rPr lang="en-US" altLang="en-US" sz="1200"/>
              <a:t>--VA usually…</a:t>
            </a:r>
            <a:r>
              <a:rPr lang="en-US" altLang="en-US" sz="1200" b="1">
                <a:solidFill>
                  <a:srgbClr val="0000FF"/>
                </a:solidFill>
              </a:rPr>
              <a:t>20/200</a:t>
            </a:r>
            <a:r>
              <a:rPr lang="en-US" altLang="en-US" sz="1200"/>
              <a:t>, but can be…</a:t>
            </a:r>
          </a:p>
          <a:p>
            <a:pPr eaLnBrk="1" hangingPunct="1">
              <a:spcBef>
                <a:spcPct val="0"/>
              </a:spcBef>
              <a:buClrTx/>
              <a:buSzTx/>
              <a:buFontTx/>
              <a:buNone/>
            </a:pPr>
            <a:r>
              <a:rPr lang="en-US" altLang="en-US" sz="1200"/>
              <a:t>   </a:t>
            </a:r>
            <a:r>
              <a:rPr lang="en-US" altLang="en-US" sz="1200" b="1">
                <a:solidFill>
                  <a:srgbClr val="0000FF"/>
                </a:solidFill>
              </a:rPr>
              <a:t>20/20&lt;-&gt;NLP</a:t>
            </a:r>
          </a:p>
          <a:p>
            <a:pPr eaLnBrk="1" hangingPunct="1">
              <a:spcBef>
                <a:spcPct val="0"/>
              </a:spcBef>
              <a:buClrTx/>
              <a:buSzTx/>
              <a:buFontTx/>
              <a:buNone/>
            </a:pPr>
            <a:r>
              <a:rPr lang="en-US" altLang="en-US" sz="1200"/>
              <a:t>--1/3 develop…</a:t>
            </a:r>
            <a:r>
              <a:rPr lang="en-US" altLang="en-US" sz="1200" b="1">
                <a:solidFill>
                  <a:srgbClr val="CCECFF"/>
                </a:solidFill>
              </a:rPr>
              <a:t>serous</a:t>
            </a:r>
            <a:r>
              <a:rPr lang="en-US" altLang="en-US" sz="1200" b="1">
                <a:solidFill>
                  <a:srgbClr val="0000FF"/>
                </a:solidFill>
              </a:rPr>
              <a:t> </a:t>
            </a:r>
            <a:r>
              <a:rPr lang="en-US" altLang="en-US" sz="1200" b="1">
                <a:solidFill>
                  <a:srgbClr val="CCECFF"/>
                </a:solidFill>
              </a:rPr>
              <a:t>RD</a:t>
            </a:r>
          </a:p>
        </p:txBody>
      </p:sp>
      <p:sp>
        <p:nvSpPr>
          <p:cNvPr id="39939" name="Text Box 3">
            <a:extLst>
              <a:ext uri="{FF2B5EF4-FFF2-40B4-BE49-F238E27FC236}">
                <a16:creationId xmlns:a16="http://schemas.microsoft.com/office/drawing/2014/main" id="{FEE3255A-0640-43E7-945E-5555448356E3}"/>
              </a:ext>
            </a:extLst>
          </p:cNvPr>
          <p:cNvSpPr txBox="1">
            <a:spLocks noChangeArrowheads="1"/>
          </p:cNvSpPr>
          <p:nvPr/>
        </p:nvSpPr>
        <p:spPr bwMode="auto">
          <a:xfrm>
            <a:off x="793750" y="3505200"/>
            <a:ext cx="2254250" cy="669925"/>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Optic Pit/Hole</a:t>
            </a:r>
          </a:p>
          <a:p>
            <a:pPr eaLnBrk="1" hangingPunct="1">
              <a:spcBef>
                <a:spcPct val="0"/>
              </a:spcBef>
              <a:buClrTx/>
              <a:buSzTx/>
              <a:buFontTx/>
              <a:buNone/>
            </a:pPr>
            <a:r>
              <a:rPr lang="en-US" altLang="en-US" sz="1200"/>
              <a:t>--Associated with…</a:t>
            </a:r>
            <a:r>
              <a:rPr lang="en-US" altLang="en-US" sz="1200" b="1">
                <a:solidFill>
                  <a:srgbClr val="0000FF"/>
                </a:solidFill>
              </a:rPr>
              <a:t>serous RD</a:t>
            </a:r>
          </a:p>
          <a:p>
            <a:pPr eaLnBrk="1" hangingPunct="1">
              <a:spcBef>
                <a:spcPct val="0"/>
              </a:spcBef>
              <a:buClrTx/>
              <a:buSzTx/>
              <a:buFontTx/>
              <a:buNone/>
            </a:pPr>
            <a:r>
              <a:rPr lang="en-US" altLang="en-US" sz="1200" b="1">
                <a:solidFill>
                  <a:srgbClr val="0000FF"/>
                </a:solidFill>
              </a:rPr>
              <a:t>  in adulthood</a:t>
            </a:r>
          </a:p>
        </p:txBody>
      </p:sp>
      <p:sp>
        <p:nvSpPr>
          <p:cNvPr id="39940" name="Line 4">
            <a:extLst>
              <a:ext uri="{FF2B5EF4-FFF2-40B4-BE49-F238E27FC236}">
                <a16:creationId xmlns:a16="http://schemas.microsoft.com/office/drawing/2014/main" id="{5723169A-BE52-4DC6-9C15-A652B2ACBE6F}"/>
              </a:ext>
            </a:extLst>
          </p:cNvPr>
          <p:cNvSpPr>
            <a:spLocks noChangeShapeType="1"/>
          </p:cNvSpPr>
          <p:nvPr/>
        </p:nvSpPr>
        <p:spPr bwMode="auto">
          <a:xfrm flipH="1">
            <a:off x="1600200" y="2057400"/>
            <a:ext cx="1524000" cy="3810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9941" name="Text Box 6">
            <a:extLst>
              <a:ext uri="{FF2B5EF4-FFF2-40B4-BE49-F238E27FC236}">
                <a16:creationId xmlns:a16="http://schemas.microsoft.com/office/drawing/2014/main" id="{BD7294D7-DADC-4EC1-96AB-3EF2194A6ED8}"/>
              </a:ext>
            </a:extLst>
          </p:cNvPr>
          <p:cNvSpPr txBox="1">
            <a:spLocks noChangeArrowheads="1"/>
          </p:cNvSpPr>
          <p:nvPr/>
        </p:nvSpPr>
        <p:spPr bwMode="auto">
          <a:xfrm>
            <a:off x="1357313" y="1524000"/>
            <a:ext cx="3511550" cy="4540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1400" i="1">
                <a:solidFill>
                  <a:srgbClr val="0000FF"/>
                </a:solidFill>
              </a:rPr>
              <a:t>These three are all secondary to abnormal</a:t>
            </a:r>
          </a:p>
          <a:p>
            <a:pPr algn="ctr" eaLnBrk="1" hangingPunct="1">
              <a:lnSpc>
                <a:spcPct val="85000"/>
              </a:lnSpc>
              <a:spcBef>
                <a:spcPct val="0"/>
              </a:spcBef>
              <a:buClrTx/>
              <a:buSzTx/>
              <a:buFontTx/>
              <a:buNone/>
            </a:pPr>
            <a:r>
              <a:rPr lang="en-US" altLang="en-US" sz="1400" i="1">
                <a:solidFill>
                  <a:srgbClr val="0000FF"/>
                </a:solidFill>
              </a:rPr>
              <a:t>closure of the embryonic optic fissure</a:t>
            </a:r>
          </a:p>
        </p:txBody>
      </p:sp>
      <p:sp>
        <p:nvSpPr>
          <p:cNvPr id="39942" name="Text Box 7">
            <a:extLst>
              <a:ext uri="{FF2B5EF4-FFF2-40B4-BE49-F238E27FC236}">
                <a16:creationId xmlns:a16="http://schemas.microsoft.com/office/drawing/2014/main" id="{66346BF8-C103-4E62-9044-A06E26398CD7}"/>
              </a:ext>
            </a:extLst>
          </p:cNvPr>
          <p:cNvSpPr txBox="1">
            <a:spLocks noChangeArrowheads="1"/>
          </p:cNvSpPr>
          <p:nvPr/>
        </p:nvSpPr>
        <p:spPr bwMode="auto">
          <a:xfrm>
            <a:off x="76200" y="2514600"/>
            <a:ext cx="2757488" cy="852488"/>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Optic Nerve Coloboma</a:t>
            </a:r>
          </a:p>
          <a:p>
            <a:pPr eaLnBrk="1" hangingPunct="1">
              <a:spcBef>
                <a:spcPct val="0"/>
              </a:spcBef>
              <a:buClrTx/>
              <a:buSzTx/>
              <a:buFontTx/>
              <a:buNone/>
            </a:pPr>
            <a:r>
              <a:rPr lang="en-US" altLang="en-US" sz="1200"/>
              <a:t>1) May resemble…</a:t>
            </a:r>
            <a:r>
              <a:rPr lang="en-US" altLang="en-US" sz="1200" b="1">
                <a:solidFill>
                  <a:srgbClr val="0000FF"/>
                </a:solidFill>
              </a:rPr>
              <a:t>deep cupping</a:t>
            </a:r>
          </a:p>
          <a:p>
            <a:pPr eaLnBrk="1" hangingPunct="1">
              <a:spcBef>
                <a:spcPct val="0"/>
              </a:spcBef>
              <a:buClrTx/>
              <a:buSzTx/>
              <a:buFontTx/>
              <a:buNone/>
            </a:pPr>
            <a:r>
              <a:rPr lang="en-US" altLang="en-US" sz="1200"/>
              <a:t>2) Can be…</a:t>
            </a:r>
            <a:r>
              <a:rPr lang="en-US" altLang="en-US" sz="1200" b="1">
                <a:solidFill>
                  <a:srgbClr val="0000FF"/>
                </a:solidFill>
              </a:rPr>
              <a:t>bilateral, asymmetric</a:t>
            </a:r>
          </a:p>
          <a:p>
            <a:pPr eaLnBrk="1" hangingPunct="1">
              <a:spcBef>
                <a:spcPct val="0"/>
              </a:spcBef>
              <a:buClrTx/>
              <a:buSzTx/>
              <a:buFontTx/>
              <a:buNone/>
            </a:pPr>
            <a:r>
              <a:rPr lang="en-US" altLang="en-US" sz="1200"/>
              <a:t>3) Part of the…</a:t>
            </a:r>
            <a:r>
              <a:rPr lang="en-US" altLang="en-US" sz="1200" b="1">
                <a:solidFill>
                  <a:srgbClr val="0000FF"/>
                </a:solidFill>
              </a:rPr>
              <a:t>CHARGE association</a:t>
            </a:r>
          </a:p>
        </p:txBody>
      </p:sp>
      <p:sp>
        <p:nvSpPr>
          <p:cNvPr id="39943" name="Line 8">
            <a:extLst>
              <a:ext uri="{FF2B5EF4-FFF2-40B4-BE49-F238E27FC236}">
                <a16:creationId xmlns:a16="http://schemas.microsoft.com/office/drawing/2014/main" id="{C69F0448-71E9-426B-8326-92A708CC257F}"/>
              </a:ext>
            </a:extLst>
          </p:cNvPr>
          <p:cNvSpPr>
            <a:spLocks noChangeShapeType="1"/>
          </p:cNvSpPr>
          <p:nvPr/>
        </p:nvSpPr>
        <p:spPr bwMode="auto">
          <a:xfrm flipH="1">
            <a:off x="2971800" y="2057400"/>
            <a:ext cx="152400" cy="14478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9944" name="Text Box 9">
            <a:extLst>
              <a:ext uri="{FF2B5EF4-FFF2-40B4-BE49-F238E27FC236}">
                <a16:creationId xmlns:a16="http://schemas.microsoft.com/office/drawing/2014/main" id="{8D9DBFD3-5DF2-4FA2-BB5F-8B5A7648D75E}"/>
              </a:ext>
            </a:extLst>
          </p:cNvPr>
          <p:cNvSpPr txBox="1">
            <a:spLocks noChangeArrowheads="1"/>
          </p:cNvSpPr>
          <p:nvPr/>
        </p:nvSpPr>
        <p:spPr bwMode="auto">
          <a:xfrm>
            <a:off x="1371600" y="4267200"/>
            <a:ext cx="3028950" cy="2130425"/>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Morning-Glory Disc</a:t>
            </a:r>
          </a:p>
          <a:p>
            <a:pPr eaLnBrk="1" hangingPunct="1">
              <a:spcBef>
                <a:spcPct val="0"/>
              </a:spcBef>
              <a:buClrTx/>
              <a:buSzTx/>
              <a:buFontTx/>
              <a:buNone/>
            </a:pPr>
            <a:r>
              <a:rPr lang="en-US" altLang="en-US" sz="1200"/>
              <a:t>--DFE reveals:</a:t>
            </a:r>
          </a:p>
          <a:p>
            <a:pPr eaLnBrk="1" hangingPunct="1">
              <a:spcBef>
                <a:spcPct val="0"/>
              </a:spcBef>
              <a:buClrTx/>
              <a:buSzTx/>
              <a:buFontTx/>
              <a:buNone/>
            </a:pPr>
            <a:r>
              <a:rPr lang="en-US" altLang="en-US" sz="1200"/>
              <a:t>  1) A funnel-shaped…</a:t>
            </a:r>
            <a:r>
              <a:rPr lang="en-US" altLang="en-US" sz="1200" b="1">
                <a:solidFill>
                  <a:srgbClr val="0000FF"/>
                </a:solidFill>
              </a:rPr>
              <a:t>excavation</a:t>
            </a:r>
            <a:endParaRPr lang="en-US" altLang="en-US" sz="1200"/>
          </a:p>
          <a:p>
            <a:pPr eaLnBrk="1" hangingPunct="1">
              <a:spcBef>
                <a:spcPct val="0"/>
              </a:spcBef>
              <a:buClrTx/>
              <a:buSzTx/>
              <a:buFontTx/>
              <a:buNone/>
            </a:pPr>
            <a:r>
              <a:rPr lang="en-US" altLang="en-US" sz="1200"/>
              <a:t>  2) Number of vessels crossing the rim</a:t>
            </a:r>
          </a:p>
          <a:p>
            <a:pPr eaLnBrk="1" hangingPunct="1">
              <a:spcBef>
                <a:spcPct val="0"/>
              </a:spcBef>
              <a:buClrTx/>
              <a:buSzTx/>
              <a:buFontTx/>
              <a:buNone/>
            </a:pPr>
            <a:r>
              <a:rPr lang="en-US" altLang="en-US" sz="1200"/>
              <a:t>    seems abnormally…</a:t>
            </a:r>
            <a:r>
              <a:rPr lang="en-US" altLang="en-US" sz="1200" b="1">
                <a:solidFill>
                  <a:srgbClr val="0000FF"/>
                </a:solidFill>
              </a:rPr>
              <a:t>high</a:t>
            </a:r>
            <a:r>
              <a:rPr lang="en-US" altLang="en-US" sz="1200"/>
              <a:t> </a:t>
            </a:r>
            <a:endParaRPr lang="en-US" altLang="en-US" sz="1200" b="1">
              <a:solidFill>
                <a:srgbClr val="0000FF"/>
              </a:solidFill>
            </a:endParaRPr>
          </a:p>
          <a:p>
            <a:pPr eaLnBrk="1" hangingPunct="1">
              <a:spcBef>
                <a:spcPct val="0"/>
              </a:spcBef>
              <a:buClrTx/>
              <a:buSzTx/>
              <a:buFontTx/>
              <a:buNone/>
            </a:pPr>
            <a:r>
              <a:rPr lang="en-US" altLang="en-US" sz="1200"/>
              <a:t>--Tissue is…</a:t>
            </a:r>
            <a:r>
              <a:rPr lang="en-US" altLang="en-US" sz="1200" b="1">
                <a:solidFill>
                  <a:srgbClr val="0000FF"/>
                </a:solidFill>
              </a:rPr>
              <a:t>contractile</a:t>
            </a:r>
            <a:r>
              <a:rPr lang="en-US" altLang="en-US" sz="1200"/>
              <a:t>, so cup seems</a:t>
            </a:r>
          </a:p>
          <a:p>
            <a:pPr eaLnBrk="1" hangingPunct="1">
              <a:spcBef>
                <a:spcPct val="0"/>
              </a:spcBef>
              <a:buClrTx/>
              <a:buSzTx/>
              <a:buFontTx/>
              <a:buNone/>
            </a:pPr>
            <a:r>
              <a:rPr lang="en-US" altLang="en-US" sz="1200"/>
              <a:t>  to…</a:t>
            </a:r>
            <a:r>
              <a:rPr lang="en-US" altLang="en-US" sz="1200" b="1">
                <a:solidFill>
                  <a:srgbClr val="0000FF"/>
                </a:solidFill>
              </a:rPr>
              <a:t>open </a:t>
            </a:r>
            <a:r>
              <a:rPr lang="en-US" altLang="en-US" sz="1200">
                <a:solidFill>
                  <a:srgbClr val="0000FF"/>
                </a:solidFill>
              </a:rPr>
              <a:t>and</a:t>
            </a:r>
            <a:r>
              <a:rPr lang="en-US" altLang="en-US" sz="1200" b="1">
                <a:solidFill>
                  <a:srgbClr val="0000FF"/>
                </a:solidFill>
              </a:rPr>
              <a:t> close</a:t>
            </a:r>
            <a:r>
              <a:rPr lang="en-US" altLang="en-US" sz="1200"/>
              <a:t> (like its namesake,  </a:t>
            </a:r>
          </a:p>
          <a:p>
            <a:pPr eaLnBrk="1" hangingPunct="1">
              <a:spcBef>
                <a:spcPct val="0"/>
              </a:spcBef>
              <a:buClrTx/>
              <a:buSzTx/>
              <a:buFontTx/>
              <a:buNone/>
            </a:pPr>
            <a:r>
              <a:rPr lang="en-US" altLang="en-US" sz="1200"/>
              <a:t>  the morning-glory flower)</a:t>
            </a:r>
          </a:p>
          <a:p>
            <a:pPr eaLnBrk="1" hangingPunct="1">
              <a:spcBef>
                <a:spcPct val="0"/>
              </a:spcBef>
              <a:buClrTx/>
              <a:buSzTx/>
              <a:buFontTx/>
              <a:buNone/>
            </a:pPr>
            <a:r>
              <a:rPr lang="en-US" altLang="en-US" sz="1200"/>
              <a:t>--VA usually…</a:t>
            </a:r>
            <a:r>
              <a:rPr lang="en-US" altLang="en-US" sz="1200" b="1">
                <a:solidFill>
                  <a:srgbClr val="0000FF"/>
                </a:solidFill>
              </a:rPr>
              <a:t>20/200</a:t>
            </a:r>
            <a:r>
              <a:rPr lang="en-US" altLang="en-US" sz="1200"/>
              <a:t>, but can be…</a:t>
            </a:r>
          </a:p>
          <a:p>
            <a:pPr eaLnBrk="1" hangingPunct="1">
              <a:spcBef>
                <a:spcPct val="0"/>
              </a:spcBef>
              <a:buClrTx/>
              <a:buSzTx/>
              <a:buFontTx/>
              <a:buNone/>
            </a:pPr>
            <a:r>
              <a:rPr lang="en-US" altLang="en-US" sz="1200"/>
              <a:t>   </a:t>
            </a:r>
            <a:r>
              <a:rPr lang="en-US" altLang="en-US" sz="1200" b="1">
                <a:solidFill>
                  <a:srgbClr val="0000FF"/>
                </a:solidFill>
              </a:rPr>
              <a:t>20/20&lt;-&gt;NLP</a:t>
            </a:r>
          </a:p>
          <a:p>
            <a:pPr eaLnBrk="1" hangingPunct="1">
              <a:spcBef>
                <a:spcPct val="0"/>
              </a:spcBef>
              <a:buClrTx/>
              <a:buSzTx/>
              <a:buFontTx/>
              <a:buNone/>
            </a:pPr>
            <a:r>
              <a:rPr lang="en-US" altLang="en-US" sz="1200"/>
              <a:t>--1/3 develop…</a:t>
            </a:r>
            <a:r>
              <a:rPr lang="en-US" altLang="en-US" sz="1200" b="1">
                <a:solidFill>
                  <a:srgbClr val="0000FF"/>
                </a:solidFill>
              </a:rPr>
              <a:t>serous RD</a:t>
            </a:r>
          </a:p>
        </p:txBody>
      </p:sp>
      <p:sp>
        <p:nvSpPr>
          <p:cNvPr id="39945" name="Text Box 11">
            <a:extLst>
              <a:ext uri="{FF2B5EF4-FFF2-40B4-BE49-F238E27FC236}">
                <a16:creationId xmlns:a16="http://schemas.microsoft.com/office/drawing/2014/main" id="{4FB52A0B-C006-4459-A986-38774BFEFABA}"/>
              </a:ext>
            </a:extLst>
          </p:cNvPr>
          <p:cNvSpPr txBox="1">
            <a:spLocks noChangeArrowheads="1"/>
          </p:cNvSpPr>
          <p:nvPr/>
        </p:nvSpPr>
        <p:spPr bwMode="auto">
          <a:xfrm>
            <a:off x="4648200" y="2576513"/>
            <a:ext cx="3522663" cy="862012"/>
          </a:xfrm>
          <a:prstGeom prst="rect">
            <a:avLst/>
          </a:prstGeom>
          <a:solidFill>
            <a:srgbClr val="FFC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Myelinated RNFL</a:t>
            </a:r>
          </a:p>
          <a:p>
            <a:pPr eaLnBrk="1" hangingPunct="1">
              <a:spcBef>
                <a:spcPct val="0"/>
              </a:spcBef>
              <a:buClrTx/>
              <a:buSzTx/>
              <a:buFontTx/>
              <a:buNone/>
            </a:pPr>
            <a:r>
              <a:rPr lang="en-US" altLang="en-US" sz="1200"/>
              <a:t>1) Myelin normally ends at the…</a:t>
            </a:r>
            <a:r>
              <a:rPr lang="en-US" altLang="en-US" sz="1200" b="1">
                <a:solidFill>
                  <a:srgbClr val="FFCCFF"/>
                </a:solidFill>
              </a:rPr>
              <a:t>lamina cribrosa</a:t>
            </a:r>
          </a:p>
          <a:p>
            <a:pPr eaLnBrk="1" hangingPunct="1">
              <a:spcBef>
                <a:spcPct val="0"/>
              </a:spcBef>
              <a:buClrTx/>
              <a:buSzTx/>
              <a:buFontTx/>
              <a:buNone/>
            </a:pPr>
            <a:r>
              <a:rPr lang="en-US" altLang="en-US" sz="1200"/>
              <a:t>2) </a:t>
            </a:r>
            <a:r>
              <a:rPr lang="en-US" altLang="en-US" sz="1200">
                <a:solidFill>
                  <a:srgbClr val="FFCCFF"/>
                </a:solidFill>
              </a:rPr>
              <a:t>Can be…</a:t>
            </a:r>
            <a:r>
              <a:rPr lang="en-US" altLang="en-US" sz="1200" b="1">
                <a:solidFill>
                  <a:srgbClr val="FFCCFF"/>
                </a:solidFill>
              </a:rPr>
              <a:t>patchy</a:t>
            </a:r>
            <a:r>
              <a:rPr lang="en-US" altLang="en-US" sz="1200">
                <a:solidFill>
                  <a:srgbClr val="FFCCFF"/>
                </a:solidFill>
              </a:rPr>
              <a:t> and discontinuous</a:t>
            </a:r>
          </a:p>
          <a:p>
            <a:pPr eaLnBrk="1" hangingPunct="1">
              <a:spcBef>
                <a:spcPct val="0"/>
              </a:spcBef>
              <a:buClrTx/>
              <a:buSzTx/>
              <a:buFontTx/>
              <a:buNone/>
            </a:pPr>
            <a:r>
              <a:rPr lang="en-US" altLang="en-US" sz="1200"/>
              <a:t>3) </a:t>
            </a:r>
            <a:r>
              <a:rPr lang="en-US" altLang="en-US" sz="1200">
                <a:solidFill>
                  <a:srgbClr val="FFCCFF"/>
                </a:solidFill>
              </a:rPr>
              <a:t>Corresponding VF has an…</a:t>
            </a:r>
            <a:r>
              <a:rPr lang="en-US" altLang="en-US" sz="1200" b="1">
                <a:solidFill>
                  <a:srgbClr val="FFCCFF"/>
                </a:solidFill>
              </a:rPr>
              <a:t>absolute</a:t>
            </a:r>
            <a:r>
              <a:rPr lang="en-US" altLang="en-US" sz="1200">
                <a:solidFill>
                  <a:srgbClr val="FFCCFF"/>
                </a:solidFill>
              </a:rPr>
              <a:t> scotoma</a:t>
            </a:r>
          </a:p>
        </p:txBody>
      </p:sp>
      <p:sp>
        <p:nvSpPr>
          <p:cNvPr id="39946" name="Text Box 12">
            <a:extLst>
              <a:ext uri="{FF2B5EF4-FFF2-40B4-BE49-F238E27FC236}">
                <a16:creationId xmlns:a16="http://schemas.microsoft.com/office/drawing/2014/main" id="{0E825CB7-4BB7-4A43-9EF5-8AF6773AAA24}"/>
              </a:ext>
            </a:extLst>
          </p:cNvPr>
          <p:cNvSpPr txBox="1">
            <a:spLocks noChangeArrowheads="1"/>
          </p:cNvSpPr>
          <p:nvPr/>
        </p:nvSpPr>
        <p:spPr bwMode="auto">
          <a:xfrm>
            <a:off x="5410200" y="1687513"/>
            <a:ext cx="3606800" cy="669925"/>
          </a:xfrm>
          <a:prstGeom prst="rect">
            <a:avLst/>
          </a:prstGeom>
          <a:solidFill>
            <a:srgbClr val="FFFF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Megalopapilla</a:t>
            </a:r>
          </a:p>
          <a:p>
            <a:pPr eaLnBrk="1" hangingPunct="1">
              <a:spcBef>
                <a:spcPct val="0"/>
              </a:spcBef>
              <a:buClrTx/>
              <a:buSzTx/>
              <a:buFontTx/>
              <a:buNone/>
            </a:pPr>
            <a:r>
              <a:rPr lang="en-US" altLang="en-US" sz="1200"/>
              <a:t>1) Abnormally large diameter of…</a:t>
            </a:r>
            <a:r>
              <a:rPr lang="en-US" altLang="en-US" sz="1200" b="1">
                <a:solidFill>
                  <a:srgbClr val="0000FF"/>
                </a:solidFill>
              </a:rPr>
              <a:t>disc </a:t>
            </a:r>
            <a:r>
              <a:rPr lang="en-US" altLang="en-US" sz="1200">
                <a:solidFill>
                  <a:srgbClr val="0000FF"/>
                </a:solidFill>
              </a:rPr>
              <a:t>and</a:t>
            </a:r>
            <a:r>
              <a:rPr lang="en-US" altLang="en-US" sz="1200" b="1">
                <a:solidFill>
                  <a:srgbClr val="0000FF"/>
                </a:solidFill>
              </a:rPr>
              <a:t> cup</a:t>
            </a:r>
          </a:p>
          <a:p>
            <a:pPr eaLnBrk="1" hangingPunct="1">
              <a:spcBef>
                <a:spcPct val="0"/>
              </a:spcBef>
              <a:buClrTx/>
              <a:buSzTx/>
              <a:buFontTx/>
              <a:buNone/>
            </a:pPr>
            <a:r>
              <a:rPr lang="en-US" altLang="en-US" sz="1200"/>
              <a:t>2) VF testing may reveal an…</a:t>
            </a:r>
            <a:r>
              <a:rPr lang="en-US" altLang="en-US" sz="1200" b="1">
                <a:solidFill>
                  <a:srgbClr val="0000FF"/>
                </a:solidFill>
              </a:rPr>
              <a:t>enlarged blind spot</a:t>
            </a:r>
          </a:p>
        </p:txBody>
      </p:sp>
      <p:sp>
        <p:nvSpPr>
          <p:cNvPr id="39947" name="Rectangle 13">
            <a:extLst>
              <a:ext uri="{FF2B5EF4-FFF2-40B4-BE49-F238E27FC236}">
                <a16:creationId xmlns:a16="http://schemas.microsoft.com/office/drawing/2014/main" id="{6C2B466D-79B1-4F49-A22E-F952B5F0B50C}"/>
              </a:ext>
            </a:extLst>
          </p:cNvPr>
          <p:cNvSpPr>
            <a:spLocks noChangeArrowheads="1"/>
          </p:cNvSpPr>
          <p:nvPr/>
        </p:nvSpPr>
        <p:spPr bwMode="auto">
          <a:xfrm>
            <a:off x="457200" y="122238"/>
            <a:ext cx="7543800" cy="8683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b"/>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ct val="85000"/>
              </a:lnSpc>
              <a:spcBef>
                <a:spcPct val="0"/>
              </a:spcBef>
              <a:buClrTx/>
              <a:buSzTx/>
              <a:buFontTx/>
              <a:buNone/>
            </a:pPr>
            <a:r>
              <a:rPr lang="en-US" altLang="en-US" sz="3200" b="1" dirty="0">
                <a:solidFill>
                  <a:schemeClr val="tx2"/>
                </a:solidFill>
              </a:rPr>
              <a:t>Developmental Abnormalities of the Optic Nerve Head</a:t>
            </a:r>
            <a:endParaRPr lang="en-US" altLang="en-US" sz="3200" dirty="0">
              <a:solidFill>
                <a:schemeClr val="tx2"/>
              </a:solidFill>
            </a:endParaRPr>
          </a:p>
        </p:txBody>
      </p:sp>
      <p:sp>
        <p:nvSpPr>
          <p:cNvPr id="39948" name="TextBox 1">
            <a:extLst>
              <a:ext uri="{FF2B5EF4-FFF2-40B4-BE49-F238E27FC236}">
                <a16:creationId xmlns:a16="http://schemas.microsoft.com/office/drawing/2014/main" id="{405E06BC-CFBE-4517-ADF0-3521AB7E190F}"/>
              </a:ext>
            </a:extLst>
          </p:cNvPr>
          <p:cNvSpPr txBox="1">
            <a:spLocks noChangeArrowheads="1"/>
          </p:cNvSpPr>
          <p:nvPr/>
        </p:nvSpPr>
        <p:spPr bwMode="auto">
          <a:xfrm>
            <a:off x="6858000" y="2771775"/>
            <a:ext cx="79851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200" i="1">
                <a:solidFill>
                  <a:srgbClr val="0000FF"/>
                </a:solidFill>
              </a:rPr>
              <a:t>[location]</a:t>
            </a:r>
          </a:p>
        </p:txBody>
      </p:sp>
      <p:sp>
        <p:nvSpPr>
          <p:cNvPr id="39949" name="Slide Number Placeholder 1">
            <a:extLst>
              <a:ext uri="{FF2B5EF4-FFF2-40B4-BE49-F238E27FC236}">
                <a16:creationId xmlns:a16="http://schemas.microsoft.com/office/drawing/2014/main" id="{3A18DEC9-6874-4587-970A-25B3B62D39CA}"/>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D8B5E690-30A0-4CD5-9782-92EFA831BC81}" type="slidenum">
              <a:rPr lang="en-US" altLang="en-US" sz="1000"/>
              <a:pPr>
                <a:spcBef>
                  <a:spcPct val="0"/>
                </a:spcBef>
                <a:buClrTx/>
                <a:buSzTx/>
                <a:buFontTx/>
                <a:buNone/>
              </a:pPr>
              <a:t>105</a:t>
            </a:fld>
            <a:endParaRPr lang="en-US" altLang="en-US" sz="1000"/>
          </a:p>
        </p:txBody>
      </p:sp>
      <p:sp>
        <p:nvSpPr>
          <p:cNvPr id="39950" name="Line 12">
            <a:extLst>
              <a:ext uri="{FF2B5EF4-FFF2-40B4-BE49-F238E27FC236}">
                <a16:creationId xmlns:a16="http://schemas.microsoft.com/office/drawing/2014/main" id="{6AC88C2A-4423-4725-9CA1-C4A07DA2D238}"/>
              </a:ext>
            </a:extLst>
          </p:cNvPr>
          <p:cNvSpPr>
            <a:spLocks noChangeShapeType="1"/>
          </p:cNvSpPr>
          <p:nvPr/>
        </p:nvSpPr>
        <p:spPr bwMode="auto">
          <a:xfrm>
            <a:off x="3124200" y="2057400"/>
            <a:ext cx="381000" cy="22098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 name="Text Box 19">
            <a:extLst>
              <a:ext uri="{FF2B5EF4-FFF2-40B4-BE49-F238E27FC236}">
                <a16:creationId xmlns:a16="http://schemas.microsoft.com/office/drawing/2014/main" id="{3C9DF833-F87B-4127-826E-9B015E249F22}"/>
              </a:ext>
            </a:extLst>
          </p:cNvPr>
          <p:cNvSpPr txBox="1">
            <a:spLocks noChangeArrowheads="1"/>
          </p:cNvSpPr>
          <p:nvPr/>
        </p:nvSpPr>
        <p:spPr bwMode="auto">
          <a:xfrm>
            <a:off x="5257800" y="3760788"/>
            <a:ext cx="3273425" cy="1231900"/>
          </a:xfrm>
          <a:prstGeom prst="rect">
            <a:avLst/>
          </a:prstGeom>
          <a:solidFill>
            <a:srgbClr val="CCFFCC"/>
          </a:solidFill>
          <a:ln w="9525">
            <a:no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defRPr/>
            </a:pPr>
            <a:r>
              <a:rPr lang="en-US" altLang="en-US" sz="1400" b="1" dirty="0">
                <a:solidFill>
                  <a:schemeClr val="bg1">
                    <a:lumMod val="65000"/>
                  </a:schemeClr>
                </a:solidFill>
              </a:rPr>
              <a:t>Optic Nerve Hypoplasia</a:t>
            </a:r>
          </a:p>
          <a:p>
            <a:pPr eaLnBrk="1" hangingPunct="1">
              <a:spcBef>
                <a:spcPct val="0"/>
              </a:spcBef>
              <a:buClrTx/>
              <a:buSzTx/>
              <a:buFontTx/>
              <a:buNone/>
              <a:defRPr/>
            </a:pPr>
            <a:r>
              <a:rPr lang="en-US" altLang="en-US" sz="1200" dirty="0">
                <a:solidFill>
                  <a:srgbClr val="CCFFCC"/>
                </a:solidFill>
              </a:rPr>
              <a:t>--Abnormally </a:t>
            </a:r>
            <a:r>
              <a:rPr lang="en-US" altLang="en-US" sz="1200" b="1" dirty="0">
                <a:solidFill>
                  <a:srgbClr val="CCFFCC"/>
                </a:solidFill>
              </a:rPr>
              <a:t>low number of axons</a:t>
            </a:r>
          </a:p>
          <a:p>
            <a:pPr eaLnBrk="1" hangingPunct="1">
              <a:spcBef>
                <a:spcPct val="0"/>
              </a:spcBef>
              <a:buClrTx/>
              <a:buSzTx/>
              <a:buFontTx/>
              <a:buNone/>
              <a:defRPr/>
            </a:pPr>
            <a:r>
              <a:rPr lang="en-US" altLang="en-US" sz="1200" dirty="0">
                <a:solidFill>
                  <a:srgbClr val="CCFFCC"/>
                </a:solidFill>
              </a:rPr>
              <a:t>--DFE: Small pale disc with </a:t>
            </a:r>
            <a:r>
              <a:rPr lang="en-US" altLang="en-US" sz="1200" b="1" dirty="0">
                <a:solidFill>
                  <a:srgbClr val="CCFFCC"/>
                </a:solidFill>
              </a:rPr>
              <a:t>double ring sign</a:t>
            </a:r>
            <a:endParaRPr lang="en-US" altLang="en-US" sz="1200" dirty="0">
              <a:solidFill>
                <a:srgbClr val="CCFFCC"/>
              </a:solidFill>
            </a:endParaRPr>
          </a:p>
          <a:p>
            <a:pPr eaLnBrk="1" hangingPunct="1">
              <a:spcBef>
                <a:spcPct val="0"/>
              </a:spcBef>
              <a:buClrTx/>
              <a:buSzTx/>
              <a:buFontTx/>
              <a:buNone/>
              <a:defRPr/>
            </a:pPr>
            <a:r>
              <a:rPr lang="en-US" altLang="en-US" sz="1200" dirty="0">
                <a:solidFill>
                  <a:srgbClr val="CCFFCC"/>
                </a:solidFill>
              </a:rPr>
              <a:t>--VA </a:t>
            </a:r>
            <a:r>
              <a:rPr lang="en-US" altLang="en-US" sz="1200" b="1" dirty="0">
                <a:solidFill>
                  <a:srgbClr val="CCFFCC"/>
                </a:solidFill>
              </a:rPr>
              <a:t>20/20&lt;-&gt;NLP</a:t>
            </a:r>
          </a:p>
          <a:p>
            <a:pPr eaLnBrk="1" hangingPunct="1">
              <a:spcBef>
                <a:spcPct val="0"/>
              </a:spcBef>
              <a:buClrTx/>
              <a:buSzTx/>
              <a:buFontTx/>
              <a:buNone/>
              <a:defRPr/>
            </a:pPr>
            <a:r>
              <a:rPr lang="en-US" altLang="en-US" sz="1200" dirty="0">
                <a:solidFill>
                  <a:srgbClr val="CCFFCC"/>
                </a:solidFill>
              </a:rPr>
              <a:t>--VF defects </a:t>
            </a:r>
            <a:r>
              <a:rPr lang="en-US" altLang="en-US" sz="1200" b="1" dirty="0">
                <a:solidFill>
                  <a:srgbClr val="CCFFCC"/>
                </a:solidFill>
              </a:rPr>
              <a:t>invariably present</a:t>
            </a:r>
          </a:p>
          <a:p>
            <a:pPr eaLnBrk="1" hangingPunct="1">
              <a:spcBef>
                <a:spcPct val="0"/>
              </a:spcBef>
              <a:buClrTx/>
              <a:buSzTx/>
              <a:buFontTx/>
              <a:buNone/>
              <a:defRPr/>
            </a:pPr>
            <a:r>
              <a:rPr lang="en-US" altLang="en-US" sz="1200" dirty="0">
                <a:solidFill>
                  <a:srgbClr val="CCFFCC"/>
                </a:solidFill>
              </a:rPr>
              <a:t>--Remember the </a:t>
            </a:r>
            <a:r>
              <a:rPr lang="en-US" altLang="en-US" sz="1200" b="1" dirty="0">
                <a:solidFill>
                  <a:srgbClr val="CCFFCC"/>
                </a:solidFill>
              </a:rPr>
              <a:t>4 D’s</a:t>
            </a:r>
            <a:r>
              <a:rPr lang="en-US" altLang="en-US" sz="1200" dirty="0">
                <a:solidFill>
                  <a:srgbClr val="CCFFCC"/>
                </a:solidFill>
              </a:rPr>
              <a:t> (more on this shortly)</a:t>
            </a:r>
          </a:p>
        </p:txBody>
      </p:sp>
      <p:sp>
        <p:nvSpPr>
          <p:cNvPr id="19" name="Text Box 13">
            <a:extLst>
              <a:ext uri="{FF2B5EF4-FFF2-40B4-BE49-F238E27FC236}">
                <a16:creationId xmlns:a16="http://schemas.microsoft.com/office/drawing/2014/main" id="{705FF0CE-E577-4BC9-B3A2-6C36389480C3}"/>
              </a:ext>
            </a:extLst>
          </p:cNvPr>
          <p:cNvSpPr txBox="1">
            <a:spLocks noChangeArrowheads="1"/>
          </p:cNvSpPr>
          <p:nvPr/>
        </p:nvSpPr>
        <p:spPr bwMode="auto">
          <a:xfrm>
            <a:off x="4800600" y="5257800"/>
            <a:ext cx="4294188" cy="1230313"/>
          </a:xfrm>
          <a:prstGeom prst="rect">
            <a:avLst/>
          </a:prstGeom>
          <a:solidFill>
            <a:srgbClr val="FFCC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Tilted-Disc Syndrome</a:t>
            </a:r>
          </a:p>
          <a:p>
            <a:pPr eaLnBrk="1" hangingPunct="1">
              <a:spcBef>
                <a:spcPct val="0"/>
              </a:spcBef>
              <a:buClrTx/>
              <a:buSzTx/>
              <a:buFontTx/>
              <a:buNone/>
            </a:pPr>
            <a:r>
              <a:rPr lang="en-US" altLang="en-US" sz="1200"/>
              <a:t>1) Superior pole appears…</a:t>
            </a:r>
            <a:r>
              <a:rPr lang="en-US" altLang="en-US" sz="1200" b="1">
                <a:solidFill>
                  <a:srgbClr val="0000FF"/>
                </a:solidFill>
              </a:rPr>
              <a:t>elevated</a:t>
            </a:r>
            <a:r>
              <a:rPr lang="en-US" altLang="en-US" sz="1200"/>
              <a:t>, inferior…</a:t>
            </a:r>
            <a:r>
              <a:rPr lang="en-US" altLang="en-US" sz="1200" b="1">
                <a:solidFill>
                  <a:srgbClr val="0000FF"/>
                </a:solidFill>
              </a:rPr>
              <a:t>recessed</a:t>
            </a:r>
          </a:p>
          <a:p>
            <a:pPr eaLnBrk="1" hangingPunct="1">
              <a:spcBef>
                <a:spcPct val="0"/>
              </a:spcBef>
              <a:buClrTx/>
              <a:buSzTx/>
              <a:buFontTx/>
              <a:buNone/>
            </a:pPr>
            <a:r>
              <a:rPr lang="en-US" altLang="en-US" sz="1200"/>
              <a:t>2) </a:t>
            </a:r>
            <a:r>
              <a:rPr lang="en-US" altLang="en-US" sz="1200">
                <a:solidFill>
                  <a:srgbClr val="FFCC99"/>
                </a:solidFill>
              </a:rPr>
              <a:t>Associated with…</a:t>
            </a:r>
            <a:r>
              <a:rPr lang="en-US" altLang="en-US" sz="1200" b="1">
                <a:solidFill>
                  <a:srgbClr val="FFCC99"/>
                </a:solidFill>
              </a:rPr>
              <a:t>situs inversus</a:t>
            </a:r>
            <a:r>
              <a:rPr lang="en-US" altLang="en-US" sz="1200">
                <a:solidFill>
                  <a:srgbClr val="FFCC99"/>
                </a:solidFill>
              </a:rPr>
              <a:t> of retinal vessels</a:t>
            </a:r>
          </a:p>
          <a:p>
            <a:pPr eaLnBrk="1" hangingPunct="1">
              <a:spcBef>
                <a:spcPct val="0"/>
              </a:spcBef>
              <a:buClrTx/>
              <a:buSzTx/>
              <a:buFontTx/>
              <a:buNone/>
            </a:pPr>
            <a:r>
              <a:rPr lang="en-US" altLang="en-US" sz="1200"/>
              <a:t>3) </a:t>
            </a:r>
            <a:r>
              <a:rPr lang="en-US" altLang="en-US" sz="1200">
                <a:solidFill>
                  <a:srgbClr val="FFCC99"/>
                </a:solidFill>
              </a:rPr>
              <a:t>Fundus abnormality produces…</a:t>
            </a:r>
            <a:r>
              <a:rPr lang="en-US" altLang="en-US" sz="1200" b="1">
                <a:solidFill>
                  <a:srgbClr val="FFCC99"/>
                </a:solidFill>
              </a:rPr>
              <a:t>myopic astigmatism</a:t>
            </a:r>
          </a:p>
          <a:p>
            <a:pPr eaLnBrk="1" hangingPunct="1">
              <a:spcBef>
                <a:spcPct val="0"/>
              </a:spcBef>
              <a:buClrTx/>
              <a:buSzTx/>
              <a:buFontTx/>
              <a:buNone/>
            </a:pPr>
            <a:r>
              <a:rPr lang="en-US" altLang="en-US" sz="1200"/>
              <a:t>4) </a:t>
            </a:r>
            <a:r>
              <a:rPr lang="en-US" altLang="en-US" sz="1200">
                <a:solidFill>
                  <a:srgbClr val="FFCC99"/>
                </a:solidFill>
              </a:rPr>
              <a:t>VF testing reveals…</a:t>
            </a:r>
            <a:r>
              <a:rPr lang="en-US" altLang="en-US" sz="1200" b="1">
                <a:solidFill>
                  <a:srgbClr val="FFCC99"/>
                </a:solidFill>
              </a:rPr>
              <a:t>bitemporal hemianopia</a:t>
            </a:r>
            <a:r>
              <a:rPr lang="en-US" altLang="en-US" sz="1200">
                <a:solidFill>
                  <a:srgbClr val="FFCC99"/>
                </a:solidFill>
              </a:rPr>
              <a:t> that doesn’t</a:t>
            </a:r>
          </a:p>
          <a:p>
            <a:pPr eaLnBrk="1" hangingPunct="1">
              <a:spcBef>
                <a:spcPct val="0"/>
              </a:spcBef>
              <a:buClrTx/>
              <a:buSzTx/>
              <a:buFontTx/>
              <a:buNone/>
            </a:pPr>
            <a:r>
              <a:rPr lang="en-US" altLang="en-US" sz="1200">
                <a:solidFill>
                  <a:srgbClr val="FFCC99"/>
                </a:solidFill>
              </a:rPr>
              <a:t>   …</a:t>
            </a:r>
            <a:r>
              <a:rPr lang="en-US" altLang="en-US" sz="1200" b="1">
                <a:solidFill>
                  <a:srgbClr val="FFCC99"/>
                </a:solidFill>
              </a:rPr>
              <a:t>respect the vertical</a:t>
            </a:r>
            <a:r>
              <a:rPr lang="en-US" altLang="en-US" sz="1200">
                <a:solidFill>
                  <a:srgbClr val="FFCC99"/>
                </a:solidFill>
              </a:rPr>
              <a:t> and may…</a:t>
            </a:r>
            <a:r>
              <a:rPr lang="en-US" altLang="en-US" sz="1200" b="1">
                <a:solidFill>
                  <a:srgbClr val="FFCC99"/>
                </a:solidFill>
              </a:rPr>
              <a:t>resolve with refraction</a:t>
            </a:r>
          </a:p>
        </p:txBody>
      </p:sp>
      <p:sp>
        <p:nvSpPr>
          <p:cNvPr id="20" name="Text Box 13">
            <a:extLst>
              <a:ext uri="{FF2B5EF4-FFF2-40B4-BE49-F238E27FC236}">
                <a16:creationId xmlns:a16="http://schemas.microsoft.com/office/drawing/2014/main" id="{1ACC1E74-9024-4505-83C3-227CB7FB508E}"/>
              </a:ext>
            </a:extLst>
          </p:cNvPr>
          <p:cNvSpPr txBox="1">
            <a:spLocks noChangeArrowheads="1"/>
          </p:cNvSpPr>
          <p:nvPr/>
        </p:nvSpPr>
        <p:spPr bwMode="auto">
          <a:xfrm>
            <a:off x="4800600" y="5257800"/>
            <a:ext cx="4216400" cy="1231106"/>
          </a:xfrm>
          <a:prstGeom prst="rect">
            <a:avLst/>
          </a:prstGeom>
          <a:solidFill>
            <a:srgbClr val="FFCC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dirty="0">
                <a:solidFill>
                  <a:schemeClr val="bg1">
                    <a:lumMod val="65000"/>
                  </a:schemeClr>
                </a:solidFill>
              </a:rPr>
              <a:t>Tilted-Disc Syndrome</a:t>
            </a:r>
          </a:p>
          <a:p>
            <a:pPr eaLnBrk="1" hangingPunct="1">
              <a:spcBef>
                <a:spcPct val="0"/>
              </a:spcBef>
              <a:buClrTx/>
              <a:buSzTx/>
              <a:buFontTx/>
              <a:buNone/>
            </a:pPr>
            <a:r>
              <a:rPr lang="en-US" altLang="en-US" sz="1200" dirty="0">
                <a:solidFill>
                  <a:srgbClr val="FFCC99"/>
                </a:solidFill>
              </a:rPr>
              <a:t>1) Superior pole appears…</a:t>
            </a:r>
            <a:r>
              <a:rPr lang="en-US" altLang="en-US" sz="1200" b="1" dirty="0">
                <a:solidFill>
                  <a:srgbClr val="FFCC99"/>
                </a:solidFill>
              </a:rPr>
              <a:t>elevated</a:t>
            </a:r>
            <a:r>
              <a:rPr lang="en-US" altLang="en-US" sz="1200" dirty="0">
                <a:solidFill>
                  <a:srgbClr val="FFCC99"/>
                </a:solidFill>
              </a:rPr>
              <a:t>, inferior… </a:t>
            </a:r>
            <a:r>
              <a:rPr lang="en-US" altLang="en-US" sz="1200" b="1" dirty="0">
                <a:solidFill>
                  <a:srgbClr val="FFCC99"/>
                </a:solidFill>
              </a:rPr>
              <a:t>recessed</a:t>
            </a:r>
          </a:p>
          <a:p>
            <a:pPr eaLnBrk="1" hangingPunct="1">
              <a:spcBef>
                <a:spcPct val="0"/>
              </a:spcBef>
              <a:buClrTx/>
              <a:buSzTx/>
              <a:buFontTx/>
              <a:buNone/>
            </a:pPr>
            <a:r>
              <a:rPr lang="en-US" altLang="en-US" sz="1200" dirty="0">
                <a:solidFill>
                  <a:srgbClr val="FFCC99"/>
                </a:solidFill>
              </a:rPr>
              <a:t>2) Associated with…</a:t>
            </a:r>
            <a:r>
              <a:rPr lang="en-US" altLang="en-US" sz="1200" b="1" dirty="0">
                <a:solidFill>
                  <a:srgbClr val="FFCC99"/>
                </a:solidFill>
              </a:rPr>
              <a:t>situs inversus</a:t>
            </a:r>
            <a:r>
              <a:rPr lang="en-US" altLang="en-US" sz="1200" dirty="0">
                <a:solidFill>
                  <a:srgbClr val="FFCC99"/>
                </a:solidFill>
              </a:rPr>
              <a:t> of retinal vessels</a:t>
            </a:r>
          </a:p>
          <a:p>
            <a:pPr eaLnBrk="1" hangingPunct="1">
              <a:spcBef>
                <a:spcPct val="0"/>
              </a:spcBef>
              <a:buClrTx/>
              <a:buSzTx/>
              <a:buFontTx/>
              <a:buNone/>
            </a:pPr>
            <a:r>
              <a:rPr lang="en-US" altLang="en-US" sz="1200" dirty="0">
                <a:solidFill>
                  <a:srgbClr val="FFCC99"/>
                </a:solidFill>
              </a:rPr>
              <a:t>3) Fundus abnormality produces… </a:t>
            </a:r>
            <a:r>
              <a:rPr lang="en-US" altLang="en-US" sz="1200" b="1" dirty="0">
                <a:solidFill>
                  <a:srgbClr val="FFCC99"/>
                </a:solidFill>
              </a:rPr>
              <a:t>myopic </a:t>
            </a:r>
            <a:r>
              <a:rPr lang="en-US" altLang="en-US" sz="1200" b="1" dirty="0" err="1">
                <a:solidFill>
                  <a:srgbClr val="FFCC99"/>
                </a:solidFill>
              </a:rPr>
              <a:t>astigm</a:t>
            </a:r>
            <a:endParaRPr lang="en-US" altLang="en-US" sz="1200" b="1" dirty="0">
              <a:solidFill>
                <a:srgbClr val="FFCC99"/>
              </a:solidFill>
            </a:endParaRPr>
          </a:p>
          <a:p>
            <a:pPr eaLnBrk="1" hangingPunct="1">
              <a:spcBef>
                <a:spcPct val="0"/>
              </a:spcBef>
              <a:buClrTx/>
              <a:buSzTx/>
              <a:buFontTx/>
              <a:buNone/>
            </a:pPr>
            <a:r>
              <a:rPr lang="en-US" altLang="en-US" sz="1200" dirty="0">
                <a:solidFill>
                  <a:srgbClr val="FFCC99"/>
                </a:solidFill>
              </a:rPr>
              <a:t>4) VF testing reveals…</a:t>
            </a:r>
            <a:r>
              <a:rPr lang="en-US" altLang="en-US" sz="1200" b="1" dirty="0">
                <a:solidFill>
                  <a:srgbClr val="FFCC99"/>
                </a:solidFill>
              </a:rPr>
              <a:t>bitemporal hemianopia</a:t>
            </a:r>
            <a:r>
              <a:rPr lang="en-US" altLang="en-US" sz="1200" dirty="0">
                <a:solidFill>
                  <a:srgbClr val="FFCC99"/>
                </a:solidFill>
              </a:rPr>
              <a:t> that </a:t>
            </a:r>
            <a:r>
              <a:rPr lang="en-US" altLang="en-US" sz="1200" dirty="0" err="1">
                <a:solidFill>
                  <a:srgbClr val="FFCC99"/>
                </a:solidFill>
              </a:rPr>
              <a:t>doesn’t</a:t>
            </a:r>
            <a:r>
              <a:rPr lang="en-US" altLang="en-US" sz="1200" b="1" dirty="0" err="1">
                <a:solidFill>
                  <a:srgbClr val="FFCC99"/>
                </a:solidFill>
              </a:rPr>
              <a:t>with</a:t>
            </a:r>
            <a:r>
              <a:rPr lang="en-US" altLang="en-US" sz="1200" b="1" dirty="0">
                <a:solidFill>
                  <a:srgbClr val="FFCC99"/>
                </a:solidFill>
              </a:rPr>
              <a:t> refract</a:t>
            </a:r>
          </a:p>
        </p:txBody>
      </p:sp>
    </p:spTree>
  </p:cSld>
  <p:clrMapOvr>
    <a:masterClrMapping/>
  </p:clrMapOvr>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62" name="Text Box 10">
            <a:extLst>
              <a:ext uri="{FF2B5EF4-FFF2-40B4-BE49-F238E27FC236}">
                <a16:creationId xmlns:a16="http://schemas.microsoft.com/office/drawing/2014/main" id="{EF3E951D-96CD-4A38-927C-5EC08E7BB504}"/>
              </a:ext>
            </a:extLst>
          </p:cNvPr>
          <p:cNvSpPr txBox="1">
            <a:spLocks noChangeArrowheads="1"/>
          </p:cNvSpPr>
          <p:nvPr/>
        </p:nvSpPr>
        <p:spPr bwMode="auto">
          <a:xfrm>
            <a:off x="1371600" y="4267200"/>
            <a:ext cx="3057525" cy="2154238"/>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Morning-Glory Disc</a:t>
            </a:r>
          </a:p>
          <a:p>
            <a:pPr eaLnBrk="1" hangingPunct="1">
              <a:spcBef>
                <a:spcPct val="0"/>
              </a:spcBef>
              <a:buClrTx/>
              <a:buSzTx/>
              <a:buFontTx/>
              <a:buNone/>
            </a:pPr>
            <a:r>
              <a:rPr lang="en-US" altLang="en-US" sz="1200"/>
              <a:t>--DFE reveals:</a:t>
            </a:r>
          </a:p>
          <a:p>
            <a:pPr eaLnBrk="1" hangingPunct="1">
              <a:spcBef>
                <a:spcPct val="0"/>
              </a:spcBef>
              <a:buClrTx/>
              <a:buSzTx/>
              <a:buFontTx/>
              <a:buNone/>
            </a:pPr>
            <a:r>
              <a:rPr lang="en-US" altLang="en-US" sz="1200"/>
              <a:t>  1) A funnel-shaped…</a:t>
            </a:r>
            <a:r>
              <a:rPr lang="en-US" altLang="en-US" sz="1200" b="1">
                <a:solidFill>
                  <a:srgbClr val="0000FF"/>
                </a:solidFill>
              </a:rPr>
              <a:t>excavation</a:t>
            </a:r>
            <a:endParaRPr lang="en-US" altLang="en-US" sz="1200"/>
          </a:p>
          <a:p>
            <a:pPr eaLnBrk="1" hangingPunct="1">
              <a:spcBef>
                <a:spcPct val="0"/>
              </a:spcBef>
              <a:buClrTx/>
              <a:buSzTx/>
              <a:buFontTx/>
              <a:buNone/>
            </a:pPr>
            <a:r>
              <a:rPr lang="en-US" altLang="en-US" sz="1200"/>
              <a:t>  2) Number of vessels crossing the rim</a:t>
            </a:r>
          </a:p>
          <a:p>
            <a:pPr eaLnBrk="1" hangingPunct="1">
              <a:spcBef>
                <a:spcPct val="0"/>
              </a:spcBef>
              <a:buClrTx/>
              <a:buSzTx/>
              <a:buFontTx/>
              <a:buNone/>
            </a:pPr>
            <a:r>
              <a:rPr lang="en-US" altLang="en-US" sz="1200"/>
              <a:t>    seems abnormally…</a:t>
            </a:r>
            <a:r>
              <a:rPr lang="en-US" altLang="en-US" sz="1200" b="1">
                <a:solidFill>
                  <a:srgbClr val="0000FF"/>
                </a:solidFill>
              </a:rPr>
              <a:t>high</a:t>
            </a:r>
            <a:r>
              <a:rPr lang="en-US" altLang="en-US" sz="1200"/>
              <a:t> </a:t>
            </a:r>
            <a:endParaRPr lang="en-US" altLang="en-US" sz="1200" b="1">
              <a:solidFill>
                <a:srgbClr val="0000FF"/>
              </a:solidFill>
            </a:endParaRPr>
          </a:p>
          <a:p>
            <a:pPr eaLnBrk="1" hangingPunct="1">
              <a:spcBef>
                <a:spcPct val="0"/>
              </a:spcBef>
              <a:buClrTx/>
              <a:buSzTx/>
              <a:buFontTx/>
              <a:buNone/>
            </a:pPr>
            <a:r>
              <a:rPr lang="en-US" altLang="en-US" sz="1200"/>
              <a:t>--Tissue is…</a:t>
            </a:r>
            <a:r>
              <a:rPr lang="en-US" altLang="en-US" sz="1200" b="1">
                <a:solidFill>
                  <a:srgbClr val="0000FF"/>
                </a:solidFill>
              </a:rPr>
              <a:t>contractile</a:t>
            </a:r>
            <a:r>
              <a:rPr lang="en-US" altLang="en-US" sz="1200"/>
              <a:t>, so cup seems</a:t>
            </a:r>
          </a:p>
          <a:p>
            <a:pPr eaLnBrk="1" hangingPunct="1">
              <a:spcBef>
                <a:spcPct val="0"/>
              </a:spcBef>
              <a:buClrTx/>
              <a:buSzTx/>
              <a:buFontTx/>
              <a:buNone/>
            </a:pPr>
            <a:r>
              <a:rPr lang="en-US" altLang="en-US" sz="1200"/>
              <a:t>  to…</a:t>
            </a:r>
            <a:r>
              <a:rPr lang="en-US" altLang="en-US" sz="1200" b="1">
                <a:solidFill>
                  <a:srgbClr val="0000FF"/>
                </a:solidFill>
              </a:rPr>
              <a:t>open </a:t>
            </a:r>
            <a:r>
              <a:rPr lang="en-US" altLang="en-US" sz="1200">
                <a:solidFill>
                  <a:srgbClr val="0000FF"/>
                </a:solidFill>
              </a:rPr>
              <a:t>and</a:t>
            </a:r>
            <a:r>
              <a:rPr lang="en-US" altLang="en-US" sz="1200" b="1">
                <a:solidFill>
                  <a:srgbClr val="0000FF"/>
                </a:solidFill>
              </a:rPr>
              <a:t> close</a:t>
            </a:r>
            <a:r>
              <a:rPr lang="en-US" altLang="en-US" sz="1200"/>
              <a:t> (like its namesake,  </a:t>
            </a:r>
          </a:p>
          <a:p>
            <a:pPr eaLnBrk="1" hangingPunct="1">
              <a:spcBef>
                <a:spcPct val="0"/>
              </a:spcBef>
              <a:buClrTx/>
              <a:buSzTx/>
              <a:buFontTx/>
              <a:buNone/>
            </a:pPr>
            <a:r>
              <a:rPr lang="en-US" altLang="en-US" sz="1200"/>
              <a:t>  the morning-glory flower)</a:t>
            </a:r>
          </a:p>
          <a:p>
            <a:pPr eaLnBrk="1" hangingPunct="1">
              <a:spcBef>
                <a:spcPct val="0"/>
              </a:spcBef>
              <a:buClrTx/>
              <a:buSzTx/>
              <a:buFontTx/>
              <a:buNone/>
            </a:pPr>
            <a:r>
              <a:rPr lang="en-US" altLang="en-US" sz="1200"/>
              <a:t>--VA usually…</a:t>
            </a:r>
            <a:r>
              <a:rPr lang="en-US" altLang="en-US" sz="1200" b="1">
                <a:solidFill>
                  <a:srgbClr val="0000FF"/>
                </a:solidFill>
              </a:rPr>
              <a:t>20/200</a:t>
            </a:r>
            <a:r>
              <a:rPr lang="en-US" altLang="en-US" sz="1200"/>
              <a:t>, but can be…</a:t>
            </a:r>
          </a:p>
          <a:p>
            <a:pPr eaLnBrk="1" hangingPunct="1">
              <a:spcBef>
                <a:spcPct val="0"/>
              </a:spcBef>
              <a:buClrTx/>
              <a:buSzTx/>
              <a:buFontTx/>
              <a:buNone/>
            </a:pPr>
            <a:r>
              <a:rPr lang="en-US" altLang="en-US" sz="1200"/>
              <a:t>   </a:t>
            </a:r>
            <a:r>
              <a:rPr lang="en-US" altLang="en-US" sz="1200" b="1">
                <a:solidFill>
                  <a:srgbClr val="0000FF"/>
                </a:solidFill>
              </a:rPr>
              <a:t>20/20&lt;-&gt;NLP</a:t>
            </a:r>
          </a:p>
          <a:p>
            <a:pPr eaLnBrk="1" hangingPunct="1">
              <a:spcBef>
                <a:spcPct val="0"/>
              </a:spcBef>
              <a:buClrTx/>
              <a:buSzTx/>
              <a:buFontTx/>
              <a:buNone/>
            </a:pPr>
            <a:r>
              <a:rPr lang="en-US" altLang="en-US" sz="1200"/>
              <a:t>--1/3 develop…</a:t>
            </a:r>
            <a:r>
              <a:rPr lang="en-US" altLang="en-US" sz="1200" b="1">
                <a:solidFill>
                  <a:srgbClr val="CCECFF"/>
                </a:solidFill>
              </a:rPr>
              <a:t>serous</a:t>
            </a:r>
            <a:r>
              <a:rPr lang="en-US" altLang="en-US" sz="1200" b="1">
                <a:solidFill>
                  <a:srgbClr val="0000FF"/>
                </a:solidFill>
              </a:rPr>
              <a:t> </a:t>
            </a:r>
            <a:r>
              <a:rPr lang="en-US" altLang="en-US" sz="1200" b="1">
                <a:solidFill>
                  <a:srgbClr val="CCECFF"/>
                </a:solidFill>
              </a:rPr>
              <a:t>RD</a:t>
            </a:r>
          </a:p>
        </p:txBody>
      </p:sp>
      <p:sp>
        <p:nvSpPr>
          <p:cNvPr id="40963" name="Text Box 3">
            <a:extLst>
              <a:ext uri="{FF2B5EF4-FFF2-40B4-BE49-F238E27FC236}">
                <a16:creationId xmlns:a16="http://schemas.microsoft.com/office/drawing/2014/main" id="{9A63FE6B-487B-4B25-B14C-C2C267C4309C}"/>
              </a:ext>
            </a:extLst>
          </p:cNvPr>
          <p:cNvSpPr txBox="1">
            <a:spLocks noChangeArrowheads="1"/>
          </p:cNvSpPr>
          <p:nvPr/>
        </p:nvSpPr>
        <p:spPr bwMode="auto">
          <a:xfrm>
            <a:off x="793750" y="3505200"/>
            <a:ext cx="2254250" cy="669925"/>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Optic Pit/Hole</a:t>
            </a:r>
          </a:p>
          <a:p>
            <a:pPr eaLnBrk="1" hangingPunct="1">
              <a:spcBef>
                <a:spcPct val="0"/>
              </a:spcBef>
              <a:buClrTx/>
              <a:buSzTx/>
              <a:buFontTx/>
              <a:buNone/>
            </a:pPr>
            <a:r>
              <a:rPr lang="en-US" altLang="en-US" sz="1200"/>
              <a:t>--Associated with…</a:t>
            </a:r>
            <a:r>
              <a:rPr lang="en-US" altLang="en-US" sz="1200" b="1">
                <a:solidFill>
                  <a:srgbClr val="0000FF"/>
                </a:solidFill>
              </a:rPr>
              <a:t>serous RD</a:t>
            </a:r>
          </a:p>
          <a:p>
            <a:pPr eaLnBrk="1" hangingPunct="1">
              <a:spcBef>
                <a:spcPct val="0"/>
              </a:spcBef>
              <a:buClrTx/>
              <a:buSzTx/>
              <a:buFontTx/>
              <a:buNone/>
            </a:pPr>
            <a:r>
              <a:rPr lang="en-US" altLang="en-US" sz="1200" b="1">
                <a:solidFill>
                  <a:srgbClr val="0000FF"/>
                </a:solidFill>
              </a:rPr>
              <a:t>  in adulthood</a:t>
            </a:r>
          </a:p>
        </p:txBody>
      </p:sp>
      <p:sp>
        <p:nvSpPr>
          <p:cNvPr id="40964" name="Line 4">
            <a:extLst>
              <a:ext uri="{FF2B5EF4-FFF2-40B4-BE49-F238E27FC236}">
                <a16:creationId xmlns:a16="http://schemas.microsoft.com/office/drawing/2014/main" id="{B5E5CFD9-2409-4A62-9DAD-C2266F24F7D0}"/>
              </a:ext>
            </a:extLst>
          </p:cNvPr>
          <p:cNvSpPr>
            <a:spLocks noChangeShapeType="1"/>
          </p:cNvSpPr>
          <p:nvPr/>
        </p:nvSpPr>
        <p:spPr bwMode="auto">
          <a:xfrm flipH="1">
            <a:off x="1600200" y="2057400"/>
            <a:ext cx="1524000" cy="3810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0965" name="Text Box 6">
            <a:extLst>
              <a:ext uri="{FF2B5EF4-FFF2-40B4-BE49-F238E27FC236}">
                <a16:creationId xmlns:a16="http://schemas.microsoft.com/office/drawing/2014/main" id="{40AA578C-5802-4B16-96CA-B992ADC4A5ED}"/>
              </a:ext>
            </a:extLst>
          </p:cNvPr>
          <p:cNvSpPr txBox="1">
            <a:spLocks noChangeArrowheads="1"/>
          </p:cNvSpPr>
          <p:nvPr/>
        </p:nvSpPr>
        <p:spPr bwMode="auto">
          <a:xfrm>
            <a:off x="1357313" y="1524000"/>
            <a:ext cx="3511550" cy="4540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1400" i="1">
                <a:solidFill>
                  <a:srgbClr val="0000FF"/>
                </a:solidFill>
              </a:rPr>
              <a:t>These three are all secondary to abnormal</a:t>
            </a:r>
          </a:p>
          <a:p>
            <a:pPr algn="ctr" eaLnBrk="1" hangingPunct="1">
              <a:lnSpc>
                <a:spcPct val="85000"/>
              </a:lnSpc>
              <a:spcBef>
                <a:spcPct val="0"/>
              </a:spcBef>
              <a:buClrTx/>
              <a:buSzTx/>
              <a:buFontTx/>
              <a:buNone/>
            </a:pPr>
            <a:r>
              <a:rPr lang="en-US" altLang="en-US" sz="1400" i="1">
                <a:solidFill>
                  <a:srgbClr val="0000FF"/>
                </a:solidFill>
              </a:rPr>
              <a:t>closure of the embryonic optic fissure</a:t>
            </a:r>
          </a:p>
        </p:txBody>
      </p:sp>
      <p:sp>
        <p:nvSpPr>
          <p:cNvPr id="40966" name="Text Box 7">
            <a:extLst>
              <a:ext uri="{FF2B5EF4-FFF2-40B4-BE49-F238E27FC236}">
                <a16:creationId xmlns:a16="http://schemas.microsoft.com/office/drawing/2014/main" id="{4351098C-8AC0-407B-9D86-7F9DC5890CF7}"/>
              </a:ext>
            </a:extLst>
          </p:cNvPr>
          <p:cNvSpPr txBox="1">
            <a:spLocks noChangeArrowheads="1"/>
          </p:cNvSpPr>
          <p:nvPr/>
        </p:nvSpPr>
        <p:spPr bwMode="auto">
          <a:xfrm>
            <a:off x="76200" y="2514600"/>
            <a:ext cx="2757488" cy="852488"/>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Optic Nerve Coloboma</a:t>
            </a:r>
          </a:p>
          <a:p>
            <a:pPr eaLnBrk="1" hangingPunct="1">
              <a:spcBef>
                <a:spcPct val="0"/>
              </a:spcBef>
              <a:buClrTx/>
              <a:buSzTx/>
              <a:buFontTx/>
              <a:buNone/>
            </a:pPr>
            <a:r>
              <a:rPr lang="en-US" altLang="en-US" sz="1200"/>
              <a:t>1) May resemble…</a:t>
            </a:r>
            <a:r>
              <a:rPr lang="en-US" altLang="en-US" sz="1200" b="1">
                <a:solidFill>
                  <a:srgbClr val="0000FF"/>
                </a:solidFill>
              </a:rPr>
              <a:t>deep cupping</a:t>
            </a:r>
          </a:p>
          <a:p>
            <a:pPr eaLnBrk="1" hangingPunct="1">
              <a:spcBef>
                <a:spcPct val="0"/>
              </a:spcBef>
              <a:buClrTx/>
              <a:buSzTx/>
              <a:buFontTx/>
              <a:buNone/>
            </a:pPr>
            <a:r>
              <a:rPr lang="en-US" altLang="en-US" sz="1200"/>
              <a:t>2) Can be…</a:t>
            </a:r>
            <a:r>
              <a:rPr lang="en-US" altLang="en-US" sz="1200" b="1">
                <a:solidFill>
                  <a:srgbClr val="0000FF"/>
                </a:solidFill>
              </a:rPr>
              <a:t>bilateral, asymmetric</a:t>
            </a:r>
          </a:p>
          <a:p>
            <a:pPr eaLnBrk="1" hangingPunct="1">
              <a:spcBef>
                <a:spcPct val="0"/>
              </a:spcBef>
              <a:buClrTx/>
              <a:buSzTx/>
              <a:buFontTx/>
              <a:buNone/>
            </a:pPr>
            <a:r>
              <a:rPr lang="en-US" altLang="en-US" sz="1200"/>
              <a:t>3) Part of the…</a:t>
            </a:r>
            <a:r>
              <a:rPr lang="en-US" altLang="en-US" sz="1200" b="1">
                <a:solidFill>
                  <a:srgbClr val="0000FF"/>
                </a:solidFill>
              </a:rPr>
              <a:t>CHARGE association</a:t>
            </a:r>
          </a:p>
        </p:txBody>
      </p:sp>
      <p:sp>
        <p:nvSpPr>
          <p:cNvPr id="40967" name="Line 8">
            <a:extLst>
              <a:ext uri="{FF2B5EF4-FFF2-40B4-BE49-F238E27FC236}">
                <a16:creationId xmlns:a16="http://schemas.microsoft.com/office/drawing/2014/main" id="{42B80BCA-D9E3-4D20-80EB-A8734DF97837}"/>
              </a:ext>
            </a:extLst>
          </p:cNvPr>
          <p:cNvSpPr>
            <a:spLocks noChangeShapeType="1"/>
          </p:cNvSpPr>
          <p:nvPr/>
        </p:nvSpPr>
        <p:spPr bwMode="auto">
          <a:xfrm flipH="1">
            <a:off x="2971800" y="2057400"/>
            <a:ext cx="152400" cy="14478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0968" name="Text Box 9">
            <a:extLst>
              <a:ext uri="{FF2B5EF4-FFF2-40B4-BE49-F238E27FC236}">
                <a16:creationId xmlns:a16="http://schemas.microsoft.com/office/drawing/2014/main" id="{D573EE23-4902-41F6-9D45-6A1AF337CD76}"/>
              </a:ext>
            </a:extLst>
          </p:cNvPr>
          <p:cNvSpPr txBox="1">
            <a:spLocks noChangeArrowheads="1"/>
          </p:cNvSpPr>
          <p:nvPr/>
        </p:nvSpPr>
        <p:spPr bwMode="auto">
          <a:xfrm>
            <a:off x="1371600" y="4267200"/>
            <a:ext cx="3028950" cy="2130425"/>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Morning-Glory Disc</a:t>
            </a:r>
          </a:p>
          <a:p>
            <a:pPr eaLnBrk="1" hangingPunct="1">
              <a:spcBef>
                <a:spcPct val="0"/>
              </a:spcBef>
              <a:buClrTx/>
              <a:buSzTx/>
              <a:buFontTx/>
              <a:buNone/>
            </a:pPr>
            <a:r>
              <a:rPr lang="en-US" altLang="en-US" sz="1200"/>
              <a:t>--DFE reveals:</a:t>
            </a:r>
          </a:p>
          <a:p>
            <a:pPr eaLnBrk="1" hangingPunct="1">
              <a:spcBef>
                <a:spcPct val="0"/>
              </a:spcBef>
              <a:buClrTx/>
              <a:buSzTx/>
              <a:buFontTx/>
              <a:buNone/>
            </a:pPr>
            <a:r>
              <a:rPr lang="en-US" altLang="en-US" sz="1200"/>
              <a:t>  1) A funnel-shaped…</a:t>
            </a:r>
            <a:r>
              <a:rPr lang="en-US" altLang="en-US" sz="1200" b="1">
                <a:solidFill>
                  <a:srgbClr val="0000FF"/>
                </a:solidFill>
              </a:rPr>
              <a:t>excavation</a:t>
            </a:r>
            <a:endParaRPr lang="en-US" altLang="en-US" sz="1200"/>
          </a:p>
          <a:p>
            <a:pPr eaLnBrk="1" hangingPunct="1">
              <a:spcBef>
                <a:spcPct val="0"/>
              </a:spcBef>
              <a:buClrTx/>
              <a:buSzTx/>
              <a:buFontTx/>
              <a:buNone/>
            </a:pPr>
            <a:r>
              <a:rPr lang="en-US" altLang="en-US" sz="1200"/>
              <a:t>  2) Number of vessels crossing the rim</a:t>
            </a:r>
          </a:p>
          <a:p>
            <a:pPr eaLnBrk="1" hangingPunct="1">
              <a:spcBef>
                <a:spcPct val="0"/>
              </a:spcBef>
              <a:buClrTx/>
              <a:buSzTx/>
              <a:buFontTx/>
              <a:buNone/>
            </a:pPr>
            <a:r>
              <a:rPr lang="en-US" altLang="en-US" sz="1200"/>
              <a:t>    seems abnormally…</a:t>
            </a:r>
            <a:r>
              <a:rPr lang="en-US" altLang="en-US" sz="1200" b="1">
                <a:solidFill>
                  <a:srgbClr val="0000FF"/>
                </a:solidFill>
              </a:rPr>
              <a:t>high</a:t>
            </a:r>
            <a:r>
              <a:rPr lang="en-US" altLang="en-US" sz="1200"/>
              <a:t> </a:t>
            </a:r>
            <a:endParaRPr lang="en-US" altLang="en-US" sz="1200" b="1">
              <a:solidFill>
                <a:srgbClr val="0000FF"/>
              </a:solidFill>
            </a:endParaRPr>
          </a:p>
          <a:p>
            <a:pPr eaLnBrk="1" hangingPunct="1">
              <a:spcBef>
                <a:spcPct val="0"/>
              </a:spcBef>
              <a:buClrTx/>
              <a:buSzTx/>
              <a:buFontTx/>
              <a:buNone/>
            </a:pPr>
            <a:r>
              <a:rPr lang="en-US" altLang="en-US" sz="1200"/>
              <a:t>--Tissue is…</a:t>
            </a:r>
            <a:r>
              <a:rPr lang="en-US" altLang="en-US" sz="1200" b="1">
                <a:solidFill>
                  <a:srgbClr val="0000FF"/>
                </a:solidFill>
              </a:rPr>
              <a:t>contractile</a:t>
            </a:r>
            <a:r>
              <a:rPr lang="en-US" altLang="en-US" sz="1200"/>
              <a:t>, so cup seems</a:t>
            </a:r>
          </a:p>
          <a:p>
            <a:pPr eaLnBrk="1" hangingPunct="1">
              <a:spcBef>
                <a:spcPct val="0"/>
              </a:spcBef>
              <a:buClrTx/>
              <a:buSzTx/>
              <a:buFontTx/>
              <a:buNone/>
            </a:pPr>
            <a:r>
              <a:rPr lang="en-US" altLang="en-US" sz="1200"/>
              <a:t>  to…</a:t>
            </a:r>
            <a:r>
              <a:rPr lang="en-US" altLang="en-US" sz="1200" b="1">
                <a:solidFill>
                  <a:srgbClr val="0000FF"/>
                </a:solidFill>
              </a:rPr>
              <a:t>open </a:t>
            </a:r>
            <a:r>
              <a:rPr lang="en-US" altLang="en-US" sz="1200">
                <a:solidFill>
                  <a:srgbClr val="0000FF"/>
                </a:solidFill>
              </a:rPr>
              <a:t>and</a:t>
            </a:r>
            <a:r>
              <a:rPr lang="en-US" altLang="en-US" sz="1200" b="1">
                <a:solidFill>
                  <a:srgbClr val="0000FF"/>
                </a:solidFill>
              </a:rPr>
              <a:t> close</a:t>
            </a:r>
            <a:r>
              <a:rPr lang="en-US" altLang="en-US" sz="1200"/>
              <a:t> (like its namesake,  </a:t>
            </a:r>
          </a:p>
          <a:p>
            <a:pPr eaLnBrk="1" hangingPunct="1">
              <a:spcBef>
                <a:spcPct val="0"/>
              </a:spcBef>
              <a:buClrTx/>
              <a:buSzTx/>
              <a:buFontTx/>
              <a:buNone/>
            </a:pPr>
            <a:r>
              <a:rPr lang="en-US" altLang="en-US" sz="1200"/>
              <a:t>  the morning-glory flower)</a:t>
            </a:r>
          </a:p>
          <a:p>
            <a:pPr eaLnBrk="1" hangingPunct="1">
              <a:spcBef>
                <a:spcPct val="0"/>
              </a:spcBef>
              <a:buClrTx/>
              <a:buSzTx/>
              <a:buFontTx/>
              <a:buNone/>
            </a:pPr>
            <a:r>
              <a:rPr lang="en-US" altLang="en-US" sz="1200"/>
              <a:t>--VA usually…</a:t>
            </a:r>
            <a:r>
              <a:rPr lang="en-US" altLang="en-US" sz="1200" b="1">
                <a:solidFill>
                  <a:srgbClr val="0000FF"/>
                </a:solidFill>
              </a:rPr>
              <a:t>20/200</a:t>
            </a:r>
            <a:r>
              <a:rPr lang="en-US" altLang="en-US" sz="1200"/>
              <a:t>, but can be…</a:t>
            </a:r>
          </a:p>
          <a:p>
            <a:pPr eaLnBrk="1" hangingPunct="1">
              <a:spcBef>
                <a:spcPct val="0"/>
              </a:spcBef>
              <a:buClrTx/>
              <a:buSzTx/>
              <a:buFontTx/>
              <a:buNone/>
            </a:pPr>
            <a:r>
              <a:rPr lang="en-US" altLang="en-US" sz="1200"/>
              <a:t>   </a:t>
            </a:r>
            <a:r>
              <a:rPr lang="en-US" altLang="en-US" sz="1200" b="1">
                <a:solidFill>
                  <a:srgbClr val="0000FF"/>
                </a:solidFill>
              </a:rPr>
              <a:t>20/20&lt;-&gt;NLP</a:t>
            </a:r>
          </a:p>
          <a:p>
            <a:pPr eaLnBrk="1" hangingPunct="1">
              <a:spcBef>
                <a:spcPct val="0"/>
              </a:spcBef>
              <a:buClrTx/>
              <a:buSzTx/>
              <a:buFontTx/>
              <a:buNone/>
            </a:pPr>
            <a:r>
              <a:rPr lang="en-US" altLang="en-US" sz="1200"/>
              <a:t>--1/3 develop…</a:t>
            </a:r>
            <a:r>
              <a:rPr lang="en-US" altLang="en-US" sz="1200" b="1">
                <a:solidFill>
                  <a:srgbClr val="0000FF"/>
                </a:solidFill>
              </a:rPr>
              <a:t>serous RD</a:t>
            </a:r>
          </a:p>
        </p:txBody>
      </p:sp>
      <p:sp>
        <p:nvSpPr>
          <p:cNvPr id="40969" name="Text Box 12">
            <a:extLst>
              <a:ext uri="{FF2B5EF4-FFF2-40B4-BE49-F238E27FC236}">
                <a16:creationId xmlns:a16="http://schemas.microsoft.com/office/drawing/2014/main" id="{505E4645-5140-47C6-9E5E-84B9D2BF250E}"/>
              </a:ext>
            </a:extLst>
          </p:cNvPr>
          <p:cNvSpPr txBox="1">
            <a:spLocks noChangeArrowheads="1"/>
          </p:cNvSpPr>
          <p:nvPr/>
        </p:nvSpPr>
        <p:spPr bwMode="auto">
          <a:xfrm>
            <a:off x="4648200" y="2576513"/>
            <a:ext cx="3522663" cy="862012"/>
          </a:xfrm>
          <a:prstGeom prst="rect">
            <a:avLst/>
          </a:prstGeom>
          <a:solidFill>
            <a:srgbClr val="FFC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Myelinated RNFL</a:t>
            </a:r>
          </a:p>
          <a:p>
            <a:pPr eaLnBrk="1" hangingPunct="1">
              <a:spcBef>
                <a:spcPct val="0"/>
              </a:spcBef>
              <a:buClrTx/>
              <a:buSzTx/>
              <a:buFontTx/>
              <a:buNone/>
            </a:pPr>
            <a:r>
              <a:rPr lang="en-US" altLang="en-US" sz="1200"/>
              <a:t>1) Myelin normally ends at the…</a:t>
            </a:r>
            <a:r>
              <a:rPr lang="en-US" altLang="en-US" sz="1200" b="1">
                <a:solidFill>
                  <a:srgbClr val="0000FF"/>
                </a:solidFill>
              </a:rPr>
              <a:t>lamina cribrosa</a:t>
            </a:r>
          </a:p>
          <a:p>
            <a:pPr eaLnBrk="1" hangingPunct="1">
              <a:spcBef>
                <a:spcPct val="0"/>
              </a:spcBef>
              <a:buClrTx/>
              <a:buSzTx/>
              <a:buFontTx/>
              <a:buNone/>
            </a:pPr>
            <a:r>
              <a:rPr lang="en-US" altLang="en-US" sz="1200"/>
              <a:t>2) </a:t>
            </a:r>
            <a:r>
              <a:rPr lang="en-US" altLang="en-US" sz="1200">
                <a:solidFill>
                  <a:srgbClr val="FFCCFF"/>
                </a:solidFill>
              </a:rPr>
              <a:t>Can be…</a:t>
            </a:r>
            <a:r>
              <a:rPr lang="en-US" altLang="en-US" sz="1200" b="1">
                <a:solidFill>
                  <a:srgbClr val="FFCCFF"/>
                </a:solidFill>
              </a:rPr>
              <a:t>patchy</a:t>
            </a:r>
            <a:r>
              <a:rPr lang="en-US" altLang="en-US" sz="1200">
                <a:solidFill>
                  <a:srgbClr val="FFCCFF"/>
                </a:solidFill>
              </a:rPr>
              <a:t> and </a:t>
            </a:r>
            <a:r>
              <a:rPr lang="en-US" altLang="en-US" sz="1200" b="1">
                <a:solidFill>
                  <a:srgbClr val="FFCCFF"/>
                </a:solidFill>
              </a:rPr>
              <a:t>discontinuous</a:t>
            </a:r>
          </a:p>
          <a:p>
            <a:pPr eaLnBrk="1" hangingPunct="1">
              <a:spcBef>
                <a:spcPct val="0"/>
              </a:spcBef>
              <a:buClrTx/>
              <a:buSzTx/>
              <a:buFontTx/>
              <a:buNone/>
            </a:pPr>
            <a:r>
              <a:rPr lang="en-US" altLang="en-US" sz="1200"/>
              <a:t>3) </a:t>
            </a:r>
            <a:r>
              <a:rPr lang="en-US" altLang="en-US" sz="1200">
                <a:solidFill>
                  <a:srgbClr val="FFCCFF"/>
                </a:solidFill>
              </a:rPr>
              <a:t>Corresponding VF has an…</a:t>
            </a:r>
            <a:r>
              <a:rPr lang="en-US" altLang="en-US" sz="1200" b="1">
                <a:solidFill>
                  <a:srgbClr val="FFCCFF"/>
                </a:solidFill>
              </a:rPr>
              <a:t>absolute</a:t>
            </a:r>
            <a:r>
              <a:rPr lang="en-US" altLang="en-US" sz="1200">
                <a:solidFill>
                  <a:srgbClr val="FFCCFF"/>
                </a:solidFill>
              </a:rPr>
              <a:t> scotoma</a:t>
            </a:r>
          </a:p>
        </p:txBody>
      </p:sp>
      <p:sp>
        <p:nvSpPr>
          <p:cNvPr id="40970" name="Text Box 13">
            <a:extLst>
              <a:ext uri="{FF2B5EF4-FFF2-40B4-BE49-F238E27FC236}">
                <a16:creationId xmlns:a16="http://schemas.microsoft.com/office/drawing/2014/main" id="{370F87B2-0215-4532-9D40-5D592BC0A150}"/>
              </a:ext>
            </a:extLst>
          </p:cNvPr>
          <p:cNvSpPr txBox="1">
            <a:spLocks noChangeArrowheads="1"/>
          </p:cNvSpPr>
          <p:nvPr/>
        </p:nvSpPr>
        <p:spPr bwMode="auto">
          <a:xfrm>
            <a:off x="5410200" y="1687513"/>
            <a:ext cx="3606800" cy="669925"/>
          </a:xfrm>
          <a:prstGeom prst="rect">
            <a:avLst/>
          </a:prstGeom>
          <a:solidFill>
            <a:srgbClr val="FFFF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Megalopapilla</a:t>
            </a:r>
          </a:p>
          <a:p>
            <a:pPr eaLnBrk="1" hangingPunct="1">
              <a:spcBef>
                <a:spcPct val="0"/>
              </a:spcBef>
              <a:buClrTx/>
              <a:buSzTx/>
              <a:buFontTx/>
              <a:buNone/>
            </a:pPr>
            <a:r>
              <a:rPr lang="en-US" altLang="en-US" sz="1200"/>
              <a:t>1) Abnormally large diameter of…</a:t>
            </a:r>
            <a:r>
              <a:rPr lang="en-US" altLang="en-US" sz="1200" b="1">
                <a:solidFill>
                  <a:srgbClr val="0000FF"/>
                </a:solidFill>
              </a:rPr>
              <a:t>disc </a:t>
            </a:r>
            <a:r>
              <a:rPr lang="en-US" altLang="en-US" sz="1200">
                <a:solidFill>
                  <a:srgbClr val="0000FF"/>
                </a:solidFill>
              </a:rPr>
              <a:t>and</a:t>
            </a:r>
            <a:r>
              <a:rPr lang="en-US" altLang="en-US" sz="1200" b="1">
                <a:solidFill>
                  <a:srgbClr val="0000FF"/>
                </a:solidFill>
              </a:rPr>
              <a:t> cup</a:t>
            </a:r>
          </a:p>
          <a:p>
            <a:pPr eaLnBrk="1" hangingPunct="1">
              <a:spcBef>
                <a:spcPct val="0"/>
              </a:spcBef>
              <a:buClrTx/>
              <a:buSzTx/>
              <a:buFontTx/>
              <a:buNone/>
            </a:pPr>
            <a:r>
              <a:rPr lang="en-US" altLang="en-US" sz="1200"/>
              <a:t>2) VF testing may reveal an…</a:t>
            </a:r>
            <a:r>
              <a:rPr lang="en-US" altLang="en-US" sz="1200" b="1">
                <a:solidFill>
                  <a:srgbClr val="0000FF"/>
                </a:solidFill>
              </a:rPr>
              <a:t>enlarged blind spot</a:t>
            </a:r>
          </a:p>
        </p:txBody>
      </p:sp>
      <p:sp>
        <p:nvSpPr>
          <p:cNvPr id="40971" name="Rectangle 14">
            <a:extLst>
              <a:ext uri="{FF2B5EF4-FFF2-40B4-BE49-F238E27FC236}">
                <a16:creationId xmlns:a16="http://schemas.microsoft.com/office/drawing/2014/main" id="{FB21BD59-85B2-451A-878D-0B74C1581684}"/>
              </a:ext>
            </a:extLst>
          </p:cNvPr>
          <p:cNvSpPr>
            <a:spLocks noChangeArrowheads="1"/>
          </p:cNvSpPr>
          <p:nvPr/>
        </p:nvSpPr>
        <p:spPr bwMode="auto">
          <a:xfrm>
            <a:off x="457200" y="122238"/>
            <a:ext cx="7543800" cy="8683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b"/>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ct val="85000"/>
              </a:lnSpc>
              <a:spcBef>
                <a:spcPct val="0"/>
              </a:spcBef>
              <a:buClrTx/>
              <a:buSzTx/>
              <a:buFontTx/>
              <a:buNone/>
            </a:pPr>
            <a:r>
              <a:rPr lang="en-US" altLang="en-US" sz="3200" b="1" dirty="0">
                <a:solidFill>
                  <a:schemeClr val="tx2"/>
                </a:solidFill>
              </a:rPr>
              <a:t>Developmental Abnormalities of the Optic Nerve Head</a:t>
            </a:r>
            <a:endParaRPr lang="en-US" altLang="en-US" sz="3200" dirty="0">
              <a:solidFill>
                <a:schemeClr val="tx2"/>
              </a:solidFill>
            </a:endParaRPr>
          </a:p>
        </p:txBody>
      </p:sp>
      <p:sp>
        <p:nvSpPr>
          <p:cNvPr id="40972" name="Slide Number Placeholder 1">
            <a:extLst>
              <a:ext uri="{FF2B5EF4-FFF2-40B4-BE49-F238E27FC236}">
                <a16:creationId xmlns:a16="http://schemas.microsoft.com/office/drawing/2014/main" id="{8E5EFF3C-60C6-4E65-9867-0169C83D5598}"/>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94037DFF-587B-4E98-9606-04190941BFB0}" type="slidenum">
              <a:rPr lang="en-US" altLang="en-US" sz="1000"/>
              <a:pPr>
                <a:spcBef>
                  <a:spcPct val="0"/>
                </a:spcBef>
                <a:buClrTx/>
                <a:buSzTx/>
                <a:buFontTx/>
                <a:buNone/>
              </a:pPr>
              <a:t>106</a:t>
            </a:fld>
            <a:endParaRPr lang="en-US" altLang="en-US" sz="1000"/>
          </a:p>
        </p:txBody>
      </p:sp>
      <p:sp>
        <p:nvSpPr>
          <p:cNvPr id="40973" name="Line 12">
            <a:extLst>
              <a:ext uri="{FF2B5EF4-FFF2-40B4-BE49-F238E27FC236}">
                <a16:creationId xmlns:a16="http://schemas.microsoft.com/office/drawing/2014/main" id="{8136FC01-8417-4DFB-8609-23591591FCCF}"/>
              </a:ext>
            </a:extLst>
          </p:cNvPr>
          <p:cNvSpPr>
            <a:spLocks noChangeShapeType="1"/>
          </p:cNvSpPr>
          <p:nvPr/>
        </p:nvSpPr>
        <p:spPr bwMode="auto">
          <a:xfrm>
            <a:off x="3124200" y="2057400"/>
            <a:ext cx="381000" cy="22098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6" name="Text Box 19">
            <a:extLst>
              <a:ext uri="{FF2B5EF4-FFF2-40B4-BE49-F238E27FC236}">
                <a16:creationId xmlns:a16="http://schemas.microsoft.com/office/drawing/2014/main" id="{EB9BEFCF-A50A-4699-AEB4-9E075997D08C}"/>
              </a:ext>
            </a:extLst>
          </p:cNvPr>
          <p:cNvSpPr txBox="1">
            <a:spLocks noChangeArrowheads="1"/>
          </p:cNvSpPr>
          <p:nvPr/>
        </p:nvSpPr>
        <p:spPr bwMode="auto">
          <a:xfrm>
            <a:off x="5257800" y="3760788"/>
            <a:ext cx="3273425" cy="1231900"/>
          </a:xfrm>
          <a:prstGeom prst="rect">
            <a:avLst/>
          </a:prstGeom>
          <a:solidFill>
            <a:srgbClr val="CCFFCC"/>
          </a:solidFill>
          <a:ln w="9525">
            <a:no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defRPr/>
            </a:pPr>
            <a:r>
              <a:rPr lang="en-US" altLang="en-US" sz="1400" b="1" dirty="0">
                <a:solidFill>
                  <a:schemeClr val="bg1">
                    <a:lumMod val="65000"/>
                  </a:schemeClr>
                </a:solidFill>
              </a:rPr>
              <a:t>Optic Nerve Hypoplasia</a:t>
            </a:r>
          </a:p>
          <a:p>
            <a:pPr eaLnBrk="1" hangingPunct="1">
              <a:spcBef>
                <a:spcPct val="0"/>
              </a:spcBef>
              <a:buClrTx/>
              <a:buSzTx/>
              <a:buFontTx/>
              <a:buNone/>
              <a:defRPr/>
            </a:pPr>
            <a:r>
              <a:rPr lang="en-US" altLang="en-US" sz="1200" dirty="0">
                <a:solidFill>
                  <a:srgbClr val="CCFFCC"/>
                </a:solidFill>
              </a:rPr>
              <a:t>--Abnormally </a:t>
            </a:r>
            <a:r>
              <a:rPr lang="en-US" altLang="en-US" sz="1200" b="1" dirty="0">
                <a:solidFill>
                  <a:srgbClr val="CCFFCC"/>
                </a:solidFill>
              </a:rPr>
              <a:t>low number of axons</a:t>
            </a:r>
          </a:p>
          <a:p>
            <a:pPr eaLnBrk="1" hangingPunct="1">
              <a:spcBef>
                <a:spcPct val="0"/>
              </a:spcBef>
              <a:buClrTx/>
              <a:buSzTx/>
              <a:buFontTx/>
              <a:buNone/>
              <a:defRPr/>
            </a:pPr>
            <a:r>
              <a:rPr lang="en-US" altLang="en-US" sz="1200" dirty="0">
                <a:solidFill>
                  <a:srgbClr val="CCFFCC"/>
                </a:solidFill>
              </a:rPr>
              <a:t>--DFE: Small pale disc with </a:t>
            </a:r>
            <a:r>
              <a:rPr lang="en-US" altLang="en-US" sz="1200" b="1" dirty="0">
                <a:solidFill>
                  <a:srgbClr val="CCFFCC"/>
                </a:solidFill>
              </a:rPr>
              <a:t>double ring sign</a:t>
            </a:r>
            <a:endParaRPr lang="en-US" altLang="en-US" sz="1200" dirty="0">
              <a:solidFill>
                <a:srgbClr val="CCFFCC"/>
              </a:solidFill>
            </a:endParaRPr>
          </a:p>
          <a:p>
            <a:pPr eaLnBrk="1" hangingPunct="1">
              <a:spcBef>
                <a:spcPct val="0"/>
              </a:spcBef>
              <a:buClrTx/>
              <a:buSzTx/>
              <a:buFontTx/>
              <a:buNone/>
              <a:defRPr/>
            </a:pPr>
            <a:r>
              <a:rPr lang="en-US" altLang="en-US" sz="1200" dirty="0">
                <a:solidFill>
                  <a:srgbClr val="CCFFCC"/>
                </a:solidFill>
              </a:rPr>
              <a:t>--VA </a:t>
            </a:r>
            <a:r>
              <a:rPr lang="en-US" altLang="en-US" sz="1200" b="1" dirty="0">
                <a:solidFill>
                  <a:srgbClr val="CCFFCC"/>
                </a:solidFill>
              </a:rPr>
              <a:t>20/20&lt;-&gt;NLP</a:t>
            </a:r>
          </a:p>
          <a:p>
            <a:pPr eaLnBrk="1" hangingPunct="1">
              <a:spcBef>
                <a:spcPct val="0"/>
              </a:spcBef>
              <a:buClrTx/>
              <a:buSzTx/>
              <a:buFontTx/>
              <a:buNone/>
              <a:defRPr/>
            </a:pPr>
            <a:r>
              <a:rPr lang="en-US" altLang="en-US" sz="1200" dirty="0">
                <a:solidFill>
                  <a:srgbClr val="CCFFCC"/>
                </a:solidFill>
              </a:rPr>
              <a:t>--VF defects </a:t>
            </a:r>
            <a:r>
              <a:rPr lang="en-US" altLang="en-US" sz="1200" b="1" dirty="0">
                <a:solidFill>
                  <a:srgbClr val="CCFFCC"/>
                </a:solidFill>
              </a:rPr>
              <a:t>invariably present</a:t>
            </a:r>
          </a:p>
          <a:p>
            <a:pPr eaLnBrk="1" hangingPunct="1">
              <a:spcBef>
                <a:spcPct val="0"/>
              </a:spcBef>
              <a:buClrTx/>
              <a:buSzTx/>
              <a:buFontTx/>
              <a:buNone/>
              <a:defRPr/>
            </a:pPr>
            <a:r>
              <a:rPr lang="en-US" altLang="en-US" sz="1200" dirty="0">
                <a:solidFill>
                  <a:srgbClr val="CCFFCC"/>
                </a:solidFill>
              </a:rPr>
              <a:t>--Remember the </a:t>
            </a:r>
            <a:r>
              <a:rPr lang="en-US" altLang="en-US" sz="1200" b="1" dirty="0">
                <a:solidFill>
                  <a:srgbClr val="CCFFCC"/>
                </a:solidFill>
              </a:rPr>
              <a:t>4 D’s</a:t>
            </a:r>
            <a:r>
              <a:rPr lang="en-US" altLang="en-US" sz="1200" dirty="0">
                <a:solidFill>
                  <a:srgbClr val="CCFFCC"/>
                </a:solidFill>
              </a:rPr>
              <a:t> (more on this shortly)</a:t>
            </a:r>
          </a:p>
        </p:txBody>
      </p:sp>
      <p:sp>
        <p:nvSpPr>
          <p:cNvPr id="17" name="Text Box 13">
            <a:extLst>
              <a:ext uri="{FF2B5EF4-FFF2-40B4-BE49-F238E27FC236}">
                <a16:creationId xmlns:a16="http://schemas.microsoft.com/office/drawing/2014/main" id="{0A6FAE99-9A13-4430-ADCE-98ABDBE01A91}"/>
              </a:ext>
            </a:extLst>
          </p:cNvPr>
          <p:cNvSpPr txBox="1">
            <a:spLocks noChangeArrowheads="1"/>
          </p:cNvSpPr>
          <p:nvPr/>
        </p:nvSpPr>
        <p:spPr bwMode="auto">
          <a:xfrm>
            <a:off x="4800600" y="5257800"/>
            <a:ext cx="4294188" cy="1230313"/>
          </a:xfrm>
          <a:prstGeom prst="rect">
            <a:avLst/>
          </a:prstGeom>
          <a:solidFill>
            <a:srgbClr val="FFCC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Tilted-Disc Syndrome</a:t>
            </a:r>
          </a:p>
          <a:p>
            <a:pPr eaLnBrk="1" hangingPunct="1">
              <a:spcBef>
                <a:spcPct val="0"/>
              </a:spcBef>
              <a:buClrTx/>
              <a:buSzTx/>
              <a:buFontTx/>
              <a:buNone/>
            </a:pPr>
            <a:r>
              <a:rPr lang="en-US" altLang="en-US" sz="1200"/>
              <a:t>1) Superior pole appears…</a:t>
            </a:r>
            <a:r>
              <a:rPr lang="en-US" altLang="en-US" sz="1200" b="1">
                <a:solidFill>
                  <a:srgbClr val="0000FF"/>
                </a:solidFill>
              </a:rPr>
              <a:t>elevated</a:t>
            </a:r>
            <a:r>
              <a:rPr lang="en-US" altLang="en-US" sz="1200"/>
              <a:t>, inferior…</a:t>
            </a:r>
            <a:r>
              <a:rPr lang="en-US" altLang="en-US" sz="1200" b="1">
                <a:solidFill>
                  <a:srgbClr val="0000FF"/>
                </a:solidFill>
              </a:rPr>
              <a:t>recessed</a:t>
            </a:r>
          </a:p>
          <a:p>
            <a:pPr eaLnBrk="1" hangingPunct="1">
              <a:spcBef>
                <a:spcPct val="0"/>
              </a:spcBef>
              <a:buClrTx/>
              <a:buSzTx/>
              <a:buFontTx/>
              <a:buNone/>
            </a:pPr>
            <a:r>
              <a:rPr lang="en-US" altLang="en-US" sz="1200"/>
              <a:t>2) </a:t>
            </a:r>
            <a:r>
              <a:rPr lang="en-US" altLang="en-US" sz="1200">
                <a:solidFill>
                  <a:srgbClr val="FFCC99"/>
                </a:solidFill>
              </a:rPr>
              <a:t>Associated with…</a:t>
            </a:r>
            <a:r>
              <a:rPr lang="en-US" altLang="en-US" sz="1200" b="1">
                <a:solidFill>
                  <a:srgbClr val="FFCC99"/>
                </a:solidFill>
              </a:rPr>
              <a:t>situs inversus</a:t>
            </a:r>
            <a:r>
              <a:rPr lang="en-US" altLang="en-US" sz="1200">
                <a:solidFill>
                  <a:srgbClr val="FFCC99"/>
                </a:solidFill>
              </a:rPr>
              <a:t> of retinal vessels</a:t>
            </a:r>
          </a:p>
          <a:p>
            <a:pPr eaLnBrk="1" hangingPunct="1">
              <a:spcBef>
                <a:spcPct val="0"/>
              </a:spcBef>
              <a:buClrTx/>
              <a:buSzTx/>
              <a:buFontTx/>
              <a:buNone/>
            </a:pPr>
            <a:r>
              <a:rPr lang="en-US" altLang="en-US" sz="1200"/>
              <a:t>3) </a:t>
            </a:r>
            <a:r>
              <a:rPr lang="en-US" altLang="en-US" sz="1200">
                <a:solidFill>
                  <a:srgbClr val="FFCC99"/>
                </a:solidFill>
              </a:rPr>
              <a:t>Fundus abnormality produces…</a:t>
            </a:r>
            <a:r>
              <a:rPr lang="en-US" altLang="en-US" sz="1200" b="1">
                <a:solidFill>
                  <a:srgbClr val="FFCC99"/>
                </a:solidFill>
              </a:rPr>
              <a:t>myopic astigmatism</a:t>
            </a:r>
          </a:p>
          <a:p>
            <a:pPr eaLnBrk="1" hangingPunct="1">
              <a:spcBef>
                <a:spcPct val="0"/>
              </a:spcBef>
              <a:buClrTx/>
              <a:buSzTx/>
              <a:buFontTx/>
              <a:buNone/>
            </a:pPr>
            <a:r>
              <a:rPr lang="en-US" altLang="en-US" sz="1200"/>
              <a:t>4) </a:t>
            </a:r>
            <a:r>
              <a:rPr lang="en-US" altLang="en-US" sz="1200">
                <a:solidFill>
                  <a:srgbClr val="FFCC99"/>
                </a:solidFill>
              </a:rPr>
              <a:t>VF testing reveals…</a:t>
            </a:r>
            <a:r>
              <a:rPr lang="en-US" altLang="en-US" sz="1200" b="1">
                <a:solidFill>
                  <a:srgbClr val="FFCC99"/>
                </a:solidFill>
              </a:rPr>
              <a:t>bitemporal hemianopia</a:t>
            </a:r>
            <a:r>
              <a:rPr lang="en-US" altLang="en-US" sz="1200">
                <a:solidFill>
                  <a:srgbClr val="FFCC99"/>
                </a:solidFill>
              </a:rPr>
              <a:t> that doesn’t</a:t>
            </a:r>
          </a:p>
          <a:p>
            <a:pPr eaLnBrk="1" hangingPunct="1">
              <a:spcBef>
                <a:spcPct val="0"/>
              </a:spcBef>
              <a:buClrTx/>
              <a:buSzTx/>
              <a:buFontTx/>
              <a:buNone/>
            </a:pPr>
            <a:r>
              <a:rPr lang="en-US" altLang="en-US" sz="1200">
                <a:solidFill>
                  <a:srgbClr val="FFCC99"/>
                </a:solidFill>
              </a:rPr>
              <a:t>   …</a:t>
            </a:r>
            <a:r>
              <a:rPr lang="en-US" altLang="en-US" sz="1200" b="1">
                <a:solidFill>
                  <a:srgbClr val="FFCC99"/>
                </a:solidFill>
              </a:rPr>
              <a:t>respect the vertical</a:t>
            </a:r>
            <a:r>
              <a:rPr lang="en-US" altLang="en-US" sz="1200">
                <a:solidFill>
                  <a:srgbClr val="FFCC99"/>
                </a:solidFill>
              </a:rPr>
              <a:t> and may…</a:t>
            </a:r>
            <a:r>
              <a:rPr lang="en-US" altLang="en-US" sz="1200" b="1">
                <a:solidFill>
                  <a:srgbClr val="FFCC99"/>
                </a:solidFill>
              </a:rPr>
              <a:t>resolve with refraction</a:t>
            </a:r>
          </a:p>
        </p:txBody>
      </p:sp>
      <p:sp>
        <p:nvSpPr>
          <p:cNvPr id="18" name="Text Box 13">
            <a:extLst>
              <a:ext uri="{FF2B5EF4-FFF2-40B4-BE49-F238E27FC236}">
                <a16:creationId xmlns:a16="http://schemas.microsoft.com/office/drawing/2014/main" id="{88EBC6F6-C301-4A63-B656-D6DB517EE6CB}"/>
              </a:ext>
            </a:extLst>
          </p:cNvPr>
          <p:cNvSpPr txBox="1">
            <a:spLocks noChangeArrowheads="1"/>
          </p:cNvSpPr>
          <p:nvPr/>
        </p:nvSpPr>
        <p:spPr bwMode="auto">
          <a:xfrm>
            <a:off x="4800600" y="5257800"/>
            <a:ext cx="4216400" cy="1231106"/>
          </a:xfrm>
          <a:prstGeom prst="rect">
            <a:avLst/>
          </a:prstGeom>
          <a:solidFill>
            <a:srgbClr val="FFCC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dirty="0">
                <a:solidFill>
                  <a:schemeClr val="bg1">
                    <a:lumMod val="65000"/>
                  </a:schemeClr>
                </a:solidFill>
              </a:rPr>
              <a:t>Tilted-Disc Syndrome</a:t>
            </a:r>
          </a:p>
          <a:p>
            <a:pPr eaLnBrk="1" hangingPunct="1">
              <a:spcBef>
                <a:spcPct val="0"/>
              </a:spcBef>
              <a:buClrTx/>
              <a:buSzTx/>
              <a:buFontTx/>
              <a:buNone/>
            </a:pPr>
            <a:r>
              <a:rPr lang="en-US" altLang="en-US" sz="1200" dirty="0">
                <a:solidFill>
                  <a:srgbClr val="FFCC99"/>
                </a:solidFill>
              </a:rPr>
              <a:t>1) Superior pole appears…</a:t>
            </a:r>
            <a:r>
              <a:rPr lang="en-US" altLang="en-US" sz="1200" b="1" dirty="0">
                <a:solidFill>
                  <a:srgbClr val="FFCC99"/>
                </a:solidFill>
              </a:rPr>
              <a:t>elevated</a:t>
            </a:r>
            <a:r>
              <a:rPr lang="en-US" altLang="en-US" sz="1200" dirty="0">
                <a:solidFill>
                  <a:srgbClr val="FFCC99"/>
                </a:solidFill>
              </a:rPr>
              <a:t>, inferior… </a:t>
            </a:r>
            <a:r>
              <a:rPr lang="en-US" altLang="en-US" sz="1200" b="1" dirty="0">
                <a:solidFill>
                  <a:srgbClr val="FFCC99"/>
                </a:solidFill>
              </a:rPr>
              <a:t>recessed</a:t>
            </a:r>
          </a:p>
          <a:p>
            <a:pPr eaLnBrk="1" hangingPunct="1">
              <a:spcBef>
                <a:spcPct val="0"/>
              </a:spcBef>
              <a:buClrTx/>
              <a:buSzTx/>
              <a:buFontTx/>
              <a:buNone/>
            </a:pPr>
            <a:r>
              <a:rPr lang="en-US" altLang="en-US" sz="1200" dirty="0">
                <a:solidFill>
                  <a:srgbClr val="FFCC99"/>
                </a:solidFill>
              </a:rPr>
              <a:t>2) Associated with…</a:t>
            </a:r>
            <a:r>
              <a:rPr lang="en-US" altLang="en-US" sz="1200" b="1" dirty="0">
                <a:solidFill>
                  <a:srgbClr val="FFCC99"/>
                </a:solidFill>
              </a:rPr>
              <a:t>situs inversus</a:t>
            </a:r>
            <a:r>
              <a:rPr lang="en-US" altLang="en-US" sz="1200" dirty="0">
                <a:solidFill>
                  <a:srgbClr val="FFCC99"/>
                </a:solidFill>
              </a:rPr>
              <a:t> of retinal vessels</a:t>
            </a:r>
          </a:p>
          <a:p>
            <a:pPr eaLnBrk="1" hangingPunct="1">
              <a:spcBef>
                <a:spcPct val="0"/>
              </a:spcBef>
              <a:buClrTx/>
              <a:buSzTx/>
              <a:buFontTx/>
              <a:buNone/>
            </a:pPr>
            <a:r>
              <a:rPr lang="en-US" altLang="en-US" sz="1200" dirty="0">
                <a:solidFill>
                  <a:srgbClr val="FFCC99"/>
                </a:solidFill>
              </a:rPr>
              <a:t>3) Fundus abnormality produces… </a:t>
            </a:r>
            <a:r>
              <a:rPr lang="en-US" altLang="en-US" sz="1200" b="1" dirty="0">
                <a:solidFill>
                  <a:srgbClr val="FFCC99"/>
                </a:solidFill>
              </a:rPr>
              <a:t>myopic </a:t>
            </a:r>
            <a:r>
              <a:rPr lang="en-US" altLang="en-US" sz="1200" b="1" dirty="0" err="1">
                <a:solidFill>
                  <a:srgbClr val="FFCC99"/>
                </a:solidFill>
              </a:rPr>
              <a:t>astigm</a:t>
            </a:r>
            <a:endParaRPr lang="en-US" altLang="en-US" sz="1200" b="1" dirty="0">
              <a:solidFill>
                <a:srgbClr val="FFCC99"/>
              </a:solidFill>
            </a:endParaRPr>
          </a:p>
          <a:p>
            <a:pPr eaLnBrk="1" hangingPunct="1">
              <a:spcBef>
                <a:spcPct val="0"/>
              </a:spcBef>
              <a:buClrTx/>
              <a:buSzTx/>
              <a:buFontTx/>
              <a:buNone/>
            </a:pPr>
            <a:r>
              <a:rPr lang="en-US" altLang="en-US" sz="1200" dirty="0">
                <a:solidFill>
                  <a:srgbClr val="FFCC99"/>
                </a:solidFill>
              </a:rPr>
              <a:t>4) VF testing reveals…</a:t>
            </a:r>
            <a:r>
              <a:rPr lang="en-US" altLang="en-US" sz="1200" b="1" dirty="0">
                <a:solidFill>
                  <a:srgbClr val="FFCC99"/>
                </a:solidFill>
              </a:rPr>
              <a:t>bitemporal hemianopia</a:t>
            </a:r>
            <a:r>
              <a:rPr lang="en-US" altLang="en-US" sz="1200" dirty="0">
                <a:solidFill>
                  <a:srgbClr val="FFCC99"/>
                </a:solidFill>
              </a:rPr>
              <a:t> that </a:t>
            </a:r>
            <a:r>
              <a:rPr lang="en-US" altLang="en-US" sz="1200" dirty="0" err="1">
                <a:solidFill>
                  <a:srgbClr val="FFCC99"/>
                </a:solidFill>
              </a:rPr>
              <a:t>doesn’t</a:t>
            </a:r>
            <a:r>
              <a:rPr lang="en-US" altLang="en-US" sz="1200" b="1" dirty="0" err="1">
                <a:solidFill>
                  <a:srgbClr val="FFCC99"/>
                </a:solidFill>
              </a:rPr>
              <a:t>with</a:t>
            </a:r>
            <a:r>
              <a:rPr lang="en-US" altLang="en-US" sz="1200" b="1" dirty="0">
                <a:solidFill>
                  <a:srgbClr val="FFCC99"/>
                </a:solidFill>
              </a:rPr>
              <a:t> refract</a:t>
            </a:r>
          </a:p>
        </p:txBody>
      </p:sp>
    </p:spTree>
  </p:cSld>
  <p:clrMapOvr>
    <a:masterClrMapping/>
  </p:clrMapOvr>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Text Box 19">
            <a:extLst>
              <a:ext uri="{FF2B5EF4-FFF2-40B4-BE49-F238E27FC236}">
                <a16:creationId xmlns:a16="http://schemas.microsoft.com/office/drawing/2014/main" id="{DD029F36-A8C9-4FDC-A1BF-D189495147B0}"/>
              </a:ext>
            </a:extLst>
          </p:cNvPr>
          <p:cNvSpPr txBox="1">
            <a:spLocks noChangeArrowheads="1"/>
          </p:cNvSpPr>
          <p:nvPr/>
        </p:nvSpPr>
        <p:spPr bwMode="auto">
          <a:xfrm>
            <a:off x="5257800" y="3760788"/>
            <a:ext cx="3273425" cy="1231900"/>
          </a:xfrm>
          <a:prstGeom prst="rect">
            <a:avLst/>
          </a:prstGeom>
          <a:solidFill>
            <a:srgbClr val="CCFFCC"/>
          </a:solidFill>
          <a:ln w="9525">
            <a:no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defRPr/>
            </a:pPr>
            <a:r>
              <a:rPr lang="en-US" altLang="en-US" sz="1400" b="1" dirty="0">
                <a:solidFill>
                  <a:schemeClr val="bg1">
                    <a:lumMod val="65000"/>
                  </a:schemeClr>
                </a:solidFill>
              </a:rPr>
              <a:t>Optic Nerve Hypoplasia</a:t>
            </a:r>
          </a:p>
          <a:p>
            <a:pPr eaLnBrk="1" hangingPunct="1">
              <a:spcBef>
                <a:spcPct val="0"/>
              </a:spcBef>
              <a:buClrTx/>
              <a:buSzTx/>
              <a:buFontTx/>
              <a:buNone/>
              <a:defRPr/>
            </a:pPr>
            <a:r>
              <a:rPr lang="en-US" altLang="en-US" sz="1200" dirty="0">
                <a:solidFill>
                  <a:srgbClr val="CCFFCC"/>
                </a:solidFill>
              </a:rPr>
              <a:t>--Abnormally </a:t>
            </a:r>
            <a:r>
              <a:rPr lang="en-US" altLang="en-US" sz="1200" b="1" dirty="0">
                <a:solidFill>
                  <a:srgbClr val="CCFFCC"/>
                </a:solidFill>
              </a:rPr>
              <a:t>low number of axons</a:t>
            </a:r>
          </a:p>
          <a:p>
            <a:pPr eaLnBrk="1" hangingPunct="1">
              <a:spcBef>
                <a:spcPct val="0"/>
              </a:spcBef>
              <a:buClrTx/>
              <a:buSzTx/>
              <a:buFontTx/>
              <a:buNone/>
              <a:defRPr/>
            </a:pPr>
            <a:r>
              <a:rPr lang="en-US" altLang="en-US" sz="1200" dirty="0">
                <a:solidFill>
                  <a:srgbClr val="CCFFCC"/>
                </a:solidFill>
              </a:rPr>
              <a:t>--DFE: Small pale disc with </a:t>
            </a:r>
            <a:r>
              <a:rPr lang="en-US" altLang="en-US" sz="1200" b="1" dirty="0">
                <a:solidFill>
                  <a:srgbClr val="CCFFCC"/>
                </a:solidFill>
              </a:rPr>
              <a:t>double ring sign</a:t>
            </a:r>
            <a:endParaRPr lang="en-US" altLang="en-US" sz="1200" dirty="0">
              <a:solidFill>
                <a:srgbClr val="CCFFCC"/>
              </a:solidFill>
            </a:endParaRPr>
          </a:p>
          <a:p>
            <a:pPr eaLnBrk="1" hangingPunct="1">
              <a:spcBef>
                <a:spcPct val="0"/>
              </a:spcBef>
              <a:buClrTx/>
              <a:buSzTx/>
              <a:buFontTx/>
              <a:buNone/>
              <a:defRPr/>
            </a:pPr>
            <a:r>
              <a:rPr lang="en-US" altLang="en-US" sz="1200" dirty="0">
                <a:solidFill>
                  <a:srgbClr val="CCFFCC"/>
                </a:solidFill>
              </a:rPr>
              <a:t>--VA </a:t>
            </a:r>
            <a:r>
              <a:rPr lang="en-US" altLang="en-US" sz="1200" b="1" dirty="0">
                <a:solidFill>
                  <a:srgbClr val="CCFFCC"/>
                </a:solidFill>
              </a:rPr>
              <a:t>20/20&lt;-&gt;NLP</a:t>
            </a:r>
          </a:p>
          <a:p>
            <a:pPr eaLnBrk="1" hangingPunct="1">
              <a:spcBef>
                <a:spcPct val="0"/>
              </a:spcBef>
              <a:buClrTx/>
              <a:buSzTx/>
              <a:buFontTx/>
              <a:buNone/>
              <a:defRPr/>
            </a:pPr>
            <a:r>
              <a:rPr lang="en-US" altLang="en-US" sz="1200" dirty="0">
                <a:solidFill>
                  <a:srgbClr val="CCFFCC"/>
                </a:solidFill>
              </a:rPr>
              <a:t>--VF defects </a:t>
            </a:r>
            <a:r>
              <a:rPr lang="en-US" altLang="en-US" sz="1200" b="1" dirty="0">
                <a:solidFill>
                  <a:srgbClr val="CCFFCC"/>
                </a:solidFill>
              </a:rPr>
              <a:t>invariably present</a:t>
            </a:r>
          </a:p>
          <a:p>
            <a:pPr eaLnBrk="1" hangingPunct="1">
              <a:spcBef>
                <a:spcPct val="0"/>
              </a:spcBef>
              <a:buClrTx/>
              <a:buSzTx/>
              <a:buFontTx/>
              <a:buNone/>
              <a:defRPr/>
            </a:pPr>
            <a:r>
              <a:rPr lang="en-US" altLang="en-US" sz="1200" dirty="0">
                <a:solidFill>
                  <a:srgbClr val="CCFFCC"/>
                </a:solidFill>
              </a:rPr>
              <a:t>--Remember the </a:t>
            </a:r>
            <a:r>
              <a:rPr lang="en-US" altLang="en-US" sz="1200" b="1" dirty="0">
                <a:solidFill>
                  <a:srgbClr val="CCFFCC"/>
                </a:solidFill>
              </a:rPr>
              <a:t>4 D’s</a:t>
            </a:r>
            <a:r>
              <a:rPr lang="en-US" altLang="en-US" sz="1200" dirty="0">
                <a:solidFill>
                  <a:srgbClr val="CCFFCC"/>
                </a:solidFill>
              </a:rPr>
              <a:t> (more on this shortly)</a:t>
            </a:r>
          </a:p>
        </p:txBody>
      </p:sp>
      <p:sp>
        <p:nvSpPr>
          <p:cNvPr id="41995" name="Text Box 12">
            <a:extLst>
              <a:ext uri="{FF2B5EF4-FFF2-40B4-BE49-F238E27FC236}">
                <a16:creationId xmlns:a16="http://schemas.microsoft.com/office/drawing/2014/main" id="{54EE2484-F1D9-4E8D-9917-48E4E49BA84C}"/>
              </a:ext>
            </a:extLst>
          </p:cNvPr>
          <p:cNvSpPr txBox="1">
            <a:spLocks noChangeArrowheads="1"/>
          </p:cNvSpPr>
          <p:nvPr/>
        </p:nvSpPr>
        <p:spPr bwMode="auto">
          <a:xfrm>
            <a:off x="4648200" y="2576513"/>
            <a:ext cx="3522663" cy="862012"/>
          </a:xfrm>
          <a:prstGeom prst="rect">
            <a:avLst/>
          </a:prstGeom>
          <a:solidFill>
            <a:srgbClr val="FFC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Myelinated RNFL</a:t>
            </a:r>
          </a:p>
          <a:p>
            <a:pPr eaLnBrk="1" hangingPunct="1">
              <a:spcBef>
                <a:spcPct val="0"/>
              </a:spcBef>
              <a:buClrTx/>
              <a:buSzTx/>
              <a:buFontTx/>
              <a:buNone/>
            </a:pPr>
            <a:r>
              <a:rPr lang="en-US" altLang="en-US" sz="1200"/>
              <a:t>1) Myelin normally ends at the…</a:t>
            </a:r>
            <a:r>
              <a:rPr lang="en-US" altLang="en-US" sz="1200" b="1">
                <a:solidFill>
                  <a:srgbClr val="0000FF"/>
                </a:solidFill>
              </a:rPr>
              <a:t>lamina cribrosa</a:t>
            </a:r>
          </a:p>
          <a:p>
            <a:pPr eaLnBrk="1" hangingPunct="1">
              <a:spcBef>
                <a:spcPct val="0"/>
              </a:spcBef>
              <a:buClrTx/>
              <a:buSzTx/>
              <a:buFontTx/>
              <a:buNone/>
            </a:pPr>
            <a:r>
              <a:rPr lang="en-US" altLang="en-US" sz="1200"/>
              <a:t>2) </a:t>
            </a:r>
            <a:r>
              <a:rPr lang="en-US" altLang="en-US" sz="1200">
                <a:solidFill>
                  <a:srgbClr val="FFCCFF"/>
                </a:solidFill>
              </a:rPr>
              <a:t>Can be…</a:t>
            </a:r>
            <a:r>
              <a:rPr lang="en-US" altLang="en-US" sz="1200" b="1">
                <a:solidFill>
                  <a:srgbClr val="FFCCFF"/>
                </a:solidFill>
              </a:rPr>
              <a:t>patchy</a:t>
            </a:r>
            <a:r>
              <a:rPr lang="en-US" altLang="en-US" sz="1200">
                <a:solidFill>
                  <a:srgbClr val="FFCCFF"/>
                </a:solidFill>
              </a:rPr>
              <a:t> and </a:t>
            </a:r>
            <a:r>
              <a:rPr lang="en-US" altLang="en-US" sz="1200" b="1">
                <a:solidFill>
                  <a:srgbClr val="FFCCFF"/>
                </a:solidFill>
              </a:rPr>
              <a:t>discontinuous</a:t>
            </a:r>
          </a:p>
          <a:p>
            <a:pPr eaLnBrk="1" hangingPunct="1">
              <a:spcBef>
                <a:spcPct val="0"/>
              </a:spcBef>
              <a:buClrTx/>
              <a:buSzTx/>
              <a:buFontTx/>
              <a:buNone/>
            </a:pPr>
            <a:r>
              <a:rPr lang="en-US" altLang="en-US" sz="1200"/>
              <a:t>3) </a:t>
            </a:r>
            <a:r>
              <a:rPr lang="en-US" altLang="en-US" sz="1200">
                <a:solidFill>
                  <a:srgbClr val="FFCCFF"/>
                </a:solidFill>
              </a:rPr>
              <a:t>Corresponding VF has an…</a:t>
            </a:r>
            <a:r>
              <a:rPr lang="en-US" altLang="en-US" sz="1200" b="1">
                <a:solidFill>
                  <a:srgbClr val="FFCCFF"/>
                </a:solidFill>
              </a:rPr>
              <a:t>absolute</a:t>
            </a:r>
            <a:r>
              <a:rPr lang="en-US" altLang="en-US" sz="1200">
                <a:solidFill>
                  <a:srgbClr val="FFCCFF"/>
                </a:solidFill>
              </a:rPr>
              <a:t> scotoma</a:t>
            </a:r>
          </a:p>
        </p:txBody>
      </p:sp>
      <p:sp>
        <p:nvSpPr>
          <p:cNvPr id="41996" name="Text Box 13">
            <a:extLst>
              <a:ext uri="{FF2B5EF4-FFF2-40B4-BE49-F238E27FC236}">
                <a16:creationId xmlns:a16="http://schemas.microsoft.com/office/drawing/2014/main" id="{57EAD13B-E614-4CAC-A80C-2BB750755F1B}"/>
              </a:ext>
            </a:extLst>
          </p:cNvPr>
          <p:cNvSpPr txBox="1">
            <a:spLocks noChangeArrowheads="1"/>
          </p:cNvSpPr>
          <p:nvPr/>
        </p:nvSpPr>
        <p:spPr bwMode="auto">
          <a:xfrm>
            <a:off x="5410200" y="1687513"/>
            <a:ext cx="3640740" cy="677108"/>
          </a:xfrm>
          <a:prstGeom prst="rect">
            <a:avLst/>
          </a:prstGeom>
          <a:solidFill>
            <a:srgbClr val="FFFF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solidFill>
                  <a:schemeClr val="bg1">
                    <a:lumMod val="75000"/>
                  </a:schemeClr>
                </a:solidFill>
              </a:rPr>
              <a:t>Megalopapilla</a:t>
            </a:r>
          </a:p>
          <a:p>
            <a:pPr eaLnBrk="1" hangingPunct="1">
              <a:spcBef>
                <a:spcPct val="0"/>
              </a:spcBef>
              <a:buClrTx/>
              <a:buSzTx/>
              <a:buFontTx/>
              <a:buNone/>
            </a:pPr>
            <a:r>
              <a:rPr lang="en-US" altLang="en-US" sz="1200">
                <a:solidFill>
                  <a:schemeClr val="bg1">
                    <a:lumMod val="75000"/>
                  </a:schemeClr>
                </a:solidFill>
              </a:rPr>
              <a:t>1) Abnormally large diameter of…</a:t>
            </a:r>
            <a:r>
              <a:rPr lang="en-US" altLang="en-US" sz="1200" b="1">
                <a:solidFill>
                  <a:schemeClr val="bg1">
                    <a:lumMod val="75000"/>
                  </a:schemeClr>
                </a:solidFill>
              </a:rPr>
              <a:t>disc </a:t>
            </a:r>
            <a:r>
              <a:rPr lang="en-US" altLang="en-US" sz="1200">
                <a:solidFill>
                  <a:schemeClr val="bg1">
                    <a:lumMod val="75000"/>
                  </a:schemeClr>
                </a:solidFill>
              </a:rPr>
              <a:t>and</a:t>
            </a:r>
            <a:r>
              <a:rPr lang="en-US" altLang="en-US" sz="1200" b="1">
                <a:solidFill>
                  <a:schemeClr val="bg1">
                    <a:lumMod val="75000"/>
                  </a:schemeClr>
                </a:solidFill>
              </a:rPr>
              <a:t> cup</a:t>
            </a:r>
          </a:p>
          <a:p>
            <a:pPr eaLnBrk="1" hangingPunct="1">
              <a:spcBef>
                <a:spcPct val="0"/>
              </a:spcBef>
              <a:buClrTx/>
              <a:buSzTx/>
              <a:buFontTx/>
              <a:buNone/>
            </a:pPr>
            <a:r>
              <a:rPr lang="en-US" altLang="en-US" sz="1200">
                <a:solidFill>
                  <a:schemeClr val="bg1">
                    <a:lumMod val="75000"/>
                  </a:schemeClr>
                </a:solidFill>
              </a:rPr>
              <a:t>2) VF testing may reveal an…</a:t>
            </a:r>
            <a:r>
              <a:rPr lang="en-US" altLang="en-US" sz="1200" b="1">
                <a:solidFill>
                  <a:schemeClr val="bg1">
                    <a:lumMod val="75000"/>
                  </a:schemeClr>
                </a:solidFill>
              </a:rPr>
              <a:t>enlarged blind spot</a:t>
            </a:r>
          </a:p>
        </p:txBody>
      </p:sp>
      <p:sp>
        <p:nvSpPr>
          <p:cNvPr id="41997" name="Rectangle 14">
            <a:extLst>
              <a:ext uri="{FF2B5EF4-FFF2-40B4-BE49-F238E27FC236}">
                <a16:creationId xmlns:a16="http://schemas.microsoft.com/office/drawing/2014/main" id="{0F799540-B8F0-4FAB-B82C-4EEC96115ECD}"/>
              </a:ext>
            </a:extLst>
          </p:cNvPr>
          <p:cNvSpPr>
            <a:spLocks noChangeArrowheads="1"/>
          </p:cNvSpPr>
          <p:nvPr/>
        </p:nvSpPr>
        <p:spPr bwMode="auto">
          <a:xfrm>
            <a:off x="457200" y="122238"/>
            <a:ext cx="7543800" cy="8683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b"/>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ct val="85000"/>
              </a:lnSpc>
              <a:spcBef>
                <a:spcPct val="0"/>
              </a:spcBef>
              <a:buClrTx/>
              <a:buSzTx/>
              <a:buFontTx/>
              <a:buNone/>
            </a:pPr>
            <a:r>
              <a:rPr lang="en-US" altLang="en-US" sz="3200" b="1" dirty="0">
                <a:solidFill>
                  <a:schemeClr val="tx2"/>
                </a:solidFill>
              </a:rPr>
              <a:t>Developmental Abnormalities of the Optic Nerve Head</a:t>
            </a:r>
            <a:endParaRPr lang="en-US" altLang="en-US" sz="3200" dirty="0">
              <a:solidFill>
                <a:schemeClr val="tx2"/>
              </a:solidFill>
            </a:endParaRPr>
          </a:p>
        </p:txBody>
      </p:sp>
      <p:sp>
        <p:nvSpPr>
          <p:cNvPr id="41998" name="Oval 12">
            <a:extLst>
              <a:ext uri="{FF2B5EF4-FFF2-40B4-BE49-F238E27FC236}">
                <a16:creationId xmlns:a16="http://schemas.microsoft.com/office/drawing/2014/main" id="{2236AC39-5E2C-432A-B0E4-43E04D3C37C9}"/>
              </a:ext>
            </a:extLst>
          </p:cNvPr>
          <p:cNvSpPr>
            <a:spLocks noChangeArrowheads="1"/>
          </p:cNvSpPr>
          <p:nvPr/>
        </p:nvSpPr>
        <p:spPr bwMode="auto">
          <a:xfrm>
            <a:off x="5943600" y="2743200"/>
            <a:ext cx="2286000" cy="381000"/>
          </a:xfrm>
          <a:prstGeom prst="ellipse">
            <a:avLst/>
          </a:pr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endParaRPr lang="en-US" altLang="en-US" sz="1800"/>
          </a:p>
        </p:txBody>
      </p:sp>
      <p:sp>
        <p:nvSpPr>
          <p:cNvPr id="42000" name="Line 14">
            <a:extLst>
              <a:ext uri="{FF2B5EF4-FFF2-40B4-BE49-F238E27FC236}">
                <a16:creationId xmlns:a16="http://schemas.microsoft.com/office/drawing/2014/main" id="{429A67C0-5091-483D-A6B2-AC7C0C637C8A}"/>
              </a:ext>
            </a:extLst>
          </p:cNvPr>
          <p:cNvSpPr>
            <a:spLocks noChangeShapeType="1"/>
          </p:cNvSpPr>
          <p:nvPr/>
        </p:nvSpPr>
        <p:spPr bwMode="auto">
          <a:xfrm flipV="1">
            <a:off x="7086600" y="3124200"/>
            <a:ext cx="0" cy="6858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2001" name="Slide Number Placeholder 1">
            <a:extLst>
              <a:ext uri="{FF2B5EF4-FFF2-40B4-BE49-F238E27FC236}">
                <a16:creationId xmlns:a16="http://schemas.microsoft.com/office/drawing/2014/main" id="{E22B0064-DA97-4248-B7AA-0EA0C31FC856}"/>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900D311F-91DB-402A-ADD5-4DEDF2159030}" type="slidenum">
              <a:rPr lang="en-US" altLang="en-US" sz="1000"/>
              <a:pPr>
                <a:spcBef>
                  <a:spcPct val="0"/>
                </a:spcBef>
                <a:buClrTx/>
                <a:buSzTx/>
                <a:buFontTx/>
                <a:buNone/>
              </a:pPr>
              <a:t>107</a:t>
            </a:fld>
            <a:endParaRPr lang="en-US" altLang="en-US" sz="1000"/>
          </a:p>
        </p:txBody>
      </p:sp>
      <p:sp>
        <p:nvSpPr>
          <p:cNvPr id="20" name="Text Box 10">
            <a:extLst>
              <a:ext uri="{FF2B5EF4-FFF2-40B4-BE49-F238E27FC236}">
                <a16:creationId xmlns:a16="http://schemas.microsoft.com/office/drawing/2014/main" id="{4C186291-3413-43FD-89A0-935365312D45}"/>
              </a:ext>
            </a:extLst>
          </p:cNvPr>
          <p:cNvSpPr txBox="1">
            <a:spLocks noChangeArrowheads="1"/>
          </p:cNvSpPr>
          <p:nvPr/>
        </p:nvSpPr>
        <p:spPr bwMode="auto">
          <a:xfrm>
            <a:off x="1371600" y="4267200"/>
            <a:ext cx="3057525" cy="2154238"/>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Morning-Glory Disc</a:t>
            </a:r>
          </a:p>
          <a:p>
            <a:pPr eaLnBrk="1" hangingPunct="1">
              <a:spcBef>
                <a:spcPct val="0"/>
              </a:spcBef>
              <a:buClrTx/>
              <a:buSzTx/>
              <a:buFontTx/>
              <a:buNone/>
            </a:pPr>
            <a:r>
              <a:rPr lang="en-US" altLang="en-US" sz="1200"/>
              <a:t>--DFE reveals:</a:t>
            </a:r>
          </a:p>
          <a:p>
            <a:pPr eaLnBrk="1" hangingPunct="1">
              <a:spcBef>
                <a:spcPct val="0"/>
              </a:spcBef>
              <a:buClrTx/>
              <a:buSzTx/>
              <a:buFontTx/>
              <a:buNone/>
            </a:pPr>
            <a:r>
              <a:rPr lang="en-US" altLang="en-US" sz="1200"/>
              <a:t>  1) A funnel-shaped…</a:t>
            </a:r>
            <a:r>
              <a:rPr lang="en-US" altLang="en-US" sz="1200" b="1">
                <a:solidFill>
                  <a:srgbClr val="0000FF"/>
                </a:solidFill>
              </a:rPr>
              <a:t>excavation</a:t>
            </a:r>
            <a:endParaRPr lang="en-US" altLang="en-US" sz="1200"/>
          </a:p>
          <a:p>
            <a:pPr eaLnBrk="1" hangingPunct="1">
              <a:spcBef>
                <a:spcPct val="0"/>
              </a:spcBef>
              <a:buClrTx/>
              <a:buSzTx/>
              <a:buFontTx/>
              <a:buNone/>
            </a:pPr>
            <a:r>
              <a:rPr lang="en-US" altLang="en-US" sz="1200"/>
              <a:t>  2) Number of vessels crossing the rim</a:t>
            </a:r>
          </a:p>
          <a:p>
            <a:pPr eaLnBrk="1" hangingPunct="1">
              <a:spcBef>
                <a:spcPct val="0"/>
              </a:spcBef>
              <a:buClrTx/>
              <a:buSzTx/>
              <a:buFontTx/>
              <a:buNone/>
            </a:pPr>
            <a:r>
              <a:rPr lang="en-US" altLang="en-US" sz="1200"/>
              <a:t>    seems abnormally…</a:t>
            </a:r>
            <a:r>
              <a:rPr lang="en-US" altLang="en-US" sz="1200" b="1">
                <a:solidFill>
                  <a:srgbClr val="0000FF"/>
                </a:solidFill>
              </a:rPr>
              <a:t>high</a:t>
            </a:r>
            <a:r>
              <a:rPr lang="en-US" altLang="en-US" sz="1200"/>
              <a:t> </a:t>
            </a:r>
            <a:endParaRPr lang="en-US" altLang="en-US" sz="1200" b="1">
              <a:solidFill>
                <a:srgbClr val="0000FF"/>
              </a:solidFill>
            </a:endParaRPr>
          </a:p>
          <a:p>
            <a:pPr eaLnBrk="1" hangingPunct="1">
              <a:spcBef>
                <a:spcPct val="0"/>
              </a:spcBef>
              <a:buClrTx/>
              <a:buSzTx/>
              <a:buFontTx/>
              <a:buNone/>
            </a:pPr>
            <a:r>
              <a:rPr lang="en-US" altLang="en-US" sz="1200"/>
              <a:t>--Tissue is…</a:t>
            </a:r>
            <a:r>
              <a:rPr lang="en-US" altLang="en-US" sz="1200" b="1">
                <a:solidFill>
                  <a:srgbClr val="0000FF"/>
                </a:solidFill>
              </a:rPr>
              <a:t>contractile</a:t>
            </a:r>
            <a:r>
              <a:rPr lang="en-US" altLang="en-US" sz="1200"/>
              <a:t>, so cup seems</a:t>
            </a:r>
          </a:p>
          <a:p>
            <a:pPr eaLnBrk="1" hangingPunct="1">
              <a:spcBef>
                <a:spcPct val="0"/>
              </a:spcBef>
              <a:buClrTx/>
              <a:buSzTx/>
              <a:buFontTx/>
              <a:buNone/>
            </a:pPr>
            <a:r>
              <a:rPr lang="en-US" altLang="en-US" sz="1200"/>
              <a:t>  to…</a:t>
            </a:r>
            <a:r>
              <a:rPr lang="en-US" altLang="en-US" sz="1200" b="1">
                <a:solidFill>
                  <a:srgbClr val="0000FF"/>
                </a:solidFill>
              </a:rPr>
              <a:t>open </a:t>
            </a:r>
            <a:r>
              <a:rPr lang="en-US" altLang="en-US" sz="1200">
                <a:solidFill>
                  <a:srgbClr val="0000FF"/>
                </a:solidFill>
              </a:rPr>
              <a:t>and</a:t>
            </a:r>
            <a:r>
              <a:rPr lang="en-US" altLang="en-US" sz="1200" b="1">
                <a:solidFill>
                  <a:srgbClr val="0000FF"/>
                </a:solidFill>
              </a:rPr>
              <a:t> close</a:t>
            </a:r>
            <a:r>
              <a:rPr lang="en-US" altLang="en-US" sz="1200"/>
              <a:t> (like its namesake,  </a:t>
            </a:r>
          </a:p>
          <a:p>
            <a:pPr eaLnBrk="1" hangingPunct="1">
              <a:spcBef>
                <a:spcPct val="0"/>
              </a:spcBef>
              <a:buClrTx/>
              <a:buSzTx/>
              <a:buFontTx/>
              <a:buNone/>
            </a:pPr>
            <a:r>
              <a:rPr lang="en-US" altLang="en-US" sz="1200"/>
              <a:t>  the morning-glory flower)</a:t>
            </a:r>
          </a:p>
          <a:p>
            <a:pPr eaLnBrk="1" hangingPunct="1">
              <a:spcBef>
                <a:spcPct val="0"/>
              </a:spcBef>
              <a:buClrTx/>
              <a:buSzTx/>
              <a:buFontTx/>
              <a:buNone/>
            </a:pPr>
            <a:r>
              <a:rPr lang="en-US" altLang="en-US" sz="1200"/>
              <a:t>--VA usually…</a:t>
            </a:r>
            <a:r>
              <a:rPr lang="en-US" altLang="en-US" sz="1200" b="1">
                <a:solidFill>
                  <a:srgbClr val="0000FF"/>
                </a:solidFill>
              </a:rPr>
              <a:t>20/200</a:t>
            </a:r>
            <a:r>
              <a:rPr lang="en-US" altLang="en-US" sz="1200"/>
              <a:t>, but can be…</a:t>
            </a:r>
          </a:p>
          <a:p>
            <a:pPr eaLnBrk="1" hangingPunct="1">
              <a:spcBef>
                <a:spcPct val="0"/>
              </a:spcBef>
              <a:buClrTx/>
              <a:buSzTx/>
              <a:buFontTx/>
              <a:buNone/>
            </a:pPr>
            <a:r>
              <a:rPr lang="en-US" altLang="en-US" sz="1200"/>
              <a:t>   </a:t>
            </a:r>
            <a:r>
              <a:rPr lang="en-US" altLang="en-US" sz="1200" b="1">
                <a:solidFill>
                  <a:srgbClr val="0000FF"/>
                </a:solidFill>
              </a:rPr>
              <a:t>20/20&lt;-&gt;NLP</a:t>
            </a:r>
          </a:p>
          <a:p>
            <a:pPr eaLnBrk="1" hangingPunct="1">
              <a:spcBef>
                <a:spcPct val="0"/>
              </a:spcBef>
              <a:buClrTx/>
              <a:buSzTx/>
              <a:buFontTx/>
              <a:buNone/>
            </a:pPr>
            <a:r>
              <a:rPr lang="en-US" altLang="en-US" sz="1200"/>
              <a:t>--1/3 develop…</a:t>
            </a:r>
            <a:r>
              <a:rPr lang="en-US" altLang="en-US" sz="1200" b="1">
                <a:solidFill>
                  <a:srgbClr val="CCECFF"/>
                </a:solidFill>
              </a:rPr>
              <a:t>serous</a:t>
            </a:r>
            <a:r>
              <a:rPr lang="en-US" altLang="en-US" sz="1200" b="1">
                <a:solidFill>
                  <a:srgbClr val="0000FF"/>
                </a:solidFill>
              </a:rPr>
              <a:t> </a:t>
            </a:r>
            <a:r>
              <a:rPr lang="en-US" altLang="en-US" sz="1200" b="1">
                <a:solidFill>
                  <a:srgbClr val="CCECFF"/>
                </a:solidFill>
              </a:rPr>
              <a:t>RD</a:t>
            </a:r>
          </a:p>
        </p:txBody>
      </p:sp>
      <p:sp>
        <p:nvSpPr>
          <p:cNvPr id="21" name="Text Box 3">
            <a:extLst>
              <a:ext uri="{FF2B5EF4-FFF2-40B4-BE49-F238E27FC236}">
                <a16:creationId xmlns:a16="http://schemas.microsoft.com/office/drawing/2014/main" id="{030446A4-7E75-4801-994B-F18584B138C5}"/>
              </a:ext>
            </a:extLst>
          </p:cNvPr>
          <p:cNvSpPr txBox="1">
            <a:spLocks noChangeArrowheads="1"/>
          </p:cNvSpPr>
          <p:nvPr/>
        </p:nvSpPr>
        <p:spPr bwMode="auto">
          <a:xfrm>
            <a:off x="793750" y="3505200"/>
            <a:ext cx="2274888" cy="677863"/>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r>
              <a:rPr lang="en-US" altLang="en-US" sz="1400" b="1">
                <a:solidFill>
                  <a:schemeClr val="bg1">
                    <a:lumMod val="65000"/>
                  </a:schemeClr>
                </a:solidFill>
              </a:rPr>
              <a:t>Optic Pit/Hole</a:t>
            </a:r>
          </a:p>
          <a:p>
            <a:pPr eaLnBrk="1" hangingPunct="1">
              <a:defRPr/>
            </a:pPr>
            <a:r>
              <a:rPr lang="en-US" altLang="en-US" sz="1200">
                <a:solidFill>
                  <a:schemeClr val="bg1">
                    <a:lumMod val="65000"/>
                  </a:schemeClr>
                </a:solidFill>
              </a:rPr>
              <a:t>--Associated with…</a:t>
            </a:r>
            <a:r>
              <a:rPr lang="en-US" altLang="en-US" sz="1200" b="1">
                <a:solidFill>
                  <a:schemeClr val="bg1">
                    <a:lumMod val="65000"/>
                  </a:schemeClr>
                </a:solidFill>
              </a:rPr>
              <a:t>serous RD</a:t>
            </a:r>
          </a:p>
          <a:p>
            <a:pPr eaLnBrk="1" hangingPunct="1">
              <a:defRPr/>
            </a:pPr>
            <a:r>
              <a:rPr lang="en-US" altLang="en-US" sz="1200" b="1">
                <a:solidFill>
                  <a:schemeClr val="bg1">
                    <a:lumMod val="65000"/>
                  </a:schemeClr>
                </a:solidFill>
              </a:rPr>
              <a:t>  in adulthood</a:t>
            </a:r>
          </a:p>
        </p:txBody>
      </p:sp>
      <p:sp>
        <p:nvSpPr>
          <p:cNvPr id="22" name="Line 4">
            <a:extLst>
              <a:ext uri="{FF2B5EF4-FFF2-40B4-BE49-F238E27FC236}">
                <a16:creationId xmlns:a16="http://schemas.microsoft.com/office/drawing/2014/main" id="{9BFB6715-F991-4854-A71E-CB29EF21B6DD}"/>
              </a:ext>
            </a:extLst>
          </p:cNvPr>
          <p:cNvSpPr>
            <a:spLocks noChangeShapeType="1"/>
          </p:cNvSpPr>
          <p:nvPr/>
        </p:nvSpPr>
        <p:spPr bwMode="auto">
          <a:xfrm flipH="1">
            <a:off x="1600200" y="2057400"/>
            <a:ext cx="1524000" cy="3810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en-US">
              <a:latin typeface="Arial" charset="0"/>
            </a:endParaRPr>
          </a:p>
        </p:txBody>
      </p:sp>
      <p:sp>
        <p:nvSpPr>
          <p:cNvPr id="23" name="Text Box 6">
            <a:extLst>
              <a:ext uri="{FF2B5EF4-FFF2-40B4-BE49-F238E27FC236}">
                <a16:creationId xmlns:a16="http://schemas.microsoft.com/office/drawing/2014/main" id="{7CE82345-0D53-48E9-A822-7EAE4FCDDAB0}"/>
              </a:ext>
            </a:extLst>
          </p:cNvPr>
          <p:cNvSpPr txBox="1">
            <a:spLocks noChangeArrowheads="1"/>
          </p:cNvSpPr>
          <p:nvPr/>
        </p:nvSpPr>
        <p:spPr bwMode="auto">
          <a:xfrm>
            <a:off x="1341438" y="1524000"/>
            <a:ext cx="3543300" cy="4587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algn="ctr" eaLnBrk="1" hangingPunct="1">
              <a:lnSpc>
                <a:spcPct val="85000"/>
              </a:lnSpc>
              <a:defRPr/>
            </a:pPr>
            <a:r>
              <a:rPr lang="en-US" altLang="en-US" sz="1400" i="1">
                <a:solidFill>
                  <a:schemeClr val="bg1">
                    <a:lumMod val="75000"/>
                  </a:schemeClr>
                </a:solidFill>
              </a:rPr>
              <a:t>These three are all secondary to abnormal</a:t>
            </a:r>
          </a:p>
          <a:p>
            <a:pPr algn="ctr" eaLnBrk="1" hangingPunct="1">
              <a:lnSpc>
                <a:spcPct val="85000"/>
              </a:lnSpc>
              <a:defRPr/>
            </a:pPr>
            <a:r>
              <a:rPr lang="en-US" altLang="en-US" sz="1400" i="1">
                <a:solidFill>
                  <a:schemeClr val="bg1">
                    <a:lumMod val="75000"/>
                  </a:schemeClr>
                </a:solidFill>
              </a:rPr>
              <a:t>closure of the embryonic optic fissure</a:t>
            </a:r>
          </a:p>
        </p:txBody>
      </p:sp>
      <p:sp>
        <p:nvSpPr>
          <p:cNvPr id="24" name="Text Box 7">
            <a:extLst>
              <a:ext uri="{FF2B5EF4-FFF2-40B4-BE49-F238E27FC236}">
                <a16:creationId xmlns:a16="http://schemas.microsoft.com/office/drawing/2014/main" id="{AA96CEF5-2DEB-4003-B9B8-95D9A8CC88C9}"/>
              </a:ext>
            </a:extLst>
          </p:cNvPr>
          <p:cNvSpPr txBox="1">
            <a:spLocks noChangeArrowheads="1"/>
          </p:cNvSpPr>
          <p:nvPr/>
        </p:nvSpPr>
        <p:spPr bwMode="auto">
          <a:xfrm>
            <a:off x="76200" y="2514600"/>
            <a:ext cx="2782888" cy="862013"/>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r>
              <a:rPr lang="en-US" altLang="en-US" sz="1400" b="1">
                <a:solidFill>
                  <a:schemeClr val="bg1">
                    <a:lumMod val="65000"/>
                  </a:schemeClr>
                </a:solidFill>
              </a:rPr>
              <a:t>Optic Nerve Coloboma</a:t>
            </a:r>
          </a:p>
          <a:p>
            <a:pPr eaLnBrk="1" hangingPunct="1">
              <a:defRPr/>
            </a:pPr>
            <a:r>
              <a:rPr lang="en-US" altLang="en-US" sz="1200">
                <a:solidFill>
                  <a:schemeClr val="bg1">
                    <a:lumMod val="65000"/>
                  </a:schemeClr>
                </a:solidFill>
              </a:rPr>
              <a:t>1) May resemble…</a:t>
            </a:r>
            <a:r>
              <a:rPr lang="en-US" altLang="en-US" sz="1200" b="1">
                <a:solidFill>
                  <a:schemeClr val="bg1">
                    <a:lumMod val="65000"/>
                  </a:schemeClr>
                </a:solidFill>
              </a:rPr>
              <a:t>deep cupping</a:t>
            </a:r>
          </a:p>
          <a:p>
            <a:pPr eaLnBrk="1" hangingPunct="1">
              <a:defRPr/>
            </a:pPr>
            <a:r>
              <a:rPr lang="en-US" altLang="en-US" sz="1200">
                <a:solidFill>
                  <a:schemeClr val="bg1">
                    <a:lumMod val="65000"/>
                  </a:schemeClr>
                </a:solidFill>
              </a:rPr>
              <a:t>2) Can be…</a:t>
            </a:r>
            <a:r>
              <a:rPr lang="en-US" altLang="en-US" sz="1200" b="1">
                <a:solidFill>
                  <a:schemeClr val="bg1">
                    <a:lumMod val="65000"/>
                  </a:schemeClr>
                </a:solidFill>
              </a:rPr>
              <a:t>bilateral, asymmetric</a:t>
            </a:r>
          </a:p>
          <a:p>
            <a:pPr eaLnBrk="1" hangingPunct="1">
              <a:defRPr/>
            </a:pPr>
            <a:r>
              <a:rPr lang="en-US" altLang="en-US" sz="1200">
                <a:solidFill>
                  <a:schemeClr val="bg1">
                    <a:lumMod val="65000"/>
                  </a:schemeClr>
                </a:solidFill>
              </a:rPr>
              <a:t>3) Part of the…</a:t>
            </a:r>
            <a:r>
              <a:rPr lang="en-US" altLang="en-US" sz="1200" b="1">
                <a:solidFill>
                  <a:schemeClr val="bg1">
                    <a:lumMod val="65000"/>
                  </a:schemeClr>
                </a:solidFill>
              </a:rPr>
              <a:t>CHARGE association</a:t>
            </a:r>
          </a:p>
        </p:txBody>
      </p:sp>
      <p:sp>
        <p:nvSpPr>
          <p:cNvPr id="25" name="Line 8">
            <a:extLst>
              <a:ext uri="{FF2B5EF4-FFF2-40B4-BE49-F238E27FC236}">
                <a16:creationId xmlns:a16="http://schemas.microsoft.com/office/drawing/2014/main" id="{75305B10-22F3-4424-8C49-87A8BD5C8836}"/>
              </a:ext>
            </a:extLst>
          </p:cNvPr>
          <p:cNvSpPr>
            <a:spLocks noChangeShapeType="1"/>
          </p:cNvSpPr>
          <p:nvPr/>
        </p:nvSpPr>
        <p:spPr bwMode="auto">
          <a:xfrm flipH="1">
            <a:off x="2971800" y="2057400"/>
            <a:ext cx="152400" cy="14478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en-US">
              <a:latin typeface="Arial" charset="0"/>
            </a:endParaRPr>
          </a:p>
        </p:txBody>
      </p:sp>
      <p:sp>
        <p:nvSpPr>
          <p:cNvPr id="26" name="Text Box 9">
            <a:extLst>
              <a:ext uri="{FF2B5EF4-FFF2-40B4-BE49-F238E27FC236}">
                <a16:creationId xmlns:a16="http://schemas.microsoft.com/office/drawing/2014/main" id="{5D799306-5EEF-4367-A1AC-5515393D56FE}"/>
              </a:ext>
            </a:extLst>
          </p:cNvPr>
          <p:cNvSpPr txBox="1">
            <a:spLocks noChangeArrowheads="1"/>
          </p:cNvSpPr>
          <p:nvPr/>
        </p:nvSpPr>
        <p:spPr bwMode="auto">
          <a:xfrm>
            <a:off x="1371600" y="4267200"/>
            <a:ext cx="3057525" cy="2154238"/>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r>
              <a:rPr lang="en-US" altLang="en-US" sz="1400" b="1">
                <a:solidFill>
                  <a:schemeClr val="bg1">
                    <a:lumMod val="65000"/>
                  </a:schemeClr>
                </a:solidFill>
              </a:rPr>
              <a:t>Morning-Glory Disc</a:t>
            </a:r>
          </a:p>
          <a:p>
            <a:pPr eaLnBrk="1" hangingPunct="1">
              <a:defRPr/>
            </a:pPr>
            <a:r>
              <a:rPr lang="en-US" altLang="en-US" sz="1200">
                <a:solidFill>
                  <a:schemeClr val="bg1">
                    <a:lumMod val="65000"/>
                  </a:schemeClr>
                </a:solidFill>
              </a:rPr>
              <a:t>--DFE reveals:</a:t>
            </a:r>
          </a:p>
          <a:p>
            <a:pPr eaLnBrk="1" hangingPunct="1">
              <a:defRPr/>
            </a:pPr>
            <a:r>
              <a:rPr lang="en-US" altLang="en-US" sz="1200">
                <a:solidFill>
                  <a:schemeClr val="bg1">
                    <a:lumMod val="65000"/>
                  </a:schemeClr>
                </a:solidFill>
              </a:rPr>
              <a:t>  1) A funnel-shaped…</a:t>
            </a:r>
            <a:r>
              <a:rPr lang="en-US" altLang="en-US" sz="1200" b="1">
                <a:solidFill>
                  <a:schemeClr val="bg1">
                    <a:lumMod val="65000"/>
                  </a:schemeClr>
                </a:solidFill>
              </a:rPr>
              <a:t>excavation</a:t>
            </a:r>
            <a:endParaRPr lang="en-US" altLang="en-US" sz="1200">
              <a:solidFill>
                <a:schemeClr val="bg1">
                  <a:lumMod val="65000"/>
                </a:schemeClr>
              </a:solidFill>
            </a:endParaRPr>
          </a:p>
          <a:p>
            <a:pPr eaLnBrk="1" hangingPunct="1">
              <a:defRPr/>
            </a:pPr>
            <a:r>
              <a:rPr lang="en-US" altLang="en-US" sz="1200">
                <a:solidFill>
                  <a:schemeClr val="bg1">
                    <a:lumMod val="65000"/>
                  </a:schemeClr>
                </a:solidFill>
              </a:rPr>
              <a:t>  2) Number of vessels crossing the rim</a:t>
            </a:r>
          </a:p>
          <a:p>
            <a:pPr eaLnBrk="1" hangingPunct="1">
              <a:defRPr/>
            </a:pPr>
            <a:r>
              <a:rPr lang="en-US" altLang="en-US" sz="1200">
                <a:solidFill>
                  <a:schemeClr val="bg1">
                    <a:lumMod val="65000"/>
                  </a:schemeClr>
                </a:solidFill>
              </a:rPr>
              <a:t>    seems abnormally…</a:t>
            </a:r>
            <a:r>
              <a:rPr lang="en-US" altLang="en-US" sz="1200" b="1">
                <a:solidFill>
                  <a:schemeClr val="bg1">
                    <a:lumMod val="65000"/>
                  </a:schemeClr>
                </a:solidFill>
              </a:rPr>
              <a:t>high</a:t>
            </a:r>
            <a:r>
              <a:rPr lang="en-US" altLang="en-US" sz="1200">
                <a:solidFill>
                  <a:schemeClr val="bg1">
                    <a:lumMod val="65000"/>
                  </a:schemeClr>
                </a:solidFill>
              </a:rPr>
              <a:t> </a:t>
            </a:r>
            <a:endParaRPr lang="en-US" altLang="en-US" sz="1200" b="1">
              <a:solidFill>
                <a:schemeClr val="bg1">
                  <a:lumMod val="65000"/>
                </a:schemeClr>
              </a:solidFill>
            </a:endParaRPr>
          </a:p>
          <a:p>
            <a:pPr eaLnBrk="1" hangingPunct="1">
              <a:defRPr/>
            </a:pPr>
            <a:r>
              <a:rPr lang="en-US" altLang="en-US" sz="1200">
                <a:solidFill>
                  <a:schemeClr val="bg1">
                    <a:lumMod val="65000"/>
                  </a:schemeClr>
                </a:solidFill>
              </a:rPr>
              <a:t>--Tissue is…</a:t>
            </a:r>
            <a:r>
              <a:rPr lang="en-US" altLang="en-US" sz="1200" b="1">
                <a:solidFill>
                  <a:schemeClr val="bg1">
                    <a:lumMod val="65000"/>
                  </a:schemeClr>
                </a:solidFill>
              </a:rPr>
              <a:t>contractile</a:t>
            </a:r>
            <a:r>
              <a:rPr lang="en-US" altLang="en-US" sz="1200">
                <a:solidFill>
                  <a:schemeClr val="bg1">
                    <a:lumMod val="65000"/>
                  </a:schemeClr>
                </a:solidFill>
              </a:rPr>
              <a:t>, so cup seems</a:t>
            </a:r>
          </a:p>
          <a:p>
            <a:pPr eaLnBrk="1" hangingPunct="1">
              <a:defRPr/>
            </a:pPr>
            <a:r>
              <a:rPr lang="en-US" altLang="en-US" sz="1200">
                <a:solidFill>
                  <a:schemeClr val="bg1">
                    <a:lumMod val="65000"/>
                  </a:schemeClr>
                </a:solidFill>
              </a:rPr>
              <a:t>  to…</a:t>
            </a:r>
            <a:r>
              <a:rPr lang="en-US" altLang="en-US" sz="1200" b="1">
                <a:solidFill>
                  <a:schemeClr val="bg1">
                    <a:lumMod val="65000"/>
                  </a:schemeClr>
                </a:solidFill>
              </a:rPr>
              <a:t>open </a:t>
            </a:r>
            <a:r>
              <a:rPr lang="en-US" altLang="en-US" sz="1200">
                <a:solidFill>
                  <a:schemeClr val="bg1">
                    <a:lumMod val="65000"/>
                  </a:schemeClr>
                </a:solidFill>
              </a:rPr>
              <a:t>and</a:t>
            </a:r>
            <a:r>
              <a:rPr lang="en-US" altLang="en-US" sz="1200" b="1">
                <a:solidFill>
                  <a:schemeClr val="bg1">
                    <a:lumMod val="65000"/>
                  </a:schemeClr>
                </a:solidFill>
              </a:rPr>
              <a:t> close</a:t>
            </a:r>
            <a:r>
              <a:rPr lang="en-US" altLang="en-US" sz="1200">
                <a:solidFill>
                  <a:schemeClr val="bg1">
                    <a:lumMod val="65000"/>
                  </a:schemeClr>
                </a:solidFill>
              </a:rPr>
              <a:t> (like its namesake,  </a:t>
            </a:r>
          </a:p>
          <a:p>
            <a:pPr eaLnBrk="1" hangingPunct="1">
              <a:defRPr/>
            </a:pPr>
            <a:r>
              <a:rPr lang="en-US" altLang="en-US" sz="1200">
                <a:solidFill>
                  <a:schemeClr val="bg1">
                    <a:lumMod val="65000"/>
                  </a:schemeClr>
                </a:solidFill>
              </a:rPr>
              <a:t>  the morning-glory flower)</a:t>
            </a:r>
          </a:p>
          <a:p>
            <a:pPr eaLnBrk="1" hangingPunct="1">
              <a:defRPr/>
            </a:pPr>
            <a:r>
              <a:rPr lang="en-US" altLang="en-US" sz="1200">
                <a:solidFill>
                  <a:schemeClr val="bg1">
                    <a:lumMod val="65000"/>
                  </a:schemeClr>
                </a:solidFill>
              </a:rPr>
              <a:t>--VA usually…</a:t>
            </a:r>
            <a:r>
              <a:rPr lang="en-US" altLang="en-US" sz="1200" b="1">
                <a:solidFill>
                  <a:schemeClr val="bg1">
                    <a:lumMod val="65000"/>
                  </a:schemeClr>
                </a:solidFill>
              </a:rPr>
              <a:t>20/200</a:t>
            </a:r>
            <a:r>
              <a:rPr lang="en-US" altLang="en-US" sz="1200">
                <a:solidFill>
                  <a:schemeClr val="bg1">
                    <a:lumMod val="65000"/>
                  </a:schemeClr>
                </a:solidFill>
              </a:rPr>
              <a:t>, but can be…</a:t>
            </a:r>
          </a:p>
          <a:p>
            <a:pPr eaLnBrk="1" hangingPunct="1">
              <a:defRPr/>
            </a:pPr>
            <a:r>
              <a:rPr lang="en-US" altLang="en-US" sz="1200">
                <a:solidFill>
                  <a:schemeClr val="bg1">
                    <a:lumMod val="65000"/>
                  </a:schemeClr>
                </a:solidFill>
              </a:rPr>
              <a:t>   </a:t>
            </a:r>
            <a:r>
              <a:rPr lang="en-US" altLang="en-US" sz="1200" b="1">
                <a:solidFill>
                  <a:schemeClr val="bg1">
                    <a:lumMod val="65000"/>
                  </a:schemeClr>
                </a:solidFill>
              </a:rPr>
              <a:t>20/20&lt;-&gt;NLP</a:t>
            </a:r>
          </a:p>
          <a:p>
            <a:pPr eaLnBrk="1" hangingPunct="1">
              <a:defRPr/>
            </a:pPr>
            <a:r>
              <a:rPr lang="en-US" altLang="en-US" sz="1200">
                <a:solidFill>
                  <a:schemeClr val="bg1">
                    <a:lumMod val="65000"/>
                  </a:schemeClr>
                </a:solidFill>
              </a:rPr>
              <a:t>--1/3 develop…</a:t>
            </a:r>
            <a:r>
              <a:rPr lang="en-US" altLang="en-US" sz="1200" b="1">
                <a:solidFill>
                  <a:schemeClr val="bg1">
                    <a:lumMod val="65000"/>
                  </a:schemeClr>
                </a:solidFill>
              </a:rPr>
              <a:t>serous RD</a:t>
            </a:r>
          </a:p>
        </p:txBody>
      </p:sp>
      <p:sp>
        <p:nvSpPr>
          <p:cNvPr id="27" name="Line 12">
            <a:extLst>
              <a:ext uri="{FF2B5EF4-FFF2-40B4-BE49-F238E27FC236}">
                <a16:creationId xmlns:a16="http://schemas.microsoft.com/office/drawing/2014/main" id="{846A5604-5611-4736-9714-35BF5D6F6898}"/>
              </a:ext>
            </a:extLst>
          </p:cNvPr>
          <p:cNvSpPr>
            <a:spLocks noChangeShapeType="1"/>
          </p:cNvSpPr>
          <p:nvPr/>
        </p:nvSpPr>
        <p:spPr bwMode="auto">
          <a:xfrm>
            <a:off x="3124200" y="2057400"/>
            <a:ext cx="381000" cy="22098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en-US"/>
          </a:p>
        </p:txBody>
      </p:sp>
      <p:sp>
        <p:nvSpPr>
          <p:cNvPr id="28" name="Text Box 13">
            <a:extLst>
              <a:ext uri="{FF2B5EF4-FFF2-40B4-BE49-F238E27FC236}">
                <a16:creationId xmlns:a16="http://schemas.microsoft.com/office/drawing/2014/main" id="{1163149E-03F9-4C22-954A-3B7C205B55B4}"/>
              </a:ext>
            </a:extLst>
          </p:cNvPr>
          <p:cNvSpPr txBox="1">
            <a:spLocks noChangeArrowheads="1"/>
          </p:cNvSpPr>
          <p:nvPr/>
        </p:nvSpPr>
        <p:spPr bwMode="auto">
          <a:xfrm>
            <a:off x="5105400" y="3810000"/>
            <a:ext cx="3934090" cy="584775"/>
          </a:xfrm>
          <a:prstGeom prst="rect">
            <a:avLst/>
          </a:prstGeom>
          <a:solidFill>
            <a:srgbClr val="330066"/>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i="1" dirty="0">
                <a:solidFill>
                  <a:schemeClr val="bg1"/>
                </a:solidFill>
              </a:rPr>
              <a:t>Where does myelination normally </a:t>
            </a:r>
            <a:r>
              <a:rPr lang="en-US" altLang="en-US" sz="1600" b="1" dirty="0">
                <a:solidFill>
                  <a:schemeClr val="bg1"/>
                </a:solidFill>
              </a:rPr>
              <a:t>begin</a:t>
            </a:r>
            <a:r>
              <a:rPr lang="en-US" altLang="en-US" sz="1600" i="1" dirty="0">
                <a:solidFill>
                  <a:schemeClr val="bg1"/>
                </a:solidFill>
              </a:rPr>
              <a:t>?</a:t>
            </a:r>
          </a:p>
          <a:p>
            <a:pPr eaLnBrk="1" hangingPunct="1">
              <a:spcBef>
                <a:spcPct val="0"/>
              </a:spcBef>
              <a:buClrTx/>
              <a:buSzTx/>
              <a:buFontTx/>
              <a:buNone/>
            </a:pPr>
            <a:r>
              <a:rPr lang="en-US" altLang="en-US" sz="1600" dirty="0">
                <a:solidFill>
                  <a:srgbClr val="330066"/>
                </a:solidFill>
              </a:rPr>
              <a:t>At the lateral geniculate nucleus</a:t>
            </a:r>
          </a:p>
        </p:txBody>
      </p:sp>
      <p:sp>
        <p:nvSpPr>
          <p:cNvPr id="29" name="Text Box 13">
            <a:extLst>
              <a:ext uri="{FF2B5EF4-FFF2-40B4-BE49-F238E27FC236}">
                <a16:creationId xmlns:a16="http://schemas.microsoft.com/office/drawing/2014/main" id="{85C14098-8345-4756-889D-2C58DA2DBBF0}"/>
              </a:ext>
            </a:extLst>
          </p:cNvPr>
          <p:cNvSpPr txBox="1">
            <a:spLocks noChangeArrowheads="1"/>
          </p:cNvSpPr>
          <p:nvPr/>
        </p:nvSpPr>
        <p:spPr bwMode="auto">
          <a:xfrm>
            <a:off x="4800600" y="5257800"/>
            <a:ext cx="4294188" cy="1230313"/>
          </a:xfrm>
          <a:prstGeom prst="rect">
            <a:avLst/>
          </a:prstGeom>
          <a:solidFill>
            <a:srgbClr val="FFCC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Tilted-Disc Syndrome</a:t>
            </a:r>
          </a:p>
          <a:p>
            <a:pPr eaLnBrk="1" hangingPunct="1">
              <a:spcBef>
                <a:spcPct val="0"/>
              </a:spcBef>
              <a:buClrTx/>
              <a:buSzTx/>
              <a:buFontTx/>
              <a:buNone/>
            </a:pPr>
            <a:r>
              <a:rPr lang="en-US" altLang="en-US" sz="1200"/>
              <a:t>1) Superior pole appears…</a:t>
            </a:r>
            <a:r>
              <a:rPr lang="en-US" altLang="en-US" sz="1200" b="1">
                <a:solidFill>
                  <a:srgbClr val="0000FF"/>
                </a:solidFill>
              </a:rPr>
              <a:t>elevated</a:t>
            </a:r>
            <a:r>
              <a:rPr lang="en-US" altLang="en-US" sz="1200"/>
              <a:t>, inferior…</a:t>
            </a:r>
            <a:r>
              <a:rPr lang="en-US" altLang="en-US" sz="1200" b="1">
                <a:solidFill>
                  <a:srgbClr val="0000FF"/>
                </a:solidFill>
              </a:rPr>
              <a:t>recessed</a:t>
            </a:r>
          </a:p>
          <a:p>
            <a:pPr eaLnBrk="1" hangingPunct="1">
              <a:spcBef>
                <a:spcPct val="0"/>
              </a:spcBef>
              <a:buClrTx/>
              <a:buSzTx/>
              <a:buFontTx/>
              <a:buNone/>
            </a:pPr>
            <a:r>
              <a:rPr lang="en-US" altLang="en-US" sz="1200"/>
              <a:t>2) </a:t>
            </a:r>
            <a:r>
              <a:rPr lang="en-US" altLang="en-US" sz="1200">
                <a:solidFill>
                  <a:srgbClr val="FFCC99"/>
                </a:solidFill>
              </a:rPr>
              <a:t>Associated with…</a:t>
            </a:r>
            <a:r>
              <a:rPr lang="en-US" altLang="en-US" sz="1200" b="1">
                <a:solidFill>
                  <a:srgbClr val="FFCC99"/>
                </a:solidFill>
              </a:rPr>
              <a:t>situs inversus</a:t>
            </a:r>
            <a:r>
              <a:rPr lang="en-US" altLang="en-US" sz="1200">
                <a:solidFill>
                  <a:srgbClr val="FFCC99"/>
                </a:solidFill>
              </a:rPr>
              <a:t> of retinal vessels</a:t>
            </a:r>
          </a:p>
          <a:p>
            <a:pPr eaLnBrk="1" hangingPunct="1">
              <a:spcBef>
                <a:spcPct val="0"/>
              </a:spcBef>
              <a:buClrTx/>
              <a:buSzTx/>
              <a:buFontTx/>
              <a:buNone/>
            </a:pPr>
            <a:r>
              <a:rPr lang="en-US" altLang="en-US" sz="1200"/>
              <a:t>3) </a:t>
            </a:r>
            <a:r>
              <a:rPr lang="en-US" altLang="en-US" sz="1200">
                <a:solidFill>
                  <a:srgbClr val="FFCC99"/>
                </a:solidFill>
              </a:rPr>
              <a:t>Fundus abnormality produces…</a:t>
            </a:r>
            <a:r>
              <a:rPr lang="en-US" altLang="en-US" sz="1200" b="1">
                <a:solidFill>
                  <a:srgbClr val="FFCC99"/>
                </a:solidFill>
              </a:rPr>
              <a:t>myopic astigmatism</a:t>
            </a:r>
          </a:p>
          <a:p>
            <a:pPr eaLnBrk="1" hangingPunct="1">
              <a:spcBef>
                <a:spcPct val="0"/>
              </a:spcBef>
              <a:buClrTx/>
              <a:buSzTx/>
              <a:buFontTx/>
              <a:buNone/>
            </a:pPr>
            <a:r>
              <a:rPr lang="en-US" altLang="en-US" sz="1200"/>
              <a:t>4) </a:t>
            </a:r>
            <a:r>
              <a:rPr lang="en-US" altLang="en-US" sz="1200">
                <a:solidFill>
                  <a:srgbClr val="FFCC99"/>
                </a:solidFill>
              </a:rPr>
              <a:t>VF testing reveals…</a:t>
            </a:r>
            <a:r>
              <a:rPr lang="en-US" altLang="en-US" sz="1200" b="1">
                <a:solidFill>
                  <a:srgbClr val="FFCC99"/>
                </a:solidFill>
              </a:rPr>
              <a:t>bitemporal hemianopia</a:t>
            </a:r>
            <a:r>
              <a:rPr lang="en-US" altLang="en-US" sz="1200">
                <a:solidFill>
                  <a:srgbClr val="FFCC99"/>
                </a:solidFill>
              </a:rPr>
              <a:t> that doesn’t</a:t>
            </a:r>
          </a:p>
          <a:p>
            <a:pPr eaLnBrk="1" hangingPunct="1">
              <a:spcBef>
                <a:spcPct val="0"/>
              </a:spcBef>
              <a:buClrTx/>
              <a:buSzTx/>
              <a:buFontTx/>
              <a:buNone/>
            </a:pPr>
            <a:r>
              <a:rPr lang="en-US" altLang="en-US" sz="1200">
                <a:solidFill>
                  <a:srgbClr val="FFCC99"/>
                </a:solidFill>
              </a:rPr>
              <a:t>   …</a:t>
            </a:r>
            <a:r>
              <a:rPr lang="en-US" altLang="en-US" sz="1200" b="1">
                <a:solidFill>
                  <a:srgbClr val="FFCC99"/>
                </a:solidFill>
              </a:rPr>
              <a:t>respect the vertical</a:t>
            </a:r>
            <a:r>
              <a:rPr lang="en-US" altLang="en-US" sz="1200">
                <a:solidFill>
                  <a:srgbClr val="FFCC99"/>
                </a:solidFill>
              </a:rPr>
              <a:t> and may…</a:t>
            </a:r>
            <a:r>
              <a:rPr lang="en-US" altLang="en-US" sz="1200" b="1">
                <a:solidFill>
                  <a:srgbClr val="FFCC99"/>
                </a:solidFill>
              </a:rPr>
              <a:t>resolve with refraction</a:t>
            </a:r>
          </a:p>
        </p:txBody>
      </p:sp>
      <p:sp>
        <p:nvSpPr>
          <p:cNvPr id="30" name="Text Box 13">
            <a:extLst>
              <a:ext uri="{FF2B5EF4-FFF2-40B4-BE49-F238E27FC236}">
                <a16:creationId xmlns:a16="http://schemas.microsoft.com/office/drawing/2014/main" id="{56BC52B6-A474-40C1-AEDF-B8E4EC3E244E}"/>
              </a:ext>
            </a:extLst>
          </p:cNvPr>
          <p:cNvSpPr txBox="1">
            <a:spLocks noChangeArrowheads="1"/>
          </p:cNvSpPr>
          <p:nvPr/>
        </p:nvSpPr>
        <p:spPr bwMode="auto">
          <a:xfrm>
            <a:off x="4800600" y="5257800"/>
            <a:ext cx="4216400" cy="1231106"/>
          </a:xfrm>
          <a:prstGeom prst="rect">
            <a:avLst/>
          </a:prstGeom>
          <a:solidFill>
            <a:srgbClr val="FFCC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dirty="0">
                <a:solidFill>
                  <a:schemeClr val="bg1">
                    <a:lumMod val="65000"/>
                  </a:schemeClr>
                </a:solidFill>
              </a:rPr>
              <a:t>Tilted-Disc Syndrome</a:t>
            </a:r>
          </a:p>
          <a:p>
            <a:pPr eaLnBrk="1" hangingPunct="1">
              <a:spcBef>
                <a:spcPct val="0"/>
              </a:spcBef>
              <a:buClrTx/>
              <a:buSzTx/>
              <a:buFontTx/>
              <a:buNone/>
            </a:pPr>
            <a:r>
              <a:rPr lang="en-US" altLang="en-US" sz="1200" dirty="0">
                <a:solidFill>
                  <a:srgbClr val="FFCC99"/>
                </a:solidFill>
              </a:rPr>
              <a:t>1) Superior pole appears…</a:t>
            </a:r>
            <a:r>
              <a:rPr lang="en-US" altLang="en-US" sz="1200" b="1" dirty="0">
                <a:solidFill>
                  <a:srgbClr val="FFCC99"/>
                </a:solidFill>
              </a:rPr>
              <a:t>elevated</a:t>
            </a:r>
            <a:r>
              <a:rPr lang="en-US" altLang="en-US" sz="1200" dirty="0">
                <a:solidFill>
                  <a:srgbClr val="FFCC99"/>
                </a:solidFill>
              </a:rPr>
              <a:t>, inferior… </a:t>
            </a:r>
            <a:r>
              <a:rPr lang="en-US" altLang="en-US" sz="1200" b="1" dirty="0">
                <a:solidFill>
                  <a:srgbClr val="FFCC99"/>
                </a:solidFill>
              </a:rPr>
              <a:t>recessed</a:t>
            </a:r>
          </a:p>
          <a:p>
            <a:pPr eaLnBrk="1" hangingPunct="1">
              <a:spcBef>
                <a:spcPct val="0"/>
              </a:spcBef>
              <a:buClrTx/>
              <a:buSzTx/>
              <a:buFontTx/>
              <a:buNone/>
            </a:pPr>
            <a:r>
              <a:rPr lang="en-US" altLang="en-US" sz="1200" dirty="0">
                <a:solidFill>
                  <a:srgbClr val="FFCC99"/>
                </a:solidFill>
              </a:rPr>
              <a:t>2) Associated with…</a:t>
            </a:r>
            <a:r>
              <a:rPr lang="en-US" altLang="en-US" sz="1200" b="1" dirty="0">
                <a:solidFill>
                  <a:srgbClr val="FFCC99"/>
                </a:solidFill>
              </a:rPr>
              <a:t>situs inversus</a:t>
            </a:r>
            <a:r>
              <a:rPr lang="en-US" altLang="en-US" sz="1200" dirty="0">
                <a:solidFill>
                  <a:srgbClr val="FFCC99"/>
                </a:solidFill>
              </a:rPr>
              <a:t> of retinal vessels</a:t>
            </a:r>
          </a:p>
          <a:p>
            <a:pPr eaLnBrk="1" hangingPunct="1">
              <a:spcBef>
                <a:spcPct val="0"/>
              </a:spcBef>
              <a:buClrTx/>
              <a:buSzTx/>
              <a:buFontTx/>
              <a:buNone/>
            </a:pPr>
            <a:r>
              <a:rPr lang="en-US" altLang="en-US" sz="1200" dirty="0">
                <a:solidFill>
                  <a:srgbClr val="FFCC99"/>
                </a:solidFill>
              </a:rPr>
              <a:t>3) Fundus abnormality produces… </a:t>
            </a:r>
            <a:r>
              <a:rPr lang="en-US" altLang="en-US" sz="1200" b="1" dirty="0">
                <a:solidFill>
                  <a:srgbClr val="FFCC99"/>
                </a:solidFill>
              </a:rPr>
              <a:t>myopic </a:t>
            </a:r>
            <a:r>
              <a:rPr lang="en-US" altLang="en-US" sz="1200" b="1" dirty="0" err="1">
                <a:solidFill>
                  <a:srgbClr val="FFCC99"/>
                </a:solidFill>
              </a:rPr>
              <a:t>astigm</a:t>
            </a:r>
            <a:endParaRPr lang="en-US" altLang="en-US" sz="1200" b="1" dirty="0">
              <a:solidFill>
                <a:srgbClr val="FFCC99"/>
              </a:solidFill>
            </a:endParaRPr>
          </a:p>
          <a:p>
            <a:pPr eaLnBrk="1" hangingPunct="1">
              <a:spcBef>
                <a:spcPct val="0"/>
              </a:spcBef>
              <a:buClrTx/>
              <a:buSzTx/>
              <a:buFontTx/>
              <a:buNone/>
            </a:pPr>
            <a:r>
              <a:rPr lang="en-US" altLang="en-US" sz="1200" dirty="0">
                <a:solidFill>
                  <a:srgbClr val="FFCC99"/>
                </a:solidFill>
              </a:rPr>
              <a:t>4) VF testing reveals…</a:t>
            </a:r>
            <a:r>
              <a:rPr lang="en-US" altLang="en-US" sz="1200" b="1" dirty="0">
                <a:solidFill>
                  <a:srgbClr val="FFCC99"/>
                </a:solidFill>
              </a:rPr>
              <a:t>bitemporal hemianopia</a:t>
            </a:r>
            <a:r>
              <a:rPr lang="en-US" altLang="en-US" sz="1200" dirty="0">
                <a:solidFill>
                  <a:srgbClr val="FFCC99"/>
                </a:solidFill>
              </a:rPr>
              <a:t> that </a:t>
            </a:r>
            <a:r>
              <a:rPr lang="en-US" altLang="en-US" sz="1200" dirty="0" err="1">
                <a:solidFill>
                  <a:srgbClr val="FFCC99"/>
                </a:solidFill>
              </a:rPr>
              <a:t>doesn’t</a:t>
            </a:r>
            <a:r>
              <a:rPr lang="en-US" altLang="en-US" sz="1200" b="1" dirty="0" err="1">
                <a:solidFill>
                  <a:srgbClr val="FFCC99"/>
                </a:solidFill>
              </a:rPr>
              <a:t>with</a:t>
            </a:r>
            <a:r>
              <a:rPr lang="en-US" altLang="en-US" sz="1200" b="1" dirty="0">
                <a:solidFill>
                  <a:srgbClr val="FFCC99"/>
                </a:solidFill>
              </a:rPr>
              <a:t> refract</a:t>
            </a:r>
          </a:p>
        </p:txBody>
      </p:sp>
    </p:spTree>
  </p:cSld>
  <p:clrMapOvr>
    <a:masterClrMapping/>
  </p:clrMapOvr>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Text Box 19">
            <a:extLst>
              <a:ext uri="{FF2B5EF4-FFF2-40B4-BE49-F238E27FC236}">
                <a16:creationId xmlns:a16="http://schemas.microsoft.com/office/drawing/2014/main" id="{DD029F36-A8C9-4FDC-A1BF-D189495147B0}"/>
              </a:ext>
            </a:extLst>
          </p:cNvPr>
          <p:cNvSpPr txBox="1">
            <a:spLocks noChangeArrowheads="1"/>
          </p:cNvSpPr>
          <p:nvPr/>
        </p:nvSpPr>
        <p:spPr bwMode="auto">
          <a:xfrm>
            <a:off x="5257800" y="3760788"/>
            <a:ext cx="3273425" cy="1231900"/>
          </a:xfrm>
          <a:prstGeom prst="rect">
            <a:avLst/>
          </a:prstGeom>
          <a:solidFill>
            <a:srgbClr val="CCFFCC"/>
          </a:solidFill>
          <a:ln w="9525">
            <a:no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defRPr/>
            </a:pPr>
            <a:r>
              <a:rPr lang="en-US" altLang="en-US" sz="1400" b="1" dirty="0">
                <a:solidFill>
                  <a:schemeClr val="bg1">
                    <a:lumMod val="65000"/>
                  </a:schemeClr>
                </a:solidFill>
              </a:rPr>
              <a:t>Optic Nerve Hypoplasia</a:t>
            </a:r>
          </a:p>
          <a:p>
            <a:pPr eaLnBrk="1" hangingPunct="1">
              <a:spcBef>
                <a:spcPct val="0"/>
              </a:spcBef>
              <a:buClrTx/>
              <a:buSzTx/>
              <a:buFontTx/>
              <a:buNone/>
              <a:defRPr/>
            </a:pPr>
            <a:r>
              <a:rPr lang="en-US" altLang="en-US" sz="1200" dirty="0">
                <a:solidFill>
                  <a:srgbClr val="CCFFCC"/>
                </a:solidFill>
              </a:rPr>
              <a:t>--Abnormally </a:t>
            </a:r>
            <a:r>
              <a:rPr lang="en-US" altLang="en-US" sz="1200" b="1" dirty="0">
                <a:solidFill>
                  <a:srgbClr val="CCFFCC"/>
                </a:solidFill>
              </a:rPr>
              <a:t>low number of axons</a:t>
            </a:r>
          </a:p>
          <a:p>
            <a:pPr eaLnBrk="1" hangingPunct="1">
              <a:spcBef>
                <a:spcPct val="0"/>
              </a:spcBef>
              <a:buClrTx/>
              <a:buSzTx/>
              <a:buFontTx/>
              <a:buNone/>
              <a:defRPr/>
            </a:pPr>
            <a:r>
              <a:rPr lang="en-US" altLang="en-US" sz="1200" dirty="0">
                <a:solidFill>
                  <a:srgbClr val="CCFFCC"/>
                </a:solidFill>
              </a:rPr>
              <a:t>--DFE: Small pale disc with </a:t>
            </a:r>
            <a:r>
              <a:rPr lang="en-US" altLang="en-US" sz="1200" b="1" dirty="0">
                <a:solidFill>
                  <a:srgbClr val="CCFFCC"/>
                </a:solidFill>
              </a:rPr>
              <a:t>double ring sign</a:t>
            </a:r>
            <a:endParaRPr lang="en-US" altLang="en-US" sz="1200" dirty="0">
              <a:solidFill>
                <a:srgbClr val="CCFFCC"/>
              </a:solidFill>
            </a:endParaRPr>
          </a:p>
          <a:p>
            <a:pPr eaLnBrk="1" hangingPunct="1">
              <a:spcBef>
                <a:spcPct val="0"/>
              </a:spcBef>
              <a:buClrTx/>
              <a:buSzTx/>
              <a:buFontTx/>
              <a:buNone/>
              <a:defRPr/>
            </a:pPr>
            <a:r>
              <a:rPr lang="en-US" altLang="en-US" sz="1200" dirty="0">
                <a:solidFill>
                  <a:srgbClr val="CCFFCC"/>
                </a:solidFill>
              </a:rPr>
              <a:t>--VA </a:t>
            </a:r>
            <a:r>
              <a:rPr lang="en-US" altLang="en-US" sz="1200" b="1" dirty="0">
                <a:solidFill>
                  <a:srgbClr val="CCFFCC"/>
                </a:solidFill>
              </a:rPr>
              <a:t>20/20&lt;-&gt;NLP</a:t>
            </a:r>
          </a:p>
          <a:p>
            <a:pPr eaLnBrk="1" hangingPunct="1">
              <a:spcBef>
                <a:spcPct val="0"/>
              </a:spcBef>
              <a:buClrTx/>
              <a:buSzTx/>
              <a:buFontTx/>
              <a:buNone/>
              <a:defRPr/>
            </a:pPr>
            <a:r>
              <a:rPr lang="en-US" altLang="en-US" sz="1200" dirty="0">
                <a:solidFill>
                  <a:srgbClr val="CCFFCC"/>
                </a:solidFill>
              </a:rPr>
              <a:t>--VF defects </a:t>
            </a:r>
            <a:r>
              <a:rPr lang="en-US" altLang="en-US" sz="1200" b="1" dirty="0">
                <a:solidFill>
                  <a:srgbClr val="CCFFCC"/>
                </a:solidFill>
              </a:rPr>
              <a:t>invariably present</a:t>
            </a:r>
          </a:p>
          <a:p>
            <a:pPr eaLnBrk="1" hangingPunct="1">
              <a:spcBef>
                <a:spcPct val="0"/>
              </a:spcBef>
              <a:buClrTx/>
              <a:buSzTx/>
              <a:buFontTx/>
              <a:buNone/>
              <a:defRPr/>
            </a:pPr>
            <a:r>
              <a:rPr lang="en-US" altLang="en-US" sz="1200" dirty="0">
                <a:solidFill>
                  <a:srgbClr val="CCFFCC"/>
                </a:solidFill>
              </a:rPr>
              <a:t>--Remember the </a:t>
            </a:r>
            <a:r>
              <a:rPr lang="en-US" altLang="en-US" sz="1200" b="1" dirty="0">
                <a:solidFill>
                  <a:srgbClr val="CCFFCC"/>
                </a:solidFill>
              </a:rPr>
              <a:t>4 D’s</a:t>
            </a:r>
            <a:r>
              <a:rPr lang="en-US" altLang="en-US" sz="1200" dirty="0">
                <a:solidFill>
                  <a:srgbClr val="CCFFCC"/>
                </a:solidFill>
              </a:rPr>
              <a:t> (more on this shortly)</a:t>
            </a:r>
          </a:p>
        </p:txBody>
      </p:sp>
      <p:sp>
        <p:nvSpPr>
          <p:cNvPr id="41995" name="Text Box 12">
            <a:extLst>
              <a:ext uri="{FF2B5EF4-FFF2-40B4-BE49-F238E27FC236}">
                <a16:creationId xmlns:a16="http://schemas.microsoft.com/office/drawing/2014/main" id="{54EE2484-F1D9-4E8D-9917-48E4E49BA84C}"/>
              </a:ext>
            </a:extLst>
          </p:cNvPr>
          <p:cNvSpPr txBox="1">
            <a:spLocks noChangeArrowheads="1"/>
          </p:cNvSpPr>
          <p:nvPr/>
        </p:nvSpPr>
        <p:spPr bwMode="auto">
          <a:xfrm>
            <a:off x="4648200" y="2576513"/>
            <a:ext cx="3522663" cy="862012"/>
          </a:xfrm>
          <a:prstGeom prst="rect">
            <a:avLst/>
          </a:prstGeom>
          <a:solidFill>
            <a:srgbClr val="FFC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Myelinated RNFL</a:t>
            </a:r>
          </a:p>
          <a:p>
            <a:pPr eaLnBrk="1" hangingPunct="1">
              <a:spcBef>
                <a:spcPct val="0"/>
              </a:spcBef>
              <a:buClrTx/>
              <a:buSzTx/>
              <a:buFontTx/>
              <a:buNone/>
            </a:pPr>
            <a:r>
              <a:rPr lang="en-US" altLang="en-US" sz="1200"/>
              <a:t>1) Myelin normally ends at the…</a:t>
            </a:r>
            <a:r>
              <a:rPr lang="en-US" altLang="en-US" sz="1200" b="1">
                <a:solidFill>
                  <a:srgbClr val="0000FF"/>
                </a:solidFill>
              </a:rPr>
              <a:t>lamina cribrosa</a:t>
            </a:r>
          </a:p>
          <a:p>
            <a:pPr eaLnBrk="1" hangingPunct="1">
              <a:spcBef>
                <a:spcPct val="0"/>
              </a:spcBef>
              <a:buClrTx/>
              <a:buSzTx/>
              <a:buFontTx/>
              <a:buNone/>
            </a:pPr>
            <a:r>
              <a:rPr lang="en-US" altLang="en-US" sz="1200"/>
              <a:t>2) </a:t>
            </a:r>
            <a:r>
              <a:rPr lang="en-US" altLang="en-US" sz="1200">
                <a:solidFill>
                  <a:srgbClr val="FFCCFF"/>
                </a:solidFill>
              </a:rPr>
              <a:t>Can be…</a:t>
            </a:r>
            <a:r>
              <a:rPr lang="en-US" altLang="en-US" sz="1200" b="1">
                <a:solidFill>
                  <a:srgbClr val="FFCCFF"/>
                </a:solidFill>
              </a:rPr>
              <a:t>patchy</a:t>
            </a:r>
            <a:r>
              <a:rPr lang="en-US" altLang="en-US" sz="1200">
                <a:solidFill>
                  <a:srgbClr val="FFCCFF"/>
                </a:solidFill>
              </a:rPr>
              <a:t> and </a:t>
            </a:r>
            <a:r>
              <a:rPr lang="en-US" altLang="en-US" sz="1200" b="1">
                <a:solidFill>
                  <a:srgbClr val="FFCCFF"/>
                </a:solidFill>
              </a:rPr>
              <a:t>discontinuous</a:t>
            </a:r>
          </a:p>
          <a:p>
            <a:pPr eaLnBrk="1" hangingPunct="1">
              <a:spcBef>
                <a:spcPct val="0"/>
              </a:spcBef>
              <a:buClrTx/>
              <a:buSzTx/>
              <a:buFontTx/>
              <a:buNone/>
            </a:pPr>
            <a:r>
              <a:rPr lang="en-US" altLang="en-US" sz="1200"/>
              <a:t>3) </a:t>
            </a:r>
            <a:r>
              <a:rPr lang="en-US" altLang="en-US" sz="1200">
                <a:solidFill>
                  <a:srgbClr val="FFCCFF"/>
                </a:solidFill>
              </a:rPr>
              <a:t>Corresponding VF has an…</a:t>
            </a:r>
            <a:r>
              <a:rPr lang="en-US" altLang="en-US" sz="1200" b="1">
                <a:solidFill>
                  <a:srgbClr val="FFCCFF"/>
                </a:solidFill>
              </a:rPr>
              <a:t>absolute</a:t>
            </a:r>
            <a:r>
              <a:rPr lang="en-US" altLang="en-US" sz="1200">
                <a:solidFill>
                  <a:srgbClr val="FFCCFF"/>
                </a:solidFill>
              </a:rPr>
              <a:t> scotoma</a:t>
            </a:r>
          </a:p>
        </p:txBody>
      </p:sp>
      <p:sp>
        <p:nvSpPr>
          <p:cNvPr id="41996" name="Text Box 13">
            <a:extLst>
              <a:ext uri="{FF2B5EF4-FFF2-40B4-BE49-F238E27FC236}">
                <a16:creationId xmlns:a16="http://schemas.microsoft.com/office/drawing/2014/main" id="{57EAD13B-E614-4CAC-A80C-2BB750755F1B}"/>
              </a:ext>
            </a:extLst>
          </p:cNvPr>
          <p:cNvSpPr txBox="1">
            <a:spLocks noChangeArrowheads="1"/>
          </p:cNvSpPr>
          <p:nvPr/>
        </p:nvSpPr>
        <p:spPr bwMode="auto">
          <a:xfrm>
            <a:off x="5410200" y="1687513"/>
            <a:ext cx="3640740" cy="677108"/>
          </a:xfrm>
          <a:prstGeom prst="rect">
            <a:avLst/>
          </a:prstGeom>
          <a:solidFill>
            <a:srgbClr val="FFFF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solidFill>
                  <a:schemeClr val="bg1">
                    <a:lumMod val="75000"/>
                  </a:schemeClr>
                </a:solidFill>
              </a:rPr>
              <a:t>Megalopapilla</a:t>
            </a:r>
          </a:p>
          <a:p>
            <a:pPr eaLnBrk="1" hangingPunct="1">
              <a:spcBef>
                <a:spcPct val="0"/>
              </a:spcBef>
              <a:buClrTx/>
              <a:buSzTx/>
              <a:buFontTx/>
              <a:buNone/>
            </a:pPr>
            <a:r>
              <a:rPr lang="en-US" altLang="en-US" sz="1200">
                <a:solidFill>
                  <a:schemeClr val="bg1">
                    <a:lumMod val="75000"/>
                  </a:schemeClr>
                </a:solidFill>
              </a:rPr>
              <a:t>1) Abnormally large diameter of…</a:t>
            </a:r>
            <a:r>
              <a:rPr lang="en-US" altLang="en-US" sz="1200" b="1">
                <a:solidFill>
                  <a:schemeClr val="bg1">
                    <a:lumMod val="75000"/>
                  </a:schemeClr>
                </a:solidFill>
              </a:rPr>
              <a:t>disc </a:t>
            </a:r>
            <a:r>
              <a:rPr lang="en-US" altLang="en-US" sz="1200">
                <a:solidFill>
                  <a:schemeClr val="bg1">
                    <a:lumMod val="75000"/>
                  </a:schemeClr>
                </a:solidFill>
              </a:rPr>
              <a:t>and</a:t>
            </a:r>
            <a:r>
              <a:rPr lang="en-US" altLang="en-US" sz="1200" b="1">
                <a:solidFill>
                  <a:schemeClr val="bg1">
                    <a:lumMod val="75000"/>
                  </a:schemeClr>
                </a:solidFill>
              </a:rPr>
              <a:t> cup</a:t>
            </a:r>
          </a:p>
          <a:p>
            <a:pPr eaLnBrk="1" hangingPunct="1">
              <a:spcBef>
                <a:spcPct val="0"/>
              </a:spcBef>
              <a:buClrTx/>
              <a:buSzTx/>
              <a:buFontTx/>
              <a:buNone/>
            </a:pPr>
            <a:r>
              <a:rPr lang="en-US" altLang="en-US" sz="1200">
                <a:solidFill>
                  <a:schemeClr val="bg1">
                    <a:lumMod val="75000"/>
                  </a:schemeClr>
                </a:solidFill>
              </a:rPr>
              <a:t>2) VF testing may reveal an…</a:t>
            </a:r>
            <a:r>
              <a:rPr lang="en-US" altLang="en-US" sz="1200" b="1">
                <a:solidFill>
                  <a:schemeClr val="bg1">
                    <a:lumMod val="75000"/>
                  </a:schemeClr>
                </a:solidFill>
              </a:rPr>
              <a:t>enlarged blind spot</a:t>
            </a:r>
          </a:p>
        </p:txBody>
      </p:sp>
      <p:sp>
        <p:nvSpPr>
          <p:cNvPr id="41997" name="Rectangle 14">
            <a:extLst>
              <a:ext uri="{FF2B5EF4-FFF2-40B4-BE49-F238E27FC236}">
                <a16:creationId xmlns:a16="http://schemas.microsoft.com/office/drawing/2014/main" id="{0F799540-B8F0-4FAB-B82C-4EEC96115ECD}"/>
              </a:ext>
            </a:extLst>
          </p:cNvPr>
          <p:cNvSpPr>
            <a:spLocks noChangeArrowheads="1"/>
          </p:cNvSpPr>
          <p:nvPr/>
        </p:nvSpPr>
        <p:spPr bwMode="auto">
          <a:xfrm>
            <a:off x="457200" y="122238"/>
            <a:ext cx="7543800" cy="8683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b"/>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ct val="85000"/>
              </a:lnSpc>
              <a:spcBef>
                <a:spcPct val="0"/>
              </a:spcBef>
              <a:buClrTx/>
              <a:buSzTx/>
              <a:buFontTx/>
              <a:buNone/>
            </a:pPr>
            <a:r>
              <a:rPr lang="en-US" altLang="en-US" sz="3200" b="1" dirty="0">
                <a:solidFill>
                  <a:schemeClr val="tx2"/>
                </a:solidFill>
              </a:rPr>
              <a:t>Developmental Abnormalities of the Optic Nerve Head</a:t>
            </a:r>
            <a:endParaRPr lang="en-US" altLang="en-US" sz="3200" dirty="0">
              <a:solidFill>
                <a:schemeClr val="tx2"/>
              </a:solidFill>
            </a:endParaRPr>
          </a:p>
        </p:txBody>
      </p:sp>
      <p:sp>
        <p:nvSpPr>
          <p:cNvPr id="41998" name="Oval 12">
            <a:extLst>
              <a:ext uri="{FF2B5EF4-FFF2-40B4-BE49-F238E27FC236}">
                <a16:creationId xmlns:a16="http://schemas.microsoft.com/office/drawing/2014/main" id="{2236AC39-5E2C-432A-B0E4-43E04D3C37C9}"/>
              </a:ext>
            </a:extLst>
          </p:cNvPr>
          <p:cNvSpPr>
            <a:spLocks noChangeArrowheads="1"/>
          </p:cNvSpPr>
          <p:nvPr/>
        </p:nvSpPr>
        <p:spPr bwMode="auto">
          <a:xfrm>
            <a:off x="5943600" y="2743200"/>
            <a:ext cx="2286000" cy="381000"/>
          </a:xfrm>
          <a:prstGeom prst="ellipse">
            <a:avLst/>
          </a:pr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endParaRPr lang="en-US" altLang="en-US" sz="1800"/>
          </a:p>
        </p:txBody>
      </p:sp>
      <p:sp>
        <p:nvSpPr>
          <p:cNvPr id="42000" name="Line 14">
            <a:extLst>
              <a:ext uri="{FF2B5EF4-FFF2-40B4-BE49-F238E27FC236}">
                <a16:creationId xmlns:a16="http://schemas.microsoft.com/office/drawing/2014/main" id="{429A67C0-5091-483D-A6B2-AC7C0C637C8A}"/>
              </a:ext>
            </a:extLst>
          </p:cNvPr>
          <p:cNvSpPr>
            <a:spLocks noChangeShapeType="1"/>
          </p:cNvSpPr>
          <p:nvPr/>
        </p:nvSpPr>
        <p:spPr bwMode="auto">
          <a:xfrm flipV="1">
            <a:off x="7086600" y="3124200"/>
            <a:ext cx="0" cy="6858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2001" name="Slide Number Placeholder 1">
            <a:extLst>
              <a:ext uri="{FF2B5EF4-FFF2-40B4-BE49-F238E27FC236}">
                <a16:creationId xmlns:a16="http://schemas.microsoft.com/office/drawing/2014/main" id="{E22B0064-DA97-4248-B7AA-0EA0C31FC856}"/>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900D311F-91DB-402A-ADD5-4DEDF2159030}" type="slidenum">
              <a:rPr lang="en-US" altLang="en-US" sz="1000"/>
              <a:pPr>
                <a:spcBef>
                  <a:spcPct val="0"/>
                </a:spcBef>
                <a:buClrTx/>
                <a:buSzTx/>
                <a:buFontTx/>
                <a:buNone/>
              </a:pPr>
              <a:t>108</a:t>
            </a:fld>
            <a:endParaRPr lang="en-US" altLang="en-US" sz="1000"/>
          </a:p>
        </p:txBody>
      </p:sp>
      <p:sp>
        <p:nvSpPr>
          <p:cNvPr id="20" name="Text Box 10">
            <a:extLst>
              <a:ext uri="{FF2B5EF4-FFF2-40B4-BE49-F238E27FC236}">
                <a16:creationId xmlns:a16="http://schemas.microsoft.com/office/drawing/2014/main" id="{4C186291-3413-43FD-89A0-935365312D45}"/>
              </a:ext>
            </a:extLst>
          </p:cNvPr>
          <p:cNvSpPr txBox="1">
            <a:spLocks noChangeArrowheads="1"/>
          </p:cNvSpPr>
          <p:nvPr/>
        </p:nvSpPr>
        <p:spPr bwMode="auto">
          <a:xfrm>
            <a:off x="1371600" y="4267200"/>
            <a:ext cx="3057525" cy="2154238"/>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Morning-Glory Disc</a:t>
            </a:r>
          </a:p>
          <a:p>
            <a:pPr eaLnBrk="1" hangingPunct="1">
              <a:spcBef>
                <a:spcPct val="0"/>
              </a:spcBef>
              <a:buClrTx/>
              <a:buSzTx/>
              <a:buFontTx/>
              <a:buNone/>
            </a:pPr>
            <a:r>
              <a:rPr lang="en-US" altLang="en-US" sz="1200"/>
              <a:t>--DFE reveals:</a:t>
            </a:r>
          </a:p>
          <a:p>
            <a:pPr eaLnBrk="1" hangingPunct="1">
              <a:spcBef>
                <a:spcPct val="0"/>
              </a:spcBef>
              <a:buClrTx/>
              <a:buSzTx/>
              <a:buFontTx/>
              <a:buNone/>
            </a:pPr>
            <a:r>
              <a:rPr lang="en-US" altLang="en-US" sz="1200"/>
              <a:t>  1) A funnel-shaped…</a:t>
            </a:r>
            <a:r>
              <a:rPr lang="en-US" altLang="en-US" sz="1200" b="1">
                <a:solidFill>
                  <a:srgbClr val="0000FF"/>
                </a:solidFill>
              </a:rPr>
              <a:t>excavation</a:t>
            </a:r>
            <a:endParaRPr lang="en-US" altLang="en-US" sz="1200"/>
          </a:p>
          <a:p>
            <a:pPr eaLnBrk="1" hangingPunct="1">
              <a:spcBef>
                <a:spcPct val="0"/>
              </a:spcBef>
              <a:buClrTx/>
              <a:buSzTx/>
              <a:buFontTx/>
              <a:buNone/>
            </a:pPr>
            <a:r>
              <a:rPr lang="en-US" altLang="en-US" sz="1200"/>
              <a:t>  2) Number of vessels crossing the rim</a:t>
            </a:r>
          </a:p>
          <a:p>
            <a:pPr eaLnBrk="1" hangingPunct="1">
              <a:spcBef>
                <a:spcPct val="0"/>
              </a:spcBef>
              <a:buClrTx/>
              <a:buSzTx/>
              <a:buFontTx/>
              <a:buNone/>
            </a:pPr>
            <a:r>
              <a:rPr lang="en-US" altLang="en-US" sz="1200"/>
              <a:t>    seems abnormally…</a:t>
            </a:r>
            <a:r>
              <a:rPr lang="en-US" altLang="en-US" sz="1200" b="1">
                <a:solidFill>
                  <a:srgbClr val="0000FF"/>
                </a:solidFill>
              </a:rPr>
              <a:t>high</a:t>
            </a:r>
            <a:r>
              <a:rPr lang="en-US" altLang="en-US" sz="1200"/>
              <a:t> </a:t>
            </a:r>
            <a:endParaRPr lang="en-US" altLang="en-US" sz="1200" b="1">
              <a:solidFill>
                <a:srgbClr val="0000FF"/>
              </a:solidFill>
            </a:endParaRPr>
          </a:p>
          <a:p>
            <a:pPr eaLnBrk="1" hangingPunct="1">
              <a:spcBef>
                <a:spcPct val="0"/>
              </a:spcBef>
              <a:buClrTx/>
              <a:buSzTx/>
              <a:buFontTx/>
              <a:buNone/>
            </a:pPr>
            <a:r>
              <a:rPr lang="en-US" altLang="en-US" sz="1200"/>
              <a:t>--Tissue is…</a:t>
            </a:r>
            <a:r>
              <a:rPr lang="en-US" altLang="en-US" sz="1200" b="1">
                <a:solidFill>
                  <a:srgbClr val="0000FF"/>
                </a:solidFill>
              </a:rPr>
              <a:t>contractile</a:t>
            </a:r>
            <a:r>
              <a:rPr lang="en-US" altLang="en-US" sz="1200"/>
              <a:t>, so cup seems</a:t>
            </a:r>
          </a:p>
          <a:p>
            <a:pPr eaLnBrk="1" hangingPunct="1">
              <a:spcBef>
                <a:spcPct val="0"/>
              </a:spcBef>
              <a:buClrTx/>
              <a:buSzTx/>
              <a:buFontTx/>
              <a:buNone/>
            </a:pPr>
            <a:r>
              <a:rPr lang="en-US" altLang="en-US" sz="1200"/>
              <a:t>  to…</a:t>
            </a:r>
            <a:r>
              <a:rPr lang="en-US" altLang="en-US" sz="1200" b="1">
                <a:solidFill>
                  <a:srgbClr val="0000FF"/>
                </a:solidFill>
              </a:rPr>
              <a:t>open </a:t>
            </a:r>
            <a:r>
              <a:rPr lang="en-US" altLang="en-US" sz="1200">
                <a:solidFill>
                  <a:srgbClr val="0000FF"/>
                </a:solidFill>
              </a:rPr>
              <a:t>and</a:t>
            </a:r>
            <a:r>
              <a:rPr lang="en-US" altLang="en-US" sz="1200" b="1">
                <a:solidFill>
                  <a:srgbClr val="0000FF"/>
                </a:solidFill>
              </a:rPr>
              <a:t> close</a:t>
            </a:r>
            <a:r>
              <a:rPr lang="en-US" altLang="en-US" sz="1200"/>
              <a:t> (like its namesake,  </a:t>
            </a:r>
          </a:p>
          <a:p>
            <a:pPr eaLnBrk="1" hangingPunct="1">
              <a:spcBef>
                <a:spcPct val="0"/>
              </a:spcBef>
              <a:buClrTx/>
              <a:buSzTx/>
              <a:buFontTx/>
              <a:buNone/>
            </a:pPr>
            <a:r>
              <a:rPr lang="en-US" altLang="en-US" sz="1200"/>
              <a:t>  the morning-glory flower)</a:t>
            </a:r>
          </a:p>
          <a:p>
            <a:pPr eaLnBrk="1" hangingPunct="1">
              <a:spcBef>
                <a:spcPct val="0"/>
              </a:spcBef>
              <a:buClrTx/>
              <a:buSzTx/>
              <a:buFontTx/>
              <a:buNone/>
            </a:pPr>
            <a:r>
              <a:rPr lang="en-US" altLang="en-US" sz="1200"/>
              <a:t>--VA usually…</a:t>
            </a:r>
            <a:r>
              <a:rPr lang="en-US" altLang="en-US" sz="1200" b="1">
                <a:solidFill>
                  <a:srgbClr val="0000FF"/>
                </a:solidFill>
              </a:rPr>
              <a:t>20/200</a:t>
            </a:r>
            <a:r>
              <a:rPr lang="en-US" altLang="en-US" sz="1200"/>
              <a:t>, but can be…</a:t>
            </a:r>
          </a:p>
          <a:p>
            <a:pPr eaLnBrk="1" hangingPunct="1">
              <a:spcBef>
                <a:spcPct val="0"/>
              </a:spcBef>
              <a:buClrTx/>
              <a:buSzTx/>
              <a:buFontTx/>
              <a:buNone/>
            </a:pPr>
            <a:r>
              <a:rPr lang="en-US" altLang="en-US" sz="1200"/>
              <a:t>   </a:t>
            </a:r>
            <a:r>
              <a:rPr lang="en-US" altLang="en-US" sz="1200" b="1">
                <a:solidFill>
                  <a:srgbClr val="0000FF"/>
                </a:solidFill>
              </a:rPr>
              <a:t>20/20&lt;-&gt;NLP</a:t>
            </a:r>
          </a:p>
          <a:p>
            <a:pPr eaLnBrk="1" hangingPunct="1">
              <a:spcBef>
                <a:spcPct val="0"/>
              </a:spcBef>
              <a:buClrTx/>
              <a:buSzTx/>
              <a:buFontTx/>
              <a:buNone/>
            </a:pPr>
            <a:r>
              <a:rPr lang="en-US" altLang="en-US" sz="1200"/>
              <a:t>--1/3 develop…</a:t>
            </a:r>
            <a:r>
              <a:rPr lang="en-US" altLang="en-US" sz="1200" b="1">
                <a:solidFill>
                  <a:srgbClr val="CCECFF"/>
                </a:solidFill>
              </a:rPr>
              <a:t>serous</a:t>
            </a:r>
            <a:r>
              <a:rPr lang="en-US" altLang="en-US" sz="1200" b="1">
                <a:solidFill>
                  <a:srgbClr val="0000FF"/>
                </a:solidFill>
              </a:rPr>
              <a:t> </a:t>
            </a:r>
            <a:r>
              <a:rPr lang="en-US" altLang="en-US" sz="1200" b="1">
                <a:solidFill>
                  <a:srgbClr val="CCECFF"/>
                </a:solidFill>
              </a:rPr>
              <a:t>RD</a:t>
            </a:r>
          </a:p>
        </p:txBody>
      </p:sp>
      <p:sp>
        <p:nvSpPr>
          <p:cNvPr id="21" name="Text Box 3">
            <a:extLst>
              <a:ext uri="{FF2B5EF4-FFF2-40B4-BE49-F238E27FC236}">
                <a16:creationId xmlns:a16="http://schemas.microsoft.com/office/drawing/2014/main" id="{030446A4-7E75-4801-994B-F18584B138C5}"/>
              </a:ext>
            </a:extLst>
          </p:cNvPr>
          <p:cNvSpPr txBox="1">
            <a:spLocks noChangeArrowheads="1"/>
          </p:cNvSpPr>
          <p:nvPr/>
        </p:nvSpPr>
        <p:spPr bwMode="auto">
          <a:xfrm>
            <a:off x="793750" y="3505200"/>
            <a:ext cx="2274888" cy="677863"/>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r>
              <a:rPr lang="en-US" altLang="en-US" sz="1400" b="1">
                <a:solidFill>
                  <a:schemeClr val="bg1">
                    <a:lumMod val="65000"/>
                  </a:schemeClr>
                </a:solidFill>
              </a:rPr>
              <a:t>Optic Pit/Hole</a:t>
            </a:r>
          </a:p>
          <a:p>
            <a:pPr eaLnBrk="1" hangingPunct="1">
              <a:defRPr/>
            </a:pPr>
            <a:r>
              <a:rPr lang="en-US" altLang="en-US" sz="1200">
                <a:solidFill>
                  <a:schemeClr val="bg1">
                    <a:lumMod val="65000"/>
                  </a:schemeClr>
                </a:solidFill>
              </a:rPr>
              <a:t>--Associated with…</a:t>
            </a:r>
            <a:r>
              <a:rPr lang="en-US" altLang="en-US" sz="1200" b="1">
                <a:solidFill>
                  <a:schemeClr val="bg1">
                    <a:lumMod val="65000"/>
                  </a:schemeClr>
                </a:solidFill>
              </a:rPr>
              <a:t>serous RD</a:t>
            </a:r>
          </a:p>
          <a:p>
            <a:pPr eaLnBrk="1" hangingPunct="1">
              <a:defRPr/>
            </a:pPr>
            <a:r>
              <a:rPr lang="en-US" altLang="en-US" sz="1200" b="1">
                <a:solidFill>
                  <a:schemeClr val="bg1">
                    <a:lumMod val="65000"/>
                  </a:schemeClr>
                </a:solidFill>
              </a:rPr>
              <a:t>  in adulthood</a:t>
            </a:r>
          </a:p>
        </p:txBody>
      </p:sp>
      <p:sp>
        <p:nvSpPr>
          <p:cNvPr id="22" name="Line 4">
            <a:extLst>
              <a:ext uri="{FF2B5EF4-FFF2-40B4-BE49-F238E27FC236}">
                <a16:creationId xmlns:a16="http://schemas.microsoft.com/office/drawing/2014/main" id="{9BFB6715-F991-4854-A71E-CB29EF21B6DD}"/>
              </a:ext>
            </a:extLst>
          </p:cNvPr>
          <p:cNvSpPr>
            <a:spLocks noChangeShapeType="1"/>
          </p:cNvSpPr>
          <p:nvPr/>
        </p:nvSpPr>
        <p:spPr bwMode="auto">
          <a:xfrm flipH="1">
            <a:off x="1600200" y="2057400"/>
            <a:ext cx="1524000" cy="3810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en-US">
              <a:latin typeface="Arial" charset="0"/>
            </a:endParaRPr>
          </a:p>
        </p:txBody>
      </p:sp>
      <p:sp>
        <p:nvSpPr>
          <p:cNvPr id="23" name="Text Box 6">
            <a:extLst>
              <a:ext uri="{FF2B5EF4-FFF2-40B4-BE49-F238E27FC236}">
                <a16:creationId xmlns:a16="http://schemas.microsoft.com/office/drawing/2014/main" id="{7CE82345-0D53-48E9-A822-7EAE4FCDDAB0}"/>
              </a:ext>
            </a:extLst>
          </p:cNvPr>
          <p:cNvSpPr txBox="1">
            <a:spLocks noChangeArrowheads="1"/>
          </p:cNvSpPr>
          <p:nvPr/>
        </p:nvSpPr>
        <p:spPr bwMode="auto">
          <a:xfrm>
            <a:off x="1341438" y="1524000"/>
            <a:ext cx="3543300" cy="4587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algn="ctr" eaLnBrk="1" hangingPunct="1">
              <a:lnSpc>
                <a:spcPct val="85000"/>
              </a:lnSpc>
              <a:defRPr/>
            </a:pPr>
            <a:r>
              <a:rPr lang="en-US" altLang="en-US" sz="1400" i="1">
                <a:solidFill>
                  <a:schemeClr val="bg1">
                    <a:lumMod val="75000"/>
                  </a:schemeClr>
                </a:solidFill>
              </a:rPr>
              <a:t>These three are all secondary to abnormal</a:t>
            </a:r>
          </a:p>
          <a:p>
            <a:pPr algn="ctr" eaLnBrk="1" hangingPunct="1">
              <a:lnSpc>
                <a:spcPct val="85000"/>
              </a:lnSpc>
              <a:defRPr/>
            </a:pPr>
            <a:r>
              <a:rPr lang="en-US" altLang="en-US" sz="1400" i="1">
                <a:solidFill>
                  <a:schemeClr val="bg1">
                    <a:lumMod val="75000"/>
                  </a:schemeClr>
                </a:solidFill>
              </a:rPr>
              <a:t>closure of the embryonic optic fissure</a:t>
            </a:r>
          </a:p>
        </p:txBody>
      </p:sp>
      <p:sp>
        <p:nvSpPr>
          <p:cNvPr id="24" name="Text Box 7">
            <a:extLst>
              <a:ext uri="{FF2B5EF4-FFF2-40B4-BE49-F238E27FC236}">
                <a16:creationId xmlns:a16="http://schemas.microsoft.com/office/drawing/2014/main" id="{AA96CEF5-2DEB-4003-B9B8-95D9A8CC88C9}"/>
              </a:ext>
            </a:extLst>
          </p:cNvPr>
          <p:cNvSpPr txBox="1">
            <a:spLocks noChangeArrowheads="1"/>
          </p:cNvSpPr>
          <p:nvPr/>
        </p:nvSpPr>
        <p:spPr bwMode="auto">
          <a:xfrm>
            <a:off x="76200" y="2514600"/>
            <a:ext cx="2782888" cy="862013"/>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r>
              <a:rPr lang="en-US" altLang="en-US" sz="1400" b="1">
                <a:solidFill>
                  <a:schemeClr val="bg1">
                    <a:lumMod val="65000"/>
                  </a:schemeClr>
                </a:solidFill>
              </a:rPr>
              <a:t>Optic Nerve Coloboma</a:t>
            </a:r>
          </a:p>
          <a:p>
            <a:pPr eaLnBrk="1" hangingPunct="1">
              <a:defRPr/>
            </a:pPr>
            <a:r>
              <a:rPr lang="en-US" altLang="en-US" sz="1200">
                <a:solidFill>
                  <a:schemeClr val="bg1">
                    <a:lumMod val="65000"/>
                  </a:schemeClr>
                </a:solidFill>
              </a:rPr>
              <a:t>1) May resemble…</a:t>
            </a:r>
            <a:r>
              <a:rPr lang="en-US" altLang="en-US" sz="1200" b="1">
                <a:solidFill>
                  <a:schemeClr val="bg1">
                    <a:lumMod val="65000"/>
                  </a:schemeClr>
                </a:solidFill>
              </a:rPr>
              <a:t>deep cupping</a:t>
            </a:r>
          </a:p>
          <a:p>
            <a:pPr eaLnBrk="1" hangingPunct="1">
              <a:defRPr/>
            </a:pPr>
            <a:r>
              <a:rPr lang="en-US" altLang="en-US" sz="1200">
                <a:solidFill>
                  <a:schemeClr val="bg1">
                    <a:lumMod val="65000"/>
                  </a:schemeClr>
                </a:solidFill>
              </a:rPr>
              <a:t>2) Can be…</a:t>
            </a:r>
            <a:r>
              <a:rPr lang="en-US" altLang="en-US" sz="1200" b="1">
                <a:solidFill>
                  <a:schemeClr val="bg1">
                    <a:lumMod val="65000"/>
                  </a:schemeClr>
                </a:solidFill>
              </a:rPr>
              <a:t>bilateral, asymmetric</a:t>
            </a:r>
          </a:p>
          <a:p>
            <a:pPr eaLnBrk="1" hangingPunct="1">
              <a:defRPr/>
            </a:pPr>
            <a:r>
              <a:rPr lang="en-US" altLang="en-US" sz="1200">
                <a:solidFill>
                  <a:schemeClr val="bg1">
                    <a:lumMod val="65000"/>
                  </a:schemeClr>
                </a:solidFill>
              </a:rPr>
              <a:t>3) Part of the…</a:t>
            </a:r>
            <a:r>
              <a:rPr lang="en-US" altLang="en-US" sz="1200" b="1">
                <a:solidFill>
                  <a:schemeClr val="bg1">
                    <a:lumMod val="65000"/>
                  </a:schemeClr>
                </a:solidFill>
              </a:rPr>
              <a:t>CHARGE association</a:t>
            </a:r>
          </a:p>
        </p:txBody>
      </p:sp>
      <p:sp>
        <p:nvSpPr>
          <p:cNvPr id="25" name="Line 8">
            <a:extLst>
              <a:ext uri="{FF2B5EF4-FFF2-40B4-BE49-F238E27FC236}">
                <a16:creationId xmlns:a16="http://schemas.microsoft.com/office/drawing/2014/main" id="{75305B10-22F3-4424-8C49-87A8BD5C8836}"/>
              </a:ext>
            </a:extLst>
          </p:cNvPr>
          <p:cNvSpPr>
            <a:spLocks noChangeShapeType="1"/>
          </p:cNvSpPr>
          <p:nvPr/>
        </p:nvSpPr>
        <p:spPr bwMode="auto">
          <a:xfrm flipH="1">
            <a:off x="2971800" y="2057400"/>
            <a:ext cx="152400" cy="14478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en-US">
              <a:latin typeface="Arial" charset="0"/>
            </a:endParaRPr>
          </a:p>
        </p:txBody>
      </p:sp>
      <p:sp>
        <p:nvSpPr>
          <p:cNvPr id="26" name="Text Box 9">
            <a:extLst>
              <a:ext uri="{FF2B5EF4-FFF2-40B4-BE49-F238E27FC236}">
                <a16:creationId xmlns:a16="http://schemas.microsoft.com/office/drawing/2014/main" id="{5D799306-5EEF-4367-A1AC-5515393D56FE}"/>
              </a:ext>
            </a:extLst>
          </p:cNvPr>
          <p:cNvSpPr txBox="1">
            <a:spLocks noChangeArrowheads="1"/>
          </p:cNvSpPr>
          <p:nvPr/>
        </p:nvSpPr>
        <p:spPr bwMode="auto">
          <a:xfrm>
            <a:off x="1371600" y="4267200"/>
            <a:ext cx="3057525" cy="2154238"/>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r>
              <a:rPr lang="en-US" altLang="en-US" sz="1400" b="1">
                <a:solidFill>
                  <a:schemeClr val="bg1">
                    <a:lumMod val="65000"/>
                  </a:schemeClr>
                </a:solidFill>
              </a:rPr>
              <a:t>Morning-Glory Disc</a:t>
            </a:r>
          </a:p>
          <a:p>
            <a:pPr eaLnBrk="1" hangingPunct="1">
              <a:defRPr/>
            </a:pPr>
            <a:r>
              <a:rPr lang="en-US" altLang="en-US" sz="1200">
                <a:solidFill>
                  <a:schemeClr val="bg1">
                    <a:lumMod val="65000"/>
                  </a:schemeClr>
                </a:solidFill>
              </a:rPr>
              <a:t>--DFE reveals:</a:t>
            </a:r>
          </a:p>
          <a:p>
            <a:pPr eaLnBrk="1" hangingPunct="1">
              <a:defRPr/>
            </a:pPr>
            <a:r>
              <a:rPr lang="en-US" altLang="en-US" sz="1200">
                <a:solidFill>
                  <a:schemeClr val="bg1">
                    <a:lumMod val="65000"/>
                  </a:schemeClr>
                </a:solidFill>
              </a:rPr>
              <a:t>  1) A funnel-shaped…</a:t>
            </a:r>
            <a:r>
              <a:rPr lang="en-US" altLang="en-US" sz="1200" b="1">
                <a:solidFill>
                  <a:schemeClr val="bg1">
                    <a:lumMod val="65000"/>
                  </a:schemeClr>
                </a:solidFill>
              </a:rPr>
              <a:t>excavation</a:t>
            </a:r>
            <a:endParaRPr lang="en-US" altLang="en-US" sz="1200">
              <a:solidFill>
                <a:schemeClr val="bg1">
                  <a:lumMod val="65000"/>
                </a:schemeClr>
              </a:solidFill>
            </a:endParaRPr>
          </a:p>
          <a:p>
            <a:pPr eaLnBrk="1" hangingPunct="1">
              <a:defRPr/>
            </a:pPr>
            <a:r>
              <a:rPr lang="en-US" altLang="en-US" sz="1200">
                <a:solidFill>
                  <a:schemeClr val="bg1">
                    <a:lumMod val="65000"/>
                  </a:schemeClr>
                </a:solidFill>
              </a:rPr>
              <a:t>  2) Number of vessels crossing the rim</a:t>
            </a:r>
          </a:p>
          <a:p>
            <a:pPr eaLnBrk="1" hangingPunct="1">
              <a:defRPr/>
            </a:pPr>
            <a:r>
              <a:rPr lang="en-US" altLang="en-US" sz="1200">
                <a:solidFill>
                  <a:schemeClr val="bg1">
                    <a:lumMod val="65000"/>
                  </a:schemeClr>
                </a:solidFill>
              </a:rPr>
              <a:t>    seems abnormally…</a:t>
            </a:r>
            <a:r>
              <a:rPr lang="en-US" altLang="en-US" sz="1200" b="1">
                <a:solidFill>
                  <a:schemeClr val="bg1">
                    <a:lumMod val="65000"/>
                  </a:schemeClr>
                </a:solidFill>
              </a:rPr>
              <a:t>high</a:t>
            </a:r>
            <a:r>
              <a:rPr lang="en-US" altLang="en-US" sz="1200">
                <a:solidFill>
                  <a:schemeClr val="bg1">
                    <a:lumMod val="65000"/>
                  </a:schemeClr>
                </a:solidFill>
              </a:rPr>
              <a:t> </a:t>
            </a:r>
            <a:endParaRPr lang="en-US" altLang="en-US" sz="1200" b="1">
              <a:solidFill>
                <a:schemeClr val="bg1">
                  <a:lumMod val="65000"/>
                </a:schemeClr>
              </a:solidFill>
            </a:endParaRPr>
          </a:p>
          <a:p>
            <a:pPr eaLnBrk="1" hangingPunct="1">
              <a:defRPr/>
            </a:pPr>
            <a:r>
              <a:rPr lang="en-US" altLang="en-US" sz="1200">
                <a:solidFill>
                  <a:schemeClr val="bg1">
                    <a:lumMod val="65000"/>
                  </a:schemeClr>
                </a:solidFill>
              </a:rPr>
              <a:t>--Tissue is…</a:t>
            </a:r>
            <a:r>
              <a:rPr lang="en-US" altLang="en-US" sz="1200" b="1">
                <a:solidFill>
                  <a:schemeClr val="bg1">
                    <a:lumMod val="65000"/>
                  </a:schemeClr>
                </a:solidFill>
              </a:rPr>
              <a:t>contractile</a:t>
            </a:r>
            <a:r>
              <a:rPr lang="en-US" altLang="en-US" sz="1200">
                <a:solidFill>
                  <a:schemeClr val="bg1">
                    <a:lumMod val="65000"/>
                  </a:schemeClr>
                </a:solidFill>
              </a:rPr>
              <a:t>, so cup seems</a:t>
            </a:r>
          </a:p>
          <a:p>
            <a:pPr eaLnBrk="1" hangingPunct="1">
              <a:defRPr/>
            </a:pPr>
            <a:r>
              <a:rPr lang="en-US" altLang="en-US" sz="1200">
                <a:solidFill>
                  <a:schemeClr val="bg1">
                    <a:lumMod val="65000"/>
                  </a:schemeClr>
                </a:solidFill>
              </a:rPr>
              <a:t>  to…</a:t>
            </a:r>
            <a:r>
              <a:rPr lang="en-US" altLang="en-US" sz="1200" b="1">
                <a:solidFill>
                  <a:schemeClr val="bg1">
                    <a:lumMod val="65000"/>
                  </a:schemeClr>
                </a:solidFill>
              </a:rPr>
              <a:t>open </a:t>
            </a:r>
            <a:r>
              <a:rPr lang="en-US" altLang="en-US" sz="1200">
                <a:solidFill>
                  <a:schemeClr val="bg1">
                    <a:lumMod val="65000"/>
                  </a:schemeClr>
                </a:solidFill>
              </a:rPr>
              <a:t>and</a:t>
            </a:r>
            <a:r>
              <a:rPr lang="en-US" altLang="en-US" sz="1200" b="1">
                <a:solidFill>
                  <a:schemeClr val="bg1">
                    <a:lumMod val="65000"/>
                  </a:schemeClr>
                </a:solidFill>
              </a:rPr>
              <a:t> close</a:t>
            </a:r>
            <a:r>
              <a:rPr lang="en-US" altLang="en-US" sz="1200">
                <a:solidFill>
                  <a:schemeClr val="bg1">
                    <a:lumMod val="65000"/>
                  </a:schemeClr>
                </a:solidFill>
              </a:rPr>
              <a:t> (like its namesake,  </a:t>
            </a:r>
          </a:p>
          <a:p>
            <a:pPr eaLnBrk="1" hangingPunct="1">
              <a:defRPr/>
            </a:pPr>
            <a:r>
              <a:rPr lang="en-US" altLang="en-US" sz="1200">
                <a:solidFill>
                  <a:schemeClr val="bg1">
                    <a:lumMod val="65000"/>
                  </a:schemeClr>
                </a:solidFill>
              </a:rPr>
              <a:t>  the morning-glory flower)</a:t>
            </a:r>
          </a:p>
          <a:p>
            <a:pPr eaLnBrk="1" hangingPunct="1">
              <a:defRPr/>
            </a:pPr>
            <a:r>
              <a:rPr lang="en-US" altLang="en-US" sz="1200">
                <a:solidFill>
                  <a:schemeClr val="bg1">
                    <a:lumMod val="65000"/>
                  </a:schemeClr>
                </a:solidFill>
              </a:rPr>
              <a:t>--VA usually…</a:t>
            </a:r>
            <a:r>
              <a:rPr lang="en-US" altLang="en-US" sz="1200" b="1">
                <a:solidFill>
                  <a:schemeClr val="bg1">
                    <a:lumMod val="65000"/>
                  </a:schemeClr>
                </a:solidFill>
              </a:rPr>
              <a:t>20/200</a:t>
            </a:r>
            <a:r>
              <a:rPr lang="en-US" altLang="en-US" sz="1200">
                <a:solidFill>
                  <a:schemeClr val="bg1">
                    <a:lumMod val="65000"/>
                  </a:schemeClr>
                </a:solidFill>
              </a:rPr>
              <a:t>, but can be…</a:t>
            </a:r>
          </a:p>
          <a:p>
            <a:pPr eaLnBrk="1" hangingPunct="1">
              <a:defRPr/>
            </a:pPr>
            <a:r>
              <a:rPr lang="en-US" altLang="en-US" sz="1200">
                <a:solidFill>
                  <a:schemeClr val="bg1">
                    <a:lumMod val="65000"/>
                  </a:schemeClr>
                </a:solidFill>
              </a:rPr>
              <a:t>   </a:t>
            </a:r>
            <a:r>
              <a:rPr lang="en-US" altLang="en-US" sz="1200" b="1">
                <a:solidFill>
                  <a:schemeClr val="bg1">
                    <a:lumMod val="65000"/>
                  </a:schemeClr>
                </a:solidFill>
              </a:rPr>
              <a:t>20/20&lt;-&gt;NLP</a:t>
            </a:r>
          </a:p>
          <a:p>
            <a:pPr eaLnBrk="1" hangingPunct="1">
              <a:defRPr/>
            </a:pPr>
            <a:r>
              <a:rPr lang="en-US" altLang="en-US" sz="1200">
                <a:solidFill>
                  <a:schemeClr val="bg1">
                    <a:lumMod val="65000"/>
                  </a:schemeClr>
                </a:solidFill>
              </a:rPr>
              <a:t>--1/3 develop…</a:t>
            </a:r>
            <a:r>
              <a:rPr lang="en-US" altLang="en-US" sz="1200" b="1">
                <a:solidFill>
                  <a:schemeClr val="bg1">
                    <a:lumMod val="65000"/>
                  </a:schemeClr>
                </a:solidFill>
              </a:rPr>
              <a:t>serous RD</a:t>
            </a:r>
          </a:p>
        </p:txBody>
      </p:sp>
      <p:sp>
        <p:nvSpPr>
          <p:cNvPr id="27" name="Line 12">
            <a:extLst>
              <a:ext uri="{FF2B5EF4-FFF2-40B4-BE49-F238E27FC236}">
                <a16:creationId xmlns:a16="http://schemas.microsoft.com/office/drawing/2014/main" id="{846A5604-5611-4736-9714-35BF5D6F6898}"/>
              </a:ext>
            </a:extLst>
          </p:cNvPr>
          <p:cNvSpPr>
            <a:spLocks noChangeShapeType="1"/>
          </p:cNvSpPr>
          <p:nvPr/>
        </p:nvSpPr>
        <p:spPr bwMode="auto">
          <a:xfrm>
            <a:off x="3124200" y="2057400"/>
            <a:ext cx="381000" cy="22098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en-US"/>
          </a:p>
        </p:txBody>
      </p:sp>
      <p:sp>
        <p:nvSpPr>
          <p:cNvPr id="28" name="Text Box 13">
            <a:extLst>
              <a:ext uri="{FF2B5EF4-FFF2-40B4-BE49-F238E27FC236}">
                <a16:creationId xmlns:a16="http://schemas.microsoft.com/office/drawing/2014/main" id="{1163149E-03F9-4C22-954A-3B7C205B55B4}"/>
              </a:ext>
            </a:extLst>
          </p:cNvPr>
          <p:cNvSpPr txBox="1">
            <a:spLocks noChangeArrowheads="1"/>
          </p:cNvSpPr>
          <p:nvPr/>
        </p:nvSpPr>
        <p:spPr bwMode="auto">
          <a:xfrm>
            <a:off x="5105400" y="3810000"/>
            <a:ext cx="3934090" cy="584775"/>
          </a:xfrm>
          <a:prstGeom prst="rect">
            <a:avLst/>
          </a:prstGeom>
          <a:solidFill>
            <a:schemeClr val="tx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i="1" dirty="0">
                <a:solidFill>
                  <a:schemeClr val="bg1"/>
                </a:solidFill>
              </a:rPr>
              <a:t>Where does myelination normally </a:t>
            </a:r>
            <a:r>
              <a:rPr lang="en-US" altLang="en-US" sz="1600" b="1" dirty="0">
                <a:solidFill>
                  <a:schemeClr val="bg1"/>
                </a:solidFill>
              </a:rPr>
              <a:t>begin</a:t>
            </a:r>
            <a:r>
              <a:rPr lang="en-US" altLang="en-US" sz="1600" i="1" dirty="0">
                <a:solidFill>
                  <a:schemeClr val="bg1"/>
                </a:solidFill>
              </a:rPr>
              <a:t>?</a:t>
            </a:r>
          </a:p>
          <a:p>
            <a:pPr eaLnBrk="1" hangingPunct="1">
              <a:spcBef>
                <a:spcPct val="0"/>
              </a:spcBef>
              <a:buClrTx/>
              <a:buSzTx/>
              <a:buFontTx/>
              <a:buNone/>
            </a:pPr>
            <a:r>
              <a:rPr lang="en-US" altLang="en-US" sz="1600" dirty="0">
                <a:solidFill>
                  <a:schemeClr val="bg1"/>
                </a:solidFill>
              </a:rPr>
              <a:t>At the lateral geniculate nucleus</a:t>
            </a:r>
          </a:p>
        </p:txBody>
      </p:sp>
      <p:sp>
        <p:nvSpPr>
          <p:cNvPr id="29" name="Text Box 13">
            <a:extLst>
              <a:ext uri="{FF2B5EF4-FFF2-40B4-BE49-F238E27FC236}">
                <a16:creationId xmlns:a16="http://schemas.microsoft.com/office/drawing/2014/main" id="{DA796E6D-C320-40BA-B0B8-2FCF525EB4D3}"/>
              </a:ext>
            </a:extLst>
          </p:cNvPr>
          <p:cNvSpPr txBox="1">
            <a:spLocks noChangeArrowheads="1"/>
          </p:cNvSpPr>
          <p:nvPr/>
        </p:nvSpPr>
        <p:spPr bwMode="auto">
          <a:xfrm>
            <a:off x="4800600" y="5257800"/>
            <a:ext cx="4294188" cy="1230313"/>
          </a:xfrm>
          <a:prstGeom prst="rect">
            <a:avLst/>
          </a:prstGeom>
          <a:solidFill>
            <a:srgbClr val="FFCC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Tilted-Disc Syndrome</a:t>
            </a:r>
          </a:p>
          <a:p>
            <a:pPr eaLnBrk="1" hangingPunct="1">
              <a:spcBef>
                <a:spcPct val="0"/>
              </a:spcBef>
              <a:buClrTx/>
              <a:buSzTx/>
              <a:buFontTx/>
              <a:buNone/>
            </a:pPr>
            <a:r>
              <a:rPr lang="en-US" altLang="en-US" sz="1200"/>
              <a:t>1) Superior pole appears…</a:t>
            </a:r>
            <a:r>
              <a:rPr lang="en-US" altLang="en-US" sz="1200" b="1">
                <a:solidFill>
                  <a:srgbClr val="0000FF"/>
                </a:solidFill>
              </a:rPr>
              <a:t>elevated</a:t>
            </a:r>
            <a:r>
              <a:rPr lang="en-US" altLang="en-US" sz="1200"/>
              <a:t>, inferior…</a:t>
            </a:r>
            <a:r>
              <a:rPr lang="en-US" altLang="en-US" sz="1200" b="1">
                <a:solidFill>
                  <a:srgbClr val="0000FF"/>
                </a:solidFill>
              </a:rPr>
              <a:t>recessed</a:t>
            </a:r>
          </a:p>
          <a:p>
            <a:pPr eaLnBrk="1" hangingPunct="1">
              <a:spcBef>
                <a:spcPct val="0"/>
              </a:spcBef>
              <a:buClrTx/>
              <a:buSzTx/>
              <a:buFontTx/>
              <a:buNone/>
            </a:pPr>
            <a:r>
              <a:rPr lang="en-US" altLang="en-US" sz="1200"/>
              <a:t>2) </a:t>
            </a:r>
            <a:r>
              <a:rPr lang="en-US" altLang="en-US" sz="1200">
                <a:solidFill>
                  <a:srgbClr val="FFCC99"/>
                </a:solidFill>
              </a:rPr>
              <a:t>Associated with…</a:t>
            </a:r>
            <a:r>
              <a:rPr lang="en-US" altLang="en-US" sz="1200" b="1">
                <a:solidFill>
                  <a:srgbClr val="FFCC99"/>
                </a:solidFill>
              </a:rPr>
              <a:t>situs inversus</a:t>
            </a:r>
            <a:r>
              <a:rPr lang="en-US" altLang="en-US" sz="1200">
                <a:solidFill>
                  <a:srgbClr val="FFCC99"/>
                </a:solidFill>
              </a:rPr>
              <a:t> of retinal vessels</a:t>
            </a:r>
          </a:p>
          <a:p>
            <a:pPr eaLnBrk="1" hangingPunct="1">
              <a:spcBef>
                <a:spcPct val="0"/>
              </a:spcBef>
              <a:buClrTx/>
              <a:buSzTx/>
              <a:buFontTx/>
              <a:buNone/>
            </a:pPr>
            <a:r>
              <a:rPr lang="en-US" altLang="en-US" sz="1200"/>
              <a:t>3) </a:t>
            </a:r>
            <a:r>
              <a:rPr lang="en-US" altLang="en-US" sz="1200">
                <a:solidFill>
                  <a:srgbClr val="FFCC99"/>
                </a:solidFill>
              </a:rPr>
              <a:t>Fundus abnormality produces…</a:t>
            </a:r>
            <a:r>
              <a:rPr lang="en-US" altLang="en-US" sz="1200" b="1">
                <a:solidFill>
                  <a:srgbClr val="FFCC99"/>
                </a:solidFill>
              </a:rPr>
              <a:t>myopic astigmatism</a:t>
            </a:r>
          </a:p>
          <a:p>
            <a:pPr eaLnBrk="1" hangingPunct="1">
              <a:spcBef>
                <a:spcPct val="0"/>
              </a:spcBef>
              <a:buClrTx/>
              <a:buSzTx/>
              <a:buFontTx/>
              <a:buNone/>
            </a:pPr>
            <a:r>
              <a:rPr lang="en-US" altLang="en-US" sz="1200"/>
              <a:t>4) </a:t>
            </a:r>
            <a:r>
              <a:rPr lang="en-US" altLang="en-US" sz="1200">
                <a:solidFill>
                  <a:srgbClr val="FFCC99"/>
                </a:solidFill>
              </a:rPr>
              <a:t>VF testing reveals…</a:t>
            </a:r>
            <a:r>
              <a:rPr lang="en-US" altLang="en-US" sz="1200" b="1">
                <a:solidFill>
                  <a:srgbClr val="FFCC99"/>
                </a:solidFill>
              </a:rPr>
              <a:t>bitemporal hemianopia</a:t>
            </a:r>
            <a:r>
              <a:rPr lang="en-US" altLang="en-US" sz="1200">
                <a:solidFill>
                  <a:srgbClr val="FFCC99"/>
                </a:solidFill>
              </a:rPr>
              <a:t> that doesn’t</a:t>
            </a:r>
          </a:p>
          <a:p>
            <a:pPr eaLnBrk="1" hangingPunct="1">
              <a:spcBef>
                <a:spcPct val="0"/>
              </a:spcBef>
              <a:buClrTx/>
              <a:buSzTx/>
              <a:buFontTx/>
              <a:buNone/>
            </a:pPr>
            <a:r>
              <a:rPr lang="en-US" altLang="en-US" sz="1200">
                <a:solidFill>
                  <a:srgbClr val="FFCC99"/>
                </a:solidFill>
              </a:rPr>
              <a:t>   …</a:t>
            </a:r>
            <a:r>
              <a:rPr lang="en-US" altLang="en-US" sz="1200" b="1">
                <a:solidFill>
                  <a:srgbClr val="FFCC99"/>
                </a:solidFill>
              </a:rPr>
              <a:t>respect the vertical</a:t>
            </a:r>
            <a:r>
              <a:rPr lang="en-US" altLang="en-US" sz="1200">
                <a:solidFill>
                  <a:srgbClr val="FFCC99"/>
                </a:solidFill>
              </a:rPr>
              <a:t> and may…</a:t>
            </a:r>
            <a:r>
              <a:rPr lang="en-US" altLang="en-US" sz="1200" b="1">
                <a:solidFill>
                  <a:srgbClr val="FFCC99"/>
                </a:solidFill>
              </a:rPr>
              <a:t>resolve with refraction</a:t>
            </a:r>
          </a:p>
        </p:txBody>
      </p:sp>
      <p:sp>
        <p:nvSpPr>
          <p:cNvPr id="30" name="Text Box 13">
            <a:extLst>
              <a:ext uri="{FF2B5EF4-FFF2-40B4-BE49-F238E27FC236}">
                <a16:creationId xmlns:a16="http://schemas.microsoft.com/office/drawing/2014/main" id="{D7176AAD-21D8-4123-834F-0D6B401F0DEF}"/>
              </a:ext>
            </a:extLst>
          </p:cNvPr>
          <p:cNvSpPr txBox="1">
            <a:spLocks noChangeArrowheads="1"/>
          </p:cNvSpPr>
          <p:nvPr/>
        </p:nvSpPr>
        <p:spPr bwMode="auto">
          <a:xfrm>
            <a:off x="4800600" y="5257800"/>
            <a:ext cx="4216400" cy="1231106"/>
          </a:xfrm>
          <a:prstGeom prst="rect">
            <a:avLst/>
          </a:prstGeom>
          <a:solidFill>
            <a:srgbClr val="FFCC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dirty="0">
                <a:solidFill>
                  <a:schemeClr val="bg1">
                    <a:lumMod val="65000"/>
                  </a:schemeClr>
                </a:solidFill>
              </a:rPr>
              <a:t>Tilted-Disc Syndrome</a:t>
            </a:r>
          </a:p>
          <a:p>
            <a:pPr eaLnBrk="1" hangingPunct="1">
              <a:spcBef>
                <a:spcPct val="0"/>
              </a:spcBef>
              <a:buClrTx/>
              <a:buSzTx/>
              <a:buFontTx/>
              <a:buNone/>
            </a:pPr>
            <a:r>
              <a:rPr lang="en-US" altLang="en-US" sz="1200" dirty="0">
                <a:solidFill>
                  <a:srgbClr val="FFCC99"/>
                </a:solidFill>
              </a:rPr>
              <a:t>1) Superior pole appears…</a:t>
            </a:r>
            <a:r>
              <a:rPr lang="en-US" altLang="en-US" sz="1200" b="1" dirty="0">
                <a:solidFill>
                  <a:srgbClr val="FFCC99"/>
                </a:solidFill>
              </a:rPr>
              <a:t>elevated</a:t>
            </a:r>
            <a:r>
              <a:rPr lang="en-US" altLang="en-US" sz="1200" dirty="0">
                <a:solidFill>
                  <a:srgbClr val="FFCC99"/>
                </a:solidFill>
              </a:rPr>
              <a:t>, inferior… </a:t>
            </a:r>
            <a:r>
              <a:rPr lang="en-US" altLang="en-US" sz="1200" b="1" dirty="0">
                <a:solidFill>
                  <a:srgbClr val="FFCC99"/>
                </a:solidFill>
              </a:rPr>
              <a:t>recessed</a:t>
            </a:r>
          </a:p>
          <a:p>
            <a:pPr eaLnBrk="1" hangingPunct="1">
              <a:spcBef>
                <a:spcPct val="0"/>
              </a:spcBef>
              <a:buClrTx/>
              <a:buSzTx/>
              <a:buFontTx/>
              <a:buNone/>
            </a:pPr>
            <a:r>
              <a:rPr lang="en-US" altLang="en-US" sz="1200" dirty="0">
                <a:solidFill>
                  <a:srgbClr val="FFCC99"/>
                </a:solidFill>
              </a:rPr>
              <a:t>2) Associated with…</a:t>
            </a:r>
            <a:r>
              <a:rPr lang="en-US" altLang="en-US" sz="1200" b="1" dirty="0">
                <a:solidFill>
                  <a:srgbClr val="FFCC99"/>
                </a:solidFill>
              </a:rPr>
              <a:t>situs inversus</a:t>
            </a:r>
            <a:r>
              <a:rPr lang="en-US" altLang="en-US" sz="1200" dirty="0">
                <a:solidFill>
                  <a:srgbClr val="FFCC99"/>
                </a:solidFill>
              </a:rPr>
              <a:t> of retinal vessels</a:t>
            </a:r>
          </a:p>
          <a:p>
            <a:pPr eaLnBrk="1" hangingPunct="1">
              <a:spcBef>
                <a:spcPct val="0"/>
              </a:spcBef>
              <a:buClrTx/>
              <a:buSzTx/>
              <a:buFontTx/>
              <a:buNone/>
            </a:pPr>
            <a:r>
              <a:rPr lang="en-US" altLang="en-US" sz="1200" dirty="0">
                <a:solidFill>
                  <a:srgbClr val="FFCC99"/>
                </a:solidFill>
              </a:rPr>
              <a:t>3) Fundus abnormality produces… </a:t>
            </a:r>
            <a:r>
              <a:rPr lang="en-US" altLang="en-US" sz="1200" b="1" dirty="0">
                <a:solidFill>
                  <a:srgbClr val="FFCC99"/>
                </a:solidFill>
              </a:rPr>
              <a:t>myopic </a:t>
            </a:r>
            <a:r>
              <a:rPr lang="en-US" altLang="en-US" sz="1200" b="1" dirty="0" err="1">
                <a:solidFill>
                  <a:srgbClr val="FFCC99"/>
                </a:solidFill>
              </a:rPr>
              <a:t>astigm</a:t>
            </a:r>
            <a:endParaRPr lang="en-US" altLang="en-US" sz="1200" b="1" dirty="0">
              <a:solidFill>
                <a:srgbClr val="FFCC99"/>
              </a:solidFill>
            </a:endParaRPr>
          </a:p>
          <a:p>
            <a:pPr eaLnBrk="1" hangingPunct="1">
              <a:spcBef>
                <a:spcPct val="0"/>
              </a:spcBef>
              <a:buClrTx/>
              <a:buSzTx/>
              <a:buFontTx/>
              <a:buNone/>
            </a:pPr>
            <a:r>
              <a:rPr lang="en-US" altLang="en-US" sz="1200" dirty="0">
                <a:solidFill>
                  <a:srgbClr val="FFCC99"/>
                </a:solidFill>
              </a:rPr>
              <a:t>4) VF testing reveals…</a:t>
            </a:r>
            <a:r>
              <a:rPr lang="en-US" altLang="en-US" sz="1200" b="1" dirty="0">
                <a:solidFill>
                  <a:srgbClr val="FFCC99"/>
                </a:solidFill>
              </a:rPr>
              <a:t>bitemporal hemianopia</a:t>
            </a:r>
            <a:r>
              <a:rPr lang="en-US" altLang="en-US" sz="1200" dirty="0">
                <a:solidFill>
                  <a:srgbClr val="FFCC99"/>
                </a:solidFill>
              </a:rPr>
              <a:t> that </a:t>
            </a:r>
            <a:r>
              <a:rPr lang="en-US" altLang="en-US" sz="1200" dirty="0" err="1">
                <a:solidFill>
                  <a:srgbClr val="FFCC99"/>
                </a:solidFill>
              </a:rPr>
              <a:t>doesn’t</a:t>
            </a:r>
            <a:r>
              <a:rPr lang="en-US" altLang="en-US" sz="1200" b="1" dirty="0" err="1">
                <a:solidFill>
                  <a:srgbClr val="FFCC99"/>
                </a:solidFill>
              </a:rPr>
              <a:t>with</a:t>
            </a:r>
            <a:r>
              <a:rPr lang="en-US" altLang="en-US" sz="1200" b="1" dirty="0">
                <a:solidFill>
                  <a:srgbClr val="FFCC99"/>
                </a:solidFill>
              </a:rPr>
              <a:t> refract</a:t>
            </a:r>
          </a:p>
        </p:txBody>
      </p:sp>
    </p:spTree>
    <p:extLst>
      <p:ext uri="{BB962C8B-B14F-4D97-AF65-F5344CB8AC3E}">
        <p14:creationId xmlns:p14="http://schemas.microsoft.com/office/powerpoint/2010/main" val="3863165319"/>
      </p:ext>
    </p:extLst>
  </p:cSld>
  <p:clrMapOvr>
    <a:masterClrMapping/>
  </p:clrMapOvr>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 name="Text Box 13">
            <a:extLst>
              <a:ext uri="{FF2B5EF4-FFF2-40B4-BE49-F238E27FC236}">
                <a16:creationId xmlns:a16="http://schemas.microsoft.com/office/drawing/2014/main" id="{AFDB2E26-0724-4CCB-88FD-1932086E8757}"/>
              </a:ext>
            </a:extLst>
          </p:cNvPr>
          <p:cNvSpPr txBox="1">
            <a:spLocks noChangeArrowheads="1"/>
          </p:cNvSpPr>
          <p:nvPr/>
        </p:nvSpPr>
        <p:spPr bwMode="auto">
          <a:xfrm>
            <a:off x="4800600" y="5257800"/>
            <a:ext cx="4294188" cy="1230313"/>
          </a:xfrm>
          <a:prstGeom prst="rect">
            <a:avLst/>
          </a:prstGeom>
          <a:solidFill>
            <a:srgbClr val="FFCC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Tilted-Disc Syndrome</a:t>
            </a:r>
          </a:p>
          <a:p>
            <a:pPr eaLnBrk="1" hangingPunct="1">
              <a:spcBef>
                <a:spcPct val="0"/>
              </a:spcBef>
              <a:buClrTx/>
              <a:buSzTx/>
              <a:buFontTx/>
              <a:buNone/>
            </a:pPr>
            <a:r>
              <a:rPr lang="en-US" altLang="en-US" sz="1200"/>
              <a:t>1) Superior pole appears…</a:t>
            </a:r>
            <a:r>
              <a:rPr lang="en-US" altLang="en-US" sz="1200" b="1">
                <a:solidFill>
                  <a:srgbClr val="0000FF"/>
                </a:solidFill>
              </a:rPr>
              <a:t>elevated</a:t>
            </a:r>
            <a:r>
              <a:rPr lang="en-US" altLang="en-US" sz="1200"/>
              <a:t>, inferior…</a:t>
            </a:r>
            <a:r>
              <a:rPr lang="en-US" altLang="en-US" sz="1200" b="1">
                <a:solidFill>
                  <a:srgbClr val="0000FF"/>
                </a:solidFill>
              </a:rPr>
              <a:t>recessed</a:t>
            </a:r>
          </a:p>
          <a:p>
            <a:pPr eaLnBrk="1" hangingPunct="1">
              <a:spcBef>
                <a:spcPct val="0"/>
              </a:spcBef>
              <a:buClrTx/>
              <a:buSzTx/>
              <a:buFontTx/>
              <a:buNone/>
            </a:pPr>
            <a:r>
              <a:rPr lang="en-US" altLang="en-US" sz="1200"/>
              <a:t>2) </a:t>
            </a:r>
            <a:r>
              <a:rPr lang="en-US" altLang="en-US" sz="1200">
                <a:solidFill>
                  <a:srgbClr val="FFCC99"/>
                </a:solidFill>
              </a:rPr>
              <a:t>Associated with…</a:t>
            </a:r>
            <a:r>
              <a:rPr lang="en-US" altLang="en-US" sz="1200" b="1">
                <a:solidFill>
                  <a:srgbClr val="FFCC99"/>
                </a:solidFill>
              </a:rPr>
              <a:t>situs inversus</a:t>
            </a:r>
            <a:r>
              <a:rPr lang="en-US" altLang="en-US" sz="1200">
                <a:solidFill>
                  <a:srgbClr val="FFCC99"/>
                </a:solidFill>
              </a:rPr>
              <a:t> of retinal vessels</a:t>
            </a:r>
          </a:p>
          <a:p>
            <a:pPr eaLnBrk="1" hangingPunct="1">
              <a:spcBef>
                <a:spcPct val="0"/>
              </a:spcBef>
              <a:buClrTx/>
              <a:buSzTx/>
              <a:buFontTx/>
              <a:buNone/>
            </a:pPr>
            <a:r>
              <a:rPr lang="en-US" altLang="en-US" sz="1200"/>
              <a:t>3) </a:t>
            </a:r>
            <a:r>
              <a:rPr lang="en-US" altLang="en-US" sz="1200">
                <a:solidFill>
                  <a:srgbClr val="FFCC99"/>
                </a:solidFill>
              </a:rPr>
              <a:t>Fundus abnormality produces…</a:t>
            </a:r>
            <a:r>
              <a:rPr lang="en-US" altLang="en-US" sz="1200" b="1">
                <a:solidFill>
                  <a:srgbClr val="FFCC99"/>
                </a:solidFill>
              </a:rPr>
              <a:t>myopic astigmatism</a:t>
            </a:r>
          </a:p>
          <a:p>
            <a:pPr eaLnBrk="1" hangingPunct="1">
              <a:spcBef>
                <a:spcPct val="0"/>
              </a:spcBef>
              <a:buClrTx/>
              <a:buSzTx/>
              <a:buFontTx/>
              <a:buNone/>
            </a:pPr>
            <a:r>
              <a:rPr lang="en-US" altLang="en-US" sz="1200"/>
              <a:t>4) </a:t>
            </a:r>
            <a:r>
              <a:rPr lang="en-US" altLang="en-US" sz="1200">
                <a:solidFill>
                  <a:srgbClr val="FFCC99"/>
                </a:solidFill>
              </a:rPr>
              <a:t>VF testing reveals…</a:t>
            </a:r>
            <a:r>
              <a:rPr lang="en-US" altLang="en-US" sz="1200" b="1">
                <a:solidFill>
                  <a:srgbClr val="FFCC99"/>
                </a:solidFill>
              </a:rPr>
              <a:t>bitemporal hemianopia</a:t>
            </a:r>
            <a:r>
              <a:rPr lang="en-US" altLang="en-US" sz="1200">
                <a:solidFill>
                  <a:srgbClr val="FFCC99"/>
                </a:solidFill>
              </a:rPr>
              <a:t> that doesn’t</a:t>
            </a:r>
          </a:p>
          <a:p>
            <a:pPr eaLnBrk="1" hangingPunct="1">
              <a:spcBef>
                <a:spcPct val="0"/>
              </a:spcBef>
              <a:buClrTx/>
              <a:buSzTx/>
              <a:buFontTx/>
              <a:buNone/>
            </a:pPr>
            <a:r>
              <a:rPr lang="en-US" altLang="en-US" sz="1200">
                <a:solidFill>
                  <a:srgbClr val="FFCC99"/>
                </a:solidFill>
              </a:rPr>
              <a:t>   …</a:t>
            </a:r>
            <a:r>
              <a:rPr lang="en-US" altLang="en-US" sz="1200" b="1">
                <a:solidFill>
                  <a:srgbClr val="FFCC99"/>
                </a:solidFill>
              </a:rPr>
              <a:t>respect the vertical</a:t>
            </a:r>
            <a:r>
              <a:rPr lang="en-US" altLang="en-US" sz="1200">
                <a:solidFill>
                  <a:srgbClr val="FFCC99"/>
                </a:solidFill>
              </a:rPr>
              <a:t> and may…</a:t>
            </a:r>
            <a:r>
              <a:rPr lang="en-US" altLang="en-US" sz="1200" b="1">
                <a:solidFill>
                  <a:srgbClr val="FFCC99"/>
                </a:solidFill>
              </a:rPr>
              <a:t>resolve with refraction</a:t>
            </a:r>
          </a:p>
        </p:txBody>
      </p:sp>
      <p:sp>
        <p:nvSpPr>
          <p:cNvPr id="31" name="Text Box 13">
            <a:extLst>
              <a:ext uri="{FF2B5EF4-FFF2-40B4-BE49-F238E27FC236}">
                <a16:creationId xmlns:a16="http://schemas.microsoft.com/office/drawing/2014/main" id="{E0579D56-B0E0-46F2-9B31-79BC083E09A9}"/>
              </a:ext>
            </a:extLst>
          </p:cNvPr>
          <p:cNvSpPr txBox="1">
            <a:spLocks noChangeArrowheads="1"/>
          </p:cNvSpPr>
          <p:nvPr/>
        </p:nvSpPr>
        <p:spPr bwMode="auto">
          <a:xfrm>
            <a:off x="4800600" y="5257800"/>
            <a:ext cx="4216400" cy="1231106"/>
          </a:xfrm>
          <a:prstGeom prst="rect">
            <a:avLst/>
          </a:prstGeom>
          <a:solidFill>
            <a:srgbClr val="FFCC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dirty="0">
                <a:solidFill>
                  <a:schemeClr val="bg1">
                    <a:lumMod val="65000"/>
                  </a:schemeClr>
                </a:solidFill>
              </a:rPr>
              <a:t>Tilted-Disc Syndrome</a:t>
            </a:r>
          </a:p>
          <a:p>
            <a:pPr eaLnBrk="1" hangingPunct="1">
              <a:spcBef>
                <a:spcPct val="0"/>
              </a:spcBef>
              <a:buClrTx/>
              <a:buSzTx/>
              <a:buFontTx/>
              <a:buNone/>
            </a:pPr>
            <a:r>
              <a:rPr lang="en-US" altLang="en-US" sz="1200" dirty="0">
                <a:solidFill>
                  <a:srgbClr val="FFCC99"/>
                </a:solidFill>
              </a:rPr>
              <a:t>1) Superior pole appears…</a:t>
            </a:r>
            <a:r>
              <a:rPr lang="en-US" altLang="en-US" sz="1200" b="1" dirty="0">
                <a:solidFill>
                  <a:srgbClr val="FFCC99"/>
                </a:solidFill>
              </a:rPr>
              <a:t>elevated</a:t>
            </a:r>
            <a:r>
              <a:rPr lang="en-US" altLang="en-US" sz="1200" dirty="0">
                <a:solidFill>
                  <a:srgbClr val="FFCC99"/>
                </a:solidFill>
              </a:rPr>
              <a:t>, inferior… </a:t>
            </a:r>
            <a:r>
              <a:rPr lang="en-US" altLang="en-US" sz="1200" b="1" dirty="0">
                <a:solidFill>
                  <a:srgbClr val="FFCC99"/>
                </a:solidFill>
              </a:rPr>
              <a:t>recessed</a:t>
            </a:r>
          </a:p>
          <a:p>
            <a:pPr eaLnBrk="1" hangingPunct="1">
              <a:spcBef>
                <a:spcPct val="0"/>
              </a:spcBef>
              <a:buClrTx/>
              <a:buSzTx/>
              <a:buFontTx/>
              <a:buNone/>
            </a:pPr>
            <a:r>
              <a:rPr lang="en-US" altLang="en-US" sz="1200" dirty="0">
                <a:solidFill>
                  <a:srgbClr val="FFCC99"/>
                </a:solidFill>
              </a:rPr>
              <a:t>2) Associated with…</a:t>
            </a:r>
            <a:r>
              <a:rPr lang="en-US" altLang="en-US" sz="1200" b="1" dirty="0">
                <a:solidFill>
                  <a:srgbClr val="FFCC99"/>
                </a:solidFill>
              </a:rPr>
              <a:t>situs inversus</a:t>
            </a:r>
            <a:r>
              <a:rPr lang="en-US" altLang="en-US" sz="1200" dirty="0">
                <a:solidFill>
                  <a:srgbClr val="FFCC99"/>
                </a:solidFill>
              </a:rPr>
              <a:t> of retinal vessels</a:t>
            </a:r>
          </a:p>
          <a:p>
            <a:pPr eaLnBrk="1" hangingPunct="1">
              <a:spcBef>
                <a:spcPct val="0"/>
              </a:spcBef>
              <a:buClrTx/>
              <a:buSzTx/>
              <a:buFontTx/>
              <a:buNone/>
            </a:pPr>
            <a:r>
              <a:rPr lang="en-US" altLang="en-US" sz="1200" dirty="0">
                <a:solidFill>
                  <a:srgbClr val="FFCC99"/>
                </a:solidFill>
              </a:rPr>
              <a:t>3) Fundus abnormality produces… </a:t>
            </a:r>
            <a:r>
              <a:rPr lang="en-US" altLang="en-US" sz="1200" b="1" dirty="0">
                <a:solidFill>
                  <a:srgbClr val="FFCC99"/>
                </a:solidFill>
              </a:rPr>
              <a:t>myopic </a:t>
            </a:r>
            <a:r>
              <a:rPr lang="en-US" altLang="en-US" sz="1200" b="1" dirty="0" err="1">
                <a:solidFill>
                  <a:srgbClr val="FFCC99"/>
                </a:solidFill>
              </a:rPr>
              <a:t>astigm</a:t>
            </a:r>
            <a:endParaRPr lang="en-US" altLang="en-US" sz="1200" b="1" dirty="0">
              <a:solidFill>
                <a:srgbClr val="FFCC99"/>
              </a:solidFill>
            </a:endParaRPr>
          </a:p>
          <a:p>
            <a:pPr eaLnBrk="1" hangingPunct="1">
              <a:spcBef>
                <a:spcPct val="0"/>
              </a:spcBef>
              <a:buClrTx/>
              <a:buSzTx/>
              <a:buFontTx/>
              <a:buNone/>
            </a:pPr>
            <a:r>
              <a:rPr lang="en-US" altLang="en-US" sz="1200" dirty="0">
                <a:solidFill>
                  <a:srgbClr val="FFCC99"/>
                </a:solidFill>
              </a:rPr>
              <a:t>4) VF testing reveals…</a:t>
            </a:r>
            <a:r>
              <a:rPr lang="en-US" altLang="en-US" sz="1200" b="1" dirty="0">
                <a:solidFill>
                  <a:srgbClr val="FFCC99"/>
                </a:solidFill>
              </a:rPr>
              <a:t>bitemporal hemianopia</a:t>
            </a:r>
            <a:r>
              <a:rPr lang="en-US" altLang="en-US" sz="1200" dirty="0">
                <a:solidFill>
                  <a:srgbClr val="FFCC99"/>
                </a:solidFill>
              </a:rPr>
              <a:t> that </a:t>
            </a:r>
            <a:r>
              <a:rPr lang="en-US" altLang="en-US" sz="1200" dirty="0" err="1">
                <a:solidFill>
                  <a:srgbClr val="FFCC99"/>
                </a:solidFill>
              </a:rPr>
              <a:t>doesn’t</a:t>
            </a:r>
            <a:r>
              <a:rPr lang="en-US" altLang="en-US" sz="1200" b="1" dirty="0" err="1">
                <a:solidFill>
                  <a:srgbClr val="FFCC99"/>
                </a:solidFill>
              </a:rPr>
              <a:t>with</a:t>
            </a:r>
            <a:r>
              <a:rPr lang="en-US" altLang="en-US" sz="1200" b="1" dirty="0">
                <a:solidFill>
                  <a:srgbClr val="FFCC99"/>
                </a:solidFill>
              </a:rPr>
              <a:t> refract</a:t>
            </a:r>
          </a:p>
        </p:txBody>
      </p:sp>
      <p:sp>
        <p:nvSpPr>
          <p:cNvPr id="19" name="Text Box 19">
            <a:extLst>
              <a:ext uri="{FF2B5EF4-FFF2-40B4-BE49-F238E27FC236}">
                <a16:creationId xmlns:a16="http://schemas.microsoft.com/office/drawing/2014/main" id="{DD029F36-A8C9-4FDC-A1BF-D189495147B0}"/>
              </a:ext>
            </a:extLst>
          </p:cNvPr>
          <p:cNvSpPr txBox="1">
            <a:spLocks noChangeArrowheads="1"/>
          </p:cNvSpPr>
          <p:nvPr/>
        </p:nvSpPr>
        <p:spPr bwMode="auto">
          <a:xfrm>
            <a:off x="5257800" y="3760788"/>
            <a:ext cx="3273425" cy="1231900"/>
          </a:xfrm>
          <a:prstGeom prst="rect">
            <a:avLst/>
          </a:prstGeom>
          <a:solidFill>
            <a:srgbClr val="CCFFCC"/>
          </a:solidFill>
          <a:ln w="9525">
            <a:no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defRPr/>
            </a:pPr>
            <a:r>
              <a:rPr lang="en-US" altLang="en-US" sz="1400" b="1" dirty="0">
                <a:solidFill>
                  <a:schemeClr val="bg1">
                    <a:lumMod val="65000"/>
                  </a:schemeClr>
                </a:solidFill>
              </a:rPr>
              <a:t>Optic Nerve Hypoplasia</a:t>
            </a:r>
          </a:p>
          <a:p>
            <a:pPr eaLnBrk="1" hangingPunct="1">
              <a:spcBef>
                <a:spcPct val="0"/>
              </a:spcBef>
              <a:buClrTx/>
              <a:buSzTx/>
              <a:buFontTx/>
              <a:buNone/>
              <a:defRPr/>
            </a:pPr>
            <a:r>
              <a:rPr lang="en-US" altLang="en-US" sz="1200" dirty="0">
                <a:solidFill>
                  <a:srgbClr val="CCFFCC"/>
                </a:solidFill>
              </a:rPr>
              <a:t>--Abnormally </a:t>
            </a:r>
            <a:r>
              <a:rPr lang="en-US" altLang="en-US" sz="1200" b="1" dirty="0">
                <a:solidFill>
                  <a:srgbClr val="CCFFCC"/>
                </a:solidFill>
              </a:rPr>
              <a:t>low number of axons</a:t>
            </a:r>
          </a:p>
          <a:p>
            <a:pPr eaLnBrk="1" hangingPunct="1">
              <a:spcBef>
                <a:spcPct val="0"/>
              </a:spcBef>
              <a:buClrTx/>
              <a:buSzTx/>
              <a:buFontTx/>
              <a:buNone/>
              <a:defRPr/>
            </a:pPr>
            <a:r>
              <a:rPr lang="en-US" altLang="en-US" sz="1200" dirty="0">
                <a:solidFill>
                  <a:srgbClr val="CCFFCC"/>
                </a:solidFill>
              </a:rPr>
              <a:t>--DFE: Small pale disc with </a:t>
            </a:r>
            <a:r>
              <a:rPr lang="en-US" altLang="en-US" sz="1200" b="1" dirty="0">
                <a:solidFill>
                  <a:srgbClr val="CCFFCC"/>
                </a:solidFill>
              </a:rPr>
              <a:t>double ring sign</a:t>
            </a:r>
            <a:endParaRPr lang="en-US" altLang="en-US" sz="1200" dirty="0">
              <a:solidFill>
                <a:srgbClr val="CCFFCC"/>
              </a:solidFill>
            </a:endParaRPr>
          </a:p>
          <a:p>
            <a:pPr eaLnBrk="1" hangingPunct="1">
              <a:spcBef>
                <a:spcPct val="0"/>
              </a:spcBef>
              <a:buClrTx/>
              <a:buSzTx/>
              <a:buFontTx/>
              <a:buNone/>
              <a:defRPr/>
            </a:pPr>
            <a:r>
              <a:rPr lang="en-US" altLang="en-US" sz="1200" dirty="0">
                <a:solidFill>
                  <a:srgbClr val="CCFFCC"/>
                </a:solidFill>
              </a:rPr>
              <a:t>--VA </a:t>
            </a:r>
            <a:r>
              <a:rPr lang="en-US" altLang="en-US" sz="1200" b="1" dirty="0">
                <a:solidFill>
                  <a:srgbClr val="CCFFCC"/>
                </a:solidFill>
              </a:rPr>
              <a:t>20/20&lt;-&gt;NLP</a:t>
            </a:r>
          </a:p>
          <a:p>
            <a:pPr eaLnBrk="1" hangingPunct="1">
              <a:spcBef>
                <a:spcPct val="0"/>
              </a:spcBef>
              <a:buClrTx/>
              <a:buSzTx/>
              <a:buFontTx/>
              <a:buNone/>
              <a:defRPr/>
            </a:pPr>
            <a:r>
              <a:rPr lang="en-US" altLang="en-US" sz="1200" dirty="0">
                <a:solidFill>
                  <a:srgbClr val="CCFFCC"/>
                </a:solidFill>
              </a:rPr>
              <a:t>--VF defects </a:t>
            </a:r>
            <a:r>
              <a:rPr lang="en-US" altLang="en-US" sz="1200" b="1" dirty="0">
                <a:solidFill>
                  <a:srgbClr val="CCFFCC"/>
                </a:solidFill>
              </a:rPr>
              <a:t>invariably present</a:t>
            </a:r>
          </a:p>
          <a:p>
            <a:pPr eaLnBrk="1" hangingPunct="1">
              <a:spcBef>
                <a:spcPct val="0"/>
              </a:spcBef>
              <a:buClrTx/>
              <a:buSzTx/>
              <a:buFontTx/>
              <a:buNone/>
              <a:defRPr/>
            </a:pPr>
            <a:r>
              <a:rPr lang="en-US" altLang="en-US" sz="1200" dirty="0">
                <a:solidFill>
                  <a:srgbClr val="CCFFCC"/>
                </a:solidFill>
              </a:rPr>
              <a:t>--Remember the </a:t>
            </a:r>
            <a:r>
              <a:rPr lang="en-US" altLang="en-US" sz="1200" b="1" dirty="0">
                <a:solidFill>
                  <a:srgbClr val="CCFFCC"/>
                </a:solidFill>
              </a:rPr>
              <a:t>4 D’s</a:t>
            </a:r>
            <a:r>
              <a:rPr lang="en-US" altLang="en-US" sz="1200" dirty="0">
                <a:solidFill>
                  <a:srgbClr val="CCFFCC"/>
                </a:solidFill>
              </a:rPr>
              <a:t> (more on this shortly)</a:t>
            </a:r>
          </a:p>
        </p:txBody>
      </p:sp>
      <p:sp>
        <p:nvSpPr>
          <p:cNvPr id="41995" name="Text Box 12">
            <a:extLst>
              <a:ext uri="{FF2B5EF4-FFF2-40B4-BE49-F238E27FC236}">
                <a16:creationId xmlns:a16="http://schemas.microsoft.com/office/drawing/2014/main" id="{54EE2484-F1D9-4E8D-9917-48E4E49BA84C}"/>
              </a:ext>
            </a:extLst>
          </p:cNvPr>
          <p:cNvSpPr txBox="1">
            <a:spLocks noChangeArrowheads="1"/>
          </p:cNvSpPr>
          <p:nvPr/>
        </p:nvSpPr>
        <p:spPr bwMode="auto">
          <a:xfrm>
            <a:off x="4648200" y="2576513"/>
            <a:ext cx="3522663" cy="862012"/>
          </a:xfrm>
          <a:prstGeom prst="rect">
            <a:avLst/>
          </a:prstGeom>
          <a:solidFill>
            <a:srgbClr val="FFC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Myelinated RNFL</a:t>
            </a:r>
          </a:p>
          <a:p>
            <a:pPr eaLnBrk="1" hangingPunct="1">
              <a:spcBef>
                <a:spcPct val="0"/>
              </a:spcBef>
              <a:buClrTx/>
              <a:buSzTx/>
              <a:buFontTx/>
              <a:buNone/>
            </a:pPr>
            <a:r>
              <a:rPr lang="en-US" altLang="en-US" sz="1200"/>
              <a:t>1) Myelin normally ends at the…</a:t>
            </a:r>
            <a:r>
              <a:rPr lang="en-US" altLang="en-US" sz="1200" b="1">
                <a:solidFill>
                  <a:srgbClr val="0000FF"/>
                </a:solidFill>
              </a:rPr>
              <a:t>lamina cribrosa</a:t>
            </a:r>
          </a:p>
          <a:p>
            <a:pPr eaLnBrk="1" hangingPunct="1">
              <a:spcBef>
                <a:spcPct val="0"/>
              </a:spcBef>
              <a:buClrTx/>
              <a:buSzTx/>
              <a:buFontTx/>
              <a:buNone/>
            </a:pPr>
            <a:r>
              <a:rPr lang="en-US" altLang="en-US" sz="1200"/>
              <a:t>2) </a:t>
            </a:r>
            <a:r>
              <a:rPr lang="en-US" altLang="en-US" sz="1200">
                <a:solidFill>
                  <a:srgbClr val="FFCCFF"/>
                </a:solidFill>
              </a:rPr>
              <a:t>Can be…</a:t>
            </a:r>
            <a:r>
              <a:rPr lang="en-US" altLang="en-US" sz="1200" b="1">
                <a:solidFill>
                  <a:srgbClr val="FFCCFF"/>
                </a:solidFill>
              </a:rPr>
              <a:t>patchy</a:t>
            </a:r>
            <a:r>
              <a:rPr lang="en-US" altLang="en-US" sz="1200">
                <a:solidFill>
                  <a:srgbClr val="FFCCFF"/>
                </a:solidFill>
              </a:rPr>
              <a:t> and </a:t>
            </a:r>
            <a:r>
              <a:rPr lang="en-US" altLang="en-US" sz="1200" b="1">
                <a:solidFill>
                  <a:srgbClr val="FFCCFF"/>
                </a:solidFill>
              </a:rPr>
              <a:t>discontinuous</a:t>
            </a:r>
          </a:p>
          <a:p>
            <a:pPr eaLnBrk="1" hangingPunct="1">
              <a:spcBef>
                <a:spcPct val="0"/>
              </a:spcBef>
              <a:buClrTx/>
              <a:buSzTx/>
              <a:buFontTx/>
              <a:buNone/>
            </a:pPr>
            <a:r>
              <a:rPr lang="en-US" altLang="en-US" sz="1200"/>
              <a:t>3) </a:t>
            </a:r>
            <a:r>
              <a:rPr lang="en-US" altLang="en-US" sz="1200">
                <a:solidFill>
                  <a:srgbClr val="FFCCFF"/>
                </a:solidFill>
              </a:rPr>
              <a:t>Corresponding VF has an…</a:t>
            </a:r>
            <a:r>
              <a:rPr lang="en-US" altLang="en-US" sz="1200" b="1">
                <a:solidFill>
                  <a:srgbClr val="FFCCFF"/>
                </a:solidFill>
              </a:rPr>
              <a:t>absolute</a:t>
            </a:r>
            <a:r>
              <a:rPr lang="en-US" altLang="en-US" sz="1200">
                <a:solidFill>
                  <a:srgbClr val="FFCCFF"/>
                </a:solidFill>
              </a:rPr>
              <a:t> scotoma</a:t>
            </a:r>
          </a:p>
        </p:txBody>
      </p:sp>
      <p:sp>
        <p:nvSpPr>
          <p:cNvPr id="41996" name="Text Box 13">
            <a:extLst>
              <a:ext uri="{FF2B5EF4-FFF2-40B4-BE49-F238E27FC236}">
                <a16:creationId xmlns:a16="http://schemas.microsoft.com/office/drawing/2014/main" id="{57EAD13B-E614-4CAC-A80C-2BB750755F1B}"/>
              </a:ext>
            </a:extLst>
          </p:cNvPr>
          <p:cNvSpPr txBox="1">
            <a:spLocks noChangeArrowheads="1"/>
          </p:cNvSpPr>
          <p:nvPr/>
        </p:nvSpPr>
        <p:spPr bwMode="auto">
          <a:xfrm>
            <a:off x="5410200" y="1687513"/>
            <a:ext cx="3640740" cy="677108"/>
          </a:xfrm>
          <a:prstGeom prst="rect">
            <a:avLst/>
          </a:prstGeom>
          <a:solidFill>
            <a:srgbClr val="FFFF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solidFill>
                  <a:schemeClr val="bg1">
                    <a:lumMod val="75000"/>
                  </a:schemeClr>
                </a:solidFill>
              </a:rPr>
              <a:t>Megalopapilla</a:t>
            </a:r>
          </a:p>
          <a:p>
            <a:pPr eaLnBrk="1" hangingPunct="1">
              <a:spcBef>
                <a:spcPct val="0"/>
              </a:spcBef>
              <a:buClrTx/>
              <a:buSzTx/>
              <a:buFontTx/>
              <a:buNone/>
            </a:pPr>
            <a:r>
              <a:rPr lang="en-US" altLang="en-US" sz="1200">
                <a:solidFill>
                  <a:schemeClr val="bg1">
                    <a:lumMod val="75000"/>
                  </a:schemeClr>
                </a:solidFill>
              </a:rPr>
              <a:t>1) Abnormally large diameter of…</a:t>
            </a:r>
            <a:r>
              <a:rPr lang="en-US" altLang="en-US" sz="1200" b="1">
                <a:solidFill>
                  <a:schemeClr val="bg1">
                    <a:lumMod val="75000"/>
                  </a:schemeClr>
                </a:solidFill>
              </a:rPr>
              <a:t>disc </a:t>
            </a:r>
            <a:r>
              <a:rPr lang="en-US" altLang="en-US" sz="1200">
                <a:solidFill>
                  <a:schemeClr val="bg1">
                    <a:lumMod val="75000"/>
                  </a:schemeClr>
                </a:solidFill>
              </a:rPr>
              <a:t>and</a:t>
            </a:r>
            <a:r>
              <a:rPr lang="en-US" altLang="en-US" sz="1200" b="1">
                <a:solidFill>
                  <a:schemeClr val="bg1">
                    <a:lumMod val="75000"/>
                  </a:schemeClr>
                </a:solidFill>
              </a:rPr>
              <a:t> cup</a:t>
            </a:r>
          </a:p>
          <a:p>
            <a:pPr eaLnBrk="1" hangingPunct="1">
              <a:spcBef>
                <a:spcPct val="0"/>
              </a:spcBef>
              <a:buClrTx/>
              <a:buSzTx/>
              <a:buFontTx/>
              <a:buNone/>
            </a:pPr>
            <a:r>
              <a:rPr lang="en-US" altLang="en-US" sz="1200">
                <a:solidFill>
                  <a:schemeClr val="bg1">
                    <a:lumMod val="75000"/>
                  </a:schemeClr>
                </a:solidFill>
              </a:rPr>
              <a:t>2) VF testing may reveal an…</a:t>
            </a:r>
            <a:r>
              <a:rPr lang="en-US" altLang="en-US" sz="1200" b="1">
                <a:solidFill>
                  <a:schemeClr val="bg1">
                    <a:lumMod val="75000"/>
                  </a:schemeClr>
                </a:solidFill>
              </a:rPr>
              <a:t>enlarged blind spot</a:t>
            </a:r>
          </a:p>
        </p:txBody>
      </p:sp>
      <p:sp>
        <p:nvSpPr>
          <p:cNvPr id="41997" name="Rectangle 14">
            <a:extLst>
              <a:ext uri="{FF2B5EF4-FFF2-40B4-BE49-F238E27FC236}">
                <a16:creationId xmlns:a16="http://schemas.microsoft.com/office/drawing/2014/main" id="{0F799540-B8F0-4FAB-B82C-4EEC96115ECD}"/>
              </a:ext>
            </a:extLst>
          </p:cNvPr>
          <p:cNvSpPr>
            <a:spLocks noChangeArrowheads="1"/>
          </p:cNvSpPr>
          <p:nvPr/>
        </p:nvSpPr>
        <p:spPr bwMode="auto">
          <a:xfrm>
            <a:off x="457200" y="122238"/>
            <a:ext cx="7543800" cy="8683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b"/>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ct val="85000"/>
              </a:lnSpc>
              <a:spcBef>
                <a:spcPct val="0"/>
              </a:spcBef>
              <a:buClrTx/>
              <a:buSzTx/>
              <a:buFontTx/>
              <a:buNone/>
            </a:pPr>
            <a:r>
              <a:rPr lang="en-US" altLang="en-US" sz="3200" b="1" dirty="0">
                <a:solidFill>
                  <a:schemeClr val="tx2"/>
                </a:solidFill>
              </a:rPr>
              <a:t>Developmental Abnormalities of the Optic Nerve Head</a:t>
            </a:r>
            <a:endParaRPr lang="en-US" altLang="en-US" sz="3200" dirty="0">
              <a:solidFill>
                <a:schemeClr val="tx2"/>
              </a:solidFill>
            </a:endParaRPr>
          </a:p>
        </p:txBody>
      </p:sp>
      <p:sp>
        <p:nvSpPr>
          <p:cNvPr id="41998" name="Oval 12">
            <a:extLst>
              <a:ext uri="{FF2B5EF4-FFF2-40B4-BE49-F238E27FC236}">
                <a16:creationId xmlns:a16="http://schemas.microsoft.com/office/drawing/2014/main" id="{2236AC39-5E2C-432A-B0E4-43E04D3C37C9}"/>
              </a:ext>
            </a:extLst>
          </p:cNvPr>
          <p:cNvSpPr>
            <a:spLocks noChangeArrowheads="1"/>
          </p:cNvSpPr>
          <p:nvPr/>
        </p:nvSpPr>
        <p:spPr bwMode="auto">
          <a:xfrm>
            <a:off x="5943600" y="2743200"/>
            <a:ext cx="2286000" cy="381000"/>
          </a:xfrm>
          <a:prstGeom prst="ellipse">
            <a:avLst/>
          </a:pr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endParaRPr lang="en-US" altLang="en-US" sz="1800"/>
          </a:p>
        </p:txBody>
      </p:sp>
      <p:sp>
        <p:nvSpPr>
          <p:cNvPr id="42000" name="Line 14">
            <a:extLst>
              <a:ext uri="{FF2B5EF4-FFF2-40B4-BE49-F238E27FC236}">
                <a16:creationId xmlns:a16="http://schemas.microsoft.com/office/drawing/2014/main" id="{429A67C0-5091-483D-A6B2-AC7C0C637C8A}"/>
              </a:ext>
            </a:extLst>
          </p:cNvPr>
          <p:cNvSpPr>
            <a:spLocks noChangeShapeType="1"/>
          </p:cNvSpPr>
          <p:nvPr/>
        </p:nvSpPr>
        <p:spPr bwMode="auto">
          <a:xfrm flipV="1">
            <a:off x="7086600" y="3124200"/>
            <a:ext cx="0" cy="6858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2001" name="Slide Number Placeholder 1">
            <a:extLst>
              <a:ext uri="{FF2B5EF4-FFF2-40B4-BE49-F238E27FC236}">
                <a16:creationId xmlns:a16="http://schemas.microsoft.com/office/drawing/2014/main" id="{E22B0064-DA97-4248-B7AA-0EA0C31FC856}"/>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900D311F-91DB-402A-ADD5-4DEDF2159030}" type="slidenum">
              <a:rPr lang="en-US" altLang="en-US" sz="1000"/>
              <a:pPr>
                <a:spcBef>
                  <a:spcPct val="0"/>
                </a:spcBef>
                <a:buClrTx/>
                <a:buSzTx/>
                <a:buFontTx/>
                <a:buNone/>
              </a:pPr>
              <a:t>109</a:t>
            </a:fld>
            <a:endParaRPr lang="en-US" altLang="en-US" sz="1000"/>
          </a:p>
        </p:txBody>
      </p:sp>
      <p:sp>
        <p:nvSpPr>
          <p:cNvPr id="20" name="Text Box 10">
            <a:extLst>
              <a:ext uri="{FF2B5EF4-FFF2-40B4-BE49-F238E27FC236}">
                <a16:creationId xmlns:a16="http://schemas.microsoft.com/office/drawing/2014/main" id="{4C186291-3413-43FD-89A0-935365312D45}"/>
              </a:ext>
            </a:extLst>
          </p:cNvPr>
          <p:cNvSpPr txBox="1">
            <a:spLocks noChangeArrowheads="1"/>
          </p:cNvSpPr>
          <p:nvPr/>
        </p:nvSpPr>
        <p:spPr bwMode="auto">
          <a:xfrm>
            <a:off x="1371600" y="4267200"/>
            <a:ext cx="3057525" cy="2154238"/>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Morning-Glory Disc</a:t>
            </a:r>
          </a:p>
          <a:p>
            <a:pPr eaLnBrk="1" hangingPunct="1">
              <a:spcBef>
                <a:spcPct val="0"/>
              </a:spcBef>
              <a:buClrTx/>
              <a:buSzTx/>
              <a:buFontTx/>
              <a:buNone/>
            </a:pPr>
            <a:r>
              <a:rPr lang="en-US" altLang="en-US" sz="1200"/>
              <a:t>--DFE reveals:</a:t>
            </a:r>
          </a:p>
          <a:p>
            <a:pPr eaLnBrk="1" hangingPunct="1">
              <a:spcBef>
                <a:spcPct val="0"/>
              </a:spcBef>
              <a:buClrTx/>
              <a:buSzTx/>
              <a:buFontTx/>
              <a:buNone/>
            </a:pPr>
            <a:r>
              <a:rPr lang="en-US" altLang="en-US" sz="1200"/>
              <a:t>  1) A funnel-shaped…</a:t>
            </a:r>
            <a:r>
              <a:rPr lang="en-US" altLang="en-US" sz="1200" b="1">
                <a:solidFill>
                  <a:srgbClr val="0000FF"/>
                </a:solidFill>
              </a:rPr>
              <a:t>excavation</a:t>
            </a:r>
            <a:endParaRPr lang="en-US" altLang="en-US" sz="1200"/>
          </a:p>
          <a:p>
            <a:pPr eaLnBrk="1" hangingPunct="1">
              <a:spcBef>
                <a:spcPct val="0"/>
              </a:spcBef>
              <a:buClrTx/>
              <a:buSzTx/>
              <a:buFontTx/>
              <a:buNone/>
            </a:pPr>
            <a:r>
              <a:rPr lang="en-US" altLang="en-US" sz="1200"/>
              <a:t>  2) Number of vessels crossing the rim</a:t>
            </a:r>
          </a:p>
          <a:p>
            <a:pPr eaLnBrk="1" hangingPunct="1">
              <a:spcBef>
                <a:spcPct val="0"/>
              </a:spcBef>
              <a:buClrTx/>
              <a:buSzTx/>
              <a:buFontTx/>
              <a:buNone/>
            </a:pPr>
            <a:r>
              <a:rPr lang="en-US" altLang="en-US" sz="1200"/>
              <a:t>    seems abnormally…</a:t>
            </a:r>
            <a:r>
              <a:rPr lang="en-US" altLang="en-US" sz="1200" b="1">
                <a:solidFill>
                  <a:srgbClr val="0000FF"/>
                </a:solidFill>
              </a:rPr>
              <a:t>high</a:t>
            </a:r>
            <a:r>
              <a:rPr lang="en-US" altLang="en-US" sz="1200"/>
              <a:t> </a:t>
            </a:r>
            <a:endParaRPr lang="en-US" altLang="en-US" sz="1200" b="1">
              <a:solidFill>
                <a:srgbClr val="0000FF"/>
              </a:solidFill>
            </a:endParaRPr>
          </a:p>
          <a:p>
            <a:pPr eaLnBrk="1" hangingPunct="1">
              <a:spcBef>
                <a:spcPct val="0"/>
              </a:spcBef>
              <a:buClrTx/>
              <a:buSzTx/>
              <a:buFontTx/>
              <a:buNone/>
            </a:pPr>
            <a:r>
              <a:rPr lang="en-US" altLang="en-US" sz="1200"/>
              <a:t>--Tissue is…</a:t>
            </a:r>
            <a:r>
              <a:rPr lang="en-US" altLang="en-US" sz="1200" b="1">
                <a:solidFill>
                  <a:srgbClr val="0000FF"/>
                </a:solidFill>
              </a:rPr>
              <a:t>contractile</a:t>
            </a:r>
            <a:r>
              <a:rPr lang="en-US" altLang="en-US" sz="1200"/>
              <a:t>, so cup seems</a:t>
            </a:r>
          </a:p>
          <a:p>
            <a:pPr eaLnBrk="1" hangingPunct="1">
              <a:spcBef>
                <a:spcPct val="0"/>
              </a:spcBef>
              <a:buClrTx/>
              <a:buSzTx/>
              <a:buFontTx/>
              <a:buNone/>
            </a:pPr>
            <a:r>
              <a:rPr lang="en-US" altLang="en-US" sz="1200"/>
              <a:t>  to…</a:t>
            </a:r>
            <a:r>
              <a:rPr lang="en-US" altLang="en-US" sz="1200" b="1">
                <a:solidFill>
                  <a:srgbClr val="0000FF"/>
                </a:solidFill>
              </a:rPr>
              <a:t>open </a:t>
            </a:r>
            <a:r>
              <a:rPr lang="en-US" altLang="en-US" sz="1200">
                <a:solidFill>
                  <a:srgbClr val="0000FF"/>
                </a:solidFill>
              </a:rPr>
              <a:t>and</a:t>
            </a:r>
            <a:r>
              <a:rPr lang="en-US" altLang="en-US" sz="1200" b="1">
                <a:solidFill>
                  <a:srgbClr val="0000FF"/>
                </a:solidFill>
              </a:rPr>
              <a:t> close</a:t>
            </a:r>
            <a:r>
              <a:rPr lang="en-US" altLang="en-US" sz="1200"/>
              <a:t> (like its namesake,  </a:t>
            </a:r>
          </a:p>
          <a:p>
            <a:pPr eaLnBrk="1" hangingPunct="1">
              <a:spcBef>
                <a:spcPct val="0"/>
              </a:spcBef>
              <a:buClrTx/>
              <a:buSzTx/>
              <a:buFontTx/>
              <a:buNone/>
            </a:pPr>
            <a:r>
              <a:rPr lang="en-US" altLang="en-US" sz="1200"/>
              <a:t>  the morning-glory flower)</a:t>
            </a:r>
          </a:p>
          <a:p>
            <a:pPr eaLnBrk="1" hangingPunct="1">
              <a:spcBef>
                <a:spcPct val="0"/>
              </a:spcBef>
              <a:buClrTx/>
              <a:buSzTx/>
              <a:buFontTx/>
              <a:buNone/>
            </a:pPr>
            <a:r>
              <a:rPr lang="en-US" altLang="en-US" sz="1200"/>
              <a:t>--VA usually…</a:t>
            </a:r>
            <a:r>
              <a:rPr lang="en-US" altLang="en-US" sz="1200" b="1">
                <a:solidFill>
                  <a:srgbClr val="0000FF"/>
                </a:solidFill>
              </a:rPr>
              <a:t>20/200</a:t>
            </a:r>
            <a:r>
              <a:rPr lang="en-US" altLang="en-US" sz="1200"/>
              <a:t>, but can be…</a:t>
            </a:r>
          </a:p>
          <a:p>
            <a:pPr eaLnBrk="1" hangingPunct="1">
              <a:spcBef>
                <a:spcPct val="0"/>
              </a:spcBef>
              <a:buClrTx/>
              <a:buSzTx/>
              <a:buFontTx/>
              <a:buNone/>
            </a:pPr>
            <a:r>
              <a:rPr lang="en-US" altLang="en-US" sz="1200"/>
              <a:t>   </a:t>
            </a:r>
            <a:r>
              <a:rPr lang="en-US" altLang="en-US" sz="1200" b="1">
                <a:solidFill>
                  <a:srgbClr val="0000FF"/>
                </a:solidFill>
              </a:rPr>
              <a:t>20/20&lt;-&gt;NLP</a:t>
            </a:r>
          </a:p>
          <a:p>
            <a:pPr eaLnBrk="1" hangingPunct="1">
              <a:spcBef>
                <a:spcPct val="0"/>
              </a:spcBef>
              <a:buClrTx/>
              <a:buSzTx/>
              <a:buFontTx/>
              <a:buNone/>
            </a:pPr>
            <a:r>
              <a:rPr lang="en-US" altLang="en-US" sz="1200"/>
              <a:t>--1/3 develop…</a:t>
            </a:r>
            <a:r>
              <a:rPr lang="en-US" altLang="en-US" sz="1200" b="1">
                <a:solidFill>
                  <a:srgbClr val="CCECFF"/>
                </a:solidFill>
              </a:rPr>
              <a:t>serous</a:t>
            </a:r>
            <a:r>
              <a:rPr lang="en-US" altLang="en-US" sz="1200" b="1">
                <a:solidFill>
                  <a:srgbClr val="0000FF"/>
                </a:solidFill>
              </a:rPr>
              <a:t> </a:t>
            </a:r>
            <a:r>
              <a:rPr lang="en-US" altLang="en-US" sz="1200" b="1">
                <a:solidFill>
                  <a:srgbClr val="CCECFF"/>
                </a:solidFill>
              </a:rPr>
              <a:t>RD</a:t>
            </a:r>
          </a:p>
        </p:txBody>
      </p:sp>
      <p:sp>
        <p:nvSpPr>
          <p:cNvPr id="21" name="Text Box 3">
            <a:extLst>
              <a:ext uri="{FF2B5EF4-FFF2-40B4-BE49-F238E27FC236}">
                <a16:creationId xmlns:a16="http://schemas.microsoft.com/office/drawing/2014/main" id="{030446A4-7E75-4801-994B-F18584B138C5}"/>
              </a:ext>
            </a:extLst>
          </p:cNvPr>
          <p:cNvSpPr txBox="1">
            <a:spLocks noChangeArrowheads="1"/>
          </p:cNvSpPr>
          <p:nvPr/>
        </p:nvSpPr>
        <p:spPr bwMode="auto">
          <a:xfrm>
            <a:off x="793750" y="3505200"/>
            <a:ext cx="2274888" cy="677863"/>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r>
              <a:rPr lang="en-US" altLang="en-US" sz="1400" b="1">
                <a:solidFill>
                  <a:schemeClr val="bg1">
                    <a:lumMod val="65000"/>
                  </a:schemeClr>
                </a:solidFill>
              </a:rPr>
              <a:t>Optic Pit/Hole</a:t>
            </a:r>
          </a:p>
          <a:p>
            <a:pPr eaLnBrk="1" hangingPunct="1">
              <a:defRPr/>
            </a:pPr>
            <a:r>
              <a:rPr lang="en-US" altLang="en-US" sz="1200">
                <a:solidFill>
                  <a:schemeClr val="bg1">
                    <a:lumMod val="65000"/>
                  </a:schemeClr>
                </a:solidFill>
              </a:rPr>
              <a:t>--Associated with…</a:t>
            </a:r>
            <a:r>
              <a:rPr lang="en-US" altLang="en-US" sz="1200" b="1">
                <a:solidFill>
                  <a:schemeClr val="bg1">
                    <a:lumMod val="65000"/>
                  </a:schemeClr>
                </a:solidFill>
              </a:rPr>
              <a:t>serous RD</a:t>
            </a:r>
          </a:p>
          <a:p>
            <a:pPr eaLnBrk="1" hangingPunct="1">
              <a:defRPr/>
            </a:pPr>
            <a:r>
              <a:rPr lang="en-US" altLang="en-US" sz="1200" b="1">
                <a:solidFill>
                  <a:schemeClr val="bg1">
                    <a:lumMod val="65000"/>
                  </a:schemeClr>
                </a:solidFill>
              </a:rPr>
              <a:t>  in adulthood</a:t>
            </a:r>
          </a:p>
        </p:txBody>
      </p:sp>
      <p:sp>
        <p:nvSpPr>
          <p:cNvPr id="22" name="Line 4">
            <a:extLst>
              <a:ext uri="{FF2B5EF4-FFF2-40B4-BE49-F238E27FC236}">
                <a16:creationId xmlns:a16="http://schemas.microsoft.com/office/drawing/2014/main" id="{9BFB6715-F991-4854-A71E-CB29EF21B6DD}"/>
              </a:ext>
            </a:extLst>
          </p:cNvPr>
          <p:cNvSpPr>
            <a:spLocks noChangeShapeType="1"/>
          </p:cNvSpPr>
          <p:nvPr/>
        </p:nvSpPr>
        <p:spPr bwMode="auto">
          <a:xfrm flipH="1">
            <a:off x="1600200" y="2057400"/>
            <a:ext cx="1524000" cy="3810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en-US">
              <a:latin typeface="Arial" charset="0"/>
            </a:endParaRPr>
          </a:p>
        </p:txBody>
      </p:sp>
      <p:sp>
        <p:nvSpPr>
          <p:cNvPr id="23" name="Text Box 6">
            <a:extLst>
              <a:ext uri="{FF2B5EF4-FFF2-40B4-BE49-F238E27FC236}">
                <a16:creationId xmlns:a16="http://schemas.microsoft.com/office/drawing/2014/main" id="{7CE82345-0D53-48E9-A822-7EAE4FCDDAB0}"/>
              </a:ext>
            </a:extLst>
          </p:cNvPr>
          <p:cNvSpPr txBox="1">
            <a:spLocks noChangeArrowheads="1"/>
          </p:cNvSpPr>
          <p:nvPr/>
        </p:nvSpPr>
        <p:spPr bwMode="auto">
          <a:xfrm>
            <a:off x="1341438" y="1524000"/>
            <a:ext cx="3543300" cy="4587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algn="ctr" eaLnBrk="1" hangingPunct="1">
              <a:lnSpc>
                <a:spcPct val="85000"/>
              </a:lnSpc>
              <a:defRPr/>
            </a:pPr>
            <a:r>
              <a:rPr lang="en-US" altLang="en-US" sz="1400" i="1" dirty="0">
                <a:solidFill>
                  <a:schemeClr val="bg1">
                    <a:lumMod val="75000"/>
                  </a:schemeClr>
                </a:solidFill>
              </a:rPr>
              <a:t>These three are all secondary to abnormal</a:t>
            </a:r>
          </a:p>
          <a:p>
            <a:pPr algn="ctr" eaLnBrk="1" hangingPunct="1">
              <a:lnSpc>
                <a:spcPct val="85000"/>
              </a:lnSpc>
              <a:defRPr/>
            </a:pPr>
            <a:r>
              <a:rPr lang="en-US" altLang="en-US" sz="1400" i="1" dirty="0">
                <a:solidFill>
                  <a:schemeClr val="bg1">
                    <a:lumMod val="75000"/>
                  </a:schemeClr>
                </a:solidFill>
              </a:rPr>
              <a:t>closure of the embryonic optic fissure</a:t>
            </a:r>
          </a:p>
        </p:txBody>
      </p:sp>
      <p:sp>
        <p:nvSpPr>
          <p:cNvPr id="24" name="Text Box 7">
            <a:extLst>
              <a:ext uri="{FF2B5EF4-FFF2-40B4-BE49-F238E27FC236}">
                <a16:creationId xmlns:a16="http://schemas.microsoft.com/office/drawing/2014/main" id="{AA96CEF5-2DEB-4003-B9B8-95D9A8CC88C9}"/>
              </a:ext>
            </a:extLst>
          </p:cNvPr>
          <p:cNvSpPr txBox="1">
            <a:spLocks noChangeArrowheads="1"/>
          </p:cNvSpPr>
          <p:nvPr/>
        </p:nvSpPr>
        <p:spPr bwMode="auto">
          <a:xfrm>
            <a:off x="76200" y="2514600"/>
            <a:ext cx="2782888" cy="862013"/>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r>
              <a:rPr lang="en-US" altLang="en-US" sz="1400" b="1">
                <a:solidFill>
                  <a:schemeClr val="bg1">
                    <a:lumMod val="65000"/>
                  </a:schemeClr>
                </a:solidFill>
              </a:rPr>
              <a:t>Optic Nerve Coloboma</a:t>
            </a:r>
          </a:p>
          <a:p>
            <a:pPr eaLnBrk="1" hangingPunct="1">
              <a:defRPr/>
            </a:pPr>
            <a:r>
              <a:rPr lang="en-US" altLang="en-US" sz="1200">
                <a:solidFill>
                  <a:schemeClr val="bg1">
                    <a:lumMod val="65000"/>
                  </a:schemeClr>
                </a:solidFill>
              </a:rPr>
              <a:t>1) May resemble…</a:t>
            </a:r>
            <a:r>
              <a:rPr lang="en-US" altLang="en-US" sz="1200" b="1">
                <a:solidFill>
                  <a:schemeClr val="bg1">
                    <a:lumMod val="65000"/>
                  </a:schemeClr>
                </a:solidFill>
              </a:rPr>
              <a:t>deep cupping</a:t>
            </a:r>
          </a:p>
          <a:p>
            <a:pPr eaLnBrk="1" hangingPunct="1">
              <a:defRPr/>
            </a:pPr>
            <a:r>
              <a:rPr lang="en-US" altLang="en-US" sz="1200">
                <a:solidFill>
                  <a:schemeClr val="bg1">
                    <a:lumMod val="65000"/>
                  </a:schemeClr>
                </a:solidFill>
              </a:rPr>
              <a:t>2) Can be…</a:t>
            </a:r>
            <a:r>
              <a:rPr lang="en-US" altLang="en-US" sz="1200" b="1">
                <a:solidFill>
                  <a:schemeClr val="bg1">
                    <a:lumMod val="65000"/>
                  </a:schemeClr>
                </a:solidFill>
              </a:rPr>
              <a:t>bilateral, asymmetric</a:t>
            </a:r>
          </a:p>
          <a:p>
            <a:pPr eaLnBrk="1" hangingPunct="1">
              <a:defRPr/>
            </a:pPr>
            <a:r>
              <a:rPr lang="en-US" altLang="en-US" sz="1200">
                <a:solidFill>
                  <a:schemeClr val="bg1">
                    <a:lumMod val="65000"/>
                  </a:schemeClr>
                </a:solidFill>
              </a:rPr>
              <a:t>3) Part of the…</a:t>
            </a:r>
            <a:r>
              <a:rPr lang="en-US" altLang="en-US" sz="1200" b="1">
                <a:solidFill>
                  <a:schemeClr val="bg1">
                    <a:lumMod val="65000"/>
                  </a:schemeClr>
                </a:solidFill>
              </a:rPr>
              <a:t>CHARGE association</a:t>
            </a:r>
          </a:p>
        </p:txBody>
      </p:sp>
      <p:sp>
        <p:nvSpPr>
          <p:cNvPr id="25" name="Line 8">
            <a:extLst>
              <a:ext uri="{FF2B5EF4-FFF2-40B4-BE49-F238E27FC236}">
                <a16:creationId xmlns:a16="http://schemas.microsoft.com/office/drawing/2014/main" id="{75305B10-22F3-4424-8C49-87A8BD5C8836}"/>
              </a:ext>
            </a:extLst>
          </p:cNvPr>
          <p:cNvSpPr>
            <a:spLocks noChangeShapeType="1"/>
          </p:cNvSpPr>
          <p:nvPr/>
        </p:nvSpPr>
        <p:spPr bwMode="auto">
          <a:xfrm flipH="1">
            <a:off x="2971800" y="2057400"/>
            <a:ext cx="152400" cy="14478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en-US">
              <a:latin typeface="Arial" charset="0"/>
            </a:endParaRPr>
          </a:p>
        </p:txBody>
      </p:sp>
      <p:sp>
        <p:nvSpPr>
          <p:cNvPr id="26" name="Text Box 9">
            <a:extLst>
              <a:ext uri="{FF2B5EF4-FFF2-40B4-BE49-F238E27FC236}">
                <a16:creationId xmlns:a16="http://schemas.microsoft.com/office/drawing/2014/main" id="{5D799306-5EEF-4367-A1AC-5515393D56FE}"/>
              </a:ext>
            </a:extLst>
          </p:cNvPr>
          <p:cNvSpPr txBox="1">
            <a:spLocks noChangeArrowheads="1"/>
          </p:cNvSpPr>
          <p:nvPr/>
        </p:nvSpPr>
        <p:spPr bwMode="auto">
          <a:xfrm>
            <a:off x="1371600" y="4267200"/>
            <a:ext cx="3057525" cy="2154238"/>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r>
              <a:rPr lang="en-US" altLang="en-US" sz="1400" b="1">
                <a:solidFill>
                  <a:schemeClr val="bg1">
                    <a:lumMod val="65000"/>
                  </a:schemeClr>
                </a:solidFill>
              </a:rPr>
              <a:t>Morning-Glory Disc</a:t>
            </a:r>
          </a:p>
          <a:p>
            <a:pPr eaLnBrk="1" hangingPunct="1">
              <a:defRPr/>
            </a:pPr>
            <a:r>
              <a:rPr lang="en-US" altLang="en-US" sz="1200">
                <a:solidFill>
                  <a:schemeClr val="bg1">
                    <a:lumMod val="65000"/>
                  </a:schemeClr>
                </a:solidFill>
              </a:rPr>
              <a:t>--DFE reveals:</a:t>
            </a:r>
          </a:p>
          <a:p>
            <a:pPr eaLnBrk="1" hangingPunct="1">
              <a:defRPr/>
            </a:pPr>
            <a:r>
              <a:rPr lang="en-US" altLang="en-US" sz="1200">
                <a:solidFill>
                  <a:schemeClr val="bg1">
                    <a:lumMod val="65000"/>
                  </a:schemeClr>
                </a:solidFill>
              </a:rPr>
              <a:t>  1) A funnel-shaped…</a:t>
            </a:r>
            <a:r>
              <a:rPr lang="en-US" altLang="en-US" sz="1200" b="1">
                <a:solidFill>
                  <a:schemeClr val="bg1">
                    <a:lumMod val="65000"/>
                  </a:schemeClr>
                </a:solidFill>
              </a:rPr>
              <a:t>excavation</a:t>
            </a:r>
            <a:endParaRPr lang="en-US" altLang="en-US" sz="1200">
              <a:solidFill>
                <a:schemeClr val="bg1">
                  <a:lumMod val="65000"/>
                </a:schemeClr>
              </a:solidFill>
            </a:endParaRPr>
          </a:p>
          <a:p>
            <a:pPr eaLnBrk="1" hangingPunct="1">
              <a:defRPr/>
            </a:pPr>
            <a:r>
              <a:rPr lang="en-US" altLang="en-US" sz="1200">
                <a:solidFill>
                  <a:schemeClr val="bg1">
                    <a:lumMod val="65000"/>
                  </a:schemeClr>
                </a:solidFill>
              </a:rPr>
              <a:t>  2) Number of vessels crossing the rim</a:t>
            </a:r>
          </a:p>
          <a:p>
            <a:pPr eaLnBrk="1" hangingPunct="1">
              <a:defRPr/>
            </a:pPr>
            <a:r>
              <a:rPr lang="en-US" altLang="en-US" sz="1200">
                <a:solidFill>
                  <a:schemeClr val="bg1">
                    <a:lumMod val="65000"/>
                  </a:schemeClr>
                </a:solidFill>
              </a:rPr>
              <a:t>    seems abnormally…</a:t>
            </a:r>
            <a:r>
              <a:rPr lang="en-US" altLang="en-US" sz="1200" b="1">
                <a:solidFill>
                  <a:schemeClr val="bg1">
                    <a:lumMod val="65000"/>
                  </a:schemeClr>
                </a:solidFill>
              </a:rPr>
              <a:t>high</a:t>
            </a:r>
            <a:r>
              <a:rPr lang="en-US" altLang="en-US" sz="1200">
                <a:solidFill>
                  <a:schemeClr val="bg1">
                    <a:lumMod val="65000"/>
                  </a:schemeClr>
                </a:solidFill>
              </a:rPr>
              <a:t> </a:t>
            </a:r>
            <a:endParaRPr lang="en-US" altLang="en-US" sz="1200" b="1">
              <a:solidFill>
                <a:schemeClr val="bg1">
                  <a:lumMod val="65000"/>
                </a:schemeClr>
              </a:solidFill>
            </a:endParaRPr>
          </a:p>
          <a:p>
            <a:pPr eaLnBrk="1" hangingPunct="1">
              <a:defRPr/>
            </a:pPr>
            <a:r>
              <a:rPr lang="en-US" altLang="en-US" sz="1200">
                <a:solidFill>
                  <a:schemeClr val="bg1">
                    <a:lumMod val="65000"/>
                  </a:schemeClr>
                </a:solidFill>
              </a:rPr>
              <a:t>--Tissue is…</a:t>
            </a:r>
            <a:r>
              <a:rPr lang="en-US" altLang="en-US" sz="1200" b="1">
                <a:solidFill>
                  <a:schemeClr val="bg1">
                    <a:lumMod val="65000"/>
                  </a:schemeClr>
                </a:solidFill>
              </a:rPr>
              <a:t>contractile</a:t>
            </a:r>
            <a:r>
              <a:rPr lang="en-US" altLang="en-US" sz="1200">
                <a:solidFill>
                  <a:schemeClr val="bg1">
                    <a:lumMod val="65000"/>
                  </a:schemeClr>
                </a:solidFill>
              </a:rPr>
              <a:t>, so cup seems</a:t>
            </a:r>
          </a:p>
          <a:p>
            <a:pPr eaLnBrk="1" hangingPunct="1">
              <a:defRPr/>
            </a:pPr>
            <a:r>
              <a:rPr lang="en-US" altLang="en-US" sz="1200">
                <a:solidFill>
                  <a:schemeClr val="bg1">
                    <a:lumMod val="65000"/>
                  </a:schemeClr>
                </a:solidFill>
              </a:rPr>
              <a:t>  to…</a:t>
            </a:r>
            <a:r>
              <a:rPr lang="en-US" altLang="en-US" sz="1200" b="1">
                <a:solidFill>
                  <a:schemeClr val="bg1">
                    <a:lumMod val="65000"/>
                  </a:schemeClr>
                </a:solidFill>
              </a:rPr>
              <a:t>open </a:t>
            </a:r>
            <a:r>
              <a:rPr lang="en-US" altLang="en-US" sz="1200">
                <a:solidFill>
                  <a:schemeClr val="bg1">
                    <a:lumMod val="65000"/>
                  </a:schemeClr>
                </a:solidFill>
              </a:rPr>
              <a:t>and</a:t>
            </a:r>
            <a:r>
              <a:rPr lang="en-US" altLang="en-US" sz="1200" b="1">
                <a:solidFill>
                  <a:schemeClr val="bg1">
                    <a:lumMod val="65000"/>
                  </a:schemeClr>
                </a:solidFill>
              </a:rPr>
              <a:t> close</a:t>
            </a:r>
            <a:r>
              <a:rPr lang="en-US" altLang="en-US" sz="1200">
                <a:solidFill>
                  <a:schemeClr val="bg1">
                    <a:lumMod val="65000"/>
                  </a:schemeClr>
                </a:solidFill>
              </a:rPr>
              <a:t> (like its namesake,  </a:t>
            </a:r>
          </a:p>
          <a:p>
            <a:pPr eaLnBrk="1" hangingPunct="1">
              <a:defRPr/>
            </a:pPr>
            <a:r>
              <a:rPr lang="en-US" altLang="en-US" sz="1200">
                <a:solidFill>
                  <a:schemeClr val="bg1">
                    <a:lumMod val="65000"/>
                  </a:schemeClr>
                </a:solidFill>
              </a:rPr>
              <a:t>  the morning-glory flower)</a:t>
            </a:r>
          </a:p>
          <a:p>
            <a:pPr eaLnBrk="1" hangingPunct="1">
              <a:defRPr/>
            </a:pPr>
            <a:r>
              <a:rPr lang="en-US" altLang="en-US" sz="1200">
                <a:solidFill>
                  <a:schemeClr val="bg1">
                    <a:lumMod val="65000"/>
                  </a:schemeClr>
                </a:solidFill>
              </a:rPr>
              <a:t>--VA usually…</a:t>
            </a:r>
            <a:r>
              <a:rPr lang="en-US" altLang="en-US" sz="1200" b="1">
                <a:solidFill>
                  <a:schemeClr val="bg1">
                    <a:lumMod val="65000"/>
                  </a:schemeClr>
                </a:solidFill>
              </a:rPr>
              <a:t>20/200</a:t>
            </a:r>
            <a:r>
              <a:rPr lang="en-US" altLang="en-US" sz="1200">
                <a:solidFill>
                  <a:schemeClr val="bg1">
                    <a:lumMod val="65000"/>
                  </a:schemeClr>
                </a:solidFill>
              </a:rPr>
              <a:t>, but can be…</a:t>
            </a:r>
          </a:p>
          <a:p>
            <a:pPr eaLnBrk="1" hangingPunct="1">
              <a:defRPr/>
            </a:pPr>
            <a:r>
              <a:rPr lang="en-US" altLang="en-US" sz="1200">
                <a:solidFill>
                  <a:schemeClr val="bg1">
                    <a:lumMod val="65000"/>
                  </a:schemeClr>
                </a:solidFill>
              </a:rPr>
              <a:t>   </a:t>
            </a:r>
            <a:r>
              <a:rPr lang="en-US" altLang="en-US" sz="1200" b="1">
                <a:solidFill>
                  <a:schemeClr val="bg1">
                    <a:lumMod val="65000"/>
                  </a:schemeClr>
                </a:solidFill>
              </a:rPr>
              <a:t>20/20&lt;-&gt;NLP</a:t>
            </a:r>
          </a:p>
          <a:p>
            <a:pPr eaLnBrk="1" hangingPunct="1">
              <a:defRPr/>
            </a:pPr>
            <a:r>
              <a:rPr lang="en-US" altLang="en-US" sz="1200">
                <a:solidFill>
                  <a:schemeClr val="bg1">
                    <a:lumMod val="65000"/>
                  </a:schemeClr>
                </a:solidFill>
              </a:rPr>
              <a:t>--1/3 develop…</a:t>
            </a:r>
            <a:r>
              <a:rPr lang="en-US" altLang="en-US" sz="1200" b="1">
                <a:solidFill>
                  <a:schemeClr val="bg1">
                    <a:lumMod val="65000"/>
                  </a:schemeClr>
                </a:solidFill>
              </a:rPr>
              <a:t>serous RD</a:t>
            </a:r>
          </a:p>
        </p:txBody>
      </p:sp>
      <p:sp>
        <p:nvSpPr>
          <p:cNvPr id="27" name="Line 12">
            <a:extLst>
              <a:ext uri="{FF2B5EF4-FFF2-40B4-BE49-F238E27FC236}">
                <a16:creationId xmlns:a16="http://schemas.microsoft.com/office/drawing/2014/main" id="{846A5604-5611-4736-9714-35BF5D6F6898}"/>
              </a:ext>
            </a:extLst>
          </p:cNvPr>
          <p:cNvSpPr>
            <a:spLocks noChangeShapeType="1"/>
          </p:cNvSpPr>
          <p:nvPr/>
        </p:nvSpPr>
        <p:spPr bwMode="auto">
          <a:xfrm>
            <a:off x="3124200" y="2057400"/>
            <a:ext cx="381000" cy="22098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en-US"/>
          </a:p>
        </p:txBody>
      </p:sp>
      <p:sp>
        <p:nvSpPr>
          <p:cNvPr id="28" name="Text Box 13">
            <a:extLst>
              <a:ext uri="{FF2B5EF4-FFF2-40B4-BE49-F238E27FC236}">
                <a16:creationId xmlns:a16="http://schemas.microsoft.com/office/drawing/2014/main" id="{1163149E-03F9-4C22-954A-3B7C205B55B4}"/>
              </a:ext>
            </a:extLst>
          </p:cNvPr>
          <p:cNvSpPr txBox="1">
            <a:spLocks noChangeArrowheads="1"/>
          </p:cNvSpPr>
          <p:nvPr/>
        </p:nvSpPr>
        <p:spPr bwMode="auto">
          <a:xfrm>
            <a:off x="5105400" y="3810000"/>
            <a:ext cx="3934090" cy="584775"/>
          </a:xfrm>
          <a:prstGeom prst="rect">
            <a:avLst/>
          </a:prstGeom>
          <a:solidFill>
            <a:schemeClr val="tx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i="1" dirty="0">
                <a:solidFill>
                  <a:schemeClr val="bg1"/>
                </a:solidFill>
              </a:rPr>
              <a:t>Where does myelination normally </a:t>
            </a:r>
            <a:r>
              <a:rPr lang="en-US" altLang="en-US" sz="1600" b="1" dirty="0">
                <a:solidFill>
                  <a:schemeClr val="bg1"/>
                </a:solidFill>
              </a:rPr>
              <a:t>begin</a:t>
            </a:r>
            <a:r>
              <a:rPr lang="en-US" altLang="en-US" sz="1600" i="1" dirty="0">
                <a:solidFill>
                  <a:schemeClr val="bg1"/>
                </a:solidFill>
              </a:rPr>
              <a:t>?</a:t>
            </a:r>
          </a:p>
          <a:p>
            <a:pPr eaLnBrk="1" hangingPunct="1">
              <a:spcBef>
                <a:spcPct val="0"/>
              </a:spcBef>
              <a:buClrTx/>
              <a:buSzTx/>
              <a:buFontTx/>
              <a:buNone/>
            </a:pPr>
            <a:r>
              <a:rPr lang="en-US" altLang="en-US" sz="1600" dirty="0">
                <a:solidFill>
                  <a:schemeClr val="bg1"/>
                </a:solidFill>
              </a:rPr>
              <a:t>At the lateral geniculate nucleus</a:t>
            </a:r>
          </a:p>
        </p:txBody>
      </p:sp>
      <p:sp>
        <p:nvSpPr>
          <p:cNvPr id="29" name="TextBox 28">
            <a:extLst>
              <a:ext uri="{FF2B5EF4-FFF2-40B4-BE49-F238E27FC236}">
                <a16:creationId xmlns:a16="http://schemas.microsoft.com/office/drawing/2014/main" id="{CA14CBF5-706F-48DF-99AE-A5B31A4007FC}"/>
              </a:ext>
            </a:extLst>
          </p:cNvPr>
          <p:cNvSpPr txBox="1"/>
          <p:nvPr/>
        </p:nvSpPr>
        <p:spPr>
          <a:xfrm>
            <a:off x="4833963" y="4595428"/>
            <a:ext cx="4256476" cy="954107"/>
          </a:xfrm>
          <a:prstGeom prst="rect">
            <a:avLst/>
          </a:prstGeom>
          <a:solidFill>
            <a:srgbClr val="FFFF00"/>
          </a:solidFill>
        </p:spPr>
        <p:txBody>
          <a:bodyPr wrap="square">
            <a:spAutoFit/>
          </a:bodyPr>
          <a:lstStyle/>
          <a:p>
            <a:pPr eaLnBrk="1" hangingPunct="1">
              <a:defRPr/>
            </a:pPr>
            <a:r>
              <a:rPr lang="en-US" sz="1400" dirty="0">
                <a:solidFill>
                  <a:srgbClr val="FF0000"/>
                </a:solidFill>
                <a:latin typeface="Arial" charset="0"/>
              </a:rPr>
              <a:t>(Note: Because we’re talking about the axons of retinal ganglion cells, it’s probably better to say that myelination begins at the lamina cribrosa and </a:t>
            </a:r>
            <a:r>
              <a:rPr lang="en-US" sz="1400" b="1" dirty="0">
                <a:solidFill>
                  <a:srgbClr val="FF0000"/>
                </a:solidFill>
                <a:latin typeface="Arial" charset="0"/>
              </a:rPr>
              <a:t>ends</a:t>
            </a:r>
            <a:r>
              <a:rPr lang="en-US" sz="1400" dirty="0">
                <a:solidFill>
                  <a:srgbClr val="FF0000"/>
                </a:solidFill>
                <a:latin typeface="Arial" charset="0"/>
              </a:rPr>
              <a:t> at the LGN.)</a:t>
            </a:r>
          </a:p>
        </p:txBody>
      </p:sp>
      <p:sp>
        <p:nvSpPr>
          <p:cNvPr id="2" name="Oval 1">
            <a:extLst>
              <a:ext uri="{FF2B5EF4-FFF2-40B4-BE49-F238E27FC236}">
                <a16:creationId xmlns:a16="http://schemas.microsoft.com/office/drawing/2014/main" id="{F112638E-F900-4BC0-B224-95111FEE4C7A}"/>
              </a:ext>
            </a:extLst>
          </p:cNvPr>
          <p:cNvSpPr/>
          <p:nvPr/>
        </p:nvSpPr>
        <p:spPr>
          <a:xfrm>
            <a:off x="4714877" y="3546894"/>
            <a:ext cx="4369193" cy="1015167"/>
          </a:xfrm>
          <a:prstGeom prst="ellipse">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509756337"/>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0" name="Line 10">
            <a:extLst>
              <a:ext uri="{FF2B5EF4-FFF2-40B4-BE49-F238E27FC236}">
                <a16:creationId xmlns:a16="http://schemas.microsoft.com/office/drawing/2014/main" id="{F19C19C2-AC8B-4836-9DAE-68E46864F5CA}"/>
              </a:ext>
            </a:extLst>
          </p:cNvPr>
          <p:cNvSpPr>
            <a:spLocks noChangeShapeType="1"/>
          </p:cNvSpPr>
          <p:nvPr/>
        </p:nvSpPr>
        <p:spPr bwMode="auto">
          <a:xfrm flipH="1">
            <a:off x="1600200" y="2057400"/>
            <a:ext cx="1524000" cy="3810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1" name="Text Box 13">
            <a:extLst>
              <a:ext uri="{FF2B5EF4-FFF2-40B4-BE49-F238E27FC236}">
                <a16:creationId xmlns:a16="http://schemas.microsoft.com/office/drawing/2014/main" id="{6753D066-65FD-4C91-82D5-E2F1DF83A504}"/>
              </a:ext>
            </a:extLst>
          </p:cNvPr>
          <p:cNvSpPr txBox="1">
            <a:spLocks noChangeArrowheads="1"/>
          </p:cNvSpPr>
          <p:nvPr/>
        </p:nvSpPr>
        <p:spPr bwMode="auto">
          <a:xfrm>
            <a:off x="1357313" y="1524000"/>
            <a:ext cx="3511550" cy="4540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1400" i="1">
                <a:solidFill>
                  <a:srgbClr val="0000FF"/>
                </a:solidFill>
              </a:rPr>
              <a:t>These three are all secondary to abnormal</a:t>
            </a:r>
          </a:p>
          <a:p>
            <a:pPr algn="ctr" eaLnBrk="1" hangingPunct="1">
              <a:lnSpc>
                <a:spcPct val="85000"/>
              </a:lnSpc>
              <a:spcBef>
                <a:spcPct val="0"/>
              </a:spcBef>
              <a:buClrTx/>
              <a:buSzTx/>
              <a:buFontTx/>
              <a:buNone/>
            </a:pPr>
            <a:r>
              <a:rPr lang="en-US" altLang="en-US" sz="1400" i="1">
                <a:solidFill>
                  <a:srgbClr val="0000FF"/>
                </a:solidFill>
              </a:rPr>
              <a:t>closure of the embryonic optic fissure</a:t>
            </a:r>
          </a:p>
        </p:txBody>
      </p:sp>
      <p:sp>
        <p:nvSpPr>
          <p:cNvPr id="7172" name="Text Box 16">
            <a:extLst>
              <a:ext uri="{FF2B5EF4-FFF2-40B4-BE49-F238E27FC236}">
                <a16:creationId xmlns:a16="http://schemas.microsoft.com/office/drawing/2014/main" id="{9CCE3A67-E354-4E6A-AE0B-C093CD8B4A3F}"/>
              </a:ext>
            </a:extLst>
          </p:cNvPr>
          <p:cNvSpPr txBox="1">
            <a:spLocks noChangeArrowheads="1"/>
          </p:cNvSpPr>
          <p:nvPr/>
        </p:nvSpPr>
        <p:spPr bwMode="auto">
          <a:xfrm>
            <a:off x="76200" y="2514600"/>
            <a:ext cx="2782888" cy="862013"/>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dirty="0"/>
              <a:t>Optic Nerve Coloboma</a:t>
            </a:r>
          </a:p>
          <a:p>
            <a:pPr eaLnBrk="1" hangingPunct="1">
              <a:spcBef>
                <a:spcPct val="0"/>
              </a:spcBef>
              <a:buClrTx/>
              <a:buSzTx/>
              <a:buFontTx/>
              <a:buNone/>
            </a:pPr>
            <a:r>
              <a:rPr lang="en-US" altLang="en-US" sz="1200" dirty="0"/>
              <a:t>1) May resemble… </a:t>
            </a:r>
            <a:r>
              <a:rPr lang="en-US" altLang="en-US" sz="1200" b="1" dirty="0">
                <a:solidFill>
                  <a:srgbClr val="CCECFF"/>
                </a:solidFill>
              </a:rPr>
              <a:t>deep cupping</a:t>
            </a:r>
          </a:p>
          <a:p>
            <a:pPr eaLnBrk="1" hangingPunct="1">
              <a:spcBef>
                <a:spcPct val="0"/>
              </a:spcBef>
              <a:buClrTx/>
              <a:buSzTx/>
              <a:buFontTx/>
              <a:buNone/>
            </a:pPr>
            <a:r>
              <a:rPr lang="en-US" altLang="en-US" sz="1200" dirty="0"/>
              <a:t>2) </a:t>
            </a:r>
            <a:r>
              <a:rPr lang="en-US" altLang="en-US" sz="1200" dirty="0">
                <a:solidFill>
                  <a:srgbClr val="CCECFF"/>
                </a:solidFill>
              </a:rPr>
              <a:t>Can be… </a:t>
            </a:r>
            <a:r>
              <a:rPr lang="en-US" altLang="en-US" sz="1200" b="1" dirty="0">
                <a:solidFill>
                  <a:srgbClr val="CCECFF"/>
                </a:solidFill>
              </a:rPr>
              <a:t>bilateral, asymmetric</a:t>
            </a:r>
          </a:p>
          <a:p>
            <a:pPr eaLnBrk="1" hangingPunct="1">
              <a:spcBef>
                <a:spcPct val="0"/>
              </a:spcBef>
              <a:buClrTx/>
              <a:buSzTx/>
              <a:buFontTx/>
              <a:buNone/>
            </a:pPr>
            <a:r>
              <a:rPr lang="en-US" altLang="en-US" sz="1200" dirty="0"/>
              <a:t>3) </a:t>
            </a:r>
            <a:r>
              <a:rPr lang="en-US" altLang="en-US" sz="1200" dirty="0">
                <a:solidFill>
                  <a:srgbClr val="CCECFF"/>
                </a:solidFill>
              </a:rPr>
              <a:t>Part of the…</a:t>
            </a:r>
            <a:r>
              <a:rPr lang="en-US" altLang="en-US" sz="1200" b="1" dirty="0">
                <a:solidFill>
                  <a:srgbClr val="CCECFF"/>
                </a:solidFill>
              </a:rPr>
              <a:t>CHARGE association</a:t>
            </a:r>
          </a:p>
        </p:txBody>
      </p:sp>
      <p:sp>
        <p:nvSpPr>
          <p:cNvPr id="7173" name="Rectangle 17">
            <a:extLst>
              <a:ext uri="{FF2B5EF4-FFF2-40B4-BE49-F238E27FC236}">
                <a16:creationId xmlns:a16="http://schemas.microsoft.com/office/drawing/2014/main" id="{EE93D9FF-1380-4968-8277-BA5592C1A63C}"/>
              </a:ext>
            </a:extLst>
          </p:cNvPr>
          <p:cNvSpPr>
            <a:spLocks noChangeArrowheads="1"/>
          </p:cNvSpPr>
          <p:nvPr/>
        </p:nvSpPr>
        <p:spPr bwMode="auto">
          <a:xfrm>
            <a:off x="457200" y="122238"/>
            <a:ext cx="7543800" cy="8683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b"/>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ct val="85000"/>
              </a:lnSpc>
              <a:spcBef>
                <a:spcPct val="0"/>
              </a:spcBef>
              <a:buClrTx/>
              <a:buSzTx/>
              <a:buFontTx/>
              <a:buNone/>
            </a:pPr>
            <a:r>
              <a:rPr lang="en-US" altLang="en-US" sz="3200" b="1" dirty="0">
                <a:solidFill>
                  <a:schemeClr val="tx2"/>
                </a:solidFill>
              </a:rPr>
              <a:t>Developmental Abnormalities of the Optic Nerve Head</a:t>
            </a:r>
            <a:endParaRPr lang="en-US" altLang="en-US" sz="3200" dirty="0">
              <a:solidFill>
                <a:schemeClr val="tx2"/>
              </a:solidFill>
            </a:endParaRPr>
          </a:p>
        </p:txBody>
      </p:sp>
      <p:sp>
        <p:nvSpPr>
          <p:cNvPr id="7174" name="Slide Number Placeholder 1">
            <a:extLst>
              <a:ext uri="{FF2B5EF4-FFF2-40B4-BE49-F238E27FC236}">
                <a16:creationId xmlns:a16="http://schemas.microsoft.com/office/drawing/2014/main" id="{7E36F115-8C36-45D8-A192-156883FB6ABC}"/>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0973A55E-8B17-4DE1-BAF2-DC6063D94876}" type="slidenum">
              <a:rPr lang="en-US" altLang="en-US" sz="1000"/>
              <a:pPr>
                <a:spcBef>
                  <a:spcPct val="0"/>
                </a:spcBef>
                <a:buClrTx/>
                <a:buSzTx/>
                <a:buFontTx/>
                <a:buNone/>
              </a:pPr>
              <a:t>11</a:t>
            </a:fld>
            <a:endParaRPr lang="en-US" altLang="en-US" sz="1000"/>
          </a:p>
        </p:txBody>
      </p:sp>
      <p:sp>
        <p:nvSpPr>
          <p:cNvPr id="7" name="Line 12">
            <a:extLst>
              <a:ext uri="{FF2B5EF4-FFF2-40B4-BE49-F238E27FC236}">
                <a16:creationId xmlns:a16="http://schemas.microsoft.com/office/drawing/2014/main" id="{CC9981AB-E270-41E0-908B-76CEF6F15960}"/>
              </a:ext>
            </a:extLst>
          </p:cNvPr>
          <p:cNvSpPr>
            <a:spLocks noChangeShapeType="1"/>
          </p:cNvSpPr>
          <p:nvPr/>
        </p:nvSpPr>
        <p:spPr bwMode="auto">
          <a:xfrm>
            <a:off x="3124200" y="2057400"/>
            <a:ext cx="381000" cy="22098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en-US"/>
          </a:p>
        </p:txBody>
      </p:sp>
      <p:sp>
        <p:nvSpPr>
          <p:cNvPr id="8" name="Line 14">
            <a:extLst>
              <a:ext uri="{FF2B5EF4-FFF2-40B4-BE49-F238E27FC236}">
                <a16:creationId xmlns:a16="http://schemas.microsoft.com/office/drawing/2014/main" id="{F2E04766-7CB1-4BFB-8CBC-CEEE36301591}"/>
              </a:ext>
            </a:extLst>
          </p:cNvPr>
          <p:cNvSpPr>
            <a:spLocks noChangeShapeType="1"/>
          </p:cNvSpPr>
          <p:nvPr/>
        </p:nvSpPr>
        <p:spPr bwMode="auto">
          <a:xfrm flipH="1">
            <a:off x="2971800" y="2057400"/>
            <a:ext cx="152400" cy="14478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en-US"/>
          </a:p>
        </p:txBody>
      </p:sp>
      <p:sp>
        <p:nvSpPr>
          <p:cNvPr id="9" name="Text Box 16">
            <a:extLst>
              <a:ext uri="{FF2B5EF4-FFF2-40B4-BE49-F238E27FC236}">
                <a16:creationId xmlns:a16="http://schemas.microsoft.com/office/drawing/2014/main" id="{3485BF91-073C-49CA-886E-A2F06544DC08}"/>
              </a:ext>
            </a:extLst>
          </p:cNvPr>
          <p:cNvSpPr txBox="1">
            <a:spLocks noChangeArrowheads="1"/>
          </p:cNvSpPr>
          <p:nvPr/>
        </p:nvSpPr>
        <p:spPr bwMode="auto">
          <a:xfrm>
            <a:off x="4648200" y="2576513"/>
            <a:ext cx="3973513" cy="862012"/>
          </a:xfrm>
          <a:prstGeom prst="rect">
            <a:avLst/>
          </a:prstGeom>
          <a:solidFill>
            <a:srgbClr val="FFC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defRPr/>
            </a:pPr>
            <a:r>
              <a:rPr lang="en-US" altLang="en-US" sz="1400" b="1" dirty="0">
                <a:solidFill>
                  <a:schemeClr val="bg1">
                    <a:lumMod val="65000"/>
                  </a:schemeClr>
                </a:solidFill>
              </a:rPr>
              <a:t>Myelinated RNFL</a:t>
            </a:r>
          </a:p>
          <a:p>
            <a:pPr eaLnBrk="1" hangingPunct="1">
              <a:spcBef>
                <a:spcPct val="0"/>
              </a:spcBef>
              <a:buClrTx/>
              <a:buSzTx/>
              <a:buFontTx/>
              <a:buNone/>
              <a:defRPr/>
            </a:pPr>
            <a:r>
              <a:rPr lang="en-US" altLang="en-US" sz="1200" dirty="0">
                <a:solidFill>
                  <a:srgbClr val="FFCCFF"/>
                </a:solidFill>
              </a:rPr>
              <a:t>--Myelin normally starts at LGN, ends at lamina </a:t>
            </a:r>
            <a:r>
              <a:rPr lang="en-US" altLang="en-US" sz="1200" dirty="0" err="1">
                <a:solidFill>
                  <a:srgbClr val="FFCCFF"/>
                </a:solidFill>
              </a:rPr>
              <a:t>cribrosa</a:t>
            </a:r>
            <a:endParaRPr lang="en-US" altLang="en-US" sz="1200" dirty="0">
              <a:solidFill>
                <a:srgbClr val="FFCCFF"/>
              </a:solidFill>
            </a:endParaRPr>
          </a:p>
          <a:p>
            <a:pPr eaLnBrk="1" hangingPunct="1">
              <a:spcBef>
                <a:spcPct val="0"/>
              </a:spcBef>
              <a:buClrTx/>
              <a:buSzTx/>
              <a:buFontTx/>
              <a:buNone/>
              <a:defRPr/>
            </a:pPr>
            <a:r>
              <a:rPr lang="en-US" altLang="en-US" sz="1200" dirty="0">
                <a:solidFill>
                  <a:srgbClr val="FFCCFF"/>
                </a:solidFill>
              </a:rPr>
              <a:t>--Can be patchy, discontinuous</a:t>
            </a:r>
          </a:p>
          <a:p>
            <a:pPr eaLnBrk="1" hangingPunct="1">
              <a:spcBef>
                <a:spcPct val="0"/>
              </a:spcBef>
              <a:buClrTx/>
              <a:buSzTx/>
              <a:buFontTx/>
              <a:buNone/>
              <a:defRPr/>
            </a:pPr>
            <a:r>
              <a:rPr lang="en-US" altLang="en-US" sz="1200" dirty="0">
                <a:solidFill>
                  <a:srgbClr val="FFCCFF"/>
                </a:solidFill>
              </a:rPr>
              <a:t>--Corresponding VF has absolute scotoma</a:t>
            </a:r>
          </a:p>
        </p:txBody>
      </p:sp>
      <p:sp>
        <p:nvSpPr>
          <p:cNvPr id="11" name="Text Box 18">
            <a:extLst>
              <a:ext uri="{FF2B5EF4-FFF2-40B4-BE49-F238E27FC236}">
                <a16:creationId xmlns:a16="http://schemas.microsoft.com/office/drawing/2014/main" id="{837BBEDD-07FE-4499-A6DF-D91D21B63F8F}"/>
              </a:ext>
            </a:extLst>
          </p:cNvPr>
          <p:cNvSpPr txBox="1">
            <a:spLocks noChangeArrowheads="1"/>
          </p:cNvSpPr>
          <p:nvPr/>
        </p:nvSpPr>
        <p:spPr bwMode="auto">
          <a:xfrm>
            <a:off x="5546725" y="1687513"/>
            <a:ext cx="3452813" cy="677862"/>
          </a:xfrm>
          <a:prstGeom prst="rect">
            <a:avLst/>
          </a:prstGeom>
          <a:solidFill>
            <a:srgbClr val="FFFF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defRPr/>
            </a:pPr>
            <a:r>
              <a:rPr lang="en-US" altLang="en-US" sz="1400" b="1" dirty="0" err="1">
                <a:solidFill>
                  <a:schemeClr val="bg1">
                    <a:lumMod val="75000"/>
                  </a:schemeClr>
                </a:solidFill>
              </a:rPr>
              <a:t>Megalopapilla</a:t>
            </a:r>
            <a:endParaRPr lang="en-US" altLang="en-US" sz="1400" b="1" dirty="0">
              <a:solidFill>
                <a:schemeClr val="bg1">
                  <a:lumMod val="75000"/>
                </a:schemeClr>
              </a:solidFill>
            </a:endParaRPr>
          </a:p>
          <a:p>
            <a:pPr eaLnBrk="1" hangingPunct="1">
              <a:spcBef>
                <a:spcPct val="0"/>
              </a:spcBef>
              <a:buClrTx/>
              <a:buSzTx/>
              <a:buFontTx/>
              <a:buNone/>
              <a:defRPr/>
            </a:pPr>
            <a:r>
              <a:rPr lang="en-US" altLang="en-US" sz="1200" dirty="0">
                <a:solidFill>
                  <a:srgbClr val="FFFF99"/>
                </a:solidFill>
              </a:rPr>
              <a:t>--Abnormally large diameter of </a:t>
            </a:r>
            <a:r>
              <a:rPr lang="en-US" altLang="en-US" sz="1200" b="1" dirty="0">
                <a:solidFill>
                  <a:srgbClr val="FFFF99"/>
                </a:solidFill>
              </a:rPr>
              <a:t>disc and cup</a:t>
            </a:r>
          </a:p>
          <a:p>
            <a:pPr eaLnBrk="1" hangingPunct="1">
              <a:spcBef>
                <a:spcPct val="0"/>
              </a:spcBef>
              <a:buClrTx/>
              <a:buSzTx/>
              <a:buFontTx/>
              <a:buNone/>
              <a:defRPr/>
            </a:pPr>
            <a:r>
              <a:rPr lang="en-US" altLang="en-US" sz="1200" dirty="0">
                <a:solidFill>
                  <a:srgbClr val="FFFF99"/>
                </a:solidFill>
              </a:rPr>
              <a:t>--VF testing may reveal an </a:t>
            </a:r>
            <a:r>
              <a:rPr lang="en-US" altLang="en-US" sz="1200" b="1" dirty="0">
                <a:solidFill>
                  <a:srgbClr val="FFFF99"/>
                </a:solidFill>
              </a:rPr>
              <a:t>enlarged blind spot</a:t>
            </a:r>
          </a:p>
        </p:txBody>
      </p:sp>
      <p:sp>
        <p:nvSpPr>
          <p:cNvPr id="12" name="Text Box 19">
            <a:extLst>
              <a:ext uri="{FF2B5EF4-FFF2-40B4-BE49-F238E27FC236}">
                <a16:creationId xmlns:a16="http://schemas.microsoft.com/office/drawing/2014/main" id="{C0C6602E-E37D-4908-B9E9-0AF273EF9639}"/>
              </a:ext>
            </a:extLst>
          </p:cNvPr>
          <p:cNvSpPr txBox="1">
            <a:spLocks noChangeArrowheads="1"/>
          </p:cNvSpPr>
          <p:nvPr/>
        </p:nvSpPr>
        <p:spPr bwMode="auto">
          <a:xfrm>
            <a:off x="5257800" y="3760788"/>
            <a:ext cx="3273425" cy="1231900"/>
          </a:xfrm>
          <a:prstGeom prst="rect">
            <a:avLst/>
          </a:prstGeom>
          <a:solidFill>
            <a:srgbClr val="CCFFCC"/>
          </a:solidFill>
          <a:ln w="9525">
            <a:no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defRPr/>
            </a:pPr>
            <a:r>
              <a:rPr lang="en-US" altLang="en-US" sz="1400" b="1" dirty="0">
                <a:solidFill>
                  <a:schemeClr val="bg1">
                    <a:lumMod val="65000"/>
                  </a:schemeClr>
                </a:solidFill>
              </a:rPr>
              <a:t>Optic Nerve Hypoplasia</a:t>
            </a:r>
          </a:p>
          <a:p>
            <a:pPr eaLnBrk="1" hangingPunct="1">
              <a:spcBef>
                <a:spcPct val="0"/>
              </a:spcBef>
              <a:buClrTx/>
              <a:buSzTx/>
              <a:buFontTx/>
              <a:buNone/>
              <a:defRPr/>
            </a:pPr>
            <a:r>
              <a:rPr lang="en-US" altLang="en-US" sz="1200" dirty="0">
                <a:solidFill>
                  <a:srgbClr val="CCFFCC"/>
                </a:solidFill>
              </a:rPr>
              <a:t>--Abnormally </a:t>
            </a:r>
            <a:r>
              <a:rPr lang="en-US" altLang="en-US" sz="1200" b="1" dirty="0">
                <a:solidFill>
                  <a:srgbClr val="CCFFCC"/>
                </a:solidFill>
              </a:rPr>
              <a:t>low number of axons</a:t>
            </a:r>
          </a:p>
          <a:p>
            <a:pPr eaLnBrk="1" hangingPunct="1">
              <a:spcBef>
                <a:spcPct val="0"/>
              </a:spcBef>
              <a:buClrTx/>
              <a:buSzTx/>
              <a:buFontTx/>
              <a:buNone/>
              <a:defRPr/>
            </a:pPr>
            <a:r>
              <a:rPr lang="en-US" altLang="en-US" sz="1200" dirty="0">
                <a:solidFill>
                  <a:srgbClr val="CCFFCC"/>
                </a:solidFill>
              </a:rPr>
              <a:t>--DFE: Small pale disc with </a:t>
            </a:r>
            <a:r>
              <a:rPr lang="en-US" altLang="en-US" sz="1200" b="1" dirty="0">
                <a:solidFill>
                  <a:srgbClr val="CCFFCC"/>
                </a:solidFill>
              </a:rPr>
              <a:t>double ring sign</a:t>
            </a:r>
            <a:endParaRPr lang="en-US" altLang="en-US" sz="1200" dirty="0">
              <a:solidFill>
                <a:srgbClr val="CCFFCC"/>
              </a:solidFill>
            </a:endParaRPr>
          </a:p>
          <a:p>
            <a:pPr eaLnBrk="1" hangingPunct="1">
              <a:spcBef>
                <a:spcPct val="0"/>
              </a:spcBef>
              <a:buClrTx/>
              <a:buSzTx/>
              <a:buFontTx/>
              <a:buNone/>
              <a:defRPr/>
            </a:pPr>
            <a:r>
              <a:rPr lang="en-US" altLang="en-US" sz="1200" dirty="0">
                <a:solidFill>
                  <a:srgbClr val="CCFFCC"/>
                </a:solidFill>
              </a:rPr>
              <a:t>--VA </a:t>
            </a:r>
            <a:r>
              <a:rPr lang="en-US" altLang="en-US" sz="1200" b="1" dirty="0">
                <a:solidFill>
                  <a:srgbClr val="CCFFCC"/>
                </a:solidFill>
              </a:rPr>
              <a:t>20/20&lt;-&gt;NLP</a:t>
            </a:r>
          </a:p>
          <a:p>
            <a:pPr eaLnBrk="1" hangingPunct="1">
              <a:spcBef>
                <a:spcPct val="0"/>
              </a:spcBef>
              <a:buClrTx/>
              <a:buSzTx/>
              <a:buFontTx/>
              <a:buNone/>
              <a:defRPr/>
            </a:pPr>
            <a:r>
              <a:rPr lang="en-US" altLang="en-US" sz="1200" dirty="0">
                <a:solidFill>
                  <a:srgbClr val="CCFFCC"/>
                </a:solidFill>
              </a:rPr>
              <a:t>--VF defects </a:t>
            </a:r>
            <a:r>
              <a:rPr lang="en-US" altLang="en-US" sz="1200" b="1" dirty="0">
                <a:solidFill>
                  <a:srgbClr val="CCFFCC"/>
                </a:solidFill>
              </a:rPr>
              <a:t>invariably present</a:t>
            </a:r>
          </a:p>
          <a:p>
            <a:pPr eaLnBrk="1" hangingPunct="1">
              <a:spcBef>
                <a:spcPct val="0"/>
              </a:spcBef>
              <a:buClrTx/>
              <a:buSzTx/>
              <a:buFontTx/>
              <a:buNone/>
              <a:defRPr/>
            </a:pPr>
            <a:r>
              <a:rPr lang="en-US" altLang="en-US" sz="1200" dirty="0">
                <a:solidFill>
                  <a:srgbClr val="CCFFCC"/>
                </a:solidFill>
              </a:rPr>
              <a:t>--Remember the </a:t>
            </a:r>
            <a:r>
              <a:rPr lang="en-US" altLang="en-US" sz="1200" b="1" dirty="0">
                <a:solidFill>
                  <a:srgbClr val="CCFFCC"/>
                </a:solidFill>
              </a:rPr>
              <a:t>4 D’s</a:t>
            </a:r>
            <a:r>
              <a:rPr lang="en-US" altLang="en-US" sz="1200" dirty="0">
                <a:solidFill>
                  <a:srgbClr val="CCFFCC"/>
                </a:solidFill>
              </a:rPr>
              <a:t> (more on this shortly)</a:t>
            </a:r>
          </a:p>
        </p:txBody>
      </p:sp>
      <p:sp>
        <p:nvSpPr>
          <p:cNvPr id="13" name="Text Box 21">
            <a:extLst>
              <a:ext uri="{FF2B5EF4-FFF2-40B4-BE49-F238E27FC236}">
                <a16:creationId xmlns:a16="http://schemas.microsoft.com/office/drawing/2014/main" id="{97182706-B248-4D90-AD7B-8D9B46ADFFC1}"/>
              </a:ext>
            </a:extLst>
          </p:cNvPr>
          <p:cNvSpPr txBox="1">
            <a:spLocks noChangeArrowheads="1"/>
          </p:cNvSpPr>
          <p:nvPr/>
        </p:nvSpPr>
        <p:spPr bwMode="auto">
          <a:xfrm>
            <a:off x="869950" y="3505200"/>
            <a:ext cx="2163763" cy="677863"/>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defRPr/>
            </a:pPr>
            <a:r>
              <a:rPr lang="en-US" altLang="en-US" sz="1400" b="1" dirty="0">
                <a:solidFill>
                  <a:schemeClr val="bg1">
                    <a:lumMod val="65000"/>
                  </a:schemeClr>
                </a:solidFill>
              </a:rPr>
              <a:t>Optic Pit/Hole</a:t>
            </a:r>
          </a:p>
          <a:p>
            <a:pPr eaLnBrk="1" hangingPunct="1">
              <a:spcBef>
                <a:spcPct val="0"/>
              </a:spcBef>
              <a:buClrTx/>
              <a:buSzTx/>
              <a:buFontTx/>
              <a:buNone/>
              <a:defRPr/>
            </a:pPr>
            <a:r>
              <a:rPr lang="en-US" altLang="en-US" sz="1200" dirty="0">
                <a:solidFill>
                  <a:srgbClr val="CCECFF"/>
                </a:solidFill>
              </a:rPr>
              <a:t>--Associated with </a:t>
            </a:r>
            <a:r>
              <a:rPr lang="en-US" altLang="en-US" sz="1200" b="1" dirty="0">
                <a:solidFill>
                  <a:srgbClr val="CCECFF"/>
                </a:solidFill>
              </a:rPr>
              <a:t>serous RD</a:t>
            </a:r>
          </a:p>
          <a:p>
            <a:pPr eaLnBrk="1" hangingPunct="1">
              <a:spcBef>
                <a:spcPct val="0"/>
              </a:spcBef>
              <a:buClrTx/>
              <a:buSzTx/>
              <a:buFontTx/>
              <a:buNone/>
              <a:defRPr/>
            </a:pPr>
            <a:r>
              <a:rPr lang="en-US" altLang="en-US" sz="1200" dirty="0">
                <a:solidFill>
                  <a:srgbClr val="CCECFF"/>
                </a:solidFill>
              </a:rPr>
              <a:t>  in adulthood</a:t>
            </a:r>
          </a:p>
        </p:txBody>
      </p:sp>
      <p:sp>
        <p:nvSpPr>
          <p:cNvPr id="14" name="Text Box 22">
            <a:extLst>
              <a:ext uri="{FF2B5EF4-FFF2-40B4-BE49-F238E27FC236}">
                <a16:creationId xmlns:a16="http://schemas.microsoft.com/office/drawing/2014/main" id="{B8AC2CBE-839B-4FEF-9266-03BE16018F1E}"/>
              </a:ext>
            </a:extLst>
          </p:cNvPr>
          <p:cNvSpPr txBox="1">
            <a:spLocks noChangeArrowheads="1"/>
          </p:cNvSpPr>
          <p:nvPr/>
        </p:nvSpPr>
        <p:spPr bwMode="auto">
          <a:xfrm>
            <a:off x="1371600" y="4267200"/>
            <a:ext cx="3076575" cy="2154238"/>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defRPr/>
            </a:pPr>
            <a:r>
              <a:rPr lang="en-US" altLang="en-US" sz="1400" b="1" dirty="0">
                <a:solidFill>
                  <a:schemeClr val="bg1">
                    <a:lumMod val="65000"/>
                  </a:schemeClr>
                </a:solidFill>
              </a:rPr>
              <a:t>Morning-Glory Disc</a:t>
            </a:r>
          </a:p>
          <a:p>
            <a:pPr eaLnBrk="1" hangingPunct="1">
              <a:spcBef>
                <a:spcPct val="0"/>
              </a:spcBef>
              <a:buClrTx/>
              <a:buSzTx/>
              <a:buFontTx/>
              <a:buNone/>
              <a:defRPr/>
            </a:pPr>
            <a:r>
              <a:rPr lang="en-US" altLang="en-US" sz="1200" dirty="0">
                <a:solidFill>
                  <a:srgbClr val="CCECFF"/>
                </a:solidFill>
              </a:rPr>
              <a:t>--DFE reveals:</a:t>
            </a:r>
          </a:p>
          <a:p>
            <a:pPr eaLnBrk="1" hangingPunct="1">
              <a:spcBef>
                <a:spcPct val="0"/>
              </a:spcBef>
              <a:buClrTx/>
              <a:buSzTx/>
              <a:buFontTx/>
              <a:buNone/>
              <a:defRPr/>
            </a:pPr>
            <a:r>
              <a:rPr lang="en-US" altLang="en-US" sz="1200" dirty="0">
                <a:solidFill>
                  <a:srgbClr val="CCECFF"/>
                </a:solidFill>
              </a:rPr>
              <a:t>  1) Funnel-shaped…</a:t>
            </a:r>
          </a:p>
          <a:p>
            <a:pPr eaLnBrk="1" hangingPunct="1">
              <a:spcBef>
                <a:spcPct val="0"/>
              </a:spcBef>
              <a:buClrTx/>
              <a:buSzTx/>
              <a:buFontTx/>
              <a:buNone/>
              <a:defRPr/>
            </a:pPr>
            <a:r>
              <a:rPr lang="en-US" altLang="en-US" sz="1200" dirty="0">
                <a:solidFill>
                  <a:srgbClr val="CCECFF"/>
                </a:solidFill>
              </a:rPr>
              <a:t>  2) Number of vessels crossing the rim</a:t>
            </a:r>
          </a:p>
          <a:p>
            <a:pPr eaLnBrk="1" hangingPunct="1">
              <a:spcBef>
                <a:spcPct val="0"/>
              </a:spcBef>
              <a:buClrTx/>
              <a:buSzTx/>
              <a:buFontTx/>
              <a:buNone/>
              <a:defRPr/>
            </a:pPr>
            <a:r>
              <a:rPr lang="en-US" altLang="en-US" sz="1200" dirty="0">
                <a:solidFill>
                  <a:srgbClr val="CCECFF"/>
                </a:solidFill>
              </a:rPr>
              <a:t>    seems abnormally…</a:t>
            </a:r>
            <a:r>
              <a:rPr lang="en-US" altLang="en-US" sz="1200" b="1" dirty="0">
                <a:solidFill>
                  <a:srgbClr val="CCECFF"/>
                </a:solidFill>
              </a:rPr>
              <a:t>high</a:t>
            </a:r>
            <a:r>
              <a:rPr lang="en-US" altLang="en-US" sz="1200" dirty="0">
                <a:solidFill>
                  <a:srgbClr val="CCECFF"/>
                </a:solidFill>
              </a:rPr>
              <a:t> </a:t>
            </a:r>
            <a:endParaRPr lang="en-US" altLang="en-US" sz="1200" b="1" dirty="0">
              <a:solidFill>
                <a:srgbClr val="CCECFF"/>
              </a:solidFill>
            </a:endParaRPr>
          </a:p>
          <a:p>
            <a:pPr eaLnBrk="1" hangingPunct="1">
              <a:spcBef>
                <a:spcPct val="0"/>
              </a:spcBef>
              <a:buClrTx/>
              <a:buSzTx/>
              <a:buFontTx/>
              <a:buNone/>
              <a:defRPr/>
            </a:pPr>
            <a:r>
              <a:rPr lang="en-US" altLang="en-US" sz="1200" dirty="0">
                <a:solidFill>
                  <a:srgbClr val="CCECFF"/>
                </a:solidFill>
              </a:rPr>
              <a:t>--Tissue is…</a:t>
            </a:r>
            <a:r>
              <a:rPr lang="en-US" altLang="en-US" sz="1200" b="1" dirty="0">
                <a:solidFill>
                  <a:srgbClr val="CCECFF"/>
                </a:solidFill>
              </a:rPr>
              <a:t>contractile</a:t>
            </a:r>
            <a:r>
              <a:rPr lang="en-US" altLang="en-US" sz="1200" dirty="0">
                <a:solidFill>
                  <a:srgbClr val="CCECFF"/>
                </a:solidFill>
              </a:rPr>
              <a:t>, so cup seems</a:t>
            </a:r>
          </a:p>
          <a:p>
            <a:pPr eaLnBrk="1" hangingPunct="1">
              <a:spcBef>
                <a:spcPct val="0"/>
              </a:spcBef>
              <a:buClrTx/>
              <a:buSzTx/>
              <a:buFontTx/>
              <a:buNone/>
              <a:defRPr/>
            </a:pPr>
            <a:r>
              <a:rPr lang="en-US" altLang="en-US" sz="1200" dirty="0">
                <a:solidFill>
                  <a:srgbClr val="CCECFF"/>
                </a:solidFill>
              </a:rPr>
              <a:t>  to…</a:t>
            </a:r>
            <a:r>
              <a:rPr lang="en-US" altLang="en-US" sz="1200" b="1" dirty="0">
                <a:solidFill>
                  <a:srgbClr val="CCECFF"/>
                </a:solidFill>
              </a:rPr>
              <a:t>open and close</a:t>
            </a:r>
            <a:r>
              <a:rPr lang="en-US" altLang="en-US" sz="1200" dirty="0">
                <a:solidFill>
                  <a:srgbClr val="CCECFF"/>
                </a:solidFill>
              </a:rPr>
              <a:t> (like its namesake,  </a:t>
            </a:r>
          </a:p>
          <a:p>
            <a:pPr eaLnBrk="1" hangingPunct="1">
              <a:spcBef>
                <a:spcPct val="0"/>
              </a:spcBef>
              <a:buClrTx/>
              <a:buSzTx/>
              <a:buFontTx/>
              <a:buNone/>
              <a:defRPr/>
            </a:pPr>
            <a:r>
              <a:rPr lang="en-US" altLang="en-US" sz="1200" dirty="0">
                <a:solidFill>
                  <a:srgbClr val="CCECFF"/>
                </a:solidFill>
              </a:rPr>
              <a:t>  the morning-glory flower)</a:t>
            </a:r>
          </a:p>
          <a:p>
            <a:pPr eaLnBrk="1" hangingPunct="1">
              <a:spcBef>
                <a:spcPct val="0"/>
              </a:spcBef>
              <a:buClrTx/>
              <a:buSzTx/>
              <a:buFontTx/>
              <a:buNone/>
              <a:defRPr/>
            </a:pPr>
            <a:r>
              <a:rPr lang="en-US" altLang="en-US" sz="1200" dirty="0">
                <a:solidFill>
                  <a:srgbClr val="CCECFF"/>
                </a:solidFill>
              </a:rPr>
              <a:t>--VA usually…</a:t>
            </a:r>
            <a:r>
              <a:rPr lang="en-US" altLang="en-US" sz="1200" b="1" dirty="0">
                <a:solidFill>
                  <a:srgbClr val="CCECFF"/>
                </a:solidFill>
              </a:rPr>
              <a:t>20/200</a:t>
            </a:r>
            <a:r>
              <a:rPr lang="en-US" altLang="en-US" sz="1200" dirty="0">
                <a:solidFill>
                  <a:srgbClr val="CCECFF"/>
                </a:solidFill>
              </a:rPr>
              <a:t>, but can be…</a:t>
            </a:r>
          </a:p>
          <a:p>
            <a:pPr eaLnBrk="1" hangingPunct="1">
              <a:spcBef>
                <a:spcPct val="0"/>
              </a:spcBef>
              <a:buClrTx/>
              <a:buSzTx/>
              <a:buFontTx/>
              <a:buNone/>
              <a:defRPr/>
            </a:pPr>
            <a:r>
              <a:rPr lang="en-US" altLang="en-US" sz="1200" dirty="0">
                <a:solidFill>
                  <a:srgbClr val="CCECFF"/>
                </a:solidFill>
              </a:rPr>
              <a:t>   </a:t>
            </a:r>
            <a:r>
              <a:rPr lang="en-US" altLang="en-US" sz="1200" b="1" dirty="0">
                <a:solidFill>
                  <a:srgbClr val="CCECFF"/>
                </a:solidFill>
              </a:rPr>
              <a:t>20/20&lt;-&gt;NLP</a:t>
            </a:r>
          </a:p>
          <a:p>
            <a:pPr eaLnBrk="1" hangingPunct="1">
              <a:spcBef>
                <a:spcPct val="0"/>
              </a:spcBef>
              <a:buClrTx/>
              <a:buSzTx/>
              <a:buFontTx/>
              <a:buNone/>
              <a:defRPr/>
            </a:pPr>
            <a:r>
              <a:rPr lang="en-US" altLang="en-US" sz="1200" dirty="0">
                <a:solidFill>
                  <a:srgbClr val="CCECFF"/>
                </a:solidFill>
              </a:rPr>
              <a:t>--1/3 develop…</a:t>
            </a:r>
            <a:r>
              <a:rPr lang="en-US" altLang="en-US" sz="1200" b="1" dirty="0">
                <a:solidFill>
                  <a:srgbClr val="CCECFF"/>
                </a:solidFill>
              </a:rPr>
              <a:t>serous RD</a:t>
            </a:r>
          </a:p>
        </p:txBody>
      </p:sp>
      <p:sp>
        <p:nvSpPr>
          <p:cNvPr id="15" name="Text Box 13">
            <a:extLst>
              <a:ext uri="{FF2B5EF4-FFF2-40B4-BE49-F238E27FC236}">
                <a16:creationId xmlns:a16="http://schemas.microsoft.com/office/drawing/2014/main" id="{074F8E4C-739F-4150-AFB1-12F1A01849D9}"/>
              </a:ext>
            </a:extLst>
          </p:cNvPr>
          <p:cNvSpPr txBox="1">
            <a:spLocks noChangeArrowheads="1"/>
          </p:cNvSpPr>
          <p:nvPr/>
        </p:nvSpPr>
        <p:spPr bwMode="auto">
          <a:xfrm>
            <a:off x="4800600" y="5257800"/>
            <a:ext cx="4294188" cy="1230313"/>
          </a:xfrm>
          <a:prstGeom prst="rect">
            <a:avLst/>
          </a:prstGeom>
          <a:solidFill>
            <a:srgbClr val="FFCC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Tilted-Disc Syndrome</a:t>
            </a:r>
          </a:p>
          <a:p>
            <a:pPr eaLnBrk="1" hangingPunct="1">
              <a:spcBef>
                <a:spcPct val="0"/>
              </a:spcBef>
              <a:buClrTx/>
              <a:buSzTx/>
              <a:buFontTx/>
              <a:buNone/>
            </a:pPr>
            <a:r>
              <a:rPr lang="en-US" altLang="en-US" sz="1200"/>
              <a:t>1) Superior pole appears…</a:t>
            </a:r>
            <a:r>
              <a:rPr lang="en-US" altLang="en-US" sz="1200" b="1">
                <a:solidFill>
                  <a:srgbClr val="0000FF"/>
                </a:solidFill>
              </a:rPr>
              <a:t>elevated</a:t>
            </a:r>
            <a:r>
              <a:rPr lang="en-US" altLang="en-US" sz="1200"/>
              <a:t>, inferior…</a:t>
            </a:r>
            <a:r>
              <a:rPr lang="en-US" altLang="en-US" sz="1200" b="1">
                <a:solidFill>
                  <a:srgbClr val="0000FF"/>
                </a:solidFill>
              </a:rPr>
              <a:t>recessed</a:t>
            </a:r>
          </a:p>
          <a:p>
            <a:pPr eaLnBrk="1" hangingPunct="1">
              <a:spcBef>
                <a:spcPct val="0"/>
              </a:spcBef>
              <a:buClrTx/>
              <a:buSzTx/>
              <a:buFontTx/>
              <a:buNone/>
            </a:pPr>
            <a:r>
              <a:rPr lang="en-US" altLang="en-US" sz="1200"/>
              <a:t>2) </a:t>
            </a:r>
            <a:r>
              <a:rPr lang="en-US" altLang="en-US" sz="1200">
                <a:solidFill>
                  <a:srgbClr val="FFCC99"/>
                </a:solidFill>
              </a:rPr>
              <a:t>Associated with…</a:t>
            </a:r>
            <a:r>
              <a:rPr lang="en-US" altLang="en-US" sz="1200" b="1">
                <a:solidFill>
                  <a:srgbClr val="FFCC99"/>
                </a:solidFill>
              </a:rPr>
              <a:t>situs inversus</a:t>
            </a:r>
            <a:r>
              <a:rPr lang="en-US" altLang="en-US" sz="1200">
                <a:solidFill>
                  <a:srgbClr val="FFCC99"/>
                </a:solidFill>
              </a:rPr>
              <a:t> of retinal vessels</a:t>
            </a:r>
          </a:p>
          <a:p>
            <a:pPr eaLnBrk="1" hangingPunct="1">
              <a:spcBef>
                <a:spcPct val="0"/>
              </a:spcBef>
              <a:buClrTx/>
              <a:buSzTx/>
              <a:buFontTx/>
              <a:buNone/>
            </a:pPr>
            <a:r>
              <a:rPr lang="en-US" altLang="en-US" sz="1200"/>
              <a:t>3) </a:t>
            </a:r>
            <a:r>
              <a:rPr lang="en-US" altLang="en-US" sz="1200">
                <a:solidFill>
                  <a:srgbClr val="FFCC99"/>
                </a:solidFill>
              </a:rPr>
              <a:t>Fundus abnormality produces…</a:t>
            </a:r>
            <a:r>
              <a:rPr lang="en-US" altLang="en-US" sz="1200" b="1">
                <a:solidFill>
                  <a:srgbClr val="FFCC99"/>
                </a:solidFill>
              </a:rPr>
              <a:t>myopic astigmatism</a:t>
            </a:r>
          </a:p>
          <a:p>
            <a:pPr eaLnBrk="1" hangingPunct="1">
              <a:spcBef>
                <a:spcPct val="0"/>
              </a:spcBef>
              <a:buClrTx/>
              <a:buSzTx/>
              <a:buFontTx/>
              <a:buNone/>
            </a:pPr>
            <a:r>
              <a:rPr lang="en-US" altLang="en-US" sz="1200"/>
              <a:t>4) </a:t>
            </a:r>
            <a:r>
              <a:rPr lang="en-US" altLang="en-US" sz="1200">
                <a:solidFill>
                  <a:srgbClr val="FFCC99"/>
                </a:solidFill>
              </a:rPr>
              <a:t>VF testing reveals…</a:t>
            </a:r>
            <a:r>
              <a:rPr lang="en-US" altLang="en-US" sz="1200" b="1">
                <a:solidFill>
                  <a:srgbClr val="FFCC99"/>
                </a:solidFill>
              </a:rPr>
              <a:t>bitemporal hemianopia</a:t>
            </a:r>
            <a:r>
              <a:rPr lang="en-US" altLang="en-US" sz="1200">
                <a:solidFill>
                  <a:srgbClr val="FFCC99"/>
                </a:solidFill>
              </a:rPr>
              <a:t> that doesn’t</a:t>
            </a:r>
          </a:p>
          <a:p>
            <a:pPr eaLnBrk="1" hangingPunct="1">
              <a:spcBef>
                <a:spcPct val="0"/>
              </a:spcBef>
              <a:buClrTx/>
              <a:buSzTx/>
              <a:buFontTx/>
              <a:buNone/>
            </a:pPr>
            <a:r>
              <a:rPr lang="en-US" altLang="en-US" sz="1200">
                <a:solidFill>
                  <a:srgbClr val="FFCC99"/>
                </a:solidFill>
              </a:rPr>
              <a:t>   …</a:t>
            </a:r>
            <a:r>
              <a:rPr lang="en-US" altLang="en-US" sz="1200" b="1">
                <a:solidFill>
                  <a:srgbClr val="FFCC99"/>
                </a:solidFill>
              </a:rPr>
              <a:t>respect the vertical</a:t>
            </a:r>
            <a:r>
              <a:rPr lang="en-US" altLang="en-US" sz="1200">
                <a:solidFill>
                  <a:srgbClr val="FFCC99"/>
                </a:solidFill>
              </a:rPr>
              <a:t> and may…</a:t>
            </a:r>
            <a:r>
              <a:rPr lang="en-US" altLang="en-US" sz="1200" b="1">
                <a:solidFill>
                  <a:srgbClr val="FFCC99"/>
                </a:solidFill>
              </a:rPr>
              <a:t>resolve with refraction</a:t>
            </a:r>
          </a:p>
        </p:txBody>
      </p:sp>
      <p:sp>
        <p:nvSpPr>
          <p:cNvPr id="16" name="Text Box 13">
            <a:extLst>
              <a:ext uri="{FF2B5EF4-FFF2-40B4-BE49-F238E27FC236}">
                <a16:creationId xmlns:a16="http://schemas.microsoft.com/office/drawing/2014/main" id="{B64AEF7A-5F8D-4F0F-BB93-3344C2FBD818}"/>
              </a:ext>
            </a:extLst>
          </p:cNvPr>
          <p:cNvSpPr txBox="1">
            <a:spLocks noChangeArrowheads="1"/>
          </p:cNvSpPr>
          <p:nvPr/>
        </p:nvSpPr>
        <p:spPr bwMode="auto">
          <a:xfrm>
            <a:off x="4800600" y="5257800"/>
            <a:ext cx="4216400" cy="1231106"/>
          </a:xfrm>
          <a:prstGeom prst="rect">
            <a:avLst/>
          </a:prstGeom>
          <a:solidFill>
            <a:srgbClr val="FFCC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dirty="0">
                <a:solidFill>
                  <a:schemeClr val="bg1">
                    <a:lumMod val="65000"/>
                  </a:schemeClr>
                </a:solidFill>
              </a:rPr>
              <a:t>Tilted-Disc Syndrome</a:t>
            </a:r>
          </a:p>
          <a:p>
            <a:pPr eaLnBrk="1" hangingPunct="1">
              <a:spcBef>
                <a:spcPct val="0"/>
              </a:spcBef>
              <a:buClrTx/>
              <a:buSzTx/>
              <a:buFontTx/>
              <a:buNone/>
            </a:pPr>
            <a:r>
              <a:rPr lang="en-US" altLang="en-US" sz="1200" dirty="0">
                <a:solidFill>
                  <a:srgbClr val="FFCC99"/>
                </a:solidFill>
              </a:rPr>
              <a:t>1) Superior pole appears…</a:t>
            </a:r>
            <a:r>
              <a:rPr lang="en-US" altLang="en-US" sz="1200" b="1" dirty="0">
                <a:solidFill>
                  <a:srgbClr val="FFCC99"/>
                </a:solidFill>
              </a:rPr>
              <a:t>elevated</a:t>
            </a:r>
            <a:r>
              <a:rPr lang="en-US" altLang="en-US" sz="1200" dirty="0">
                <a:solidFill>
                  <a:srgbClr val="FFCC99"/>
                </a:solidFill>
              </a:rPr>
              <a:t>, inferior… </a:t>
            </a:r>
            <a:r>
              <a:rPr lang="en-US" altLang="en-US" sz="1200" b="1" dirty="0">
                <a:solidFill>
                  <a:srgbClr val="FFCC99"/>
                </a:solidFill>
              </a:rPr>
              <a:t>recessed</a:t>
            </a:r>
          </a:p>
          <a:p>
            <a:pPr eaLnBrk="1" hangingPunct="1">
              <a:spcBef>
                <a:spcPct val="0"/>
              </a:spcBef>
              <a:buClrTx/>
              <a:buSzTx/>
              <a:buFontTx/>
              <a:buNone/>
            </a:pPr>
            <a:r>
              <a:rPr lang="en-US" altLang="en-US" sz="1200" dirty="0">
                <a:solidFill>
                  <a:srgbClr val="FFCC99"/>
                </a:solidFill>
              </a:rPr>
              <a:t>2) Associated with…</a:t>
            </a:r>
            <a:r>
              <a:rPr lang="en-US" altLang="en-US" sz="1200" b="1" dirty="0">
                <a:solidFill>
                  <a:srgbClr val="FFCC99"/>
                </a:solidFill>
              </a:rPr>
              <a:t>situs inversus</a:t>
            </a:r>
            <a:r>
              <a:rPr lang="en-US" altLang="en-US" sz="1200" dirty="0">
                <a:solidFill>
                  <a:srgbClr val="FFCC99"/>
                </a:solidFill>
              </a:rPr>
              <a:t> of retinal vessels</a:t>
            </a:r>
          </a:p>
          <a:p>
            <a:pPr eaLnBrk="1" hangingPunct="1">
              <a:spcBef>
                <a:spcPct val="0"/>
              </a:spcBef>
              <a:buClrTx/>
              <a:buSzTx/>
              <a:buFontTx/>
              <a:buNone/>
            </a:pPr>
            <a:r>
              <a:rPr lang="en-US" altLang="en-US" sz="1200" dirty="0">
                <a:solidFill>
                  <a:srgbClr val="FFCC99"/>
                </a:solidFill>
              </a:rPr>
              <a:t>3) Fundus abnormality produces… </a:t>
            </a:r>
            <a:r>
              <a:rPr lang="en-US" altLang="en-US" sz="1200" b="1" dirty="0">
                <a:solidFill>
                  <a:srgbClr val="FFCC99"/>
                </a:solidFill>
              </a:rPr>
              <a:t>myopic </a:t>
            </a:r>
            <a:r>
              <a:rPr lang="en-US" altLang="en-US" sz="1200" b="1" dirty="0" err="1">
                <a:solidFill>
                  <a:srgbClr val="FFCC99"/>
                </a:solidFill>
              </a:rPr>
              <a:t>astigm</a:t>
            </a:r>
            <a:endParaRPr lang="en-US" altLang="en-US" sz="1200" b="1" dirty="0">
              <a:solidFill>
                <a:srgbClr val="FFCC99"/>
              </a:solidFill>
            </a:endParaRPr>
          </a:p>
          <a:p>
            <a:pPr eaLnBrk="1" hangingPunct="1">
              <a:spcBef>
                <a:spcPct val="0"/>
              </a:spcBef>
              <a:buClrTx/>
              <a:buSzTx/>
              <a:buFontTx/>
              <a:buNone/>
            </a:pPr>
            <a:r>
              <a:rPr lang="en-US" altLang="en-US" sz="1200" dirty="0">
                <a:solidFill>
                  <a:srgbClr val="FFCC99"/>
                </a:solidFill>
              </a:rPr>
              <a:t>4) VF testing reveals…</a:t>
            </a:r>
            <a:r>
              <a:rPr lang="en-US" altLang="en-US" sz="1200" b="1" dirty="0">
                <a:solidFill>
                  <a:srgbClr val="FFCC99"/>
                </a:solidFill>
              </a:rPr>
              <a:t>bitemporal hemianopia</a:t>
            </a:r>
            <a:r>
              <a:rPr lang="en-US" altLang="en-US" sz="1200" dirty="0">
                <a:solidFill>
                  <a:srgbClr val="FFCC99"/>
                </a:solidFill>
              </a:rPr>
              <a:t> that </a:t>
            </a:r>
            <a:r>
              <a:rPr lang="en-US" altLang="en-US" sz="1200" dirty="0" err="1">
                <a:solidFill>
                  <a:srgbClr val="FFCC99"/>
                </a:solidFill>
              </a:rPr>
              <a:t>doesn’t</a:t>
            </a:r>
            <a:r>
              <a:rPr lang="en-US" altLang="en-US" sz="1200" b="1" dirty="0" err="1">
                <a:solidFill>
                  <a:srgbClr val="FFCC99"/>
                </a:solidFill>
              </a:rPr>
              <a:t>with</a:t>
            </a:r>
            <a:r>
              <a:rPr lang="en-US" altLang="en-US" sz="1200" b="1" dirty="0">
                <a:solidFill>
                  <a:srgbClr val="FFCC99"/>
                </a:solidFill>
              </a:rPr>
              <a:t> refract</a:t>
            </a:r>
          </a:p>
        </p:txBody>
      </p:sp>
      <p:sp>
        <p:nvSpPr>
          <p:cNvPr id="2" name="TextBox 1">
            <a:extLst>
              <a:ext uri="{FF2B5EF4-FFF2-40B4-BE49-F238E27FC236}">
                <a16:creationId xmlns:a16="http://schemas.microsoft.com/office/drawing/2014/main" id="{44D7FC58-B7CF-4F98-84C6-A4CC9FABE6E3}"/>
              </a:ext>
            </a:extLst>
          </p:cNvPr>
          <p:cNvSpPr txBox="1"/>
          <p:nvPr/>
        </p:nvSpPr>
        <p:spPr>
          <a:xfrm>
            <a:off x="1371600" y="2694801"/>
            <a:ext cx="2340705" cy="276999"/>
          </a:xfrm>
          <a:prstGeom prst="rect">
            <a:avLst/>
          </a:prstGeom>
          <a:noFill/>
        </p:spPr>
        <p:txBody>
          <a:bodyPr wrap="none" rtlCol="0">
            <a:spAutoFit/>
          </a:bodyPr>
          <a:lstStyle/>
          <a:p>
            <a:r>
              <a:rPr lang="en-US" sz="1200" i="1" dirty="0">
                <a:solidFill>
                  <a:srgbClr val="0000FF"/>
                </a:solidFill>
              </a:rPr>
              <a:t>[common </a:t>
            </a:r>
            <a:r>
              <a:rPr lang="en-US" sz="1200" dirty="0">
                <a:solidFill>
                  <a:srgbClr val="0000FF"/>
                </a:solidFill>
              </a:rPr>
              <a:t>acquired</a:t>
            </a:r>
            <a:r>
              <a:rPr lang="en-US" sz="1200" i="1" dirty="0">
                <a:solidFill>
                  <a:srgbClr val="0000FF"/>
                </a:solidFill>
              </a:rPr>
              <a:t> appearance]</a:t>
            </a:r>
          </a:p>
        </p:txBody>
      </p:sp>
    </p:spTree>
  </p:cSld>
  <p:clrMapOvr>
    <a:masterClrMapping/>
  </p:clrMapOvr>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058" name="Text Box 10">
            <a:extLst>
              <a:ext uri="{FF2B5EF4-FFF2-40B4-BE49-F238E27FC236}">
                <a16:creationId xmlns:a16="http://schemas.microsoft.com/office/drawing/2014/main" id="{63185725-AD27-4E9E-9112-F37D2091C6D9}"/>
              </a:ext>
            </a:extLst>
          </p:cNvPr>
          <p:cNvSpPr txBox="1">
            <a:spLocks noChangeArrowheads="1"/>
          </p:cNvSpPr>
          <p:nvPr/>
        </p:nvSpPr>
        <p:spPr bwMode="auto">
          <a:xfrm>
            <a:off x="1371600" y="4267200"/>
            <a:ext cx="3057525" cy="2154238"/>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Morning-Glory Disc</a:t>
            </a:r>
          </a:p>
          <a:p>
            <a:pPr eaLnBrk="1" hangingPunct="1">
              <a:spcBef>
                <a:spcPct val="0"/>
              </a:spcBef>
              <a:buClrTx/>
              <a:buSzTx/>
              <a:buFontTx/>
              <a:buNone/>
            </a:pPr>
            <a:r>
              <a:rPr lang="en-US" altLang="en-US" sz="1200"/>
              <a:t>--DFE reveals:</a:t>
            </a:r>
          </a:p>
          <a:p>
            <a:pPr eaLnBrk="1" hangingPunct="1">
              <a:spcBef>
                <a:spcPct val="0"/>
              </a:spcBef>
              <a:buClrTx/>
              <a:buSzTx/>
              <a:buFontTx/>
              <a:buNone/>
            </a:pPr>
            <a:r>
              <a:rPr lang="en-US" altLang="en-US" sz="1200"/>
              <a:t>  1) A funnel-shaped…</a:t>
            </a:r>
            <a:r>
              <a:rPr lang="en-US" altLang="en-US" sz="1200" b="1">
                <a:solidFill>
                  <a:srgbClr val="0000FF"/>
                </a:solidFill>
              </a:rPr>
              <a:t>excavation</a:t>
            </a:r>
            <a:endParaRPr lang="en-US" altLang="en-US" sz="1200"/>
          </a:p>
          <a:p>
            <a:pPr eaLnBrk="1" hangingPunct="1">
              <a:spcBef>
                <a:spcPct val="0"/>
              </a:spcBef>
              <a:buClrTx/>
              <a:buSzTx/>
              <a:buFontTx/>
              <a:buNone/>
            </a:pPr>
            <a:r>
              <a:rPr lang="en-US" altLang="en-US" sz="1200"/>
              <a:t>  2) Number of vessels crossing the rim</a:t>
            </a:r>
          </a:p>
          <a:p>
            <a:pPr eaLnBrk="1" hangingPunct="1">
              <a:spcBef>
                <a:spcPct val="0"/>
              </a:spcBef>
              <a:buClrTx/>
              <a:buSzTx/>
              <a:buFontTx/>
              <a:buNone/>
            </a:pPr>
            <a:r>
              <a:rPr lang="en-US" altLang="en-US" sz="1200"/>
              <a:t>    seems abnormally…</a:t>
            </a:r>
            <a:r>
              <a:rPr lang="en-US" altLang="en-US" sz="1200" b="1">
                <a:solidFill>
                  <a:srgbClr val="0000FF"/>
                </a:solidFill>
              </a:rPr>
              <a:t>high</a:t>
            </a:r>
            <a:r>
              <a:rPr lang="en-US" altLang="en-US" sz="1200"/>
              <a:t> </a:t>
            </a:r>
            <a:endParaRPr lang="en-US" altLang="en-US" sz="1200" b="1">
              <a:solidFill>
                <a:srgbClr val="0000FF"/>
              </a:solidFill>
            </a:endParaRPr>
          </a:p>
          <a:p>
            <a:pPr eaLnBrk="1" hangingPunct="1">
              <a:spcBef>
                <a:spcPct val="0"/>
              </a:spcBef>
              <a:buClrTx/>
              <a:buSzTx/>
              <a:buFontTx/>
              <a:buNone/>
            </a:pPr>
            <a:r>
              <a:rPr lang="en-US" altLang="en-US" sz="1200"/>
              <a:t>--Tissue is…</a:t>
            </a:r>
            <a:r>
              <a:rPr lang="en-US" altLang="en-US" sz="1200" b="1">
                <a:solidFill>
                  <a:srgbClr val="0000FF"/>
                </a:solidFill>
              </a:rPr>
              <a:t>contractile</a:t>
            </a:r>
            <a:r>
              <a:rPr lang="en-US" altLang="en-US" sz="1200"/>
              <a:t>, so cup seems</a:t>
            </a:r>
          </a:p>
          <a:p>
            <a:pPr eaLnBrk="1" hangingPunct="1">
              <a:spcBef>
                <a:spcPct val="0"/>
              </a:spcBef>
              <a:buClrTx/>
              <a:buSzTx/>
              <a:buFontTx/>
              <a:buNone/>
            </a:pPr>
            <a:r>
              <a:rPr lang="en-US" altLang="en-US" sz="1200"/>
              <a:t>  to…</a:t>
            </a:r>
            <a:r>
              <a:rPr lang="en-US" altLang="en-US" sz="1200" b="1">
                <a:solidFill>
                  <a:srgbClr val="0000FF"/>
                </a:solidFill>
              </a:rPr>
              <a:t>open </a:t>
            </a:r>
            <a:r>
              <a:rPr lang="en-US" altLang="en-US" sz="1200">
                <a:solidFill>
                  <a:srgbClr val="0000FF"/>
                </a:solidFill>
              </a:rPr>
              <a:t>and</a:t>
            </a:r>
            <a:r>
              <a:rPr lang="en-US" altLang="en-US" sz="1200" b="1">
                <a:solidFill>
                  <a:srgbClr val="0000FF"/>
                </a:solidFill>
              </a:rPr>
              <a:t> close</a:t>
            </a:r>
            <a:r>
              <a:rPr lang="en-US" altLang="en-US" sz="1200"/>
              <a:t> (like its namesake,  </a:t>
            </a:r>
          </a:p>
          <a:p>
            <a:pPr eaLnBrk="1" hangingPunct="1">
              <a:spcBef>
                <a:spcPct val="0"/>
              </a:spcBef>
              <a:buClrTx/>
              <a:buSzTx/>
              <a:buFontTx/>
              <a:buNone/>
            </a:pPr>
            <a:r>
              <a:rPr lang="en-US" altLang="en-US" sz="1200"/>
              <a:t>  the morning-glory flower)</a:t>
            </a:r>
          </a:p>
          <a:p>
            <a:pPr eaLnBrk="1" hangingPunct="1">
              <a:spcBef>
                <a:spcPct val="0"/>
              </a:spcBef>
              <a:buClrTx/>
              <a:buSzTx/>
              <a:buFontTx/>
              <a:buNone/>
            </a:pPr>
            <a:r>
              <a:rPr lang="en-US" altLang="en-US" sz="1200"/>
              <a:t>--VA usually…</a:t>
            </a:r>
            <a:r>
              <a:rPr lang="en-US" altLang="en-US" sz="1200" b="1">
                <a:solidFill>
                  <a:srgbClr val="0000FF"/>
                </a:solidFill>
              </a:rPr>
              <a:t>20/200</a:t>
            </a:r>
            <a:r>
              <a:rPr lang="en-US" altLang="en-US" sz="1200"/>
              <a:t>, but can be…</a:t>
            </a:r>
          </a:p>
          <a:p>
            <a:pPr eaLnBrk="1" hangingPunct="1">
              <a:spcBef>
                <a:spcPct val="0"/>
              </a:spcBef>
              <a:buClrTx/>
              <a:buSzTx/>
              <a:buFontTx/>
              <a:buNone/>
            </a:pPr>
            <a:r>
              <a:rPr lang="en-US" altLang="en-US" sz="1200"/>
              <a:t>   </a:t>
            </a:r>
            <a:r>
              <a:rPr lang="en-US" altLang="en-US" sz="1200" b="1">
                <a:solidFill>
                  <a:srgbClr val="0000FF"/>
                </a:solidFill>
              </a:rPr>
              <a:t>20/20&lt;-&gt;NLP</a:t>
            </a:r>
          </a:p>
          <a:p>
            <a:pPr eaLnBrk="1" hangingPunct="1">
              <a:spcBef>
                <a:spcPct val="0"/>
              </a:spcBef>
              <a:buClrTx/>
              <a:buSzTx/>
              <a:buFontTx/>
              <a:buNone/>
            </a:pPr>
            <a:r>
              <a:rPr lang="en-US" altLang="en-US" sz="1200"/>
              <a:t>--1/3 develop…</a:t>
            </a:r>
            <a:r>
              <a:rPr lang="en-US" altLang="en-US" sz="1200" b="1">
                <a:solidFill>
                  <a:srgbClr val="CCECFF"/>
                </a:solidFill>
              </a:rPr>
              <a:t>serous</a:t>
            </a:r>
            <a:r>
              <a:rPr lang="en-US" altLang="en-US" sz="1200" b="1">
                <a:solidFill>
                  <a:srgbClr val="0000FF"/>
                </a:solidFill>
              </a:rPr>
              <a:t> </a:t>
            </a:r>
            <a:r>
              <a:rPr lang="en-US" altLang="en-US" sz="1200" b="1">
                <a:solidFill>
                  <a:srgbClr val="CCECFF"/>
                </a:solidFill>
              </a:rPr>
              <a:t>RD</a:t>
            </a:r>
          </a:p>
        </p:txBody>
      </p:sp>
      <p:sp>
        <p:nvSpPr>
          <p:cNvPr id="45059" name="Text Box 3">
            <a:extLst>
              <a:ext uri="{FF2B5EF4-FFF2-40B4-BE49-F238E27FC236}">
                <a16:creationId xmlns:a16="http://schemas.microsoft.com/office/drawing/2014/main" id="{EF44DD81-38B6-44B4-A5F7-B5A9A3D147A5}"/>
              </a:ext>
            </a:extLst>
          </p:cNvPr>
          <p:cNvSpPr txBox="1">
            <a:spLocks noChangeArrowheads="1"/>
          </p:cNvSpPr>
          <p:nvPr/>
        </p:nvSpPr>
        <p:spPr bwMode="auto">
          <a:xfrm>
            <a:off x="793750" y="3505200"/>
            <a:ext cx="2254250" cy="669925"/>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Optic Pit/Hole</a:t>
            </a:r>
          </a:p>
          <a:p>
            <a:pPr eaLnBrk="1" hangingPunct="1">
              <a:spcBef>
                <a:spcPct val="0"/>
              </a:spcBef>
              <a:buClrTx/>
              <a:buSzTx/>
              <a:buFontTx/>
              <a:buNone/>
            </a:pPr>
            <a:r>
              <a:rPr lang="en-US" altLang="en-US" sz="1200"/>
              <a:t>--Associated with…</a:t>
            </a:r>
            <a:r>
              <a:rPr lang="en-US" altLang="en-US" sz="1200" b="1">
                <a:solidFill>
                  <a:srgbClr val="0000FF"/>
                </a:solidFill>
              </a:rPr>
              <a:t>serous RD</a:t>
            </a:r>
          </a:p>
          <a:p>
            <a:pPr eaLnBrk="1" hangingPunct="1">
              <a:spcBef>
                <a:spcPct val="0"/>
              </a:spcBef>
              <a:buClrTx/>
              <a:buSzTx/>
              <a:buFontTx/>
              <a:buNone/>
            </a:pPr>
            <a:r>
              <a:rPr lang="en-US" altLang="en-US" sz="1200" b="1">
                <a:solidFill>
                  <a:srgbClr val="0000FF"/>
                </a:solidFill>
              </a:rPr>
              <a:t>  in adulthood</a:t>
            </a:r>
          </a:p>
        </p:txBody>
      </p:sp>
      <p:sp>
        <p:nvSpPr>
          <p:cNvPr id="45060" name="Line 4">
            <a:extLst>
              <a:ext uri="{FF2B5EF4-FFF2-40B4-BE49-F238E27FC236}">
                <a16:creationId xmlns:a16="http://schemas.microsoft.com/office/drawing/2014/main" id="{10F0D127-A605-41BE-88C6-72E834E38B3D}"/>
              </a:ext>
            </a:extLst>
          </p:cNvPr>
          <p:cNvSpPr>
            <a:spLocks noChangeShapeType="1"/>
          </p:cNvSpPr>
          <p:nvPr/>
        </p:nvSpPr>
        <p:spPr bwMode="auto">
          <a:xfrm flipH="1">
            <a:off x="1600200" y="2057400"/>
            <a:ext cx="1524000" cy="3810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5061" name="Text Box 6">
            <a:extLst>
              <a:ext uri="{FF2B5EF4-FFF2-40B4-BE49-F238E27FC236}">
                <a16:creationId xmlns:a16="http://schemas.microsoft.com/office/drawing/2014/main" id="{C35345E7-F6EF-472D-9A5E-65B6C4F68E93}"/>
              </a:ext>
            </a:extLst>
          </p:cNvPr>
          <p:cNvSpPr txBox="1">
            <a:spLocks noChangeArrowheads="1"/>
          </p:cNvSpPr>
          <p:nvPr/>
        </p:nvSpPr>
        <p:spPr bwMode="auto">
          <a:xfrm>
            <a:off x="1357313" y="1524000"/>
            <a:ext cx="3511550" cy="4540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1400" i="1">
                <a:solidFill>
                  <a:srgbClr val="0000FF"/>
                </a:solidFill>
              </a:rPr>
              <a:t>These three are all secondary to abnormal</a:t>
            </a:r>
          </a:p>
          <a:p>
            <a:pPr algn="ctr" eaLnBrk="1" hangingPunct="1">
              <a:lnSpc>
                <a:spcPct val="85000"/>
              </a:lnSpc>
              <a:spcBef>
                <a:spcPct val="0"/>
              </a:spcBef>
              <a:buClrTx/>
              <a:buSzTx/>
              <a:buFontTx/>
              <a:buNone/>
            </a:pPr>
            <a:r>
              <a:rPr lang="en-US" altLang="en-US" sz="1400" i="1">
                <a:solidFill>
                  <a:srgbClr val="0000FF"/>
                </a:solidFill>
              </a:rPr>
              <a:t>closure of the embryonic optic fissure</a:t>
            </a:r>
          </a:p>
        </p:txBody>
      </p:sp>
      <p:sp>
        <p:nvSpPr>
          <p:cNvPr id="45062" name="Text Box 7">
            <a:extLst>
              <a:ext uri="{FF2B5EF4-FFF2-40B4-BE49-F238E27FC236}">
                <a16:creationId xmlns:a16="http://schemas.microsoft.com/office/drawing/2014/main" id="{F5F1A57B-1B52-438A-AEE8-053CACEACD16}"/>
              </a:ext>
            </a:extLst>
          </p:cNvPr>
          <p:cNvSpPr txBox="1">
            <a:spLocks noChangeArrowheads="1"/>
          </p:cNvSpPr>
          <p:nvPr/>
        </p:nvSpPr>
        <p:spPr bwMode="auto">
          <a:xfrm>
            <a:off x="76200" y="2514600"/>
            <a:ext cx="2757488" cy="852488"/>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Optic Nerve Coloboma</a:t>
            </a:r>
          </a:p>
          <a:p>
            <a:pPr eaLnBrk="1" hangingPunct="1">
              <a:spcBef>
                <a:spcPct val="0"/>
              </a:spcBef>
              <a:buClrTx/>
              <a:buSzTx/>
              <a:buFontTx/>
              <a:buNone/>
            </a:pPr>
            <a:r>
              <a:rPr lang="en-US" altLang="en-US" sz="1200"/>
              <a:t>1) May resemble…</a:t>
            </a:r>
            <a:r>
              <a:rPr lang="en-US" altLang="en-US" sz="1200" b="1">
                <a:solidFill>
                  <a:srgbClr val="0000FF"/>
                </a:solidFill>
              </a:rPr>
              <a:t>deep cupping</a:t>
            </a:r>
          </a:p>
          <a:p>
            <a:pPr eaLnBrk="1" hangingPunct="1">
              <a:spcBef>
                <a:spcPct val="0"/>
              </a:spcBef>
              <a:buClrTx/>
              <a:buSzTx/>
              <a:buFontTx/>
              <a:buNone/>
            </a:pPr>
            <a:r>
              <a:rPr lang="en-US" altLang="en-US" sz="1200"/>
              <a:t>2) Can be…</a:t>
            </a:r>
            <a:r>
              <a:rPr lang="en-US" altLang="en-US" sz="1200" b="1">
                <a:solidFill>
                  <a:srgbClr val="0000FF"/>
                </a:solidFill>
              </a:rPr>
              <a:t>bilateral, asymmetric</a:t>
            </a:r>
          </a:p>
          <a:p>
            <a:pPr eaLnBrk="1" hangingPunct="1">
              <a:spcBef>
                <a:spcPct val="0"/>
              </a:spcBef>
              <a:buClrTx/>
              <a:buSzTx/>
              <a:buFontTx/>
              <a:buNone/>
            </a:pPr>
            <a:r>
              <a:rPr lang="en-US" altLang="en-US" sz="1200"/>
              <a:t>3) Part of the…</a:t>
            </a:r>
            <a:r>
              <a:rPr lang="en-US" altLang="en-US" sz="1200" b="1">
                <a:solidFill>
                  <a:srgbClr val="0000FF"/>
                </a:solidFill>
              </a:rPr>
              <a:t>CHARGE association</a:t>
            </a:r>
          </a:p>
        </p:txBody>
      </p:sp>
      <p:sp>
        <p:nvSpPr>
          <p:cNvPr id="45063" name="Line 8">
            <a:extLst>
              <a:ext uri="{FF2B5EF4-FFF2-40B4-BE49-F238E27FC236}">
                <a16:creationId xmlns:a16="http://schemas.microsoft.com/office/drawing/2014/main" id="{E8C779A7-CDDE-4C42-A63A-C289565527D1}"/>
              </a:ext>
            </a:extLst>
          </p:cNvPr>
          <p:cNvSpPr>
            <a:spLocks noChangeShapeType="1"/>
          </p:cNvSpPr>
          <p:nvPr/>
        </p:nvSpPr>
        <p:spPr bwMode="auto">
          <a:xfrm flipH="1">
            <a:off x="2971800" y="2057400"/>
            <a:ext cx="152400" cy="14478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5064" name="Text Box 9">
            <a:extLst>
              <a:ext uri="{FF2B5EF4-FFF2-40B4-BE49-F238E27FC236}">
                <a16:creationId xmlns:a16="http://schemas.microsoft.com/office/drawing/2014/main" id="{B7CFE682-0ED3-4B57-B8C9-35994353E463}"/>
              </a:ext>
            </a:extLst>
          </p:cNvPr>
          <p:cNvSpPr txBox="1">
            <a:spLocks noChangeArrowheads="1"/>
          </p:cNvSpPr>
          <p:nvPr/>
        </p:nvSpPr>
        <p:spPr bwMode="auto">
          <a:xfrm>
            <a:off x="1371600" y="4267200"/>
            <a:ext cx="3028950" cy="2130425"/>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Morning-Glory Disc</a:t>
            </a:r>
          </a:p>
          <a:p>
            <a:pPr eaLnBrk="1" hangingPunct="1">
              <a:spcBef>
                <a:spcPct val="0"/>
              </a:spcBef>
              <a:buClrTx/>
              <a:buSzTx/>
              <a:buFontTx/>
              <a:buNone/>
            </a:pPr>
            <a:r>
              <a:rPr lang="en-US" altLang="en-US" sz="1200"/>
              <a:t>--DFE reveals:</a:t>
            </a:r>
          </a:p>
          <a:p>
            <a:pPr eaLnBrk="1" hangingPunct="1">
              <a:spcBef>
                <a:spcPct val="0"/>
              </a:spcBef>
              <a:buClrTx/>
              <a:buSzTx/>
              <a:buFontTx/>
              <a:buNone/>
            </a:pPr>
            <a:r>
              <a:rPr lang="en-US" altLang="en-US" sz="1200"/>
              <a:t>  1) A funnel-shaped…</a:t>
            </a:r>
            <a:r>
              <a:rPr lang="en-US" altLang="en-US" sz="1200" b="1">
                <a:solidFill>
                  <a:srgbClr val="0000FF"/>
                </a:solidFill>
              </a:rPr>
              <a:t>excavation</a:t>
            </a:r>
            <a:endParaRPr lang="en-US" altLang="en-US" sz="1200"/>
          </a:p>
          <a:p>
            <a:pPr eaLnBrk="1" hangingPunct="1">
              <a:spcBef>
                <a:spcPct val="0"/>
              </a:spcBef>
              <a:buClrTx/>
              <a:buSzTx/>
              <a:buFontTx/>
              <a:buNone/>
            </a:pPr>
            <a:r>
              <a:rPr lang="en-US" altLang="en-US" sz="1200"/>
              <a:t>  2) Number of vessels crossing the rim</a:t>
            </a:r>
          </a:p>
          <a:p>
            <a:pPr eaLnBrk="1" hangingPunct="1">
              <a:spcBef>
                <a:spcPct val="0"/>
              </a:spcBef>
              <a:buClrTx/>
              <a:buSzTx/>
              <a:buFontTx/>
              <a:buNone/>
            </a:pPr>
            <a:r>
              <a:rPr lang="en-US" altLang="en-US" sz="1200"/>
              <a:t>    seems abnormally…</a:t>
            </a:r>
            <a:r>
              <a:rPr lang="en-US" altLang="en-US" sz="1200" b="1">
                <a:solidFill>
                  <a:srgbClr val="0000FF"/>
                </a:solidFill>
              </a:rPr>
              <a:t>high</a:t>
            </a:r>
            <a:r>
              <a:rPr lang="en-US" altLang="en-US" sz="1200"/>
              <a:t> </a:t>
            </a:r>
            <a:endParaRPr lang="en-US" altLang="en-US" sz="1200" b="1">
              <a:solidFill>
                <a:srgbClr val="0000FF"/>
              </a:solidFill>
            </a:endParaRPr>
          </a:p>
          <a:p>
            <a:pPr eaLnBrk="1" hangingPunct="1">
              <a:spcBef>
                <a:spcPct val="0"/>
              </a:spcBef>
              <a:buClrTx/>
              <a:buSzTx/>
              <a:buFontTx/>
              <a:buNone/>
            </a:pPr>
            <a:r>
              <a:rPr lang="en-US" altLang="en-US" sz="1200"/>
              <a:t>--Tissue is…</a:t>
            </a:r>
            <a:r>
              <a:rPr lang="en-US" altLang="en-US" sz="1200" b="1">
                <a:solidFill>
                  <a:srgbClr val="0000FF"/>
                </a:solidFill>
              </a:rPr>
              <a:t>contractile</a:t>
            </a:r>
            <a:r>
              <a:rPr lang="en-US" altLang="en-US" sz="1200"/>
              <a:t>, so cup seems</a:t>
            </a:r>
          </a:p>
          <a:p>
            <a:pPr eaLnBrk="1" hangingPunct="1">
              <a:spcBef>
                <a:spcPct val="0"/>
              </a:spcBef>
              <a:buClrTx/>
              <a:buSzTx/>
              <a:buFontTx/>
              <a:buNone/>
            </a:pPr>
            <a:r>
              <a:rPr lang="en-US" altLang="en-US" sz="1200"/>
              <a:t>  to…</a:t>
            </a:r>
            <a:r>
              <a:rPr lang="en-US" altLang="en-US" sz="1200" b="1">
                <a:solidFill>
                  <a:srgbClr val="0000FF"/>
                </a:solidFill>
              </a:rPr>
              <a:t>open </a:t>
            </a:r>
            <a:r>
              <a:rPr lang="en-US" altLang="en-US" sz="1200">
                <a:solidFill>
                  <a:srgbClr val="0000FF"/>
                </a:solidFill>
              </a:rPr>
              <a:t>and</a:t>
            </a:r>
            <a:r>
              <a:rPr lang="en-US" altLang="en-US" sz="1200" b="1">
                <a:solidFill>
                  <a:srgbClr val="0000FF"/>
                </a:solidFill>
              </a:rPr>
              <a:t> close</a:t>
            </a:r>
            <a:r>
              <a:rPr lang="en-US" altLang="en-US" sz="1200"/>
              <a:t> (like its namesake,  </a:t>
            </a:r>
          </a:p>
          <a:p>
            <a:pPr eaLnBrk="1" hangingPunct="1">
              <a:spcBef>
                <a:spcPct val="0"/>
              </a:spcBef>
              <a:buClrTx/>
              <a:buSzTx/>
              <a:buFontTx/>
              <a:buNone/>
            </a:pPr>
            <a:r>
              <a:rPr lang="en-US" altLang="en-US" sz="1200"/>
              <a:t>  the morning-glory flower)</a:t>
            </a:r>
          </a:p>
          <a:p>
            <a:pPr eaLnBrk="1" hangingPunct="1">
              <a:spcBef>
                <a:spcPct val="0"/>
              </a:spcBef>
              <a:buClrTx/>
              <a:buSzTx/>
              <a:buFontTx/>
              <a:buNone/>
            </a:pPr>
            <a:r>
              <a:rPr lang="en-US" altLang="en-US" sz="1200"/>
              <a:t>--VA usually…</a:t>
            </a:r>
            <a:r>
              <a:rPr lang="en-US" altLang="en-US" sz="1200" b="1">
                <a:solidFill>
                  <a:srgbClr val="0000FF"/>
                </a:solidFill>
              </a:rPr>
              <a:t>20/200</a:t>
            </a:r>
            <a:r>
              <a:rPr lang="en-US" altLang="en-US" sz="1200"/>
              <a:t>, but can be…</a:t>
            </a:r>
          </a:p>
          <a:p>
            <a:pPr eaLnBrk="1" hangingPunct="1">
              <a:spcBef>
                <a:spcPct val="0"/>
              </a:spcBef>
              <a:buClrTx/>
              <a:buSzTx/>
              <a:buFontTx/>
              <a:buNone/>
            </a:pPr>
            <a:r>
              <a:rPr lang="en-US" altLang="en-US" sz="1200"/>
              <a:t>   </a:t>
            </a:r>
            <a:r>
              <a:rPr lang="en-US" altLang="en-US" sz="1200" b="1">
                <a:solidFill>
                  <a:srgbClr val="0000FF"/>
                </a:solidFill>
              </a:rPr>
              <a:t>20/20&lt;-&gt;NLP</a:t>
            </a:r>
          </a:p>
          <a:p>
            <a:pPr eaLnBrk="1" hangingPunct="1">
              <a:spcBef>
                <a:spcPct val="0"/>
              </a:spcBef>
              <a:buClrTx/>
              <a:buSzTx/>
              <a:buFontTx/>
              <a:buNone/>
            </a:pPr>
            <a:r>
              <a:rPr lang="en-US" altLang="en-US" sz="1200"/>
              <a:t>--1/3 develop…</a:t>
            </a:r>
            <a:r>
              <a:rPr lang="en-US" altLang="en-US" sz="1200" b="1">
                <a:solidFill>
                  <a:srgbClr val="0000FF"/>
                </a:solidFill>
              </a:rPr>
              <a:t>serous RD</a:t>
            </a:r>
          </a:p>
        </p:txBody>
      </p:sp>
      <p:sp>
        <p:nvSpPr>
          <p:cNvPr id="45065" name="Text Box 12">
            <a:extLst>
              <a:ext uri="{FF2B5EF4-FFF2-40B4-BE49-F238E27FC236}">
                <a16:creationId xmlns:a16="http://schemas.microsoft.com/office/drawing/2014/main" id="{6909BB06-26B6-41ED-87D5-4B1483FCA8FB}"/>
              </a:ext>
            </a:extLst>
          </p:cNvPr>
          <p:cNvSpPr txBox="1">
            <a:spLocks noChangeArrowheads="1"/>
          </p:cNvSpPr>
          <p:nvPr/>
        </p:nvSpPr>
        <p:spPr bwMode="auto">
          <a:xfrm>
            <a:off x="4648200" y="2576513"/>
            <a:ext cx="3522663" cy="862012"/>
          </a:xfrm>
          <a:prstGeom prst="rect">
            <a:avLst/>
          </a:prstGeom>
          <a:solidFill>
            <a:srgbClr val="FFC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Myelinated RNFL</a:t>
            </a:r>
          </a:p>
          <a:p>
            <a:pPr eaLnBrk="1" hangingPunct="1">
              <a:spcBef>
                <a:spcPct val="0"/>
              </a:spcBef>
              <a:buClrTx/>
              <a:buSzTx/>
              <a:buFontTx/>
              <a:buNone/>
            </a:pPr>
            <a:r>
              <a:rPr lang="en-US" altLang="en-US" sz="1200"/>
              <a:t>1) Myelin normally ends at the…</a:t>
            </a:r>
            <a:r>
              <a:rPr lang="en-US" altLang="en-US" sz="1200" b="1">
                <a:solidFill>
                  <a:srgbClr val="0000FF"/>
                </a:solidFill>
              </a:rPr>
              <a:t>lamina cribrosa</a:t>
            </a:r>
          </a:p>
          <a:p>
            <a:pPr eaLnBrk="1" hangingPunct="1">
              <a:spcBef>
                <a:spcPct val="0"/>
              </a:spcBef>
              <a:buClrTx/>
              <a:buSzTx/>
              <a:buFontTx/>
              <a:buNone/>
            </a:pPr>
            <a:r>
              <a:rPr lang="en-US" altLang="en-US" sz="1200"/>
              <a:t>2) Can be…</a:t>
            </a:r>
            <a:r>
              <a:rPr lang="en-US" altLang="en-US" sz="1200" b="1">
                <a:solidFill>
                  <a:srgbClr val="FFCCFF"/>
                </a:solidFill>
              </a:rPr>
              <a:t>patchy</a:t>
            </a:r>
            <a:r>
              <a:rPr lang="en-US" altLang="en-US" sz="1200"/>
              <a:t> </a:t>
            </a:r>
            <a:r>
              <a:rPr lang="en-US" altLang="en-US" sz="1200">
                <a:solidFill>
                  <a:srgbClr val="FFCCFF"/>
                </a:solidFill>
              </a:rPr>
              <a:t>and </a:t>
            </a:r>
            <a:r>
              <a:rPr lang="en-US" altLang="en-US" sz="1200" b="1">
                <a:solidFill>
                  <a:srgbClr val="FFCCFF"/>
                </a:solidFill>
              </a:rPr>
              <a:t>discontinuous</a:t>
            </a:r>
          </a:p>
          <a:p>
            <a:pPr eaLnBrk="1" hangingPunct="1">
              <a:spcBef>
                <a:spcPct val="0"/>
              </a:spcBef>
              <a:buClrTx/>
              <a:buSzTx/>
              <a:buFontTx/>
              <a:buNone/>
            </a:pPr>
            <a:r>
              <a:rPr lang="en-US" altLang="en-US" sz="1200"/>
              <a:t>3) </a:t>
            </a:r>
            <a:r>
              <a:rPr lang="en-US" altLang="en-US" sz="1200">
                <a:solidFill>
                  <a:srgbClr val="FFCCFF"/>
                </a:solidFill>
              </a:rPr>
              <a:t>Corresponding VF has an…</a:t>
            </a:r>
            <a:r>
              <a:rPr lang="en-US" altLang="en-US" sz="1200" b="1">
                <a:solidFill>
                  <a:srgbClr val="FFCCFF"/>
                </a:solidFill>
              </a:rPr>
              <a:t>absolute</a:t>
            </a:r>
            <a:r>
              <a:rPr lang="en-US" altLang="en-US" sz="1200">
                <a:solidFill>
                  <a:srgbClr val="FFCCFF"/>
                </a:solidFill>
              </a:rPr>
              <a:t> scotoma</a:t>
            </a:r>
          </a:p>
        </p:txBody>
      </p:sp>
      <p:sp>
        <p:nvSpPr>
          <p:cNvPr id="45066" name="Text Box 13">
            <a:extLst>
              <a:ext uri="{FF2B5EF4-FFF2-40B4-BE49-F238E27FC236}">
                <a16:creationId xmlns:a16="http://schemas.microsoft.com/office/drawing/2014/main" id="{CEE0C897-1733-46B5-A941-71D0C0FCA9D0}"/>
              </a:ext>
            </a:extLst>
          </p:cNvPr>
          <p:cNvSpPr txBox="1">
            <a:spLocks noChangeArrowheads="1"/>
          </p:cNvSpPr>
          <p:nvPr/>
        </p:nvSpPr>
        <p:spPr bwMode="auto">
          <a:xfrm>
            <a:off x="5410200" y="1687513"/>
            <a:ext cx="3606800" cy="669925"/>
          </a:xfrm>
          <a:prstGeom prst="rect">
            <a:avLst/>
          </a:prstGeom>
          <a:solidFill>
            <a:srgbClr val="FFFF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Megalopapilla</a:t>
            </a:r>
          </a:p>
          <a:p>
            <a:pPr eaLnBrk="1" hangingPunct="1">
              <a:spcBef>
                <a:spcPct val="0"/>
              </a:spcBef>
              <a:buClrTx/>
              <a:buSzTx/>
              <a:buFontTx/>
              <a:buNone/>
            </a:pPr>
            <a:r>
              <a:rPr lang="en-US" altLang="en-US" sz="1200"/>
              <a:t>1) Abnormally large diameter of…</a:t>
            </a:r>
            <a:r>
              <a:rPr lang="en-US" altLang="en-US" sz="1200" b="1">
                <a:solidFill>
                  <a:srgbClr val="0000FF"/>
                </a:solidFill>
              </a:rPr>
              <a:t>disc </a:t>
            </a:r>
            <a:r>
              <a:rPr lang="en-US" altLang="en-US" sz="1200">
                <a:solidFill>
                  <a:srgbClr val="0000FF"/>
                </a:solidFill>
              </a:rPr>
              <a:t>and</a:t>
            </a:r>
            <a:r>
              <a:rPr lang="en-US" altLang="en-US" sz="1200" b="1">
                <a:solidFill>
                  <a:srgbClr val="0000FF"/>
                </a:solidFill>
              </a:rPr>
              <a:t> cup</a:t>
            </a:r>
          </a:p>
          <a:p>
            <a:pPr eaLnBrk="1" hangingPunct="1">
              <a:spcBef>
                <a:spcPct val="0"/>
              </a:spcBef>
              <a:buClrTx/>
              <a:buSzTx/>
              <a:buFontTx/>
              <a:buNone/>
            </a:pPr>
            <a:r>
              <a:rPr lang="en-US" altLang="en-US" sz="1200"/>
              <a:t>2) VF testing may reveal an…</a:t>
            </a:r>
            <a:r>
              <a:rPr lang="en-US" altLang="en-US" sz="1200" b="1">
                <a:solidFill>
                  <a:srgbClr val="0000FF"/>
                </a:solidFill>
              </a:rPr>
              <a:t>enlarged blind spot</a:t>
            </a:r>
          </a:p>
        </p:txBody>
      </p:sp>
      <p:sp>
        <p:nvSpPr>
          <p:cNvPr id="45067" name="Rectangle 14">
            <a:extLst>
              <a:ext uri="{FF2B5EF4-FFF2-40B4-BE49-F238E27FC236}">
                <a16:creationId xmlns:a16="http://schemas.microsoft.com/office/drawing/2014/main" id="{4015FA07-F0F9-458E-8940-63E4BED795A4}"/>
              </a:ext>
            </a:extLst>
          </p:cNvPr>
          <p:cNvSpPr>
            <a:spLocks noChangeArrowheads="1"/>
          </p:cNvSpPr>
          <p:nvPr/>
        </p:nvSpPr>
        <p:spPr bwMode="auto">
          <a:xfrm>
            <a:off x="457200" y="122238"/>
            <a:ext cx="7543800" cy="8683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b"/>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ct val="85000"/>
              </a:lnSpc>
              <a:spcBef>
                <a:spcPct val="0"/>
              </a:spcBef>
              <a:buClrTx/>
              <a:buSzTx/>
              <a:buFontTx/>
              <a:buNone/>
            </a:pPr>
            <a:r>
              <a:rPr lang="en-US" altLang="en-US" sz="3200" b="1" dirty="0">
                <a:solidFill>
                  <a:schemeClr val="tx2"/>
                </a:solidFill>
              </a:rPr>
              <a:t>Developmental Abnormalities of the Optic Nerve Head</a:t>
            </a:r>
            <a:endParaRPr lang="en-US" altLang="en-US" sz="3200" dirty="0">
              <a:solidFill>
                <a:schemeClr val="tx2"/>
              </a:solidFill>
            </a:endParaRPr>
          </a:p>
        </p:txBody>
      </p:sp>
      <p:sp>
        <p:nvSpPr>
          <p:cNvPr id="45068" name="TextBox 1">
            <a:extLst>
              <a:ext uri="{FF2B5EF4-FFF2-40B4-BE49-F238E27FC236}">
                <a16:creationId xmlns:a16="http://schemas.microsoft.com/office/drawing/2014/main" id="{B85ACF4E-FF3B-4120-9D17-7F9D849227BD}"/>
              </a:ext>
            </a:extLst>
          </p:cNvPr>
          <p:cNvSpPr txBox="1">
            <a:spLocks noChangeArrowheads="1"/>
          </p:cNvSpPr>
          <p:nvPr/>
        </p:nvSpPr>
        <p:spPr bwMode="auto">
          <a:xfrm>
            <a:off x="5486400" y="2971800"/>
            <a:ext cx="2085975"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200" i="1">
                <a:solidFill>
                  <a:srgbClr val="0000FF"/>
                </a:solidFill>
              </a:rPr>
              <a:t>[how confluent/continuous?]</a:t>
            </a:r>
          </a:p>
        </p:txBody>
      </p:sp>
      <p:sp>
        <p:nvSpPr>
          <p:cNvPr id="45069" name="Slide Number Placeholder 1">
            <a:extLst>
              <a:ext uri="{FF2B5EF4-FFF2-40B4-BE49-F238E27FC236}">
                <a16:creationId xmlns:a16="http://schemas.microsoft.com/office/drawing/2014/main" id="{78DAF094-36D8-4485-AB60-BB1276F2BE78}"/>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37E0DC26-0D55-4A92-8ADC-72EB2F8DA89E}" type="slidenum">
              <a:rPr lang="en-US" altLang="en-US" sz="1000"/>
              <a:pPr>
                <a:spcBef>
                  <a:spcPct val="0"/>
                </a:spcBef>
                <a:buClrTx/>
                <a:buSzTx/>
                <a:buFontTx/>
                <a:buNone/>
              </a:pPr>
              <a:t>110</a:t>
            </a:fld>
            <a:endParaRPr lang="en-US" altLang="en-US" sz="1000"/>
          </a:p>
        </p:txBody>
      </p:sp>
      <p:sp>
        <p:nvSpPr>
          <p:cNvPr id="45070" name="Line 12">
            <a:extLst>
              <a:ext uri="{FF2B5EF4-FFF2-40B4-BE49-F238E27FC236}">
                <a16:creationId xmlns:a16="http://schemas.microsoft.com/office/drawing/2014/main" id="{5F373E32-F62B-437F-8CD2-52D6E7967404}"/>
              </a:ext>
            </a:extLst>
          </p:cNvPr>
          <p:cNvSpPr>
            <a:spLocks noChangeShapeType="1"/>
          </p:cNvSpPr>
          <p:nvPr/>
        </p:nvSpPr>
        <p:spPr bwMode="auto">
          <a:xfrm>
            <a:off x="3124200" y="2057400"/>
            <a:ext cx="381000" cy="22098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7" name="Text Box 19">
            <a:extLst>
              <a:ext uri="{FF2B5EF4-FFF2-40B4-BE49-F238E27FC236}">
                <a16:creationId xmlns:a16="http://schemas.microsoft.com/office/drawing/2014/main" id="{9476B3C6-5D73-47CE-8A6C-C4F86273AEDD}"/>
              </a:ext>
            </a:extLst>
          </p:cNvPr>
          <p:cNvSpPr txBox="1">
            <a:spLocks noChangeArrowheads="1"/>
          </p:cNvSpPr>
          <p:nvPr/>
        </p:nvSpPr>
        <p:spPr bwMode="auto">
          <a:xfrm>
            <a:off x="5257800" y="3760788"/>
            <a:ext cx="3273425" cy="1231900"/>
          </a:xfrm>
          <a:prstGeom prst="rect">
            <a:avLst/>
          </a:prstGeom>
          <a:solidFill>
            <a:srgbClr val="CCFFCC"/>
          </a:solidFill>
          <a:ln w="9525">
            <a:no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defRPr/>
            </a:pPr>
            <a:r>
              <a:rPr lang="en-US" altLang="en-US" sz="1400" b="1" dirty="0">
                <a:solidFill>
                  <a:schemeClr val="bg1">
                    <a:lumMod val="65000"/>
                  </a:schemeClr>
                </a:solidFill>
              </a:rPr>
              <a:t>Optic Nerve Hypoplasia</a:t>
            </a:r>
          </a:p>
          <a:p>
            <a:pPr eaLnBrk="1" hangingPunct="1">
              <a:spcBef>
                <a:spcPct val="0"/>
              </a:spcBef>
              <a:buClrTx/>
              <a:buSzTx/>
              <a:buFontTx/>
              <a:buNone/>
              <a:defRPr/>
            </a:pPr>
            <a:r>
              <a:rPr lang="en-US" altLang="en-US" sz="1200" dirty="0">
                <a:solidFill>
                  <a:srgbClr val="CCFFCC"/>
                </a:solidFill>
              </a:rPr>
              <a:t>--Abnormally </a:t>
            </a:r>
            <a:r>
              <a:rPr lang="en-US" altLang="en-US" sz="1200" b="1" dirty="0">
                <a:solidFill>
                  <a:srgbClr val="CCFFCC"/>
                </a:solidFill>
              </a:rPr>
              <a:t>low number of axons</a:t>
            </a:r>
          </a:p>
          <a:p>
            <a:pPr eaLnBrk="1" hangingPunct="1">
              <a:spcBef>
                <a:spcPct val="0"/>
              </a:spcBef>
              <a:buClrTx/>
              <a:buSzTx/>
              <a:buFontTx/>
              <a:buNone/>
              <a:defRPr/>
            </a:pPr>
            <a:r>
              <a:rPr lang="en-US" altLang="en-US" sz="1200" dirty="0">
                <a:solidFill>
                  <a:srgbClr val="CCFFCC"/>
                </a:solidFill>
              </a:rPr>
              <a:t>--DFE: Small pale disc with </a:t>
            </a:r>
            <a:r>
              <a:rPr lang="en-US" altLang="en-US" sz="1200" b="1" dirty="0">
                <a:solidFill>
                  <a:srgbClr val="CCFFCC"/>
                </a:solidFill>
              </a:rPr>
              <a:t>double ring sign</a:t>
            </a:r>
            <a:endParaRPr lang="en-US" altLang="en-US" sz="1200" dirty="0">
              <a:solidFill>
                <a:srgbClr val="CCFFCC"/>
              </a:solidFill>
            </a:endParaRPr>
          </a:p>
          <a:p>
            <a:pPr eaLnBrk="1" hangingPunct="1">
              <a:spcBef>
                <a:spcPct val="0"/>
              </a:spcBef>
              <a:buClrTx/>
              <a:buSzTx/>
              <a:buFontTx/>
              <a:buNone/>
              <a:defRPr/>
            </a:pPr>
            <a:r>
              <a:rPr lang="en-US" altLang="en-US" sz="1200" dirty="0">
                <a:solidFill>
                  <a:srgbClr val="CCFFCC"/>
                </a:solidFill>
              </a:rPr>
              <a:t>--VA </a:t>
            </a:r>
            <a:r>
              <a:rPr lang="en-US" altLang="en-US" sz="1200" b="1" dirty="0">
                <a:solidFill>
                  <a:srgbClr val="CCFFCC"/>
                </a:solidFill>
              </a:rPr>
              <a:t>20/20&lt;-&gt;NLP</a:t>
            </a:r>
          </a:p>
          <a:p>
            <a:pPr eaLnBrk="1" hangingPunct="1">
              <a:spcBef>
                <a:spcPct val="0"/>
              </a:spcBef>
              <a:buClrTx/>
              <a:buSzTx/>
              <a:buFontTx/>
              <a:buNone/>
              <a:defRPr/>
            </a:pPr>
            <a:r>
              <a:rPr lang="en-US" altLang="en-US" sz="1200" dirty="0">
                <a:solidFill>
                  <a:srgbClr val="CCFFCC"/>
                </a:solidFill>
              </a:rPr>
              <a:t>--VF defects </a:t>
            </a:r>
            <a:r>
              <a:rPr lang="en-US" altLang="en-US" sz="1200" b="1" dirty="0">
                <a:solidFill>
                  <a:srgbClr val="CCFFCC"/>
                </a:solidFill>
              </a:rPr>
              <a:t>invariably present</a:t>
            </a:r>
          </a:p>
          <a:p>
            <a:pPr eaLnBrk="1" hangingPunct="1">
              <a:spcBef>
                <a:spcPct val="0"/>
              </a:spcBef>
              <a:buClrTx/>
              <a:buSzTx/>
              <a:buFontTx/>
              <a:buNone/>
              <a:defRPr/>
            </a:pPr>
            <a:r>
              <a:rPr lang="en-US" altLang="en-US" sz="1200" dirty="0">
                <a:solidFill>
                  <a:srgbClr val="CCFFCC"/>
                </a:solidFill>
              </a:rPr>
              <a:t>--Remember the </a:t>
            </a:r>
            <a:r>
              <a:rPr lang="en-US" altLang="en-US" sz="1200" b="1" dirty="0">
                <a:solidFill>
                  <a:srgbClr val="CCFFCC"/>
                </a:solidFill>
              </a:rPr>
              <a:t>4 D’s</a:t>
            </a:r>
            <a:r>
              <a:rPr lang="en-US" altLang="en-US" sz="1200" dirty="0">
                <a:solidFill>
                  <a:srgbClr val="CCFFCC"/>
                </a:solidFill>
              </a:rPr>
              <a:t> (more on this shortly)</a:t>
            </a:r>
          </a:p>
        </p:txBody>
      </p:sp>
      <p:sp>
        <p:nvSpPr>
          <p:cNvPr id="18" name="Text Box 13">
            <a:extLst>
              <a:ext uri="{FF2B5EF4-FFF2-40B4-BE49-F238E27FC236}">
                <a16:creationId xmlns:a16="http://schemas.microsoft.com/office/drawing/2014/main" id="{6F326689-BFDC-4EC4-872D-DB8471703935}"/>
              </a:ext>
            </a:extLst>
          </p:cNvPr>
          <p:cNvSpPr txBox="1">
            <a:spLocks noChangeArrowheads="1"/>
          </p:cNvSpPr>
          <p:nvPr/>
        </p:nvSpPr>
        <p:spPr bwMode="auto">
          <a:xfrm>
            <a:off x="4800600" y="5257800"/>
            <a:ext cx="4294188" cy="1230313"/>
          </a:xfrm>
          <a:prstGeom prst="rect">
            <a:avLst/>
          </a:prstGeom>
          <a:solidFill>
            <a:srgbClr val="FFCC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Tilted-Disc Syndrome</a:t>
            </a:r>
          </a:p>
          <a:p>
            <a:pPr eaLnBrk="1" hangingPunct="1">
              <a:spcBef>
                <a:spcPct val="0"/>
              </a:spcBef>
              <a:buClrTx/>
              <a:buSzTx/>
              <a:buFontTx/>
              <a:buNone/>
            </a:pPr>
            <a:r>
              <a:rPr lang="en-US" altLang="en-US" sz="1200"/>
              <a:t>1) Superior pole appears…</a:t>
            </a:r>
            <a:r>
              <a:rPr lang="en-US" altLang="en-US" sz="1200" b="1">
                <a:solidFill>
                  <a:srgbClr val="0000FF"/>
                </a:solidFill>
              </a:rPr>
              <a:t>elevated</a:t>
            </a:r>
            <a:r>
              <a:rPr lang="en-US" altLang="en-US" sz="1200"/>
              <a:t>, inferior…</a:t>
            </a:r>
            <a:r>
              <a:rPr lang="en-US" altLang="en-US" sz="1200" b="1">
                <a:solidFill>
                  <a:srgbClr val="0000FF"/>
                </a:solidFill>
              </a:rPr>
              <a:t>recessed</a:t>
            </a:r>
          </a:p>
          <a:p>
            <a:pPr eaLnBrk="1" hangingPunct="1">
              <a:spcBef>
                <a:spcPct val="0"/>
              </a:spcBef>
              <a:buClrTx/>
              <a:buSzTx/>
              <a:buFontTx/>
              <a:buNone/>
            </a:pPr>
            <a:r>
              <a:rPr lang="en-US" altLang="en-US" sz="1200"/>
              <a:t>2) </a:t>
            </a:r>
            <a:r>
              <a:rPr lang="en-US" altLang="en-US" sz="1200">
                <a:solidFill>
                  <a:srgbClr val="FFCC99"/>
                </a:solidFill>
              </a:rPr>
              <a:t>Associated with…</a:t>
            </a:r>
            <a:r>
              <a:rPr lang="en-US" altLang="en-US" sz="1200" b="1">
                <a:solidFill>
                  <a:srgbClr val="FFCC99"/>
                </a:solidFill>
              </a:rPr>
              <a:t>situs inversus</a:t>
            </a:r>
            <a:r>
              <a:rPr lang="en-US" altLang="en-US" sz="1200">
                <a:solidFill>
                  <a:srgbClr val="FFCC99"/>
                </a:solidFill>
              </a:rPr>
              <a:t> of retinal vessels</a:t>
            </a:r>
          </a:p>
          <a:p>
            <a:pPr eaLnBrk="1" hangingPunct="1">
              <a:spcBef>
                <a:spcPct val="0"/>
              </a:spcBef>
              <a:buClrTx/>
              <a:buSzTx/>
              <a:buFontTx/>
              <a:buNone/>
            </a:pPr>
            <a:r>
              <a:rPr lang="en-US" altLang="en-US" sz="1200"/>
              <a:t>3) </a:t>
            </a:r>
            <a:r>
              <a:rPr lang="en-US" altLang="en-US" sz="1200">
                <a:solidFill>
                  <a:srgbClr val="FFCC99"/>
                </a:solidFill>
              </a:rPr>
              <a:t>Fundus abnormality produces…</a:t>
            </a:r>
            <a:r>
              <a:rPr lang="en-US" altLang="en-US" sz="1200" b="1">
                <a:solidFill>
                  <a:srgbClr val="FFCC99"/>
                </a:solidFill>
              </a:rPr>
              <a:t>myopic astigmatism</a:t>
            </a:r>
          </a:p>
          <a:p>
            <a:pPr eaLnBrk="1" hangingPunct="1">
              <a:spcBef>
                <a:spcPct val="0"/>
              </a:spcBef>
              <a:buClrTx/>
              <a:buSzTx/>
              <a:buFontTx/>
              <a:buNone/>
            </a:pPr>
            <a:r>
              <a:rPr lang="en-US" altLang="en-US" sz="1200"/>
              <a:t>4) </a:t>
            </a:r>
            <a:r>
              <a:rPr lang="en-US" altLang="en-US" sz="1200">
                <a:solidFill>
                  <a:srgbClr val="FFCC99"/>
                </a:solidFill>
              </a:rPr>
              <a:t>VF testing reveals…</a:t>
            </a:r>
            <a:r>
              <a:rPr lang="en-US" altLang="en-US" sz="1200" b="1">
                <a:solidFill>
                  <a:srgbClr val="FFCC99"/>
                </a:solidFill>
              </a:rPr>
              <a:t>bitemporal hemianopia</a:t>
            </a:r>
            <a:r>
              <a:rPr lang="en-US" altLang="en-US" sz="1200">
                <a:solidFill>
                  <a:srgbClr val="FFCC99"/>
                </a:solidFill>
              </a:rPr>
              <a:t> that doesn’t</a:t>
            </a:r>
          </a:p>
          <a:p>
            <a:pPr eaLnBrk="1" hangingPunct="1">
              <a:spcBef>
                <a:spcPct val="0"/>
              </a:spcBef>
              <a:buClrTx/>
              <a:buSzTx/>
              <a:buFontTx/>
              <a:buNone/>
            </a:pPr>
            <a:r>
              <a:rPr lang="en-US" altLang="en-US" sz="1200">
                <a:solidFill>
                  <a:srgbClr val="FFCC99"/>
                </a:solidFill>
              </a:rPr>
              <a:t>   …</a:t>
            </a:r>
            <a:r>
              <a:rPr lang="en-US" altLang="en-US" sz="1200" b="1">
                <a:solidFill>
                  <a:srgbClr val="FFCC99"/>
                </a:solidFill>
              </a:rPr>
              <a:t>respect the vertical</a:t>
            </a:r>
            <a:r>
              <a:rPr lang="en-US" altLang="en-US" sz="1200">
                <a:solidFill>
                  <a:srgbClr val="FFCC99"/>
                </a:solidFill>
              </a:rPr>
              <a:t> and may…</a:t>
            </a:r>
            <a:r>
              <a:rPr lang="en-US" altLang="en-US" sz="1200" b="1">
                <a:solidFill>
                  <a:srgbClr val="FFCC99"/>
                </a:solidFill>
              </a:rPr>
              <a:t>resolve with refraction</a:t>
            </a:r>
          </a:p>
        </p:txBody>
      </p:sp>
      <p:sp>
        <p:nvSpPr>
          <p:cNvPr id="19" name="Text Box 13">
            <a:extLst>
              <a:ext uri="{FF2B5EF4-FFF2-40B4-BE49-F238E27FC236}">
                <a16:creationId xmlns:a16="http://schemas.microsoft.com/office/drawing/2014/main" id="{96FEF8BE-77FC-4F48-9E90-6FDF39A27FED}"/>
              </a:ext>
            </a:extLst>
          </p:cNvPr>
          <p:cNvSpPr txBox="1">
            <a:spLocks noChangeArrowheads="1"/>
          </p:cNvSpPr>
          <p:nvPr/>
        </p:nvSpPr>
        <p:spPr bwMode="auto">
          <a:xfrm>
            <a:off x="4800600" y="5257800"/>
            <a:ext cx="4216400" cy="1231106"/>
          </a:xfrm>
          <a:prstGeom prst="rect">
            <a:avLst/>
          </a:prstGeom>
          <a:solidFill>
            <a:srgbClr val="FFCC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dirty="0">
                <a:solidFill>
                  <a:schemeClr val="bg1">
                    <a:lumMod val="65000"/>
                  </a:schemeClr>
                </a:solidFill>
              </a:rPr>
              <a:t>Tilted-Disc Syndrome</a:t>
            </a:r>
          </a:p>
          <a:p>
            <a:pPr eaLnBrk="1" hangingPunct="1">
              <a:spcBef>
                <a:spcPct val="0"/>
              </a:spcBef>
              <a:buClrTx/>
              <a:buSzTx/>
              <a:buFontTx/>
              <a:buNone/>
            </a:pPr>
            <a:r>
              <a:rPr lang="en-US" altLang="en-US" sz="1200" dirty="0">
                <a:solidFill>
                  <a:srgbClr val="FFCC99"/>
                </a:solidFill>
              </a:rPr>
              <a:t>1) Superior pole appears…</a:t>
            </a:r>
            <a:r>
              <a:rPr lang="en-US" altLang="en-US" sz="1200" b="1" dirty="0">
                <a:solidFill>
                  <a:srgbClr val="FFCC99"/>
                </a:solidFill>
              </a:rPr>
              <a:t>elevated</a:t>
            </a:r>
            <a:r>
              <a:rPr lang="en-US" altLang="en-US" sz="1200" dirty="0">
                <a:solidFill>
                  <a:srgbClr val="FFCC99"/>
                </a:solidFill>
              </a:rPr>
              <a:t>, inferior… </a:t>
            </a:r>
            <a:r>
              <a:rPr lang="en-US" altLang="en-US" sz="1200" b="1" dirty="0">
                <a:solidFill>
                  <a:srgbClr val="FFCC99"/>
                </a:solidFill>
              </a:rPr>
              <a:t>recessed</a:t>
            </a:r>
          </a:p>
          <a:p>
            <a:pPr eaLnBrk="1" hangingPunct="1">
              <a:spcBef>
                <a:spcPct val="0"/>
              </a:spcBef>
              <a:buClrTx/>
              <a:buSzTx/>
              <a:buFontTx/>
              <a:buNone/>
            </a:pPr>
            <a:r>
              <a:rPr lang="en-US" altLang="en-US" sz="1200" dirty="0">
                <a:solidFill>
                  <a:srgbClr val="FFCC99"/>
                </a:solidFill>
              </a:rPr>
              <a:t>2) Associated with…</a:t>
            </a:r>
            <a:r>
              <a:rPr lang="en-US" altLang="en-US" sz="1200" b="1" dirty="0">
                <a:solidFill>
                  <a:srgbClr val="FFCC99"/>
                </a:solidFill>
              </a:rPr>
              <a:t>situs inversus</a:t>
            </a:r>
            <a:r>
              <a:rPr lang="en-US" altLang="en-US" sz="1200" dirty="0">
                <a:solidFill>
                  <a:srgbClr val="FFCC99"/>
                </a:solidFill>
              </a:rPr>
              <a:t> of retinal vessels</a:t>
            </a:r>
          </a:p>
          <a:p>
            <a:pPr eaLnBrk="1" hangingPunct="1">
              <a:spcBef>
                <a:spcPct val="0"/>
              </a:spcBef>
              <a:buClrTx/>
              <a:buSzTx/>
              <a:buFontTx/>
              <a:buNone/>
            </a:pPr>
            <a:r>
              <a:rPr lang="en-US" altLang="en-US" sz="1200" dirty="0">
                <a:solidFill>
                  <a:srgbClr val="FFCC99"/>
                </a:solidFill>
              </a:rPr>
              <a:t>3) Fundus abnormality produces… </a:t>
            </a:r>
            <a:r>
              <a:rPr lang="en-US" altLang="en-US" sz="1200" b="1" dirty="0">
                <a:solidFill>
                  <a:srgbClr val="FFCC99"/>
                </a:solidFill>
              </a:rPr>
              <a:t>myopic </a:t>
            </a:r>
            <a:r>
              <a:rPr lang="en-US" altLang="en-US" sz="1200" b="1" dirty="0" err="1">
                <a:solidFill>
                  <a:srgbClr val="FFCC99"/>
                </a:solidFill>
              </a:rPr>
              <a:t>astigm</a:t>
            </a:r>
            <a:endParaRPr lang="en-US" altLang="en-US" sz="1200" b="1" dirty="0">
              <a:solidFill>
                <a:srgbClr val="FFCC99"/>
              </a:solidFill>
            </a:endParaRPr>
          </a:p>
          <a:p>
            <a:pPr eaLnBrk="1" hangingPunct="1">
              <a:spcBef>
                <a:spcPct val="0"/>
              </a:spcBef>
              <a:buClrTx/>
              <a:buSzTx/>
              <a:buFontTx/>
              <a:buNone/>
            </a:pPr>
            <a:r>
              <a:rPr lang="en-US" altLang="en-US" sz="1200" dirty="0">
                <a:solidFill>
                  <a:srgbClr val="FFCC99"/>
                </a:solidFill>
              </a:rPr>
              <a:t>4) VF testing reveals…</a:t>
            </a:r>
            <a:r>
              <a:rPr lang="en-US" altLang="en-US" sz="1200" b="1" dirty="0">
                <a:solidFill>
                  <a:srgbClr val="FFCC99"/>
                </a:solidFill>
              </a:rPr>
              <a:t>bitemporal hemianopia</a:t>
            </a:r>
            <a:r>
              <a:rPr lang="en-US" altLang="en-US" sz="1200" dirty="0">
                <a:solidFill>
                  <a:srgbClr val="FFCC99"/>
                </a:solidFill>
              </a:rPr>
              <a:t> that </a:t>
            </a:r>
            <a:r>
              <a:rPr lang="en-US" altLang="en-US" sz="1200" dirty="0" err="1">
                <a:solidFill>
                  <a:srgbClr val="FFCC99"/>
                </a:solidFill>
              </a:rPr>
              <a:t>doesn’t</a:t>
            </a:r>
            <a:r>
              <a:rPr lang="en-US" altLang="en-US" sz="1200" b="1" dirty="0" err="1">
                <a:solidFill>
                  <a:srgbClr val="FFCC99"/>
                </a:solidFill>
              </a:rPr>
              <a:t>with</a:t>
            </a:r>
            <a:r>
              <a:rPr lang="en-US" altLang="en-US" sz="1200" b="1" dirty="0">
                <a:solidFill>
                  <a:srgbClr val="FFCC99"/>
                </a:solidFill>
              </a:rPr>
              <a:t> refract</a:t>
            </a:r>
          </a:p>
        </p:txBody>
      </p:sp>
    </p:spTree>
  </p:cSld>
  <p:clrMapOvr>
    <a:masterClrMapping/>
  </p:clrMapOvr>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082" name="Text Box 10">
            <a:extLst>
              <a:ext uri="{FF2B5EF4-FFF2-40B4-BE49-F238E27FC236}">
                <a16:creationId xmlns:a16="http://schemas.microsoft.com/office/drawing/2014/main" id="{40456806-6278-4B48-8C09-DE572876171B}"/>
              </a:ext>
            </a:extLst>
          </p:cNvPr>
          <p:cNvSpPr txBox="1">
            <a:spLocks noChangeArrowheads="1"/>
          </p:cNvSpPr>
          <p:nvPr/>
        </p:nvSpPr>
        <p:spPr bwMode="auto">
          <a:xfrm>
            <a:off x="1371600" y="4267200"/>
            <a:ext cx="3057525" cy="2154238"/>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Morning-Glory Disc</a:t>
            </a:r>
          </a:p>
          <a:p>
            <a:pPr eaLnBrk="1" hangingPunct="1">
              <a:spcBef>
                <a:spcPct val="0"/>
              </a:spcBef>
              <a:buClrTx/>
              <a:buSzTx/>
              <a:buFontTx/>
              <a:buNone/>
            </a:pPr>
            <a:r>
              <a:rPr lang="en-US" altLang="en-US" sz="1200"/>
              <a:t>--DFE reveals:</a:t>
            </a:r>
          </a:p>
          <a:p>
            <a:pPr eaLnBrk="1" hangingPunct="1">
              <a:spcBef>
                <a:spcPct val="0"/>
              </a:spcBef>
              <a:buClrTx/>
              <a:buSzTx/>
              <a:buFontTx/>
              <a:buNone/>
            </a:pPr>
            <a:r>
              <a:rPr lang="en-US" altLang="en-US" sz="1200"/>
              <a:t>  1) A funnel-shaped…</a:t>
            </a:r>
            <a:r>
              <a:rPr lang="en-US" altLang="en-US" sz="1200" b="1">
                <a:solidFill>
                  <a:srgbClr val="0000FF"/>
                </a:solidFill>
              </a:rPr>
              <a:t>excavation</a:t>
            </a:r>
            <a:endParaRPr lang="en-US" altLang="en-US" sz="1200"/>
          </a:p>
          <a:p>
            <a:pPr eaLnBrk="1" hangingPunct="1">
              <a:spcBef>
                <a:spcPct val="0"/>
              </a:spcBef>
              <a:buClrTx/>
              <a:buSzTx/>
              <a:buFontTx/>
              <a:buNone/>
            </a:pPr>
            <a:r>
              <a:rPr lang="en-US" altLang="en-US" sz="1200"/>
              <a:t>  2) Number of vessels crossing the rim</a:t>
            </a:r>
          </a:p>
          <a:p>
            <a:pPr eaLnBrk="1" hangingPunct="1">
              <a:spcBef>
                <a:spcPct val="0"/>
              </a:spcBef>
              <a:buClrTx/>
              <a:buSzTx/>
              <a:buFontTx/>
              <a:buNone/>
            </a:pPr>
            <a:r>
              <a:rPr lang="en-US" altLang="en-US" sz="1200"/>
              <a:t>    seems abnormally…</a:t>
            </a:r>
            <a:r>
              <a:rPr lang="en-US" altLang="en-US" sz="1200" b="1">
                <a:solidFill>
                  <a:srgbClr val="0000FF"/>
                </a:solidFill>
              </a:rPr>
              <a:t>high</a:t>
            </a:r>
            <a:r>
              <a:rPr lang="en-US" altLang="en-US" sz="1200"/>
              <a:t> </a:t>
            </a:r>
            <a:endParaRPr lang="en-US" altLang="en-US" sz="1200" b="1">
              <a:solidFill>
                <a:srgbClr val="0000FF"/>
              </a:solidFill>
            </a:endParaRPr>
          </a:p>
          <a:p>
            <a:pPr eaLnBrk="1" hangingPunct="1">
              <a:spcBef>
                <a:spcPct val="0"/>
              </a:spcBef>
              <a:buClrTx/>
              <a:buSzTx/>
              <a:buFontTx/>
              <a:buNone/>
            </a:pPr>
            <a:r>
              <a:rPr lang="en-US" altLang="en-US" sz="1200"/>
              <a:t>--Tissue is…</a:t>
            </a:r>
            <a:r>
              <a:rPr lang="en-US" altLang="en-US" sz="1200" b="1">
                <a:solidFill>
                  <a:srgbClr val="0000FF"/>
                </a:solidFill>
              </a:rPr>
              <a:t>contractile</a:t>
            </a:r>
            <a:r>
              <a:rPr lang="en-US" altLang="en-US" sz="1200"/>
              <a:t>, so cup seems</a:t>
            </a:r>
          </a:p>
          <a:p>
            <a:pPr eaLnBrk="1" hangingPunct="1">
              <a:spcBef>
                <a:spcPct val="0"/>
              </a:spcBef>
              <a:buClrTx/>
              <a:buSzTx/>
              <a:buFontTx/>
              <a:buNone/>
            </a:pPr>
            <a:r>
              <a:rPr lang="en-US" altLang="en-US" sz="1200"/>
              <a:t>  to…</a:t>
            </a:r>
            <a:r>
              <a:rPr lang="en-US" altLang="en-US" sz="1200" b="1">
                <a:solidFill>
                  <a:srgbClr val="0000FF"/>
                </a:solidFill>
              </a:rPr>
              <a:t>open </a:t>
            </a:r>
            <a:r>
              <a:rPr lang="en-US" altLang="en-US" sz="1200">
                <a:solidFill>
                  <a:srgbClr val="0000FF"/>
                </a:solidFill>
              </a:rPr>
              <a:t>and</a:t>
            </a:r>
            <a:r>
              <a:rPr lang="en-US" altLang="en-US" sz="1200" b="1">
                <a:solidFill>
                  <a:srgbClr val="0000FF"/>
                </a:solidFill>
              </a:rPr>
              <a:t> close</a:t>
            </a:r>
            <a:r>
              <a:rPr lang="en-US" altLang="en-US" sz="1200"/>
              <a:t> (like its namesake,  </a:t>
            </a:r>
          </a:p>
          <a:p>
            <a:pPr eaLnBrk="1" hangingPunct="1">
              <a:spcBef>
                <a:spcPct val="0"/>
              </a:spcBef>
              <a:buClrTx/>
              <a:buSzTx/>
              <a:buFontTx/>
              <a:buNone/>
            </a:pPr>
            <a:r>
              <a:rPr lang="en-US" altLang="en-US" sz="1200"/>
              <a:t>  the morning-glory flower)</a:t>
            </a:r>
          </a:p>
          <a:p>
            <a:pPr eaLnBrk="1" hangingPunct="1">
              <a:spcBef>
                <a:spcPct val="0"/>
              </a:spcBef>
              <a:buClrTx/>
              <a:buSzTx/>
              <a:buFontTx/>
              <a:buNone/>
            </a:pPr>
            <a:r>
              <a:rPr lang="en-US" altLang="en-US" sz="1200"/>
              <a:t>--VA usually…</a:t>
            </a:r>
            <a:r>
              <a:rPr lang="en-US" altLang="en-US" sz="1200" b="1">
                <a:solidFill>
                  <a:srgbClr val="0000FF"/>
                </a:solidFill>
              </a:rPr>
              <a:t>20/200</a:t>
            </a:r>
            <a:r>
              <a:rPr lang="en-US" altLang="en-US" sz="1200"/>
              <a:t>, but can be…</a:t>
            </a:r>
          </a:p>
          <a:p>
            <a:pPr eaLnBrk="1" hangingPunct="1">
              <a:spcBef>
                <a:spcPct val="0"/>
              </a:spcBef>
              <a:buClrTx/>
              <a:buSzTx/>
              <a:buFontTx/>
              <a:buNone/>
            </a:pPr>
            <a:r>
              <a:rPr lang="en-US" altLang="en-US" sz="1200"/>
              <a:t>   </a:t>
            </a:r>
            <a:r>
              <a:rPr lang="en-US" altLang="en-US" sz="1200" b="1">
                <a:solidFill>
                  <a:srgbClr val="0000FF"/>
                </a:solidFill>
              </a:rPr>
              <a:t>20/20&lt;-&gt;NLP</a:t>
            </a:r>
          </a:p>
          <a:p>
            <a:pPr eaLnBrk="1" hangingPunct="1">
              <a:spcBef>
                <a:spcPct val="0"/>
              </a:spcBef>
              <a:buClrTx/>
              <a:buSzTx/>
              <a:buFontTx/>
              <a:buNone/>
            </a:pPr>
            <a:r>
              <a:rPr lang="en-US" altLang="en-US" sz="1200"/>
              <a:t>--1/3 develop…</a:t>
            </a:r>
            <a:r>
              <a:rPr lang="en-US" altLang="en-US" sz="1200" b="1">
                <a:solidFill>
                  <a:srgbClr val="CCECFF"/>
                </a:solidFill>
              </a:rPr>
              <a:t>serous</a:t>
            </a:r>
            <a:r>
              <a:rPr lang="en-US" altLang="en-US" sz="1200" b="1">
                <a:solidFill>
                  <a:srgbClr val="0000FF"/>
                </a:solidFill>
              </a:rPr>
              <a:t> </a:t>
            </a:r>
            <a:r>
              <a:rPr lang="en-US" altLang="en-US" sz="1200" b="1">
                <a:solidFill>
                  <a:srgbClr val="CCECFF"/>
                </a:solidFill>
              </a:rPr>
              <a:t>RD</a:t>
            </a:r>
          </a:p>
        </p:txBody>
      </p:sp>
      <p:sp>
        <p:nvSpPr>
          <p:cNvPr id="46083" name="Text Box 3">
            <a:extLst>
              <a:ext uri="{FF2B5EF4-FFF2-40B4-BE49-F238E27FC236}">
                <a16:creationId xmlns:a16="http://schemas.microsoft.com/office/drawing/2014/main" id="{0CD95EA0-7456-4F0E-8D3B-6FE7C0F471D5}"/>
              </a:ext>
            </a:extLst>
          </p:cNvPr>
          <p:cNvSpPr txBox="1">
            <a:spLocks noChangeArrowheads="1"/>
          </p:cNvSpPr>
          <p:nvPr/>
        </p:nvSpPr>
        <p:spPr bwMode="auto">
          <a:xfrm>
            <a:off x="793750" y="3505200"/>
            <a:ext cx="2254250" cy="669925"/>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Optic Pit/Hole</a:t>
            </a:r>
          </a:p>
          <a:p>
            <a:pPr eaLnBrk="1" hangingPunct="1">
              <a:spcBef>
                <a:spcPct val="0"/>
              </a:spcBef>
              <a:buClrTx/>
              <a:buSzTx/>
              <a:buFontTx/>
              <a:buNone/>
            </a:pPr>
            <a:r>
              <a:rPr lang="en-US" altLang="en-US" sz="1200"/>
              <a:t>--Associated with…</a:t>
            </a:r>
            <a:r>
              <a:rPr lang="en-US" altLang="en-US" sz="1200" b="1">
                <a:solidFill>
                  <a:srgbClr val="0000FF"/>
                </a:solidFill>
              </a:rPr>
              <a:t>serous RD</a:t>
            </a:r>
          </a:p>
          <a:p>
            <a:pPr eaLnBrk="1" hangingPunct="1">
              <a:spcBef>
                <a:spcPct val="0"/>
              </a:spcBef>
              <a:buClrTx/>
              <a:buSzTx/>
              <a:buFontTx/>
              <a:buNone/>
            </a:pPr>
            <a:r>
              <a:rPr lang="en-US" altLang="en-US" sz="1200" b="1">
                <a:solidFill>
                  <a:srgbClr val="0000FF"/>
                </a:solidFill>
              </a:rPr>
              <a:t>  in adulthood</a:t>
            </a:r>
          </a:p>
        </p:txBody>
      </p:sp>
      <p:sp>
        <p:nvSpPr>
          <p:cNvPr id="46084" name="Line 4">
            <a:extLst>
              <a:ext uri="{FF2B5EF4-FFF2-40B4-BE49-F238E27FC236}">
                <a16:creationId xmlns:a16="http://schemas.microsoft.com/office/drawing/2014/main" id="{BD33E866-9CE2-4595-B366-4859E52047F2}"/>
              </a:ext>
            </a:extLst>
          </p:cNvPr>
          <p:cNvSpPr>
            <a:spLocks noChangeShapeType="1"/>
          </p:cNvSpPr>
          <p:nvPr/>
        </p:nvSpPr>
        <p:spPr bwMode="auto">
          <a:xfrm flipH="1">
            <a:off x="1600200" y="2057400"/>
            <a:ext cx="1524000" cy="3810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6085" name="Text Box 6">
            <a:extLst>
              <a:ext uri="{FF2B5EF4-FFF2-40B4-BE49-F238E27FC236}">
                <a16:creationId xmlns:a16="http://schemas.microsoft.com/office/drawing/2014/main" id="{6212004A-8814-4D5F-8110-331CFC3BAC88}"/>
              </a:ext>
            </a:extLst>
          </p:cNvPr>
          <p:cNvSpPr txBox="1">
            <a:spLocks noChangeArrowheads="1"/>
          </p:cNvSpPr>
          <p:nvPr/>
        </p:nvSpPr>
        <p:spPr bwMode="auto">
          <a:xfrm>
            <a:off x="1357313" y="1524000"/>
            <a:ext cx="3511550" cy="4540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1400" i="1">
                <a:solidFill>
                  <a:srgbClr val="0000FF"/>
                </a:solidFill>
              </a:rPr>
              <a:t>These three are all secondary to abnormal</a:t>
            </a:r>
          </a:p>
          <a:p>
            <a:pPr algn="ctr" eaLnBrk="1" hangingPunct="1">
              <a:lnSpc>
                <a:spcPct val="85000"/>
              </a:lnSpc>
              <a:spcBef>
                <a:spcPct val="0"/>
              </a:spcBef>
              <a:buClrTx/>
              <a:buSzTx/>
              <a:buFontTx/>
              <a:buNone/>
            </a:pPr>
            <a:r>
              <a:rPr lang="en-US" altLang="en-US" sz="1400" i="1">
                <a:solidFill>
                  <a:srgbClr val="0000FF"/>
                </a:solidFill>
              </a:rPr>
              <a:t>closure of the embryonic optic fissure</a:t>
            </a:r>
          </a:p>
        </p:txBody>
      </p:sp>
      <p:sp>
        <p:nvSpPr>
          <p:cNvPr id="46086" name="Text Box 7">
            <a:extLst>
              <a:ext uri="{FF2B5EF4-FFF2-40B4-BE49-F238E27FC236}">
                <a16:creationId xmlns:a16="http://schemas.microsoft.com/office/drawing/2014/main" id="{8380BDC3-2DA0-4AF2-9F00-9D7AA5EEDCE2}"/>
              </a:ext>
            </a:extLst>
          </p:cNvPr>
          <p:cNvSpPr txBox="1">
            <a:spLocks noChangeArrowheads="1"/>
          </p:cNvSpPr>
          <p:nvPr/>
        </p:nvSpPr>
        <p:spPr bwMode="auto">
          <a:xfrm>
            <a:off x="76200" y="2514600"/>
            <a:ext cx="2757488" cy="852488"/>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Optic Nerve Coloboma</a:t>
            </a:r>
          </a:p>
          <a:p>
            <a:pPr eaLnBrk="1" hangingPunct="1">
              <a:spcBef>
                <a:spcPct val="0"/>
              </a:spcBef>
              <a:buClrTx/>
              <a:buSzTx/>
              <a:buFontTx/>
              <a:buNone/>
            </a:pPr>
            <a:r>
              <a:rPr lang="en-US" altLang="en-US" sz="1200"/>
              <a:t>1) May resemble…</a:t>
            </a:r>
            <a:r>
              <a:rPr lang="en-US" altLang="en-US" sz="1200" b="1">
                <a:solidFill>
                  <a:srgbClr val="0000FF"/>
                </a:solidFill>
              </a:rPr>
              <a:t>deep cupping</a:t>
            </a:r>
          </a:p>
          <a:p>
            <a:pPr eaLnBrk="1" hangingPunct="1">
              <a:spcBef>
                <a:spcPct val="0"/>
              </a:spcBef>
              <a:buClrTx/>
              <a:buSzTx/>
              <a:buFontTx/>
              <a:buNone/>
            </a:pPr>
            <a:r>
              <a:rPr lang="en-US" altLang="en-US" sz="1200"/>
              <a:t>2) Can be…</a:t>
            </a:r>
            <a:r>
              <a:rPr lang="en-US" altLang="en-US" sz="1200" b="1">
                <a:solidFill>
                  <a:srgbClr val="0000FF"/>
                </a:solidFill>
              </a:rPr>
              <a:t>bilateral, asymmetric</a:t>
            </a:r>
          </a:p>
          <a:p>
            <a:pPr eaLnBrk="1" hangingPunct="1">
              <a:spcBef>
                <a:spcPct val="0"/>
              </a:spcBef>
              <a:buClrTx/>
              <a:buSzTx/>
              <a:buFontTx/>
              <a:buNone/>
            </a:pPr>
            <a:r>
              <a:rPr lang="en-US" altLang="en-US" sz="1200"/>
              <a:t>3) Part of the…</a:t>
            </a:r>
            <a:r>
              <a:rPr lang="en-US" altLang="en-US" sz="1200" b="1">
                <a:solidFill>
                  <a:srgbClr val="0000FF"/>
                </a:solidFill>
              </a:rPr>
              <a:t>CHARGE association</a:t>
            </a:r>
          </a:p>
        </p:txBody>
      </p:sp>
      <p:sp>
        <p:nvSpPr>
          <p:cNvPr id="46087" name="Line 8">
            <a:extLst>
              <a:ext uri="{FF2B5EF4-FFF2-40B4-BE49-F238E27FC236}">
                <a16:creationId xmlns:a16="http://schemas.microsoft.com/office/drawing/2014/main" id="{435A7239-8319-446A-A1F3-83E3AA70C9B7}"/>
              </a:ext>
            </a:extLst>
          </p:cNvPr>
          <p:cNvSpPr>
            <a:spLocks noChangeShapeType="1"/>
          </p:cNvSpPr>
          <p:nvPr/>
        </p:nvSpPr>
        <p:spPr bwMode="auto">
          <a:xfrm flipH="1">
            <a:off x="2971800" y="2057400"/>
            <a:ext cx="152400" cy="14478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6088" name="Text Box 9">
            <a:extLst>
              <a:ext uri="{FF2B5EF4-FFF2-40B4-BE49-F238E27FC236}">
                <a16:creationId xmlns:a16="http://schemas.microsoft.com/office/drawing/2014/main" id="{36F692EB-85A2-4971-B6A6-29F1DAD56050}"/>
              </a:ext>
            </a:extLst>
          </p:cNvPr>
          <p:cNvSpPr txBox="1">
            <a:spLocks noChangeArrowheads="1"/>
          </p:cNvSpPr>
          <p:nvPr/>
        </p:nvSpPr>
        <p:spPr bwMode="auto">
          <a:xfrm>
            <a:off x="1371600" y="4267200"/>
            <a:ext cx="3028950" cy="2130425"/>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Morning-Glory Disc</a:t>
            </a:r>
          </a:p>
          <a:p>
            <a:pPr eaLnBrk="1" hangingPunct="1">
              <a:spcBef>
                <a:spcPct val="0"/>
              </a:spcBef>
              <a:buClrTx/>
              <a:buSzTx/>
              <a:buFontTx/>
              <a:buNone/>
            </a:pPr>
            <a:r>
              <a:rPr lang="en-US" altLang="en-US" sz="1200"/>
              <a:t>--DFE reveals:</a:t>
            </a:r>
          </a:p>
          <a:p>
            <a:pPr eaLnBrk="1" hangingPunct="1">
              <a:spcBef>
                <a:spcPct val="0"/>
              </a:spcBef>
              <a:buClrTx/>
              <a:buSzTx/>
              <a:buFontTx/>
              <a:buNone/>
            </a:pPr>
            <a:r>
              <a:rPr lang="en-US" altLang="en-US" sz="1200"/>
              <a:t>  1) A funnel-shaped…</a:t>
            </a:r>
            <a:r>
              <a:rPr lang="en-US" altLang="en-US" sz="1200" b="1">
                <a:solidFill>
                  <a:srgbClr val="0000FF"/>
                </a:solidFill>
              </a:rPr>
              <a:t>excavation</a:t>
            </a:r>
            <a:endParaRPr lang="en-US" altLang="en-US" sz="1200"/>
          </a:p>
          <a:p>
            <a:pPr eaLnBrk="1" hangingPunct="1">
              <a:spcBef>
                <a:spcPct val="0"/>
              </a:spcBef>
              <a:buClrTx/>
              <a:buSzTx/>
              <a:buFontTx/>
              <a:buNone/>
            </a:pPr>
            <a:r>
              <a:rPr lang="en-US" altLang="en-US" sz="1200"/>
              <a:t>  2) Number of vessels crossing the rim</a:t>
            </a:r>
          </a:p>
          <a:p>
            <a:pPr eaLnBrk="1" hangingPunct="1">
              <a:spcBef>
                <a:spcPct val="0"/>
              </a:spcBef>
              <a:buClrTx/>
              <a:buSzTx/>
              <a:buFontTx/>
              <a:buNone/>
            </a:pPr>
            <a:r>
              <a:rPr lang="en-US" altLang="en-US" sz="1200"/>
              <a:t>    seems abnormally…</a:t>
            </a:r>
            <a:r>
              <a:rPr lang="en-US" altLang="en-US" sz="1200" b="1">
                <a:solidFill>
                  <a:srgbClr val="0000FF"/>
                </a:solidFill>
              </a:rPr>
              <a:t>high</a:t>
            </a:r>
            <a:r>
              <a:rPr lang="en-US" altLang="en-US" sz="1200"/>
              <a:t> </a:t>
            </a:r>
            <a:endParaRPr lang="en-US" altLang="en-US" sz="1200" b="1">
              <a:solidFill>
                <a:srgbClr val="0000FF"/>
              </a:solidFill>
            </a:endParaRPr>
          </a:p>
          <a:p>
            <a:pPr eaLnBrk="1" hangingPunct="1">
              <a:spcBef>
                <a:spcPct val="0"/>
              </a:spcBef>
              <a:buClrTx/>
              <a:buSzTx/>
              <a:buFontTx/>
              <a:buNone/>
            </a:pPr>
            <a:r>
              <a:rPr lang="en-US" altLang="en-US" sz="1200"/>
              <a:t>--Tissue is…</a:t>
            </a:r>
            <a:r>
              <a:rPr lang="en-US" altLang="en-US" sz="1200" b="1">
                <a:solidFill>
                  <a:srgbClr val="0000FF"/>
                </a:solidFill>
              </a:rPr>
              <a:t>contractile</a:t>
            </a:r>
            <a:r>
              <a:rPr lang="en-US" altLang="en-US" sz="1200"/>
              <a:t>, so cup seems</a:t>
            </a:r>
          </a:p>
          <a:p>
            <a:pPr eaLnBrk="1" hangingPunct="1">
              <a:spcBef>
                <a:spcPct val="0"/>
              </a:spcBef>
              <a:buClrTx/>
              <a:buSzTx/>
              <a:buFontTx/>
              <a:buNone/>
            </a:pPr>
            <a:r>
              <a:rPr lang="en-US" altLang="en-US" sz="1200"/>
              <a:t>  to…</a:t>
            </a:r>
            <a:r>
              <a:rPr lang="en-US" altLang="en-US" sz="1200" b="1">
                <a:solidFill>
                  <a:srgbClr val="0000FF"/>
                </a:solidFill>
              </a:rPr>
              <a:t>open </a:t>
            </a:r>
            <a:r>
              <a:rPr lang="en-US" altLang="en-US" sz="1200">
                <a:solidFill>
                  <a:srgbClr val="0000FF"/>
                </a:solidFill>
              </a:rPr>
              <a:t>and</a:t>
            </a:r>
            <a:r>
              <a:rPr lang="en-US" altLang="en-US" sz="1200" b="1">
                <a:solidFill>
                  <a:srgbClr val="0000FF"/>
                </a:solidFill>
              </a:rPr>
              <a:t> close</a:t>
            </a:r>
            <a:r>
              <a:rPr lang="en-US" altLang="en-US" sz="1200"/>
              <a:t> (like its namesake,  </a:t>
            </a:r>
          </a:p>
          <a:p>
            <a:pPr eaLnBrk="1" hangingPunct="1">
              <a:spcBef>
                <a:spcPct val="0"/>
              </a:spcBef>
              <a:buClrTx/>
              <a:buSzTx/>
              <a:buFontTx/>
              <a:buNone/>
            </a:pPr>
            <a:r>
              <a:rPr lang="en-US" altLang="en-US" sz="1200"/>
              <a:t>  the morning-glory flower)</a:t>
            </a:r>
          </a:p>
          <a:p>
            <a:pPr eaLnBrk="1" hangingPunct="1">
              <a:spcBef>
                <a:spcPct val="0"/>
              </a:spcBef>
              <a:buClrTx/>
              <a:buSzTx/>
              <a:buFontTx/>
              <a:buNone/>
            </a:pPr>
            <a:r>
              <a:rPr lang="en-US" altLang="en-US" sz="1200"/>
              <a:t>--VA usually…</a:t>
            </a:r>
            <a:r>
              <a:rPr lang="en-US" altLang="en-US" sz="1200" b="1">
                <a:solidFill>
                  <a:srgbClr val="0000FF"/>
                </a:solidFill>
              </a:rPr>
              <a:t>20/200</a:t>
            </a:r>
            <a:r>
              <a:rPr lang="en-US" altLang="en-US" sz="1200"/>
              <a:t>, but can be…</a:t>
            </a:r>
          </a:p>
          <a:p>
            <a:pPr eaLnBrk="1" hangingPunct="1">
              <a:spcBef>
                <a:spcPct val="0"/>
              </a:spcBef>
              <a:buClrTx/>
              <a:buSzTx/>
              <a:buFontTx/>
              <a:buNone/>
            </a:pPr>
            <a:r>
              <a:rPr lang="en-US" altLang="en-US" sz="1200"/>
              <a:t>   </a:t>
            </a:r>
            <a:r>
              <a:rPr lang="en-US" altLang="en-US" sz="1200" b="1">
                <a:solidFill>
                  <a:srgbClr val="0000FF"/>
                </a:solidFill>
              </a:rPr>
              <a:t>20/20&lt;-&gt;NLP</a:t>
            </a:r>
          </a:p>
          <a:p>
            <a:pPr eaLnBrk="1" hangingPunct="1">
              <a:spcBef>
                <a:spcPct val="0"/>
              </a:spcBef>
              <a:buClrTx/>
              <a:buSzTx/>
              <a:buFontTx/>
              <a:buNone/>
            </a:pPr>
            <a:r>
              <a:rPr lang="en-US" altLang="en-US" sz="1200"/>
              <a:t>--1/3 develop…</a:t>
            </a:r>
            <a:r>
              <a:rPr lang="en-US" altLang="en-US" sz="1200" b="1">
                <a:solidFill>
                  <a:srgbClr val="0000FF"/>
                </a:solidFill>
              </a:rPr>
              <a:t>serous RD</a:t>
            </a:r>
          </a:p>
        </p:txBody>
      </p:sp>
      <p:sp>
        <p:nvSpPr>
          <p:cNvPr id="46089" name="Text Box 12">
            <a:extLst>
              <a:ext uri="{FF2B5EF4-FFF2-40B4-BE49-F238E27FC236}">
                <a16:creationId xmlns:a16="http://schemas.microsoft.com/office/drawing/2014/main" id="{813382A4-A012-4B0D-A200-C7FA50EDEFB0}"/>
              </a:ext>
            </a:extLst>
          </p:cNvPr>
          <p:cNvSpPr txBox="1">
            <a:spLocks noChangeArrowheads="1"/>
          </p:cNvSpPr>
          <p:nvPr/>
        </p:nvSpPr>
        <p:spPr bwMode="auto">
          <a:xfrm>
            <a:off x="4648200" y="2576513"/>
            <a:ext cx="3522663" cy="862012"/>
          </a:xfrm>
          <a:prstGeom prst="rect">
            <a:avLst/>
          </a:prstGeom>
          <a:solidFill>
            <a:srgbClr val="FFC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Myelinated RNFL</a:t>
            </a:r>
          </a:p>
          <a:p>
            <a:pPr eaLnBrk="1" hangingPunct="1">
              <a:spcBef>
                <a:spcPct val="0"/>
              </a:spcBef>
              <a:buClrTx/>
              <a:buSzTx/>
              <a:buFontTx/>
              <a:buNone/>
            </a:pPr>
            <a:r>
              <a:rPr lang="en-US" altLang="en-US" sz="1200"/>
              <a:t>1) Myelin normally ends at the…</a:t>
            </a:r>
            <a:r>
              <a:rPr lang="en-US" altLang="en-US" sz="1200" b="1">
                <a:solidFill>
                  <a:srgbClr val="0000FF"/>
                </a:solidFill>
              </a:rPr>
              <a:t>lamina cribrosa</a:t>
            </a:r>
          </a:p>
          <a:p>
            <a:pPr eaLnBrk="1" hangingPunct="1">
              <a:spcBef>
                <a:spcPct val="0"/>
              </a:spcBef>
              <a:buClrTx/>
              <a:buSzTx/>
              <a:buFontTx/>
              <a:buNone/>
            </a:pPr>
            <a:r>
              <a:rPr lang="en-US" altLang="en-US" sz="1200"/>
              <a:t>2) Can be…</a:t>
            </a:r>
            <a:r>
              <a:rPr lang="en-US" altLang="en-US" sz="1200" b="1">
                <a:solidFill>
                  <a:srgbClr val="0000FF"/>
                </a:solidFill>
              </a:rPr>
              <a:t>patchy</a:t>
            </a:r>
            <a:r>
              <a:rPr lang="en-US" altLang="en-US" sz="1200"/>
              <a:t> </a:t>
            </a:r>
            <a:r>
              <a:rPr lang="en-US" altLang="en-US" sz="1200">
                <a:solidFill>
                  <a:srgbClr val="0000FF"/>
                </a:solidFill>
              </a:rPr>
              <a:t>and</a:t>
            </a:r>
            <a:r>
              <a:rPr lang="en-US" altLang="en-US" sz="1200"/>
              <a:t> </a:t>
            </a:r>
            <a:r>
              <a:rPr lang="en-US" altLang="en-US" sz="1200" b="1">
                <a:solidFill>
                  <a:srgbClr val="0000FF"/>
                </a:solidFill>
              </a:rPr>
              <a:t>discontinuous</a:t>
            </a:r>
          </a:p>
          <a:p>
            <a:pPr eaLnBrk="1" hangingPunct="1">
              <a:spcBef>
                <a:spcPct val="0"/>
              </a:spcBef>
              <a:buClrTx/>
              <a:buSzTx/>
              <a:buFontTx/>
              <a:buNone/>
            </a:pPr>
            <a:r>
              <a:rPr lang="en-US" altLang="en-US" sz="1200"/>
              <a:t>3) </a:t>
            </a:r>
            <a:r>
              <a:rPr lang="en-US" altLang="en-US" sz="1200">
                <a:solidFill>
                  <a:srgbClr val="FFCCFF"/>
                </a:solidFill>
              </a:rPr>
              <a:t>Corresponding VF has an…</a:t>
            </a:r>
            <a:r>
              <a:rPr lang="en-US" altLang="en-US" sz="1200" b="1">
                <a:solidFill>
                  <a:srgbClr val="FFCCFF"/>
                </a:solidFill>
              </a:rPr>
              <a:t>absolute</a:t>
            </a:r>
            <a:r>
              <a:rPr lang="en-US" altLang="en-US" sz="1200">
                <a:solidFill>
                  <a:srgbClr val="FFCCFF"/>
                </a:solidFill>
              </a:rPr>
              <a:t> scotoma</a:t>
            </a:r>
          </a:p>
        </p:txBody>
      </p:sp>
      <p:sp>
        <p:nvSpPr>
          <p:cNvPr id="46090" name="Text Box 13">
            <a:extLst>
              <a:ext uri="{FF2B5EF4-FFF2-40B4-BE49-F238E27FC236}">
                <a16:creationId xmlns:a16="http://schemas.microsoft.com/office/drawing/2014/main" id="{E18D6364-9887-47A3-B9D3-00AF381FE3B4}"/>
              </a:ext>
            </a:extLst>
          </p:cNvPr>
          <p:cNvSpPr txBox="1">
            <a:spLocks noChangeArrowheads="1"/>
          </p:cNvSpPr>
          <p:nvPr/>
        </p:nvSpPr>
        <p:spPr bwMode="auto">
          <a:xfrm>
            <a:off x="5410200" y="1687513"/>
            <a:ext cx="3606800" cy="669925"/>
          </a:xfrm>
          <a:prstGeom prst="rect">
            <a:avLst/>
          </a:prstGeom>
          <a:solidFill>
            <a:srgbClr val="FFFF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Megalopapilla</a:t>
            </a:r>
          </a:p>
          <a:p>
            <a:pPr eaLnBrk="1" hangingPunct="1">
              <a:spcBef>
                <a:spcPct val="0"/>
              </a:spcBef>
              <a:buClrTx/>
              <a:buSzTx/>
              <a:buFontTx/>
              <a:buNone/>
            </a:pPr>
            <a:r>
              <a:rPr lang="en-US" altLang="en-US" sz="1200"/>
              <a:t>1) Abnormally large diameter of…</a:t>
            </a:r>
            <a:r>
              <a:rPr lang="en-US" altLang="en-US" sz="1200" b="1">
                <a:solidFill>
                  <a:srgbClr val="0000FF"/>
                </a:solidFill>
              </a:rPr>
              <a:t>disc </a:t>
            </a:r>
            <a:r>
              <a:rPr lang="en-US" altLang="en-US" sz="1200">
                <a:solidFill>
                  <a:srgbClr val="0000FF"/>
                </a:solidFill>
              </a:rPr>
              <a:t>and</a:t>
            </a:r>
            <a:r>
              <a:rPr lang="en-US" altLang="en-US" sz="1200" b="1">
                <a:solidFill>
                  <a:srgbClr val="0000FF"/>
                </a:solidFill>
              </a:rPr>
              <a:t> cup</a:t>
            </a:r>
          </a:p>
          <a:p>
            <a:pPr eaLnBrk="1" hangingPunct="1">
              <a:spcBef>
                <a:spcPct val="0"/>
              </a:spcBef>
              <a:buClrTx/>
              <a:buSzTx/>
              <a:buFontTx/>
              <a:buNone/>
            </a:pPr>
            <a:r>
              <a:rPr lang="en-US" altLang="en-US" sz="1200"/>
              <a:t>2) VF testing may reveal an…</a:t>
            </a:r>
            <a:r>
              <a:rPr lang="en-US" altLang="en-US" sz="1200" b="1">
                <a:solidFill>
                  <a:srgbClr val="0000FF"/>
                </a:solidFill>
              </a:rPr>
              <a:t>enlarged blind spot</a:t>
            </a:r>
          </a:p>
        </p:txBody>
      </p:sp>
      <p:sp>
        <p:nvSpPr>
          <p:cNvPr id="46091" name="Rectangle 14">
            <a:extLst>
              <a:ext uri="{FF2B5EF4-FFF2-40B4-BE49-F238E27FC236}">
                <a16:creationId xmlns:a16="http://schemas.microsoft.com/office/drawing/2014/main" id="{5F3C6A79-4313-4564-BCAB-46080E206E90}"/>
              </a:ext>
            </a:extLst>
          </p:cNvPr>
          <p:cNvSpPr>
            <a:spLocks noChangeArrowheads="1"/>
          </p:cNvSpPr>
          <p:nvPr/>
        </p:nvSpPr>
        <p:spPr bwMode="auto">
          <a:xfrm>
            <a:off x="457200" y="122238"/>
            <a:ext cx="7543800" cy="8683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b"/>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ct val="85000"/>
              </a:lnSpc>
              <a:spcBef>
                <a:spcPct val="0"/>
              </a:spcBef>
              <a:buClrTx/>
              <a:buSzTx/>
              <a:buFontTx/>
              <a:buNone/>
            </a:pPr>
            <a:r>
              <a:rPr lang="en-US" altLang="en-US" sz="3200" b="1" dirty="0">
                <a:solidFill>
                  <a:schemeClr val="tx2"/>
                </a:solidFill>
              </a:rPr>
              <a:t>Developmental Abnormalities of the Optic Nerve Head</a:t>
            </a:r>
            <a:endParaRPr lang="en-US" altLang="en-US" sz="3200" dirty="0">
              <a:solidFill>
                <a:schemeClr val="tx2"/>
              </a:solidFill>
            </a:endParaRPr>
          </a:p>
        </p:txBody>
      </p:sp>
      <p:sp>
        <p:nvSpPr>
          <p:cNvPr id="46092" name="Slide Number Placeholder 1">
            <a:extLst>
              <a:ext uri="{FF2B5EF4-FFF2-40B4-BE49-F238E27FC236}">
                <a16:creationId xmlns:a16="http://schemas.microsoft.com/office/drawing/2014/main" id="{EAA98B73-526A-420A-9B96-E0E57EAB1A60}"/>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E8568558-0B69-4F50-9770-B3BA5848F1B1}" type="slidenum">
              <a:rPr lang="en-US" altLang="en-US" sz="1000"/>
              <a:pPr>
                <a:spcBef>
                  <a:spcPct val="0"/>
                </a:spcBef>
                <a:buClrTx/>
                <a:buSzTx/>
                <a:buFontTx/>
                <a:buNone/>
              </a:pPr>
              <a:t>111</a:t>
            </a:fld>
            <a:endParaRPr lang="en-US" altLang="en-US" sz="1000"/>
          </a:p>
        </p:txBody>
      </p:sp>
      <p:sp>
        <p:nvSpPr>
          <p:cNvPr id="46093" name="Line 12">
            <a:extLst>
              <a:ext uri="{FF2B5EF4-FFF2-40B4-BE49-F238E27FC236}">
                <a16:creationId xmlns:a16="http://schemas.microsoft.com/office/drawing/2014/main" id="{0AF43FE2-0007-4D18-8B0B-B02A56761033}"/>
              </a:ext>
            </a:extLst>
          </p:cNvPr>
          <p:cNvSpPr>
            <a:spLocks noChangeShapeType="1"/>
          </p:cNvSpPr>
          <p:nvPr/>
        </p:nvSpPr>
        <p:spPr bwMode="auto">
          <a:xfrm>
            <a:off x="3124200" y="2057400"/>
            <a:ext cx="381000" cy="22098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6" name="Text Box 19">
            <a:extLst>
              <a:ext uri="{FF2B5EF4-FFF2-40B4-BE49-F238E27FC236}">
                <a16:creationId xmlns:a16="http://schemas.microsoft.com/office/drawing/2014/main" id="{8C5C0ADE-F69F-4029-9E1E-65A191DC7280}"/>
              </a:ext>
            </a:extLst>
          </p:cNvPr>
          <p:cNvSpPr txBox="1">
            <a:spLocks noChangeArrowheads="1"/>
          </p:cNvSpPr>
          <p:nvPr/>
        </p:nvSpPr>
        <p:spPr bwMode="auto">
          <a:xfrm>
            <a:off x="5257800" y="3760788"/>
            <a:ext cx="3273425" cy="1231900"/>
          </a:xfrm>
          <a:prstGeom prst="rect">
            <a:avLst/>
          </a:prstGeom>
          <a:solidFill>
            <a:srgbClr val="CCFFCC"/>
          </a:solidFill>
          <a:ln w="9525">
            <a:no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defRPr/>
            </a:pPr>
            <a:r>
              <a:rPr lang="en-US" altLang="en-US" sz="1400" b="1" dirty="0">
                <a:solidFill>
                  <a:schemeClr val="bg1">
                    <a:lumMod val="65000"/>
                  </a:schemeClr>
                </a:solidFill>
              </a:rPr>
              <a:t>Optic Nerve Hypoplasia</a:t>
            </a:r>
          </a:p>
          <a:p>
            <a:pPr eaLnBrk="1" hangingPunct="1">
              <a:spcBef>
                <a:spcPct val="0"/>
              </a:spcBef>
              <a:buClrTx/>
              <a:buSzTx/>
              <a:buFontTx/>
              <a:buNone/>
              <a:defRPr/>
            </a:pPr>
            <a:r>
              <a:rPr lang="en-US" altLang="en-US" sz="1200" dirty="0">
                <a:solidFill>
                  <a:srgbClr val="CCFFCC"/>
                </a:solidFill>
              </a:rPr>
              <a:t>--Abnormally </a:t>
            </a:r>
            <a:r>
              <a:rPr lang="en-US" altLang="en-US" sz="1200" b="1" dirty="0">
                <a:solidFill>
                  <a:srgbClr val="CCFFCC"/>
                </a:solidFill>
              </a:rPr>
              <a:t>low number of axons</a:t>
            </a:r>
          </a:p>
          <a:p>
            <a:pPr eaLnBrk="1" hangingPunct="1">
              <a:spcBef>
                <a:spcPct val="0"/>
              </a:spcBef>
              <a:buClrTx/>
              <a:buSzTx/>
              <a:buFontTx/>
              <a:buNone/>
              <a:defRPr/>
            </a:pPr>
            <a:r>
              <a:rPr lang="en-US" altLang="en-US" sz="1200" dirty="0">
                <a:solidFill>
                  <a:srgbClr val="CCFFCC"/>
                </a:solidFill>
              </a:rPr>
              <a:t>--DFE: Small pale disc with </a:t>
            </a:r>
            <a:r>
              <a:rPr lang="en-US" altLang="en-US" sz="1200" b="1" dirty="0">
                <a:solidFill>
                  <a:srgbClr val="CCFFCC"/>
                </a:solidFill>
              </a:rPr>
              <a:t>double ring sign</a:t>
            </a:r>
            <a:endParaRPr lang="en-US" altLang="en-US" sz="1200" dirty="0">
              <a:solidFill>
                <a:srgbClr val="CCFFCC"/>
              </a:solidFill>
            </a:endParaRPr>
          </a:p>
          <a:p>
            <a:pPr eaLnBrk="1" hangingPunct="1">
              <a:spcBef>
                <a:spcPct val="0"/>
              </a:spcBef>
              <a:buClrTx/>
              <a:buSzTx/>
              <a:buFontTx/>
              <a:buNone/>
              <a:defRPr/>
            </a:pPr>
            <a:r>
              <a:rPr lang="en-US" altLang="en-US" sz="1200" dirty="0">
                <a:solidFill>
                  <a:srgbClr val="CCFFCC"/>
                </a:solidFill>
              </a:rPr>
              <a:t>--VA </a:t>
            </a:r>
            <a:r>
              <a:rPr lang="en-US" altLang="en-US" sz="1200" b="1" dirty="0">
                <a:solidFill>
                  <a:srgbClr val="CCFFCC"/>
                </a:solidFill>
              </a:rPr>
              <a:t>20/20&lt;-&gt;NLP</a:t>
            </a:r>
          </a:p>
          <a:p>
            <a:pPr eaLnBrk="1" hangingPunct="1">
              <a:spcBef>
                <a:spcPct val="0"/>
              </a:spcBef>
              <a:buClrTx/>
              <a:buSzTx/>
              <a:buFontTx/>
              <a:buNone/>
              <a:defRPr/>
            </a:pPr>
            <a:r>
              <a:rPr lang="en-US" altLang="en-US" sz="1200" dirty="0">
                <a:solidFill>
                  <a:srgbClr val="CCFFCC"/>
                </a:solidFill>
              </a:rPr>
              <a:t>--VF defects </a:t>
            </a:r>
            <a:r>
              <a:rPr lang="en-US" altLang="en-US" sz="1200" b="1" dirty="0">
                <a:solidFill>
                  <a:srgbClr val="CCFFCC"/>
                </a:solidFill>
              </a:rPr>
              <a:t>invariably present</a:t>
            </a:r>
          </a:p>
          <a:p>
            <a:pPr eaLnBrk="1" hangingPunct="1">
              <a:spcBef>
                <a:spcPct val="0"/>
              </a:spcBef>
              <a:buClrTx/>
              <a:buSzTx/>
              <a:buFontTx/>
              <a:buNone/>
              <a:defRPr/>
            </a:pPr>
            <a:r>
              <a:rPr lang="en-US" altLang="en-US" sz="1200" dirty="0">
                <a:solidFill>
                  <a:srgbClr val="CCFFCC"/>
                </a:solidFill>
              </a:rPr>
              <a:t>--Remember the </a:t>
            </a:r>
            <a:r>
              <a:rPr lang="en-US" altLang="en-US" sz="1200" b="1" dirty="0">
                <a:solidFill>
                  <a:srgbClr val="CCFFCC"/>
                </a:solidFill>
              </a:rPr>
              <a:t>4 D’s</a:t>
            </a:r>
            <a:r>
              <a:rPr lang="en-US" altLang="en-US" sz="1200" dirty="0">
                <a:solidFill>
                  <a:srgbClr val="CCFFCC"/>
                </a:solidFill>
              </a:rPr>
              <a:t> (more on this shortly)</a:t>
            </a:r>
          </a:p>
        </p:txBody>
      </p:sp>
      <p:sp>
        <p:nvSpPr>
          <p:cNvPr id="17" name="Text Box 13">
            <a:extLst>
              <a:ext uri="{FF2B5EF4-FFF2-40B4-BE49-F238E27FC236}">
                <a16:creationId xmlns:a16="http://schemas.microsoft.com/office/drawing/2014/main" id="{408575B6-8422-479A-B8BF-B08BC89DD682}"/>
              </a:ext>
            </a:extLst>
          </p:cNvPr>
          <p:cNvSpPr txBox="1">
            <a:spLocks noChangeArrowheads="1"/>
          </p:cNvSpPr>
          <p:nvPr/>
        </p:nvSpPr>
        <p:spPr bwMode="auto">
          <a:xfrm>
            <a:off x="4800600" y="5257800"/>
            <a:ext cx="4294188" cy="1230313"/>
          </a:xfrm>
          <a:prstGeom prst="rect">
            <a:avLst/>
          </a:prstGeom>
          <a:solidFill>
            <a:srgbClr val="FFCC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Tilted-Disc Syndrome</a:t>
            </a:r>
          </a:p>
          <a:p>
            <a:pPr eaLnBrk="1" hangingPunct="1">
              <a:spcBef>
                <a:spcPct val="0"/>
              </a:spcBef>
              <a:buClrTx/>
              <a:buSzTx/>
              <a:buFontTx/>
              <a:buNone/>
            </a:pPr>
            <a:r>
              <a:rPr lang="en-US" altLang="en-US" sz="1200"/>
              <a:t>1) Superior pole appears…</a:t>
            </a:r>
            <a:r>
              <a:rPr lang="en-US" altLang="en-US" sz="1200" b="1">
                <a:solidFill>
                  <a:srgbClr val="0000FF"/>
                </a:solidFill>
              </a:rPr>
              <a:t>elevated</a:t>
            </a:r>
            <a:r>
              <a:rPr lang="en-US" altLang="en-US" sz="1200"/>
              <a:t>, inferior…</a:t>
            </a:r>
            <a:r>
              <a:rPr lang="en-US" altLang="en-US" sz="1200" b="1">
                <a:solidFill>
                  <a:srgbClr val="0000FF"/>
                </a:solidFill>
              </a:rPr>
              <a:t>recessed</a:t>
            </a:r>
          </a:p>
          <a:p>
            <a:pPr eaLnBrk="1" hangingPunct="1">
              <a:spcBef>
                <a:spcPct val="0"/>
              </a:spcBef>
              <a:buClrTx/>
              <a:buSzTx/>
              <a:buFontTx/>
              <a:buNone/>
            </a:pPr>
            <a:r>
              <a:rPr lang="en-US" altLang="en-US" sz="1200"/>
              <a:t>2) </a:t>
            </a:r>
            <a:r>
              <a:rPr lang="en-US" altLang="en-US" sz="1200">
                <a:solidFill>
                  <a:srgbClr val="FFCC99"/>
                </a:solidFill>
              </a:rPr>
              <a:t>Associated with…</a:t>
            </a:r>
            <a:r>
              <a:rPr lang="en-US" altLang="en-US" sz="1200" b="1">
                <a:solidFill>
                  <a:srgbClr val="FFCC99"/>
                </a:solidFill>
              </a:rPr>
              <a:t>situs inversus</a:t>
            </a:r>
            <a:r>
              <a:rPr lang="en-US" altLang="en-US" sz="1200">
                <a:solidFill>
                  <a:srgbClr val="FFCC99"/>
                </a:solidFill>
              </a:rPr>
              <a:t> of retinal vessels</a:t>
            </a:r>
          </a:p>
          <a:p>
            <a:pPr eaLnBrk="1" hangingPunct="1">
              <a:spcBef>
                <a:spcPct val="0"/>
              </a:spcBef>
              <a:buClrTx/>
              <a:buSzTx/>
              <a:buFontTx/>
              <a:buNone/>
            </a:pPr>
            <a:r>
              <a:rPr lang="en-US" altLang="en-US" sz="1200"/>
              <a:t>3) </a:t>
            </a:r>
            <a:r>
              <a:rPr lang="en-US" altLang="en-US" sz="1200">
                <a:solidFill>
                  <a:srgbClr val="FFCC99"/>
                </a:solidFill>
              </a:rPr>
              <a:t>Fundus abnormality produces…</a:t>
            </a:r>
            <a:r>
              <a:rPr lang="en-US" altLang="en-US" sz="1200" b="1">
                <a:solidFill>
                  <a:srgbClr val="FFCC99"/>
                </a:solidFill>
              </a:rPr>
              <a:t>myopic astigmatism</a:t>
            </a:r>
          </a:p>
          <a:p>
            <a:pPr eaLnBrk="1" hangingPunct="1">
              <a:spcBef>
                <a:spcPct val="0"/>
              </a:spcBef>
              <a:buClrTx/>
              <a:buSzTx/>
              <a:buFontTx/>
              <a:buNone/>
            </a:pPr>
            <a:r>
              <a:rPr lang="en-US" altLang="en-US" sz="1200"/>
              <a:t>4) </a:t>
            </a:r>
            <a:r>
              <a:rPr lang="en-US" altLang="en-US" sz="1200">
                <a:solidFill>
                  <a:srgbClr val="FFCC99"/>
                </a:solidFill>
              </a:rPr>
              <a:t>VF testing reveals…</a:t>
            </a:r>
            <a:r>
              <a:rPr lang="en-US" altLang="en-US" sz="1200" b="1">
                <a:solidFill>
                  <a:srgbClr val="FFCC99"/>
                </a:solidFill>
              </a:rPr>
              <a:t>bitemporal hemianopia</a:t>
            </a:r>
            <a:r>
              <a:rPr lang="en-US" altLang="en-US" sz="1200">
                <a:solidFill>
                  <a:srgbClr val="FFCC99"/>
                </a:solidFill>
              </a:rPr>
              <a:t> that doesn’t</a:t>
            </a:r>
          </a:p>
          <a:p>
            <a:pPr eaLnBrk="1" hangingPunct="1">
              <a:spcBef>
                <a:spcPct val="0"/>
              </a:spcBef>
              <a:buClrTx/>
              <a:buSzTx/>
              <a:buFontTx/>
              <a:buNone/>
            </a:pPr>
            <a:r>
              <a:rPr lang="en-US" altLang="en-US" sz="1200">
                <a:solidFill>
                  <a:srgbClr val="FFCC99"/>
                </a:solidFill>
              </a:rPr>
              <a:t>   …</a:t>
            </a:r>
            <a:r>
              <a:rPr lang="en-US" altLang="en-US" sz="1200" b="1">
                <a:solidFill>
                  <a:srgbClr val="FFCC99"/>
                </a:solidFill>
              </a:rPr>
              <a:t>respect the vertical</a:t>
            </a:r>
            <a:r>
              <a:rPr lang="en-US" altLang="en-US" sz="1200">
                <a:solidFill>
                  <a:srgbClr val="FFCC99"/>
                </a:solidFill>
              </a:rPr>
              <a:t> and may…</a:t>
            </a:r>
            <a:r>
              <a:rPr lang="en-US" altLang="en-US" sz="1200" b="1">
                <a:solidFill>
                  <a:srgbClr val="FFCC99"/>
                </a:solidFill>
              </a:rPr>
              <a:t>resolve with refraction</a:t>
            </a:r>
          </a:p>
        </p:txBody>
      </p:sp>
      <p:sp>
        <p:nvSpPr>
          <p:cNvPr id="18" name="Text Box 13">
            <a:extLst>
              <a:ext uri="{FF2B5EF4-FFF2-40B4-BE49-F238E27FC236}">
                <a16:creationId xmlns:a16="http://schemas.microsoft.com/office/drawing/2014/main" id="{0786F425-F6AA-402C-BF2C-833CDA96343A}"/>
              </a:ext>
            </a:extLst>
          </p:cNvPr>
          <p:cNvSpPr txBox="1">
            <a:spLocks noChangeArrowheads="1"/>
          </p:cNvSpPr>
          <p:nvPr/>
        </p:nvSpPr>
        <p:spPr bwMode="auto">
          <a:xfrm>
            <a:off x="4800600" y="5257800"/>
            <a:ext cx="4216400" cy="1231106"/>
          </a:xfrm>
          <a:prstGeom prst="rect">
            <a:avLst/>
          </a:prstGeom>
          <a:solidFill>
            <a:srgbClr val="FFCC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dirty="0">
                <a:solidFill>
                  <a:schemeClr val="bg1">
                    <a:lumMod val="65000"/>
                  </a:schemeClr>
                </a:solidFill>
              </a:rPr>
              <a:t>Tilted-Disc Syndrome</a:t>
            </a:r>
          </a:p>
          <a:p>
            <a:pPr eaLnBrk="1" hangingPunct="1">
              <a:spcBef>
                <a:spcPct val="0"/>
              </a:spcBef>
              <a:buClrTx/>
              <a:buSzTx/>
              <a:buFontTx/>
              <a:buNone/>
            </a:pPr>
            <a:r>
              <a:rPr lang="en-US" altLang="en-US" sz="1200" dirty="0">
                <a:solidFill>
                  <a:srgbClr val="FFCC99"/>
                </a:solidFill>
              </a:rPr>
              <a:t>1) Superior pole appears…</a:t>
            </a:r>
            <a:r>
              <a:rPr lang="en-US" altLang="en-US" sz="1200" b="1" dirty="0">
                <a:solidFill>
                  <a:srgbClr val="FFCC99"/>
                </a:solidFill>
              </a:rPr>
              <a:t>elevated</a:t>
            </a:r>
            <a:r>
              <a:rPr lang="en-US" altLang="en-US" sz="1200" dirty="0">
                <a:solidFill>
                  <a:srgbClr val="FFCC99"/>
                </a:solidFill>
              </a:rPr>
              <a:t>, inferior… </a:t>
            </a:r>
            <a:r>
              <a:rPr lang="en-US" altLang="en-US" sz="1200" b="1" dirty="0">
                <a:solidFill>
                  <a:srgbClr val="FFCC99"/>
                </a:solidFill>
              </a:rPr>
              <a:t>recessed</a:t>
            </a:r>
          </a:p>
          <a:p>
            <a:pPr eaLnBrk="1" hangingPunct="1">
              <a:spcBef>
                <a:spcPct val="0"/>
              </a:spcBef>
              <a:buClrTx/>
              <a:buSzTx/>
              <a:buFontTx/>
              <a:buNone/>
            </a:pPr>
            <a:r>
              <a:rPr lang="en-US" altLang="en-US" sz="1200" dirty="0">
                <a:solidFill>
                  <a:srgbClr val="FFCC99"/>
                </a:solidFill>
              </a:rPr>
              <a:t>2) Associated with…</a:t>
            </a:r>
            <a:r>
              <a:rPr lang="en-US" altLang="en-US" sz="1200" b="1" dirty="0">
                <a:solidFill>
                  <a:srgbClr val="FFCC99"/>
                </a:solidFill>
              </a:rPr>
              <a:t>situs inversus</a:t>
            </a:r>
            <a:r>
              <a:rPr lang="en-US" altLang="en-US" sz="1200" dirty="0">
                <a:solidFill>
                  <a:srgbClr val="FFCC99"/>
                </a:solidFill>
              </a:rPr>
              <a:t> of retinal vessels</a:t>
            </a:r>
          </a:p>
          <a:p>
            <a:pPr eaLnBrk="1" hangingPunct="1">
              <a:spcBef>
                <a:spcPct val="0"/>
              </a:spcBef>
              <a:buClrTx/>
              <a:buSzTx/>
              <a:buFontTx/>
              <a:buNone/>
            </a:pPr>
            <a:r>
              <a:rPr lang="en-US" altLang="en-US" sz="1200" dirty="0">
                <a:solidFill>
                  <a:srgbClr val="FFCC99"/>
                </a:solidFill>
              </a:rPr>
              <a:t>3) Fundus abnormality produces… </a:t>
            </a:r>
            <a:r>
              <a:rPr lang="en-US" altLang="en-US" sz="1200" b="1" dirty="0">
                <a:solidFill>
                  <a:srgbClr val="FFCC99"/>
                </a:solidFill>
              </a:rPr>
              <a:t>myopic </a:t>
            </a:r>
            <a:r>
              <a:rPr lang="en-US" altLang="en-US" sz="1200" b="1" dirty="0" err="1">
                <a:solidFill>
                  <a:srgbClr val="FFCC99"/>
                </a:solidFill>
              </a:rPr>
              <a:t>astigm</a:t>
            </a:r>
            <a:endParaRPr lang="en-US" altLang="en-US" sz="1200" b="1" dirty="0">
              <a:solidFill>
                <a:srgbClr val="FFCC99"/>
              </a:solidFill>
            </a:endParaRPr>
          </a:p>
          <a:p>
            <a:pPr eaLnBrk="1" hangingPunct="1">
              <a:spcBef>
                <a:spcPct val="0"/>
              </a:spcBef>
              <a:buClrTx/>
              <a:buSzTx/>
              <a:buFontTx/>
              <a:buNone/>
            </a:pPr>
            <a:r>
              <a:rPr lang="en-US" altLang="en-US" sz="1200" dirty="0">
                <a:solidFill>
                  <a:srgbClr val="FFCC99"/>
                </a:solidFill>
              </a:rPr>
              <a:t>4) VF testing reveals…</a:t>
            </a:r>
            <a:r>
              <a:rPr lang="en-US" altLang="en-US" sz="1200" b="1" dirty="0">
                <a:solidFill>
                  <a:srgbClr val="FFCC99"/>
                </a:solidFill>
              </a:rPr>
              <a:t>bitemporal hemianopia</a:t>
            </a:r>
            <a:r>
              <a:rPr lang="en-US" altLang="en-US" sz="1200" dirty="0">
                <a:solidFill>
                  <a:srgbClr val="FFCC99"/>
                </a:solidFill>
              </a:rPr>
              <a:t> that </a:t>
            </a:r>
            <a:r>
              <a:rPr lang="en-US" altLang="en-US" sz="1200" dirty="0" err="1">
                <a:solidFill>
                  <a:srgbClr val="FFCC99"/>
                </a:solidFill>
              </a:rPr>
              <a:t>doesn’t</a:t>
            </a:r>
            <a:r>
              <a:rPr lang="en-US" altLang="en-US" sz="1200" b="1" dirty="0" err="1">
                <a:solidFill>
                  <a:srgbClr val="FFCC99"/>
                </a:solidFill>
              </a:rPr>
              <a:t>with</a:t>
            </a:r>
            <a:r>
              <a:rPr lang="en-US" altLang="en-US" sz="1200" b="1" dirty="0">
                <a:solidFill>
                  <a:srgbClr val="FFCC99"/>
                </a:solidFill>
              </a:rPr>
              <a:t> refract</a:t>
            </a:r>
          </a:p>
        </p:txBody>
      </p:sp>
    </p:spTree>
  </p:cSld>
  <p:clrMapOvr>
    <a:masterClrMapping/>
  </p:clrMapOvr>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8" name="Slide Number Placeholder 1">
            <a:extLst>
              <a:ext uri="{FF2B5EF4-FFF2-40B4-BE49-F238E27FC236}">
                <a16:creationId xmlns:a16="http://schemas.microsoft.com/office/drawing/2014/main" id="{24272C14-98B9-49AA-A34A-661F3FF25627}"/>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1CD4852E-4C6E-4BB0-9F3B-E44927F1563F}" type="slidenum">
              <a:rPr lang="en-US" altLang="en-US" sz="1000"/>
              <a:pPr>
                <a:spcBef>
                  <a:spcPct val="0"/>
                </a:spcBef>
                <a:buClrTx/>
                <a:buSzTx/>
                <a:buFontTx/>
                <a:buNone/>
              </a:pPr>
              <a:t>112</a:t>
            </a:fld>
            <a:endParaRPr lang="en-US" altLang="en-US" sz="1000"/>
          </a:p>
        </p:txBody>
      </p:sp>
      <p:sp>
        <p:nvSpPr>
          <p:cNvPr id="17" name="Rectangle 16">
            <a:extLst>
              <a:ext uri="{FF2B5EF4-FFF2-40B4-BE49-F238E27FC236}">
                <a16:creationId xmlns:a16="http://schemas.microsoft.com/office/drawing/2014/main" id="{B313EDA2-A575-489D-9267-5F5D1E29595C}"/>
              </a:ext>
            </a:extLst>
          </p:cNvPr>
          <p:cNvSpPr>
            <a:spLocks noChangeArrowheads="1"/>
          </p:cNvSpPr>
          <p:nvPr/>
        </p:nvSpPr>
        <p:spPr bwMode="auto">
          <a:xfrm>
            <a:off x="457200" y="122238"/>
            <a:ext cx="7543800" cy="8683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b"/>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ct val="85000"/>
              </a:lnSpc>
              <a:spcBef>
                <a:spcPct val="0"/>
              </a:spcBef>
              <a:buClrTx/>
              <a:buSzTx/>
              <a:buFontTx/>
              <a:buNone/>
            </a:pPr>
            <a:r>
              <a:rPr lang="en-US" altLang="en-US" sz="3200" b="1" dirty="0">
                <a:solidFill>
                  <a:schemeClr val="tx2"/>
                </a:solidFill>
              </a:rPr>
              <a:t>Developmental Abnormalities of the Optic Nerve Head</a:t>
            </a:r>
            <a:endParaRPr lang="en-US" altLang="en-US" sz="3200" dirty="0">
              <a:solidFill>
                <a:schemeClr val="tx2"/>
              </a:solidFill>
            </a:endParaRPr>
          </a:p>
        </p:txBody>
      </p:sp>
      <p:sp>
        <p:nvSpPr>
          <p:cNvPr id="2" name="TextBox 1">
            <a:extLst>
              <a:ext uri="{FF2B5EF4-FFF2-40B4-BE49-F238E27FC236}">
                <a16:creationId xmlns:a16="http://schemas.microsoft.com/office/drawing/2014/main" id="{B9642A5A-246A-44D6-8361-062F83946247}"/>
              </a:ext>
            </a:extLst>
          </p:cNvPr>
          <p:cNvSpPr txBox="1"/>
          <p:nvPr/>
        </p:nvSpPr>
        <p:spPr>
          <a:xfrm>
            <a:off x="3588404" y="6107668"/>
            <a:ext cx="1967205" cy="369332"/>
          </a:xfrm>
          <a:prstGeom prst="rect">
            <a:avLst/>
          </a:prstGeom>
          <a:noFill/>
        </p:spPr>
        <p:txBody>
          <a:bodyPr wrap="none" rtlCol="0">
            <a:spAutoFit/>
          </a:bodyPr>
          <a:lstStyle/>
          <a:p>
            <a:pPr algn="ctr"/>
            <a:r>
              <a:rPr lang="en-US" dirty="0"/>
              <a:t>Myelinated RNFL</a:t>
            </a:r>
          </a:p>
        </p:txBody>
      </p:sp>
      <p:pic>
        <p:nvPicPr>
          <p:cNvPr id="2050" name="Picture 2" descr="Myelinated Nerve Fiber Layer - Retina Image Bank">
            <a:extLst>
              <a:ext uri="{FF2B5EF4-FFF2-40B4-BE49-F238E27FC236}">
                <a16:creationId xmlns:a16="http://schemas.microsoft.com/office/drawing/2014/main" id="{14297EC8-C4F0-427F-83B0-ED3B2F6B7A50}"/>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52400" y="1737676"/>
            <a:ext cx="3519487" cy="3382648"/>
          </a:xfrm>
          <a:prstGeom prst="rect">
            <a:avLst/>
          </a:prstGeom>
          <a:noFill/>
          <a:extLst>
            <a:ext uri="{909E8E84-426E-40DD-AFC4-6F175D3DCCD1}">
              <a14:hiddenFill xmlns:a14="http://schemas.microsoft.com/office/drawing/2010/main">
                <a:solidFill>
                  <a:srgbClr val="FFFFFF"/>
                </a:solidFill>
              </a14:hiddenFill>
            </a:ext>
          </a:extLst>
        </p:spPr>
      </p:pic>
      <p:pic>
        <p:nvPicPr>
          <p:cNvPr id="2052" name="Picture 4" descr="Myelinated nerve fiber layer : The University of Iowa, Ophthalmology">
            <a:extLst>
              <a:ext uri="{FF2B5EF4-FFF2-40B4-BE49-F238E27FC236}">
                <a16:creationId xmlns:a16="http://schemas.microsoft.com/office/drawing/2014/main" id="{BC3437B1-7C85-4762-8EED-4FF3C391DF0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962400" y="1737677"/>
            <a:ext cx="5077145" cy="3382648"/>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96463443"/>
      </p:ext>
    </p:extLst>
  </p:cSld>
  <p:clrMapOvr>
    <a:masterClrMapping/>
  </p:clrMapOvr>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106" name="Text Box 10">
            <a:extLst>
              <a:ext uri="{FF2B5EF4-FFF2-40B4-BE49-F238E27FC236}">
                <a16:creationId xmlns:a16="http://schemas.microsoft.com/office/drawing/2014/main" id="{7D2E8326-7D0E-42D7-A1AE-90EAA57ABF10}"/>
              </a:ext>
            </a:extLst>
          </p:cNvPr>
          <p:cNvSpPr txBox="1">
            <a:spLocks noChangeArrowheads="1"/>
          </p:cNvSpPr>
          <p:nvPr/>
        </p:nvSpPr>
        <p:spPr bwMode="auto">
          <a:xfrm>
            <a:off x="1371600" y="4267200"/>
            <a:ext cx="3057525" cy="2154238"/>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Morning-Glory Disc</a:t>
            </a:r>
          </a:p>
          <a:p>
            <a:pPr eaLnBrk="1" hangingPunct="1">
              <a:spcBef>
                <a:spcPct val="0"/>
              </a:spcBef>
              <a:buClrTx/>
              <a:buSzTx/>
              <a:buFontTx/>
              <a:buNone/>
            </a:pPr>
            <a:r>
              <a:rPr lang="en-US" altLang="en-US" sz="1200"/>
              <a:t>--DFE reveals:</a:t>
            </a:r>
          </a:p>
          <a:p>
            <a:pPr eaLnBrk="1" hangingPunct="1">
              <a:spcBef>
                <a:spcPct val="0"/>
              </a:spcBef>
              <a:buClrTx/>
              <a:buSzTx/>
              <a:buFontTx/>
              <a:buNone/>
            </a:pPr>
            <a:r>
              <a:rPr lang="en-US" altLang="en-US" sz="1200"/>
              <a:t>  1) A funnel-shaped…</a:t>
            </a:r>
            <a:r>
              <a:rPr lang="en-US" altLang="en-US" sz="1200" b="1">
                <a:solidFill>
                  <a:srgbClr val="0000FF"/>
                </a:solidFill>
              </a:rPr>
              <a:t>excavation</a:t>
            </a:r>
            <a:endParaRPr lang="en-US" altLang="en-US" sz="1200"/>
          </a:p>
          <a:p>
            <a:pPr eaLnBrk="1" hangingPunct="1">
              <a:spcBef>
                <a:spcPct val="0"/>
              </a:spcBef>
              <a:buClrTx/>
              <a:buSzTx/>
              <a:buFontTx/>
              <a:buNone/>
            </a:pPr>
            <a:r>
              <a:rPr lang="en-US" altLang="en-US" sz="1200"/>
              <a:t>  2) Number of vessels crossing the rim</a:t>
            </a:r>
          </a:p>
          <a:p>
            <a:pPr eaLnBrk="1" hangingPunct="1">
              <a:spcBef>
                <a:spcPct val="0"/>
              </a:spcBef>
              <a:buClrTx/>
              <a:buSzTx/>
              <a:buFontTx/>
              <a:buNone/>
            </a:pPr>
            <a:r>
              <a:rPr lang="en-US" altLang="en-US" sz="1200"/>
              <a:t>    seems abnormally…</a:t>
            </a:r>
            <a:r>
              <a:rPr lang="en-US" altLang="en-US" sz="1200" b="1">
                <a:solidFill>
                  <a:srgbClr val="0000FF"/>
                </a:solidFill>
              </a:rPr>
              <a:t>high</a:t>
            </a:r>
            <a:r>
              <a:rPr lang="en-US" altLang="en-US" sz="1200"/>
              <a:t> </a:t>
            </a:r>
            <a:endParaRPr lang="en-US" altLang="en-US" sz="1200" b="1">
              <a:solidFill>
                <a:srgbClr val="0000FF"/>
              </a:solidFill>
            </a:endParaRPr>
          </a:p>
          <a:p>
            <a:pPr eaLnBrk="1" hangingPunct="1">
              <a:spcBef>
                <a:spcPct val="0"/>
              </a:spcBef>
              <a:buClrTx/>
              <a:buSzTx/>
              <a:buFontTx/>
              <a:buNone/>
            </a:pPr>
            <a:r>
              <a:rPr lang="en-US" altLang="en-US" sz="1200"/>
              <a:t>--Tissue is…</a:t>
            </a:r>
            <a:r>
              <a:rPr lang="en-US" altLang="en-US" sz="1200" b="1">
                <a:solidFill>
                  <a:srgbClr val="0000FF"/>
                </a:solidFill>
              </a:rPr>
              <a:t>contractile</a:t>
            </a:r>
            <a:r>
              <a:rPr lang="en-US" altLang="en-US" sz="1200"/>
              <a:t>, so cup seems</a:t>
            </a:r>
          </a:p>
          <a:p>
            <a:pPr eaLnBrk="1" hangingPunct="1">
              <a:spcBef>
                <a:spcPct val="0"/>
              </a:spcBef>
              <a:buClrTx/>
              <a:buSzTx/>
              <a:buFontTx/>
              <a:buNone/>
            </a:pPr>
            <a:r>
              <a:rPr lang="en-US" altLang="en-US" sz="1200"/>
              <a:t>  to…</a:t>
            </a:r>
            <a:r>
              <a:rPr lang="en-US" altLang="en-US" sz="1200" b="1">
                <a:solidFill>
                  <a:srgbClr val="0000FF"/>
                </a:solidFill>
              </a:rPr>
              <a:t>open </a:t>
            </a:r>
            <a:r>
              <a:rPr lang="en-US" altLang="en-US" sz="1200">
                <a:solidFill>
                  <a:srgbClr val="0000FF"/>
                </a:solidFill>
              </a:rPr>
              <a:t>and</a:t>
            </a:r>
            <a:r>
              <a:rPr lang="en-US" altLang="en-US" sz="1200" b="1">
                <a:solidFill>
                  <a:srgbClr val="0000FF"/>
                </a:solidFill>
              </a:rPr>
              <a:t> close</a:t>
            </a:r>
            <a:r>
              <a:rPr lang="en-US" altLang="en-US" sz="1200"/>
              <a:t> (like its namesake,  </a:t>
            </a:r>
          </a:p>
          <a:p>
            <a:pPr eaLnBrk="1" hangingPunct="1">
              <a:spcBef>
                <a:spcPct val="0"/>
              </a:spcBef>
              <a:buClrTx/>
              <a:buSzTx/>
              <a:buFontTx/>
              <a:buNone/>
            </a:pPr>
            <a:r>
              <a:rPr lang="en-US" altLang="en-US" sz="1200"/>
              <a:t>  the morning-glory flower)</a:t>
            </a:r>
          </a:p>
          <a:p>
            <a:pPr eaLnBrk="1" hangingPunct="1">
              <a:spcBef>
                <a:spcPct val="0"/>
              </a:spcBef>
              <a:buClrTx/>
              <a:buSzTx/>
              <a:buFontTx/>
              <a:buNone/>
            </a:pPr>
            <a:r>
              <a:rPr lang="en-US" altLang="en-US" sz="1200"/>
              <a:t>--VA usually…</a:t>
            </a:r>
            <a:r>
              <a:rPr lang="en-US" altLang="en-US" sz="1200" b="1">
                <a:solidFill>
                  <a:srgbClr val="0000FF"/>
                </a:solidFill>
              </a:rPr>
              <a:t>20/200</a:t>
            </a:r>
            <a:r>
              <a:rPr lang="en-US" altLang="en-US" sz="1200"/>
              <a:t>, but can be…</a:t>
            </a:r>
          </a:p>
          <a:p>
            <a:pPr eaLnBrk="1" hangingPunct="1">
              <a:spcBef>
                <a:spcPct val="0"/>
              </a:spcBef>
              <a:buClrTx/>
              <a:buSzTx/>
              <a:buFontTx/>
              <a:buNone/>
            </a:pPr>
            <a:r>
              <a:rPr lang="en-US" altLang="en-US" sz="1200"/>
              <a:t>   </a:t>
            </a:r>
            <a:r>
              <a:rPr lang="en-US" altLang="en-US" sz="1200" b="1">
                <a:solidFill>
                  <a:srgbClr val="0000FF"/>
                </a:solidFill>
              </a:rPr>
              <a:t>20/20&lt;-&gt;NLP</a:t>
            </a:r>
          </a:p>
          <a:p>
            <a:pPr eaLnBrk="1" hangingPunct="1">
              <a:spcBef>
                <a:spcPct val="0"/>
              </a:spcBef>
              <a:buClrTx/>
              <a:buSzTx/>
              <a:buFontTx/>
              <a:buNone/>
            </a:pPr>
            <a:r>
              <a:rPr lang="en-US" altLang="en-US" sz="1200"/>
              <a:t>--1/3 develop…</a:t>
            </a:r>
            <a:r>
              <a:rPr lang="en-US" altLang="en-US" sz="1200" b="1">
                <a:solidFill>
                  <a:srgbClr val="CCECFF"/>
                </a:solidFill>
              </a:rPr>
              <a:t>serous</a:t>
            </a:r>
            <a:r>
              <a:rPr lang="en-US" altLang="en-US" sz="1200" b="1">
                <a:solidFill>
                  <a:srgbClr val="0000FF"/>
                </a:solidFill>
              </a:rPr>
              <a:t> </a:t>
            </a:r>
            <a:r>
              <a:rPr lang="en-US" altLang="en-US" sz="1200" b="1">
                <a:solidFill>
                  <a:srgbClr val="CCECFF"/>
                </a:solidFill>
              </a:rPr>
              <a:t>RD</a:t>
            </a:r>
          </a:p>
        </p:txBody>
      </p:sp>
      <p:sp>
        <p:nvSpPr>
          <p:cNvPr id="47107" name="Text Box 3">
            <a:extLst>
              <a:ext uri="{FF2B5EF4-FFF2-40B4-BE49-F238E27FC236}">
                <a16:creationId xmlns:a16="http://schemas.microsoft.com/office/drawing/2014/main" id="{3220BEC0-1F20-4460-9FDD-680198FE713D}"/>
              </a:ext>
            </a:extLst>
          </p:cNvPr>
          <p:cNvSpPr txBox="1">
            <a:spLocks noChangeArrowheads="1"/>
          </p:cNvSpPr>
          <p:nvPr/>
        </p:nvSpPr>
        <p:spPr bwMode="auto">
          <a:xfrm>
            <a:off x="793750" y="3505200"/>
            <a:ext cx="2254250" cy="669925"/>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Optic Pit/Hole</a:t>
            </a:r>
          </a:p>
          <a:p>
            <a:pPr eaLnBrk="1" hangingPunct="1">
              <a:spcBef>
                <a:spcPct val="0"/>
              </a:spcBef>
              <a:buClrTx/>
              <a:buSzTx/>
              <a:buFontTx/>
              <a:buNone/>
            </a:pPr>
            <a:r>
              <a:rPr lang="en-US" altLang="en-US" sz="1200"/>
              <a:t>--Associated with…</a:t>
            </a:r>
            <a:r>
              <a:rPr lang="en-US" altLang="en-US" sz="1200" b="1">
                <a:solidFill>
                  <a:srgbClr val="0000FF"/>
                </a:solidFill>
              </a:rPr>
              <a:t>serous RD</a:t>
            </a:r>
          </a:p>
          <a:p>
            <a:pPr eaLnBrk="1" hangingPunct="1">
              <a:spcBef>
                <a:spcPct val="0"/>
              </a:spcBef>
              <a:buClrTx/>
              <a:buSzTx/>
              <a:buFontTx/>
              <a:buNone/>
            </a:pPr>
            <a:r>
              <a:rPr lang="en-US" altLang="en-US" sz="1200" b="1">
                <a:solidFill>
                  <a:srgbClr val="0000FF"/>
                </a:solidFill>
              </a:rPr>
              <a:t>  in adulthood</a:t>
            </a:r>
          </a:p>
        </p:txBody>
      </p:sp>
      <p:sp>
        <p:nvSpPr>
          <p:cNvPr id="47108" name="Line 4">
            <a:extLst>
              <a:ext uri="{FF2B5EF4-FFF2-40B4-BE49-F238E27FC236}">
                <a16:creationId xmlns:a16="http://schemas.microsoft.com/office/drawing/2014/main" id="{CF935873-BB25-4029-ADA6-65764B304146}"/>
              </a:ext>
            </a:extLst>
          </p:cNvPr>
          <p:cNvSpPr>
            <a:spLocks noChangeShapeType="1"/>
          </p:cNvSpPr>
          <p:nvPr/>
        </p:nvSpPr>
        <p:spPr bwMode="auto">
          <a:xfrm flipH="1">
            <a:off x="1600200" y="2057400"/>
            <a:ext cx="1524000" cy="3810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7109" name="Text Box 6">
            <a:extLst>
              <a:ext uri="{FF2B5EF4-FFF2-40B4-BE49-F238E27FC236}">
                <a16:creationId xmlns:a16="http://schemas.microsoft.com/office/drawing/2014/main" id="{2DED9BD3-8722-47E4-BD8A-1ACEAEC9C7D4}"/>
              </a:ext>
            </a:extLst>
          </p:cNvPr>
          <p:cNvSpPr txBox="1">
            <a:spLocks noChangeArrowheads="1"/>
          </p:cNvSpPr>
          <p:nvPr/>
        </p:nvSpPr>
        <p:spPr bwMode="auto">
          <a:xfrm>
            <a:off x="1357313" y="1524000"/>
            <a:ext cx="3511550" cy="4540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1400" i="1">
                <a:solidFill>
                  <a:srgbClr val="0000FF"/>
                </a:solidFill>
              </a:rPr>
              <a:t>These three are all secondary to abnormal</a:t>
            </a:r>
          </a:p>
          <a:p>
            <a:pPr algn="ctr" eaLnBrk="1" hangingPunct="1">
              <a:lnSpc>
                <a:spcPct val="85000"/>
              </a:lnSpc>
              <a:spcBef>
                <a:spcPct val="0"/>
              </a:spcBef>
              <a:buClrTx/>
              <a:buSzTx/>
              <a:buFontTx/>
              <a:buNone/>
            </a:pPr>
            <a:r>
              <a:rPr lang="en-US" altLang="en-US" sz="1400" i="1">
                <a:solidFill>
                  <a:srgbClr val="0000FF"/>
                </a:solidFill>
              </a:rPr>
              <a:t>closure of the embryonic optic fissure</a:t>
            </a:r>
          </a:p>
        </p:txBody>
      </p:sp>
      <p:sp>
        <p:nvSpPr>
          <p:cNvPr id="47110" name="Text Box 7">
            <a:extLst>
              <a:ext uri="{FF2B5EF4-FFF2-40B4-BE49-F238E27FC236}">
                <a16:creationId xmlns:a16="http://schemas.microsoft.com/office/drawing/2014/main" id="{68ACF079-A44A-43D3-8576-DB58CA7648D7}"/>
              </a:ext>
            </a:extLst>
          </p:cNvPr>
          <p:cNvSpPr txBox="1">
            <a:spLocks noChangeArrowheads="1"/>
          </p:cNvSpPr>
          <p:nvPr/>
        </p:nvSpPr>
        <p:spPr bwMode="auto">
          <a:xfrm>
            <a:off x="76200" y="2514600"/>
            <a:ext cx="2757488" cy="852488"/>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Optic Nerve Coloboma</a:t>
            </a:r>
          </a:p>
          <a:p>
            <a:pPr eaLnBrk="1" hangingPunct="1">
              <a:spcBef>
                <a:spcPct val="0"/>
              </a:spcBef>
              <a:buClrTx/>
              <a:buSzTx/>
              <a:buFontTx/>
              <a:buNone/>
            </a:pPr>
            <a:r>
              <a:rPr lang="en-US" altLang="en-US" sz="1200"/>
              <a:t>1) May resemble…</a:t>
            </a:r>
            <a:r>
              <a:rPr lang="en-US" altLang="en-US" sz="1200" b="1">
                <a:solidFill>
                  <a:srgbClr val="0000FF"/>
                </a:solidFill>
              </a:rPr>
              <a:t>deep cupping</a:t>
            </a:r>
          </a:p>
          <a:p>
            <a:pPr eaLnBrk="1" hangingPunct="1">
              <a:spcBef>
                <a:spcPct val="0"/>
              </a:spcBef>
              <a:buClrTx/>
              <a:buSzTx/>
              <a:buFontTx/>
              <a:buNone/>
            </a:pPr>
            <a:r>
              <a:rPr lang="en-US" altLang="en-US" sz="1200"/>
              <a:t>2) Can be…</a:t>
            </a:r>
            <a:r>
              <a:rPr lang="en-US" altLang="en-US" sz="1200" b="1">
                <a:solidFill>
                  <a:srgbClr val="0000FF"/>
                </a:solidFill>
              </a:rPr>
              <a:t>bilateral, asymmetric</a:t>
            </a:r>
          </a:p>
          <a:p>
            <a:pPr eaLnBrk="1" hangingPunct="1">
              <a:spcBef>
                <a:spcPct val="0"/>
              </a:spcBef>
              <a:buClrTx/>
              <a:buSzTx/>
              <a:buFontTx/>
              <a:buNone/>
            </a:pPr>
            <a:r>
              <a:rPr lang="en-US" altLang="en-US" sz="1200"/>
              <a:t>3) Part of the…</a:t>
            </a:r>
            <a:r>
              <a:rPr lang="en-US" altLang="en-US" sz="1200" b="1">
                <a:solidFill>
                  <a:srgbClr val="0000FF"/>
                </a:solidFill>
              </a:rPr>
              <a:t>CHARGE association</a:t>
            </a:r>
          </a:p>
        </p:txBody>
      </p:sp>
      <p:sp>
        <p:nvSpPr>
          <p:cNvPr id="47111" name="Line 8">
            <a:extLst>
              <a:ext uri="{FF2B5EF4-FFF2-40B4-BE49-F238E27FC236}">
                <a16:creationId xmlns:a16="http://schemas.microsoft.com/office/drawing/2014/main" id="{92321F09-9607-4AED-BC35-8DE657FA6C18}"/>
              </a:ext>
            </a:extLst>
          </p:cNvPr>
          <p:cNvSpPr>
            <a:spLocks noChangeShapeType="1"/>
          </p:cNvSpPr>
          <p:nvPr/>
        </p:nvSpPr>
        <p:spPr bwMode="auto">
          <a:xfrm flipH="1">
            <a:off x="2971800" y="2057400"/>
            <a:ext cx="152400" cy="14478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7112" name="Text Box 9">
            <a:extLst>
              <a:ext uri="{FF2B5EF4-FFF2-40B4-BE49-F238E27FC236}">
                <a16:creationId xmlns:a16="http://schemas.microsoft.com/office/drawing/2014/main" id="{0A6926A2-0332-43D1-BC91-413A1E271D0B}"/>
              </a:ext>
            </a:extLst>
          </p:cNvPr>
          <p:cNvSpPr txBox="1">
            <a:spLocks noChangeArrowheads="1"/>
          </p:cNvSpPr>
          <p:nvPr/>
        </p:nvSpPr>
        <p:spPr bwMode="auto">
          <a:xfrm>
            <a:off x="1371600" y="4267200"/>
            <a:ext cx="3028950" cy="2130425"/>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Morning-Glory Disc</a:t>
            </a:r>
          </a:p>
          <a:p>
            <a:pPr eaLnBrk="1" hangingPunct="1">
              <a:spcBef>
                <a:spcPct val="0"/>
              </a:spcBef>
              <a:buClrTx/>
              <a:buSzTx/>
              <a:buFontTx/>
              <a:buNone/>
            </a:pPr>
            <a:r>
              <a:rPr lang="en-US" altLang="en-US" sz="1200"/>
              <a:t>--DFE reveals:</a:t>
            </a:r>
          </a:p>
          <a:p>
            <a:pPr eaLnBrk="1" hangingPunct="1">
              <a:spcBef>
                <a:spcPct val="0"/>
              </a:spcBef>
              <a:buClrTx/>
              <a:buSzTx/>
              <a:buFontTx/>
              <a:buNone/>
            </a:pPr>
            <a:r>
              <a:rPr lang="en-US" altLang="en-US" sz="1200"/>
              <a:t>  1) A funnel-shaped…</a:t>
            </a:r>
            <a:r>
              <a:rPr lang="en-US" altLang="en-US" sz="1200" b="1">
                <a:solidFill>
                  <a:srgbClr val="0000FF"/>
                </a:solidFill>
              </a:rPr>
              <a:t>excavation</a:t>
            </a:r>
            <a:endParaRPr lang="en-US" altLang="en-US" sz="1200"/>
          </a:p>
          <a:p>
            <a:pPr eaLnBrk="1" hangingPunct="1">
              <a:spcBef>
                <a:spcPct val="0"/>
              </a:spcBef>
              <a:buClrTx/>
              <a:buSzTx/>
              <a:buFontTx/>
              <a:buNone/>
            </a:pPr>
            <a:r>
              <a:rPr lang="en-US" altLang="en-US" sz="1200"/>
              <a:t>  2) Number of vessels crossing the rim</a:t>
            </a:r>
          </a:p>
          <a:p>
            <a:pPr eaLnBrk="1" hangingPunct="1">
              <a:spcBef>
                <a:spcPct val="0"/>
              </a:spcBef>
              <a:buClrTx/>
              <a:buSzTx/>
              <a:buFontTx/>
              <a:buNone/>
            </a:pPr>
            <a:r>
              <a:rPr lang="en-US" altLang="en-US" sz="1200"/>
              <a:t>    seems abnormally…</a:t>
            </a:r>
            <a:r>
              <a:rPr lang="en-US" altLang="en-US" sz="1200" b="1">
                <a:solidFill>
                  <a:srgbClr val="0000FF"/>
                </a:solidFill>
              </a:rPr>
              <a:t>high</a:t>
            </a:r>
            <a:r>
              <a:rPr lang="en-US" altLang="en-US" sz="1200"/>
              <a:t> </a:t>
            </a:r>
            <a:endParaRPr lang="en-US" altLang="en-US" sz="1200" b="1">
              <a:solidFill>
                <a:srgbClr val="0000FF"/>
              </a:solidFill>
            </a:endParaRPr>
          </a:p>
          <a:p>
            <a:pPr eaLnBrk="1" hangingPunct="1">
              <a:spcBef>
                <a:spcPct val="0"/>
              </a:spcBef>
              <a:buClrTx/>
              <a:buSzTx/>
              <a:buFontTx/>
              <a:buNone/>
            </a:pPr>
            <a:r>
              <a:rPr lang="en-US" altLang="en-US" sz="1200"/>
              <a:t>--Tissue is…</a:t>
            </a:r>
            <a:r>
              <a:rPr lang="en-US" altLang="en-US" sz="1200" b="1">
                <a:solidFill>
                  <a:srgbClr val="0000FF"/>
                </a:solidFill>
              </a:rPr>
              <a:t>contractile</a:t>
            </a:r>
            <a:r>
              <a:rPr lang="en-US" altLang="en-US" sz="1200"/>
              <a:t>, so cup seems</a:t>
            </a:r>
          </a:p>
          <a:p>
            <a:pPr eaLnBrk="1" hangingPunct="1">
              <a:spcBef>
                <a:spcPct val="0"/>
              </a:spcBef>
              <a:buClrTx/>
              <a:buSzTx/>
              <a:buFontTx/>
              <a:buNone/>
            </a:pPr>
            <a:r>
              <a:rPr lang="en-US" altLang="en-US" sz="1200"/>
              <a:t>  to…</a:t>
            </a:r>
            <a:r>
              <a:rPr lang="en-US" altLang="en-US" sz="1200" b="1">
                <a:solidFill>
                  <a:srgbClr val="0000FF"/>
                </a:solidFill>
              </a:rPr>
              <a:t>open </a:t>
            </a:r>
            <a:r>
              <a:rPr lang="en-US" altLang="en-US" sz="1200">
                <a:solidFill>
                  <a:srgbClr val="0000FF"/>
                </a:solidFill>
              </a:rPr>
              <a:t>and</a:t>
            </a:r>
            <a:r>
              <a:rPr lang="en-US" altLang="en-US" sz="1200" b="1">
                <a:solidFill>
                  <a:srgbClr val="0000FF"/>
                </a:solidFill>
              </a:rPr>
              <a:t> close</a:t>
            </a:r>
            <a:r>
              <a:rPr lang="en-US" altLang="en-US" sz="1200"/>
              <a:t> (like its namesake,  </a:t>
            </a:r>
          </a:p>
          <a:p>
            <a:pPr eaLnBrk="1" hangingPunct="1">
              <a:spcBef>
                <a:spcPct val="0"/>
              </a:spcBef>
              <a:buClrTx/>
              <a:buSzTx/>
              <a:buFontTx/>
              <a:buNone/>
            </a:pPr>
            <a:r>
              <a:rPr lang="en-US" altLang="en-US" sz="1200"/>
              <a:t>  the morning-glory flower)</a:t>
            </a:r>
          </a:p>
          <a:p>
            <a:pPr eaLnBrk="1" hangingPunct="1">
              <a:spcBef>
                <a:spcPct val="0"/>
              </a:spcBef>
              <a:buClrTx/>
              <a:buSzTx/>
              <a:buFontTx/>
              <a:buNone/>
            </a:pPr>
            <a:r>
              <a:rPr lang="en-US" altLang="en-US" sz="1200"/>
              <a:t>--VA usually…</a:t>
            </a:r>
            <a:r>
              <a:rPr lang="en-US" altLang="en-US" sz="1200" b="1">
                <a:solidFill>
                  <a:srgbClr val="0000FF"/>
                </a:solidFill>
              </a:rPr>
              <a:t>20/200</a:t>
            </a:r>
            <a:r>
              <a:rPr lang="en-US" altLang="en-US" sz="1200"/>
              <a:t>, but can be…</a:t>
            </a:r>
          </a:p>
          <a:p>
            <a:pPr eaLnBrk="1" hangingPunct="1">
              <a:spcBef>
                <a:spcPct val="0"/>
              </a:spcBef>
              <a:buClrTx/>
              <a:buSzTx/>
              <a:buFontTx/>
              <a:buNone/>
            </a:pPr>
            <a:r>
              <a:rPr lang="en-US" altLang="en-US" sz="1200"/>
              <a:t>   </a:t>
            </a:r>
            <a:r>
              <a:rPr lang="en-US" altLang="en-US" sz="1200" b="1">
                <a:solidFill>
                  <a:srgbClr val="0000FF"/>
                </a:solidFill>
              </a:rPr>
              <a:t>20/20&lt;-&gt;NLP</a:t>
            </a:r>
          </a:p>
          <a:p>
            <a:pPr eaLnBrk="1" hangingPunct="1">
              <a:spcBef>
                <a:spcPct val="0"/>
              </a:spcBef>
              <a:buClrTx/>
              <a:buSzTx/>
              <a:buFontTx/>
              <a:buNone/>
            </a:pPr>
            <a:r>
              <a:rPr lang="en-US" altLang="en-US" sz="1200"/>
              <a:t>--1/3 develop…</a:t>
            </a:r>
            <a:r>
              <a:rPr lang="en-US" altLang="en-US" sz="1200" b="1">
                <a:solidFill>
                  <a:srgbClr val="0000FF"/>
                </a:solidFill>
              </a:rPr>
              <a:t>serous RD</a:t>
            </a:r>
          </a:p>
        </p:txBody>
      </p:sp>
      <p:sp>
        <p:nvSpPr>
          <p:cNvPr id="47113" name="Text Box 12">
            <a:extLst>
              <a:ext uri="{FF2B5EF4-FFF2-40B4-BE49-F238E27FC236}">
                <a16:creationId xmlns:a16="http://schemas.microsoft.com/office/drawing/2014/main" id="{E577ADB6-9D6C-4909-980C-7F454DA5FD3C}"/>
              </a:ext>
            </a:extLst>
          </p:cNvPr>
          <p:cNvSpPr txBox="1">
            <a:spLocks noChangeArrowheads="1"/>
          </p:cNvSpPr>
          <p:nvPr/>
        </p:nvSpPr>
        <p:spPr bwMode="auto">
          <a:xfrm>
            <a:off x="4648200" y="2576513"/>
            <a:ext cx="3522663" cy="862012"/>
          </a:xfrm>
          <a:prstGeom prst="rect">
            <a:avLst/>
          </a:prstGeom>
          <a:solidFill>
            <a:srgbClr val="FFC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Myelinated RNFL</a:t>
            </a:r>
          </a:p>
          <a:p>
            <a:pPr eaLnBrk="1" hangingPunct="1">
              <a:spcBef>
                <a:spcPct val="0"/>
              </a:spcBef>
              <a:buClrTx/>
              <a:buSzTx/>
              <a:buFontTx/>
              <a:buNone/>
            </a:pPr>
            <a:r>
              <a:rPr lang="en-US" altLang="en-US" sz="1200"/>
              <a:t>1) Myelin normally ends at the…</a:t>
            </a:r>
            <a:r>
              <a:rPr lang="en-US" altLang="en-US" sz="1200" b="1">
                <a:solidFill>
                  <a:srgbClr val="0000FF"/>
                </a:solidFill>
              </a:rPr>
              <a:t>lamina cribrosa</a:t>
            </a:r>
          </a:p>
          <a:p>
            <a:pPr eaLnBrk="1" hangingPunct="1">
              <a:spcBef>
                <a:spcPct val="0"/>
              </a:spcBef>
              <a:buClrTx/>
              <a:buSzTx/>
              <a:buFontTx/>
              <a:buNone/>
            </a:pPr>
            <a:r>
              <a:rPr lang="en-US" altLang="en-US" sz="1200"/>
              <a:t>2) Can be…</a:t>
            </a:r>
            <a:r>
              <a:rPr lang="en-US" altLang="en-US" sz="1200" b="1">
                <a:solidFill>
                  <a:srgbClr val="0000FF"/>
                </a:solidFill>
              </a:rPr>
              <a:t>patchy</a:t>
            </a:r>
            <a:r>
              <a:rPr lang="en-US" altLang="en-US" sz="1200"/>
              <a:t> </a:t>
            </a:r>
            <a:r>
              <a:rPr lang="en-US" altLang="en-US" sz="1200">
                <a:solidFill>
                  <a:srgbClr val="0000FF"/>
                </a:solidFill>
              </a:rPr>
              <a:t>and</a:t>
            </a:r>
            <a:r>
              <a:rPr lang="en-US" altLang="en-US" sz="1200"/>
              <a:t> </a:t>
            </a:r>
            <a:r>
              <a:rPr lang="en-US" altLang="en-US" sz="1200" b="1">
                <a:solidFill>
                  <a:srgbClr val="0000FF"/>
                </a:solidFill>
              </a:rPr>
              <a:t>discontinuous</a:t>
            </a:r>
          </a:p>
          <a:p>
            <a:pPr eaLnBrk="1" hangingPunct="1">
              <a:spcBef>
                <a:spcPct val="0"/>
              </a:spcBef>
              <a:buClrTx/>
              <a:buSzTx/>
              <a:buFontTx/>
              <a:buNone/>
            </a:pPr>
            <a:r>
              <a:rPr lang="en-US" altLang="en-US" sz="1200"/>
              <a:t>3) Corresponding VF has an…</a:t>
            </a:r>
            <a:r>
              <a:rPr lang="en-US" altLang="en-US" sz="1200" b="1">
                <a:solidFill>
                  <a:srgbClr val="FFCCFF"/>
                </a:solidFill>
              </a:rPr>
              <a:t>absolute</a:t>
            </a:r>
            <a:r>
              <a:rPr lang="en-US" altLang="en-US" sz="1200"/>
              <a:t> scotoma</a:t>
            </a:r>
          </a:p>
        </p:txBody>
      </p:sp>
      <p:sp>
        <p:nvSpPr>
          <p:cNvPr id="47114" name="Text Box 13">
            <a:extLst>
              <a:ext uri="{FF2B5EF4-FFF2-40B4-BE49-F238E27FC236}">
                <a16:creationId xmlns:a16="http://schemas.microsoft.com/office/drawing/2014/main" id="{0CB83AA0-3E88-4A30-B4AB-02F4C968867D}"/>
              </a:ext>
            </a:extLst>
          </p:cNvPr>
          <p:cNvSpPr txBox="1">
            <a:spLocks noChangeArrowheads="1"/>
          </p:cNvSpPr>
          <p:nvPr/>
        </p:nvSpPr>
        <p:spPr bwMode="auto">
          <a:xfrm>
            <a:off x="5410200" y="1687513"/>
            <a:ext cx="3606800" cy="669925"/>
          </a:xfrm>
          <a:prstGeom prst="rect">
            <a:avLst/>
          </a:prstGeom>
          <a:solidFill>
            <a:srgbClr val="FFFF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Megalopapilla</a:t>
            </a:r>
          </a:p>
          <a:p>
            <a:pPr eaLnBrk="1" hangingPunct="1">
              <a:spcBef>
                <a:spcPct val="0"/>
              </a:spcBef>
              <a:buClrTx/>
              <a:buSzTx/>
              <a:buFontTx/>
              <a:buNone/>
            </a:pPr>
            <a:r>
              <a:rPr lang="en-US" altLang="en-US" sz="1200"/>
              <a:t>1) Abnormally large diameter of…</a:t>
            </a:r>
            <a:r>
              <a:rPr lang="en-US" altLang="en-US" sz="1200" b="1">
                <a:solidFill>
                  <a:srgbClr val="0000FF"/>
                </a:solidFill>
              </a:rPr>
              <a:t>disc </a:t>
            </a:r>
            <a:r>
              <a:rPr lang="en-US" altLang="en-US" sz="1200">
                <a:solidFill>
                  <a:srgbClr val="0000FF"/>
                </a:solidFill>
              </a:rPr>
              <a:t>and</a:t>
            </a:r>
            <a:r>
              <a:rPr lang="en-US" altLang="en-US" sz="1200" b="1">
                <a:solidFill>
                  <a:srgbClr val="0000FF"/>
                </a:solidFill>
              </a:rPr>
              <a:t> cup</a:t>
            </a:r>
          </a:p>
          <a:p>
            <a:pPr eaLnBrk="1" hangingPunct="1">
              <a:spcBef>
                <a:spcPct val="0"/>
              </a:spcBef>
              <a:buClrTx/>
              <a:buSzTx/>
              <a:buFontTx/>
              <a:buNone/>
            </a:pPr>
            <a:r>
              <a:rPr lang="en-US" altLang="en-US" sz="1200"/>
              <a:t>2) VF testing may reveal an…</a:t>
            </a:r>
            <a:r>
              <a:rPr lang="en-US" altLang="en-US" sz="1200" b="1">
                <a:solidFill>
                  <a:srgbClr val="0000FF"/>
                </a:solidFill>
              </a:rPr>
              <a:t>enlarged blind spot</a:t>
            </a:r>
          </a:p>
        </p:txBody>
      </p:sp>
      <p:sp>
        <p:nvSpPr>
          <p:cNvPr id="47115" name="Rectangle 14">
            <a:extLst>
              <a:ext uri="{FF2B5EF4-FFF2-40B4-BE49-F238E27FC236}">
                <a16:creationId xmlns:a16="http://schemas.microsoft.com/office/drawing/2014/main" id="{62C5A810-7AEE-4D23-B0E6-C3C7D227CFF0}"/>
              </a:ext>
            </a:extLst>
          </p:cNvPr>
          <p:cNvSpPr>
            <a:spLocks noChangeArrowheads="1"/>
          </p:cNvSpPr>
          <p:nvPr/>
        </p:nvSpPr>
        <p:spPr bwMode="auto">
          <a:xfrm>
            <a:off x="457200" y="122238"/>
            <a:ext cx="7543800" cy="8683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b"/>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ct val="85000"/>
              </a:lnSpc>
              <a:spcBef>
                <a:spcPct val="0"/>
              </a:spcBef>
              <a:buClrTx/>
              <a:buSzTx/>
              <a:buFontTx/>
              <a:buNone/>
            </a:pPr>
            <a:r>
              <a:rPr lang="en-US" altLang="en-US" sz="3200" b="1" dirty="0">
                <a:solidFill>
                  <a:schemeClr val="tx2"/>
                </a:solidFill>
              </a:rPr>
              <a:t>Developmental Abnormalities of the Optic Nerve Head</a:t>
            </a:r>
            <a:endParaRPr lang="en-US" altLang="en-US" sz="3200" dirty="0">
              <a:solidFill>
                <a:schemeClr val="tx2"/>
              </a:solidFill>
            </a:endParaRPr>
          </a:p>
        </p:txBody>
      </p:sp>
      <p:sp>
        <p:nvSpPr>
          <p:cNvPr id="47116" name="TextBox 2">
            <a:extLst>
              <a:ext uri="{FF2B5EF4-FFF2-40B4-BE49-F238E27FC236}">
                <a16:creationId xmlns:a16="http://schemas.microsoft.com/office/drawing/2014/main" id="{AD752E2C-FEB1-4252-9800-DAE779974E69}"/>
              </a:ext>
            </a:extLst>
          </p:cNvPr>
          <p:cNvSpPr txBox="1">
            <a:spLocks noChangeArrowheads="1"/>
          </p:cNvSpPr>
          <p:nvPr/>
        </p:nvSpPr>
        <p:spPr bwMode="auto">
          <a:xfrm>
            <a:off x="6724650" y="3181350"/>
            <a:ext cx="742950" cy="32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just" eaLnBrk="1" hangingPunct="1">
              <a:lnSpc>
                <a:spcPts val="900"/>
              </a:lnSpc>
              <a:spcBef>
                <a:spcPct val="0"/>
              </a:spcBef>
              <a:buClrTx/>
              <a:buSzTx/>
              <a:buFontTx/>
              <a:buNone/>
            </a:pPr>
            <a:r>
              <a:rPr lang="en-US" altLang="en-US" sz="900" i="1">
                <a:solidFill>
                  <a:srgbClr val="0000FF"/>
                </a:solidFill>
              </a:rPr>
              <a:t>[absolute v</a:t>
            </a:r>
          </a:p>
          <a:p>
            <a:pPr algn="just" eaLnBrk="1" hangingPunct="1">
              <a:lnSpc>
                <a:spcPts val="900"/>
              </a:lnSpc>
              <a:spcBef>
                <a:spcPct val="0"/>
              </a:spcBef>
              <a:buClrTx/>
              <a:buSzTx/>
              <a:buFontTx/>
              <a:buNone/>
            </a:pPr>
            <a:r>
              <a:rPr lang="en-US" altLang="en-US" sz="900" i="1">
                <a:solidFill>
                  <a:srgbClr val="0000FF"/>
                </a:solidFill>
              </a:rPr>
              <a:t>relative]</a:t>
            </a:r>
          </a:p>
        </p:txBody>
      </p:sp>
      <p:sp>
        <p:nvSpPr>
          <p:cNvPr id="47117" name="Slide Number Placeholder 1">
            <a:extLst>
              <a:ext uri="{FF2B5EF4-FFF2-40B4-BE49-F238E27FC236}">
                <a16:creationId xmlns:a16="http://schemas.microsoft.com/office/drawing/2014/main" id="{EDF7DF45-EB01-4304-A6D8-BB806765803E}"/>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58AA8A54-3A06-41A5-8CCF-A58F48E4AF90}" type="slidenum">
              <a:rPr lang="en-US" altLang="en-US" sz="1000"/>
              <a:pPr>
                <a:spcBef>
                  <a:spcPct val="0"/>
                </a:spcBef>
                <a:buClrTx/>
                <a:buSzTx/>
                <a:buFontTx/>
                <a:buNone/>
              </a:pPr>
              <a:t>113</a:t>
            </a:fld>
            <a:endParaRPr lang="en-US" altLang="en-US" sz="1000"/>
          </a:p>
        </p:txBody>
      </p:sp>
      <p:sp>
        <p:nvSpPr>
          <p:cNvPr id="47118" name="Line 12">
            <a:extLst>
              <a:ext uri="{FF2B5EF4-FFF2-40B4-BE49-F238E27FC236}">
                <a16:creationId xmlns:a16="http://schemas.microsoft.com/office/drawing/2014/main" id="{6C7C406B-C377-4BE1-BBA9-E9AF9A9186A6}"/>
              </a:ext>
            </a:extLst>
          </p:cNvPr>
          <p:cNvSpPr>
            <a:spLocks noChangeShapeType="1"/>
          </p:cNvSpPr>
          <p:nvPr/>
        </p:nvSpPr>
        <p:spPr bwMode="auto">
          <a:xfrm>
            <a:off x="3124200" y="2057400"/>
            <a:ext cx="381000" cy="22098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7" name="Text Box 19">
            <a:extLst>
              <a:ext uri="{FF2B5EF4-FFF2-40B4-BE49-F238E27FC236}">
                <a16:creationId xmlns:a16="http://schemas.microsoft.com/office/drawing/2014/main" id="{C5E11EEC-C075-4AC6-9A45-50BE9D04BF0C}"/>
              </a:ext>
            </a:extLst>
          </p:cNvPr>
          <p:cNvSpPr txBox="1">
            <a:spLocks noChangeArrowheads="1"/>
          </p:cNvSpPr>
          <p:nvPr/>
        </p:nvSpPr>
        <p:spPr bwMode="auto">
          <a:xfrm>
            <a:off x="5257800" y="3760788"/>
            <a:ext cx="3273425" cy="1231900"/>
          </a:xfrm>
          <a:prstGeom prst="rect">
            <a:avLst/>
          </a:prstGeom>
          <a:solidFill>
            <a:srgbClr val="CCFFCC"/>
          </a:solidFill>
          <a:ln w="9525">
            <a:no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defRPr/>
            </a:pPr>
            <a:r>
              <a:rPr lang="en-US" altLang="en-US" sz="1400" b="1" dirty="0">
                <a:solidFill>
                  <a:schemeClr val="bg1">
                    <a:lumMod val="65000"/>
                  </a:schemeClr>
                </a:solidFill>
              </a:rPr>
              <a:t>Optic Nerve Hypoplasia</a:t>
            </a:r>
          </a:p>
          <a:p>
            <a:pPr eaLnBrk="1" hangingPunct="1">
              <a:spcBef>
                <a:spcPct val="0"/>
              </a:spcBef>
              <a:buClrTx/>
              <a:buSzTx/>
              <a:buFontTx/>
              <a:buNone/>
              <a:defRPr/>
            </a:pPr>
            <a:r>
              <a:rPr lang="en-US" altLang="en-US" sz="1200" dirty="0">
                <a:solidFill>
                  <a:srgbClr val="CCFFCC"/>
                </a:solidFill>
              </a:rPr>
              <a:t>--Abnormally </a:t>
            </a:r>
            <a:r>
              <a:rPr lang="en-US" altLang="en-US" sz="1200" b="1" dirty="0">
                <a:solidFill>
                  <a:srgbClr val="CCFFCC"/>
                </a:solidFill>
              </a:rPr>
              <a:t>low number of axons</a:t>
            </a:r>
          </a:p>
          <a:p>
            <a:pPr eaLnBrk="1" hangingPunct="1">
              <a:spcBef>
                <a:spcPct val="0"/>
              </a:spcBef>
              <a:buClrTx/>
              <a:buSzTx/>
              <a:buFontTx/>
              <a:buNone/>
              <a:defRPr/>
            </a:pPr>
            <a:r>
              <a:rPr lang="en-US" altLang="en-US" sz="1200" dirty="0">
                <a:solidFill>
                  <a:srgbClr val="CCFFCC"/>
                </a:solidFill>
              </a:rPr>
              <a:t>--DFE: Small pale disc with </a:t>
            </a:r>
            <a:r>
              <a:rPr lang="en-US" altLang="en-US" sz="1200" b="1" dirty="0">
                <a:solidFill>
                  <a:srgbClr val="CCFFCC"/>
                </a:solidFill>
              </a:rPr>
              <a:t>double ring sign</a:t>
            </a:r>
            <a:endParaRPr lang="en-US" altLang="en-US" sz="1200" dirty="0">
              <a:solidFill>
                <a:srgbClr val="CCFFCC"/>
              </a:solidFill>
            </a:endParaRPr>
          </a:p>
          <a:p>
            <a:pPr eaLnBrk="1" hangingPunct="1">
              <a:spcBef>
                <a:spcPct val="0"/>
              </a:spcBef>
              <a:buClrTx/>
              <a:buSzTx/>
              <a:buFontTx/>
              <a:buNone/>
              <a:defRPr/>
            </a:pPr>
            <a:r>
              <a:rPr lang="en-US" altLang="en-US" sz="1200" dirty="0">
                <a:solidFill>
                  <a:srgbClr val="CCFFCC"/>
                </a:solidFill>
              </a:rPr>
              <a:t>--VA </a:t>
            </a:r>
            <a:r>
              <a:rPr lang="en-US" altLang="en-US" sz="1200" b="1" dirty="0">
                <a:solidFill>
                  <a:srgbClr val="CCFFCC"/>
                </a:solidFill>
              </a:rPr>
              <a:t>20/20&lt;-&gt;NLP</a:t>
            </a:r>
          </a:p>
          <a:p>
            <a:pPr eaLnBrk="1" hangingPunct="1">
              <a:spcBef>
                <a:spcPct val="0"/>
              </a:spcBef>
              <a:buClrTx/>
              <a:buSzTx/>
              <a:buFontTx/>
              <a:buNone/>
              <a:defRPr/>
            </a:pPr>
            <a:r>
              <a:rPr lang="en-US" altLang="en-US" sz="1200" dirty="0">
                <a:solidFill>
                  <a:srgbClr val="CCFFCC"/>
                </a:solidFill>
              </a:rPr>
              <a:t>--VF defects </a:t>
            </a:r>
            <a:r>
              <a:rPr lang="en-US" altLang="en-US" sz="1200" b="1" dirty="0">
                <a:solidFill>
                  <a:srgbClr val="CCFFCC"/>
                </a:solidFill>
              </a:rPr>
              <a:t>invariably present</a:t>
            </a:r>
          </a:p>
          <a:p>
            <a:pPr eaLnBrk="1" hangingPunct="1">
              <a:spcBef>
                <a:spcPct val="0"/>
              </a:spcBef>
              <a:buClrTx/>
              <a:buSzTx/>
              <a:buFontTx/>
              <a:buNone/>
              <a:defRPr/>
            </a:pPr>
            <a:r>
              <a:rPr lang="en-US" altLang="en-US" sz="1200" dirty="0">
                <a:solidFill>
                  <a:srgbClr val="CCFFCC"/>
                </a:solidFill>
              </a:rPr>
              <a:t>--Remember the </a:t>
            </a:r>
            <a:r>
              <a:rPr lang="en-US" altLang="en-US" sz="1200" b="1" dirty="0">
                <a:solidFill>
                  <a:srgbClr val="CCFFCC"/>
                </a:solidFill>
              </a:rPr>
              <a:t>4 D’s</a:t>
            </a:r>
            <a:r>
              <a:rPr lang="en-US" altLang="en-US" sz="1200" dirty="0">
                <a:solidFill>
                  <a:srgbClr val="CCFFCC"/>
                </a:solidFill>
              </a:rPr>
              <a:t> (more on this shortly)</a:t>
            </a:r>
          </a:p>
        </p:txBody>
      </p:sp>
      <p:sp>
        <p:nvSpPr>
          <p:cNvPr id="18" name="Text Box 13">
            <a:extLst>
              <a:ext uri="{FF2B5EF4-FFF2-40B4-BE49-F238E27FC236}">
                <a16:creationId xmlns:a16="http://schemas.microsoft.com/office/drawing/2014/main" id="{7BA8C7A3-6027-434F-A46B-0D3B4592F6E2}"/>
              </a:ext>
            </a:extLst>
          </p:cNvPr>
          <p:cNvSpPr txBox="1">
            <a:spLocks noChangeArrowheads="1"/>
          </p:cNvSpPr>
          <p:nvPr/>
        </p:nvSpPr>
        <p:spPr bwMode="auto">
          <a:xfrm>
            <a:off x="4800600" y="5257800"/>
            <a:ext cx="4294188" cy="1230313"/>
          </a:xfrm>
          <a:prstGeom prst="rect">
            <a:avLst/>
          </a:prstGeom>
          <a:solidFill>
            <a:srgbClr val="FFCC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Tilted-Disc Syndrome</a:t>
            </a:r>
          </a:p>
          <a:p>
            <a:pPr eaLnBrk="1" hangingPunct="1">
              <a:spcBef>
                <a:spcPct val="0"/>
              </a:spcBef>
              <a:buClrTx/>
              <a:buSzTx/>
              <a:buFontTx/>
              <a:buNone/>
            </a:pPr>
            <a:r>
              <a:rPr lang="en-US" altLang="en-US" sz="1200"/>
              <a:t>1) Superior pole appears…</a:t>
            </a:r>
            <a:r>
              <a:rPr lang="en-US" altLang="en-US" sz="1200" b="1">
                <a:solidFill>
                  <a:srgbClr val="0000FF"/>
                </a:solidFill>
              </a:rPr>
              <a:t>elevated</a:t>
            </a:r>
            <a:r>
              <a:rPr lang="en-US" altLang="en-US" sz="1200"/>
              <a:t>, inferior…</a:t>
            </a:r>
            <a:r>
              <a:rPr lang="en-US" altLang="en-US" sz="1200" b="1">
                <a:solidFill>
                  <a:srgbClr val="0000FF"/>
                </a:solidFill>
              </a:rPr>
              <a:t>recessed</a:t>
            </a:r>
          </a:p>
          <a:p>
            <a:pPr eaLnBrk="1" hangingPunct="1">
              <a:spcBef>
                <a:spcPct val="0"/>
              </a:spcBef>
              <a:buClrTx/>
              <a:buSzTx/>
              <a:buFontTx/>
              <a:buNone/>
            </a:pPr>
            <a:r>
              <a:rPr lang="en-US" altLang="en-US" sz="1200"/>
              <a:t>2) </a:t>
            </a:r>
            <a:r>
              <a:rPr lang="en-US" altLang="en-US" sz="1200">
                <a:solidFill>
                  <a:srgbClr val="FFCC99"/>
                </a:solidFill>
              </a:rPr>
              <a:t>Associated with…</a:t>
            </a:r>
            <a:r>
              <a:rPr lang="en-US" altLang="en-US" sz="1200" b="1">
                <a:solidFill>
                  <a:srgbClr val="FFCC99"/>
                </a:solidFill>
              </a:rPr>
              <a:t>situs inversus</a:t>
            </a:r>
            <a:r>
              <a:rPr lang="en-US" altLang="en-US" sz="1200">
                <a:solidFill>
                  <a:srgbClr val="FFCC99"/>
                </a:solidFill>
              </a:rPr>
              <a:t> of retinal vessels</a:t>
            </a:r>
          </a:p>
          <a:p>
            <a:pPr eaLnBrk="1" hangingPunct="1">
              <a:spcBef>
                <a:spcPct val="0"/>
              </a:spcBef>
              <a:buClrTx/>
              <a:buSzTx/>
              <a:buFontTx/>
              <a:buNone/>
            </a:pPr>
            <a:r>
              <a:rPr lang="en-US" altLang="en-US" sz="1200"/>
              <a:t>3) </a:t>
            </a:r>
            <a:r>
              <a:rPr lang="en-US" altLang="en-US" sz="1200">
                <a:solidFill>
                  <a:srgbClr val="FFCC99"/>
                </a:solidFill>
              </a:rPr>
              <a:t>Fundus abnormality produces…</a:t>
            </a:r>
            <a:r>
              <a:rPr lang="en-US" altLang="en-US" sz="1200" b="1">
                <a:solidFill>
                  <a:srgbClr val="FFCC99"/>
                </a:solidFill>
              </a:rPr>
              <a:t>myopic astigmatism</a:t>
            </a:r>
          </a:p>
          <a:p>
            <a:pPr eaLnBrk="1" hangingPunct="1">
              <a:spcBef>
                <a:spcPct val="0"/>
              </a:spcBef>
              <a:buClrTx/>
              <a:buSzTx/>
              <a:buFontTx/>
              <a:buNone/>
            </a:pPr>
            <a:r>
              <a:rPr lang="en-US" altLang="en-US" sz="1200"/>
              <a:t>4) </a:t>
            </a:r>
            <a:r>
              <a:rPr lang="en-US" altLang="en-US" sz="1200">
                <a:solidFill>
                  <a:srgbClr val="FFCC99"/>
                </a:solidFill>
              </a:rPr>
              <a:t>VF testing reveals…</a:t>
            </a:r>
            <a:r>
              <a:rPr lang="en-US" altLang="en-US" sz="1200" b="1">
                <a:solidFill>
                  <a:srgbClr val="FFCC99"/>
                </a:solidFill>
              </a:rPr>
              <a:t>bitemporal hemianopia</a:t>
            </a:r>
            <a:r>
              <a:rPr lang="en-US" altLang="en-US" sz="1200">
                <a:solidFill>
                  <a:srgbClr val="FFCC99"/>
                </a:solidFill>
              </a:rPr>
              <a:t> that doesn’t</a:t>
            </a:r>
          </a:p>
          <a:p>
            <a:pPr eaLnBrk="1" hangingPunct="1">
              <a:spcBef>
                <a:spcPct val="0"/>
              </a:spcBef>
              <a:buClrTx/>
              <a:buSzTx/>
              <a:buFontTx/>
              <a:buNone/>
            </a:pPr>
            <a:r>
              <a:rPr lang="en-US" altLang="en-US" sz="1200">
                <a:solidFill>
                  <a:srgbClr val="FFCC99"/>
                </a:solidFill>
              </a:rPr>
              <a:t>   …</a:t>
            </a:r>
            <a:r>
              <a:rPr lang="en-US" altLang="en-US" sz="1200" b="1">
                <a:solidFill>
                  <a:srgbClr val="FFCC99"/>
                </a:solidFill>
              </a:rPr>
              <a:t>respect the vertical</a:t>
            </a:r>
            <a:r>
              <a:rPr lang="en-US" altLang="en-US" sz="1200">
                <a:solidFill>
                  <a:srgbClr val="FFCC99"/>
                </a:solidFill>
              </a:rPr>
              <a:t> and may…</a:t>
            </a:r>
            <a:r>
              <a:rPr lang="en-US" altLang="en-US" sz="1200" b="1">
                <a:solidFill>
                  <a:srgbClr val="FFCC99"/>
                </a:solidFill>
              </a:rPr>
              <a:t>resolve with refraction</a:t>
            </a:r>
          </a:p>
        </p:txBody>
      </p:sp>
      <p:sp>
        <p:nvSpPr>
          <p:cNvPr id="19" name="Text Box 13">
            <a:extLst>
              <a:ext uri="{FF2B5EF4-FFF2-40B4-BE49-F238E27FC236}">
                <a16:creationId xmlns:a16="http://schemas.microsoft.com/office/drawing/2014/main" id="{B60E3191-865F-426A-8509-AAD5BAFAE422}"/>
              </a:ext>
            </a:extLst>
          </p:cNvPr>
          <p:cNvSpPr txBox="1">
            <a:spLocks noChangeArrowheads="1"/>
          </p:cNvSpPr>
          <p:nvPr/>
        </p:nvSpPr>
        <p:spPr bwMode="auto">
          <a:xfrm>
            <a:off x="4800600" y="5257800"/>
            <a:ext cx="4216400" cy="1231106"/>
          </a:xfrm>
          <a:prstGeom prst="rect">
            <a:avLst/>
          </a:prstGeom>
          <a:solidFill>
            <a:srgbClr val="FFCC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dirty="0">
                <a:solidFill>
                  <a:schemeClr val="bg1">
                    <a:lumMod val="65000"/>
                  </a:schemeClr>
                </a:solidFill>
              </a:rPr>
              <a:t>Tilted-Disc Syndrome</a:t>
            </a:r>
          </a:p>
          <a:p>
            <a:pPr eaLnBrk="1" hangingPunct="1">
              <a:spcBef>
                <a:spcPct val="0"/>
              </a:spcBef>
              <a:buClrTx/>
              <a:buSzTx/>
              <a:buFontTx/>
              <a:buNone/>
            </a:pPr>
            <a:r>
              <a:rPr lang="en-US" altLang="en-US" sz="1200" dirty="0">
                <a:solidFill>
                  <a:srgbClr val="FFCC99"/>
                </a:solidFill>
              </a:rPr>
              <a:t>1) Superior pole appears…</a:t>
            </a:r>
            <a:r>
              <a:rPr lang="en-US" altLang="en-US" sz="1200" b="1" dirty="0">
                <a:solidFill>
                  <a:srgbClr val="FFCC99"/>
                </a:solidFill>
              </a:rPr>
              <a:t>elevated</a:t>
            </a:r>
            <a:r>
              <a:rPr lang="en-US" altLang="en-US" sz="1200" dirty="0">
                <a:solidFill>
                  <a:srgbClr val="FFCC99"/>
                </a:solidFill>
              </a:rPr>
              <a:t>, inferior… </a:t>
            </a:r>
            <a:r>
              <a:rPr lang="en-US" altLang="en-US" sz="1200" b="1" dirty="0">
                <a:solidFill>
                  <a:srgbClr val="FFCC99"/>
                </a:solidFill>
              </a:rPr>
              <a:t>recessed</a:t>
            </a:r>
          </a:p>
          <a:p>
            <a:pPr eaLnBrk="1" hangingPunct="1">
              <a:spcBef>
                <a:spcPct val="0"/>
              </a:spcBef>
              <a:buClrTx/>
              <a:buSzTx/>
              <a:buFontTx/>
              <a:buNone/>
            </a:pPr>
            <a:r>
              <a:rPr lang="en-US" altLang="en-US" sz="1200" dirty="0">
                <a:solidFill>
                  <a:srgbClr val="FFCC99"/>
                </a:solidFill>
              </a:rPr>
              <a:t>2) Associated with…</a:t>
            </a:r>
            <a:r>
              <a:rPr lang="en-US" altLang="en-US" sz="1200" b="1" dirty="0">
                <a:solidFill>
                  <a:srgbClr val="FFCC99"/>
                </a:solidFill>
              </a:rPr>
              <a:t>situs inversus</a:t>
            </a:r>
            <a:r>
              <a:rPr lang="en-US" altLang="en-US" sz="1200" dirty="0">
                <a:solidFill>
                  <a:srgbClr val="FFCC99"/>
                </a:solidFill>
              </a:rPr>
              <a:t> of retinal vessels</a:t>
            </a:r>
          </a:p>
          <a:p>
            <a:pPr eaLnBrk="1" hangingPunct="1">
              <a:spcBef>
                <a:spcPct val="0"/>
              </a:spcBef>
              <a:buClrTx/>
              <a:buSzTx/>
              <a:buFontTx/>
              <a:buNone/>
            </a:pPr>
            <a:r>
              <a:rPr lang="en-US" altLang="en-US" sz="1200" dirty="0">
                <a:solidFill>
                  <a:srgbClr val="FFCC99"/>
                </a:solidFill>
              </a:rPr>
              <a:t>3) Fundus abnormality produces… </a:t>
            </a:r>
            <a:r>
              <a:rPr lang="en-US" altLang="en-US" sz="1200" b="1" dirty="0">
                <a:solidFill>
                  <a:srgbClr val="FFCC99"/>
                </a:solidFill>
              </a:rPr>
              <a:t>myopic </a:t>
            </a:r>
            <a:r>
              <a:rPr lang="en-US" altLang="en-US" sz="1200" b="1" dirty="0" err="1">
                <a:solidFill>
                  <a:srgbClr val="FFCC99"/>
                </a:solidFill>
              </a:rPr>
              <a:t>astigm</a:t>
            </a:r>
            <a:endParaRPr lang="en-US" altLang="en-US" sz="1200" b="1" dirty="0">
              <a:solidFill>
                <a:srgbClr val="FFCC99"/>
              </a:solidFill>
            </a:endParaRPr>
          </a:p>
          <a:p>
            <a:pPr eaLnBrk="1" hangingPunct="1">
              <a:spcBef>
                <a:spcPct val="0"/>
              </a:spcBef>
              <a:buClrTx/>
              <a:buSzTx/>
              <a:buFontTx/>
              <a:buNone/>
            </a:pPr>
            <a:r>
              <a:rPr lang="en-US" altLang="en-US" sz="1200" dirty="0">
                <a:solidFill>
                  <a:srgbClr val="FFCC99"/>
                </a:solidFill>
              </a:rPr>
              <a:t>4) VF testing reveals…</a:t>
            </a:r>
            <a:r>
              <a:rPr lang="en-US" altLang="en-US" sz="1200" b="1" dirty="0">
                <a:solidFill>
                  <a:srgbClr val="FFCC99"/>
                </a:solidFill>
              </a:rPr>
              <a:t>bitemporal hemianopia</a:t>
            </a:r>
            <a:r>
              <a:rPr lang="en-US" altLang="en-US" sz="1200" dirty="0">
                <a:solidFill>
                  <a:srgbClr val="FFCC99"/>
                </a:solidFill>
              </a:rPr>
              <a:t> that </a:t>
            </a:r>
            <a:r>
              <a:rPr lang="en-US" altLang="en-US" sz="1200" dirty="0" err="1">
                <a:solidFill>
                  <a:srgbClr val="FFCC99"/>
                </a:solidFill>
              </a:rPr>
              <a:t>doesn’t</a:t>
            </a:r>
            <a:r>
              <a:rPr lang="en-US" altLang="en-US" sz="1200" b="1" dirty="0" err="1">
                <a:solidFill>
                  <a:srgbClr val="FFCC99"/>
                </a:solidFill>
              </a:rPr>
              <a:t>with</a:t>
            </a:r>
            <a:r>
              <a:rPr lang="en-US" altLang="en-US" sz="1200" b="1" dirty="0">
                <a:solidFill>
                  <a:srgbClr val="FFCC99"/>
                </a:solidFill>
              </a:rPr>
              <a:t> refract</a:t>
            </a:r>
          </a:p>
        </p:txBody>
      </p:sp>
    </p:spTree>
  </p:cSld>
  <p:clrMapOvr>
    <a:masterClrMapping/>
  </p:clrMapOvr>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130" name="Text Box 10">
            <a:extLst>
              <a:ext uri="{FF2B5EF4-FFF2-40B4-BE49-F238E27FC236}">
                <a16:creationId xmlns:a16="http://schemas.microsoft.com/office/drawing/2014/main" id="{AA9DEB8F-3C72-4353-9A72-72C8A2074CFE}"/>
              </a:ext>
            </a:extLst>
          </p:cNvPr>
          <p:cNvSpPr txBox="1">
            <a:spLocks noChangeArrowheads="1"/>
          </p:cNvSpPr>
          <p:nvPr/>
        </p:nvSpPr>
        <p:spPr bwMode="auto">
          <a:xfrm>
            <a:off x="1371600" y="4267200"/>
            <a:ext cx="3057525" cy="2154238"/>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Morning-Glory Disc</a:t>
            </a:r>
          </a:p>
          <a:p>
            <a:pPr eaLnBrk="1" hangingPunct="1">
              <a:spcBef>
                <a:spcPct val="0"/>
              </a:spcBef>
              <a:buClrTx/>
              <a:buSzTx/>
              <a:buFontTx/>
              <a:buNone/>
            </a:pPr>
            <a:r>
              <a:rPr lang="en-US" altLang="en-US" sz="1200"/>
              <a:t>--DFE reveals:</a:t>
            </a:r>
          </a:p>
          <a:p>
            <a:pPr eaLnBrk="1" hangingPunct="1">
              <a:spcBef>
                <a:spcPct val="0"/>
              </a:spcBef>
              <a:buClrTx/>
              <a:buSzTx/>
              <a:buFontTx/>
              <a:buNone/>
            </a:pPr>
            <a:r>
              <a:rPr lang="en-US" altLang="en-US" sz="1200"/>
              <a:t>  1) A funnel-shaped…</a:t>
            </a:r>
            <a:r>
              <a:rPr lang="en-US" altLang="en-US" sz="1200" b="1">
                <a:solidFill>
                  <a:srgbClr val="0000FF"/>
                </a:solidFill>
              </a:rPr>
              <a:t>excavation</a:t>
            </a:r>
            <a:endParaRPr lang="en-US" altLang="en-US" sz="1200"/>
          </a:p>
          <a:p>
            <a:pPr eaLnBrk="1" hangingPunct="1">
              <a:spcBef>
                <a:spcPct val="0"/>
              </a:spcBef>
              <a:buClrTx/>
              <a:buSzTx/>
              <a:buFontTx/>
              <a:buNone/>
            </a:pPr>
            <a:r>
              <a:rPr lang="en-US" altLang="en-US" sz="1200"/>
              <a:t>  2) Number of vessels crossing the rim</a:t>
            </a:r>
          </a:p>
          <a:p>
            <a:pPr eaLnBrk="1" hangingPunct="1">
              <a:spcBef>
                <a:spcPct val="0"/>
              </a:spcBef>
              <a:buClrTx/>
              <a:buSzTx/>
              <a:buFontTx/>
              <a:buNone/>
            </a:pPr>
            <a:r>
              <a:rPr lang="en-US" altLang="en-US" sz="1200"/>
              <a:t>    seems abnormally…</a:t>
            </a:r>
            <a:r>
              <a:rPr lang="en-US" altLang="en-US" sz="1200" b="1">
                <a:solidFill>
                  <a:srgbClr val="0000FF"/>
                </a:solidFill>
              </a:rPr>
              <a:t>high</a:t>
            </a:r>
            <a:r>
              <a:rPr lang="en-US" altLang="en-US" sz="1200"/>
              <a:t> </a:t>
            </a:r>
            <a:endParaRPr lang="en-US" altLang="en-US" sz="1200" b="1">
              <a:solidFill>
                <a:srgbClr val="0000FF"/>
              </a:solidFill>
            </a:endParaRPr>
          </a:p>
          <a:p>
            <a:pPr eaLnBrk="1" hangingPunct="1">
              <a:spcBef>
                <a:spcPct val="0"/>
              </a:spcBef>
              <a:buClrTx/>
              <a:buSzTx/>
              <a:buFontTx/>
              <a:buNone/>
            </a:pPr>
            <a:r>
              <a:rPr lang="en-US" altLang="en-US" sz="1200"/>
              <a:t>--Tissue is…</a:t>
            </a:r>
            <a:r>
              <a:rPr lang="en-US" altLang="en-US" sz="1200" b="1">
                <a:solidFill>
                  <a:srgbClr val="0000FF"/>
                </a:solidFill>
              </a:rPr>
              <a:t>contractile</a:t>
            </a:r>
            <a:r>
              <a:rPr lang="en-US" altLang="en-US" sz="1200"/>
              <a:t>, so cup seems</a:t>
            </a:r>
          </a:p>
          <a:p>
            <a:pPr eaLnBrk="1" hangingPunct="1">
              <a:spcBef>
                <a:spcPct val="0"/>
              </a:spcBef>
              <a:buClrTx/>
              <a:buSzTx/>
              <a:buFontTx/>
              <a:buNone/>
            </a:pPr>
            <a:r>
              <a:rPr lang="en-US" altLang="en-US" sz="1200"/>
              <a:t>  to…</a:t>
            </a:r>
            <a:r>
              <a:rPr lang="en-US" altLang="en-US" sz="1200" b="1">
                <a:solidFill>
                  <a:srgbClr val="0000FF"/>
                </a:solidFill>
              </a:rPr>
              <a:t>open </a:t>
            </a:r>
            <a:r>
              <a:rPr lang="en-US" altLang="en-US" sz="1200">
                <a:solidFill>
                  <a:srgbClr val="0000FF"/>
                </a:solidFill>
              </a:rPr>
              <a:t>and</a:t>
            </a:r>
            <a:r>
              <a:rPr lang="en-US" altLang="en-US" sz="1200" b="1">
                <a:solidFill>
                  <a:srgbClr val="0000FF"/>
                </a:solidFill>
              </a:rPr>
              <a:t> close</a:t>
            </a:r>
            <a:r>
              <a:rPr lang="en-US" altLang="en-US" sz="1200"/>
              <a:t> (like its namesake,  </a:t>
            </a:r>
          </a:p>
          <a:p>
            <a:pPr eaLnBrk="1" hangingPunct="1">
              <a:spcBef>
                <a:spcPct val="0"/>
              </a:spcBef>
              <a:buClrTx/>
              <a:buSzTx/>
              <a:buFontTx/>
              <a:buNone/>
            </a:pPr>
            <a:r>
              <a:rPr lang="en-US" altLang="en-US" sz="1200"/>
              <a:t>  the morning-glory flower)</a:t>
            </a:r>
          </a:p>
          <a:p>
            <a:pPr eaLnBrk="1" hangingPunct="1">
              <a:spcBef>
                <a:spcPct val="0"/>
              </a:spcBef>
              <a:buClrTx/>
              <a:buSzTx/>
              <a:buFontTx/>
              <a:buNone/>
            </a:pPr>
            <a:r>
              <a:rPr lang="en-US" altLang="en-US" sz="1200"/>
              <a:t>--VA usually…</a:t>
            </a:r>
            <a:r>
              <a:rPr lang="en-US" altLang="en-US" sz="1200" b="1">
                <a:solidFill>
                  <a:srgbClr val="0000FF"/>
                </a:solidFill>
              </a:rPr>
              <a:t>20/200</a:t>
            </a:r>
            <a:r>
              <a:rPr lang="en-US" altLang="en-US" sz="1200"/>
              <a:t>, but can be…</a:t>
            </a:r>
          </a:p>
          <a:p>
            <a:pPr eaLnBrk="1" hangingPunct="1">
              <a:spcBef>
                <a:spcPct val="0"/>
              </a:spcBef>
              <a:buClrTx/>
              <a:buSzTx/>
              <a:buFontTx/>
              <a:buNone/>
            </a:pPr>
            <a:r>
              <a:rPr lang="en-US" altLang="en-US" sz="1200"/>
              <a:t>   </a:t>
            </a:r>
            <a:r>
              <a:rPr lang="en-US" altLang="en-US" sz="1200" b="1">
                <a:solidFill>
                  <a:srgbClr val="0000FF"/>
                </a:solidFill>
              </a:rPr>
              <a:t>20/20&lt;-&gt;NLP</a:t>
            </a:r>
          </a:p>
          <a:p>
            <a:pPr eaLnBrk="1" hangingPunct="1">
              <a:spcBef>
                <a:spcPct val="0"/>
              </a:spcBef>
              <a:buClrTx/>
              <a:buSzTx/>
              <a:buFontTx/>
              <a:buNone/>
            </a:pPr>
            <a:r>
              <a:rPr lang="en-US" altLang="en-US" sz="1200"/>
              <a:t>--1/3 develop…</a:t>
            </a:r>
            <a:r>
              <a:rPr lang="en-US" altLang="en-US" sz="1200" b="1">
                <a:solidFill>
                  <a:srgbClr val="CCECFF"/>
                </a:solidFill>
              </a:rPr>
              <a:t>serous</a:t>
            </a:r>
            <a:r>
              <a:rPr lang="en-US" altLang="en-US" sz="1200" b="1">
                <a:solidFill>
                  <a:srgbClr val="0000FF"/>
                </a:solidFill>
              </a:rPr>
              <a:t> </a:t>
            </a:r>
            <a:r>
              <a:rPr lang="en-US" altLang="en-US" sz="1200" b="1">
                <a:solidFill>
                  <a:srgbClr val="CCECFF"/>
                </a:solidFill>
              </a:rPr>
              <a:t>RD</a:t>
            </a:r>
          </a:p>
        </p:txBody>
      </p:sp>
      <p:sp>
        <p:nvSpPr>
          <p:cNvPr id="48131" name="Text Box 3">
            <a:extLst>
              <a:ext uri="{FF2B5EF4-FFF2-40B4-BE49-F238E27FC236}">
                <a16:creationId xmlns:a16="http://schemas.microsoft.com/office/drawing/2014/main" id="{357EF3F7-98CD-46A4-9162-6A15D03E0513}"/>
              </a:ext>
            </a:extLst>
          </p:cNvPr>
          <p:cNvSpPr txBox="1">
            <a:spLocks noChangeArrowheads="1"/>
          </p:cNvSpPr>
          <p:nvPr/>
        </p:nvSpPr>
        <p:spPr bwMode="auto">
          <a:xfrm>
            <a:off x="793750" y="3505200"/>
            <a:ext cx="2254250" cy="669925"/>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Optic Pit/Hole</a:t>
            </a:r>
          </a:p>
          <a:p>
            <a:pPr eaLnBrk="1" hangingPunct="1">
              <a:spcBef>
                <a:spcPct val="0"/>
              </a:spcBef>
              <a:buClrTx/>
              <a:buSzTx/>
              <a:buFontTx/>
              <a:buNone/>
            </a:pPr>
            <a:r>
              <a:rPr lang="en-US" altLang="en-US" sz="1200"/>
              <a:t>--Associated with…</a:t>
            </a:r>
            <a:r>
              <a:rPr lang="en-US" altLang="en-US" sz="1200" b="1">
                <a:solidFill>
                  <a:srgbClr val="0000FF"/>
                </a:solidFill>
              </a:rPr>
              <a:t>serous RD</a:t>
            </a:r>
          </a:p>
          <a:p>
            <a:pPr eaLnBrk="1" hangingPunct="1">
              <a:spcBef>
                <a:spcPct val="0"/>
              </a:spcBef>
              <a:buClrTx/>
              <a:buSzTx/>
              <a:buFontTx/>
              <a:buNone/>
            </a:pPr>
            <a:r>
              <a:rPr lang="en-US" altLang="en-US" sz="1200" b="1">
                <a:solidFill>
                  <a:srgbClr val="0000FF"/>
                </a:solidFill>
              </a:rPr>
              <a:t>  in adulthood</a:t>
            </a:r>
          </a:p>
        </p:txBody>
      </p:sp>
      <p:sp>
        <p:nvSpPr>
          <p:cNvPr id="48132" name="Line 4">
            <a:extLst>
              <a:ext uri="{FF2B5EF4-FFF2-40B4-BE49-F238E27FC236}">
                <a16:creationId xmlns:a16="http://schemas.microsoft.com/office/drawing/2014/main" id="{90CCBB6E-EC3D-4BF0-BE27-76C76C2F9C08}"/>
              </a:ext>
            </a:extLst>
          </p:cNvPr>
          <p:cNvSpPr>
            <a:spLocks noChangeShapeType="1"/>
          </p:cNvSpPr>
          <p:nvPr/>
        </p:nvSpPr>
        <p:spPr bwMode="auto">
          <a:xfrm flipH="1">
            <a:off x="1600200" y="2057400"/>
            <a:ext cx="1524000" cy="3810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8133" name="Text Box 6">
            <a:extLst>
              <a:ext uri="{FF2B5EF4-FFF2-40B4-BE49-F238E27FC236}">
                <a16:creationId xmlns:a16="http://schemas.microsoft.com/office/drawing/2014/main" id="{6DEB8D47-F0B0-4E77-823A-D10E7D8EEE00}"/>
              </a:ext>
            </a:extLst>
          </p:cNvPr>
          <p:cNvSpPr txBox="1">
            <a:spLocks noChangeArrowheads="1"/>
          </p:cNvSpPr>
          <p:nvPr/>
        </p:nvSpPr>
        <p:spPr bwMode="auto">
          <a:xfrm>
            <a:off x="1357313" y="1524000"/>
            <a:ext cx="3511550" cy="4540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1400" i="1">
                <a:solidFill>
                  <a:srgbClr val="0000FF"/>
                </a:solidFill>
              </a:rPr>
              <a:t>These three are all secondary to abnormal</a:t>
            </a:r>
          </a:p>
          <a:p>
            <a:pPr algn="ctr" eaLnBrk="1" hangingPunct="1">
              <a:lnSpc>
                <a:spcPct val="85000"/>
              </a:lnSpc>
              <a:spcBef>
                <a:spcPct val="0"/>
              </a:spcBef>
              <a:buClrTx/>
              <a:buSzTx/>
              <a:buFontTx/>
              <a:buNone/>
            </a:pPr>
            <a:r>
              <a:rPr lang="en-US" altLang="en-US" sz="1400" i="1">
                <a:solidFill>
                  <a:srgbClr val="0000FF"/>
                </a:solidFill>
              </a:rPr>
              <a:t>closure of the embryonic optic fissure</a:t>
            </a:r>
          </a:p>
        </p:txBody>
      </p:sp>
      <p:sp>
        <p:nvSpPr>
          <p:cNvPr id="48134" name="Text Box 7">
            <a:extLst>
              <a:ext uri="{FF2B5EF4-FFF2-40B4-BE49-F238E27FC236}">
                <a16:creationId xmlns:a16="http://schemas.microsoft.com/office/drawing/2014/main" id="{228B053F-9478-47FC-A50D-BC529CA1BA0F}"/>
              </a:ext>
            </a:extLst>
          </p:cNvPr>
          <p:cNvSpPr txBox="1">
            <a:spLocks noChangeArrowheads="1"/>
          </p:cNvSpPr>
          <p:nvPr/>
        </p:nvSpPr>
        <p:spPr bwMode="auto">
          <a:xfrm>
            <a:off x="76200" y="2514600"/>
            <a:ext cx="2757488" cy="852488"/>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Optic Nerve Coloboma</a:t>
            </a:r>
          </a:p>
          <a:p>
            <a:pPr eaLnBrk="1" hangingPunct="1">
              <a:spcBef>
                <a:spcPct val="0"/>
              </a:spcBef>
              <a:buClrTx/>
              <a:buSzTx/>
              <a:buFontTx/>
              <a:buNone/>
            </a:pPr>
            <a:r>
              <a:rPr lang="en-US" altLang="en-US" sz="1200"/>
              <a:t>1) May resemble…</a:t>
            </a:r>
            <a:r>
              <a:rPr lang="en-US" altLang="en-US" sz="1200" b="1">
                <a:solidFill>
                  <a:srgbClr val="0000FF"/>
                </a:solidFill>
              </a:rPr>
              <a:t>deep cupping</a:t>
            </a:r>
          </a:p>
          <a:p>
            <a:pPr eaLnBrk="1" hangingPunct="1">
              <a:spcBef>
                <a:spcPct val="0"/>
              </a:spcBef>
              <a:buClrTx/>
              <a:buSzTx/>
              <a:buFontTx/>
              <a:buNone/>
            </a:pPr>
            <a:r>
              <a:rPr lang="en-US" altLang="en-US" sz="1200"/>
              <a:t>2) Can be…</a:t>
            </a:r>
            <a:r>
              <a:rPr lang="en-US" altLang="en-US" sz="1200" b="1">
                <a:solidFill>
                  <a:srgbClr val="0000FF"/>
                </a:solidFill>
              </a:rPr>
              <a:t>bilateral, asymmetric</a:t>
            </a:r>
          </a:p>
          <a:p>
            <a:pPr eaLnBrk="1" hangingPunct="1">
              <a:spcBef>
                <a:spcPct val="0"/>
              </a:spcBef>
              <a:buClrTx/>
              <a:buSzTx/>
              <a:buFontTx/>
              <a:buNone/>
            </a:pPr>
            <a:r>
              <a:rPr lang="en-US" altLang="en-US" sz="1200"/>
              <a:t>3) Part of the…</a:t>
            </a:r>
            <a:r>
              <a:rPr lang="en-US" altLang="en-US" sz="1200" b="1">
                <a:solidFill>
                  <a:srgbClr val="0000FF"/>
                </a:solidFill>
              </a:rPr>
              <a:t>CHARGE association</a:t>
            </a:r>
          </a:p>
        </p:txBody>
      </p:sp>
      <p:sp>
        <p:nvSpPr>
          <p:cNvPr id="48135" name="Line 8">
            <a:extLst>
              <a:ext uri="{FF2B5EF4-FFF2-40B4-BE49-F238E27FC236}">
                <a16:creationId xmlns:a16="http://schemas.microsoft.com/office/drawing/2014/main" id="{989F9B68-5840-4413-AEF1-9D24F6D9BE79}"/>
              </a:ext>
            </a:extLst>
          </p:cNvPr>
          <p:cNvSpPr>
            <a:spLocks noChangeShapeType="1"/>
          </p:cNvSpPr>
          <p:nvPr/>
        </p:nvSpPr>
        <p:spPr bwMode="auto">
          <a:xfrm flipH="1">
            <a:off x="2971800" y="2057400"/>
            <a:ext cx="152400" cy="14478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8136" name="Text Box 9">
            <a:extLst>
              <a:ext uri="{FF2B5EF4-FFF2-40B4-BE49-F238E27FC236}">
                <a16:creationId xmlns:a16="http://schemas.microsoft.com/office/drawing/2014/main" id="{4167E057-70BE-4694-BDFA-7E3D0BD1A6D5}"/>
              </a:ext>
            </a:extLst>
          </p:cNvPr>
          <p:cNvSpPr txBox="1">
            <a:spLocks noChangeArrowheads="1"/>
          </p:cNvSpPr>
          <p:nvPr/>
        </p:nvSpPr>
        <p:spPr bwMode="auto">
          <a:xfrm>
            <a:off x="1371600" y="4267200"/>
            <a:ext cx="3028950" cy="2130425"/>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Morning-Glory Disc</a:t>
            </a:r>
          </a:p>
          <a:p>
            <a:pPr eaLnBrk="1" hangingPunct="1">
              <a:spcBef>
                <a:spcPct val="0"/>
              </a:spcBef>
              <a:buClrTx/>
              <a:buSzTx/>
              <a:buFontTx/>
              <a:buNone/>
            </a:pPr>
            <a:r>
              <a:rPr lang="en-US" altLang="en-US" sz="1200"/>
              <a:t>--DFE reveals:</a:t>
            </a:r>
          </a:p>
          <a:p>
            <a:pPr eaLnBrk="1" hangingPunct="1">
              <a:spcBef>
                <a:spcPct val="0"/>
              </a:spcBef>
              <a:buClrTx/>
              <a:buSzTx/>
              <a:buFontTx/>
              <a:buNone/>
            </a:pPr>
            <a:r>
              <a:rPr lang="en-US" altLang="en-US" sz="1200"/>
              <a:t>  1) A funnel-shaped…</a:t>
            </a:r>
            <a:r>
              <a:rPr lang="en-US" altLang="en-US" sz="1200" b="1">
                <a:solidFill>
                  <a:srgbClr val="0000FF"/>
                </a:solidFill>
              </a:rPr>
              <a:t>excavation</a:t>
            </a:r>
            <a:endParaRPr lang="en-US" altLang="en-US" sz="1200"/>
          </a:p>
          <a:p>
            <a:pPr eaLnBrk="1" hangingPunct="1">
              <a:spcBef>
                <a:spcPct val="0"/>
              </a:spcBef>
              <a:buClrTx/>
              <a:buSzTx/>
              <a:buFontTx/>
              <a:buNone/>
            </a:pPr>
            <a:r>
              <a:rPr lang="en-US" altLang="en-US" sz="1200"/>
              <a:t>  2) Number of vessels crossing the rim</a:t>
            </a:r>
          </a:p>
          <a:p>
            <a:pPr eaLnBrk="1" hangingPunct="1">
              <a:spcBef>
                <a:spcPct val="0"/>
              </a:spcBef>
              <a:buClrTx/>
              <a:buSzTx/>
              <a:buFontTx/>
              <a:buNone/>
            </a:pPr>
            <a:r>
              <a:rPr lang="en-US" altLang="en-US" sz="1200"/>
              <a:t>    seems abnormally…</a:t>
            </a:r>
            <a:r>
              <a:rPr lang="en-US" altLang="en-US" sz="1200" b="1">
                <a:solidFill>
                  <a:srgbClr val="0000FF"/>
                </a:solidFill>
              </a:rPr>
              <a:t>high</a:t>
            </a:r>
            <a:r>
              <a:rPr lang="en-US" altLang="en-US" sz="1200"/>
              <a:t> </a:t>
            </a:r>
            <a:endParaRPr lang="en-US" altLang="en-US" sz="1200" b="1">
              <a:solidFill>
                <a:srgbClr val="0000FF"/>
              </a:solidFill>
            </a:endParaRPr>
          </a:p>
          <a:p>
            <a:pPr eaLnBrk="1" hangingPunct="1">
              <a:spcBef>
                <a:spcPct val="0"/>
              </a:spcBef>
              <a:buClrTx/>
              <a:buSzTx/>
              <a:buFontTx/>
              <a:buNone/>
            </a:pPr>
            <a:r>
              <a:rPr lang="en-US" altLang="en-US" sz="1200"/>
              <a:t>--Tissue is…</a:t>
            </a:r>
            <a:r>
              <a:rPr lang="en-US" altLang="en-US" sz="1200" b="1">
                <a:solidFill>
                  <a:srgbClr val="0000FF"/>
                </a:solidFill>
              </a:rPr>
              <a:t>contractile</a:t>
            </a:r>
            <a:r>
              <a:rPr lang="en-US" altLang="en-US" sz="1200"/>
              <a:t>, so cup seems</a:t>
            </a:r>
          </a:p>
          <a:p>
            <a:pPr eaLnBrk="1" hangingPunct="1">
              <a:spcBef>
                <a:spcPct val="0"/>
              </a:spcBef>
              <a:buClrTx/>
              <a:buSzTx/>
              <a:buFontTx/>
              <a:buNone/>
            </a:pPr>
            <a:r>
              <a:rPr lang="en-US" altLang="en-US" sz="1200"/>
              <a:t>  to…</a:t>
            </a:r>
            <a:r>
              <a:rPr lang="en-US" altLang="en-US" sz="1200" b="1">
                <a:solidFill>
                  <a:srgbClr val="0000FF"/>
                </a:solidFill>
              </a:rPr>
              <a:t>open </a:t>
            </a:r>
            <a:r>
              <a:rPr lang="en-US" altLang="en-US" sz="1200">
                <a:solidFill>
                  <a:srgbClr val="0000FF"/>
                </a:solidFill>
              </a:rPr>
              <a:t>and</a:t>
            </a:r>
            <a:r>
              <a:rPr lang="en-US" altLang="en-US" sz="1200" b="1">
                <a:solidFill>
                  <a:srgbClr val="0000FF"/>
                </a:solidFill>
              </a:rPr>
              <a:t> close</a:t>
            </a:r>
            <a:r>
              <a:rPr lang="en-US" altLang="en-US" sz="1200"/>
              <a:t> (like its namesake,  </a:t>
            </a:r>
          </a:p>
          <a:p>
            <a:pPr eaLnBrk="1" hangingPunct="1">
              <a:spcBef>
                <a:spcPct val="0"/>
              </a:spcBef>
              <a:buClrTx/>
              <a:buSzTx/>
              <a:buFontTx/>
              <a:buNone/>
            </a:pPr>
            <a:r>
              <a:rPr lang="en-US" altLang="en-US" sz="1200"/>
              <a:t>  the morning-glory flower)</a:t>
            </a:r>
          </a:p>
          <a:p>
            <a:pPr eaLnBrk="1" hangingPunct="1">
              <a:spcBef>
                <a:spcPct val="0"/>
              </a:spcBef>
              <a:buClrTx/>
              <a:buSzTx/>
              <a:buFontTx/>
              <a:buNone/>
            </a:pPr>
            <a:r>
              <a:rPr lang="en-US" altLang="en-US" sz="1200"/>
              <a:t>--VA usually…</a:t>
            </a:r>
            <a:r>
              <a:rPr lang="en-US" altLang="en-US" sz="1200" b="1">
                <a:solidFill>
                  <a:srgbClr val="0000FF"/>
                </a:solidFill>
              </a:rPr>
              <a:t>20/200</a:t>
            </a:r>
            <a:r>
              <a:rPr lang="en-US" altLang="en-US" sz="1200"/>
              <a:t>, but can be…</a:t>
            </a:r>
          </a:p>
          <a:p>
            <a:pPr eaLnBrk="1" hangingPunct="1">
              <a:spcBef>
                <a:spcPct val="0"/>
              </a:spcBef>
              <a:buClrTx/>
              <a:buSzTx/>
              <a:buFontTx/>
              <a:buNone/>
            </a:pPr>
            <a:r>
              <a:rPr lang="en-US" altLang="en-US" sz="1200"/>
              <a:t>   </a:t>
            </a:r>
            <a:r>
              <a:rPr lang="en-US" altLang="en-US" sz="1200" b="1">
                <a:solidFill>
                  <a:srgbClr val="0000FF"/>
                </a:solidFill>
              </a:rPr>
              <a:t>20/20&lt;-&gt;NLP</a:t>
            </a:r>
          </a:p>
          <a:p>
            <a:pPr eaLnBrk="1" hangingPunct="1">
              <a:spcBef>
                <a:spcPct val="0"/>
              </a:spcBef>
              <a:buClrTx/>
              <a:buSzTx/>
              <a:buFontTx/>
              <a:buNone/>
            </a:pPr>
            <a:r>
              <a:rPr lang="en-US" altLang="en-US" sz="1200"/>
              <a:t>--1/3 develop…</a:t>
            </a:r>
            <a:r>
              <a:rPr lang="en-US" altLang="en-US" sz="1200" b="1">
                <a:solidFill>
                  <a:srgbClr val="0000FF"/>
                </a:solidFill>
              </a:rPr>
              <a:t>serous RD</a:t>
            </a:r>
          </a:p>
        </p:txBody>
      </p:sp>
      <p:sp>
        <p:nvSpPr>
          <p:cNvPr id="48137" name="Text Box 12">
            <a:extLst>
              <a:ext uri="{FF2B5EF4-FFF2-40B4-BE49-F238E27FC236}">
                <a16:creationId xmlns:a16="http://schemas.microsoft.com/office/drawing/2014/main" id="{C9F806C5-D990-44D7-A159-D6BC1E6591F0}"/>
              </a:ext>
            </a:extLst>
          </p:cNvPr>
          <p:cNvSpPr txBox="1">
            <a:spLocks noChangeArrowheads="1"/>
          </p:cNvSpPr>
          <p:nvPr/>
        </p:nvSpPr>
        <p:spPr bwMode="auto">
          <a:xfrm>
            <a:off x="4648200" y="2576513"/>
            <a:ext cx="3522663" cy="862012"/>
          </a:xfrm>
          <a:prstGeom prst="rect">
            <a:avLst/>
          </a:prstGeom>
          <a:solidFill>
            <a:srgbClr val="FFC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Myelinated RNFL</a:t>
            </a:r>
          </a:p>
          <a:p>
            <a:pPr eaLnBrk="1" hangingPunct="1">
              <a:spcBef>
                <a:spcPct val="0"/>
              </a:spcBef>
              <a:buClrTx/>
              <a:buSzTx/>
              <a:buFontTx/>
              <a:buNone/>
            </a:pPr>
            <a:r>
              <a:rPr lang="en-US" altLang="en-US" sz="1200"/>
              <a:t>1) Myelin normally ends at the…</a:t>
            </a:r>
            <a:r>
              <a:rPr lang="en-US" altLang="en-US" sz="1200" b="1">
                <a:solidFill>
                  <a:srgbClr val="0000FF"/>
                </a:solidFill>
              </a:rPr>
              <a:t>lamina cribrosa</a:t>
            </a:r>
          </a:p>
          <a:p>
            <a:pPr eaLnBrk="1" hangingPunct="1">
              <a:spcBef>
                <a:spcPct val="0"/>
              </a:spcBef>
              <a:buClrTx/>
              <a:buSzTx/>
              <a:buFontTx/>
              <a:buNone/>
            </a:pPr>
            <a:r>
              <a:rPr lang="en-US" altLang="en-US" sz="1200"/>
              <a:t>2) Can be…</a:t>
            </a:r>
            <a:r>
              <a:rPr lang="en-US" altLang="en-US" sz="1200" b="1">
                <a:solidFill>
                  <a:srgbClr val="0000FF"/>
                </a:solidFill>
              </a:rPr>
              <a:t>patchy</a:t>
            </a:r>
            <a:r>
              <a:rPr lang="en-US" altLang="en-US" sz="1200"/>
              <a:t> </a:t>
            </a:r>
            <a:r>
              <a:rPr lang="en-US" altLang="en-US" sz="1200">
                <a:solidFill>
                  <a:srgbClr val="0000FF"/>
                </a:solidFill>
              </a:rPr>
              <a:t>and</a:t>
            </a:r>
            <a:r>
              <a:rPr lang="en-US" altLang="en-US" sz="1200"/>
              <a:t> </a:t>
            </a:r>
            <a:r>
              <a:rPr lang="en-US" altLang="en-US" sz="1200" b="1">
                <a:solidFill>
                  <a:srgbClr val="0000FF"/>
                </a:solidFill>
              </a:rPr>
              <a:t>discontinuous</a:t>
            </a:r>
          </a:p>
          <a:p>
            <a:pPr eaLnBrk="1" hangingPunct="1">
              <a:spcBef>
                <a:spcPct val="0"/>
              </a:spcBef>
              <a:buClrTx/>
              <a:buSzTx/>
              <a:buFontTx/>
              <a:buNone/>
            </a:pPr>
            <a:r>
              <a:rPr lang="en-US" altLang="en-US" sz="1200"/>
              <a:t>3) Corresponding VF has an…</a:t>
            </a:r>
            <a:r>
              <a:rPr lang="en-US" altLang="en-US" sz="1200" b="1">
                <a:solidFill>
                  <a:srgbClr val="0000FF"/>
                </a:solidFill>
              </a:rPr>
              <a:t>absolute</a:t>
            </a:r>
            <a:r>
              <a:rPr lang="en-US" altLang="en-US" sz="1200"/>
              <a:t> scotoma</a:t>
            </a:r>
          </a:p>
        </p:txBody>
      </p:sp>
      <p:sp>
        <p:nvSpPr>
          <p:cNvPr id="48138" name="Text Box 13">
            <a:extLst>
              <a:ext uri="{FF2B5EF4-FFF2-40B4-BE49-F238E27FC236}">
                <a16:creationId xmlns:a16="http://schemas.microsoft.com/office/drawing/2014/main" id="{72F666A7-A08A-4AE8-B4FB-55FD40C9A365}"/>
              </a:ext>
            </a:extLst>
          </p:cNvPr>
          <p:cNvSpPr txBox="1">
            <a:spLocks noChangeArrowheads="1"/>
          </p:cNvSpPr>
          <p:nvPr/>
        </p:nvSpPr>
        <p:spPr bwMode="auto">
          <a:xfrm>
            <a:off x="5410200" y="1687513"/>
            <a:ext cx="3606800" cy="669925"/>
          </a:xfrm>
          <a:prstGeom prst="rect">
            <a:avLst/>
          </a:prstGeom>
          <a:solidFill>
            <a:srgbClr val="FFFF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Megalopapilla</a:t>
            </a:r>
          </a:p>
          <a:p>
            <a:pPr eaLnBrk="1" hangingPunct="1">
              <a:spcBef>
                <a:spcPct val="0"/>
              </a:spcBef>
              <a:buClrTx/>
              <a:buSzTx/>
              <a:buFontTx/>
              <a:buNone/>
            </a:pPr>
            <a:r>
              <a:rPr lang="en-US" altLang="en-US" sz="1200"/>
              <a:t>1) Abnormally large diameter of…</a:t>
            </a:r>
            <a:r>
              <a:rPr lang="en-US" altLang="en-US" sz="1200" b="1">
                <a:solidFill>
                  <a:srgbClr val="0000FF"/>
                </a:solidFill>
              </a:rPr>
              <a:t>disc </a:t>
            </a:r>
            <a:r>
              <a:rPr lang="en-US" altLang="en-US" sz="1200">
                <a:solidFill>
                  <a:srgbClr val="0000FF"/>
                </a:solidFill>
              </a:rPr>
              <a:t>and</a:t>
            </a:r>
            <a:r>
              <a:rPr lang="en-US" altLang="en-US" sz="1200" b="1">
                <a:solidFill>
                  <a:srgbClr val="0000FF"/>
                </a:solidFill>
              </a:rPr>
              <a:t> cup</a:t>
            </a:r>
          </a:p>
          <a:p>
            <a:pPr eaLnBrk="1" hangingPunct="1">
              <a:spcBef>
                <a:spcPct val="0"/>
              </a:spcBef>
              <a:buClrTx/>
              <a:buSzTx/>
              <a:buFontTx/>
              <a:buNone/>
            </a:pPr>
            <a:r>
              <a:rPr lang="en-US" altLang="en-US" sz="1200"/>
              <a:t>2) VF testing may reveal an…</a:t>
            </a:r>
            <a:r>
              <a:rPr lang="en-US" altLang="en-US" sz="1200" b="1">
                <a:solidFill>
                  <a:srgbClr val="0000FF"/>
                </a:solidFill>
              </a:rPr>
              <a:t>enlarged blind spot</a:t>
            </a:r>
          </a:p>
        </p:txBody>
      </p:sp>
      <p:sp>
        <p:nvSpPr>
          <p:cNvPr id="48139" name="Rectangle 14">
            <a:extLst>
              <a:ext uri="{FF2B5EF4-FFF2-40B4-BE49-F238E27FC236}">
                <a16:creationId xmlns:a16="http://schemas.microsoft.com/office/drawing/2014/main" id="{88458640-3AEB-4C6F-BEA5-F0BCFF96127A}"/>
              </a:ext>
            </a:extLst>
          </p:cNvPr>
          <p:cNvSpPr>
            <a:spLocks noChangeArrowheads="1"/>
          </p:cNvSpPr>
          <p:nvPr/>
        </p:nvSpPr>
        <p:spPr bwMode="auto">
          <a:xfrm>
            <a:off x="457200" y="122238"/>
            <a:ext cx="7543800" cy="8683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b"/>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ct val="85000"/>
              </a:lnSpc>
              <a:spcBef>
                <a:spcPct val="0"/>
              </a:spcBef>
              <a:buClrTx/>
              <a:buSzTx/>
              <a:buFontTx/>
              <a:buNone/>
            </a:pPr>
            <a:r>
              <a:rPr lang="en-US" altLang="en-US" sz="3200" b="1" dirty="0">
                <a:solidFill>
                  <a:schemeClr val="tx2"/>
                </a:solidFill>
              </a:rPr>
              <a:t>Developmental Abnormalities of the Optic Nerve Head</a:t>
            </a:r>
            <a:endParaRPr lang="en-US" altLang="en-US" sz="3200" dirty="0">
              <a:solidFill>
                <a:schemeClr val="tx2"/>
              </a:solidFill>
            </a:endParaRPr>
          </a:p>
        </p:txBody>
      </p:sp>
      <p:sp>
        <p:nvSpPr>
          <p:cNvPr id="48140" name="Slide Number Placeholder 1">
            <a:extLst>
              <a:ext uri="{FF2B5EF4-FFF2-40B4-BE49-F238E27FC236}">
                <a16:creationId xmlns:a16="http://schemas.microsoft.com/office/drawing/2014/main" id="{45C6C0EA-FD7A-4FFE-A377-0D925E4BD610}"/>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C36141DB-9C8A-4A99-93A3-156B9A59AB62}" type="slidenum">
              <a:rPr lang="en-US" altLang="en-US" sz="1000"/>
              <a:pPr>
                <a:spcBef>
                  <a:spcPct val="0"/>
                </a:spcBef>
                <a:buClrTx/>
                <a:buSzTx/>
                <a:buFontTx/>
                <a:buNone/>
              </a:pPr>
              <a:t>114</a:t>
            </a:fld>
            <a:endParaRPr lang="en-US" altLang="en-US" sz="1000"/>
          </a:p>
        </p:txBody>
      </p:sp>
      <p:sp>
        <p:nvSpPr>
          <p:cNvPr id="48141" name="Line 12">
            <a:extLst>
              <a:ext uri="{FF2B5EF4-FFF2-40B4-BE49-F238E27FC236}">
                <a16:creationId xmlns:a16="http://schemas.microsoft.com/office/drawing/2014/main" id="{9DC50845-1EA2-44EC-9CAA-9290C4E254EA}"/>
              </a:ext>
            </a:extLst>
          </p:cNvPr>
          <p:cNvSpPr>
            <a:spLocks noChangeShapeType="1"/>
          </p:cNvSpPr>
          <p:nvPr/>
        </p:nvSpPr>
        <p:spPr bwMode="auto">
          <a:xfrm>
            <a:off x="3124200" y="2057400"/>
            <a:ext cx="381000" cy="22098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6" name="Text Box 19">
            <a:extLst>
              <a:ext uri="{FF2B5EF4-FFF2-40B4-BE49-F238E27FC236}">
                <a16:creationId xmlns:a16="http://schemas.microsoft.com/office/drawing/2014/main" id="{DF137723-63EC-41F5-8A96-9B6DBF02BC04}"/>
              </a:ext>
            </a:extLst>
          </p:cNvPr>
          <p:cNvSpPr txBox="1">
            <a:spLocks noChangeArrowheads="1"/>
          </p:cNvSpPr>
          <p:nvPr/>
        </p:nvSpPr>
        <p:spPr bwMode="auto">
          <a:xfrm>
            <a:off x="5257800" y="3760788"/>
            <a:ext cx="3273425" cy="1231900"/>
          </a:xfrm>
          <a:prstGeom prst="rect">
            <a:avLst/>
          </a:prstGeom>
          <a:solidFill>
            <a:srgbClr val="CCFFCC"/>
          </a:solidFill>
          <a:ln w="9525">
            <a:no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defRPr/>
            </a:pPr>
            <a:r>
              <a:rPr lang="en-US" altLang="en-US" sz="1400" b="1" dirty="0">
                <a:solidFill>
                  <a:schemeClr val="bg1">
                    <a:lumMod val="65000"/>
                  </a:schemeClr>
                </a:solidFill>
              </a:rPr>
              <a:t>Optic Nerve Hypoplasia</a:t>
            </a:r>
          </a:p>
          <a:p>
            <a:pPr eaLnBrk="1" hangingPunct="1">
              <a:spcBef>
                <a:spcPct val="0"/>
              </a:spcBef>
              <a:buClrTx/>
              <a:buSzTx/>
              <a:buFontTx/>
              <a:buNone/>
              <a:defRPr/>
            </a:pPr>
            <a:r>
              <a:rPr lang="en-US" altLang="en-US" sz="1200" dirty="0">
                <a:solidFill>
                  <a:srgbClr val="CCFFCC"/>
                </a:solidFill>
              </a:rPr>
              <a:t>--Abnormally </a:t>
            </a:r>
            <a:r>
              <a:rPr lang="en-US" altLang="en-US" sz="1200" b="1" dirty="0">
                <a:solidFill>
                  <a:srgbClr val="CCFFCC"/>
                </a:solidFill>
              </a:rPr>
              <a:t>low number of axons</a:t>
            </a:r>
          </a:p>
          <a:p>
            <a:pPr eaLnBrk="1" hangingPunct="1">
              <a:spcBef>
                <a:spcPct val="0"/>
              </a:spcBef>
              <a:buClrTx/>
              <a:buSzTx/>
              <a:buFontTx/>
              <a:buNone/>
              <a:defRPr/>
            </a:pPr>
            <a:r>
              <a:rPr lang="en-US" altLang="en-US" sz="1200" dirty="0">
                <a:solidFill>
                  <a:srgbClr val="CCFFCC"/>
                </a:solidFill>
              </a:rPr>
              <a:t>--DFE: Small pale disc with </a:t>
            </a:r>
            <a:r>
              <a:rPr lang="en-US" altLang="en-US" sz="1200" b="1" dirty="0">
                <a:solidFill>
                  <a:srgbClr val="CCFFCC"/>
                </a:solidFill>
              </a:rPr>
              <a:t>double ring sign</a:t>
            </a:r>
            <a:endParaRPr lang="en-US" altLang="en-US" sz="1200" dirty="0">
              <a:solidFill>
                <a:srgbClr val="CCFFCC"/>
              </a:solidFill>
            </a:endParaRPr>
          </a:p>
          <a:p>
            <a:pPr eaLnBrk="1" hangingPunct="1">
              <a:spcBef>
                <a:spcPct val="0"/>
              </a:spcBef>
              <a:buClrTx/>
              <a:buSzTx/>
              <a:buFontTx/>
              <a:buNone/>
              <a:defRPr/>
            </a:pPr>
            <a:r>
              <a:rPr lang="en-US" altLang="en-US" sz="1200" dirty="0">
                <a:solidFill>
                  <a:srgbClr val="CCFFCC"/>
                </a:solidFill>
              </a:rPr>
              <a:t>--VA </a:t>
            </a:r>
            <a:r>
              <a:rPr lang="en-US" altLang="en-US" sz="1200" b="1" dirty="0">
                <a:solidFill>
                  <a:srgbClr val="CCFFCC"/>
                </a:solidFill>
              </a:rPr>
              <a:t>20/20&lt;-&gt;NLP</a:t>
            </a:r>
          </a:p>
          <a:p>
            <a:pPr eaLnBrk="1" hangingPunct="1">
              <a:spcBef>
                <a:spcPct val="0"/>
              </a:spcBef>
              <a:buClrTx/>
              <a:buSzTx/>
              <a:buFontTx/>
              <a:buNone/>
              <a:defRPr/>
            </a:pPr>
            <a:r>
              <a:rPr lang="en-US" altLang="en-US" sz="1200" dirty="0">
                <a:solidFill>
                  <a:srgbClr val="CCFFCC"/>
                </a:solidFill>
              </a:rPr>
              <a:t>--VF defects </a:t>
            </a:r>
            <a:r>
              <a:rPr lang="en-US" altLang="en-US" sz="1200" b="1" dirty="0">
                <a:solidFill>
                  <a:srgbClr val="CCFFCC"/>
                </a:solidFill>
              </a:rPr>
              <a:t>invariably present</a:t>
            </a:r>
          </a:p>
          <a:p>
            <a:pPr eaLnBrk="1" hangingPunct="1">
              <a:spcBef>
                <a:spcPct val="0"/>
              </a:spcBef>
              <a:buClrTx/>
              <a:buSzTx/>
              <a:buFontTx/>
              <a:buNone/>
              <a:defRPr/>
            </a:pPr>
            <a:r>
              <a:rPr lang="en-US" altLang="en-US" sz="1200" dirty="0">
                <a:solidFill>
                  <a:srgbClr val="CCFFCC"/>
                </a:solidFill>
              </a:rPr>
              <a:t>--Remember the </a:t>
            </a:r>
            <a:r>
              <a:rPr lang="en-US" altLang="en-US" sz="1200" b="1" dirty="0">
                <a:solidFill>
                  <a:srgbClr val="CCFFCC"/>
                </a:solidFill>
              </a:rPr>
              <a:t>4 D’s</a:t>
            </a:r>
            <a:r>
              <a:rPr lang="en-US" altLang="en-US" sz="1200" dirty="0">
                <a:solidFill>
                  <a:srgbClr val="CCFFCC"/>
                </a:solidFill>
              </a:rPr>
              <a:t> (more on this shortly)</a:t>
            </a:r>
          </a:p>
        </p:txBody>
      </p:sp>
      <p:sp>
        <p:nvSpPr>
          <p:cNvPr id="17" name="Text Box 13">
            <a:extLst>
              <a:ext uri="{FF2B5EF4-FFF2-40B4-BE49-F238E27FC236}">
                <a16:creationId xmlns:a16="http://schemas.microsoft.com/office/drawing/2014/main" id="{990AF8E5-F35A-44F7-9B3C-66048BB0DA47}"/>
              </a:ext>
            </a:extLst>
          </p:cNvPr>
          <p:cNvSpPr txBox="1">
            <a:spLocks noChangeArrowheads="1"/>
          </p:cNvSpPr>
          <p:nvPr/>
        </p:nvSpPr>
        <p:spPr bwMode="auto">
          <a:xfrm>
            <a:off x="4800600" y="5257800"/>
            <a:ext cx="4294188" cy="1230313"/>
          </a:xfrm>
          <a:prstGeom prst="rect">
            <a:avLst/>
          </a:prstGeom>
          <a:solidFill>
            <a:srgbClr val="FFCC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Tilted-Disc Syndrome</a:t>
            </a:r>
          </a:p>
          <a:p>
            <a:pPr eaLnBrk="1" hangingPunct="1">
              <a:spcBef>
                <a:spcPct val="0"/>
              </a:spcBef>
              <a:buClrTx/>
              <a:buSzTx/>
              <a:buFontTx/>
              <a:buNone/>
            </a:pPr>
            <a:r>
              <a:rPr lang="en-US" altLang="en-US" sz="1200"/>
              <a:t>1) Superior pole appears…</a:t>
            </a:r>
            <a:r>
              <a:rPr lang="en-US" altLang="en-US" sz="1200" b="1">
                <a:solidFill>
                  <a:srgbClr val="0000FF"/>
                </a:solidFill>
              </a:rPr>
              <a:t>elevated</a:t>
            </a:r>
            <a:r>
              <a:rPr lang="en-US" altLang="en-US" sz="1200"/>
              <a:t>, inferior…</a:t>
            </a:r>
            <a:r>
              <a:rPr lang="en-US" altLang="en-US" sz="1200" b="1">
                <a:solidFill>
                  <a:srgbClr val="0000FF"/>
                </a:solidFill>
              </a:rPr>
              <a:t>recessed</a:t>
            </a:r>
          </a:p>
          <a:p>
            <a:pPr eaLnBrk="1" hangingPunct="1">
              <a:spcBef>
                <a:spcPct val="0"/>
              </a:spcBef>
              <a:buClrTx/>
              <a:buSzTx/>
              <a:buFontTx/>
              <a:buNone/>
            </a:pPr>
            <a:r>
              <a:rPr lang="en-US" altLang="en-US" sz="1200"/>
              <a:t>2) </a:t>
            </a:r>
            <a:r>
              <a:rPr lang="en-US" altLang="en-US" sz="1200">
                <a:solidFill>
                  <a:srgbClr val="FFCC99"/>
                </a:solidFill>
              </a:rPr>
              <a:t>Associated with…</a:t>
            </a:r>
            <a:r>
              <a:rPr lang="en-US" altLang="en-US" sz="1200" b="1">
                <a:solidFill>
                  <a:srgbClr val="FFCC99"/>
                </a:solidFill>
              </a:rPr>
              <a:t>situs inversus</a:t>
            </a:r>
            <a:r>
              <a:rPr lang="en-US" altLang="en-US" sz="1200">
                <a:solidFill>
                  <a:srgbClr val="FFCC99"/>
                </a:solidFill>
              </a:rPr>
              <a:t> of retinal vessels</a:t>
            </a:r>
          </a:p>
          <a:p>
            <a:pPr eaLnBrk="1" hangingPunct="1">
              <a:spcBef>
                <a:spcPct val="0"/>
              </a:spcBef>
              <a:buClrTx/>
              <a:buSzTx/>
              <a:buFontTx/>
              <a:buNone/>
            </a:pPr>
            <a:r>
              <a:rPr lang="en-US" altLang="en-US" sz="1200"/>
              <a:t>3) </a:t>
            </a:r>
            <a:r>
              <a:rPr lang="en-US" altLang="en-US" sz="1200">
                <a:solidFill>
                  <a:srgbClr val="FFCC99"/>
                </a:solidFill>
              </a:rPr>
              <a:t>Fundus abnormality produces…</a:t>
            </a:r>
            <a:r>
              <a:rPr lang="en-US" altLang="en-US" sz="1200" b="1">
                <a:solidFill>
                  <a:srgbClr val="FFCC99"/>
                </a:solidFill>
              </a:rPr>
              <a:t>myopic astigmatism</a:t>
            </a:r>
          </a:p>
          <a:p>
            <a:pPr eaLnBrk="1" hangingPunct="1">
              <a:spcBef>
                <a:spcPct val="0"/>
              </a:spcBef>
              <a:buClrTx/>
              <a:buSzTx/>
              <a:buFontTx/>
              <a:buNone/>
            </a:pPr>
            <a:r>
              <a:rPr lang="en-US" altLang="en-US" sz="1200"/>
              <a:t>4) </a:t>
            </a:r>
            <a:r>
              <a:rPr lang="en-US" altLang="en-US" sz="1200">
                <a:solidFill>
                  <a:srgbClr val="FFCC99"/>
                </a:solidFill>
              </a:rPr>
              <a:t>VF testing reveals…</a:t>
            </a:r>
            <a:r>
              <a:rPr lang="en-US" altLang="en-US" sz="1200" b="1">
                <a:solidFill>
                  <a:srgbClr val="FFCC99"/>
                </a:solidFill>
              </a:rPr>
              <a:t>bitemporal hemianopia</a:t>
            </a:r>
            <a:r>
              <a:rPr lang="en-US" altLang="en-US" sz="1200">
                <a:solidFill>
                  <a:srgbClr val="FFCC99"/>
                </a:solidFill>
              </a:rPr>
              <a:t> that doesn’t</a:t>
            </a:r>
          </a:p>
          <a:p>
            <a:pPr eaLnBrk="1" hangingPunct="1">
              <a:spcBef>
                <a:spcPct val="0"/>
              </a:spcBef>
              <a:buClrTx/>
              <a:buSzTx/>
              <a:buFontTx/>
              <a:buNone/>
            </a:pPr>
            <a:r>
              <a:rPr lang="en-US" altLang="en-US" sz="1200">
                <a:solidFill>
                  <a:srgbClr val="FFCC99"/>
                </a:solidFill>
              </a:rPr>
              <a:t>   …</a:t>
            </a:r>
            <a:r>
              <a:rPr lang="en-US" altLang="en-US" sz="1200" b="1">
                <a:solidFill>
                  <a:srgbClr val="FFCC99"/>
                </a:solidFill>
              </a:rPr>
              <a:t>respect the vertical</a:t>
            </a:r>
            <a:r>
              <a:rPr lang="en-US" altLang="en-US" sz="1200">
                <a:solidFill>
                  <a:srgbClr val="FFCC99"/>
                </a:solidFill>
              </a:rPr>
              <a:t> and may…</a:t>
            </a:r>
            <a:r>
              <a:rPr lang="en-US" altLang="en-US" sz="1200" b="1">
                <a:solidFill>
                  <a:srgbClr val="FFCC99"/>
                </a:solidFill>
              </a:rPr>
              <a:t>resolve with refraction</a:t>
            </a:r>
          </a:p>
        </p:txBody>
      </p:sp>
      <p:sp>
        <p:nvSpPr>
          <p:cNvPr id="18" name="Text Box 13">
            <a:extLst>
              <a:ext uri="{FF2B5EF4-FFF2-40B4-BE49-F238E27FC236}">
                <a16:creationId xmlns:a16="http://schemas.microsoft.com/office/drawing/2014/main" id="{7A2E4EB1-1296-497B-8882-0143A32ADF62}"/>
              </a:ext>
            </a:extLst>
          </p:cNvPr>
          <p:cNvSpPr txBox="1">
            <a:spLocks noChangeArrowheads="1"/>
          </p:cNvSpPr>
          <p:nvPr/>
        </p:nvSpPr>
        <p:spPr bwMode="auto">
          <a:xfrm>
            <a:off x="4800600" y="5257800"/>
            <a:ext cx="4216400" cy="1231106"/>
          </a:xfrm>
          <a:prstGeom prst="rect">
            <a:avLst/>
          </a:prstGeom>
          <a:solidFill>
            <a:srgbClr val="FFCC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dirty="0">
                <a:solidFill>
                  <a:schemeClr val="bg1">
                    <a:lumMod val="65000"/>
                  </a:schemeClr>
                </a:solidFill>
              </a:rPr>
              <a:t>Tilted-Disc Syndrome</a:t>
            </a:r>
          </a:p>
          <a:p>
            <a:pPr eaLnBrk="1" hangingPunct="1">
              <a:spcBef>
                <a:spcPct val="0"/>
              </a:spcBef>
              <a:buClrTx/>
              <a:buSzTx/>
              <a:buFontTx/>
              <a:buNone/>
            </a:pPr>
            <a:r>
              <a:rPr lang="en-US" altLang="en-US" sz="1200" dirty="0">
                <a:solidFill>
                  <a:srgbClr val="FFCC99"/>
                </a:solidFill>
              </a:rPr>
              <a:t>1) Superior pole appears…</a:t>
            </a:r>
            <a:r>
              <a:rPr lang="en-US" altLang="en-US" sz="1200" b="1" dirty="0">
                <a:solidFill>
                  <a:srgbClr val="FFCC99"/>
                </a:solidFill>
              </a:rPr>
              <a:t>elevated</a:t>
            </a:r>
            <a:r>
              <a:rPr lang="en-US" altLang="en-US" sz="1200" dirty="0">
                <a:solidFill>
                  <a:srgbClr val="FFCC99"/>
                </a:solidFill>
              </a:rPr>
              <a:t>, inferior… </a:t>
            </a:r>
            <a:r>
              <a:rPr lang="en-US" altLang="en-US" sz="1200" b="1" dirty="0">
                <a:solidFill>
                  <a:srgbClr val="FFCC99"/>
                </a:solidFill>
              </a:rPr>
              <a:t>recessed</a:t>
            </a:r>
          </a:p>
          <a:p>
            <a:pPr eaLnBrk="1" hangingPunct="1">
              <a:spcBef>
                <a:spcPct val="0"/>
              </a:spcBef>
              <a:buClrTx/>
              <a:buSzTx/>
              <a:buFontTx/>
              <a:buNone/>
            </a:pPr>
            <a:r>
              <a:rPr lang="en-US" altLang="en-US" sz="1200" dirty="0">
                <a:solidFill>
                  <a:srgbClr val="FFCC99"/>
                </a:solidFill>
              </a:rPr>
              <a:t>2) Associated with…</a:t>
            </a:r>
            <a:r>
              <a:rPr lang="en-US" altLang="en-US" sz="1200" b="1" dirty="0">
                <a:solidFill>
                  <a:srgbClr val="FFCC99"/>
                </a:solidFill>
              </a:rPr>
              <a:t>situs inversus</a:t>
            </a:r>
            <a:r>
              <a:rPr lang="en-US" altLang="en-US" sz="1200" dirty="0">
                <a:solidFill>
                  <a:srgbClr val="FFCC99"/>
                </a:solidFill>
              </a:rPr>
              <a:t> of retinal vessels</a:t>
            </a:r>
          </a:p>
          <a:p>
            <a:pPr eaLnBrk="1" hangingPunct="1">
              <a:spcBef>
                <a:spcPct val="0"/>
              </a:spcBef>
              <a:buClrTx/>
              <a:buSzTx/>
              <a:buFontTx/>
              <a:buNone/>
            </a:pPr>
            <a:r>
              <a:rPr lang="en-US" altLang="en-US" sz="1200" dirty="0">
                <a:solidFill>
                  <a:srgbClr val="FFCC99"/>
                </a:solidFill>
              </a:rPr>
              <a:t>3) Fundus abnormality produces… </a:t>
            </a:r>
            <a:r>
              <a:rPr lang="en-US" altLang="en-US" sz="1200" b="1" dirty="0">
                <a:solidFill>
                  <a:srgbClr val="FFCC99"/>
                </a:solidFill>
              </a:rPr>
              <a:t>myopic </a:t>
            </a:r>
            <a:r>
              <a:rPr lang="en-US" altLang="en-US" sz="1200" b="1" dirty="0" err="1">
                <a:solidFill>
                  <a:srgbClr val="FFCC99"/>
                </a:solidFill>
              </a:rPr>
              <a:t>astigm</a:t>
            </a:r>
            <a:endParaRPr lang="en-US" altLang="en-US" sz="1200" b="1" dirty="0">
              <a:solidFill>
                <a:srgbClr val="FFCC99"/>
              </a:solidFill>
            </a:endParaRPr>
          </a:p>
          <a:p>
            <a:pPr eaLnBrk="1" hangingPunct="1">
              <a:spcBef>
                <a:spcPct val="0"/>
              </a:spcBef>
              <a:buClrTx/>
              <a:buSzTx/>
              <a:buFontTx/>
              <a:buNone/>
            </a:pPr>
            <a:r>
              <a:rPr lang="en-US" altLang="en-US" sz="1200" dirty="0">
                <a:solidFill>
                  <a:srgbClr val="FFCC99"/>
                </a:solidFill>
              </a:rPr>
              <a:t>4) VF testing reveals…</a:t>
            </a:r>
            <a:r>
              <a:rPr lang="en-US" altLang="en-US" sz="1200" b="1" dirty="0">
                <a:solidFill>
                  <a:srgbClr val="FFCC99"/>
                </a:solidFill>
              </a:rPr>
              <a:t>bitemporal hemianopia</a:t>
            </a:r>
            <a:r>
              <a:rPr lang="en-US" altLang="en-US" sz="1200" dirty="0">
                <a:solidFill>
                  <a:srgbClr val="FFCC99"/>
                </a:solidFill>
              </a:rPr>
              <a:t> that </a:t>
            </a:r>
            <a:r>
              <a:rPr lang="en-US" altLang="en-US" sz="1200" dirty="0" err="1">
                <a:solidFill>
                  <a:srgbClr val="FFCC99"/>
                </a:solidFill>
              </a:rPr>
              <a:t>doesn’t</a:t>
            </a:r>
            <a:r>
              <a:rPr lang="en-US" altLang="en-US" sz="1200" b="1" dirty="0" err="1">
                <a:solidFill>
                  <a:srgbClr val="FFCC99"/>
                </a:solidFill>
              </a:rPr>
              <a:t>with</a:t>
            </a:r>
            <a:r>
              <a:rPr lang="en-US" altLang="en-US" sz="1200" b="1" dirty="0">
                <a:solidFill>
                  <a:srgbClr val="FFCC99"/>
                </a:solidFill>
              </a:rPr>
              <a:t> refract</a:t>
            </a:r>
          </a:p>
        </p:txBody>
      </p:sp>
    </p:spTree>
  </p:cSld>
  <p:clrMapOvr>
    <a:masterClrMapping/>
  </p:clrMapOvr>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154" name="Text Box 10">
            <a:extLst>
              <a:ext uri="{FF2B5EF4-FFF2-40B4-BE49-F238E27FC236}">
                <a16:creationId xmlns:a16="http://schemas.microsoft.com/office/drawing/2014/main" id="{E5E90737-2EA4-4604-9E7E-18CC4A31FA28}"/>
              </a:ext>
            </a:extLst>
          </p:cNvPr>
          <p:cNvSpPr txBox="1">
            <a:spLocks noChangeArrowheads="1"/>
          </p:cNvSpPr>
          <p:nvPr/>
        </p:nvSpPr>
        <p:spPr bwMode="auto">
          <a:xfrm>
            <a:off x="1371600" y="4267200"/>
            <a:ext cx="3057525" cy="2154238"/>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Morning-Glory Disc</a:t>
            </a:r>
          </a:p>
          <a:p>
            <a:pPr eaLnBrk="1" hangingPunct="1">
              <a:spcBef>
                <a:spcPct val="0"/>
              </a:spcBef>
              <a:buClrTx/>
              <a:buSzTx/>
              <a:buFontTx/>
              <a:buNone/>
            </a:pPr>
            <a:r>
              <a:rPr lang="en-US" altLang="en-US" sz="1200"/>
              <a:t>--DFE reveals:</a:t>
            </a:r>
          </a:p>
          <a:p>
            <a:pPr eaLnBrk="1" hangingPunct="1">
              <a:spcBef>
                <a:spcPct val="0"/>
              </a:spcBef>
              <a:buClrTx/>
              <a:buSzTx/>
              <a:buFontTx/>
              <a:buNone/>
            </a:pPr>
            <a:r>
              <a:rPr lang="en-US" altLang="en-US" sz="1200"/>
              <a:t>  1) A funnel-shaped…</a:t>
            </a:r>
            <a:r>
              <a:rPr lang="en-US" altLang="en-US" sz="1200" b="1">
                <a:solidFill>
                  <a:srgbClr val="0000FF"/>
                </a:solidFill>
              </a:rPr>
              <a:t>excavation</a:t>
            </a:r>
            <a:endParaRPr lang="en-US" altLang="en-US" sz="1200"/>
          </a:p>
          <a:p>
            <a:pPr eaLnBrk="1" hangingPunct="1">
              <a:spcBef>
                <a:spcPct val="0"/>
              </a:spcBef>
              <a:buClrTx/>
              <a:buSzTx/>
              <a:buFontTx/>
              <a:buNone/>
            </a:pPr>
            <a:r>
              <a:rPr lang="en-US" altLang="en-US" sz="1200"/>
              <a:t>  2) Number of vessels crossing the rim</a:t>
            </a:r>
          </a:p>
          <a:p>
            <a:pPr eaLnBrk="1" hangingPunct="1">
              <a:spcBef>
                <a:spcPct val="0"/>
              </a:spcBef>
              <a:buClrTx/>
              <a:buSzTx/>
              <a:buFontTx/>
              <a:buNone/>
            </a:pPr>
            <a:r>
              <a:rPr lang="en-US" altLang="en-US" sz="1200"/>
              <a:t>    seems abnormally…</a:t>
            </a:r>
            <a:r>
              <a:rPr lang="en-US" altLang="en-US" sz="1200" b="1">
                <a:solidFill>
                  <a:srgbClr val="0000FF"/>
                </a:solidFill>
              </a:rPr>
              <a:t>high</a:t>
            </a:r>
            <a:r>
              <a:rPr lang="en-US" altLang="en-US" sz="1200"/>
              <a:t> </a:t>
            </a:r>
            <a:endParaRPr lang="en-US" altLang="en-US" sz="1200" b="1">
              <a:solidFill>
                <a:srgbClr val="0000FF"/>
              </a:solidFill>
            </a:endParaRPr>
          </a:p>
          <a:p>
            <a:pPr eaLnBrk="1" hangingPunct="1">
              <a:spcBef>
                <a:spcPct val="0"/>
              </a:spcBef>
              <a:buClrTx/>
              <a:buSzTx/>
              <a:buFontTx/>
              <a:buNone/>
            </a:pPr>
            <a:r>
              <a:rPr lang="en-US" altLang="en-US" sz="1200"/>
              <a:t>--Tissue is…</a:t>
            </a:r>
            <a:r>
              <a:rPr lang="en-US" altLang="en-US" sz="1200" b="1">
                <a:solidFill>
                  <a:srgbClr val="0000FF"/>
                </a:solidFill>
              </a:rPr>
              <a:t>contractile</a:t>
            </a:r>
            <a:r>
              <a:rPr lang="en-US" altLang="en-US" sz="1200"/>
              <a:t>, so cup seems</a:t>
            </a:r>
          </a:p>
          <a:p>
            <a:pPr eaLnBrk="1" hangingPunct="1">
              <a:spcBef>
                <a:spcPct val="0"/>
              </a:spcBef>
              <a:buClrTx/>
              <a:buSzTx/>
              <a:buFontTx/>
              <a:buNone/>
            </a:pPr>
            <a:r>
              <a:rPr lang="en-US" altLang="en-US" sz="1200"/>
              <a:t>  to…</a:t>
            </a:r>
            <a:r>
              <a:rPr lang="en-US" altLang="en-US" sz="1200" b="1">
                <a:solidFill>
                  <a:srgbClr val="0000FF"/>
                </a:solidFill>
              </a:rPr>
              <a:t>open </a:t>
            </a:r>
            <a:r>
              <a:rPr lang="en-US" altLang="en-US" sz="1200">
                <a:solidFill>
                  <a:srgbClr val="0000FF"/>
                </a:solidFill>
              </a:rPr>
              <a:t>and</a:t>
            </a:r>
            <a:r>
              <a:rPr lang="en-US" altLang="en-US" sz="1200" b="1">
                <a:solidFill>
                  <a:srgbClr val="0000FF"/>
                </a:solidFill>
              </a:rPr>
              <a:t> close</a:t>
            </a:r>
            <a:r>
              <a:rPr lang="en-US" altLang="en-US" sz="1200"/>
              <a:t> (like its namesake,  </a:t>
            </a:r>
          </a:p>
          <a:p>
            <a:pPr eaLnBrk="1" hangingPunct="1">
              <a:spcBef>
                <a:spcPct val="0"/>
              </a:spcBef>
              <a:buClrTx/>
              <a:buSzTx/>
              <a:buFontTx/>
              <a:buNone/>
            </a:pPr>
            <a:r>
              <a:rPr lang="en-US" altLang="en-US" sz="1200"/>
              <a:t>  the morning-glory flower)</a:t>
            </a:r>
          </a:p>
          <a:p>
            <a:pPr eaLnBrk="1" hangingPunct="1">
              <a:spcBef>
                <a:spcPct val="0"/>
              </a:spcBef>
              <a:buClrTx/>
              <a:buSzTx/>
              <a:buFontTx/>
              <a:buNone/>
            </a:pPr>
            <a:r>
              <a:rPr lang="en-US" altLang="en-US" sz="1200"/>
              <a:t>--VA usually…</a:t>
            </a:r>
            <a:r>
              <a:rPr lang="en-US" altLang="en-US" sz="1200" b="1">
                <a:solidFill>
                  <a:srgbClr val="0000FF"/>
                </a:solidFill>
              </a:rPr>
              <a:t>20/200</a:t>
            </a:r>
            <a:r>
              <a:rPr lang="en-US" altLang="en-US" sz="1200"/>
              <a:t>, but can be…</a:t>
            </a:r>
          </a:p>
          <a:p>
            <a:pPr eaLnBrk="1" hangingPunct="1">
              <a:spcBef>
                <a:spcPct val="0"/>
              </a:spcBef>
              <a:buClrTx/>
              <a:buSzTx/>
              <a:buFontTx/>
              <a:buNone/>
            </a:pPr>
            <a:r>
              <a:rPr lang="en-US" altLang="en-US" sz="1200"/>
              <a:t>   </a:t>
            </a:r>
            <a:r>
              <a:rPr lang="en-US" altLang="en-US" sz="1200" b="1">
                <a:solidFill>
                  <a:srgbClr val="0000FF"/>
                </a:solidFill>
              </a:rPr>
              <a:t>20/20&lt;-&gt;NLP</a:t>
            </a:r>
          </a:p>
          <a:p>
            <a:pPr eaLnBrk="1" hangingPunct="1">
              <a:spcBef>
                <a:spcPct val="0"/>
              </a:spcBef>
              <a:buClrTx/>
              <a:buSzTx/>
              <a:buFontTx/>
              <a:buNone/>
            </a:pPr>
            <a:r>
              <a:rPr lang="en-US" altLang="en-US" sz="1200"/>
              <a:t>--1/3 develop…</a:t>
            </a:r>
            <a:r>
              <a:rPr lang="en-US" altLang="en-US" sz="1200" b="1">
                <a:solidFill>
                  <a:srgbClr val="CCECFF"/>
                </a:solidFill>
              </a:rPr>
              <a:t>serous</a:t>
            </a:r>
            <a:r>
              <a:rPr lang="en-US" altLang="en-US" sz="1200" b="1">
                <a:solidFill>
                  <a:srgbClr val="0000FF"/>
                </a:solidFill>
              </a:rPr>
              <a:t> </a:t>
            </a:r>
            <a:r>
              <a:rPr lang="en-US" altLang="en-US" sz="1200" b="1">
                <a:solidFill>
                  <a:srgbClr val="CCECFF"/>
                </a:solidFill>
              </a:rPr>
              <a:t>RD</a:t>
            </a:r>
          </a:p>
        </p:txBody>
      </p:sp>
      <p:sp>
        <p:nvSpPr>
          <p:cNvPr id="49155" name="Text Box 3">
            <a:extLst>
              <a:ext uri="{FF2B5EF4-FFF2-40B4-BE49-F238E27FC236}">
                <a16:creationId xmlns:a16="http://schemas.microsoft.com/office/drawing/2014/main" id="{13D28D6E-EE36-4B3E-A13A-5D7FAFE991CC}"/>
              </a:ext>
            </a:extLst>
          </p:cNvPr>
          <p:cNvSpPr txBox="1">
            <a:spLocks noChangeArrowheads="1"/>
          </p:cNvSpPr>
          <p:nvPr/>
        </p:nvSpPr>
        <p:spPr bwMode="auto">
          <a:xfrm>
            <a:off x="793750" y="3505200"/>
            <a:ext cx="2254250" cy="669925"/>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Optic Pit/Hole</a:t>
            </a:r>
          </a:p>
          <a:p>
            <a:pPr eaLnBrk="1" hangingPunct="1">
              <a:spcBef>
                <a:spcPct val="0"/>
              </a:spcBef>
              <a:buClrTx/>
              <a:buSzTx/>
              <a:buFontTx/>
              <a:buNone/>
            </a:pPr>
            <a:r>
              <a:rPr lang="en-US" altLang="en-US" sz="1200"/>
              <a:t>--Associated with…</a:t>
            </a:r>
            <a:r>
              <a:rPr lang="en-US" altLang="en-US" sz="1200" b="1">
                <a:solidFill>
                  <a:srgbClr val="0000FF"/>
                </a:solidFill>
              </a:rPr>
              <a:t>serous RD</a:t>
            </a:r>
          </a:p>
          <a:p>
            <a:pPr eaLnBrk="1" hangingPunct="1">
              <a:spcBef>
                <a:spcPct val="0"/>
              </a:spcBef>
              <a:buClrTx/>
              <a:buSzTx/>
              <a:buFontTx/>
              <a:buNone/>
            </a:pPr>
            <a:r>
              <a:rPr lang="en-US" altLang="en-US" sz="1200" b="1">
                <a:solidFill>
                  <a:srgbClr val="0000FF"/>
                </a:solidFill>
              </a:rPr>
              <a:t>  in adulthood</a:t>
            </a:r>
          </a:p>
        </p:txBody>
      </p:sp>
      <p:sp>
        <p:nvSpPr>
          <p:cNvPr id="49156" name="Line 4">
            <a:extLst>
              <a:ext uri="{FF2B5EF4-FFF2-40B4-BE49-F238E27FC236}">
                <a16:creationId xmlns:a16="http://schemas.microsoft.com/office/drawing/2014/main" id="{20B22313-8EE6-4A4C-A8D6-9CB1B4E83F80}"/>
              </a:ext>
            </a:extLst>
          </p:cNvPr>
          <p:cNvSpPr>
            <a:spLocks noChangeShapeType="1"/>
          </p:cNvSpPr>
          <p:nvPr/>
        </p:nvSpPr>
        <p:spPr bwMode="auto">
          <a:xfrm flipH="1">
            <a:off x="1600200" y="2057400"/>
            <a:ext cx="1524000" cy="3810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9157" name="Text Box 6">
            <a:extLst>
              <a:ext uri="{FF2B5EF4-FFF2-40B4-BE49-F238E27FC236}">
                <a16:creationId xmlns:a16="http://schemas.microsoft.com/office/drawing/2014/main" id="{38BAC62A-A490-4DC6-BA09-9F3A8CB4807C}"/>
              </a:ext>
            </a:extLst>
          </p:cNvPr>
          <p:cNvSpPr txBox="1">
            <a:spLocks noChangeArrowheads="1"/>
          </p:cNvSpPr>
          <p:nvPr/>
        </p:nvSpPr>
        <p:spPr bwMode="auto">
          <a:xfrm>
            <a:off x="1357313" y="1524000"/>
            <a:ext cx="3511550" cy="4540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1400" i="1">
                <a:solidFill>
                  <a:srgbClr val="0000FF"/>
                </a:solidFill>
              </a:rPr>
              <a:t>These three are all secondary to abnormal</a:t>
            </a:r>
          </a:p>
          <a:p>
            <a:pPr algn="ctr" eaLnBrk="1" hangingPunct="1">
              <a:lnSpc>
                <a:spcPct val="85000"/>
              </a:lnSpc>
              <a:spcBef>
                <a:spcPct val="0"/>
              </a:spcBef>
              <a:buClrTx/>
              <a:buSzTx/>
              <a:buFontTx/>
              <a:buNone/>
            </a:pPr>
            <a:r>
              <a:rPr lang="en-US" altLang="en-US" sz="1400" i="1">
                <a:solidFill>
                  <a:srgbClr val="0000FF"/>
                </a:solidFill>
              </a:rPr>
              <a:t>closure of the embryonic optic fissure</a:t>
            </a:r>
          </a:p>
        </p:txBody>
      </p:sp>
      <p:sp>
        <p:nvSpPr>
          <p:cNvPr id="49158" name="Text Box 7">
            <a:extLst>
              <a:ext uri="{FF2B5EF4-FFF2-40B4-BE49-F238E27FC236}">
                <a16:creationId xmlns:a16="http://schemas.microsoft.com/office/drawing/2014/main" id="{A5822F76-4510-459F-8B9E-3543494A714B}"/>
              </a:ext>
            </a:extLst>
          </p:cNvPr>
          <p:cNvSpPr txBox="1">
            <a:spLocks noChangeArrowheads="1"/>
          </p:cNvSpPr>
          <p:nvPr/>
        </p:nvSpPr>
        <p:spPr bwMode="auto">
          <a:xfrm>
            <a:off x="76200" y="2514600"/>
            <a:ext cx="2757488" cy="852488"/>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Optic Nerve Coloboma</a:t>
            </a:r>
          </a:p>
          <a:p>
            <a:pPr eaLnBrk="1" hangingPunct="1">
              <a:spcBef>
                <a:spcPct val="0"/>
              </a:spcBef>
              <a:buClrTx/>
              <a:buSzTx/>
              <a:buFontTx/>
              <a:buNone/>
            </a:pPr>
            <a:r>
              <a:rPr lang="en-US" altLang="en-US" sz="1200"/>
              <a:t>1) May resemble…</a:t>
            </a:r>
            <a:r>
              <a:rPr lang="en-US" altLang="en-US" sz="1200" b="1">
                <a:solidFill>
                  <a:srgbClr val="0000FF"/>
                </a:solidFill>
              </a:rPr>
              <a:t>deep cupping</a:t>
            </a:r>
          </a:p>
          <a:p>
            <a:pPr eaLnBrk="1" hangingPunct="1">
              <a:spcBef>
                <a:spcPct val="0"/>
              </a:spcBef>
              <a:buClrTx/>
              <a:buSzTx/>
              <a:buFontTx/>
              <a:buNone/>
            </a:pPr>
            <a:r>
              <a:rPr lang="en-US" altLang="en-US" sz="1200"/>
              <a:t>2) Can be…</a:t>
            </a:r>
            <a:r>
              <a:rPr lang="en-US" altLang="en-US" sz="1200" b="1">
                <a:solidFill>
                  <a:srgbClr val="0000FF"/>
                </a:solidFill>
              </a:rPr>
              <a:t>bilateral, asymmetric</a:t>
            </a:r>
          </a:p>
          <a:p>
            <a:pPr eaLnBrk="1" hangingPunct="1">
              <a:spcBef>
                <a:spcPct val="0"/>
              </a:spcBef>
              <a:buClrTx/>
              <a:buSzTx/>
              <a:buFontTx/>
              <a:buNone/>
            </a:pPr>
            <a:r>
              <a:rPr lang="en-US" altLang="en-US" sz="1200"/>
              <a:t>3) Part of the…</a:t>
            </a:r>
            <a:r>
              <a:rPr lang="en-US" altLang="en-US" sz="1200" b="1">
                <a:solidFill>
                  <a:srgbClr val="0000FF"/>
                </a:solidFill>
              </a:rPr>
              <a:t>CHARGE association</a:t>
            </a:r>
          </a:p>
        </p:txBody>
      </p:sp>
      <p:sp>
        <p:nvSpPr>
          <p:cNvPr id="49159" name="Line 8">
            <a:extLst>
              <a:ext uri="{FF2B5EF4-FFF2-40B4-BE49-F238E27FC236}">
                <a16:creationId xmlns:a16="http://schemas.microsoft.com/office/drawing/2014/main" id="{7C830442-11AE-4F00-B52C-AABD1C7BEC2C}"/>
              </a:ext>
            </a:extLst>
          </p:cNvPr>
          <p:cNvSpPr>
            <a:spLocks noChangeShapeType="1"/>
          </p:cNvSpPr>
          <p:nvPr/>
        </p:nvSpPr>
        <p:spPr bwMode="auto">
          <a:xfrm flipH="1">
            <a:off x="2971800" y="2057400"/>
            <a:ext cx="152400" cy="14478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9160" name="Text Box 9">
            <a:extLst>
              <a:ext uri="{FF2B5EF4-FFF2-40B4-BE49-F238E27FC236}">
                <a16:creationId xmlns:a16="http://schemas.microsoft.com/office/drawing/2014/main" id="{84E24BC5-BFA9-45FB-94A6-60B6FB348591}"/>
              </a:ext>
            </a:extLst>
          </p:cNvPr>
          <p:cNvSpPr txBox="1">
            <a:spLocks noChangeArrowheads="1"/>
          </p:cNvSpPr>
          <p:nvPr/>
        </p:nvSpPr>
        <p:spPr bwMode="auto">
          <a:xfrm>
            <a:off x="1371600" y="4267200"/>
            <a:ext cx="3028950" cy="2130425"/>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Morning-Glory Disc</a:t>
            </a:r>
          </a:p>
          <a:p>
            <a:pPr eaLnBrk="1" hangingPunct="1">
              <a:spcBef>
                <a:spcPct val="0"/>
              </a:spcBef>
              <a:buClrTx/>
              <a:buSzTx/>
              <a:buFontTx/>
              <a:buNone/>
            </a:pPr>
            <a:r>
              <a:rPr lang="en-US" altLang="en-US" sz="1200"/>
              <a:t>--DFE reveals:</a:t>
            </a:r>
          </a:p>
          <a:p>
            <a:pPr eaLnBrk="1" hangingPunct="1">
              <a:spcBef>
                <a:spcPct val="0"/>
              </a:spcBef>
              <a:buClrTx/>
              <a:buSzTx/>
              <a:buFontTx/>
              <a:buNone/>
            </a:pPr>
            <a:r>
              <a:rPr lang="en-US" altLang="en-US" sz="1200"/>
              <a:t>  1) A funnel-shaped…</a:t>
            </a:r>
            <a:r>
              <a:rPr lang="en-US" altLang="en-US" sz="1200" b="1">
                <a:solidFill>
                  <a:srgbClr val="0000FF"/>
                </a:solidFill>
              </a:rPr>
              <a:t>excavation</a:t>
            </a:r>
            <a:endParaRPr lang="en-US" altLang="en-US" sz="1200"/>
          </a:p>
          <a:p>
            <a:pPr eaLnBrk="1" hangingPunct="1">
              <a:spcBef>
                <a:spcPct val="0"/>
              </a:spcBef>
              <a:buClrTx/>
              <a:buSzTx/>
              <a:buFontTx/>
              <a:buNone/>
            </a:pPr>
            <a:r>
              <a:rPr lang="en-US" altLang="en-US" sz="1200"/>
              <a:t>  2) Number of vessels crossing the rim</a:t>
            </a:r>
          </a:p>
          <a:p>
            <a:pPr eaLnBrk="1" hangingPunct="1">
              <a:spcBef>
                <a:spcPct val="0"/>
              </a:spcBef>
              <a:buClrTx/>
              <a:buSzTx/>
              <a:buFontTx/>
              <a:buNone/>
            </a:pPr>
            <a:r>
              <a:rPr lang="en-US" altLang="en-US" sz="1200"/>
              <a:t>    seems abnormally…</a:t>
            </a:r>
            <a:r>
              <a:rPr lang="en-US" altLang="en-US" sz="1200" b="1">
                <a:solidFill>
                  <a:srgbClr val="0000FF"/>
                </a:solidFill>
              </a:rPr>
              <a:t>high</a:t>
            </a:r>
            <a:r>
              <a:rPr lang="en-US" altLang="en-US" sz="1200"/>
              <a:t> </a:t>
            </a:r>
            <a:endParaRPr lang="en-US" altLang="en-US" sz="1200" b="1">
              <a:solidFill>
                <a:srgbClr val="0000FF"/>
              </a:solidFill>
            </a:endParaRPr>
          </a:p>
          <a:p>
            <a:pPr eaLnBrk="1" hangingPunct="1">
              <a:spcBef>
                <a:spcPct val="0"/>
              </a:spcBef>
              <a:buClrTx/>
              <a:buSzTx/>
              <a:buFontTx/>
              <a:buNone/>
            </a:pPr>
            <a:r>
              <a:rPr lang="en-US" altLang="en-US" sz="1200"/>
              <a:t>--Tissue is…</a:t>
            </a:r>
            <a:r>
              <a:rPr lang="en-US" altLang="en-US" sz="1200" b="1">
                <a:solidFill>
                  <a:srgbClr val="0000FF"/>
                </a:solidFill>
              </a:rPr>
              <a:t>contractile</a:t>
            </a:r>
            <a:r>
              <a:rPr lang="en-US" altLang="en-US" sz="1200"/>
              <a:t>, so cup seems</a:t>
            </a:r>
          </a:p>
          <a:p>
            <a:pPr eaLnBrk="1" hangingPunct="1">
              <a:spcBef>
                <a:spcPct val="0"/>
              </a:spcBef>
              <a:buClrTx/>
              <a:buSzTx/>
              <a:buFontTx/>
              <a:buNone/>
            </a:pPr>
            <a:r>
              <a:rPr lang="en-US" altLang="en-US" sz="1200"/>
              <a:t>  to…</a:t>
            </a:r>
            <a:r>
              <a:rPr lang="en-US" altLang="en-US" sz="1200" b="1">
                <a:solidFill>
                  <a:srgbClr val="0000FF"/>
                </a:solidFill>
              </a:rPr>
              <a:t>open </a:t>
            </a:r>
            <a:r>
              <a:rPr lang="en-US" altLang="en-US" sz="1200">
                <a:solidFill>
                  <a:srgbClr val="0000FF"/>
                </a:solidFill>
              </a:rPr>
              <a:t>and</a:t>
            </a:r>
            <a:r>
              <a:rPr lang="en-US" altLang="en-US" sz="1200" b="1">
                <a:solidFill>
                  <a:srgbClr val="0000FF"/>
                </a:solidFill>
              </a:rPr>
              <a:t> close</a:t>
            </a:r>
            <a:r>
              <a:rPr lang="en-US" altLang="en-US" sz="1200"/>
              <a:t> (like its namesake,  </a:t>
            </a:r>
          </a:p>
          <a:p>
            <a:pPr eaLnBrk="1" hangingPunct="1">
              <a:spcBef>
                <a:spcPct val="0"/>
              </a:spcBef>
              <a:buClrTx/>
              <a:buSzTx/>
              <a:buFontTx/>
              <a:buNone/>
            </a:pPr>
            <a:r>
              <a:rPr lang="en-US" altLang="en-US" sz="1200"/>
              <a:t>  the morning-glory flower)</a:t>
            </a:r>
          </a:p>
          <a:p>
            <a:pPr eaLnBrk="1" hangingPunct="1">
              <a:spcBef>
                <a:spcPct val="0"/>
              </a:spcBef>
              <a:buClrTx/>
              <a:buSzTx/>
              <a:buFontTx/>
              <a:buNone/>
            </a:pPr>
            <a:r>
              <a:rPr lang="en-US" altLang="en-US" sz="1200"/>
              <a:t>--VA usually…</a:t>
            </a:r>
            <a:r>
              <a:rPr lang="en-US" altLang="en-US" sz="1200" b="1">
                <a:solidFill>
                  <a:srgbClr val="0000FF"/>
                </a:solidFill>
              </a:rPr>
              <a:t>20/200</a:t>
            </a:r>
            <a:r>
              <a:rPr lang="en-US" altLang="en-US" sz="1200"/>
              <a:t>, but can be…</a:t>
            </a:r>
          </a:p>
          <a:p>
            <a:pPr eaLnBrk="1" hangingPunct="1">
              <a:spcBef>
                <a:spcPct val="0"/>
              </a:spcBef>
              <a:buClrTx/>
              <a:buSzTx/>
              <a:buFontTx/>
              <a:buNone/>
            </a:pPr>
            <a:r>
              <a:rPr lang="en-US" altLang="en-US" sz="1200"/>
              <a:t>   </a:t>
            </a:r>
            <a:r>
              <a:rPr lang="en-US" altLang="en-US" sz="1200" b="1">
                <a:solidFill>
                  <a:srgbClr val="0000FF"/>
                </a:solidFill>
              </a:rPr>
              <a:t>20/20&lt;-&gt;NLP</a:t>
            </a:r>
          </a:p>
          <a:p>
            <a:pPr eaLnBrk="1" hangingPunct="1">
              <a:spcBef>
                <a:spcPct val="0"/>
              </a:spcBef>
              <a:buClrTx/>
              <a:buSzTx/>
              <a:buFontTx/>
              <a:buNone/>
            </a:pPr>
            <a:r>
              <a:rPr lang="en-US" altLang="en-US" sz="1200"/>
              <a:t>--1/3 develop…</a:t>
            </a:r>
            <a:r>
              <a:rPr lang="en-US" altLang="en-US" sz="1200" b="1">
                <a:solidFill>
                  <a:srgbClr val="0000FF"/>
                </a:solidFill>
              </a:rPr>
              <a:t>serous RD</a:t>
            </a:r>
          </a:p>
        </p:txBody>
      </p:sp>
      <p:sp>
        <p:nvSpPr>
          <p:cNvPr id="49161" name="Text Box 12">
            <a:extLst>
              <a:ext uri="{FF2B5EF4-FFF2-40B4-BE49-F238E27FC236}">
                <a16:creationId xmlns:a16="http://schemas.microsoft.com/office/drawing/2014/main" id="{91AAE487-865D-4E6B-8CC5-EA1FC1509AE1}"/>
              </a:ext>
            </a:extLst>
          </p:cNvPr>
          <p:cNvSpPr txBox="1">
            <a:spLocks noChangeArrowheads="1"/>
          </p:cNvSpPr>
          <p:nvPr/>
        </p:nvSpPr>
        <p:spPr bwMode="auto">
          <a:xfrm>
            <a:off x="5257800" y="3760788"/>
            <a:ext cx="3424238" cy="1231900"/>
          </a:xfrm>
          <a:prstGeom prst="rect">
            <a:avLst/>
          </a:prstGeom>
          <a:solidFill>
            <a:srgbClr val="CCFF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Optic Nerve Hypoplasia</a:t>
            </a:r>
          </a:p>
          <a:p>
            <a:pPr eaLnBrk="1" hangingPunct="1">
              <a:spcBef>
                <a:spcPct val="0"/>
              </a:spcBef>
              <a:buClrTx/>
              <a:buSzTx/>
              <a:buFontTx/>
              <a:buNone/>
            </a:pPr>
            <a:r>
              <a:rPr lang="en-US" altLang="en-US" sz="1200"/>
              <a:t>1) Abnormally low</a:t>
            </a:r>
            <a:r>
              <a:rPr lang="en-US" altLang="en-US" sz="1200" b="1">
                <a:solidFill>
                  <a:srgbClr val="0000FF"/>
                </a:solidFill>
              </a:rPr>
              <a:t> </a:t>
            </a:r>
            <a:r>
              <a:rPr lang="en-US" altLang="en-US" sz="1200"/>
              <a:t>number of…</a:t>
            </a:r>
            <a:endParaRPr lang="en-US" altLang="en-US" sz="1200" b="1">
              <a:solidFill>
                <a:srgbClr val="0000FF"/>
              </a:solidFill>
            </a:endParaRPr>
          </a:p>
          <a:p>
            <a:pPr eaLnBrk="1" hangingPunct="1">
              <a:spcBef>
                <a:spcPct val="0"/>
              </a:spcBef>
              <a:buClrTx/>
              <a:buSzTx/>
              <a:buFontTx/>
              <a:buNone/>
            </a:pPr>
            <a:r>
              <a:rPr lang="en-US" altLang="en-US" sz="1200"/>
              <a:t>2) </a:t>
            </a:r>
            <a:r>
              <a:rPr lang="en-US" altLang="en-US" sz="1200">
                <a:solidFill>
                  <a:srgbClr val="CCFFCC"/>
                </a:solidFill>
              </a:rPr>
              <a:t>DFE: Small pale disc with…</a:t>
            </a:r>
            <a:r>
              <a:rPr lang="en-US" altLang="en-US" sz="1200" b="1">
                <a:solidFill>
                  <a:srgbClr val="CCFFCC"/>
                </a:solidFill>
              </a:rPr>
              <a:t>double ring </a:t>
            </a:r>
            <a:r>
              <a:rPr lang="en-US" altLang="en-US" sz="1200">
                <a:solidFill>
                  <a:srgbClr val="CCFFCC"/>
                </a:solidFill>
              </a:rPr>
              <a:t>sign</a:t>
            </a:r>
          </a:p>
          <a:p>
            <a:pPr eaLnBrk="1" hangingPunct="1">
              <a:spcBef>
                <a:spcPct val="0"/>
              </a:spcBef>
              <a:buClrTx/>
              <a:buSzTx/>
              <a:buFontTx/>
              <a:buNone/>
            </a:pPr>
            <a:r>
              <a:rPr lang="en-US" altLang="en-US" sz="1200"/>
              <a:t>3) </a:t>
            </a:r>
            <a:r>
              <a:rPr lang="en-US" altLang="en-US" sz="1200">
                <a:solidFill>
                  <a:srgbClr val="CCFFCC"/>
                </a:solidFill>
              </a:rPr>
              <a:t>VA… </a:t>
            </a:r>
            <a:endParaRPr lang="en-US" altLang="en-US" sz="1200" b="1">
              <a:solidFill>
                <a:srgbClr val="CCFFCC"/>
              </a:solidFill>
            </a:endParaRPr>
          </a:p>
          <a:p>
            <a:pPr eaLnBrk="1" hangingPunct="1">
              <a:spcBef>
                <a:spcPct val="0"/>
              </a:spcBef>
              <a:buClrTx/>
              <a:buSzTx/>
              <a:buFontTx/>
              <a:buNone/>
            </a:pPr>
            <a:r>
              <a:rPr lang="en-US" altLang="en-US" sz="1200"/>
              <a:t>4) </a:t>
            </a:r>
            <a:r>
              <a:rPr lang="en-US" altLang="en-US" sz="1200">
                <a:solidFill>
                  <a:srgbClr val="CCFFCC"/>
                </a:solidFill>
              </a:rPr>
              <a:t>VF defects… </a:t>
            </a:r>
            <a:r>
              <a:rPr lang="en-US" altLang="en-US" sz="1200" b="1">
                <a:solidFill>
                  <a:srgbClr val="CCFFCC"/>
                </a:solidFill>
              </a:rPr>
              <a:t>invariably present</a:t>
            </a:r>
          </a:p>
          <a:p>
            <a:pPr eaLnBrk="1" hangingPunct="1">
              <a:spcBef>
                <a:spcPct val="0"/>
              </a:spcBef>
              <a:buClrTx/>
              <a:buSzTx/>
              <a:buFontTx/>
              <a:buNone/>
            </a:pPr>
            <a:r>
              <a:rPr lang="en-US" altLang="en-US" sz="1200"/>
              <a:t>5) </a:t>
            </a:r>
            <a:r>
              <a:rPr lang="en-US" altLang="en-US" sz="1200">
                <a:solidFill>
                  <a:srgbClr val="CCFFCC"/>
                </a:solidFill>
              </a:rPr>
              <a:t>Remember the…</a:t>
            </a:r>
            <a:r>
              <a:rPr lang="en-US" altLang="en-US" sz="1200" b="1">
                <a:solidFill>
                  <a:srgbClr val="CCFFCC"/>
                </a:solidFill>
              </a:rPr>
              <a:t>4 D’s</a:t>
            </a:r>
            <a:r>
              <a:rPr lang="en-US" altLang="en-US" sz="1200">
                <a:solidFill>
                  <a:srgbClr val="CCFFCC"/>
                </a:solidFill>
              </a:rPr>
              <a:t> (more on this shortly)</a:t>
            </a:r>
          </a:p>
        </p:txBody>
      </p:sp>
      <p:sp>
        <p:nvSpPr>
          <p:cNvPr id="49162" name="Text Box 13">
            <a:extLst>
              <a:ext uri="{FF2B5EF4-FFF2-40B4-BE49-F238E27FC236}">
                <a16:creationId xmlns:a16="http://schemas.microsoft.com/office/drawing/2014/main" id="{4879C165-3480-4B6F-B962-903E28C04B30}"/>
              </a:ext>
            </a:extLst>
          </p:cNvPr>
          <p:cNvSpPr txBox="1">
            <a:spLocks noChangeArrowheads="1"/>
          </p:cNvSpPr>
          <p:nvPr/>
        </p:nvSpPr>
        <p:spPr bwMode="auto">
          <a:xfrm>
            <a:off x="4648200" y="2576513"/>
            <a:ext cx="3522663" cy="862012"/>
          </a:xfrm>
          <a:prstGeom prst="rect">
            <a:avLst/>
          </a:prstGeom>
          <a:solidFill>
            <a:srgbClr val="FFC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Myelinated RNFL</a:t>
            </a:r>
          </a:p>
          <a:p>
            <a:pPr eaLnBrk="1" hangingPunct="1">
              <a:spcBef>
                <a:spcPct val="0"/>
              </a:spcBef>
              <a:buClrTx/>
              <a:buSzTx/>
              <a:buFontTx/>
              <a:buNone/>
            </a:pPr>
            <a:r>
              <a:rPr lang="en-US" altLang="en-US" sz="1200"/>
              <a:t>1) Myelin normally ends at the…</a:t>
            </a:r>
            <a:r>
              <a:rPr lang="en-US" altLang="en-US" sz="1200" b="1">
                <a:solidFill>
                  <a:srgbClr val="0000FF"/>
                </a:solidFill>
              </a:rPr>
              <a:t>lamina cribrosa</a:t>
            </a:r>
          </a:p>
          <a:p>
            <a:pPr eaLnBrk="1" hangingPunct="1">
              <a:spcBef>
                <a:spcPct val="0"/>
              </a:spcBef>
              <a:buClrTx/>
              <a:buSzTx/>
              <a:buFontTx/>
              <a:buNone/>
            </a:pPr>
            <a:r>
              <a:rPr lang="en-US" altLang="en-US" sz="1200"/>
              <a:t>2) Can be…</a:t>
            </a:r>
            <a:r>
              <a:rPr lang="en-US" altLang="en-US" sz="1200" b="1">
                <a:solidFill>
                  <a:srgbClr val="0000FF"/>
                </a:solidFill>
              </a:rPr>
              <a:t>patchy</a:t>
            </a:r>
            <a:r>
              <a:rPr lang="en-US" altLang="en-US" sz="1200"/>
              <a:t> </a:t>
            </a:r>
            <a:r>
              <a:rPr lang="en-US" altLang="en-US" sz="1200">
                <a:solidFill>
                  <a:srgbClr val="0000FF"/>
                </a:solidFill>
              </a:rPr>
              <a:t>and</a:t>
            </a:r>
            <a:r>
              <a:rPr lang="en-US" altLang="en-US" sz="1200"/>
              <a:t> </a:t>
            </a:r>
            <a:r>
              <a:rPr lang="en-US" altLang="en-US" sz="1200" b="1">
                <a:solidFill>
                  <a:srgbClr val="0000FF"/>
                </a:solidFill>
              </a:rPr>
              <a:t>discontinuous</a:t>
            </a:r>
          </a:p>
          <a:p>
            <a:pPr eaLnBrk="1" hangingPunct="1">
              <a:spcBef>
                <a:spcPct val="0"/>
              </a:spcBef>
              <a:buClrTx/>
              <a:buSzTx/>
              <a:buFontTx/>
              <a:buNone/>
            </a:pPr>
            <a:r>
              <a:rPr lang="en-US" altLang="en-US" sz="1200"/>
              <a:t>3) Corresponding VF has an…</a:t>
            </a:r>
            <a:r>
              <a:rPr lang="en-US" altLang="en-US" sz="1200" b="1">
                <a:solidFill>
                  <a:srgbClr val="0000FF"/>
                </a:solidFill>
              </a:rPr>
              <a:t>absolute</a:t>
            </a:r>
            <a:r>
              <a:rPr lang="en-US" altLang="en-US" sz="1200"/>
              <a:t> scotoma</a:t>
            </a:r>
          </a:p>
        </p:txBody>
      </p:sp>
      <p:sp>
        <p:nvSpPr>
          <p:cNvPr id="49163" name="Text Box 14">
            <a:extLst>
              <a:ext uri="{FF2B5EF4-FFF2-40B4-BE49-F238E27FC236}">
                <a16:creationId xmlns:a16="http://schemas.microsoft.com/office/drawing/2014/main" id="{C7BD8D56-2C82-4055-BF92-AD6E6B468BF7}"/>
              </a:ext>
            </a:extLst>
          </p:cNvPr>
          <p:cNvSpPr txBox="1">
            <a:spLocks noChangeArrowheads="1"/>
          </p:cNvSpPr>
          <p:nvPr/>
        </p:nvSpPr>
        <p:spPr bwMode="auto">
          <a:xfrm>
            <a:off x="5410200" y="1687513"/>
            <a:ext cx="3606800" cy="669925"/>
          </a:xfrm>
          <a:prstGeom prst="rect">
            <a:avLst/>
          </a:prstGeom>
          <a:solidFill>
            <a:srgbClr val="FFFF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Megalopapilla</a:t>
            </a:r>
          </a:p>
          <a:p>
            <a:pPr eaLnBrk="1" hangingPunct="1">
              <a:spcBef>
                <a:spcPct val="0"/>
              </a:spcBef>
              <a:buClrTx/>
              <a:buSzTx/>
              <a:buFontTx/>
              <a:buNone/>
            </a:pPr>
            <a:r>
              <a:rPr lang="en-US" altLang="en-US" sz="1200"/>
              <a:t>1) Abnormally large diameter of…</a:t>
            </a:r>
            <a:r>
              <a:rPr lang="en-US" altLang="en-US" sz="1200" b="1">
                <a:solidFill>
                  <a:srgbClr val="0000FF"/>
                </a:solidFill>
              </a:rPr>
              <a:t>disc </a:t>
            </a:r>
            <a:r>
              <a:rPr lang="en-US" altLang="en-US" sz="1200">
                <a:solidFill>
                  <a:srgbClr val="0000FF"/>
                </a:solidFill>
              </a:rPr>
              <a:t>and</a:t>
            </a:r>
            <a:r>
              <a:rPr lang="en-US" altLang="en-US" sz="1200" b="1">
                <a:solidFill>
                  <a:srgbClr val="0000FF"/>
                </a:solidFill>
              </a:rPr>
              <a:t> cup</a:t>
            </a:r>
          </a:p>
          <a:p>
            <a:pPr eaLnBrk="1" hangingPunct="1">
              <a:spcBef>
                <a:spcPct val="0"/>
              </a:spcBef>
              <a:buClrTx/>
              <a:buSzTx/>
              <a:buFontTx/>
              <a:buNone/>
            </a:pPr>
            <a:r>
              <a:rPr lang="en-US" altLang="en-US" sz="1200"/>
              <a:t>2) VF testing may reveal an…</a:t>
            </a:r>
            <a:r>
              <a:rPr lang="en-US" altLang="en-US" sz="1200" b="1">
                <a:solidFill>
                  <a:srgbClr val="0000FF"/>
                </a:solidFill>
              </a:rPr>
              <a:t>enlarged blind spot</a:t>
            </a:r>
          </a:p>
        </p:txBody>
      </p:sp>
      <p:sp>
        <p:nvSpPr>
          <p:cNvPr id="49164" name="Rectangle 15">
            <a:extLst>
              <a:ext uri="{FF2B5EF4-FFF2-40B4-BE49-F238E27FC236}">
                <a16:creationId xmlns:a16="http://schemas.microsoft.com/office/drawing/2014/main" id="{B0D867E1-A900-40F5-BA10-6D277B57F5C2}"/>
              </a:ext>
            </a:extLst>
          </p:cNvPr>
          <p:cNvSpPr>
            <a:spLocks noChangeArrowheads="1"/>
          </p:cNvSpPr>
          <p:nvPr/>
        </p:nvSpPr>
        <p:spPr bwMode="auto">
          <a:xfrm>
            <a:off x="457200" y="122238"/>
            <a:ext cx="7543800" cy="8683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b"/>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ct val="85000"/>
              </a:lnSpc>
              <a:spcBef>
                <a:spcPct val="0"/>
              </a:spcBef>
              <a:buClrTx/>
              <a:buSzTx/>
              <a:buFontTx/>
              <a:buNone/>
            </a:pPr>
            <a:r>
              <a:rPr lang="en-US" altLang="en-US" sz="3200" b="1" dirty="0">
                <a:solidFill>
                  <a:schemeClr val="tx2"/>
                </a:solidFill>
              </a:rPr>
              <a:t>Developmental Abnormalities of the Optic Nerve Head</a:t>
            </a:r>
            <a:endParaRPr lang="en-US" altLang="en-US" sz="3200" dirty="0">
              <a:solidFill>
                <a:schemeClr val="tx2"/>
              </a:solidFill>
            </a:endParaRPr>
          </a:p>
        </p:txBody>
      </p:sp>
      <p:sp>
        <p:nvSpPr>
          <p:cNvPr id="49165" name="Slide Number Placeholder 1">
            <a:extLst>
              <a:ext uri="{FF2B5EF4-FFF2-40B4-BE49-F238E27FC236}">
                <a16:creationId xmlns:a16="http://schemas.microsoft.com/office/drawing/2014/main" id="{ACA1E02F-F6D0-420C-967F-49F333FCA863}"/>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BFFA20B2-28B8-4E88-A86C-2F8C2F783006}" type="slidenum">
              <a:rPr lang="en-US" altLang="en-US" sz="1000"/>
              <a:pPr>
                <a:spcBef>
                  <a:spcPct val="0"/>
                </a:spcBef>
                <a:buClrTx/>
                <a:buSzTx/>
                <a:buFontTx/>
                <a:buNone/>
              </a:pPr>
              <a:t>115</a:t>
            </a:fld>
            <a:endParaRPr lang="en-US" altLang="en-US" sz="1000"/>
          </a:p>
        </p:txBody>
      </p:sp>
      <p:sp>
        <p:nvSpPr>
          <p:cNvPr id="49166" name="TextBox 1">
            <a:extLst>
              <a:ext uri="{FF2B5EF4-FFF2-40B4-BE49-F238E27FC236}">
                <a16:creationId xmlns:a16="http://schemas.microsoft.com/office/drawing/2014/main" id="{9C9739D5-465A-4879-94A6-558388628320}"/>
              </a:ext>
            </a:extLst>
          </p:cNvPr>
          <p:cNvSpPr txBox="1">
            <a:spLocks noChangeArrowheads="1"/>
          </p:cNvSpPr>
          <p:nvPr/>
        </p:nvSpPr>
        <p:spPr bwMode="auto">
          <a:xfrm>
            <a:off x="7391400" y="3962400"/>
            <a:ext cx="954088"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200" i="1">
                <a:solidFill>
                  <a:srgbClr val="0000FF"/>
                </a:solidFill>
              </a:rPr>
              <a:t>[structure?]</a:t>
            </a:r>
          </a:p>
        </p:txBody>
      </p:sp>
      <p:sp>
        <p:nvSpPr>
          <p:cNvPr id="49167" name="Line 12">
            <a:extLst>
              <a:ext uri="{FF2B5EF4-FFF2-40B4-BE49-F238E27FC236}">
                <a16:creationId xmlns:a16="http://schemas.microsoft.com/office/drawing/2014/main" id="{442CD6DF-160E-4A02-B629-D43A6D495909}"/>
              </a:ext>
            </a:extLst>
          </p:cNvPr>
          <p:cNvSpPr>
            <a:spLocks noChangeShapeType="1"/>
          </p:cNvSpPr>
          <p:nvPr/>
        </p:nvSpPr>
        <p:spPr bwMode="auto">
          <a:xfrm>
            <a:off x="3124200" y="2057400"/>
            <a:ext cx="381000" cy="22098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 name="Text Box 13">
            <a:extLst>
              <a:ext uri="{FF2B5EF4-FFF2-40B4-BE49-F238E27FC236}">
                <a16:creationId xmlns:a16="http://schemas.microsoft.com/office/drawing/2014/main" id="{D0A091DE-07B5-49D8-B7AD-E7C4719C3213}"/>
              </a:ext>
            </a:extLst>
          </p:cNvPr>
          <p:cNvSpPr txBox="1">
            <a:spLocks noChangeArrowheads="1"/>
          </p:cNvSpPr>
          <p:nvPr/>
        </p:nvSpPr>
        <p:spPr bwMode="auto">
          <a:xfrm>
            <a:off x="4800600" y="5257800"/>
            <a:ext cx="4294188" cy="1230313"/>
          </a:xfrm>
          <a:prstGeom prst="rect">
            <a:avLst/>
          </a:prstGeom>
          <a:solidFill>
            <a:srgbClr val="FFCC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Tilted-Disc Syndrome</a:t>
            </a:r>
          </a:p>
          <a:p>
            <a:pPr eaLnBrk="1" hangingPunct="1">
              <a:spcBef>
                <a:spcPct val="0"/>
              </a:spcBef>
              <a:buClrTx/>
              <a:buSzTx/>
              <a:buFontTx/>
              <a:buNone/>
            </a:pPr>
            <a:r>
              <a:rPr lang="en-US" altLang="en-US" sz="1200"/>
              <a:t>1) Superior pole appears…</a:t>
            </a:r>
            <a:r>
              <a:rPr lang="en-US" altLang="en-US" sz="1200" b="1">
                <a:solidFill>
                  <a:srgbClr val="0000FF"/>
                </a:solidFill>
              </a:rPr>
              <a:t>elevated</a:t>
            </a:r>
            <a:r>
              <a:rPr lang="en-US" altLang="en-US" sz="1200"/>
              <a:t>, inferior…</a:t>
            </a:r>
            <a:r>
              <a:rPr lang="en-US" altLang="en-US" sz="1200" b="1">
                <a:solidFill>
                  <a:srgbClr val="0000FF"/>
                </a:solidFill>
              </a:rPr>
              <a:t>recessed</a:t>
            </a:r>
          </a:p>
          <a:p>
            <a:pPr eaLnBrk="1" hangingPunct="1">
              <a:spcBef>
                <a:spcPct val="0"/>
              </a:spcBef>
              <a:buClrTx/>
              <a:buSzTx/>
              <a:buFontTx/>
              <a:buNone/>
            </a:pPr>
            <a:r>
              <a:rPr lang="en-US" altLang="en-US" sz="1200"/>
              <a:t>2) </a:t>
            </a:r>
            <a:r>
              <a:rPr lang="en-US" altLang="en-US" sz="1200">
                <a:solidFill>
                  <a:srgbClr val="FFCC99"/>
                </a:solidFill>
              </a:rPr>
              <a:t>Associated with…</a:t>
            </a:r>
            <a:r>
              <a:rPr lang="en-US" altLang="en-US" sz="1200" b="1">
                <a:solidFill>
                  <a:srgbClr val="FFCC99"/>
                </a:solidFill>
              </a:rPr>
              <a:t>situs inversus</a:t>
            </a:r>
            <a:r>
              <a:rPr lang="en-US" altLang="en-US" sz="1200">
                <a:solidFill>
                  <a:srgbClr val="FFCC99"/>
                </a:solidFill>
              </a:rPr>
              <a:t> of retinal vessels</a:t>
            </a:r>
          </a:p>
          <a:p>
            <a:pPr eaLnBrk="1" hangingPunct="1">
              <a:spcBef>
                <a:spcPct val="0"/>
              </a:spcBef>
              <a:buClrTx/>
              <a:buSzTx/>
              <a:buFontTx/>
              <a:buNone/>
            </a:pPr>
            <a:r>
              <a:rPr lang="en-US" altLang="en-US" sz="1200"/>
              <a:t>3) </a:t>
            </a:r>
            <a:r>
              <a:rPr lang="en-US" altLang="en-US" sz="1200">
                <a:solidFill>
                  <a:srgbClr val="FFCC99"/>
                </a:solidFill>
              </a:rPr>
              <a:t>Fundus abnormality produces…</a:t>
            </a:r>
            <a:r>
              <a:rPr lang="en-US" altLang="en-US" sz="1200" b="1">
                <a:solidFill>
                  <a:srgbClr val="FFCC99"/>
                </a:solidFill>
              </a:rPr>
              <a:t>myopic astigmatism</a:t>
            </a:r>
          </a:p>
          <a:p>
            <a:pPr eaLnBrk="1" hangingPunct="1">
              <a:spcBef>
                <a:spcPct val="0"/>
              </a:spcBef>
              <a:buClrTx/>
              <a:buSzTx/>
              <a:buFontTx/>
              <a:buNone/>
            </a:pPr>
            <a:r>
              <a:rPr lang="en-US" altLang="en-US" sz="1200"/>
              <a:t>4) </a:t>
            </a:r>
            <a:r>
              <a:rPr lang="en-US" altLang="en-US" sz="1200">
                <a:solidFill>
                  <a:srgbClr val="FFCC99"/>
                </a:solidFill>
              </a:rPr>
              <a:t>VF testing reveals…</a:t>
            </a:r>
            <a:r>
              <a:rPr lang="en-US" altLang="en-US" sz="1200" b="1">
                <a:solidFill>
                  <a:srgbClr val="FFCC99"/>
                </a:solidFill>
              </a:rPr>
              <a:t>bitemporal hemianopia</a:t>
            </a:r>
            <a:r>
              <a:rPr lang="en-US" altLang="en-US" sz="1200">
                <a:solidFill>
                  <a:srgbClr val="FFCC99"/>
                </a:solidFill>
              </a:rPr>
              <a:t> that doesn’t</a:t>
            </a:r>
          </a:p>
          <a:p>
            <a:pPr eaLnBrk="1" hangingPunct="1">
              <a:spcBef>
                <a:spcPct val="0"/>
              </a:spcBef>
              <a:buClrTx/>
              <a:buSzTx/>
              <a:buFontTx/>
              <a:buNone/>
            </a:pPr>
            <a:r>
              <a:rPr lang="en-US" altLang="en-US" sz="1200">
                <a:solidFill>
                  <a:srgbClr val="FFCC99"/>
                </a:solidFill>
              </a:rPr>
              <a:t>   …</a:t>
            </a:r>
            <a:r>
              <a:rPr lang="en-US" altLang="en-US" sz="1200" b="1">
                <a:solidFill>
                  <a:srgbClr val="FFCC99"/>
                </a:solidFill>
              </a:rPr>
              <a:t>respect the vertical</a:t>
            </a:r>
            <a:r>
              <a:rPr lang="en-US" altLang="en-US" sz="1200">
                <a:solidFill>
                  <a:srgbClr val="FFCC99"/>
                </a:solidFill>
              </a:rPr>
              <a:t> and may…</a:t>
            </a:r>
            <a:r>
              <a:rPr lang="en-US" altLang="en-US" sz="1200" b="1">
                <a:solidFill>
                  <a:srgbClr val="FFCC99"/>
                </a:solidFill>
              </a:rPr>
              <a:t>resolve with refraction</a:t>
            </a:r>
          </a:p>
        </p:txBody>
      </p:sp>
      <p:sp>
        <p:nvSpPr>
          <p:cNvPr id="19" name="Text Box 13">
            <a:extLst>
              <a:ext uri="{FF2B5EF4-FFF2-40B4-BE49-F238E27FC236}">
                <a16:creationId xmlns:a16="http://schemas.microsoft.com/office/drawing/2014/main" id="{48597350-1502-4666-8697-FBFA0C997144}"/>
              </a:ext>
            </a:extLst>
          </p:cNvPr>
          <p:cNvSpPr txBox="1">
            <a:spLocks noChangeArrowheads="1"/>
          </p:cNvSpPr>
          <p:nvPr/>
        </p:nvSpPr>
        <p:spPr bwMode="auto">
          <a:xfrm>
            <a:off x="4800600" y="5257800"/>
            <a:ext cx="4216400" cy="1231106"/>
          </a:xfrm>
          <a:prstGeom prst="rect">
            <a:avLst/>
          </a:prstGeom>
          <a:solidFill>
            <a:srgbClr val="FFCC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dirty="0">
                <a:solidFill>
                  <a:schemeClr val="bg1">
                    <a:lumMod val="65000"/>
                  </a:schemeClr>
                </a:solidFill>
              </a:rPr>
              <a:t>Tilted-Disc Syndrome</a:t>
            </a:r>
          </a:p>
          <a:p>
            <a:pPr eaLnBrk="1" hangingPunct="1">
              <a:spcBef>
                <a:spcPct val="0"/>
              </a:spcBef>
              <a:buClrTx/>
              <a:buSzTx/>
              <a:buFontTx/>
              <a:buNone/>
            </a:pPr>
            <a:r>
              <a:rPr lang="en-US" altLang="en-US" sz="1200" dirty="0">
                <a:solidFill>
                  <a:srgbClr val="FFCC99"/>
                </a:solidFill>
              </a:rPr>
              <a:t>1) Superior pole appears…</a:t>
            </a:r>
            <a:r>
              <a:rPr lang="en-US" altLang="en-US" sz="1200" b="1" dirty="0">
                <a:solidFill>
                  <a:srgbClr val="FFCC99"/>
                </a:solidFill>
              </a:rPr>
              <a:t>elevated</a:t>
            </a:r>
            <a:r>
              <a:rPr lang="en-US" altLang="en-US" sz="1200" dirty="0">
                <a:solidFill>
                  <a:srgbClr val="FFCC99"/>
                </a:solidFill>
              </a:rPr>
              <a:t>, inferior… </a:t>
            </a:r>
            <a:r>
              <a:rPr lang="en-US" altLang="en-US" sz="1200" b="1" dirty="0">
                <a:solidFill>
                  <a:srgbClr val="FFCC99"/>
                </a:solidFill>
              </a:rPr>
              <a:t>recessed</a:t>
            </a:r>
          </a:p>
          <a:p>
            <a:pPr eaLnBrk="1" hangingPunct="1">
              <a:spcBef>
                <a:spcPct val="0"/>
              </a:spcBef>
              <a:buClrTx/>
              <a:buSzTx/>
              <a:buFontTx/>
              <a:buNone/>
            </a:pPr>
            <a:r>
              <a:rPr lang="en-US" altLang="en-US" sz="1200" dirty="0">
                <a:solidFill>
                  <a:srgbClr val="FFCC99"/>
                </a:solidFill>
              </a:rPr>
              <a:t>2) Associated with…</a:t>
            </a:r>
            <a:r>
              <a:rPr lang="en-US" altLang="en-US" sz="1200" b="1" dirty="0">
                <a:solidFill>
                  <a:srgbClr val="FFCC99"/>
                </a:solidFill>
              </a:rPr>
              <a:t>situs inversus</a:t>
            </a:r>
            <a:r>
              <a:rPr lang="en-US" altLang="en-US" sz="1200" dirty="0">
                <a:solidFill>
                  <a:srgbClr val="FFCC99"/>
                </a:solidFill>
              </a:rPr>
              <a:t> of retinal vessels</a:t>
            </a:r>
          </a:p>
          <a:p>
            <a:pPr eaLnBrk="1" hangingPunct="1">
              <a:spcBef>
                <a:spcPct val="0"/>
              </a:spcBef>
              <a:buClrTx/>
              <a:buSzTx/>
              <a:buFontTx/>
              <a:buNone/>
            </a:pPr>
            <a:r>
              <a:rPr lang="en-US" altLang="en-US" sz="1200" dirty="0">
                <a:solidFill>
                  <a:srgbClr val="FFCC99"/>
                </a:solidFill>
              </a:rPr>
              <a:t>3) Fundus abnormality produces… </a:t>
            </a:r>
            <a:r>
              <a:rPr lang="en-US" altLang="en-US" sz="1200" b="1" dirty="0">
                <a:solidFill>
                  <a:srgbClr val="FFCC99"/>
                </a:solidFill>
              </a:rPr>
              <a:t>myopic </a:t>
            </a:r>
            <a:r>
              <a:rPr lang="en-US" altLang="en-US" sz="1200" b="1" dirty="0" err="1">
                <a:solidFill>
                  <a:srgbClr val="FFCC99"/>
                </a:solidFill>
              </a:rPr>
              <a:t>astigm</a:t>
            </a:r>
            <a:endParaRPr lang="en-US" altLang="en-US" sz="1200" b="1" dirty="0">
              <a:solidFill>
                <a:srgbClr val="FFCC99"/>
              </a:solidFill>
            </a:endParaRPr>
          </a:p>
          <a:p>
            <a:pPr eaLnBrk="1" hangingPunct="1">
              <a:spcBef>
                <a:spcPct val="0"/>
              </a:spcBef>
              <a:buClrTx/>
              <a:buSzTx/>
              <a:buFontTx/>
              <a:buNone/>
            </a:pPr>
            <a:r>
              <a:rPr lang="en-US" altLang="en-US" sz="1200" dirty="0">
                <a:solidFill>
                  <a:srgbClr val="FFCC99"/>
                </a:solidFill>
              </a:rPr>
              <a:t>4) VF testing reveals…</a:t>
            </a:r>
            <a:r>
              <a:rPr lang="en-US" altLang="en-US" sz="1200" b="1" dirty="0">
                <a:solidFill>
                  <a:srgbClr val="FFCC99"/>
                </a:solidFill>
              </a:rPr>
              <a:t>bitemporal hemianopia</a:t>
            </a:r>
            <a:r>
              <a:rPr lang="en-US" altLang="en-US" sz="1200" dirty="0">
                <a:solidFill>
                  <a:srgbClr val="FFCC99"/>
                </a:solidFill>
              </a:rPr>
              <a:t> that </a:t>
            </a:r>
            <a:r>
              <a:rPr lang="en-US" altLang="en-US" sz="1200" dirty="0" err="1">
                <a:solidFill>
                  <a:srgbClr val="FFCC99"/>
                </a:solidFill>
              </a:rPr>
              <a:t>doesn’t</a:t>
            </a:r>
            <a:r>
              <a:rPr lang="en-US" altLang="en-US" sz="1200" b="1" dirty="0" err="1">
                <a:solidFill>
                  <a:srgbClr val="FFCC99"/>
                </a:solidFill>
              </a:rPr>
              <a:t>with</a:t>
            </a:r>
            <a:r>
              <a:rPr lang="en-US" altLang="en-US" sz="1200" b="1" dirty="0">
                <a:solidFill>
                  <a:srgbClr val="FFCC99"/>
                </a:solidFill>
              </a:rPr>
              <a:t> refract</a:t>
            </a:r>
          </a:p>
        </p:txBody>
      </p:sp>
    </p:spTree>
  </p:cSld>
  <p:clrMapOvr>
    <a:masterClrMapping/>
  </p:clrMapOvr>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178" name="Text Box 10">
            <a:extLst>
              <a:ext uri="{FF2B5EF4-FFF2-40B4-BE49-F238E27FC236}">
                <a16:creationId xmlns:a16="http://schemas.microsoft.com/office/drawing/2014/main" id="{33D4BCC0-8F0E-4385-A12C-45E142E4671E}"/>
              </a:ext>
            </a:extLst>
          </p:cNvPr>
          <p:cNvSpPr txBox="1">
            <a:spLocks noChangeArrowheads="1"/>
          </p:cNvSpPr>
          <p:nvPr/>
        </p:nvSpPr>
        <p:spPr bwMode="auto">
          <a:xfrm>
            <a:off x="1371600" y="4267200"/>
            <a:ext cx="3057525" cy="2154238"/>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Morning-Glory Disc</a:t>
            </a:r>
          </a:p>
          <a:p>
            <a:pPr eaLnBrk="1" hangingPunct="1">
              <a:spcBef>
                <a:spcPct val="0"/>
              </a:spcBef>
              <a:buClrTx/>
              <a:buSzTx/>
              <a:buFontTx/>
              <a:buNone/>
            </a:pPr>
            <a:r>
              <a:rPr lang="en-US" altLang="en-US" sz="1200"/>
              <a:t>--DFE reveals:</a:t>
            </a:r>
          </a:p>
          <a:p>
            <a:pPr eaLnBrk="1" hangingPunct="1">
              <a:spcBef>
                <a:spcPct val="0"/>
              </a:spcBef>
              <a:buClrTx/>
              <a:buSzTx/>
              <a:buFontTx/>
              <a:buNone/>
            </a:pPr>
            <a:r>
              <a:rPr lang="en-US" altLang="en-US" sz="1200"/>
              <a:t>  1) A funnel-shaped…</a:t>
            </a:r>
            <a:r>
              <a:rPr lang="en-US" altLang="en-US" sz="1200" b="1">
                <a:solidFill>
                  <a:srgbClr val="0000FF"/>
                </a:solidFill>
              </a:rPr>
              <a:t>excavation</a:t>
            </a:r>
            <a:endParaRPr lang="en-US" altLang="en-US" sz="1200"/>
          </a:p>
          <a:p>
            <a:pPr eaLnBrk="1" hangingPunct="1">
              <a:spcBef>
                <a:spcPct val="0"/>
              </a:spcBef>
              <a:buClrTx/>
              <a:buSzTx/>
              <a:buFontTx/>
              <a:buNone/>
            </a:pPr>
            <a:r>
              <a:rPr lang="en-US" altLang="en-US" sz="1200"/>
              <a:t>  2) Number of vessels crossing the rim</a:t>
            </a:r>
          </a:p>
          <a:p>
            <a:pPr eaLnBrk="1" hangingPunct="1">
              <a:spcBef>
                <a:spcPct val="0"/>
              </a:spcBef>
              <a:buClrTx/>
              <a:buSzTx/>
              <a:buFontTx/>
              <a:buNone/>
            </a:pPr>
            <a:r>
              <a:rPr lang="en-US" altLang="en-US" sz="1200"/>
              <a:t>    seems abnormally…</a:t>
            </a:r>
            <a:r>
              <a:rPr lang="en-US" altLang="en-US" sz="1200" b="1">
                <a:solidFill>
                  <a:srgbClr val="0000FF"/>
                </a:solidFill>
              </a:rPr>
              <a:t>high</a:t>
            </a:r>
            <a:r>
              <a:rPr lang="en-US" altLang="en-US" sz="1200"/>
              <a:t> </a:t>
            </a:r>
            <a:endParaRPr lang="en-US" altLang="en-US" sz="1200" b="1">
              <a:solidFill>
                <a:srgbClr val="0000FF"/>
              </a:solidFill>
            </a:endParaRPr>
          </a:p>
          <a:p>
            <a:pPr eaLnBrk="1" hangingPunct="1">
              <a:spcBef>
                <a:spcPct val="0"/>
              </a:spcBef>
              <a:buClrTx/>
              <a:buSzTx/>
              <a:buFontTx/>
              <a:buNone/>
            </a:pPr>
            <a:r>
              <a:rPr lang="en-US" altLang="en-US" sz="1200"/>
              <a:t>--Tissue is…</a:t>
            </a:r>
            <a:r>
              <a:rPr lang="en-US" altLang="en-US" sz="1200" b="1">
                <a:solidFill>
                  <a:srgbClr val="0000FF"/>
                </a:solidFill>
              </a:rPr>
              <a:t>contractile</a:t>
            </a:r>
            <a:r>
              <a:rPr lang="en-US" altLang="en-US" sz="1200"/>
              <a:t>, so cup seems</a:t>
            </a:r>
          </a:p>
          <a:p>
            <a:pPr eaLnBrk="1" hangingPunct="1">
              <a:spcBef>
                <a:spcPct val="0"/>
              </a:spcBef>
              <a:buClrTx/>
              <a:buSzTx/>
              <a:buFontTx/>
              <a:buNone/>
            </a:pPr>
            <a:r>
              <a:rPr lang="en-US" altLang="en-US" sz="1200"/>
              <a:t>  to…</a:t>
            </a:r>
            <a:r>
              <a:rPr lang="en-US" altLang="en-US" sz="1200" b="1">
                <a:solidFill>
                  <a:srgbClr val="0000FF"/>
                </a:solidFill>
              </a:rPr>
              <a:t>open </a:t>
            </a:r>
            <a:r>
              <a:rPr lang="en-US" altLang="en-US" sz="1200">
                <a:solidFill>
                  <a:srgbClr val="0000FF"/>
                </a:solidFill>
              </a:rPr>
              <a:t>and</a:t>
            </a:r>
            <a:r>
              <a:rPr lang="en-US" altLang="en-US" sz="1200" b="1">
                <a:solidFill>
                  <a:srgbClr val="0000FF"/>
                </a:solidFill>
              </a:rPr>
              <a:t> close</a:t>
            </a:r>
            <a:r>
              <a:rPr lang="en-US" altLang="en-US" sz="1200"/>
              <a:t> (like its namesake,  </a:t>
            </a:r>
          </a:p>
          <a:p>
            <a:pPr eaLnBrk="1" hangingPunct="1">
              <a:spcBef>
                <a:spcPct val="0"/>
              </a:spcBef>
              <a:buClrTx/>
              <a:buSzTx/>
              <a:buFontTx/>
              <a:buNone/>
            </a:pPr>
            <a:r>
              <a:rPr lang="en-US" altLang="en-US" sz="1200"/>
              <a:t>  the morning-glory flower)</a:t>
            </a:r>
          </a:p>
          <a:p>
            <a:pPr eaLnBrk="1" hangingPunct="1">
              <a:spcBef>
                <a:spcPct val="0"/>
              </a:spcBef>
              <a:buClrTx/>
              <a:buSzTx/>
              <a:buFontTx/>
              <a:buNone/>
            </a:pPr>
            <a:r>
              <a:rPr lang="en-US" altLang="en-US" sz="1200"/>
              <a:t>--VA usually…</a:t>
            </a:r>
            <a:r>
              <a:rPr lang="en-US" altLang="en-US" sz="1200" b="1">
                <a:solidFill>
                  <a:srgbClr val="0000FF"/>
                </a:solidFill>
              </a:rPr>
              <a:t>20/200</a:t>
            </a:r>
            <a:r>
              <a:rPr lang="en-US" altLang="en-US" sz="1200"/>
              <a:t>, but can be…</a:t>
            </a:r>
          </a:p>
          <a:p>
            <a:pPr eaLnBrk="1" hangingPunct="1">
              <a:spcBef>
                <a:spcPct val="0"/>
              </a:spcBef>
              <a:buClrTx/>
              <a:buSzTx/>
              <a:buFontTx/>
              <a:buNone/>
            </a:pPr>
            <a:r>
              <a:rPr lang="en-US" altLang="en-US" sz="1200"/>
              <a:t>   </a:t>
            </a:r>
            <a:r>
              <a:rPr lang="en-US" altLang="en-US" sz="1200" b="1">
                <a:solidFill>
                  <a:srgbClr val="0000FF"/>
                </a:solidFill>
              </a:rPr>
              <a:t>20/20&lt;-&gt;NLP</a:t>
            </a:r>
          </a:p>
          <a:p>
            <a:pPr eaLnBrk="1" hangingPunct="1">
              <a:spcBef>
                <a:spcPct val="0"/>
              </a:spcBef>
              <a:buClrTx/>
              <a:buSzTx/>
              <a:buFontTx/>
              <a:buNone/>
            </a:pPr>
            <a:r>
              <a:rPr lang="en-US" altLang="en-US" sz="1200"/>
              <a:t>--1/3 develop…</a:t>
            </a:r>
            <a:r>
              <a:rPr lang="en-US" altLang="en-US" sz="1200" b="1">
                <a:solidFill>
                  <a:srgbClr val="CCECFF"/>
                </a:solidFill>
              </a:rPr>
              <a:t>serous</a:t>
            </a:r>
            <a:r>
              <a:rPr lang="en-US" altLang="en-US" sz="1200" b="1">
                <a:solidFill>
                  <a:srgbClr val="0000FF"/>
                </a:solidFill>
              </a:rPr>
              <a:t> </a:t>
            </a:r>
            <a:r>
              <a:rPr lang="en-US" altLang="en-US" sz="1200" b="1">
                <a:solidFill>
                  <a:srgbClr val="CCECFF"/>
                </a:solidFill>
              </a:rPr>
              <a:t>RD</a:t>
            </a:r>
          </a:p>
        </p:txBody>
      </p:sp>
      <p:sp>
        <p:nvSpPr>
          <p:cNvPr id="50179" name="Text Box 3">
            <a:extLst>
              <a:ext uri="{FF2B5EF4-FFF2-40B4-BE49-F238E27FC236}">
                <a16:creationId xmlns:a16="http://schemas.microsoft.com/office/drawing/2014/main" id="{CA482934-39E5-4F65-9005-28EF361B1BA5}"/>
              </a:ext>
            </a:extLst>
          </p:cNvPr>
          <p:cNvSpPr txBox="1">
            <a:spLocks noChangeArrowheads="1"/>
          </p:cNvSpPr>
          <p:nvPr/>
        </p:nvSpPr>
        <p:spPr bwMode="auto">
          <a:xfrm>
            <a:off x="793750" y="3505200"/>
            <a:ext cx="2254250" cy="669925"/>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Optic Pit/Hole</a:t>
            </a:r>
          </a:p>
          <a:p>
            <a:pPr eaLnBrk="1" hangingPunct="1">
              <a:spcBef>
                <a:spcPct val="0"/>
              </a:spcBef>
              <a:buClrTx/>
              <a:buSzTx/>
              <a:buFontTx/>
              <a:buNone/>
            </a:pPr>
            <a:r>
              <a:rPr lang="en-US" altLang="en-US" sz="1200"/>
              <a:t>--Associated with…</a:t>
            </a:r>
            <a:r>
              <a:rPr lang="en-US" altLang="en-US" sz="1200" b="1">
                <a:solidFill>
                  <a:srgbClr val="0000FF"/>
                </a:solidFill>
              </a:rPr>
              <a:t>serous RD</a:t>
            </a:r>
          </a:p>
          <a:p>
            <a:pPr eaLnBrk="1" hangingPunct="1">
              <a:spcBef>
                <a:spcPct val="0"/>
              </a:spcBef>
              <a:buClrTx/>
              <a:buSzTx/>
              <a:buFontTx/>
              <a:buNone/>
            </a:pPr>
            <a:r>
              <a:rPr lang="en-US" altLang="en-US" sz="1200" b="1">
                <a:solidFill>
                  <a:srgbClr val="0000FF"/>
                </a:solidFill>
              </a:rPr>
              <a:t>  in adulthood</a:t>
            </a:r>
          </a:p>
        </p:txBody>
      </p:sp>
      <p:sp>
        <p:nvSpPr>
          <p:cNvPr id="50180" name="Line 4">
            <a:extLst>
              <a:ext uri="{FF2B5EF4-FFF2-40B4-BE49-F238E27FC236}">
                <a16:creationId xmlns:a16="http://schemas.microsoft.com/office/drawing/2014/main" id="{92FF1081-D118-4192-A7D4-90B09F4B5B89}"/>
              </a:ext>
            </a:extLst>
          </p:cNvPr>
          <p:cNvSpPr>
            <a:spLocks noChangeShapeType="1"/>
          </p:cNvSpPr>
          <p:nvPr/>
        </p:nvSpPr>
        <p:spPr bwMode="auto">
          <a:xfrm flipH="1">
            <a:off x="1600200" y="2057400"/>
            <a:ext cx="1524000" cy="3810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0181" name="Text Box 6">
            <a:extLst>
              <a:ext uri="{FF2B5EF4-FFF2-40B4-BE49-F238E27FC236}">
                <a16:creationId xmlns:a16="http://schemas.microsoft.com/office/drawing/2014/main" id="{1168A1ED-1371-4D2E-B08F-8306EE327ADE}"/>
              </a:ext>
            </a:extLst>
          </p:cNvPr>
          <p:cNvSpPr txBox="1">
            <a:spLocks noChangeArrowheads="1"/>
          </p:cNvSpPr>
          <p:nvPr/>
        </p:nvSpPr>
        <p:spPr bwMode="auto">
          <a:xfrm>
            <a:off x="1357313" y="1524000"/>
            <a:ext cx="3511550" cy="4540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1400" i="1">
                <a:solidFill>
                  <a:srgbClr val="0000FF"/>
                </a:solidFill>
              </a:rPr>
              <a:t>These three are all secondary to abnormal</a:t>
            </a:r>
          </a:p>
          <a:p>
            <a:pPr algn="ctr" eaLnBrk="1" hangingPunct="1">
              <a:lnSpc>
                <a:spcPct val="85000"/>
              </a:lnSpc>
              <a:spcBef>
                <a:spcPct val="0"/>
              </a:spcBef>
              <a:buClrTx/>
              <a:buSzTx/>
              <a:buFontTx/>
              <a:buNone/>
            </a:pPr>
            <a:r>
              <a:rPr lang="en-US" altLang="en-US" sz="1400" i="1">
                <a:solidFill>
                  <a:srgbClr val="0000FF"/>
                </a:solidFill>
              </a:rPr>
              <a:t>closure of the embryonic optic fissure</a:t>
            </a:r>
          </a:p>
        </p:txBody>
      </p:sp>
      <p:sp>
        <p:nvSpPr>
          <p:cNvPr id="50182" name="Text Box 7">
            <a:extLst>
              <a:ext uri="{FF2B5EF4-FFF2-40B4-BE49-F238E27FC236}">
                <a16:creationId xmlns:a16="http://schemas.microsoft.com/office/drawing/2014/main" id="{C2E3B4CA-8DC5-4C0B-AA40-A0D92FF9552D}"/>
              </a:ext>
            </a:extLst>
          </p:cNvPr>
          <p:cNvSpPr txBox="1">
            <a:spLocks noChangeArrowheads="1"/>
          </p:cNvSpPr>
          <p:nvPr/>
        </p:nvSpPr>
        <p:spPr bwMode="auto">
          <a:xfrm>
            <a:off x="76200" y="2514600"/>
            <a:ext cx="2757488" cy="852488"/>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Optic Nerve Coloboma</a:t>
            </a:r>
          </a:p>
          <a:p>
            <a:pPr eaLnBrk="1" hangingPunct="1">
              <a:spcBef>
                <a:spcPct val="0"/>
              </a:spcBef>
              <a:buClrTx/>
              <a:buSzTx/>
              <a:buFontTx/>
              <a:buNone/>
            </a:pPr>
            <a:r>
              <a:rPr lang="en-US" altLang="en-US" sz="1200"/>
              <a:t>1) May resemble…</a:t>
            </a:r>
            <a:r>
              <a:rPr lang="en-US" altLang="en-US" sz="1200" b="1">
                <a:solidFill>
                  <a:srgbClr val="0000FF"/>
                </a:solidFill>
              </a:rPr>
              <a:t>deep cupping</a:t>
            </a:r>
          </a:p>
          <a:p>
            <a:pPr eaLnBrk="1" hangingPunct="1">
              <a:spcBef>
                <a:spcPct val="0"/>
              </a:spcBef>
              <a:buClrTx/>
              <a:buSzTx/>
              <a:buFontTx/>
              <a:buNone/>
            </a:pPr>
            <a:r>
              <a:rPr lang="en-US" altLang="en-US" sz="1200"/>
              <a:t>2) Can be…</a:t>
            </a:r>
            <a:r>
              <a:rPr lang="en-US" altLang="en-US" sz="1200" b="1">
                <a:solidFill>
                  <a:srgbClr val="0000FF"/>
                </a:solidFill>
              </a:rPr>
              <a:t>bilateral, asymmetric</a:t>
            </a:r>
          </a:p>
          <a:p>
            <a:pPr eaLnBrk="1" hangingPunct="1">
              <a:spcBef>
                <a:spcPct val="0"/>
              </a:spcBef>
              <a:buClrTx/>
              <a:buSzTx/>
              <a:buFontTx/>
              <a:buNone/>
            </a:pPr>
            <a:r>
              <a:rPr lang="en-US" altLang="en-US" sz="1200"/>
              <a:t>3) Part of the…</a:t>
            </a:r>
            <a:r>
              <a:rPr lang="en-US" altLang="en-US" sz="1200" b="1">
                <a:solidFill>
                  <a:srgbClr val="0000FF"/>
                </a:solidFill>
              </a:rPr>
              <a:t>CHARGE association</a:t>
            </a:r>
          </a:p>
        </p:txBody>
      </p:sp>
      <p:sp>
        <p:nvSpPr>
          <p:cNvPr id="50183" name="Line 8">
            <a:extLst>
              <a:ext uri="{FF2B5EF4-FFF2-40B4-BE49-F238E27FC236}">
                <a16:creationId xmlns:a16="http://schemas.microsoft.com/office/drawing/2014/main" id="{BE2FFDB9-AEC4-4BE1-8063-83A5F8D2C7F9}"/>
              </a:ext>
            </a:extLst>
          </p:cNvPr>
          <p:cNvSpPr>
            <a:spLocks noChangeShapeType="1"/>
          </p:cNvSpPr>
          <p:nvPr/>
        </p:nvSpPr>
        <p:spPr bwMode="auto">
          <a:xfrm flipH="1">
            <a:off x="2971800" y="2057400"/>
            <a:ext cx="152400" cy="14478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0184" name="Text Box 9">
            <a:extLst>
              <a:ext uri="{FF2B5EF4-FFF2-40B4-BE49-F238E27FC236}">
                <a16:creationId xmlns:a16="http://schemas.microsoft.com/office/drawing/2014/main" id="{07DE4BA9-7E0B-45B6-8F8F-1C5A862087DD}"/>
              </a:ext>
            </a:extLst>
          </p:cNvPr>
          <p:cNvSpPr txBox="1">
            <a:spLocks noChangeArrowheads="1"/>
          </p:cNvSpPr>
          <p:nvPr/>
        </p:nvSpPr>
        <p:spPr bwMode="auto">
          <a:xfrm>
            <a:off x="1371600" y="4267200"/>
            <a:ext cx="3028950" cy="2130425"/>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Morning-Glory Disc</a:t>
            </a:r>
          </a:p>
          <a:p>
            <a:pPr eaLnBrk="1" hangingPunct="1">
              <a:spcBef>
                <a:spcPct val="0"/>
              </a:spcBef>
              <a:buClrTx/>
              <a:buSzTx/>
              <a:buFontTx/>
              <a:buNone/>
            </a:pPr>
            <a:r>
              <a:rPr lang="en-US" altLang="en-US" sz="1200"/>
              <a:t>--DFE reveals:</a:t>
            </a:r>
          </a:p>
          <a:p>
            <a:pPr eaLnBrk="1" hangingPunct="1">
              <a:spcBef>
                <a:spcPct val="0"/>
              </a:spcBef>
              <a:buClrTx/>
              <a:buSzTx/>
              <a:buFontTx/>
              <a:buNone/>
            </a:pPr>
            <a:r>
              <a:rPr lang="en-US" altLang="en-US" sz="1200"/>
              <a:t>  1) A funnel-shaped…</a:t>
            </a:r>
            <a:r>
              <a:rPr lang="en-US" altLang="en-US" sz="1200" b="1">
                <a:solidFill>
                  <a:srgbClr val="0000FF"/>
                </a:solidFill>
              </a:rPr>
              <a:t>excavation</a:t>
            </a:r>
            <a:endParaRPr lang="en-US" altLang="en-US" sz="1200"/>
          </a:p>
          <a:p>
            <a:pPr eaLnBrk="1" hangingPunct="1">
              <a:spcBef>
                <a:spcPct val="0"/>
              </a:spcBef>
              <a:buClrTx/>
              <a:buSzTx/>
              <a:buFontTx/>
              <a:buNone/>
            </a:pPr>
            <a:r>
              <a:rPr lang="en-US" altLang="en-US" sz="1200"/>
              <a:t>  2) Number of vessels crossing the rim</a:t>
            </a:r>
          </a:p>
          <a:p>
            <a:pPr eaLnBrk="1" hangingPunct="1">
              <a:spcBef>
                <a:spcPct val="0"/>
              </a:spcBef>
              <a:buClrTx/>
              <a:buSzTx/>
              <a:buFontTx/>
              <a:buNone/>
            </a:pPr>
            <a:r>
              <a:rPr lang="en-US" altLang="en-US" sz="1200"/>
              <a:t>    seems abnormally…</a:t>
            </a:r>
            <a:r>
              <a:rPr lang="en-US" altLang="en-US" sz="1200" b="1">
                <a:solidFill>
                  <a:srgbClr val="0000FF"/>
                </a:solidFill>
              </a:rPr>
              <a:t>high</a:t>
            </a:r>
            <a:r>
              <a:rPr lang="en-US" altLang="en-US" sz="1200"/>
              <a:t> </a:t>
            </a:r>
            <a:endParaRPr lang="en-US" altLang="en-US" sz="1200" b="1">
              <a:solidFill>
                <a:srgbClr val="0000FF"/>
              </a:solidFill>
            </a:endParaRPr>
          </a:p>
          <a:p>
            <a:pPr eaLnBrk="1" hangingPunct="1">
              <a:spcBef>
                <a:spcPct val="0"/>
              </a:spcBef>
              <a:buClrTx/>
              <a:buSzTx/>
              <a:buFontTx/>
              <a:buNone/>
            </a:pPr>
            <a:r>
              <a:rPr lang="en-US" altLang="en-US" sz="1200"/>
              <a:t>--Tissue is…</a:t>
            </a:r>
            <a:r>
              <a:rPr lang="en-US" altLang="en-US" sz="1200" b="1">
                <a:solidFill>
                  <a:srgbClr val="0000FF"/>
                </a:solidFill>
              </a:rPr>
              <a:t>contractile</a:t>
            </a:r>
            <a:r>
              <a:rPr lang="en-US" altLang="en-US" sz="1200"/>
              <a:t>, so cup seems</a:t>
            </a:r>
          </a:p>
          <a:p>
            <a:pPr eaLnBrk="1" hangingPunct="1">
              <a:spcBef>
                <a:spcPct val="0"/>
              </a:spcBef>
              <a:buClrTx/>
              <a:buSzTx/>
              <a:buFontTx/>
              <a:buNone/>
            </a:pPr>
            <a:r>
              <a:rPr lang="en-US" altLang="en-US" sz="1200"/>
              <a:t>  to…</a:t>
            </a:r>
            <a:r>
              <a:rPr lang="en-US" altLang="en-US" sz="1200" b="1">
                <a:solidFill>
                  <a:srgbClr val="0000FF"/>
                </a:solidFill>
              </a:rPr>
              <a:t>open </a:t>
            </a:r>
            <a:r>
              <a:rPr lang="en-US" altLang="en-US" sz="1200">
                <a:solidFill>
                  <a:srgbClr val="0000FF"/>
                </a:solidFill>
              </a:rPr>
              <a:t>and</a:t>
            </a:r>
            <a:r>
              <a:rPr lang="en-US" altLang="en-US" sz="1200" b="1">
                <a:solidFill>
                  <a:srgbClr val="0000FF"/>
                </a:solidFill>
              </a:rPr>
              <a:t> close</a:t>
            </a:r>
            <a:r>
              <a:rPr lang="en-US" altLang="en-US" sz="1200"/>
              <a:t> (like its namesake,  </a:t>
            </a:r>
          </a:p>
          <a:p>
            <a:pPr eaLnBrk="1" hangingPunct="1">
              <a:spcBef>
                <a:spcPct val="0"/>
              </a:spcBef>
              <a:buClrTx/>
              <a:buSzTx/>
              <a:buFontTx/>
              <a:buNone/>
            </a:pPr>
            <a:r>
              <a:rPr lang="en-US" altLang="en-US" sz="1200"/>
              <a:t>  the morning-glory flower)</a:t>
            </a:r>
          </a:p>
          <a:p>
            <a:pPr eaLnBrk="1" hangingPunct="1">
              <a:spcBef>
                <a:spcPct val="0"/>
              </a:spcBef>
              <a:buClrTx/>
              <a:buSzTx/>
              <a:buFontTx/>
              <a:buNone/>
            </a:pPr>
            <a:r>
              <a:rPr lang="en-US" altLang="en-US" sz="1200"/>
              <a:t>--VA usually…</a:t>
            </a:r>
            <a:r>
              <a:rPr lang="en-US" altLang="en-US" sz="1200" b="1">
                <a:solidFill>
                  <a:srgbClr val="0000FF"/>
                </a:solidFill>
              </a:rPr>
              <a:t>20/200</a:t>
            </a:r>
            <a:r>
              <a:rPr lang="en-US" altLang="en-US" sz="1200"/>
              <a:t>, but can be…</a:t>
            </a:r>
          </a:p>
          <a:p>
            <a:pPr eaLnBrk="1" hangingPunct="1">
              <a:spcBef>
                <a:spcPct val="0"/>
              </a:spcBef>
              <a:buClrTx/>
              <a:buSzTx/>
              <a:buFontTx/>
              <a:buNone/>
            </a:pPr>
            <a:r>
              <a:rPr lang="en-US" altLang="en-US" sz="1200"/>
              <a:t>   </a:t>
            </a:r>
            <a:r>
              <a:rPr lang="en-US" altLang="en-US" sz="1200" b="1">
                <a:solidFill>
                  <a:srgbClr val="0000FF"/>
                </a:solidFill>
              </a:rPr>
              <a:t>20/20&lt;-&gt;NLP</a:t>
            </a:r>
          </a:p>
          <a:p>
            <a:pPr eaLnBrk="1" hangingPunct="1">
              <a:spcBef>
                <a:spcPct val="0"/>
              </a:spcBef>
              <a:buClrTx/>
              <a:buSzTx/>
              <a:buFontTx/>
              <a:buNone/>
            </a:pPr>
            <a:r>
              <a:rPr lang="en-US" altLang="en-US" sz="1200"/>
              <a:t>--1/3 develop…</a:t>
            </a:r>
            <a:r>
              <a:rPr lang="en-US" altLang="en-US" sz="1200" b="1">
                <a:solidFill>
                  <a:srgbClr val="0000FF"/>
                </a:solidFill>
              </a:rPr>
              <a:t>serous RD</a:t>
            </a:r>
          </a:p>
        </p:txBody>
      </p:sp>
      <p:sp>
        <p:nvSpPr>
          <p:cNvPr id="50185" name="Text Box 13">
            <a:extLst>
              <a:ext uri="{FF2B5EF4-FFF2-40B4-BE49-F238E27FC236}">
                <a16:creationId xmlns:a16="http://schemas.microsoft.com/office/drawing/2014/main" id="{BA252E87-4CE6-4B9A-953F-1620BA073172}"/>
              </a:ext>
            </a:extLst>
          </p:cNvPr>
          <p:cNvSpPr txBox="1">
            <a:spLocks noChangeArrowheads="1"/>
          </p:cNvSpPr>
          <p:nvPr/>
        </p:nvSpPr>
        <p:spPr bwMode="auto">
          <a:xfrm>
            <a:off x="5257800" y="3760788"/>
            <a:ext cx="3424238" cy="1231900"/>
          </a:xfrm>
          <a:prstGeom prst="rect">
            <a:avLst/>
          </a:prstGeom>
          <a:solidFill>
            <a:srgbClr val="CCFF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Optic Nerve Hypoplasia</a:t>
            </a:r>
          </a:p>
          <a:p>
            <a:pPr eaLnBrk="1" hangingPunct="1">
              <a:spcBef>
                <a:spcPct val="0"/>
              </a:spcBef>
              <a:buClrTx/>
              <a:buSzTx/>
              <a:buFontTx/>
              <a:buNone/>
            </a:pPr>
            <a:r>
              <a:rPr lang="en-US" altLang="en-US" sz="1200"/>
              <a:t>1) Abnormally low</a:t>
            </a:r>
            <a:r>
              <a:rPr lang="en-US" altLang="en-US" sz="1200" b="1">
                <a:solidFill>
                  <a:srgbClr val="0000FF"/>
                </a:solidFill>
              </a:rPr>
              <a:t> </a:t>
            </a:r>
            <a:r>
              <a:rPr lang="en-US" altLang="en-US" sz="1200"/>
              <a:t>number of…</a:t>
            </a:r>
            <a:r>
              <a:rPr lang="en-US" altLang="en-US" sz="1200" b="1">
                <a:solidFill>
                  <a:srgbClr val="0000FF"/>
                </a:solidFill>
              </a:rPr>
              <a:t>axons</a:t>
            </a:r>
          </a:p>
          <a:p>
            <a:pPr eaLnBrk="1" hangingPunct="1">
              <a:spcBef>
                <a:spcPct val="0"/>
              </a:spcBef>
              <a:buClrTx/>
              <a:buSzTx/>
              <a:buFontTx/>
              <a:buNone/>
            </a:pPr>
            <a:r>
              <a:rPr lang="en-US" altLang="en-US" sz="1200"/>
              <a:t>2) </a:t>
            </a:r>
            <a:r>
              <a:rPr lang="en-US" altLang="en-US" sz="1200">
                <a:solidFill>
                  <a:srgbClr val="CCFFCC"/>
                </a:solidFill>
              </a:rPr>
              <a:t>DFE: Small pale disc with…</a:t>
            </a:r>
            <a:r>
              <a:rPr lang="en-US" altLang="en-US" sz="1200" b="1">
                <a:solidFill>
                  <a:srgbClr val="CCFFCC"/>
                </a:solidFill>
              </a:rPr>
              <a:t>double ring </a:t>
            </a:r>
            <a:r>
              <a:rPr lang="en-US" altLang="en-US" sz="1200">
                <a:solidFill>
                  <a:srgbClr val="CCFFCC"/>
                </a:solidFill>
              </a:rPr>
              <a:t>sign</a:t>
            </a:r>
          </a:p>
          <a:p>
            <a:pPr eaLnBrk="1" hangingPunct="1">
              <a:spcBef>
                <a:spcPct val="0"/>
              </a:spcBef>
              <a:buClrTx/>
              <a:buSzTx/>
              <a:buFontTx/>
              <a:buNone/>
            </a:pPr>
            <a:r>
              <a:rPr lang="en-US" altLang="en-US" sz="1200"/>
              <a:t>3) </a:t>
            </a:r>
            <a:r>
              <a:rPr lang="en-US" altLang="en-US" sz="1200">
                <a:solidFill>
                  <a:srgbClr val="CCFFCC"/>
                </a:solidFill>
              </a:rPr>
              <a:t>VA…</a:t>
            </a:r>
            <a:r>
              <a:rPr lang="en-US" altLang="en-US" sz="1200" b="1">
                <a:solidFill>
                  <a:srgbClr val="CCFFCC"/>
                </a:solidFill>
              </a:rPr>
              <a:t>20/20&lt;-&gt;NLP</a:t>
            </a:r>
          </a:p>
          <a:p>
            <a:pPr eaLnBrk="1" hangingPunct="1">
              <a:spcBef>
                <a:spcPct val="0"/>
              </a:spcBef>
              <a:buClrTx/>
              <a:buSzTx/>
              <a:buFontTx/>
              <a:buNone/>
            </a:pPr>
            <a:r>
              <a:rPr lang="en-US" altLang="en-US" sz="1200"/>
              <a:t>4) </a:t>
            </a:r>
            <a:r>
              <a:rPr lang="en-US" altLang="en-US" sz="1200">
                <a:solidFill>
                  <a:srgbClr val="CCFFCC"/>
                </a:solidFill>
              </a:rPr>
              <a:t>VF defects…</a:t>
            </a:r>
            <a:r>
              <a:rPr lang="en-US" altLang="en-US" sz="1200" b="1">
                <a:solidFill>
                  <a:srgbClr val="CCFFCC"/>
                </a:solidFill>
              </a:rPr>
              <a:t>invariably present</a:t>
            </a:r>
          </a:p>
          <a:p>
            <a:pPr eaLnBrk="1" hangingPunct="1">
              <a:spcBef>
                <a:spcPct val="0"/>
              </a:spcBef>
              <a:buClrTx/>
              <a:buSzTx/>
              <a:buFontTx/>
              <a:buNone/>
            </a:pPr>
            <a:r>
              <a:rPr lang="en-US" altLang="en-US" sz="1200"/>
              <a:t>5) </a:t>
            </a:r>
            <a:r>
              <a:rPr lang="en-US" altLang="en-US" sz="1200">
                <a:solidFill>
                  <a:srgbClr val="CCFFCC"/>
                </a:solidFill>
              </a:rPr>
              <a:t>Remember the…</a:t>
            </a:r>
            <a:r>
              <a:rPr lang="en-US" altLang="en-US" sz="1200" b="1">
                <a:solidFill>
                  <a:srgbClr val="CCFFCC"/>
                </a:solidFill>
              </a:rPr>
              <a:t>4 D’s</a:t>
            </a:r>
            <a:r>
              <a:rPr lang="en-US" altLang="en-US" sz="1200">
                <a:solidFill>
                  <a:srgbClr val="CCFFCC"/>
                </a:solidFill>
              </a:rPr>
              <a:t> (more on this shortly)</a:t>
            </a:r>
          </a:p>
        </p:txBody>
      </p:sp>
      <p:sp>
        <p:nvSpPr>
          <p:cNvPr id="50186" name="Text Box 14">
            <a:extLst>
              <a:ext uri="{FF2B5EF4-FFF2-40B4-BE49-F238E27FC236}">
                <a16:creationId xmlns:a16="http://schemas.microsoft.com/office/drawing/2014/main" id="{E8C91E3B-604B-42E8-9121-4CE4752900BB}"/>
              </a:ext>
            </a:extLst>
          </p:cNvPr>
          <p:cNvSpPr txBox="1">
            <a:spLocks noChangeArrowheads="1"/>
          </p:cNvSpPr>
          <p:nvPr/>
        </p:nvSpPr>
        <p:spPr bwMode="auto">
          <a:xfrm>
            <a:off x="4648200" y="2576513"/>
            <a:ext cx="3522663" cy="862012"/>
          </a:xfrm>
          <a:prstGeom prst="rect">
            <a:avLst/>
          </a:prstGeom>
          <a:solidFill>
            <a:srgbClr val="FFC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Myelinated RNFL</a:t>
            </a:r>
          </a:p>
          <a:p>
            <a:pPr eaLnBrk="1" hangingPunct="1">
              <a:spcBef>
                <a:spcPct val="0"/>
              </a:spcBef>
              <a:buClrTx/>
              <a:buSzTx/>
              <a:buFontTx/>
              <a:buNone/>
            </a:pPr>
            <a:r>
              <a:rPr lang="en-US" altLang="en-US" sz="1200"/>
              <a:t>1) Myelin normally ends at the…</a:t>
            </a:r>
            <a:r>
              <a:rPr lang="en-US" altLang="en-US" sz="1200" b="1">
                <a:solidFill>
                  <a:srgbClr val="0000FF"/>
                </a:solidFill>
              </a:rPr>
              <a:t>lamina cribrosa</a:t>
            </a:r>
          </a:p>
          <a:p>
            <a:pPr eaLnBrk="1" hangingPunct="1">
              <a:spcBef>
                <a:spcPct val="0"/>
              </a:spcBef>
              <a:buClrTx/>
              <a:buSzTx/>
              <a:buFontTx/>
              <a:buNone/>
            </a:pPr>
            <a:r>
              <a:rPr lang="en-US" altLang="en-US" sz="1200"/>
              <a:t>2) Can be…</a:t>
            </a:r>
            <a:r>
              <a:rPr lang="en-US" altLang="en-US" sz="1200" b="1">
                <a:solidFill>
                  <a:srgbClr val="0000FF"/>
                </a:solidFill>
              </a:rPr>
              <a:t>patchy</a:t>
            </a:r>
            <a:r>
              <a:rPr lang="en-US" altLang="en-US" sz="1200"/>
              <a:t> </a:t>
            </a:r>
            <a:r>
              <a:rPr lang="en-US" altLang="en-US" sz="1200">
                <a:solidFill>
                  <a:srgbClr val="0000FF"/>
                </a:solidFill>
              </a:rPr>
              <a:t>and</a:t>
            </a:r>
            <a:r>
              <a:rPr lang="en-US" altLang="en-US" sz="1200"/>
              <a:t> </a:t>
            </a:r>
            <a:r>
              <a:rPr lang="en-US" altLang="en-US" sz="1200" b="1">
                <a:solidFill>
                  <a:srgbClr val="0000FF"/>
                </a:solidFill>
              </a:rPr>
              <a:t>discontinuous</a:t>
            </a:r>
          </a:p>
          <a:p>
            <a:pPr eaLnBrk="1" hangingPunct="1">
              <a:spcBef>
                <a:spcPct val="0"/>
              </a:spcBef>
              <a:buClrTx/>
              <a:buSzTx/>
              <a:buFontTx/>
              <a:buNone/>
            </a:pPr>
            <a:r>
              <a:rPr lang="en-US" altLang="en-US" sz="1200"/>
              <a:t>3) Corresponding VF has an…</a:t>
            </a:r>
            <a:r>
              <a:rPr lang="en-US" altLang="en-US" sz="1200" b="1">
                <a:solidFill>
                  <a:srgbClr val="0000FF"/>
                </a:solidFill>
              </a:rPr>
              <a:t>absolute</a:t>
            </a:r>
            <a:r>
              <a:rPr lang="en-US" altLang="en-US" sz="1200"/>
              <a:t> scotoma</a:t>
            </a:r>
          </a:p>
        </p:txBody>
      </p:sp>
      <p:sp>
        <p:nvSpPr>
          <p:cNvPr id="50187" name="Text Box 15">
            <a:extLst>
              <a:ext uri="{FF2B5EF4-FFF2-40B4-BE49-F238E27FC236}">
                <a16:creationId xmlns:a16="http://schemas.microsoft.com/office/drawing/2014/main" id="{E8349DF3-5CAE-4996-88BF-7A14E31B7698}"/>
              </a:ext>
            </a:extLst>
          </p:cNvPr>
          <p:cNvSpPr txBox="1">
            <a:spLocks noChangeArrowheads="1"/>
          </p:cNvSpPr>
          <p:nvPr/>
        </p:nvSpPr>
        <p:spPr bwMode="auto">
          <a:xfrm>
            <a:off x="5410200" y="1687513"/>
            <a:ext cx="3606800" cy="669925"/>
          </a:xfrm>
          <a:prstGeom prst="rect">
            <a:avLst/>
          </a:prstGeom>
          <a:solidFill>
            <a:srgbClr val="FFFF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Megalopapilla</a:t>
            </a:r>
          </a:p>
          <a:p>
            <a:pPr eaLnBrk="1" hangingPunct="1">
              <a:spcBef>
                <a:spcPct val="0"/>
              </a:spcBef>
              <a:buClrTx/>
              <a:buSzTx/>
              <a:buFontTx/>
              <a:buNone/>
            </a:pPr>
            <a:r>
              <a:rPr lang="en-US" altLang="en-US" sz="1200"/>
              <a:t>1) Abnormally large diameter of…</a:t>
            </a:r>
            <a:r>
              <a:rPr lang="en-US" altLang="en-US" sz="1200" b="1">
                <a:solidFill>
                  <a:srgbClr val="0000FF"/>
                </a:solidFill>
              </a:rPr>
              <a:t>disc </a:t>
            </a:r>
            <a:r>
              <a:rPr lang="en-US" altLang="en-US" sz="1200">
                <a:solidFill>
                  <a:srgbClr val="0000FF"/>
                </a:solidFill>
              </a:rPr>
              <a:t>and</a:t>
            </a:r>
            <a:r>
              <a:rPr lang="en-US" altLang="en-US" sz="1200" b="1">
                <a:solidFill>
                  <a:srgbClr val="0000FF"/>
                </a:solidFill>
              </a:rPr>
              <a:t> cup</a:t>
            </a:r>
          </a:p>
          <a:p>
            <a:pPr eaLnBrk="1" hangingPunct="1">
              <a:spcBef>
                <a:spcPct val="0"/>
              </a:spcBef>
              <a:buClrTx/>
              <a:buSzTx/>
              <a:buFontTx/>
              <a:buNone/>
            </a:pPr>
            <a:r>
              <a:rPr lang="en-US" altLang="en-US" sz="1200"/>
              <a:t>2) VF testing may reveal an…</a:t>
            </a:r>
            <a:r>
              <a:rPr lang="en-US" altLang="en-US" sz="1200" b="1">
                <a:solidFill>
                  <a:srgbClr val="0000FF"/>
                </a:solidFill>
              </a:rPr>
              <a:t>enlarged blind spot</a:t>
            </a:r>
          </a:p>
        </p:txBody>
      </p:sp>
      <p:sp>
        <p:nvSpPr>
          <p:cNvPr id="50188" name="Rectangle 16">
            <a:extLst>
              <a:ext uri="{FF2B5EF4-FFF2-40B4-BE49-F238E27FC236}">
                <a16:creationId xmlns:a16="http://schemas.microsoft.com/office/drawing/2014/main" id="{8F2F93C7-BF91-4CFF-A035-7EEF2DED07EB}"/>
              </a:ext>
            </a:extLst>
          </p:cNvPr>
          <p:cNvSpPr>
            <a:spLocks noChangeArrowheads="1"/>
          </p:cNvSpPr>
          <p:nvPr/>
        </p:nvSpPr>
        <p:spPr bwMode="auto">
          <a:xfrm>
            <a:off x="457200" y="122238"/>
            <a:ext cx="7543800" cy="8683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b"/>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ct val="85000"/>
              </a:lnSpc>
              <a:spcBef>
                <a:spcPct val="0"/>
              </a:spcBef>
              <a:buClrTx/>
              <a:buSzTx/>
              <a:buFontTx/>
              <a:buNone/>
            </a:pPr>
            <a:r>
              <a:rPr lang="en-US" altLang="en-US" sz="3200" b="1" dirty="0">
                <a:solidFill>
                  <a:schemeClr val="tx2"/>
                </a:solidFill>
              </a:rPr>
              <a:t>Developmental Abnormalities of the Optic Nerve Head</a:t>
            </a:r>
            <a:endParaRPr lang="en-US" altLang="en-US" sz="3200" dirty="0">
              <a:solidFill>
                <a:schemeClr val="tx2"/>
              </a:solidFill>
            </a:endParaRPr>
          </a:p>
        </p:txBody>
      </p:sp>
      <p:sp>
        <p:nvSpPr>
          <p:cNvPr id="50189" name="Slide Number Placeholder 1">
            <a:extLst>
              <a:ext uri="{FF2B5EF4-FFF2-40B4-BE49-F238E27FC236}">
                <a16:creationId xmlns:a16="http://schemas.microsoft.com/office/drawing/2014/main" id="{071102D9-A88A-40B9-B166-77956A5F979F}"/>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3D2CBC1F-EEAA-475E-AD7D-A652E4033B65}" type="slidenum">
              <a:rPr lang="en-US" altLang="en-US" sz="1000"/>
              <a:pPr>
                <a:spcBef>
                  <a:spcPct val="0"/>
                </a:spcBef>
                <a:buClrTx/>
                <a:buSzTx/>
                <a:buFontTx/>
                <a:buNone/>
              </a:pPr>
              <a:t>116</a:t>
            </a:fld>
            <a:endParaRPr lang="en-US" altLang="en-US" sz="1000"/>
          </a:p>
        </p:txBody>
      </p:sp>
      <p:sp>
        <p:nvSpPr>
          <p:cNvPr id="50190" name="Line 12">
            <a:extLst>
              <a:ext uri="{FF2B5EF4-FFF2-40B4-BE49-F238E27FC236}">
                <a16:creationId xmlns:a16="http://schemas.microsoft.com/office/drawing/2014/main" id="{0696DB16-7286-4DB0-9B00-1183C3A3B21B}"/>
              </a:ext>
            </a:extLst>
          </p:cNvPr>
          <p:cNvSpPr>
            <a:spLocks noChangeShapeType="1"/>
          </p:cNvSpPr>
          <p:nvPr/>
        </p:nvSpPr>
        <p:spPr bwMode="auto">
          <a:xfrm>
            <a:off x="3124200" y="2057400"/>
            <a:ext cx="381000" cy="22098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7" name="Text Box 13">
            <a:extLst>
              <a:ext uri="{FF2B5EF4-FFF2-40B4-BE49-F238E27FC236}">
                <a16:creationId xmlns:a16="http://schemas.microsoft.com/office/drawing/2014/main" id="{5A75126F-C85C-48A6-936F-A4B04AD6046F}"/>
              </a:ext>
            </a:extLst>
          </p:cNvPr>
          <p:cNvSpPr txBox="1">
            <a:spLocks noChangeArrowheads="1"/>
          </p:cNvSpPr>
          <p:nvPr/>
        </p:nvSpPr>
        <p:spPr bwMode="auto">
          <a:xfrm>
            <a:off x="4800600" y="5257800"/>
            <a:ext cx="4294188" cy="1230313"/>
          </a:xfrm>
          <a:prstGeom prst="rect">
            <a:avLst/>
          </a:prstGeom>
          <a:solidFill>
            <a:srgbClr val="FFCC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Tilted-Disc Syndrome</a:t>
            </a:r>
          </a:p>
          <a:p>
            <a:pPr eaLnBrk="1" hangingPunct="1">
              <a:spcBef>
                <a:spcPct val="0"/>
              </a:spcBef>
              <a:buClrTx/>
              <a:buSzTx/>
              <a:buFontTx/>
              <a:buNone/>
            </a:pPr>
            <a:r>
              <a:rPr lang="en-US" altLang="en-US" sz="1200"/>
              <a:t>1) Superior pole appears…</a:t>
            </a:r>
            <a:r>
              <a:rPr lang="en-US" altLang="en-US" sz="1200" b="1">
                <a:solidFill>
                  <a:srgbClr val="0000FF"/>
                </a:solidFill>
              </a:rPr>
              <a:t>elevated</a:t>
            </a:r>
            <a:r>
              <a:rPr lang="en-US" altLang="en-US" sz="1200"/>
              <a:t>, inferior…</a:t>
            </a:r>
            <a:r>
              <a:rPr lang="en-US" altLang="en-US" sz="1200" b="1">
                <a:solidFill>
                  <a:srgbClr val="0000FF"/>
                </a:solidFill>
              </a:rPr>
              <a:t>recessed</a:t>
            </a:r>
          </a:p>
          <a:p>
            <a:pPr eaLnBrk="1" hangingPunct="1">
              <a:spcBef>
                <a:spcPct val="0"/>
              </a:spcBef>
              <a:buClrTx/>
              <a:buSzTx/>
              <a:buFontTx/>
              <a:buNone/>
            </a:pPr>
            <a:r>
              <a:rPr lang="en-US" altLang="en-US" sz="1200"/>
              <a:t>2) </a:t>
            </a:r>
            <a:r>
              <a:rPr lang="en-US" altLang="en-US" sz="1200">
                <a:solidFill>
                  <a:srgbClr val="FFCC99"/>
                </a:solidFill>
              </a:rPr>
              <a:t>Associated with…</a:t>
            </a:r>
            <a:r>
              <a:rPr lang="en-US" altLang="en-US" sz="1200" b="1">
                <a:solidFill>
                  <a:srgbClr val="FFCC99"/>
                </a:solidFill>
              </a:rPr>
              <a:t>situs inversus</a:t>
            </a:r>
            <a:r>
              <a:rPr lang="en-US" altLang="en-US" sz="1200">
                <a:solidFill>
                  <a:srgbClr val="FFCC99"/>
                </a:solidFill>
              </a:rPr>
              <a:t> of retinal vessels</a:t>
            </a:r>
          </a:p>
          <a:p>
            <a:pPr eaLnBrk="1" hangingPunct="1">
              <a:spcBef>
                <a:spcPct val="0"/>
              </a:spcBef>
              <a:buClrTx/>
              <a:buSzTx/>
              <a:buFontTx/>
              <a:buNone/>
            </a:pPr>
            <a:r>
              <a:rPr lang="en-US" altLang="en-US" sz="1200"/>
              <a:t>3) </a:t>
            </a:r>
            <a:r>
              <a:rPr lang="en-US" altLang="en-US" sz="1200">
                <a:solidFill>
                  <a:srgbClr val="FFCC99"/>
                </a:solidFill>
              </a:rPr>
              <a:t>Fundus abnormality produces…</a:t>
            </a:r>
            <a:r>
              <a:rPr lang="en-US" altLang="en-US" sz="1200" b="1">
                <a:solidFill>
                  <a:srgbClr val="FFCC99"/>
                </a:solidFill>
              </a:rPr>
              <a:t>myopic astigmatism</a:t>
            </a:r>
          </a:p>
          <a:p>
            <a:pPr eaLnBrk="1" hangingPunct="1">
              <a:spcBef>
                <a:spcPct val="0"/>
              </a:spcBef>
              <a:buClrTx/>
              <a:buSzTx/>
              <a:buFontTx/>
              <a:buNone/>
            </a:pPr>
            <a:r>
              <a:rPr lang="en-US" altLang="en-US" sz="1200"/>
              <a:t>4) </a:t>
            </a:r>
            <a:r>
              <a:rPr lang="en-US" altLang="en-US" sz="1200">
                <a:solidFill>
                  <a:srgbClr val="FFCC99"/>
                </a:solidFill>
              </a:rPr>
              <a:t>VF testing reveals…</a:t>
            </a:r>
            <a:r>
              <a:rPr lang="en-US" altLang="en-US" sz="1200" b="1">
                <a:solidFill>
                  <a:srgbClr val="FFCC99"/>
                </a:solidFill>
              </a:rPr>
              <a:t>bitemporal hemianopia</a:t>
            </a:r>
            <a:r>
              <a:rPr lang="en-US" altLang="en-US" sz="1200">
                <a:solidFill>
                  <a:srgbClr val="FFCC99"/>
                </a:solidFill>
              </a:rPr>
              <a:t> that doesn’t</a:t>
            </a:r>
          </a:p>
          <a:p>
            <a:pPr eaLnBrk="1" hangingPunct="1">
              <a:spcBef>
                <a:spcPct val="0"/>
              </a:spcBef>
              <a:buClrTx/>
              <a:buSzTx/>
              <a:buFontTx/>
              <a:buNone/>
            </a:pPr>
            <a:r>
              <a:rPr lang="en-US" altLang="en-US" sz="1200">
                <a:solidFill>
                  <a:srgbClr val="FFCC99"/>
                </a:solidFill>
              </a:rPr>
              <a:t>   …</a:t>
            </a:r>
            <a:r>
              <a:rPr lang="en-US" altLang="en-US" sz="1200" b="1">
                <a:solidFill>
                  <a:srgbClr val="FFCC99"/>
                </a:solidFill>
              </a:rPr>
              <a:t>respect the vertical</a:t>
            </a:r>
            <a:r>
              <a:rPr lang="en-US" altLang="en-US" sz="1200">
                <a:solidFill>
                  <a:srgbClr val="FFCC99"/>
                </a:solidFill>
              </a:rPr>
              <a:t> and may…</a:t>
            </a:r>
            <a:r>
              <a:rPr lang="en-US" altLang="en-US" sz="1200" b="1">
                <a:solidFill>
                  <a:srgbClr val="FFCC99"/>
                </a:solidFill>
              </a:rPr>
              <a:t>resolve with refraction</a:t>
            </a:r>
          </a:p>
        </p:txBody>
      </p:sp>
      <p:sp>
        <p:nvSpPr>
          <p:cNvPr id="18" name="Text Box 13">
            <a:extLst>
              <a:ext uri="{FF2B5EF4-FFF2-40B4-BE49-F238E27FC236}">
                <a16:creationId xmlns:a16="http://schemas.microsoft.com/office/drawing/2014/main" id="{6EE4AB30-57E1-4CA1-97BC-D154E4EB17E8}"/>
              </a:ext>
            </a:extLst>
          </p:cNvPr>
          <p:cNvSpPr txBox="1">
            <a:spLocks noChangeArrowheads="1"/>
          </p:cNvSpPr>
          <p:nvPr/>
        </p:nvSpPr>
        <p:spPr bwMode="auto">
          <a:xfrm>
            <a:off x="4800600" y="5257800"/>
            <a:ext cx="4216400" cy="1231106"/>
          </a:xfrm>
          <a:prstGeom prst="rect">
            <a:avLst/>
          </a:prstGeom>
          <a:solidFill>
            <a:srgbClr val="FFCC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dirty="0">
                <a:solidFill>
                  <a:schemeClr val="bg1">
                    <a:lumMod val="65000"/>
                  </a:schemeClr>
                </a:solidFill>
              </a:rPr>
              <a:t>Tilted-Disc Syndrome</a:t>
            </a:r>
          </a:p>
          <a:p>
            <a:pPr eaLnBrk="1" hangingPunct="1">
              <a:spcBef>
                <a:spcPct val="0"/>
              </a:spcBef>
              <a:buClrTx/>
              <a:buSzTx/>
              <a:buFontTx/>
              <a:buNone/>
            </a:pPr>
            <a:r>
              <a:rPr lang="en-US" altLang="en-US" sz="1200" dirty="0">
                <a:solidFill>
                  <a:srgbClr val="FFCC99"/>
                </a:solidFill>
              </a:rPr>
              <a:t>1) Superior pole appears…</a:t>
            </a:r>
            <a:r>
              <a:rPr lang="en-US" altLang="en-US" sz="1200" b="1" dirty="0">
                <a:solidFill>
                  <a:srgbClr val="FFCC99"/>
                </a:solidFill>
              </a:rPr>
              <a:t>elevated</a:t>
            </a:r>
            <a:r>
              <a:rPr lang="en-US" altLang="en-US" sz="1200" dirty="0">
                <a:solidFill>
                  <a:srgbClr val="FFCC99"/>
                </a:solidFill>
              </a:rPr>
              <a:t>, inferior… </a:t>
            </a:r>
            <a:r>
              <a:rPr lang="en-US" altLang="en-US" sz="1200" b="1" dirty="0">
                <a:solidFill>
                  <a:srgbClr val="FFCC99"/>
                </a:solidFill>
              </a:rPr>
              <a:t>recessed</a:t>
            </a:r>
          </a:p>
          <a:p>
            <a:pPr eaLnBrk="1" hangingPunct="1">
              <a:spcBef>
                <a:spcPct val="0"/>
              </a:spcBef>
              <a:buClrTx/>
              <a:buSzTx/>
              <a:buFontTx/>
              <a:buNone/>
            </a:pPr>
            <a:r>
              <a:rPr lang="en-US" altLang="en-US" sz="1200" dirty="0">
                <a:solidFill>
                  <a:srgbClr val="FFCC99"/>
                </a:solidFill>
              </a:rPr>
              <a:t>2) Associated with…</a:t>
            </a:r>
            <a:r>
              <a:rPr lang="en-US" altLang="en-US" sz="1200" b="1" dirty="0">
                <a:solidFill>
                  <a:srgbClr val="FFCC99"/>
                </a:solidFill>
              </a:rPr>
              <a:t>situs inversus</a:t>
            </a:r>
            <a:r>
              <a:rPr lang="en-US" altLang="en-US" sz="1200" dirty="0">
                <a:solidFill>
                  <a:srgbClr val="FFCC99"/>
                </a:solidFill>
              </a:rPr>
              <a:t> of retinal vessels</a:t>
            </a:r>
          </a:p>
          <a:p>
            <a:pPr eaLnBrk="1" hangingPunct="1">
              <a:spcBef>
                <a:spcPct val="0"/>
              </a:spcBef>
              <a:buClrTx/>
              <a:buSzTx/>
              <a:buFontTx/>
              <a:buNone/>
            </a:pPr>
            <a:r>
              <a:rPr lang="en-US" altLang="en-US" sz="1200" dirty="0">
                <a:solidFill>
                  <a:srgbClr val="FFCC99"/>
                </a:solidFill>
              </a:rPr>
              <a:t>3) Fundus abnormality produces… </a:t>
            </a:r>
            <a:r>
              <a:rPr lang="en-US" altLang="en-US" sz="1200" b="1" dirty="0">
                <a:solidFill>
                  <a:srgbClr val="FFCC99"/>
                </a:solidFill>
              </a:rPr>
              <a:t>myopic </a:t>
            </a:r>
            <a:r>
              <a:rPr lang="en-US" altLang="en-US" sz="1200" b="1" dirty="0" err="1">
                <a:solidFill>
                  <a:srgbClr val="FFCC99"/>
                </a:solidFill>
              </a:rPr>
              <a:t>astigm</a:t>
            </a:r>
            <a:endParaRPr lang="en-US" altLang="en-US" sz="1200" b="1" dirty="0">
              <a:solidFill>
                <a:srgbClr val="FFCC99"/>
              </a:solidFill>
            </a:endParaRPr>
          </a:p>
          <a:p>
            <a:pPr eaLnBrk="1" hangingPunct="1">
              <a:spcBef>
                <a:spcPct val="0"/>
              </a:spcBef>
              <a:buClrTx/>
              <a:buSzTx/>
              <a:buFontTx/>
              <a:buNone/>
            </a:pPr>
            <a:r>
              <a:rPr lang="en-US" altLang="en-US" sz="1200" dirty="0">
                <a:solidFill>
                  <a:srgbClr val="FFCC99"/>
                </a:solidFill>
              </a:rPr>
              <a:t>4) VF testing reveals…</a:t>
            </a:r>
            <a:r>
              <a:rPr lang="en-US" altLang="en-US" sz="1200" b="1" dirty="0">
                <a:solidFill>
                  <a:srgbClr val="FFCC99"/>
                </a:solidFill>
              </a:rPr>
              <a:t>bitemporal hemianopia</a:t>
            </a:r>
            <a:r>
              <a:rPr lang="en-US" altLang="en-US" sz="1200" dirty="0">
                <a:solidFill>
                  <a:srgbClr val="FFCC99"/>
                </a:solidFill>
              </a:rPr>
              <a:t> that </a:t>
            </a:r>
            <a:r>
              <a:rPr lang="en-US" altLang="en-US" sz="1200" dirty="0" err="1">
                <a:solidFill>
                  <a:srgbClr val="FFCC99"/>
                </a:solidFill>
              </a:rPr>
              <a:t>doesn’t</a:t>
            </a:r>
            <a:r>
              <a:rPr lang="en-US" altLang="en-US" sz="1200" b="1" dirty="0" err="1">
                <a:solidFill>
                  <a:srgbClr val="FFCC99"/>
                </a:solidFill>
              </a:rPr>
              <a:t>with</a:t>
            </a:r>
            <a:r>
              <a:rPr lang="en-US" altLang="en-US" sz="1200" b="1" dirty="0">
                <a:solidFill>
                  <a:srgbClr val="FFCC99"/>
                </a:solidFill>
              </a:rPr>
              <a:t> refract</a:t>
            </a:r>
          </a:p>
        </p:txBody>
      </p:sp>
    </p:spTree>
  </p:cSld>
  <p:clrMapOvr>
    <a:masterClrMapping/>
  </p:clrMapOvr>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8" name="Slide Number Placeholder 1">
            <a:extLst>
              <a:ext uri="{FF2B5EF4-FFF2-40B4-BE49-F238E27FC236}">
                <a16:creationId xmlns:a16="http://schemas.microsoft.com/office/drawing/2014/main" id="{24272C14-98B9-49AA-A34A-661F3FF25627}"/>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1CD4852E-4C6E-4BB0-9F3B-E44927F1563F}" type="slidenum">
              <a:rPr lang="en-US" altLang="en-US" sz="1000"/>
              <a:pPr>
                <a:spcBef>
                  <a:spcPct val="0"/>
                </a:spcBef>
                <a:buClrTx/>
                <a:buSzTx/>
                <a:buFontTx/>
                <a:buNone/>
              </a:pPr>
              <a:t>117</a:t>
            </a:fld>
            <a:endParaRPr lang="en-US" altLang="en-US" sz="1000"/>
          </a:p>
        </p:txBody>
      </p:sp>
      <p:sp>
        <p:nvSpPr>
          <p:cNvPr id="17" name="Rectangle 16">
            <a:extLst>
              <a:ext uri="{FF2B5EF4-FFF2-40B4-BE49-F238E27FC236}">
                <a16:creationId xmlns:a16="http://schemas.microsoft.com/office/drawing/2014/main" id="{B313EDA2-A575-489D-9267-5F5D1E29595C}"/>
              </a:ext>
            </a:extLst>
          </p:cNvPr>
          <p:cNvSpPr>
            <a:spLocks noChangeArrowheads="1"/>
          </p:cNvSpPr>
          <p:nvPr/>
        </p:nvSpPr>
        <p:spPr bwMode="auto">
          <a:xfrm>
            <a:off x="457200" y="122238"/>
            <a:ext cx="7543800" cy="8683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b"/>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ct val="85000"/>
              </a:lnSpc>
              <a:spcBef>
                <a:spcPct val="0"/>
              </a:spcBef>
              <a:buClrTx/>
              <a:buSzTx/>
              <a:buFontTx/>
              <a:buNone/>
            </a:pPr>
            <a:r>
              <a:rPr lang="en-US" altLang="en-US" sz="3200" b="1" dirty="0">
                <a:solidFill>
                  <a:schemeClr val="tx2"/>
                </a:solidFill>
              </a:rPr>
              <a:t>Developmental Abnormalities of the Optic Nerve Head</a:t>
            </a:r>
            <a:endParaRPr lang="en-US" altLang="en-US" sz="3200" dirty="0">
              <a:solidFill>
                <a:schemeClr val="tx2"/>
              </a:solidFill>
            </a:endParaRPr>
          </a:p>
        </p:txBody>
      </p:sp>
      <p:sp>
        <p:nvSpPr>
          <p:cNvPr id="2" name="TextBox 1">
            <a:extLst>
              <a:ext uri="{FF2B5EF4-FFF2-40B4-BE49-F238E27FC236}">
                <a16:creationId xmlns:a16="http://schemas.microsoft.com/office/drawing/2014/main" id="{B9642A5A-246A-44D6-8361-062F83946247}"/>
              </a:ext>
            </a:extLst>
          </p:cNvPr>
          <p:cNvSpPr txBox="1"/>
          <p:nvPr/>
        </p:nvSpPr>
        <p:spPr>
          <a:xfrm>
            <a:off x="3306275" y="6107668"/>
            <a:ext cx="2531463" cy="369332"/>
          </a:xfrm>
          <a:prstGeom prst="rect">
            <a:avLst/>
          </a:prstGeom>
          <a:noFill/>
        </p:spPr>
        <p:txBody>
          <a:bodyPr wrap="none" rtlCol="0">
            <a:spAutoFit/>
          </a:bodyPr>
          <a:lstStyle/>
          <a:p>
            <a:pPr algn="ctr"/>
            <a:r>
              <a:rPr lang="en-US" dirty="0"/>
              <a:t>Optic nerve hypoplasia</a:t>
            </a:r>
          </a:p>
        </p:txBody>
      </p:sp>
      <p:pic>
        <p:nvPicPr>
          <p:cNvPr id="1028" name="Picture 4">
            <a:extLst>
              <a:ext uri="{FF2B5EF4-FFF2-40B4-BE49-F238E27FC236}">
                <a16:creationId xmlns:a16="http://schemas.microsoft.com/office/drawing/2014/main" id="{95CBBC8A-5B9C-4A19-9EF2-140E77A31D3D}"/>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685800" y="990600"/>
            <a:ext cx="5181600" cy="2477453"/>
          </a:xfrm>
          <a:prstGeom prst="rect">
            <a:avLst/>
          </a:prstGeom>
          <a:noFill/>
          <a:extLst>
            <a:ext uri="{909E8E84-426E-40DD-AFC4-6F175D3DCCD1}">
              <a14:hiddenFill xmlns:a14="http://schemas.microsoft.com/office/drawing/2010/main">
                <a:solidFill>
                  <a:srgbClr val="FFFFFF"/>
                </a:solidFill>
              </a14:hiddenFill>
            </a:ext>
          </a:extLst>
        </p:spPr>
      </p:pic>
      <p:sp>
        <p:nvSpPr>
          <p:cNvPr id="6" name="TextBox 5">
            <a:extLst>
              <a:ext uri="{FF2B5EF4-FFF2-40B4-BE49-F238E27FC236}">
                <a16:creationId xmlns:a16="http://schemas.microsoft.com/office/drawing/2014/main" id="{602B20AC-D608-4B9C-963B-082752DEB65D}"/>
              </a:ext>
            </a:extLst>
          </p:cNvPr>
          <p:cNvSpPr txBox="1"/>
          <p:nvPr/>
        </p:nvSpPr>
        <p:spPr>
          <a:xfrm>
            <a:off x="5943600" y="2057400"/>
            <a:ext cx="2667000" cy="307777"/>
          </a:xfrm>
          <a:prstGeom prst="rect">
            <a:avLst/>
          </a:prstGeom>
          <a:noFill/>
        </p:spPr>
        <p:txBody>
          <a:bodyPr wrap="square" rtlCol="0">
            <a:spAutoFit/>
          </a:bodyPr>
          <a:lstStyle/>
          <a:p>
            <a:r>
              <a:rPr lang="en-US" sz="1400" i="0" dirty="0">
                <a:solidFill>
                  <a:srgbClr val="333333"/>
                </a:solidFill>
                <a:effectLst/>
                <a:latin typeface="+mn-lt"/>
              </a:rPr>
              <a:t>Hypoplastic optic nerve heads</a:t>
            </a:r>
            <a:endParaRPr lang="en-US" sz="1400" dirty="0">
              <a:latin typeface="+mn-lt"/>
            </a:endParaRPr>
          </a:p>
        </p:txBody>
      </p:sp>
    </p:spTree>
    <p:extLst>
      <p:ext uri="{BB962C8B-B14F-4D97-AF65-F5344CB8AC3E}">
        <p14:creationId xmlns:p14="http://schemas.microsoft.com/office/powerpoint/2010/main" val="321900417"/>
      </p:ext>
    </p:extLst>
  </p:cSld>
  <p:clrMapOvr>
    <a:masterClrMapping/>
  </p:clrMapOvr>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8" name="Slide Number Placeholder 1">
            <a:extLst>
              <a:ext uri="{FF2B5EF4-FFF2-40B4-BE49-F238E27FC236}">
                <a16:creationId xmlns:a16="http://schemas.microsoft.com/office/drawing/2014/main" id="{24272C14-98B9-49AA-A34A-661F3FF25627}"/>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1CD4852E-4C6E-4BB0-9F3B-E44927F1563F}" type="slidenum">
              <a:rPr lang="en-US" altLang="en-US" sz="1000"/>
              <a:pPr>
                <a:spcBef>
                  <a:spcPct val="0"/>
                </a:spcBef>
                <a:buClrTx/>
                <a:buSzTx/>
                <a:buFontTx/>
                <a:buNone/>
              </a:pPr>
              <a:t>118</a:t>
            </a:fld>
            <a:endParaRPr lang="en-US" altLang="en-US" sz="1000"/>
          </a:p>
        </p:txBody>
      </p:sp>
      <p:sp>
        <p:nvSpPr>
          <p:cNvPr id="17" name="Rectangle 16">
            <a:extLst>
              <a:ext uri="{FF2B5EF4-FFF2-40B4-BE49-F238E27FC236}">
                <a16:creationId xmlns:a16="http://schemas.microsoft.com/office/drawing/2014/main" id="{B313EDA2-A575-489D-9267-5F5D1E29595C}"/>
              </a:ext>
            </a:extLst>
          </p:cNvPr>
          <p:cNvSpPr>
            <a:spLocks noChangeArrowheads="1"/>
          </p:cNvSpPr>
          <p:nvPr/>
        </p:nvSpPr>
        <p:spPr bwMode="auto">
          <a:xfrm>
            <a:off x="457200" y="122238"/>
            <a:ext cx="7543800" cy="8683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b"/>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ct val="85000"/>
              </a:lnSpc>
              <a:spcBef>
                <a:spcPct val="0"/>
              </a:spcBef>
              <a:buClrTx/>
              <a:buSzTx/>
              <a:buFontTx/>
              <a:buNone/>
            </a:pPr>
            <a:r>
              <a:rPr lang="en-US" altLang="en-US" sz="3200" b="1" dirty="0">
                <a:solidFill>
                  <a:schemeClr val="tx2"/>
                </a:solidFill>
              </a:rPr>
              <a:t>Developmental Abnormalities of the Optic Nerve Head</a:t>
            </a:r>
            <a:endParaRPr lang="en-US" altLang="en-US" sz="3200" dirty="0">
              <a:solidFill>
                <a:schemeClr val="tx2"/>
              </a:solidFill>
            </a:endParaRPr>
          </a:p>
        </p:txBody>
      </p:sp>
      <p:pic>
        <p:nvPicPr>
          <p:cNvPr id="1028" name="Picture 4">
            <a:extLst>
              <a:ext uri="{FF2B5EF4-FFF2-40B4-BE49-F238E27FC236}">
                <a16:creationId xmlns:a16="http://schemas.microsoft.com/office/drawing/2014/main" id="{95CBBC8A-5B9C-4A19-9EF2-140E77A31D3D}"/>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685800" y="990600"/>
            <a:ext cx="5181600" cy="2477453"/>
          </a:xfrm>
          <a:prstGeom prst="rect">
            <a:avLst/>
          </a:prstGeom>
          <a:noFill/>
          <a:extLst>
            <a:ext uri="{909E8E84-426E-40DD-AFC4-6F175D3DCCD1}">
              <a14:hiddenFill xmlns:a14="http://schemas.microsoft.com/office/drawing/2010/main">
                <a:solidFill>
                  <a:srgbClr val="FFFFFF"/>
                </a:solidFill>
              </a14:hiddenFill>
            </a:ext>
          </a:extLst>
        </p:spPr>
      </p:pic>
      <p:pic>
        <p:nvPicPr>
          <p:cNvPr id="1030" name="Picture 6" descr="Figure 2">
            <a:extLst>
              <a:ext uri="{FF2B5EF4-FFF2-40B4-BE49-F238E27FC236}">
                <a16:creationId xmlns:a16="http://schemas.microsoft.com/office/drawing/2014/main" id="{6D4D0AAC-4369-4B8F-B38C-B66771A0D0E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85800" y="3562350"/>
            <a:ext cx="4191000" cy="2305050"/>
          </a:xfrm>
          <a:prstGeom prst="rect">
            <a:avLst/>
          </a:prstGeom>
          <a:noFill/>
          <a:extLst>
            <a:ext uri="{909E8E84-426E-40DD-AFC4-6F175D3DCCD1}">
              <a14:hiddenFill xmlns:a14="http://schemas.microsoft.com/office/drawing/2010/main">
                <a:solidFill>
                  <a:srgbClr val="FFFFFF"/>
                </a:solidFill>
              </a14:hiddenFill>
            </a:ext>
          </a:extLst>
        </p:spPr>
      </p:pic>
      <p:sp>
        <p:nvSpPr>
          <p:cNvPr id="5" name="TextBox 4">
            <a:extLst>
              <a:ext uri="{FF2B5EF4-FFF2-40B4-BE49-F238E27FC236}">
                <a16:creationId xmlns:a16="http://schemas.microsoft.com/office/drawing/2014/main" id="{A0F33062-253D-4D15-B206-F1581E7D90AB}"/>
              </a:ext>
            </a:extLst>
          </p:cNvPr>
          <p:cNvSpPr txBox="1"/>
          <p:nvPr/>
        </p:nvSpPr>
        <p:spPr>
          <a:xfrm>
            <a:off x="4953000" y="4336415"/>
            <a:ext cx="3740426" cy="738664"/>
          </a:xfrm>
          <a:prstGeom prst="rect">
            <a:avLst/>
          </a:prstGeom>
          <a:noFill/>
        </p:spPr>
        <p:txBody>
          <a:bodyPr wrap="square" rtlCol="0">
            <a:spAutoFit/>
          </a:bodyPr>
          <a:lstStyle/>
          <a:p>
            <a:r>
              <a:rPr lang="en-US" sz="1400" i="0" dirty="0">
                <a:solidFill>
                  <a:srgbClr val="333333"/>
                </a:solidFill>
                <a:effectLst/>
                <a:latin typeface="+mn-lt"/>
              </a:rPr>
              <a:t>Magnified image of the optic discs above. Black arrows: optic nerve edge. </a:t>
            </a:r>
            <a:r>
              <a:rPr lang="en-US" sz="1400" i="0" dirty="0">
                <a:solidFill>
                  <a:srgbClr val="0000FF"/>
                </a:solidFill>
                <a:effectLst/>
                <a:latin typeface="+mn-lt"/>
              </a:rPr>
              <a:t>Blue arrows: scleral canal edge</a:t>
            </a:r>
            <a:endParaRPr lang="en-US" sz="1400" dirty="0">
              <a:solidFill>
                <a:srgbClr val="0000FF"/>
              </a:solidFill>
              <a:latin typeface="+mn-lt"/>
            </a:endParaRPr>
          </a:p>
        </p:txBody>
      </p:sp>
      <p:sp>
        <p:nvSpPr>
          <p:cNvPr id="6" name="TextBox 5">
            <a:extLst>
              <a:ext uri="{FF2B5EF4-FFF2-40B4-BE49-F238E27FC236}">
                <a16:creationId xmlns:a16="http://schemas.microsoft.com/office/drawing/2014/main" id="{602B20AC-D608-4B9C-963B-082752DEB65D}"/>
              </a:ext>
            </a:extLst>
          </p:cNvPr>
          <p:cNvSpPr txBox="1"/>
          <p:nvPr/>
        </p:nvSpPr>
        <p:spPr>
          <a:xfrm>
            <a:off x="5943600" y="2057400"/>
            <a:ext cx="2667000" cy="307777"/>
          </a:xfrm>
          <a:prstGeom prst="rect">
            <a:avLst/>
          </a:prstGeom>
          <a:noFill/>
        </p:spPr>
        <p:txBody>
          <a:bodyPr wrap="square" rtlCol="0">
            <a:spAutoFit/>
          </a:bodyPr>
          <a:lstStyle/>
          <a:p>
            <a:r>
              <a:rPr lang="en-US" sz="1400" i="0" dirty="0">
                <a:solidFill>
                  <a:srgbClr val="333333"/>
                </a:solidFill>
                <a:effectLst/>
                <a:latin typeface="+mn-lt"/>
              </a:rPr>
              <a:t>Hypoplastic optic nerve heads</a:t>
            </a:r>
            <a:endParaRPr lang="en-US" sz="1400" dirty="0">
              <a:latin typeface="+mn-lt"/>
            </a:endParaRPr>
          </a:p>
        </p:txBody>
      </p:sp>
      <p:sp>
        <p:nvSpPr>
          <p:cNvPr id="3" name="TextBox 2">
            <a:extLst>
              <a:ext uri="{FF2B5EF4-FFF2-40B4-BE49-F238E27FC236}">
                <a16:creationId xmlns:a16="http://schemas.microsoft.com/office/drawing/2014/main" id="{A7C91716-8830-711D-B369-A88F3AC19B46}"/>
              </a:ext>
            </a:extLst>
          </p:cNvPr>
          <p:cNvSpPr txBox="1"/>
          <p:nvPr/>
        </p:nvSpPr>
        <p:spPr>
          <a:xfrm>
            <a:off x="3306275" y="6107668"/>
            <a:ext cx="2531463" cy="369332"/>
          </a:xfrm>
          <a:prstGeom prst="rect">
            <a:avLst/>
          </a:prstGeom>
          <a:noFill/>
        </p:spPr>
        <p:txBody>
          <a:bodyPr wrap="none" rtlCol="0">
            <a:spAutoFit/>
          </a:bodyPr>
          <a:lstStyle/>
          <a:p>
            <a:pPr algn="ctr"/>
            <a:r>
              <a:rPr lang="en-US" dirty="0"/>
              <a:t>Optic nerve hypoplasia</a:t>
            </a:r>
          </a:p>
        </p:txBody>
      </p:sp>
    </p:spTree>
    <p:extLst>
      <p:ext uri="{BB962C8B-B14F-4D97-AF65-F5344CB8AC3E}">
        <p14:creationId xmlns:p14="http://schemas.microsoft.com/office/powerpoint/2010/main" val="2854756668"/>
      </p:ext>
    </p:extLst>
  </p:cSld>
  <p:clrMapOvr>
    <a:masterClrMapping/>
  </p:clrMapOvr>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02" name="Text Box 10">
            <a:extLst>
              <a:ext uri="{FF2B5EF4-FFF2-40B4-BE49-F238E27FC236}">
                <a16:creationId xmlns:a16="http://schemas.microsoft.com/office/drawing/2014/main" id="{2A2CEC50-843D-4D6E-81A6-104324A6EE92}"/>
              </a:ext>
            </a:extLst>
          </p:cNvPr>
          <p:cNvSpPr txBox="1">
            <a:spLocks noChangeArrowheads="1"/>
          </p:cNvSpPr>
          <p:nvPr/>
        </p:nvSpPr>
        <p:spPr bwMode="auto">
          <a:xfrm>
            <a:off x="1371600" y="4267200"/>
            <a:ext cx="3057525" cy="2154238"/>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Morning-Glory Disc</a:t>
            </a:r>
          </a:p>
          <a:p>
            <a:pPr eaLnBrk="1" hangingPunct="1">
              <a:spcBef>
                <a:spcPct val="0"/>
              </a:spcBef>
              <a:buClrTx/>
              <a:buSzTx/>
              <a:buFontTx/>
              <a:buNone/>
            </a:pPr>
            <a:r>
              <a:rPr lang="en-US" altLang="en-US" sz="1200"/>
              <a:t>--DFE reveals:</a:t>
            </a:r>
          </a:p>
          <a:p>
            <a:pPr eaLnBrk="1" hangingPunct="1">
              <a:spcBef>
                <a:spcPct val="0"/>
              </a:spcBef>
              <a:buClrTx/>
              <a:buSzTx/>
              <a:buFontTx/>
              <a:buNone/>
            </a:pPr>
            <a:r>
              <a:rPr lang="en-US" altLang="en-US" sz="1200"/>
              <a:t>  1) A funnel-shaped…</a:t>
            </a:r>
            <a:r>
              <a:rPr lang="en-US" altLang="en-US" sz="1200" b="1">
                <a:solidFill>
                  <a:srgbClr val="0000FF"/>
                </a:solidFill>
              </a:rPr>
              <a:t>excavation</a:t>
            </a:r>
            <a:endParaRPr lang="en-US" altLang="en-US" sz="1200"/>
          </a:p>
          <a:p>
            <a:pPr eaLnBrk="1" hangingPunct="1">
              <a:spcBef>
                <a:spcPct val="0"/>
              </a:spcBef>
              <a:buClrTx/>
              <a:buSzTx/>
              <a:buFontTx/>
              <a:buNone/>
            </a:pPr>
            <a:r>
              <a:rPr lang="en-US" altLang="en-US" sz="1200"/>
              <a:t>  2) Number of vessels crossing the rim</a:t>
            </a:r>
          </a:p>
          <a:p>
            <a:pPr eaLnBrk="1" hangingPunct="1">
              <a:spcBef>
                <a:spcPct val="0"/>
              </a:spcBef>
              <a:buClrTx/>
              <a:buSzTx/>
              <a:buFontTx/>
              <a:buNone/>
            </a:pPr>
            <a:r>
              <a:rPr lang="en-US" altLang="en-US" sz="1200"/>
              <a:t>    seems abnormally…</a:t>
            </a:r>
            <a:r>
              <a:rPr lang="en-US" altLang="en-US" sz="1200" b="1">
                <a:solidFill>
                  <a:srgbClr val="0000FF"/>
                </a:solidFill>
              </a:rPr>
              <a:t>high</a:t>
            </a:r>
            <a:r>
              <a:rPr lang="en-US" altLang="en-US" sz="1200"/>
              <a:t> </a:t>
            </a:r>
            <a:endParaRPr lang="en-US" altLang="en-US" sz="1200" b="1">
              <a:solidFill>
                <a:srgbClr val="0000FF"/>
              </a:solidFill>
            </a:endParaRPr>
          </a:p>
          <a:p>
            <a:pPr eaLnBrk="1" hangingPunct="1">
              <a:spcBef>
                <a:spcPct val="0"/>
              </a:spcBef>
              <a:buClrTx/>
              <a:buSzTx/>
              <a:buFontTx/>
              <a:buNone/>
            </a:pPr>
            <a:r>
              <a:rPr lang="en-US" altLang="en-US" sz="1200"/>
              <a:t>--Tissue is…</a:t>
            </a:r>
            <a:r>
              <a:rPr lang="en-US" altLang="en-US" sz="1200" b="1">
                <a:solidFill>
                  <a:srgbClr val="0000FF"/>
                </a:solidFill>
              </a:rPr>
              <a:t>contractile</a:t>
            </a:r>
            <a:r>
              <a:rPr lang="en-US" altLang="en-US" sz="1200"/>
              <a:t>, so cup seems</a:t>
            </a:r>
          </a:p>
          <a:p>
            <a:pPr eaLnBrk="1" hangingPunct="1">
              <a:spcBef>
                <a:spcPct val="0"/>
              </a:spcBef>
              <a:buClrTx/>
              <a:buSzTx/>
              <a:buFontTx/>
              <a:buNone/>
            </a:pPr>
            <a:r>
              <a:rPr lang="en-US" altLang="en-US" sz="1200"/>
              <a:t>  to…</a:t>
            </a:r>
            <a:r>
              <a:rPr lang="en-US" altLang="en-US" sz="1200" b="1">
                <a:solidFill>
                  <a:srgbClr val="0000FF"/>
                </a:solidFill>
              </a:rPr>
              <a:t>open </a:t>
            </a:r>
            <a:r>
              <a:rPr lang="en-US" altLang="en-US" sz="1200">
                <a:solidFill>
                  <a:srgbClr val="0000FF"/>
                </a:solidFill>
              </a:rPr>
              <a:t>and</a:t>
            </a:r>
            <a:r>
              <a:rPr lang="en-US" altLang="en-US" sz="1200" b="1">
                <a:solidFill>
                  <a:srgbClr val="0000FF"/>
                </a:solidFill>
              </a:rPr>
              <a:t> close</a:t>
            </a:r>
            <a:r>
              <a:rPr lang="en-US" altLang="en-US" sz="1200"/>
              <a:t> (like its namesake,  </a:t>
            </a:r>
          </a:p>
          <a:p>
            <a:pPr eaLnBrk="1" hangingPunct="1">
              <a:spcBef>
                <a:spcPct val="0"/>
              </a:spcBef>
              <a:buClrTx/>
              <a:buSzTx/>
              <a:buFontTx/>
              <a:buNone/>
            </a:pPr>
            <a:r>
              <a:rPr lang="en-US" altLang="en-US" sz="1200"/>
              <a:t>  the morning-glory flower)</a:t>
            </a:r>
          </a:p>
          <a:p>
            <a:pPr eaLnBrk="1" hangingPunct="1">
              <a:spcBef>
                <a:spcPct val="0"/>
              </a:spcBef>
              <a:buClrTx/>
              <a:buSzTx/>
              <a:buFontTx/>
              <a:buNone/>
            </a:pPr>
            <a:r>
              <a:rPr lang="en-US" altLang="en-US" sz="1200"/>
              <a:t>--VA usually…</a:t>
            </a:r>
            <a:r>
              <a:rPr lang="en-US" altLang="en-US" sz="1200" b="1">
                <a:solidFill>
                  <a:srgbClr val="0000FF"/>
                </a:solidFill>
              </a:rPr>
              <a:t>20/200</a:t>
            </a:r>
            <a:r>
              <a:rPr lang="en-US" altLang="en-US" sz="1200"/>
              <a:t>, but can be…</a:t>
            </a:r>
          </a:p>
          <a:p>
            <a:pPr eaLnBrk="1" hangingPunct="1">
              <a:spcBef>
                <a:spcPct val="0"/>
              </a:spcBef>
              <a:buClrTx/>
              <a:buSzTx/>
              <a:buFontTx/>
              <a:buNone/>
            </a:pPr>
            <a:r>
              <a:rPr lang="en-US" altLang="en-US" sz="1200"/>
              <a:t>   </a:t>
            </a:r>
            <a:r>
              <a:rPr lang="en-US" altLang="en-US" sz="1200" b="1">
                <a:solidFill>
                  <a:srgbClr val="0000FF"/>
                </a:solidFill>
              </a:rPr>
              <a:t>20/20&lt;-&gt;NLP</a:t>
            </a:r>
          </a:p>
          <a:p>
            <a:pPr eaLnBrk="1" hangingPunct="1">
              <a:spcBef>
                <a:spcPct val="0"/>
              </a:spcBef>
              <a:buClrTx/>
              <a:buSzTx/>
              <a:buFontTx/>
              <a:buNone/>
            </a:pPr>
            <a:r>
              <a:rPr lang="en-US" altLang="en-US" sz="1200"/>
              <a:t>--1/3 develop…</a:t>
            </a:r>
            <a:r>
              <a:rPr lang="en-US" altLang="en-US" sz="1200" b="1">
                <a:solidFill>
                  <a:srgbClr val="CCECFF"/>
                </a:solidFill>
              </a:rPr>
              <a:t>serous</a:t>
            </a:r>
            <a:r>
              <a:rPr lang="en-US" altLang="en-US" sz="1200" b="1">
                <a:solidFill>
                  <a:srgbClr val="0000FF"/>
                </a:solidFill>
              </a:rPr>
              <a:t> </a:t>
            </a:r>
            <a:r>
              <a:rPr lang="en-US" altLang="en-US" sz="1200" b="1">
                <a:solidFill>
                  <a:srgbClr val="CCECFF"/>
                </a:solidFill>
              </a:rPr>
              <a:t>RD</a:t>
            </a:r>
          </a:p>
        </p:txBody>
      </p:sp>
      <p:sp>
        <p:nvSpPr>
          <p:cNvPr id="51203" name="Text Box 3">
            <a:extLst>
              <a:ext uri="{FF2B5EF4-FFF2-40B4-BE49-F238E27FC236}">
                <a16:creationId xmlns:a16="http://schemas.microsoft.com/office/drawing/2014/main" id="{BCB1122C-B911-44C0-9B36-5443A6044EA0}"/>
              </a:ext>
            </a:extLst>
          </p:cNvPr>
          <p:cNvSpPr txBox="1">
            <a:spLocks noChangeArrowheads="1"/>
          </p:cNvSpPr>
          <p:nvPr/>
        </p:nvSpPr>
        <p:spPr bwMode="auto">
          <a:xfrm>
            <a:off x="793750" y="3505200"/>
            <a:ext cx="2254250" cy="669925"/>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Optic Pit/Hole</a:t>
            </a:r>
          </a:p>
          <a:p>
            <a:pPr eaLnBrk="1" hangingPunct="1">
              <a:spcBef>
                <a:spcPct val="0"/>
              </a:spcBef>
              <a:buClrTx/>
              <a:buSzTx/>
              <a:buFontTx/>
              <a:buNone/>
            </a:pPr>
            <a:r>
              <a:rPr lang="en-US" altLang="en-US" sz="1200"/>
              <a:t>--Associated with…</a:t>
            </a:r>
            <a:r>
              <a:rPr lang="en-US" altLang="en-US" sz="1200" b="1">
                <a:solidFill>
                  <a:srgbClr val="0000FF"/>
                </a:solidFill>
              </a:rPr>
              <a:t>serous RD</a:t>
            </a:r>
          </a:p>
          <a:p>
            <a:pPr eaLnBrk="1" hangingPunct="1">
              <a:spcBef>
                <a:spcPct val="0"/>
              </a:spcBef>
              <a:buClrTx/>
              <a:buSzTx/>
              <a:buFontTx/>
              <a:buNone/>
            </a:pPr>
            <a:r>
              <a:rPr lang="en-US" altLang="en-US" sz="1200" b="1">
                <a:solidFill>
                  <a:srgbClr val="0000FF"/>
                </a:solidFill>
              </a:rPr>
              <a:t>  in adulthood</a:t>
            </a:r>
          </a:p>
        </p:txBody>
      </p:sp>
      <p:sp>
        <p:nvSpPr>
          <p:cNvPr id="51204" name="Line 4">
            <a:extLst>
              <a:ext uri="{FF2B5EF4-FFF2-40B4-BE49-F238E27FC236}">
                <a16:creationId xmlns:a16="http://schemas.microsoft.com/office/drawing/2014/main" id="{361180A2-7682-4CB6-AF9A-556C4E0FF663}"/>
              </a:ext>
            </a:extLst>
          </p:cNvPr>
          <p:cNvSpPr>
            <a:spLocks noChangeShapeType="1"/>
          </p:cNvSpPr>
          <p:nvPr/>
        </p:nvSpPr>
        <p:spPr bwMode="auto">
          <a:xfrm flipH="1">
            <a:off x="1600200" y="2057400"/>
            <a:ext cx="1524000" cy="3810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1205" name="Text Box 6">
            <a:extLst>
              <a:ext uri="{FF2B5EF4-FFF2-40B4-BE49-F238E27FC236}">
                <a16:creationId xmlns:a16="http://schemas.microsoft.com/office/drawing/2014/main" id="{51F2BD41-244D-4E70-9F3D-EA5E5797595F}"/>
              </a:ext>
            </a:extLst>
          </p:cNvPr>
          <p:cNvSpPr txBox="1">
            <a:spLocks noChangeArrowheads="1"/>
          </p:cNvSpPr>
          <p:nvPr/>
        </p:nvSpPr>
        <p:spPr bwMode="auto">
          <a:xfrm>
            <a:off x="1357313" y="1524000"/>
            <a:ext cx="3511550" cy="4540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1400" i="1">
                <a:solidFill>
                  <a:srgbClr val="0000FF"/>
                </a:solidFill>
              </a:rPr>
              <a:t>These three are all secondary to abnormal</a:t>
            </a:r>
          </a:p>
          <a:p>
            <a:pPr algn="ctr" eaLnBrk="1" hangingPunct="1">
              <a:lnSpc>
                <a:spcPct val="85000"/>
              </a:lnSpc>
              <a:spcBef>
                <a:spcPct val="0"/>
              </a:spcBef>
              <a:buClrTx/>
              <a:buSzTx/>
              <a:buFontTx/>
              <a:buNone/>
            </a:pPr>
            <a:r>
              <a:rPr lang="en-US" altLang="en-US" sz="1400" i="1">
                <a:solidFill>
                  <a:srgbClr val="0000FF"/>
                </a:solidFill>
              </a:rPr>
              <a:t>closure of the embryonic optic fissure</a:t>
            </a:r>
          </a:p>
        </p:txBody>
      </p:sp>
      <p:sp>
        <p:nvSpPr>
          <p:cNvPr id="51206" name="Text Box 7">
            <a:extLst>
              <a:ext uri="{FF2B5EF4-FFF2-40B4-BE49-F238E27FC236}">
                <a16:creationId xmlns:a16="http://schemas.microsoft.com/office/drawing/2014/main" id="{102EEECE-B964-45B3-A3A5-48257B058E4F}"/>
              </a:ext>
            </a:extLst>
          </p:cNvPr>
          <p:cNvSpPr txBox="1">
            <a:spLocks noChangeArrowheads="1"/>
          </p:cNvSpPr>
          <p:nvPr/>
        </p:nvSpPr>
        <p:spPr bwMode="auto">
          <a:xfrm>
            <a:off x="76200" y="2514600"/>
            <a:ext cx="2757488" cy="852488"/>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Optic Nerve Coloboma</a:t>
            </a:r>
          </a:p>
          <a:p>
            <a:pPr eaLnBrk="1" hangingPunct="1">
              <a:spcBef>
                <a:spcPct val="0"/>
              </a:spcBef>
              <a:buClrTx/>
              <a:buSzTx/>
              <a:buFontTx/>
              <a:buNone/>
            </a:pPr>
            <a:r>
              <a:rPr lang="en-US" altLang="en-US" sz="1200"/>
              <a:t>1) May resemble…</a:t>
            </a:r>
            <a:r>
              <a:rPr lang="en-US" altLang="en-US" sz="1200" b="1">
                <a:solidFill>
                  <a:srgbClr val="0000FF"/>
                </a:solidFill>
              </a:rPr>
              <a:t>deep cupping</a:t>
            </a:r>
          </a:p>
          <a:p>
            <a:pPr eaLnBrk="1" hangingPunct="1">
              <a:spcBef>
                <a:spcPct val="0"/>
              </a:spcBef>
              <a:buClrTx/>
              <a:buSzTx/>
              <a:buFontTx/>
              <a:buNone/>
            </a:pPr>
            <a:r>
              <a:rPr lang="en-US" altLang="en-US" sz="1200"/>
              <a:t>2) Can be…</a:t>
            </a:r>
            <a:r>
              <a:rPr lang="en-US" altLang="en-US" sz="1200" b="1">
                <a:solidFill>
                  <a:srgbClr val="0000FF"/>
                </a:solidFill>
              </a:rPr>
              <a:t>bilateral, asymmetric</a:t>
            </a:r>
          </a:p>
          <a:p>
            <a:pPr eaLnBrk="1" hangingPunct="1">
              <a:spcBef>
                <a:spcPct val="0"/>
              </a:spcBef>
              <a:buClrTx/>
              <a:buSzTx/>
              <a:buFontTx/>
              <a:buNone/>
            </a:pPr>
            <a:r>
              <a:rPr lang="en-US" altLang="en-US" sz="1200"/>
              <a:t>3) Part of the…</a:t>
            </a:r>
            <a:r>
              <a:rPr lang="en-US" altLang="en-US" sz="1200" b="1">
                <a:solidFill>
                  <a:srgbClr val="0000FF"/>
                </a:solidFill>
              </a:rPr>
              <a:t>CHARGE association</a:t>
            </a:r>
          </a:p>
        </p:txBody>
      </p:sp>
      <p:sp>
        <p:nvSpPr>
          <p:cNvPr id="51207" name="Line 8">
            <a:extLst>
              <a:ext uri="{FF2B5EF4-FFF2-40B4-BE49-F238E27FC236}">
                <a16:creationId xmlns:a16="http://schemas.microsoft.com/office/drawing/2014/main" id="{4B24F255-FE29-4497-8A0D-AAB7BC53F5FF}"/>
              </a:ext>
            </a:extLst>
          </p:cNvPr>
          <p:cNvSpPr>
            <a:spLocks noChangeShapeType="1"/>
          </p:cNvSpPr>
          <p:nvPr/>
        </p:nvSpPr>
        <p:spPr bwMode="auto">
          <a:xfrm flipH="1">
            <a:off x="2971800" y="2057400"/>
            <a:ext cx="152400" cy="14478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1208" name="Text Box 9">
            <a:extLst>
              <a:ext uri="{FF2B5EF4-FFF2-40B4-BE49-F238E27FC236}">
                <a16:creationId xmlns:a16="http://schemas.microsoft.com/office/drawing/2014/main" id="{682863C2-07DB-4C35-BD48-857C4F736009}"/>
              </a:ext>
            </a:extLst>
          </p:cNvPr>
          <p:cNvSpPr txBox="1">
            <a:spLocks noChangeArrowheads="1"/>
          </p:cNvSpPr>
          <p:nvPr/>
        </p:nvSpPr>
        <p:spPr bwMode="auto">
          <a:xfrm>
            <a:off x="1371600" y="4267200"/>
            <a:ext cx="3028950" cy="2130425"/>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Morning-Glory Disc</a:t>
            </a:r>
          </a:p>
          <a:p>
            <a:pPr eaLnBrk="1" hangingPunct="1">
              <a:spcBef>
                <a:spcPct val="0"/>
              </a:spcBef>
              <a:buClrTx/>
              <a:buSzTx/>
              <a:buFontTx/>
              <a:buNone/>
            </a:pPr>
            <a:r>
              <a:rPr lang="en-US" altLang="en-US" sz="1200"/>
              <a:t>--DFE reveals:</a:t>
            </a:r>
          </a:p>
          <a:p>
            <a:pPr eaLnBrk="1" hangingPunct="1">
              <a:spcBef>
                <a:spcPct val="0"/>
              </a:spcBef>
              <a:buClrTx/>
              <a:buSzTx/>
              <a:buFontTx/>
              <a:buNone/>
            </a:pPr>
            <a:r>
              <a:rPr lang="en-US" altLang="en-US" sz="1200"/>
              <a:t>  1) A funnel-shaped…</a:t>
            </a:r>
            <a:r>
              <a:rPr lang="en-US" altLang="en-US" sz="1200" b="1">
                <a:solidFill>
                  <a:srgbClr val="0000FF"/>
                </a:solidFill>
              </a:rPr>
              <a:t>excavation</a:t>
            </a:r>
            <a:endParaRPr lang="en-US" altLang="en-US" sz="1200"/>
          </a:p>
          <a:p>
            <a:pPr eaLnBrk="1" hangingPunct="1">
              <a:spcBef>
                <a:spcPct val="0"/>
              </a:spcBef>
              <a:buClrTx/>
              <a:buSzTx/>
              <a:buFontTx/>
              <a:buNone/>
            </a:pPr>
            <a:r>
              <a:rPr lang="en-US" altLang="en-US" sz="1200"/>
              <a:t>  2) Number of vessels crossing the rim</a:t>
            </a:r>
          </a:p>
          <a:p>
            <a:pPr eaLnBrk="1" hangingPunct="1">
              <a:spcBef>
                <a:spcPct val="0"/>
              </a:spcBef>
              <a:buClrTx/>
              <a:buSzTx/>
              <a:buFontTx/>
              <a:buNone/>
            </a:pPr>
            <a:r>
              <a:rPr lang="en-US" altLang="en-US" sz="1200"/>
              <a:t>    seems abnormally…</a:t>
            </a:r>
            <a:r>
              <a:rPr lang="en-US" altLang="en-US" sz="1200" b="1">
                <a:solidFill>
                  <a:srgbClr val="0000FF"/>
                </a:solidFill>
              </a:rPr>
              <a:t>high</a:t>
            </a:r>
            <a:r>
              <a:rPr lang="en-US" altLang="en-US" sz="1200"/>
              <a:t> </a:t>
            </a:r>
            <a:endParaRPr lang="en-US" altLang="en-US" sz="1200" b="1">
              <a:solidFill>
                <a:srgbClr val="0000FF"/>
              </a:solidFill>
            </a:endParaRPr>
          </a:p>
          <a:p>
            <a:pPr eaLnBrk="1" hangingPunct="1">
              <a:spcBef>
                <a:spcPct val="0"/>
              </a:spcBef>
              <a:buClrTx/>
              <a:buSzTx/>
              <a:buFontTx/>
              <a:buNone/>
            </a:pPr>
            <a:r>
              <a:rPr lang="en-US" altLang="en-US" sz="1200"/>
              <a:t>--Tissue is…</a:t>
            </a:r>
            <a:r>
              <a:rPr lang="en-US" altLang="en-US" sz="1200" b="1">
                <a:solidFill>
                  <a:srgbClr val="0000FF"/>
                </a:solidFill>
              </a:rPr>
              <a:t>contractile</a:t>
            </a:r>
            <a:r>
              <a:rPr lang="en-US" altLang="en-US" sz="1200"/>
              <a:t>, so cup seems</a:t>
            </a:r>
          </a:p>
          <a:p>
            <a:pPr eaLnBrk="1" hangingPunct="1">
              <a:spcBef>
                <a:spcPct val="0"/>
              </a:spcBef>
              <a:buClrTx/>
              <a:buSzTx/>
              <a:buFontTx/>
              <a:buNone/>
            </a:pPr>
            <a:r>
              <a:rPr lang="en-US" altLang="en-US" sz="1200"/>
              <a:t>  to…</a:t>
            </a:r>
            <a:r>
              <a:rPr lang="en-US" altLang="en-US" sz="1200" b="1">
                <a:solidFill>
                  <a:srgbClr val="0000FF"/>
                </a:solidFill>
              </a:rPr>
              <a:t>open </a:t>
            </a:r>
            <a:r>
              <a:rPr lang="en-US" altLang="en-US" sz="1200">
                <a:solidFill>
                  <a:srgbClr val="0000FF"/>
                </a:solidFill>
              </a:rPr>
              <a:t>and</a:t>
            </a:r>
            <a:r>
              <a:rPr lang="en-US" altLang="en-US" sz="1200" b="1">
                <a:solidFill>
                  <a:srgbClr val="0000FF"/>
                </a:solidFill>
              </a:rPr>
              <a:t> close</a:t>
            </a:r>
            <a:r>
              <a:rPr lang="en-US" altLang="en-US" sz="1200"/>
              <a:t> (like its namesake,  </a:t>
            </a:r>
          </a:p>
          <a:p>
            <a:pPr eaLnBrk="1" hangingPunct="1">
              <a:spcBef>
                <a:spcPct val="0"/>
              </a:spcBef>
              <a:buClrTx/>
              <a:buSzTx/>
              <a:buFontTx/>
              <a:buNone/>
            </a:pPr>
            <a:r>
              <a:rPr lang="en-US" altLang="en-US" sz="1200"/>
              <a:t>  the morning-glory flower)</a:t>
            </a:r>
          </a:p>
          <a:p>
            <a:pPr eaLnBrk="1" hangingPunct="1">
              <a:spcBef>
                <a:spcPct val="0"/>
              </a:spcBef>
              <a:buClrTx/>
              <a:buSzTx/>
              <a:buFontTx/>
              <a:buNone/>
            </a:pPr>
            <a:r>
              <a:rPr lang="en-US" altLang="en-US" sz="1200"/>
              <a:t>--VA usually…</a:t>
            </a:r>
            <a:r>
              <a:rPr lang="en-US" altLang="en-US" sz="1200" b="1">
                <a:solidFill>
                  <a:srgbClr val="0000FF"/>
                </a:solidFill>
              </a:rPr>
              <a:t>20/200</a:t>
            </a:r>
            <a:r>
              <a:rPr lang="en-US" altLang="en-US" sz="1200"/>
              <a:t>, but can be…</a:t>
            </a:r>
          </a:p>
          <a:p>
            <a:pPr eaLnBrk="1" hangingPunct="1">
              <a:spcBef>
                <a:spcPct val="0"/>
              </a:spcBef>
              <a:buClrTx/>
              <a:buSzTx/>
              <a:buFontTx/>
              <a:buNone/>
            </a:pPr>
            <a:r>
              <a:rPr lang="en-US" altLang="en-US" sz="1200"/>
              <a:t>   </a:t>
            </a:r>
            <a:r>
              <a:rPr lang="en-US" altLang="en-US" sz="1200" b="1">
                <a:solidFill>
                  <a:srgbClr val="0000FF"/>
                </a:solidFill>
              </a:rPr>
              <a:t>20/20&lt;-&gt;NLP</a:t>
            </a:r>
          </a:p>
          <a:p>
            <a:pPr eaLnBrk="1" hangingPunct="1">
              <a:spcBef>
                <a:spcPct val="0"/>
              </a:spcBef>
              <a:buClrTx/>
              <a:buSzTx/>
              <a:buFontTx/>
              <a:buNone/>
            </a:pPr>
            <a:r>
              <a:rPr lang="en-US" altLang="en-US" sz="1200"/>
              <a:t>--1/3 develop…</a:t>
            </a:r>
            <a:r>
              <a:rPr lang="en-US" altLang="en-US" sz="1200" b="1">
                <a:solidFill>
                  <a:srgbClr val="0000FF"/>
                </a:solidFill>
              </a:rPr>
              <a:t>serous RD</a:t>
            </a:r>
          </a:p>
        </p:txBody>
      </p:sp>
      <p:sp>
        <p:nvSpPr>
          <p:cNvPr id="51209" name="Text Box 13">
            <a:extLst>
              <a:ext uri="{FF2B5EF4-FFF2-40B4-BE49-F238E27FC236}">
                <a16:creationId xmlns:a16="http://schemas.microsoft.com/office/drawing/2014/main" id="{0437778B-D514-46F3-BE15-81942EE336FB}"/>
              </a:ext>
            </a:extLst>
          </p:cNvPr>
          <p:cNvSpPr txBox="1">
            <a:spLocks noChangeArrowheads="1"/>
          </p:cNvSpPr>
          <p:nvPr/>
        </p:nvSpPr>
        <p:spPr bwMode="auto">
          <a:xfrm>
            <a:off x="5257800" y="3760788"/>
            <a:ext cx="3424238" cy="1231900"/>
          </a:xfrm>
          <a:prstGeom prst="rect">
            <a:avLst/>
          </a:prstGeom>
          <a:solidFill>
            <a:srgbClr val="CCFF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Optic Nerve Hypoplasia</a:t>
            </a:r>
          </a:p>
          <a:p>
            <a:pPr eaLnBrk="1" hangingPunct="1">
              <a:spcBef>
                <a:spcPct val="0"/>
              </a:spcBef>
              <a:buClrTx/>
              <a:buSzTx/>
              <a:buFontTx/>
              <a:buNone/>
            </a:pPr>
            <a:r>
              <a:rPr lang="en-US" altLang="en-US" sz="1200"/>
              <a:t>1) Abnormally low</a:t>
            </a:r>
            <a:r>
              <a:rPr lang="en-US" altLang="en-US" sz="1200" b="1">
                <a:solidFill>
                  <a:srgbClr val="0000FF"/>
                </a:solidFill>
              </a:rPr>
              <a:t> </a:t>
            </a:r>
            <a:r>
              <a:rPr lang="en-US" altLang="en-US" sz="1200"/>
              <a:t>number of…</a:t>
            </a:r>
            <a:r>
              <a:rPr lang="en-US" altLang="en-US" sz="1200" b="1">
                <a:solidFill>
                  <a:srgbClr val="0000FF"/>
                </a:solidFill>
              </a:rPr>
              <a:t>axons</a:t>
            </a:r>
          </a:p>
          <a:p>
            <a:pPr eaLnBrk="1" hangingPunct="1">
              <a:spcBef>
                <a:spcPct val="0"/>
              </a:spcBef>
              <a:buClrTx/>
              <a:buSzTx/>
              <a:buFontTx/>
              <a:buNone/>
            </a:pPr>
            <a:r>
              <a:rPr lang="en-US" altLang="en-US" sz="1200"/>
              <a:t>2) DFE: Small pale disc with…</a:t>
            </a:r>
            <a:r>
              <a:rPr lang="en-US" altLang="en-US" sz="1200" b="1">
                <a:solidFill>
                  <a:srgbClr val="CCFFCC"/>
                </a:solidFill>
              </a:rPr>
              <a:t>double</a:t>
            </a:r>
            <a:r>
              <a:rPr lang="en-US" altLang="en-US" sz="1200" b="1">
                <a:solidFill>
                  <a:srgbClr val="0000FF"/>
                </a:solidFill>
              </a:rPr>
              <a:t> </a:t>
            </a:r>
            <a:r>
              <a:rPr lang="en-US" altLang="en-US" sz="1200" b="1">
                <a:solidFill>
                  <a:srgbClr val="CCFFCC"/>
                </a:solidFill>
              </a:rPr>
              <a:t>ring</a:t>
            </a:r>
            <a:r>
              <a:rPr lang="en-US" altLang="en-US" sz="1200" b="1">
                <a:solidFill>
                  <a:srgbClr val="0000FF"/>
                </a:solidFill>
              </a:rPr>
              <a:t> </a:t>
            </a:r>
            <a:r>
              <a:rPr lang="en-US" altLang="en-US" sz="1200"/>
              <a:t>sign</a:t>
            </a:r>
          </a:p>
          <a:p>
            <a:pPr eaLnBrk="1" hangingPunct="1">
              <a:spcBef>
                <a:spcPct val="0"/>
              </a:spcBef>
              <a:buClrTx/>
              <a:buSzTx/>
              <a:buFontTx/>
              <a:buNone/>
            </a:pPr>
            <a:r>
              <a:rPr lang="en-US" altLang="en-US" sz="1200"/>
              <a:t>3) </a:t>
            </a:r>
            <a:r>
              <a:rPr lang="en-US" altLang="en-US" sz="1200">
                <a:solidFill>
                  <a:srgbClr val="CCFFCC"/>
                </a:solidFill>
              </a:rPr>
              <a:t>VA…</a:t>
            </a:r>
            <a:r>
              <a:rPr lang="en-US" altLang="en-US" sz="1200" b="1">
                <a:solidFill>
                  <a:srgbClr val="CCFFCC"/>
                </a:solidFill>
              </a:rPr>
              <a:t>20/20&lt;-&gt;NLP</a:t>
            </a:r>
          </a:p>
          <a:p>
            <a:pPr eaLnBrk="1" hangingPunct="1">
              <a:spcBef>
                <a:spcPct val="0"/>
              </a:spcBef>
              <a:buClrTx/>
              <a:buSzTx/>
              <a:buFontTx/>
              <a:buNone/>
            </a:pPr>
            <a:r>
              <a:rPr lang="en-US" altLang="en-US" sz="1200"/>
              <a:t>4) </a:t>
            </a:r>
            <a:r>
              <a:rPr lang="en-US" altLang="en-US" sz="1200">
                <a:solidFill>
                  <a:srgbClr val="CCFFCC"/>
                </a:solidFill>
              </a:rPr>
              <a:t>VF defects…</a:t>
            </a:r>
            <a:r>
              <a:rPr lang="en-US" altLang="en-US" sz="1200" b="1">
                <a:solidFill>
                  <a:srgbClr val="CCFFCC"/>
                </a:solidFill>
              </a:rPr>
              <a:t>invariably present</a:t>
            </a:r>
          </a:p>
          <a:p>
            <a:pPr eaLnBrk="1" hangingPunct="1">
              <a:spcBef>
                <a:spcPct val="0"/>
              </a:spcBef>
              <a:buClrTx/>
              <a:buSzTx/>
              <a:buFontTx/>
              <a:buNone/>
            </a:pPr>
            <a:r>
              <a:rPr lang="en-US" altLang="en-US" sz="1200"/>
              <a:t>5) </a:t>
            </a:r>
            <a:r>
              <a:rPr lang="en-US" altLang="en-US" sz="1200">
                <a:solidFill>
                  <a:srgbClr val="CCFFCC"/>
                </a:solidFill>
              </a:rPr>
              <a:t>Remember the…</a:t>
            </a:r>
            <a:r>
              <a:rPr lang="en-US" altLang="en-US" sz="1200" b="1">
                <a:solidFill>
                  <a:srgbClr val="CCFFCC"/>
                </a:solidFill>
              </a:rPr>
              <a:t>4 D’s</a:t>
            </a:r>
            <a:r>
              <a:rPr lang="en-US" altLang="en-US" sz="1200">
                <a:solidFill>
                  <a:srgbClr val="CCFFCC"/>
                </a:solidFill>
              </a:rPr>
              <a:t> (more on this shortly)</a:t>
            </a:r>
          </a:p>
        </p:txBody>
      </p:sp>
      <p:sp>
        <p:nvSpPr>
          <p:cNvPr id="51210" name="Text Box 14">
            <a:extLst>
              <a:ext uri="{FF2B5EF4-FFF2-40B4-BE49-F238E27FC236}">
                <a16:creationId xmlns:a16="http://schemas.microsoft.com/office/drawing/2014/main" id="{9646F239-6D0E-4777-814B-2F67F7D94CB5}"/>
              </a:ext>
            </a:extLst>
          </p:cNvPr>
          <p:cNvSpPr txBox="1">
            <a:spLocks noChangeArrowheads="1"/>
          </p:cNvSpPr>
          <p:nvPr/>
        </p:nvSpPr>
        <p:spPr bwMode="auto">
          <a:xfrm>
            <a:off x="4648200" y="2576513"/>
            <a:ext cx="3522663" cy="862012"/>
          </a:xfrm>
          <a:prstGeom prst="rect">
            <a:avLst/>
          </a:prstGeom>
          <a:solidFill>
            <a:srgbClr val="FFC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Myelinated RNFL</a:t>
            </a:r>
          </a:p>
          <a:p>
            <a:pPr eaLnBrk="1" hangingPunct="1">
              <a:spcBef>
                <a:spcPct val="0"/>
              </a:spcBef>
              <a:buClrTx/>
              <a:buSzTx/>
              <a:buFontTx/>
              <a:buNone/>
            </a:pPr>
            <a:r>
              <a:rPr lang="en-US" altLang="en-US" sz="1200"/>
              <a:t>1) Myelin normally ends at the…</a:t>
            </a:r>
            <a:r>
              <a:rPr lang="en-US" altLang="en-US" sz="1200" b="1">
                <a:solidFill>
                  <a:srgbClr val="0000FF"/>
                </a:solidFill>
              </a:rPr>
              <a:t>lamina cribrosa</a:t>
            </a:r>
          </a:p>
          <a:p>
            <a:pPr eaLnBrk="1" hangingPunct="1">
              <a:spcBef>
                <a:spcPct val="0"/>
              </a:spcBef>
              <a:buClrTx/>
              <a:buSzTx/>
              <a:buFontTx/>
              <a:buNone/>
            </a:pPr>
            <a:r>
              <a:rPr lang="en-US" altLang="en-US" sz="1200"/>
              <a:t>2) Can be…</a:t>
            </a:r>
            <a:r>
              <a:rPr lang="en-US" altLang="en-US" sz="1200" b="1">
                <a:solidFill>
                  <a:srgbClr val="0000FF"/>
                </a:solidFill>
              </a:rPr>
              <a:t>patchy</a:t>
            </a:r>
            <a:r>
              <a:rPr lang="en-US" altLang="en-US" sz="1200"/>
              <a:t> </a:t>
            </a:r>
            <a:r>
              <a:rPr lang="en-US" altLang="en-US" sz="1200">
                <a:solidFill>
                  <a:srgbClr val="0000FF"/>
                </a:solidFill>
              </a:rPr>
              <a:t>and</a:t>
            </a:r>
            <a:r>
              <a:rPr lang="en-US" altLang="en-US" sz="1200"/>
              <a:t> </a:t>
            </a:r>
            <a:r>
              <a:rPr lang="en-US" altLang="en-US" sz="1200" b="1">
                <a:solidFill>
                  <a:srgbClr val="0000FF"/>
                </a:solidFill>
              </a:rPr>
              <a:t>discontinuous</a:t>
            </a:r>
          </a:p>
          <a:p>
            <a:pPr eaLnBrk="1" hangingPunct="1">
              <a:spcBef>
                <a:spcPct val="0"/>
              </a:spcBef>
              <a:buClrTx/>
              <a:buSzTx/>
              <a:buFontTx/>
              <a:buNone/>
            </a:pPr>
            <a:r>
              <a:rPr lang="en-US" altLang="en-US" sz="1200"/>
              <a:t>3) Corresponding VF has an…</a:t>
            </a:r>
            <a:r>
              <a:rPr lang="en-US" altLang="en-US" sz="1200" b="1">
                <a:solidFill>
                  <a:srgbClr val="0000FF"/>
                </a:solidFill>
              </a:rPr>
              <a:t>absolute</a:t>
            </a:r>
            <a:r>
              <a:rPr lang="en-US" altLang="en-US" sz="1200"/>
              <a:t> scotoma</a:t>
            </a:r>
          </a:p>
        </p:txBody>
      </p:sp>
      <p:sp>
        <p:nvSpPr>
          <p:cNvPr id="51211" name="Text Box 15">
            <a:extLst>
              <a:ext uri="{FF2B5EF4-FFF2-40B4-BE49-F238E27FC236}">
                <a16:creationId xmlns:a16="http://schemas.microsoft.com/office/drawing/2014/main" id="{97842433-3AEB-496D-A810-4B2E63700D81}"/>
              </a:ext>
            </a:extLst>
          </p:cNvPr>
          <p:cNvSpPr txBox="1">
            <a:spLocks noChangeArrowheads="1"/>
          </p:cNvSpPr>
          <p:nvPr/>
        </p:nvSpPr>
        <p:spPr bwMode="auto">
          <a:xfrm>
            <a:off x="5410200" y="1687513"/>
            <a:ext cx="3606800" cy="669925"/>
          </a:xfrm>
          <a:prstGeom prst="rect">
            <a:avLst/>
          </a:prstGeom>
          <a:solidFill>
            <a:srgbClr val="FFFF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Megalopapilla</a:t>
            </a:r>
          </a:p>
          <a:p>
            <a:pPr eaLnBrk="1" hangingPunct="1">
              <a:spcBef>
                <a:spcPct val="0"/>
              </a:spcBef>
              <a:buClrTx/>
              <a:buSzTx/>
              <a:buFontTx/>
              <a:buNone/>
            </a:pPr>
            <a:r>
              <a:rPr lang="en-US" altLang="en-US" sz="1200"/>
              <a:t>1) Abnormally large diameter of…</a:t>
            </a:r>
            <a:r>
              <a:rPr lang="en-US" altLang="en-US" sz="1200" b="1">
                <a:solidFill>
                  <a:srgbClr val="0000FF"/>
                </a:solidFill>
              </a:rPr>
              <a:t>disc </a:t>
            </a:r>
            <a:r>
              <a:rPr lang="en-US" altLang="en-US" sz="1200">
                <a:solidFill>
                  <a:srgbClr val="0000FF"/>
                </a:solidFill>
              </a:rPr>
              <a:t>and</a:t>
            </a:r>
            <a:r>
              <a:rPr lang="en-US" altLang="en-US" sz="1200" b="1">
                <a:solidFill>
                  <a:srgbClr val="0000FF"/>
                </a:solidFill>
              </a:rPr>
              <a:t> cup</a:t>
            </a:r>
          </a:p>
          <a:p>
            <a:pPr eaLnBrk="1" hangingPunct="1">
              <a:spcBef>
                <a:spcPct val="0"/>
              </a:spcBef>
              <a:buClrTx/>
              <a:buSzTx/>
              <a:buFontTx/>
              <a:buNone/>
            </a:pPr>
            <a:r>
              <a:rPr lang="en-US" altLang="en-US" sz="1200"/>
              <a:t>2) VF testing may reveal an…</a:t>
            </a:r>
            <a:r>
              <a:rPr lang="en-US" altLang="en-US" sz="1200" b="1">
                <a:solidFill>
                  <a:srgbClr val="0000FF"/>
                </a:solidFill>
              </a:rPr>
              <a:t>enlarged blind spot</a:t>
            </a:r>
          </a:p>
        </p:txBody>
      </p:sp>
      <p:sp>
        <p:nvSpPr>
          <p:cNvPr id="51212" name="Rectangle 16">
            <a:extLst>
              <a:ext uri="{FF2B5EF4-FFF2-40B4-BE49-F238E27FC236}">
                <a16:creationId xmlns:a16="http://schemas.microsoft.com/office/drawing/2014/main" id="{488F5FE6-31A6-4F9A-B975-FE99D6388F3A}"/>
              </a:ext>
            </a:extLst>
          </p:cNvPr>
          <p:cNvSpPr>
            <a:spLocks noChangeArrowheads="1"/>
          </p:cNvSpPr>
          <p:nvPr/>
        </p:nvSpPr>
        <p:spPr bwMode="auto">
          <a:xfrm>
            <a:off x="457200" y="122238"/>
            <a:ext cx="7543800" cy="8683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b"/>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ct val="85000"/>
              </a:lnSpc>
              <a:spcBef>
                <a:spcPct val="0"/>
              </a:spcBef>
              <a:buClrTx/>
              <a:buSzTx/>
              <a:buFontTx/>
              <a:buNone/>
            </a:pPr>
            <a:r>
              <a:rPr lang="en-US" altLang="en-US" sz="3200" b="1" dirty="0">
                <a:solidFill>
                  <a:schemeClr val="tx2"/>
                </a:solidFill>
              </a:rPr>
              <a:t>Developmental Abnormalities of the Optic Nerve Head</a:t>
            </a:r>
            <a:endParaRPr lang="en-US" altLang="en-US" sz="3200" dirty="0">
              <a:solidFill>
                <a:schemeClr val="tx2"/>
              </a:solidFill>
            </a:endParaRPr>
          </a:p>
        </p:txBody>
      </p:sp>
      <p:sp>
        <p:nvSpPr>
          <p:cNvPr id="2" name="TextBox 1">
            <a:extLst>
              <a:ext uri="{FF2B5EF4-FFF2-40B4-BE49-F238E27FC236}">
                <a16:creationId xmlns:a16="http://schemas.microsoft.com/office/drawing/2014/main" id="{699AFF54-CA2D-4E42-B3D5-90E4D2C7D9E8}"/>
              </a:ext>
            </a:extLst>
          </p:cNvPr>
          <p:cNvSpPr txBox="1"/>
          <p:nvPr/>
        </p:nvSpPr>
        <p:spPr>
          <a:xfrm>
            <a:off x="7315200" y="4165600"/>
            <a:ext cx="1030288" cy="254000"/>
          </a:xfrm>
          <a:prstGeom prst="rect">
            <a:avLst/>
          </a:prstGeom>
          <a:noFill/>
        </p:spPr>
        <p:txBody>
          <a:bodyPr wrap="none">
            <a:spAutoFit/>
          </a:bodyPr>
          <a:lstStyle/>
          <a:p>
            <a:pPr eaLnBrk="1" hangingPunct="1">
              <a:defRPr/>
            </a:pPr>
            <a:r>
              <a:rPr lang="en-US" sz="1050" i="1" dirty="0">
                <a:solidFill>
                  <a:srgbClr val="0000FF"/>
                </a:solidFill>
                <a:latin typeface="Arial" charset="0"/>
              </a:rPr>
              <a:t>[2-word </a:t>
            </a:r>
            <a:r>
              <a:rPr lang="en-US" sz="1050" i="1" dirty="0" err="1">
                <a:solidFill>
                  <a:srgbClr val="0000FF"/>
                </a:solidFill>
                <a:latin typeface="Arial" charset="0"/>
              </a:rPr>
              <a:t>desc</a:t>
            </a:r>
            <a:r>
              <a:rPr lang="en-US" sz="1050" i="1" dirty="0">
                <a:solidFill>
                  <a:srgbClr val="0000FF"/>
                </a:solidFill>
                <a:latin typeface="Arial" charset="0"/>
              </a:rPr>
              <a:t>.]</a:t>
            </a:r>
          </a:p>
        </p:txBody>
      </p:sp>
      <p:sp>
        <p:nvSpPr>
          <p:cNvPr id="51214" name="Slide Number Placeholder 2">
            <a:extLst>
              <a:ext uri="{FF2B5EF4-FFF2-40B4-BE49-F238E27FC236}">
                <a16:creationId xmlns:a16="http://schemas.microsoft.com/office/drawing/2014/main" id="{6ADCD958-E932-4A6F-AC03-2626DF7E4396}"/>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0EE4C37B-B2A9-42BC-8AAE-11DC47BF5175}" type="slidenum">
              <a:rPr lang="en-US" altLang="en-US" sz="1000"/>
              <a:pPr>
                <a:spcBef>
                  <a:spcPct val="0"/>
                </a:spcBef>
                <a:buClrTx/>
                <a:buSzTx/>
                <a:buFontTx/>
                <a:buNone/>
              </a:pPr>
              <a:t>119</a:t>
            </a:fld>
            <a:endParaRPr lang="en-US" altLang="en-US" sz="1000"/>
          </a:p>
        </p:txBody>
      </p:sp>
      <p:sp>
        <p:nvSpPr>
          <p:cNvPr id="51215" name="Line 12">
            <a:extLst>
              <a:ext uri="{FF2B5EF4-FFF2-40B4-BE49-F238E27FC236}">
                <a16:creationId xmlns:a16="http://schemas.microsoft.com/office/drawing/2014/main" id="{9F15830D-902F-425E-9CDF-1E5EACF03986}"/>
              </a:ext>
            </a:extLst>
          </p:cNvPr>
          <p:cNvSpPr>
            <a:spLocks noChangeShapeType="1"/>
          </p:cNvSpPr>
          <p:nvPr/>
        </p:nvSpPr>
        <p:spPr bwMode="auto">
          <a:xfrm>
            <a:off x="3124200" y="2057400"/>
            <a:ext cx="381000" cy="22098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 name="Text Box 13">
            <a:extLst>
              <a:ext uri="{FF2B5EF4-FFF2-40B4-BE49-F238E27FC236}">
                <a16:creationId xmlns:a16="http://schemas.microsoft.com/office/drawing/2014/main" id="{EE9D6883-F77A-4BFA-BBF3-DD5E9DE81C91}"/>
              </a:ext>
            </a:extLst>
          </p:cNvPr>
          <p:cNvSpPr txBox="1">
            <a:spLocks noChangeArrowheads="1"/>
          </p:cNvSpPr>
          <p:nvPr/>
        </p:nvSpPr>
        <p:spPr bwMode="auto">
          <a:xfrm>
            <a:off x="4800600" y="5257800"/>
            <a:ext cx="4294188" cy="1230313"/>
          </a:xfrm>
          <a:prstGeom prst="rect">
            <a:avLst/>
          </a:prstGeom>
          <a:solidFill>
            <a:srgbClr val="FFCC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Tilted-Disc Syndrome</a:t>
            </a:r>
          </a:p>
          <a:p>
            <a:pPr eaLnBrk="1" hangingPunct="1">
              <a:spcBef>
                <a:spcPct val="0"/>
              </a:spcBef>
              <a:buClrTx/>
              <a:buSzTx/>
              <a:buFontTx/>
              <a:buNone/>
            </a:pPr>
            <a:r>
              <a:rPr lang="en-US" altLang="en-US" sz="1200"/>
              <a:t>1) Superior pole appears…</a:t>
            </a:r>
            <a:r>
              <a:rPr lang="en-US" altLang="en-US" sz="1200" b="1">
                <a:solidFill>
                  <a:srgbClr val="0000FF"/>
                </a:solidFill>
              </a:rPr>
              <a:t>elevated</a:t>
            </a:r>
            <a:r>
              <a:rPr lang="en-US" altLang="en-US" sz="1200"/>
              <a:t>, inferior…</a:t>
            </a:r>
            <a:r>
              <a:rPr lang="en-US" altLang="en-US" sz="1200" b="1">
                <a:solidFill>
                  <a:srgbClr val="0000FF"/>
                </a:solidFill>
              </a:rPr>
              <a:t>recessed</a:t>
            </a:r>
          </a:p>
          <a:p>
            <a:pPr eaLnBrk="1" hangingPunct="1">
              <a:spcBef>
                <a:spcPct val="0"/>
              </a:spcBef>
              <a:buClrTx/>
              <a:buSzTx/>
              <a:buFontTx/>
              <a:buNone/>
            </a:pPr>
            <a:r>
              <a:rPr lang="en-US" altLang="en-US" sz="1200"/>
              <a:t>2) </a:t>
            </a:r>
            <a:r>
              <a:rPr lang="en-US" altLang="en-US" sz="1200">
                <a:solidFill>
                  <a:srgbClr val="FFCC99"/>
                </a:solidFill>
              </a:rPr>
              <a:t>Associated with…</a:t>
            </a:r>
            <a:r>
              <a:rPr lang="en-US" altLang="en-US" sz="1200" b="1">
                <a:solidFill>
                  <a:srgbClr val="FFCC99"/>
                </a:solidFill>
              </a:rPr>
              <a:t>situs inversus</a:t>
            </a:r>
            <a:r>
              <a:rPr lang="en-US" altLang="en-US" sz="1200">
                <a:solidFill>
                  <a:srgbClr val="FFCC99"/>
                </a:solidFill>
              </a:rPr>
              <a:t> of retinal vessels</a:t>
            </a:r>
          </a:p>
          <a:p>
            <a:pPr eaLnBrk="1" hangingPunct="1">
              <a:spcBef>
                <a:spcPct val="0"/>
              </a:spcBef>
              <a:buClrTx/>
              <a:buSzTx/>
              <a:buFontTx/>
              <a:buNone/>
            </a:pPr>
            <a:r>
              <a:rPr lang="en-US" altLang="en-US" sz="1200"/>
              <a:t>3) </a:t>
            </a:r>
            <a:r>
              <a:rPr lang="en-US" altLang="en-US" sz="1200">
                <a:solidFill>
                  <a:srgbClr val="FFCC99"/>
                </a:solidFill>
              </a:rPr>
              <a:t>Fundus abnormality produces…</a:t>
            </a:r>
            <a:r>
              <a:rPr lang="en-US" altLang="en-US" sz="1200" b="1">
                <a:solidFill>
                  <a:srgbClr val="FFCC99"/>
                </a:solidFill>
              </a:rPr>
              <a:t>myopic astigmatism</a:t>
            </a:r>
          </a:p>
          <a:p>
            <a:pPr eaLnBrk="1" hangingPunct="1">
              <a:spcBef>
                <a:spcPct val="0"/>
              </a:spcBef>
              <a:buClrTx/>
              <a:buSzTx/>
              <a:buFontTx/>
              <a:buNone/>
            </a:pPr>
            <a:r>
              <a:rPr lang="en-US" altLang="en-US" sz="1200"/>
              <a:t>4) </a:t>
            </a:r>
            <a:r>
              <a:rPr lang="en-US" altLang="en-US" sz="1200">
                <a:solidFill>
                  <a:srgbClr val="FFCC99"/>
                </a:solidFill>
              </a:rPr>
              <a:t>VF testing reveals…</a:t>
            </a:r>
            <a:r>
              <a:rPr lang="en-US" altLang="en-US" sz="1200" b="1">
                <a:solidFill>
                  <a:srgbClr val="FFCC99"/>
                </a:solidFill>
              </a:rPr>
              <a:t>bitemporal hemianopia</a:t>
            </a:r>
            <a:r>
              <a:rPr lang="en-US" altLang="en-US" sz="1200">
                <a:solidFill>
                  <a:srgbClr val="FFCC99"/>
                </a:solidFill>
              </a:rPr>
              <a:t> that doesn’t</a:t>
            </a:r>
          </a:p>
          <a:p>
            <a:pPr eaLnBrk="1" hangingPunct="1">
              <a:spcBef>
                <a:spcPct val="0"/>
              </a:spcBef>
              <a:buClrTx/>
              <a:buSzTx/>
              <a:buFontTx/>
              <a:buNone/>
            </a:pPr>
            <a:r>
              <a:rPr lang="en-US" altLang="en-US" sz="1200">
                <a:solidFill>
                  <a:srgbClr val="FFCC99"/>
                </a:solidFill>
              </a:rPr>
              <a:t>   …</a:t>
            </a:r>
            <a:r>
              <a:rPr lang="en-US" altLang="en-US" sz="1200" b="1">
                <a:solidFill>
                  <a:srgbClr val="FFCC99"/>
                </a:solidFill>
              </a:rPr>
              <a:t>respect the vertical</a:t>
            </a:r>
            <a:r>
              <a:rPr lang="en-US" altLang="en-US" sz="1200">
                <a:solidFill>
                  <a:srgbClr val="FFCC99"/>
                </a:solidFill>
              </a:rPr>
              <a:t> and may…</a:t>
            </a:r>
            <a:r>
              <a:rPr lang="en-US" altLang="en-US" sz="1200" b="1">
                <a:solidFill>
                  <a:srgbClr val="FFCC99"/>
                </a:solidFill>
              </a:rPr>
              <a:t>resolve with refraction</a:t>
            </a:r>
          </a:p>
        </p:txBody>
      </p:sp>
      <p:sp>
        <p:nvSpPr>
          <p:cNvPr id="19" name="Text Box 13">
            <a:extLst>
              <a:ext uri="{FF2B5EF4-FFF2-40B4-BE49-F238E27FC236}">
                <a16:creationId xmlns:a16="http://schemas.microsoft.com/office/drawing/2014/main" id="{1BE248BF-187A-4062-BDAD-322C49354535}"/>
              </a:ext>
            </a:extLst>
          </p:cNvPr>
          <p:cNvSpPr txBox="1">
            <a:spLocks noChangeArrowheads="1"/>
          </p:cNvSpPr>
          <p:nvPr/>
        </p:nvSpPr>
        <p:spPr bwMode="auto">
          <a:xfrm>
            <a:off x="4800600" y="5257800"/>
            <a:ext cx="4216400" cy="1231106"/>
          </a:xfrm>
          <a:prstGeom prst="rect">
            <a:avLst/>
          </a:prstGeom>
          <a:solidFill>
            <a:srgbClr val="FFCC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dirty="0">
                <a:solidFill>
                  <a:schemeClr val="bg1">
                    <a:lumMod val="65000"/>
                  </a:schemeClr>
                </a:solidFill>
              </a:rPr>
              <a:t>Tilted-Disc Syndrome</a:t>
            </a:r>
          </a:p>
          <a:p>
            <a:pPr eaLnBrk="1" hangingPunct="1">
              <a:spcBef>
                <a:spcPct val="0"/>
              </a:spcBef>
              <a:buClrTx/>
              <a:buSzTx/>
              <a:buFontTx/>
              <a:buNone/>
            </a:pPr>
            <a:r>
              <a:rPr lang="en-US" altLang="en-US" sz="1200" dirty="0">
                <a:solidFill>
                  <a:srgbClr val="FFCC99"/>
                </a:solidFill>
              </a:rPr>
              <a:t>1) Superior pole appears…</a:t>
            </a:r>
            <a:r>
              <a:rPr lang="en-US" altLang="en-US" sz="1200" b="1" dirty="0">
                <a:solidFill>
                  <a:srgbClr val="FFCC99"/>
                </a:solidFill>
              </a:rPr>
              <a:t>elevated</a:t>
            </a:r>
            <a:r>
              <a:rPr lang="en-US" altLang="en-US" sz="1200" dirty="0">
                <a:solidFill>
                  <a:srgbClr val="FFCC99"/>
                </a:solidFill>
              </a:rPr>
              <a:t>, inferior… </a:t>
            </a:r>
            <a:r>
              <a:rPr lang="en-US" altLang="en-US" sz="1200" b="1" dirty="0">
                <a:solidFill>
                  <a:srgbClr val="FFCC99"/>
                </a:solidFill>
              </a:rPr>
              <a:t>recessed</a:t>
            </a:r>
          </a:p>
          <a:p>
            <a:pPr eaLnBrk="1" hangingPunct="1">
              <a:spcBef>
                <a:spcPct val="0"/>
              </a:spcBef>
              <a:buClrTx/>
              <a:buSzTx/>
              <a:buFontTx/>
              <a:buNone/>
            </a:pPr>
            <a:r>
              <a:rPr lang="en-US" altLang="en-US" sz="1200" dirty="0">
                <a:solidFill>
                  <a:srgbClr val="FFCC99"/>
                </a:solidFill>
              </a:rPr>
              <a:t>2) Associated with…</a:t>
            </a:r>
            <a:r>
              <a:rPr lang="en-US" altLang="en-US" sz="1200" b="1" dirty="0">
                <a:solidFill>
                  <a:srgbClr val="FFCC99"/>
                </a:solidFill>
              </a:rPr>
              <a:t>situs inversus</a:t>
            </a:r>
            <a:r>
              <a:rPr lang="en-US" altLang="en-US" sz="1200" dirty="0">
                <a:solidFill>
                  <a:srgbClr val="FFCC99"/>
                </a:solidFill>
              </a:rPr>
              <a:t> of retinal vessels</a:t>
            </a:r>
          </a:p>
          <a:p>
            <a:pPr eaLnBrk="1" hangingPunct="1">
              <a:spcBef>
                <a:spcPct val="0"/>
              </a:spcBef>
              <a:buClrTx/>
              <a:buSzTx/>
              <a:buFontTx/>
              <a:buNone/>
            </a:pPr>
            <a:r>
              <a:rPr lang="en-US" altLang="en-US" sz="1200" dirty="0">
                <a:solidFill>
                  <a:srgbClr val="FFCC99"/>
                </a:solidFill>
              </a:rPr>
              <a:t>3) Fundus abnormality produces… </a:t>
            </a:r>
            <a:r>
              <a:rPr lang="en-US" altLang="en-US" sz="1200" b="1" dirty="0">
                <a:solidFill>
                  <a:srgbClr val="FFCC99"/>
                </a:solidFill>
              </a:rPr>
              <a:t>myopic </a:t>
            </a:r>
            <a:r>
              <a:rPr lang="en-US" altLang="en-US" sz="1200" b="1" dirty="0" err="1">
                <a:solidFill>
                  <a:srgbClr val="FFCC99"/>
                </a:solidFill>
              </a:rPr>
              <a:t>astigm</a:t>
            </a:r>
            <a:endParaRPr lang="en-US" altLang="en-US" sz="1200" b="1" dirty="0">
              <a:solidFill>
                <a:srgbClr val="FFCC99"/>
              </a:solidFill>
            </a:endParaRPr>
          </a:p>
          <a:p>
            <a:pPr eaLnBrk="1" hangingPunct="1">
              <a:spcBef>
                <a:spcPct val="0"/>
              </a:spcBef>
              <a:buClrTx/>
              <a:buSzTx/>
              <a:buFontTx/>
              <a:buNone/>
            </a:pPr>
            <a:r>
              <a:rPr lang="en-US" altLang="en-US" sz="1200" dirty="0">
                <a:solidFill>
                  <a:srgbClr val="FFCC99"/>
                </a:solidFill>
              </a:rPr>
              <a:t>4) VF testing reveals…</a:t>
            </a:r>
            <a:r>
              <a:rPr lang="en-US" altLang="en-US" sz="1200" b="1" dirty="0">
                <a:solidFill>
                  <a:srgbClr val="FFCC99"/>
                </a:solidFill>
              </a:rPr>
              <a:t>bitemporal hemianopia</a:t>
            </a:r>
            <a:r>
              <a:rPr lang="en-US" altLang="en-US" sz="1200" dirty="0">
                <a:solidFill>
                  <a:srgbClr val="FFCC99"/>
                </a:solidFill>
              </a:rPr>
              <a:t> that </a:t>
            </a:r>
            <a:r>
              <a:rPr lang="en-US" altLang="en-US" sz="1200" dirty="0" err="1">
                <a:solidFill>
                  <a:srgbClr val="FFCC99"/>
                </a:solidFill>
              </a:rPr>
              <a:t>doesn’t</a:t>
            </a:r>
            <a:r>
              <a:rPr lang="en-US" altLang="en-US" sz="1200" b="1" dirty="0" err="1">
                <a:solidFill>
                  <a:srgbClr val="FFCC99"/>
                </a:solidFill>
              </a:rPr>
              <a:t>with</a:t>
            </a:r>
            <a:r>
              <a:rPr lang="en-US" altLang="en-US" sz="1200" b="1" dirty="0">
                <a:solidFill>
                  <a:srgbClr val="FFCC99"/>
                </a:solidFill>
              </a:rPr>
              <a:t> refract</a:t>
            </a:r>
          </a:p>
        </p:txBody>
      </p:sp>
    </p:spTree>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4" name="Text Box 3">
            <a:extLst>
              <a:ext uri="{FF2B5EF4-FFF2-40B4-BE49-F238E27FC236}">
                <a16:creationId xmlns:a16="http://schemas.microsoft.com/office/drawing/2014/main" id="{A2C192F8-2B18-4062-849E-670026BA4610}"/>
              </a:ext>
            </a:extLst>
          </p:cNvPr>
          <p:cNvSpPr txBox="1">
            <a:spLocks noChangeArrowheads="1"/>
          </p:cNvSpPr>
          <p:nvPr/>
        </p:nvSpPr>
        <p:spPr bwMode="auto">
          <a:xfrm>
            <a:off x="76200" y="2514600"/>
            <a:ext cx="2782888" cy="862013"/>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Optic Nerve Coloboma</a:t>
            </a:r>
          </a:p>
          <a:p>
            <a:pPr eaLnBrk="1" hangingPunct="1">
              <a:spcBef>
                <a:spcPct val="0"/>
              </a:spcBef>
              <a:buClrTx/>
              <a:buSzTx/>
              <a:buFontTx/>
              <a:buNone/>
            </a:pPr>
            <a:r>
              <a:rPr lang="en-US" altLang="en-US" sz="1200"/>
              <a:t>1) May resemble…</a:t>
            </a:r>
            <a:r>
              <a:rPr lang="en-US" altLang="en-US" sz="1200" b="1">
                <a:solidFill>
                  <a:srgbClr val="0000FF"/>
                </a:solidFill>
              </a:rPr>
              <a:t>deep cupping</a:t>
            </a:r>
          </a:p>
          <a:p>
            <a:pPr eaLnBrk="1" hangingPunct="1">
              <a:spcBef>
                <a:spcPct val="0"/>
              </a:spcBef>
              <a:buClrTx/>
              <a:buSzTx/>
              <a:buFontTx/>
              <a:buNone/>
            </a:pPr>
            <a:r>
              <a:rPr lang="en-US" altLang="en-US" sz="1200"/>
              <a:t>2) </a:t>
            </a:r>
            <a:r>
              <a:rPr lang="en-US" altLang="en-US" sz="1200">
                <a:solidFill>
                  <a:srgbClr val="CCECFF"/>
                </a:solidFill>
              </a:rPr>
              <a:t>Can be…</a:t>
            </a:r>
            <a:r>
              <a:rPr lang="en-US" altLang="en-US" sz="1200" b="1">
                <a:solidFill>
                  <a:srgbClr val="CCECFF"/>
                </a:solidFill>
              </a:rPr>
              <a:t>bilateral, asymmetric</a:t>
            </a:r>
          </a:p>
          <a:p>
            <a:pPr eaLnBrk="1" hangingPunct="1">
              <a:spcBef>
                <a:spcPct val="0"/>
              </a:spcBef>
              <a:buClrTx/>
              <a:buSzTx/>
              <a:buFontTx/>
              <a:buNone/>
            </a:pPr>
            <a:r>
              <a:rPr lang="en-US" altLang="en-US" sz="1200"/>
              <a:t>3) </a:t>
            </a:r>
            <a:r>
              <a:rPr lang="en-US" altLang="en-US" sz="1200">
                <a:solidFill>
                  <a:srgbClr val="CCECFF"/>
                </a:solidFill>
              </a:rPr>
              <a:t>Part of the…</a:t>
            </a:r>
            <a:r>
              <a:rPr lang="en-US" altLang="en-US" sz="1200" b="1">
                <a:solidFill>
                  <a:srgbClr val="CCECFF"/>
                </a:solidFill>
              </a:rPr>
              <a:t>CHARGE association</a:t>
            </a:r>
          </a:p>
        </p:txBody>
      </p:sp>
      <p:sp>
        <p:nvSpPr>
          <p:cNvPr id="8195" name="Line 4">
            <a:extLst>
              <a:ext uri="{FF2B5EF4-FFF2-40B4-BE49-F238E27FC236}">
                <a16:creationId xmlns:a16="http://schemas.microsoft.com/office/drawing/2014/main" id="{9A64E302-D0F9-435A-8785-7C3ED93510DD}"/>
              </a:ext>
            </a:extLst>
          </p:cNvPr>
          <p:cNvSpPr>
            <a:spLocks noChangeShapeType="1"/>
          </p:cNvSpPr>
          <p:nvPr/>
        </p:nvSpPr>
        <p:spPr bwMode="auto">
          <a:xfrm flipH="1">
            <a:off x="1600200" y="2057400"/>
            <a:ext cx="1524000" cy="3810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8196" name="Text Box 5">
            <a:extLst>
              <a:ext uri="{FF2B5EF4-FFF2-40B4-BE49-F238E27FC236}">
                <a16:creationId xmlns:a16="http://schemas.microsoft.com/office/drawing/2014/main" id="{33BB94BC-D9BE-4756-9493-99F29BCD644B}"/>
              </a:ext>
            </a:extLst>
          </p:cNvPr>
          <p:cNvSpPr txBox="1">
            <a:spLocks noChangeArrowheads="1"/>
          </p:cNvSpPr>
          <p:nvPr/>
        </p:nvSpPr>
        <p:spPr bwMode="auto">
          <a:xfrm>
            <a:off x="1357313" y="1524000"/>
            <a:ext cx="3511550" cy="4540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1400" i="1">
                <a:solidFill>
                  <a:srgbClr val="0000FF"/>
                </a:solidFill>
              </a:rPr>
              <a:t>These three are all secondary to abnormal</a:t>
            </a:r>
          </a:p>
          <a:p>
            <a:pPr algn="ctr" eaLnBrk="1" hangingPunct="1">
              <a:lnSpc>
                <a:spcPct val="85000"/>
              </a:lnSpc>
              <a:spcBef>
                <a:spcPct val="0"/>
              </a:spcBef>
              <a:buClrTx/>
              <a:buSzTx/>
              <a:buFontTx/>
              <a:buNone/>
            </a:pPr>
            <a:r>
              <a:rPr lang="en-US" altLang="en-US" sz="1400" i="1">
                <a:solidFill>
                  <a:srgbClr val="0000FF"/>
                </a:solidFill>
              </a:rPr>
              <a:t>closure of the embryonic optic fissure</a:t>
            </a:r>
          </a:p>
        </p:txBody>
      </p:sp>
      <p:sp>
        <p:nvSpPr>
          <p:cNvPr id="8198" name="Slide Number Placeholder 1">
            <a:extLst>
              <a:ext uri="{FF2B5EF4-FFF2-40B4-BE49-F238E27FC236}">
                <a16:creationId xmlns:a16="http://schemas.microsoft.com/office/drawing/2014/main" id="{24272C14-98B9-49AA-A34A-661F3FF25627}"/>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1CD4852E-4C6E-4BB0-9F3B-E44927F1563F}" type="slidenum">
              <a:rPr lang="en-US" altLang="en-US" sz="1000"/>
              <a:pPr>
                <a:spcBef>
                  <a:spcPct val="0"/>
                </a:spcBef>
                <a:buClrTx/>
                <a:buSzTx/>
                <a:buFontTx/>
                <a:buNone/>
              </a:pPr>
              <a:t>12</a:t>
            </a:fld>
            <a:endParaRPr lang="en-US" altLang="en-US" sz="1000"/>
          </a:p>
        </p:txBody>
      </p:sp>
      <p:sp>
        <p:nvSpPr>
          <p:cNvPr id="7" name="Line 12">
            <a:extLst>
              <a:ext uri="{FF2B5EF4-FFF2-40B4-BE49-F238E27FC236}">
                <a16:creationId xmlns:a16="http://schemas.microsoft.com/office/drawing/2014/main" id="{E4DD6569-D8A9-4552-8666-C277E03D50B7}"/>
              </a:ext>
            </a:extLst>
          </p:cNvPr>
          <p:cNvSpPr>
            <a:spLocks noChangeShapeType="1"/>
          </p:cNvSpPr>
          <p:nvPr/>
        </p:nvSpPr>
        <p:spPr bwMode="auto">
          <a:xfrm>
            <a:off x="3124200" y="2057400"/>
            <a:ext cx="381000" cy="22098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en-US"/>
          </a:p>
        </p:txBody>
      </p:sp>
      <p:sp>
        <p:nvSpPr>
          <p:cNvPr id="8" name="Line 14">
            <a:extLst>
              <a:ext uri="{FF2B5EF4-FFF2-40B4-BE49-F238E27FC236}">
                <a16:creationId xmlns:a16="http://schemas.microsoft.com/office/drawing/2014/main" id="{19D41084-CF43-4F88-9338-B1526A7624FD}"/>
              </a:ext>
            </a:extLst>
          </p:cNvPr>
          <p:cNvSpPr>
            <a:spLocks noChangeShapeType="1"/>
          </p:cNvSpPr>
          <p:nvPr/>
        </p:nvSpPr>
        <p:spPr bwMode="auto">
          <a:xfrm flipH="1">
            <a:off x="2971800" y="2057400"/>
            <a:ext cx="152400" cy="14478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en-US"/>
          </a:p>
        </p:txBody>
      </p:sp>
      <p:sp>
        <p:nvSpPr>
          <p:cNvPr id="9" name="Text Box 16">
            <a:extLst>
              <a:ext uri="{FF2B5EF4-FFF2-40B4-BE49-F238E27FC236}">
                <a16:creationId xmlns:a16="http://schemas.microsoft.com/office/drawing/2014/main" id="{542EBC5C-855A-4C8F-BA78-C8F9A8C96B15}"/>
              </a:ext>
            </a:extLst>
          </p:cNvPr>
          <p:cNvSpPr txBox="1">
            <a:spLocks noChangeArrowheads="1"/>
          </p:cNvSpPr>
          <p:nvPr/>
        </p:nvSpPr>
        <p:spPr bwMode="auto">
          <a:xfrm>
            <a:off x="4648200" y="2576513"/>
            <a:ext cx="3973513" cy="862012"/>
          </a:xfrm>
          <a:prstGeom prst="rect">
            <a:avLst/>
          </a:prstGeom>
          <a:solidFill>
            <a:srgbClr val="FFC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defRPr/>
            </a:pPr>
            <a:r>
              <a:rPr lang="en-US" altLang="en-US" sz="1400" b="1" dirty="0">
                <a:solidFill>
                  <a:schemeClr val="bg1">
                    <a:lumMod val="65000"/>
                  </a:schemeClr>
                </a:solidFill>
              </a:rPr>
              <a:t>Myelinated RNFL</a:t>
            </a:r>
          </a:p>
          <a:p>
            <a:pPr eaLnBrk="1" hangingPunct="1">
              <a:spcBef>
                <a:spcPct val="0"/>
              </a:spcBef>
              <a:buClrTx/>
              <a:buSzTx/>
              <a:buFontTx/>
              <a:buNone/>
              <a:defRPr/>
            </a:pPr>
            <a:r>
              <a:rPr lang="en-US" altLang="en-US" sz="1200" dirty="0">
                <a:solidFill>
                  <a:srgbClr val="FFCCFF"/>
                </a:solidFill>
              </a:rPr>
              <a:t>--Myelin normally starts at LGN, ends at lamina </a:t>
            </a:r>
            <a:r>
              <a:rPr lang="en-US" altLang="en-US" sz="1200" dirty="0" err="1">
                <a:solidFill>
                  <a:srgbClr val="FFCCFF"/>
                </a:solidFill>
              </a:rPr>
              <a:t>cribrosa</a:t>
            </a:r>
            <a:endParaRPr lang="en-US" altLang="en-US" sz="1200" dirty="0">
              <a:solidFill>
                <a:srgbClr val="FFCCFF"/>
              </a:solidFill>
            </a:endParaRPr>
          </a:p>
          <a:p>
            <a:pPr eaLnBrk="1" hangingPunct="1">
              <a:spcBef>
                <a:spcPct val="0"/>
              </a:spcBef>
              <a:buClrTx/>
              <a:buSzTx/>
              <a:buFontTx/>
              <a:buNone/>
              <a:defRPr/>
            </a:pPr>
            <a:r>
              <a:rPr lang="en-US" altLang="en-US" sz="1200" dirty="0">
                <a:solidFill>
                  <a:srgbClr val="FFCCFF"/>
                </a:solidFill>
              </a:rPr>
              <a:t>--Can be patchy, discontinuous</a:t>
            </a:r>
          </a:p>
          <a:p>
            <a:pPr eaLnBrk="1" hangingPunct="1">
              <a:spcBef>
                <a:spcPct val="0"/>
              </a:spcBef>
              <a:buClrTx/>
              <a:buSzTx/>
              <a:buFontTx/>
              <a:buNone/>
              <a:defRPr/>
            </a:pPr>
            <a:r>
              <a:rPr lang="en-US" altLang="en-US" sz="1200" dirty="0">
                <a:solidFill>
                  <a:srgbClr val="FFCCFF"/>
                </a:solidFill>
              </a:rPr>
              <a:t>--Corresponding VF has absolute scotoma</a:t>
            </a:r>
          </a:p>
        </p:txBody>
      </p:sp>
      <p:sp>
        <p:nvSpPr>
          <p:cNvPr id="11" name="Text Box 18">
            <a:extLst>
              <a:ext uri="{FF2B5EF4-FFF2-40B4-BE49-F238E27FC236}">
                <a16:creationId xmlns:a16="http://schemas.microsoft.com/office/drawing/2014/main" id="{D846C30F-67CC-40B9-9ECC-9CDFA98E6E5A}"/>
              </a:ext>
            </a:extLst>
          </p:cNvPr>
          <p:cNvSpPr txBox="1">
            <a:spLocks noChangeArrowheads="1"/>
          </p:cNvSpPr>
          <p:nvPr/>
        </p:nvSpPr>
        <p:spPr bwMode="auto">
          <a:xfrm>
            <a:off x="5546725" y="1687513"/>
            <a:ext cx="3452813" cy="677862"/>
          </a:xfrm>
          <a:prstGeom prst="rect">
            <a:avLst/>
          </a:prstGeom>
          <a:solidFill>
            <a:srgbClr val="FFFF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defRPr/>
            </a:pPr>
            <a:r>
              <a:rPr lang="en-US" altLang="en-US" sz="1400" b="1" dirty="0" err="1">
                <a:solidFill>
                  <a:schemeClr val="bg1">
                    <a:lumMod val="75000"/>
                  </a:schemeClr>
                </a:solidFill>
              </a:rPr>
              <a:t>Megalopapilla</a:t>
            </a:r>
            <a:endParaRPr lang="en-US" altLang="en-US" sz="1400" b="1" dirty="0">
              <a:solidFill>
                <a:schemeClr val="bg1">
                  <a:lumMod val="75000"/>
                </a:schemeClr>
              </a:solidFill>
            </a:endParaRPr>
          </a:p>
          <a:p>
            <a:pPr eaLnBrk="1" hangingPunct="1">
              <a:spcBef>
                <a:spcPct val="0"/>
              </a:spcBef>
              <a:buClrTx/>
              <a:buSzTx/>
              <a:buFontTx/>
              <a:buNone/>
              <a:defRPr/>
            </a:pPr>
            <a:r>
              <a:rPr lang="en-US" altLang="en-US" sz="1200" dirty="0">
                <a:solidFill>
                  <a:srgbClr val="FFFF99"/>
                </a:solidFill>
              </a:rPr>
              <a:t>--Abnormally large diameter of </a:t>
            </a:r>
            <a:r>
              <a:rPr lang="en-US" altLang="en-US" sz="1200" b="1" dirty="0">
                <a:solidFill>
                  <a:srgbClr val="FFFF99"/>
                </a:solidFill>
              </a:rPr>
              <a:t>disc and cup</a:t>
            </a:r>
          </a:p>
          <a:p>
            <a:pPr eaLnBrk="1" hangingPunct="1">
              <a:spcBef>
                <a:spcPct val="0"/>
              </a:spcBef>
              <a:buClrTx/>
              <a:buSzTx/>
              <a:buFontTx/>
              <a:buNone/>
              <a:defRPr/>
            </a:pPr>
            <a:r>
              <a:rPr lang="en-US" altLang="en-US" sz="1200" dirty="0">
                <a:solidFill>
                  <a:srgbClr val="FFFF99"/>
                </a:solidFill>
              </a:rPr>
              <a:t>--VF testing may reveal an </a:t>
            </a:r>
            <a:r>
              <a:rPr lang="en-US" altLang="en-US" sz="1200" b="1" dirty="0">
                <a:solidFill>
                  <a:srgbClr val="FFFF99"/>
                </a:solidFill>
              </a:rPr>
              <a:t>enlarged blind spot</a:t>
            </a:r>
          </a:p>
        </p:txBody>
      </p:sp>
      <p:sp>
        <p:nvSpPr>
          <p:cNvPr id="12" name="Text Box 19">
            <a:extLst>
              <a:ext uri="{FF2B5EF4-FFF2-40B4-BE49-F238E27FC236}">
                <a16:creationId xmlns:a16="http://schemas.microsoft.com/office/drawing/2014/main" id="{D943E123-3E16-44AC-80C0-F1113A0EED49}"/>
              </a:ext>
            </a:extLst>
          </p:cNvPr>
          <p:cNvSpPr txBox="1">
            <a:spLocks noChangeArrowheads="1"/>
          </p:cNvSpPr>
          <p:nvPr/>
        </p:nvSpPr>
        <p:spPr bwMode="auto">
          <a:xfrm>
            <a:off x="5257800" y="3760788"/>
            <a:ext cx="3273425" cy="1231900"/>
          </a:xfrm>
          <a:prstGeom prst="rect">
            <a:avLst/>
          </a:prstGeom>
          <a:solidFill>
            <a:srgbClr val="CCFFCC"/>
          </a:solidFill>
          <a:ln w="9525">
            <a:no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defRPr/>
            </a:pPr>
            <a:r>
              <a:rPr lang="en-US" altLang="en-US" sz="1400" b="1" dirty="0">
                <a:solidFill>
                  <a:schemeClr val="bg1">
                    <a:lumMod val="65000"/>
                  </a:schemeClr>
                </a:solidFill>
              </a:rPr>
              <a:t>Optic Nerve Hypoplasia</a:t>
            </a:r>
          </a:p>
          <a:p>
            <a:pPr eaLnBrk="1" hangingPunct="1">
              <a:spcBef>
                <a:spcPct val="0"/>
              </a:spcBef>
              <a:buClrTx/>
              <a:buSzTx/>
              <a:buFontTx/>
              <a:buNone/>
              <a:defRPr/>
            </a:pPr>
            <a:r>
              <a:rPr lang="en-US" altLang="en-US" sz="1200" dirty="0">
                <a:solidFill>
                  <a:srgbClr val="CCFFCC"/>
                </a:solidFill>
              </a:rPr>
              <a:t>--Abnormally </a:t>
            </a:r>
            <a:r>
              <a:rPr lang="en-US" altLang="en-US" sz="1200" b="1" dirty="0">
                <a:solidFill>
                  <a:srgbClr val="CCFFCC"/>
                </a:solidFill>
              </a:rPr>
              <a:t>low number of axons</a:t>
            </a:r>
          </a:p>
          <a:p>
            <a:pPr eaLnBrk="1" hangingPunct="1">
              <a:spcBef>
                <a:spcPct val="0"/>
              </a:spcBef>
              <a:buClrTx/>
              <a:buSzTx/>
              <a:buFontTx/>
              <a:buNone/>
              <a:defRPr/>
            </a:pPr>
            <a:r>
              <a:rPr lang="en-US" altLang="en-US" sz="1200" dirty="0">
                <a:solidFill>
                  <a:srgbClr val="CCFFCC"/>
                </a:solidFill>
              </a:rPr>
              <a:t>--DFE: Small pale disc with </a:t>
            </a:r>
            <a:r>
              <a:rPr lang="en-US" altLang="en-US" sz="1200" b="1" dirty="0">
                <a:solidFill>
                  <a:srgbClr val="CCFFCC"/>
                </a:solidFill>
              </a:rPr>
              <a:t>double ring sign</a:t>
            </a:r>
            <a:endParaRPr lang="en-US" altLang="en-US" sz="1200" dirty="0">
              <a:solidFill>
                <a:srgbClr val="CCFFCC"/>
              </a:solidFill>
            </a:endParaRPr>
          </a:p>
          <a:p>
            <a:pPr eaLnBrk="1" hangingPunct="1">
              <a:spcBef>
                <a:spcPct val="0"/>
              </a:spcBef>
              <a:buClrTx/>
              <a:buSzTx/>
              <a:buFontTx/>
              <a:buNone/>
              <a:defRPr/>
            </a:pPr>
            <a:r>
              <a:rPr lang="en-US" altLang="en-US" sz="1200" dirty="0">
                <a:solidFill>
                  <a:srgbClr val="CCFFCC"/>
                </a:solidFill>
              </a:rPr>
              <a:t>--VA </a:t>
            </a:r>
            <a:r>
              <a:rPr lang="en-US" altLang="en-US" sz="1200" b="1" dirty="0">
                <a:solidFill>
                  <a:srgbClr val="CCFFCC"/>
                </a:solidFill>
              </a:rPr>
              <a:t>20/20&lt;-&gt;NLP</a:t>
            </a:r>
          </a:p>
          <a:p>
            <a:pPr eaLnBrk="1" hangingPunct="1">
              <a:spcBef>
                <a:spcPct val="0"/>
              </a:spcBef>
              <a:buClrTx/>
              <a:buSzTx/>
              <a:buFontTx/>
              <a:buNone/>
              <a:defRPr/>
            </a:pPr>
            <a:r>
              <a:rPr lang="en-US" altLang="en-US" sz="1200" dirty="0">
                <a:solidFill>
                  <a:srgbClr val="CCFFCC"/>
                </a:solidFill>
              </a:rPr>
              <a:t>--VF defects </a:t>
            </a:r>
            <a:r>
              <a:rPr lang="en-US" altLang="en-US" sz="1200" b="1" dirty="0">
                <a:solidFill>
                  <a:srgbClr val="CCFFCC"/>
                </a:solidFill>
              </a:rPr>
              <a:t>invariably present</a:t>
            </a:r>
          </a:p>
          <a:p>
            <a:pPr eaLnBrk="1" hangingPunct="1">
              <a:spcBef>
                <a:spcPct val="0"/>
              </a:spcBef>
              <a:buClrTx/>
              <a:buSzTx/>
              <a:buFontTx/>
              <a:buNone/>
              <a:defRPr/>
            </a:pPr>
            <a:r>
              <a:rPr lang="en-US" altLang="en-US" sz="1200" dirty="0">
                <a:solidFill>
                  <a:srgbClr val="CCFFCC"/>
                </a:solidFill>
              </a:rPr>
              <a:t>--Remember the </a:t>
            </a:r>
            <a:r>
              <a:rPr lang="en-US" altLang="en-US" sz="1200" b="1" dirty="0">
                <a:solidFill>
                  <a:srgbClr val="CCFFCC"/>
                </a:solidFill>
              </a:rPr>
              <a:t>4 D’s</a:t>
            </a:r>
            <a:r>
              <a:rPr lang="en-US" altLang="en-US" sz="1200" dirty="0">
                <a:solidFill>
                  <a:srgbClr val="CCFFCC"/>
                </a:solidFill>
              </a:rPr>
              <a:t> (more on this shortly)</a:t>
            </a:r>
          </a:p>
        </p:txBody>
      </p:sp>
      <p:sp>
        <p:nvSpPr>
          <p:cNvPr id="13" name="Text Box 21">
            <a:extLst>
              <a:ext uri="{FF2B5EF4-FFF2-40B4-BE49-F238E27FC236}">
                <a16:creationId xmlns:a16="http://schemas.microsoft.com/office/drawing/2014/main" id="{C727B411-ECBB-41BB-8C71-3842F527CB16}"/>
              </a:ext>
            </a:extLst>
          </p:cNvPr>
          <p:cNvSpPr txBox="1">
            <a:spLocks noChangeArrowheads="1"/>
          </p:cNvSpPr>
          <p:nvPr/>
        </p:nvSpPr>
        <p:spPr bwMode="auto">
          <a:xfrm>
            <a:off x="869950" y="3505200"/>
            <a:ext cx="2163763" cy="677863"/>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defRPr/>
            </a:pPr>
            <a:r>
              <a:rPr lang="en-US" altLang="en-US" sz="1400" b="1" dirty="0">
                <a:solidFill>
                  <a:schemeClr val="bg1">
                    <a:lumMod val="65000"/>
                  </a:schemeClr>
                </a:solidFill>
              </a:rPr>
              <a:t>Optic Pit/Hole</a:t>
            </a:r>
          </a:p>
          <a:p>
            <a:pPr eaLnBrk="1" hangingPunct="1">
              <a:spcBef>
                <a:spcPct val="0"/>
              </a:spcBef>
              <a:buClrTx/>
              <a:buSzTx/>
              <a:buFontTx/>
              <a:buNone/>
              <a:defRPr/>
            </a:pPr>
            <a:r>
              <a:rPr lang="en-US" altLang="en-US" sz="1200" dirty="0">
                <a:solidFill>
                  <a:srgbClr val="CCECFF"/>
                </a:solidFill>
              </a:rPr>
              <a:t>--Associated with </a:t>
            </a:r>
            <a:r>
              <a:rPr lang="en-US" altLang="en-US" sz="1200" b="1" dirty="0">
                <a:solidFill>
                  <a:srgbClr val="CCECFF"/>
                </a:solidFill>
              </a:rPr>
              <a:t>serous RD</a:t>
            </a:r>
          </a:p>
          <a:p>
            <a:pPr eaLnBrk="1" hangingPunct="1">
              <a:spcBef>
                <a:spcPct val="0"/>
              </a:spcBef>
              <a:buClrTx/>
              <a:buSzTx/>
              <a:buFontTx/>
              <a:buNone/>
              <a:defRPr/>
            </a:pPr>
            <a:r>
              <a:rPr lang="en-US" altLang="en-US" sz="1200" dirty="0">
                <a:solidFill>
                  <a:srgbClr val="CCECFF"/>
                </a:solidFill>
              </a:rPr>
              <a:t>  in adulthood</a:t>
            </a:r>
          </a:p>
        </p:txBody>
      </p:sp>
      <p:sp>
        <p:nvSpPr>
          <p:cNvPr id="14" name="Text Box 22">
            <a:extLst>
              <a:ext uri="{FF2B5EF4-FFF2-40B4-BE49-F238E27FC236}">
                <a16:creationId xmlns:a16="http://schemas.microsoft.com/office/drawing/2014/main" id="{4FF9D424-673C-43F3-A602-5E2F5B2CB014}"/>
              </a:ext>
            </a:extLst>
          </p:cNvPr>
          <p:cNvSpPr txBox="1">
            <a:spLocks noChangeArrowheads="1"/>
          </p:cNvSpPr>
          <p:nvPr/>
        </p:nvSpPr>
        <p:spPr bwMode="auto">
          <a:xfrm>
            <a:off x="1371600" y="4267200"/>
            <a:ext cx="3076575" cy="2154238"/>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defRPr/>
            </a:pPr>
            <a:r>
              <a:rPr lang="en-US" altLang="en-US" sz="1400" b="1" dirty="0">
                <a:solidFill>
                  <a:schemeClr val="bg1">
                    <a:lumMod val="65000"/>
                  </a:schemeClr>
                </a:solidFill>
              </a:rPr>
              <a:t>Morning-Glory Disc</a:t>
            </a:r>
          </a:p>
          <a:p>
            <a:pPr eaLnBrk="1" hangingPunct="1">
              <a:spcBef>
                <a:spcPct val="0"/>
              </a:spcBef>
              <a:buClrTx/>
              <a:buSzTx/>
              <a:buFontTx/>
              <a:buNone/>
              <a:defRPr/>
            </a:pPr>
            <a:r>
              <a:rPr lang="en-US" altLang="en-US" sz="1200" dirty="0">
                <a:solidFill>
                  <a:srgbClr val="CCECFF"/>
                </a:solidFill>
              </a:rPr>
              <a:t>--DFE reveals:</a:t>
            </a:r>
          </a:p>
          <a:p>
            <a:pPr eaLnBrk="1" hangingPunct="1">
              <a:spcBef>
                <a:spcPct val="0"/>
              </a:spcBef>
              <a:buClrTx/>
              <a:buSzTx/>
              <a:buFontTx/>
              <a:buNone/>
              <a:defRPr/>
            </a:pPr>
            <a:r>
              <a:rPr lang="en-US" altLang="en-US" sz="1200" dirty="0">
                <a:solidFill>
                  <a:srgbClr val="CCECFF"/>
                </a:solidFill>
              </a:rPr>
              <a:t>  1) Funnel-shaped…</a:t>
            </a:r>
          </a:p>
          <a:p>
            <a:pPr eaLnBrk="1" hangingPunct="1">
              <a:spcBef>
                <a:spcPct val="0"/>
              </a:spcBef>
              <a:buClrTx/>
              <a:buSzTx/>
              <a:buFontTx/>
              <a:buNone/>
              <a:defRPr/>
            </a:pPr>
            <a:r>
              <a:rPr lang="en-US" altLang="en-US" sz="1200" dirty="0">
                <a:solidFill>
                  <a:srgbClr val="CCECFF"/>
                </a:solidFill>
              </a:rPr>
              <a:t>  2) Number of vessels crossing the rim</a:t>
            </a:r>
          </a:p>
          <a:p>
            <a:pPr eaLnBrk="1" hangingPunct="1">
              <a:spcBef>
                <a:spcPct val="0"/>
              </a:spcBef>
              <a:buClrTx/>
              <a:buSzTx/>
              <a:buFontTx/>
              <a:buNone/>
              <a:defRPr/>
            </a:pPr>
            <a:r>
              <a:rPr lang="en-US" altLang="en-US" sz="1200" dirty="0">
                <a:solidFill>
                  <a:srgbClr val="CCECFF"/>
                </a:solidFill>
              </a:rPr>
              <a:t>    seems abnormally…</a:t>
            </a:r>
            <a:r>
              <a:rPr lang="en-US" altLang="en-US" sz="1200" b="1" dirty="0">
                <a:solidFill>
                  <a:srgbClr val="CCECFF"/>
                </a:solidFill>
              </a:rPr>
              <a:t>high</a:t>
            </a:r>
            <a:r>
              <a:rPr lang="en-US" altLang="en-US" sz="1200" dirty="0">
                <a:solidFill>
                  <a:srgbClr val="CCECFF"/>
                </a:solidFill>
              </a:rPr>
              <a:t> </a:t>
            </a:r>
            <a:endParaRPr lang="en-US" altLang="en-US" sz="1200" b="1" dirty="0">
              <a:solidFill>
                <a:srgbClr val="CCECFF"/>
              </a:solidFill>
            </a:endParaRPr>
          </a:p>
          <a:p>
            <a:pPr eaLnBrk="1" hangingPunct="1">
              <a:spcBef>
                <a:spcPct val="0"/>
              </a:spcBef>
              <a:buClrTx/>
              <a:buSzTx/>
              <a:buFontTx/>
              <a:buNone/>
              <a:defRPr/>
            </a:pPr>
            <a:r>
              <a:rPr lang="en-US" altLang="en-US" sz="1200" dirty="0">
                <a:solidFill>
                  <a:srgbClr val="CCECFF"/>
                </a:solidFill>
              </a:rPr>
              <a:t>--Tissue is…</a:t>
            </a:r>
            <a:r>
              <a:rPr lang="en-US" altLang="en-US" sz="1200" b="1" dirty="0">
                <a:solidFill>
                  <a:srgbClr val="CCECFF"/>
                </a:solidFill>
              </a:rPr>
              <a:t>contractile</a:t>
            </a:r>
            <a:r>
              <a:rPr lang="en-US" altLang="en-US" sz="1200" dirty="0">
                <a:solidFill>
                  <a:srgbClr val="CCECFF"/>
                </a:solidFill>
              </a:rPr>
              <a:t>, so cup seems</a:t>
            </a:r>
          </a:p>
          <a:p>
            <a:pPr eaLnBrk="1" hangingPunct="1">
              <a:spcBef>
                <a:spcPct val="0"/>
              </a:spcBef>
              <a:buClrTx/>
              <a:buSzTx/>
              <a:buFontTx/>
              <a:buNone/>
              <a:defRPr/>
            </a:pPr>
            <a:r>
              <a:rPr lang="en-US" altLang="en-US" sz="1200" dirty="0">
                <a:solidFill>
                  <a:srgbClr val="CCECFF"/>
                </a:solidFill>
              </a:rPr>
              <a:t>  to…</a:t>
            </a:r>
            <a:r>
              <a:rPr lang="en-US" altLang="en-US" sz="1200" b="1" dirty="0">
                <a:solidFill>
                  <a:srgbClr val="CCECFF"/>
                </a:solidFill>
              </a:rPr>
              <a:t>open and close</a:t>
            </a:r>
            <a:r>
              <a:rPr lang="en-US" altLang="en-US" sz="1200" dirty="0">
                <a:solidFill>
                  <a:srgbClr val="CCECFF"/>
                </a:solidFill>
              </a:rPr>
              <a:t> (like its namesake,  </a:t>
            </a:r>
          </a:p>
          <a:p>
            <a:pPr eaLnBrk="1" hangingPunct="1">
              <a:spcBef>
                <a:spcPct val="0"/>
              </a:spcBef>
              <a:buClrTx/>
              <a:buSzTx/>
              <a:buFontTx/>
              <a:buNone/>
              <a:defRPr/>
            </a:pPr>
            <a:r>
              <a:rPr lang="en-US" altLang="en-US" sz="1200" dirty="0">
                <a:solidFill>
                  <a:srgbClr val="CCECFF"/>
                </a:solidFill>
              </a:rPr>
              <a:t>  the morning-glory flower)</a:t>
            </a:r>
          </a:p>
          <a:p>
            <a:pPr eaLnBrk="1" hangingPunct="1">
              <a:spcBef>
                <a:spcPct val="0"/>
              </a:spcBef>
              <a:buClrTx/>
              <a:buSzTx/>
              <a:buFontTx/>
              <a:buNone/>
              <a:defRPr/>
            </a:pPr>
            <a:r>
              <a:rPr lang="en-US" altLang="en-US" sz="1200" dirty="0">
                <a:solidFill>
                  <a:srgbClr val="CCECFF"/>
                </a:solidFill>
              </a:rPr>
              <a:t>--VA usually…</a:t>
            </a:r>
            <a:r>
              <a:rPr lang="en-US" altLang="en-US" sz="1200" b="1" dirty="0">
                <a:solidFill>
                  <a:srgbClr val="CCECFF"/>
                </a:solidFill>
              </a:rPr>
              <a:t>20/200</a:t>
            </a:r>
            <a:r>
              <a:rPr lang="en-US" altLang="en-US" sz="1200" dirty="0">
                <a:solidFill>
                  <a:srgbClr val="CCECFF"/>
                </a:solidFill>
              </a:rPr>
              <a:t>, but can be…</a:t>
            </a:r>
          </a:p>
          <a:p>
            <a:pPr eaLnBrk="1" hangingPunct="1">
              <a:spcBef>
                <a:spcPct val="0"/>
              </a:spcBef>
              <a:buClrTx/>
              <a:buSzTx/>
              <a:buFontTx/>
              <a:buNone/>
              <a:defRPr/>
            </a:pPr>
            <a:r>
              <a:rPr lang="en-US" altLang="en-US" sz="1200" dirty="0">
                <a:solidFill>
                  <a:srgbClr val="CCECFF"/>
                </a:solidFill>
              </a:rPr>
              <a:t>   </a:t>
            </a:r>
            <a:r>
              <a:rPr lang="en-US" altLang="en-US" sz="1200" b="1" dirty="0">
                <a:solidFill>
                  <a:srgbClr val="CCECFF"/>
                </a:solidFill>
              </a:rPr>
              <a:t>20/20&lt;-&gt;NLP</a:t>
            </a:r>
          </a:p>
          <a:p>
            <a:pPr eaLnBrk="1" hangingPunct="1">
              <a:spcBef>
                <a:spcPct val="0"/>
              </a:spcBef>
              <a:buClrTx/>
              <a:buSzTx/>
              <a:buFontTx/>
              <a:buNone/>
              <a:defRPr/>
            </a:pPr>
            <a:r>
              <a:rPr lang="en-US" altLang="en-US" sz="1200" dirty="0">
                <a:solidFill>
                  <a:srgbClr val="CCECFF"/>
                </a:solidFill>
              </a:rPr>
              <a:t>--1/3 develop…</a:t>
            </a:r>
            <a:r>
              <a:rPr lang="en-US" altLang="en-US" sz="1200" b="1" dirty="0">
                <a:solidFill>
                  <a:srgbClr val="CCECFF"/>
                </a:solidFill>
              </a:rPr>
              <a:t>serous RD</a:t>
            </a:r>
          </a:p>
        </p:txBody>
      </p:sp>
      <p:sp>
        <p:nvSpPr>
          <p:cNvPr id="17" name="Rectangle 16">
            <a:extLst>
              <a:ext uri="{FF2B5EF4-FFF2-40B4-BE49-F238E27FC236}">
                <a16:creationId xmlns:a16="http://schemas.microsoft.com/office/drawing/2014/main" id="{B313EDA2-A575-489D-9267-5F5D1E29595C}"/>
              </a:ext>
            </a:extLst>
          </p:cNvPr>
          <p:cNvSpPr>
            <a:spLocks noChangeArrowheads="1"/>
          </p:cNvSpPr>
          <p:nvPr/>
        </p:nvSpPr>
        <p:spPr bwMode="auto">
          <a:xfrm>
            <a:off x="457200" y="122238"/>
            <a:ext cx="7543800" cy="8683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b"/>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ct val="85000"/>
              </a:lnSpc>
              <a:spcBef>
                <a:spcPct val="0"/>
              </a:spcBef>
              <a:buClrTx/>
              <a:buSzTx/>
              <a:buFontTx/>
              <a:buNone/>
            </a:pPr>
            <a:r>
              <a:rPr lang="en-US" altLang="en-US" sz="3200" b="1" dirty="0">
                <a:solidFill>
                  <a:schemeClr val="tx2"/>
                </a:solidFill>
              </a:rPr>
              <a:t>Developmental Abnormalities of the Optic Nerve Head</a:t>
            </a:r>
            <a:endParaRPr lang="en-US" altLang="en-US" sz="3200" dirty="0">
              <a:solidFill>
                <a:schemeClr val="tx2"/>
              </a:solidFill>
            </a:endParaRPr>
          </a:p>
        </p:txBody>
      </p:sp>
      <p:sp>
        <p:nvSpPr>
          <p:cNvPr id="15" name="Text Box 13">
            <a:extLst>
              <a:ext uri="{FF2B5EF4-FFF2-40B4-BE49-F238E27FC236}">
                <a16:creationId xmlns:a16="http://schemas.microsoft.com/office/drawing/2014/main" id="{4B918FA5-A82F-4F6E-81D8-27FE340B4806}"/>
              </a:ext>
            </a:extLst>
          </p:cNvPr>
          <p:cNvSpPr txBox="1">
            <a:spLocks noChangeArrowheads="1"/>
          </p:cNvSpPr>
          <p:nvPr/>
        </p:nvSpPr>
        <p:spPr bwMode="auto">
          <a:xfrm>
            <a:off x="4800600" y="5257800"/>
            <a:ext cx="4294188" cy="1230313"/>
          </a:xfrm>
          <a:prstGeom prst="rect">
            <a:avLst/>
          </a:prstGeom>
          <a:solidFill>
            <a:srgbClr val="FFCC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Tilted-Disc Syndrome</a:t>
            </a:r>
          </a:p>
          <a:p>
            <a:pPr eaLnBrk="1" hangingPunct="1">
              <a:spcBef>
                <a:spcPct val="0"/>
              </a:spcBef>
              <a:buClrTx/>
              <a:buSzTx/>
              <a:buFontTx/>
              <a:buNone/>
            </a:pPr>
            <a:r>
              <a:rPr lang="en-US" altLang="en-US" sz="1200"/>
              <a:t>1) Superior pole appears…</a:t>
            </a:r>
            <a:r>
              <a:rPr lang="en-US" altLang="en-US" sz="1200" b="1">
                <a:solidFill>
                  <a:srgbClr val="0000FF"/>
                </a:solidFill>
              </a:rPr>
              <a:t>elevated</a:t>
            </a:r>
            <a:r>
              <a:rPr lang="en-US" altLang="en-US" sz="1200"/>
              <a:t>, inferior…</a:t>
            </a:r>
            <a:r>
              <a:rPr lang="en-US" altLang="en-US" sz="1200" b="1">
                <a:solidFill>
                  <a:srgbClr val="0000FF"/>
                </a:solidFill>
              </a:rPr>
              <a:t>recessed</a:t>
            </a:r>
          </a:p>
          <a:p>
            <a:pPr eaLnBrk="1" hangingPunct="1">
              <a:spcBef>
                <a:spcPct val="0"/>
              </a:spcBef>
              <a:buClrTx/>
              <a:buSzTx/>
              <a:buFontTx/>
              <a:buNone/>
            </a:pPr>
            <a:r>
              <a:rPr lang="en-US" altLang="en-US" sz="1200"/>
              <a:t>2) </a:t>
            </a:r>
            <a:r>
              <a:rPr lang="en-US" altLang="en-US" sz="1200">
                <a:solidFill>
                  <a:srgbClr val="FFCC99"/>
                </a:solidFill>
              </a:rPr>
              <a:t>Associated with…</a:t>
            </a:r>
            <a:r>
              <a:rPr lang="en-US" altLang="en-US" sz="1200" b="1">
                <a:solidFill>
                  <a:srgbClr val="FFCC99"/>
                </a:solidFill>
              </a:rPr>
              <a:t>situs inversus</a:t>
            </a:r>
            <a:r>
              <a:rPr lang="en-US" altLang="en-US" sz="1200">
                <a:solidFill>
                  <a:srgbClr val="FFCC99"/>
                </a:solidFill>
              </a:rPr>
              <a:t> of retinal vessels</a:t>
            </a:r>
          </a:p>
          <a:p>
            <a:pPr eaLnBrk="1" hangingPunct="1">
              <a:spcBef>
                <a:spcPct val="0"/>
              </a:spcBef>
              <a:buClrTx/>
              <a:buSzTx/>
              <a:buFontTx/>
              <a:buNone/>
            </a:pPr>
            <a:r>
              <a:rPr lang="en-US" altLang="en-US" sz="1200"/>
              <a:t>3) </a:t>
            </a:r>
            <a:r>
              <a:rPr lang="en-US" altLang="en-US" sz="1200">
                <a:solidFill>
                  <a:srgbClr val="FFCC99"/>
                </a:solidFill>
              </a:rPr>
              <a:t>Fundus abnormality produces…</a:t>
            </a:r>
            <a:r>
              <a:rPr lang="en-US" altLang="en-US" sz="1200" b="1">
                <a:solidFill>
                  <a:srgbClr val="FFCC99"/>
                </a:solidFill>
              </a:rPr>
              <a:t>myopic astigmatism</a:t>
            </a:r>
          </a:p>
          <a:p>
            <a:pPr eaLnBrk="1" hangingPunct="1">
              <a:spcBef>
                <a:spcPct val="0"/>
              </a:spcBef>
              <a:buClrTx/>
              <a:buSzTx/>
              <a:buFontTx/>
              <a:buNone/>
            </a:pPr>
            <a:r>
              <a:rPr lang="en-US" altLang="en-US" sz="1200"/>
              <a:t>4) </a:t>
            </a:r>
            <a:r>
              <a:rPr lang="en-US" altLang="en-US" sz="1200">
                <a:solidFill>
                  <a:srgbClr val="FFCC99"/>
                </a:solidFill>
              </a:rPr>
              <a:t>VF testing reveals…</a:t>
            </a:r>
            <a:r>
              <a:rPr lang="en-US" altLang="en-US" sz="1200" b="1">
                <a:solidFill>
                  <a:srgbClr val="FFCC99"/>
                </a:solidFill>
              </a:rPr>
              <a:t>bitemporal hemianopia</a:t>
            </a:r>
            <a:r>
              <a:rPr lang="en-US" altLang="en-US" sz="1200">
                <a:solidFill>
                  <a:srgbClr val="FFCC99"/>
                </a:solidFill>
              </a:rPr>
              <a:t> that doesn’t</a:t>
            </a:r>
          </a:p>
          <a:p>
            <a:pPr eaLnBrk="1" hangingPunct="1">
              <a:spcBef>
                <a:spcPct val="0"/>
              </a:spcBef>
              <a:buClrTx/>
              <a:buSzTx/>
              <a:buFontTx/>
              <a:buNone/>
            </a:pPr>
            <a:r>
              <a:rPr lang="en-US" altLang="en-US" sz="1200">
                <a:solidFill>
                  <a:srgbClr val="FFCC99"/>
                </a:solidFill>
              </a:rPr>
              <a:t>   …</a:t>
            </a:r>
            <a:r>
              <a:rPr lang="en-US" altLang="en-US" sz="1200" b="1">
                <a:solidFill>
                  <a:srgbClr val="FFCC99"/>
                </a:solidFill>
              </a:rPr>
              <a:t>respect the vertical</a:t>
            </a:r>
            <a:r>
              <a:rPr lang="en-US" altLang="en-US" sz="1200">
                <a:solidFill>
                  <a:srgbClr val="FFCC99"/>
                </a:solidFill>
              </a:rPr>
              <a:t> and may…</a:t>
            </a:r>
            <a:r>
              <a:rPr lang="en-US" altLang="en-US" sz="1200" b="1">
                <a:solidFill>
                  <a:srgbClr val="FFCC99"/>
                </a:solidFill>
              </a:rPr>
              <a:t>resolve with refraction</a:t>
            </a:r>
          </a:p>
        </p:txBody>
      </p:sp>
      <p:sp>
        <p:nvSpPr>
          <p:cNvPr id="16" name="Text Box 13">
            <a:extLst>
              <a:ext uri="{FF2B5EF4-FFF2-40B4-BE49-F238E27FC236}">
                <a16:creationId xmlns:a16="http://schemas.microsoft.com/office/drawing/2014/main" id="{2847B282-99DF-42F1-A19E-E0D523EAC8D0}"/>
              </a:ext>
            </a:extLst>
          </p:cNvPr>
          <p:cNvSpPr txBox="1">
            <a:spLocks noChangeArrowheads="1"/>
          </p:cNvSpPr>
          <p:nvPr/>
        </p:nvSpPr>
        <p:spPr bwMode="auto">
          <a:xfrm>
            <a:off x="4800600" y="5257800"/>
            <a:ext cx="4216400" cy="1231106"/>
          </a:xfrm>
          <a:prstGeom prst="rect">
            <a:avLst/>
          </a:prstGeom>
          <a:solidFill>
            <a:srgbClr val="FFCC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dirty="0">
                <a:solidFill>
                  <a:schemeClr val="bg1">
                    <a:lumMod val="65000"/>
                  </a:schemeClr>
                </a:solidFill>
              </a:rPr>
              <a:t>Tilted-Disc Syndrome</a:t>
            </a:r>
          </a:p>
          <a:p>
            <a:pPr eaLnBrk="1" hangingPunct="1">
              <a:spcBef>
                <a:spcPct val="0"/>
              </a:spcBef>
              <a:buClrTx/>
              <a:buSzTx/>
              <a:buFontTx/>
              <a:buNone/>
            </a:pPr>
            <a:r>
              <a:rPr lang="en-US" altLang="en-US" sz="1200" dirty="0">
                <a:solidFill>
                  <a:srgbClr val="FFCC99"/>
                </a:solidFill>
              </a:rPr>
              <a:t>1) Superior pole appears…</a:t>
            </a:r>
            <a:r>
              <a:rPr lang="en-US" altLang="en-US" sz="1200" b="1" dirty="0">
                <a:solidFill>
                  <a:srgbClr val="FFCC99"/>
                </a:solidFill>
              </a:rPr>
              <a:t>elevated</a:t>
            </a:r>
            <a:r>
              <a:rPr lang="en-US" altLang="en-US" sz="1200" dirty="0">
                <a:solidFill>
                  <a:srgbClr val="FFCC99"/>
                </a:solidFill>
              </a:rPr>
              <a:t>, inferior… </a:t>
            </a:r>
            <a:r>
              <a:rPr lang="en-US" altLang="en-US" sz="1200" b="1" dirty="0">
                <a:solidFill>
                  <a:srgbClr val="FFCC99"/>
                </a:solidFill>
              </a:rPr>
              <a:t>recessed</a:t>
            </a:r>
          </a:p>
          <a:p>
            <a:pPr eaLnBrk="1" hangingPunct="1">
              <a:spcBef>
                <a:spcPct val="0"/>
              </a:spcBef>
              <a:buClrTx/>
              <a:buSzTx/>
              <a:buFontTx/>
              <a:buNone/>
            </a:pPr>
            <a:r>
              <a:rPr lang="en-US" altLang="en-US" sz="1200" dirty="0">
                <a:solidFill>
                  <a:srgbClr val="FFCC99"/>
                </a:solidFill>
              </a:rPr>
              <a:t>2) Associated with…</a:t>
            </a:r>
            <a:r>
              <a:rPr lang="en-US" altLang="en-US" sz="1200" b="1" dirty="0">
                <a:solidFill>
                  <a:srgbClr val="FFCC99"/>
                </a:solidFill>
              </a:rPr>
              <a:t>situs inversus</a:t>
            </a:r>
            <a:r>
              <a:rPr lang="en-US" altLang="en-US" sz="1200" dirty="0">
                <a:solidFill>
                  <a:srgbClr val="FFCC99"/>
                </a:solidFill>
              </a:rPr>
              <a:t> of retinal vessels</a:t>
            </a:r>
          </a:p>
          <a:p>
            <a:pPr eaLnBrk="1" hangingPunct="1">
              <a:spcBef>
                <a:spcPct val="0"/>
              </a:spcBef>
              <a:buClrTx/>
              <a:buSzTx/>
              <a:buFontTx/>
              <a:buNone/>
            </a:pPr>
            <a:r>
              <a:rPr lang="en-US" altLang="en-US" sz="1200" dirty="0">
                <a:solidFill>
                  <a:srgbClr val="FFCC99"/>
                </a:solidFill>
              </a:rPr>
              <a:t>3) Fundus abnormality produces… </a:t>
            </a:r>
            <a:r>
              <a:rPr lang="en-US" altLang="en-US" sz="1200" b="1" dirty="0">
                <a:solidFill>
                  <a:srgbClr val="FFCC99"/>
                </a:solidFill>
              </a:rPr>
              <a:t>myopic </a:t>
            </a:r>
            <a:r>
              <a:rPr lang="en-US" altLang="en-US" sz="1200" b="1" dirty="0" err="1">
                <a:solidFill>
                  <a:srgbClr val="FFCC99"/>
                </a:solidFill>
              </a:rPr>
              <a:t>astigm</a:t>
            </a:r>
            <a:endParaRPr lang="en-US" altLang="en-US" sz="1200" b="1" dirty="0">
              <a:solidFill>
                <a:srgbClr val="FFCC99"/>
              </a:solidFill>
            </a:endParaRPr>
          </a:p>
          <a:p>
            <a:pPr eaLnBrk="1" hangingPunct="1">
              <a:spcBef>
                <a:spcPct val="0"/>
              </a:spcBef>
              <a:buClrTx/>
              <a:buSzTx/>
              <a:buFontTx/>
              <a:buNone/>
            </a:pPr>
            <a:r>
              <a:rPr lang="en-US" altLang="en-US" sz="1200" dirty="0">
                <a:solidFill>
                  <a:srgbClr val="FFCC99"/>
                </a:solidFill>
              </a:rPr>
              <a:t>4) VF testing reveals…</a:t>
            </a:r>
            <a:r>
              <a:rPr lang="en-US" altLang="en-US" sz="1200" b="1" dirty="0">
                <a:solidFill>
                  <a:srgbClr val="FFCC99"/>
                </a:solidFill>
              </a:rPr>
              <a:t>bitemporal hemianopia</a:t>
            </a:r>
            <a:r>
              <a:rPr lang="en-US" altLang="en-US" sz="1200" dirty="0">
                <a:solidFill>
                  <a:srgbClr val="FFCC99"/>
                </a:solidFill>
              </a:rPr>
              <a:t> that </a:t>
            </a:r>
            <a:r>
              <a:rPr lang="en-US" altLang="en-US" sz="1200" dirty="0" err="1">
                <a:solidFill>
                  <a:srgbClr val="FFCC99"/>
                </a:solidFill>
              </a:rPr>
              <a:t>doesn’t</a:t>
            </a:r>
            <a:r>
              <a:rPr lang="en-US" altLang="en-US" sz="1200" b="1" dirty="0" err="1">
                <a:solidFill>
                  <a:srgbClr val="FFCC99"/>
                </a:solidFill>
              </a:rPr>
              <a:t>with</a:t>
            </a:r>
            <a:r>
              <a:rPr lang="en-US" altLang="en-US" sz="1200" b="1" dirty="0">
                <a:solidFill>
                  <a:srgbClr val="FFCC99"/>
                </a:solidFill>
              </a:rPr>
              <a:t> refract</a:t>
            </a:r>
          </a:p>
        </p:txBody>
      </p:sp>
    </p:spTree>
  </p:cSld>
  <p:clrMapOvr>
    <a:masterClrMapping/>
  </p:clrMapOvr>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226" name="Text Box 10">
            <a:extLst>
              <a:ext uri="{FF2B5EF4-FFF2-40B4-BE49-F238E27FC236}">
                <a16:creationId xmlns:a16="http://schemas.microsoft.com/office/drawing/2014/main" id="{16EF1A98-FE76-4B06-8084-9EEB7FEC0538}"/>
              </a:ext>
            </a:extLst>
          </p:cNvPr>
          <p:cNvSpPr txBox="1">
            <a:spLocks noChangeArrowheads="1"/>
          </p:cNvSpPr>
          <p:nvPr/>
        </p:nvSpPr>
        <p:spPr bwMode="auto">
          <a:xfrm>
            <a:off x="1371600" y="4267200"/>
            <a:ext cx="3057525" cy="2154238"/>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Morning-Glory Disc</a:t>
            </a:r>
          </a:p>
          <a:p>
            <a:pPr eaLnBrk="1" hangingPunct="1">
              <a:spcBef>
                <a:spcPct val="0"/>
              </a:spcBef>
              <a:buClrTx/>
              <a:buSzTx/>
              <a:buFontTx/>
              <a:buNone/>
            </a:pPr>
            <a:r>
              <a:rPr lang="en-US" altLang="en-US" sz="1200"/>
              <a:t>--DFE reveals:</a:t>
            </a:r>
          </a:p>
          <a:p>
            <a:pPr eaLnBrk="1" hangingPunct="1">
              <a:spcBef>
                <a:spcPct val="0"/>
              </a:spcBef>
              <a:buClrTx/>
              <a:buSzTx/>
              <a:buFontTx/>
              <a:buNone/>
            </a:pPr>
            <a:r>
              <a:rPr lang="en-US" altLang="en-US" sz="1200"/>
              <a:t>  1) A funnel-shaped…</a:t>
            </a:r>
            <a:r>
              <a:rPr lang="en-US" altLang="en-US" sz="1200" b="1">
                <a:solidFill>
                  <a:srgbClr val="0000FF"/>
                </a:solidFill>
              </a:rPr>
              <a:t>excavation</a:t>
            </a:r>
            <a:endParaRPr lang="en-US" altLang="en-US" sz="1200"/>
          </a:p>
          <a:p>
            <a:pPr eaLnBrk="1" hangingPunct="1">
              <a:spcBef>
                <a:spcPct val="0"/>
              </a:spcBef>
              <a:buClrTx/>
              <a:buSzTx/>
              <a:buFontTx/>
              <a:buNone/>
            </a:pPr>
            <a:r>
              <a:rPr lang="en-US" altLang="en-US" sz="1200"/>
              <a:t>  2) Number of vessels crossing the rim</a:t>
            </a:r>
          </a:p>
          <a:p>
            <a:pPr eaLnBrk="1" hangingPunct="1">
              <a:spcBef>
                <a:spcPct val="0"/>
              </a:spcBef>
              <a:buClrTx/>
              <a:buSzTx/>
              <a:buFontTx/>
              <a:buNone/>
            </a:pPr>
            <a:r>
              <a:rPr lang="en-US" altLang="en-US" sz="1200"/>
              <a:t>    seems abnormally…</a:t>
            </a:r>
            <a:r>
              <a:rPr lang="en-US" altLang="en-US" sz="1200" b="1">
                <a:solidFill>
                  <a:srgbClr val="0000FF"/>
                </a:solidFill>
              </a:rPr>
              <a:t>high</a:t>
            </a:r>
            <a:r>
              <a:rPr lang="en-US" altLang="en-US" sz="1200"/>
              <a:t> </a:t>
            </a:r>
            <a:endParaRPr lang="en-US" altLang="en-US" sz="1200" b="1">
              <a:solidFill>
                <a:srgbClr val="0000FF"/>
              </a:solidFill>
            </a:endParaRPr>
          </a:p>
          <a:p>
            <a:pPr eaLnBrk="1" hangingPunct="1">
              <a:spcBef>
                <a:spcPct val="0"/>
              </a:spcBef>
              <a:buClrTx/>
              <a:buSzTx/>
              <a:buFontTx/>
              <a:buNone/>
            </a:pPr>
            <a:r>
              <a:rPr lang="en-US" altLang="en-US" sz="1200"/>
              <a:t>--Tissue is…</a:t>
            </a:r>
            <a:r>
              <a:rPr lang="en-US" altLang="en-US" sz="1200" b="1">
                <a:solidFill>
                  <a:srgbClr val="0000FF"/>
                </a:solidFill>
              </a:rPr>
              <a:t>contractile</a:t>
            </a:r>
            <a:r>
              <a:rPr lang="en-US" altLang="en-US" sz="1200"/>
              <a:t>, so cup seems</a:t>
            </a:r>
          </a:p>
          <a:p>
            <a:pPr eaLnBrk="1" hangingPunct="1">
              <a:spcBef>
                <a:spcPct val="0"/>
              </a:spcBef>
              <a:buClrTx/>
              <a:buSzTx/>
              <a:buFontTx/>
              <a:buNone/>
            </a:pPr>
            <a:r>
              <a:rPr lang="en-US" altLang="en-US" sz="1200"/>
              <a:t>  to…</a:t>
            </a:r>
            <a:r>
              <a:rPr lang="en-US" altLang="en-US" sz="1200" b="1">
                <a:solidFill>
                  <a:srgbClr val="0000FF"/>
                </a:solidFill>
              </a:rPr>
              <a:t>open </a:t>
            </a:r>
            <a:r>
              <a:rPr lang="en-US" altLang="en-US" sz="1200">
                <a:solidFill>
                  <a:srgbClr val="0000FF"/>
                </a:solidFill>
              </a:rPr>
              <a:t>and</a:t>
            </a:r>
            <a:r>
              <a:rPr lang="en-US" altLang="en-US" sz="1200" b="1">
                <a:solidFill>
                  <a:srgbClr val="0000FF"/>
                </a:solidFill>
              </a:rPr>
              <a:t> close</a:t>
            </a:r>
            <a:r>
              <a:rPr lang="en-US" altLang="en-US" sz="1200"/>
              <a:t> (like its namesake,  </a:t>
            </a:r>
          </a:p>
          <a:p>
            <a:pPr eaLnBrk="1" hangingPunct="1">
              <a:spcBef>
                <a:spcPct val="0"/>
              </a:spcBef>
              <a:buClrTx/>
              <a:buSzTx/>
              <a:buFontTx/>
              <a:buNone/>
            </a:pPr>
            <a:r>
              <a:rPr lang="en-US" altLang="en-US" sz="1200"/>
              <a:t>  the morning-glory flower)</a:t>
            </a:r>
          </a:p>
          <a:p>
            <a:pPr eaLnBrk="1" hangingPunct="1">
              <a:spcBef>
                <a:spcPct val="0"/>
              </a:spcBef>
              <a:buClrTx/>
              <a:buSzTx/>
              <a:buFontTx/>
              <a:buNone/>
            </a:pPr>
            <a:r>
              <a:rPr lang="en-US" altLang="en-US" sz="1200"/>
              <a:t>--VA usually…</a:t>
            </a:r>
            <a:r>
              <a:rPr lang="en-US" altLang="en-US" sz="1200" b="1">
                <a:solidFill>
                  <a:srgbClr val="0000FF"/>
                </a:solidFill>
              </a:rPr>
              <a:t>20/200</a:t>
            </a:r>
            <a:r>
              <a:rPr lang="en-US" altLang="en-US" sz="1200"/>
              <a:t>, but can be…</a:t>
            </a:r>
          </a:p>
          <a:p>
            <a:pPr eaLnBrk="1" hangingPunct="1">
              <a:spcBef>
                <a:spcPct val="0"/>
              </a:spcBef>
              <a:buClrTx/>
              <a:buSzTx/>
              <a:buFontTx/>
              <a:buNone/>
            </a:pPr>
            <a:r>
              <a:rPr lang="en-US" altLang="en-US" sz="1200"/>
              <a:t>   </a:t>
            </a:r>
            <a:r>
              <a:rPr lang="en-US" altLang="en-US" sz="1200" b="1">
                <a:solidFill>
                  <a:srgbClr val="0000FF"/>
                </a:solidFill>
              </a:rPr>
              <a:t>20/20&lt;-&gt;NLP</a:t>
            </a:r>
          </a:p>
          <a:p>
            <a:pPr eaLnBrk="1" hangingPunct="1">
              <a:spcBef>
                <a:spcPct val="0"/>
              </a:spcBef>
              <a:buClrTx/>
              <a:buSzTx/>
              <a:buFontTx/>
              <a:buNone/>
            </a:pPr>
            <a:r>
              <a:rPr lang="en-US" altLang="en-US" sz="1200"/>
              <a:t>--1/3 develop…</a:t>
            </a:r>
            <a:r>
              <a:rPr lang="en-US" altLang="en-US" sz="1200" b="1">
                <a:solidFill>
                  <a:srgbClr val="CCECFF"/>
                </a:solidFill>
              </a:rPr>
              <a:t>serous</a:t>
            </a:r>
            <a:r>
              <a:rPr lang="en-US" altLang="en-US" sz="1200" b="1">
                <a:solidFill>
                  <a:srgbClr val="0000FF"/>
                </a:solidFill>
              </a:rPr>
              <a:t> </a:t>
            </a:r>
            <a:r>
              <a:rPr lang="en-US" altLang="en-US" sz="1200" b="1">
                <a:solidFill>
                  <a:srgbClr val="CCECFF"/>
                </a:solidFill>
              </a:rPr>
              <a:t>RD</a:t>
            </a:r>
          </a:p>
        </p:txBody>
      </p:sp>
      <p:sp>
        <p:nvSpPr>
          <p:cNvPr id="52227" name="Text Box 3">
            <a:extLst>
              <a:ext uri="{FF2B5EF4-FFF2-40B4-BE49-F238E27FC236}">
                <a16:creationId xmlns:a16="http://schemas.microsoft.com/office/drawing/2014/main" id="{EADFCB73-53C0-4F09-B4FE-C253BE9CBA48}"/>
              </a:ext>
            </a:extLst>
          </p:cNvPr>
          <p:cNvSpPr txBox="1">
            <a:spLocks noChangeArrowheads="1"/>
          </p:cNvSpPr>
          <p:nvPr/>
        </p:nvSpPr>
        <p:spPr bwMode="auto">
          <a:xfrm>
            <a:off x="793750" y="3505200"/>
            <a:ext cx="2254250" cy="669925"/>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Optic Pit/Hole</a:t>
            </a:r>
          </a:p>
          <a:p>
            <a:pPr eaLnBrk="1" hangingPunct="1">
              <a:spcBef>
                <a:spcPct val="0"/>
              </a:spcBef>
              <a:buClrTx/>
              <a:buSzTx/>
              <a:buFontTx/>
              <a:buNone/>
            </a:pPr>
            <a:r>
              <a:rPr lang="en-US" altLang="en-US" sz="1200"/>
              <a:t>--Associated with…</a:t>
            </a:r>
            <a:r>
              <a:rPr lang="en-US" altLang="en-US" sz="1200" b="1">
                <a:solidFill>
                  <a:srgbClr val="0000FF"/>
                </a:solidFill>
              </a:rPr>
              <a:t>serous RD</a:t>
            </a:r>
          </a:p>
          <a:p>
            <a:pPr eaLnBrk="1" hangingPunct="1">
              <a:spcBef>
                <a:spcPct val="0"/>
              </a:spcBef>
              <a:buClrTx/>
              <a:buSzTx/>
              <a:buFontTx/>
              <a:buNone/>
            </a:pPr>
            <a:r>
              <a:rPr lang="en-US" altLang="en-US" sz="1200" b="1">
                <a:solidFill>
                  <a:srgbClr val="0000FF"/>
                </a:solidFill>
              </a:rPr>
              <a:t>  in adulthood</a:t>
            </a:r>
          </a:p>
        </p:txBody>
      </p:sp>
      <p:sp>
        <p:nvSpPr>
          <p:cNvPr id="52228" name="Line 4">
            <a:extLst>
              <a:ext uri="{FF2B5EF4-FFF2-40B4-BE49-F238E27FC236}">
                <a16:creationId xmlns:a16="http://schemas.microsoft.com/office/drawing/2014/main" id="{8500991D-4074-479B-AE15-4B7ECA5CF5B2}"/>
              </a:ext>
            </a:extLst>
          </p:cNvPr>
          <p:cNvSpPr>
            <a:spLocks noChangeShapeType="1"/>
          </p:cNvSpPr>
          <p:nvPr/>
        </p:nvSpPr>
        <p:spPr bwMode="auto">
          <a:xfrm flipH="1">
            <a:off x="1600200" y="2057400"/>
            <a:ext cx="1524000" cy="3810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2229" name="Text Box 6">
            <a:extLst>
              <a:ext uri="{FF2B5EF4-FFF2-40B4-BE49-F238E27FC236}">
                <a16:creationId xmlns:a16="http://schemas.microsoft.com/office/drawing/2014/main" id="{0DF389CF-3E21-422D-BEBF-08B209A9931A}"/>
              </a:ext>
            </a:extLst>
          </p:cNvPr>
          <p:cNvSpPr txBox="1">
            <a:spLocks noChangeArrowheads="1"/>
          </p:cNvSpPr>
          <p:nvPr/>
        </p:nvSpPr>
        <p:spPr bwMode="auto">
          <a:xfrm>
            <a:off x="1357313" y="1524000"/>
            <a:ext cx="3511550" cy="4540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1400" i="1">
                <a:solidFill>
                  <a:srgbClr val="0000FF"/>
                </a:solidFill>
              </a:rPr>
              <a:t>These three are all secondary to abnormal</a:t>
            </a:r>
          </a:p>
          <a:p>
            <a:pPr algn="ctr" eaLnBrk="1" hangingPunct="1">
              <a:lnSpc>
                <a:spcPct val="85000"/>
              </a:lnSpc>
              <a:spcBef>
                <a:spcPct val="0"/>
              </a:spcBef>
              <a:buClrTx/>
              <a:buSzTx/>
              <a:buFontTx/>
              <a:buNone/>
            </a:pPr>
            <a:r>
              <a:rPr lang="en-US" altLang="en-US" sz="1400" i="1">
                <a:solidFill>
                  <a:srgbClr val="0000FF"/>
                </a:solidFill>
              </a:rPr>
              <a:t>closure of the embryonic optic fissure</a:t>
            </a:r>
          </a:p>
        </p:txBody>
      </p:sp>
      <p:sp>
        <p:nvSpPr>
          <p:cNvPr id="52230" name="Text Box 7">
            <a:extLst>
              <a:ext uri="{FF2B5EF4-FFF2-40B4-BE49-F238E27FC236}">
                <a16:creationId xmlns:a16="http://schemas.microsoft.com/office/drawing/2014/main" id="{F51A0237-6E29-4A68-AF4A-E5C36EA79251}"/>
              </a:ext>
            </a:extLst>
          </p:cNvPr>
          <p:cNvSpPr txBox="1">
            <a:spLocks noChangeArrowheads="1"/>
          </p:cNvSpPr>
          <p:nvPr/>
        </p:nvSpPr>
        <p:spPr bwMode="auto">
          <a:xfrm>
            <a:off x="76200" y="2514600"/>
            <a:ext cx="2757488" cy="852488"/>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Optic Nerve Coloboma</a:t>
            </a:r>
          </a:p>
          <a:p>
            <a:pPr eaLnBrk="1" hangingPunct="1">
              <a:spcBef>
                <a:spcPct val="0"/>
              </a:spcBef>
              <a:buClrTx/>
              <a:buSzTx/>
              <a:buFontTx/>
              <a:buNone/>
            </a:pPr>
            <a:r>
              <a:rPr lang="en-US" altLang="en-US" sz="1200"/>
              <a:t>1) May resemble…</a:t>
            </a:r>
            <a:r>
              <a:rPr lang="en-US" altLang="en-US" sz="1200" b="1">
                <a:solidFill>
                  <a:srgbClr val="0000FF"/>
                </a:solidFill>
              </a:rPr>
              <a:t>deep cupping</a:t>
            </a:r>
          </a:p>
          <a:p>
            <a:pPr eaLnBrk="1" hangingPunct="1">
              <a:spcBef>
                <a:spcPct val="0"/>
              </a:spcBef>
              <a:buClrTx/>
              <a:buSzTx/>
              <a:buFontTx/>
              <a:buNone/>
            </a:pPr>
            <a:r>
              <a:rPr lang="en-US" altLang="en-US" sz="1200"/>
              <a:t>2) Can be…</a:t>
            </a:r>
            <a:r>
              <a:rPr lang="en-US" altLang="en-US" sz="1200" b="1">
                <a:solidFill>
                  <a:srgbClr val="0000FF"/>
                </a:solidFill>
              </a:rPr>
              <a:t>bilateral, asymmetric</a:t>
            </a:r>
          </a:p>
          <a:p>
            <a:pPr eaLnBrk="1" hangingPunct="1">
              <a:spcBef>
                <a:spcPct val="0"/>
              </a:spcBef>
              <a:buClrTx/>
              <a:buSzTx/>
              <a:buFontTx/>
              <a:buNone/>
            </a:pPr>
            <a:r>
              <a:rPr lang="en-US" altLang="en-US" sz="1200"/>
              <a:t>3) Part of the…</a:t>
            </a:r>
            <a:r>
              <a:rPr lang="en-US" altLang="en-US" sz="1200" b="1">
                <a:solidFill>
                  <a:srgbClr val="0000FF"/>
                </a:solidFill>
              </a:rPr>
              <a:t>CHARGE association</a:t>
            </a:r>
          </a:p>
        </p:txBody>
      </p:sp>
      <p:sp>
        <p:nvSpPr>
          <p:cNvPr id="52231" name="Line 8">
            <a:extLst>
              <a:ext uri="{FF2B5EF4-FFF2-40B4-BE49-F238E27FC236}">
                <a16:creationId xmlns:a16="http://schemas.microsoft.com/office/drawing/2014/main" id="{0611E5BA-B70A-4B95-8C54-922E7406AA9B}"/>
              </a:ext>
            </a:extLst>
          </p:cNvPr>
          <p:cNvSpPr>
            <a:spLocks noChangeShapeType="1"/>
          </p:cNvSpPr>
          <p:nvPr/>
        </p:nvSpPr>
        <p:spPr bwMode="auto">
          <a:xfrm flipH="1">
            <a:off x="2971800" y="2057400"/>
            <a:ext cx="152400" cy="14478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2232" name="Text Box 9">
            <a:extLst>
              <a:ext uri="{FF2B5EF4-FFF2-40B4-BE49-F238E27FC236}">
                <a16:creationId xmlns:a16="http://schemas.microsoft.com/office/drawing/2014/main" id="{BD44A7B5-9B2B-4652-97B4-315788221885}"/>
              </a:ext>
            </a:extLst>
          </p:cNvPr>
          <p:cNvSpPr txBox="1">
            <a:spLocks noChangeArrowheads="1"/>
          </p:cNvSpPr>
          <p:nvPr/>
        </p:nvSpPr>
        <p:spPr bwMode="auto">
          <a:xfrm>
            <a:off x="1371600" y="4267200"/>
            <a:ext cx="3028950" cy="2130425"/>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Morning-Glory Disc</a:t>
            </a:r>
          </a:p>
          <a:p>
            <a:pPr eaLnBrk="1" hangingPunct="1">
              <a:spcBef>
                <a:spcPct val="0"/>
              </a:spcBef>
              <a:buClrTx/>
              <a:buSzTx/>
              <a:buFontTx/>
              <a:buNone/>
            </a:pPr>
            <a:r>
              <a:rPr lang="en-US" altLang="en-US" sz="1200"/>
              <a:t>--DFE reveals:</a:t>
            </a:r>
          </a:p>
          <a:p>
            <a:pPr eaLnBrk="1" hangingPunct="1">
              <a:spcBef>
                <a:spcPct val="0"/>
              </a:spcBef>
              <a:buClrTx/>
              <a:buSzTx/>
              <a:buFontTx/>
              <a:buNone/>
            </a:pPr>
            <a:r>
              <a:rPr lang="en-US" altLang="en-US" sz="1200"/>
              <a:t>  1) A funnel-shaped…</a:t>
            </a:r>
            <a:r>
              <a:rPr lang="en-US" altLang="en-US" sz="1200" b="1">
                <a:solidFill>
                  <a:srgbClr val="0000FF"/>
                </a:solidFill>
              </a:rPr>
              <a:t>excavation</a:t>
            </a:r>
            <a:endParaRPr lang="en-US" altLang="en-US" sz="1200"/>
          </a:p>
          <a:p>
            <a:pPr eaLnBrk="1" hangingPunct="1">
              <a:spcBef>
                <a:spcPct val="0"/>
              </a:spcBef>
              <a:buClrTx/>
              <a:buSzTx/>
              <a:buFontTx/>
              <a:buNone/>
            </a:pPr>
            <a:r>
              <a:rPr lang="en-US" altLang="en-US" sz="1200"/>
              <a:t>  2) Number of vessels crossing the rim</a:t>
            </a:r>
          </a:p>
          <a:p>
            <a:pPr eaLnBrk="1" hangingPunct="1">
              <a:spcBef>
                <a:spcPct val="0"/>
              </a:spcBef>
              <a:buClrTx/>
              <a:buSzTx/>
              <a:buFontTx/>
              <a:buNone/>
            </a:pPr>
            <a:r>
              <a:rPr lang="en-US" altLang="en-US" sz="1200"/>
              <a:t>    seems abnormally…</a:t>
            </a:r>
            <a:r>
              <a:rPr lang="en-US" altLang="en-US" sz="1200" b="1">
                <a:solidFill>
                  <a:srgbClr val="0000FF"/>
                </a:solidFill>
              </a:rPr>
              <a:t>high</a:t>
            </a:r>
            <a:r>
              <a:rPr lang="en-US" altLang="en-US" sz="1200"/>
              <a:t> </a:t>
            </a:r>
            <a:endParaRPr lang="en-US" altLang="en-US" sz="1200" b="1">
              <a:solidFill>
                <a:srgbClr val="0000FF"/>
              </a:solidFill>
            </a:endParaRPr>
          </a:p>
          <a:p>
            <a:pPr eaLnBrk="1" hangingPunct="1">
              <a:spcBef>
                <a:spcPct val="0"/>
              </a:spcBef>
              <a:buClrTx/>
              <a:buSzTx/>
              <a:buFontTx/>
              <a:buNone/>
            </a:pPr>
            <a:r>
              <a:rPr lang="en-US" altLang="en-US" sz="1200"/>
              <a:t>--Tissue is…</a:t>
            </a:r>
            <a:r>
              <a:rPr lang="en-US" altLang="en-US" sz="1200" b="1">
                <a:solidFill>
                  <a:srgbClr val="0000FF"/>
                </a:solidFill>
              </a:rPr>
              <a:t>contractile</a:t>
            </a:r>
            <a:r>
              <a:rPr lang="en-US" altLang="en-US" sz="1200"/>
              <a:t>, so cup seems</a:t>
            </a:r>
          </a:p>
          <a:p>
            <a:pPr eaLnBrk="1" hangingPunct="1">
              <a:spcBef>
                <a:spcPct val="0"/>
              </a:spcBef>
              <a:buClrTx/>
              <a:buSzTx/>
              <a:buFontTx/>
              <a:buNone/>
            </a:pPr>
            <a:r>
              <a:rPr lang="en-US" altLang="en-US" sz="1200"/>
              <a:t>  to…</a:t>
            </a:r>
            <a:r>
              <a:rPr lang="en-US" altLang="en-US" sz="1200" b="1">
                <a:solidFill>
                  <a:srgbClr val="0000FF"/>
                </a:solidFill>
              </a:rPr>
              <a:t>open </a:t>
            </a:r>
            <a:r>
              <a:rPr lang="en-US" altLang="en-US" sz="1200">
                <a:solidFill>
                  <a:srgbClr val="0000FF"/>
                </a:solidFill>
              </a:rPr>
              <a:t>and</a:t>
            </a:r>
            <a:r>
              <a:rPr lang="en-US" altLang="en-US" sz="1200" b="1">
                <a:solidFill>
                  <a:srgbClr val="0000FF"/>
                </a:solidFill>
              </a:rPr>
              <a:t> close</a:t>
            </a:r>
            <a:r>
              <a:rPr lang="en-US" altLang="en-US" sz="1200"/>
              <a:t> (like its namesake,  </a:t>
            </a:r>
          </a:p>
          <a:p>
            <a:pPr eaLnBrk="1" hangingPunct="1">
              <a:spcBef>
                <a:spcPct val="0"/>
              </a:spcBef>
              <a:buClrTx/>
              <a:buSzTx/>
              <a:buFontTx/>
              <a:buNone/>
            </a:pPr>
            <a:r>
              <a:rPr lang="en-US" altLang="en-US" sz="1200"/>
              <a:t>  the morning-glory flower)</a:t>
            </a:r>
          </a:p>
          <a:p>
            <a:pPr eaLnBrk="1" hangingPunct="1">
              <a:spcBef>
                <a:spcPct val="0"/>
              </a:spcBef>
              <a:buClrTx/>
              <a:buSzTx/>
              <a:buFontTx/>
              <a:buNone/>
            </a:pPr>
            <a:r>
              <a:rPr lang="en-US" altLang="en-US" sz="1200"/>
              <a:t>--VA usually…</a:t>
            </a:r>
            <a:r>
              <a:rPr lang="en-US" altLang="en-US" sz="1200" b="1">
                <a:solidFill>
                  <a:srgbClr val="0000FF"/>
                </a:solidFill>
              </a:rPr>
              <a:t>20/200</a:t>
            </a:r>
            <a:r>
              <a:rPr lang="en-US" altLang="en-US" sz="1200"/>
              <a:t>, but can be…</a:t>
            </a:r>
          </a:p>
          <a:p>
            <a:pPr eaLnBrk="1" hangingPunct="1">
              <a:spcBef>
                <a:spcPct val="0"/>
              </a:spcBef>
              <a:buClrTx/>
              <a:buSzTx/>
              <a:buFontTx/>
              <a:buNone/>
            </a:pPr>
            <a:r>
              <a:rPr lang="en-US" altLang="en-US" sz="1200"/>
              <a:t>   </a:t>
            </a:r>
            <a:r>
              <a:rPr lang="en-US" altLang="en-US" sz="1200" b="1">
                <a:solidFill>
                  <a:srgbClr val="0000FF"/>
                </a:solidFill>
              </a:rPr>
              <a:t>20/20&lt;-&gt;NLP</a:t>
            </a:r>
          </a:p>
          <a:p>
            <a:pPr eaLnBrk="1" hangingPunct="1">
              <a:spcBef>
                <a:spcPct val="0"/>
              </a:spcBef>
              <a:buClrTx/>
              <a:buSzTx/>
              <a:buFontTx/>
              <a:buNone/>
            </a:pPr>
            <a:r>
              <a:rPr lang="en-US" altLang="en-US" sz="1200"/>
              <a:t>--1/3 develop…</a:t>
            </a:r>
            <a:r>
              <a:rPr lang="en-US" altLang="en-US" sz="1200" b="1">
                <a:solidFill>
                  <a:srgbClr val="0000FF"/>
                </a:solidFill>
              </a:rPr>
              <a:t>serous RD</a:t>
            </a:r>
          </a:p>
        </p:txBody>
      </p:sp>
      <p:sp>
        <p:nvSpPr>
          <p:cNvPr id="52233" name="Text Box 13">
            <a:extLst>
              <a:ext uri="{FF2B5EF4-FFF2-40B4-BE49-F238E27FC236}">
                <a16:creationId xmlns:a16="http://schemas.microsoft.com/office/drawing/2014/main" id="{ED279855-CEC9-4DB6-B8E7-90B392C30FCD}"/>
              </a:ext>
            </a:extLst>
          </p:cNvPr>
          <p:cNvSpPr txBox="1">
            <a:spLocks noChangeArrowheads="1"/>
          </p:cNvSpPr>
          <p:nvPr/>
        </p:nvSpPr>
        <p:spPr bwMode="auto">
          <a:xfrm>
            <a:off x="5257800" y="3760788"/>
            <a:ext cx="3424238" cy="1231900"/>
          </a:xfrm>
          <a:prstGeom prst="rect">
            <a:avLst/>
          </a:prstGeom>
          <a:solidFill>
            <a:srgbClr val="CCFF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Optic Nerve Hypoplasia</a:t>
            </a:r>
          </a:p>
          <a:p>
            <a:pPr eaLnBrk="1" hangingPunct="1">
              <a:spcBef>
                <a:spcPct val="0"/>
              </a:spcBef>
              <a:buClrTx/>
              <a:buSzTx/>
              <a:buFontTx/>
              <a:buNone/>
            </a:pPr>
            <a:r>
              <a:rPr lang="en-US" altLang="en-US" sz="1200"/>
              <a:t>1) Abnormally low</a:t>
            </a:r>
            <a:r>
              <a:rPr lang="en-US" altLang="en-US" sz="1200" b="1">
                <a:solidFill>
                  <a:srgbClr val="0000FF"/>
                </a:solidFill>
              </a:rPr>
              <a:t> </a:t>
            </a:r>
            <a:r>
              <a:rPr lang="en-US" altLang="en-US" sz="1200"/>
              <a:t>number of…</a:t>
            </a:r>
            <a:r>
              <a:rPr lang="en-US" altLang="en-US" sz="1200" b="1">
                <a:solidFill>
                  <a:srgbClr val="0000FF"/>
                </a:solidFill>
              </a:rPr>
              <a:t>axons</a:t>
            </a:r>
          </a:p>
          <a:p>
            <a:pPr eaLnBrk="1" hangingPunct="1">
              <a:spcBef>
                <a:spcPct val="0"/>
              </a:spcBef>
              <a:buClrTx/>
              <a:buSzTx/>
              <a:buFontTx/>
              <a:buNone/>
            </a:pPr>
            <a:r>
              <a:rPr lang="en-US" altLang="en-US" sz="1200"/>
              <a:t>2) DFE: Small pale disc with…</a:t>
            </a:r>
            <a:r>
              <a:rPr lang="en-US" altLang="en-US" sz="1200" b="1">
                <a:solidFill>
                  <a:srgbClr val="0000FF"/>
                </a:solidFill>
              </a:rPr>
              <a:t>double ring </a:t>
            </a:r>
            <a:r>
              <a:rPr lang="en-US" altLang="en-US" sz="1200"/>
              <a:t>sign</a:t>
            </a:r>
          </a:p>
          <a:p>
            <a:pPr eaLnBrk="1" hangingPunct="1">
              <a:spcBef>
                <a:spcPct val="0"/>
              </a:spcBef>
              <a:buClrTx/>
              <a:buSzTx/>
              <a:buFontTx/>
              <a:buNone/>
            </a:pPr>
            <a:r>
              <a:rPr lang="en-US" altLang="en-US" sz="1200"/>
              <a:t>3) </a:t>
            </a:r>
            <a:r>
              <a:rPr lang="en-US" altLang="en-US" sz="1200">
                <a:solidFill>
                  <a:srgbClr val="CCFFCC"/>
                </a:solidFill>
              </a:rPr>
              <a:t>VA…</a:t>
            </a:r>
            <a:r>
              <a:rPr lang="en-US" altLang="en-US" sz="1200" b="1">
                <a:solidFill>
                  <a:srgbClr val="CCFFCC"/>
                </a:solidFill>
              </a:rPr>
              <a:t>20/20&lt;-&gt;NLP</a:t>
            </a:r>
          </a:p>
          <a:p>
            <a:pPr eaLnBrk="1" hangingPunct="1">
              <a:spcBef>
                <a:spcPct val="0"/>
              </a:spcBef>
              <a:buClrTx/>
              <a:buSzTx/>
              <a:buFontTx/>
              <a:buNone/>
            </a:pPr>
            <a:r>
              <a:rPr lang="en-US" altLang="en-US" sz="1200"/>
              <a:t>4) </a:t>
            </a:r>
            <a:r>
              <a:rPr lang="en-US" altLang="en-US" sz="1200">
                <a:solidFill>
                  <a:srgbClr val="CCFFCC"/>
                </a:solidFill>
              </a:rPr>
              <a:t>VF defects…</a:t>
            </a:r>
            <a:r>
              <a:rPr lang="en-US" altLang="en-US" sz="1200" b="1">
                <a:solidFill>
                  <a:srgbClr val="CCFFCC"/>
                </a:solidFill>
              </a:rPr>
              <a:t>invariably present</a:t>
            </a:r>
          </a:p>
          <a:p>
            <a:pPr eaLnBrk="1" hangingPunct="1">
              <a:spcBef>
                <a:spcPct val="0"/>
              </a:spcBef>
              <a:buClrTx/>
              <a:buSzTx/>
              <a:buFontTx/>
              <a:buNone/>
            </a:pPr>
            <a:r>
              <a:rPr lang="en-US" altLang="en-US" sz="1200"/>
              <a:t>5) </a:t>
            </a:r>
            <a:r>
              <a:rPr lang="en-US" altLang="en-US" sz="1200">
                <a:solidFill>
                  <a:srgbClr val="CCFFCC"/>
                </a:solidFill>
              </a:rPr>
              <a:t>Remember the…</a:t>
            </a:r>
            <a:r>
              <a:rPr lang="en-US" altLang="en-US" sz="1200" b="1">
                <a:solidFill>
                  <a:srgbClr val="CCFFCC"/>
                </a:solidFill>
              </a:rPr>
              <a:t>4 D’s</a:t>
            </a:r>
            <a:r>
              <a:rPr lang="en-US" altLang="en-US" sz="1200">
                <a:solidFill>
                  <a:srgbClr val="CCFFCC"/>
                </a:solidFill>
              </a:rPr>
              <a:t> (more on this shortly)</a:t>
            </a:r>
          </a:p>
        </p:txBody>
      </p:sp>
      <p:sp>
        <p:nvSpPr>
          <p:cNvPr id="52234" name="Text Box 14">
            <a:extLst>
              <a:ext uri="{FF2B5EF4-FFF2-40B4-BE49-F238E27FC236}">
                <a16:creationId xmlns:a16="http://schemas.microsoft.com/office/drawing/2014/main" id="{EF978998-18DA-4F60-ABFE-0B022AE82415}"/>
              </a:ext>
            </a:extLst>
          </p:cNvPr>
          <p:cNvSpPr txBox="1">
            <a:spLocks noChangeArrowheads="1"/>
          </p:cNvSpPr>
          <p:nvPr/>
        </p:nvSpPr>
        <p:spPr bwMode="auto">
          <a:xfrm>
            <a:off x="4648200" y="2576513"/>
            <a:ext cx="3522663" cy="862012"/>
          </a:xfrm>
          <a:prstGeom prst="rect">
            <a:avLst/>
          </a:prstGeom>
          <a:solidFill>
            <a:srgbClr val="FFC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Myelinated RNFL</a:t>
            </a:r>
          </a:p>
          <a:p>
            <a:pPr eaLnBrk="1" hangingPunct="1">
              <a:spcBef>
                <a:spcPct val="0"/>
              </a:spcBef>
              <a:buClrTx/>
              <a:buSzTx/>
              <a:buFontTx/>
              <a:buNone/>
            </a:pPr>
            <a:r>
              <a:rPr lang="en-US" altLang="en-US" sz="1200"/>
              <a:t>1) Myelin normally ends at the…</a:t>
            </a:r>
            <a:r>
              <a:rPr lang="en-US" altLang="en-US" sz="1200" b="1">
                <a:solidFill>
                  <a:srgbClr val="0000FF"/>
                </a:solidFill>
              </a:rPr>
              <a:t>lamina cribrosa</a:t>
            </a:r>
          </a:p>
          <a:p>
            <a:pPr eaLnBrk="1" hangingPunct="1">
              <a:spcBef>
                <a:spcPct val="0"/>
              </a:spcBef>
              <a:buClrTx/>
              <a:buSzTx/>
              <a:buFontTx/>
              <a:buNone/>
            </a:pPr>
            <a:r>
              <a:rPr lang="en-US" altLang="en-US" sz="1200"/>
              <a:t>2) Can be…</a:t>
            </a:r>
            <a:r>
              <a:rPr lang="en-US" altLang="en-US" sz="1200" b="1">
                <a:solidFill>
                  <a:srgbClr val="0000FF"/>
                </a:solidFill>
              </a:rPr>
              <a:t>patchy</a:t>
            </a:r>
            <a:r>
              <a:rPr lang="en-US" altLang="en-US" sz="1200"/>
              <a:t> </a:t>
            </a:r>
            <a:r>
              <a:rPr lang="en-US" altLang="en-US" sz="1200">
                <a:solidFill>
                  <a:srgbClr val="0000FF"/>
                </a:solidFill>
              </a:rPr>
              <a:t>and</a:t>
            </a:r>
            <a:r>
              <a:rPr lang="en-US" altLang="en-US" sz="1200"/>
              <a:t> </a:t>
            </a:r>
            <a:r>
              <a:rPr lang="en-US" altLang="en-US" sz="1200" b="1">
                <a:solidFill>
                  <a:srgbClr val="0000FF"/>
                </a:solidFill>
              </a:rPr>
              <a:t>discontinuous</a:t>
            </a:r>
          </a:p>
          <a:p>
            <a:pPr eaLnBrk="1" hangingPunct="1">
              <a:spcBef>
                <a:spcPct val="0"/>
              </a:spcBef>
              <a:buClrTx/>
              <a:buSzTx/>
              <a:buFontTx/>
              <a:buNone/>
            </a:pPr>
            <a:r>
              <a:rPr lang="en-US" altLang="en-US" sz="1200"/>
              <a:t>3) Corresponding VF has an…</a:t>
            </a:r>
            <a:r>
              <a:rPr lang="en-US" altLang="en-US" sz="1200" b="1">
                <a:solidFill>
                  <a:srgbClr val="0000FF"/>
                </a:solidFill>
              </a:rPr>
              <a:t>absolute</a:t>
            </a:r>
            <a:r>
              <a:rPr lang="en-US" altLang="en-US" sz="1200"/>
              <a:t> scotoma</a:t>
            </a:r>
          </a:p>
        </p:txBody>
      </p:sp>
      <p:sp>
        <p:nvSpPr>
          <p:cNvPr id="52235" name="Text Box 15">
            <a:extLst>
              <a:ext uri="{FF2B5EF4-FFF2-40B4-BE49-F238E27FC236}">
                <a16:creationId xmlns:a16="http://schemas.microsoft.com/office/drawing/2014/main" id="{8F418A9E-DC91-43C9-A82E-870D4484D848}"/>
              </a:ext>
            </a:extLst>
          </p:cNvPr>
          <p:cNvSpPr txBox="1">
            <a:spLocks noChangeArrowheads="1"/>
          </p:cNvSpPr>
          <p:nvPr/>
        </p:nvSpPr>
        <p:spPr bwMode="auto">
          <a:xfrm>
            <a:off x="5410200" y="1687513"/>
            <a:ext cx="3606800" cy="669925"/>
          </a:xfrm>
          <a:prstGeom prst="rect">
            <a:avLst/>
          </a:prstGeom>
          <a:solidFill>
            <a:srgbClr val="FFFF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Megalopapilla</a:t>
            </a:r>
          </a:p>
          <a:p>
            <a:pPr eaLnBrk="1" hangingPunct="1">
              <a:spcBef>
                <a:spcPct val="0"/>
              </a:spcBef>
              <a:buClrTx/>
              <a:buSzTx/>
              <a:buFontTx/>
              <a:buNone/>
            </a:pPr>
            <a:r>
              <a:rPr lang="en-US" altLang="en-US" sz="1200"/>
              <a:t>1) Abnormally large diameter of…</a:t>
            </a:r>
            <a:r>
              <a:rPr lang="en-US" altLang="en-US" sz="1200" b="1">
                <a:solidFill>
                  <a:srgbClr val="0000FF"/>
                </a:solidFill>
              </a:rPr>
              <a:t>disc </a:t>
            </a:r>
            <a:r>
              <a:rPr lang="en-US" altLang="en-US" sz="1200">
                <a:solidFill>
                  <a:srgbClr val="0000FF"/>
                </a:solidFill>
              </a:rPr>
              <a:t>and</a:t>
            </a:r>
            <a:r>
              <a:rPr lang="en-US" altLang="en-US" sz="1200" b="1">
                <a:solidFill>
                  <a:srgbClr val="0000FF"/>
                </a:solidFill>
              </a:rPr>
              <a:t> cup</a:t>
            </a:r>
          </a:p>
          <a:p>
            <a:pPr eaLnBrk="1" hangingPunct="1">
              <a:spcBef>
                <a:spcPct val="0"/>
              </a:spcBef>
              <a:buClrTx/>
              <a:buSzTx/>
              <a:buFontTx/>
              <a:buNone/>
            </a:pPr>
            <a:r>
              <a:rPr lang="en-US" altLang="en-US" sz="1200"/>
              <a:t>2) VF testing may reveal an…</a:t>
            </a:r>
            <a:r>
              <a:rPr lang="en-US" altLang="en-US" sz="1200" b="1">
                <a:solidFill>
                  <a:srgbClr val="0000FF"/>
                </a:solidFill>
              </a:rPr>
              <a:t>enlarged blind spot</a:t>
            </a:r>
          </a:p>
        </p:txBody>
      </p:sp>
      <p:sp>
        <p:nvSpPr>
          <p:cNvPr id="52236" name="Rectangle 16">
            <a:extLst>
              <a:ext uri="{FF2B5EF4-FFF2-40B4-BE49-F238E27FC236}">
                <a16:creationId xmlns:a16="http://schemas.microsoft.com/office/drawing/2014/main" id="{2498187B-F88E-496F-BD82-A82F78CF963B}"/>
              </a:ext>
            </a:extLst>
          </p:cNvPr>
          <p:cNvSpPr>
            <a:spLocks noChangeArrowheads="1"/>
          </p:cNvSpPr>
          <p:nvPr/>
        </p:nvSpPr>
        <p:spPr bwMode="auto">
          <a:xfrm>
            <a:off x="457200" y="122238"/>
            <a:ext cx="7543800" cy="8683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b"/>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ct val="85000"/>
              </a:lnSpc>
              <a:spcBef>
                <a:spcPct val="0"/>
              </a:spcBef>
              <a:buClrTx/>
              <a:buSzTx/>
              <a:buFontTx/>
              <a:buNone/>
            </a:pPr>
            <a:r>
              <a:rPr lang="en-US" altLang="en-US" sz="3200" b="1" dirty="0">
                <a:solidFill>
                  <a:schemeClr val="tx2"/>
                </a:solidFill>
              </a:rPr>
              <a:t>Developmental Abnormalities of the Optic Nerve Head</a:t>
            </a:r>
            <a:endParaRPr lang="en-US" altLang="en-US" sz="3200" dirty="0">
              <a:solidFill>
                <a:schemeClr val="tx2"/>
              </a:solidFill>
            </a:endParaRPr>
          </a:p>
        </p:txBody>
      </p:sp>
      <p:sp>
        <p:nvSpPr>
          <p:cNvPr id="52237" name="Slide Number Placeholder 1">
            <a:extLst>
              <a:ext uri="{FF2B5EF4-FFF2-40B4-BE49-F238E27FC236}">
                <a16:creationId xmlns:a16="http://schemas.microsoft.com/office/drawing/2014/main" id="{177944DE-3F90-4C9C-8D55-1F24B79DA635}"/>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FD1F2A08-B270-4C93-B779-87D3CB3742F9}" type="slidenum">
              <a:rPr lang="en-US" altLang="en-US" sz="1000"/>
              <a:pPr>
                <a:spcBef>
                  <a:spcPct val="0"/>
                </a:spcBef>
                <a:buClrTx/>
                <a:buSzTx/>
                <a:buFontTx/>
                <a:buNone/>
              </a:pPr>
              <a:t>120</a:t>
            </a:fld>
            <a:endParaRPr lang="en-US" altLang="en-US" sz="1000"/>
          </a:p>
        </p:txBody>
      </p:sp>
      <p:sp>
        <p:nvSpPr>
          <p:cNvPr id="52238" name="Line 12">
            <a:extLst>
              <a:ext uri="{FF2B5EF4-FFF2-40B4-BE49-F238E27FC236}">
                <a16:creationId xmlns:a16="http://schemas.microsoft.com/office/drawing/2014/main" id="{9EAA9EFD-C222-4C0C-87C5-E73531522CD9}"/>
              </a:ext>
            </a:extLst>
          </p:cNvPr>
          <p:cNvSpPr>
            <a:spLocks noChangeShapeType="1"/>
          </p:cNvSpPr>
          <p:nvPr/>
        </p:nvSpPr>
        <p:spPr bwMode="auto">
          <a:xfrm>
            <a:off x="3124200" y="2057400"/>
            <a:ext cx="381000" cy="22098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7" name="Text Box 13">
            <a:extLst>
              <a:ext uri="{FF2B5EF4-FFF2-40B4-BE49-F238E27FC236}">
                <a16:creationId xmlns:a16="http://schemas.microsoft.com/office/drawing/2014/main" id="{6C52229B-1D2D-4D7C-8BFF-53D1AD35A33A}"/>
              </a:ext>
            </a:extLst>
          </p:cNvPr>
          <p:cNvSpPr txBox="1">
            <a:spLocks noChangeArrowheads="1"/>
          </p:cNvSpPr>
          <p:nvPr/>
        </p:nvSpPr>
        <p:spPr bwMode="auto">
          <a:xfrm>
            <a:off x="4800600" y="5257800"/>
            <a:ext cx="4294188" cy="1230313"/>
          </a:xfrm>
          <a:prstGeom prst="rect">
            <a:avLst/>
          </a:prstGeom>
          <a:solidFill>
            <a:srgbClr val="FFCC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Tilted-Disc Syndrome</a:t>
            </a:r>
          </a:p>
          <a:p>
            <a:pPr eaLnBrk="1" hangingPunct="1">
              <a:spcBef>
                <a:spcPct val="0"/>
              </a:spcBef>
              <a:buClrTx/>
              <a:buSzTx/>
              <a:buFontTx/>
              <a:buNone/>
            </a:pPr>
            <a:r>
              <a:rPr lang="en-US" altLang="en-US" sz="1200"/>
              <a:t>1) Superior pole appears…</a:t>
            </a:r>
            <a:r>
              <a:rPr lang="en-US" altLang="en-US" sz="1200" b="1">
                <a:solidFill>
                  <a:srgbClr val="0000FF"/>
                </a:solidFill>
              </a:rPr>
              <a:t>elevated</a:t>
            </a:r>
            <a:r>
              <a:rPr lang="en-US" altLang="en-US" sz="1200"/>
              <a:t>, inferior…</a:t>
            </a:r>
            <a:r>
              <a:rPr lang="en-US" altLang="en-US" sz="1200" b="1">
                <a:solidFill>
                  <a:srgbClr val="0000FF"/>
                </a:solidFill>
              </a:rPr>
              <a:t>recessed</a:t>
            </a:r>
          </a:p>
          <a:p>
            <a:pPr eaLnBrk="1" hangingPunct="1">
              <a:spcBef>
                <a:spcPct val="0"/>
              </a:spcBef>
              <a:buClrTx/>
              <a:buSzTx/>
              <a:buFontTx/>
              <a:buNone/>
            </a:pPr>
            <a:r>
              <a:rPr lang="en-US" altLang="en-US" sz="1200"/>
              <a:t>2) </a:t>
            </a:r>
            <a:r>
              <a:rPr lang="en-US" altLang="en-US" sz="1200">
                <a:solidFill>
                  <a:srgbClr val="FFCC99"/>
                </a:solidFill>
              </a:rPr>
              <a:t>Associated with…</a:t>
            </a:r>
            <a:r>
              <a:rPr lang="en-US" altLang="en-US" sz="1200" b="1">
                <a:solidFill>
                  <a:srgbClr val="FFCC99"/>
                </a:solidFill>
              </a:rPr>
              <a:t>situs inversus</a:t>
            </a:r>
            <a:r>
              <a:rPr lang="en-US" altLang="en-US" sz="1200">
                <a:solidFill>
                  <a:srgbClr val="FFCC99"/>
                </a:solidFill>
              </a:rPr>
              <a:t> of retinal vessels</a:t>
            </a:r>
          </a:p>
          <a:p>
            <a:pPr eaLnBrk="1" hangingPunct="1">
              <a:spcBef>
                <a:spcPct val="0"/>
              </a:spcBef>
              <a:buClrTx/>
              <a:buSzTx/>
              <a:buFontTx/>
              <a:buNone/>
            </a:pPr>
            <a:r>
              <a:rPr lang="en-US" altLang="en-US" sz="1200"/>
              <a:t>3) </a:t>
            </a:r>
            <a:r>
              <a:rPr lang="en-US" altLang="en-US" sz="1200">
                <a:solidFill>
                  <a:srgbClr val="FFCC99"/>
                </a:solidFill>
              </a:rPr>
              <a:t>Fundus abnormality produces…</a:t>
            </a:r>
            <a:r>
              <a:rPr lang="en-US" altLang="en-US" sz="1200" b="1">
                <a:solidFill>
                  <a:srgbClr val="FFCC99"/>
                </a:solidFill>
              </a:rPr>
              <a:t>myopic astigmatism</a:t>
            </a:r>
          </a:p>
          <a:p>
            <a:pPr eaLnBrk="1" hangingPunct="1">
              <a:spcBef>
                <a:spcPct val="0"/>
              </a:spcBef>
              <a:buClrTx/>
              <a:buSzTx/>
              <a:buFontTx/>
              <a:buNone/>
            </a:pPr>
            <a:r>
              <a:rPr lang="en-US" altLang="en-US" sz="1200"/>
              <a:t>4) </a:t>
            </a:r>
            <a:r>
              <a:rPr lang="en-US" altLang="en-US" sz="1200">
                <a:solidFill>
                  <a:srgbClr val="FFCC99"/>
                </a:solidFill>
              </a:rPr>
              <a:t>VF testing reveals…</a:t>
            </a:r>
            <a:r>
              <a:rPr lang="en-US" altLang="en-US" sz="1200" b="1">
                <a:solidFill>
                  <a:srgbClr val="FFCC99"/>
                </a:solidFill>
              </a:rPr>
              <a:t>bitemporal hemianopia</a:t>
            </a:r>
            <a:r>
              <a:rPr lang="en-US" altLang="en-US" sz="1200">
                <a:solidFill>
                  <a:srgbClr val="FFCC99"/>
                </a:solidFill>
              </a:rPr>
              <a:t> that doesn’t</a:t>
            </a:r>
          </a:p>
          <a:p>
            <a:pPr eaLnBrk="1" hangingPunct="1">
              <a:spcBef>
                <a:spcPct val="0"/>
              </a:spcBef>
              <a:buClrTx/>
              <a:buSzTx/>
              <a:buFontTx/>
              <a:buNone/>
            </a:pPr>
            <a:r>
              <a:rPr lang="en-US" altLang="en-US" sz="1200">
                <a:solidFill>
                  <a:srgbClr val="FFCC99"/>
                </a:solidFill>
              </a:rPr>
              <a:t>   …</a:t>
            </a:r>
            <a:r>
              <a:rPr lang="en-US" altLang="en-US" sz="1200" b="1">
                <a:solidFill>
                  <a:srgbClr val="FFCC99"/>
                </a:solidFill>
              </a:rPr>
              <a:t>respect the vertical</a:t>
            </a:r>
            <a:r>
              <a:rPr lang="en-US" altLang="en-US" sz="1200">
                <a:solidFill>
                  <a:srgbClr val="FFCC99"/>
                </a:solidFill>
              </a:rPr>
              <a:t> and may…</a:t>
            </a:r>
            <a:r>
              <a:rPr lang="en-US" altLang="en-US" sz="1200" b="1">
                <a:solidFill>
                  <a:srgbClr val="FFCC99"/>
                </a:solidFill>
              </a:rPr>
              <a:t>resolve with refraction</a:t>
            </a:r>
          </a:p>
        </p:txBody>
      </p:sp>
      <p:sp>
        <p:nvSpPr>
          <p:cNvPr id="18" name="Text Box 13">
            <a:extLst>
              <a:ext uri="{FF2B5EF4-FFF2-40B4-BE49-F238E27FC236}">
                <a16:creationId xmlns:a16="http://schemas.microsoft.com/office/drawing/2014/main" id="{1AF6244F-DBAF-471F-B752-1940A59EF86F}"/>
              </a:ext>
            </a:extLst>
          </p:cNvPr>
          <p:cNvSpPr txBox="1">
            <a:spLocks noChangeArrowheads="1"/>
          </p:cNvSpPr>
          <p:nvPr/>
        </p:nvSpPr>
        <p:spPr bwMode="auto">
          <a:xfrm>
            <a:off x="4800600" y="5257800"/>
            <a:ext cx="4216400" cy="1231106"/>
          </a:xfrm>
          <a:prstGeom prst="rect">
            <a:avLst/>
          </a:prstGeom>
          <a:solidFill>
            <a:srgbClr val="FFCC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dirty="0">
                <a:solidFill>
                  <a:schemeClr val="bg1">
                    <a:lumMod val="65000"/>
                  </a:schemeClr>
                </a:solidFill>
              </a:rPr>
              <a:t>Tilted-Disc Syndrome</a:t>
            </a:r>
          </a:p>
          <a:p>
            <a:pPr eaLnBrk="1" hangingPunct="1">
              <a:spcBef>
                <a:spcPct val="0"/>
              </a:spcBef>
              <a:buClrTx/>
              <a:buSzTx/>
              <a:buFontTx/>
              <a:buNone/>
            </a:pPr>
            <a:r>
              <a:rPr lang="en-US" altLang="en-US" sz="1200" dirty="0">
                <a:solidFill>
                  <a:srgbClr val="FFCC99"/>
                </a:solidFill>
              </a:rPr>
              <a:t>1) Superior pole appears…</a:t>
            </a:r>
            <a:r>
              <a:rPr lang="en-US" altLang="en-US" sz="1200" b="1" dirty="0">
                <a:solidFill>
                  <a:srgbClr val="FFCC99"/>
                </a:solidFill>
              </a:rPr>
              <a:t>elevated</a:t>
            </a:r>
            <a:r>
              <a:rPr lang="en-US" altLang="en-US" sz="1200" dirty="0">
                <a:solidFill>
                  <a:srgbClr val="FFCC99"/>
                </a:solidFill>
              </a:rPr>
              <a:t>, inferior… </a:t>
            </a:r>
            <a:r>
              <a:rPr lang="en-US" altLang="en-US" sz="1200" b="1" dirty="0">
                <a:solidFill>
                  <a:srgbClr val="FFCC99"/>
                </a:solidFill>
              </a:rPr>
              <a:t>recessed</a:t>
            </a:r>
          </a:p>
          <a:p>
            <a:pPr eaLnBrk="1" hangingPunct="1">
              <a:spcBef>
                <a:spcPct val="0"/>
              </a:spcBef>
              <a:buClrTx/>
              <a:buSzTx/>
              <a:buFontTx/>
              <a:buNone/>
            </a:pPr>
            <a:r>
              <a:rPr lang="en-US" altLang="en-US" sz="1200" dirty="0">
                <a:solidFill>
                  <a:srgbClr val="FFCC99"/>
                </a:solidFill>
              </a:rPr>
              <a:t>2) Associated with…</a:t>
            </a:r>
            <a:r>
              <a:rPr lang="en-US" altLang="en-US" sz="1200" b="1" dirty="0">
                <a:solidFill>
                  <a:srgbClr val="FFCC99"/>
                </a:solidFill>
              </a:rPr>
              <a:t>situs inversus</a:t>
            </a:r>
            <a:r>
              <a:rPr lang="en-US" altLang="en-US" sz="1200" dirty="0">
                <a:solidFill>
                  <a:srgbClr val="FFCC99"/>
                </a:solidFill>
              </a:rPr>
              <a:t> of retinal vessels</a:t>
            </a:r>
          </a:p>
          <a:p>
            <a:pPr eaLnBrk="1" hangingPunct="1">
              <a:spcBef>
                <a:spcPct val="0"/>
              </a:spcBef>
              <a:buClrTx/>
              <a:buSzTx/>
              <a:buFontTx/>
              <a:buNone/>
            </a:pPr>
            <a:r>
              <a:rPr lang="en-US" altLang="en-US" sz="1200" dirty="0">
                <a:solidFill>
                  <a:srgbClr val="FFCC99"/>
                </a:solidFill>
              </a:rPr>
              <a:t>3) Fundus abnormality produces… </a:t>
            </a:r>
            <a:r>
              <a:rPr lang="en-US" altLang="en-US" sz="1200" b="1" dirty="0">
                <a:solidFill>
                  <a:srgbClr val="FFCC99"/>
                </a:solidFill>
              </a:rPr>
              <a:t>myopic </a:t>
            </a:r>
            <a:r>
              <a:rPr lang="en-US" altLang="en-US" sz="1200" b="1" dirty="0" err="1">
                <a:solidFill>
                  <a:srgbClr val="FFCC99"/>
                </a:solidFill>
              </a:rPr>
              <a:t>astigm</a:t>
            </a:r>
            <a:endParaRPr lang="en-US" altLang="en-US" sz="1200" b="1" dirty="0">
              <a:solidFill>
                <a:srgbClr val="FFCC99"/>
              </a:solidFill>
            </a:endParaRPr>
          </a:p>
          <a:p>
            <a:pPr eaLnBrk="1" hangingPunct="1">
              <a:spcBef>
                <a:spcPct val="0"/>
              </a:spcBef>
              <a:buClrTx/>
              <a:buSzTx/>
              <a:buFontTx/>
              <a:buNone/>
            </a:pPr>
            <a:r>
              <a:rPr lang="en-US" altLang="en-US" sz="1200" dirty="0">
                <a:solidFill>
                  <a:srgbClr val="FFCC99"/>
                </a:solidFill>
              </a:rPr>
              <a:t>4) VF testing reveals…</a:t>
            </a:r>
            <a:r>
              <a:rPr lang="en-US" altLang="en-US" sz="1200" b="1" dirty="0">
                <a:solidFill>
                  <a:srgbClr val="FFCC99"/>
                </a:solidFill>
              </a:rPr>
              <a:t>bitemporal hemianopia</a:t>
            </a:r>
            <a:r>
              <a:rPr lang="en-US" altLang="en-US" sz="1200" dirty="0">
                <a:solidFill>
                  <a:srgbClr val="FFCC99"/>
                </a:solidFill>
              </a:rPr>
              <a:t> that </a:t>
            </a:r>
            <a:r>
              <a:rPr lang="en-US" altLang="en-US" sz="1200" dirty="0" err="1">
                <a:solidFill>
                  <a:srgbClr val="FFCC99"/>
                </a:solidFill>
              </a:rPr>
              <a:t>doesn’t</a:t>
            </a:r>
            <a:r>
              <a:rPr lang="en-US" altLang="en-US" sz="1200" b="1" dirty="0" err="1">
                <a:solidFill>
                  <a:srgbClr val="FFCC99"/>
                </a:solidFill>
              </a:rPr>
              <a:t>with</a:t>
            </a:r>
            <a:r>
              <a:rPr lang="en-US" altLang="en-US" sz="1200" b="1" dirty="0">
                <a:solidFill>
                  <a:srgbClr val="FFCC99"/>
                </a:solidFill>
              </a:rPr>
              <a:t> refract</a:t>
            </a:r>
          </a:p>
        </p:txBody>
      </p:sp>
    </p:spTree>
  </p:cSld>
  <p:clrMapOvr>
    <a:masterClrMapping/>
  </p:clrMapOvr>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233" name="Text Box 13">
            <a:extLst>
              <a:ext uri="{FF2B5EF4-FFF2-40B4-BE49-F238E27FC236}">
                <a16:creationId xmlns:a16="http://schemas.microsoft.com/office/drawing/2014/main" id="{ED279855-CEC9-4DB6-B8E7-90B392C30FCD}"/>
              </a:ext>
            </a:extLst>
          </p:cNvPr>
          <p:cNvSpPr txBox="1">
            <a:spLocks noChangeArrowheads="1"/>
          </p:cNvSpPr>
          <p:nvPr/>
        </p:nvSpPr>
        <p:spPr bwMode="auto">
          <a:xfrm>
            <a:off x="5257800" y="3760788"/>
            <a:ext cx="3424238" cy="1231900"/>
          </a:xfrm>
          <a:prstGeom prst="rect">
            <a:avLst/>
          </a:prstGeom>
          <a:solidFill>
            <a:srgbClr val="CCFF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dirty="0"/>
              <a:t>Optic Nerve Hypoplasia</a:t>
            </a:r>
          </a:p>
          <a:p>
            <a:pPr eaLnBrk="1" hangingPunct="1">
              <a:spcBef>
                <a:spcPct val="0"/>
              </a:spcBef>
              <a:buClrTx/>
              <a:buSzTx/>
              <a:buFontTx/>
              <a:buNone/>
            </a:pPr>
            <a:r>
              <a:rPr lang="en-US" altLang="en-US" sz="1200" dirty="0">
                <a:solidFill>
                  <a:schemeClr val="bg1">
                    <a:lumMod val="65000"/>
                  </a:schemeClr>
                </a:solidFill>
              </a:rPr>
              <a:t>1) Abnormally low</a:t>
            </a:r>
            <a:r>
              <a:rPr lang="en-US" altLang="en-US" sz="1200" b="1" dirty="0">
                <a:solidFill>
                  <a:schemeClr val="bg1">
                    <a:lumMod val="65000"/>
                  </a:schemeClr>
                </a:solidFill>
              </a:rPr>
              <a:t> </a:t>
            </a:r>
            <a:r>
              <a:rPr lang="en-US" altLang="en-US" sz="1200" dirty="0">
                <a:solidFill>
                  <a:schemeClr val="bg1">
                    <a:lumMod val="65000"/>
                  </a:schemeClr>
                </a:solidFill>
              </a:rPr>
              <a:t>number of…</a:t>
            </a:r>
            <a:r>
              <a:rPr lang="en-US" altLang="en-US" sz="1200" b="1" dirty="0">
                <a:solidFill>
                  <a:schemeClr val="bg1">
                    <a:lumMod val="65000"/>
                  </a:schemeClr>
                </a:solidFill>
              </a:rPr>
              <a:t>axons</a:t>
            </a:r>
          </a:p>
          <a:p>
            <a:pPr eaLnBrk="1" hangingPunct="1">
              <a:spcBef>
                <a:spcPct val="0"/>
              </a:spcBef>
              <a:buClrTx/>
              <a:buSzTx/>
              <a:buFontTx/>
              <a:buNone/>
            </a:pPr>
            <a:r>
              <a:rPr lang="en-US" altLang="en-US" sz="1200" dirty="0">
                <a:solidFill>
                  <a:schemeClr val="bg1">
                    <a:lumMod val="65000"/>
                  </a:schemeClr>
                </a:solidFill>
              </a:rPr>
              <a:t>2) DFE: Small pale disc with</a:t>
            </a:r>
            <a:r>
              <a:rPr lang="en-US" altLang="en-US" sz="1200" dirty="0"/>
              <a:t>…</a:t>
            </a:r>
            <a:r>
              <a:rPr lang="en-US" altLang="en-US" sz="1200" b="1" dirty="0">
                <a:solidFill>
                  <a:srgbClr val="0000FF"/>
                </a:solidFill>
              </a:rPr>
              <a:t>double ring </a:t>
            </a:r>
            <a:r>
              <a:rPr lang="en-US" altLang="en-US" sz="1200" dirty="0"/>
              <a:t>sign</a:t>
            </a:r>
          </a:p>
          <a:p>
            <a:pPr eaLnBrk="1" hangingPunct="1">
              <a:spcBef>
                <a:spcPct val="0"/>
              </a:spcBef>
              <a:buClrTx/>
              <a:buSzTx/>
              <a:buFontTx/>
              <a:buNone/>
            </a:pPr>
            <a:r>
              <a:rPr lang="en-US" altLang="en-US" sz="1200" dirty="0">
                <a:solidFill>
                  <a:schemeClr val="bg1">
                    <a:lumMod val="65000"/>
                  </a:schemeClr>
                </a:solidFill>
              </a:rPr>
              <a:t>3) </a:t>
            </a:r>
            <a:r>
              <a:rPr lang="en-US" altLang="en-US" sz="1200" dirty="0">
                <a:solidFill>
                  <a:srgbClr val="CCFFCC"/>
                </a:solidFill>
              </a:rPr>
              <a:t>VA…</a:t>
            </a:r>
            <a:r>
              <a:rPr lang="en-US" altLang="en-US" sz="1200" b="1" dirty="0">
                <a:solidFill>
                  <a:srgbClr val="CCFFCC"/>
                </a:solidFill>
              </a:rPr>
              <a:t>20/20&lt;-&gt;NLP</a:t>
            </a:r>
          </a:p>
          <a:p>
            <a:pPr eaLnBrk="1" hangingPunct="1">
              <a:spcBef>
                <a:spcPct val="0"/>
              </a:spcBef>
              <a:buClrTx/>
              <a:buSzTx/>
              <a:buFontTx/>
              <a:buNone/>
            </a:pPr>
            <a:r>
              <a:rPr lang="en-US" altLang="en-US" sz="1200" dirty="0">
                <a:solidFill>
                  <a:schemeClr val="bg1">
                    <a:lumMod val="65000"/>
                  </a:schemeClr>
                </a:solidFill>
              </a:rPr>
              <a:t>4) </a:t>
            </a:r>
            <a:r>
              <a:rPr lang="en-US" altLang="en-US" sz="1200" dirty="0">
                <a:solidFill>
                  <a:srgbClr val="CCFFCC"/>
                </a:solidFill>
              </a:rPr>
              <a:t>VF defects…</a:t>
            </a:r>
            <a:r>
              <a:rPr lang="en-US" altLang="en-US" sz="1200" b="1" dirty="0">
                <a:solidFill>
                  <a:srgbClr val="CCFFCC"/>
                </a:solidFill>
              </a:rPr>
              <a:t>invariably present</a:t>
            </a:r>
          </a:p>
          <a:p>
            <a:pPr eaLnBrk="1" hangingPunct="1">
              <a:spcBef>
                <a:spcPct val="0"/>
              </a:spcBef>
              <a:buClrTx/>
              <a:buSzTx/>
              <a:buFontTx/>
              <a:buNone/>
            </a:pPr>
            <a:r>
              <a:rPr lang="en-US" altLang="en-US" sz="1200" dirty="0"/>
              <a:t>5) </a:t>
            </a:r>
            <a:r>
              <a:rPr lang="en-US" altLang="en-US" sz="1200" dirty="0">
                <a:solidFill>
                  <a:srgbClr val="CCFFCC"/>
                </a:solidFill>
              </a:rPr>
              <a:t>Remember the…</a:t>
            </a:r>
            <a:r>
              <a:rPr lang="en-US" altLang="en-US" sz="1200" b="1" dirty="0">
                <a:solidFill>
                  <a:srgbClr val="CCFFCC"/>
                </a:solidFill>
              </a:rPr>
              <a:t>4 D’s</a:t>
            </a:r>
            <a:r>
              <a:rPr lang="en-US" altLang="en-US" sz="1200" dirty="0">
                <a:solidFill>
                  <a:srgbClr val="CCFFCC"/>
                </a:solidFill>
              </a:rPr>
              <a:t> (more on this shortly)</a:t>
            </a:r>
          </a:p>
        </p:txBody>
      </p:sp>
      <p:sp>
        <p:nvSpPr>
          <p:cNvPr id="52234" name="Text Box 14">
            <a:extLst>
              <a:ext uri="{FF2B5EF4-FFF2-40B4-BE49-F238E27FC236}">
                <a16:creationId xmlns:a16="http://schemas.microsoft.com/office/drawing/2014/main" id="{EF978998-18DA-4F60-ABFE-0B022AE82415}"/>
              </a:ext>
            </a:extLst>
          </p:cNvPr>
          <p:cNvSpPr txBox="1">
            <a:spLocks noChangeArrowheads="1"/>
          </p:cNvSpPr>
          <p:nvPr/>
        </p:nvSpPr>
        <p:spPr bwMode="auto">
          <a:xfrm>
            <a:off x="4648200" y="2576513"/>
            <a:ext cx="3522663" cy="862012"/>
          </a:xfrm>
          <a:prstGeom prst="rect">
            <a:avLst/>
          </a:prstGeom>
          <a:solidFill>
            <a:srgbClr val="FFC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Myelinated RNFL</a:t>
            </a:r>
          </a:p>
          <a:p>
            <a:pPr eaLnBrk="1" hangingPunct="1">
              <a:spcBef>
                <a:spcPct val="0"/>
              </a:spcBef>
              <a:buClrTx/>
              <a:buSzTx/>
              <a:buFontTx/>
              <a:buNone/>
            </a:pPr>
            <a:r>
              <a:rPr lang="en-US" altLang="en-US" sz="1200"/>
              <a:t>1) Myelin normally ends at the…</a:t>
            </a:r>
            <a:r>
              <a:rPr lang="en-US" altLang="en-US" sz="1200" b="1">
                <a:solidFill>
                  <a:srgbClr val="0000FF"/>
                </a:solidFill>
              </a:rPr>
              <a:t>lamina cribrosa</a:t>
            </a:r>
          </a:p>
          <a:p>
            <a:pPr eaLnBrk="1" hangingPunct="1">
              <a:spcBef>
                <a:spcPct val="0"/>
              </a:spcBef>
              <a:buClrTx/>
              <a:buSzTx/>
              <a:buFontTx/>
              <a:buNone/>
            </a:pPr>
            <a:r>
              <a:rPr lang="en-US" altLang="en-US" sz="1200"/>
              <a:t>2) Can be…</a:t>
            </a:r>
            <a:r>
              <a:rPr lang="en-US" altLang="en-US" sz="1200" b="1">
                <a:solidFill>
                  <a:srgbClr val="0000FF"/>
                </a:solidFill>
              </a:rPr>
              <a:t>patchy</a:t>
            </a:r>
            <a:r>
              <a:rPr lang="en-US" altLang="en-US" sz="1200"/>
              <a:t> </a:t>
            </a:r>
            <a:r>
              <a:rPr lang="en-US" altLang="en-US" sz="1200">
                <a:solidFill>
                  <a:srgbClr val="0000FF"/>
                </a:solidFill>
              </a:rPr>
              <a:t>and</a:t>
            </a:r>
            <a:r>
              <a:rPr lang="en-US" altLang="en-US" sz="1200"/>
              <a:t> </a:t>
            </a:r>
            <a:r>
              <a:rPr lang="en-US" altLang="en-US" sz="1200" b="1">
                <a:solidFill>
                  <a:srgbClr val="0000FF"/>
                </a:solidFill>
              </a:rPr>
              <a:t>discontinuous</a:t>
            </a:r>
          </a:p>
          <a:p>
            <a:pPr eaLnBrk="1" hangingPunct="1">
              <a:spcBef>
                <a:spcPct val="0"/>
              </a:spcBef>
              <a:buClrTx/>
              <a:buSzTx/>
              <a:buFontTx/>
              <a:buNone/>
            </a:pPr>
            <a:r>
              <a:rPr lang="en-US" altLang="en-US" sz="1200"/>
              <a:t>3) Corresponding VF has an…</a:t>
            </a:r>
            <a:r>
              <a:rPr lang="en-US" altLang="en-US" sz="1200" b="1">
                <a:solidFill>
                  <a:srgbClr val="0000FF"/>
                </a:solidFill>
              </a:rPr>
              <a:t>absolute</a:t>
            </a:r>
            <a:r>
              <a:rPr lang="en-US" altLang="en-US" sz="1200"/>
              <a:t> scotoma</a:t>
            </a:r>
          </a:p>
        </p:txBody>
      </p:sp>
      <p:sp>
        <p:nvSpPr>
          <p:cNvPr id="52236" name="Rectangle 16">
            <a:extLst>
              <a:ext uri="{FF2B5EF4-FFF2-40B4-BE49-F238E27FC236}">
                <a16:creationId xmlns:a16="http://schemas.microsoft.com/office/drawing/2014/main" id="{2498187B-F88E-496F-BD82-A82F78CF963B}"/>
              </a:ext>
            </a:extLst>
          </p:cNvPr>
          <p:cNvSpPr>
            <a:spLocks noChangeArrowheads="1"/>
          </p:cNvSpPr>
          <p:nvPr/>
        </p:nvSpPr>
        <p:spPr bwMode="auto">
          <a:xfrm>
            <a:off x="457200" y="122238"/>
            <a:ext cx="7543800" cy="8683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b"/>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ct val="85000"/>
              </a:lnSpc>
              <a:spcBef>
                <a:spcPct val="0"/>
              </a:spcBef>
              <a:buClrTx/>
              <a:buSzTx/>
              <a:buFontTx/>
              <a:buNone/>
            </a:pPr>
            <a:r>
              <a:rPr lang="en-US" altLang="en-US" sz="3200" b="1" dirty="0">
                <a:solidFill>
                  <a:schemeClr val="tx2"/>
                </a:solidFill>
              </a:rPr>
              <a:t>Developmental Abnormalities of the Optic Nerve Head</a:t>
            </a:r>
            <a:endParaRPr lang="en-US" altLang="en-US" sz="3200" dirty="0">
              <a:solidFill>
                <a:schemeClr val="tx2"/>
              </a:solidFill>
            </a:endParaRPr>
          </a:p>
        </p:txBody>
      </p:sp>
      <p:sp>
        <p:nvSpPr>
          <p:cNvPr id="52237" name="Slide Number Placeholder 1">
            <a:extLst>
              <a:ext uri="{FF2B5EF4-FFF2-40B4-BE49-F238E27FC236}">
                <a16:creationId xmlns:a16="http://schemas.microsoft.com/office/drawing/2014/main" id="{177944DE-3F90-4C9C-8D55-1F24B79DA635}"/>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FD1F2A08-B270-4C93-B779-87D3CB3742F9}" type="slidenum">
              <a:rPr lang="en-US" altLang="en-US" sz="1000"/>
              <a:pPr>
                <a:spcBef>
                  <a:spcPct val="0"/>
                </a:spcBef>
                <a:buClrTx/>
                <a:buSzTx/>
                <a:buFontTx/>
                <a:buNone/>
              </a:pPr>
              <a:t>121</a:t>
            </a:fld>
            <a:endParaRPr lang="en-US" altLang="en-US" sz="1000"/>
          </a:p>
        </p:txBody>
      </p:sp>
      <p:sp>
        <p:nvSpPr>
          <p:cNvPr id="17" name="Text Box 13">
            <a:extLst>
              <a:ext uri="{FF2B5EF4-FFF2-40B4-BE49-F238E27FC236}">
                <a16:creationId xmlns:a16="http://schemas.microsoft.com/office/drawing/2014/main" id="{6C52229B-1D2D-4D7C-8BFF-53D1AD35A33A}"/>
              </a:ext>
            </a:extLst>
          </p:cNvPr>
          <p:cNvSpPr txBox="1">
            <a:spLocks noChangeArrowheads="1"/>
          </p:cNvSpPr>
          <p:nvPr/>
        </p:nvSpPr>
        <p:spPr bwMode="auto">
          <a:xfrm>
            <a:off x="4800600" y="5257800"/>
            <a:ext cx="4294188" cy="1230313"/>
          </a:xfrm>
          <a:prstGeom prst="rect">
            <a:avLst/>
          </a:prstGeom>
          <a:solidFill>
            <a:srgbClr val="FFCC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Tilted-Disc Syndrome</a:t>
            </a:r>
          </a:p>
          <a:p>
            <a:pPr eaLnBrk="1" hangingPunct="1">
              <a:spcBef>
                <a:spcPct val="0"/>
              </a:spcBef>
              <a:buClrTx/>
              <a:buSzTx/>
              <a:buFontTx/>
              <a:buNone/>
            </a:pPr>
            <a:r>
              <a:rPr lang="en-US" altLang="en-US" sz="1200"/>
              <a:t>1) Superior pole appears…</a:t>
            </a:r>
            <a:r>
              <a:rPr lang="en-US" altLang="en-US" sz="1200" b="1">
                <a:solidFill>
                  <a:srgbClr val="0000FF"/>
                </a:solidFill>
              </a:rPr>
              <a:t>elevated</a:t>
            </a:r>
            <a:r>
              <a:rPr lang="en-US" altLang="en-US" sz="1200"/>
              <a:t>, inferior…</a:t>
            </a:r>
            <a:r>
              <a:rPr lang="en-US" altLang="en-US" sz="1200" b="1">
                <a:solidFill>
                  <a:srgbClr val="0000FF"/>
                </a:solidFill>
              </a:rPr>
              <a:t>recessed</a:t>
            </a:r>
          </a:p>
          <a:p>
            <a:pPr eaLnBrk="1" hangingPunct="1">
              <a:spcBef>
                <a:spcPct val="0"/>
              </a:spcBef>
              <a:buClrTx/>
              <a:buSzTx/>
              <a:buFontTx/>
              <a:buNone/>
            </a:pPr>
            <a:r>
              <a:rPr lang="en-US" altLang="en-US" sz="1200"/>
              <a:t>2) </a:t>
            </a:r>
            <a:r>
              <a:rPr lang="en-US" altLang="en-US" sz="1200">
                <a:solidFill>
                  <a:srgbClr val="FFCC99"/>
                </a:solidFill>
              </a:rPr>
              <a:t>Associated with…</a:t>
            </a:r>
            <a:r>
              <a:rPr lang="en-US" altLang="en-US" sz="1200" b="1">
                <a:solidFill>
                  <a:srgbClr val="FFCC99"/>
                </a:solidFill>
              </a:rPr>
              <a:t>situs inversus</a:t>
            </a:r>
            <a:r>
              <a:rPr lang="en-US" altLang="en-US" sz="1200">
                <a:solidFill>
                  <a:srgbClr val="FFCC99"/>
                </a:solidFill>
              </a:rPr>
              <a:t> of retinal vessels</a:t>
            </a:r>
          </a:p>
          <a:p>
            <a:pPr eaLnBrk="1" hangingPunct="1">
              <a:spcBef>
                <a:spcPct val="0"/>
              </a:spcBef>
              <a:buClrTx/>
              <a:buSzTx/>
              <a:buFontTx/>
              <a:buNone/>
            </a:pPr>
            <a:r>
              <a:rPr lang="en-US" altLang="en-US" sz="1200"/>
              <a:t>3) </a:t>
            </a:r>
            <a:r>
              <a:rPr lang="en-US" altLang="en-US" sz="1200">
                <a:solidFill>
                  <a:srgbClr val="FFCC99"/>
                </a:solidFill>
              </a:rPr>
              <a:t>Fundus abnormality produces…</a:t>
            </a:r>
            <a:r>
              <a:rPr lang="en-US" altLang="en-US" sz="1200" b="1">
                <a:solidFill>
                  <a:srgbClr val="FFCC99"/>
                </a:solidFill>
              </a:rPr>
              <a:t>myopic astigmatism</a:t>
            </a:r>
          </a:p>
          <a:p>
            <a:pPr eaLnBrk="1" hangingPunct="1">
              <a:spcBef>
                <a:spcPct val="0"/>
              </a:spcBef>
              <a:buClrTx/>
              <a:buSzTx/>
              <a:buFontTx/>
              <a:buNone/>
            </a:pPr>
            <a:r>
              <a:rPr lang="en-US" altLang="en-US" sz="1200"/>
              <a:t>4) </a:t>
            </a:r>
            <a:r>
              <a:rPr lang="en-US" altLang="en-US" sz="1200">
                <a:solidFill>
                  <a:srgbClr val="FFCC99"/>
                </a:solidFill>
              </a:rPr>
              <a:t>VF testing reveals…</a:t>
            </a:r>
            <a:r>
              <a:rPr lang="en-US" altLang="en-US" sz="1200" b="1">
                <a:solidFill>
                  <a:srgbClr val="FFCC99"/>
                </a:solidFill>
              </a:rPr>
              <a:t>bitemporal hemianopia</a:t>
            </a:r>
            <a:r>
              <a:rPr lang="en-US" altLang="en-US" sz="1200">
                <a:solidFill>
                  <a:srgbClr val="FFCC99"/>
                </a:solidFill>
              </a:rPr>
              <a:t> that doesn’t</a:t>
            </a:r>
          </a:p>
          <a:p>
            <a:pPr eaLnBrk="1" hangingPunct="1">
              <a:spcBef>
                <a:spcPct val="0"/>
              </a:spcBef>
              <a:buClrTx/>
              <a:buSzTx/>
              <a:buFontTx/>
              <a:buNone/>
            </a:pPr>
            <a:r>
              <a:rPr lang="en-US" altLang="en-US" sz="1200">
                <a:solidFill>
                  <a:srgbClr val="FFCC99"/>
                </a:solidFill>
              </a:rPr>
              <a:t>   …</a:t>
            </a:r>
            <a:r>
              <a:rPr lang="en-US" altLang="en-US" sz="1200" b="1">
                <a:solidFill>
                  <a:srgbClr val="FFCC99"/>
                </a:solidFill>
              </a:rPr>
              <a:t>respect the vertical</a:t>
            </a:r>
            <a:r>
              <a:rPr lang="en-US" altLang="en-US" sz="1200">
                <a:solidFill>
                  <a:srgbClr val="FFCC99"/>
                </a:solidFill>
              </a:rPr>
              <a:t> and may…</a:t>
            </a:r>
            <a:r>
              <a:rPr lang="en-US" altLang="en-US" sz="1200" b="1">
                <a:solidFill>
                  <a:srgbClr val="FFCC99"/>
                </a:solidFill>
              </a:rPr>
              <a:t>resolve with refraction</a:t>
            </a:r>
          </a:p>
        </p:txBody>
      </p:sp>
      <p:sp>
        <p:nvSpPr>
          <p:cNvPr id="18" name="Text Box 13">
            <a:extLst>
              <a:ext uri="{FF2B5EF4-FFF2-40B4-BE49-F238E27FC236}">
                <a16:creationId xmlns:a16="http://schemas.microsoft.com/office/drawing/2014/main" id="{1AF6244F-DBAF-471F-B752-1940A59EF86F}"/>
              </a:ext>
            </a:extLst>
          </p:cNvPr>
          <p:cNvSpPr txBox="1">
            <a:spLocks noChangeArrowheads="1"/>
          </p:cNvSpPr>
          <p:nvPr/>
        </p:nvSpPr>
        <p:spPr bwMode="auto">
          <a:xfrm>
            <a:off x="4800600" y="5257800"/>
            <a:ext cx="4216400" cy="1231106"/>
          </a:xfrm>
          <a:prstGeom prst="rect">
            <a:avLst/>
          </a:prstGeom>
          <a:solidFill>
            <a:srgbClr val="FFCC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dirty="0">
                <a:solidFill>
                  <a:schemeClr val="bg1">
                    <a:lumMod val="65000"/>
                  </a:schemeClr>
                </a:solidFill>
              </a:rPr>
              <a:t>Tilted-Disc Syndrome</a:t>
            </a:r>
          </a:p>
          <a:p>
            <a:pPr eaLnBrk="1" hangingPunct="1">
              <a:spcBef>
                <a:spcPct val="0"/>
              </a:spcBef>
              <a:buClrTx/>
              <a:buSzTx/>
              <a:buFontTx/>
              <a:buNone/>
            </a:pPr>
            <a:r>
              <a:rPr lang="en-US" altLang="en-US" sz="1200" dirty="0">
                <a:solidFill>
                  <a:srgbClr val="FFCC99"/>
                </a:solidFill>
              </a:rPr>
              <a:t>1) Superior pole appears…</a:t>
            </a:r>
            <a:r>
              <a:rPr lang="en-US" altLang="en-US" sz="1200" b="1" dirty="0">
                <a:solidFill>
                  <a:srgbClr val="FFCC99"/>
                </a:solidFill>
              </a:rPr>
              <a:t>elevated</a:t>
            </a:r>
            <a:r>
              <a:rPr lang="en-US" altLang="en-US" sz="1200" dirty="0">
                <a:solidFill>
                  <a:srgbClr val="FFCC99"/>
                </a:solidFill>
              </a:rPr>
              <a:t>, inferior… </a:t>
            </a:r>
            <a:r>
              <a:rPr lang="en-US" altLang="en-US" sz="1200" b="1" dirty="0">
                <a:solidFill>
                  <a:srgbClr val="FFCC99"/>
                </a:solidFill>
              </a:rPr>
              <a:t>recessed</a:t>
            </a:r>
          </a:p>
          <a:p>
            <a:pPr eaLnBrk="1" hangingPunct="1">
              <a:spcBef>
                <a:spcPct val="0"/>
              </a:spcBef>
              <a:buClrTx/>
              <a:buSzTx/>
              <a:buFontTx/>
              <a:buNone/>
            </a:pPr>
            <a:r>
              <a:rPr lang="en-US" altLang="en-US" sz="1200" dirty="0">
                <a:solidFill>
                  <a:srgbClr val="FFCC99"/>
                </a:solidFill>
              </a:rPr>
              <a:t>2) Associated with…</a:t>
            </a:r>
            <a:r>
              <a:rPr lang="en-US" altLang="en-US" sz="1200" b="1" dirty="0">
                <a:solidFill>
                  <a:srgbClr val="FFCC99"/>
                </a:solidFill>
              </a:rPr>
              <a:t>situs inversus</a:t>
            </a:r>
            <a:r>
              <a:rPr lang="en-US" altLang="en-US" sz="1200" dirty="0">
                <a:solidFill>
                  <a:srgbClr val="FFCC99"/>
                </a:solidFill>
              </a:rPr>
              <a:t> of retinal vessels</a:t>
            </a:r>
          </a:p>
          <a:p>
            <a:pPr eaLnBrk="1" hangingPunct="1">
              <a:spcBef>
                <a:spcPct val="0"/>
              </a:spcBef>
              <a:buClrTx/>
              <a:buSzTx/>
              <a:buFontTx/>
              <a:buNone/>
            </a:pPr>
            <a:r>
              <a:rPr lang="en-US" altLang="en-US" sz="1200" dirty="0">
                <a:solidFill>
                  <a:srgbClr val="FFCC99"/>
                </a:solidFill>
              </a:rPr>
              <a:t>3) Fundus abnormality produces… </a:t>
            </a:r>
            <a:r>
              <a:rPr lang="en-US" altLang="en-US" sz="1200" b="1" dirty="0">
                <a:solidFill>
                  <a:srgbClr val="FFCC99"/>
                </a:solidFill>
              </a:rPr>
              <a:t>myopic </a:t>
            </a:r>
            <a:r>
              <a:rPr lang="en-US" altLang="en-US" sz="1200" b="1" dirty="0" err="1">
                <a:solidFill>
                  <a:srgbClr val="FFCC99"/>
                </a:solidFill>
              </a:rPr>
              <a:t>astigm</a:t>
            </a:r>
            <a:endParaRPr lang="en-US" altLang="en-US" sz="1200" b="1" dirty="0">
              <a:solidFill>
                <a:srgbClr val="FFCC99"/>
              </a:solidFill>
            </a:endParaRPr>
          </a:p>
          <a:p>
            <a:pPr eaLnBrk="1" hangingPunct="1">
              <a:spcBef>
                <a:spcPct val="0"/>
              </a:spcBef>
              <a:buClrTx/>
              <a:buSzTx/>
              <a:buFontTx/>
              <a:buNone/>
            </a:pPr>
            <a:r>
              <a:rPr lang="en-US" altLang="en-US" sz="1200" dirty="0">
                <a:solidFill>
                  <a:srgbClr val="FFCC99"/>
                </a:solidFill>
              </a:rPr>
              <a:t>4) VF testing reveals…</a:t>
            </a:r>
            <a:r>
              <a:rPr lang="en-US" altLang="en-US" sz="1200" b="1" dirty="0">
                <a:solidFill>
                  <a:srgbClr val="FFCC99"/>
                </a:solidFill>
              </a:rPr>
              <a:t>bitemporal hemianopia</a:t>
            </a:r>
            <a:r>
              <a:rPr lang="en-US" altLang="en-US" sz="1200" dirty="0">
                <a:solidFill>
                  <a:srgbClr val="FFCC99"/>
                </a:solidFill>
              </a:rPr>
              <a:t> that </a:t>
            </a:r>
            <a:r>
              <a:rPr lang="en-US" altLang="en-US" sz="1200" dirty="0" err="1">
                <a:solidFill>
                  <a:srgbClr val="FFCC99"/>
                </a:solidFill>
              </a:rPr>
              <a:t>doesn’t</a:t>
            </a:r>
            <a:r>
              <a:rPr lang="en-US" altLang="en-US" sz="1200" b="1" dirty="0" err="1">
                <a:solidFill>
                  <a:srgbClr val="FFCC99"/>
                </a:solidFill>
              </a:rPr>
              <a:t>with</a:t>
            </a:r>
            <a:r>
              <a:rPr lang="en-US" altLang="en-US" sz="1200" b="1" dirty="0">
                <a:solidFill>
                  <a:srgbClr val="FFCC99"/>
                </a:solidFill>
              </a:rPr>
              <a:t> refract</a:t>
            </a:r>
          </a:p>
        </p:txBody>
      </p:sp>
      <p:sp>
        <p:nvSpPr>
          <p:cNvPr id="19" name="Text Box 14">
            <a:extLst>
              <a:ext uri="{FF2B5EF4-FFF2-40B4-BE49-F238E27FC236}">
                <a16:creationId xmlns:a16="http://schemas.microsoft.com/office/drawing/2014/main" id="{E49A8DDC-5F24-4DFD-BA92-BAAAA49FBCAB}"/>
              </a:ext>
            </a:extLst>
          </p:cNvPr>
          <p:cNvSpPr txBox="1">
            <a:spLocks noChangeArrowheads="1"/>
          </p:cNvSpPr>
          <p:nvPr/>
        </p:nvSpPr>
        <p:spPr bwMode="auto">
          <a:xfrm>
            <a:off x="4648200" y="2576513"/>
            <a:ext cx="3522663" cy="862012"/>
          </a:xfrm>
          <a:prstGeom prst="rect">
            <a:avLst/>
          </a:prstGeom>
          <a:solidFill>
            <a:srgbClr val="FFC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solidFill>
                  <a:schemeClr val="bg1">
                    <a:lumMod val="65000"/>
                  </a:schemeClr>
                </a:solidFill>
              </a:rPr>
              <a:t>Myelinated RNFL</a:t>
            </a:r>
          </a:p>
          <a:p>
            <a:pPr eaLnBrk="1" hangingPunct="1">
              <a:spcBef>
                <a:spcPct val="0"/>
              </a:spcBef>
              <a:buClrTx/>
              <a:buSzTx/>
              <a:buFontTx/>
              <a:buNone/>
            </a:pPr>
            <a:r>
              <a:rPr lang="en-US" altLang="en-US" sz="1200">
                <a:solidFill>
                  <a:schemeClr val="bg1">
                    <a:lumMod val="65000"/>
                  </a:schemeClr>
                </a:solidFill>
              </a:rPr>
              <a:t>1) Myelin normally ends at the…</a:t>
            </a:r>
            <a:r>
              <a:rPr lang="en-US" altLang="en-US" sz="1200" b="1">
                <a:solidFill>
                  <a:schemeClr val="bg1">
                    <a:lumMod val="65000"/>
                  </a:schemeClr>
                </a:solidFill>
              </a:rPr>
              <a:t>lamina cribrosa</a:t>
            </a:r>
          </a:p>
          <a:p>
            <a:pPr eaLnBrk="1" hangingPunct="1">
              <a:spcBef>
                <a:spcPct val="0"/>
              </a:spcBef>
              <a:buClrTx/>
              <a:buSzTx/>
              <a:buFontTx/>
              <a:buNone/>
            </a:pPr>
            <a:r>
              <a:rPr lang="en-US" altLang="en-US" sz="1200">
                <a:solidFill>
                  <a:schemeClr val="bg1">
                    <a:lumMod val="65000"/>
                  </a:schemeClr>
                </a:solidFill>
              </a:rPr>
              <a:t>2) Can be…</a:t>
            </a:r>
            <a:r>
              <a:rPr lang="en-US" altLang="en-US" sz="1200" b="1">
                <a:solidFill>
                  <a:schemeClr val="bg1">
                    <a:lumMod val="65000"/>
                  </a:schemeClr>
                </a:solidFill>
              </a:rPr>
              <a:t>patchy</a:t>
            </a:r>
            <a:r>
              <a:rPr lang="en-US" altLang="en-US" sz="1200">
                <a:solidFill>
                  <a:schemeClr val="bg1">
                    <a:lumMod val="65000"/>
                  </a:schemeClr>
                </a:solidFill>
              </a:rPr>
              <a:t> and </a:t>
            </a:r>
            <a:r>
              <a:rPr lang="en-US" altLang="en-US" sz="1200" b="1">
                <a:solidFill>
                  <a:schemeClr val="bg1">
                    <a:lumMod val="65000"/>
                  </a:schemeClr>
                </a:solidFill>
              </a:rPr>
              <a:t>discontinuous</a:t>
            </a:r>
          </a:p>
          <a:p>
            <a:pPr eaLnBrk="1" hangingPunct="1">
              <a:spcBef>
                <a:spcPct val="0"/>
              </a:spcBef>
              <a:buClrTx/>
              <a:buSzTx/>
              <a:buFontTx/>
              <a:buNone/>
            </a:pPr>
            <a:r>
              <a:rPr lang="en-US" altLang="en-US" sz="1200">
                <a:solidFill>
                  <a:schemeClr val="bg1">
                    <a:lumMod val="65000"/>
                  </a:schemeClr>
                </a:solidFill>
              </a:rPr>
              <a:t>3) Corresponding VF has an…</a:t>
            </a:r>
            <a:r>
              <a:rPr lang="en-US" altLang="en-US" sz="1200" b="1">
                <a:solidFill>
                  <a:schemeClr val="bg1">
                    <a:lumMod val="65000"/>
                  </a:schemeClr>
                </a:solidFill>
              </a:rPr>
              <a:t>absolute</a:t>
            </a:r>
            <a:r>
              <a:rPr lang="en-US" altLang="en-US" sz="1200">
                <a:solidFill>
                  <a:schemeClr val="bg1">
                    <a:lumMod val="65000"/>
                  </a:schemeClr>
                </a:solidFill>
              </a:rPr>
              <a:t> scotoma</a:t>
            </a:r>
          </a:p>
        </p:txBody>
      </p:sp>
      <p:sp>
        <p:nvSpPr>
          <p:cNvPr id="20" name="Text Box 15">
            <a:extLst>
              <a:ext uri="{FF2B5EF4-FFF2-40B4-BE49-F238E27FC236}">
                <a16:creationId xmlns:a16="http://schemas.microsoft.com/office/drawing/2014/main" id="{29151D52-5DF1-466A-8176-8B972B00FE99}"/>
              </a:ext>
            </a:extLst>
          </p:cNvPr>
          <p:cNvSpPr txBox="1">
            <a:spLocks noChangeArrowheads="1"/>
          </p:cNvSpPr>
          <p:nvPr/>
        </p:nvSpPr>
        <p:spPr bwMode="auto">
          <a:xfrm>
            <a:off x="5410200" y="1687513"/>
            <a:ext cx="3640740" cy="677108"/>
          </a:xfrm>
          <a:prstGeom prst="rect">
            <a:avLst/>
          </a:prstGeom>
          <a:solidFill>
            <a:srgbClr val="FFFF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solidFill>
                  <a:schemeClr val="bg1">
                    <a:lumMod val="75000"/>
                  </a:schemeClr>
                </a:solidFill>
              </a:rPr>
              <a:t>Megalopapilla</a:t>
            </a:r>
          </a:p>
          <a:p>
            <a:pPr eaLnBrk="1" hangingPunct="1">
              <a:spcBef>
                <a:spcPct val="0"/>
              </a:spcBef>
              <a:buClrTx/>
              <a:buSzTx/>
              <a:buFontTx/>
              <a:buNone/>
            </a:pPr>
            <a:r>
              <a:rPr lang="en-US" altLang="en-US" sz="1200">
                <a:solidFill>
                  <a:schemeClr val="bg1">
                    <a:lumMod val="75000"/>
                  </a:schemeClr>
                </a:solidFill>
              </a:rPr>
              <a:t>1) Abnormally large diameter of…</a:t>
            </a:r>
            <a:r>
              <a:rPr lang="en-US" altLang="en-US" sz="1200" b="1">
                <a:solidFill>
                  <a:schemeClr val="bg1">
                    <a:lumMod val="75000"/>
                  </a:schemeClr>
                </a:solidFill>
              </a:rPr>
              <a:t>disc </a:t>
            </a:r>
            <a:r>
              <a:rPr lang="en-US" altLang="en-US" sz="1200">
                <a:solidFill>
                  <a:schemeClr val="bg1">
                    <a:lumMod val="75000"/>
                  </a:schemeClr>
                </a:solidFill>
              </a:rPr>
              <a:t>and</a:t>
            </a:r>
            <a:r>
              <a:rPr lang="en-US" altLang="en-US" sz="1200" b="1">
                <a:solidFill>
                  <a:schemeClr val="bg1">
                    <a:lumMod val="75000"/>
                  </a:schemeClr>
                </a:solidFill>
              </a:rPr>
              <a:t> cup</a:t>
            </a:r>
          </a:p>
          <a:p>
            <a:pPr eaLnBrk="1" hangingPunct="1">
              <a:spcBef>
                <a:spcPct val="0"/>
              </a:spcBef>
              <a:buClrTx/>
              <a:buSzTx/>
              <a:buFontTx/>
              <a:buNone/>
            </a:pPr>
            <a:r>
              <a:rPr lang="en-US" altLang="en-US" sz="1200">
                <a:solidFill>
                  <a:schemeClr val="bg1">
                    <a:lumMod val="75000"/>
                  </a:schemeClr>
                </a:solidFill>
              </a:rPr>
              <a:t>2) VF testing may reveal an…</a:t>
            </a:r>
            <a:r>
              <a:rPr lang="en-US" altLang="en-US" sz="1200" b="1">
                <a:solidFill>
                  <a:schemeClr val="bg1">
                    <a:lumMod val="75000"/>
                  </a:schemeClr>
                </a:solidFill>
              </a:rPr>
              <a:t>enlarged blind spot</a:t>
            </a:r>
          </a:p>
        </p:txBody>
      </p:sp>
      <p:sp>
        <p:nvSpPr>
          <p:cNvPr id="21" name="Oval 20">
            <a:extLst>
              <a:ext uri="{FF2B5EF4-FFF2-40B4-BE49-F238E27FC236}">
                <a16:creationId xmlns:a16="http://schemas.microsoft.com/office/drawing/2014/main" id="{A26BE669-57B4-45DA-96BD-8DB58ABC4B83}"/>
              </a:ext>
            </a:extLst>
          </p:cNvPr>
          <p:cNvSpPr/>
          <p:nvPr/>
        </p:nvSpPr>
        <p:spPr>
          <a:xfrm>
            <a:off x="7162800" y="4110793"/>
            <a:ext cx="1676400" cy="382587"/>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Text Box 10">
            <a:extLst>
              <a:ext uri="{FF2B5EF4-FFF2-40B4-BE49-F238E27FC236}">
                <a16:creationId xmlns:a16="http://schemas.microsoft.com/office/drawing/2014/main" id="{93C876E1-AD8D-4C49-8963-450D32DEB81D}"/>
              </a:ext>
            </a:extLst>
          </p:cNvPr>
          <p:cNvSpPr txBox="1">
            <a:spLocks noChangeArrowheads="1"/>
          </p:cNvSpPr>
          <p:nvPr/>
        </p:nvSpPr>
        <p:spPr bwMode="auto">
          <a:xfrm>
            <a:off x="1371600" y="4267200"/>
            <a:ext cx="3057525" cy="2154238"/>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Morning-Glory Disc</a:t>
            </a:r>
          </a:p>
          <a:p>
            <a:pPr eaLnBrk="1" hangingPunct="1">
              <a:spcBef>
                <a:spcPct val="0"/>
              </a:spcBef>
              <a:buClrTx/>
              <a:buSzTx/>
              <a:buFontTx/>
              <a:buNone/>
            </a:pPr>
            <a:r>
              <a:rPr lang="en-US" altLang="en-US" sz="1200"/>
              <a:t>--DFE reveals:</a:t>
            </a:r>
          </a:p>
          <a:p>
            <a:pPr eaLnBrk="1" hangingPunct="1">
              <a:spcBef>
                <a:spcPct val="0"/>
              </a:spcBef>
              <a:buClrTx/>
              <a:buSzTx/>
              <a:buFontTx/>
              <a:buNone/>
            </a:pPr>
            <a:r>
              <a:rPr lang="en-US" altLang="en-US" sz="1200"/>
              <a:t>  1) A funnel-shaped…</a:t>
            </a:r>
            <a:r>
              <a:rPr lang="en-US" altLang="en-US" sz="1200" b="1">
                <a:solidFill>
                  <a:srgbClr val="0000FF"/>
                </a:solidFill>
              </a:rPr>
              <a:t>excavation</a:t>
            </a:r>
            <a:endParaRPr lang="en-US" altLang="en-US" sz="1200"/>
          </a:p>
          <a:p>
            <a:pPr eaLnBrk="1" hangingPunct="1">
              <a:spcBef>
                <a:spcPct val="0"/>
              </a:spcBef>
              <a:buClrTx/>
              <a:buSzTx/>
              <a:buFontTx/>
              <a:buNone/>
            </a:pPr>
            <a:r>
              <a:rPr lang="en-US" altLang="en-US" sz="1200"/>
              <a:t>  2) Number of vessels crossing the rim</a:t>
            </a:r>
          </a:p>
          <a:p>
            <a:pPr eaLnBrk="1" hangingPunct="1">
              <a:spcBef>
                <a:spcPct val="0"/>
              </a:spcBef>
              <a:buClrTx/>
              <a:buSzTx/>
              <a:buFontTx/>
              <a:buNone/>
            </a:pPr>
            <a:r>
              <a:rPr lang="en-US" altLang="en-US" sz="1200"/>
              <a:t>    seems abnormally…</a:t>
            </a:r>
            <a:r>
              <a:rPr lang="en-US" altLang="en-US" sz="1200" b="1">
                <a:solidFill>
                  <a:srgbClr val="0000FF"/>
                </a:solidFill>
              </a:rPr>
              <a:t>high</a:t>
            </a:r>
            <a:r>
              <a:rPr lang="en-US" altLang="en-US" sz="1200"/>
              <a:t> </a:t>
            </a:r>
            <a:endParaRPr lang="en-US" altLang="en-US" sz="1200" b="1">
              <a:solidFill>
                <a:srgbClr val="0000FF"/>
              </a:solidFill>
            </a:endParaRPr>
          </a:p>
          <a:p>
            <a:pPr eaLnBrk="1" hangingPunct="1">
              <a:spcBef>
                <a:spcPct val="0"/>
              </a:spcBef>
              <a:buClrTx/>
              <a:buSzTx/>
              <a:buFontTx/>
              <a:buNone/>
            </a:pPr>
            <a:r>
              <a:rPr lang="en-US" altLang="en-US" sz="1200"/>
              <a:t>--Tissue is…</a:t>
            </a:r>
            <a:r>
              <a:rPr lang="en-US" altLang="en-US" sz="1200" b="1">
                <a:solidFill>
                  <a:srgbClr val="0000FF"/>
                </a:solidFill>
              </a:rPr>
              <a:t>contractile</a:t>
            </a:r>
            <a:r>
              <a:rPr lang="en-US" altLang="en-US" sz="1200"/>
              <a:t>, so cup seems</a:t>
            </a:r>
          </a:p>
          <a:p>
            <a:pPr eaLnBrk="1" hangingPunct="1">
              <a:spcBef>
                <a:spcPct val="0"/>
              </a:spcBef>
              <a:buClrTx/>
              <a:buSzTx/>
              <a:buFontTx/>
              <a:buNone/>
            </a:pPr>
            <a:r>
              <a:rPr lang="en-US" altLang="en-US" sz="1200"/>
              <a:t>  to…</a:t>
            </a:r>
            <a:r>
              <a:rPr lang="en-US" altLang="en-US" sz="1200" b="1">
                <a:solidFill>
                  <a:srgbClr val="0000FF"/>
                </a:solidFill>
              </a:rPr>
              <a:t>open </a:t>
            </a:r>
            <a:r>
              <a:rPr lang="en-US" altLang="en-US" sz="1200">
                <a:solidFill>
                  <a:srgbClr val="0000FF"/>
                </a:solidFill>
              </a:rPr>
              <a:t>and</a:t>
            </a:r>
            <a:r>
              <a:rPr lang="en-US" altLang="en-US" sz="1200" b="1">
                <a:solidFill>
                  <a:srgbClr val="0000FF"/>
                </a:solidFill>
              </a:rPr>
              <a:t> close</a:t>
            </a:r>
            <a:r>
              <a:rPr lang="en-US" altLang="en-US" sz="1200"/>
              <a:t> (like its namesake,  </a:t>
            </a:r>
          </a:p>
          <a:p>
            <a:pPr eaLnBrk="1" hangingPunct="1">
              <a:spcBef>
                <a:spcPct val="0"/>
              </a:spcBef>
              <a:buClrTx/>
              <a:buSzTx/>
              <a:buFontTx/>
              <a:buNone/>
            </a:pPr>
            <a:r>
              <a:rPr lang="en-US" altLang="en-US" sz="1200"/>
              <a:t>  the morning-glory flower)</a:t>
            </a:r>
          </a:p>
          <a:p>
            <a:pPr eaLnBrk="1" hangingPunct="1">
              <a:spcBef>
                <a:spcPct val="0"/>
              </a:spcBef>
              <a:buClrTx/>
              <a:buSzTx/>
              <a:buFontTx/>
              <a:buNone/>
            </a:pPr>
            <a:r>
              <a:rPr lang="en-US" altLang="en-US" sz="1200"/>
              <a:t>--VA usually…</a:t>
            </a:r>
            <a:r>
              <a:rPr lang="en-US" altLang="en-US" sz="1200" b="1">
                <a:solidFill>
                  <a:srgbClr val="0000FF"/>
                </a:solidFill>
              </a:rPr>
              <a:t>20/200</a:t>
            </a:r>
            <a:r>
              <a:rPr lang="en-US" altLang="en-US" sz="1200"/>
              <a:t>, but can be…</a:t>
            </a:r>
          </a:p>
          <a:p>
            <a:pPr eaLnBrk="1" hangingPunct="1">
              <a:spcBef>
                <a:spcPct val="0"/>
              </a:spcBef>
              <a:buClrTx/>
              <a:buSzTx/>
              <a:buFontTx/>
              <a:buNone/>
            </a:pPr>
            <a:r>
              <a:rPr lang="en-US" altLang="en-US" sz="1200"/>
              <a:t>   </a:t>
            </a:r>
            <a:r>
              <a:rPr lang="en-US" altLang="en-US" sz="1200" b="1">
                <a:solidFill>
                  <a:srgbClr val="0000FF"/>
                </a:solidFill>
              </a:rPr>
              <a:t>20/20&lt;-&gt;NLP</a:t>
            </a:r>
          </a:p>
          <a:p>
            <a:pPr eaLnBrk="1" hangingPunct="1">
              <a:spcBef>
                <a:spcPct val="0"/>
              </a:spcBef>
              <a:buClrTx/>
              <a:buSzTx/>
              <a:buFontTx/>
              <a:buNone/>
            </a:pPr>
            <a:r>
              <a:rPr lang="en-US" altLang="en-US" sz="1200"/>
              <a:t>--1/3 develop…</a:t>
            </a:r>
            <a:r>
              <a:rPr lang="en-US" altLang="en-US" sz="1200" b="1">
                <a:solidFill>
                  <a:srgbClr val="CCECFF"/>
                </a:solidFill>
              </a:rPr>
              <a:t>serous</a:t>
            </a:r>
            <a:r>
              <a:rPr lang="en-US" altLang="en-US" sz="1200" b="1">
                <a:solidFill>
                  <a:srgbClr val="0000FF"/>
                </a:solidFill>
              </a:rPr>
              <a:t> </a:t>
            </a:r>
            <a:r>
              <a:rPr lang="en-US" altLang="en-US" sz="1200" b="1">
                <a:solidFill>
                  <a:srgbClr val="CCECFF"/>
                </a:solidFill>
              </a:rPr>
              <a:t>RD</a:t>
            </a:r>
          </a:p>
        </p:txBody>
      </p:sp>
      <p:sp>
        <p:nvSpPr>
          <p:cNvPr id="23" name="Text Box 3">
            <a:extLst>
              <a:ext uri="{FF2B5EF4-FFF2-40B4-BE49-F238E27FC236}">
                <a16:creationId xmlns:a16="http://schemas.microsoft.com/office/drawing/2014/main" id="{C037604E-25B9-4CBA-9F71-0C39145A5184}"/>
              </a:ext>
            </a:extLst>
          </p:cNvPr>
          <p:cNvSpPr txBox="1">
            <a:spLocks noChangeArrowheads="1"/>
          </p:cNvSpPr>
          <p:nvPr/>
        </p:nvSpPr>
        <p:spPr bwMode="auto">
          <a:xfrm>
            <a:off x="793750" y="3505200"/>
            <a:ext cx="2274888" cy="677863"/>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r>
              <a:rPr lang="en-US" altLang="en-US" sz="1400" b="1">
                <a:solidFill>
                  <a:schemeClr val="bg1">
                    <a:lumMod val="65000"/>
                  </a:schemeClr>
                </a:solidFill>
              </a:rPr>
              <a:t>Optic Pit/Hole</a:t>
            </a:r>
          </a:p>
          <a:p>
            <a:pPr eaLnBrk="1" hangingPunct="1">
              <a:defRPr/>
            </a:pPr>
            <a:r>
              <a:rPr lang="en-US" altLang="en-US" sz="1200">
                <a:solidFill>
                  <a:schemeClr val="bg1">
                    <a:lumMod val="65000"/>
                  </a:schemeClr>
                </a:solidFill>
              </a:rPr>
              <a:t>--Associated with…</a:t>
            </a:r>
            <a:r>
              <a:rPr lang="en-US" altLang="en-US" sz="1200" b="1">
                <a:solidFill>
                  <a:schemeClr val="bg1">
                    <a:lumMod val="65000"/>
                  </a:schemeClr>
                </a:solidFill>
              </a:rPr>
              <a:t>serous RD</a:t>
            </a:r>
          </a:p>
          <a:p>
            <a:pPr eaLnBrk="1" hangingPunct="1">
              <a:defRPr/>
            </a:pPr>
            <a:r>
              <a:rPr lang="en-US" altLang="en-US" sz="1200" b="1">
                <a:solidFill>
                  <a:schemeClr val="bg1">
                    <a:lumMod val="65000"/>
                  </a:schemeClr>
                </a:solidFill>
              </a:rPr>
              <a:t>  in adulthood</a:t>
            </a:r>
          </a:p>
        </p:txBody>
      </p:sp>
      <p:sp>
        <p:nvSpPr>
          <p:cNvPr id="24" name="Line 4">
            <a:extLst>
              <a:ext uri="{FF2B5EF4-FFF2-40B4-BE49-F238E27FC236}">
                <a16:creationId xmlns:a16="http://schemas.microsoft.com/office/drawing/2014/main" id="{05A554A4-9F95-4F93-AB47-5186AAEA927F}"/>
              </a:ext>
            </a:extLst>
          </p:cNvPr>
          <p:cNvSpPr>
            <a:spLocks noChangeShapeType="1"/>
          </p:cNvSpPr>
          <p:nvPr/>
        </p:nvSpPr>
        <p:spPr bwMode="auto">
          <a:xfrm flipH="1">
            <a:off x="1600200" y="2057400"/>
            <a:ext cx="1524000" cy="3810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en-US">
              <a:latin typeface="Arial" charset="0"/>
            </a:endParaRPr>
          </a:p>
        </p:txBody>
      </p:sp>
      <p:sp>
        <p:nvSpPr>
          <p:cNvPr id="25" name="Text Box 6">
            <a:extLst>
              <a:ext uri="{FF2B5EF4-FFF2-40B4-BE49-F238E27FC236}">
                <a16:creationId xmlns:a16="http://schemas.microsoft.com/office/drawing/2014/main" id="{563B5E4B-1ABB-4BF3-88D8-E15A9D809AAB}"/>
              </a:ext>
            </a:extLst>
          </p:cNvPr>
          <p:cNvSpPr txBox="1">
            <a:spLocks noChangeArrowheads="1"/>
          </p:cNvSpPr>
          <p:nvPr/>
        </p:nvSpPr>
        <p:spPr bwMode="auto">
          <a:xfrm>
            <a:off x="1341438" y="1524000"/>
            <a:ext cx="3543300" cy="4587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algn="ctr" eaLnBrk="1" hangingPunct="1">
              <a:lnSpc>
                <a:spcPct val="85000"/>
              </a:lnSpc>
              <a:defRPr/>
            </a:pPr>
            <a:r>
              <a:rPr lang="en-US" altLang="en-US" sz="1400" i="1">
                <a:solidFill>
                  <a:schemeClr val="bg1">
                    <a:lumMod val="75000"/>
                  </a:schemeClr>
                </a:solidFill>
              </a:rPr>
              <a:t>These three are all secondary to abnormal</a:t>
            </a:r>
          </a:p>
          <a:p>
            <a:pPr algn="ctr" eaLnBrk="1" hangingPunct="1">
              <a:lnSpc>
                <a:spcPct val="85000"/>
              </a:lnSpc>
              <a:defRPr/>
            </a:pPr>
            <a:r>
              <a:rPr lang="en-US" altLang="en-US" sz="1400" i="1">
                <a:solidFill>
                  <a:schemeClr val="bg1">
                    <a:lumMod val="75000"/>
                  </a:schemeClr>
                </a:solidFill>
              </a:rPr>
              <a:t>closure of the embryonic optic fissure</a:t>
            </a:r>
          </a:p>
        </p:txBody>
      </p:sp>
      <p:sp>
        <p:nvSpPr>
          <p:cNvPr id="26" name="Text Box 7">
            <a:extLst>
              <a:ext uri="{FF2B5EF4-FFF2-40B4-BE49-F238E27FC236}">
                <a16:creationId xmlns:a16="http://schemas.microsoft.com/office/drawing/2014/main" id="{EEB21C4C-482A-41E6-AC91-9C42B01FAD62}"/>
              </a:ext>
            </a:extLst>
          </p:cNvPr>
          <p:cNvSpPr txBox="1">
            <a:spLocks noChangeArrowheads="1"/>
          </p:cNvSpPr>
          <p:nvPr/>
        </p:nvSpPr>
        <p:spPr bwMode="auto">
          <a:xfrm>
            <a:off x="76200" y="2514600"/>
            <a:ext cx="2782888" cy="862013"/>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r>
              <a:rPr lang="en-US" altLang="en-US" sz="1400" b="1">
                <a:solidFill>
                  <a:schemeClr val="bg1">
                    <a:lumMod val="65000"/>
                  </a:schemeClr>
                </a:solidFill>
              </a:rPr>
              <a:t>Optic Nerve Coloboma</a:t>
            </a:r>
          </a:p>
          <a:p>
            <a:pPr eaLnBrk="1" hangingPunct="1">
              <a:defRPr/>
            </a:pPr>
            <a:r>
              <a:rPr lang="en-US" altLang="en-US" sz="1200">
                <a:solidFill>
                  <a:schemeClr val="bg1">
                    <a:lumMod val="65000"/>
                  </a:schemeClr>
                </a:solidFill>
              </a:rPr>
              <a:t>1) May resemble…</a:t>
            </a:r>
            <a:r>
              <a:rPr lang="en-US" altLang="en-US" sz="1200" b="1">
                <a:solidFill>
                  <a:schemeClr val="bg1">
                    <a:lumMod val="65000"/>
                  </a:schemeClr>
                </a:solidFill>
              </a:rPr>
              <a:t>deep cupping</a:t>
            </a:r>
          </a:p>
          <a:p>
            <a:pPr eaLnBrk="1" hangingPunct="1">
              <a:defRPr/>
            </a:pPr>
            <a:r>
              <a:rPr lang="en-US" altLang="en-US" sz="1200">
                <a:solidFill>
                  <a:schemeClr val="bg1">
                    <a:lumMod val="65000"/>
                  </a:schemeClr>
                </a:solidFill>
              </a:rPr>
              <a:t>2) Can be…</a:t>
            </a:r>
            <a:r>
              <a:rPr lang="en-US" altLang="en-US" sz="1200" b="1">
                <a:solidFill>
                  <a:schemeClr val="bg1">
                    <a:lumMod val="65000"/>
                  </a:schemeClr>
                </a:solidFill>
              </a:rPr>
              <a:t>bilateral, asymmetric</a:t>
            </a:r>
          </a:p>
          <a:p>
            <a:pPr eaLnBrk="1" hangingPunct="1">
              <a:defRPr/>
            </a:pPr>
            <a:r>
              <a:rPr lang="en-US" altLang="en-US" sz="1200">
                <a:solidFill>
                  <a:schemeClr val="bg1">
                    <a:lumMod val="65000"/>
                  </a:schemeClr>
                </a:solidFill>
              </a:rPr>
              <a:t>3) Part of the…</a:t>
            </a:r>
            <a:r>
              <a:rPr lang="en-US" altLang="en-US" sz="1200" b="1">
                <a:solidFill>
                  <a:schemeClr val="bg1">
                    <a:lumMod val="65000"/>
                  </a:schemeClr>
                </a:solidFill>
              </a:rPr>
              <a:t>CHARGE association</a:t>
            </a:r>
          </a:p>
        </p:txBody>
      </p:sp>
      <p:sp>
        <p:nvSpPr>
          <p:cNvPr id="27" name="Line 8">
            <a:extLst>
              <a:ext uri="{FF2B5EF4-FFF2-40B4-BE49-F238E27FC236}">
                <a16:creationId xmlns:a16="http://schemas.microsoft.com/office/drawing/2014/main" id="{3BEC17E5-8D86-4E60-A86F-D1D5A5E8EE28}"/>
              </a:ext>
            </a:extLst>
          </p:cNvPr>
          <p:cNvSpPr>
            <a:spLocks noChangeShapeType="1"/>
          </p:cNvSpPr>
          <p:nvPr/>
        </p:nvSpPr>
        <p:spPr bwMode="auto">
          <a:xfrm flipH="1">
            <a:off x="2971800" y="2057400"/>
            <a:ext cx="152400" cy="14478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en-US">
              <a:latin typeface="Arial" charset="0"/>
            </a:endParaRPr>
          </a:p>
        </p:txBody>
      </p:sp>
      <p:sp>
        <p:nvSpPr>
          <p:cNvPr id="28" name="Text Box 9">
            <a:extLst>
              <a:ext uri="{FF2B5EF4-FFF2-40B4-BE49-F238E27FC236}">
                <a16:creationId xmlns:a16="http://schemas.microsoft.com/office/drawing/2014/main" id="{32E5CD51-6BB6-4F57-9783-2981E4A32E7B}"/>
              </a:ext>
            </a:extLst>
          </p:cNvPr>
          <p:cNvSpPr txBox="1">
            <a:spLocks noChangeArrowheads="1"/>
          </p:cNvSpPr>
          <p:nvPr/>
        </p:nvSpPr>
        <p:spPr bwMode="auto">
          <a:xfrm>
            <a:off x="1371600" y="4267200"/>
            <a:ext cx="3057525" cy="2154238"/>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r>
              <a:rPr lang="en-US" altLang="en-US" sz="1400" b="1">
                <a:solidFill>
                  <a:schemeClr val="bg1">
                    <a:lumMod val="65000"/>
                  </a:schemeClr>
                </a:solidFill>
              </a:rPr>
              <a:t>Morning-Glory Disc</a:t>
            </a:r>
          </a:p>
          <a:p>
            <a:pPr eaLnBrk="1" hangingPunct="1">
              <a:defRPr/>
            </a:pPr>
            <a:r>
              <a:rPr lang="en-US" altLang="en-US" sz="1200">
                <a:solidFill>
                  <a:schemeClr val="bg1">
                    <a:lumMod val="65000"/>
                  </a:schemeClr>
                </a:solidFill>
              </a:rPr>
              <a:t>--DFE reveals:</a:t>
            </a:r>
          </a:p>
          <a:p>
            <a:pPr eaLnBrk="1" hangingPunct="1">
              <a:defRPr/>
            </a:pPr>
            <a:r>
              <a:rPr lang="en-US" altLang="en-US" sz="1200">
                <a:solidFill>
                  <a:schemeClr val="bg1">
                    <a:lumMod val="65000"/>
                  </a:schemeClr>
                </a:solidFill>
              </a:rPr>
              <a:t>  1) A funnel-shaped…</a:t>
            </a:r>
            <a:r>
              <a:rPr lang="en-US" altLang="en-US" sz="1200" b="1">
                <a:solidFill>
                  <a:schemeClr val="bg1">
                    <a:lumMod val="65000"/>
                  </a:schemeClr>
                </a:solidFill>
              </a:rPr>
              <a:t>excavation</a:t>
            </a:r>
            <a:endParaRPr lang="en-US" altLang="en-US" sz="1200">
              <a:solidFill>
                <a:schemeClr val="bg1">
                  <a:lumMod val="65000"/>
                </a:schemeClr>
              </a:solidFill>
            </a:endParaRPr>
          </a:p>
          <a:p>
            <a:pPr eaLnBrk="1" hangingPunct="1">
              <a:defRPr/>
            </a:pPr>
            <a:r>
              <a:rPr lang="en-US" altLang="en-US" sz="1200">
                <a:solidFill>
                  <a:schemeClr val="bg1">
                    <a:lumMod val="65000"/>
                  </a:schemeClr>
                </a:solidFill>
              </a:rPr>
              <a:t>  2) Number of vessels crossing the rim</a:t>
            </a:r>
          </a:p>
          <a:p>
            <a:pPr eaLnBrk="1" hangingPunct="1">
              <a:defRPr/>
            </a:pPr>
            <a:r>
              <a:rPr lang="en-US" altLang="en-US" sz="1200">
                <a:solidFill>
                  <a:schemeClr val="bg1">
                    <a:lumMod val="65000"/>
                  </a:schemeClr>
                </a:solidFill>
              </a:rPr>
              <a:t>    seems abnormally…</a:t>
            </a:r>
            <a:r>
              <a:rPr lang="en-US" altLang="en-US" sz="1200" b="1">
                <a:solidFill>
                  <a:schemeClr val="bg1">
                    <a:lumMod val="65000"/>
                  </a:schemeClr>
                </a:solidFill>
              </a:rPr>
              <a:t>high</a:t>
            </a:r>
            <a:r>
              <a:rPr lang="en-US" altLang="en-US" sz="1200">
                <a:solidFill>
                  <a:schemeClr val="bg1">
                    <a:lumMod val="65000"/>
                  </a:schemeClr>
                </a:solidFill>
              </a:rPr>
              <a:t> </a:t>
            </a:r>
            <a:endParaRPr lang="en-US" altLang="en-US" sz="1200" b="1">
              <a:solidFill>
                <a:schemeClr val="bg1">
                  <a:lumMod val="65000"/>
                </a:schemeClr>
              </a:solidFill>
            </a:endParaRPr>
          </a:p>
          <a:p>
            <a:pPr eaLnBrk="1" hangingPunct="1">
              <a:defRPr/>
            </a:pPr>
            <a:r>
              <a:rPr lang="en-US" altLang="en-US" sz="1200">
                <a:solidFill>
                  <a:schemeClr val="bg1">
                    <a:lumMod val="65000"/>
                  </a:schemeClr>
                </a:solidFill>
              </a:rPr>
              <a:t>--Tissue is…</a:t>
            </a:r>
            <a:r>
              <a:rPr lang="en-US" altLang="en-US" sz="1200" b="1">
                <a:solidFill>
                  <a:schemeClr val="bg1">
                    <a:lumMod val="65000"/>
                  </a:schemeClr>
                </a:solidFill>
              </a:rPr>
              <a:t>contractile</a:t>
            </a:r>
            <a:r>
              <a:rPr lang="en-US" altLang="en-US" sz="1200">
                <a:solidFill>
                  <a:schemeClr val="bg1">
                    <a:lumMod val="65000"/>
                  </a:schemeClr>
                </a:solidFill>
              </a:rPr>
              <a:t>, so cup seems</a:t>
            </a:r>
          </a:p>
          <a:p>
            <a:pPr eaLnBrk="1" hangingPunct="1">
              <a:defRPr/>
            </a:pPr>
            <a:r>
              <a:rPr lang="en-US" altLang="en-US" sz="1200">
                <a:solidFill>
                  <a:schemeClr val="bg1">
                    <a:lumMod val="65000"/>
                  </a:schemeClr>
                </a:solidFill>
              </a:rPr>
              <a:t>  to…</a:t>
            </a:r>
            <a:r>
              <a:rPr lang="en-US" altLang="en-US" sz="1200" b="1">
                <a:solidFill>
                  <a:schemeClr val="bg1">
                    <a:lumMod val="65000"/>
                  </a:schemeClr>
                </a:solidFill>
              </a:rPr>
              <a:t>open </a:t>
            </a:r>
            <a:r>
              <a:rPr lang="en-US" altLang="en-US" sz="1200">
                <a:solidFill>
                  <a:schemeClr val="bg1">
                    <a:lumMod val="65000"/>
                  </a:schemeClr>
                </a:solidFill>
              </a:rPr>
              <a:t>and</a:t>
            </a:r>
            <a:r>
              <a:rPr lang="en-US" altLang="en-US" sz="1200" b="1">
                <a:solidFill>
                  <a:schemeClr val="bg1">
                    <a:lumMod val="65000"/>
                  </a:schemeClr>
                </a:solidFill>
              </a:rPr>
              <a:t> close</a:t>
            </a:r>
            <a:r>
              <a:rPr lang="en-US" altLang="en-US" sz="1200">
                <a:solidFill>
                  <a:schemeClr val="bg1">
                    <a:lumMod val="65000"/>
                  </a:schemeClr>
                </a:solidFill>
              </a:rPr>
              <a:t> (like its namesake,  </a:t>
            </a:r>
          </a:p>
          <a:p>
            <a:pPr eaLnBrk="1" hangingPunct="1">
              <a:defRPr/>
            </a:pPr>
            <a:r>
              <a:rPr lang="en-US" altLang="en-US" sz="1200">
                <a:solidFill>
                  <a:schemeClr val="bg1">
                    <a:lumMod val="65000"/>
                  </a:schemeClr>
                </a:solidFill>
              </a:rPr>
              <a:t>  the morning-glory flower)</a:t>
            </a:r>
          </a:p>
          <a:p>
            <a:pPr eaLnBrk="1" hangingPunct="1">
              <a:defRPr/>
            </a:pPr>
            <a:r>
              <a:rPr lang="en-US" altLang="en-US" sz="1200">
                <a:solidFill>
                  <a:schemeClr val="bg1">
                    <a:lumMod val="65000"/>
                  </a:schemeClr>
                </a:solidFill>
              </a:rPr>
              <a:t>--VA usually…</a:t>
            </a:r>
            <a:r>
              <a:rPr lang="en-US" altLang="en-US" sz="1200" b="1">
                <a:solidFill>
                  <a:schemeClr val="bg1">
                    <a:lumMod val="65000"/>
                  </a:schemeClr>
                </a:solidFill>
              </a:rPr>
              <a:t>20/200</a:t>
            </a:r>
            <a:r>
              <a:rPr lang="en-US" altLang="en-US" sz="1200">
                <a:solidFill>
                  <a:schemeClr val="bg1">
                    <a:lumMod val="65000"/>
                  </a:schemeClr>
                </a:solidFill>
              </a:rPr>
              <a:t>, but can be…</a:t>
            </a:r>
          </a:p>
          <a:p>
            <a:pPr eaLnBrk="1" hangingPunct="1">
              <a:defRPr/>
            </a:pPr>
            <a:r>
              <a:rPr lang="en-US" altLang="en-US" sz="1200">
                <a:solidFill>
                  <a:schemeClr val="bg1">
                    <a:lumMod val="65000"/>
                  </a:schemeClr>
                </a:solidFill>
              </a:rPr>
              <a:t>   </a:t>
            </a:r>
            <a:r>
              <a:rPr lang="en-US" altLang="en-US" sz="1200" b="1">
                <a:solidFill>
                  <a:schemeClr val="bg1">
                    <a:lumMod val="65000"/>
                  </a:schemeClr>
                </a:solidFill>
              </a:rPr>
              <a:t>20/20&lt;-&gt;NLP</a:t>
            </a:r>
          </a:p>
          <a:p>
            <a:pPr eaLnBrk="1" hangingPunct="1">
              <a:defRPr/>
            </a:pPr>
            <a:r>
              <a:rPr lang="en-US" altLang="en-US" sz="1200">
                <a:solidFill>
                  <a:schemeClr val="bg1">
                    <a:lumMod val="65000"/>
                  </a:schemeClr>
                </a:solidFill>
              </a:rPr>
              <a:t>--1/3 develop…</a:t>
            </a:r>
            <a:r>
              <a:rPr lang="en-US" altLang="en-US" sz="1200" b="1">
                <a:solidFill>
                  <a:schemeClr val="bg1">
                    <a:lumMod val="65000"/>
                  </a:schemeClr>
                </a:solidFill>
              </a:rPr>
              <a:t>serous RD</a:t>
            </a:r>
          </a:p>
        </p:txBody>
      </p:sp>
      <p:sp>
        <p:nvSpPr>
          <p:cNvPr id="29" name="Line 12">
            <a:extLst>
              <a:ext uri="{FF2B5EF4-FFF2-40B4-BE49-F238E27FC236}">
                <a16:creationId xmlns:a16="http://schemas.microsoft.com/office/drawing/2014/main" id="{FA078608-F33F-40F2-9D9B-388E7DF7D4AD}"/>
              </a:ext>
            </a:extLst>
          </p:cNvPr>
          <p:cNvSpPr>
            <a:spLocks noChangeShapeType="1"/>
          </p:cNvSpPr>
          <p:nvPr/>
        </p:nvSpPr>
        <p:spPr bwMode="auto">
          <a:xfrm>
            <a:off x="3124200" y="2057400"/>
            <a:ext cx="381000" cy="22098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en-US"/>
          </a:p>
        </p:txBody>
      </p:sp>
      <p:sp>
        <p:nvSpPr>
          <p:cNvPr id="2" name="TextBox 1">
            <a:extLst>
              <a:ext uri="{FF2B5EF4-FFF2-40B4-BE49-F238E27FC236}">
                <a16:creationId xmlns:a16="http://schemas.microsoft.com/office/drawing/2014/main" id="{39CA90BF-B1CC-40AD-A21B-C7D8AC00BC36}"/>
              </a:ext>
            </a:extLst>
          </p:cNvPr>
          <p:cNvSpPr txBox="1"/>
          <p:nvPr/>
        </p:nvSpPr>
        <p:spPr>
          <a:xfrm>
            <a:off x="4303644" y="4599771"/>
            <a:ext cx="4663592" cy="954107"/>
          </a:xfrm>
          <a:prstGeom prst="rect">
            <a:avLst/>
          </a:prstGeom>
          <a:solidFill>
            <a:schemeClr val="accent6">
              <a:lumMod val="75000"/>
            </a:schemeClr>
          </a:solidFill>
        </p:spPr>
        <p:txBody>
          <a:bodyPr wrap="square" rtlCol="0">
            <a:spAutoFit/>
          </a:bodyPr>
          <a:lstStyle/>
          <a:p>
            <a:r>
              <a:rPr lang="en-US" sz="1400" i="1" dirty="0">
                <a:solidFill>
                  <a:schemeClr val="bg1"/>
                </a:solidFill>
              </a:rPr>
              <a:t>A hypoplastic nerve with double-ring sign can easily be mistaken for what?</a:t>
            </a:r>
            <a:endParaRPr lang="en-US" sz="1400" i="1" dirty="0">
              <a:solidFill>
                <a:schemeClr val="accent6">
                  <a:lumMod val="75000"/>
                </a:schemeClr>
              </a:solidFill>
            </a:endParaRPr>
          </a:p>
          <a:p>
            <a:r>
              <a:rPr lang="en-US" sz="1400" dirty="0">
                <a:solidFill>
                  <a:schemeClr val="accent6">
                    <a:lumMod val="75000"/>
                  </a:schemeClr>
                </a:solidFill>
              </a:rPr>
              <a:t>A normal sized optic nerve head and cup (the outer edge of the ring is interpreted as the edge of the optic rim)</a:t>
            </a:r>
          </a:p>
        </p:txBody>
      </p:sp>
    </p:spTree>
    <p:extLst>
      <p:ext uri="{BB962C8B-B14F-4D97-AF65-F5344CB8AC3E}">
        <p14:creationId xmlns:p14="http://schemas.microsoft.com/office/powerpoint/2010/main" val="2803035068"/>
      </p:ext>
    </p:extLst>
  </p:cSld>
  <p:clrMapOvr>
    <a:masterClrMapping/>
  </p:clrMapOvr>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233" name="Text Box 13">
            <a:extLst>
              <a:ext uri="{FF2B5EF4-FFF2-40B4-BE49-F238E27FC236}">
                <a16:creationId xmlns:a16="http://schemas.microsoft.com/office/drawing/2014/main" id="{ED279855-CEC9-4DB6-B8E7-90B392C30FCD}"/>
              </a:ext>
            </a:extLst>
          </p:cNvPr>
          <p:cNvSpPr txBox="1">
            <a:spLocks noChangeArrowheads="1"/>
          </p:cNvSpPr>
          <p:nvPr/>
        </p:nvSpPr>
        <p:spPr bwMode="auto">
          <a:xfrm>
            <a:off x="5257800" y="3760788"/>
            <a:ext cx="3424238" cy="1231900"/>
          </a:xfrm>
          <a:prstGeom prst="rect">
            <a:avLst/>
          </a:prstGeom>
          <a:solidFill>
            <a:srgbClr val="CCFF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dirty="0"/>
              <a:t>Optic Nerve Hypoplasia</a:t>
            </a:r>
          </a:p>
          <a:p>
            <a:pPr eaLnBrk="1" hangingPunct="1">
              <a:spcBef>
                <a:spcPct val="0"/>
              </a:spcBef>
              <a:buClrTx/>
              <a:buSzTx/>
              <a:buFontTx/>
              <a:buNone/>
            </a:pPr>
            <a:r>
              <a:rPr lang="en-US" altLang="en-US" sz="1200" dirty="0">
                <a:solidFill>
                  <a:schemeClr val="bg1">
                    <a:lumMod val="65000"/>
                  </a:schemeClr>
                </a:solidFill>
              </a:rPr>
              <a:t>1) Abnormally low</a:t>
            </a:r>
            <a:r>
              <a:rPr lang="en-US" altLang="en-US" sz="1200" b="1" dirty="0">
                <a:solidFill>
                  <a:schemeClr val="bg1">
                    <a:lumMod val="65000"/>
                  </a:schemeClr>
                </a:solidFill>
              </a:rPr>
              <a:t> </a:t>
            </a:r>
            <a:r>
              <a:rPr lang="en-US" altLang="en-US" sz="1200" dirty="0">
                <a:solidFill>
                  <a:schemeClr val="bg1">
                    <a:lumMod val="65000"/>
                  </a:schemeClr>
                </a:solidFill>
              </a:rPr>
              <a:t>number of…</a:t>
            </a:r>
            <a:r>
              <a:rPr lang="en-US" altLang="en-US" sz="1200" b="1" dirty="0">
                <a:solidFill>
                  <a:schemeClr val="bg1">
                    <a:lumMod val="65000"/>
                  </a:schemeClr>
                </a:solidFill>
              </a:rPr>
              <a:t>axons</a:t>
            </a:r>
          </a:p>
          <a:p>
            <a:pPr eaLnBrk="1" hangingPunct="1">
              <a:spcBef>
                <a:spcPct val="0"/>
              </a:spcBef>
              <a:buClrTx/>
              <a:buSzTx/>
              <a:buFontTx/>
              <a:buNone/>
            </a:pPr>
            <a:r>
              <a:rPr lang="en-US" altLang="en-US" sz="1200" dirty="0">
                <a:solidFill>
                  <a:schemeClr val="bg1">
                    <a:lumMod val="65000"/>
                  </a:schemeClr>
                </a:solidFill>
              </a:rPr>
              <a:t>2) DFE: Small pale disc with</a:t>
            </a:r>
            <a:r>
              <a:rPr lang="en-US" altLang="en-US" sz="1200" dirty="0"/>
              <a:t>…</a:t>
            </a:r>
            <a:r>
              <a:rPr lang="en-US" altLang="en-US" sz="1200" b="1" dirty="0">
                <a:solidFill>
                  <a:srgbClr val="0000FF"/>
                </a:solidFill>
              </a:rPr>
              <a:t>double ring </a:t>
            </a:r>
            <a:r>
              <a:rPr lang="en-US" altLang="en-US" sz="1200" dirty="0"/>
              <a:t>sign</a:t>
            </a:r>
          </a:p>
          <a:p>
            <a:pPr eaLnBrk="1" hangingPunct="1">
              <a:spcBef>
                <a:spcPct val="0"/>
              </a:spcBef>
              <a:buClrTx/>
              <a:buSzTx/>
              <a:buFontTx/>
              <a:buNone/>
            </a:pPr>
            <a:r>
              <a:rPr lang="en-US" altLang="en-US" sz="1200" dirty="0">
                <a:solidFill>
                  <a:schemeClr val="bg1">
                    <a:lumMod val="65000"/>
                  </a:schemeClr>
                </a:solidFill>
              </a:rPr>
              <a:t>3) </a:t>
            </a:r>
            <a:r>
              <a:rPr lang="en-US" altLang="en-US" sz="1200" dirty="0">
                <a:solidFill>
                  <a:srgbClr val="CCFFCC"/>
                </a:solidFill>
              </a:rPr>
              <a:t>VA…</a:t>
            </a:r>
            <a:r>
              <a:rPr lang="en-US" altLang="en-US" sz="1200" b="1" dirty="0">
                <a:solidFill>
                  <a:srgbClr val="CCFFCC"/>
                </a:solidFill>
              </a:rPr>
              <a:t>20/20&lt;-&gt;NLP</a:t>
            </a:r>
          </a:p>
          <a:p>
            <a:pPr eaLnBrk="1" hangingPunct="1">
              <a:spcBef>
                <a:spcPct val="0"/>
              </a:spcBef>
              <a:buClrTx/>
              <a:buSzTx/>
              <a:buFontTx/>
              <a:buNone/>
            </a:pPr>
            <a:r>
              <a:rPr lang="en-US" altLang="en-US" sz="1200" dirty="0">
                <a:solidFill>
                  <a:schemeClr val="bg1">
                    <a:lumMod val="65000"/>
                  </a:schemeClr>
                </a:solidFill>
              </a:rPr>
              <a:t>4) </a:t>
            </a:r>
            <a:r>
              <a:rPr lang="en-US" altLang="en-US" sz="1200" dirty="0">
                <a:solidFill>
                  <a:srgbClr val="CCFFCC"/>
                </a:solidFill>
              </a:rPr>
              <a:t>VF defects…</a:t>
            </a:r>
            <a:r>
              <a:rPr lang="en-US" altLang="en-US" sz="1200" b="1" dirty="0">
                <a:solidFill>
                  <a:srgbClr val="CCFFCC"/>
                </a:solidFill>
              </a:rPr>
              <a:t>invariably present</a:t>
            </a:r>
          </a:p>
          <a:p>
            <a:pPr eaLnBrk="1" hangingPunct="1">
              <a:spcBef>
                <a:spcPct val="0"/>
              </a:spcBef>
              <a:buClrTx/>
              <a:buSzTx/>
              <a:buFontTx/>
              <a:buNone/>
            </a:pPr>
            <a:r>
              <a:rPr lang="en-US" altLang="en-US" sz="1200" dirty="0"/>
              <a:t>5) </a:t>
            </a:r>
            <a:r>
              <a:rPr lang="en-US" altLang="en-US" sz="1200" dirty="0">
                <a:solidFill>
                  <a:srgbClr val="CCFFCC"/>
                </a:solidFill>
              </a:rPr>
              <a:t>Remember the…</a:t>
            </a:r>
            <a:r>
              <a:rPr lang="en-US" altLang="en-US" sz="1200" b="1" dirty="0">
                <a:solidFill>
                  <a:srgbClr val="CCFFCC"/>
                </a:solidFill>
              </a:rPr>
              <a:t>4 D’s</a:t>
            </a:r>
            <a:r>
              <a:rPr lang="en-US" altLang="en-US" sz="1200" dirty="0">
                <a:solidFill>
                  <a:srgbClr val="CCFFCC"/>
                </a:solidFill>
              </a:rPr>
              <a:t> (more on this shortly)</a:t>
            </a:r>
          </a:p>
        </p:txBody>
      </p:sp>
      <p:sp>
        <p:nvSpPr>
          <p:cNvPr id="52234" name="Text Box 14">
            <a:extLst>
              <a:ext uri="{FF2B5EF4-FFF2-40B4-BE49-F238E27FC236}">
                <a16:creationId xmlns:a16="http://schemas.microsoft.com/office/drawing/2014/main" id="{EF978998-18DA-4F60-ABFE-0B022AE82415}"/>
              </a:ext>
            </a:extLst>
          </p:cNvPr>
          <p:cNvSpPr txBox="1">
            <a:spLocks noChangeArrowheads="1"/>
          </p:cNvSpPr>
          <p:nvPr/>
        </p:nvSpPr>
        <p:spPr bwMode="auto">
          <a:xfrm>
            <a:off x="4648200" y="2576513"/>
            <a:ext cx="3522663" cy="862012"/>
          </a:xfrm>
          <a:prstGeom prst="rect">
            <a:avLst/>
          </a:prstGeom>
          <a:solidFill>
            <a:srgbClr val="FFC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Myelinated RNFL</a:t>
            </a:r>
          </a:p>
          <a:p>
            <a:pPr eaLnBrk="1" hangingPunct="1">
              <a:spcBef>
                <a:spcPct val="0"/>
              </a:spcBef>
              <a:buClrTx/>
              <a:buSzTx/>
              <a:buFontTx/>
              <a:buNone/>
            </a:pPr>
            <a:r>
              <a:rPr lang="en-US" altLang="en-US" sz="1200"/>
              <a:t>1) Myelin normally ends at the…</a:t>
            </a:r>
            <a:r>
              <a:rPr lang="en-US" altLang="en-US" sz="1200" b="1">
                <a:solidFill>
                  <a:srgbClr val="0000FF"/>
                </a:solidFill>
              </a:rPr>
              <a:t>lamina cribrosa</a:t>
            </a:r>
          </a:p>
          <a:p>
            <a:pPr eaLnBrk="1" hangingPunct="1">
              <a:spcBef>
                <a:spcPct val="0"/>
              </a:spcBef>
              <a:buClrTx/>
              <a:buSzTx/>
              <a:buFontTx/>
              <a:buNone/>
            </a:pPr>
            <a:r>
              <a:rPr lang="en-US" altLang="en-US" sz="1200"/>
              <a:t>2) Can be…</a:t>
            </a:r>
            <a:r>
              <a:rPr lang="en-US" altLang="en-US" sz="1200" b="1">
                <a:solidFill>
                  <a:srgbClr val="0000FF"/>
                </a:solidFill>
              </a:rPr>
              <a:t>patchy</a:t>
            </a:r>
            <a:r>
              <a:rPr lang="en-US" altLang="en-US" sz="1200"/>
              <a:t> </a:t>
            </a:r>
            <a:r>
              <a:rPr lang="en-US" altLang="en-US" sz="1200">
                <a:solidFill>
                  <a:srgbClr val="0000FF"/>
                </a:solidFill>
              </a:rPr>
              <a:t>and</a:t>
            </a:r>
            <a:r>
              <a:rPr lang="en-US" altLang="en-US" sz="1200"/>
              <a:t> </a:t>
            </a:r>
            <a:r>
              <a:rPr lang="en-US" altLang="en-US" sz="1200" b="1">
                <a:solidFill>
                  <a:srgbClr val="0000FF"/>
                </a:solidFill>
              </a:rPr>
              <a:t>discontinuous</a:t>
            </a:r>
          </a:p>
          <a:p>
            <a:pPr eaLnBrk="1" hangingPunct="1">
              <a:spcBef>
                <a:spcPct val="0"/>
              </a:spcBef>
              <a:buClrTx/>
              <a:buSzTx/>
              <a:buFontTx/>
              <a:buNone/>
            </a:pPr>
            <a:r>
              <a:rPr lang="en-US" altLang="en-US" sz="1200"/>
              <a:t>3) Corresponding VF has an…</a:t>
            </a:r>
            <a:r>
              <a:rPr lang="en-US" altLang="en-US" sz="1200" b="1">
                <a:solidFill>
                  <a:srgbClr val="0000FF"/>
                </a:solidFill>
              </a:rPr>
              <a:t>absolute</a:t>
            </a:r>
            <a:r>
              <a:rPr lang="en-US" altLang="en-US" sz="1200"/>
              <a:t> scotoma</a:t>
            </a:r>
          </a:p>
        </p:txBody>
      </p:sp>
      <p:sp>
        <p:nvSpPr>
          <p:cNvPr id="52236" name="Rectangle 16">
            <a:extLst>
              <a:ext uri="{FF2B5EF4-FFF2-40B4-BE49-F238E27FC236}">
                <a16:creationId xmlns:a16="http://schemas.microsoft.com/office/drawing/2014/main" id="{2498187B-F88E-496F-BD82-A82F78CF963B}"/>
              </a:ext>
            </a:extLst>
          </p:cNvPr>
          <p:cNvSpPr>
            <a:spLocks noChangeArrowheads="1"/>
          </p:cNvSpPr>
          <p:nvPr/>
        </p:nvSpPr>
        <p:spPr bwMode="auto">
          <a:xfrm>
            <a:off x="457200" y="122238"/>
            <a:ext cx="7543800" cy="8683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b"/>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ct val="85000"/>
              </a:lnSpc>
              <a:spcBef>
                <a:spcPct val="0"/>
              </a:spcBef>
              <a:buClrTx/>
              <a:buSzTx/>
              <a:buFontTx/>
              <a:buNone/>
            </a:pPr>
            <a:r>
              <a:rPr lang="en-US" altLang="en-US" sz="3200" b="1" dirty="0">
                <a:solidFill>
                  <a:schemeClr val="tx2"/>
                </a:solidFill>
              </a:rPr>
              <a:t>Developmental Abnormalities of the Optic Nerve Head</a:t>
            </a:r>
            <a:endParaRPr lang="en-US" altLang="en-US" sz="3200" dirty="0">
              <a:solidFill>
                <a:schemeClr val="tx2"/>
              </a:solidFill>
            </a:endParaRPr>
          </a:p>
        </p:txBody>
      </p:sp>
      <p:sp>
        <p:nvSpPr>
          <p:cNvPr id="52237" name="Slide Number Placeholder 1">
            <a:extLst>
              <a:ext uri="{FF2B5EF4-FFF2-40B4-BE49-F238E27FC236}">
                <a16:creationId xmlns:a16="http://schemas.microsoft.com/office/drawing/2014/main" id="{177944DE-3F90-4C9C-8D55-1F24B79DA635}"/>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FD1F2A08-B270-4C93-B779-87D3CB3742F9}" type="slidenum">
              <a:rPr lang="en-US" altLang="en-US" sz="1000"/>
              <a:pPr>
                <a:spcBef>
                  <a:spcPct val="0"/>
                </a:spcBef>
                <a:buClrTx/>
                <a:buSzTx/>
                <a:buFontTx/>
                <a:buNone/>
              </a:pPr>
              <a:t>122</a:t>
            </a:fld>
            <a:endParaRPr lang="en-US" altLang="en-US" sz="1000"/>
          </a:p>
        </p:txBody>
      </p:sp>
      <p:sp>
        <p:nvSpPr>
          <p:cNvPr id="17" name="Text Box 13">
            <a:extLst>
              <a:ext uri="{FF2B5EF4-FFF2-40B4-BE49-F238E27FC236}">
                <a16:creationId xmlns:a16="http://schemas.microsoft.com/office/drawing/2014/main" id="{6C52229B-1D2D-4D7C-8BFF-53D1AD35A33A}"/>
              </a:ext>
            </a:extLst>
          </p:cNvPr>
          <p:cNvSpPr txBox="1">
            <a:spLocks noChangeArrowheads="1"/>
          </p:cNvSpPr>
          <p:nvPr/>
        </p:nvSpPr>
        <p:spPr bwMode="auto">
          <a:xfrm>
            <a:off x="4800600" y="5257800"/>
            <a:ext cx="4294188" cy="1230313"/>
          </a:xfrm>
          <a:prstGeom prst="rect">
            <a:avLst/>
          </a:prstGeom>
          <a:solidFill>
            <a:srgbClr val="FFCC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Tilted-Disc Syndrome</a:t>
            </a:r>
          </a:p>
          <a:p>
            <a:pPr eaLnBrk="1" hangingPunct="1">
              <a:spcBef>
                <a:spcPct val="0"/>
              </a:spcBef>
              <a:buClrTx/>
              <a:buSzTx/>
              <a:buFontTx/>
              <a:buNone/>
            </a:pPr>
            <a:r>
              <a:rPr lang="en-US" altLang="en-US" sz="1200"/>
              <a:t>1) Superior pole appears…</a:t>
            </a:r>
            <a:r>
              <a:rPr lang="en-US" altLang="en-US" sz="1200" b="1">
                <a:solidFill>
                  <a:srgbClr val="0000FF"/>
                </a:solidFill>
              </a:rPr>
              <a:t>elevated</a:t>
            </a:r>
            <a:r>
              <a:rPr lang="en-US" altLang="en-US" sz="1200"/>
              <a:t>, inferior…</a:t>
            </a:r>
            <a:r>
              <a:rPr lang="en-US" altLang="en-US" sz="1200" b="1">
                <a:solidFill>
                  <a:srgbClr val="0000FF"/>
                </a:solidFill>
              </a:rPr>
              <a:t>recessed</a:t>
            </a:r>
          </a:p>
          <a:p>
            <a:pPr eaLnBrk="1" hangingPunct="1">
              <a:spcBef>
                <a:spcPct val="0"/>
              </a:spcBef>
              <a:buClrTx/>
              <a:buSzTx/>
              <a:buFontTx/>
              <a:buNone/>
            </a:pPr>
            <a:r>
              <a:rPr lang="en-US" altLang="en-US" sz="1200"/>
              <a:t>2) </a:t>
            </a:r>
            <a:r>
              <a:rPr lang="en-US" altLang="en-US" sz="1200">
                <a:solidFill>
                  <a:srgbClr val="FFCC99"/>
                </a:solidFill>
              </a:rPr>
              <a:t>Associated with…</a:t>
            </a:r>
            <a:r>
              <a:rPr lang="en-US" altLang="en-US" sz="1200" b="1">
                <a:solidFill>
                  <a:srgbClr val="FFCC99"/>
                </a:solidFill>
              </a:rPr>
              <a:t>situs inversus</a:t>
            </a:r>
            <a:r>
              <a:rPr lang="en-US" altLang="en-US" sz="1200">
                <a:solidFill>
                  <a:srgbClr val="FFCC99"/>
                </a:solidFill>
              </a:rPr>
              <a:t> of retinal vessels</a:t>
            </a:r>
          </a:p>
          <a:p>
            <a:pPr eaLnBrk="1" hangingPunct="1">
              <a:spcBef>
                <a:spcPct val="0"/>
              </a:spcBef>
              <a:buClrTx/>
              <a:buSzTx/>
              <a:buFontTx/>
              <a:buNone/>
            </a:pPr>
            <a:r>
              <a:rPr lang="en-US" altLang="en-US" sz="1200"/>
              <a:t>3) </a:t>
            </a:r>
            <a:r>
              <a:rPr lang="en-US" altLang="en-US" sz="1200">
                <a:solidFill>
                  <a:srgbClr val="FFCC99"/>
                </a:solidFill>
              </a:rPr>
              <a:t>Fundus abnormality produces…</a:t>
            </a:r>
            <a:r>
              <a:rPr lang="en-US" altLang="en-US" sz="1200" b="1">
                <a:solidFill>
                  <a:srgbClr val="FFCC99"/>
                </a:solidFill>
              </a:rPr>
              <a:t>myopic astigmatism</a:t>
            </a:r>
          </a:p>
          <a:p>
            <a:pPr eaLnBrk="1" hangingPunct="1">
              <a:spcBef>
                <a:spcPct val="0"/>
              </a:spcBef>
              <a:buClrTx/>
              <a:buSzTx/>
              <a:buFontTx/>
              <a:buNone/>
            </a:pPr>
            <a:r>
              <a:rPr lang="en-US" altLang="en-US" sz="1200"/>
              <a:t>4) </a:t>
            </a:r>
            <a:r>
              <a:rPr lang="en-US" altLang="en-US" sz="1200">
                <a:solidFill>
                  <a:srgbClr val="FFCC99"/>
                </a:solidFill>
              </a:rPr>
              <a:t>VF testing reveals…</a:t>
            </a:r>
            <a:r>
              <a:rPr lang="en-US" altLang="en-US" sz="1200" b="1">
                <a:solidFill>
                  <a:srgbClr val="FFCC99"/>
                </a:solidFill>
              </a:rPr>
              <a:t>bitemporal hemianopia</a:t>
            </a:r>
            <a:r>
              <a:rPr lang="en-US" altLang="en-US" sz="1200">
                <a:solidFill>
                  <a:srgbClr val="FFCC99"/>
                </a:solidFill>
              </a:rPr>
              <a:t> that doesn’t</a:t>
            </a:r>
          </a:p>
          <a:p>
            <a:pPr eaLnBrk="1" hangingPunct="1">
              <a:spcBef>
                <a:spcPct val="0"/>
              </a:spcBef>
              <a:buClrTx/>
              <a:buSzTx/>
              <a:buFontTx/>
              <a:buNone/>
            </a:pPr>
            <a:r>
              <a:rPr lang="en-US" altLang="en-US" sz="1200">
                <a:solidFill>
                  <a:srgbClr val="FFCC99"/>
                </a:solidFill>
              </a:rPr>
              <a:t>   …</a:t>
            </a:r>
            <a:r>
              <a:rPr lang="en-US" altLang="en-US" sz="1200" b="1">
                <a:solidFill>
                  <a:srgbClr val="FFCC99"/>
                </a:solidFill>
              </a:rPr>
              <a:t>respect the vertical</a:t>
            </a:r>
            <a:r>
              <a:rPr lang="en-US" altLang="en-US" sz="1200">
                <a:solidFill>
                  <a:srgbClr val="FFCC99"/>
                </a:solidFill>
              </a:rPr>
              <a:t> and may…</a:t>
            </a:r>
            <a:r>
              <a:rPr lang="en-US" altLang="en-US" sz="1200" b="1">
                <a:solidFill>
                  <a:srgbClr val="FFCC99"/>
                </a:solidFill>
              </a:rPr>
              <a:t>resolve with refraction</a:t>
            </a:r>
          </a:p>
        </p:txBody>
      </p:sp>
      <p:sp>
        <p:nvSpPr>
          <p:cNvPr id="18" name="Text Box 13">
            <a:extLst>
              <a:ext uri="{FF2B5EF4-FFF2-40B4-BE49-F238E27FC236}">
                <a16:creationId xmlns:a16="http://schemas.microsoft.com/office/drawing/2014/main" id="{1AF6244F-DBAF-471F-B752-1940A59EF86F}"/>
              </a:ext>
            </a:extLst>
          </p:cNvPr>
          <p:cNvSpPr txBox="1">
            <a:spLocks noChangeArrowheads="1"/>
          </p:cNvSpPr>
          <p:nvPr/>
        </p:nvSpPr>
        <p:spPr bwMode="auto">
          <a:xfrm>
            <a:off x="4800600" y="5257800"/>
            <a:ext cx="4216400" cy="1231106"/>
          </a:xfrm>
          <a:prstGeom prst="rect">
            <a:avLst/>
          </a:prstGeom>
          <a:solidFill>
            <a:srgbClr val="FFCC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dirty="0">
                <a:solidFill>
                  <a:schemeClr val="bg1">
                    <a:lumMod val="65000"/>
                  </a:schemeClr>
                </a:solidFill>
              </a:rPr>
              <a:t>Tilted-Disc Syndrome</a:t>
            </a:r>
          </a:p>
          <a:p>
            <a:pPr eaLnBrk="1" hangingPunct="1">
              <a:spcBef>
                <a:spcPct val="0"/>
              </a:spcBef>
              <a:buClrTx/>
              <a:buSzTx/>
              <a:buFontTx/>
              <a:buNone/>
            </a:pPr>
            <a:r>
              <a:rPr lang="en-US" altLang="en-US" sz="1200" dirty="0">
                <a:solidFill>
                  <a:srgbClr val="FFCC99"/>
                </a:solidFill>
              </a:rPr>
              <a:t>1) Superior pole appears…</a:t>
            </a:r>
            <a:r>
              <a:rPr lang="en-US" altLang="en-US" sz="1200" b="1" dirty="0">
                <a:solidFill>
                  <a:srgbClr val="FFCC99"/>
                </a:solidFill>
              </a:rPr>
              <a:t>elevated</a:t>
            </a:r>
            <a:r>
              <a:rPr lang="en-US" altLang="en-US" sz="1200" dirty="0">
                <a:solidFill>
                  <a:srgbClr val="FFCC99"/>
                </a:solidFill>
              </a:rPr>
              <a:t>, inferior… </a:t>
            </a:r>
            <a:r>
              <a:rPr lang="en-US" altLang="en-US" sz="1200" b="1" dirty="0">
                <a:solidFill>
                  <a:srgbClr val="FFCC99"/>
                </a:solidFill>
              </a:rPr>
              <a:t>recessed</a:t>
            </a:r>
          </a:p>
          <a:p>
            <a:pPr eaLnBrk="1" hangingPunct="1">
              <a:spcBef>
                <a:spcPct val="0"/>
              </a:spcBef>
              <a:buClrTx/>
              <a:buSzTx/>
              <a:buFontTx/>
              <a:buNone/>
            </a:pPr>
            <a:r>
              <a:rPr lang="en-US" altLang="en-US" sz="1200" dirty="0">
                <a:solidFill>
                  <a:srgbClr val="FFCC99"/>
                </a:solidFill>
              </a:rPr>
              <a:t>2) Associated with…</a:t>
            </a:r>
            <a:r>
              <a:rPr lang="en-US" altLang="en-US" sz="1200" b="1" dirty="0">
                <a:solidFill>
                  <a:srgbClr val="FFCC99"/>
                </a:solidFill>
              </a:rPr>
              <a:t>situs inversus</a:t>
            </a:r>
            <a:r>
              <a:rPr lang="en-US" altLang="en-US" sz="1200" dirty="0">
                <a:solidFill>
                  <a:srgbClr val="FFCC99"/>
                </a:solidFill>
              </a:rPr>
              <a:t> of retinal vessels</a:t>
            </a:r>
          </a:p>
          <a:p>
            <a:pPr eaLnBrk="1" hangingPunct="1">
              <a:spcBef>
                <a:spcPct val="0"/>
              </a:spcBef>
              <a:buClrTx/>
              <a:buSzTx/>
              <a:buFontTx/>
              <a:buNone/>
            </a:pPr>
            <a:r>
              <a:rPr lang="en-US" altLang="en-US" sz="1200" dirty="0">
                <a:solidFill>
                  <a:srgbClr val="FFCC99"/>
                </a:solidFill>
              </a:rPr>
              <a:t>3) Fundus abnormality produces… </a:t>
            </a:r>
            <a:r>
              <a:rPr lang="en-US" altLang="en-US" sz="1200" b="1" dirty="0">
                <a:solidFill>
                  <a:srgbClr val="FFCC99"/>
                </a:solidFill>
              </a:rPr>
              <a:t>myopic </a:t>
            </a:r>
            <a:r>
              <a:rPr lang="en-US" altLang="en-US" sz="1200" b="1" dirty="0" err="1">
                <a:solidFill>
                  <a:srgbClr val="FFCC99"/>
                </a:solidFill>
              </a:rPr>
              <a:t>astigm</a:t>
            </a:r>
            <a:endParaRPr lang="en-US" altLang="en-US" sz="1200" b="1" dirty="0">
              <a:solidFill>
                <a:srgbClr val="FFCC99"/>
              </a:solidFill>
            </a:endParaRPr>
          </a:p>
          <a:p>
            <a:pPr eaLnBrk="1" hangingPunct="1">
              <a:spcBef>
                <a:spcPct val="0"/>
              </a:spcBef>
              <a:buClrTx/>
              <a:buSzTx/>
              <a:buFontTx/>
              <a:buNone/>
            </a:pPr>
            <a:r>
              <a:rPr lang="en-US" altLang="en-US" sz="1200" dirty="0">
                <a:solidFill>
                  <a:srgbClr val="FFCC99"/>
                </a:solidFill>
              </a:rPr>
              <a:t>4) VF testing reveals…</a:t>
            </a:r>
            <a:r>
              <a:rPr lang="en-US" altLang="en-US" sz="1200" b="1" dirty="0">
                <a:solidFill>
                  <a:srgbClr val="FFCC99"/>
                </a:solidFill>
              </a:rPr>
              <a:t>bitemporal hemianopia</a:t>
            </a:r>
            <a:r>
              <a:rPr lang="en-US" altLang="en-US" sz="1200" dirty="0">
                <a:solidFill>
                  <a:srgbClr val="FFCC99"/>
                </a:solidFill>
              </a:rPr>
              <a:t> that </a:t>
            </a:r>
            <a:r>
              <a:rPr lang="en-US" altLang="en-US" sz="1200" dirty="0" err="1">
                <a:solidFill>
                  <a:srgbClr val="FFCC99"/>
                </a:solidFill>
              </a:rPr>
              <a:t>doesn’t</a:t>
            </a:r>
            <a:r>
              <a:rPr lang="en-US" altLang="en-US" sz="1200" b="1" dirty="0" err="1">
                <a:solidFill>
                  <a:srgbClr val="FFCC99"/>
                </a:solidFill>
              </a:rPr>
              <a:t>with</a:t>
            </a:r>
            <a:r>
              <a:rPr lang="en-US" altLang="en-US" sz="1200" b="1" dirty="0">
                <a:solidFill>
                  <a:srgbClr val="FFCC99"/>
                </a:solidFill>
              </a:rPr>
              <a:t> refract</a:t>
            </a:r>
          </a:p>
        </p:txBody>
      </p:sp>
      <p:sp>
        <p:nvSpPr>
          <p:cNvPr id="19" name="Text Box 14">
            <a:extLst>
              <a:ext uri="{FF2B5EF4-FFF2-40B4-BE49-F238E27FC236}">
                <a16:creationId xmlns:a16="http://schemas.microsoft.com/office/drawing/2014/main" id="{E49A8DDC-5F24-4DFD-BA92-BAAAA49FBCAB}"/>
              </a:ext>
            </a:extLst>
          </p:cNvPr>
          <p:cNvSpPr txBox="1">
            <a:spLocks noChangeArrowheads="1"/>
          </p:cNvSpPr>
          <p:nvPr/>
        </p:nvSpPr>
        <p:spPr bwMode="auto">
          <a:xfrm>
            <a:off x="4648200" y="2576513"/>
            <a:ext cx="3522663" cy="862012"/>
          </a:xfrm>
          <a:prstGeom prst="rect">
            <a:avLst/>
          </a:prstGeom>
          <a:solidFill>
            <a:srgbClr val="FFC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solidFill>
                  <a:schemeClr val="bg1">
                    <a:lumMod val="65000"/>
                  </a:schemeClr>
                </a:solidFill>
              </a:rPr>
              <a:t>Myelinated RNFL</a:t>
            </a:r>
          </a:p>
          <a:p>
            <a:pPr eaLnBrk="1" hangingPunct="1">
              <a:spcBef>
                <a:spcPct val="0"/>
              </a:spcBef>
              <a:buClrTx/>
              <a:buSzTx/>
              <a:buFontTx/>
              <a:buNone/>
            </a:pPr>
            <a:r>
              <a:rPr lang="en-US" altLang="en-US" sz="1200">
                <a:solidFill>
                  <a:schemeClr val="bg1">
                    <a:lumMod val="65000"/>
                  </a:schemeClr>
                </a:solidFill>
              </a:rPr>
              <a:t>1) Myelin normally ends at the…</a:t>
            </a:r>
            <a:r>
              <a:rPr lang="en-US" altLang="en-US" sz="1200" b="1">
                <a:solidFill>
                  <a:schemeClr val="bg1">
                    <a:lumMod val="65000"/>
                  </a:schemeClr>
                </a:solidFill>
              </a:rPr>
              <a:t>lamina cribrosa</a:t>
            </a:r>
          </a:p>
          <a:p>
            <a:pPr eaLnBrk="1" hangingPunct="1">
              <a:spcBef>
                <a:spcPct val="0"/>
              </a:spcBef>
              <a:buClrTx/>
              <a:buSzTx/>
              <a:buFontTx/>
              <a:buNone/>
            </a:pPr>
            <a:r>
              <a:rPr lang="en-US" altLang="en-US" sz="1200">
                <a:solidFill>
                  <a:schemeClr val="bg1">
                    <a:lumMod val="65000"/>
                  </a:schemeClr>
                </a:solidFill>
              </a:rPr>
              <a:t>2) Can be…</a:t>
            </a:r>
            <a:r>
              <a:rPr lang="en-US" altLang="en-US" sz="1200" b="1">
                <a:solidFill>
                  <a:schemeClr val="bg1">
                    <a:lumMod val="65000"/>
                  </a:schemeClr>
                </a:solidFill>
              </a:rPr>
              <a:t>patchy</a:t>
            </a:r>
            <a:r>
              <a:rPr lang="en-US" altLang="en-US" sz="1200">
                <a:solidFill>
                  <a:schemeClr val="bg1">
                    <a:lumMod val="65000"/>
                  </a:schemeClr>
                </a:solidFill>
              </a:rPr>
              <a:t> and </a:t>
            </a:r>
            <a:r>
              <a:rPr lang="en-US" altLang="en-US" sz="1200" b="1">
                <a:solidFill>
                  <a:schemeClr val="bg1">
                    <a:lumMod val="65000"/>
                  </a:schemeClr>
                </a:solidFill>
              </a:rPr>
              <a:t>discontinuous</a:t>
            </a:r>
          </a:p>
          <a:p>
            <a:pPr eaLnBrk="1" hangingPunct="1">
              <a:spcBef>
                <a:spcPct val="0"/>
              </a:spcBef>
              <a:buClrTx/>
              <a:buSzTx/>
              <a:buFontTx/>
              <a:buNone/>
            </a:pPr>
            <a:r>
              <a:rPr lang="en-US" altLang="en-US" sz="1200">
                <a:solidFill>
                  <a:schemeClr val="bg1">
                    <a:lumMod val="65000"/>
                  </a:schemeClr>
                </a:solidFill>
              </a:rPr>
              <a:t>3) Corresponding VF has an…</a:t>
            </a:r>
            <a:r>
              <a:rPr lang="en-US" altLang="en-US" sz="1200" b="1">
                <a:solidFill>
                  <a:schemeClr val="bg1">
                    <a:lumMod val="65000"/>
                  </a:schemeClr>
                </a:solidFill>
              </a:rPr>
              <a:t>absolute</a:t>
            </a:r>
            <a:r>
              <a:rPr lang="en-US" altLang="en-US" sz="1200">
                <a:solidFill>
                  <a:schemeClr val="bg1">
                    <a:lumMod val="65000"/>
                  </a:schemeClr>
                </a:solidFill>
              </a:rPr>
              <a:t> scotoma</a:t>
            </a:r>
          </a:p>
        </p:txBody>
      </p:sp>
      <p:sp>
        <p:nvSpPr>
          <p:cNvPr id="20" name="Text Box 15">
            <a:extLst>
              <a:ext uri="{FF2B5EF4-FFF2-40B4-BE49-F238E27FC236}">
                <a16:creationId xmlns:a16="http://schemas.microsoft.com/office/drawing/2014/main" id="{29151D52-5DF1-466A-8176-8B972B00FE99}"/>
              </a:ext>
            </a:extLst>
          </p:cNvPr>
          <p:cNvSpPr txBox="1">
            <a:spLocks noChangeArrowheads="1"/>
          </p:cNvSpPr>
          <p:nvPr/>
        </p:nvSpPr>
        <p:spPr bwMode="auto">
          <a:xfrm>
            <a:off x="5410200" y="1687513"/>
            <a:ext cx="3640740" cy="677108"/>
          </a:xfrm>
          <a:prstGeom prst="rect">
            <a:avLst/>
          </a:prstGeom>
          <a:solidFill>
            <a:srgbClr val="FFFF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solidFill>
                  <a:schemeClr val="bg1">
                    <a:lumMod val="75000"/>
                  </a:schemeClr>
                </a:solidFill>
              </a:rPr>
              <a:t>Megalopapilla</a:t>
            </a:r>
          </a:p>
          <a:p>
            <a:pPr eaLnBrk="1" hangingPunct="1">
              <a:spcBef>
                <a:spcPct val="0"/>
              </a:spcBef>
              <a:buClrTx/>
              <a:buSzTx/>
              <a:buFontTx/>
              <a:buNone/>
            </a:pPr>
            <a:r>
              <a:rPr lang="en-US" altLang="en-US" sz="1200">
                <a:solidFill>
                  <a:schemeClr val="bg1">
                    <a:lumMod val="75000"/>
                  </a:schemeClr>
                </a:solidFill>
              </a:rPr>
              <a:t>1) Abnormally large diameter of…</a:t>
            </a:r>
            <a:r>
              <a:rPr lang="en-US" altLang="en-US" sz="1200" b="1">
                <a:solidFill>
                  <a:schemeClr val="bg1">
                    <a:lumMod val="75000"/>
                  </a:schemeClr>
                </a:solidFill>
              </a:rPr>
              <a:t>disc </a:t>
            </a:r>
            <a:r>
              <a:rPr lang="en-US" altLang="en-US" sz="1200">
                <a:solidFill>
                  <a:schemeClr val="bg1">
                    <a:lumMod val="75000"/>
                  </a:schemeClr>
                </a:solidFill>
              </a:rPr>
              <a:t>and</a:t>
            </a:r>
            <a:r>
              <a:rPr lang="en-US" altLang="en-US" sz="1200" b="1">
                <a:solidFill>
                  <a:schemeClr val="bg1">
                    <a:lumMod val="75000"/>
                  </a:schemeClr>
                </a:solidFill>
              </a:rPr>
              <a:t> cup</a:t>
            </a:r>
          </a:p>
          <a:p>
            <a:pPr eaLnBrk="1" hangingPunct="1">
              <a:spcBef>
                <a:spcPct val="0"/>
              </a:spcBef>
              <a:buClrTx/>
              <a:buSzTx/>
              <a:buFontTx/>
              <a:buNone/>
            </a:pPr>
            <a:r>
              <a:rPr lang="en-US" altLang="en-US" sz="1200">
                <a:solidFill>
                  <a:schemeClr val="bg1">
                    <a:lumMod val="75000"/>
                  </a:schemeClr>
                </a:solidFill>
              </a:rPr>
              <a:t>2) VF testing may reveal an…</a:t>
            </a:r>
            <a:r>
              <a:rPr lang="en-US" altLang="en-US" sz="1200" b="1">
                <a:solidFill>
                  <a:schemeClr val="bg1">
                    <a:lumMod val="75000"/>
                  </a:schemeClr>
                </a:solidFill>
              </a:rPr>
              <a:t>enlarged blind spot</a:t>
            </a:r>
          </a:p>
        </p:txBody>
      </p:sp>
      <p:sp>
        <p:nvSpPr>
          <p:cNvPr id="21" name="Oval 20">
            <a:extLst>
              <a:ext uri="{FF2B5EF4-FFF2-40B4-BE49-F238E27FC236}">
                <a16:creationId xmlns:a16="http://schemas.microsoft.com/office/drawing/2014/main" id="{A26BE669-57B4-45DA-96BD-8DB58ABC4B83}"/>
              </a:ext>
            </a:extLst>
          </p:cNvPr>
          <p:cNvSpPr/>
          <p:nvPr/>
        </p:nvSpPr>
        <p:spPr>
          <a:xfrm>
            <a:off x="7162800" y="4110793"/>
            <a:ext cx="1676400" cy="382587"/>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Text Box 10">
            <a:extLst>
              <a:ext uri="{FF2B5EF4-FFF2-40B4-BE49-F238E27FC236}">
                <a16:creationId xmlns:a16="http://schemas.microsoft.com/office/drawing/2014/main" id="{93C876E1-AD8D-4C49-8963-450D32DEB81D}"/>
              </a:ext>
            </a:extLst>
          </p:cNvPr>
          <p:cNvSpPr txBox="1">
            <a:spLocks noChangeArrowheads="1"/>
          </p:cNvSpPr>
          <p:nvPr/>
        </p:nvSpPr>
        <p:spPr bwMode="auto">
          <a:xfrm>
            <a:off x="1371600" y="4267200"/>
            <a:ext cx="3057525" cy="2154238"/>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Morning-Glory Disc</a:t>
            </a:r>
          </a:p>
          <a:p>
            <a:pPr eaLnBrk="1" hangingPunct="1">
              <a:spcBef>
                <a:spcPct val="0"/>
              </a:spcBef>
              <a:buClrTx/>
              <a:buSzTx/>
              <a:buFontTx/>
              <a:buNone/>
            </a:pPr>
            <a:r>
              <a:rPr lang="en-US" altLang="en-US" sz="1200"/>
              <a:t>--DFE reveals:</a:t>
            </a:r>
          </a:p>
          <a:p>
            <a:pPr eaLnBrk="1" hangingPunct="1">
              <a:spcBef>
                <a:spcPct val="0"/>
              </a:spcBef>
              <a:buClrTx/>
              <a:buSzTx/>
              <a:buFontTx/>
              <a:buNone/>
            </a:pPr>
            <a:r>
              <a:rPr lang="en-US" altLang="en-US" sz="1200"/>
              <a:t>  1) A funnel-shaped…</a:t>
            </a:r>
            <a:r>
              <a:rPr lang="en-US" altLang="en-US" sz="1200" b="1">
                <a:solidFill>
                  <a:srgbClr val="0000FF"/>
                </a:solidFill>
              </a:rPr>
              <a:t>excavation</a:t>
            </a:r>
            <a:endParaRPr lang="en-US" altLang="en-US" sz="1200"/>
          </a:p>
          <a:p>
            <a:pPr eaLnBrk="1" hangingPunct="1">
              <a:spcBef>
                <a:spcPct val="0"/>
              </a:spcBef>
              <a:buClrTx/>
              <a:buSzTx/>
              <a:buFontTx/>
              <a:buNone/>
            </a:pPr>
            <a:r>
              <a:rPr lang="en-US" altLang="en-US" sz="1200"/>
              <a:t>  2) Number of vessels crossing the rim</a:t>
            </a:r>
          </a:p>
          <a:p>
            <a:pPr eaLnBrk="1" hangingPunct="1">
              <a:spcBef>
                <a:spcPct val="0"/>
              </a:spcBef>
              <a:buClrTx/>
              <a:buSzTx/>
              <a:buFontTx/>
              <a:buNone/>
            </a:pPr>
            <a:r>
              <a:rPr lang="en-US" altLang="en-US" sz="1200"/>
              <a:t>    seems abnormally…</a:t>
            </a:r>
            <a:r>
              <a:rPr lang="en-US" altLang="en-US" sz="1200" b="1">
                <a:solidFill>
                  <a:srgbClr val="0000FF"/>
                </a:solidFill>
              </a:rPr>
              <a:t>high</a:t>
            </a:r>
            <a:r>
              <a:rPr lang="en-US" altLang="en-US" sz="1200"/>
              <a:t> </a:t>
            </a:r>
            <a:endParaRPr lang="en-US" altLang="en-US" sz="1200" b="1">
              <a:solidFill>
                <a:srgbClr val="0000FF"/>
              </a:solidFill>
            </a:endParaRPr>
          </a:p>
          <a:p>
            <a:pPr eaLnBrk="1" hangingPunct="1">
              <a:spcBef>
                <a:spcPct val="0"/>
              </a:spcBef>
              <a:buClrTx/>
              <a:buSzTx/>
              <a:buFontTx/>
              <a:buNone/>
            </a:pPr>
            <a:r>
              <a:rPr lang="en-US" altLang="en-US" sz="1200"/>
              <a:t>--Tissue is…</a:t>
            </a:r>
            <a:r>
              <a:rPr lang="en-US" altLang="en-US" sz="1200" b="1">
                <a:solidFill>
                  <a:srgbClr val="0000FF"/>
                </a:solidFill>
              </a:rPr>
              <a:t>contractile</a:t>
            </a:r>
            <a:r>
              <a:rPr lang="en-US" altLang="en-US" sz="1200"/>
              <a:t>, so cup seems</a:t>
            </a:r>
          </a:p>
          <a:p>
            <a:pPr eaLnBrk="1" hangingPunct="1">
              <a:spcBef>
                <a:spcPct val="0"/>
              </a:spcBef>
              <a:buClrTx/>
              <a:buSzTx/>
              <a:buFontTx/>
              <a:buNone/>
            </a:pPr>
            <a:r>
              <a:rPr lang="en-US" altLang="en-US" sz="1200"/>
              <a:t>  to…</a:t>
            </a:r>
            <a:r>
              <a:rPr lang="en-US" altLang="en-US" sz="1200" b="1">
                <a:solidFill>
                  <a:srgbClr val="0000FF"/>
                </a:solidFill>
              </a:rPr>
              <a:t>open </a:t>
            </a:r>
            <a:r>
              <a:rPr lang="en-US" altLang="en-US" sz="1200">
                <a:solidFill>
                  <a:srgbClr val="0000FF"/>
                </a:solidFill>
              </a:rPr>
              <a:t>and</a:t>
            </a:r>
            <a:r>
              <a:rPr lang="en-US" altLang="en-US" sz="1200" b="1">
                <a:solidFill>
                  <a:srgbClr val="0000FF"/>
                </a:solidFill>
              </a:rPr>
              <a:t> close</a:t>
            </a:r>
            <a:r>
              <a:rPr lang="en-US" altLang="en-US" sz="1200"/>
              <a:t> (like its namesake,  </a:t>
            </a:r>
          </a:p>
          <a:p>
            <a:pPr eaLnBrk="1" hangingPunct="1">
              <a:spcBef>
                <a:spcPct val="0"/>
              </a:spcBef>
              <a:buClrTx/>
              <a:buSzTx/>
              <a:buFontTx/>
              <a:buNone/>
            </a:pPr>
            <a:r>
              <a:rPr lang="en-US" altLang="en-US" sz="1200"/>
              <a:t>  the morning-glory flower)</a:t>
            </a:r>
          </a:p>
          <a:p>
            <a:pPr eaLnBrk="1" hangingPunct="1">
              <a:spcBef>
                <a:spcPct val="0"/>
              </a:spcBef>
              <a:buClrTx/>
              <a:buSzTx/>
              <a:buFontTx/>
              <a:buNone/>
            </a:pPr>
            <a:r>
              <a:rPr lang="en-US" altLang="en-US" sz="1200"/>
              <a:t>--VA usually…</a:t>
            </a:r>
            <a:r>
              <a:rPr lang="en-US" altLang="en-US" sz="1200" b="1">
                <a:solidFill>
                  <a:srgbClr val="0000FF"/>
                </a:solidFill>
              </a:rPr>
              <a:t>20/200</a:t>
            </a:r>
            <a:r>
              <a:rPr lang="en-US" altLang="en-US" sz="1200"/>
              <a:t>, but can be…</a:t>
            </a:r>
          </a:p>
          <a:p>
            <a:pPr eaLnBrk="1" hangingPunct="1">
              <a:spcBef>
                <a:spcPct val="0"/>
              </a:spcBef>
              <a:buClrTx/>
              <a:buSzTx/>
              <a:buFontTx/>
              <a:buNone/>
            </a:pPr>
            <a:r>
              <a:rPr lang="en-US" altLang="en-US" sz="1200"/>
              <a:t>   </a:t>
            </a:r>
            <a:r>
              <a:rPr lang="en-US" altLang="en-US" sz="1200" b="1">
                <a:solidFill>
                  <a:srgbClr val="0000FF"/>
                </a:solidFill>
              </a:rPr>
              <a:t>20/20&lt;-&gt;NLP</a:t>
            </a:r>
          </a:p>
          <a:p>
            <a:pPr eaLnBrk="1" hangingPunct="1">
              <a:spcBef>
                <a:spcPct val="0"/>
              </a:spcBef>
              <a:buClrTx/>
              <a:buSzTx/>
              <a:buFontTx/>
              <a:buNone/>
            </a:pPr>
            <a:r>
              <a:rPr lang="en-US" altLang="en-US" sz="1200"/>
              <a:t>--1/3 develop…</a:t>
            </a:r>
            <a:r>
              <a:rPr lang="en-US" altLang="en-US" sz="1200" b="1">
                <a:solidFill>
                  <a:srgbClr val="CCECFF"/>
                </a:solidFill>
              </a:rPr>
              <a:t>serous</a:t>
            </a:r>
            <a:r>
              <a:rPr lang="en-US" altLang="en-US" sz="1200" b="1">
                <a:solidFill>
                  <a:srgbClr val="0000FF"/>
                </a:solidFill>
              </a:rPr>
              <a:t> </a:t>
            </a:r>
            <a:r>
              <a:rPr lang="en-US" altLang="en-US" sz="1200" b="1">
                <a:solidFill>
                  <a:srgbClr val="CCECFF"/>
                </a:solidFill>
              </a:rPr>
              <a:t>RD</a:t>
            </a:r>
          </a:p>
        </p:txBody>
      </p:sp>
      <p:sp>
        <p:nvSpPr>
          <p:cNvPr id="23" name="Text Box 3">
            <a:extLst>
              <a:ext uri="{FF2B5EF4-FFF2-40B4-BE49-F238E27FC236}">
                <a16:creationId xmlns:a16="http://schemas.microsoft.com/office/drawing/2014/main" id="{C037604E-25B9-4CBA-9F71-0C39145A5184}"/>
              </a:ext>
            </a:extLst>
          </p:cNvPr>
          <p:cNvSpPr txBox="1">
            <a:spLocks noChangeArrowheads="1"/>
          </p:cNvSpPr>
          <p:nvPr/>
        </p:nvSpPr>
        <p:spPr bwMode="auto">
          <a:xfrm>
            <a:off x="793750" y="3505200"/>
            <a:ext cx="2274888" cy="677863"/>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r>
              <a:rPr lang="en-US" altLang="en-US" sz="1400" b="1">
                <a:solidFill>
                  <a:schemeClr val="bg1">
                    <a:lumMod val="65000"/>
                  </a:schemeClr>
                </a:solidFill>
              </a:rPr>
              <a:t>Optic Pit/Hole</a:t>
            </a:r>
          </a:p>
          <a:p>
            <a:pPr eaLnBrk="1" hangingPunct="1">
              <a:defRPr/>
            </a:pPr>
            <a:r>
              <a:rPr lang="en-US" altLang="en-US" sz="1200">
                <a:solidFill>
                  <a:schemeClr val="bg1">
                    <a:lumMod val="65000"/>
                  </a:schemeClr>
                </a:solidFill>
              </a:rPr>
              <a:t>--Associated with…</a:t>
            </a:r>
            <a:r>
              <a:rPr lang="en-US" altLang="en-US" sz="1200" b="1">
                <a:solidFill>
                  <a:schemeClr val="bg1">
                    <a:lumMod val="65000"/>
                  </a:schemeClr>
                </a:solidFill>
              </a:rPr>
              <a:t>serous RD</a:t>
            </a:r>
          </a:p>
          <a:p>
            <a:pPr eaLnBrk="1" hangingPunct="1">
              <a:defRPr/>
            </a:pPr>
            <a:r>
              <a:rPr lang="en-US" altLang="en-US" sz="1200" b="1">
                <a:solidFill>
                  <a:schemeClr val="bg1">
                    <a:lumMod val="65000"/>
                  </a:schemeClr>
                </a:solidFill>
              </a:rPr>
              <a:t>  in adulthood</a:t>
            </a:r>
          </a:p>
        </p:txBody>
      </p:sp>
      <p:sp>
        <p:nvSpPr>
          <p:cNvPr id="24" name="Line 4">
            <a:extLst>
              <a:ext uri="{FF2B5EF4-FFF2-40B4-BE49-F238E27FC236}">
                <a16:creationId xmlns:a16="http://schemas.microsoft.com/office/drawing/2014/main" id="{05A554A4-9F95-4F93-AB47-5186AAEA927F}"/>
              </a:ext>
            </a:extLst>
          </p:cNvPr>
          <p:cNvSpPr>
            <a:spLocks noChangeShapeType="1"/>
          </p:cNvSpPr>
          <p:nvPr/>
        </p:nvSpPr>
        <p:spPr bwMode="auto">
          <a:xfrm flipH="1">
            <a:off x="1600200" y="2057400"/>
            <a:ext cx="1524000" cy="3810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en-US">
              <a:latin typeface="Arial" charset="0"/>
            </a:endParaRPr>
          </a:p>
        </p:txBody>
      </p:sp>
      <p:sp>
        <p:nvSpPr>
          <p:cNvPr id="25" name="Text Box 6">
            <a:extLst>
              <a:ext uri="{FF2B5EF4-FFF2-40B4-BE49-F238E27FC236}">
                <a16:creationId xmlns:a16="http://schemas.microsoft.com/office/drawing/2014/main" id="{563B5E4B-1ABB-4BF3-88D8-E15A9D809AAB}"/>
              </a:ext>
            </a:extLst>
          </p:cNvPr>
          <p:cNvSpPr txBox="1">
            <a:spLocks noChangeArrowheads="1"/>
          </p:cNvSpPr>
          <p:nvPr/>
        </p:nvSpPr>
        <p:spPr bwMode="auto">
          <a:xfrm>
            <a:off x="1341438" y="1524000"/>
            <a:ext cx="3543300" cy="4587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algn="ctr" eaLnBrk="1" hangingPunct="1">
              <a:lnSpc>
                <a:spcPct val="85000"/>
              </a:lnSpc>
              <a:defRPr/>
            </a:pPr>
            <a:r>
              <a:rPr lang="en-US" altLang="en-US" sz="1400" i="1">
                <a:solidFill>
                  <a:schemeClr val="bg1">
                    <a:lumMod val="75000"/>
                  </a:schemeClr>
                </a:solidFill>
              </a:rPr>
              <a:t>These three are all secondary to abnormal</a:t>
            </a:r>
          </a:p>
          <a:p>
            <a:pPr algn="ctr" eaLnBrk="1" hangingPunct="1">
              <a:lnSpc>
                <a:spcPct val="85000"/>
              </a:lnSpc>
              <a:defRPr/>
            </a:pPr>
            <a:r>
              <a:rPr lang="en-US" altLang="en-US" sz="1400" i="1">
                <a:solidFill>
                  <a:schemeClr val="bg1">
                    <a:lumMod val="75000"/>
                  </a:schemeClr>
                </a:solidFill>
              </a:rPr>
              <a:t>closure of the embryonic optic fissure</a:t>
            </a:r>
          </a:p>
        </p:txBody>
      </p:sp>
      <p:sp>
        <p:nvSpPr>
          <p:cNvPr id="26" name="Text Box 7">
            <a:extLst>
              <a:ext uri="{FF2B5EF4-FFF2-40B4-BE49-F238E27FC236}">
                <a16:creationId xmlns:a16="http://schemas.microsoft.com/office/drawing/2014/main" id="{EEB21C4C-482A-41E6-AC91-9C42B01FAD62}"/>
              </a:ext>
            </a:extLst>
          </p:cNvPr>
          <p:cNvSpPr txBox="1">
            <a:spLocks noChangeArrowheads="1"/>
          </p:cNvSpPr>
          <p:nvPr/>
        </p:nvSpPr>
        <p:spPr bwMode="auto">
          <a:xfrm>
            <a:off x="76200" y="2514600"/>
            <a:ext cx="2782888" cy="862013"/>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r>
              <a:rPr lang="en-US" altLang="en-US" sz="1400" b="1">
                <a:solidFill>
                  <a:schemeClr val="bg1">
                    <a:lumMod val="65000"/>
                  </a:schemeClr>
                </a:solidFill>
              </a:rPr>
              <a:t>Optic Nerve Coloboma</a:t>
            </a:r>
          </a:p>
          <a:p>
            <a:pPr eaLnBrk="1" hangingPunct="1">
              <a:defRPr/>
            </a:pPr>
            <a:r>
              <a:rPr lang="en-US" altLang="en-US" sz="1200">
                <a:solidFill>
                  <a:schemeClr val="bg1">
                    <a:lumMod val="65000"/>
                  </a:schemeClr>
                </a:solidFill>
              </a:rPr>
              <a:t>1) May resemble…</a:t>
            </a:r>
            <a:r>
              <a:rPr lang="en-US" altLang="en-US" sz="1200" b="1">
                <a:solidFill>
                  <a:schemeClr val="bg1">
                    <a:lumMod val="65000"/>
                  </a:schemeClr>
                </a:solidFill>
              </a:rPr>
              <a:t>deep cupping</a:t>
            </a:r>
          </a:p>
          <a:p>
            <a:pPr eaLnBrk="1" hangingPunct="1">
              <a:defRPr/>
            </a:pPr>
            <a:r>
              <a:rPr lang="en-US" altLang="en-US" sz="1200">
                <a:solidFill>
                  <a:schemeClr val="bg1">
                    <a:lumMod val="65000"/>
                  </a:schemeClr>
                </a:solidFill>
              </a:rPr>
              <a:t>2) Can be…</a:t>
            </a:r>
            <a:r>
              <a:rPr lang="en-US" altLang="en-US" sz="1200" b="1">
                <a:solidFill>
                  <a:schemeClr val="bg1">
                    <a:lumMod val="65000"/>
                  </a:schemeClr>
                </a:solidFill>
              </a:rPr>
              <a:t>bilateral, asymmetric</a:t>
            </a:r>
          </a:p>
          <a:p>
            <a:pPr eaLnBrk="1" hangingPunct="1">
              <a:defRPr/>
            </a:pPr>
            <a:r>
              <a:rPr lang="en-US" altLang="en-US" sz="1200">
                <a:solidFill>
                  <a:schemeClr val="bg1">
                    <a:lumMod val="65000"/>
                  </a:schemeClr>
                </a:solidFill>
              </a:rPr>
              <a:t>3) Part of the…</a:t>
            </a:r>
            <a:r>
              <a:rPr lang="en-US" altLang="en-US" sz="1200" b="1">
                <a:solidFill>
                  <a:schemeClr val="bg1">
                    <a:lumMod val="65000"/>
                  </a:schemeClr>
                </a:solidFill>
              </a:rPr>
              <a:t>CHARGE association</a:t>
            </a:r>
          </a:p>
        </p:txBody>
      </p:sp>
      <p:sp>
        <p:nvSpPr>
          <p:cNvPr id="27" name="Line 8">
            <a:extLst>
              <a:ext uri="{FF2B5EF4-FFF2-40B4-BE49-F238E27FC236}">
                <a16:creationId xmlns:a16="http://schemas.microsoft.com/office/drawing/2014/main" id="{3BEC17E5-8D86-4E60-A86F-D1D5A5E8EE28}"/>
              </a:ext>
            </a:extLst>
          </p:cNvPr>
          <p:cNvSpPr>
            <a:spLocks noChangeShapeType="1"/>
          </p:cNvSpPr>
          <p:nvPr/>
        </p:nvSpPr>
        <p:spPr bwMode="auto">
          <a:xfrm flipH="1">
            <a:off x="2971800" y="2057400"/>
            <a:ext cx="152400" cy="14478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en-US">
              <a:latin typeface="Arial" charset="0"/>
            </a:endParaRPr>
          </a:p>
        </p:txBody>
      </p:sp>
      <p:sp>
        <p:nvSpPr>
          <p:cNvPr id="28" name="Text Box 9">
            <a:extLst>
              <a:ext uri="{FF2B5EF4-FFF2-40B4-BE49-F238E27FC236}">
                <a16:creationId xmlns:a16="http://schemas.microsoft.com/office/drawing/2014/main" id="{32E5CD51-6BB6-4F57-9783-2981E4A32E7B}"/>
              </a:ext>
            </a:extLst>
          </p:cNvPr>
          <p:cNvSpPr txBox="1">
            <a:spLocks noChangeArrowheads="1"/>
          </p:cNvSpPr>
          <p:nvPr/>
        </p:nvSpPr>
        <p:spPr bwMode="auto">
          <a:xfrm>
            <a:off x="1371600" y="4267200"/>
            <a:ext cx="3057525" cy="2154238"/>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r>
              <a:rPr lang="en-US" altLang="en-US" sz="1400" b="1">
                <a:solidFill>
                  <a:schemeClr val="bg1">
                    <a:lumMod val="65000"/>
                  </a:schemeClr>
                </a:solidFill>
              </a:rPr>
              <a:t>Morning-Glory Disc</a:t>
            </a:r>
          </a:p>
          <a:p>
            <a:pPr eaLnBrk="1" hangingPunct="1">
              <a:defRPr/>
            </a:pPr>
            <a:r>
              <a:rPr lang="en-US" altLang="en-US" sz="1200">
                <a:solidFill>
                  <a:schemeClr val="bg1">
                    <a:lumMod val="65000"/>
                  </a:schemeClr>
                </a:solidFill>
              </a:rPr>
              <a:t>--DFE reveals:</a:t>
            </a:r>
          </a:p>
          <a:p>
            <a:pPr eaLnBrk="1" hangingPunct="1">
              <a:defRPr/>
            </a:pPr>
            <a:r>
              <a:rPr lang="en-US" altLang="en-US" sz="1200">
                <a:solidFill>
                  <a:schemeClr val="bg1">
                    <a:lumMod val="65000"/>
                  </a:schemeClr>
                </a:solidFill>
              </a:rPr>
              <a:t>  1) A funnel-shaped…</a:t>
            </a:r>
            <a:r>
              <a:rPr lang="en-US" altLang="en-US" sz="1200" b="1">
                <a:solidFill>
                  <a:schemeClr val="bg1">
                    <a:lumMod val="65000"/>
                  </a:schemeClr>
                </a:solidFill>
              </a:rPr>
              <a:t>excavation</a:t>
            </a:r>
            <a:endParaRPr lang="en-US" altLang="en-US" sz="1200">
              <a:solidFill>
                <a:schemeClr val="bg1">
                  <a:lumMod val="65000"/>
                </a:schemeClr>
              </a:solidFill>
            </a:endParaRPr>
          </a:p>
          <a:p>
            <a:pPr eaLnBrk="1" hangingPunct="1">
              <a:defRPr/>
            </a:pPr>
            <a:r>
              <a:rPr lang="en-US" altLang="en-US" sz="1200">
                <a:solidFill>
                  <a:schemeClr val="bg1">
                    <a:lumMod val="65000"/>
                  </a:schemeClr>
                </a:solidFill>
              </a:rPr>
              <a:t>  2) Number of vessels crossing the rim</a:t>
            </a:r>
          </a:p>
          <a:p>
            <a:pPr eaLnBrk="1" hangingPunct="1">
              <a:defRPr/>
            </a:pPr>
            <a:r>
              <a:rPr lang="en-US" altLang="en-US" sz="1200">
                <a:solidFill>
                  <a:schemeClr val="bg1">
                    <a:lumMod val="65000"/>
                  </a:schemeClr>
                </a:solidFill>
              </a:rPr>
              <a:t>    seems abnormally…</a:t>
            </a:r>
            <a:r>
              <a:rPr lang="en-US" altLang="en-US" sz="1200" b="1">
                <a:solidFill>
                  <a:schemeClr val="bg1">
                    <a:lumMod val="65000"/>
                  </a:schemeClr>
                </a:solidFill>
              </a:rPr>
              <a:t>high</a:t>
            </a:r>
            <a:r>
              <a:rPr lang="en-US" altLang="en-US" sz="1200">
                <a:solidFill>
                  <a:schemeClr val="bg1">
                    <a:lumMod val="65000"/>
                  </a:schemeClr>
                </a:solidFill>
              </a:rPr>
              <a:t> </a:t>
            </a:r>
            <a:endParaRPr lang="en-US" altLang="en-US" sz="1200" b="1">
              <a:solidFill>
                <a:schemeClr val="bg1">
                  <a:lumMod val="65000"/>
                </a:schemeClr>
              </a:solidFill>
            </a:endParaRPr>
          </a:p>
          <a:p>
            <a:pPr eaLnBrk="1" hangingPunct="1">
              <a:defRPr/>
            </a:pPr>
            <a:r>
              <a:rPr lang="en-US" altLang="en-US" sz="1200">
                <a:solidFill>
                  <a:schemeClr val="bg1">
                    <a:lumMod val="65000"/>
                  </a:schemeClr>
                </a:solidFill>
              </a:rPr>
              <a:t>--Tissue is…</a:t>
            </a:r>
            <a:r>
              <a:rPr lang="en-US" altLang="en-US" sz="1200" b="1">
                <a:solidFill>
                  <a:schemeClr val="bg1">
                    <a:lumMod val="65000"/>
                  </a:schemeClr>
                </a:solidFill>
              </a:rPr>
              <a:t>contractile</a:t>
            </a:r>
            <a:r>
              <a:rPr lang="en-US" altLang="en-US" sz="1200">
                <a:solidFill>
                  <a:schemeClr val="bg1">
                    <a:lumMod val="65000"/>
                  </a:schemeClr>
                </a:solidFill>
              </a:rPr>
              <a:t>, so cup seems</a:t>
            </a:r>
          </a:p>
          <a:p>
            <a:pPr eaLnBrk="1" hangingPunct="1">
              <a:defRPr/>
            </a:pPr>
            <a:r>
              <a:rPr lang="en-US" altLang="en-US" sz="1200">
                <a:solidFill>
                  <a:schemeClr val="bg1">
                    <a:lumMod val="65000"/>
                  </a:schemeClr>
                </a:solidFill>
              </a:rPr>
              <a:t>  to…</a:t>
            </a:r>
            <a:r>
              <a:rPr lang="en-US" altLang="en-US" sz="1200" b="1">
                <a:solidFill>
                  <a:schemeClr val="bg1">
                    <a:lumMod val="65000"/>
                  </a:schemeClr>
                </a:solidFill>
              </a:rPr>
              <a:t>open </a:t>
            </a:r>
            <a:r>
              <a:rPr lang="en-US" altLang="en-US" sz="1200">
                <a:solidFill>
                  <a:schemeClr val="bg1">
                    <a:lumMod val="65000"/>
                  </a:schemeClr>
                </a:solidFill>
              </a:rPr>
              <a:t>and</a:t>
            </a:r>
            <a:r>
              <a:rPr lang="en-US" altLang="en-US" sz="1200" b="1">
                <a:solidFill>
                  <a:schemeClr val="bg1">
                    <a:lumMod val="65000"/>
                  </a:schemeClr>
                </a:solidFill>
              </a:rPr>
              <a:t> close</a:t>
            </a:r>
            <a:r>
              <a:rPr lang="en-US" altLang="en-US" sz="1200">
                <a:solidFill>
                  <a:schemeClr val="bg1">
                    <a:lumMod val="65000"/>
                  </a:schemeClr>
                </a:solidFill>
              </a:rPr>
              <a:t> (like its namesake,  </a:t>
            </a:r>
          </a:p>
          <a:p>
            <a:pPr eaLnBrk="1" hangingPunct="1">
              <a:defRPr/>
            </a:pPr>
            <a:r>
              <a:rPr lang="en-US" altLang="en-US" sz="1200">
                <a:solidFill>
                  <a:schemeClr val="bg1">
                    <a:lumMod val="65000"/>
                  </a:schemeClr>
                </a:solidFill>
              </a:rPr>
              <a:t>  the morning-glory flower)</a:t>
            </a:r>
          </a:p>
          <a:p>
            <a:pPr eaLnBrk="1" hangingPunct="1">
              <a:defRPr/>
            </a:pPr>
            <a:r>
              <a:rPr lang="en-US" altLang="en-US" sz="1200">
                <a:solidFill>
                  <a:schemeClr val="bg1">
                    <a:lumMod val="65000"/>
                  </a:schemeClr>
                </a:solidFill>
              </a:rPr>
              <a:t>--VA usually…</a:t>
            </a:r>
            <a:r>
              <a:rPr lang="en-US" altLang="en-US" sz="1200" b="1">
                <a:solidFill>
                  <a:schemeClr val="bg1">
                    <a:lumMod val="65000"/>
                  </a:schemeClr>
                </a:solidFill>
              </a:rPr>
              <a:t>20/200</a:t>
            </a:r>
            <a:r>
              <a:rPr lang="en-US" altLang="en-US" sz="1200">
                <a:solidFill>
                  <a:schemeClr val="bg1">
                    <a:lumMod val="65000"/>
                  </a:schemeClr>
                </a:solidFill>
              </a:rPr>
              <a:t>, but can be…</a:t>
            </a:r>
          </a:p>
          <a:p>
            <a:pPr eaLnBrk="1" hangingPunct="1">
              <a:defRPr/>
            </a:pPr>
            <a:r>
              <a:rPr lang="en-US" altLang="en-US" sz="1200">
                <a:solidFill>
                  <a:schemeClr val="bg1">
                    <a:lumMod val="65000"/>
                  </a:schemeClr>
                </a:solidFill>
              </a:rPr>
              <a:t>   </a:t>
            </a:r>
            <a:r>
              <a:rPr lang="en-US" altLang="en-US" sz="1200" b="1">
                <a:solidFill>
                  <a:schemeClr val="bg1">
                    <a:lumMod val="65000"/>
                  </a:schemeClr>
                </a:solidFill>
              </a:rPr>
              <a:t>20/20&lt;-&gt;NLP</a:t>
            </a:r>
          </a:p>
          <a:p>
            <a:pPr eaLnBrk="1" hangingPunct="1">
              <a:defRPr/>
            </a:pPr>
            <a:r>
              <a:rPr lang="en-US" altLang="en-US" sz="1200">
                <a:solidFill>
                  <a:schemeClr val="bg1">
                    <a:lumMod val="65000"/>
                  </a:schemeClr>
                </a:solidFill>
              </a:rPr>
              <a:t>--1/3 develop…</a:t>
            </a:r>
            <a:r>
              <a:rPr lang="en-US" altLang="en-US" sz="1200" b="1">
                <a:solidFill>
                  <a:schemeClr val="bg1">
                    <a:lumMod val="65000"/>
                  </a:schemeClr>
                </a:solidFill>
              </a:rPr>
              <a:t>serous RD</a:t>
            </a:r>
          </a:p>
        </p:txBody>
      </p:sp>
      <p:sp>
        <p:nvSpPr>
          <p:cNvPr id="29" name="Line 12">
            <a:extLst>
              <a:ext uri="{FF2B5EF4-FFF2-40B4-BE49-F238E27FC236}">
                <a16:creationId xmlns:a16="http://schemas.microsoft.com/office/drawing/2014/main" id="{FA078608-F33F-40F2-9D9B-388E7DF7D4AD}"/>
              </a:ext>
            </a:extLst>
          </p:cNvPr>
          <p:cNvSpPr>
            <a:spLocks noChangeShapeType="1"/>
          </p:cNvSpPr>
          <p:nvPr/>
        </p:nvSpPr>
        <p:spPr bwMode="auto">
          <a:xfrm>
            <a:off x="3124200" y="2057400"/>
            <a:ext cx="381000" cy="22098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en-US"/>
          </a:p>
        </p:txBody>
      </p:sp>
      <p:sp>
        <p:nvSpPr>
          <p:cNvPr id="2" name="TextBox 1">
            <a:extLst>
              <a:ext uri="{FF2B5EF4-FFF2-40B4-BE49-F238E27FC236}">
                <a16:creationId xmlns:a16="http://schemas.microsoft.com/office/drawing/2014/main" id="{39CA90BF-B1CC-40AD-A21B-C7D8AC00BC36}"/>
              </a:ext>
            </a:extLst>
          </p:cNvPr>
          <p:cNvSpPr txBox="1"/>
          <p:nvPr/>
        </p:nvSpPr>
        <p:spPr>
          <a:xfrm>
            <a:off x="4303644" y="4599771"/>
            <a:ext cx="4663592" cy="954107"/>
          </a:xfrm>
          <a:prstGeom prst="rect">
            <a:avLst/>
          </a:prstGeom>
          <a:solidFill>
            <a:schemeClr val="accent6">
              <a:lumMod val="75000"/>
            </a:schemeClr>
          </a:solidFill>
        </p:spPr>
        <p:txBody>
          <a:bodyPr wrap="square" rtlCol="0">
            <a:spAutoFit/>
          </a:bodyPr>
          <a:lstStyle/>
          <a:p>
            <a:r>
              <a:rPr lang="en-US" sz="1400" i="1" dirty="0">
                <a:solidFill>
                  <a:schemeClr val="bg1"/>
                </a:solidFill>
              </a:rPr>
              <a:t>A hypoplastic nerve with double-ring sign can easily be mistaken for what?</a:t>
            </a:r>
          </a:p>
          <a:p>
            <a:r>
              <a:rPr lang="en-US" sz="1400" dirty="0">
                <a:solidFill>
                  <a:schemeClr val="bg1"/>
                </a:solidFill>
              </a:rPr>
              <a:t>A normal sized optic nerve head and cup (the outer edge of the ring is interpreted as the edge of the optic rim)</a:t>
            </a:r>
          </a:p>
        </p:txBody>
      </p:sp>
    </p:spTree>
    <p:extLst>
      <p:ext uri="{BB962C8B-B14F-4D97-AF65-F5344CB8AC3E}">
        <p14:creationId xmlns:p14="http://schemas.microsoft.com/office/powerpoint/2010/main" val="198581756"/>
      </p:ext>
    </p:extLst>
  </p:cSld>
  <p:clrMapOvr>
    <a:masterClrMapping/>
  </p:clrMapOvr>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8" name="Slide Number Placeholder 1">
            <a:extLst>
              <a:ext uri="{FF2B5EF4-FFF2-40B4-BE49-F238E27FC236}">
                <a16:creationId xmlns:a16="http://schemas.microsoft.com/office/drawing/2014/main" id="{24272C14-98B9-49AA-A34A-661F3FF25627}"/>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1CD4852E-4C6E-4BB0-9F3B-E44927F1563F}" type="slidenum">
              <a:rPr lang="en-US" altLang="en-US" sz="1000"/>
              <a:pPr>
                <a:spcBef>
                  <a:spcPct val="0"/>
                </a:spcBef>
                <a:buClrTx/>
                <a:buSzTx/>
                <a:buFontTx/>
                <a:buNone/>
              </a:pPr>
              <a:t>123</a:t>
            </a:fld>
            <a:endParaRPr lang="en-US" altLang="en-US" sz="1000"/>
          </a:p>
        </p:txBody>
      </p:sp>
      <p:sp>
        <p:nvSpPr>
          <p:cNvPr id="17" name="Rectangle 16">
            <a:extLst>
              <a:ext uri="{FF2B5EF4-FFF2-40B4-BE49-F238E27FC236}">
                <a16:creationId xmlns:a16="http://schemas.microsoft.com/office/drawing/2014/main" id="{B313EDA2-A575-489D-9267-5F5D1E29595C}"/>
              </a:ext>
            </a:extLst>
          </p:cNvPr>
          <p:cNvSpPr>
            <a:spLocks noChangeArrowheads="1"/>
          </p:cNvSpPr>
          <p:nvPr/>
        </p:nvSpPr>
        <p:spPr bwMode="auto">
          <a:xfrm>
            <a:off x="457200" y="122238"/>
            <a:ext cx="7543800" cy="8683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b"/>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ct val="85000"/>
              </a:lnSpc>
              <a:spcBef>
                <a:spcPct val="0"/>
              </a:spcBef>
              <a:buClrTx/>
              <a:buSzTx/>
              <a:buFontTx/>
              <a:buNone/>
            </a:pPr>
            <a:r>
              <a:rPr lang="en-US" altLang="en-US" sz="3200" b="1" dirty="0">
                <a:solidFill>
                  <a:schemeClr val="tx2"/>
                </a:solidFill>
              </a:rPr>
              <a:t>Developmental Abnormalities of the Optic Nerve Head</a:t>
            </a:r>
            <a:endParaRPr lang="en-US" altLang="en-US" sz="3200" dirty="0">
              <a:solidFill>
                <a:schemeClr val="tx2"/>
              </a:solidFill>
            </a:endParaRPr>
          </a:p>
        </p:txBody>
      </p:sp>
      <p:sp>
        <p:nvSpPr>
          <p:cNvPr id="2" name="TextBox 1">
            <a:extLst>
              <a:ext uri="{FF2B5EF4-FFF2-40B4-BE49-F238E27FC236}">
                <a16:creationId xmlns:a16="http://schemas.microsoft.com/office/drawing/2014/main" id="{B9642A5A-246A-44D6-8361-062F83946247}"/>
              </a:ext>
            </a:extLst>
          </p:cNvPr>
          <p:cNvSpPr txBox="1"/>
          <p:nvPr/>
        </p:nvSpPr>
        <p:spPr>
          <a:xfrm>
            <a:off x="2402184" y="6107668"/>
            <a:ext cx="4339651" cy="369332"/>
          </a:xfrm>
          <a:prstGeom prst="rect">
            <a:avLst/>
          </a:prstGeom>
          <a:noFill/>
        </p:spPr>
        <p:txBody>
          <a:bodyPr wrap="none" rtlCol="0">
            <a:spAutoFit/>
          </a:bodyPr>
          <a:lstStyle/>
          <a:p>
            <a:pPr algn="ctr"/>
            <a:r>
              <a:rPr lang="en-US" dirty="0"/>
              <a:t>Optic nerve hypoplasia: </a:t>
            </a:r>
            <a:r>
              <a:rPr lang="en-US" i="1" dirty="0"/>
              <a:t>Double-ring sign</a:t>
            </a:r>
          </a:p>
        </p:txBody>
      </p:sp>
      <p:sp>
        <p:nvSpPr>
          <p:cNvPr id="3" name="TextBox 2">
            <a:extLst>
              <a:ext uri="{FF2B5EF4-FFF2-40B4-BE49-F238E27FC236}">
                <a16:creationId xmlns:a16="http://schemas.microsoft.com/office/drawing/2014/main" id="{E12856DA-0B99-40C6-817C-96F55C1DB5C5}"/>
              </a:ext>
            </a:extLst>
          </p:cNvPr>
          <p:cNvSpPr txBox="1"/>
          <p:nvPr/>
        </p:nvSpPr>
        <p:spPr>
          <a:xfrm>
            <a:off x="685800" y="4374377"/>
            <a:ext cx="8001000" cy="738664"/>
          </a:xfrm>
          <a:prstGeom prst="rect">
            <a:avLst/>
          </a:prstGeom>
          <a:noFill/>
        </p:spPr>
        <p:txBody>
          <a:bodyPr wrap="square" rtlCol="0">
            <a:spAutoFit/>
          </a:bodyPr>
          <a:lstStyle/>
          <a:p>
            <a:r>
              <a:rPr lang="en-US" sz="1400" dirty="0"/>
              <a:t>Stereo image of a very hypoplastic nerve. At first glance this looks like a big pale nerve. But look closely—there’s just a little stump of optic nerve (it’s where the vessels emanate) surrounded by a pale ring (double-ring sign).</a:t>
            </a:r>
          </a:p>
        </p:txBody>
      </p:sp>
      <p:pic>
        <p:nvPicPr>
          <p:cNvPr id="4" name="Picture 2" descr="OS">
            <a:extLst>
              <a:ext uri="{FF2B5EF4-FFF2-40B4-BE49-F238E27FC236}">
                <a16:creationId xmlns:a16="http://schemas.microsoft.com/office/drawing/2014/main" id="{A8AD6E54-5078-254C-CB09-275E1C76C6E1}"/>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591878" y="1376047"/>
            <a:ext cx="2857500" cy="2952750"/>
          </a:xfrm>
          <a:prstGeom prst="rect">
            <a:avLst/>
          </a:prstGeom>
          <a:noFill/>
          <a:extLst>
            <a:ext uri="{909E8E84-426E-40DD-AFC4-6F175D3DCCD1}">
              <a14:hiddenFill xmlns:a14="http://schemas.microsoft.com/office/drawing/2010/main">
                <a:solidFill>
                  <a:srgbClr val="FFFFFF"/>
                </a:solidFill>
              </a14:hiddenFill>
            </a:ext>
          </a:extLst>
        </p:spPr>
      </p:pic>
      <p:pic>
        <p:nvPicPr>
          <p:cNvPr id="5" name="Picture 4" descr="OS">
            <a:extLst>
              <a:ext uri="{FF2B5EF4-FFF2-40B4-BE49-F238E27FC236}">
                <a16:creationId xmlns:a16="http://schemas.microsoft.com/office/drawing/2014/main" id="{5241DDF4-4435-DB97-32BE-246E37646E8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409700" y="1371600"/>
            <a:ext cx="2857500" cy="2961644"/>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289345204"/>
      </p:ext>
    </p:extLst>
  </p:cSld>
  <p:clrMapOvr>
    <a:masterClrMapping/>
  </p:clrMapOvr>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8" name="Slide Number Placeholder 1">
            <a:extLst>
              <a:ext uri="{FF2B5EF4-FFF2-40B4-BE49-F238E27FC236}">
                <a16:creationId xmlns:a16="http://schemas.microsoft.com/office/drawing/2014/main" id="{24272C14-98B9-49AA-A34A-661F3FF25627}"/>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1CD4852E-4C6E-4BB0-9F3B-E44927F1563F}" type="slidenum">
              <a:rPr lang="en-US" altLang="en-US" sz="1000"/>
              <a:pPr>
                <a:spcBef>
                  <a:spcPct val="0"/>
                </a:spcBef>
                <a:buClrTx/>
                <a:buSzTx/>
                <a:buFontTx/>
                <a:buNone/>
              </a:pPr>
              <a:t>124</a:t>
            </a:fld>
            <a:endParaRPr lang="en-US" altLang="en-US" sz="1000"/>
          </a:p>
        </p:txBody>
      </p:sp>
      <p:sp>
        <p:nvSpPr>
          <p:cNvPr id="17" name="Rectangle 16">
            <a:extLst>
              <a:ext uri="{FF2B5EF4-FFF2-40B4-BE49-F238E27FC236}">
                <a16:creationId xmlns:a16="http://schemas.microsoft.com/office/drawing/2014/main" id="{B313EDA2-A575-489D-9267-5F5D1E29595C}"/>
              </a:ext>
            </a:extLst>
          </p:cNvPr>
          <p:cNvSpPr>
            <a:spLocks noChangeArrowheads="1"/>
          </p:cNvSpPr>
          <p:nvPr/>
        </p:nvSpPr>
        <p:spPr bwMode="auto">
          <a:xfrm>
            <a:off x="457200" y="122238"/>
            <a:ext cx="7543800" cy="8683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b"/>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ct val="85000"/>
              </a:lnSpc>
              <a:spcBef>
                <a:spcPct val="0"/>
              </a:spcBef>
              <a:buClrTx/>
              <a:buSzTx/>
              <a:buFontTx/>
              <a:buNone/>
            </a:pPr>
            <a:r>
              <a:rPr lang="en-US" altLang="en-US" sz="3200" b="1" dirty="0">
                <a:solidFill>
                  <a:schemeClr val="tx2"/>
                </a:solidFill>
              </a:rPr>
              <a:t>Developmental Abnormalities of the Optic Nerve Head</a:t>
            </a:r>
            <a:endParaRPr lang="en-US" altLang="en-US" sz="3200" dirty="0">
              <a:solidFill>
                <a:schemeClr val="tx2"/>
              </a:solidFill>
            </a:endParaRPr>
          </a:p>
        </p:txBody>
      </p:sp>
      <p:pic>
        <p:nvPicPr>
          <p:cNvPr id="2050" name="Picture 2" descr="OS">
            <a:extLst>
              <a:ext uri="{FF2B5EF4-FFF2-40B4-BE49-F238E27FC236}">
                <a16:creationId xmlns:a16="http://schemas.microsoft.com/office/drawing/2014/main" id="{453846B8-B68B-4C39-9D91-20635E31396D}"/>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591878" y="1376047"/>
            <a:ext cx="2857500" cy="2952750"/>
          </a:xfrm>
          <a:prstGeom prst="rect">
            <a:avLst/>
          </a:prstGeom>
          <a:noFill/>
          <a:extLst>
            <a:ext uri="{909E8E84-426E-40DD-AFC4-6F175D3DCCD1}">
              <a14:hiddenFill xmlns:a14="http://schemas.microsoft.com/office/drawing/2010/main">
                <a:solidFill>
                  <a:srgbClr val="FFFFFF"/>
                </a:solidFill>
              </a14:hiddenFill>
            </a:ext>
          </a:extLst>
        </p:spPr>
      </p:pic>
      <p:pic>
        <p:nvPicPr>
          <p:cNvPr id="2052" name="Picture 4" descr="OS">
            <a:extLst>
              <a:ext uri="{FF2B5EF4-FFF2-40B4-BE49-F238E27FC236}">
                <a16:creationId xmlns:a16="http://schemas.microsoft.com/office/drawing/2014/main" id="{5E201E5A-2AE4-487A-BFA7-257D68A24AD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409700" y="1371600"/>
            <a:ext cx="2857500" cy="2961644"/>
          </a:xfrm>
          <a:prstGeom prst="rect">
            <a:avLst/>
          </a:prstGeom>
          <a:noFill/>
          <a:extLst>
            <a:ext uri="{909E8E84-426E-40DD-AFC4-6F175D3DCCD1}">
              <a14:hiddenFill xmlns:a14="http://schemas.microsoft.com/office/drawing/2010/main">
                <a:solidFill>
                  <a:srgbClr val="FFFFFF"/>
                </a:solidFill>
              </a14:hiddenFill>
            </a:ext>
          </a:extLst>
        </p:spPr>
      </p:pic>
      <p:sp>
        <p:nvSpPr>
          <p:cNvPr id="3" name="TextBox 2">
            <a:extLst>
              <a:ext uri="{FF2B5EF4-FFF2-40B4-BE49-F238E27FC236}">
                <a16:creationId xmlns:a16="http://schemas.microsoft.com/office/drawing/2014/main" id="{E12856DA-0B99-40C6-817C-96F55C1DB5C5}"/>
              </a:ext>
            </a:extLst>
          </p:cNvPr>
          <p:cNvSpPr txBox="1"/>
          <p:nvPr/>
        </p:nvSpPr>
        <p:spPr>
          <a:xfrm>
            <a:off x="685800" y="4374377"/>
            <a:ext cx="8001000" cy="1600438"/>
          </a:xfrm>
          <a:prstGeom prst="rect">
            <a:avLst/>
          </a:prstGeom>
          <a:noFill/>
        </p:spPr>
        <p:txBody>
          <a:bodyPr wrap="square" rtlCol="0">
            <a:spAutoFit/>
          </a:bodyPr>
          <a:lstStyle/>
          <a:p>
            <a:r>
              <a:rPr lang="en-US" sz="1400" dirty="0"/>
              <a:t>Stereo image of a very hypoplastic nerve. At first glance this looks like a big pale nerve. But look closely—there’s just a little stump of optic nerve (it’s where the vessels emanate) surrounded by a pale ring (double-ring sign).</a:t>
            </a:r>
          </a:p>
          <a:p>
            <a:endParaRPr lang="en-US" sz="1400" dirty="0">
              <a:solidFill>
                <a:srgbClr val="0000FF"/>
              </a:solidFill>
            </a:endParaRPr>
          </a:p>
          <a:p>
            <a:r>
              <a:rPr lang="en-US" sz="1400" dirty="0">
                <a:solidFill>
                  <a:srgbClr val="0000FF"/>
                </a:solidFill>
              </a:rPr>
              <a:t>Stereo instructions: If you’re emmetropic, throw on some +3s, lean in, and bring into focus the image in the middle. If you’re myopic, take off your specs and do the same. (If you’re a hyperope, good luck.)</a:t>
            </a:r>
          </a:p>
        </p:txBody>
      </p:sp>
      <p:sp>
        <p:nvSpPr>
          <p:cNvPr id="4" name="TextBox 3">
            <a:extLst>
              <a:ext uri="{FF2B5EF4-FFF2-40B4-BE49-F238E27FC236}">
                <a16:creationId xmlns:a16="http://schemas.microsoft.com/office/drawing/2014/main" id="{C5D87BDE-3169-3951-2093-BC7EDA02C27C}"/>
              </a:ext>
            </a:extLst>
          </p:cNvPr>
          <p:cNvSpPr txBox="1"/>
          <p:nvPr/>
        </p:nvSpPr>
        <p:spPr>
          <a:xfrm>
            <a:off x="2402184" y="6107668"/>
            <a:ext cx="4339651" cy="369332"/>
          </a:xfrm>
          <a:prstGeom prst="rect">
            <a:avLst/>
          </a:prstGeom>
          <a:noFill/>
        </p:spPr>
        <p:txBody>
          <a:bodyPr wrap="none" rtlCol="0">
            <a:spAutoFit/>
          </a:bodyPr>
          <a:lstStyle/>
          <a:p>
            <a:pPr algn="ctr"/>
            <a:r>
              <a:rPr lang="en-US" dirty="0"/>
              <a:t>Optic nerve hypoplasia: </a:t>
            </a:r>
            <a:r>
              <a:rPr lang="en-US" i="1" dirty="0"/>
              <a:t>Double-ring sign</a:t>
            </a:r>
          </a:p>
        </p:txBody>
      </p:sp>
    </p:spTree>
    <p:extLst>
      <p:ext uri="{BB962C8B-B14F-4D97-AF65-F5344CB8AC3E}">
        <p14:creationId xmlns:p14="http://schemas.microsoft.com/office/powerpoint/2010/main" val="774043109"/>
      </p:ext>
    </p:extLst>
  </p:cSld>
  <p:clrMapOvr>
    <a:masterClrMapping/>
  </p:clrMapOvr>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250" name="Text Box 10">
            <a:extLst>
              <a:ext uri="{FF2B5EF4-FFF2-40B4-BE49-F238E27FC236}">
                <a16:creationId xmlns:a16="http://schemas.microsoft.com/office/drawing/2014/main" id="{8A5D086C-938B-4692-982E-7BEE852CE007}"/>
              </a:ext>
            </a:extLst>
          </p:cNvPr>
          <p:cNvSpPr txBox="1">
            <a:spLocks noChangeArrowheads="1"/>
          </p:cNvSpPr>
          <p:nvPr/>
        </p:nvSpPr>
        <p:spPr bwMode="auto">
          <a:xfrm>
            <a:off x="1371600" y="4267200"/>
            <a:ext cx="3057525" cy="2154238"/>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Morning-Glory Disc</a:t>
            </a:r>
          </a:p>
          <a:p>
            <a:pPr eaLnBrk="1" hangingPunct="1">
              <a:spcBef>
                <a:spcPct val="0"/>
              </a:spcBef>
              <a:buClrTx/>
              <a:buSzTx/>
              <a:buFontTx/>
              <a:buNone/>
            </a:pPr>
            <a:r>
              <a:rPr lang="en-US" altLang="en-US" sz="1200"/>
              <a:t>--DFE reveals:</a:t>
            </a:r>
          </a:p>
          <a:p>
            <a:pPr eaLnBrk="1" hangingPunct="1">
              <a:spcBef>
                <a:spcPct val="0"/>
              </a:spcBef>
              <a:buClrTx/>
              <a:buSzTx/>
              <a:buFontTx/>
              <a:buNone/>
            </a:pPr>
            <a:r>
              <a:rPr lang="en-US" altLang="en-US" sz="1200"/>
              <a:t>  1) A funnel-shaped…</a:t>
            </a:r>
            <a:r>
              <a:rPr lang="en-US" altLang="en-US" sz="1200" b="1">
                <a:solidFill>
                  <a:srgbClr val="0000FF"/>
                </a:solidFill>
              </a:rPr>
              <a:t>excavation</a:t>
            </a:r>
            <a:endParaRPr lang="en-US" altLang="en-US" sz="1200"/>
          </a:p>
          <a:p>
            <a:pPr eaLnBrk="1" hangingPunct="1">
              <a:spcBef>
                <a:spcPct val="0"/>
              </a:spcBef>
              <a:buClrTx/>
              <a:buSzTx/>
              <a:buFontTx/>
              <a:buNone/>
            </a:pPr>
            <a:r>
              <a:rPr lang="en-US" altLang="en-US" sz="1200"/>
              <a:t>  2) Number of vessels crossing the rim</a:t>
            </a:r>
          </a:p>
          <a:p>
            <a:pPr eaLnBrk="1" hangingPunct="1">
              <a:spcBef>
                <a:spcPct val="0"/>
              </a:spcBef>
              <a:buClrTx/>
              <a:buSzTx/>
              <a:buFontTx/>
              <a:buNone/>
            </a:pPr>
            <a:r>
              <a:rPr lang="en-US" altLang="en-US" sz="1200"/>
              <a:t>    seems abnormally…</a:t>
            </a:r>
            <a:r>
              <a:rPr lang="en-US" altLang="en-US" sz="1200" b="1">
                <a:solidFill>
                  <a:srgbClr val="0000FF"/>
                </a:solidFill>
              </a:rPr>
              <a:t>high</a:t>
            </a:r>
            <a:r>
              <a:rPr lang="en-US" altLang="en-US" sz="1200"/>
              <a:t> </a:t>
            </a:r>
            <a:endParaRPr lang="en-US" altLang="en-US" sz="1200" b="1">
              <a:solidFill>
                <a:srgbClr val="0000FF"/>
              </a:solidFill>
            </a:endParaRPr>
          </a:p>
          <a:p>
            <a:pPr eaLnBrk="1" hangingPunct="1">
              <a:spcBef>
                <a:spcPct val="0"/>
              </a:spcBef>
              <a:buClrTx/>
              <a:buSzTx/>
              <a:buFontTx/>
              <a:buNone/>
            </a:pPr>
            <a:r>
              <a:rPr lang="en-US" altLang="en-US" sz="1200"/>
              <a:t>--Tissue is…</a:t>
            </a:r>
            <a:r>
              <a:rPr lang="en-US" altLang="en-US" sz="1200" b="1">
                <a:solidFill>
                  <a:srgbClr val="0000FF"/>
                </a:solidFill>
              </a:rPr>
              <a:t>contractile</a:t>
            </a:r>
            <a:r>
              <a:rPr lang="en-US" altLang="en-US" sz="1200"/>
              <a:t>, so cup seems</a:t>
            </a:r>
          </a:p>
          <a:p>
            <a:pPr eaLnBrk="1" hangingPunct="1">
              <a:spcBef>
                <a:spcPct val="0"/>
              </a:spcBef>
              <a:buClrTx/>
              <a:buSzTx/>
              <a:buFontTx/>
              <a:buNone/>
            </a:pPr>
            <a:r>
              <a:rPr lang="en-US" altLang="en-US" sz="1200"/>
              <a:t>  to…</a:t>
            </a:r>
            <a:r>
              <a:rPr lang="en-US" altLang="en-US" sz="1200" b="1">
                <a:solidFill>
                  <a:srgbClr val="0000FF"/>
                </a:solidFill>
              </a:rPr>
              <a:t>open </a:t>
            </a:r>
            <a:r>
              <a:rPr lang="en-US" altLang="en-US" sz="1200">
                <a:solidFill>
                  <a:srgbClr val="0000FF"/>
                </a:solidFill>
              </a:rPr>
              <a:t>and</a:t>
            </a:r>
            <a:r>
              <a:rPr lang="en-US" altLang="en-US" sz="1200" b="1">
                <a:solidFill>
                  <a:srgbClr val="0000FF"/>
                </a:solidFill>
              </a:rPr>
              <a:t> close</a:t>
            </a:r>
            <a:r>
              <a:rPr lang="en-US" altLang="en-US" sz="1200"/>
              <a:t> (like its namesake,  </a:t>
            </a:r>
          </a:p>
          <a:p>
            <a:pPr eaLnBrk="1" hangingPunct="1">
              <a:spcBef>
                <a:spcPct val="0"/>
              </a:spcBef>
              <a:buClrTx/>
              <a:buSzTx/>
              <a:buFontTx/>
              <a:buNone/>
            </a:pPr>
            <a:r>
              <a:rPr lang="en-US" altLang="en-US" sz="1200"/>
              <a:t>  the morning-glory flower)</a:t>
            </a:r>
          </a:p>
          <a:p>
            <a:pPr eaLnBrk="1" hangingPunct="1">
              <a:spcBef>
                <a:spcPct val="0"/>
              </a:spcBef>
              <a:buClrTx/>
              <a:buSzTx/>
              <a:buFontTx/>
              <a:buNone/>
            </a:pPr>
            <a:r>
              <a:rPr lang="en-US" altLang="en-US" sz="1200"/>
              <a:t>--VA usually…</a:t>
            </a:r>
            <a:r>
              <a:rPr lang="en-US" altLang="en-US" sz="1200" b="1">
                <a:solidFill>
                  <a:srgbClr val="0000FF"/>
                </a:solidFill>
              </a:rPr>
              <a:t>20/200</a:t>
            </a:r>
            <a:r>
              <a:rPr lang="en-US" altLang="en-US" sz="1200"/>
              <a:t>, but can be…</a:t>
            </a:r>
          </a:p>
          <a:p>
            <a:pPr eaLnBrk="1" hangingPunct="1">
              <a:spcBef>
                <a:spcPct val="0"/>
              </a:spcBef>
              <a:buClrTx/>
              <a:buSzTx/>
              <a:buFontTx/>
              <a:buNone/>
            </a:pPr>
            <a:r>
              <a:rPr lang="en-US" altLang="en-US" sz="1200"/>
              <a:t>   </a:t>
            </a:r>
            <a:r>
              <a:rPr lang="en-US" altLang="en-US" sz="1200" b="1">
                <a:solidFill>
                  <a:srgbClr val="0000FF"/>
                </a:solidFill>
              </a:rPr>
              <a:t>20/20&lt;-&gt;NLP</a:t>
            </a:r>
          </a:p>
          <a:p>
            <a:pPr eaLnBrk="1" hangingPunct="1">
              <a:spcBef>
                <a:spcPct val="0"/>
              </a:spcBef>
              <a:buClrTx/>
              <a:buSzTx/>
              <a:buFontTx/>
              <a:buNone/>
            </a:pPr>
            <a:r>
              <a:rPr lang="en-US" altLang="en-US" sz="1200"/>
              <a:t>--1/3 develop…</a:t>
            </a:r>
            <a:r>
              <a:rPr lang="en-US" altLang="en-US" sz="1200" b="1">
                <a:solidFill>
                  <a:srgbClr val="CCECFF"/>
                </a:solidFill>
              </a:rPr>
              <a:t>serous</a:t>
            </a:r>
            <a:r>
              <a:rPr lang="en-US" altLang="en-US" sz="1200" b="1">
                <a:solidFill>
                  <a:srgbClr val="0000FF"/>
                </a:solidFill>
              </a:rPr>
              <a:t> </a:t>
            </a:r>
            <a:r>
              <a:rPr lang="en-US" altLang="en-US" sz="1200" b="1">
                <a:solidFill>
                  <a:srgbClr val="CCECFF"/>
                </a:solidFill>
              </a:rPr>
              <a:t>RD</a:t>
            </a:r>
          </a:p>
        </p:txBody>
      </p:sp>
      <p:sp>
        <p:nvSpPr>
          <p:cNvPr id="53251" name="Text Box 3">
            <a:extLst>
              <a:ext uri="{FF2B5EF4-FFF2-40B4-BE49-F238E27FC236}">
                <a16:creationId xmlns:a16="http://schemas.microsoft.com/office/drawing/2014/main" id="{A4D69117-6392-438C-8D21-0C21E996D561}"/>
              </a:ext>
            </a:extLst>
          </p:cNvPr>
          <p:cNvSpPr txBox="1">
            <a:spLocks noChangeArrowheads="1"/>
          </p:cNvSpPr>
          <p:nvPr/>
        </p:nvSpPr>
        <p:spPr bwMode="auto">
          <a:xfrm>
            <a:off x="793750" y="3505200"/>
            <a:ext cx="2254250" cy="669925"/>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Optic Pit/Hole</a:t>
            </a:r>
          </a:p>
          <a:p>
            <a:pPr eaLnBrk="1" hangingPunct="1">
              <a:spcBef>
                <a:spcPct val="0"/>
              </a:spcBef>
              <a:buClrTx/>
              <a:buSzTx/>
              <a:buFontTx/>
              <a:buNone/>
            </a:pPr>
            <a:r>
              <a:rPr lang="en-US" altLang="en-US" sz="1200"/>
              <a:t>--Associated with…</a:t>
            </a:r>
            <a:r>
              <a:rPr lang="en-US" altLang="en-US" sz="1200" b="1">
                <a:solidFill>
                  <a:srgbClr val="0000FF"/>
                </a:solidFill>
              </a:rPr>
              <a:t>serous RD</a:t>
            </a:r>
          </a:p>
          <a:p>
            <a:pPr eaLnBrk="1" hangingPunct="1">
              <a:spcBef>
                <a:spcPct val="0"/>
              </a:spcBef>
              <a:buClrTx/>
              <a:buSzTx/>
              <a:buFontTx/>
              <a:buNone/>
            </a:pPr>
            <a:r>
              <a:rPr lang="en-US" altLang="en-US" sz="1200" b="1">
                <a:solidFill>
                  <a:srgbClr val="0000FF"/>
                </a:solidFill>
              </a:rPr>
              <a:t>  in adulthood</a:t>
            </a:r>
          </a:p>
        </p:txBody>
      </p:sp>
      <p:sp>
        <p:nvSpPr>
          <p:cNvPr id="53252" name="Line 4">
            <a:extLst>
              <a:ext uri="{FF2B5EF4-FFF2-40B4-BE49-F238E27FC236}">
                <a16:creationId xmlns:a16="http://schemas.microsoft.com/office/drawing/2014/main" id="{03F116D9-8801-441A-9610-F89FB7AD3D0C}"/>
              </a:ext>
            </a:extLst>
          </p:cNvPr>
          <p:cNvSpPr>
            <a:spLocks noChangeShapeType="1"/>
          </p:cNvSpPr>
          <p:nvPr/>
        </p:nvSpPr>
        <p:spPr bwMode="auto">
          <a:xfrm flipH="1">
            <a:off x="1600200" y="2057400"/>
            <a:ext cx="1524000" cy="3810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253" name="Text Box 6">
            <a:extLst>
              <a:ext uri="{FF2B5EF4-FFF2-40B4-BE49-F238E27FC236}">
                <a16:creationId xmlns:a16="http://schemas.microsoft.com/office/drawing/2014/main" id="{AC11E092-C837-4603-89D5-C98818763FAF}"/>
              </a:ext>
            </a:extLst>
          </p:cNvPr>
          <p:cNvSpPr txBox="1">
            <a:spLocks noChangeArrowheads="1"/>
          </p:cNvSpPr>
          <p:nvPr/>
        </p:nvSpPr>
        <p:spPr bwMode="auto">
          <a:xfrm>
            <a:off x="1357313" y="1524000"/>
            <a:ext cx="3511550" cy="4540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1400" i="1">
                <a:solidFill>
                  <a:srgbClr val="0000FF"/>
                </a:solidFill>
              </a:rPr>
              <a:t>These three are all secondary to abnormal</a:t>
            </a:r>
          </a:p>
          <a:p>
            <a:pPr algn="ctr" eaLnBrk="1" hangingPunct="1">
              <a:lnSpc>
                <a:spcPct val="85000"/>
              </a:lnSpc>
              <a:spcBef>
                <a:spcPct val="0"/>
              </a:spcBef>
              <a:buClrTx/>
              <a:buSzTx/>
              <a:buFontTx/>
              <a:buNone/>
            </a:pPr>
            <a:r>
              <a:rPr lang="en-US" altLang="en-US" sz="1400" i="1">
                <a:solidFill>
                  <a:srgbClr val="0000FF"/>
                </a:solidFill>
              </a:rPr>
              <a:t>closure of the embryonic optic fissure</a:t>
            </a:r>
          </a:p>
        </p:txBody>
      </p:sp>
      <p:sp>
        <p:nvSpPr>
          <p:cNvPr id="53254" name="Text Box 7">
            <a:extLst>
              <a:ext uri="{FF2B5EF4-FFF2-40B4-BE49-F238E27FC236}">
                <a16:creationId xmlns:a16="http://schemas.microsoft.com/office/drawing/2014/main" id="{F592A621-0B9B-4714-9443-EC5DA3B324FE}"/>
              </a:ext>
            </a:extLst>
          </p:cNvPr>
          <p:cNvSpPr txBox="1">
            <a:spLocks noChangeArrowheads="1"/>
          </p:cNvSpPr>
          <p:nvPr/>
        </p:nvSpPr>
        <p:spPr bwMode="auto">
          <a:xfrm>
            <a:off x="76200" y="2514600"/>
            <a:ext cx="2757488" cy="852488"/>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Optic Nerve Coloboma</a:t>
            </a:r>
          </a:p>
          <a:p>
            <a:pPr eaLnBrk="1" hangingPunct="1">
              <a:spcBef>
                <a:spcPct val="0"/>
              </a:spcBef>
              <a:buClrTx/>
              <a:buSzTx/>
              <a:buFontTx/>
              <a:buNone/>
            </a:pPr>
            <a:r>
              <a:rPr lang="en-US" altLang="en-US" sz="1200"/>
              <a:t>1) May resemble…</a:t>
            </a:r>
            <a:r>
              <a:rPr lang="en-US" altLang="en-US" sz="1200" b="1">
                <a:solidFill>
                  <a:srgbClr val="0000FF"/>
                </a:solidFill>
              </a:rPr>
              <a:t>deep cupping</a:t>
            </a:r>
          </a:p>
          <a:p>
            <a:pPr eaLnBrk="1" hangingPunct="1">
              <a:spcBef>
                <a:spcPct val="0"/>
              </a:spcBef>
              <a:buClrTx/>
              <a:buSzTx/>
              <a:buFontTx/>
              <a:buNone/>
            </a:pPr>
            <a:r>
              <a:rPr lang="en-US" altLang="en-US" sz="1200"/>
              <a:t>2) Can be…</a:t>
            </a:r>
            <a:r>
              <a:rPr lang="en-US" altLang="en-US" sz="1200" b="1">
                <a:solidFill>
                  <a:srgbClr val="0000FF"/>
                </a:solidFill>
              </a:rPr>
              <a:t>bilateral, asymmetric</a:t>
            </a:r>
          </a:p>
          <a:p>
            <a:pPr eaLnBrk="1" hangingPunct="1">
              <a:spcBef>
                <a:spcPct val="0"/>
              </a:spcBef>
              <a:buClrTx/>
              <a:buSzTx/>
              <a:buFontTx/>
              <a:buNone/>
            </a:pPr>
            <a:r>
              <a:rPr lang="en-US" altLang="en-US" sz="1200"/>
              <a:t>3) Part of the…</a:t>
            </a:r>
            <a:r>
              <a:rPr lang="en-US" altLang="en-US" sz="1200" b="1">
                <a:solidFill>
                  <a:srgbClr val="0000FF"/>
                </a:solidFill>
              </a:rPr>
              <a:t>CHARGE association</a:t>
            </a:r>
          </a:p>
        </p:txBody>
      </p:sp>
      <p:sp>
        <p:nvSpPr>
          <p:cNvPr id="53255" name="Line 8">
            <a:extLst>
              <a:ext uri="{FF2B5EF4-FFF2-40B4-BE49-F238E27FC236}">
                <a16:creationId xmlns:a16="http://schemas.microsoft.com/office/drawing/2014/main" id="{64634DA1-D69F-4417-AB10-97CB64D45835}"/>
              </a:ext>
            </a:extLst>
          </p:cNvPr>
          <p:cNvSpPr>
            <a:spLocks noChangeShapeType="1"/>
          </p:cNvSpPr>
          <p:nvPr/>
        </p:nvSpPr>
        <p:spPr bwMode="auto">
          <a:xfrm flipH="1">
            <a:off x="2971800" y="2057400"/>
            <a:ext cx="152400" cy="14478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256" name="Text Box 9">
            <a:extLst>
              <a:ext uri="{FF2B5EF4-FFF2-40B4-BE49-F238E27FC236}">
                <a16:creationId xmlns:a16="http://schemas.microsoft.com/office/drawing/2014/main" id="{6EC7F3B1-680D-4A62-8D11-6FF136407FF3}"/>
              </a:ext>
            </a:extLst>
          </p:cNvPr>
          <p:cNvSpPr txBox="1">
            <a:spLocks noChangeArrowheads="1"/>
          </p:cNvSpPr>
          <p:nvPr/>
        </p:nvSpPr>
        <p:spPr bwMode="auto">
          <a:xfrm>
            <a:off x="1371600" y="4267200"/>
            <a:ext cx="3028950" cy="2130425"/>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Morning-Glory Disc</a:t>
            </a:r>
          </a:p>
          <a:p>
            <a:pPr eaLnBrk="1" hangingPunct="1">
              <a:spcBef>
                <a:spcPct val="0"/>
              </a:spcBef>
              <a:buClrTx/>
              <a:buSzTx/>
              <a:buFontTx/>
              <a:buNone/>
            </a:pPr>
            <a:r>
              <a:rPr lang="en-US" altLang="en-US" sz="1200"/>
              <a:t>--DFE reveals:</a:t>
            </a:r>
          </a:p>
          <a:p>
            <a:pPr eaLnBrk="1" hangingPunct="1">
              <a:spcBef>
                <a:spcPct val="0"/>
              </a:spcBef>
              <a:buClrTx/>
              <a:buSzTx/>
              <a:buFontTx/>
              <a:buNone/>
            </a:pPr>
            <a:r>
              <a:rPr lang="en-US" altLang="en-US" sz="1200"/>
              <a:t>  1) A funnel-shaped…</a:t>
            </a:r>
            <a:r>
              <a:rPr lang="en-US" altLang="en-US" sz="1200" b="1">
                <a:solidFill>
                  <a:srgbClr val="0000FF"/>
                </a:solidFill>
              </a:rPr>
              <a:t>excavation</a:t>
            </a:r>
            <a:endParaRPr lang="en-US" altLang="en-US" sz="1200"/>
          </a:p>
          <a:p>
            <a:pPr eaLnBrk="1" hangingPunct="1">
              <a:spcBef>
                <a:spcPct val="0"/>
              </a:spcBef>
              <a:buClrTx/>
              <a:buSzTx/>
              <a:buFontTx/>
              <a:buNone/>
            </a:pPr>
            <a:r>
              <a:rPr lang="en-US" altLang="en-US" sz="1200"/>
              <a:t>  2) Number of vessels crossing the rim</a:t>
            </a:r>
          </a:p>
          <a:p>
            <a:pPr eaLnBrk="1" hangingPunct="1">
              <a:spcBef>
                <a:spcPct val="0"/>
              </a:spcBef>
              <a:buClrTx/>
              <a:buSzTx/>
              <a:buFontTx/>
              <a:buNone/>
            </a:pPr>
            <a:r>
              <a:rPr lang="en-US" altLang="en-US" sz="1200"/>
              <a:t>    seems abnormally…</a:t>
            </a:r>
            <a:r>
              <a:rPr lang="en-US" altLang="en-US" sz="1200" b="1">
                <a:solidFill>
                  <a:srgbClr val="0000FF"/>
                </a:solidFill>
              </a:rPr>
              <a:t>high</a:t>
            </a:r>
            <a:r>
              <a:rPr lang="en-US" altLang="en-US" sz="1200"/>
              <a:t> </a:t>
            </a:r>
            <a:endParaRPr lang="en-US" altLang="en-US" sz="1200" b="1">
              <a:solidFill>
                <a:srgbClr val="0000FF"/>
              </a:solidFill>
            </a:endParaRPr>
          </a:p>
          <a:p>
            <a:pPr eaLnBrk="1" hangingPunct="1">
              <a:spcBef>
                <a:spcPct val="0"/>
              </a:spcBef>
              <a:buClrTx/>
              <a:buSzTx/>
              <a:buFontTx/>
              <a:buNone/>
            </a:pPr>
            <a:r>
              <a:rPr lang="en-US" altLang="en-US" sz="1200"/>
              <a:t>--Tissue is…</a:t>
            </a:r>
            <a:r>
              <a:rPr lang="en-US" altLang="en-US" sz="1200" b="1">
                <a:solidFill>
                  <a:srgbClr val="0000FF"/>
                </a:solidFill>
              </a:rPr>
              <a:t>contractile</a:t>
            </a:r>
            <a:r>
              <a:rPr lang="en-US" altLang="en-US" sz="1200"/>
              <a:t>, so cup seems</a:t>
            </a:r>
          </a:p>
          <a:p>
            <a:pPr eaLnBrk="1" hangingPunct="1">
              <a:spcBef>
                <a:spcPct val="0"/>
              </a:spcBef>
              <a:buClrTx/>
              <a:buSzTx/>
              <a:buFontTx/>
              <a:buNone/>
            </a:pPr>
            <a:r>
              <a:rPr lang="en-US" altLang="en-US" sz="1200"/>
              <a:t>  to…</a:t>
            </a:r>
            <a:r>
              <a:rPr lang="en-US" altLang="en-US" sz="1200" b="1">
                <a:solidFill>
                  <a:srgbClr val="0000FF"/>
                </a:solidFill>
              </a:rPr>
              <a:t>open </a:t>
            </a:r>
            <a:r>
              <a:rPr lang="en-US" altLang="en-US" sz="1200">
                <a:solidFill>
                  <a:srgbClr val="0000FF"/>
                </a:solidFill>
              </a:rPr>
              <a:t>and</a:t>
            </a:r>
            <a:r>
              <a:rPr lang="en-US" altLang="en-US" sz="1200" b="1">
                <a:solidFill>
                  <a:srgbClr val="0000FF"/>
                </a:solidFill>
              </a:rPr>
              <a:t> close</a:t>
            </a:r>
            <a:r>
              <a:rPr lang="en-US" altLang="en-US" sz="1200"/>
              <a:t> (like its namesake,  </a:t>
            </a:r>
          </a:p>
          <a:p>
            <a:pPr eaLnBrk="1" hangingPunct="1">
              <a:spcBef>
                <a:spcPct val="0"/>
              </a:spcBef>
              <a:buClrTx/>
              <a:buSzTx/>
              <a:buFontTx/>
              <a:buNone/>
            </a:pPr>
            <a:r>
              <a:rPr lang="en-US" altLang="en-US" sz="1200"/>
              <a:t>  the morning-glory flower)</a:t>
            </a:r>
          </a:p>
          <a:p>
            <a:pPr eaLnBrk="1" hangingPunct="1">
              <a:spcBef>
                <a:spcPct val="0"/>
              </a:spcBef>
              <a:buClrTx/>
              <a:buSzTx/>
              <a:buFontTx/>
              <a:buNone/>
            </a:pPr>
            <a:r>
              <a:rPr lang="en-US" altLang="en-US" sz="1200"/>
              <a:t>--VA usually…</a:t>
            </a:r>
            <a:r>
              <a:rPr lang="en-US" altLang="en-US" sz="1200" b="1">
                <a:solidFill>
                  <a:srgbClr val="0000FF"/>
                </a:solidFill>
              </a:rPr>
              <a:t>20/200</a:t>
            </a:r>
            <a:r>
              <a:rPr lang="en-US" altLang="en-US" sz="1200"/>
              <a:t>, but can be…</a:t>
            </a:r>
          </a:p>
          <a:p>
            <a:pPr eaLnBrk="1" hangingPunct="1">
              <a:spcBef>
                <a:spcPct val="0"/>
              </a:spcBef>
              <a:buClrTx/>
              <a:buSzTx/>
              <a:buFontTx/>
              <a:buNone/>
            </a:pPr>
            <a:r>
              <a:rPr lang="en-US" altLang="en-US" sz="1200"/>
              <a:t>   </a:t>
            </a:r>
            <a:r>
              <a:rPr lang="en-US" altLang="en-US" sz="1200" b="1">
                <a:solidFill>
                  <a:srgbClr val="0000FF"/>
                </a:solidFill>
              </a:rPr>
              <a:t>20/20&lt;-&gt;NLP</a:t>
            </a:r>
          </a:p>
          <a:p>
            <a:pPr eaLnBrk="1" hangingPunct="1">
              <a:spcBef>
                <a:spcPct val="0"/>
              </a:spcBef>
              <a:buClrTx/>
              <a:buSzTx/>
              <a:buFontTx/>
              <a:buNone/>
            </a:pPr>
            <a:r>
              <a:rPr lang="en-US" altLang="en-US" sz="1200"/>
              <a:t>--1/3 develop…</a:t>
            </a:r>
            <a:r>
              <a:rPr lang="en-US" altLang="en-US" sz="1200" b="1">
                <a:solidFill>
                  <a:srgbClr val="0000FF"/>
                </a:solidFill>
              </a:rPr>
              <a:t>serous RD</a:t>
            </a:r>
          </a:p>
        </p:txBody>
      </p:sp>
      <p:sp>
        <p:nvSpPr>
          <p:cNvPr id="53257" name="Text Box 13">
            <a:extLst>
              <a:ext uri="{FF2B5EF4-FFF2-40B4-BE49-F238E27FC236}">
                <a16:creationId xmlns:a16="http://schemas.microsoft.com/office/drawing/2014/main" id="{C14E9A6B-3E69-4EB2-A6CB-02A7E9DB2B48}"/>
              </a:ext>
            </a:extLst>
          </p:cNvPr>
          <p:cNvSpPr txBox="1">
            <a:spLocks noChangeArrowheads="1"/>
          </p:cNvSpPr>
          <p:nvPr/>
        </p:nvSpPr>
        <p:spPr bwMode="auto">
          <a:xfrm>
            <a:off x="5257800" y="3760788"/>
            <a:ext cx="3424238" cy="1231900"/>
          </a:xfrm>
          <a:prstGeom prst="rect">
            <a:avLst/>
          </a:prstGeom>
          <a:solidFill>
            <a:srgbClr val="CCFF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Optic Nerve Hypoplasia</a:t>
            </a:r>
          </a:p>
          <a:p>
            <a:pPr eaLnBrk="1" hangingPunct="1">
              <a:spcBef>
                <a:spcPct val="0"/>
              </a:spcBef>
              <a:buClrTx/>
              <a:buSzTx/>
              <a:buFontTx/>
              <a:buNone/>
            </a:pPr>
            <a:r>
              <a:rPr lang="en-US" altLang="en-US" sz="1200"/>
              <a:t>1) Abnormally low</a:t>
            </a:r>
            <a:r>
              <a:rPr lang="en-US" altLang="en-US" sz="1200" b="1">
                <a:solidFill>
                  <a:srgbClr val="0000FF"/>
                </a:solidFill>
              </a:rPr>
              <a:t> </a:t>
            </a:r>
            <a:r>
              <a:rPr lang="en-US" altLang="en-US" sz="1200"/>
              <a:t>number of…</a:t>
            </a:r>
            <a:r>
              <a:rPr lang="en-US" altLang="en-US" sz="1200" b="1">
                <a:solidFill>
                  <a:srgbClr val="0000FF"/>
                </a:solidFill>
              </a:rPr>
              <a:t>axons</a:t>
            </a:r>
          </a:p>
          <a:p>
            <a:pPr eaLnBrk="1" hangingPunct="1">
              <a:spcBef>
                <a:spcPct val="0"/>
              </a:spcBef>
              <a:buClrTx/>
              <a:buSzTx/>
              <a:buFontTx/>
              <a:buNone/>
            </a:pPr>
            <a:r>
              <a:rPr lang="en-US" altLang="en-US" sz="1200"/>
              <a:t>2) DFE: Small pale disc with…</a:t>
            </a:r>
            <a:r>
              <a:rPr lang="en-US" altLang="en-US" sz="1200" b="1">
                <a:solidFill>
                  <a:srgbClr val="0000FF"/>
                </a:solidFill>
              </a:rPr>
              <a:t>double ring </a:t>
            </a:r>
            <a:r>
              <a:rPr lang="en-US" altLang="en-US" sz="1200"/>
              <a:t>sign</a:t>
            </a:r>
          </a:p>
          <a:p>
            <a:pPr eaLnBrk="1" hangingPunct="1">
              <a:spcBef>
                <a:spcPct val="0"/>
              </a:spcBef>
              <a:buClrTx/>
              <a:buSzTx/>
              <a:buFontTx/>
              <a:buNone/>
            </a:pPr>
            <a:r>
              <a:rPr lang="en-US" altLang="en-US" sz="1200"/>
              <a:t>3) VA… </a:t>
            </a:r>
            <a:r>
              <a:rPr lang="en-US" altLang="en-US" sz="1200" b="1">
                <a:solidFill>
                  <a:srgbClr val="CCFFCC"/>
                </a:solidFill>
              </a:rPr>
              <a:t>20/20&lt;-&gt;NLP</a:t>
            </a:r>
          </a:p>
          <a:p>
            <a:pPr eaLnBrk="1" hangingPunct="1">
              <a:spcBef>
                <a:spcPct val="0"/>
              </a:spcBef>
              <a:buClrTx/>
              <a:buSzTx/>
              <a:buFontTx/>
              <a:buNone/>
            </a:pPr>
            <a:r>
              <a:rPr lang="en-US" altLang="en-US" sz="1200"/>
              <a:t>4) </a:t>
            </a:r>
            <a:r>
              <a:rPr lang="en-US" altLang="en-US" sz="1200">
                <a:solidFill>
                  <a:srgbClr val="CCFFCC"/>
                </a:solidFill>
              </a:rPr>
              <a:t>VF defects…</a:t>
            </a:r>
            <a:r>
              <a:rPr lang="en-US" altLang="en-US" sz="1200" b="1">
                <a:solidFill>
                  <a:srgbClr val="CCFFCC"/>
                </a:solidFill>
              </a:rPr>
              <a:t>invariably present</a:t>
            </a:r>
          </a:p>
          <a:p>
            <a:pPr eaLnBrk="1" hangingPunct="1">
              <a:spcBef>
                <a:spcPct val="0"/>
              </a:spcBef>
              <a:buClrTx/>
              <a:buSzTx/>
              <a:buFontTx/>
              <a:buNone/>
            </a:pPr>
            <a:r>
              <a:rPr lang="en-US" altLang="en-US" sz="1200"/>
              <a:t>5) </a:t>
            </a:r>
            <a:r>
              <a:rPr lang="en-US" altLang="en-US" sz="1200">
                <a:solidFill>
                  <a:srgbClr val="CCFFCC"/>
                </a:solidFill>
              </a:rPr>
              <a:t>Remember the…</a:t>
            </a:r>
            <a:r>
              <a:rPr lang="en-US" altLang="en-US" sz="1200" b="1">
                <a:solidFill>
                  <a:srgbClr val="CCFFCC"/>
                </a:solidFill>
              </a:rPr>
              <a:t>4 D’s</a:t>
            </a:r>
            <a:r>
              <a:rPr lang="en-US" altLang="en-US" sz="1200">
                <a:solidFill>
                  <a:srgbClr val="CCFFCC"/>
                </a:solidFill>
              </a:rPr>
              <a:t> (more on this shortly)</a:t>
            </a:r>
          </a:p>
        </p:txBody>
      </p:sp>
      <p:sp>
        <p:nvSpPr>
          <p:cNvPr id="53258" name="Text Box 14">
            <a:extLst>
              <a:ext uri="{FF2B5EF4-FFF2-40B4-BE49-F238E27FC236}">
                <a16:creationId xmlns:a16="http://schemas.microsoft.com/office/drawing/2014/main" id="{84110ECD-B4AD-4904-8742-16C5854B6D07}"/>
              </a:ext>
            </a:extLst>
          </p:cNvPr>
          <p:cNvSpPr txBox="1">
            <a:spLocks noChangeArrowheads="1"/>
          </p:cNvSpPr>
          <p:nvPr/>
        </p:nvSpPr>
        <p:spPr bwMode="auto">
          <a:xfrm>
            <a:off x="4648200" y="2576513"/>
            <a:ext cx="3522663" cy="862012"/>
          </a:xfrm>
          <a:prstGeom prst="rect">
            <a:avLst/>
          </a:prstGeom>
          <a:solidFill>
            <a:srgbClr val="FFC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Myelinated RNFL</a:t>
            </a:r>
          </a:p>
          <a:p>
            <a:pPr eaLnBrk="1" hangingPunct="1">
              <a:spcBef>
                <a:spcPct val="0"/>
              </a:spcBef>
              <a:buClrTx/>
              <a:buSzTx/>
              <a:buFontTx/>
              <a:buNone/>
            </a:pPr>
            <a:r>
              <a:rPr lang="en-US" altLang="en-US" sz="1200"/>
              <a:t>1) Myelin normally ends at the…</a:t>
            </a:r>
            <a:r>
              <a:rPr lang="en-US" altLang="en-US" sz="1200" b="1">
                <a:solidFill>
                  <a:srgbClr val="0000FF"/>
                </a:solidFill>
              </a:rPr>
              <a:t>lamina cribrosa</a:t>
            </a:r>
          </a:p>
          <a:p>
            <a:pPr eaLnBrk="1" hangingPunct="1">
              <a:spcBef>
                <a:spcPct val="0"/>
              </a:spcBef>
              <a:buClrTx/>
              <a:buSzTx/>
              <a:buFontTx/>
              <a:buNone/>
            </a:pPr>
            <a:r>
              <a:rPr lang="en-US" altLang="en-US" sz="1200"/>
              <a:t>2) Can be…</a:t>
            </a:r>
            <a:r>
              <a:rPr lang="en-US" altLang="en-US" sz="1200" b="1">
                <a:solidFill>
                  <a:srgbClr val="0000FF"/>
                </a:solidFill>
              </a:rPr>
              <a:t>patchy</a:t>
            </a:r>
            <a:r>
              <a:rPr lang="en-US" altLang="en-US" sz="1200"/>
              <a:t> </a:t>
            </a:r>
            <a:r>
              <a:rPr lang="en-US" altLang="en-US" sz="1200">
                <a:solidFill>
                  <a:srgbClr val="0000FF"/>
                </a:solidFill>
              </a:rPr>
              <a:t>and</a:t>
            </a:r>
            <a:r>
              <a:rPr lang="en-US" altLang="en-US" sz="1200"/>
              <a:t> </a:t>
            </a:r>
            <a:r>
              <a:rPr lang="en-US" altLang="en-US" sz="1200" b="1">
                <a:solidFill>
                  <a:srgbClr val="0000FF"/>
                </a:solidFill>
              </a:rPr>
              <a:t>discontinuous</a:t>
            </a:r>
          </a:p>
          <a:p>
            <a:pPr eaLnBrk="1" hangingPunct="1">
              <a:spcBef>
                <a:spcPct val="0"/>
              </a:spcBef>
              <a:buClrTx/>
              <a:buSzTx/>
              <a:buFontTx/>
              <a:buNone/>
            </a:pPr>
            <a:r>
              <a:rPr lang="en-US" altLang="en-US" sz="1200"/>
              <a:t>3) Corresponding VF has an…</a:t>
            </a:r>
            <a:r>
              <a:rPr lang="en-US" altLang="en-US" sz="1200" b="1">
                <a:solidFill>
                  <a:srgbClr val="0000FF"/>
                </a:solidFill>
              </a:rPr>
              <a:t>absolute</a:t>
            </a:r>
            <a:r>
              <a:rPr lang="en-US" altLang="en-US" sz="1200"/>
              <a:t> scotoma</a:t>
            </a:r>
          </a:p>
        </p:txBody>
      </p:sp>
      <p:sp>
        <p:nvSpPr>
          <p:cNvPr id="53259" name="Text Box 15">
            <a:extLst>
              <a:ext uri="{FF2B5EF4-FFF2-40B4-BE49-F238E27FC236}">
                <a16:creationId xmlns:a16="http://schemas.microsoft.com/office/drawing/2014/main" id="{C849A5AE-4881-43DB-9701-ABE8DCC852CA}"/>
              </a:ext>
            </a:extLst>
          </p:cNvPr>
          <p:cNvSpPr txBox="1">
            <a:spLocks noChangeArrowheads="1"/>
          </p:cNvSpPr>
          <p:nvPr/>
        </p:nvSpPr>
        <p:spPr bwMode="auto">
          <a:xfrm>
            <a:off x="5410200" y="1687513"/>
            <a:ext cx="3606800" cy="669925"/>
          </a:xfrm>
          <a:prstGeom prst="rect">
            <a:avLst/>
          </a:prstGeom>
          <a:solidFill>
            <a:srgbClr val="FFFF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Megalopapilla</a:t>
            </a:r>
          </a:p>
          <a:p>
            <a:pPr eaLnBrk="1" hangingPunct="1">
              <a:spcBef>
                <a:spcPct val="0"/>
              </a:spcBef>
              <a:buClrTx/>
              <a:buSzTx/>
              <a:buFontTx/>
              <a:buNone/>
            </a:pPr>
            <a:r>
              <a:rPr lang="en-US" altLang="en-US" sz="1200"/>
              <a:t>1) Abnormally large diameter of…</a:t>
            </a:r>
            <a:r>
              <a:rPr lang="en-US" altLang="en-US" sz="1200" b="1">
                <a:solidFill>
                  <a:srgbClr val="0000FF"/>
                </a:solidFill>
              </a:rPr>
              <a:t>disc </a:t>
            </a:r>
            <a:r>
              <a:rPr lang="en-US" altLang="en-US" sz="1200">
                <a:solidFill>
                  <a:srgbClr val="0000FF"/>
                </a:solidFill>
              </a:rPr>
              <a:t>and</a:t>
            </a:r>
            <a:r>
              <a:rPr lang="en-US" altLang="en-US" sz="1200" b="1">
                <a:solidFill>
                  <a:srgbClr val="0000FF"/>
                </a:solidFill>
              </a:rPr>
              <a:t> cup</a:t>
            </a:r>
          </a:p>
          <a:p>
            <a:pPr eaLnBrk="1" hangingPunct="1">
              <a:spcBef>
                <a:spcPct val="0"/>
              </a:spcBef>
              <a:buClrTx/>
              <a:buSzTx/>
              <a:buFontTx/>
              <a:buNone/>
            </a:pPr>
            <a:r>
              <a:rPr lang="en-US" altLang="en-US" sz="1200"/>
              <a:t>2) VF testing may reveal an…</a:t>
            </a:r>
            <a:r>
              <a:rPr lang="en-US" altLang="en-US" sz="1200" b="1">
                <a:solidFill>
                  <a:srgbClr val="0000FF"/>
                </a:solidFill>
              </a:rPr>
              <a:t>enlarged blind spot</a:t>
            </a:r>
          </a:p>
        </p:txBody>
      </p:sp>
      <p:sp>
        <p:nvSpPr>
          <p:cNvPr id="53260" name="Rectangle 16">
            <a:extLst>
              <a:ext uri="{FF2B5EF4-FFF2-40B4-BE49-F238E27FC236}">
                <a16:creationId xmlns:a16="http://schemas.microsoft.com/office/drawing/2014/main" id="{17CFB6D5-20B1-497E-8320-BC81836054DC}"/>
              </a:ext>
            </a:extLst>
          </p:cNvPr>
          <p:cNvSpPr>
            <a:spLocks noChangeArrowheads="1"/>
          </p:cNvSpPr>
          <p:nvPr/>
        </p:nvSpPr>
        <p:spPr bwMode="auto">
          <a:xfrm>
            <a:off x="457200" y="122238"/>
            <a:ext cx="7543800" cy="8683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b"/>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ct val="85000"/>
              </a:lnSpc>
              <a:spcBef>
                <a:spcPct val="0"/>
              </a:spcBef>
              <a:buClrTx/>
              <a:buSzTx/>
              <a:buFontTx/>
              <a:buNone/>
            </a:pPr>
            <a:r>
              <a:rPr lang="en-US" altLang="en-US" sz="3200" b="1" dirty="0">
                <a:solidFill>
                  <a:schemeClr val="tx2"/>
                </a:solidFill>
              </a:rPr>
              <a:t>Developmental Abnormalities of the Optic Nerve Head</a:t>
            </a:r>
            <a:endParaRPr lang="en-US" altLang="en-US" sz="3200" dirty="0">
              <a:solidFill>
                <a:schemeClr val="tx2"/>
              </a:solidFill>
            </a:endParaRPr>
          </a:p>
        </p:txBody>
      </p:sp>
      <p:sp>
        <p:nvSpPr>
          <p:cNvPr id="53261" name="TextBox 1">
            <a:extLst>
              <a:ext uri="{FF2B5EF4-FFF2-40B4-BE49-F238E27FC236}">
                <a16:creationId xmlns:a16="http://schemas.microsoft.com/office/drawing/2014/main" id="{9D24E77F-4F41-4D4F-9C54-0357EFEB7433}"/>
              </a:ext>
            </a:extLst>
          </p:cNvPr>
          <p:cNvSpPr txBox="1">
            <a:spLocks noChangeArrowheads="1"/>
          </p:cNvSpPr>
          <p:nvPr/>
        </p:nvSpPr>
        <p:spPr bwMode="auto">
          <a:xfrm>
            <a:off x="5738813" y="4343400"/>
            <a:ext cx="66198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200" i="1">
                <a:solidFill>
                  <a:srgbClr val="0000FF"/>
                </a:solidFill>
              </a:rPr>
              <a:t>[range]</a:t>
            </a:r>
          </a:p>
        </p:txBody>
      </p:sp>
      <p:sp>
        <p:nvSpPr>
          <p:cNvPr id="53262" name="Slide Number Placeholder 1">
            <a:extLst>
              <a:ext uri="{FF2B5EF4-FFF2-40B4-BE49-F238E27FC236}">
                <a16:creationId xmlns:a16="http://schemas.microsoft.com/office/drawing/2014/main" id="{64DACCF5-62F5-4268-8021-4E0CBB659650}"/>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2626726F-A75C-4C57-AA97-C0F5DE946DEE}" type="slidenum">
              <a:rPr lang="en-US" altLang="en-US" sz="1000"/>
              <a:pPr>
                <a:spcBef>
                  <a:spcPct val="0"/>
                </a:spcBef>
                <a:buClrTx/>
                <a:buSzTx/>
                <a:buFontTx/>
                <a:buNone/>
              </a:pPr>
              <a:t>125</a:t>
            </a:fld>
            <a:endParaRPr lang="en-US" altLang="en-US" sz="1000"/>
          </a:p>
        </p:txBody>
      </p:sp>
      <p:sp>
        <p:nvSpPr>
          <p:cNvPr id="53263" name="Line 12">
            <a:extLst>
              <a:ext uri="{FF2B5EF4-FFF2-40B4-BE49-F238E27FC236}">
                <a16:creationId xmlns:a16="http://schemas.microsoft.com/office/drawing/2014/main" id="{6DA8D0C0-4BBA-4F77-85D5-8E9D395E4BC2}"/>
              </a:ext>
            </a:extLst>
          </p:cNvPr>
          <p:cNvSpPr>
            <a:spLocks noChangeShapeType="1"/>
          </p:cNvSpPr>
          <p:nvPr/>
        </p:nvSpPr>
        <p:spPr bwMode="auto">
          <a:xfrm>
            <a:off x="3124200" y="2057400"/>
            <a:ext cx="381000" cy="22098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 name="Text Box 13">
            <a:extLst>
              <a:ext uri="{FF2B5EF4-FFF2-40B4-BE49-F238E27FC236}">
                <a16:creationId xmlns:a16="http://schemas.microsoft.com/office/drawing/2014/main" id="{E0C2B1A7-652D-433A-A233-031627CD3382}"/>
              </a:ext>
            </a:extLst>
          </p:cNvPr>
          <p:cNvSpPr txBox="1">
            <a:spLocks noChangeArrowheads="1"/>
          </p:cNvSpPr>
          <p:nvPr/>
        </p:nvSpPr>
        <p:spPr bwMode="auto">
          <a:xfrm>
            <a:off x="4800600" y="5257800"/>
            <a:ext cx="4294188" cy="1230313"/>
          </a:xfrm>
          <a:prstGeom prst="rect">
            <a:avLst/>
          </a:prstGeom>
          <a:solidFill>
            <a:srgbClr val="FFCC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Tilted-Disc Syndrome</a:t>
            </a:r>
          </a:p>
          <a:p>
            <a:pPr eaLnBrk="1" hangingPunct="1">
              <a:spcBef>
                <a:spcPct val="0"/>
              </a:spcBef>
              <a:buClrTx/>
              <a:buSzTx/>
              <a:buFontTx/>
              <a:buNone/>
            </a:pPr>
            <a:r>
              <a:rPr lang="en-US" altLang="en-US" sz="1200"/>
              <a:t>1) Superior pole appears…</a:t>
            </a:r>
            <a:r>
              <a:rPr lang="en-US" altLang="en-US" sz="1200" b="1">
                <a:solidFill>
                  <a:srgbClr val="0000FF"/>
                </a:solidFill>
              </a:rPr>
              <a:t>elevated</a:t>
            </a:r>
            <a:r>
              <a:rPr lang="en-US" altLang="en-US" sz="1200"/>
              <a:t>, inferior…</a:t>
            </a:r>
            <a:r>
              <a:rPr lang="en-US" altLang="en-US" sz="1200" b="1">
                <a:solidFill>
                  <a:srgbClr val="0000FF"/>
                </a:solidFill>
              </a:rPr>
              <a:t>recessed</a:t>
            </a:r>
          </a:p>
          <a:p>
            <a:pPr eaLnBrk="1" hangingPunct="1">
              <a:spcBef>
                <a:spcPct val="0"/>
              </a:spcBef>
              <a:buClrTx/>
              <a:buSzTx/>
              <a:buFontTx/>
              <a:buNone/>
            </a:pPr>
            <a:r>
              <a:rPr lang="en-US" altLang="en-US" sz="1200"/>
              <a:t>2) </a:t>
            </a:r>
            <a:r>
              <a:rPr lang="en-US" altLang="en-US" sz="1200">
                <a:solidFill>
                  <a:srgbClr val="FFCC99"/>
                </a:solidFill>
              </a:rPr>
              <a:t>Associated with…</a:t>
            </a:r>
            <a:r>
              <a:rPr lang="en-US" altLang="en-US" sz="1200" b="1">
                <a:solidFill>
                  <a:srgbClr val="FFCC99"/>
                </a:solidFill>
              </a:rPr>
              <a:t>situs inversus</a:t>
            </a:r>
            <a:r>
              <a:rPr lang="en-US" altLang="en-US" sz="1200">
                <a:solidFill>
                  <a:srgbClr val="FFCC99"/>
                </a:solidFill>
              </a:rPr>
              <a:t> of retinal vessels</a:t>
            </a:r>
          </a:p>
          <a:p>
            <a:pPr eaLnBrk="1" hangingPunct="1">
              <a:spcBef>
                <a:spcPct val="0"/>
              </a:spcBef>
              <a:buClrTx/>
              <a:buSzTx/>
              <a:buFontTx/>
              <a:buNone/>
            </a:pPr>
            <a:r>
              <a:rPr lang="en-US" altLang="en-US" sz="1200"/>
              <a:t>3) </a:t>
            </a:r>
            <a:r>
              <a:rPr lang="en-US" altLang="en-US" sz="1200">
                <a:solidFill>
                  <a:srgbClr val="FFCC99"/>
                </a:solidFill>
              </a:rPr>
              <a:t>Fundus abnormality produces…</a:t>
            </a:r>
            <a:r>
              <a:rPr lang="en-US" altLang="en-US" sz="1200" b="1">
                <a:solidFill>
                  <a:srgbClr val="FFCC99"/>
                </a:solidFill>
              </a:rPr>
              <a:t>myopic astigmatism</a:t>
            </a:r>
          </a:p>
          <a:p>
            <a:pPr eaLnBrk="1" hangingPunct="1">
              <a:spcBef>
                <a:spcPct val="0"/>
              </a:spcBef>
              <a:buClrTx/>
              <a:buSzTx/>
              <a:buFontTx/>
              <a:buNone/>
            </a:pPr>
            <a:r>
              <a:rPr lang="en-US" altLang="en-US" sz="1200"/>
              <a:t>4) </a:t>
            </a:r>
            <a:r>
              <a:rPr lang="en-US" altLang="en-US" sz="1200">
                <a:solidFill>
                  <a:srgbClr val="FFCC99"/>
                </a:solidFill>
              </a:rPr>
              <a:t>VF testing reveals…</a:t>
            </a:r>
            <a:r>
              <a:rPr lang="en-US" altLang="en-US" sz="1200" b="1">
                <a:solidFill>
                  <a:srgbClr val="FFCC99"/>
                </a:solidFill>
              </a:rPr>
              <a:t>bitemporal hemianopia</a:t>
            </a:r>
            <a:r>
              <a:rPr lang="en-US" altLang="en-US" sz="1200">
                <a:solidFill>
                  <a:srgbClr val="FFCC99"/>
                </a:solidFill>
              </a:rPr>
              <a:t> that doesn’t</a:t>
            </a:r>
          </a:p>
          <a:p>
            <a:pPr eaLnBrk="1" hangingPunct="1">
              <a:spcBef>
                <a:spcPct val="0"/>
              </a:spcBef>
              <a:buClrTx/>
              <a:buSzTx/>
              <a:buFontTx/>
              <a:buNone/>
            </a:pPr>
            <a:r>
              <a:rPr lang="en-US" altLang="en-US" sz="1200">
                <a:solidFill>
                  <a:srgbClr val="FFCC99"/>
                </a:solidFill>
              </a:rPr>
              <a:t>   …</a:t>
            </a:r>
            <a:r>
              <a:rPr lang="en-US" altLang="en-US" sz="1200" b="1">
                <a:solidFill>
                  <a:srgbClr val="FFCC99"/>
                </a:solidFill>
              </a:rPr>
              <a:t>respect the vertical</a:t>
            </a:r>
            <a:r>
              <a:rPr lang="en-US" altLang="en-US" sz="1200">
                <a:solidFill>
                  <a:srgbClr val="FFCC99"/>
                </a:solidFill>
              </a:rPr>
              <a:t> and may…</a:t>
            </a:r>
            <a:r>
              <a:rPr lang="en-US" altLang="en-US" sz="1200" b="1">
                <a:solidFill>
                  <a:srgbClr val="FFCC99"/>
                </a:solidFill>
              </a:rPr>
              <a:t>resolve with refraction</a:t>
            </a:r>
          </a:p>
        </p:txBody>
      </p:sp>
      <p:sp>
        <p:nvSpPr>
          <p:cNvPr id="19" name="Text Box 13">
            <a:extLst>
              <a:ext uri="{FF2B5EF4-FFF2-40B4-BE49-F238E27FC236}">
                <a16:creationId xmlns:a16="http://schemas.microsoft.com/office/drawing/2014/main" id="{8F8BAAD9-D0D3-4E40-94E6-05754536481B}"/>
              </a:ext>
            </a:extLst>
          </p:cNvPr>
          <p:cNvSpPr txBox="1">
            <a:spLocks noChangeArrowheads="1"/>
          </p:cNvSpPr>
          <p:nvPr/>
        </p:nvSpPr>
        <p:spPr bwMode="auto">
          <a:xfrm>
            <a:off x="4800600" y="5257800"/>
            <a:ext cx="4216400" cy="1231106"/>
          </a:xfrm>
          <a:prstGeom prst="rect">
            <a:avLst/>
          </a:prstGeom>
          <a:solidFill>
            <a:srgbClr val="FFCC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dirty="0">
                <a:solidFill>
                  <a:schemeClr val="bg1">
                    <a:lumMod val="65000"/>
                  </a:schemeClr>
                </a:solidFill>
              </a:rPr>
              <a:t>Tilted-Disc Syndrome</a:t>
            </a:r>
          </a:p>
          <a:p>
            <a:pPr eaLnBrk="1" hangingPunct="1">
              <a:spcBef>
                <a:spcPct val="0"/>
              </a:spcBef>
              <a:buClrTx/>
              <a:buSzTx/>
              <a:buFontTx/>
              <a:buNone/>
            </a:pPr>
            <a:r>
              <a:rPr lang="en-US" altLang="en-US" sz="1200" dirty="0">
                <a:solidFill>
                  <a:srgbClr val="FFCC99"/>
                </a:solidFill>
              </a:rPr>
              <a:t>1) Superior pole appears…</a:t>
            </a:r>
            <a:r>
              <a:rPr lang="en-US" altLang="en-US" sz="1200" b="1" dirty="0">
                <a:solidFill>
                  <a:srgbClr val="FFCC99"/>
                </a:solidFill>
              </a:rPr>
              <a:t>elevated</a:t>
            </a:r>
            <a:r>
              <a:rPr lang="en-US" altLang="en-US" sz="1200" dirty="0">
                <a:solidFill>
                  <a:srgbClr val="FFCC99"/>
                </a:solidFill>
              </a:rPr>
              <a:t>, inferior… </a:t>
            </a:r>
            <a:r>
              <a:rPr lang="en-US" altLang="en-US" sz="1200" b="1" dirty="0">
                <a:solidFill>
                  <a:srgbClr val="FFCC99"/>
                </a:solidFill>
              </a:rPr>
              <a:t>recessed</a:t>
            </a:r>
          </a:p>
          <a:p>
            <a:pPr eaLnBrk="1" hangingPunct="1">
              <a:spcBef>
                <a:spcPct val="0"/>
              </a:spcBef>
              <a:buClrTx/>
              <a:buSzTx/>
              <a:buFontTx/>
              <a:buNone/>
            </a:pPr>
            <a:r>
              <a:rPr lang="en-US" altLang="en-US" sz="1200" dirty="0">
                <a:solidFill>
                  <a:srgbClr val="FFCC99"/>
                </a:solidFill>
              </a:rPr>
              <a:t>2) Associated with…</a:t>
            </a:r>
            <a:r>
              <a:rPr lang="en-US" altLang="en-US" sz="1200" b="1" dirty="0">
                <a:solidFill>
                  <a:srgbClr val="FFCC99"/>
                </a:solidFill>
              </a:rPr>
              <a:t>situs inversus</a:t>
            </a:r>
            <a:r>
              <a:rPr lang="en-US" altLang="en-US" sz="1200" dirty="0">
                <a:solidFill>
                  <a:srgbClr val="FFCC99"/>
                </a:solidFill>
              </a:rPr>
              <a:t> of retinal vessels</a:t>
            </a:r>
          </a:p>
          <a:p>
            <a:pPr eaLnBrk="1" hangingPunct="1">
              <a:spcBef>
                <a:spcPct val="0"/>
              </a:spcBef>
              <a:buClrTx/>
              <a:buSzTx/>
              <a:buFontTx/>
              <a:buNone/>
            </a:pPr>
            <a:r>
              <a:rPr lang="en-US" altLang="en-US" sz="1200" dirty="0">
                <a:solidFill>
                  <a:srgbClr val="FFCC99"/>
                </a:solidFill>
              </a:rPr>
              <a:t>3) Fundus abnormality produces… </a:t>
            </a:r>
            <a:r>
              <a:rPr lang="en-US" altLang="en-US" sz="1200" b="1" dirty="0">
                <a:solidFill>
                  <a:srgbClr val="FFCC99"/>
                </a:solidFill>
              </a:rPr>
              <a:t>myopic </a:t>
            </a:r>
            <a:r>
              <a:rPr lang="en-US" altLang="en-US" sz="1200" b="1" dirty="0" err="1">
                <a:solidFill>
                  <a:srgbClr val="FFCC99"/>
                </a:solidFill>
              </a:rPr>
              <a:t>astigm</a:t>
            </a:r>
            <a:endParaRPr lang="en-US" altLang="en-US" sz="1200" b="1" dirty="0">
              <a:solidFill>
                <a:srgbClr val="FFCC99"/>
              </a:solidFill>
            </a:endParaRPr>
          </a:p>
          <a:p>
            <a:pPr eaLnBrk="1" hangingPunct="1">
              <a:spcBef>
                <a:spcPct val="0"/>
              </a:spcBef>
              <a:buClrTx/>
              <a:buSzTx/>
              <a:buFontTx/>
              <a:buNone/>
            </a:pPr>
            <a:r>
              <a:rPr lang="en-US" altLang="en-US" sz="1200" dirty="0">
                <a:solidFill>
                  <a:srgbClr val="FFCC99"/>
                </a:solidFill>
              </a:rPr>
              <a:t>4) VF testing reveals…</a:t>
            </a:r>
            <a:r>
              <a:rPr lang="en-US" altLang="en-US" sz="1200" b="1" dirty="0">
                <a:solidFill>
                  <a:srgbClr val="FFCC99"/>
                </a:solidFill>
              </a:rPr>
              <a:t>bitemporal hemianopia</a:t>
            </a:r>
            <a:r>
              <a:rPr lang="en-US" altLang="en-US" sz="1200" dirty="0">
                <a:solidFill>
                  <a:srgbClr val="FFCC99"/>
                </a:solidFill>
              </a:rPr>
              <a:t> that </a:t>
            </a:r>
            <a:r>
              <a:rPr lang="en-US" altLang="en-US" sz="1200" dirty="0" err="1">
                <a:solidFill>
                  <a:srgbClr val="FFCC99"/>
                </a:solidFill>
              </a:rPr>
              <a:t>doesn’t</a:t>
            </a:r>
            <a:r>
              <a:rPr lang="en-US" altLang="en-US" sz="1200" b="1" dirty="0" err="1">
                <a:solidFill>
                  <a:srgbClr val="FFCC99"/>
                </a:solidFill>
              </a:rPr>
              <a:t>with</a:t>
            </a:r>
            <a:r>
              <a:rPr lang="en-US" altLang="en-US" sz="1200" b="1" dirty="0">
                <a:solidFill>
                  <a:srgbClr val="FFCC99"/>
                </a:solidFill>
              </a:rPr>
              <a:t> refract</a:t>
            </a:r>
          </a:p>
        </p:txBody>
      </p:sp>
    </p:spTree>
  </p:cSld>
  <p:clrMapOvr>
    <a:masterClrMapping/>
  </p:clrMapOvr>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274" name="Text Box 10">
            <a:extLst>
              <a:ext uri="{FF2B5EF4-FFF2-40B4-BE49-F238E27FC236}">
                <a16:creationId xmlns:a16="http://schemas.microsoft.com/office/drawing/2014/main" id="{03673561-B042-4949-B629-16EA6C486EF2}"/>
              </a:ext>
            </a:extLst>
          </p:cNvPr>
          <p:cNvSpPr txBox="1">
            <a:spLocks noChangeArrowheads="1"/>
          </p:cNvSpPr>
          <p:nvPr/>
        </p:nvSpPr>
        <p:spPr bwMode="auto">
          <a:xfrm>
            <a:off x="1371600" y="4267200"/>
            <a:ext cx="3057525" cy="2154238"/>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Morning-Glory Disc</a:t>
            </a:r>
          </a:p>
          <a:p>
            <a:pPr eaLnBrk="1" hangingPunct="1">
              <a:spcBef>
                <a:spcPct val="0"/>
              </a:spcBef>
              <a:buClrTx/>
              <a:buSzTx/>
              <a:buFontTx/>
              <a:buNone/>
            </a:pPr>
            <a:r>
              <a:rPr lang="en-US" altLang="en-US" sz="1200"/>
              <a:t>--DFE reveals:</a:t>
            </a:r>
          </a:p>
          <a:p>
            <a:pPr eaLnBrk="1" hangingPunct="1">
              <a:spcBef>
                <a:spcPct val="0"/>
              </a:spcBef>
              <a:buClrTx/>
              <a:buSzTx/>
              <a:buFontTx/>
              <a:buNone/>
            </a:pPr>
            <a:r>
              <a:rPr lang="en-US" altLang="en-US" sz="1200"/>
              <a:t>  1) A funnel-shaped…</a:t>
            </a:r>
            <a:r>
              <a:rPr lang="en-US" altLang="en-US" sz="1200" b="1">
                <a:solidFill>
                  <a:srgbClr val="0000FF"/>
                </a:solidFill>
              </a:rPr>
              <a:t>excavation</a:t>
            </a:r>
            <a:endParaRPr lang="en-US" altLang="en-US" sz="1200"/>
          </a:p>
          <a:p>
            <a:pPr eaLnBrk="1" hangingPunct="1">
              <a:spcBef>
                <a:spcPct val="0"/>
              </a:spcBef>
              <a:buClrTx/>
              <a:buSzTx/>
              <a:buFontTx/>
              <a:buNone/>
            </a:pPr>
            <a:r>
              <a:rPr lang="en-US" altLang="en-US" sz="1200"/>
              <a:t>  2) Number of vessels crossing the rim</a:t>
            </a:r>
          </a:p>
          <a:p>
            <a:pPr eaLnBrk="1" hangingPunct="1">
              <a:spcBef>
                <a:spcPct val="0"/>
              </a:spcBef>
              <a:buClrTx/>
              <a:buSzTx/>
              <a:buFontTx/>
              <a:buNone/>
            </a:pPr>
            <a:r>
              <a:rPr lang="en-US" altLang="en-US" sz="1200"/>
              <a:t>    seems abnormally…</a:t>
            </a:r>
            <a:r>
              <a:rPr lang="en-US" altLang="en-US" sz="1200" b="1">
                <a:solidFill>
                  <a:srgbClr val="0000FF"/>
                </a:solidFill>
              </a:rPr>
              <a:t>high</a:t>
            </a:r>
            <a:r>
              <a:rPr lang="en-US" altLang="en-US" sz="1200"/>
              <a:t> </a:t>
            </a:r>
            <a:endParaRPr lang="en-US" altLang="en-US" sz="1200" b="1">
              <a:solidFill>
                <a:srgbClr val="0000FF"/>
              </a:solidFill>
            </a:endParaRPr>
          </a:p>
          <a:p>
            <a:pPr eaLnBrk="1" hangingPunct="1">
              <a:spcBef>
                <a:spcPct val="0"/>
              </a:spcBef>
              <a:buClrTx/>
              <a:buSzTx/>
              <a:buFontTx/>
              <a:buNone/>
            </a:pPr>
            <a:r>
              <a:rPr lang="en-US" altLang="en-US" sz="1200"/>
              <a:t>--Tissue is…</a:t>
            </a:r>
            <a:r>
              <a:rPr lang="en-US" altLang="en-US" sz="1200" b="1">
                <a:solidFill>
                  <a:srgbClr val="0000FF"/>
                </a:solidFill>
              </a:rPr>
              <a:t>contractile</a:t>
            </a:r>
            <a:r>
              <a:rPr lang="en-US" altLang="en-US" sz="1200"/>
              <a:t>, so cup seems</a:t>
            </a:r>
          </a:p>
          <a:p>
            <a:pPr eaLnBrk="1" hangingPunct="1">
              <a:spcBef>
                <a:spcPct val="0"/>
              </a:spcBef>
              <a:buClrTx/>
              <a:buSzTx/>
              <a:buFontTx/>
              <a:buNone/>
            </a:pPr>
            <a:r>
              <a:rPr lang="en-US" altLang="en-US" sz="1200"/>
              <a:t>  to…</a:t>
            </a:r>
            <a:r>
              <a:rPr lang="en-US" altLang="en-US" sz="1200" b="1">
                <a:solidFill>
                  <a:srgbClr val="0000FF"/>
                </a:solidFill>
              </a:rPr>
              <a:t>open </a:t>
            </a:r>
            <a:r>
              <a:rPr lang="en-US" altLang="en-US" sz="1200">
                <a:solidFill>
                  <a:srgbClr val="0000FF"/>
                </a:solidFill>
              </a:rPr>
              <a:t>and</a:t>
            </a:r>
            <a:r>
              <a:rPr lang="en-US" altLang="en-US" sz="1200" b="1">
                <a:solidFill>
                  <a:srgbClr val="0000FF"/>
                </a:solidFill>
              </a:rPr>
              <a:t> close</a:t>
            </a:r>
            <a:r>
              <a:rPr lang="en-US" altLang="en-US" sz="1200"/>
              <a:t> (like its namesake,  </a:t>
            </a:r>
          </a:p>
          <a:p>
            <a:pPr eaLnBrk="1" hangingPunct="1">
              <a:spcBef>
                <a:spcPct val="0"/>
              </a:spcBef>
              <a:buClrTx/>
              <a:buSzTx/>
              <a:buFontTx/>
              <a:buNone/>
            </a:pPr>
            <a:r>
              <a:rPr lang="en-US" altLang="en-US" sz="1200"/>
              <a:t>  the morning-glory flower)</a:t>
            </a:r>
          </a:p>
          <a:p>
            <a:pPr eaLnBrk="1" hangingPunct="1">
              <a:spcBef>
                <a:spcPct val="0"/>
              </a:spcBef>
              <a:buClrTx/>
              <a:buSzTx/>
              <a:buFontTx/>
              <a:buNone/>
            </a:pPr>
            <a:r>
              <a:rPr lang="en-US" altLang="en-US" sz="1200"/>
              <a:t>--VA usually…</a:t>
            </a:r>
            <a:r>
              <a:rPr lang="en-US" altLang="en-US" sz="1200" b="1">
                <a:solidFill>
                  <a:srgbClr val="0000FF"/>
                </a:solidFill>
              </a:rPr>
              <a:t>20/200</a:t>
            </a:r>
            <a:r>
              <a:rPr lang="en-US" altLang="en-US" sz="1200"/>
              <a:t>, but can be…</a:t>
            </a:r>
          </a:p>
          <a:p>
            <a:pPr eaLnBrk="1" hangingPunct="1">
              <a:spcBef>
                <a:spcPct val="0"/>
              </a:spcBef>
              <a:buClrTx/>
              <a:buSzTx/>
              <a:buFontTx/>
              <a:buNone/>
            </a:pPr>
            <a:r>
              <a:rPr lang="en-US" altLang="en-US" sz="1200"/>
              <a:t>   </a:t>
            </a:r>
            <a:r>
              <a:rPr lang="en-US" altLang="en-US" sz="1200" b="1">
                <a:solidFill>
                  <a:srgbClr val="0000FF"/>
                </a:solidFill>
              </a:rPr>
              <a:t>20/20&lt;-&gt;NLP</a:t>
            </a:r>
          </a:p>
          <a:p>
            <a:pPr eaLnBrk="1" hangingPunct="1">
              <a:spcBef>
                <a:spcPct val="0"/>
              </a:spcBef>
              <a:buClrTx/>
              <a:buSzTx/>
              <a:buFontTx/>
              <a:buNone/>
            </a:pPr>
            <a:r>
              <a:rPr lang="en-US" altLang="en-US" sz="1200"/>
              <a:t>--1/3 develop…</a:t>
            </a:r>
            <a:r>
              <a:rPr lang="en-US" altLang="en-US" sz="1200" b="1">
                <a:solidFill>
                  <a:srgbClr val="CCECFF"/>
                </a:solidFill>
              </a:rPr>
              <a:t>serous</a:t>
            </a:r>
            <a:r>
              <a:rPr lang="en-US" altLang="en-US" sz="1200" b="1">
                <a:solidFill>
                  <a:srgbClr val="0000FF"/>
                </a:solidFill>
              </a:rPr>
              <a:t> </a:t>
            </a:r>
            <a:r>
              <a:rPr lang="en-US" altLang="en-US" sz="1200" b="1">
                <a:solidFill>
                  <a:srgbClr val="CCECFF"/>
                </a:solidFill>
              </a:rPr>
              <a:t>RD</a:t>
            </a:r>
          </a:p>
        </p:txBody>
      </p:sp>
      <p:sp>
        <p:nvSpPr>
          <p:cNvPr id="54275" name="Text Box 3">
            <a:extLst>
              <a:ext uri="{FF2B5EF4-FFF2-40B4-BE49-F238E27FC236}">
                <a16:creationId xmlns:a16="http://schemas.microsoft.com/office/drawing/2014/main" id="{6B72EDCD-1CDC-40D6-9782-5AB308656897}"/>
              </a:ext>
            </a:extLst>
          </p:cNvPr>
          <p:cNvSpPr txBox="1">
            <a:spLocks noChangeArrowheads="1"/>
          </p:cNvSpPr>
          <p:nvPr/>
        </p:nvSpPr>
        <p:spPr bwMode="auto">
          <a:xfrm>
            <a:off x="793750" y="3505200"/>
            <a:ext cx="2254250" cy="669925"/>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Optic Pit/Hole</a:t>
            </a:r>
          </a:p>
          <a:p>
            <a:pPr eaLnBrk="1" hangingPunct="1">
              <a:spcBef>
                <a:spcPct val="0"/>
              </a:spcBef>
              <a:buClrTx/>
              <a:buSzTx/>
              <a:buFontTx/>
              <a:buNone/>
            </a:pPr>
            <a:r>
              <a:rPr lang="en-US" altLang="en-US" sz="1200"/>
              <a:t>--Associated with…</a:t>
            </a:r>
            <a:r>
              <a:rPr lang="en-US" altLang="en-US" sz="1200" b="1">
                <a:solidFill>
                  <a:srgbClr val="0000FF"/>
                </a:solidFill>
              </a:rPr>
              <a:t>serous RD</a:t>
            </a:r>
          </a:p>
          <a:p>
            <a:pPr eaLnBrk="1" hangingPunct="1">
              <a:spcBef>
                <a:spcPct val="0"/>
              </a:spcBef>
              <a:buClrTx/>
              <a:buSzTx/>
              <a:buFontTx/>
              <a:buNone/>
            </a:pPr>
            <a:r>
              <a:rPr lang="en-US" altLang="en-US" sz="1200" b="1">
                <a:solidFill>
                  <a:srgbClr val="0000FF"/>
                </a:solidFill>
              </a:rPr>
              <a:t>  in adulthood</a:t>
            </a:r>
          </a:p>
        </p:txBody>
      </p:sp>
      <p:sp>
        <p:nvSpPr>
          <p:cNvPr id="54276" name="Line 4">
            <a:extLst>
              <a:ext uri="{FF2B5EF4-FFF2-40B4-BE49-F238E27FC236}">
                <a16:creationId xmlns:a16="http://schemas.microsoft.com/office/drawing/2014/main" id="{1BBE2489-21EC-4081-AD25-08D19460E5CF}"/>
              </a:ext>
            </a:extLst>
          </p:cNvPr>
          <p:cNvSpPr>
            <a:spLocks noChangeShapeType="1"/>
          </p:cNvSpPr>
          <p:nvPr/>
        </p:nvSpPr>
        <p:spPr bwMode="auto">
          <a:xfrm flipH="1">
            <a:off x="1600200" y="2057400"/>
            <a:ext cx="1524000" cy="3810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4277" name="Text Box 6">
            <a:extLst>
              <a:ext uri="{FF2B5EF4-FFF2-40B4-BE49-F238E27FC236}">
                <a16:creationId xmlns:a16="http://schemas.microsoft.com/office/drawing/2014/main" id="{FAFD5CFD-9C1B-4253-ACE5-3E9281ED313D}"/>
              </a:ext>
            </a:extLst>
          </p:cNvPr>
          <p:cNvSpPr txBox="1">
            <a:spLocks noChangeArrowheads="1"/>
          </p:cNvSpPr>
          <p:nvPr/>
        </p:nvSpPr>
        <p:spPr bwMode="auto">
          <a:xfrm>
            <a:off x="1357313" y="1524000"/>
            <a:ext cx="3511550" cy="4540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1400" i="1">
                <a:solidFill>
                  <a:srgbClr val="0000FF"/>
                </a:solidFill>
              </a:rPr>
              <a:t>These three are all secondary to abnormal</a:t>
            </a:r>
          </a:p>
          <a:p>
            <a:pPr algn="ctr" eaLnBrk="1" hangingPunct="1">
              <a:lnSpc>
                <a:spcPct val="85000"/>
              </a:lnSpc>
              <a:spcBef>
                <a:spcPct val="0"/>
              </a:spcBef>
              <a:buClrTx/>
              <a:buSzTx/>
              <a:buFontTx/>
              <a:buNone/>
            </a:pPr>
            <a:r>
              <a:rPr lang="en-US" altLang="en-US" sz="1400" i="1">
                <a:solidFill>
                  <a:srgbClr val="0000FF"/>
                </a:solidFill>
              </a:rPr>
              <a:t>closure of the embryonic optic fissure</a:t>
            </a:r>
          </a:p>
        </p:txBody>
      </p:sp>
      <p:sp>
        <p:nvSpPr>
          <p:cNvPr id="54278" name="Text Box 7">
            <a:extLst>
              <a:ext uri="{FF2B5EF4-FFF2-40B4-BE49-F238E27FC236}">
                <a16:creationId xmlns:a16="http://schemas.microsoft.com/office/drawing/2014/main" id="{A5BD3FDF-5EE8-46D0-8738-74F495D37E17}"/>
              </a:ext>
            </a:extLst>
          </p:cNvPr>
          <p:cNvSpPr txBox="1">
            <a:spLocks noChangeArrowheads="1"/>
          </p:cNvSpPr>
          <p:nvPr/>
        </p:nvSpPr>
        <p:spPr bwMode="auto">
          <a:xfrm>
            <a:off x="76200" y="2514600"/>
            <a:ext cx="2757488" cy="852488"/>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Optic Nerve Coloboma</a:t>
            </a:r>
          </a:p>
          <a:p>
            <a:pPr eaLnBrk="1" hangingPunct="1">
              <a:spcBef>
                <a:spcPct val="0"/>
              </a:spcBef>
              <a:buClrTx/>
              <a:buSzTx/>
              <a:buFontTx/>
              <a:buNone/>
            </a:pPr>
            <a:r>
              <a:rPr lang="en-US" altLang="en-US" sz="1200"/>
              <a:t>1) May resemble…</a:t>
            </a:r>
            <a:r>
              <a:rPr lang="en-US" altLang="en-US" sz="1200" b="1">
                <a:solidFill>
                  <a:srgbClr val="0000FF"/>
                </a:solidFill>
              </a:rPr>
              <a:t>deep cupping</a:t>
            </a:r>
          </a:p>
          <a:p>
            <a:pPr eaLnBrk="1" hangingPunct="1">
              <a:spcBef>
                <a:spcPct val="0"/>
              </a:spcBef>
              <a:buClrTx/>
              <a:buSzTx/>
              <a:buFontTx/>
              <a:buNone/>
            </a:pPr>
            <a:r>
              <a:rPr lang="en-US" altLang="en-US" sz="1200"/>
              <a:t>2) Can be…</a:t>
            </a:r>
            <a:r>
              <a:rPr lang="en-US" altLang="en-US" sz="1200" b="1">
                <a:solidFill>
                  <a:srgbClr val="0000FF"/>
                </a:solidFill>
              </a:rPr>
              <a:t>bilateral, asymmetric</a:t>
            </a:r>
          </a:p>
          <a:p>
            <a:pPr eaLnBrk="1" hangingPunct="1">
              <a:spcBef>
                <a:spcPct val="0"/>
              </a:spcBef>
              <a:buClrTx/>
              <a:buSzTx/>
              <a:buFontTx/>
              <a:buNone/>
            </a:pPr>
            <a:r>
              <a:rPr lang="en-US" altLang="en-US" sz="1200"/>
              <a:t>3) Part of the…</a:t>
            </a:r>
            <a:r>
              <a:rPr lang="en-US" altLang="en-US" sz="1200" b="1">
                <a:solidFill>
                  <a:srgbClr val="0000FF"/>
                </a:solidFill>
              </a:rPr>
              <a:t>CHARGE association</a:t>
            </a:r>
          </a:p>
        </p:txBody>
      </p:sp>
      <p:sp>
        <p:nvSpPr>
          <p:cNvPr id="54279" name="Line 8">
            <a:extLst>
              <a:ext uri="{FF2B5EF4-FFF2-40B4-BE49-F238E27FC236}">
                <a16:creationId xmlns:a16="http://schemas.microsoft.com/office/drawing/2014/main" id="{48DF7271-2B63-43BD-AF18-ABFFB3731E11}"/>
              </a:ext>
            </a:extLst>
          </p:cNvPr>
          <p:cNvSpPr>
            <a:spLocks noChangeShapeType="1"/>
          </p:cNvSpPr>
          <p:nvPr/>
        </p:nvSpPr>
        <p:spPr bwMode="auto">
          <a:xfrm flipH="1">
            <a:off x="2971800" y="2057400"/>
            <a:ext cx="152400" cy="14478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4280" name="Text Box 9">
            <a:extLst>
              <a:ext uri="{FF2B5EF4-FFF2-40B4-BE49-F238E27FC236}">
                <a16:creationId xmlns:a16="http://schemas.microsoft.com/office/drawing/2014/main" id="{74948EC6-EA82-463E-A98B-18B7D9F8056E}"/>
              </a:ext>
            </a:extLst>
          </p:cNvPr>
          <p:cNvSpPr txBox="1">
            <a:spLocks noChangeArrowheads="1"/>
          </p:cNvSpPr>
          <p:nvPr/>
        </p:nvSpPr>
        <p:spPr bwMode="auto">
          <a:xfrm>
            <a:off x="1371600" y="4267200"/>
            <a:ext cx="3028950" cy="2130425"/>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Morning-Glory Disc</a:t>
            </a:r>
          </a:p>
          <a:p>
            <a:pPr eaLnBrk="1" hangingPunct="1">
              <a:spcBef>
                <a:spcPct val="0"/>
              </a:spcBef>
              <a:buClrTx/>
              <a:buSzTx/>
              <a:buFontTx/>
              <a:buNone/>
            </a:pPr>
            <a:r>
              <a:rPr lang="en-US" altLang="en-US" sz="1200"/>
              <a:t>--DFE reveals:</a:t>
            </a:r>
          </a:p>
          <a:p>
            <a:pPr eaLnBrk="1" hangingPunct="1">
              <a:spcBef>
                <a:spcPct val="0"/>
              </a:spcBef>
              <a:buClrTx/>
              <a:buSzTx/>
              <a:buFontTx/>
              <a:buNone/>
            </a:pPr>
            <a:r>
              <a:rPr lang="en-US" altLang="en-US" sz="1200"/>
              <a:t>  1) A funnel-shaped…</a:t>
            </a:r>
            <a:r>
              <a:rPr lang="en-US" altLang="en-US" sz="1200" b="1">
                <a:solidFill>
                  <a:srgbClr val="0000FF"/>
                </a:solidFill>
              </a:rPr>
              <a:t>excavation</a:t>
            </a:r>
            <a:endParaRPr lang="en-US" altLang="en-US" sz="1200"/>
          </a:p>
          <a:p>
            <a:pPr eaLnBrk="1" hangingPunct="1">
              <a:spcBef>
                <a:spcPct val="0"/>
              </a:spcBef>
              <a:buClrTx/>
              <a:buSzTx/>
              <a:buFontTx/>
              <a:buNone/>
            </a:pPr>
            <a:r>
              <a:rPr lang="en-US" altLang="en-US" sz="1200"/>
              <a:t>  2) Number of vessels crossing the rim</a:t>
            </a:r>
          </a:p>
          <a:p>
            <a:pPr eaLnBrk="1" hangingPunct="1">
              <a:spcBef>
                <a:spcPct val="0"/>
              </a:spcBef>
              <a:buClrTx/>
              <a:buSzTx/>
              <a:buFontTx/>
              <a:buNone/>
            </a:pPr>
            <a:r>
              <a:rPr lang="en-US" altLang="en-US" sz="1200"/>
              <a:t>    seems abnormally…</a:t>
            </a:r>
            <a:r>
              <a:rPr lang="en-US" altLang="en-US" sz="1200" b="1">
                <a:solidFill>
                  <a:srgbClr val="0000FF"/>
                </a:solidFill>
              </a:rPr>
              <a:t>high</a:t>
            </a:r>
            <a:r>
              <a:rPr lang="en-US" altLang="en-US" sz="1200"/>
              <a:t> </a:t>
            </a:r>
            <a:endParaRPr lang="en-US" altLang="en-US" sz="1200" b="1">
              <a:solidFill>
                <a:srgbClr val="0000FF"/>
              </a:solidFill>
            </a:endParaRPr>
          </a:p>
          <a:p>
            <a:pPr eaLnBrk="1" hangingPunct="1">
              <a:spcBef>
                <a:spcPct val="0"/>
              </a:spcBef>
              <a:buClrTx/>
              <a:buSzTx/>
              <a:buFontTx/>
              <a:buNone/>
            </a:pPr>
            <a:r>
              <a:rPr lang="en-US" altLang="en-US" sz="1200"/>
              <a:t>--Tissue is…</a:t>
            </a:r>
            <a:r>
              <a:rPr lang="en-US" altLang="en-US" sz="1200" b="1">
                <a:solidFill>
                  <a:srgbClr val="0000FF"/>
                </a:solidFill>
              </a:rPr>
              <a:t>contractile</a:t>
            </a:r>
            <a:r>
              <a:rPr lang="en-US" altLang="en-US" sz="1200"/>
              <a:t>, so cup seems</a:t>
            </a:r>
          </a:p>
          <a:p>
            <a:pPr eaLnBrk="1" hangingPunct="1">
              <a:spcBef>
                <a:spcPct val="0"/>
              </a:spcBef>
              <a:buClrTx/>
              <a:buSzTx/>
              <a:buFontTx/>
              <a:buNone/>
            </a:pPr>
            <a:r>
              <a:rPr lang="en-US" altLang="en-US" sz="1200"/>
              <a:t>  to…</a:t>
            </a:r>
            <a:r>
              <a:rPr lang="en-US" altLang="en-US" sz="1200" b="1">
                <a:solidFill>
                  <a:srgbClr val="0000FF"/>
                </a:solidFill>
              </a:rPr>
              <a:t>open </a:t>
            </a:r>
            <a:r>
              <a:rPr lang="en-US" altLang="en-US" sz="1200">
                <a:solidFill>
                  <a:srgbClr val="0000FF"/>
                </a:solidFill>
              </a:rPr>
              <a:t>and</a:t>
            </a:r>
            <a:r>
              <a:rPr lang="en-US" altLang="en-US" sz="1200" b="1">
                <a:solidFill>
                  <a:srgbClr val="0000FF"/>
                </a:solidFill>
              </a:rPr>
              <a:t> close</a:t>
            </a:r>
            <a:r>
              <a:rPr lang="en-US" altLang="en-US" sz="1200"/>
              <a:t> (like its namesake,  </a:t>
            </a:r>
          </a:p>
          <a:p>
            <a:pPr eaLnBrk="1" hangingPunct="1">
              <a:spcBef>
                <a:spcPct val="0"/>
              </a:spcBef>
              <a:buClrTx/>
              <a:buSzTx/>
              <a:buFontTx/>
              <a:buNone/>
            </a:pPr>
            <a:r>
              <a:rPr lang="en-US" altLang="en-US" sz="1200"/>
              <a:t>  the morning-glory flower)</a:t>
            </a:r>
          </a:p>
          <a:p>
            <a:pPr eaLnBrk="1" hangingPunct="1">
              <a:spcBef>
                <a:spcPct val="0"/>
              </a:spcBef>
              <a:buClrTx/>
              <a:buSzTx/>
              <a:buFontTx/>
              <a:buNone/>
            </a:pPr>
            <a:r>
              <a:rPr lang="en-US" altLang="en-US" sz="1200"/>
              <a:t>--VA usually…</a:t>
            </a:r>
            <a:r>
              <a:rPr lang="en-US" altLang="en-US" sz="1200" b="1">
                <a:solidFill>
                  <a:srgbClr val="0000FF"/>
                </a:solidFill>
              </a:rPr>
              <a:t>20/200</a:t>
            </a:r>
            <a:r>
              <a:rPr lang="en-US" altLang="en-US" sz="1200"/>
              <a:t>, but can be…</a:t>
            </a:r>
          </a:p>
          <a:p>
            <a:pPr eaLnBrk="1" hangingPunct="1">
              <a:spcBef>
                <a:spcPct val="0"/>
              </a:spcBef>
              <a:buClrTx/>
              <a:buSzTx/>
              <a:buFontTx/>
              <a:buNone/>
            </a:pPr>
            <a:r>
              <a:rPr lang="en-US" altLang="en-US" sz="1200"/>
              <a:t>   </a:t>
            </a:r>
            <a:r>
              <a:rPr lang="en-US" altLang="en-US" sz="1200" b="1">
                <a:solidFill>
                  <a:srgbClr val="0000FF"/>
                </a:solidFill>
              </a:rPr>
              <a:t>20/20&lt;-&gt;NLP</a:t>
            </a:r>
          </a:p>
          <a:p>
            <a:pPr eaLnBrk="1" hangingPunct="1">
              <a:spcBef>
                <a:spcPct val="0"/>
              </a:spcBef>
              <a:buClrTx/>
              <a:buSzTx/>
              <a:buFontTx/>
              <a:buNone/>
            </a:pPr>
            <a:r>
              <a:rPr lang="en-US" altLang="en-US" sz="1200"/>
              <a:t>--1/3 develop…</a:t>
            </a:r>
            <a:r>
              <a:rPr lang="en-US" altLang="en-US" sz="1200" b="1">
                <a:solidFill>
                  <a:srgbClr val="0000FF"/>
                </a:solidFill>
              </a:rPr>
              <a:t>serous RD</a:t>
            </a:r>
          </a:p>
        </p:txBody>
      </p:sp>
      <p:sp>
        <p:nvSpPr>
          <p:cNvPr id="54281" name="Text Box 13">
            <a:extLst>
              <a:ext uri="{FF2B5EF4-FFF2-40B4-BE49-F238E27FC236}">
                <a16:creationId xmlns:a16="http://schemas.microsoft.com/office/drawing/2014/main" id="{E67F2FBA-F6C3-46F7-A679-1E4B823E5E22}"/>
              </a:ext>
            </a:extLst>
          </p:cNvPr>
          <p:cNvSpPr txBox="1">
            <a:spLocks noChangeArrowheads="1"/>
          </p:cNvSpPr>
          <p:nvPr/>
        </p:nvSpPr>
        <p:spPr bwMode="auto">
          <a:xfrm>
            <a:off x="5257800" y="3760788"/>
            <a:ext cx="3424238" cy="1231900"/>
          </a:xfrm>
          <a:prstGeom prst="rect">
            <a:avLst/>
          </a:prstGeom>
          <a:solidFill>
            <a:srgbClr val="CCFF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dirty="0"/>
              <a:t>Optic Nerve Hypoplasia</a:t>
            </a:r>
          </a:p>
          <a:p>
            <a:pPr eaLnBrk="1" hangingPunct="1">
              <a:spcBef>
                <a:spcPct val="0"/>
              </a:spcBef>
              <a:buClrTx/>
              <a:buSzTx/>
              <a:buFontTx/>
              <a:buNone/>
            </a:pPr>
            <a:r>
              <a:rPr lang="en-US" altLang="en-US" sz="1200" dirty="0"/>
              <a:t>1) Abnormally low</a:t>
            </a:r>
            <a:r>
              <a:rPr lang="en-US" altLang="en-US" sz="1200" b="1" dirty="0">
                <a:solidFill>
                  <a:srgbClr val="0000FF"/>
                </a:solidFill>
              </a:rPr>
              <a:t> </a:t>
            </a:r>
            <a:r>
              <a:rPr lang="en-US" altLang="en-US" sz="1200" dirty="0"/>
              <a:t>number of…</a:t>
            </a:r>
            <a:r>
              <a:rPr lang="en-US" altLang="en-US" sz="1200" b="1" dirty="0">
                <a:solidFill>
                  <a:srgbClr val="0000FF"/>
                </a:solidFill>
              </a:rPr>
              <a:t>axons</a:t>
            </a:r>
          </a:p>
          <a:p>
            <a:pPr eaLnBrk="1" hangingPunct="1">
              <a:spcBef>
                <a:spcPct val="0"/>
              </a:spcBef>
              <a:buClrTx/>
              <a:buSzTx/>
              <a:buFontTx/>
              <a:buNone/>
            </a:pPr>
            <a:r>
              <a:rPr lang="en-US" altLang="en-US" sz="1200" dirty="0"/>
              <a:t>2) DFE: Small pale disc with…</a:t>
            </a:r>
            <a:r>
              <a:rPr lang="en-US" altLang="en-US" sz="1200" b="1" dirty="0">
                <a:solidFill>
                  <a:srgbClr val="0000FF"/>
                </a:solidFill>
              </a:rPr>
              <a:t>double ring </a:t>
            </a:r>
            <a:r>
              <a:rPr lang="en-US" altLang="en-US" sz="1200" dirty="0"/>
              <a:t>sign</a:t>
            </a:r>
          </a:p>
          <a:p>
            <a:pPr eaLnBrk="1" hangingPunct="1">
              <a:spcBef>
                <a:spcPct val="0"/>
              </a:spcBef>
              <a:buClrTx/>
              <a:buSzTx/>
              <a:buFontTx/>
              <a:buNone/>
            </a:pPr>
            <a:r>
              <a:rPr lang="en-US" altLang="en-US" sz="1200" dirty="0"/>
              <a:t>3) VA…</a:t>
            </a:r>
            <a:r>
              <a:rPr lang="en-US" altLang="en-US" sz="1200" b="1" dirty="0">
                <a:solidFill>
                  <a:srgbClr val="0000FF"/>
                </a:solidFill>
              </a:rPr>
              <a:t>20/15&lt;-&gt;NLP</a:t>
            </a:r>
          </a:p>
          <a:p>
            <a:pPr eaLnBrk="1" hangingPunct="1">
              <a:spcBef>
                <a:spcPct val="0"/>
              </a:spcBef>
              <a:buClrTx/>
              <a:buSzTx/>
              <a:buFontTx/>
              <a:buNone/>
            </a:pPr>
            <a:r>
              <a:rPr lang="en-US" altLang="en-US" sz="1200" dirty="0"/>
              <a:t>4) </a:t>
            </a:r>
            <a:r>
              <a:rPr lang="en-US" altLang="en-US" sz="1200" dirty="0">
                <a:solidFill>
                  <a:srgbClr val="CCFFCC"/>
                </a:solidFill>
              </a:rPr>
              <a:t>VF defects…</a:t>
            </a:r>
            <a:r>
              <a:rPr lang="en-US" altLang="en-US" sz="1200" b="1" dirty="0">
                <a:solidFill>
                  <a:srgbClr val="CCFFCC"/>
                </a:solidFill>
              </a:rPr>
              <a:t>invariably present</a:t>
            </a:r>
          </a:p>
          <a:p>
            <a:pPr eaLnBrk="1" hangingPunct="1">
              <a:spcBef>
                <a:spcPct val="0"/>
              </a:spcBef>
              <a:buClrTx/>
              <a:buSzTx/>
              <a:buFontTx/>
              <a:buNone/>
            </a:pPr>
            <a:r>
              <a:rPr lang="en-US" altLang="en-US" sz="1200" dirty="0"/>
              <a:t>5) </a:t>
            </a:r>
            <a:r>
              <a:rPr lang="en-US" altLang="en-US" sz="1200" dirty="0">
                <a:solidFill>
                  <a:srgbClr val="CCFFCC"/>
                </a:solidFill>
              </a:rPr>
              <a:t>Remember the…</a:t>
            </a:r>
            <a:r>
              <a:rPr lang="en-US" altLang="en-US" sz="1200" b="1" dirty="0">
                <a:solidFill>
                  <a:srgbClr val="CCFFCC"/>
                </a:solidFill>
              </a:rPr>
              <a:t>4 D’s</a:t>
            </a:r>
            <a:r>
              <a:rPr lang="en-US" altLang="en-US" sz="1200" dirty="0">
                <a:solidFill>
                  <a:srgbClr val="CCFFCC"/>
                </a:solidFill>
              </a:rPr>
              <a:t> (more on this shortly)</a:t>
            </a:r>
          </a:p>
        </p:txBody>
      </p:sp>
      <p:sp>
        <p:nvSpPr>
          <p:cNvPr id="54282" name="Text Box 14">
            <a:extLst>
              <a:ext uri="{FF2B5EF4-FFF2-40B4-BE49-F238E27FC236}">
                <a16:creationId xmlns:a16="http://schemas.microsoft.com/office/drawing/2014/main" id="{4A713712-254F-422C-97BF-4B141A510D9F}"/>
              </a:ext>
            </a:extLst>
          </p:cNvPr>
          <p:cNvSpPr txBox="1">
            <a:spLocks noChangeArrowheads="1"/>
          </p:cNvSpPr>
          <p:nvPr/>
        </p:nvSpPr>
        <p:spPr bwMode="auto">
          <a:xfrm>
            <a:off x="4648200" y="2576513"/>
            <a:ext cx="3522663" cy="862012"/>
          </a:xfrm>
          <a:prstGeom prst="rect">
            <a:avLst/>
          </a:prstGeom>
          <a:solidFill>
            <a:srgbClr val="FFC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Myelinated RNFL</a:t>
            </a:r>
          </a:p>
          <a:p>
            <a:pPr eaLnBrk="1" hangingPunct="1">
              <a:spcBef>
                <a:spcPct val="0"/>
              </a:spcBef>
              <a:buClrTx/>
              <a:buSzTx/>
              <a:buFontTx/>
              <a:buNone/>
            </a:pPr>
            <a:r>
              <a:rPr lang="en-US" altLang="en-US" sz="1200"/>
              <a:t>1) Myelin normally ends at the…</a:t>
            </a:r>
            <a:r>
              <a:rPr lang="en-US" altLang="en-US" sz="1200" b="1">
                <a:solidFill>
                  <a:srgbClr val="0000FF"/>
                </a:solidFill>
              </a:rPr>
              <a:t>lamina cribrosa</a:t>
            </a:r>
          </a:p>
          <a:p>
            <a:pPr eaLnBrk="1" hangingPunct="1">
              <a:spcBef>
                <a:spcPct val="0"/>
              </a:spcBef>
              <a:buClrTx/>
              <a:buSzTx/>
              <a:buFontTx/>
              <a:buNone/>
            </a:pPr>
            <a:r>
              <a:rPr lang="en-US" altLang="en-US" sz="1200"/>
              <a:t>2) Can be…</a:t>
            </a:r>
            <a:r>
              <a:rPr lang="en-US" altLang="en-US" sz="1200" b="1">
                <a:solidFill>
                  <a:srgbClr val="0000FF"/>
                </a:solidFill>
              </a:rPr>
              <a:t>patchy</a:t>
            </a:r>
            <a:r>
              <a:rPr lang="en-US" altLang="en-US" sz="1200"/>
              <a:t> </a:t>
            </a:r>
            <a:r>
              <a:rPr lang="en-US" altLang="en-US" sz="1200">
                <a:solidFill>
                  <a:srgbClr val="0000FF"/>
                </a:solidFill>
              </a:rPr>
              <a:t>and</a:t>
            </a:r>
            <a:r>
              <a:rPr lang="en-US" altLang="en-US" sz="1200"/>
              <a:t> </a:t>
            </a:r>
            <a:r>
              <a:rPr lang="en-US" altLang="en-US" sz="1200" b="1">
                <a:solidFill>
                  <a:srgbClr val="0000FF"/>
                </a:solidFill>
              </a:rPr>
              <a:t>discontinuous</a:t>
            </a:r>
          </a:p>
          <a:p>
            <a:pPr eaLnBrk="1" hangingPunct="1">
              <a:spcBef>
                <a:spcPct val="0"/>
              </a:spcBef>
              <a:buClrTx/>
              <a:buSzTx/>
              <a:buFontTx/>
              <a:buNone/>
            </a:pPr>
            <a:r>
              <a:rPr lang="en-US" altLang="en-US" sz="1200"/>
              <a:t>3) Corresponding VF has an…</a:t>
            </a:r>
            <a:r>
              <a:rPr lang="en-US" altLang="en-US" sz="1200" b="1">
                <a:solidFill>
                  <a:srgbClr val="0000FF"/>
                </a:solidFill>
              </a:rPr>
              <a:t>absolute</a:t>
            </a:r>
            <a:r>
              <a:rPr lang="en-US" altLang="en-US" sz="1200"/>
              <a:t> scotoma</a:t>
            </a:r>
          </a:p>
        </p:txBody>
      </p:sp>
      <p:sp>
        <p:nvSpPr>
          <p:cNvPr id="54283" name="Text Box 15">
            <a:extLst>
              <a:ext uri="{FF2B5EF4-FFF2-40B4-BE49-F238E27FC236}">
                <a16:creationId xmlns:a16="http://schemas.microsoft.com/office/drawing/2014/main" id="{24F0B3C0-C75A-426B-8692-027FD8B11C48}"/>
              </a:ext>
            </a:extLst>
          </p:cNvPr>
          <p:cNvSpPr txBox="1">
            <a:spLocks noChangeArrowheads="1"/>
          </p:cNvSpPr>
          <p:nvPr/>
        </p:nvSpPr>
        <p:spPr bwMode="auto">
          <a:xfrm>
            <a:off x="5410200" y="1687513"/>
            <a:ext cx="3606800" cy="669925"/>
          </a:xfrm>
          <a:prstGeom prst="rect">
            <a:avLst/>
          </a:prstGeom>
          <a:solidFill>
            <a:srgbClr val="FFFF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Megalopapilla</a:t>
            </a:r>
          </a:p>
          <a:p>
            <a:pPr eaLnBrk="1" hangingPunct="1">
              <a:spcBef>
                <a:spcPct val="0"/>
              </a:spcBef>
              <a:buClrTx/>
              <a:buSzTx/>
              <a:buFontTx/>
              <a:buNone/>
            </a:pPr>
            <a:r>
              <a:rPr lang="en-US" altLang="en-US" sz="1200"/>
              <a:t>1) Abnormally large diameter of…</a:t>
            </a:r>
            <a:r>
              <a:rPr lang="en-US" altLang="en-US" sz="1200" b="1">
                <a:solidFill>
                  <a:srgbClr val="0000FF"/>
                </a:solidFill>
              </a:rPr>
              <a:t>disc </a:t>
            </a:r>
            <a:r>
              <a:rPr lang="en-US" altLang="en-US" sz="1200">
                <a:solidFill>
                  <a:srgbClr val="0000FF"/>
                </a:solidFill>
              </a:rPr>
              <a:t>and</a:t>
            </a:r>
            <a:r>
              <a:rPr lang="en-US" altLang="en-US" sz="1200" b="1">
                <a:solidFill>
                  <a:srgbClr val="0000FF"/>
                </a:solidFill>
              </a:rPr>
              <a:t> cup</a:t>
            </a:r>
          </a:p>
          <a:p>
            <a:pPr eaLnBrk="1" hangingPunct="1">
              <a:spcBef>
                <a:spcPct val="0"/>
              </a:spcBef>
              <a:buClrTx/>
              <a:buSzTx/>
              <a:buFontTx/>
              <a:buNone/>
            </a:pPr>
            <a:r>
              <a:rPr lang="en-US" altLang="en-US" sz="1200"/>
              <a:t>2) VF testing may reveal an…</a:t>
            </a:r>
            <a:r>
              <a:rPr lang="en-US" altLang="en-US" sz="1200" b="1">
                <a:solidFill>
                  <a:srgbClr val="0000FF"/>
                </a:solidFill>
              </a:rPr>
              <a:t>enlarged blind spot</a:t>
            </a:r>
          </a:p>
        </p:txBody>
      </p:sp>
      <p:sp>
        <p:nvSpPr>
          <p:cNvPr id="54284" name="Rectangle 16">
            <a:extLst>
              <a:ext uri="{FF2B5EF4-FFF2-40B4-BE49-F238E27FC236}">
                <a16:creationId xmlns:a16="http://schemas.microsoft.com/office/drawing/2014/main" id="{5E70165A-2E09-483E-98C8-D69CAF716551}"/>
              </a:ext>
            </a:extLst>
          </p:cNvPr>
          <p:cNvSpPr>
            <a:spLocks noChangeArrowheads="1"/>
          </p:cNvSpPr>
          <p:nvPr/>
        </p:nvSpPr>
        <p:spPr bwMode="auto">
          <a:xfrm>
            <a:off x="457200" y="122238"/>
            <a:ext cx="7543800" cy="8683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b"/>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ct val="85000"/>
              </a:lnSpc>
              <a:spcBef>
                <a:spcPct val="0"/>
              </a:spcBef>
              <a:buClrTx/>
              <a:buSzTx/>
              <a:buFontTx/>
              <a:buNone/>
            </a:pPr>
            <a:r>
              <a:rPr lang="en-US" altLang="en-US" sz="3200" b="1" dirty="0">
                <a:solidFill>
                  <a:schemeClr val="tx2"/>
                </a:solidFill>
              </a:rPr>
              <a:t>Developmental Abnormalities of the Optic Nerve Head</a:t>
            </a:r>
            <a:endParaRPr lang="en-US" altLang="en-US" sz="3200" dirty="0">
              <a:solidFill>
                <a:schemeClr val="tx2"/>
              </a:solidFill>
            </a:endParaRPr>
          </a:p>
        </p:txBody>
      </p:sp>
      <p:sp>
        <p:nvSpPr>
          <p:cNvPr id="54285" name="Slide Number Placeholder 1">
            <a:extLst>
              <a:ext uri="{FF2B5EF4-FFF2-40B4-BE49-F238E27FC236}">
                <a16:creationId xmlns:a16="http://schemas.microsoft.com/office/drawing/2014/main" id="{BDB50F5B-81F1-44A4-A605-48939466F044}"/>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D951C445-C653-415A-8903-79EEA1D58DDB}" type="slidenum">
              <a:rPr lang="en-US" altLang="en-US" sz="1000"/>
              <a:pPr>
                <a:spcBef>
                  <a:spcPct val="0"/>
                </a:spcBef>
                <a:buClrTx/>
                <a:buSzTx/>
                <a:buFontTx/>
                <a:buNone/>
              </a:pPr>
              <a:t>126</a:t>
            </a:fld>
            <a:endParaRPr lang="en-US" altLang="en-US" sz="1000"/>
          </a:p>
        </p:txBody>
      </p:sp>
      <p:sp>
        <p:nvSpPr>
          <p:cNvPr id="54286" name="Line 12">
            <a:extLst>
              <a:ext uri="{FF2B5EF4-FFF2-40B4-BE49-F238E27FC236}">
                <a16:creationId xmlns:a16="http://schemas.microsoft.com/office/drawing/2014/main" id="{103DA7EB-F989-4ED6-8548-2C045E4A02B5}"/>
              </a:ext>
            </a:extLst>
          </p:cNvPr>
          <p:cNvSpPr>
            <a:spLocks noChangeShapeType="1"/>
          </p:cNvSpPr>
          <p:nvPr/>
        </p:nvSpPr>
        <p:spPr bwMode="auto">
          <a:xfrm>
            <a:off x="3124200" y="2057400"/>
            <a:ext cx="381000" cy="22098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9" name="Text Box 13">
            <a:extLst>
              <a:ext uri="{FF2B5EF4-FFF2-40B4-BE49-F238E27FC236}">
                <a16:creationId xmlns:a16="http://schemas.microsoft.com/office/drawing/2014/main" id="{1D038F79-1473-4C5A-B898-F67B5CCA4DFD}"/>
              </a:ext>
            </a:extLst>
          </p:cNvPr>
          <p:cNvSpPr txBox="1">
            <a:spLocks noChangeArrowheads="1"/>
          </p:cNvSpPr>
          <p:nvPr/>
        </p:nvSpPr>
        <p:spPr bwMode="auto">
          <a:xfrm>
            <a:off x="4800600" y="5257800"/>
            <a:ext cx="4294188" cy="1230313"/>
          </a:xfrm>
          <a:prstGeom prst="rect">
            <a:avLst/>
          </a:prstGeom>
          <a:solidFill>
            <a:srgbClr val="FFCC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Tilted-Disc Syndrome</a:t>
            </a:r>
          </a:p>
          <a:p>
            <a:pPr eaLnBrk="1" hangingPunct="1">
              <a:spcBef>
                <a:spcPct val="0"/>
              </a:spcBef>
              <a:buClrTx/>
              <a:buSzTx/>
              <a:buFontTx/>
              <a:buNone/>
            </a:pPr>
            <a:r>
              <a:rPr lang="en-US" altLang="en-US" sz="1200"/>
              <a:t>1) Superior pole appears…</a:t>
            </a:r>
            <a:r>
              <a:rPr lang="en-US" altLang="en-US" sz="1200" b="1">
                <a:solidFill>
                  <a:srgbClr val="0000FF"/>
                </a:solidFill>
              </a:rPr>
              <a:t>elevated</a:t>
            </a:r>
            <a:r>
              <a:rPr lang="en-US" altLang="en-US" sz="1200"/>
              <a:t>, inferior…</a:t>
            </a:r>
            <a:r>
              <a:rPr lang="en-US" altLang="en-US" sz="1200" b="1">
                <a:solidFill>
                  <a:srgbClr val="0000FF"/>
                </a:solidFill>
              </a:rPr>
              <a:t>recessed</a:t>
            </a:r>
          </a:p>
          <a:p>
            <a:pPr eaLnBrk="1" hangingPunct="1">
              <a:spcBef>
                <a:spcPct val="0"/>
              </a:spcBef>
              <a:buClrTx/>
              <a:buSzTx/>
              <a:buFontTx/>
              <a:buNone/>
            </a:pPr>
            <a:r>
              <a:rPr lang="en-US" altLang="en-US" sz="1200"/>
              <a:t>2) </a:t>
            </a:r>
            <a:r>
              <a:rPr lang="en-US" altLang="en-US" sz="1200">
                <a:solidFill>
                  <a:srgbClr val="FFCC99"/>
                </a:solidFill>
              </a:rPr>
              <a:t>Associated with…</a:t>
            </a:r>
            <a:r>
              <a:rPr lang="en-US" altLang="en-US" sz="1200" b="1">
                <a:solidFill>
                  <a:srgbClr val="FFCC99"/>
                </a:solidFill>
              </a:rPr>
              <a:t>situs inversus</a:t>
            </a:r>
            <a:r>
              <a:rPr lang="en-US" altLang="en-US" sz="1200">
                <a:solidFill>
                  <a:srgbClr val="FFCC99"/>
                </a:solidFill>
              </a:rPr>
              <a:t> of retinal vessels</a:t>
            </a:r>
          </a:p>
          <a:p>
            <a:pPr eaLnBrk="1" hangingPunct="1">
              <a:spcBef>
                <a:spcPct val="0"/>
              </a:spcBef>
              <a:buClrTx/>
              <a:buSzTx/>
              <a:buFontTx/>
              <a:buNone/>
            </a:pPr>
            <a:r>
              <a:rPr lang="en-US" altLang="en-US" sz="1200"/>
              <a:t>3) </a:t>
            </a:r>
            <a:r>
              <a:rPr lang="en-US" altLang="en-US" sz="1200">
                <a:solidFill>
                  <a:srgbClr val="FFCC99"/>
                </a:solidFill>
              </a:rPr>
              <a:t>Fundus abnormality produces…</a:t>
            </a:r>
            <a:r>
              <a:rPr lang="en-US" altLang="en-US" sz="1200" b="1">
                <a:solidFill>
                  <a:srgbClr val="FFCC99"/>
                </a:solidFill>
              </a:rPr>
              <a:t>myopic astigmatism</a:t>
            </a:r>
          </a:p>
          <a:p>
            <a:pPr eaLnBrk="1" hangingPunct="1">
              <a:spcBef>
                <a:spcPct val="0"/>
              </a:spcBef>
              <a:buClrTx/>
              <a:buSzTx/>
              <a:buFontTx/>
              <a:buNone/>
            </a:pPr>
            <a:r>
              <a:rPr lang="en-US" altLang="en-US" sz="1200"/>
              <a:t>4) </a:t>
            </a:r>
            <a:r>
              <a:rPr lang="en-US" altLang="en-US" sz="1200">
                <a:solidFill>
                  <a:srgbClr val="FFCC99"/>
                </a:solidFill>
              </a:rPr>
              <a:t>VF testing reveals…</a:t>
            </a:r>
            <a:r>
              <a:rPr lang="en-US" altLang="en-US" sz="1200" b="1">
                <a:solidFill>
                  <a:srgbClr val="FFCC99"/>
                </a:solidFill>
              </a:rPr>
              <a:t>bitemporal hemianopia</a:t>
            </a:r>
            <a:r>
              <a:rPr lang="en-US" altLang="en-US" sz="1200">
                <a:solidFill>
                  <a:srgbClr val="FFCC99"/>
                </a:solidFill>
              </a:rPr>
              <a:t> that doesn’t</a:t>
            </a:r>
          </a:p>
          <a:p>
            <a:pPr eaLnBrk="1" hangingPunct="1">
              <a:spcBef>
                <a:spcPct val="0"/>
              </a:spcBef>
              <a:buClrTx/>
              <a:buSzTx/>
              <a:buFontTx/>
              <a:buNone/>
            </a:pPr>
            <a:r>
              <a:rPr lang="en-US" altLang="en-US" sz="1200">
                <a:solidFill>
                  <a:srgbClr val="FFCC99"/>
                </a:solidFill>
              </a:rPr>
              <a:t>   …</a:t>
            </a:r>
            <a:r>
              <a:rPr lang="en-US" altLang="en-US" sz="1200" b="1">
                <a:solidFill>
                  <a:srgbClr val="FFCC99"/>
                </a:solidFill>
              </a:rPr>
              <a:t>respect the vertical</a:t>
            </a:r>
            <a:r>
              <a:rPr lang="en-US" altLang="en-US" sz="1200">
                <a:solidFill>
                  <a:srgbClr val="FFCC99"/>
                </a:solidFill>
              </a:rPr>
              <a:t> and may…</a:t>
            </a:r>
            <a:r>
              <a:rPr lang="en-US" altLang="en-US" sz="1200" b="1">
                <a:solidFill>
                  <a:srgbClr val="FFCC99"/>
                </a:solidFill>
              </a:rPr>
              <a:t>resolve with refraction</a:t>
            </a:r>
          </a:p>
        </p:txBody>
      </p:sp>
      <p:sp>
        <p:nvSpPr>
          <p:cNvPr id="20" name="Text Box 13">
            <a:extLst>
              <a:ext uri="{FF2B5EF4-FFF2-40B4-BE49-F238E27FC236}">
                <a16:creationId xmlns:a16="http://schemas.microsoft.com/office/drawing/2014/main" id="{D00B9EA3-7A03-469F-B896-14478175D287}"/>
              </a:ext>
            </a:extLst>
          </p:cNvPr>
          <p:cNvSpPr txBox="1">
            <a:spLocks noChangeArrowheads="1"/>
          </p:cNvSpPr>
          <p:nvPr/>
        </p:nvSpPr>
        <p:spPr bwMode="auto">
          <a:xfrm>
            <a:off x="4800600" y="5257800"/>
            <a:ext cx="4216400" cy="1231106"/>
          </a:xfrm>
          <a:prstGeom prst="rect">
            <a:avLst/>
          </a:prstGeom>
          <a:solidFill>
            <a:srgbClr val="FFCC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dirty="0">
                <a:solidFill>
                  <a:schemeClr val="bg1">
                    <a:lumMod val="65000"/>
                  </a:schemeClr>
                </a:solidFill>
              </a:rPr>
              <a:t>Tilted-Disc Syndrome</a:t>
            </a:r>
          </a:p>
          <a:p>
            <a:pPr eaLnBrk="1" hangingPunct="1">
              <a:spcBef>
                <a:spcPct val="0"/>
              </a:spcBef>
              <a:buClrTx/>
              <a:buSzTx/>
              <a:buFontTx/>
              <a:buNone/>
            </a:pPr>
            <a:r>
              <a:rPr lang="en-US" altLang="en-US" sz="1200" dirty="0">
                <a:solidFill>
                  <a:srgbClr val="FFCC99"/>
                </a:solidFill>
              </a:rPr>
              <a:t>1) Superior pole appears…</a:t>
            </a:r>
            <a:r>
              <a:rPr lang="en-US" altLang="en-US" sz="1200" b="1" dirty="0">
                <a:solidFill>
                  <a:srgbClr val="FFCC99"/>
                </a:solidFill>
              </a:rPr>
              <a:t>elevated</a:t>
            </a:r>
            <a:r>
              <a:rPr lang="en-US" altLang="en-US" sz="1200" dirty="0">
                <a:solidFill>
                  <a:srgbClr val="FFCC99"/>
                </a:solidFill>
              </a:rPr>
              <a:t>, inferior… </a:t>
            </a:r>
            <a:r>
              <a:rPr lang="en-US" altLang="en-US" sz="1200" b="1" dirty="0">
                <a:solidFill>
                  <a:srgbClr val="FFCC99"/>
                </a:solidFill>
              </a:rPr>
              <a:t>recessed</a:t>
            </a:r>
          </a:p>
          <a:p>
            <a:pPr eaLnBrk="1" hangingPunct="1">
              <a:spcBef>
                <a:spcPct val="0"/>
              </a:spcBef>
              <a:buClrTx/>
              <a:buSzTx/>
              <a:buFontTx/>
              <a:buNone/>
            </a:pPr>
            <a:r>
              <a:rPr lang="en-US" altLang="en-US" sz="1200" dirty="0">
                <a:solidFill>
                  <a:srgbClr val="FFCC99"/>
                </a:solidFill>
              </a:rPr>
              <a:t>2) Associated with…</a:t>
            </a:r>
            <a:r>
              <a:rPr lang="en-US" altLang="en-US" sz="1200" b="1" dirty="0">
                <a:solidFill>
                  <a:srgbClr val="FFCC99"/>
                </a:solidFill>
              </a:rPr>
              <a:t>situs inversus</a:t>
            </a:r>
            <a:r>
              <a:rPr lang="en-US" altLang="en-US" sz="1200" dirty="0">
                <a:solidFill>
                  <a:srgbClr val="FFCC99"/>
                </a:solidFill>
              </a:rPr>
              <a:t> of retinal vessels</a:t>
            </a:r>
          </a:p>
          <a:p>
            <a:pPr eaLnBrk="1" hangingPunct="1">
              <a:spcBef>
                <a:spcPct val="0"/>
              </a:spcBef>
              <a:buClrTx/>
              <a:buSzTx/>
              <a:buFontTx/>
              <a:buNone/>
            </a:pPr>
            <a:r>
              <a:rPr lang="en-US" altLang="en-US" sz="1200" dirty="0">
                <a:solidFill>
                  <a:srgbClr val="FFCC99"/>
                </a:solidFill>
              </a:rPr>
              <a:t>3) Fundus abnormality produces… </a:t>
            </a:r>
            <a:r>
              <a:rPr lang="en-US" altLang="en-US" sz="1200" b="1" dirty="0">
                <a:solidFill>
                  <a:srgbClr val="FFCC99"/>
                </a:solidFill>
              </a:rPr>
              <a:t>myopic </a:t>
            </a:r>
            <a:r>
              <a:rPr lang="en-US" altLang="en-US" sz="1200" b="1" dirty="0" err="1">
                <a:solidFill>
                  <a:srgbClr val="FFCC99"/>
                </a:solidFill>
              </a:rPr>
              <a:t>astigm</a:t>
            </a:r>
            <a:endParaRPr lang="en-US" altLang="en-US" sz="1200" b="1" dirty="0">
              <a:solidFill>
                <a:srgbClr val="FFCC99"/>
              </a:solidFill>
            </a:endParaRPr>
          </a:p>
          <a:p>
            <a:pPr eaLnBrk="1" hangingPunct="1">
              <a:spcBef>
                <a:spcPct val="0"/>
              </a:spcBef>
              <a:buClrTx/>
              <a:buSzTx/>
              <a:buFontTx/>
              <a:buNone/>
            </a:pPr>
            <a:r>
              <a:rPr lang="en-US" altLang="en-US" sz="1200" dirty="0">
                <a:solidFill>
                  <a:srgbClr val="FFCC99"/>
                </a:solidFill>
              </a:rPr>
              <a:t>4) VF testing reveals…</a:t>
            </a:r>
            <a:r>
              <a:rPr lang="en-US" altLang="en-US" sz="1200" b="1" dirty="0">
                <a:solidFill>
                  <a:srgbClr val="FFCC99"/>
                </a:solidFill>
              </a:rPr>
              <a:t>bitemporal hemianopia</a:t>
            </a:r>
            <a:r>
              <a:rPr lang="en-US" altLang="en-US" sz="1200" dirty="0">
                <a:solidFill>
                  <a:srgbClr val="FFCC99"/>
                </a:solidFill>
              </a:rPr>
              <a:t> that </a:t>
            </a:r>
            <a:r>
              <a:rPr lang="en-US" altLang="en-US" sz="1200" dirty="0" err="1">
                <a:solidFill>
                  <a:srgbClr val="FFCC99"/>
                </a:solidFill>
              </a:rPr>
              <a:t>doesn’t</a:t>
            </a:r>
            <a:r>
              <a:rPr lang="en-US" altLang="en-US" sz="1200" b="1" dirty="0" err="1">
                <a:solidFill>
                  <a:srgbClr val="FFCC99"/>
                </a:solidFill>
              </a:rPr>
              <a:t>with</a:t>
            </a:r>
            <a:r>
              <a:rPr lang="en-US" altLang="en-US" sz="1200" b="1" dirty="0">
                <a:solidFill>
                  <a:srgbClr val="FFCC99"/>
                </a:solidFill>
              </a:rPr>
              <a:t> refract</a:t>
            </a:r>
          </a:p>
        </p:txBody>
      </p:sp>
    </p:spTree>
  </p:cSld>
  <p:clrMapOvr>
    <a:masterClrMapping/>
  </p:clrMapOvr>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298" name="Text Box 10">
            <a:extLst>
              <a:ext uri="{FF2B5EF4-FFF2-40B4-BE49-F238E27FC236}">
                <a16:creationId xmlns:a16="http://schemas.microsoft.com/office/drawing/2014/main" id="{4ADBE20C-3F9E-4E4D-BDC4-FCE6FECE1066}"/>
              </a:ext>
            </a:extLst>
          </p:cNvPr>
          <p:cNvSpPr txBox="1">
            <a:spLocks noChangeArrowheads="1"/>
          </p:cNvSpPr>
          <p:nvPr/>
        </p:nvSpPr>
        <p:spPr bwMode="auto">
          <a:xfrm>
            <a:off x="1371600" y="4267200"/>
            <a:ext cx="3057525" cy="2154238"/>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Morning-Glory Disc</a:t>
            </a:r>
          </a:p>
          <a:p>
            <a:pPr eaLnBrk="1" hangingPunct="1">
              <a:spcBef>
                <a:spcPct val="0"/>
              </a:spcBef>
              <a:buClrTx/>
              <a:buSzTx/>
              <a:buFontTx/>
              <a:buNone/>
            </a:pPr>
            <a:r>
              <a:rPr lang="en-US" altLang="en-US" sz="1200"/>
              <a:t>--DFE reveals:</a:t>
            </a:r>
          </a:p>
          <a:p>
            <a:pPr eaLnBrk="1" hangingPunct="1">
              <a:spcBef>
                <a:spcPct val="0"/>
              </a:spcBef>
              <a:buClrTx/>
              <a:buSzTx/>
              <a:buFontTx/>
              <a:buNone/>
            </a:pPr>
            <a:r>
              <a:rPr lang="en-US" altLang="en-US" sz="1200"/>
              <a:t>  1) A funnel-shaped…</a:t>
            </a:r>
            <a:r>
              <a:rPr lang="en-US" altLang="en-US" sz="1200" b="1">
                <a:solidFill>
                  <a:srgbClr val="0000FF"/>
                </a:solidFill>
              </a:rPr>
              <a:t>excavation</a:t>
            </a:r>
            <a:endParaRPr lang="en-US" altLang="en-US" sz="1200"/>
          </a:p>
          <a:p>
            <a:pPr eaLnBrk="1" hangingPunct="1">
              <a:spcBef>
                <a:spcPct val="0"/>
              </a:spcBef>
              <a:buClrTx/>
              <a:buSzTx/>
              <a:buFontTx/>
              <a:buNone/>
            </a:pPr>
            <a:r>
              <a:rPr lang="en-US" altLang="en-US" sz="1200"/>
              <a:t>  2) Number of vessels crossing the rim</a:t>
            </a:r>
          </a:p>
          <a:p>
            <a:pPr eaLnBrk="1" hangingPunct="1">
              <a:spcBef>
                <a:spcPct val="0"/>
              </a:spcBef>
              <a:buClrTx/>
              <a:buSzTx/>
              <a:buFontTx/>
              <a:buNone/>
            </a:pPr>
            <a:r>
              <a:rPr lang="en-US" altLang="en-US" sz="1200"/>
              <a:t>    seems abnormally…</a:t>
            </a:r>
            <a:r>
              <a:rPr lang="en-US" altLang="en-US" sz="1200" b="1">
                <a:solidFill>
                  <a:srgbClr val="0000FF"/>
                </a:solidFill>
              </a:rPr>
              <a:t>high</a:t>
            </a:r>
            <a:r>
              <a:rPr lang="en-US" altLang="en-US" sz="1200"/>
              <a:t> </a:t>
            </a:r>
            <a:endParaRPr lang="en-US" altLang="en-US" sz="1200" b="1">
              <a:solidFill>
                <a:srgbClr val="0000FF"/>
              </a:solidFill>
            </a:endParaRPr>
          </a:p>
          <a:p>
            <a:pPr eaLnBrk="1" hangingPunct="1">
              <a:spcBef>
                <a:spcPct val="0"/>
              </a:spcBef>
              <a:buClrTx/>
              <a:buSzTx/>
              <a:buFontTx/>
              <a:buNone/>
            </a:pPr>
            <a:r>
              <a:rPr lang="en-US" altLang="en-US" sz="1200"/>
              <a:t>--Tissue is…</a:t>
            </a:r>
            <a:r>
              <a:rPr lang="en-US" altLang="en-US" sz="1200" b="1">
                <a:solidFill>
                  <a:srgbClr val="0000FF"/>
                </a:solidFill>
              </a:rPr>
              <a:t>contractile</a:t>
            </a:r>
            <a:r>
              <a:rPr lang="en-US" altLang="en-US" sz="1200"/>
              <a:t>, so cup seems</a:t>
            </a:r>
          </a:p>
          <a:p>
            <a:pPr eaLnBrk="1" hangingPunct="1">
              <a:spcBef>
                <a:spcPct val="0"/>
              </a:spcBef>
              <a:buClrTx/>
              <a:buSzTx/>
              <a:buFontTx/>
              <a:buNone/>
            </a:pPr>
            <a:r>
              <a:rPr lang="en-US" altLang="en-US" sz="1200"/>
              <a:t>  to…</a:t>
            </a:r>
            <a:r>
              <a:rPr lang="en-US" altLang="en-US" sz="1200" b="1">
                <a:solidFill>
                  <a:srgbClr val="0000FF"/>
                </a:solidFill>
              </a:rPr>
              <a:t>open </a:t>
            </a:r>
            <a:r>
              <a:rPr lang="en-US" altLang="en-US" sz="1200">
                <a:solidFill>
                  <a:srgbClr val="0000FF"/>
                </a:solidFill>
              </a:rPr>
              <a:t>and</a:t>
            </a:r>
            <a:r>
              <a:rPr lang="en-US" altLang="en-US" sz="1200" b="1">
                <a:solidFill>
                  <a:srgbClr val="0000FF"/>
                </a:solidFill>
              </a:rPr>
              <a:t> close</a:t>
            </a:r>
            <a:r>
              <a:rPr lang="en-US" altLang="en-US" sz="1200"/>
              <a:t> (like its namesake,  </a:t>
            </a:r>
          </a:p>
          <a:p>
            <a:pPr eaLnBrk="1" hangingPunct="1">
              <a:spcBef>
                <a:spcPct val="0"/>
              </a:spcBef>
              <a:buClrTx/>
              <a:buSzTx/>
              <a:buFontTx/>
              <a:buNone/>
            </a:pPr>
            <a:r>
              <a:rPr lang="en-US" altLang="en-US" sz="1200"/>
              <a:t>  the morning-glory flower)</a:t>
            </a:r>
          </a:p>
          <a:p>
            <a:pPr eaLnBrk="1" hangingPunct="1">
              <a:spcBef>
                <a:spcPct val="0"/>
              </a:spcBef>
              <a:buClrTx/>
              <a:buSzTx/>
              <a:buFontTx/>
              <a:buNone/>
            </a:pPr>
            <a:r>
              <a:rPr lang="en-US" altLang="en-US" sz="1200"/>
              <a:t>--VA usually…</a:t>
            </a:r>
            <a:r>
              <a:rPr lang="en-US" altLang="en-US" sz="1200" b="1">
                <a:solidFill>
                  <a:srgbClr val="0000FF"/>
                </a:solidFill>
              </a:rPr>
              <a:t>20/200</a:t>
            </a:r>
            <a:r>
              <a:rPr lang="en-US" altLang="en-US" sz="1200"/>
              <a:t>, but can be…</a:t>
            </a:r>
          </a:p>
          <a:p>
            <a:pPr eaLnBrk="1" hangingPunct="1">
              <a:spcBef>
                <a:spcPct val="0"/>
              </a:spcBef>
              <a:buClrTx/>
              <a:buSzTx/>
              <a:buFontTx/>
              <a:buNone/>
            </a:pPr>
            <a:r>
              <a:rPr lang="en-US" altLang="en-US" sz="1200"/>
              <a:t>   </a:t>
            </a:r>
            <a:r>
              <a:rPr lang="en-US" altLang="en-US" sz="1200" b="1">
                <a:solidFill>
                  <a:srgbClr val="0000FF"/>
                </a:solidFill>
              </a:rPr>
              <a:t>20/20&lt;-&gt;NLP</a:t>
            </a:r>
          </a:p>
          <a:p>
            <a:pPr eaLnBrk="1" hangingPunct="1">
              <a:spcBef>
                <a:spcPct val="0"/>
              </a:spcBef>
              <a:buClrTx/>
              <a:buSzTx/>
              <a:buFontTx/>
              <a:buNone/>
            </a:pPr>
            <a:r>
              <a:rPr lang="en-US" altLang="en-US" sz="1200"/>
              <a:t>--1/3 develop…</a:t>
            </a:r>
            <a:r>
              <a:rPr lang="en-US" altLang="en-US" sz="1200" b="1">
                <a:solidFill>
                  <a:srgbClr val="CCECFF"/>
                </a:solidFill>
              </a:rPr>
              <a:t>serous</a:t>
            </a:r>
            <a:r>
              <a:rPr lang="en-US" altLang="en-US" sz="1200" b="1">
                <a:solidFill>
                  <a:srgbClr val="0000FF"/>
                </a:solidFill>
              </a:rPr>
              <a:t> </a:t>
            </a:r>
            <a:r>
              <a:rPr lang="en-US" altLang="en-US" sz="1200" b="1">
                <a:solidFill>
                  <a:srgbClr val="CCECFF"/>
                </a:solidFill>
              </a:rPr>
              <a:t>RD</a:t>
            </a:r>
          </a:p>
        </p:txBody>
      </p:sp>
      <p:sp>
        <p:nvSpPr>
          <p:cNvPr id="55299" name="Text Box 3">
            <a:extLst>
              <a:ext uri="{FF2B5EF4-FFF2-40B4-BE49-F238E27FC236}">
                <a16:creationId xmlns:a16="http://schemas.microsoft.com/office/drawing/2014/main" id="{9F93A99F-E44B-4A44-A8A6-B9625E6DB2F9}"/>
              </a:ext>
            </a:extLst>
          </p:cNvPr>
          <p:cNvSpPr txBox="1">
            <a:spLocks noChangeArrowheads="1"/>
          </p:cNvSpPr>
          <p:nvPr/>
        </p:nvSpPr>
        <p:spPr bwMode="auto">
          <a:xfrm>
            <a:off x="793750" y="3505200"/>
            <a:ext cx="2254250" cy="669925"/>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Optic Pit/Hole</a:t>
            </a:r>
          </a:p>
          <a:p>
            <a:pPr eaLnBrk="1" hangingPunct="1">
              <a:spcBef>
                <a:spcPct val="0"/>
              </a:spcBef>
              <a:buClrTx/>
              <a:buSzTx/>
              <a:buFontTx/>
              <a:buNone/>
            </a:pPr>
            <a:r>
              <a:rPr lang="en-US" altLang="en-US" sz="1200"/>
              <a:t>--Associated with…</a:t>
            </a:r>
            <a:r>
              <a:rPr lang="en-US" altLang="en-US" sz="1200" b="1">
                <a:solidFill>
                  <a:srgbClr val="0000FF"/>
                </a:solidFill>
              </a:rPr>
              <a:t>serous RD</a:t>
            </a:r>
          </a:p>
          <a:p>
            <a:pPr eaLnBrk="1" hangingPunct="1">
              <a:spcBef>
                <a:spcPct val="0"/>
              </a:spcBef>
              <a:buClrTx/>
              <a:buSzTx/>
              <a:buFontTx/>
              <a:buNone/>
            </a:pPr>
            <a:r>
              <a:rPr lang="en-US" altLang="en-US" sz="1200" b="1">
                <a:solidFill>
                  <a:srgbClr val="0000FF"/>
                </a:solidFill>
              </a:rPr>
              <a:t>  in adulthood</a:t>
            </a:r>
          </a:p>
        </p:txBody>
      </p:sp>
      <p:sp>
        <p:nvSpPr>
          <p:cNvPr id="55300" name="Line 4">
            <a:extLst>
              <a:ext uri="{FF2B5EF4-FFF2-40B4-BE49-F238E27FC236}">
                <a16:creationId xmlns:a16="http://schemas.microsoft.com/office/drawing/2014/main" id="{1E1A0BF3-020B-41B5-BC6E-5A324FD8B345}"/>
              </a:ext>
            </a:extLst>
          </p:cNvPr>
          <p:cNvSpPr>
            <a:spLocks noChangeShapeType="1"/>
          </p:cNvSpPr>
          <p:nvPr/>
        </p:nvSpPr>
        <p:spPr bwMode="auto">
          <a:xfrm flipH="1">
            <a:off x="1600200" y="2057400"/>
            <a:ext cx="1524000" cy="3810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5301" name="Text Box 6">
            <a:extLst>
              <a:ext uri="{FF2B5EF4-FFF2-40B4-BE49-F238E27FC236}">
                <a16:creationId xmlns:a16="http://schemas.microsoft.com/office/drawing/2014/main" id="{9AC15D54-2B61-4D8A-A902-980C10BA0445}"/>
              </a:ext>
            </a:extLst>
          </p:cNvPr>
          <p:cNvSpPr txBox="1">
            <a:spLocks noChangeArrowheads="1"/>
          </p:cNvSpPr>
          <p:nvPr/>
        </p:nvSpPr>
        <p:spPr bwMode="auto">
          <a:xfrm>
            <a:off x="1357313" y="1524000"/>
            <a:ext cx="3511550" cy="4540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1400" i="1">
                <a:solidFill>
                  <a:srgbClr val="0000FF"/>
                </a:solidFill>
              </a:rPr>
              <a:t>These three are all secondary to abnormal</a:t>
            </a:r>
          </a:p>
          <a:p>
            <a:pPr algn="ctr" eaLnBrk="1" hangingPunct="1">
              <a:lnSpc>
                <a:spcPct val="85000"/>
              </a:lnSpc>
              <a:spcBef>
                <a:spcPct val="0"/>
              </a:spcBef>
              <a:buClrTx/>
              <a:buSzTx/>
              <a:buFontTx/>
              <a:buNone/>
            </a:pPr>
            <a:r>
              <a:rPr lang="en-US" altLang="en-US" sz="1400" i="1">
                <a:solidFill>
                  <a:srgbClr val="0000FF"/>
                </a:solidFill>
              </a:rPr>
              <a:t>closure of the embryonic optic fissure</a:t>
            </a:r>
          </a:p>
        </p:txBody>
      </p:sp>
      <p:sp>
        <p:nvSpPr>
          <p:cNvPr id="55302" name="Text Box 7">
            <a:extLst>
              <a:ext uri="{FF2B5EF4-FFF2-40B4-BE49-F238E27FC236}">
                <a16:creationId xmlns:a16="http://schemas.microsoft.com/office/drawing/2014/main" id="{99E75B9C-407C-439B-8D0D-B59D7425F944}"/>
              </a:ext>
            </a:extLst>
          </p:cNvPr>
          <p:cNvSpPr txBox="1">
            <a:spLocks noChangeArrowheads="1"/>
          </p:cNvSpPr>
          <p:nvPr/>
        </p:nvSpPr>
        <p:spPr bwMode="auto">
          <a:xfrm>
            <a:off x="76200" y="2514600"/>
            <a:ext cx="2757488" cy="852488"/>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Optic Nerve Coloboma</a:t>
            </a:r>
          </a:p>
          <a:p>
            <a:pPr eaLnBrk="1" hangingPunct="1">
              <a:spcBef>
                <a:spcPct val="0"/>
              </a:spcBef>
              <a:buClrTx/>
              <a:buSzTx/>
              <a:buFontTx/>
              <a:buNone/>
            </a:pPr>
            <a:r>
              <a:rPr lang="en-US" altLang="en-US" sz="1200"/>
              <a:t>1) May resemble…</a:t>
            </a:r>
            <a:r>
              <a:rPr lang="en-US" altLang="en-US" sz="1200" b="1">
                <a:solidFill>
                  <a:srgbClr val="0000FF"/>
                </a:solidFill>
              </a:rPr>
              <a:t>deep cupping</a:t>
            </a:r>
          </a:p>
          <a:p>
            <a:pPr eaLnBrk="1" hangingPunct="1">
              <a:spcBef>
                <a:spcPct val="0"/>
              </a:spcBef>
              <a:buClrTx/>
              <a:buSzTx/>
              <a:buFontTx/>
              <a:buNone/>
            </a:pPr>
            <a:r>
              <a:rPr lang="en-US" altLang="en-US" sz="1200"/>
              <a:t>2) Can be…</a:t>
            </a:r>
            <a:r>
              <a:rPr lang="en-US" altLang="en-US" sz="1200" b="1">
                <a:solidFill>
                  <a:srgbClr val="0000FF"/>
                </a:solidFill>
              </a:rPr>
              <a:t>bilateral, asymmetric</a:t>
            </a:r>
          </a:p>
          <a:p>
            <a:pPr eaLnBrk="1" hangingPunct="1">
              <a:spcBef>
                <a:spcPct val="0"/>
              </a:spcBef>
              <a:buClrTx/>
              <a:buSzTx/>
              <a:buFontTx/>
              <a:buNone/>
            </a:pPr>
            <a:r>
              <a:rPr lang="en-US" altLang="en-US" sz="1200"/>
              <a:t>3) Part of the…</a:t>
            </a:r>
            <a:r>
              <a:rPr lang="en-US" altLang="en-US" sz="1200" b="1">
                <a:solidFill>
                  <a:srgbClr val="0000FF"/>
                </a:solidFill>
              </a:rPr>
              <a:t>CHARGE association</a:t>
            </a:r>
          </a:p>
        </p:txBody>
      </p:sp>
      <p:sp>
        <p:nvSpPr>
          <p:cNvPr id="55303" name="Line 8">
            <a:extLst>
              <a:ext uri="{FF2B5EF4-FFF2-40B4-BE49-F238E27FC236}">
                <a16:creationId xmlns:a16="http://schemas.microsoft.com/office/drawing/2014/main" id="{EBB650E1-BF9B-42CC-84FE-58CE7118C71D}"/>
              </a:ext>
            </a:extLst>
          </p:cNvPr>
          <p:cNvSpPr>
            <a:spLocks noChangeShapeType="1"/>
          </p:cNvSpPr>
          <p:nvPr/>
        </p:nvSpPr>
        <p:spPr bwMode="auto">
          <a:xfrm flipH="1">
            <a:off x="2971800" y="2057400"/>
            <a:ext cx="152400" cy="14478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5304" name="Text Box 9">
            <a:extLst>
              <a:ext uri="{FF2B5EF4-FFF2-40B4-BE49-F238E27FC236}">
                <a16:creationId xmlns:a16="http://schemas.microsoft.com/office/drawing/2014/main" id="{3861DCF5-66D8-41B7-8177-D4A16E18C880}"/>
              </a:ext>
            </a:extLst>
          </p:cNvPr>
          <p:cNvSpPr txBox="1">
            <a:spLocks noChangeArrowheads="1"/>
          </p:cNvSpPr>
          <p:nvPr/>
        </p:nvSpPr>
        <p:spPr bwMode="auto">
          <a:xfrm>
            <a:off x="1371600" y="4267200"/>
            <a:ext cx="3028950" cy="2130425"/>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Morning-Glory Disc</a:t>
            </a:r>
          </a:p>
          <a:p>
            <a:pPr eaLnBrk="1" hangingPunct="1">
              <a:spcBef>
                <a:spcPct val="0"/>
              </a:spcBef>
              <a:buClrTx/>
              <a:buSzTx/>
              <a:buFontTx/>
              <a:buNone/>
            </a:pPr>
            <a:r>
              <a:rPr lang="en-US" altLang="en-US" sz="1200"/>
              <a:t>--DFE reveals:</a:t>
            </a:r>
          </a:p>
          <a:p>
            <a:pPr eaLnBrk="1" hangingPunct="1">
              <a:spcBef>
                <a:spcPct val="0"/>
              </a:spcBef>
              <a:buClrTx/>
              <a:buSzTx/>
              <a:buFontTx/>
              <a:buNone/>
            </a:pPr>
            <a:r>
              <a:rPr lang="en-US" altLang="en-US" sz="1200"/>
              <a:t>  1) A funnel-shaped…</a:t>
            </a:r>
            <a:r>
              <a:rPr lang="en-US" altLang="en-US" sz="1200" b="1">
                <a:solidFill>
                  <a:srgbClr val="0000FF"/>
                </a:solidFill>
              </a:rPr>
              <a:t>excavation</a:t>
            </a:r>
            <a:endParaRPr lang="en-US" altLang="en-US" sz="1200"/>
          </a:p>
          <a:p>
            <a:pPr eaLnBrk="1" hangingPunct="1">
              <a:spcBef>
                <a:spcPct val="0"/>
              </a:spcBef>
              <a:buClrTx/>
              <a:buSzTx/>
              <a:buFontTx/>
              <a:buNone/>
            </a:pPr>
            <a:r>
              <a:rPr lang="en-US" altLang="en-US" sz="1200"/>
              <a:t>  2) Number of vessels crossing the rim</a:t>
            </a:r>
          </a:p>
          <a:p>
            <a:pPr eaLnBrk="1" hangingPunct="1">
              <a:spcBef>
                <a:spcPct val="0"/>
              </a:spcBef>
              <a:buClrTx/>
              <a:buSzTx/>
              <a:buFontTx/>
              <a:buNone/>
            </a:pPr>
            <a:r>
              <a:rPr lang="en-US" altLang="en-US" sz="1200"/>
              <a:t>    seems abnormally…</a:t>
            </a:r>
            <a:r>
              <a:rPr lang="en-US" altLang="en-US" sz="1200" b="1">
                <a:solidFill>
                  <a:srgbClr val="0000FF"/>
                </a:solidFill>
              </a:rPr>
              <a:t>high</a:t>
            </a:r>
            <a:r>
              <a:rPr lang="en-US" altLang="en-US" sz="1200"/>
              <a:t> </a:t>
            </a:r>
            <a:endParaRPr lang="en-US" altLang="en-US" sz="1200" b="1">
              <a:solidFill>
                <a:srgbClr val="0000FF"/>
              </a:solidFill>
            </a:endParaRPr>
          </a:p>
          <a:p>
            <a:pPr eaLnBrk="1" hangingPunct="1">
              <a:spcBef>
                <a:spcPct val="0"/>
              </a:spcBef>
              <a:buClrTx/>
              <a:buSzTx/>
              <a:buFontTx/>
              <a:buNone/>
            </a:pPr>
            <a:r>
              <a:rPr lang="en-US" altLang="en-US" sz="1200"/>
              <a:t>--Tissue is…</a:t>
            </a:r>
            <a:r>
              <a:rPr lang="en-US" altLang="en-US" sz="1200" b="1">
                <a:solidFill>
                  <a:srgbClr val="0000FF"/>
                </a:solidFill>
              </a:rPr>
              <a:t>contractile</a:t>
            </a:r>
            <a:r>
              <a:rPr lang="en-US" altLang="en-US" sz="1200"/>
              <a:t>, so cup seems</a:t>
            </a:r>
          </a:p>
          <a:p>
            <a:pPr eaLnBrk="1" hangingPunct="1">
              <a:spcBef>
                <a:spcPct val="0"/>
              </a:spcBef>
              <a:buClrTx/>
              <a:buSzTx/>
              <a:buFontTx/>
              <a:buNone/>
            </a:pPr>
            <a:r>
              <a:rPr lang="en-US" altLang="en-US" sz="1200"/>
              <a:t>  to…</a:t>
            </a:r>
            <a:r>
              <a:rPr lang="en-US" altLang="en-US" sz="1200" b="1">
                <a:solidFill>
                  <a:srgbClr val="0000FF"/>
                </a:solidFill>
              </a:rPr>
              <a:t>open </a:t>
            </a:r>
            <a:r>
              <a:rPr lang="en-US" altLang="en-US" sz="1200">
                <a:solidFill>
                  <a:srgbClr val="0000FF"/>
                </a:solidFill>
              </a:rPr>
              <a:t>and</a:t>
            </a:r>
            <a:r>
              <a:rPr lang="en-US" altLang="en-US" sz="1200" b="1">
                <a:solidFill>
                  <a:srgbClr val="0000FF"/>
                </a:solidFill>
              </a:rPr>
              <a:t> close</a:t>
            </a:r>
            <a:r>
              <a:rPr lang="en-US" altLang="en-US" sz="1200"/>
              <a:t> (like its namesake,  </a:t>
            </a:r>
          </a:p>
          <a:p>
            <a:pPr eaLnBrk="1" hangingPunct="1">
              <a:spcBef>
                <a:spcPct val="0"/>
              </a:spcBef>
              <a:buClrTx/>
              <a:buSzTx/>
              <a:buFontTx/>
              <a:buNone/>
            </a:pPr>
            <a:r>
              <a:rPr lang="en-US" altLang="en-US" sz="1200"/>
              <a:t>  the morning-glory flower)</a:t>
            </a:r>
          </a:p>
          <a:p>
            <a:pPr eaLnBrk="1" hangingPunct="1">
              <a:spcBef>
                <a:spcPct val="0"/>
              </a:spcBef>
              <a:buClrTx/>
              <a:buSzTx/>
              <a:buFontTx/>
              <a:buNone/>
            </a:pPr>
            <a:r>
              <a:rPr lang="en-US" altLang="en-US" sz="1200"/>
              <a:t>--VA usually…</a:t>
            </a:r>
            <a:r>
              <a:rPr lang="en-US" altLang="en-US" sz="1200" b="1">
                <a:solidFill>
                  <a:srgbClr val="0000FF"/>
                </a:solidFill>
              </a:rPr>
              <a:t>20/200</a:t>
            </a:r>
            <a:r>
              <a:rPr lang="en-US" altLang="en-US" sz="1200"/>
              <a:t>, but can be…</a:t>
            </a:r>
          </a:p>
          <a:p>
            <a:pPr eaLnBrk="1" hangingPunct="1">
              <a:spcBef>
                <a:spcPct val="0"/>
              </a:spcBef>
              <a:buClrTx/>
              <a:buSzTx/>
              <a:buFontTx/>
              <a:buNone/>
            </a:pPr>
            <a:r>
              <a:rPr lang="en-US" altLang="en-US" sz="1200"/>
              <a:t>   </a:t>
            </a:r>
            <a:r>
              <a:rPr lang="en-US" altLang="en-US" sz="1200" b="1">
                <a:solidFill>
                  <a:srgbClr val="0000FF"/>
                </a:solidFill>
              </a:rPr>
              <a:t>20/20&lt;-&gt;NLP</a:t>
            </a:r>
          </a:p>
          <a:p>
            <a:pPr eaLnBrk="1" hangingPunct="1">
              <a:spcBef>
                <a:spcPct val="0"/>
              </a:spcBef>
              <a:buClrTx/>
              <a:buSzTx/>
              <a:buFontTx/>
              <a:buNone/>
            </a:pPr>
            <a:r>
              <a:rPr lang="en-US" altLang="en-US" sz="1200"/>
              <a:t>--1/3 develop…</a:t>
            </a:r>
            <a:r>
              <a:rPr lang="en-US" altLang="en-US" sz="1200" b="1">
                <a:solidFill>
                  <a:srgbClr val="0000FF"/>
                </a:solidFill>
              </a:rPr>
              <a:t>serous RD</a:t>
            </a:r>
          </a:p>
        </p:txBody>
      </p:sp>
      <p:sp>
        <p:nvSpPr>
          <p:cNvPr id="55305" name="Text Box 13">
            <a:extLst>
              <a:ext uri="{FF2B5EF4-FFF2-40B4-BE49-F238E27FC236}">
                <a16:creationId xmlns:a16="http://schemas.microsoft.com/office/drawing/2014/main" id="{BFB0E55C-9F2A-4CBA-9081-1998A0BC32ED}"/>
              </a:ext>
            </a:extLst>
          </p:cNvPr>
          <p:cNvSpPr txBox="1">
            <a:spLocks noChangeArrowheads="1"/>
          </p:cNvSpPr>
          <p:nvPr/>
        </p:nvSpPr>
        <p:spPr bwMode="auto">
          <a:xfrm>
            <a:off x="5257800" y="3760788"/>
            <a:ext cx="3424238" cy="1231900"/>
          </a:xfrm>
          <a:prstGeom prst="rect">
            <a:avLst/>
          </a:prstGeom>
          <a:solidFill>
            <a:srgbClr val="CCFF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dirty="0"/>
              <a:t>Optic Nerve Hypoplasia</a:t>
            </a:r>
          </a:p>
          <a:p>
            <a:pPr eaLnBrk="1" hangingPunct="1">
              <a:spcBef>
                <a:spcPct val="0"/>
              </a:spcBef>
              <a:buClrTx/>
              <a:buSzTx/>
              <a:buFontTx/>
              <a:buNone/>
            </a:pPr>
            <a:r>
              <a:rPr lang="en-US" altLang="en-US" sz="1200" dirty="0"/>
              <a:t>1) Abnormally low</a:t>
            </a:r>
            <a:r>
              <a:rPr lang="en-US" altLang="en-US" sz="1200" b="1" dirty="0">
                <a:solidFill>
                  <a:srgbClr val="0000FF"/>
                </a:solidFill>
              </a:rPr>
              <a:t> </a:t>
            </a:r>
            <a:r>
              <a:rPr lang="en-US" altLang="en-US" sz="1200" dirty="0"/>
              <a:t>number of…</a:t>
            </a:r>
            <a:r>
              <a:rPr lang="en-US" altLang="en-US" sz="1200" b="1" dirty="0">
                <a:solidFill>
                  <a:srgbClr val="0000FF"/>
                </a:solidFill>
              </a:rPr>
              <a:t>axons</a:t>
            </a:r>
          </a:p>
          <a:p>
            <a:pPr eaLnBrk="1" hangingPunct="1">
              <a:spcBef>
                <a:spcPct val="0"/>
              </a:spcBef>
              <a:buClrTx/>
              <a:buSzTx/>
              <a:buFontTx/>
              <a:buNone/>
            </a:pPr>
            <a:r>
              <a:rPr lang="en-US" altLang="en-US" sz="1200" dirty="0"/>
              <a:t>2) DFE: Small pale disc with…</a:t>
            </a:r>
            <a:r>
              <a:rPr lang="en-US" altLang="en-US" sz="1200" b="1" dirty="0">
                <a:solidFill>
                  <a:srgbClr val="0000FF"/>
                </a:solidFill>
              </a:rPr>
              <a:t>double ring </a:t>
            </a:r>
            <a:r>
              <a:rPr lang="en-US" altLang="en-US" sz="1200" dirty="0"/>
              <a:t>sign</a:t>
            </a:r>
          </a:p>
          <a:p>
            <a:pPr eaLnBrk="1" hangingPunct="1">
              <a:spcBef>
                <a:spcPct val="0"/>
              </a:spcBef>
              <a:buClrTx/>
              <a:buSzTx/>
              <a:buFontTx/>
              <a:buNone/>
            </a:pPr>
            <a:r>
              <a:rPr lang="en-US" altLang="en-US" sz="1200" dirty="0"/>
              <a:t>3) VA…</a:t>
            </a:r>
            <a:r>
              <a:rPr lang="en-US" altLang="en-US" sz="1200" b="1" dirty="0">
                <a:solidFill>
                  <a:srgbClr val="0000FF"/>
                </a:solidFill>
              </a:rPr>
              <a:t>20/15&lt;-&gt;NLP</a:t>
            </a:r>
          </a:p>
          <a:p>
            <a:pPr eaLnBrk="1" hangingPunct="1">
              <a:spcBef>
                <a:spcPct val="0"/>
              </a:spcBef>
              <a:buClrTx/>
              <a:buSzTx/>
              <a:buFontTx/>
              <a:buNone/>
            </a:pPr>
            <a:r>
              <a:rPr lang="en-US" altLang="en-US" sz="1200" dirty="0"/>
              <a:t>4) VF defects… </a:t>
            </a:r>
            <a:r>
              <a:rPr lang="en-US" altLang="en-US" sz="1200" b="1" dirty="0">
                <a:solidFill>
                  <a:srgbClr val="CCFFCC"/>
                </a:solidFill>
              </a:rPr>
              <a:t>invariably present</a:t>
            </a:r>
          </a:p>
          <a:p>
            <a:pPr eaLnBrk="1" hangingPunct="1">
              <a:spcBef>
                <a:spcPct val="0"/>
              </a:spcBef>
              <a:buClrTx/>
              <a:buSzTx/>
              <a:buFontTx/>
              <a:buNone/>
            </a:pPr>
            <a:r>
              <a:rPr lang="en-US" altLang="en-US" sz="1200" dirty="0"/>
              <a:t>5) </a:t>
            </a:r>
            <a:r>
              <a:rPr lang="en-US" altLang="en-US" sz="1200" dirty="0">
                <a:solidFill>
                  <a:srgbClr val="CCFFCC"/>
                </a:solidFill>
              </a:rPr>
              <a:t>Remember the…</a:t>
            </a:r>
            <a:r>
              <a:rPr lang="en-US" altLang="en-US" sz="1200" b="1" dirty="0">
                <a:solidFill>
                  <a:srgbClr val="CCFFCC"/>
                </a:solidFill>
              </a:rPr>
              <a:t>4 D’s</a:t>
            </a:r>
            <a:r>
              <a:rPr lang="en-US" altLang="en-US" sz="1200" dirty="0">
                <a:solidFill>
                  <a:srgbClr val="CCFFCC"/>
                </a:solidFill>
              </a:rPr>
              <a:t> (more on this shortly)</a:t>
            </a:r>
          </a:p>
        </p:txBody>
      </p:sp>
      <p:sp>
        <p:nvSpPr>
          <p:cNvPr id="55306" name="Text Box 14">
            <a:extLst>
              <a:ext uri="{FF2B5EF4-FFF2-40B4-BE49-F238E27FC236}">
                <a16:creationId xmlns:a16="http://schemas.microsoft.com/office/drawing/2014/main" id="{5CC5789B-C4AD-4906-928C-BBB0403077ED}"/>
              </a:ext>
            </a:extLst>
          </p:cNvPr>
          <p:cNvSpPr txBox="1">
            <a:spLocks noChangeArrowheads="1"/>
          </p:cNvSpPr>
          <p:nvPr/>
        </p:nvSpPr>
        <p:spPr bwMode="auto">
          <a:xfrm>
            <a:off x="4648200" y="2576513"/>
            <a:ext cx="3522663" cy="862012"/>
          </a:xfrm>
          <a:prstGeom prst="rect">
            <a:avLst/>
          </a:prstGeom>
          <a:solidFill>
            <a:srgbClr val="FFC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Myelinated RNFL</a:t>
            </a:r>
          </a:p>
          <a:p>
            <a:pPr eaLnBrk="1" hangingPunct="1">
              <a:spcBef>
                <a:spcPct val="0"/>
              </a:spcBef>
              <a:buClrTx/>
              <a:buSzTx/>
              <a:buFontTx/>
              <a:buNone/>
            </a:pPr>
            <a:r>
              <a:rPr lang="en-US" altLang="en-US" sz="1200"/>
              <a:t>1) Myelin normally ends at the…</a:t>
            </a:r>
            <a:r>
              <a:rPr lang="en-US" altLang="en-US" sz="1200" b="1">
                <a:solidFill>
                  <a:srgbClr val="0000FF"/>
                </a:solidFill>
              </a:rPr>
              <a:t>lamina cribrosa</a:t>
            </a:r>
          </a:p>
          <a:p>
            <a:pPr eaLnBrk="1" hangingPunct="1">
              <a:spcBef>
                <a:spcPct val="0"/>
              </a:spcBef>
              <a:buClrTx/>
              <a:buSzTx/>
              <a:buFontTx/>
              <a:buNone/>
            </a:pPr>
            <a:r>
              <a:rPr lang="en-US" altLang="en-US" sz="1200"/>
              <a:t>2) Can be…</a:t>
            </a:r>
            <a:r>
              <a:rPr lang="en-US" altLang="en-US" sz="1200" b="1">
                <a:solidFill>
                  <a:srgbClr val="0000FF"/>
                </a:solidFill>
              </a:rPr>
              <a:t>patchy</a:t>
            </a:r>
            <a:r>
              <a:rPr lang="en-US" altLang="en-US" sz="1200"/>
              <a:t> </a:t>
            </a:r>
            <a:r>
              <a:rPr lang="en-US" altLang="en-US" sz="1200">
                <a:solidFill>
                  <a:srgbClr val="0000FF"/>
                </a:solidFill>
              </a:rPr>
              <a:t>and</a:t>
            </a:r>
            <a:r>
              <a:rPr lang="en-US" altLang="en-US" sz="1200"/>
              <a:t> </a:t>
            </a:r>
            <a:r>
              <a:rPr lang="en-US" altLang="en-US" sz="1200" b="1">
                <a:solidFill>
                  <a:srgbClr val="0000FF"/>
                </a:solidFill>
              </a:rPr>
              <a:t>discontinuous</a:t>
            </a:r>
          </a:p>
          <a:p>
            <a:pPr eaLnBrk="1" hangingPunct="1">
              <a:spcBef>
                <a:spcPct val="0"/>
              </a:spcBef>
              <a:buClrTx/>
              <a:buSzTx/>
              <a:buFontTx/>
              <a:buNone/>
            </a:pPr>
            <a:r>
              <a:rPr lang="en-US" altLang="en-US" sz="1200"/>
              <a:t>3) Corresponding VF has an…</a:t>
            </a:r>
            <a:r>
              <a:rPr lang="en-US" altLang="en-US" sz="1200" b="1">
                <a:solidFill>
                  <a:srgbClr val="0000FF"/>
                </a:solidFill>
              </a:rPr>
              <a:t>absolute</a:t>
            </a:r>
            <a:r>
              <a:rPr lang="en-US" altLang="en-US" sz="1200"/>
              <a:t> scotoma</a:t>
            </a:r>
          </a:p>
        </p:txBody>
      </p:sp>
      <p:sp>
        <p:nvSpPr>
          <p:cNvPr id="55307" name="Text Box 15">
            <a:extLst>
              <a:ext uri="{FF2B5EF4-FFF2-40B4-BE49-F238E27FC236}">
                <a16:creationId xmlns:a16="http://schemas.microsoft.com/office/drawing/2014/main" id="{FF54A1D2-4D3F-4040-B4F7-81F78F5834A2}"/>
              </a:ext>
            </a:extLst>
          </p:cNvPr>
          <p:cNvSpPr txBox="1">
            <a:spLocks noChangeArrowheads="1"/>
          </p:cNvSpPr>
          <p:nvPr/>
        </p:nvSpPr>
        <p:spPr bwMode="auto">
          <a:xfrm>
            <a:off x="5410200" y="1687513"/>
            <a:ext cx="3606800" cy="669925"/>
          </a:xfrm>
          <a:prstGeom prst="rect">
            <a:avLst/>
          </a:prstGeom>
          <a:solidFill>
            <a:srgbClr val="FFFF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Megalopapilla</a:t>
            </a:r>
          </a:p>
          <a:p>
            <a:pPr eaLnBrk="1" hangingPunct="1">
              <a:spcBef>
                <a:spcPct val="0"/>
              </a:spcBef>
              <a:buClrTx/>
              <a:buSzTx/>
              <a:buFontTx/>
              <a:buNone/>
            </a:pPr>
            <a:r>
              <a:rPr lang="en-US" altLang="en-US" sz="1200"/>
              <a:t>1) Abnormally large diameter of…</a:t>
            </a:r>
            <a:r>
              <a:rPr lang="en-US" altLang="en-US" sz="1200" b="1">
                <a:solidFill>
                  <a:srgbClr val="0000FF"/>
                </a:solidFill>
              </a:rPr>
              <a:t>disc </a:t>
            </a:r>
            <a:r>
              <a:rPr lang="en-US" altLang="en-US" sz="1200">
                <a:solidFill>
                  <a:srgbClr val="0000FF"/>
                </a:solidFill>
              </a:rPr>
              <a:t>and</a:t>
            </a:r>
            <a:r>
              <a:rPr lang="en-US" altLang="en-US" sz="1200" b="1">
                <a:solidFill>
                  <a:srgbClr val="0000FF"/>
                </a:solidFill>
              </a:rPr>
              <a:t> cup</a:t>
            </a:r>
          </a:p>
          <a:p>
            <a:pPr eaLnBrk="1" hangingPunct="1">
              <a:spcBef>
                <a:spcPct val="0"/>
              </a:spcBef>
              <a:buClrTx/>
              <a:buSzTx/>
              <a:buFontTx/>
              <a:buNone/>
            </a:pPr>
            <a:r>
              <a:rPr lang="en-US" altLang="en-US" sz="1200"/>
              <a:t>2) VF testing may reveal an…</a:t>
            </a:r>
            <a:r>
              <a:rPr lang="en-US" altLang="en-US" sz="1200" b="1">
                <a:solidFill>
                  <a:srgbClr val="0000FF"/>
                </a:solidFill>
              </a:rPr>
              <a:t>enlarged blind spot</a:t>
            </a:r>
          </a:p>
        </p:txBody>
      </p:sp>
      <p:sp>
        <p:nvSpPr>
          <p:cNvPr id="55308" name="Rectangle 16">
            <a:extLst>
              <a:ext uri="{FF2B5EF4-FFF2-40B4-BE49-F238E27FC236}">
                <a16:creationId xmlns:a16="http://schemas.microsoft.com/office/drawing/2014/main" id="{38D05A10-B3B1-4628-A883-CE015AD90C21}"/>
              </a:ext>
            </a:extLst>
          </p:cNvPr>
          <p:cNvSpPr>
            <a:spLocks noChangeArrowheads="1"/>
          </p:cNvSpPr>
          <p:nvPr/>
        </p:nvSpPr>
        <p:spPr bwMode="auto">
          <a:xfrm>
            <a:off x="457200" y="122238"/>
            <a:ext cx="7543800" cy="8683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b"/>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ct val="85000"/>
              </a:lnSpc>
              <a:spcBef>
                <a:spcPct val="0"/>
              </a:spcBef>
              <a:buClrTx/>
              <a:buSzTx/>
              <a:buFontTx/>
              <a:buNone/>
            </a:pPr>
            <a:r>
              <a:rPr lang="en-US" altLang="en-US" sz="3200" b="1" dirty="0">
                <a:solidFill>
                  <a:schemeClr val="tx2"/>
                </a:solidFill>
              </a:rPr>
              <a:t>Developmental Abnormalities of the Optic Nerve Head</a:t>
            </a:r>
            <a:endParaRPr lang="en-US" altLang="en-US" sz="3200" dirty="0">
              <a:solidFill>
                <a:schemeClr val="tx2"/>
              </a:solidFill>
            </a:endParaRPr>
          </a:p>
        </p:txBody>
      </p:sp>
      <p:sp>
        <p:nvSpPr>
          <p:cNvPr id="55309" name="TextBox 1">
            <a:extLst>
              <a:ext uri="{FF2B5EF4-FFF2-40B4-BE49-F238E27FC236}">
                <a16:creationId xmlns:a16="http://schemas.microsoft.com/office/drawing/2014/main" id="{B2DE6D68-593D-46CE-B469-4F3788E7C56A}"/>
              </a:ext>
            </a:extLst>
          </p:cNvPr>
          <p:cNvSpPr txBox="1">
            <a:spLocks noChangeArrowheads="1"/>
          </p:cNvSpPr>
          <p:nvPr/>
        </p:nvSpPr>
        <p:spPr bwMode="auto">
          <a:xfrm>
            <a:off x="6400800" y="4495800"/>
            <a:ext cx="1019175"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200" i="1">
                <a:solidFill>
                  <a:srgbClr val="0000FF"/>
                </a:solidFill>
              </a:rPr>
              <a:t>[how likely?]</a:t>
            </a:r>
          </a:p>
        </p:txBody>
      </p:sp>
      <p:sp>
        <p:nvSpPr>
          <p:cNvPr id="55310" name="Slide Number Placeholder 1">
            <a:extLst>
              <a:ext uri="{FF2B5EF4-FFF2-40B4-BE49-F238E27FC236}">
                <a16:creationId xmlns:a16="http://schemas.microsoft.com/office/drawing/2014/main" id="{C336D214-5305-4DF9-93D6-24F2E41182B5}"/>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787E35C3-F898-40C8-8D2F-BC4ADAD18965}" type="slidenum">
              <a:rPr lang="en-US" altLang="en-US" sz="1000"/>
              <a:pPr>
                <a:spcBef>
                  <a:spcPct val="0"/>
                </a:spcBef>
                <a:buClrTx/>
                <a:buSzTx/>
                <a:buFontTx/>
                <a:buNone/>
              </a:pPr>
              <a:t>127</a:t>
            </a:fld>
            <a:endParaRPr lang="en-US" altLang="en-US" sz="1000"/>
          </a:p>
        </p:txBody>
      </p:sp>
      <p:sp>
        <p:nvSpPr>
          <p:cNvPr id="55311" name="Line 12">
            <a:extLst>
              <a:ext uri="{FF2B5EF4-FFF2-40B4-BE49-F238E27FC236}">
                <a16:creationId xmlns:a16="http://schemas.microsoft.com/office/drawing/2014/main" id="{9C2E3233-D1D5-4AD4-9A27-E98ECFDBC71A}"/>
              </a:ext>
            </a:extLst>
          </p:cNvPr>
          <p:cNvSpPr>
            <a:spLocks noChangeShapeType="1"/>
          </p:cNvSpPr>
          <p:nvPr/>
        </p:nvSpPr>
        <p:spPr bwMode="auto">
          <a:xfrm>
            <a:off x="3124200" y="2057400"/>
            <a:ext cx="381000" cy="22098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 name="Text Box 13">
            <a:extLst>
              <a:ext uri="{FF2B5EF4-FFF2-40B4-BE49-F238E27FC236}">
                <a16:creationId xmlns:a16="http://schemas.microsoft.com/office/drawing/2014/main" id="{3B77A743-7E1E-4782-BA47-0CD10D7F02DA}"/>
              </a:ext>
            </a:extLst>
          </p:cNvPr>
          <p:cNvSpPr txBox="1">
            <a:spLocks noChangeArrowheads="1"/>
          </p:cNvSpPr>
          <p:nvPr/>
        </p:nvSpPr>
        <p:spPr bwMode="auto">
          <a:xfrm>
            <a:off x="4800600" y="5257800"/>
            <a:ext cx="4294188" cy="1230313"/>
          </a:xfrm>
          <a:prstGeom prst="rect">
            <a:avLst/>
          </a:prstGeom>
          <a:solidFill>
            <a:srgbClr val="FFCC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Tilted-Disc Syndrome</a:t>
            </a:r>
          </a:p>
          <a:p>
            <a:pPr eaLnBrk="1" hangingPunct="1">
              <a:spcBef>
                <a:spcPct val="0"/>
              </a:spcBef>
              <a:buClrTx/>
              <a:buSzTx/>
              <a:buFontTx/>
              <a:buNone/>
            </a:pPr>
            <a:r>
              <a:rPr lang="en-US" altLang="en-US" sz="1200"/>
              <a:t>1) Superior pole appears…</a:t>
            </a:r>
            <a:r>
              <a:rPr lang="en-US" altLang="en-US" sz="1200" b="1">
                <a:solidFill>
                  <a:srgbClr val="0000FF"/>
                </a:solidFill>
              </a:rPr>
              <a:t>elevated</a:t>
            </a:r>
            <a:r>
              <a:rPr lang="en-US" altLang="en-US" sz="1200"/>
              <a:t>, inferior…</a:t>
            </a:r>
            <a:r>
              <a:rPr lang="en-US" altLang="en-US" sz="1200" b="1">
                <a:solidFill>
                  <a:srgbClr val="0000FF"/>
                </a:solidFill>
              </a:rPr>
              <a:t>recessed</a:t>
            </a:r>
          </a:p>
          <a:p>
            <a:pPr eaLnBrk="1" hangingPunct="1">
              <a:spcBef>
                <a:spcPct val="0"/>
              </a:spcBef>
              <a:buClrTx/>
              <a:buSzTx/>
              <a:buFontTx/>
              <a:buNone/>
            </a:pPr>
            <a:r>
              <a:rPr lang="en-US" altLang="en-US" sz="1200"/>
              <a:t>2) </a:t>
            </a:r>
            <a:r>
              <a:rPr lang="en-US" altLang="en-US" sz="1200">
                <a:solidFill>
                  <a:srgbClr val="FFCC99"/>
                </a:solidFill>
              </a:rPr>
              <a:t>Associated with…</a:t>
            </a:r>
            <a:r>
              <a:rPr lang="en-US" altLang="en-US" sz="1200" b="1">
                <a:solidFill>
                  <a:srgbClr val="FFCC99"/>
                </a:solidFill>
              </a:rPr>
              <a:t>situs inversus</a:t>
            </a:r>
            <a:r>
              <a:rPr lang="en-US" altLang="en-US" sz="1200">
                <a:solidFill>
                  <a:srgbClr val="FFCC99"/>
                </a:solidFill>
              </a:rPr>
              <a:t> of retinal vessels</a:t>
            </a:r>
          </a:p>
          <a:p>
            <a:pPr eaLnBrk="1" hangingPunct="1">
              <a:spcBef>
                <a:spcPct val="0"/>
              </a:spcBef>
              <a:buClrTx/>
              <a:buSzTx/>
              <a:buFontTx/>
              <a:buNone/>
            </a:pPr>
            <a:r>
              <a:rPr lang="en-US" altLang="en-US" sz="1200"/>
              <a:t>3) </a:t>
            </a:r>
            <a:r>
              <a:rPr lang="en-US" altLang="en-US" sz="1200">
                <a:solidFill>
                  <a:srgbClr val="FFCC99"/>
                </a:solidFill>
              </a:rPr>
              <a:t>Fundus abnormality produces…</a:t>
            </a:r>
            <a:r>
              <a:rPr lang="en-US" altLang="en-US" sz="1200" b="1">
                <a:solidFill>
                  <a:srgbClr val="FFCC99"/>
                </a:solidFill>
              </a:rPr>
              <a:t>myopic astigmatism</a:t>
            </a:r>
          </a:p>
          <a:p>
            <a:pPr eaLnBrk="1" hangingPunct="1">
              <a:spcBef>
                <a:spcPct val="0"/>
              </a:spcBef>
              <a:buClrTx/>
              <a:buSzTx/>
              <a:buFontTx/>
              <a:buNone/>
            </a:pPr>
            <a:r>
              <a:rPr lang="en-US" altLang="en-US" sz="1200"/>
              <a:t>4) </a:t>
            </a:r>
            <a:r>
              <a:rPr lang="en-US" altLang="en-US" sz="1200">
                <a:solidFill>
                  <a:srgbClr val="FFCC99"/>
                </a:solidFill>
              </a:rPr>
              <a:t>VF testing reveals…</a:t>
            </a:r>
            <a:r>
              <a:rPr lang="en-US" altLang="en-US" sz="1200" b="1">
                <a:solidFill>
                  <a:srgbClr val="FFCC99"/>
                </a:solidFill>
              </a:rPr>
              <a:t>bitemporal hemianopia</a:t>
            </a:r>
            <a:r>
              <a:rPr lang="en-US" altLang="en-US" sz="1200">
                <a:solidFill>
                  <a:srgbClr val="FFCC99"/>
                </a:solidFill>
              </a:rPr>
              <a:t> that doesn’t</a:t>
            </a:r>
          </a:p>
          <a:p>
            <a:pPr eaLnBrk="1" hangingPunct="1">
              <a:spcBef>
                <a:spcPct val="0"/>
              </a:spcBef>
              <a:buClrTx/>
              <a:buSzTx/>
              <a:buFontTx/>
              <a:buNone/>
            </a:pPr>
            <a:r>
              <a:rPr lang="en-US" altLang="en-US" sz="1200">
                <a:solidFill>
                  <a:srgbClr val="FFCC99"/>
                </a:solidFill>
              </a:rPr>
              <a:t>   …</a:t>
            </a:r>
            <a:r>
              <a:rPr lang="en-US" altLang="en-US" sz="1200" b="1">
                <a:solidFill>
                  <a:srgbClr val="FFCC99"/>
                </a:solidFill>
              </a:rPr>
              <a:t>respect the vertical</a:t>
            </a:r>
            <a:r>
              <a:rPr lang="en-US" altLang="en-US" sz="1200">
                <a:solidFill>
                  <a:srgbClr val="FFCC99"/>
                </a:solidFill>
              </a:rPr>
              <a:t> and may…</a:t>
            </a:r>
            <a:r>
              <a:rPr lang="en-US" altLang="en-US" sz="1200" b="1">
                <a:solidFill>
                  <a:srgbClr val="FFCC99"/>
                </a:solidFill>
              </a:rPr>
              <a:t>resolve with refraction</a:t>
            </a:r>
          </a:p>
        </p:txBody>
      </p:sp>
      <p:sp>
        <p:nvSpPr>
          <p:cNvPr id="19" name="Text Box 13">
            <a:extLst>
              <a:ext uri="{FF2B5EF4-FFF2-40B4-BE49-F238E27FC236}">
                <a16:creationId xmlns:a16="http://schemas.microsoft.com/office/drawing/2014/main" id="{7B8E0692-3D2E-462D-8A40-209A59626353}"/>
              </a:ext>
            </a:extLst>
          </p:cNvPr>
          <p:cNvSpPr txBox="1">
            <a:spLocks noChangeArrowheads="1"/>
          </p:cNvSpPr>
          <p:nvPr/>
        </p:nvSpPr>
        <p:spPr bwMode="auto">
          <a:xfrm>
            <a:off x="4800600" y="5257800"/>
            <a:ext cx="4216400" cy="1231106"/>
          </a:xfrm>
          <a:prstGeom prst="rect">
            <a:avLst/>
          </a:prstGeom>
          <a:solidFill>
            <a:srgbClr val="FFCC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dirty="0">
                <a:solidFill>
                  <a:schemeClr val="bg1">
                    <a:lumMod val="65000"/>
                  </a:schemeClr>
                </a:solidFill>
              </a:rPr>
              <a:t>Tilted-Disc Syndrome</a:t>
            </a:r>
          </a:p>
          <a:p>
            <a:pPr eaLnBrk="1" hangingPunct="1">
              <a:spcBef>
                <a:spcPct val="0"/>
              </a:spcBef>
              <a:buClrTx/>
              <a:buSzTx/>
              <a:buFontTx/>
              <a:buNone/>
            </a:pPr>
            <a:r>
              <a:rPr lang="en-US" altLang="en-US" sz="1200" dirty="0">
                <a:solidFill>
                  <a:srgbClr val="FFCC99"/>
                </a:solidFill>
              </a:rPr>
              <a:t>1) Superior pole appears…</a:t>
            </a:r>
            <a:r>
              <a:rPr lang="en-US" altLang="en-US" sz="1200" b="1" dirty="0">
                <a:solidFill>
                  <a:srgbClr val="FFCC99"/>
                </a:solidFill>
              </a:rPr>
              <a:t>elevated</a:t>
            </a:r>
            <a:r>
              <a:rPr lang="en-US" altLang="en-US" sz="1200" dirty="0">
                <a:solidFill>
                  <a:srgbClr val="FFCC99"/>
                </a:solidFill>
              </a:rPr>
              <a:t>, inferior… </a:t>
            </a:r>
            <a:r>
              <a:rPr lang="en-US" altLang="en-US" sz="1200" b="1" dirty="0">
                <a:solidFill>
                  <a:srgbClr val="FFCC99"/>
                </a:solidFill>
              </a:rPr>
              <a:t>recessed</a:t>
            </a:r>
          </a:p>
          <a:p>
            <a:pPr eaLnBrk="1" hangingPunct="1">
              <a:spcBef>
                <a:spcPct val="0"/>
              </a:spcBef>
              <a:buClrTx/>
              <a:buSzTx/>
              <a:buFontTx/>
              <a:buNone/>
            </a:pPr>
            <a:r>
              <a:rPr lang="en-US" altLang="en-US" sz="1200" dirty="0">
                <a:solidFill>
                  <a:srgbClr val="FFCC99"/>
                </a:solidFill>
              </a:rPr>
              <a:t>2) Associated with…</a:t>
            </a:r>
            <a:r>
              <a:rPr lang="en-US" altLang="en-US" sz="1200" b="1" dirty="0">
                <a:solidFill>
                  <a:srgbClr val="FFCC99"/>
                </a:solidFill>
              </a:rPr>
              <a:t>situs inversus</a:t>
            </a:r>
            <a:r>
              <a:rPr lang="en-US" altLang="en-US" sz="1200" dirty="0">
                <a:solidFill>
                  <a:srgbClr val="FFCC99"/>
                </a:solidFill>
              </a:rPr>
              <a:t> of retinal vessels</a:t>
            </a:r>
          </a:p>
          <a:p>
            <a:pPr eaLnBrk="1" hangingPunct="1">
              <a:spcBef>
                <a:spcPct val="0"/>
              </a:spcBef>
              <a:buClrTx/>
              <a:buSzTx/>
              <a:buFontTx/>
              <a:buNone/>
            </a:pPr>
            <a:r>
              <a:rPr lang="en-US" altLang="en-US" sz="1200" dirty="0">
                <a:solidFill>
                  <a:srgbClr val="FFCC99"/>
                </a:solidFill>
              </a:rPr>
              <a:t>3) Fundus abnormality produces… </a:t>
            </a:r>
            <a:r>
              <a:rPr lang="en-US" altLang="en-US" sz="1200" b="1" dirty="0">
                <a:solidFill>
                  <a:srgbClr val="FFCC99"/>
                </a:solidFill>
              </a:rPr>
              <a:t>myopic </a:t>
            </a:r>
            <a:r>
              <a:rPr lang="en-US" altLang="en-US" sz="1200" b="1" dirty="0" err="1">
                <a:solidFill>
                  <a:srgbClr val="FFCC99"/>
                </a:solidFill>
              </a:rPr>
              <a:t>astigm</a:t>
            </a:r>
            <a:endParaRPr lang="en-US" altLang="en-US" sz="1200" b="1" dirty="0">
              <a:solidFill>
                <a:srgbClr val="FFCC99"/>
              </a:solidFill>
            </a:endParaRPr>
          </a:p>
          <a:p>
            <a:pPr eaLnBrk="1" hangingPunct="1">
              <a:spcBef>
                <a:spcPct val="0"/>
              </a:spcBef>
              <a:buClrTx/>
              <a:buSzTx/>
              <a:buFontTx/>
              <a:buNone/>
            </a:pPr>
            <a:r>
              <a:rPr lang="en-US" altLang="en-US" sz="1200" dirty="0">
                <a:solidFill>
                  <a:srgbClr val="FFCC99"/>
                </a:solidFill>
              </a:rPr>
              <a:t>4) VF testing reveals…</a:t>
            </a:r>
            <a:r>
              <a:rPr lang="en-US" altLang="en-US" sz="1200" b="1" dirty="0">
                <a:solidFill>
                  <a:srgbClr val="FFCC99"/>
                </a:solidFill>
              </a:rPr>
              <a:t>bitemporal hemianopia</a:t>
            </a:r>
            <a:r>
              <a:rPr lang="en-US" altLang="en-US" sz="1200" dirty="0">
                <a:solidFill>
                  <a:srgbClr val="FFCC99"/>
                </a:solidFill>
              </a:rPr>
              <a:t> that </a:t>
            </a:r>
            <a:r>
              <a:rPr lang="en-US" altLang="en-US" sz="1200" dirty="0" err="1">
                <a:solidFill>
                  <a:srgbClr val="FFCC99"/>
                </a:solidFill>
              </a:rPr>
              <a:t>doesn’t</a:t>
            </a:r>
            <a:r>
              <a:rPr lang="en-US" altLang="en-US" sz="1200" b="1" dirty="0" err="1">
                <a:solidFill>
                  <a:srgbClr val="FFCC99"/>
                </a:solidFill>
              </a:rPr>
              <a:t>with</a:t>
            </a:r>
            <a:r>
              <a:rPr lang="en-US" altLang="en-US" sz="1200" b="1" dirty="0">
                <a:solidFill>
                  <a:srgbClr val="FFCC99"/>
                </a:solidFill>
              </a:rPr>
              <a:t> refract</a:t>
            </a:r>
          </a:p>
        </p:txBody>
      </p:sp>
    </p:spTree>
  </p:cSld>
  <p:clrMapOvr>
    <a:masterClrMapping/>
  </p:clrMapOvr>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2" name="Text Box 10">
            <a:extLst>
              <a:ext uri="{FF2B5EF4-FFF2-40B4-BE49-F238E27FC236}">
                <a16:creationId xmlns:a16="http://schemas.microsoft.com/office/drawing/2014/main" id="{68FE654E-CBF1-451B-BF1C-D4745FBF1168}"/>
              </a:ext>
            </a:extLst>
          </p:cNvPr>
          <p:cNvSpPr txBox="1">
            <a:spLocks noChangeArrowheads="1"/>
          </p:cNvSpPr>
          <p:nvPr/>
        </p:nvSpPr>
        <p:spPr bwMode="auto">
          <a:xfrm>
            <a:off x="1371600" y="4267200"/>
            <a:ext cx="3057525" cy="2154238"/>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Morning-Glory Disc</a:t>
            </a:r>
          </a:p>
          <a:p>
            <a:pPr eaLnBrk="1" hangingPunct="1">
              <a:spcBef>
                <a:spcPct val="0"/>
              </a:spcBef>
              <a:buClrTx/>
              <a:buSzTx/>
              <a:buFontTx/>
              <a:buNone/>
            </a:pPr>
            <a:r>
              <a:rPr lang="en-US" altLang="en-US" sz="1200"/>
              <a:t>--DFE reveals:</a:t>
            </a:r>
          </a:p>
          <a:p>
            <a:pPr eaLnBrk="1" hangingPunct="1">
              <a:spcBef>
                <a:spcPct val="0"/>
              </a:spcBef>
              <a:buClrTx/>
              <a:buSzTx/>
              <a:buFontTx/>
              <a:buNone/>
            </a:pPr>
            <a:r>
              <a:rPr lang="en-US" altLang="en-US" sz="1200"/>
              <a:t>  1) A funnel-shaped…</a:t>
            </a:r>
            <a:r>
              <a:rPr lang="en-US" altLang="en-US" sz="1200" b="1">
                <a:solidFill>
                  <a:srgbClr val="0000FF"/>
                </a:solidFill>
              </a:rPr>
              <a:t>excavation</a:t>
            </a:r>
            <a:endParaRPr lang="en-US" altLang="en-US" sz="1200"/>
          </a:p>
          <a:p>
            <a:pPr eaLnBrk="1" hangingPunct="1">
              <a:spcBef>
                <a:spcPct val="0"/>
              </a:spcBef>
              <a:buClrTx/>
              <a:buSzTx/>
              <a:buFontTx/>
              <a:buNone/>
            </a:pPr>
            <a:r>
              <a:rPr lang="en-US" altLang="en-US" sz="1200"/>
              <a:t>  2) Number of vessels crossing the rim</a:t>
            </a:r>
          </a:p>
          <a:p>
            <a:pPr eaLnBrk="1" hangingPunct="1">
              <a:spcBef>
                <a:spcPct val="0"/>
              </a:spcBef>
              <a:buClrTx/>
              <a:buSzTx/>
              <a:buFontTx/>
              <a:buNone/>
            </a:pPr>
            <a:r>
              <a:rPr lang="en-US" altLang="en-US" sz="1200"/>
              <a:t>    seems abnormally…</a:t>
            </a:r>
            <a:r>
              <a:rPr lang="en-US" altLang="en-US" sz="1200" b="1">
                <a:solidFill>
                  <a:srgbClr val="0000FF"/>
                </a:solidFill>
              </a:rPr>
              <a:t>high</a:t>
            </a:r>
            <a:r>
              <a:rPr lang="en-US" altLang="en-US" sz="1200"/>
              <a:t> </a:t>
            </a:r>
            <a:endParaRPr lang="en-US" altLang="en-US" sz="1200" b="1">
              <a:solidFill>
                <a:srgbClr val="0000FF"/>
              </a:solidFill>
            </a:endParaRPr>
          </a:p>
          <a:p>
            <a:pPr eaLnBrk="1" hangingPunct="1">
              <a:spcBef>
                <a:spcPct val="0"/>
              </a:spcBef>
              <a:buClrTx/>
              <a:buSzTx/>
              <a:buFontTx/>
              <a:buNone/>
            </a:pPr>
            <a:r>
              <a:rPr lang="en-US" altLang="en-US" sz="1200"/>
              <a:t>--Tissue is…</a:t>
            </a:r>
            <a:r>
              <a:rPr lang="en-US" altLang="en-US" sz="1200" b="1">
                <a:solidFill>
                  <a:srgbClr val="0000FF"/>
                </a:solidFill>
              </a:rPr>
              <a:t>contractile</a:t>
            </a:r>
            <a:r>
              <a:rPr lang="en-US" altLang="en-US" sz="1200"/>
              <a:t>, so cup seems</a:t>
            </a:r>
          </a:p>
          <a:p>
            <a:pPr eaLnBrk="1" hangingPunct="1">
              <a:spcBef>
                <a:spcPct val="0"/>
              </a:spcBef>
              <a:buClrTx/>
              <a:buSzTx/>
              <a:buFontTx/>
              <a:buNone/>
            </a:pPr>
            <a:r>
              <a:rPr lang="en-US" altLang="en-US" sz="1200"/>
              <a:t>  to…</a:t>
            </a:r>
            <a:r>
              <a:rPr lang="en-US" altLang="en-US" sz="1200" b="1">
                <a:solidFill>
                  <a:srgbClr val="0000FF"/>
                </a:solidFill>
              </a:rPr>
              <a:t>open </a:t>
            </a:r>
            <a:r>
              <a:rPr lang="en-US" altLang="en-US" sz="1200">
                <a:solidFill>
                  <a:srgbClr val="0000FF"/>
                </a:solidFill>
              </a:rPr>
              <a:t>and</a:t>
            </a:r>
            <a:r>
              <a:rPr lang="en-US" altLang="en-US" sz="1200" b="1">
                <a:solidFill>
                  <a:srgbClr val="0000FF"/>
                </a:solidFill>
              </a:rPr>
              <a:t> close</a:t>
            </a:r>
            <a:r>
              <a:rPr lang="en-US" altLang="en-US" sz="1200"/>
              <a:t> (like its namesake,  </a:t>
            </a:r>
          </a:p>
          <a:p>
            <a:pPr eaLnBrk="1" hangingPunct="1">
              <a:spcBef>
                <a:spcPct val="0"/>
              </a:spcBef>
              <a:buClrTx/>
              <a:buSzTx/>
              <a:buFontTx/>
              <a:buNone/>
            </a:pPr>
            <a:r>
              <a:rPr lang="en-US" altLang="en-US" sz="1200"/>
              <a:t>  the morning-glory flower)</a:t>
            </a:r>
          </a:p>
          <a:p>
            <a:pPr eaLnBrk="1" hangingPunct="1">
              <a:spcBef>
                <a:spcPct val="0"/>
              </a:spcBef>
              <a:buClrTx/>
              <a:buSzTx/>
              <a:buFontTx/>
              <a:buNone/>
            </a:pPr>
            <a:r>
              <a:rPr lang="en-US" altLang="en-US" sz="1200"/>
              <a:t>--VA usually…</a:t>
            </a:r>
            <a:r>
              <a:rPr lang="en-US" altLang="en-US" sz="1200" b="1">
                <a:solidFill>
                  <a:srgbClr val="0000FF"/>
                </a:solidFill>
              </a:rPr>
              <a:t>20/200</a:t>
            </a:r>
            <a:r>
              <a:rPr lang="en-US" altLang="en-US" sz="1200"/>
              <a:t>, but can be…</a:t>
            </a:r>
          </a:p>
          <a:p>
            <a:pPr eaLnBrk="1" hangingPunct="1">
              <a:spcBef>
                <a:spcPct val="0"/>
              </a:spcBef>
              <a:buClrTx/>
              <a:buSzTx/>
              <a:buFontTx/>
              <a:buNone/>
            </a:pPr>
            <a:r>
              <a:rPr lang="en-US" altLang="en-US" sz="1200"/>
              <a:t>   </a:t>
            </a:r>
            <a:r>
              <a:rPr lang="en-US" altLang="en-US" sz="1200" b="1">
                <a:solidFill>
                  <a:srgbClr val="0000FF"/>
                </a:solidFill>
              </a:rPr>
              <a:t>20/20&lt;-&gt;NLP</a:t>
            </a:r>
          </a:p>
          <a:p>
            <a:pPr eaLnBrk="1" hangingPunct="1">
              <a:spcBef>
                <a:spcPct val="0"/>
              </a:spcBef>
              <a:buClrTx/>
              <a:buSzTx/>
              <a:buFontTx/>
              <a:buNone/>
            </a:pPr>
            <a:r>
              <a:rPr lang="en-US" altLang="en-US" sz="1200"/>
              <a:t>--1/3 develop…</a:t>
            </a:r>
            <a:r>
              <a:rPr lang="en-US" altLang="en-US" sz="1200" b="1">
                <a:solidFill>
                  <a:srgbClr val="CCECFF"/>
                </a:solidFill>
              </a:rPr>
              <a:t>serous</a:t>
            </a:r>
            <a:r>
              <a:rPr lang="en-US" altLang="en-US" sz="1200" b="1">
                <a:solidFill>
                  <a:srgbClr val="0000FF"/>
                </a:solidFill>
              </a:rPr>
              <a:t> </a:t>
            </a:r>
            <a:r>
              <a:rPr lang="en-US" altLang="en-US" sz="1200" b="1">
                <a:solidFill>
                  <a:srgbClr val="CCECFF"/>
                </a:solidFill>
              </a:rPr>
              <a:t>RD</a:t>
            </a:r>
          </a:p>
        </p:txBody>
      </p:sp>
      <p:sp>
        <p:nvSpPr>
          <p:cNvPr id="56323" name="Text Box 3">
            <a:extLst>
              <a:ext uri="{FF2B5EF4-FFF2-40B4-BE49-F238E27FC236}">
                <a16:creationId xmlns:a16="http://schemas.microsoft.com/office/drawing/2014/main" id="{18A52A0C-C67C-46F4-89A0-141E6EB6DEFF}"/>
              </a:ext>
            </a:extLst>
          </p:cNvPr>
          <p:cNvSpPr txBox="1">
            <a:spLocks noChangeArrowheads="1"/>
          </p:cNvSpPr>
          <p:nvPr/>
        </p:nvSpPr>
        <p:spPr bwMode="auto">
          <a:xfrm>
            <a:off x="793750" y="3505200"/>
            <a:ext cx="2254250" cy="669925"/>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Optic Pit/Hole</a:t>
            </a:r>
          </a:p>
          <a:p>
            <a:pPr eaLnBrk="1" hangingPunct="1">
              <a:spcBef>
                <a:spcPct val="0"/>
              </a:spcBef>
              <a:buClrTx/>
              <a:buSzTx/>
              <a:buFontTx/>
              <a:buNone/>
            </a:pPr>
            <a:r>
              <a:rPr lang="en-US" altLang="en-US" sz="1200"/>
              <a:t>--Associated with…</a:t>
            </a:r>
            <a:r>
              <a:rPr lang="en-US" altLang="en-US" sz="1200" b="1">
                <a:solidFill>
                  <a:srgbClr val="0000FF"/>
                </a:solidFill>
              </a:rPr>
              <a:t>serous RD</a:t>
            </a:r>
          </a:p>
          <a:p>
            <a:pPr eaLnBrk="1" hangingPunct="1">
              <a:spcBef>
                <a:spcPct val="0"/>
              </a:spcBef>
              <a:buClrTx/>
              <a:buSzTx/>
              <a:buFontTx/>
              <a:buNone/>
            </a:pPr>
            <a:r>
              <a:rPr lang="en-US" altLang="en-US" sz="1200" b="1">
                <a:solidFill>
                  <a:srgbClr val="0000FF"/>
                </a:solidFill>
              </a:rPr>
              <a:t>  in adulthood</a:t>
            </a:r>
          </a:p>
        </p:txBody>
      </p:sp>
      <p:sp>
        <p:nvSpPr>
          <p:cNvPr id="56324" name="Line 4">
            <a:extLst>
              <a:ext uri="{FF2B5EF4-FFF2-40B4-BE49-F238E27FC236}">
                <a16:creationId xmlns:a16="http://schemas.microsoft.com/office/drawing/2014/main" id="{ED007F25-BD3D-4EC7-B29A-FA8F25D7E1D5}"/>
              </a:ext>
            </a:extLst>
          </p:cNvPr>
          <p:cNvSpPr>
            <a:spLocks noChangeShapeType="1"/>
          </p:cNvSpPr>
          <p:nvPr/>
        </p:nvSpPr>
        <p:spPr bwMode="auto">
          <a:xfrm flipH="1">
            <a:off x="1600200" y="2057400"/>
            <a:ext cx="1524000" cy="3810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6325" name="Text Box 6">
            <a:extLst>
              <a:ext uri="{FF2B5EF4-FFF2-40B4-BE49-F238E27FC236}">
                <a16:creationId xmlns:a16="http://schemas.microsoft.com/office/drawing/2014/main" id="{DA05C8BA-1F9C-4AA0-815E-97DE91713312}"/>
              </a:ext>
            </a:extLst>
          </p:cNvPr>
          <p:cNvSpPr txBox="1">
            <a:spLocks noChangeArrowheads="1"/>
          </p:cNvSpPr>
          <p:nvPr/>
        </p:nvSpPr>
        <p:spPr bwMode="auto">
          <a:xfrm>
            <a:off x="1357313" y="1524000"/>
            <a:ext cx="3511550" cy="4540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1400" i="1">
                <a:solidFill>
                  <a:srgbClr val="0000FF"/>
                </a:solidFill>
              </a:rPr>
              <a:t>These three are all secondary to abnormal</a:t>
            </a:r>
          </a:p>
          <a:p>
            <a:pPr algn="ctr" eaLnBrk="1" hangingPunct="1">
              <a:lnSpc>
                <a:spcPct val="85000"/>
              </a:lnSpc>
              <a:spcBef>
                <a:spcPct val="0"/>
              </a:spcBef>
              <a:buClrTx/>
              <a:buSzTx/>
              <a:buFontTx/>
              <a:buNone/>
            </a:pPr>
            <a:r>
              <a:rPr lang="en-US" altLang="en-US" sz="1400" i="1">
                <a:solidFill>
                  <a:srgbClr val="0000FF"/>
                </a:solidFill>
              </a:rPr>
              <a:t>closure of the embryonic optic fissure</a:t>
            </a:r>
          </a:p>
        </p:txBody>
      </p:sp>
      <p:sp>
        <p:nvSpPr>
          <p:cNvPr id="56326" name="Text Box 7">
            <a:extLst>
              <a:ext uri="{FF2B5EF4-FFF2-40B4-BE49-F238E27FC236}">
                <a16:creationId xmlns:a16="http://schemas.microsoft.com/office/drawing/2014/main" id="{FAE6077A-51FB-4AAC-A162-C0B6DC7CE0FE}"/>
              </a:ext>
            </a:extLst>
          </p:cNvPr>
          <p:cNvSpPr txBox="1">
            <a:spLocks noChangeArrowheads="1"/>
          </p:cNvSpPr>
          <p:nvPr/>
        </p:nvSpPr>
        <p:spPr bwMode="auto">
          <a:xfrm>
            <a:off x="76200" y="2514600"/>
            <a:ext cx="2757488" cy="852488"/>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Optic Nerve Coloboma</a:t>
            </a:r>
          </a:p>
          <a:p>
            <a:pPr eaLnBrk="1" hangingPunct="1">
              <a:spcBef>
                <a:spcPct val="0"/>
              </a:spcBef>
              <a:buClrTx/>
              <a:buSzTx/>
              <a:buFontTx/>
              <a:buNone/>
            </a:pPr>
            <a:r>
              <a:rPr lang="en-US" altLang="en-US" sz="1200"/>
              <a:t>1) May resemble…</a:t>
            </a:r>
            <a:r>
              <a:rPr lang="en-US" altLang="en-US" sz="1200" b="1">
                <a:solidFill>
                  <a:srgbClr val="0000FF"/>
                </a:solidFill>
              </a:rPr>
              <a:t>deep cupping</a:t>
            </a:r>
          </a:p>
          <a:p>
            <a:pPr eaLnBrk="1" hangingPunct="1">
              <a:spcBef>
                <a:spcPct val="0"/>
              </a:spcBef>
              <a:buClrTx/>
              <a:buSzTx/>
              <a:buFontTx/>
              <a:buNone/>
            </a:pPr>
            <a:r>
              <a:rPr lang="en-US" altLang="en-US" sz="1200"/>
              <a:t>2) Can be…</a:t>
            </a:r>
            <a:r>
              <a:rPr lang="en-US" altLang="en-US" sz="1200" b="1">
                <a:solidFill>
                  <a:srgbClr val="0000FF"/>
                </a:solidFill>
              </a:rPr>
              <a:t>bilateral, asymmetric</a:t>
            </a:r>
          </a:p>
          <a:p>
            <a:pPr eaLnBrk="1" hangingPunct="1">
              <a:spcBef>
                <a:spcPct val="0"/>
              </a:spcBef>
              <a:buClrTx/>
              <a:buSzTx/>
              <a:buFontTx/>
              <a:buNone/>
            </a:pPr>
            <a:r>
              <a:rPr lang="en-US" altLang="en-US" sz="1200"/>
              <a:t>3) Part of the…</a:t>
            </a:r>
            <a:r>
              <a:rPr lang="en-US" altLang="en-US" sz="1200" b="1">
                <a:solidFill>
                  <a:srgbClr val="0000FF"/>
                </a:solidFill>
              </a:rPr>
              <a:t>CHARGE association</a:t>
            </a:r>
          </a:p>
        </p:txBody>
      </p:sp>
      <p:sp>
        <p:nvSpPr>
          <p:cNvPr id="56327" name="Line 8">
            <a:extLst>
              <a:ext uri="{FF2B5EF4-FFF2-40B4-BE49-F238E27FC236}">
                <a16:creationId xmlns:a16="http://schemas.microsoft.com/office/drawing/2014/main" id="{FD77A53B-4723-4373-8B3A-E2096C7DC0B9}"/>
              </a:ext>
            </a:extLst>
          </p:cNvPr>
          <p:cNvSpPr>
            <a:spLocks noChangeShapeType="1"/>
          </p:cNvSpPr>
          <p:nvPr/>
        </p:nvSpPr>
        <p:spPr bwMode="auto">
          <a:xfrm flipH="1">
            <a:off x="2971800" y="2057400"/>
            <a:ext cx="152400" cy="14478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6328" name="Text Box 9">
            <a:extLst>
              <a:ext uri="{FF2B5EF4-FFF2-40B4-BE49-F238E27FC236}">
                <a16:creationId xmlns:a16="http://schemas.microsoft.com/office/drawing/2014/main" id="{85C646C7-C161-475C-9D4A-0F1311B8AEC6}"/>
              </a:ext>
            </a:extLst>
          </p:cNvPr>
          <p:cNvSpPr txBox="1">
            <a:spLocks noChangeArrowheads="1"/>
          </p:cNvSpPr>
          <p:nvPr/>
        </p:nvSpPr>
        <p:spPr bwMode="auto">
          <a:xfrm>
            <a:off x="1371600" y="4267200"/>
            <a:ext cx="3028950" cy="2130425"/>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Morning-Glory Disc</a:t>
            </a:r>
          </a:p>
          <a:p>
            <a:pPr eaLnBrk="1" hangingPunct="1">
              <a:spcBef>
                <a:spcPct val="0"/>
              </a:spcBef>
              <a:buClrTx/>
              <a:buSzTx/>
              <a:buFontTx/>
              <a:buNone/>
            </a:pPr>
            <a:r>
              <a:rPr lang="en-US" altLang="en-US" sz="1200"/>
              <a:t>--DFE reveals:</a:t>
            </a:r>
          </a:p>
          <a:p>
            <a:pPr eaLnBrk="1" hangingPunct="1">
              <a:spcBef>
                <a:spcPct val="0"/>
              </a:spcBef>
              <a:buClrTx/>
              <a:buSzTx/>
              <a:buFontTx/>
              <a:buNone/>
            </a:pPr>
            <a:r>
              <a:rPr lang="en-US" altLang="en-US" sz="1200"/>
              <a:t>  1) A funnel-shaped…</a:t>
            </a:r>
            <a:r>
              <a:rPr lang="en-US" altLang="en-US" sz="1200" b="1">
                <a:solidFill>
                  <a:srgbClr val="0000FF"/>
                </a:solidFill>
              </a:rPr>
              <a:t>excavation</a:t>
            </a:r>
            <a:endParaRPr lang="en-US" altLang="en-US" sz="1200"/>
          </a:p>
          <a:p>
            <a:pPr eaLnBrk="1" hangingPunct="1">
              <a:spcBef>
                <a:spcPct val="0"/>
              </a:spcBef>
              <a:buClrTx/>
              <a:buSzTx/>
              <a:buFontTx/>
              <a:buNone/>
            </a:pPr>
            <a:r>
              <a:rPr lang="en-US" altLang="en-US" sz="1200"/>
              <a:t>  2) Number of vessels crossing the rim</a:t>
            </a:r>
          </a:p>
          <a:p>
            <a:pPr eaLnBrk="1" hangingPunct="1">
              <a:spcBef>
                <a:spcPct val="0"/>
              </a:spcBef>
              <a:buClrTx/>
              <a:buSzTx/>
              <a:buFontTx/>
              <a:buNone/>
            </a:pPr>
            <a:r>
              <a:rPr lang="en-US" altLang="en-US" sz="1200"/>
              <a:t>    seems abnormally…</a:t>
            </a:r>
            <a:r>
              <a:rPr lang="en-US" altLang="en-US" sz="1200" b="1">
                <a:solidFill>
                  <a:srgbClr val="0000FF"/>
                </a:solidFill>
              </a:rPr>
              <a:t>high</a:t>
            </a:r>
            <a:r>
              <a:rPr lang="en-US" altLang="en-US" sz="1200"/>
              <a:t> </a:t>
            </a:r>
            <a:endParaRPr lang="en-US" altLang="en-US" sz="1200" b="1">
              <a:solidFill>
                <a:srgbClr val="0000FF"/>
              </a:solidFill>
            </a:endParaRPr>
          </a:p>
          <a:p>
            <a:pPr eaLnBrk="1" hangingPunct="1">
              <a:spcBef>
                <a:spcPct val="0"/>
              </a:spcBef>
              <a:buClrTx/>
              <a:buSzTx/>
              <a:buFontTx/>
              <a:buNone/>
            </a:pPr>
            <a:r>
              <a:rPr lang="en-US" altLang="en-US" sz="1200"/>
              <a:t>--Tissue is…</a:t>
            </a:r>
            <a:r>
              <a:rPr lang="en-US" altLang="en-US" sz="1200" b="1">
                <a:solidFill>
                  <a:srgbClr val="0000FF"/>
                </a:solidFill>
              </a:rPr>
              <a:t>contractile</a:t>
            </a:r>
            <a:r>
              <a:rPr lang="en-US" altLang="en-US" sz="1200"/>
              <a:t>, so cup seems</a:t>
            </a:r>
          </a:p>
          <a:p>
            <a:pPr eaLnBrk="1" hangingPunct="1">
              <a:spcBef>
                <a:spcPct val="0"/>
              </a:spcBef>
              <a:buClrTx/>
              <a:buSzTx/>
              <a:buFontTx/>
              <a:buNone/>
            </a:pPr>
            <a:r>
              <a:rPr lang="en-US" altLang="en-US" sz="1200"/>
              <a:t>  to…</a:t>
            </a:r>
            <a:r>
              <a:rPr lang="en-US" altLang="en-US" sz="1200" b="1">
                <a:solidFill>
                  <a:srgbClr val="0000FF"/>
                </a:solidFill>
              </a:rPr>
              <a:t>open </a:t>
            </a:r>
            <a:r>
              <a:rPr lang="en-US" altLang="en-US" sz="1200">
                <a:solidFill>
                  <a:srgbClr val="0000FF"/>
                </a:solidFill>
              </a:rPr>
              <a:t>and</a:t>
            </a:r>
            <a:r>
              <a:rPr lang="en-US" altLang="en-US" sz="1200" b="1">
                <a:solidFill>
                  <a:srgbClr val="0000FF"/>
                </a:solidFill>
              </a:rPr>
              <a:t> close</a:t>
            </a:r>
            <a:r>
              <a:rPr lang="en-US" altLang="en-US" sz="1200"/>
              <a:t> (like its namesake,  </a:t>
            </a:r>
          </a:p>
          <a:p>
            <a:pPr eaLnBrk="1" hangingPunct="1">
              <a:spcBef>
                <a:spcPct val="0"/>
              </a:spcBef>
              <a:buClrTx/>
              <a:buSzTx/>
              <a:buFontTx/>
              <a:buNone/>
            </a:pPr>
            <a:r>
              <a:rPr lang="en-US" altLang="en-US" sz="1200"/>
              <a:t>  the morning-glory flower)</a:t>
            </a:r>
          </a:p>
          <a:p>
            <a:pPr eaLnBrk="1" hangingPunct="1">
              <a:spcBef>
                <a:spcPct val="0"/>
              </a:spcBef>
              <a:buClrTx/>
              <a:buSzTx/>
              <a:buFontTx/>
              <a:buNone/>
            </a:pPr>
            <a:r>
              <a:rPr lang="en-US" altLang="en-US" sz="1200"/>
              <a:t>--VA usually…</a:t>
            </a:r>
            <a:r>
              <a:rPr lang="en-US" altLang="en-US" sz="1200" b="1">
                <a:solidFill>
                  <a:srgbClr val="0000FF"/>
                </a:solidFill>
              </a:rPr>
              <a:t>20/200</a:t>
            </a:r>
            <a:r>
              <a:rPr lang="en-US" altLang="en-US" sz="1200"/>
              <a:t>, but can be…</a:t>
            </a:r>
          </a:p>
          <a:p>
            <a:pPr eaLnBrk="1" hangingPunct="1">
              <a:spcBef>
                <a:spcPct val="0"/>
              </a:spcBef>
              <a:buClrTx/>
              <a:buSzTx/>
              <a:buFontTx/>
              <a:buNone/>
            </a:pPr>
            <a:r>
              <a:rPr lang="en-US" altLang="en-US" sz="1200"/>
              <a:t>   </a:t>
            </a:r>
            <a:r>
              <a:rPr lang="en-US" altLang="en-US" sz="1200" b="1">
                <a:solidFill>
                  <a:srgbClr val="0000FF"/>
                </a:solidFill>
              </a:rPr>
              <a:t>20/20&lt;-&gt;NLP</a:t>
            </a:r>
          </a:p>
          <a:p>
            <a:pPr eaLnBrk="1" hangingPunct="1">
              <a:spcBef>
                <a:spcPct val="0"/>
              </a:spcBef>
              <a:buClrTx/>
              <a:buSzTx/>
              <a:buFontTx/>
              <a:buNone/>
            </a:pPr>
            <a:r>
              <a:rPr lang="en-US" altLang="en-US" sz="1200"/>
              <a:t>--1/3 develop…</a:t>
            </a:r>
            <a:r>
              <a:rPr lang="en-US" altLang="en-US" sz="1200" b="1">
                <a:solidFill>
                  <a:srgbClr val="0000FF"/>
                </a:solidFill>
              </a:rPr>
              <a:t>serous RD</a:t>
            </a:r>
          </a:p>
        </p:txBody>
      </p:sp>
      <p:sp>
        <p:nvSpPr>
          <p:cNvPr id="56329" name="Text Box 13">
            <a:extLst>
              <a:ext uri="{FF2B5EF4-FFF2-40B4-BE49-F238E27FC236}">
                <a16:creationId xmlns:a16="http://schemas.microsoft.com/office/drawing/2014/main" id="{B27FEC8D-F090-4486-9ADB-CF73CFBE6F04}"/>
              </a:ext>
            </a:extLst>
          </p:cNvPr>
          <p:cNvSpPr txBox="1">
            <a:spLocks noChangeArrowheads="1"/>
          </p:cNvSpPr>
          <p:nvPr/>
        </p:nvSpPr>
        <p:spPr bwMode="auto">
          <a:xfrm>
            <a:off x="5257800" y="3760788"/>
            <a:ext cx="3424238" cy="1231900"/>
          </a:xfrm>
          <a:prstGeom prst="rect">
            <a:avLst/>
          </a:prstGeom>
          <a:solidFill>
            <a:srgbClr val="CCFF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dirty="0"/>
              <a:t>Optic Nerve Hypoplasia</a:t>
            </a:r>
          </a:p>
          <a:p>
            <a:pPr eaLnBrk="1" hangingPunct="1">
              <a:spcBef>
                <a:spcPct val="0"/>
              </a:spcBef>
              <a:buClrTx/>
              <a:buSzTx/>
              <a:buFontTx/>
              <a:buNone/>
            </a:pPr>
            <a:r>
              <a:rPr lang="en-US" altLang="en-US" sz="1200" dirty="0"/>
              <a:t>1) Abnormally low</a:t>
            </a:r>
            <a:r>
              <a:rPr lang="en-US" altLang="en-US" sz="1200" b="1" dirty="0">
                <a:solidFill>
                  <a:srgbClr val="0000FF"/>
                </a:solidFill>
              </a:rPr>
              <a:t> </a:t>
            </a:r>
            <a:r>
              <a:rPr lang="en-US" altLang="en-US" sz="1200" dirty="0"/>
              <a:t>number of…</a:t>
            </a:r>
            <a:r>
              <a:rPr lang="en-US" altLang="en-US" sz="1200" b="1" dirty="0">
                <a:solidFill>
                  <a:srgbClr val="0000FF"/>
                </a:solidFill>
              </a:rPr>
              <a:t>axons</a:t>
            </a:r>
          </a:p>
          <a:p>
            <a:pPr eaLnBrk="1" hangingPunct="1">
              <a:spcBef>
                <a:spcPct val="0"/>
              </a:spcBef>
              <a:buClrTx/>
              <a:buSzTx/>
              <a:buFontTx/>
              <a:buNone/>
            </a:pPr>
            <a:r>
              <a:rPr lang="en-US" altLang="en-US" sz="1200" dirty="0"/>
              <a:t>2) DFE: Small pale disc with…</a:t>
            </a:r>
            <a:r>
              <a:rPr lang="en-US" altLang="en-US" sz="1200" b="1" dirty="0">
                <a:solidFill>
                  <a:srgbClr val="0000FF"/>
                </a:solidFill>
              </a:rPr>
              <a:t>double ring </a:t>
            </a:r>
            <a:r>
              <a:rPr lang="en-US" altLang="en-US" sz="1200" dirty="0"/>
              <a:t>sign</a:t>
            </a:r>
          </a:p>
          <a:p>
            <a:pPr eaLnBrk="1" hangingPunct="1">
              <a:spcBef>
                <a:spcPct val="0"/>
              </a:spcBef>
              <a:buClrTx/>
              <a:buSzTx/>
              <a:buFontTx/>
              <a:buNone/>
            </a:pPr>
            <a:r>
              <a:rPr lang="en-US" altLang="en-US" sz="1200" dirty="0"/>
              <a:t>3) VA…</a:t>
            </a:r>
            <a:r>
              <a:rPr lang="en-US" altLang="en-US" sz="1200" b="1" dirty="0">
                <a:solidFill>
                  <a:srgbClr val="0000FF"/>
                </a:solidFill>
              </a:rPr>
              <a:t>20/15&lt;-&gt;NLP</a:t>
            </a:r>
          </a:p>
          <a:p>
            <a:pPr eaLnBrk="1" hangingPunct="1">
              <a:spcBef>
                <a:spcPct val="0"/>
              </a:spcBef>
              <a:buClrTx/>
              <a:buSzTx/>
              <a:buFontTx/>
              <a:buNone/>
            </a:pPr>
            <a:r>
              <a:rPr lang="en-US" altLang="en-US" sz="1200" dirty="0"/>
              <a:t>4) VF defects…</a:t>
            </a:r>
            <a:r>
              <a:rPr lang="en-US" altLang="en-US" sz="1200" b="1" dirty="0">
                <a:solidFill>
                  <a:srgbClr val="0000FF"/>
                </a:solidFill>
              </a:rPr>
              <a:t>invariably present</a:t>
            </a:r>
          </a:p>
          <a:p>
            <a:pPr eaLnBrk="1" hangingPunct="1">
              <a:spcBef>
                <a:spcPct val="0"/>
              </a:spcBef>
              <a:buClrTx/>
              <a:buSzTx/>
              <a:buFontTx/>
              <a:buNone/>
            </a:pPr>
            <a:r>
              <a:rPr lang="en-US" altLang="en-US" sz="1200" dirty="0"/>
              <a:t>5) </a:t>
            </a:r>
            <a:r>
              <a:rPr lang="en-US" altLang="en-US" sz="1200" dirty="0">
                <a:solidFill>
                  <a:srgbClr val="CCFFCC"/>
                </a:solidFill>
              </a:rPr>
              <a:t>Remember the…</a:t>
            </a:r>
            <a:r>
              <a:rPr lang="en-US" altLang="en-US" sz="1200" b="1" dirty="0">
                <a:solidFill>
                  <a:srgbClr val="CCFFCC"/>
                </a:solidFill>
              </a:rPr>
              <a:t>4 D’s</a:t>
            </a:r>
            <a:r>
              <a:rPr lang="en-US" altLang="en-US" sz="1200" dirty="0">
                <a:solidFill>
                  <a:srgbClr val="CCFFCC"/>
                </a:solidFill>
              </a:rPr>
              <a:t> (more on this shortly)</a:t>
            </a:r>
          </a:p>
        </p:txBody>
      </p:sp>
      <p:sp>
        <p:nvSpPr>
          <p:cNvPr id="56330" name="Text Box 14">
            <a:extLst>
              <a:ext uri="{FF2B5EF4-FFF2-40B4-BE49-F238E27FC236}">
                <a16:creationId xmlns:a16="http://schemas.microsoft.com/office/drawing/2014/main" id="{E45ACE8A-191D-4C29-8A7A-120D0E2FCE5F}"/>
              </a:ext>
            </a:extLst>
          </p:cNvPr>
          <p:cNvSpPr txBox="1">
            <a:spLocks noChangeArrowheads="1"/>
          </p:cNvSpPr>
          <p:nvPr/>
        </p:nvSpPr>
        <p:spPr bwMode="auto">
          <a:xfrm>
            <a:off x="4648200" y="2576513"/>
            <a:ext cx="3522663" cy="862012"/>
          </a:xfrm>
          <a:prstGeom prst="rect">
            <a:avLst/>
          </a:prstGeom>
          <a:solidFill>
            <a:srgbClr val="FFC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Myelinated RNFL</a:t>
            </a:r>
          </a:p>
          <a:p>
            <a:pPr eaLnBrk="1" hangingPunct="1">
              <a:spcBef>
                <a:spcPct val="0"/>
              </a:spcBef>
              <a:buClrTx/>
              <a:buSzTx/>
              <a:buFontTx/>
              <a:buNone/>
            </a:pPr>
            <a:r>
              <a:rPr lang="en-US" altLang="en-US" sz="1200"/>
              <a:t>1) Myelin normally ends at the…</a:t>
            </a:r>
            <a:r>
              <a:rPr lang="en-US" altLang="en-US" sz="1200" b="1">
                <a:solidFill>
                  <a:srgbClr val="0000FF"/>
                </a:solidFill>
              </a:rPr>
              <a:t>lamina cribrosa</a:t>
            </a:r>
          </a:p>
          <a:p>
            <a:pPr eaLnBrk="1" hangingPunct="1">
              <a:spcBef>
                <a:spcPct val="0"/>
              </a:spcBef>
              <a:buClrTx/>
              <a:buSzTx/>
              <a:buFontTx/>
              <a:buNone/>
            </a:pPr>
            <a:r>
              <a:rPr lang="en-US" altLang="en-US" sz="1200"/>
              <a:t>2) Can be…</a:t>
            </a:r>
            <a:r>
              <a:rPr lang="en-US" altLang="en-US" sz="1200" b="1">
                <a:solidFill>
                  <a:srgbClr val="0000FF"/>
                </a:solidFill>
              </a:rPr>
              <a:t>patchy</a:t>
            </a:r>
            <a:r>
              <a:rPr lang="en-US" altLang="en-US" sz="1200"/>
              <a:t> </a:t>
            </a:r>
            <a:r>
              <a:rPr lang="en-US" altLang="en-US" sz="1200">
                <a:solidFill>
                  <a:srgbClr val="0000FF"/>
                </a:solidFill>
              </a:rPr>
              <a:t>and</a:t>
            </a:r>
            <a:r>
              <a:rPr lang="en-US" altLang="en-US" sz="1200"/>
              <a:t> </a:t>
            </a:r>
            <a:r>
              <a:rPr lang="en-US" altLang="en-US" sz="1200" b="1">
                <a:solidFill>
                  <a:srgbClr val="0000FF"/>
                </a:solidFill>
              </a:rPr>
              <a:t>discontinuous</a:t>
            </a:r>
          </a:p>
          <a:p>
            <a:pPr eaLnBrk="1" hangingPunct="1">
              <a:spcBef>
                <a:spcPct val="0"/>
              </a:spcBef>
              <a:buClrTx/>
              <a:buSzTx/>
              <a:buFontTx/>
              <a:buNone/>
            </a:pPr>
            <a:r>
              <a:rPr lang="en-US" altLang="en-US" sz="1200"/>
              <a:t>3) Corresponding VF has an…</a:t>
            </a:r>
            <a:r>
              <a:rPr lang="en-US" altLang="en-US" sz="1200" b="1">
                <a:solidFill>
                  <a:srgbClr val="0000FF"/>
                </a:solidFill>
              </a:rPr>
              <a:t>absolute</a:t>
            </a:r>
            <a:r>
              <a:rPr lang="en-US" altLang="en-US" sz="1200"/>
              <a:t> scotoma</a:t>
            </a:r>
          </a:p>
        </p:txBody>
      </p:sp>
      <p:sp>
        <p:nvSpPr>
          <p:cNvPr id="56331" name="Text Box 15">
            <a:extLst>
              <a:ext uri="{FF2B5EF4-FFF2-40B4-BE49-F238E27FC236}">
                <a16:creationId xmlns:a16="http://schemas.microsoft.com/office/drawing/2014/main" id="{E7D5CBA5-0945-4399-B0FB-53830B5EE3B7}"/>
              </a:ext>
            </a:extLst>
          </p:cNvPr>
          <p:cNvSpPr txBox="1">
            <a:spLocks noChangeArrowheads="1"/>
          </p:cNvSpPr>
          <p:nvPr/>
        </p:nvSpPr>
        <p:spPr bwMode="auto">
          <a:xfrm>
            <a:off x="5410200" y="1687513"/>
            <a:ext cx="3606800" cy="669925"/>
          </a:xfrm>
          <a:prstGeom prst="rect">
            <a:avLst/>
          </a:prstGeom>
          <a:solidFill>
            <a:srgbClr val="FFFF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Megalopapilla</a:t>
            </a:r>
          </a:p>
          <a:p>
            <a:pPr eaLnBrk="1" hangingPunct="1">
              <a:spcBef>
                <a:spcPct val="0"/>
              </a:spcBef>
              <a:buClrTx/>
              <a:buSzTx/>
              <a:buFontTx/>
              <a:buNone/>
            </a:pPr>
            <a:r>
              <a:rPr lang="en-US" altLang="en-US" sz="1200"/>
              <a:t>1) Abnormally large diameter of…</a:t>
            </a:r>
            <a:r>
              <a:rPr lang="en-US" altLang="en-US" sz="1200" b="1">
                <a:solidFill>
                  <a:srgbClr val="0000FF"/>
                </a:solidFill>
              </a:rPr>
              <a:t>disc </a:t>
            </a:r>
            <a:r>
              <a:rPr lang="en-US" altLang="en-US" sz="1200">
                <a:solidFill>
                  <a:srgbClr val="0000FF"/>
                </a:solidFill>
              </a:rPr>
              <a:t>and</a:t>
            </a:r>
            <a:r>
              <a:rPr lang="en-US" altLang="en-US" sz="1200" b="1">
                <a:solidFill>
                  <a:srgbClr val="0000FF"/>
                </a:solidFill>
              </a:rPr>
              <a:t> cup</a:t>
            </a:r>
          </a:p>
          <a:p>
            <a:pPr eaLnBrk="1" hangingPunct="1">
              <a:spcBef>
                <a:spcPct val="0"/>
              </a:spcBef>
              <a:buClrTx/>
              <a:buSzTx/>
              <a:buFontTx/>
              <a:buNone/>
            </a:pPr>
            <a:r>
              <a:rPr lang="en-US" altLang="en-US" sz="1200"/>
              <a:t>2) VF testing may reveal an…</a:t>
            </a:r>
            <a:r>
              <a:rPr lang="en-US" altLang="en-US" sz="1200" b="1">
                <a:solidFill>
                  <a:srgbClr val="0000FF"/>
                </a:solidFill>
              </a:rPr>
              <a:t>enlarged blind spot</a:t>
            </a:r>
          </a:p>
        </p:txBody>
      </p:sp>
      <p:sp>
        <p:nvSpPr>
          <p:cNvPr id="56332" name="Rectangle 16">
            <a:extLst>
              <a:ext uri="{FF2B5EF4-FFF2-40B4-BE49-F238E27FC236}">
                <a16:creationId xmlns:a16="http://schemas.microsoft.com/office/drawing/2014/main" id="{9903A9B6-4ADC-41AE-8364-4CA69AFD171D}"/>
              </a:ext>
            </a:extLst>
          </p:cNvPr>
          <p:cNvSpPr>
            <a:spLocks noChangeArrowheads="1"/>
          </p:cNvSpPr>
          <p:nvPr/>
        </p:nvSpPr>
        <p:spPr bwMode="auto">
          <a:xfrm>
            <a:off x="457200" y="122238"/>
            <a:ext cx="7543800" cy="8683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b"/>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ct val="85000"/>
              </a:lnSpc>
              <a:spcBef>
                <a:spcPct val="0"/>
              </a:spcBef>
              <a:buClrTx/>
              <a:buSzTx/>
              <a:buFontTx/>
              <a:buNone/>
            </a:pPr>
            <a:r>
              <a:rPr lang="en-US" altLang="en-US" sz="3200" b="1" dirty="0">
                <a:solidFill>
                  <a:schemeClr val="tx2"/>
                </a:solidFill>
              </a:rPr>
              <a:t>Developmental Abnormalities of the Optic Nerve Head</a:t>
            </a:r>
            <a:endParaRPr lang="en-US" altLang="en-US" sz="3200" dirty="0">
              <a:solidFill>
                <a:schemeClr val="tx2"/>
              </a:solidFill>
            </a:endParaRPr>
          </a:p>
        </p:txBody>
      </p:sp>
      <p:sp>
        <p:nvSpPr>
          <p:cNvPr id="56333" name="Slide Number Placeholder 1">
            <a:extLst>
              <a:ext uri="{FF2B5EF4-FFF2-40B4-BE49-F238E27FC236}">
                <a16:creationId xmlns:a16="http://schemas.microsoft.com/office/drawing/2014/main" id="{78499CE2-A9E0-46C2-9DCB-B4E6966EE106}"/>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2B87E55C-60DB-4AA1-99CA-117E25294934}" type="slidenum">
              <a:rPr lang="en-US" altLang="en-US" sz="1000"/>
              <a:pPr>
                <a:spcBef>
                  <a:spcPct val="0"/>
                </a:spcBef>
                <a:buClrTx/>
                <a:buSzTx/>
                <a:buFontTx/>
                <a:buNone/>
              </a:pPr>
              <a:t>128</a:t>
            </a:fld>
            <a:endParaRPr lang="en-US" altLang="en-US" sz="1000"/>
          </a:p>
        </p:txBody>
      </p:sp>
      <p:sp>
        <p:nvSpPr>
          <p:cNvPr id="56334" name="Line 12">
            <a:extLst>
              <a:ext uri="{FF2B5EF4-FFF2-40B4-BE49-F238E27FC236}">
                <a16:creationId xmlns:a16="http://schemas.microsoft.com/office/drawing/2014/main" id="{871CABE3-D17E-42ED-BBE6-C2CE2BA6D247}"/>
              </a:ext>
            </a:extLst>
          </p:cNvPr>
          <p:cNvSpPr>
            <a:spLocks noChangeShapeType="1"/>
          </p:cNvSpPr>
          <p:nvPr/>
        </p:nvSpPr>
        <p:spPr bwMode="auto">
          <a:xfrm>
            <a:off x="3124200" y="2057400"/>
            <a:ext cx="381000" cy="22098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7" name="Text Box 13">
            <a:extLst>
              <a:ext uri="{FF2B5EF4-FFF2-40B4-BE49-F238E27FC236}">
                <a16:creationId xmlns:a16="http://schemas.microsoft.com/office/drawing/2014/main" id="{DCDA5CDD-3F93-4F1B-995B-0BC7F468DE1B}"/>
              </a:ext>
            </a:extLst>
          </p:cNvPr>
          <p:cNvSpPr txBox="1">
            <a:spLocks noChangeArrowheads="1"/>
          </p:cNvSpPr>
          <p:nvPr/>
        </p:nvSpPr>
        <p:spPr bwMode="auto">
          <a:xfrm>
            <a:off x="4800600" y="5257800"/>
            <a:ext cx="4294188" cy="1230313"/>
          </a:xfrm>
          <a:prstGeom prst="rect">
            <a:avLst/>
          </a:prstGeom>
          <a:solidFill>
            <a:srgbClr val="FFCC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Tilted-Disc Syndrome</a:t>
            </a:r>
          </a:p>
          <a:p>
            <a:pPr eaLnBrk="1" hangingPunct="1">
              <a:spcBef>
                <a:spcPct val="0"/>
              </a:spcBef>
              <a:buClrTx/>
              <a:buSzTx/>
              <a:buFontTx/>
              <a:buNone/>
            </a:pPr>
            <a:r>
              <a:rPr lang="en-US" altLang="en-US" sz="1200"/>
              <a:t>1) Superior pole appears…</a:t>
            </a:r>
            <a:r>
              <a:rPr lang="en-US" altLang="en-US" sz="1200" b="1">
                <a:solidFill>
                  <a:srgbClr val="0000FF"/>
                </a:solidFill>
              </a:rPr>
              <a:t>elevated</a:t>
            </a:r>
            <a:r>
              <a:rPr lang="en-US" altLang="en-US" sz="1200"/>
              <a:t>, inferior…</a:t>
            </a:r>
            <a:r>
              <a:rPr lang="en-US" altLang="en-US" sz="1200" b="1">
                <a:solidFill>
                  <a:srgbClr val="0000FF"/>
                </a:solidFill>
              </a:rPr>
              <a:t>recessed</a:t>
            </a:r>
          </a:p>
          <a:p>
            <a:pPr eaLnBrk="1" hangingPunct="1">
              <a:spcBef>
                <a:spcPct val="0"/>
              </a:spcBef>
              <a:buClrTx/>
              <a:buSzTx/>
              <a:buFontTx/>
              <a:buNone/>
            </a:pPr>
            <a:r>
              <a:rPr lang="en-US" altLang="en-US" sz="1200"/>
              <a:t>2) </a:t>
            </a:r>
            <a:r>
              <a:rPr lang="en-US" altLang="en-US" sz="1200">
                <a:solidFill>
                  <a:srgbClr val="FFCC99"/>
                </a:solidFill>
              </a:rPr>
              <a:t>Associated with…</a:t>
            </a:r>
            <a:r>
              <a:rPr lang="en-US" altLang="en-US" sz="1200" b="1">
                <a:solidFill>
                  <a:srgbClr val="FFCC99"/>
                </a:solidFill>
              </a:rPr>
              <a:t>situs inversus</a:t>
            </a:r>
            <a:r>
              <a:rPr lang="en-US" altLang="en-US" sz="1200">
                <a:solidFill>
                  <a:srgbClr val="FFCC99"/>
                </a:solidFill>
              </a:rPr>
              <a:t> of retinal vessels</a:t>
            </a:r>
          </a:p>
          <a:p>
            <a:pPr eaLnBrk="1" hangingPunct="1">
              <a:spcBef>
                <a:spcPct val="0"/>
              </a:spcBef>
              <a:buClrTx/>
              <a:buSzTx/>
              <a:buFontTx/>
              <a:buNone/>
            </a:pPr>
            <a:r>
              <a:rPr lang="en-US" altLang="en-US" sz="1200"/>
              <a:t>3) </a:t>
            </a:r>
            <a:r>
              <a:rPr lang="en-US" altLang="en-US" sz="1200">
                <a:solidFill>
                  <a:srgbClr val="FFCC99"/>
                </a:solidFill>
              </a:rPr>
              <a:t>Fundus abnormality produces…</a:t>
            </a:r>
            <a:r>
              <a:rPr lang="en-US" altLang="en-US" sz="1200" b="1">
                <a:solidFill>
                  <a:srgbClr val="FFCC99"/>
                </a:solidFill>
              </a:rPr>
              <a:t>myopic astigmatism</a:t>
            </a:r>
          </a:p>
          <a:p>
            <a:pPr eaLnBrk="1" hangingPunct="1">
              <a:spcBef>
                <a:spcPct val="0"/>
              </a:spcBef>
              <a:buClrTx/>
              <a:buSzTx/>
              <a:buFontTx/>
              <a:buNone/>
            </a:pPr>
            <a:r>
              <a:rPr lang="en-US" altLang="en-US" sz="1200"/>
              <a:t>4) </a:t>
            </a:r>
            <a:r>
              <a:rPr lang="en-US" altLang="en-US" sz="1200">
                <a:solidFill>
                  <a:srgbClr val="FFCC99"/>
                </a:solidFill>
              </a:rPr>
              <a:t>VF testing reveals…</a:t>
            </a:r>
            <a:r>
              <a:rPr lang="en-US" altLang="en-US" sz="1200" b="1">
                <a:solidFill>
                  <a:srgbClr val="FFCC99"/>
                </a:solidFill>
              </a:rPr>
              <a:t>bitemporal hemianopia</a:t>
            </a:r>
            <a:r>
              <a:rPr lang="en-US" altLang="en-US" sz="1200">
                <a:solidFill>
                  <a:srgbClr val="FFCC99"/>
                </a:solidFill>
              </a:rPr>
              <a:t> that doesn’t</a:t>
            </a:r>
          </a:p>
          <a:p>
            <a:pPr eaLnBrk="1" hangingPunct="1">
              <a:spcBef>
                <a:spcPct val="0"/>
              </a:spcBef>
              <a:buClrTx/>
              <a:buSzTx/>
              <a:buFontTx/>
              <a:buNone/>
            </a:pPr>
            <a:r>
              <a:rPr lang="en-US" altLang="en-US" sz="1200">
                <a:solidFill>
                  <a:srgbClr val="FFCC99"/>
                </a:solidFill>
              </a:rPr>
              <a:t>   …</a:t>
            </a:r>
            <a:r>
              <a:rPr lang="en-US" altLang="en-US" sz="1200" b="1">
                <a:solidFill>
                  <a:srgbClr val="FFCC99"/>
                </a:solidFill>
              </a:rPr>
              <a:t>respect the vertical</a:t>
            </a:r>
            <a:r>
              <a:rPr lang="en-US" altLang="en-US" sz="1200">
                <a:solidFill>
                  <a:srgbClr val="FFCC99"/>
                </a:solidFill>
              </a:rPr>
              <a:t> and may…</a:t>
            </a:r>
            <a:r>
              <a:rPr lang="en-US" altLang="en-US" sz="1200" b="1">
                <a:solidFill>
                  <a:srgbClr val="FFCC99"/>
                </a:solidFill>
              </a:rPr>
              <a:t>resolve with refraction</a:t>
            </a:r>
          </a:p>
        </p:txBody>
      </p:sp>
      <p:sp>
        <p:nvSpPr>
          <p:cNvPr id="18" name="Text Box 13">
            <a:extLst>
              <a:ext uri="{FF2B5EF4-FFF2-40B4-BE49-F238E27FC236}">
                <a16:creationId xmlns:a16="http://schemas.microsoft.com/office/drawing/2014/main" id="{F5E4EFFA-6483-4654-B808-29EB13004EEC}"/>
              </a:ext>
            </a:extLst>
          </p:cNvPr>
          <p:cNvSpPr txBox="1">
            <a:spLocks noChangeArrowheads="1"/>
          </p:cNvSpPr>
          <p:nvPr/>
        </p:nvSpPr>
        <p:spPr bwMode="auto">
          <a:xfrm>
            <a:off x="4800600" y="5257800"/>
            <a:ext cx="4216400" cy="1231106"/>
          </a:xfrm>
          <a:prstGeom prst="rect">
            <a:avLst/>
          </a:prstGeom>
          <a:solidFill>
            <a:srgbClr val="FFCC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dirty="0">
                <a:solidFill>
                  <a:schemeClr val="bg1">
                    <a:lumMod val="65000"/>
                  </a:schemeClr>
                </a:solidFill>
              </a:rPr>
              <a:t>Tilted-Disc Syndrome</a:t>
            </a:r>
          </a:p>
          <a:p>
            <a:pPr eaLnBrk="1" hangingPunct="1">
              <a:spcBef>
                <a:spcPct val="0"/>
              </a:spcBef>
              <a:buClrTx/>
              <a:buSzTx/>
              <a:buFontTx/>
              <a:buNone/>
            </a:pPr>
            <a:r>
              <a:rPr lang="en-US" altLang="en-US" sz="1200" dirty="0">
                <a:solidFill>
                  <a:srgbClr val="FFCC99"/>
                </a:solidFill>
              </a:rPr>
              <a:t>1) Superior pole appears…</a:t>
            </a:r>
            <a:r>
              <a:rPr lang="en-US" altLang="en-US" sz="1200" b="1" dirty="0">
                <a:solidFill>
                  <a:srgbClr val="FFCC99"/>
                </a:solidFill>
              </a:rPr>
              <a:t>elevated</a:t>
            </a:r>
            <a:r>
              <a:rPr lang="en-US" altLang="en-US" sz="1200" dirty="0">
                <a:solidFill>
                  <a:srgbClr val="FFCC99"/>
                </a:solidFill>
              </a:rPr>
              <a:t>, inferior… </a:t>
            </a:r>
            <a:r>
              <a:rPr lang="en-US" altLang="en-US" sz="1200" b="1" dirty="0">
                <a:solidFill>
                  <a:srgbClr val="FFCC99"/>
                </a:solidFill>
              </a:rPr>
              <a:t>recessed</a:t>
            </a:r>
          </a:p>
          <a:p>
            <a:pPr eaLnBrk="1" hangingPunct="1">
              <a:spcBef>
                <a:spcPct val="0"/>
              </a:spcBef>
              <a:buClrTx/>
              <a:buSzTx/>
              <a:buFontTx/>
              <a:buNone/>
            </a:pPr>
            <a:r>
              <a:rPr lang="en-US" altLang="en-US" sz="1200" dirty="0">
                <a:solidFill>
                  <a:srgbClr val="FFCC99"/>
                </a:solidFill>
              </a:rPr>
              <a:t>2) Associated with…</a:t>
            </a:r>
            <a:r>
              <a:rPr lang="en-US" altLang="en-US" sz="1200" b="1" dirty="0">
                <a:solidFill>
                  <a:srgbClr val="FFCC99"/>
                </a:solidFill>
              </a:rPr>
              <a:t>situs inversus</a:t>
            </a:r>
            <a:r>
              <a:rPr lang="en-US" altLang="en-US" sz="1200" dirty="0">
                <a:solidFill>
                  <a:srgbClr val="FFCC99"/>
                </a:solidFill>
              </a:rPr>
              <a:t> of retinal vessels</a:t>
            </a:r>
          </a:p>
          <a:p>
            <a:pPr eaLnBrk="1" hangingPunct="1">
              <a:spcBef>
                <a:spcPct val="0"/>
              </a:spcBef>
              <a:buClrTx/>
              <a:buSzTx/>
              <a:buFontTx/>
              <a:buNone/>
            </a:pPr>
            <a:r>
              <a:rPr lang="en-US" altLang="en-US" sz="1200" dirty="0">
                <a:solidFill>
                  <a:srgbClr val="FFCC99"/>
                </a:solidFill>
              </a:rPr>
              <a:t>3) Fundus abnormality produces… </a:t>
            </a:r>
            <a:r>
              <a:rPr lang="en-US" altLang="en-US" sz="1200" b="1" dirty="0">
                <a:solidFill>
                  <a:srgbClr val="FFCC99"/>
                </a:solidFill>
              </a:rPr>
              <a:t>myopic </a:t>
            </a:r>
            <a:r>
              <a:rPr lang="en-US" altLang="en-US" sz="1200" b="1" dirty="0" err="1">
                <a:solidFill>
                  <a:srgbClr val="FFCC99"/>
                </a:solidFill>
              </a:rPr>
              <a:t>astigm</a:t>
            </a:r>
            <a:endParaRPr lang="en-US" altLang="en-US" sz="1200" b="1" dirty="0">
              <a:solidFill>
                <a:srgbClr val="FFCC99"/>
              </a:solidFill>
            </a:endParaRPr>
          </a:p>
          <a:p>
            <a:pPr eaLnBrk="1" hangingPunct="1">
              <a:spcBef>
                <a:spcPct val="0"/>
              </a:spcBef>
              <a:buClrTx/>
              <a:buSzTx/>
              <a:buFontTx/>
              <a:buNone/>
            </a:pPr>
            <a:r>
              <a:rPr lang="en-US" altLang="en-US" sz="1200" dirty="0">
                <a:solidFill>
                  <a:srgbClr val="FFCC99"/>
                </a:solidFill>
              </a:rPr>
              <a:t>4) VF testing reveals…</a:t>
            </a:r>
            <a:r>
              <a:rPr lang="en-US" altLang="en-US" sz="1200" b="1" dirty="0">
                <a:solidFill>
                  <a:srgbClr val="FFCC99"/>
                </a:solidFill>
              </a:rPr>
              <a:t>bitemporal hemianopia</a:t>
            </a:r>
            <a:r>
              <a:rPr lang="en-US" altLang="en-US" sz="1200" dirty="0">
                <a:solidFill>
                  <a:srgbClr val="FFCC99"/>
                </a:solidFill>
              </a:rPr>
              <a:t> that </a:t>
            </a:r>
            <a:r>
              <a:rPr lang="en-US" altLang="en-US" sz="1200" dirty="0" err="1">
                <a:solidFill>
                  <a:srgbClr val="FFCC99"/>
                </a:solidFill>
              </a:rPr>
              <a:t>doesn’t</a:t>
            </a:r>
            <a:r>
              <a:rPr lang="en-US" altLang="en-US" sz="1200" b="1" dirty="0" err="1">
                <a:solidFill>
                  <a:srgbClr val="FFCC99"/>
                </a:solidFill>
              </a:rPr>
              <a:t>with</a:t>
            </a:r>
            <a:r>
              <a:rPr lang="en-US" altLang="en-US" sz="1200" b="1" dirty="0">
                <a:solidFill>
                  <a:srgbClr val="FFCC99"/>
                </a:solidFill>
              </a:rPr>
              <a:t> refract</a:t>
            </a:r>
          </a:p>
        </p:txBody>
      </p:sp>
    </p:spTree>
  </p:cSld>
  <p:clrMapOvr>
    <a:masterClrMapping/>
  </p:clrMapOvr>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Text Box 13">
            <a:extLst>
              <a:ext uri="{FF2B5EF4-FFF2-40B4-BE49-F238E27FC236}">
                <a16:creationId xmlns:a16="http://schemas.microsoft.com/office/drawing/2014/main" id="{56D130A9-23F3-4EE6-9AC6-6D2B2DE419F2}"/>
              </a:ext>
            </a:extLst>
          </p:cNvPr>
          <p:cNvSpPr txBox="1">
            <a:spLocks noChangeArrowheads="1"/>
          </p:cNvSpPr>
          <p:nvPr/>
        </p:nvSpPr>
        <p:spPr bwMode="auto">
          <a:xfrm>
            <a:off x="4800600" y="5257800"/>
            <a:ext cx="4294188" cy="1230313"/>
          </a:xfrm>
          <a:prstGeom prst="rect">
            <a:avLst/>
          </a:prstGeom>
          <a:solidFill>
            <a:srgbClr val="FFCC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Tilted-Disc Syndrome</a:t>
            </a:r>
          </a:p>
          <a:p>
            <a:pPr eaLnBrk="1" hangingPunct="1">
              <a:spcBef>
                <a:spcPct val="0"/>
              </a:spcBef>
              <a:buClrTx/>
              <a:buSzTx/>
              <a:buFontTx/>
              <a:buNone/>
            </a:pPr>
            <a:r>
              <a:rPr lang="en-US" altLang="en-US" sz="1200"/>
              <a:t>1) Superior pole appears…</a:t>
            </a:r>
            <a:r>
              <a:rPr lang="en-US" altLang="en-US" sz="1200" b="1">
                <a:solidFill>
                  <a:srgbClr val="0000FF"/>
                </a:solidFill>
              </a:rPr>
              <a:t>elevated</a:t>
            </a:r>
            <a:r>
              <a:rPr lang="en-US" altLang="en-US" sz="1200"/>
              <a:t>, inferior…</a:t>
            </a:r>
            <a:r>
              <a:rPr lang="en-US" altLang="en-US" sz="1200" b="1">
                <a:solidFill>
                  <a:srgbClr val="0000FF"/>
                </a:solidFill>
              </a:rPr>
              <a:t>recessed</a:t>
            </a:r>
          </a:p>
          <a:p>
            <a:pPr eaLnBrk="1" hangingPunct="1">
              <a:spcBef>
                <a:spcPct val="0"/>
              </a:spcBef>
              <a:buClrTx/>
              <a:buSzTx/>
              <a:buFontTx/>
              <a:buNone/>
            </a:pPr>
            <a:r>
              <a:rPr lang="en-US" altLang="en-US" sz="1200"/>
              <a:t>2) </a:t>
            </a:r>
            <a:r>
              <a:rPr lang="en-US" altLang="en-US" sz="1200">
                <a:solidFill>
                  <a:srgbClr val="FFCC99"/>
                </a:solidFill>
              </a:rPr>
              <a:t>Associated with…</a:t>
            </a:r>
            <a:r>
              <a:rPr lang="en-US" altLang="en-US" sz="1200" b="1">
                <a:solidFill>
                  <a:srgbClr val="FFCC99"/>
                </a:solidFill>
              </a:rPr>
              <a:t>situs inversus</a:t>
            </a:r>
            <a:r>
              <a:rPr lang="en-US" altLang="en-US" sz="1200">
                <a:solidFill>
                  <a:srgbClr val="FFCC99"/>
                </a:solidFill>
              </a:rPr>
              <a:t> of retinal vessels</a:t>
            </a:r>
          </a:p>
          <a:p>
            <a:pPr eaLnBrk="1" hangingPunct="1">
              <a:spcBef>
                <a:spcPct val="0"/>
              </a:spcBef>
              <a:buClrTx/>
              <a:buSzTx/>
              <a:buFontTx/>
              <a:buNone/>
            </a:pPr>
            <a:r>
              <a:rPr lang="en-US" altLang="en-US" sz="1200"/>
              <a:t>3) </a:t>
            </a:r>
            <a:r>
              <a:rPr lang="en-US" altLang="en-US" sz="1200">
                <a:solidFill>
                  <a:srgbClr val="FFCC99"/>
                </a:solidFill>
              </a:rPr>
              <a:t>Fundus abnormality produces…</a:t>
            </a:r>
            <a:r>
              <a:rPr lang="en-US" altLang="en-US" sz="1200" b="1">
                <a:solidFill>
                  <a:srgbClr val="FFCC99"/>
                </a:solidFill>
              </a:rPr>
              <a:t>myopic astigmatism</a:t>
            </a:r>
          </a:p>
          <a:p>
            <a:pPr eaLnBrk="1" hangingPunct="1">
              <a:spcBef>
                <a:spcPct val="0"/>
              </a:spcBef>
              <a:buClrTx/>
              <a:buSzTx/>
              <a:buFontTx/>
              <a:buNone/>
            </a:pPr>
            <a:r>
              <a:rPr lang="en-US" altLang="en-US" sz="1200"/>
              <a:t>4) </a:t>
            </a:r>
            <a:r>
              <a:rPr lang="en-US" altLang="en-US" sz="1200">
                <a:solidFill>
                  <a:srgbClr val="FFCC99"/>
                </a:solidFill>
              </a:rPr>
              <a:t>VF testing reveals…</a:t>
            </a:r>
            <a:r>
              <a:rPr lang="en-US" altLang="en-US" sz="1200" b="1">
                <a:solidFill>
                  <a:srgbClr val="FFCC99"/>
                </a:solidFill>
              </a:rPr>
              <a:t>bitemporal hemianopia</a:t>
            </a:r>
            <a:r>
              <a:rPr lang="en-US" altLang="en-US" sz="1200">
                <a:solidFill>
                  <a:srgbClr val="FFCC99"/>
                </a:solidFill>
              </a:rPr>
              <a:t> that doesn’t</a:t>
            </a:r>
          </a:p>
          <a:p>
            <a:pPr eaLnBrk="1" hangingPunct="1">
              <a:spcBef>
                <a:spcPct val="0"/>
              </a:spcBef>
              <a:buClrTx/>
              <a:buSzTx/>
              <a:buFontTx/>
              <a:buNone/>
            </a:pPr>
            <a:r>
              <a:rPr lang="en-US" altLang="en-US" sz="1200">
                <a:solidFill>
                  <a:srgbClr val="FFCC99"/>
                </a:solidFill>
              </a:rPr>
              <a:t>   …</a:t>
            </a:r>
            <a:r>
              <a:rPr lang="en-US" altLang="en-US" sz="1200" b="1">
                <a:solidFill>
                  <a:srgbClr val="FFCC99"/>
                </a:solidFill>
              </a:rPr>
              <a:t>respect the vertical</a:t>
            </a:r>
            <a:r>
              <a:rPr lang="en-US" altLang="en-US" sz="1200">
                <a:solidFill>
                  <a:srgbClr val="FFCC99"/>
                </a:solidFill>
              </a:rPr>
              <a:t> and may…</a:t>
            </a:r>
            <a:r>
              <a:rPr lang="en-US" altLang="en-US" sz="1200" b="1">
                <a:solidFill>
                  <a:srgbClr val="FFCC99"/>
                </a:solidFill>
              </a:rPr>
              <a:t>resolve with refraction</a:t>
            </a:r>
          </a:p>
        </p:txBody>
      </p:sp>
      <p:sp>
        <p:nvSpPr>
          <p:cNvPr id="28" name="Text Box 13">
            <a:extLst>
              <a:ext uri="{FF2B5EF4-FFF2-40B4-BE49-F238E27FC236}">
                <a16:creationId xmlns:a16="http://schemas.microsoft.com/office/drawing/2014/main" id="{DF56BF4A-FC21-4FCA-BB80-736F237B0B0E}"/>
              </a:ext>
            </a:extLst>
          </p:cNvPr>
          <p:cNvSpPr txBox="1">
            <a:spLocks noChangeArrowheads="1"/>
          </p:cNvSpPr>
          <p:nvPr/>
        </p:nvSpPr>
        <p:spPr bwMode="auto">
          <a:xfrm>
            <a:off x="4800600" y="5257800"/>
            <a:ext cx="4216400" cy="1231106"/>
          </a:xfrm>
          <a:prstGeom prst="rect">
            <a:avLst/>
          </a:prstGeom>
          <a:solidFill>
            <a:srgbClr val="FFCC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dirty="0">
                <a:solidFill>
                  <a:schemeClr val="bg1">
                    <a:lumMod val="65000"/>
                  </a:schemeClr>
                </a:solidFill>
              </a:rPr>
              <a:t>Tilted-Disc Syndrome</a:t>
            </a:r>
          </a:p>
          <a:p>
            <a:pPr eaLnBrk="1" hangingPunct="1">
              <a:spcBef>
                <a:spcPct val="0"/>
              </a:spcBef>
              <a:buClrTx/>
              <a:buSzTx/>
              <a:buFontTx/>
              <a:buNone/>
            </a:pPr>
            <a:r>
              <a:rPr lang="en-US" altLang="en-US" sz="1200" dirty="0">
                <a:solidFill>
                  <a:srgbClr val="FFCC99"/>
                </a:solidFill>
              </a:rPr>
              <a:t>1) Superior pole appears…</a:t>
            </a:r>
            <a:r>
              <a:rPr lang="en-US" altLang="en-US" sz="1200" b="1" dirty="0">
                <a:solidFill>
                  <a:srgbClr val="FFCC99"/>
                </a:solidFill>
              </a:rPr>
              <a:t>elevated</a:t>
            </a:r>
            <a:r>
              <a:rPr lang="en-US" altLang="en-US" sz="1200" dirty="0">
                <a:solidFill>
                  <a:srgbClr val="FFCC99"/>
                </a:solidFill>
              </a:rPr>
              <a:t>, inferior… </a:t>
            </a:r>
            <a:r>
              <a:rPr lang="en-US" altLang="en-US" sz="1200" b="1" dirty="0">
                <a:solidFill>
                  <a:srgbClr val="FFCC99"/>
                </a:solidFill>
              </a:rPr>
              <a:t>recessed</a:t>
            </a:r>
          </a:p>
          <a:p>
            <a:pPr eaLnBrk="1" hangingPunct="1">
              <a:spcBef>
                <a:spcPct val="0"/>
              </a:spcBef>
              <a:buClrTx/>
              <a:buSzTx/>
              <a:buFontTx/>
              <a:buNone/>
            </a:pPr>
            <a:r>
              <a:rPr lang="en-US" altLang="en-US" sz="1200" dirty="0">
                <a:solidFill>
                  <a:srgbClr val="FFCC99"/>
                </a:solidFill>
              </a:rPr>
              <a:t>2) Associated with…</a:t>
            </a:r>
            <a:r>
              <a:rPr lang="en-US" altLang="en-US" sz="1200" b="1" dirty="0">
                <a:solidFill>
                  <a:srgbClr val="FFCC99"/>
                </a:solidFill>
              </a:rPr>
              <a:t>situs inversus</a:t>
            </a:r>
            <a:r>
              <a:rPr lang="en-US" altLang="en-US" sz="1200" dirty="0">
                <a:solidFill>
                  <a:srgbClr val="FFCC99"/>
                </a:solidFill>
              </a:rPr>
              <a:t> of retinal vessels</a:t>
            </a:r>
          </a:p>
          <a:p>
            <a:pPr eaLnBrk="1" hangingPunct="1">
              <a:spcBef>
                <a:spcPct val="0"/>
              </a:spcBef>
              <a:buClrTx/>
              <a:buSzTx/>
              <a:buFontTx/>
              <a:buNone/>
            </a:pPr>
            <a:r>
              <a:rPr lang="en-US" altLang="en-US" sz="1200" dirty="0">
                <a:solidFill>
                  <a:srgbClr val="FFCC99"/>
                </a:solidFill>
              </a:rPr>
              <a:t>3) Fundus abnormality produces… </a:t>
            </a:r>
            <a:r>
              <a:rPr lang="en-US" altLang="en-US" sz="1200" b="1" dirty="0">
                <a:solidFill>
                  <a:srgbClr val="FFCC99"/>
                </a:solidFill>
              </a:rPr>
              <a:t>myopic </a:t>
            </a:r>
            <a:r>
              <a:rPr lang="en-US" altLang="en-US" sz="1200" b="1" dirty="0" err="1">
                <a:solidFill>
                  <a:srgbClr val="FFCC99"/>
                </a:solidFill>
              </a:rPr>
              <a:t>astigm</a:t>
            </a:r>
            <a:endParaRPr lang="en-US" altLang="en-US" sz="1200" b="1" dirty="0">
              <a:solidFill>
                <a:srgbClr val="FFCC99"/>
              </a:solidFill>
            </a:endParaRPr>
          </a:p>
          <a:p>
            <a:pPr eaLnBrk="1" hangingPunct="1">
              <a:spcBef>
                <a:spcPct val="0"/>
              </a:spcBef>
              <a:buClrTx/>
              <a:buSzTx/>
              <a:buFontTx/>
              <a:buNone/>
            </a:pPr>
            <a:r>
              <a:rPr lang="en-US" altLang="en-US" sz="1200" dirty="0">
                <a:solidFill>
                  <a:srgbClr val="FFCC99"/>
                </a:solidFill>
              </a:rPr>
              <a:t>4) VF testing reveals…</a:t>
            </a:r>
            <a:r>
              <a:rPr lang="en-US" altLang="en-US" sz="1200" b="1" dirty="0">
                <a:solidFill>
                  <a:srgbClr val="FFCC99"/>
                </a:solidFill>
              </a:rPr>
              <a:t>bitemporal hemianopia</a:t>
            </a:r>
            <a:r>
              <a:rPr lang="en-US" altLang="en-US" sz="1200" dirty="0">
                <a:solidFill>
                  <a:srgbClr val="FFCC99"/>
                </a:solidFill>
              </a:rPr>
              <a:t> that </a:t>
            </a:r>
            <a:r>
              <a:rPr lang="en-US" altLang="en-US" sz="1200" dirty="0" err="1">
                <a:solidFill>
                  <a:srgbClr val="FFCC99"/>
                </a:solidFill>
              </a:rPr>
              <a:t>doesn’t</a:t>
            </a:r>
            <a:r>
              <a:rPr lang="en-US" altLang="en-US" sz="1200" b="1" dirty="0" err="1">
                <a:solidFill>
                  <a:srgbClr val="FFCC99"/>
                </a:solidFill>
              </a:rPr>
              <a:t>with</a:t>
            </a:r>
            <a:r>
              <a:rPr lang="en-US" altLang="en-US" sz="1200" b="1" dirty="0">
                <a:solidFill>
                  <a:srgbClr val="FFCC99"/>
                </a:solidFill>
              </a:rPr>
              <a:t> refract</a:t>
            </a:r>
          </a:p>
        </p:txBody>
      </p:sp>
      <p:sp>
        <p:nvSpPr>
          <p:cNvPr id="56329" name="Text Box 13">
            <a:extLst>
              <a:ext uri="{FF2B5EF4-FFF2-40B4-BE49-F238E27FC236}">
                <a16:creationId xmlns:a16="http://schemas.microsoft.com/office/drawing/2014/main" id="{B27FEC8D-F090-4486-9ADB-CF73CFBE6F04}"/>
              </a:ext>
            </a:extLst>
          </p:cNvPr>
          <p:cNvSpPr txBox="1">
            <a:spLocks noChangeArrowheads="1"/>
          </p:cNvSpPr>
          <p:nvPr/>
        </p:nvSpPr>
        <p:spPr bwMode="auto">
          <a:xfrm>
            <a:off x="5257800" y="3760788"/>
            <a:ext cx="3424238" cy="1231900"/>
          </a:xfrm>
          <a:prstGeom prst="rect">
            <a:avLst/>
          </a:prstGeom>
          <a:solidFill>
            <a:srgbClr val="CCFF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dirty="0"/>
              <a:t>Optic Nerve Hypoplasia</a:t>
            </a:r>
          </a:p>
          <a:p>
            <a:pPr eaLnBrk="1" hangingPunct="1">
              <a:spcBef>
                <a:spcPct val="0"/>
              </a:spcBef>
              <a:buClrTx/>
              <a:buSzTx/>
              <a:buFontTx/>
              <a:buNone/>
            </a:pPr>
            <a:r>
              <a:rPr lang="en-US" altLang="en-US" sz="1200" dirty="0">
                <a:solidFill>
                  <a:schemeClr val="bg1">
                    <a:lumMod val="75000"/>
                  </a:schemeClr>
                </a:solidFill>
              </a:rPr>
              <a:t>1) Abnormally low</a:t>
            </a:r>
            <a:r>
              <a:rPr lang="en-US" altLang="en-US" sz="1200" b="1" dirty="0">
                <a:solidFill>
                  <a:schemeClr val="bg1">
                    <a:lumMod val="75000"/>
                  </a:schemeClr>
                </a:solidFill>
              </a:rPr>
              <a:t> </a:t>
            </a:r>
            <a:r>
              <a:rPr lang="en-US" altLang="en-US" sz="1200" dirty="0">
                <a:solidFill>
                  <a:schemeClr val="bg1">
                    <a:lumMod val="75000"/>
                  </a:schemeClr>
                </a:solidFill>
              </a:rPr>
              <a:t>number of…</a:t>
            </a:r>
            <a:r>
              <a:rPr lang="en-US" altLang="en-US" sz="1200" b="1" dirty="0">
                <a:solidFill>
                  <a:schemeClr val="bg1">
                    <a:lumMod val="75000"/>
                  </a:schemeClr>
                </a:solidFill>
              </a:rPr>
              <a:t>axons</a:t>
            </a:r>
          </a:p>
          <a:p>
            <a:pPr eaLnBrk="1" hangingPunct="1">
              <a:spcBef>
                <a:spcPct val="0"/>
              </a:spcBef>
              <a:buClrTx/>
              <a:buSzTx/>
              <a:buFontTx/>
              <a:buNone/>
            </a:pPr>
            <a:r>
              <a:rPr lang="en-US" altLang="en-US" sz="1200" dirty="0">
                <a:solidFill>
                  <a:schemeClr val="bg1">
                    <a:lumMod val="75000"/>
                  </a:schemeClr>
                </a:solidFill>
              </a:rPr>
              <a:t>2) DFE: Small pale disc with…</a:t>
            </a:r>
            <a:r>
              <a:rPr lang="en-US" altLang="en-US" sz="1200" b="1" dirty="0">
                <a:solidFill>
                  <a:schemeClr val="bg1">
                    <a:lumMod val="75000"/>
                  </a:schemeClr>
                </a:solidFill>
              </a:rPr>
              <a:t>double ring </a:t>
            </a:r>
            <a:r>
              <a:rPr lang="en-US" altLang="en-US" sz="1200" dirty="0">
                <a:solidFill>
                  <a:schemeClr val="bg1">
                    <a:lumMod val="75000"/>
                  </a:schemeClr>
                </a:solidFill>
              </a:rPr>
              <a:t>sign</a:t>
            </a:r>
          </a:p>
          <a:p>
            <a:pPr eaLnBrk="1" hangingPunct="1">
              <a:spcBef>
                <a:spcPct val="0"/>
              </a:spcBef>
              <a:buClrTx/>
              <a:buSzTx/>
              <a:buFontTx/>
              <a:buNone/>
            </a:pPr>
            <a:r>
              <a:rPr lang="en-US" altLang="en-US" sz="1200" dirty="0">
                <a:solidFill>
                  <a:schemeClr val="bg1">
                    <a:lumMod val="75000"/>
                  </a:schemeClr>
                </a:solidFill>
              </a:rPr>
              <a:t>3) VA…</a:t>
            </a:r>
            <a:r>
              <a:rPr lang="en-US" altLang="en-US" sz="1200" b="1" dirty="0">
                <a:solidFill>
                  <a:schemeClr val="bg1">
                    <a:lumMod val="75000"/>
                  </a:schemeClr>
                </a:solidFill>
              </a:rPr>
              <a:t>20/15&lt;-&gt;NLP</a:t>
            </a:r>
          </a:p>
          <a:p>
            <a:pPr eaLnBrk="1" hangingPunct="1">
              <a:spcBef>
                <a:spcPct val="0"/>
              </a:spcBef>
              <a:buClrTx/>
              <a:buSzTx/>
              <a:buFontTx/>
              <a:buNone/>
            </a:pPr>
            <a:r>
              <a:rPr lang="en-US" altLang="en-US" sz="1200" dirty="0">
                <a:solidFill>
                  <a:schemeClr val="bg1">
                    <a:lumMod val="75000"/>
                  </a:schemeClr>
                </a:solidFill>
              </a:rPr>
              <a:t>4) </a:t>
            </a:r>
            <a:r>
              <a:rPr lang="en-US" altLang="en-US" sz="1200" dirty="0"/>
              <a:t>VF defects…</a:t>
            </a:r>
            <a:r>
              <a:rPr lang="en-US" altLang="en-US" sz="1200" b="1" dirty="0">
                <a:solidFill>
                  <a:srgbClr val="0000FF"/>
                </a:solidFill>
              </a:rPr>
              <a:t>invariably present</a:t>
            </a:r>
          </a:p>
          <a:p>
            <a:pPr eaLnBrk="1" hangingPunct="1">
              <a:spcBef>
                <a:spcPct val="0"/>
              </a:spcBef>
              <a:buClrTx/>
              <a:buSzTx/>
              <a:buFontTx/>
              <a:buNone/>
            </a:pPr>
            <a:r>
              <a:rPr lang="en-US" altLang="en-US" sz="1200" dirty="0">
                <a:solidFill>
                  <a:schemeClr val="bg1">
                    <a:lumMod val="75000"/>
                  </a:schemeClr>
                </a:solidFill>
              </a:rPr>
              <a:t>5) </a:t>
            </a:r>
            <a:r>
              <a:rPr lang="en-US" altLang="en-US" sz="1200" dirty="0">
                <a:solidFill>
                  <a:srgbClr val="CCFFCC"/>
                </a:solidFill>
              </a:rPr>
              <a:t>Remember the…</a:t>
            </a:r>
            <a:r>
              <a:rPr lang="en-US" altLang="en-US" sz="1200" b="1" dirty="0">
                <a:solidFill>
                  <a:srgbClr val="CCFFCC"/>
                </a:solidFill>
              </a:rPr>
              <a:t>4 D’s</a:t>
            </a:r>
            <a:r>
              <a:rPr lang="en-US" altLang="en-US" sz="1200" dirty="0">
                <a:solidFill>
                  <a:srgbClr val="CCFFCC"/>
                </a:solidFill>
              </a:rPr>
              <a:t> (more on this shortly)</a:t>
            </a:r>
          </a:p>
        </p:txBody>
      </p:sp>
      <p:sp>
        <p:nvSpPr>
          <p:cNvPr id="56330" name="Text Box 14">
            <a:extLst>
              <a:ext uri="{FF2B5EF4-FFF2-40B4-BE49-F238E27FC236}">
                <a16:creationId xmlns:a16="http://schemas.microsoft.com/office/drawing/2014/main" id="{E45ACE8A-191D-4C29-8A7A-120D0E2FCE5F}"/>
              </a:ext>
            </a:extLst>
          </p:cNvPr>
          <p:cNvSpPr txBox="1">
            <a:spLocks noChangeArrowheads="1"/>
          </p:cNvSpPr>
          <p:nvPr/>
        </p:nvSpPr>
        <p:spPr bwMode="auto">
          <a:xfrm>
            <a:off x="4648200" y="2576513"/>
            <a:ext cx="3522663" cy="862012"/>
          </a:xfrm>
          <a:prstGeom prst="rect">
            <a:avLst/>
          </a:prstGeom>
          <a:solidFill>
            <a:srgbClr val="FFC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solidFill>
                  <a:schemeClr val="bg1">
                    <a:lumMod val="65000"/>
                  </a:schemeClr>
                </a:solidFill>
              </a:rPr>
              <a:t>Myelinated RNFL</a:t>
            </a:r>
          </a:p>
          <a:p>
            <a:pPr eaLnBrk="1" hangingPunct="1">
              <a:spcBef>
                <a:spcPct val="0"/>
              </a:spcBef>
              <a:buClrTx/>
              <a:buSzTx/>
              <a:buFontTx/>
              <a:buNone/>
            </a:pPr>
            <a:r>
              <a:rPr lang="en-US" altLang="en-US" sz="1200">
                <a:solidFill>
                  <a:schemeClr val="bg1">
                    <a:lumMod val="65000"/>
                  </a:schemeClr>
                </a:solidFill>
              </a:rPr>
              <a:t>1) Myelin normally ends at the…</a:t>
            </a:r>
            <a:r>
              <a:rPr lang="en-US" altLang="en-US" sz="1200" b="1">
                <a:solidFill>
                  <a:schemeClr val="bg1">
                    <a:lumMod val="65000"/>
                  </a:schemeClr>
                </a:solidFill>
              </a:rPr>
              <a:t>lamina cribrosa</a:t>
            </a:r>
          </a:p>
          <a:p>
            <a:pPr eaLnBrk="1" hangingPunct="1">
              <a:spcBef>
                <a:spcPct val="0"/>
              </a:spcBef>
              <a:buClrTx/>
              <a:buSzTx/>
              <a:buFontTx/>
              <a:buNone/>
            </a:pPr>
            <a:r>
              <a:rPr lang="en-US" altLang="en-US" sz="1200">
                <a:solidFill>
                  <a:schemeClr val="bg1">
                    <a:lumMod val="65000"/>
                  </a:schemeClr>
                </a:solidFill>
              </a:rPr>
              <a:t>2) Can be…</a:t>
            </a:r>
            <a:r>
              <a:rPr lang="en-US" altLang="en-US" sz="1200" b="1">
                <a:solidFill>
                  <a:schemeClr val="bg1">
                    <a:lumMod val="65000"/>
                  </a:schemeClr>
                </a:solidFill>
              </a:rPr>
              <a:t>patchy</a:t>
            </a:r>
            <a:r>
              <a:rPr lang="en-US" altLang="en-US" sz="1200">
                <a:solidFill>
                  <a:schemeClr val="bg1">
                    <a:lumMod val="65000"/>
                  </a:schemeClr>
                </a:solidFill>
              </a:rPr>
              <a:t> and </a:t>
            </a:r>
            <a:r>
              <a:rPr lang="en-US" altLang="en-US" sz="1200" b="1">
                <a:solidFill>
                  <a:schemeClr val="bg1">
                    <a:lumMod val="65000"/>
                  </a:schemeClr>
                </a:solidFill>
              </a:rPr>
              <a:t>discontinuous</a:t>
            </a:r>
          </a:p>
          <a:p>
            <a:pPr eaLnBrk="1" hangingPunct="1">
              <a:spcBef>
                <a:spcPct val="0"/>
              </a:spcBef>
              <a:buClrTx/>
              <a:buSzTx/>
              <a:buFontTx/>
              <a:buNone/>
            </a:pPr>
            <a:r>
              <a:rPr lang="en-US" altLang="en-US" sz="1200">
                <a:solidFill>
                  <a:schemeClr val="bg1">
                    <a:lumMod val="65000"/>
                  </a:schemeClr>
                </a:solidFill>
              </a:rPr>
              <a:t>3) Corresponding VF has an…</a:t>
            </a:r>
            <a:r>
              <a:rPr lang="en-US" altLang="en-US" sz="1200" b="1">
                <a:solidFill>
                  <a:schemeClr val="bg1">
                    <a:lumMod val="65000"/>
                  </a:schemeClr>
                </a:solidFill>
              </a:rPr>
              <a:t>absolute</a:t>
            </a:r>
            <a:r>
              <a:rPr lang="en-US" altLang="en-US" sz="1200">
                <a:solidFill>
                  <a:schemeClr val="bg1">
                    <a:lumMod val="65000"/>
                  </a:schemeClr>
                </a:solidFill>
              </a:rPr>
              <a:t> scotoma</a:t>
            </a:r>
          </a:p>
        </p:txBody>
      </p:sp>
      <p:sp>
        <p:nvSpPr>
          <p:cNvPr id="56331" name="Text Box 15">
            <a:extLst>
              <a:ext uri="{FF2B5EF4-FFF2-40B4-BE49-F238E27FC236}">
                <a16:creationId xmlns:a16="http://schemas.microsoft.com/office/drawing/2014/main" id="{E7D5CBA5-0945-4399-B0FB-53830B5EE3B7}"/>
              </a:ext>
            </a:extLst>
          </p:cNvPr>
          <p:cNvSpPr txBox="1">
            <a:spLocks noChangeArrowheads="1"/>
          </p:cNvSpPr>
          <p:nvPr/>
        </p:nvSpPr>
        <p:spPr bwMode="auto">
          <a:xfrm>
            <a:off x="5410200" y="1687513"/>
            <a:ext cx="3640740" cy="677108"/>
          </a:xfrm>
          <a:prstGeom prst="rect">
            <a:avLst/>
          </a:prstGeom>
          <a:solidFill>
            <a:srgbClr val="FFFF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solidFill>
                  <a:schemeClr val="bg1">
                    <a:lumMod val="75000"/>
                  </a:schemeClr>
                </a:solidFill>
              </a:rPr>
              <a:t>Megalopapilla</a:t>
            </a:r>
          </a:p>
          <a:p>
            <a:pPr eaLnBrk="1" hangingPunct="1">
              <a:spcBef>
                <a:spcPct val="0"/>
              </a:spcBef>
              <a:buClrTx/>
              <a:buSzTx/>
              <a:buFontTx/>
              <a:buNone/>
            </a:pPr>
            <a:r>
              <a:rPr lang="en-US" altLang="en-US" sz="1200">
                <a:solidFill>
                  <a:schemeClr val="bg1">
                    <a:lumMod val="75000"/>
                  </a:schemeClr>
                </a:solidFill>
              </a:rPr>
              <a:t>1) Abnormally large diameter of…</a:t>
            </a:r>
            <a:r>
              <a:rPr lang="en-US" altLang="en-US" sz="1200" b="1">
                <a:solidFill>
                  <a:schemeClr val="bg1">
                    <a:lumMod val="75000"/>
                  </a:schemeClr>
                </a:solidFill>
              </a:rPr>
              <a:t>disc </a:t>
            </a:r>
            <a:r>
              <a:rPr lang="en-US" altLang="en-US" sz="1200">
                <a:solidFill>
                  <a:schemeClr val="bg1">
                    <a:lumMod val="75000"/>
                  </a:schemeClr>
                </a:solidFill>
              </a:rPr>
              <a:t>and</a:t>
            </a:r>
            <a:r>
              <a:rPr lang="en-US" altLang="en-US" sz="1200" b="1">
                <a:solidFill>
                  <a:schemeClr val="bg1">
                    <a:lumMod val="75000"/>
                  </a:schemeClr>
                </a:solidFill>
              </a:rPr>
              <a:t> cup</a:t>
            </a:r>
          </a:p>
          <a:p>
            <a:pPr eaLnBrk="1" hangingPunct="1">
              <a:spcBef>
                <a:spcPct val="0"/>
              </a:spcBef>
              <a:buClrTx/>
              <a:buSzTx/>
              <a:buFontTx/>
              <a:buNone/>
            </a:pPr>
            <a:r>
              <a:rPr lang="en-US" altLang="en-US" sz="1200">
                <a:solidFill>
                  <a:schemeClr val="bg1">
                    <a:lumMod val="75000"/>
                  </a:schemeClr>
                </a:solidFill>
              </a:rPr>
              <a:t>2) VF testing may reveal an…</a:t>
            </a:r>
            <a:r>
              <a:rPr lang="en-US" altLang="en-US" sz="1200" b="1">
                <a:solidFill>
                  <a:schemeClr val="bg1">
                    <a:lumMod val="75000"/>
                  </a:schemeClr>
                </a:solidFill>
              </a:rPr>
              <a:t>enlarged blind spot</a:t>
            </a:r>
          </a:p>
        </p:txBody>
      </p:sp>
      <p:sp>
        <p:nvSpPr>
          <p:cNvPr id="56332" name="Rectangle 16">
            <a:extLst>
              <a:ext uri="{FF2B5EF4-FFF2-40B4-BE49-F238E27FC236}">
                <a16:creationId xmlns:a16="http://schemas.microsoft.com/office/drawing/2014/main" id="{9903A9B6-4ADC-41AE-8364-4CA69AFD171D}"/>
              </a:ext>
            </a:extLst>
          </p:cNvPr>
          <p:cNvSpPr>
            <a:spLocks noChangeArrowheads="1"/>
          </p:cNvSpPr>
          <p:nvPr/>
        </p:nvSpPr>
        <p:spPr bwMode="auto">
          <a:xfrm>
            <a:off x="457200" y="122238"/>
            <a:ext cx="7543800" cy="8683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b"/>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ct val="85000"/>
              </a:lnSpc>
              <a:spcBef>
                <a:spcPct val="0"/>
              </a:spcBef>
              <a:buClrTx/>
              <a:buSzTx/>
              <a:buFontTx/>
              <a:buNone/>
            </a:pPr>
            <a:r>
              <a:rPr lang="en-US" altLang="en-US" sz="3200" b="1" dirty="0">
                <a:solidFill>
                  <a:schemeClr val="tx2"/>
                </a:solidFill>
              </a:rPr>
              <a:t>Developmental Abnormalities of the Optic Nerve Head</a:t>
            </a:r>
            <a:endParaRPr lang="en-US" altLang="en-US" sz="3200" dirty="0">
              <a:solidFill>
                <a:schemeClr val="tx2"/>
              </a:solidFill>
            </a:endParaRPr>
          </a:p>
        </p:txBody>
      </p:sp>
      <p:sp>
        <p:nvSpPr>
          <p:cNvPr id="56333" name="Slide Number Placeholder 1">
            <a:extLst>
              <a:ext uri="{FF2B5EF4-FFF2-40B4-BE49-F238E27FC236}">
                <a16:creationId xmlns:a16="http://schemas.microsoft.com/office/drawing/2014/main" id="{78499CE2-A9E0-46C2-9DCB-B4E6966EE106}"/>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2B87E55C-60DB-4AA1-99CA-117E25294934}" type="slidenum">
              <a:rPr lang="en-US" altLang="en-US" sz="1000"/>
              <a:pPr>
                <a:spcBef>
                  <a:spcPct val="0"/>
                </a:spcBef>
                <a:buClrTx/>
                <a:buSzTx/>
                <a:buFontTx/>
                <a:buNone/>
              </a:pPr>
              <a:t>129</a:t>
            </a:fld>
            <a:endParaRPr lang="en-US" altLang="en-US" sz="1000"/>
          </a:p>
        </p:txBody>
      </p:sp>
      <p:sp>
        <p:nvSpPr>
          <p:cNvPr id="17" name="Oval 16">
            <a:extLst>
              <a:ext uri="{FF2B5EF4-FFF2-40B4-BE49-F238E27FC236}">
                <a16:creationId xmlns:a16="http://schemas.microsoft.com/office/drawing/2014/main" id="{9ACC268E-6487-4126-B0E7-E9B920211B9D}"/>
              </a:ext>
            </a:extLst>
          </p:cNvPr>
          <p:cNvSpPr/>
          <p:nvPr/>
        </p:nvSpPr>
        <p:spPr>
          <a:xfrm>
            <a:off x="5333999" y="4389438"/>
            <a:ext cx="2514601" cy="533400"/>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Text Box 10">
            <a:extLst>
              <a:ext uri="{FF2B5EF4-FFF2-40B4-BE49-F238E27FC236}">
                <a16:creationId xmlns:a16="http://schemas.microsoft.com/office/drawing/2014/main" id="{4F5CB1D8-CA09-4A1A-9DBB-3D21FA005662}"/>
              </a:ext>
            </a:extLst>
          </p:cNvPr>
          <p:cNvSpPr txBox="1">
            <a:spLocks noChangeArrowheads="1"/>
          </p:cNvSpPr>
          <p:nvPr/>
        </p:nvSpPr>
        <p:spPr bwMode="auto">
          <a:xfrm>
            <a:off x="1371600" y="4267200"/>
            <a:ext cx="3057525" cy="2154238"/>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Morning-Glory Disc</a:t>
            </a:r>
          </a:p>
          <a:p>
            <a:pPr eaLnBrk="1" hangingPunct="1">
              <a:spcBef>
                <a:spcPct val="0"/>
              </a:spcBef>
              <a:buClrTx/>
              <a:buSzTx/>
              <a:buFontTx/>
              <a:buNone/>
            </a:pPr>
            <a:r>
              <a:rPr lang="en-US" altLang="en-US" sz="1200"/>
              <a:t>--DFE reveals:</a:t>
            </a:r>
          </a:p>
          <a:p>
            <a:pPr eaLnBrk="1" hangingPunct="1">
              <a:spcBef>
                <a:spcPct val="0"/>
              </a:spcBef>
              <a:buClrTx/>
              <a:buSzTx/>
              <a:buFontTx/>
              <a:buNone/>
            </a:pPr>
            <a:r>
              <a:rPr lang="en-US" altLang="en-US" sz="1200"/>
              <a:t>  1) A funnel-shaped…</a:t>
            </a:r>
            <a:r>
              <a:rPr lang="en-US" altLang="en-US" sz="1200" b="1">
                <a:solidFill>
                  <a:srgbClr val="0000FF"/>
                </a:solidFill>
              </a:rPr>
              <a:t>excavation</a:t>
            </a:r>
            <a:endParaRPr lang="en-US" altLang="en-US" sz="1200"/>
          </a:p>
          <a:p>
            <a:pPr eaLnBrk="1" hangingPunct="1">
              <a:spcBef>
                <a:spcPct val="0"/>
              </a:spcBef>
              <a:buClrTx/>
              <a:buSzTx/>
              <a:buFontTx/>
              <a:buNone/>
            </a:pPr>
            <a:r>
              <a:rPr lang="en-US" altLang="en-US" sz="1200"/>
              <a:t>  2) Number of vessels crossing the rim</a:t>
            </a:r>
          </a:p>
          <a:p>
            <a:pPr eaLnBrk="1" hangingPunct="1">
              <a:spcBef>
                <a:spcPct val="0"/>
              </a:spcBef>
              <a:buClrTx/>
              <a:buSzTx/>
              <a:buFontTx/>
              <a:buNone/>
            </a:pPr>
            <a:r>
              <a:rPr lang="en-US" altLang="en-US" sz="1200"/>
              <a:t>    seems abnormally…</a:t>
            </a:r>
            <a:r>
              <a:rPr lang="en-US" altLang="en-US" sz="1200" b="1">
                <a:solidFill>
                  <a:srgbClr val="0000FF"/>
                </a:solidFill>
              </a:rPr>
              <a:t>high</a:t>
            </a:r>
            <a:r>
              <a:rPr lang="en-US" altLang="en-US" sz="1200"/>
              <a:t> </a:t>
            </a:r>
            <a:endParaRPr lang="en-US" altLang="en-US" sz="1200" b="1">
              <a:solidFill>
                <a:srgbClr val="0000FF"/>
              </a:solidFill>
            </a:endParaRPr>
          </a:p>
          <a:p>
            <a:pPr eaLnBrk="1" hangingPunct="1">
              <a:spcBef>
                <a:spcPct val="0"/>
              </a:spcBef>
              <a:buClrTx/>
              <a:buSzTx/>
              <a:buFontTx/>
              <a:buNone/>
            </a:pPr>
            <a:r>
              <a:rPr lang="en-US" altLang="en-US" sz="1200"/>
              <a:t>--Tissue is…</a:t>
            </a:r>
            <a:r>
              <a:rPr lang="en-US" altLang="en-US" sz="1200" b="1">
                <a:solidFill>
                  <a:srgbClr val="0000FF"/>
                </a:solidFill>
              </a:rPr>
              <a:t>contractile</a:t>
            </a:r>
            <a:r>
              <a:rPr lang="en-US" altLang="en-US" sz="1200"/>
              <a:t>, so cup seems</a:t>
            </a:r>
          </a:p>
          <a:p>
            <a:pPr eaLnBrk="1" hangingPunct="1">
              <a:spcBef>
                <a:spcPct val="0"/>
              </a:spcBef>
              <a:buClrTx/>
              <a:buSzTx/>
              <a:buFontTx/>
              <a:buNone/>
            </a:pPr>
            <a:r>
              <a:rPr lang="en-US" altLang="en-US" sz="1200"/>
              <a:t>  to…</a:t>
            </a:r>
            <a:r>
              <a:rPr lang="en-US" altLang="en-US" sz="1200" b="1">
                <a:solidFill>
                  <a:srgbClr val="0000FF"/>
                </a:solidFill>
              </a:rPr>
              <a:t>open </a:t>
            </a:r>
            <a:r>
              <a:rPr lang="en-US" altLang="en-US" sz="1200">
                <a:solidFill>
                  <a:srgbClr val="0000FF"/>
                </a:solidFill>
              </a:rPr>
              <a:t>and</a:t>
            </a:r>
            <a:r>
              <a:rPr lang="en-US" altLang="en-US" sz="1200" b="1">
                <a:solidFill>
                  <a:srgbClr val="0000FF"/>
                </a:solidFill>
              </a:rPr>
              <a:t> close</a:t>
            </a:r>
            <a:r>
              <a:rPr lang="en-US" altLang="en-US" sz="1200"/>
              <a:t> (like its namesake,  </a:t>
            </a:r>
          </a:p>
          <a:p>
            <a:pPr eaLnBrk="1" hangingPunct="1">
              <a:spcBef>
                <a:spcPct val="0"/>
              </a:spcBef>
              <a:buClrTx/>
              <a:buSzTx/>
              <a:buFontTx/>
              <a:buNone/>
            </a:pPr>
            <a:r>
              <a:rPr lang="en-US" altLang="en-US" sz="1200"/>
              <a:t>  the morning-glory flower)</a:t>
            </a:r>
          </a:p>
          <a:p>
            <a:pPr eaLnBrk="1" hangingPunct="1">
              <a:spcBef>
                <a:spcPct val="0"/>
              </a:spcBef>
              <a:buClrTx/>
              <a:buSzTx/>
              <a:buFontTx/>
              <a:buNone/>
            </a:pPr>
            <a:r>
              <a:rPr lang="en-US" altLang="en-US" sz="1200"/>
              <a:t>--VA usually…</a:t>
            </a:r>
            <a:r>
              <a:rPr lang="en-US" altLang="en-US" sz="1200" b="1">
                <a:solidFill>
                  <a:srgbClr val="0000FF"/>
                </a:solidFill>
              </a:rPr>
              <a:t>20/200</a:t>
            </a:r>
            <a:r>
              <a:rPr lang="en-US" altLang="en-US" sz="1200"/>
              <a:t>, but can be…</a:t>
            </a:r>
          </a:p>
          <a:p>
            <a:pPr eaLnBrk="1" hangingPunct="1">
              <a:spcBef>
                <a:spcPct val="0"/>
              </a:spcBef>
              <a:buClrTx/>
              <a:buSzTx/>
              <a:buFontTx/>
              <a:buNone/>
            </a:pPr>
            <a:r>
              <a:rPr lang="en-US" altLang="en-US" sz="1200"/>
              <a:t>   </a:t>
            </a:r>
            <a:r>
              <a:rPr lang="en-US" altLang="en-US" sz="1200" b="1">
                <a:solidFill>
                  <a:srgbClr val="0000FF"/>
                </a:solidFill>
              </a:rPr>
              <a:t>20/20&lt;-&gt;NLP</a:t>
            </a:r>
          </a:p>
          <a:p>
            <a:pPr eaLnBrk="1" hangingPunct="1">
              <a:spcBef>
                <a:spcPct val="0"/>
              </a:spcBef>
              <a:buClrTx/>
              <a:buSzTx/>
              <a:buFontTx/>
              <a:buNone/>
            </a:pPr>
            <a:r>
              <a:rPr lang="en-US" altLang="en-US" sz="1200"/>
              <a:t>--1/3 develop…</a:t>
            </a:r>
            <a:r>
              <a:rPr lang="en-US" altLang="en-US" sz="1200" b="1">
                <a:solidFill>
                  <a:srgbClr val="CCECFF"/>
                </a:solidFill>
              </a:rPr>
              <a:t>serous</a:t>
            </a:r>
            <a:r>
              <a:rPr lang="en-US" altLang="en-US" sz="1200" b="1">
                <a:solidFill>
                  <a:srgbClr val="0000FF"/>
                </a:solidFill>
              </a:rPr>
              <a:t> </a:t>
            </a:r>
            <a:r>
              <a:rPr lang="en-US" altLang="en-US" sz="1200" b="1">
                <a:solidFill>
                  <a:srgbClr val="CCECFF"/>
                </a:solidFill>
              </a:rPr>
              <a:t>RD</a:t>
            </a:r>
          </a:p>
        </p:txBody>
      </p:sp>
      <p:sp>
        <p:nvSpPr>
          <p:cNvPr id="21" name="Text Box 3">
            <a:extLst>
              <a:ext uri="{FF2B5EF4-FFF2-40B4-BE49-F238E27FC236}">
                <a16:creationId xmlns:a16="http://schemas.microsoft.com/office/drawing/2014/main" id="{41E65286-1344-4B1D-9C7C-2CEEABB1C361}"/>
              </a:ext>
            </a:extLst>
          </p:cNvPr>
          <p:cNvSpPr txBox="1">
            <a:spLocks noChangeArrowheads="1"/>
          </p:cNvSpPr>
          <p:nvPr/>
        </p:nvSpPr>
        <p:spPr bwMode="auto">
          <a:xfrm>
            <a:off x="793750" y="3505200"/>
            <a:ext cx="2274888" cy="677863"/>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r>
              <a:rPr lang="en-US" altLang="en-US" sz="1400" b="1">
                <a:solidFill>
                  <a:schemeClr val="bg1">
                    <a:lumMod val="65000"/>
                  </a:schemeClr>
                </a:solidFill>
              </a:rPr>
              <a:t>Optic Pit/Hole</a:t>
            </a:r>
          </a:p>
          <a:p>
            <a:pPr eaLnBrk="1" hangingPunct="1">
              <a:defRPr/>
            </a:pPr>
            <a:r>
              <a:rPr lang="en-US" altLang="en-US" sz="1200">
                <a:solidFill>
                  <a:schemeClr val="bg1">
                    <a:lumMod val="65000"/>
                  </a:schemeClr>
                </a:solidFill>
              </a:rPr>
              <a:t>--Associated with…</a:t>
            </a:r>
            <a:r>
              <a:rPr lang="en-US" altLang="en-US" sz="1200" b="1">
                <a:solidFill>
                  <a:schemeClr val="bg1">
                    <a:lumMod val="65000"/>
                  </a:schemeClr>
                </a:solidFill>
              </a:rPr>
              <a:t>serous RD</a:t>
            </a:r>
          </a:p>
          <a:p>
            <a:pPr eaLnBrk="1" hangingPunct="1">
              <a:defRPr/>
            </a:pPr>
            <a:r>
              <a:rPr lang="en-US" altLang="en-US" sz="1200" b="1">
                <a:solidFill>
                  <a:schemeClr val="bg1">
                    <a:lumMod val="65000"/>
                  </a:schemeClr>
                </a:solidFill>
              </a:rPr>
              <a:t>  in adulthood</a:t>
            </a:r>
          </a:p>
        </p:txBody>
      </p:sp>
      <p:sp>
        <p:nvSpPr>
          <p:cNvPr id="22" name="Line 4">
            <a:extLst>
              <a:ext uri="{FF2B5EF4-FFF2-40B4-BE49-F238E27FC236}">
                <a16:creationId xmlns:a16="http://schemas.microsoft.com/office/drawing/2014/main" id="{F29D141A-2FBA-4218-A5EF-4F64786EAFD0}"/>
              </a:ext>
            </a:extLst>
          </p:cNvPr>
          <p:cNvSpPr>
            <a:spLocks noChangeShapeType="1"/>
          </p:cNvSpPr>
          <p:nvPr/>
        </p:nvSpPr>
        <p:spPr bwMode="auto">
          <a:xfrm flipH="1">
            <a:off x="1600200" y="2057400"/>
            <a:ext cx="1524000" cy="3810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en-US">
              <a:latin typeface="Arial" charset="0"/>
            </a:endParaRPr>
          </a:p>
        </p:txBody>
      </p:sp>
      <p:sp>
        <p:nvSpPr>
          <p:cNvPr id="23" name="Text Box 6">
            <a:extLst>
              <a:ext uri="{FF2B5EF4-FFF2-40B4-BE49-F238E27FC236}">
                <a16:creationId xmlns:a16="http://schemas.microsoft.com/office/drawing/2014/main" id="{5DFD5389-5F0F-430B-9FE9-4FD1DA507055}"/>
              </a:ext>
            </a:extLst>
          </p:cNvPr>
          <p:cNvSpPr txBox="1">
            <a:spLocks noChangeArrowheads="1"/>
          </p:cNvSpPr>
          <p:nvPr/>
        </p:nvSpPr>
        <p:spPr bwMode="auto">
          <a:xfrm>
            <a:off x="1341438" y="1524000"/>
            <a:ext cx="3543300" cy="4587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algn="ctr" eaLnBrk="1" hangingPunct="1">
              <a:lnSpc>
                <a:spcPct val="85000"/>
              </a:lnSpc>
              <a:defRPr/>
            </a:pPr>
            <a:r>
              <a:rPr lang="en-US" altLang="en-US" sz="1400" i="1">
                <a:solidFill>
                  <a:schemeClr val="bg1">
                    <a:lumMod val="75000"/>
                  </a:schemeClr>
                </a:solidFill>
              </a:rPr>
              <a:t>These three are all secondary to abnormal</a:t>
            </a:r>
          </a:p>
          <a:p>
            <a:pPr algn="ctr" eaLnBrk="1" hangingPunct="1">
              <a:lnSpc>
                <a:spcPct val="85000"/>
              </a:lnSpc>
              <a:defRPr/>
            </a:pPr>
            <a:r>
              <a:rPr lang="en-US" altLang="en-US" sz="1400" i="1">
                <a:solidFill>
                  <a:schemeClr val="bg1">
                    <a:lumMod val="75000"/>
                  </a:schemeClr>
                </a:solidFill>
              </a:rPr>
              <a:t>closure of the embryonic optic fissure</a:t>
            </a:r>
          </a:p>
        </p:txBody>
      </p:sp>
      <p:sp>
        <p:nvSpPr>
          <p:cNvPr id="24" name="Text Box 7">
            <a:extLst>
              <a:ext uri="{FF2B5EF4-FFF2-40B4-BE49-F238E27FC236}">
                <a16:creationId xmlns:a16="http://schemas.microsoft.com/office/drawing/2014/main" id="{204468A2-E2DD-443A-AC88-37688980B366}"/>
              </a:ext>
            </a:extLst>
          </p:cNvPr>
          <p:cNvSpPr txBox="1">
            <a:spLocks noChangeArrowheads="1"/>
          </p:cNvSpPr>
          <p:nvPr/>
        </p:nvSpPr>
        <p:spPr bwMode="auto">
          <a:xfrm>
            <a:off x="76200" y="2514600"/>
            <a:ext cx="2782888" cy="862013"/>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r>
              <a:rPr lang="en-US" altLang="en-US" sz="1400" b="1">
                <a:solidFill>
                  <a:schemeClr val="bg1">
                    <a:lumMod val="65000"/>
                  </a:schemeClr>
                </a:solidFill>
              </a:rPr>
              <a:t>Optic Nerve Coloboma</a:t>
            </a:r>
          </a:p>
          <a:p>
            <a:pPr eaLnBrk="1" hangingPunct="1">
              <a:defRPr/>
            </a:pPr>
            <a:r>
              <a:rPr lang="en-US" altLang="en-US" sz="1200">
                <a:solidFill>
                  <a:schemeClr val="bg1">
                    <a:lumMod val="65000"/>
                  </a:schemeClr>
                </a:solidFill>
              </a:rPr>
              <a:t>1) May resemble…</a:t>
            </a:r>
            <a:r>
              <a:rPr lang="en-US" altLang="en-US" sz="1200" b="1">
                <a:solidFill>
                  <a:schemeClr val="bg1">
                    <a:lumMod val="65000"/>
                  </a:schemeClr>
                </a:solidFill>
              </a:rPr>
              <a:t>deep cupping</a:t>
            </a:r>
          </a:p>
          <a:p>
            <a:pPr eaLnBrk="1" hangingPunct="1">
              <a:defRPr/>
            </a:pPr>
            <a:r>
              <a:rPr lang="en-US" altLang="en-US" sz="1200">
                <a:solidFill>
                  <a:schemeClr val="bg1">
                    <a:lumMod val="65000"/>
                  </a:schemeClr>
                </a:solidFill>
              </a:rPr>
              <a:t>2) Can be…</a:t>
            </a:r>
            <a:r>
              <a:rPr lang="en-US" altLang="en-US" sz="1200" b="1">
                <a:solidFill>
                  <a:schemeClr val="bg1">
                    <a:lumMod val="65000"/>
                  </a:schemeClr>
                </a:solidFill>
              </a:rPr>
              <a:t>bilateral, asymmetric</a:t>
            </a:r>
          </a:p>
          <a:p>
            <a:pPr eaLnBrk="1" hangingPunct="1">
              <a:defRPr/>
            </a:pPr>
            <a:r>
              <a:rPr lang="en-US" altLang="en-US" sz="1200">
                <a:solidFill>
                  <a:schemeClr val="bg1">
                    <a:lumMod val="65000"/>
                  </a:schemeClr>
                </a:solidFill>
              </a:rPr>
              <a:t>3) Part of the…</a:t>
            </a:r>
            <a:r>
              <a:rPr lang="en-US" altLang="en-US" sz="1200" b="1">
                <a:solidFill>
                  <a:schemeClr val="bg1">
                    <a:lumMod val="65000"/>
                  </a:schemeClr>
                </a:solidFill>
              </a:rPr>
              <a:t>CHARGE association</a:t>
            </a:r>
          </a:p>
        </p:txBody>
      </p:sp>
      <p:sp>
        <p:nvSpPr>
          <p:cNvPr id="25" name="Line 8">
            <a:extLst>
              <a:ext uri="{FF2B5EF4-FFF2-40B4-BE49-F238E27FC236}">
                <a16:creationId xmlns:a16="http://schemas.microsoft.com/office/drawing/2014/main" id="{EDEEAEB6-5352-41F1-8557-B23E6F4B4721}"/>
              </a:ext>
            </a:extLst>
          </p:cNvPr>
          <p:cNvSpPr>
            <a:spLocks noChangeShapeType="1"/>
          </p:cNvSpPr>
          <p:nvPr/>
        </p:nvSpPr>
        <p:spPr bwMode="auto">
          <a:xfrm flipH="1">
            <a:off x="2971800" y="2057400"/>
            <a:ext cx="152400" cy="14478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en-US">
              <a:latin typeface="Arial" charset="0"/>
            </a:endParaRPr>
          </a:p>
        </p:txBody>
      </p:sp>
      <p:sp>
        <p:nvSpPr>
          <p:cNvPr id="26" name="Text Box 9">
            <a:extLst>
              <a:ext uri="{FF2B5EF4-FFF2-40B4-BE49-F238E27FC236}">
                <a16:creationId xmlns:a16="http://schemas.microsoft.com/office/drawing/2014/main" id="{966E8F5F-47FB-451D-A3AD-4D6CFA5F356D}"/>
              </a:ext>
            </a:extLst>
          </p:cNvPr>
          <p:cNvSpPr txBox="1">
            <a:spLocks noChangeArrowheads="1"/>
          </p:cNvSpPr>
          <p:nvPr/>
        </p:nvSpPr>
        <p:spPr bwMode="auto">
          <a:xfrm>
            <a:off x="1371600" y="4267200"/>
            <a:ext cx="3057525" cy="2154238"/>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r>
              <a:rPr lang="en-US" altLang="en-US" sz="1400" b="1">
                <a:solidFill>
                  <a:schemeClr val="bg1">
                    <a:lumMod val="65000"/>
                  </a:schemeClr>
                </a:solidFill>
              </a:rPr>
              <a:t>Morning-Glory Disc</a:t>
            </a:r>
          </a:p>
          <a:p>
            <a:pPr eaLnBrk="1" hangingPunct="1">
              <a:defRPr/>
            </a:pPr>
            <a:r>
              <a:rPr lang="en-US" altLang="en-US" sz="1200">
                <a:solidFill>
                  <a:schemeClr val="bg1">
                    <a:lumMod val="65000"/>
                  </a:schemeClr>
                </a:solidFill>
              </a:rPr>
              <a:t>--DFE reveals:</a:t>
            </a:r>
          </a:p>
          <a:p>
            <a:pPr eaLnBrk="1" hangingPunct="1">
              <a:defRPr/>
            </a:pPr>
            <a:r>
              <a:rPr lang="en-US" altLang="en-US" sz="1200">
                <a:solidFill>
                  <a:schemeClr val="bg1">
                    <a:lumMod val="65000"/>
                  </a:schemeClr>
                </a:solidFill>
              </a:rPr>
              <a:t>  1) A funnel-shaped…</a:t>
            </a:r>
            <a:r>
              <a:rPr lang="en-US" altLang="en-US" sz="1200" b="1">
                <a:solidFill>
                  <a:schemeClr val="bg1">
                    <a:lumMod val="65000"/>
                  </a:schemeClr>
                </a:solidFill>
              </a:rPr>
              <a:t>excavation</a:t>
            </a:r>
            <a:endParaRPr lang="en-US" altLang="en-US" sz="1200">
              <a:solidFill>
                <a:schemeClr val="bg1">
                  <a:lumMod val="65000"/>
                </a:schemeClr>
              </a:solidFill>
            </a:endParaRPr>
          </a:p>
          <a:p>
            <a:pPr eaLnBrk="1" hangingPunct="1">
              <a:defRPr/>
            </a:pPr>
            <a:r>
              <a:rPr lang="en-US" altLang="en-US" sz="1200">
                <a:solidFill>
                  <a:schemeClr val="bg1">
                    <a:lumMod val="65000"/>
                  </a:schemeClr>
                </a:solidFill>
              </a:rPr>
              <a:t>  2) Number of vessels crossing the rim</a:t>
            </a:r>
          </a:p>
          <a:p>
            <a:pPr eaLnBrk="1" hangingPunct="1">
              <a:defRPr/>
            </a:pPr>
            <a:r>
              <a:rPr lang="en-US" altLang="en-US" sz="1200">
                <a:solidFill>
                  <a:schemeClr val="bg1">
                    <a:lumMod val="65000"/>
                  </a:schemeClr>
                </a:solidFill>
              </a:rPr>
              <a:t>    seems abnormally…</a:t>
            </a:r>
            <a:r>
              <a:rPr lang="en-US" altLang="en-US" sz="1200" b="1">
                <a:solidFill>
                  <a:schemeClr val="bg1">
                    <a:lumMod val="65000"/>
                  </a:schemeClr>
                </a:solidFill>
              </a:rPr>
              <a:t>high</a:t>
            </a:r>
            <a:r>
              <a:rPr lang="en-US" altLang="en-US" sz="1200">
                <a:solidFill>
                  <a:schemeClr val="bg1">
                    <a:lumMod val="65000"/>
                  </a:schemeClr>
                </a:solidFill>
              </a:rPr>
              <a:t> </a:t>
            </a:r>
            <a:endParaRPr lang="en-US" altLang="en-US" sz="1200" b="1">
              <a:solidFill>
                <a:schemeClr val="bg1">
                  <a:lumMod val="65000"/>
                </a:schemeClr>
              </a:solidFill>
            </a:endParaRPr>
          </a:p>
          <a:p>
            <a:pPr eaLnBrk="1" hangingPunct="1">
              <a:defRPr/>
            </a:pPr>
            <a:r>
              <a:rPr lang="en-US" altLang="en-US" sz="1200">
                <a:solidFill>
                  <a:schemeClr val="bg1">
                    <a:lumMod val="65000"/>
                  </a:schemeClr>
                </a:solidFill>
              </a:rPr>
              <a:t>--Tissue is…</a:t>
            </a:r>
            <a:r>
              <a:rPr lang="en-US" altLang="en-US" sz="1200" b="1">
                <a:solidFill>
                  <a:schemeClr val="bg1">
                    <a:lumMod val="65000"/>
                  </a:schemeClr>
                </a:solidFill>
              </a:rPr>
              <a:t>contractile</a:t>
            </a:r>
            <a:r>
              <a:rPr lang="en-US" altLang="en-US" sz="1200">
                <a:solidFill>
                  <a:schemeClr val="bg1">
                    <a:lumMod val="65000"/>
                  </a:schemeClr>
                </a:solidFill>
              </a:rPr>
              <a:t>, so cup seems</a:t>
            </a:r>
          </a:p>
          <a:p>
            <a:pPr eaLnBrk="1" hangingPunct="1">
              <a:defRPr/>
            </a:pPr>
            <a:r>
              <a:rPr lang="en-US" altLang="en-US" sz="1200">
                <a:solidFill>
                  <a:schemeClr val="bg1">
                    <a:lumMod val="65000"/>
                  </a:schemeClr>
                </a:solidFill>
              </a:rPr>
              <a:t>  to…</a:t>
            </a:r>
            <a:r>
              <a:rPr lang="en-US" altLang="en-US" sz="1200" b="1">
                <a:solidFill>
                  <a:schemeClr val="bg1">
                    <a:lumMod val="65000"/>
                  </a:schemeClr>
                </a:solidFill>
              </a:rPr>
              <a:t>open </a:t>
            </a:r>
            <a:r>
              <a:rPr lang="en-US" altLang="en-US" sz="1200">
                <a:solidFill>
                  <a:schemeClr val="bg1">
                    <a:lumMod val="65000"/>
                  </a:schemeClr>
                </a:solidFill>
              </a:rPr>
              <a:t>and</a:t>
            </a:r>
            <a:r>
              <a:rPr lang="en-US" altLang="en-US" sz="1200" b="1">
                <a:solidFill>
                  <a:schemeClr val="bg1">
                    <a:lumMod val="65000"/>
                  </a:schemeClr>
                </a:solidFill>
              </a:rPr>
              <a:t> close</a:t>
            </a:r>
            <a:r>
              <a:rPr lang="en-US" altLang="en-US" sz="1200">
                <a:solidFill>
                  <a:schemeClr val="bg1">
                    <a:lumMod val="65000"/>
                  </a:schemeClr>
                </a:solidFill>
              </a:rPr>
              <a:t> (like its namesake,  </a:t>
            </a:r>
          </a:p>
          <a:p>
            <a:pPr eaLnBrk="1" hangingPunct="1">
              <a:defRPr/>
            </a:pPr>
            <a:r>
              <a:rPr lang="en-US" altLang="en-US" sz="1200">
                <a:solidFill>
                  <a:schemeClr val="bg1">
                    <a:lumMod val="65000"/>
                  </a:schemeClr>
                </a:solidFill>
              </a:rPr>
              <a:t>  the morning-glory flower)</a:t>
            </a:r>
          </a:p>
          <a:p>
            <a:pPr eaLnBrk="1" hangingPunct="1">
              <a:defRPr/>
            </a:pPr>
            <a:r>
              <a:rPr lang="en-US" altLang="en-US" sz="1200">
                <a:solidFill>
                  <a:schemeClr val="bg1">
                    <a:lumMod val="65000"/>
                  </a:schemeClr>
                </a:solidFill>
              </a:rPr>
              <a:t>--VA usually…</a:t>
            </a:r>
            <a:r>
              <a:rPr lang="en-US" altLang="en-US" sz="1200" b="1">
                <a:solidFill>
                  <a:schemeClr val="bg1">
                    <a:lumMod val="65000"/>
                  </a:schemeClr>
                </a:solidFill>
              </a:rPr>
              <a:t>20/200</a:t>
            </a:r>
            <a:r>
              <a:rPr lang="en-US" altLang="en-US" sz="1200">
                <a:solidFill>
                  <a:schemeClr val="bg1">
                    <a:lumMod val="65000"/>
                  </a:schemeClr>
                </a:solidFill>
              </a:rPr>
              <a:t>, but can be…</a:t>
            </a:r>
          </a:p>
          <a:p>
            <a:pPr eaLnBrk="1" hangingPunct="1">
              <a:defRPr/>
            </a:pPr>
            <a:r>
              <a:rPr lang="en-US" altLang="en-US" sz="1200">
                <a:solidFill>
                  <a:schemeClr val="bg1">
                    <a:lumMod val="65000"/>
                  </a:schemeClr>
                </a:solidFill>
              </a:rPr>
              <a:t>   </a:t>
            </a:r>
            <a:r>
              <a:rPr lang="en-US" altLang="en-US" sz="1200" b="1">
                <a:solidFill>
                  <a:schemeClr val="bg1">
                    <a:lumMod val="65000"/>
                  </a:schemeClr>
                </a:solidFill>
              </a:rPr>
              <a:t>20/20&lt;-&gt;NLP</a:t>
            </a:r>
          </a:p>
          <a:p>
            <a:pPr eaLnBrk="1" hangingPunct="1">
              <a:defRPr/>
            </a:pPr>
            <a:r>
              <a:rPr lang="en-US" altLang="en-US" sz="1200">
                <a:solidFill>
                  <a:schemeClr val="bg1">
                    <a:lumMod val="65000"/>
                  </a:schemeClr>
                </a:solidFill>
              </a:rPr>
              <a:t>--1/3 develop…</a:t>
            </a:r>
            <a:r>
              <a:rPr lang="en-US" altLang="en-US" sz="1200" b="1">
                <a:solidFill>
                  <a:schemeClr val="bg1">
                    <a:lumMod val="65000"/>
                  </a:schemeClr>
                </a:solidFill>
              </a:rPr>
              <a:t>serous RD</a:t>
            </a:r>
          </a:p>
        </p:txBody>
      </p:sp>
      <p:sp>
        <p:nvSpPr>
          <p:cNvPr id="27" name="Line 12">
            <a:extLst>
              <a:ext uri="{FF2B5EF4-FFF2-40B4-BE49-F238E27FC236}">
                <a16:creationId xmlns:a16="http://schemas.microsoft.com/office/drawing/2014/main" id="{65BA81D9-D9F9-47DA-B94E-2401C9B40EBF}"/>
              </a:ext>
            </a:extLst>
          </p:cNvPr>
          <p:cNvSpPr>
            <a:spLocks noChangeShapeType="1"/>
          </p:cNvSpPr>
          <p:nvPr/>
        </p:nvSpPr>
        <p:spPr bwMode="auto">
          <a:xfrm>
            <a:off x="3124200" y="2057400"/>
            <a:ext cx="381000" cy="22098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en-US"/>
          </a:p>
        </p:txBody>
      </p:sp>
      <p:sp>
        <p:nvSpPr>
          <p:cNvPr id="29" name="TextBox 28">
            <a:extLst>
              <a:ext uri="{FF2B5EF4-FFF2-40B4-BE49-F238E27FC236}">
                <a16:creationId xmlns:a16="http://schemas.microsoft.com/office/drawing/2014/main" id="{5F12DB5A-F4B9-4C75-9DCB-09472F2B0055}"/>
              </a:ext>
            </a:extLst>
          </p:cNvPr>
          <p:cNvSpPr txBox="1"/>
          <p:nvPr/>
        </p:nvSpPr>
        <p:spPr>
          <a:xfrm>
            <a:off x="4762499" y="4992688"/>
            <a:ext cx="3657600" cy="738664"/>
          </a:xfrm>
          <a:prstGeom prst="rect">
            <a:avLst/>
          </a:prstGeom>
          <a:solidFill>
            <a:srgbClr val="FFFF00"/>
          </a:solidFill>
        </p:spPr>
        <p:txBody>
          <a:bodyPr wrap="square" rtlCol="0">
            <a:spAutoFit/>
          </a:bodyPr>
          <a:lstStyle/>
          <a:p>
            <a:r>
              <a:rPr lang="en-US" sz="1400" i="1" dirty="0">
                <a:solidFill>
                  <a:srgbClr val="0000FF"/>
                </a:solidFill>
              </a:rPr>
              <a:t>Is the VF loss associated with optic nerve hypoplasia progressive, or nonprogressive?</a:t>
            </a:r>
          </a:p>
          <a:p>
            <a:r>
              <a:rPr lang="en-US" sz="1400" dirty="0">
                <a:solidFill>
                  <a:srgbClr val="FFFF00"/>
                </a:solidFill>
              </a:rPr>
              <a:t>Nonprogressive</a:t>
            </a:r>
          </a:p>
        </p:txBody>
      </p:sp>
    </p:spTree>
    <p:extLst>
      <p:ext uri="{BB962C8B-B14F-4D97-AF65-F5344CB8AC3E}">
        <p14:creationId xmlns:p14="http://schemas.microsoft.com/office/powerpoint/2010/main" val="1400264468"/>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8" name="Slide Number Placeholder 1">
            <a:extLst>
              <a:ext uri="{FF2B5EF4-FFF2-40B4-BE49-F238E27FC236}">
                <a16:creationId xmlns:a16="http://schemas.microsoft.com/office/drawing/2014/main" id="{24272C14-98B9-49AA-A34A-661F3FF25627}"/>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1CD4852E-4C6E-4BB0-9F3B-E44927F1563F}" type="slidenum">
              <a:rPr lang="en-US" altLang="en-US" sz="1000"/>
              <a:pPr>
                <a:spcBef>
                  <a:spcPct val="0"/>
                </a:spcBef>
                <a:buClrTx/>
                <a:buSzTx/>
                <a:buFontTx/>
                <a:buNone/>
              </a:pPr>
              <a:t>13</a:t>
            </a:fld>
            <a:endParaRPr lang="en-US" altLang="en-US" sz="1000"/>
          </a:p>
        </p:txBody>
      </p:sp>
      <p:sp>
        <p:nvSpPr>
          <p:cNvPr id="17" name="Rectangle 16">
            <a:extLst>
              <a:ext uri="{FF2B5EF4-FFF2-40B4-BE49-F238E27FC236}">
                <a16:creationId xmlns:a16="http://schemas.microsoft.com/office/drawing/2014/main" id="{B313EDA2-A575-489D-9267-5F5D1E29595C}"/>
              </a:ext>
            </a:extLst>
          </p:cNvPr>
          <p:cNvSpPr>
            <a:spLocks noChangeArrowheads="1"/>
          </p:cNvSpPr>
          <p:nvPr/>
        </p:nvSpPr>
        <p:spPr bwMode="auto">
          <a:xfrm>
            <a:off x="457200" y="122238"/>
            <a:ext cx="7543800" cy="8683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b"/>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ct val="85000"/>
              </a:lnSpc>
              <a:spcBef>
                <a:spcPct val="0"/>
              </a:spcBef>
              <a:buClrTx/>
              <a:buSzTx/>
              <a:buFontTx/>
              <a:buNone/>
            </a:pPr>
            <a:r>
              <a:rPr lang="en-US" altLang="en-US" sz="3200" b="1" dirty="0">
                <a:solidFill>
                  <a:schemeClr val="tx2"/>
                </a:solidFill>
              </a:rPr>
              <a:t>Developmental Abnormalities of the Optic Nerve Head</a:t>
            </a:r>
            <a:endParaRPr lang="en-US" altLang="en-US" sz="3200" dirty="0">
              <a:solidFill>
                <a:schemeClr val="tx2"/>
              </a:solidFill>
            </a:endParaRPr>
          </a:p>
        </p:txBody>
      </p:sp>
      <p:sp>
        <p:nvSpPr>
          <p:cNvPr id="2" name="TextBox 1">
            <a:extLst>
              <a:ext uri="{FF2B5EF4-FFF2-40B4-BE49-F238E27FC236}">
                <a16:creationId xmlns:a16="http://schemas.microsoft.com/office/drawing/2014/main" id="{B9642A5A-246A-44D6-8361-062F83946247}"/>
              </a:ext>
            </a:extLst>
          </p:cNvPr>
          <p:cNvSpPr txBox="1"/>
          <p:nvPr/>
        </p:nvSpPr>
        <p:spPr>
          <a:xfrm>
            <a:off x="3357564" y="6107668"/>
            <a:ext cx="2428871" cy="369332"/>
          </a:xfrm>
          <a:prstGeom prst="rect">
            <a:avLst/>
          </a:prstGeom>
          <a:noFill/>
        </p:spPr>
        <p:txBody>
          <a:bodyPr wrap="none" rtlCol="0">
            <a:spAutoFit/>
          </a:bodyPr>
          <a:lstStyle/>
          <a:p>
            <a:pPr algn="ctr"/>
            <a:r>
              <a:rPr lang="en-US" dirty="0"/>
              <a:t>Optic nerve coloboma</a:t>
            </a:r>
          </a:p>
        </p:txBody>
      </p:sp>
      <p:sp>
        <p:nvSpPr>
          <p:cNvPr id="3" name="TextBox 2">
            <a:extLst>
              <a:ext uri="{FF2B5EF4-FFF2-40B4-BE49-F238E27FC236}">
                <a16:creationId xmlns:a16="http://schemas.microsoft.com/office/drawing/2014/main" id="{FD559773-6243-45E0-86E1-948E82B9EE78}"/>
              </a:ext>
            </a:extLst>
          </p:cNvPr>
          <p:cNvSpPr txBox="1"/>
          <p:nvPr/>
        </p:nvSpPr>
        <p:spPr>
          <a:xfrm>
            <a:off x="1066800" y="4963180"/>
            <a:ext cx="7238999" cy="523220"/>
          </a:xfrm>
          <a:prstGeom prst="rect">
            <a:avLst/>
          </a:prstGeom>
          <a:noFill/>
        </p:spPr>
        <p:txBody>
          <a:bodyPr wrap="square" rtlCol="0">
            <a:spAutoFit/>
          </a:bodyPr>
          <a:lstStyle/>
          <a:p>
            <a:r>
              <a:rPr lang="en-US" sz="1400" b="0" i="0" dirty="0">
                <a:solidFill>
                  <a:srgbClr val="000000"/>
                </a:solidFill>
                <a:effectLst/>
                <a:latin typeface="+mn-lt"/>
              </a:rPr>
              <a:t>Optic nerve coloboma OD. Note the well-demarcated inferior excavation with thinning of the inferior </a:t>
            </a:r>
            <a:r>
              <a:rPr lang="en-US" sz="1400" b="0" i="0" dirty="0" err="1">
                <a:solidFill>
                  <a:srgbClr val="000000"/>
                </a:solidFill>
                <a:effectLst/>
                <a:latin typeface="+mn-lt"/>
              </a:rPr>
              <a:t>neuroretinal</a:t>
            </a:r>
            <a:r>
              <a:rPr lang="en-US" sz="1400" b="0" i="0" dirty="0">
                <a:solidFill>
                  <a:srgbClr val="000000"/>
                </a:solidFill>
                <a:effectLst/>
                <a:latin typeface="+mn-lt"/>
              </a:rPr>
              <a:t> rim and preservation of the superior rim. ONH OS is normal.</a:t>
            </a:r>
            <a:endParaRPr lang="en-US" sz="1400" dirty="0">
              <a:latin typeface="+mn-lt"/>
            </a:endParaRPr>
          </a:p>
        </p:txBody>
      </p:sp>
      <p:pic>
        <p:nvPicPr>
          <p:cNvPr id="5" name="Picture 4">
            <a:extLst>
              <a:ext uri="{FF2B5EF4-FFF2-40B4-BE49-F238E27FC236}">
                <a16:creationId xmlns:a16="http://schemas.microsoft.com/office/drawing/2014/main" id="{3991E286-29C3-4051-8713-4677CE611F68}"/>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2371264" y="1430060"/>
            <a:ext cx="4401470" cy="3481586"/>
          </a:xfrm>
          <a:prstGeom prst="rect">
            <a:avLst/>
          </a:prstGeom>
        </p:spPr>
      </p:pic>
    </p:spTree>
    <p:extLst>
      <p:ext uri="{BB962C8B-B14F-4D97-AF65-F5344CB8AC3E}">
        <p14:creationId xmlns:p14="http://schemas.microsoft.com/office/powerpoint/2010/main" val="1870189249"/>
      </p:ext>
    </p:extLst>
  </p:cSld>
  <p:clrMapOvr>
    <a:masterClrMapping/>
  </p:clrMapOvr>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Text Box 13">
            <a:extLst>
              <a:ext uri="{FF2B5EF4-FFF2-40B4-BE49-F238E27FC236}">
                <a16:creationId xmlns:a16="http://schemas.microsoft.com/office/drawing/2014/main" id="{3C33F021-6FE1-431C-A26B-E52190B415D8}"/>
              </a:ext>
            </a:extLst>
          </p:cNvPr>
          <p:cNvSpPr txBox="1">
            <a:spLocks noChangeArrowheads="1"/>
          </p:cNvSpPr>
          <p:nvPr/>
        </p:nvSpPr>
        <p:spPr bwMode="auto">
          <a:xfrm>
            <a:off x="4800600" y="5257800"/>
            <a:ext cx="4294188" cy="1230313"/>
          </a:xfrm>
          <a:prstGeom prst="rect">
            <a:avLst/>
          </a:prstGeom>
          <a:solidFill>
            <a:srgbClr val="FFCC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Tilted-Disc Syndrome</a:t>
            </a:r>
          </a:p>
          <a:p>
            <a:pPr eaLnBrk="1" hangingPunct="1">
              <a:spcBef>
                <a:spcPct val="0"/>
              </a:spcBef>
              <a:buClrTx/>
              <a:buSzTx/>
              <a:buFontTx/>
              <a:buNone/>
            </a:pPr>
            <a:r>
              <a:rPr lang="en-US" altLang="en-US" sz="1200"/>
              <a:t>1) Superior pole appears…</a:t>
            </a:r>
            <a:r>
              <a:rPr lang="en-US" altLang="en-US" sz="1200" b="1">
                <a:solidFill>
                  <a:srgbClr val="0000FF"/>
                </a:solidFill>
              </a:rPr>
              <a:t>elevated</a:t>
            </a:r>
            <a:r>
              <a:rPr lang="en-US" altLang="en-US" sz="1200"/>
              <a:t>, inferior…</a:t>
            </a:r>
            <a:r>
              <a:rPr lang="en-US" altLang="en-US" sz="1200" b="1">
                <a:solidFill>
                  <a:srgbClr val="0000FF"/>
                </a:solidFill>
              </a:rPr>
              <a:t>recessed</a:t>
            </a:r>
          </a:p>
          <a:p>
            <a:pPr eaLnBrk="1" hangingPunct="1">
              <a:spcBef>
                <a:spcPct val="0"/>
              </a:spcBef>
              <a:buClrTx/>
              <a:buSzTx/>
              <a:buFontTx/>
              <a:buNone/>
            </a:pPr>
            <a:r>
              <a:rPr lang="en-US" altLang="en-US" sz="1200"/>
              <a:t>2) </a:t>
            </a:r>
            <a:r>
              <a:rPr lang="en-US" altLang="en-US" sz="1200">
                <a:solidFill>
                  <a:srgbClr val="FFCC99"/>
                </a:solidFill>
              </a:rPr>
              <a:t>Associated with…</a:t>
            </a:r>
            <a:r>
              <a:rPr lang="en-US" altLang="en-US" sz="1200" b="1">
                <a:solidFill>
                  <a:srgbClr val="FFCC99"/>
                </a:solidFill>
              </a:rPr>
              <a:t>situs inversus</a:t>
            </a:r>
            <a:r>
              <a:rPr lang="en-US" altLang="en-US" sz="1200">
                <a:solidFill>
                  <a:srgbClr val="FFCC99"/>
                </a:solidFill>
              </a:rPr>
              <a:t> of retinal vessels</a:t>
            </a:r>
          </a:p>
          <a:p>
            <a:pPr eaLnBrk="1" hangingPunct="1">
              <a:spcBef>
                <a:spcPct val="0"/>
              </a:spcBef>
              <a:buClrTx/>
              <a:buSzTx/>
              <a:buFontTx/>
              <a:buNone/>
            </a:pPr>
            <a:r>
              <a:rPr lang="en-US" altLang="en-US" sz="1200"/>
              <a:t>3) </a:t>
            </a:r>
            <a:r>
              <a:rPr lang="en-US" altLang="en-US" sz="1200">
                <a:solidFill>
                  <a:srgbClr val="FFCC99"/>
                </a:solidFill>
              </a:rPr>
              <a:t>Fundus abnormality produces…</a:t>
            </a:r>
            <a:r>
              <a:rPr lang="en-US" altLang="en-US" sz="1200" b="1">
                <a:solidFill>
                  <a:srgbClr val="FFCC99"/>
                </a:solidFill>
              </a:rPr>
              <a:t>myopic astigmatism</a:t>
            </a:r>
          </a:p>
          <a:p>
            <a:pPr eaLnBrk="1" hangingPunct="1">
              <a:spcBef>
                <a:spcPct val="0"/>
              </a:spcBef>
              <a:buClrTx/>
              <a:buSzTx/>
              <a:buFontTx/>
              <a:buNone/>
            </a:pPr>
            <a:r>
              <a:rPr lang="en-US" altLang="en-US" sz="1200"/>
              <a:t>4) </a:t>
            </a:r>
            <a:r>
              <a:rPr lang="en-US" altLang="en-US" sz="1200">
                <a:solidFill>
                  <a:srgbClr val="FFCC99"/>
                </a:solidFill>
              </a:rPr>
              <a:t>VF testing reveals…</a:t>
            </a:r>
            <a:r>
              <a:rPr lang="en-US" altLang="en-US" sz="1200" b="1">
                <a:solidFill>
                  <a:srgbClr val="FFCC99"/>
                </a:solidFill>
              </a:rPr>
              <a:t>bitemporal hemianopia</a:t>
            </a:r>
            <a:r>
              <a:rPr lang="en-US" altLang="en-US" sz="1200">
                <a:solidFill>
                  <a:srgbClr val="FFCC99"/>
                </a:solidFill>
              </a:rPr>
              <a:t> that doesn’t</a:t>
            </a:r>
          </a:p>
          <a:p>
            <a:pPr eaLnBrk="1" hangingPunct="1">
              <a:spcBef>
                <a:spcPct val="0"/>
              </a:spcBef>
              <a:buClrTx/>
              <a:buSzTx/>
              <a:buFontTx/>
              <a:buNone/>
            </a:pPr>
            <a:r>
              <a:rPr lang="en-US" altLang="en-US" sz="1200">
                <a:solidFill>
                  <a:srgbClr val="FFCC99"/>
                </a:solidFill>
              </a:rPr>
              <a:t>   …</a:t>
            </a:r>
            <a:r>
              <a:rPr lang="en-US" altLang="en-US" sz="1200" b="1">
                <a:solidFill>
                  <a:srgbClr val="FFCC99"/>
                </a:solidFill>
              </a:rPr>
              <a:t>respect the vertical</a:t>
            </a:r>
            <a:r>
              <a:rPr lang="en-US" altLang="en-US" sz="1200">
                <a:solidFill>
                  <a:srgbClr val="FFCC99"/>
                </a:solidFill>
              </a:rPr>
              <a:t> and may…</a:t>
            </a:r>
            <a:r>
              <a:rPr lang="en-US" altLang="en-US" sz="1200" b="1">
                <a:solidFill>
                  <a:srgbClr val="FFCC99"/>
                </a:solidFill>
              </a:rPr>
              <a:t>resolve with refraction</a:t>
            </a:r>
          </a:p>
        </p:txBody>
      </p:sp>
      <p:sp>
        <p:nvSpPr>
          <p:cNvPr id="28" name="Text Box 13">
            <a:extLst>
              <a:ext uri="{FF2B5EF4-FFF2-40B4-BE49-F238E27FC236}">
                <a16:creationId xmlns:a16="http://schemas.microsoft.com/office/drawing/2014/main" id="{DEA6B129-DEFC-4933-98B7-C68271CF2D81}"/>
              </a:ext>
            </a:extLst>
          </p:cNvPr>
          <p:cNvSpPr txBox="1">
            <a:spLocks noChangeArrowheads="1"/>
          </p:cNvSpPr>
          <p:nvPr/>
        </p:nvSpPr>
        <p:spPr bwMode="auto">
          <a:xfrm>
            <a:off x="4800600" y="5257800"/>
            <a:ext cx="4216400" cy="1231106"/>
          </a:xfrm>
          <a:prstGeom prst="rect">
            <a:avLst/>
          </a:prstGeom>
          <a:solidFill>
            <a:srgbClr val="FFCC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dirty="0">
                <a:solidFill>
                  <a:schemeClr val="bg1">
                    <a:lumMod val="65000"/>
                  </a:schemeClr>
                </a:solidFill>
              </a:rPr>
              <a:t>Tilted-Disc Syndrome</a:t>
            </a:r>
          </a:p>
          <a:p>
            <a:pPr eaLnBrk="1" hangingPunct="1">
              <a:spcBef>
                <a:spcPct val="0"/>
              </a:spcBef>
              <a:buClrTx/>
              <a:buSzTx/>
              <a:buFontTx/>
              <a:buNone/>
            </a:pPr>
            <a:r>
              <a:rPr lang="en-US" altLang="en-US" sz="1200" dirty="0">
                <a:solidFill>
                  <a:srgbClr val="FFCC99"/>
                </a:solidFill>
              </a:rPr>
              <a:t>1) Superior pole appears…</a:t>
            </a:r>
            <a:r>
              <a:rPr lang="en-US" altLang="en-US" sz="1200" b="1" dirty="0">
                <a:solidFill>
                  <a:srgbClr val="FFCC99"/>
                </a:solidFill>
              </a:rPr>
              <a:t>elevated</a:t>
            </a:r>
            <a:r>
              <a:rPr lang="en-US" altLang="en-US" sz="1200" dirty="0">
                <a:solidFill>
                  <a:srgbClr val="FFCC99"/>
                </a:solidFill>
              </a:rPr>
              <a:t>, inferior… </a:t>
            </a:r>
            <a:r>
              <a:rPr lang="en-US" altLang="en-US" sz="1200" b="1" dirty="0">
                <a:solidFill>
                  <a:srgbClr val="FFCC99"/>
                </a:solidFill>
              </a:rPr>
              <a:t>recessed</a:t>
            </a:r>
          </a:p>
          <a:p>
            <a:pPr eaLnBrk="1" hangingPunct="1">
              <a:spcBef>
                <a:spcPct val="0"/>
              </a:spcBef>
              <a:buClrTx/>
              <a:buSzTx/>
              <a:buFontTx/>
              <a:buNone/>
            </a:pPr>
            <a:r>
              <a:rPr lang="en-US" altLang="en-US" sz="1200" dirty="0">
                <a:solidFill>
                  <a:srgbClr val="FFCC99"/>
                </a:solidFill>
              </a:rPr>
              <a:t>2) Associated with…</a:t>
            </a:r>
            <a:r>
              <a:rPr lang="en-US" altLang="en-US" sz="1200" b="1" dirty="0">
                <a:solidFill>
                  <a:srgbClr val="FFCC99"/>
                </a:solidFill>
              </a:rPr>
              <a:t>situs inversus</a:t>
            </a:r>
            <a:r>
              <a:rPr lang="en-US" altLang="en-US" sz="1200" dirty="0">
                <a:solidFill>
                  <a:srgbClr val="FFCC99"/>
                </a:solidFill>
              </a:rPr>
              <a:t> of retinal vessels</a:t>
            </a:r>
          </a:p>
          <a:p>
            <a:pPr eaLnBrk="1" hangingPunct="1">
              <a:spcBef>
                <a:spcPct val="0"/>
              </a:spcBef>
              <a:buClrTx/>
              <a:buSzTx/>
              <a:buFontTx/>
              <a:buNone/>
            </a:pPr>
            <a:r>
              <a:rPr lang="en-US" altLang="en-US" sz="1200" dirty="0">
                <a:solidFill>
                  <a:srgbClr val="FFCC99"/>
                </a:solidFill>
              </a:rPr>
              <a:t>3) Fundus abnormality produces… </a:t>
            </a:r>
            <a:r>
              <a:rPr lang="en-US" altLang="en-US" sz="1200" b="1" dirty="0">
                <a:solidFill>
                  <a:srgbClr val="FFCC99"/>
                </a:solidFill>
              </a:rPr>
              <a:t>myopic </a:t>
            </a:r>
            <a:r>
              <a:rPr lang="en-US" altLang="en-US" sz="1200" b="1" dirty="0" err="1">
                <a:solidFill>
                  <a:srgbClr val="FFCC99"/>
                </a:solidFill>
              </a:rPr>
              <a:t>astigm</a:t>
            </a:r>
            <a:endParaRPr lang="en-US" altLang="en-US" sz="1200" b="1" dirty="0">
              <a:solidFill>
                <a:srgbClr val="FFCC99"/>
              </a:solidFill>
            </a:endParaRPr>
          </a:p>
          <a:p>
            <a:pPr eaLnBrk="1" hangingPunct="1">
              <a:spcBef>
                <a:spcPct val="0"/>
              </a:spcBef>
              <a:buClrTx/>
              <a:buSzTx/>
              <a:buFontTx/>
              <a:buNone/>
            </a:pPr>
            <a:r>
              <a:rPr lang="en-US" altLang="en-US" sz="1200" dirty="0">
                <a:solidFill>
                  <a:srgbClr val="FFCC99"/>
                </a:solidFill>
              </a:rPr>
              <a:t>4) VF testing reveals…</a:t>
            </a:r>
            <a:r>
              <a:rPr lang="en-US" altLang="en-US" sz="1200" b="1" dirty="0">
                <a:solidFill>
                  <a:srgbClr val="FFCC99"/>
                </a:solidFill>
              </a:rPr>
              <a:t>bitemporal hemianopia</a:t>
            </a:r>
            <a:r>
              <a:rPr lang="en-US" altLang="en-US" sz="1200" dirty="0">
                <a:solidFill>
                  <a:srgbClr val="FFCC99"/>
                </a:solidFill>
              </a:rPr>
              <a:t> that </a:t>
            </a:r>
            <a:r>
              <a:rPr lang="en-US" altLang="en-US" sz="1200" dirty="0" err="1">
                <a:solidFill>
                  <a:srgbClr val="FFCC99"/>
                </a:solidFill>
              </a:rPr>
              <a:t>doesn’t</a:t>
            </a:r>
            <a:r>
              <a:rPr lang="en-US" altLang="en-US" sz="1200" b="1" dirty="0" err="1">
                <a:solidFill>
                  <a:srgbClr val="FFCC99"/>
                </a:solidFill>
              </a:rPr>
              <a:t>with</a:t>
            </a:r>
            <a:r>
              <a:rPr lang="en-US" altLang="en-US" sz="1200" b="1" dirty="0">
                <a:solidFill>
                  <a:srgbClr val="FFCC99"/>
                </a:solidFill>
              </a:rPr>
              <a:t> refract</a:t>
            </a:r>
          </a:p>
        </p:txBody>
      </p:sp>
      <p:sp>
        <p:nvSpPr>
          <p:cNvPr id="56329" name="Text Box 13">
            <a:extLst>
              <a:ext uri="{FF2B5EF4-FFF2-40B4-BE49-F238E27FC236}">
                <a16:creationId xmlns:a16="http://schemas.microsoft.com/office/drawing/2014/main" id="{B27FEC8D-F090-4486-9ADB-CF73CFBE6F04}"/>
              </a:ext>
            </a:extLst>
          </p:cNvPr>
          <p:cNvSpPr txBox="1">
            <a:spLocks noChangeArrowheads="1"/>
          </p:cNvSpPr>
          <p:nvPr/>
        </p:nvSpPr>
        <p:spPr bwMode="auto">
          <a:xfrm>
            <a:off x="5257800" y="3760788"/>
            <a:ext cx="3424238" cy="1231900"/>
          </a:xfrm>
          <a:prstGeom prst="rect">
            <a:avLst/>
          </a:prstGeom>
          <a:solidFill>
            <a:srgbClr val="CCFF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dirty="0"/>
              <a:t>Optic Nerve Hypoplasia</a:t>
            </a:r>
          </a:p>
          <a:p>
            <a:pPr eaLnBrk="1" hangingPunct="1">
              <a:spcBef>
                <a:spcPct val="0"/>
              </a:spcBef>
              <a:buClrTx/>
              <a:buSzTx/>
              <a:buFontTx/>
              <a:buNone/>
            </a:pPr>
            <a:r>
              <a:rPr lang="en-US" altLang="en-US" sz="1200" dirty="0">
                <a:solidFill>
                  <a:schemeClr val="bg1">
                    <a:lumMod val="75000"/>
                  </a:schemeClr>
                </a:solidFill>
              </a:rPr>
              <a:t>1) Abnormally low</a:t>
            </a:r>
            <a:r>
              <a:rPr lang="en-US" altLang="en-US" sz="1200" b="1" dirty="0">
                <a:solidFill>
                  <a:schemeClr val="bg1">
                    <a:lumMod val="75000"/>
                  </a:schemeClr>
                </a:solidFill>
              </a:rPr>
              <a:t> </a:t>
            </a:r>
            <a:r>
              <a:rPr lang="en-US" altLang="en-US" sz="1200" dirty="0">
                <a:solidFill>
                  <a:schemeClr val="bg1">
                    <a:lumMod val="75000"/>
                  </a:schemeClr>
                </a:solidFill>
              </a:rPr>
              <a:t>number of…</a:t>
            </a:r>
            <a:r>
              <a:rPr lang="en-US" altLang="en-US" sz="1200" b="1" dirty="0">
                <a:solidFill>
                  <a:schemeClr val="bg1">
                    <a:lumMod val="75000"/>
                  </a:schemeClr>
                </a:solidFill>
              </a:rPr>
              <a:t>axons</a:t>
            </a:r>
          </a:p>
          <a:p>
            <a:pPr eaLnBrk="1" hangingPunct="1">
              <a:spcBef>
                <a:spcPct val="0"/>
              </a:spcBef>
              <a:buClrTx/>
              <a:buSzTx/>
              <a:buFontTx/>
              <a:buNone/>
            </a:pPr>
            <a:r>
              <a:rPr lang="en-US" altLang="en-US" sz="1200" dirty="0">
                <a:solidFill>
                  <a:schemeClr val="bg1">
                    <a:lumMod val="75000"/>
                  </a:schemeClr>
                </a:solidFill>
              </a:rPr>
              <a:t>2) DFE: Small pale disc with…</a:t>
            </a:r>
            <a:r>
              <a:rPr lang="en-US" altLang="en-US" sz="1200" b="1" dirty="0">
                <a:solidFill>
                  <a:schemeClr val="bg1">
                    <a:lumMod val="75000"/>
                  </a:schemeClr>
                </a:solidFill>
              </a:rPr>
              <a:t>double ring </a:t>
            </a:r>
            <a:r>
              <a:rPr lang="en-US" altLang="en-US" sz="1200" dirty="0">
                <a:solidFill>
                  <a:schemeClr val="bg1">
                    <a:lumMod val="75000"/>
                  </a:schemeClr>
                </a:solidFill>
              </a:rPr>
              <a:t>sign</a:t>
            </a:r>
          </a:p>
          <a:p>
            <a:pPr eaLnBrk="1" hangingPunct="1">
              <a:spcBef>
                <a:spcPct val="0"/>
              </a:spcBef>
              <a:buClrTx/>
              <a:buSzTx/>
              <a:buFontTx/>
              <a:buNone/>
            </a:pPr>
            <a:r>
              <a:rPr lang="en-US" altLang="en-US" sz="1200" dirty="0">
                <a:solidFill>
                  <a:schemeClr val="bg1">
                    <a:lumMod val="75000"/>
                  </a:schemeClr>
                </a:solidFill>
              </a:rPr>
              <a:t>3) VA…</a:t>
            </a:r>
            <a:r>
              <a:rPr lang="en-US" altLang="en-US" sz="1200" b="1" dirty="0">
                <a:solidFill>
                  <a:schemeClr val="bg1">
                    <a:lumMod val="75000"/>
                  </a:schemeClr>
                </a:solidFill>
              </a:rPr>
              <a:t>20/15&lt;-&gt;NLP</a:t>
            </a:r>
          </a:p>
          <a:p>
            <a:pPr eaLnBrk="1" hangingPunct="1">
              <a:spcBef>
                <a:spcPct val="0"/>
              </a:spcBef>
              <a:buClrTx/>
              <a:buSzTx/>
              <a:buFontTx/>
              <a:buNone/>
            </a:pPr>
            <a:r>
              <a:rPr lang="en-US" altLang="en-US" sz="1200" dirty="0">
                <a:solidFill>
                  <a:schemeClr val="bg1">
                    <a:lumMod val="75000"/>
                  </a:schemeClr>
                </a:solidFill>
              </a:rPr>
              <a:t>4) </a:t>
            </a:r>
            <a:r>
              <a:rPr lang="en-US" altLang="en-US" sz="1200" dirty="0"/>
              <a:t>VF defects…</a:t>
            </a:r>
            <a:r>
              <a:rPr lang="en-US" altLang="en-US" sz="1200" b="1" dirty="0">
                <a:solidFill>
                  <a:srgbClr val="0000FF"/>
                </a:solidFill>
              </a:rPr>
              <a:t>invariably present</a:t>
            </a:r>
          </a:p>
          <a:p>
            <a:pPr eaLnBrk="1" hangingPunct="1">
              <a:spcBef>
                <a:spcPct val="0"/>
              </a:spcBef>
              <a:buClrTx/>
              <a:buSzTx/>
              <a:buFontTx/>
              <a:buNone/>
            </a:pPr>
            <a:r>
              <a:rPr lang="en-US" altLang="en-US" sz="1200" dirty="0">
                <a:solidFill>
                  <a:schemeClr val="bg1">
                    <a:lumMod val="75000"/>
                  </a:schemeClr>
                </a:solidFill>
              </a:rPr>
              <a:t>5) </a:t>
            </a:r>
            <a:r>
              <a:rPr lang="en-US" altLang="en-US" sz="1200" dirty="0">
                <a:solidFill>
                  <a:srgbClr val="CCFFCC"/>
                </a:solidFill>
              </a:rPr>
              <a:t>Remember the…</a:t>
            </a:r>
            <a:r>
              <a:rPr lang="en-US" altLang="en-US" sz="1200" b="1" dirty="0">
                <a:solidFill>
                  <a:srgbClr val="CCFFCC"/>
                </a:solidFill>
              </a:rPr>
              <a:t>4 D’s</a:t>
            </a:r>
            <a:r>
              <a:rPr lang="en-US" altLang="en-US" sz="1200" dirty="0">
                <a:solidFill>
                  <a:srgbClr val="CCFFCC"/>
                </a:solidFill>
              </a:rPr>
              <a:t> (more on this shortly)</a:t>
            </a:r>
          </a:p>
        </p:txBody>
      </p:sp>
      <p:sp>
        <p:nvSpPr>
          <p:cNvPr id="56330" name="Text Box 14">
            <a:extLst>
              <a:ext uri="{FF2B5EF4-FFF2-40B4-BE49-F238E27FC236}">
                <a16:creationId xmlns:a16="http://schemas.microsoft.com/office/drawing/2014/main" id="{E45ACE8A-191D-4C29-8A7A-120D0E2FCE5F}"/>
              </a:ext>
            </a:extLst>
          </p:cNvPr>
          <p:cNvSpPr txBox="1">
            <a:spLocks noChangeArrowheads="1"/>
          </p:cNvSpPr>
          <p:nvPr/>
        </p:nvSpPr>
        <p:spPr bwMode="auto">
          <a:xfrm>
            <a:off x="4648200" y="2576513"/>
            <a:ext cx="3522663" cy="862012"/>
          </a:xfrm>
          <a:prstGeom prst="rect">
            <a:avLst/>
          </a:prstGeom>
          <a:solidFill>
            <a:srgbClr val="FFC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solidFill>
                  <a:schemeClr val="bg1">
                    <a:lumMod val="65000"/>
                  </a:schemeClr>
                </a:solidFill>
              </a:rPr>
              <a:t>Myelinated RNFL</a:t>
            </a:r>
          </a:p>
          <a:p>
            <a:pPr eaLnBrk="1" hangingPunct="1">
              <a:spcBef>
                <a:spcPct val="0"/>
              </a:spcBef>
              <a:buClrTx/>
              <a:buSzTx/>
              <a:buFontTx/>
              <a:buNone/>
            </a:pPr>
            <a:r>
              <a:rPr lang="en-US" altLang="en-US" sz="1200">
                <a:solidFill>
                  <a:schemeClr val="bg1">
                    <a:lumMod val="65000"/>
                  </a:schemeClr>
                </a:solidFill>
              </a:rPr>
              <a:t>1) Myelin normally ends at the…</a:t>
            </a:r>
            <a:r>
              <a:rPr lang="en-US" altLang="en-US" sz="1200" b="1">
                <a:solidFill>
                  <a:schemeClr val="bg1">
                    <a:lumMod val="65000"/>
                  </a:schemeClr>
                </a:solidFill>
              </a:rPr>
              <a:t>lamina cribrosa</a:t>
            </a:r>
          </a:p>
          <a:p>
            <a:pPr eaLnBrk="1" hangingPunct="1">
              <a:spcBef>
                <a:spcPct val="0"/>
              </a:spcBef>
              <a:buClrTx/>
              <a:buSzTx/>
              <a:buFontTx/>
              <a:buNone/>
            </a:pPr>
            <a:r>
              <a:rPr lang="en-US" altLang="en-US" sz="1200">
                <a:solidFill>
                  <a:schemeClr val="bg1">
                    <a:lumMod val="65000"/>
                  </a:schemeClr>
                </a:solidFill>
              </a:rPr>
              <a:t>2) Can be…</a:t>
            </a:r>
            <a:r>
              <a:rPr lang="en-US" altLang="en-US" sz="1200" b="1">
                <a:solidFill>
                  <a:schemeClr val="bg1">
                    <a:lumMod val="65000"/>
                  </a:schemeClr>
                </a:solidFill>
              </a:rPr>
              <a:t>patchy</a:t>
            </a:r>
            <a:r>
              <a:rPr lang="en-US" altLang="en-US" sz="1200">
                <a:solidFill>
                  <a:schemeClr val="bg1">
                    <a:lumMod val="65000"/>
                  </a:schemeClr>
                </a:solidFill>
              </a:rPr>
              <a:t> and </a:t>
            </a:r>
            <a:r>
              <a:rPr lang="en-US" altLang="en-US" sz="1200" b="1">
                <a:solidFill>
                  <a:schemeClr val="bg1">
                    <a:lumMod val="65000"/>
                  </a:schemeClr>
                </a:solidFill>
              </a:rPr>
              <a:t>discontinuous</a:t>
            </a:r>
          </a:p>
          <a:p>
            <a:pPr eaLnBrk="1" hangingPunct="1">
              <a:spcBef>
                <a:spcPct val="0"/>
              </a:spcBef>
              <a:buClrTx/>
              <a:buSzTx/>
              <a:buFontTx/>
              <a:buNone/>
            </a:pPr>
            <a:r>
              <a:rPr lang="en-US" altLang="en-US" sz="1200">
                <a:solidFill>
                  <a:schemeClr val="bg1">
                    <a:lumMod val="65000"/>
                  </a:schemeClr>
                </a:solidFill>
              </a:rPr>
              <a:t>3) Corresponding VF has an…</a:t>
            </a:r>
            <a:r>
              <a:rPr lang="en-US" altLang="en-US" sz="1200" b="1">
                <a:solidFill>
                  <a:schemeClr val="bg1">
                    <a:lumMod val="65000"/>
                  </a:schemeClr>
                </a:solidFill>
              </a:rPr>
              <a:t>absolute</a:t>
            </a:r>
            <a:r>
              <a:rPr lang="en-US" altLang="en-US" sz="1200">
                <a:solidFill>
                  <a:schemeClr val="bg1">
                    <a:lumMod val="65000"/>
                  </a:schemeClr>
                </a:solidFill>
              </a:rPr>
              <a:t> scotoma</a:t>
            </a:r>
          </a:p>
        </p:txBody>
      </p:sp>
      <p:sp>
        <p:nvSpPr>
          <p:cNvPr id="56331" name="Text Box 15">
            <a:extLst>
              <a:ext uri="{FF2B5EF4-FFF2-40B4-BE49-F238E27FC236}">
                <a16:creationId xmlns:a16="http://schemas.microsoft.com/office/drawing/2014/main" id="{E7D5CBA5-0945-4399-B0FB-53830B5EE3B7}"/>
              </a:ext>
            </a:extLst>
          </p:cNvPr>
          <p:cNvSpPr txBox="1">
            <a:spLocks noChangeArrowheads="1"/>
          </p:cNvSpPr>
          <p:nvPr/>
        </p:nvSpPr>
        <p:spPr bwMode="auto">
          <a:xfrm>
            <a:off x="5410200" y="1687513"/>
            <a:ext cx="3640740" cy="677108"/>
          </a:xfrm>
          <a:prstGeom prst="rect">
            <a:avLst/>
          </a:prstGeom>
          <a:solidFill>
            <a:srgbClr val="FFFF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solidFill>
                  <a:schemeClr val="bg1">
                    <a:lumMod val="75000"/>
                  </a:schemeClr>
                </a:solidFill>
              </a:rPr>
              <a:t>Megalopapilla</a:t>
            </a:r>
          </a:p>
          <a:p>
            <a:pPr eaLnBrk="1" hangingPunct="1">
              <a:spcBef>
                <a:spcPct val="0"/>
              </a:spcBef>
              <a:buClrTx/>
              <a:buSzTx/>
              <a:buFontTx/>
              <a:buNone/>
            </a:pPr>
            <a:r>
              <a:rPr lang="en-US" altLang="en-US" sz="1200">
                <a:solidFill>
                  <a:schemeClr val="bg1">
                    <a:lumMod val="75000"/>
                  </a:schemeClr>
                </a:solidFill>
              </a:rPr>
              <a:t>1) Abnormally large diameter of…</a:t>
            </a:r>
            <a:r>
              <a:rPr lang="en-US" altLang="en-US" sz="1200" b="1">
                <a:solidFill>
                  <a:schemeClr val="bg1">
                    <a:lumMod val="75000"/>
                  </a:schemeClr>
                </a:solidFill>
              </a:rPr>
              <a:t>disc </a:t>
            </a:r>
            <a:r>
              <a:rPr lang="en-US" altLang="en-US" sz="1200">
                <a:solidFill>
                  <a:schemeClr val="bg1">
                    <a:lumMod val="75000"/>
                  </a:schemeClr>
                </a:solidFill>
              </a:rPr>
              <a:t>and</a:t>
            </a:r>
            <a:r>
              <a:rPr lang="en-US" altLang="en-US" sz="1200" b="1">
                <a:solidFill>
                  <a:schemeClr val="bg1">
                    <a:lumMod val="75000"/>
                  </a:schemeClr>
                </a:solidFill>
              </a:rPr>
              <a:t> cup</a:t>
            </a:r>
          </a:p>
          <a:p>
            <a:pPr eaLnBrk="1" hangingPunct="1">
              <a:spcBef>
                <a:spcPct val="0"/>
              </a:spcBef>
              <a:buClrTx/>
              <a:buSzTx/>
              <a:buFontTx/>
              <a:buNone/>
            </a:pPr>
            <a:r>
              <a:rPr lang="en-US" altLang="en-US" sz="1200">
                <a:solidFill>
                  <a:schemeClr val="bg1">
                    <a:lumMod val="75000"/>
                  </a:schemeClr>
                </a:solidFill>
              </a:rPr>
              <a:t>2) VF testing may reveal an…</a:t>
            </a:r>
            <a:r>
              <a:rPr lang="en-US" altLang="en-US" sz="1200" b="1">
                <a:solidFill>
                  <a:schemeClr val="bg1">
                    <a:lumMod val="75000"/>
                  </a:schemeClr>
                </a:solidFill>
              </a:rPr>
              <a:t>enlarged blind spot</a:t>
            </a:r>
          </a:p>
        </p:txBody>
      </p:sp>
      <p:sp>
        <p:nvSpPr>
          <p:cNvPr id="56332" name="Rectangle 16">
            <a:extLst>
              <a:ext uri="{FF2B5EF4-FFF2-40B4-BE49-F238E27FC236}">
                <a16:creationId xmlns:a16="http://schemas.microsoft.com/office/drawing/2014/main" id="{9903A9B6-4ADC-41AE-8364-4CA69AFD171D}"/>
              </a:ext>
            </a:extLst>
          </p:cNvPr>
          <p:cNvSpPr>
            <a:spLocks noChangeArrowheads="1"/>
          </p:cNvSpPr>
          <p:nvPr/>
        </p:nvSpPr>
        <p:spPr bwMode="auto">
          <a:xfrm>
            <a:off x="457200" y="122238"/>
            <a:ext cx="7543800" cy="8683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b"/>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ct val="85000"/>
              </a:lnSpc>
              <a:spcBef>
                <a:spcPct val="0"/>
              </a:spcBef>
              <a:buClrTx/>
              <a:buSzTx/>
              <a:buFontTx/>
              <a:buNone/>
            </a:pPr>
            <a:r>
              <a:rPr lang="en-US" altLang="en-US" sz="3200" b="1" dirty="0">
                <a:solidFill>
                  <a:schemeClr val="tx2"/>
                </a:solidFill>
              </a:rPr>
              <a:t>Developmental Abnormalities of the Optic Nerve Head</a:t>
            </a:r>
            <a:endParaRPr lang="en-US" altLang="en-US" sz="3200" dirty="0">
              <a:solidFill>
                <a:schemeClr val="tx2"/>
              </a:solidFill>
            </a:endParaRPr>
          </a:p>
        </p:txBody>
      </p:sp>
      <p:sp>
        <p:nvSpPr>
          <p:cNvPr id="56333" name="Slide Number Placeholder 1">
            <a:extLst>
              <a:ext uri="{FF2B5EF4-FFF2-40B4-BE49-F238E27FC236}">
                <a16:creationId xmlns:a16="http://schemas.microsoft.com/office/drawing/2014/main" id="{78499CE2-A9E0-46C2-9DCB-B4E6966EE106}"/>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2B87E55C-60DB-4AA1-99CA-117E25294934}" type="slidenum">
              <a:rPr lang="en-US" altLang="en-US" sz="1000"/>
              <a:pPr>
                <a:spcBef>
                  <a:spcPct val="0"/>
                </a:spcBef>
                <a:buClrTx/>
                <a:buSzTx/>
                <a:buFontTx/>
                <a:buNone/>
              </a:pPr>
              <a:t>130</a:t>
            </a:fld>
            <a:endParaRPr lang="en-US" altLang="en-US" sz="1000"/>
          </a:p>
        </p:txBody>
      </p:sp>
      <p:sp>
        <p:nvSpPr>
          <p:cNvPr id="17" name="Oval 16">
            <a:extLst>
              <a:ext uri="{FF2B5EF4-FFF2-40B4-BE49-F238E27FC236}">
                <a16:creationId xmlns:a16="http://schemas.microsoft.com/office/drawing/2014/main" id="{9ACC268E-6487-4126-B0E7-E9B920211B9D}"/>
              </a:ext>
            </a:extLst>
          </p:cNvPr>
          <p:cNvSpPr/>
          <p:nvPr/>
        </p:nvSpPr>
        <p:spPr>
          <a:xfrm>
            <a:off x="5333999" y="4389438"/>
            <a:ext cx="2514601" cy="533400"/>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Text Box 10">
            <a:extLst>
              <a:ext uri="{FF2B5EF4-FFF2-40B4-BE49-F238E27FC236}">
                <a16:creationId xmlns:a16="http://schemas.microsoft.com/office/drawing/2014/main" id="{4F5CB1D8-CA09-4A1A-9DBB-3D21FA005662}"/>
              </a:ext>
            </a:extLst>
          </p:cNvPr>
          <p:cNvSpPr txBox="1">
            <a:spLocks noChangeArrowheads="1"/>
          </p:cNvSpPr>
          <p:nvPr/>
        </p:nvSpPr>
        <p:spPr bwMode="auto">
          <a:xfrm>
            <a:off x="1371600" y="4267200"/>
            <a:ext cx="3057525" cy="2154238"/>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Morning-Glory Disc</a:t>
            </a:r>
          </a:p>
          <a:p>
            <a:pPr eaLnBrk="1" hangingPunct="1">
              <a:spcBef>
                <a:spcPct val="0"/>
              </a:spcBef>
              <a:buClrTx/>
              <a:buSzTx/>
              <a:buFontTx/>
              <a:buNone/>
            </a:pPr>
            <a:r>
              <a:rPr lang="en-US" altLang="en-US" sz="1200"/>
              <a:t>--DFE reveals:</a:t>
            </a:r>
          </a:p>
          <a:p>
            <a:pPr eaLnBrk="1" hangingPunct="1">
              <a:spcBef>
                <a:spcPct val="0"/>
              </a:spcBef>
              <a:buClrTx/>
              <a:buSzTx/>
              <a:buFontTx/>
              <a:buNone/>
            </a:pPr>
            <a:r>
              <a:rPr lang="en-US" altLang="en-US" sz="1200"/>
              <a:t>  1) A funnel-shaped…</a:t>
            </a:r>
            <a:r>
              <a:rPr lang="en-US" altLang="en-US" sz="1200" b="1">
                <a:solidFill>
                  <a:srgbClr val="0000FF"/>
                </a:solidFill>
              </a:rPr>
              <a:t>excavation</a:t>
            </a:r>
            <a:endParaRPr lang="en-US" altLang="en-US" sz="1200"/>
          </a:p>
          <a:p>
            <a:pPr eaLnBrk="1" hangingPunct="1">
              <a:spcBef>
                <a:spcPct val="0"/>
              </a:spcBef>
              <a:buClrTx/>
              <a:buSzTx/>
              <a:buFontTx/>
              <a:buNone/>
            </a:pPr>
            <a:r>
              <a:rPr lang="en-US" altLang="en-US" sz="1200"/>
              <a:t>  2) Number of vessels crossing the rim</a:t>
            </a:r>
          </a:p>
          <a:p>
            <a:pPr eaLnBrk="1" hangingPunct="1">
              <a:spcBef>
                <a:spcPct val="0"/>
              </a:spcBef>
              <a:buClrTx/>
              <a:buSzTx/>
              <a:buFontTx/>
              <a:buNone/>
            </a:pPr>
            <a:r>
              <a:rPr lang="en-US" altLang="en-US" sz="1200"/>
              <a:t>    seems abnormally…</a:t>
            </a:r>
            <a:r>
              <a:rPr lang="en-US" altLang="en-US" sz="1200" b="1">
                <a:solidFill>
                  <a:srgbClr val="0000FF"/>
                </a:solidFill>
              </a:rPr>
              <a:t>high</a:t>
            </a:r>
            <a:r>
              <a:rPr lang="en-US" altLang="en-US" sz="1200"/>
              <a:t> </a:t>
            </a:r>
            <a:endParaRPr lang="en-US" altLang="en-US" sz="1200" b="1">
              <a:solidFill>
                <a:srgbClr val="0000FF"/>
              </a:solidFill>
            </a:endParaRPr>
          </a:p>
          <a:p>
            <a:pPr eaLnBrk="1" hangingPunct="1">
              <a:spcBef>
                <a:spcPct val="0"/>
              </a:spcBef>
              <a:buClrTx/>
              <a:buSzTx/>
              <a:buFontTx/>
              <a:buNone/>
            </a:pPr>
            <a:r>
              <a:rPr lang="en-US" altLang="en-US" sz="1200"/>
              <a:t>--Tissue is…</a:t>
            </a:r>
            <a:r>
              <a:rPr lang="en-US" altLang="en-US" sz="1200" b="1">
                <a:solidFill>
                  <a:srgbClr val="0000FF"/>
                </a:solidFill>
              </a:rPr>
              <a:t>contractile</a:t>
            </a:r>
            <a:r>
              <a:rPr lang="en-US" altLang="en-US" sz="1200"/>
              <a:t>, so cup seems</a:t>
            </a:r>
          </a:p>
          <a:p>
            <a:pPr eaLnBrk="1" hangingPunct="1">
              <a:spcBef>
                <a:spcPct val="0"/>
              </a:spcBef>
              <a:buClrTx/>
              <a:buSzTx/>
              <a:buFontTx/>
              <a:buNone/>
            </a:pPr>
            <a:r>
              <a:rPr lang="en-US" altLang="en-US" sz="1200"/>
              <a:t>  to…</a:t>
            </a:r>
            <a:r>
              <a:rPr lang="en-US" altLang="en-US" sz="1200" b="1">
                <a:solidFill>
                  <a:srgbClr val="0000FF"/>
                </a:solidFill>
              </a:rPr>
              <a:t>open </a:t>
            </a:r>
            <a:r>
              <a:rPr lang="en-US" altLang="en-US" sz="1200">
                <a:solidFill>
                  <a:srgbClr val="0000FF"/>
                </a:solidFill>
              </a:rPr>
              <a:t>and</a:t>
            </a:r>
            <a:r>
              <a:rPr lang="en-US" altLang="en-US" sz="1200" b="1">
                <a:solidFill>
                  <a:srgbClr val="0000FF"/>
                </a:solidFill>
              </a:rPr>
              <a:t> close</a:t>
            </a:r>
            <a:r>
              <a:rPr lang="en-US" altLang="en-US" sz="1200"/>
              <a:t> (like its namesake,  </a:t>
            </a:r>
          </a:p>
          <a:p>
            <a:pPr eaLnBrk="1" hangingPunct="1">
              <a:spcBef>
                <a:spcPct val="0"/>
              </a:spcBef>
              <a:buClrTx/>
              <a:buSzTx/>
              <a:buFontTx/>
              <a:buNone/>
            </a:pPr>
            <a:r>
              <a:rPr lang="en-US" altLang="en-US" sz="1200"/>
              <a:t>  the morning-glory flower)</a:t>
            </a:r>
          </a:p>
          <a:p>
            <a:pPr eaLnBrk="1" hangingPunct="1">
              <a:spcBef>
                <a:spcPct val="0"/>
              </a:spcBef>
              <a:buClrTx/>
              <a:buSzTx/>
              <a:buFontTx/>
              <a:buNone/>
            </a:pPr>
            <a:r>
              <a:rPr lang="en-US" altLang="en-US" sz="1200"/>
              <a:t>--VA usually…</a:t>
            </a:r>
            <a:r>
              <a:rPr lang="en-US" altLang="en-US" sz="1200" b="1">
                <a:solidFill>
                  <a:srgbClr val="0000FF"/>
                </a:solidFill>
              </a:rPr>
              <a:t>20/200</a:t>
            </a:r>
            <a:r>
              <a:rPr lang="en-US" altLang="en-US" sz="1200"/>
              <a:t>, but can be…</a:t>
            </a:r>
          </a:p>
          <a:p>
            <a:pPr eaLnBrk="1" hangingPunct="1">
              <a:spcBef>
                <a:spcPct val="0"/>
              </a:spcBef>
              <a:buClrTx/>
              <a:buSzTx/>
              <a:buFontTx/>
              <a:buNone/>
            </a:pPr>
            <a:r>
              <a:rPr lang="en-US" altLang="en-US" sz="1200"/>
              <a:t>   </a:t>
            </a:r>
            <a:r>
              <a:rPr lang="en-US" altLang="en-US" sz="1200" b="1">
                <a:solidFill>
                  <a:srgbClr val="0000FF"/>
                </a:solidFill>
              </a:rPr>
              <a:t>20/20&lt;-&gt;NLP</a:t>
            </a:r>
          </a:p>
          <a:p>
            <a:pPr eaLnBrk="1" hangingPunct="1">
              <a:spcBef>
                <a:spcPct val="0"/>
              </a:spcBef>
              <a:buClrTx/>
              <a:buSzTx/>
              <a:buFontTx/>
              <a:buNone/>
            </a:pPr>
            <a:r>
              <a:rPr lang="en-US" altLang="en-US" sz="1200"/>
              <a:t>--1/3 develop…</a:t>
            </a:r>
            <a:r>
              <a:rPr lang="en-US" altLang="en-US" sz="1200" b="1">
                <a:solidFill>
                  <a:srgbClr val="CCECFF"/>
                </a:solidFill>
              </a:rPr>
              <a:t>serous</a:t>
            </a:r>
            <a:r>
              <a:rPr lang="en-US" altLang="en-US" sz="1200" b="1">
                <a:solidFill>
                  <a:srgbClr val="0000FF"/>
                </a:solidFill>
              </a:rPr>
              <a:t> </a:t>
            </a:r>
            <a:r>
              <a:rPr lang="en-US" altLang="en-US" sz="1200" b="1">
                <a:solidFill>
                  <a:srgbClr val="CCECFF"/>
                </a:solidFill>
              </a:rPr>
              <a:t>RD</a:t>
            </a:r>
          </a:p>
        </p:txBody>
      </p:sp>
      <p:sp>
        <p:nvSpPr>
          <p:cNvPr id="21" name="Text Box 3">
            <a:extLst>
              <a:ext uri="{FF2B5EF4-FFF2-40B4-BE49-F238E27FC236}">
                <a16:creationId xmlns:a16="http://schemas.microsoft.com/office/drawing/2014/main" id="{41E65286-1344-4B1D-9C7C-2CEEABB1C361}"/>
              </a:ext>
            </a:extLst>
          </p:cNvPr>
          <p:cNvSpPr txBox="1">
            <a:spLocks noChangeArrowheads="1"/>
          </p:cNvSpPr>
          <p:nvPr/>
        </p:nvSpPr>
        <p:spPr bwMode="auto">
          <a:xfrm>
            <a:off x="793750" y="3505200"/>
            <a:ext cx="2274888" cy="677863"/>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r>
              <a:rPr lang="en-US" altLang="en-US" sz="1400" b="1">
                <a:solidFill>
                  <a:schemeClr val="bg1">
                    <a:lumMod val="65000"/>
                  </a:schemeClr>
                </a:solidFill>
              </a:rPr>
              <a:t>Optic Pit/Hole</a:t>
            </a:r>
          </a:p>
          <a:p>
            <a:pPr eaLnBrk="1" hangingPunct="1">
              <a:defRPr/>
            </a:pPr>
            <a:r>
              <a:rPr lang="en-US" altLang="en-US" sz="1200">
                <a:solidFill>
                  <a:schemeClr val="bg1">
                    <a:lumMod val="65000"/>
                  </a:schemeClr>
                </a:solidFill>
              </a:rPr>
              <a:t>--Associated with…</a:t>
            </a:r>
            <a:r>
              <a:rPr lang="en-US" altLang="en-US" sz="1200" b="1">
                <a:solidFill>
                  <a:schemeClr val="bg1">
                    <a:lumMod val="65000"/>
                  </a:schemeClr>
                </a:solidFill>
              </a:rPr>
              <a:t>serous RD</a:t>
            </a:r>
          </a:p>
          <a:p>
            <a:pPr eaLnBrk="1" hangingPunct="1">
              <a:defRPr/>
            </a:pPr>
            <a:r>
              <a:rPr lang="en-US" altLang="en-US" sz="1200" b="1">
                <a:solidFill>
                  <a:schemeClr val="bg1">
                    <a:lumMod val="65000"/>
                  </a:schemeClr>
                </a:solidFill>
              </a:rPr>
              <a:t>  in adulthood</a:t>
            </a:r>
          </a:p>
        </p:txBody>
      </p:sp>
      <p:sp>
        <p:nvSpPr>
          <p:cNvPr id="22" name="Line 4">
            <a:extLst>
              <a:ext uri="{FF2B5EF4-FFF2-40B4-BE49-F238E27FC236}">
                <a16:creationId xmlns:a16="http://schemas.microsoft.com/office/drawing/2014/main" id="{F29D141A-2FBA-4218-A5EF-4F64786EAFD0}"/>
              </a:ext>
            </a:extLst>
          </p:cNvPr>
          <p:cNvSpPr>
            <a:spLocks noChangeShapeType="1"/>
          </p:cNvSpPr>
          <p:nvPr/>
        </p:nvSpPr>
        <p:spPr bwMode="auto">
          <a:xfrm flipH="1">
            <a:off x="1600200" y="2057400"/>
            <a:ext cx="1524000" cy="3810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en-US">
              <a:latin typeface="Arial" charset="0"/>
            </a:endParaRPr>
          </a:p>
        </p:txBody>
      </p:sp>
      <p:sp>
        <p:nvSpPr>
          <p:cNvPr id="23" name="Text Box 6">
            <a:extLst>
              <a:ext uri="{FF2B5EF4-FFF2-40B4-BE49-F238E27FC236}">
                <a16:creationId xmlns:a16="http://schemas.microsoft.com/office/drawing/2014/main" id="{5DFD5389-5F0F-430B-9FE9-4FD1DA507055}"/>
              </a:ext>
            </a:extLst>
          </p:cNvPr>
          <p:cNvSpPr txBox="1">
            <a:spLocks noChangeArrowheads="1"/>
          </p:cNvSpPr>
          <p:nvPr/>
        </p:nvSpPr>
        <p:spPr bwMode="auto">
          <a:xfrm>
            <a:off x="1341438" y="1524000"/>
            <a:ext cx="3543300" cy="4587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algn="ctr" eaLnBrk="1" hangingPunct="1">
              <a:lnSpc>
                <a:spcPct val="85000"/>
              </a:lnSpc>
              <a:defRPr/>
            </a:pPr>
            <a:r>
              <a:rPr lang="en-US" altLang="en-US" sz="1400" i="1">
                <a:solidFill>
                  <a:schemeClr val="bg1">
                    <a:lumMod val="75000"/>
                  </a:schemeClr>
                </a:solidFill>
              </a:rPr>
              <a:t>These three are all secondary to abnormal</a:t>
            </a:r>
          </a:p>
          <a:p>
            <a:pPr algn="ctr" eaLnBrk="1" hangingPunct="1">
              <a:lnSpc>
                <a:spcPct val="85000"/>
              </a:lnSpc>
              <a:defRPr/>
            </a:pPr>
            <a:r>
              <a:rPr lang="en-US" altLang="en-US" sz="1400" i="1">
                <a:solidFill>
                  <a:schemeClr val="bg1">
                    <a:lumMod val="75000"/>
                  </a:schemeClr>
                </a:solidFill>
              </a:rPr>
              <a:t>closure of the embryonic optic fissure</a:t>
            </a:r>
          </a:p>
        </p:txBody>
      </p:sp>
      <p:sp>
        <p:nvSpPr>
          <p:cNvPr id="24" name="Text Box 7">
            <a:extLst>
              <a:ext uri="{FF2B5EF4-FFF2-40B4-BE49-F238E27FC236}">
                <a16:creationId xmlns:a16="http://schemas.microsoft.com/office/drawing/2014/main" id="{204468A2-E2DD-443A-AC88-37688980B366}"/>
              </a:ext>
            </a:extLst>
          </p:cNvPr>
          <p:cNvSpPr txBox="1">
            <a:spLocks noChangeArrowheads="1"/>
          </p:cNvSpPr>
          <p:nvPr/>
        </p:nvSpPr>
        <p:spPr bwMode="auto">
          <a:xfrm>
            <a:off x="76200" y="2514600"/>
            <a:ext cx="2782888" cy="862013"/>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r>
              <a:rPr lang="en-US" altLang="en-US" sz="1400" b="1">
                <a:solidFill>
                  <a:schemeClr val="bg1">
                    <a:lumMod val="65000"/>
                  </a:schemeClr>
                </a:solidFill>
              </a:rPr>
              <a:t>Optic Nerve Coloboma</a:t>
            </a:r>
          </a:p>
          <a:p>
            <a:pPr eaLnBrk="1" hangingPunct="1">
              <a:defRPr/>
            </a:pPr>
            <a:r>
              <a:rPr lang="en-US" altLang="en-US" sz="1200">
                <a:solidFill>
                  <a:schemeClr val="bg1">
                    <a:lumMod val="65000"/>
                  </a:schemeClr>
                </a:solidFill>
              </a:rPr>
              <a:t>1) May resemble…</a:t>
            </a:r>
            <a:r>
              <a:rPr lang="en-US" altLang="en-US" sz="1200" b="1">
                <a:solidFill>
                  <a:schemeClr val="bg1">
                    <a:lumMod val="65000"/>
                  </a:schemeClr>
                </a:solidFill>
              </a:rPr>
              <a:t>deep cupping</a:t>
            </a:r>
          </a:p>
          <a:p>
            <a:pPr eaLnBrk="1" hangingPunct="1">
              <a:defRPr/>
            </a:pPr>
            <a:r>
              <a:rPr lang="en-US" altLang="en-US" sz="1200">
                <a:solidFill>
                  <a:schemeClr val="bg1">
                    <a:lumMod val="65000"/>
                  </a:schemeClr>
                </a:solidFill>
              </a:rPr>
              <a:t>2) Can be…</a:t>
            </a:r>
            <a:r>
              <a:rPr lang="en-US" altLang="en-US" sz="1200" b="1">
                <a:solidFill>
                  <a:schemeClr val="bg1">
                    <a:lumMod val="65000"/>
                  </a:schemeClr>
                </a:solidFill>
              </a:rPr>
              <a:t>bilateral, asymmetric</a:t>
            </a:r>
          </a:p>
          <a:p>
            <a:pPr eaLnBrk="1" hangingPunct="1">
              <a:defRPr/>
            </a:pPr>
            <a:r>
              <a:rPr lang="en-US" altLang="en-US" sz="1200">
                <a:solidFill>
                  <a:schemeClr val="bg1">
                    <a:lumMod val="65000"/>
                  </a:schemeClr>
                </a:solidFill>
              </a:rPr>
              <a:t>3) Part of the…</a:t>
            </a:r>
            <a:r>
              <a:rPr lang="en-US" altLang="en-US" sz="1200" b="1">
                <a:solidFill>
                  <a:schemeClr val="bg1">
                    <a:lumMod val="65000"/>
                  </a:schemeClr>
                </a:solidFill>
              </a:rPr>
              <a:t>CHARGE association</a:t>
            </a:r>
          </a:p>
        </p:txBody>
      </p:sp>
      <p:sp>
        <p:nvSpPr>
          <p:cNvPr id="25" name="Line 8">
            <a:extLst>
              <a:ext uri="{FF2B5EF4-FFF2-40B4-BE49-F238E27FC236}">
                <a16:creationId xmlns:a16="http://schemas.microsoft.com/office/drawing/2014/main" id="{EDEEAEB6-5352-41F1-8557-B23E6F4B4721}"/>
              </a:ext>
            </a:extLst>
          </p:cNvPr>
          <p:cNvSpPr>
            <a:spLocks noChangeShapeType="1"/>
          </p:cNvSpPr>
          <p:nvPr/>
        </p:nvSpPr>
        <p:spPr bwMode="auto">
          <a:xfrm flipH="1">
            <a:off x="2971800" y="2057400"/>
            <a:ext cx="152400" cy="14478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en-US">
              <a:latin typeface="Arial" charset="0"/>
            </a:endParaRPr>
          </a:p>
        </p:txBody>
      </p:sp>
      <p:sp>
        <p:nvSpPr>
          <p:cNvPr id="26" name="Text Box 9">
            <a:extLst>
              <a:ext uri="{FF2B5EF4-FFF2-40B4-BE49-F238E27FC236}">
                <a16:creationId xmlns:a16="http://schemas.microsoft.com/office/drawing/2014/main" id="{966E8F5F-47FB-451D-A3AD-4D6CFA5F356D}"/>
              </a:ext>
            </a:extLst>
          </p:cNvPr>
          <p:cNvSpPr txBox="1">
            <a:spLocks noChangeArrowheads="1"/>
          </p:cNvSpPr>
          <p:nvPr/>
        </p:nvSpPr>
        <p:spPr bwMode="auto">
          <a:xfrm>
            <a:off x="1371600" y="4267200"/>
            <a:ext cx="3057525" cy="2154238"/>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r>
              <a:rPr lang="en-US" altLang="en-US" sz="1400" b="1">
                <a:solidFill>
                  <a:schemeClr val="bg1">
                    <a:lumMod val="65000"/>
                  </a:schemeClr>
                </a:solidFill>
              </a:rPr>
              <a:t>Morning-Glory Disc</a:t>
            </a:r>
          </a:p>
          <a:p>
            <a:pPr eaLnBrk="1" hangingPunct="1">
              <a:defRPr/>
            </a:pPr>
            <a:r>
              <a:rPr lang="en-US" altLang="en-US" sz="1200">
                <a:solidFill>
                  <a:schemeClr val="bg1">
                    <a:lumMod val="65000"/>
                  </a:schemeClr>
                </a:solidFill>
              </a:rPr>
              <a:t>--DFE reveals:</a:t>
            </a:r>
          </a:p>
          <a:p>
            <a:pPr eaLnBrk="1" hangingPunct="1">
              <a:defRPr/>
            </a:pPr>
            <a:r>
              <a:rPr lang="en-US" altLang="en-US" sz="1200">
                <a:solidFill>
                  <a:schemeClr val="bg1">
                    <a:lumMod val="65000"/>
                  </a:schemeClr>
                </a:solidFill>
              </a:rPr>
              <a:t>  1) A funnel-shaped…</a:t>
            </a:r>
            <a:r>
              <a:rPr lang="en-US" altLang="en-US" sz="1200" b="1">
                <a:solidFill>
                  <a:schemeClr val="bg1">
                    <a:lumMod val="65000"/>
                  </a:schemeClr>
                </a:solidFill>
              </a:rPr>
              <a:t>excavation</a:t>
            </a:r>
            <a:endParaRPr lang="en-US" altLang="en-US" sz="1200">
              <a:solidFill>
                <a:schemeClr val="bg1">
                  <a:lumMod val="65000"/>
                </a:schemeClr>
              </a:solidFill>
            </a:endParaRPr>
          </a:p>
          <a:p>
            <a:pPr eaLnBrk="1" hangingPunct="1">
              <a:defRPr/>
            </a:pPr>
            <a:r>
              <a:rPr lang="en-US" altLang="en-US" sz="1200">
                <a:solidFill>
                  <a:schemeClr val="bg1">
                    <a:lumMod val="65000"/>
                  </a:schemeClr>
                </a:solidFill>
              </a:rPr>
              <a:t>  2) Number of vessels crossing the rim</a:t>
            </a:r>
          </a:p>
          <a:p>
            <a:pPr eaLnBrk="1" hangingPunct="1">
              <a:defRPr/>
            </a:pPr>
            <a:r>
              <a:rPr lang="en-US" altLang="en-US" sz="1200">
                <a:solidFill>
                  <a:schemeClr val="bg1">
                    <a:lumMod val="65000"/>
                  </a:schemeClr>
                </a:solidFill>
              </a:rPr>
              <a:t>    seems abnormally…</a:t>
            </a:r>
            <a:r>
              <a:rPr lang="en-US" altLang="en-US" sz="1200" b="1">
                <a:solidFill>
                  <a:schemeClr val="bg1">
                    <a:lumMod val="65000"/>
                  </a:schemeClr>
                </a:solidFill>
              </a:rPr>
              <a:t>high</a:t>
            </a:r>
            <a:r>
              <a:rPr lang="en-US" altLang="en-US" sz="1200">
                <a:solidFill>
                  <a:schemeClr val="bg1">
                    <a:lumMod val="65000"/>
                  </a:schemeClr>
                </a:solidFill>
              </a:rPr>
              <a:t> </a:t>
            </a:r>
            <a:endParaRPr lang="en-US" altLang="en-US" sz="1200" b="1">
              <a:solidFill>
                <a:schemeClr val="bg1">
                  <a:lumMod val="65000"/>
                </a:schemeClr>
              </a:solidFill>
            </a:endParaRPr>
          </a:p>
          <a:p>
            <a:pPr eaLnBrk="1" hangingPunct="1">
              <a:defRPr/>
            </a:pPr>
            <a:r>
              <a:rPr lang="en-US" altLang="en-US" sz="1200">
                <a:solidFill>
                  <a:schemeClr val="bg1">
                    <a:lumMod val="65000"/>
                  </a:schemeClr>
                </a:solidFill>
              </a:rPr>
              <a:t>--Tissue is…</a:t>
            </a:r>
            <a:r>
              <a:rPr lang="en-US" altLang="en-US" sz="1200" b="1">
                <a:solidFill>
                  <a:schemeClr val="bg1">
                    <a:lumMod val="65000"/>
                  </a:schemeClr>
                </a:solidFill>
              </a:rPr>
              <a:t>contractile</a:t>
            </a:r>
            <a:r>
              <a:rPr lang="en-US" altLang="en-US" sz="1200">
                <a:solidFill>
                  <a:schemeClr val="bg1">
                    <a:lumMod val="65000"/>
                  </a:schemeClr>
                </a:solidFill>
              </a:rPr>
              <a:t>, so cup seems</a:t>
            </a:r>
          </a:p>
          <a:p>
            <a:pPr eaLnBrk="1" hangingPunct="1">
              <a:defRPr/>
            </a:pPr>
            <a:r>
              <a:rPr lang="en-US" altLang="en-US" sz="1200">
                <a:solidFill>
                  <a:schemeClr val="bg1">
                    <a:lumMod val="65000"/>
                  </a:schemeClr>
                </a:solidFill>
              </a:rPr>
              <a:t>  to…</a:t>
            </a:r>
            <a:r>
              <a:rPr lang="en-US" altLang="en-US" sz="1200" b="1">
                <a:solidFill>
                  <a:schemeClr val="bg1">
                    <a:lumMod val="65000"/>
                  </a:schemeClr>
                </a:solidFill>
              </a:rPr>
              <a:t>open </a:t>
            </a:r>
            <a:r>
              <a:rPr lang="en-US" altLang="en-US" sz="1200">
                <a:solidFill>
                  <a:schemeClr val="bg1">
                    <a:lumMod val="65000"/>
                  </a:schemeClr>
                </a:solidFill>
              </a:rPr>
              <a:t>and</a:t>
            </a:r>
            <a:r>
              <a:rPr lang="en-US" altLang="en-US" sz="1200" b="1">
                <a:solidFill>
                  <a:schemeClr val="bg1">
                    <a:lumMod val="65000"/>
                  </a:schemeClr>
                </a:solidFill>
              </a:rPr>
              <a:t> close</a:t>
            </a:r>
            <a:r>
              <a:rPr lang="en-US" altLang="en-US" sz="1200">
                <a:solidFill>
                  <a:schemeClr val="bg1">
                    <a:lumMod val="65000"/>
                  </a:schemeClr>
                </a:solidFill>
              </a:rPr>
              <a:t> (like its namesake,  </a:t>
            </a:r>
          </a:p>
          <a:p>
            <a:pPr eaLnBrk="1" hangingPunct="1">
              <a:defRPr/>
            </a:pPr>
            <a:r>
              <a:rPr lang="en-US" altLang="en-US" sz="1200">
                <a:solidFill>
                  <a:schemeClr val="bg1">
                    <a:lumMod val="65000"/>
                  </a:schemeClr>
                </a:solidFill>
              </a:rPr>
              <a:t>  the morning-glory flower)</a:t>
            </a:r>
          </a:p>
          <a:p>
            <a:pPr eaLnBrk="1" hangingPunct="1">
              <a:defRPr/>
            </a:pPr>
            <a:r>
              <a:rPr lang="en-US" altLang="en-US" sz="1200">
                <a:solidFill>
                  <a:schemeClr val="bg1">
                    <a:lumMod val="65000"/>
                  </a:schemeClr>
                </a:solidFill>
              </a:rPr>
              <a:t>--VA usually…</a:t>
            </a:r>
            <a:r>
              <a:rPr lang="en-US" altLang="en-US" sz="1200" b="1">
                <a:solidFill>
                  <a:schemeClr val="bg1">
                    <a:lumMod val="65000"/>
                  </a:schemeClr>
                </a:solidFill>
              </a:rPr>
              <a:t>20/200</a:t>
            </a:r>
            <a:r>
              <a:rPr lang="en-US" altLang="en-US" sz="1200">
                <a:solidFill>
                  <a:schemeClr val="bg1">
                    <a:lumMod val="65000"/>
                  </a:schemeClr>
                </a:solidFill>
              </a:rPr>
              <a:t>, but can be…</a:t>
            </a:r>
          </a:p>
          <a:p>
            <a:pPr eaLnBrk="1" hangingPunct="1">
              <a:defRPr/>
            </a:pPr>
            <a:r>
              <a:rPr lang="en-US" altLang="en-US" sz="1200">
                <a:solidFill>
                  <a:schemeClr val="bg1">
                    <a:lumMod val="65000"/>
                  </a:schemeClr>
                </a:solidFill>
              </a:rPr>
              <a:t>   </a:t>
            </a:r>
            <a:r>
              <a:rPr lang="en-US" altLang="en-US" sz="1200" b="1">
                <a:solidFill>
                  <a:schemeClr val="bg1">
                    <a:lumMod val="65000"/>
                  </a:schemeClr>
                </a:solidFill>
              </a:rPr>
              <a:t>20/20&lt;-&gt;NLP</a:t>
            </a:r>
          </a:p>
          <a:p>
            <a:pPr eaLnBrk="1" hangingPunct="1">
              <a:defRPr/>
            </a:pPr>
            <a:r>
              <a:rPr lang="en-US" altLang="en-US" sz="1200">
                <a:solidFill>
                  <a:schemeClr val="bg1">
                    <a:lumMod val="65000"/>
                  </a:schemeClr>
                </a:solidFill>
              </a:rPr>
              <a:t>--1/3 develop…</a:t>
            </a:r>
            <a:r>
              <a:rPr lang="en-US" altLang="en-US" sz="1200" b="1">
                <a:solidFill>
                  <a:schemeClr val="bg1">
                    <a:lumMod val="65000"/>
                  </a:schemeClr>
                </a:solidFill>
              </a:rPr>
              <a:t>serous RD</a:t>
            </a:r>
          </a:p>
        </p:txBody>
      </p:sp>
      <p:sp>
        <p:nvSpPr>
          <p:cNvPr id="27" name="Line 12">
            <a:extLst>
              <a:ext uri="{FF2B5EF4-FFF2-40B4-BE49-F238E27FC236}">
                <a16:creationId xmlns:a16="http://schemas.microsoft.com/office/drawing/2014/main" id="{65BA81D9-D9F9-47DA-B94E-2401C9B40EBF}"/>
              </a:ext>
            </a:extLst>
          </p:cNvPr>
          <p:cNvSpPr>
            <a:spLocks noChangeShapeType="1"/>
          </p:cNvSpPr>
          <p:nvPr/>
        </p:nvSpPr>
        <p:spPr bwMode="auto">
          <a:xfrm>
            <a:off x="3124200" y="2057400"/>
            <a:ext cx="381000" cy="22098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en-US"/>
          </a:p>
        </p:txBody>
      </p:sp>
      <p:sp>
        <p:nvSpPr>
          <p:cNvPr id="29" name="TextBox 28">
            <a:extLst>
              <a:ext uri="{FF2B5EF4-FFF2-40B4-BE49-F238E27FC236}">
                <a16:creationId xmlns:a16="http://schemas.microsoft.com/office/drawing/2014/main" id="{97B72F23-545A-4454-AD5B-897FA9036DBA}"/>
              </a:ext>
            </a:extLst>
          </p:cNvPr>
          <p:cNvSpPr txBox="1"/>
          <p:nvPr/>
        </p:nvSpPr>
        <p:spPr>
          <a:xfrm>
            <a:off x="4762499" y="4992688"/>
            <a:ext cx="3657600" cy="738664"/>
          </a:xfrm>
          <a:prstGeom prst="rect">
            <a:avLst/>
          </a:prstGeom>
          <a:solidFill>
            <a:srgbClr val="FFFF00"/>
          </a:solidFill>
        </p:spPr>
        <p:txBody>
          <a:bodyPr wrap="square" rtlCol="0">
            <a:spAutoFit/>
          </a:bodyPr>
          <a:lstStyle/>
          <a:p>
            <a:r>
              <a:rPr lang="en-US" sz="1400" i="1" dirty="0">
                <a:solidFill>
                  <a:srgbClr val="0000FF"/>
                </a:solidFill>
              </a:rPr>
              <a:t>Is the VF loss associated with optic nerve hypoplasia progressive, or nonprogressive?</a:t>
            </a:r>
          </a:p>
          <a:p>
            <a:r>
              <a:rPr lang="en-US" sz="1400" dirty="0">
                <a:solidFill>
                  <a:srgbClr val="0000FF"/>
                </a:solidFill>
              </a:rPr>
              <a:t>Nonprogressive</a:t>
            </a:r>
          </a:p>
        </p:txBody>
      </p:sp>
    </p:spTree>
    <p:extLst>
      <p:ext uri="{BB962C8B-B14F-4D97-AF65-F5344CB8AC3E}">
        <p14:creationId xmlns:p14="http://schemas.microsoft.com/office/powerpoint/2010/main" val="421209501"/>
      </p:ext>
    </p:extLst>
  </p:cSld>
  <p:clrMapOvr>
    <a:masterClrMapping/>
  </p:clrMapOvr>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8" name="Slide Number Placeholder 1">
            <a:extLst>
              <a:ext uri="{FF2B5EF4-FFF2-40B4-BE49-F238E27FC236}">
                <a16:creationId xmlns:a16="http://schemas.microsoft.com/office/drawing/2014/main" id="{24272C14-98B9-49AA-A34A-661F3FF25627}"/>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1CD4852E-4C6E-4BB0-9F3B-E44927F1563F}" type="slidenum">
              <a:rPr lang="en-US" altLang="en-US" sz="1000"/>
              <a:pPr>
                <a:spcBef>
                  <a:spcPct val="0"/>
                </a:spcBef>
                <a:buClrTx/>
                <a:buSzTx/>
                <a:buFontTx/>
                <a:buNone/>
              </a:pPr>
              <a:t>131</a:t>
            </a:fld>
            <a:endParaRPr lang="en-US" altLang="en-US" sz="1000"/>
          </a:p>
        </p:txBody>
      </p:sp>
      <p:sp>
        <p:nvSpPr>
          <p:cNvPr id="17" name="Rectangle 16">
            <a:extLst>
              <a:ext uri="{FF2B5EF4-FFF2-40B4-BE49-F238E27FC236}">
                <a16:creationId xmlns:a16="http://schemas.microsoft.com/office/drawing/2014/main" id="{B313EDA2-A575-489D-9267-5F5D1E29595C}"/>
              </a:ext>
            </a:extLst>
          </p:cNvPr>
          <p:cNvSpPr>
            <a:spLocks noChangeArrowheads="1"/>
          </p:cNvSpPr>
          <p:nvPr/>
        </p:nvSpPr>
        <p:spPr bwMode="auto">
          <a:xfrm>
            <a:off x="457200" y="122238"/>
            <a:ext cx="7543800" cy="8683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b"/>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ct val="85000"/>
              </a:lnSpc>
              <a:spcBef>
                <a:spcPct val="0"/>
              </a:spcBef>
              <a:buClrTx/>
              <a:buSzTx/>
              <a:buFontTx/>
              <a:buNone/>
            </a:pPr>
            <a:r>
              <a:rPr lang="en-US" altLang="en-US" sz="3200" b="1" dirty="0">
                <a:solidFill>
                  <a:schemeClr val="tx2"/>
                </a:solidFill>
              </a:rPr>
              <a:t>Developmental Abnormalities of the Optic Nerve Head</a:t>
            </a:r>
            <a:endParaRPr lang="en-US" altLang="en-US" sz="3200" dirty="0">
              <a:solidFill>
                <a:schemeClr val="tx2"/>
              </a:solidFill>
            </a:endParaRPr>
          </a:p>
        </p:txBody>
      </p:sp>
      <p:sp>
        <p:nvSpPr>
          <p:cNvPr id="2" name="TextBox 1">
            <a:extLst>
              <a:ext uri="{FF2B5EF4-FFF2-40B4-BE49-F238E27FC236}">
                <a16:creationId xmlns:a16="http://schemas.microsoft.com/office/drawing/2014/main" id="{B9642A5A-246A-44D6-8361-062F83946247}"/>
              </a:ext>
            </a:extLst>
          </p:cNvPr>
          <p:cNvSpPr txBox="1"/>
          <p:nvPr/>
        </p:nvSpPr>
        <p:spPr>
          <a:xfrm>
            <a:off x="2600947" y="6079486"/>
            <a:ext cx="3942105" cy="369332"/>
          </a:xfrm>
          <a:prstGeom prst="rect">
            <a:avLst/>
          </a:prstGeom>
          <a:noFill/>
        </p:spPr>
        <p:txBody>
          <a:bodyPr wrap="none" rtlCol="0">
            <a:spAutoFit/>
          </a:bodyPr>
          <a:lstStyle/>
          <a:p>
            <a:pPr algn="ctr"/>
            <a:r>
              <a:rPr lang="en-US" dirty="0"/>
              <a:t>Optic nerve hypoplasia and VF loss</a:t>
            </a:r>
            <a:endParaRPr lang="en-US" i="1" dirty="0"/>
          </a:p>
        </p:txBody>
      </p:sp>
      <p:pic>
        <p:nvPicPr>
          <p:cNvPr id="3074" name="Picture 2" descr="Neuro-ophthalmic examinations (I): Funduscopy and visual field test. Funduscopy of the optic nerves showing the &quot;double ring&quot; sign of the right nerve and normal left optic nerve (a). Automated perimetry of both eyes (b). Three-year visual field index (VFI) rate of progression of the right and left eye (c). The slight trend toward VFI improvement is attributed to the learning effect.">
            <a:extLst>
              <a:ext uri="{FF2B5EF4-FFF2-40B4-BE49-F238E27FC236}">
                <a16:creationId xmlns:a16="http://schemas.microsoft.com/office/drawing/2014/main" id="{A498EA59-7766-48A8-89C9-22A42DDE349A}"/>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333546" y="966171"/>
            <a:ext cx="4476908" cy="4255279"/>
          </a:xfrm>
          <a:prstGeom prst="rect">
            <a:avLst/>
          </a:prstGeom>
          <a:noFill/>
          <a:extLst>
            <a:ext uri="{909E8E84-426E-40DD-AFC4-6F175D3DCCD1}">
              <a14:hiddenFill xmlns:a14="http://schemas.microsoft.com/office/drawing/2010/main">
                <a:solidFill>
                  <a:srgbClr val="FFFFFF"/>
                </a:solidFill>
              </a14:hiddenFill>
            </a:ext>
          </a:extLst>
        </p:spPr>
      </p:pic>
      <p:sp>
        <p:nvSpPr>
          <p:cNvPr id="4" name="TextBox 3">
            <a:extLst>
              <a:ext uri="{FF2B5EF4-FFF2-40B4-BE49-F238E27FC236}">
                <a16:creationId xmlns:a16="http://schemas.microsoft.com/office/drawing/2014/main" id="{23F3E80E-C822-4920-BA3E-EB92DCEE7328}"/>
              </a:ext>
            </a:extLst>
          </p:cNvPr>
          <p:cNvSpPr txBox="1"/>
          <p:nvPr/>
        </p:nvSpPr>
        <p:spPr>
          <a:xfrm>
            <a:off x="762000" y="5281136"/>
            <a:ext cx="8001000" cy="738664"/>
          </a:xfrm>
          <a:prstGeom prst="rect">
            <a:avLst/>
          </a:prstGeom>
          <a:noFill/>
        </p:spPr>
        <p:txBody>
          <a:bodyPr wrap="square" rtlCol="0">
            <a:spAutoFit/>
          </a:bodyPr>
          <a:lstStyle/>
          <a:p>
            <a:r>
              <a:rPr lang="en-US" sz="1400" b="0" i="0" dirty="0">
                <a:solidFill>
                  <a:srgbClr val="0000FF"/>
                </a:solidFill>
                <a:effectLst/>
                <a:latin typeface="Roboto" panose="02000000000000000000" pitchFamily="2" charset="0"/>
              </a:rPr>
              <a:t>a) Optic nerve hypoplasia OD; normal ONH OS. b) Automated perimetry demonstrating VF loss OD.  c). Three-year VF index demonstrating no progressive loss </a:t>
            </a:r>
            <a:r>
              <a:rPr lang="en-US" sz="1400" dirty="0">
                <a:solidFill>
                  <a:srgbClr val="0000FF"/>
                </a:solidFill>
                <a:latin typeface="Roboto" panose="02000000000000000000" pitchFamily="2" charset="0"/>
              </a:rPr>
              <a:t>(t</a:t>
            </a:r>
            <a:r>
              <a:rPr lang="en-US" sz="1400" b="0" i="0" dirty="0">
                <a:solidFill>
                  <a:srgbClr val="0000FF"/>
                </a:solidFill>
                <a:effectLst/>
                <a:latin typeface="Roboto" panose="02000000000000000000" pitchFamily="2" charset="0"/>
              </a:rPr>
              <a:t>he slight trend toward </a:t>
            </a:r>
            <a:r>
              <a:rPr lang="en-US" sz="1400" b="0" i="1" dirty="0">
                <a:solidFill>
                  <a:srgbClr val="0000FF"/>
                </a:solidFill>
                <a:effectLst/>
                <a:latin typeface="Roboto" panose="02000000000000000000" pitchFamily="2" charset="0"/>
              </a:rPr>
              <a:t>improvement</a:t>
            </a:r>
            <a:r>
              <a:rPr lang="en-US" sz="1400" b="0" i="0" dirty="0">
                <a:solidFill>
                  <a:srgbClr val="0000FF"/>
                </a:solidFill>
                <a:effectLst/>
                <a:latin typeface="Roboto" panose="02000000000000000000" pitchFamily="2" charset="0"/>
              </a:rPr>
              <a:t> is due to a learning effect.)</a:t>
            </a:r>
          </a:p>
        </p:txBody>
      </p:sp>
    </p:spTree>
    <p:extLst>
      <p:ext uri="{BB962C8B-B14F-4D97-AF65-F5344CB8AC3E}">
        <p14:creationId xmlns:p14="http://schemas.microsoft.com/office/powerpoint/2010/main" val="1425777017"/>
      </p:ext>
    </p:extLst>
  </p:cSld>
  <p:clrMapOvr>
    <a:masterClrMapping/>
  </p:clrMapOvr>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6" name="Text Box 10">
            <a:extLst>
              <a:ext uri="{FF2B5EF4-FFF2-40B4-BE49-F238E27FC236}">
                <a16:creationId xmlns:a16="http://schemas.microsoft.com/office/drawing/2014/main" id="{771AFD75-B2BC-4E61-864B-7BF677DB6731}"/>
              </a:ext>
            </a:extLst>
          </p:cNvPr>
          <p:cNvSpPr txBox="1">
            <a:spLocks noChangeArrowheads="1"/>
          </p:cNvSpPr>
          <p:nvPr/>
        </p:nvSpPr>
        <p:spPr bwMode="auto">
          <a:xfrm>
            <a:off x="1371600" y="4267200"/>
            <a:ext cx="3057525" cy="2154238"/>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Morning-Glory Disc</a:t>
            </a:r>
          </a:p>
          <a:p>
            <a:pPr eaLnBrk="1" hangingPunct="1">
              <a:spcBef>
                <a:spcPct val="0"/>
              </a:spcBef>
              <a:buClrTx/>
              <a:buSzTx/>
              <a:buFontTx/>
              <a:buNone/>
            </a:pPr>
            <a:r>
              <a:rPr lang="en-US" altLang="en-US" sz="1200"/>
              <a:t>--DFE reveals:</a:t>
            </a:r>
          </a:p>
          <a:p>
            <a:pPr eaLnBrk="1" hangingPunct="1">
              <a:spcBef>
                <a:spcPct val="0"/>
              </a:spcBef>
              <a:buClrTx/>
              <a:buSzTx/>
              <a:buFontTx/>
              <a:buNone/>
            </a:pPr>
            <a:r>
              <a:rPr lang="en-US" altLang="en-US" sz="1200"/>
              <a:t>  1) A funnel-shaped…</a:t>
            </a:r>
            <a:r>
              <a:rPr lang="en-US" altLang="en-US" sz="1200" b="1">
                <a:solidFill>
                  <a:srgbClr val="0000FF"/>
                </a:solidFill>
              </a:rPr>
              <a:t>excavation</a:t>
            </a:r>
            <a:endParaRPr lang="en-US" altLang="en-US" sz="1200"/>
          </a:p>
          <a:p>
            <a:pPr eaLnBrk="1" hangingPunct="1">
              <a:spcBef>
                <a:spcPct val="0"/>
              </a:spcBef>
              <a:buClrTx/>
              <a:buSzTx/>
              <a:buFontTx/>
              <a:buNone/>
            </a:pPr>
            <a:r>
              <a:rPr lang="en-US" altLang="en-US" sz="1200"/>
              <a:t>  2) Number of vessels crossing the rim</a:t>
            </a:r>
          </a:p>
          <a:p>
            <a:pPr eaLnBrk="1" hangingPunct="1">
              <a:spcBef>
                <a:spcPct val="0"/>
              </a:spcBef>
              <a:buClrTx/>
              <a:buSzTx/>
              <a:buFontTx/>
              <a:buNone/>
            </a:pPr>
            <a:r>
              <a:rPr lang="en-US" altLang="en-US" sz="1200"/>
              <a:t>    seems abnormally…</a:t>
            </a:r>
            <a:r>
              <a:rPr lang="en-US" altLang="en-US" sz="1200" b="1">
                <a:solidFill>
                  <a:srgbClr val="0000FF"/>
                </a:solidFill>
              </a:rPr>
              <a:t>high</a:t>
            </a:r>
            <a:r>
              <a:rPr lang="en-US" altLang="en-US" sz="1200"/>
              <a:t> </a:t>
            </a:r>
            <a:endParaRPr lang="en-US" altLang="en-US" sz="1200" b="1">
              <a:solidFill>
                <a:srgbClr val="0000FF"/>
              </a:solidFill>
            </a:endParaRPr>
          </a:p>
          <a:p>
            <a:pPr eaLnBrk="1" hangingPunct="1">
              <a:spcBef>
                <a:spcPct val="0"/>
              </a:spcBef>
              <a:buClrTx/>
              <a:buSzTx/>
              <a:buFontTx/>
              <a:buNone/>
            </a:pPr>
            <a:r>
              <a:rPr lang="en-US" altLang="en-US" sz="1200"/>
              <a:t>--Tissue is…</a:t>
            </a:r>
            <a:r>
              <a:rPr lang="en-US" altLang="en-US" sz="1200" b="1">
                <a:solidFill>
                  <a:srgbClr val="0000FF"/>
                </a:solidFill>
              </a:rPr>
              <a:t>contractile</a:t>
            </a:r>
            <a:r>
              <a:rPr lang="en-US" altLang="en-US" sz="1200"/>
              <a:t>, so cup seems</a:t>
            </a:r>
          </a:p>
          <a:p>
            <a:pPr eaLnBrk="1" hangingPunct="1">
              <a:spcBef>
                <a:spcPct val="0"/>
              </a:spcBef>
              <a:buClrTx/>
              <a:buSzTx/>
              <a:buFontTx/>
              <a:buNone/>
            </a:pPr>
            <a:r>
              <a:rPr lang="en-US" altLang="en-US" sz="1200"/>
              <a:t>  to…</a:t>
            </a:r>
            <a:r>
              <a:rPr lang="en-US" altLang="en-US" sz="1200" b="1">
                <a:solidFill>
                  <a:srgbClr val="0000FF"/>
                </a:solidFill>
              </a:rPr>
              <a:t>open </a:t>
            </a:r>
            <a:r>
              <a:rPr lang="en-US" altLang="en-US" sz="1200">
                <a:solidFill>
                  <a:srgbClr val="0000FF"/>
                </a:solidFill>
              </a:rPr>
              <a:t>and</a:t>
            </a:r>
            <a:r>
              <a:rPr lang="en-US" altLang="en-US" sz="1200" b="1">
                <a:solidFill>
                  <a:srgbClr val="0000FF"/>
                </a:solidFill>
              </a:rPr>
              <a:t> close</a:t>
            </a:r>
            <a:r>
              <a:rPr lang="en-US" altLang="en-US" sz="1200"/>
              <a:t> (like its namesake,  </a:t>
            </a:r>
          </a:p>
          <a:p>
            <a:pPr eaLnBrk="1" hangingPunct="1">
              <a:spcBef>
                <a:spcPct val="0"/>
              </a:spcBef>
              <a:buClrTx/>
              <a:buSzTx/>
              <a:buFontTx/>
              <a:buNone/>
            </a:pPr>
            <a:r>
              <a:rPr lang="en-US" altLang="en-US" sz="1200"/>
              <a:t>  the morning-glory flower)</a:t>
            </a:r>
          </a:p>
          <a:p>
            <a:pPr eaLnBrk="1" hangingPunct="1">
              <a:spcBef>
                <a:spcPct val="0"/>
              </a:spcBef>
              <a:buClrTx/>
              <a:buSzTx/>
              <a:buFontTx/>
              <a:buNone/>
            </a:pPr>
            <a:r>
              <a:rPr lang="en-US" altLang="en-US" sz="1200"/>
              <a:t>--VA usually…</a:t>
            </a:r>
            <a:r>
              <a:rPr lang="en-US" altLang="en-US" sz="1200" b="1">
                <a:solidFill>
                  <a:srgbClr val="0000FF"/>
                </a:solidFill>
              </a:rPr>
              <a:t>20/200</a:t>
            </a:r>
            <a:r>
              <a:rPr lang="en-US" altLang="en-US" sz="1200"/>
              <a:t>, but can be…</a:t>
            </a:r>
          </a:p>
          <a:p>
            <a:pPr eaLnBrk="1" hangingPunct="1">
              <a:spcBef>
                <a:spcPct val="0"/>
              </a:spcBef>
              <a:buClrTx/>
              <a:buSzTx/>
              <a:buFontTx/>
              <a:buNone/>
            </a:pPr>
            <a:r>
              <a:rPr lang="en-US" altLang="en-US" sz="1200"/>
              <a:t>   </a:t>
            </a:r>
            <a:r>
              <a:rPr lang="en-US" altLang="en-US" sz="1200" b="1">
                <a:solidFill>
                  <a:srgbClr val="0000FF"/>
                </a:solidFill>
              </a:rPr>
              <a:t>20/20&lt;-&gt;NLP</a:t>
            </a:r>
          </a:p>
          <a:p>
            <a:pPr eaLnBrk="1" hangingPunct="1">
              <a:spcBef>
                <a:spcPct val="0"/>
              </a:spcBef>
              <a:buClrTx/>
              <a:buSzTx/>
              <a:buFontTx/>
              <a:buNone/>
            </a:pPr>
            <a:r>
              <a:rPr lang="en-US" altLang="en-US" sz="1200"/>
              <a:t>--1/3 develop…</a:t>
            </a:r>
            <a:r>
              <a:rPr lang="en-US" altLang="en-US" sz="1200" b="1">
                <a:solidFill>
                  <a:srgbClr val="CCECFF"/>
                </a:solidFill>
              </a:rPr>
              <a:t>serous</a:t>
            </a:r>
            <a:r>
              <a:rPr lang="en-US" altLang="en-US" sz="1200" b="1">
                <a:solidFill>
                  <a:srgbClr val="0000FF"/>
                </a:solidFill>
              </a:rPr>
              <a:t> </a:t>
            </a:r>
            <a:r>
              <a:rPr lang="en-US" altLang="en-US" sz="1200" b="1">
                <a:solidFill>
                  <a:srgbClr val="CCECFF"/>
                </a:solidFill>
              </a:rPr>
              <a:t>RD</a:t>
            </a:r>
          </a:p>
        </p:txBody>
      </p:sp>
      <p:sp>
        <p:nvSpPr>
          <p:cNvPr id="57347" name="Text Box 3">
            <a:extLst>
              <a:ext uri="{FF2B5EF4-FFF2-40B4-BE49-F238E27FC236}">
                <a16:creationId xmlns:a16="http://schemas.microsoft.com/office/drawing/2014/main" id="{3418F841-C7D8-4367-877E-47BA345FC1F3}"/>
              </a:ext>
            </a:extLst>
          </p:cNvPr>
          <p:cNvSpPr txBox="1">
            <a:spLocks noChangeArrowheads="1"/>
          </p:cNvSpPr>
          <p:nvPr/>
        </p:nvSpPr>
        <p:spPr bwMode="auto">
          <a:xfrm>
            <a:off x="793750" y="3505200"/>
            <a:ext cx="2254250" cy="669925"/>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Optic Pit/Hole</a:t>
            </a:r>
          </a:p>
          <a:p>
            <a:pPr eaLnBrk="1" hangingPunct="1">
              <a:spcBef>
                <a:spcPct val="0"/>
              </a:spcBef>
              <a:buClrTx/>
              <a:buSzTx/>
              <a:buFontTx/>
              <a:buNone/>
            </a:pPr>
            <a:r>
              <a:rPr lang="en-US" altLang="en-US" sz="1200"/>
              <a:t>--Associated with…</a:t>
            </a:r>
            <a:r>
              <a:rPr lang="en-US" altLang="en-US" sz="1200" b="1">
                <a:solidFill>
                  <a:srgbClr val="0000FF"/>
                </a:solidFill>
              </a:rPr>
              <a:t>serous RD</a:t>
            </a:r>
          </a:p>
          <a:p>
            <a:pPr eaLnBrk="1" hangingPunct="1">
              <a:spcBef>
                <a:spcPct val="0"/>
              </a:spcBef>
              <a:buClrTx/>
              <a:buSzTx/>
              <a:buFontTx/>
              <a:buNone/>
            </a:pPr>
            <a:r>
              <a:rPr lang="en-US" altLang="en-US" sz="1200" b="1">
                <a:solidFill>
                  <a:srgbClr val="0000FF"/>
                </a:solidFill>
              </a:rPr>
              <a:t>  in adulthood</a:t>
            </a:r>
          </a:p>
        </p:txBody>
      </p:sp>
      <p:sp>
        <p:nvSpPr>
          <p:cNvPr id="57348" name="Line 4">
            <a:extLst>
              <a:ext uri="{FF2B5EF4-FFF2-40B4-BE49-F238E27FC236}">
                <a16:creationId xmlns:a16="http://schemas.microsoft.com/office/drawing/2014/main" id="{2F5F21AB-FFA5-4019-9C51-6B89D08FE492}"/>
              </a:ext>
            </a:extLst>
          </p:cNvPr>
          <p:cNvSpPr>
            <a:spLocks noChangeShapeType="1"/>
          </p:cNvSpPr>
          <p:nvPr/>
        </p:nvSpPr>
        <p:spPr bwMode="auto">
          <a:xfrm flipH="1">
            <a:off x="1600200" y="2057400"/>
            <a:ext cx="1524000" cy="3810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7349" name="Text Box 6">
            <a:extLst>
              <a:ext uri="{FF2B5EF4-FFF2-40B4-BE49-F238E27FC236}">
                <a16:creationId xmlns:a16="http://schemas.microsoft.com/office/drawing/2014/main" id="{D160848A-40AC-4304-8A1F-4AF20AA0B7DC}"/>
              </a:ext>
            </a:extLst>
          </p:cNvPr>
          <p:cNvSpPr txBox="1">
            <a:spLocks noChangeArrowheads="1"/>
          </p:cNvSpPr>
          <p:nvPr/>
        </p:nvSpPr>
        <p:spPr bwMode="auto">
          <a:xfrm>
            <a:off x="1357313" y="1524000"/>
            <a:ext cx="3511550" cy="4540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1400" i="1">
                <a:solidFill>
                  <a:srgbClr val="0000FF"/>
                </a:solidFill>
              </a:rPr>
              <a:t>These three are all secondary to abnormal</a:t>
            </a:r>
          </a:p>
          <a:p>
            <a:pPr algn="ctr" eaLnBrk="1" hangingPunct="1">
              <a:lnSpc>
                <a:spcPct val="85000"/>
              </a:lnSpc>
              <a:spcBef>
                <a:spcPct val="0"/>
              </a:spcBef>
              <a:buClrTx/>
              <a:buSzTx/>
              <a:buFontTx/>
              <a:buNone/>
            </a:pPr>
            <a:r>
              <a:rPr lang="en-US" altLang="en-US" sz="1400" i="1">
                <a:solidFill>
                  <a:srgbClr val="0000FF"/>
                </a:solidFill>
              </a:rPr>
              <a:t>closure of the embryonic optic fissure</a:t>
            </a:r>
          </a:p>
        </p:txBody>
      </p:sp>
      <p:sp>
        <p:nvSpPr>
          <p:cNvPr id="57350" name="Text Box 7">
            <a:extLst>
              <a:ext uri="{FF2B5EF4-FFF2-40B4-BE49-F238E27FC236}">
                <a16:creationId xmlns:a16="http://schemas.microsoft.com/office/drawing/2014/main" id="{C08E9159-FF5B-4ED6-9165-0B6A90BC914D}"/>
              </a:ext>
            </a:extLst>
          </p:cNvPr>
          <p:cNvSpPr txBox="1">
            <a:spLocks noChangeArrowheads="1"/>
          </p:cNvSpPr>
          <p:nvPr/>
        </p:nvSpPr>
        <p:spPr bwMode="auto">
          <a:xfrm>
            <a:off x="76200" y="2514600"/>
            <a:ext cx="2757488" cy="852488"/>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Optic Nerve Coloboma</a:t>
            </a:r>
          </a:p>
          <a:p>
            <a:pPr eaLnBrk="1" hangingPunct="1">
              <a:spcBef>
                <a:spcPct val="0"/>
              </a:spcBef>
              <a:buClrTx/>
              <a:buSzTx/>
              <a:buFontTx/>
              <a:buNone/>
            </a:pPr>
            <a:r>
              <a:rPr lang="en-US" altLang="en-US" sz="1200"/>
              <a:t>1) May resemble…</a:t>
            </a:r>
            <a:r>
              <a:rPr lang="en-US" altLang="en-US" sz="1200" b="1">
                <a:solidFill>
                  <a:srgbClr val="0000FF"/>
                </a:solidFill>
              </a:rPr>
              <a:t>deep cupping</a:t>
            </a:r>
          </a:p>
          <a:p>
            <a:pPr eaLnBrk="1" hangingPunct="1">
              <a:spcBef>
                <a:spcPct val="0"/>
              </a:spcBef>
              <a:buClrTx/>
              <a:buSzTx/>
              <a:buFontTx/>
              <a:buNone/>
            </a:pPr>
            <a:r>
              <a:rPr lang="en-US" altLang="en-US" sz="1200"/>
              <a:t>2) Can be…</a:t>
            </a:r>
            <a:r>
              <a:rPr lang="en-US" altLang="en-US" sz="1200" b="1">
                <a:solidFill>
                  <a:srgbClr val="0000FF"/>
                </a:solidFill>
              </a:rPr>
              <a:t>bilateral, asymmetric</a:t>
            </a:r>
          </a:p>
          <a:p>
            <a:pPr eaLnBrk="1" hangingPunct="1">
              <a:spcBef>
                <a:spcPct val="0"/>
              </a:spcBef>
              <a:buClrTx/>
              <a:buSzTx/>
              <a:buFontTx/>
              <a:buNone/>
            </a:pPr>
            <a:r>
              <a:rPr lang="en-US" altLang="en-US" sz="1200"/>
              <a:t>3) Part of the…</a:t>
            </a:r>
            <a:r>
              <a:rPr lang="en-US" altLang="en-US" sz="1200" b="1">
                <a:solidFill>
                  <a:srgbClr val="0000FF"/>
                </a:solidFill>
              </a:rPr>
              <a:t>CHARGE association</a:t>
            </a:r>
          </a:p>
        </p:txBody>
      </p:sp>
      <p:sp>
        <p:nvSpPr>
          <p:cNvPr id="57351" name="Line 8">
            <a:extLst>
              <a:ext uri="{FF2B5EF4-FFF2-40B4-BE49-F238E27FC236}">
                <a16:creationId xmlns:a16="http://schemas.microsoft.com/office/drawing/2014/main" id="{72C64CEB-66B6-4351-ABAE-883D2F401856}"/>
              </a:ext>
            </a:extLst>
          </p:cNvPr>
          <p:cNvSpPr>
            <a:spLocks noChangeShapeType="1"/>
          </p:cNvSpPr>
          <p:nvPr/>
        </p:nvSpPr>
        <p:spPr bwMode="auto">
          <a:xfrm flipH="1">
            <a:off x="2971800" y="2057400"/>
            <a:ext cx="152400" cy="14478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7352" name="Text Box 9">
            <a:extLst>
              <a:ext uri="{FF2B5EF4-FFF2-40B4-BE49-F238E27FC236}">
                <a16:creationId xmlns:a16="http://schemas.microsoft.com/office/drawing/2014/main" id="{DCF9F6CB-2B8E-491E-BBE3-2F72A1E4D4B9}"/>
              </a:ext>
            </a:extLst>
          </p:cNvPr>
          <p:cNvSpPr txBox="1">
            <a:spLocks noChangeArrowheads="1"/>
          </p:cNvSpPr>
          <p:nvPr/>
        </p:nvSpPr>
        <p:spPr bwMode="auto">
          <a:xfrm>
            <a:off x="1371600" y="4267200"/>
            <a:ext cx="3028950" cy="2130425"/>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Morning-Glory Disc</a:t>
            </a:r>
          </a:p>
          <a:p>
            <a:pPr eaLnBrk="1" hangingPunct="1">
              <a:spcBef>
                <a:spcPct val="0"/>
              </a:spcBef>
              <a:buClrTx/>
              <a:buSzTx/>
              <a:buFontTx/>
              <a:buNone/>
            </a:pPr>
            <a:r>
              <a:rPr lang="en-US" altLang="en-US" sz="1200"/>
              <a:t>--DFE reveals:</a:t>
            </a:r>
          </a:p>
          <a:p>
            <a:pPr eaLnBrk="1" hangingPunct="1">
              <a:spcBef>
                <a:spcPct val="0"/>
              </a:spcBef>
              <a:buClrTx/>
              <a:buSzTx/>
              <a:buFontTx/>
              <a:buNone/>
            </a:pPr>
            <a:r>
              <a:rPr lang="en-US" altLang="en-US" sz="1200"/>
              <a:t>  1) A funnel-shaped…</a:t>
            </a:r>
            <a:r>
              <a:rPr lang="en-US" altLang="en-US" sz="1200" b="1">
                <a:solidFill>
                  <a:srgbClr val="0000FF"/>
                </a:solidFill>
              </a:rPr>
              <a:t>excavation</a:t>
            </a:r>
            <a:endParaRPr lang="en-US" altLang="en-US" sz="1200"/>
          </a:p>
          <a:p>
            <a:pPr eaLnBrk="1" hangingPunct="1">
              <a:spcBef>
                <a:spcPct val="0"/>
              </a:spcBef>
              <a:buClrTx/>
              <a:buSzTx/>
              <a:buFontTx/>
              <a:buNone/>
            </a:pPr>
            <a:r>
              <a:rPr lang="en-US" altLang="en-US" sz="1200"/>
              <a:t>  2) Number of vessels crossing the rim</a:t>
            </a:r>
          </a:p>
          <a:p>
            <a:pPr eaLnBrk="1" hangingPunct="1">
              <a:spcBef>
                <a:spcPct val="0"/>
              </a:spcBef>
              <a:buClrTx/>
              <a:buSzTx/>
              <a:buFontTx/>
              <a:buNone/>
            </a:pPr>
            <a:r>
              <a:rPr lang="en-US" altLang="en-US" sz="1200"/>
              <a:t>    seems abnormally…</a:t>
            </a:r>
            <a:r>
              <a:rPr lang="en-US" altLang="en-US" sz="1200" b="1">
                <a:solidFill>
                  <a:srgbClr val="0000FF"/>
                </a:solidFill>
              </a:rPr>
              <a:t>high</a:t>
            </a:r>
            <a:r>
              <a:rPr lang="en-US" altLang="en-US" sz="1200"/>
              <a:t> </a:t>
            </a:r>
            <a:endParaRPr lang="en-US" altLang="en-US" sz="1200" b="1">
              <a:solidFill>
                <a:srgbClr val="0000FF"/>
              </a:solidFill>
            </a:endParaRPr>
          </a:p>
          <a:p>
            <a:pPr eaLnBrk="1" hangingPunct="1">
              <a:spcBef>
                <a:spcPct val="0"/>
              </a:spcBef>
              <a:buClrTx/>
              <a:buSzTx/>
              <a:buFontTx/>
              <a:buNone/>
            </a:pPr>
            <a:r>
              <a:rPr lang="en-US" altLang="en-US" sz="1200"/>
              <a:t>--Tissue is…</a:t>
            </a:r>
            <a:r>
              <a:rPr lang="en-US" altLang="en-US" sz="1200" b="1">
                <a:solidFill>
                  <a:srgbClr val="0000FF"/>
                </a:solidFill>
              </a:rPr>
              <a:t>contractile</a:t>
            </a:r>
            <a:r>
              <a:rPr lang="en-US" altLang="en-US" sz="1200"/>
              <a:t>, so cup seems</a:t>
            </a:r>
          </a:p>
          <a:p>
            <a:pPr eaLnBrk="1" hangingPunct="1">
              <a:spcBef>
                <a:spcPct val="0"/>
              </a:spcBef>
              <a:buClrTx/>
              <a:buSzTx/>
              <a:buFontTx/>
              <a:buNone/>
            </a:pPr>
            <a:r>
              <a:rPr lang="en-US" altLang="en-US" sz="1200"/>
              <a:t>  to…</a:t>
            </a:r>
            <a:r>
              <a:rPr lang="en-US" altLang="en-US" sz="1200" b="1">
                <a:solidFill>
                  <a:srgbClr val="0000FF"/>
                </a:solidFill>
              </a:rPr>
              <a:t>open </a:t>
            </a:r>
            <a:r>
              <a:rPr lang="en-US" altLang="en-US" sz="1200">
                <a:solidFill>
                  <a:srgbClr val="0000FF"/>
                </a:solidFill>
              </a:rPr>
              <a:t>and</a:t>
            </a:r>
            <a:r>
              <a:rPr lang="en-US" altLang="en-US" sz="1200" b="1">
                <a:solidFill>
                  <a:srgbClr val="0000FF"/>
                </a:solidFill>
              </a:rPr>
              <a:t> close</a:t>
            </a:r>
            <a:r>
              <a:rPr lang="en-US" altLang="en-US" sz="1200"/>
              <a:t> (like its namesake,  </a:t>
            </a:r>
          </a:p>
          <a:p>
            <a:pPr eaLnBrk="1" hangingPunct="1">
              <a:spcBef>
                <a:spcPct val="0"/>
              </a:spcBef>
              <a:buClrTx/>
              <a:buSzTx/>
              <a:buFontTx/>
              <a:buNone/>
            </a:pPr>
            <a:r>
              <a:rPr lang="en-US" altLang="en-US" sz="1200"/>
              <a:t>  the morning-glory flower)</a:t>
            </a:r>
          </a:p>
          <a:p>
            <a:pPr eaLnBrk="1" hangingPunct="1">
              <a:spcBef>
                <a:spcPct val="0"/>
              </a:spcBef>
              <a:buClrTx/>
              <a:buSzTx/>
              <a:buFontTx/>
              <a:buNone/>
            </a:pPr>
            <a:r>
              <a:rPr lang="en-US" altLang="en-US" sz="1200"/>
              <a:t>--VA usually…</a:t>
            </a:r>
            <a:r>
              <a:rPr lang="en-US" altLang="en-US" sz="1200" b="1">
                <a:solidFill>
                  <a:srgbClr val="0000FF"/>
                </a:solidFill>
              </a:rPr>
              <a:t>20/200</a:t>
            </a:r>
            <a:r>
              <a:rPr lang="en-US" altLang="en-US" sz="1200"/>
              <a:t>, but can be…</a:t>
            </a:r>
          </a:p>
          <a:p>
            <a:pPr eaLnBrk="1" hangingPunct="1">
              <a:spcBef>
                <a:spcPct val="0"/>
              </a:spcBef>
              <a:buClrTx/>
              <a:buSzTx/>
              <a:buFontTx/>
              <a:buNone/>
            </a:pPr>
            <a:r>
              <a:rPr lang="en-US" altLang="en-US" sz="1200"/>
              <a:t>   </a:t>
            </a:r>
            <a:r>
              <a:rPr lang="en-US" altLang="en-US" sz="1200" b="1">
                <a:solidFill>
                  <a:srgbClr val="0000FF"/>
                </a:solidFill>
              </a:rPr>
              <a:t>20/20&lt;-&gt;NLP</a:t>
            </a:r>
          </a:p>
          <a:p>
            <a:pPr eaLnBrk="1" hangingPunct="1">
              <a:spcBef>
                <a:spcPct val="0"/>
              </a:spcBef>
              <a:buClrTx/>
              <a:buSzTx/>
              <a:buFontTx/>
              <a:buNone/>
            </a:pPr>
            <a:r>
              <a:rPr lang="en-US" altLang="en-US" sz="1200"/>
              <a:t>--1/3 develop…</a:t>
            </a:r>
            <a:r>
              <a:rPr lang="en-US" altLang="en-US" sz="1200" b="1">
                <a:solidFill>
                  <a:srgbClr val="0000FF"/>
                </a:solidFill>
              </a:rPr>
              <a:t>serous RD</a:t>
            </a:r>
          </a:p>
        </p:txBody>
      </p:sp>
      <p:sp>
        <p:nvSpPr>
          <p:cNvPr id="57353" name="Text Box 13">
            <a:extLst>
              <a:ext uri="{FF2B5EF4-FFF2-40B4-BE49-F238E27FC236}">
                <a16:creationId xmlns:a16="http://schemas.microsoft.com/office/drawing/2014/main" id="{0F1AB903-3B0B-44A1-B2E2-1E35604B4E30}"/>
              </a:ext>
            </a:extLst>
          </p:cNvPr>
          <p:cNvSpPr txBox="1">
            <a:spLocks noChangeArrowheads="1"/>
          </p:cNvSpPr>
          <p:nvPr/>
        </p:nvSpPr>
        <p:spPr bwMode="auto">
          <a:xfrm>
            <a:off x="5257800" y="3760788"/>
            <a:ext cx="3424238" cy="1231900"/>
          </a:xfrm>
          <a:prstGeom prst="rect">
            <a:avLst/>
          </a:prstGeom>
          <a:solidFill>
            <a:srgbClr val="CCFF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dirty="0"/>
              <a:t>Optic Nerve Hypoplasia</a:t>
            </a:r>
          </a:p>
          <a:p>
            <a:pPr eaLnBrk="1" hangingPunct="1">
              <a:spcBef>
                <a:spcPct val="0"/>
              </a:spcBef>
              <a:buClrTx/>
              <a:buSzTx/>
              <a:buFontTx/>
              <a:buNone/>
            </a:pPr>
            <a:r>
              <a:rPr lang="en-US" altLang="en-US" sz="1200" dirty="0"/>
              <a:t>1) Abnormally low</a:t>
            </a:r>
            <a:r>
              <a:rPr lang="en-US" altLang="en-US" sz="1200" b="1" dirty="0">
                <a:solidFill>
                  <a:srgbClr val="0000FF"/>
                </a:solidFill>
              </a:rPr>
              <a:t> </a:t>
            </a:r>
            <a:r>
              <a:rPr lang="en-US" altLang="en-US" sz="1200" dirty="0"/>
              <a:t>number of…</a:t>
            </a:r>
            <a:r>
              <a:rPr lang="en-US" altLang="en-US" sz="1200" b="1" dirty="0">
                <a:solidFill>
                  <a:srgbClr val="0000FF"/>
                </a:solidFill>
              </a:rPr>
              <a:t>axons</a:t>
            </a:r>
          </a:p>
          <a:p>
            <a:pPr eaLnBrk="1" hangingPunct="1">
              <a:spcBef>
                <a:spcPct val="0"/>
              </a:spcBef>
              <a:buClrTx/>
              <a:buSzTx/>
              <a:buFontTx/>
              <a:buNone/>
            </a:pPr>
            <a:r>
              <a:rPr lang="en-US" altLang="en-US" sz="1200" dirty="0"/>
              <a:t>2) DFE: Small pale disc with…</a:t>
            </a:r>
            <a:r>
              <a:rPr lang="en-US" altLang="en-US" sz="1200" b="1" dirty="0">
                <a:solidFill>
                  <a:srgbClr val="0000FF"/>
                </a:solidFill>
              </a:rPr>
              <a:t>double ring </a:t>
            </a:r>
            <a:r>
              <a:rPr lang="en-US" altLang="en-US" sz="1200" dirty="0"/>
              <a:t>sign</a:t>
            </a:r>
          </a:p>
          <a:p>
            <a:pPr eaLnBrk="1" hangingPunct="1">
              <a:spcBef>
                <a:spcPct val="0"/>
              </a:spcBef>
              <a:buClrTx/>
              <a:buSzTx/>
              <a:buFontTx/>
              <a:buNone/>
            </a:pPr>
            <a:r>
              <a:rPr lang="en-US" altLang="en-US" sz="1200" dirty="0"/>
              <a:t>3) VA…</a:t>
            </a:r>
            <a:r>
              <a:rPr lang="en-US" altLang="en-US" sz="1200" b="1" dirty="0">
                <a:solidFill>
                  <a:srgbClr val="0000FF"/>
                </a:solidFill>
              </a:rPr>
              <a:t>20/15&lt;-&gt;NLP</a:t>
            </a:r>
          </a:p>
          <a:p>
            <a:pPr eaLnBrk="1" hangingPunct="1">
              <a:spcBef>
                <a:spcPct val="0"/>
              </a:spcBef>
              <a:buClrTx/>
              <a:buSzTx/>
              <a:buFontTx/>
              <a:buNone/>
            </a:pPr>
            <a:r>
              <a:rPr lang="en-US" altLang="en-US" sz="1200" dirty="0"/>
              <a:t>4) VF defects…</a:t>
            </a:r>
            <a:r>
              <a:rPr lang="en-US" altLang="en-US" sz="1200" b="1" dirty="0">
                <a:solidFill>
                  <a:srgbClr val="0000FF"/>
                </a:solidFill>
              </a:rPr>
              <a:t>invariably present</a:t>
            </a:r>
          </a:p>
          <a:p>
            <a:pPr eaLnBrk="1" hangingPunct="1">
              <a:spcBef>
                <a:spcPct val="0"/>
              </a:spcBef>
              <a:buClrTx/>
              <a:buSzTx/>
              <a:buFontTx/>
              <a:buNone/>
            </a:pPr>
            <a:r>
              <a:rPr lang="en-US" altLang="en-US" sz="1200" dirty="0"/>
              <a:t>5) Remember the…</a:t>
            </a:r>
            <a:r>
              <a:rPr lang="en-US" altLang="en-US" sz="1200" b="1" dirty="0">
                <a:solidFill>
                  <a:srgbClr val="CCFFCC"/>
                </a:solidFill>
              </a:rPr>
              <a:t>4</a:t>
            </a:r>
            <a:r>
              <a:rPr lang="en-US" altLang="en-US" sz="1200" b="1" dirty="0">
                <a:solidFill>
                  <a:srgbClr val="0000FF"/>
                </a:solidFill>
              </a:rPr>
              <a:t> </a:t>
            </a:r>
            <a:r>
              <a:rPr lang="en-US" altLang="en-US" sz="1200" b="1" dirty="0">
                <a:solidFill>
                  <a:srgbClr val="CCFFCC"/>
                </a:solidFill>
              </a:rPr>
              <a:t>D’s</a:t>
            </a:r>
            <a:r>
              <a:rPr lang="en-US" altLang="en-US" sz="1200" dirty="0">
                <a:solidFill>
                  <a:srgbClr val="CCFFCC"/>
                </a:solidFill>
              </a:rPr>
              <a:t> (more on this shortly)</a:t>
            </a:r>
          </a:p>
        </p:txBody>
      </p:sp>
      <p:sp>
        <p:nvSpPr>
          <p:cNvPr id="57354" name="Text Box 14">
            <a:extLst>
              <a:ext uri="{FF2B5EF4-FFF2-40B4-BE49-F238E27FC236}">
                <a16:creationId xmlns:a16="http://schemas.microsoft.com/office/drawing/2014/main" id="{61F9226B-EFE3-4506-BDE4-CAE646073E90}"/>
              </a:ext>
            </a:extLst>
          </p:cNvPr>
          <p:cNvSpPr txBox="1">
            <a:spLocks noChangeArrowheads="1"/>
          </p:cNvSpPr>
          <p:nvPr/>
        </p:nvSpPr>
        <p:spPr bwMode="auto">
          <a:xfrm>
            <a:off x="4648200" y="2576513"/>
            <a:ext cx="3522663" cy="862012"/>
          </a:xfrm>
          <a:prstGeom prst="rect">
            <a:avLst/>
          </a:prstGeom>
          <a:solidFill>
            <a:srgbClr val="FFC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Myelinated RNFL</a:t>
            </a:r>
          </a:p>
          <a:p>
            <a:pPr eaLnBrk="1" hangingPunct="1">
              <a:spcBef>
                <a:spcPct val="0"/>
              </a:spcBef>
              <a:buClrTx/>
              <a:buSzTx/>
              <a:buFontTx/>
              <a:buNone/>
            </a:pPr>
            <a:r>
              <a:rPr lang="en-US" altLang="en-US" sz="1200"/>
              <a:t>1) Myelin normally ends at the…</a:t>
            </a:r>
            <a:r>
              <a:rPr lang="en-US" altLang="en-US" sz="1200" b="1">
                <a:solidFill>
                  <a:srgbClr val="0000FF"/>
                </a:solidFill>
              </a:rPr>
              <a:t>lamina cribrosa</a:t>
            </a:r>
          </a:p>
          <a:p>
            <a:pPr eaLnBrk="1" hangingPunct="1">
              <a:spcBef>
                <a:spcPct val="0"/>
              </a:spcBef>
              <a:buClrTx/>
              <a:buSzTx/>
              <a:buFontTx/>
              <a:buNone/>
            </a:pPr>
            <a:r>
              <a:rPr lang="en-US" altLang="en-US" sz="1200"/>
              <a:t>2) Can be…</a:t>
            </a:r>
            <a:r>
              <a:rPr lang="en-US" altLang="en-US" sz="1200" b="1">
                <a:solidFill>
                  <a:srgbClr val="0000FF"/>
                </a:solidFill>
              </a:rPr>
              <a:t>patchy</a:t>
            </a:r>
            <a:r>
              <a:rPr lang="en-US" altLang="en-US" sz="1200"/>
              <a:t> </a:t>
            </a:r>
            <a:r>
              <a:rPr lang="en-US" altLang="en-US" sz="1200">
                <a:solidFill>
                  <a:srgbClr val="0000FF"/>
                </a:solidFill>
              </a:rPr>
              <a:t>and</a:t>
            </a:r>
            <a:r>
              <a:rPr lang="en-US" altLang="en-US" sz="1200"/>
              <a:t> </a:t>
            </a:r>
            <a:r>
              <a:rPr lang="en-US" altLang="en-US" sz="1200" b="1">
                <a:solidFill>
                  <a:srgbClr val="0000FF"/>
                </a:solidFill>
              </a:rPr>
              <a:t>discontinuous</a:t>
            </a:r>
          </a:p>
          <a:p>
            <a:pPr eaLnBrk="1" hangingPunct="1">
              <a:spcBef>
                <a:spcPct val="0"/>
              </a:spcBef>
              <a:buClrTx/>
              <a:buSzTx/>
              <a:buFontTx/>
              <a:buNone/>
            </a:pPr>
            <a:r>
              <a:rPr lang="en-US" altLang="en-US" sz="1200"/>
              <a:t>3) Corresponding VF has an…</a:t>
            </a:r>
            <a:r>
              <a:rPr lang="en-US" altLang="en-US" sz="1200" b="1">
                <a:solidFill>
                  <a:srgbClr val="0000FF"/>
                </a:solidFill>
              </a:rPr>
              <a:t>absolute</a:t>
            </a:r>
            <a:r>
              <a:rPr lang="en-US" altLang="en-US" sz="1200"/>
              <a:t> scotoma</a:t>
            </a:r>
          </a:p>
        </p:txBody>
      </p:sp>
      <p:sp>
        <p:nvSpPr>
          <p:cNvPr id="57355" name="Text Box 15">
            <a:extLst>
              <a:ext uri="{FF2B5EF4-FFF2-40B4-BE49-F238E27FC236}">
                <a16:creationId xmlns:a16="http://schemas.microsoft.com/office/drawing/2014/main" id="{9549C48A-D7B7-463D-9322-1CF75EC90F9C}"/>
              </a:ext>
            </a:extLst>
          </p:cNvPr>
          <p:cNvSpPr txBox="1">
            <a:spLocks noChangeArrowheads="1"/>
          </p:cNvSpPr>
          <p:nvPr/>
        </p:nvSpPr>
        <p:spPr bwMode="auto">
          <a:xfrm>
            <a:off x="5410200" y="1687513"/>
            <a:ext cx="3606800" cy="669925"/>
          </a:xfrm>
          <a:prstGeom prst="rect">
            <a:avLst/>
          </a:prstGeom>
          <a:solidFill>
            <a:srgbClr val="FFFF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Megalopapilla</a:t>
            </a:r>
          </a:p>
          <a:p>
            <a:pPr eaLnBrk="1" hangingPunct="1">
              <a:spcBef>
                <a:spcPct val="0"/>
              </a:spcBef>
              <a:buClrTx/>
              <a:buSzTx/>
              <a:buFontTx/>
              <a:buNone/>
            </a:pPr>
            <a:r>
              <a:rPr lang="en-US" altLang="en-US" sz="1200"/>
              <a:t>1) Abnormally large diameter of…</a:t>
            </a:r>
            <a:r>
              <a:rPr lang="en-US" altLang="en-US" sz="1200" b="1">
                <a:solidFill>
                  <a:srgbClr val="0000FF"/>
                </a:solidFill>
              </a:rPr>
              <a:t>disc </a:t>
            </a:r>
            <a:r>
              <a:rPr lang="en-US" altLang="en-US" sz="1200">
                <a:solidFill>
                  <a:srgbClr val="0000FF"/>
                </a:solidFill>
              </a:rPr>
              <a:t>and</a:t>
            </a:r>
            <a:r>
              <a:rPr lang="en-US" altLang="en-US" sz="1200" b="1">
                <a:solidFill>
                  <a:srgbClr val="0000FF"/>
                </a:solidFill>
              </a:rPr>
              <a:t> cup</a:t>
            </a:r>
          </a:p>
          <a:p>
            <a:pPr eaLnBrk="1" hangingPunct="1">
              <a:spcBef>
                <a:spcPct val="0"/>
              </a:spcBef>
              <a:buClrTx/>
              <a:buSzTx/>
              <a:buFontTx/>
              <a:buNone/>
            </a:pPr>
            <a:r>
              <a:rPr lang="en-US" altLang="en-US" sz="1200"/>
              <a:t>2) VF testing may reveal an…</a:t>
            </a:r>
            <a:r>
              <a:rPr lang="en-US" altLang="en-US" sz="1200" b="1">
                <a:solidFill>
                  <a:srgbClr val="0000FF"/>
                </a:solidFill>
              </a:rPr>
              <a:t>enlarged blind spot</a:t>
            </a:r>
          </a:p>
        </p:txBody>
      </p:sp>
      <p:sp>
        <p:nvSpPr>
          <p:cNvPr id="57356" name="Rectangle 16">
            <a:extLst>
              <a:ext uri="{FF2B5EF4-FFF2-40B4-BE49-F238E27FC236}">
                <a16:creationId xmlns:a16="http://schemas.microsoft.com/office/drawing/2014/main" id="{AC083132-4890-44B2-83CF-E5BF91302F23}"/>
              </a:ext>
            </a:extLst>
          </p:cNvPr>
          <p:cNvSpPr>
            <a:spLocks noChangeArrowheads="1"/>
          </p:cNvSpPr>
          <p:nvPr/>
        </p:nvSpPr>
        <p:spPr bwMode="auto">
          <a:xfrm>
            <a:off x="457200" y="122238"/>
            <a:ext cx="7543800" cy="8683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b"/>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ct val="85000"/>
              </a:lnSpc>
              <a:spcBef>
                <a:spcPct val="0"/>
              </a:spcBef>
              <a:buClrTx/>
              <a:buSzTx/>
              <a:buFontTx/>
              <a:buNone/>
            </a:pPr>
            <a:r>
              <a:rPr lang="en-US" altLang="en-US" sz="3200" b="1" dirty="0">
                <a:solidFill>
                  <a:schemeClr val="tx2"/>
                </a:solidFill>
              </a:rPr>
              <a:t>Developmental Abnormalities of the Optic Nerve Head</a:t>
            </a:r>
            <a:endParaRPr lang="en-US" altLang="en-US" sz="3200" dirty="0">
              <a:solidFill>
                <a:schemeClr val="tx2"/>
              </a:solidFill>
            </a:endParaRPr>
          </a:p>
        </p:txBody>
      </p:sp>
      <p:sp>
        <p:nvSpPr>
          <p:cNvPr id="57357" name="TextBox 1">
            <a:extLst>
              <a:ext uri="{FF2B5EF4-FFF2-40B4-BE49-F238E27FC236}">
                <a16:creationId xmlns:a16="http://schemas.microsoft.com/office/drawing/2014/main" id="{EA07E1B3-D245-4BC9-9319-E6189648DB2B}"/>
              </a:ext>
            </a:extLst>
          </p:cNvPr>
          <p:cNvSpPr txBox="1">
            <a:spLocks noChangeArrowheads="1"/>
          </p:cNvSpPr>
          <p:nvPr/>
        </p:nvSpPr>
        <p:spPr bwMode="auto">
          <a:xfrm>
            <a:off x="6624637" y="4703762"/>
            <a:ext cx="1694695"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200" i="1" dirty="0">
                <a:solidFill>
                  <a:srgbClr val="0000FF"/>
                </a:solidFill>
              </a:rPr>
              <a:t>[</a:t>
            </a:r>
            <a:r>
              <a:rPr lang="en-US" altLang="en-US" sz="1200" i="1" dirty="0" err="1">
                <a:solidFill>
                  <a:srgbClr val="0000FF"/>
                </a:solidFill>
              </a:rPr>
              <a:t>mnumeric</a:t>
            </a:r>
            <a:r>
              <a:rPr lang="en-US" altLang="en-US" sz="1200" i="1" dirty="0">
                <a:solidFill>
                  <a:srgbClr val="0000FF"/>
                </a:solidFill>
              </a:rPr>
              <a:t> mnemonic]</a:t>
            </a:r>
          </a:p>
        </p:txBody>
      </p:sp>
      <p:sp>
        <p:nvSpPr>
          <p:cNvPr id="57358" name="Slide Number Placeholder 1">
            <a:extLst>
              <a:ext uri="{FF2B5EF4-FFF2-40B4-BE49-F238E27FC236}">
                <a16:creationId xmlns:a16="http://schemas.microsoft.com/office/drawing/2014/main" id="{79A0708C-9087-4B1C-82E0-5BD3FF4FD4EB}"/>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B16E0236-03FB-453C-BBE0-44164906B806}" type="slidenum">
              <a:rPr lang="en-US" altLang="en-US" sz="1000"/>
              <a:pPr>
                <a:spcBef>
                  <a:spcPct val="0"/>
                </a:spcBef>
                <a:buClrTx/>
                <a:buSzTx/>
                <a:buFontTx/>
                <a:buNone/>
              </a:pPr>
              <a:t>132</a:t>
            </a:fld>
            <a:endParaRPr lang="en-US" altLang="en-US" sz="1000"/>
          </a:p>
        </p:txBody>
      </p:sp>
      <p:sp>
        <p:nvSpPr>
          <p:cNvPr id="57359" name="Line 12">
            <a:extLst>
              <a:ext uri="{FF2B5EF4-FFF2-40B4-BE49-F238E27FC236}">
                <a16:creationId xmlns:a16="http://schemas.microsoft.com/office/drawing/2014/main" id="{F56E93E5-50FD-4AEE-BAA5-DBA61517A403}"/>
              </a:ext>
            </a:extLst>
          </p:cNvPr>
          <p:cNvSpPr>
            <a:spLocks noChangeShapeType="1"/>
          </p:cNvSpPr>
          <p:nvPr/>
        </p:nvSpPr>
        <p:spPr bwMode="auto">
          <a:xfrm>
            <a:off x="3124200" y="2057400"/>
            <a:ext cx="381000" cy="22098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 name="Text Box 13">
            <a:extLst>
              <a:ext uri="{FF2B5EF4-FFF2-40B4-BE49-F238E27FC236}">
                <a16:creationId xmlns:a16="http://schemas.microsoft.com/office/drawing/2014/main" id="{D950909E-2363-4484-BDD0-5BFA02EECEF6}"/>
              </a:ext>
            </a:extLst>
          </p:cNvPr>
          <p:cNvSpPr txBox="1">
            <a:spLocks noChangeArrowheads="1"/>
          </p:cNvSpPr>
          <p:nvPr/>
        </p:nvSpPr>
        <p:spPr bwMode="auto">
          <a:xfrm>
            <a:off x="4800600" y="5257800"/>
            <a:ext cx="4294188" cy="1230313"/>
          </a:xfrm>
          <a:prstGeom prst="rect">
            <a:avLst/>
          </a:prstGeom>
          <a:solidFill>
            <a:srgbClr val="FFCC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Tilted-Disc Syndrome</a:t>
            </a:r>
          </a:p>
          <a:p>
            <a:pPr eaLnBrk="1" hangingPunct="1">
              <a:spcBef>
                <a:spcPct val="0"/>
              </a:spcBef>
              <a:buClrTx/>
              <a:buSzTx/>
              <a:buFontTx/>
              <a:buNone/>
            </a:pPr>
            <a:r>
              <a:rPr lang="en-US" altLang="en-US" sz="1200"/>
              <a:t>1) Superior pole appears…</a:t>
            </a:r>
            <a:r>
              <a:rPr lang="en-US" altLang="en-US" sz="1200" b="1">
                <a:solidFill>
                  <a:srgbClr val="0000FF"/>
                </a:solidFill>
              </a:rPr>
              <a:t>elevated</a:t>
            </a:r>
            <a:r>
              <a:rPr lang="en-US" altLang="en-US" sz="1200"/>
              <a:t>, inferior…</a:t>
            </a:r>
            <a:r>
              <a:rPr lang="en-US" altLang="en-US" sz="1200" b="1">
                <a:solidFill>
                  <a:srgbClr val="0000FF"/>
                </a:solidFill>
              </a:rPr>
              <a:t>recessed</a:t>
            </a:r>
          </a:p>
          <a:p>
            <a:pPr eaLnBrk="1" hangingPunct="1">
              <a:spcBef>
                <a:spcPct val="0"/>
              </a:spcBef>
              <a:buClrTx/>
              <a:buSzTx/>
              <a:buFontTx/>
              <a:buNone/>
            </a:pPr>
            <a:r>
              <a:rPr lang="en-US" altLang="en-US" sz="1200"/>
              <a:t>2) </a:t>
            </a:r>
            <a:r>
              <a:rPr lang="en-US" altLang="en-US" sz="1200">
                <a:solidFill>
                  <a:srgbClr val="FFCC99"/>
                </a:solidFill>
              </a:rPr>
              <a:t>Associated with…</a:t>
            </a:r>
            <a:r>
              <a:rPr lang="en-US" altLang="en-US" sz="1200" b="1">
                <a:solidFill>
                  <a:srgbClr val="FFCC99"/>
                </a:solidFill>
              </a:rPr>
              <a:t>situs inversus</a:t>
            </a:r>
            <a:r>
              <a:rPr lang="en-US" altLang="en-US" sz="1200">
                <a:solidFill>
                  <a:srgbClr val="FFCC99"/>
                </a:solidFill>
              </a:rPr>
              <a:t> of retinal vessels</a:t>
            </a:r>
          </a:p>
          <a:p>
            <a:pPr eaLnBrk="1" hangingPunct="1">
              <a:spcBef>
                <a:spcPct val="0"/>
              </a:spcBef>
              <a:buClrTx/>
              <a:buSzTx/>
              <a:buFontTx/>
              <a:buNone/>
            </a:pPr>
            <a:r>
              <a:rPr lang="en-US" altLang="en-US" sz="1200"/>
              <a:t>3) </a:t>
            </a:r>
            <a:r>
              <a:rPr lang="en-US" altLang="en-US" sz="1200">
                <a:solidFill>
                  <a:srgbClr val="FFCC99"/>
                </a:solidFill>
              </a:rPr>
              <a:t>Fundus abnormality produces…</a:t>
            </a:r>
            <a:r>
              <a:rPr lang="en-US" altLang="en-US" sz="1200" b="1">
                <a:solidFill>
                  <a:srgbClr val="FFCC99"/>
                </a:solidFill>
              </a:rPr>
              <a:t>myopic astigmatism</a:t>
            </a:r>
          </a:p>
          <a:p>
            <a:pPr eaLnBrk="1" hangingPunct="1">
              <a:spcBef>
                <a:spcPct val="0"/>
              </a:spcBef>
              <a:buClrTx/>
              <a:buSzTx/>
              <a:buFontTx/>
              <a:buNone/>
            </a:pPr>
            <a:r>
              <a:rPr lang="en-US" altLang="en-US" sz="1200"/>
              <a:t>4) </a:t>
            </a:r>
            <a:r>
              <a:rPr lang="en-US" altLang="en-US" sz="1200">
                <a:solidFill>
                  <a:srgbClr val="FFCC99"/>
                </a:solidFill>
              </a:rPr>
              <a:t>VF testing reveals…</a:t>
            </a:r>
            <a:r>
              <a:rPr lang="en-US" altLang="en-US" sz="1200" b="1">
                <a:solidFill>
                  <a:srgbClr val="FFCC99"/>
                </a:solidFill>
              </a:rPr>
              <a:t>bitemporal hemianopia</a:t>
            </a:r>
            <a:r>
              <a:rPr lang="en-US" altLang="en-US" sz="1200">
                <a:solidFill>
                  <a:srgbClr val="FFCC99"/>
                </a:solidFill>
              </a:rPr>
              <a:t> that doesn’t</a:t>
            </a:r>
          </a:p>
          <a:p>
            <a:pPr eaLnBrk="1" hangingPunct="1">
              <a:spcBef>
                <a:spcPct val="0"/>
              </a:spcBef>
              <a:buClrTx/>
              <a:buSzTx/>
              <a:buFontTx/>
              <a:buNone/>
            </a:pPr>
            <a:r>
              <a:rPr lang="en-US" altLang="en-US" sz="1200">
                <a:solidFill>
                  <a:srgbClr val="FFCC99"/>
                </a:solidFill>
              </a:rPr>
              <a:t>   …</a:t>
            </a:r>
            <a:r>
              <a:rPr lang="en-US" altLang="en-US" sz="1200" b="1">
                <a:solidFill>
                  <a:srgbClr val="FFCC99"/>
                </a:solidFill>
              </a:rPr>
              <a:t>respect the vertical</a:t>
            </a:r>
            <a:r>
              <a:rPr lang="en-US" altLang="en-US" sz="1200">
                <a:solidFill>
                  <a:srgbClr val="FFCC99"/>
                </a:solidFill>
              </a:rPr>
              <a:t> and may…</a:t>
            </a:r>
            <a:r>
              <a:rPr lang="en-US" altLang="en-US" sz="1200" b="1">
                <a:solidFill>
                  <a:srgbClr val="FFCC99"/>
                </a:solidFill>
              </a:rPr>
              <a:t>resolve with refraction</a:t>
            </a:r>
          </a:p>
        </p:txBody>
      </p:sp>
      <p:sp>
        <p:nvSpPr>
          <p:cNvPr id="19" name="Text Box 13">
            <a:extLst>
              <a:ext uri="{FF2B5EF4-FFF2-40B4-BE49-F238E27FC236}">
                <a16:creationId xmlns:a16="http://schemas.microsoft.com/office/drawing/2014/main" id="{1BC3427F-EE2B-4CF5-BC4F-65D4C4D31FE2}"/>
              </a:ext>
            </a:extLst>
          </p:cNvPr>
          <p:cNvSpPr txBox="1">
            <a:spLocks noChangeArrowheads="1"/>
          </p:cNvSpPr>
          <p:nvPr/>
        </p:nvSpPr>
        <p:spPr bwMode="auto">
          <a:xfrm>
            <a:off x="4800600" y="5257800"/>
            <a:ext cx="4216400" cy="1231106"/>
          </a:xfrm>
          <a:prstGeom prst="rect">
            <a:avLst/>
          </a:prstGeom>
          <a:solidFill>
            <a:srgbClr val="FFCC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dirty="0">
                <a:solidFill>
                  <a:schemeClr val="bg1">
                    <a:lumMod val="65000"/>
                  </a:schemeClr>
                </a:solidFill>
              </a:rPr>
              <a:t>Tilted-Disc Syndrome</a:t>
            </a:r>
            <a:r>
              <a:rPr lang="en-US" altLang="en-US" sz="1400" dirty="0">
                <a:solidFill>
                  <a:srgbClr val="FFCC99"/>
                </a:solidFill>
                <a:latin typeface="Segoe Script" panose="030B0504020000000003" pitchFamily="66" charset="0"/>
              </a:rPr>
              <a:t> aka…</a:t>
            </a:r>
            <a:r>
              <a:rPr lang="en-US" altLang="en-US" sz="1400" dirty="0" err="1">
                <a:solidFill>
                  <a:srgbClr val="FFCC99"/>
                </a:solidFill>
                <a:latin typeface="Segoe Script" panose="030B0504020000000003" pitchFamily="66" charset="0"/>
              </a:rPr>
              <a:t>fuch’s</a:t>
            </a:r>
            <a:r>
              <a:rPr lang="en-US" altLang="en-US" sz="1400" dirty="0">
                <a:solidFill>
                  <a:srgbClr val="FFCC99"/>
                </a:solidFill>
                <a:latin typeface="Segoe Script" panose="030B0504020000000003" pitchFamily="66" charset="0"/>
              </a:rPr>
              <a:t> coloboma</a:t>
            </a:r>
            <a:endParaRPr lang="en-US" altLang="en-US" sz="1400" b="1" dirty="0">
              <a:solidFill>
                <a:schemeClr val="bg1">
                  <a:lumMod val="65000"/>
                </a:schemeClr>
              </a:solidFill>
            </a:endParaRPr>
          </a:p>
          <a:p>
            <a:pPr eaLnBrk="1" hangingPunct="1">
              <a:spcBef>
                <a:spcPct val="0"/>
              </a:spcBef>
              <a:buClrTx/>
              <a:buSzTx/>
              <a:buFontTx/>
              <a:buNone/>
            </a:pPr>
            <a:r>
              <a:rPr lang="en-US" altLang="en-US" sz="1200" dirty="0">
                <a:solidFill>
                  <a:srgbClr val="FFCC99"/>
                </a:solidFill>
              </a:rPr>
              <a:t>1) Superior pole appears…</a:t>
            </a:r>
            <a:r>
              <a:rPr lang="en-US" altLang="en-US" sz="1200" b="1" dirty="0">
                <a:solidFill>
                  <a:srgbClr val="FFCC99"/>
                </a:solidFill>
              </a:rPr>
              <a:t>elevated</a:t>
            </a:r>
            <a:r>
              <a:rPr lang="en-US" altLang="en-US" sz="1200" dirty="0">
                <a:solidFill>
                  <a:srgbClr val="FFCC99"/>
                </a:solidFill>
              </a:rPr>
              <a:t>, inferior… </a:t>
            </a:r>
            <a:r>
              <a:rPr lang="en-US" altLang="en-US" sz="1200" b="1" dirty="0">
                <a:solidFill>
                  <a:srgbClr val="FFCC99"/>
                </a:solidFill>
              </a:rPr>
              <a:t>recessed</a:t>
            </a:r>
          </a:p>
          <a:p>
            <a:pPr eaLnBrk="1" hangingPunct="1">
              <a:spcBef>
                <a:spcPct val="0"/>
              </a:spcBef>
              <a:buClrTx/>
              <a:buSzTx/>
              <a:buFontTx/>
              <a:buNone/>
            </a:pPr>
            <a:r>
              <a:rPr lang="en-US" altLang="en-US" sz="1200" dirty="0">
                <a:solidFill>
                  <a:srgbClr val="FFCC99"/>
                </a:solidFill>
              </a:rPr>
              <a:t>2) Associated with…</a:t>
            </a:r>
            <a:r>
              <a:rPr lang="en-US" altLang="en-US" sz="1200" b="1" dirty="0">
                <a:solidFill>
                  <a:srgbClr val="FFCC99"/>
                </a:solidFill>
              </a:rPr>
              <a:t>situs inversus</a:t>
            </a:r>
            <a:r>
              <a:rPr lang="en-US" altLang="en-US" sz="1200" dirty="0">
                <a:solidFill>
                  <a:srgbClr val="FFCC99"/>
                </a:solidFill>
              </a:rPr>
              <a:t> of retinal vessels</a:t>
            </a:r>
          </a:p>
          <a:p>
            <a:pPr eaLnBrk="1" hangingPunct="1">
              <a:spcBef>
                <a:spcPct val="0"/>
              </a:spcBef>
              <a:buClrTx/>
              <a:buSzTx/>
              <a:buFontTx/>
              <a:buNone/>
            </a:pPr>
            <a:r>
              <a:rPr lang="en-US" altLang="en-US" sz="1200" dirty="0">
                <a:solidFill>
                  <a:srgbClr val="FFCC99"/>
                </a:solidFill>
              </a:rPr>
              <a:t>3) Fundus abnormality produces… </a:t>
            </a:r>
            <a:r>
              <a:rPr lang="en-US" altLang="en-US" sz="1200" b="1" dirty="0">
                <a:solidFill>
                  <a:srgbClr val="FFCC99"/>
                </a:solidFill>
              </a:rPr>
              <a:t>myopic </a:t>
            </a:r>
            <a:r>
              <a:rPr lang="en-US" altLang="en-US" sz="1200" b="1" dirty="0" err="1">
                <a:solidFill>
                  <a:srgbClr val="FFCC99"/>
                </a:solidFill>
              </a:rPr>
              <a:t>astigm</a:t>
            </a:r>
            <a:endParaRPr lang="en-US" altLang="en-US" sz="1200" b="1" dirty="0">
              <a:solidFill>
                <a:srgbClr val="FFCC99"/>
              </a:solidFill>
            </a:endParaRPr>
          </a:p>
          <a:p>
            <a:pPr eaLnBrk="1" hangingPunct="1">
              <a:spcBef>
                <a:spcPct val="0"/>
              </a:spcBef>
              <a:buClrTx/>
              <a:buSzTx/>
              <a:buFontTx/>
              <a:buNone/>
            </a:pPr>
            <a:r>
              <a:rPr lang="en-US" altLang="en-US" sz="1200" dirty="0">
                <a:solidFill>
                  <a:srgbClr val="FFCC99"/>
                </a:solidFill>
              </a:rPr>
              <a:t>4) VF testing reveals…</a:t>
            </a:r>
            <a:r>
              <a:rPr lang="en-US" altLang="en-US" sz="1200" b="1" dirty="0">
                <a:solidFill>
                  <a:srgbClr val="FFCC99"/>
                </a:solidFill>
              </a:rPr>
              <a:t>bitemporal hemianopia</a:t>
            </a:r>
            <a:r>
              <a:rPr lang="en-US" altLang="en-US" sz="1200" dirty="0">
                <a:solidFill>
                  <a:srgbClr val="FFCC99"/>
                </a:solidFill>
              </a:rPr>
              <a:t> that </a:t>
            </a:r>
            <a:r>
              <a:rPr lang="en-US" altLang="en-US" sz="1200" dirty="0" err="1">
                <a:solidFill>
                  <a:srgbClr val="FFCC99"/>
                </a:solidFill>
              </a:rPr>
              <a:t>doesn’t</a:t>
            </a:r>
            <a:r>
              <a:rPr lang="en-US" altLang="en-US" sz="1200" b="1" dirty="0" err="1">
                <a:solidFill>
                  <a:srgbClr val="FFCC99"/>
                </a:solidFill>
              </a:rPr>
              <a:t>with</a:t>
            </a:r>
            <a:r>
              <a:rPr lang="en-US" altLang="en-US" sz="1200" b="1" dirty="0">
                <a:solidFill>
                  <a:srgbClr val="FFCC99"/>
                </a:solidFill>
              </a:rPr>
              <a:t> refract</a:t>
            </a:r>
          </a:p>
        </p:txBody>
      </p:sp>
    </p:spTree>
  </p:cSld>
  <p:clrMapOvr>
    <a:masterClrMapping/>
  </p:clrMapOvr>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370" name="Text Box 10">
            <a:extLst>
              <a:ext uri="{FF2B5EF4-FFF2-40B4-BE49-F238E27FC236}">
                <a16:creationId xmlns:a16="http://schemas.microsoft.com/office/drawing/2014/main" id="{3200EDFF-099C-47C4-87E6-B95898E7676A}"/>
              </a:ext>
            </a:extLst>
          </p:cNvPr>
          <p:cNvSpPr txBox="1">
            <a:spLocks noChangeArrowheads="1"/>
          </p:cNvSpPr>
          <p:nvPr/>
        </p:nvSpPr>
        <p:spPr bwMode="auto">
          <a:xfrm>
            <a:off x="1371600" y="4267200"/>
            <a:ext cx="3057525" cy="2154238"/>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Morning-Glory Disc</a:t>
            </a:r>
          </a:p>
          <a:p>
            <a:pPr eaLnBrk="1" hangingPunct="1">
              <a:spcBef>
                <a:spcPct val="0"/>
              </a:spcBef>
              <a:buClrTx/>
              <a:buSzTx/>
              <a:buFontTx/>
              <a:buNone/>
            </a:pPr>
            <a:r>
              <a:rPr lang="en-US" altLang="en-US" sz="1200"/>
              <a:t>--DFE reveals:</a:t>
            </a:r>
          </a:p>
          <a:p>
            <a:pPr eaLnBrk="1" hangingPunct="1">
              <a:spcBef>
                <a:spcPct val="0"/>
              </a:spcBef>
              <a:buClrTx/>
              <a:buSzTx/>
              <a:buFontTx/>
              <a:buNone/>
            </a:pPr>
            <a:r>
              <a:rPr lang="en-US" altLang="en-US" sz="1200"/>
              <a:t>  1) A funnel-shaped…</a:t>
            </a:r>
            <a:r>
              <a:rPr lang="en-US" altLang="en-US" sz="1200" b="1">
                <a:solidFill>
                  <a:srgbClr val="0000FF"/>
                </a:solidFill>
              </a:rPr>
              <a:t>excavation</a:t>
            </a:r>
            <a:endParaRPr lang="en-US" altLang="en-US" sz="1200"/>
          </a:p>
          <a:p>
            <a:pPr eaLnBrk="1" hangingPunct="1">
              <a:spcBef>
                <a:spcPct val="0"/>
              </a:spcBef>
              <a:buClrTx/>
              <a:buSzTx/>
              <a:buFontTx/>
              <a:buNone/>
            </a:pPr>
            <a:r>
              <a:rPr lang="en-US" altLang="en-US" sz="1200"/>
              <a:t>  2) Number of vessels crossing the rim</a:t>
            </a:r>
          </a:p>
          <a:p>
            <a:pPr eaLnBrk="1" hangingPunct="1">
              <a:spcBef>
                <a:spcPct val="0"/>
              </a:spcBef>
              <a:buClrTx/>
              <a:buSzTx/>
              <a:buFontTx/>
              <a:buNone/>
            </a:pPr>
            <a:r>
              <a:rPr lang="en-US" altLang="en-US" sz="1200"/>
              <a:t>    seems abnormally…</a:t>
            </a:r>
            <a:r>
              <a:rPr lang="en-US" altLang="en-US" sz="1200" b="1">
                <a:solidFill>
                  <a:srgbClr val="0000FF"/>
                </a:solidFill>
              </a:rPr>
              <a:t>high</a:t>
            </a:r>
            <a:r>
              <a:rPr lang="en-US" altLang="en-US" sz="1200"/>
              <a:t> </a:t>
            </a:r>
            <a:endParaRPr lang="en-US" altLang="en-US" sz="1200" b="1">
              <a:solidFill>
                <a:srgbClr val="0000FF"/>
              </a:solidFill>
            </a:endParaRPr>
          </a:p>
          <a:p>
            <a:pPr eaLnBrk="1" hangingPunct="1">
              <a:spcBef>
                <a:spcPct val="0"/>
              </a:spcBef>
              <a:buClrTx/>
              <a:buSzTx/>
              <a:buFontTx/>
              <a:buNone/>
            </a:pPr>
            <a:r>
              <a:rPr lang="en-US" altLang="en-US" sz="1200"/>
              <a:t>--Tissue is…</a:t>
            </a:r>
            <a:r>
              <a:rPr lang="en-US" altLang="en-US" sz="1200" b="1">
                <a:solidFill>
                  <a:srgbClr val="0000FF"/>
                </a:solidFill>
              </a:rPr>
              <a:t>contractile</a:t>
            </a:r>
            <a:r>
              <a:rPr lang="en-US" altLang="en-US" sz="1200"/>
              <a:t>, so cup seems</a:t>
            </a:r>
          </a:p>
          <a:p>
            <a:pPr eaLnBrk="1" hangingPunct="1">
              <a:spcBef>
                <a:spcPct val="0"/>
              </a:spcBef>
              <a:buClrTx/>
              <a:buSzTx/>
              <a:buFontTx/>
              <a:buNone/>
            </a:pPr>
            <a:r>
              <a:rPr lang="en-US" altLang="en-US" sz="1200"/>
              <a:t>  to…</a:t>
            </a:r>
            <a:r>
              <a:rPr lang="en-US" altLang="en-US" sz="1200" b="1">
                <a:solidFill>
                  <a:srgbClr val="0000FF"/>
                </a:solidFill>
              </a:rPr>
              <a:t>open </a:t>
            </a:r>
            <a:r>
              <a:rPr lang="en-US" altLang="en-US" sz="1200">
                <a:solidFill>
                  <a:srgbClr val="0000FF"/>
                </a:solidFill>
              </a:rPr>
              <a:t>and</a:t>
            </a:r>
            <a:r>
              <a:rPr lang="en-US" altLang="en-US" sz="1200" b="1">
                <a:solidFill>
                  <a:srgbClr val="0000FF"/>
                </a:solidFill>
              </a:rPr>
              <a:t> close</a:t>
            </a:r>
            <a:r>
              <a:rPr lang="en-US" altLang="en-US" sz="1200"/>
              <a:t> (like its namesake,  </a:t>
            </a:r>
          </a:p>
          <a:p>
            <a:pPr eaLnBrk="1" hangingPunct="1">
              <a:spcBef>
                <a:spcPct val="0"/>
              </a:spcBef>
              <a:buClrTx/>
              <a:buSzTx/>
              <a:buFontTx/>
              <a:buNone/>
            </a:pPr>
            <a:r>
              <a:rPr lang="en-US" altLang="en-US" sz="1200"/>
              <a:t>  the morning-glory flower)</a:t>
            </a:r>
          </a:p>
          <a:p>
            <a:pPr eaLnBrk="1" hangingPunct="1">
              <a:spcBef>
                <a:spcPct val="0"/>
              </a:spcBef>
              <a:buClrTx/>
              <a:buSzTx/>
              <a:buFontTx/>
              <a:buNone/>
            </a:pPr>
            <a:r>
              <a:rPr lang="en-US" altLang="en-US" sz="1200"/>
              <a:t>--VA usually…</a:t>
            </a:r>
            <a:r>
              <a:rPr lang="en-US" altLang="en-US" sz="1200" b="1">
                <a:solidFill>
                  <a:srgbClr val="0000FF"/>
                </a:solidFill>
              </a:rPr>
              <a:t>20/200</a:t>
            </a:r>
            <a:r>
              <a:rPr lang="en-US" altLang="en-US" sz="1200"/>
              <a:t>, but can be…</a:t>
            </a:r>
          </a:p>
          <a:p>
            <a:pPr eaLnBrk="1" hangingPunct="1">
              <a:spcBef>
                <a:spcPct val="0"/>
              </a:spcBef>
              <a:buClrTx/>
              <a:buSzTx/>
              <a:buFontTx/>
              <a:buNone/>
            </a:pPr>
            <a:r>
              <a:rPr lang="en-US" altLang="en-US" sz="1200"/>
              <a:t>   </a:t>
            </a:r>
            <a:r>
              <a:rPr lang="en-US" altLang="en-US" sz="1200" b="1">
                <a:solidFill>
                  <a:srgbClr val="0000FF"/>
                </a:solidFill>
              </a:rPr>
              <a:t>20/20&lt;-&gt;NLP</a:t>
            </a:r>
          </a:p>
          <a:p>
            <a:pPr eaLnBrk="1" hangingPunct="1">
              <a:spcBef>
                <a:spcPct val="0"/>
              </a:spcBef>
              <a:buClrTx/>
              <a:buSzTx/>
              <a:buFontTx/>
              <a:buNone/>
            </a:pPr>
            <a:r>
              <a:rPr lang="en-US" altLang="en-US" sz="1200"/>
              <a:t>--1/3 develop…</a:t>
            </a:r>
            <a:r>
              <a:rPr lang="en-US" altLang="en-US" sz="1200" b="1">
                <a:solidFill>
                  <a:srgbClr val="CCECFF"/>
                </a:solidFill>
              </a:rPr>
              <a:t>serous</a:t>
            </a:r>
            <a:r>
              <a:rPr lang="en-US" altLang="en-US" sz="1200" b="1">
                <a:solidFill>
                  <a:srgbClr val="0000FF"/>
                </a:solidFill>
              </a:rPr>
              <a:t> </a:t>
            </a:r>
            <a:r>
              <a:rPr lang="en-US" altLang="en-US" sz="1200" b="1">
                <a:solidFill>
                  <a:srgbClr val="CCECFF"/>
                </a:solidFill>
              </a:rPr>
              <a:t>RD</a:t>
            </a:r>
          </a:p>
        </p:txBody>
      </p:sp>
      <p:sp>
        <p:nvSpPr>
          <p:cNvPr id="58371" name="Text Box 3">
            <a:extLst>
              <a:ext uri="{FF2B5EF4-FFF2-40B4-BE49-F238E27FC236}">
                <a16:creationId xmlns:a16="http://schemas.microsoft.com/office/drawing/2014/main" id="{A8EF2CCC-61A4-4115-A181-3C70E7879436}"/>
              </a:ext>
            </a:extLst>
          </p:cNvPr>
          <p:cNvSpPr txBox="1">
            <a:spLocks noChangeArrowheads="1"/>
          </p:cNvSpPr>
          <p:nvPr/>
        </p:nvSpPr>
        <p:spPr bwMode="auto">
          <a:xfrm>
            <a:off x="793750" y="3505200"/>
            <a:ext cx="2254250" cy="669925"/>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Optic Pit/Hole</a:t>
            </a:r>
          </a:p>
          <a:p>
            <a:pPr eaLnBrk="1" hangingPunct="1">
              <a:spcBef>
                <a:spcPct val="0"/>
              </a:spcBef>
              <a:buClrTx/>
              <a:buSzTx/>
              <a:buFontTx/>
              <a:buNone/>
            </a:pPr>
            <a:r>
              <a:rPr lang="en-US" altLang="en-US" sz="1200"/>
              <a:t>--Associated with…</a:t>
            </a:r>
            <a:r>
              <a:rPr lang="en-US" altLang="en-US" sz="1200" b="1">
                <a:solidFill>
                  <a:srgbClr val="0000FF"/>
                </a:solidFill>
              </a:rPr>
              <a:t>serous RD</a:t>
            </a:r>
          </a:p>
          <a:p>
            <a:pPr eaLnBrk="1" hangingPunct="1">
              <a:spcBef>
                <a:spcPct val="0"/>
              </a:spcBef>
              <a:buClrTx/>
              <a:buSzTx/>
              <a:buFontTx/>
              <a:buNone/>
            </a:pPr>
            <a:r>
              <a:rPr lang="en-US" altLang="en-US" sz="1200" b="1">
                <a:solidFill>
                  <a:srgbClr val="0000FF"/>
                </a:solidFill>
              </a:rPr>
              <a:t>  in adulthood</a:t>
            </a:r>
          </a:p>
        </p:txBody>
      </p:sp>
      <p:sp>
        <p:nvSpPr>
          <p:cNvPr id="58372" name="Line 4">
            <a:extLst>
              <a:ext uri="{FF2B5EF4-FFF2-40B4-BE49-F238E27FC236}">
                <a16:creationId xmlns:a16="http://schemas.microsoft.com/office/drawing/2014/main" id="{6E00843D-4B2E-4BC7-9DFD-81B1F1F4B5D2}"/>
              </a:ext>
            </a:extLst>
          </p:cNvPr>
          <p:cNvSpPr>
            <a:spLocks noChangeShapeType="1"/>
          </p:cNvSpPr>
          <p:nvPr/>
        </p:nvSpPr>
        <p:spPr bwMode="auto">
          <a:xfrm flipH="1">
            <a:off x="1600200" y="2057400"/>
            <a:ext cx="1524000" cy="3810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8373" name="Text Box 6">
            <a:extLst>
              <a:ext uri="{FF2B5EF4-FFF2-40B4-BE49-F238E27FC236}">
                <a16:creationId xmlns:a16="http://schemas.microsoft.com/office/drawing/2014/main" id="{BF4313B6-955C-46A3-B2EB-214DDFC0AA8A}"/>
              </a:ext>
            </a:extLst>
          </p:cNvPr>
          <p:cNvSpPr txBox="1">
            <a:spLocks noChangeArrowheads="1"/>
          </p:cNvSpPr>
          <p:nvPr/>
        </p:nvSpPr>
        <p:spPr bwMode="auto">
          <a:xfrm>
            <a:off x="1357313" y="1524000"/>
            <a:ext cx="3511550" cy="4540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1400" i="1">
                <a:solidFill>
                  <a:srgbClr val="0000FF"/>
                </a:solidFill>
              </a:rPr>
              <a:t>These three are all secondary to abnormal</a:t>
            </a:r>
          </a:p>
          <a:p>
            <a:pPr algn="ctr" eaLnBrk="1" hangingPunct="1">
              <a:lnSpc>
                <a:spcPct val="85000"/>
              </a:lnSpc>
              <a:spcBef>
                <a:spcPct val="0"/>
              </a:spcBef>
              <a:buClrTx/>
              <a:buSzTx/>
              <a:buFontTx/>
              <a:buNone/>
            </a:pPr>
            <a:r>
              <a:rPr lang="en-US" altLang="en-US" sz="1400" i="1">
                <a:solidFill>
                  <a:srgbClr val="0000FF"/>
                </a:solidFill>
              </a:rPr>
              <a:t>closure of the embryonic optic fissure</a:t>
            </a:r>
          </a:p>
        </p:txBody>
      </p:sp>
      <p:sp>
        <p:nvSpPr>
          <p:cNvPr id="58374" name="Text Box 7">
            <a:extLst>
              <a:ext uri="{FF2B5EF4-FFF2-40B4-BE49-F238E27FC236}">
                <a16:creationId xmlns:a16="http://schemas.microsoft.com/office/drawing/2014/main" id="{E9745C3C-4EAD-4658-B602-9A51F63A3DDB}"/>
              </a:ext>
            </a:extLst>
          </p:cNvPr>
          <p:cNvSpPr txBox="1">
            <a:spLocks noChangeArrowheads="1"/>
          </p:cNvSpPr>
          <p:nvPr/>
        </p:nvSpPr>
        <p:spPr bwMode="auto">
          <a:xfrm>
            <a:off x="76200" y="2514600"/>
            <a:ext cx="2757488" cy="852488"/>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Optic Nerve Coloboma</a:t>
            </a:r>
          </a:p>
          <a:p>
            <a:pPr eaLnBrk="1" hangingPunct="1">
              <a:spcBef>
                <a:spcPct val="0"/>
              </a:spcBef>
              <a:buClrTx/>
              <a:buSzTx/>
              <a:buFontTx/>
              <a:buNone/>
            </a:pPr>
            <a:r>
              <a:rPr lang="en-US" altLang="en-US" sz="1200"/>
              <a:t>1) May resemble…</a:t>
            </a:r>
            <a:r>
              <a:rPr lang="en-US" altLang="en-US" sz="1200" b="1">
                <a:solidFill>
                  <a:srgbClr val="0000FF"/>
                </a:solidFill>
              </a:rPr>
              <a:t>deep cupping</a:t>
            </a:r>
          </a:p>
          <a:p>
            <a:pPr eaLnBrk="1" hangingPunct="1">
              <a:spcBef>
                <a:spcPct val="0"/>
              </a:spcBef>
              <a:buClrTx/>
              <a:buSzTx/>
              <a:buFontTx/>
              <a:buNone/>
            </a:pPr>
            <a:r>
              <a:rPr lang="en-US" altLang="en-US" sz="1200"/>
              <a:t>2) Can be…</a:t>
            </a:r>
            <a:r>
              <a:rPr lang="en-US" altLang="en-US" sz="1200" b="1">
                <a:solidFill>
                  <a:srgbClr val="0000FF"/>
                </a:solidFill>
              </a:rPr>
              <a:t>bilateral, asymmetric</a:t>
            </a:r>
          </a:p>
          <a:p>
            <a:pPr eaLnBrk="1" hangingPunct="1">
              <a:spcBef>
                <a:spcPct val="0"/>
              </a:spcBef>
              <a:buClrTx/>
              <a:buSzTx/>
              <a:buFontTx/>
              <a:buNone/>
            </a:pPr>
            <a:r>
              <a:rPr lang="en-US" altLang="en-US" sz="1200"/>
              <a:t>3) Part of the…</a:t>
            </a:r>
            <a:r>
              <a:rPr lang="en-US" altLang="en-US" sz="1200" b="1">
                <a:solidFill>
                  <a:srgbClr val="0000FF"/>
                </a:solidFill>
              </a:rPr>
              <a:t>CHARGE association</a:t>
            </a:r>
          </a:p>
        </p:txBody>
      </p:sp>
      <p:sp>
        <p:nvSpPr>
          <p:cNvPr id="58375" name="Line 8">
            <a:extLst>
              <a:ext uri="{FF2B5EF4-FFF2-40B4-BE49-F238E27FC236}">
                <a16:creationId xmlns:a16="http://schemas.microsoft.com/office/drawing/2014/main" id="{EB724218-B6FE-465F-BDCE-2F8C344708A3}"/>
              </a:ext>
            </a:extLst>
          </p:cNvPr>
          <p:cNvSpPr>
            <a:spLocks noChangeShapeType="1"/>
          </p:cNvSpPr>
          <p:nvPr/>
        </p:nvSpPr>
        <p:spPr bwMode="auto">
          <a:xfrm flipH="1">
            <a:off x="2971800" y="2057400"/>
            <a:ext cx="152400" cy="14478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8376" name="Text Box 9">
            <a:extLst>
              <a:ext uri="{FF2B5EF4-FFF2-40B4-BE49-F238E27FC236}">
                <a16:creationId xmlns:a16="http://schemas.microsoft.com/office/drawing/2014/main" id="{F85FD947-40E1-43F5-AE3C-F3185529D27D}"/>
              </a:ext>
            </a:extLst>
          </p:cNvPr>
          <p:cNvSpPr txBox="1">
            <a:spLocks noChangeArrowheads="1"/>
          </p:cNvSpPr>
          <p:nvPr/>
        </p:nvSpPr>
        <p:spPr bwMode="auto">
          <a:xfrm>
            <a:off x="1371600" y="4267200"/>
            <a:ext cx="3028950" cy="2130425"/>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Morning-Glory Disc</a:t>
            </a:r>
          </a:p>
          <a:p>
            <a:pPr eaLnBrk="1" hangingPunct="1">
              <a:spcBef>
                <a:spcPct val="0"/>
              </a:spcBef>
              <a:buClrTx/>
              <a:buSzTx/>
              <a:buFontTx/>
              <a:buNone/>
            </a:pPr>
            <a:r>
              <a:rPr lang="en-US" altLang="en-US" sz="1200"/>
              <a:t>--DFE reveals:</a:t>
            </a:r>
          </a:p>
          <a:p>
            <a:pPr eaLnBrk="1" hangingPunct="1">
              <a:spcBef>
                <a:spcPct val="0"/>
              </a:spcBef>
              <a:buClrTx/>
              <a:buSzTx/>
              <a:buFontTx/>
              <a:buNone/>
            </a:pPr>
            <a:r>
              <a:rPr lang="en-US" altLang="en-US" sz="1200"/>
              <a:t>  1) A funnel-shaped…</a:t>
            </a:r>
            <a:r>
              <a:rPr lang="en-US" altLang="en-US" sz="1200" b="1">
                <a:solidFill>
                  <a:srgbClr val="0000FF"/>
                </a:solidFill>
              </a:rPr>
              <a:t>excavation</a:t>
            </a:r>
            <a:endParaRPr lang="en-US" altLang="en-US" sz="1200"/>
          </a:p>
          <a:p>
            <a:pPr eaLnBrk="1" hangingPunct="1">
              <a:spcBef>
                <a:spcPct val="0"/>
              </a:spcBef>
              <a:buClrTx/>
              <a:buSzTx/>
              <a:buFontTx/>
              <a:buNone/>
            </a:pPr>
            <a:r>
              <a:rPr lang="en-US" altLang="en-US" sz="1200"/>
              <a:t>  2) Number of vessels crossing the rim</a:t>
            </a:r>
          </a:p>
          <a:p>
            <a:pPr eaLnBrk="1" hangingPunct="1">
              <a:spcBef>
                <a:spcPct val="0"/>
              </a:spcBef>
              <a:buClrTx/>
              <a:buSzTx/>
              <a:buFontTx/>
              <a:buNone/>
            </a:pPr>
            <a:r>
              <a:rPr lang="en-US" altLang="en-US" sz="1200"/>
              <a:t>    seems abnormally…</a:t>
            </a:r>
            <a:r>
              <a:rPr lang="en-US" altLang="en-US" sz="1200" b="1">
                <a:solidFill>
                  <a:srgbClr val="0000FF"/>
                </a:solidFill>
              </a:rPr>
              <a:t>high</a:t>
            </a:r>
            <a:r>
              <a:rPr lang="en-US" altLang="en-US" sz="1200"/>
              <a:t> </a:t>
            </a:r>
            <a:endParaRPr lang="en-US" altLang="en-US" sz="1200" b="1">
              <a:solidFill>
                <a:srgbClr val="0000FF"/>
              </a:solidFill>
            </a:endParaRPr>
          </a:p>
          <a:p>
            <a:pPr eaLnBrk="1" hangingPunct="1">
              <a:spcBef>
                <a:spcPct val="0"/>
              </a:spcBef>
              <a:buClrTx/>
              <a:buSzTx/>
              <a:buFontTx/>
              <a:buNone/>
            </a:pPr>
            <a:r>
              <a:rPr lang="en-US" altLang="en-US" sz="1200"/>
              <a:t>--Tissue is…</a:t>
            </a:r>
            <a:r>
              <a:rPr lang="en-US" altLang="en-US" sz="1200" b="1">
                <a:solidFill>
                  <a:srgbClr val="0000FF"/>
                </a:solidFill>
              </a:rPr>
              <a:t>contractile</a:t>
            </a:r>
            <a:r>
              <a:rPr lang="en-US" altLang="en-US" sz="1200"/>
              <a:t>, so cup seems</a:t>
            </a:r>
          </a:p>
          <a:p>
            <a:pPr eaLnBrk="1" hangingPunct="1">
              <a:spcBef>
                <a:spcPct val="0"/>
              </a:spcBef>
              <a:buClrTx/>
              <a:buSzTx/>
              <a:buFontTx/>
              <a:buNone/>
            </a:pPr>
            <a:r>
              <a:rPr lang="en-US" altLang="en-US" sz="1200"/>
              <a:t>  to…</a:t>
            </a:r>
            <a:r>
              <a:rPr lang="en-US" altLang="en-US" sz="1200" b="1">
                <a:solidFill>
                  <a:srgbClr val="0000FF"/>
                </a:solidFill>
              </a:rPr>
              <a:t>open </a:t>
            </a:r>
            <a:r>
              <a:rPr lang="en-US" altLang="en-US" sz="1200">
                <a:solidFill>
                  <a:srgbClr val="0000FF"/>
                </a:solidFill>
              </a:rPr>
              <a:t>and</a:t>
            </a:r>
            <a:r>
              <a:rPr lang="en-US" altLang="en-US" sz="1200" b="1">
                <a:solidFill>
                  <a:srgbClr val="0000FF"/>
                </a:solidFill>
              </a:rPr>
              <a:t> close</a:t>
            </a:r>
            <a:r>
              <a:rPr lang="en-US" altLang="en-US" sz="1200"/>
              <a:t> (like its namesake,  </a:t>
            </a:r>
          </a:p>
          <a:p>
            <a:pPr eaLnBrk="1" hangingPunct="1">
              <a:spcBef>
                <a:spcPct val="0"/>
              </a:spcBef>
              <a:buClrTx/>
              <a:buSzTx/>
              <a:buFontTx/>
              <a:buNone/>
            </a:pPr>
            <a:r>
              <a:rPr lang="en-US" altLang="en-US" sz="1200"/>
              <a:t>  the morning-glory flower)</a:t>
            </a:r>
          </a:p>
          <a:p>
            <a:pPr eaLnBrk="1" hangingPunct="1">
              <a:spcBef>
                <a:spcPct val="0"/>
              </a:spcBef>
              <a:buClrTx/>
              <a:buSzTx/>
              <a:buFontTx/>
              <a:buNone/>
            </a:pPr>
            <a:r>
              <a:rPr lang="en-US" altLang="en-US" sz="1200"/>
              <a:t>--VA usually…</a:t>
            </a:r>
            <a:r>
              <a:rPr lang="en-US" altLang="en-US" sz="1200" b="1">
                <a:solidFill>
                  <a:srgbClr val="0000FF"/>
                </a:solidFill>
              </a:rPr>
              <a:t>20/200</a:t>
            </a:r>
            <a:r>
              <a:rPr lang="en-US" altLang="en-US" sz="1200"/>
              <a:t>, but can be…</a:t>
            </a:r>
          </a:p>
          <a:p>
            <a:pPr eaLnBrk="1" hangingPunct="1">
              <a:spcBef>
                <a:spcPct val="0"/>
              </a:spcBef>
              <a:buClrTx/>
              <a:buSzTx/>
              <a:buFontTx/>
              <a:buNone/>
            </a:pPr>
            <a:r>
              <a:rPr lang="en-US" altLang="en-US" sz="1200"/>
              <a:t>   </a:t>
            </a:r>
            <a:r>
              <a:rPr lang="en-US" altLang="en-US" sz="1200" b="1">
                <a:solidFill>
                  <a:srgbClr val="0000FF"/>
                </a:solidFill>
              </a:rPr>
              <a:t>20/20&lt;-&gt;NLP</a:t>
            </a:r>
          </a:p>
          <a:p>
            <a:pPr eaLnBrk="1" hangingPunct="1">
              <a:spcBef>
                <a:spcPct val="0"/>
              </a:spcBef>
              <a:buClrTx/>
              <a:buSzTx/>
              <a:buFontTx/>
              <a:buNone/>
            </a:pPr>
            <a:r>
              <a:rPr lang="en-US" altLang="en-US" sz="1200"/>
              <a:t>--1/3 develop…</a:t>
            </a:r>
            <a:r>
              <a:rPr lang="en-US" altLang="en-US" sz="1200" b="1">
                <a:solidFill>
                  <a:srgbClr val="0000FF"/>
                </a:solidFill>
              </a:rPr>
              <a:t>serous RD</a:t>
            </a:r>
          </a:p>
        </p:txBody>
      </p:sp>
      <p:sp>
        <p:nvSpPr>
          <p:cNvPr id="58377" name="Text Box 13">
            <a:extLst>
              <a:ext uri="{FF2B5EF4-FFF2-40B4-BE49-F238E27FC236}">
                <a16:creationId xmlns:a16="http://schemas.microsoft.com/office/drawing/2014/main" id="{B7A1D4A6-097F-4AB0-84B7-A48ED0496C36}"/>
              </a:ext>
            </a:extLst>
          </p:cNvPr>
          <p:cNvSpPr txBox="1">
            <a:spLocks noChangeArrowheads="1"/>
          </p:cNvSpPr>
          <p:nvPr/>
        </p:nvSpPr>
        <p:spPr bwMode="auto">
          <a:xfrm>
            <a:off x="5257800" y="3760788"/>
            <a:ext cx="3424238" cy="1231900"/>
          </a:xfrm>
          <a:prstGeom prst="rect">
            <a:avLst/>
          </a:prstGeom>
          <a:solidFill>
            <a:srgbClr val="CCFF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dirty="0"/>
              <a:t>Optic Nerve Hypoplasia</a:t>
            </a:r>
          </a:p>
          <a:p>
            <a:pPr eaLnBrk="1" hangingPunct="1">
              <a:spcBef>
                <a:spcPct val="0"/>
              </a:spcBef>
              <a:buClrTx/>
              <a:buSzTx/>
              <a:buFontTx/>
              <a:buNone/>
            </a:pPr>
            <a:r>
              <a:rPr lang="en-US" altLang="en-US" sz="1200" dirty="0"/>
              <a:t>1) Abnormally low</a:t>
            </a:r>
            <a:r>
              <a:rPr lang="en-US" altLang="en-US" sz="1200" b="1" dirty="0">
                <a:solidFill>
                  <a:srgbClr val="0000FF"/>
                </a:solidFill>
              </a:rPr>
              <a:t> </a:t>
            </a:r>
            <a:r>
              <a:rPr lang="en-US" altLang="en-US" sz="1200" dirty="0"/>
              <a:t>number of…</a:t>
            </a:r>
            <a:r>
              <a:rPr lang="en-US" altLang="en-US" sz="1200" b="1" dirty="0">
                <a:solidFill>
                  <a:srgbClr val="0000FF"/>
                </a:solidFill>
              </a:rPr>
              <a:t>axons</a:t>
            </a:r>
          </a:p>
          <a:p>
            <a:pPr eaLnBrk="1" hangingPunct="1">
              <a:spcBef>
                <a:spcPct val="0"/>
              </a:spcBef>
              <a:buClrTx/>
              <a:buSzTx/>
              <a:buFontTx/>
              <a:buNone/>
            </a:pPr>
            <a:r>
              <a:rPr lang="en-US" altLang="en-US" sz="1200" dirty="0"/>
              <a:t>2) DFE: Small pale disc with…</a:t>
            </a:r>
            <a:r>
              <a:rPr lang="en-US" altLang="en-US" sz="1200" b="1" dirty="0">
                <a:solidFill>
                  <a:srgbClr val="0000FF"/>
                </a:solidFill>
              </a:rPr>
              <a:t>double ring </a:t>
            </a:r>
            <a:r>
              <a:rPr lang="en-US" altLang="en-US" sz="1200" dirty="0"/>
              <a:t>sign</a:t>
            </a:r>
          </a:p>
          <a:p>
            <a:pPr eaLnBrk="1" hangingPunct="1">
              <a:spcBef>
                <a:spcPct val="0"/>
              </a:spcBef>
              <a:buClrTx/>
              <a:buSzTx/>
              <a:buFontTx/>
              <a:buNone/>
            </a:pPr>
            <a:r>
              <a:rPr lang="en-US" altLang="en-US" sz="1200" dirty="0"/>
              <a:t>3) VA…</a:t>
            </a:r>
            <a:r>
              <a:rPr lang="en-US" altLang="en-US" sz="1200" b="1" dirty="0">
                <a:solidFill>
                  <a:srgbClr val="0000FF"/>
                </a:solidFill>
              </a:rPr>
              <a:t>20/15&lt;-&gt;NLP</a:t>
            </a:r>
          </a:p>
          <a:p>
            <a:pPr eaLnBrk="1" hangingPunct="1">
              <a:spcBef>
                <a:spcPct val="0"/>
              </a:spcBef>
              <a:buClrTx/>
              <a:buSzTx/>
              <a:buFontTx/>
              <a:buNone/>
            </a:pPr>
            <a:r>
              <a:rPr lang="en-US" altLang="en-US" sz="1200" dirty="0"/>
              <a:t>4) VF defects…</a:t>
            </a:r>
            <a:r>
              <a:rPr lang="en-US" altLang="en-US" sz="1200" b="1" dirty="0">
                <a:solidFill>
                  <a:srgbClr val="0000FF"/>
                </a:solidFill>
              </a:rPr>
              <a:t>invariably present</a:t>
            </a:r>
          </a:p>
          <a:p>
            <a:pPr eaLnBrk="1" hangingPunct="1">
              <a:spcBef>
                <a:spcPct val="0"/>
              </a:spcBef>
              <a:buClrTx/>
              <a:buSzTx/>
              <a:buFontTx/>
              <a:buNone/>
            </a:pPr>
            <a:r>
              <a:rPr lang="en-US" altLang="en-US" sz="1200" dirty="0"/>
              <a:t>5) Remember the…</a:t>
            </a:r>
            <a:r>
              <a:rPr lang="en-US" altLang="en-US" sz="1200" b="1" dirty="0">
                <a:solidFill>
                  <a:srgbClr val="0000FF"/>
                </a:solidFill>
              </a:rPr>
              <a:t>4 D’s</a:t>
            </a:r>
            <a:r>
              <a:rPr lang="en-US" altLang="en-US" sz="1200" dirty="0"/>
              <a:t> (more on this shortly)</a:t>
            </a:r>
          </a:p>
        </p:txBody>
      </p:sp>
      <p:sp>
        <p:nvSpPr>
          <p:cNvPr id="58378" name="Text Box 14">
            <a:extLst>
              <a:ext uri="{FF2B5EF4-FFF2-40B4-BE49-F238E27FC236}">
                <a16:creationId xmlns:a16="http://schemas.microsoft.com/office/drawing/2014/main" id="{7C18EE23-3D9D-4FF3-A2C5-C43300EACF62}"/>
              </a:ext>
            </a:extLst>
          </p:cNvPr>
          <p:cNvSpPr txBox="1">
            <a:spLocks noChangeArrowheads="1"/>
          </p:cNvSpPr>
          <p:nvPr/>
        </p:nvSpPr>
        <p:spPr bwMode="auto">
          <a:xfrm>
            <a:off x="4648200" y="2576513"/>
            <a:ext cx="3522663" cy="862012"/>
          </a:xfrm>
          <a:prstGeom prst="rect">
            <a:avLst/>
          </a:prstGeom>
          <a:solidFill>
            <a:srgbClr val="FFC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Myelinated RNFL</a:t>
            </a:r>
          </a:p>
          <a:p>
            <a:pPr eaLnBrk="1" hangingPunct="1">
              <a:spcBef>
                <a:spcPct val="0"/>
              </a:spcBef>
              <a:buClrTx/>
              <a:buSzTx/>
              <a:buFontTx/>
              <a:buNone/>
            </a:pPr>
            <a:r>
              <a:rPr lang="en-US" altLang="en-US" sz="1200"/>
              <a:t>1) Myelin normally ends at the…</a:t>
            </a:r>
            <a:r>
              <a:rPr lang="en-US" altLang="en-US" sz="1200" b="1">
                <a:solidFill>
                  <a:srgbClr val="0000FF"/>
                </a:solidFill>
              </a:rPr>
              <a:t>lamina cribrosa</a:t>
            </a:r>
          </a:p>
          <a:p>
            <a:pPr eaLnBrk="1" hangingPunct="1">
              <a:spcBef>
                <a:spcPct val="0"/>
              </a:spcBef>
              <a:buClrTx/>
              <a:buSzTx/>
              <a:buFontTx/>
              <a:buNone/>
            </a:pPr>
            <a:r>
              <a:rPr lang="en-US" altLang="en-US" sz="1200"/>
              <a:t>2) Can be…</a:t>
            </a:r>
            <a:r>
              <a:rPr lang="en-US" altLang="en-US" sz="1200" b="1">
                <a:solidFill>
                  <a:srgbClr val="0000FF"/>
                </a:solidFill>
              </a:rPr>
              <a:t>patchy</a:t>
            </a:r>
            <a:r>
              <a:rPr lang="en-US" altLang="en-US" sz="1200"/>
              <a:t> </a:t>
            </a:r>
            <a:r>
              <a:rPr lang="en-US" altLang="en-US" sz="1200">
                <a:solidFill>
                  <a:srgbClr val="0000FF"/>
                </a:solidFill>
              </a:rPr>
              <a:t>and</a:t>
            </a:r>
            <a:r>
              <a:rPr lang="en-US" altLang="en-US" sz="1200"/>
              <a:t> </a:t>
            </a:r>
            <a:r>
              <a:rPr lang="en-US" altLang="en-US" sz="1200" b="1">
                <a:solidFill>
                  <a:srgbClr val="0000FF"/>
                </a:solidFill>
              </a:rPr>
              <a:t>discontinuous</a:t>
            </a:r>
          </a:p>
          <a:p>
            <a:pPr eaLnBrk="1" hangingPunct="1">
              <a:spcBef>
                <a:spcPct val="0"/>
              </a:spcBef>
              <a:buClrTx/>
              <a:buSzTx/>
              <a:buFontTx/>
              <a:buNone/>
            </a:pPr>
            <a:r>
              <a:rPr lang="en-US" altLang="en-US" sz="1200"/>
              <a:t>3) Corresponding VF has an…</a:t>
            </a:r>
            <a:r>
              <a:rPr lang="en-US" altLang="en-US" sz="1200" b="1">
                <a:solidFill>
                  <a:srgbClr val="0000FF"/>
                </a:solidFill>
              </a:rPr>
              <a:t>absolute</a:t>
            </a:r>
            <a:r>
              <a:rPr lang="en-US" altLang="en-US" sz="1200"/>
              <a:t> scotoma</a:t>
            </a:r>
          </a:p>
        </p:txBody>
      </p:sp>
      <p:sp>
        <p:nvSpPr>
          <p:cNvPr id="58379" name="Text Box 15">
            <a:extLst>
              <a:ext uri="{FF2B5EF4-FFF2-40B4-BE49-F238E27FC236}">
                <a16:creationId xmlns:a16="http://schemas.microsoft.com/office/drawing/2014/main" id="{3701674D-6E4F-40B2-B4A0-C22CE5DC96D5}"/>
              </a:ext>
            </a:extLst>
          </p:cNvPr>
          <p:cNvSpPr txBox="1">
            <a:spLocks noChangeArrowheads="1"/>
          </p:cNvSpPr>
          <p:nvPr/>
        </p:nvSpPr>
        <p:spPr bwMode="auto">
          <a:xfrm>
            <a:off x="5410200" y="1687513"/>
            <a:ext cx="3606800" cy="669925"/>
          </a:xfrm>
          <a:prstGeom prst="rect">
            <a:avLst/>
          </a:prstGeom>
          <a:solidFill>
            <a:srgbClr val="FFFF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Megalopapilla</a:t>
            </a:r>
          </a:p>
          <a:p>
            <a:pPr eaLnBrk="1" hangingPunct="1">
              <a:spcBef>
                <a:spcPct val="0"/>
              </a:spcBef>
              <a:buClrTx/>
              <a:buSzTx/>
              <a:buFontTx/>
              <a:buNone/>
            </a:pPr>
            <a:r>
              <a:rPr lang="en-US" altLang="en-US" sz="1200"/>
              <a:t>1) Abnormally large diameter of…</a:t>
            </a:r>
            <a:r>
              <a:rPr lang="en-US" altLang="en-US" sz="1200" b="1">
                <a:solidFill>
                  <a:srgbClr val="0000FF"/>
                </a:solidFill>
              </a:rPr>
              <a:t>disc </a:t>
            </a:r>
            <a:r>
              <a:rPr lang="en-US" altLang="en-US" sz="1200">
                <a:solidFill>
                  <a:srgbClr val="0000FF"/>
                </a:solidFill>
              </a:rPr>
              <a:t>and</a:t>
            </a:r>
            <a:r>
              <a:rPr lang="en-US" altLang="en-US" sz="1200" b="1">
                <a:solidFill>
                  <a:srgbClr val="0000FF"/>
                </a:solidFill>
              </a:rPr>
              <a:t> cup</a:t>
            </a:r>
          </a:p>
          <a:p>
            <a:pPr eaLnBrk="1" hangingPunct="1">
              <a:spcBef>
                <a:spcPct val="0"/>
              </a:spcBef>
              <a:buClrTx/>
              <a:buSzTx/>
              <a:buFontTx/>
              <a:buNone/>
            </a:pPr>
            <a:r>
              <a:rPr lang="en-US" altLang="en-US" sz="1200"/>
              <a:t>2) VF testing may reveal an…</a:t>
            </a:r>
            <a:r>
              <a:rPr lang="en-US" altLang="en-US" sz="1200" b="1">
                <a:solidFill>
                  <a:srgbClr val="0000FF"/>
                </a:solidFill>
              </a:rPr>
              <a:t>enlarged blind spot</a:t>
            </a:r>
          </a:p>
        </p:txBody>
      </p:sp>
      <p:sp>
        <p:nvSpPr>
          <p:cNvPr id="58380" name="Rectangle 16">
            <a:extLst>
              <a:ext uri="{FF2B5EF4-FFF2-40B4-BE49-F238E27FC236}">
                <a16:creationId xmlns:a16="http://schemas.microsoft.com/office/drawing/2014/main" id="{E363CB12-4CE9-4FE3-9D79-F8CACAB05771}"/>
              </a:ext>
            </a:extLst>
          </p:cNvPr>
          <p:cNvSpPr>
            <a:spLocks noChangeArrowheads="1"/>
          </p:cNvSpPr>
          <p:nvPr/>
        </p:nvSpPr>
        <p:spPr bwMode="auto">
          <a:xfrm>
            <a:off x="457200" y="122238"/>
            <a:ext cx="7543800" cy="8683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b"/>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ct val="85000"/>
              </a:lnSpc>
              <a:spcBef>
                <a:spcPct val="0"/>
              </a:spcBef>
              <a:buClrTx/>
              <a:buSzTx/>
              <a:buFontTx/>
              <a:buNone/>
            </a:pPr>
            <a:r>
              <a:rPr lang="en-US" altLang="en-US" sz="3200" b="1" dirty="0">
                <a:solidFill>
                  <a:schemeClr val="tx2"/>
                </a:solidFill>
              </a:rPr>
              <a:t>Developmental Abnormalities of the Optic Nerve Head</a:t>
            </a:r>
            <a:endParaRPr lang="en-US" altLang="en-US" sz="3200" dirty="0">
              <a:solidFill>
                <a:schemeClr val="tx2"/>
              </a:solidFill>
            </a:endParaRPr>
          </a:p>
        </p:txBody>
      </p:sp>
      <p:sp>
        <p:nvSpPr>
          <p:cNvPr id="58381" name="Slide Number Placeholder 1">
            <a:extLst>
              <a:ext uri="{FF2B5EF4-FFF2-40B4-BE49-F238E27FC236}">
                <a16:creationId xmlns:a16="http://schemas.microsoft.com/office/drawing/2014/main" id="{B4AE92B9-3C16-4DD1-878E-30C0724B47C3}"/>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40C45DB9-9948-4613-8598-7A7A6771ABA1}" type="slidenum">
              <a:rPr lang="en-US" altLang="en-US" sz="1000"/>
              <a:pPr>
                <a:spcBef>
                  <a:spcPct val="0"/>
                </a:spcBef>
                <a:buClrTx/>
                <a:buSzTx/>
                <a:buFontTx/>
                <a:buNone/>
              </a:pPr>
              <a:t>133</a:t>
            </a:fld>
            <a:endParaRPr lang="en-US" altLang="en-US" sz="1000"/>
          </a:p>
        </p:txBody>
      </p:sp>
      <p:sp>
        <p:nvSpPr>
          <p:cNvPr id="58382" name="Line 12">
            <a:extLst>
              <a:ext uri="{FF2B5EF4-FFF2-40B4-BE49-F238E27FC236}">
                <a16:creationId xmlns:a16="http://schemas.microsoft.com/office/drawing/2014/main" id="{058176BC-6F0B-4C7D-957C-36385F159551}"/>
              </a:ext>
            </a:extLst>
          </p:cNvPr>
          <p:cNvSpPr>
            <a:spLocks noChangeShapeType="1"/>
          </p:cNvSpPr>
          <p:nvPr/>
        </p:nvSpPr>
        <p:spPr bwMode="auto">
          <a:xfrm>
            <a:off x="3124200" y="2057400"/>
            <a:ext cx="381000" cy="22098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7" name="Text Box 13">
            <a:extLst>
              <a:ext uri="{FF2B5EF4-FFF2-40B4-BE49-F238E27FC236}">
                <a16:creationId xmlns:a16="http://schemas.microsoft.com/office/drawing/2014/main" id="{22BA0A48-08B9-485D-918E-2AA40B343AF2}"/>
              </a:ext>
            </a:extLst>
          </p:cNvPr>
          <p:cNvSpPr txBox="1">
            <a:spLocks noChangeArrowheads="1"/>
          </p:cNvSpPr>
          <p:nvPr/>
        </p:nvSpPr>
        <p:spPr bwMode="auto">
          <a:xfrm>
            <a:off x="4800600" y="5257800"/>
            <a:ext cx="4294188" cy="1230313"/>
          </a:xfrm>
          <a:prstGeom prst="rect">
            <a:avLst/>
          </a:prstGeom>
          <a:solidFill>
            <a:srgbClr val="FFCC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Tilted-Disc Syndrome</a:t>
            </a:r>
          </a:p>
          <a:p>
            <a:pPr eaLnBrk="1" hangingPunct="1">
              <a:spcBef>
                <a:spcPct val="0"/>
              </a:spcBef>
              <a:buClrTx/>
              <a:buSzTx/>
              <a:buFontTx/>
              <a:buNone/>
            </a:pPr>
            <a:r>
              <a:rPr lang="en-US" altLang="en-US" sz="1200"/>
              <a:t>1) Superior pole appears…</a:t>
            </a:r>
            <a:r>
              <a:rPr lang="en-US" altLang="en-US" sz="1200" b="1">
                <a:solidFill>
                  <a:srgbClr val="0000FF"/>
                </a:solidFill>
              </a:rPr>
              <a:t>elevated</a:t>
            </a:r>
            <a:r>
              <a:rPr lang="en-US" altLang="en-US" sz="1200"/>
              <a:t>, inferior…</a:t>
            </a:r>
            <a:r>
              <a:rPr lang="en-US" altLang="en-US" sz="1200" b="1">
                <a:solidFill>
                  <a:srgbClr val="0000FF"/>
                </a:solidFill>
              </a:rPr>
              <a:t>recessed</a:t>
            </a:r>
          </a:p>
          <a:p>
            <a:pPr eaLnBrk="1" hangingPunct="1">
              <a:spcBef>
                <a:spcPct val="0"/>
              </a:spcBef>
              <a:buClrTx/>
              <a:buSzTx/>
              <a:buFontTx/>
              <a:buNone/>
            </a:pPr>
            <a:r>
              <a:rPr lang="en-US" altLang="en-US" sz="1200"/>
              <a:t>2) </a:t>
            </a:r>
            <a:r>
              <a:rPr lang="en-US" altLang="en-US" sz="1200">
                <a:solidFill>
                  <a:srgbClr val="FFCC99"/>
                </a:solidFill>
              </a:rPr>
              <a:t>Associated with…</a:t>
            </a:r>
            <a:r>
              <a:rPr lang="en-US" altLang="en-US" sz="1200" b="1">
                <a:solidFill>
                  <a:srgbClr val="FFCC99"/>
                </a:solidFill>
              </a:rPr>
              <a:t>situs inversus</a:t>
            </a:r>
            <a:r>
              <a:rPr lang="en-US" altLang="en-US" sz="1200">
                <a:solidFill>
                  <a:srgbClr val="FFCC99"/>
                </a:solidFill>
              </a:rPr>
              <a:t> of retinal vessels</a:t>
            </a:r>
          </a:p>
          <a:p>
            <a:pPr eaLnBrk="1" hangingPunct="1">
              <a:spcBef>
                <a:spcPct val="0"/>
              </a:spcBef>
              <a:buClrTx/>
              <a:buSzTx/>
              <a:buFontTx/>
              <a:buNone/>
            </a:pPr>
            <a:r>
              <a:rPr lang="en-US" altLang="en-US" sz="1200"/>
              <a:t>3) </a:t>
            </a:r>
            <a:r>
              <a:rPr lang="en-US" altLang="en-US" sz="1200">
                <a:solidFill>
                  <a:srgbClr val="FFCC99"/>
                </a:solidFill>
              </a:rPr>
              <a:t>Fundus abnormality produces…</a:t>
            </a:r>
            <a:r>
              <a:rPr lang="en-US" altLang="en-US" sz="1200" b="1">
                <a:solidFill>
                  <a:srgbClr val="FFCC99"/>
                </a:solidFill>
              </a:rPr>
              <a:t>myopic astigmatism</a:t>
            </a:r>
          </a:p>
          <a:p>
            <a:pPr eaLnBrk="1" hangingPunct="1">
              <a:spcBef>
                <a:spcPct val="0"/>
              </a:spcBef>
              <a:buClrTx/>
              <a:buSzTx/>
              <a:buFontTx/>
              <a:buNone/>
            </a:pPr>
            <a:r>
              <a:rPr lang="en-US" altLang="en-US" sz="1200"/>
              <a:t>4) </a:t>
            </a:r>
            <a:r>
              <a:rPr lang="en-US" altLang="en-US" sz="1200">
                <a:solidFill>
                  <a:srgbClr val="FFCC99"/>
                </a:solidFill>
              </a:rPr>
              <a:t>VF testing reveals…</a:t>
            </a:r>
            <a:r>
              <a:rPr lang="en-US" altLang="en-US" sz="1200" b="1">
                <a:solidFill>
                  <a:srgbClr val="FFCC99"/>
                </a:solidFill>
              </a:rPr>
              <a:t>bitemporal hemianopia</a:t>
            </a:r>
            <a:r>
              <a:rPr lang="en-US" altLang="en-US" sz="1200">
                <a:solidFill>
                  <a:srgbClr val="FFCC99"/>
                </a:solidFill>
              </a:rPr>
              <a:t> that doesn’t</a:t>
            </a:r>
          </a:p>
          <a:p>
            <a:pPr eaLnBrk="1" hangingPunct="1">
              <a:spcBef>
                <a:spcPct val="0"/>
              </a:spcBef>
              <a:buClrTx/>
              <a:buSzTx/>
              <a:buFontTx/>
              <a:buNone/>
            </a:pPr>
            <a:r>
              <a:rPr lang="en-US" altLang="en-US" sz="1200">
                <a:solidFill>
                  <a:srgbClr val="FFCC99"/>
                </a:solidFill>
              </a:rPr>
              <a:t>   …</a:t>
            </a:r>
            <a:r>
              <a:rPr lang="en-US" altLang="en-US" sz="1200" b="1">
                <a:solidFill>
                  <a:srgbClr val="FFCC99"/>
                </a:solidFill>
              </a:rPr>
              <a:t>respect the vertical</a:t>
            </a:r>
            <a:r>
              <a:rPr lang="en-US" altLang="en-US" sz="1200">
                <a:solidFill>
                  <a:srgbClr val="FFCC99"/>
                </a:solidFill>
              </a:rPr>
              <a:t> and may…</a:t>
            </a:r>
            <a:r>
              <a:rPr lang="en-US" altLang="en-US" sz="1200" b="1">
                <a:solidFill>
                  <a:srgbClr val="FFCC99"/>
                </a:solidFill>
              </a:rPr>
              <a:t>resolve with refraction</a:t>
            </a:r>
          </a:p>
        </p:txBody>
      </p:sp>
      <p:sp>
        <p:nvSpPr>
          <p:cNvPr id="18" name="Text Box 13">
            <a:extLst>
              <a:ext uri="{FF2B5EF4-FFF2-40B4-BE49-F238E27FC236}">
                <a16:creationId xmlns:a16="http://schemas.microsoft.com/office/drawing/2014/main" id="{94359018-54F0-407C-AA88-8DB7F97F735E}"/>
              </a:ext>
            </a:extLst>
          </p:cNvPr>
          <p:cNvSpPr txBox="1">
            <a:spLocks noChangeArrowheads="1"/>
          </p:cNvSpPr>
          <p:nvPr/>
        </p:nvSpPr>
        <p:spPr bwMode="auto">
          <a:xfrm>
            <a:off x="4800600" y="5257800"/>
            <a:ext cx="4216400" cy="1231106"/>
          </a:xfrm>
          <a:prstGeom prst="rect">
            <a:avLst/>
          </a:prstGeom>
          <a:solidFill>
            <a:srgbClr val="FFCC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dirty="0">
                <a:solidFill>
                  <a:schemeClr val="bg1">
                    <a:lumMod val="65000"/>
                  </a:schemeClr>
                </a:solidFill>
              </a:rPr>
              <a:t>Tilted-Disc Syndrome</a:t>
            </a:r>
            <a:r>
              <a:rPr lang="en-US" altLang="en-US" sz="1400" dirty="0">
                <a:solidFill>
                  <a:srgbClr val="FFCC99"/>
                </a:solidFill>
                <a:latin typeface="Segoe Script" panose="030B0504020000000003" pitchFamily="66" charset="0"/>
              </a:rPr>
              <a:t> aka…</a:t>
            </a:r>
            <a:r>
              <a:rPr lang="en-US" altLang="en-US" sz="1400" dirty="0" err="1">
                <a:solidFill>
                  <a:srgbClr val="FFCC99"/>
                </a:solidFill>
                <a:latin typeface="Segoe Script" panose="030B0504020000000003" pitchFamily="66" charset="0"/>
              </a:rPr>
              <a:t>fuch’s</a:t>
            </a:r>
            <a:r>
              <a:rPr lang="en-US" altLang="en-US" sz="1400" dirty="0">
                <a:solidFill>
                  <a:srgbClr val="FFCC99"/>
                </a:solidFill>
                <a:latin typeface="Segoe Script" panose="030B0504020000000003" pitchFamily="66" charset="0"/>
              </a:rPr>
              <a:t> coloboma</a:t>
            </a:r>
            <a:endParaRPr lang="en-US" altLang="en-US" sz="1400" b="1" dirty="0">
              <a:solidFill>
                <a:schemeClr val="bg1">
                  <a:lumMod val="65000"/>
                </a:schemeClr>
              </a:solidFill>
            </a:endParaRPr>
          </a:p>
          <a:p>
            <a:pPr eaLnBrk="1" hangingPunct="1">
              <a:spcBef>
                <a:spcPct val="0"/>
              </a:spcBef>
              <a:buClrTx/>
              <a:buSzTx/>
              <a:buFontTx/>
              <a:buNone/>
            </a:pPr>
            <a:r>
              <a:rPr lang="en-US" altLang="en-US" sz="1200" dirty="0">
                <a:solidFill>
                  <a:srgbClr val="FFCC99"/>
                </a:solidFill>
              </a:rPr>
              <a:t>1) Superior pole appears…</a:t>
            </a:r>
            <a:r>
              <a:rPr lang="en-US" altLang="en-US" sz="1200" b="1" dirty="0">
                <a:solidFill>
                  <a:srgbClr val="FFCC99"/>
                </a:solidFill>
              </a:rPr>
              <a:t>elevated</a:t>
            </a:r>
            <a:r>
              <a:rPr lang="en-US" altLang="en-US" sz="1200" dirty="0">
                <a:solidFill>
                  <a:srgbClr val="FFCC99"/>
                </a:solidFill>
              </a:rPr>
              <a:t>, inferior… </a:t>
            </a:r>
            <a:r>
              <a:rPr lang="en-US" altLang="en-US" sz="1200" b="1" dirty="0">
                <a:solidFill>
                  <a:srgbClr val="FFCC99"/>
                </a:solidFill>
              </a:rPr>
              <a:t>recessed</a:t>
            </a:r>
          </a:p>
          <a:p>
            <a:pPr eaLnBrk="1" hangingPunct="1">
              <a:spcBef>
                <a:spcPct val="0"/>
              </a:spcBef>
              <a:buClrTx/>
              <a:buSzTx/>
              <a:buFontTx/>
              <a:buNone/>
            </a:pPr>
            <a:r>
              <a:rPr lang="en-US" altLang="en-US" sz="1200" dirty="0">
                <a:solidFill>
                  <a:srgbClr val="FFCC99"/>
                </a:solidFill>
              </a:rPr>
              <a:t>2) Associated with…</a:t>
            </a:r>
            <a:r>
              <a:rPr lang="en-US" altLang="en-US" sz="1200" b="1" dirty="0">
                <a:solidFill>
                  <a:srgbClr val="FFCC99"/>
                </a:solidFill>
              </a:rPr>
              <a:t>situs inversus</a:t>
            </a:r>
            <a:r>
              <a:rPr lang="en-US" altLang="en-US" sz="1200" dirty="0">
                <a:solidFill>
                  <a:srgbClr val="FFCC99"/>
                </a:solidFill>
              </a:rPr>
              <a:t> of retinal vessels</a:t>
            </a:r>
          </a:p>
          <a:p>
            <a:pPr eaLnBrk="1" hangingPunct="1">
              <a:spcBef>
                <a:spcPct val="0"/>
              </a:spcBef>
              <a:buClrTx/>
              <a:buSzTx/>
              <a:buFontTx/>
              <a:buNone/>
            </a:pPr>
            <a:r>
              <a:rPr lang="en-US" altLang="en-US" sz="1200" dirty="0">
                <a:solidFill>
                  <a:srgbClr val="FFCC99"/>
                </a:solidFill>
              </a:rPr>
              <a:t>3) Fundus abnormality produces… </a:t>
            </a:r>
            <a:r>
              <a:rPr lang="en-US" altLang="en-US" sz="1200" b="1" dirty="0">
                <a:solidFill>
                  <a:srgbClr val="FFCC99"/>
                </a:solidFill>
              </a:rPr>
              <a:t>myopic </a:t>
            </a:r>
            <a:r>
              <a:rPr lang="en-US" altLang="en-US" sz="1200" b="1" dirty="0" err="1">
                <a:solidFill>
                  <a:srgbClr val="FFCC99"/>
                </a:solidFill>
              </a:rPr>
              <a:t>astigm</a:t>
            </a:r>
            <a:endParaRPr lang="en-US" altLang="en-US" sz="1200" b="1" dirty="0">
              <a:solidFill>
                <a:srgbClr val="FFCC99"/>
              </a:solidFill>
            </a:endParaRPr>
          </a:p>
          <a:p>
            <a:pPr eaLnBrk="1" hangingPunct="1">
              <a:spcBef>
                <a:spcPct val="0"/>
              </a:spcBef>
              <a:buClrTx/>
              <a:buSzTx/>
              <a:buFontTx/>
              <a:buNone/>
            </a:pPr>
            <a:r>
              <a:rPr lang="en-US" altLang="en-US" sz="1200" dirty="0">
                <a:solidFill>
                  <a:srgbClr val="FFCC99"/>
                </a:solidFill>
              </a:rPr>
              <a:t>4) VF testing reveals…</a:t>
            </a:r>
            <a:r>
              <a:rPr lang="en-US" altLang="en-US" sz="1200" b="1" dirty="0">
                <a:solidFill>
                  <a:srgbClr val="FFCC99"/>
                </a:solidFill>
              </a:rPr>
              <a:t>bitemporal hemianopia</a:t>
            </a:r>
            <a:r>
              <a:rPr lang="en-US" altLang="en-US" sz="1200" dirty="0">
                <a:solidFill>
                  <a:srgbClr val="FFCC99"/>
                </a:solidFill>
              </a:rPr>
              <a:t> that </a:t>
            </a:r>
            <a:r>
              <a:rPr lang="en-US" altLang="en-US" sz="1200" dirty="0" err="1">
                <a:solidFill>
                  <a:srgbClr val="FFCC99"/>
                </a:solidFill>
              </a:rPr>
              <a:t>doesn’t</a:t>
            </a:r>
            <a:r>
              <a:rPr lang="en-US" altLang="en-US" sz="1200" b="1" dirty="0" err="1">
                <a:solidFill>
                  <a:srgbClr val="FFCC99"/>
                </a:solidFill>
              </a:rPr>
              <a:t>with</a:t>
            </a:r>
            <a:r>
              <a:rPr lang="en-US" altLang="en-US" sz="1200" b="1" dirty="0">
                <a:solidFill>
                  <a:srgbClr val="FFCC99"/>
                </a:solidFill>
              </a:rPr>
              <a:t> refract</a:t>
            </a:r>
          </a:p>
        </p:txBody>
      </p:sp>
    </p:spTree>
  </p:cSld>
  <p:clrMapOvr>
    <a:masterClrMapping/>
  </p:clrMapOvr>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Text Box 13">
            <a:extLst>
              <a:ext uri="{FF2B5EF4-FFF2-40B4-BE49-F238E27FC236}">
                <a16:creationId xmlns:a16="http://schemas.microsoft.com/office/drawing/2014/main" id="{3C33F021-6FE1-431C-A26B-E52190B415D8}"/>
              </a:ext>
            </a:extLst>
          </p:cNvPr>
          <p:cNvSpPr txBox="1">
            <a:spLocks noChangeArrowheads="1"/>
          </p:cNvSpPr>
          <p:nvPr/>
        </p:nvSpPr>
        <p:spPr bwMode="auto">
          <a:xfrm>
            <a:off x="4800600" y="5257800"/>
            <a:ext cx="4294188" cy="1230313"/>
          </a:xfrm>
          <a:prstGeom prst="rect">
            <a:avLst/>
          </a:prstGeom>
          <a:solidFill>
            <a:srgbClr val="FFCC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Tilted-Disc Syndrome</a:t>
            </a:r>
          </a:p>
          <a:p>
            <a:pPr eaLnBrk="1" hangingPunct="1">
              <a:spcBef>
                <a:spcPct val="0"/>
              </a:spcBef>
              <a:buClrTx/>
              <a:buSzTx/>
              <a:buFontTx/>
              <a:buNone/>
            </a:pPr>
            <a:r>
              <a:rPr lang="en-US" altLang="en-US" sz="1200"/>
              <a:t>1) Superior pole appears…</a:t>
            </a:r>
            <a:r>
              <a:rPr lang="en-US" altLang="en-US" sz="1200" b="1">
                <a:solidFill>
                  <a:srgbClr val="0000FF"/>
                </a:solidFill>
              </a:rPr>
              <a:t>elevated</a:t>
            </a:r>
            <a:r>
              <a:rPr lang="en-US" altLang="en-US" sz="1200"/>
              <a:t>, inferior…</a:t>
            </a:r>
            <a:r>
              <a:rPr lang="en-US" altLang="en-US" sz="1200" b="1">
                <a:solidFill>
                  <a:srgbClr val="0000FF"/>
                </a:solidFill>
              </a:rPr>
              <a:t>recessed</a:t>
            </a:r>
          </a:p>
          <a:p>
            <a:pPr eaLnBrk="1" hangingPunct="1">
              <a:spcBef>
                <a:spcPct val="0"/>
              </a:spcBef>
              <a:buClrTx/>
              <a:buSzTx/>
              <a:buFontTx/>
              <a:buNone/>
            </a:pPr>
            <a:r>
              <a:rPr lang="en-US" altLang="en-US" sz="1200"/>
              <a:t>2) </a:t>
            </a:r>
            <a:r>
              <a:rPr lang="en-US" altLang="en-US" sz="1200">
                <a:solidFill>
                  <a:srgbClr val="FFCC99"/>
                </a:solidFill>
              </a:rPr>
              <a:t>Associated with…</a:t>
            </a:r>
            <a:r>
              <a:rPr lang="en-US" altLang="en-US" sz="1200" b="1">
                <a:solidFill>
                  <a:srgbClr val="FFCC99"/>
                </a:solidFill>
              </a:rPr>
              <a:t>situs inversus</a:t>
            </a:r>
            <a:r>
              <a:rPr lang="en-US" altLang="en-US" sz="1200">
                <a:solidFill>
                  <a:srgbClr val="FFCC99"/>
                </a:solidFill>
              </a:rPr>
              <a:t> of retinal vessels</a:t>
            </a:r>
          </a:p>
          <a:p>
            <a:pPr eaLnBrk="1" hangingPunct="1">
              <a:spcBef>
                <a:spcPct val="0"/>
              </a:spcBef>
              <a:buClrTx/>
              <a:buSzTx/>
              <a:buFontTx/>
              <a:buNone/>
            </a:pPr>
            <a:r>
              <a:rPr lang="en-US" altLang="en-US" sz="1200"/>
              <a:t>3) </a:t>
            </a:r>
            <a:r>
              <a:rPr lang="en-US" altLang="en-US" sz="1200">
                <a:solidFill>
                  <a:srgbClr val="FFCC99"/>
                </a:solidFill>
              </a:rPr>
              <a:t>Fundus abnormality produces…</a:t>
            </a:r>
            <a:r>
              <a:rPr lang="en-US" altLang="en-US" sz="1200" b="1">
                <a:solidFill>
                  <a:srgbClr val="FFCC99"/>
                </a:solidFill>
              </a:rPr>
              <a:t>myopic astigmatism</a:t>
            </a:r>
          </a:p>
          <a:p>
            <a:pPr eaLnBrk="1" hangingPunct="1">
              <a:spcBef>
                <a:spcPct val="0"/>
              </a:spcBef>
              <a:buClrTx/>
              <a:buSzTx/>
              <a:buFontTx/>
              <a:buNone/>
            </a:pPr>
            <a:r>
              <a:rPr lang="en-US" altLang="en-US" sz="1200"/>
              <a:t>4) </a:t>
            </a:r>
            <a:r>
              <a:rPr lang="en-US" altLang="en-US" sz="1200">
                <a:solidFill>
                  <a:srgbClr val="FFCC99"/>
                </a:solidFill>
              </a:rPr>
              <a:t>VF testing reveals…</a:t>
            </a:r>
            <a:r>
              <a:rPr lang="en-US" altLang="en-US" sz="1200" b="1">
                <a:solidFill>
                  <a:srgbClr val="FFCC99"/>
                </a:solidFill>
              </a:rPr>
              <a:t>bitemporal hemianopia</a:t>
            </a:r>
            <a:r>
              <a:rPr lang="en-US" altLang="en-US" sz="1200">
                <a:solidFill>
                  <a:srgbClr val="FFCC99"/>
                </a:solidFill>
              </a:rPr>
              <a:t> that doesn’t</a:t>
            </a:r>
          </a:p>
          <a:p>
            <a:pPr eaLnBrk="1" hangingPunct="1">
              <a:spcBef>
                <a:spcPct val="0"/>
              </a:spcBef>
              <a:buClrTx/>
              <a:buSzTx/>
              <a:buFontTx/>
              <a:buNone/>
            </a:pPr>
            <a:r>
              <a:rPr lang="en-US" altLang="en-US" sz="1200">
                <a:solidFill>
                  <a:srgbClr val="FFCC99"/>
                </a:solidFill>
              </a:rPr>
              <a:t>   …</a:t>
            </a:r>
            <a:r>
              <a:rPr lang="en-US" altLang="en-US" sz="1200" b="1">
                <a:solidFill>
                  <a:srgbClr val="FFCC99"/>
                </a:solidFill>
              </a:rPr>
              <a:t>respect the vertical</a:t>
            </a:r>
            <a:r>
              <a:rPr lang="en-US" altLang="en-US" sz="1200">
                <a:solidFill>
                  <a:srgbClr val="FFCC99"/>
                </a:solidFill>
              </a:rPr>
              <a:t> and may…</a:t>
            </a:r>
            <a:r>
              <a:rPr lang="en-US" altLang="en-US" sz="1200" b="1">
                <a:solidFill>
                  <a:srgbClr val="FFCC99"/>
                </a:solidFill>
              </a:rPr>
              <a:t>resolve with refraction</a:t>
            </a:r>
          </a:p>
        </p:txBody>
      </p:sp>
      <p:sp>
        <p:nvSpPr>
          <p:cNvPr id="28" name="Text Box 13">
            <a:extLst>
              <a:ext uri="{FF2B5EF4-FFF2-40B4-BE49-F238E27FC236}">
                <a16:creationId xmlns:a16="http://schemas.microsoft.com/office/drawing/2014/main" id="{DEA6B129-DEFC-4933-98B7-C68271CF2D81}"/>
              </a:ext>
            </a:extLst>
          </p:cNvPr>
          <p:cNvSpPr txBox="1">
            <a:spLocks noChangeArrowheads="1"/>
          </p:cNvSpPr>
          <p:nvPr/>
        </p:nvSpPr>
        <p:spPr bwMode="auto">
          <a:xfrm>
            <a:off x="4800600" y="5257800"/>
            <a:ext cx="4216400" cy="1231106"/>
          </a:xfrm>
          <a:prstGeom prst="rect">
            <a:avLst/>
          </a:prstGeom>
          <a:solidFill>
            <a:srgbClr val="FFCC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dirty="0">
                <a:solidFill>
                  <a:schemeClr val="bg1">
                    <a:lumMod val="65000"/>
                  </a:schemeClr>
                </a:solidFill>
              </a:rPr>
              <a:t>Tilted-Disc Syndrome</a:t>
            </a:r>
          </a:p>
          <a:p>
            <a:pPr eaLnBrk="1" hangingPunct="1">
              <a:spcBef>
                <a:spcPct val="0"/>
              </a:spcBef>
              <a:buClrTx/>
              <a:buSzTx/>
              <a:buFontTx/>
              <a:buNone/>
            </a:pPr>
            <a:r>
              <a:rPr lang="en-US" altLang="en-US" sz="1200" dirty="0">
                <a:solidFill>
                  <a:srgbClr val="FFCC99"/>
                </a:solidFill>
              </a:rPr>
              <a:t>1) Superior pole appears…</a:t>
            </a:r>
            <a:r>
              <a:rPr lang="en-US" altLang="en-US" sz="1200" b="1" dirty="0">
                <a:solidFill>
                  <a:srgbClr val="FFCC99"/>
                </a:solidFill>
              </a:rPr>
              <a:t>elevated</a:t>
            </a:r>
            <a:r>
              <a:rPr lang="en-US" altLang="en-US" sz="1200" dirty="0">
                <a:solidFill>
                  <a:srgbClr val="FFCC99"/>
                </a:solidFill>
              </a:rPr>
              <a:t>, inferior… </a:t>
            </a:r>
            <a:r>
              <a:rPr lang="en-US" altLang="en-US" sz="1200" b="1" dirty="0">
                <a:solidFill>
                  <a:srgbClr val="FFCC99"/>
                </a:solidFill>
              </a:rPr>
              <a:t>recessed</a:t>
            </a:r>
          </a:p>
          <a:p>
            <a:pPr eaLnBrk="1" hangingPunct="1">
              <a:spcBef>
                <a:spcPct val="0"/>
              </a:spcBef>
              <a:buClrTx/>
              <a:buSzTx/>
              <a:buFontTx/>
              <a:buNone/>
            </a:pPr>
            <a:r>
              <a:rPr lang="en-US" altLang="en-US" sz="1200" dirty="0">
                <a:solidFill>
                  <a:srgbClr val="FFCC99"/>
                </a:solidFill>
              </a:rPr>
              <a:t>2) Associated with…</a:t>
            </a:r>
            <a:r>
              <a:rPr lang="en-US" altLang="en-US" sz="1200" b="1" dirty="0">
                <a:solidFill>
                  <a:srgbClr val="FFCC99"/>
                </a:solidFill>
              </a:rPr>
              <a:t>situs inversus</a:t>
            </a:r>
            <a:r>
              <a:rPr lang="en-US" altLang="en-US" sz="1200" dirty="0">
                <a:solidFill>
                  <a:srgbClr val="FFCC99"/>
                </a:solidFill>
              </a:rPr>
              <a:t> of retinal vessels</a:t>
            </a:r>
          </a:p>
          <a:p>
            <a:pPr eaLnBrk="1" hangingPunct="1">
              <a:spcBef>
                <a:spcPct val="0"/>
              </a:spcBef>
              <a:buClrTx/>
              <a:buSzTx/>
              <a:buFontTx/>
              <a:buNone/>
            </a:pPr>
            <a:r>
              <a:rPr lang="en-US" altLang="en-US" sz="1200" dirty="0">
                <a:solidFill>
                  <a:srgbClr val="FFCC99"/>
                </a:solidFill>
              </a:rPr>
              <a:t>3) Fundus abnormality produces… </a:t>
            </a:r>
            <a:r>
              <a:rPr lang="en-US" altLang="en-US" sz="1200" b="1" dirty="0">
                <a:solidFill>
                  <a:srgbClr val="FFCC99"/>
                </a:solidFill>
              </a:rPr>
              <a:t>myopic </a:t>
            </a:r>
            <a:r>
              <a:rPr lang="en-US" altLang="en-US" sz="1200" b="1" dirty="0" err="1">
                <a:solidFill>
                  <a:srgbClr val="FFCC99"/>
                </a:solidFill>
              </a:rPr>
              <a:t>astigm</a:t>
            </a:r>
            <a:endParaRPr lang="en-US" altLang="en-US" sz="1200" b="1" dirty="0">
              <a:solidFill>
                <a:srgbClr val="FFCC99"/>
              </a:solidFill>
            </a:endParaRPr>
          </a:p>
          <a:p>
            <a:pPr eaLnBrk="1" hangingPunct="1">
              <a:spcBef>
                <a:spcPct val="0"/>
              </a:spcBef>
              <a:buClrTx/>
              <a:buSzTx/>
              <a:buFontTx/>
              <a:buNone/>
            </a:pPr>
            <a:r>
              <a:rPr lang="en-US" altLang="en-US" sz="1200" dirty="0">
                <a:solidFill>
                  <a:srgbClr val="FFCC99"/>
                </a:solidFill>
              </a:rPr>
              <a:t>4) VF testing reveals…</a:t>
            </a:r>
            <a:r>
              <a:rPr lang="en-US" altLang="en-US" sz="1200" b="1" dirty="0">
                <a:solidFill>
                  <a:srgbClr val="FFCC99"/>
                </a:solidFill>
              </a:rPr>
              <a:t>bitemporal hemianopia</a:t>
            </a:r>
            <a:r>
              <a:rPr lang="en-US" altLang="en-US" sz="1200" dirty="0">
                <a:solidFill>
                  <a:srgbClr val="FFCC99"/>
                </a:solidFill>
              </a:rPr>
              <a:t> that </a:t>
            </a:r>
            <a:r>
              <a:rPr lang="en-US" altLang="en-US" sz="1200" dirty="0" err="1">
                <a:solidFill>
                  <a:srgbClr val="FFCC99"/>
                </a:solidFill>
              </a:rPr>
              <a:t>doesn’t</a:t>
            </a:r>
            <a:r>
              <a:rPr lang="en-US" altLang="en-US" sz="1200" b="1" dirty="0" err="1">
                <a:solidFill>
                  <a:srgbClr val="FFCC99"/>
                </a:solidFill>
              </a:rPr>
              <a:t>with</a:t>
            </a:r>
            <a:r>
              <a:rPr lang="en-US" altLang="en-US" sz="1200" b="1" dirty="0">
                <a:solidFill>
                  <a:srgbClr val="FFCC99"/>
                </a:solidFill>
              </a:rPr>
              <a:t> refract</a:t>
            </a:r>
          </a:p>
        </p:txBody>
      </p:sp>
      <p:sp>
        <p:nvSpPr>
          <p:cNvPr id="56330" name="Text Box 14">
            <a:extLst>
              <a:ext uri="{FF2B5EF4-FFF2-40B4-BE49-F238E27FC236}">
                <a16:creationId xmlns:a16="http://schemas.microsoft.com/office/drawing/2014/main" id="{E45ACE8A-191D-4C29-8A7A-120D0E2FCE5F}"/>
              </a:ext>
            </a:extLst>
          </p:cNvPr>
          <p:cNvSpPr txBox="1">
            <a:spLocks noChangeArrowheads="1"/>
          </p:cNvSpPr>
          <p:nvPr/>
        </p:nvSpPr>
        <p:spPr bwMode="auto">
          <a:xfrm>
            <a:off x="4648200" y="2576513"/>
            <a:ext cx="3522663" cy="862012"/>
          </a:xfrm>
          <a:prstGeom prst="rect">
            <a:avLst/>
          </a:prstGeom>
          <a:solidFill>
            <a:srgbClr val="FFC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solidFill>
                  <a:schemeClr val="bg1">
                    <a:lumMod val="65000"/>
                  </a:schemeClr>
                </a:solidFill>
              </a:rPr>
              <a:t>Myelinated RNFL</a:t>
            </a:r>
          </a:p>
          <a:p>
            <a:pPr eaLnBrk="1" hangingPunct="1">
              <a:spcBef>
                <a:spcPct val="0"/>
              </a:spcBef>
              <a:buClrTx/>
              <a:buSzTx/>
              <a:buFontTx/>
              <a:buNone/>
            </a:pPr>
            <a:r>
              <a:rPr lang="en-US" altLang="en-US" sz="1200">
                <a:solidFill>
                  <a:schemeClr val="bg1">
                    <a:lumMod val="65000"/>
                  </a:schemeClr>
                </a:solidFill>
              </a:rPr>
              <a:t>1) Myelin normally ends at the…</a:t>
            </a:r>
            <a:r>
              <a:rPr lang="en-US" altLang="en-US" sz="1200" b="1">
                <a:solidFill>
                  <a:schemeClr val="bg1">
                    <a:lumMod val="65000"/>
                  </a:schemeClr>
                </a:solidFill>
              </a:rPr>
              <a:t>lamina cribrosa</a:t>
            </a:r>
          </a:p>
          <a:p>
            <a:pPr eaLnBrk="1" hangingPunct="1">
              <a:spcBef>
                <a:spcPct val="0"/>
              </a:spcBef>
              <a:buClrTx/>
              <a:buSzTx/>
              <a:buFontTx/>
              <a:buNone/>
            </a:pPr>
            <a:r>
              <a:rPr lang="en-US" altLang="en-US" sz="1200">
                <a:solidFill>
                  <a:schemeClr val="bg1">
                    <a:lumMod val="65000"/>
                  </a:schemeClr>
                </a:solidFill>
              </a:rPr>
              <a:t>2) Can be…</a:t>
            </a:r>
            <a:r>
              <a:rPr lang="en-US" altLang="en-US" sz="1200" b="1">
                <a:solidFill>
                  <a:schemeClr val="bg1">
                    <a:lumMod val="65000"/>
                  </a:schemeClr>
                </a:solidFill>
              </a:rPr>
              <a:t>patchy</a:t>
            </a:r>
            <a:r>
              <a:rPr lang="en-US" altLang="en-US" sz="1200">
                <a:solidFill>
                  <a:schemeClr val="bg1">
                    <a:lumMod val="65000"/>
                  </a:schemeClr>
                </a:solidFill>
              </a:rPr>
              <a:t> and </a:t>
            </a:r>
            <a:r>
              <a:rPr lang="en-US" altLang="en-US" sz="1200" b="1">
                <a:solidFill>
                  <a:schemeClr val="bg1">
                    <a:lumMod val="65000"/>
                  </a:schemeClr>
                </a:solidFill>
              </a:rPr>
              <a:t>discontinuous</a:t>
            </a:r>
          </a:p>
          <a:p>
            <a:pPr eaLnBrk="1" hangingPunct="1">
              <a:spcBef>
                <a:spcPct val="0"/>
              </a:spcBef>
              <a:buClrTx/>
              <a:buSzTx/>
              <a:buFontTx/>
              <a:buNone/>
            </a:pPr>
            <a:r>
              <a:rPr lang="en-US" altLang="en-US" sz="1200">
                <a:solidFill>
                  <a:schemeClr val="bg1">
                    <a:lumMod val="65000"/>
                  </a:schemeClr>
                </a:solidFill>
              </a:rPr>
              <a:t>3) Corresponding VF has an…</a:t>
            </a:r>
            <a:r>
              <a:rPr lang="en-US" altLang="en-US" sz="1200" b="1">
                <a:solidFill>
                  <a:schemeClr val="bg1">
                    <a:lumMod val="65000"/>
                  </a:schemeClr>
                </a:solidFill>
              </a:rPr>
              <a:t>absolute</a:t>
            </a:r>
            <a:r>
              <a:rPr lang="en-US" altLang="en-US" sz="1200">
                <a:solidFill>
                  <a:schemeClr val="bg1">
                    <a:lumMod val="65000"/>
                  </a:schemeClr>
                </a:solidFill>
              </a:rPr>
              <a:t> scotoma</a:t>
            </a:r>
          </a:p>
        </p:txBody>
      </p:sp>
      <p:sp>
        <p:nvSpPr>
          <p:cNvPr id="56331" name="Text Box 15">
            <a:extLst>
              <a:ext uri="{FF2B5EF4-FFF2-40B4-BE49-F238E27FC236}">
                <a16:creationId xmlns:a16="http://schemas.microsoft.com/office/drawing/2014/main" id="{E7D5CBA5-0945-4399-B0FB-53830B5EE3B7}"/>
              </a:ext>
            </a:extLst>
          </p:cNvPr>
          <p:cNvSpPr txBox="1">
            <a:spLocks noChangeArrowheads="1"/>
          </p:cNvSpPr>
          <p:nvPr/>
        </p:nvSpPr>
        <p:spPr bwMode="auto">
          <a:xfrm>
            <a:off x="5410200" y="1687513"/>
            <a:ext cx="3640740" cy="677108"/>
          </a:xfrm>
          <a:prstGeom prst="rect">
            <a:avLst/>
          </a:prstGeom>
          <a:solidFill>
            <a:srgbClr val="FFFF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solidFill>
                  <a:schemeClr val="bg1">
                    <a:lumMod val="75000"/>
                  </a:schemeClr>
                </a:solidFill>
              </a:rPr>
              <a:t>Megalopapilla</a:t>
            </a:r>
          </a:p>
          <a:p>
            <a:pPr eaLnBrk="1" hangingPunct="1">
              <a:spcBef>
                <a:spcPct val="0"/>
              </a:spcBef>
              <a:buClrTx/>
              <a:buSzTx/>
              <a:buFontTx/>
              <a:buNone/>
            </a:pPr>
            <a:r>
              <a:rPr lang="en-US" altLang="en-US" sz="1200">
                <a:solidFill>
                  <a:schemeClr val="bg1">
                    <a:lumMod val="75000"/>
                  </a:schemeClr>
                </a:solidFill>
              </a:rPr>
              <a:t>1) Abnormally large diameter of…</a:t>
            </a:r>
            <a:r>
              <a:rPr lang="en-US" altLang="en-US" sz="1200" b="1">
                <a:solidFill>
                  <a:schemeClr val="bg1">
                    <a:lumMod val="75000"/>
                  </a:schemeClr>
                </a:solidFill>
              </a:rPr>
              <a:t>disc </a:t>
            </a:r>
            <a:r>
              <a:rPr lang="en-US" altLang="en-US" sz="1200">
                <a:solidFill>
                  <a:schemeClr val="bg1">
                    <a:lumMod val="75000"/>
                  </a:schemeClr>
                </a:solidFill>
              </a:rPr>
              <a:t>and</a:t>
            </a:r>
            <a:r>
              <a:rPr lang="en-US" altLang="en-US" sz="1200" b="1">
                <a:solidFill>
                  <a:schemeClr val="bg1">
                    <a:lumMod val="75000"/>
                  </a:schemeClr>
                </a:solidFill>
              </a:rPr>
              <a:t> cup</a:t>
            </a:r>
          </a:p>
          <a:p>
            <a:pPr eaLnBrk="1" hangingPunct="1">
              <a:spcBef>
                <a:spcPct val="0"/>
              </a:spcBef>
              <a:buClrTx/>
              <a:buSzTx/>
              <a:buFontTx/>
              <a:buNone/>
            </a:pPr>
            <a:r>
              <a:rPr lang="en-US" altLang="en-US" sz="1200">
                <a:solidFill>
                  <a:schemeClr val="bg1">
                    <a:lumMod val="75000"/>
                  </a:schemeClr>
                </a:solidFill>
              </a:rPr>
              <a:t>2) VF testing may reveal an…</a:t>
            </a:r>
            <a:r>
              <a:rPr lang="en-US" altLang="en-US" sz="1200" b="1">
                <a:solidFill>
                  <a:schemeClr val="bg1">
                    <a:lumMod val="75000"/>
                  </a:schemeClr>
                </a:solidFill>
              </a:rPr>
              <a:t>enlarged blind spot</a:t>
            </a:r>
          </a:p>
        </p:txBody>
      </p:sp>
      <p:sp>
        <p:nvSpPr>
          <p:cNvPr id="56332" name="Rectangle 16">
            <a:extLst>
              <a:ext uri="{FF2B5EF4-FFF2-40B4-BE49-F238E27FC236}">
                <a16:creationId xmlns:a16="http://schemas.microsoft.com/office/drawing/2014/main" id="{9903A9B6-4ADC-41AE-8364-4CA69AFD171D}"/>
              </a:ext>
            </a:extLst>
          </p:cNvPr>
          <p:cNvSpPr>
            <a:spLocks noChangeArrowheads="1"/>
          </p:cNvSpPr>
          <p:nvPr/>
        </p:nvSpPr>
        <p:spPr bwMode="auto">
          <a:xfrm>
            <a:off x="457200" y="122238"/>
            <a:ext cx="7543800" cy="8683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b"/>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ct val="85000"/>
              </a:lnSpc>
              <a:spcBef>
                <a:spcPct val="0"/>
              </a:spcBef>
              <a:buClrTx/>
              <a:buSzTx/>
              <a:buFontTx/>
              <a:buNone/>
            </a:pPr>
            <a:r>
              <a:rPr lang="en-US" altLang="en-US" sz="3200" b="1" dirty="0">
                <a:solidFill>
                  <a:schemeClr val="tx2"/>
                </a:solidFill>
              </a:rPr>
              <a:t>Developmental Abnormalities of the Optic Nerve Head</a:t>
            </a:r>
            <a:endParaRPr lang="en-US" altLang="en-US" sz="3200" dirty="0">
              <a:solidFill>
                <a:schemeClr val="tx2"/>
              </a:solidFill>
            </a:endParaRPr>
          </a:p>
        </p:txBody>
      </p:sp>
      <p:sp>
        <p:nvSpPr>
          <p:cNvPr id="56333" name="Slide Number Placeholder 1">
            <a:extLst>
              <a:ext uri="{FF2B5EF4-FFF2-40B4-BE49-F238E27FC236}">
                <a16:creationId xmlns:a16="http://schemas.microsoft.com/office/drawing/2014/main" id="{78499CE2-A9E0-46C2-9DCB-B4E6966EE106}"/>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2B87E55C-60DB-4AA1-99CA-117E25294934}" type="slidenum">
              <a:rPr lang="en-US" altLang="en-US" sz="1000"/>
              <a:pPr>
                <a:spcBef>
                  <a:spcPct val="0"/>
                </a:spcBef>
                <a:buClrTx/>
                <a:buSzTx/>
                <a:buFontTx/>
                <a:buNone/>
              </a:pPr>
              <a:t>134</a:t>
            </a:fld>
            <a:endParaRPr lang="en-US" altLang="en-US" sz="1000"/>
          </a:p>
        </p:txBody>
      </p:sp>
      <p:sp>
        <p:nvSpPr>
          <p:cNvPr id="20" name="Text Box 10">
            <a:extLst>
              <a:ext uri="{FF2B5EF4-FFF2-40B4-BE49-F238E27FC236}">
                <a16:creationId xmlns:a16="http://schemas.microsoft.com/office/drawing/2014/main" id="{4F5CB1D8-CA09-4A1A-9DBB-3D21FA005662}"/>
              </a:ext>
            </a:extLst>
          </p:cNvPr>
          <p:cNvSpPr txBox="1">
            <a:spLocks noChangeArrowheads="1"/>
          </p:cNvSpPr>
          <p:nvPr/>
        </p:nvSpPr>
        <p:spPr bwMode="auto">
          <a:xfrm>
            <a:off x="1371600" y="4267200"/>
            <a:ext cx="3057525" cy="2154238"/>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Morning-Glory Disc</a:t>
            </a:r>
          </a:p>
          <a:p>
            <a:pPr eaLnBrk="1" hangingPunct="1">
              <a:spcBef>
                <a:spcPct val="0"/>
              </a:spcBef>
              <a:buClrTx/>
              <a:buSzTx/>
              <a:buFontTx/>
              <a:buNone/>
            </a:pPr>
            <a:r>
              <a:rPr lang="en-US" altLang="en-US" sz="1200"/>
              <a:t>--DFE reveals:</a:t>
            </a:r>
          </a:p>
          <a:p>
            <a:pPr eaLnBrk="1" hangingPunct="1">
              <a:spcBef>
                <a:spcPct val="0"/>
              </a:spcBef>
              <a:buClrTx/>
              <a:buSzTx/>
              <a:buFontTx/>
              <a:buNone/>
            </a:pPr>
            <a:r>
              <a:rPr lang="en-US" altLang="en-US" sz="1200"/>
              <a:t>  1) A funnel-shaped…</a:t>
            </a:r>
            <a:r>
              <a:rPr lang="en-US" altLang="en-US" sz="1200" b="1">
                <a:solidFill>
                  <a:srgbClr val="0000FF"/>
                </a:solidFill>
              </a:rPr>
              <a:t>excavation</a:t>
            </a:r>
            <a:endParaRPr lang="en-US" altLang="en-US" sz="1200"/>
          </a:p>
          <a:p>
            <a:pPr eaLnBrk="1" hangingPunct="1">
              <a:spcBef>
                <a:spcPct val="0"/>
              </a:spcBef>
              <a:buClrTx/>
              <a:buSzTx/>
              <a:buFontTx/>
              <a:buNone/>
            </a:pPr>
            <a:r>
              <a:rPr lang="en-US" altLang="en-US" sz="1200"/>
              <a:t>  2) Number of vessels crossing the rim</a:t>
            </a:r>
          </a:p>
          <a:p>
            <a:pPr eaLnBrk="1" hangingPunct="1">
              <a:spcBef>
                <a:spcPct val="0"/>
              </a:spcBef>
              <a:buClrTx/>
              <a:buSzTx/>
              <a:buFontTx/>
              <a:buNone/>
            </a:pPr>
            <a:r>
              <a:rPr lang="en-US" altLang="en-US" sz="1200"/>
              <a:t>    seems abnormally…</a:t>
            </a:r>
            <a:r>
              <a:rPr lang="en-US" altLang="en-US" sz="1200" b="1">
                <a:solidFill>
                  <a:srgbClr val="0000FF"/>
                </a:solidFill>
              </a:rPr>
              <a:t>high</a:t>
            </a:r>
            <a:r>
              <a:rPr lang="en-US" altLang="en-US" sz="1200"/>
              <a:t> </a:t>
            </a:r>
            <a:endParaRPr lang="en-US" altLang="en-US" sz="1200" b="1">
              <a:solidFill>
                <a:srgbClr val="0000FF"/>
              </a:solidFill>
            </a:endParaRPr>
          </a:p>
          <a:p>
            <a:pPr eaLnBrk="1" hangingPunct="1">
              <a:spcBef>
                <a:spcPct val="0"/>
              </a:spcBef>
              <a:buClrTx/>
              <a:buSzTx/>
              <a:buFontTx/>
              <a:buNone/>
            </a:pPr>
            <a:r>
              <a:rPr lang="en-US" altLang="en-US" sz="1200"/>
              <a:t>--Tissue is…</a:t>
            </a:r>
            <a:r>
              <a:rPr lang="en-US" altLang="en-US" sz="1200" b="1">
                <a:solidFill>
                  <a:srgbClr val="0000FF"/>
                </a:solidFill>
              </a:rPr>
              <a:t>contractile</a:t>
            </a:r>
            <a:r>
              <a:rPr lang="en-US" altLang="en-US" sz="1200"/>
              <a:t>, so cup seems</a:t>
            </a:r>
          </a:p>
          <a:p>
            <a:pPr eaLnBrk="1" hangingPunct="1">
              <a:spcBef>
                <a:spcPct val="0"/>
              </a:spcBef>
              <a:buClrTx/>
              <a:buSzTx/>
              <a:buFontTx/>
              <a:buNone/>
            </a:pPr>
            <a:r>
              <a:rPr lang="en-US" altLang="en-US" sz="1200"/>
              <a:t>  to…</a:t>
            </a:r>
            <a:r>
              <a:rPr lang="en-US" altLang="en-US" sz="1200" b="1">
                <a:solidFill>
                  <a:srgbClr val="0000FF"/>
                </a:solidFill>
              </a:rPr>
              <a:t>open </a:t>
            </a:r>
            <a:r>
              <a:rPr lang="en-US" altLang="en-US" sz="1200">
                <a:solidFill>
                  <a:srgbClr val="0000FF"/>
                </a:solidFill>
              </a:rPr>
              <a:t>and</a:t>
            </a:r>
            <a:r>
              <a:rPr lang="en-US" altLang="en-US" sz="1200" b="1">
                <a:solidFill>
                  <a:srgbClr val="0000FF"/>
                </a:solidFill>
              </a:rPr>
              <a:t> close</a:t>
            </a:r>
            <a:r>
              <a:rPr lang="en-US" altLang="en-US" sz="1200"/>
              <a:t> (like its namesake,  </a:t>
            </a:r>
          </a:p>
          <a:p>
            <a:pPr eaLnBrk="1" hangingPunct="1">
              <a:spcBef>
                <a:spcPct val="0"/>
              </a:spcBef>
              <a:buClrTx/>
              <a:buSzTx/>
              <a:buFontTx/>
              <a:buNone/>
            </a:pPr>
            <a:r>
              <a:rPr lang="en-US" altLang="en-US" sz="1200"/>
              <a:t>  the morning-glory flower)</a:t>
            </a:r>
          </a:p>
          <a:p>
            <a:pPr eaLnBrk="1" hangingPunct="1">
              <a:spcBef>
                <a:spcPct val="0"/>
              </a:spcBef>
              <a:buClrTx/>
              <a:buSzTx/>
              <a:buFontTx/>
              <a:buNone/>
            </a:pPr>
            <a:r>
              <a:rPr lang="en-US" altLang="en-US" sz="1200"/>
              <a:t>--VA usually…</a:t>
            </a:r>
            <a:r>
              <a:rPr lang="en-US" altLang="en-US" sz="1200" b="1">
                <a:solidFill>
                  <a:srgbClr val="0000FF"/>
                </a:solidFill>
              </a:rPr>
              <a:t>20/200</a:t>
            </a:r>
            <a:r>
              <a:rPr lang="en-US" altLang="en-US" sz="1200"/>
              <a:t>, but can be…</a:t>
            </a:r>
          </a:p>
          <a:p>
            <a:pPr eaLnBrk="1" hangingPunct="1">
              <a:spcBef>
                <a:spcPct val="0"/>
              </a:spcBef>
              <a:buClrTx/>
              <a:buSzTx/>
              <a:buFontTx/>
              <a:buNone/>
            </a:pPr>
            <a:r>
              <a:rPr lang="en-US" altLang="en-US" sz="1200"/>
              <a:t>   </a:t>
            </a:r>
            <a:r>
              <a:rPr lang="en-US" altLang="en-US" sz="1200" b="1">
                <a:solidFill>
                  <a:srgbClr val="0000FF"/>
                </a:solidFill>
              </a:rPr>
              <a:t>20/20&lt;-&gt;NLP</a:t>
            </a:r>
          </a:p>
          <a:p>
            <a:pPr eaLnBrk="1" hangingPunct="1">
              <a:spcBef>
                <a:spcPct val="0"/>
              </a:spcBef>
              <a:buClrTx/>
              <a:buSzTx/>
              <a:buFontTx/>
              <a:buNone/>
            </a:pPr>
            <a:r>
              <a:rPr lang="en-US" altLang="en-US" sz="1200"/>
              <a:t>--1/3 develop…</a:t>
            </a:r>
            <a:r>
              <a:rPr lang="en-US" altLang="en-US" sz="1200" b="1">
                <a:solidFill>
                  <a:srgbClr val="CCECFF"/>
                </a:solidFill>
              </a:rPr>
              <a:t>serous</a:t>
            </a:r>
            <a:r>
              <a:rPr lang="en-US" altLang="en-US" sz="1200" b="1">
                <a:solidFill>
                  <a:srgbClr val="0000FF"/>
                </a:solidFill>
              </a:rPr>
              <a:t> </a:t>
            </a:r>
            <a:r>
              <a:rPr lang="en-US" altLang="en-US" sz="1200" b="1">
                <a:solidFill>
                  <a:srgbClr val="CCECFF"/>
                </a:solidFill>
              </a:rPr>
              <a:t>RD</a:t>
            </a:r>
          </a:p>
        </p:txBody>
      </p:sp>
      <p:sp>
        <p:nvSpPr>
          <p:cNvPr id="21" name="Text Box 3">
            <a:extLst>
              <a:ext uri="{FF2B5EF4-FFF2-40B4-BE49-F238E27FC236}">
                <a16:creationId xmlns:a16="http://schemas.microsoft.com/office/drawing/2014/main" id="{41E65286-1344-4B1D-9C7C-2CEEABB1C361}"/>
              </a:ext>
            </a:extLst>
          </p:cNvPr>
          <p:cNvSpPr txBox="1">
            <a:spLocks noChangeArrowheads="1"/>
          </p:cNvSpPr>
          <p:nvPr/>
        </p:nvSpPr>
        <p:spPr bwMode="auto">
          <a:xfrm>
            <a:off x="793750" y="3505200"/>
            <a:ext cx="2274888" cy="677863"/>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r>
              <a:rPr lang="en-US" altLang="en-US" sz="1400" b="1">
                <a:solidFill>
                  <a:schemeClr val="bg1">
                    <a:lumMod val="65000"/>
                  </a:schemeClr>
                </a:solidFill>
              </a:rPr>
              <a:t>Optic Pit/Hole</a:t>
            </a:r>
          </a:p>
          <a:p>
            <a:pPr eaLnBrk="1" hangingPunct="1">
              <a:defRPr/>
            </a:pPr>
            <a:r>
              <a:rPr lang="en-US" altLang="en-US" sz="1200">
                <a:solidFill>
                  <a:schemeClr val="bg1">
                    <a:lumMod val="65000"/>
                  </a:schemeClr>
                </a:solidFill>
              </a:rPr>
              <a:t>--Associated with…</a:t>
            </a:r>
            <a:r>
              <a:rPr lang="en-US" altLang="en-US" sz="1200" b="1">
                <a:solidFill>
                  <a:schemeClr val="bg1">
                    <a:lumMod val="65000"/>
                  </a:schemeClr>
                </a:solidFill>
              </a:rPr>
              <a:t>serous RD</a:t>
            </a:r>
          </a:p>
          <a:p>
            <a:pPr eaLnBrk="1" hangingPunct="1">
              <a:defRPr/>
            </a:pPr>
            <a:r>
              <a:rPr lang="en-US" altLang="en-US" sz="1200" b="1">
                <a:solidFill>
                  <a:schemeClr val="bg1">
                    <a:lumMod val="65000"/>
                  </a:schemeClr>
                </a:solidFill>
              </a:rPr>
              <a:t>  in adulthood</a:t>
            </a:r>
          </a:p>
        </p:txBody>
      </p:sp>
      <p:sp>
        <p:nvSpPr>
          <p:cNvPr id="22" name="Line 4">
            <a:extLst>
              <a:ext uri="{FF2B5EF4-FFF2-40B4-BE49-F238E27FC236}">
                <a16:creationId xmlns:a16="http://schemas.microsoft.com/office/drawing/2014/main" id="{F29D141A-2FBA-4218-A5EF-4F64786EAFD0}"/>
              </a:ext>
            </a:extLst>
          </p:cNvPr>
          <p:cNvSpPr>
            <a:spLocks noChangeShapeType="1"/>
          </p:cNvSpPr>
          <p:nvPr/>
        </p:nvSpPr>
        <p:spPr bwMode="auto">
          <a:xfrm flipH="1">
            <a:off x="1600200" y="2057400"/>
            <a:ext cx="1524000" cy="381000"/>
          </a:xfrm>
          <a:prstGeom prst="line">
            <a:avLst/>
          </a:prstGeom>
          <a:noFill/>
          <a:ln w="9525">
            <a:solidFill>
              <a:schemeClr val="bg1">
                <a:lumMod val="6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en-US">
              <a:latin typeface="Arial" charset="0"/>
            </a:endParaRPr>
          </a:p>
        </p:txBody>
      </p:sp>
      <p:sp>
        <p:nvSpPr>
          <p:cNvPr id="23" name="Text Box 6">
            <a:extLst>
              <a:ext uri="{FF2B5EF4-FFF2-40B4-BE49-F238E27FC236}">
                <a16:creationId xmlns:a16="http://schemas.microsoft.com/office/drawing/2014/main" id="{5DFD5389-5F0F-430B-9FE9-4FD1DA507055}"/>
              </a:ext>
            </a:extLst>
          </p:cNvPr>
          <p:cNvSpPr txBox="1">
            <a:spLocks noChangeArrowheads="1"/>
          </p:cNvSpPr>
          <p:nvPr/>
        </p:nvSpPr>
        <p:spPr bwMode="auto">
          <a:xfrm>
            <a:off x="1341438" y="1524000"/>
            <a:ext cx="3543300" cy="4587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algn="ctr" eaLnBrk="1" hangingPunct="1">
              <a:lnSpc>
                <a:spcPct val="85000"/>
              </a:lnSpc>
              <a:defRPr/>
            </a:pPr>
            <a:r>
              <a:rPr lang="en-US" altLang="en-US" sz="1400" i="1">
                <a:solidFill>
                  <a:schemeClr val="bg1">
                    <a:lumMod val="65000"/>
                  </a:schemeClr>
                </a:solidFill>
              </a:rPr>
              <a:t>These three are all secondary to abnormal</a:t>
            </a:r>
          </a:p>
          <a:p>
            <a:pPr algn="ctr" eaLnBrk="1" hangingPunct="1">
              <a:lnSpc>
                <a:spcPct val="85000"/>
              </a:lnSpc>
              <a:defRPr/>
            </a:pPr>
            <a:r>
              <a:rPr lang="en-US" altLang="en-US" sz="1400" i="1">
                <a:solidFill>
                  <a:schemeClr val="bg1">
                    <a:lumMod val="65000"/>
                  </a:schemeClr>
                </a:solidFill>
              </a:rPr>
              <a:t>closure of the embryonic optic fissure</a:t>
            </a:r>
          </a:p>
        </p:txBody>
      </p:sp>
      <p:sp>
        <p:nvSpPr>
          <p:cNvPr id="24" name="Text Box 7">
            <a:extLst>
              <a:ext uri="{FF2B5EF4-FFF2-40B4-BE49-F238E27FC236}">
                <a16:creationId xmlns:a16="http://schemas.microsoft.com/office/drawing/2014/main" id="{204468A2-E2DD-443A-AC88-37688980B366}"/>
              </a:ext>
            </a:extLst>
          </p:cNvPr>
          <p:cNvSpPr txBox="1">
            <a:spLocks noChangeArrowheads="1"/>
          </p:cNvSpPr>
          <p:nvPr/>
        </p:nvSpPr>
        <p:spPr bwMode="auto">
          <a:xfrm>
            <a:off x="76200" y="2514600"/>
            <a:ext cx="2782888" cy="862013"/>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r>
              <a:rPr lang="en-US" altLang="en-US" sz="1400" b="1">
                <a:solidFill>
                  <a:schemeClr val="bg1">
                    <a:lumMod val="65000"/>
                  </a:schemeClr>
                </a:solidFill>
              </a:rPr>
              <a:t>Optic Nerve Coloboma</a:t>
            </a:r>
          </a:p>
          <a:p>
            <a:pPr eaLnBrk="1" hangingPunct="1">
              <a:defRPr/>
            </a:pPr>
            <a:r>
              <a:rPr lang="en-US" altLang="en-US" sz="1200">
                <a:solidFill>
                  <a:schemeClr val="bg1">
                    <a:lumMod val="65000"/>
                  </a:schemeClr>
                </a:solidFill>
              </a:rPr>
              <a:t>1) May resemble…</a:t>
            </a:r>
            <a:r>
              <a:rPr lang="en-US" altLang="en-US" sz="1200" b="1">
                <a:solidFill>
                  <a:schemeClr val="bg1">
                    <a:lumMod val="65000"/>
                  </a:schemeClr>
                </a:solidFill>
              </a:rPr>
              <a:t>deep cupping</a:t>
            </a:r>
          </a:p>
          <a:p>
            <a:pPr eaLnBrk="1" hangingPunct="1">
              <a:defRPr/>
            </a:pPr>
            <a:r>
              <a:rPr lang="en-US" altLang="en-US" sz="1200">
                <a:solidFill>
                  <a:schemeClr val="bg1">
                    <a:lumMod val="65000"/>
                  </a:schemeClr>
                </a:solidFill>
              </a:rPr>
              <a:t>2) Can be…</a:t>
            </a:r>
            <a:r>
              <a:rPr lang="en-US" altLang="en-US" sz="1200" b="1">
                <a:solidFill>
                  <a:schemeClr val="bg1">
                    <a:lumMod val="65000"/>
                  </a:schemeClr>
                </a:solidFill>
              </a:rPr>
              <a:t>bilateral, asymmetric</a:t>
            </a:r>
          </a:p>
          <a:p>
            <a:pPr eaLnBrk="1" hangingPunct="1">
              <a:defRPr/>
            </a:pPr>
            <a:r>
              <a:rPr lang="en-US" altLang="en-US" sz="1200">
                <a:solidFill>
                  <a:schemeClr val="bg1">
                    <a:lumMod val="65000"/>
                  </a:schemeClr>
                </a:solidFill>
              </a:rPr>
              <a:t>3) Part of the…</a:t>
            </a:r>
            <a:r>
              <a:rPr lang="en-US" altLang="en-US" sz="1200" b="1">
                <a:solidFill>
                  <a:schemeClr val="bg1">
                    <a:lumMod val="65000"/>
                  </a:schemeClr>
                </a:solidFill>
              </a:rPr>
              <a:t>CHARGE association</a:t>
            </a:r>
          </a:p>
        </p:txBody>
      </p:sp>
      <p:sp>
        <p:nvSpPr>
          <p:cNvPr id="25" name="Line 8">
            <a:extLst>
              <a:ext uri="{FF2B5EF4-FFF2-40B4-BE49-F238E27FC236}">
                <a16:creationId xmlns:a16="http://schemas.microsoft.com/office/drawing/2014/main" id="{EDEEAEB6-5352-41F1-8557-B23E6F4B4721}"/>
              </a:ext>
            </a:extLst>
          </p:cNvPr>
          <p:cNvSpPr>
            <a:spLocks noChangeShapeType="1"/>
          </p:cNvSpPr>
          <p:nvPr/>
        </p:nvSpPr>
        <p:spPr bwMode="auto">
          <a:xfrm flipH="1">
            <a:off x="2971800" y="2057400"/>
            <a:ext cx="152400" cy="1447800"/>
          </a:xfrm>
          <a:prstGeom prst="line">
            <a:avLst/>
          </a:prstGeom>
          <a:noFill/>
          <a:ln w="9525">
            <a:solidFill>
              <a:schemeClr val="bg1">
                <a:lumMod val="6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en-US">
              <a:latin typeface="Arial" charset="0"/>
            </a:endParaRPr>
          </a:p>
        </p:txBody>
      </p:sp>
      <p:sp>
        <p:nvSpPr>
          <p:cNvPr id="26" name="Text Box 9">
            <a:extLst>
              <a:ext uri="{FF2B5EF4-FFF2-40B4-BE49-F238E27FC236}">
                <a16:creationId xmlns:a16="http://schemas.microsoft.com/office/drawing/2014/main" id="{966E8F5F-47FB-451D-A3AD-4D6CFA5F356D}"/>
              </a:ext>
            </a:extLst>
          </p:cNvPr>
          <p:cNvSpPr txBox="1">
            <a:spLocks noChangeArrowheads="1"/>
          </p:cNvSpPr>
          <p:nvPr/>
        </p:nvSpPr>
        <p:spPr bwMode="auto">
          <a:xfrm>
            <a:off x="1371600" y="4267200"/>
            <a:ext cx="3057525" cy="2154238"/>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r>
              <a:rPr lang="en-US" altLang="en-US" sz="1400" b="1" dirty="0">
                <a:solidFill>
                  <a:schemeClr val="bg1">
                    <a:lumMod val="65000"/>
                  </a:schemeClr>
                </a:solidFill>
              </a:rPr>
              <a:t>Morning-Glory Disc</a:t>
            </a:r>
          </a:p>
          <a:p>
            <a:pPr eaLnBrk="1" hangingPunct="1">
              <a:defRPr/>
            </a:pPr>
            <a:r>
              <a:rPr lang="en-US" altLang="en-US" sz="1200" dirty="0">
                <a:solidFill>
                  <a:schemeClr val="bg1">
                    <a:lumMod val="65000"/>
                  </a:schemeClr>
                </a:solidFill>
              </a:rPr>
              <a:t>--DFE reveals:</a:t>
            </a:r>
          </a:p>
          <a:p>
            <a:pPr eaLnBrk="1" hangingPunct="1">
              <a:defRPr/>
            </a:pPr>
            <a:r>
              <a:rPr lang="en-US" altLang="en-US" sz="1200" dirty="0">
                <a:solidFill>
                  <a:schemeClr val="bg1">
                    <a:lumMod val="65000"/>
                  </a:schemeClr>
                </a:solidFill>
              </a:rPr>
              <a:t>  1) A funnel-shaped…</a:t>
            </a:r>
            <a:r>
              <a:rPr lang="en-US" altLang="en-US" sz="1200" b="1" dirty="0">
                <a:solidFill>
                  <a:schemeClr val="bg1">
                    <a:lumMod val="65000"/>
                  </a:schemeClr>
                </a:solidFill>
              </a:rPr>
              <a:t>excavation</a:t>
            </a:r>
            <a:endParaRPr lang="en-US" altLang="en-US" sz="1200" dirty="0">
              <a:solidFill>
                <a:schemeClr val="bg1">
                  <a:lumMod val="65000"/>
                </a:schemeClr>
              </a:solidFill>
            </a:endParaRPr>
          </a:p>
          <a:p>
            <a:pPr eaLnBrk="1" hangingPunct="1">
              <a:defRPr/>
            </a:pPr>
            <a:r>
              <a:rPr lang="en-US" altLang="en-US" sz="1200" dirty="0">
                <a:solidFill>
                  <a:schemeClr val="bg1">
                    <a:lumMod val="65000"/>
                  </a:schemeClr>
                </a:solidFill>
              </a:rPr>
              <a:t>  2) Number of vessels crossing the rim</a:t>
            </a:r>
          </a:p>
          <a:p>
            <a:pPr eaLnBrk="1" hangingPunct="1">
              <a:defRPr/>
            </a:pPr>
            <a:r>
              <a:rPr lang="en-US" altLang="en-US" sz="1200" dirty="0">
                <a:solidFill>
                  <a:schemeClr val="bg1">
                    <a:lumMod val="65000"/>
                  </a:schemeClr>
                </a:solidFill>
              </a:rPr>
              <a:t>    seems abnormally…</a:t>
            </a:r>
            <a:r>
              <a:rPr lang="en-US" altLang="en-US" sz="1200" b="1" dirty="0">
                <a:solidFill>
                  <a:schemeClr val="bg1">
                    <a:lumMod val="65000"/>
                  </a:schemeClr>
                </a:solidFill>
              </a:rPr>
              <a:t>high</a:t>
            </a:r>
            <a:r>
              <a:rPr lang="en-US" altLang="en-US" sz="1200" dirty="0">
                <a:solidFill>
                  <a:schemeClr val="bg1">
                    <a:lumMod val="65000"/>
                  </a:schemeClr>
                </a:solidFill>
              </a:rPr>
              <a:t> </a:t>
            </a:r>
            <a:endParaRPr lang="en-US" altLang="en-US" sz="1200" b="1" dirty="0">
              <a:solidFill>
                <a:schemeClr val="bg1">
                  <a:lumMod val="65000"/>
                </a:schemeClr>
              </a:solidFill>
            </a:endParaRPr>
          </a:p>
          <a:p>
            <a:pPr eaLnBrk="1" hangingPunct="1">
              <a:defRPr/>
            </a:pPr>
            <a:r>
              <a:rPr lang="en-US" altLang="en-US" sz="1200" dirty="0">
                <a:solidFill>
                  <a:schemeClr val="bg1">
                    <a:lumMod val="65000"/>
                  </a:schemeClr>
                </a:solidFill>
              </a:rPr>
              <a:t>--Tissue is…</a:t>
            </a:r>
            <a:r>
              <a:rPr lang="en-US" altLang="en-US" sz="1200" b="1" dirty="0">
                <a:solidFill>
                  <a:schemeClr val="bg1">
                    <a:lumMod val="65000"/>
                  </a:schemeClr>
                </a:solidFill>
              </a:rPr>
              <a:t>contractile</a:t>
            </a:r>
            <a:r>
              <a:rPr lang="en-US" altLang="en-US" sz="1200" dirty="0">
                <a:solidFill>
                  <a:schemeClr val="bg1">
                    <a:lumMod val="65000"/>
                  </a:schemeClr>
                </a:solidFill>
              </a:rPr>
              <a:t>, so cup seems</a:t>
            </a:r>
          </a:p>
          <a:p>
            <a:pPr eaLnBrk="1" hangingPunct="1">
              <a:defRPr/>
            </a:pPr>
            <a:r>
              <a:rPr lang="en-US" altLang="en-US" sz="1200" dirty="0">
                <a:solidFill>
                  <a:schemeClr val="bg1">
                    <a:lumMod val="65000"/>
                  </a:schemeClr>
                </a:solidFill>
              </a:rPr>
              <a:t>  to…</a:t>
            </a:r>
            <a:r>
              <a:rPr lang="en-US" altLang="en-US" sz="1200" b="1" dirty="0">
                <a:solidFill>
                  <a:schemeClr val="bg1">
                    <a:lumMod val="65000"/>
                  </a:schemeClr>
                </a:solidFill>
              </a:rPr>
              <a:t>open </a:t>
            </a:r>
            <a:r>
              <a:rPr lang="en-US" altLang="en-US" sz="1200" dirty="0">
                <a:solidFill>
                  <a:schemeClr val="bg1">
                    <a:lumMod val="65000"/>
                  </a:schemeClr>
                </a:solidFill>
              </a:rPr>
              <a:t>and</a:t>
            </a:r>
            <a:r>
              <a:rPr lang="en-US" altLang="en-US" sz="1200" b="1" dirty="0">
                <a:solidFill>
                  <a:schemeClr val="bg1">
                    <a:lumMod val="65000"/>
                  </a:schemeClr>
                </a:solidFill>
              </a:rPr>
              <a:t> close</a:t>
            </a:r>
            <a:r>
              <a:rPr lang="en-US" altLang="en-US" sz="1200" dirty="0">
                <a:solidFill>
                  <a:schemeClr val="bg1">
                    <a:lumMod val="65000"/>
                  </a:schemeClr>
                </a:solidFill>
              </a:rPr>
              <a:t> (like its namesake,  </a:t>
            </a:r>
          </a:p>
          <a:p>
            <a:pPr eaLnBrk="1" hangingPunct="1">
              <a:defRPr/>
            </a:pPr>
            <a:r>
              <a:rPr lang="en-US" altLang="en-US" sz="1200" dirty="0">
                <a:solidFill>
                  <a:schemeClr val="bg1">
                    <a:lumMod val="65000"/>
                  </a:schemeClr>
                </a:solidFill>
              </a:rPr>
              <a:t>  the morning-glory flower)</a:t>
            </a:r>
          </a:p>
          <a:p>
            <a:pPr eaLnBrk="1" hangingPunct="1">
              <a:defRPr/>
            </a:pPr>
            <a:r>
              <a:rPr lang="en-US" altLang="en-US" sz="1200" dirty="0">
                <a:solidFill>
                  <a:schemeClr val="bg1">
                    <a:lumMod val="65000"/>
                  </a:schemeClr>
                </a:solidFill>
              </a:rPr>
              <a:t>--VA usually…</a:t>
            </a:r>
            <a:r>
              <a:rPr lang="en-US" altLang="en-US" sz="1200" b="1" dirty="0">
                <a:solidFill>
                  <a:schemeClr val="bg1">
                    <a:lumMod val="65000"/>
                  </a:schemeClr>
                </a:solidFill>
              </a:rPr>
              <a:t>20/200</a:t>
            </a:r>
            <a:r>
              <a:rPr lang="en-US" altLang="en-US" sz="1200" dirty="0">
                <a:solidFill>
                  <a:schemeClr val="bg1">
                    <a:lumMod val="65000"/>
                  </a:schemeClr>
                </a:solidFill>
              </a:rPr>
              <a:t>, but can be…</a:t>
            </a:r>
          </a:p>
          <a:p>
            <a:pPr eaLnBrk="1" hangingPunct="1">
              <a:defRPr/>
            </a:pPr>
            <a:r>
              <a:rPr lang="en-US" altLang="en-US" sz="1200" dirty="0">
                <a:solidFill>
                  <a:schemeClr val="bg1">
                    <a:lumMod val="65000"/>
                  </a:schemeClr>
                </a:solidFill>
              </a:rPr>
              <a:t>   </a:t>
            </a:r>
            <a:r>
              <a:rPr lang="en-US" altLang="en-US" sz="1200" b="1" dirty="0">
                <a:solidFill>
                  <a:schemeClr val="bg1">
                    <a:lumMod val="65000"/>
                  </a:schemeClr>
                </a:solidFill>
              </a:rPr>
              <a:t>20/20&lt;-&gt;NLP</a:t>
            </a:r>
          </a:p>
          <a:p>
            <a:pPr eaLnBrk="1" hangingPunct="1">
              <a:defRPr/>
            </a:pPr>
            <a:r>
              <a:rPr lang="en-US" altLang="en-US" sz="1200" dirty="0">
                <a:solidFill>
                  <a:schemeClr val="bg1">
                    <a:lumMod val="65000"/>
                  </a:schemeClr>
                </a:solidFill>
              </a:rPr>
              <a:t>--1/3 develop…</a:t>
            </a:r>
            <a:r>
              <a:rPr lang="en-US" altLang="en-US" sz="1200" b="1" dirty="0">
                <a:solidFill>
                  <a:schemeClr val="bg1">
                    <a:lumMod val="65000"/>
                  </a:schemeClr>
                </a:solidFill>
              </a:rPr>
              <a:t>serous RD</a:t>
            </a:r>
          </a:p>
        </p:txBody>
      </p:sp>
      <p:sp>
        <p:nvSpPr>
          <p:cNvPr id="27" name="Line 12">
            <a:extLst>
              <a:ext uri="{FF2B5EF4-FFF2-40B4-BE49-F238E27FC236}">
                <a16:creationId xmlns:a16="http://schemas.microsoft.com/office/drawing/2014/main" id="{65BA81D9-D9F9-47DA-B94E-2401C9B40EBF}"/>
              </a:ext>
            </a:extLst>
          </p:cNvPr>
          <p:cNvSpPr>
            <a:spLocks noChangeShapeType="1"/>
          </p:cNvSpPr>
          <p:nvPr/>
        </p:nvSpPr>
        <p:spPr bwMode="auto">
          <a:xfrm>
            <a:off x="3124200" y="2057400"/>
            <a:ext cx="381000" cy="22098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en-US"/>
          </a:p>
        </p:txBody>
      </p:sp>
      <p:sp>
        <p:nvSpPr>
          <p:cNvPr id="30" name="Text Box 13">
            <a:extLst>
              <a:ext uri="{FF2B5EF4-FFF2-40B4-BE49-F238E27FC236}">
                <a16:creationId xmlns:a16="http://schemas.microsoft.com/office/drawing/2014/main" id="{E04BC85D-0482-42C1-8D98-D7B33C07DA16}"/>
              </a:ext>
            </a:extLst>
          </p:cNvPr>
          <p:cNvSpPr txBox="1">
            <a:spLocks noChangeArrowheads="1"/>
          </p:cNvSpPr>
          <p:nvPr/>
        </p:nvSpPr>
        <p:spPr bwMode="auto">
          <a:xfrm>
            <a:off x="5257800" y="3760788"/>
            <a:ext cx="3424238" cy="1231900"/>
          </a:xfrm>
          <a:prstGeom prst="rect">
            <a:avLst/>
          </a:prstGeom>
          <a:solidFill>
            <a:srgbClr val="CCFF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dirty="0"/>
              <a:t>Optic Nerve Hypoplasia</a:t>
            </a:r>
          </a:p>
          <a:p>
            <a:pPr eaLnBrk="1" hangingPunct="1">
              <a:spcBef>
                <a:spcPct val="0"/>
              </a:spcBef>
              <a:buClrTx/>
              <a:buSzTx/>
              <a:buFontTx/>
              <a:buNone/>
            </a:pPr>
            <a:r>
              <a:rPr lang="en-US" altLang="en-US" sz="1200" dirty="0"/>
              <a:t>1) Abnormally low</a:t>
            </a:r>
            <a:r>
              <a:rPr lang="en-US" altLang="en-US" sz="1200" b="1" dirty="0">
                <a:solidFill>
                  <a:srgbClr val="0000FF"/>
                </a:solidFill>
              </a:rPr>
              <a:t> </a:t>
            </a:r>
            <a:r>
              <a:rPr lang="en-US" altLang="en-US" sz="1200" dirty="0"/>
              <a:t>number of…</a:t>
            </a:r>
            <a:r>
              <a:rPr lang="en-US" altLang="en-US" sz="1200" b="1" dirty="0">
                <a:solidFill>
                  <a:srgbClr val="0000FF"/>
                </a:solidFill>
              </a:rPr>
              <a:t>axons</a:t>
            </a:r>
          </a:p>
          <a:p>
            <a:pPr eaLnBrk="1" hangingPunct="1">
              <a:spcBef>
                <a:spcPct val="0"/>
              </a:spcBef>
              <a:buClrTx/>
              <a:buSzTx/>
              <a:buFontTx/>
              <a:buNone/>
            </a:pPr>
            <a:r>
              <a:rPr lang="en-US" altLang="en-US" sz="1200" dirty="0"/>
              <a:t>2) DFE: Small pale disc with…</a:t>
            </a:r>
            <a:r>
              <a:rPr lang="en-US" altLang="en-US" sz="1200" b="1" dirty="0">
                <a:solidFill>
                  <a:srgbClr val="0000FF"/>
                </a:solidFill>
              </a:rPr>
              <a:t>double ring </a:t>
            </a:r>
            <a:r>
              <a:rPr lang="en-US" altLang="en-US" sz="1200" dirty="0"/>
              <a:t>sign</a:t>
            </a:r>
          </a:p>
          <a:p>
            <a:pPr eaLnBrk="1" hangingPunct="1">
              <a:spcBef>
                <a:spcPct val="0"/>
              </a:spcBef>
              <a:buClrTx/>
              <a:buSzTx/>
              <a:buFontTx/>
              <a:buNone/>
            </a:pPr>
            <a:r>
              <a:rPr lang="en-US" altLang="en-US" sz="1200" dirty="0"/>
              <a:t>3) VA…</a:t>
            </a:r>
            <a:r>
              <a:rPr lang="en-US" altLang="en-US" sz="1200" b="1" dirty="0">
                <a:solidFill>
                  <a:srgbClr val="0000FF"/>
                </a:solidFill>
              </a:rPr>
              <a:t>20/15&lt;-&gt;NLP</a:t>
            </a:r>
          </a:p>
          <a:p>
            <a:pPr eaLnBrk="1" hangingPunct="1">
              <a:spcBef>
                <a:spcPct val="0"/>
              </a:spcBef>
              <a:buClrTx/>
              <a:buSzTx/>
              <a:buFontTx/>
              <a:buNone/>
            </a:pPr>
            <a:r>
              <a:rPr lang="en-US" altLang="en-US" sz="1200" dirty="0"/>
              <a:t>4) VF defects…</a:t>
            </a:r>
            <a:r>
              <a:rPr lang="en-US" altLang="en-US" sz="1200" b="1" dirty="0">
                <a:solidFill>
                  <a:srgbClr val="0000FF"/>
                </a:solidFill>
              </a:rPr>
              <a:t>invariably present</a:t>
            </a:r>
          </a:p>
          <a:p>
            <a:pPr eaLnBrk="1" hangingPunct="1">
              <a:spcBef>
                <a:spcPct val="0"/>
              </a:spcBef>
              <a:buClrTx/>
              <a:buSzTx/>
              <a:buFontTx/>
              <a:buNone/>
            </a:pPr>
            <a:r>
              <a:rPr lang="en-US" altLang="en-US" sz="1200" dirty="0"/>
              <a:t>5) Remember the…</a:t>
            </a:r>
            <a:r>
              <a:rPr lang="en-US" altLang="en-US" sz="1200" b="1" dirty="0">
                <a:solidFill>
                  <a:srgbClr val="0000FF"/>
                </a:solidFill>
              </a:rPr>
              <a:t>4 D’s</a:t>
            </a:r>
            <a:r>
              <a:rPr lang="en-US" altLang="en-US" sz="1200" dirty="0"/>
              <a:t> (more on this shortly)</a:t>
            </a:r>
          </a:p>
        </p:txBody>
      </p:sp>
      <p:sp>
        <p:nvSpPr>
          <p:cNvPr id="3" name="TextBox 2">
            <a:extLst>
              <a:ext uri="{FF2B5EF4-FFF2-40B4-BE49-F238E27FC236}">
                <a16:creationId xmlns:a16="http://schemas.microsoft.com/office/drawing/2014/main" id="{68192841-37DB-4365-912A-E85D7BB8C699}"/>
              </a:ext>
            </a:extLst>
          </p:cNvPr>
          <p:cNvSpPr txBox="1"/>
          <p:nvPr/>
        </p:nvSpPr>
        <p:spPr>
          <a:xfrm>
            <a:off x="1453926" y="2168210"/>
            <a:ext cx="7455348" cy="1569660"/>
          </a:xfrm>
          <a:prstGeom prst="rect">
            <a:avLst/>
          </a:prstGeom>
          <a:solidFill>
            <a:schemeClr val="accent5">
              <a:lumMod val="75000"/>
            </a:schemeClr>
          </a:solidFill>
        </p:spPr>
        <p:txBody>
          <a:bodyPr wrap="square" rtlCol="0">
            <a:spAutoFit/>
          </a:bodyPr>
          <a:lstStyle/>
          <a:p>
            <a:r>
              <a:rPr lang="en-US" sz="1600" i="1" dirty="0">
                <a:solidFill>
                  <a:srgbClr val="0000FF"/>
                </a:solidFill>
              </a:rPr>
              <a:t>You see a child with optic nerve hypoplasia. What steps should you at least consider taking?</a:t>
            </a:r>
          </a:p>
          <a:p>
            <a:r>
              <a:rPr lang="en-US" sz="1600" dirty="0">
                <a:solidFill>
                  <a:srgbClr val="0000FF"/>
                </a:solidFill>
              </a:rPr>
              <a:t>--</a:t>
            </a:r>
            <a:r>
              <a:rPr lang="en-US" sz="1600" dirty="0">
                <a:solidFill>
                  <a:schemeClr val="accent5">
                    <a:lumMod val="75000"/>
                  </a:schemeClr>
                </a:solidFill>
              </a:rPr>
              <a:t>Obtaining </a:t>
            </a:r>
            <a:r>
              <a:rPr lang="en-US" sz="1600" i="1" dirty="0">
                <a:solidFill>
                  <a:schemeClr val="accent5">
                    <a:lumMod val="75000"/>
                  </a:schemeClr>
                </a:solidFill>
              </a:rPr>
              <a:t> </a:t>
            </a:r>
            <a:r>
              <a:rPr lang="en-US" sz="1600" dirty="0">
                <a:solidFill>
                  <a:schemeClr val="accent5">
                    <a:lumMod val="75000"/>
                  </a:schemeClr>
                </a:solidFill>
              </a:rPr>
              <a:t>MRI brain—a variety of CNS abnormalities are associated with it   (will unpack this in the upcoming </a:t>
            </a:r>
            <a:r>
              <a:rPr lang="en-US" sz="1600" i="1" dirty="0">
                <a:solidFill>
                  <a:schemeClr val="accent5">
                    <a:lumMod val="75000"/>
                  </a:schemeClr>
                </a:solidFill>
              </a:rPr>
              <a:t>4 D’s </a:t>
            </a:r>
            <a:r>
              <a:rPr lang="en-US" sz="1600" dirty="0">
                <a:solidFill>
                  <a:schemeClr val="accent5">
                    <a:lumMod val="75000"/>
                  </a:schemeClr>
                </a:solidFill>
              </a:rPr>
              <a:t>section)</a:t>
            </a:r>
          </a:p>
          <a:p>
            <a:r>
              <a:rPr lang="en-US" sz="1600" dirty="0">
                <a:solidFill>
                  <a:srgbClr val="0000FF"/>
                </a:solidFill>
              </a:rPr>
              <a:t>--</a:t>
            </a:r>
            <a:r>
              <a:rPr lang="en-US" sz="1600" dirty="0">
                <a:solidFill>
                  <a:schemeClr val="accent5">
                    <a:lumMod val="75000"/>
                  </a:schemeClr>
                </a:solidFill>
              </a:rPr>
              <a:t>Getting an  endocrine  consult—multiple hormonal deficiencies are associated (mainly  pituitary- related)</a:t>
            </a:r>
          </a:p>
        </p:txBody>
      </p:sp>
      <p:sp>
        <p:nvSpPr>
          <p:cNvPr id="2" name="Oval 1">
            <a:extLst>
              <a:ext uri="{FF2B5EF4-FFF2-40B4-BE49-F238E27FC236}">
                <a16:creationId xmlns:a16="http://schemas.microsoft.com/office/drawing/2014/main" id="{06210155-FE3F-448F-9971-DE121E80A8D2}"/>
              </a:ext>
            </a:extLst>
          </p:cNvPr>
          <p:cNvSpPr/>
          <p:nvPr/>
        </p:nvSpPr>
        <p:spPr>
          <a:xfrm>
            <a:off x="4800600" y="3505200"/>
            <a:ext cx="4114800" cy="1828800"/>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502668143"/>
      </p:ext>
    </p:extLst>
  </p:cSld>
  <p:clrMapOvr>
    <a:masterClrMapping/>
  </p:clrMapOvr>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Text Box 13">
            <a:extLst>
              <a:ext uri="{FF2B5EF4-FFF2-40B4-BE49-F238E27FC236}">
                <a16:creationId xmlns:a16="http://schemas.microsoft.com/office/drawing/2014/main" id="{3C33F021-6FE1-431C-A26B-E52190B415D8}"/>
              </a:ext>
            </a:extLst>
          </p:cNvPr>
          <p:cNvSpPr txBox="1">
            <a:spLocks noChangeArrowheads="1"/>
          </p:cNvSpPr>
          <p:nvPr/>
        </p:nvSpPr>
        <p:spPr bwMode="auto">
          <a:xfrm>
            <a:off x="4800600" y="5257800"/>
            <a:ext cx="4294188" cy="1230313"/>
          </a:xfrm>
          <a:prstGeom prst="rect">
            <a:avLst/>
          </a:prstGeom>
          <a:solidFill>
            <a:srgbClr val="FFCC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Tilted-Disc Syndrome</a:t>
            </a:r>
          </a:p>
          <a:p>
            <a:pPr eaLnBrk="1" hangingPunct="1">
              <a:spcBef>
                <a:spcPct val="0"/>
              </a:spcBef>
              <a:buClrTx/>
              <a:buSzTx/>
              <a:buFontTx/>
              <a:buNone/>
            </a:pPr>
            <a:r>
              <a:rPr lang="en-US" altLang="en-US" sz="1200"/>
              <a:t>1) Superior pole appears…</a:t>
            </a:r>
            <a:r>
              <a:rPr lang="en-US" altLang="en-US" sz="1200" b="1">
                <a:solidFill>
                  <a:srgbClr val="0000FF"/>
                </a:solidFill>
              </a:rPr>
              <a:t>elevated</a:t>
            </a:r>
            <a:r>
              <a:rPr lang="en-US" altLang="en-US" sz="1200"/>
              <a:t>, inferior…</a:t>
            </a:r>
            <a:r>
              <a:rPr lang="en-US" altLang="en-US" sz="1200" b="1">
                <a:solidFill>
                  <a:srgbClr val="0000FF"/>
                </a:solidFill>
              </a:rPr>
              <a:t>recessed</a:t>
            </a:r>
          </a:p>
          <a:p>
            <a:pPr eaLnBrk="1" hangingPunct="1">
              <a:spcBef>
                <a:spcPct val="0"/>
              </a:spcBef>
              <a:buClrTx/>
              <a:buSzTx/>
              <a:buFontTx/>
              <a:buNone/>
            </a:pPr>
            <a:r>
              <a:rPr lang="en-US" altLang="en-US" sz="1200"/>
              <a:t>2) </a:t>
            </a:r>
            <a:r>
              <a:rPr lang="en-US" altLang="en-US" sz="1200">
                <a:solidFill>
                  <a:srgbClr val="FFCC99"/>
                </a:solidFill>
              </a:rPr>
              <a:t>Associated with…</a:t>
            </a:r>
            <a:r>
              <a:rPr lang="en-US" altLang="en-US" sz="1200" b="1">
                <a:solidFill>
                  <a:srgbClr val="FFCC99"/>
                </a:solidFill>
              </a:rPr>
              <a:t>situs inversus</a:t>
            </a:r>
            <a:r>
              <a:rPr lang="en-US" altLang="en-US" sz="1200">
                <a:solidFill>
                  <a:srgbClr val="FFCC99"/>
                </a:solidFill>
              </a:rPr>
              <a:t> of retinal vessels</a:t>
            </a:r>
          </a:p>
          <a:p>
            <a:pPr eaLnBrk="1" hangingPunct="1">
              <a:spcBef>
                <a:spcPct val="0"/>
              </a:spcBef>
              <a:buClrTx/>
              <a:buSzTx/>
              <a:buFontTx/>
              <a:buNone/>
            </a:pPr>
            <a:r>
              <a:rPr lang="en-US" altLang="en-US" sz="1200"/>
              <a:t>3) </a:t>
            </a:r>
            <a:r>
              <a:rPr lang="en-US" altLang="en-US" sz="1200">
                <a:solidFill>
                  <a:srgbClr val="FFCC99"/>
                </a:solidFill>
              </a:rPr>
              <a:t>Fundus abnormality produces…</a:t>
            </a:r>
            <a:r>
              <a:rPr lang="en-US" altLang="en-US" sz="1200" b="1">
                <a:solidFill>
                  <a:srgbClr val="FFCC99"/>
                </a:solidFill>
              </a:rPr>
              <a:t>myopic astigmatism</a:t>
            </a:r>
          </a:p>
          <a:p>
            <a:pPr eaLnBrk="1" hangingPunct="1">
              <a:spcBef>
                <a:spcPct val="0"/>
              </a:spcBef>
              <a:buClrTx/>
              <a:buSzTx/>
              <a:buFontTx/>
              <a:buNone/>
            </a:pPr>
            <a:r>
              <a:rPr lang="en-US" altLang="en-US" sz="1200"/>
              <a:t>4) </a:t>
            </a:r>
            <a:r>
              <a:rPr lang="en-US" altLang="en-US" sz="1200">
                <a:solidFill>
                  <a:srgbClr val="FFCC99"/>
                </a:solidFill>
              </a:rPr>
              <a:t>VF testing reveals…</a:t>
            </a:r>
            <a:r>
              <a:rPr lang="en-US" altLang="en-US" sz="1200" b="1">
                <a:solidFill>
                  <a:srgbClr val="FFCC99"/>
                </a:solidFill>
              </a:rPr>
              <a:t>bitemporal hemianopia</a:t>
            </a:r>
            <a:r>
              <a:rPr lang="en-US" altLang="en-US" sz="1200">
                <a:solidFill>
                  <a:srgbClr val="FFCC99"/>
                </a:solidFill>
              </a:rPr>
              <a:t> that doesn’t</a:t>
            </a:r>
          </a:p>
          <a:p>
            <a:pPr eaLnBrk="1" hangingPunct="1">
              <a:spcBef>
                <a:spcPct val="0"/>
              </a:spcBef>
              <a:buClrTx/>
              <a:buSzTx/>
              <a:buFontTx/>
              <a:buNone/>
            </a:pPr>
            <a:r>
              <a:rPr lang="en-US" altLang="en-US" sz="1200">
                <a:solidFill>
                  <a:srgbClr val="FFCC99"/>
                </a:solidFill>
              </a:rPr>
              <a:t>   …</a:t>
            </a:r>
            <a:r>
              <a:rPr lang="en-US" altLang="en-US" sz="1200" b="1">
                <a:solidFill>
                  <a:srgbClr val="FFCC99"/>
                </a:solidFill>
              </a:rPr>
              <a:t>respect the vertical</a:t>
            </a:r>
            <a:r>
              <a:rPr lang="en-US" altLang="en-US" sz="1200">
                <a:solidFill>
                  <a:srgbClr val="FFCC99"/>
                </a:solidFill>
              </a:rPr>
              <a:t> and may…</a:t>
            </a:r>
            <a:r>
              <a:rPr lang="en-US" altLang="en-US" sz="1200" b="1">
                <a:solidFill>
                  <a:srgbClr val="FFCC99"/>
                </a:solidFill>
              </a:rPr>
              <a:t>resolve with refraction</a:t>
            </a:r>
          </a:p>
        </p:txBody>
      </p:sp>
      <p:sp>
        <p:nvSpPr>
          <p:cNvPr id="28" name="Text Box 13">
            <a:extLst>
              <a:ext uri="{FF2B5EF4-FFF2-40B4-BE49-F238E27FC236}">
                <a16:creationId xmlns:a16="http://schemas.microsoft.com/office/drawing/2014/main" id="{DEA6B129-DEFC-4933-98B7-C68271CF2D81}"/>
              </a:ext>
            </a:extLst>
          </p:cNvPr>
          <p:cNvSpPr txBox="1">
            <a:spLocks noChangeArrowheads="1"/>
          </p:cNvSpPr>
          <p:nvPr/>
        </p:nvSpPr>
        <p:spPr bwMode="auto">
          <a:xfrm>
            <a:off x="4800600" y="5257800"/>
            <a:ext cx="4216400" cy="1231106"/>
          </a:xfrm>
          <a:prstGeom prst="rect">
            <a:avLst/>
          </a:prstGeom>
          <a:solidFill>
            <a:srgbClr val="FFCC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dirty="0">
                <a:solidFill>
                  <a:schemeClr val="bg1">
                    <a:lumMod val="65000"/>
                  </a:schemeClr>
                </a:solidFill>
              </a:rPr>
              <a:t>Tilted-Disc Syndrome</a:t>
            </a:r>
          </a:p>
          <a:p>
            <a:pPr eaLnBrk="1" hangingPunct="1">
              <a:spcBef>
                <a:spcPct val="0"/>
              </a:spcBef>
              <a:buClrTx/>
              <a:buSzTx/>
              <a:buFontTx/>
              <a:buNone/>
            </a:pPr>
            <a:r>
              <a:rPr lang="en-US" altLang="en-US" sz="1200" dirty="0">
                <a:solidFill>
                  <a:srgbClr val="FFCC99"/>
                </a:solidFill>
              </a:rPr>
              <a:t>1) Superior pole appears…</a:t>
            </a:r>
            <a:r>
              <a:rPr lang="en-US" altLang="en-US" sz="1200" b="1" dirty="0">
                <a:solidFill>
                  <a:srgbClr val="FFCC99"/>
                </a:solidFill>
              </a:rPr>
              <a:t>elevated</a:t>
            </a:r>
            <a:r>
              <a:rPr lang="en-US" altLang="en-US" sz="1200" dirty="0">
                <a:solidFill>
                  <a:srgbClr val="FFCC99"/>
                </a:solidFill>
              </a:rPr>
              <a:t>, inferior… </a:t>
            </a:r>
            <a:r>
              <a:rPr lang="en-US" altLang="en-US" sz="1200" b="1" dirty="0">
                <a:solidFill>
                  <a:srgbClr val="FFCC99"/>
                </a:solidFill>
              </a:rPr>
              <a:t>recessed</a:t>
            </a:r>
          </a:p>
          <a:p>
            <a:pPr eaLnBrk="1" hangingPunct="1">
              <a:spcBef>
                <a:spcPct val="0"/>
              </a:spcBef>
              <a:buClrTx/>
              <a:buSzTx/>
              <a:buFontTx/>
              <a:buNone/>
            </a:pPr>
            <a:r>
              <a:rPr lang="en-US" altLang="en-US" sz="1200" dirty="0">
                <a:solidFill>
                  <a:srgbClr val="FFCC99"/>
                </a:solidFill>
              </a:rPr>
              <a:t>2) Associated with…</a:t>
            </a:r>
            <a:r>
              <a:rPr lang="en-US" altLang="en-US" sz="1200" b="1" dirty="0">
                <a:solidFill>
                  <a:srgbClr val="FFCC99"/>
                </a:solidFill>
              </a:rPr>
              <a:t>situs inversus</a:t>
            </a:r>
            <a:r>
              <a:rPr lang="en-US" altLang="en-US" sz="1200" dirty="0">
                <a:solidFill>
                  <a:srgbClr val="FFCC99"/>
                </a:solidFill>
              </a:rPr>
              <a:t> of retinal vessels</a:t>
            </a:r>
          </a:p>
          <a:p>
            <a:pPr eaLnBrk="1" hangingPunct="1">
              <a:spcBef>
                <a:spcPct val="0"/>
              </a:spcBef>
              <a:buClrTx/>
              <a:buSzTx/>
              <a:buFontTx/>
              <a:buNone/>
            </a:pPr>
            <a:r>
              <a:rPr lang="en-US" altLang="en-US" sz="1200" dirty="0">
                <a:solidFill>
                  <a:srgbClr val="FFCC99"/>
                </a:solidFill>
              </a:rPr>
              <a:t>3) Fundus abnormality produces… </a:t>
            </a:r>
            <a:r>
              <a:rPr lang="en-US" altLang="en-US" sz="1200" b="1" dirty="0">
                <a:solidFill>
                  <a:srgbClr val="FFCC99"/>
                </a:solidFill>
              </a:rPr>
              <a:t>myopic </a:t>
            </a:r>
            <a:r>
              <a:rPr lang="en-US" altLang="en-US" sz="1200" b="1" dirty="0" err="1">
                <a:solidFill>
                  <a:srgbClr val="FFCC99"/>
                </a:solidFill>
              </a:rPr>
              <a:t>astigm</a:t>
            </a:r>
            <a:endParaRPr lang="en-US" altLang="en-US" sz="1200" b="1" dirty="0">
              <a:solidFill>
                <a:srgbClr val="FFCC99"/>
              </a:solidFill>
            </a:endParaRPr>
          </a:p>
          <a:p>
            <a:pPr eaLnBrk="1" hangingPunct="1">
              <a:spcBef>
                <a:spcPct val="0"/>
              </a:spcBef>
              <a:buClrTx/>
              <a:buSzTx/>
              <a:buFontTx/>
              <a:buNone/>
            </a:pPr>
            <a:r>
              <a:rPr lang="en-US" altLang="en-US" sz="1200" dirty="0">
                <a:solidFill>
                  <a:srgbClr val="FFCC99"/>
                </a:solidFill>
              </a:rPr>
              <a:t>4) VF testing reveals…</a:t>
            </a:r>
            <a:r>
              <a:rPr lang="en-US" altLang="en-US" sz="1200" b="1" dirty="0">
                <a:solidFill>
                  <a:srgbClr val="FFCC99"/>
                </a:solidFill>
              </a:rPr>
              <a:t>bitemporal hemianopia</a:t>
            </a:r>
            <a:r>
              <a:rPr lang="en-US" altLang="en-US" sz="1200" dirty="0">
                <a:solidFill>
                  <a:srgbClr val="FFCC99"/>
                </a:solidFill>
              </a:rPr>
              <a:t> that </a:t>
            </a:r>
            <a:r>
              <a:rPr lang="en-US" altLang="en-US" sz="1200" dirty="0" err="1">
                <a:solidFill>
                  <a:srgbClr val="FFCC99"/>
                </a:solidFill>
              </a:rPr>
              <a:t>doesn’t</a:t>
            </a:r>
            <a:r>
              <a:rPr lang="en-US" altLang="en-US" sz="1200" b="1" dirty="0" err="1">
                <a:solidFill>
                  <a:srgbClr val="FFCC99"/>
                </a:solidFill>
              </a:rPr>
              <a:t>with</a:t>
            </a:r>
            <a:r>
              <a:rPr lang="en-US" altLang="en-US" sz="1200" b="1" dirty="0">
                <a:solidFill>
                  <a:srgbClr val="FFCC99"/>
                </a:solidFill>
              </a:rPr>
              <a:t> refract</a:t>
            </a:r>
          </a:p>
        </p:txBody>
      </p:sp>
      <p:sp>
        <p:nvSpPr>
          <p:cNvPr id="56330" name="Text Box 14">
            <a:extLst>
              <a:ext uri="{FF2B5EF4-FFF2-40B4-BE49-F238E27FC236}">
                <a16:creationId xmlns:a16="http://schemas.microsoft.com/office/drawing/2014/main" id="{E45ACE8A-191D-4C29-8A7A-120D0E2FCE5F}"/>
              </a:ext>
            </a:extLst>
          </p:cNvPr>
          <p:cNvSpPr txBox="1">
            <a:spLocks noChangeArrowheads="1"/>
          </p:cNvSpPr>
          <p:nvPr/>
        </p:nvSpPr>
        <p:spPr bwMode="auto">
          <a:xfrm>
            <a:off x="4648200" y="2576513"/>
            <a:ext cx="3522663" cy="862012"/>
          </a:xfrm>
          <a:prstGeom prst="rect">
            <a:avLst/>
          </a:prstGeom>
          <a:solidFill>
            <a:srgbClr val="FFC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solidFill>
                  <a:schemeClr val="bg1">
                    <a:lumMod val="65000"/>
                  </a:schemeClr>
                </a:solidFill>
              </a:rPr>
              <a:t>Myelinated RNFL</a:t>
            </a:r>
          </a:p>
          <a:p>
            <a:pPr eaLnBrk="1" hangingPunct="1">
              <a:spcBef>
                <a:spcPct val="0"/>
              </a:spcBef>
              <a:buClrTx/>
              <a:buSzTx/>
              <a:buFontTx/>
              <a:buNone/>
            </a:pPr>
            <a:r>
              <a:rPr lang="en-US" altLang="en-US" sz="1200">
                <a:solidFill>
                  <a:schemeClr val="bg1">
                    <a:lumMod val="65000"/>
                  </a:schemeClr>
                </a:solidFill>
              </a:rPr>
              <a:t>1) Myelin normally ends at the…</a:t>
            </a:r>
            <a:r>
              <a:rPr lang="en-US" altLang="en-US" sz="1200" b="1">
                <a:solidFill>
                  <a:schemeClr val="bg1">
                    <a:lumMod val="65000"/>
                  </a:schemeClr>
                </a:solidFill>
              </a:rPr>
              <a:t>lamina cribrosa</a:t>
            </a:r>
          </a:p>
          <a:p>
            <a:pPr eaLnBrk="1" hangingPunct="1">
              <a:spcBef>
                <a:spcPct val="0"/>
              </a:spcBef>
              <a:buClrTx/>
              <a:buSzTx/>
              <a:buFontTx/>
              <a:buNone/>
            </a:pPr>
            <a:r>
              <a:rPr lang="en-US" altLang="en-US" sz="1200">
                <a:solidFill>
                  <a:schemeClr val="bg1">
                    <a:lumMod val="65000"/>
                  </a:schemeClr>
                </a:solidFill>
              </a:rPr>
              <a:t>2) Can be…</a:t>
            </a:r>
            <a:r>
              <a:rPr lang="en-US" altLang="en-US" sz="1200" b="1">
                <a:solidFill>
                  <a:schemeClr val="bg1">
                    <a:lumMod val="65000"/>
                  </a:schemeClr>
                </a:solidFill>
              </a:rPr>
              <a:t>patchy</a:t>
            </a:r>
            <a:r>
              <a:rPr lang="en-US" altLang="en-US" sz="1200">
                <a:solidFill>
                  <a:schemeClr val="bg1">
                    <a:lumMod val="65000"/>
                  </a:schemeClr>
                </a:solidFill>
              </a:rPr>
              <a:t> and </a:t>
            </a:r>
            <a:r>
              <a:rPr lang="en-US" altLang="en-US" sz="1200" b="1">
                <a:solidFill>
                  <a:schemeClr val="bg1">
                    <a:lumMod val="65000"/>
                  </a:schemeClr>
                </a:solidFill>
              </a:rPr>
              <a:t>discontinuous</a:t>
            </a:r>
          </a:p>
          <a:p>
            <a:pPr eaLnBrk="1" hangingPunct="1">
              <a:spcBef>
                <a:spcPct val="0"/>
              </a:spcBef>
              <a:buClrTx/>
              <a:buSzTx/>
              <a:buFontTx/>
              <a:buNone/>
            </a:pPr>
            <a:r>
              <a:rPr lang="en-US" altLang="en-US" sz="1200">
                <a:solidFill>
                  <a:schemeClr val="bg1">
                    <a:lumMod val="65000"/>
                  </a:schemeClr>
                </a:solidFill>
              </a:rPr>
              <a:t>3) Corresponding VF has an…</a:t>
            </a:r>
            <a:r>
              <a:rPr lang="en-US" altLang="en-US" sz="1200" b="1">
                <a:solidFill>
                  <a:schemeClr val="bg1">
                    <a:lumMod val="65000"/>
                  </a:schemeClr>
                </a:solidFill>
              </a:rPr>
              <a:t>absolute</a:t>
            </a:r>
            <a:r>
              <a:rPr lang="en-US" altLang="en-US" sz="1200">
                <a:solidFill>
                  <a:schemeClr val="bg1">
                    <a:lumMod val="65000"/>
                  </a:schemeClr>
                </a:solidFill>
              </a:rPr>
              <a:t> scotoma</a:t>
            </a:r>
          </a:p>
        </p:txBody>
      </p:sp>
      <p:sp>
        <p:nvSpPr>
          <p:cNvPr id="56331" name="Text Box 15">
            <a:extLst>
              <a:ext uri="{FF2B5EF4-FFF2-40B4-BE49-F238E27FC236}">
                <a16:creationId xmlns:a16="http://schemas.microsoft.com/office/drawing/2014/main" id="{E7D5CBA5-0945-4399-B0FB-53830B5EE3B7}"/>
              </a:ext>
            </a:extLst>
          </p:cNvPr>
          <p:cNvSpPr txBox="1">
            <a:spLocks noChangeArrowheads="1"/>
          </p:cNvSpPr>
          <p:nvPr/>
        </p:nvSpPr>
        <p:spPr bwMode="auto">
          <a:xfrm>
            <a:off x="5410200" y="1687513"/>
            <a:ext cx="3640740" cy="677108"/>
          </a:xfrm>
          <a:prstGeom prst="rect">
            <a:avLst/>
          </a:prstGeom>
          <a:solidFill>
            <a:srgbClr val="FFFF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solidFill>
                  <a:schemeClr val="bg1">
                    <a:lumMod val="75000"/>
                  </a:schemeClr>
                </a:solidFill>
              </a:rPr>
              <a:t>Megalopapilla</a:t>
            </a:r>
          </a:p>
          <a:p>
            <a:pPr eaLnBrk="1" hangingPunct="1">
              <a:spcBef>
                <a:spcPct val="0"/>
              </a:spcBef>
              <a:buClrTx/>
              <a:buSzTx/>
              <a:buFontTx/>
              <a:buNone/>
            </a:pPr>
            <a:r>
              <a:rPr lang="en-US" altLang="en-US" sz="1200">
                <a:solidFill>
                  <a:schemeClr val="bg1">
                    <a:lumMod val="75000"/>
                  </a:schemeClr>
                </a:solidFill>
              </a:rPr>
              <a:t>1) Abnormally large diameter of…</a:t>
            </a:r>
            <a:r>
              <a:rPr lang="en-US" altLang="en-US" sz="1200" b="1">
                <a:solidFill>
                  <a:schemeClr val="bg1">
                    <a:lumMod val="75000"/>
                  </a:schemeClr>
                </a:solidFill>
              </a:rPr>
              <a:t>disc </a:t>
            </a:r>
            <a:r>
              <a:rPr lang="en-US" altLang="en-US" sz="1200">
                <a:solidFill>
                  <a:schemeClr val="bg1">
                    <a:lumMod val="75000"/>
                  </a:schemeClr>
                </a:solidFill>
              </a:rPr>
              <a:t>and</a:t>
            </a:r>
            <a:r>
              <a:rPr lang="en-US" altLang="en-US" sz="1200" b="1">
                <a:solidFill>
                  <a:schemeClr val="bg1">
                    <a:lumMod val="75000"/>
                  </a:schemeClr>
                </a:solidFill>
              </a:rPr>
              <a:t> cup</a:t>
            </a:r>
          </a:p>
          <a:p>
            <a:pPr eaLnBrk="1" hangingPunct="1">
              <a:spcBef>
                <a:spcPct val="0"/>
              </a:spcBef>
              <a:buClrTx/>
              <a:buSzTx/>
              <a:buFontTx/>
              <a:buNone/>
            </a:pPr>
            <a:r>
              <a:rPr lang="en-US" altLang="en-US" sz="1200">
                <a:solidFill>
                  <a:schemeClr val="bg1">
                    <a:lumMod val="75000"/>
                  </a:schemeClr>
                </a:solidFill>
              </a:rPr>
              <a:t>2) VF testing may reveal an…</a:t>
            </a:r>
            <a:r>
              <a:rPr lang="en-US" altLang="en-US" sz="1200" b="1">
                <a:solidFill>
                  <a:schemeClr val="bg1">
                    <a:lumMod val="75000"/>
                  </a:schemeClr>
                </a:solidFill>
              </a:rPr>
              <a:t>enlarged blind spot</a:t>
            </a:r>
          </a:p>
        </p:txBody>
      </p:sp>
      <p:sp>
        <p:nvSpPr>
          <p:cNvPr id="56332" name="Rectangle 16">
            <a:extLst>
              <a:ext uri="{FF2B5EF4-FFF2-40B4-BE49-F238E27FC236}">
                <a16:creationId xmlns:a16="http://schemas.microsoft.com/office/drawing/2014/main" id="{9903A9B6-4ADC-41AE-8364-4CA69AFD171D}"/>
              </a:ext>
            </a:extLst>
          </p:cNvPr>
          <p:cNvSpPr>
            <a:spLocks noChangeArrowheads="1"/>
          </p:cNvSpPr>
          <p:nvPr/>
        </p:nvSpPr>
        <p:spPr bwMode="auto">
          <a:xfrm>
            <a:off x="457200" y="122238"/>
            <a:ext cx="7543800" cy="8683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b"/>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ct val="85000"/>
              </a:lnSpc>
              <a:spcBef>
                <a:spcPct val="0"/>
              </a:spcBef>
              <a:buClrTx/>
              <a:buSzTx/>
              <a:buFontTx/>
              <a:buNone/>
            </a:pPr>
            <a:r>
              <a:rPr lang="en-US" altLang="en-US" sz="3200" b="1" dirty="0">
                <a:solidFill>
                  <a:schemeClr val="tx2"/>
                </a:solidFill>
              </a:rPr>
              <a:t>Developmental Abnormalities of the Optic Nerve Head</a:t>
            </a:r>
            <a:endParaRPr lang="en-US" altLang="en-US" sz="3200" dirty="0">
              <a:solidFill>
                <a:schemeClr val="tx2"/>
              </a:solidFill>
            </a:endParaRPr>
          </a:p>
        </p:txBody>
      </p:sp>
      <p:sp>
        <p:nvSpPr>
          <p:cNvPr id="56333" name="Slide Number Placeholder 1">
            <a:extLst>
              <a:ext uri="{FF2B5EF4-FFF2-40B4-BE49-F238E27FC236}">
                <a16:creationId xmlns:a16="http://schemas.microsoft.com/office/drawing/2014/main" id="{78499CE2-A9E0-46C2-9DCB-B4E6966EE106}"/>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2B87E55C-60DB-4AA1-99CA-117E25294934}" type="slidenum">
              <a:rPr lang="en-US" altLang="en-US" sz="1000"/>
              <a:pPr>
                <a:spcBef>
                  <a:spcPct val="0"/>
                </a:spcBef>
                <a:buClrTx/>
                <a:buSzTx/>
                <a:buFontTx/>
                <a:buNone/>
              </a:pPr>
              <a:t>135</a:t>
            </a:fld>
            <a:endParaRPr lang="en-US" altLang="en-US" sz="1000"/>
          </a:p>
        </p:txBody>
      </p:sp>
      <p:sp>
        <p:nvSpPr>
          <p:cNvPr id="20" name="Text Box 10">
            <a:extLst>
              <a:ext uri="{FF2B5EF4-FFF2-40B4-BE49-F238E27FC236}">
                <a16:creationId xmlns:a16="http://schemas.microsoft.com/office/drawing/2014/main" id="{4F5CB1D8-CA09-4A1A-9DBB-3D21FA005662}"/>
              </a:ext>
            </a:extLst>
          </p:cNvPr>
          <p:cNvSpPr txBox="1">
            <a:spLocks noChangeArrowheads="1"/>
          </p:cNvSpPr>
          <p:nvPr/>
        </p:nvSpPr>
        <p:spPr bwMode="auto">
          <a:xfrm>
            <a:off x="1371600" y="4267200"/>
            <a:ext cx="3057525" cy="2154238"/>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Morning-Glory Disc</a:t>
            </a:r>
          </a:p>
          <a:p>
            <a:pPr eaLnBrk="1" hangingPunct="1">
              <a:spcBef>
                <a:spcPct val="0"/>
              </a:spcBef>
              <a:buClrTx/>
              <a:buSzTx/>
              <a:buFontTx/>
              <a:buNone/>
            </a:pPr>
            <a:r>
              <a:rPr lang="en-US" altLang="en-US" sz="1200"/>
              <a:t>--DFE reveals:</a:t>
            </a:r>
          </a:p>
          <a:p>
            <a:pPr eaLnBrk="1" hangingPunct="1">
              <a:spcBef>
                <a:spcPct val="0"/>
              </a:spcBef>
              <a:buClrTx/>
              <a:buSzTx/>
              <a:buFontTx/>
              <a:buNone/>
            </a:pPr>
            <a:r>
              <a:rPr lang="en-US" altLang="en-US" sz="1200"/>
              <a:t>  1) A funnel-shaped…</a:t>
            </a:r>
            <a:r>
              <a:rPr lang="en-US" altLang="en-US" sz="1200" b="1">
                <a:solidFill>
                  <a:srgbClr val="0000FF"/>
                </a:solidFill>
              </a:rPr>
              <a:t>excavation</a:t>
            </a:r>
            <a:endParaRPr lang="en-US" altLang="en-US" sz="1200"/>
          </a:p>
          <a:p>
            <a:pPr eaLnBrk="1" hangingPunct="1">
              <a:spcBef>
                <a:spcPct val="0"/>
              </a:spcBef>
              <a:buClrTx/>
              <a:buSzTx/>
              <a:buFontTx/>
              <a:buNone/>
            </a:pPr>
            <a:r>
              <a:rPr lang="en-US" altLang="en-US" sz="1200"/>
              <a:t>  2) Number of vessels crossing the rim</a:t>
            </a:r>
          </a:p>
          <a:p>
            <a:pPr eaLnBrk="1" hangingPunct="1">
              <a:spcBef>
                <a:spcPct val="0"/>
              </a:spcBef>
              <a:buClrTx/>
              <a:buSzTx/>
              <a:buFontTx/>
              <a:buNone/>
            </a:pPr>
            <a:r>
              <a:rPr lang="en-US" altLang="en-US" sz="1200"/>
              <a:t>    seems abnormally…</a:t>
            </a:r>
            <a:r>
              <a:rPr lang="en-US" altLang="en-US" sz="1200" b="1">
                <a:solidFill>
                  <a:srgbClr val="0000FF"/>
                </a:solidFill>
              </a:rPr>
              <a:t>high</a:t>
            </a:r>
            <a:r>
              <a:rPr lang="en-US" altLang="en-US" sz="1200"/>
              <a:t> </a:t>
            </a:r>
            <a:endParaRPr lang="en-US" altLang="en-US" sz="1200" b="1">
              <a:solidFill>
                <a:srgbClr val="0000FF"/>
              </a:solidFill>
            </a:endParaRPr>
          </a:p>
          <a:p>
            <a:pPr eaLnBrk="1" hangingPunct="1">
              <a:spcBef>
                <a:spcPct val="0"/>
              </a:spcBef>
              <a:buClrTx/>
              <a:buSzTx/>
              <a:buFontTx/>
              <a:buNone/>
            </a:pPr>
            <a:r>
              <a:rPr lang="en-US" altLang="en-US" sz="1200"/>
              <a:t>--Tissue is…</a:t>
            </a:r>
            <a:r>
              <a:rPr lang="en-US" altLang="en-US" sz="1200" b="1">
                <a:solidFill>
                  <a:srgbClr val="0000FF"/>
                </a:solidFill>
              </a:rPr>
              <a:t>contractile</a:t>
            </a:r>
            <a:r>
              <a:rPr lang="en-US" altLang="en-US" sz="1200"/>
              <a:t>, so cup seems</a:t>
            </a:r>
          </a:p>
          <a:p>
            <a:pPr eaLnBrk="1" hangingPunct="1">
              <a:spcBef>
                <a:spcPct val="0"/>
              </a:spcBef>
              <a:buClrTx/>
              <a:buSzTx/>
              <a:buFontTx/>
              <a:buNone/>
            </a:pPr>
            <a:r>
              <a:rPr lang="en-US" altLang="en-US" sz="1200"/>
              <a:t>  to…</a:t>
            </a:r>
            <a:r>
              <a:rPr lang="en-US" altLang="en-US" sz="1200" b="1">
                <a:solidFill>
                  <a:srgbClr val="0000FF"/>
                </a:solidFill>
              </a:rPr>
              <a:t>open </a:t>
            </a:r>
            <a:r>
              <a:rPr lang="en-US" altLang="en-US" sz="1200">
                <a:solidFill>
                  <a:srgbClr val="0000FF"/>
                </a:solidFill>
              </a:rPr>
              <a:t>and</a:t>
            </a:r>
            <a:r>
              <a:rPr lang="en-US" altLang="en-US" sz="1200" b="1">
                <a:solidFill>
                  <a:srgbClr val="0000FF"/>
                </a:solidFill>
              </a:rPr>
              <a:t> close</a:t>
            </a:r>
            <a:r>
              <a:rPr lang="en-US" altLang="en-US" sz="1200"/>
              <a:t> (like its namesake,  </a:t>
            </a:r>
          </a:p>
          <a:p>
            <a:pPr eaLnBrk="1" hangingPunct="1">
              <a:spcBef>
                <a:spcPct val="0"/>
              </a:spcBef>
              <a:buClrTx/>
              <a:buSzTx/>
              <a:buFontTx/>
              <a:buNone/>
            </a:pPr>
            <a:r>
              <a:rPr lang="en-US" altLang="en-US" sz="1200"/>
              <a:t>  the morning-glory flower)</a:t>
            </a:r>
          </a:p>
          <a:p>
            <a:pPr eaLnBrk="1" hangingPunct="1">
              <a:spcBef>
                <a:spcPct val="0"/>
              </a:spcBef>
              <a:buClrTx/>
              <a:buSzTx/>
              <a:buFontTx/>
              <a:buNone/>
            </a:pPr>
            <a:r>
              <a:rPr lang="en-US" altLang="en-US" sz="1200"/>
              <a:t>--VA usually…</a:t>
            </a:r>
            <a:r>
              <a:rPr lang="en-US" altLang="en-US" sz="1200" b="1">
                <a:solidFill>
                  <a:srgbClr val="0000FF"/>
                </a:solidFill>
              </a:rPr>
              <a:t>20/200</a:t>
            </a:r>
            <a:r>
              <a:rPr lang="en-US" altLang="en-US" sz="1200"/>
              <a:t>, but can be…</a:t>
            </a:r>
          </a:p>
          <a:p>
            <a:pPr eaLnBrk="1" hangingPunct="1">
              <a:spcBef>
                <a:spcPct val="0"/>
              </a:spcBef>
              <a:buClrTx/>
              <a:buSzTx/>
              <a:buFontTx/>
              <a:buNone/>
            </a:pPr>
            <a:r>
              <a:rPr lang="en-US" altLang="en-US" sz="1200"/>
              <a:t>   </a:t>
            </a:r>
            <a:r>
              <a:rPr lang="en-US" altLang="en-US" sz="1200" b="1">
                <a:solidFill>
                  <a:srgbClr val="0000FF"/>
                </a:solidFill>
              </a:rPr>
              <a:t>20/20&lt;-&gt;NLP</a:t>
            </a:r>
          </a:p>
          <a:p>
            <a:pPr eaLnBrk="1" hangingPunct="1">
              <a:spcBef>
                <a:spcPct val="0"/>
              </a:spcBef>
              <a:buClrTx/>
              <a:buSzTx/>
              <a:buFontTx/>
              <a:buNone/>
            </a:pPr>
            <a:r>
              <a:rPr lang="en-US" altLang="en-US" sz="1200"/>
              <a:t>--1/3 develop…</a:t>
            </a:r>
            <a:r>
              <a:rPr lang="en-US" altLang="en-US" sz="1200" b="1">
                <a:solidFill>
                  <a:srgbClr val="CCECFF"/>
                </a:solidFill>
              </a:rPr>
              <a:t>serous</a:t>
            </a:r>
            <a:r>
              <a:rPr lang="en-US" altLang="en-US" sz="1200" b="1">
                <a:solidFill>
                  <a:srgbClr val="0000FF"/>
                </a:solidFill>
              </a:rPr>
              <a:t> </a:t>
            </a:r>
            <a:r>
              <a:rPr lang="en-US" altLang="en-US" sz="1200" b="1">
                <a:solidFill>
                  <a:srgbClr val="CCECFF"/>
                </a:solidFill>
              </a:rPr>
              <a:t>RD</a:t>
            </a:r>
          </a:p>
        </p:txBody>
      </p:sp>
      <p:sp>
        <p:nvSpPr>
          <p:cNvPr id="21" name="Text Box 3">
            <a:extLst>
              <a:ext uri="{FF2B5EF4-FFF2-40B4-BE49-F238E27FC236}">
                <a16:creationId xmlns:a16="http://schemas.microsoft.com/office/drawing/2014/main" id="{41E65286-1344-4B1D-9C7C-2CEEABB1C361}"/>
              </a:ext>
            </a:extLst>
          </p:cNvPr>
          <p:cNvSpPr txBox="1">
            <a:spLocks noChangeArrowheads="1"/>
          </p:cNvSpPr>
          <p:nvPr/>
        </p:nvSpPr>
        <p:spPr bwMode="auto">
          <a:xfrm>
            <a:off x="793750" y="3505200"/>
            <a:ext cx="2274888" cy="677863"/>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r>
              <a:rPr lang="en-US" altLang="en-US" sz="1400" b="1">
                <a:solidFill>
                  <a:schemeClr val="bg1">
                    <a:lumMod val="65000"/>
                  </a:schemeClr>
                </a:solidFill>
              </a:rPr>
              <a:t>Optic Pit/Hole</a:t>
            </a:r>
          </a:p>
          <a:p>
            <a:pPr eaLnBrk="1" hangingPunct="1">
              <a:defRPr/>
            </a:pPr>
            <a:r>
              <a:rPr lang="en-US" altLang="en-US" sz="1200">
                <a:solidFill>
                  <a:schemeClr val="bg1">
                    <a:lumMod val="65000"/>
                  </a:schemeClr>
                </a:solidFill>
              </a:rPr>
              <a:t>--Associated with…</a:t>
            </a:r>
            <a:r>
              <a:rPr lang="en-US" altLang="en-US" sz="1200" b="1">
                <a:solidFill>
                  <a:schemeClr val="bg1">
                    <a:lumMod val="65000"/>
                  </a:schemeClr>
                </a:solidFill>
              </a:rPr>
              <a:t>serous RD</a:t>
            </a:r>
          </a:p>
          <a:p>
            <a:pPr eaLnBrk="1" hangingPunct="1">
              <a:defRPr/>
            </a:pPr>
            <a:r>
              <a:rPr lang="en-US" altLang="en-US" sz="1200" b="1">
                <a:solidFill>
                  <a:schemeClr val="bg1">
                    <a:lumMod val="65000"/>
                  </a:schemeClr>
                </a:solidFill>
              </a:rPr>
              <a:t>  in adulthood</a:t>
            </a:r>
          </a:p>
        </p:txBody>
      </p:sp>
      <p:sp>
        <p:nvSpPr>
          <p:cNvPr id="22" name="Line 4">
            <a:extLst>
              <a:ext uri="{FF2B5EF4-FFF2-40B4-BE49-F238E27FC236}">
                <a16:creationId xmlns:a16="http://schemas.microsoft.com/office/drawing/2014/main" id="{F29D141A-2FBA-4218-A5EF-4F64786EAFD0}"/>
              </a:ext>
            </a:extLst>
          </p:cNvPr>
          <p:cNvSpPr>
            <a:spLocks noChangeShapeType="1"/>
          </p:cNvSpPr>
          <p:nvPr/>
        </p:nvSpPr>
        <p:spPr bwMode="auto">
          <a:xfrm flipH="1">
            <a:off x="1600200" y="2057400"/>
            <a:ext cx="1524000" cy="381000"/>
          </a:xfrm>
          <a:prstGeom prst="line">
            <a:avLst/>
          </a:prstGeom>
          <a:noFill/>
          <a:ln w="9525">
            <a:solidFill>
              <a:schemeClr val="bg1">
                <a:lumMod val="6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en-US">
              <a:latin typeface="Arial" charset="0"/>
            </a:endParaRPr>
          </a:p>
        </p:txBody>
      </p:sp>
      <p:sp>
        <p:nvSpPr>
          <p:cNvPr id="23" name="Text Box 6">
            <a:extLst>
              <a:ext uri="{FF2B5EF4-FFF2-40B4-BE49-F238E27FC236}">
                <a16:creationId xmlns:a16="http://schemas.microsoft.com/office/drawing/2014/main" id="{5DFD5389-5F0F-430B-9FE9-4FD1DA507055}"/>
              </a:ext>
            </a:extLst>
          </p:cNvPr>
          <p:cNvSpPr txBox="1">
            <a:spLocks noChangeArrowheads="1"/>
          </p:cNvSpPr>
          <p:nvPr/>
        </p:nvSpPr>
        <p:spPr bwMode="auto">
          <a:xfrm>
            <a:off x="1341438" y="1524000"/>
            <a:ext cx="3543300" cy="4587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algn="ctr" eaLnBrk="1" hangingPunct="1">
              <a:lnSpc>
                <a:spcPct val="85000"/>
              </a:lnSpc>
              <a:defRPr/>
            </a:pPr>
            <a:r>
              <a:rPr lang="en-US" altLang="en-US" sz="1400" i="1">
                <a:solidFill>
                  <a:schemeClr val="bg1">
                    <a:lumMod val="65000"/>
                  </a:schemeClr>
                </a:solidFill>
              </a:rPr>
              <a:t>These three are all secondary to abnormal</a:t>
            </a:r>
          </a:p>
          <a:p>
            <a:pPr algn="ctr" eaLnBrk="1" hangingPunct="1">
              <a:lnSpc>
                <a:spcPct val="85000"/>
              </a:lnSpc>
              <a:defRPr/>
            </a:pPr>
            <a:r>
              <a:rPr lang="en-US" altLang="en-US" sz="1400" i="1">
                <a:solidFill>
                  <a:schemeClr val="bg1">
                    <a:lumMod val="65000"/>
                  </a:schemeClr>
                </a:solidFill>
              </a:rPr>
              <a:t>closure of the embryonic optic fissure</a:t>
            </a:r>
          </a:p>
        </p:txBody>
      </p:sp>
      <p:sp>
        <p:nvSpPr>
          <p:cNvPr id="24" name="Text Box 7">
            <a:extLst>
              <a:ext uri="{FF2B5EF4-FFF2-40B4-BE49-F238E27FC236}">
                <a16:creationId xmlns:a16="http://schemas.microsoft.com/office/drawing/2014/main" id="{204468A2-E2DD-443A-AC88-37688980B366}"/>
              </a:ext>
            </a:extLst>
          </p:cNvPr>
          <p:cNvSpPr txBox="1">
            <a:spLocks noChangeArrowheads="1"/>
          </p:cNvSpPr>
          <p:nvPr/>
        </p:nvSpPr>
        <p:spPr bwMode="auto">
          <a:xfrm>
            <a:off x="76200" y="2514600"/>
            <a:ext cx="2782888" cy="862013"/>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r>
              <a:rPr lang="en-US" altLang="en-US" sz="1400" b="1">
                <a:solidFill>
                  <a:schemeClr val="bg1">
                    <a:lumMod val="65000"/>
                  </a:schemeClr>
                </a:solidFill>
              </a:rPr>
              <a:t>Optic Nerve Coloboma</a:t>
            </a:r>
          </a:p>
          <a:p>
            <a:pPr eaLnBrk="1" hangingPunct="1">
              <a:defRPr/>
            </a:pPr>
            <a:r>
              <a:rPr lang="en-US" altLang="en-US" sz="1200">
                <a:solidFill>
                  <a:schemeClr val="bg1">
                    <a:lumMod val="65000"/>
                  </a:schemeClr>
                </a:solidFill>
              </a:rPr>
              <a:t>1) May resemble…</a:t>
            </a:r>
            <a:r>
              <a:rPr lang="en-US" altLang="en-US" sz="1200" b="1">
                <a:solidFill>
                  <a:schemeClr val="bg1">
                    <a:lumMod val="65000"/>
                  </a:schemeClr>
                </a:solidFill>
              </a:rPr>
              <a:t>deep cupping</a:t>
            </a:r>
          </a:p>
          <a:p>
            <a:pPr eaLnBrk="1" hangingPunct="1">
              <a:defRPr/>
            </a:pPr>
            <a:r>
              <a:rPr lang="en-US" altLang="en-US" sz="1200">
                <a:solidFill>
                  <a:schemeClr val="bg1">
                    <a:lumMod val="65000"/>
                  </a:schemeClr>
                </a:solidFill>
              </a:rPr>
              <a:t>2) Can be…</a:t>
            </a:r>
            <a:r>
              <a:rPr lang="en-US" altLang="en-US" sz="1200" b="1">
                <a:solidFill>
                  <a:schemeClr val="bg1">
                    <a:lumMod val="65000"/>
                  </a:schemeClr>
                </a:solidFill>
              </a:rPr>
              <a:t>bilateral, asymmetric</a:t>
            </a:r>
          </a:p>
          <a:p>
            <a:pPr eaLnBrk="1" hangingPunct="1">
              <a:defRPr/>
            </a:pPr>
            <a:r>
              <a:rPr lang="en-US" altLang="en-US" sz="1200">
                <a:solidFill>
                  <a:schemeClr val="bg1">
                    <a:lumMod val="65000"/>
                  </a:schemeClr>
                </a:solidFill>
              </a:rPr>
              <a:t>3) Part of the…</a:t>
            </a:r>
            <a:r>
              <a:rPr lang="en-US" altLang="en-US" sz="1200" b="1">
                <a:solidFill>
                  <a:schemeClr val="bg1">
                    <a:lumMod val="65000"/>
                  </a:schemeClr>
                </a:solidFill>
              </a:rPr>
              <a:t>CHARGE association</a:t>
            </a:r>
          </a:p>
        </p:txBody>
      </p:sp>
      <p:sp>
        <p:nvSpPr>
          <p:cNvPr id="25" name="Line 8">
            <a:extLst>
              <a:ext uri="{FF2B5EF4-FFF2-40B4-BE49-F238E27FC236}">
                <a16:creationId xmlns:a16="http://schemas.microsoft.com/office/drawing/2014/main" id="{EDEEAEB6-5352-41F1-8557-B23E6F4B4721}"/>
              </a:ext>
            </a:extLst>
          </p:cNvPr>
          <p:cNvSpPr>
            <a:spLocks noChangeShapeType="1"/>
          </p:cNvSpPr>
          <p:nvPr/>
        </p:nvSpPr>
        <p:spPr bwMode="auto">
          <a:xfrm flipH="1">
            <a:off x="2971800" y="2057400"/>
            <a:ext cx="152400" cy="1447800"/>
          </a:xfrm>
          <a:prstGeom prst="line">
            <a:avLst/>
          </a:prstGeom>
          <a:noFill/>
          <a:ln w="9525">
            <a:solidFill>
              <a:schemeClr val="bg1">
                <a:lumMod val="6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en-US">
              <a:latin typeface="Arial" charset="0"/>
            </a:endParaRPr>
          </a:p>
        </p:txBody>
      </p:sp>
      <p:sp>
        <p:nvSpPr>
          <p:cNvPr id="26" name="Text Box 9">
            <a:extLst>
              <a:ext uri="{FF2B5EF4-FFF2-40B4-BE49-F238E27FC236}">
                <a16:creationId xmlns:a16="http://schemas.microsoft.com/office/drawing/2014/main" id="{966E8F5F-47FB-451D-A3AD-4D6CFA5F356D}"/>
              </a:ext>
            </a:extLst>
          </p:cNvPr>
          <p:cNvSpPr txBox="1">
            <a:spLocks noChangeArrowheads="1"/>
          </p:cNvSpPr>
          <p:nvPr/>
        </p:nvSpPr>
        <p:spPr bwMode="auto">
          <a:xfrm>
            <a:off x="1371600" y="4267200"/>
            <a:ext cx="3057525" cy="2154238"/>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r>
              <a:rPr lang="en-US" altLang="en-US" sz="1400" b="1" dirty="0">
                <a:solidFill>
                  <a:schemeClr val="bg1">
                    <a:lumMod val="65000"/>
                  </a:schemeClr>
                </a:solidFill>
              </a:rPr>
              <a:t>Morning-Glory Disc</a:t>
            </a:r>
          </a:p>
          <a:p>
            <a:pPr eaLnBrk="1" hangingPunct="1">
              <a:defRPr/>
            </a:pPr>
            <a:r>
              <a:rPr lang="en-US" altLang="en-US" sz="1200" dirty="0">
                <a:solidFill>
                  <a:schemeClr val="bg1">
                    <a:lumMod val="65000"/>
                  </a:schemeClr>
                </a:solidFill>
              </a:rPr>
              <a:t>--DFE reveals:</a:t>
            </a:r>
          </a:p>
          <a:p>
            <a:pPr eaLnBrk="1" hangingPunct="1">
              <a:defRPr/>
            </a:pPr>
            <a:r>
              <a:rPr lang="en-US" altLang="en-US" sz="1200" dirty="0">
                <a:solidFill>
                  <a:schemeClr val="bg1">
                    <a:lumMod val="65000"/>
                  </a:schemeClr>
                </a:solidFill>
              </a:rPr>
              <a:t>  1) A funnel-shaped…</a:t>
            </a:r>
            <a:r>
              <a:rPr lang="en-US" altLang="en-US" sz="1200" b="1" dirty="0">
                <a:solidFill>
                  <a:schemeClr val="bg1">
                    <a:lumMod val="65000"/>
                  </a:schemeClr>
                </a:solidFill>
              </a:rPr>
              <a:t>excavation</a:t>
            </a:r>
            <a:endParaRPr lang="en-US" altLang="en-US" sz="1200" dirty="0">
              <a:solidFill>
                <a:schemeClr val="bg1">
                  <a:lumMod val="65000"/>
                </a:schemeClr>
              </a:solidFill>
            </a:endParaRPr>
          </a:p>
          <a:p>
            <a:pPr eaLnBrk="1" hangingPunct="1">
              <a:defRPr/>
            </a:pPr>
            <a:r>
              <a:rPr lang="en-US" altLang="en-US" sz="1200" dirty="0">
                <a:solidFill>
                  <a:schemeClr val="bg1">
                    <a:lumMod val="65000"/>
                  </a:schemeClr>
                </a:solidFill>
              </a:rPr>
              <a:t>  2) Number of vessels crossing the rim</a:t>
            </a:r>
          </a:p>
          <a:p>
            <a:pPr eaLnBrk="1" hangingPunct="1">
              <a:defRPr/>
            </a:pPr>
            <a:r>
              <a:rPr lang="en-US" altLang="en-US" sz="1200" dirty="0">
                <a:solidFill>
                  <a:schemeClr val="bg1">
                    <a:lumMod val="65000"/>
                  </a:schemeClr>
                </a:solidFill>
              </a:rPr>
              <a:t>    seems abnormally…</a:t>
            </a:r>
            <a:r>
              <a:rPr lang="en-US" altLang="en-US" sz="1200" b="1" dirty="0">
                <a:solidFill>
                  <a:schemeClr val="bg1">
                    <a:lumMod val="65000"/>
                  </a:schemeClr>
                </a:solidFill>
              </a:rPr>
              <a:t>high</a:t>
            </a:r>
            <a:r>
              <a:rPr lang="en-US" altLang="en-US" sz="1200" dirty="0">
                <a:solidFill>
                  <a:schemeClr val="bg1">
                    <a:lumMod val="65000"/>
                  </a:schemeClr>
                </a:solidFill>
              </a:rPr>
              <a:t> </a:t>
            </a:r>
            <a:endParaRPr lang="en-US" altLang="en-US" sz="1200" b="1" dirty="0">
              <a:solidFill>
                <a:schemeClr val="bg1">
                  <a:lumMod val="65000"/>
                </a:schemeClr>
              </a:solidFill>
            </a:endParaRPr>
          </a:p>
          <a:p>
            <a:pPr eaLnBrk="1" hangingPunct="1">
              <a:defRPr/>
            </a:pPr>
            <a:r>
              <a:rPr lang="en-US" altLang="en-US" sz="1200" dirty="0">
                <a:solidFill>
                  <a:schemeClr val="bg1">
                    <a:lumMod val="65000"/>
                  </a:schemeClr>
                </a:solidFill>
              </a:rPr>
              <a:t>--Tissue is…</a:t>
            </a:r>
            <a:r>
              <a:rPr lang="en-US" altLang="en-US" sz="1200" b="1" dirty="0">
                <a:solidFill>
                  <a:schemeClr val="bg1">
                    <a:lumMod val="65000"/>
                  </a:schemeClr>
                </a:solidFill>
              </a:rPr>
              <a:t>contractile</a:t>
            </a:r>
            <a:r>
              <a:rPr lang="en-US" altLang="en-US" sz="1200" dirty="0">
                <a:solidFill>
                  <a:schemeClr val="bg1">
                    <a:lumMod val="65000"/>
                  </a:schemeClr>
                </a:solidFill>
              </a:rPr>
              <a:t>, so cup seems</a:t>
            </a:r>
          </a:p>
          <a:p>
            <a:pPr eaLnBrk="1" hangingPunct="1">
              <a:defRPr/>
            </a:pPr>
            <a:r>
              <a:rPr lang="en-US" altLang="en-US" sz="1200" dirty="0">
                <a:solidFill>
                  <a:schemeClr val="bg1">
                    <a:lumMod val="65000"/>
                  </a:schemeClr>
                </a:solidFill>
              </a:rPr>
              <a:t>  to…</a:t>
            </a:r>
            <a:r>
              <a:rPr lang="en-US" altLang="en-US" sz="1200" b="1" dirty="0">
                <a:solidFill>
                  <a:schemeClr val="bg1">
                    <a:lumMod val="65000"/>
                  </a:schemeClr>
                </a:solidFill>
              </a:rPr>
              <a:t>open </a:t>
            </a:r>
            <a:r>
              <a:rPr lang="en-US" altLang="en-US" sz="1200" dirty="0">
                <a:solidFill>
                  <a:schemeClr val="bg1">
                    <a:lumMod val="65000"/>
                  </a:schemeClr>
                </a:solidFill>
              </a:rPr>
              <a:t>and</a:t>
            </a:r>
            <a:r>
              <a:rPr lang="en-US" altLang="en-US" sz="1200" b="1" dirty="0">
                <a:solidFill>
                  <a:schemeClr val="bg1">
                    <a:lumMod val="65000"/>
                  </a:schemeClr>
                </a:solidFill>
              </a:rPr>
              <a:t> close</a:t>
            </a:r>
            <a:r>
              <a:rPr lang="en-US" altLang="en-US" sz="1200" dirty="0">
                <a:solidFill>
                  <a:schemeClr val="bg1">
                    <a:lumMod val="65000"/>
                  </a:schemeClr>
                </a:solidFill>
              </a:rPr>
              <a:t> (like its namesake,  </a:t>
            </a:r>
          </a:p>
          <a:p>
            <a:pPr eaLnBrk="1" hangingPunct="1">
              <a:defRPr/>
            </a:pPr>
            <a:r>
              <a:rPr lang="en-US" altLang="en-US" sz="1200" dirty="0">
                <a:solidFill>
                  <a:schemeClr val="bg1">
                    <a:lumMod val="65000"/>
                  </a:schemeClr>
                </a:solidFill>
              </a:rPr>
              <a:t>  the morning-glory flower)</a:t>
            </a:r>
          </a:p>
          <a:p>
            <a:pPr eaLnBrk="1" hangingPunct="1">
              <a:defRPr/>
            </a:pPr>
            <a:r>
              <a:rPr lang="en-US" altLang="en-US" sz="1200" dirty="0">
                <a:solidFill>
                  <a:schemeClr val="bg1">
                    <a:lumMod val="65000"/>
                  </a:schemeClr>
                </a:solidFill>
              </a:rPr>
              <a:t>--VA usually…</a:t>
            </a:r>
            <a:r>
              <a:rPr lang="en-US" altLang="en-US" sz="1200" b="1" dirty="0">
                <a:solidFill>
                  <a:schemeClr val="bg1">
                    <a:lumMod val="65000"/>
                  </a:schemeClr>
                </a:solidFill>
              </a:rPr>
              <a:t>20/200</a:t>
            </a:r>
            <a:r>
              <a:rPr lang="en-US" altLang="en-US" sz="1200" dirty="0">
                <a:solidFill>
                  <a:schemeClr val="bg1">
                    <a:lumMod val="65000"/>
                  </a:schemeClr>
                </a:solidFill>
              </a:rPr>
              <a:t>, but can be…</a:t>
            </a:r>
          </a:p>
          <a:p>
            <a:pPr eaLnBrk="1" hangingPunct="1">
              <a:defRPr/>
            </a:pPr>
            <a:r>
              <a:rPr lang="en-US" altLang="en-US" sz="1200" dirty="0">
                <a:solidFill>
                  <a:schemeClr val="bg1">
                    <a:lumMod val="65000"/>
                  </a:schemeClr>
                </a:solidFill>
              </a:rPr>
              <a:t>   </a:t>
            </a:r>
            <a:r>
              <a:rPr lang="en-US" altLang="en-US" sz="1200" b="1" dirty="0">
                <a:solidFill>
                  <a:schemeClr val="bg1">
                    <a:lumMod val="65000"/>
                  </a:schemeClr>
                </a:solidFill>
              </a:rPr>
              <a:t>20/20&lt;-&gt;NLP</a:t>
            </a:r>
          </a:p>
          <a:p>
            <a:pPr eaLnBrk="1" hangingPunct="1">
              <a:defRPr/>
            </a:pPr>
            <a:r>
              <a:rPr lang="en-US" altLang="en-US" sz="1200" dirty="0">
                <a:solidFill>
                  <a:schemeClr val="bg1">
                    <a:lumMod val="65000"/>
                  </a:schemeClr>
                </a:solidFill>
              </a:rPr>
              <a:t>--1/3 develop…</a:t>
            </a:r>
            <a:r>
              <a:rPr lang="en-US" altLang="en-US" sz="1200" b="1" dirty="0">
                <a:solidFill>
                  <a:schemeClr val="bg1">
                    <a:lumMod val="65000"/>
                  </a:schemeClr>
                </a:solidFill>
              </a:rPr>
              <a:t>serous RD</a:t>
            </a:r>
          </a:p>
        </p:txBody>
      </p:sp>
      <p:sp>
        <p:nvSpPr>
          <p:cNvPr id="27" name="Line 12">
            <a:extLst>
              <a:ext uri="{FF2B5EF4-FFF2-40B4-BE49-F238E27FC236}">
                <a16:creationId xmlns:a16="http://schemas.microsoft.com/office/drawing/2014/main" id="{65BA81D9-D9F9-47DA-B94E-2401C9B40EBF}"/>
              </a:ext>
            </a:extLst>
          </p:cNvPr>
          <p:cNvSpPr>
            <a:spLocks noChangeShapeType="1"/>
          </p:cNvSpPr>
          <p:nvPr/>
        </p:nvSpPr>
        <p:spPr bwMode="auto">
          <a:xfrm>
            <a:off x="3124200" y="2057400"/>
            <a:ext cx="381000" cy="22098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en-US"/>
          </a:p>
        </p:txBody>
      </p:sp>
      <p:sp>
        <p:nvSpPr>
          <p:cNvPr id="30" name="Text Box 13">
            <a:extLst>
              <a:ext uri="{FF2B5EF4-FFF2-40B4-BE49-F238E27FC236}">
                <a16:creationId xmlns:a16="http://schemas.microsoft.com/office/drawing/2014/main" id="{E04BC85D-0482-42C1-8D98-D7B33C07DA16}"/>
              </a:ext>
            </a:extLst>
          </p:cNvPr>
          <p:cNvSpPr txBox="1">
            <a:spLocks noChangeArrowheads="1"/>
          </p:cNvSpPr>
          <p:nvPr/>
        </p:nvSpPr>
        <p:spPr bwMode="auto">
          <a:xfrm>
            <a:off x="5257800" y="3760788"/>
            <a:ext cx="3424238" cy="1231900"/>
          </a:xfrm>
          <a:prstGeom prst="rect">
            <a:avLst/>
          </a:prstGeom>
          <a:solidFill>
            <a:srgbClr val="CCFF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dirty="0"/>
              <a:t>Optic Nerve Hypoplasia</a:t>
            </a:r>
          </a:p>
          <a:p>
            <a:pPr eaLnBrk="1" hangingPunct="1">
              <a:spcBef>
                <a:spcPct val="0"/>
              </a:spcBef>
              <a:buClrTx/>
              <a:buSzTx/>
              <a:buFontTx/>
              <a:buNone/>
            </a:pPr>
            <a:r>
              <a:rPr lang="en-US" altLang="en-US" sz="1200" dirty="0"/>
              <a:t>1) Abnormally low</a:t>
            </a:r>
            <a:r>
              <a:rPr lang="en-US" altLang="en-US" sz="1200" b="1" dirty="0">
                <a:solidFill>
                  <a:srgbClr val="0000FF"/>
                </a:solidFill>
              </a:rPr>
              <a:t> </a:t>
            </a:r>
            <a:r>
              <a:rPr lang="en-US" altLang="en-US" sz="1200" dirty="0"/>
              <a:t>number of…</a:t>
            </a:r>
            <a:r>
              <a:rPr lang="en-US" altLang="en-US" sz="1200" b="1" dirty="0">
                <a:solidFill>
                  <a:srgbClr val="0000FF"/>
                </a:solidFill>
              </a:rPr>
              <a:t>axons</a:t>
            </a:r>
          </a:p>
          <a:p>
            <a:pPr eaLnBrk="1" hangingPunct="1">
              <a:spcBef>
                <a:spcPct val="0"/>
              </a:spcBef>
              <a:buClrTx/>
              <a:buSzTx/>
              <a:buFontTx/>
              <a:buNone/>
            </a:pPr>
            <a:r>
              <a:rPr lang="en-US" altLang="en-US" sz="1200" dirty="0"/>
              <a:t>2) DFE: Small pale disc with…</a:t>
            </a:r>
            <a:r>
              <a:rPr lang="en-US" altLang="en-US" sz="1200" b="1" dirty="0">
                <a:solidFill>
                  <a:srgbClr val="0000FF"/>
                </a:solidFill>
              </a:rPr>
              <a:t>double ring </a:t>
            </a:r>
            <a:r>
              <a:rPr lang="en-US" altLang="en-US" sz="1200" dirty="0"/>
              <a:t>sign</a:t>
            </a:r>
          </a:p>
          <a:p>
            <a:pPr eaLnBrk="1" hangingPunct="1">
              <a:spcBef>
                <a:spcPct val="0"/>
              </a:spcBef>
              <a:buClrTx/>
              <a:buSzTx/>
              <a:buFontTx/>
              <a:buNone/>
            </a:pPr>
            <a:r>
              <a:rPr lang="en-US" altLang="en-US" sz="1200" dirty="0"/>
              <a:t>3) VA…</a:t>
            </a:r>
            <a:r>
              <a:rPr lang="en-US" altLang="en-US" sz="1200" b="1" dirty="0">
                <a:solidFill>
                  <a:srgbClr val="0000FF"/>
                </a:solidFill>
              </a:rPr>
              <a:t>20/15&lt;-&gt;NLP</a:t>
            </a:r>
          </a:p>
          <a:p>
            <a:pPr eaLnBrk="1" hangingPunct="1">
              <a:spcBef>
                <a:spcPct val="0"/>
              </a:spcBef>
              <a:buClrTx/>
              <a:buSzTx/>
              <a:buFontTx/>
              <a:buNone/>
            </a:pPr>
            <a:r>
              <a:rPr lang="en-US" altLang="en-US" sz="1200" dirty="0"/>
              <a:t>4) VF defects…</a:t>
            </a:r>
            <a:r>
              <a:rPr lang="en-US" altLang="en-US" sz="1200" b="1" dirty="0">
                <a:solidFill>
                  <a:srgbClr val="0000FF"/>
                </a:solidFill>
              </a:rPr>
              <a:t>invariably present</a:t>
            </a:r>
          </a:p>
          <a:p>
            <a:pPr eaLnBrk="1" hangingPunct="1">
              <a:spcBef>
                <a:spcPct val="0"/>
              </a:spcBef>
              <a:buClrTx/>
              <a:buSzTx/>
              <a:buFontTx/>
              <a:buNone/>
            </a:pPr>
            <a:r>
              <a:rPr lang="en-US" altLang="en-US" sz="1200" dirty="0"/>
              <a:t>5) Remember the…</a:t>
            </a:r>
            <a:r>
              <a:rPr lang="en-US" altLang="en-US" sz="1200" b="1" dirty="0">
                <a:solidFill>
                  <a:srgbClr val="0000FF"/>
                </a:solidFill>
              </a:rPr>
              <a:t>4 D’s</a:t>
            </a:r>
            <a:r>
              <a:rPr lang="en-US" altLang="en-US" sz="1200" dirty="0"/>
              <a:t> (more on this shortly)</a:t>
            </a:r>
          </a:p>
        </p:txBody>
      </p:sp>
      <p:sp>
        <p:nvSpPr>
          <p:cNvPr id="3" name="TextBox 2">
            <a:extLst>
              <a:ext uri="{FF2B5EF4-FFF2-40B4-BE49-F238E27FC236}">
                <a16:creationId xmlns:a16="http://schemas.microsoft.com/office/drawing/2014/main" id="{68192841-37DB-4365-912A-E85D7BB8C699}"/>
              </a:ext>
            </a:extLst>
          </p:cNvPr>
          <p:cNvSpPr txBox="1"/>
          <p:nvPr/>
        </p:nvSpPr>
        <p:spPr>
          <a:xfrm>
            <a:off x="1453926" y="2168210"/>
            <a:ext cx="7455348" cy="1569660"/>
          </a:xfrm>
          <a:prstGeom prst="rect">
            <a:avLst/>
          </a:prstGeom>
          <a:solidFill>
            <a:schemeClr val="accent5">
              <a:lumMod val="75000"/>
            </a:schemeClr>
          </a:solidFill>
        </p:spPr>
        <p:txBody>
          <a:bodyPr wrap="square" rtlCol="0">
            <a:spAutoFit/>
          </a:bodyPr>
          <a:lstStyle/>
          <a:p>
            <a:r>
              <a:rPr lang="en-US" sz="1600" i="1" dirty="0">
                <a:solidFill>
                  <a:srgbClr val="0000FF"/>
                </a:solidFill>
              </a:rPr>
              <a:t>You see a child with optic nerve hypoplasia. What steps should you at least consider taking?</a:t>
            </a:r>
          </a:p>
          <a:p>
            <a:r>
              <a:rPr lang="en-US" sz="1600" dirty="0">
                <a:solidFill>
                  <a:srgbClr val="0000FF"/>
                </a:solidFill>
              </a:rPr>
              <a:t>--Obtaining </a:t>
            </a:r>
            <a:r>
              <a:rPr lang="en-US" sz="1600" i="1" dirty="0">
                <a:solidFill>
                  <a:srgbClr val="0000FF"/>
                </a:solidFill>
              </a:rPr>
              <a:t> </a:t>
            </a:r>
            <a:r>
              <a:rPr lang="en-US" sz="1600" dirty="0">
                <a:solidFill>
                  <a:srgbClr val="0000FF"/>
                </a:solidFill>
              </a:rPr>
              <a:t>MRI brain</a:t>
            </a:r>
            <a:r>
              <a:rPr lang="en-US" sz="1600" dirty="0">
                <a:solidFill>
                  <a:schemeClr val="accent5">
                    <a:lumMod val="75000"/>
                  </a:schemeClr>
                </a:solidFill>
              </a:rPr>
              <a:t>—a variety of CNS abnormalities are associated with it   (will unpack this in the upcoming </a:t>
            </a:r>
            <a:r>
              <a:rPr lang="en-US" sz="1600" i="1" dirty="0">
                <a:solidFill>
                  <a:schemeClr val="accent5">
                    <a:lumMod val="75000"/>
                  </a:schemeClr>
                </a:solidFill>
              </a:rPr>
              <a:t>4 D’s </a:t>
            </a:r>
            <a:r>
              <a:rPr lang="en-US" sz="1600" dirty="0">
                <a:solidFill>
                  <a:schemeClr val="accent5">
                    <a:lumMod val="75000"/>
                  </a:schemeClr>
                </a:solidFill>
              </a:rPr>
              <a:t>section)</a:t>
            </a:r>
          </a:p>
          <a:p>
            <a:r>
              <a:rPr lang="en-US" sz="1600" dirty="0">
                <a:solidFill>
                  <a:srgbClr val="0000FF"/>
                </a:solidFill>
              </a:rPr>
              <a:t>--Getting an  endocrine  consult</a:t>
            </a:r>
            <a:r>
              <a:rPr lang="en-US" sz="1600" dirty="0">
                <a:solidFill>
                  <a:schemeClr val="accent5">
                    <a:lumMod val="75000"/>
                  </a:schemeClr>
                </a:solidFill>
              </a:rPr>
              <a:t>—multiple hormonal deficiencies are associated (mainly  pituitary- related)</a:t>
            </a:r>
          </a:p>
        </p:txBody>
      </p:sp>
      <p:sp>
        <p:nvSpPr>
          <p:cNvPr id="2" name="Oval 1">
            <a:extLst>
              <a:ext uri="{FF2B5EF4-FFF2-40B4-BE49-F238E27FC236}">
                <a16:creationId xmlns:a16="http://schemas.microsoft.com/office/drawing/2014/main" id="{06210155-FE3F-448F-9971-DE121E80A8D2}"/>
              </a:ext>
            </a:extLst>
          </p:cNvPr>
          <p:cNvSpPr/>
          <p:nvPr/>
        </p:nvSpPr>
        <p:spPr>
          <a:xfrm>
            <a:off x="4800600" y="3505200"/>
            <a:ext cx="4114800" cy="1828800"/>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58522D47-C9A7-6B43-D7E1-4B268D1AE2C4}"/>
              </a:ext>
            </a:extLst>
          </p:cNvPr>
          <p:cNvSpPr/>
          <p:nvPr/>
        </p:nvSpPr>
        <p:spPr>
          <a:xfrm>
            <a:off x="2590800" y="2733188"/>
            <a:ext cx="1004664" cy="23267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800" dirty="0">
                <a:solidFill>
                  <a:schemeClr val="tx1"/>
                </a:solidFill>
              </a:rPr>
              <a:t>imaging</a:t>
            </a:r>
          </a:p>
        </p:txBody>
      </p:sp>
      <p:sp>
        <p:nvSpPr>
          <p:cNvPr id="5" name="Rectangle 4">
            <a:extLst>
              <a:ext uri="{FF2B5EF4-FFF2-40B4-BE49-F238E27FC236}">
                <a16:creationId xmlns:a16="http://schemas.microsoft.com/office/drawing/2014/main" id="{C8BDCA95-3E00-DB78-3706-F1495B365847}"/>
              </a:ext>
            </a:extLst>
          </p:cNvPr>
          <p:cNvSpPr/>
          <p:nvPr/>
        </p:nvSpPr>
        <p:spPr>
          <a:xfrm>
            <a:off x="2694746" y="3217761"/>
            <a:ext cx="946703" cy="223145"/>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800" dirty="0">
                <a:solidFill>
                  <a:schemeClr val="tx1"/>
                </a:solidFill>
              </a:rPr>
              <a:t>service</a:t>
            </a:r>
          </a:p>
        </p:txBody>
      </p:sp>
    </p:spTree>
    <p:extLst>
      <p:ext uri="{BB962C8B-B14F-4D97-AF65-F5344CB8AC3E}">
        <p14:creationId xmlns:p14="http://schemas.microsoft.com/office/powerpoint/2010/main" val="1256583764"/>
      </p:ext>
    </p:extLst>
  </p:cSld>
  <p:clrMapOvr>
    <a:masterClrMapping/>
  </p:clrMapOvr>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Text Box 13">
            <a:extLst>
              <a:ext uri="{FF2B5EF4-FFF2-40B4-BE49-F238E27FC236}">
                <a16:creationId xmlns:a16="http://schemas.microsoft.com/office/drawing/2014/main" id="{3C33F021-6FE1-431C-A26B-E52190B415D8}"/>
              </a:ext>
            </a:extLst>
          </p:cNvPr>
          <p:cNvSpPr txBox="1">
            <a:spLocks noChangeArrowheads="1"/>
          </p:cNvSpPr>
          <p:nvPr/>
        </p:nvSpPr>
        <p:spPr bwMode="auto">
          <a:xfrm>
            <a:off x="4800600" y="5257800"/>
            <a:ext cx="4294188" cy="1230313"/>
          </a:xfrm>
          <a:prstGeom prst="rect">
            <a:avLst/>
          </a:prstGeom>
          <a:solidFill>
            <a:srgbClr val="FFCC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Tilted-Disc Syndrome</a:t>
            </a:r>
          </a:p>
          <a:p>
            <a:pPr eaLnBrk="1" hangingPunct="1">
              <a:spcBef>
                <a:spcPct val="0"/>
              </a:spcBef>
              <a:buClrTx/>
              <a:buSzTx/>
              <a:buFontTx/>
              <a:buNone/>
            </a:pPr>
            <a:r>
              <a:rPr lang="en-US" altLang="en-US" sz="1200"/>
              <a:t>1) Superior pole appears…</a:t>
            </a:r>
            <a:r>
              <a:rPr lang="en-US" altLang="en-US" sz="1200" b="1">
                <a:solidFill>
                  <a:srgbClr val="0000FF"/>
                </a:solidFill>
              </a:rPr>
              <a:t>elevated</a:t>
            </a:r>
            <a:r>
              <a:rPr lang="en-US" altLang="en-US" sz="1200"/>
              <a:t>, inferior…</a:t>
            </a:r>
            <a:r>
              <a:rPr lang="en-US" altLang="en-US" sz="1200" b="1">
                <a:solidFill>
                  <a:srgbClr val="0000FF"/>
                </a:solidFill>
              </a:rPr>
              <a:t>recessed</a:t>
            </a:r>
          </a:p>
          <a:p>
            <a:pPr eaLnBrk="1" hangingPunct="1">
              <a:spcBef>
                <a:spcPct val="0"/>
              </a:spcBef>
              <a:buClrTx/>
              <a:buSzTx/>
              <a:buFontTx/>
              <a:buNone/>
            </a:pPr>
            <a:r>
              <a:rPr lang="en-US" altLang="en-US" sz="1200"/>
              <a:t>2) </a:t>
            </a:r>
            <a:r>
              <a:rPr lang="en-US" altLang="en-US" sz="1200">
                <a:solidFill>
                  <a:srgbClr val="FFCC99"/>
                </a:solidFill>
              </a:rPr>
              <a:t>Associated with…</a:t>
            </a:r>
            <a:r>
              <a:rPr lang="en-US" altLang="en-US" sz="1200" b="1">
                <a:solidFill>
                  <a:srgbClr val="FFCC99"/>
                </a:solidFill>
              </a:rPr>
              <a:t>situs inversus</a:t>
            </a:r>
            <a:r>
              <a:rPr lang="en-US" altLang="en-US" sz="1200">
                <a:solidFill>
                  <a:srgbClr val="FFCC99"/>
                </a:solidFill>
              </a:rPr>
              <a:t> of retinal vessels</a:t>
            </a:r>
          </a:p>
          <a:p>
            <a:pPr eaLnBrk="1" hangingPunct="1">
              <a:spcBef>
                <a:spcPct val="0"/>
              </a:spcBef>
              <a:buClrTx/>
              <a:buSzTx/>
              <a:buFontTx/>
              <a:buNone/>
            </a:pPr>
            <a:r>
              <a:rPr lang="en-US" altLang="en-US" sz="1200"/>
              <a:t>3) </a:t>
            </a:r>
            <a:r>
              <a:rPr lang="en-US" altLang="en-US" sz="1200">
                <a:solidFill>
                  <a:srgbClr val="FFCC99"/>
                </a:solidFill>
              </a:rPr>
              <a:t>Fundus abnormality produces…</a:t>
            </a:r>
            <a:r>
              <a:rPr lang="en-US" altLang="en-US" sz="1200" b="1">
                <a:solidFill>
                  <a:srgbClr val="FFCC99"/>
                </a:solidFill>
              </a:rPr>
              <a:t>myopic astigmatism</a:t>
            </a:r>
          </a:p>
          <a:p>
            <a:pPr eaLnBrk="1" hangingPunct="1">
              <a:spcBef>
                <a:spcPct val="0"/>
              </a:spcBef>
              <a:buClrTx/>
              <a:buSzTx/>
              <a:buFontTx/>
              <a:buNone/>
            </a:pPr>
            <a:r>
              <a:rPr lang="en-US" altLang="en-US" sz="1200"/>
              <a:t>4) </a:t>
            </a:r>
            <a:r>
              <a:rPr lang="en-US" altLang="en-US" sz="1200">
                <a:solidFill>
                  <a:srgbClr val="FFCC99"/>
                </a:solidFill>
              </a:rPr>
              <a:t>VF testing reveals…</a:t>
            </a:r>
            <a:r>
              <a:rPr lang="en-US" altLang="en-US" sz="1200" b="1">
                <a:solidFill>
                  <a:srgbClr val="FFCC99"/>
                </a:solidFill>
              </a:rPr>
              <a:t>bitemporal hemianopia</a:t>
            </a:r>
            <a:r>
              <a:rPr lang="en-US" altLang="en-US" sz="1200">
                <a:solidFill>
                  <a:srgbClr val="FFCC99"/>
                </a:solidFill>
              </a:rPr>
              <a:t> that doesn’t</a:t>
            </a:r>
          </a:p>
          <a:p>
            <a:pPr eaLnBrk="1" hangingPunct="1">
              <a:spcBef>
                <a:spcPct val="0"/>
              </a:spcBef>
              <a:buClrTx/>
              <a:buSzTx/>
              <a:buFontTx/>
              <a:buNone/>
            </a:pPr>
            <a:r>
              <a:rPr lang="en-US" altLang="en-US" sz="1200">
                <a:solidFill>
                  <a:srgbClr val="FFCC99"/>
                </a:solidFill>
              </a:rPr>
              <a:t>   …</a:t>
            </a:r>
            <a:r>
              <a:rPr lang="en-US" altLang="en-US" sz="1200" b="1">
                <a:solidFill>
                  <a:srgbClr val="FFCC99"/>
                </a:solidFill>
              </a:rPr>
              <a:t>respect the vertical</a:t>
            </a:r>
            <a:r>
              <a:rPr lang="en-US" altLang="en-US" sz="1200">
                <a:solidFill>
                  <a:srgbClr val="FFCC99"/>
                </a:solidFill>
              </a:rPr>
              <a:t> and may…</a:t>
            </a:r>
            <a:r>
              <a:rPr lang="en-US" altLang="en-US" sz="1200" b="1">
                <a:solidFill>
                  <a:srgbClr val="FFCC99"/>
                </a:solidFill>
              </a:rPr>
              <a:t>resolve with refraction</a:t>
            </a:r>
          </a:p>
        </p:txBody>
      </p:sp>
      <p:sp>
        <p:nvSpPr>
          <p:cNvPr id="28" name="Text Box 13">
            <a:extLst>
              <a:ext uri="{FF2B5EF4-FFF2-40B4-BE49-F238E27FC236}">
                <a16:creationId xmlns:a16="http://schemas.microsoft.com/office/drawing/2014/main" id="{DEA6B129-DEFC-4933-98B7-C68271CF2D81}"/>
              </a:ext>
            </a:extLst>
          </p:cNvPr>
          <p:cNvSpPr txBox="1">
            <a:spLocks noChangeArrowheads="1"/>
          </p:cNvSpPr>
          <p:nvPr/>
        </p:nvSpPr>
        <p:spPr bwMode="auto">
          <a:xfrm>
            <a:off x="4800600" y="5257800"/>
            <a:ext cx="4216400" cy="1231106"/>
          </a:xfrm>
          <a:prstGeom prst="rect">
            <a:avLst/>
          </a:prstGeom>
          <a:solidFill>
            <a:srgbClr val="FFCC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dirty="0">
                <a:solidFill>
                  <a:schemeClr val="bg1">
                    <a:lumMod val="65000"/>
                  </a:schemeClr>
                </a:solidFill>
              </a:rPr>
              <a:t>Tilted-Disc Syndrome</a:t>
            </a:r>
          </a:p>
          <a:p>
            <a:pPr eaLnBrk="1" hangingPunct="1">
              <a:spcBef>
                <a:spcPct val="0"/>
              </a:spcBef>
              <a:buClrTx/>
              <a:buSzTx/>
              <a:buFontTx/>
              <a:buNone/>
            </a:pPr>
            <a:r>
              <a:rPr lang="en-US" altLang="en-US" sz="1200" dirty="0">
                <a:solidFill>
                  <a:srgbClr val="FFCC99"/>
                </a:solidFill>
              </a:rPr>
              <a:t>1) Superior pole appears…</a:t>
            </a:r>
            <a:r>
              <a:rPr lang="en-US" altLang="en-US" sz="1200" b="1" dirty="0">
                <a:solidFill>
                  <a:srgbClr val="FFCC99"/>
                </a:solidFill>
              </a:rPr>
              <a:t>elevated</a:t>
            </a:r>
            <a:r>
              <a:rPr lang="en-US" altLang="en-US" sz="1200" dirty="0">
                <a:solidFill>
                  <a:srgbClr val="FFCC99"/>
                </a:solidFill>
              </a:rPr>
              <a:t>, inferior… </a:t>
            </a:r>
            <a:r>
              <a:rPr lang="en-US" altLang="en-US" sz="1200" b="1" dirty="0">
                <a:solidFill>
                  <a:srgbClr val="FFCC99"/>
                </a:solidFill>
              </a:rPr>
              <a:t>recessed</a:t>
            </a:r>
          </a:p>
          <a:p>
            <a:pPr eaLnBrk="1" hangingPunct="1">
              <a:spcBef>
                <a:spcPct val="0"/>
              </a:spcBef>
              <a:buClrTx/>
              <a:buSzTx/>
              <a:buFontTx/>
              <a:buNone/>
            </a:pPr>
            <a:r>
              <a:rPr lang="en-US" altLang="en-US" sz="1200" dirty="0">
                <a:solidFill>
                  <a:srgbClr val="FFCC99"/>
                </a:solidFill>
              </a:rPr>
              <a:t>2) Associated with…</a:t>
            </a:r>
            <a:r>
              <a:rPr lang="en-US" altLang="en-US" sz="1200" b="1" dirty="0">
                <a:solidFill>
                  <a:srgbClr val="FFCC99"/>
                </a:solidFill>
              </a:rPr>
              <a:t>situs inversus</a:t>
            </a:r>
            <a:r>
              <a:rPr lang="en-US" altLang="en-US" sz="1200" dirty="0">
                <a:solidFill>
                  <a:srgbClr val="FFCC99"/>
                </a:solidFill>
              </a:rPr>
              <a:t> of retinal vessels</a:t>
            </a:r>
          </a:p>
          <a:p>
            <a:pPr eaLnBrk="1" hangingPunct="1">
              <a:spcBef>
                <a:spcPct val="0"/>
              </a:spcBef>
              <a:buClrTx/>
              <a:buSzTx/>
              <a:buFontTx/>
              <a:buNone/>
            </a:pPr>
            <a:r>
              <a:rPr lang="en-US" altLang="en-US" sz="1200" dirty="0">
                <a:solidFill>
                  <a:srgbClr val="FFCC99"/>
                </a:solidFill>
              </a:rPr>
              <a:t>3) Fundus abnormality produces… </a:t>
            </a:r>
            <a:r>
              <a:rPr lang="en-US" altLang="en-US" sz="1200" b="1" dirty="0">
                <a:solidFill>
                  <a:srgbClr val="FFCC99"/>
                </a:solidFill>
              </a:rPr>
              <a:t>myopic </a:t>
            </a:r>
            <a:r>
              <a:rPr lang="en-US" altLang="en-US" sz="1200" b="1" dirty="0" err="1">
                <a:solidFill>
                  <a:srgbClr val="FFCC99"/>
                </a:solidFill>
              </a:rPr>
              <a:t>astigm</a:t>
            </a:r>
            <a:endParaRPr lang="en-US" altLang="en-US" sz="1200" b="1" dirty="0">
              <a:solidFill>
                <a:srgbClr val="FFCC99"/>
              </a:solidFill>
            </a:endParaRPr>
          </a:p>
          <a:p>
            <a:pPr eaLnBrk="1" hangingPunct="1">
              <a:spcBef>
                <a:spcPct val="0"/>
              </a:spcBef>
              <a:buClrTx/>
              <a:buSzTx/>
              <a:buFontTx/>
              <a:buNone/>
            </a:pPr>
            <a:r>
              <a:rPr lang="en-US" altLang="en-US" sz="1200" dirty="0">
                <a:solidFill>
                  <a:srgbClr val="FFCC99"/>
                </a:solidFill>
              </a:rPr>
              <a:t>4) VF testing reveals…</a:t>
            </a:r>
            <a:r>
              <a:rPr lang="en-US" altLang="en-US" sz="1200" b="1" dirty="0">
                <a:solidFill>
                  <a:srgbClr val="FFCC99"/>
                </a:solidFill>
              </a:rPr>
              <a:t>bitemporal hemianopia</a:t>
            </a:r>
            <a:r>
              <a:rPr lang="en-US" altLang="en-US" sz="1200" dirty="0">
                <a:solidFill>
                  <a:srgbClr val="FFCC99"/>
                </a:solidFill>
              </a:rPr>
              <a:t> that </a:t>
            </a:r>
            <a:r>
              <a:rPr lang="en-US" altLang="en-US" sz="1200" dirty="0" err="1">
                <a:solidFill>
                  <a:srgbClr val="FFCC99"/>
                </a:solidFill>
              </a:rPr>
              <a:t>doesn’t</a:t>
            </a:r>
            <a:r>
              <a:rPr lang="en-US" altLang="en-US" sz="1200" b="1" dirty="0" err="1">
                <a:solidFill>
                  <a:srgbClr val="FFCC99"/>
                </a:solidFill>
              </a:rPr>
              <a:t>with</a:t>
            </a:r>
            <a:r>
              <a:rPr lang="en-US" altLang="en-US" sz="1200" b="1" dirty="0">
                <a:solidFill>
                  <a:srgbClr val="FFCC99"/>
                </a:solidFill>
              </a:rPr>
              <a:t> refract</a:t>
            </a:r>
          </a:p>
        </p:txBody>
      </p:sp>
      <p:sp>
        <p:nvSpPr>
          <p:cNvPr id="56330" name="Text Box 14">
            <a:extLst>
              <a:ext uri="{FF2B5EF4-FFF2-40B4-BE49-F238E27FC236}">
                <a16:creationId xmlns:a16="http://schemas.microsoft.com/office/drawing/2014/main" id="{E45ACE8A-191D-4C29-8A7A-120D0E2FCE5F}"/>
              </a:ext>
            </a:extLst>
          </p:cNvPr>
          <p:cNvSpPr txBox="1">
            <a:spLocks noChangeArrowheads="1"/>
          </p:cNvSpPr>
          <p:nvPr/>
        </p:nvSpPr>
        <p:spPr bwMode="auto">
          <a:xfrm>
            <a:off x="4648200" y="2576513"/>
            <a:ext cx="3522663" cy="862012"/>
          </a:xfrm>
          <a:prstGeom prst="rect">
            <a:avLst/>
          </a:prstGeom>
          <a:solidFill>
            <a:srgbClr val="FFC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solidFill>
                  <a:schemeClr val="bg1">
                    <a:lumMod val="65000"/>
                  </a:schemeClr>
                </a:solidFill>
              </a:rPr>
              <a:t>Myelinated RNFL</a:t>
            </a:r>
          </a:p>
          <a:p>
            <a:pPr eaLnBrk="1" hangingPunct="1">
              <a:spcBef>
                <a:spcPct val="0"/>
              </a:spcBef>
              <a:buClrTx/>
              <a:buSzTx/>
              <a:buFontTx/>
              <a:buNone/>
            </a:pPr>
            <a:r>
              <a:rPr lang="en-US" altLang="en-US" sz="1200">
                <a:solidFill>
                  <a:schemeClr val="bg1">
                    <a:lumMod val="65000"/>
                  </a:schemeClr>
                </a:solidFill>
              </a:rPr>
              <a:t>1) Myelin normally ends at the…</a:t>
            </a:r>
            <a:r>
              <a:rPr lang="en-US" altLang="en-US" sz="1200" b="1">
                <a:solidFill>
                  <a:schemeClr val="bg1">
                    <a:lumMod val="65000"/>
                  </a:schemeClr>
                </a:solidFill>
              </a:rPr>
              <a:t>lamina cribrosa</a:t>
            </a:r>
          </a:p>
          <a:p>
            <a:pPr eaLnBrk="1" hangingPunct="1">
              <a:spcBef>
                <a:spcPct val="0"/>
              </a:spcBef>
              <a:buClrTx/>
              <a:buSzTx/>
              <a:buFontTx/>
              <a:buNone/>
            </a:pPr>
            <a:r>
              <a:rPr lang="en-US" altLang="en-US" sz="1200">
                <a:solidFill>
                  <a:schemeClr val="bg1">
                    <a:lumMod val="65000"/>
                  </a:schemeClr>
                </a:solidFill>
              </a:rPr>
              <a:t>2) Can be…</a:t>
            </a:r>
            <a:r>
              <a:rPr lang="en-US" altLang="en-US" sz="1200" b="1">
                <a:solidFill>
                  <a:schemeClr val="bg1">
                    <a:lumMod val="65000"/>
                  </a:schemeClr>
                </a:solidFill>
              </a:rPr>
              <a:t>patchy</a:t>
            </a:r>
            <a:r>
              <a:rPr lang="en-US" altLang="en-US" sz="1200">
                <a:solidFill>
                  <a:schemeClr val="bg1">
                    <a:lumMod val="65000"/>
                  </a:schemeClr>
                </a:solidFill>
              </a:rPr>
              <a:t> and </a:t>
            </a:r>
            <a:r>
              <a:rPr lang="en-US" altLang="en-US" sz="1200" b="1">
                <a:solidFill>
                  <a:schemeClr val="bg1">
                    <a:lumMod val="65000"/>
                  </a:schemeClr>
                </a:solidFill>
              </a:rPr>
              <a:t>discontinuous</a:t>
            </a:r>
          </a:p>
          <a:p>
            <a:pPr eaLnBrk="1" hangingPunct="1">
              <a:spcBef>
                <a:spcPct val="0"/>
              </a:spcBef>
              <a:buClrTx/>
              <a:buSzTx/>
              <a:buFontTx/>
              <a:buNone/>
            </a:pPr>
            <a:r>
              <a:rPr lang="en-US" altLang="en-US" sz="1200">
                <a:solidFill>
                  <a:schemeClr val="bg1">
                    <a:lumMod val="65000"/>
                  </a:schemeClr>
                </a:solidFill>
              </a:rPr>
              <a:t>3) Corresponding VF has an…</a:t>
            </a:r>
            <a:r>
              <a:rPr lang="en-US" altLang="en-US" sz="1200" b="1">
                <a:solidFill>
                  <a:schemeClr val="bg1">
                    <a:lumMod val="65000"/>
                  </a:schemeClr>
                </a:solidFill>
              </a:rPr>
              <a:t>absolute</a:t>
            </a:r>
            <a:r>
              <a:rPr lang="en-US" altLang="en-US" sz="1200">
                <a:solidFill>
                  <a:schemeClr val="bg1">
                    <a:lumMod val="65000"/>
                  </a:schemeClr>
                </a:solidFill>
              </a:rPr>
              <a:t> scotoma</a:t>
            </a:r>
          </a:p>
        </p:txBody>
      </p:sp>
      <p:sp>
        <p:nvSpPr>
          <p:cNvPr id="56331" name="Text Box 15">
            <a:extLst>
              <a:ext uri="{FF2B5EF4-FFF2-40B4-BE49-F238E27FC236}">
                <a16:creationId xmlns:a16="http://schemas.microsoft.com/office/drawing/2014/main" id="{E7D5CBA5-0945-4399-B0FB-53830B5EE3B7}"/>
              </a:ext>
            </a:extLst>
          </p:cNvPr>
          <p:cNvSpPr txBox="1">
            <a:spLocks noChangeArrowheads="1"/>
          </p:cNvSpPr>
          <p:nvPr/>
        </p:nvSpPr>
        <p:spPr bwMode="auto">
          <a:xfrm>
            <a:off x="5410200" y="1687513"/>
            <a:ext cx="3640740" cy="677108"/>
          </a:xfrm>
          <a:prstGeom prst="rect">
            <a:avLst/>
          </a:prstGeom>
          <a:solidFill>
            <a:srgbClr val="FFFF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solidFill>
                  <a:schemeClr val="bg1">
                    <a:lumMod val="75000"/>
                  </a:schemeClr>
                </a:solidFill>
              </a:rPr>
              <a:t>Megalopapilla</a:t>
            </a:r>
          </a:p>
          <a:p>
            <a:pPr eaLnBrk="1" hangingPunct="1">
              <a:spcBef>
                <a:spcPct val="0"/>
              </a:spcBef>
              <a:buClrTx/>
              <a:buSzTx/>
              <a:buFontTx/>
              <a:buNone/>
            </a:pPr>
            <a:r>
              <a:rPr lang="en-US" altLang="en-US" sz="1200">
                <a:solidFill>
                  <a:schemeClr val="bg1">
                    <a:lumMod val="75000"/>
                  </a:schemeClr>
                </a:solidFill>
              </a:rPr>
              <a:t>1) Abnormally large diameter of…</a:t>
            </a:r>
            <a:r>
              <a:rPr lang="en-US" altLang="en-US" sz="1200" b="1">
                <a:solidFill>
                  <a:schemeClr val="bg1">
                    <a:lumMod val="75000"/>
                  </a:schemeClr>
                </a:solidFill>
              </a:rPr>
              <a:t>disc </a:t>
            </a:r>
            <a:r>
              <a:rPr lang="en-US" altLang="en-US" sz="1200">
                <a:solidFill>
                  <a:schemeClr val="bg1">
                    <a:lumMod val="75000"/>
                  </a:schemeClr>
                </a:solidFill>
              </a:rPr>
              <a:t>and</a:t>
            </a:r>
            <a:r>
              <a:rPr lang="en-US" altLang="en-US" sz="1200" b="1">
                <a:solidFill>
                  <a:schemeClr val="bg1">
                    <a:lumMod val="75000"/>
                  </a:schemeClr>
                </a:solidFill>
              </a:rPr>
              <a:t> cup</a:t>
            </a:r>
          </a:p>
          <a:p>
            <a:pPr eaLnBrk="1" hangingPunct="1">
              <a:spcBef>
                <a:spcPct val="0"/>
              </a:spcBef>
              <a:buClrTx/>
              <a:buSzTx/>
              <a:buFontTx/>
              <a:buNone/>
            </a:pPr>
            <a:r>
              <a:rPr lang="en-US" altLang="en-US" sz="1200">
                <a:solidFill>
                  <a:schemeClr val="bg1">
                    <a:lumMod val="75000"/>
                  </a:schemeClr>
                </a:solidFill>
              </a:rPr>
              <a:t>2) VF testing may reveal an…</a:t>
            </a:r>
            <a:r>
              <a:rPr lang="en-US" altLang="en-US" sz="1200" b="1">
                <a:solidFill>
                  <a:schemeClr val="bg1">
                    <a:lumMod val="75000"/>
                  </a:schemeClr>
                </a:solidFill>
              </a:rPr>
              <a:t>enlarged blind spot</a:t>
            </a:r>
          </a:p>
        </p:txBody>
      </p:sp>
      <p:sp>
        <p:nvSpPr>
          <p:cNvPr id="56332" name="Rectangle 16">
            <a:extLst>
              <a:ext uri="{FF2B5EF4-FFF2-40B4-BE49-F238E27FC236}">
                <a16:creationId xmlns:a16="http://schemas.microsoft.com/office/drawing/2014/main" id="{9903A9B6-4ADC-41AE-8364-4CA69AFD171D}"/>
              </a:ext>
            </a:extLst>
          </p:cNvPr>
          <p:cNvSpPr>
            <a:spLocks noChangeArrowheads="1"/>
          </p:cNvSpPr>
          <p:nvPr/>
        </p:nvSpPr>
        <p:spPr bwMode="auto">
          <a:xfrm>
            <a:off x="457200" y="122238"/>
            <a:ext cx="7543800" cy="8683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b"/>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ct val="85000"/>
              </a:lnSpc>
              <a:spcBef>
                <a:spcPct val="0"/>
              </a:spcBef>
              <a:buClrTx/>
              <a:buSzTx/>
              <a:buFontTx/>
              <a:buNone/>
            </a:pPr>
            <a:r>
              <a:rPr lang="en-US" altLang="en-US" sz="3200" b="1" dirty="0">
                <a:solidFill>
                  <a:schemeClr val="tx2"/>
                </a:solidFill>
              </a:rPr>
              <a:t>Developmental Abnormalities of the Optic Nerve Head</a:t>
            </a:r>
            <a:endParaRPr lang="en-US" altLang="en-US" sz="3200" dirty="0">
              <a:solidFill>
                <a:schemeClr val="tx2"/>
              </a:solidFill>
            </a:endParaRPr>
          </a:p>
        </p:txBody>
      </p:sp>
      <p:sp>
        <p:nvSpPr>
          <p:cNvPr id="56333" name="Slide Number Placeholder 1">
            <a:extLst>
              <a:ext uri="{FF2B5EF4-FFF2-40B4-BE49-F238E27FC236}">
                <a16:creationId xmlns:a16="http://schemas.microsoft.com/office/drawing/2014/main" id="{78499CE2-A9E0-46C2-9DCB-B4E6966EE106}"/>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2B87E55C-60DB-4AA1-99CA-117E25294934}" type="slidenum">
              <a:rPr lang="en-US" altLang="en-US" sz="1000"/>
              <a:pPr>
                <a:spcBef>
                  <a:spcPct val="0"/>
                </a:spcBef>
                <a:buClrTx/>
                <a:buSzTx/>
                <a:buFontTx/>
                <a:buNone/>
              </a:pPr>
              <a:t>136</a:t>
            </a:fld>
            <a:endParaRPr lang="en-US" altLang="en-US" sz="1000"/>
          </a:p>
        </p:txBody>
      </p:sp>
      <p:sp>
        <p:nvSpPr>
          <p:cNvPr id="20" name="Text Box 10">
            <a:extLst>
              <a:ext uri="{FF2B5EF4-FFF2-40B4-BE49-F238E27FC236}">
                <a16:creationId xmlns:a16="http://schemas.microsoft.com/office/drawing/2014/main" id="{4F5CB1D8-CA09-4A1A-9DBB-3D21FA005662}"/>
              </a:ext>
            </a:extLst>
          </p:cNvPr>
          <p:cNvSpPr txBox="1">
            <a:spLocks noChangeArrowheads="1"/>
          </p:cNvSpPr>
          <p:nvPr/>
        </p:nvSpPr>
        <p:spPr bwMode="auto">
          <a:xfrm>
            <a:off x="1371600" y="4267200"/>
            <a:ext cx="3057525" cy="2154238"/>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Morning-Glory Disc</a:t>
            </a:r>
          </a:p>
          <a:p>
            <a:pPr eaLnBrk="1" hangingPunct="1">
              <a:spcBef>
                <a:spcPct val="0"/>
              </a:spcBef>
              <a:buClrTx/>
              <a:buSzTx/>
              <a:buFontTx/>
              <a:buNone/>
            </a:pPr>
            <a:r>
              <a:rPr lang="en-US" altLang="en-US" sz="1200"/>
              <a:t>--DFE reveals:</a:t>
            </a:r>
          </a:p>
          <a:p>
            <a:pPr eaLnBrk="1" hangingPunct="1">
              <a:spcBef>
                <a:spcPct val="0"/>
              </a:spcBef>
              <a:buClrTx/>
              <a:buSzTx/>
              <a:buFontTx/>
              <a:buNone/>
            </a:pPr>
            <a:r>
              <a:rPr lang="en-US" altLang="en-US" sz="1200"/>
              <a:t>  1) A funnel-shaped…</a:t>
            </a:r>
            <a:r>
              <a:rPr lang="en-US" altLang="en-US" sz="1200" b="1">
                <a:solidFill>
                  <a:srgbClr val="0000FF"/>
                </a:solidFill>
              </a:rPr>
              <a:t>excavation</a:t>
            </a:r>
            <a:endParaRPr lang="en-US" altLang="en-US" sz="1200"/>
          </a:p>
          <a:p>
            <a:pPr eaLnBrk="1" hangingPunct="1">
              <a:spcBef>
                <a:spcPct val="0"/>
              </a:spcBef>
              <a:buClrTx/>
              <a:buSzTx/>
              <a:buFontTx/>
              <a:buNone/>
            </a:pPr>
            <a:r>
              <a:rPr lang="en-US" altLang="en-US" sz="1200"/>
              <a:t>  2) Number of vessels crossing the rim</a:t>
            </a:r>
          </a:p>
          <a:p>
            <a:pPr eaLnBrk="1" hangingPunct="1">
              <a:spcBef>
                <a:spcPct val="0"/>
              </a:spcBef>
              <a:buClrTx/>
              <a:buSzTx/>
              <a:buFontTx/>
              <a:buNone/>
            </a:pPr>
            <a:r>
              <a:rPr lang="en-US" altLang="en-US" sz="1200"/>
              <a:t>    seems abnormally…</a:t>
            </a:r>
            <a:r>
              <a:rPr lang="en-US" altLang="en-US" sz="1200" b="1">
                <a:solidFill>
                  <a:srgbClr val="0000FF"/>
                </a:solidFill>
              </a:rPr>
              <a:t>high</a:t>
            </a:r>
            <a:r>
              <a:rPr lang="en-US" altLang="en-US" sz="1200"/>
              <a:t> </a:t>
            </a:r>
            <a:endParaRPr lang="en-US" altLang="en-US" sz="1200" b="1">
              <a:solidFill>
                <a:srgbClr val="0000FF"/>
              </a:solidFill>
            </a:endParaRPr>
          </a:p>
          <a:p>
            <a:pPr eaLnBrk="1" hangingPunct="1">
              <a:spcBef>
                <a:spcPct val="0"/>
              </a:spcBef>
              <a:buClrTx/>
              <a:buSzTx/>
              <a:buFontTx/>
              <a:buNone/>
            </a:pPr>
            <a:r>
              <a:rPr lang="en-US" altLang="en-US" sz="1200"/>
              <a:t>--Tissue is…</a:t>
            </a:r>
            <a:r>
              <a:rPr lang="en-US" altLang="en-US" sz="1200" b="1">
                <a:solidFill>
                  <a:srgbClr val="0000FF"/>
                </a:solidFill>
              </a:rPr>
              <a:t>contractile</a:t>
            </a:r>
            <a:r>
              <a:rPr lang="en-US" altLang="en-US" sz="1200"/>
              <a:t>, so cup seems</a:t>
            </a:r>
          </a:p>
          <a:p>
            <a:pPr eaLnBrk="1" hangingPunct="1">
              <a:spcBef>
                <a:spcPct val="0"/>
              </a:spcBef>
              <a:buClrTx/>
              <a:buSzTx/>
              <a:buFontTx/>
              <a:buNone/>
            </a:pPr>
            <a:r>
              <a:rPr lang="en-US" altLang="en-US" sz="1200"/>
              <a:t>  to…</a:t>
            </a:r>
            <a:r>
              <a:rPr lang="en-US" altLang="en-US" sz="1200" b="1">
                <a:solidFill>
                  <a:srgbClr val="0000FF"/>
                </a:solidFill>
              </a:rPr>
              <a:t>open </a:t>
            </a:r>
            <a:r>
              <a:rPr lang="en-US" altLang="en-US" sz="1200">
                <a:solidFill>
                  <a:srgbClr val="0000FF"/>
                </a:solidFill>
              </a:rPr>
              <a:t>and</a:t>
            </a:r>
            <a:r>
              <a:rPr lang="en-US" altLang="en-US" sz="1200" b="1">
                <a:solidFill>
                  <a:srgbClr val="0000FF"/>
                </a:solidFill>
              </a:rPr>
              <a:t> close</a:t>
            </a:r>
            <a:r>
              <a:rPr lang="en-US" altLang="en-US" sz="1200"/>
              <a:t> (like its namesake,  </a:t>
            </a:r>
          </a:p>
          <a:p>
            <a:pPr eaLnBrk="1" hangingPunct="1">
              <a:spcBef>
                <a:spcPct val="0"/>
              </a:spcBef>
              <a:buClrTx/>
              <a:buSzTx/>
              <a:buFontTx/>
              <a:buNone/>
            </a:pPr>
            <a:r>
              <a:rPr lang="en-US" altLang="en-US" sz="1200"/>
              <a:t>  the morning-glory flower)</a:t>
            </a:r>
          </a:p>
          <a:p>
            <a:pPr eaLnBrk="1" hangingPunct="1">
              <a:spcBef>
                <a:spcPct val="0"/>
              </a:spcBef>
              <a:buClrTx/>
              <a:buSzTx/>
              <a:buFontTx/>
              <a:buNone/>
            </a:pPr>
            <a:r>
              <a:rPr lang="en-US" altLang="en-US" sz="1200"/>
              <a:t>--VA usually…</a:t>
            </a:r>
            <a:r>
              <a:rPr lang="en-US" altLang="en-US" sz="1200" b="1">
                <a:solidFill>
                  <a:srgbClr val="0000FF"/>
                </a:solidFill>
              </a:rPr>
              <a:t>20/200</a:t>
            </a:r>
            <a:r>
              <a:rPr lang="en-US" altLang="en-US" sz="1200"/>
              <a:t>, but can be…</a:t>
            </a:r>
          </a:p>
          <a:p>
            <a:pPr eaLnBrk="1" hangingPunct="1">
              <a:spcBef>
                <a:spcPct val="0"/>
              </a:spcBef>
              <a:buClrTx/>
              <a:buSzTx/>
              <a:buFontTx/>
              <a:buNone/>
            </a:pPr>
            <a:r>
              <a:rPr lang="en-US" altLang="en-US" sz="1200"/>
              <a:t>   </a:t>
            </a:r>
            <a:r>
              <a:rPr lang="en-US" altLang="en-US" sz="1200" b="1">
                <a:solidFill>
                  <a:srgbClr val="0000FF"/>
                </a:solidFill>
              </a:rPr>
              <a:t>20/20&lt;-&gt;NLP</a:t>
            </a:r>
          </a:p>
          <a:p>
            <a:pPr eaLnBrk="1" hangingPunct="1">
              <a:spcBef>
                <a:spcPct val="0"/>
              </a:spcBef>
              <a:buClrTx/>
              <a:buSzTx/>
              <a:buFontTx/>
              <a:buNone/>
            </a:pPr>
            <a:r>
              <a:rPr lang="en-US" altLang="en-US" sz="1200"/>
              <a:t>--1/3 develop…</a:t>
            </a:r>
            <a:r>
              <a:rPr lang="en-US" altLang="en-US" sz="1200" b="1">
                <a:solidFill>
                  <a:srgbClr val="CCECFF"/>
                </a:solidFill>
              </a:rPr>
              <a:t>serous</a:t>
            </a:r>
            <a:r>
              <a:rPr lang="en-US" altLang="en-US" sz="1200" b="1">
                <a:solidFill>
                  <a:srgbClr val="0000FF"/>
                </a:solidFill>
              </a:rPr>
              <a:t> </a:t>
            </a:r>
            <a:r>
              <a:rPr lang="en-US" altLang="en-US" sz="1200" b="1">
                <a:solidFill>
                  <a:srgbClr val="CCECFF"/>
                </a:solidFill>
              </a:rPr>
              <a:t>RD</a:t>
            </a:r>
          </a:p>
        </p:txBody>
      </p:sp>
      <p:sp>
        <p:nvSpPr>
          <p:cNvPr id="21" name="Text Box 3">
            <a:extLst>
              <a:ext uri="{FF2B5EF4-FFF2-40B4-BE49-F238E27FC236}">
                <a16:creationId xmlns:a16="http://schemas.microsoft.com/office/drawing/2014/main" id="{41E65286-1344-4B1D-9C7C-2CEEABB1C361}"/>
              </a:ext>
            </a:extLst>
          </p:cNvPr>
          <p:cNvSpPr txBox="1">
            <a:spLocks noChangeArrowheads="1"/>
          </p:cNvSpPr>
          <p:nvPr/>
        </p:nvSpPr>
        <p:spPr bwMode="auto">
          <a:xfrm>
            <a:off x="793750" y="3505200"/>
            <a:ext cx="2274888" cy="677863"/>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r>
              <a:rPr lang="en-US" altLang="en-US" sz="1400" b="1">
                <a:solidFill>
                  <a:schemeClr val="bg1">
                    <a:lumMod val="65000"/>
                  </a:schemeClr>
                </a:solidFill>
              </a:rPr>
              <a:t>Optic Pit/Hole</a:t>
            </a:r>
          </a:p>
          <a:p>
            <a:pPr eaLnBrk="1" hangingPunct="1">
              <a:defRPr/>
            </a:pPr>
            <a:r>
              <a:rPr lang="en-US" altLang="en-US" sz="1200">
                <a:solidFill>
                  <a:schemeClr val="bg1">
                    <a:lumMod val="65000"/>
                  </a:schemeClr>
                </a:solidFill>
              </a:rPr>
              <a:t>--Associated with…</a:t>
            </a:r>
            <a:r>
              <a:rPr lang="en-US" altLang="en-US" sz="1200" b="1">
                <a:solidFill>
                  <a:schemeClr val="bg1">
                    <a:lumMod val="65000"/>
                  </a:schemeClr>
                </a:solidFill>
              </a:rPr>
              <a:t>serous RD</a:t>
            </a:r>
          </a:p>
          <a:p>
            <a:pPr eaLnBrk="1" hangingPunct="1">
              <a:defRPr/>
            </a:pPr>
            <a:r>
              <a:rPr lang="en-US" altLang="en-US" sz="1200" b="1">
                <a:solidFill>
                  <a:schemeClr val="bg1">
                    <a:lumMod val="65000"/>
                  </a:schemeClr>
                </a:solidFill>
              </a:rPr>
              <a:t>  in adulthood</a:t>
            </a:r>
          </a:p>
        </p:txBody>
      </p:sp>
      <p:sp>
        <p:nvSpPr>
          <p:cNvPr id="22" name="Line 4">
            <a:extLst>
              <a:ext uri="{FF2B5EF4-FFF2-40B4-BE49-F238E27FC236}">
                <a16:creationId xmlns:a16="http://schemas.microsoft.com/office/drawing/2014/main" id="{F29D141A-2FBA-4218-A5EF-4F64786EAFD0}"/>
              </a:ext>
            </a:extLst>
          </p:cNvPr>
          <p:cNvSpPr>
            <a:spLocks noChangeShapeType="1"/>
          </p:cNvSpPr>
          <p:nvPr/>
        </p:nvSpPr>
        <p:spPr bwMode="auto">
          <a:xfrm flipH="1">
            <a:off x="1600200" y="2057400"/>
            <a:ext cx="1524000" cy="381000"/>
          </a:xfrm>
          <a:prstGeom prst="line">
            <a:avLst/>
          </a:prstGeom>
          <a:noFill/>
          <a:ln w="9525">
            <a:solidFill>
              <a:schemeClr val="bg1">
                <a:lumMod val="6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en-US">
              <a:latin typeface="Arial" charset="0"/>
            </a:endParaRPr>
          </a:p>
        </p:txBody>
      </p:sp>
      <p:sp>
        <p:nvSpPr>
          <p:cNvPr id="23" name="Text Box 6">
            <a:extLst>
              <a:ext uri="{FF2B5EF4-FFF2-40B4-BE49-F238E27FC236}">
                <a16:creationId xmlns:a16="http://schemas.microsoft.com/office/drawing/2014/main" id="{5DFD5389-5F0F-430B-9FE9-4FD1DA507055}"/>
              </a:ext>
            </a:extLst>
          </p:cNvPr>
          <p:cNvSpPr txBox="1">
            <a:spLocks noChangeArrowheads="1"/>
          </p:cNvSpPr>
          <p:nvPr/>
        </p:nvSpPr>
        <p:spPr bwMode="auto">
          <a:xfrm>
            <a:off x="1341438" y="1524000"/>
            <a:ext cx="3543300" cy="4587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algn="ctr" eaLnBrk="1" hangingPunct="1">
              <a:lnSpc>
                <a:spcPct val="85000"/>
              </a:lnSpc>
              <a:defRPr/>
            </a:pPr>
            <a:r>
              <a:rPr lang="en-US" altLang="en-US" sz="1400" i="1">
                <a:solidFill>
                  <a:schemeClr val="bg1">
                    <a:lumMod val="65000"/>
                  </a:schemeClr>
                </a:solidFill>
              </a:rPr>
              <a:t>These three are all secondary to abnormal</a:t>
            </a:r>
          </a:p>
          <a:p>
            <a:pPr algn="ctr" eaLnBrk="1" hangingPunct="1">
              <a:lnSpc>
                <a:spcPct val="85000"/>
              </a:lnSpc>
              <a:defRPr/>
            </a:pPr>
            <a:r>
              <a:rPr lang="en-US" altLang="en-US" sz="1400" i="1">
                <a:solidFill>
                  <a:schemeClr val="bg1">
                    <a:lumMod val="65000"/>
                  </a:schemeClr>
                </a:solidFill>
              </a:rPr>
              <a:t>closure of the embryonic optic fissure</a:t>
            </a:r>
          </a:p>
        </p:txBody>
      </p:sp>
      <p:sp>
        <p:nvSpPr>
          <p:cNvPr id="24" name="Text Box 7">
            <a:extLst>
              <a:ext uri="{FF2B5EF4-FFF2-40B4-BE49-F238E27FC236}">
                <a16:creationId xmlns:a16="http://schemas.microsoft.com/office/drawing/2014/main" id="{204468A2-E2DD-443A-AC88-37688980B366}"/>
              </a:ext>
            </a:extLst>
          </p:cNvPr>
          <p:cNvSpPr txBox="1">
            <a:spLocks noChangeArrowheads="1"/>
          </p:cNvSpPr>
          <p:nvPr/>
        </p:nvSpPr>
        <p:spPr bwMode="auto">
          <a:xfrm>
            <a:off x="76200" y="2514600"/>
            <a:ext cx="2782888" cy="862013"/>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r>
              <a:rPr lang="en-US" altLang="en-US" sz="1400" b="1">
                <a:solidFill>
                  <a:schemeClr val="bg1">
                    <a:lumMod val="65000"/>
                  </a:schemeClr>
                </a:solidFill>
              </a:rPr>
              <a:t>Optic Nerve Coloboma</a:t>
            </a:r>
          </a:p>
          <a:p>
            <a:pPr eaLnBrk="1" hangingPunct="1">
              <a:defRPr/>
            </a:pPr>
            <a:r>
              <a:rPr lang="en-US" altLang="en-US" sz="1200">
                <a:solidFill>
                  <a:schemeClr val="bg1">
                    <a:lumMod val="65000"/>
                  </a:schemeClr>
                </a:solidFill>
              </a:rPr>
              <a:t>1) May resemble…</a:t>
            </a:r>
            <a:r>
              <a:rPr lang="en-US" altLang="en-US" sz="1200" b="1">
                <a:solidFill>
                  <a:schemeClr val="bg1">
                    <a:lumMod val="65000"/>
                  </a:schemeClr>
                </a:solidFill>
              </a:rPr>
              <a:t>deep cupping</a:t>
            </a:r>
          </a:p>
          <a:p>
            <a:pPr eaLnBrk="1" hangingPunct="1">
              <a:defRPr/>
            </a:pPr>
            <a:r>
              <a:rPr lang="en-US" altLang="en-US" sz="1200">
                <a:solidFill>
                  <a:schemeClr val="bg1">
                    <a:lumMod val="65000"/>
                  </a:schemeClr>
                </a:solidFill>
              </a:rPr>
              <a:t>2) Can be…</a:t>
            </a:r>
            <a:r>
              <a:rPr lang="en-US" altLang="en-US" sz="1200" b="1">
                <a:solidFill>
                  <a:schemeClr val="bg1">
                    <a:lumMod val="65000"/>
                  </a:schemeClr>
                </a:solidFill>
              </a:rPr>
              <a:t>bilateral, asymmetric</a:t>
            </a:r>
          </a:p>
          <a:p>
            <a:pPr eaLnBrk="1" hangingPunct="1">
              <a:defRPr/>
            </a:pPr>
            <a:r>
              <a:rPr lang="en-US" altLang="en-US" sz="1200">
                <a:solidFill>
                  <a:schemeClr val="bg1">
                    <a:lumMod val="65000"/>
                  </a:schemeClr>
                </a:solidFill>
              </a:rPr>
              <a:t>3) Part of the…</a:t>
            </a:r>
            <a:r>
              <a:rPr lang="en-US" altLang="en-US" sz="1200" b="1">
                <a:solidFill>
                  <a:schemeClr val="bg1">
                    <a:lumMod val="65000"/>
                  </a:schemeClr>
                </a:solidFill>
              </a:rPr>
              <a:t>CHARGE association</a:t>
            </a:r>
          </a:p>
        </p:txBody>
      </p:sp>
      <p:sp>
        <p:nvSpPr>
          <p:cNvPr id="25" name="Line 8">
            <a:extLst>
              <a:ext uri="{FF2B5EF4-FFF2-40B4-BE49-F238E27FC236}">
                <a16:creationId xmlns:a16="http://schemas.microsoft.com/office/drawing/2014/main" id="{EDEEAEB6-5352-41F1-8557-B23E6F4B4721}"/>
              </a:ext>
            </a:extLst>
          </p:cNvPr>
          <p:cNvSpPr>
            <a:spLocks noChangeShapeType="1"/>
          </p:cNvSpPr>
          <p:nvPr/>
        </p:nvSpPr>
        <p:spPr bwMode="auto">
          <a:xfrm flipH="1">
            <a:off x="2971800" y="2057400"/>
            <a:ext cx="152400" cy="1447800"/>
          </a:xfrm>
          <a:prstGeom prst="line">
            <a:avLst/>
          </a:prstGeom>
          <a:noFill/>
          <a:ln w="9525">
            <a:solidFill>
              <a:schemeClr val="bg1">
                <a:lumMod val="6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en-US">
              <a:latin typeface="Arial" charset="0"/>
            </a:endParaRPr>
          </a:p>
        </p:txBody>
      </p:sp>
      <p:sp>
        <p:nvSpPr>
          <p:cNvPr id="26" name="Text Box 9">
            <a:extLst>
              <a:ext uri="{FF2B5EF4-FFF2-40B4-BE49-F238E27FC236}">
                <a16:creationId xmlns:a16="http://schemas.microsoft.com/office/drawing/2014/main" id="{966E8F5F-47FB-451D-A3AD-4D6CFA5F356D}"/>
              </a:ext>
            </a:extLst>
          </p:cNvPr>
          <p:cNvSpPr txBox="1">
            <a:spLocks noChangeArrowheads="1"/>
          </p:cNvSpPr>
          <p:nvPr/>
        </p:nvSpPr>
        <p:spPr bwMode="auto">
          <a:xfrm>
            <a:off x="1371600" y="4267200"/>
            <a:ext cx="3057525" cy="2154238"/>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r>
              <a:rPr lang="en-US" altLang="en-US" sz="1400" b="1" dirty="0">
                <a:solidFill>
                  <a:schemeClr val="bg1">
                    <a:lumMod val="65000"/>
                  </a:schemeClr>
                </a:solidFill>
              </a:rPr>
              <a:t>Morning-Glory Disc</a:t>
            </a:r>
          </a:p>
          <a:p>
            <a:pPr eaLnBrk="1" hangingPunct="1">
              <a:defRPr/>
            </a:pPr>
            <a:r>
              <a:rPr lang="en-US" altLang="en-US" sz="1200" dirty="0">
                <a:solidFill>
                  <a:schemeClr val="bg1">
                    <a:lumMod val="65000"/>
                  </a:schemeClr>
                </a:solidFill>
              </a:rPr>
              <a:t>--DFE reveals:</a:t>
            </a:r>
          </a:p>
          <a:p>
            <a:pPr eaLnBrk="1" hangingPunct="1">
              <a:defRPr/>
            </a:pPr>
            <a:r>
              <a:rPr lang="en-US" altLang="en-US" sz="1200" dirty="0">
                <a:solidFill>
                  <a:schemeClr val="bg1">
                    <a:lumMod val="65000"/>
                  </a:schemeClr>
                </a:solidFill>
              </a:rPr>
              <a:t>  1) A funnel-shaped…</a:t>
            </a:r>
            <a:r>
              <a:rPr lang="en-US" altLang="en-US" sz="1200" b="1" dirty="0">
                <a:solidFill>
                  <a:schemeClr val="bg1">
                    <a:lumMod val="65000"/>
                  </a:schemeClr>
                </a:solidFill>
              </a:rPr>
              <a:t>excavation</a:t>
            </a:r>
            <a:endParaRPr lang="en-US" altLang="en-US" sz="1200" dirty="0">
              <a:solidFill>
                <a:schemeClr val="bg1">
                  <a:lumMod val="65000"/>
                </a:schemeClr>
              </a:solidFill>
            </a:endParaRPr>
          </a:p>
          <a:p>
            <a:pPr eaLnBrk="1" hangingPunct="1">
              <a:defRPr/>
            </a:pPr>
            <a:r>
              <a:rPr lang="en-US" altLang="en-US" sz="1200" dirty="0">
                <a:solidFill>
                  <a:schemeClr val="bg1">
                    <a:lumMod val="65000"/>
                  </a:schemeClr>
                </a:solidFill>
              </a:rPr>
              <a:t>  2) Number of vessels crossing the rim</a:t>
            </a:r>
          </a:p>
          <a:p>
            <a:pPr eaLnBrk="1" hangingPunct="1">
              <a:defRPr/>
            </a:pPr>
            <a:r>
              <a:rPr lang="en-US" altLang="en-US" sz="1200" dirty="0">
                <a:solidFill>
                  <a:schemeClr val="bg1">
                    <a:lumMod val="65000"/>
                  </a:schemeClr>
                </a:solidFill>
              </a:rPr>
              <a:t>    seems abnormally…</a:t>
            </a:r>
            <a:r>
              <a:rPr lang="en-US" altLang="en-US" sz="1200" b="1" dirty="0">
                <a:solidFill>
                  <a:schemeClr val="bg1">
                    <a:lumMod val="65000"/>
                  </a:schemeClr>
                </a:solidFill>
              </a:rPr>
              <a:t>high</a:t>
            </a:r>
            <a:r>
              <a:rPr lang="en-US" altLang="en-US" sz="1200" dirty="0">
                <a:solidFill>
                  <a:schemeClr val="bg1">
                    <a:lumMod val="65000"/>
                  </a:schemeClr>
                </a:solidFill>
              </a:rPr>
              <a:t> </a:t>
            </a:r>
            <a:endParaRPr lang="en-US" altLang="en-US" sz="1200" b="1" dirty="0">
              <a:solidFill>
                <a:schemeClr val="bg1">
                  <a:lumMod val="65000"/>
                </a:schemeClr>
              </a:solidFill>
            </a:endParaRPr>
          </a:p>
          <a:p>
            <a:pPr eaLnBrk="1" hangingPunct="1">
              <a:defRPr/>
            </a:pPr>
            <a:r>
              <a:rPr lang="en-US" altLang="en-US" sz="1200" dirty="0">
                <a:solidFill>
                  <a:schemeClr val="bg1">
                    <a:lumMod val="65000"/>
                  </a:schemeClr>
                </a:solidFill>
              </a:rPr>
              <a:t>--Tissue is…</a:t>
            </a:r>
            <a:r>
              <a:rPr lang="en-US" altLang="en-US" sz="1200" b="1" dirty="0">
                <a:solidFill>
                  <a:schemeClr val="bg1">
                    <a:lumMod val="65000"/>
                  </a:schemeClr>
                </a:solidFill>
              </a:rPr>
              <a:t>contractile</a:t>
            </a:r>
            <a:r>
              <a:rPr lang="en-US" altLang="en-US" sz="1200" dirty="0">
                <a:solidFill>
                  <a:schemeClr val="bg1">
                    <a:lumMod val="65000"/>
                  </a:schemeClr>
                </a:solidFill>
              </a:rPr>
              <a:t>, so cup seems</a:t>
            </a:r>
          </a:p>
          <a:p>
            <a:pPr eaLnBrk="1" hangingPunct="1">
              <a:defRPr/>
            </a:pPr>
            <a:r>
              <a:rPr lang="en-US" altLang="en-US" sz="1200" dirty="0">
                <a:solidFill>
                  <a:schemeClr val="bg1">
                    <a:lumMod val="65000"/>
                  </a:schemeClr>
                </a:solidFill>
              </a:rPr>
              <a:t>  to…</a:t>
            </a:r>
            <a:r>
              <a:rPr lang="en-US" altLang="en-US" sz="1200" b="1" dirty="0">
                <a:solidFill>
                  <a:schemeClr val="bg1">
                    <a:lumMod val="65000"/>
                  </a:schemeClr>
                </a:solidFill>
              </a:rPr>
              <a:t>open </a:t>
            </a:r>
            <a:r>
              <a:rPr lang="en-US" altLang="en-US" sz="1200" dirty="0">
                <a:solidFill>
                  <a:schemeClr val="bg1">
                    <a:lumMod val="65000"/>
                  </a:schemeClr>
                </a:solidFill>
              </a:rPr>
              <a:t>and</a:t>
            </a:r>
            <a:r>
              <a:rPr lang="en-US" altLang="en-US" sz="1200" b="1" dirty="0">
                <a:solidFill>
                  <a:schemeClr val="bg1">
                    <a:lumMod val="65000"/>
                  </a:schemeClr>
                </a:solidFill>
              </a:rPr>
              <a:t> close</a:t>
            </a:r>
            <a:r>
              <a:rPr lang="en-US" altLang="en-US" sz="1200" dirty="0">
                <a:solidFill>
                  <a:schemeClr val="bg1">
                    <a:lumMod val="65000"/>
                  </a:schemeClr>
                </a:solidFill>
              </a:rPr>
              <a:t> (like its namesake,  </a:t>
            </a:r>
          </a:p>
          <a:p>
            <a:pPr eaLnBrk="1" hangingPunct="1">
              <a:defRPr/>
            </a:pPr>
            <a:r>
              <a:rPr lang="en-US" altLang="en-US" sz="1200" dirty="0">
                <a:solidFill>
                  <a:schemeClr val="bg1">
                    <a:lumMod val="65000"/>
                  </a:schemeClr>
                </a:solidFill>
              </a:rPr>
              <a:t>  the morning-glory flower)</a:t>
            </a:r>
          </a:p>
          <a:p>
            <a:pPr eaLnBrk="1" hangingPunct="1">
              <a:defRPr/>
            </a:pPr>
            <a:r>
              <a:rPr lang="en-US" altLang="en-US" sz="1200" dirty="0">
                <a:solidFill>
                  <a:schemeClr val="bg1">
                    <a:lumMod val="65000"/>
                  </a:schemeClr>
                </a:solidFill>
              </a:rPr>
              <a:t>--VA usually…</a:t>
            </a:r>
            <a:r>
              <a:rPr lang="en-US" altLang="en-US" sz="1200" b="1" dirty="0">
                <a:solidFill>
                  <a:schemeClr val="bg1">
                    <a:lumMod val="65000"/>
                  </a:schemeClr>
                </a:solidFill>
              </a:rPr>
              <a:t>20/200</a:t>
            </a:r>
            <a:r>
              <a:rPr lang="en-US" altLang="en-US" sz="1200" dirty="0">
                <a:solidFill>
                  <a:schemeClr val="bg1">
                    <a:lumMod val="65000"/>
                  </a:schemeClr>
                </a:solidFill>
              </a:rPr>
              <a:t>, but can be…</a:t>
            </a:r>
          </a:p>
          <a:p>
            <a:pPr eaLnBrk="1" hangingPunct="1">
              <a:defRPr/>
            </a:pPr>
            <a:r>
              <a:rPr lang="en-US" altLang="en-US" sz="1200" dirty="0">
                <a:solidFill>
                  <a:schemeClr val="bg1">
                    <a:lumMod val="65000"/>
                  </a:schemeClr>
                </a:solidFill>
              </a:rPr>
              <a:t>   </a:t>
            </a:r>
            <a:r>
              <a:rPr lang="en-US" altLang="en-US" sz="1200" b="1" dirty="0">
                <a:solidFill>
                  <a:schemeClr val="bg1">
                    <a:lumMod val="65000"/>
                  </a:schemeClr>
                </a:solidFill>
              </a:rPr>
              <a:t>20/20&lt;-&gt;NLP</a:t>
            </a:r>
          </a:p>
          <a:p>
            <a:pPr eaLnBrk="1" hangingPunct="1">
              <a:defRPr/>
            </a:pPr>
            <a:r>
              <a:rPr lang="en-US" altLang="en-US" sz="1200" dirty="0">
                <a:solidFill>
                  <a:schemeClr val="bg1">
                    <a:lumMod val="65000"/>
                  </a:schemeClr>
                </a:solidFill>
              </a:rPr>
              <a:t>--1/3 develop…</a:t>
            </a:r>
            <a:r>
              <a:rPr lang="en-US" altLang="en-US" sz="1200" b="1" dirty="0">
                <a:solidFill>
                  <a:schemeClr val="bg1">
                    <a:lumMod val="65000"/>
                  </a:schemeClr>
                </a:solidFill>
              </a:rPr>
              <a:t>serous RD</a:t>
            </a:r>
          </a:p>
        </p:txBody>
      </p:sp>
      <p:sp>
        <p:nvSpPr>
          <p:cNvPr id="27" name="Line 12">
            <a:extLst>
              <a:ext uri="{FF2B5EF4-FFF2-40B4-BE49-F238E27FC236}">
                <a16:creationId xmlns:a16="http://schemas.microsoft.com/office/drawing/2014/main" id="{65BA81D9-D9F9-47DA-B94E-2401C9B40EBF}"/>
              </a:ext>
            </a:extLst>
          </p:cNvPr>
          <p:cNvSpPr>
            <a:spLocks noChangeShapeType="1"/>
          </p:cNvSpPr>
          <p:nvPr/>
        </p:nvSpPr>
        <p:spPr bwMode="auto">
          <a:xfrm>
            <a:off x="3124200" y="2057400"/>
            <a:ext cx="381000" cy="22098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en-US"/>
          </a:p>
        </p:txBody>
      </p:sp>
      <p:sp>
        <p:nvSpPr>
          <p:cNvPr id="30" name="Text Box 13">
            <a:extLst>
              <a:ext uri="{FF2B5EF4-FFF2-40B4-BE49-F238E27FC236}">
                <a16:creationId xmlns:a16="http://schemas.microsoft.com/office/drawing/2014/main" id="{E04BC85D-0482-42C1-8D98-D7B33C07DA16}"/>
              </a:ext>
            </a:extLst>
          </p:cNvPr>
          <p:cNvSpPr txBox="1">
            <a:spLocks noChangeArrowheads="1"/>
          </p:cNvSpPr>
          <p:nvPr/>
        </p:nvSpPr>
        <p:spPr bwMode="auto">
          <a:xfrm>
            <a:off x="5257800" y="3760788"/>
            <a:ext cx="3424238" cy="1231900"/>
          </a:xfrm>
          <a:prstGeom prst="rect">
            <a:avLst/>
          </a:prstGeom>
          <a:solidFill>
            <a:srgbClr val="CCFF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dirty="0"/>
              <a:t>Optic Nerve Hypoplasia</a:t>
            </a:r>
          </a:p>
          <a:p>
            <a:pPr eaLnBrk="1" hangingPunct="1">
              <a:spcBef>
                <a:spcPct val="0"/>
              </a:spcBef>
              <a:buClrTx/>
              <a:buSzTx/>
              <a:buFontTx/>
              <a:buNone/>
            </a:pPr>
            <a:r>
              <a:rPr lang="en-US" altLang="en-US" sz="1200" dirty="0"/>
              <a:t>1) Abnormally low</a:t>
            </a:r>
            <a:r>
              <a:rPr lang="en-US" altLang="en-US" sz="1200" b="1" dirty="0">
                <a:solidFill>
                  <a:srgbClr val="0000FF"/>
                </a:solidFill>
              </a:rPr>
              <a:t> </a:t>
            </a:r>
            <a:r>
              <a:rPr lang="en-US" altLang="en-US" sz="1200" dirty="0"/>
              <a:t>number of…</a:t>
            </a:r>
            <a:r>
              <a:rPr lang="en-US" altLang="en-US" sz="1200" b="1" dirty="0">
                <a:solidFill>
                  <a:srgbClr val="0000FF"/>
                </a:solidFill>
              </a:rPr>
              <a:t>axons</a:t>
            </a:r>
          </a:p>
          <a:p>
            <a:pPr eaLnBrk="1" hangingPunct="1">
              <a:spcBef>
                <a:spcPct val="0"/>
              </a:spcBef>
              <a:buClrTx/>
              <a:buSzTx/>
              <a:buFontTx/>
              <a:buNone/>
            </a:pPr>
            <a:r>
              <a:rPr lang="en-US" altLang="en-US" sz="1200" dirty="0"/>
              <a:t>2) DFE: Small pale disc with…</a:t>
            </a:r>
            <a:r>
              <a:rPr lang="en-US" altLang="en-US" sz="1200" b="1" dirty="0">
                <a:solidFill>
                  <a:srgbClr val="0000FF"/>
                </a:solidFill>
              </a:rPr>
              <a:t>double ring </a:t>
            </a:r>
            <a:r>
              <a:rPr lang="en-US" altLang="en-US" sz="1200" dirty="0"/>
              <a:t>sign</a:t>
            </a:r>
          </a:p>
          <a:p>
            <a:pPr eaLnBrk="1" hangingPunct="1">
              <a:spcBef>
                <a:spcPct val="0"/>
              </a:spcBef>
              <a:buClrTx/>
              <a:buSzTx/>
              <a:buFontTx/>
              <a:buNone/>
            </a:pPr>
            <a:r>
              <a:rPr lang="en-US" altLang="en-US" sz="1200" dirty="0"/>
              <a:t>3) VA…</a:t>
            </a:r>
            <a:r>
              <a:rPr lang="en-US" altLang="en-US" sz="1200" b="1" dirty="0">
                <a:solidFill>
                  <a:srgbClr val="0000FF"/>
                </a:solidFill>
              </a:rPr>
              <a:t>20/15&lt;-&gt;NLP</a:t>
            </a:r>
          </a:p>
          <a:p>
            <a:pPr eaLnBrk="1" hangingPunct="1">
              <a:spcBef>
                <a:spcPct val="0"/>
              </a:spcBef>
              <a:buClrTx/>
              <a:buSzTx/>
              <a:buFontTx/>
              <a:buNone/>
            </a:pPr>
            <a:r>
              <a:rPr lang="en-US" altLang="en-US" sz="1200" dirty="0"/>
              <a:t>4) VF defects…</a:t>
            </a:r>
            <a:r>
              <a:rPr lang="en-US" altLang="en-US" sz="1200" b="1" dirty="0">
                <a:solidFill>
                  <a:srgbClr val="0000FF"/>
                </a:solidFill>
              </a:rPr>
              <a:t>invariably present</a:t>
            </a:r>
          </a:p>
          <a:p>
            <a:pPr eaLnBrk="1" hangingPunct="1">
              <a:spcBef>
                <a:spcPct val="0"/>
              </a:spcBef>
              <a:buClrTx/>
              <a:buSzTx/>
              <a:buFontTx/>
              <a:buNone/>
            </a:pPr>
            <a:r>
              <a:rPr lang="en-US" altLang="en-US" sz="1200" dirty="0"/>
              <a:t>5) Remember the…</a:t>
            </a:r>
            <a:r>
              <a:rPr lang="en-US" altLang="en-US" sz="1200" b="1" dirty="0">
                <a:solidFill>
                  <a:srgbClr val="0000FF"/>
                </a:solidFill>
              </a:rPr>
              <a:t>4 D’s</a:t>
            </a:r>
            <a:r>
              <a:rPr lang="en-US" altLang="en-US" sz="1200" dirty="0"/>
              <a:t> (more on this shortly)</a:t>
            </a:r>
          </a:p>
        </p:txBody>
      </p:sp>
      <p:sp>
        <p:nvSpPr>
          <p:cNvPr id="3" name="TextBox 2">
            <a:extLst>
              <a:ext uri="{FF2B5EF4-FFF2-40B4-BE49-F238E27FC236}">
                <a16:creationId xmlns:a16="http://schemas.microsoft.com/office/drawing/2014/main" id="{68192841-37DB-4365-912A-E85D7BB8C699}"/>
              </a:ext>
            </a:extLst>
          </p:cNvPr>
          <p:cNvSpPr txBox="1"/>
          <p:nvPr/>
        </p:nvSpPr>
        <p:spPr>
          <a:xfrm>
            <a:off x="1453926" y="2168210"/>
            <a:ext cx="7455348" cy="1569660"/>
          </a:xfrm>
          <a:prstGeom prst="rect">
            <a:avLst/>
          </a:prstGeom>
          <a:solidFill>
            <a:schemeClr val="accent5">
              <a:lumMod val="75000"/>
            </a:schemeClr>
          </a:solidFill>
        </p:spPr>
        <p:txBody>
          <a:bodyPr wrap="square" rtlCol="0">
            <a:spAutoFit/>
          </a:bodyPr>
          <a:lstStyle/>
          <a:p>
            <a:r>
              <a:rPr lang="en-US" sz="1600" i="1" dirty="0">
                <a:solidFill>
                  <a:srgbClr val="0000FF"/>
                </a:solidFill>
              </a:rPr>
              <a:t>You see a child with optic nerve hypoplasia. What steps should you at least consider taking?</a:t>
            </a:r>
          </a:p>
          <a:p>
            <a:r>
              <a:rPr lang="en-US" sz="1600" dirty="0">
                <a:solidFill>
                  <a:srgbClr val="0000FF"/>
                </a:solidFill>
              </a:rPr>
              <a:t>--Obtaining </a:t>
            </a:r>
            <a:r>
              <a:rPr lang="en-US" sz="1600" i="1" dirty="0">
                <a:solidFill>
                  <a:srgbClr val="0000FF"/>
                </a:solidFill>
              </a:rPr>
              <a:t> </a:t>
            </a:r>
            <a:r>
              <a:rPr lang="en-US" sz="1600" dirty="0">
                <a:solidFill>
                  <a:srgbClr val="0000FF"/>
                </a:solidFill>
              </a:rPr>
              <a:t>MRI brain</a:t>
            </a:r>
            <a:r>
              <a:rPr lang="en-US" sz="1600" dirty="0">
                <a:solidFill>
                  <a:schemeClr val="accent5">
                    <a:lumMod val="75000"/>
                  </a:schemeClr>
                </a:solidFill>
              </a:rPr>
              <a:t>—a variety of CNS abnormalities are associated with it   (will unpack this in the upcoming </a:t>
            </a:r>
            <a:r>
              <a:rPr lang="en-US" sz="1600" i="1" dirty="0">
                <a:solidFill>
                  <a:schemeClr val="accent5">
                    <a:lumMod val="75000"/>
                  </a:schemeClr>
                </a:solidFill>
              </a:rPr>
              <a:t>4 D’s </a:t>
            </a:r>
            <a:r>
              <a:rPr lang="en-US" sz="1600" dirty="0">
                <a:solidFill>
                  <a:schemeClr val="accent5">
                    <a:lumMod val="75000"/>
                  </a:schemeClr>
                </a:solidFill>
              </a:rPr>
              <a:t>section)</a:t>
            </a:r>
          </a:p>
          <a:p>
            <a:r>
              <a:rPr lang="en-US" sz="1600" dirty="0">
                <a:solidFill>
                  <a:srgbClr val="0000FF"/>
                </a:solidFill>
              </a:rPr>
              <a:t>--Getting an  endocrine  consult</a:t>
            </a:r>
            <a:r>
              <a:rPr lang="en-US" sz="1600" dirty="0">
                <a:solidFill>
                  <a:schemeClr val="accent5">
                    <a:lumMod val="75000"/>
                  </a:schemeClr>
                </a:solidFill>
              </a:rPr>
              <a:t>—multiple hormonal deficiencies are associated (mainly  pituitary- related)</a:t>
            </a:r>
          </a:p>
        </p:txBody>
      </p:sp>
      <p:sp>
        <p:nvSpPr>
          <p:cNvPr id="2" name="Oval 1">
            <a:extLst>
              <a:ext uri="{FF2B5EF4-FFF2-40B4-BE49-F238E27FC236}">
                <a16:creationId xmlns:a16="http://schemas.microsoft.com/office/drawing/2014/main" id="{06210155-FE3F-448F-9971-DE121E80A8D2}"/>
              </a:ext>
            </a:extLst>
          </p:cNvPr>
          <p:cNvSpPr/>
          <p:nvPr/>
        </p:nvSpPr>
        <p:spPr>
          <a:xfrm>
            <a:off x="4800600" y="3505200"/>
            <a:ext cx="4114800" cy="1828800"/>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306435751"/>
      </p:ext>
    </p:extLst>
  </p:cSld>
  <p:clrMapOvr>
    <a:masterClrMapping/>
  </p:clrMapOvr>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Text Box 13">
            <a:extLst>
              <a:ext uri="{FF2B5EF4-FFF2-40B4-BE49-F238E27FC236}">
                <a16:creationId xmlns:a16="http://schemas.microsoft.com/office/drawing/2014/main" id="{3C33F021-6FE1-431C-A26B-E52190B415D8}"/>
              </a:ext>
            </a:extLst>
          </p:cNvPr>
          <p:cNvSpPr txBox="1">
            <a:spLocks noChangeArrowheads="1"/>
          </p:cNvSpPr>
          <p:nvPr/>
        </p:nvSpPr>
        <p:spPr bwMode="auto">
          <a:xfrm>
            <a:off x="4800600" y="5257800"/>
            <a:ext cx="4294188" cy="1230313"/>
          </a:xfrm>
          <a:prstGeom prst="rect">
            <a:avLst/>
          </a:prstGeom>
          <a:solidFill>
            <a:srgbClr val="FFCC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Tilted-Disc Syndrome</a:t>
            </a:r>
          </a:p>
          <a:p>
            <a:pPr eaLnBrk="1" hangingPunct="1">
              <a:spcBef>
                <a:spcPct val="0"/>
              </a:spcBef>
              <a:buClrTx/>
              <a:buSzTx/>
              <a:buFontTx/>
              <a:buNone/>
            </a:pPr>
            <a:r>
              <a:rPr lang="en-US" altLang="en-US" sz="1200"/>
              <a:t>1) Superior pole appears…</a:t>
            </a:r>
            <a:r>
              <a:rPr lang="en-US" altLang="en-US" sz="1200" b="1">
                <a:solidFill>
                  <a:srgbClr val="0000FF"/>
                </a:solidFill>
              </a:rPr>
              <a:t>elevated</a:t>
            </a:r>
            <a:r>
              <a:rPr lang="en-US" altLang="en-US" sz="1200"/>
              <a:t>, inferior…</a:t>
            </a:r>
            <a:r>
              <a:rPr lang="en-US" altLang="en-US" sz="1200" b="1">
                <a:solidFill>
                  <a:srgbClr val="0000FF"/>
                </a:solidFill>
              </a:rPr>
              <a:t>recessed</a:t>
            </a:r>
          </a:p>
          <a:p>
            <a:pPr eaLnBrk="1" hangingPunct="1">
              <a:spcBef>
                <a:spcPct val="0"/>
              </a:spcBef>
              <a:buClrTx/>
              <a:buSzTx/>
              <a:buFontTx/>
              <a:buNone/>
            </a:pPr>
            <a:r>
              <a:rPr lang="en-US" altLang="en-US" sz="1200"/>
              <a:t>2) </a:t>
            </a:r>
            <a:r>
              <a:rPr lang="en-US" altLang="en-US" sz="1200">
                <a:solidFill>
                  <a:srgbClr val="FFCC99"/>
                </a:solidFill>
              </a:rPr>
              <a:t>Associated with…</a:t>
            </a:r>
            <a:r>
              <a:rPr lang="en-US" altLang="en-US" sz="1200" b="1">
                <a:solidFill>
                  <a:srgbClr val="FFCC99"/>
                </a:solidFill>
              </a:rPr>
              <a:t>situs inversus</a:t>
            </a:r>
            <a:r>
              <a:rPr lang="en-US" altLang="en-US" sz="1200">
                <a:solidFill>
                  <a:srgbClr val="FFCC99"/>
                </a:solidFill>
              </a:rPr>
              <a:t> of retinal vessels</a:t>
            </a:r>
          </a:p>
          <a:p>
            <a:pPr eaLnBrk="1" hangingPunct="1">
              <a:spcBef>
                <a:spcPct val="0"/>
              </a:spcBef>
              <a:buClrTx/>
              <a:buSzTx/>
              <a:buFontTx/>
              <a:buNone/>
            </a:pPr>
            <a:r>
              <a:rPr lang="en-US" altLang="en-US" sz="1200"/>
              <a:t>3) </a:t>
            </a:r>
            <a:r>
              <a:rPr lang="en-US" altLang="en-US" sz="1200">
                <a:solidFill>
                  <a:srgbClr val="FFCC99"/>
                </a:solidFill>
              </a:rPr>
              <a:t>Fundus abnormality produces…</a:t>
            </a:r>
            <a:r>
              <a:rPr lang="en-US" altLang="en-US" sz="1200" b="1">
                <a:solidFill>
                  <a:srgbClr val="FFCC99"/>
                </a:solidFill>
              </a:rPr>
              <a:t>myopic astigmatism</a:t>
            </a:r>
          </a:p>
          <a:p>
            <a:pPr eaLnBrk="1" hangingPunct="1">
              <a:spcBef>
                <a:spcPct val="0"/>
              </a:spcBef>
              <a:buClrTx/>
              <a:buSzTx/>
              <a:buFontTx/>
              <a:buNone/>
            </a:pPr>
            <a:r>
              <a:rPr lang="en-US" altLang="en-US" sz="1200"/>
              <a:t>4) </a:t>
            </a:r>
            <a:r>
              <a:rPr lang="en-US" altLang="en-US" sz="1200">
                <a:solidFill>
                  <a:srgbClr val="FFCC99"/>
                </a:solidFill>
              </a:rPr>
              <a:t>VF testing reveals…</a:t>
            </a:r>
            <a:r>
              <a:rPr lang="en-US" altLang="en-US" sz="1200" b="1">
                <a:solidFill>
                  <a:srgbClr val="FFCC99"/>
                </a:solidFill>
              </a:rPr>
              <a:t>bitemporal hemianopia</a:t>
            </a:r>
            <a:r>
              <a:rPr lang="en-US" altLang="en-US" sz="1200">
                <a:solidFill>
                  <a:srgbClr val="FFCC99"/>
                </a:solidFill>
              </a:rPr>
              <a:t> that doesn’t</a:t>
            </a:r>
          </a:p>
          <a:p>
            <a:pPr eaLnBrk="1" hangingPunct="1">
              <a:spcBef>
                <a:spcPct val="0"/>
              </a:spcBef>
              <a:buClrTx/>
              <a:buSzTx/>
              <a:buFontTx/>
              <a:buNone/>
            </a:pPr>
            <a:r>
              <a:rPr lang="en-US" altLang="en-US" sz="1200">
                <a:solidFill>
                  <a:srgbClr val="FFCC99"/>
                </a:solidFill>
              </a:rPr>
              <a:t>   …</a:t>
            </a:r>
            <a:r>
              <a:rPr lang="en-US" altLang="en-US" sz="1200" b="1">
                <a:solidFill>
                  <a:srgbClr val="FFCC99"/>
                </a:solidFill>
              </a:rPr>
              <a:t>respect the vertical</a:t>
            </a:r>
            <a:r>
              <a:rPr lang="en-US" altLang="en-US" sz="1200">
                <a:solidFill>
                  <a:srgbClr val="FFCC99"/>
                </a:solidFill>
              </a:rPr>
              <a:t> and may…</a:t>
            </a:r>
            <a:r>
              <a:rPr lang="en-US" altLang="en-US" sz="1200" b="1">
                <a:solidFill>
                  <a:srgbClr val="FFCC99"/>
                </a:solidFill>
              </a:rPr>
              <a:t>resolve with refraction</a:t>
            </a:r>
          </a:p>
        </p:txBody>
      </p:sp>
      <p:sp>
        <p:nvSpPr>
          <p:cNvPr id="28" name="Text Box 13">
            <a:extLst>
              <a:ext uri="{FF2B5EF4-FFF2-40B4-BE49-F238E27FC236}">
                <a16:creationId xmlns:a16="http://schemas.microsoft.com/office/drawing/2014/main" id="{DEA6B129-DEFC-4933-98B7-C68271CF2D81}"/>
              </a:ext>
            </a:extLst>
          </p:cNvPr>
          <p:cNvSpPr txBox="1">
            <a:spLocks noChangeArrowheads="1"/>
          </p:cNvSpPr>
          <p:nvPr/>
        </p:nvSpPr>
        <p:spPr bwMode="auto">
          <a:xfrm>
            <a:off x="4800600" y="5257800"/>
            <a:ext cx="4216400" cy="1231106"/>
          </a:xfrm>
          <a:prstGeom prst="rect">
            <a:avLst/>
          </a:prstGeom>
          <a:solidFill>
            <a:srgbClr val="FFCC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dirty="0">
                <a:solidFill>
                  <a:schemeClr val="bg1">
                    <a:lumMod val="65000"/>
                  </a:schemeClr>
                </a:solidFill>
              </a:rPr>
              <a:t>Tilted-Disc Syndrome</a:t>
            </a:r>
          </a:p>
          <a:p>
            <a:pPr eaLnBrk="1" hangingPunct="1">
              <a:spcBef>
                <a:spcPct val="0"/>
              </a:spcBef>
              <a:buClrTx/>
              <a:buSzTx/>
              <a:buFontTx/>
              <a:buNone/>
            </a:pPr>
            <a:r>
              <a:rPr lang="en-US" altLang="en-US" sz="1200" dirty="0">
                <a:solidFill>
                  <a:srgbClr val="FFCC99"/>
                </a:solidFill>
              </a:rPr>
              <a:t>1) Superior pole appears…</a:t>
            </a:r>
            <a:r>
              <a:rPr lang="en-US" altLang="en-US" sz="1200" b="1" dirty="0">
                <a:solidFill>
                  <a:srgbClr val="FFCC99"/>
                </a:solidFill>
              </a:rPr>
              <a:t>elevated</a:t>
            </a:r>
            <a:r>
              <a:rPr lang="en-US" altLang="en-US" sz="1200" dirty="0">
                <a:solidFill>
                  <a:srgbClr val="FFCC99"/>
                </a:solidFill>
              </a:rPr>
              <a:t>, inferior… </a:t>
            </a:r>
            <a:r>
              <a:rPr lang="en-US" altLang="en-US" sz="1200" b="1" dirty="0">
                <a:solidFill>
                  <a:srgbClr val="FFCC99"/>
                </a:solidFill>
              </a:rPr>
              <a:t>recessed</a:t>
            </a:r>
          </a:p>
          <a:p>
            <a:pPr eaLnBrk="1" hangingPunct="1">
              <a:spcBef>
                <a:spcPct val="0"/>
              </a:spcBef>
              <a:buClrTx/>
              <a:buSzTx/>
              <a:buFontTx/>
              <a:buNone/>
            </a:pPr>
            <a:r>
              <a:rPr lang="en-US" altLang="en-US" sz="1200" dirty="0">
                <a:solidFill>
                  <a:srgbClr val="FFCC99"/>
                </a:solidFill>
              </a:rPr>
              <a:t>2) Associated with…</a:t>
            </a:r>
            <a:r>
              <a:rPr lang="en-US" altLang="en-US" sz="1200" b="1" dirty="0">
                <a:solidFill>
                  <a:srgbClr val="FFCC99"/>
                </a:solidFill>
              </a:rPr>
              <a:t>situs inversus</a:t>
            </a:r>
            <a:r>
              <a:rPr lang="en-US" altLang="en-US" sz="1200" dirty="0">
                <a:solidFill>
                  <a:srgbClr val="FFCC99"/>
                </a:solidFill>
              </a:rPr>
              <a:t> of retinal vessels</a:t>
            </a:r>
          </a:p>
          <a:p>
            <a:pPr eaLnBrk="1" hangingPunct="1">
              <a:spcBef>
                <a:spcPct val="0"/>
              </a:spcBef>
              <a:buClrTx/>
              <a:buSzTx/>
              <a:buFontTx/>
              <a:buNone/>
            </a:pPr>
            <a:r>
              <a:rPr lang="en-US" altLang="en-US" sz="1200" dirty="0">
                <a:solidFill>
                  <a:srgbClr val="FFCC99"/>
                </a:solidFill>
              </a:rPr>
              <a:t>3) Fundus abnormality produces… </a:t>
            </a:r>
            <a:r>
              <a:rPr lang="en-US" altLang="en-US" sz="1200" b="1" dirty="0">
                <a:solidFill>
                  <a:srgbClr val="FFCC99"/>
                </a:solidFill>
              </a:rPr>
              <a:t>myopic </a:t>
            </a:r>
            <a:r>
              <a:rPr lang="en-US" altLang="en-US" sz="1200" b="1" dirty="0" err="1">
                <a:solidFill>
                  <a:srgbClr val="FFCC99"/>
                </a:solidFill>
              </a:rPr>
              <a:t>astigm</a:t>
            </a:r>
            <a:endParaRPr lang="en-US" altLang="en-US" sz="1200" b="1" dirty="0">
              <a:solidFill>
                <a:srgbClr val="FFCC99"/>
              </a:solidFill>
            </a:endParaRPr>
          </a:p>
          <a:p>
            <a:pPr eaLnBrk="1" hangingPunct="1">
              <a:spcBef>
                <a:spcPct val="0"/>
              </a:spcBef>
              <a:buClrTx/>
              <a:buSzTx/>
              <a:buFontTx/>
              <a:buNone/>
            </a:pPr>
            <a:r>
              <a:rPr lang="en-US" altLang="en-US" sz="1200" dirty="0">
                <a:solidFill>
                  <a:srgbClr val="FFCC99"/>
                </a:solidFill>
              </a:rPr>
              <a:t>4) VF testing reveals…</a:t>
            </a:r>
            <a:r>
              <a:rPr lang="en-US" altLang="en-US" sz="1200" b="1" dirty="0">
                <a:solidFill>
                  <a:srgbClr val="FFCC99"/>
                </a:solidFill>
              </a:rPr>
              <a:t>bitemporal hemianopia</a:t>
            </a:r>
            <a:r>
              <a:rPr lang="en-US" altLang="en-US" sz="1200" dirty="0">
                <a:solidFill>
                  <a:srgbClr val="FFCC99"/>
                </a:solidFill>
              </a:rPr>
              <a:t> that </a:t>
            </a:r>
            <a:r>
              <a:rPr lang="en-US" altLang="en-US" sz="1200" dirty="0" err="1">
                <a:solidFill>
                  <a:srgbClr val="FFCC99"/>
                </a:solidFill>
              </a:rPr>
              <a:t>doesn’t</a:t>
            </a:r>
            <a:r>
              <a:rPr lang="en-US" altLang="en-US" sz="1200" b="1" dirty="0" err="1">
                <a:solidFill>
                  <a:srgbClr val="FFCC99"/>
                </a:solidFill>
              </a:rPr>
              <a:t>with</a:t>
            </a:r>
            <a:r>
              <a:rPr lang="en-US" altLang="en-US" sz="1200" b="1" dirty="0">
                <a:solidFill>
                  <a:srgbClr val="FFCC99"/>
                </a:solidFill>
              </a:rPr>
              <a:t> refract</a:t>
            </a:r>
          </a:p>
        </p:txBody>
      </p:sp>
      <p:sp>
        <p:nvSpPr>
          <p:cNvPr id="56330" name="Text Box 14">
            <a:extLst>
              <a:ext uri="{FF2B5EF4-FFF2-40B4-BE49-F238E27FC236}">
                <a16:creationId xmlns:a16="http://schemas.microsoft.com/office/drawing/2014/main" id="{E45ACE8A-191D-4C29-8A7A-120D0E2FCE5F}"/>
              </a:ext>
            </a:extLst>
          </p:cNvPr>
          <p:cNvSpPr txBox="1">
            <a:spLocks noChangeArrowheads="1"/>
          </p:cNvSpPr>
          <p:nvPr/>
        </p:nvSpPr>
        <p:spPr bwMode="auto">
          <a:xfrm>
            <a:off x="4648200" y="2576513"/>
            <a:ext cx="3522663" cy="862012"/>
          </a:xfrm>
          <a:prstGeom prst="rect">
            <a:avLst/>
          </a:prstGeom>
          <a:solidFill>
            <a:srgbClr val="FFC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solidFill>
                  <a:schemeClr val="bg1">
                    <a:lumMod val="65000"/>
                  </a:schemeClr>
                </a:solidFill>
              </a:rPr>
              <a:t>Myelinated RNFL</a:t>
            </a:r>
          </a:p>
          <a:p>
            <a:pPr eaLnBrk="1" hangingPunct="1">
              <a:spcBef>
                <a:spcPct val="0"/>
              </a:spcBef>
              <a:buClrTx/>
              <a:buSzTx/>
              <a:buFontTx/>
              <a:buNone/>
            </a:pPr>
            <a:r>
              <a:rPr lang="en-US" altLang="en-US" sz="1200">
                <a:solidFill>
                  <a:schemeClr val="bg1">
                    <a:lumMod val="65000"/>
                  </a:schemeClr>
                </a:solidFill>
              </a:rPr>
              <a:t>1) Myelin normally ends at the…</a:t>
            </a:r>
            <a:r>
              <a:rPr lang="en-US" altLang="en-US" sz="1200" b="1">
                <a:solidFill>
                  <a:schemeClr val="bg1">
                    <a:lumMod val="65000"/>
                  </a:schemeClr>
                </a:solidFill>
              </a:rPr>
              <a:t>lamina cribrosa</a:t>
            </a:r>
          </a:p>
          <a:p>
            <a:pPr eaLnBrk="1" hangingPunct="1">
              <a:spcBef>
                <a:spcPct val="0"/>
              </a:spcBef>
              <a:buClrTx/>
              <a:buSzTx/>
              <a:buFontTx/>
              <a:buNone/>
            </a:pPr>
            <a:r>
              <a:rPr lang="en-US" altLang="en-US" sz="1200">
                <a:solidFill>
                  <a:schemeClr val="bg1">
                    <a:lumMod val="65000"/>
                  </a:schemeClr>
                </a:solidFill>
              </a:rPr>
              <a:t>2) Can be…</a:t>
            </a:r>
            <a:r>
              <a:rPr lang="en-US" altLang="en-US" sz="1200" b="1">
                <a:solidFill>
                  <a:schemeClr val="bg1">
                    <a:lumMod val="65000"/>
                  </a:schemeClr>
                </a:solidFill>
              </a:rPr>
              <a:t>patchy</a:t>
            </a:r>
            <a:r>
              <a:rPr lang="en-US" altLang="en-US" sz="1200">
                <a:solidFill>
                  <a:schemeClr val="bg1">
                    <a:lumMod val="65000"/>
                  </a:schemeClr>
                </a:solidFill>
              </a:rPr>
              <a:t> and </a:t>
            </a:r>
            <a:r>
              <a:rPr lang="en-US" altLang="en-US" sz="1200" b="1">
                <a:solidFill>
                  <a:schemeClr val="bg1">
                    <a:lumMod val="65000"/>
                  </a:schemeClr>
                </a:solidFill>
              </a:rPr>
              <a:t>discontinuous</a:t>
            </a:r>
          </a:p>
          <a:p>
            <a:pPr eaLnBrk="1" hangingPunct="1">
              <a:spcBef>
                <a:spcPct val="0"/>
              </a:spcBef>
              <a:buClrTx/>
              <a:buSzTx/>
              <a:buFontTx/>
              <a:buNone/>
            </a:pPr>
            <a:r>
              <a:rPr lang="en-US" altLang="en-US" sz="1200">
                <a:solidFill>
                  <a:schemeClr val="bg1">
                    <a:lumMod val="65000"/>
                  </a:schemeClr>
                </a:solidFill>
              </a:rPr>
              <a:t>3) Corresponding VF has an…</a:t>
            </a:r>
            <a:r>
              <a:rPr lang="en-US" altLang="en-US" sz="1200" b="1">
                <a:solidFill>
                  <a:schemeClr val="bg1">
                    <a:lumMod val="65000"/>
                  </a:schemeClr>
                </a:solidFill>
              </a:rPr>
              <a:t>absolute</a:t>
            </a:r>
            <a:r>
              <a:rPr lang="en-US" altLang="en-US" sz="1200">
                <a:solidFill>
                  <a:schemeClr val="bg1">
                    <a:lumMod val="65000"/>
                  </a:schemeClr>
                </a:solidFill>
              </a:rPr>
              <a:t> scotoma</a:t>
            </a:r>
          </a:p>
        </p:txBody>
      </p:sp>
      <p:sp>
        <p:nvSpPr>
          <p:cNvPr id="56331" name="Text Box 15">
            <a:extLst>
              <a:ext uri="{FF2B5EF4-FFF2-40B4-BE49-F238E27FC236}">
                <a16:creationId xmlns:a16="http://schemas.microsoft.com/office/drawing/2014/main" id="{E7D5CBA5-0945-4399-B0FB-53830B5EE3B7}"/>
              </a:ext>
            </a:extLst>
          </p:cNvPr>
          <p:cNvSpPr txBox="1">
            <a:spLocks noChangeArrowheads="1"/>
          </p:cNvSpPr>
          <p:nvPr/>
        </p:nvSpPr>
        <p:spPr bwMode="auto">
          <a:xfrm>
            <a:off x="5410200" y="1687513"/>
            <a:ext cx="3640740" cy="677108"/>
          </a:xfrm>
          <a:prstGeom prst="rect">
            <a:avLst/>
          </a:prstGeom>
          <a:solidFill>
            <a:srgbClr val="FFFF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solidFill>
                  <a:schemeClr val="bg1">
                    <a:lumMod val="75000"/>
                  </a:schemeClr>
                </a:solidFill>
              </a:rPr>
              <a:t>Megalopapilla</a:t>
            </a:r>
          </a:p>
          <a:p>
            <a:pPr eaLnBrk="1" hangingPunct="1">
              <a:spcBef>
                <a:spcPct val="0"/>
              </a:spcBef>
              <a:buClrTx/>
              <a:buSzTx/>
              <a:buFontTx/>
              <a:buNone/>
            </a:pPr>
            <a:r>
              <a:rPr lang="en-US" altLang="en-US" sz="1200">
                <a:solidFill>
                  <a:schemeClr val="bg1">
                    <a:lumMod val="75000"/>
                  </a:schemeClr>
                </a:solidFill>
              </a:rPr>
              <a:t>1) Abnormally large diameter of…</a:t>
            </a:r>
            <a:r>
              <a:rPr lang="en-US" altLang="en-US" sz="1200" b="1">
                <a:solidFill>
                  <a:schemeClr val="bg1">
                    <a:lumMod val="75000"/>
                  </a:schemeClr>
                </a:solidFill>
              </a:rPr>
              <a:t>disc </a:t>
            </a:r>
            <a:r>
              <a:rPr lang="en-US" altLang="en-US" sz="1200">
                <a:solidFill>
                  <a:schemeClr val="bg1">
                    <a:lumMod val="75000"/>
                  </a:schemeClr>
                </a:solidFill>
              </a:rPr>
              <a:t>and</a:t>
            </a:r>
            <a:r>
              <a:rPr lang="en-US" altLang="en-US" sz="1200" b="1">
                <a:solidFill>
                  <a:schemeClr val="bg1">
                    <a:lumMod val="75000"/>
                  </a:schemeClr>
                </a:solidFill>
              </a:rPr>
              <a:t> cup</a:t>
            </a:r>
          </a:p>
          <a:p>
            <a:pPr eaLnBrk="1" hangingPunct="1">
              <a:spcBef>
                <a:spcPct val="0"/>
              </a:spcBef>
              <a:buClrTx/>
              <a:buSzTx/>
              <a:buFontTx/>
              <a:buNone/>
            </a:pPr>
            <a:r>
              <a:rPr lang="en-US" altLang="en-US" sz="1200">
                <a:solidFill>
                  <a:schemeClr val="bg1">
                    <a:lumMod val="75000"/>
                  </a:schemeClr>
                </a:solidFill>
              </a:rPr>
              <a:t>2) VF testing may reveal an…</a:t>
            </a:r>
            <a:r>
              <a:rPr lang="en-US" altLang="en-US" sz="1200" b="1">
                <a:solidFill>
                  <a:schemeClr val="bg1">
                    <a:lumMod val="75000"/>
                  </a:schemeClr>
                </a:solidFill>
              </a:rPr>
              <a:t>enlarged blind spot</a:t>
            </a:r>
          </a:p>
        </p:txBody>
      </p:sp>
      <p:sp>
        <p:nvSpPr>
          <p:cNvPr id="56332" name="Rectangle 16">
            <a:extLst>
              <a:ext uri="{FF2B5EF4-FFF2-40B4-BE49-F238E27FC236}">
                <a16:creationId xmlns:a16="http://schemas.microsoft.com/office/drawing/2014/main" id="{9903A9B6-4ADC-41AE-8364-4CA69AFD171D}"/>
              </a:ext>
            </a:extLst>
          </p:cNvPr>
          <p:cNvSpPr>
            <a:spLocks noChangeArrowheads="1"/>
          </p:cNvSpPr>
          <p:nvPr/>
        </p:nvSpPr>
        <p:spPr bwMode="auto">
          <a:xfrm>
            <a:off x="457200" y="122238"/>
            <a:ext cx="7543800" cy="8683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b"/>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ct val="85000"/>
              </a:lnSpc>
              <a:spcBef>
                <a:spcPct val="0"/>
              </a:spcBef>
              <a:buClrTx/>
              <a:buSzTx/>
              <a:buFontTx/>
              <a:buNone/>
            </a:pPr>
            <a:r>
              <a:rPr lang="en-US" altLang="en-US" sz="3200" b="1" dirty="0">
                <a:solidFill>
                  <a:schemeClr val="tx2"/>
                </a:solidFill>
              </a:rPr>
              <a:t>Developmental Abnormalities of the Optic Nerve Head</a:t>
            </a:r>
            <a:endParaRPr lang="en-US" altLang="en-US" sz="3200" dirty="0">
              <a:solidFill>
                <a:schemeClr val="tx2"/>
              </a:solidFill>
            </a:endParaRPr>
          </a:p>
        </p:txBody>
      </p:sp>
      <p:sp>
        <p:nvSpPr>
          <p:cNvPr id="56333" name="Slide Number Placeholder 1">
            <a:extLst>
              <a:ext uri="{FF2B5EF4-FFF2-40B4-BE49-F238E27FC236}">
                <a16:creationId xmlns:a16="http://schemas.microsoft.com/office/drawing/2014/main" id="{78499CE2-A9E0-46C2-9DCB-B4E6966EE106}"/>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2B87E55C-60DB-4AA1-99CA-117E25294934}" type="slidenum">
              <a:rPr lang="en-US" altLang="en-US" sz="1000"/>
              <a:pPr>
                <a:spcBef>
                  <a:spcPct val="0"/>
                </a:spcBef>
                <a:buClrTx/>
                <a:buSzTx/>
                <a:buFontTx/>
                <a:buNone/>
              </a:pPr>
              <a:t>137</a:t>
            </a:fld>
            <a:endParaRPr lang="en-US" altLang="en-US" sz="1000"/>
          </a:p>
        </p:txBody>
      </p:sp>
      <p:sp>
        <p:nvSpPr>
          <p:cNvPr id="20" name="Text Box 10">
            <a:extLst>
              <a:ext uri="{FF2B5EF4-FFF2-40B4-BE49-F238E27FC236}">
                <a16:creationId xmlns:a16="http://schemas.microsoft.com/office/drawing/2014/main" id="{4F5CB1D8-CA09-4A1A-9DBB-3D21FA005662}"/>
              </a:ext>
            </a:extLst>
          </p:cNvPr>
          <p:cNvSpPr txBox="1">
            <a:spLocks noChangeArrowheads="1"/>
          </p:cNvSpPr>
          <p:nvPr/>
        </p:nvSpPr>
        <p:spPr bwMode="auto">
          <a:xfrm>
            <a:off x="1371600" y="4267200"/>
            <a:ext cx="3057525" cy="2154238"/>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Morning-Glory Disc</a:t>
            </a:r>
          </a:p>
          <a:p>
            <a:pPr eaLnBrk="1" hangingPunct="1">
              <a:spcBef>
                <a:spcPct val="0"/>
              </a:spcBef>
              <a:buClrTx/>
              <a:buSzTx/>
              <a:buFontTx/>
              <a:buNone/>
            </a:pPr>
            <a:r>
              <a:rPr lang="en-US" altLang="en-US" sz="1200"/>
              <a:t>--DFE reveals:</a:t>
            </a:r>
          </a:p>
          <a:p>
            <a:pPr eaLnBrk="1" hangingPunct="1">
              <a:spcBef>
                <a:spcPct val="0"/>
              </a:spcBef>
              <a:buClrTx/>
              <a:buSzTx/>
              <a:buFontTx/>
              <a:buNone/>
            </a:pPr>
            <a:r>
              <a:rPr lang="en-US" altLang="en-US" sz="1200"/>
              <a:t>  1) A funnel-shaped…</a:t>
            </a:r>
            <a:r>
              <a:rPr lang="en-US" altLang="en-US" sz="1200" b="1">
                <a:solidFill>
                  <a:srgbClr val="0000FF"/>
                </a:solidFill>
              </a:rPr>
              <a:t>excavation</a:t>
            </a:r>
            <a:endParaRPr lang="en-US" altLang="en-US" sz="1200"/>
          </a:p>
          <a:p>
            <a:pPr eaLnBrk="1" hangingPunct="1">
              <a:spcBef>
                <a:spcPct val="0"/>
              </a:spcBef>
              <a:buClrTx/>
              <a:buSzTx/>
              <a:buFontTx/>
              <a:buNone/>
            </a:pPr>
            <a:r>
              <a:rPr lang="en-US" altLang="en-US" sz="1200"/>
              <a:t>  2) Number of vessels crossing the rim</a:t>
            </a:r>
          </a:p>
          <a:p>
            <a:pPr eaLnBrk="1" hangingPunct="1">
              <a:spcBef>
                <a:spcPct val="0"/>
              </a:spcBef>
              <a:buClrTx/>
              <a:buSzTx/>
              <a:buFontTx/>
              <a:buNone/>
            </a:pPr>
            <a:r>
              <a:rPr lang="en-US" altLang="en-US" sz="1200"/>
              <a:t>    seems abnormally…</a:t>
            </a:r>
            <a:r>
              <a:rPr lang="en-US" altLang="en-US" sz="1200" b="1">
                <a:solidFill>
                  <a:srgbClr val="0000FF"/>
                </a:solidFill>
              </a:rPr>
              <a:t>high</a:t>
            </a:r>
            <a:r>
              <a:rPr lang="en-US" altLang="en-US" sz="1200"/>
              <a:t> </a:t>
            </a:r>
            <a:endParaRPr lang="en-US" altLang="en-US" sz="1200" b="1">
              <a:solidFill>
                <a:srgbClr val="0000FF"/>
              </a:solidFill>
            </a:endParaRPr>
          </a:p>
          <a:p>
            <a:pPr eaLnBrk="1" hangingPunct="1">
              <a:spcBef>
                <a:spcPct val="0"/>
              </a:spcBef>
              <a:buClrTx/>
              <a:buSzTx/>
              <a:buFontTx/>
              <a:buNone/>
            </a:pPr>
            <a:r>
              <a:rPr lang="en-US" altLang="en-US" sz="1200"/>
              <a:t>--Tissue is…</a:t>
            </a:r>
            <a:r>
              <a:rPr lang="en-US" altLang="en-US" sz="1200" b="1">
                <a:solidFill>
                  <a:srgbClr val="0000FF"/>
                </a:solidFill>
              </a:rPr>
              <a:t>contractile</a:t>
            </a:r>
            <a:r>
              <a:rPr lang="en-US" altLang="en-US" sz="1200"/>
              <a:t>, so cup seems</a:t>
            </a:r>
          </a:p>
          <a:p>
            <a:pPr eaLnBrk="1" hangingPunct="1">
              <a:spcBef>
                <a:spcPct val="0"/>
              </a:spcBef>
              <a:buClrTx/>
              <a:buSzTx/>
              <a:buFontTx/>
              <a:buNone/>
            </a:pPr>
            <a:r>
              <a:rPr lang="en-US" altLang="en-US" sz="1200"/>
              <a:t>  to…</a:t>
            </a:r>
            <a:r>
              <a:rPr lang="en-US" altLang="en-US" sz="1200" b="1">
                <a:solidFill>
                  <a:srgbClr val="0000FF"/>
                </a:solidFill>
              </a:rPr>
              <a:t>open </a:t>
            </a:r>
            <a:r>
              <a:rPr lang="en-US" altLang="en-US" sz="1200">
                <a:solidFill>
                  <a:srgbClr val="0000FF"/>
                </a:solidFill>
              </a:rPr>
              <a:t>and</a:t>
            </a:r>
            <a:r>
              <a:rPr lang="en-US" altLang="en-US" sz="1200" b="1">
                <a:solidFill>
                  <a:srgbClr val="0000FF"/>
                </a:solidFill>
              </a:rPr>
              <a:t> close</a:t>
            </a:r>
            <a:r>
              <a:rPr lang="en-US" altLang="en-US" sz="1200"/>
              <a:t> (like its namesake,  </a:t>
            </a:r>
          </a:p>
          <a:p>
            <a:pPr eaLnBrk="1" hangingPunct="1">
              <a:spcBef>
                <a:spcPct val="0"/>
              </a:spcBef>
              <a:buClrTx/>
              <a:buSzTx/>
              <a:buFontTx/>
              <a:buNone/>
            </a:pPr>
            <a:r>
              <a:rPr lang="en-US" altLang="en-US" sz="1200"/>
              <a:t>  the morning-glory flower)</a:t>
            </a:r>
          </a:p>
          <a:p>
            <a:pPr eaLnBrk="1" hangingPunct="1">
              <a:spcBef>
                <a:spcPct val="0"/>
              </a:spcBef>
              <a:buClrTx/>
              <a:buSzTx/>
              <a:buFontTx/>
              <a:buNone/>
            </a:pPr>
            <a:r>
              <a:rPr lang="en-US" altLang="en-US" sz="1200"/>
              <a:t>--VA usually…</a:t>
            </a:r>
            <a:r>
              <a:rPr lang="en-US" altLang="en-US" sz="1200" b="1">
                <a:solidFill>
                  <a:srgbClr val="0000FF"/>
                </a:solidFill>
              </a:rPr>
              <a:t>20/200</a:t>
            </a:r>
            <a:r>
              <a:rPr lang="en-US" altLang="en-US" sz="1200"/>
              <a:t>, but can be…</a:t>
            </a:r>
          </a:p>
          <a:p>
            <a:pPr eaLnBrk="1" hangingPunct="1">
              <a:spcBef>
                <a:spcPct val="0"/>
              </a:spcBef>
              <a:buClrTx/>
              <a:buSzTx/>
              <a:buFontTx/>
              <a:buNone/>
            </a:pPr>
            <a:r>
              <a:rPr lang="en-US" altLang="en-US" sz="1200"/>
              <a:t>   </a:t>
            </a:r>
            <a:r>
              <a:rPr lang="en-US" altLang="en-US" sz="1200" b="1">
                <a:solidFill>
                  <a:srgbClr val="0000FF"/>
                </a:solidFill>
              </a:rPr>
              <a:t>20/20&lt;-&gt;NLP</a:t>
            </a:r>
          </a:p>
          <a:p>
            <a:pPr eaLnBrk="1" hangingPunct="1">
              <a:spcBef>
                <a:spcPct val="0"/>
              </a:spcBef>
              <a:buClrTx/>
              <a:buSzTx/>
              <a:buFontTx/>
              <a:buNone/>
            </a:pPr>
            <a:r>
              <a:rPr lang="en-US" altLang="en-US" sz="1200"/>
              <a:t>--1/3 develop…</a:t>
            </a:r>
            <a:r>
              <a:rPr lang="en-US" altLang="en-US" sz="1200" b="1">
                <a:solidFill>
                  <a:srgbClr val="CCECFF"/>
                </a:solidFill>
              </a:rPr>
              <a:t>serous</a:t>
            </a:r>
            <a:r>
              <a:rPr lang="en-US" altLang="en-US" sz="1200" b="1">
                <a:solidFill>
                  <a:srgbClr val="0000FF"/>
                </a:solidFill>
              </a:rPr>
              <a:t> </a:t>
            </a:r>
            <a:r>
              <a:rPr lang="en-US" altLang="en-US" sz="1200" b="1">
                <a:solidFill>
                  <a:srgbClr val="CCECFF"/>
                </a:solidFill>
              </a:rPr>
              <a:t>RD</a:t>
            </a:r>
          </a:p>
        </p:txBody>
      </p:sp>
      <p:sp>
        <p:nvSpPr>
          <p:cNvPr id="21" name="Text Box 3">
            <a:extLst>
              <a:ext uri="{FF2B5EF4-FFF2-40B4-BE49-F238E27FC236}">
                <a16:creationId xmlns:a16="http://schemas.microsoft.com/office/drawing/2014/main" id="{41E65286-1344-4B1D-9C7C-2CEEABB1C361}"/>
              </a:ext>
            </a:extLst>
          </p:cNvPr>
          <p:cNvSpPr txBox="1">
            <a:spLocks noChangeArrowheads="1"/>
          </p:cNvSpPr>
          <p:nvPr/>
        </p:nvSpPr>
        <p:spPr bwMode="auto">
          <a:xfrm>
            <a:off x="793750" y="3505200"/>
            <a:ext cx="2274888" cy="677863"/>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r>
              <a:rPr lang="en-US" altLang="en-US" sz="1400" b="1">
                <a:solidFill>
                  <a:schemeClr val="bg1">
                    <a:lumMod val="65000"/>
                  </a:schemeClr>
                </a:solidFill>
              </a:rPr>
              <a:t>Optic Pit/Hole</a:t>
            </a:r>
          </a:p>
          <a:p>
            <a:pPr eaLnBrk="1" hangingPunct="1">
              <a:defRPr/>
            </a:pPr>
            <a:r>
              <a:rPr lang="en-US" altLang="en-US" sz="1200">
                <a:solidFill>
                  <a:schemeClr val="bg1">
                    <a:lumMod val="65000"/>
                  </a:schemeClr>
                </a:solidFill>
              </a:rPr>
              <a:t>--Associated with…</a:t>
            </a:r>
            <a:r>
              <a:rPr lang="en-US" altLang="en-US" sz="1200" b="1">
                <a:solidFill>
                  <a:schemeClr val="bg1">
                    <a:lumMod val="65000"/>
                  </a:schemeClr>
                </a:solidFill>
              </a:rPr>
              <a:t>serous RD</a:t>
            </a:r>
          </a:p>
          <a:p>
            <a:pPr eaLnBrk="1" hangingPunct="1">
              <a:defRPr/>
            </a:pPr>
            <a:r>
              <a:rPr lang="en-US" altLang="en-US" sz="1200" b="1">
                <a:solidFill>
                  <a:schemeClr val="bg1">
                    <a:lumMod val="65000"/>
                  </a:schemeClr>
                </a:solidFill>
              </a:rPr>
              <a:t>  in adulthood</a:t>
            </a:r>
          </a:p>
        </p:txBody>
      </p:sp>
      <p:sp>
        <p:nvSpPr>
          <p:cNvPr id="22" name="Line 4">
            <a:extLst>
              <a:ext uri="{FF2B5EF4-FFF2-40B4-BE49-F238E27FC236}">
                <a16:creationId xmlns:a16="http://schemas.microsoft.com/office/drawing/2014/main" id="{F29D141A-2FBA-4218-A5EF-4F64786EAFD0}"/>
              </a:ext>
            </a:extLst>
          </p:cNvPr>
          <p:cNvSpPr>
            <a:spLocks noChangeShapeType="1"/>
          </p:cNvSpPr>
          <p:nvPr/>
        </p:nvSpPr>
        <p:spPr bwMode="auto">
          <a:xfrm flipH="1">
            <a:off x="1600200" y="2057400"/>
            <a:ext cx="1524000" cy="381000"/>
          </a:xfrm>
          <a:prstGeom prst="line">
            <a:avLst/>
          </a:prstGeom>
          <a:noFill/>
          <a:ln w="9525">
            <a:solidFill>
              <a:schemeClr val="bg1">
                <a:lumMod val="6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en-US">
              <a:latin typeface="Arial" charset="0"/>
            </a:endParaRPr>
          </a:p>
        </p:txBody>
      </p:sp>
      <p:sp>
        <p:nvSpPr>
          <p:cNvPr id="23" name="Text Box 6">
            <a:extLst>
              <a:ext uri="{FF2B5EF4-FFF2-40B4-BE49-F238E27FC236}">
                <a16:creationId xmlns:a16="http://schemas.microsoft.com/office/drawing/2014/main" id="{5DFD5389-5F0F-430B-9FE9-4FD1DA507055}"/>
              </a:ext>
            </a:extLst>
          </p:cNvPr>
          <p:cNvSpPr txBox="1">
            <a:spLocks noChangeArrowheads="1"/>
          </p:cNvSpPr>
          <p:nvPr/>
        </p:nvSpPr>
        <p:spPr bwMode="auto">
          <a:xfrm>
            <a:off x="1341438" y="1524000"/>
            <a:ext cx="3543300" cy="4587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algn="ctr" eaLnBrk="1" hangingPunct="1">
              <a:lnSpc>
                <a:spcPct val="85000"/>
              </a:lnSpc>
              <a:defRPr/>
            </a:pPr>
            <a:r>
              <a:rPr lang="en-US" altLang="en-US" sz="1400" i="1">
                <a:solidFill>
                  <a:schemeClr val="bg1">
                    <a:lumMod val="65000"/>
                  </a:schemeClr>
                </a:solidFill>
              </a:rPr>
              <a:t>These three are all secondary to abnormal</a:t>
            </a:r>
          </a:p>
          <a:p>
            <a:pPr algn="ctr" eaLnBrk="1" hangingPunct="1">
              <a:lnSpc>
                <a:spcPct val="85000"/>
              </a:lnSpc>
              <a:defRPr/>
            </a:pPr>
            <a:r>
              <a:rPr lang="en-US" altLang="en-US" sz="1400" i="1">
                <a:solidFill>
                  <a:schemeClr val="bg1">
                    <a:lumMod val="65000"/>
                  </a:schemeClr>
                </a:solidFill>
              </a:rPr>
              <a:t>closure of the embryonic optic fissure</a:t>
            </a:r>
          </a:p>
        </p:txBody>
      </p:sp>
      <p:sp>
        <p:nvSpPr>
          <p:cNvPr id="24" name="Text Box 7">
            <a:extLst>
              <a:ext uri="{FF2B5EF4-FFF2-40B4-BE49-F238E27FC236}">
                <a16:creationId xmlns:a16="http://schemas.microsoft.com/office/drawing/2014/main" id="{204468A2-E2DD-443A-AC88-37688980B366}"/>
              </a:ext>
            </a:extLst>
          </p:cNvPr>
          <p:cNvSpPr txBox="1">
            <a:spLocks noChangeArrowheads="1"/>
          </p:cNvSpPr>
          <p:nvPr/>
        </p:nvSpPr>
        <p:spPr bwMode="auto">
          <a:xfrm>
            <a:off x="76200" y="2514600"/>
            <a:ext cx="2782888" cy="862013"/>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r>
              <a:rPr lang="en-US" altLang="en-US" sz="1400" b="1">
                <a:solidFill>
                  <a:schemeClr val="bg1">
                    <a:lumMod val="65000"/>
                  </a:schemeClr>
                </a:solidFill>
              </a:rPr>
              <a:t>Optic Nerve Coloboma</a:t>
            </a:r>
          </a:p>
          <a:p>
            <a:pPr eaLnBrk="1" hangingPunct="1">
              <a:defRPr/>
            </a:pPr>
            <a:r>
              <a:rPr lang="en-US" altLang="en-US" sz="1200">
                <a:solidFill>
                  <a:schemeClr val="bg1">
                    <a:lumMod val="65000"/>
                  </a:schemeClr>
                </a:solidFill>
              </a:rPr>
              <a:t>1) May resemble…</a:t>
            </a:r>
            <a:r>
              <a:rPr lang="en-US" altLang="en-US" sz="1200" b="1">
                <a:solidFill>
                  <a:schemeClr val="bg1">
                    <a:lumMod val="65000"/>
                  </a:schemeClr>
                </a:solidFill>
              </a:rPr>
              <a:t>deep cupping</a:t>
            </a:r>
          </a:p>
          <a:p>
            <a:pPr eaLnBrk="1" hangingPunct="1">
              <a:defRPr/>
            </a:pPr>
            <a:r>
              <a:rPr lang="en-US" altLang="en-US" sz="1200">
                <a:solidFill>
                  <a:schemeClr val="bg1">
                    <a:lumMod val="65000"/>
                  </a:schemeClr>
                </a:solidFill>
              </a:rPr>
              <a:t>2) Can be…</a:t>
            </a:r>
            <a:r>
              <a:rPr lang="en-US" altLang="en-US" sz="1200" b="1">
                <a:solidFill>
                  <a:schemeClr val="bg1">
                    <a:lumMod val="65000"/>
                  </a:schemeClr>
                </a:solidFill>
              </a:rPr>
              <a:t>bilateral, asymmetric</a:t>
            </a:r>
          </a:p>
          <a:p>
            <a:pPr eaLnBrk="1" hangingPunct="1">
              <a:defRPr/>
            </a:pPr>
            <a:r>
              <a:rPr lang="en-US" altLang="en-US" sz="1200">
                <a:solidFill>
                  <a:schemeClr val="bg1">
                    <a:lumMod val="65000"/>
                  </a:schemeClr>
                </a:solidFill>
              </a:rPr>
              <a:t>3) Part of the…</a:t>
            </a:r>
            <a:r>
              <a:rPr lang="en-US" altLang="en-US" sz="1200" b="1">
                <a:solidFill>
                  <a:schemeClr val="bg1">
                    <a:lumMod val="65000"/>
                  </a:schemeClr>
                </a:solidFill>
              </a:rPr>
              <a:t>CHARGE association</a:t>
            </a:r>
          </a:p>
        </p:txBody>
      </p:sp>
      <p:sp>
        <p:nvSpPr>
          <p:cNvPr id="25" name="Line 8">
            <a:extLst>
              <a:ext uri="{FF2B5EF4-FFF2-40B4-BE49-F238E27FC236}">
                <a16:creationId xmlns:a16="http://schemas.microsoft.com/office/drawing/2014/main" id="{EDEEAEB6-5352-41F1-8557-B23E6F4B4721}"/>
              </a:ext>
            </a:extLst>
          </p:cNvPr>
          <p:cNvSpPr>
            <a:spLocks noChangeShapeType="1"/>
          </p:cNvSpPr>
          <p:nvPr/>
        </p:nvSpPr>
        <p:spPr bwMode="auto">
          <a:xfrm flipH="1">
            <a:off x="2971800" y="2057400"/>
            <a:ext cx="152400" cy="1447800"/>
          </a:xfrm>
          <a:prstGeom prst="line">
            <a:avLst/>
          </a:prstGeom>
          <a:noFill/>
          <a:ln w="9525">
            <a:solidFill>
              <a:schemeClr val="bg1">
                <a:lumMod val="6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en-US">
              <a:latin typeface="Arial" charset="0"/>
            </a:endParaRPr>
          </a:p>
        </p:txBody>
      </p:sp>
      <p:sp>
        <p:nvSpPr>
          <p:cNvPr id="26" name="Text Box 9">
            <a:extLst>
              <a:ext uri="{FF2B5EF4-FFF2-40B4-BE49-F238E27FC236}">
                <a16:creationId xmlns:a16="http://schemas.microsoft.com/office/drawing/2014/main" id="{966E8F5F-47FB-451D-A3AD-4D6CFA5F356D}"/>
              </a:ext>
            </a:extLst>
          </p:cNvPr>
          <p:cNvSpPr txBox="1">
            <a:spLocks noChangeArrowheads="1"/>
          </p:cNvSpPr>
          <p:nvPr/>
        </p:nvSpPr>
        <p:spPr bwMode="auto">
          <a:xfrm>
            <a:off x="1371600" y="4267200"/>
            <a:ext cx="3057525" cy="2154238"/>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r>
              <a:rPr lang="en-US" altLang="en-US" sz="1400" b="1" dirty="0">
                <a:solidFill>
                  <a:schemeClr val="bg1">
                    <a:lumMod val="65000"/>
                  </a:schemeClr>
                </a:solidFill>
              </a:rPr>
              <a:t>Morning-Glory Disc</a:t>
            </a:r>
          </a:p>
          <a:p>
            <a:pPr eaLnBrk="1" hangingPunct="1">
              <a:defRPr/>
            </a:pPr>
            <a:r>
              <a:rPr lang="en-US" altLang="en-US" sz="1200" dirty="0">
                <a:solidFill>
                  <a:schemeClr val="bg1">
                    <a:lumMod val="65000"/>
                  </a:schemeClr>
                </a:solidFill>
              </a:rPr>
              <a:t>--DFE reveals:</a:t>
            </a:r>
          </a:p>
          <a:p>
            <a:pPr eaLnBrk="1" hangingPunct="1">
              <a:defRPr/>
            </a:pPr>
            <a:r>
              <a:rPr lang="en-US" altLang="en-US" sz="1200" dirty="0">
                <a:solidFill>
                  <a:schemeClr val="bg1">
                    <a:lumMod val="65000"/>
                  </a:schemeClr>
                </a:solidFill>
              </a:rPr>
              <a:t>  1) A funnel-shaped…</a:t>
            </a:r>
            <a:r>
              <a:rPr lang="en-US" altLang="en-US" sz="1200" b="1" dirty="0">
                <a:solidFill>
                  <a:schemeClr val="bg1">
                    <a:lumMod val="65000"/>
                  </a:schemeClr>
                </a:solidFill>
              </a:rPr>
              <a:t>excavation</a:t>
            </a:r>
            <a:endParaRPr lang="en-US" altLang="en-US" sz="1200" dirty="0">
              <a:solidFill>
                <a:schemeClr val="bg1">
                  <a:lumMod val="65000"/>
                </a:schemeClr>
              </a:solidFill>
            </a:endParaRPr>
          </a:p>
          <a:p>
            <a:pPr eaLnBrk="1" hangingPunct="1">
              <a:defRPr/>
            </a:pPr>
            <a:r>
              <a:rPr lang="en-US" altLang="en-US" sz="1200" dirty="0">
                <a:solidFill>
                  <a:schemeClr val="bg1">
                    <a:lumMod val="65000"/>
                  </a:schemeClr>
                </a:solidFill>
              </a:rPr>
              <a:t>  2) Number of vessels crossing the rim</a:t>
            </a:r>
          </a:p>
          <a:p>
            <a:pPr eaLnBrk="1" hangingPunct="1">
              <a:defRPr/>
            </a:pPr>
            <a:r>
              <a:rPr lang="en-US" altLang="en-US" sz="1200" dirty="0">
                <a:solidFill>
                  <a:schemeClr val="bg1">
                    <a:lumMod val="65000"/>
                  </a:schemeClr>
                </a:solidFill>
              </a:rPr>
              <a:t>    seems abnormally…</a:t>
            </a:r>
            <a:r>
              <a:rPr lang="en-US" altLang="en-US" sz="1200" b="1" dirty="0">
                <a:solidFill>
                  <a:schemeClr val="bg1">
                    <a:lumMod val="65000"/>
                  </a:schemeClr>
                </a:solidFill>
              </a:rPr>
              <a:t>high</a:t>
            </a:r>
            <a:r>
              <a:rPr lang="en-US" altLang="en-US" sz="1200" dirty="0">
                <a:solidFill>
                  <a:schemeClr val="bg1">
                    <a:lumMod val="65000"/>
                  </a:schemeClr>
                </a:solidFill>
              </a:rPr>
              <a:t> </a:t>
            </a:r>
            <a:endParaRPr lang="en-US" altLang="en-US" sz="1200" b="1" dirty="0">
              <a:solidFill>
                <a:schemeClr val="bg1">
                  <a:lumMod val="65000"/>
                </a:schemeClr>
              </a:solidFill>
            </a:endParaRPr>
          </a:p>
          <a:p>
            <a:pPr eaLnBrk="1" hangingPunct="1">
              <a:defRPr/>
            </a:pPr>
            <a:r>
              <a:rPr lang="en-US" altLang="en-US" sz="1200" dirty="0">
                <a:solidFill>
                  <a:schemeClr val="bg1">
                    <a:lumMod val="65000"/>
                  </a:schemeClr>
                </a:solidFill>
              </a:rPr>
              <a:t>--Tissue is…</a:t>
            </a:r>
            <a:r>
              <a:rPr lang="en-US" altLang="en-US" sz="1200" b="1" dirty="0">
                <a:solidFill>
                  <a:schemeClr val="bg1">
                    <a:lumMod val="65000"/>
                  </a:schemeClr>
                </a:solidFill>
              </a:rPr>
              <a:t>contractile</a:t>
            </a:r>
            <a:r>
              <a:rPr lang="en-US" altLang="en-US" sz="1200" dirty="0">
                <a:solidFill>
                  <a:schemeClr val="bg1">
                    <a:lumMod val="65000"/>
                  </a:schemeClr>
                </a:solidFill>
              </a:rPr>
              <a:t>, so cup seems</a:t>
            </a:r>
          </a:p>
          <a:p>
            <a:pPr eaLnBrk="1" hangingPunct="1">
              <a:defRPr/>
            </a:pPr>
            <a:r>
              <a:rPr lang="en-US" altLang="en-US" sz="1200" dirty="0">
                <a:solidFill>
                  <a:schemeClr val="bg1">
                    <a:lumMod val="65000"/>
                  </a:schemeClr>
                </a:solidFill>
              </a:rPr>
              <a:t>  to…</a:t>
            </a:r>
            <a:r>
              <a:rPr lang="en-US" altLang="en-US" sz="1200" b="1" dirty="0">
                <a:solidFill>
                  <a:schemeClr val="bg1">
                    <a:lumMod val="65000"/>
                  </a:schemeClr>
                </a:solidFill>
              </a:rPr>
              <a:t>open </a:t>
            </a:r>
            <a:r>
              <a:rPr lang="en-US" altLang="en-US" sz="1200" dirty="0">
                <a:solidFill>
                  <a:schemeClr val="bg1">
                    <a:lumMod val="65000"/>
                  </a:schemeClr>
                </a:solidFill>
              </a:rPr>
              <a:t>and</a:t>
            </a:r>
            <a:r>
              <a:rPr lang="en-US" altLang="en-US" sz="1200" b="1" dirty="0">
                <a:solidFill>
                  <a:schemeClr val="bg1">
                    <a:lumMod val="65000"/>
                  </a:schemeClr>
                </a:solidFill>
              </a:rPr>
              <a:t> close</a:t>
            </a:r>
            <a:r>
              <a:rPr lang="en-US" altLang="en-US" sz="1200" dirty="0">
                <a:solidFill>
                  <a:schemeClr val="bg1">
                    <a:lumMod val="65000"/>
                  </a:schemeClr>
                </a:solidFill>
              </a:rPr>
              <a:t> (like its namesake,  </a:t>
            </a:r>
          </a:p>
          <a:p>
            <a:pPr eaLnBrk="1" hangingPunct="1">
              <a:defRPr/>
            </a:pPr>
            <a:r>
              <a:rPr lang="en-US" altLang="en-US" sz="1200" dirty="0">
                <a:solidFill>
                  <a:schemeClr val="bg1">
                    <a:lumMod val="65000"/>
                  </a:schemeClr>
                </a:solidFill>
              </a:rPr>
              <a:t>  the morning-glory flower)</a:t>
            </a:r>
          </a:p>
          <a:p>
            <a:pPr eaLnBrk="1" hangingPunct="1">
              <a:defRPr/>
            </a:pPr>
            <a:r>
              <a:rPr lang="en-US" altLang="en-US" sz="1200" dirty="0">
                <a:solidFill>
                  <a:schemeClr val="bg1">
                    <a:lumMod val="65000"/>
                  </a:schemeClr>
                </a:solidFill>
              </a:rPr>
              <a:t>--VA usually…</a:t>
            </a:r>
            <a:r>
              <a:rPr lang="en-US" altLang="en-US" sz="1200" b="1" dirty="0">
                <a:solidFill>
                  <a:schemeClr val="bg1">
                    <a:lumMod val="65000"/>
                  </a:schemeClr>
                </a:solidFill>
              </a:rPr>
              <a:t>20/200</a:t>
            </a:r>
            <a:r>
              <a:rPr lang="en-US" altLang="en-US" sz="1200" dirty="0">
                <a:solidFill>
                  <a:schemeClr val="bg1">
                    <a:lumMod val="65000"/>
                  </a:schemeClr>
                </a:solidFill>
              </a:rPr>
              <a:t>, but can be…</a:t>
            </a:r>
          </a:p>
          <a:p>
            <a:pPr eaLnBrk="1" hangingPunct="1">
              <a:defRPr/>
            </a:pPr>
            <a:r>
              <a:rPr lang="en-US" altLang="en-US" sz="1200" dirty="0">
                <a:solidFill>
                  <a:schemeClr val="bg1">
                    <a:lumMod val="65000"/>
                  </a:schemeClr>
                </a:solidFill>
              </a:rPr>
              <a:t>   </a:t>
            </a:r>
            <a:r>
              <a:rPr lang="en-US" altLang="en-US" sz="1200" b="1" dirty="0">
                <a:solidFill>
                  <a:schemeClr val="bg1">
                    <a:lumMod val="65000"/>
                  </a:schemeClr>
                </a:solidFill>
              </a:rPr>
              <a:t>20/20&lt;-&gt;NLP</a:t>
            </a:r>
          </a:p>
          <a:p>
            <a:pPr eaLnBrk="1" hangingPunct="1">
              <a:defRPr/>
            </a:pPr>
            <a:r>
              <a:rPr lang="en-US" altLang="en-US" sz="1200" dirty="0">
                <a:solidFill>
                  <a:schemeClr val="bg1">
                    <a:lumMod val="65000"/>
                  </a:schemeClr>
                </a:solidFill>
              </a:rPr>
              <a:t>--1/3 develop…</a:t>
            </a:r>
            <a:r>
              <a:rPr lang="en-US" altLang="en-US" sz="1200" b="1" dirty="0">
                <a:solidFill>
                  <a:schemeClr val="bg1">
                    <a:lumMod val="65000"/>
                  </a:schemeClr>
                </a:solidFill>
              </a:rPr>
              <a:t>serous RD</a:t>
            </a:r>
          </a:p>
        </p:txBody>
      </p:sp>
      <p:sp>
        <p:nvSpPr>
          <p:cNvPr id="27" name="Line 12">
            <a:extLst>
              <a:ext uri="{FF2B5EF4-FFF2-40B4-BE49-F238E27FC236}">
                <a16:creationId xmlns:a16="http://schemas.microsoft.com/office/drawing/2014/main" id="{65BA81D9-D9F9-47DA-B94E-2401C9B40EBF}"/>
              </a:ext>
            </a:extLst>
          </p:cNvPr>
          <p:cNvSpPr>
            <a:spLocks noChangeShapeType="1"/>
          </p:cNvSpPr>
          <p:nvPr/>
        </p:nvSpPr>
        <p:spPr bwMode="auto">
          <a:xfrm>
            <a:off x="3124200" y="2057400"/>
            <a:ext cx="381000" cy="22098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en-US"/>
          </a:p>
        </p:txBody>
      </p:sp>
      <p:sp>
        <p:nvSpPr>
          <p:cNvPr id="30" name="Text Box 13">
            <a:extLst>
              <a:ext uri="{FF2B5EF4-FFF2-40B4-BE49-F238E27FC236}">
                <a16:creationId xmlns:a16="http://schemas.microsoft.com/office/drawing/2014/main" id="{E04BC85D-0482-42C1-8D98-D7B33C07DA16}"/>
              </a:ext>
            </a:extLst>
          </p:cNvPr>
          <p:cNvSpPr txBox="1">
            <a:spLocks noChangeArrowheads="1"/>
          </p:cNvSpPr>
          <p:nvPr/>
        </p:nvSpPr>
        <p:spPr bwMode="auto">
          <a:xfrm>
            <a:off x="5257800" y="3760788"/>
            <a:ext cx="3424238" cy="1231900"/>
          </a:xfrm>
          <a:prstGeom prst="rect">
            <a:avLst/>
          </a:prstGeom>
          <a:solidFill>
            <a:srgbClr val="CCFF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dirty="0"/>
              <a:t>Optic Nerve Hypoplasia</a:t>
            </a:r>
          </a:p>
          <a:p>
            <a:pPr eaLnBrk="1" hangingPunct="1">
              <a:spcBef>
                <a:spcPct val="0"/>
              </a:spcBef>
              <a:buClrTx/>
              <a:buSzTx/>
              <a:buFontTx/>
              <a:buNone/>
            </a:pPr>
            <a:r>
              <a:rPr lang="en-US" altLang="en-US" sz="1200" dirty="0"/>
              <a:t>1) Abnormally low</a:t>
            </a:r>
            <a:r>
              <a:rPr lang="en-US" altLang="en-US" sz="1200" b="1" dirty="0">
                <a:solidFill>
                  <a:srgbClr val="0000FF"/>
                </a:solidFill>
              </a:rPr>
              <a:t> </a:t>
            </a:r>
            <a:r>
              <a:rPr lang="en-US" altLang="en-US" sz="1200" dirty="0"/>
              <a:t>number of…</a:t>
            </a:r>
            <a:r>
              <a:rPr lang="en-US" altLang="en-US" sz="1200" b="1" dirty="0">
                <a:solidFill>
                  <a:srgbClr val="0000FF"/>
                </a:solidFill>
              </a:rPr>
              <a:t>axons</a:t>
            </a:r>
          </a:p>
          <a:p>
            <a:pPr eaLnBrk="1" hangingPunct="1">
              <a:spcBef>
                <a:spcPct val="0"/>
              </a:spcBef>
              <a:buClrTx/>
              <a:buSzTx/>
              <a:buFontTx/>
              <a:buNone/>
            </a:pPr>
            <a:r>
              <a:rPr lang="en-US" altLang="en-US" sz="1200" dirty="0"/>
              <a:t>2) DFE: Small pale disc with…</a:t>
            </a:r>
            <a:r>
              <a:rPr lang="en-US" altLang="en-US" sz="1200" b="1" dirty="0">
                <a:solidFill>
                  <a:srgbClr val="0000FF"/>
                </a:solidFill>
              </a:rPr>
              <a:t>double ring </a:t>
            </a:r>
            <a:r>
              <a:rPr lang="en-US" altLang="en-US" sz="1200" dirty="0"/>
              <a:t>sign</a:t>
            </a:r>
          </a:p>
          <a:p>
            <a:pPr eaLnBrk="1" hangingPunct="1">
              <a:spcBef>
                <a:spcPct val="0"/>
              </a:spcBef>
              <a:buClrTx/>
              <a:buSzTx/>
              <a:buFontTx/>
              <a:buNone/>
            </a:pPr>
            <a:r>
              <a:rPr lang="en-US" altLang="en-US" sz="1200" dirty="0"/>
              <a:t>3) VA…</a:t>
            </a:r>
            <a:r>
              <a:rPr lang="en-US" altLang="en-US" sz="1200" b="1" dirty="0">
                <a:solidFill>
                  <a:srgbClr val="0000FF"/>
                </a:solidFill>
              </a:rPr>
              <a:t>20/15&lt;-&gt;NLP</a:t>
            </a:r>
          </a:p>
          <a:p>
            <a:pPr eaLnBrk="1" hangingPunct="1">
              <a:spcBef>
                <a:spcPct val="0"/>
              </a:spcBef>
              <a:buClrTx/>
              <a:buSzTx/>
              <a:buFontTx/>
              <a:buNone/>
            </a:pPr>
            <a:r>
              <a:rPr lang="en-US" altLang="en-US" sz="1200" dirty="0"/>
              <a:t>4) VF defects…</a:t>
            </a:r>
            <a:r>
              <a:rPr lang="en-US" altLang="en-US" sz="1200" b="1" dirty="0">
                <a:solidFill>
                  <a:srgbClr val="0000FF"/>
                </a:solidFill>
              </a:rPr>
              <a:t>invariably present</a:t>
            </a:r>
          </a:p>
          <a:p>
            <a:pPr eaLnBrk="1" hangingPunct="1">
              <a:spcBef>
                <a:spcPct val="0"/>
              </a:spcBef>
              <a:buClrTx/>
              <a:buSzTx/>
              <a:buFontTx/>
              <a:buNone/>
            </a:pPr>
            <a:r>
              <a:rPr lang="en-US" altLang="en-US" sz="1200" dirty="0"/>
              <a:t>5) Remember the…</a:t>
            </a:r>
            <a:r>
              <a:rPr lang="en-US" altLang="en-US" sz="1200" b="1" dirty="0">
                <a:solidFill>
                  <a:srgbClr val="0000FF"/>
                </a:solidFill>
              </a:rPr>
              <a:t>4 D’s</a:t>
            </a:r>
            <a:r>
              <a:rPr lang="en-US" altLang="en-US" sz="1200" dirty="0"/>
              <a:t> (more on this shortly)</a:t>
            </a:r>
          </a:p>
        </p:txBody>
      </p:sp>
      <p:sp>
        <p:nvSpPr>
          <p:cNvPr id="3" name="TextBox 2">
            <a:extLst>
              <a:ext uri="{FF2B5EF4-FFF2-40B4-BE49-F238E27FC236}">
                <a16:creationId xmlns:a16="http://schemas.microsoft.com/office/drawing/2014/main" id="{68192841-37DB-4365-912A-E85D7BB8C699}"/>
              </a:ext>
            </a:extLst>
          </p:cNvPr>
          <p:cNvSpPr txBox="1"/>
          <p:nvPr/>
        </p:nvSpPr>
        <p:spPr>
          <a:xfrm>
            <a:off x="1453926" y="2168210"/>
            <a:ext cx="7455348" cy="1569660"/>
          </a:xfrm>
          <a:prstGeom prst="rect">
            <a:avLst/>
          </a:prstGeom>
          <a:solidFill>
            <a:schemeClr val="accent5">
              <a:lumMod val="75000"/>
            </a:schemeClr>
          </a:solidFill>
        </p:spPr>
        <p:txBody>
          <a:bodyPr wrap="square" rtlCol="0">
            <a:spAutoFit/>
          </a:bodyPr>
          <a:lstStyle/>
          <a:p>
            <a:r>
              <a:rPr lang="en-US" sz="1600" i="1" dirty="0">
                <a:solidFill>
                  <a:srgbClr val="0000FF"/>
                </a:solidFill>
              </a:rPr>
              <a:t>You see a child with optic nerve hypoplasia. What steps should you at least consider taking?</a:t>
            </a:r>
          </a:p>
          <a:p>
            <a:r>
              <a:rPr lang="en-US" sz="1600" dirty="0">
                <a:solidFill>
                  <a:srgbClr val="0000FF"/>
                </a:solidFill>
              </a:rPr>
              <a:t>--Obtaining </a:t>
            </a:r>
            <a:r>
              <a:rPr lang="en-US" sz="1600" i="1" dirty="0">
                <a:solidFill>
                  <a:srgbClr val="0000FF"/>
                </a:solidFill>
              </a:rPr>
              <a:t> </a:t>
            </a:r>
            <a:r>
              <a:rPr lang="en-US" sz="1600" dirty="0">
                <a:solidFill>
                  <a:srgbClr val="0000FF"/>
                </a:solidFill>
              </a:rPr>
              <a:t>MRI brain</a:t>
            </a:r>
            <a:r>
              <a:rPr lang="en-US" sz="1600" dirty="0"/>
              <a:t>—a variety of CNS abnormalities are associated with it   (will unpack this in the upcoming </a:t>
            </a:r>
            <a:r>
              <a:rPr lang="en-US" sz="1600" i="1" dirty="0"/>
              <a:t>4 D’s </a:t>
            </a:r>
            <a:r>
              <a:rPr lang="en-US" sz="1600" dirty="0"/>
              <a:t>section)</a:t>
            </a:r>
          </a:p>
          <a:p>
            <a:r>
              <a:rPr lang="en-US" sz="1600" dirty="0">
                <a:solidFill>
                  <a:srgbClr val="0000FF"/>
                </a:solidFill>
              </a:rPr>
              <a:t>--Getting an  endocrine  consult</a:t>
            </a:r>
            <a:r>
              <a:rPr lang="en-US" sz="1600" dirty="0">
                <a:solidFill>
                  <a:schemeClr val="accent5">
                    <a:lumMod val="75000"/>
                  </a:schemeClr>
                </a:solidFill>
              </a:rPr>
              <a:t>—multiple hormonal deficiencies are associated (mainly  pituitary- related)</a:t>
            </a:r>
          </a:p>
        </p:txBody>
      </p:sp>
      <p:sp>
        <p:nvSpPr>
          <p:cNvPr id="2" name="Oval 1">
            <a:extLst>
              <a:ext uri="{FF2B5EF4-FFF2-40B4-BE49-F238E27FC236}">
                <a16:creationId xmlns:a16="http://schemas.microsoft.com/office/drawing/2014/main" id="{06210155-FE3F-448F-9971-DE121E80A8D2}"/>
              </a:ext>
            </a:extLst>
          </p:cNvPr>
          <p:cNvSpPr/>
          <p:nvPr/>
        </p:nvSpPr>
        <p:spPr>
          <a:xfrm>
            <a:off x="4800600" y="3505200"/>
            <a:ext cx="4114800" cy="1828800"/>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46839373"/>
      </p:ext>
    </p:extLst>
  </p:cSld>
  <p:clrMapOvr>
    <a:masterClrMapping/>
  </p:clrMapOvr>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Text Box 13">
            <a:extLst>
              <a:ext uri="{FF2B5EF4-FFF2-40B4-BE49-F238E27FC236}">
                <a16:creationId xmlns:a16="http://schemas.microsoft.com/office/drawing/2014/main" id="{3C33F021-6FE1-431C-A26B-E52190B415D8}"/>
              </a:ext>
            </a:extLst>
          </p:cNvPr>
          <p:cNvSpPr txBox="1">
            <a:spLocks noChangeArrowheads="1"/>
          </p:cNvSpPr>
          <p:nvPr/>
        </p:nvSpPr>
        <p:spPr bwMode="auto">
          <a:xfrm>
            <a:off x="4800600" y="5257800"/>
            <a:ext cx="4294188" cy="1230313"/>
          </a:xfrm>
          <a:prstGeom prst="rect">
            <a:avLst/>
          </a:prstGeom>
          <a:solidFill>
            <a:srgbClr val="FFCC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Tilted-Disc Syndrome</a:t>
            </a:r>
          </a:p>
          <a:p>
            <a:pPr eaLnBrk="1" hangingPunct="1">
              <a:spcBef>
                <a:spcPct val="0"/>
              </a:spcBef>
              <a:buClrTx/>
              <a:buSzTx/>
              <a:buFontTx/>
              <a:buNone/>
            </a:pPr>
            <a:r>
              <a:rPr lang="en-US" altLang="en-US" sz="1200"/>
              <a:t>1) Superior pole appears…</a:t>
            </a:r>
            <a:r>
              <a:rPr lang="en-US" altLang="en-US" sz="1200" b="1">
                <a:solidFill>
                  <a:srgbClr val="0000FF"/>
                </a:solidFill>
              </a:rPr>
              <a:t>elevated</a:t>
            </a:r>
            <a:r>
              <a:rPr lang="en-US" altLang="en-US" sz="1200"/>
              <a:t>, inferior…</a:t>
            </a:r>
            <a:r>
              <a:rPr lang="en-US" altLang="en-US" sz="1200" b="1">
                <a:solidFill>
                  <a:srgbClr val="0000FF"/>
                </a:solidFill>
              </a:rPr>
              <a:t>recessed</a:t>
            </a:r>
          </a:p>
          <a:p>
            <a:pPr eaLnBrk="1" hangingPunct="1">
              <a:spcBef>
                <a:spcPct val="0"/>
              </a:spcBef>
              <a:buClrTx/>
              <a:buSzTx/>
              <a:buFontTx/>
              <a:buNone/>
            </a:pPr>
            <a:r>
              <a:rPr lang="en-US" altLang="en-US" sz="1200"/>
              <a:t>2) </a:t>
            </a:r>
            <a:r>
              <a:rPr lang="en-US" altLang="en-US" sz="1200">
                <a:solidFill>
                  <a:srgbClr val="FFCC99"/>
                </a:solidFill>
              </a:rPr>
              <a:t>Associated with…</a:t>
            </a:r>
            <a:r>
              <a:rPr lang="en-US" altLang="en-US" sz="1200" b="1">
                <a:solidFill>
                  <a:srgbClr val="FFCC99"/>
                </a:solidFill>
              </a:rPr>
              <a:t>situs inversus</a:t>
            </a:r>
            <a:r>
              <a:rPr lang="en-US" altLang="en-US" sz="1200">
                <a:solidFill>
                  <a:srgbClr val="FFCC99"/>
                </a:solidFill>
              </a:rPr>
              <a:t> of retinal vessels</a:t>
            </a:r>
          </a:p>
          <a:p>
            <a:pPr eaLnBrk="1" hangingPunct="1">
              <a:spcBef>
                <a:spcPct val="0"/>
              </a:spcBef>
              <a:buClrTx/>
              <a:buSzTx/>
              <a:buFontTx/>
              <a:buNone/>
            </a:pPr>
            <a:r>
              <a:rPr lang="en-US" altLang="en-US" sz="1200"/>
              <a:t>3) </a:t>
            </a:r>
            <a:r>
              <a:rPr lang="en-US" altLang="en-US" sz="1200">
                <a:solidFill>
                  <a:srgbClr val="FFCC99"/>
                </a:solidFill>
              </a:rPr>
              <a:t>Fundus abnormality produces…</a:t>
            </a:r>
            <a:r>
              <a:rPr lang="en-US" altLang="en-US" sz="1200" b="1">
                <a:solidFill>
                  <a:srgbClr val="FFCC99"/>
                </a:solidFill>
              </a:rPr>
              <a:t>myopic astigmatism</a:t>
            </a:r>
          </a:p>
          <a:p>
            <a:pPr eaLnBrk="1" hangingPunct="1">
              <a:spcBef>
                <a:spcPct val="0"/>
              </a:spcBef>
              <a:buClrTx/>
              <a:buSzTx/>
              <a:buFontTx/>
              <a:buNone/>
            </a:pPr>
            <a:r>
              <a:rPr lang="en-US" altLang="en-US" sz="1200"/>
              <a:t>4) </a:t>
            </a:r>
            <a:r>
              <a:rPr lang="en-US" altLang="en-US" sz="1200">
                <a:solidFill>
                  <a:srgbClr val="FFCC99"/>
                </a:solidFill>
              </a:rPr>
              <a:t>VF testing reveals…</a:t>
            </a:r>
            <a:r>
              <a:rPr lang="en-US" altLang="en-US" sz="1200" b="1">
                <a:solidFill>
                  <a:srgbClr val="FFCC99"/>
                </a:solidFill>
              </a:rPr>
              <a:t>bitemporal hemianopia</a:t>
            </a:r>
            <a:r>
              <a:rPr lang="en-US" altLang="en-US" sz="1200">
                <a:solidFill>
                  <a:srgbClr val="FFCC99"/>
                </a:solidFill>
              </a:rPr>
              <a:t> that doesn’t</a:t>
            </a:r>
          </a:p>
          <a:p>
            <a:pPr eaLnBrk="1" hangingPunct="1">
              <a:spcBef>
                <a:spcPct val="0"/>
              </a:spcBef>
              <a:buClrTx/>
              <a:buSzTx/>
              <a:buFontTx/>
              <a:buNone/>
            </a:pPr>
            <a:r>
              <a:rPr lang="en-US" altLang="en-US" sz="1200">
                <a:solidFill>
                  <a:srgbClr val="FFCC99"/>
                </a:solidFill>
              </a:rPr>
              <a:t>   …</a:t>
            </a:r>
            <a:r>
              <a:rPr lang="en-US" altLang="en-US" sz="1200" b="1">
                <a:solidFill>
                  <a:srgbClr val="FFCC99"/>
                </a:solidFill>
              </a:rPr>
              <a:t>respect the vertical</a:t>
            </a:r>
            <a:r>
              <a:rPr lang="en-US" altLang="en-US" sz="1200">
                <a:solidFill>
                  <a:srgbClr val="FFCC99"/>
                </a:solidFill>
              </a:rPr>
              <a:t> and may…</a:t>
            </a:r>
            <a:r>
              <a:rPr lang="en-US" altLang="en-US" sz="1200" b="1">
                <a:solidFill>
                  <a:srgbClr val="FFCC99"/>
                </a:solidFill>
              </a:rPr>
              <a:t>resolve with refraction</a:t>
            </a:r>
          </a:p>
        </p:txBody>
      </p:sp>
      <p:sp>
        <p:nvSpPr>
          <p:cNvPr id="28" name="Text Box 13">
            <a:extLst>
              <a:ext uri="{FF2B5EF4-FFF2-40B4-BE49-F238E27FC236}">
                <a16:creationId xmlns:a16="http://schemas.microsoft.com/office/drawing/2014/main" id="{DEA6B129-DEFC-4933-98B7-C68271CF2D81}"/>
              </a:ext>
            </a:extLst>
          </p:cNvPr>
          <p:cNvSpPr txBox="1">
            <a:spLocks noChangeArrowheads="1"/>
          </p:cNvSpPr>
          <p:nvPr/>
        </p:nvSpPr>
        <p:spPr bwMode="auto">
          <a:xfrm>
            <a:off x="4800600" y="5257800"/>
            <a:ext cx="4216400" cy="1231106"/>
          </a:xfrm>
          <a:prstGeom prst="rect">
            <a:avLst/>
          </a:prstGeom>
          <a:solidFill>
            <a:srgbClr val="FFCC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dirty="0">
                <a:solidFill>
                  <a:schemeClr val="bg1">
                    <a:lumMod val="65000"/>
                  </a:schemeClr>
                </a:solidFill>
              </a:rPr>
              <a:t>Tilted-Disc Syndrome</a:t>
            </a:r>
          </a:p>
          <a:p>
            <a:pPr eaLnBrk="1" hangingPunct="1">
              <a:spcBef>
                <a:spcPct val="0"/>
              </a:spcBef>
              <a:buClrTx/>
              <a:buSzTx/>
              <a:buFontTx/>
              <a:buNone/>
            </a:pPr>
            <a:r>
              <a:rPr lang="en-US" altLang="en-US" sz="1200" dirty="0">
                <a:solidFill>
                  <a:srgbClr val="FFCC99"/>
                </a:solidFill>
              </a:rPr>
              <a:t>1) Superior pole appears…</a:t>
            </a:r>
            <a:r>
              <a:rPr lang="en-US" altLang="en-US" sz="1200" b="1" dirty="0">
                <a:solidFill>
                  <a:srgbClr val="FFCC99"/>
                </a:solidFill>
              </a:rPr>
              <a:t>elevated</a:t>
            </a:r>
            <a:r>
              <a:rPr lang="en-US" altLang="en-US" sz="1200" dirty="0">
                <a:solidFill>
                  <a:srgbClr val="FFCC99"/>
                </a:solidFill>
              </a:rPr>
              <a:t>, inferior… </a:t>
            </a:r>
            <a:r>
              <a:rPr lang="en-US" altLang="en-US" sz="1200" b="1" dirty="0">
                <a:solidFill>
                  <a:srgbClr val="FFCC99"/>
                </a:solidFill>
              </a:rPr>
              <a:t>recessed</a:t>
            </a:r>
          </a:p>
          <a:p>
            <a:pPr eaLnBrk="1" hangingPunct="1">
              <a:spcBef>
                <a:spcPct val="0"/>
              </a:spcBef>
              <a:buClrTx/>
              <a:buSzTx/>
              <a:buFontTx/>
              <a:buNone/>
            </a:pPr>
            <a:r>
              <a:rPr lang="en-US" altLang="en-US" sz="1200" dirty="0">
                <a:solidFill>
                  <a:srgbClr val="FFCC99"/>
                </a:solidFill>
              </a:rPr>
              <a:t>2) Associated with…</a:t>
            </a:r>
            <a:r>
              <a:rPr lang="en-US" altLang="en-US" sz="1200" b="1" dirty="0">
                <a:solidFill>
                  <a:srgbClr val="FFCC99"/>
                </a:solidFill>
              </a:rPr>
              <a:t>situs inversus</a:t>
            </a:r>
            <a:r>
              <a:rPr lang="en-US" altLang="en-US" sz="1200" dirty="0">
                <a:solidFill>
                  <a:srgbClr val="FFCC99"/>
                </a:solidFill>
              </a:rPr>
              <a:t> of retinal vessels</a:t>
            </a:r>
          </a:p>
          <a:p>
            <a:pPr eaLnBrk="1" hangingPunct="1">
              <a:spcBef>
                <a:spcPct val="0"/>
              </a:spcBef>
              <a:buClrTx/>
              <a:buSzTx/>
              <a:buFontTx/>
              <a:buNone/>
            </a:pPr>
            <a:r>
              <a:rPr lang="en-US" altLang="en-US" sz="1200" dirty="0">
                <a:solidFill>
                  <a:srgbClr val="FFCC99"/>
                </a:solidFill>
              </a:rPr>
              <a:t>3) Fundus abnormality produces… </a:t>
            </a:r>
            <a:r>
              <a:rPr lang="en-US" altLang="en-US" sz="1200" b="1" dirty="0">
                <a:solidFill>
                  <a:srgbClr val="FFCC99"/>
                </a:solidFill>
              </a:rPr>
              <a:t>myopic </a:t>
            </a:r>
            <a:r>
              <a:rPr lang="en-US" altLang="en-US" sz="1200" b="1" dirty="0" err="1">
                <a:solidFill>
                  <a:srgbClr val="FFCC99"/>
                </a:solidFill>
              </a:rPr>
              <a:t>astigm</a:t>
            </a:r>
            <a:endParaRPr lang="en-US" altLang="en-US" sz="1200" b="1" dirty="0">
              <a:solidFill>
                <a:srgbClr val="FFCC99"/>
              </a:solidFill>
            </a:endParaRPr>
          </a:p>
          <a:p>
            <a:pPr eaLnBrk="1" hangingPunct="1">
              <a:spcBef>
                <a:spcPct val="0"/>
              </a:spcBef>
              <a:buClrTx/>
              <a:buSzTx/>
              <a:buFontTx/>
              <a:buNone/>
            </a:pPr>
            <a:r>
              <a:rPr lang="en-US" altLang="en-US" sz="1200" dirty="0">
                <a:solidFill>
                  <a:srgbClr val="FFCC99"/>
                </a:solidFill>
              </a:rPr>
              <a:t>4) VF testing reveals…</a:t>
            </a:r>
            <a:r>
              <a:rPr lang="en-US" altLang="en-US" sz="1200" b="1" dirty="0">
                <a:solidFill>
                  <a:srgbClr val="FFCC99"/>
                </a:solidFill>
              </a:rPr>
              <a:t>bitemporal hemianopia</a:t>
            </a:r>
            <a:r>
              <a:rPr lang="en-US" altLang="en-US" sz="1200" dirty="0">
                <a:solidFill>
                  <a:srgbClr val="FFCC99"/>
                </a:solidFill>
              </a:rPr>
              <a:t> that </a:t>
            </a:r>
            <a:r>
              <a:rPr lang="en-US" altLang="en-US" sz="1200" dirty="0" err="1">
                <a:solidFill>
                  <a:srgbClr val="FFCC99"/>
                </a:solidFill>
              </a:rPr>
              <a:t>doesn’t</a:t>
            </a:r>
            <a:r>
              <a:rPr lang="en-US" altLang="en-US" sz="1200" b="1" dirty="0" err="1">
                <a:solidFill>
                  <a:srgbClr val="FFCC99"/>
                </a:solidFill>
              </a:rPr>
              <a:t>with</a:t>
            </a:r>
            <a:r>
              <a:rPr lang="en-US" altLang="en-US" sz="1200" b="1" dirty="0">
                <a:solidFill>
                  <a:srgbClr val="FFCC99"/>
                </a:solidFill>
              </a:rPr>
              <a:t> refract</a:t>
            </a:r>
          </a:p>
        </p:txBody>
      </p:sp>
      <p:sp>
        <p:nvSpPr>
          <p:cNvPr id="56330" name="Text Box 14">
            <a:extLst>
              <a:ext uri="{FF2B5EF4-FFF2-40B4-BE49-F238E27FC236}">
                <a16:creationId xmlns:a16="http://schemas.microsoft.com/office/drawing/2014/main" id="{E45ACE8A-191D-4C29-8A7A-120D0E2FCE5F}"/>
              </a:ext>
            </a:extLst>
          </p:cNvPr>
          <p:cNvSpPr txBox="1">
            <a:spLocks noChangeArrowheads="1"/>
          </p:cNvSpPr>
          <p:nvPr/>
        </p:nvSpPr>
        <p:spPr bwMode="auto">
          <a:xfrm>
            <a:off x="4648200" y="2576513"/>
            <a:ext cx="3522663" cy="862012"/>
          </a:xfrm>
          <a:prstGeom prst="rect">
            <a:avLst/>
          </a:prstGeom>
          <a:solidFill>
            <a:srgbClr val="FFC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solidFill>
                  <a:schemeClr val="bg1">
                    <a:lumMod val="65000"/>
                  </a:schemeClr>
                </a:solidFill>
              </a:rPr>
              <a:t>Myelinated RNFL</a:t>
            </a:r>
          </a:p>
          <a:p>
            <a:pPr eaLnBrk="1" hangingPunct="1">
              <a:spcBef>
                <a:spcPct val="0"/>
              </a:spcBef>
              <a:buClrTx/>
              <a:buSzTx/>
              <a:buFontTx/>
              <a:buNone/>
            </a:pPr>
            <a:r>
              <a:rPr lang="en-US" altLang="en-US" sz="1200">
                <a:solidFill>
                  <a:schemeClr val="bg1">
                    <a:lumMod val="65000"/>
                  </a:schemeClr>
                </a:solidFill>
              </a:rPr>
              <a:t>1) Myelin normally ends at the…</a:t>
            </a:r>
            <a:r>
              <a:rPr lang="en-US" altLang="en-US" sz="1200" b="1">
                <a:solidFill>
                  <a:schemeClr val="bg1">
                    <a:lumMod val="65000"/>
                  </a:schemeClr>
                </a:solidFill>
              </a:rPr>
              <a:t>lamina cribrosa</a:t>
            </a:r>
          </a:p>
          <a:p>
            <a:pPr eaLnBrk="1" hangingPunct="1">
              <a:spcBef>
                <a:spcPct val="0"/>
              </a:spcBef>
              <a:buClrTx/>
              <a:buSzTx/>
              <a:buFontTx/>
              <a:buNone/>
            </a:pPr>
            <a:r>
              <a:rPr lang="en-US" altLang="en-US" sz="1200">
                <a:solidFill>
                  <a:schemeClr val="bg1">
                    <a:lumMod val="65000"/>
                  </a:schemeClr>
                </a:solidFill>
              </a:rPr>
              <a:t>2) Can be…</a:t>
            </a:r>
            <a:r>
              <a:rPr lang="en-US" altLang="en-US" sz="1200" b="1">
                <a:solidFill>
                  <a:schemeClr val="bg1">
                    <a:lumMod val="65000"/>
                  </a:schemeClr>
                </a:solidFill>
              </a:rPr>
              <a:t>patchy</a:t>
            </a:r>
            <a:r>
              <a:rPr lang="en-US" altLang="en-US" sz="1200">
                <a:solidFill>
                  <a:schemeClr val="bg1">
                    <a:lumMod val="65000"/>
                  </a:schemeClr>
                </a:solidFill>
              </a:rPr>
              <a:t> and </a:t>
            </a:r>
            <a:r>
              <a:rPr lang="en-US" altLang="en-US" sz="1200" b="1">
                <a:solidFill>
                  <a:schemeClr val="bg1">
                    <a:lumMod val="65000"/>
                  </a:schemeClr>
                </a:solidFill>
              </a:rPr>
              <a:t>discontinuous</a:t>
            </a:r>
          </a:p>
          <a:p>
            <a:pPr eaLnBrk="1" hangingPunct="1">
              <a:spcBef>
                <a:spcPct val="0"/>
              </a:spcBef>
              <a:buClrTx/>
              <a:buSzTx/>
              <a:buFontTx/>
              <a:buNone/>
            </a:pPr>
            <a:r>
              <a:rPr lang="en-US" altLang="en-US" sz="1200">
                <a:solidFill>
                  <a:schemeClr val="bg1">
                    <a:lumMod val="65000"/>
                  </a:schemeClr>
                </a:solidFill>
              </a:rPr>
              <a:t>3) Corresponding VF has an…</a:t>
            </a:r>
            <a:r>
              <a:rPr lang="en-US" altLang="en-US" sz="1200" b="1">
                <a:solidFill>
                  <a:schemeClr val="bg1">
                    <a:lumMod val="65000"/>
                  </a:schemeClr>
                </a:solidFill>
              </a:rPr>
              <a:t>absolute</a:t>
            </a:r>
            <a:r>
              <a:rPr lang="en-US" altLang="en-US" sz="1200">
                <a:solidFill>
                  <a:schemeClr val="bg1">
                    <a:lumMod val="65000"/>
                  </a:schemeClr>
                </a:solidFill>
              </a:rPr>
              <a:t> scotoma</a:t>
            </a:r>
          </a:p>
        </p:txBody>
      </p:sp>
      <p:sp>
        <p:nvSpPr>
          <p:cNvPr id="56331" name="Text Box 15">
            <a:extLst>
              <a:ext uri="{FF2B5EF4-FFF2-40B4-BE49-F238E27FC236}">
                <a16:creationId xmlns:a16="http://schemas.microsoft.com/office/drawing/2014/main" id="{E7D5CBA5-0945-4399-B0FB-53830B5EE3B7}"/>
              </a:ext>
            </a:extLst>
          </p:cNvPr>
          <p:cNvSpPr txBox="1">
            <a:spLocks noChangeArrowheads="1"/>
          </p:cNvSpPr>
          <p:nvPr/>
        </p:nvSpPr>
        <p:spPr bwMode="auto">
          <a:xfrm>
            <a:off x="5410200" y="1687513"/>
            <a:ext cx="3640740" cy="677108"/>
          </a:xfrm>
          <a:prstGeom prst="rect">
            <a:avLst/>
          </a:prstGeom>
          <a:solidFill>
            <a:srgbClr val="FFFF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solidFill>
                  <a:schemeClr val="bg1">
                    <a:lumMod val="75000"/>
                  </a:schemeClr>
                </a:solidFill>
              </a:rPr>
              <a:t>Megalopapilla</a:t>
            </a:r>
          </a:p>
          <a:p>
            <a:pPr eaLnBrk="1" hangingPunct="1">
              <a:spcBef>
                <a:spcPct val="0"/>
              </a:spcBef>
              <a:buClrTx/>
              <a:buSzTx/>
              <a:buFontTx/>
              <a:buNone/>
            </a:pPr>
            <a:r>
              <a:rPr lang="en-US" altLang="en-US" sz="1200">
                <a:solidFill>
                  <a:schemeClr val="bg1">
                    <a:lumMod val="75000"/>
                  </a:schemeClr>
                </a:solidFill>
              </a:rPr>
              <a:t>1) Abnormally large diameter of…</a:t>
            </a:r>
            <a:r>
              <a:rPr lang="en-US" altLang="en-US" sz="1200" b="1">
                <a:solidFill>
                  <a:schemeClr val="bg1">
                    <a:lumMod val="75000"/>
                  </a:schemeClr>
                </a:solidFill>
              </a:rPr>
              <a:t>disc </a:t>
            </a:r>
            <a:r>
              <a:rPr lang="en-US" altLang="en-US" sz="1200">
                <a:solidFill>
                  <a:schemeClr val="bg1">
                    <a:lumMod val="75000"/>
                  </a:schemeClr>
                </a:solidFill>
              </a:rPr>
              <a:t>and</a:t>
            </a:r>
            <a:r>
              <a:rPr lang="en-US" altLang="en-US" sz="1200" b="1">
                <a:solidFill>
                  <a:schemeClr val="bg1">
                    <a:lumMod val="75000"/>
                  </a:schemeClr>
                </a:solidFill>
              </a:rPr>
              <a:t> cup</a:t>
            </a:r>
          </a:p>
          <a:p>
            <a:pPr eaLnBrk="1" hangingPunct="1">
              <a:spcBef>
                <a:spcPct val="0"/>
              </a:spcBef>
              <a:buClrTx/>
              <a:buSzTx/>
              <a:buFontTx/>
              <a:buNone/>
            </a:pPr>
            <a:r>
              <a:rPr lang="en-US" altLang="en-US" sz="1200">
                <a:solidFill>
                  <a:schemeClr val="bg1">
                    <a:lumMod val="75000"/>
                  </a:schemeClr>
                </a:solidFill>
              </a:rPr>
              <a:t>2) VF testing may reveal an…</a:t>
            </a:r>
            <a:r>
              <a:rPr lang="en-US" altLang="en-US" sz="1200" b="1">
                <a:solidFill>
                  <a:schemeClr val="bg1">
                    <a:lumMod val="75000"/>
                  </a:schemeClr>
                </a:solidFill>
              </a:rPr>
              <a:t>enlarged blind spot</a:t>
            </a:r>
          </a:p>
        </p:txBody>
      </p:sp>
      <p:sp>
        <p:nvSpPr>
          <p:cNvPr id="56332" name="Rectangle 16">
            <a:extLst>
              <a:ext uri="{FF2B5EF4-FFF2-40B4-BE49-F238E27FC236}">
                <a16:creationId xmlns:a16="http://schemas.microsoft.com/office/drawing/2014/main" id="{9903A9B6-4ADC-41AE-8364-4CA69AFD171D}"/>
              </a:ext>
            </a:extLst>
          </p:cNvPr>
          <p:cNvSpPr>
            <a:spLocks noChangeArrowheads="1"/>
          </p:cNvSpPr>
          <p:nvPr/>
        </p:nvSpPr>
        <p:spPr bwMode="auto">
          <a:xfrm>
            <a:off x="457200" y="122238"/>
            <a:ext cx="7543800" cy="8683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b"/>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ct val="85000"/>
              </a:lnSpc>
              <a:spcBef>
                <a:spcPct val="0"/>
              </a:spcBef>
              <a:buClrTx/>
              <a:buSzTx/>
              <a:buFontTx/>
              <a:buNone/>
            </a:pPr>
            <a:r>
              <a:rPr lang="en-US" altLang="en-US" sz="3200" b="1" dirty="0">
                <a:solidFill>
                  <a:schemeClr val="tx2"/>
                </a:solidFill>
              </a:rPr>
              <a:t>Developmental Abnormalities of the Optic Nerve Head</a:t>
            </a:r>
            <a:endParaRPr lang="en-US" altLang="en-US" sz="3200" dirty="0">
              <a:solidFill>
                <a:schemeClr val="tx2"/>
              </a:solidFill>
            </a:endParaRPr>
          </a:p>
        </p:txBody>
      </p:sp>
      <p:sp>
        <p:nvSpPr>
          <p:cNvPr id="56333" name="Slide Number Placeholder 1">
            <a:extLst>
              <a:ext uri="{FF2B5EF4-FFF2-40B4-BE49-F238E27FC236}">
                <a16:creationId xmlns:a16="http://schemas.microsoft.com/office/drawing/2014/main" id="{78499CE2-A9E0-46C2-9DCB-B4E6966EE106}"/>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2B87E55C-60DB-4AA1-99CA-117E25294934}" type="slidenum">
              <a:rPr lang="en-US" altLang="en-US" sz="1000"/>
              <a:pPr>
                <a:spcBef>
                  <a:spcPct val="0"/>
                </a:spcBef>
                <a:buClrTx/>
                <a:buSzTx/>
                <a:buFontTx/>
                <a:buNone/>
              </a:pPr>
              <a:t>138</a:t>
            </a:fld>
            <a:endParaRPr lang="en-US" altLang="en-US" sz="1000"/>
          </a:p>
        </p:txBody>
      </p:sp>
      <p:sp>
        <p:nvSpPr>
          <p:cNvPr id="20" name="Text Box 10">
            <a:extLst>
              <a:ext uri="{FF2B5EF4-FFF2-40B4-BE49-F238E27FC236}">
                <a16:creationId xmlns:a16="http://schemas.microsoft.com/office/drawing/2014/main" id="{4F5CB1D8-CA09-4A1A-9DBB-3D21FA005662}"/>
              </a:ext>
            </a:extLst>
          </p:cNvPr>
          <p:cNvSpPr txBox="1">
            <a:spLocks noChangeArrowheads="1"/>
          </p:cNvSpPr>
          <p:nvPr/>
        </p:nvSpPr>
        <p:spPr bwMode="auto">
          <a:xfrm>
            <a:off x="1371600" y="4267200"/>
            <a:ext cx="3057525" cy="2154238"/>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Morning-Glory Disc</a:t>
            </a:r>
          </a:p>
          <a:p>
            <a:pPr eaLnBrk="1" hangingPunct="1">
              <a:spcBef>
                <a:spcPct val="0"/>
              </a:spcBef>
              <a:buClrTx/>
              <a:buSzTx/>
              <a:buFontTx/>
              <a:buNone/>
            </a:pPr>
            <a:r>
              <a:rPr lang="en-US" altLang="en-US" sz="1200"/>
              <a:t>--DFE reveals:</a:t>
            </a:r>
          </a:p>
          <a:p>
            <a:pPr eaLnBrk="1" hangingPunct="1">
              <a:spcBef>
                <a:spcPct val="0"/>
              </a:spcBef>
              <a:buClrTx/>
              <a:buSzTx/>
              <a:buFontTx/>
              <a:buNone/>
            </a:pPr>
            <a:r>
              <a:rPr lang="en-US" altLang="en-US" sz="1200"/>
              <a:t>  1) A funnel-shaped…</a:t>
            </a:r>
            <a:r>
              <a:rPr lang="en-US" altLang="en-US" sz="1200" b="1">
                <a:solidFill>
                  <a:srgbClr val="0000FF"/>
                </a:solidFill>
              </a:rPr>
              <a:t>excavation</a:t>
            </a:r>
            <a:endParaRPr lang="en-US" altLang="en-US" sz="1200"/>
          </a:p>
          <a:p>
            <a:pPr eaLnBrk="1" hangingPunct="1">
              <a:spcBef>
                <a:spcPct val="0"/>
              </a:spcBef>
              <a:buClrTx/>
              <a:buSzTx/>
              <a:buFontTx/>
              <a:buNone/>
            </a:pPr>
            <a:r>
              <a:rPr lang="en-US" altLang="en-US" sz="1200"/>
              <a:t>  2) Number of vessels crossing the rim</a:t>
            </a:r>
          </a:p>
          <a:p>
            <a:pPr eaLnBrk="1" hangingPunct="1">
              <a:spcBef>
                <a:spcPct val="0"/>
              </a:spcBef>
              <a:buClrTx/>
              <a:buSzTx/>
              <a:buFontTx/>
              <a:buNone/>
            </a:pPr>
            <a:r>
              <a:rPr lang="en-US" altLang="en-US" sz="1200"/>
              <a:t>    seems abnormally…</a:t>
            </a:r>
            <a:r>
              <a:rPr lang="en-US" altLang="en-US" sz="1200" b="1">
                <a:solidFill>
                  <a:srgbClr val="0000FF"/>
                </a:solidFill>
              </a:rPr>
              <a:t>high</a:t>
            </a:r>
            <a:r>
              <a:rPr lang="en-US" altLang="en-US" sz="1200"/>
              <a:t> </a:t>
            </a:r>
            <a:endParaRPr lang="en-US" altLang="en-US" sz="1200" b="1">
              <a:solidFill>
                <a:srgbClr val="0000FF"/>
              </a:solidFill>
            </a:endParaRPr>
          </a:p>
          <a:p>
            <a:pPr eaLnBrk="1" hangingPunct="1">
              <a:spcBef>
                <a:spcPct val="0"/>
              </a:spcBef>
              <a:buClrTx/>
              <a:buSzTx/>
              <a:buFontTx/>
              <a:buNone/>
            </a:pPr>
            <a:r>
              <a:rPr lang="en-US" altLang="en-US" sz="1200"/>
              <a:t>--Tissue is…</a:t>
            </a:r>
            <a:r>
              <a:rPr lang="en-US" altLang="en-US" sz="1200" b="1">
                <a:solidFill>
                  <a:srgbClr val="0000FF"/>
                </a:solidFill>
              </a:rPr>
              <a:t>contractile</a:t>
            </a:r>
            <a:r>
              <a:rPr lang="en-US" altLang="en-US" sz="1200"/>
              <a:t>, so cup seems</a:t>
            </a:r>
          </a:p>
          <a:p>
            <a:pPr eaLnBrk="1" hangingPunct="1">
              <a:spcBef>
                <a:spcPct val="0"/>
              </a:spcBef>
              <a:buClrTx/>
              <a:buSzTx/>
              <a:buFontTx/>
              <a:buNone/>
            </a:pPr>
            <a:r>
              <a:rPr lang="en-US" altLang="en-US" sz="1200"/>
              <a:t>  to…</a:t>
            </a:r>
            <a:r>
              <a:rPr lang="en-US" altLang="en-US" sz="1200" b="1">
                <a:solidFill>
                  <a:srgbClr val="0000FF"/>
                </a:solidFill>
              </a:rPr>
              <a:t>open </a:t>
            </a:r>
            <a:r>
              <a:rPr lang="en-US" altLang="en-US" sz="1200">
                <a:solidFill>
                  <a:srgbClr val="0000FF"/>
                </a:solidFill>
              </a:rPr>
              <a:t>and</a:t>
            </a:r>
            <a:r>
              <a:rPr lang="en-US" altLang="en-US" sz="1200" b="1">
                <a:solidFill>
                  <a:srgbClr val="0000FF"/>
                </a:solidFill>
              </a:rPr>
              <a:t> close</a:t>
            </a:r>
            <a:r>
              <a:rPr lang="en-US" altLang="en-US" sz="1200"/>
              <a:t> (like its namesake,  </a:t>
            </a:r>
          </a:p>
          <a:p>
            <a:pPr eaLnBrk="1" hangingPunct="1">
              <a:spcBef>
                <a:spcPct val="0"/>
              </a:spcBef>
              <a:buClrTx/>
              <a:buSzTx/>
              <a:buFontTx/>
              <a:buNone/>
            </a:pPr>
            <a:r>
              <a:rPr lang="en-US" altLang="en-US" sz="1200"/>
              <a:t>  the morning-glory flower)</a:t>
            </a:r>
          </a:p>
          <a:p>
            <a:pPr eaLnBrk="1" hangingPunct="1">
              <a:spcBef>
                <a:spcPct val="0"/>
              </a:spcBef>
              <a:buClrTx/>
              <a:buSzTx/>
              <a:buFontTx/>
              <a:buNone/>
            </a:pPr>
            <a:r>
              <a:rPr lang="en-US" altLang="en-US" sz="1200"/>
              <a:t>--VA usually…</a:t>
            </a:r>
            <a:r>
              <a:rPr lang="en-US" altLang="en-US" sz="1200" b="1">
                <a:solidFill>
                  <a:srgbClr val="0000FF"/>
                </a:solidFill>
              </a:rPr>
              <a:t>20/200</a:t>
            </a:r>
            <a:r>
              <a:rPr lang="en-US" altLang="en-US" sz="1200"/>
              <a:t>, but can be…</a:t>
            </a:r>
          </a:p>
          <a:p>
            <a:pPr eaLnBrk="1" hangingPunct="1">
              <a:spcBef>
                <a:spcPct val="0"/>
              </a:spcBef>
              <a:buClrTx/>
              <a:buSzTx/>
              <a:buFontTx/>
              <a:buNone/>
            </a:pPr>
            <a:r>
              <a:rPr lang="en-US" altLang="en-US" sz="1200"/>
              <a:t>   </a:t>
            </a:r>
            <a:r>
              <a:rPr lang="en-US" altLang="en-US" sz="1200" b="1">
                <a:solidFill>
                  <a:srgbClr val="0000FF"/>
                </a:solidFill>
              </a:rPr>
              <a:t>20/20&lt;-&gt;NLP</a:t>
            </a:r>
          </a:p>
          <a:p>
            <a:pPr eaLnBrk="1" hangingPunct="1">
              <a:spcBef>
                <a:spcPct val="0"/>
              </a:spcBef>
              <a:buClrTx/>
              <a:buSzTx/>
              <a:buFontTx/>
              <a:buNone/>
            </a:pPr>
            <a:r>
              <a:rPr lang="en-US" altLang="en-US" sz="1200"/>
              <a:t>--1/3 develop…</a:t>
            </a:r>
            <a:r>
              <a:rPr lang="en-US" altLang="en-US" sz="1200" b="1">
                <a:solidFill>
                  <a:srgbClr val="CCECFF"/>
                </a:solidFill>
              </a:rPr>
              <a:t>serous</a:t>
            </a:r>
            <a:r>
              <a:rPr lang="en-US" altLang="en-US" sz="1200" b="1">
                <a:solidFill>
                  <a:srgbClr val="0000FF"/>
                </a:solidFill>
              </a:rPr>
              <a:t> </a:t>
            </a:r>
            <a:r>
              <a:rPr lang="en-US" altLang="en-US" sz="1200" b="1">
                <a:solidFill>
                  <a:srgbClr val="CCECFF"/>
                </a:solidFill>
              </a:rPr>
              <a:t>RD</a:t>
            </a:r>
          </a:p>
        </p:txBody>
      </p:sp>
      <p:sp>
        <p:nvSpPr>
          <p:cNvPr id="21" name="Text Box 3">
            <a:extLst>
              <a:ext uri="{FF2B5EF4-FFF2-40B4-BE49-F238E27FC236}">
                <a16:creationId xmlns:a16="http://schemas.microsoft.com/office/drawing/2014/main" id="{41E65286-1344-4B1D-9C7C-2CEEABB1C361}"/>
              </a:ext>
            </a:extLst>
          </p:cNvPr>
          <p:cNvSpPr txBox="1">
            <a:spLocks noChangeArrowheads="1"/>
          </p:cNvSpPr>
          <p:nvPr/>
        </p:nvSpPr>
        <p:spPr bwMode="auto">
          <a:xfrm>
            <a:off x="793750" y="3505200"/>
            <a:ext cx="2274888" cy="677863"/>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r>
              <a:rPr lang="en-US" altLang="en-US" sz="1400" b="1">
                <a:solidFill>
                  <a:schemeClr val="bg1">
                    <a:lumMod val="65000"/>
                  </a:schemeClr>
                </a:solidFill>
              </a:rPr>
              <a:t>Optic Pit/Hole</a:t>
            </a:r>
          </a:p>
          <a:p>
            <a:pPr eaLnBrk="1" hangingPunct="1">
              <a:defRPr/>
            </a:pPr>
            <a:r>
              <a:rPr lang="en-US" altLang="en-US" sz="1200">
                <a:solidFill>
                  <a:schemeClr val="bg1">
                    <a:lumMod val="65000"/>
                  </a:schemeClr>
                </a:solidFill>
              </a:rPr>
              <a:t>--Associated with…</a:t>
            </a:r>
            <a:r>
              <a:rPr lang="en-US" altLang="en-US" sz="1200" b="1">
                <a:solidFill>
                  <a:schemeClr val="bg1">
                    <a:lumMod val="65000"/>
                  </a:schemeClr>
                </a:solidFill>
              </a:rPr>
              <a:t>serous RD</a:t>
            </a:r>
          </a:p>
          <a:p>
            <a:pPr eaLnBrk="1" hangingPunct="1">
              <a:defRPr/>
            </a:pPr>
            <a:r>
              <a:rPr lang="en-US" altLang="en-US" sz="1200" b="1">
                <a:solidFill>
                  <a:schemeClr val="bg1">
                    <a:lumMod val="65000"/>
                  </a:schemeClr>
                </a:solidFill>
              </a:rPr>
              <a:t>  in adulthood</a:t>
            </a:r>
          </a:p>
        </p:txBody>
      </p:sp>
      <p:sp>
        <p:nvSpPr>
          <p:cNvPr id="22" name="Line 4">
            <a:extLst>
              <a:ext uri="{FF2B5EF4-FFF2-40B4-BE49-F238E27FC236}">
                <a16:creationId xmlns:a16="http://schemas.microsoft.com/office/drawing/2014/main" id="{F29D141A-2FBA-4218-A5EF-4F64786EAFD0}"/>
              </a:ext>
            </a:extLst>
          </p:cNvPr>
          <p:cNvSpPr>
            <a:spLocks noChangeShapeType="1"/>
          </p:cNvSpPr>
          <p:nvPr/>
        </p:nvSpPr>
        <p:spPr bwMode="auto">
          <a:xfrm flipH="1">
            <a:off x="1600200" y="2057400"/>
            <a:ext cx="1524000" cy="381000"/>
          </a:xfrm>
          <a:prstGeom prst="line">
            <a:avLst/>
          </a:prstGeom>
          <a:noFill/>
          <a:ln w="9525">
            <a:solidFill>
              <a:schemeClr val="bg1">
                <a:lumMod val="6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en-US">
              <a:latin typeface="Arial" charset="0"/>
            </a:endParaRPr>
          </a:p>
        </p:txBody>
      </p:sp>
      <p:sp>
        <p:nvSpPr>
          <p:cNvPr id="23" name="Text Box 6">
            <a:extLst>
              <a:ext uri="{FF2B5EF4-FFF2-40B4-BE49-F238E27FC236}">
                <a16:creationId xmlns:a16="http://schemas.microsoft.com/office/drawing/2014/main" id="{5DFD5389-5F0F-430B-9FE9-4FD1DA507055}"/>
              </a:ext>
            </a:extLst>
          </p:cNvPr>
          <p:cNvSpPr txBox="1">
            <a:spLocks noChangeArrowheads="1"/>
          </p:cNvSpPr>
          <p:nvPr/>
        </p:nvSpPr>
        <p:spPr bwMode="auto">
          <a:xfrm>
            <a:off x="1341438" y="1524000"/>
            <a:ext cx="3543300" cy="4587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algn="ctr" eaLnBrk="1" hangingPunct="1">
              <a:lnSpc>
                <a:spcPct val="85000"/>
              </a:lnSpc>
              <a:defRPr/>
            </a:pPr>
            <a:r>
              <a:rPr lang="en-US" altLang="en-US" sz="1400" i="1">
                <a:solidFill>
                  <a:schemeClr val="bg1">
                    <a:lumMod val="65000"/>
                  </a:schemeClr>
                </a:solidFill>
              </a:rPr>
              <a:t>These three are all secondary to abnormal</a:t>
            </a:r>
          </a:p>
          <a:p>
            <a:pPr algn="ctr" eaLnBrk="1" hangingPunct="1">
              <a:lnSpc>
                <a:spcPct val="85000"/>
              </a:lnSpc>
              <a:defRPr/>
            </a:pPr>
            <a:r>
              <a:rPr lang="en-US" altLang="en-US" sz="1400" i="1">
                <a:solidFill>
                  <a:schemeClr val="bg1">
                    <a:lumMod val="65000"/>
                  </a:schemeClr>
                </a:solidFill>
              </a:rPr>
              <a:t>closure of the embryonic optic fissure</a:t>
            </a:r>
          </a:p>
        </p:txBody>
      </p:sp>
      <p:sp>
        <p:nvSpPr>
          <p:cNvPr id="24" name="Text Box 7">
            <a:extLst>
              <a:ext uri="{FF2B5EF4-FFF2-40B4-BE49-F238E27FC236}">
                <a16:creationId xmlns:a16="http://schemas.microsoft.com/office/drawing/2014/main" id="{204468A2-E2DD-443A-AC88-37688980B366}"/>
              </a:ext>
            </a:extLst>
          </p:cNvPr>
          <p:cNvSpPr txBox="1">
            <a:spLocks noChangeArrowheads="1"/>
          </p:cNvSpPr>
          <p:nvPr/>
        </p:nvSpPr>
        <p:spPr bwMode="auto">
          <a:xfrm>
            <a:off x="76200" y="2514600"/>
            <a:ext cx="2782888" cy="862013"/>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r>
              <a:rPr lang="en-US" altLang="en-US" sz="1400" b="1">
                <a:solidFill>
                  <a:schemeClr val="bg1">
                    <a:lumMod val="65000"/>
                  </a:schemeClr>
                </a:solidFill>
              </a:rPr>
              <a:t>Optic Nerve Coloboma</a:t>
            </a:r>
          </a:p>
          <a:p>
            <a:pPr eaLnBrk="1" hangingPunct="1">
              <a:defRPr/>
            </a:pPr>
            <a:r>
              <a:rPr lang="en-US" altLang="en-US" sz="1200">
                <a:solidFill>
                  <a:schemeClr val="bg1">
                    <a:lumMod val="65000"/>
                  </a:schemeClr>
                </a:solidFill>
              </a:rPr>
              <a:t>1) May resemble…</a:t>
            </a:r>
            <a:r>
              <a:rPr lang="en-US" altLang="en-US" sz="1200" b="1">
                <a:solidFill>
                  <a:schemeClr val="bg1">
                    <a:lumMod val="65000"/>
                  </a:schemeClr>
                </a:solidFill>
              </a:rPr>
              <a:t>deep cupping</a:t>
            </a:r>
          </a:p>
          <a:p>
            <a:pPr eaLnBrk="1" hangingPunct="1">
              <a:defRPr/>
            </a:pPr>
            <a:r>
              <a:rPr lang="en-US" altLang="en-US" sz="1200">
                <a:solidFill>
                  <a:schemeClr val="bg1">
                    <a:lumMod val="65000"/>
                  </a:schemeClr>
                </a:solidFill>
              </a:rPr>
              <a:t>2) Can be…</a:t>
            </a:r>
            <a:r>
              <a:rPr lang="en-US" altLang="en-US" sz="1200" b="1">
                <a:solidFill>
                  <a:schemeClr val="bg1">
                    <a:lumMod val="65000"/>
                  </a:schemeClr>
                </a:solidFill>
              </a:rPr>
              <a:t>bilateral, asymmetric</a:t>
            </a:r>
          </a:p>
          <a:p>
            <a:pPr eaLnBrk="1" hangingPunct="1">
              <a:defRPr/>
            </a:pPr>
            <a:r>
              <a:rPr lang="en-US" altLang="en-US" sz="1200">
                <a:solidFill>
                  <a:schemeClr val="bg1">
                    <a:lumMod val="65000"/>
                  </a:schemeClr>
                </a:solidFill>
              </a:rPr>
              <a:t>3) Part of the…</a:t>
            </a:r>
            <a:r>
              <a:rPr lang="en-US" altLang="en-US" sz="1200" b="1">
                <a:solidFill>
                  <a:schemeClr val="bg1">
                    <a:lumMod val="65000"/>
                  </a:schemeClr>
                </a:solidFill>
              </a:rPr>
              <a:t>CHARGE association</a:t>
            </a:r>
          </a:p>
        </p:txBody>
      </p:sp>
      <p:sp>
        <p:nvSpPr>
          <p:cNvPr id="25" name="Line 8">
            <a:extLst>
              <a:ext uri="{FF2B5EF4-FFF2-40B4-BE49-F238E27FC236}">
                <a16:creationId xmlns:a16="http://schemas.microsoft.com/office/drawing/2014/main" id="{EDEEAEB6-5352-41F1-8557-B23E6F4B4721}"/>
              </a:ext>
            </a:extLst>
          </p:cNvPr>
          <p:cNvSpPr>
            <a:spLocks noChangeShapeType="1"/>
          </p:cNvSpPr>
          <p:nvPr/>
        </p:nvSpPr>
        <p:spPr bwMode="auto">
          <a:xfrm flipH="1">
            <a:off x="2971800" y="2057400"/>
            <a:ext cx="152400" cy="1447800"/>
          </a:xfrm>
          <a:prstGeom prst="line">
            <a:avLst/>
          </a:prstGeom>
          <a:noFill/>
          <a:ln w="9525">
            <a:solidFill>
              <a:schemeClr val="bg1">
                <a:lumMod val="6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en-US">
              <a:latin typeface="Arial" charset="0"/>
            </a:endParaRPr>
          </a:p>
        </p:txBody>
      </p:sp>
      <p:sp>
        <p:nvSpPr>
          <p:cNvPr id="26" name="Text Box 9">
            <a:extLst>
              <a:ext uri="{FF2B5EF4-FFF2-40B4-BE49-F238E27FC236}">
                <a16:creationId xmlns:a16="http://schemas.microsoft.com/office/drawing/2014/main" id="{966E8F5F-47FB-451D-A3AD-4D6CFA5F356D}"/>
              </a:ext>
            </a:extLst>
          </p:cNvPr>
          <p:cNvSpPr txBox="1">
            <a:spLocks noChangeArrowheads="1"/>
          </p:cNvSpPr>
          <p:nvPr/>
        </p:nvSpPr>
        <p:spPr bwMode="auto">
          <a:xfrm>
            <a:off x="1371600" y="4267200"/>
            <a:ext cx="3057525" cy="2154238"/>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r>
              <a:rPr lang="en-US" altLang="en-US" sz="1400" b="1" dirty="0">
                <a:solidFill>
                  <a:schemeClr val="bg1">
                    <a:lumMod val="65000"/>
                  </a:schemeClr>
                </a:solidFill>
              </a:rPr>
              <a:t>Morning-Glory Disc</a:t>
            </a:r>
          </a:p>
          <a:p>
            <a:pPr eaLnBrk="1" hangingPunct="1">
              <a:defRPr/>
            </a:pPr>
            <a:r>
              <a:rPr lang="en-US" altLang="en-US" sz="1200" dirty="0">
                <a:solidFill>
                  <a:schemeClr val="bg1">
                    <a:lumMod val="65000"/>
                  </a:schemeClr>
                </a:solidFill>
              </a:rPr>
              <a:t>--DFE reveals:</a:t>
            </a:r>
          </a:p>
          <a:p>
            <a:pPr eaLnBrk="1" hangingPunct="1">
              <a:defRPr/>
            </a:pPr>
            <a:r>
              <a:rPr lang="en-US" altLang="en-US" sz="1200" dirty="0">
                <a:solidFill>
                  <a:schemeClr val="bg1">
                    <a:lumMod val="65000"/>
                  </a:schemeClr>
                </a:solidFill>
              </a:rPr>
              <a:t>  1) A funnel-shaped…</a:t>
            </a:r>
            <a:r>
              <a:rPr lang="en-US" altLang="en-US" sz="1200" b="1" dirty="0">
                <a:solidFill>
                  <a:schemeClr val="bg1">
                    <a:lumMod val="65000"/>
                  </a:schemeClr>
                </a:solidFill>
              </a:rPr>
              <a:t>excavation</a:t>
            </a:r>
            <a:endParaRPr lang="en-US" altLang="en-US" sz="1200" dirty="0">
              <a:solidFill>
                <a:schemeClr val="bg1">
                  <a:lumMod val="65000"/>
                </a:schemeClr>
              </a:solidFill>
            </a:endParaRPr>
          </a:p>
          <a:p>
            <a:pPr eaLnBrk="1" hangingPunct="1">
              <a:defRPr/>
            </a:pPr>
            <a:r>
              <a:rPr lang="en-US" altLang="en-US" sz="1200" dirty="0">
                <a:solidFill>
                  <a:schemeClr val="bg1">
                    <a:lumMod val="65000"/>
                  </a:schemeClr>
                </a:solidFill>
              </a:rPr>
              <a:t>  2) Number of vessels crossing the rim</a:t>
            </a:r>
          </a:p>
          <a:p>
            <a:pPr eaLnBrk="1" hangingPunct="1">
              <a:defRPr/>
            </a:pPr>
            <a:r>
              <a:rPr lang="en-US" altLang="en-US" sz="1200" dirty="0">
                <a:solidFill>
                  <a:schemeClr val="bg1">
                    <a:lumMod val="65000"/>
                  </a:schemeClr>
                </a:solidFill>
              </a:rPr>
              <a:t>    seems abnormally…</a:t>
            </a:r>
            <a:r>
              <a:rPr lang="en-US" altLang="en-US" sz="1200" b="1" dirty="0">
                <a:solidFill>
                  <a:schemeClr val="bg1">
                    <a:lumMod val="65000"/>
                  </a:schemeClr>
                </a:solidFill>
              </a:rPr>
              <a:t>high</a:t>
            </a:r>
            <a:r>
              <a:rPr lang="en-US" altLang="en-US" sz="1200" dirty="0">
                <a:solidFill>
                  <a:schemeClr val="bg1">
                    <a:lumMod val="65000"/>
                  </a:schemeClr>
                </a:solidFill>
              </a:rPr>
              <a:t> </a:t>
            </a:r>
            <a:endParaRPr lang="en-US" altLang="en-US" sz="1200" b="1" dirty="0">
              <a:solidFill>
                <a:schemeClr val="bg1">
                  <a:lumMod val="65000"/>
                </a:schemeClr>
              </a:solidFill>
            </a:endParaRPr>
          </a:p>
          <a:p>
            <a:pPr eaLnBrk="1" hangingPunct="1">
              <a:defRPr/>
            </a:pPr>
            <a:r>
              <a:rPr lang="en-US" altLang="en-US" sz="1200" dirty="0">
                <a:solidFill>
                  <a:schemeClr val="bg1">
                    <a:lumMod val="65000"/>
                  </a:schemeClr>
                </a:solidFill>
              </a:rPr>
              <a:t>--Tissue is…</a:t>
            </a:r>
            <a:r>
              <a:rPr lang="en-US" altLang="en-US" sz="1200" b="1" dirty="0">
                <a:solidFill>
                  <a:schemeClr val="bg1">
                    <a:lumMod val="65000"/>
                  </a:schemeClr>
                </a:solidFill>
              </a:rPr>
              <a:t>contractile</a:t>
            </a:r>
            <a:r>
              <a:rPr lang="en-US" altLang="en-US" sz="1200" dirty="0">
                <a:solidFill>
                  <a:schemeClr val="bg1">
                    <a:lumMod val="65000"/>
                  </a:schemeClr>
                </a:solidFill>
              </a:rPr>
              <a:t>, so cup seems</a:t>
            </a:r>
          </a:p>
          <a:p>
            <a:pPr eaLnBrk="1" hangingPunct="1">
              <a:defRPr/>
            </a:pPr>
            <a:r>
              <a:rPr lang="en-US" altLang="en-US" sz="1200" dirty="0">
                <a:solidFill>
                  <a:schemeClr val="bg1">
                    <a:lumMod val="65000"/>
                  </a:schemeClr>
                </a:solidFill>
              </a:rPr>
              <a:t>  to…</a:t>
            </a:r>
            <a:r>
              <a:rPr lang="en-US" altLang="en-US" sz="1200" b="1" dirty="0">
                <a:solidFill>
                  <a:schemeClr val="bg1">
                    <a:lumMod val="65000"/>
                  </a:schemeClr>
                </a:solidFill>
              </a:rPr>
              <a:t>open </a:t>
            </a:r>
            <a:r>
              <a:rPr lang="en-US" altLang="en-US" sz="1200" dirty="0">
                <a:solidFill>
                  <a:schemeClr val="bg1">
                    <a:lumMod val="65000"/>
                  </a:schemeClr>
                </a:solidFill>
              </a:rPr>
              <a:t>and</a:t>
            </a:r>
            <a:r>
              <a:rPr lang="en-US" altLang="en-US" sz="1200" b="1" dirty="0">
                <a:solidFill>
                  <a:schemeClr val="bg1">
                    <a:lumMod val="65000"/>
                  </a:schemeClr>
                </a:solidFill>
              </a:rPr>
              <a:t> close</a:t>
            </a:r>
            <a:r>
              <a:rPr lang="en-US" altLang="en-US" sz="1200" dirty="0">
                <a:solidFill>
                  <a:schemeClr val="bg1">
                    <a:lumMod val="65000"/>
                  </a:schemeClr>
                </a:solidFill>
              </a:rPr>
              <a:t> (like its namesake,  </a:t>
            </a:r>
          </a:p>
          <a:p>
            <a:pPr eaLnBrk="1" hangingPunct="1">
              <a:defRPr/>
            </a:pPr>
            <a:r>
              <a:rPr lang="en-US" altLang="en-US" sz="1200" dirty="0">
                <a:solidFill>
                  <a:schemeClr val="bg1">
                    <a:lumMod val="65000"/>
                  </a:schemeClr>
                </a:solidFill>
              </a:rPr>
              <a:t>  the morning-glory flower)</a:t>
            </a:r>
          </a:p>
          <a:p>
            <a:pPr eaLnBrk="1" hangingPunct="1">
              <a:defRPr/>
            </a:pPr>
            <a:r>
              <a:rPr lang="en-US" altLang="en-US" sz="1200" dirty="0">
                <a:solidFill>
                  <a:schemeClr val="bg1">
                    <a:lumMod val="65000"/>
                  </a:schemeClr>
                </a:solidFill>
              </a:rPr>
              <a:t>--VA usually…</a:t>
            </a:r>
            <a:r>
              <a:rPr lang="en-US" altLang="en-US" sz="1200" b="1" dirty="0">
                <a:solidFill>
                  <a:schemeClr val="bg1">
                    <a:lumMod val="65000"/>
                  </a:schemeClr>
                </a:solidFill>
              </a:rPr>
              <a:t>20/200</a:t>
            </a:r>
            <a:r>
              <a:rPr lang="en-US" altLang="en-US" sz="1200" dirty="0">
                <a:solidFill>
                  <a:schemeClr val="bg1">
                    <a:lumMod val="65000"/>
                  </a:schemeClr>
                </a:solidFill>
              </a:rPr>
              <a:t>, but can be…</a:t>
            </a:r>
          </a:p>
          <a:p>
            <a:pPr eaLnBrk="1" hangingPunct="1">
              <a:defRPr/>
            </a:pPr>
            <a:r>
              <a:rPr lang="en-US" altLang="en-US" sz="1200" dirty="0">
                <a:solidFill>
                  <a:schemeClr val="bg1">
                    <a:lumMod val="65000"/>
                  </a:schemeClr>
                </a:solidFill>
              </a:rPr>
              <a:t>   </a:t>
            </a:r>
            <a:r>
              <a:rPr lang="en-US" altLang="en-US" sz="1200" b="1" dirty="0">
                <a:solidFill>
                  <a:schemeClr val="bg1">
                    <a:lumMod val="65000"/>
                  </a:schemeClr>
                </a:solidFill>
              </a:rPr>
              <a:t>20/20&lt;-&gt;NLP</a:t>
            </a:r>
          </a:p>
          <a:p>
            <a:pPr eaLnBrk="1" hangingPunct="1">
              <a:defRPr/>
            </a:pPr>
            <a:r>
              <a:rPr lang="en-US" altLang="en-US" sz="1200" dirty="0">
                <a:solidFill>
                  <a:schemeClr val="bg1">
                    <a:lumMod val="65000"/>
                  </a:schemeClr>
                </a:solidFill>
              </a:rPr>
              <a:t>--1/3 develop…</a:t>
            </a:r>
            <a:r>
              <a:rPr lang="en-US" altLang="en-US" sz="1200" b="1" dirty="0">
                <a:solidFill>
                  <a:schemeClr val="bg1">
                    <a:lumMod val="65000"/>
                  </a:schemeClr>
                </a:solidFill>
              </a:rPr>
              <a:t>serous RD</a:t>
            </a:r>
          </a:p>
        </p:txBody>
      </p:sp>
      <p:sp>
        <p:nvSpPr>
          <p:cNvPr id="27" name="Line 12">
            <a:extLst>
              <a:ext uri="{FF2B5EF4-FFF2-40B4-BE49-F238E27FC236}">
                <a16:creationId xmlns:a16="http://schemas.microsoft.com/office/drawing/2014/main" id="{65BA81D9-D9F9-47DA-B94E-2401C9B40EBF}"/>
              </a:ext>
            </a:extLst>
          </p:cNvPr>
          <p:cNvSpPr>
            <a:spLocks noChangeShapeType="1"/>
          </p:cNvSpPr>
          <p:nvPr/>
        </p:nvSpPr>
        <p:spPr bwMode="auto">
          <a:xfrm>
            <a:off x="3124200" y="2057400"/>
            <a:ext cx="381000" cy="22098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en-US"/>
          </a:p>
        </p:txBody>
      </p:sp>
      <p:sp>
        <p:nvSpPr>
          <p:cNvPr id="30" name="Text Box 13">
            <a:extLst>
              <a:ext uri="{FF2B5EF4-FFF2-40B4-BE49-F238E27FC236}">
                <a16:creationId xmlns:a16="http://schemas.microsoft.com/office/drawing/2014/main" id="{E04BC85D-0482-42C1-8D98-D7B33C07DA16}"/>
              </a:ext>
            </a:extLst>
          </p:cNvPr>
          <p:cNvSpPr txBox="1">
            <a:spLocks noChangeArrowheads="1"/>
          </p:cNvSpPr>
          <p:nvPr/>
        </p:nvSpPr>
        <p:spPr bwMode="auto">
          <a:xfrm>
            <a:off x="5257800" y="3760788"/>
            <a:ext cx="3424238" cy="1231900"/>
          </a:xfrm>
          <a:prstGeom prst="rect">
            <a:avLst/>
          </a:prstGeom>
          <a:solidFill>
            <a:srgbClr val="CCFF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dirty="0"/>
              <a:t>Optic Nerve Hypoplasia</a:t>
            </a:r>
          </a:p>
          <a:p>
            <a:pPr eaLnBrk="1" hangingPunct="1">
              <a:spcBef>
                <a:spcPct val="0"/>
              </a:spcBef>
              <a:buClrTx/>
              <a:buSzTx/>
              <a:buFontTx/>
              <a:buNone/>
            </a:pPr>
            <a:r>
              <a:rPr lang="en-US" altLang="en-US" sz="1200" dirty="0"/>
              <a:t>1) Abnormally low</a:t>
            </a:r>
            <a:r>
              <a:rPr lang="en-US" altLang="en-US" sz="1200" b="1" dirty="0">
                <a:solidFill>
                  <a:srgbClr val="0000FF"/>
                </a:solidFill>
              </a:rPr>
              <a:t> </a:t>
            </a:r>
            <a:r>
              <a:rPr lang="en-US" altLang="en-US" sz="1200" dirty="0"/>
              <a:t>number of…</a:t>
            </a:r>
            <a:r>
              <a:rPr lang="en-US" altLang="en-US" sz="1200" b="1" dirty="0">
                <a:solidFill>
                  <a:srgbClr val="0000FF"/>
                </a:solidFill>
              </a:rPr>
              <a:t>axons</a:t>
            </a:r>
          </a:p>
          <a:p>
            <a:pPr eaLnBrk="1" hangingPunct="1">
              <a:spcBef>
                <a:spcPct val="0"/>
              </a:spcBef>
              <a:buClrTx/>
              <a:buSzTx/>
              <a:buFontTx/>
              <a:buNone/>
            </a:pPr>
            <a:r>
              <a:rPr lang="en-US" altLang="en-US" sz="1200" dirty="0"/>
              <a:t>2) DFE: Small pale disc with…</a:t>
            </a:r>
            <a:r>
              <a:rPr lang="en-US" altLang="en-US" sz="1200" b="1" dirty="0">
                <a:solidFill>
                  <a:srgbClr val="0000FF"/>
                </a:solidFill>
              </a:rPr>
              <a:t>double ring </a:t>
            </a:r>
            <a:r>
              <a:rPr lang="en-US" altLang="en-US" sz="1200" dirty="0"/>
              <a:t>sign</a:t>
            </a:r>
          </a:p>
          <a:p>
            <a:pPr eaLnBrk="1" hangingPunct="1">
              <a:spcBef>
                <a:spcPct val="0"/>
              </a:spcBef>
              <a:buClrTx/>
              <a:buSzTx/>
              <a:buFontTx/>
              <a:buNone/>
            </a:pPr>
            <a:r>
              <a:rPr lang="en-US" altLang="en-US" sz="1200" dirty="0"/>
              <a:t>3) VA…</a:t>
            </a:r>
            <a:r>
              <a:rPr lang="en-US" altLang="en-US" sz="1200" b="1" dirty="0">
                <a:solidFill>
                  <a:srgbClr val="0000FF"/>
                </a:solidFill>
              </a:rPr>
              <a:t>20/15&lt;-&gt;NLP</a:t>
            </a:r>
          </a:p>
          <a:p>
            <a:pPr eaLnBrk="1" hangingPunct="1">
              <a:spcBef>
                <a:spcPct val="0"/>
              </a:spcBef>
              <a:buClrTx/>
              <a:buSzTx/>
              <a:buFontTx/>
              <a:buNone/>
            </a:pPr>
            <a:r>
              <a:rPr lang="en-US" altLang="en-US" sz="1200" dirty="0"/>
              <a:t>4) VF defects…</a:t>
            </a:r>
            <a:r>
              <a:rPr lang="en-US" altLang="en-US" sz="1200" b="1" dirty="0">
                <a:solidFill>
                  <a:srgbClr val="0000FF"/>
                </a:solidFill>
              </a:rPr>
              <a:t>invariably present</a:t>
            </a:r>
          </a:p>
          <a:p>
            <a:pPr eaLnBrk="1" hangingPunct="1">
              <a:spcBef>
                <a:spcPct val="0"/>
              </a:spcBef>
              <a:buClrTx/>
              <a:buSzTx/>
              <a:buFontTx/>
              <a:buNone/>
            </a:pPr>
            <a:r>
              <a:rPr lang="en-US" altLang="en-US" sz="1200" dirty="0"/>
              <a:t>5) Remember the…</a:t>
            </a:r>
            <a:r>
              <a:rPr lang="en-US" altLang="en-US" sz="1200" b="1" dirty="0">
                <a:solidFill>
                  <a:srgbClr val="0000FF"/>
                </a:solidFill>
              </a:rPr>
              <a:t>4 D’s</a:t>
            </a:r>
            <a:r>
              <a:rPr lang="en-US" altLang="en-US" sz="1200" dirty="0"/>
              <a:t> (more on this shortly)</a:t>
            </a:r>
          </a:p>
        </p:txBody>
      </p:sp>
      <p:sp>
        <p:nvSpPr>
          <p:cNvPr id="3" name="TextBox 2">
            <a:extLst>
              <a:ext uri="{FF2B5EF4-FFF2-40B4-BE49-F238E27FC236}">
                <a16:creationId xmlns:a16="http://schemas.microsoft.com/office/drawing/2014/main" id="{68192841-37DB-4365-912A-E85D7BB8C699}"/>
              </a:ext>
            </a:extLst>
          </p:cNvPr>
          <p:cNvSpPr txBox="1"/>
          <p:nvPr/>
        </p:nvSpPr>
        <p:spPr>
          <a:xfrm>
            <a:off x="1453926" y="2168210"/>
            <a:ext cx="7455348" cy="1569660"/>
          </a:xfrm>
          <a:prstGeom prst="rect">
            <a:avLst/>
          </a:prstGeom>
          <a:solidFill>
            <a:schemeClr val="accent5">
              <a:lumMod val="75000"/>
            </a:schemeClr>
          </a:solidFill>
        </p:spPr>
        <p:txBody>
          <a:bodyPr wrap="square" rtlCol="0">
            <a:spAutoFit/>
          </a:bodyPr>
          <a:lstStyle/>
          <a:p>
            <a:r>
              <a:rPr lang="en-US" sz="1600" i="1" dirty="0">
                <a:solidFill>
                  <a:srgbClr val="0000FF"/>
                </a:solidFill>
              </a:rPr>
              <a:t>You see a child with optic nerve hypoplasia. What steps should you at least consider taking?</a:t>
            </a:r>
          </a:p>
          <a:p>
            <a:r>
              <a:rPr lang="en-US" sz="1600" dirty="0">
                <a:solidFill>
                  <a:srgbClr val="0000FF"/>
                </a:solidFill>
              </a:rPr>
              <a:t>--Obtaining </a:t>
            </a:r>
            <a:r>
              <a:rPr lang="en-US" sz="1600" i="1" dirty="0">
                <a:solidFill>
                  <a:srgbClr val="0000FF"/>
                </a:solidFill>
              </a:rPr>
              <a:t> </a:t>
            </a:r>
            <a:r>
              <a:rPr lang="en-US" sz="1600" dirty="0">
                <a:solidFill>
                  <a:srgbClr val="0000FF"/>
                </a:solidFill>
              </a:rPr>
              <a:t>MRI brain</a:t>
            </a:r>
            <a:r>
              <a:rPr lang="en-US" sz="1600" dirty="0"/>
              <a:t>—a variety of CNS abnormalities are associated with it   (will unpack this in the upcoming </a:t>
            </a:r>
            <a:r>
              <a:rPr lang="en-US" sz="1600" i="1" dirty="0"/>
              <a:t>4 D’s </a:t>
            </a:r>
            <a:r>
              <a:rPr lang="en-US" sz="1600" dirty="0"/>
              <a:t>section)</a:t>
            </a:r>
          </a:p>
          <a:p>
            <a:r>
              <a:rPr lang="en-US" sz="1600" dirty="0">
                <a:solidFill>
                  <a:srgbClr val="0000FF"/>
                </a:solidFill>
              </a:rPr>
              <a:t>--Getting an  endocrine  consult</a:t>
            </a:r>
            <a:r>
              <a:rPr lang="en-US" sz="1600" dirty="0"/>
              <a:t>—multiple hormonal deficiencies are associated </a:t>
            </a:r>
            <a:r>
              <a:rPr lang="en-US" sz="1600" dirty="0">
                <a:solidFill>
                  <a:schemeClr val="accent5">
                    <a:lumMod val="75000"/>
                  </a:schemeClr>
                </a:solidFill>
              </a:rPr>
              <a:t>(mainly  pituitary- related)</a:t>
            </a:r>
          </a:p>
        </p:txBody>
      </p:sp>
      <p:sp>
        <p:nvSpPr>
          <p:cNvPr id="2" name="Oval 1">
            <a:extLst>
              <a:ext uri="{FF2B5EF4-FFF2-40B4-BE49-F238E27FC236}">
                <a16:creationId xmlns:a16="http://schemas.microsoft.com/office/drawing/2014/main" id="{06210155-FE3F-448F-9971-DE121E80A8D2}"/>
              </a:ext>
            </a:extLst>
          </p:cNvPr>
          <p:cNvSpPr/>
          <p:nvPr/>
        </p:nvSpPr>
        <p:spPr>
          <a:xfrm>
            <a:off x="4800600" y="3505200"/>
            <a:ext cx="4114800" cy="1828800"/>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70395130"/>
      </p:ext>
    </p:extLst>
  </p:cSld>
  <p:clrMapOvr>
    <a:masterClrMapping/>
  </p:clrMapOvr>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Text Box 13">
            <a:extLst>
              <a:ext uri="{FF2B5EF4-FFF2-40B4-BE49-F238E27FC236}">
                <a16:creationId xmlns:a16="http://schemas.microsoft.com/office/drawing/2014/main" id="{3C33F021-6FE1-431C-A26B-E52190B415D8}"/>
              </a:ext>
            </a:extLst>
          </p:cNvPr>
          <p:cNvSpPr txBox="1">
            <a:spLocks noChangeArrowheads="1"/>
          </p:cNvSpPr>
          <p:nvPr/>
        </p:nvSpPr>
        <p:spPr bwMode="auto">
          <a:xfrm>
            <a:off x="4800600" y="5257800"/>
            <a:ext cx="4294188" cy="1230313"/>
          </a:xfrm>
          <a:prstGeom prst="rect">
            <a:avLst/>
          </a:prstGeom>
          <a:solidFill>
            <a:srgbClr val="FFCC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Tilted-Disc Syndrome</a:t>
            </a:r>
          </a:p>
          <a:p>
            <a:pPr eaLnBrk="1" hangingPunct="1">
              <a:spcBef>
                <a:spcPct val="0"/>
              </a:spcBef>
              <a:buClrTx/>
              <a:buSzTx/>
              <a:buFontTx/>
              <a:buNone/>
            </a:pPr>
            <a:r>
              <a:rPr lang="en-US" altLang="en-US" sz="1200"/>
              <a:t>1) Superior pole appears…</a:t>
            </a:r>
            <a:r>
              <a:rPr lang="en-US" altLang="en-US" sz="1200" b="1">
                <a:solidFill>
                  <a:srgbClr val="0000FF"/>
                </a:solidFill>
              </a:rPr>
              <a:t>elevated</a:t>
            </a:r>
            <a:r>
              <a:rPr lang="en-US" altLang="en-US" sz="1200"/>
              <a:t>, inferior…</a:t>
            </a:r>
            <a:r>
              <a:rPr lang="en-US" altLang="en-US" sz="1200" b="1">
                <a:solidFill>
                  <a:srgbClr val="0000FF"/>
                </a:solidFill>
              </a:rPr>
              <a:t>recessed</a:t>
            </a:r>
          </a:p>
          <a:p>
            <a:pPr eaLnBrk="1" hangingPunct="1">
              <a:spcBef>
                <a:spcPct val="0"/>
              </a:spcBef>
              <a:buClrTx/>
              <a:buSzTx/>
              <a:buFontTx/>
              <a:buNone/>
            </a:pPr>
            <a:r>
              <a:rPr lang="en-US" altLang="en-US" sz="1200"/>
              <a:t>2) </a:t>
            </a:r>
            <a:r>
              <a:rPr lang="en-US" altLang="en-US" sz="1200">
                <a:solidFill>
                  <a:srgbClr val="FFCC99"/>
                </a:solidFill>
              </a:rPr>
              <a:t>Associated with…</a:t>
            </a:r>
            <a:r>
              <a:rPr lang="en-US" altLang="en-US" sz="1200" b="1">
                <a:solidFill>
                  <a:srgbClr val="FFCC99"/>
                </a:solidFill>
              </a:rPr>
              <a:t>situs inversus</a:t>
            </a:r>
            <a:r>
              <a:rPr lang="en-US" altLang="en-US" sz="1200">
                <a:solidFill>
                  <a:srgbClr val="FFCC99"/>
                </a:solidFill>
              </a:rPr>
              <a:t> of retinal vessels</a:t>
            </a:r>
          </a:p>
          <a:p>
            <a:pPr eaLnBrk="1" hangingPunct="1">
              <a:spcBef>
                <a:spcPct val="0"/>
              </a:spcBef>
              <a:buClrTx/>
              <a:buSzTx/>
              <a:buFontTx/>
              <a:buNone/>
            </a:pPr>
            <a:r>
              <a:rPr lang="en-US" altLang="en-US" sz="1200"/>
              <a:t>3) </a:t>
            </a:r>
            <a:r>
              <a:rPr lang="en-US" altLang="en-US" sz="1200">
                <a:solidFill>
                  <a:srgbClr val="FFCC99"/>
                </a:solidFill>
              </a:rPr>
              <a:t>Fundus abnormality produces…</a:t>
            </a:r>
            <a:r>
              <a:rPr lang="en-US" altLang="en-US" sz="1200" b="1">
                <a:solidFill>
                  <a:srgbClr val="FFCC99"/>
                </a:solidFill>
              </a:rPr>
              <a:t>myopic astigmatism</a:t>
            </a:r>
          </a:p>
          <a:p>
            <a:pPr eaLnBrk="1" hangingPunct="1">
              <a:spcBef>
                <a:spcPct val="0"/>
              </a:spcBef>
              <a:buClrTx/>
              <a:buSzTx/>
              <a:buFontTx/>
              <a:buNone/>
            </a:pPr>
            <a:r>
              <a:rPr lang="en-US" altLang="en-US" sz="1200"/>
              <a:t>4) </a:t>
            </a:r>
            <a:r>
              <a:rPr lang="en-US" altLang="en-US" sz="1200">
                <a:solidFill>
                  <a:srgbClr val="FFCC99"/>
                </a:solidFill>
              </a:rPr>
              <a:t>VF testing reveals…</a:t>
            </a:r>
            <a:r>
              <a:rPr lang="en-US" altLang="en-US" sz="1200" b="1">
                <a:solidFill>
                  <a:srgbClr val="FFCC99"/>
                </a:solidFill>
              </a:rPr>
              <a:t>bitemporal hemianopia</a:t>
            </a:r>
            <a:r>
              <a:rPr lang="en-US" altLang="en-US" sz="1200">
                <a:solidFill>
                  <a:srgbClr val="FFCC99"/>
                </a:solidFill>
              </a:rPr>
              <a:t> that doesn’t</a:t>
            </a:r>
          </a:p>
          <a:p>
            <a:pPr eaLnBrk="1" hangingPunct="1">
              <a:spcBef>
                <a:spcPct val="0"/>
              </a:spcBef>
              <a:buClrTx/>
              <a:buSzTx/>
              <a:buFontTx/>
              <a:buNone/>
            </a:pPr>
            <a:r>
              <a:rPr lang="en-US" altLang="en-US" sz="1200">
                <a:solidFill>
                  <a:srgbClr val="FFCC99"/>
                </a:solidFill>
              </a:rPr>
              <a:t>   …</a:t>
            </a:r>
            <a:r>
              <a:rPr lang="en-US" altLang="en-US" sz="1200" b="1">
                <a:solidFill>
                  <a:srgbClr val="FFCC99"/>
                </a:solidFill>
              </a:rPr>
              <a:t>respect the vertical</a:t>
            </a:r>
            <a:r>
              <a:rPr lang="en-US" altLang="en-US" sz="1200">
                <a:solidFill>
                  <a:srgbClr val="FFCC99"/>
                </a:solidFill>
              </a:rPr>
              <a:t> and may…</a:t>
            </a:r>
            <a:r>
              <a:rPr lang="en-US" altLang="en-US" sz="1200" b="1">
                <a:solidFill>
                  <a:srgbClr val="FFCC99"/>
                </a:solidFill>
              </a:rPr>
              <a:t>resolve with refraction</a:t>
            </a:r>
          </a:p>
        </p:txBody>
      </p:sp>
      <p:sp>
        <p:nvSpPr>
          <p:cNvPr id="28" name="Text Box 13">
            <a:extLst>
              <a:ext uri="{FF2B5EF4-FFF2-40B4-BE49-F238E27FC236}">
                <a16:creationId xmlns:a16="http://schemas.microsoft.com/office/drawing/2014/main" id="{DEA6B129-DEFC-4933-98B7-C68271CF2D81}"/>
              </a:ext>
            </a:extLst>
          </p:cNvPr>
          <p:cNvSpPr txBox="1">
            <a:spLocks noChangeArrowheads="1"/>
          </p:cNvSpPr>
          <p:nvPr/>
        </p:nvSpPr>
        <p:spPr bwMode="auto">
          <a:xfrm>
            <a:off x="4800600" y="5257800"/>
            <a:ext cx="4216400" cy="1231106"/>
          </a:xfrm>
          <a:prstGeom prst="rect">
            <a:avLst/>
          </a:prstGeom>
          <a:solidFill>
            <a:srgbClr val="FFCC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dirty="0">
                <a:solidFill>
                  <a:schemeClr val="bg1">
                    <a:lumMod val="65000"/>
                  </a:schemeClr>
                </a:solidFill>
              </a:rPr>
              <a:t>Tilted-Disc Syndrome</a:t>
            </a:r>
          </a:p>
          <a:p>
            <a:pPr eaLnBrk="1" hangingPunct="1">
              <a:spcBef>
                <a:spcPct val="0"/>
              </a:spcBef>
              <a:buClrTx/>
              <a:buSzTx/>
              <a:buFontTx/>
              <a:buNone/>
            </a:pPr>
            <a:r>
              <a:rPr lang="en-US" altLang="en-US" sz="1200" dirty="0">
                <a:solidFill>
                  <a:srgbClr val="FFCC99"/>
                </a:solidFill>
              </a:rPr>
              <a:t>1) Superior pole appears…</a:t>
            </a:r>
            <a:r>
              <a:rPr lang="en-US" altLang="en-US" sz="1200" b="1" dirty="0">
                <a:solidFill>
                  <a:srgbClr val="FFCC99"/>
                </a:solidFill>
              </a:rPr>
              <a:t>elevated</a:t>
            </a:r>
            <a:r>
              <a:rPr lang="en-US" altLang="en-US" sz="1200" dirty="0">
                <a:solidFill>
                  <a:srgbClr val="FFCC99"/>
                </a:solidFill>
              </a:rPr>
              <a:t>, inferior… </a:t>
            </a:r>
            <a:r>
              <a:rPr lang="en-US" altLang="en-US" sz="1200" b="1" dirty="0">
                <a:solidFill>
                  <a:srgbClr val="FFCC99"/>
                </a:solidFill>
              </a:rPr>
              <a:t>recessed</a:t>
            </a:r>
          </a:p>
          <a:p>
            <a:pPr eaLnBrk="1" hangingPunct="1">
              <a:spcBef>
                <a:spcPct val="0"/>
              </a:spcBef>
              <a:buClrTx/>
              <a:buSzTx/>
              <a:buFontTx/>
              <a:buNone/>
            </a:pPr>
            <a:r>
              <a:rPr lang="en-US" altLang="en-US" sz="1200" dirty="0">
                <a:solidFill>
                  <a:srgbClr val="FFCC99"/>
                </a:solidFill>
              </a:rPr>
              <a:t>2) Associated with…</a:t>
            </a:r>
            <a:r>
              <a:rPr lang="en-US" altLang="en-US" sz="1200" b="1" dirty="0">
                <a:solidFill>
                  <a:srgbClr val="FFCC99"/>
                </a:solidFill>
              </a:rPr>
              <a:t>situs inversus</a:t>
            </a:r>
            <a:r>
              <a:rPr lang="en-US" altLang="en-US" sz="1200" dirty="0">
                <a:solidFill>
                  <a:srgbClr val="FFCC99"/>
                </a:solidFill>
              </a:rPr>
              <a:t> of retinal vessels</a:t>
            </a:r>
          </a:p>
          <a:p>
            <a:pPr eaLnBrk="1" hangingPunct="1">
              <a:spcBef>
                <a:spcPct val="0"/>
              </a:spcBef>
              <a:buClrTx/>
              <a:buSzTx/>
              <a:buFontTx/>
              <a:buNone/>
            </a:pPr>
            <a:r>
              <a:rPr lang="en-US" altLang="en-US" sz="1200" dirty="0">
                <a:solidFill>
                  <a:srgbClr val="FFCC99"/>
                </a:solidFill>
              </a:rPr>
              <a:t>3) Fundus abnormality produces… </a:t>
            </a:r>
            <a:r>
              <a:rPr lang="en-US" altLang="en-US" sz="1200" b="1" dirty="0">
                <a:solidFill>
                  <a:srgbClr val="FFCC99"/>
                </a:solidFill>
              </a:rPr>
              <a:t>myopic </a:t>
            </a:r>
            <a:r>
              <a:rPr lang="en-US" altLang="en-US" sz="1200" b="1" dirty="0" err="1">
                <a:solidFill>
                  <a:srgbClr val="FFCC99"/>
                </a:solidFill>
              </a:rPr>
              <a:t>astigm</a:t>
            </a:r>
            <a:endParaRPr lang="en-US" altLang="en-US" sz="1200" b="1" dirty="0">
              <a:solidFill>
                <a:srgbClr val="FFCC99"/>
              </a:solidFill>
            </a:endParaRPr>
          </a:p>
          <a:p>
            <a:pPr eaLnBrk="1" hangingPunct="1">
              <a:spcBef>
                <a:spcPct val="0"/>
              </a:spcBef>
              <a:buClrTx/>
              <a:buSzTx/>
              <a:buFontTx/>
              <a:buNone/>
            </a:pPr>
            <a:r>
              <a:rPr lang="en-US" altLang="en-US" sz="1200" dirty="0">
                <a:solidFill>
                  <a:srgbClr val="FFCC99"/>
                </a:solidFill>
              </a:rPr>
              <a:t>4) VF testing reveals…</a:t>
            </a:r>
            <a:r>
              <a:rPr lang="en-US" altLang="en-US" sz="1200" b="1" dirty="0">
                <a:solidFill>
                  <a:srgbClr val="FFCC99"/>
                </a:solidFill>
              </a:rPr>
              <a:t>bitemporal hemianopia</a:t>
            </a:r>
            <a:r>
              <a:rPr lang="en-US" altLang="en-US" sz="1200" dirty="0">
                <a:solidFill>
                  <a:srgbClr val="FFCC99"/>
                </a:solidFill>
              </a:rPr>
              <a:t> that </a:t>
            </a:r>
            <a:r>
              <a:rPr lang="en-US" altLang="en-US" sz="1200" dirty="0" err="1">
                <a:solidFill>
                  <a:srgbClr val="FFCC99"/>
                </a:solidFill>
              </a:rPr>
              <a:t>doesn’t</a:t>
            </a:r>
            <a:r>
              <a:rPr lang="en-US" altLang="en-US" sz="1200" b="1" dirty="0" err="1">
                <a:solidFill>
                  <a:srgbClr val="FFCC99"/>
                </a:solidFill>
              </a:rPr>
              <a:t>with</a:t>
            </a:r>
            <a:r>
              <a:rPr lang="en-US" altLang="en-US" sz="1200" b="1" dirty="0">
                <a:solidFill>
                  <a:srgbClr val="FFCC99"/>
                </a:solidFill>
              </a:rPr>
              <a:t> refract</a:t>
            </a:r>
          </a:p>
        </p:txBody>
      </p:sp>
      <p:sp>
        <p:nvSpPr>
          <p:cNvPr id="56330" name="Text Box 14">
            <a:extLst>
              <a:ext uri="{FF2B5EF4-FFF2-40B4-BE49-F238E27FC236}">
                <a16:creationId xmlns:a16="http://schemas.microsoft.com/office/drawing/2014/main" id="{E45ACE8A-191D-4C29-8A7A-120D0E2FCE5F}"/>
              </a:ext>
            </a:extLst>
          </p:cNvPr>
          <p:cNvSpPr txBox="1">
            <a:spLocks noChangeArrowheads="1"/>
          </p:cNvSpPr>
          <p:nvPr/>
        </p:nvSpPr>
        <p:spPr bwMode="auto">
          <a:xfrm>
            <a:off x="4648200" y="2576513"/>
            <a:ext cx="3522663" cy="862012"/>
          </a:xfrm>
          <a:prstGeom prst="rect">
            <a:avLst/>
          </a:prstGeom>
          <a:solidFill>
            <a:srgbClr val="FFC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solidFill>
                  <a:schemeClr val="bg1">
                    <a:lumMod val="65000"/>
                  </a:schemeClr>
                </a:solidFill>
              </a:rPr>
              <a:t>Myelinated RNFL</a:t>
            </a:r>
          </a:p>
          <a:p>
            <a:pPr eaLnBrk="1" hangingPunct="1">
              <a:spcBef>
                <a:spcPct val="0"/>
              </a:spcBef>
              <a:buClrTx/>
              <a:buSzTx/>
              <a:buFontTx/>
              <a:buNone/>
            </a:pPr>
            <a:r>
              <a:rPr lang="en-US" altLang="en-US" sz="1200">
                <a:solidFill>
                  <a:schemeClr val="bg1">
                    <a:lumMod val="65000"/>
                  </a:schemeClr>
                </a:solidFill>
              </a:rPr>
              <a:t>1) Myelin normally ends at the…</a:t>
            </a:r>
            <a:r>
              <a:rPr lang="en-US" altLang="en-US" sz="1200" b="1">
                <a:solidFill>
                  <a:schemeClr val="bg1">
                    <a:lumMod val="65000"/>
                  </a:schemeClr>
                </a:solidFill>
              </a:rPr>
              <a:t>lamina cribrosa</a:t>
            </a:r>
          </a:p>
          <a:p>
            <a:pPr eaLnBrk="1" hangingPunct="1">
              <a:spcBef>
                <a:spcPct val="0"/>
              </a:spcBef>
              <a:buClrTx/>
              <a:buSzTx/>
              <a:buFontTx/>
              <a:buNone/>
            </a:pPr>
            <a:r>
              <a:rPr lang="en-US" altLang="en-US" sz="1200">
                <a:solidFill>
                  <a:schemeClr val="bg1">
                    <a:lumMod val="65000"/>
                  </a:schemeClr>
                </a:solidFill>
              </a:rPr>
              <a:t>2) Can be…</a:t>
            </a:r>
            <a:r>
              <a:rPr lang="en-US" altLang="en-US" sz="1200" b="1">
                <a:solidFill>
                  <a:schemeClr val="bg1">
                    <a:lumMod val="65000"/>
                  </a:schemeClr>
                </a:solidFill>
              </a:rPr>
              <a:t>patchy</a:t>
            </a:r>
            <a:r>
              <a:rPr lang="en-US" altLang="en-US" sz="1200">
                <a:solidFill>
                  <a:schemeClr val="bg1">
                    <a:lumMod val="65000"/>
                  </a:schemeClr>
                </a:solidFill>
              </a:rPr>
              <a:t> and </a:t>
            </a:r>
            <a:r>
              <a:rPr lang="en-US" altLang="en-US" sz="1200" b="1">
                <a:solidFill>
                  <a:schemeClr val="bg1">
                    <a:lumMod val="65000"/>
                  </a:schemeClr>
                </a:solidFill>
              </a:rPr>
              <a:t>discontinuous</a:t>
            </a:r>
          </a:p>
          <a:p>
            <a:pPr eaLnBrk="1" hangingPunct="1">
              <a:spcBef>
                <a:spcPct val="0"/>
              </a:spcBef>
              <a:buClrTx/>
              <a:buSzTx/>
              <a:buFontTx/>
              <a:buNone/>
            </a:pPr>
            <a:r>
              <a:rPr lang="en-US" altLang="en-US" sz="1200">
                <a:solidFill>
                  <a:schemeClr val="bg1">
                    <a:lumMod val="65000"/>
                  </a:schemeClr>
                </a:solidFill>
              </a:rPr>
              <a:t>3) Corresponding VF has an…</a:t>
            </a:r>
            <a:r>
              <a:rPr lang="en-US" altLang="en-US" sz="1200" b="1">
                <a:solidFill>
                  <a:schemeClr val="bg1">
                    <a:lumMod val="65000"/>
                  </a:schemeClr>
                </a:solidFill>
              </a:rPr>
              <a:t>absolute</a:t>
            </a:r>
            <a:r>
              <a:rPr lang="en-US" altLang="en-US" sz="1200">
                <a:solidFill>
                  <a:schemeClr val="bg1">
                    <a:lumMod val="65000"/>
                  </a:schemeClr>
                </a:solidFill>
              </a:rPr>
              <a:t> scotoma</a:t>
            </a:r>
          </a:p>
        </p:txBody>
      </p:sp>
      <p:sp>
        <p:nvSpPr>
          <p:cNvPr id="56331" name="Text Box 15">
            <a:extLst>
              <a:ext uri="{FF2B5EF4-FFF2-40B4-BE49-F238E27FC236}">
                <a16:creationId xmlns:a16="http://schemas.microsoft.com/office/drawing/2014/main" id="{E7D5CBA5-0945-4399-B0FB-53830B5EE3B7}"/>
              </a:ext>
            </a:extLst>
          </p:cNvPr>
          <p:cNvSpPr txBox="1">
            <a:spLocks noChangeArrowheads="1"/>
          </p:cNvSpPr>
          <p:nvPr/>
        </p:nvSpPr>
        <p:spPr bwMode="auto">
          <a:xfrm>
            <a:off x="5410200" y="1687513"/>
            <a:ext cx="3640740" cy="677108"/>
          </a:xfrm>
          <a:prstGeom prst="rect">
            <a:avLst/>
          </a:prstGeom>
          <a:solidFill>
            <a:srgbClr val="FFFF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solidFill>
                  <a:schemeClr val="bg1">
                    <a:lumMod val="75000"/>
                  </a:schemeClr>
                </a:solidFill>
              </a:rPr>
              <a:t>Megalopapilla</a:t>
            </a:r>
          </a:p>
          <a:p>
            <a:pPr eaLnBrk="1" hangingPunct="1">
              <a:spcBef>
                <a:spcPct val="0"/>
              </a:spcBef>
              <a:buClrTx/>
              <a:buSzTx/>
              <a:buFontTx/>
              <a:buNone/>
            </a:pPr>
            <a:r>
              <a:rPr lang="en-US" altLang="en-US" sz="1200">
                <a:solidFill>
                  <a:schemeClr val="bg1">
                    <a:lumMod val="75000"/>
                  </a:schemeClr>
                </a:solidFill>
              </a:rPr>
              <a:t>1) Abnormally large diameter of…</a:t>
            </a:r>
            <a:r>
              <a:rPr lang="en-US" altLang="en-US" sz="1200" b="1">
                <a:solidFill>
                  <a:schemeClr val="bg1">
                    <a:lumMod val="75000"/>
                  </a:schemeClr>
                </a:solidFill>
              </a:rPr>
              <a:t>disc </a:t>
            </a:r>
            <a:r>
              <a:rPr lang="en-US" altLang="en-US" sz="1200">
                <a:solidFill>
                  <a:schemeClr val="bg1">
                    <a:lumMod val="75000"/>
                  </a:schemeClr>
                </a:solidFill>
              </a:rPr>
              <a:t>and</a:t>
            </a:r>
            <a:r>
              <a:rPr lang="en-US" altLang="en-US" sz="1200" b="1">
                <a:solidFill>
                  <a:schemeClr val="bg1">
                    <a:lumMod val="75000"/>
                  </a:schemeClr>
                </a:solidFill>
              </a:rPr>
              <a:t> cup</a:t>
            </a:r>
          </a:p>
          <a:p>
            <a:pPr eaLnBrk="1" hangingPunct="1">
              <a:spcBef>
                <a:spcPct val="0"/>
              </a:spcBef>
              <a:buClrTx/>
              <a:buSzTx/>
              <a:buFontTx/>
              <a:buNone/>
            </a:pPr>
            <a:r>
              <a:rPr lang="en-US" altLang="en-US" sz="1200">
                <a:solidFill>
                  <a:schemeClr val="bg1">
                    <a:lumMod val="75000"/>
                  </a:schemeClr>
                </a:solidFill>
              </a:rPr>
              <a:t>2) VF testing may reveal an…</a:t>
            </a:r>
            <a:r>
              <a:rPr lang="en-US" altLang="en-US" sz="1200" b="1">
                <a:solidFill>
                  <a:schemeClr val="bg1">
                    <a:lumMod val="75000"/>
                  </a:schemeClr>
                </a:solidFill>
              </a:rPr>
              <a:t>enlarged blind spot</a:t>
            </a:r>
          </a:p>
        </p:txBody>
      </p:sp>
      <p:sp>
        <p:nvSpPr>
          <p:cNvPr id="56332" name="Rectangle 16">
            <a:extLst>
              <a:ext uri="{FF2B5EF4-FFF2-40B4-BE49-F238E27FC236}">
                <a16:creationId xmlns:a16="http://schemas.microsoft.com/office/drawing/2014/main" id="{9903A9B6-4ADC-41AE-8364-4CA69AFD171D}"/>
              </a:ext>
            </a:extLst>
          </p:cNvPr>
          <p:cNvSpPr>
            <a:spLocks noChangeArrowheads="1"/>
          </p:cNvSpPr>
          <p:nvPr/>
        </p:nvSpPr>
        <p:spPr bwMode="auto">
          <a:xfrm>
            <a:off x="457200" y="122238"/>
            <a:ext cx="7543800" cy="8683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b"/>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ct val="85000"/>
              </a:lnSpc>
              <a:spcBef>
                <a:spcPct val="0"/>
              </a:spcBef>
              <a:buClrTx/>
              <a:buSzTx/>
              <a:buFontTx/>
              <a:buNone/>
            </a:pPr>
            <a:r>
              <a:rPr lang="en-US" altLang="en-US" sz="3200" b="1" dirty="0">
                <a:solidFill>
                  <a:schemeClr val="tx2"/>
                </a:solidFill>
              </a:rPr>
              <a:t>Developmental Abnormalities of the Optic Nerve Head</a:t>
            </a:r>
            <a:endParaRPr lang="en-US" altLang="en-US" sz="3200" dirty="0">
              <a:solidFill>
                <a:schemeClr val="tx2"/>
              </a:solidFill>
            </a:endParaRPr>
          </a:p>
        </p:txBody>
      </p:sp>
      <p:sp>
        <p:nvSpPr>
          <p:cNvPr id="56333" name="Slide Number Placeholder 1">
            <a:extLst>
              <a:ext uri="{FF2B5EF4-FFF2-40B4-BE49-F238E27FC236}">
                <a16:creationId xmlns:a16="http://schemas.microsoft.com/office/drawing/2014/main" id="{78499CE2-A9E0-46C2-9DCB-B4E6966EE106}"/>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2B87E55C-60DB-4AA1-99CA-117E25294934}" type="slidenum">
              <a:rPr lang="en-US" altLang="en-US" sz="1000"/>
              <a:pPr>
                <a:spcBef>
                  <a:spcPct val="0"/>
                </a:spcBef>
                <a:buClrTx/>
                <a:buSzTx/>
                <a:buFontTx/>
                <a:buNone/>
              </a:pPr>
              <a:t>139</a:t>
            </a:fld>
            <a:endParaRPr lang="en-US" altLang="en-US" sz="1000"/>
          </a:p>
        </p:txBody>
      </p:sp>
      <p:sp>
        <p:nvSpPr>
          <p:cNvPr id="20" name="Text Box 10">
            <a:extLst>
              <a:ext uri="{FF2B5EF4-FFF2-40B4-BE49-F238E27FC236}">
                <a16:creationId xmlns:a16="http://schemas.microsoft.com/office/drawing/2014/main" id="{4F5CB1D8-CA09-4A1A-9DBB-3D21FA005662}"/>
              </a:ext>
            </a:extLst>
          </p:cNvPr>
          <p:cNvSpPr txBox="1">
            <a:spLocks noChangeArrowheads="1"/>
          </p:cNvSpPr>
          <p:nvPr/>
        </p:nvSpPr>
        <p:spPr bwMode="auto">
          <a:xfrm>
            <a:off x="1371600" y="4267200"/>
            <a:ext cx="3057525" cy="2154238"/>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Morning-Glory Disc</a:t>
            </a:r>
          </a:p>
          <a:p>
            <a:pPr eaLnBrk="1" hangingPunct="1">
              <a:spcBef>
                <a:spcPct val="0"/>
              </a:spcBef>
              <a:buClrTx/>
              <a:buSzTx/>
              <a:buFontTx/>
              <a:buNone/>
            </a:pPr>
            <a:r>
              <a:rPr lang="en-US" altLang="en-US" sz="1200"/>
              <a:t>--DFE reveals:</a:t>
            </a:r>
          </a:p>
          <a:p>
            <a:pPr eaLnBrk="1" hangingPunct="1">
              <a:spcBef>
                <a:spcPct val="0"/>
              </a:spcBef>
              <a:buClrTx/>
              <a:buSzTx/>
              <a:buFontTx/>
              <a:buNone/>
            </a:pPr>
            <a:r>
              <a:rPr lang="en-US" altLang="en-US" sz="1200"/>
              <a:t>  1) A funnel-shaped…</a:t>
            </a:r>
            <a:r>
              <a:rPr lang="en-US" altLang="en-US" sz="1200" b="1">
                <a:solidFill>
                  <a:srgbClr val="0000FF"/>
                </a:solidFill>
              </a:rPr>
              <a:t>excavation</a:t>
            </a:r>
            <a:endParaRPr lang="en-US" altLang="en-US" sz="1200"/>
          </a:p>
          <a:p>
            <a:pPr eaLnBrk="1" hangingPunct="1">
              <a:spcBef>
                <a:spcPct val="0"/>
              </a:spcBef>
              <a:buClrTx/>
              <a:buSzTx/>
              <a:buFontTx/>
              <a:buNone/>
            </a:pPr>
            <a:r>
              <a:rPr lang="en-US" altLang="en-US" sz="1200"/>
              <a:t>  2) Number of vessels crossing the rim</a:t>
            </a:r>
          </a:p>
          <a:p>
            <a:pPr eaLnBrk="1" hangingPunct="1">
              <a:spcBef>
                <a:spcPct val="0"/>
              </a:spcBef>
              <a:buClrTx/>
              <a:buSzTx/>
              <a:buFontTx/>
              <a:buNone/>
            </a:pPr>
            <a:r>
              <a:rPr lang="en-US" altLang="en-US" sz="1200"/>
              <a:t>    seems abnormally…</a:t>
            </a:r>
            <a:r>
              <a:rPr lang="en-US" altLang="en-US" sz="1200" b="1">
                <a:solidFill>
                  <a:srgbClr val="0000FF"/>
                </a:solidFill>
              </a:rPr>
              <a:t>high</a:t>
            </a:r>
            <a:r>
              <a:rPr lang="en-US" altLang="en-US" sz="1200"/>
              <a:t> </a:t>
            </a:r>
            <a:endParaRPr lang="en-US" altLang="en-US" sz="1200" b="1">
              <a:solidFill>
                <a:srgbClr val="0000FF"/>
              </a:solidFill>
            </a:endParaRPr>
          </a:p>
          <a:p>
            <a:pPr eaLnBrk="1" hangingPunct="1">
              <a:spcBef>
                <a:spcPct val="0"/>
              </a:spcBef>
              <a:buClrTx/>
              <a:buSzTx/>
              <a:buFontTx/>
              <a:buNone/>
            </a:pPr>
            <a:r>
              <a:rPr lang="en-US" altLang="en-US" sz="1200"/>
              <a:t>--Tissue is…</a:t>
            </a:r>
            <a:r>
              <a:rPr lang="en-US" altLang="en-US" sz="1200" b="1">
                <a:solidFill>
                  <a:srgbClr val="0000FF"/>
                </a:solidFill>
              </a:rPr>
              <a:t>contractile</a:t>
            </a:r>
            <a:r>
              <a:rPr lang="en-US" altLang="en-US" sz="1200"/>
              <a:t>, so cup seems</a:t>
            </a:r>
          </a:p>
          <a:p>
            <a:pPr eaLnBrk="1" hangingPunct="1">
              <a:spcBef>
                <a:spcPct val="0"/>
              </a:spcBef>
              <a:buClrTx/>
              <a:buSzTx/>
              <a:buFontTx/>
              <a:buNone/>
            </a:pPr>
            <a:r>
              <a:rPr lang="en-US" altLang="en-US" sz="1200"/>
              <a:t>  to…</a:t>
            </a:r>
            <a:r>
              <a:rPr lang="en-US" altLang="en-US" sz="1200" b="1">
                <a:solidFill>
                  <a:srgbClr val="0000FF"/>
                </a:solidFill>
              </a:rPr>
              <a:t>open </a:t>
            </a:r>
            <a:r>
              <a:rPr lang="en-US" altLang="en-US" sz="1200">
                <a:solidFill>
                  <a:srgbClr val="0000FF"/>
                </a:solidFill>
              </a:rPr>
              <a:t>and</a:t>
            </a:r>
            <a:r>
              <a:rPr lang="en-US" altLang="en-US" sz="1200" b="1">
                <a:solidFill>
                  <a:srgbClr val="0000FF"/>
                </a:solidFill>
              </a:rPr>
              <a:t> close</a:t>
            </a:r>
            <a:r>
              <a:rPr lang="en-US" altLang="en-US" sz="1200"/>
              <a:t> (like its namesake,  </a:t>
            </a:r>
          </a:p>
          <a:p>
            <a:pPr eaLnBrk="1" hangingPunct="1">
              <a:spcBef>
                <a:spcPct val="0"/>
              </a:spcBef>
              <a:buClrTx/>
              <a:buSzTx/>
              <a:buFontTx/>
              <a:buNone/>
            </a:pPr>
            <a:r>
              <a:rPr lang="en-US" altLang="en-US" sz="1200"/>
              <a:t>  the morning-glory flower)</a:t>
            </a:r>
          </a:p>
          <a:p>
            <a:pPr eaLnBrk="1" hangingPunct="1">
              <a:spcBef>
                <a:spcPct val="0"/>
              </a:spcBef>
              <a:buClrTx/>
              <a:buSzTx/>
              <a:buFontTx/>
              <a:buNone/>
            </a:pPr>
            <a:r>
              <a:rPr lang="en-US" altLang="en-US" sz="1200"/>
              <a:t>--VA usually…</a:t>
            </a:r>
            <a:r>
              <a:rPr lang="en-US" altLang="en-US" sz="1200" b="1">
                <a:solidFill>
                  <a:srgbClr val="0000FF"/>
                </a:solidFill>
              </a:rPr>
              <a:t>20/200</a:t>
            </a:r>
            <a:r>
              <a:rPr lang="en-US" altLang="en-US" sz="1200"/>
              <a:t>, but can be…</a:t>
            </a:r>
          </a:p>
          <a:p>
            <a:pPr eaLnBrk="1" hangingPunct="1">
              <a:spcBef>
                <a:spcPct val="0"/>
              </a:spcBef>
              <a:buClrTx/>
              <a:buSzTx/>
              <a:buFontTx/>
              <a:buNone/>
            </a:pPr>
            <a:r>
              <a:rPr lang="en-US" altLang="en-US" sz="1200"/>
              <a:t>   </a:t>
            </a:r>
            <a:r>
              <a:rPr lang="en-US" altLang="en-US" sz="1200" b="1">
                <a:solidFill>
                  <a:srgbClr val="0000FF"/>
                </a:solidFill>
              </a:rPr>
              <a:t>20/20&lt;-&gt;NLP</a:t>
            </a:r>
          </a:p>
          <a:p>
            <a:pPr eaLnBrk="1" hangingPunct="1">
              <a:spcBef>
                <a:spcPct val="0"/>
              </a:spcBef>
              <a:buClrTx/>
              <a:buSzTx/>
              <a:buFontTx/>
              <a:buNone/>
            </a:pPr>
            <a:r>
              <a:rPr lang="en-US" altLang="en-US" sz="1200"/>
              <a:t>--1/3 develop…</a:t>
            </a:r>
            <a:r>
              <a:rPr lang="en-US" altLang="en-US" sz="1200" b="1">
                <a:solidFill>
                  <a:srgbClr val="CCECFF"/>
                </a:solidFill>
              </a:rPr>
              <a:t>serous</a:t>
            </a:r>
            <a:r>
              <a:rPr lang="en-US" altLang="en-US" sz="1200" b="1">
                <a:solidFill>
                  <a:srgbClr val="0000FF"/>
                </a:solidFill>
              </a:rPr>
              <a:t> </a:t>
            </a:r>
            <a:r>
              <a:rPr lang="en-US" altLang="en-US" sz="1200" b="1">
                <a:solidFill>
                  <a:srgbClr val="CCECFF"/>
                </a:solidFill>
              </a:rPr>
              <a:t>RD</a:t>
            </a:r>
          </a:p>
        </p:txBody>
      </p:sp>
      <p:sp>
        <p:nvSpPr>
          <p:cNvPr id="21" name="Text Box 3">
            <a:extLst>
              <a:ext uri="{FF2B5EF4-FFF2-40B4-BE49-F238E27FC236}">
                <a16:creationId xmlns:a16="http://schemas.microsoft.com/office/drawing/2014/main" id="{41E65286-1344-4B1D-9C7C-2CEEABB1C361}"/>
              </a:ext>
            </a:extLst>
          </p:cNvPr>
          <p:cNvSpPr txBox="1">
            <a:spLocks noChangeArrowheads="1"/>
          </p:cNvSpPr>
          <p:nvPr/>
        </p:nvSpPr>
        <p:spPr bwMode="auto">
          <a:xfrm>
            <a:off x="793750" y="3505200"/>
            <a:ext cx="2274888" cy="677863"/>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r>
              <a:rPr lang="en-US" altLang="en-US" sz="1400" b="1">
                <a:solidFill>
                  <a:schemeClr val="bg1">
                    <a:lumMod val="65000"/>
                  </a:schemeClr>
                </a:solidFill>
              </a:rPr>
              <a:t>Optic Pit/Hole</a:t>
            </a:r>
          </a:p>
          <a:p>
            <a:pPr eaLnBrk="1" hangingPunct="1">
              <a:defRPr/>
            </a:pPr>
            <a:r>
              <a:rPr lang="en-US" altLang="en-US" sz="1200">
                <a:solidFill>
                  <a:schemeClr val="bg1">
                    <a:lumMod val="65000"/>
                  </a:schemeClr>
                </a:solidFill>
              </a:rPr>
              <a:t>--Associated with…</a:t>
            </a:r>
            <a:r>
              <a:rPr lang="en-US" altLang="en-US" sz="1200" b="1">
                <a:solidFill>
                  <a:schemeClr val="bg1">
                    <a:lumMod val="65000"/>
                  </a:schemeClr>
                </a:solidFill>
              </a:rPr>
              <a:t>serous RD</a:t>
            </a:r>
          </a:p>
          <a:p>
            <a:pPr eaLnBrk="1" hangingPunct="1">
              <a:defRPr/>
            </a:pPr>
            <a:r>
              <a:rPr lang="en-US" altLang="en-US" sz="1200" b="1">
                <a:solidFill>
                  <a:schemeClr val="bg1">
                    <a:lumMod val="65000"/>
                  </a:schemeClr>
                </a:solidFill>
              </a:rPr>
              <a:t>  in adulthood</a:t>
            </a:r>
          </a:p>
        </p:txBody>
      </p:sp>
      <p:sp>
        <p:nvSpPr>
          <p:cNvPr id="22" name="Line 4">
            <a:extLst>
              <a:ext uri="{FF2B5EF4-FFF2-40B4-BE49-F238E27FC236}">
                <a16:creationId xmlns:a16="http://schemas.microsoft.com/office/drawing/2014/main" id="{F29D141A-2FBA-4218-A5EF-4F64786EAFD0}"/>
              </a:ext>
            </a:extLst>
          </p:cNvPr>
          <p:cNvSpPr>
            <a:spLocks noChangeShapeType="1"/>
          </p:cNvSpPr>
          <p:nvPr/>
        </p:nvSpPr>
        <p:spPr bwMode="auto">
          <a:xfrm flipH="1">
            <a:off x="1600200" y="2057400"/>
            <a:ext cx="1524000" cy="381000"/>
          </a:xfrm>
          <a:prstGeom prst="line">
            <a:avLst/>
          </a:prstGeom>
          <a:noFill/>
          <a:ln w="9525">
            <a:solidFill>
              <a:schemeClr val="bg1">
                <a:lumMod val="6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en-US">
              <a:latin typeface="Arial" charset="0"/>
            </a:endParaRPr>
          </a:p>
        </p:txBody>
      </p:sp>
      <p:sp>
        <p:nvSpPr>
          <p:cNvPr id="23" name="Text Box 6">
            <a:extLst>
              <a:ext uri="{FF2B5EF4-FFF2-40B4-BE49-F238E27FC236}">
                <a16:creationId xmlns:a16="http://schemas.microsoft.com/office/drawing/2014/main" id="{5DFD5389-5F0F-430B-9FE9-4FD1DA507055}"/>
              </a:ext>
            </a:extLst>
          </p:cNvPr>
          <p:cNvSpPr txBox="1">
            <a:spLocks noChangeArrowheads="1"/>
          </p:cNvSpPr>
          <p:nvPr/>
        </p:nvSpPr>
        <p:spPr bwMode="auto">
          <a:xfrm>
            <a:off x="1341438" y="1524000"/>
            <a:ext cx="3543300" cy="4587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algn="ctr" eaLnBrk="1" hangingPunct="1">
              <a:lnSpc>
                <a:spcPct val="85000"/>
              </a:lnSpc>
              <a:defRPr/>
            </a:pPr>
            <a:r>
              <a:rPr lang="en-US" altLang="en-US" sz="1400" i="1">
                <a:solidFill>
                  <a:schemeClr val="bg1">
                    <a:lumMod val="65000"/>
                  </a:schemeClr>
                </a:solidFill>
              </a:rPr>
              <a:t>These three are all secondary to abnormal</a:t>
            </a:r>
          </a:p>
          <a:p>
            <a:pPr algn="ctr" eaLnBrk="1" hangingPunct="1">
              <a:lnSpc>
                <a:spcPct val="85000"/>
              </a:lnSpc>
              <a:defRPr/>
            </a:pPr>
            <a:r>
              <a:rPr lang="en-US" altLang="en-US" sz="1400" i="1">
                <a:solidFill>
                  <a:schemeClr val="bg1">
                    <a:lumMod val="65000"/>
                  </a:schemeClr>
                </a:solidFill>
              </a:rPr>
              <a:t>closure of the embryonic optic fissure</a:t>
            </a:r>
          </a:p>
        </p:txBody>
      </p:sp>
      <p:sp>
        <p:nvSpPr>
          <p:cNvPr id="24" name="Text Box 7">
            <a:extLst>
              <a:ext uri="{FF2B5EF4-FFF2-40B4-BE49-F238E27FC236}">
                <a16:creationId xmlns:a16="http://schemas.microsoft.com/office/drawing/2014/main" id="{204468A2-E2DD-443A-AC88-37688980B366}"/>
              </a:ext>
            </a:extLst>
          </p:cNvPr>
          <p:cNvSpPr txBox="1">
            <a:spLocks noChangeArrowheads="1"/>
          </p:cNvSpPr>
          <p:nvPr/>
        </p:nvSpPr>
        <p:spPr bwMode="auto">
          <a:xfrm>
            <a:off x="76200" y="2514600"/>
            <a:ext cx="2782888" cy="862013"/>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r>
              <a:rPr lang="en-US" altLang="en-US" sz="1400" b="1">
                <a:solidFill>
                  <a:schemeClr val="bg1">
                    <a:lumMod val="65000"/>
                  </a:schemeClr>
                </a:solidFill>
              </a:rPr>
              <a:t>Optic Nerve Coloboma</a:t>
            </a:r>
          </a:p>
          <a:p>
            <a:pPr eaLnBrk="1" hangingPunct="1">
              <a:defRPr/>
            </a:pPr>
            <a:r>
              <a:rPr lang="en-US" altLang="en-US" sz="1200">
                <a:solidFill>
                  <a:schemeClr val="bg1">
                    <a:lumMod val="65000"/>
                  </a:schemeClr>
                </a:solidFill>
              </a:rPr>
              <a:t>1) May resemble…</a:t>
            </a:r>
            <a:r>
              <a:rPr lang="en-US" altLang="en-US" sz="1200" b="1">
                <a:solidFill>
                  <a:schemeClr val="bg1">
                    <a:lumMod val="65000"/>
                  </a:schemeClr>
                </a:solidFill>
              </a:rPr>
              <a:t>deep cupping</a:t>
            </a:r>
          </a:p>
          <a:p>
            <a:pPr eaLnBrk="1" hangingPunct="1">
              <a:defRPr/>
            </a:pPr>
            <a:r>
              <a:rPr lang="en-US" altLang="en-US" sz="1200">
                <a:solidFill>
                  <a:schemeClr val="bg1">
                    <a:lumMod val="65000"/>
                  </a:schemeClr>
                </a:solidFill>
              </a:rPr>
              <a:t>2) Can be…</a:t>
            </a:r>
            <a:r>
              <a:rPr lang="en-US" altLang="en-US" sz="1200" b="1">
                <a:solidFill>
                  <a:schemeClr val="bg1">
                    <a:lumMod val="65000"/>
                  </a:schemeClr>
                </a:solidFill>
              </a:rPr>
              <a:t>bilateral, asymmetric</a:t>
            </a:r>
          </a:p>
          <a:p>
            <a:pPr eaLnBrk="1" hangingPunct="1">
              <a:defRPr/>
            </a:pPr>
            <a:r>
              <a:rPr lang="en-US" altLang="en-US" sz="1200">
                <a:solidFill>
                  <a:schemeClr val="bg1">
                    <a:lumMod val="65000"/>
                  </a:schemeClr>
                </a:solidFill>
              </a:rPr>
              <a:t>3) Part of the…</a:t>
            </a:r>
            <a:r>
              <a:rPr lang="en-US" altLang="en-US" sz="1200" b="1">
                <a:solidFill>
                  <a:schemeClr val="bg1">
                    <a:lumMod val="65000"/>
                  </a:schemeClr>
                </a:solidFill>
              </a:rPr>
              <a:t>CHARGE association</a:t>
            </a:r>
          </a:p>
        </p:txBody>
      </p:sp>
      <p:sp>
        <p:nvSpPr>
          <p:cNvPr id="25" name="Line 8">
            <a:extLst>
              <a:ext uri="{FF2B5EF4-FFF2-40B4-BE49-F238E27FC236}">
                <a16:creationId xmlns:a16="http://schemas.microsoft.com/office/drawing/2014/main" id="{EDEEAEB6-5352-41F1-8557-B23E6F4B4721}"/>
              </a:ext>
            </a:extLst>
          </p:cNvPr>
          <p:cNvSpPr>
            <a:spLocks noChangeShapeType="1"/>
          </p:cNvSpPr>
          <p:nvPr/>
        </p:nvSpPr>
        <p:spPr bwMode="auto">
          <a:xfrm flipH="1">
            <a:off x="2971800" y="2057400"/>
            <a:ext cx="152400" cy="1447800"/>
          </a:xfrm>
          <a:prstGeom prst="line">
            <a:avLst/>
          </a:prstGeom>
          <a:noFill/>
          <a:ln w="9525">
            <a:solidFill>
              <a:schemeClr val="bg1">
                <a:lumMod val="6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en-US">
              <a:latin typeface="Arial" charset="0"/>
            </a:endParaRPr>
          </a:p>
        </p:txBody>
      </p:sp>
      <p:sp>
        <p:nvSpPr>
          <p:cNvPr id="26" name="Text Box 9">
            <a:extLst>
              <a:ext uri="{FF2B5EF4-FFF2-40B4-BE49-F238E27FC236}">
                <a16:creationId xmlns:a16="http://schemas.microsoft.com/office/drawing/2014/main" id="{966E8F5F-47FB-451D-A3AD-4D6CFA5F356D}"/>
              </a:ext>
            </a:extLst>
          </p:cNvPr>
          <p:cNvSpPr txBox="1">
            <a:spLocks noChangeArrowheads="1"/>
          </p:cNvSpPr>
          <p:nvPr/>
        </p:nvSpPr>
        <p:spPr bwMode="auto">
          <a:xfrm>
            <a:off x="1371600" y="4267200"/>
            <a:ext cx="3057525" cy="2154238"/>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r>
              <a:rPr lang="en-US" altLang="en-US" sz="1400" b="1" dirty="0">
                <a:solidFill>
                  <a:schemeClr val="bg1">
                    <a:lumMod val="65000"/>
                  </a:schemeClr>
                </a:solidFill>
              </a:rPr>
              <a:t>Morning-Glory Disc</a:t>
            </a:r>
          </a:p>
          <a:p>
            <a:pPr eaLnBrk="1" hangingPunct="1">
              <a:defRPr/>
            </a:pPr>
            <a:r>
              <a:rPr lang="en-US" altLang="en-US" sz="1200" dirty="0">
                <a:solidFill>
                  <a:schemeClr val="bg1">
                    <a:lumMod val="65000"/>
                  </a:schemeClr>
                </a:solidFill>
              </a:rPr>
              <a:t>--DFE reveals:</a:t>
            </a:r>
          </a:p>
          <a:p>
            <a:pPr eaLnBrk="1" hangingPunct="1">
              <a:defRPr/>
            </a:pPr>
            <a:r>
              <a:rPr lang="en-US" altLang="en-US" sz="1200" dirty="0">
                <a:solidFill>
                  <a:schemeClr val="bg1">
                    <a:lumMod val="65000"/>
                  </a:schemeClr>
                </a:solidFill>
              </a:rPr>
              <a:t>  1) A funnel-shaped…</a:t>
            </a:r>
            <a:r>
              <a:rPr lang="en-US" altLang="en-US" sz="1200" b="1" dirty="0">
                <a:solidFill>
                  <a:schemeClr val="bg1">
                    <a:lumMod val="65000"/>
                  </a:schemeClr>
                </a:solidFill>
              </a:rPr>
              <a:t>excavation</a:t>
            </a:r>
            <a:endParaRPr lang="en-US" altLang="en-US" sz="1200" dirty="0">
              <a:solidFill>
                <a:schemeClr val="bg1">
                  <a:lumMod val="65000"/>
                </a:schemeClr>
              </a:solidFill>
            </a:endParaRPr>
          </a:p>
          <a:p>
            <a:pPr eaLnBrk="1" hangingPunct="1">
              <a:defRPr/>
            </a:pPr>
            <a:r>
              <a:rPr lang="en-US" altLang="en-US" sz="1200" dirty="0">
                <a:solidFill>
                  <a:schemeClr val="bg1">
                    <a:lumMod val="65000"/>
                  </a:schemeClr>
                </a:solidFill>
              </a:rPr>
              <a:t>  2) Number of vessels crossing the rim</a:t>
            </a:r>
          </a:p>
          <a:p>
            <a:pPr eaLnBrk="1" hangingPunct="1">
              <a:defRPr/>
            </a:pPr>
            <a:r>
              <a:rPr lang="en-US" altLang="en-US" sz="1200" dirty="0">
                <a:solidFill>
                  <a:schemeClr val="bg1">
                    <a:lumMod val="65000"/>
                  </a:schemeClr>
                </a:solidFill>
              </a:rPr>
              <a:t>    seems abnormally…</a:t>
            </a:r>
            <a:r>
              <a:rPr lang="en-US" altLang="en-US" sz="1200" b="1" dirty="0">
                <a:solidFill>
                  <a:schemeClr val="bg1">
                    <a:lumMod val="65000"/>
                  </a:schemeClr>
                </a:solidFill>
              </a:rPr>
              <a:t>high</a:t>
            </a:r>
            <a:r>
              <a:rPr lang="en-US" altLang="en-US" sz="1200" dirty="0">
                <a:solidFill>
                  <a:schemeClr val="bg1">
                    <a:lumMod val="65000"/>
                  </a:schemeClr>
                </a:solidFill>
              </a:rPr>
              <a:t> </a:t>
            </a:r>
            <a:endParaRPr lang="en-US" altLang="en-US" sz="1200" b="1" dirty="0">
              <a:solidFill>
                <a:schemeClr val="bg1">
                  <a:lumMod val="65000"/>
                </a:schemeClr>
              </a:solidFill>
            </a:endParaRPr>
          </a:p>
          <a:p>
            <a:pPr eaLnBrk="1" hangingPunct="1">
              <a:defRPr/>
            </a:pPr>
            <a:r>
              <a:rPr lang="en-US" altLang="en-US" sz="1200" dirty="0">
                <a:solidFill>
                  <a:schemeClr val="bg1">
                    <a:lumMod val="65000"/>
                  </a:schemeClr>
                </a:solidFill>
              </a:rPr>
              <a:t>--Tissue is…</a:t>
            </a:r>
            <a:r>
              <a:rPr lang="en-US" altLang="en-US" sz="1200" b="1" dirty="0">
                <a:solidFill>
                  <a:schemeClr val="bg1">
                    <a:lumMod val="65000"/>
                  </a:schemeClr>
                </a:solidFill>
              </a:rPr>
              <a:t>contractile</a:t>
            </a:r>
            <a:r>
              <a:rPr lang="en-US" altLang="en-US" sz="1200" dirty="0">
                <a:solidFill>
                  <a:schemeClr val="bg1">
                    <a:lumMod val="65000"/>
                  </a:schemeClr>
                </a:solidFill>
              </a:rPr>
              <a:t>, so cup seems</a:t>
            </a:r>
          </a:p>
          <a:p>
            <a:pPr eaLnBrk="1" hangingPunct="1">
              <a:defRPr/>
            </a:pPr>
            <a:r>
              <a:rPr lang="en-US" altLang="en-US" sz="1200" dirty="0">
                <a:solidFill>
                  <a:schemeClr val="bg1">
                    <a:lumMod val="65000"/>
                  </a:schemeClr>
                </a:solidFill>
              </a:rPr>
              <a:t>  to…</a:t>
            </a:r>
            <a:r>
              <a:rPr lang="en-US" altLang="en-US" sz="1200" b="1" dirty="0">
                <a:solidFill>
                  <a:schemeClr val="bg1">
                    <a:lumMod val="65000"/>
                  </a:schemeClr>
                </a:solidFill>
              </a:rPr>
              <a:t>open </a:t>
            </a:r>
            <a:r>
              <a:rPr lang="en-US" altLang="en-US" sz="1200" dirty="0">
                <a:solidFill>
                  <a:schemeClr val="bg1">
                    <a:lumMod val="65000"/>
                  </a:schemeClr>
                </a:solidFill>
              </a:rPr>
              <a:t>and</a:t>
            </a:r>
            <a:r>
              <a:rPr lang="en-US" altLang="en-US" sz="1200" b="1" dirty="0">
                <a:solidFill>
                  <a:schemeClr val="bg1">
                    <a:lumMod val="65000"/>
                  </a:schemeClr>
                </a:solidFill>
              </a:rPr>
              <a:t> close</a:t>
            </a:r>
            <a:r>
              <a:rPr lang="en-US" altLang="en-US" sz="1200" dirty="0">
                <a:solidFill>
                  <a:schemeClr val="bg1">
                    <a:lumMod val="65000"/>
                  </a:schemeClr>
                </a:solidFill>
              </a:rPr>
              <a:t> (like its namesake,  </a:t>
            </a:r>
          </a:p>
          <a:p>
            <a:pPr eaLnBrk="1" hangingPunct="1">
              <a:defRPr/>
            </a:pPr>
            <a:r>
              <a:rPr lang="en-US" altLang="en-US" sz="1200" dirty="0">
                <a:solidFill>
                  <a:schemeClr val="bg1">
                    <a:lumMod val="65000"/>
                  </a:schemeClr>
                </a:solidFill>
              </a:rPr>
              <a:t>  the morning-glory flower)</a:t>
            </a:r>
          </a:p>
          <a:p>
            <a:pPr eaLnBrk="1" hangingPunct="1">
              <a:defRPr/>
            </a:pPr>
            <a:r>
              <a:rPr lang="en-US" altLang="en-US" sz="1200" dirty="0">
                <a:solidFill>
                  <a:schemeClr val="bg1">
                    <a:lumMod val="65000"/>
                  </a:schemeClr>
                </a:solidFill>
              </a:rPr>
              <a:t>--VA usually…</a:t>
            </a:r>
            <a:r>
              <a:rPr lang="en-US" altLang="en-US" sz="1200" b="1" dirty="0">
                <a:solidFill>
                  <a:schemeClr val="bg1">
                    <a:lumMod val="65000"/>
                  </a:schemeClr>
                </a:solidFill>
              </a:rPr>
              <a:t>20/200</a:t>
            </a:r>
            <a:r>
              <a:rPr lang="en-US" altLang="en-US" sz="1200" dirty="0">
                <a:solidFill>
                  <a:schemeClr val="bg1">
                    <a:lumMod val="65000"/>
                  </a:schemeClr>
                </a:solidFill>
              </a:rPr>
              <a:t>, but can be…</a:t>
            </a:r>
          </a:p>
          <a:p>
            <a:pPr eaLnBrk="1" hangingPunct="1">
              <a:defRPr/>
            </a:pPr>
            <a:r>
              <a:rPr lang="en-US" altLang="en-US" sz="1200" dirty="0">
                <a:solidFill>
                  <a:schemeClr val="bg1">
                    <a:lumMod val="65000"/>
                  </a:schemeClr>
                </a:solidFill>
              </a:rPr>
              <a:t>   </a:t>
            </a:r>
            <a:r>
              <a:rPr lang="en-US" altLang="en-US" sz="1200" b="1" dirty="0">
                <a:solidFill>
                  <a:schemeClr val="bg1">
                    <a:lumMod val="65000"/>
                  </a:schemeClr>
                </a:solidFill>
              </a:rPr>
              <a:t>20/20&lt;-&gt;NLP</a:t>
            </a:r>
          </a:p>
          <a:p>
            <a:pPr eaLnBrk="1" hangingPunct="1">
              <a:defRPr/>
            </a:pPr>
            <a:r>
              <a:rPr lang="en-US" altLang="en-US" sz="1200" dirty="0">
                <a:solidFill>
                  <a:schemeClr val="bg1">
                    <a:lumMod val="65000"/>
                  </a:schemeClr>
                </a:solidFill>
              </a:rPr>
              <a:t>--1/3 develop…</a:t>
            </a:r>
            <a:r>
              <a:rPr lang="en-US" altLang="en-US" sz="1200" b="1" dirty="0">
                <a:solidFill>
                  <a:schemeClr val="bg1">
                    <a:lumMod val="65000"/>
                  </a:schemeClr>
                </a:solidFill>
              </a:rPr>
              <a:t>serous RD</a:t>
            </a:r>
          </a:p>
        </p:txBody>
      </p:sp>
      <p:sp>
        <p:nvSpPr>
          <p:cNvPr id="27" name="Line 12">
            <a:extLst>
              <a:ext uri="{FF2B5EF4-FFF2-40B4-BE49-F238E27FC236}">
                <a16:creationId xmlns:a16="http://schemas.microsoft.com/office/drawing/2014/main" id="{65BA81D9-D9F9-47DA-B94E-2401C9B40EBF}"/>
              </a:ext>
            </a:extLst>
          </p:cNvPr>
          <p:cNvSpPr>
            <a:spLocks noChangeShapeType="1"/>
          </p:cNvSpPr>
          <p:nvPr/>
        </p:nvSpPr>
        <p:spPr bwMode="auto">
          <a:xfrm>
            <a:off x="3124200" y="2057400"/>
            <a:ext cx="381000" cy="22098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en-US"/>
          </a:p>
        </p:txBody>
      </p:sp>
      <p:sp>
        <p:nvSpPr>
          <p:cNvPr id="30" name="Text Box 13">
            <a:extLst>
              <a:ext uri="{FF2B5EF4-FFF2-40B4-BE49-F238E27FC236}">
                <a16:creationId xmlns:a16="http://schemas.microsoft.com/office/drawing/2014/main" id="{E04BC85D-0482-42C1-8D98-D7B33C07DA16}"/>
              </a:ext>
            </a:extLst>
          </p:cNvPr>
          <p:cNvSpPr txBox="1">
            <a:spLocks noChangeArrowheads="1"/>
          </p:cNvSpPr>
          <p:nvPr/>
        </p:nvSpPr>
        <p:spPr bwMode="auto">
          <a:xfrm>
            <a:off x="5257800" y="3760788"/>
            <a:ext cx="3424238" cy="1231900"/>
          </a:xfrm>
          <a:prstGeom prst="rect">
            <a:avLst/>
          </a:prstGeom>
          <a:solidFill>
            <a:srgbClr val="CCFF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dirty="0"/>
              <a:t>Optic Nerve Hypoplasia</a:t>
            </a:r>
          </a:p>
          <a:p>
            <a:pPr eaLnBrk="1" hangingPunct="1">
              <a:spcBef>
                <a:spcPct val="0"/>
              </a:spcBef>
              <a:buClrTx/>
              <a:buSzTx/>
              <a:buFontTx/>
              <a:buNone/>
            </a:pPr>
            <a:r>
              <a:rPr lang="en-US" altLang="en-US" sz="1200" dirty="0"/>
              <a:t>1) Abnormally low</a:t>
            </a:r>
            <a:r>
              <a:rPr lang="en-US" altLang="en-US" sz="1200" b="1" dirty="0">
                <a:solidFill>
                  <a:srgbClr val="0000FF"/>
                </a:solidFill>
              </a:rPr>
              <a:t> </a:t>
            </a:r>
            <a:r>
              <a:rPr lang="en-US" altLang="en-US" sz="1200" dirty="0"/>
              <a:t>number of…</a:t>
            </a:r>
            <a:r>
              <a:rPr lang="en-US" altLang="en-US" sz="1200" b="1" dirty="0">
                <a:solidFill>
                  <a:srgbClr val="0000FF"/>
                </a:solidFill>
              </a:rPr>
              <a:t>axons</a:t>
            </a:r>
          </a:p>
          <a:p>
            <a:pPr eaLnBrk="1" hangingPunct="1">
              <a:spcBef>
                <a:spcPct val="0"/>
              </a:spcBef>
              <a:buClrTx/>
              <a:buSzTx/>
              <a:buFontTx/>
              <a:buNone/>
            </a:pPr>
            <a:r>
              <a:rPr lang="en-US" altLang="en-US" sz="1200" dirty="0"/>
              <a:t>2) DFE: Small pale disc with…</a:t>
            </a:r>
            <a:r>
              <a:rPr lang="en-US" altLang="en-US" sz="1200" b="1" dirty="0">
                <a:solidFill>
                  <a:srgbClr val="0000FF"/>
                </a:solidFill>
              </a:rPr>
              <a:t>double ring </a:t>
            </a:r>
            <a:r>
              <a:rPr lang="en-US" altLang="en-US" sz="1200" dirty="0"/>
              <a:t>sign</a:t>
            </a:r>
          </a:p>
          <a:p>
            <a:pPr eaLnBrk="1" hangingPunct="1">
              <a:spcBef>
                <a:spcPct val="0"/>
              </a:spcBef>
              <a:buClrTx/>
              <a:buSzTx/>
              <a:buFontTx/>
              <a:buNone/>
            </a:pPr>
            <a:r>
              <a:rPr lang="en-US" altLang="en-US" sz="1200" dirty="0"/>
              <a:t>3) VA…</a:t>
            </a:r>
            <a:r>
              <a:rPr lang="en-US" altLang="en-US" sz="1200" b="1" dirty="0">
                <a:solidFill>
                  <a:srgbClr val="0000FF"/>
                </a:solidFill>
              </a:rPr>
              <a:t>20/15&lt;-&gt;NLP</a:t>
            </a:r>
          </a:p>
          <a:p>
            <a:pPr eaLnBrk="1" hangingPunct="1">
              <a:spcBef>
                <a:spcPct val="0"/>
              </a:spcBef>
              <a:buClrTx/>
              <a:buSzTx/>
              <a:buFontTx/>
              <a:buNone/>
            </a:pPr>
            <a:r>
              <a:rPr lang="en-US" altLang="en-US" sz="1200" dirty="0"/>
              <a:t>4) VF defects…</a:t>
            </a:r>
            <a:r>
              <a:rPr lang="en-US" altLang="en-US" sz="1200" b="1" dirty="0">
                <a:solidFill>
                  <a:srgbClr val="0000FF"/>
                </a:solidFill>
              </a:rPr>
              <a:t>invariably present</a:t>
            </a:r>
          </a:p>
          <a:p>
            <a:pPr eaLnBrk="1" hangingPunct="1">
              <a:spcBef>
                <a:spcPct val="0"/>
              </a:spcBef>
              <a:buClrTx/>
              <a:buSzTx/>
              <a:buFontTx/>
              <a:buNone/>
            </a:pPr>
            <a:r>
              <a:rPr lang="en-US" altLang="en-US" sz="1200" dirty="0"/>
              <a:t>5) Remember the…</a:t>
            </a:r>
            <a:r>
              <a:rPr lang="en-US" altLang="en-US" sz="1200" b="1" dirty="0">
                <a:solidFill>
                  <a:srgbClr val="0000FF"/>
                </a:solidFill>
              </a:rPr>
              <a:t>4 D’s</a:t>
            </a:r>
            <a:r>
              <a:rPr lang="en-US" altLang="en-US" sz="1200" dirty="0"/>
              <a:t> (more on this shortly)</a:t>
            </a:r>
          </a:p>
        </p:txBody>
      </p:sp>
      <p:sp>
        <p:nvSpPr>
          <p:cNvPr id="3" name="TextBox 2">
            <a:extLst>
              <a:ext uri="{FF2B5EF4-FFF2-40B4-BE49-F238E27FC236}">
                <a16:creationId xmlns:a16="http://schemas.microsoft.com/office/drawing/2014/main" id="{68192841-37DB-4365-912A-E85D7BB8C699}"/>
              </a:ext>
            </a:extLst>
          </p:cNvPr>
          <p:cNvSpPr txBox="1"/>
          <p:nvPr/>
        </p:nvSpPr>
        <p:spPr>
          <a:xfrm>
            <a:off x="1453926" y="2168210"/>
            <a:ext cx="7455348" cy="1569660"/>
          </a:xfrm>
          <a:prstGeom prst="rect">
            <a:avLst/>
          </a:prstGeom>
          <a:solidFill>
            <a:schemeClr val="accent5">
              <a:lumMod val="75000"/>
            </a:schemeClr>
          </a:solidFill>
        </p:spPr>
        <p:txBody>
          <a:bodyPr wrap="square" rtlCol="0">
            <a:spAutoFit/>
          </a:bodyPr>
          <a:lstStyle/>
          <a:p>
            <a:r>
              <a:rPr lang="en-US" sz="1600" i="1" dirty="0">
                <a:solidFill>
                  <a:srgbClr val="0000FF"/>
                </a:solidFill>
              </a:rPr>
              <a:t>You see a child with optic nerve hypoplasia. What steps should you at least consider taking?</a:t>
            </a:r>
          </a:p>
          <a:p>
            <a:r>
              <a:rPr lang="en-US" sz="1600" dirty="0">
                <a:solidFill>
                  <a:srgbClr val="0000FF"/>
                </a:solidFill>
              </a:rPr>
              <a:t>--Obtaining </a:t>
            </a:r>
            <a:r>
              <a:rPr lang="en-US" sz="1600" i="1" dirty="0">
                <a:solidFill>
                  <a:srgbClr val="0000FF"/>
                </a:solidFill>
              </a:rPr>
              <a:t> </a:t>
            </a:r>
            <a:r>
              <a:rPr lang="en-US" sz="1600" dirty="0">
                <a:solidFill>
                  <a:srgbClr val="0000FF"/>
                </a:solidFill>
              </a:rPr>
              <a:t>MRI brain</a:t>
            </a:r>
            <a:r>
              <a:rPr lang="en-US" sz="1600" dirty="0"/>
              <a:t>—a variety of CNS abnormalities are associated with it   (will unpack this in the upcoming </a:t>
            </a:r>
            <a:r>
              <a:rPr lang="en-US" sz="1600" i="1" dirty="0"/>
              <a:t>4 D’s </a:t>
            </a:r>
            <a:r>
              <a:rPr lang="en-US" sz="1600" dirty="0"/>
              <a:t>section)</a:t>
            </a:r>
          </a:p>
          <a:p>
            <a:r>
              <a:rPr lang="en-US" sz="1600" dirty="0">
                <a:solidFill>
                  <a:srgbClr val="0000FF"/>
                </a:solidFill>
              </a:rPr>
              <a:t>--Getting an  endocrine  consult</a:t>
            </a:r>
            <a:r>
              <a:rPr lang="en-US" sz="1600" dirty="0"/>
              <a:t>—multiple hormonal deficiencies are associated </a:t>
            </a:r>
            <a:r>
              <a:rPr lang="en-US" sz="1600" dirty="0">
                <a:solidFill>
                  <a:srgbClr val="0000FF"/>
                </a:solidFill>
              </a:rPr>
              <a:t>(mainly  pituitary- related)</a:t>
            </a:r>
          </a:p>
        </p:txBody>
      </p:sp>
      <p:sp>
        <p:nvSpPr>
          <p:cNvPr id="2" name="Oval 1">
            <a:extLst>
              <a:ext uri="{FF2B5EF4-FFF2-40B4-BE49-F238E27FC236}">
                <a16:creationId xmlns:a16="http://schemas.microsoft.com/office/drawing/2014/main" id="{06210155-FE3F-448F-9971-DE121E80A8D2}"/>
              </a:ext>
            </a:extLst>
          </p:cNvPr>
          <p:cNvSpPr/>
          <p:nvPr/>
        </p:nvSpPr>
        <p:spPr>
          <a:xfrm>
            <a:off x="4800600" y="3505200"/>
            <a:ext cx="4114800" cy="1828800"/>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DE071059-32A3-B584-F98A-2B95DDB243D5}"/>
              </a:ext>
            </a:extLst>
          </p:cNvPr>
          <p:cNvSpPr/>
          <p:nvPr/>
        </p:nvSpPr>
        <p:spPr>
          <a:xfrm>
            <a:off x="2250661" y="3457782"/>
            <a:ext cx="812800" cy="261622"/>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800" dirty="0">
                <a:solidFill>
                  <a:schemeClr val="tx1"/>
                </a:solidFill>
              </a:rPr>
              <a:t>gland</a:t>
            </a:r>
          </a:p>
        </p:txBody>
      </p:sp>
    </p:spTree>
    <p:extLst>
      <p:ext uri="{BB962C8B-B14F-4D97-AF65-F5344CB8AC3E}">
        <p14:creationId xmlns:p14="http://schemas.microsoft.com/office/powerpoint/2010/main" val="796747639"/>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8" name="Slide Number Placeholder 1">
            <a:extLst>
              <a:ext uri="{FF2B5EF4-FFF2-40B4-BE49-F238E27FC236}">
                <a16:creationId xmlns:a16="http://schemas.microsoft.com/office/drawing/2014/main" id="{24272C14-98B9-49AA-A34A-661F3FF25627}"/>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1CD4852E-4C6E-4BB0-9F3B-E44927F1563F}" type="slidenum">
              <a:rPr lang="en-US" altLang="en-US" sz="1000"/>
              <a:pPr>
                <a:spcBef>
                  <a:spcPct val="0"/>
                </a:spcBef>
                <a:buClrTx/>
                <a:buSzTx/>
                <a:buFontTx/>
                <a:buNone/>
              </a:pPr>
              <a:t>14</a:t>
            </a:fld>
            <a:endParaRPr lang="en-US" altLang="en-US" sz="1000"/>
          </a:p>
        </p:txBody>
      </p:sp>
      <p:sp>
        <p:nvSpPr>
          <p:cNvPr id="17" name="Rectangle 16">
            <a:extLst>
              <a:ext uri="{FF2B5EF4-FFF2-40B4-BE49-F238E27FC236}">
                <a16:creationId xmlns:a16="http://schemas.microsoft.com/office/drawing/2014/main" id="{B313EDA2-A575-489D-9267-5F5D1E29595C}"/>
              </a:ext>
            </a:extLst>
          </p:cNvPr>
          <p:cNvSpPr>
            <a:spLocks noChangeArrowheads="1"/>
          </p:cNvSpPr>
          <p:nvPr/>
        </p:nvSpPr>
        <p:spPr bwMode="auto">
          <a:xfrm>
            <a:off x="457200" y="122238"/>
            <a:ext cx="7543800" cy="8683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b"/>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ct val="85000"/>
              </a:lnSpc>
              <a:spcBef>
                <a:spcPct val="0"/>
              </a:spcBef>
              <a:buClrTx/>
              <a:buSzTx/>
              <a:buFontTx/>
              <a:buNone/>
            </a:pPr>
            <a:r>
              <a:rPr lang="en-US" altLang="en-US" sz="3200" b="1" dirty="0">
                <a:solidFill>
                  <a:schemeClr val="tx2"/>
                </a:solidFill>
              </a:rPr>
              <a:t>Developmental Abnormalities of the Optic Nerve Head</a:t>
            </a:r>
            <a:endParaRPr lang="en-US" altLang="en-US" sz="3200" dirty="0">
              <a:solidFill>
                <a:schemeClr val="tx2"/>
              </a:solidFill>
            </a:endParaRPr>
          </a:p>
        </p:txBody>
      </p:sp>
      <p:sp>
        <p:nvSpPr>
          <p:cNvPr id="2" name="TextBox 1">
            <a:extLst>
              <a:ext uri="{FF2B5EF4-FFF2-40B4-BE49-F238E27FC236}">
                <a16:creationId xmlns:a16="http://schemas.microsoft.com/office/drawing/2014/main" id="{B9642A5A-246A-44D6-8361-062F83946247}"/>
              </a:ext>
            </a:extLst>
          </p:cNvPr>
          <p:cNvSpPr txBox="1"/>
          <p:nvPr/>
        </p:nvSpPr>
        <p:spPr>
          <a:xfrm>
            <a:off x="2504770" y="6107668"/>
            <a:ext cx="4134465" cy="369332"/>
          </a:xfrm>
          <a:prstGeom prst="rect">
            <a:avLst/>
          </a:prstGeom>
          <a:noFill/>
        </p:spPr>
        <p:txBody>
          <a:bodyPr wrap="none" rtlCol="0">
            <a:spAutoFit/>
          </a:bodyPr>
          <a:lstStyle/>
          <a:p>
            <a:pPr algn="ctr"/>
            <a:r>
              <a:rPr lang="en-US" dirty="0"/>
              <a:t>Optic nerve coloboma: More examples</a:t>
            </a:r>
          </a:p>
        </p:txBody>
      </p:sp>
      <p:pic>
        <p:nvPicPr>
          <p:cNvPr id="2050" name="Picture 2" descr="Optic Disc Coloboma - Retina Image Bank">
            <a:extLst>
              <a:ext uri="{FF2B5EF4-FFF2-40B4-BE49-F238E27FC236}">
                <a16:creationId xmlns:a16="http://schemas.microsoft.com/office/drawing/2014/main" id="{6BC8931D-85DA-48BD-A574-60C63EF7B047}"/>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52400" y="2167964"/>
            <a:ext cx="2797147" cy="2392582"/>
          </a:xfrm>
          <a:prstGeom prst="rect">
            <a:avLst/>
          </a:prstGeom>
          <a:noFill/>
          <a:extLst>
            <a:ext uri="{909E8E84-426E-40DD-AFC4-6F175D3DCCD1}">
              <a14:hiddenFill xmlns:a14="http://schemas.microsoft.com/office/drawing/2010/main">
                <a:solidFill>
                  <a:srgbClr val="FFFFFF"/>
                </a:solidFill>
              </a14:hiddenFill>
            </a:ext>
          </a:extLst>
        </p:spPr>
      </p:pic>
      <p:pic>
        <p:nvPicPr>
          <p:cNvPr id="8" name="Picture 7">
            <a:extLst>
              <a:ext uri="{FF2B5EF4-FFF2-40B4-BE49-F238E27FC236}">
                <a16:creationId xmlns:a16="http://schemas.microsoft.com/office/drawing/2014/main" id="{3A8082EA-FC48-4B71-B08A-889C43AAA806}"/>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3048000" y="2167960"/>
            <a:ext cx="2844519" cy="2392585"/>
          </a:xfrm>
          <a:prstGeom prst="rect">
            <a:avLst/>
          </a:prstGeom>
        </p:spPr>
      </p:pic>
      <p:pic>
        <p:nvPicPr>
          <p:cNvPr id="6" name="Picture 5">
            <a:extLst>
              <a:ext uri="{FF2B5EF4-FFF2-40B4-BE49-F238E27FC236}">
                <a16:creationId xmlns:a16="http://schemas.microsoft.com/office/drawing/2014/main" id="{966205B2-42AD-4B7F-AD07-15275DD19F49}"/>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6033934" y="2167962"/>
            <a:ext cx="2957666" cy="2392584"/>
          </a:xfrm>
          <a:prstGeom prst="rect">
            <a:avLst/>
          </a:prstGeom>
        </p:spPr>
      </p:pic>
    </p:spTree>
    <p:extLst>
      <p:ext uri="{BB962C8B-B14F-4D97-AF65-F5344CB8AC3E}">
        <p14:creationId xmlns:p14="http://schemas.microsoft.com/office/powerpoint/2010/main" val="3824689880"/>
      </p:ext>
    </p:extLst>
  </p:cSld>
  <p:clrMapOvr>
    <a:masterClrMapping/>
  </p:clrMapOvr>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Text Box 13">
            <a:extLst>
              <a:ext uri="{FF2B5EF4-FFF2-40B4-BE49-F238E27FC236}">
                <a16:creationId xmlns:a16="http://schemas.microsoft.com/office/drawing/2014/main" id="{3C33F021-6FE1-431C-A26B-E52190B415D8}"/>
              </a:ext>
            </a:extLst>
          </p:cNvPr>
          <p:cNvSpPr txBox="1">
            <a:spLocks noChangeArrowheads="1"/>
          </p:cNvSpPr>
          <p:nvPr/>
        </p:nvSpPr>
        <p:spPr bwMode="auto">
          <a:xfrm>
            <a:off x="4800600" y="5257800"/>
            <a:ext cx="4294188" cy="1230313"/>
          </a:xfrm>
          <a:prstGeom prst="rect">
            <a:avLst/>
          </a:prstGeom>
          <a:solidFill>
            <a:srgbClr val="FFCC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Tilted-Disc Syndrome</a:t>
            </a:r>
          </a:p>
          <a:p>
            <a:pPr eaLnBrk="1" hangingPunct="1">
              <a:spcBef>
                <a:spcPct val="0"/>
              </a:spcBef>
              <a:buClrTx/>
              <a:buSzTx/>
              <a:buFontTx/>
              <a:buNone/>
            </a:pPr>
            <a:r>
              <a:rPr lang="en-US" altLang="en-US" sz="1200"/>
              <a:t>1) Superior pole appears…</a:t>
            </a:r>
            <a:r>
              <a:rPr lang="en-US" altLang="en-US" sz="1200" b="1">
                <a:solidFill>
                  <a:srgbClr val="0000FF"/>
                </a:solidFill>
              </a:rPr>
              <a:t>elevated</a:t>
            </a:r>
            <a:r>
              <a:rPr lang="en-US" altLang="en-US" sz="1200"/>
              <a:t>, inferior…</a:t>
            </a:r>
            <a:r>
              <a:rPr lang="en-US" altLang="en-US" sz="1200" b="1">
                <a:solidFill>
                  <a:srgbClr val="0000FF"/>
                </a:solidFill>
              </a:rPr>
              <a:t>recessed</a:t>
            </a:r>
          </a:p>
          <a:p>
            <a:pPr eaLnBrk="1" hangingPunct="1">
              <a:spcBef>
                <a:spcPct val="0"/>
              </a:spcBef>
              <a:buClrTx/>
              <a:buSzTx/>
              <a:buFontTx/>
              <a:buNone/>
            </a:pPr>
            <a:r>
              <a:rPr lang="en-US" altLang="en-US" sz="1200"/>
              <a:t>2) </a:t>
            </a:r>
            <a:r>
              <a:rPr lang="en-US" altLang="en-US" sz="1200">
                <a:solidFill>
                  <a:srgbClr val="FFCC99"/>
                </a:solidFill>
              </a:rPr>
              <a:t>Associated with…</a:t>
            </a:r>
            <a:r>
              <a:rPr lang="en-US" altLang="en-US" sz="1200" b="1">
                <a:solidFill>
                  <a:srgbClr val="FFCC99"/>
                </a:solidFill>
              </a:rPr>
              <a:t>situs inversus</a:t>
            </a:r>
            <a:r>
              <a:rPr lang="en-US" altLang="en-US" sz="1200">
                <a:solidFill>
                  <a:srgbClr val="FFCC99"/>
                </a:solidFill>
              </a:rPr>
              <a:t> of retinal vessels</a:t>
            </a:r>
          </a:p>
          <a:p>
            <a:pPr eaLnBrk="1" hangingPunct="1">
              <a:spcBef>
                <a:spcPct val="0"/>
              </a:spcBef>
              <a:buClrTx/>
              <a:buSzTx/>
              <a:buFontTx/>
              <a:buNone/>
            </a:pPr>
            <a:r>
              <a:rPr lang="en-US" altLang="en-US" sz="1200"/>
              <a:t>3) </a:t>
            </a:r>
            <a:r>
              <a:rPr lang="en-US" altLang="en-US" sz="1200">
                <a:solidFill>
                  <a:srgbClr val="FFCC99"/>
                </a:solidFill>
              </a:rPr>
              <a:t>Fundus abnormality produces…</a:t>
            </a:r>
            <a:r>
              <a:rPr lang="en-US" altLang="en-US" sz="1200" b="1">
                <a:solidFill>
                  <a:srgbClr val="FFCC99"/>
                </a:solidFill>
              </a:rPr>
              <a:t>myopic astigmatism</a:t>
            </a:r>
          </a:p>
          <a:p>
            <a:pPr eaLnBrk="1" hangingPunct="1">
              <a:spcBef>
                <a:spcPct val="0"/>
              </a:spcBef>
              <a:buClrTx/>
              <a:buSzTx/>
              <a:buFontTx/>
              <a:buNone/>
            </a:pPr>
            <a:r>
              <a:rPr lang="en-US" altLang="en-US" sz="1200"/>
              <a:t>4) </a:t>
            </a:r>
            <a:r>
              <a:rPr lang="en-US" altLang="en-US" sz="1200">
                <a:solidFill>
                  <a:srgbClr val="FFCC99"/>
                </a:solidFill>
              </a:rPr>
              <a:t>VF testing reveals…</a:t>
            </a:r>
            <a:r>
              <a:rPr lang="en-US" altLang="en-US" sz="1200" b="1">
                <a:solidFill>
                  <a:srgbClr val="FFCC99"/>
                </a:solidFill>
              </a:rPr>
              <a:t>bitemporal hemianopia</a:t>
            </a:r>
            <a:r>
              <a:rPr lang="en-US" altLang="en-US" sz="1200">
                <a:solidFill>
                  <a:srgbClr val="FFCC99"/>
                </a:solidFill>
              </a:rPr>
              <a:t> that doesn’t</a:t>
            </a:r>
          </a:p>
          <a:p>
            <a:pPr eaLnBrk="1" hangingPunct="1">
              <a:spcBef>
                <a:spcPct val="0"/>
              </a:spcBef>
              <a:buClrTx/>
              <a:buSzTx/>
              <a:buFontTx/>
              <a:buNone/>
            </a:pPr>
            <a:r>
              <a:rPr lang="en-US" altLang="en-US" sz="1200">
                <a:solidFill>
                  <a:srgbClr val="FFCC99"/>
                </a:solidFill>
              </a:rPr>
              <a:t>   …</a:t>
            </a:r>
            <a:r>
              <a:rPr lang="en-US" altLang="en-US" sz="1200" b="1">
                <a:solidFill>
                  <a:srgbClr val="FFCC99"/>
                </a:solidFill>
              </a:rPr>
              <a:t>respect the vertical</a:t>
            </a:r>
            <a:r>
              <a:rPr lang="en-US" altLang="en-US" sz="1200">
                <a:solidFill>
                  <a:srgbClr val="FFCC99"/>
                </a:solidFill>
              </a:rPr>
              <a:t> and may…</a:t>
            </a:r>
            <a:r>
              <a:rPr lang="en-US" altLang="en-US" sz="1200" b="1">
                <a:solidFill>
                  <a:srgbClr val="FFCC99"/>
                </a:solidFill>
              </a:rPr>
              <a:t>resolve with refraction</a:t>
            </a:r>
          </a:p>
        </p:txBody>
      </p:sp>
      <p:sp>
        <p:nvSpPr>
          <p:cNvPr id="28" name="Text Box 13">
            <a:extLst>
              <a:ext uri="{FF2B5EF4-FFF2-40B4-BE49-F238E27FC236}">
                <a16:creationId xmlns:a16="http://schemas.microsoft.com/office/drawing/2014/main" id="{DEA6B129-DEFC-4933-98B7-C68271CF2D81}"/>
              </a:ext>
            </a:extLst>
          </p:cNvPr>
          <p:cNvSpPr txBox="1">
            <a:spLocks noChangeArrowheads="1"/>
          </p:cNvSpPr>
          <p:nvPr/>
        </p:nvSpPr>
        <p:spPr bwMode="auto">
          <a:xfrm>
            <a:off x="4800600" y="5257800"/>
            <a:ext cx="4216400" cy="1231106"/>
          </a:xfrm>
          <a:prstGeom prst="rect">
            <a:avLst/>
          </a:prstGeom>
          <a:solidFill>
            <a:srgbClr val="FFCC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dirty="0">
                <a:solidFill>
                  <a:schemeClr val="bg1">
                    <a:lumMod val="65000"/>
                  </a:schemeClr>
                </a:solidFill>
              </a:rPr>
              <a:t>Tilted-Disc Syndrome</a:t>
            </a:r>
          </a:p>
          <a:p>
            <a:pPr eaLnBrk="1" hangingPunct="1">
              <a:spcBef>
                <a:spcPct val="0"/>
              </a:spcBef>
              <a:buClrTx/>
              <a:buSzTx/>
              <a:buFontTx/>
              <a:buNone/>
            </a:pPr>
            <a:r>
              <a:rPr lang="en-US" altLang="en-US" sz="1200" dirty="0">
                <a:solidFill>
                  <a:srgbClr val="FFCC99"/>
                </a:solidFill>
              </a:rPr>
              <a:t>1) Superior pole appears…</a:t>
            </a:r>
            <a:r>
              <a:rPr lang="en-US" altLang="en-US" sz="1200" b="1" dirty="0">
                <a:solidFill>
                  <a:srgbClr val="FFCC99"/>
                </a:solidFill>
              </a:rPr>
              <a:t>elevated</a:t>
            </a:r>
            <a:r>
              <a:rPr lang="en-US" altLang="en-US" sz="1200" dirty="0">
                <a:solidFill>
                  <a:srgbClr val="FFCC99"/>
                </a:solidFill>
              </a:rPr>
              <a:t>, inferior… </a:t>
            </a:r>
            <a:r>
              <a:rPr lang="en-US" altLang="en-US" sz="1200" b="1" dirty="0">
                <a:solidFill>
                  <a:srgbClr val="FFCC99"/>
                </a:solidFill>
              </a:rPr>
              <a:t>recessed</a:t>
            </a:r>
          </a:p>
          <a:p>
            <a:pPr eaLnBrk="1" hangingPunct="1">
              <a:spcBef>
                <a:spcPct val="0"/>
              </a:spcBef>
              <a:buClrTx/>
              <a:buSzTx/>
              <a:buFontTx/>
              <a:buNone/>
            </a:pPr>
            <a:r>
              <a:rPr lang="en-US" altLang="en-US" sz="1200" dirty="0">
                <a:solidFill>
                  <a:srgbClr val="FFCC99"/>
                </a:solidFill>
              </a:rPr>
              <a:t>2) Associated with…</a:t>
            </a:r>
            <a:r>
              <a:rPr lang="en-US" altLang="en-US" sz="1200" b="1" dirty="0">
                <a:solidFill>
                  <a:srgbClr val="FFCC99"/>
                </a:solidFill>
              </a:rPr>
              <a:t>situs inversus</a:t>
            </a:r>
            <a:r>
              <a:rPr lang="en-US" altLang="en-US" sz="1200" dirty="0">
                <a:solidFill>
                  <a:srgbClr val="FFCC99"/>
                </a:solidFill>
              </a:rPr>
              <a:t> of retinal vessels</a:t>
            </a:r>
          </a:p>
          <a:p>
            <a:pPr eaLnBrk="1" hangingPunct="1">
              <a:spcBef>
                <a:spcPct val="0"/>
              </a:spcBef>
              <a:buClrTx/>
              <a:buSzTx/>
              <a:buFontTx/>
              <a:buNone/>
            </a:pPr>
            <a:r>
              <a:rPr lang="en-US" altLang="en-US" sz="1200" dirty="0">
                <a:solidFill>
                  <a:srgbClr val="FFCC99"/>
                </a:solidFill>
              </a:rPr>
              <a:t>3) Fundus abnormality produces… </a:t>
            </a:r>
            <a:r>
              <a:rPr lang="en-US" altLang="en-US" sz="1200" b="1" dirty="0">
                <a:solidFill>
                  <a:srgbClr val="FFCC99"/>
                </a:solidFill>
              </a:rPr>
              <a:t>myopic </a:t>
            </a:r>
            <a:r>
              <a:rPr lang="en-US" altLang="en-US" sz="1200" b="1" dirty="0" err="1">
                <a:solidFill>
                  <a:srgbClr val="FFCC99"/>
                </a:solidFill>
              </a:rPr>
              <a:t>astigm</a:t>
            </a:r>
            <a:endParaRPr lang="en-US" altLang="en-US" sz="1200" b="1" dirty="0">
              <a:solidFill>
                <a:srgbClr val="FFCC99"/>
              </a:solidFill>
            </a:endParaRPr>
          </a:p>
          <a:p>
            <a:pPr eaLnBrk="1" hangingPunct="1">
              <a:spcBef>
                <a:spcPct val="0"/>
              </a:spcBef>
              <a:buClrTx/>
              <a:buSzTx/>
              <a:buFontTx/>
              <a:buNone/>
            </a:pPr>
            <a:r>
              <a:rPr lang="en-US" altLang="en-US" sz="1200" dirty="0">
                <a:solidFill>
                  <a:srgbClr val="FFCC99"/>
                </a:solidFill>
              </a:rPr>
              <a:t>4) VF testing reveals…</a:t>
            </a:r>
            <a:r>
              <a:rPr lang="en-US" altLang="en-US" sz="1200" b="1" dirty="0">
                <a:solidFill>
                  <a:srgbClr val="FFCC99"/>
                </a:solidFill>
              </a:rPr>
              <a:t>bitemporal hemianopia</a:t>
            </a:r>
            <a:r>
              <a:rPr lang="en-US" altLang="en-US" sz="1200" dirty="0">
                <a:solidFill>
                  <a:srgbClr val="FFCC99"/>
                </a:solidFill>
              </a:rPr>
              <a:t> that </a:t>
            </a:r>
            <a:r>
              <a:rPr lang="en-US" altLang="en-US" sz="1200" dirty="0" err="1">
                <a:solidFill>
                  <a:srgbClr val="FFCC99"/>
                </a:solidFill>
              </a:rPr>
              <a:t>doesn’t</a:t>
            </a:r>
            <a:r>
              <a:rPr lang="en-US" altLang="en-US" sz="1200" b="1" dirty="0" err="1">
                <a:solidFill>
                  <a:srgbClr val="FFCC99"/>
                </a:solidFill>
              </a:rPr>
              <a:t>with</a:t>
            </a:r>
            <a:r>
              <a:rPr lang="en-US" altLang="en-US" sz="1200" b="1" dirty="0">
                <a:solidFill>
                  <a:srgbClr val="FFCC99"/>
                </a:solidFill>
              </a:rPr>
              <a:t> refract</a:t>
            </a:r>
          </a:p>
        </p:txBody>
      </p:sp>
      <p:sp>
        <p:nvSpPr>
          <p:cNvPr id="56330" name="Text Box 14">
            <a:extLst>
              <a:ext uri="{FF2B5EF4-FFF2-40B4-BE49-F238E27FC236}">
                <a16:creationId xmlns:a16="http://schemas.microsoft.com/office/drawing/2014/main" id="{E45ACE8A-191D-4C29-8A7A-120D0E2FCE5F}"/>
              </a:ext>
            </a:extLst>
          </p:cNvPr>
          <p:cNvSpPr txBox="1">
            <a:spLocks noChangeArrowheads="1"/>
          </p:cNvSpPr>
          <p:nvPr/>
        </p:nvSpPr>
        <p:spPr bwMode="auto">
          <a:xfrm>
            <a:off x="4648200" y="2576513"/>
            <a:ext cx="3522663" cy="862012"/>
          </a:xfrm>
          <a:prstGeom prst="rect">
            <a:avLst/>
          </a:prstGeom>
          <a:solidFill>
            <a:srgbClr val="FFC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solidFill>
                  <a:schemeClr val="bg1">
                    <a:lumMod val="65000"/>
                  </a:schemeClr>
                </a:solidFill>
              </a:rPr>
              <a:t>Myelinated RNFL</a:t>
            </a:r>
          </a:p>
          <a:p>
            <a:pPr eaLnBrk="1" hangingPunct="1">
              <a:spcBef>
                <a:spcPct val="0"/>
              </a:spcBef>
              <a:buClrTx/>
              <a:buSzTx/>
              <a:buFontTx/>
              <a:buNone/>
            </a:pPr>
            <a:r>
              <a:rPr lang="en-US" altLang="en-US" sz="1200">
                <a:solidFill>
                  <a:schemeClr val="bg1">
                    <a:lumMod val="65000"/>
                  </a:schemeClr>
                </a:solidFill>
              </a:rPr>
              <a:t>1) Myelin normally ends at the…</a:t>
            </a:r>
            <a:r>
              <a:rPr lang="en-US" altLang="en-US" sz="1200" b="1">
                <a:solidFill>
                  <a:schemeClr val="bg1">
                    <a:lumMod val="65000"/>
                  </a:schemeClr>
                </a:solidFill>
              </a:rPr>
              <a:t>lamina cribrosa</a:t>
            </a:r>
          </a:p>
          <a:p>
            <a:pPr eaLnBrk="1" hangingPunct="1">
              <a:spcBef>
                <a:spcPct val="0"/>
              </a:spcBef>
              <a:buClrTx/>
              <a:buSzTx/>
              <a:buFontTx/>
              <a:buNone/>
            </a:pPr>
            <a:r>
              <a:rPr lang="en-US" altLang="en-US" sz="1200">
                <a:solidFill>
                  <a:schemeClr val="bg1">
                    <a:lumMod val="65000"/>
                  </a:schemeClr>
                </a:solidFill>
              </a:rPr>
              <a:t>2) Can be…</a:t>
            </a:r>
            <a:r>
              <a:rPr lang="en-US" altLang="en-US" sz="1200" b="1">
                <a:solidFill>
                  <a:schemeClr val="bg1">
                    <a:lumMod val="65000"/>
                  </a:schemeClr>
                </a:solidFill>
              </a:rPr>
              <a:t>patchy</a:t>
            </a:r>
            <a:r>
              <a:rPr lang="en-US" altLang="en-US" sz="1200">
                <a:solidFill>
                  <a:schemeClr val="bg1">
                    <a:lumMod val="65000"/>
                  </a:schemeClr>
                </a:solidFill>
              </a:rPr>
              <a:t> and </a:t>
            </a:r>
            <a:r>
              <a:rPr lang="en-US" altLang="en-US" sz="1200" b="1">
                <a:solidFill>
                  <a:schemeClr val="bg1">
                    <a:lumMod val="65000"/>
                  </a:schemeClr>
                </a:solidFill>
              </a:rPr>
              <a:t>discontinuous</a:t>
            </a:r>
          </a:p>
          <a:p>
            <a:pPr eaLnBrk="1" hangingPunct="1">
              <a:spcBef>
                <a:spcPct val="0"/>
              </a:spcBef>
              <a:buClrTx/>
              <a:buSzTx/>
              <a:buFontTx/>
              <a:buNone/>
            </a:pPr>
            <a:r>
              <a:rPr lang="en-US" altLang="en-US" sz="1200">
                <a:solidFill>
                  <a:schemeClr val="bg1">
                    <a:lumMod val="65000"/>
                  </a:schemeClr>
                </a:solidFill>
              </a:rPr>
              <a:t>3) Corresponding VF has an…</a:t>
            </a:r>
            <a:r>
              <a:rPr lang="en-US" altLang="en-US" sz="1200" b="1">
                <a:solidFill>
                  <a:schemeClr val="bg1">
                    <a:lumMod val="65000"/>
                  </a:schemeClr>
                </a:solidFill>
              </a:rPr>
              <a:t>absolute</a:t>
            </a:r>
            <a:r>
              <a:rPr lang="en-US" altLang="en-US" sz="1200">
                <a:solidFill>
                  <a:schemeClr val="bg1">
                    <a:lumMod val="65000"/>
                  </a:schemeClr>
                </a:solidFill>
              </a:rPr>
              <a:t> scotoma</a:t>
            </a:r>
          </a:p>
        </p:txBody>
      </p:sp>
      <p:sp>
        <p:nvSpPr>
          <p:cNvPr id="56331" name="Text Box 15">
            <a:extLst>
              <a:ext uri="{FF2B5EF4-FFF2-40B4-BE49-F238E27FC236}">
                <a16:creationId xmlns:a16="http://schemas.microsoft.com/office/drawing/2014/main" id="{E7D5CBA5-0945-4399-B0FB-53830B5EE3B7}"/>
              </a:ext>
            </a:extLst>
          </p:cNvPr>
          <p:cNvSpPr txBox="1">
            <a:spLocks noChangeArrowheads="1"/>
          </p:cNvSpPr>
          <p:nvPr/>
        </p:nvSpPr>
        <p:spPr bwMode="auto">
          <a:xfrm>
            <a:off x="5410200" y="1687513"/>
            <a:ext cx="3640740" cy="677108"/>
          </a:xfrm>
          <a:prstGeom prst="rect">
            <a:avLst/>
          </a:prstGeom>
          <a:solidFill>
            <a:srgbClr val="FFFF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solidFill>
                  <a:schemeClr val="bg1">
                    <a:lumMod val="75000"/>
                  </a:schemeClr>
                </a:solidFill>
              </a:rPr>
              <a:t>Megalopapilla</a:t>
            </a:r>
          </a:p>
          <a:p>
            <a:pPr eaLnBrk="1" hangingPunct="1">
              <a:spcBef>
                <a:spcPct val="0"/>
              </a:spcBef>
              <a:buClrTx/>
              <a:buSzTx/>
              <a:buFontTx/>
              <a:buNone/>
            </a:pPr>
            <a:r>
              <a:rPr lang="en-US" altLang="en-US" sz="1200">
                <a:solidFill>
                  <a:schemeClr val="bg1">
                    <a:lumMod val="75000"/>
                  </a:schemeClr>
                </a:solidFill>
              </a:rPr>
              <a:t>1) Abnormally large diameter of…</a:t>
            </a:r>
            <a:r>
              <a:rPr lang="en-US" altLang="en-US" sz="1200" b="1">
                <a:solidFill>
                  <a:schemeClr val="bg1">
                    <a:lumMod val="75000"/>
                  </a:schemeClr>
                </a:solidFill>
              </a:rPr>
              <a:t>disc </a:t>
            </a:r>
            <a:r>
              <a:rPr lang="en-US" altLang="en-US" sz="1200">
                <a:solidFill>
                  <a:schemeClr val="bg1">
                    <a:lumMod val="75000"/>
                  </a:schemeClr>
                </a:solidFill>
              </a:rPr>
              <a:t>and</a:t>
            </a:r>
            <a:r>
              <a:rPr lang="en-US" altLang="en-US" sz="1200" b="1">
                <a:solidFill>
                  <a:schemeClr val="bg1">
                    <a:lumMod val="75000"/>
                  </a:schemeClr>
                </a:solidFill>
              </a:rPr>
              <a:t> cup</a:t>
            </a:r>
          </a:p>
          <a:p>
            <a:pPr eaLnBrk="1" hangingPunct="1">
              <a:spcBef>
                <a:spcPct val="0"/>
              </a:spcBef>
              <a:buClrTx/>
              <a:buSzTx/>
              <a:buFontTx/>
              <a:buNone/>
            </a:pPr>
            <a:r>
              <a:rPr lang="en-US" altLang="en-US" sz="1200">
                <a:solidFill>
                  <a:schemeClr val="bg1">
                    <a:lumMod val="75000"/>
                  </a:schemeClr>
                </a:solidFill>
              </a:rPr>
              <a:t>2) VF testing may reveal an…</a:t>
            </a:r>
            <a:r>
              <a:rPr lang="en-US" altLang="en-US" sz="1200" b="1">
                <a:solidFill>
                  <a:schemeClr val="bg1">
                    <a:lumMod val="75000"/>
                  </a:schemeClr>
                </a:solidFill>
              </a:rPr>
              <a:t>enlarged blind spot</a:t>
            </a:r>
          </a:p>
        </p:txBody>
      </p:sp>
      <p:sp>
        <p:nvSpPr>
          <p:cNvPr id="56332" name="Rectangle 16">
            <a:extLst>
              <a:ext uri="{FF2B5EF4-FFF2-40B4-BE49-F238E27FC236}">
                <a16:creationId xmlns:a16="http://schemas.microsoft.com/office/drawing/2014/main" id="{9903A9B6-4ADC-41AE-8364-4CA69AFD171D}"/>
              </a:ext>
            </a:extLst>
          </p:cNvPr>
          <p:cNvSpPr>
            <a:spLocks noChangeArrowheads="1"/>
          </p:cNvSpPr>
          <p:nvPr/>
        </p:nvSpPr>
        <p:spPr bwMode="auto">
          <a:xfrm>
            <a:off x="457200" y="122238"/>
            <a:ext cx="7543800" cy="8683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b"/>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ct val="85000"/>
              </a:lnSpc>
              <a:spcBef>
                <a:spcPct val="0"/>
              </a:spcBef>
              <a:buClrTx/>
              <a:buSzTx/>
              <a:buFontTx/>
              <a:buNone/>
            </a:pPr>
            <a:r>
              <a:rPr lang="en-US" altLang="en-US" sz="3200" b="1" dirty="0">
                <a:solidFill>
                  <a:schemeClr val="tx2"/>
                </a:solidFill>
              </a:rPr>
              <a:t>Developmental Abnormalities of the Optic Nerve Head</a:t>
            </a:r>
            <a:endParaRPr lang="en-US" altLang="en-US" sz="3200" dirty="0">
              <a:solidFill>
                <a:schemeClr val="tx2"/>
              </a:solidFill>
            </a:endParaRPr>
          </a:p>
        </p:txBody>
      </p:sp>
      <p:sp>
        <p:nvSpPr>
          <p:cNvPr id="56333" name="Slide Number Placeholder 1">
            <a:extLst>
              <a:ext uri="{FF2B5EF4-FFF2-40B4-BE49-F238E27FC236}">
                <a16:creationId xmlns:a16="http://schemas.microsoft.com/office/drawing/2014/main" id="{78499CE2-A9E0-46C2-9DCB-B4E6966EE106}"/>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2B87E55C-60DB-4AA1-99CA-117E25294934}" type="slidenum">
              <a:rPr lang="en-US" altLang="en-US" sz="1000"/>
              <a:pPr>
                <a:spcBef>
                  <a:spcPct val="0"/>
                </a:spcBef>
                <a:buClrTx/>
                <a:buSzTx/>
                <a:buFontTx/>
                <a:buNone/>
              </a:pPr>
              <a:t>140</a:t>
            </a:fld>
            <a:endParaRPr lang="en-US" altLang="en-US" sz="1000"/>
          </a:p>
        </p:txBody>
      </p:sp>
      <p:sp>
        <p:nvSpPr>
          <p:cNvPr id="20" name="Text Box 10">
            <a:extLst>
              <a:ext uri="{FF2B5EF4-FFF2-40B4-BE49-F238E27FC236}">
                <a16:creationId xmlns:a16="http://schemas.microsoft.com/office/drawing/2014/main" id="{4F5CB1D8-CA09-4A1A-9DBB-3D21FA005662}"/>
              </a:ext>
            </a:extLst>
          </p:cNvPr>
          <p:cNvSpPr txBox="1">
            <a:spLocks noChangeArrowheads="1"/>
          </p:cNvSpPr>
          <p:nvPr/>
        </p:nvSpPr>
        <p:spPr bwMode="auto">
          <a:xfrm>
            <a:off x="1371600" y="4267200"/>
            <a:ext cx="3057525" cy="2154238"/>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Morning-Glory Disc</a:t>
            </a:r>
          </a:p>
          <a:p>
            <a:pPr eaLnBrk="1" hangingPunct="1">
              <a:spcBef>
                <a:spcPct val="0"/>
              </a:spcBef>
              <a:buClrTx/>
              <a:buSzTx/>
              <a:buFontTx/>
              <a:buNone/>
            </a:pPr>
            <a:r>
              <a:rPr lang="en-US" altLang="en-US" sz="1200"/>
              <a:t>--DFE reveals:</a:t>
            </a:r>
          </a:p>
          <a:p>
            <a:pPr eaLnBrk="1" hangingPunct="1">
              <a:spcBef>
                <a:spcPct val="0"/>
              </a:spcBef>
              <a:buClrTx/>
              <a:buSzTx/>
              <a:buFontTx/>
              <a:buNone/>
            </a:pPr>
            <a:r>
              <a:rPr lang="en-US" altLang="en-US" sz="1200"/>
              <a:t>  1) A funnel-shaped…</a:t>
            </a:r>
            <a:r>
              <a:rPr lang="en-US" altLang="en-US" sz="1200" b="1">
                <a:solidFill>
                  <a:srgbClr val="0000FF"/>
                </a:solidFill>
              </a:rPr>
              <a:t>excavation</a:t>
            </a:r>
            <a:endParaRPr lang="en-US" altLang="en-US" sz="1200"/>
          </a:p>
          <a:p>
            <a:pPr eaLnBrk="1" hangingPunct="1">
              <a:spcBef>
                <a:spcPct val="0"/>
              </a:spcBef>
              <a:buClrTx/>
              <a:buSzTx/>
              <a:buFontTx/>
              <a:buNone/>
            </a:pPr>
            <a:r>
              <a:rPr lang="en-US" altLang="en-US" sz="1200"/>
              <a:t>  2) Number of vessels crossing the rim</a:t>
            </a:r>
          </a:p>
          <a:p>
            <a:pPr eaLnBrk="1" hangingPunct="1">
              <a:spcBef>
                <a:spcPct val="0"/>
              </a:spcBef>
              <a:buClrTx/>
              <a:buSzTx/>
              <a:buFontTx/>
              <a:buNone/>
            </a:pPr>
            <a:r>
              <a:rPr lang="en-US" altLang="en-US" sz="1200"/>
              <a:t>    seems abnormally…</a:t>
            </a:r>
            <a:r>
              <a:rPr lang="en-US" altLang="en-US" sz="1200" b="1">
                <a:solidFill>
                  <a:srgbClr val="0000FF"/>
                </a:solidFill>
              </a:rPr>
              <a:t>high</a:t>
            </a:r>
            <a:r>
              <a:rPr lang="en-US" altLang="en-US" sz="1200"/>
              <a:t> </a:t>
            </a:r>
            <a:endParaRPr lang="en-US" altLang="en-US" sz="1200" b="1">
              <a:solidFill>
                <a:srgbClr val="0000FF"/>
              </a:solidFill>
            </a:endParaRPr>
          </a:p>
          <a:p>
            <a:pPr eaLnBrk="1" hangingPunct="1">
              <a:spcBef>
                <a:spcPct val="0"/>
              </a:spcBef>
              <a:buClrTx/>
              <a:buSzTx/>
              <a:buFontTx/>
              <a:buNone/>
            </a:pPr>
            <a:r>
              <a:rPr lang="en-US" altLang="en-US" sz="1200"/>
              <a:t>--Tissue is…</a:t>
            </a:r>
            <a:r>
              <a:rPr lang="en-US" altLang="en-US" sz="1200" b="1">
                <a:solidFill>
                  <a:srgbClr val="0000FF"/>
                </a:solidFill>
              </a:rPr>
              <a:t>contractile</a:t>
            </a:r>
            <a:r>
              <a:rPr lang="en-US" altLang="en-US" sz="1200"/>
              <a:t>, so cup seems</a:t>
            </a:r>
          </a:p>
          <a:p>
            <a:pPr eaLnBrk="1" hangingPunct="1">
              <a:spcBef>
                <a:spcPct val="0"/>
              </a:spcBef>
              <a:buClrTx/>
              <a:buSzTx/>
              <a:buFontTx/>
              <a:buNone/>
            </a:pPr>
            <a:r>
              <a:rPr lang="en-US" altLang="en-US" sz="1200"/>
              <a:t>  to…</a:t>
            </a:r>
            <a:r>
              <a:rPr lang="en-US" altLang="en-US" sz="1200" b="1">
                <a:solidFill>
                  <a:srgbClr val="0000FF"/>
                </a:solidFill>
              </a:rPr>
              <a:t>open </a:t>
            </a:r>
            <a:r>
              <a:rPr lang="en-US" altLang="en-US" sz="1200">
                <a:solidFill>
                  <a:srgbClr val="0000FF"/>
                </a:solidFill>
              </a:rPr>
              <a:t>and</a:t>
            </a:r>
            <a:r>
              <a:rPr lang="en-US" altLang="en-US" sz="1200" b="1">
                <a:solidFill>
                  <a:srgbClr val="0000FF"/>
                </a:solidFill>
              </a:rPr>
              <a:t> close</a:t>
            </a:r>
            <a:r>
              <a:rPr lang="en-US" altLang="en-US" sz="1200"/>
              <a:t> (like its namesake,  </a:t>
            </a:r>
          </a:p>
          <a:p>
            <a:pPr eaLnBrk="1" hangingPunct="1">
              <a:spcBef>
                <a:spcPct val="0"/>
              </a:spcBef>
              <a:buClrTx/>
              <a:buSzTx/>
              <a:buFontTx/>
              <a:buNone/>
            </a:pPr>
            <a:r>
              <a:rPr lang="en-US" altLang="en-US" sz="1200"/>
              <a:t>  the morning-glory flower)</a:t>
            </a:r>
          </a:p>
          <a:p>
            <a:pPr eaLnBrk="1" hangingPunct="1">
              <a:spcBef>
                <a:spcPct val="0"/>
              </a:spcBef>
              <a:buClrTx/>
              <a:buSzTx/>
              <a:buFontTx/>
              <a:buNone/>
            </a:pPr>
            <a:r>
              <a:rPr lang="en-US" altLang="en-US" sz="1200"/>
              <a:t>--VA usually…</a:t>
            </a:r>
            <a:r>
              <a:rPr lang="en-US" altLang="en-US" sz="1200" b="1">
                <a:solidFill>
                  <a:srgbClr val="0000FF"/>
                </a:solidFill>
              </a:rPr>
              <a:t>20/200</a:t>
            </a:r>
            <a:r>
              <a:rPr lang="en-US" altLang="en-US" sz="1200"/>
              <a:t>, but can be…</a:t>
            </a:r>
          </a:p>
          <a:p>
            <a:pPr eaLnBrk="1" hangingPunct="1">
              <a:spcBef>
                <a:spcPct val="0"/>
              </a:spcBef>
              <a:buClrTx/>
              <a:buSzTx/>
              <a:buFontTx/>
              <a:buNone/>
            </a:pPr>
            <a:r>
              <a:rPr lang="en-US" altLang="en-US" sz="1200"/>
              <a:t>   </a:t>
            </a:r>
            <a:r>
              <a:rPr lang="en-US" altLang="en-US" sz="1200" b="1">
                <a:solidFill>
                  <a:srgbClr val="0000FF"/>
                </a:solidFill>
              </a:rPr>
              <a:t>20/20&lt;-&gt;NLP</a:t>
            </a:r>
          </a:p>
          <a:p>
            <a:pPr eaLnBrk="1" hangingPunct="1">
              <a:spcBef>
                <a:spcPct val="0"/>
              </a:spcBef>
              <a:buClrTx/>
              <a:buSzTx/>
              <a:buFontTx/>
              <a:buNone/>
            </a:pPr>
            <a:r>
              <a:rPr lang="en-US" altLang="en-US" sz="1200"/>
              <a:t>--1/3 develop…</a:t>
            </a:r>
            <a:r>
              <a:rPr lang="en-US" altLang="en-US" sz="1200" b="1">
                <a:solidFill>
                  <a:srgbClr val="CCECFF"/>
                </a:solidFill>
              </a:rPr>
              <a:t>serous</a:t>
            </a:r>
            <a:r>
              <a:rPr lang="en-US" altLang="en-US" sz="1200" b="1">
                <a:solidFill>
                  <a:srgbClr val="0000FF"/>
                </a:solidFill>
              </a:rPr>
              <a:t> </a:t>
            </a:r>
            <a:r>
              <a:rPr lang="en-US" altLang="en-US" sz="1200" b="1">
                <a:solidFill>
                  <a:srgbClr val="CCECFF"/>
                </a:solidFill>
              </a:rPr>
              <a:t>RD</a:t>
            </a:r>
          </a:p>
        </p:txBody>
      </p:sp>
      <p:sp>
        <p:nvSpPr>
          <p:cNvPr id="21" name="Text Box 3">
            <a:extLst>
              <a:ext uri="{FF2B5EF4-FFF2-40B4-BE49-F238E27FC236}">
                <a16:creationId xmlns:a16="http://schemas.microsoft.com/office/drawing/2014/main" id="{41E65286-1344-4B1D-9C7C-2CEEABB1C361}"/>
              </a:ext>
            </a:extLst>
          </p:cNvPr>
          <p:cNvSpPr txBox="1">
            <a:spLocks noChangeArrowheads="1"/>
          </p:cNvSpPr>
          <p:nvPr/>
        </p:nvSpPr>
        <p:spPr bwMode="auto">
          <a:xfrm>
            <a:off x="793750" y="3505200"/>
            <a:ext cx="2274888" cy="677863"/>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r>
              <a:rPr lang="en-US" altLang="en-US" sz="1400" b="1">
                <a:solidFill>
                  <a:schemeClr val="bg1">
                    <a:lumMod val="65000"/>
                  </a:schemeClr>
                </a:solidFill>
              </a:rPr>
              <a:t>Optic Pit/Hole</a:t>
            </a:r>
          </a:p>
          <a:p>
            <a:pPr eaLnBrk="1" hangingPunct="1">
              <a:defRPr/>
            </a:pPr>
            <a:r>
              <a:rPr lang="en-US" altLang="en-US" sz="1200">
                <a:solidFill>
                  <a:schemeClr val="bg1">
                    <a:lumMod val="65000"/>
                  </a:schemeClr>
                </a:solidFill>
              </a:rPr>
              <a:t>--Associated with…</a:t>
            </a:r>
            <a:r>
              <a:rPr lang="en-US" altLang="en-US" sz="1200" b="1">
                <a:solidFill>
                  <a:schemeClr val="bg1">
                    <a:lumMod val="65000"/>
                  </a:schemeClr>
                </a:solidFill>
              </a:rPr>
              <a:t>serous RD</a:t>
            </a:r>
          </a:p>
          <a:p>
            <a:pPr eaLnBrk="1" hangingPunct="1">
              <a:defRPr/>
            </a:pPr>
            <a:r>
              <a:rPr lang="en-US" altLang="en-US" sz="1200" b="1">
                <a:solidFill>
                  <a:schemeClr val="bg1">
                    <a:lumMod val="65000"/>
                  </a:schemeClr>
                </a:solidFill>
              </a:rPr>
              <a:t>  in adulthood</a:t>
            </a:r>
          </a:p>
        </p:txBody>
      </p:sp>
      <p:sp>
        <p:nvSpPr>
          <p:cNvPr id="22" name="Line 4">
            <a:extLst>
              <a:ext uri="{FF2B5EF4-FFF2-40B4-BE49-F238E27FC236}">
                <a16:creationId xmlns:a16="http://schemas.microsoft.com/office/drawing/2014/main" id="{F29D141A-2FBA-4218-A5EF-4F64786EAFD0}"/>
              </a:ext>
            </a:extLst>
          </p:cNvPr>
          <p:cNvSpPr>
            <a:spLocks noChangeShapeType="1"/>
          </p:cNvSpPr>
          <p:nvPr/>
        </p:nvSpPr>
        <p:spPr bwMode="auto">
          <a:xfrm flipH="1">
            <a:off x="1600200" y="2057400"/>
            <a:ext cx="1524000" cy="381000"/>
          </a:xfrm>
          <a:prstGeom prst="line">
            <a:avLst/>
          </a:prstGeom>
          <a:noFill/>
          <a:ln w="9525">
            <a:solidFill>
              <a:schemeClr val="bg1">
                <a:lumMod val="6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en-US">
              <a:latin typeface="Arial" charset="0"/>
            </a:endParaRPr>
          </a:p>
        </p:txBody>
      </p:sp>
      <p:sp>
        <p:nvSpPr>
          <p:cNvPr id="23" name="Text Box 6">
            <a:extLst>
              <a:ext uri="{FF2B5EF4-FFF2-40B4-BE49-F238E27FC236}">
                <a16:creationId xmlns:a16="http://schemas.microsoft.com/office/drawing/2014/main" id="{5DFD5389-5F0F-430B-9FE9-4FD1DA507055}"/>
              </a:ext>
            </a:extLst>
          </p:cNvPr>
          <p:cNvSpPr txBox="1">
            <a:spLocks noChangeArrowheads="1"/>
          </p:cNvSpPr>
          <p:nvPr/>
        </p:nvSpPr>
        <p:spPr bwMode="auto">
          <a:xfrm>
            <a:off x="1341438" y="1524000"/>
            <a:ext cx="3543300" cy="4587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algn="ctr" eaLnBrk="1" hangingPunct="1">
              <a:lnSpc>
                <a:spcPct val="85000"/>
              </a:lnSpc>
              <a:defRPr/>
            </a:pPr>
            <a:r>
              <a:rPr lang="en-US" altLang="en-US" sz="1400" i="1">
                <a:solidFill>
                  <a:schemeClr val="bg1">
                    <a:lumMod val="65000"/>
                  </a:schemeClr>
                </a:solidFill>
              </a:rPr>
              <a:t>These three are all secondary to abnormal</a:t>
            </a:r>
          </a:p>
          <a:p>
            <a:pPr algn="ctr" eaLnBrk="1" hangingPunct="1">
              <a:lnSpc>
                <a:spcPct val="85000"/>
              </a:lnSpc>
              <a:defRPr/>
            </a:pPr>
            <a:r>
              <a:rPr lang="en-US" altLang="en-US" sz="1400" i="1">
                <a:solidFill>
                  <a:schemeClr val="bg1">
                    <a:lumMod val="65000"/>
                  </a:schemeClr>
                </a:solidFill>
              </a:rPr>
              <a:t>closure of the embryonic optic fissure</a:t>
            </a:r>
          </a:p>
        </p:txBody>
      </p:sp>
      <p:sp>
        <p:nvSpPr>
          <p:cNvPr id="24" name="Text Box 7">
            <a:extLst>
              <a:ext uri="{FF2B5EF4-FFF2-40B4-BE49-F238E27FC236}">
                <a16:creationId xmlns:a16="http://schemas.microsoft.com/office/drawing/2014/main" id="{204468A2-E2DD-443A-AC88-37688980B366}"/>
              </a:ext>
            </a:extLst>
          </p:cNvPr>
          <p:cNvSpPr txBox="1">
            <a:spLocks noChangeArrowheads="1"/>
          </p:cNvSpPr>
          <p:nvPr/>
        </p:nvSpPr>
        <p:spPr bwMode="auto">
          <a:xfrm>
            <a:off x="76200" y="2514600"/>
            <a:ext cx="2782888" cy="862013"/>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r>
              <a:rPr lang="en-US" altLang="en-US" sz="1400" b="1">
                <a:solidFill>
                  <a:schemeClr val="bg1">
                    <a:lumMod val="65000"/>
                  </a:schemeClr>
                </a:solidFill>
              </a:rPr>
              <a:t>Optic Nerve Coloboma</a:t>
            </a:r>
          </a:p>
          <a:p>
            <a:pPr eaLnBrk="1" hangingPunct="1">
              <a:defRPr/>
            </a:pPr>
            <a:r>
              <a:rPr lang="en-US" altLang="en-US" sz="1200">
                <a:solidFill>
                  <a:schemeClr val="bg1">
                    <a:lumMod val="65000"/>
                  </a:schemeClr>
                </a:solidFill>
              </a:rPr>
              <a:t>1) May resemble…</a:t>
            </a:r>
            <a:r>
              <a:rPr lang="en-US" altLang="en-US" sz="1200" b="1">
                <a:solidFill>
                  <a:schemeClr val="bg1">
                    <a:lumMod val="65000"/>
                  </a:schemeClr>
                </a:solidFill>
              </a:rPr>
              <a:t>deep cupping</a:t>
            </a:r>
          </a:p>
          <a:p>
            <a:pPr eaLnBrk="1" hangingPunct="1">
              <a:defRPr/>
            </a:pPr>
            <a:r>
              <a:rPr lang="en-US" altLang="en-US" sz="1200">
                <a:solidFill>
                  <a:schemeClr val="bg1">
                    <a:lumMod val="65000"/>
                  </a:schemeClr>
                </a:solidFill>
              </a:rPr>
              <a:t>2) Can be…</a:t>
            </a:r>
            <a:r>
              <a:rPr lang="en-US" altLang="en-US" sz="1200" b="1">
                <a:solidFill>
                  <a:schemeClr val="bg1">
                    <a:lumMod val="65000"/>
                  </a:schemeClr>
                </a:solidFill>
              </a:rPr>
              <a:t>bilateral, asymmetric</a:t>
            </a:r>
          </a:p>
          <a:p>
            <a:pPr eaLnBrk="1" hangingPunct="1">
              <a:defRPr/>
            </a:pPr>
            <a:r>
              <a:rPr lang="en-US" altLang="en-US" sz="1200">
                <a:solidFill>
                  <a:schemeClr val="bg1">
                    <a:lumMod val="65000"/>
                  </a:schemeClr>
                </a:solidFill>
              </a:rPr>
              <a:t>3) Part of the…</a:t>
            </a:r>
            <a:r>
              <a:rPr lang="en-US" altLang="en-US" sz="1200" b="1">
                <a:solidFill>
                  <a:schemeClr val="bg1">
                    <a:lumMod val="65000"/>
                  </a:schemeClr>
                </a:solidFill>
              </a:rPr>
              <a:t>CHARGE association</a:t>
            </a:r>
          </a:p>
        </p:txBody>
      </p:sp>
      <p:sp>
        <p:nvSpPr>
          <p:cNvPr id="25" name="Line 8">
            <a:extLst>
              <a:ext uri="{FF2B5EF4-FFF2-40B4-BE49-F238E27FC236}">
                <a16:creationId xmlns:a16="http://schemas.microsoft.com/office/drawing/2014/main" id="{EDEEAEB6-5352-41F1-8557-B23E6F4B4721}"/>
              </a:ext>
            </a:extLst>
          </p:cNvPr>
          <p:cNvSpPr>
            <a:spLocks noChangeShapeType="1"/>
          </p:cNvSpPr>
          <p:nvPr/>
        </p:nvSpPr>
        <p:spPr bwMode="auto">
          <a:xfrm flipH="1">
            <a:off x="2971800" y="2057400"/>
            <a:ext cx="152400" cy="1447800"/>
          </a:xfrm>
          <a:prstGeom prst="line">
            <a:avLst/>
          </a:prstGeom>
          <a:noFill/>
          <a:ln w="9525">
            <a:solidFill>
              <a:schemeClr val="bg1">
                <a:lumMod val="6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en-US">
              <a:latin typeface="Arial" charset="0"/>
            </a:endParaRPr>
          </a:p>
        </p:txBody>
      </p:sp>
      <p:sp>
        <p:nvSpPr>
          <p:cNvPr id="26" name="Text Box 9">
            <a:extLst>
              <a:ext uri="{FF2B5EF4-FFF2-40B4-BE49-F238E27FC236}">
                <a16:creationId xmlns:a16="http://schemas.microsoft.com/office/drawing/2014/main" id="{966E8F5F-47FB-451D-A3AD-4D6CFA5F356D}"/>
              </a:ext>
            </a:extLst>
          </p:cNvPr>
          <p:cNvSpPr txBox="1">
            <a:spLocks noChangeArrowheads="1"/>
          </p:cNvSpPr>
          <p:nvPr/>
        </p:nvSpPr>
        <p:spPr bwMode="auto">
          <a:xfrm>
            <a:off x="1371600" y="4267200"/>
            <a:ext cx="3057525" cy="2154238"/>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r>
              <a:rPr lang="en-US" altLang="en-US" sz="1400" b="1" dirty="0">
                <a:solidFill>
                  <a:schemeClr val="bg1">
                    <a:lumMod val="65000"/>
                  </a:schemeClr>
                </a:solidFill>
              </a:rPr>
              <a:t>Morning-Glory Disc</a:t>
            </a:r>
          </a:p>
          <a:p>
            <a:pPr eaLnBrk="1" hangingPunct="1">
              <a:defRPr/>
            </a:pPr>
            <a:r>
              <a:rPr lang="en-US" altLang="en-US" sz="1200" dirty="0">
                <a:solidFill>
                  <a:schemeClr val="bg1">
                    <a:lumMod val="65000"/>
                  </a:schemeClr>
                </a:solidFill>
              </a:rPr>
              <a:t>--DFE reveals:</a:t>
            </a:r>
          </a:p>
          <a:p>
            <a:pPr eaLnBrk="1" hangingPunct="1">
              <a:defRPr/>
            </a:pPr>
            <a:r>
              <a:rPr lang="en-US" altLang="en-US" sz="1200" dirty="0">
                <a:solidFill>
                  <a:schemeClr val="bg1">
                    <a:lumMod val="65000"/>
                  </a:schemeClr>
                </a:solidFill>
              </a:rPr>
              <a:t>  1) A funnel-shaped…</a:t>
            </a:r>
            <a:r>
              <a:rPr lang="en-US" altLang="en-US" sz="1200" b="1" dirty="0">
                <a:solidFill>
                  <a:schemeClr val="bg1">
                    <a:lumMod val="65000"/>
                  </a:schemeClr>
                </a:solidFill>
              </a:rPr>
              <a:t>excavation</a:t>
            </a:r>
            <a:endParaRPr lang="en-US" altLang="en-US" sz="1200" dirty="0">
              <a:solidFill>
                <a:schemeClr val="bg1">
                  <a:lumMod val="65000"/>
                </a:schemeClr>
              </a:solidFill>
            </a:endParaRPr>
          </a:p>
          <a:p>
            <a:pPr eaLnBrk="1" hangingPunct="1">
              <a:defRPr/>
            </a:pPr>
            <a:r>
              <a:rPr lang="en-US" altLang="en-US" sz="1200" dirty="0">
                <a:solidFill>
                  <a:schemeClr val="bg1">
                    <a:lumMod val="65000"/>
                  </a:schemeClr>
                </a:solidFill>
              </a:rPr>
              <a:t>  2) Number of vessels crossing the rim</a:t>
            </a:r>
          </a:p>
          <a:p>
            <a:pPr eaLnBrk="1" hangingPunct="1">
              <a:defRPr/>
            </a:pPr>
            <a:r>
              <a:rPr lang="en-US" altLang="en-US" sz="1200" dirty="0">
                <a:solidFill>
                  <a:schemeClr val="bg1">
                    <a:lumMod val="65000"/>
                  </a:schemeClr>
                </a:solidFill>
              </a:rPr>
              <a:t>    seems abnormally…</a:t>
            </a:r>
            <a:r>
              <a:rPr lang="en-US" altLang="en-US" sz="1200" b="1" dirty="0">
                <a:solidFill>
                  <a:schemeClr val="bg1">
                    <a:lumMod val="65000"/>
                  </a:schemeClr>
                </a:solidFill>
              </a:rPr>
              <a:t>high</a:t>
            </a:r>
            <a:r>
              <a:rPr lang="en-US" altLang="en-US" sz="1200" dirty="0">
                <a:solidFill>
                  <a:schemeClr val="bg1">
                    <a:lumMod val="65000"/>
                  </a:schemeClr>
                </a:solidFill>
              </a:rPr>
              <a:t> </a:t>
            </a:r>
            <a:endParaRPr lang="en-US" altLang="en-US" sz="1200" b="1" dirty="0">
              <a:solidFill>
                <a:schemeClr val="bg1">
                  <a:lumMod val="65000"/>
                </a:schemeClr>
              </a:solidFill>
            </a:endParaRPr>
          </a:p>
          <a:p>
            <a:pPr eaLnBrk="1" hangingPunct="1">
              <a:defRPr/>
            </a:pPr>
            <a:r>
              <a:rPr lang="en-US" altLang="en-US" sz="1200" dirty="0">
                <a:solidFill>
                  <a:schemeClr val="bg1">
                    <a:lumMod val="65000"/>
                  </a:schemeClr>
                </a:solidFill>
              </a:rPr>
              <a:t>--Tissue is…</a:t>
            </a:r>
            <a:r>
              <a:rPr lang="en-US" altLang="en-US" sz="1200" b="1" dirty="0">
                <a:solidFill>
                  <a:schemeClr val="bg1">
                    <a:lumMod val="65000"/>
                  </a:schemeClr>
                </a:solidFill>
              </a:rPr>
              <a:t>contractile</a:t>
            </a:r>
            <a:r>
              <a:rPr lang="en-US" altLang="en-US" sz="1200" dirty="0">
                <a:solidFill>
                  <a:schemeClr val="bg1">
                    <a:lumMod val="65000"/>
                  </a:schemeClr>
                </a:solidFill>
              </a:rPr>
              <a:t>, so cup seems</a:t>
            </a:r>
          </a:p>
          <a:p>
            <a:pPr eaLnBrk="1" hangingPunct="1">
              <a:defRPr/>
            </a:pPr>
            <a:r>
              <a:rPr lang="en-US" altLang="en-US" sz="1200" dirty="0">
                <a:solidFill>
                  <a:schemeClr val="bg1">
                    <a:lumMod val="65000"/>
                  </a:schemeClr>
                </a:solidFill>
              </a:rPr>
              <a:t>  to…</a:t>
            </a:r>
            <a:r>
              <a:rPr lang="en-US" altLang="en-US" sz="1200" b="1" dirty="0">
                <a:solidFill>
                  <a:schemeClr val="bg1">
                    <a:lumMod val="65000"/>
                  </a:schemeClr>
                </a:solidFill>
              </a:rPr>
              <a:t>open </a:t>
            </a:r>
            <a:r>
              <a:rPr lang="en-US" altLang="en-US" sz="1200" dirty="0">
                <a:solidFill>
                  <a:schemeClr val="bg1">
                    <a:lumMod val="65000"/>
                  </a:schemeClr>
                </a:solidFill>
              </a:rPr>
              <a:t>and</a:t>
            </a:r>
            <a:r>
              <a:rPr lang="en-US" altLang="en-US" sz="1200" b="1" dirty="0">
                <a:solidFill>
                  <a:schemeClr val="bg1">
                    <a:lumMod val="65000"/>
                  </a:schemeClr>
                </a:solidFill>
              </a:rPr>
              <a:t> close</a:t>
            </a:r>
            <a:r>
              <a:rPr lang="en-US" altLang="en-US" sz="1200" dirty="0">
                <a:solidFill>
                  <a:schemeClr val="bg1">
                    <a:lumMod val="65000"/>
                  </a:schemeClr>
                </a:solidFill>
              </a:rPr>
              <a:t> (like its namesake,  </a:t>
            </a:r>
          </a:p>
          <a:p>
            <a:pPr eaLnBrk="1" hangingPunct="1">
              <a:defRPr/>
            </a:pPr>
            <a:r>
              <a:rPr lang="en-US" altLang="en-US" sz="1200" dirty="0">
                <a:solidFill>
                  <a:schemeClr val="bg1">
                    <a:lumMod val="65000"/>
                  </a:schemeClr>
                </a:solidFill>
              </a:rPr>
              <a:t>  the morning-glory flower)</a:t>
            </a:r>
          </a:p>
          <a:p>
            <a:pPr eaLnBrk="1" hangingPunct="1">
              <a:defRPr/>
            </a:pPr>
            <a:r>
              <a:rPr lang="en-US" altLang="en-US" sz="1200" dirty="0">
                <a:solidFill>
                  <a:schemeClr val="bg1">
                    <a:lumMod val="65000"/>
                  </a:schemeClr>
                </a:solidFill>
              </a:rPr>
              <a:t>--VA usually…</a:t>
            </a:r>
            <a:r>
              <a:rPr lang="en-US" altLang="en-US" sz="1200" b="1" dirty="0">
                <a:solidFill>
                  <a:schemeClr val="bg1">
                    <a:lumMod val="65000"/>
                  </a:schemeClr>
                </a:solidFill>
              </a:rPr>
              <a:t>20/200</a:t>
            </a:r>
            <a:r>
              <a:rPr lang="en-US" altLang="en-US" sz="1200" dirty="0">
                <a:solidFill>
                  <a:schemeClr val="bg1">
                    <a:lumMod val="65000"/>
                  </a:schemeClr>
                </a:solidFill>
              </a:rPr>
              <a:t>, but can be…</a:t>
            </a:r>
          </a:p>
          <a:p>
            <a:pPr eaLnBrk="1" hangingPunct="1">
              <a:defRPr/>
            </a:pPr>
            <a:r>
              <a:rPr lang="en-US" altLang="en-US" sz="1200" dirty="0">
                <a:solidFill>
                  <a:schemeClr val="bg1">
                    <a:lumMod val="65000"/>
                  </a:schemeClr>
                </a:solidFill>
              </a:rPr>
              <a:t>   </a:t>
            </a:r>
            <a:r>
              <a:rPr lang="en-US" altLang="en-US" sz="1200" b="1" dirty="0">
                <a:solidFill>
                  <a:schemeClr val="bg1">
                    <a:lumMod val="65000"/>
                  </a:schemeClr>
                </a:solidFill>
              </a:rPr>
              <a:t>20/20&lt;-&gt;NLP</a:t>
            </a:r>
          </a:p>
          <a:p>
            <a:pPr eaLnBrk="1" hangingPunct="1">
              <a:defRPr/>
            </a:pPr>
            <a:r>
              <a:rPr lang="en-US" altLang="en-US" sz="1200" dirty="0">
                <a:solidFill>
                  <a:schemeClr val="bg1">
                    <a:lumMod val="65000"/>
                  </a:schemeClr>
                </a:solidFill>
              </a:rPr>
              <a:t>--1/3 develop…</a:t>
            </a:r>
            <a:r>
              <a:rPr lang="en-US" altLang="en-US" sz="1200" b="1" dirty="0">
                <a:solidFill>
                  <a:schemeClr val="bg1">
                    <a:lumMod val="65000"/>
                  </a:schemeClr>
                </a:solidFill>
              </a:rPr>
              <a:t>serous RD</a:t>
            </a:r>
          </a:p>
        </p:txBody>
      </p:sp>
      <p:sp>
        <p:nvSpPr>
          <p:cNvPr id="27" name="Line 12">
            <a:extLst>
              <a:ext uri="{FF2B5EF4-FFF2-40B4-BE49-F238E27FC236}">
                <a16:creationId xmlns:a16="http://schemas.microsoft.com/office/drawing/2014/main" id="{65BA81D9-D9F9-47DA-B94E-2401C9B40EBF}"/>
              </a:ext>
            </a:extLst>
          </p:cNvPr>
          <p:cNvSpPr>
            <a:spLocks noChangeShapeType="1"/>
          </p:cNvSpPr>
          <p:nvPr/>
        </p:nvSpPr>
        <p:spPr bwMode="auto">
          <a:xfrm>
            <a:off x="3124200" y="2057400"/>
            <a:ext cx="381000" cy="22098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en-US"/>
          </a:p>
        </p:txBody>
      </p:sp>
      <p:sp>
        <p:nvSpPr>
          <p:cNvPr id="30" name="Text Box 13">
            <a:extLst>
              <a:ext uri="{FF2B5EF4-FFF2-40B4-BE49-F238E27FC236}">
                <a16:creationId xmlns:a16="http://schemas.microsoft.com/office/drawing/2014/main" id="{E04BC85D-0482-42C1-8D98-D7B33C07DA16}"/>
              </a:ext>
            </a:extLst>
          </p:cNvPr>
          <p:cNvSpPr txBox="1">
            <a:spLocks noChangeArrowheads="1"/>
          </p:cNvSpPr>
          <p:nvPr/>
        </p:nvSpPr>
        <p:spPr bwMode="auto">
          <a:xfrm>
            <a:off x="5257800" y="3760788"/>
            <a:ext cx="3424238" cy="1231900"/>
          </a:xfrm>
          <a:prstGeom prst="rect">
            <a:avLst/>
          </a:prstGeom>
          <a:solidFill>
            <a:srgbClr val="CCFF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dirty="0"/>
              <a:t>Optic Nerve Hypoplasia</a:t>
            </a:r>
          </a:p>
          <a:p>
            <a:pPr eaLnBrk="1" hangingPunct="1">
              <a:spcBef>
                <a:spcPct val="0"/>
              </a:spcBef>
              <a:buClrTx/>
              <a:buSzTx/>
              <a:buFontTx/>
              <a:buNone/>
            </a:pPr>
            <a:r>
              <a:rPr lang="en-US" altLang="en-US" sz="1200" dirty="0"/>
              <a:t>1) Abnormally low</a:t>
            </a:r>
            <a:r>
              <a:rPr lang="en-US" altLang="en-US" sz="1200" b="1" dirty="0">
                <a:solidFill>
                  <a:srgbClr val="0000FF"/>
                </a:solidFill>
              </a:rPr>
              <a:t> </a:t>
            </a:r>
            <a:r>
              <a:rPr lang="en-US" altLang="en-US" sz="1200" dirty="0"/>
              <a:t>number of…</a:t>
            </a:r>
            <a:r>
              <a:rPr lang="en-US" altLang="en-US" sz="1200" b="1" dirty="0">
                <a:solidFill>
                  <a:srgbClr val="0000FF"/>
                </a:solidFill>
              </a:rPr>
              <a:t>axons</a:t>
            </a:r>
          </a:p>
          <a:p>
            <a:pPr eaLnBrk="1" hangingPunct="1">
              <a:spcBef>
                <a:spcPct val="0"/>
              </a:spcBef>
              <a:buClrTx/>
              <a:buSzTx/>
              <a:buFontTx/>
              <a:buNone/>
            </a:pPr>
            <a:r>
              <a:rPr lang="en-US" altLang="en-US" sz="1200" dirty="0"/>
              <a:t>2) DFE: Small pale disc with…</a:t>
            </a:r>
            <a:r>
              <a:rPr lang="en-US" altLang="en-US" sz="1200" b="1" dirty="0">
                <a:solidFill>
                  <a:srgbClr val="0000FF"/>
                </a:solidFill>
              </a:rPr>
              <a:t>double ring </a:t>
            </a:r>
            <a:r>
              <a:rPr lang="en-US" altLang="en-US" sz="1200" dirty="0"/>
              <a:t>sign</a:t>
            </a:r>
          </a:p>
          <a:p>
            <a:pPr eaLnBrk="1" hangingPunct="1">
              <a:spcBef>
                <a:spcPct val="0"/>
              </a:spcBef>
              <a:buClrTx/>
              <a:buSzTx/>
              <a:buFontTx/>
              <a:buNone/>
            </a:pPr>
            <a:r>
              <a:rPr lang="en-US" altLang="en-US" sz="1200" dirty="0"/>
              <a:t>3) VA…</a:t>
            </a:r>
            <a:r>
              <a:rPr lang="en-US" altLang="en-US" sz="1200" b="1" dirty="0">
                <a:solidFill>
                  <a:srgbClr val="0000FF"/>
                </a:solidFill>
              </a:rPr>
              <a:t>20/15&lt;-&gt;NLP</a:t>
            </a:r>
          </a:p>
          <a:p>
            <a:pPr eaLnBrk="1" hangingPunct="1">
              <a:spcBef>
                <a:spcPct val="0"/>
              </a:spcBef>
              <a:buClrTx/>
              <a:buSzTx/>
              <a:buFontTx/>
              <a:buNone/>
            </a:pPr>
            <a:r>
              <a:rPr lang="en-US" altLang="en-US" sz="1200" dirty="0"/>
              <a:t>4) VF defects…</a:t>
            </a:r>
            <a:r>
              <a:rPr lang="en-US" altLang="en-US" sz="1200" b="1" dirty="0">
                <a:solidFill>
                  <a:srgbClr val="0000FF"/>
                </a:solidFill>
              </a:rPr>
              <a:t>invariably present</a:t>
            </a:r>
          </a:p>
          <a:p>
            <a:pPr eaLnBrk="1" hangingPunct="1">
              <a:spcBef>
                <a:spcPct val="0"/>
              </a:spcBef>
              <a:buClrTx/>
              <a:buSzTx/>
              <a:buFontTx/>
              <a:buNone/>
            </a:pPr>
            <a:r>
              <a:rPr lang="en-US" altLang="en-US" sz="1200" dirty="0"/>
              <a:t>5) Remember the…</a:t>
            </a:r>
            <a:r>
              <a:rPr lang="en-US" altLang="en-US" sz="1200" b="1" dirty="0">
                <a:solidFill>
                  <a:srgbClr val="0000FF"/>
                </a:solidFill>
              </a:rPr>
              <a:t>4 D’s</a:t>
            </a:r>
            <a:r>
              <a:rPr lang="en-US" altLang="en-US" sz="1200" dirty="0"/>
              <a:t> (more on this shortly)</a:t>
            </a:r>
          </a:p>
        </p:txBody>
      </p:sp>
      <p:sp>
        <p:nvSpPr>
          <p:cNvPr id="3" name="TextBox 2">
            <a:extLst>
              <a:ext uri="{FF2B5EF4-FFF2-40B4-BE49-F238E27FC236}">
                <a16:creationId xmlns:a16="http://schemas.microsoft.com/office/drawing/2014/main" id="{68192841-37DB-4365-912A-E85D7BB8C699}"/>
              </a:ext>
            </a:extLst>
          </p:cNvPr>
          <p:cNvSpPr txBox="1"/>
          <p:nvPr/>
        </p:nvSpPr>
        <p:spPr>
          <a:xfrm>
            <a:off x="1453926" y="2168210"/>
            <a:ext cx="7455348" cy="1569660"/>
          </a:xfrm>
          <a:prstGeom prst="rect">
            <a:avLst/>
          </a:prstGeom>
          <a:solidFill>
            <a:schemeClr val="accent5">
              <a:lumMod val="75000"/>
            </a:schemeClr>
          </a:solidFill>
        </p:spPr>
        <p:txBody>
          <a:bodyPr wrap="square" rtlCol="0">
            <a:spAutoFit/>
          </a:bodyPr>
          <a:lstStyle/>
          <a:p>
            <a:r>
              <a:rPr lang="en-US" sz="1600" i="1" dirty="0">
                <a:solidFill>
                  <a:srgbClr val="0000FF"/>
                </a:solidFill>
              </a:rPr>
              <a:t>You see a child with optic nerve hypoplasia. What steps should you at least consider taking?</a:t>
            </a:r>
          </a:p>
          <a:p>
            <a:r>
              <a:rPr lang="en-US" sz="1600" dirty="0">
                <a:solidFill>
                  <a:srgbClr val="0000FF"/>
                </a:solidFill>
              </a:rPr>
              <a:t>--Obtaining </a:t>
            </a:r>
            <a:r>
              <a:rPr lang="en-US" sz="1600" i="1" dirty="0">
                <a:solidFill>
                  <a:srgbClr val="0000FF"/>
                </a:solidFill>
              </a:rPr>
              <a:t> </a:t>
            </a:r>
            <a:r>
              <a:rPr lang="en-US" sz="1600" dirty="0">
                <a:solidFill>
                  <a:srgbClr val="0000FF"/>
                </a:solidFill>
              </a:rPr>
              <a:t>MRI brain</a:t>
            </a:r>
            <a:r>
              <a:rPr lang="en-US" sz="1600" dirty="0"/>
              <a:t>—a variety of CNS abnormalities are associated with it   (will unpack this in the upcoming </a:t>
            </a:r>
            <a:r>
              <a:rPr lang="en-US" sz="1600" i="1" dirty="0"/>
              <a:t>4 D’s </a:t>
            </a:r>
            <a:r>
              <a:rPr lang="en-US" sz="1600" dirty="0"/>
              <a:t>section)</a:t>
            </a:r>
          </a:p>
          <a:p>
            <a:r>
              <a:rPr lang="en-US" sz="1600" dirty="0">
                <a:solidFill>
                  <a:srgbClr val="0000FF"/>
                </a:solidFill>
              </a:rPr>
              <a:t>--Getting an  endocrine  consult</a:t>
            </a:r>
            <a:r>
              <a:rPr lang="en-US" sz="1600" dirty="0"/>
              <a:t>—multiple hormonal deficiencies are associated </a:t>
            </a:r>
            <a:r>
              <a:rPr lang="en-US" sz="1600" dirty="0">
                <a:solidFill>
                  <a:srgbClr val="0000FF"/>
                </a:solidFill>
              </a:rPr>
              <a:t>(mainly  pituitary- related)</a:t>
            </a:r>
          </a:p>
        </p:txBody>
      </p:sp>
      <p:sp>
        <p:nvSpPr>
          <p:cNvPr id="2" name="Oval 1">
            <a:extLst>
              <a:ext uri="{FF2B5EF4-FFF2-40B4-BE49-F238E27FC236}">
                <a16:creationId xmlns:a16="http://schemas.microsoft.com/office/drawing/2014/main" id="{06210155-FE3F-448F-9971-DE121E80A8D2}"/>
              </a:ext>
            </a:extLst>
          </p:cNvPr>
          <p:cNvSpPr/>
          <p:nvPr/>
        </p:nvSpPr>
        <p:spPr>
          <a:xfrm>
            <a:off x="4800600" y="3505200"/>
            <a:ext cx="4114800" cy="1828800"/>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95908001"/>
      </p:ext>
    </p:extLst>
  </p:cSld>
  <p:clrMapOvr>
    <a:masterClrMapping/>
  </p:clrMapOvr>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Text Box 13">
            <a:extLst>
              <a:ext uri="{FF2B5EF4-FFF2-40B4-BE49-F238E27FC236}">
                <a16:creationId xmlns:a16="http://schemas.microsoft.com/office/drawing/2014/main" id="{3C33F021-6FE1-431C-A26B-E52190B415D8}"/>
              </a:ext>
            </a:extLst>
          </p:cNvPr>
          <p:cNvSpPr txBox="1">
            <a:spLocks noChangeArrowheads="1"/>
          </p:cNvSpPr>
          <p:nvPr/>
        </p:nvSpPr>
        <p:spPr bwMode="auto">
          <a:xfrm>
            <a:off x="4800600" y="5257800"/>
            <a:ext cx="4294188" cy="1230313"/>
          </a:xfrm>
          <a:prstGeom prst="rect">
            <a:avLst/>
          </a:prstGeom>
          <a:solidFill>
            <a:srgbClr val="FFCC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Tilted-Disc Syndrome</a:t>
            </a:r>
          </a:p>
          <a:p>
            <a:pPr eaLnBrk="1" hangingPunct="1">
              <a:spcBef>
                <a:spcPct val="0"/>
              </a:spcBef>
              <a:buClrTx/>
              <a:buSzTx/>
              <a:buFontTx/>
              <a:buNone/>
            </a:pPr>
            <a:r>
              <a:rPr lang="en-US" altLang="en-US" sz="1200"/>
              <a:t>1) Superior pole appears…</a:t>
            </a:r>
            <a:r>
              <a:rPr lang="en-US" altLang="en-US" sz="1200" b="1">
                <a:solidFill>
                  <a:srgbClr val="0000FF"/>
                </a:solidFill>
              </a:rPr>
              <a:t>elevated</a:t>
            </a:r>
            <a:r>
              <a:rPr lang="en-US" altLang="en-US" sz="1200"/>
              <a:t>, inferior…</a:t>
            </a:r>
            <a:r>
              <a:rPr lang="en-US" altLang="en-US" sz="1200" b="1">
                <a:solidFill>
                  <a:srgbClr val="0000FF"/>
                </a:solidFill>
              </a:rPr>
              <a:t>recessed</a:t>
            </a:r>
          </a:p>
          <a:p>
            <a:pPr eaLnBrk="1" hangingPunct="1">
              <a:spcBef>
                <a:spcPct val="0"/>
              </a:spcBef>
              <a:buClrTx/>
              <a:buSzTx/>
              <a:buFontTx/>
              <a:buNone/>
            </a:pPr>
            <a:r>
              <a:rPr lang="en-US" altLang="en-US" sz="1200"/>
              <a:t>2) </a:t>
            </a:r>
            <a:r>
              <a:rPr lang="en-US" altLang="en-US" sz="1200">
                <a:solidFill>
                  <a:srgbClr val="FFCC99"/>
                </a:solidFill>
              </a:rPr>
              <a:t>Associated with…</a:t>
            </a:r>
            <a:r>
              <a:rPr lang="en-US" altLang="en-US" sz="1200" b="1">
                <a:solidFill>
                  <a:srgbClr val="FFCC99"/>
                </a:solidFill>
              </a:rPr>
              <a:t>situs inversus</a:t>
            </a:r>
            <a:r>
              <a:rPr lang="en-US" altLang="en-US" sz="1200">
                <a:solidFill>
                  <a:srgbClr val="FFCC99"/>
                </a:solidFill>
              </a:rPr>
              <a:t> of retinal vessels</a:t>
            </a:r>
          </a:p>
          <a:p>
            <a:pPr eaLnBrk="1" hangingPunct="1">
              <a:spcBef>
                <a:spcPct val="0"/>
              </a:spcBef>
              <a:buClrTx/>
              <a:buSzTx/>
              <a:buFontTx/>
              <a:buNone/>
            </a:pPr>
            <a:r>
              <a:rPr lang="en-US" altLang="en-US" sz="1200"/>
              <a:t>3) </a:t>
            </a:r>
            <a:r>
              <a:rPr lang="en-US" altLang="en-US" sz="1200">
                <a:solidFill>
                  <a:srgbClr val="FFCC99"/>
                </a:solidFill>
              </a:rPr>
              <a:t>Fundus abnormality produces…</a:t>
            </a:r>
            <a:r>
              <a:rPr lang="en-US" altLang="en-US" sz="1200" b="1">
                <a:solidFill>
                  <a:srgbClr val="FFCC99"/>
                </a:solidFill>
              </a:rPr>
              <a:t>myopic astigmatism</a:t>
            </a:r>
          </a:p>
          <a:p>
            <a:pPr eaLnBrk="1" hangingPunct="1">
              <a:spcBef>
                <a:spcPct val="0"/>
              </a:spcBef>
              <a:buClrTx/>
              <a:buSzTx/>
              <a:buFontTx/>
              <a:buNone/>
            </a:pPr>
            <a:r>
              <a:rPr lang="en-US" altLang="en-US" sz="1200"/>
              <a:t>4) </a:t>
            </a:r>
            <a:r>
              <a:rPr lang="en-US" altLang="en-US" sz="1200">
                <a:solidFill>
                  <a:srgbClr val="FFCC99"/>
                </a:solidFill>
              </a:rPr>
              <a:t>VF testing reveals…</a:t>
            </a:r>
            <a:r>
              <a:rPr lang="en-US" altLang="en-US" sz="1200" b="1">
                <a:solidFill>
                  <a:srgbClr val="FFCC99"/>
                </a:solidFill>
              </a:rPr>
              <a:t>bitemporal hemianopia</a:t>
            </a:r>
            <a:r>
              <a:rPr lang="en-US" altLang="en-US" sz="1200">
                <a:solidFill>
                  <a:srgbClr val="FFCC99"/>
                </a:solidFill>
              </a:rPr>
              <a:t> that doesn’t</a:t>
            </a:r>
          </a:p>
          <a:p>
            <a:pPr eaLnBrk="1" hangingPunct="1">
              <a:spcBef>
                <a:spcPct val="0"/>
              </a:spcBef>
              <a:buClrTx/>
              <a:buSzTx/>
              <a:buFontTx/>
              <a:buNone/>
            </a:pPr>
            <a:r>
              <a:rPr lang="en-US" altLang="en-US" sz="1200">
                <a:solidFill>
                  <a:srgbClr val="FFCC99"/>
                </a:solidFill>
              </a:rPr>
              <a:t>   …</a:t>
            </a:r>
            <a:r>
              <a:rPr lang="en-US" altLang="en-US" sz="1200" b="1">
                <a:solidFill>
                  <a:srgbClr val="FFCC99"/>
                </a:solidFill>
              </a:rPr>
              <a:t>respect the vertical</a:t>
            </a:r>
            <a:r>
              <a:rPr lang="en-US" altLang="en-US" sz="1200">
                <a:solidFill>
                  <a:srgbClr val="FFCC99"/>
                </a:solidFill>
              </a:rPr>
              <a:t> and may…</a:t>
            </a:r>
            <a:r>
              <a:rPr lang="en-US" altLang="en-US" sz="1200" b="1">
                <a:solidFill>
                  <a:srgbClr val="FFCC99"/>
                </a:solidFill>
              </a:rPr>
              <a:t>resolve with refraction</a:t>
            </a:r>
          </a:p>
        </p:txBody>
      </p:sp>
      <p:sp>
        <p:nvSpPr>
          <p:cNvPr id="28" name="Text Box 13">
            <a:extLst>
              <a:ext uri="{FF2B5EF4-FFF2-40B4-BE49-F238E27FC236}">
                <a16:creationId xmlns:a16="http://schemas.microsoft.com/office/drawing/2014/main" id="{DEA6B129-DEFC-4933-98B7-C68271CF2D81}"/>
              </a:ext>
            </a:extLst>
          </p:cNvPr>
          <p:cNvSpPr txBox="1">
            <a:spLocks noChangeArrowheads="1"/>
          </p:cNvSpPr>
          <p:nvPr/>
        </p:nvSpPr>
        <p:spPr bwMode="auto">
          <a:xfrm>
            <a:off x="4800600" y="5257800"/>
            <a:ext cx="4216400" cy="1231106"/>
          </a:xfrm>
          <a:prstGeom prst="rect">
            <a:avLst/>
          </a:prstGeom>
          <a:solidFill>
            <a:srgbClr val="FFCC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dirty="0">
                <a:solidFill>
                  <a:schemeClr val="bg1">
                    <a:lumMod val="65000"/>
                  </a:schemeClr>
                </a:solidFill>
              </a:rPr>
              <a:t>Tilted-Disc Syndrome</a:t>
            </a:r>
          </a:p>
          <a:p>
            <a:pPr eaLnBrk="1" hangingPunct="1">
              <a:spcBef>
                <a:spcPct val="0"/>
              </a:spcBef>
              <a:buClrTx/>
              <a:buSzTx/>
              <a:buFontTx/>
              <a:buNone/>
            </a:pPr>
            <a:r>
              <a:rPr lang="en-US" altLang="en-US" sz="1200" dirty="0">
                <a:solidFill>
                  <a:srgbClr val="FFCC99"/>
                </a:solidFill>
              </a:rPr>
              <a:t>1) Superior pole appears…</a:t>
            </a:r>
            <a:r>
              <a:rPr lang="en-US" altLang="en-US" sz="1200" b="1" dirty="0">
                <a:solidFill>
                  <a:srgbClr val="FFCC99"/>
                </a:solidFill>
              </a:rPr>
              <a:t>elevated</a:t>
            </a:r>
            <a:r>
              <a:rPr lang="en-US" altLang="en-US" sz="1200" dirty="0">
                <a:solidFill>
                  <a:srgbClr val="FFCC99"/>
                </a:solidFill>
              </a:rPr>
              <a:t>, inferior… </a:t>
            </a:r>
            <a:r>
              <a:rPr lang="en-US" altLang="en-US" sz="1200" b="1" dirty="0">
                <a:solidFill>
                  <a:srgbClr val="FFCC99"/>
                </a:solidFill>
              </a:rPr>
              <a:t>recessed</a:t>
            </a:r>
          </a:p>
          <a:p>
            <a:pPr eaLnBrk="1" hangingPunct="1">
              <a:spcBef>
                <a:spcPct val="0"/>
              </a:spcBef>
              <a:buClrTx/>
              <a:buSzTx/>
              <a:buFontTx/>
              <a:buNone/>
            </a:pPr>
            <a:r>
              <a:rPr lang="en-US" altLang="en-US" sz="1200" dirty="0">
                <a:solidFill>
                  <a:srgbClr val="FFCC99"/>
                </a:solidFill>
              </a:rPr>
              <a:t>2) Associated with…</a:t>
            </a:r>
            <a:r>
              <a:rPr lang="en-US" altLang="en-US" sz="1200" b="1" dirty="0">
                <a:solidFill>
                  <a:srgbClr val="FFCC99"/>
                </a:solidFill>
              </a:rPr>
              <a:t>situs inversus</a:t>
            </a:r>
            <a:r>
              <a:rPr lang="en-US" altLang="en-US" sz="1200" dirty="0">
                <a:solidFill>
                  <a:srgbClr val="FFCC99"/>
                </a:solidFill>
              </a:rPr>
              <a:t> of retinal vessels</a:t>
            </a:r>
          </a:p>
          <a:p>
            <a:pPr eaLnBrk="1" hangingPunct="1">
              <a:spcBef>
                <a:spcPct val="0"/>
              </a:spcBef>
              <a:buClrTx/>
              <a:buSzTx/>
              <a:buFontTx/>
              <a:buNone/>
            </a:pPr>
            <a:r>
              <a:rPr lang="en-US" altLang="en-US" sz="1200" dirty="0">
                <a:solidFill>
                  <a:srgbClr val="FFCC99"/>
                </a:solidFill>
              </a:rPr>
              <a:t>3) Fundus abnormality produces… </a:t>
            </a:r>
            <a:r>
              <a:rPr lang="en-US" altLang="en-US" sz="1200" b="1" dirty="0">
                <a:solidFill>
                  <a:srgbClr val="FFCC99"/>
                </a:solidFill>
              </a:rPr>
              <a:t>myopic </a:t>
            </a:r>
            <a:r>
              <a:rPr lang="en-US" altLang="en-US" sz="1200" b="1" dirty="0" err="1">
                <a:solidFill>
                  <a:srgbClr val="FFCC99"/>
                </a:solidFill>
              </a:rPr>
              <a:t>astigm</a:t>
            </a:r>
            <a:endParaRPr lang="en-US" altLang="en-US" sz="1200" b="1" dirty="0">
              <a:solidFill>
                <a:srgbClr val="FFCC99"/>
              </a:solidFill>
            </a:endParaRPr>
          </a:p>
          <a:p>
            <a:pPr eaLnBrk="1" hangingPunct="1">
              <a:spcBef>
                <a:spcPct val="0"/>
              </a:spcBef>
              <a:buClrTx/>
              <a:buSzTx/>
              <a:buFontTx/>
              <a:buNone/>
            </a:pPr>
            <a:r>
              <a:rPr lang="en-US" altLang="en-US" sz="1200" dirty="0">
                <a:solidFill>
                  <a:srgbClr val="FFCC99"/>
                </a:solidFill>
              </a:rPr>
              <a:t>4) VF testing reveals…</a:t>
            </a:r>
            <a:r>
              <a:rPr lang="en-US" altLang="en-US" sz="1200" b="1" dirty="0">
                <a:solidFill>
                  <a:srgbClr val="FFCC99"/>
                </a:solidFill>
              </a:rPr>
              <a:t>bitemporal hemianopia</a:t>
            </a:r>
            <a:r>
              <a:rPr lang="en-US" altLang="en-US" sz="1200" dirty="0">
                <a:solidFill>
                  <a:srgbClr val="FFCC99"/>
                </a:solidFill>
              </a:rPr>
              <a:t> that </a:t>
            </a:r>
            <a:r>
              <a:rPr lang="en-US" altLang="en-US" sz="1200" dirty="0" err="1">
                <a:solidFill>
                  <a:srgbClr val="FFCC99"/>
                </a:solidFill>
              </a:rPr>
              <a:t>doesn’t</a:t>
            </a:r>
            <a:r>
              <a:rPr lang="en-US" altLang="en-US" sz="1200" b="1" dirty="0" err="1">
                <a:solidFill>
                  <a:srgbClr val="FFCC99"/>
                </a:solidFill>
              </a:rPr>
              <a:t>with</a:t>
            </a:r>
            <a:r>
              <a:rPr lang="en-US" altLang="en-US" sz="1200" b="1" dirty="0">
                <a:solidFill>
                  <a:srgbClr val="FFCC99"/>
                </a:solidFill>
              </a:rPr>
              <a:t> refract</a:t>
            </a:r>
          </a:p>
        </p:txBody>
      </p:sp>
      <p:sp>
        <p:nvSpPr>
          <p:cNvPr id="56330" name="Text Box 14">
            <a:extLst>
              <a:ext uri="{FF2B5EF4-FFF2-40B4-BE49-F238E27FC236}">
                <a16:creationId xmlns:a16="http://schemas.microsoft.com/office/drawing/2014/main" id="{E45ACE8A-191D-4C29-8A7A-120D0E2FCE5F}"/>
              </a:ext>
            </a:extLst>
          </p:cNvPr>
          <p:cNvSpPr txBox="1">
            <a:spLocks noChangeArrowheads="1"/>
          </p:cNvSpPr>
          <p:nvPr/>
        </p:nvSpPr>
        <p:spPr bwMode="auto">
          <a:xfrm>
            <a:off x="4648200" y="2576513"/>
            <a:ext cx="3522663" cy="862012"/>
          </a:xfrm>
          <a:prstGeom prst="rect">
            <a:avLst/>
          </a:prstGeom>
          <a:solidFill>
            <a:srgbClr val="FFC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solidFill>
                  <a:schemeClr val="bg1">
                    <a:lumMod val="65000"/>
                  </a:schemeClr>
                </a:solidFill>
              </a:rPr>
              <a:t>Myelinated RNFL</a:t>
            </a:r>
          </a:p>
          <a:p>
            <a:pPr eaLnBrk="1" hangingPunct="1">
              <a:spcBef>
                <a:spcPct val="0"/>
              </a:spcBef>
              <a:buClrTx/>
              <a:buSzTx/>
              <a:buFontTx/>
              <a:buNone/>
            </a:pPr>
            <a:r>
              <a:rPr lang="en-US" altLang="en-US" sz="1200">
                <a:solidFill>
                  <a:schemeClr val="bg1">
                    <a:lumMod val="65000"/>
                  </a:schemeClr>
                </a:solidFill>
              </a:rPr>
              <a:t>1) Myelin normally ends at the…</a:t>
            </a:r>
            <a:r>
              <a:rPr lang="en-US" altLang="en-US" sz="1200" b="1">
                <a:solidFill>
                  <a:schemeClr val="bg1">
                    <a:lumMod val="65000"/>
                  </a:schemeClr>
                </a:solidFill>
              </a:rPr>
              <a:t>lamina cribrosa</a:t>
            </a:r>
          </a:p>
          <a:p>
            <a:pPr eaLnBrk="1" hangingPunct="1">
              <a:spcBef>
                <a:spcPct val="0"/>
              </a:spcBef>
              <a:buClrTx/>
              <a:buSzTx/>
              <a:buFontTx/>
              <a:buNone/>
            </a:pPr>
            <a:r>
              <a:rPr lang="en-US" altLang="en-US" sz="1200">
                <a:solidFill>
                  <a:schemeClr val="bg1">
                    <a:lumMod val="65000"/>
                  </a:schemeClr>
                </a:solidFill>
              </a:rPr>
              <a:t>2) Can be…</a:t>
            </a:r>
            <a:r>
              <a:rPr lang="en-US" altLang="en-US" sz="1200" b="1">
                <a:solidFill>
                  <a:schemeClr val="bg1">
                    <a:lumMod val="65000"/>
                  </a:schemeClr>
                </a:solidFill>
              </a:rPr>
              <a:t>patchy</a:t>
            </a:r>
            <a:r>
              <a:rPr lang="en-US" altLang="en-US" sz="1200">
                <a:solidFill>
                  <a:schemeClr val="bg1">
                    <a:lumMod val="65000"/>
                  </a:schemeClr>
                </a:solidFill>
              </a:rPr>
              <a:t> and </a:t>
            </a:r>
            <a:r>
              <a:rPr lang="en-US" altLang="en-US" sz="1200" b="1">
                <a:solidFill>
                  <a:schemeClr val="bg1">
                    <a:lumMod val="65000"/>
                  </a:schemeClr>
                </a:solidFill>
              </a:rPr>
              <a:t>discontinuous</a:t>
            </a:r>
          </a:p>
          <a:p>
            <a:pPr eaLnBrk="1" hangingPunct="1">
              <a:spcBef>
                <a:spcPct val="0"/>
              </a:spcBef>
              <a:buClrTx/>
              <a:buSzTx/>
              <a:buFontTx/>
              <a:buNone/>
            </a:pPr>
            <a:r>
              <a:rPr lang="en-US" altLang="en-US" sz="1200">
                <a:solidFill>
                  <a:schemeClr val="bg1">
                    <a:lumMod val="65000"/>
                  </a:schemeClr>
                </a:solidFill>
              </a:rPr>
              <a:t>3) Corresponding VF has an…</a:t>
            </a:r>
            <a:r>
              <a:rPr lang="en-US" altLang="en-US" sz="1200" b="1">
                <a:solidFill>
                  <a:schemeClr val="bg1">
                    <a:lumMod val="65000"/>
                  </a:schemeClr>
                </a:solidFill>
              </a:rPr>
              <a:t>absolute</a:t>
            </a:r>
            <a:r>
              <a:rPr lang="en-US" altLang="en-US" sz="1200">
                <a:solidFill>
                  <a:schemeClr val="bg1">
                    <a:lumMod val="65000"/>
                  </a:schemeClr>
                </a:solidFill>
              </a:rPr>
              <a:t> scotoma</a:t>
            </a:r>
          </a:p>
        </p:txBody>
      </p:sp>
      <p:sp>
        <p:nvSpPr>
          <p:cNvPr id="56331" name="Text Box 15">
            <a:extLst>
              <a:ext uri="{FF2B5EF4-FFF2-40B4-BE49-F238E27FC236}">
                <a16:creationId xmlns:a16="http://schemas.microsoft.com/office/drawing/2014/main" id="{E7D5CBA5-0945-4399-B0FB-53830B5EE3B7}"/>
              </a:ext>
            </a:extLst>
          </p:cNvPr>
          <p:cNvSpPr txBox="1">
            <a:spLocks noChangeArrowheads="1"/>
          </p:cNvSpPr>
          <p:nvPr/>
        </p:nvSpPr>
        <p:spPr bwMode="auto">
          <a:xfrm>
            <a:off x="5410200" y="1687513"/>
            <a:ext cx="3640740" cy="677108"/>
          </a:xfrm>
          <a:prstGeom prst="rect">
            <a:avLst/>
          </a:prstGeom>
          <a:solidFill>
            <a:srgbClr val="FFFF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solidFill>
                  <a:schemeClr val="bg1">
                    <a:lumMod val="75000"/>
                  </a:schemeClr>
                </a:solidFill>
              </a:rPr>
              <a:t>Megalopapilla</a:t>
            </a:r>
          </a:p>
          <a:p>
            <a:pPr eaLnBrk="1" hangingPunct="1">
              <a:spcBef>
                <a:spcPct val="0"/>
              </a:spcBef>
              <a:buClrTx/>
              <a:buSzTx/>
              <a:buFontTx/>
              <a:buNone/>
            </a:pPr>
            <a:r>
              <a:rPr lang="en-US" altLang="en-US" sz="1200">
                <a:solidFill>
                  <a:schemeClr val="bg1">
                    <a:lumMod val="75000"/>
                  </a:schemeClr>
                </a:solidFill>
              </a:rPr>
              <a:t>1) Abnormally large diameter of…</a:t>
            </a:r>
            <a:r>
              <a:rPr lang="en-US" altLang="en-US" sz="1200" b="1">
                <a:solidFill>
                  <a:schemeClr val="bg1">
                    <a:lumMod val="75000"/>
                  </a:schemeClr>
                </a:solidFill>
              </a:rPr>
              <a:t>disc </a:t>
            </a:r>
            <a:r>
              <a:rPr lang="en-US" altLang="en-US" sz="1200">
                <a:solidFill>
                  <a:schemeClr val="bg1">
                    <a:lumMod val="75000"/>
                  </a:schemeClr>
                </a:solidFill>
              </a:rPr>
              <a:t>and</a:t>
            </a:r>
            <a:r>
              <a:rPr lang="en-US" altLang="en-US" sz="1200" b="1">
                <a:solidFill>
                  <a:schemeClr val="bg1">
                    <a:lumMod val="75000"/>
                  </a:schemeClr>
                </a:solidFill>
              </a:rPr>
              <a:t> cup</a:t>
            </a:r>
          </a:p>
          <a:p>
            <a:pPr eaLnBrk="1" hangingPunct="1">
              <a:spcBef>
                <a:spcPct val="0"/>
              </a:spcBef>
              <a:buClrTx/>
              <a:buSzTx/>
              <a:buFontTx/>
              <a:buNone/>
            </a:pPr>
            <a:r>
              <a:rPr lang="en-US" altLang="en-US" sz="1200">
                <a:solidFill>
                  <a:schemeClr val="bg1">
                    <a:lumMod val="75000"/>
                  </a:schemeClr>
                </a:solidFill>
              </a:rPr>
              <a:t>2) VF testing may reveal an…</a:t>
            </a:r>
            <a:r>
              <a:rPr lang="en-US" altLang="en-US" sz="1200" b="1">
                <a:solidFill>
                  <a:schemeClr val="bg1">
                    <a:lumMod val="75000"/>
                  </a:schemeClr>
                </a:solidFill>
              </a:rPr>
              <a:t>enlarged blind spot</a:t>
            </a:r>
          </a:p>
        </p:txBody>
      </p:sp>
      <p:sp>
        <p:nvSpPr>
          <p:cNvPr id="56332" name="Rectangle 16">
            <a:extLst>
              <a:ext uri="{FF2B5EF4-FFF2-40B4-BE49-F238E27FC236}">
                <a16:creationId xmlns:a16="http://schemas.microsoft.com/office/drawing/2014/main" id="{9903A9B6-4ADC-41AE-8364-4CA69AFD171D}"/>
              </a:ext>
            </a:extLst>
          </p:cNvPr>
          <p:cNvSpPr>
            <a:spLocks noChangeArrowheads="1"/>
          </p:cNvSpPr>
          <p:nvPr/>
        </p:nvSpPr>
        <p:spPr bwMode="auto">
          <a:xfrm>
            <a:off x="457200" y="122238"/>
            <a:ext cx="7543800" cy="8683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b"/>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ct val="85000"/>
              </a:lnSpc>
              <a:spcBef>
                <a:spcPct val="0"/>
              </a:spcBef>
              <a:buClrTx/>
              <a:buSzTx/>
              <a:buFontTx/>
              <a:buNone/>
            </a:pPr>
            <a:r>
              <a:rPr lang="en-US" altLang="en-US" sz="3200" b="1" dirty="0">
                <a:solidFill>
                  <a:schemeClr val="tx2"/>
                </a:solidFill>
              </a:rPr>
              <a:t>Developmental Abnormalities of the Optic Nerve Head</a:t>
            </a:r>
            <a:endParaRPr lang="en-US" altLang="en-US" sz="3200" dirty="0">
              <a:solidFill>
                <a:schemeClr val="tx2"/>
              </a:solidFill>
            </a:endParaRPr>
          </a:p>
        </p:txBody>
      </p:sp>
      <p:sp>
        <p:nvSpPr>
          <p:cNvPr id="56333" name="Slide Number Placeholder 1">
            <a:extLst>
              <a:ext uri="{FF2B5EF4-FFF2-40B4-BE49-F238E27FC236}">
                <a16:creationId xmlns:a16="http://schemas.microsoft.com/office/drawing/2014/main" id="{78499CE2-A9E0-46C2-9DCB-B4E6966EE106}"/>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2B87E55C-60DB-4AA1-99CA-117E25294934}" type="slidenum">
              <a:rPr lang="en-US" altLang="en-US" sz="1000"/>
              <a:pPr>
                <a:spcBef>
                  <a:spcPct val="0"/>
                </a:spcBef>
                <a:buClrTx/>
                <a:buSzTx/>
                <a:buFontTx/>
                <a:buNone/>
              </a:pPr>
              <a:t>141</a:t>
            </a:fld>
            <a:endParaRPr lang="en-US" altLang="en-US" sz="1000"/>
          </a:p>
        </p:txBody>
      </p:sp>
      <p:sp>
        <p:nvSpPr>
          <p:cNvPr id="20" name="Text Box 10">
            <a:extLst>
              <a:ext uri="{FF2B5EF4-FFF2-40B4-BE49-F238E27FC236}">
                <a16:creationId xmlns:a16="http://schemas.microsoft.com/office/drawing/2014/main" id="{4F5CB1D8-CA09-4A1A-9DBB-3D21FA005662}"/>
              </a:ext>
            </a:extLst>
          </p:cNvPr>
          <p:cNvSpPr txBox="1">
            <a:spLocks noChangeArrowheads="1"/>
          </p:cNvSpPr>
          <p:nvPr/>
        </p:nvSpPr>
        <p:spPr bwMode="auto">
          <a:xfrm>
            <a:off x="1371600" y="4267200"/>
            <a:ext cx="3057525" cy="2154238"/>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Morning-Glory Disc</a:t>
            </a:r>
          </a:p>
          <a:p>
            <a:pPr eaLnBrk="1" hangingPunct="1">
              <a:spcBef>
                <a:spcPct val="0"/>
              </a:spcBef>
              <a:buClrTx/>
              <a:buSzTx/>
              <a:buFontTx/>
              <a:buNone/>
            </a:pPr>
            <a:r>
              <a:rPr lang="en-US" altLang="en-US" sz="1200"/>
              <a:t>--DFE reveals:</a:t>
            </a:r>
          </a:p>
          <a:p>
            <a:pPr eaLnBrk="1" hangingPunct="1">
              <a:spcBef>
                <a:spcPct val="0"/>
              </a:spcBef>
              <a:buClrTx/>
              <a:buSzTx/>
              <a:buFontTx/>
              <a:buNone/>
            </a:pPr>
            <a:r>
              <a:rPr lang="en-US" altLang="en-US" sz="1200"/>
              <a:t>  1) A funnel-shaped…</a:t>
            </a:r>
            <a:r>
              <a:rPr lang="en-US" altLang="en-US" sz="1200" b="1">
                <a:solidFill>
                  <a:srgbClr val="0000FF"/>
                </a:solidFill>
              </a:rPr>
              <a:t>excavation</a:t>
            </a:r>
            <a:endParaRPr lang="en-US" altLang="en-US" sz="1200"/>
          </a:p>
          <a:p>
            <a:pPr eaLnBrk="1" hangingPunct="1">
              <a:spcBef>
                <a:spcPct val="0"/>
              </a:spcBef>
              <a:buClrTx/>
              <a:buSzTx/>
              <a:buFontTx/>
              <a:buNone/>
            </a:pPr>
            <a:r>
              <a:rPr lang="en-US" altLang="en-US" sz="1200"/>
              <a:t>  2) Number of vessels crossing the rim</a:t>
            </a:r>
          </a:p>
          <a:p>
            <a:pPr eaLnBrk="1" hangingPunct="1">
              <a:spcBef>
                <a:spcPct val="0"/>
              </a:spcBef>
              <a:buClrTx/>
              <a:buSzTx/>
              <a:buFontTx/>
              <a:buNone/>
            </a:pPr>
            <a:r>
              <a:rPr lang="en-US" altLang="en-US" sz="1200"/>
              <a:t>    seems abnormally…</a:t>
            </a:r>
            <a:r>
              <a:rPr lang="en-US" altLang="en-US" sz="1200" b="1">
                <a:solidFill>
                  <a:srgbClr val="0000FF"/>
                </a:solidFill>
              </a:rPr>
              <a:t>high</a:t>
            </a:r>
            <a:r>
              <a:rPr lang="en-US" altLang="en-US" sz="1200"/>
              <a:t> </a:t>
            </a:r>
            <a:endParaRPr lang="en-US" altLang="en-US" sz="1200" b="1">
              <a:solidFill>
                <a:srgbClr val="0000FF"/>
              </a:solidFill>
            </a:endParaRPr>
          </a:p>
          <a:p>
            <a:pPr eaLnBrk="1" hangingPunct="1">
              <a:spcBef>
                <a:spcPct val="0"/>
              </a:spcBef>
              <a:buClrTx/>
              <a:buSzTx/>
              <a:buFontTx/>
              <a:buNone/>
            </a:pPr>
            <a:r>
              <a:rPr lang="en-US" altLang="en-US" sz="1200"/>
              <a:t>--Tissue is…</a:t>
            </a:r>
            <a:r>
              <a:rPr lang="en-US" altLang="en-US" sz="1200" b="1">
                <a:solidFill>
                  <a:srgbClr val="0000FF"/>
                </a:solidFill>
              </a:rPr>
              <a:t>contractile</a:t>
            </a:r>
            <a:r>
              <a:rPr lang="en-US" altLang="en-US" sz="1200"/>
              <a:t>, so cup seems</a:t>
            </a:r>
          </a:p>
          <a:p>
            <a:pPr eaLnBrk="1" hangingPunct="1">
              <a:spcBef>
                <a:spcPct val="0"/>
              </a:spcBef>
              <a:buClrTx/>
              <a:buSzTx/>
              <a:buFontTx/>
              <a:buNone/>
            </a:pPr>
            <a:r>
              <a:rPr lang="en-US" altLang="en-US" sz="1200"/>
              <a:t>  to…</a:t>
            </a:r>
            <a:r>
              <a:rPr lang="en-US" altLang="en-US" sz="1200" b="1">
                <a:solidFill>
                  <a:srgbClr val="0000FF"/>
                </a:solidFill>
              </a:rPr>
              <a:t>open </a:t>
            </a:r>
            <a:r>
              <a:rPr lang="en-US" altLang="en-US" sz="1200">
                <a:solidFill>
                  <a:srgbClr val="0000FF"/>
                </a:solidFill>
              </a:rPr>
              <a:t>and</a:t>
            </a:r>
            <a:r>
              <a:rPr lang="en-US" altLang="en-US" sz="1200" b="1">
                <a:solidFill>
                  <a:srgbClr val="0000FF"/>
                </a:solidFill>
              </a:rPr>
              <a:t> close</a:t>
            </a:r>
            <a:r>
              <a:rPr lang="en-US" altLang="en-US" sz="1200"/>
              <a:t> (like its namesake,  </a:t>
            </a:r>
          </a:p>
          <a:p>
            <a:pPr eaLnBrk="1" hangingPunct="1">
              <a:spcBef>
                <a:spcPct val="0"/>
              </a:spcBef>
              <a:buClrTx/>
              <a:buSzTx/>
              <a:buFontTx/>
              <a:buNone/>
            </a:pPr>
            <a:r>
              <a:rPr lang="en-US" altLang="en-US" sz="1200"/>
              <a:t>  the morning-glory flower)</a:t>
            </a:r>
          </a:p>
          <a:p>
            <a:pPr eaLnBrk="1" hangingPunct="1">
              <a:spcBef>
                <a:spcPct val="0"/>
              </a:spcBef>
              <a:buClrTx/>
              <a:buSzTx/>
              <a:buFontTx/>
              <a:buNone/>
            </a:pPr>
            <a:r>
              <a:rPr lang="en-US" altLang="en-US" sz="1200"/>
              <a:t>--VA usually…</a:t>
            </a:r>
            <a:r>
              <a:rPr lang="en-US" altLang="en-US" sz="1200" b="1">
                <a:solidFill>
                  <a:srgbClr val="0000FF"/>
                </a:solidFill>
              </a:rPr>
              <a:t>20/200</a:t>
            </a:r>
            <a:r>
              <a:rPr lang="en-US" altLang="en-US" sz="1200"/>
              <a:t>, but can be…</a:t>
            </a:r>
          </a:p>
          <a:p>
            <a:pPr eaLnBrk="1" hangingPunct="1">
              <a:spcBef>
                <a:spcPct val="0"/>
              </a:spcBef>
              <a:buClrTx/>
              <a:buSzTx/>
              <a:buFontTx/>
              <a:buNone/>
            </a:pPr>
            <a:r>
              <a:rPr lang="en-US" altLang="en-US" sz="1200"/>
              <a:t>   </a:t>
            </a:r>
            <a:r>
              <a:rPr lang="en-US" altLang="en-US" sz="1200" b="1">
                <a:solidFill>
                  <a:srgbClr val="0000FF"/>
                </a:solidFill>
              </a:rPr>
              <a:t>20/20&lt;-&gt;NLP</a:t>
            </a:r>
          </a:p>
          <a:p>
            <a:pPr eaLnBrk="1" hangingPunct="1">
              <a:spcBef>
                <a:spcPct val="0"/>
              </a:spcBef>
              <a:buClrTx/>
              <a:buSzTx/>
              <a:buFontTx/>
              <a:buNone/>
            </a:pPr>
            <a:r>
              <a:rPr lang="en-US" altLang="en-US" sz="1200"/>
              <a:t>--1/3 develop…</a:t>
            </a:r>
            <a:r>
              <a:rPr lang="en-US" altLang="en-US" sz="1200" b="1">
                <a:solidFill>
                  <a:srgbClr val="CCECFF"/>
                </a:solidFill>
              </a:rPr>
              <a:t>serous</a:t>
            </a:r>
            <a:r>
              <a:rPr lang="en-US" altLang="en-US" sz="1200" b="1">
                <a:solidFill>
                  <a:srgbClr val="0000FF"/>
                </a:solidFill>
              </a:rPr>
              <a:t> </a:t>
            </a:r>
            <a:r>
              <a:rPr lang="en-US" altLang="en-US" sz="1200" b="1">
                <a:solidFill>
                  <a:srgbClr val="CCECFF"/>
                </a:solidFill>
              </a:rPr>
              <a:t>RD</a:t>
            </a:r>
          </a:p>
        </p:txBody>
      </p:sp>
      <p:sp>
        <p:nvSpPr>
          <p:cNvPr id="21" name="Text Box 3">
            <a:extLst>
              <a:ext uri="{FF2B5EF4-FFF2-40B4-BE49-F238E27FC236}">
                <a16:creationId xmlns:a16="http://schemas.microsoft.com/office/drawing/2014/main" id="{41E65286-1344-4B1D-9C7C-2CEEABB1C361}"/>
              </a:ext>
            </a:extLst>
          </p:cNvPr>
          <p:cNvSpPr txBox="1">
            <a:spLocks noChangeArrowheads="1"/>
          </p:cNvSpPr>
          <p:nvPr/>
        </p:nvSpPr>
        <p:spPr bwMode="auto">
          <a:xfrm>
            <a:off x="793750" y="3505200"/>
            <a:ext cx="2274888" cy="677863"/>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r>
              <a:rPr lang="en-US" altLang="en-US" sz="1400" b="1">
                <a:solidFill>
                  <a:schemeClr val="bg1">
                    <a:lumMod val="65000"/>
                  </a:schemeClr>
                </a:solidFill>
              </a:rPr>
              <a:t>Optic Pit/Hole</a:t>
            </a:r>
          </a:p>
          <a:p>
            <a:pPr eaLnBrk="1" hangingPunct="1">
              <a:defRPr/>
            </a:pPr>
            <a:r>
              <a:rPr lang="en-US" altLang="en-US" sz="1200">
                <a:solidFill>
                  <a:schemeClr val="bg1">
                    <a:lumMod val="65000"/>
                  </a:schemeClr>
                </a:solidFill>
              </a:rPr>
              <a:t>--Associated with…</a:t>
            </a:r>
            <a:r>
              <a:rPr lang="en-US" altLang="en-US" sz="1200" b="1">
                <a:solidFill>
                  <a:schemeClr val="bg1">
                    <a:lumMod val="65000"/>
                  </a:schemeClr>
                </a:solidFill>
              </a:rPr>
              <a:t>serous RD</a:t>
            </a:r>
          </a:p>
          <a:p>
            <a:pPr eaLnBrk="1" hangingPunct="1">
              <a:defRPr/>
            </a:pPr>
            <a:r>
              <a:rPr lang="en-US" altLang="en-US" sz="1200" b="1">
                <a:solidFill>
                  <a:schemeClr val="bg1">
                    <a:lumMod val="65000"/>
                  </a:schemeClr>
                </a:solidFill>
              </a:rPr>
              <a:t>  in adulthood</a:t>
            </a:r>
          </a:p>
        </p:txBody>
      </p:sp>
      <p:sp>
        <p:nvSpPr>
          <p:cNvPr id="22" name="Line 4">
            <a:extLst>
              <a:ext uri="{FF2B5EF4-FFF2-40B4-BE49-F238E27FC236}">
                <a16:creationId xmlns:a16="http://schemas.microsoft.com/office/drawing/2014/main" id="{F29D141A-2FBA-4218-A5EF-4F64786EAFD0}"/>
              </a:ext>
            </a:extLst>
          </p:cNvPr>
          <p:cNvSpPr>
            <a:spLocks noChangeShapeType="1"/>
          </p:cNvSpPr>
          <p:nvPr/>
        </p:nvSpPr>
        <p:spPr bwMode="auto">
          <a:xfrm flipH="1">
            <a:off x="1600200" y="2057400"/>
            <a:ext cx="1524000" cy="381000"/>
          </a:xfrm>
          <a:prstGeom prst="line">
            <a:avLst/>
          </a:prstGeom>
          <a:noFill/>
          <a:ln w="9525">
            <a:solidFill>
              <a:schemeClr val="bg1">
                <a:lumMod val="6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en-US">
              <a:latin typeface="Arial" charset="0"/>
            </a:endParaRPr>
          </a:p>
        </p:txBody>
      </p:sp>
      <p:sp>
        <p:nvSpPr>
          <p:cNvPr id="23" name="Text Box 6">
            <a:extLst>
              <a:ext uri="{FF2B5EF4-FFF2-40B4-BE49-F238E27FC236}">
                <a16:creationId xmlns:a16="http://schemas.microsoft.com/office/drawing/2014/main" id="{5DFD5389-5F0F-430B-9FE9-4FD1DA507055}"/>
              </a:ext>
            </a:extLst>
          </p:cNvPr>
          <p:cNvSpPr txBox="1">
            <a:spLocks noChangeArrowheads="1"/>
          </p:cNvSpPr>
          <p:nvPr/>
        </p:nvSpPr>
        <p:spPr bwMode="auto">
          <a:xfrm>
            <a:off x="1341438" y="1524000"/>
            <a:ext cx="3543300" cy="4587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algn="ctr" eaLnBrk="1" hangingPunct="1">
              <a:lnSpc>
                <a:spcPct val="85000"/>
              </a:lnSpc>
              <a:defRPr/>
            </a:pPr>
            <a:r>
              <a:rPr lang="en-US" altLang="en-US" sz="1400" i="1">
                <a:solidFill>
                  <a:schemeClr val="bg1">
                    <a:lumMod val="65000"/>
                  </a:schemeClr>
                </a:solidFill>
              </a:rPr>
              <a:t>These three are all secondary to abnormal</a:t>
            </a:r>
          </a:p>
          <a:p>
            <a:pPr algn="ctr" eaLnBrk="1" hangingPunct="1">
              <a:lnSpc>
                <a:spcPct val="85000"/>
              </a:lnSpc>
              <a:defRPr/>
            </a:pPr>
            <a:r>
              <a:rPr lang="en-US" altLang="en-US" sz="1400" i="1">
                <a:solidFill>
                  <a:schemeClr val="bg1">
                    <a:lumMod val="65000"/>
                  </a:schemeClr>
                </a:solidFill>
              </a:rPr>
              <a:t>closure of the embryonic optic fissure</a:t>
            </a:r>
          </a:p>
        </p:txBody>
      </p:sp>
      <p:sp>
        <p:nvSpPr>
          <p:cNvPr id="24" name="Text Box 7">
            <a:extLst>
              <a:ext uri="{FF2B5EF4-FFF2-40B4-BE49-F238E27FC236}">
                <a16:creationId xmlns:a16="http://schemas.microsoft.com/office/drawing/2014/main" id="{204468A2-E2DD-443A-AC88-37688980B366}"/>
              </a:ext>
            </a:extLst>
          </p:cNvPr>
          <p:cNvSpPr txBox="1">
            <a:spLocks noChangeArrowheads="1"/>
          </p:cNvSpPr>
          <p:nvPr/>
        </p:nvSpPr>
        <p:spPr bwMode="auto">
          <a:xfrm>
            <a:off x="76200" y="2514600"/>
            <a:ext cx="2782888" cy="862013"/>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r>
              <a:rPr lang="en-US" altLang="en-US" sz="1400" b="1">
                <a:solidFill>
                  <a:schemeClr val="bg1">
                    <a:lumMod val="65000"/>
                  </a:schemeClr>
                </a:solidFill>
              </a:rPr>
              <a:t>Optic Nerve Coloboma</a:t>
            </a:r>
          </a:p>
          <a:p>
            <a:pPr eaLnBrk="1" hangingPunct="1">
              <a:defRPr/>
            </a:pPr>
            <a:r>
              <a:rPr lang="en-US" altLang="en-US" sz="1200">
                <a:solidFill>
                  <a:schemeClr val="bg1">
                    <a:lumMod val="65000"/>
                  </a:schemeClr>
                </a:solidFill>
              </a:rPr>
              <a:t>1) May resemble…</a:t>
            </a:r>
            <a:r>
              <a:rPr lang="en-US" altLang="en-US" sz="1200" b="1">
                <a:solidFill>
                  <a:schemeClr val="bg1">
                    <a:lumMod val="65000"/>
                  </a:schemeClr>
                </a:solidFill>
              </a:rPr>
              <a:t>deep cupping</a:t>
            </a:r>
          </a:p>
          <a:p>
            <a:pPr eaLnBrk="1" hangingPunct="1">
              <a:defRPr/>
            </a:pPr>
            <a:r>
              <a:rPr lang="en-US" altLang="en-US" sz="1200">
                <a:solidFill>
                  <a:schemeClr val="bg1">
                    <a:lumMod val="65000"/>
                  </a:schemeClr>
                </a:solidFill>
              </a:rPr>
              <a:t>2) Can be…</a:t>
            </a:r>
            <a:r>
              <a:rPr lang="en-US" altLang="en-US" sz="1200" b="1">
                <a:solidFill>
                  <a:schemeClr val="bg1">
                    <a:lumMod val="65000"/>
                  </a:schemeClr>
                </a:solidFill>
              </a:rPr>
              <a:t>bilateral, asymmetric</a:t>
            </a:r>
          </a:p>
          <a:p>
            <a:pPr eaLnBrk="1" hangingPunct="1">
              <a:defRPr/>
            </a:pPr>
            <a:r>
              <a:rPr lang="en-US" altLang="en-US" sz="1200">
                <a:solidFill>
                  <a:schemeClr val="bg1">
                    <a:lumMod val="65000"/>
                  </a:schemeClr>
                </a:solidFill>
              </a:rPr>
              <a:t>3) Part of the…</a:t>
            </a:r>
            <a:r>
              <a:rPr lang="en-US" altLang="en-US" sz="1200" b="1">
                <a:solidFill>
                  <a:schemeClr val="bg1">
                    <a:lumMod val="65000"/>
                  </a:schemeClr>
                </a:solidFill>
              </a:rPr>
              <a:t>CHARGE association</a:t>
            </a:r>
          </a:p>
        </p:txBody>
      </p:sp>
      <p:sp>
        <p:nvSpPr>
          <p:cNvPr id="25" name="Line 8">
            <a:extLst>
              <a:ext uri="{FF2B5EF4-FFF2-40B4-BE49-F238E27FC236}">
                <a16:creationId xmlns:a16="http://schemas.microsoft.com/office/drawing/2014/main" id="{EDEEAEB6-5352-41F1-8557-B23E6F4B4721}"/>
              </a:ext>
            </a:extLst>
          </p:cNvPr>
          <p:cNvSpPr>
            <a:spLocks noChangeShapeType="1"/>
          </p:cNvSpPr>
          <p:nvPr/>
        </p:nvSpPr>
        <p:spPr bwMode="auto">
          <a:xfrm flipH="1">
            <a:off x="2971800" y="2057400"/>
            <a:ext cx="152400" cy="1447800"/>
          </a:xfrm>
          <a:prstGeom prst="line">
            <a:avLst/>
          </a:prstGeom>
          <a:noFill/>
          <a:ln w="9525">
            <a:solidFill>
              <a:schemeClr val="bg1">
                <a:lumMod val="6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en-US">
              <a:latin typeface="Arial" charset="0"/>
            </a:endParaRPr>
          </a:p>
        </p:txBody>
      </p:sp>
      <p:sp>
        <p:nvSpPr>
          <p:cNvPr id="26" name="Text Box 9">
            <a:extLst>
              <a:ext uri="{FF2B5EF4-FFF2-40B4-BE49-F238E27FC236}">
                <a16:creationId xmlns:a16="http://schemas.microsoft.com/office/drawing/2014/main" id="{966E8F5F-47FB-451D-A3AD-4D6CFA5F356D}"/>
              </a:ext>
            </a:extLst>
          </p:cNvPr>
          <p:cNvSpPr txBox="1">
            <a:spLocks noChangeArrowheads="1"/>
          </p:cNvSpPr>
          <p:nvPr/>
        </p:nvSpPr>
        <p:spPr bwMode="auto">
          <a:xfrm>
            <a:off x="1371600" y="4267200"/>
            <a:ext cx="3057525" cy="2154238"/>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r>
              <a:rPr lang="en-US" altLang="en-US" sz="1400" b="1" dirty="0">
                <a:solidFill>
                  <a:schemeClr val="bg1">
                    <a:lumMod val="65000"/>
                  </a:schemeClr>
                </a:solidFill>
              </a:rPr>
              <a:t>Morning-Glory Disc</a:t>
            </a:r>
          </a:p>
          <a:p>
            <a:pPr eaLnBrk="1" hangingPunct="1">
              <a:defRPr/>
            </a:pPr>
            <a:r>
              <a:rPr lang="en-US" altLang="en-US" sz="1200" dirty="0">
                <a:solidFill>
                  <a:schemeClr val="bg1">
                    <a:lumMod val="65000"/>
                  </a:schemeClr>
                </a:solidFill>
              </a:rPr>
              <a:t>--DFE reveals:</a:t>
            </a:r>
          </a:p>
          <a:p>
            <a:pPr eaLnBrk="1" hangingPunct="1">
              <a:defRPr/>
            </a:pPr>
            <a:r>
              <a:rPr lang="en-US" altLang="en-US" sz="1200" dirty="0">
                <a:solidFill>
                  <a:schemeClr val="bg1">
                    <a:lumMod val="65000"/>
                  </a:schemeClr>
                </a:solidFill>
              </a:rPr>
              <a:t>  1) A funnel-shaped…</a:t>
            </a:r>
            <a:r>
              <a:rPr lang="en-US" altLang="en-US" sz="1200" b="1" dirty="0">
                <a:solidFill>
                  <a:schemeClr val="bg1">
                    <a:lumMod val="65000"/>
                  </a:schemeClr>
                </a:solidFill>
              </a:rPr>
              <a:t>excavation</a:t>
            </a:r>
            <a:endParaRPr lang="en-US" altLang="en-US" sz="1200" dirty="0">
              <a:solidFill>
                <a:schemeClr val="bg1">
                  <a:lumMod val="65000"/>
                </a:schemeClr>
              </a:solidFill>
            </a:endParaRPr>
          </a:p>
          <a:p>
            <a:pPr eaLnBrk="1" hangingPunct="1">
              <a:defRPr/>
            </a:pPr>
            <a:r>
              <a:rPr lang="en-US" altLang="en-US" sz="1200" dirty="0">
                <a:solidFill>
                  <a:schemeClr val="bg1">
                    <a:lumMod val="65000"/>
                  </a:schemeClr>
                </a:solidFill>
              </a:rPr>
              <a:t>  2) Number of vessels crossing the rim</a:t>
            </a:r>
          </a:p>
          <a:p>
            <a:pPr eaLnBrk="1" hangingPunct="1">
              <a:defRPr/>
            </a:pPr>
            <a:r>
              <a:rPr lang="en-US" altLang="en-US" sz="1200" dirty="0">
                <a:solidFill>
                  <a:schemeClr val="bg1">
                    <a:lumMod val="65000"/>
                  </a:schemeClr>
                </a:solidFill>
              </a:rPr>
              <a:t>    seems abnormally…</a:t>
            </a:r>
            <a:r>
              <a:rPr lang="en-US" altLang="en-US" sz="1200" b="1" dirty="0">
                <a:solidFill>
                  <a:schemeClr val="bg1">
                    <a:lumMod val="65000"/>
                  </a:schemeClr>
                </a:solidFill>
              </a:rPr>
              <a:t>high</a:t>
            </a:r>
            <a:r>
              <a:rPr lang="en-US" altLang="en-US" sz="1200" dirty="0">
                <a:solidFill>
                  <a:schemeClr val="bg1">
                    <a:lumMod val="65000"/>
                  </a:schemeClr>
                </a:solidFill>
              </a:rPr>
              <a:t> </a:t>
            </a:r>
            <a:endParaRPr lang="en-US" altLang="en-US" sz="1200" b="1" dirty="0">
              <a:solidFill>
                <a:schemeClr val="bg1">
                  <a:lumMod val="65000"/>
                </a:schemeClr>
              </a:solidFill>
            </a:endParaRPr>
          </a:p>
          <a:p>
            <a:pPr eaLnBrk="1" hangingPunct="1">
              <a:defRPr/>
            </a:pPr>
            <a:r>
              <a:rPr lang="en-US" altLang="en-US" sz="1200" dirty="0">
                <a:solidFill>
                  <a:schemeClr val="bg1">
                    <a:lumMod val="65000"/>
                  </a:schemeClr>
                </a:solidFill>
              </a:rPr>
              <a:t>--Tissue is…</a:t>
            </a:r>
            <a:r>
              <a:rPr lang="en-US" altLang="en-US" sz="1200" b="1" dirty="0">
                <a:solidFill>
                  <a:schemeClr val="bg1">
                    <a:lumMod val="65000"/>
                  </a:schemeClr>
                </a:solidFill>
              </a:rPr>
              <a:t>contractile</a:t>
            </a:r>
            <a:r>
              <a:rPr lang="en-US" altLang="en-US" sz="1200" dirty="0">
                <a:solidFill>
                  <a:schemeClr val="bg1">
                    <a:lumMod val="65000"/>
                  </a:schemeClr>
                </a:solidFill>
              </a:rPr>
              <a:t>, so cup seems</a:t>
            </a:r>
          </a:p>
          <a:p>
            <a:pPr eaLnBrk="1" hangingPunct="1">
              <a:defRPr/>
            </a:pPr>
            <a:r>
              <a:rPr lang="en-US" altLang="en-US" sz="1200" dirty="0">
                <a:solidFill>
                  <a:schemeClr val="bg1">
                    <a:lumMod val="65000"/>
                  </a:schemeClr>
                </a:solidFill>
              </a:rPr>
              <a:t>  to…</a:t>
            </a:r>
            <a:r>
              <a:rPr lang="en-US" altLang="en-US" sz="1200" b="1" dirty="0">
                <a:solidFill>
                  <a:schemeClr val="bg1">
                    <a:lumMod val="65000"/>
                  </a:schemeClr>
                </a:solidFill>
              </a:rPr>
              <a:t>open </a:t>
            </a:r>
            <a:r>
              <a:rPr lang="en-US" altLang="en-US" sz="1200" dirty="0">
                <a:solidFill>
                  <a:schemeClr val="bg1">
                    <a:lumMod val="65000"/>
                  </a:schemeClr>
                </a:solidFill>
              </a:rPr>
              <a:t>and</a:t>
            </a:r>
            <a:r>
              <a:rPr lang="en-US" altLang="en-US" sz="1200" b="1" dirty="0">
                <a:solidFill>
                  <a:schemeClr val="bg1">
                    <a:lumMod val="65000"/>
                  </a:schemeClr>
                </a:solidFill>
              </a:rPr>
              <a:t> close</a:t>
            </a:r>
            <a:r>
              <a:rPr lang="en-US" altLang="en-US" sz="1200" dirty="0">
                <a:solidFill>
                  <a:schemeClr val="bg1">
                    <a:lumMod val="65000"/>
                  </a:schemeClr>
                </a:solidFill>
              </a:rPr>
              <a:t> (like its namesake,  </a:t>
            </a:r>
          </a:p>
          <a:p>
            <a:pPr eaLnBrk="1" hangingPunct="1">
              <a:defRPr/>
            </a:pPr>
            <a:r>
              <a:rPr lang="en-US" altLang="en-US" sz="1200" dirty="0">
                <a:solidFill>
                  <a:schemeClr val="bg1">
                    <a:lumMod val="65000"/>
                  </a:schemeClr>
                </a:solidFill>
              </a:rPr>
              <a:t>  the morning-glory flower)</a:t>
            </a:r>
          </a:p>
          <a:p>
            <a:pPr eaLnBrk="1" hangingPunct="1">
              <a:defRPr/>
            </a:pPr>
            <a:r>
              <a:rPr lang="en-US" altLang="en-US" sz="1200" dirty="0">
                <a:solidFill>
                  <a:schemeClr val="bg1">
                    <a:lumMod val="65000"/>
                  </a:schemeClr>
                </a:solidFill>
              </a:rPr>
              <a:t>--VA usually…</a:t>
            </a:r>
            <a:r>
              <a:rPr lang="en-US" altLang="en-US" sz="1200" b="1" dirty="0">
                <a:solidFill>
                  <a:schemeClr val="bg1">
                    <a:lumMod val="65000"/>
                  </a:schemeClr>
                </a:solidFill>
              </a:rPr>
              <a:t>20/200</a:t>
            </a:r>
            <a:r>
              <a:rPr lang="en-US" altLang="en-US" sz="1200" dirty="0">
                <a:solidFill>
                  <a:schemeClr val="bg1">
                    <a:lumMod val="65000"/>
                  </a:schemeClr>
                </a:solidFill>
              </a:rPr>
              <a:t>, but can be…</a:t>
            </a:r>
          </a:p>
          <a:p>
            <a:pPr eaLnBrk="1" hangingPunct="1">
              <a:defRPr/>
            </a:pPr>
            <a:r>
              <a:rPr lang="en-US" altLang="en-US" sz="1200" dirty="0">
                <a:solidFill>
                  <a:schemeClr val="bg1">
                    <a:lumMod val="65000"/>
                  </a:schemeClr>
                </a:solidFill>
              </a:rPr>
              <a:t>   </a:t>
            </a:r>
            <a:r>
              <a:rPr lang="en-US" altLang="en-US" sz="1200" b="1" dirty="0">
                <a:solidFill>
                  <a:schemeClr val="bg1">
                    <a:lumMod val="65000"/>
                  </a:schemeClr>
                </a:solidFill>
              </a:rPr>
              <a:t>20/20&lt;-&gt;NLP</a:t>
            </a:r>
          </a:p>
          <a:p>
            <a:pPr eaLnBrk="1" hangingPunct="1">
              <a:defRPr/>
            </a:pPr>
            <a:r>
              <a:rPr lang="en-US" altLang="en-US" sz="1200" dirty="0">
                <a:solidFill>
                  <a:schemeClr val="bg1">
                    <a:lumMod val="65000"/>
                  </a:schemeClr>
                </a:solidFill>
              </a:rPr>
              <a:t>--1/3 develop…</a:t>
            </a:r>
            <a:r>
              <a:rPr lang="en-US" altLang="en-US" sz="1200" b="1" dirty="0">
                <a:solidFill>
                  <a:schemeClr val="bg1">
                    <a:lumMod val="65000"/>
                  </a:schemeClr>
                </a:solidFill>
              </a:rPr>
              <a:t>serous RD</a:t>
            </a:r>
          </a:p>
        </p:txBody>
      </p:sp>
      <p:sp>
        <p:nvSpPr>
          <p:cNvPr id="27" name="Line 12">
            <a:extLst>
              <a:ext uri="{FF2B5EF4-FFF2-40B4-BE49-F238E27FC236}">
                <a16:creationId xmlns:a16="http://schemas.microsoft.com/office/drawing/2014/main" id="{65BA81D9-D9F9-47DA-B94E-2401C9B40EBF}"/>
              </a:ext>
            </a:extLst>
          </p:cNvPr>
          <p:cNvSpPr>
            <a:spLocks noChangeShapeType="1"/>
          </p:cNvSpPr>
          <p:nvPr/>
        </p:nvSpPr>
        <p:spPr bwMode="auto">
          <a:xfrm>
            <a:off x="3124200" y="2057400"/>
            <a:ext cx="381000" cy="22098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en-US"/>
          </a:p>
        </p:txBody>
      </p:sp>
      <p:sp>
        <p:nvSpPr>
          <p:cNvPr id="30" name="Text Box 13">
            <a:extLst>
              <a:ext uri="{FF2B5EF4-FFF2-40B4-BE49-F238E27FC236}">
                <a16:creationId xmlns:a16="http://schemas.microsoft.com/office/drawing/2014/main" id="{E04BC85D-0482-42C1-8D98-D7B33C07DA16}"/>
              </a:ext>
            </a:extLst>
          </p:cNvPr>
          <p:cNvSpPr txBox="1">
            <a:spLocks noChangeArrowheads="1"/>
          </p:cNvSpPr>
          <p:nvPr/>
        </p:nvSpPr>
        <p:spPr bwMode="auto">
          <a:xfrm>
            <a:off x="5257800" y="3760788"/>
            <a:ext cx="3424238" cy="1231900"/>
          </a:xfrm>
          <a:prstGeom prst="rect">
            <a:avLst/>
          </a:prstGeom>
          <a:solidFill>
            <a:srgbClr val="CCFF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dirty="0"/>
              <a:t>Optic Nerve Hypoplasia</a:t>
            </a:r>
          </a:p>
          <a:p>
            <a:pPr eaLnBrk="1" hangingPunct="1">
              <a:spcBef>
                <a:spcPct val="0"/>
              </a:spcBef>
              <a:buClrTx/>
              <a:buSzTx/>
              <a:buFontTx/>
              <a:buNone/>
            </a:pPr>
            <a:r>
              <a:rPr lang="en-US" altLang="en-US" sz="1200" dirty="0"/>
              <a:t>1) Abnormally low</a:t>
            </a:r>
            <a:r>
              <a:rPr lang="en-US" altLang="en-US" sz="1200" b="1" dirty="0">
                <a:solidFill>
                  <a:srgbClr val="0000FF"/>
                </a:solidFill>
              </a:rPr>
              <a:t> </a:t>
            </a:r>
            <a:r>
              <a:rPr lang="en-US" altLang="en-US" sz="1200" dirty="0"/>
              <a:t>number of…</a:t>
            </a:r>
            <a:r>
              <a:rPr lang="en-US" altLang="en-US" sz="1200" b="1" dirty="0">
                <a:solidFill>
                  <a:srgbClr val="0000FF"/>
                </a:solidFill>
              </a:rPr>
              <a:t>axons</a:t>
            </a:r>
          </a:p>
          <a:p>
            <a:pPr eaLnBrk="1" hangingPunct="1">
              <a:spcBef>
                <a:spcPct val="0"/>
              </a:spcBef>
              <a:buClrTx/>
              <a:buSzTx/>
              <a:buFontTx/>
              <a:buNone/>
            </a:pPr>
            <a:r>
              <a:rPr lang="en-US" altLang="en-US" sz="1200" dirty="0"/>
              <a:t>2) DFE: Small pale disc with…</a:t>
            </a:r>
            <a:r>
              <a:rPr lang="en-US" altLang="en-US" sz="1200" b="1" dirty="0">
                <a:solidFill>
                  <a:srgbClr val="0000FF"/>
                </a:solidFill>
              </a:rPr>
              <a:t>double ring </a:t>
            </a:r>
            <a:r>
              <a:rPr lang="en-US" altLang="en-US" sz="1200" dirty="0"/>
              <a:t>sign</a:t>
            </a:r>
          </a:p>
          <a:p>
            <a:pPr eaLnBrk="1" hangingPunct="1">
              <a:spcBef>
                <a:spcPct val="0"/>
              </a:spcBef>
              <a:buClrTx/>
              <a:buSzTx/>
              <a:buFontTx/>
              <a:buNone/>
            </a:pPr>
            <a:r>
              <a:rPr lang="en-US" altLang="en-US" sz="1200" dirty="0"/>
              <a:t>3) VA…</a:t>
            </a:r>
            <a:r>
              <a:rPr lang="en-US" altLang="en-US" sz="1200" b="1" dirty="0">
                <a:solidFill>
                  <a:srgbClr val="0000FF"/>
                </a:solidFill>
              </a:rPr>
              <a:t>20/15&lt;-&gt;NLP</a:t>
            </a:r>
          </a:p>
          <a:p>
            <a:pPr eaLnBrk="1" hangingPunct="1">
              <a:spcBef>
                <a:spcPct val="0"/>
              </a:spcBef>
              <a:buClrTx/>
              <a:buSzTx/>
              <a:buFontTx/>
              <a:buNone/>
            </a:pPr>
            <a:r>
              <a:rPr lang="en-US" altLang="en-US" sz="1200" dirty="0"/>
              <a:t>4) VF defects…</a:t>
            </a:r>
            <a:r>
              <a:rPr lang="en-US" altLang="en-US" sz="1200" b="1" dirty="0">
                <a:solidFill>
                  <a:srgbClr val="0000FF"/>
                </a:solidFill>
              </a:rPr>
              <a:t>invariably present</a:t>
            </a:r>
          </a:p>
          <a:p>
            <a:pPr eaLnBrk="1" hangingPunct="1">
              <a:spcBef>
                <a:spcPct val="0"/>
              </a:spcBef>
              <a:buClrTx/>
              <a:buSzTx/>
              <a:buFontTx/>
              <a:buNone/>
            </a:pPr>
            <a:r>
              <a:rPr lang="en-US" altLang="en-US" sz="1200" dirty="0"/>
              <a:t>5) Remember the…</a:t>
            </a:r>
            <a:r>
              <a:rPr lang="en-US" altLang="en-US" sz="1200" b="1" dirty="0">
                <a:solidFill>
                  <a:srgbClr val="0000FF"/>
                </a:solidFill>
              </a:rPr>
              <a:t>4 D’s</a:t>
            </a:r>
            <a:r>
              <a:rPr lang="en-US" altLang="en-US" sz="1200" dirty="0"/>
              <a:t> (more on this shortly)</a:t>
            </a:r>
          </a:p>
        </p:txBody>
      </p:sp>
      <p:sp>
        <p:nvSpPr>
          <p:cNvPr id="3" name="TextBox 2">
            <a:extLst>
              <a:ext uri="{FF2B5EF4-FFF2-40B4-BE49-F238E27FC236}">
                <a16:creationId xmlns:a16="http://schemas.microsoft.com/office/drawing/2014/main" id="{68192841-37DB-4365-912A-E85D7BB8C699}"/>
              </a:ext>
            </a:extLst>
          </p:cNvPr>
          <p:cNvSpPr txBox="1"/>
          <p:nvPr/>
        </p:nvSpPr>
        <p:spPr>
          <a:xfrm>
            <a:off x="1453926" y="2168210"/>
            <a:ext cx="7455348" cy="1569660"/>
          </a:xfrm>
          <a:prstGeom prst="rect">
            <a:avLst/>
          </a:prstGeom>
          <a:solidFill>
            <a:schemeClr val="accent5">
              <a:lumMod val="75000"/>
            </a:schemeClr>
          </a:solidFill>
        </p:spPr>
        <p:txBody>
          <a:bodyPr wrap="square" rtlCol="0">
            <a:spAutoFit/>
          </a:bodyPr>
          <a:lstStyle/>
          <a:p>
            <a:r>
              <a:rPr lang="en-US" sz="1600" i="1" dirty="0">
                <a:solidFill>
                  <a:schemeClr val="bg1">
                    <a:lumMod val="50000"/>
                  </a:schemeClr>
                </a:solidFill>
              </a:rPr>
              <a:t>You see a child with optic nerve hypoplasia. What steps should you at least consider taking?</a:t>
            </a:r>
          </a:p>
          <a:p>
            <a:r>
              <a:rPr lang="en-US" sz="1600" dirty="0">
                <a:solidFill>
                  <a:schemeClr val="bg1">
                    <a:lumMod val="50000"/>
                  </a:schemeClr>
                </a:solidFill>
              </a:rPr>
              <a:t>--Obtai</a:t>
            </a:r>
            <a:r>
              <a:rPr lang="en-US" sz="1600" dirty="0">
                <a:solidFill>
                  <a:schemeClr val="accent5">
                    <a:lumMod val="75000"/>
                  </a:schemeClr>
                </a:solidFill>
              </a:rPr>
              <a:t>ning</a:t>
            </a:r>
            <a:r>
              <a:rPr lang="en-US" sz="1600" dirty="0">
                <a:solidFill>
                  <a:schemeClr val="bg1">
                    <a:lumMod val="50000"/>
                  </a:schemeClr>
                </a:solidFill>
              </a:rPr>
              <a:t> </a:t>
            </a:r>
            <a:r>
              <a:rPr lang="en-US" sz="1600" i="1" dirty="0">
                <a:solidFill>
                  <a:schemeClr val="bg1">
                    <a:lumMod val="50000"/>
                  </a:schemeClr>
                </a:solidFill>
              </a:rPr>
              <a:t> </a:t>
            </a:r>
            <a:r>
              <a:rPr lang="en-US" sz="1600" b="1" dirty="0">
                <a:solidFill>
                  <a:srgbClr val="0000FF"/>
                </a:solidFill>
              </a:rPr>
              <a:t>MRI brain</a:t>
            </a:r>
            <a:r>
              <a:rPr lang="en-US" sz="1600" dirty="0">
                <a:solidFill>
                  <a:schemeClr val="accent5">
                    <a:lumMod val="75000"/>
                  </a:schemeClr>
                </a:solidFill>
              </a:rPr>
              <a:t>—a </a:t>
            </a:r>
            <a:r>
              <a:rPr lang="en-US" sz="1600" dirty="0">
                <a:solidFill>
                  <a:schemeClr val="bg1">
                    <a:lumMod val="50000"/>
                  </a:schemeClr>
                </a:solidFill>
              </a:rPr>
              <a:t>variety of CNS abnormalities are associated with it   (will un</a:t>
            </a:r>
            <a:r>
              <a:rPr lang="en-US" sz="1600" dirty="0">
                <a:solidFill>
                  <a:schemeClr val="accent5">
                    <a:lumMod val="75000"/>
                  </a:schemeClr>
                </a:solidFill>
              </a:rPr>
              <a:t>pack</a:t>
            </a:r>
            <a:r>
              <a:rPr lang="en-US" sz="1600" dirty="0">
                <a:solidFill>
                  <a:schemeClr val="bg1">
                    <a:lumMod val="50000"/>
                  </a:schemeClr>
                </a:solidFill>
              </a:rPr>
              <a:t> </a:t>
            </a:r>
            <a:r>
              <a:rPr lang="en-US" sz="1600" dirty="0">
                <a:solidFill>
                  <a:schemeClr val="accent5">
                    <a:lumMod val="75000"/>
                  </a:schemeClr>
                </a:solidFill>
              </a:rPr>
              <a:t>this in the upco</a:t>
            </a:r>
            <a:r>
              <a:rPr lang="en-US" sz="1600" dirty="0">
                <a:solidFill>
                  <a:schemeClr val="bg1">
                    <a:lumMod val="50000"/>
                  </a:schemeClr>
                </a:solidFill>
              </a:rPr>
              <a:t>ming </a:t>
            </a:r>
            <a:r>
              <a:rPr lang="en-US" sz="1600" i="1" dirty="0">
                <a:solidFill>
                  <a:schemeClr val="bg1">
                    <a:lumMod val="50000"/>
                  </a:schemeClr>
                </a:solidFill>
              </a:rPr>
              <a:t>4 D’s </a:t>
            </a:r>
            <a:r>
              <a:rPr lang="en-US" sz="1600" dirty="0">
                <a:solidFill>
                  <a:schemeClr val="bg1">
                    <a:lumMod val="50000"/>
                  </a:schemeClr>
                </a:solidFill>
              </a:rPr>
              <a:t>section)</a:t>
            </a:r>
          </a:p>
          <a:p>
            <a:r>
              <a:rPr lang="en-US" sz="1600" dirty="0">
                <a:solidFill>
                  <a:schemeClr val="bg1">
                    <a:lumMod val="50000"/>
                  </a:schemeClr>
                </a:solidFill>
              </a:rPr>
              <a:t>--Gettin</a:t>
            </a:r>
            <a:r>
              <a:rPr lang="en-US" sz="1600" dirty="0">
                <a:solidFill>
                  <a:schemeClr val="accent5">
                    <a:lumMod val="75000"/>
                  </a:schemeClr>
                </a:solidFill>
              </a:rPr>
              <a:t>g</a:t>
            </a:r>
            <a:r>
              <a:rPr lang="en-US" sz="1600" dirty="0">
                <a:solidFill>
                  <a:schemeClr val="bg1">
                    <a:lumMod val="50000"/>
                  </a:schemeClr>
                </a:solidFill>
              </a:rPr>
              <a:t> </a:t>
            </a:r>
            <a:r>
              <a:rPr lang="en-US" sz="1600" dirty="0">
                <a:solidFill>
                  <a:schemeClr val="accent5">
                    <a:lumMod val="75000"/>
                  </a:schemeClr>
                </a:solidFill>
              </a:rPr>
              <a:t>an</a:t>
            </a:r>
            <a:r>
              <a:rPr lang="en-US" sz="1600" dirty="0">
                <a:solidFill>
                  <a:schemeClr val="bg1">
                    <a:lumMod val="50000"/>
                  </a:schemeClr>
                </a:solidFill>
              </a:rPr>
              <a:t>  </a:t>
            </a:r>
            <a:r>
              <a:rPr lang="en-US" sz="1600" dirty="0">
                <a:solidFill>
                  <a:schemeClr val="accent5">
                    <a:lumMod val="75000"/>
                  </a:schemeClr>
                </a:solidFill>
              </a:rPr>
              <a:t>endocrine</a:t>
            </a:r>
            <a:r>
              <a:rPr lang="en-US" sz="1600" dirty="0">
                <a:solidFill>
                  <a:schemeClr val="bg1">
                    <a:lumMod val="50000"/>
                  </a:schemeClr>
                </a:solidFill>
              </a:rPr>
              <a:t>  </a:t>
            </a:r>
            <a:r>
              <a:rPr lang="en-US" sz="1600" dirty="0">
                <a:solidFill>
                  <a:schemeClr val="accent5">
                    <a:lumMod val="75000"/>
                  </a:schemeClr>
                </a:solidFill>
              </a:rPr>
              <a:t>co</a:t>
            </a:r>
            <a:r>
              <a:rPr lang="en-US" sz="1600" dirty="0">
                <a:solidFill>
                  <a:schemeClr val="bg1">
                    <a:lumMod val="50000"/>
                  </a:schemeClr>
                </a:solidFill>
              </a:rPr>
              <a:t>nsult—multiple hormonal deficiencies are associated (mainly  </a:t>
            </a:r>
            <a:r>
              <a:rPr lang="en-US" sz="1600" b="1" dirty="0">
                <a:solidFill>
                  <a:srgbClr val="0000FF"/>
                </a:solidFill>
              </a:rPr>
              <a:t>pituitary- related</a:t>
            </a:r>
            <a:r>
              <a:rPr lang="en-US" sz="1600" dirty="0">
                <a:solidFill>
                  <a:schemeClr val="bg1">
                    <a:lumMod val="50000"/>
                  </a:schemeClr>
                </a:solidFill>
              </a:rPr>
              <a:t>)</a:t>
            </a:r>
          </a:p>
        </p:txBody>
      </p:sp>
      <p:sp>
        <p:nvSpPr>
          <p:cNvPr id="2" name="Oval 1">
            <a:extLst>
              <a:ext uri="{FF2B5EF4-FFF2-40B4-BE49-F238E27FC236}">
                <a16:creationId xmlns:a16="http://schemas.microsoft.com/office/drawing/2014/main" id="{06210155-FE3F-448F-9971-DE121E80A8D2}"/>
              </a:ext>
            </a:extLst>
          </p:cNvPr>
          <p:cNvSpPr/>
          <p:nvPr/>
        </p:nvSpPr>
        <p:spPr>
          <a:xfrm>
            <a:off x="4800600" y="3505200"/>
            <a:ext cx="4114800" cy="1828800"/>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Frame 3">
            <a:extLst>
              <a:ext uri="{FF2B5EF4-FFF2-40B4-BE49-F238E27FC236}">
                <a16:creationId xmlns:a16="http://schemas.microsoft.com/office/drawing/2014/main" id="{86A7C9C9-81FD-7FB2-5FBB-6B8EB36CC122}"/>
              </a:ext>
            </a:extLst>
          </p:cNvPr>
          <p:cNvSpPr/>
          <p:nvPr/>
        </p:nvSpPr>
        <p:spPr>
          <a:xfrm>
            <a:off x="2057400" y="2522538"/>
            <a:ext cx="2097088" cy="1343920"/>
          </a:xfrm>
          <a:prstGeom prst="frame">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5" name="TextBox 4">
            <a:extLst>
              <a:ext uri="{FF2B5EF4-FFF2-40B4-BE49-F238E27FC236}">
                <a16:creationId xmlns:a16="http://schemas.microsoft.com/office/drawing/2014/main" id="{ACCBA48F-740B-4E86-D3B0-8D9351961DE8}"/>
              </a:ext>
            </a:extLst>
          </p:cNvPr>
          <p:cNvSpPr txBox="1"/>
          <p:nvPr/>
        </p:nvSpPr>
        <p:spPr>
          <a:xfrm>
            <a:off x="978450" y="585868"/>
            <a:ext cx="4425624" cy="1815882"/>
          </a:xfrm>
          <a:prstGeom prst="rect">
            <a:avLst/>
          </a:prstGeom>
          <a:solidFill>
            <a:schemeClr val="accent6">
              <a:lumMod val="75000"/>
            </a:schemeClr>
          </a:solidFill>
        </p:spPr>
        <p:txBody>
          <a:bodyPr wrap="square" rtlCol="0">
            <a:spAutoFit/>
          </a:bodyPr>
          <a:lstStyle/>
          <a:p>
            <a:r>
              <a:rPr lang="en-US" sz="1400" i="1" dirty="0">
                <a:solidFill>
                  <a:schemeClr val="bg1"/>
                </a:solidFill>
              </a:rPr>
              <a:t>What is the classic </a:t>
            </a:r>
            <a:r>
              <a:rPr lang="en-US" sz="1400" b="1" i="1" dirty="0">
                <a:solidFill>
                  <a:schemeClr val="bg1"/>
                </a:solidFill>
              </a:rPr>
              <a:t>structural</a:t>
            </a:r>
            <a:r>
              <a:rPr lang="en-US" sz="1400" i="1" dirty="0">
                <a:solidFill>
                  <a:schemeClr val="bg1"/>
                </a:solidFill>
              </a:rPr>
              <a:t> pituitary abnormality associated with ON hypoplasia?</a:t>
            </a:r>
            <a:endParaRPr lang="en-US" sz="1400" i="1" dirty="0">
              <a:solidFill>
                <a:schemeClr val="accent6">
                  <a:lumMod val="75000"/>
                </a:schemeClr>
              </a:solidFill>
            </a:endParaRPr>
          </a:p>
          <a:p>
            <a:r>
              <a:rPr lang="en-US" sz="1400" dirty="0">
                <a:solidFill>
                  <a:schemeClr val="accent6">
                    <a:lumMod val="75000"/>
                  </a:schemeClr>
                </a:solidFill>
              </a:rPr>
              <a:t>Anterior pituitary hypoplasia coupled with an  ectopic  posterior pituitary</a:t>
            </a:r>
          </a:p>
          <a:p>
            <a:endParaRPr lang="en-US" sz="1400" i="1" dirty="0">
              <a:solidFill>
                <a:schemeClr val="accent6">
                  <a:lumMod val="75000"/>
                </a:schemeClr>
              </a:solidFill>
            </a:endParaRPr>
          </a:p>
          <a:p>
            <a:r>
              <a:rPr lang="en-US" sz="1400" i="1" dirty="0">
                <a:solidFill>
                  <a:schemeClr val="accent6">
                    <a:lumMod val="75000"/>
                  </a:schemeClr>
                </a:solidFill>
              </a:rPr>
              <a:t>How will this manifest on neuroimaging?</a:t>
            </a:r>
          </a:p>
          <a:p>
            <a:r>
              <a:rPr lang="en-US" sz="1400" dirty="0">
                <a:solidFill>
                  <a:schemeClr val="accent6">
                    <a:lumMod val="75000"/>
                  </a:schemeClr>
                </a:solidFill>
              </a:rPr>
              <a:t>As an absent/hypoplastic anterior pituitary coupled with a  bright  spot at the  upper  infundibulum</a:t>
            </a:r>
          </a:p>
        </p:txBody>
      </p:sp>
    </p:spTree>
    <p:extLst>
      <p:ext uri="{BB962C8B-B14F-4D97-AF65-F5344CB8AC3E}">
        <p14:creationId xmlns:p14="http://schemas.microsoft.com/office/powerpoint/2010/main" val="3436659801"/>
      </p:ext>
    </p:extLst>
  </p:cSld>
  <p:clrMapOvr>
    <a:masterClrMapping/>
  </p:clrMapOvr>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Text Box 13">
            <a:extLst>
              <a:ext uri="{FF2B5EF4-FFF2-40B4-BE49-F238E27FC236}">
                <a16:creationId xmlns:a16="http://schemas.microsoft.com/office/drawing/2014/main" id="{3C33F021-6FE1-431C-A26B-E52190B415D8}"/>
              </a:ext>
            </a:extLst>
          </p:cNvPr>
          <p:cNvSpPr txBox="1">
            <a:spLocks noChangeArrowheads="1"/>
          </p:cNvSpPr>
          <p:nvPr/>
        </p:nvSpPr>
        <p:spPr bwMode="auto">
          <a:xfrm>
            <a:off x="4800600" y="5257800"/>
            <a:ext cx="4294188" cy="1230313"/>
          </a:xfrm>
          <a:prstGeom prst="rect">
            <a:avLst/>
          </a:prstGeom>
          <a:solidFill>
            <a:srgbClr val="FFCC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Tilted-Disc Syndrome</a:t>
            </a:r>
          </a:p>
          <a:p>
            <a:pPr eaLnBrk="1" hangingPunct="1">
              <a:spcBef>
                <a:spcPct val="0"/>
              </a:spcBef>
              <a:buClrTx/>
              <a:buSzTx/>
              <a:buFontTx/>
              <a:buNone/>
            </a:pPr>
            <a:r>
              <a:rPr lang="en-US" altLang="en-US" sz="1200"/>
              <a:t>1) Superior pole appears…</a:t>
            </a:r>
            <a:r>
              <a:rPr lang="en-US" altLang="en-US" sz="1200" b="1">
                <a:solidFill>
                  <a:srgbClr val="0000FF"/>
                </a:solidFill>
              </a:rPr>
              <a:t>elevated</a:t>
            </a:r>
            <a:r>
              <a:rPr lang="en-US" altLang="en-US" sz="1200"/>
              <a:t>, inferior…</a:t>
            </a:r>
            <a:r>
              <a:rPr lang="en-US" altLang="en-US" sz="1200" b="1">
                <a:solidFill>
                  <a:srgbClr val="0000FF"/>
                </a:solidFill>
              </a:rPr>
              <a:t>recessed</a:t>
            </a:r>
          </a:p>
          <a:p>
            <a:pPr eaLnBrk="1" hangingPunct="1">
              <a:spcBef>
                <a:spcPct val="0"/>
              </a:spcBef>
              <a:buClrTx/>
              <a:buSzTx/>
              <a:buFontTx/>
              <a:buNone/>
            </a:pPr>
            <a:r>
              <a:rPr lang="en-US" altLang="en-US" sz="1200"/>
              <a:t>2) </a:t>
            </a:r>
            <a:r>
              <a:rPr lang="en-US" altLang="en-US" sz="1200">
                <a:solidFill>
                  <a:srgbClr val="FFCC99"/>
                </a:solidFill>
              </a:rPr>
              <a:t>Associated with…</a:t>
            </a:r>
            <a:r>
              <a:rPr lang="en-US" altLang="en-US" sz="1200" b="1">
                <a:solidFill>
                  <a:srgbClr val="FFCC99"/>
                </a:solidFill>
              </a:rPr>
              <a:t>situs inversus</a:t>
            </a:r>
            <a:r>
              <a:rPr lang="en-US" altLang="en-US" sz="1200">
                <a:solidFill>
                  <a:srgbClr val="FFCC99"/>
                </a:solidFill>
              </a:rPr>
              <a:t> of retinal vessels</a:t>
            </a:r>
          </a:p>
          <a:p>
            <a:pPr eaLnBrk="1" hangingPunct="1">
              <a:spcBef>
                <a:spcPct val="0"/>
              </a:spcBef>
              <a:buClrTx/>
              <a:buSzTx/>
              <a:buFontTx/>
              <a:buNone/>
            </a:pPr>
            <a:r>
              <a:rPr lang="en-US" altLang="en-US" sz="1200"/>
              <a:t>3) </a:t>
            </a:r>
            <a:r>
              <a:rPr lang="en-US" altLang="en-US" sz="1200">
                <a:solidFill>
                  <a:srgbClr val="FFCC99"/>
                </a:solidFill>
              </a:rPr>
              <a:t>Fundus abnormality produces…</a:t>
            </a:r>
            <a:r>
              <a:rPr lang="en-US" altLang="en-US" sz="1200" b="1">
                <a:solidFill>
                  <a:srgbClr val="FFCC99"/>
                </a:solidFill>
              </a:rPr>
              <a:t>myopic astigmatism</a:t>
            </a:r>
          </a:p>
          <a:p>
            <a:pPr eaLnBrk="1" hangingPunct="1">
              <a:spcBef>
                <a:spcPct val="0"/>
              </a:spcBef>
              <a:buClrTx/>
              <a:buSzTx/>
              <a:buFontTx/>
              <a:buNone/>
            </a:pPr>
            <a:r>
              <a:rPr lang="en-US" altLang="en-US" sz="1200"/>
              <a:t>4) </a:t>
            </a:r>
            <a:r>
              <a:rPr lang="en-US" altLang="en-US" sz="1200">
                <a:solidFill>
                  <a:srgbClr val="FFCC99"/>
                </a:solidFill>
              </a:rPr>
              <a:t>VF testing reveals…</a:t>
            </a:r>
            <a:r>
              <a:rPr lang="en-US" altLang="en-US" sz="1200" b="1">
                <a:solidFill>
                  <a:srgbClr val="FFCC99"/>
                </a:solidFill>
              </a:rPr>
              <a:t>bitemporal hemianopia</a:t>
            </a:r>
            <a:r>
              <a:rPr lang="en-US" altLang="en-US" sz="1200">
                <a:solidFill>
                  <a:srgbClr val="FFCC99"/>
                </a:solidFill>
              </a:rPr>
              <a:t> that doesn’t</a:t>
            </a:r>
          </a:p>
          <a:p>
            <a:pPr eaLnBrk="1" hangingPunct="1">
              <a:spcBef>
                <a:spcPct val="0"/>
              </a:spcBef>
              <a:buClrTx/>
              <a:buSzTx/>
              <a:buFontTx/>
              <a:buNone/>
            </a:pPr>
            <a:r>
              <a:rPr lang="en-US" altLang="en-US" sz="1200">
                <a:solidFill>
                  <a:srgbClr val="FFCC99"/>
                </a:solidFill>
              </a:rPr>
              <a:t>   …</a:t>
            </a:r>
            <a:r>
              <a:rPr lang="en-US" altLang="en-US" sz="1200" b="1">
                <a:solidFill>
                  <a:srgbClr val="FFCC99"/>
                </a:solidFill>
              </a:rPr>
              <a:t>respect the vertical</a:t>
            </a:r>
            <a:r>
              <a:rPr lang="en-US" altLang="en-US" sz="1200">
                <a:solidFill>
                  <a:srgbClr val="FFCC99"/>
                </a:solidFill>
              </a:rPr>
              <a:t> and may…</a:t>
            </a:r>
            <a:r>
              <a:rPr lang="en-US" altLang="en-US" sz="1200" b="1">
                <a:solidFill>
                  <a:srgbClr val="FFCC99"/>
                </a:solidFill>
              </a:rPr>
              <a:t>resolve with refraction</a:t>
            </a:r>
          </a:p>
        </p:txBody>
      </p:sp>
      <p:sp>
        <p:nvSpPr>
          <p:cNvPr id="28" name="Text Box 13">
            <a:extLst>
              <a:ext uri="{FF2B5EF4-FFF2-40B4-BE49-F238E27FC236}">
                <a16:creationId xmlns:a16="http://schemas.microsoft.com/office/drawing/2014/main" id="{DEA6B129-DEFC-4933-98B7-C68271CF2D81}"/>
              </a:ext>
            </a:extLst>
          </p:cNvPr>
          <p:cNvSpPr txBox="1">
            <a:spLocks noChangeArrowheads="1"/>
          </p:cNvSpPr>
          <p:nvPr/>
        </p:nvSpPr>
        <p:spPr bwMode="auto">
          <a:xfrm>
            <a:off x="4800600" y="5257800"/>
            <a:ext cx="4216400" cy="1231106"/>
          </a:xfrm>
          <a:prstGeom prst="rect">
            <a:avLst/>
          </a:prstGeom>
          <a:solidFill>
            <a:srgbClr val="FFCC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dirty="0">
                <a:solidFill>
                  <a:schemeClr val="bg1">
                    <a:lumMod val="65000"/>
                  </a:schemeClr>
                </a:solidFill>
              </a:rPr>
              <a:t>Tilted-Disc Syndrome</a:t>
            </a:r>
          </a:p>
          <a:p>
            <a:pPr eaLnBrk="1" hangingPunct="1">
              <a:spcBef>
                <a:spcPct val="0"/>
              </a:spcBef>
              <a:buClrTx/>
              <a:buSzTx/>
              <a:buFontTx/>
              <a:buNone/>
            </a:pPr>
            <a:r>
              <a:rPr lang="en-US" altLang="en-US" sz="1200" dirty="0">
                <a:solidFill>
                  <a:srgbClr val="FFCC99"/>
                </a:solidFill>
              </a:rPr>
              <a:t>1) Superior pole appears…</a:t>
            </a:r>
            <a:r>
              <a:rPr lang="en-US" altLang="en-US" sz="1200" b="1" dirty="0">
                <a:solidFill>
                  <a:srgbClr val="FFCC99"/>
                </a:solidFill>
              </a:rPr>
              <a:t>elevated</a:t>
            </a:r>
            <a:r>
              <a:rPr lang="en-US" altLang="en-US" sz="1200" dirty="0">
                <a:solidFill>
                  <a:srgbClr val="FFCC99"/>
                </a:solidFill>
              </a:rPr>
              <a:t>, inferior… </a:t>
            </a:r>
            <a:r>
              <a:rPr lang="en-US" altLang="en-US" sz="1200" b="1" dirty="0">
                <a:solidFill>
                  <a:srgbClr val="FFCC99"/>
                </a:solidFill>
              </a:rPr>
              <a:t>recessed</a:t>
            </a:r>
          </a:p>
          <a:p>
            <a:pPr eaLnBrk="1" hangingPunct="1">
              <a:spcBef>
                <a:spcPct val="0"/>
              </a:spcBef>
              <a:buClrTx/>
              <a:buSzTx/>
              <a:buFontTx/>
              <a:buNone/>
            </a:pPr>
            <a:r>
              <a:rPr lang="en-US" altLang="en-US" sz="1200" dirty="0">
                <a:solidFill>
                  <a:srgbClr val="FFCC99"/>
                </a:solidFill>
              </a:rPr>
              <a:t>2) Associated with…</a:t>
            </a:r>
            <a:r>
              <a:rPr lang="en-US" altLang="en-US" sz="1200" b="1" dirty="0">
                <a:solidFill>
                  <a:srgbClr val="FFCC99"/>
                </a:solidFill>
              </a:rPr>
              <a:t>situs inversus</a:t>
            </a:r>
            <a:r>
              <a:rPr lang="en-US" altLang="en-US" sz="1200" dirty="0">
                <a:solidFill>
                  <a:srgbClr val="FFCC99"/>
                </a:solidFill>
              </a:rPr>
              <a:t> of retinal vessels</a:t>
            </a:r>
          </a:p>
          <a:p>
            <a:pPr eaLnBrk="1" hangingPunct="1">
              <a:spcBef>
                <a:spcPct val="0"/>
              </a:spcBef>
              <a:buClrTx/>
              <a:buSzTx/>
              <a:buFontTx/>
              <a:buNone/>
            </a:pPr>
            <a:r>
              <a:rPr lang="en-US" altLang="en-US" sz="1200" dirty="0">
                <a:solidFill>
                  <a:srgbClr val="FFCC99"/>
                </a:solidFill>
              </a:rPr>
              <a:t>3) Fundus abnormality produces… </a:t>
            </a:r>
            <a:r>
              <a:rPr lang="en-US" altLang="en-US" sz="1200" b="1" dirty="0">
                <a:solidFill>
                  <a:srgbClr val="FFCC99"/>
                </a:solidFill>
              </a:rPr>
              <a:t>myopic </a:t>
            </a:r>
            <a:r>
              <a:rPr lang="en-US" altLang="en-US" sz="1200" b="1" dirty="0" err="1">
                <a:solidFill>
                  <a:srgbClr val="FFCC99"/>
                </a:solidFill>
              </a:rPr>
              <a:t>astigm</a:t>
            </a:r>
            <a:endParaRPr lang="en-US" altLang="en-US" sz="1200" b="1" dirty="0">
              <a:solidFill>
                <a:srgbClr val="FFCC99"/>
              </a:solidFill>
            </a:endParaRPr>
          </a:p>
          <a:p>
            <a:pPr eaLnBrk="1" hangingPunct="1">
              <a:spcBef>
                <a:spcPct val="0"/>
              </a:spcBef>
              <a:buClrTx/>
              <a:buSzTx/>
              <a:buFontTx/>
              <a:buNone/>
            </a:pPr>
            <a:r>
              <a:rPr lang="en-US" altLang="en-US" sz="1200" dirty="0">
                <a:solidFill>
                  <a:srgbClr val="FFCC99"/>
                </a:solidFill>
              </a:rPr>
              <a:t>4) VF testing reveals…</a:t>
            </a:r>
            <a:r>
              <a:rPr lang="en-US" altLang="en-US" sz="1200" b="1" dirty="0">
                <a:solidFill>
                  <a:srgbClr val="FFCC99"/>
                </a:solidFill>
              </a:rPr>
              <a:t>bitemporal hemianopia</a:t>
            </a:r>
            <a:r>
              <a:rPr lang="en-US" altLang="en-US" sz="1200" dirty="0">
                <a:solidFill>
                  <a:srgbClr val="FFCC99"/>
                </a:solidFill>
              </a:rPr>
              <a:t> that </a:t>
            </a:r>
            <a:r>
              <a:rPr lang="en-US" altLang="en-US" sz="1200" dirty="0" err="1">
                <a:solidFill>
                  <a:srgbClr val="FFCC99"/>
                </a:solidFill>
              </a:rPr>
              <a:t>doesn’t</a:t>
            </a:r>
            <a:r>
              <a:rPr lang="en-US" altLang="en-US" sz="1200" b="1" dirty="0" err="1">
                <a:solidFill>
                  <a:srgbClr val="FFCC99"/>
                </a:solidFill>
              </a:rPr>
              <a:t>with</a:t>
            </a:r>
            <a:r>
              <a:rPr lang="en-US" altLang="en-US" sz="1200" b="1" dirty="0">
                <a:solidFill>
                  <a:srgbClr val="FFCC99"/>
                </a:solidFill>
              </a:rPr>
              <a:t> refract</a:t>
            </a:r>
          </a:p>
        </p:txBody>
      </p:sp>
      <p:sp>
        <p:nvSpPr>
          <p:cNvPr id="56330" name="Text Box 14">
            <a:extLst>
              <a:ext uri="{FF2B5EF4-FFF2-40B4-BE49-F238E27FC236}">
                <a16:creationId xmlns:a16="http://schemas.microsoft.com/office/drawing/2014/main" id="{E45ACE8A-191D-4C29-8A7A-120D0E2FCE5F}"/>
              </a:ext>
            </a:extLst>
          </p:cNvPr>
          <p:cNvSpPr txBox="1">
            <a:spLocks noChangeArrowheads="1"/>
          </p:cNvSpPr>
          <p:nvPr/>
        </p:nvSpPr>
        <p:spPr bwMode="auto">
          <a:xfrm>
            <a:off x="4648200" y="2576513"/>
            <a:ext cx="3522663" cy="862012"/>
          </a:xfrm>
          <a:prstGeom prst="rect">
            <a:avLst/>
          </a:prstGeom>
          <a:solidFill>
            <a:srgbClr val="FFC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solidFill>
                  <a:schemeClr val="bg1">
                    <a:lumMod val="65000"/>
                  </a:schemeClr>
                </a:solidFill>
              </a:rPr>
              <a:t>Myelinated RNFL</a:t>
            </a:r>
          </a:p>
          <a:p>
            <a:pPr eaLnBrk="1" hangingPunct="1">
              <a:spcBef>
                <a:spcPct val="0"/>
              </a:spcBef>
              <a:buClrTx/>
              <a:buSzTx/>
              <a:buFontTx/>
              <a:buNone/>
            </a:pPr>
            <a:r>
              <a:rPr lang="en-US" altLang="en-US" sz="1200">
                <a:solidFill>
                  <a:schemeClr val="bg1">
                    <a:lumMod val="65000"/>
                  </a:schemeClr>
                </a:solidFill>
              </a:rPr>
              <a:t>1) Myelin normally ends at the…</a:t>
            </a:r>
            <a:r>
              <a:rPr lang="en-US" altLang="en-US" sz="1200" b="1">
                <a:solidFill>
                  <a:schemeClr val="bg1">
                    <a:lumMod val="65000"/>
                  </a:schemeClr>
                </a:solidFill>
              </a:rPr>
              <a:t>lamina cribrosa</a:t>
            </a:r>
          </a:p>
          <a:p>
            <a:pPr eaLnBrk="1" hangingPunct="1">
              <a:spcBef>
                <a:spcPct val="0"/>
              </a:spcBef>
              <a:buClrTx/>
              <a:buSzTx/>
              <a:buFontTx/>
              <a:buNone/>
            </a:pPr>
            <a:r>
              <a:rPr lang="en-US" altLang="en-US" sz="1200">
                <a:solidFill>
                  <a:schemeClr val="bg1">
                    <a:lumMod val="65000"/>
                  </a:schemeClr>
                </a:solidFill>
              </a:rPr>
              <a:t>2) Can be…</a:t>
            </a:r>
            <a:r>
              <a:rPr lang="en-US" altLang="en-US" sz="1200" b="1">
                <a:solidFill>
                  <a:schemeClr val="bg1">
                    <a:lumMod val="65000"/>
                  </a:schemeClr>
                </a:solidFill>
              </a:rPr>
              <a:t>patchy</a:t>
            </a:r>
            <a:r>
              <a:rPr lang="en-US" altLang="en-US" sz="1200">
                <a:solidFill>
                  <a:schemeClr val="bg1">
                    <a:lumMod val="65000"/>
                  </a:schemeClr>
                </a:solidFill>
              </a:rPr>
              <a:t> and </a:t>
            </a:r>
            <a:r>
              <a:rPr lang="en-US" altLang="en-US" sz="1200" b="1">
                <a:solidFill>
                  <a:schemeClr val="bg1">
                    <a:lumMod val="65000"/>
                  </a:schemeClr>
                </a:solidFill>
              </a:rPr>
              <a:t>discontinuous</a:t>
            </a:r>
          </a:p>
          <a:p>
            <a:pPr eaLnBrk="1" hangingPunct="1">
              <a:spcBef>
                <a:spcPct val="0"/>
              </a:spcBef>
              <a:buClrTx/>
              <a:buSzTx/>
              <a:buFontTx/>
              <a:buNone/>
            </a:pPr>
            <a:r>
              <a:rPr lang="en-US" altLang="en-US" sz="1200">
                <a:solidFill>
                  <a:schemeClr val="bg1">
                    <a:lumMod val="65000"/>
                  </a:schemeClr>
                </a:solidFill>
              </a:rPr>
              <a:t>3) Corresponding VF has an…</a:t>
            </a:r>
            <a:r>
              <a:rPr lang="en-US" altLang="en-US" sz="1200" b="1">
                <a:solidFill>
                  <a:schemeClr val="bg1">
                    <a:lumMod val="65000"/>
                  </a:schemeClr>
                </a:solidFill>
              </a:rPr>
              <a:t>absolute</a:t>
            </a:r>
            <a:r>
              <a:rPr lang="en-US" altLang="en-US" sz="1200">
                <a:solidFill>
                  <a:schemeClr val="bg1">
                    <a:lumMod val="65000"/>
                  </a:schemeClr>
                </a:solidFill>
              </a:rPr>
              <a:t> scotoma</a:t>
            </a:r>
          </a:p>
        </p:txBody>
      </p:sp>
      <p:sp>
        <p:nvSpPr>
          <p:cNvPr id="56331" name="Text Box 15">
            <a:extLst>
              <a:ext uri="{FF2B5EF4-FFF2-40B4-BE49-F238E27FC236}">
                <a16:creationId xmlns:a16="http://schemas.microsoft.com/office/drawing/2014/main" id="{E7D5CBA5-0945-4399-B0FB-53830B5EE3B7}"/>
              </a:ext>
            </a:extLst>
          </p:cNvPr>
          <p:cNvSpPr txBox="1">
            <a:spLocks noChangeArrowheads="1"/>
          </p:cNvSpPr>
          <p:nvPr/>
        </p:nvSpPr>
        <p:spPr bwMode="auto">
          <a:xfrm>
            <a:off x="5410200" y="1687513"/>
            <a:ext cx="3640740" cy="677108"/>
          </a:xfrm>
          <a:prstGeom prst="rect">
            <a:avLst/>
          </a:prstGeom>
          <a:solidFill>
            <a:srgbClr val="FFFF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solidFill>
                  <a:schemeClr val="bg1">
                    <a:lumMod val="75000"/>
                  </a:schemeClr>
                </a:solidFill>
              </a:rPr>
              <a:t>Megalopapilla</a:t>
            </a:r>
          </a:p>
          <a:p>
            <a:pPr eaLnBrk="1" hangingPunct="1">
              <a:spcBef>
                <a:spcPct val="0"/>
              </a:spcBef>
              <a:buClrTx/>
              <a:buSzTx/>
              <a:buFontTx/>
              <a:buNone/>
            </a:pPr>
            <a:r>
              <a:rPr lang="en-US" altLang="en-US" sz="1200">
                <a:solidFill>
                  <a:schemeClr val="bg1">
                    <a:lumMod val="75000"/>
                  </a:schemeClr>
                </a:solidFill>
              </a:rPr>
              <a:t>1) Abnormally large diameter of…</a:t>
            </a:r>
            <a:r>
              <a:rPr lang="en-US" altLang="en-US" sz="1200" b="1">
                <a:solidFill>
                  <a:schemeClr val="bg1">
                    <a:lumMod val="75000"/>
                  </a:schemeClr>
                </a:solidFill>
              </a:rPr>
              <a:t>disc </a:t>
            </a:r>
            <a:r>
              <a:rPr lang="en-US" altLang="en-US" sz="1200">
                <a:solidFill>
                  <a:schemeClr val="bg1">
                    <a:lumMod val="75000"/>
                  </a:schemeClr>
                </a:solidFill>
              </a:rPr>
              <a:t>and</a:t>
            </a:r>
            <a:r>
              <a:rPr lang="en-US" altLang="en-US" sz="1200" b="1">
                <a:solidFill>
                  <a:schemeClr val="bg1">
                    <a:lumMod val="75000"/>
                  </a:schemeClr>
                </a:solidFill>
              </a:rPr>
              <a:t> cup</a:t>
            </a:r>
          </a:p>
          <a:p>
            <a:pPr eaLnBrk="1" hangingPunct="1">
              <a:spcBef>
                <a:spcPct val="0"/>
              </a:spcBef>
              <a:buClrTx/>
              <a:buSzTx/>
              <a:buFontTx/>
              <a:buNone/>
            </a:pPr>
            <a:r>
              <a:rPr lang="en-US" altLang="en-US" sz="1200">
                <a:solidFill>
                  <a:schemeClr val="bg1">
                    <a:lumMod val="75000"/>
                  </a:schemeClr>
                </a:solidFill>
              </a:rPr>
              <a:t>2) VF testing may reveal an…</a:t>
            </a:r>
            <a:r>
              <a:rPr lang="en-US" altLang="en-US" sz="1200" b="1">
                <a:solidFill>
                  <a:schemeClr val="bg1">
                    <a:lumMod val="75000"/>
                  </a:schemeClr>
                </a:solidFill>
              </a:rPr>
              <a:t>enlarged blind spot</a:t>
            </a:r>
          </a:p>
        </p:txBody>
      </p:sp>
      <p:sp>
        <p:nvSpPr>
          <p:cNvPr id="56332" name="Rectangle 16">
            <a:extLst>
              <a:ext uri="{FF2B5EF4-FFF2-40B4-BE49-F238E27FC236}">
                <a16:creationId xmlns:a16="http://schemas.microsoft.com/office/drawing/2014/main" id="{9903A9B6-4ADC-41AE-8364-4CA69AFD171D}"/>
              </a:ext>
            </a:extLst>
          </p:cNvPr>
          <p:cNvSpPr>
            <a:spLocks noChangeArrowheads="1"/>
          </p:cNvSpPr>
          <p:nvPr/>
        </p:nvSpPr>
        <p:spPr bwMode="auto">
          <a:xfrm>
            <a:off x="457200" y="122238"/>
            <a:ext cx="7543800" cy="8683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b"/>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ct val="85000"/>
              </a:lnSpc>
              <a:spcBef>
                <a:spcPct val="0"/>
              </a:spcBef>
              <a:buClrTx/>
              <a:buSzTx/>
              <a:buFontTx/>
              <a:buNone/>
            </a:pPr>
            <a:r>
              <a:rPr lang="en-US" altLang="en-US" sz="3200" b="1" dirty="0">
                <a:solidFill>
                  <a:schemeClr val="tx2"/>
                </a:solidFill>
              </a:rPr>
              <a:t>Developmental Abnormalities of the Optic Nerve Head</a:t>
            </a:r>
            <a:endParaRPr lang="en-US" altLang="en-US" sz="3200" dirty="0">
              <a:solidFill>
                <a:schemeClr val="tx2"/>
              </a:solidFill>
            </a:endParaRPr>
          </a:p>
        </p:txBody>
      </p:sp>
      <p:sp>
        <p:nvSpPr>
          <p:cNvPr id="56333" name="Slide Number Placeholder 1">
            <a:extLst>
              <a:ext uri="{FF2B5EF4-FFF2-40B4-BE49-F238E27FC236}">
                <a16:creationId xmlns:a16="http://schemas.microsoft.com/office/drawing/2014/main" id="{78499CE2-A9E0-46C2-9DCB-B4E6966EE106}"/>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2B87E55C-60DB-4AA1-99CA-117E25294934}" type="slidenum">
              <a:rPr lang="en-US" altLang="en-US" sz="1000"/>
              <a:pPr>
                <a:spcBef>
                  <a:spcPct val="0"/>
                </a:spcBef>
                <a:buClrTx/>
                <a:buSzTx/>
                <a:buFontTx/>
                <a:buNone/>
              </a:pPr>
              <a:t>142</a:t>
            </a:fld>
            <a:endParaRPr lang="en-US" altLang="en-US" sz="1000"/>
          </a:p>
        </p:txBody>
      </p:sp>
      <p:sp>
        <p:nvSpPr>
          <p:cNvPr id="20" name="Text Box 10">
            <a:extLst>
              <a:ext uri="{FF2B5EF4-FFF2-40B4-BE49-F238E27FC236}">
                <a16:creationId xmlns:a16="http://schemas.microsoft.com/office/drawing/2014/main" id="{4F5CB1D8-CA09-4A1A-9DBB-3D21FA005662}"/>
              </a:ext>
            </a:extLst>
          </p:cNvPr>
          <p:cNvSpPr txBox="1">
            <a:spLocks noChangeArrowheads="1"/>
          </p:cNvSpPr>
          <p:nvPr/>
        </p:nvSpPr>
        <p:spPr bwMode="auto">
          <a:xfrm>
            <a:off x="1371600" y="4267200"/>
            <a:ext cx="3057525" cy="2154238"/>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Morning-Glory Disc</a:t>
            </a:r>
          </a:p>
          <a:p>
            <a:pPr eaLnBrk="1" hangingPunct="1">
              <a:spcBef>
                <a:spcPct val="0"/>
              </a:spcBef>
              <a:buClrTx/>
              <a:buSzTx/>
              <a:buFontTx/>
              <a:buNone/>
            </a:pPr>
            <a:r>
              <a:rPr lang="en-US" altLang="en-US" sz="1200"/>
              <a:t>--DFE reveals:</a:t>
            </a:r>
          </a:p>
          <a:p>
            <a:pPr eaLnBrk="1" hangingPunct="1">
              <a:spcBef>
                <a:spcPct val="0"/>
              </a:spcBef>
              <a:buClrTx/>
              <a:buSzTx/>
              <a:buFontTx/>
              <a:buNone/>
            </a:pPr>
            <a:r>
              <a:rPr lang="en-US" altLang="en-US" sz="1200"/>
              <a:t>  1) A funnel-shaped…</a:t>
            </a:r>
            <a:r>
              <a:rPr lang="en-US" altLang="en-US" sz="1200" b="1">
                <a:solidFill>
                  <a:srgbClr val="0000FF"/>
                </a:solidFill>
              </a:rPr>
              <a:t>excavation</a:t>
            </a:r>
            <a:endParaRPr lang="en-US" altLang="en-US" sz="1200"/>
          </a:p>
          <a:p>
            <a:pPr eaLnBrk="1" hangingPunct="1">
              <a:spcBef>
                <a:spcPct val="0"/>
              </a:spcBef>
              <a:buClrTx/>
              <a:buSzTx/>
              <a:buFontTx/>
              <a:buNone/>
            </a:pPr>
            <a:r>
              <a:rPr lang="en-US" altLang="en-US" sz="1200"/>
              <a:t>  2) Number of vessels crossing the rim</a:t>
            </a:r>
          </a:p>
          <a:p>
            <a:pPr eaLnBrk="1" hangingPunct="1">
              <a:spcBef>
                <a:spcPct val="0"/>
              </a:spcBef>
              <a:buClrTx/>
              <a:buSzTx/>
              <a:buFontTx/>
              <a:buNone/>
            </a:pPr>
            <a:r>
              <a:rPr lang="en-US" altLang="en-US" sz="1200"/>
              <a:t>    seems abnormally…</a:t>
            </a:r>
            <a:r>
              <a:rPr lang="en-US" altLang="en-US" sz="1200" b="1">
                <a:solidFill>
                  <a:srgbClr val="0000FF"/>
                </a:solidFill>
              </a:rPr>
              <a:t>high</a:t>
            </a:r>
            <a:r>
              <a:rPr lang="en-US" altLang="en-US" sz="1200"/>
              <a:t> </a:t>
            </a:r>
            <a:endParaRPr lang="en-US" altLang="en-US" sz="1200" b="1">
              <a:solidFill>
                <a:srgbClr val="0000FF"/>
              </a:solidFill>
            </a:endParaRPr>
          </a:p>
          <a:p>
            <a:pPr eaLnBrk="1" hangingPunct="1">
              <a:spcBef>
                <a:spcPct val="0"/>
              </a:spcBef>
              <a:buClrTx/>
              <a:buSzTx/>
              <a:buFontTx/>
              <a:buNone/>
            </a:pPr>
            <a:r>
              <a:rPr lang="en-US" altLang="en-US" sz="1200"/>
              <a:t>--Tissue is…</a:t>
            </a:r>
            <a:r>
              <a:rPr lang="en-US" altLang="en-US" sz="1200" b="1">
                <a:solidFill>
                  <a:srgbClr val="0000FF"/>
                </a:solidFill>
              </a:rPr>
              <a:t>contractile</a:t>
            </a:r>
            <a:r>
              <a:rPr lang="en-US" altLang="en-US" sz="1200"/>
              <a:t>, so cup seems</a:t>
            </a:r>
          </a:p>
          <a:p>
            <a:pPr eaLnBrk="1" hangingPunct="1">
              <a:spcBef>
                <a:spcPct val="0"/>
              </a:spcBef>
              <a:buClrTx/>
              <a:buSzTx/>
              <a:buFontTx/>
              <a:buNone/>
            </a:pPr>
            <a:r>
              <a:rPr lang="en-US" altLang="en-US" sz="1200"/>
              <a:t>  to…</a:t>
            </a:r>
            <a:r>
              <a:rPr lang="en-US" altLang="en-US" sz="1200" b="1">
                <a:solidFill>
                  <a:srgbClr val="0000FF"/>
                </a:solidFill>
              </a:rPr>
              <a:t>open </a:t>
            </a:r>
            <a:r>
              <a:rPr lang="en-US" altLang="en-US" sz="1200">
                <a:solidFill>
                  <a:srgbClr val="0000FF"/>
                </a:solidFill>
              </a:rPr>
              <a:t>and</a:t>
            </a:r>
            <a:r>
              <a:rPr lang="en-US" altLang="en-US" sz="1200" b="1">
                <a:solidFill>
                  <a:srgbClr val="0000FF"/>
                </a:solidFill>
              </a:rPr>
              <a:t> close</a:t>
            </a:r>
            <a:r>
              <a:rPr lang="en-US" altLang="en-US" sz="1200"/>
              <a:t> (like its namesake,  </a:t>
            </a:r>
          </a:p>
          <a:p>
            <a:pPr eaLnBrk="1" hangingPunct="1">
              <a:spcBef>
                <a:spcPct val="0"/>
              </a:spcBef>
              <a:buClrTx/>
              <a:buSzTx/>
              <a:buFontTx/>
              <a:buNone/>
            </a:pPr>
            <a:r>
              <a:rPr lang="en-US" altLang="en-US" sz="1200"/>
              <a:t>  the morning-glory flower)</a:t>
            </a:r>
          </a:p>
          <a:p>
            <a:pPr eaLnBrk="1" hangingPunct="1">
              <a:spcBef>
                <a:spcPct val="0"/>
              </a:spcBef>
              <a:buClrTx/>
              <a:buSzTx/>
              <a:buFontTx/>
              <a:buNone/>
            </a:pPr>
            <a:r>
              <a:rPr lang="en-US" altLang="en-US" sz="1200"/>
              <a:t>--VA usually…</a:t>
            </a:r>
            <a:r>
              <a:rPr lang="en-US" altLang="en-US" sz="1200" b="1">
                <a:solidFill>
                  <a:srgbClr val="0000FF"/>
                </a:solidFill>
              </a:rPr>
              <a:t>20/200</a:t>
            </a:r>
            <a:r>
              <a:rPr lang="en-US" altLang="en-US" sz="1200"/>
              <a:t>, but can be…</a:t>
            </a:r>
          </a:p>
          <a:p>
            <a:pPr eaLnBrk="1" hangingPunct="1">
              <a:spcBef>
                <a:spcPct val="0"/>
              </a:spcBef>
              <a:buClrTx/>
              <a:buSzTx/>
              <a:buFontTx/>
              <a:buNone/>
            </a:pPr>
            <a:r>
              <a:rPr lang="en-US" altLang="en-US" sz="1200"/>
              <a:t>   </a:t>
            </a:r>
            <a:r>
              <a:rPr lang="en-US" altLang="en-US" sz="1200" b="1">
                <a:solidFill>
                  <a:srgbClr val="0000FF"/>
                </a:solidFill>
              </a:rPr>
              <a:t>20/20&lt;-&gt;NLP</a:t>
            </a:r>
          </a:p>
          <a:p>
            <a:pPr eaLnBrk="1" hangingPunct="1">
              <a:spcBef>
                <a:spcPct val="0"/>
              </a:spcBef>
              <a:buClrTx/>
              <a:buSzTx/>
              <a:buFontTx/>
              <a:buNone/>
            </a:pPr>
            <a:r>
              <a:rPr lang="en-US" altLang="en-US" sz="1200"/>
              <a:t>--1/3 develop…</a:t>
            </a:r>
            <a:r>
              <a:rPr lang="en-US" altLang="en-US" sz="1200" b="1">
                <a:solidFill>
                  <a:srgbClr val="CCECFF"/>
                </a:solidFill>
              </a:rPr>
              <a:t>serous</a:t>
            </a:r>
            <a:r>
              <a:rPr lang="en-US" altLang="en-US" sz="1200" b="1">
                <a:solidFill>
                  <a:srgbClr val="0000FF"/>
                </a:solidFill>
              </a:rPr>
              <a:t> </a:t>
            </a:r>
            <a:r>
              <a:rPr lang="en-US" altLang="en-US" sz="1200" b="1">
                <a:solidFill>
                  <a:srgbClr val="CCECFF"/>
                </a:solidFill>
              </a:rPr>
              <a:t>RD</a:t>
            </a:r>
          </a:p>
        </p:txBody>
      </p:sp>
      <p:sp>
        <p:nvSpPr>
          <p:cNvPr id="21" name="Text Box 3">
            <a:extLst>
              <a:ext uri="{FF2B5EF4-FFF2-40B4-BE49-F238E27FC236}">
                <a16:creationId xmlns:a16="http://schemas.microsoft.com/office/drawing/2014/main" id="{41E65286-1344-4B1D-9C7C-2CEEABB1C361}"/>
              </a:ext>
            </a:extLst>
          </p:cNvPr>
          <p:cNvSpPr txBox="1">
            <a:spLocks noChangeArrowheads="1"/>
          </p:cNvSpPr>
          <p:nvPr/>
        </p:nvSpPr>
        <p:spPr bwMode="auto">
          <a:xfrm>
            <a:off x="793750" y="3505200"/>
            <a:ext cx="2274888" cy="677863"/>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r>
              <a:rPr lang="en-US" altLang="en-US" sz="1400" b="1">
                <a:solidFill>
                  <a:schemeClr val="bg1">
                    <a:lumMod val="65000"/>
                  </a:schemeClr>
                </a:solidFill>
              </a:rPr>
              <a:t>Optic Pit/Hole</a:t>
            </a:r>
          </a:p>
          <a:p>
            <a:pPr eaLnBrk="1" hangingPunct="1">
              <a:defRPr/>
            </a:pPr>
            <a:r>
              <a:rPr lang="en-US" altLang="en-US" sz="1200">
                <a:solidFill>
                  <a:schemeClr val="bg1">
                    <a:lumMod val="65000"/>
                  </a:schemeClr>
                </a:solidFill>
              </a:rPr>
              <a:t>--Associated with…</a:t>
            </a:r>
            <a:r>
              <a:rPr lang="en-US" altLang="en-US" sz="1200" b="1">
                <a:solidFill>
                  <a:schemeClr val="bg1">
                    <a:lumMod val="65000"/>
                  </a:schemeClr>
                </a:solidFill>
              </a:rPr>
              <a:t>serous RD</a:t>
            </a:r>
          </a:p>
          <a:p>
            <a:pPr eaLnBrk="1" hangingPunct="1">
              <a:defRPr/>
            </a:pPr>
            <a:r>
              <a:rPr lang="en-US" altLang="en-US" sz="1200" b="1">
                <a:solidFill>
                  <a:schemeClr val="bg1">
                    <a:lumMod val="65000"/>
                  </a:schemeClr>
                </a:solidFill>
              </a:rPr>
              <a:t>  in adulthood</a:t>
            </a:r>
          </a:p>
        </p:txBody>
      </p:sp>
      <p:sp>
        <p:nvSpPr>
          <p:cNvPr id="22" name="Line 4">
            <a:extLst>
              <a:ext uri="{FF2B5EF4-FFF2-40B4-BE49-F238E27FC236}">
                <a16:creationId xmlns:a16="http://schemas.microsoft.com/office/drawing/2014/main" id="{F29D141A-2FBA-4218-A5EF-4F64786EAFD0}"/>
              </a:ext>
            </a:extLst>
          </p:cNvPr>
          <p:cNvSpPr>
            <a:spLocks noChangeShapeType="1"/>
          </p:cNvSpPr>
          <p:nvPr/>
        </p:nvSpPr>
        <p:spPr bwMode="auto">
          <a:xfrm flipH="1">
            <a:off x="1600200" y="2057400"/>
            <a:ext cx="1524000" cy="381000"/>
          </a:xfrm>
          <a:prstGeom prst="line">
            <a:avLst/>
          </a:prstGeom>
          <a:noFill/>
          <a:ln w="9525">
            <a:solidFill>
              <a:schemeClr val="bg1">
                <a:lumMod val="6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en-US">
              <a:latin typeface="Arial" charset="0"/>
            </a:endParaRPr>
          </a:p>
        </p:txBody>
      </p:sp>
      <p:sp>
        <p:nvSpPr>
          <p:cNvPr id="23" name="Text Box 6">
            <a:extLst>
              <a:ext uri="{FF2B5EF4-FFF2-40B4-BE49-F238E27FC236}">
                <a16:creationId xmlns:a16="http://schemas.microsoft.com/office/drawing/2014/main" id="{5DFD5389-5F0F-430B-9FE9-4FD1DA507055}"/>
              </a:ext>
            </a:extLst>
          </p:cNvPr>
          <p:cNvSpPr txBox="1">
            <a:spLocks noChangeArrowheads="1"/>
          </p:cNvSpPr>
          <p:nvPr/>
        </p:nvSpPr>
        <p:spPr bwMode="auto">
          <a:xfrm>
            <a:off x="1341438" y="1524000"/>
            <a:ext cx="3543300" cy="4587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algn="ctr" eaLnBrk="1" hangingPunct="1">
              <a:lnSpc>
                <a:spcPct val="85000"/>
              </a:lnSpc>
              <a:defRPr/>
            </a:pPr>
            <a:r>
              <a:rPr lang="en-US" altLang="en-US" sz="1400" i="1">
                <a:solidFill>
                  <a:schemeClr val="bg1">
                    <a:lumMod val="65000"/>
                  </a:schemeClr>
                </a:solidFill>
              </a:rPr>
              <a:t>These three are all secondary to abnormal</a:t>
            </a:r>
          </a:p>
          <a:p>
            <a:pPr algn="ctr" eaLnBrk="1" hangingPunct="1">
              <a:lnSpc>
                <a:spcPct val="85000"/>
              </a:lnSpc>
              <a:defRPr/>
            </a:pPr>
            <a:r>
              <a:rPr lang="en-US" altLang="en-US" sz="1400" i="1">
                <a:solidFill>
                  <a:schemeClr val="bg1">
                    <a:lumMod val="65000"/>
                  </a:schemeClr>
                </a:solidFill>
              </a:rPr>
              <a:t>closure of the embryonic optic fissure</a:t>
            </a:r>
          </a:p>
        </p:txBody>
      </p:sp>
      <p:sp>
        <p:nvSpPr>
          <p:cNvPr id="24" name="Text Box 7">
            <a:extLst>
              <a:ext uri="{FF2B5EF4-FFF2-40B4-BE49-F238E27FC236}">
                <a16:creationId xmlns:a16="http://schemas.microsoft.com/office/drawing/2014/main" id="{204468A2-E2DD-443A-AC88-37688980B366}"/>
              </a:ext>
            </a:extLst>
          </p:cNvPr>
          <p:cNvSpPr txBox="1">
            <a:spLocks noChangeArrowheads="1"/>
          </p:cNvSpPr>
          <p:nvPr/>
        </p:nvSpPr>
        <p:spPr bwMode="auto">
          <a:xfrm>
            <a:off x="76200" y="2514600"/>
            <a:ext cx="2782888" cy="862013"/>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r>
              <a:rPr lang="en-US" altLang="en-US" sz="1400" b="1">
                <a:solidFill>
                  <a:schemeClr val="bg1">
                    <a:lumMod val="65000"/>
                  </a:schemeClr>
                </a:solidFill>
              </a:rPr>
              <a:t>Optic Nerve Coloboma</a:t>
            </a:r>
          </a:p>
          <a:p>
            <a:pPr eaLnBrk="1" hangingPunct="1">
              <a:defRPr/>
            </a:pPr>
            <a:r>
              <a:rPr lang="en-US" altLang="en-US" sz="1200">
                <a:solidFill>
                  <a:schemeClr val="bg1">
                    <a:lumMod val="65000"/>
                  </a:schemeClr>
                </a:solidFill>
              </a:rPr>
              <a:t>1) May resemble…</a:t>
            </a:r>
            <a:r>
              <a:rPr lang="en-US" altLang="en-US" sz="1200" b="1">
                <a:solidFill>
                  <a:schemeClr val="bg1">
                    <a:lumMod val="65000"/>
                  </a:schemeClr>
                </a:solidFill>
              </a:rPr>
              <a:t>deep cupping</a:t>
            </a:r>
          </a:p>
          <a:p>
            <a:pPr eaLnBrk="1" hangingPunct="1">
              <a:defRPr/>
            </a:pPr>
            <a:r>
              <a:rPr lang="en-US" altLang="en-US" sz="1200">
                <a:solidFill>
                  <a:schemeClr val="bg1">
                    <a:lumMod val="65000"/>
                  </a:schemeClr>
                </a:solidFill>
              </a:rPr>
              <a:t>2) Can be…</a:t>
            </a:r>
            <a:r>
              <a:rPr lang="en-US" altLang="en-US" sz="1200" b="1">
                <a:solidFill>
                  <a:schemeClr val="bg1">
                    <a:lumMod val="65000"/>
                  </a:schemeClr>
                </a:solidFill>
              </a:rPr>
              <a:t>bilateral, asymmetric</a:t>
            </a:r>
          </a:p>
          <a:p>
            <a:pPr eaLnBrk="1" hangingPunct="1">
              <a:defRPr/>
            </a:pPr>
            <a:r>
              <a:rPr lang="en-US" altLang="en-US" sz="1200">
                <a:solidFill>
                  <a:schemeClr val="bg1">
                    <a:lumMod val="65000"/>
                  </a:schemeClr>
                </a:solidFill>
              </a:rPr>
              <a:t>3) Part of the…</a:t>
            </a:r>
            <a:r>
              <a:rPr lang="en-US" altLang="en-US" sz="1200" b="1">
                <a:solidFill>
                  <a:schemeClr val="bg1">
                    <a:lumMod val="65000"/>
                  </a:schemeClr>
                </a:solidFill>
              </a:rPr>
              <a:t>CHARGE association</a:t>
            </a:r>
          </a:p>
        </p:txBody>
      </p:sp>
      <p:sp>
        <p:nvSpPr>
          <p:cNvPr id="25" name="Line 8">
            <a:extLst>
              <a:ext uri="{FF2B5EF4-FFF2-40B4-BE49-F238E27FC236}">
                <a16:creationId xmlns:a16="http://schemas.microsoft.com/office/drawing/2014/main" id="{EDEEAEB6-5352-41F1-8557-B23E6F4B4721}"/>
              </a:ext>
            </a:extLst>
          </p:cNvPr>
          <p:cNvSpPr>
            <a:spLocks noChangeShapeType="1"/>
          </p:cNvSpPr>
          <p:nvPr/>
        </p:nvSpPr>
        <p:spPr bwMode="auto">
          <a:xfrm flipH="1">
            <a:off x="2971800" y="2057400"/>
            <a:ext cx="152400" cy="1447800"/>
          </a:xfrm>
          <a:prstGeom prst="line">
            <a:avLst/>
          </a:prstGeom>
          <a:noFill/>
          <a:ln w="9525">
            <a:solidFill>
              <a:schemeClr val="bg1">
                <a:lumMod val="6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en-US">
              <a:latin typeface="Arial" charset="0"/>
            </a:endParaRPr>
          </a:p>
        </p:txBody>
      </p:sp>
      <p:sp>
        <p:nvSpPr>
          <p:cNvPr id="26" name="Text Box 9">
            <a:extLst>
              <a:ext uri="{FF2B5EF4-FFF2-40B4-BE49-F238E27FC236}">
                <a16:creationId xmlns:a16="http://schemas.microsoft.com/office/drawing/2014/main" id="{966E8F5F-47FB-451D-A3AD-4D6CFA5F356D}"/>
              </a:ext>
            </a:extLst>
          </p:cNvPr>
          <p:cNvSpPr txBox="1">
            <a:spLocks noChangeArrowheads="1"/>
          </p:cNvSpPr>
          <p:nvPr/>
        </p:nvSpPr>
        <p:spPr bwMode="auto">
          <a:xfrm>
            <a:off x="1371600" y="4267200"/>
            <a:ext cx="3057525" cy="2154238"/>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r>
              <a:rPr lang="en-US" altLang="en-US" sz="1400" b="1" dirty="0">
                <a:solidFill>
                  <a:schemeClr val="bg1">
                    <a:lumMod val="65000"/>
                  </a:schemeClr>
                </a:solidFill>
              </a:rPr>
              <a:t>Morning-Glory Disc</a:t>
            </a:r>
          </a:p>
          <a:p>
            <a:pPr eaLnBrk="1" hangingPunct="1">
              <a:defRPr/>
            </a:pPr>
            <a:r>
              <a:rPr lang="en-US" altLang="en-US" sz="1200" dirty="0">
                <a:solidFill>
                  <a:schemeClr val="bg1">
                    <a:lumMod val="65000"/>
                  </a:schemeClr>
                </a:solidFill>
              </a:rPr>
              <a:t>--DFE reveals:</a:t>
            </a:r>
          </a:p>
          <a:p>
            <a:pPr eaLnBrk="1" hangingPunct="1">
              <a:defRPr/>
            </a:pPr>
            <a:r>
              <a:rPr lang="en-US" altLang="en-US" sz="1200" dirty="0">
                <a:solidFill>
                  <a:schemeClr val="bg1">
                    <a:lumMod val="65000"/>
                  </a:schemeClr>
                </a:solidFill>
              </a:rPr>
              <a:t>  1) A funnel-shaped…</a:t>
            </a:r>
            <a:r>
              <a:rPr lang="en-US" altLang="en-US" sz="1200" b="1" dirty="0">
                <a:solidFill>
                  <a:schemeClr val="bg1">
                    <a:lumMod val="65000"/>
                  </a:schemeClr>
                </a:solidFill>
              </a:rPr>
              <a:t>excavation</a:t>
            </a:r>
            <a:endParaRPr lang="en-US" altLang="en-US" sz="1200" dirty="0">
              <a:solidFill>
                <a:schemeClr val="bg1">
                  <a:lumMod val="65000"/>
                </a:schemeClr>
              </a:solidFill>
            </a:endParaRPr>
          </a:p>
          <a:p>
            <a:pPr eaLnBrk="1" hangingPunct="1">
              <a:defRPr/>
            </a:pPr>
            <a:r>
              <a:rPr lang="en-US" altLang="en-US" sz="1200" dirty="0">
                <a:solidFill>
                  <a:schemeClr val="bg1">
                    <a:lumMod val="65000"/>
                  </a:schemeClr>
                </a:solidFill>
              </a:rPr>
              <a:t>  2) Number of vessels crossing the rim</a:t>
            </a:r>
          </a:p>
          <a:p>
            <a:pPr eaLnBrk="1" hangingPunct="1">
              <a:defRPr/>
            </a:pPr>
            <a:r>
              <a:rPr lang="en-US" altLang="en-US" sz="1200" dirty="0">
                <a:solidFill>
                  <a:schemeClr val="bg1">
                    <a:lumMod val="65000"/>
                  </a:schemeClr>
                </a:solidFill>
              </a:rPr>
              <a:t>    seems abnormally…</a:t>
            </a:r>
            <a:r>
              <a:rPr lang="en-US" altLang="en-US" sz="1200" b="1" dirty="0">
                <a:solidFill>
                  <a:schemeClr val="bg1">
                    <a:lumMod val="65000"/>
                  </a:schemeClr>
                </a:solidFill>
              </a:rPr>
              <a:t>high</a:t>
            </a:r>
            <a:r>
              <a:rPr lang="en-US" altLang="en-US" sz="1200" dirty="0">
                <a:solidFill>
                  <a:schemeClr val="bg1">
                    <a:lumMod val="65000"/>
                  </a:schemeClr>
                </a:solidFill>
              </a:rPr>
              <a:t> </a:t>
            </a:r>
            <a:endParaRPr lang="en-US" altLang="en-US" sz="1200" b="1" dirty="0">
              <a:solidFill>
                <a:schemeClr val="bg1">
                  <a:lumMod val="65000"/>
                </a:schemeClr>
              </a:solidFill>
            </a:endParaRPr>
          </a:p>
          <a:p>
            <a:pPr eaLnBrk="1" hangingPunct="1">
              <a:defRPr/>
            </a:pPr>
            <a:r>
              <a:rPr lang="en-US" altLang="en-US" sz="1200" dirty="0">
                <a:solidFill>
                  <a:schemeClr val="bg1">
                    <a:lumMod val="65000"/>
                  </a:schemeClr>
                </a:solidFill>
              </a:rPr>
              <a:t>--Tissue is…</a:t>
            </a:r>
            <a:r>
              <a:rPr lang="en-US" altLang="en-US" sz="1200" b="1" dirty="0">
                <a:solidFill>
                  <a:schemeClr val="bg1">
                    <a:lumMod val="65000"/>
                  </a:schemeClr>
                </a:solidFill>
              </a:rPr>
              <a:t>contractile</a:t>
            </a:r>
            <a:r>
              <a:rPr lang="en-US" altLang="en-US" sz="1200" dirty="0">
                <a:solidFill>
                  <a:schemeClr val="bg1">
                    <a:lumMod val="65000"/>
                  </a:schemeClr>
                </a:solidFill>
              </a:rPr>
              <a:t>, so cup seems</a:t>
            </a:r>
          </a:p>
          <a:p>
            <a:pPr eaLnBrk="1" hangingPunct="1">
              <a:defRPr/>
            </a:pPr>
            <a:r>
              <a:rPr lang="en-US" altLang="en-US" sz="1200" dirty="0">
                <a:solidFill>
                  <a:schemeClr val="bg1">
                    <a:lumMod val="65000"/>
                  </a:schemeClr>
                </a:solidFill>
              </a:rPr>
              <a:t>  to…</a:t>
            </a:r>
            <a:r>
              <a:rPr lang="en-US" altLang="en-US" sz="1200" b="1" dirty="0">
                <a:solidFill>
                  <a:schemeClr val="bg1">
                    <a:lumMod val="65000"/>
                  </a:schemeClr>
                </a:solidFill>
              </a:rPr>
              <a:t>open </a:t>
            </a:r>
            <a:r>
              <a:rPr lang="en-US" altLang="en-US" sz="1200" dirty="0">
                <a:solidFill>
                  <a:schemeClr val="bg1">
                    <a:lumMod val="65000"/>
                  </a:schemeClr>
                </a:solidFill>
              </a:rPr>
              <a:t>and</a:t>
            </a:r>
            <a:r>
              <a:rPr lang="en-US" altLang="en-US" sz="1200" b="1" dirty="0">
                <a:solidFill>
                  <a:schemeClr val="bg1">
                    <a:lumMod val="65000"/>
                  </a:schemeClr>
                </a:solidFill>
              </a:rPr>
              <a:t> close</a:t>
            </a:r>
            <a:r>
              <a:rPr lang="en-US" altLang="en-US" sz="1200" dirty="0">
                <a:solidFill>
                  <a:schemeClr val="bg1">
                    <a:lumMod val="65000"/>
                  </a:schemeClr>
                </a:solidFill>
              </a:rPr>
              <a:t> (like its namesake,  </a:t>
            </a:r>
          </a:p>
          <a:p>
            <a:pPr eaLnBrk="1" hangingPunct="1">
              <a:defRPr/>
            </a:pPr>
            <a:r>
              <a:rPr lang="en-US" altLang="en-US" sz="1200" dirty="0">
                <a:solidFill>
                  <a:schemeClr val="bg1">
                    <a:lumMod val="65000"/>
                  </a:schemeClr>
                </a:solidFill>
              </a:rPr>
              <a:t>  the morning-glory flower)</a:t>
            </a:r>
          </a:p>
          <a:p>
            <a:pPr eaLnBrk="1" hangingPunct="1">
              <a:defRPr/>
            </a:pPr>
            <a:r>
              <a:rPr lang="en-US" altLang="en-US" sz="1200" dirty="0">
                <a:solidFill>
                  <a:schemeClr val="bg1">
                    <a:lumMod val="65000"/>
                  </a:schemeClr>
                </a:solidFill>
              </a:rPr>
              <a:t>--VA usually…</a:t>
            </a:r>
            <a:r>
              <a:rPr lang="en-US" altLang="en-US" sz="1200" b="1" dirty="0">
                <a:solidFill>
                  <a:schemeClr val="bg1">
                    <a:lumMod val="65000"/>
                  </a:schemeClr>
                </a:solidFill>
              </a:rPr>
              <a:t>20/200</a:t>
            </a:r>
            <a:r>
              <a:rPr lang="en-US" altLang="en-US" sz="1200" dirty="0">
                <a:solidFill>
                  <a:schemeClr val="bg1">
                    <a:lumMod val="65000"/>
                  </a:schemeClr>
                </a:solidFill>
              </a:rPr>
              <a:t>, but can be…</a:t>
            </a:r>
          </a:p>
          <a:p>
            <a:pPr eaLnBrk="1" hangingPunct="1">
              <a:defRPr/>
            </a:pPr>
            <a:r>
              <a:rPr lang="en-US" altLang="en-US" sz="1200" dirty="0">
                <a:solidFill>
                  <a:schemeClr val="bg1">
                    <a:lumMod val="65000"/>
                  </a:schemeClr>
                </a:solidFill>
              </a:rPr>
              <a:t>   </a:t>
            </a:r>
            <a:r>
              <a:rPr lang="en-US" altLang="en-US" sz="1200" b="1" dirty="0">
                <a:solidFill>
                  <a:schemeClr val="bg1">
                    <a:lumMod val="65000"/>
                  </a:schemeClr>
                </a:solidFill>
              </a:rPr>
              <a:t>20/20&lt;-&gt;NLP</a:t>
            </a:r>
          </a:p>
          <a:p>
            <a:pPr eaLnBrk="1" hangingPunct="1">
              <a:defRPr/>
            </a:pPr>
            <a:r>
              <a:rPr lang="en-US" altLang="en-US" sz="1200" dirty="0">
                <a:solidFill>
                  <a:schemeClr val="bg1">
                    <a:lumMod val="65000"/>
                  </a:schemeClr>
                </a:solidFill>
              </a:rPr>
              <a:t>--1/3 develop…</a:t>
            </a:r>
            <a:r>
              <a:rPr lang="en-US" altLang="en-US" sz="1200" b="1" dirty="0">
                <a:solidFill>
                  <a:schemeClr val="bg1">
                    <a:lumMod val="65000"/>
                  </a:schemeClr>
                </a:solidFill>
              </a:rPr>
              <a:t>serous RD</a:t>
            </a:r>
          </a:p>
        </p:txBody>
      </p:sp>
      <p:sp>
        <p:nvSpPr>
          <p:cNvPr id="27" name="Line 12">
            <a:extLst>
              <a:ext uri="{FF2B5EF4-FFF2-40B4-BE49-F238E27FC236}">
                <a16:creationId xmlns:a16="http://schemas.microsoft.com/office/drawing/2014/main" id="{65BA81D9-D9F9-47DA-B94E-2401C9B40EBF}"/>
              </a:ext>
            </a:extLst>
          </p:cNvPr>
          <p:cNvSpPr>
            <a:spLocks noChangeShapeType="1"/>
          </p:cNvSpPr>
          <p:nvPr/>
        </p:nvSpPr>
        <p:spPr bwMode="auto">
          <a:xfrm>
            <a:off x="3124200" y="2057400"/>
            <a:ext cx="381000" cy="22098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en-US"/>
          </a:p>
        </p:txBody>
      </p:sp>
      <p:sp>
        <p:nvSpPr>
          <p:cNvPr id="30" name="Text Box 13">
            <a:extLst>
              <a:ext uri="{FF2B5EF4-FFF2-40B4-BE49-F238E27FC236}">
                <a16:creationId xmlns:a16="http://schemas.microsoft.com/office/drawing/2014/main" id="{E04BC85D-0482-42C1-8D98-D7B33C07DA16}"/>
              </a:ext>
            </a:extLst>
          </p:cNvPr>
          <p:cNvSpPr txBox="1">
            <a:spLocks noChangeArrowheads="1"/>
          </p:cNvSpPr>
          <p:nvPr/>
        </p:nvSpPr>
        <p:spPr bwMode="auto">
          <a:xfrm>
            <a:off x="5257800" y="3760788"/>
            <a:ext cx="3424238" cy="1231900"/>
          </a:xfrm>
          <a:prstGeom prst="rect">
            <a:avLst/>
          </a:prstGeom>
          <a:solidFill>
            <a:srgbClr val="CCFF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dirty="0"/>
              <a:t>Optic Nerve Hypoplasia</a:t>
            </a:r>
          </a:p>
          <a:p>
            <a:pPr eaLnBrk="1" hangingPunct="1">
              <a:spcBef>
                <a:spcPct val="0"/>
              </a:spcBef>
              <a:buClrTx/>
              <a:buSzTx/>
              <a:buFontTx/>
              <a:buNone/>
            </a:pPr>
            <a:r>
              <a:rPr lang="en-US" altLang="en-US" sz="1200" dirty="0"/>
              <a:t>1) Abnormally low</a:t>
            </a:r>
            <a:r>
              <a:rPr lang="en-US" altLang="en-US" sz="1200" b="1" dirty="0">
                <a:solidFill>
                  <a:srgbClr val="0000FF"/>
                </a:solidFill>
              </a:rPr>
              <a:t> </a:t>
            </a:r>
            <a:r>
              <a:rPr lang="en-US" altLang="en-US" sz="1200" dirty="0"/>
              <a:t>number of…</a:t>
            </a:r>
            <a:r>
              <a:rPr lang="en-US" altLang="en-US" sz="1200" b="1" dirty="0">
                <a:solidFill>
                  <a:srgbClr val="0000FF"/>
                </a:solidFill>
              </a:rPr>
              <a:t>axons</a:t>
            </a:r>
          </a:p>
          <a:p>
            <a:pPr eaLnBrk="1" hangingPunct="1">
              <a:spcBef>
                <a:spcPct val="0"/>
              </a:spcBef>
              <a:buClrTx/>
              <a:buSzTx/>
              <a:buFontTx/>
              <a:buNone/>
            </a:pPr>
            <a:r>
              <a:rPr lang="en-US" altLang="en-US" sz="1200" dirty="0"/>
              <a:t>2) DFE: Small pale disc with…</a:t>
            </a:r>
            <a:r>
              <a:rPr lang="en-US" altLang="en-US" sz="1200" b="1" dirty="0">
                <a:solidFill>
                  <a:srgbClr val="0000FF"/>
                </a:solidFill>
              </a:rPr>
              <a:t>double ring </a:t>
            </a:r>
            <a:r>
              <a:rPr lang="en-US" altLang="en-US" sz="1200" dirty="0"/>
              <a:t>sign</a:t>
            </a:r>
          </a:p>
          <a:p>
            <a:pPr eaLnBrk="1" hangingPunct="1">
              <a:spcBef>
                <a:spcPct val="0"/>
              </a:spcBef>
              <a:buClrTx/>
              <a:buSzTx/>
              <a:buFontTx/>
              <a:buNone/>
            </a:pPr>
            <a:r>
              <a:rPr lang="en-US" altLang="en-US" sz="1200" dirty="0"/>
              <a:t>3) VA…</a:t>
            </a:r>
            <a:r>
              <a:rPr lang="en-US" altLang="en-US" sz="1200" b="1" dirty="0">
                <a:solidFill>
                  <a:srgbClr val="0000FF"/>
                </a:solidFill>
              </a:rPr>
              <a:t>20/15&lt;-&gt;NLP</a:t>
            </a:r>
          </a:p>
          <a:p>
            <a:pPr eaLnBrk="1" hangingPunct="1">
              <a:spcBef>
                <a:spcPct val="0"/>
              </a:spcBef>
              <a:buClrTx/>
              <a:buSzTx/>
              <a:buFontTx/>
              <a:buNone/>
            </a:pPr>
            <a:r>
              <a:rPr lang="en-US" altLang="en-US" sz="1200" dirty="0"/>
              <a:t>4) VF defects…</a:t>
            </a:r>
            <a:r>
              <a:rPr lang="en-US" altLang="en-US" sz="1200" b="1" dirty="0">
                <a:solidFill>
                  <a:srgbClr val="0000FF"/>
                </a:solidFill>
              </a:rPr>
              <a:t>invariably present</a:t>
            </a:r>
          </a:p>
          <a:p>
            <a:pPr eaLnBrk="1" hangingPunct="1">
              <a:spcBef>
                <a:spcPct val="0"/>
              </a:spcBef>
              <a:buClrTx/>
              <a:buSzTx/>
              <a:buFontTx/>
              <a:buNone/>
            </a:pPr>
            <a:r>
              <a:rPr lang="en-US" altLang="en-US" sz="1200" dirty="0"/>
              <a:t>5) Remember the…</a:t>
            </a:r>
            <a:r>
              <a:rPr lang="en-US" altLang="en-US" sz="1200" b="1" dirty="0">
                <a:solidFill>
                  <a:srgbClr val="0000FF"/>
                </a:solidFill>
              </a:rPr>
              <a:t>4 D’s</a:t>
            </a:r>
            <a:r>
              <a:rPr lang="en-US" altLang="en-US" sz="1200" dirty="0"/>
              <a:t> (more on this shortly)</a:t>
            </a:r>
          </a:p>
        </p:txBody>
      </p:sp>
      <p:sp>
        <p:nvSpPr>
          <p:cNvPr id="3" name="TextBox 2">
            <a:extLst>
              <a:ext uri="{FF2B5EF4-FFF2-40B4-BE49-F238E27FC236}">
                <a16:creationId xmlns:a16="http://schemas.microsoft.com/office/drawing/2014/main" id="{68192841-37DB-4365-912A-E85D7BB8C699}"/>
              </a:ext>
            </a:extLst>
          </p:cNvPr>
          <p:cNvSpPr txBox="1"/>
          <p:nvPr/>
        </p:nvSpPr>
        <p:spPr>
          <a:xfrm>
            <a:off x="1453926" y="2168210"/>
            <a:ext cx="7455348" cy="1569660"/>
          </a:xfrm>
          <a:prstGeom prst="rect">
            <a:avLst/>
          </a:prstGeom>
          <a:solidFill>
            <a:schemeClr val="accent5">
              <a:lumMod val="75000"/>
            </a:schemeClr>
          </a:solidFill>
        </p:spPr>
        <p:txBody>
          <a:bodyPr wrap="square" rtlCol="0">
            <a:spAutoFit/>
          </a:bodyPr>
          <a:lstStyle/>
          <a:p>
            <a:r>
              <a:rPr lang="en-US" sz="1600" i="1" dirty="0">
                <a:solidFill>
                  <a:schemeClr val="bg1">
                    <a:lumMod val="50000"/>
                  </a:schemeClr>
                </a:solidFill>
              </a:rPr>
              <a:t>You see a child with optic nerve hypoplasia. What steps should you at least consider taking?</a:t>
            </a:r>
          </a:p>
          <a:p>
            <a:r>
              <a:rPr lang="en-US" sz="1600" dirty="0">
                <a:solidFill>
                  <a:schemeClr val="bg1">
                    <a:lumMod val="50000"/>
                  </a:schemeClr>
                </a:solidFill>
              </a:rPr>
              <a:t>--Obtai</a:t>
            </a:r>
            <a:r>
              <a:rPr lang="en-US" sz="1600" dirty="0">
                <a:solidFill>
                  <a:schemeClr val="accent5">
                    <a:lumMod val="75000"/>
                  </a:schemeClr>
                </a:solidFill>
              </a:rPr>
              <a:t>ning</a:t>
            </a:r>
            <a:r>
              <a:rPr lang="en-US" sz="1600" dirty="0">
                <a:solidFill>
                  <a:schemeClr val="bg1">
                    <a:lumMod val="50000"/>
                  </a:schemeClr>
                </a:solidFill>
              </a:rPr>
              <a:t> </a:t>
            </a:r>
            <a:r>
              <a:rPr lang="en-US" sz="1600" i="1" dirty="0">
                <a:solidFill>
                  <a:schemeClr val="bg1">
                    <a:lumMod val="50000"/>
                  </a:schemeClr>
                </a:solidFill>
              </a:rPr>
              <a:t> </a:t>
            </a:r>
            <a:r>
              <a:rPr lang="en-US" sz="1600" b="1" dirty="0">
                <a:solidFill>
                  <a:srgbClr val="0000FF"/>
                </a:solidFill>
              </a:rPr>
              <a:t>MRI brain</a:t>
            </a:r>
            <a:r>
              <a:rPr lang="en-US" sz="1600" dirty="0">
                <a:solidFill>
                  <a:schemeClr val="accent5">
                    <a:lumMod val="75000"/>
                  </a:schemeClr>
                </a:solidFill>
              </a:rPr>
              <a:t>—a </a:t>
            </a:r>
            <a:r>
              <a:rPr lang="en-US" sz="1600" dirty="0">
                <a:solidFill>
                  <a:schemeClr val="bg1">
                    <a:lumMod val="50000"/>
                  </a:schemeClr>
                </a:solidFill>
              </a:rPr>
              <a:t>variety of CNS abnormalities are associated with it   (will un</a:t>
            </a:r>
            <a:r>
              <a:rPr lang="en-US" sz="1600" dirty="0">
                <a:solidFill>
                  <a:schemeClr val="accent5">
                    <a:lumMod val="75000"/>
                  </a:schemeClr>
                </a:solidFill>
              </a:rPr>
              <a:t>pack</a:t>
            </a:r>
            <a:r>
              <a:rPr lang="en-US" sz="1600" dirty="0">
                <a:solidFill>
                  <a:schemeClr val="bg1">
                    <a:lumMod val="50000"/>
                  </a:schemeClr>
                </a:solidFill>
              </a:rPr>
              <a:t> </a:t>
            </a:r>
            <a:r>
              <a:rPr lang="en-US" sz="1600" dirty="0">
                <a:solidFill>
                  <a:schemeClr val="accent5">
                    <a:lumMod val="75000"/>
                  </a:schemeClr>
                </a:solidFill>
              </a:rPr>
              <a:t>this in the upco</a:t>
            </a:r>
            <a:r>
              <a:rPr lang="en-US" sz="1600" dirty="0">
                <a:solidFill>
                  <a:schemeClr val="bg1">
                    <a:lumMod val="50000"/>
                  </a:schemeClr>
                </a:solidFill>
              </a:rPr>
              <a:t>ming </a:t>
            </a:r>
            <a:r>
              <a:rPr lang="en-US" sz="1600" i="1" dirty="0">
                <a:solidFill>
                  <a:schemeClr val="bg1">
                    <a:lumMod val="50000"/>
                  </a:schemeClr>
                </a:solidFill>
              </a:rPr>
              <a:t>4 D’s </a:t>
            </a:r>
            <a:r>
              <a:rPr lang="en-US" sz="1600" dirty="0">
                <a:solidFill>
                  <a:schemeClr val="bg1">
                    <a:lumMod val="50000"/>
                  </a:schemeClr>
                </a:solidFill>
              </a:rPr>
              <a:t>section)</a:t>
            </a:r>
          </a:p>
          <a:p>
            <a:r>
              <a:rPr lang="en-US" sz="1600" dirty="0">
                <a:solidFill>
                  <a:schemeClr val="bg1">
                    <a:lumMod val="50000"/>
                  </a:schemeClr>
                </a:solidFill>
              </a:rPr>
              <a:t>--Gettin</a:t>
            </a:r>
            <a:r>
              <a:rPr lang="en-US" sz="1600" dirty="0">
                <a:solidFill>
                  <a:schemeClr val="accent5">
                    <a:lumMod val="75000"/>
                  </a:schemeClr>
                </a:solidFill>
              </a:rPr>
              <a:t>g</a:t>
            </a:r>
            <a:r>
              <a:rPr lang="en-US" sz="1600" dirty="0">
                <a:solidFill>
                  <a:schemeClr val="bg1">
                    <a:lumMod val="50000"/>
                  </a:schemeClr>
                </a:solidFill>
              </a:rPr>
              <a:t> </a:t>
            </a:r>
            <a:r>
              <a:rPr lang="en-US" sz="1600" dirty="0">
                <a:solidFill>
                  <a:schemeClr val="accent5">
                    <a:lumMod val="75000"/>
                  </a:schemeClr>
                </a:solidFill>
              </a:rPr>
              <a:t>an</a:t>
            </a:r>
            <a:r>
              <a:rPr lang="en-US" sz="1600" dirty="0">
                <a:solidFill>
                  <a:schemeClr val="bg1">
                    <a:lumMod val="50000"/>
                  </a:schemeClr>
                </a:solidFill>
              </a:rPr>
              <a:t>  </a:t>
            </a:r>
            <a:r>
              <a:rPr lang="en-US" sz="1600" dirty="0">
                <a:solidFill>
                  <a:schemeClr val="accent5">
                    <a:lumMod val="75000"/>
                  </a:schemeClr>
                </a:solidFill>
              </a:rPr>
              <a:t>endocrine</a:t>
            </a:r>
            <a:r>
              <a:rPr lang="en-US" sz="1600" dirty="0">
                <a:solidFill>
                  <a:schemeClr val="bg1">
                    <a:lumMod val="50000"/>
                  </a:schemeClr>
                </a:solidFill>
              </a:rPr>
              <a:t>  </a:t>
            </a:r>
            <a:r>
              <a:rPr lang="en-US" sz="1600" dirty="0">
                <a:solidFill>
                  <a:schemeClr val="accent5">
                    <a:lumMod val="75000"/>
                  </a:schemeClr>
                </a:solidFill>
              </a:rPr>
              <a:t>co</a:t>
            </a:r>
            <a:r>
              <a:rPr lang="en-US" sz="1600" dirty="0">
                <a:solidFill>
                  <a:schemeClr val="bg1">
                    <a:lumMod val="50000"/>
                  </a:schemeClr>
                </a:solidFill>
              </a:rPr>
              <a:t>nsult—multiple hormonal deficiencies are associated (mainly  </a:t>
            </a:r>
            <a:r>
              <a:rPr lang="en-US" sz="1600" b="1" dirty="0">
                <a:solidFill>
                  <a:srgbClr val="0000FF"/>
                </a:solidFill>
              </a:rPr>
              <a:t>pituitary- related</a:t>
            </a:r>
            <a:r>
              <a:rPr lang="en-US" sz="1600" dirty="0">
                <a:solidFill>
                  <a:schemeClr val="bg1">
                    <a:lumMod val="50000"/>
                  </a:schemeClr>
                </a:solidFill>
              </a:rPr>
              <a:t>)</a:t>
            </a:r>
          </a:p>
        </p:txBody>
      </p:sp>
      <p:sp>
        <p:nvSpPr>
          <p:cNvPr id="2" name="Oval 1">
            <a:extLst>
              <a:ext uri="{FF2B5EF4-FFF2-40B4-BE49-F238E27FC236}">
                <a16:creationId xmlns:a16="http://schemas.microsoft.com/office/drawing/2014/main" id="{06210155-FE3F-448F-9971-DE121E80A8D2}"/>
              </a:ext>
            </a:extLst>
          </p:cNvPr>
          <p:cNvSpPr/>
          <p:nvPr/>
        </p:nvSpPr>
        <p:spPr>
          <a:xfrm>
            <a:off x="4800600" y="3505200"/>
            <a:ext cx="4114800" cy="1828800"/>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Frame 3">
            <a:extLst>
              <a:ext uri="{FF2B5EF4-FFF2-40B4-BE49-F238E27FC236}">
                <a16:creationId xmlns:a16="http://schemas.microsoft.com/office/drawing/2014/main" id="{86A7C9C9-81FD-7FB2-5FBB-6B8EB36CC122}"/>
              </a:ext>
            </a:extLst>
          </p:cNvPr>
          <p:cNvSpPr/>
          <p:nvPr/>
        </p:nvSpPr>
        <p:spPr>
          <a:xfrm>
            <a:off x="2057400" y="2522538"/>
            <a:ext cx="2097088" cy="1343920"/>
          </a:xfrm>
          <a:prstGeom prst="frame">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5" name="TextBox 4">
            <a:extLst>
              <a:ext uri="{FF2B5EF4-FFF2-40B4-BE49-F238E27FC236}">
                <a16:creationId xmlns:a16="http://schemas.microsoft.com/office/drawing/2014/main" id="{ACCBA48F-740B-4E86-D3B0-8D9351961DE8}"/>
              </a:ext>
            </a:extLst>
          </p:cNvPr>
          <p:cNvSpPr txBox="1"/>
          <p:nvPr/>
        </p:nvSpPr>
        <p:spPr>
          <a:xfrm>
            <a:off x="978450" y="585868"/>
            <a:ext cx="4425624" cy="1815882"/>
          </a:xfrm>
          <a:prstGeom prst="rect">
            <a:avLst/>
          </a:prstGeom>
          <a:solidFill>
            <a:schemeClr val="accent6">
              <a:lumMod val="75000"/>
            </a:schemeClr>
          </a:solidFill>
        </p:spPr>
        <p:txBody>
          <a:bodyPr wrap="square" rtlCol="0">
            <a:spAutoFit/>
          </a:bodyPr>
          <a:lstStyle/>
          <a:p>
            <a:r>
              <a:rPr lang="en-US" sz="1400" i="1" dirty="0">
                <a:solidFill>
                  <a:schemeClr val="bg1"/>
                </a:solidFill>
              </a:rPr>
              <a:t>What is the classic </a:t>
            </a:r>
            <a:r>
              <a:rPr lang="en-US" sz="1400" b="1" i="1" dirty="0">
                <a:solidFill>
                  <a:schemeClr val="bg1"/>
                </a:solidFill>
              </a:rPr>
              <a:t>structural</a:t>
            </a:r>
            <a:r>
              <a:rPr lang="en-US" sz="1400" i="1" dirty="0">
                <a:solidFill>
                  <a:schemeClr val="bg1"/>
                </a:solidFill>
              </a:rPr>
              <a:t> pituitary abnormality associated with ON hypoplasia?</a:t>
            </a:r>
          </a:p>
          <a:p>
            <a:r>
              <a:rPr lang="en-US" sz="1400" dirty="0">
                <a:solidFill>
                  <a:schemeClr val="bg1"/>
                </a:solidFill>
              </a:rPr>
              <a:t>Anterior pituitary hypoplasia coupled with an  ectopic  posterior pituitary</a:t>
            </a:r>
            <a:endParaRPr lang="en-US" sz="1400" dirty="0">
              <a:solidFill>
                <a:schemeClr val="accent6">
                  <a:lumMod val="75000"/>
                </a:schemeClr>
              </a:solidFill>
            </a:endParaRPr>
          </a:p>
          <a:p>
            <a:endParaRPr lang="en-US" sz="1400" i="1" dirty="0">
              <a:solidFill>
                <a:schemeClr val="accent6">
                  <a:lumMod val="75000"/>
                </a:schemeClr>
              </a:solidFill>
            </a:endParaRPr>
          </a:p>
          <a:p>
            <a:r>
              <a:rPr lang="en-US" sz="1400" i="1" dirty="0">
                <a:solidFill>
                  <a:schemeClr val="accent6">
                    <a:lumMod val="75000"/>
                  </a:schemeClr>
                </a:solidFill>
              </a:rPr>
              <a:t>How will this manifest on neuroimaging?</a:t>
            </a:r>
          </a:p>
          <a:p>
            <a:r>
              <a:rPr lang="en-US" sz="1400" dirty="0">
                <a:solidFill>
                  <a:schemeClr val="accent6">
                    <a:lumMod val="75000"/>
                  </a:schemeClr>
                </a:solidFill>
              </a:rPr>
              <a:t>As an absent/hypoplastic anterior pituitary coupled with a  bright  spot at the  upper  infundibulum</a:t>
            </a:r>
          </a:p>
        </p:txBody>
      </p:sp>
      <p:sp>
        <p:nvSpPr>
          <p:cNvPr id="6" name="Rectangle 5">
            <a:extLst>
              <a:ext uri="{FF2B5EF4-FFF2-40B4-BE49-F238E27FC236}">
                <a16:creationId xmlns:a16="http://schemas.microsoft.com/office/drawing/2014/main" id="{863ED779-D69D-5FB7-6F20-B3AF5B963430}"/>
              </a:ext>
            </a:extLst>
          </p:cNvPr>
          <p:cNvSpPr/>
          <p:nvPr/>
        </p:nvSpPr>
        <p:spPr>
          <a:xfrm>
            <a:off x="4581749" y="1058699"/>
            <a:ext cx="730250" cy="212035"/>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036716522"/>
      </p:ext>
    </p:extLst>
  </p:cSld>
  <p:clrMapOvr>
    <a:masterClrMapping/>
  </p:clrMapOvr>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Text Box 13">
            <a:extLst>
              <a:ext uri="{FF2B5EF4-FFF2-40B4-BE49-F238E27FC236}">
                <a16:creationId xmlns:a16="http://schemas.microsoft.com/office/drawing/2014/main" id="{3C33F021-6FE1-431C-A26B-E52190B415D8}"/>
              </a:ext>
            </a:extLst>
          </p:cNvPr>
          <p:cNvSpPr txBox="1">
            <a:spLocks noChangeArrowheads="1"/>
          </p:cNvSpPr>
          <p:nvPr/>
        </p:nvSpPr>
        <p:spPr bwMode="auto">
          <a:xfrm>
            <a:off x="4800600" y="5257800"/>
            <a:ext cx="4294188" cy="1230313"/>
          </a:xfrm>
          <a:prstGeom prst="rect">
            <a:avLst/>
          </a:prstGeom>
          <a:solidFill>
            <a:srgbClr val="FFCC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Tilted-Disc Syndrome</a:t>
            </a:r>
          </a:p>
          <a:p>
            <a:pPr eaLnBrk="1" hangingPunct="1">
              <a:spcBef>
                <a:spcPct val="0"/>
              </a:spcBef>
              <a:buClrTx/>
              <a:buSzTx/>
              <a:buFontTx/>
              <a:buNone/>
            </a:pPr>
            <a:r>
              <a:rPr lang="en-US" altLang="en-US" sz="1200"/>
              <a:t>1) Superior pole appears…</a:t>
            </a:r>
            <a:r>
              <a:rPr lang="en-US" altLang="en-US" sz="1200" b="1">
                <a:solidFill>
                  <a:srgbClr val="0000FF"/>
                </a:solidFill>
              </a:rPr>
              <a:t>elevated</a:t>
            </a:r>
            <a:r>
              <a:rPr lang="en-US" altLang="en-US" sz="1200"/>
              <a:t>, inferior…</a:t>
            </a:r>
            <a:r>
              <a:rPr lang="en-US" altLang="en-US" sz="1200" b="1">
                <a:solidFill>
                  <a:srgbClr val="0000FF"/>
                </a:solidFill>
              </a:rPr>
              <a:t>recessed</a:t>
            </a:r>
          </a:p>
          <a:p>
            <a:pPr eaLnBrk="1" hangingPunct="1">
              <a:spcBef>
                <a:spcPct val="0"/>
              </a:spcBef>
              <a:buClrTx/>
              <a:buSzTx/>
              <a:buFontTx/>
              <a:buNone/>
            </a:pPr>
            <a:r>
              <a:rPr lang="en-US" altLang="en-US" sz="1200"/>
              <a:t>2) </a:t>
            </a:r>
            <a:r>
              <a:rPr lang="en-US" altLang="en-US" sz="1200">
                <a:solidFill>
                  <a:srgbClr val="FFCC99"/>
                </a:solidFill>
              </a:rPr>
              <a:t>Associated with…</a:t>
            </a:r>
            <a:r>
              <a:rPr lang="en-US" altLang="en-US" sz="1200" b="1">
                <a:solidFill>
                  <a:srgbClr val="FFCC99"/>
                </a:solidFill>
              </a:rPr>
              <a:t>situs inversus</a:t>
            </a:r>
            <a:r>
              <a:rPr lang="en-US" altLang="en-US" sz="1200">
                <a:solidFill>
                  <a:srgbClr val="FFCC99"/>
                </a:solidFill>
              </a:rPr>
              <a:t> of retinal vessels</a:t>
            </a:r>
          </a:p>
          <a:p>
            <a:pPr eaLnBrk="1" hangingPunct="1">
              <a:spcBef>
                <a:spcPct val="0"/>
              </a:spcBef>
              <a:buClrTx/>
              <a:buSzTx/>
              <a:buFontTx/>
              <a:buNone/>
            </a:pPr>
            <a:r>
              <a:rPr lang="en-US" altLang="en-US" sz="1200"/>
              <a:t>3) </a:t>
            </a:r>
            <a:r>
              <a:rPr lang="en-US" altLang="en-US" sz="1200">
                <a:solidFill>
                  <a:srgbClr val="FFCC99"/>
                </a:solidFill>
              </a:rPr>
              <a:t>Fundus abnormality produces…</a:t>
            </a:r>
            <a:r>
              <a:rPr lang="en-US" altLang="en-US" sz="1200" b="1">
                <a:solidFill>
                  <a:srgbClr val="FFCC99"/>
                </a:solidFill>
              </a:rPr>
              <a:t>myopic astigmatism</a:t>
            </a:r>
          </a:p>
          <a:p>
            <a:pPr eaLnBrk="1" hangingPunct="1">
              <a:spcBef>
                <a:spcPct val="0"/>
              </a:spcBef>
              <a:buClrTx/>
              <a:buSzTx/>
              <a:buFontTx/>
              <a:buNone/>
            </a:pPr>
            <a:r>
              <a:rPr lang="en-US" altLang="en-US" sz="1200"/>
              <a:t>4) </a:t>
            </a:r>
            <a:r>
              <a:rPr lang="en-US" altLang="en-US" sz="1200">
                <a:solidFill>
                  <a:srgbClr val="FFCC99"/>
                </a:solidFill>
              </a:rPr>
              <a:t>VF testing reveals…</a:t>
            </a:r>
            <a:r>
              <a:rPr lang="en-US" altLang="en-US" sz="1200" b="1">
                <a:solidFill>
                  <a:srgbClr val="FFCC99"/>
                </a:solidFill>
              </a:rPr>
              <a:t>bitemporal hemianopia</a:t>
            </a:r>
            <a:r>
              <a:rPr lang="en-US" altLang="en-US" sz="1200">
                <a:solidFill>
                  <a:srgbClr val="FFCC99"/>
                </a:solidFill>
              </a:rPr>
              <a:t> that doesn’t</a:t>
            </a:r>
          </a:p>
          <a:p>
            <a:pPr eaLnBrk="1" hangingPunct="1">
              <a:spcBef>
                <a:spcPct val="0"/>
              </a:spcBef>
              <a:buClrTx/>
              <a:buSzTx/>
              <a:buFontTx/>
              <a:buNone/>
            </a:pPr>
            <a:r>
              <a:rPr lang="en-US" altLang="en-US" sz="1200">
                <a:solidFill>
                  <a:srgbClr val="FFCC99"/>
                </a:solidFill>
              </a:rPr>
              <a:t>   …</a:t>
            </a:r>
            <a:r>
              <a:rPr lang="en-US" altLang="en-US" sz="1200" b="1">
                <a:solidFill>
                  <a:srgbClr val="FFCC99"/>
                </a:solidFill>
              </a:rPr>
              <a:t>respect the vertical</a:t>
            </a:r>
            <a:r>
              <a:rPr lang="en-US" altLang="en-US" sz="1200">
                <a:solidFill>
                  <a:srgbClr val="FFCC99"/>
                </a:solidFill>
              </a:rPr>
              <a:t> and may…</a:t>
            </a:r>
            <a:r>
              <a:rPr lang="en-US" altLang="en-US" sz="1200" b="1">
                <a:solidFill>
                  <a:srgbClr val="FFCC99"/>
                </a:solidFill>
              </a:rPr>
              <a:t>resolve with refraction</a:t>
            </a:r>
          </a:p>
        </p:txBody>
      </p:sp>
      <p:sp>
        <p:nvSpPr>
          <p:cNvPr id="28" name="Text Box 13">
            <a:extLst>
              <a:ext uri="{FF2B5EF4-FFF2-40B4-BE49-F238E27FC236}">
                <a16:creationId xmlns:a16="http://schemas.microsoft.com/office/drawing/2014/main" id="{DEA6B129-DEFC-4933-98B7-C68271CF2D81}"/>
              </a:ext>
            </a:extLst>
          </p:cNvPr>
          <p:cNvSpPr txBox="1">
            <a:spLocks noChangeArrowheads="1"/>
          </p:cNvSpPr>
          <p:nvPr/>
        </p:nvSpPr>
        <p:spPr bwMode="auto">
          <a:xfrm>
            <a:off x="4800600" y="5257800"/>
            <a:ext cx="4216400" cy="1231106"/>
          </a:xfrm>
          <a:prstGeom prst="rect">
            <a:avLst/>
          </a:prstGeom>
          <a:solidFill>
            <a:srgbClr val="FFCC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dirty="0">
                <a:solidFill>
                  <a:schemeClr val="bg1">
                    <a:lumMod val="65000"/>
                  </a:schemeClr>
                </a:solidFill>
              </a:rPr>
              <a:t>Tilted-Disc Syndrome</a:t>
            </a:r>
          </a:p>
          <a:p>
            <a:pPr eaLnBrk="1" hangingPunct="1">
              <a:spcBef>
                <a:spcPct val="0"/>
              </a:spcBef>
              <a:buClrTx/>
              <a:buSzTx/>
              <a:buFontTx/>
              <a:buNone/>
            </a:pPr>
            <a:r>
              <a:rPr lang="en-US" altLang="en-US" sz="1200" dirty="0">
                <a:solidFill>
                  <a:srgbClr val="FFCC99"/>
                </a:solidFill>
              </a:rPr>
              <a:t>1) Superior pole appears…</a:t>
            </a:r>
            <a:r>
              <a:rPr lang="en-US" altLang="en-US" sz="1200" b="1" dirty="0">
                <a:solidFill>
                  <a:srgbClr val="FFCC99"/>
                </a:solidFill>
              </a:rPr>
              <a:t>elevated</a:t>
            </a:r>
            <a:r>
              <a:rPr lang="en-US" altLang="en-US" sz="1200" dirty="0">
                <a:solidFill>
                  <a:srgbClr val="FFCC99"/>
                </a:solidFill>
              </a:rPr>
              <a:t>, inferior… </a:t>
            </a:r>
            <a:r>
              <a:rPr lang="en-US" altLang="en-US" sz="1200" b="1" dirty="0">
                <a:solidFill>
                  <a:srgbClr val="FFCC99"/>
                </a:solidFill>
              </a:rPr>
              <a:t>recessed</a:t>
            </a:r>
          </a:p>
          <a:p>
            <a:pPr eaLnBrk="1" hangingPunct="1">
              <a:spcBef>
                <a:spcPct val="0"/>
              </a:spcBef>
              <a:buClrTx/>
              <a:buSzTx/>
              <a:buFontTx/>
              <a:buNone/>
            </a:pPr>
            <a:r>
              <a:rPr lang="en-US" altLang="en-US" sz="1200" dirty="0">
                <a:solidFill>
                  <a:srgbClr val="FFCC99"/>
                </a:solidFill>
              </a:rPr>
              <a:t>2) Associated with…</a:t>
            </a:r>
            <a:r>
              <a:rPr lang="en-US" altLang="en-US" sz="1200" b="1" dirty="0">
                <a:solidFill>
                  <a:srgbClr val="FFCC99"/>
                </a:solidFill>
              </a:rPr>
              <a:t>situs inversus</a:t>
            </a:r>
            <a:r>
              <a:rPr lang="en-US" altLang="en-US" sz="1200" dirty="0">
                <a:solidFill>
                  <a:srgbClr val="FFCC99"/>
                </a:solidFill>
              </a:rPr>
              <a:t> of retinal vessels</a:t>
            </a:r>
          </a:p>
          <a:p>
            <a:pPr eaLnBrk="1" hangingPunct="1">
              <a:spcBef>
                <a:spcPct val="0"/>
              </a:spcBef>
              <a:buClrTx/>
              <a:buSzTx/>
              <a:buFontTx/>
              <a:buNone/>
            </a:pPr>
            <a:r>
              <a:rPr lang="en-US" altLang="en-US" sz="1200" dirty="0">
                <a:solidFill>
                  <a:srgbClr val="FFCC99"/>
                </a:solidFill>
              </a:rPr>
              <a:t>3) Fundus abnormality produces… </a:t>
            </a:r>
            <a:r>
              <a:rPr lang="en-US" altLang="en-US" sz="1200" b="1" dirty="0">
                <a:solidFill>
                  <a:srgbClr val="FFCC99"/>
                </a:solidFill>
              </a:rPr>
              <a:t>myopic </a:t>
            </a:r>
            <a:r>
              <a:rPr lang="en-US" altLang="en-US" sz="1200" b="1" dirty="0" err="1">
                <a:solidFill>
                  <a:srgbClr val="FFCC99"/>
                </a:solidFill>
              </a:rPr>
              <a:t>astigm</a:t>
            </a:r>
            <a:endParaRPr lang="en-US" altLang="en-US" sz="1200" b="1" dirty="0">
              <a:solidFill>
                <a:srgbClr val="FFCC99"/>
              </a:solidFill>
            </a:endParaRPr>
          </a:p>
          <a:p>
            <a:pPr eaLnBrk="1" hangingPunct="1">
              <a:spcBef>
                <a:spcPct val="0"/>
              </a:spcBef>
              <a:buClrTx/>
              <a:buSzTx/>
              <a:buFontTx/>
              <a:buNone/>
            </a:pPr>
            <a:r>
              <a:rPr lang="en-US" altLang="en-US" sz="1200" dirty="0">
                <a:solidFill>
                  <a:srgbClr val="FFCC99"/>
                </a:solidFill>
              </a:rPr>
              <a:t>4) VF testing reveals…</a:t>
            </a:r>
            <a:r>
              <a:rPr lang="en-US" altLang="en-US" sz="1200" b="1" dirty="0">
                <a:solidFill>
                  <a:srgbClr val="FFCC99"/>
                </a:solidFill>
              </a:rPr>
              <a:t>bitemporal hemianopia</a:t>
            </a:r>
            <a:r>
              <a:rPr lang="en-US" altLang="en-US" sz="1200" dirty="0">
                <a:solidFill>
                  <a:srgbClr val="FFCC99"/>
                </a:solidFill>
              </a:rPr>
              <a:t> that </a:t>
            </a:r>
            <a:r>
              <a:rPr lang="en-US" altLang="en-US" sz="1200" dirty="0" err="1">
                <a:solidFill>
                  <a:srgbClr val="FFCC99"/>
                </a:solidFill>
              </a:rPr>
              <a:t>doesn’t</a:t>
            </a:r>
            <a:r>
              <a:rPr lang="en-US" altLang="en-US" sz="1200" b="1" dirty="0" err="1">
                <a:solidFill>
                  <a:srgbClr val="FFCC99"/>
                </a:solidFill>
              </a:rPr>
              <a:t>with</a:t>
            </a:r>
            <a:r>
              <a:rPr lang="en-US" altLang="en-US" sz="1200" b="1" dirty="0">
                <a:solidFill>
                  <a:srgbClr val="FFCC99"/>
                </a:solidFill>
              </a:rPr>
              <a:t> refract</a:t>
            </a:r>
          </a:p>
        </p:txBody>
      </p:sp>
      <p:sp>
        <p:nvSpPr>
          <p:cNvPr id="56330" name="Text Box 14">
            <a:extLst>
              <a:ext uri="{FF2B5EF4-FFF2-40B4-BE49-F238E27FC236}">
                <a16:creationId xmlns:a16="http://schemas.microsoft.com/office/drawing/2014/main" id="{E45ACE8A-191D-4C29-8A7A-120D0E2FCE5F}"/>
              </a:ext>
            </a:extLst>
          </p:cNvPr>
          <p:cNvSpPr txBox="1">
            <a:spLocks noChangeArrowheads="1"/>
          </p:cNvSpPr>
          <p:nvPr/>
        </p:nvSpPr>
        <p:spPr bwMode="auto">
          <a:xfrm>
            <a:off x="4648200" y="2576513"/>
            <a:ext cx="3522663" cy="862012"/>
          </a:xfrm>
          <a:prstGeom prst="rect">
            <a:avLst/>
          </a:prstGeom>
          <a:solidFill>
            <a:srgbClr val="FFC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solidFill>
                  <a:schemeClr val="bg1">
                    <a:lumMod val="65000"/>
                  </a:schemeClr>
                </a:solidFill>
              </a:rPr>
              <a:t>Myelinated RNFL</a:t>
            </a:r>
          </a:p>
          <a:p>
            <a:pPr eaLnBrk="1" hangingPunct="1">
              <a:spcBef>
                <a:spcPct val="0"/>
              </a:spcBef>
              <a:buClrTx/>
              <a:buSzTx/>
              <a:buFontTx/>
              <a:buNone/>
            </a:pPr>
            <a:r>
              <a:rPr lang="en-US" altLang="en-US" sz="1200">
                <a:solidFill>
                  <a:schemeClr val="bg1">
                    <a:lumMod val="65000"/>
                  </a:schemeClr>
                </a:solidFill>
              </a:rPr>
              <a:t>1) Myelin normally ends at the…</a:t>
            </a:r>
            <a:r>
              <a:rPr lang="en-US" altLang="en-US" sz="1200" b="1">
                <a:solidFill>
                  <a:schemeClr val="bg1">
                    <a:lumMod val="65000"/>
                  </a:schemeClr>
                </a:solidFill>
              </a:rPr>
              <a:t>lamina cribrosa</a:t>
            </a:r>
          </a:p>
          <a:p>
            <a:pPr eaLnBrk="1" hangingPunct="1">
              <a:spcBef>
                <a:spcPct val="0"/>
              </a:spcBef>
              <a:buClrTx/>
              <a:buSzTx/>
              <a:buFontTx/>
              <a:buNone/>
            </a:pPr>
            <a:r>
              <a:rPr lang="en-US" altLang="en-US" sz="1200">
                <a:solidFill>
                  <a:schemeClr val="bg1">
                    <a:lumMod val="65000"/>
                  </a:schemeClr>
                </a:solidFill>
              </a:rPr>
              <a:t>2) Can be…</a:t>
            </a:r>
            <a:r>
              <a:rPr lang="en-US" altLang="en-US" sz="1200" b="1">
                <a:solidFill>
                  <a:schemeClr val="bg1">
                    <a:lumMod val="65000"/>
                  </a:schemeClr>
                </a:solidFill>
              </a:rPr>
              <a:t>patchy</a:t>
            </a:r>
            <a:r>
              <a:rPr lang="en-US" altLang="en-US" sz="1200">
                <a:solidFill>
                  <a:schemeClr val="bg1">
                    <a:lumMod val="65000"/>
                  </a:schemeClr>
                </a:solidFill>
              </a:rPr>
              <a:t> and </a:t>
            </a:r>
            <a:r>
              <a:rPr lang="en-US" altLang="en-US" sz="1200" b="1">
                <a:solidFill>
                  <a:schemeClr val="bg1">
                    <a:lumMod val="65000"/>
                  </a:schemeClr>
                </a:solidFill>
              </a:rPr>
              <a:t>discontinuous</a:t>
            </a:r>
          </a:p>
          <a:p>
            <a:pPr eaLnBrk="1" hangingPunct="1">
              <a:spcBef>
                <a:spcPct val="0"/>
              </a:spcBef>
              <a:buClrTx/>
              <a:buSzTx/>
              <a:buFontTx/>
              <a:buNone/>
            </a:pPr>
            <a:r>
              <a:rPr lang="en-US" altLang="en-US" sz="1200">
                <a:solidFill>
                  <a:schemeClr val="bg1">
                    <a:lumMod val="65000"/>
                  </a:schemeClr>
                </a:solidFill>
              </a:rPr>
              <a:t>3) Corresponding VF has an…</a:t>
            </a:r>
            <a:r>
              <a:rPr lang="en-US" altLang="en-US" sz="1200" b="1">
                <a:solidFill>
                  <a:schemeClr val="bg1">
                    <a:lumMod val="65000"/>
                  </a:schemeClr>
                </a:solidFill>
              </a:rPr>
              <a:t>absolute</a:t>
            </a:r>
            <a:r>
              <a:rPr lang="en-US" altLang="en-US" sz="1200">
                <a:solidFill>
                  <a:schemeClr val="bg1">
                    <a:lumMod val="65000"/>
                  </a:schemeClr>
                </a:solidFill>
              </a:rPr>
              <a:t> scotoma</a:t>
            </a:r>
          </a:p>
        </p:txBody>
      </p:sp>
      <p:sp>
        <p:nvSpPr>
          <p:cNvPr id="56331" name="Text Box 15">
            <a:extLst>
              <a:ext uri="{FF2B5EF4-FFF2-40B4-BE49-F238E27FC236}">
                <a16:creationId xmlns:a16="http://schemas.microsoft.com/office/drawing/2014/main" id="{E7D5CBA5-0945-4399-B0FB-53830B5EE3B7}"/>
              </a:ext>
            </a:extLst>
          </p:cNvPr>
          <p:cNvSpPr txBox="1">
            <a:spLocks noChangeArrowheads="1"/>
          </p:cNvSpPr>
          <p:nvPr/>
        </p:nvSpPr>
        <p:spPr bwMode="auto">
          <a:xfrm>
            <a:off x="5410200" y="1687513"/>
            <a:ext cx="3640740" cy="677108"/>
          </a:xfrm>
          <a:prstGeom prst="rect">
            <a:avLst/>
          </a:prstGeom>
          <a:solidFill>
            <a:srgbClr val="FFFF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solidFill>
                  <a:schemeClr val="bg1">
                    <a:lumMod val="75000"/>
                  </a:schemeClr>
                </a:solidFill>
              </a:rPr>
              <a:t>Megalopapilla</a:t>
            </a:r>
          </a:p>
          <a:p>
            <a:pPr eaLnBrk="1" hangingPunct="1">
              <a:spcBef>
                <a:spcPct val="0"/>
              </a:spcBef>
              <a:buClrTx/>
              <a:buSzTx/>
              <a:buFontTx/>
              <a:buNone/>
            </a:pPr>
            <a:r>
              <a:rPr lang="en-US" altLang="en-US" sz="1200">
                <a:solidFill>
                  <a:schemeClr val="bg1">
                    <a:lumMod val="75000"/>
                  </a:schemeClr>
                </a:solidFill>
              </a:rPr>
              <a:t>1) Abnormally large diameter of…</a:t>
            </a:r>
            <a:r>
              <a:rPr lang="en-US" altLang="en-US" sz="1200" b="1">
                <a:solidFill>
                  <a:schemeClr val="bg1">
                    <a:lumMod val="75000"/>
                  </a:schemeClr>
                </a:solidFill>
              </a:rPr>
              <a:t>disc </a:t>
            </a:r>
            <a:r>
              <a:rPr lang="en-US" altLang="en-US" sz="1200">
                <a:solidFill>
                  <a:schemeClr val="bg1">
                    <a:lumMod val="75000"/>
                  </a:schemeClr>
                </a:solidFill>
              </a:rPr>
              <a:t>and</a:t>
            </a:r>
            <a:r>
              <a:rPr lang="en-US" altLang="en-US" sz="1200" b="1">
                <a:solidFill>
                  <a:schemeClr val="bg1">
                    <a:lumMod val="75000"/>
                  </a:schemeClr>
                </a:solidFill>
              </a:rPr>
              <a:t> cup</a:t>
            </a:r>
          </a:p>
          <a:p>
            <a:pPr eaLnBrk="1" hangingPunct="1">
              <a:spcBef>
                <a:spcPct val="0"/>
              </a:spcBef>
              <a:buClrTx/>
              <a:buSzTx/>
              <a:buFontTx/>
              <a:buNone/>
            </a:pPr>
            <a:r>
              <a:rPr lang="en-US" altLang="en-US" sz="1200">
                <a:solidFill>
                  <a:schemeClr val="bg1">
                    <a:lumMod val="75000"/>
                  </a:schemeClr>
                </a:solidFill>
              </a:rPr>
              <a:t>2) VF testing may reveal an…</a:t>
            </a:r>
            <a:r>
              <a:rPr lang="en-US" altLang="en-US" sz="1200" b="1">
                <a:solidFill>
                  <a:schemeClr val="bg1">
                    <a:lumMod val="75000"/>
                  </a:schemeClr>
                </a:solidFill>
              </a:rPr>
              <a:t>enlarged blind spot</a:t>
            </a:r>
          </a:p>
        </p:txBody>
      </p:sp>
      <p:sp>
        <p:nvSpPr>
          <p:cNvPr id="56332" name="Rectangle 16">
            <a:extLst>
              <a:ext uri="{FF2B5EF4-FFF2-40B4-BE49-F238E27FC236}">
                <a16:creationId xmlns:a16="http://schemas.microsoft.com/office/drawing/2014/main" id="{9903A9B6-4ADC-41AE-8364-4CA69AFD171D}"/>
              </a:ext>
            </a:extLst>
          </p:cNvPr>
          <p:cNvSpPr>
            <a:spLocks noChangeArrowheads="1"/>
          </p:cNvSpPr>
          <p:nvPr/>
        </p:nvSpPr>
        <p:spPr bwMode="auto">
          <a:xfrm>
            <a:off x="457200" y="122238"/>
            <a:ext cx="7543800" cy="8683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b"/>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ct val="85000"/>
              </a:lnSpc>
              <a:spcBef>
                <a:spcPct val="0"/>
              </a:spcBef>
              <a:buClrTx/>
              <a:buSzTx/>
              <a:buFontTx/>
              <a:buNone/>
            </a:pPr>
            <a:r>
              <a:rPr lang="en-US" altLang="en-US" sz="3200" b="1" dirty="0">
                <a:solidFill>
                  <a:schemeClr val="tx2"/>
                </a:solidFill>
              </a:rPr>
              <a:t>Developmental Abnormalities of the Optic Nerve Head</a:t>
            </a:r>
            <a:endParaRPr lang="en-US" altLang="en-US" sz="3200" dirty="0">
              <a:solidFill>
                <a:schemeClr val="tx2"/>
              </a:solidFill>
            </a:endParaRPr>
          </a:p>
        </p:txBody>
      </p:sp>
      <p:sp>
        <p:nvSpPr>
          <p:cNvPr id="56333" name="Slide Number Placeholder 1">
            <a:extLst>
              <a:ext uri="{FF2B5EF4-FFF2-40B4-BE49-F238E27FC236}">
                <a16:creationId xmlns:a16="http://schemas.microsoft.com/office/drawing/2014/main" id="{78499CE2-A9E0-46C2-9DCB-B4E6966EE106}"/>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2B87E55C-60DB-4AA1-99CA-117E25294934}" type="slidenum">
              <a:rPr lang="en-US" altLang="en-US" sz="1000"/>
              <a:pPr>
                <a:spcBef>
                  <a:spcPct val="0"/>
                </a:spcBef>
                <a:buClrTx/>
                <a:buSzTx/>
                <a:buFontTx/>
                <a:buNone/>
              </a:pPr>
              <a:t>143</a:t>
            </a:fld>
            <a:endParaRPr lang="en-US" altLang="en-US" sz="1000"/>
          </a:p>
        </p:txBody>
      </p:sp>
      <p:sp>
        <p:nvSpPr>
          <p:cNvPr id="20" name="Text Box 10">
            <a:extLst>
              <a:ext uri="{FF2B5EF4-FFF2-40B4-BE49-F238E27FC236}">
                <a16:creationId xmlns:a16="http://schemas.microsoft.com/office/drawing/2014/main" id="{4F5CB1D8-CA09-4A1A-9DBB-3D21FA005662}"/>
              </a:ext>
            </a:extLst>
          </p:cNvPr>
          <p:cNvSpPr txBox="1">
            <a:spLocks noChangeArrowheads="1"/>
          </p:cNvSpPr>
          <p:nvPr/>
        </p:nvSpPr>
        <p:spPr bwMode="auto">
          <a:xfrm>
            <a:off x="1371600" y="4267200"/>
            <a:ext cx="3057525" cy="2154238"/>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Morning-Glory Disc</a:t>
            </a:r>
          </a:p>
          <a:p>
            <a:pPr eaLnBrk="1" hangingPunct="1">
              <a:spcBef>
                <a:spcPct val="0"/>
              </a:spcBef>
              <a:buClrTx/>
              <a:buSzTx/>
              <a:buFontTx/>
              <a:buNone/>
            </a:pPr>
            <a:r>
              <a:rPr lang="en-US" altLang="en-US" sz="1200"/>
              <a:t>--DFE reveals:</a:t>
            </a:r>
          </a:p>
          <a:p>
            <a:pPr eaLnBrk="1" hangingPunct="1">
              <a:spcBef>
                <a:spcPct val="0"/>
              </a:spcBef>
              <a:buClrTx/>
              <a:buSzTx/>
              <a:buFontTx/>
              <a:buNone/>
            </a:pPr>
            <a:r>
              <a:rPr lang="en-US" altLang="en-US" sz="1200"/>
              <a:t>  1) A funnel-shaped…</a:t>
            </a:r>
            <a:r>
              <a:rPr lang="en-US" altLang="en-US" sz="1200" b="1">
                <a:solidFill>
                  <a:srgbClr val="0000FF"/>
                </a:solidFill>
              </a:rPr>
              <a:t>excavation</a:t>
            </a:r>
            <a:endParaRPr lang="en-US" altLang="en-US" sz="1200"/>
          </a:p>
          <a:p>
            <a:pPr eaLnBrk="1" hangingPunct="1">
              <a:spcBef>
                <a:spcPct val="0"/>
              </a:spcBef>
              <a:buClrTx/>
              <a:buSzTx/>
              <a:buFontTx/>
              <a:buNone/>
            </a:pPr>
            <a:r>
              <a:rPr lang="en-US" altLang="en-US" sz="1200"/>
              <a:t>  2) Number of vessels crossing the rim</a:t>
            </a:r>
          </a:p>
          <a:p>
            <a:pPr eaLnBrk="1" hangingPunct="1">
              <a:spcBef>
                <a:spcPct val="0"/>
              </a:spcBef>
              <a:buClrTx/>
              <a:buSzTx/>
              <a:buFontTx/>
              <a:buNone/>
            </a:pPr>
            <a:r>
              <a:rPr lang="en-US" altLang="en-US" sz="1200"/>
              <a:t>    seems abnormally…</a:t>
            </a:r>
            <a:r>
              <a:rPr lang="en-US" altLang="en-US" sz="1200" b="1">
                <a:solidFill>
                  <a:srgbClr val="0000FF"/>
                </a:solidFill>
              </a:rPr>
              <a:t>high</a:t>
            </a:r>
            <a:r>
              <a:rPr lang="en-US" altLang="en-US" sz="1200"/>
              <a:t> </a:t>
            </a:r>
            <a:endParaRPr lang="en-US" altLang="en-US" sz="1200" b="1">
              <a:solidFill>
                <a:srgbClr val="0000FF"/>
              </a:solidFill>
            </a:endParaRPr>
          </a:p>
          <a:p>
            <a:pPr eaLnBrk="1" hangingPunct="1">
              <a:spcBef>
                <a:spcPct val="0"/>
              </a:spcBef>
              <a:buClrTx/>
              <a:buSzTx/>
              <a:buFontTx/>
              <a:buNone/>
            </a:pPr>
            <a:r>
              <a:rPr lang="en-US" altLang="en-US" sz="1200"/>
              <a:t>--Tissue is…</a:t>
            </a:r>
            <a:r>
              <a:rPr lang="en-US" altLang="en-US" sz="1200" b="1">
                <a:solidFill>
                  <a:srgbClr val="0000FF"/>
                </a:solidFill>
              </a:rPr>
              <a:t>contractile</a:t>
            </a:r>
            <a:r>
              <a:rPr lang="en-US" altLang="en-US" sz="1200"/>
              <a:t>, so cup seems</a:t>
            </a:r>
          </a:p>
          <a:p>
            <a:pPr eaLnBrk="1" hangingPunct="1">
              <a:spcBef>
                <a:spcPct val="0"/>
              </a:spcBef>
              <a:buClrTx/>
              <a:buSzTx/>
              <a:buFontTx/>
              <a:buNone/>
            </a:pPr>
            <a:r>
              <a:rPr lang="en-US" altLang="en-US" sz="1200"/>
              <a:t>  to…</a:t>
            </a:r>
            <a:r>
              <a:rPr lang="en-US" altLang="en-US" sz="1200" b="1">
                <a:solidFill>
                  <a:srgbClr val="0000FF"/>
                </a:solidFill>
              </a:rPr>
              <a:t>open </a:t>
            </a:r>
            <a:r>
              <a:rPr lang="en-US" altLang="en-US" sz="1200">
                <a:solidFill>
                  <a:srgbClr val="0000FF"/>
                </a:solidFill>
              </a:rPr>
              <a:t>and</a:t>
            </a:r>
            <a:r>
              <a:rPr lang="en-US" altLang="en-US" sz="1200" b="1">
                <a:solidFill>
                  <a:srgbClr val="0000FF"/>
                </a:solidFill>
              </a:rPr>
              <a:t> close</a:t>
            </a:r>
            <a:r>
              <a:rPr lang="en-US" altLang="en-US" sz="1200"/>
              <a:t> (like its namesake,  </a:t>
            </a:r>
          </a:p>
          <a:p>
            <a:pPr eaLnBrk="1" hangingPunct="1">
              <a:spcBef>
                <a:spcPct val="0"/>
              </a:spcBef>
              <a:buClrTx/>
              <a:buSzTx/>
              <a:buFontTx/>
              <a:buNone/>
            </a:pPr>
            <a:r>
              <a:rPr lang="en-US" altLang="en-US" sz="1200"/>
              <a:t>  the morning-glory flower)</a:t>
            </a:r>
          </a:p>
          <a:p>
            <a:pPr eaLnBrk="1" hangingPunct="1">
              <a:spcBef>
                <a:spcPct val="0"/>
              </a:spcBef>
              <a:buClrTx/>
              <a:buSzTx/>
              <a:buFontTx/>
              <a:buNone/>
            </a:pPr>
            <a:r>
              <a:rPr lang="en-US" altLang="en-US" sz="1200"/>
              <a:t>--VA usually…</a:t>
            </a:r>
            <a:r>
              <a:rPr lang="en-US" altLang="en-US" sz="1200" b="1">
                <a:solidFill>
                  <a:srgbClr val="0000FF"/>
                </a:solidFill>
              </a:rPr>
              <a:t>20/200</a:t>
            </a:r>
            <a:r>
              <a:rPr lang="en-US" altLang="en-US" sz="1200"/>
              <a:t>, but can be…</a:t>
            </a:r>
          </a:p>
          <a:p>
            <a:pPr eaLnBrk="1" hangingPunct="1">
              <a:spcBef>
                <a:spcPct val="0"/>
              </a:spcBef>
              <a:buClrTx/>
              <a:buSzTx/>
              <a:buFontTx/>
              <a:buNone/>
            </a:pPr>
            <a:r>
              <a:rPr lang="en-US" altLang="en-US" sz="1200"/>
              <a:t>   </a:t>
            </a:r>
            <a:r>
              <a:rPr lang="en-US" altLang="en-US" sz="1200" b="1">
                <a:solidFill>
                  <a:srgbClr val="0000FF"/>
                </a:solidFill>
              </a:rPr>
              <a:t>20/20&lt;-&gt;NLP</a:t>
            </a:r>
          </a:p>
          <a:p>
            <a:pPr eaLnBrk="1" hangingPunct="1">
              <a:spcBef>
                <a:spcPct val="0"/>
              </a:spcBef>
              <a:buClrTx/>
              <a:buSzTx/>
              <a:buFontTx/>
              <a:buNone/>
            </a:pPr>
            <a:r>
              <a:rPr lang="en-US" altLang="en-US" sz="1200"/>
              <a:t>--1/3 develop…</a:t>
            </a:r>
            <a:r>
              <a:rPr lang="en-US" altLang="en-US" sz="1200" b="1">
                <a:solidFill>
                  <a:srgbClr val="CCECFF"/>
                </a:solidFill>
              </a:rPr>
              <a:t>serous</a:t>
            </a:r>
            <a:r>
              <a:rPr lang="en-US" altLang="en-US" sz="1200" b="1">
                <a:solidFill>
                  <a:srgbClr val="0000FF"/>
                </a:solidFill>
              </a:rPr>
              <a:t> </a:t>
            </a:r>
            <a:r>
              <a:rPr lang="en-US" altLang="en-US" sz="1200" b="1">
                <a:solidFill>
                  <a:srgbClr val="CCECFF"/>
                </a:solidFill>
              </a:rPr>
              <a:t>RD</a:t>
            </a:r>
          </a:p>
        </p:txBody>
      </p:sp>
      <p:sp>
        <p:nvSpPr>
          <p:cNvPr id="21" name="Text Box 3">
            <a:extLst>
              <a:ext uri="{FF2B5EF4-FFF2-40B4-BE49-F238E27FC236}">
                <a16:creationId xmlns:a16="http://schemas.microsoft.com/office/drawing/2014/main" id="{41E65286-1344-4B1D-9C7C-2CEEABB1C361}"/>
              </a:ext>
            </a:extLst>
          </p:cNvPr>
          <p:cNvSpPr txBox="1">
            <a:spLocks noChangeArrowheads="1"/>
          </p:cNvSpPr>
          <p:nvPr/>
        </p:nvSpPr>
        <p:spPr bwMode="auto">
          <a:xfrm>
            <a:off x="793750" y="3505200"/>
            <a:ext cx="2274888" cy="677863"/>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r>
              <a:rPr lang="en-US" altLang="en-US" sz="1400" b="1">
                <a:solidFill>
                  <a:schemeClr val="bg1">
                    <a:lumMod val="65000"/>
                  </a:schemeClr>
                </a:solidFill>
              </a:rPr>
              <a:t>Optic Pit/Hole</a:t>
            </a:r>
          </a:p>
          <a:p>
            <a:pPr eaLnBrk="1" hangingPunct="1">
              <a:defRPr/>
            </a:pPr>
            <a:r>
              <a:rPr lang="en-US" altLang="en-US" sz="1200">
                <a:solidFill>
                  <a:schemeClr val="bg1">
                    <a:lumMod val="65000"/>
                  </a:schemeClr>
                </a:solidFill>
              </a:rPr>
              <a:t>--Associated with…</a:t>
            </a:r>
            <a:r>
              <a:rPr lang="en-US" altLang="en-US" sz="1200" b="1">
                <a:solidFill>
                  <a:schemeClr val="bg1">
                    <a:lumMod val="65000"/>
                  </a:schemeClr>
                </a:solidFill>
              </a:rPr>
              <a:t>serous RD</a:t>
            </a:r>
          </a:p>
          <a:p>
            <a:pPr eaLnBrk="1" hangingPunct="1">
              <a:defRPr/>
            </a:pPr>
            <a:r>
              <a:rPr lang="en-US" altLang="en-US" sz="1200" b="1">
                <a:solidFill>
                  <a:schemeClr val="bg1">
                    <a:lumMod val="65000"/>
                  </a:schemeClr>
                </a:solidFill>
              </a:rPr>
              <a:t>  in adulthood</a:t>
            </a:r>
          </a:p>
        </p:txBody>
      </p:sp>
      <p:sp>
        <p:nvSpPr>
          <p:cNvPr id="22" name="Line 4">
            <a:extLst>
              <a:ext uri="{FF2B5EF4-FFF2-40B4-BE49-F238E27FC236}">
                <a16:creationId xmlns:a16="http://schemas.microsoft.com/office/drawing/2014/main" id="{F29D141A-2FBA-4218-A5EF-4F64786EAFD0}"/>
              </a:ext>
            </a:extLst>
          </p:cNvPr>
          <p:cNvSpPr>
            <a:spLocks noChangeShapeType="1"/>
          </p:cNvSpPr>
          <p:nvPr/>
        </p:nvSpPr>
        <p:spPr bwMode="auto">
          <a:xfrm flipH="1">
            <a:off x="1600200" y="2057400"/>
            <a:ext cx="1524000" cy="381000"/>
          </a:xfrm>
          <a:prstGeom prst="line">
            <a:avLst/>
          </a:prstGeom>
          <a:noFill/>
          <a:ln w="9525">
            <a:solidFill>
              <a:schemeClr val="bg1">
                <a:lumMod val="6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en-US">
              <a:latin typeface="Arial" charset="0"/>
            </a:endParaRPr>
          </a:p>
        </p:txBody>
      </p:sp>
      <p:sp>
        <p:nvSpPr>
          <p:cNvPr id="23" name="Text Box 6">
            <a:extLst>
              <a:ext uri="{FF2B5EF4-FFF2-40B4-BE49-F238E27FC236}">
                <a16:creationId xmlns:a16="http://schemas.microsoft.com/office/drawing/2014/main" id="{5DFD5389-5F0F-430B-9FE9-4FD1DA507055}"/>
              </a:ext>
            </a:extLst>
          </p:cNvPr>
          <p:cNvSpPr txBox="1">
            <a:spLocks noChangeArrowheads="1"/>
          </p:cNvSpPr>
          <p:nvPr/>
        </p:nvSpPr>
        <p:spPr bwMode="auto">
          <a:xfrm>
            <a:off x="1341438" y="1524000"/>
            <a:ext cx="3543300" cy="4587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algn="ctr" eaLnBrk="1" hangingPunct="1">
              <a:lnSpc>
                <a:spcPct val="85000"/>
              </a:lnSpc>
              <a:defRPr/>
            </a:pPr>
            <a:r>
              <a:rPr lang="en-US" altLang="en-US" sz="1400" i="1">
                <a:solidFill>
                  <a:schemeClr val="bg1">
                    <a:lumMod val="65000"/>
                  </a:schemeClr>
                </a:solidFill>
              </a:rPr>
              <a:t>These three are all secondary to abnormal</a:t>
            </a:r>
          </a:p>
          <a:p>
            <a:pPr algn="ctr" eaLnBrk="1" hangingPunct="1">
              <a:lnSpc>
                <a:spcPct val="85000"/>
              </a:lnSpc>
              <a:defRPr/>
            </a:pPr>
            <a:r>
              <a:rPr lang="en-US" altLang="en-US" sz="1400" i="1">
                <a:solidFill>
                  <a:schemeClr val="bg1">
                    <a:lumMod val="65000"/>
                  </a:schemeClr>
                </a:solidFill>
              </a:rPr>
              <a:t>closure of the embryonic optic fissure</a:t>
            </a:r>
          </a:p>
        </p:txBody>
      </p:sp>
      <p:sp>
        <p:nvSpPr>
          <p:cNvPr id="24" name="Text Box 7">
            <a:extLst>
              <a:ext uri="{FF2B5EF4-FFF2-40B4-BE49-F238E27FC236}">
                <a16:creationId xmlns:a16="http://schemas.microsoft.com/office/drawing/2014/main" id="{204468A2-E2DD-443A-AC88-37688980B366}"/>
              </a:ext>
            </a:extLst>
          </p:cNvPr>
          <p:cNvSpPr txBox="1">
            <a:spLocks noChangeArrowheads="1"/>
          </p:cNvSpPr>
          <p:nvPr/>
        </p:nvSpPr>
        <p:spPr bwMode="auto">
          <a:xfrm>
            <a:off x="76200" y="2514600"/>
            <a:ext cx="2782888" cy="862013"/>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r>
              <a:rPr lang="en-US" altLang="en-US" sz="1400" b="1">
                <a:solidFill>
                  <a:schemeClr val="bg1">
                    <a:lumMod val="65000"/>
                  </a:schemeClr>
                </a:solidFill>
              </a:rPr>
              <a:t>Optic Nerve Coloboma</a:t>
            </a:r>
          </a:p>
          <a:p>
            <a:pPr eaLnBrk="1" hangingPunct="1">
              <a:defRPr/>
            </a:pPr>
            <a:r>
              <a:rPr lang="en-US" altLang="en-US" sz="1200">
                <a:solidFill>
                  <a:schemeClr val="bg1">
                    <a:lumMod val="65000"/>
                  </a:schemeClr>
                </a:solidFill>
              </a:rPr>
              <a:t>1) May resemble…</a:t>
            </a:r>
            <a:r>
              <a:rPr lang="en-US" altLang="en-US" sz="1200" b="1">
                <a:solidFill>
                  <a:schemeClr val="bg1">
                    <a:lumMod val="65000"/>
                  </a:schemeClr>
                </a:solidFill>
              </a:rPr>
              <a:t>deep cupping</a:t>
            </a:r>
          </a:p>
          <a:p>
            <a:pPr eaLnBrk="1" hangingPunct="1">
              <a:defRPr/>
            </a:pPr>
            <a:r>
              <a:rPr lang="en-US" altLang="en-US" sz="1200">
                <a:solidFill>
                  <a:schemeClr val="bg1">
                    <a:lumMod val="65000"/>
                  </a:schemeClr>
                </a:solidFill>
              </a:rPr>
              <a:t>2) Can be…</a:t>
            </a:r>
            <a:r>
              <a:rPr lang="en-US" altLang="en-US" sz="1200" b="1">
                <a:solidFill>
                  <a:schemeClr val="bg1">
                    <a:lumMod val="65000"/>
                  </a:schemeClr>
                </a:solidFill>
              </a:rPr>
              <a:t>bilateral, asymmetric</a:t>
            </a:r>
          </a:p>
          <a:p>
            <a:pPr eaLnBrk="1" hangingPunct="1">
              <a:defRPr/>
            </a:pPr>
            <a:r>
              <a:rPr lang="en-US" altLang="en-US" sz="1200">
                <a:solidFill>
                  <a:schemeClr val="bg1">
                    <a:lumMod val="65000"/>
                  </a:schemeClr>
                </a:solidFill>
              </a:rPr>
              <a:t>3) Part of the…</a:t>
            </a:r>
            <a:r>
              <a:rPr lang="en-US" altLang="en-US" sz="1200" b="1">
                <a:solidFill>
                  <a:schemeClr val="bg1">
                    <a:lumMod val="65000"/>
                  </a:schemeClr>
                </a:solidFill>
              </a:rPr>
              <a:t>CHARGE association</a:t>
            </a:r>
          </a:p>
        </p:txBody>
      </p:sp>
      <p:sp>
        <p:nvSpPr>
          <p:cNvPr id="25" name="Line 8">
            <a:extLst>
              <a:ext uri="{FF2B5EF4-FFF2-40B4-BE49-F238E27FC236}">
                <a16:creationId xmlns:a16="http://schemas.microsoft.com/office/drawing/2014/main" id="{EDEEAEB6-5352-41F1-8557-B23E6F4B4721}"/>
              </a:ext>
            </a:extLst>
          </p:cNvPr>
          <p:cNvSpPr>
            <a:spLocks noChangeShapeType="1"/>
          </p:cNvSpPr>
          <p:nvPr/>
        </p:nvSpPr>
        <p:spPr bwMode="auto">
          <a:xfrm flipH="1">
            <a:off x="2971800" y="2057400"/>
            <a:ext cx="152400" cy="1447800"/>
          </a:xfrm>
          <a:prstGeom prst="line">
            <a:avLst/>
          </a:prstGeom>
          <a:noFill/>
          <a:ln w="9525">
            <a:solidFill>
              <a:schemeClr val="bg1">
                <a:lumMod val="6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en-US">
              <a:latin typeface="Arial" charset="0"/>
            </a:endParaRPr>
          </a:p>
        </p:txBody>
      </p:sp>
      <p:sp>
        <p:nvSpPr>
          <p:cNvPr id="26" name="Text Box 9">
            <a:extLst>
              <a:ext uri="{FF2B5EF4-FFF2-40B4-BE49-F238E27FC236}">
                <a16:creationId xmlns:a16="http://schemas.microsoft.com/office/drawing/2014/main" id="{966E8F5F-47FB-451D-A3AD-4D6CFA5F356D}"/>
              </a:ext>
            </a:extLst>
          </p:cNvPr>
          <p:cNvSpPr txBox="1">
            <a:spLocks noChangeArrowheads="1"/>
          </p:cNvSpPr>
          <p:nvPr/>
        </p:nvSpPr>
        <p:spPr bwMode="auto">
          <a:xfrm>
            <a:off x="1371600" y="4267200"/>
            <a:ext cx="3057525" cy="2154238"/>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r>
              <a:rPr lang="en-US" altLang="en-US" sz="1400" b="1" dirty="0">
                <a:solidFill>
                  <a:schemeClr val="bg1">
                    <a:lumMod val="65000"/>
                  </a:schemeClr>
                </a:solidFill>
              </a:rPr>
              <a:t>Morning-Glory Disc</a:t>
            </a:r>
          </a:p>
          <a:p>
            <a:pPr eaLnBrk="1" hangingPunct="1">
              <a:defRPr/>
            </a:pPr>
            <a:r>
              <a:rPr lang="en-US" altLang="en-US" sz="1200" dirty="0">
                <a:solidFill>
                  <a:schemeClr val="bg1">
                    <a:lumMod val="65000"/>
                  </a:schemeClr>
                </a:solidFill>
              </a:rPr>
              <a:t>--DFE reveals:</a:t>
            </a:r>
          </a:p>
          <a:p>
            <a:pPr eaLnBrk="1" hangingPunct="1">
              <a:defRPr/>
            </a:pPr>
            <a:r>
              <a:rPr lang="en-US" altLang="en-US" sz="1200" dirty="0">
                <a:solidFill>
                  <a:schemeClr val="bg1">
                    <a:lumMod val="65000"/>
                  </a:schemeClr>
                </a:solidFill>
              </a:rPr>
              <a:t>  1) A funnel-shaped…</a:t>
            </a:r>
            <a:r>
              <a:rPr lang="en-US" altLang="en-US" sz="1200" b="1" dirty="0">
                <a:solidFill>
                  <a:schemeClr val="bg1">
                    <a:lumMod val="65000"/>
                  </a:schemeClr>
                </a:solidFill>
              </a:rPr>
              <a:t>excavation</a:t>
            </a:r>
            <a:endParaRPr lang="en-US" altLang="en-US" sz="1200" dirty="0">
              <a:solidFill>
                <a:schemeClr val="bg1">
                  <a:lumMod val="65000"/>
                </a:schemeClr>
              </a:solidFill>
            </a:endParaRPr>
          </a:p>
          <a:p>
            <a:pPr eaLnBrk="1" hangingPunct="1">
              <a:defRPr/>
            </a:pPr>
            <a:r>
              <a:rPr lang="en-US" altLang="en-US" sz="1200" dirty="0">
                <a:solidFill>
                  <a:schemeClr val="bg1">
                    <a:lumMod val="65000"/>
                  </a:schemeClr>
                </a:solidFill>
              </a:rPr>
              <a:t>  2) Number of vessels crossing the rim</a:t>
            </a:r>
          </a:p>
          <a:p>
            <a:pPr eaLnBrk="1" hangingPunct="1">
              <a:defRPr/>
            </a:pPr>
            <a:r>
              <a:rPr lang="en-US" altLang="en-US" sz="1200" dirty="0">
                <a:solidFill>
                  <a:schemeClr val="bg1">
                    <a:lumMod val="65000"/>
                  </a:schemeClr>
                </a:solidFill>
              </a:rPr>
              <a:t>    seems abnormally…</a:t>
            </a:r>
            <a:r>
              <a:rPr lang="en-US" altLang="en-US" sz="1200" b="1" dirty="0">
                <a:solidFill>
                  <a:schemeClr val="bg1">
                    <a:lumMod val="65000"/>
                  </a:schemeClr>
                </a:solidFill>
              </a:rPr>
              <a:t>high</a:t>
            </a:r>
            <a:r>
              <a:rPr lang="en-US" altLang="en-US" sz="1200" dirty="0">
                <a:solidFill>
                  <a:schemeClr val="bg1">
                    <a:lumMod val="65000"/>
                  </a:schemeClr>
                </a:solidFill>
              </a:rPr>
              <a:t> </a:t>
            </a:r>
            <a:endParaRPr lang="en-US" altLang="en-US" sz="1200" b="1" dirty="0">
              <a:solidFill>
                <a:schemeClr val="bg1">
                  <a:lumMod val="65000"/>
                </a:schemeClr>
              </a:solidFill>
            </a:endParaRPr>
          </a:p>
          <a:p>
            <a:pPr eaLnBrk="1" hangingPunct="1">
              <a:defRPr/>
            </a:pPr>
            <a:r>
              <a:rPr lang="en-US" altLang="en-US" sz="1200" dirty="0">
                <a:solidFill>
                  <a:schemeClr val="bg1">
                    <a:lumMod val="65000"/>
                  </a:schemeClr>
                </a:solidFill>
              </a:rPr>
              <a:t>--Tissue is…</a:t>
            </a:r>
            <a:r>
              <a:rPr lang="en-US" altLang="en-US" sz="1200" b="1" dirty="0">
                <a:solidFill>
                  <a:schemeClr val="bg1">
                    <a:lumMod val="65000"/>
                  </a:schemeClr>
                </a:solidFill>
              </a:rPr>
              <a:t>contractile</a:t>
            </a:r>
            <a:r>
              <a:rPr lang="en-US" altLang="en-US" sz="1200" dirty="0">
                <a:solidFill>
                  <a:schemeClr val="bg1">
                    <a:lumMod val="65000"/>
                  </a:schemeClr>
                </a:solidFill>
              </a:rPr>
              <a:t>, so cup seems</a:t>
            </a:r>
          </a:p>
          <a:p>
            <a:pPr eaLnBrk="1" hangingPunct="1">
              <a:defRPr/>
            </a:pPr>
            <a:r>
              <a:rPr lang="en-US" altLang="en-US" sz="1200" dirty="0">
                <a:solidFill>
                  <a:schemeClr val="bg1">
                    <a:lumMod val="65000"/>
                  </a:schemeClr>
                </a:solidFill>
              </a:rPr>
              <a:t>  to…</a:t>
            </a:r>
            <a:r>
              <a:rPr lang="en-US" altLang="en-US" sz="1200" b="1" dirty="0">
                <a:solidFill>
                  <a:schemeClr val="bg1">
                    <a:lumMod val="65000"/>
                  </a:schemeClr>
                </a:solidFill>
              </a:rPr>
              <a:t>open </a:t>
            </a:r>
            <a:r>
              <a:rPr lang="en-US" altLang="en-US" sz="1200" dirty="0">
                <a:solidFill>
                  <a:schemeClr val="bg1">
                    <a:lumMod val="65000"/>
                  </a:schemeClr>
                </a:solidFill>
              </a:rPr>
              <a:t>and</a:t>
            </a:r>
            <a:r>
              <a:rPr lang="en-US" altLang="en-US" sz="1200" b="1" dirty="0">
                <a:solidFill>
                  <a:schemeClr val="bg1">
                    <a:lumMod val="65000"/>
                  </a:schemeClr>
                </a:solidFill>
              </a:rPr>
              <a:t> close</a:t>
            </a:r>
            <a:r>
              <a:rPr lang="en-US" altLang="en-US" sz="1200" dirty="0">
                <a:solidFill>
                  <a:schemeClr val="bg1">
                    <a:lumMod val="65000"/>
                  </a:schemeClr>
                </a:solidFill>
              </a:rPr>
              <a:t> (like its namesake,  </a:t>
            </a:r>
          </a:p>
          <a:p>
            <a:pPr eaLnBrk="1" hangingPunct="1">
              <a:defRPr/>
            </a:pPr>
            <a:r>
              <a:rPr lang="en-US" altLang="en-US" sz="1200" dirty="0">
                <a:solidFill>
                  <a:schemeClr val="bg1">
                    <a:lumMod val="65000"/>
                  </a:schemeClr>
                </a:solidFill>
              </a:rPr>
              <a:t>  the morning-glory flower)</a:t>
            </a:r>
          </a:p>
          <a:p>
            <a:pPr eaLnBrk="1" hangingPunct="1">
              <a:defRPr/>
            </a:pPr>
            <a:r>
              <a:rPr lang="en-US" altLang="en-US" sz="1200" dirty="0">
                <a:solidFill>
                  <a:schemeClr val="bg1">
                    <a:lumMod val="65000"/>
                  </a:schemeClr>
                </a:solidFill>
              </a:rPr>
              <a:t>--VA usually…</a:t>
            </a:r>
            <a:r>
              <a:rPr lang="en-US" altLang="en-US" sz="1200" b="1" dirty="0">
                <a:solidFill>
                  <a:schemeClr val="bg1">
                    <a:lumMod val="65000"/>
                  </a:schemeClr>
                </a:solidFill>
              </a:rPr>
              <a:t>20/200</a:t>
            </a:r>
            <a:r>
              <a:rPr lang="en-US" altLang="en-US" sz="1200" dirty="0">
                <a:solidFill>
                  <a:schemeClr val="bg1">
                    <a:lumMod val="65000"/>
                  </a:schemeClr>
                </a:solidFill>
              </a:rPr>
              <a:t>, but can be…</a:t>
            </a:r>
          </a:p>
          <a:p>
            <a:pPr eaLnBrk="1" hangingPunct="1">
              <a:defRPr/>
            </a:pPr>
            <a:r>
              <a:rPr lang="en-US" altLang="en-US" sz="1200" dirty="0">
                <a:solidFill>
                  <a:schemeClr val="bg1">
                    <a:lumMod val="65000"/>
                  </a:schemeClr>
                </a:solidFill>
              </a:rPr>
              <a:t>   </a:t>
            </a:r>
            <a:r>
              <a:rPr lang="en-US" altLang="en-US" sz="1200" b="1" dirty="0">
                <a:solidFill>
                  <a:schemeClr val="bg1">
                    <a:lumMod val="65000"/>
                  </a:schemeClr>
                </a:solidFill>
              </a:rPr>
              <a:t>20/20&lt;-&gt;NLP</a:t>
            </a:r>
          </a:p>
          <a:p>
            <a:pPr eaLnBrk="1" hangingPunct="1">
              <a:defRPr/>
            </a:pPr>
            <a:r>
              <a:rPr lang="en-US" altLang="en-US" sz="1200" dirty="0">
                <a:solidFill>
                  <a:schemeClr val="bg1">
                    <a:lumMod val="65000"/>
                  </a:schemeClr>
                </a:solidFill>
              </a:rPr>
              <a:t>--1/3 develop…</a:t>
            </a:r>
            <a:r>
              <a:rPr lang="en-US" altLang="en-US" sz="1200" b="1" dirty="0">
                <a:solidFill>
                  <a:schemeClr val="bg1">
                    <a:lumMod val="65000"/>
                  </a:schemeClr>
                </a:solidFill>
              </a:rPr>
              <a:t>serous RD</a:t>
            </a:r>
          </a:p>
        </p:txBody>
      </p:sp>
      <p:sp>
        <p:nvSpPr>
          <p:cNvPr id="27" name="Line 12">
            <a:extLst>
              <a:ext uri="{FF2B5EF4-FFF2-40B4-BE49-F238E27FC236}">
                <a16:creationId xmlns:a16="http://schemas.microsoft.com/office/drawing/2014/main" id="{65BA81D9-D9F9-47DA-B94E-2401C9B40EBF}"/>
              </a:ext>
            </a:extLst>
          </p:cNvPr>
          <p:cNvSpPr>
            <a:spLocks noChangeShapeType="1"/>
          </p:cNvSpPr>
          <p:nvPr/>
        </p:nvSpPr>
        <p:spPr bwMode="auto">
          <a:xfrm>
            <a:off x="3124200" y="2057400"/>
            <a:ext cx="381000" cy="22098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en-US"/>
          </a:p>
        </p:txBody>
      </p:sp>
      <p:sp>
        <p:nvSpPr>
          <p:cNvPr id="30" name="Text Box 13">
            <a:extLst>
              <a:ext uri="{FF2B5EF4-FFF2-40B4-BE49-F238E27FC236}">
                <a16:creationId xmlns:a16="http://schemas.microsoft.com/office/drawing/2014/main" id="{E04BC85D-0482-42C1-8D98-D7B33C07DA16}"/>
              </a:ext>
            </a:extLst>
          </p:cNvPr>
          <p:cNvSpPr txBox="1">
            <a:spLocks noChangeArrowheads="1"/>
          </p:cNvSpPr>
          <p:nvPr/>
        </p:nvSpPr>
        <p:spPr bwMode="auto">
          <a:xfrm>
            <a:off x="5257800" y="3760788"/>
            <a:ext cx="3424238" cy="1231900"/>
          </a:xfrm>
          <a:prstGeom prst="rect">
            <a:avLst/>
          </a:prstGeom>
          <a:solidFill>
            <a:srgbClr val="CCFF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dirty="0"/>
              <a:t>Optic Nerve Hypoplasia</a:t>
            </a:r>
          </a:p>
          <a:p>
            <a:pPr eaLnBrk="1" hangingPunct="1">
              <a:spcBef>
                <a:spcPct val="0"/>
              </a:spcBef>
              <a:buClrTx/>
              <a:buSzTx/>
              <a:buFontTx/>
              <a:buNone/>
            </a:pPr>
            <a:r>
              <a:rPr lang="en-US" altLang="en-US" sz="1200" dirty="0"/>
              <a:t>1) Abnormally low</a:t>
            </a:r>
            <a:r>
              <a:rPr lang="en-US" altLang="en-US" sz="1200" b="1" dirty="0">
                <a:solidFill>
                  <a:srgbClr val="0000FF"/>
                </a:solidFill>
              </a:rPr>
              <a:t> </a:t>
            </a:r>
            <a:r>
              <a:rPr lang="en-US" altLang="en-US" sz="1200" dirty="0"/>
              <a:t>number of…</a:t>
            </a:r>
            <a:r>
              <a:rPr lang="en-US" altLang="en-US" sz="1200" b="1" dirty="0">
                <a:solidFill>
                  <a:srgbClr val="0000FF"/>
                </a:solidFill>
              </a:rPr>
              <a:t>axons</a:t>
            </a:r>
          </a:p>
          <a:p>
            <a:pPr eaLnBrk="1" hangingPunct="1">
              <a:spcBef>
                <a:spcPct val="0"/>
              </a:spcBef>
              <a:buClrTx/>
              <a:buSzTx/>
              <a:buFontTx/>
              <a:buNone/>
            </a:pPr>
            <a:r>
              <a:rPr lang="en-US" altLang="en-US" sz="1200" dirty="0"/>
              <a:t>2) DFE: Small pale disc with…</a:t>
            </a:r>
            <a:r>
              <a:rPr lang="en-US" altLang="en-US" sz="1200" b="1" dirty="0">
                <a:solidFill>
                  <a:srgbClr val="0000FF"/>
                </a:solidFill>
              </a:rPr>
              <a:t>double ring </a:t>
            </a:r>
            <a:r>
              <a:rPr lang="en-US" altLang="en-US" sz="1200" dirty="0"/>
              <a:t>sign</a:t>
            </a:r>
          </a:p>
          <a:p>
            <a:pPr eaLnBrk="1" hangingPunct="1">
              <a:spcBef>
                <a:spcPct val="0"/>
              </a:spcBef>
              <a:buClrTx/>
              <a:buSzTx/>
              <a:buFontTx/>
              <a:buNone/>
            </a:pPr>
            <a:r>
              <a:rPr lang="en-US" altLang="en-US" sz="1200" dirty="0"/>
              <a:t>3) VA…</a:t>
            </a:r>
            <a:r>
              <a:rPr lang="en-US" altLang="en-US" sz="1200" b="1" dirty="0">
                <a:solidFill>
                  <a:srgbClr val="0000FF"/>
                </a:solidFill>
              </a:rPr>
              <a:t>20/15&lt;-&gt;NLP</a:t>
            </a:r>
          </a:p>
          <a:p>
            <a:pPr eaLnBrk="1" hangingPunct="1">
              <a:spcBef>
                <a:spcPct val="0"/>
              </a:spcBef>
              <a:buClrTx/>
              <a:buSzTx/>
              <a:buFontTx/>
              <a:buNone/>
            </a:pPr>
            <a:r>
              <a:rPr lang="en-US" altLang="en-US" sz="1200" dirty="0"/>
              <a:t>4) VF defects…</a:t>
            </a:r>
            <a:r>
              <a:rPr lang="en-US" altLang="en-US" sz="1200" b="1" dirty="0">
                <a:solidFill>
                  <a:srgbClr val="0000FF"/>
                </a:solidFill>
              </a:rPr>
              <a:t>invariably present</a:t>
            </a:r>
          </a:p>
          <a:p>
            <a:pPr eaLnBrk="1" hangingPunct="1">
              <a:spcBef>
                <a:spcPct val="0"/>
              </a:spcBef>
              <a:buClrTx/>
              <a:buSzTx/>
              <a:buFontTx/>
              <a:buNone/>
            </a:pPr>
            <a:r>
              <a:rPr lang="en-US" altLang="en-US" sz="1200" dirty="0"/>
              <a:t>5) Remember the…</a:t>
            </a:r>
            <a:r>
              <a:rPr lang="en-US" altLang="en-US" sz="1200" b="1" dirty="0">
                <a:solidFill>
                  <a:srgbClr val="0000FF"/>
                </a:solidFill>
              </a:rPr>
              <a:t>4 D’s</a:t>
            </a:r>
            <a:r>
              <a:rPr lang="en-US" altLang="en-US" sz="1200" dirty="0"/>
              <a:t> (more on this shortly)</a:t>
            </a:r>
          </a:p>
        </p:txBody>
      </p:sp>
      <p:sp>
        <p:nvSpPr>
          <p:cNvPr id="3" name="TextBox 2">
            <a:extLst>
              <a:ext uri="{FF2B5EF4-FFF2-40B4-BE49-F238E27FC236}">
                <a16:creationId xmlns:a16="http://schemas.microsoft.com/office/drawing/2014/main" id="{68192841-37DB-4365-912A-E85D7BB8C699}"/>
              </a:ext>
            </a:extLst>
          </p:cNvPr>
          <p:cNvSpPr txBox="1"/>
          <p:nvPr/>
        </p:nvSpPr>
        <p:spPr>
          <a:xfrm>
            <a:off x="1453926" y="2168210"/>
            <a:ext cx="7455348" cy="1569660"/>
          </a:xfrm>
          <a:prstGeom prst="rect">
            <a:avLst/>
          </a:prstGeom>
          <a:solidFill>
            <a:schemeClr val="accent5">
              <a:lumMod val="75000"/>
            </a:schemeClr>
          </a:solidFill>
        </p:spPr>
        <p:txBody>
          <a:bodyPr wrap="square" rtlCol="0">
            <a:spAutoFit/>
          </a:bodyPr>
          <a:lstStyle/>
          <a:p>
            <a:r>
              <a:rPr lang="en-US" sz="1600" i="1" dirty="0">
                <a:solidFill>
                  <a:schemeClr val="bg1">
                    <a:lumMod val="50000"/>
                  </a:schemeClr>
                </a:solidFill>
              </a:rPr>
              <a:t>You see a child with optic nerve hypoplasia. What steps should you at least consider taking?</a:t>
            </a:r>
          </a:p>
          <a:p>
            <a:r>
              <a:rPr lang="en-US" sz="1600" dirty="0">
                <a:solidFill>
                  <a:schemeClr val="bg1">
                    <a:lumMod val="50000"/>
                  </a:schemeClr>
                </a:solidFill>
              </a:rPr>
              <a:t>--Obtai</a:t>
            </a:r>
            <a:r>
              <a:rPr lang="en-US" sz="1600" dirty="0">
                <a:solidFill>
                  <a:schemeClr val="accent5">
                    <a:lumMod val="75000"/>
                  </a:schemeClr>
                </a:solidFill>
              </a:rPr>
              <a:t>ning</a:t>
            </a:r>
            <a:r>
              <a:rPr lang="en-US" sz="1600" dirty="0">
                <a:solidFill>
                  <a:schemeClr val="bg1">
                    <a:lumMod val="50000"/>
                  </a:schemeClr>
                </a:solidFill>
              </a:rPr>
              <a:t> </a:t>
            </a:r>
            <a:r>
              <a:rPr lang="en-US" sz="1600" i="1" dirty="0">
                <a:solidFill>
                  <a:schemeClr val="bg1">
                    <a:lumMod val="50000"/>
                  </a:schemeClr>
                </a:solidFill>
              </a:rPr>
              <a:t> </a:t>
            </a:r>
            <a:r>
              <a:rPr lang="en-US" sz="1600" b="1" dirty="0">
                <a:solidFill>
                  <a:srgbClr val="0000FF"/>
                </a:solidFill>
              </a:rPr>
              <a:t>MRI brain</a:t>
            </a:r>
            <a:r>
              <a:rPr lang="en-US" sz="1600" dirty="0">
                <a:solidFill>
                  <a:schemeClr val="accent5">
                    <a:lumMod val="75000"/>
                  </a:schemeClr>
                </a:solidFill>
              </a:rPr>
              <a:t>—a </a:t>
            </a:r>
            <a:r>
              <a:rPr lang="en-US" sz="1600" dirty="0">
                <a:solidFill>
                  <a:schemeClr val="bg1">
                    <a:lumMod val="50000"/>
                  </a:schemeClr>
                </a:solidFill>
              </a:rPr>
              <a:t>variety of CNS abnormalities are associated with it   (will un</a:t>
            </a:r>
            <a:r>
              <a:rPr lang="en-US" sz="1600" dirty="0">
                <a:solidFill>
                  <a:schemeClr val="accent5">
                    <a:lumMod val="75000"/>
                  </a:schemeClr>
                </a:solidFill>
              </a:rPr>
              <a:t>pack</a:t>
            </a:r>
            <a:r>
              <a:rPr lang="en-US" sz="1600" dirty="0">
                <a:solidFill>
                  <a:schemeClr val="bg1">
                    <a:lumMod val="50000"/>
                  </a:schemeClr>
                </a:solidFill>
              </a:rPr>
              <a:t> </a:t>
            </a:r>
            <a:r>
              <a:rPr lang="en-US" sz="1600" dirty="0">
                <a:solidFill>
                  <a:schemeClr val="accent5">
                    <a:lumMod val="75000"/>
                  </a:schemeClr>
                </a:solidFill>
              </a:rPr>
              <a:t>this in the upco</a:t>
            </a:r>
            <a:r>
              <a:rPr lang="en-US" sz="1600" dirty="0">
                <a:solidFill>
                  <a:schemeClr val="bg1">
                    <a:lumMod val="50000"/>
                  </a:schemeClr>
                </a:solidFill>
              </a:rPr>
              <a:t>ming </a:t>
            </a:r>
            <a:r>
              <a:rPr lang="en-US" sz="1600" i="1" dirty="0">
                <a:solidFill>
                  <a:schemeClr val="bg1">
                    <a:lumMod val="50000"/>
                  </a:schemeClr>
                </a:solidFill>
              </a:rPr>
              <a:t>4 D’s </a:t>
            </a:r>
            <a:r>
              <a:rPr lang="en-US" sz="1600" dirty="0">
                <a:solidFill>
                  <a:schemeClr val="bg1">
                    <a:lumMod val="50000"/>
                  </a:schemeClr>
                </a:solidFill>
              </a:rPr>
              <a:t>section)</a:t>
            </a:r>
          </a:p>
          <a:p>
            <a:r>
              <a:rPr lang="en-US" sz="1600" dirty="0">
                <a:solidFill>
                  <a:schemeClr val="bg1">
                    <a:lumMod val="50000"/>
                  </a:schemeClr>
                </a:solidFill>
              </a:rPr>
              <a:t>--Gettin</a:t>
            </a:r>
            <a:r>
              <a:rPr lang="en-US" sz="1600" dirty="0">
                <a:solidFill>
                  <a:schemeClr val="accent5">
                    <a:lumMod val="75000"/>
                  </a:schemeClr>
                </a:solidFill>
              </a:rPr>
              <a:t>g</a:t>
            </a:r>
            <a:r>
              <a:rPr lang="en-US" sz="1600" dirty="0">
                <a:solidFill>
                  <a:schemeClr val="bg1">
                    <a:lumMod val="50000"/>
                  </a:schemeClr>
                </a:solidFill>
              </a:rPr>
              <a:t> </a:t>
            </a:r>
            <a:r>
              <a:rPr lang="en-US" sz="1600" dirty="0">
                <a:solidFill>
                  <a:schemeClr val="accent5">
                    <a:lumMod val="75000"/>
                  </a:schemeClr>
                </a:solidFill>
              </a:rPr>
              <a:t>an</a:t>
            </a:r>
            <a:r>
              <a:rPr lang="en-US" sz="1600" dirty="0">
                <a:solidFill>
                  <a:schemeClr val="bg1">
                    <a:lumMod val="50000"/>
                  </a:schemeClr>
                </a:solidFill>
              </a:rPr>
              <a:t>  </a:t>
            </a:r>
            <a:r>
              <a:rPr lang="en-US" sz="1600" dirty="0">
                <a:solidFill>
                  <a:schemeClr val="accent5">
                    <a:lumMod val="75000"/>
                  </a:schemeClr>
                </a:solidFill>
              </a:rPr>
              <a:t>endocrine</a:t>
            </a:r>
            <a:r>
              <a:rPr lang="en-US" sz="1600" dirty="0">
                <a:solidFill>
                  <a:schemeClr val="bg1">
                    <a:lumMod val="50000"/>
                  </a:schemeClr>
                </a:solidFill>
              </a:rPr>
              <a:t>  </a:t>
            </a:r>
            <a:r>
              <a:rPr lang="en-US" sz="1600" dirty="0">
                <a:solidFill>
                  <a:schemeClr val="accent5">
                    <a:lumMod val="75000"/>
                  </a:schemeClr>
                </a:solidFill>
              </a:rPr>
              <a:t>co</a:t>
            </a:r>
            <a:r>
              <a:rPr lang="en-US" sz="1600" dirty="0">
                <a:solidFill>
                  <a:schemeClr val="bg1">
                    <a:lumMod val="50000"/>
                  </a:schemeClr>
                </a:solidFill>
              </a:rPr>
              <a:t>nsult—multiple hormonal deficiencies are associated (mainly  </a:t>
            </a:r>
            <a:r>
              <a:rPr lang="en-US" sz="1600" b="1" dirty="0">
                <a:solidFill>
                  <a:srgbClr val="0000FF"/>
                </a:solidFill>
              </a:rPr>
              <a:t>pituitary- related</a:t>
            </a:r>
            <a:r>
              <a:rPr lang="en-US" sz="1600" dirty="0">
                <a:solidFill>
                  <a:schemeClr val="bg1">
                    <a:lumMod val="50000"/>
                  </a:schemeClr>
                </a:solidFill>
              </a:rPr>
              <a:t>)</a:t>
            </a:r>
          </a:p>
        </p:txBody>
      </p:sp>
      <p:sp>
        <p:nvSpPr>
          <p:cNvPr id="2" name="Oval 1">
            <a:extLst>
              <a:ext uri="{FF2B5EF4-FFF2-40B4-BE49-F238E27FC236}">
                <a16:creationId xmlns:a16="http://schemas.microsoft.com/office/drawing/2014/main" id="{06210155-FE3F-448F-9971-DE121E80A8D2}"/>
              </a:ext>
            </a:extLst>
          </p:cNvPr>
          <p:cNvSpPr/>
          <p:nvPr/>
        </p:nvSpPr>
        <p:spPr>
          <a:xfrm>
            <a:off x="4800600" y="3505200"/>
            <a:ext cx="4114800" cy="1828800"/>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Frame 3">
            <a:extLst>
              <a:ext uri="{FF2B5EF4-FFF2-40B4-BE49-F238E27FC236}">
                <a16:creationId xmlns:a16="http://schemas.microsoft.com/office/drawing/2014/main" id="{86A7C9C9-81FD-7FB2-5FBB-6B8EB36CC122}"/>
              </a:ext>
            </a:extLst>
          </p:cNvPr>
          <p:cNvSpPr/>
          <p:nvPr/>
        </p:nvSpPr>
        <p:spPr>
          <a:xfrm>
            <a:off x="2057400" y="2522538"/>
            <a:ext cx="2097088" cy="1343920"/>
          </a:xfrm>
          <a:prstGeom prst="frame">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5" name="TextBox 4">
            <a:extLst>
              <a:ext uri="{FF2B5EF4-FFF2-40B4-BE49-F238E27FC236}">
                <a16:creationId xmlns:a16="http://schemas.microsoft.com/office/drawing/2014/main" id="{ACCBA48F-740B-4E86-D3B0-8D9351961DE8}"/>
              </a:ext>
            </a:extLst>
          </p:cNvPr>
          <p:cNvSpPr txBox="1"/>
          <p:nvPr/>
        </p:nvSpPr>
        <p:spPr>
          <a:xfrm>
            <a:off x="978450" y="585868"/>
            <a:ext cx="4425624" cy="1815882"/>
          </a:xfrm>
          <a:prstGeom prst="rect">
            <a:avLst/>
          </a:prstGeom>
          <a:solidFill>
            <a:schemeClr val="accent6">
              <a:lumMod val="75000"/>
            </a:schemeClr>
          </a:solidFill>
        </p:spPr>
        <p:txBody>
          <a:bodyPr wrap="square" rtlCol="0">
            <a:spAutoFit/>
          </a:bodyPr>
          <a:lstStyle/>
          <a:p>
            <a:r>
              <a:rPr lang="en-US" sz="1400" i="1" dirty="0">
                <a:solidFill>
                  <a:schemeClr val="bg1"/>
                </a:solidFill>
              </a:rPr>
              <a:t>What is the classic </a:t>
            </a:r>
            <a:r>
              <a:rPr lang="en-US" sz="1400" b="1" i="1" dirty="0">
                <a:solidFill>
                  <a:schemeClr val="bg1"/>
                </a:solidFill>
              </a:rPr>
              <a:t>structural</a:t>
            </a:r>
            <a:r>
              <a:rPr lang="en-US" sz="1400" i="1" dirty="0">
                <a:solidFill>
                  <a:schemeClr val="bg1"/>
                </a:solidFill>
              </a:rPr>
              <a:t> pituitary abnormality associated with ON hypoplasia?</a:t>
            </a:r>
          </a:p>
          <a:p>
            <a:r>
              <a:rPr lang="en-US" sz="1400" dirty="0">
                <a:solidFill>
                  <a:schemeClr val="bg1"/>
                </a:solidFill>
              </a:rPr>
              <a:t>Anterior pituitary hypoplasia coupled with an  ectopic  posterior pituitary</a:t>
            </a:r>
            <a:endParaRPr lang="en-US" sz="1400" dirty="0">
              <a:solidFill>
                <a:schemeClr val="accent6">
                  <a:lumMod val="75000"/>
                </a:schemeClr>
              </a:solidFill>
            </a:endParaRPr>
          </a:p>
          <a:p>
            <a:endParaRPr lang="en-US" sz="1400" i="1" dirty="0">
              <a:solidFill>
                <a:schemeClr val="accent6">
                  <a:lumMod val="75000"/>
                </a:schemeClr>
              </a:solidFill>
            </a:endParaRPr>
          </a:p>
          <a:p>
            <a:r>
              <a:rPr lang="en-US" sz="1400" i="1" dirty="0">
                <a:solidFill>
                  <a:schemeClr val="accent6">
                    <a:lumMod val="75000"/>
                  </a:schemeClr>
                </a:solidFill>
              </a:rPr>
              <a:t>How will this manifest on neuroimaging?</a:t>
            </a:r>
          </a:p>
          <a:p>
            <a:r>
              <a:rPr lang="en-US" sz="1400" dirty="0">
                <a:solidFill>
                  <a:schemeClr val="accent6">
                    <a:lumMod val="75000"/>
                  </a:schemeClr>
                </a:solidFill>
              </a:rPr>
              <a:t>As an absent/hypoplastic anterior pituitary coupled with a  bright  spot at the  upper  infundibulum</a:t>
            </a:r>
          </a:p>
        </p:txBody>
      </p:sp>
    </p:spTree>
    <p:extLst>
      <p:ext uri="{BB962C8B-B14F-4D97-AF65-F5344CB8AC3E}">
        <p14:creationId xmlns:p14="http://schemas.microsoft.com/office/powerpoint/2010/main" val="830574461"/>
      </p:ext>
    </p:extLst>
  </p:cSld>
  <p:clrMapOvr>
    <a:masterClrMapping/>
  </p:clrMapOvr>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Text Box 13">
            <a:extLst>
              <a:ext uri="{FF2B5EF4-FFF2-40B4-BE49-F238E27FC236}">
                <a16:creationId xmlns:a16="http://schemas.microsoft.com/office/drawing/2014/main" id="{3C33F021-6FE1-431C-A26B-E52190B415D8}"/>
              </a:ext>
            </a:extLst>
          </p:cNvPr>
          <p:cNvSpPr txBox="1">
            <a:spLocks noChangeArrowheads="1"/>
          </p:cNvSpPr>
          <p:nvPr/>
        </p:nvSpPr>
        <p:spPr bwMode="auto">
          <a:xfrm>
            <a:off x="4800600" y="5257800"/>
            <a:ext cx="4294188" cy="1230313"/>
          </a:xfrm>
          <a:prstGeom prst="rect">
            <a:avLst/>
          </a:prstGeom>
          <a:solidFill>
            <a:srgbClr val="FFCC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Tilted-Disc Syndrome</a:t>
            </a:r>
          </a:p>
          <a:p>
            <a:pPr eaLnBrk="1" hangingPunct="1">
              <a:spcBef>
                <a:spcPct val="0"/>
              </a:spcBef>
              <a:buClrTx/>
              <a:buSzTx/>
              <a:buFontTx/>
              <a:buNone/>
            </a:pPr>
            <a:r>
              <a:rPr lang="en-US" altLang="en-US" sz="1200"/>
              <a:t>1) Superior pole appears…</a:t>
            </a:r>
            <a:r>
              <a:rPr lang="en-US" altLang="en-US" sz="1200" b="1">
                <a:solidFill>
                  <a:srgbClr val="0000FF"/>
                </a:solidFill>
              </a:rPr>
              <a:t>elevated</a:t>
            </a:r>
            <a:r>
              <a:rPr lang="en-US" altLang="en-US" sz="1200"/>
              <a:t>, inferior…</a:t>
            </a:r>
            <a:r>
              <a:rPr lang="en-US" altLang="en-US" sz="1200" b="1">
                <a:solidFill>
                  <a:srgbClr val="0000FF"/>
                </a:solidFill>
              </a:rPr>
              <a:t>recessed</a:t>
            </a:r>
          </a:p>
          <a:p>
            <a:pPr eaLnBrk="1" hangingPunct="1">
              <a:spcBef>
                <a:spcPct val="0"/>
              </a:spcBef>
              <a:buClrTx/>
              <a:buSzTx/>
              <a:buFontTx/>
              <a:buNone/>
            </a:pPr>
            <a:r>
              <a:rPr lang="en-US" altLang="en-US" sz="1200"/>
              <a:t>2) </a:t>
            </a:r>
            <a:r>
              <a:rPr lang="en-US" altLang="en-US" sz="1200">
                <a:solidFill>
                  <a:srgbClr val="FFCC99"/>
                </a:solidFill>
              </a:rPr>
              <a:t>Associated with…</a:t>
            </a:r>
            <a:r>
              <a:rPr lang="en-US" altLang="en-US" sz="1200" b="1">
                <a:solidFill>
                  <a:srgbClr val="FFCC99"/>
                </a:solidFill>
              </a:rPr>
              <a:t>situs inversus</a:t>
            </a:r>
            <a:r>
              <a:rPr lang="en-US" altLang="en-US" sz="1200">
                <a:solidFill>
                  <a:srgbClr val="FFCC99"/>
                </a:solidFill>
              </a:rPr>
              <a:t> of retinal vessels</a:t>
            </a:r>
          </a:p>
          <a:p>
            <a:pPr eaLnBrk="1" hangingPunct="1">
              <a:spcBef>
                <a:spcPct val="0"/>
              </a:spcBef>
              <a:buClrTx/>
              <a:buSzTx/>
              <a:buFontTx/>
              <a:buNone/>
            </a:pPr>
            <a:r>
              <a:rPr lang="en-US" altLang="en-US" sz="1200"/>
              <a:t>3) </a:t>
            </a:r>
            <a:r>
              <a:rPr lang="en-US" altLang="en-US" sz="1200">
                <a:solidFill>
                  <a:srgbClr val="FFCC99"/>
                </a:solidFill>
              </a:rPr>
              <a:t>Fundus abnormality produces…</a:t>
            </a:r>
            <a:r>
              <a:rPr lang="en-US" altLang="en-US" sz="1200" b="1">
                <a:solidFill>
                  <a:srgbClr val="FFCC99"/>
                </a:solidFill>
              </a:rPr>
              <a:t>myopic astigmatism</a:t>
            </a:r>
          </a:p>
          <a:p>
            <a:pPr eaLnBrk="1" hangingPunct="1">
              <a:spcBef>
                <a:spcPct val="0"/>
              </a:spcBef>
              <a:buClrTx/>
              <a:buSzTx/>
              <a:buFontTx/>
              <a:buNone/>
            </a:pPr>
            <a:r>
              <a:rPr lang="en-US" altLang="en-US" sz="1200"/>
              <a:t>4) </a:t>
            </a:r>
            <a:r>
              <a:rPr lang="en-US" altLang="en-US" sz="1200">
                <a:solidFill>
                  <a:srgbClr val="FFCC99"/>
                </a:solidFill>
              </a:rPr>
              <a:t>VF testing reveals…</a:t>
            </a:r>
            <a:r>
              <a:rPr lang="en-US" altLang="en-US" sz="1200" b="1">
                <a:solidFill>
                  <a:srgbClr val="FFCC99"/>
                </a:solidFill>
              </a:rPr>
              <a:t>bitemporal hemianopia</a:t>
            </a:r>
            <a:r>
              <a:rPr lang="en-US" altLang="en-US" sz="1200">
                <a:solidFill>
                  <a:srgbClr val="FFCC99"/>
                </a:solidFill>
              </a:rPr>
              <a:t> that doesn’t</a:t>
            </a:r>
          </a:p>
          <a:p>
            <a:pPr eaLnBrk="1" hangingPunct="1">
              <a:spcBef>
                <a:spcPct val="0"/>
              </a:spcBef>
              <a:buClrTx/>
              <a:buSzTx/>
              <a:buFontTx/>
              <a:buNone/>
            </a:pPr>
            <a:r>
              <a:rPr lang="en-US" altLang="en-US" sz="1200">
                <a:solidFill>
                  <a:srgbClr val="FFCC99"/>
                </a:solidFill>
              </a:rPr>
              <a:t>   …</a:t>
            </a:r>
            <a:r>
              <a:rPr lang="en-US" altLang="en-US" sz="1200" b="1">
                <a:solidFill>
                  <a:srgbClr val="FFCC99"/>
                </a:solidFill>
              </a:rPr>
              <a:t>respect the vertical</a:t>
            </a:r>
            <a:r>
              <a:rPr lang="en-US" altLang="en-US" sz="1200">
                <a:solidFill>
                  <a:srgbClr val="FFCC99"/>
                </a:solidFill>
              </a:rPr>
              <a:t> and may…</a:t>
            </a:r>
            <a:r>
              <a:rPr lang="en-US" altLang="en-US" sz="1200" b="1">
                <a:solidFill>
                  <a:srgbClr val="FFCC99"/>
                </a:solidFill>
              </a:rPr>
              <a:t>resolve with refraction</a:t>
            </a:r>
          </a:p>
        </p:txBody>
      </p:sp>
      <p:sp>
        <p:nvSpPr>
          <p:cNvPr id="28" name="Text Box 13">
            <a:extLst>
              <a:ext uri="{FF2B5EF4-FFF2-40B4-BE49-F238E27FC236}">
                <a16:creationId xmlns:a16="http://schemas.microsoft.com/office/drawing/2014/main" id="{DEA6B129-DEFC-4933-98B7-C68271CF2D81}"/>
              </a:ext>
            </a:extLst>
          </p:cNvPr>
          <p:cNvSpPr txBox="1">
            <a:spLocks noChangeArrowheads="1"/>
          </p:cNvSpPr>
          <p:nvPr/>
        </p:nvSpPr>
        <p:spPr bwMode="auto">
          <a:xfrm>
            <a:off x="4800600" y="5257800"/>
            <a:ext cx="4216400" cy="1231106"/>
          </a:xfrm>
          <a:prstGeom prst="rect">
            <a:avLst/>
          </a:prstGeom>
          <a:solidFill>
            <a:srgbClr val="FFCC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dirty="0">
                <a:solidFill>
                  <a:schemeClr val="bg1">
                    <a:lumMod val="65000"/>
                  </a:schemeClr>
                </a:solidFill>
              </a:rPr>
              <a:t>Tilted-Disc Syndrome</a:t>
            </a:r>
          </a:p>
          <a:p>
            <a:pPr eaLnBrk="1" hangingPunct="1">
              <a:spcBef>
                <a:spcPct val="0"/>
              </a:spcBef>
              <a:buClrTx/>
              <a:buSzTx/>
              <a:buFontTx/>
              <a:buNone/>
            </a:pPr>
            <a:r>
              <a:rPr lang="en-US" altLang="en-US" sz="1200" dirty="0">
                <a:solidFill>
                  <a:srgbClr val="FFCC99"/>
                </a:solidFill>
              </a:rPr>
              <a:t>1) Superior pole appears…</a:t>
            </a:r>
            <a:r>
              <a:rPr lang="en-US" altLang="en-US" sz="1200" b="1" dirty="0">
                <a:solidFill>
                  <a:srgbClr val="FFCC99"/>
                </a:solidFill>
              </a:rPr>
              <a:t>elevated</a:t>
            </a:r>
            <a:r>
              <a:rPr lang="en-US" altLang="en-US" sz="1200" dirty="0">
                <a:solidFill>
                  <a:srgbClr val="FFCC99"/>
                </a:solidFill>
              </a:rPr>
              <a:t>, inferior… </a:t>
            </a:r>
            <a:r>
              <a:rPr lang="en-US" altLang="en-US" sz="1200" b="1" dirty="0">
                <a:solidFill>
                  <a:srgbClr val="FFCC99"/>
                </a:solidFill>
              </a:rPr>
              <a:t>recessed</a:t>
            </a:r>
          </a:p>
          <a:p>
            <a:pPr eaLnBrk="1" hangingPunct="1">
              <a:spcBef>
                <a:spcPct val="0"/>
              </a:spcBef>
              <a:buClrTx/>
              <a:buSzTx/>
              <a:buFontTx/>
              <a:buNone/>
            </a:pPr>
            <a:r>
              <a:rPr lang="en-US" altLang="en-US" sz="1200" dirty="0">
                <a:solidFill>
                  <a:srgbClr val="FFCC99"/>
                </a:solidFill>
              </a:rPr>
              <a:t>2) Associated with…</a:t>
            </a:r>
            <a:r>
              <a:rPr lang="en-US" altLang="en-US" sz="1200" b="1" dirty="0">
                <a:solidFill>
                  <a:srgbClr val="FFCC99"/>
                </a:solidFill>
              </a:rPr>
              <a:t>situs inversus</a:t>
            </a:r>
            <a:r>
              <a:rPr lang="en-US" altLang="en-US" sz="1200" dirty="0">
                <a:solidFill>
                  <a:srgbClr val="FFCC99"/>
                </a:solidFill>
              </a:rPr>
              <a:t> of retinal vessels</a:t>
            </a:r>
          </a:p>
          <a:p>
            <a:pPr eaLnBrk="1" hangingPunct="1">
              <a:spcBef>
                <a:spcPct val="0"/>
              </a:spcBef>
              <a:buClrTx/>
              <a:buSzTx/>
              <a:buFontTx/>
              <a:buNone/>
            </a:pPr>
            <a:r>
              <a:rPr lang="en-US" altLang="en-US" sz="1200" dirty="0">
                <a:solidFill>
                  <a:srgbClr val="FFCC99"/>
                </a:solidFill>
              </a:rPr>
              <a:t>3) Fundus abnormality produces… </a:t>
            </a:r>
            <a:r>
              <a:rPr lang="en-US" altLang="en-US" sz="1200" b="1" dirty="0">
                <a:solidFill>
                  <a:srgbClr val="FFCC99"/>
                </a:solidFill>
              </a:rPr>
              <a:t>myopic </a:t>
            </a:r>
            <a:r>
              <a:rPr lang="en-US" altLang="en-US" sz="1200" b="1" dirty="0" err="1">
                <a:solidFill>
                  <a:srgbClr val="FFCC99"/>
                </a:solidFill>
              </a:rPr>
              <a:t>astigm</a:t>
            </a:r>
            <a:endParaRPr lang="en-US" altLang="en-US" sz="1200" b="1" dirty="0">
              <a:solidFill>
                <a:srgbClr val="FFCC99"/>
              </a:solidFill>
            </a:endParaRPr>
          </a:p>
          <a:p>
            <a:pPr eaLnBrk="1" hangingPunct="1">
              <a:spcBef>
                <a:spcPct val="0"/>
              </a:spcBef>
              <a:buClrTx/>
              <a:buSzTx/>
              <a:buFontTx/>
              <a:buNone/>
            </a:pPr>
            <a:r>
              <a:rPr lang="en-US" altLang="en-US" sz="1200" dirty="0">
                <a:solidFill>
                  <a:srgbClr val="FFCC99"/>
                </a:solidFill>
              </a:rPr>
              <a:t>4) VF testing reveals…</a:t>
            </a:r>
            <a:r>
              <a:rPr lang="en-US" altLang="en-US" sz="1200" b="1" dirty="0">
                <a:solidFill>
                  <a:srgbClr val="FFCC99"/>
                </a:solidFill>
              </a:rPr>
              <a:t>bitemporal hemianopia</a:t>
            </a:r>
            <a:r>
              <a:rPr lang="en-US" altLang="en-US" sz="1200" dirty="0">
                <a:solidFill>
                  <a:srgbClr val="FFCC99"/>
                </a:solidFill>
              </a:rPr>
              <a:t> that </a:t>
            </a:r>
            <a:r>
              <a:rPr lang="en-US" altLang="en-US" sz="1200" dirty="0" err="1">
                <a:solidFill>
                  <a:srgbClr val="FFCC99"/>
                </a:solidFill>
              </a:rPr>
              <a:t>doesn’t</a:t>
            </a:r>
            <a:r>
              <a:rPr lang="en-US" altLang="en-US" sz="1200" b="1" dirty="0" err="1">
                <a:solidFill>
                  <a:srgbClr val="FFCC99"/>
                </a:solidFill>
              </a:rPr>
              <a:t>with</a:t>
            </a:r>
            <a:r>
              <a:rPr lang="en-US" altLang="en-US" sz="1200" b="1" dirty="0">
                <a:solidFill>
                  <a:srgbClr val="FFCC99"/>
                </a:solidFill>
              </a:rPr>
              <a:t> refract</a:t>
            </a:r>
          </a:p>
        </p:txBody>
      </p:sp>
      <p:sp>
        <p:nvSpPr>
          <p:cNvPr id="56330" name="Text Box 14">
            <a:extLst>
              <a:ext uri="{FF2B5EF4-FFF2-40B4-BE49-F238E27FC236}">
                <a16:creationId xmlns:a16="http://schemas.microsoft.com/office/drawing/2014/main" id="{E45ACE8A-191D-4C29-8A7A-120D0E2FCE5F}"/>
              </a:ext>
            </a:extLst>
          </p:cNvPr>
          <p:cNvSpPr txBox="1">
            <a:spLocks noChangeArrowheads="1"/>
          </p:cNvSpPr>
          <p:nvPr/>
        </p:nvSpPr>
        <p:spPr bwMode="auto">
          <a:xfrm>
            <a:off x="4648200" y="2576513"/>
            <a:ext cx="3522663" cy="862012"/>
          </a:xfrm>
          <a:prstGeom prst="rect">
            <a:avLst/>
          </a:prstGeom>
          <a:solidFill>
            <a:srgbClr val="FFC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solidFill>
                  <a:schemeClr val="bg1">
                    <a:lumMod val="65000"/>
                  </a:schemeClr>
                </a:solidFill>
              </a:rPr>
              <a:t>Myelinated RNFL</a:t>
            </a:r>
          </a:p>
          <a:p>
            <a:pPr eaLnBrk="1" hangingPunct="1">
              <a:spcBef>
                <a:spcPct val="0"/>
              </a:spcBef>
              <a:buClrTx/>
              <a:buSzTx/>
              <a:buFontTx/>
              <a:buNone/>
            </a:pPr>
            <a:r>
              <a:rPr lang="en-US" altLang="en-US" sz="1200">
                <a:solidFill>
                  <a:schemeClr val="bg1">
                    <a:lumMod val="65000"/>
                  </a:schemeClr>
                </a:solidFill>
              </a:rPr>
              <a:t>1) Myelin normally ends at the…</a:t>
            </a:r>
            <a:r>
              <a:rPr lang="en-US" altLang="en-US" sz="1200" b="1">
                <a:solidFill>
                  <a:schemeClr val="bg1">
                    <a:lumMod val="65000"/>
                  </a:schemeClr>
                </a:solidFill>
              </a:rPr>
              <a:t>lamina cribrosa</a:t>
            </a:r>
          </a:p>
          <a:p>
            <a:pPr eaLnBrk="1" hangingPunct="1">
              <a:spcBef>
                <a:spcPct val="0"/>
              </a:spcBef>
              <a:buClrTx/>
              <a:buSzTx/>
              <a:buFontTx/>
              <a:buNone/>
            </a:pPr>
            <a:r>
              <a:rPr lang="en-US" altLang="en-US" sz="1200">
                <a:solidFill>
                  <a:schemeClr val="bg1">
                    <a:lumMod val="65000"/>
                  </a:schemeClr>
                </a:solidFill>
              </a:rPr>
              <a:t>2) Can be…</a:t>
            </a:r>
            <a:r>
              <a:rPr lang="en-US" altLang="en-US" sz="1200" b="1">
                <a:solidFill>
                  <a:schemeClr val="bg1">
                    <a:lumMod val="65000"/>
                  </a:schemeClr>
                </a:solidFill>
              </a:rPr>
              <a:t>patchy</a:t>
            </a:r>
            <a:r>
              <a:rPr lang="en-US" altLang="en-US" sz="1200">
                <a:solidFill>
                  <a:schemeClr val="bg1">
                    <a:lumMod val="65000"/>
                  </a:schemeClr>
                </a:solidFill>
              </a:rPr>
              <a:t> and </a:t>
            </a:r>
            <a:r>
              <a:rPr lang="en-US" altLang="en-US" sz="1200" b="1">
                <a:solidFill>
                  <a:schemeClr val="bg1">
                    <a:lumMod val="65000"/>
                  </a:schemeClr>
                </a:solidFill>
              </a:rPr>
              <a:t>discontinuous</a:t>
            </a:r>
          </a:p>
          <a:p>
            <a:pPr eaLnBrk="1" hangingPunct="1">
              <a:spcBef>
                <a:spcPct val="0"/>
              </a:spcBef>
              <a:buClrTx/>
              <a:buSzTx/>
              <a:buFontTx/>
              <a:buNone/>
            </a:pPr>
            <a:r>
              <a:rPr lang="en-US" altLang="en-US" sz="1200">
                <a:solidFill>
                  <a:schemeClr val="bg1">
                    <a:lumMod val="65000"/>
                  </a:schemeClr>
                </a:solidFill>
              </a:rPr>
              <a:t>3) Corresponding VF has an…</a:t>
            </a:r>
            <a:r>
              <a:rPr lang="en-US" altLang="en-US" sz="1200" b="1">
                <a:solidFill>
                  <a:schemeClr val="bg1">
                    <a:lumMod val="65000"/>
                  </a:schemeClr>
                </a:solidFill>
              </a:rPr>
              <a:t>absolute</a:t>
            </a:r>
            <a:r>
              <a:rPr lang="en-US" altLang="en-US" sz="1200">
                <a:solidFill>
                  <a:schemeClr val="bg1">
                    <a:lumMod val="65000"/>
                  </a:schemeClr>
                </a:solidFill>
              </a:rPr>
              <a:t> scotoma</a:t>
            </a:r>
          </a:p>
        </p:txBody>
      </p:sp>
      <p:sp>
        <p:nvSpPr>
          <p:cNvPr id="56331" name="Text Box 15">
            <a:extLst>
              <a:ext uri="{FF2B5EF4-FFF2-40B4-BE49-F238E27FC236}">
                <a16:creationId xmlns:a16="http://schemas.microsoft.com/office/drawing/2014/main" id="{E7D5CBA5-0945-4399-B0FB-53830B5EE3B7}"/>
              </a:ext>
            </a:extLst>
          </p:cNvPr>
          <p:cNvSpPr txBox="1">
            <a:spLocks noChangeArrowheads="1"/>
          </p:cNvSpPr>
          <p:nvPr/>
        </p:nvSpPr>
        <p:spPr bwMode="auto">
          <a:xfrm>
            <a:off x="5410200" y="1687513"/>
            <a:ext cx="3640740" cy="677108"/>
          </a:xfrm>
          <a:prstGeom prst="rect">
            <a:avLst/>
          </a:prstGeom>
          <a:solidFill>
            <a:srgbClr val="FFFF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solidFill>
                  <a:schemeClr val="bg1">
                    <a:lumMod val="75000"/>
                  </a:schemeClr>
                </a:solidFill>
              </a:rPr>
              <a:t>Megalopapilla</a:t>
            </a:r>
          </a:p>
          <a:p>
            <a:pPr eaLnBrk="1" hangingPunct="1">
              <a:spcBef>
                <a:spcPct val="0"/>
              </a:spcBef>
              <a:buClrTx/>
              <a:buSzTx/>
              <a:buFontTx/>
              <a:buNone/>
            </a:pPr>
            <a:r>
              <a:rPr lang="en-US" altLang="en-US" sz="1200">
                <a:solidFill>
                  <a:schemeClr val="bg1">
                    <a:lumMod val="75000"/>
                  </a:schemeClr>
                </a:solidFill>
              </a:rPr>
              <a:t>1) Abnormally large diameter of…</a:t>
            </a:r>
            <a:r>
              <a:rPr lang="en-US" altLang="en-US" sz="1200" b="1">
                <a:solidFill>
                  <a:schemeClr val="bg1">
                    <a:lumMod val="75000"/>
                  </a:schemeClr>
                </a:solidFill>
              </a:rPr>
              <a:t>disc </a:t>
            </a:r>
            <a:r>
              <a:rPr lang="en-US" altLang="en-US" sz="1200">
                <a:solidFill>
                  <a:schemeClr val="bg1">
                    <a:lumMod val="75000"/>
                  </a:schemeClr>
                </a:solidFill>
              </a:rPr>
              <a:t>and</a:t>
            </a:r>
            <a:r>
              <a:rPr lang="en-US" altLang="en-US" sz="1200" b="1">
                <a:solidFill>
                  <a:schemeClr val="bg1">
                    <a:lumMod val="75000"/>
                  </a:schemeClr>
                </a:solidFill>
              </a:rPr>
              <a:t> cup</a:t>
            </a:r>
          </a:p>
          <a:p>
            <a:pPr eaLnBrk="1" hangingPunct="1">
              <a:spcBef>
                <a:spcPct val="0"/>
              </a:spcBef>
              <a:buClrTx/>
              <a:buSzTx/>
              <a:buFontTx/>
              <a:buNone/>
            </a:pPr>
            <a:r>
              <a:rPr lang="en-US" altLang="en-US" sz="1200">
                <a:solidFill>
                  <a:schemeClr val="bg1">
                    <a:lumMod val="75000"/>
                  </a:schemeClr>
                </a:solidFill>
              </a:rPr>
              <a:t>2) VF testing may reveal an…</a:t>
            </a:r>
            <a:r>
              <a:rPr lang="en-US" altLang="en-US" sz="1200" b="1">
                <a:solidFill>
                  <a:schemeClr val="bg1">
                    <a:lumMod val="75000"/>
                  </a:schemeClr>
                </a:solidFill>
              </a:rPr>
              <a:t>enlarged blind spot</a:t>
            </a:r>
          </a:p>
        </p:txBody>
      </p:sp>
      <p:sp>
        <p:nvSpPr>
          <p:cNvPr id="56332" name="Rectangle 16">
            <a:extLst>
              <a:ext uri="{FF2B5EF4-FFF2-40B4-BE49-F238E27FC236}">
                <a16:creationId xmlns:a16="http://schemas.microsoft.com/office/drawing/2014/main" id="{9903A9B6-4ADC-41AE-8364-4CA69AFD171D}"/>
              </a:ext>
            </a:extLst>
          </p:cNvPr>
          <p:cNvSpPr>
            <a:spLocks noChangeArrowheads="1"/>
          </p:cNvSpPr>
          <p:nvPr/>
        </p:nvSpPr>
        <p:spPr bwMode="auto">
          <a:xfrm>
            <a:off x="457200" y="122238"/>
            <a:ext cx="7543800" cy="8683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b"/>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ct val="85000"/>
              </a:lnSpc>
              <a:spcBef>
                <a:spcPct val="0"/>
              </a:spcBef>
              <a:buClrTx/>
              <a:buSzTx/>
              <a:buFontTx/>
              <a:buNone/>
            </a:pPr>
            <a:r>
              <a:rPr lang="en-US" altLang="en-US" sz="3200" b="1" dirty="0">
                <a:solidFill>
                  <a:schemeClr val="tx2"/>
                </a:solidFill>
              </a:rPr>
              <a:t>Developmental Abnormalities of the Optic Nerve Head</a:t>
            </a:r>
            <a:endParaRPr lang="en-US" altLang="en-US" sz="3200" dirty="0">
              <a:solidFill>
                <a:schemeClr val="tx2"/>
              </a:solidFill>
            </a:endParaRPr>
          </a:p>
        </p:txBody>
      </p:sp>
      <p:sp>
        <p:nvSpPr>
          <p:cNvPr id="56333" name="Slide Number Placeholder 1">
            <a:extLst>
              <a:ext uri="{FF2B5EF4-FFF2-40B4-BE49-F238E27FC236}">
                <a16:creationId xmlns:a16="http://schemas.microsoft.com/office/drawing/2014/main" id="{78499CE2-A9E0-46C2-9DCB-B4E6966EE106}"/>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2B87E55C-60DB-4AA1-99CA-117E25294934}" type="slidenum">
              <a:rPr lang="en-US" altLang="en-US" sz="1000"/>
              <a:pPr>
                <a:spcBef>
                  <a:spcPct val="0"/>
                </a:spcBef>
                <a:buClrTx/>
                <a:buSzTx/>
                <a:buFontTx/>
                <a:buNone/>
              </a:pPr>
              <a:t>144</a:t>
            </a:fld>
            <a:endParaRPr lang="en-US" altLang="en-US" sz="1000"/>
          </a:p>
        </p:txBody>
      </p:sp>
      <p:sp>
        <p:nvSpPr>
          <p:cNvPr id="20" name="Text Box 10">
            <a:extLst>
              <a:ext uri="{FF2B5EF4-FFF2-40B4-BE49-F238E27FC236}">
                <a16:creationId xmlns:a16="http://schemas.microsoft.com/office/drawing/2014/main" id="{4F5CB1D8-CA09-4A1A-9DBB-3D21FA005662}"/>
              </a:ext>
            </a:extLst>
          </p:cNvPr>
          <p:cNvSpPr txBox="1">
            <a:spLocks noChangeArrowheads="1"/>
          </p:cNvSpPr>
          <p:nvPr/>
        </p:nvSpPr>
        <p:spPr bwMode="auto">
          <a:xfrm>
            <a:off x="1371600" y="4267200"/>
            <a:ext cx="3057525" cy="2154238"/>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Morning-Glory Disc</a:t>
            </a:r>
          </a:p>
          <a:p>
            <a:pPr eaLnBrk="1" hangingPunct="1">
              <a:spcBef>
                <a:spcPct val="0"/>
              </a:spcBef>
              <a:buClrTx/>
              <a:buSzTx/>
              <a:buFontTx/>
              <a:buNone/>
            </a:pPr>
            <a:r>
              <a:rPr lang="en-US" altLang="en-US" sz="1200"/>
              <a:t>--DFE reveals:</a:t>
            </a:r>
          </a:p>
          <a:p>
            <a:pPr eaLnBrk="1" hangingPunct="1">
              <a:spcBef>
                <a:spcPct val="0"/>
              </a:spcBef>
              <a:buClrTx/>
              <a:buSzTx/>
              <a:buFontTx/>
              <a:buNone/>
            </a:pPr>
            <a:r>
              <a:rPr lang="en-US" altLang="en-US" sz="1200"/>
              <a:t>  1) A funnel-shaped…</a:t>
            </a:r>
            <a:r>
              <a:rPr lang="en-US" altLang="en-US" sz="1200" b="1">
                <a:solidFill>
                  <a:srgbClr val="0000FF"/>
                </a:solidFill>
              </a:rPr>
              <a:t>excavation</a:t>
            </a:r>
            <a:endParaRPr lang="en-US" altLang="en-US" sz="1200"/>
          </a:p>
          <a:p>
            <a:pPr eaLnBrk="1" hangingPunct="1">
              <a:spcBef>
                <a:spcPct val="0"/>
              </a:spcBef>
              <a:buClrTx/>
              <a:buSzTx/>
              <a:buFontTx/>
              <a:buNone/>
            </a:pPr>
            <a:r>
              <a:rPr lang="en-US" altLang="en-US" sz="1200"/>
              <a:t>  2) Number of vessels crossing the rim</a:t>
            </a:r>
          </a:p>
          <a:p>
            <a:pPr eaLnBrk="1" hangingPunct="1">
              <a:spcBef>
                <a:spcPct val="0"/>
              </a:spcBef>
              <a:buClrTx/>
              <a:buSzTx/>
              <a:buFontTx/>
              <a:buNone/>
            </a:pPr>
            <a:r>
              <a:rPr lang="en-US" altLang="en-US" sz="1200"/>
              <a:t>    seems abnormally…</a:t>
            </a:r>
            <a:r>
              <a:rPr lang="en-US" altLang="en-US" sz="1200" b="1">
                <a:solidFill>
                  <a:srgbClr val="0000FF"/>
                </a:solidFill>
              </a:rPr>
              <a:t>high</a:t>
            </a:r>
            <a:r>
              <a:rPr lang="en-US" altLang="en-US" sz="1200"/>
              <a:t> </a:t>
            </a:r>
            <a:endParaRPr lang="en-US" altLang="en-US" sz="1200" b="1">
              <a:solidFill>
                <a:srgbClr val="0000FF"/>
              </a:solidFill>
            </a:endParaRPr>
          </a:p>
          <a:p>
            <a:pPr eaLnBrk="1" hangingPunct="1">
              <a:spcBef>
                <a:spcPct val="0"/>
              </a:spcBef>
              <a:buClrTx/>
              <a:buSzTx/>
              <a:buFontTx/>
              <a:buNone/>
            </a:pPr>
            <a:r>
              <a:rPr lang="en-US" altLang="en-US" sz="1200"/>
              <a:t>--Tissue is…</a:t>
            </a:r>
            <a:r>
              <a:rPr lang="en-US" altLang="en-US" sz="1200" b="1">
                <a:solidFill>
                  <a:srgbClr val="0000FF"/>
                </a:solidFill>
              </a:rPr>
              <a:t>contractile</a:t>
            </a:r>
            <a:r>
              <a:rPr lang="en-US" altLang="en-US" sz="1200"/>
              <a:t>, so cup seems</a:t>
            </a:r>
          </a:p>
          <a:p>
            <a:pPr eaLnBrk="1" hangingPunct="1">
              <a:spcBef>
                <a:spcPct val="0"/>
              </a:spcBef>
              <a:buClrTx/>
              <a:buSzTx/>
              <a:buFontTx/>
              <a:buNone/>
            </a:pPr>
            <a:r>
              <a:rPr lang="en-US" altLang="en-US" sz="1200"/>
              <a:t>  to…</a:t>
            </a:r>
            <a:r>
              <a:rPr lang="en-US" altLang="en-US" sz="1200" b="1">
                <a:solidFill>
                  <a:srgbClr val="0000FF"/>
                </a:solidFill>
              </a:rPr>
              <a:t>open </a:t>
            </a:r>
            <a:r>
              <a:rPr lang="en-US" altLang="en-US" sz="1200">
                <a:solidFill>
                  <a:srgbClr val="0000FF"/>
                </a:solidFill>
              </a:rPr>
              <a:t>and</a:t>
            </a:r>
            <a:r>
              <a:rPr lang="en-US" altLang="en-US" sz="1200" b="1">
                <a:solidFill>
                  <a:srgbClr val="0000FF"/>
                </a:solidFill>
              </a:rPr>
              <a:t> close</a:t>
            </a:r>
            <a:r>
              <a:rPr lang="en-US" altLang="en-US" sz="1200"/>
              <a:t> (like its namesake,  </a:t>
            </a:r>
          </a:p>
          <a:p>
            <a:pPr eaLnBrk="1" hangingPunct="1">
              <a:spcBef>
                <a:spcPct val="0"/>
              </a:spcBef>
              <a:buClrTx/>
              <a:buSzTx/>
              <a:buFontTx/>
              <a:buNone/>
            </a:pPr>
            <a:r>
              <a:rPr lang="en-US" altLang="en-US" sz="1200"/>
              <a:t>  the morning-glory flower)</a:t>
            </a:r>
          </a:p>
          <a:p>
            <a:pPr eaLnBrk="1" hangingPunct="1">
              <a:spcBef>
                <a:spcPct val="0"/>
              </a:spcBef>
              <a:buClrTx/>
              <a:buSzTx/>
              <a:buFontTx/>
              <a:buNone/>
            </a:pPr>
            <a:r>
              <a:rPr lang="en-US" altLang="en-US" sz="1200"/>
              <a:t>--VA usually…</a:t>
            </a:r>
            <a:r>
              <a:rPr lang="en-US" altLang="en-US" sz="1200" b="1">
                <a:solidFill>
                  <a:srgbClr val="0000FF"/>
                </a:solidFill>
              </a:rPr>
              <a:t>20/200</a:t>
            </a:r>
            <a:r>
              <a:rPr lang="en-US" altLang="en-US" sz="1200"/>
              <a:t>, but can be…</a:t>
            </a:r>
          </a:p>
          <a:p>
            <a:pPr eaLnBrk="1" hangingPunct="1">
              <a:spcBef>
                <a:spcPct val="0"/>
              </a:spcBef>
              <a:buClrTx/>
              <a:buSzTx/>
              <a:buFontTx/>
              <a:buNone/>
            </a:pPr>
            <a:r>
              <a:rPr lang="en-US" altLang="en-US" sz="1200"/>
              <a:t>   </a:t>
            </a:r>
            <a:r>
              <a:rPr lang="en-US" altLang="en-US" sz="1200" b="1">
                <a:solidFill>
                  <a:srgbClr val="0000FF"/>
                </a:solidFill>
              </a:rPr>
              <a:t>20/20&lt;-&gt;NLP</a:t>
            </a:r>
          </a:p>
          <a:p>
            <a:pPr eaLnBrk="1" hangingPunct="1">
              <a:spcBef>
                <a:spcPct val="0"/>
              </a:spcBef>
              <a:buClrTx/>
              <a:buSzTx/>
              <a:buFontTx/>
              <a:buNone/>
            </a:pPr>
            <a:r>
              <a:rPr lang="en-US" altLang="en-US" sz="1200"/>
              <a:t>--1/3 develop…</a:t>
            </a:r>
            <a:r>
              <a:rPr lang="en-US" altLang="en-US" sz="1200" b="1">
                <a:solidFill>
                  <a:srgbClr val="CCECFF"/>
                </a:solidFill>
              </a:rPr>
              <a:t>serous</a:t>
            </a:r>
            <a:r>
              <a:rPr lang="en-US" altLang="en-US" sz="1200" b="1">
                <a:solidFill>
                  <a:srgbClr val="0000FF"/>
                </a:solidFill>
              </a:rPr>
              <a:t> </a:t>
            </a:r>
            <a:r>
              <a:rPr lang="en-US" altLang="en-US" sz="1200" b="1">
                <a:solidFill>
                  <a:srgbClr val="CCECFF"/>
                </a:solidFill>
              </a:rPr>
              <a:t>RD</a:t>
            </a:r>
          </a:p>
        </p:txBody>
      </p:sp>
      <p:sp>
        <p:nvSpPr>
          <p:cNvPr id="21" name="Text Box 3">
            <a:extLst>
              <a:ext uri="{FF2B5EF4-FFF2-40B4-BE49-F238E27FC236}">
                <a16:creationId xmlns:a16="http://schemas.microsoft.com/office/drawing/2014/main" id="{41E65286-1344-4B1D-9C7C-2CEEABB1C361}"/>
              </a:ext>
            </a:extLst>
          </p:cNvPr>
          <p:cNvSpPr txBox="1">
            <a:spLocks noChangeArrowheads="1"/>
          </p:cNvSpPr>
          <p:nvPr/>
        </p:nvSpPr>
        <p:spPr bwMode="auto">
          <a:xfrm>
            <a:off x="793750" y="3505200"/>
            <a:ext cx="2274888" cy="677863"/>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r>
              <a:rPr lang="en-US" altLang="en-US" sz="1400" b="1">
                <a:solidFill>
                  <a:schemeClr val="bg1">
                    <a:lumMod val="65000"/>
                  </a:schemeClr>
                </a:solidFill>
              </a:rPr>
              <a:t>Optic Pit/Hole</a:t>
            </a:r>
          </a:p>
          <a:p>
            <a:pPr eaLnBrk="1" hangingPunct="1">
              <a:defRPr/>
            </a:pPr>
            <a:r>
              <a:rPr lang="en-US" altLang="en-US" sz="1200">
                <a:solidFill>
                  <a:schemeClr val="bg1">
                    <a:lumMod val="65000"/>
                  </a:schemeClr>
                </a:solidFill>
              </a:rPr>
              <a:t>--Associated with…</a:t>
            </a:r>
            <a:r>
              <a:rPr lang="en-US" altLang="en-US" sz="1200" b="1">
                <a:solidFill>
                  <a:schemeClr val="bg1">
                    <a:lumMod val="65000"/>
                  </a:schemeClr>
                </a:solidFill>
              </a:rPr>
              <a:t>serous RD</a:t>
            </a:r>
          </a:p>
          <a:p>
            <a:pPr eaLnBrk="1" hangingPunct="1">
              <a:defRPr/>
            </a:pPr>
            <a:r>
              <a:rPr lang="en-US" altLang="en-US" sz="1200" b="1">
                <a:solidFill>
                  <a:schemeClr val="bg1">
                    <a:lumMod val="65000"/>
                  </a:schemeClr>
                </a:solidFill>
              </a:rPr>
              <a:t>  in adulthood</a:t>
            </a:r>
          </a:p>
        </p:txBody>
      </p:sp>
      <p:sp>
        <p:nvSpPr>
          <p:cNvPr id="22" name="Line 4">
            <a:extLst>
              <a:ext uri="{FF2B5EF4-FFF2-40B4-BE49-F238E27FC236}">
                <a16:creationId xmlns:a16="http://schemas.microsoft.com/office/drawing/2014/main" id="{F29D141A-2FBA-4218-A5EF-4F64786EAFD0}"/>
              </a:ext>
            </a:extLst>
          </p:cNvPr>
          <p:cNvSpPr>
            <a:spLocks noChangeShapeType="1"/>
          </p:cNvSpPr>
          <p:nvPr/>
        </p:nvSpPr>
        <p:spPr bwMode="auto">
          <a:xfrm flipH="1">
            <a:off x="1600200" y="2057400"/>
            <a:ext cx="1524000" cy="381000"/>
          </a:xfrm>
          <a:prstGeom prst="line">
            <a:avLst/>
          </a:prstGeom>
          <a:noFill/>
          <a:ln w="9525">
            <a:solidFill>
              <a:schemeClr val="bg1">
                <a:lumMod val="6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en-US">
              <a:latin typeface="Arial" charset="0"/>
            </a:endParaRPr>
          </a:p>
        </p:txBody>
      </p:sp>
      <p:sp>
        <p:nvSpPr>
          <p:cNvPr id="23" name="Text Box 6">
            <a:extLst>
              <a:ext uri="{FF2B5EF4-FFF2-40B4-BE49-F238E27FC236}">
                <a16:creationId xmlns:a16="http://schemas.microsoft.com/office/drawing/2014/main" id="{5DFD5389-5F0F-430B-9FE9-4FD1DA507055}"/>
              </a:ext>
            </a:extLst>
          </p:cNvPr>
          <p:cNvSpPr txBox="1">
            <a:spLocks noChangeArrowheads="1"/>
          </p:cNvSpPr>
          <p:nvPr/>
        </p:nvSpPr>
        <p:spPr bwMode="auto">
          <a:xfrm>
            <a:off x="1341438" y="1524000"/>
            <a:ext cx="3543300" cy="4587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algn="ctr" eaLnBrk="1" hangingPunct="1">
              <a:lnSpc>
                <a:spcPct val="85000"/>
              </a:lnSpc>
              <a:defRPr/>
            </a:pPr>
            <a:r>
              <a:rPr lang="en-US" altLang="en-US" sz="1400" i="1">
                <a:solidFill>
                  <a:schemeClr val="bg1">
                    <a:lumMod val="65000"/>
                  </a:schemeClr>
                </a:solidFill>
              </a:rPr>
              <a:t>These three are all secondary to abnormal</a:t>
            </a:r>
          </a:p>
          <a:p>
            <a:pPr algn="ctr" eaLnBrk="1" hangingPunct="1">
              <a:lnSpc>
                <a:spcPct val="85000"/>
              </a:lnSpc>
              <a:defRPr/>
            </a:pPr>
            <a:r>
              <a:rPr lang="en-US" altLang="en-US" sz="1400" i="1">
                <a:solidFill>
                  <a:schemeClr val="bg1">
                    <a:lumMod val="65000"/>
                  </a:schemeClr>
                </a:solidFill>
              </a:rPr>
              <a:t>closure of the embryonic optic fissure</a:t>
            </a:r>
          </a:p>
        </p:txBody>
      </p:sp>
      <p:sp>
        <p:nvSpPr>
          <p:cNvPr id="24" name="Text Box 7">
            <a:extLst>
              <a:ext uri="{FF2B5EF4-FFF2-40B4-BE49-F238E27FC236}">
                <a16:creationId xmlns:a16="http://schemas.microsoft.com/office/drawing/2014/main" id="{204468A2-E2DD-443A-AC88-37688980B366}"/>
              </a:ext>
            </a:extLst>
          </p:cNvPr>
          <p:cNvSpPr txBox="1">
            <a:spLocks noChangeArrowheads="1"/>
          </p:cNvSpPr>
          <p:nvPr/>
        </p:nvSpPr>
        <p:spPr bwMode="auto">
          <a:xfrm>
            <a:off x="76200" y="2514600"/>
            <a:ext cx="2782888" cy="862013"/>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r>
              <a:rPr lang="en-US" altLang="en-US" sz="1400" b="1">
                <a:solidFill>
                  <a:schemeClr val="bg1">
                    <a:lumMod val="65000"/>
                  </a:schemeClr>
                </a:solidFill>
              </a:rPr>
              <a:t>Optic Nerve Coloboma</a:t>
            </a:r>
          </a:p>
          <a:p>
            <a:pPr eaLnBrk="1" hangingPunct="1">
              <a:defRPr/>
            </a:pPr>
            <a:r>
              <a:rPr lang="en-US" altLang="en-US" sz="1200">
                <a:solidFill>
                  <a:schemeClr val="bg1">
                    <a:lumMod val="65000"/>
                  </a:schemeClr>
                </a:solidFill>
              </a:rPr>
              <a:t>1) May resemble…</a:t>
            </a:r>
            <a:r>
              <a:rPr lang="en-US" altLang="en-US" sz="1200" b="1">
                <a:solidFill>
                  <a:schemeClr val="bg1">
                    <a:lumMod val="65000"/>
                  </a:schemeClr>
                </a:solidFill>
              </a:rPr>
              <a:t>deep cupping</a:t>
            </a:r>
          </a:p>
          <a:p>
            <a:pPr eaLnBrk="1" hangingPunct="1">
              <a:defRPr/>
            </a:pPr>
            <a:r>
              <a:rPr lang="en-US" altLang="en-US" sz="1200">
                <a:solidFill>
                  <a:schemeClr val="bg1">
                    <a:lumMod val="65000"/>
                  </a:schemeClr>
                </a:solidFill>
              </a:rPr>
              <a:t>2) Can be…</a:t>
            </a:r>
            <a:r>
              <a:rPr lang="en-US" altLang="en-US" sz="1200" b="1">
                <a:solidFill>
                  <a:schemeClr val="bg1">
                    <a:lumMod val="65000"/>
                  </a:schemeClr>
                </a:solidFill>
              </a:rPr>
              <a:t>bilateral, asymmetric</a:t>
            </a:r>
          </a:p>
          <a:p>
            <a:pPr eaLnBrk="1" hangingPunct="1">
              <a:defRPr/>
            </a:pPr>
            <a:r>
              <a:rPr lang="en-US" altLang="en-US" sz="1200">
                <a:solidFill>
                  <a:schemeClr val="bg1">
                    <a:lumMod val="65000"/>
                  </a:schemeClr>
                </a:solidFill>
              </a:rPr>
              <a:t>3) Part of the…</a:t>
            </a:r>
            <a:r>
              <a:rPr lang="en-US" altLang="en-US" sz="1200" b="1">
                <a:solidFill>
                  <a:schemeClr val="bg1">
                    <a:lumMod val="65000"/>
                  </a:schemeClr>
                </a:solidFill>
              </a:rPr>
              <a:t>CHARGE association</a:t>
            </a:r>
          </a:p>
        </p:txBody>
      </p:sp>
      <p:sp>
        <p:nvSpPr>
          <p:cNvPr id="25" name="Line 8">
            <a:extLst>
              <a:ext uri="{FF2B5EF4-FFF2-40B4-BE49-F238E27FC236}">
                <a16:creationId xmlns:a16="http://schemas.microsoft.com/office/drawing/2014/main" id="{EDEEAEB6-5352-41F1-8557-B23E6F4B4721}"/>
              </a:ext>
            </a:extLst>
          </p:cNvPr>
          <p:cNvSpPr>
            <a:spLocks noChangeShapeType="1"/>
          </p:cNvSpPr>
          <p:nvPr/>
        </p:nvSpPr>
        <p:spPr bwMode="auto">
          <a:xfrm flipH="1">
            <a:off x="2971800" y="2057400"/>
            <a:ext cx="152400" cy="1447800"/>
          </a:xfrm>
          <a:prstGeom prst="line">
            <a:avLst/>
          </a:prstGeom>
          <a:noFill/>
          <a:ln w="9525">
            <a:solidFill>
              <a:schemeClr val="bg1">
                <a:lumMod val="6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en-US">
              <a:latin typeface="Arial" charset="0"/>
            </a:endParaRPr>
          </a:p>
        </p:txBody>
      </p:sp>
      <p:sp>
        <p:nvSpPr>
          <p:cNvPr id="26" name="Text Box 9">
            <a:extLst>
              <a:ext uri="{FF2B5EF4-FFF2-40B4-BE49-F238E27FC236}">
                <a16:creationId xmlns:a16="http://schemas.microsoft.com/office/drawing/2014/main" id="{966E8F5F-47FB-451D-A3AD-4D6CFA5F356D}"/>
              </a:ext>
            </a:extLst>
          </p:cNvPr>
          <p:cNvSpPr txBox="1">
            <a:spLocks noChangeArrowheads="1"/>
          </p:cNvSpPr>
          <p:nvPr/>
        </p:nvSpPr>
        <p:spPr bwMode="auto">
          <a:xfrm>
            <a:off x="1371600" y="4267200"/>
            <a:ext cx="3057525" cy="2154238"/>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r>
              <a:rPr lang="en-US" altLang="en-US" sz="1400" b="1" dirty="0">
                <a:solidFill>
                  <a:schemeClr val="bg1">
                    <a:lumMod val="65000"/>
                  </a:schemeClr>
                </a:solidFill>
              </a:rPr>
              <a:t>Morning-Glory Disc</a:t>
            </a:r>
          </a:p>
          <a:p>
            <a:pPr eaLnBrk="1" hangingPunct="1">
              <a:defRPr/>
            </a:pPr>
            <a:r>
              <a:rPr lang="en-US" altLang="en-US" sz="1200" dirty="0">
                <a:solidFill>
                  <a:schemeClr val="bg1">
                    <a:lumMod val="65000"/>
                  </a:schemeClr>
                </a:solidFill>
              </a:rPr>
              <a:t>--DFE reveals:</a:t>
            </a:r>
          </a:p>
          <a:p>
            <a:pPr eaLnBrk="1" hangingPunct="1">
              <a:defRPr/>
            </a:pPr>
            <a:r>
              <a:rPr lang="en-US" altLang="en-US" sz="1200" dirty="0">
                <a:solidFill>
                  <a:schemeClr val="bg1">
                    <a:lumMod val="65000"/>
                  </a:schemeClr>
                </a:solidFill>
              </a:rPr>
              <a:t>  1) A funnel-shaped…</a:t>
            </a:r>
            <a:r>
              <a:rPr lang="en-US" altLang="en-US" sz="1200" b="1" dirty="0">
                <a:solidFill>
                  <a:schemeClr val="bg1">
                    <a:lumMod val="65000"/>
                  </a:schemeClr>
                </a:solidFill>
              </a:rPr>
              <a:t>excavation</a:t>
            </a:r>
            <a:endParaRPr lang="en-US" altLang="en-US" sz="1200" dirty="0">
              <a:solidFill>
                <a:schemeClr val="bg1">
                  <a:lumMod val="65000"/>
                </a:schemeClr>
              </a:solidFill>
            </a:endParaRPr>
          </a:p>
          <a:p>
            <a:pPr eaLnBrk="1" hangingPunct="1">
              <a:defRPr/>
            </a:pPr>
            <a:r>
              <a:rPr lang="en-US" altLang="en-US" sz="1200" dirty="0">
                <a:solidFill>
                  <a:schemeClr val="bg1">
                    <a:lumMod val="65000"/>
                  </a:schemeClr>
                </a:solidFill>
              </a:rPr>
              <a:t>  2) Number of vessels crossing the rim</a:t>
            </a:r>
          </a:p>
          <a:p>
            <a:pPr eaLnBrk="1" hangingPunct="1">
              <a:defRPr/>
            </a:pPr>
            <a:r>
              <a:rPr lang="en-US" altLang="en-US" sz="1200" dirty="0">
                <a:solidFill>
                  <a:schemeClr val="bg1">
                    <a:lumMod val="65000"/>
                  </a:schemeClr>
                </a:solidFill>
              </a:rPr>
              <a:t>    seems abnormally…</a:t>
            </a:r>
            <a:r>
              <a:rPr lang="en-US" altLang="en-US" sz="1200" b="1" dirty="0">
                <a:solidFill>
                  <a:schemeClr val="bg1">
                    <a:lumMod val="65000"/>
                  </a:schemeClr>
                </a:solidFill>
              </a:rPr>
              <a:t>high</a:t>
            </a:r>
            <a:r>
              <a:rPr lang="en-US" altLang="en-US" sz="1200" dirty="0">
                <a:solidFill>
                  <a:schemeClr val="bg1">
                    <a:lumMod val="65000"/>
                  </a:schemeClr>
                </a:solidFill>
              </a:rPr>
              <a:t> </a:t>
            </a:r>
            <a:endParaRPr lang="en-US" altLang="en-US" sz="1200" b="1" dirty="0">
              <a:solidFill>
                <a:schemeClr val="bg1">
                  <a:lumMod val="65000"/>
                </a:schemeClr>
              </a:solidFill>
            </a:endParaRPr>
          </a:p>
          <a:p>
            <a:pPr eaLnBrk="1" hangingPunct="1">
              <a:defRPr/>
            </a:pPr>
            <a:r>
              <a:rPr lang="en-US" altLang="en-US" sz="1200" dirty="0">
                <a:solidFill>
                  <a:schemeClr val="bg1">
                    <a:lumMod val="65000"/>
                  </a:schemeClr>
                </a:solidFill>
              </a:rPr>
              <a:t>--Tissue is…</a:t>
            </a:r>
            <a:r>
              <a:rPr lang="en-US" altLang="en-US" sz="1200" b="1" dirty="0">
                <a:solidFill>
                  <a:schemeClr val="bg1">
                    <a:lumMod val="65000"/>
                  </a:schemeClr>
                </a:solidFill>
              </a:rPr>
              <a:t>contractile</a:t>
            </a:r>
            <a:r>
              <a:rPr lang="en-US" altLang="en-US" sz="1200" dirty="0">
                <a:solidFill>
                  <a:schemeClr val="bg1">
                    <a:lumMod val="65000"/>
                  </a:schemeClr>
                </a:solidFill>
              </a:rPr>
              <a:t>, so cup seems</a:t>
            </a:r>
          </a:p>
          <a:p>
            <a:pPr eaLnBrk="1" hangingPunct="1">
              <a:defRPr/>
            </a:pPr>
            <a:r>
              <a:rPr lang="en-US" altLang="en-US" sz="1200" dirty="0">
                <a:solidFill>
                  <a:schemeClr val="bg1">
                    <a:lumMod val="65000"/>
                  </a:schemeClr>
                </a:solidFill>
              </a:rPr>
              <a:t>  to…</a:t>
            </a:r>
            <a:r>
              <a:rPr lang="en-US" altLang="en-US" sz="1200" b="1" dirty="0">
                <a:solidFill>
                  <a:schemeClr val="bg1">
                    <a:lumMod val="65000"/>
                  </a:schemeClr>
                </a:solidFill>
              </a:rPr>
              <a:t>open </a:t>
            </a:r>
            <a:r>
              <a:rPr lang="en-US" altLang="en-US" sz="1200" dirty="0">
                <a:solidFill>
                  <a:schemeClr val="bg1">
                    <a:lumMod val="65000"/>
                  </a:schemeClr>
                </a:solidFill>
              </a:rPr>
              <a:t>and</a:t>
            </a:r>
            <a:r>
              <a:rPr lang="en-US" altLang="en-US" sz="1200" b="1" dirty="0">
                <a:solidFill>
                  <a:schemeClr val="bg1">
                    <a:lumMod val="65000"/>
                  </a:schemeClr>
                </a:solidFill>
              </a:rPr>
              <a:t> close</a:t>
            </a:r>
            <a:r>
              <a:rPr lang="en-US" altLang="en-US" sz="1200" dirty="0">
                <a:solidFill>
                  <a:schemeClr val="bg1">
                    <a:lumMod val="65000"/>
                  </a:schemeClr>
                </a:solidFill>
              </a:rPr>
              <a:t> (like its namesake,  </a:t>
            </a:r>
          </a:p>
          <a:p>
            <a:pPr eaLnBrk="1" hangingPunct="1">
              <a:defRPr/>
            </a:pPr>
            <a:r>
              <a:rPr lang="en-US" altLang="en-US" sz="1200" dirty="0">
                <a:solidFill>
                  <a:schemeClr val="bg1">
                    <a:lumMod val="65000"/>
                  </a:schemeClr>
                </a:solidFill>
              </a:rPr>
              <a:t>  the morning-glory flower)</a:t>
            </a:r>
          </a:p>
          <a:p>
            <a:pPr eaLnBrk="1" hangingPunct="1">
              <a:defRPr/>
            </a:pPr>
            <a:r>
              <a:rPr lang="en-US" altLang="en-US" sz="1200" dirty="0">
                <a:solidFill>
                  <a:schemeClr val="bg1">
                    <a:lumMod val="65000"/>
                  </a:schemeClr>
                </a:solidFill>
              </a:rPr>
              <a:t>--VA usually…</a:t>
            </a:r>
            <a:r>
              <a:rPr lang="en-US" altLang="en-US" sz="1200" b="1" dirty="0">
                <a:solidFill>
                  <a:schemeClr val="bg1">
                    <a:lumMod val="65000"/>
                  </a:schemeClr>
                </a:solidFill>
              </a:rPr>
              <a:t>20/200</a:t>
            </a:r>
            <a:r>
              <a:rPr lang="en-US" altLang="en-US" sz="1200" dirty="0">
                <a:solidFill>
                  <a:schemeClr val="bg1">
                    <a:lumMod val="65000"/>
                  </a:schemeClr>
                </a:solidFill>
              </a:rPr>
              <a:t>, but can be…</a:t>
            </a:r>
          </a:p>
          <a:p>
            <a:pPr eaLnBrk="1" hangingPunct="1">
              <a:defRPr/>
            </a:pPr>
            <a:r>
              <a:rPr lang="en-US" altLang="en-US" sz="1200" dirty="0">
                <a:solidFill>
                  <a:schemeClr val="bg1">
                    <a:lumMod val="65000"/>
                  </a:schemeClr>
                </a:solidFill>
              </a:rPr>
              <a:t>   </a:t>
            </a:r>
            <a:r>
              <a:rPr lang="en-US" altLang="en-US" sz="1200" b="1" dirty="0">
                <a:solidFill>
                  <a:schemeClr val="bg1">
                    <a:lumMod val="65000"/>
                  </a:schemeClr>
                </a:solidFill>
              </a:rPr>
              <a:t>20/20&lt;-&gt;NLP</a:t>
            </a:r>
          </a:p>
          <a:p>
            <a:pPr eaLnBrk="1" hangingPunct="1">
              <a:defRPr/>
            </a:pPr>
            <a:r>
              <a:rPr lang="en-US" altLang="en-US" sz="1200" dirty="0">
                <a:solidFill>
                  <a:schemeClr val="bg1">
                    <a:lumMod val="65000"/>
                  </a:schemeClr>
                </a:solidFill>
              </a:rPr>
              <a:t>--1/3 develop…</a:t>
            </a:r>
            <a:r>
              <a:rPr lang="en-US" altLang="en-US" sz="1200" b="1" dirty="0">
                <a:solidFill>
                  <a:schemeClr val="bg1">
                    <a:lumMod val="65000"/>
                  </a:schemeClr>
                </a:solidFill>
              </a:rPr>
              <a:t>serous RD</a:t>
            </a:r>
          </a:p>
        </p:txBody>
      </p:sp>
      <p:sp>
        <p:nvSpPr>
          <p:cNvPr id="27" name="Line 12">
            <a:extLst>
              <a:ext uri="{FF2B5EF4-FFF2-40B4-BE49-F238E27FC236}">
                <a16:creationId xmlns:a16="http://schemas.microsoft.com/office/drawing/2014/main" id="{65BA81D9-D9F9-47DA-B94E-2401C9B40EBF}"/>
              </a:ext>
            </a:extLst>
          </p:cNvPr>
          <p:cNvSpPr>
            <a:spLocks noChangeShapeType="1"/>
          </p:cNvSpPr>
          <p:nvPr/>
        </p:nvSpPr>
        <p:spPr bwMode="auto">
          <a:xfrm>
            <a:off x="3124200" y="2057400"/>
            <a:ext cx="381000" cy="22098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en-US"/>
          </a:p>
        </p:txBody>
      </p:sp>
      <p:sp>
        <p:nvSpPr>
          <p:cNvPr id="30" name="Text Box 13">
            <a:extLst>
              <a:ext uri="{FF2B5EF4-FFF2-40B4-BE49-F238E27FC236}">
                <a16:creationId xmlns:a16="http://schemas.microsoft.com/office/drawing/2014/main" id="{E04BC85D-0482-42C1-8D98-D7B33C07DA16}"/>
              </a:ext>
            </a:extLst>
          </p:cNvPr>
          <p:cNvSpPr txBox="1">
            <a:spLocks noChangeArrowheads="1"/>
          </p:cNvSpPr>
          <p:nvPr/>
        </p:nvSpPr>
        <p:spPr bwMode="auto">
          <a:xfrm>
            <a:off x="5257800" y="3760788"/>
            <a:ext cx="3424238" cy="1231900"/>
          </a:xfrm>
          <a:prstGeom prst="rect">
            <a:avLst/>
          </a:prstGeom>
          <a:solidFill>
            <a:srgbClr val="CCFF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dirty="0"/>
              <a:t>Optic Nerve Hypoplasia</a:t>
            </a:r>
          </a:p>
          <a:p>
            <a:pPr eaLnBrk="1" hangingPunct="1">
              <a:spcBef>
                <a:spcPct val="0"/>
              </a:spcBef>
              <a:buClrTx/>
              <a:buSzTx/>
              <a:buFontTx/>
              <a:buNone/>
            </a:pPr>
            <a:r>
              <a:rPr lang="en-US" altLang="en-US" sz="1200" dirty="0"/>
              <a:t>1) Abnormally low</a:t>
            </a:r>
            <a:r>
              <a:rPr lang="en-US" altLang="en-US" sz="1200" b="1" dirty="0">
                <a:solidFill>
                  <a:srgbClr val="0000FF"/>
                </a:solidFill>
              </a:rPr>
              <a:t> </a:t>
            </a:r>
            <a:r>
              <a:rPr lang="en-US" altLang="en-US" sz="1200" dirty="0"/>
              <a:t>number of…</a:t>
            </a:r>
            <a:r>
              <a:rPr lang="en-US" altLang="en-US" sz="1200" b="1" dirty="0">
                <a:solidFill>
                  <a:srgbClr val="0000FF"/>
                </a:solidFill>
              </a:rPr>
              <a:t>axons</a:t>
            </a:r>
          </a:p>
          <a:p>
            <a:pPr eaLnBrk="1" hangingPunct="1">
              <a:spcBef>
                <a:spcPct val="0"/>
              </a:spcBef>
              <a:buClrTx/>
              <a:buSzTx/>
              <a:buFontTx/>
              <a:buNone/>
            </a:pPr>
            <a:r>
              <a:rPr lang="en-US" altLang="en-US" sz="1200" dirty="0"/>
              <a:t>2) DFE: Small pale disc with…</a:t>
            </a:r>
            <a:r>
              <a:rPr lang="en-US" altLang="en-US" sz="1200" b="1" dirty="0">
                <a:solidFill>
                  <a:srgbClr val="0000FF"/>
                </a:solidFill>
              </a:rPr>
              <a:t>double ring </a:t>
            </a:r>
            <a:r>
              <a:rPr lang="en-US" altLang="en-US" sz="1200" dirty="0"/>
              <a:t>sign</a:t>
            </a:r>
          </a:p>
          <a:p>
            <a:pPr eaLnBrk="1" hangingPunct="1">
              <a:spcBef>
                <a:spcPct val="0"/>
              </a:spcBef>
              <a:buClrTx/>
              <a:buSzTx/>
              <a:buFontTx/>
              <a:buNone/>
            </a:pPr>
            <a:r>
              <a:rPr lang="en-US" altLang="en-US" sz="1200" dirty="0"/>
              <a:t>3) VA…</a:t>
            </a:r>
            <a:r>
              <a:rPr lang="en-US" altLang="en-US" sz="1200" b="1" dirty="0">
                <a:solidFill>
                  <a:srgbClr val="0000FF"/>
                </a:solidFill>
              </a:rPr>
              <a:t>20/15&lt;-&gt;NLP</a:t>
            </a:r>
          </a:p>
          <a:p>
            <a:pPr eaLnBrk="1" hangingPunct="1">
              <a:spcBef>
                <a:spcPct val="0"/>
              </a:spcBef>
              <a:buClrTx/>
              <a:buSzTx/>
              <a:buFontTx/>
              <a:buNone/>
            </a:pPr>
            <a:r>
              <a:rPr lang="en-US" altLang="en-US" sz="1200" dirty="0"/>
              <a:t>4) VF defects…</a:t>
            </a:r>
            <a:r>
              <a:rPr lang="en-US" altLang="en-US" sz="1200" b="1" dirty="0">
                <a:solidFill>
                  <a:srgbClr val="0000FF"/>
                </a:solidFill>
              </a:rPr>
              <a:t>invariably present</a:t>
            </a:r>
          </a:p>
          <a:p>
            <a:pPr eaLnBrk="1" hangingPunct="1">
              <a:spcBef>
                <a:spcPct val="0"/>
              </a:spcBef>
              <a:buClrTx/>
              <a:buSzTx/>
              <a:buFontTx/>
              <a:buNone/>
            </a:pPr>
            <a:r>
              <a:rPr lang="en-US" altLang="en-US" sz="1200" dirty="0"/>
              <a:t>5) Remember the…</a:t>
            </a:r>
            <a:r>
              <a:rPr lang="en-US" altLang="en-US" sz="1200" b="1" dirty="0">
                <a:solidFill>
                  <a:srgbClr val="0000FF"/>
                </a:solidFill>
              </a:rPr>
              <a:t>4 D’s</a:t>
            </a:r>
            <a:r>
              <a:rPr lang="en-US" altLang="en-US" sz="1200" dirty="0"/>
              <a:t> (more on this shortly)</a:t>
            </a:r>
          </a:p>
        </p:txBody>
      </p:sp>
      <p:sp>
        <p:nvSpPr>
          <p:cNvPr id="3" name="TextBox 2">
            <a:extLst>
              <a:ext uri="{FF2B5EF4-FFF2-40B4-BE49-F238E27FC236}">
                <a16:creationId xmlns:a16="http://schemas.microsoft.com/office/drawing/2014/main" id="{68192841-37DB-4365-912A-E85D7BB8C699}"/>
              </a:ext>
            </a:extLst>
          </p:cNvPr>
          <p:cNvSpPr txBox="1"/>
          <p:nvPr/>
        </p:nvSpPr>
        <p:spPr>
          <a:xfrm>
            <a:off x="1453926" y="2168210"/>
            <a:ext cx="7455348" cy="1569660"/>
          </a:xfrm>
          <a:prstGeom prst="rect">
            <a:avLst/>
          </a:prstGeom>
          <a:solidFill>
            <a:schemeClr val="accent5">
              <a:lumMod val="75000"/>
            </a:schemeClr>
          </a:solidFill>
        </p:spPr>
        <p:txBody>
          <a:bodyPr wrap="square" rtlCol="0">
            <a:spAutoFit/>
          </a:bodyPr>
          <a:lstStyle/>
          <a:p>
            <a:r>
              <a:rPr lang="en-US" sz="1600" i="1" dirty="0">
                <a:solidFill>
                  <a:schemeClr val="bg1">
                    <a:lumMod val="50000"/>
                  </a:schemeClr>
                </a:solidFill>
              </a:rPr>
              <a:t>You see a child with optic nerve hypoplasia. What steps should you at least consider taking?</a:t>
            </a:r>
          </a:p>
          <a:p>
            <a:r>
              <a:rPr lang="en-US" sz="1600" dirty="0">
                <a:solidFill>
                  <a:schemeClr val="bg1">
                    <a:lumMod val="50000"/>
                  </a:schemeClr>
                </a:solidFill>
              </a:rPr>
              <a:t>--Obtai</a:t>
            </a:r>
            <a:r>
              <a:rPr lang="en-US" sz="1600" dirty="0">
                <a:solidFill>
                  <a:schemeClr val="accent5">
                    <a:lumMod val="75000"/>
                  </a:schemeClr>
                </a:solidFill>
              </a:rPr>
              <a:t>ning</a:t>
            </a:r>
            <a:r>
              <a:rPr lang="en-US" sz="1600" dirty="0">
                <a:solidFill>
                  <a:schemeClr val="bg1">
                    <a:lumMod val="50000"/>
                  </a:schemeClr>
                </a:solidFill>
              </a:rPr>
              <a:t> </a:t>
            </a:r>
            <a:r>
              <a:rPr lang="en-US" sz="1600" i="1" dirty="0">
                <a:solidFill>
                  <a:schemeClr val="bg1">
                    <a:lumMod val="50000"/>
                  </a:schemeClr>
                </a:solidFill>
              </a:rPr>
              <a:t> </a:t>
            </a:r>
            <a:r>
              <a:rPr lang="en-US" sz="1600" b="1" dirty="0">
                <a:solidFill>
                  <a:srgbClr val="0000FF"/>
                </a:solidFill>
              </a:rPr>
              <a:t>MRI brain</a:t>
            </a:r>
            <a:r>
              <a:rPr lang="en-US" sz="1600" dirty="0">
                <a:solidFill>
                  <a:schemeClr val="accent5">
                    <a:lumMod val="75000"/>
                  </a:schemeClr>
                </a:solidFill>
              </a:rPr>
              <a:t>—a </a:t>
            </a:r>
            <a:r>
              <a:rPr lang="en-US" sz="1600" dirty="0">
                <a:solidFill>
                  <a:schemeClr val="bg1">
                    <a:lumMod val="50000"/>
                  </a:schemeClr>
                </a:solidFill>
              </a:rPr>
              <a:t>variety of CNS abnormalities are associated with it   (will un</a:t>
            </a:r>
            <a:r>
              <a:rPr lang="en-US" sz="1600" dirty="0">
                <a:solidFill>
                  <a:schemeClr val="accent5">
                    <a:lumMod val="75000"/>
                  </a:schemeClr>
                </a:solidFill>
              </a:rPr>
              <a:t>pack</a:t>
            </a:r>
            <a:r>
              <a:rPr lang="en-US" sz="1600" dirty="0">
                <a:solidFill>
                  <a:schemeClr val="bg1">
                    <a:lumMod val="50000"/>
                  </a:schemeClr>
                </a:solidFill>
              </a:rPr>
              <a:t> </a:t>
            </a:r>
            <a:r>
              <a:rPr lang="en-US" sz="1600" dirty="0">
                <a:solidFill>
                  <a:schemeClr val="accent5">
                    <a:lumMod val="75000"/>
                  </a:schemeClr>
                </a:solidFill>
              </a:rPr>
              <a:t>this in the upco</a:t>
            </a:r>
            <a:r>
              <a:rPr lang="en-US" sz="1600" dirty="0">
                <a:solidFill>
                  <a:schemeClr val="bg1">
                    <a:lumMod val="50000"/>
                  </a:schemeClr>
                </a:solidFill>
              </a:rPr>
              <a:t>ming </a:t>
            </a:r>
            <a:r>
              <a:rPr lang="en-US" sz="1600" i="1" dirty="0">
                <a:solidFill>
                  <a:schemeClr val="bg1">
                    <a:lumMod val="50000"/>
                  </a:schemeClr>
                </a:solidFill>
              </a:rPr>
              <a:t>4 D’s </a:t>
            </a:r>
            <a:r>
              <a:rPr lang="en-US" sz="1600" dirty="0">
                <a:solidFill>
                  <a:schemeClr val="bg1">
                    <a:lumMod val="50000"/>
                  </a:schemeClr>
                </a:solidFill>
              </a:rPr>
              <a:t>section)</a:t>
            </a:r>
          </a:p>
          <a:p>
            <a:r>
              <a:rPr lang="en-US" sz="1600" dirty="0">
                <a:solidFill>
                  <a:schemeClr val="bg1">
                    <a:lumMod val="50000"/>
                  </a:schemeClr>
                </a:solidFill>
              </a:rPr>
              <a:t>--Gettin</a:t>
            </a:r>
            <a:r>
              <a:rPr lang="en-US" sz="1600" dirty="0">
                <a:solidFill>
                  <a:schemeClr val="accent5">
                    <a:lumMod val="75000"/>
                  </a:schemeClr>
                </a:solidFill>
              </a:rPr>
              <a:t>g</a:t>
            </a:r>
            <a:r>
              <a:rPr lang="en-US" sz="1600" dirty="0">
                <a:solidFill>
                  <a:schemeClr val="bg1">
                    <a:lumMod val="50000"/>
                  </a:schemeClr>
                </a:solidFill>
              </a:rPr>
              <a:t> </a:t>
            </a:r>
            <a:r>
              <a:rPr lang="en-US" sz="1600" dirty="0">
                <a:solidFill>
                  <a:schemeClr val="accent5">
                    <a:lumMod val="75000"/>
                  </a:schemeClr>
                </a:solidFill>
              </a:rPr>
              <a:t>an</a:t>
            </a:r>
            <a:r>
              <a:rPr lang="en-US" sz="1600" dirty="0">
                <a:solidFill>
                  <a:schemeClr val="bg1">
                    <a:lumMod val="50000"/>
                  </a:schemeClr>
                </a:solidFill>
              </a:rPr>
              <a:t>  </a:t>
            </a:r>
            <a:r>
              <a:rPr lang="en-US" sz="1600" dirty="0">
                <a:solidFill>
                  <a:schemeClr val="accent5">
                    <a:lumMod val="75000"/>
                  </a:schemeClr>
                </a:solidFill>
              </a:rPr>
              <a:t>endocrine</a:t>
            </a:r>
            <a:r>
              <a:rPr lang="en-US" sz="1600" dirty="0">
                <a:solidFill>
                  <a:schemeClr val="bg1">
                    <a:lumMod val="50000"/>
                  </a:schemeClr>
                </a:solidFill>
              </a:rPr>
              <a:t>  </a:t>
            </a:r>
            <a:r>
              <a:rPr lang="en-US" sz="1600" dirty="0">
                <a:solidFill>
                  <a:schemeClr val="accent5">
                    <a:lumMod val="75000"/>
                  </a:schemeClr>
                </a:solidFill>
              </a:rPr>
              <a:t>co</a:t>
            </a:r>
            <a:r>
              <a:rPr lang="en-US" sz="1600" dirty="0">
                <a:solidFill>
                  <a:schemeClr val="bg1">
                    <a:lumMod val="50000"/>
                  </a:schemeClr>
                </a:solidFill>
              </a:rPr>
              <a:t>nsult—multiple hormonal deficiencies are associated (mainly  </a:t>
            </a:r>
            <a:r>
              <a:rPr lang="en-US" sz="1600" b="1" dirty="0">
                <a:solidFill>
                  <a:srgbClr val="0000FF"/>
                </a:solidFill>
              </a:rPr>
              <a:t>pituitary- related</a:t>
            </a:r>
            <a:r>
              <a:rPr lang="en-US" sz="1600" dirty="0">
                <a:solidFill>
                  <a:schemeClr val="bg1">
                    <a:lumMod val="50000"/>
                  </a:schemeClr>
                </a:solidFill>
              </a:rPr>
              <a:t>)</a:t>
            </a:r>
          </a:p>
        </p:txBody>
      </p:sp>
      <p:sp>
        <p:nvSpPr>
          <p:cNvPr id="2" name="Oval 1">
            <a:extLst>
              <a:ext uri="{FF2B5EF4-FFF2-40B4-BE49-F238E27FC236}">
                <a16:creationId xmlns:a16="http://schemas.microsoft.com/office/drawing/2014/main" id="{06210155-FE3F-448F-9971-DE121E80A8D2}"/>
              </a:ext>
            </a:extLst>
          </p:cNvPr>
          <p:cNvSpPr/>
          <p:nvPr/>
        </p:nvSpPr>
        <p:spPr>
          <a:xfrm>
            <a:off x="4800600" y="3505200"/>
            <a:ext cx="4114800" cy="1828800"/>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Frame 3">
            <a:extLst>
              <a:ext uri="{FF2B5EF4-FFF2-40B4-BE49-F238E27FC236}">
                <a16:creationId xmlns:a16="http://schemas.microsoft.com/office/drawing/2014/main" id="{86A7C9C9-81FD-7FB2-5FBB-6B8EB36CC122}"/>
              </a:ext>
            </a:extLst>
          </p:cNvPr>
          <p:cNvSpPr/>
          <p:nvPr/>
        </p:nvSpPr>
        <p:spPr>
          <a:xfrm>
            <a:off x="2057400" y="2522538"/>
            <a:ext cx="2097088" cy="1343920"/>
          </a:xfrm>
          <a:prstGeom prst="frame">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5" name="TextBox 4">
            <a:extLst>
              <a:ext uri="{FF2B5EF4-FFF2-40B4-BE49-F238E27FC236}">
                <a16:creationId xmlns:a16="http://schemas.microsoft.com/office/drawing/2014/main" id="{ACCBA48F-740B-4E86-D3B0-8D9351961DE8}"/>
              </a:ext>
            </a:extLst>
          </p:cNvPr>
          <p:cNvSpPr txBox="1"/>
          <p:nvPr/>
        </p:nvSpPr>
        <p:spPr>
          <a:xfrm>
            <a:off x="978450" y="585868"/>
            <a:ext cx="4425624" cy="1815882"/>
          </a:xfrm>
          <a:prstGeom prst="rect">
            <a:avLst/>
          </a:prstGeom>
          <a:solidFill>
            <a:schemeClr val="accent6">
              <a:lumMod val="75000"/>
            </a:schemeClr>
          </a:solidFill>
        </p:spPr>
        <p:txBody>
          <a:bodyPr wrap="square" rtlCol="0">
            <a:spAutoFit/>
          </a:bodyPr>
          <a:lstStyle/>
          <a:p>
            <a:r>
              <a:rPr lang="en-US" sz="1400" i="1" dirty="0">
                <a:solidFill>
                  <a:schemeClr val="bg1"/>
                </a:solidFill>
              </a:rPr>
              <a:t>What is the classic </a:t>
            </a:r>
            <a:r>
              <a:rPr lang="en-US" sz="1400" b="1" i="1" dirty="0">
                <a:solidFill>
                  <a:schemeClr val="bg1"/>
                </a:solidFill>
              </a:rPr>
              <a:t>structural</a:t>
            </a:r>
            <a:r>
              <a:rPr lang="en-US" sz="1400" i="1" dirty="0">
                <a:solidFill>
                  <a:schemeClr val="bg1"/>
                </a:solidFill>
              </a:rPr>
              <a:t> pituitary abnormality associated with ON hypoplasia?</a:t>
            </a:r>
          </a:p>
          <a:p>
            <a:r>
              <a:rPr lang="en-US" sz="1400" dirty="0">
                <a:solidFill>
                  <a:schemeClr val="bg1"/>
                </a:solidFill>
              </a:rPr>
              <a:t>Anterior pituitary hypoplasia coupled with an  ectopic  posterior pituitary</a:t>
            </a:r>
          </a:p>
          <a:p>
            <a:endParaRPr lang="en-US" sz="1400" i="1" dirty="0">
              <a:solidFill>
                <a:schemeClr val="bg1"/>
              </a:solidFill>
            </a:endParaRPr>
          </a:p>
          <a:p>
            <a:r>
              <a:rPr lang="en-US" sz="1400" i="1" dirty="0">
                <a:solidFill>
                  <a:schemeClr val="bg1"/>
                </a:solidFill>
              </a:rPr>
              <a:t>How will this manifest on neuroimaging?</a:t>
            </a:r>
            <a:endParaRPr lang="en-US" sz="1400" i="1" dirty="0">
              <a:solidFill>
                <a:schemeClr val="accent6">
                  <a:lumMod val="75000"/>
                </a:schemeClr>
              </a:solidFill>
            </a:endParaRPr>
          </a:p>
          <a:p>
            <a:r>
              <a:rPr lang="en-US" sz="1400" dirty="0">
                <a:solidFill>
                  <a:schemeClr val="accent6">
                    <a:lumMod val="75000"/>
                  </a:schemeClr>
                </a:solidFill>
              </a:rPr>
              <a:t>As an absent/hypoplastic anterior pituitary coupled with a  bright  spot at the  upper  infundibulum</a:t>
            </a:r>
          </a:p>
        </p:txBody>
      </p:sp>
    </p:spTree>
    <p:extLst>
      <p:ext uri="{BB962C8B-B14F-4D97-AF65-F5344CB8AC3E}">
        <p14:creationId xmlns:p14="http://schemas.microsoft.com/office/powerpoint/2010/main" val="3728250995"/>
      </p:ext>
    </p:extLst>
  </p:cSld>
  <p:clrMapOvr>
    <a:masterClrMapping/>
  </p:clrMapOvr>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Text Box 13">
            <a:extLst>
              <a:ext uri="{FF2B5EF4-FFF2-40B4-BE49-F238E27FC236}">
                <a16:creationId xmlns:a16="http://schemas.microsoft.com/office/drawing/2014/main" id="{3C33F021-6FE1-431C-A26B-E52190B415D8}"/>
              </a:ext>
            </a:extLst>
          </p:cNvPr>
          <p:cNvSpPr txBox="1">
            <a:spLocks noChangeArrowheads="1"/>
          </p:cNvSpPr>
          <p:nvPr/>
        </p:nvSpPr>
        <p:spPr bwMode="auto">
          <a:xfrm>
            <a:off x="4800600" y="5257800"/>
            <a:ext cx="4294188" cy="1230313"/>
          </a:xfrm>
          <a:prstGeom prst="rect">
            <a:avLst/>
          </a:prstGeom>
          <a:solidFill>
            <a:srgbClr val="FFCC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Tilted-Disc Syndrome</a:t>
            </a:r>
          </a:p>
          <a:p>
            <a:pPr eaLnBrk="1" hangingPunct="1">
              <a:spcBef>
                <a:spcPct val="0"/>
              </a:spcBef>
              <a:buClrTx/>
              <a:buSzTx/>
              <a:buFontTx/>
              <a:buNone/>
            </a:pPr>
            <a:r>
              <a:rPr lang="en-US" altLang="en-US" sz="1200"/>
              <a:t>1) Superior pole appears…</a:t>
            </a:r>
            <a:r>
              <a:rPr lang="en-US" altLang="en-US" sz="1200" b="1">
                <a:solidFill>
                  <a:srgbClr val="0000FF"/>
                </a:solidFill>
              </a:rPr>
              <a:t>elevated</a:t>
            </a:r>
            <a:r>
              <a:rPr lang="en-US" altLang="en-US" sz="1200"/>
              <a:t>, inferior…</a:t>
            </a:r>
            <a:r>
              <a:rPr lang="en-US" altLang="en-US" sz="1200" b="1">
                <a:solidFill>
                  <a:srgbClr val="0000FF"/>
                </a:solidFill>
              </a:rPr>
              <a:t>recessed</a:t>
            </a:r>
          </a:p>
          <a:p>
            <a:pPr eaLnBrk="1" hangingPunct="1">
              <a:spcBef>
                <a:spcPct val="0"/>
              </a:spcBef>
              <a:buClrTx/>
              <a:buSzTx/>
              <a:buFontTx/>
              <a:buNone/>
            </a:pPr>
            <a:r>
              <a:rPr lang="en-US" altLang="en-US" sz="1200"/>
              <a:t>2) </a:t>
            </a:r>
            <a:r>
              <a:rPr lang="en-US" altLang="en-US" sz="1200">
                <a:solidFill>
                  <a:srgbClr val="FFCC99"/>
                </a:solidFill>
              </a:rPr>
              <a:t>Associated with…</a:t>
            </a:r>
            <a:r>
              <a:rPr lang="en-US" altLang="en-US" sz="1200" b="1">
                <a:solidFill>
                  <a:srgbClr val="FFCC99"/>
                </a:solidFill>
              </a:rPr>
              <a:t>situs inversus</a:t>
            </a:r>
            <a:r>
              <a:rPr lang="en-US" altLang="en-US" sz="1200">
                <a:solidFill>
                  <a:srgbClr val="FFCC99"/>
                </a:solidFill>
              </a:rPr>
              <a:t> of retinal vessels</a:t>
            </a:r>
          </a:p>
          <a:p>
            <a:pPr eaLnBrk="1" hangingPunct="1">
              <a:spcBef>
                <a:spcPct val="0"/>
              </a:spcBef>
              <a:buClrTx/>
              <a:buSzTx/>
              <a:buFontTx/>
              <a:buNone/>
            </a:pPr>
            <a:r>
              <a:rPr lang="en-US" altLang="en-US" sz="1200"/>
              <a:t>3) </a:t>
            </a:r>
            <a:r>
              <a:rPr lang="en-US" altLang="en-US" sz="1200">
                <a:solidFill>
                  <a:srgbClr val="FFCC99"/>
                </a:solidFill>
              </a:rPr>
              <a:t>Fundus abnormality produces…</a:t>
            </a:r>
            <a:r>
              <a:rPr lang="en-US" altLang="en-US" sz="1200" b="1">
                <a:solidFill>
                  <a:srgbClr val="FFCC99"/>
                </a:solidFill>
              </a:rPr>
              <a:t>myopic astigmatism</a:t>
            </a:r>
          </a:p>
          <a:p>
            <a:pPr eaLnBrk="1" hangingPunct="1">
              <a:spcBef>
                <a:spcPct val="0"/>
              </a:spcBef>
              <a:buClrTx/>
              <a:buSzTx/>
              <a:buFontTx/>
              <a:buNone/>
            </a:pPr>
            <a:r>
              <a:rPr lang="en-US" altLang="en-US" sz="1200"/>
              <a:t>4) </a:t>
            </a:r>
            <a:r>
              <a:rPr lang="en-US" altLang="en-US" sz="1200">
                <a:solidFill>
                  <a:srgbClr val="FFCC99"/>
                </a:solidFill>
              </a:rPr>
              <a:t>VF testing reveals…</a:t>
            </a:r>
            <a:r>
              <a:rPr lang="en-US" altLang="en-US" sz="1200" b="1">
                <a:solidFill>
                  <a:srgbClr val="FFCC99"/>
                </a:solidFill>
              </a:rPr>
              <a:t>bitemporal hemianopia</a:t>
            </a:r>
            <a:r>
              <a:rPr lang="en-US" altLang="en-US" sz="1200">
                <a:solidFill>
                  <a:srgbClr val="FFCC99"/>
                </a:solidFill>
              </a:rPr>
              <a:t> that doesn’t</a:t>
            </a:r>
          </a:p>
          <a:p>
            <a:pPr eaLnBrk="1" hangingPunct="1">
              <a:spcBef>
                <a:spcPct val="0"/>
              </a:spcBef>
              <a:buClrTx/>
              <a:buSzTx/>
              <a:buFontTx/>
              <a:buNone/>
            </a:pPr>
            <a:r>
              <a:rPr lang="en-US" altLang="en-US" sz="1200">
                <a:solidFill>
                  <a:srgbClr val="FFCC99"/>
                </a:solidFill>
              </a:rPr>
              <a:t>   …</a:t>
            </a:r>
            <a:r>
              <a:rPr lang="en-US" altLang="en-US" sz="1200" b="1">
                <a:solidFill>
                  <a:srgbClr val="FFCC99"/>
                </a:solidFill>
              </a:rPr>
              <a:t>respect the vertical</a:t>
            </a:r>
            <a:r>
              <a:rPr lang="en-US" altLang="en-US" sz="1200">
                <a:solidFill>
                  <a:srgbClr val="FFCC99"/>
                </a:solidFill>
              </a:rPr>
              <a:t> and may…</a:t>
            </a:r>
            <a:r>
              <a:rPr lang="en-US" altLang="en-US" sz="1200" b="1">
                <a:solidFill>
                  <a:srgbClr val="FFCC99"/>
                </a:solidFill>
              </a:rPr>
              <a:t>resolve with refraction</a:t>
            </a:r>
          </a:p>
        </p:txBody>
      </p:sp>
      <p:sp>
        <p:nvSpPr>
          <p:cNvPr id="28" name="Text Box 13">
            <a:extLst>
              <a:ext uri="{FF2B5EF4-FFF2-40B4-BE49-F238E27FC236}">
                <a16:creationId xmlns:a16="http://schemas.microsoft.com/office/drawing/2014/main" id="{DEA6B129-DEFC-4933-98B7-C68271CF2D81}"/>
              </a:ext>
            </a:extLst>
          </p:cNvPr>
          <p:cNvSpPr txBox="1">
            <a:spLocks noChangeArrowheads="1"/>
          </p:cNvSpPr>
          <p:nvPr/>
        </p:nvSpPr>
        <p:spPr bwMode="auto">
          <a:xfrm>
            <a:off x="4800600" y="5257800"/>
            <a:ext cx="4216400" cy="1231106"/>
          </a:xfrm>
          <a:prstGeom prst="rect">
            <a:avLst/>
          </a:prstGeom>
          <a:solidFill>
            <a:srgbClr val="FFCC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dirty="0">
                <a:solidFill>
                  <a:schemeClr val="bg1">
                    <a:lumMod val="65000"/>
                  </a:schemeClr>
                </a:solidFill>
              </a:rPr>
              <a:t>Tilted-Disc Syndrome</a:t>
            </a:r>
          </a:p>
          <a:p>
            <a:pPr eaLnBrk="1" hangingPunct="1">
              <a:spcBef>
                <a:spcPct val="0"/>
              </a:spcBef>
              <a:buClrTx/>
              <a:buSzTx/>
              <a:buFontTx/>
              <a:buNone/>
            </a:pPr>
            <a:r>
              <a:rPr lang="en-US" altLang="en-US" sz="1200" dirty="0">
                <a:solidFill>
                  <a:srgbClr val="FFCC99"/>
                </a:solidFill>
              </a:rPr>
              <a:t>1) Superior pole appears…</a:t>
            </a:r>
            <a:r>
              <a:rPr lang="en-US" altLang="en-US" sz="1200" b="1" dirty="0">
                <a:solidFill>
                  <a:srgbClr val="FFCC99"/>
                </a:solidFill>
              </a:rPr>
              <a:t>elevated</a:t>
            </a:r>
            <a:r>
              <a:rPr lang="en-US" altLang="en-US" sz="1200" dirty="0">
                <a:solidFill>
                  <a:srgbClr val="FFCC99"/>
                </a:solidFill>
              </a:rPr>
              <a:t>, inferior… </a:t>
            </a:r>
            <a:r>
              <a:rPr lang="en-US" altLang="en-US" sz="1200" b="1" dirty="0">
                <a:solidFill>
                  <a:srgbClr val="FFCC99"/>
                </a:solidFill>
              </a:rPr>
              <a:t>recessed</a:t>
            </a:r>
          </a:p>
          <a:p>
            <a:pPr eaLnBrk="1" hangingPunct="1">
              <a:spcBef>
                <a:spcPct val="0"/>
              </a:spcBef>
              <a:buClrTx/>
              <a:buSzTx/>
              <a:buFontTx/>
              <a:buNone/>
            </a:pPr>
            <a:r>
              <a:rPr lang="en-US" altLang="en-US" sz="1200" dirty="0">
                <a:solidFill>
                  <a:srgbClr val="FFCC99"/>
                </a:solidFill>
              </a:rPr>
              <a:t>2) Associated with…</a:t>
            </a:r>
            <a:r>
              <a:rPr lang="en-US" altLang="en-US" sz="1200" b="1" dirty="0">
                <a:solidFill>
                  <a:srgbClr val="FFCC99"/>
                </a:solidFill>
              </a:rPr>
              <a:t>situs inversus</a:t>
            </a:r>
            <a:r>
              <a:rPr lang="en-US" altLang="en-US" sz="1200" dirty="0">
                <a:solidFill>
                  <a:srgbClr val="FFCC99"/>
                </a:solidFill>
              </a:rPr>
              <a:t> of retinal vessels</a:t>
            </a:r>
          </a:p>
          <a:p>
            <a:pPr eaLnBrk="1" hangingPunct="1">
              <a:spcBef>
                <a:spcPct val="0"/>
              </a:spcBef>
              <a:buClrTx/>
              <a:buSzTx/>
              <a:buFontTx/>
              <a:buNone/>
            </a:pPr>
            <a:r>
              <a:rPr lang="en-US" altLang="en-US" sz="1200" dirty="0">
                <a:solidFill>
                  <a:srgbClr val="FFCC99"/>
                </a:solidFill>
              </a:rPr>
              <a:t>3) Fundus abnormality produces… </a:t>
            </a:r>
            <a:r>
              <a:rPr lang="en-US" altLang="en-US" sz="1200" b="1" dirty="0">
                <a:solidFill>
                  <a:srgbClr val="FFCC99"/>
                </a:solidFill>
              </a:rPr>
              <a:t>myopic </a:t>
            </a:r>
            <a:r>
              <a:rPr lang="en-US" altLang="en-US" sz="1200" b="1" dirty="0" err="1">
                <a:solidFill>
                  <a:srgbClr val="FFCC99"/>
                </a:solidFill>
              </a:rPr>
              <a:t>astigm</a:t>
            </a:r>
            <a:endParaRPr lang="en-US" altLang="en-US" sz="1200" b="1" dirty="0">
              <a:solidFill>
                <a:srgbClr val="FFCC99"/>
              </a:solidFill>
            </a:endParaRPr>
          </a:p>
          <a:p>
            <a:pPr eaLnBrk="1" hangingPunct="1">
              <a:spcBef>
                <a:spcPct val="0"/>
              </a:spcBef>
              <a:buClrTx/>
              <a:buSzTx/>
              <a:buFontTx/>
              <a:buNone/>
            </a:pPr>
            <a:r>
              <a:rPr lang="en-US" altLang="en-US" sz="1200" dirty="0">
                <a:solidFill>
                  <a:srgbClr val="FFCC99"/>
                </a:solidFill>
              </a:rPr>
              <a:t>4) VF testing reveals…</a:t>
            </a:r>
            <a:r>
              <a:rPr lang="en-US" altLang="en-US" sz="1200" b="1" dirty="0">
                <a:solidFill>
                  <a:srgbClr val="FFCC99"/>
                </a:solidFill>
              </a:rPr>
              <a:t>bitemporal hemianopia</a:t>
            </a:r>
            <a:r>
              <a:rPr lang="en-US" altLang="en-US" sz="1200" dirty="0">
                <a:solidFill>
                  <a:srgbClr val="FFCC99"/>
                </a:solidFill>
              </a:rPr>
              <a:t> that </a:t>
            </a:r>
            <a:r>
              <a:rPr lang="en-US" altLang="en-US" sz="1200" dirty="0" err="1">
                <a:solidFill>
                  <a:srgbClr val="FFCC99"/>
                </a:solidFill>
              </a:rPr>
              <a:t>doesn’t</a:t>
            </a:r>
            <a:r>
              <a:rPr lang="en-US" altLang="en-US" sz="1200" b="1" dirty="0" err="1">
                <a:solidFill>
                  <a:srgbClr val="FFCC99"/>
                </a:solidFill>
              </a:rPr>
              <a:t>with</a:t>
            </a:r>
            <a:r>
              <a:rPr lang="en-US" altLang="en-US" sz="1200" b="1" dirty="0">
                <a:solidFill>
                  <a:srgbClr val="FFCC99"/>
                </a:solidFill>
              </a:rPr>
              <a:t> refract</a:t>
            </a:r>
          </a:p>
        </p:txBody>
      </p:sp>
      <p:sp>
        <p:nvSpPr>
          <p:cNvPr id="56330" name="Text Box 14">
            <a:extLst>
              <a:ext uri="{FF2B5EF4-FFF2-40B4-BE49-F238E27FC236}">
                <a16:creationId xmlns:a16="http://schemas.microsoft.com/office/drawing/2014/main" id="{E45ACE8A-191D-4C29-8A7A-120D0E2FCE5F}"/>
              </a:ext>
            </a:extLst>
          </p:cNvPr>
          <p:cNvSpPr txBox="1">
            <a:spLocks noChangeArrowheads="1"/>
          </p:cNvSpPr>
          <p:nvPr/>
        </p:nvSpPr>
        <p:spPr bwMode="auto">
          <a:xfrm>
            <a:off x="4648200" y="2576513"/>
            <a:ext cx="3522663" cy="862012"/>
          </a:xfrm>
          <a:prstGeom prst="rect">
            <a:avLst/>
          </a:prstGeom>
          <a:solidFill>
            <a:srgbClr val="FFC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solidFill>
                  <a:schemeClr val="bg1">
                    <a:lumMod val="65000"/>
                  </a:schemeClr>
                </a:solidFill>
              </a:rPr>
              <a:t>Myelinated RNFL</a:t>
            </a:r>
          </a:p>
          <a:p>
            <a:pPr eaLnBrk="1" hangingPunct="1">
              <a:spcBef>
                <a:spcPct val="0"/>
              </a:spcBef>
              <a:buClrTx/>
              <a:buSzTx/>
              <a:buFontTx/>
              <a:buNone/>
            </a:pPr>
            <a:r>
              <a:rPr lang="en-US" altLang="en-US" sz="1200">
                <a:solidFill>
                  <a:schemeClr val="bg1">
                    <a:lumMod val="65000"/>
                  </a:schemeClr>
                </a:solidFill>
              </a:rPr>
              <a:t>1) Myelin normally ends at the…</a:t>
            </a:r>
            <a:r>
              <a:rPr lang="en-US" altLang="en-US" sz="1200" b="1">
                <a:solidFill>
                  <a:schemeClr val="bg1">
                    <a:lumMod val="65000"/>
                  </a:schemeClr>
                </a:solidFill>
              </a:rPr>
              <a:t>lamina cribrosa</a:t>
            </a:r>
          </a:p>
          <a:p>
            <a:pPr eaLnBrk="1" hangingPunct="1">
              <a:spcBef>
                <a:spcPct val="0"/>
              </a:spcBef>
              <a:buClrTx/>
              <a:buSzTx/>
              <a:buFontTx/>
              <a:buNone/>
            </a:pPr>
            <a:r>
              <a:rPr lang="en-US" altLang="en-US" sz="1200">
                <a:solidFill>
                  <a:schemeClr val="bg1">
                    <a:lumMod val="65000"/>
                  </a:schemeClr>
                </a:solidFill>
              </a:rPr>
              <a:t>2) Can be…</a:t>
            </a:r>
            <a:r>
              <a:rPr lang="en-US" altLang="en-US" sz="1200" b="1">
                <a:solidFill>
                  <a:schemeClr val="bg1">
                    <a:lumMod val="65000"/>
                  </a:schemeClr>
                </a:solidFill>
              </a:rPr>
              <a:t>patchy</a:t>
            </a:r>
            <a:r>
              <a:rPr lang="en-US" altLang="en-US" sz="1200">
                <a:solidFill>
                  <a:schemeClr val="bg1">
                    <a:lumMod val="65000"/>
                  </a:schemeClr>
                </a:solidFill>
              </a:rPr>
              <a:t> and </a:t>
            </a:r>
            <a:r>
              <a:rPr lang="en-US" altLang="en-US" sz="1200" b="1">
                <a:solidFill>
                  <a:schemeClr val="bg1">
                    <a:lumMod val="65000"/>
                  </a:schemeClr>
                </a:solidFill>
              </a:rPr>
              <a:t>discontinuous</a:t>
            </a:r>
          </a:p>
          <a:p>
            <a:pPr eaLnBrk="1" hangingPunct="1">
              <a:spcBef>
                <a:spcPct val="0"/>
              </a:spcBef>
              <a:buClrTx/>
              <a:buSzTx/>
              <a:buFontTx/>
              <a:buNone/>
            </a:pPr>
            <a:r>
              <a:rPr lang="en-US" altLang="en-US" sz="1200">
                <a:solidFill>
                  <a:schemeClr val="bg1">
                    <a:lumMod val="65000"/>
                  </a:schemeClr>
                </a:solidFill>
              </a:rPr>
              <a:t>3) Corresponding VF has an…</a:t>
            </a:r>
            <a:r>
              <a:rPr lang="en-US" altLang="en-US" sz="1200" b="1">
                <a:solidFill>
                  <a:schemeClr val="bg1">
                    <a:lumMod val="65000"/>
                  </a:schemeClr>
                </a:solidFill>
              </a:rPr>
              <a:t>absolute</a:t>
            </a:r>
            <a:r>
              <a:rPr lang="en-US" altLang="en-US" sz="1200">
                <a:solidFill>
                  <a:schemeClr val="bg1">
                    <a:lumMod val="65000"/>
                  </a:schemeClr>
                </a:solidFill>
              </a:rPr>
              <a:t> scotoma</a:t>
            </a:r>
          </a:p>
        </p:txBody>
      </p:sp>
      <p:sp>
        <p:nvSpPr>
          <p:cNvPr id="56331" name="Text Box 15">
            <a:extLst>
              <a:ext uri="{FF2B5EF4-FFF2-40B4-BE49-F238E27FC236}">
                <a16:creationId xmlns:a16="http://schemas.microsoft.com/office/drawing/2014/main" id="{E7D5CBA5-0945-4399-B0FB-53830B5EE3B7}"/>
              </a:ext>
            </a:extLst>
          </p:cNvPr>
          <p:cNvSpPr txBox="1">
            <a:spLocks noChangeArrowheads="1"/>
          </p:cNvSpPr>
          <p:nvPr/>
        </p:nvSpPr>
        <p:spPr bwMode="auto">
          <a:xfrm>
            <a:off x="5410200" y="1687513"/>
            <a:ext cx="3640740" cy="677108"/>
          </a:xfrm>
          <a:prstGeom prst="rect">
            <a:avLst/>
          </a:prstGeom>
          <a:solidFill>
            <a:srgbClr val="FFFF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solidFill>
                  <a:schemeClr val="bg1">
                    <a:lumMod val="75000"/>
                  </a:schemeClr>
                </a:solidFill>
              </a:rPr>
              <a:t>Megalopapilla</a:t>
            </a:r>
          </a:p>
          <a:p>
            <a:pPr eaLnBrk="1" hangingPunct="1">
              <a:spcBef>
                <a:spcPct val="0"/>
              </a:spcBef>
              <a:buClrTx/>
              <a:buSzTx/>
              <a:buFontTx/>
              <a:buNone/>
            </a:pPr>
            <a:r>
              <a:rPr lang="en-US" altLang="en-US" sz="1200">
                <a:solidFill>
                  <a:schemeClr val="bg1">
                    <a:lumMod val="75000"/>
                  </a:schemeClr>
                </a:solidFill>
              </a:rPr>
              <a:t>1) Abnormally large diameter of…</a:t>
            </a:r>
            <a:r>
              <a:rPr lang="en-US" altLang="en-US" sz="1200" b="1">
                <a:solidFill>
                  <a:schemeClr val="bg1">
                    <a:lumMod val="75000"/>
                  </a:schemeClr>
                </a:solidFill>
              </a:rPr>
              <a:t>disc </a:t>
            </a:r>
            <a:r>
              <a:rPr lang="en-US" altLang="en-US" sz="1200">
                <a:solidFill>
                  <a:schemeClr val="bg1">
                    <a:lumMod val="75000"/>
                  </a:schemeClr>
                </a:solidFill>
              </a:rPr>
              <a:t>and</a:t>
            </a:r>
            <a:r>
              <a:rPr lang="en-US" altLang="en-US" sz="1200" b="1">
                <a:solidFill>
                  <a:schemeClr val="bg1">
                    <a:lumMod val="75000"/>
                  </a:schemeClr>
                </a:solidFill>
              </a:rPr>
              <a:t> cup</a:t>
            </a:r>
          </a:p>
          <a:p>
            <a:pPr eaLnBrk="1" hangingPunct="1">
              <a:spcBef>
                <a:spcPct val="0"/>
              </a:spcBef>
              <a:buClrTx/>
              <a:buSzTx/>
              <a:buFontTx/>
              <a:buNone/>
            </a:pPr>
            <a:r>
              <a:rPr lang="en-US" altLang="en-US" sz="1200">
                <a:solidFill>
                  <a:schemeClr val="bg1">
                    <a:lumMod val="75000"/>
                  </a:schemeClr>
                </a:solidFill>
              </a:rPr>
              <a:t>2) VF testing may reveal an…</a:t>
            </a:r>
            <a:r>
              <a:rPr lang="en-US" altLang="en-US" sz="1200" b="1">
                <a:solidFill>
                  <a:schemeClr val="bg1">
                    <a:lumMod val="75000"/>
                  </a:schemeClr>
                </a:solidFill>
              </a:rPr>
              <a:t>enlarged blind spot</a:t>
            </a:r>
          </a:p>
        </p:txBody>
      </p:sp>
      <p:sp>
        <p:nvSpPr>
          <p:cNvPr id="56332" name="Rectangle 16">
            <a:extLst>
              <a:ext uri="{FF2B5EF4-FFF2-40B4-BE49-F238E27FC236}">
                <a16:creationId xmlns:a16="http://schemas.microsoft.com/office/drawing/2014/main" id="{9903A9B6-4ADC-41AE-8364-4CA69AFD171D}"/>
              </a:ext>
            </a:extLst>
          </p:cNvPr>
          <p:cNvSpPr>
            <a:spLocks noChangeArrowheads="1"/>
          </p:cNvSpPr>
          <p:nvPr/>
        </p:nvSpPr>
        <p:spPr bwMode="auto">
          <a:xfrm>
            <a:off x="457200" y="122238"/>
            <a:ext cx="7543800" cy="8683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b"/>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ct val="85000"/>
              </a:lnSpc>
              <a:spcBef>
                <a:spcPct val="0"/>
              </a:spcBef>
              <a:buClrTx/>
              <a:buSzTx/>
              <a:buFontTx/>
              <a:buNone/>
            </a:pPr>
            <a:r>
              <a:rPr lang="en-US" altLang="en-US" sz="3200" b="1" dirty="0">
                <a:solidFill>
                  <a:schemeClr val="tx2"/>
                </a:solidFill>
              </a:rPr>
              <a:t>Developmental Abnormalities of the Optic Nerve Head</a:t>
            </a:r>
            <a:endParaRPr lang="en-US" altLang="en-US" sz="3200" dirty="0">
              <a:solidFill>
                <a:schemeClr val="tx2"/>
              </a:solidFill>
            </a:endParaRPr>
          </a:p>
        </p:txBody>
      </p:sp>
      <p:sp>
        <p:nvSpPr>
          <p:cNvPr id="56333" name="Slide Number Placeholder 1">
            <a:extLst>
              <a:ext uri="{FF2B5EF4-FFF2-40B4-BE49-F238E27FC236}">
                <a16:creationId xmlns:a16="http://schemas.microsoft.com/office/drawing/2014/main" id="{78499CE2-A9E0-46C2-9DCB-B4E6966EE106}"/>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2B87E55C-60DB-4AA1-99CA-117E25294934}" type="slidenum">
              <a:rPr lang="en-US" altLang="en-US" sz="1000"/>
              <a:pPr>
                <a:spcBef>
                  <a:spcPct val="0"/>
                </a:spcBef>
                <a:buClrTx/>
                <a:buSzTx/>
                <a:buFontTx/>
                <a:buNone/>
              </a:pPr>
              <a:t>145</a:t>
            </a:fld>
            <a:endParaRPr lang="en-US" altLang="en-US" sz="1000"/>
          </a:p>
        </p:txBody>
      </p:sp>
      <p:sp>
        <p:nvSpPr>
          <p:cNvPr id="20" name="Text Box 10">
            <a:extLst>
              <a:ext uri="{FF2B5EF4-FFF2-40B4-BE49-F238E27FC236}">
                <a16:creationId xmlns:a16="http://schemas.microsoft.com/office/drawing/2014/main" id="{4F5CB1D8-CA09-4A1A-9DBB-3D21FA005662}"/>
              </a:ext>
            </a:extLst>
          </p:cNvPr>
          <p:cNvSpPr txBox="1">
            <a:spLocks noChangeArrowheads="1"/>
          </p:cNvSpPr>
          <p:nvPr/>
        </p:nvSpPr>
        <p:spPr bwMode="auto">
          <a:xfrm>
            <a:off x="1371600" y="4267200"/>
            <a:ext cx="3057525" cy="2154238"/>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Morning-Glory Disc</a:t>
            </a:r>
          </a:p>
          <a:p>
            <a:pPr eaLnBrk="1" hangingPunct="1">
              <a:spcBef>
                <a:spcPct val="0"/>
              </a:spcBef>
              <a:buClrTx/>
              <a:buSzTx/>
              <a:buFontTx/>
              <a:buNone/>
            </a:pPr>
            <a:r>
              <a:rPr lang="en-US" altLang="en-US" sz="1200"/>
              <a:t>--DFE reveals:</a:t>
            </a:r>
          </a:p>
          <a:p>
            <a:pPr eaLnBrk="1" hangingPunct="1">
              <a:spcBef>
                <a:spcPct val="0"/>
              </a:spcBef>
              <a:buClrTx/>
              <a:buSzTx/>
              <a:buFontTx/>
              <a:buNone/>
            </a:pPr>
            <a:r>
              <a:rPr lang="en-US" altLang="en-US" sz="1200"/>
              <a:t>  1) A funnel-shaped…</a:t>
            </a:r>
            <a:r>
              <a:rPr lang="en-US" altLang="en-US" sz="1200" b="1">
                <a:solidFill>
                  <a:srgbClr val="0000FF"/>
                </a:solidFill>
              </a:rPr>
              <a:t>excavation</a:t>
            </a:r>
            <a:endParaRPr lang="en-US" altLang="en-US" sz="1200"/>
          </a:p>
          <a:p>
            <a:pPr eaLnBrk="1" hangingPunct="1">
              <a:spcBef>
                <a:spcPct val="0"/>
              </a:spcBef>
              <a:buClrTx/>
              <a:buSzTx/>
              <a:buFontTx/>
              <a:buNone/>
            </a:pPr>
            <a:r>
              <a:rPr lang="en-US" altLang="en-US" sz="1200"/>
              <a:t>  2) Number of vessels crossing the rim</a:t>
            </a:r>
          </a:p>
          <a:p>
            <a:pPr eaLnBrk="1" hangingPunct="1">
              <a:spcBef>
                <a:spcPct val="0"/>
              </a:spcBef>
              <a:buClrTx/>
              <a:buSzTx/>
              <a:buFontTx/>
              <a:buNone/>
            </a:pPr>
            <a:r>
              <a:rPr lang="en-US" altLang="en-US" sz="1200"/>
              <a:t>    seems abnormally…</a:t>
            </a:r>
            <a:r>
              <a:rPr lang="en-US" altLang="en-US" sz="1200" b="1">
                <a:solidFill>
                  <a:srgbClr val="0000FF"/>
                </a:solidFill>
              </a:rPr>
              <a:t>high</a:t>
            </a:r>
            <a:r>
              <a:rPr lang="en-US" altLang="en-US" sz="1200"/>
              <a:t> </a:t>
            </a:r>
            <a:endParaRPr lang="en-US" altLang="en-US" sz="1200" b="1">
              <a:solidFill>
                <a:srgbClr val="0000FF"/>
              </a:solidFill>
            </a:endParaRPr>
          </a:p>
          <a:p>
            <a:pPr eaLnBrk="1" hangingPunct="1">
              <a:spcBef>
                <a:spcPct val="0"/>
              </a:spcBef>
              <a:buClrTx/>
              <a:buSzTx/>
              <a:buFontTx/>
              <a:buNone/>
            </a:pPr>
            <a:r>
              <a:rPr lang="en-US" altLang="en-US" sz="1200"/>
              <a:t>--Tissue is…</a:t>
            </a:r>
            <a:r>
              <a:rPr lang="en-US" altLang="en-US" sz="1200" b="1">
                <a:solidFill>
                  <a:srgbClr val="0000FF"/>
                </a:solidFill>
              </a:rPr>
              <a:t>contractile</a:t>
            </a:r>
            <a:r>
              <a:rPr lang="en-US" altLang="en-US" sz="1200"/>
              <a:t>, so cup seems</a:t>
            </a:r>
          </a:p>
          <a:p>
            <a:pPr eaLnBrk="1" hangingPunct="1">
              <a:spcBef>
                <a:spcPct val="0"/>
              </a:spcBef>
              <a:buClrTx/>
              <a:buSzTx/>
              <a:buFontTx/>
              <a:buNone/>
            </a:pPr>
            <a:r>
              <a:rPr lang="en-US" altLang="en-US" sz="1200"/>
              <a:t>  to…</a:t>
            </a:r>
            <a:r>
              <a:rPr lang="en-US" altLang="en-US" sz="1200" b="1">
                <a:solidFill>
                  <a:srgbClr val="0000FF"/>
                </a:solidFill>
              </a:rPr>
              <a:t>open </a:t>
            </a:r>
            <a:r>
              <a:rPr lang="en-US" altLang="en-US" sz="1200">
                <a:solidFill>
                  <a:srgbClr val="0000FF"/>
                </a:solidFill>
              </a:rPr>
              <a:t>and</a:t>
            </a:r>
            <a:r>
              <a:rPr lang="en-US" altLang="en-US" sz="1200" b="1">
                <a:solidFill>
                  <a:srgbClr val="0000FF"/>
                </a:solidFill>
              </a:rPr>
              <a:t> close</a:t>
            </a:r>
            <a:r>
              <a:rPr lang="en-US" altLang="en-US" sz="1200"/>
              <a:t> (like its namesake,  </a:t>
            </a:r>
          </a:p>
          <a:p>
            <a:pPr eaLnBrk="1" hangingPunct="1">
              <a:spcBef>
                <a:spcPct val="0"/>
              </a:spcBef>
              <a:buClrTx/>
              <a:buSzTx/>
              <a:buFontTx/>
              <a:buNone/>
            </a:pPr>
            <a:r>
              <a:rPr lang="en-US" altLang="en-US" sz="1200"/>
              <a:t>  the morning-glory flower)</a:t>
            </a:r>
          </a:p>
          <a:p>
            <a:pPr eaLnBrk="1" hangingPunct="1">
              <a:spcBef>
                <a:spcPct val="0"/>
              </a:spcBef>
              <a:buClrTx/>
              <a:buSzTx/>
              <a:buFontTx/>
              <a:buNone/>
            </a:pPr>
            <a:r>
              <a:rPr lang="en-US" altLang="en-US" sz="1200"/>
              <a:t>--VA usually…</a:t>
            </a:r>
            <a:r>
              <a:rPr lang="en-US" altLang="en-US" sz="1200" b="1">
                <a:solidFill>
                  <a:srgbClr val="0000FF"/>
                </a:solidFill>
              </a:rPr>
              <a:t>20/200</a:t>
            </a:r>
            <a:r>
              <a:rPr lang="en-US" altLang="en-US" sz="1200"/>
              <a:t>, but can be…</a:t>
            </a:r>
          </a:p>
          <a:p>
            <a:pPr eaLnBrk="1" hangingPunct="1">
              <a:spcBef>
                <a:spcPct val="0"/>
              </a:spcBef>
              <a:buClrTx/>
              <a:buSzTx/>
              <a:buFontTx/>
              <a:buNone/>
            </a:pPr>
            <a:r>
              <a:rPr lang="en-US" altLang="en-US" sz="1200"/>
              <a:t>   </a:t>
            </a:r>
            <a:r>
              <a:rPr lang="en-US" altLang="en-US" sz="1200" b="1">
                <a:solidFill>
                  <a:srgbClr val="0000FF"/>
                </a:solidFill>
              </a:rPr>
              <a:t>20/20&lt;-&gt;NLP</a:t>
            </a:r>
          </a:p>
          <a:p>
            <a:pPr eaLnBrk="1" hangingPunct="1">
              <a:spcBef>
                <a:spcPct val="0"/>
              </a:spcBef>
              <a:buClrTx/>
              <a:buSzTx/>
              <a:buFontTx/>
              <a:buNone/>
            </a:pPr>
            <a:r>
              <a:rPr lang="en-US" altLang="en-US" sz="1200"/>
              <a:t>--1/3 develop…</a:t>
            </a:r>
            <a:r>
              <a:rPr lang="en-US" altLang="en-US" sz="1200" b="1">
                <a:solidFill>
                  <a:srgbClr val="CCECFF"/>
                </a:solidFill>
              </a:rPr>
              <a:t>serous</a:t>
            </a:r>
            <a:r>
              <a:rPr lang="en-US" altLang="en-US" sz="1200" b="1">
                <a:solidFill>
                  <a:srgbClr val="0000FF"/>
                </a:solidFill>
              </a:rPr>
              <a:t> </a:t>
            </a:r>
            <a:r>
              <a:rPr lang="en-US" altLang="en-US" sz="1200" b="1">
                <a:solidFill>
                  <a:srgbClr val="CCECFF"/>
                </a:solidFill>
              </a:rPr>
              <a:t>RD</a:t>
            </a:r>
          </a:p>
        </p:txBody>
      </p:sp>
      <p:sp>
        <p:nvSpPr>
          <p:cNvPr id="21" name="Text Box 3">
            <a:extLst>
              <a:ext uri="{FF2B5EF4-FFF2-40B4-BE49-F238E27FC236}">
                <a16:creationId xmlns:a16="http://schemas.microsoft.com/office/drawing/2014/main" id="{41E65286-1344-4B1D-9C7C-2CEEABB1C361}"/>
              </a:ext>
            </a:extLst>
          </p:cNvPr>
          <p:cNvSpPr txBox="1">
            <a:spLocks noChangeArrowheads="1"/>
          </p:cNvSpPr>
          <p:nvPr/>
        </p:nvSpPr>
        <p:spPr bwMode="auto">
          <a:xfrm>
            <a:off x="793750" y="3505200"/>
            <a:ext cx="2274888" cy="677863"/>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r>
              <a:rPr lang="en-US" altLang="en-US" sz="1400" b="1">
                <a:solidFill>
                  <a:schemeClr val="bg1">
                    <a:lumMod val="65000"/>
                  </a:schemeClr>
                </a:solidFill>
              </a:rPr>
              <a:t>Optic Pit/Hole</a:t>
            </a:r>
          </a:p>
          <a:p>
            <a:pPr eaLnBrk="1" hangingPunct="1">
              <a:defRPr/>
            </a:pPr>
            <a:r>
              <a:rPr lang="en-US" altLang="en-US" sz="1200">
                <a:solidFill>
                  <a:schemeClr val="bg1">
                    <a:lumMod val="65000"/>
                  </a:schemeClr>
                </a:solidFill>
              </a:rPr>
              <a:t>--Associated with…</a:t>
            </a:r>
            <a:r>
              <a:rPr lang="en-US" altLang="en-US" sz="1200" b="1">
                <a:solidFill>
                  <a:schemeClr val="bg1">
                    <a:lumMod val="65000"/>
                  </a:schemeClr>
                </a:solidFill>
              </a:rPr>
              <a:t>serous RD</a:t>
            </a:r>
          </a:p>
          <a:p>
            <a:pPr eaLnBrk="1" hangingPunct="1">
              <a:defRPr/>
            </a:pPr>
            <a:r>
              <a:rPr lang="en-US" altLang="en-US" sz="1200" b="1">
                <a:solidFill>
                  <a:schemeClr val="bg1">
                    <a:lumMod val="65000"/>
                  </a:schemeClr>
                </a:solidFill>
              </a:rPr>
              <a:t>  in adulthood</a:t>
            </a:r>
          </a:p>
        </p:txBody>
      </p:sp>
      <p:sp>
        <p:nvSpPr>
          <p:cNvPr id="22" name="Line 4">
            <a:extLst>
              <a:ext uri="{FF2B5EF4-FFF2-40B4-BE49-F238E27FC236}">
                <a16:creationId xmlns:a16="http://schemas.microsoft.com/office/drawing/2014/main" id="{F29D141A-2FBA-4218-A5EF-4F64786EAFD0}"/>
              </a:ext>
            </a:extLst>
          </p:cNvPr>
          <p:cNvSpPr>
            <a:spLocks noChangeShapeType="1"/>
          </p:cNvSpPr>
          <p:nvPr/>
        </p:nvSpPr>
        <p:spPr bwMode="auto">
          <a:xfrm flipH="1">
            <a:off x="1600200" y="2057400"/>
            <a:ext cx="1524000" cy="381000"/>
          </a:xfrm>
          <a:prstGeom prst="line">
            <a:avLst/>
          </a:prstGeom>
          <a:noFill/>
          <a:ln w="9525">
            <a:solidFill>
              <a:schemeClr val="bg1">
                <a:lumMod val="6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en-US">
              <a:latin typeface="Arial" charset="0"/>
            </a:endParaRPr>
          </a:p>
        </p:txBody>
      </p:sp>
      <p:sp>
        <p:nvSpPr>
          <p:cNvPr id="23" name="Text Box 6">
            <a:extLst>
              <a:ext uri="{FF2B5EF4-FFF2-40B4-BE49-F238E27FC236}">
                <a16:creationId xmlns:a16="http://schemas.microsoft.com/office/drawing/2014/main" id="{5DFD5389-5F0F-430B-9FE9-4FD1DA507055}"/>
              </a:ext>
            </a:extLst>
          </p:cNvPr>
          <p:cNvSpPr txBox="1">
            <a:spLocks noChangeArrowheads="1"/>
          </p:cNvSpPr>
          <p:nvPr/>
        </p:nvSpPr>
        <p:spPr bwMode="auto">
          <a:xfrm>
            <a:off x="1341438" y="1524000"/>
            <a:ext cx="3543300" cy="4587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algn="ctr" eaLnBrk="1" hangingPunct="1">
              <a:lnSpc>
                <a:spcPct val="85000"/>
              </a:lnSpc>
              <a:defRPr/>
            </a:pPr>
            <a:r>
              <a:rPr lang="en-US" altLang="en-US" sz="1400" i="1">
                <a:solidFill>
                  <a:schemeClr val="bg1">
                    <a:lumMod val="65000"/>
                  </a:schemeClr>
                </a:solidFill>
              </a:rPr>
              <a:t>These three are all secondary to abnormal</a:t>
            </a:r>
          </a:p>
          <a:p>
            <a:pPr algn="ctr" eaLnBrk="1" hangingPunct="1">
              <a:lnSpc>
                <a:spcPct val="85000"/>
              </a:lnSpc>
              <a:defRPr/>
            </a:pPr>
            <a:r>
              <a:rPr lang="en-US" altLang="en-US" sz="1400" i="1">
                <a:solidFill>
                  <a:schemeClr val="bg1">
                    <a:lumMod val="65000"/>
                  </a:schemeClr>
                </a:solidFill>
              </a:rPr>
              <a:t>closure of the embryonic optic fissure</a:t>
            </a:r>
          </a:p>
        </p:txBody>
      </p:sp>
      <p:sp>
        <p:nvSpPr>
          <p:cNvPr id="24" name="Text Box 7">
            <a:extLst>
              <a:ext uri="{FF2B5EF4-FFF2-40B4-BE49-F238E27FC236}">
                <a16:creationId xmlns:a16="http://schemas.microsoft.com/office/drawing/2014/main" id="{204468A2-E2DD-443A-AC88-37688980B366}"/>
              </a:ext>
            </a:extLst>
          </p:cNvPr>
          <p:cNvSpPr txBox="1">
            <a:spLocks noChangeArrowheads="1"/>
          </p:cNvSpPr>
          <p:nvPr/>
        </p:nvSpPr>
        <p:spPr bwMode="auto">
          <a:xfrm>
            <a:off x="76200" y="2514600"/>
            <a:ext cx="2782888" cy="862013"/>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r>
              <a:rPr lang="en-US" altLang="en-US" sz="1400" b="1">
                <a:solidFill>
                  <a:schemeClr val="bg1">
                    <a:lumMod val="65000"/>
                  </a:schemeClr>
                </a:solidFill>
              </a:rPr>
              <a:t>Optic Nerve Coloboma</a:t>
            </a:r>
          </a:p>
          <a:p>
            <a:pPr eaLnBrk="1" hangingPunct="1">
              <a:defRPr/>
            </a:pPr>
            <a:r>
              <a:rPr lang="en-US" altLang="en-US" sz="1200">
                <a:solidFill>
                  <a:schemeClr val="bg1">
                    <a:lumMod val="65000"/>
                  </a:schemeClr>
                </a:solidFill>
              </a:rPr>
              <a:t>1) May resemble…</a:t>
            </a:r>
            <a:r>
              <a:rPr lang="en-US" altLang="en-US" sz="1200" b="1">
                <a:solidFill>
                  <a:schemeClr val="bg1">
                    <a:lumMod val="65000"/>
                  </a:schemeClr>
                </a:solidFill>
              </a:rPr>
              <a:t>deep cupping</a:t>
            </a:r>
          </a:p>
          <a:p>
            <a:pPr eaLnBrk="1" hangingPunct="1">
              <a:defRPr/>
            </a:pPr>
            <a:r>
              <a:rPr lang="en-US" altLang="en-US" sz="1200">
                <a:solidFill>
                  <a:schemeClr val="bg1">
                    <a:lumMod val="65000"/>
                  </a:schemeClr>
                </a:solidFill>
              </a:rPr>
              <a:t>2) Can be…</a:t>
            </a:r>
            <a:r>
              <a:rPr lang="en-US" altLang="en-US" sz="1200" b="1">
                <a:solidFill>
                  <a:schemeClr val="bg1">
                    <a:lumMod val="65000"/>
                  </a:schemeClr>
                </a:solidFill>
              </a:rPr>
              <a:t>bilateral, asymmetric</a:t>
            </a:r>
          </a:p>
          <a:p>
            <a:pPr eaLnBrk="1" hangingPunct="1">
              <a:defRPr/>
            </a:pPr>
            <a:r>
              <a:rPr lang="en-US" altLang="en-US" sz="1200">
                <a:solidFill>
                  <a:schemeClr val="bg1">
                    <a:lumMod val="65000"/>
                  </a:schemeClr>
                </a:solidFill>
              </a:rPr>
              <a:t>3) Part of the…</a:t>
            </a:r>
            <a:r>
              <a:rPr lang="en-US" altLang="en-US" sz="1200" b="1">
                <a:solidFill>
                  <a:schemeClr val="bg1">
                    <a:lumMod val="65000"/>
                  </a:schemeClr>
                </a:solidFill>
              </a:rPr>
              <a:t>CHARGE association</a:t>
            </a:r>
          </a:p>
        </p:txBody>
      </p:sp>
      <p:sp>
        <p:nvSpPr>
          <p:cNvPr id="25" name="Line 8">
            <a:extLst>
              <a:ext uri="{FF2B5EF4-FFF2-40B4-BE49-F238E27FC236}">
                <a16:creationId xmlns:a16="http://schemas.microsoft.com/office/drawing/2014/main" id="{EDEEAEB6-5352-41F1-8557-B23E6F4B4721}"/>
              </a:ext>
            </a:extLst>
          </p:cNvPr>
          <p:cNvSpPr>
            <a:spLocks noChangeShapeType="1"/>
          </p:cNvSpPr>
          <p:nvPr/>
        </p:nvSpPr>
        <p:spPr bwMode="auto">
          <a:xfrm flipH="1">
            <a:off x="2971800" y="2057400"/>
            <a:ext cx="152400" cy="1447800"/>
          </a:xfrm>
          <a:prstGeom prst="line">
            <a:avLst/>
          </a:prstGeom>
          <a:noFill/>
          <a:ln w="9525">
            <a:solidFill>
              <a:schemeClr val="bg1">
                <a:lumMod val="6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en-US">
              <a:latin typeface="Arial" charset="0"/>
            </a:endParaRPr>
          </a:p>
        </p:txBody>
      </p:sp>
      <p:sp>
        <p:nvSpPr>
          <p:cNvPr id="26" name="Text Box 9">
            <a:extLst>
              <a:ext uri="{FF2B5EF4-FFF2-40B4-BE49-F238E27FC236}">
                <a16:creationId xmlns:a16="http://schemas.microsoft.com/office/drawing/2014/main" id="{966E8F5F-47FB-451D-A3AD-4D6CFA5F356D}"/>
              </a:ext>
            </a:extLst>
          </p:cNvPr>
          <p:cNvSpPr txBox="1">
            <a:spLocks noChangeArrowheads="1"/>
          </p:cNvSpPr>
          <p:nvPr/>
        </p:nvSpPr>
        <p:spPr bwMode="auto">
          <a:xfrm>
            <a:off x="1371600" y="4267200"/>
            <a:ext cx="3057525" cy="2154238"/>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r>
              <a:rPr lang="en-US" altLang="en-US" sz="1400" b="1" dirty="0">
                <a:solidFill>
                  <a:schemeClr val="bg1">
                    <a:lumMod val="65000"/>
                  </a:schemeClr>
                </a:solidFill>
              </a:rPr>
              <a:t>Morning-Glory Disc</a:t>
            </a:r>
          </a:p>
          <a:p>
            <a:pPr eaLnBrk="1" hangingPunct="1">
              <a:defRPr/>
            </a:pPr>
            <a:r>
              <a:rPr lang="en-US" altLang="en-US" sz="1200" dirty="0">
                <a:solidFill>
                  <a:schemeClr val="bg1">
                    <a:lumMod val="65000"/>
                  </a:schemeClr>
                </a:solidFill>
              </a:rPr>
              <a:t>--DFE reveals:</a:t>
            </a:r>
          </a:p>
          <a:p>
            <a:pPr eaLnBrk="1" hangingPunct="1">
              <a:defRPr/>
            </a:pPr>
            <a:r>
              <a:rPr lang="en-US" altLang="en-US" sz="1200" dirty="0">
                <a:solidFill>
                  <a:schemeClr val="bg1">
                    <a:lumMod val="65000"/>
                  </a:schemeClr>
                </a:solidFill>
              </a:rPr>
              <a:t>  1) A funnel-shaped…</a:t>
            </a:r>
            <a:r>
              <a:rPr lang="en-US" altLang="en-US" sz="1200" b="1" dirty="0">
                <a:solidFill>
                  <a:schemeClr val="bg1">
                    <a:lumMod val="65000"/>
                  </a:schemeClr>
                </a:solidFill>
              </a:rPr>
              <a:t>excavation</a:t>
            </a:r>
            <a:endParaRPr lang="en-US" altLang="en-US" sz="1200" dirty="0">
              <a:solidFill>
                <a:schemeClr val="bg1">
                  <a:lumMod val="65000"/>
                </a:schemeClr>
              </a:solidFill>
            </a:endParaRPr>
          </a:p>
          <a:p>
            <a:pPr eaLnBrk="1" hangingPunct="1">
              <a:defRPr/>
            </a:pPr>
            <a:r>
              <a:rPr lang="en-US" altLang="en-US" sz="1200" dirty="0">
                <a:solidFill>
                  <a:schemeClr val="bg1">
                    <a:lumMod val="65000"/>
                  </a:schemeClr>
                </a:solidFill>
              </a:rPr>
              <a:t>  2) Number of vessels crossing the rim</a:t>
            </a:r>
          </a:p>
          <a:p>
            <a:pPr eaLnBrk="1" hangingPunct="1">
              <a:defRPr/>
            </a:pPr>
            <a:r>
              <a:rPr lang="en-US" altLang="en-US" sz="1200" dirty="0">
                <a:solidFill>
                  <a:schemeClr val="bg1">
                    <a:lumMod val="65000"/>
                  </a:schemeClr>
                </a:solidFill>
              </a:rPr>
              <a:t>    seems abnormally…</a:t>
            </a:r>
            <a:r>
              <a:rPr lang="en-US" altLang="en-US" sz="1200" b="1" dirty="0">
                <a:solidFill>
                  <a:schemeClr val="bg1">
                    <a:lumMod val="65000"/>
                  </a:schemeClr>
                </a:solidFill>
              </a:rPr>
              <a:t>high</a:t>
            </a:r>
            <a:r>
              <a:rPr lang="en-US" altLang="en-US" sz="1200" dirty="0">
                <a:solidFill>
                  <a:schemeClr val="bg1">
                    <a:lumMod val="65000"/>
                  </a:schemeClr>
                </a:solidFill>
              </a:rPr>
              <a:t> </a:t>
            </a:r>
            <a:endParaRPr lang="en-US" altLang="en-US" sz="1200" b="1" dirty="0">
              <a:solidFill>
                <a:schemeClr val="bg1">
                  <a:lumMod val="65000"/>
                </a:schemeClr>
              </a:solidFill>
            </a:endParaRPr>
          </a:p>
          <a:p>
            <a:pPr eaLnBrk="1" hangingPunct="1">
              <a:defRPr/>
            </a:pPr>
            <a:r>
              <a:rPr lang="en-US" altLang="en-US" sz="1200" dirty="0">
                <a:solidFill>
                  <a:schemeClr val="bg1">
                    <a:lumMod val="65000"/>
                  </a:schemeClr>
                </a:solidFill>
              </a:rPr>
              <a:t>--Tissue is…</a:t>
            </a:r>
            <a:r>
              <a:rPr lang="en-US" altLang="en-US" sz="1200" b="1" dirty="0">
                <a:solidFill>
                  <a:schemeClr val="bg1">
                    <a:lumMod val="65000"/>
                  </a:schemeClr>
                </a:solidFill>
              </a:rPr>
              <a:t>contractile</a:t>
            </a:r>
            <a:r>
              <a:rPr lang="en-US" altLang="en-US" sz="1200" dirty="0">
                <a:solidFill>
                  <a:schemeClr val="bg1">
                    <a:lumMod val="65000"/>
                  </a:schemeClr>
                </a:solidFill>
              </a:rPr>
              <a:t>, so cup seems</a:t>
            </a:r>
          </a:p>
          <a:p>
            <a:pPr eaLnBrk="1" hangingPunct="1">
              <a:defRPr/>
            </a:pPr>
            <a:r>
              <a:rPr lang="en-US" altLang="en-US" sz="1200" dirty="0">
                <a:solidFill>
                  <a:schemeClr val="bg1">
                    <a:lumMod val="65000"/>
                  </a:schemeClr>
                </a:solidFill>
              </a:rPr>
              <a:t>  to…</a:t>
            </a:r>
            <a:r>
              <a:rPr lang="en-US" altLang="en-US" sz="1200" b="1" dirty="0">
                <a:solidFill>
                  <a:schemeClr val="bg1">
                    <a:lumMod val="65000"/>
                  </a:schemeClr>
                </a:solidFill>
              </a:rPr>
              <a:t>open </a:t>
            </a:r>
            <a:r>
              <a:rPr lang="en-US" altLang="en-US" sz="1200" dirty="0">
                <a:solidFill>
                  <a:schemeClr val="bg1">
                    <a:lumMod val="65000"/>
                  </a:schemeClr>
                </a:solidFill>
              </a:rPr>
              <a:t>and</a:t>
            </a:r>
            <a:r>
              <a:rPr lang="en-US" altLang="en-US" sz="1200" b="1" dirty="0">
                <a:solidFill>
                  <a:schemeClr val="bg1">
                    <a:lumMod val="65000"/>
                  </a:schemeClr>
                </a:solidFill>
              </a:rPr>
              <a:t> close</a:t>
            </a:r>
            <a:r>
              <a:rPr lang="en-US" altLang="en-US" sz="1200" dirty="0">
                <a:solidFill>
                  <a:schemeClr val="bg1">
                    <a:lumMod val="65000"/>
                  </a:schemeClr>
                </a:solidFill>
              </a:rPr>
              <a:t> (like its namesake,  </a:t>
            </a:r>
          </a:p>
          <a:p>
            <a:pPr eaLnBrk="1" hangingPunct="1">
              <a:defRPr/>
            </a:pPr>
            <a:r>
              <a:rPr lang="en-US" altLang="en-US" sz="1200" dirty="0">
                <a:solidFill>
                  <a:schemeClr val="bg1">
                    <a:lumMod val="65000"/>
                  </a:schemeClr>
                </a:solidFill>
              </a:rPr>
              <a:t>  the morning-glory flower)</a:t>
            </a:r>
          </a:p>
          <a:p>
            <a:pPr eaLnBrk="1" hangingPunct="1">
              <a:defRPr/>
            </a:pPr>
            <a:r>
              <a:rPr lang="en-US" altLang="en-US" sz="1200" dirty="0">
                <a:solidFill>
                  <a:schemeClr val="bg1">
                    <a:lumMod val="65000"/>
                  </a:schemeClr>
                </a:solidFill>
              </a:rPr>
              <a:t>--VA usually…</a:t>
            </a:r>
            <a:r>
              <a:rPr lang="en-US" altLang="en-US" sz="1200" b="1" dirty="0">
                <a:solidFill>
                  <a:schemeClr val="bg1">
                    <a:lumMod val="65000"/>
                  </a:schemeClr>
                </a:solidFill>
              </a:rPr>
              <a:t>20/200</a:t>
            </a:r>
            <a:r>
              <a:rPr lang="en-US" altLang="en-US" sz="1200" dirty="0">
                <a:solidFill>
                  <a:schemeClr val="bg1">
                    <a:lumMod val="65000"/>
                  </a:schemeClr>
                </a:solidFill>
              </a:rPr>
              <a:t>, but can be…</a:t>
            </a:r>
          </a:p>
          <a:p>
            <a:pPr eaLnBrk="1" hangingPunct="1">
              <a:defRPr/>
            </a:pPr>
            <a:r>
              <a:rPr lang="en-US" altLang="en-US" sz="1200" dirty="0">
                <a:solidFill>
                  <a:schemeClr val="bg1">
                    <a:lumMod val="65000"/>
                  </a:schemeClr>
                </a:solidFill>
              </a:rPr>
              <a:t>   </a:t>
            </a:r>
            <a:r>
              <a:rPr lang="en-US" altLang="en-US" sz="1200" b="1" dirty="0">
                <a:solidFill>
                  <a:schemeClr val="bg1">
                    <a:lumMod val="65000"/>
                  </a:schemeClr>
                </a:solidFill>
              </a:rPr>
              <a:t>20/20&lt;-&gt;NLP</a:t>
            </a:r>
          </a:p>
          <a:p>
            <a:pPr eaLnBrk="1" hangingPunct="1">
              <a:defRPr/>
            </a:pPr>
            <a:r>
              <a:rPr lang="en-US" altLang="en-US" sz="1200" dirty="0">
                <a:solidFill>
                  <a:schemeClr val="bg1">
                    <a:lumMod val="65000"/>
                  </a:schemeClr>
                </a:solidFill>
              </a:rPr>
              <a:t>--1/3 develop…</a:t>
            </a:r>
            <a:r>
              <a:rPr lang="en-US" altLang="en-US" sz="1200" b="1" dirty="0">
                <a:solidFill>
                  <a:schemeClr val="bg1">
                    <a:lumMod val="65000"/>
                  </a:schemeClr>
                </a:solidFill>
              </a:rPr>
              <a:t>serous RD</a:t>
            </a:r>
          </a:p>
        </p:txBody>
      </p:sp>
      <p:sp>
        <p:nvSpPr>
          <p:cNvPr id="27" name="Line 12">
            <a:extLst>
              <a:ext uri="{FF2B5EF4-FFF2-40B4-BE49-F238E27FC236}">
                <a16:creationId xmlns:a16="http://schemas.microsoft.com/office/drawing/2014/main" id="{65BA81D9-D9F9-47DA-B94E-2401C9B40EBF}"/>
              </a:ext>
            </a:extLst>
          </p:cNvPr>
          <p:cNvSpPr>
            <a:spLocks noChangeShapeType="1"/>
          </p:cNvSpPr>
          <p:nvPr/>
        </p:nvSpPr>
        <p:spPr bwMode="auto">
          <a:xfrm>
            <a:off x="3124200" y="2057400"/>
            <a:ext cx="381000" cy="22098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en-US"/>
          </a:p>
        </p:txBody>
      </p:sp>
      <p:sp>
        <p:nvSpPr>
          <p:cNvPr id="30" name="Text Box 13">
            <a:extLst>
              <a:ext uri="{FF2B5EF4-FFF2-40B4-BE49-F238E27FC236}">
                <a16:creationId xmlns:a16="http://schemas.microsoft.com/office/drawing/2014/main" id="{E04BC85D-0482-42C1-8D98-D7B33C07DA16}"/>
              </a:ext>
            </a:extLst>
          </p:cNvPr>
          <p:cNvSpPr txBox="1">
            <a:spLocks noChangeArrowheads="1"/>
          </p:cNvSpPr>
          <p:nvPr/>
        </p:nvSpPr>
        <p:spPr bwMode="auto">
          <a:xfrm>
            <a:off x="5257800" y="3760788"/>
            <a:ext cx="3424238" cy="1231900"/>
          </a:xfrm>
          <a:prstGeom prst="rect">
            <a:avLst/>
          </a:prstGeom>
          <a:solidFill>
            <a:srgbClr val="CCFF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dirty="0"/>
              <a:t>Optic Nerve Hypoplasia</a:t>
            </a:r>
          </a:p>
          <a:p>
            <a:pPr eaLnBrk="1" hangingPunct="1">
              <a:spcBef>
                <a:spcPct val="0"/>
              </a:spcBef>
              <a:buClrTx/>
              <a:buSzTx/>
              <a:buFontTx/>
              <a:buNone/>
            </a:pPr>
            <a:r>
              <a:rPr lang="en-US" altLang="en-US" sz="1200" dirty="0"/>
              <a:t>1) Abnormally low</a:t>
            </a:r>
            <a:r>
              <a:rPr lang="en-US" altLang="en-US" sz="1200" b="1" dirty="0">
                <a:solidFill>
                  <a:srgbClr val="0000FF"/>
                </a:solidFill>
              </a:rPr>
              <a:t> </a:t>
            </a:r>
            <a:r>
              <a:rPr lang="en-US" altLang="en-US" sz="1200" dirty="0"/>
              <a:t>number of…</a:t>
            </a:r>
            <a:r>
              <a:rPr lang="en-US" altLang="en-US" sz="1200" b="1" dirty="0">
                <a:solidFill>
                  <a:srgbClr val="0000FF"/>
                </a:solidFill>
              </a:rPr>
              <a:t>axons</a:t>
            </a:r>
          </a:p>
          <a:p>
            <a:pPr eaLnBrk="1" hangingPunct="1">
              <a:spcBef>
                <a:spcPct val="0"/>
              </a:spcBef>
              <a:buClrTx/>
              <a:buSzTx/>
              <a:buFontTx/>
              <a:buNone/>
            </a:pPr>
            <a:r>
              <a:rPr lang="en-US" altLang="en-US" sz="1200" dirty="0"/>
              <a:t>2) DFE: Small pale disc with…</a:t>
            </a:r>
            <a:r>
              <a:rPr lang="en-US" altLang="en-US" sz="1200" b="1" dirty="0">
                <a:solidFill>
                  <a:srgbClr val="0000FF"/>
                </a:solidFill>
              </a:rPr>
              <a:t>double ring </a:t>
            </a:r>
            <a:r>
              <a:rPr lang="en-US" altLang="en-US" sz="1200" dirty="0"/>
              <a:t>sign</a:t>
            </a:r>
          </a:p>
          <a:p>
            <a:pPr eaLnBrk="1" hangingPunct="1">
              <a:spcBef>
                <a:spcPct val="0"/>
              </a:spcBef>
              <a:buClrTx/>
              <a:buSzTx/>
              <a:buFontTx/>
              <a:buNone/>
            </a:pPr>
            <a:r>
              <a:rPr lang="en-US" altLang="en-US" sz="1200" dirty="0"/>
              <a:t>3) VA…</a:t>
            </a:r>
            <a:r>
              <a:rPr lang="en-US" altLang="en-US" sz="1200" b="1" dirty="0">
                <a:solidFill>
                  <a:srgbClr val="0000FF"/>
                </a:solidFill>
              </a:rPr>
              <a:t>20/15&lt;-&gt;NLP</a:t>
            </a:r>
          </a:p>
          <a:p>
            <a:pPr eaLnBrk="1" hangingPunct="1">
              <a:spcBef>
                <a:spcPct val="0"/>
              </a:spcBef>
              <a:buClrTx/>
              <a:buSzTx/>
              <a:buFontTx/>
              <a:buNone/>
            </a:pPr>
            <a:r>
              <a:rPr lang="en-US" altLang="en-US" sz="1200" dirty="0"/>
              <a:t>4) VF defects…</a:t>
            </a:r>
            <a:r>
              <a:rPr lang="en-US" altLang="en-US" sz="1200" b="1" dirty="0">
                <a:solidFill>
                  <a:srgbClr val="0000FF"/>
                </a:solidFill>
              </a:rPr>
              <a:t>invariably present</a:t>
            </a:r>
          </a:p>
          <a:p>
            <a:pPr eaLnBrk="1" hangingPunct="1">
              <a:spcBef>
                <a:spcPct val="0"/>
              </a:spcBef>
              <a:buClrTx/>
              <a:buSzTx/>
              <a:buFontTx/>
              <a:buNone/>
            </a:pPr>
            <a:r>
              <a:rPr lang="en-US" altLang="en-US" sz="1200" dirty="0"/>
              <a:t>5) Remember the…</a:t>
            </a:r>
            <a:r>
              <a:rPr lang="en-US" altLang="en-US" sz="1200" b="1" dirty="0">
                <a:solidFill>
                  <a:srgbClr val="0000FF"/>
                </a:solidFill>
              </a:rPr>
              <a:t>4 D’s</a:t>
            </a:r>
            <a:r>
              <a:rPr lang="en-US" altLang="en-US" sz="1200" dirty="0"/>
              <a:t> (more on this shortly)</a:t>
            </a:r>
          </a:p>
        </p:txBody>
      </p:sp>
      <p:sp>
        <p:nvSpPr>
          <p:cNvPr id="3" name="TextBox 2">
            <a:extLst>
              <a:ext uri="{FF2B5EF4-FFF2-40B4-BE49-F238E27FC236}">
                <a16:creationId xmlns:a16="http://schemas.microsoft.com/office/drawing/2014/main" id="{68192841-37DB-4365-912A-E85D7BB8C699}"/>
              </a:ext>
            </a:extLst>
          </p:cNvPr>
          <p:cNvSpPr txBox="1"/>
          <p:nvPr/>
        </p:nvSpPr>
        <p:spPr>
          <a:xfrm>
            <a:off x="1453926" y="2168210"/>
            <a:ext cx="7455348" cy="1569660"/>
          </a:xfrm>
          <a:prstGeom prst="rect">
            <a:avLst/>
          </a:prstGeom>
          <a:solidFill>
            <a:schemeClr val="accent5">
              <a:lumMod val="75000"/>
            </a:schemeClr>
          </a:solidFill>
        </p:spPr>
        <p:txBody>
          <a:bodyPr wrap="square" rtlCol="0">
            <a:spAutoFit/>
          </a:bodyPr>
          <a:lstStyle/>
          <a:p>
            <a:r>
              <a:rPr lang="en-US" sz="1600" i="1" dirty="0">
                <a:solidFill>
                  <a:schemeClr val="bg1">
                    <a:lumMod val="50000"/>
                  </a:schemeClr>
                </a:solidFill>
              </a:rPr>
              <a:t>You see a child with optic nerve hypoplasia. What steps should you at least consider taking?</a:t>
            </a:r>
          </a:p>
          <a:p>
            <a:r>
              <a:rPr lang="en-US" sz="1600" dirty="0">
                <a:solidFill>
                  <a:schemeClr val="bg1">
                    <a:lumMod val="50000"/>
                  </a:schemeClr>
                </a:solidFill>
              </a:rPr>
              <a:t>--Obtai</a:t>
            </a:r>
            <a:r>
              <a:rPr lang="en-US" sz="1600" dirty="0">
                <a:solidFill>
                  <a:schemeClr val="accent5">
                    <a:lumMod val="75000"/>
                  </a:schemeClr>
                </a:solidFill>
              </a:rPr>
              <a:t>ning</a:t>
            </a:r>
            <a:r>
              <a:rPr lang="en-US" sz="1600" dirty="0">
                <a:solidFill>
                  <a:schemeClr val="bg1">
                    <a:lumMod val="50000"/>
                  </a:schemeClr>
                </a:solidFill>
              </a:rPr>
              <a:t> </a:t>
            </a:r>
            <a:r>
              <a:rPr lang="en-US" sz="1600" i="1" dirty="0">
                <a:solidFill>
                  <a:schemeClr val="bg1">
                    <a:lumMod val="50000"/>
                  </a:schemeClr>
                </a:solidFill>
              </a:rPr>
              <a:t> </a:t>
            </a:r>
            <a:r>
              <a:rPr lang="en-US" sz="1600" b="1" dirty="0">
                <a:solidFill>
                  <a:srgbClr val="0000FF"/>
                </a:solidFill>
              </a:rPr>
              <a:t>MRI brain</a:t>
            </a:r>
            <a:r>
              <a:rPr lang="en-US" sz="1600" dirty="0">
                <a:solidFill>
                  <a:schemeClr val="accent5">
                    <a:lumMod val="75000"/>
                  </a:schemeClr>
                </a:solidFill>
              </a:rPr>
              <a:t>—a </a:t>
            </a:r>
            <a:r>
              <a:rPr lang="en-US" sz="1600" dirty="0">
                <a:solidFill>
                  <a:schemeClr val="bg1">
                    <a:lumMod val="50000"/>
                  </a:schemeClr>
                </a:solidFill>
              </a:rPr>
              <a:t>variety of CNS abnormalities are associated with it   (will un</a:t>
            </a:r>
            <a:r>
              <a:rPr lang="en-US" sz="1600" dirty="0">
                <a:solidFill>
                  <a:schemeClr val="accent5">
                    <a:lumMod val="75000"/>
                  </a:schemeClr>
                </a:solidFill>
              </a:rPr>
              <a:t>pack</a:t>
            </a:r>
            <a:r>
              <a:rPr lang="en-US" sz="1600" dirty="0">
                <a:solidFill>
                  <a:schemeClr val="bg1">
                    <a:lumMod val="50000"/>
                  </a:schemeClr>
                </a:solidFill>
              </a:rPr>
              <a:t> </a:t>
            </a:r>
            <a:r>
              <a:rPr lang="en-US" sz="1600" dirty="0">
                <a:solidFill>
                  <a:schemeClr val="accent5">
                    <a:lumMod val="75000"/>
                  </a:schemeClr>
                </a:solidFill>
              </a:rPr>
              <a:t>this in the upco</a:t>
            </a:r>
            <a:r>
              <a:rPr lang="en-US" sz="1600" dirty="0">
                <a:solidFill>
                  <a:schemeClr val="bg1">
                    <a:lumMod val="50000"/>
                  </a:schemeClr>
                </a:solidFill>
              </a:rPr>
              <a:t>ming </a:t>
            </a:r>
            <a:r>
              <a:rPr lang="en-US" sz="1600" i="1" dirty="0">
                <a:solidFill>
                  <a:schemeClr val="bg1">
                    <a:lumMod val="50000"/>
                  </a:schemeClr>
                </a:solidFill>
              </a:rPr>
              <a:t>4 D’s </a:t>
            </a:r>
            <a:r>
              <a:rPr lang="en-US" sz="1600" dirty="0">
                <a:solidFill>
                  <a:schemeClr val="bg1">
                    <a:lumMod val="50000"/>
                  </a:schemeClr>
                </a:solidFill>
              </a:rPr>
              <a:t>section)</a:t>
            </a:r>
          </a:p>
          <a:p>
            <a:r>
              <a:rPr lang="en-US" sz="1600" dirty="0">
                <a:solidFill>
                  <a:schemeClr val="bg1">
                    <a:lumMod val="50000"/>
                  </a:schemeClr>
                </a:solidFill>
              </a:rPr>
              <a:t>--Gettin</a:t>
            </a:r>
            <a:r>
              <a:rPr lang="en-US" sz="1600" dirty="0">
                <a:solidFill>
                  <a:schemeClr val="accent5">
                    <a:lumMod val="75000"/>
                  </a:schemeClr>
                </a:solidFill>
              </a:rPr>
              <a:t>g</a:t>
            </a:r>
            <a:r>
              <a:rPr lang="en-US" sz="1600" dirty="0">
                <a:solidFill>
                  <a:schemeClr val="bg1">
                    <a:lumMod val="50000"/>
                  </a:schemeClr>
                </a:solidFill>
              </a:rPr>
              <a:t> </a:t>
            </a:r>
            <a:r>
              <a:rPr lang="en-US" sz="1600" dirty="0">
                <a:solidFill>
                  <a:schemeClr val="accent5">
                    <a:lumMod val="75000"/>
                  </a:schemeClr>
                </a:solidFill>
              </a:rPr>
              <a:t>an</a:t>
            </a:r>
            <a:r>
              <a:rPr lang="en-US" sz="1600" dirty="0">
                <a:solidFill>
                  <a:schemeClr val="bg1">
                    <a:lumMod val="50000"/>
                  </a:schemeClr>
                </a:solidFill>
              </a:rPr>
              <a:t>  </a:t>
            </a:r>
            <a:r>
              <a:rPr lang="en-US" sz="1600" dirty="0">
                <a:solidFill>
                  <a:schemeClr val="accent5">
                    <a:lumMod val="75000"/>
                  </a:schemeClr>
                </a:solidFill>
              </a:rPr>
              <a:t>endocrine</a:t>
            </a:r>
            <a:r>
              <a:rPr lang="en-US" sz="1600" dirty="0">
                <a:solidFill>
                  <a:schemeClr val="bg1">
                    <a:lumMod val="50000"/>
                  </a:schemeClr>
                </a:solidFill>
              </a:rPr>
              <a:t>  </a:t>
            </a:r>
            <a:r>
              <a:rPr lang="en-US" sz="1600" dirty="0">
                <a:solidFill>
                  <a:schemeClr val="accent5">
                    <a:lumMod val="75000"/>
                  </a:schemeClr>
                </a:solidFill>
              </a:rPr>
              <a:t>co</a:t>
            </a:r>
            <a:r>
              <a:rPr lang="en-US" sz="1600" dirty="0">
                <a:solidFill>
                  <a:schemeClr val="bg1">
                    <a:lumMod val="50000"/>
                  </a:schemeClr>
                </a:solidFill>
              </a:rPr>
              <a:t>nsult—multiple hormonal deficiencies are associated (mainly  </a:t>
            </a:r>
            <a:r>
              <a:rPr lang="en-US" sz="1600" b="1" dirty="0">
                <a:solidFill>
                  <a:srgbClr val="0000FF"/>
                </a:solidFill>
              </a:rPr>
              <a:t>pituitary- related</a:t>
            </a:r>
            <a:r>
              <a:rPr lang="en-US" sz="1600" dirty="0">
                <a:solidFill>
                  <a:schemeClr val="bg1">
                    <a:lumMod val="50000"/>
                  </a:schemeClr>
                </a:solidFill>
              </a:rPr>
              <a:t>)</a:t>
            </a:r>
          </a:p>
        </p:txBody>
      </p:sp>
      <p:sp>
        <p:nvSpPr>
          <p:cNvPr id="2" name="Oval 1">
            <a:extLst>
              <a:ext uri="{FF2B5EF4-FFF2-40B4-BE49-F238E27FC236}">
                <a16:creationId xmlns:a16="http://schemas.microsoft.com/office/drawing/2014/main" id="{06210155-FE3F-448F-9971-DE121E80A8D2}"/>
              </a:ext>
            </a:extLst>
          </p:cNvPr>
          <p:cNvSpPr/>
          <p:nvPr/>
        </p:nvSpPr>
        <p:spPr>
          <a:xfrm>
            <a:off x="4800600" y="3505200"/>
            <a:ext cx="4114800" cy="1828800"/>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Frame 3">
            <a:extLst>
              <a:ext uri="{FF2B5EF4-FFF2-40B4-BE49-F238E27FC236}">
                <a16:creationId xmlns:a16="http://schemas.microsoft.com/office/drawing/2014/main" id="{86A7C9C9-81FD-7FB2-5FBB-6B8EB36CC122}"/>
              </a:ext>
            </a:extLst>
          </p:cNvPr>
          <p:cNvSpPr/>
          <p:nvPr/>
        </p:nvSpPr>
        <p:spPr>
          <a:xfrm>
            <a:off x="2057400" y="2522538"/>
            <a:ext cx="2097088" cy="1343920"/>
          </a:xfrm>
          <a:prstGeom prst="frame">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5" name="TextBox 4">
            <a:extLst>
              <a:ext uri="{FF2B5EF4-FFF2-40B4-BE49-F238E27FC236}">
                <a16:creationId xmlns:a16="http://schemas.microsoft.com/office/drawing/2014/main" id="{ACCBA48F-740B-4E86-D3B0-8D9351961DE8}"/>
              </a:ext>
            </a:extLst>
          </p:cNvPr>
          <p:cNvSpPr txBox="1"/>
          <p:nvPr/>
        </p:nvSpPr>
        <p:spPr>
          <a:xfrm>
            <a:off x="978450" y="585868"/>
            <a:ext cx="4425624" cy="1815882"/>
          </a:xfrm>
          <a:prstGeom prst="rect">
            <a:avLst/>
          </a:prstGeom>
          <a:solidFill>
            <a:schemeClr val="accent6">
              <a:lumMod val="75000"/>
            </a:schemeClr>
          </a:solidFill>
        </p:spPr>
        <p:txBody>
          <a:bodyPr wrap="square" rtlCol="0">
            <a:spAutoFit/>
          </a:bodyPr>
          <a:lstStyle/>
          <a:p>
            <a:r>
              <a:rPr lang="en-US" sz="1400" i="1" dirty="0">
                <a:solidFill>
                  <a:schemeClr val="bg1"/>
                </a:solidFill>
              </a:rPr>
              <a:t>What is the classic </a:t>
            </a:r>
            <a:r>
              <a:rPr lang="en-US" sz="1400" b="1" i="1" dirty="0">
                <a:solidFill>
                  <a:schemeClr val="bg1"/>
                </a:solidFill>
              </a:rPr>
              <a:t>structural</a:t>
            </a:r>
            <a:r>
              <a:rPr lang="en-US" sz="1400" i="1" dirty="0">
                <a:solidFill>
                  <a:schemeClr val="bg1"/>
                </a:solidFill>
              </a:rPr>
              <a:t> pituitary abnormality associated with ON hypoplasia?</a:t>
            </a:r>
          </a:p>
          <a:p>
            <a:r>
              <a:rPr lang="en-US" sz="1400" dirty="0">
                <a:solidFill>
                  <a:schemeClr val="bg1"/>
                </a:solidFill>
              </a:rPr>
              <a:t>Anterior pituitary hypoplasia coupled with an  ectopic  posterior pituitary</a:t>
            </a:r>
          </a:p>
          <a:p>
            <a:endParaRPr lang="en-US" sz="1400" i="1" dirty="0">
              <a:solidFill>
                <a:schemeClr val="bg1"/>
              </a:solidFill>
            </a:endParaRPr>
          </a:p>
          <a:p>
            <a:r>
              <a:rPr lang="en-US" sz="1400" i="1" dirty="0">
                <a:solidFill>
                  <a:schemeClr val="bg1"/>
                </a:solidFill>
              </a:rPr>
              <a:t>How will this manifest on neuroimaging?</a:t>
            </a:r>
          </a:p>
          <a:p>
            <a:r>
              <a:rPr lang="en-US" sz="1400" dirty="0">
                <a:solidFill>
                  <a:schemeClr val="bg1"/>
                </a:solidFill>
              </a:rPr>
              <a:t>As an absent/hypoplastic anterior pituitary coupled with a  bright  spot at the  upper  infundibulum</a:t>
            </a:r>
          </a:p>
        </p:txBody>
      </p:sp>
      <p:sp>
        <p:nvSpPr>
          <p:cNvPr id="7" name="Rectangle 6">
            <a:extLst>
              <a:ext uri="{FF2B5EF4-FFF2-40B4-BE49-F238E27FC236}">
                <a16:creationId xmlns:a16="http://schemas.microsoft.com/office/drawing/2014/main" id="{B0A02811-E98B-3753-B5C7-9A1B1C85CB15}"/>
              </a:ext>
            </a:extLst>
          </p:cNvPr>
          <p:cNvSpPr/>
          <p:nvPr/>
        </p:nvSpPr>
        <p:spPr>
          <a:xfrm>
            <a:off x="1565499" y="2147991"/>
            <a:ext cx="532157" cy="276485"/>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ts val="700"/>
              </a:lnSpc>
            </a:pPr>
            <a:r>
              <a:rPr lang="en-US" sz="800" dirty="0">
                <a:solidFill>
                  <a:schemeClr val="tx1"/>
                </a:solidFill>
              </a:rPr>
              <a:t>bright vs dim</a:t>
            </a:r>
          </a:p>
        </p:txBody>
      </p:sp>
      <p:sp>
        <p:nvSpPr>
          <p:cNvPr id="9" name="Rectangle 8">
            <a:extLst>
              <a:ext uri="{FF2B5EF4-FFF2-40B4-BE49-F238E27FC236}">
                <a16:creationId xmlns:a16="http://schemas.microsoft.com/office/drawing/2014/main" id="{46F49F56-FB06-4E39-A134-1F8AC94029AD}"/>
              </a:ext>
            </a:extLst>
          </p:cNvPr>
          <p:cNvSpPr/>
          <p:nvPr/>
        </p:nvSpPr>
        <p:spPr>
          <a:xfrm>
            <a:off x="3028975" y="2154949"/>
            <a:ext cx="532157" cy="276485"/>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ts val="700"/>
              </a:lnSpc>
            </a:pPr>
            <a:r>
              <a:rPr lang="en-US" sz="800" dirty="0">
                <a:solidFill>
                  <a:schemeClr val="tx1"/>
                </a:solidFill>
              </a:rPr>
              <a:t>upper v lower</a:t>
            </a:r>
          </a:p>
        </p:txBody>
      </p:sp>
    </p:spTree>
    <p:extLst>
      <p:ext uri="{BB962C8B-B14F-4D97-AF65-F5344CB8AC3E}">
        <p14:creationId xmlns:p14="http://schemas.microsoft.com/office/powerpoint/2010/main" val="3920790627"/>
      </p:ext>
    </p:extLst>
  </p:cSld>
  <p:clrMapOvr>
    <a:masterClrMapping/>
  </p:clrMapOvr>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Text Box 13">
            <a:extLst>
              <a:ext uri="{FF2B5EF4-FFF2-40B4-BE49-F238E27FC236}">
                <a16:creationId xmlns:a16="http://schemas.microsoft.com/office/drawing/2014/main" id="{3C33F021-6FE1-431C-A26B-E52190B415D8}"/>
              </a:ext>
            </a:extLst>
          </p:cNvPr>
          <p:cNvSpPr txBox="1">
            <a:spLocks noChangeArrowheads="1"/>
          </p:cNvSpPr>
          <p:nvPr/>
        </p:nvSpPr>
        <p:spPr bwMode="auto">
          <a:xfrm>
            <a:off x="4800600" y="5257800"/>
            <a:ext cx="4294188" cy="1230313"/>
          </a:xfrm>
          <a:prstGeom prst="rect">
            <a:avLst/>
          </a:prstGeom>
          <a:solidFill>
            <a:srgbClr val="FFCC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Tilted-Disc Syndrome</a:t>
            </a:r>
          </a:p>
          <a:p>
            <a:pPr eaLnBrk="1" hangingPunct="1">
              <a:spcBef>
                <a:spcPct val="0"/>
              </a:spcBef>
              <a:buClrTx/>
              <a:buSzTx/>
              <a:buFontTx/>
              <a:buNone/>
            </a:pPr>
            <a:r>
              <a:rPr lang="en-US" altLang="en-US" sz="1200"/>
              <a:t>1) Superior pole appears…</a:t>
            </a:r>
            <a:r>
              <a:rPr lang="en-US" altLang="en-US" sz="1200" b="1">
                <a:solidFill>
                  <a:srgbClr val="0000FF"/>
                </a:solidFill>
              </a:rPr>
              <a:t>elevated</a:t>
            </a:r>
            <a:r>
              <a:rPr lang="en-US" altLang="en-US" sz="1200"/>
              <a:t>, inferior…</a:t>
            </a:r>
            <a:r>
              <a:rPr lang="en-US" altLang="en-US" sz="1200" b="1">
                <a:solidFill>
                  <a:srgbClr val="0000FF"/>
                </a:solidFill>
              </a:rPr>
              <a:t>recessed</a:t>
            </a:r>
          </a:p>
          <a:p>
            <a:pPr eaLnBrk="1" hangingPunct="1">
              <a:spcBef>
                <a:spcPct val="0"/>
              </a:spcBef>
              <a:buClrTx/>
              <a:buSzTx/>
              <a:buFontTx/>
              <a:buNone/>
            </a:pPr>
            <a:r>
              <a:rPr lang="en-US" altLang="en-US" sz="1200"/>
              <a:t>2) </a:t>
            </a:r>
            <a:r>
              <a:rPr lang="en-US" altLang="en-US" sz="1200">
                <a:solidFill>
                  <a:srgbClr val="FFCC99"/>
                </a:solidFill>
              </a:rPr>
              <a:t>Associated with…</a:t>
            </a:r>
            <a:r>
              <a:rPr lang="en-US" altLang="en-US" sz="1200" b="1">
                <a:solidFill>
                  <a:srgbClr val="FFCC99"/>
                </a:solidFill>
              </a:rPr>
              <a:t>situs inversus</a:t>
            </a:r>
            <a:r>
              <a:rPr lang="en-US" altLang="en-US" sz="1200">
                <a:solidFill>
                  <a:srgbClr val="FFCC99"/>
                </a:solidFill>
              </a:rPr>
              <a:t> of retinal vessels</a:t>
            </a:r>
          </a:p>
          <a:p>
            <a:pPr eaLnBrk="1" hangingPunct="1">
              <a:spcBef>
                <a:spcPct val="0"/>
              </a:spcBef>
              <a:buClrTx/>
              <a:buSzTx/>
              <a:buFontTx/>
              <a:buNone/>
            </a:pPr>
            <a:r>
              <a:rPr lang="en-US" altLang="en-US" sz="1200"/>
              <a:t>3) </a:t>
            </a:r>
            <a:r>
              <a:rPr lang="en-US" altLang="en-US" sz="1200">
                <a:solidFill>
                  <a:srgbClr val="FFCC99"/>
                </a:solidFill>
              </a:rPr>
              <a:t>Fundus abnormality produces…</a:t>
            </a:r>
            <a:r>
              <a:rPr lang="en-US" altLang="en-US" sz="1200" b="1">
                <a:solidFill>
                  <a:srgbClr val="FFCC99"/>
                </a:solidFill>
              </a:rPr>
              <a:t>myopic astigmatism</a:t>
            </a:r>
          </a:p>
          <a:p>
            <a:pPr eaLnBrk="1" hangingPunct="1">
              <a:spcBef>
                <a:spcPct val="0"/>
              </a:spcBef>
              <a:buClrTx/>
              <a:buSzTx/>
              <a:buFontTx/>
              <a:buNone/>
            </a:pPr>
            <a:r>
              <a:rPr lang="en-US" altLang="en-US" sz="1200"/>
              <a:t>4) </a:t>
            </a:r>
            <a:r>
              <a:rPr lang="en-US" altLang="en-US" sz="1200">
                <a:solidFill>
                  <a:srgbClr val="FFCC99"/>
                </a:solidFill>
              </a:rPr>
              <a:t>VF testing reveals…</a:t>
            </a:r>
            <a:r>
              <a:rPr lang="en-US" altLang="en-US" sz="1200" b="1">
                <a:solidFill>
                  <a:srgbClr val="FFCC99"/>
                </a:solidFill>
              </a:rPr>
              <a:t>bitemporal hemianopia</a:t>
            </a:r>
            <a:r>
              <a:rPr lang="en-US" altLang="en-US" sz="1200">
                <a:solidFill>
                  <a:srgbClr val="FFCC99"/>
                </a:solidFill>
              </a:rPr>
              <a:t> that doesn’t</a:t>
            </a:r>
          </a:p>
          <a:p>
            <a:pPr eaLnBrk="1" hangingPunct="1">
              <a:spcBef>
                <a:spcPct val="0"/>
              </a:spcBef>
              <a:buClrTx/>
              <a:buSzTx/>
              <a:buFontTx/>
              <a:buNone/>
            </a:pPr>
            <a:r>
              <a:rPr lang="en-US" altLang="en-US" sz="1200">
                <a:solidFill>
                  <a:srgbClr val="FFCC99"/>
                </a:solidFill>
              </a:rPr>
              <a:t>   …</a:t>
            </a:r>
            <a:r>
              <a:rPr lang="en-US" altLang="en-US" sz="1200" b="1">
                <a:solidFill>
                  <a:srgbClr val="FFCC99"/>
                </a:solidFill>
              </a:rPr>
              <a:t>respect the vertical</a:t>
            </a:r>
            <a:r>
              <a:rPr lang="en-US" altLang="en-US" sz="1200">
                <a:solidFill>
                  <a:srgbClr val="FFCC99"/>
                </a:solidFill>
              </a:rPr>
              <a:t> and may…</a:t>
            </a:r>
            <a:r>
              <a:rPr lang="en-US" altLang="en-US" sz="1200" b="1">
                <a:solidFill>
                  <a:srgbClr val="FFCC99"/>
                </a:solidFill>
              </a:rPr>
              <a:t>resolve with refraction</a:t>
            </a:r>
          </a:p>
        </p:txBody>
      </p:sp>
      <p:sp>
        <p:nvSpPr>
          <p:cNvPr id="28" name="Text Box 13">
            <a:extLst>
              <a:ext uri="{FF2B5EF4-FFF2-40B4-BE49-F238E27FC236}">
                <a16:creationId xmlns:a16="http://schemas.microsoft.com/office/drawing/2014/main" id="{DEA6B129-DEFC-4933-98B7-C68271CF2D81}"/>
              </a:ext>
            </a:extLst>
          </p:cNvPr>
          <p:cNvSpPr txBox="1">
            <a:spLocks noChangeArrowheads="1"/>
          </p:cNvSpPr>
          <p:nvPr/>
        </p:nvSpPr>
        <p:spPr bwMode="auto">
          <a:xfrm>
            <a:off x="4800600" y="5257800"/>
            <a:ext cx="4216400" cy="1231106"/>
          </a:xfrm>
          <a:prstGeom prst="rect">
            <a:avLst/>
          </a:prstGeom>
          <a:solidFill>
            <a:srgbClr val="FFCC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dirty="0">
                <a:solidFill>
                  <a:schemeClr val="bg1">
                    <a:lumMod val="65000"/>
                  </a:schemeClr>
                </a:solidFill>
              </a:rPr>
              <a:t>Tilted-Disc Syndrome</a:t>
            </a:r>
          </a:p>
          <a:p>
            <a:pPr eaLnBrk="1" hangingPunct="1">
              <a:spcBef>
                <a:spcPct val="0"/>
              </a:spcBef>
              <a:buClrTx/>
              <a:buSzTx/>
              <a:buFontTx/>
              <a:buNone/>
            </a:pPr>
            <a:r>
              <a:rPr lang="en-US" altLang="en-US" sz="1200" dirty="0">
                <a:solidFill>
                  <a:srgbClr val="FFCC99"/>
                </a:solidFill>
              </a:rPr>
              <a:t>1) Superior pole appears…</a:t>
            </a:r>
            <a:r>
              <a:rPr lang="en-US" altLang="en-US" sz="1200" b="1" dirty="0">
                <a:solidFill>
                  <a:srgbClr val="FFCC99"/>
                </a:solidFill>
              </a:rPr>
              <a:t>elevated</a:t>
            </a:r>
            <a:r>
              <a:rPr lang="en-US" altLang="en-US" sz="1200" dirty="0">
                <a:solidFill>
                  <a:srgbClr val="FFCC99"/>
                </a:solidFill>
              </a:rPr>
              <a:t>, inferior… </a:t>
            </a:r>
            <a:r>
              <a:rPr lang="en-US" altLang="en-US" sz="1200" b="1" dirty="0">
                <a:solidFill>
                  <a:srgbClr val="FFCC99"/>
                </a:solidFill>
              </a:rPr>
              <a:t>recessed</a:t>
            </a:r>
          </a:p>
          <a:p>
            <a:pPr eaLnBrk="1" hangingPunct="1">
              <a:spcBef>
                <a:spcPct val="0"/>
              </a:spcBef>
              <a:buClrTx/>
              <a:buSzTx/>
              <a:buFontTx/>
              <a:buNone/>
            </a:pPr>
            <a:r>
              <a:rPr lang="en-US" altLang="en-US" sz="1200" dirty="0">
                <a:solidFill>
                  <a:srgbClr val="FFCC99"/>
                </a:solidFill>
              </a:rPr>
              <a:t>2) Associated with…</a:t>
            </a:r>
            <a:r>
              <a:rPr lang="en-US" altLang="en-US" sz="1200" b="1" dirty="0">
                <a:solidFill>
                  <a:srgbClr val="FFCC99"/>
                </a:solidFill>
              </a:rPr>
              <a:t>situs inversus</a:t>
            </a:r>
            <a:r>
              <a:rPr lang="en-US" altLang="en-US" sz="1200" dirty="0">
                <a:solidFill>
                  <a:srgbClr val="FFCC99"/>
                </a:solidFill>
              </a:rPr>
              <a:t> of retinal vessels</a:t>
            </a:r>
          </a:p>
          <a:p>
            <a:pPr eaLnBrk="1" hangingPunct="1">
              <a:spcBef>
                <a:spcPct val="0"/>
              </a:spcBef>
              <a:buClrTx/>
              <a:buSzTx/>
              <a:buFontTx/>
              <a:buNone/>
            </a:pPr>
            <a:r>
              <a:rPr lang="en-US" altLang="en-US" sz="1200" dirty="0">
                <a:solidFill>
                  <a:srgbClr val="FFCC99"/>
                </a:solidFill>
              </a:rPr>
              <a:t>3) Fundus abnormality produces… </a:t>
            </a:r>
            <a:r>
              <a:rPr lang="en-US" altLang="en-US" sz="1200" b="1" dirty="0">
                <a:solidFill>
                  <a:srgbClr val="FFCC99"/>
                </a:solidFill>
              </a:rPr>
              <a:t>myopic </a:t>
            </a:r>
            <a:r>
              <a:rPr lang="en-US" altLang="en-US" sz="1200" b="1" dirty="0" err="1">
                <a:solidFill>
                  <a:srgbClr val="FFCC99"/>
                </a:solidFill>
              </a:rPr>
              <a:t>astigm</a:t>
            </a:r>
            <a:endParaRPr lang="en-US" altLang="en-US" sz="1200" b="1" dirty="0">
              <a:solidFill>
                <a:srgbClr val="FFCC99"/>
              </a:solidFill>
            </a:endParaRPr>
          </a:p>
          <a:p>
            <a:pPr eaLnBrk="1" hangingPunct="1">
              <a:spcBef>
                <a:spcPct val="0"/>
              </a:spcBef>
              <a:buClrTx/>
              <a:buSzTx/>
              <a:buFontTx/>
              <a:buNone/>
            </a:pPr>
            <a:r>
              <a:rPr lang="en-US" altLang="en-US" sz="1200" dirty="0">
                <a:solidFill>
                  <a:srgbClr val="FFCC99"/>
                </a:solidFill>
              </a:rPr>
              <a:t>4) VF testing reveals…</a:t>
            </a:r>
            <a:r>
              <a:rPr lang="en-US" altLang="en-US" sz="1200" b="1" dirty="0">
                <a:solidFill>
                  <a:srgbClr val="FFCC99"/>
                </a:solidFill>
              </a:rPr>
              <a:t>bitemporal hemianopia</a:t>
            </a:r>
            <a:r>
              <a:rPr lang="en-US" altLang="en-US" sz="1200" dirty="0">
                <a:solidFill>
                  <a:srgbClr val="FFCC99"/>
                </a:solidFill>
              </a:rPr>
              <a:t> that </a:t>
            </a:r>
            <a:r>
              <a:rPr lang="en-US" altLang="en-US" sz="1200" dirty="0" err="1">
                <a:solidFill>
                  <a:srgbClr val="FFCC99"/>
                </a:solidFill>
              </a:rPr>
              <a:t>doesn’t</a:t>
            </a:r>
            <a:r>
              <a:rPr lang="en-US" altLang="en-US" sz="1200" b="1" dirty="0" err="1">
                <a:solidFill>
                  <a:srgbClr val="FFCC99"/>
                </a:solidFill>
              </a:rPr>
              <a:t>with</a:t>
            </a:r>
            <a:r>
              <a:rPr lang="en-US" altLang="en-US" sz="1200" b="1" dirty="0">
                <a:solidFill>
                  <a:srgbClr val="FFCC99"/>
                </a:solidFill>
              </a:rPr>
              <a:t> refract</a:t>
            </a:r>
          </a:p>
        </p:txBody>
      </p:sp>
      <p:sp>
        <p:nvSpPr>
          <p:cNvPr id="56330" name="Text Box 14">
            <a:extLst>
              <a:ext uri="{FF2B5EF4-FFF2-40B4-BE49-F238E27FC236}">
                <a16:creationId xmlns:a16="http://schemas.microsoft.com/office/drawing/2014/main" id="{E45ACE8A-191D-4C29-8A7A-120D0E2FCE5F}"/>
              </a:ext>
            </a:extLst>
          </p:cNvPr>
          <p:cNvSpPr txBox="1">
            <a:spLocks noChangeArrowheads="1"/>
          </p:cNvSpPr>
          <p:nvPr/>
        </p:nvSpPr>
        <p:spPr bwMode="auto">
          <a:xfrm>
            <a:off x="4648200" y="2576513"/>
            <a:ext cx="3522663" cy="862012"/>
          </a:xfrm>
          <a:prstGeom prst="rect">
            <a:avLst/>
          </a:prstGeom>
          <a:solidFill>
            <a:srgbClr val="FFC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solidFill>
                  <a:schemeClr val="bg1">
                    <a:lumMod val="65000"/>
                  </a:schemeClr>
                </a:solidFill>
              </a:rPr>
              <a:t>Myelinated RNFL</a:t>
            </a:r>
          </a:p>
          <a:p>
            <a:pPr eaLnBrk="1" hangingPunct="1">
              <a:spcBef>
                <a:spcPct val="0"/>
              </a:spcBef>
              <a:buClrTx/>
              <a:buSzTx/>
              <a:buFontTx/>
              <a:buNone/>
            </a:pPr>
            <a:r>
              <a:rPr lang="en-US" altLang="en-US" sz="1200">
                <a:solidFill>
                  <a:schemeClr val="bg1">
                    <a:lumMod val="65000"/>
                  </a:schemeClr>
                </a:solidFill>
              </a:rPr>
              <a:t>1) Myelin normally ends at the…</a:t>
            </a:r>
            <a:r>
              <a:rPr lang="en-US" altLang="en-US" sz="1200" b="1">
                <a:solidFill>
                  <a:schemeClr val="bg1">
                    <a:lumMod val="65000"/>
                  </a:schemeClr>
                </a:solidFill>
              </a:rPr>
              <a:t>lamina cribrosa</a:t>
            </a:r>
          </a:p>
          <a:p>
            <a:pPr eaLnBrk="1" hangingPunct="1">
              <a:spcBef>
                <a:spcPct val="0"/>
              </a:spcBef>
              <a:buClrTx/>
              <a:buSzTx/>
              <a:buFontTx/>
              <a:buNone/>
            </a:pPr>
            <a:r>
              <a:rPr lang="en-US" altLang="en-US" sz="1200">
                <a:solidFill>
                  <a:schemeClr val="bg1">
                    <a:lumMod val="65000"/>
                  </a:schemeClr>
                </a:solidFill>
              </a:rPr>
              <a:t>2) Can be…</a:t>
            </a:r>
            <a:r>
              <a:rPr lang="en-US" altLang="en-US" sz="1200" b="1">
                <a:solidFill>
                  <a:schemeClr val="bg1">
                    <a:lumMod val="65000"/>
                  </a:schemeClr>
                </a:solidFill>
              </a:rPr>
              <a:t>patchy</a:t>
            </a:r>
            <a:r>
              <a:rPr lang="en-US" altLang="en-US" sz="1200">
                <a:solidFill>
                  <a:schemeClr val="bg1">
                    <a:lumMod val="65000"/>
                  </a:schemeClr>
                </a:solidFill>
              </a:rPr>
              <a:t> and </a:t>
            </a:r>
            <a:r>
              <a:rPr lang="en-US" altLang="en-US" sz="1200" b="1">
                <a:solidFill>
                  <a:schemeClr val="bg1">
                    <a:lumMod val="65000"/>
                  </a:schemeClr>
                </a:solidFill>
              </a:rPr>
              <a:t>discontinuous</a:t>
            </a:r>
          </a:p>
          <a:p>
            <a:pPr eaLnBrk="1" hangingPunct="1">
              <a:spcBef>
                <a:spcPct val="0"/>
              </a:spcBef>
              <a:buClrTx/>
              <a:buSzTx/>
              <a:buFontTx/>
              <a:buNone/>
            </a:pPr>
            <a:r>
              <a:rPr lang="en-US" altLang="en-US" sz="1200">
                <a:solidFill>
                  <a:schemeClr val="bg1">
                    <a:lumMod val="65000"/>
                  </a:schemeClr>
                </a:solidFill>
              </a:rPr>
              <a:t>3) Corresponding VF has an…</a:t>
            </a:r>
            <a:r>
              <a:rPr lang="en-US" altLang="en-US" sz="1200" b="1">
                <a:solidFill>
                  <a:schemeClr val="bg1">
                    <a:lumMod val="65000"/>
                  </a:schemeClr>
                </a:solidFill>
              </a:rPr>
              <a:t>absolute</a:t>
            </a:r>
            <a:r>
              <a:rPr lang="en-US" altLang="en-US" sz="1200">
                <a:solidFill>
                  <a:schemeClr val="bg1">
                    <a:lumMod val="65000"/>
                  </a:schemeClr>
                </a:solidFill>
              </a:rPr>
              <a:t> scotoma</a:t>
            </a:r>
          </a:p>
        </p:txBody>
      </p:sp>
      <p:sp>
        <p:nvSpPr>
          <p:cNvPr id="56331" name="Text Box 15">
            <a:extLst>
              <a:ext uri="{FF2B5EF4-FFF2-40B4-BE49-F238E27FC236}">
                <a16:creationId xmlns:a16="http://schemas.microsoft.com/office/drawing/2014/main" id="{E7D5CBA5-0945-4399-B0FB-53830B5EE3B7}"/>
              </a:ext>
            </a:extLst>
          </p:cNvPr>
          <p:cNvSpPr txBox="1">
            <a:spLocks noChangeArrowheads="1"/>
          </p:cNvSpPr>
          <p:nvPr/>
        </p:nvSpPr>
        <p:spPr bwMode="auto">
          <a:xfrm>
            <a:off x="5410200" y="1687513"/>
            <a:ext cx="3640740" cy="677108"/>
          </a:xfrm>
          <a:prstGeom prst="rect">
            <a:avLst/>
          </a:prstGeom>
          <a:solidFill>
            <a:srgbClr val="FFFF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solidFill>
                  <a:schemeClr val="bg1">
                    <a:lumMod val="75000"/>
                  </a:schemeClr>
                </a:solidFill>
              </a:rPr>
              <a:t>Megalopapilla</a:t>
            </a:r>
          </a:p>
          <a:p>
            <a:pPr eaLnBrk="1" hangingPunct="1">
              <a:spcBef>
                <a:spcPct val="0"/>
              </a:spcBef>
              <a:buClrTx/>
              <a:buSzTx/>
              <a:buFontTx/>
              <a:buNone/>
            </a:pPr>
            <a:r>
              <a:rPr lang="en-US" altLang="en-US" sz="1200">
                <a:solidFill>
                  <a:schemeClr val="bg1">
                    <a:lumMod val="75000"/>
                  </a:schemeClr>
                </a:solidFill>
              </a:rPr>
              <a:t>1) Abnormally large diameter of…</a:t>
            </a:r>
            <a:r>
              <a:rPr lang="en-US" altLang="en-US" sz="1200" b="1">
                <a:solidFill>
                  <a:schemeClr val="bg1">
                    <a:lumMod val="75000"/>
                  </a:schemeClr>
                </a:solidFill>
              </a:rPr>
              <a:t>disc </a:t>
            </a:r>
            <a:r>
              <a:rPr lang="en-US" altLang="en-US" sz="1200">
                <a:solidFill>
                  <a:schemeClr val="bg1">
                    <a:lumMod val="75000"/>
                  </a:schemeClr>
                </a:solidFill>
              </a:rPr>
              <a:t>and</a:t>
            </a:r>
            <a:r>
              <a:rPr lang="en-US" altLang="en-US" sz="1200" b="1">
                <a:solidFill>
                  <a:schemeClr val="bg1">
                    <a:lumMod val="75000"/>
                  </a:schemeClr>
                </a:solidFill>
              </a:rPr>
              <a:t> cup</a:t>
            </a:r>
          </a:p>
          <a:p>
            <a:pPr eaLnBrk="1" hangingPunct="1">
              <a:spcBef>
                <a:spcPct val="0"/>
              </a:spcBef>
              <a:buClrTx/>
              <a:buSzTx/>
              <a:buFontTx/>
              <a:buNone/>
            </a:pPr>
            <a:r>
              <a:rPr lang="en-US" altLang="en-US" sz="1200">
                <a:solidFill>
                  <a:schemeClr val="bg1">
                    <a:lumMod val="75000"/>
                  </a:schemeClr>
                </a:solidFill>
              </a:rPr>
              <a:t>2) VF testing may reveal an…</a:t>
            </a:r>
            <a:r>
              <a:rPr lang="en-US" altLang="en-US" sz="1200" b="1">
                <a:solidFill>
                  <a:schemeClr val="bg1">
                    <a:lumMod val="75000"/>
                  </a:schemeClr>
                </a:solidFill>
              </a:rPr>
              <a:t>enlarged blind spot</a:t>
            </a:r>
          </a:p>
        </p:txBody>
      </p:sp>
      <p:sp>
        <p:nvSpPr>
          <p:cNvPr id="56332" name="Rectangle 16">
            <a:extLst>
              <a:ext uri="{FF2B5EF4-FFF2-40B4-BE49-F238E27FC236}">
                <a16:creationId xmlns:a16="http://schemas.microsoft.com/office/drawing/2014/main" id="{9903A9B6-4ADC-41AE-8364-4CA69AFD171D}"/>
              </a:ext>
            </a:extLst>
          </p:cNvPr>
          <p:cNvSpPr>
            <a:spLocks noChangeArrowheads="1"/>
          </p:cNvSpPr>
          <p:nvPr/>
        </p:nvSpPr>
        <p:spPr bwMode="auto">
          <a:xfrm>
            <a:off x="457200" y="122238"/>
            <a:ext cx="7543800" cy="8683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b"/>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ct val="85000"/>
              </a:lnSpc>
              <a:spcBef>
                <a:spcPct val="0"/>
              </a:spcBef>
              <a:buClrTx/>
              <a:buSzTx/>
              <a:buFontTx/>
              <a:buNone/>
            </a:pPr>
            <a:r>
              <a:rPr lang="en-US" altLang="en-US" sz="3200" b="1" dirty="0">
                <a:solidFill>
                  <a:schemeClr val="tx2"/>
                </a:solidFill>
              </a:rPr>
              <a:t>Developmental Abnormalities of the Optic Nerve Head</a:t>
            </a:r>
            <a:endParaRPr lang="en-US" altLang="en-US" sz="3200" dirty="0">
              <a:solidFill>
                <a:schemeClr val="tx2"/>
              </a:solidFill>
            </a:endParaRPr>
          </a:p>
        </p:txBody>
      </p:sp>
      <p:sp>
        <p:nvSpPr>
          <p:cNvPr id="56333" name="Slide Number Placeholder 1">
            <a:extLst>
              <a:ext uri="{FF2B5EF4-FFF2-40B4-BE49-F238E27FC236}">
                <a16:creationId xmlns:a16="http://schemas.microsoft.com/office/drawing/2014/main" id="{78499CE2-A9E0-46C2-9DCB-B4E6966EE106}"/>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2B87E55C-60DB-4AA1-99CA-117E25294934}" type="slidenum">
              <a:rPr lang="en-US" altLang="en-US" sz="1000"/>
              <a:pPr>
                <a:spcBef>
                  <a:spcPct val="0"/>
                </a:spcBef>
                <a:buClrTx/>
                <a:buSzTx/>
                <a:buFontTx/>
                <a:buNone/>
              </a:pPr>
              <a:t>146</a:t>
            </a:fld>
            <a:endParaRPr lang="en-US" altLang="en-US" sz="1000"/>
          </a:p>
        </p:txBody>
      </p:sp>
      <p:sp>
        <p:nvSpPr>
          <p:cNvPr id="20" name="Text Box 10">
            <a:extLst>
              <a:ext uri="{FF2B5EF4-FFF2-40B4-BE49-F238E27FC236}">
                <a16:creationId xmlns:a16="http://schemas.microsoft.com/office/drawing/2014/main" id="{4F5CB1D8-CA09-4A1A-9DBB-3D21FA005662}"/>
              </a:ext>
            </a:extLst>
          </p:cNvPr>
          <p:cNvSpPr txBox="1">
            <a:spLocks noChangeArrowheads="1"/>
          </p:cNvSpPr>
          <p:nvPr/>
        </p:nvSpPr>
        <p:spPr bwMode="auto">
          <a:xfrm>
            <a:off x="1371600" y="4267200"/>
            <a:ext cx="3057525" cy="2154238"/>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Morning-Glory Disc</a:t>
            </a:r>
          </a:p>
          <a:p>
            <a:pPr eaLnBrk="1" hangingPunct="1">
              <a:spcBef>
                <a:spcPct val="0"/>
              </a:spcBef>
              <a:buClrTx/>
              <a:buSzTx/>
              <a:buFontTx/>
              <a:buNone/>
            </a:pPr>
            <a:r>
              <a:rPr lang="en-US" altLang="en-US" sz="1200"/>
              <a:t>--DFE reveals:</a:t>
            </a:r>
          </a:p>
          <a:p>
            <a:pPr eaLnBrk="1" hangingPunct="1">
              <a:spcBef>
                <a:spcPct val="0"/>
              </a:spcBef>
              <a:buClrTx/>
              <a:buSzTx/>
              <a:buFontTx/>
              <a:buNone/>
            </a:pPr>
            <a:r>
              <a:rPr lang="en-US" altLang="en-US" sz="1200"/>
              <a:t>  1) A funnel-shaped…</a:t>
            </a:r>
            <a:r>
              <a:rPr lang="en-US" altLang="en-US" sz="1200" b="1">
                <a:solidFill>
                  <a:srgbClr val="0000FF"/>
                </a:solidFill>
              </a:rPr>
              <a:t>excavation</a:t>
            </a:r>
            <a:endParaRPr lang="en-US" altLang="en-US" sz="1200"/>
          </a:p>
          <a:p>
            <a:pPr eaLnBrk="1" hangingPunct="1">
              <a:spcBef>
                <a:spcPct val="0"/>
              </a:spcBef>
              <a:buClrTx/>
              <a:buSzTx/>
              <a:buFontTx/>
              <a:buNone/>
            </a:pPr>
            <a:r>
              <a:rPr lang="en-US" altLang="en-US" sz="1200"/>
              <a:t>  2) Number of vessels crossing the rim</a:t>
            </a:r>
          </a:p>
          <a:p>
            <a:pPr eaLnBrk="1" hangingPunct="1">
              <a:spcBef>
                <a:spcPct val="0"/>
              </a:spcBef>
              <a:buClrTx/>
              <a:buSzTx/>
              <a:buFontTx/>
              <a:buNone/>
            </a:pPr>
            <a:r>
              <a:rPr lang="en-US" altLang="en-US" sz="1200"/>
              <a:t>    seems abnormally…</a:t>
            </a:r>
            <a:r>
              <a:rPr lang="en-US" altLang="en-US" sz="1200" b="1">
                <a:solidFill>
                  <a:srgbClr val="0000FF"/>
                </a:solidFill>
              </a:rPr>
              <a:t>high</a:t>
            </a:r>
            <a:r>
              <a:rPr lang="en-US" altLang="en-US" sz="1200"/>
              <a:t> </a:t>
            </a:r>
            <a:endParaRPr lang="en-US" altLang="en-US" sz="1200" b="1">
              <a:solidFill>
                <a:srgbClr val="0000FF"/>
              </a:solidFill>
            </a:endParaRPr>
          </a:p>
          <a:p>
            <a:pPr eaLnBrk="1" hangingPunct="1">
              <a:spcBef>
                <a:spcPct val="0"/>
              </a:spcBef>
              <a:buClrTx/>
              <a:buSzTx/>
              <a:buFontTx/>
              <a:buNone/>
            </a:pPr>
            <a:r>
              <a:rPr lang="en-US" altLang="en-US" sz="1200"/>
              <a:t>--Tissue is…</a:t>
            </a:r>
            <a:r>
              <a:rPr lang="en-US" altLang="en-US" sz="1200" b="1">
                <a:solidFill>
                  <a:srgbClr val="0000FF"/>
                </a:solidFill>
              </a:rPr>
              <a:t>contractile</a:t>
            </a:r>
            <a:r>
              <a:rPr lang="en-US" altLang="en-US" sz="1200"/>
              <a:t>, so cup seems</a:t>
            </a:r>
          </a:p>
          <a:p>
            <a:pPr eaLnBrk="1" hangingPunct="1">
              <a:spcBef>
                <a:spcPct val="0"/>
              </a:spcBef>
              <a:buClrTx/>
              <a:buSzTx/>
              <a:buFontTx/>
              <a:buNone/>
            </a:pPr>
            <a:r>
              <a:rPr lang="en-US" altLang="en-US" sz="1200"/>
              <a:t>  to…</a:t>
            </a:r>
            <a:r>
              <a:rPr lang="en-US" altLang="en-US" sz="1200" b="1">
                <a:solidFill>
                  <a:srgbClr val="0000FF"/>
                </a:solidFill>
              </a:rPr>
              <a:t>open </a:t>
            </a:r>
            <a:r>
              <a:rPr lang="en-US" altLang="en-US" sz="1200">
                <a:solidFill>
                  <a:srgbClr val="0000FF"/>
                </a:solidFill>
              </a:rPr>
              <a:t>and</a:t>
            </a:r>
            <a:r>
              <a:rPr lang="en-US" altLang="en-US" sz="1200" b="1">
                <a:solidFill>
                  <a:srgbClr val="0000FF"/>
                </a:solidFill>
              </a:rPr>
              <a:t> close</a:t>
            </a:r>
            <a:r>
              <a:rPr lang="en-US" altLang="en-US" sz="1200"/>
              <a:t> (like its namesake,  </a:t>
            </a:r>
          </a:p>
          <a:p>
            <a:pPr eaLnBrk="1" hangingPunct="1">
              <a:spcBef>
                <a:spcPct val="0"/>
              </a:spcBef>
              <a:buClrTx/>
              <a:buSzTx/>
              <a:buFontTx/>
              <a:buNone/>
            </a:pPr>
            <a:r>
              <a:rPr lang="en-US" altLang="en-US" sz="1200"/>
              <a:t>  the morning-glory flower)</a:t>
            </a:r>
          </a:p>
          <a:p>
            <a:pPr eaLnBrk="1" hangingPunct="1">
              <a:spcBef>
                <a:spcPct val="0"/>
              </a:spcBef>
              <a:buClrTx/>
              <a:buSzTx/>
              <a:buFontTx/>
              <a:buNone/>
            </a:pPr>
            <a:r>
              <a:rPr lang="en-US" altLang="en-US" sz="1200"/>
              <a:t>--VA usually…</a:t>
            </a:r>
            <a:r>
              <a:rPr lang="en-US" altLang="en-US" sz="1200" b="1">
                <a:solidFill>
                  <a:srgbClr val="0000FF"/>
                </a:solidFill>
              </a:rPr>
              <a:t>20/200</a:t>
            </a:r>
            <a:r>
              <a:rPr lang="en-US" altLang="en-US" sz="1200"/>
              <a:t>, but can be…</a:t>
            </a:r>
          </a:p>
          <a:p>
            <a:pPr eaLnBrk="1" hangingPunct="1">
              <a:spcBef>
                <a:spcPct val="0"/>
              </a:spcBef>
              <a:buClrTx/>
              <a:buSzTx/>
              <a:buFontTx/>
              <a:buNone/>
            </a:pPr>
            <a:r>
              <a:rPr lang="en-US" altLang="en-US" sz="1200"/>
              <a:t>   </a:t>
            </a:r>
            <a:r>
              <a:rPr lang="en-US" altLang="en-US" sz="1200" b="1">
                <a:solidFill>
                  <a:srgbClr val="0000FF"/>
                </a:solidFill>
              </a:rPr>
              <a:t>20/20&lt;-&gt;NLP</a:t>
            </a:r>
          </a:p>
          <a:p>
            <a:pPr eaLnBrk="1" hangingPunct="1">
              <a:spcBef>
                <a:spcPct val="0"/>
              </a:spcBef>
              <a:buClrTx/>
              <a:buSzTx/>
              <a:buFontTx/>
              <a:buNone/>
            </a:pPr>
            <a:r>
              <a:rPr lang="en-US" altLang="en-US" sz="1200"/>
              <a:t>--1/3 develop…</a:t>
            </a:r>
            <a:r>
              <a:rPr lang="en-US" altLang="en-US" sz="1200" b="1">
                <a:solidFill>
                  <a:srgbClr val="CCECFF"/>
                </a:solidFill>
              </a:rPr>
              <a:t>serous</a:t>
            </a:r>
            <a:r>
              <a:rPr lang="en-US" altLang="en-US" sz="1200" b="1">
                <a:solidFill>
                  <a:srgbClr val="0000FF"/>
                </a:solidFill>
              </a:rPr>
              <a:t> </a:t>
            </a:r>
            <a:r>
              <a:rPr lang="en-US" altLang="en-US" sz="1200" b="1">
                <a:solidFill>
                  <a:srgbClr val="CCECFF"/>
                </a:solidFill>
              </a:rPr>
              <a:t>RD</a:t>
            </a:r>
          </a:p>
        </p:txBody>
      </p:sp>
      <p:sp>
        <p:nvSpPr>
          <p:cNvPr id="21" name="Text Box 3">
            <a:extLst>
              <a:ext uri="{FF2B5EF4-FFF2-40B4-BE49-F238E27FC236}">
                <a16:creationId xmlns:a16="http://schemas.microsoft.com/office/drawing/2014/main" id="{41E65286-1344-4B1D-9C7C-2CEEABB1C361}"/>
              </a:ext>
            </a:extLst>
          </p:cNvPr>
          <p:cNvSpPr txBox="1">
            <a:spLocks noChangeArrowheads="1"/>
          </p:cNvSpPr>
          <p:nvPr/>
        </p:nvSpPr>
        <p:spPr bwMode="auto">
          <a:xfrm>
            <a:off x="793750" y="3505200"/>
            <a:ext cx="2274888" cy="677863"/>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r>
              <a:rPr lang="en-US" altLang="en-US" sz="1400" b="1">
                <a:solidFill>
                  <a:schemeClr val="bg1">
                    <a:lumMod val="65000"/>
                  </a:schemeClr>
                </a:solidFill>
              </a:rPr>
              <a:t>Optic Pit/Hole</a:t>
            </a:r>
          </a:p>
          <a:p>
            <a:pPr eaLnBrk="1" hangingPunct="1">
              <a:defRPr/>
            </a:pPr>
            <a:r>
              <a:rPr lang="en-US" altLang="en-US" sz="1200">
                <a:solidFill>
                  <a:schemeClr val="bg1">
                    <a:lumMod val="65000"/>
                  </a:schemeClr>
                </a:solidFill>
              </a:rPr>
              <a:t>--Associated with…</a:t>
            </a:r>
            <a:r>
              <a:rPr lang="en-US" altLang="en-US" sz="1200" b="1">
                <a:solidFill>
                  <a:schemeClr val="bg1">
                    <a:lumMod val="65000"/>
                  </a:schemeClr>
                </a:solidFill>
              </a:rPr>
              <a:t>serous RD</a:t>
            </a:r>
          </a:p>
          <a:p>
            <a:pPr eaLnBrk="1" hangingPunct="1">
              <a:defRPr/>
            </a:pPr>
            <a:r>
              <a:rPr lang="en-US" altLang="en-US" sz="1200" b="1">
                <a:solidFill>
                  <a:schemeClr val="bg1">
                    <a:lumMod val="65000"/>
                  </a:schemeClr>
                </a:solidFill>
              </a:rPr>
              <a:t>  in adulthood</a:t>
            </a:r>
          </a:p>
        </p:txBody>
      </p:sp>
      <p:sp>
        <p:nvSpPr>
          <p:cNvPr id="22" name="Line 4">
            <a:extLst>
              <a:ext uri="{FF2B5EF4-FFF2-40B4-BE49-F238E27FC236}">
                <a16:creationId xmlns:a16="http://schemas.microsoft.com/office/drawing/2014/main" id="{F29D141A-2FBA-4218-A5EF-4F64786EAFD0}"/>
              </a:ext>
            </a:extLst>
          </p:cNvPr>
          <p:cNvSpPr>
            <a:spLocks noChangeShapeType="1"/>
          </p:cNvSpPr>
          <p:nvPr/>
        </p:nvSpPr>
        <p:spPr bwMode="auto">
          <a:xfrm flipH="1">
            <a:off x="1600200" y="2057400"/>
            <a:ext cx="1524000" cy="381000"/>
          </a:xfrm>
          <a:prstGeom prst="line">
            <a:avLst/>
          </a:prstGeom>
          <a:noFill/>
          <a:ln w="9525">
            <a:solidFill>
              <a:schemeClr val="bg1">
                <a:lumMod val="6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en-US">
              <a:latin typeface="Arial" charset="0"/>
            </a:endParaRPr>
          </a:p>
        </p:txBody>
      </p:sp>
      <p:sp>
        <p:nvSpPr>
          <p:cNvPr id="23" name="Text Box 6">
            <a:extLst>
              <a:ext uri="{FF2B5EF4-FFF2-40B4-BE49-F238E27FC236}">
                <a16:creationId xmlns:a16="http://schemas.microsoft.com/office/drawing/2014/main" id="{5DFD5389-5F0F-430B-9FE9-4FD1DA507055}"/>
              </a:ext>
            </a:extLst>
          </p:cNvPr>
          <p:cNvSpPr txBox="1">
            <a:spLocks noChangeArrowheads="1"/>
          </p:cNvSpPr>
          <p:nvPr/>
        </p:nvSpPr>
        <p:spPr bwMode="auto">
          <a:xfrm>
            <a:off x="1341438" y="1524000"/>
            <a:ext cx="3543300" cy="4587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algn="ctr" eaLnBrk="1" hangingPunct="1">
              <a:lnSpc>
                <a:spcPct val="85000"/>
              </a:lnSpc>
              <a:defRPr/>
            </a:pPr>
            <a:r>
              <a:rPr lang="en-US" altLang="en-US" sz="1400" i="1">
                <a:solidFill>
                  <a:schemeClr val="bg1">
                    <a:lumMod val="65000"/>
                  </a:schemeClr>
                </a:solidFill>
              </a:rPr>
              <a:t>These three are all secondary to abnormal</a:t>
            </a:r>
          </a:p>
          <a:p>
            <a:pPr algn="ctr" eaLnBrk="1" hangingPunct="1">
              <a:lnSpc>
                <a:spcPct val="85000"/>
              </a:lnSpc>
              <a:defRPr/>
            </a:pPr>
            <a:r>
              <a:rPr lang="en-US" altLang="en-US" sz="1400" i="1">
                <a:solidFill>
                  <a:schemeClr val="bg1">
                    <a:lumMod val="65000"/>
                  </a:schemeClr>
                </a:solidFill>
              </a:rPr>
              <a:t>closure of the embryonic optic fissure</a:t>
            </a:r>
          </a:p>
        </p:txBody>
      </p:sp>
      <p:sp>
        <p:nvSpPr>
          <p:cNvPr id="24" name="Text Box 7">
            <a:extLst>
              <a:ext uri="{FF2B5EF4-FFF2-40B4-BE49-F238E27FC236}">
                <a16:creationId xmlns:a16="http://schemas.microsoft.com/office/drawing/2014/main" id="{204468A2-E2DD-443A-AC88-37688980B366}"/>
              </a:ext>
            </a:extLst>
          </p:cNvPr>
          <p:cNvSpPr txBox="1">
            <a:spLocks noChangeArrowheads="1"/>
          </p:cNvSpPr>
          <p:nvPr/>
        </p:nvSpPr>
        <p:spPr bwMode="auto">
          <a:xfrm>
            <a:off x="76200" y="2514600"/>
            <a:ext cx="2782888" cy="862013"/>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r>
              <a:rPr lang="en-US" altLang="en-US" sz="1400" b="1">
                <a:solidFill>
                  <a:schemeClr val="bg1">
                    <a:lumMod val="65000"/>
                  </a:schemeClr>
                </a:solidFill>
              </a:rPr>
              <a:t>Optic Nerve Coloboma</a:t>
            </a:r>
          </a:p>
          <a:p>
            <a:pPr eaLnBrk="1" hangingPunct="1">
              <a:defRPr/>
            </a:pPr>
            <a:r>
              <a:rPr lang="en-US" altLang="en-US" sz="1200">
                <a:solidFill>
                  <a:schemeClr val="bg1">
                    <a:lumMod val="65000"/>
                  </a:schemeClr>
                </a:solidFill>
              </a:rPr>
              <a:t>1) May resemble…</a:t>
            </a:r>
            <a:r>
              <a:rPr lang="en-US" altLang="en-US" sz="1200" b="1">
                <a:solidFill>
                  <a:schemeClr val="bg1">
                    <a:lumMod val="65000"/>
                  </a:schemeClr>
                </a:solidFill>
              </a:rPr>
              <a:t>deep cupping</a:t>
            </a:r>
          </a:p>
          <a:p>
            <a:pPr eaLnBrk="1" hangingPunct="1">
              <a:defRPr/>
            </a:pPr>
            <a:r>
              <a:rPr lang="en-US" altLang="en-US" sz="1200">
                <a:solidFill>
                  <a:schemeClr val="bg1">
                    <a:lumMod val="65000"/>
                  </a:schemeClr>
                </a:solidFill>
              </a:rPr>
              <a:t>2) Can be…</a:t>
            </a:r>
            <a:r>
              <a:rPr lang="en-US" altLang="en-US" sz="1200" b="1">
                <a:solidFill>
                  <a:schemeClr val="bg1">
                    <a:lumMod val="65000"/>
                  </a:schemeClr>
                </a:solidFill>
              </a:rPr>
              <a:t>bilateral, asymmetric</a:t>
            </a:r>
          </a:p>
          <a:p>
            <a:pPr eaLnBrk="1" hangingPunct="1">
              <a:defRPr/>
            </a:pPr>
            <a:r>
              <a:rPr lang="en-US" altLang="en-US" sz="1200">
                <a:solidFill>
                  <a:schemeClr val="bg1">
                    <a:lumMod val="65000"/>
                  </a:schemeClr>
                </a:solidFill>
              </a:rPr>
              <a:t>3) Part of the…</a:t>
            </a:r>
            <a:r>
              <a:rPr lang="en-US" altLang="en-US" sz="1200" b="1">
                <a:solidFill>
                  <a:schemeClr val="bg1">
                    <a:lumMod val="65000"/>
                  </a:schemeClr>
                </a:solidFill>
              </a:rPr>
              <a:t>CHARGE association</a:t>
            </a:r>
          </a:p>
        </p:txBody>
      </p:sp>
      <p:sp>
        <p:nvSpPr>
          <p:cNvPr id="25" name="Line 8">
            <a:extLst>
              <a:ext uri="{FF2B5EF4-FFF2-40B4-BE49-F238E27FC236}">
                <a16:creationId xmlns:a16="http://schemas.microsoft.com/office/drawing/2014/main" id="{EDEEAEB6-5352-41F1-8557-B23E6F4B4721}"/>
              </a:ext>
            </a:extLst>
          </p:cNvPr>
          <p:cNvSpPr>
            <a:spLocks noChangeShapeType="1"/>
          </p:cNvSpPr>
          <p:nvPr/>
        </p:nvSpPr>
        <p:spPr bwMode="auto">
          <a:xfrm flipH="1">
            <a:off x="2971800" y="2057400"/>
            <a:ext cx="152400" cy="1447800"/>
          </a:xfrm>
          <a:prstGeom prst="line">
            <a:avLst/>
          </a:prstGeom>
          <a:noFill/>
          <a:ln w="9525">
            <a:solidFill>
              <a:schemeClr val="bg1">
                <a:lumMod val="6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en-US">
              <a:latin typeface="Arial" charset="0"/>
            </a:endParaRPr>
          </a:p>
        </p:txBody>
      </p:sp>
      <p:sp>
        <p:nvSpPr>
          <p:cNvPr id="26" name="Text Box 9">
            <a:extLst>
              <a:ext uri="{FF2B5EF4-FFF2-40B4-BE49-F238E27FC236}">
                <a16:creationId xmlns:a16="http://schemas.microsoft.com/office/drawing/2014/main" id="{966E8F5F-47FB-451D-A3AD-4D6CFA5F356D}"/>
              </a:ext>
            </a:extLst>
          </p:cNvPr>
          <p:cNvSpPr txBox="1">
            <a:spLocks noChangeArrowheads="1"/>
          </p:cNvSpPr>
          <p:nvPr/>
        </p:nvSpPr>
        <p:spPr bwMode="auto">
          <a:xfrm>
            <a:off x="1371600" y="4267200"/>
            <a:ext cx="3057525" cy="2154238"/>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r>
              <a:rPr lang="en-US" altLang="en-US" sz="1400" b="1" dirty="0">
                <a:solidFill>
                  <a:schemeClr val="bg1">
                    <a:lumMod val="65000"/>
                  </a:schemeClr>
                </a:solidFill>
              </a:rPr>
              <a:t>Morning-Glory Disc</a:t>
            </a:r>
          </a:p>
          <a:p>
            <a:pPr eaLnBrk="1" hangingPunct="1">
              <a:defRPr/>
            </a:pPr>
            <a:r>
              <a:rPr lang="en-US" altLang="en-US" sz="1200" dirty="0">
                <a:solidFill>
                  <a:schemeClr val="bg1">
                    <a:lumMod val="65000"/>
                  </a:schemeClr>
                </a:solidFill>
              </a:rPr>
              <a:t>--DFE reveals:</a:t>
            </a:r>
          </a:p>
          <a:p>
            <a:pPr eaLnBrk="1" hangingPunct="1">
              <a:defRPr/>
            </a:pPr>
            <a:r>
              <a:rPr lang="en-US" altLang="en-US" sz="1200" dirty="0">
                <a:solidFill>
                  <a:schemeClr val="bg1">
                    <a:lumMod val="65000"/>
                  </a:schemeClr>
                </a:solidFill>
              </a:rPr>
              <a:t>  1) A funnel-shaped…</a:t>
            </a:r>
            <a:r>
              <a:rPr lang="en-US" altLang="en-US" sz="1200" b="1" dirty="0">
                <a:solidFill>
                  <a:schemeClr val="bg1">
                    <a:lumMod val="65000"/>
                  </a:schemeClr>
                </a:solidFill>
              </a:rPr>
              <a:t>excavation</a:t>
            </a:r>
            <a:endParaRPr lang="en-US" altLang="en-US" sz="1200" dirty="0">
              <a:solidFill>
                <a:schemeClr val="bg1">
                  <a:lumMod val="65000"/>
                </a:schemeClr>
              </a:solidFill>
            </a:endParaRPr>
          </a:p>
          <a:p>
            <a:pPr eaLnBrk="1" hangingPunct="1">
              <a:defRPr/>
            </a:pPr>
            <a:r>
              <a:rPr lang="en-US" altLang="en-US" sz="1200" dirty="0">
                <a:solidFill>
                  <a:schemeClr val="bg1">
                    <a:lumMod val="65000"/>
                  </a:schemeClr>
                </a:solidFill>
              </a:rPr>
              <a:t>  2) Number of vessels crossing the rim</a:t>
            </a:r>
          </a:p>
          <a:p>
            <a:pPr eaLnBrk="1" hangingPunct="1">
              <a:defRPr/>
            </a:pPr>
            <a:r>
              <a:rPr lang="en-US" altLang="en-US" sz="1200" dirty="0">
                <a:solidFill>
                  <a:schemeClr val="bg1">
                    <a:lumMod val="65000"/>
                  </a:schemeClr>
                </a:solidFill>
              </a:rPr>
              <a:t>    seems abnormally…</a:t>
            </a:r>
            <a:r>
              <a:rPr lang="en-US" altLang="en-US" sz="1200" b="1" dirty="0">
                <a:solidFill>
                  <a:schemeClr val="bg1">
                    <a:lumMod val="65000"/>
                  </a:schemeClr>
                </a:solidFill>
              </a:rPr>
              <a:t>high</a:t>
            </a:r>
            <a:r>
              <a:rPr lang="en-US" altLang="en-US" sz="1200" dirty="0">
                <a:solidFill>
                  <a:schemeClr val="bg1">
                    <a:lumMod val="65000"/>
                  </a:schemeClr>
                </a:solidFill>
              </a:rPr>
              <a:t> </a:t>
            </a:r>
            <a:endParaRPr lang="en-US" altLang="en-US" sz="1200" b="1" dirty="0">
              <a:solidFill>
                <a:schemeClr val="bg1">
                  <a:lumMod val="65000"/>
                </a:schemeClr>
              </a:solidFill>
            </a:endParaRPr>
          </a:p>
          <a:p>
            <a:pPr eaLnBrk="1" hangingPunct="1">
              <a:defRPr/>
            </a:pPr>
            <a:r>
              <a:rPr lang="en-US" altLang="en-US" sz="1200" dirty="0">
                <a:solidFill>
                  <a:schemeClr val="bg1">
                    <a:lumMod val="65000"/>
                  </a:schemeClr>
                </a:solidFill>
              </a:rPr>
              <a:t>--Tissue is…</a:t>
            </a:r>
            <a:r>
              <a:rPr lang="en-US" altLang="en-US" sz="1200" b="1" dirty="0">
                <a:solidFill>
                  <a:schemeClr val="bg1">
                    <a:lumMod val="65000"/>
                  </a:schemeClr>
                </a:solidFill>
              </a:rPr>
              <a:t>contractile</a:t>
            </a:r>
            <a:r>
              <a:rPr lang="en-US" altLang="en-US" sz="1200" dirty="0">
                <a:solidFill>
                  <a:schemeClr val="bg1">
                    <a:lumMod val="65000"/>
                  </a:schemeClr>
                </a:solidFill>
              </a:rPr>
              <a:t>, so cup seems</a:t>
            </a:r>
          </a:p>
          <a:p>
            <a:pPr eaLnBrk="1" hangingPunct="1">
              <a:defRPr/>
            </a:pPr>
            <a:r>
              <a:rPr lang="en-US" altLang="en-US" sz="1200" dirty="0">
                <a:solidFill>
                  <a:schemeClr val="bg1">
                    <a:lumMod val="65000"/>
                  </a:schemeClr>
                </a:solidFill>
              </a:rPr>
              <a:t>  to…</a:t>
            </a:r>
            <a:r>
              <a:rPr lang="en-US" altLang="en-US" sz="1200" b="1" dirty="0">
                <a:solidFill>
                  <a:schemeClr val="bg1">
                    <a:lumMod val="65000"/>
                  </a:schemeClr>
                </a:solidFill>
              </a:rPr>
              <a:t>open </a:t>
            </a:r>
            <a:r>
              <a:rPr lang="en-US" altLang="en-US" sz="1200" dirty="0">
                <a:solidFill>
                  <a:schemeClr val="bg1">
                    <a:lumMod val="65000"/>
                  </a:schemeClr>
                </a:solidFill>
              </a:rPr>
              <a:t>and</a:t>
            </a:r>
            <a:r>
              <a:rPr lang="en-US" altLang="en-US" sz="1200" b="1" dirty="0">
                <a:solidFill>
                  <a:schemeClr val="bg1">
                    <a:lumMod val="65000"/>
                  </a:schemeClr>
                </a:solidFill>
              </a:rPr>
              <a:t> close</a:t>
            </a:r>
            <a:r>
              <a:rPr lang="en-US" altLang="en-US" sz="1200" dirty="0">
                <a:solidFill>
                  <a:schemeClr val="bg1">
                    <a:lumMod val="65000"/>
                  </a:schemeClr>
                </a:solidFill>
              </a:rPr>
              <a:t> (like its namesake,  </a:t>
            </a:r>
          </a:p>
          <a:p>
            <a:pPr eaLnBrk="1" hangingPunct="1">
              <a:defRPr/>
            </a:pPr>
            <a:r>
              <a:rPr lang="en-US" altLang="en-US" sz="1200" dirty="0">
                <a:solidFill>
                  <a:schemeClr val="bg1">
                    <a:lumMod val="65000"/>
                  </a:schemeClr>
                </a:solidFill>
              </a:rPr>
              <a:t>  the morning-glory flower)</a:t>
            </a:r>
          </a:p>
          <a:p>
            <a:pPr eaLnBrk="1" hangingPunct="1">
              <a:defRPr/>
            </a:pPr>
            <a:r>
              <a:rPr lang="en-US" altLang="en-US" sz="1200" dirty="0">
                <a:solidFill>
                  <a:schemeClr val="bg1">
                    <a:lumMod val="65000"/>
                  </a:schemeClr>
                </a:solidFill>
              </a:rPr>
              <a:t>--VA usually…</a:t>
            </a:r>
            <a:r>
              <a:rPr lang="en-US" altLang="en-US" sz="1200" b="1" dirty="0">
                <a:solidFill>
                  <a:schemeClr val="bg1">
                    <a:lumMod val="65000"/>
                  </a:schemeClr>
                </a:solidFill>
              </a:rPr>
              <a:t>20/200</a:t>
            </a:r>
            <a:r>
              <a:rPr lang="en-US" altLang="en-US" sz="1200" dirty="0">
                <a:solidFill>
                  <a:schemeClr val="bg1">
                    <a:lumMod val="65000"/>
                  </a:schemeClr>
                </a:solidFill>
              </a:rPr>
              <a:t>, but can be…</a:t>
            </a:r>
          </a:p>
          <a:p>
            <a:pPr eaLnBrk="1" hangingPunct="1">
              <a:defRPr/>
            </a:pPr>
            <a:r>
              <a:rPr lang="en-US" altLang="en-US" sz="1200" dirty="0">
                <a:solidFill>
                  <a:schemeClr val="bg1">
                    <a:lumMod val="65000"/>
                  </a:schemeClr>
                </a:solidFill>
              </a:rPr>
              <a:t>   </a:t>
            </a:r>
            <a:r>
              <a:rPr lang="en-US" altLang="en-US" sz="1200" b="1" dirty="0">
                <a:solidFill>
                  <a:schemeClr val="bg1">
                    <a:lumMod val="65000"/>
                  </a:schemeClr>
                </a:solidFill>
              </a:rPr>
              <a:t>20/20&lt;-&gt;NLP</a:t>
            </a:r>
          </a:p>
          <a:p>
            <a:pPr eaLnBrk="1" hangingPunct="1">
              <a:defRPr/>
            </a:pPr>
            <a:r>
              <a:rPr lang="en-US" altLang="en-US" sz="1200" dirty="0">
                <a:solidFill>
                  <a:schemeClr val="bg1">
                    <a:lumMod val="65000"/>
                  </a:schemeClr>
                </a:solidFill>
              </a:rPr>
              <a:t>--1/3 develop…</a:t>
            </a:r>
            <a:r>
              <a:rPr lang="en-US" altLang="en-US" sz="1200" b="1" dirty="0">
                <a:solidFill>
                  <a:schemeClr val="bg1">
                    <a:lumMod val="65000"/>
                  </a:schemeClr>
                </a:solidFill>
              </a:rPr>
              <a:t>serous RD</a:t>
            </a:r>
          </a:p>
        </p:txBody>
      </p:sp>
      <p:sp>
        <p:nvSpPr>
          <p:cNvPr id="27" name="Line 12">
            <a:extLst>
              <a:ext uri="{FF2B5EF4-FFF2-40B4-BE49-F238E27FC236}">
                <a16:creationId xmlns:a16="http://schemas.microsoft.com/office/drawing/2014/main" id="{65BA81D9-D9F9-47DA-B94E-2401C9B40EBF}"/>
              </a:ext>
            </a:extLst>
          </p:cNvPr>
          <p:cNvSpPr>
            <a:spLocks noChangeShapeType="1"/>
          </p:cNvSpPr>
          <p:nvPr/>
        </p:nvSpPr>
        <p:spPr bwMode="auto">
          <a:xfrm>
            <a:off x="3124200" y="2057400"/>
            <a:ext cx="381000" cy="22098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en-US"/>
          </a:p>
        </p:txBody>
      </p:sp>
      <p:sp>
        <p:nvSpPr>
          <p:cNvPr id="30" name="Text Box 13">
            <a:extLst>
              <a:ext uri="{FF2B5EF4-FFF2-40B4-BE49-F238E27FC236}">
                <a16:creationId xmlns:a16="http://schemas.microsoft.com/office/drawing/2014/main" id="{E04BC85D-0482-42C1-8D98-D7B33C07DA16}"/>
              </a:ext>
            </a:extLst>
          </p:cNvPr>
          <p:cNvSpPr txBox="1">
            <a:spLocks noChangeArrowheads="1"/>
          </p:cNvSpPr>
          <p:nvPr/>
        </p:nvSpPr>
        <p:spPr bwMode="auto">
          <a:xfrm>
            <a:off x="5257800" y="3760788"/>
            <a:ext cx="3424238" cy="1231900"/>
          </a:xfrm>
          <a:prstGeom prst="rect">
            <a:avLst/>
          </a:prstGeom>
          <a:solidFill>
            <a:srgbClr val="CCFF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dirty="0"/>
              <a:t>Optic Nerve Hypoplasia</a:t>
            </a:r>
          </a:p>
          <a:p>
            <a:pPr eaLnBrk="1" hangingPunct="1">
              <a:spcBef>
                <a:spcPct val="0"/>
              </a:spcBef>
              <a:buClrTx/>
              <a:buSzTx/>
              <a:buFontTx/>
              <a:buNone/>
            </a:pPr>
            <a:r>
              <a:rPr lang="en-US" altLang="en-US" sz="1200" dirty="0"/>
              <a:t>1) Abnormally low</a:t>
            </a:r>
            <a:r>
              <a:rPr lang="en-US" altLang="en-US" sz="1200" b="1" dirty="0">
                <a:solidFill>
                  <a:srgbClr val="0000FF"/>
                </a:solidFill>
              </a:rPr>
              <a:t> </a:t>
            </a:r>
            <a:r>
              <a:rPr lang="en-US" altLang="en-US" sz="1200" dirty="0"/>
              <a:t>number of…</a:t>
            </a:r>
            <a:r>
              <a:rPr lang="en-US" altLang="en-US" sz="1200" b="1" dirty="0">
                <a:solidFill>
                  <a:srgbClr val="0000FF"/>
                </a:solidFill>
              </a:rPr>
              <a:t>axons</a:t>
            </a:r>
          </a:p>
          <a:p>
            <a:pPr eaLnBrk="1" hangingPunct="1">
              <a:spcBef>
                <a:spcPct val="0"/>
              </a:spcBef>
              <a:buClrTx/>
              <a:buSzTx/>
              <a:buFontTx/>
              <a:buNone/>
            </a:pPr>
            <a:r>
              <a:rPr lang="en-US" altLang="en-US" sz="1200" dirty="0"/>
              <a:t>2) DFE: Small pale disc with…</a:t>
            </a:r>
            <a:r>
              <a:rPr lang="en-US" altLang="en-US" sz="1200" b="1" dirty="0">
                <a:solidFill>
                  <a:srgbClr val="0000FF"/>
                </a:solidFill>
              </a:rPr>
              <a:t>double ring </a:t>
            </a:r>
            <a:r>
              <a:rPr lang="en-US" altLang="en-US" sz="1200" dirty="0"/>
              <a:t>sign</a:t>
            </a:r>
          </a:p>
          <a:p>
            <a:pPr eaLnBrk="1" hangingPunct="1">
              <a:spcBef>
                <a:spcPct val="0"/>
              </a:spcBef>
              <a:buClrTx/>
              <a:buSzTx/>
              <a:buFontTx/>
              <a:buNone/>
            </a:pPr>
            <a:r>
              <a:rPr lang="en-US" altLang="en-US" sz="1200" dirty="0"/>
              <a:t>3) VA…</a:t>
            </a:r>
            <a:r>
              <a:rPr lang="en-US" altLang="en-US" sz="1200" b="1" dirty="0">
                <a:solidFill>
                  <a:srgbClr val="0000FF"/>
                </a:solidFill>
              </a:rPr>
              <a:t>20/15&lt;-&gt;NLP</a:t>
            </a:r>
          </a:p>
          <a:p>
            <a:pPr eaLnBrk="1" hangingPunct="1">
              <a:spcBef>
                <a:spcPct val="0"/>
              </a:spcBef>
              <a:buClrTx/>
              <a:buSzTx/>
              <a:buFontTx/>
              <a:buNone/>
            </a:pPr>
            <a:r>
              <a:rPr lang="en-US" altLang="en-US" sz="1200" dirty="0"/>
              <a:t>4) VF defects…</a:t>
            </a:r>
            <a:r>
              <a:rPr lang="en-US" altLang="en-US" sz="1200" b="1" dirty="0">
                <a:solidFill>
                  <a:srgbClr val="0000FF"/>
                </a:solidFill>
              </a:rPr>
              <a:t>invariably present</a:t>
            </a:r>
          </a:p>
          <a:p>
            <a:pPr eaLnBrk="1" hangingPunct="1">
              <a:spcBef>
                <a:spcPct val="0"/>
              </a:spcBef>
              <a:buClrTx/>
              <a:buSzTx/>
              <a:buFontTx/>
              <a:buNone/>
            </a:pPr>
            <a:r>
              <a:rPr lang="en-US" altLang="en-US" sz="1200" dirty="0"/>
              <a:t>5) Remember the…</a:t>
            </a:r>
            <a:r>
              <a:rPr lang="en-US" altLang="en-US" sz="1200" b="1" dirty="0">
                <a:solidFill>
                  <a:srgbClr val="0000FF"/>
                </a:solidFill>
              </a:rPr>
              <a:t>4 D’s</a:t>
            </a:r>
            <a:r>
              <a:rPr lang="en-US" altLang="en-US" sz="1200" dirty="0"/>
              <a:t> (more on this shortly)</a:t>
            </a:r>
          </a:p>
        </p:txBody>
      </p:sp>
      <p:sp>
        <p:nvSpPr>
          <p:cNvPr id="3" name="TextBox 2">
            <a:extLst>
              <a:ext uri="{FF2B5EF4-FFF2-40B4-BE49-F238E27FC236}">
                <a16:creationId xmlns:a16="http://schemas.microsoft.com/office/drawing/2014/main" id="{68192841-37DB-4365-912A-E85D7BB8C699}"/>
              </a:ext>
            </a:extLst>
          </p:cNvPr>
          <p:cNvSpPr txBox="1"/>
          <p:nvPr/>
        </p:nvSpPr>
        <p:spPr>
          <a:xfrm>
            <a:off x="1453926" y="2168210"/>
            <a:ext cx="7455348" cy="1569660"/>
          </a:xfrm>
          <a:prstGeom prst="rect">
            <a:avLst/>
          </a:prstGeom>
          <a:solidFill>
            <a:schemeClr val="accent5">
              <a:lumMod val="75000"/>
            </a:schemeClr>
          </a:solidFill>
        </p:spPr>
        <p:txBody>
          <a:bodyPr wrap="square" rtlCol="0">
            <a:spAutoFit/>
          </a:bodyPr>
          <a:lstStyle/>
          <a:p>
            <a:r>
              <a:rPr lang="en-US" sz="1600" i="1" dirty="0">
                <a:solidFill>
                  <a:schemeClr val="bg1">
                    <a:lumMod val="50000"/>
                  </a:schemeClr>
                </a:solidFill>
              </a:rPr>
              <a:t>You see a child with optic nerve hypoplasia. What steps should you at least consider taking?</a:t>
            </a:r>
          </a:p>
          <a:p>
            <a:r>
              <a:rPr lang="en-US" sz="1600" dirty="0">
                <a:solidFill>
                  <a:schemeClr val="bg1">
                    <a:lumMod val="50000"/>
                  </a:schemeClr>
                </a:solidFill>
              </a:rPr>
              <a:t>--Obtai</a:t>
            </a:r>
            <a:r>
              <a:rPr lang="en-US" sz="1600" dirty="0">
                <a:solidFill>
                  <a:schemeClr val="accent5">
                    <a:lumMod val="75000"/>
                  </a:schemeClr>
                </a:solidFill>
              </a:rPr>
              <a:t>ning</a:t>
            </a:r>
            <a:r>
              <a:rPr lang="en-US" sz="1600" dirty="0">
                <a:solidFill>
                  <a:schemeClr val="bg1">
                    <a:lumMod val="50000"/>
                  </a:schemeClr>
                </a:solidFill>
              </a:rPr>
              <a:t> </a:t>
            </a:r>
            <a:r>
              <a:rPr lang="en-US" sz="1600" i="1" dirty="0">
                <a:solidFill>
                  <a:schemeClr val="bg1">
                    <a:lumMod val="50000"/>
                  </a:schemeClr>
                </a:solidFill>
              </a:rPr>
              <a:t> </a:t>
            </a:r>
            <a:r>
              <a:rPr lang="en-US" sz="1600" b="1" dirty="0">
                <a:solidFill>
                  <a:srgbClr val="0000FF"/>
                </a:solidFill>
              </a:rPr>
              <a:t>MRI brain</a:t>
            </a:r>
            <a:r>
              <a:rPr lang="en-US" sz="1600" dirty="0">
                <a:solidFill>
                  <a:schemeClr val="accent5">
                    <a:lumMod val="75000"/>
                  </a:schemeClr>
                </a:solidFill>
              </a:rPr>
              <a:t>—a </a:t>
            </a:r>
            <a:r>
              <a:rPr lang="en-US" sz="1600" dirty="0">
                <a:solidFill>
                  <a:schemeClr val="bg1">
                    <a:lumMod val="50000"/>
                  </a:schemeClr>
                </a:solidFill>
              </a:rPr>
              <a:t>variety of CNS abnormalities are associated with it   (will un</a:t>
            </a:r>
            <a:r>
              <a:rPr lang="en-US" sz="1600" dirty="0">
                <a:solidFill>
                  <a:schemeClr val="accent5">
                    <a:lumMod val="75000"/>
                  </a:schemeClr>
                </a:solidFill>
              </a:rPr>
              <a:t>pack</a:t>
            </a:r>
            <a:r>
              <a:rPr lang="en-US" sz="1600" dirty="0">
                <a:solidFill>
                  <a:schemeClr val="bg1">
                    <a:lumMod val="50000"/>
                  </a:schemeClr>
                </a:solidFill>
              </a:rPr>
              <a:t> </a:t>
            </a:r>
            <a:r>
              <a:rPr lang="en-US" sz="1600" dirty="0">
                <a:solidFill>
                  <a:schemeClr val="accent5">
                    <a:lumMod val="75000"/>
                  </a:schemeClr>
                </a:solidFill>
              </a:rPr>
              <a:t>this in the upco</a:t>
            </a:r>
            <a:r>
              <a:rPr lang="en-US" sz="1600" dirty="0">
                <a:solidFill>
                  <a:schemeClr val="bg1">
                    <a:lumMod val="50000"/>
                  </a:schemeClr>
                </a:solidFill>
              </a:rPr>
              <a:t>ming </a:t>
            </a:r>
            <a:r>
              <a:rPr lang="en-US" sz="1600" i="1" dirty="0">
                <a:solidFill>
                  <a:schemeClr val="bg1">
                    <a:lumMod val="50000"/>
                  </a:schemeClr>
                </a:solidFill>
              </a:rPr>
              <a:t>4 D’s </a:t>
            </a:r>
            <a:r>
              <a:rPr lang="en-US" sz="1600" dirty="0">
                <a:solidFill>
                  <a:schemeClr val="bg1">
                    <a:lumMod val="50000"/>
                  </a:schemeClr>
                </a:solidFill>
              </a:rPr>
              <a:t>section)</a:t>
            </a:r>
          </a:p>
          <a:p>
            <a:r>
              <a:rPr lang="en-US" sz="1600" dirty="0">
                <a:solidFill>
                  <a:schemeClr val="bg1">
                    <a:lumMod val="50000"/>
                  </a:schemeClr>
                </a:solidFill>
              </a:rPr>
              <a:t>--Gettin</a:t>
            </a:r>
            <a:r>
              <a:rPr lang="en-US" sz="1600" dirty="0">
                <a:solidFill>
                  <a:schemeClr val="accent5">
                    <a:lumMod val="75000"/>
                  </a:schemeClr>
                </a:solidFill>
              </a:rPr>
              <a:t>g</a:t>
            </a:r>
            <a:r>
              <a:rPr lang="en-US" sz="1600" dirty="0">
                <a:solidFill>
                  <a:schemeClr val="bg1">
                    <a:lumMod val="50000"/>
                  </a:schemeClr>
                </a:solidFill>
              </a:rPr>
              <a:t> </a:t>
            </a:r>
            <a:r>
              <a:rPr lang="en-US" sz="1600" dirty="0">
                <a:solidFill>
                  <a:schemeClr val="accent5">
                    <a:lumMod val="75000"/>
                  </a:schemeClr>
                </a:solidFill>
              </a:rPr>
              <a:t>an</a:t>
            </a:r>
            <a:r>
              <a:rPr lang="en-US" sz="1600" dirty="0">
                <a:solidFill>
                  <a:schemeClr val="bg1">
                    <a:lumMod val="50000"/>
                  </a:schemeClr>
                </a:solidFill>
              </a:rPr>
              <a:t>  </a:t>
            </a:r>
            <a:r>
              <a:rPr lang="en-US" sz="1600" dirty="0">
                <a:solidFill>
                  <a:schemeClr val="accent5">
                    <a:lumMod val="75000"/>
                  </a:schemeClr>
                </a:solidFill>
              </a:rPr>
              <a:t>endocrine</a:t>
            </a:r>
            <a:r>
              <a:rPr lang="en-US" sz="1600" dirty="0">
                <a:solidFill>
                  <a:schemeClr val="bg1">
                    <a:lumMod val="50000"/>
                  </a:schemeClr>
                </a:solidFill>
              </a:rPr>
              <a:t>  </a:t>
            </a:r>
            <a:r>
              <a:rPr lang="en-US" sz="1600" dirty="0">
                <a:solidFill>
                  <a:schemeClr val="accent5">
                    <a:lumMod val="75000"/>
                  </a:schemeClr>
                </a:solidFill>
              </a:rPr>
              <a:t>co</a:t>
            </a:r>
            <a:r>
              <a:rPr lang="en-US" sz="1600" dirty="0">
                <a:solidFill>
                  <a:schemeClr val="bg1">
                    <a:lumMod val="50000"/>
                  </a:schemeClr>
                </a:solidFill>
              </a:rPr>
              <a:t>nsult—multiple hormonal deficiencies are associated (mainly  </a:t>
            </a:r>
            <a:r>
              <a:rPr lang="en-US" sz="1600" b="1" dirty="0">
                <a:solidFill>
                  <a:srgbClr val="0000FF"/>
                </a:solidFill>
              </a:rPr>
              <a:t>pituitary- related</a:t>
            </a:r>
            <a:r>
              <a:rPr lang="en-US" sz="1600" dirty="0">
                <a:solidFill>
                  <a:schemeClr val="bg1">
                    <a:lumMod val="50000"/>
                  </a:schemeClr>
                </a:solidFill>
              </a:rPr>
              <a:t>)</a:t>
            </a:r>
          </a:p>
        </p:txBody>
      </p:sp>
      <p:sp>
        <p:nvSpPr>
          <p:cNvPr id="2" name="Oval 1">
            <a:extLst>
              <a:ext uri="{FF2B5EF4-FFF2-40B4-BE49-F238E27FC236}">
                <a16:creationId xmlns:a16="http://schemas.microsoft.com/office/drawing/2014/main" id="{06210155-FE3F-448F-9971-DE121E80A8D2}"/>
              </a:ext>
            </a:extLst>
          </p:cNvPr>
          <p:cNvSpPr/>
          <p:nvPr/>
        </p:nvSpPr>
        <p:spPr>
          <a:xfrm>
            <a:off x="4800600" y="3505200"/>
            <a:ext cx="4114800" cy="1828800"/>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Frame 3">
            <a:extLst>
              <a:ext uri="{FF2B5EF4-FFF2-40B4-BE49-F238E27FC236}">
                <a16:creationId xmlns:a16="http://schemas.microsoft.com/office/drawing/2014/main" id="{86A7C9C9-81FD-7FB2-5FBB-6B8EB36CC122}"/>
              </a:ext>
            </a:extLst>
          </p:cNvPr>
          <p:cNvSpPr/>
          <p:nvPr/>
        </p:nvSpPr>
        <p:spPr>
          <a:xfrm>
            <a:off x="2057400" y="2522538"/>
            <a:ext cx="2097088" cy="1343920"/>
          </a:xfrm>
          <a:prstGeom prst="frame">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5" name="TextBox 4">
            <a:extLst>
              <a:ext uri="{FF2B5EF4-FFF2-40B4-BE49-F238E27FC236}">
                <a16:creationId xmlns:a16="http://schemas.microsoft.com/office/drawing/2014/main" id="{ACCBA48F-740B-4E86-D3B0-8D9351961DE8}"/>
              </a:ext>
            </a:extLst>
          </p:cNvPr>
          <p:cNvSpPr txBox="1"/>
          <p:nvPr/>
        </p:nvSpPr>
        <p:spPr>
          <a:xfrm>
            <a:off x="978450" y="585868"/>
            <a:ext cx="4425624" cy="1815882"/>
          </a:xfrm>
          <a:prstGeom prst="rect">
            <a:avLst/>
          </a:prstGeom>
          <a:solidFill>
            <a:schemeClr val="accent6">
              <a:lumMod val="75000"/>
            </a:schemeClr>
          </a:solidFill>
        </p:spPr>
        <p:txBody>
          <a:bodyPr wrap="square" rtlCol="0">
            <a:spAutoFit/>
          </a:bodyPr>
          <a:lstStyle/>
          <a:p>
            <a:r>
              <a:rPr lang="en-US" sz="1400" i="1" dirty="0">
                <a:solidFill>
                  <a:schemeClr val="bg1"/>
                </a:solidFill>
              </a:rPr>
              <a:t>What is the classic </a:t>
            </a:r>
            <a:r>
              <a:rPr lang="en-US" sz="1400" b="1" i="1" dirty="0">
                <a:solidFill>
                  <a:schemeClr val="bg1"/>
                </a:solidFill>
              </a:rPr>
              <a:t>structural</a:t>
            </a:r>
            <a:r>
              <a:rPr lang="en-US" sz="1400" i="1" dirty="0">
                <a:solidFill>
                  <a:schemeClr val="bg1"/>
                </a:solidFill>
              </a:rPr>
              <a:t> pituitary abnormality associated with ON hypoplasia?</a:t>
            </a:r>
          </a:p>
          <a:p>
            <a:r>
              <a:rPr lang="en-US" sz="1400" dirty="0">
                <a:solidFill>
                  <a:schemeClr val="bg1"/>
                </a:solidFill>
              </a:rPr>
              <a:t>Anterior pituitary hypoplasia coupled with an  ectopic  posterior pituitary</a:t>
            </a:r>
          </a:p>
          <a:p>
            <a:endParaRPr lang="en-US" sz="1400" i="1" dirty="0">
              <a:solidFill>
                <a:schemeClr val="bg1"/>
              </a:solidFill>
            </a:endParaRPr>
          </a:p>
          <a:p>
            <a:r>
              <a:rPr lang="en-US" sz="1400" i="1" dirty="0">
                <a:solidFill>
                  <a:schemeClr val="bg1"/>
                </a:solidFill>
              </a:rPr>
              <a:t>How will this manifest on neuroimaging?</a:t>
            </a:r>
          </a:p>
          <a:p>
            <a:r>
              <a:rPr lang="en-US" sz="1400" dirty="0">
                <a:solidFill>
                  <a:schemeClr val="bg1"/>
                </a:solidFill>
              </a:rPr>
              <a:t>As an absent/hypoplastic anterior pituitary coupled with a  bright  spot at the  upper  infundibulum</a:t>
            </a:r>
          </a:p>
        </p:txBody>
      </p:sp>
    </p:spTree>
    <p:extLst>
      <p:ext uri="{BB962C8B-B14F-4D97-AF65-F5344CB8AC3E}">
        <p14:creationId xmlns:p14="http://schemas.microsoft.com/office/powerpoint/2010/main" val="2107868901"/>
      </p:ext>
    </p:extLst>
  </p:cSld>
  <p:clrMapOvr>
    <a:masterClrMapping/>
  </p:clrMapOvr>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a:extLst>
              <a:ext uri="{FF2B5EF4-FFF2-40B4-BE49-F238E27FC236}">
                <a16:creationId xmlns:a16="http://schemas.microsoft.com/office/drawing/2014/main" id="{85E05843-0A3D-D83F-B04E-43B6CE80D9AB}"/>
              </a:ext>
            </a:extLst>
          </p:cNvPr>
          <p:cNvSpPr>
            <a:spLocks noGrp="1"/>
          </p:cNvSpPr>
          <p:nvPr>
            <p:ph type="sldNum" sz="quarter" idx="12"/>
          </p:nvPr>
        </p:nvSpPr>
        <p:spPr/>
        <p:txBody>
          <a:bodyPr/>
          <a:lstStyle/>
          <a:p>
            <a:pPr>
              <a:defRPr/>
            </a:pPr>
            <a:fld id="{6A2B6F05-8830-4A4E-A4F5-62694ADE4DA0}" type="slidenum">
              <a:rPr lang="en-US" altLang="en-US" smtClean="0"/>
              <a:pPr>
                <a:defRPr/>
              </a:pPr>
              <a:t>147</a:t>
            </a:fld>
            <a:endParaRPr lang="en-US" altLang="en-US"/>
          </a:p>
        </p:txBody>
      </p:sp>
      <p:sp>
        <p:nvSpPr>
          <p:cNvPr id="3" name="Rectangle 16">
            <a:extLst>
              <a:ext uri="{FF2B5EF4-FFF2-40B4-BE49-F238E27FC236}">
                <a16:creationId xmlns:a16="http://schemas.microsoft.com/office/drawing/2014/main" id="{957FDD9D-F041-E22B-0A9A-819F7D66E165}"/>
              </a:ext>
            </a:extLst>
          </p:cNvPr>
          <p:cNvSpPr>
            <a:spLocks noChangeArrowheads="1"/>
          </p:cNvSpPr>
          <p:nvPr/>
        </p:nvSpPr>
        <p:spPr bwMode="auto">
          <a:xfrm>
            <a:off x="457200" y="122238"/>
            <a:ext cx="7543800" cy="8683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b"/>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ct val="85000"/>
              </a:lnSpc>
              <a:spcBef>
                <a:spcPct val="0"/>
              </a:spcBef>
              <a:buClrTx/>
              <a:buSzTx/>
              <a:buFontTx/>
              <a:buNone/>
            </a:pPr>
            <a:r>
              <a:rPr lang="en-US" altLang="en-US" sz="3200" b="1" dirty="0">
                <a:solidFill>
                  <a:schemeClr val="tx2"/>
                </a:solidFill>
              </a:rPr>
              <a:t>Developmental Abnormalities of the Optic Nerve Head</a:t>
            </a:r>
            <a:endParaRPr lang="en-US" altLang="en-US" sz="3200" dirty="0">
              <a:solidFill>
                <a:schemeClr val="tx2"/>
              </a:solidFill>
            </a:endParaRPr>
          </a:p>
        </p:txBody>
      </p:sp>
      <p:sp>
        <p:nvSpPr>
          <p:cNvPr id="4" name="TextBox 3">
            <a:extLst>
              <a:ext uri="{FF2B5EF4-FFF2-40B4-BE49-F238E27FC236}">
                <a16:creationId xmlns:a16="http://schemas.microsoft.com/office/drawing/2014/main" id="{E7CAA214-68A8-6B82-2F8D-82CF3592DA5A}"/>
              </a:ext>
            </a:extLst>
          </p:cNvPr>
          <p:cNvSpPr txBox="1"/>
          <p:nvPr/>
        </p:nvSpPr>
        <p:spPr>
          <a:xfrm>
            <a:off x="1143000" y="6021485"/>
            <a:ext cx="7193277" cy="584775"/>
          </a:xfrm>
          <a:prstGeom prst="rect">
            <a:avLst/>
          </a:prstGeom>
          <a:noFill/>
        </p:spPr>
        <p:txBody>
          <a:bodyPr wrap="square" rtlCol="0">
            <a:spAutoFit/>
          </a:bodyPr>
          <a:lstStyle/>
          <a:p>
            <a:r>
              <a:rPr lang="en-US" sz="1600" dirty="0"/>
              <a:t>Note the posterior ectopic bright spot at the upper infundibulum (</a:t>
            </a:r>
            <a:r>
              <a:rPr lang="en-US" sz="1600" i="1" dirty="0"/>
              <a:t>long arrow</a:t>
            </a:r>
            <a:r>
              <a:rPr lang="en-US" sz="1600" dirty="0"/>
              <a:t>) and hypoplastic anterior pituitary (</a:t>
            </a:r>
            <a:r>
              <a:rPr lang="en-US" sz="1600" i="1" dirty="0"/>
              <a:t>short arrow</a:t>
            </a:r>
            <a:r>
              <a:rPr lang="en-US" sz="1600" dirty="0"/>
              <a:t>)</a:t>
            </a:r>
            <a:endParaRPr lang="en-US" sz="1600" i="1" dirty="0"/>
          </a:p>
        </p:txBody>
      </p:sp>
      <p:pic>
        <p:nvPicPr>
          <p:cNvPr id="6" name="Picture 5">
            <a:extLst>
              <a:ext uri="{FF2B5EF4-FFF2-40B4-BE49-F238E27FC236}">
                <a16:creationId xmlns:a16="http://schemas.microsoft.com/office/drawing/2014/main" id="{40A01D30-259E-8726-0A80-DA20B3C385E2}"/>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2285999" y="1303696"/>
            <a:ext cx="4572000" cy="4716104"/>
          </a:xfrm>
          <a:prstGeom prst="rect">
            <a:avLst/>
          </a:prstGeom>
        </p:spPr>
      </p:pic>
      <p:sp>
        <p:nvSpPr>
          <p:cNvPr id="7" name="Rectangle 6">
            <a:extLst>
              <a:ext uri="{FF2B5EF4-FFF2-40B4-BE49-F238E27FC236}">
                <a16:creationId xmlns:a16="http://schemas.microsoft.com/office/drawing/2014/main" id="{E47D6928-F691-6B65-AD27-D08B141A72F6}"/>
              </a:ext>
            </a:extLst>
          </p:cNvPr>
          <p:cNvSpPr/>
          <p:nvPr/>
        </p:nvSpPr>
        <p:spPr>
          <a:xfrm>
            <a:off x="2133600" y="5689305"/>
            <a:ext cx="4876800" cy="330495"/>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a:p>
        </p:txBody>
      </p:sp>
    </p:spTree>
    <p:extLst>
      <p:ext uri="{BB962C8B-B14F-4D97-AF65-F5344CB8AC3E}">
        <p14:creationId xmlns:p14="http://schemas.microsoft.com/office/powerpoint/2010/main" val="1426834219"/>
      </p:ext>
    </p:extLst>
  </p:cSld>
  <p:clrMapOvr>
    <a:masterClrMapping/>
  </p:clrMapOvr>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Text Box 13">
            <a:extLst>
              <a:ext uri="{FF2B5EF4-FFF2-40B4-BE49-F238E27FC236}">
                <a16:creationId xmlns:a16="http://schemas.microsoft.com/office/drawing/2014/main" id="{3C33F021-6FE1-431C-A26B-E52190B415D8}"/>
              </a:ext>
            </a:extLst>
          </p:cNvPr>
          <p:cNvSpPr txBox="1">
            <a:spLocks noChangeArrowheads="1"/>
          </p:cNvSpPr>
          <p:nvPr/>
        </p:nvSpPr>
        <p:spPr bwMode="auto">
          <a:xfrm>
            <a:off x="4800600" y="5257800"/>
            <a:ext cx="4294188" cy="1230313"/>
          </a:xfrm>
          <a:prstGeom prst="rect">
            <a:avLst/>
          </a:prstGeom>
          <a:solidFill>
            <a:srgbClr val="FFCC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Tilted-Disc Syndrome</a:t>
            </a:r>
          </a:p>
          <a:p>
            <a:pPr eaLnBrk="1" hangingPunct="1">
              <a:spcBef>
                <a:spcPct val="0"/>
              </a:spcBef>
              <a:buClrTx/>
              <a:buSzTx/>
              <a:buFontTx/>
              <a:buNone/>
            </a:pPr>
            <a:r>
              <a:rPr lang="en-US" altLang="en-US" sz="1200"/>
              <a:t>1) Superior pole appears…</a:t>
            </a:r>
            <a:r>
              <a:rPr lang="en-US" altLang="en-US" sz="1200" b="1">
                <a:solidFill>
                  <a:srgbClr val="0000FF"/>
                </a:solidFill>
              </a:rPr>
              <a:t>elevated</a:t>
            </a:r>
            <a:r>
              <a:rPr lang="en-US" altLang="en-US" sz="1200"/>
              <a:t>, inferior…</a:t>
            </a:r>
            <a:r>
              <a:rPr lang="en-US" altLang="en-US" sz="1200" b="1">
                <a:solidFill>
                  <a:srgbClr val="0000FF"/>
                </a:solidFill>
              </a:rPr>
              <a:t>recessed</a:t>
            </a:r>
          </a:p>
          <a:p>
            <a:pPr eaLnBrk="1" hangingPunct="1">
              <a:spcBef>
                <a:spcPct val="0"/>
              </a:spcBef>
              <a:buClrTx/>
              <a:buSzTx/>
              <a:buFontTx/>
              <a:buNone/>
            </a:pPr>
            <a:r>
              <a:rPr lang="en-US" altLang="en-US" sz="1200"/>
              <a:t>2) </a:t>
            </a:r>
            <a:r>
              <a:rPr lang="en-US" altLang="en-US" sz="1200">
                <a:solidFill>
                  <a:srgbClr val="FFCC99"/>
                </a:solidFill>
              </a:rPr>
              <a:t>Associated with…</a:t>
            </a:r>
            <a:r>
              <a:rPr lang="en-US" altLang="en-US" sz="1200" b="1">
                <a:solidFill>
                  <a:srgbClr val="FFCC99"/>
                </a:solidFill>
              </a:rPr>
              <a:t>situs inversus</a:t>
            </a:r>
            <a:r>
              <a:rPr lang="en-US" altLang="en-US" sz="1200">
                <a:solidFill>
                  <a:srgbClr val="FFCC99"/>
                </a:solidFill>
              </a:rPr>
              <a:t> of retinal vessels</a:t>
            </a:r>
          </a:p>
          <a:p>
            <a:pPr eaLnBrk="1" hangingPunct="1">
              <a:spcBef>
                <a:spcPct val="0"/>
              </a:spcBef>
              <a:buClrTx/>
              <a:buSzTx/>
              <a:buFontTx/>
              <a:buNone/>
            </a:pPr>
            <a:r>
              <a:rPr lang="en-US" altLang="en-US" sz="1200"/>
              <a:t>3) </a:t>
            </a:r>
            <a:r>
              <a:rPr lang="en-US" altLang="en-US" sz="1200">
                <a:solidFill>
                  <a:srgbClr val="FFCC99"/>
                </a:solidFill>
              </a:rPr>
              <a:t>Fundus abnormality produces…</a:t>
            </a:r>
            <a:r>
              <a:rPr lang="en-US" altLang="en-US" sz="1200" b="1">
                <a:solidFill>
                  <a:srgbClr val="FFCC99"/>
                </a:solidFill>
              </a:rPr>
              <a:t>myopic astigmatism</a:t>
            </a:r>
          </a:p>
          <a:p>
            <a:pPr eaLnBrk="1" hangingPunct="1">
              <a:spcBef>
                <a:spcPct val="0"/>
              </a:spcBef>
              <a:buClrTx/>
              <a:buSzTx/>
              <a:buFontTx/>
              <a:buNone/>
            </a:pPr>
            <a:r>
              <a:rPr lang="en-US" altLang="en-US" sz="1200"/>
              <a:t>4) </a:t>
            </a:r>
            <a:r>
              <a:rPr lang="en-US" altLang="en-US" sz="1200">
                <a:solidFill>
                  <a:srgbClr val="FFCC99"/>
                </a:solidFill>
              </a:rPr>
              <a:t>VF testing reveals…</a:t>
            </a:r>
            <a:r>
              <a:rPr lang="en-US" altLang="en-US" sz="1200" b="1">
                <a:solidFill>
                  <a:srgbClr val="FFCC99"/>
                </a:solidFill>
              </a:rPr>
              <a:t>bitemporal hemianopia</a:t>
            </a:r>
            <a:r>
              <a:rPr lang="en-US" altLang="en-US" sz="1200">
                <a:solidFill>
                  <a:srgbClr val="FFCC99"/>
                </a:solidFill>
              </a:rPr>
              <a:t> that doesn’t</a:t>
            </a:r>
          </a:p>
          <a:p>
            <a:pPr eaLnBrk="1" hangingPunct="1">
              <a:spcBef>
                <a:spcPct val="0"/>
              </a:spcBef>
              <a:buClrTx/>
              <a:buSzTx/>
              <a:buFontTx/>
              <a:buNone/>
            </a:pPr>
            <a:r>
              <a:rPr lang="en-US" altLang="en-US" sz="1200">
                <a:solidFill>
                  <a:srgbClr val="FFCC99"/>
                </a:solidFill>
              </a:rPr>
              <a:t>   …</a:t>
            </a:r>
            <a:r>
              <a:rPr lang="en-US" altLang="en-US" sz="1200" b="1">
                <a:solidFill>
                  <a:srgbClr val="FFCC99"/>
                </a:solidFill>
              </a:rPr>
              <a:t>respect the vertical</a:t>
            </a:r>
            <a:r>
              <a:rPr lang="en-US" altLang="en-US" sz="1200">
                <a:solidFill>
                  <a:srgbClr val="FFCC99"/>
                </a:solidFill>
              </a:rPr>
              <a:t> and may…</a:t>
            </a:r>
            <a:r>
              <a:rPr lang="en-US" altLang="en-US" sz="1200" b="1">
                <a:solidFill>
                  <a:srgbClr val="FFCC99"/>
                </a:solidFill>
              </a:rPr>
              <a:t>resolve with refraction</a:t>
            </a:r>
          </a:p>
        </p:txBody>
      </p:sp>
      <p:sp>
        <p:nvSpPr>
          <p:cNvPr id="28" name="Text Box 13">
            <a:extLst>
              <a:ext uri="{FF2B5EF4-FFF2-40B4-BE49-F238E27FC236}">
                <a16:creationId xmlns:a16="http://schemas.microsoft.com/office/drawing/2014/main" id="{DEA6B129-DEFC-4933-98B7-C68271CF2D81}"/>
              </a:ext>
            </a:extLst>
          </p:cNvPr>
          <p:cNvSpPr txBox="1">
            <a:spLocks noChangeArrowheads="1"/>
          </p:cNvSpPr>
          <p:nvPr/>
        </p:nvSpPr>
        <p:spPr bwMode="auto">
          <a:xfrm>
            <a:off x="4800600" y="5257800"/>
            <a:ext cx="4216400" cy="1231106"/>
          </a:xfrm>
          <a:prstGeom prst="rect">
            <a:avLst/>
          </a:prstGeom>
          <a:solidFill>
            <a:srgbClr val="FFCC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dirty="0">
                <a:solidFill>
                  <a:schemeClr val="bg1">
                    <a:lumMod val="65000"/>
                  </a:schemeClr>
                </a:solidFill>
              </a:rPr>
              <a:t>Tilted-Disc Syndrome</a:t>
            </a:r>
          </a:p>
          <a:p>
            <a:pPr eaLnBrk="1" hangingPunct="1">
              <a:spcBef>
                <a:spcPct val="0"/>
              </a:spcBef>
              <a:buClrTx/>
              <a:buSzTx/>
              <a:buFontTx/>
              <a:buNone/>
            </a:pPr>
            <a:r>
              <a:rPr lang="en-US" altLang="en-US" sz="1200" dirty="0">
                <a:solidFill>
                  <a:srgbClr val="FFCC99"/>
                </a:solidFill>
              </a:rPr>
              <a:t>1) Superior pole appears…</a:t>
            </a:r>
            <a:r>
              <a:rPr lang="en-US" altLang="en-US" sz="1200" b="1" dirty="0">
                <a:solidFill>
                  <a:srgbClr val="FFCC99"/>
                </a:solidFill>
              </a:rPr>
              <a:t>elevated</a:t>
            </a:r>
            <a:r>
              <a:rPr lang="en-US" altLang="en-US" sz="1200" dirty="0">
                <a:solidFill>
                  <a:srgbClr val="FFCC99"/>
                </a:solidFill>
              </a:rPr>
              <a:t>, inferior… </a:t>
            </a:r>
            <a:r>
              <a:rPr lang="en-US" altLang="en-US" sz="1200" b="1" dirty="0">
                <a:solidFill>
                  <a:srgbClr val="FFCC99"/>
                </a:solidFill>
              </a:rPr>
              <a:t>recessed</a:t>
            </a:r>
          </a:p>
          <a:p>
            <a:pPr eaLnBrk="1" hangingPunct="1">
              <a:spcBef>
                <a:spcPct val="0"/>
              </a:spcBef>
              <a:buClrTx/>
              <a:buSzTx/>
              <a:buFontTx/>
              <a:buNone/>
            </a:pPr>
            <a:r>
              <a:rPr lang="en-US" altLang="en-US" sz="1200" dirty="0">
                <a:solidFill>
                  <a:srgbClr val="FFCC99"/>
                </a:solidFill>
              </a:rPr>
              <a:t>2) Associated with…</a:t>
            </a:r>
            <a:r>
              <a:rPr lang="en-US" altLang="en-US" sz="1200" b="1" dirty="0">
                <a:solidFill>
                  <a:srgbClr val="FFCC99"/>
                </a:solidFill>
              </a:rPr>
              <a:t>situs inversus</a:t>
            </a:r>
            <a:r>
              <a:rPr lang="en-US" altLang="en-US" sz="1200" dirty="0">
                <a:solidFill>
                  <a:srgbClr val="FFCC99"/>
                </a:solidFill>
              </a:rPr>
              <a:t> of retinal vessels</a:t>
            </a:r>
          </a:p>
          <a:p>
            <a:pPr eaLnBrk="1" hangingPunct="1">
              <a:spcBef>
                <a:spcPct val="0"/>
              </a:spcBef>
              <a:buClrTx/>
              <a:buSzTx/>
              <a:buFontTx/>
              <a:buNone/>
            </a:pPr>
            <a:r>
              <a:rPr lang="en-US" altLang="en-US" sz="1200" dirty="0">
                <a:solidFill>
                  <a:srgbClr val="FFCC99"/>
                </a:solidFill>
              </a:rPr>
              <a:t>3) Fundus abnormality produces… </a:t>
            </a:r>
            <a:r>
              <a:rPr lang="en-US" altLang="en-US" sz="1200" b="1" dirty="0">
                <a:solidFill>
                  <a:srgbClr val="FFCC99"/>
                </a:solidFill>
              </a:rPr>
              <a:t>myopic </a:t>
            </a:r>
            <a:r>
              <a:rPr lang="en-US" altLang="en-US" sz="1200" b="1" dirty="0" err="1">
                <a:solidFill>
                  <a:srgbClr val="FFCC99"/>
                </a:solidFill>
              </a:rPr>
              <a:t>astigm</a:t>
            </a:r>
            <a:endParaRPr lang="en-US" altLang="en-US" sz="1200" b="1" dirty="0">
              <a:solidFill>
                <a:srgbClr val="FFCC99"/>
              </a:solidFill>
            </a:endParaRPr>
          </a:p>
          <a:p>
            <a:pPr eaLnBrk="1" hangingPunct="1">
              <a:spcBef>
                <a:spcPct val="0"/>
              </a:spcBef>
              <a:buClrTx/>
              <a:buSzTx/>
              <a:buFontTx/>
              <a:buNone/>
            </a:pPr>
            <a:r>
              <a:rPr lang="en-US" altLang="en-US" sz="1200" dirty="0">
                <a:solidFill>
                  <a:srgbClr val="FFCC99"/>
                </a:solidFill>
              </a:rPr>
              <a:t>4) VF testing reveals…</a:t>
            </a:r>
            <a:r>
              <a:rPr lang="en-US" altLang="en-US" sz="1200" b="1" dirty="0">
                <a:solidFill>
                  <a:srgbClr val="FFCC99"/>
                </a:solidFill>
              </a:rPr>
              <a:t>bitemporal hemianopia</a:t>
            </a:r>
            <a:r>
              <a:rPr lang="en-US" altLang="en-US" sz="1200" dirty="0">
                <a:solidFill>
                  <a:srgbClr val="FFCC99"/>
                </a:solidFill>
              </a:rPr>
              <a:t> that </a:t>
            </a:r>
            <a:r>
              <a:rPr lang="en-US" altLang="en-US" sz="1200" dirty="0" err="1">
                <a:solidFill>
                  <a:srgbClr val="FFCC99"/>
                </a:solidFill>
              </a:rPr>
              <a:t>doesn’t</a:t>
            </a:r>
            <a:r>
              <a:rPr lang="en-US" altLang="en-US" sz="1200" b="1" dirty="0" err="1">
                <a:solidFill>
                  <a:srgbClr val="FFCC99"/>
                </a:solidFill>
              </a:rPr>
              <a:t>with</a:t>
            </a:r>
            <a:r>
              <a:rPr lang="en-US" altLang="en-US" sz="1200" b="1" dirty="0">
                <a:solidFill>
                  <a:srgbClr val="FFCC99"/>
                </a:solidFill>
              </a:rPr>
              <a:t> refract</a:t>
            </a:r>
          </a:p>
        </p:txBody>
      </p:sp>
      <p:sp>
        <p:nvSpPr>
          <p:cNvPr id="56330" name="Text Box 14">
            <a:extLst>
              <a:ext uri="{FF2B5EF4-FFF2-40B4-BE49-F238E27FC236}">
                <a16:creationId xmlns:a16="http://schemas.microsoft.com/office/drawing/2014/main" id="{E45ACE8A-191D-4C29-8A7A-120D0E2FCE5F}"/>
              </a:ext>
            </a:extLst>
          </p:cNvPr>
          <p:cNvSpPr txBox="1">
            <a:spLocks noChangeArrowheads="1"/>
          </p:cNvSpPr>
          <p:nvPr/>
        </p:nvSpPr>
        <p:spPr bwMode="auto">
          <a:xfrm>
            <a:off x="4648200" y="2576513"/>
            <a:ext cx="3522663" cy="862012"/>
          </a:xfrm>
          <a:prstGeom prst="rect">
            <a:avLst/>
          </a:prstGeom>
          <a:solidFill>
            <a:srgbClr val="FFC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solidFill>
                  <a:schemeClr val="bg1">
                    <a:lumMod val="65000"/>
                  </a:schemeClr>
                </a:solidFill>
              </a:rPr>
              <a:t>Myelinated RNFL</a:t>
            </a:r>
          </a:p>
          <a:p>
            <a:pPr eaLnBrk="1" hangingPunct="1">
              <a:spcBef>
                <a:spcPct val="0"/>
              </a:spcBef>
              <a:buClrTx/>
              <a:buSzTx/>
              <a:buFontTx/>
              <a:buNone/>
            </a:pPr>
            <a:r>
              <a:rPr lang="en-US" altLang="en-US" sz="1200">
                <a:solidFill>
                  <a:schemeClr val="bg1">
                    <a:lumMod val="65000"/>
                  </a:schemeClr>
                </a:solidFill>
              </a:rPr>
              <a:t>1) Myelin normally ends at the…</a:t>
            </a:r>
            <a:r>
              <a:rPr lang="en-US" altLang="en-US" sz="1200" b="1">
                <a:solidFill>
                  <a:schemeClr val="bg1">
                    <a:lumMod val="65000"/>
                  </a:schemeClr>
                </a:solidFill>
              </a:rPr>
              <a:t>lamina cribrosa</a:t>
            </a:r>
          </a:p>
          <a:p>
            <a:pPr eaLnBrk="1" hangingPunct="1">
              <a:spcBef>
                <a:spcPct val="0"/>
              </a:spcBef>
              <a:buClrTx/>
              <a:buSzTx/>
              <a:buFontTx/>
              <a:buNone/>
            </a:pPr>
            <a:r>
              <a:rPr lang="en-US" altLang="en-US" sz="1200">
                <a:solidFill>
                  <a:schemeClr val="bg1">
                    <a:lumMod val="65000"/>
                  </a:schemeClr>
                </a:solidFill>
              </a:rPr>
              <a:t>2) Can be…</a:t>
            </a:r>
            <a:r>
              <a:rPr lang="en-US" altLang="en-US" sz="1200" b="1">
                <a:solidFill>
                  <a:schemeClr val="bg1">
                    <a:lumMod val="65000"/>
                  </a:schemeClr>
                </a:solidFill>
              </a:rPr>
              <a:t>patchy</a:t>
            </a:r>
            <a:r>
              <a:rPr lang="en-US" altLang="en-US" sz="1200">
                <a:solidFill>
                  <a:schemeClr val="bg1">
                    <a:lumMod val="65000"/>
                  </a:schemeClr>
                </a:solidFill>
              </a:rPr>
              <a:t> and </a:t>
            </a:r>
            <a:r>
              <a:rPr lang="en-US" altLang="en-US" sz="1200" b="1">
                <a:solidFill>
                  <a:schemeClr val="bg1">
                    <a:lumMod val="65000"/>
                  </a:schemeClr>
                </a:solidFill>
              </a:rPr>
              <a:t>discontinuous</a:t>
            </a:r>
          </a:p>
          <a:p>
            <a:pPr eaLnBrk="1" hangingPunct="1">
              <a:spcBef>
                <a:spcPct val="0"/>
              </a:spcBef>
              <a:buClrTx/>
              <a:buSzTx/>
              <a:buFontTx/>
              <a:buNone/>
            </a:pPr>
            <a:r>
              <a:rPr lang="en-US" altLang="en-US" sz="1200">
                <a:solidFill>
                  <a:schemeClr val="bg1">
                    <a:lumMod val="65000"/>
                  </a:schemeClr>
                </a:solidFill>
              </a:rPr>
              <a:t>3) Corresponding VF has an…</a:t>
            </a:r>
            <a:r>
              <a:rPr lang="en-US" altLang="en-US" sz="1200" b="1">
                <a:solidFill>
                  <a:schemeClr val="bg1">
                    <a:lumMod val="65000"/>
                  </a:schemeClr>
                </a:solidFill>
              </a:rPr>
              <a:t>absolute</a:t>
            </a:r>
            <a:r>
              <a:rPr lang="en-US" altLang="en-US" sz="1200">
                <a:solidFill>
                  <a:schemeClr val="bg1">
                    <a:lumMod val="65000"/>
                  </a:schemeClr>
                </a:solidFill>
              </a:rPr>
              <a:t> scotoma</a:t>
            </a:r>
          </a:p>
        </p:txBody>
      </p:sp>
      <p:sp>
        <p:nvSpPr>
          <p:cNvPr id="56331" name="Text Box 15">
            <a:extLst>
              <a:ext uri="{FF2B5EF4-FFF2-40B4-BE49-F238E27FC236}">
                <a16:creationId xmlns:a16="http://schemas.microsoft.com/office/drawing/2014/main" id="{E7D5CBA5-0945-4399-B0FB-53830B5EE3B7}"/>
              </a:ext>
            </a:extLst>
          </p:cNvPr>
          <p:cNvSpPr txBox="1">
            <a:spLocks noChangeArrowheads="1"/>
          </p:cNvSpPr>
          <p:nvPr/>
        </p:nvSpPr>
        <p:spPr bwMode="auto">
          <a:xfrm>
            <a:off x="5410200" y="1687513"/>
            <a:ext cx="3640740" cy="677108"/>
          </a:xfrm>
          <a:prstGeom prst="rect">
            <a:avLst/>
          </a:prstGeom>
          <a:solidFill>
            <a:srgbClr val="FFFF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solidFill>
                  <a:schemeClr val="bg1">
                    <a:lumMod val="75000"/>
                  </a:schemeClr>
                </a:solidFill>
              </a:rPr>
              <a:t>Megalopapilla</a:t>
            </a:r>
          </a:p>
          <a:p>
            <a:pPr eaLnBrk="1" hangingPunct="1">
              <a:spcBef>
                <a:spcPct val="0"/>
              </a:spcBef>
              <a:buClrTx/>
              <a:buSzTx/>
              <a:buFontTx/>
              <a:buNone/>
            </a:pPr>
            <a:r>
              <a:rPr lang="en-US" altLang="en-US" sz="1200">
                <a:solidFill>
                  <a:schemeClr val="bg1">
                    <a:lumMod val="75000"/>
                  </a:schemeClr>
                </a:solidFill>
              </a:rPr>
              <a:t>1) Abnormally large diameter of…</a:t>
            </a:r>
            <a:r>
              <a:rPr lang="en-US" altLang="en-US" sz="1200" b="1">
                <a:solidFill>
                  <a:schemeClr val="bg1">
                    <a:lumMod val="75000"/>
                  </a:schemeClr>
                </a:solidFill>
              </a:rPr>
              <a:t>disc </a:t>
            </a:r>
            <a:r>
              <a:rPr lang="en-US" altLang="en-US" sz="1200">
                <a:solidFill>
                  <a:schemeClr val="bg1">
                    <a:lumMod val="75000"/>
                  </a:schemeClr>
                </a:solidFill>
              </a:rPr>
              <a:t>and</a:t>
            </a:r>
            <a:r>
              <a:rPr lang="en-US" altLang="en-US" sz="1200" b="1">
                <a:solidFill>
                  <a:schemeClr val="bg1">
                    <a:lumMod val="75000"/>
                  </a:schemeClr>
                </a:solidFill>
              </a:rPr>
              <a:t> cup</a:t>
            </a:r>
          </a:p>
          <a:p>
            <a:pPr eaLnBrk="1" hangingPunct="1">
              <a:spcBef>
                <a:spcPct val="0"/>
              </a:spcBef>
              <a:buClrTx/>
              <a:buSzTx/>
              <a:buFontTx/>
              <a:buNone/>
            </a:pPr>
            <a:r>
              <a:rPr lang="en-US" altLang="en-US" sz="1200">
                <a:solidFill>
                  <a:schemeClr val="bg1">
                    <a:lumMod val="75000"/>
                  </a:schemeClr>
                </a:solidFill>
              </a:rPr>
              <a:t>2) VF testing may reveal an…</a:t>
            </a:r>
            <a:r>
              <a:rPr lang="en-US" altLang="en-US" sz="1200" b="1">
                <a:solidFill>
                  <a:schemeClr val="bg1">
                    <a:lumMod val="75000"/>
                  </a:schemeClr>
                </a:solidFill>
              </a:rPr>
              <a:t>enlarged blind spot</a:t>
            </a:r>
          </a:p>
        </p:txBody>
      </p:sp>
      <p:sp>
        <p:nvSpPr>
          <p:cNvPr id="56332" name="Rectangle 16">
            <a:extLst>
              <a:ext uri="{FF2B5EF4-FFF2-40B4-BE49-F238E27FC236}">
                <a16:creationId xmlns:a16="http://schemas.microsoft.com/office/drawing/2014/main" id="{9903A9B6-4ADC-41AE-8364-4CA69AFD171D}"/>
              </a:ext>
            </a:extLst>
          </p:cNvPr>
          <p:cNvSpPr>
            <a:spLocks noChangeArrowheads="1"/>
          </p:cNvSpPr>
          <p:nvPr/>
        </p:nvSpPr>
        <p:spPr bwMode="auto">
          <a:xfrm>
            <a:off x="457200" y="122238"/>
            <a:ext cx="7543800" cy="8683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b"/>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ct val="85000"/>
              </a:lnSpc>
              <a:spcBef>
                <a:spcPct val="0"/>
              </a:spcBef>
              <a:buClrTx/>
              <a:buSzTx/>
              <a:buFontTx/>
              <a:buNone/>
            </a:pPr>
            <a:r>
              <a:rPr lang="en-US" altLang="en-US" sz="3200" b="1" dirty="0">
                <a:solidFill>
                  <a:schemeClr val="tx2"/>
                </a:solidFill>
              </a:rPr>
              <a:t>Developmental Abnormalities of the Optic Nerve Head</a:t>
            </a:r>
            <a:endParaRPr lang="en-US" altLang="en-US" sz="3200" dirty="0">
              <a:solidFill>
                <a:schemeClr val="tx2"/>
              </a:solidFill>
            </a:endParaRPr>
          </a:p>
        </p:txBody>
      </p:sp>
      <p:sp>
        <p:nvSpPr>
          <p:cNvPr id="56333" name="Slide Number Placeholder 1">
            <a:extLst>
              <a:ext uri="{FF2B5EF4-FFF2-40B4-BE49-F238E27FC236}">
                <a16:creationId xmlns:a16="http://schemas.microsoft.com/office/drawing/2014/main" id="{78499CE2-A9E0-46C2-9DCB-B4E6966EE106}"/>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2B87E55C-60DB-4AA1-99CA-117E25294934}" type="slidenum">
              <a:rPr lang="en-US" altLang="en-US" sz="1000"/>
              <a:pPr>
                <a:spcBef>
                  <a:spcPct val="0"/>
                </a:spcBef>
                <a:buClrTx/>
                <a:buSzTx/>
                <a:buFontTx/>
                <a:buNone/>
              </a:pPr>
              <a:t>148</a:t>
            </a:fld>
            <a:endParaRPr lang="en-US" altLang="en-US" sz="1000"/>
          </a:p>
        </p:txBody>
      </p:sp>
      <p:sp>
        <p:nvSpPr>
          <p:cNvPr id="20" name="Text Box 10">
            <a:extLst>
              <a:ext uri="{FF2B5EF4-FFF2-40B4-BE49-F238E27FC236}">
                <a16:creationId xmlns:a16="http://schemas.microsoft.com/office/drawing/2014/main" id="{4F5CB1D8-CA09-4A1A-9DBB-3D21FA005662}"/>
              </a:ext>
            </a:extLst>
          </p:cNvPr>
          <p:cNvSpPr txBox="1">
            <a:spLocks noChangeArrowheads="1"/>
          </p:cNvSpPr>
          <p:nvPr/>
        </p:nvSpPr>
        <p:spPr bwMode="auto">
          <a:xfrm>
            <a:off x="1371600" y="4267200"/>
            <a:ext cx="3057525" cy="2154238"/>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Morning-Glory Disc</a:t>
            </a:r>
          </a:p>
          <a:p>
            <a:pPr eaLnBrk="1" hangingPunct="1">
              <a:spcBef>
                <a:spcPct val="0"/>
              </a:spcBef>
              <a:buClrTx/>
              <a:buSzTx/>
              <a:buFontTx/>
              <a:buNone/>
            </a:pPr>
            <a:r>
              <a:rPr lang="en-US" altLang="en-US" sz="1200"/>
              <a:t>--DFE reveals:</a:t>
            </a:r>
          </a:p>
          <a:p>
            <a:pPr eaLnBrk="1" hangingPunct="1">
              <a:spcBef>
                <a:spcPct val="0"/>
              </a:spcBef>
              <a:buClrTx/>
              <a:buSzTx/>
              <a:buFontTx/>
              <a:buNone/>
            </a:pPr>
            <a:r>
              <a:rPr lang="en-US" altLang="en-US" sz="1200"/>
              <a:t>  1) A funnel-shaped…</a:t>
            </a:r>
            <a:r>
              <a:rPr lang="en-US" altLang="en-US" sz="1200" b="1">
                <a:solidFill>
                  <a:srgbClr val="0000FF"/>
                </a:solidFill>
              </a:rPr>
              <a:t>excavation</a:t>
            </a:r>
            <a:endParaRPr lang="en-US" altLang="en-US" sz="1200"/>
          </a:p>
          <a:p>
            <a:pPr eaLnBrk="1" hangingPunct="1">
              <a:spcBef>
                <a:spcPct val="0"/>
              </a:spcBef>
              <a:buClrTx/>
              <a:buSzTx/>
              <a:buFontTx/>
              <a:buNone/>
            </a:pPr>
            <a:r>
              <a:rPr lang="en-US" altLang="en-US" sz="1200"/>
              <a:t>  2) Number of vessels crossing the rim</a:t>
            </a:r>
          </a:p>
          <a:p>
            <a:pPr eaLnBrk="1" hangingPunct="1">
              <a:spcBef>
                <a:spcPct val="0"/>
              </a:spcBef>
              <a:buClrTx/>
              <a:buSzTx/>
              <a:buFontTx/>
              <a:buNone/>
            </a:pPr>
            <a:r>
              <a:rPr lang="en-US" altLang="en-US" sz="1200"/>
              <a:t>    seems abnormally…</a:t>
            </a:r>
            <a:r>
              <a:rPr lang="en-US" altLang="en-US" sz="1200" b="1">
                <a:solidFill>
                  <a:srgbClr val="0000FF"/>
                </a:solidFill>
              </a:rPr>
              <a:t>high</a:t>
            </a:r>
            <a:r>
              <a:rPr lang="en-US" altLang="en-US" sz="1200"/>
              <a:t> </a:t>
            </a:r>
            <a:endParaRPr lang="en-US" altLang="en-US" sz="1200" b="1">
              <a:solidFill>
                <a:srgbClr val="0000FF"/>
              </a:solidFill>
            </a:endParaRPr>
          </a:p>
          <a:p>
            <a:pPr eaLnBrk="1" hangingPunct="1">
              <a:spcBef>
                <a:spcPct val="0"/>
              </a:spcBef>
              <a:buClrTx/>
              <a:buSzTx/>
              <a:buFontTx/>
              <a:buNone/>
            </a:pPr>
            <a:r>
              <a:rPr lang="en-US" altLang="en-US" sz="1200"/>
              <a:t>--Tissue is…</a:t>
            </a:r>
            <a:r>
              <a:rPr lang="en-US" altLang="en-US" sz="1200" b="1">
                <a:solidFill>
                  <a:srgbClr val="0000FF"/>
                </a:solidFill>
              </a:rPr>
              <a:t>contractile</a:t>
            </a:r>
            <a:r>
              <a:rPr lang="en-US" altLang="en-US" sz="1200"/>
              <a:t>, so cup seems</a:t>
            </a:r>
          </a:p>
          <a:p>
            <a:pPr eaLnBrk="1" hangingPunct="1">
              <a:spcBef>
                <a:spcPct val="0"/>
              </a:spcBef>
              <a:buClrTx/>
              <a:buSzTx/>
              <a:buFontTx/>
              <a:buNone/>
            </a:pPr>
            <a:r>
              <a:rPr lang="en-US" altLang="en-US" sz="1200"/>
              <a:t>  to…</a:t>
            </a:r>
            <a:r>
              <a:rPr lang="en-US" altLang="en-US" sz="1200" b="1">
                <a:solidFill>
                  <a:srgbClr val="0000FF"/>
                </a:solidFill>
              </a:rPr>
              <a:t>open </a:t>
            </a:r>
            <a:r>
              <a:rPr lang="en-US" altLang="en-US" sz="1200">
                <a:solidFill>
                  <a:srgbClr val="0000FF"/>
                </a:solidFill>
              </a:rPr>
              <a:t>and</a:t>
            </a:r>
            <a:r>
              <a:rPr lang="en-US" altLang="en-US" sz="1200" b="1">
                <a:solidFill>
                  <a:srgbClr val="0000FF"/>
                </a:solidFill>
              </a:rPr>
              <a:t> close</a:t>
            </a:r>
            <a:r>
              <a:rPr lang="en-US" altLang="en-US" sz="1200"/>
              <a:t> (like its namesake,  </a:t>
            </a:r>
          </a:p>
          <a:p>
            <a:pPr eaLnBrk="1" hangingPunct="1">
              <a:spcBef>
                <a:spcPct val="0"/>
              </a:spcBef>
              <a:buClrTx/>
              <a:buSzTx/>
              <a:buFontTx/>
              <a:buNone/>
            </a:pPr>
            <a:r>
              <a:rPr lang="en-US" altLang="en-US" sz="1200"/>
              <a:t>  the morning-glory flower)</a:t>
            </a:r>
          </a:p>
          <a:p>
            <a:pPr eaLnBrk="1" hangingPunct="1">
              <a:spcBef>
                <a:spcPct val="0"/>
              </a:spcBef>
              <a:buClrTx/>
              <a:buSzTx/>
              <a:buFontTx/>
              <a:buNone/>
            </a:pPr>
            <a:r>
              <a:rPr lang="en-US" altLang="en-US" sz="1200"/>
              <a:t>--VA usually…</a:t>
            </a:r>
            <a:r>
              <a:rPr lang="en-US" altLang="en-US" sz="1200" b="1">
                <a:solidFill>
                  <a:srgbClr val="0000FF"/>
                </a:solidFill>
              </a:rPr>
              <a:t>20/200</a:t>
            </a:r>
            <a:r>
              <a:rPr lang="en-US" altLang="en-US" sz="1200"/>
              <a:t>, but can be…</a:t>
            </a:r>
          </a:p>
          <a:p>
            <a:pPr eaLnBrk="1" hangingPunct="1">
              <a:spcBef>
                <a:spcPct val="0"/>
              </a:spcBef>
              <a:buClrTx/>
              <a:buSzTx/>
              <a:buFontTx/>
              <a:buNone/>
            </a:pPr>
            <a:r>
              <a:rPr lang="en-US" altLang="en-US" sz="1200"/>
              <a:t>   </a:t>
            </a:r>
            <a:r>
              <a:rPr lang="en-US" altLang="en-US" sz="1200" b="1">
                <a:solidFill>
                  <a:srgbClr val="0000FF"/>
                </a:solidFill>
              </a:rPr>
              <a:t>20/20&lt;-&gt;NLP</a:t>
            </a:r>
          </a:p>
          <a:p>
            <a:pPr eaLnBrk="1" hangingPunct="1">
              <a:spcBef>
                <a:spcPct val="0"/>
              </a:spcBef>
              <a:buClrTx/>
              <a:buSzTx/>
              <a:buFontTx/>
              <a:buNone/>
            </a:pPr>
            <a:r>
              <a:rPr lang="en-US" altLang="en-US" sz="1200"/>
              <a:t>--1/3 develop…</a:t>
            </a:r>
            <a:r>
              <a:rPr lang="en-US" altLang="en-US" sz="1200" b="1">
                <a:solidFill>
                  <a:srgbClr val="CCECFF"/>
                </a:solidFill>
              </a:rPr>
              <a:t>serous</a:t>
            </a:r>
            <a:r>
              <a:rPr lang="en-US" altLang="en-US" sz="1200" b="1">
                <a:solidFill>
                  <a:srgbClr val="0000FF"/>
                </a:solidFill>
              </a:rPr>
              <a:t> </a:t>
            </a:r>
            <a:r>
              <a:rPr lang="en-US" altLang="en-US" sz="1200" b="1">
                <a:solidFill>
                  <a:srgbClr val="CCECFF"/>
                </a:solidFill>
              </a:rPr>
              <a:t>RD</a:t>
            </a:r>
          </a:p>
        </p:txBody>
      </p:sp>
      <p:sp>
        <p:nvSpPr>
          <p:cNvPr id="21" name="Text Box 3">
            <a:extLst>
              <a:ext uri="{FF2B5EF4-FFF2-40B4-BE49-F238E27FC236}">
                <a16:creationId xmlns:a16="http://schemas.microsoft.com/office/drawing/2014/main" id="{41E65286-1344-4B1D-9C7C-2CEEABB1C361}"/>
              </a:ext>
            </a:extLst>
          </p:cNvPr>
          <p:cNvSpPr txBox="1">
            <a:spLocks noChangeArrowheads="1"/>
          </p:cNvSpPr>
          <p:nvPr/>
        </p:nvSpPr>
        <p:spPr bwMode="auto">
          <a:xfrm>
            <a:off x="793750" y="3505200"/>
            <a:ext cx="2274888" cy="677863"/>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r>
              <a:rPr lang="en-US" altLang="en-US" sz="1400" b="1">
                <a:solidFill>
                  <a:schemeClr val="bg1">
                    <a:lumMod val="65000"/>
                  </a:schemeClr>
                </a:solidFill>
              </a:rPr>
              <a:t>Optic Pit/Hole</a:t>
            </a:r>
          </a:p>
          <a:p>
            <a:pPr eaLnBrk="1" hangingPunct="1">
              <a:defRPr/>
            </a:pPr>
            <a:r>
              <a:rPr lang="en-US" altLang="en-US" sz="1200">
                <a:solidFill>
                  <a:schemeClr val="bg1">
                    <a:lumMod val="65000"/>
                  </a:schemeClr>
                </a:solidFill>
              </a:rPr>
              <a:t>--Associated with…</a:t>
            </a:r>
            <a:r>
              <a:rPr lang="en-US" altLang="en-US" sz="1200" b="1">
                <a:solidFill>
                  <a:schemeClr val="bg1">
                    <a:lumMod val="65000"/>
                  </a:schemeClr>
                </a:solidFill>
              </a:rPr>
              <a:t>serous RD</a:t>
            </a:r>
          </a:p>
          <a:p>
            <a:pPr eaLnBrk="1" hangingPunct="1">
              <a:defRPr/>
            </a:pPr>
            <a:r>
              <a:rPr lang="en-US" altLang="en-US" sz="1200" b="1">
                <a:solidFill>
                  <a:schemeClr val="bg1">
                    <a:lumMod val="65000"/>
                  </a:schemeClr>
                </a:solidFill>
              </a:rPr>
              <a:t>  in adulthood</a:t>
            </a:r>
          </a:p>
        </p:txBody>
      </p:sp>
      <p:sp>
        <p:nvSpPr>
          <p:cNvPr id="22" name="Line 4">
            <a:extLst>
              <a:ext uri="{FF2B5EF4-FFF2-40B4-BE49-F238E27FC236}">
                <a16:creationId xmlns:a16="http://schemas.microsoft.com/office/drawing/2014/main" id="{F29D141A-2FBA-4218-A5EF-4F64786EAFD0}"/>
              </a:ext>
            </a:extLst>
          </p:cNvPr>
          <p:cNvSpPr>
            <a:spLocks noChangeShapeType="1"/>
          </p:cNvSpPr>
          <p:nvPr/>
        </p:nvSpPr>
        <p:spPr bwMode="auto">
          <a:xfrm flipH="1">
            <a:off x="1600200" y="2057400"/>
            <a:ext cx="1524000" cy="381000"/>
          </a:xfrm>
          <a:prstGeom prst="line">
            <a:avLst/>
          </a:prstGeom>
          <a:noFill/>
          <a:ln w="9525">
            <a:solidFill>
              <a:schemeClr val="bg1">
                <a:lumMod val="6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en-US">
              <a:latin typeface="Arial" charset="0"/>
            </a:endParaRPr>
          </a:p>
        </p:txBody>
      </p:sp>
      <p:sp>
        <p:nvSpPr>
          <p:cNvPr id="23" name="Text Box 6">
            <a:extLst>
              <a:ext uri="{FF2B5EF4-FFF2-40B4-BE49-F238E27FC236}">
                <a16:creationId xmlns:a16="http://schemas.microsoft.com/office/drawing/2014/main" id="{5DFD5389-5F0F-430B-9FE9-4FD1DA507055}"/>
              </a:ext>
            </a:extLst>
          </p:cNvPr>
          <p:cNvSpPr txBox="1">
            <a:spLocks noChangeArrowheads="1"/>
          </p:cNvSpPr>
          <p:nvPr/>
        </p:nvSpPr>
        <p:spPr bwMode="auto">
          <a:xfrm>
            <a:off x="1341438" y="1524000"/>
            <a:ext cx="3543300" cy="4587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algn="ctr" eaLnBrk="1" hangingPunct="1">
              <a:lnSpc>
                <a:spcPct val="85000"/>
              </a:lnSpc>
              <a:defRPr/>
            </a:pPr>
            <a:r>
              <a:rPr lang="en-US" altLang="en-US" sz="1400" i="1">
                <a:solidFill>
                  <a:schemeClr val="bg1">
                    <a:lumMod val="65000"/>
                  </a:schemeClr>
                </a:solidFill>
              </a:rPr>
              <a:t>These three are all secondary to abnormal</a:t>
            </a:r>
          </a:p>
          <a:p>
            <a:pPr algn="ctr" eaLnBrk="1" hangingPunct="1">
              <a:lnSpc>
                <a:spcPct val="85000"/>
              </a:lnSpc>
              <a:defRPr/>
            </a:pPr>
            <a:r>
              <a:rPr lang="en-US" altLang="en-US" sz="1400" i="1">
                <a:solidFill>
                  <a:schemeClr val="bg1">
                    <a:lumMod val="65000"/>
                  </a:schemeClr>
                </a:solidFill>
              </a:rPr>
              <a:t>closure of the embryonic optic fissure</a:t>
            </a:r>
          </a:p>
        </p:txBody>
      </p:sp>
      <p:sp>
        <p:nvSpPr>
          <p:cNvPr id="24" name="Text Box 7">
            <a:extLst>
              <a:ext uri="{FF2B5EF4-FFF2-40B4-BE49-F238E27FC236}">
                <a16:creationId xmlns:a16="http://schemas.microsoft.com/office/drawing/2014/main" id="{204468A2-E2DD-443A-AC88-37688980B366}"/>
              </a:ext>
            </a:extLst>
          </p:cNvPr>
          <p:cNvSpPr txBox="1">
            <a:spLocks noChangeArrowheads="1"/>
          </p:cNvSpPr>
          <p:nvPr/>
        </p:nvSpPr>
        <p:spPr bwMode="auto">
          <a:xfrm>
            <a:off x="76200" y="2514600"/>
            <a:ext cx="2782888" cy="862013"/>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r>
              <a:rPr lang="en-US" altLang="en-US" sz="1400" b="1">
                <a:solidFill>
                  <a:schemeClr val="bg1">
                    <a:lumMod val="65000"/>
                  </a:schemeClr>
                </a:solidFill>
              </a:rPr>
              <a:t>Optic Nerve Coloboma</a:t>
            </a:r>
          </a:p>
          <a:p>
            <a:pPr eaLnBrk="1" hangingPunct="1">
              <a:defRPr/>
            </a:pPr>
            <a:r>
              <a:rPr lang="en-US" altLang="en-US" sz="1200">
                <a:solidFill>
                  <a:schemeClr val="bg1">
                    <a:lumMod val="65000"/>
                  </a:schemeClr>
                </a:solidFill>
              </a:rPr>
              <a:t>1) May resemble…</a:t>
            </a:r>
            <a:r>
              <a:rPr lang="en-US" altLang="en-US" sz="1200" b="1">
                <a:solidFill>
                  <a:schemeClr val="bg1">
                    <a:lumMod val="65000"/>
                  </a:schemeClr>
                </a:solidFill>
              </a:rPr>
              <a:t>deep cupping</a:t>
            </a:r>
          </a:p>
          <a:p>
            <a:pPr eaLnBrk="1" hangingPunct="1">
              <a:defRPr/>
            </a:pPr>
            <a:r>
              <a:rPr lang="en-US" altLang="en-US" sz="1200">
                <a:solidFill>
                  <a:schemeClr val="bg1">
                    <a:lumMod val="65000"/>
                  </a:schemeClr>
                </a:solidFill>
              </a:rPr>
              <a:t>2) Can be…</a:t>
            </a:r>
            <a:r>
              <a:rPr lang="en-US" altLang="en-US" sz="1200" b="1">
                <a:solidFill>
                  <a:schemeClr val="bg1">
                    <a:lumMod val="65000"/>
                  </a:schemeClr>
                </a:solidFill>
              </a:rPr>
              <a:t>bilateral, asymmetric</a:t>
            </a:r>
          </a:p>
          <a:p>
            <a:pPr eaLnBrk="1" hangingPunct="1">
              <a:defRPr/>
            </a:pPr>
            <a:r>
              <a:rPr lang="en-US" altLang="en-US" sz="1200">
                <a:solidFill>
                  <a:schemeClr val="bg1">
                    <a:lumMod val="65000"/>
                  </a:schemeClr>
                </a:solidFill>
              </a:rPr>
              <a:t>3) Part of the…</a:t>
            </a:r>
            <a:r>
              <a:rPr lang="en-US" altLang="en-US" sz="1200" b="1">
                <a:solidFill>
                  <a:schemeClr val="bg1">
                    <a:lumMod val="65000"/>
                  </a:schemeClr>
                </a:solidFill>
              </a:rPr>
              <a:t>CHARGE association</a:t>
            </a:r>
          </a:p>
        </p:txBody>
      </p:sp>
      <p:sp>
        <p:nvSpPr>
          <p:cNvPr id="25" name="Line 8">
            <a:extLst>
              <a:ext uri="{FF2B5EF4-FFF2-40B4-BE49-F238E27FC236}">
                <a16:creationId xmlns:a16="http://schemas.microsoft.com/office/drawing/2014/main" id="{EDEEAEB6-5352-41F1-8557-B23E6F4B4721}"/>
              </a:ext>
            </a:extLst>
          </p:cNvPr>
          <p:cNvSpPr>
            <a:spLocks noChangeShapeType="1"/>
          </p:cNvSpPr>
          <p:nvPr/>
        </p:nvSpPr>
        <p:spPr bwMode="auto">
          <a:xfrm flipH="1">
            <a:off x="2971800" y="2057400"/>
            <a:ext cx="152400" cy="1447800"/>
          </a:xfrm>
          <a:prstGeom prst="line">
            <a:avLst/>
          </a:prstGeom>
          <a:noFill/>
          <a:ln w="9525">
            <a:solidFill>
              <a:schemeClr val="bg1">
                <a:lumMod val="6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en-US">
              <a:latin typeface="Arial" charset="0"/>
            </a:endParaRPr>
          </a:p>
        </p:txBody>
      </p:sp>
      <p:sp>
        <p:nvSpPr>
          <p:cNvPr id="26" name="Text Box 9">
            <a:extLst>
              <a:ext uri="{FF2B5EF4-FFF2-40B4-BE49-F238E27FC236}">
                <a16:creationId xmlns:a16="http://schemas.microsoft.com/office/drawing/2014/main" id="{966E8F5F-47FB-451D-A3AD-4D6CFA5F356D}"/>
              </a:ext>
            </a:extLst>
          </p:cNvPr>
          <p:cNvSpPr txBox="1">
            <a:spLocks noChangeArrowheads="1"/>
          </p:cNvSpPr>
          <p:nvPr/>
        </p:nvSpPr>
        <p:spPr bwMode="auto">
          <a:xfrm>
            <a:off x="1371600" y="4267200"/>
            <a:ext cx="3057525" cy="2154238"/>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r>
              <a:rPr lang="en-US" altLang="en-US" sz="1400" b="1" dirty="0">
                <a:solidFill>
                  <a:schemeClr val="bg1">
                    <a:lumMod val="65000"/>
                  </a:schemeClr>
                </a:solidFill>
              </a:rPr>
              <a:t>Morning-Glory Disc</a:t>
            </a:r>
          </a:p>
          <a:p>
            <a:pPr eaLnBrk="1" hangingPunct="1">
              <a:defRPr/>
            </a:pPr>
            <a:r>
              <a:rPr lang="en-US" altLang="en-US" sz="1200" dirty="0">
                <a:solidFill>
                  <a:schemeClr val="bg1">
                    <a:lumMod val="65000"/>
                  </a:schemeClr>
                </a:solidFill>
              </a:rPr>
              <a:t>--DFE reveals:</a:t>
            </a:r>
          </a:p>
          <a:p>
            <a:pPr eaLnBrk="1" hangingPunct="1">
              <a:defRPr/>
            </a:pPr>
            <a:r>
              <a:rPr lang="en-US" altLang="en-US" sz="1200" dirty="0">
                <a:solidFill>
                  <a:schemeClr val="bg1">
                    <a:lumMod val="65000"/>
                  </a:schemeClr>
                </a:solidFill>
              </a:rPr>
              <a:t>  1) A funnel-shaped…</a:t>
            </a:r>
            <a:r>
              <a:rPr lang="en-US" altLang="en-US" sz="1200" b="1" dirty="0">
                <a:solidFill>
                  <a:schemeClr val="bg1">
                    <a:lumMod val="65000"/>
                  </a:schemeClr>
                </a:solidFill>
              </a:rPr>
              <a:t>excavation</a:t>
            </a:r>
            <a:endParaRPr lang="en-US" altLang="en-US" sz="1200" dirty="0">
              <a:solidFill>
                <a:schemeClr val="bg1">
                  <a:lumMod val="65000"/>
                </a:schemeClr>
              </a:solidFill>
            </a:endParaRPr>
          </a:p>
          <a:p>
            <a:pPr eaLnBrk="1" hangingPunct="1">
              <a:defRPr/>
            </a:pPr>
            <a:r>
              <a:rPr lang="en-US" altLang="en-US" sz="1200" dirty="0">
                <a:solidFill>
                  <a:schemeClr val="bg1">
                    <a:lumMod val="65000"/>
                  </a:schemeClr>
                </a:solidFill>
              </a:rPr>
              <a:t>  2) Number of vessels crossing the rim</a:t>
            </a:r>
          </a:p>
          <a:p>
            <a:pPr eaLnBrk="1" hangingPunct="1">
              <a:defRPr/>
            </a:pPr>
            <a:r>
              <a:rPr lang="en-US" altLang="en-US" sz="1200" dirty="0">
                <a:solidFill>
                  <a:schemeClr val="bg1">
                    <a:lumMod val="65000"/>
                  </a:schemeClr>
                </a:solidFill>
              </a:rPr>
              <a:t>    seems abnormally…</a:t>
            </a:r>
            <a:r>
              <a:rPr lang="en-US" altLang="en-US" sz="1200" b="1" dirty="0">
                <a:solidFill>
                  <a:schemeClr val="bg1">
                    <a:lumMod val="65000"/>
                  </a:schemeClr>
                </a:solidFill>
              </a:rPr>
              <a:t>high</a:t>
            </a:r>
            <a:r>
              <a:rPr lang="en-US" altLang="en-US" sz="1200" dirty="0">
                <a:solidFill>
                  <a:schemeClr val="bg1">
                    <a:lumMod val="65000"/>
                  </a:schemeClr>
                </a:solidFill>
              </a:rPr>
              <a:t> </a:t>
            </a:r>
            <a:endParaRPr lang="en-US" altLang="en-US" sz="1200" b="1" dirty="0">
              <a:solidFill>
                <a:schemeClr val="bg1">
                  <a:lumMod val="65000"/>
                </a:schemeClr>
              </a:solidFill>
            </a:endParaRPr>
          </a:p>
          <a:p>
            <a:pPr eaLnBrk="1" hangingPunct="1">
              <a:defRPr/>
            </a:pPr>
            <a:r>
              <a:rPr lang="en-US" altLang="en-US" sz="1200" dirty="0">
                <a:solidFill>
                  <a:schemeClr val="bg1">
                    <a:lumMod val="65000"/>
                  </a:schemeClr>
                </a:solidFill>
              </a:rPr>
              <a:t>--Tissue is…</a:t>
            </a:r>
            <a:r>
              <a:rPr lang="en-US" altLang="en-US" sz="1200" b="1" dirty="0">
                <a:solidFill>
                  <a:schemeClr val="bg1">
                    <a:lumMod val="65000"/>
                  </a:schemeClr>
                </a:solidFill>
              </a:rPr>
              <a:t>contractile</a:t>
            </a:r>
            <a:r>
              <a:rPr lang="en-US" altLang="en-US" sz="1200" dirty="0">
                <a:solidFill>
                  <a:schemeClr val="bg1">
                    <a:lumMod val="65000"/>
                  </a:schemeClr>
                </a:solidFill>
              </a:rPr>
              <a:t>, so cup seems</a:t>
            </a:r>
          </a:p>
          <a:p>
            <a:pPr eaLnBrk="1" hangingPunct="1">
              <a:defRPr/>
            </a:pPr>
            <a:r>
              <a:rPr lang="en-US" altLang="en-US" sz="1200" dirty="0">
                <a:solidFill>
                  <a:schemeClr val="bg1">
                    <a:lumMod val="65000"/>
                  </a:schemeClr>
                </a:solidFill>
              </a:rPr>
              <a:t>  to…</a:t>
            </a:r>
            <a:r>
              <a:rPr lang="en-US" altLang="en-US" sz="1200" b="1" dirty="0">
                <a:solidFill>
                  <a:schemeClr val="bg1">
                    <a:lumMod val="65000"/>
                  </a:schemeClr>
                </a:solidFill>
              </a:rPr>
              <a:t>open </a:t>
            </a:r>
            <a:r>
              <a:rPr lang="en-US" altLang="en-US" sz="1200" dirty="0">
                <a:solidFill>
                  <a:schemeClr val="bg1">
                    <a:lumMod val="65000"/>
                  </a:schemeClr>
                </a:solidFill>
              </a:rPr>
              <a:t>and</a:t>
            </a:r>
            <a:r>
              <a:rPr lang="en-US" altLang="en-US" sz="1200" b="1" dirty="0">
                <a:solidFill>
                  <a:schemeClr val="bg1">
                    <a:lumMod val="65000"/>
                  </a:schemeClr>
                </a:solidFill>
              </a:rPr>
              <a:t> close</a:t>
            </a:r>
            <a:r>
              <a:rPr lang="en-US" altLang="en-US" sz="1200" dirty="0">
                <a:solidFill>
                  <a:schemeClr val="bg1">
                    <a:lumMod val="65000"/>
                  </a:schemeClr>
                </a:solidFill>
              </a:rPr>
              <a:t> (like its namesake,  </a:t>
            </a:r>
          </a:p>
          <a:p>
            <a:pPr eaLnBrk="1" hangingPunct="1">
              <a:defRPr/>
            </a:pPr>
            <a:r>
              <a:rPr lang="en-US" altLang="en-US" sz="1200" dirty="0">
                <a:solidFill>
                  <a:schemeClr val="bg1">
                    <a:lumMod val="65000"/>
                  </a:schemeClr>
                </a:solidFill>
              </a:rPr>
              <a:t>  the morning-glory flower)</a:t>
            </a:r>
          </a:p>
          <a:p>
            <a:pPr eaLnBrk="1" hangingPunct="1">
              <a:defRPr/>
            </a:pPr>
            <a:r>
              <a:rPr lang="en-US" altLang="en-US" sz="1200" dirty="0">
                <a:solidFill>
                  <a:schemeClr val="bg1">
                    <a:lumMod val="65000"/>
                  </a:schemeClr>
                </a:solidFill>
              </a:rPr>
              <a:t>--VA usually…</a:t>
            </a:r>
            <a:r>
              <a:rPr lang="en-US" altLang="en-US" sz="1200" b="1" dirty="0">
                <a:solidFill>
                  <a:schemeClr val="bg1">
                    <a:lumMod val="65000"/>
                  </a:schemeClr>
                </a:solidFill>
              </a:rPr>
              <a:t>20/200</a:t>
            </a:r>
            <a:r>
              <a:rPr lang="en-US" altLang="en-US" sz="1200" dirty="0">
                <a:solidFill>
                  <a:schemeClr val="bg1">
                    <a:lumMod val="65000"/>
                  </a:schemeClr>
                </a:solidFill>
              </a:rPr>
              <a:t>, but can be…</a:t>
            </a:r>
          </a:p>
          <a:p>
            <a:pPr eaLnBrk="1" hangingPunct="1">
              <a:defRPr/>
            </a:pPr>
            <a:r>
              <a:rPr lang="en-US" altLang="en-US" sz="1200" dirty="0">
                <a:solidFill>
                  <a:schemeClr val="bg1">
                    <a:lumMod val="65000"/>
                  </a:schemeClr>
                </a:solidFill>
              </a:rPr>
              <a:t>   </a:t>
            </a:r>
            <a:r>
              <a:rPr lang="en-US" altLang="en-US" sz="1200" b="1" dirty="0">
                <a:solidFill>
                  <a:schemeClr val="bg1">
                    <a:lumMod val="65000"/>
                  </a:schemeClr>
                </a:solidFill>
              </a:rPr>
              <a:t>20/20&lt;-&gt;NLP</a:t>
            </a:r>
          </a:p>
          <a:p>
            <a:pPr eaLnBrk="1" hangingPunct="1">
              <a:defRPr/>
            </a:pPr>
            <a:r>
              <a:rPr lang="en-US" altLang="en-US" sz="1200" dirty="0">
                <a:solidFill>
                  <a:schemeClr val="bg1">
                    <a:lumMod val="65000"/>
                  </a:schemeClr>
                </a:solidFill>
              </a:rPr>
              <a:t>--1/3 develop…</a:t>
            </a:r>
            <a:r>
              <a:rPr lang="en-US" altLang="en-US" sz="1200" b="1" dirty="0">
                <a:solidFill>
                  <a:schemeClr val="bg1">
                    <a:lumMod val="65000"/>
                  </a:schemeClr>
                </a:solidFill>
              </a:rPr>
              <a:t>serous RD</a:t>
            </a:r>
          </a:p>
        </p:txBody>
      </p:sp>
      <p:sp>
        <p:nvSpPr>
          <p:cNvPr id="27" name="Line 12">
            <a:extLst>
              <a:ext uri="{FF2B5EF4-FFF2-40B4-BE49-F238E27FC236}">
                <a16:creationId xmlns:a16="http://schemas.microsoft.com/office/drawing/2014/main" id="{65BA81D9-D9F9-47DA-B94E-2401C9B40EBF}"/>
              </a:ext>
            </a:extLst>
          </p:cNvPr>
          <p:cNvSpPr>
            <a:spLocks noChangeShapeType="1"/>
          </p:cNvSpPr>
          <p:nvPr/>
        </p:nvSpPr>
        <p:spPr bwMode="auto">
          <a:xfrm>
            <a:off x="3124200" y="2057400"/>
            <a:ext cx="381000" cy="22098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en-US"/>
          </a:p>
        </p:txBody>
      </p:sp>
      <p:sp>
        <p:nvSpPr>
          <p:cNvPr id="30" name="Text Box 13">
            <a:extLst>
              <a:ext uri="{FF2B5EF4-FFF2-40B4-BE49-F238E27FC236}">
                <a16:creationId xmlns:a16="http://schemas.microsoft.com/office/drawing/2014/main" id="{E04BC85D-0482-42C1-8D98-D7B33C07DA16}"/>
              </a:ext>
            </a:extLst>
          </p:cNvPr>
          <p:cNvSpPr txBox="1">
            <a:spLocks noChangeArrowheads="1"/>
          </p:cNvSpPr>
          <p:nvPr/>
        </p:nvSpPr>
        <p:spPr bwMode="auto">
          <a:xfrm>
            <a:off x="5257800" y="3760788"/>
            <a:ext cx="3424238" cy="1231900"/>
          </a:xfrm>
          <a:prstGeom prst="rect">
            <a:avLst/>
          </a:prstGeom>
          <a:solidFill>
            <a:srgbClr val="CCFF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dirty="0"/>
              <a:t>Optic Nerve Hypoplasia</a:t>
            </a:r>
          </a:p>
          <a:p>
            <a:pPr eaLnBrk="1" hangingPunct="1">
              <a:spcBef>
                <a:spcPct val="0"/>
              </a:spcBef>
              <a:buClrTx/>
              <a:buSzTx/>
              <a:buFontTx/>
              <a:buNone/>
            </a:pPr>
            <a:r>
              <a:rPr lang="en-US" altLang="en-US" sz="1200" dirty="0"/>
              <a:t>1) Abnormally low</a:t>
            </a:r>
            <a:r>
              <a:rPr lang="en-US" altLang="en-US" sz="1200" b="1" dirty="0">
                <a:solidFill>
                  <a:srgbClr val="0000FF"/>
                </a:solidFill>
              </a:rPr>
              <a:t> </a:t>
            </a:r>
            <a:r>
              <a:rPr lang="en-US" altLang="en-US" sz="1200" dirty="0"/>
              <a:t>number of…</a:t>
            </a:r>
            <a:r>
              <a:rPr lang="en-US" altLang="en-US" sz="1200" b="1" dirty="0">
                <a:solidFill>
                  <a:srgbClr val="0000FF"/>
                </a:solidFill>
              </a:rPr>
              <a:t>axons</a:t>
            </a:r>
          </a:p>
          <a:p>
            <a:pPr eaLnBrk="1" hangingPunct="1">
              <a:spcBef>
                <a:spcPct val="0"/>
              </a:spcBef>
              <a:buClrTx/>
              <a:buSzTx/>
              <a:buFontTx/>
              <a:buNone/>
            </a:pPr>
            <a:r>
              <a:rPr lang="en-US" altLang="en-US" sz="1200" dirty="0"/>
              <a:t>2) DFE: Small pale disc with…</a:t>
            </a:r>
            <a:r>
              <a:rPr lang="en-US" altLang="en-US" sz="1200" b="1" dirty="0">
                <a:solidFill>
                  <a:srgbClr val="0000FF"/>
                </a:solidFill>
              </a:rPr>
              <a:t>double ring </a:t>
            </a:r>
            <a:r>
              <a:rPr lang="en-US" altLang="en-US" sz="1200" dirty="0"/>
              <a:t>sign</a:t>
            </a:r>
          </a:p>
          <a:p>
            <a:pPr eaLnBrk="1" hangingPunct="1">
              <a:spcBef>
                <a:spcPct val="0"/>
              </a:spcBef>
              <a:buClrTx/>
              <a:buSzTx/>
              <a:buFontTx/>
              <a:buNone/>
            </a:pPr>
            <a:r>
              <a:rPr lang="en-US" altLang="en-US" sz="1200" dirty="0"/>
              <a:t>3) VA…</a:t>
            </a:r>
            <a:r>
              <a:rPr lang="en-US" altLang="en-US" sz="1200" b="1" dirty="0">
                <a:solidFill>
                  <a:srgbClr val="0000FF"/>
                </a:solidFill>
              </a:rPr>
              <a:t>20/15&lt;-&gt;NLP</a:t>
            </a:r>
          </a:p>
          <a:p>
            <a:pPr eaLnBrk="1" hangingPunct="1">
              <a:spcBef>
                <a:spcPct val="0"/>
              </a:spcBef>
              <a:buClrTx/>
              <a:buSzTx/>
              <a:buFontTx/>
              <a:buNone/>
            </a:pPr>
            <a:r>
              <a:rPr lang="en-US" altLang="en-US" sz="1200" dirty="0"/>
              <a:t>4) VF defects…</a:t>
            </a:r>
            <a:r>
              <a:rPr lang="en-US" altLang="en-US" sz="1200" b="1" dirty="0">
                <a:solidFill>
                  <a:srgbClr val="0000FF"/>
                </a:solidFill>
              </a:rPr>
              <a:t>invariably present</a:t>
            </a:r>
          </a:p>
          <a:p>
            <a:pPr eaLnBrk="1" hangingPunct="1">
              <a:spcBef>
                <a:spcPct val="0"/>
              </a:spcBef>
              <a:buClrTx/>
              <a:buSzTx/>
              <a:buFontTx/>
              <a:buNone/>
            </a:pPr>
            <a:r>
              <a:rPr lang="en-US" altLang="en-US" sz="1200" dirty="0"/>
              <a:t>5) Remember the…</a:t>
            </a:r>
            <a:r>
              <a:rPr lang="en-US" altLang="en-US" sz="1200" b="1" dirty="0">
                <a:solidFill>
                  <a:srgbClr val="0000FF"/>
                </a:solidFill>
              </a:rPr>
              <a:t>4 D’s</a:t>
            </a:r>
            <a:r>
              <a:rPr lang="en-US" altLang="en-US" sz="1200" dirty="0"/>
              <a:t> (more on this shortly)</a:t>
            </a:r>
          </a:p>
        </p:txBody>
      </p:sp>
      <p:sp>
        <p:nvSpPr>
          <p:cNvPr id="3" name="TextBox 2">
            <a:extLst>
              <a:ext uri="{FF2B5EF4-FFF2-40B4-BE49-F238E27FC236}">
                <a16:creationId xmlns:a16="http://schemas.microsoft.com/office/drawing/2014/main" id="{68192841-37DB-4365-912A-E85D7BB8C699}"/>
              </a:ext>
            </a:extLst>
          </p:cNvPr>
          <p:cNvSpPr txBox="1"/>
          <p:nvPr/>
        </p:nvSpPr>
        <p:spPr>
          <a:xfrm>
            <a:off x="1453926" y="2168210"/>
            <a:ext cx="7455348" cy="1569660"/>
          </a:xfrm>
          <a:prstGeom prst="rect">
            <a:avLst/>
          </a:prstGeom>
          <a:solidFill>
            <a:schemeClr val="accent5">
              <a:lumMod val="75000"/>
            </a:schemeClr>
          </a:solidFill>
        </p:spPr>
        <p:txBody>
          <a:bodyPr wrap="square" rtlCol="0">
            <a:spAutoFit/>
          </a:bodyPr>
          <a:lstStyle/>
          <a:p>
            <a:r>
              <a:rPr lang="en-US" sz="1600" i="1" dirty="0">
                <a:solidFill>
                  <a:schemeClr val="bg1">
                    <a:lumMod val="50000"/>
                  </a:schemeClr>
                </a:solidFill>
              </a:rPr>
              <a:t>You see a child with optic nerve hypoplasia. What steps should you at least consider taking?</a:t>
            </a:r>
          </a:p>
          <a:p>
            <a:r>
              <a:rPr lang="en-US" sz="1600" dirty="0">
                <a:solidFill>
                  <a:schemeClr val="bg1">
                    <a:lumMod val="50000"/>
                  </a:schemeClr>
                </a:solidFill>
              </a:rPr>
              <a:t>--Obtai</a:t>
            </a:r>
            <a:r>
              <a:rPr lang="en-US" sz="1600" dirty="0">
                <a:solidFill>
                  <a:schemeClr val="accent5">
                    <a:lumMod val="75000"/>
                  </a:schemeClr>
                </a:solidFill>
              </a:rPr>
              <a:t>ning</a:t>
            </a:r>
            <a:r>
              <a:rPr lang="en-US" sz="1600" dirty="0">
                <a:solidFill>
                  <a:schemeClr val="bg1">
                    <a:lumMod val="50000"/>
                  </a:schemeClr>
                </a:solidFill>
              </a:rPr>
              <a:t> </a:t>
            </a:r>
            <a:r>
              <a:rPr lang="en-US" sz="1600" i="1" dirty="0">
                <a:solidFill>
                  <a:schemeClr val="bg1">
                    <a:lumMod val="50000"/>
                  </a:schemeClr>
                </a:solidFill>
              </a:rPr>
              <a:t> </a:t>
            </a:r>
            <a:r>
              <a:rPr lang="en-US" sz="1600" b="1" dirty="0">
                <a:solidFill>
                  <a:srgbClr val="0000FF"/>
                </a:solidFill>
              </a:rPr>
              <a:t>MRI brain</a:t>
            </a:r>
            <a:r>
              <a:rPr lang="en-US" sz="1600" dirty="0">
                <a:solidFill>
                  <a:schemeClr val="accent5">
                    <a:lumMod val="75000"/>
                  </a:schemeClr>
                </a:solidFill>
              </a:rPr>
              <a:t>—a </a:t>
            </a:r>
            <a:r>
              <a:rPr lang="en-US" sz="1600" dirty="0">
                <a:solidFill>
                  <a:schemeClr val="bg1">
                    <a:lumMod val="50000"/>
                  </a:schemeClr>
                </a:solidFill>
              </a:rPr>
              <a:t>variety of CNS abnormalities are associated with it   (will un</a:t>
            </a:r>
            <a:r>
              <a:rPr lang="en-US" sz="1600" dirty="0">
                <a:solidFill>
                  <a:schemeClr val="accent5">
                    <a:lumMod val="75000"/>
                  </a:schemeClr>
                </a:solidFill>
              </a:rPr>
              <a:t>pack</a:t>
            </a:r>
            <a:r>
              <a:rPr lang="en-US" sz="1600" dirty="0">
                <a:solidFill>
                  <a:schemeClr val="bg1">
                    <a:lumMod val="50000"/>
                  </a:schemeClr>
                </a:solidFill>
              </a:rPr>
              <a:t> </a:t>
            </a:r>
            <a:r>
              <a:rPr lang="en-US" sz="1600" dirty="0">
                <a:solidFill>
                  <a:schemeClr val="accent5">
                    <a:lumMod val="75000"/>
                  </a:schemeClr>
                </a:solidFill>
              </a:rPr>
              <a:t>this in the upco</a:t>
            </a:r>
            <a:r>
              <a:rPr lang="en-US" sz="1600" dirty="0">
                <a:solidFill>
                  <a:schemeClr val="bg1">
                    <a:lumMod val="50000"/>
                  </a:schemeClr>
                </a:solidFill>
              </a:rPr>
              <a:t>ming </a:t>
            </a:r>
            <a:r>
              <a:rPr lang="en-US" sz="1600" i="1" dirty="0">
                <a:solidFill>
                  <a:schemeClr val="bg1">
                    <a:lumMod val="50000"/>
                  </a:schemeClr>
                </a:solidFill>
              </a:rPr>
              <a:t>4 D’s </a:t>
            </a:r>
            <a:r>
              <a:rPr lang="en-US" sz="1600" dirty="0">
                <a:solidFill>
                  <a:schemeClr val="bg1">
                    <a:lumMod val="50000"/>
                  </a:schemeClr>
                </a:solidFill>
              </a:rPr>
              <a:t>section)</a:t>
            </a:r>
          </a:p>
          <a:p>
            <a:r>
              <a:rPr lang="en-US" sz="1600" dirty="0">
                <a:solidFill>
                  <a:schemeClr val="bg1">
                    <a:lumMod val="50000"/>
                  </a:schemeClr>
                </a:solidFill>
              </a:rPr>
              <a:t>--Gettin</a:t>
            </a:r>
            <a:r>
              <a:rPr lang="en-US" sz="1600" dirty="0">
                <a:solidFill>
                  <a:schemeClr val="accent5">
                    <a:lumMod val="75000"/>
                  </a:schemeClr>
                </a:solidFill>
              </a:rPr>
              <a:t>g</a:t>
            </a:r>
            <a:r>
              <a:rPr lang="en-US" sz="1600" dirty="0">
                <a:solidFill>
                  <a:schemeClr val="bg1">
                    <a:lumMod val="50000"/>
                  </a:schemeClr>
                </a:solidFill>
              </a:rPr>
              <a:t> </a:t>
            </a:r>
            <a:r>
              <a:rPr lang="en-US" sz="1600" dirty="0">
                <a:solidFill>
                  <a:schemeClr val="accent5">
                    <a:lumMod val="75000"/>
                  </a:schemeClr>
                </a:solidFill>
              </a:rPr>
              <a:t>an</a:t>
            </a:r>
            <a:r>
              <a:rPr lang="en-US" sz="1600" dirty="0">
                <a:solidFill>
                  <a:schemeClr val="bg1">
                    <a:lumMod val="50000"/>
                  </a:schemeClr>
                </a:solidFill>
              </a:rPr>
              <a:t>  </a:t>
            </a:r>
            <a:r>
              <a:rPr lang="en-US" sz="1600" dirty="0">
                <a:solidFill>
                  <a:schemeClr val="accent5">
                    <a:lumMod val="75000"/>
                  </a:schemeClr>
                </a:solidFill>
              </a:rPr>
              <a:t>endocrine</a:t>
            </a:r>
            <a:r>
              <a:rPr lang="en-US" sz="1600" dirty="0">
                <a:solidFill>
                  <a:schemeClr val="bg1">
                    <a:lumMod val="50000"/>
                  </a:schemeClr>
                </a:solidFill>
              </a:rPr>
              <a:t>  </a:t>
            </a:r>
            <a:r>
              <a:rPr lang="en-US" sz="1600" dirty="0">
                <a:solidFill>
                  <a:schemeClr val="accent5">
                    <a:lumMod val="75000"/>
                  </a:schemeClr>
                </a:solidFill>
              </a:rPr>
              <a:t>co</a:t>
            </a:r>
            <a:r>
              <a:rPr lang="en-US" sz="1600" dirty="0">
                <a:solidFill>
                  <a:schemeClr val="bg1">
                    <a:lumMod val="50000"/>
                  </a:schemeClr>
                </a:solidFill>
              </a:rPr>
              <a:t>nsult—multiple hormonal deficiencies are associated (mainly  </a:t>
            </a:r>
            <a:r>
              <a:rPr lang="en-US" sz="1600" b="1" dirty="0">
                <a:solidFill>
                  <a:srgbClr val="0000FF"/>
                </a:solidFill>
              </a:rPr>
              <a:t>pituitary- related</a:t>
            </a:r>
            <a:r>
              <a:rPr lang="en-US" sz="1600" dirty="0">
                <a:solidFill>
                  <a:schemeClr val="bg1">
                    <a:lumMod val="50000"/>
                  </a:schemeClr>
                </a:solidFill>
              </a:rPr>
              <a:t>)</a:t>
            </a:r>
          </a:p>
        </p:txBody>
      </p:sp>
      <p:sp>
        <p:nvSpPr>
          <p:cNvPr id="5" name="TextBox 4">
            <a:extLst>
              <a:ext uri="{FF2B5EF4-FFF2-40B4-BE49-F238E27FC236}">
                <a16:creationId xmlns:a16="http://schemas.microsoft.com/office/drawing/2014/main" id="{ACCBA48F-740B-4E86-D3B0-8D9351961DE8}"/>
              </a:ext>
            </a:extLst>
          </p:cNvPr>
          <p:cNvSpPr txBox="1"/>
          <p:nvPr/>
        </p:nvSpPr>
        <p:spPr>
          <a:xfrm>
            <a:off x="978450" y="585868"/>
            <a:ext cx="4425624" cy="1815882"/>
          </a:xfrm>
          <a:prstGeom prst="rect">
            <a:avLst/>
          </a:prstGeom>
          <a:solidFill>
            <a:schemeClr val="accent6">
              <a:lumMod val="75000"/>
            </a:schemeClr>
          </a:solidFill>
        </p:spPr>
        <p:txBody>
          <a:bodyPr wrap="square" rtlCol="0">
            <a:spAutoFit/>
          </a:bodyPr>
          <a:lstStyle/>
          <a:p>
            <a:r>
              <a:rPr lang="en-US" sz="1400" i="1" dirty="0">
                <a:solidFill>
                  <a:schemeClr val="tx1">
                    <a:lumMod val="50000"/>
                    <a:lumOff val="50000"/>
                  </a:schemeClr>
                </a:solidFill>
              </a:rPr>
              <a:t>What is the classic </a:t>
            </a:r>
            <a:r>
              <a:rPr lang="en-US" sz="1400" b="1" i="1" dirty="0">
                <a:solidFill>
                  <a:schemeClr val="tx1">
                    <a:lumMod val="50000"/>
                    <a:lumOff val="50000"/>
                  </a:schemeClr>
                </a:solidFill>
              </a:rPr>
              <a:t>structural</a:t>
            </a:r>
            <a:r>
              <a:rPr lang="en-US" sz="1400" i="1" dirty="0">
                <a:solidFill>
                  <a:schemeClr val="tx1">
                    <a:lumMod val="50000"/>
                    <a:lumOff val="50000"/>
                  </a:schemeClr>
                </a:solidFill>
              </a:rPr>
              <a:t> pituitary abnormality associated with ON hypoplasia?</a:t>
            </a:r>
          </a:p>
          <a:p>
            <a:r>
              <a:rPr lang="en-US" sz="1400" dirty="0">
                <a:solidFill>
                  <a:schemeClr val="tx1">
                    <a:lumMod val="50000"/>
                    <a:lumOff val="50000"/>
                  </a:schemeClr>
                </a:solidFill>
              </a:rPr>
              <a:t>Anterior pituitary hypoplasia coupled with an  ectopic  posterior pituitary</a:t>
            </a:r>
          </a:p>
          <a:p>
            <a:endParaRPr lang="en-US" sz="1400" i="1" dirty="0">
              <a:solidFill>
                <a:schemeClr val="tx1">
                  <a:lumMod val="50000"/>
                  <a:lumOff val="50000"/>
                </a:schemeClr>
              </a:solidFill>
            </a:endParaRPr>
          </a:p>
          <a:p>
            <a:r>
              <a:rPr lang="en-US" sz="1400" i="1" dirty="0">
                <a:solidFill>
                  <a:schemeClr val="tx1">
                    <a:lumMod val="50000"/>
                    <a:lumOff val="50000"/>
                  </a:schemeClr>
                </a:solidFill>
              </a:rPr>
              <a:t>How will this manifest on neuroimaging?</a:t>
            </a:r>
          </a:p>
          <a:p>
            <a:r>
              <a:rPr lang="en-US" sz="1400" dirty="0">
                <a:solidFill>
                  <a:schemeClr val="tx1">
                    <a:lumMod val="50000"/>
                    <a:lumOff val="50000"/>
                  </a:schemeClr>
                </a:solidFill>
              </a:rPr>
              <a:t>As an absent/hypoplastic anterior pituitary coupled with a  bright  spot at the  upper  infundibulum</a:t>
            </a:r>
          </a:p>
        </p:txBody>
      </p:sp>
      <p:sp>
        <p:nvSpPr>
          <p:cNvPr id="6" name="TextBox 5">
            <a:extLst>
              <a:ext uri="{FF2B5EF4-FFF2-40B4-BE49-F238E27FC236}">
                <a16:creationId xmlns:a16="http://schemas.microsoft.com/office/drawing/2014/main" id="{DEEFFBFF-E94E-116A-AAFF-0DCF6D8E3C3B}"/>
              </a:ext>
            </a:extLst>
          </p:cNvPr>
          <p:cNvSpPr txBox="1"/>
          <p:nvPr/>
        </p:nvSpPr>
        <p:spPr>
          <a:xfrm>
            <a:off x="726419" y="3822918"/>
            <a:ext cx="4302781" cy="1815882"/>
          </a:xfrm>
          <a:prstGeom prst="rect">
            <a:avLst/>
          </a:prstGeom>
          <a:solidFill>
            <a:srgbClr val="FFDB69"/>
          </a:solidFill>
        </p:spPr>
        <p:txBody>
          <a:bodyPr wrap="none" rtlCol="0">
            <a:spAutoFit/>
          </a:bodyPr>
          <a:lstStyle/>
          <a:p>
            <a:r>
              <a:rPr lang="en-US" sz="1400" i="1" dirty="0"/>
              <a:t>What pituitary-related deficiencies may be present?</a:t>
            </a:r>
          </a:p>
          <a:p>
            <a:r>
              <a:rPr lang="en-US" sz="1400" dirty="0">
                <a:solidFill>
                  <a:srgbClr val="FFDB69"/>
                </a:solidFill>
              </a:rPr>
              <a:t>Anything up to and including panhypopituitarism</a:t>
            </a:r>
          </a:p>
          <a:p>
            <a:endParaRPr lang="en-US" sz="1400" dirty="0">
              <a:solidFill>
                <a:srgbClr val="FFDB69"/>
              </a:solidFill>
            </a:endParaRPr>
          </a:p>
          <a:p>
            <a:r>
              <a:rPr lang="en-US" sz="1400" i="1" dirty="0">
                <a:solidFill>
                  <a:srgbClr val="FFDB69"/>
                </a:solidFill>
              </a:rPr>
              <a:t>If an infant/child has ON hypoplasia and…</a:t>
            </a:r>
          </a:p>
          <a:p>
            <a:r>
              <a:rPr lang="en-US" sz="1400" i="1" dirty="0">
                <a:solidFill>
                  <a:srgbClr val="FFDB69"/>
                </a:solidFill>
              </a:rPr>
              <a:t>…short stature, think: </a:t>
            </a:r>
            <a:r>
              <a:rPr lang="en-US" sz="1400" dirty="0">
                <a:solidFill>
                  <a:srgbClr val="FFDB69"/>
                </a:solidFill>
              </a:rPr>
              <a:t>Growth-hormone deficiency</a:t>
            </a:r>
          </a:p>
          <a:p>
            <a:r>
              <a:rPr lang="en-US" sz="1400" i="1" dirty="0">
                <a:solidFill>
                  <a:srgbClr val="FFDB69"/>
                </a:solidFill>
              </a:rPr>
              <a:t>…neonatal jaundice, think: </a:t>
            </a:r>
            <a:r>
              <a:rPr lang="en-US" sz="1400" dirty="0">
                <a:solidFill>
                  <a:srgbClr val="FFDB69"/>
                </a:solidFill>
              </a:rPr>
              <a:t>Hypothyroidism</a:t>
            </a:r>
          </a:p>
          <a:p>
            <a:r>
              <a:rPr lang="en-US" sz="1400" i="1" dirty="0">
                <a:solidFill>
                  <a:srgbClr val="FFDB69"/>
                </a:solidFill>
              </a:rPr>
              <a:t>…hypoglycemia/seizures, think: </a:t>
            </a:r>
            <a:r>
              <a:rPr lang="en-US" sz="1400" dirty="0">
                <a:solidFill>
                  <a:srgbClr val="FFDB69"/>
                </a:solidFill>
              </a:rPr>
              <a:t>Panhypopituitarism</a:t>
            </a:r>
          </a:p>
          <a:p>
            <a:r>
              <a:rPr lang="en-US" sz="1400" i="1" dirty="0">
                <a:solidFill>
                  <a:srgbClr val="FFDB69"/>
                </a:solidFill>
              </a:rPr>
              <a:t>…diabetes insipidus, think: </a:t>
            </a:r>
            <a:r>
              <a:rPr lang="en-US" sz="1400" dirty="0">
                <a:solidFill>
                  <a:srgbClr val="FFDB69"/>
                </a:solidFill>
              </a:rPr>
              <a:t>Hypocortisolism</a:t>
            </a:r>
          </a:p>
        </p:txBody>
      </p:sp>
      <p:sp>
        <p:nvSpPr>
          <p:cNvPr id="2" name="Oval 1">
            <a:extLst>
              <a:ext uri="{FF2B5EF4-FFF2-40B4-BE49-F238E27FC236}">
                <a16:creationId xmlns:a16="http://schemas.microsoft.com/office/drawing/2014/main" id="{06210155-FE3F-448F-9971-DE121E80A8D2}"/>
              </a:ext>
            </a:extLst>
          </p:cNvPr>
          <p:cNvSpPr/>
          <p:nvPr/>
        </p:nvSpPr>
        <p:spPr>
          <a:xfrm>
            <a:off x="4800600" y="3505200"/>
            <a:ext cx="4114800" cy="1828800"/>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Frame 3">
            <a:extLst>
              <a:ext uri="{FF2B5EF4-FFF2-40B4-BE49-F238E27FC236}">
                <a16:creationId xmlns:a16="http://schemas.microsoft.com/office/drawing/2014/main" id="{86A7C9C9-81FD-7FB2-5FBB-6B8EB36CC122}"/>
              </a:ext>
            </a:extLst>
          </p:cNvPr>
          <p:cNvSpPr/>
          <p:nvPr/>
        </p:nvSpPr>
        <p:spPr>
          <a:xfrm>
            <a:off x="2057400" y="2522538"/>
            <a:ext cx="2097088" cy="1343920"/>
          </a:xfrm>
          <a:prstGeom prst="frame">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Tree>
    <p:extLst>
      <p:ext uri="{BB962C8B-B14F-4D97-AF65-F5344CB8AC3E}">
        <p14:creationId xmlns:p14="http://schemas.microsoft.com/office/powerpoint/2010/main" val="539356923"/>
      </p:ext>
    </p:extLst>
  </p:cSld>
  <p:clrMapOvr>
    <a:masterClrMapping/>
  </p:clrMapOvr>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Text Box 13">
            <a:extLst>
              <a:ext uri="{FF2B5EF4-FFF2-40B4-BE49-F238E27FC236}">
                <a16:creationId xmlns:a16="http://schemas.microsoft.com/office/drawing/2014/main" id="{3C33F021-6FE1-431C-A26B-E52190B415D8}"/>
              </a:ext>
            </a:extLst>
          </p:cNvPr>
          <p:cNvSpPr txBox="1">
            <a:spLocks noChangeArrowheads="1"/>
          </p:cNvSpPr>
          <p:nvPr/>
        </p:nvSpPr>
        <p:spPr bwMode="auto">
          <a:xfrm>
            <a:off x="4800600" y="5257800"/>
            <a:ext cx="4294188" cy="1230313"/>
          </a:xfrm>
          <a:prstGeom prst="rect">
            <a:avLst/>
          </a:prstGeom>
          <a:solidFill>
            <a:srgbClr val="FFCC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Tilted-Disc Syndrome</a:t>
            </a:r>
          </a:p>
          <a:p>
            <a:pPr eaLnBrk="1" hangingPunct="1">
              <a:spcBef>
                <a:spcPct val="0"/>
              </a:spcBef>
              <a:buClrTx/>
              <a:buSzTx/>
              <a:buFontTx/>
              <a:buNone/>
            </a:pPr>
            <a:r>
              <a:rPr lang="en-US" altLang="en-US" sz="1200"/>
              <a:t>1) Superior pole appears…</a:t>
            </a:r>
            <a:r>
              <a:rPr lang="en-US" altLang="en-US" sz="1200" b="1">
                <a:solidFill>
                  <a:srgbClr val="0000FF"/>
                </a:solidFill>
              </a:rPr>
              <a:t>elevated</a:t>
            </a:r>
            <a:r>
              <a:rPr lang="en-US" altLang="en-US" sz="1200"/>
              <a:t>, inferior…</a:t>
            </a:r>
            <a:r>
              <a:rPr lang="en-US" altLang="en-US" sz="1200" b="1">
                <a:solidFill>
                  <a:srgbClr val="0000FF"/>
                </a:solidFill>
              </a:rPr>
              <a:t>recessed</a:t>
            </a:r>
          </a:p>
          <a:p>
            <a:pPr eaLnBrk="1" hangingPunct="1">
              <a:spcBef>
                <a:spcPct val="0"/>
              </a:spcBef>
              <a:buClrTx/>
              <a:buSzTx/>
              <a:buFontTx/>
              <a:buNone/>
            </a:pPr>
            <a:r>
              <a:rPr lang="en-US" altLang="en-US" sz="1200"/>
              <a:t>2) </a:t>
            </a:r>
            <a:r>
              <a:rPr lang="en-US" altLang="en-US" sz="1200">
                <a:solidFill>
                  <a:srgbClr val="FFCC99"/>
                </a:solidFill>
              </a:rPr>
              <a:t>Associated with…</a:t>
            </a:r>
            <a:r>
              <a:rPr lang="en-US" altLang="en-US" sz="1200" b="1">
                <a:solidFill>
                  <a:srgbClr val="FFCC99"/>
                </a:solidFill>
              </a:rPr>
              <a:t>situs inversus</a:t>
            </a:r>
            <a:r>
              <a:rPr lang="en-US" altLang="en-US" sz="1200">
                <a:solidFill>
                  <a:srgbClr val="FFCC99"/>
                </a:solidFill>
              </a:rPr>
              <a:t> of retinal vessels</a:t>
            </a:r>
          </a:p>
          <a:p>
            <a:pPr eaLnBrk="1" hangingPunct="1">
              <a:spcBef>
                <a:spcPct val="0"/>
              </a:spcBef>
              <a:buClrTx/>
              <a:buSzTx/>
              <a:buFontTx/>
              <a:buNone/>
            </a:pPr>
            <a:r>
              <a:rPr lang="en-US" altLang="en-US" sz="1200"/>
              <a:t>3) </a:t>
            </a:r>
            <a:r>
              <a:rPr lang="en-US" altLang="en-US" sz="1200">
                <a:solidFill>
                  <a:srgbClr val="FFCC99"/>
                </a:solidFill>
              </a:rPr>
              <a:t>Fundus abnormality produces…</a:t>
            </a:r>
            <a:r>
              <a:rPr lang="en-US" altLang="en-US" sz="1200" b="1">
                <a:solidFill>
                  <a:srgbClr val="FFCC99"/>
                </a:solidFill>
              </a:rPr>
              <a:t>myopic astigmatism</a:t>
            </a:r>
          </a:p>
          <a:p>
            <a:pPr eaLnBrk="1" hangingPunct="1">
              <a:spcBef>
                <a:spcPct val="0"/>
              </a:spcBef>
              <a:buClrTx/>
              <a:buSzTx/>
              <a:buFontTx/>
              <a:buNone/>
            </a:pPr>
            <a:r>
              <a:rPr lang="en-US" altLang="en-US" sz="1200"/>
              <a:t>4) </a:t>
            </a:r>
            <a:r>
              <a:rPr lang="en-US" altLang="en-US" sz="1200">
                <a:solidFill>
                  <a:srgbClr val="FFCC99"/>
                </a:solidFill>
              </a:rPr>
              <a:t>VF testing reveals…</a:t>
            </a:r>
            <a:r>
              <a:rPr lang="en-US" altLang="en-US" sz="1200" b="1">
                <a:solidFill>
                  <a:srgbClr val="FFCC99"/>
                </a:solidFill>
              </a:rPr>
              <a:t>bitemporal hemianopia</a:t>
            </a:r>
            <a:r>
              <a:rPr lang="en-US" altLang="en-US" sz="1200">
                <a:solidFill>
                  <a:srgbClr val="FFCC99"/>
                </a:solidFill>
              </a:rPr>
              <a:t> that doesn’t</a:t>
            </a:r>
          </a:p>
          <a:p>
            <a:pPr eaLnBrk="1" hangingPunct="1">
              <a:spcBef>
                <a:spcPct val="0"/>
              </a:spcBef>
              <a:buClrTx/>
              <a:buSzTx/>
              <a:buFontTx/>
              <a:buNone/>
            </a:pPr>
            <a:r>
              <a:rPr lang="en-US" altLang="en-US" sz="1200">
                <a:solidFill>
                  <a:srgbClr val="FFCC99"/>
                </a:solidFill>
              </a:rPr>
              <a:t>   …</a:t>
            </a:r>
            <a:r>
              <a:rPr lang="en-US" altLang="en-US" sz="1200" b="1">
                <a:solidFill>
                  <a:srgbClr val="FFCC99"/>
                </a:solidFill>
              </a:rPr>
              <a:t>respect the vertical</a:t>
            </a:r>
            <a:r>
              <a:rPr lang="en-US" altLang="en-US" sz="1200">
                <a:solidFill>
                  <a:srgbClr val="FFCC99"/>
                </a:solidFill>
              </a:rPr>
              <a:t> and may…</a:t>
            </a:r>
            <a:r>
              <a:rPr lang="en-US" altLang="en-US" sz="1200" b="1">
                <a:solidFill>
                  <a:srgbClr val="FFCC99"/>
                </a:solidFill>
              </a:rPr>
              <a:t>resolve with refraction</a:t>
            </a:r>
          </a:p>
        </p:txBody>
      </p:sp>
      <p:sp>
        <p:nvSpPr>
          <p:cNvPr id="28" name="Text Box 13">
            <a:extLst>
              <a:ext uri="{FF2B5EF4-FFF2-40B4-BE49-F238E27FC236}">
                <a16:creationId xmlns:a16="http://schemas.microsoft.com/office/drawing/2014/main" id="{DEA6B129-DEFC-4933-98B7-C68271CF2D81}"/>
              </a:ext>
            </a:extLst>
          </p:cNvPr>
          <p:cNvSpPr txBox="1">
            <a:spLocks noChangeArrowheads="1"/>
          </p:cNvSpPr>
          <p:nvPr/>
        </p:nvSpPr>
        <p:spPr bwMode="auto">
          <a:xfrm>
            <a:off x="4800600" y="5257800"/>
            <a:ext cx="4216400" cy="1231106"/>
          </a:xfrm>
          <a:prstGeom prst="rect">
            <a:avLst/>
          </a:prstGeom>
          <a:solidFill>
            <a:srgbClr val="FFCC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dirty="0">
                <a:solidFill>
                  <a:schemeClr val="bg1">
                    <a:lumMod val="65000"/>
                  </a:schemeClr>
                </a:solidFill>
              </a:rPr>
              <a:t>Tilted-Disc Syndrome</a:t>
            </a:r>
          </a:p>
          <a:p>
            <a:pPr eaLnBrk="1" hangingPunct="1">
              <a:spcBef>
                <a:spcPct val="0"/>
              </a:spcBef>
              <a:buClrTx/>
              <a:buSzTx/>
              <a:buFontTx/>
              <a:buNone/>
            </a:pPr>
            <a:r>
              <a:rPr lang="en-US" altLang="en-US" sz="1200" dirty="0">
                <a:solidFill>
                  <a:srgbClr val="FFCC99"/>
                </a:solidFill>
              </a:rPr>
              <a:t>1) Superior pole appears…</a:t>
            </a:r>
            <a:r>
              <a:rPr lang="en-US" altLang="en-US" sz="1200" b="1" dirty="0">
                <a:solidFill>
                  <a:srgbClr val="FFCC99"/>
                </a:solidFill>
              </a:rPr>
              <a:t>elevated</a:t>
            </a:r>
            <a:r>
              <a:rPr lang="en-US" altLang="en-US" sz="1200" dirty="0">
                <a:solidFill>
                  <a:srgbClr val="FFCC99"/>
                </a:solidFill>
              </a:rPr>
              <a:t>, inferior… </a:t>
            </a:r>
            <a:r>
              <a:rPr lang="en-US" altLang="en-US" sz="1200" b="1" dirty="0">
                <a:solidFill>
                  <a:srgbClr val="FFCC99"/>
                </a:solidFill>
              </a:rPr>
              <a:t>recessed</a:t>
            </a:r>
          </a:p>
          <a:p>
            <a:pPr eaLnBrk="1" hangingPunct="1">
              <a:spcBef>
                <a:spcPct val="0"/>
              </a:spcBef>
              <a:buClrTx/>
              <a:buSzTx/>
              <a:buFontTx/>
              <a:buNone/>
            </a:pPr>
            <a:r>
              <a:rPr lang="en-US" altLang="en-US" sz="1200" dirty="0">
                <a:solidFill>
                  <a:srgbClr val="FFCC99"/>
                </a:solidFill>
              </a:rPr>
              <a:t>2) Associated with…</a:t>
            </a:r>
            <a:r>
              <a:rPr lang="en-US" altLang="en-US" sz="1200" b="1" dirty="0">
                <a:solidFill>
                  <a:srgbClr val="FFCC99"/>
                </a:solidFill>
              </a:rPr>
              <a:t>situs inversus</a:t>
            </a:r>
            <a:r>
              <a:rPr lang="en-US" altLang="en-US" sz="1200" dirty="0">
                <a:solidFill>
                  <a:srgbClr val="FFCC99"/>
                </a:solidFill>
              </a:rPr>
              <a:t> of retinal vessels</a:t>
            </a:r>
          </a:p>
          <a:p>
            <a:pPr eaLnBrk="1" hangingPunct="1">
              <a:spcBef>
                <a:spcPct val="0"/>
              </a:spcBef>
              <a:buClrTx/>
              <a:buSzTx/>
              <a:buFontTx/>
              <a:buNone/>
            </a:pPr>
            <a:r>
              <a:rPr lang="en-US" altLang="en-US" sz="1200" dirty="0">
                <a:solidFill>
                  <a:srgbClr val="FFCC99"/>
                </a:solidFill>
              </a:rPr>
              <a:t>3) Fundus abnormality produces… </a:t>
            </a:r>
            <a:r>
              <a:rPr lang="en-US" altLang="en-US" sz="1200" b="1" dirty="0">
                <a:solidFill>
                  <a:srgbClr val="FFCC99"/>
                </a:solidFill>
              </a:rPr>
              <a:t>myopic </a:t>
            </a:r>
            <a:r>
              <a:rPr lang="en-US" altLang="en-US" sz="1200" b="1" dirty="0" err="1">
                <a:solidFill>
                  <a:srgbClr val="FFCC99"/>
                </a:solidFill>
              </a:rPr>
              <a:t>astigm</a:t>
            </a:r>
            <a:endParaRPr lang="en-US" altLang="en-US" sz="1200" b="1" dirty="0">
              <a:solidFill>
                <a:srgbClr val="FFCC99"/>
              </a:solidFill>
            </a:endParaRPr>
          </a:p>
          <a:p>
            <a:pPr eaLnBrk="1" hangingPunct="1">
              <a:spcBef>
                <a:spcPct val="0"/>
              </a:spcBef>
              <a:buClrTx/>
              <a:buSzTx/>
              <a:buFontTx/>
              <a:buNone/>
            </a:pPr>
            <a:r>
              <a:rPr lang="en-US" altLang="en-US" sz="1200" dirty="0">
                <a:solidFill>
                  <a:srgbClr val="FFCC99"/>
                </a:solidFill>
              </a:rPr>
              <a:t>4) VF testing reveals…</a:t>
            </a:r>
            <a:r>
              <a:rPr lang="en-US" altLang="en-US" sz="1200" b="1" dirty="0">
                <a:solidFill>
                  <a:srgbClr val="FFCC99"/>
                </a:solidFill>
              </a:rPr>
              <a:t>bitemporal hemianopia</a:t>
            </a:r>
            <a:r>
              <a:rPr lang="en-US" altLang="en-US" sz="1200" dirty="0">
                <a:solidFill>
                  <a:srgbClr val="FFCC99"/>
                </a:solidFill>
              </a:rPr>
              <a:t> that </a:t>
            </a:r>
            <a:r>
              <a:rPr lang="en-US" altLang="en-US" sz="1200" dirty="0" err="1">
                <a:solidFill>
                  <a:srgbClr val="FFCC99"/>
                </a:solidFill>
              </a:rPr>
              <a:t>doesn’t</a:t>
            </a:r>
            <a:r>
              <a:rPr lang="en-US" altLang="en-US" sz="1200" b="1" dirty="0" err="1">
                <a:solidFill>
                  <a:srgbClr val="FFCC99"/>
                </a:solidFill>
              </a:rPr>
              <a:t>with</a:t>
            </a:r>
            <a:r>
              <a:rPr lang="en-US" altLang="en-US" sz="1200" b="1" dirty="0">
                <a:solidFill>
                  <a:srgbClr val="FFCC99"/>
                </a:solidFill>
              </a:rPr>
              <a:t> refract</a:t>
            </a:r>
          </a:p>
        </p:txBody>
      </p:sp>
      <p:sp>
        <p:nvSpPr>
          <p:cNvPr id="56330" name="Text Box 14">
            <a:extLst>
              <a:ext uri="{FF2B5EF4-FFF2-40B4-BE49-F238E27FC236}">
                <a16:creationId xmlns:a16="http://schemas.microsoft.com/office/drawing/2014/main" id="{E45ACE8A-191D-4C29-8A7A-120D0E2FCE5F}"/>
              </a:ext>
            </a:extLst>
          </p:cNvPr>
          <p:cNvSpPr txBox="1">
            <a:spLocks noChangeArrowheads="1"/>
          </p:cNvSpPr>
          <p:nvPr/>
        </p:nvSpPr>
        <p:spPr bwMode="auto">
          <a:xfrm>
            <a:off x="4648200" y="2576513"/>
            <a:ext cx="3522663" cy="862012"/>
          </a:xfrm>
          <a:prstGeom prst="rect">
            <a:avLst/>
          </a:prstGeom>
          <a:solidFill>
            <a:srgbClr val="FFC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solidFill>
                  <a:schemeClr val="bg1">
                    <a:lumMod val="65000"/>
                  </a:schemeClr>
                </a:solidFill>
              </a:rPr>
              <a:t>Myelinated RNFL</a:t>
            </a:r>
          </a:p>
          <a:p>
            <a:pPr eaLnBrk="1" hangingPunct="1">
              <a:spcBef>
                <a:spcPct val="0"/>
              </a:spcBef>
              <a:buClrTx/>
              <a:buSzTx/>
              <a:buFontTx/>
              <a:buNone/>
            </a:pPr>
            <a:r>
              <a:rPr lang="en-US" altLang="en-US" sz="1200">
                <a:solidFill>
                  <a:schemeClr val="bg1">
                    <a:lumMod val="65000"/>
                  </a:schemeClr>
                </a:solidFill>
              </a:rPr>
              <a:t>1) Myelin normally ends at the…</a:t>
            </a:r>
            <a:r>
              <a:rPr lang="en-US" altLang="en-US" sz="1200" b="1">
                <a:solidFill>
                  <a:schemeClr val="bg1">
                    <a:lumMod val="65000"/>
                  </a:schemeClr>
                </a:solidFill>
              </a:rPr>
              <a:t>lamina cribrosa</a:t>
            </a:r>
          </a:p>
          <a:p>
            <a:pPr eaLnBrk="1" hangingPunct="1">
              <a:spcBef>
                <a:spcPct val="0"/>
              </a:spcBef>
              <a:buClrTx/>
              <a:buSzTx/>
              <a:buFontTx/>
              <a:buNone/>
            </a:pPr>
            <a:r>
              <a:rPr lang="en-US" altLang="en-US" sz="1200">
                <a:solidFill>
                  <a:schemeClr val="bg1">
                    <a:lumMod val="65000"/>
                  </a:schemeClr>
                </a:solidFill>
              </a:rPr>
              <a:t>2) Can be…</a:t>
            </a:r>
            <a:r>
              <a:rPr lang="en-US" altLang="en-US" sz="1200" b="1">
                <a:solidFill>
                  <a:schemeClr val="bg1">
                    <a:lumMod val="65000"/>
                  </a:schemeClr>
                </a:solidFill>
              </a:rPr>
              <a:t>patchy</a:t>
            </a:r>
            <a:r>
              <a:rPr lang="en-US" altLang="en-US" sz="1200">
                <a:solidFill>
                  <a:schemeClr val="bg1">
                    <a:lumMod val="65000"/>
                  </a:schemeClr>
                </a:solidFill>
              </a:rPr>
              <a:t> and </a:t>
            </a:r>
            <a:r>
              <a:rPr lang="en-US" altLang="en-US" sz="1200" b="1">
                <a:solidFill>
                  <a:schemeClr val="bg1">
                    <a:lumMod val="65000"/>
                  </a:schemeClr>
                </a:solidFill>
              </a:rPr>
              <a:t>discontinuous</a:t>
            </a:r>
          </a:p>
          <a:p>
            <a:pPr eaLnBrk="1" hangingPunct="1">
              <a:spcBef>
                <a:spcPct val="0"/>
              </a:spcBef>
              <a:buClrTx/>
              <a:buSzTx/>
              <a:buFontTx/>
              <a:buNone/>
            </a:pPr>
            <a:r>
              <a:rPr lang="en-US" altLang="en-US" sz="1200">
                <a:solidFill>
                  <a:schemeClr val="bg1">
                    <a:lumMod val="65000"/>
                  </a:schemeClr>
                </a:solidFill>
              </a:rPr>
              <a:t>3) Corresponding VF has an…</a:t>
            </a:r>
            <a:r>
              <a:rPr lang="en-US" altLang="en-US" sz="1200" b="1">
                <a:solidFill>
                  <a:schemeClr val="bg1">
                    <a:lumMod val="65000"/>
                  </a:schemeClr>
                </a:solidFill>
              </a:rPr>
              <a:t>absolute</a:t>
            </a:r>
            <a:r>
              <a:rPr lang="en-US" altLang="en-US" sz="1200">
                <a:solidFill>
                  <a:schemeClr val="bg1">
                    <a:lumMod val="65000"/>
                  </a:schemeClr>
                </a:solidFill>
              </a:rPr>
              <a:t> scotoma</a:t>
            </a:r>
          </a:p>
        </p:txBody>
      </p:sp>
      <p:sp>
        <p:nvSpPr>
          <p:cNvPr id="56331" name="Text Box 15">
            <a:extLst>
              <a:ext uri="{FF2B5EF4-FFF2-40B4-BE49-F238E27FC236}">
                <a16:creationId xmlns:a16="http://schemas.microsoft.com/office/drawing/2014/main" id="{E7D5CBA5-0945-4399-B0FB-53830B5EE3B7}"/>
              </a:ext>
            </a:extLst>
          </p:cNvPr>
          <p:cNvSpPr txBox="1">
            <a:spLocks noChangeArrowheads="1"/>
          </p:cNvSpPr>
          <p:nvPr/>
        </p:nvSpPr>
        <p:spPr bwMode="auto">
          <a:xfrm>
            <a:off x="5410200" y="1687513"/>
            <a:ext cx="3640740" cy="677108"/>
          </a:xfrm>
          <a:prstGeom prst="rect">
            <a:avLst/>
          </a:prstGeom>
          <a:solidFill>
            <a:srgbClr val="FFFF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solidFill>
                  <a:schemeClr val="bg1">
                    <a:lumMod val="75000"/>
                  </a:schemeClr>
                </a:solidFill>
              </a:rPr>
              <a:t>Megalopapilla</a:t>
            </a:r>
          </a:p>
          <a:p>
            <a:pPr eaLnBrk="1" hangingPunct="1">
              <a:spcBef>
                <a:spcPct val="0"/>
              </a:spcBef>
              <a:buClrTx/>
              <a:buSzTx/>
              <a:buFontTx/>
              <a:buNone/>
            </a:pPr>
            <a:r>
              <a:rPr lang="en-US" altLang="en-US" sz="1200">
                <a:solidFill>
                  <a:schemeClr val="bg1">
                    <a:lumMod val="75000"/>
                  </a:schemeClr>
                </a:solidFill>
              </a:rPr>
              <a:t>1) Abnormally large diameter of…</a:t>
            </a:r>
            <a:r>
              <a:rPr lang="en-US" altLang="en-US" sz="1200" b="1">
                <a:solidFill>
                  <a:schemeClr val="bg1">
                    <a:lumMod val="75000"/>
                  </a:schemeClr>
                </a:solidFill>
              </a:rPr>
              <a:t>disc </a:t>
            </a:r>
            <a:r>
              <a:rPr lang="en-US" altLang="en-US" sz="1200">
                <a:solidFill>
                  <a:schemeClr val="bg1">
                    <a:lumMod val="75000"/>
                  </a:schemeClr>
                </a:solidFill>
              </a:rPr>
              <a:t>and</a:t>
            </a:r>
            <a:r>
              <a:rPr lang="en-US" altLang="en-US" sz="1200" b="1">
                <a:solidFill>
                  <a:schemeClr val="bg1">
                    <a:lumMod val="75000"/>
                  </a:schemeClr>
                </a:solidFill>
              </a:rPr>
              <a:t> cup</a:t>
            </a:r>
          </a:p>
          <a:p>
            <a:pPr eaLnBrk="1" hangingPunct="1">
              <a:spcBef>
                <a:spcPct val="0"/>
              </a:spcBef>
              <a:buClrTx/>
              <a:buSzTx/>
              <a:buFontTx/>
              <a:buNone/>
            </a:pPr>
            <a:r>
              <a:rPr lang="en-US" altLang="en-US" sz="1200">
                <a:solidFill>
                  <a:schemeClr val="bg1">
                    <a:lumMod val="75000"/>
                  </a:schemeClr>
                </a:solidFill>
              </a:rPr>
              <a:t>2) VF testing may reveal an…</a:t>
            </a:r>
            <a:r>
              <a:rPr lang="en-US" altLang="en-US" sz="1200" b="1">
                <a:solidFill>
                  <a:schemeClr val="bg1">
                    <a:lumMod val="75000"/>
                  </a:schemeClr>
                </a:solidFill>
              </a:rPr>
              <a:t>enlarged blind spot</a:t>
            </a:r>
          </a:p>
        </p:txBody>
      </p:sp>
      <p:sp>
        <p:nvSpPr>
          <p:cNvPr id="56332" name="Rectangle 16">
            <a:extLst>
              <a:ext uri="{FF2B5EF4-FFF2-40B4-BE49-F238E27FC236}">
                <a16:creationId xmlns:a16="http://schemas.microsoft.com/office/drawing/2014/main" id="{9903A9B6-4ADC-41AE-8364-4CA69AFD171D}"/>
              </a:ext>
            </a:extLst>
          </p:cNvPr>
          <p:cNvSpPr>
            <a:spLocks noChangeArrowheads="1"/>
          </p:cNvSpPr>
          <p:nvPr/>
        </p:nvSpPr>
        <p:spPr bwMode="auto">
          <a:xfrm>
            <a:off x="457200" y="122238"/>
            <a:ext cx="7543800" cy="8683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b"/>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ct val="85000"/>
              </a:lnSpc>
              <a:spcBef>
                <a:spcPct val="0"/>
              </a:spcBef>
              <a:buClrTx/>
              <a:buSzTx/>
              <a:buFontTx/>
              <a:buNone/>
            </a:pPr>
            <a:r>
              <a:rPr lang="en-US" altLang="en-US" sz="3200" b="1" dirty="0">
                <a:solidFill>
                  <a:schemeClr val="tx2"/>
                </a:solidFill>
              </a:rPr>
              <a:t>Developmental Abnormalities of the Optic Nerve Head</a:t>
            </a:r>
            <a:endParaRPr lang="en-US" altLang="en-US" sz="3200" dirty="0">
              <a:solidFill>
                <a:schemeClr val="tx2"/>
              </a:solidFill>
            </a:endParaRPr>
          </a:p>
        </p:txBody>
      </p:sp>
      <p:sp>
        <p:nvSpPr>
          <p:cNvPr id="56333" name="Slide Number Placeholder 1">
            <a:extLst>
              <a:ext uri="{FF2B5EF4-FFF2-40B4-BE49-F238E27FC236}">
                <a16:creationId xmlns:a16="http://schemas.microsoft.com/office/drawing/2014/main" id="{78499CE2-A9E0-46C2-9DCB-B4E6966EE106}"/>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2B87E55C-60DB-4AA1-99CA-117E25294934}" type="slidenum">
              <a:rPr lang="en-US" altLang="en-US" sz="1000"/>
              <a:pPr>
                <a:spcBef>
                  <a:spcPct val="0"/>
                </a:spcBef>
                <a:buClrTx/>
                <a:buSzTx/>
                <a:buFontTx/>
                <a:buNone/>
              </a:pPr>
              <a:t>149</a:t>
            </a:fld>
            <a:endParaRPr lang="en-US" altLang="en-US" sz="1000"/>
          </a:p>
        </p:txBody>
      </p:sp>
      <p:sp>
        <p:nvSpPr>
          <p:cNvPr id="20" name="Text Box 10">
            <a:extLst>
              <a:ext uri="{FF2B5EF4-FFF2-40B4-BE49-F238E27FC236}">
                <a16:creationId xmlns:a16="http://schemas.microsoft.com/office/drawing/2014/main" id="{4F5CB1D8-CA09-4A1A-9DBB-3D21FA005662}"/>
              </a:ext>
            </a:extLst>
          </p:cNvPr>
          <p:cNvSpPr txBox="1">
            <a:spLocks noChangeArrowheads="1"/>
          </p:cNvSpPr>
          <p:nvPr/>
        </p:nvSpPr>
        <p:spPr bwMode="auto">
          <a:xfrm>
            <a:off x="1371600" y="4267200"/>
            <a:ext cx="3057525" cy="2154238"/>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Morning-Glory Disc</a:t>
            </a:r>
          </a:p>
          <a:p>
            <a:pPr eaLnBrk="1" hangingPunct="1">
              <a:spcBef>
                <a:spcPct val="0"/>
              </a:spcBef>
              <a:buClrTx/>
              <a:buSzTx/>
              <a:buFontTx/>
              <a:buNone/>
            </a:pPr>
            <a:r>
              <a:rPr lang="en-US" altLang="en-US" sz="1200"/>
              <a:t>--DFE reveals:</a:t>
            </a:r>
          </a:p>
          <a:p>
            <a:pPr eaLnBrk="1" hangingPunct="1">
              <a:spcBef>
                <a:spcPct val="0"/>
              </a:spcBef>
              <a:buClrTx/>
              <a:buSzTx/>
              <a:buFontTx/>
              <a:buNone/>
            </a:pPr>
            <a:r>
              <a:rPr lang="en-US" altLang="en-US" sz="1200"/>
              <a:t>  1) A funnel-shaped…</a:t>
            </a:r>
            <a:r>
              <a:rPr lang="en-US" altLang="en-US" sz="1200" b="1">
                <a:solidFill>
                  <a:srgbClr val="0000FF"/>
                </a:solidFill>
              </a:rPr>
              <a:t>excavation</a:t>
            </a:r>
            <a:endParaRPr lang="en-US" altLang="en-US" sz="1200"/>
          </a:p>
          <a:p>
            <a:pPr eaLnBrk="1" hangingPunct="1">
              <a:spcBef>
                <a:spcPct val="0"/>
              </a:spcBef>
              <a:buClrTx/>
              <a:buSzTx/>
              <a:buFontTx/>
              <a:buNone/>
            </a:pPr>
            <a:r>
              <a:rPr lang="en-US" altLang="en-US" sz="1200"/>
              <a:t>  2) Number of vessels crossing the rim</a:t>
            </a:r>
          </a:p>
          <a:p>
            <a:pPr eaLnBrk="1" hangingPunct="1">
              <a:spcBef>
                <a:spcPct val="0"/>
              </a:spcBef>
              <a:buClrTx/>
              <a:buSzTx/>
              <a:buFontTx/>
              <a:buNone/>
            </a:pPr>
            <a:r>
              <a:rPr lang="en-US" altLang="en-US" sz="1200"/>
              <a:t>    seems abnormally…</a:t>
            </a:r>
            <a:r>
              <a:rPr lang="en-US" altLang="en-US" sz="1200" b="1">
                <a:solidFill>
                  <a:srgbClr val="0000FF"/>
                </a:solidFill>
              </a:rPr>
              <a:t>high</a:t>
            </a:r>
            <a:r>
              <a:rPr lang="en-US" altLang="en-US" sz="1200"/>
              <a:t> </a:t>
            </a:r>
            <a:endParaRPr lang="en-US" altLang="en-US" sz="1200" b="1">
              <a:solidFill>
                <a:srgbClr val="0000FF"/>
              </a:solidFill>
            </a:endParaRPr>
          </a:p>
          <a:p>
            <a:pPr eaLnBrk="1" hangingPunct="1">
              <a:spcBef>
                <a:spcPct val="0"/>
              </a:spcBef>
              <a:buClrTx/>
              <a:buSzTx/>
              <a:buFontTx/>
              <a:buNone/>
            </a:pPr>
            <a:r>
              <a:rPr lang="en-US" altLang="en-US" sz="1200"/>
              <a:t>--Tissue is…</a:t>
            </a:r>
            <a:r>
              <a:rPr lang="en-US" altLang="en-US" sz="1200" b="1">
                <a:solidFill>
                  <a:srgbClr val="0000FF"/>
                </a:solidFill>
              </a:rPr>
              <a:t>contractile</a:t>
            </a:r>
            <a:r>
              <a:rPr lang="en-US" altLang="en-US" sz="1200"/>
              <a:t>, so cup seems</a:t>
            </a:r>
          </a:p>
          <a:p>
            <a:pPr eaLnBrk="1" hangingPunct="1">
              <a:spcBef>
                <a:spcPct val="0"/>
              </a:spcBef>
              <a:buClrTx/>
              <a:buSzTx/>
              <a:buFontTx/>
              <a:buNone/>
            </a:pPr>
            <a:r>
              <a:rPr lang="en-US" altLang="en-US" sz="1200"/>
              <a:t>  to…</a:t>
            </a:r>
            <a:r>
              <a:rPr lang="en-US" altLang="en-US" sz="1200" b="1">
                <a:solidFill>
                  <a:srgbClr val="0000FF"/>
                </a:solidFill>
              </a:rPr>
              <a:t>open </a:t>
            </a:r>
            <a:r>
              <a:rPr lang="en-US" altLang="en-US" sz="1200">
                <a:solidFill>
                  <a:srgbClr val="0000FF"/>
                </a:solidFill>
              </a:rPr>
              <a:t>and</a:t>
            </a:r>
            <a:r>
              <a:rPr lang="en-US" altLang="en-US" sz="1200" b="1">
                <a:solidFill>
                  <a:srgbClr val="0000FF"/>
                </a:solidFill>
              </a:rPr>
              <a:t> close</a:t>
            </a:r>
            <a:r>
              <a:rPr lang="en-US" altLang="en-US" sz="1200"/>
              <a:t> (like its namesake,  </a:t>
            </a:r>
          </a:p>
          <a:p>
            <a:pPr eaLnBrk="1" hangingPunct="1">
              <a:spcBef>
                <a:spcPct val="0"/>
              </a:spcBef>
              <a:buClrTx/>
              <a:buSzTx/>
              <a:buFontTx/>
              <a:buNone/>
            </a:pPr>
            <a:r>
              <a:rPr lang="en-US" altLang="en-US" sz="1200"/>
              <a:t>  the morning-glory flower)</a:t>
            </a:r>
          </a:p>
          <a:p>
            <a:pPr eaLnBrk="1" hangingPunct="1">
              <a:spcBef>
                <a:spcPct val="0"/>
              </a:spcBef>
              <a:buClrTx/>
              <a:buSzTx/>
              <a:buFontTx/>
              <a:buNone/>
            </a:pPr>
            <a:r>
              <a:rPr lang="en-US" altLang="en-US" sz="1200"/>
              <a:t>--VA usually…</a:t>
            </a:r>
            <a:r>
              <a:rPr lang="en-US" altLang="en-US" sz="1200" b="1">
                <a:solidFill>
                  <a:srgbClr val="0000FF"/>
                </a:solidFill>
              </a:rPr>
              <a:t>20/200</a:t>
            </a:r>
            <a:r>
              <a:rPr lang="en-US" altLang="en-US" sz="1200"/>
              <a:t>, but can be…</a:t>
            </a:r>
          </a:p>
          <a:p>
            <a:pPr eaLnBrk="1" hangingPunct="1">
              <a:spcBef>
                <a:spcPct val="0"/>
              </a:spcBef>
              <a:buClrTx/>
              <a:buSzTx/>
              <a:buFontTx/>
              <a:buNone/>
            </a:pPr>
            <a:r>
              <a:rPr lang="en-US" altLang="en-US" sz="1200"/>
              <a:t>   </a:t>
            </a:r>
            <a:r>
              <a:rPr lang="en-US" altLang="en-US" sz="1200" b="1">
                <a:solidFill>
                  <a:srgbClr val="0000FF"/>
                </a:solidFill>
              </a:rPr>
              <a:t>20/20&lt;-&gt;NLP</a:t>
            </a:r>
          </a:p>
          <a:p>
            <a:pPr eaLnBrk="1" hangingPunct="1">
              <a:spcBef>
                <a:spcPct val="0"/>
              </a:spcBef>
              <a:buClrTx/>
              <a:buSzTx/>
              <a:buFontTx/>
              <a:buNone/>
            </a:pPr>
            <a:r>
              <a:rPr lang="en-US" altLang="en-US" sz="1200"/>
              <a:t>--1/3 develop…</a:t>
            </a:r>
            <a:r>
              <a:rPr lang="en-US" altLang="en-US" sz="1200" b="1">
                <a:solidFill>
                  <a:srgbClr val="CCECFF"/>
                </a:solidFill>
              </a:rPr>
              <a:t>serous</a:t>
            </a:r>
            <a:r>
              <a:rPr lang="en-US" altLang="en-US" sz="1200" b="1">
                <a:solidFill>
                  <a:srgbClr val="0000FF"/>
                </a:solidFill>
              </a:rPr>
              <a:t> </a:t>
            </a:r>
            <a:r>
              <a:rPr lang="en-US" altLang="en-US" sz="1200" b="1">
                <a:solidFill>
                  <a:srgbClr val="CCECFF"/>
                </a:solidFill>
              </a:rPr>
              <a:t>RD</a:t>
            </a:r>
          </a:p>
        </p:txBody>
      </p:sp>
      <p:sp>
        <p:nvSpPr>
          <p:cNvPr id="21" name="Text Box 3">
            <a:extLst>
              <a:ext uri="{FF2B5EF4-FFF2-40B4-BE49-F238E27FC236}">
                <a16:creationId xmlns:a16="http://schemas.microsoft.com/office/drawing/2014/main" id="{41E65286-1344-4B1D-9C7C-2CEEABB1C361}"/>
              </a:ext>
            </a:extLst>
          </p:cNvPr>
          <p:cNvSpPr txBox="1">
            <a:spLocks noChangeArrowheads="1"/>
          </p:cNvSpPr>
          <p:nvPr/>
        </p:nvSpPr>
        <p:spPr bwMode="auto">
          <a:xfrm>
            <a:off x="793750" y="3505200"/>
            <a:ext cx="2274888" cy="677863"/>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r>
              <a:rPr lang="en-US" altLang="en-US" sz="1400" b="1">
                <a:solidFill>
                  <a:schemeClr val="bg1">
                    <a:lumMod val="65000"/>
                  </a:schemeClr>
                </a:solidFill>
              </a:rPr>
              <a:t>Optic Pit/Hole</a:t>
            </a:r>
          </a:p>
          <a:p>
            <a:pPr eaLnBrk="1" hangingPunct="1">
              <a:defRPr/>
            </a:pPr>
            <a:r>
              <a:rPr lang="en-US" altLang="en-US" sz="1200">
                <a:solidFill>
                  <a:schemeClr val="bg1">
                    <a:lumMod val="65000"/>
                  </a:schemeClr>
                </a:solidFill>
              </a:rPr>
              <a:t>--Associated with…</a:t>
            </a:r>
            <a:r>
              <a:rPr lang="en-US" altLang="en-US" sz="1200" b="1">
                <a:solidFill>
                  <a:schemeClr val="bg1">
                    <a:lumMod val="65000"/>
                  </a:schemeClr>
                </a:solidFill>
              </a:rPr>
              <a:t>serous RD</a:t>
            </a:r>
          </a:p>
          <a:p>
            <a:pPr eaLnBrk="1" hangingPunct="1">
              <a:defRPr/>
            </a:pPr>
            <a:r>
              <a:rPr lang="en-US" altLang="en-US" sz="1200" b="1">
                <a:solidFill>
                  <a:schemeClr val="bg1">
                    <a:lumMod val="65000"/>
                  </a:schemeClr>
                </a:solidFill>
              </a:rPr>
              <a:t>  in adulthood</a:t>
            </a:r>
          </a:p>
        </p:txBody>
      </p:sp>
      <p:sp>
        <p:nvSpPr>
          <p:cNvPr id="22" name="Line 4">
            <a:extLst>
              <a:ext uri="{FF2B5EF4-FFF2-40B4-BE49-F238E27FC236}">
                <a16:creationId xmlns:a16="http://schemas.microsoft.com/office/drawing/2014/main" id="{F29D141A-2FBA-4218-A5EF-4F64786EAFD0}"/>
              </a:ext>
            </a:extLst>
          </p:cNvPr>
          <p:cNvSpPr>
            <a:spLocks noChangeShapeType="1"/>
          </p:cNvSpPr>
          <p:nvPr/>
        </p:nvSpPr>
        <p:spPr bwMode="auto">
          <a:xfrm flipH="1">
            <a:off x="1600200" y="2057400"/>
            <a:ext cx="1524000" cy="381000"/>
          </a:xfrm>
          <a:prstGeom prst="line">
            <a:avLst/>
          </a:prstGeom>
          <a:noFill/>
          <a:ln w="9525">
            <a:solidFill>
              <a:schemeClr val="bg1">
                <a:lumMod val="6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en-US">
              <a:latin typeface="Arial" charset="0"/>
            </a:endParaRPr>
          </a:p>
        </p:txBody>
      </p:sp>
      <p:sp>
        <p:nvSpPr>
          <p:cNvPr id="23" name="Text Box 6">
            <a:extLst>
              <a:ext uri="{FF2B5EF4-FFF2-40B4-BE49-F238E27FC236}">
                <a16:creationId xmlns:a16="http://schemas.microsoft.com/office/drawing/2014/main" id="{5DFD5389-5F0F-430B-9FE9-4FD1DA507055}"/>
              </a:ext>
            </a:extLst>
          </p:cNvPr>
          <p:cNvSpPr txBox="1">
            <a:spLocks noChangeArrowheads="1"/>
          </p:cNvSpPr>
          <p:nvPr/>
        </p:nvSpPr>
        <p:spPr bwMode="auto">
          <a:xfrm>
            <a:off x="1341438" y="1524000"/>
            <a:ext cx="3543300" cy="4587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algn="ctr" eaLnBrk="1" hangingPunct="1">
              <a:lnSpc>
                <a:spcPct val="85000"/>
              </a:lnSpc>
              <a:defRPr/>
            </a:pPr>
            <a:r>
              <a:rPr lang="en-US" altLang="en-US" sz="1400" i="1">
                <a:solidFill>
                  <a:schemeClr val="bg1">
                    <a:lumMod val="65000"/>
                  </a:schemeClr>
                </a:solidFill>
              </a:rPr>
              <a:t>These three are all secondary to abnormal</a:t>
            </a:r>
          </a:p>
          <a:p>
            <a:pPr algn="ctr" eaLnBrk="1" hangingPunct="1">
              <a:lnSpc>
                <a:spcPct val="85000"/>
              </a:lnSpc>
              <a:defRPr/>
            </a:pPr>
            <a:r>
              <a:rPr lang="en-US" altLang="en-US" sz="1400" i="1">
                <a:solidFill>
                  <a:schemeClr val="bg1">
                    <a:lumMod val="65000"/>
                  </a:schemeClr>
                </a:solidFill>
              </a:rPr>
              <a:t>closure of the embryonic optic fissure</a:t>
            </a:r>
          </a:p>
        </p:txBody>
      </p:sp>
      <p:sp>
        <p:nvSpPr>
          <p:cNvPr id="24" name="Text Box 7">
            <a:extLst>
              <a:ext uri="{FF2B5EF4-FFF2-40B4-BE49-F238E27FC236}">
                <a16:creationId xmlns:a16="http://schemas.microsoft.com/office/drawing/2014/main" id="{204468A2-E2DD-443A-AC88-37688980B366}"/>
              </a:ext>
            </a:extLst>
          </p:cNvPr>
          <p:cNvSpPr txBox="1">
            <a:spLocks noChangeArrowheads="1"/>
          </p:cNvSpPr>
          <p:nvPr/>
        </p:nvSpPr>
        <p:spPr bwMode="auto">
          <a:xfrm>
            <a:off x="76200" y="2514600"/>
            <a:ext cx="2782888" cy="862013"/>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r>
              <a:rPr lang="en-US" altLang="en-US" sz="1400" b="1">
                <a:solidFill>
                  <a:schemeClr val="bg1">
                    <a:lumMod val="65000"/>
                  </a:schemeClr>
                </a:solidFill>
              </a:rPr>
              <a:t>Optic Nerve Coloboma</a:t>
            </a:r>
          </a:p>
          <a:p>
            <a:pPr eaLnBrk="1" hangingPunct="1">
              <a:defRPr/>
            </a:pPr>
            <a:r>
              <a:rPr lang="en-US" altLang="en-US" sz="1200">
                <a:solidFill>
                  <a:schemeClr val="bg1">
                    <a:lumMod val="65000"/>
                  </a:schemeClr>
                </a:solidFill>
              </a:rPr>
              <a:t>1) May resemble…</a:t>
            </a:r>
            <a:r>
              <a:rPr lang="en-US" altLang="en-US" sz="1200" b="1">
                <a:solidFill>
                  <a:schemeClr val="bg1">
                    <a:lumMod val="65000"/>
                  </a:schemeClr>
                </a:solidFill>
              </a:rPr>
              <a:t>deep cupping</a:t>
            </a:r>
          </a:p>
          <a:p>
            <a:pPr eaLnBrk="1" hangingPunct="1">
              <a:defRPr/>
            </a:pPr>
            <a:r>
              <a:rPr lang="en-US" altLang="en-US" sz="1200">
                <a:solidFill>
                  <a:schemeClr val="bg1">
                    <a:lumMod val="65000"/>
                  </a:schemeClr>
                </a:solidFill>
              </a:rPr>
              <a:t>2) Can be…</a:t>
            </a:r>
            <a:r>
              <a:rPr lang="en-US" altLang="en-US" sz="1200" b="1">
                <a:solidFill>
                  <a:schemeClr val="bg1">
                    <a:lumMod val="65000"/>
                  </a:schemeClr>
                </a:solidFill>
              </a:rPr>
              <a:t>bilateral, asymmetric</a:t>
            </a:r>
          </a:p>
          <a:p>
            <a:pPr eaLnBrk="1" hangingPunct="1">
              <a:defRPr/>
            </a:pPr>
            <a:r>
              <a:rPr lang="en-US" altLang="en-US" sz="1200">
                <a:solidFill>
                  <a:schemeClr val="bg1">
                    <a:lumMod val="65000"/>
                  </a:schemeClr>
                </a:solidFill>
              </a:rPr>
              <a:t>3) Part of the…</a:t>
            </a:r>
            <a:r>
              <a:rPr lang="en-US" altLang="en-US" sz="1200" b="1">
                <a:solidFill>
                  <a:schemeClr val="bg1">
                    <a:lumMod val="65000"/>
                  </a:schemeClr>
                </a:solidFill>
              </a:rPr>
              <a:t>CHARGE association</a:t>
            </a:r>
          </a:p>
        </p:txBody>
      </p:sp>
      <p:sp>
        <p:nvSpPr>
          <p:cNvPr id="25" name="Line 8">
            <a:extLst>
              <a:ext uri="{FF2B5EF4-FFF2-40B4-BE49-F238E27FC236}">
                <a16:creationId xmlns:a16="http://schemas.microsoft.com/office/drawing/2014/main" id="{EDEEAEB6-5352-41F1-8557-B23E6F4B4721}"/>
              </a:ext>
            </a:extLst>
          </p:cNvPr>
          <p:cNvSpPr>
            <a:spLocks noChangeShapeType="1"/>
          </p:cNvSpPr>
          <p:nvPr/>
        </p:nvSpPr>
        <p:spPr bwMode="auto">
          <a:xfrm flipH="1">
            <a:off x="2971800" y="2057400"/>
            <a:ext cx="152400" cy="1447800"/>
          </a:xfrm>
          <a:prstGeom prst="line">
            <a:avLst/>
          </a:prstGeom>
          <a:noFill/>
          <a:ln w="9525">
            <a:solidFill>
              <a:schemeClr val="bg1">
                <a:lumMod val="6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en-US">
              <a:latin typeface="Arial" charset="0"/>
            </a:endParaRPr>
          </a:p>
        </p:txBody>
      </p:sp>
      <p:sp>
        <p:nvSpPr>
          <p:cNvPr id="26" name="Text Box 9">
            <a:extLst>
              <a:ext uri="{FF2B5EF4-FFF2-40B4-BE49-F238E27FC236}">
                <a16:creationId xmlns:a16="http://schemas.microsoft.com/office/drawing/2014/main" id="{966E8F5F-47FB-451D-A3AD-4D6CFA5F356D}"/>
              </a:ext>
            </a:extLst>
          </p:cNvPr>
          <p:cNvSpPr txBox="1">
            <a:spLocks noChangeArrowheads="1"/>
          </p:cNvSpPr>
          <p:nvPr/>
        </p:nvSpPr>
        <p:spPr bwMode="auto">
          <a:xfrm>
            <a:off x="1371600" y="4267200"/>
            <a:ext cx="3057525" cy="2154238"/>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r>
              <a:rPr lang="en-US" altLang="en-US" sz="1400" b="1" dirty="0">
                <a:solidFill>
                  <a:schemeClr val="bg1">
                    <a:lumMod val="65000"/>
                  </a:schemeClr>
                </a:solidFill>
              </a:rPr>
              <a:t>Morning-Glory Disc</a:t>
            </a:r>
          </a:p>
          <a:p>
            <a:pPr eaLnBrk="1" hangingPunct="1">
              <a:defRPr/>
            </a:pPr>
            <a:r>
              <a:rPr lang="en-US" altLang="en-US" sz="1200" dirty="0">
                <a:solidFill>
                  <a:schemeClr val="bg1">
                    <a:lumMod val="65000"/>
                  </a:schemeClr>
                </a:solidFill>
              </a:rPr>
              <a:t>--DFE reveals:</a:t>
            </a:r>
          </a:p>
          <a:p>
            <a:pPr eaLnBrk="1" hangingPunct="1">
              <a:defRPr/>
            </a:pPr>
            <a:r>
              <a:rPr lang="en-US" altLang="en-US" sz="1200" dirty="0">
                <a:solidFill>
                  <a:schemeClr val="bg1">
                    <a:lumMod val="65000"/>
                  </a:schemeClr>
                </a:solidFill>
              </a:rPr>
              <a:t>  1) A funnel-shaped…</a:t>
            </a:r>
            <a:r>
              <a:rPr lang="en-US" altLang="en-US" sz="1200" b="1" dirty="0">
                <a:solidFill>
                  <a:schemeClr val="bg1">
                    <a:lumMod val="65000"/>
                  </a:schemeClr>
                </a:solidFill>
              </a:rPr>
              <a:t>excavation</a:t>
            </a:r>
            <a:endParaRPr lang="en-US" altLang="en-US" sz="1200" dirty="0">
              <a:solidFill>
                <a:schemeClr val="bg1">
                  <a:lumMod val="65000"/>
                </a:schemeClr>
              </a:solidFill>
            </a:endParaRPr>
          </a:p>
          <a:p>
            <a:pPr eaLnBrk="1" hangingPunct="1">
              <a:defRPr/>
            </a:pPr>
            <a:r>
              <a:rPr lang="en-US" altLang="en-US" sz="1200" dirty="0">
                <a:solidFill>
                  <a:schemeClr val="bg1">
                    <a:lumMod val="65000"/>
                  </a:schemeClr>
                </a:solidFill>
              </a:rPr>
              <a:t>  2) Number of vessels crossing the rim</a:t>
            </a:r>
          </a:p>
          <a:p>
            <a:pPr eaLnBrk="1" hangingPunct="1">
              <a:defRPr/>
            </a:pPr>
            <a:r>
              <a:rPr lang="en-US" altLang="en-US" sz="1200" dirty="0">
                <a:solidFill>
                  <a:schemeClr val="bg1">
                    <a:lumMod val="65000"/>
                  </a:schemeClr>
                </a:solidFill>
              </a:rPr>
              <a:t>    seems abnormally…</a:t>
            </a:r>
            <a:r>
              <a:rPr lang="en-US" altLang="en-US" sz="1200" b="1" dirty="0">
                <a:solidFill>
                  <a:schemeClr val="bg1">
                    <a:lumMod val="65000"/>
                  </a:schemeClr>
                </a:solidFill>
              </a:rPr>
              <a:t>high</a:t>
            </a:r>
            <a:r>
              <a:rPr lang="en-US" altLang="en-US" sz="1200" dirty="0">
                <a:solidFill>
                  <a:schemeClr val="bg1">
                    <a:lumMod val="65000"/>
                  </a:schemeClr>
                </a:solidFill>
              </a:rPr>
              <a:t> </a:t>
            </a:r>
            <a:endParaRPr lang="en-US" altLang="en-US" sz="1200" b="1" dirty="0">
              <a:solidFill>
                <a:schemeClr val="bg1">
                  <a:lumMod val="65000"/>
                </a:schemeClr>
              </a:solidFill>
            </a:endParaRPr>
          </a:p>
          <a:p>
            <a:pPr eaLnBrk="1" hangingPunct="1">
              <a:defRPr/>
            </a:pPr>
            <a:r>
              <a:rPr lang="en-US" altLang="en-US" sz="1200" dirty="0">
                <a:solidFill>
                  <a:schemeClr val="bg1">
                    <a:lumMod val="65000"/>
                  </a:schemeClr>
                </a:solidFill>
              </a:rPr>
              <a:t>--Tissue is…</a:t>
            </a:r>
            <a:r>
              <a:rPr lang="en-US" altLang="en-US" sz="1200" b="1" dirty="0">
                <a:solidFill>
                  <a:schemeClr val="bg1">
                    <a:lumMod val="65000"/>
                  </a:schemeClr>
                </a:solidFill>
              </a:rPr>
              <a:t>contractile</a:t>
            </a:r>
            <a:r>
              <a:rPr lang="en-US" altLang="en-US" sz="1200" dirty="0">
                <a:solidFill>
                  <a:schemeClr val="bg1">
                    <a:lumMod val="65000"/>
                  </a:schemeClr>
                </a:solidFill>
              </a:rPr>
              <a:t>, so cup seems</a:t>
            </a:r>
          </a:p>
          <a:p>
            <a:pPr eaLnBrk="1" hangingPunct="1">
              <a:defRPr/>
            </a:pPr>
            <a:r>
              <a:rPr lang="en-US" altLang="en-US" sz="1200" dirty="0">
                <a:solidFill>
                  <a:schemeClr val="bg1">
                    <a:lumMod val="65000"/>
                  </a:schemeClr>
                </a:solidFill>
              </a:rPr>
              <a:t>  to…</a:t>
            </a:r>
            <a:r>
              <a:rPr lang="en-US" altLang="en-US" sz="1200" b="1" dirty="0">
                <a:solidFill>
                  <a:schemeClr val="bg1">
                    <a:lumMod val="65000"/>
                  </a:schemeClr>
                </a:solidFill>
              </a:rPr>
              <a:t>open </a:t>
            </a:r>
            <a:r>
              <a:rPr lang="en-US" altLang="en-US" sz="1200" dirty="0">
                <a:solidFill>
                  <a:schemeClr val="bg1">
                    <a:lumMod val="65000"/>
                  </a:schemeClr>
                </a:solidFill>
              </a:rPr>
              <a:t>and</a:t>
            </a:r>
            <a:r>
              <a:rPr lang="en-US" altLang="en-US" sz="1200" b="1" dirty="0">
                <a:solidFill>
                  <a:schemeClr val="bg1">
                    <a:lumMod val="65000"/>
                  </a:schemeClr>
                </a:solidFill>
              </a:rPr>
              <a:t> close</a:t>
            </a:r>
            <a:r>
              <a:rPr lang="en-US" altLang="en-US" sz="1200" dirty="0">
                <a:solidFill>
                  <a:schemeClr val="bg1">
                    <a:lumMod val="65000"/>
                  </a:schemeClr>
                </a:solidFill>
              </a:rPr>
              <a:t> (like its namesake,  </a:t>
            </a:r>
          </a:p>
          <a:p>
            <a:pPr eaLnBrk="1" hangingPunct="1">
              <a:defRPr/>
            </a:pPr>
            <a:r>
              <a:rPr lang="en-US" altLang="en-US" sz="1200" dirty="0">
                <a:solidFill>
                  <a:schemeClr val="bg1">
                    <a:lumMod val="65000"/>
                  </a:schemeClr>
                </a:solidFill>
              </a:rPr>
              <a:t>  the morning-glory flower)</a:t>
            </a:r>
          </a:p>
          <a:p>
            <a:pPr eaLnBrk="1" hangingPunct="1">
              <a:defRPr/>
            </a:pPr>
            <a:r>
              <a:rPr lang="en-US" altLang="en-US" sz="1200" dirty="0">
                <a:solidFill>
                  <a:schemeClr val="bg1">
                    <a:lumMod val="65000"/>
                  </a:schemeClr>
                </a:solidFill>
              </a:rPr>
              <a:t>--VA usually…</a:t>
            </a:r>
            <a:r>
              <a:rPr lang="en-US" altLang="en-US" sz="1200" b="1" dirty="0">
                <a:solidFill>
                  <a:schemeClr val="bg1">
                    <a:lumMod val="65000"/>
                  </a:schemeClr>
                </a:solidFill>
              </a:rPr>
              <a:t>20/200</a:t>
            </a:r>
            <a:r>
              <a:rPr lang="en-US" altLang="en-US" sz="1200" dirty="0">
                <a:solidFill>
                  <a:schemeClr val="bg1">
                    <a:lumMod val="65000"/>
                  </a:schemeClr>
                </a:solidFill>
              </a:rPr>
              <a:t>, but can be…</a:t>
            </a:r>
          </a:p>
          <a:p>
            <a:pPr eaLnBrk="1" hangingPunct="1">
              <a:defRPr/>
            </a:pPr>
            <a:r>
              <a:rPr lang="en-US" altLang="en-US" sz="1200" dirty="0">
                <a:solidFill>
                  <a:schemeClr val="bg1">
                    <a:lumMod val="65000"/>
                  </a:schemeClr>
                </a:solidFill>
              </a:rPr>
              <a:t>   </a:t>
            </a:r>
            <a:r>
              <a:rPr lang="en-US" altLang="en-US" sz="1200" b="1" dirty="0">
                <a:solidFill>
                  <a:schemeClr val="bg1">
                    <a:lumMod val="65000"/>
                  </a:schemeClr>
                </a:solidFill>
              </a:rPr>
              <a:t>20/20&lt;-&gt;NLP</a:t>
            </a:r>
          </a:p>
          <a:p>
            <a:pPr eaLnBrk="1" hangingPunct="1">
              <a:defRPr/>
            </a:pPr>
            <a:r>
              <a:rPr lang="en-US" altLang="en-US" sz="1200" dirty="0">
                <a:solidFill>
                  <a:schemeClr val="bg1">
                    <a:lumMod val="65000"/>
                  </a:schemeClr>
                </a:solidFill>
              </a:rPr>
              <a:t>--1/3 develop…</a:t>
            </a:r>
            <a:r>
              <a:rPr lang="en-US" altLang="en-US" sz="1200" b="1" dirty="0">
                <a:solidFill>
                  <a:schemeClr val="bg1">
                    <a:lumMod val="65000"/>
                  </a:schemeClr>
                </a:solidFill>
              </a:rPr>
              <a:t>serous RD</a:t>
            </a:r>
          </a:p>
        </p:txBody>
      </p:sp>
      <p:sp>
        <p:nvSpPr>
          <p:cNvPr id="27" name="Line 12">
            <a:extLst>
              <a:ext uri="{FF2B5EF4-FFF2-40B4-BE49-F238E27FC236}">
                <a16:creationId xmlns:a16="http://schemas.microsoft.com/office/drawing/2014/main" id="{65BA81D9-D9F9-47DA-B94E-2401C9B40EBF}"/>
              </a:ext>
            </a:extLst>
          </p:cNvPr>
          <p:cNvSpPr>
            <a:spLocks noChangeShapeType="1"/>
          </p:cNvSpPr>
          <p:nvPr/>
        </p:nvSpPr>
        <p:spPr bwMode="auto">
          <a:xfrm>
            <a:off x="3124200" y="2057400"/>
            <a:ext cx="381000" cy="22098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en-US"/>
          </a:p>
        </p:txBody>
      </p:sp>
      <p:sp>
        <p:nvSpPr>
          <p:cNvPr id="30" name="Text Box 13">
            <a:extLst>
              <a:ext uri="{FF2B5EF4-FFF2-40B4-BE49-F238E27FC236}">
                <a16:creationId xmlns:a16="http://schemas.microsoft.com/office/drawing/2014/main" id="{E04BC85D-0482-42C1-8D98-D7B33C07DA16}"/>
              </a:ext>
            </a:extLst>
          </p:cNvPr>
          <p:cNvSpPr txBox="1">
            <a:spLocks noChangeArrowheads="1"/>
          </p:cNvSpPr>
          <p:nvPr/>
        </p:nvSpPr>
        <p:spPr bwMode="auto">
          <a:xfrm>
            <a:off x="5257800" y="3760788"/>
            <a:ext cx="3424238" cy="1231900"/>
          </a:xfrm>
          <a:prstGeom prst="rect">
            <a:avLst/>
          </a:prstGeom>
          <a:solidFill>
            <a:srgbClr val="CCFF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dirty="0"/>
              <a:t>Optic Nerve Hypoplasia</a:t>
            </a:r>
          </a:p>
          <a:p>
            <a:pPr eaLnBrk="1" hangingPunct="1">
              <a:spcBef>
                <a:spcPct val="0"/>
              </a:spcBef>
              <a:buClrTx/>
              <a:buSzTx/>
              <a:buFontTx/>
              <a:buNone/>
            </a:pPr>
            <a:r>
              <a:rPr lang="en-US" altLang="en-US" sz="1200" dirty="0"/>
              <a:t>1) Abnormally low</a:t>
            </a:r>
            <a:r>
              <a:rPr lang="en-US" altLang="en-US" sz="1200" b="1" dirty="0">
                <a:solidFill>
                  <a:srgbClr val="0000FF"/>
                </a:solidFill>
              </a:rPr>
              <a:t> </a:t>
            </a:r>
            <a:r>
              <a:rPr lang="en-US" altLang="en-US" sz="1200" dirty="0"/>
              <a:t>number of…</a:t>
            </a:r>
            <a:r>
              <a:rPr lang="en-US" altLang="en-US" sz="1200" b="1" dirty="0">
                <a:solidFill>
                  <a:srgbClr val="0000FF"/>
                </a:solidFill>
              </a:rPr>
              <a:t>axons</a:t>
            </a:r>
          </a:p>
          <a:p>
            <a:pPr eaLnBrk="1" hangingPunct="1">
              <a:spcBef>
                <a:spcPct val="0"/>
              </a:spcBef>
              <a:buClrTx/>
              <a:buSzTx/>
              <a:buFontTx/>
              <a:buNone/>
            </a:pPr>
            <a:r>
              <a:rPr lang="en-US" altLang="en-US" sz="1200" dirty="0"/>
              <a:t>2) DFE: Small pale disc with…</a:t>
            </a:r>
            <a:r>
              <a:rPr lang="en-US" altLang="en-US" sz="1200" b="1" dirty="0">
                <a:solidFill>
                  <a:srgbClr val="0000FF"/>
                </a:solidFill>
              </a:rPr>
              <a:t>double ring </a:t>
            </a:r>
            <a:r>
              <a:rPr lang="en-US" altLang="en-US" sz="1200" dirty="0"/>
              <a:t>sign</a:t>
            </a:r>
          </a:p>
          <a:p>
            <a:pPr eaLnBrk="1" hangingPunct="1">
              <a:spcBef>
                <a:spcPct val="0"/>
              </a:spcBef>
              <a:buClrTx/>
              <a:buSzTx/>
              <a:buFontTx/>
              <a:buNone/>
            </a:pPr>
            <a:r>
              <a:rPr lang="en-US" altLang="en-US" sz="1200" dirty="0"/>
              <a:t>3) VA…</a:t>
            </a:r>
            <a:r>
              <a:rPr lang="en-US" altLang="en-US" sz="1200" b="1" dirty="0">
                <a:solidFill>
                  <a:srgbClr val="0000FF"/>
                </a:solidFill>
              </a:rPr>
              <a:t>20/15&lt;-&gt;NLP</a:t>
            </a:r>
          </a:p>
          <a:p>
            <a:pPr eaLnBrk="1" hangingPunct="1">
              <a:spcBef>
                <a:spcPct val="0"/>
              </a:spcBef>
              <a:buClrTx/>
              <a:buSzTx/>
              <a:buFontTx/>
              <a:buNone/>
            </a:pPr>
            <a:r>
              <a:rPr lang="en-US" altLang="en-US" sz="1200" dirty="0"/>
              <a:t>4) VF defects…</a:t>
            </a:r>
            <a:r>
              <a:rPr lang="en-US" altLang="en-US" sz="1200" b="1" dirty="0">
                <a:solidFill>
                  <a:srgbClr val="0000FF"/>
                </a:solidFill>
              </a:rPr>
              <a:t>invariably present</a:t>
            </a:r>
          </a:p>
          <a:p>
            <a:pPr eaLnBrk="1" hangingPunct="1">
              <a:spcBef>
                <a:spcPct val="0"/>
              </a:spcBef>
              <a:buClrTx/>
              <a:buSzTx/>
              <a:buFontTx/>
              <a:buNone/>
            </a:pPr>
            <a:r>
              <a:rPr lang="en-US" altLang="en-US" sz="1200" dirty="0"/>
              <a:t>5) Remember the…</a:t>
            </a:r>
            <a:r>
              <a:rPr lang="en-US" altLang="en-US" sz="1200" b="1" dirty="0">
                <a:solidFill>
                  <a:srgbClr val="0000FF"/>
                </a:solidFill>
              </a:rPr>
              <a:t>4 D’s</a:t>
            </a:r>
            <a:r>
              <a:rPr lang="en-US" altLang="en-US" sz="1200" dirty="0"/>
              <a:t> (more on this shortly)</a:t>
            </a:r>
          </a:p>
        </p:txBody>
      </p:sp>
      <p:sp>
        <p:nvSpPr>
          <p:cNvPr id="3" name="TextBox 2">
            <a:extLst>
              <a:ext uri="{FF2B5EF4-FFF2-40B4-BE49-F238E27FC236}">
                <a16:creationId xmlns:a16="http://schemas.microsoft.com/office/drawing/2014/main" id="{68192841-37DB-4365-912A-E85D7BB8C699}"/>
              </a:ext>
            </a:extLst>
          </p:cNvPr>
          <p:cNvSpPr txBox="1"/>
          <p:nvPr/>
        </p:nvSpPr>
        <p:spPr>
          <a:xfrm>
            <a:off x="1453926" y="2168210"/>
            <a:ext cx="7455348" cy="1569660"/>
          </a:xfrm>
          <a:prstGeom prst="rect">
            <a:avLst/>
          </a:prstGeom>
          <a:solidFill>
            <a:schemeClr val="accent5">
              <a:lumMod val="75000"/>
            </a:schemeClr>
          </a:solidFill>
        </p:spPr>
        <p:txBody>
          <a:bodyPr wrap="square" rtlCol="0">
            <a:spAutoFit/>
          </a:bodyPr>
          <a:lstStyle/>
          <a:p>
            <a:r>
              <a:rPr lang="en-US" sz="1600" i="1" dirty="0">
                <a:solidFill>
                  <a:schemeClr val="bg1">
                    <a:lumMod val="50000"/>
                  </a:schemeClr>
                </a:solidFill>
              </a:rPr>
              <a:t>You see a child with optic nerve hypoplasia. What steps should you at least consider taking?</a:t>
            </a:r>
          </a:p>
          <a:p>
            <a:r>
              <a:rPr lang="en-US" sz="1600" dirty="0">
                <a:solidFill>
                  <a:schemeClr val="bg1">
                    <a:lumMod val="50000"/>
                  </a:schemeClr>
                </a:solidFill>
              </a:rPr>
              <a:t>--Obtai</a:t>
            </a:r>
            <a:r>
              <a:rPr lang="en-US" sz="1600" dirty="0">
                <a:solidFill>
                  <a:schemeClr val="accent5">
                    <a:lumMod val="75000"/>
                  </a:schemeClr>
                </a:solidFill>
              </a:rPr>
              <a:t>ning</a:t>
            </a:r>
            <a:r>
              <a:rPr lang="en-US" sz="1600" dirty="0">
                <a:solidFill>
                  <a:schemeClr val="bg1">
                    <a:lumMod val="50000"/>
                  </a:schemeClr>
                </a:solidFill>
              </a:rPr>
              <a:t> </a:t>
            </a:r>
            <a:r>
              <a:rPr lang="en-US" sz="1600" i="1" dirty="0">
                <a:solidFill>
                  <a:schemeClr val="bg1">
                    <a:lumMod val="50000"/>
                  </a:schemeClr>
                </a:solidFill>
              </a:rPr>
              <a:t> </a:t>
            </a:r>
            <a:r>
              <a:rPr lang="en-US" sz="1600" b="1" dirty="0">
                <a:solidFill>
                  <a:srgbClr val="0000FF"/>
                </a:solidFill>
              </a:rPr>
              <a:t>MRI brain</a:t>
            </a:r>
            <a:r>
              <a:rPr lang="en-US" sz="1600" dirty="0">
                <a:solidFill>
                  <a:schemeClr val="accent5">
                    <a:lumMod val="75000"/>
                  </a:schemeClr>
                </a:solidFill>
              </a:rPr>
              <a:t>—a </a:t>
            </a:r>
            <a:r>
              <a:rPr lang="en-US" sz="1600" dirty="0">
                <a:solidFill>
                  <a:schemeClr val="bg1">
                    <a:lumMod val="50000"/>
                  </a:schemeClr>
                </a:solidFill>
              </a:rPr>
              <a:t>variety of CNS abnormalities are associated with it   (will un</a:t>
            </a:r>
            <a:r>
              <a:rPr lang="en-US" sz="1600" dirty="0">
                <a:solidFill>
                  <a:schemeClr val="accent5">
                    <a:lumMod val="75000"/>
                  </a:schemeClr>
                </a:solidFill>
              </a:rPr>
              <a:t>pack</a:t>
            </a:r>
            <a:r>
              <a:rPr lang="en-US" sz="1600" dirty="0">
                <a:solidFill>
                  <a:schemeClr val="bg1">
                    <a:lumMod val="50000"/>
                  </a:schemeClr>
                </a:solidFill>
              </a:rPr>
              <a:t> </a:t>
            </a:r>
            <a:r>
              <a:rPr lang="en-US" sz="1600" dirty="0">
                <a:solidFill>
                  <a:schemeClr val="accent5">
                    <a:lumMod val="75000"/>
                  </a:schemeClr>
                </a:solidFill>
              </a:rPr>
              <a:t>this in the upco</a:t>
            </a:r>
            <a:r>
              <a:rPr lang="en-US" sz="1600" dirty="0">
                <a:solidFill>
                  <a:schemeClr val="bg1">
                    <a:lumMod val="50000"/>
                  </a:schemeClr>
                </a:solidFill>
              </a:rPr>
              <a:t>ming </a:t>
            </a:r>
            <a:r>
              <a:rPr lang="en-US" sz="1600" i="1" dirty="0">
                <a:solidFill>
                  <a:schemeClr val="bg1">
                    <a:lumMod val="50000"/>
                  </a:schemeClr>
                </a:solidFill>
              </a:rPr>
              <a:t>4 D’s </a:t>
            </a:r>
            <a:r>
              <a:rPr lang="en-US" sz="1600" dirty="0">
                <a:solidFill>
                  <a:schemeClr val="bg1">
                    <a:lumMod val="50000"/>
                  </a:schemeClr>
                </a:solidFill>
              </a:rPr>
              <a:t>section)</a:t>
            </a:r>
          </a:p>
          <a:p>
            <a:r>
              <a:rPr lang="en-US" sz="1600" dirty="0">
                <a:solidFill>
                  <a:schemeClr val="bg1">
                    <a:lumMod val="50000"/>
                  </a:schemeClr>
                </a:solidFill>
              </a:rPr>
              <a:t>--Gettin</a:t>
            </a:r>
            <a:r>
              <a:rPr lang="en-US" sz="1600" dirty="0">
                <a:solidFill>
                  <a:schemeClr val="accent5">
                    <a:lumMod val="75000"/>
                  </a:schemeClr>
                </a:solidFill>
              </a:rPr>
              <a:t>g</a:t>
            </a:r>
            <a:r>
              <a:rPr lang="en-US" sz="1600" dirty="0">
                <a:solidFill>
                  <a:schemeClr val="bg1">
                    <a:lumMod val="50000"/>
                  </a:schemeClr>
                </a:solidFill>
              </a:rPr>
              <a:t> </a:t>
            </a:r>
            <a:r>
              <a:rPr lang="en-US" sz="1600" dirty="0">
                <a:solidFill>
                  <a:schemeClr val="accent5">
                    <a:lumMod val="75000"/>
                  </a:schemeClr>
                </a:solidFill>
              </a:rPr>
              <a:t>an</a:t>
            </a:r>
            <a:r>
              <a:rPr lang="en-US" sz="1600" dirty="0">
                <a:solidFill>
                  <a:schemeClr val="bg1">
                    <a:lumMod val="50000"/>
                  </a:schemeClr>
                </a:solidFill>
              </a:rPr>
              <a:t>  </a:t>
            </a:r>
            <a:r>
              <a:rPr lang="en-US" sz="1600" dirty="0">
                <a:solidFill>
                  <a:schemeClr val="accent5">
                    <a:lumMod val="75000"/>
                  </a:schemeClr>
                </a:solidFill>
              </a:rPr>
              <a:t>endocrine</a:t>
            </a:r>
            <a:r>
              <a:rPr lang="en-US" sz="1600" dirty="0">
                <a:solidFill>
                  <a:schemeClr val="bg1">
                    <a:lumMod val="50000"/>
                  </a:schemeClr>
                </a:solidFill>
              </a:rPr>
              <a:t>  </a:t>
            </a:r>
            <a:r>
              <a:rPr lang="en-US" sz="1600" dirty="0">
                <a:solidFill>
                  <a:schemeClr val="accent5">
                    <a:lumMod val="75000"/>
                  </a:schemeClr>
                </a:solidFill>
              </a:rPr>
              <a:t>co</a:t>
            </a:r>
            <a:r>
              <a:rPr lang="en-US" sz="1600" dirty="0">
                <a:solidFill>
                  <a:schemeClr val="bg1">
                    <a:lumMod val="50000"/>
                  </a:schemeClr>
                </a:solidFill>
              </a:rPr>
              <a:t>nsult—multiple hormonal deficiencies are associated (mainly  </a:t>
            </a:r>
            <a:r>
              <a:rPr lang="en-US" sz="1600" b="1" dirty="0">
                <a:solidFill>
                  <a:srgbClr val="0000FF"/>
                </a:solidFill>
              </a:rPr>
              <a:t>pituitary- related</a:t>
            </a:r>
            <a:r>
              <a:rPr lang="en-US" sz="1600" dirty="0">
                <a:solidFill>
                  <a:schemeClr val="bg1">
                    <a:lumMod val="50000"/>
                  </a:schemeClr>
                </a:solidFill>
              </a:rPr>
              <a:t>)</a:t>
            </a:r>
          </a:p>
        </p:txBody>
      </p:sp>
      <p:sp>
        <p:nvSpPr>
          <p:cNvPr id="5" name="TextBox 4">
            <a:extLst>
              <a:ext uri="{FF2B5EF4-FFF2-40B4-BE49-F238E27FC236}">
                <a16:creationId xmlns:a16="http://schemas.microsoft.com/office/drawing/2014/main" id="{ACCBA48F-740B-4E86-D3B0-8D9351961DE8}"/>
              </a:ext>
            </a:extLst>
          </p:cNvPr>
          <p:cNvSpPr txBox="1"/>
          <p:nvPr/>
        </p:nvSpPr>
        <p:spPr>
          <a:xfrm>
            <a:off x="978450" y="585868"/>
            <a:ext cx="4425624" cy="1815882"/>
          </a:xfrm>
          <a:prstGeom prst="rect">
            <a:avLst/>
          </a:prstGeom>
          <a:solidFill>
            <a:schemeClr val="accent6">
              <a:lumMod val="75000"/>
            </a:schemeClr>
          </a:solidFill>
        </p:spPr>
        <p:txBody>
          <a:bodyPr wrap="square" rtlCol="0">
            <a:spAutoFit/>
          </a:bodyPr>
          <a:lstStyle/>
          <a:p>
            <a:r>
              <a:rPr lang="en-US" sz="1400" i="1" dirty="0">
                <a:solidFill>
                  <a:schemeClr val="tx1">
                    <a:lumMod val="50000"/>
                    <a:lumOff val="50000"/>
                  </a:schemeClr>
                </a:solidFill>
              </a:rPr>
              <a:t>What is the classic </a:t>
            </a:r>
            <a:r>
              <a:rPr lang="en-US" sz="1400" b="1" i="1" dirty="0">
                <a:solidFill>
                  <a:schemeClr val="tx1">
                    <a:lumMod val="50000"/>
                    <a:lumOff val="50000"/>
                  </a:schemeClr>
                </a:solidFill>
              </a:rPr>
              <a:t>structural</a:t>
            </a:r>
            <a:r>
              <a:rPr lang="en-US" sz="1400" i="1" dirty="0">
                <a:solidFill>
                  <a:schemeClr val="tx1">
                    <a:lumMod val="50000"/>
                    <a:lumOff val="50000"/>
                  </a:schemeClr>
                </a:solidFill>
              </a:rPr>
              <a:t> pituitary abnormality associated with ON hypoplasia?</a:t>
            </a:r>
          </a:p>
          <a:p>
            <a:r>
              <a:rPr lang="en-US" sz="1400" dirty="0">
                <a:solidFill>
                  <a:schemeClr val="tx1">
                    <a:lumMod val="50000"/>
                    <a:lumOff val="50000"/>
                  </a:schemeClr>
                </a:solidFill>
              </a:rPr>
              <a:t>Anterior pituitary hypoplasia coupled with an  ectopic  posterior pituitary</a:t>
            </a:r>
          </a:p>
          <a:p>
            <a:endParaRPr lang="en-US" sz="1400" i="1" dirty="0">
              <a:solidFill>
                <a:schemeClr val="tx1">
                  <a:lumMod val="50000"/>
                  <a:lumOff val="50000"/>
                </a:schemeClr>
              </a:solidFill>
            </a:endParaRPr>
          </a:p>
          <a:p>
            <a:r>
              <a:rPr lang="en-US" sz="1400" i="1" dirty="0">
                <a:solidFill>
                  <a:schemeClr val="tx1">
                    <a:lumMod val="50000"/>
                    <a:lumOff val="50000"/>
                  </a:schemeClr>
                </a:solidFill>
              </a:rPr>
              <a:t>How will this manifest on neuroimaging?</a:t>
            </a:r>
          </a:p>
          <a:p>
            <a:r>
              <a:rPr lang="en-US" sz="1400" dirty="0">
                <a:solidFill>
                  <a:schemeClr val="tx1">
                    <a:lumMod val="50000"/>
                    <a:lumOff val="50000"/>
                  </a:schemeClr>
                </a:solidFill>
              </a:rPr>
              <a:t>As an absent/hypoplastic anterior pituitary coupled with a  bright  spot at the  upper  infundibulum</a:t>
            </a:r>
          </a:p>
        </p:txBody>
      </p:sp>
      <p:sp>
        <p:nvSpPr>
          <p:cNvPr id="6" name="TextBox 5">
            <a:extLst>
              <a:ext uri="{FF2B5EF4-FFF2-40B4-BE49-F238E27FC236}">
                <a16:creationId xmlns:a16="http://schemas.microsoft.com/office/drawing/2014/main" id="{DEEFFBFF-E94E-116A-AAFF-0DCF6D8E3C3B}"/>
              </a:ext>
            </a:extLst>
          </p:cNvPr>
          <p:cNvSpPr txBox="1"/>
          <p:nvPr/>
        </p:nvSpPr>
        <p:spPr>
          <a:xfrm>
            <a:off x="726419" y="3822918"/>
            <a:ext cx="4302781" cy="1815882"/>
          </a:xfrm>
          <a:prstGeom prst="rect">
            <a:avLst/>
          </a:prstGeom>
          <a:solidFill>
            <a:srgbClr val="FFDB69"/>
          </a:solidFill>
        </p:spPr>
        <p:txBody>
          <a:bodyPr wrap="none" rtlCol="0">
            <a:spAutoFit/>
          </a:bodyPr>
          <a:lstStyle/>
          <a:p>
            <a:r>
              <a:rPr lang="en-US" sz="1400" i="1" dirty="0"/>
              <a:t>What pituitary-related deficiencies may be present?</a:t>
            </a:r>
          </a:p>
          <a:p>
            <a:r>
              <a:rPr lang="en-US" sz="1400" dirty="0"/>
              <a:t>Anything up to and including panhypopituitarism</a:t>
            </a:r>
          </a:p>
          <a:p>
            <a:endParaRPr lang="en-US" sz="1400" dirty="0">
              <a:solidFill>
                <a:srgbClr val="FFDB69"/>
              </a:solidFill>
            </a:endParaRPr>
          </a:p>
          <a:p>
            <a:r>
              <a:rPr lang="en-US" sz="1400" i="1" dirty="0">
                <a:solidFill>
                  <a:srgbClr val="FFDB69"/>
                </a:solidFill>
              </a:rPr>
              <a:t>If an infant/child has ON hypoplasia and…</a:t>
            </a:r>
          </a:p>
          <a:p>
            <a:r>
              <a:rPr lang="en-US" sz="1400" i="1" dirty="0">
                <a:solidFill>
                  <a:srgbClr val="FFDB69"/>
                </a:solidFill>
              </a:rPr>
              <a:t>…short stature, think: </a:t>
            </a:r>
            <a:r>
              <a:rPr lang="en-US" sz="1400" dirty="0">
                <a:solidFill>
                  <a:srgbClr val="FFDB69"/>
                </a:solidFill>
              </a:rPr>
              <a:t>Growth-hormone deficiency</a:t>
            </a:r>
          </a:p>
          <a:p>
            <a:r>
              <a:rPr lang="en-US" sz="1400" i="1" dirty="0">
                <a:solidFill>
                  <a:srgbClr val="FFDB69"/>
                </a:solidFill>
              </a:rPr>
              <a:t>…neonatal jaundice, think: </a:t>
            </a:r>
            <a:r>
              <a:rPr lang="en-US" sz="1400" dirty="0">
                <a:solidFill>
                  <a:srgbClr val="FFDB69"/>
                </a:solidFill>
              </a:rPr>
              <a:t>Hypothyroidism</a:t>
            </a:r>
          </a:p>
          <a:p>
            <a:r>
              <a:rPr lang="en-US" sz="1400" i="1" dirty="0">
                <a:solidFill>
                  <a:srgbClr val="FFDB69"/>
                </a:solidFill>
              </a:rPr>
              <a:t>…hypoglycemia/seizures, think: </a:t>
            </a:r>
            <a:r>
              <a:rPr lang="en-US" sz="1400" dirty="0">
                <a:solidFill>
                  <a:srgbClr val="FFDB69"/>
                </a:solidFill>
              </a:rPr>
              <a:t>Panhypopituitarism</a:t>
            </a:r>
          </a:p>
          <a:p>
            <a:r>
              <a:rPr lang="en-US" sz="1400" i="1" dirty="0">
                <a:solidFill>
                  <a:srgbClr val="FFDB69"/>
                </a:solidFill>
              </a:rPr>
              <a:t>…diabetes insipidus, think: </a:t>
            </a:r>
            <a:r>
              <a:rPr lang="en-US" sz="1400" dirty="0">
                <a:solidFill>
                  <a:srgbClr val="FFDB69"/>
                </a:solidFill>
              </a:rPr>
              <a:t>Hypocortisolism</a:t>
            </a:r>
          </a:p>
        </p:txBody>
      </p:sp>
      <p:sp>
        <p:nvSpPr>
          <p:cNvPr id="2" name="Oval 1">
            <a:extLst>
              <a:ext uri="{FF2B5EF4-FFF2-40B4-BE49-F238E27FC236}">
                <a16:creationId xmlns:a16="http://schemas.microsoft.com/office/drawing/2014/main" id="{06210155-FE3F-448F-9971-DE121E80A8D2}"/>
              </a:ext>
            </a:extLst>
          </p:cNvPr>
          <p:cNvSpPr/>
          <p:nvPr/>
        </p:nvSpPr>
        <p:spPr>
          <a:xfrm>
            <a:off x="4800600" y="3505200"/>
            <a:ext cx="4114800" cy="1828800"/>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Frame 3">
            <a:extLst>
              <a:ext uri="{FF2B5EF4-FFF2-40B4-BE49-F238E27FC236}">
                <a16:creationId xmlns:a16="http://schemas.microsoft.com/office/drawing/2014/main" id="{86A7C9C9-81FD-7FB2-5FBB-6B8EB36CC122}"/>
              </a:ext>
            </a:extLst>
          </p:cNvPr>
          <p:cNvSpPr/>
          <p:nvPr/>
        </p:nvSpPr>
        <p:spPr>
          <a:xfrm>
            <a:off x="2057400" y="2522538"/>
            <a:ext cx="2097088" cy="1343920"/>
          </a:xfrm>
          <a:prstGeom prst="frame">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Tree>
    <p:extLst>
      <p:ext uri="{BB962C8B-B14F-4D97-AF65-F5344CB8AC3E}">
        <p14:creationId xmlns:p14="http://schemas.microsoft.com/office/powerpoint/2010/main" val="3111080895"/>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8" name="Text Box 3">
            <a:extLst>
              <a:ext uri="{FF2B5EF4-FFF2-40B4-BE49-F238E27FC236}">
                <a16:creationId xmlns:a16="http://schemas.microsoft.com/office/drawing/2014/main" id="{AF5372DA-360F-4C45-B7FD-04AC13B430C2}"/>
              </a:ext>
            </a:extLst>
          </p:cNvPr>
          <p:cNvSpPr txBox="1">
            <a:spLocks noChangeArrowheads="1"/>
          </p:cNvSpPr>
          <p:nvPr/>
        </p:nvSpPr>
        <p:spPr bwMode="auto">
          <a:xfrm>
            <a:off x="76200" y="2514600"/>
            <a:ext cx="2782888" cy="862013"/>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Optic Nerve Coloboma</a:t>
            </a:r>
          </a:p>
          <a:p>
            <a:pPr eaLnBrk="1" hangingPunct="1">
              <a:spcBef>
                <a:spcPct val="0"/>
              </a:spcBef>
              <a:buClrTx/>
              <a:buSzTx/>
              <a:buFontTx/>
              <a:buNone/>
            </a:pPr>
            <a:r>
              <a:rPr lang="en-US" altLang="en-US" sz="1200"/>
              <a:t>1) May resemble…</a:t>
            </a:r>
            <a:r>
              <a:rPr lang="en-US" altLang="en-US" sz="1200" b="1">
                <a:solidFill>
                  <a:srgbClr val="0000FF"/>
                </a:solidFill>
              </a:rPr>
              <a:t>deep cupping</a:t>
            </a:r>
          </a:p>
          <a:p>
            <a:pPr eaLnBrk="1" hangingPunct="1">
              <a:spcBef>
                <a:spcPct val="0"/>
              </a:spcBef>
              <a:buClrTx/>
              <a:buSzTx/>
              <a:buFontTx/>
              <a:buNone/>
            </a:pPr>
            <a:r>
              <a:rPr lang="en-US" altLang="en-US" sz="1200"/>
              <a:t>2) Can be… </a:t>
            </a:r>
            <a:r>
              <a:rPr lang="en-US" altLang="en-US" sz="1200" b="1">
                <a:solidFill>
                  <a:srgbClr val="CCECFF"/>
                </a:solidFill>
              </a:rPr>
              <a:t>bilateral, asymmetric</a:t>
            </a:r>
          </a:p>
          <a:p>
            <a:pPr eaLnBrk="1" hangingPunct="1">
              <a:spcBef>
                <a:spcPct val="0"/>
              </a:spcBef>
              <a:buClrTx/>
              <a:buSzTx/>
              <a:buFontTx/>
              <a:buNone/>
            </a:pPr>
            <a:r>
              <a:rPr lang="en-US" altLang="en-US" sz="1200"/>
              <a:t>3) </a:t>
            </a:r>
            <a:r>
              <a:rPr lang="en-US" altLang="en-US" sz="1200">
                <a:solidFill>
                  <a:srgbClr val="CCECFF"/>
                </a:solidFill>
              </a:rPr>
              <a:t>Part of the…</a:t>
            </a:r>
            <a:r>
              <a:rPr lang="en-US" altLang="en-US" sz="1200" b="1">
                <a:solidFill>
                  <a:srgbClr val="CCECFF"/>
                </a:solidFill>
              </a:rPr>
              <a:t>CHARGE association</a:t>
            </a:r>
          </a:p>
        </p:txBody>
      </p:sp>
      <p:sp>
        <p:nvSpPr>
          <p:cNvPr id="9219" name="Line 4">
            <a:extLst>
              <a:ext uri="{FF2B5EF4-FFF2-40B4-BE49-F238E27FC236}">
                <a16:creationId xmlns:a16="http://schemas.microsoft.com/office/drawing/2014/main" id="{4128C269-3DFE-4C93-9884-01FF8B81C3A0}"/>
              </a:ext>
            </a:extLst>
          </p:cNvPr>
          <p:cNvSpPr>
            <a:spLocks noChangeShapeType="1"/>
          </p:cNvSpPr>
          <p:nvPr/>
        </p:nvSpPr>
        <p:spPr bwMode="auto">
          <a:xfrm flipH="1">
            <a:off x="1600200" y="2057400"/>
            <a:ext cx="1524000" cy="3810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9220" name="Text Box 5">
            <a:extLst>
              <a:ext uri="{FF2B5EF4-FFF2-40B4-BE49-F238E27FC236}">
                <a16:creationId xmlns:a16="http://schemas.microsoft.com/office/drawing/2014/main" id="{B3F109D7-ADAD-490B-9638-ECEB16867742}"/>
              </a:ext>
            </a:extLst>
          </p:cNvPr>
          <p:cNvSpPr txBox="1">
            <a:spLocks noChangeArrowheads="1"/>
          </p:cNvSpPr>
          <p:nvPr/>
        </p:nvSpPr>
        <p:spPr bwMode="auto">
          <a:xfrm>
            <a:off x="1357313" y="1524000"/>
            <a:ext cx="3511550" cy="4540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1400" i="1" dirty="0">
                <a:solidFill>
                  <a:srgbClr val="0000FF"/>
                </a:solidFill>
              </a:rPr>
              <a:t>These three are all secondary to abnormal</a:t>
            </a:r>
          </a:p>
          <a:p>
            <a:pPr algn="ctr" eaLnBrk="1" hangingPunct="1">
              <a:lnSpc>
                <a:spcPct val="85000"/>
              </a:lnSpc>
              <a:spcBef>
                <a:spcPct val="0"/>
              </a:spcBef>
              <a:buClrTx/>
              <a:buSzTx/>
              <a:buFontTx/>
              <a:buNone/>
            </a:pPr>
            <a:r>
              <a:rPr lang="en-US" altLang="en-US" sz="1400" i="1" dirty="0">
                <a:solidFill>
                  <a:srgbClr val="0000FF"/>
                </a:solidFill>
              </a:rPr>
              <a:t>closure of the embryonic optic fissure</a:t>
            </a:r>
          </a:p>
        </p:txBody>
      </p:sp>
      <p:sp>
        <p:nvSpPr>
          <p:cNvPr id="9222" name="TextBox 1">
            <a:extLst>
              <a:ext uri="{FF2B5EF4-FFF2-40B4-BE49-F238E27FC236}">
                <a16:creationId xmlns:a16="http://schemas.microsoft.com/office/drawing/2014/main" id="{7816CB8C-4795-4850-8F25-903FED2EED7A}"/>
              </a:ext>
            </a:extLst>
          </p:cNvPr>
          <p:cNvSpPr txBox="1">
            <a:spLocks noChangeArrowheads="1"/>
          </p:cNvSpPr>
          <p:nvPr/>
        </p:nvSpPr>
        <p:spPr bwMode="auto">
          <a:xfrm>
            <a:off x="987425" y="2895600"/>
            <a:ext cx="841375"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200" i="1">
                <a:solidFill>
                  <a:srgbClr val="0000FF"/>
                </a:solidFill>
              </a:rPr>
              <a:t>[laterality]</a:t>
            </a:r>
          </a:p>
        </p:txBody>
      </p:sp>
      <p:sp>
        <p:nvSpPr>
          <p:cNvPr id="9223" name="Slide Number Placeholder 1">
            <a:extLst>
              <a:ext uri="{FF2B5EF4-FFF2-40B4-BE49-F238E27FC236}">
                <a16:creationId xmlns:a16="http://schemas.microsoft.com/office/drawing/2014/main" id="{CDBFBE2A-1EB1-40DF-A3E3-1673BEA9A4B0}"/>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8E955088-101C-48F8-AA84-CFFFABC0191E}" type="slidenum">
              <a:rPr lang="en-US" altLang="en-US" sz="1000"/>
              <a:pPr>
                <a:spcBef>
                  <a:spcPct val="0"/>
                </a:spcBef>
                <a:buClrTx/>
                <a:buSzTx/>
                <a:buFontTx/>
                <a:buNone/>
              </a:pPr>
              <a:t>15</a:t>
            </a:fld>
            <a:endParaRPr lang="en-US" altLang="en-US" sz="1000"/>
          </a:p>
        </p:txBody>
      </p:sp>
      <p:sp>
        <p:nvSpPr>
          <p:cNvPr id="8" name="Line 12">
            <a:extLst>
              <a:ext uri="{FF2B5EF4-FFF2-40B4-BE49-F238E27FC236}">
                <a16:creationId xmlns:a16="http://schemas.microsoft.com/office/drawing/2014/main" id="{8474E1C9-B7AD-4E85-9036-4A835E88587A}"/>
              </a:ext>
            </a:extLst>
          </p:cNvPr>
          <p:cNvSpPr>
            <a:spLocks noChangeShapeType="1"/>
          </p:cNvSpPr>
          <p:nvPr/>
        </p:nvSpPr>
        <p:spPr bwMode="auto">
          <a:xfrm>
            <a:off x="3124200" y="2057400"/>
            <a:ext cx="381000" cy="22098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en-US"/>
          </a:p>
        </p:txBody>
      </p:sp>
      <p:sp>
        <p:nvSpPr>
          <p:cNvPr id="9" name="Line 14">
            <a:extLst>
              <a:ext uri="{FF2B5EF4-FFF2-40B4-BE49-F238E27FC236}">
                <a16:creationId xmlns:a16="http://schemas.microsoft.com/office/drawing/2014/main" id="{C5A7A4B7-042B-45DA-A8CF-4DB98BFE1B2D}"/>
              </a:ext>
            </a:extLst>
          </p:cNvPr>
          <p:cNvSpPr>
            <a:spLocks noChangeShapeType="1"/>
          </p:cNvSpPr>
          <p:nvPr/>
        </p:nvSpPr>
        <p:spPr bwMode="auto">
          <a:xfrm flipH="1">
            <a:off x="2971800" y="2057400"/>
            <a:ext cx="152400" cy="14478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en-US"/>
          </a:p>
        </p:txBody>
      </p:sp>
      <p:sp>
        <p:nvSpPr>
          <p:cNvPr id="10" name="Text Box 16">
            <a:extLst>
              <a:ext uri="{FF2B5EF4-FFF2-40B4-BE49-F238E27FC236}">
                <a16:creationId xmlns:a16="http://schemas.microsoft.com/office/drawing/2014/main" id="{2EFF1943-BA0F-4D10-8867-073E04A39C16}"/>
              </a:ext>
            </a:extLst>
          </p:cNvPr>
          <p:cNvSpPr txBox="1">
            <a:spLocks noChangeArrowheads="1"/>
          </p:cNvSpPr>
          <p:nvPr/>
        </p:nvSpPr>
        <p:spPr bwMode="auto">
          <a:xfrm>
            <a:off x="4648200" y="2576513"/>
            <a:ext cx="3973513" cy="862012"/>
          </a:xfrm>
          <a:prstGeom prst="rect">
            <a:avLst/>
          </a:prstGeom>
          <a:solidFill>
            <a:srgbClr val="FFC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defRPr/>
            </a:pPr>
            <a:r>
              <a:rPr lang="en-US" altLang="en-US" sz="1400" b="1" dirty="0">
                <a:solidFill>
                  <a:schemeClr val="bg1">
                    <a:lumMod val="65000"/>
                  </a:schemeClr>
                </a:solidFill>
              </a:rPr>
              <a:t>Myelinated RNFL</a:t>
            </a:r>
          </a:p>
          <a:p>
            <a:pPr eaLnBrk="1" hangingPunct="1">
              <a:spcBef>
                <a:spcPct val="0"/>
              </a:spcBef>
              <a:buClrTx/>
              <a:buSzTx/>
              <a:buFontTx/>
              <a:buNone/>
              <a:defRPr/>
            </a:pPr>
            <a:r>
              <a:rPr lang="en-US" altLang="en-US" sz="1200" dirty="0">
                <a:solidFill>
                  <a:srgbClr val="FFCCFF"/>
                </a:solidFill>
              </a:rPr>
              <a:t>--Myelin normally starts at LGN, ends at lamina </a:t>
            </a:r>
            <a:r>
              <a:rPr lang="en-US" altLang="en-US" sz="1200" dirty="0" err="1">
                <a:solidFill>
                  <a:srgbClr val="FFCCFF"/>
                </a:solidFill>
              </a:rPr>
              <a:t>cribrosa</a:t>
            </a:r>
            <a:endParaRPr lang="en-US" altLang="en-US" sz="1200" dirty="0">
              <a:solidFill>
                <a:srgbClr val="FFCCFF"/>
              </a:solidFill>
            </a:endParaRPr>
          </a:p>
          <a:p>
            <a:pPr eaLnBrk="1" hangingPunct="1">
              <a:spcBef>
                <a:spcPct val="0"/>
              </a:spcBef>
              <a:buClrTx/>
              <a:buSzTx/>
              <a:buFontTx/>
              <a:buNone/>
              <a:defRPr/>
            </a:pPr>
            <a:r>
              <a:rPr lang="en-US" altLang="en-US" sz="1200" dirty="0">
                <a:solidFill>
                  <a:srgbClr val="FFCCFF"/>
                </a:solidFill>
              </a:rPr>
              <a:t>--Can be patchy, discontinuous</a:t>
            </a:r>
          </a:p>
          <a:p>
            <a:pPr eaLnBrk="1" hangingPunct="1">
              <a:spcBef>
                <a:spcPct val="0"/>
              </a:spcBef>
              <a:buClrTx/>
              <a:buSzTx/>
              <a:buFontTx/>
              <a:buNone/>
              <a:defRPr/>
            </a:pPr>
            <a:r>
              <a:rPr lang="en-US" altLang="en-US" sz="1200" dirty="0">
                <a:solidFill>
                  <a:srgbClr val="FFCCFF"/>
                </a:solidFill>
              </a:rPr>
              <a:t>--Corresponding VF has absolute scotoma</a:t>
            </a:r>
          </a:p>
        </p:txBody>
      </p:sp>
      <p:sp>
        <p:nvSpPr>
          <p:cNvPr id="12" name="Text Box 18">
            <a:extLst>
              <a:ext uri="{FF2B5EF4-FFF2-40B4-BE49-F238E27FC236}">
                <a16:creationId xmlns:a16="http://schemas.microsoft.com/office/drawing/2014/main" id="{A71DC0A7-0D91-4F02-9B4B-DD293E9000B8}"/>
              </a:ext>
            </a:extLst>
          </p:cNvPr>
          <p:cNvSpPr txBox="1">
            <a:spLocks noChangeArrowheads="1"/>
          </p:cNvSpPr>
          <p:nvPr/>
        </p:nvSpPr>
        <p:spPr bwMode="auto">
          <a:xfrm>
            <a:off x="5546725" y="1687513"/>
            <a:ext cx="3452813" cy="677862"/>
          </a:xfrm>
          <a:prstGeom prst="rect">
            <a:avLst/>
          </a:prstGeom>
          <a:solidFill>
            <a:srgbClr val="FFFF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defRPr/>
            </a:pPr>
            <a:r>
              <a:rPr lang="en-US" altLang="en-US" sz="1400" b="1" dirty="0" err="1">
                <a:solidFill>
                  <a:schemeClr val="bg1">
                    <a:lumMod val="75000"/>
                  </a:schemeClr>
                </a:solidFill>
              </a:rPr>
              <a:t>Megalopapilla</a:t>
            </a:r>
            <a:endParaRPr lang="en-US" altLang="en-US" sz="1400" b="1" dirty="0">
              <a:solidFill>
                <a:schemeClr val="bg1">
                  <a:lumMod val="75000"/>
                </a:schemeClr>
              </a:solidFill>
            </a:endParaRPr>
          </a:p>
          <a:p>
            <a:pPr eaLnBrk="1" hangingPunct="1">
              <a:spcBef>
                <a:spcPct val="0"/>
              </a:spcBef>
              <a:buClrTx/>
              <a:buSzTx/>
              <a:buFontTx/>
              <a:buNone/>
              <a:defRPr/>
            </a:pPr>
            <a:r>
              <a:rPr lang="en-US" altLang="en-US" sz="1200" dirty="0">
                <a:solidFill>
                  <a:srgbClr val="FFFF99"/>
                </a:solidFill>
              </a:rPr>
              <a:t>--Abnormally large diameter of </a:t>
            </a:r>
            <a:r>
              <a:rPr lang="en-US" altLang="en-US" sz="1200" b="1" dirty="0">
                <a:solidFill>
                  <a:srgbClr val="FFFF99"/>
                </a:solidFill>
              </a:rPr>
              <a:t>disc and cup</a:t>
            </a:r>
          </a:p>
          <a:p>
            <a:pPr eaLnBrk="1" hangingPunct="1">
              <a:spcBef>
                <a:spcPct val="0"/>
              </a:spcBef>
              <a:buClrTx/>
              <a:buSzTx/>
              <a:buFontTx/>
              <a:buNone/>
              <a:defRPr/>
            </a:pPr>
            <a:r>
              <a:rPr lang="en-US" altLang="en-US" sz="1200" dirty="0">
                <a:solidFill>
                  <a:srgbClr val="FFFF99"/>
                </a:solidFill>
              </a:rPr>
              <a:t>--VF testing may reveal an </a:t>
            </a:r>
            <a:r>
              <a:rPr lang="en-US" altLang="en-US" sz="1200" b="1" dirty="0">
                <a:solidFill>
                  <a:srgbClr val="FFFF99"/>
                </a:solidFill>
              </a:rPr>
              <a:t>enlarged blind spot</a:t>
            </a:r>
          </a:p>
        </p:txBody>
      </p:sp>
      <p:sp>
        <p:nvSpPr>
          <p:cNvPr id="13" name="Text Box 19">
            <a:extLst>
              <a:ext uri="{FF2B5EF4-FFF2-40B4-BE49-F238E27FC236}">
                <a16:creationId xmlns:a16="http://schemas.microsoft.com/office/drawing/2014/main" id="{8817EB9E-9EB2-45D7-AE07-D8B17B8AB140}"/>
              </a:ext>
            </a:extLst>
          </p:cNvPr>
          <p:cNvSpPr txBox="1">
            <a:spLocks noChangeArrowheads="1"/>
          </p:cNvSpPr>
          <p:nvPr/>
        </p:nvSpPr>
        <p:spPr bwMode="auto">
          <a:xfrm>
            <a:off x="5257800" y="3760788"/>
            <a:ext cx="3273425" cy="1231900"/>
          </a:xfrm>
          <a:prstGeom prst="rect">
            <a:avLst/>
          </a:prstGeom>
          <a:solidFill>
            <a:srgbClr val="CCFFCC"/>
          </a:solidFill>
          <a:ln w="9525">
            <a:no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defRPr/>
            </a:pPr>
            <a:r>
              <a:rPr lang="en-US" altLang="en-US" sz="1400" b="1" dirty="0">
                <a:solidFill>
                  <a:schemeClr val="bg1">
                    <a:lumMod val="65000"/>
                  </a:schemeClr>
                </a:solidFill>
              </a:rPr>
              <a:t>Optic Nerve Hypoplasia</a:t>
            </a:r>
          </a:p>
          <a:p>
            <a:pPr eaLnBrk="1" hangingPunct="1">
              <a:spcBef>
                <a:spcPct val="0"/>
              </a:spcBef>
              <a:buClrTx/>
              <a:buSzTx/>
              <a:buFontTx/>
              <a:buNone/>
              <a:defRPr/>
            </a:pPr>
            <a:r>
              <a:rPr lang="en-US" altLang="en-US" sz="1200" dirty="0">
                <a:solidFill>
                  <a:srgbClr val="CCFFCC"/>
                </a:solidFill>
              </a:rPr>
              <a:t>--Abnormally </a:t>
            </a:r>
            <a:r>
              <a:rPr lang="en-US" altLang="en-US" sz="1200" b="1" dirty="0">
                <a:solidFill>
                  <a:srgbClr val="CCFFCC"/>
                </a:solidFill>
              </a:rPr>
              <a:t>low number of axons</a:t>
            </a:r>
          </a:p>
          <a:p>
            <a:pPr eaLnBrk="1" hangingPunct="1">
              <a:spcBef>
                <a:spcPct val="0"/>
              </a:spcBef>
              <a:buClrTx/>
              <a:buSzTx/>
              <a:buFontTx/>
              <a:buNone/>
              <a:defRPr/>
            </a:pPr>
            <a:r>
              <a:rPr lang="en-US" altLang="en-US" sz="1200" dirty="0">
                <a:solidFill>
                  <a:srgbClr val="CCFFCC"/>
                </a:solidFill>
              </a:rPr>
              <a:t>--DFE: Small pale disc with </a:t>
            </a:r>
            <a:r>
              <a:rPr lang="en-US" altLang="en-US" sz="1200" b="1" dirty="0">
                <a:solidFill>
                  <a:srgbClr val="CCFFCC"/>
                </a:solidFill>
              </a:rPr>
              <a:t>double ring sign</a:t>
            </a:r>
            <a:endParaRPr lang="en-US" altLang="en-US" sz="1200" dirty="0">
              <a:solidFill>
                <a:srgbClr val="CCFFCC"/>
              </a:solidFill>
            </a:endParaRPr>
          </a:p>
          <a:p>
            <a:pPr eaLnBrk="1" hangingPunct="1">
              <a:spcBef>
                <a:spcPct val="0"/>
              </a:spcBef>
              <a:buClrTx/>
              <a:buSzTx/>
              <a:buFontTx/>
              <a:buNone/>
              <a:defRPr/>
            </a:pPr>
            <a:r>
              <a:rPr lang="en-US" altLang="en-US" sz="1200" dirty="0">
                <a:solidFill>
                  <a:srgbClr val="CCFFCC"/>
                </a:solidFill>
              </a:rPr>
              <a:t>--VA </a:t>
            </a:r>
            <a:r>
              <a:rPr lang="en-US" altLang="en-US" sz="1200" b="1" dirty="0">
                <a:solidFill>
                  <a:srgbClr val="CCFFCC"/>
                </a:solidFill>
              </a:rPr>
              <a:t>20/20&lt;-&gt;NLP</a:t>
            </a:r>
          </a:p>
          <a:p>
            <a:pPr eaLnBrk="1" hangingPunct="1">
              <a:spcBef>
                <a:spcPct val="0"/>
              </a:spcBef>
              <a:buClrTx/>
              <a:buSzTx/>
              <a:buFontTx/>
              <a:buNone/>
              <a:defRPr/>
            </a:pPr>
            <a:r>
              <a:rPr lang="en-US" altLang="en-US" sz="1200" dirty="0">
                <a:solidFill>
                  <a:srgbClr val="CCFFCC"/>
                </a:solidFill>
              </a:rPr>
              <a:t>--VF defects </a:t>
            </a:r>
            <a:r>
              <a:rPr lang="en-US" altLang="en-US" sz="1200" b="1" dirty="0">
                <a:solidFill>
                  <a:srgbClr val="CCFFCC"/>
                </a:solidFill>
              </a:rPr>
              <a:t>invariably present</a:t>
            </a:r>
          </a:p>
          <a:p>
            <a:pPr eaLnBrk="1" hangingPunct="1">
              <a:spcBef>
                <a:spcPct val="0"/>
              </a:spcBef>
              <a:buClrTx/>
              <a:buSzTx/>
              <a:buFontTx/>
              <a:buNone/>
              <a:defRPr/>
            </a:pPr>
            <a:r>
              <a:rPr lang="en-US" altLang="en-US" sz="1200" dirty="0">
                <a:solidFill>
                  <a:srgbClr val="CCFFCC"/>
                </a:solidFill>
              </a:rPr>
              <a:t>--Remember the </a:t>
            </a:r>
            <a:r>
              <a:rPr lang="en-US" altLang="en-US" sz="1200" b="1" dirty="0">
                <a:solidFill>
                  <a:srgbClr val="CCFFCC"/>
                </a:solidFill>
              </a:rPr>
              <a:t>4 D’s</a:t>
            </a:r>
            <a:r>
              <a:rPr lang="en-US" altLang="en-US" sz="1200" dirty="0">
                <a:solidFill>
                  <a:srgbClr val="CCFFCC"/>
                </a:solidFill>
              </a:rPr>
              <a:t> (more on this shortly)</a:t>
            </a:r>
          </a:p>
        </p:txBody>
      </p:sp>
      <p:sp>
        <p:nvSpPr>
          <p:cNvPr id="14" name="Text Box 21">
            <a:extLst>
              <a:ext uri="{FF2B5EF4-FFF2-40B4-BE49-F238E27FC236}">
                <a16:creationId xmlns:a16="http://schemas.microsoft.com/office/drawing/2014/main" id="{06D0616D-306F-4479-84A1-5E36E722ADE1}"/>
              </a:ext>
            </a:extLst>
          </p:cNvPr>
          <p:cNvSpPr txBox="1">
            <a:spLocks noChangeArrowheads="1"/>
          </p:cNvSpPr>
          <p:nvPr/>
        </p:nvSpPr>
        <p:spPr bwMode="auto">
          <a:xfrm>
            <a:off x="869950" y="3505200"/>
            <a:ext cx="2163763" cy="677863"/>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defRPr/>
            </a:pPr>
            <a:r>
              <a:rPr lang="en-US" altLang="en-US" sz="1400" b="1" dirty="0">
                <a:solidFill>
                  <a:schemeClr val="bg1">
                    <a:lumMod val="65000"/>
                  </a:schemeClr>
                </a:solidFill>
              </a:rPr>
              <a:t>Optic Pit/Hole</a:t>
            </a:r>
          </a:p>
          <a:p>
            <a:pPr eaLnBrk="1" hangingPunct="1">
              <a:spcBef>
                <a:spcPct val="0"/>
              </a:spcBef>
              <a:buClrTx/>
              <a:buSzTx/>
              <a:buFontTx/>
              <a:buNone/>
              <a:defRPr/>
            </a:pPr>
            <a:r>
              <a:rPr lang="en-US" altLang="en-US" sz="1200" dirty="0">
                <a:solidFill>
                  <a:srgbClr val="CCECFF"/>
                </a:solidFill>
              </a:rPr>
              <a:t>--Associated with </a:t>
            </a:r>
            <a:r>
              <a:rPr lang="en-US" altLang="en-US" sz="1200" b="1" dirty="0">
                <a:solidFill>
                  <a:srgbClr val="CCECFF"/>
                </a:solidFill>
              </a:rPr>
              <a:t>serous RD</a:t>
            </a:r>
          </a:p>
          <a:p>
            <a:pPr eaLnBrk="1" hangingPunct="1">
              <a:spcBef>
                <a:spcPct val="0"/>
              </a:spcBef>
              <a:buClrTx/>
              <a:buSzTx/>
              <a:buFontTx/>
              <a:buNone/>
              <a:defRPr/>
            </a:pPr>
            <a:r>
              <a:rPr lang="en-US" altLang="en-US" sz="1200" dirty="0">
                <a:solidFill>
                  <a:srgbClr val="CCECFF"/>
                </a:solidFill>
              </a:rPr>
              <a:t>  in adulthood</a:t>
            </a:r>
          </a:p>
        </p:txBody>
      </p:sp>
      <p:sp>
        <p:nvSpPr>
          <p:cNvPr id="15" name="Text Box 22">
            <a:extLst>
              <a:ext uri="{FF2B5EF4-FFF2-40B4-BE49-F238E27FC236}">
                <a16:creationId xmlns:a16="http://schemas.microsoft.com/office/drawing/2014/main" id="{7FF0606F-1706-40A5-A3F4-C63635977F7F}"/>
              </a:ext>
            </a:extLst>
          </p:cNvPr>
          <p:cNvSpPr txBox="1">
            <a:spLocks noChangeArrowheads="1"/>
          </p:cNvSpPr>
          <p:nvPr/>
        </p:nvSpPr>
        <p:spPr bwMode="auto">
          <a:xfrm>
            <a:off x="1371600" y="4267200"/>
            <a:ext cx="3076575" cy="2154238"/>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defRPr/>
            </a:pPr>
            <a:r>
              <a:rPr lang="en-US" altLang="en-US" sz="1400" b="1" dirty="0">
                <a:solidFill>
                  <a:schemeClr val="bg1">
                    <a:lumMod val="65000"/>
                  </a:schemeClr>
                </a:solidFill>
              </a:rPr>
              <a:t>Morning-Glory Disc</a:t>
            </a:r>
          </a:p>
          <a:p>
            <a:pPr eaLnBrk="1" hangingPunct="1">
              <a:spcBef>
                <a:spcPct val="0"/>
              </a:spcBef>
              <a:buClrTx/>
              <a:buSzTx/>
              <a:buFontTx/>
              <a:buNone/>
              <a:defRPr/>
            </a:pPr>
            <a:r>
              <a:rPr lang="en-US" altLang="en-US" sz="1200" dirty="0">
                <a:solidFill>
                  <a:srgbClr val="CCECFF"/>
                </a:solidFill>
              </a:rPr>
              <a:t>--DFE reveals:</a:t>
            </a:r>
          </a:p>
          <a:p>
            <a:pPr eaLnBrk="1" hangingPunct="1">
              <a:spcBef>
                <a:spcPct val="0"/>
              </a:spcBef>
              <a:buClrTx/>
              <a:buSzTx/>
              <a:buFontTx/>
              <a:buNone/>
              <a:defRPr/>
            </a:pPr>
            <a:r>
              <a:rPr lang="en-US" altLang="en-US" sz="1200" dirty="0">
                <a:solidFill>
                  <a:srgbClr val="CCECFF"/>
                </a:solidFill>
              </a:rPr>
              <a:t>  1) Funnel-shaped…</a:t>
            </a:r>
          </a:p>
          <a:p>
            <a:pPr eaLnBrk="1" hangingPunct="1">
              <a:spcBef>
                <a:spcPct val="0"/>
              </a:spcBef>
              <a:buClrTx/>
              <a:buSzTx/>
              <a:buFontTx/>
              <a:buNone/>
              <a:defRPr/>
            </a:pPr>
            <a:r>
              <a:rPr lang="en-US" altLang="en-US" sz="1200" dirty="0">
                <a:solidFill>
                  <a:srgbClr val="CCECFF"/>
                </a:solidFill>
              </a:rPr>
              <a:t>  2) Number of vessels crossing the rim</a:t>
            </a:r>
          </a:p>
          <a:p>
            <a:pPr eaLnBrk="1" hangingPunct="1">
              <a:spcBef>
                <a:spcPct val="0"/>
              </a:spcBef>
              <a:buClrTx/>
              <a:buSzTx/>
              <a:buFontTx/>
              <a:buNone/>
              <a:defRPr/>
            </a:pPr>
            <a:r>
              <a:rPr lang="en-US" altLang="en-US" sz="1200" dirty="0">
                <a:solidFill>
                  <a:srgbClr val="CCECFF"/>
                </a:solidFill>
              </a:rPr>
              <a:t>    seems abnormally…</a:t>
            </a:r>
            <a:r>
              <a:rPr lang="en-US" altLang="en-US" sz="1200" b="1" dirty="0">
                <a:solidFill>
                  <a:srgbClr val="CCECFF"/>
                </a:solidFill>
              </a:rPr>
              <a:t>high</a:t>
            </a:r>
            <a:r>
              <a:rPr lang="en-US" altLang="en-US" sz="1200" dirty="0">
                <a:solidFill>
                  <a:srgbClr val="CCECFF"/>
                </a:solidFill>
              </a:rPr>
              <a:t> </a:t>
            </a:r>
            <a:endParaRPr lang="en-US" altLang="en-US" sz="1200" b="1" dirty="0">
              <a:solidFill>
                <a:srgbClr val="CCECFF"/>
              </a:solidFill>
            </a:endParaRPr>
          </a:p>
          <a:p>
            <a:pPr eaLnBrk="1" hangingPunct="1">
              <a:spcBef>
                <a:spcPct val="0"/>
              </a:spcBef>
              <a:buClrTx/>
              <a:buSzTx/>
              <a:buFontTx/>
              <a:buNone/>
              <a:defRPr/>
            </a:pPr>
            <a:r>
              <a:rPr lang="en-US" altLang="en-US" sz="1200" dirty="0">
                <a:solidFill>
                  <a:srgbClr val="CCECFF"/>
                </a:solidFill>
              </a:rPr>
              <a:t>--Tissue is…</a:t>
            </a:r>
            <a:r>
              <a:rPr lang="en-US" altLang="en-US" sz="1200" b="1" dirty="0">
                <a:solidFill>
                  <a:srgbClr val="CCECFF"/>
                </a:solidFill>
              </a:rPr>
              <a:t>contractile</a:t>
            </a:r>
            <a:r>
              <a:rPr lang="en-US" altLang="en-US" sz="1200" dirty="0">
                <a:solidFill>
                  <a:srgbClr val="CCECFF"/>
                </a:solidFill>
              </a:rPr>
              <a:t>, so cup seems</a:t>
            </a:r>
          </a:p>
          <a:p>
            <a:pPr eaLnBrk="1" hangingPunct="1">
              <a:spcBef>
                <a:spcPct val="0"/>
              </a:spcBef>
              <a:buClrTx/>
              <a:buSzTx/>
              <a:buFontTx/>
              <a:buNone/>
              <a:defRPr/>
            </a:pPr>
            <a:r>
              <a:rPr lang="en-US" altLang="en-US" sz="1200" dirty="0">
                <a:solidFill>
                  <a:srgbClr val="CCECFF"/>
                </a:solidFill>
              </a:rPr>
              <a:t>  to…</a:t>
            </a:r>
            <a:r>
              <a:rPr lang="en-US" altLang="en-US" sz="1200" b="1" dirty="0">
                <a:solidFill>
                  <a:srgbClr val="CCECFF"/>
                </a:solidFill>
              </a:rPr>
              <a:t>open and close</a:t>
            </a:r>
            <a:r>
              <a:rPr lang="en-US" altLang="en-US" sz="1200" dirty="0">
                <a:solidFill>
                  <a:srgbClr val="CCECFF"/>
                </a:solidFill>
              </a:rPr>
              <a:t> (like its namesake,  </a:t>
            </a:r>
          </a:p>
          <a:p>
            <a:pPr eaLnBrk="1" hangingPunct="1">
              <a:spcBef>
                <a:spcPct val="0"/>
              </a:spcBef>
              <a:buClrTx/>
              <a:buSzTx/>
              <a:buFontTx/>
              <a:buNone/>
              <a:defRPr/>
            </a:pPr>
            <a:r>
              <a:rPr lang="en-US" altLang="en-US" sz="1200" dirty="0">
                <a:solidFill>
                  <a:srgbClr val="CCECFF"/>
                </a:solidFill>
              </a:rPr>
              <a:t>  the morning-glory flower)</a:t>
            </a:r>
          </a:p>
          <a:p>
            <a:pPr eaLnBrk="1" hangingPunct="1">
              <a:spcBef>
                <a:spcPct val="0"/>
              </a:spcBef>
              <a:buClrTx/>
              <a:buSzTx/>
              <a:buFontTx/>
              <a:buNone/>
              <a:defRPr/>
            </a:pPr>
            <a:r>
              <a:rPr lang="en-US" altLang="en-US" sz="1200" dirty="0">
                <a:solidFill>
                  <a:srgbClr val="CCECFF"/>
                </a:solidFill>
              </a:rPr>
              <a:t>--VA usually…</a:t>
            </a:r>
            <a:r>
              <a:rPr lang="en-US" altLang="en-US" sz="1200" b="1" dirty="0">
                <a:solidFill>
                  <a:srgbClr val="CCECFF"/>
                </a:solidFill>
              </a:rPr>
              <a:t>20/200</a:t>
            </a:r>
            <a:r>
              <a:rPr lang="en-US" altLang="en-US" sz="1200" dirty="0">
                <a:solidFill>
                  <a:srgbClr val="CCECFF"/>
                </a:solidFill>
              </a:rPr>
              <a:t>, but can be…</a:t>
            </a:r>
          </a:p>
          <a:p>
            <a:pPr eaLnBrk="1" hangingPunct="1">
              <a:spcBef>
                <a:spcPct val="0"/>
              </a:spcBef>
              <a:buClrTx/>
              <a:buSzTx/>
              <a:buFontTx/>
              <a:buNone/>
              <a:defRPr/>
            </a:pPr>
            <a:r>
              <a:rPr lang="en-US" altLang="en-US" sz="1200" dirty="0">
                <a:solidFill>
                  <a:srgbClr val="CCECFF"/>
                </a:solidFill>
              </a:rPr>
              <a:t>   </a:t>
            </a:r>
            <a:r>
              <a:rPr lang="en-US" altLang="en-US" sz="1200" b="1" dirty="0">
                <a:solidFill>
                  <a:srgbClr val="CCECFF"/>
                </a:solidFill>
              </a:rPr>
              <a:t>20/20&lt;-&gt;NLP</a:t>
            </a:r>
          </a:p>
          <a:p>
            <a:pPr eaLnBrk="1" hangingPunct="1">
              <a:spcBef>
                <a:spcPct val="0"/>
              </a:spcBef>
              <a:buClrTx/>
              <a:buSzTx/>
              <a:buFontTx/>
              <a:buNone/>
              <a:defRPr/>
            </a:pPr>
            <a:r>
              <a:rPr lang="en-US" altLang="en-US" sz="1200" dirty="0">
                <a:solidFill>
                  <a:srgbClr val="CCECFF"/>
                </a:solidFill>
              </a:rPr>
              <a:t>--1/3 develop…</a:t>
            </a:r>
            <a:r>
              <a:rPr lang="en-US" altLang="en-US" sz="1200" b="1" dirty="0">
                <a:solidFill>
                  <a:srgbClr val="CCECFF"/>
                </a:solidFill>
              </a:rPr>
              <a:t>serous RD</a:t>
            </a:r>
          </a:p>
        </p:txBody>
      </p:sp>
      <p:sp>
        <p:nvSpPr>
          <p:cNvPr id="18" name="Rectangle 16">
            <a:extLst>
              <a:ext uri="{FF2B5EF4-FFF2-40B4-BE49-F238E27FC236}">
                <a16:creationId xmlns:a16="http://schemas.microsoft.com/office/drawing/2014/main" id="{DEBB34E8-6B31-40E7-8580-EB2786A81EE0}"/>
              </a:ext>
            </a:extLst>
          </p:cNvPr>
          <p:cNvSpPr>
            <a:spLocks noChangeArrowheads="1"/>
          </p:cNvSpPr>
          <p:nvPr/>
        </p:nvSpPr>
        <p:spPr bwMode="auto">
          <a:xfrm>
            <a:off x="457200" y="122238"/>
            <a:ext cx="7543800" cy="8683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b"/>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ct val="85000"/>
              </a:lnSpc>
              <a:spcBef>
                <a:spcPct val="0"/>
              </a:spcBef>
              <a:buClrTx/>
              <a:buSzTx/>
              <a:buFontTx/>
              <a:buNone/>
            </a:pPr>
            <a:r>
              <a:rPr lang="en-US" altLang="en-US" sz="3200" b="1" dirty="0">
                <a:solidFill>
                  <a:schemeClr val="tx2"/>
                </a:solidFill>
              </a:rPr>
              <a:t>Developmental Abnormalities of the Optic Nerve Head</a:t>
            </a:r>
            <a:endParaRPr lang="en-US" altLang="en-US" sz="3200" dirty="0">
              <a:solidFill>
                <a:schemeClr val="tx2"/>
              </a:solidFill>
            </a:endParaRPr>
          </a:p>
        </p:txBody>
      </p:sp>
      <p:sp>
        <p:nvSpPr>
          <p:cNvPr id="16" name="Text Box 13">
            <a:extLst>
              <a:ext uri="{FF2B5EF4-FFF2-40B4-BE49-F238E27FC236}">
                <a16:creationId xmlns:a16="http://schemas.microsoft.com/office/drawing/2014/main" id="{40E85AF0-8BEE-401E-9C9D-2FE9EE8F773F}"/>
              </a:ext>
            </a:extLst>
          </p:cNvPr>
          <p:cNvSpPr txBox="1">
            <a:spLocks noChangeArrowheads="1"/>
          </p:cNvSpPr>
          <p:nvPr/>
        </p:nvSpPr>
        <p:spPr bwMode="auto">
          <a:xfrm>
            <a:off x="4800600" y="5257800"/>
            <a:ext cx="4294188" cy="1230313"/>
          </a:xfrm>
          <a:prstGeom prst="rect">
            <a:avLst/>
          </a:prstGeom>
          <a:solidFill>
            <a:srgbClr val="FFCC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Tilted-Disc Syndrome</a:t>
            </a:r>
          </a:p>
          <a:p>
            <a:pPr eaLnBrk="1" hangingPunct="1">
              <a:spcBef>
                <a:spcPct val="0"/>
              </a:spcBef>
              <a:buClrTx/>
              <a:buSzTx/>
              <a:buFontTx/>
              <a:buNone/>
            </a:pPr>
            <a:r>
              <a:rPr lang="en-US" altLang="en-US" sz="1200"/>
              <a:t>1) Superior pole appears…</a:t>
            </a:r>
            <a:r>
              <a:rPr lang="en-US" altLang="en-US" sz="1200" b="1">
                <a:solidFill>
                  <a:srgbClr val="0000FF"/>
                </a:solidFill>
              </a:rPr>
              <a:t>elevated</a:t>
            </a:r>
            <a:r>
              <a:rPr lang="en-US" altLang="en-US" sz="1200"/>
              <a:t>, inferior…</a:t>
            </a:r>
            <a:r>
              <a:rPr lang="en-US" altLang="en-US" sz="1200" b="1">
                <a:solidFill>
                  <a:srgbClr val="0000FF"/>
                </a:solidFill>
              </a:rPr>
              <a:t>recessed</a:t>
            </a:r>
          </a:p>
          <a:p>
            <a:pPr eaLnBrk="1" hangingPunct="1">
              <a:spcBef>
                <a:spcPct val="0"/>
              </a:spcBef>
              <a:buClrTx/>
              <a:buSzTx/>
              <a:buFontTx/>
              <a:buNone/>
            </a:pPr>
            <a:r>
              <a:rPr lang="en-US" altLang="en-US" sz="1200"/>
              <a:t>2) </a:t>
            </a:r>
            <a:r>
              <a:rPr lang="en-US" altLang="en-US" sz="1200">
                <a:solidFill>
                  <a:srgbClr val="FFCC99"/>
                </a:solidFill>
              </a:rPr>
              <a:t>Associated with…</a:t>
            </a:r>
            <a:r>
              <a:rPr lang="en-US" altLang="en-US" sz="1200" b="1">
                <a:solidFill>
                  <a:srgbClr val="FFCC99"/>
                </a:solidFill>
              </a:rPr>
              <a:t>situs inversus</a:t>
            </a:r>
            <a:r>
              <a:rPr lang="en-US" altLang="en-US" sz="1200">
                <a:solidFill>
                  <a:srgbClr val="FFCC99"/>
                </a:solidFill>
              </a:rPr>
              <a:t> of retinal vessels</a:t>
            </a:r>
          </a:p>
          <a:p>
            <a:pPr eaLnBrk="1" hangingPunct="1">
              <a:spcBef>
                <a:spcPct val="0"/>
              </a:spcBef>
              <a:buClrTx/>
              <a:buSzTx/>
              <a:buFontTx/>
              <a:buNone/>
            </a:pPr>
            <a:r>
              <a:rPr lang="en-US" altLang="en-US" sz="1200"/>
              <a:t>3) </a:t>
            </a:r>
            <a:r>
              <a:rPr lang="en-US" altLang="en-US" sz="1200">
                <a:solidFill>
                  <a:srgbClr val="FFCC99"/>
                </a:solidFill>
              </a:rPr>
              <a:t>Fundus abnormality produces…</a:t>
            </a:r>
            <a:r>
              <a:rPr lang="en-US" altLang="en-US" sz="1200" b="1">
                <a:solidFill>
                  <a:srgbClr val="FFCC99"/>
                </a:solidFill>
              </a:rPr>
              <a:t>myopic astigmatism</a:t>
            </a:r>
          </a:p>
          <a:p>
            <a:pPr eaLnBrk="1" hangingPunct="1">
              <a:spcBef>
                <a:spcPct val="0"/>
              </a:spcBef>
              <a:buClrTx/>
              <a:buSzTx/>
              <a:buFontTx/>
              <a:buNone/>
            </a:pPr>
            <a:r>
              <a:rPr lang="en-US" altLang="en-US" sz="1200"/>
              <a:t>4) </a:t>
            </a:r>
            <a:r>
              <a:rPr lang="en-US" altLang="en-US" sz="1200">
                <a:solidFill>
                  <a:srgbClr val="FFCC99"/>
                </a:solidFill>
              </a:rPr>
              <a:t>VF testing reveals…</a:t>
            </a:r>
            <a:r>
              <a:rPr lang="en-US" altLang="en-US" sz="1200" b="1">
                <a:solidFill>
                  <a:srgbClr val="FFCC99"/>
                </a:solidFill>
              </a:rPr>
              <a:t>bitemporal hemianopia</a:t>
            </a:r>
            <a:r>
              <a:rPr lang="en-US" altLang="en-US" sz="1200">
                <a:solidFill>
                  <a:srgbClr val="FFCC99"/>
                </a:solidFill>
              </a:rPr>
              <a:t> that doesn’t</a:t>
            </a:r>
          </a:p>
          <a:p>
            <a:pPr eaLnBrk="1" hangingPunct="1">
              <a:spcBef>
                <a:spcPct val="0"/>
              </a:spcBef>
              <a:buClrTx/>
              <a:buSzTx/>
              <a:buFontTx/>
              <a:buNone/>
            </a:pPr>
            <a:r>
              <a:rPr lang="en-US" altLang="en-US" sz="1200">
                <a:solidFill>
                  <a:srgbClr val="FFCC99"/>
                </a:solidFill>
              </a:rPr>
              <a:t>   …</a:t>
            </a:r>
            <a:r>
              <a:rPr lang="en-US" altLang="en-US" sz="1200" b="1">
                <a:solidFill>
                  <a:srgbClr val="FFCC99"/>
                </a:solidFill>
              </a:rPr>
              <a:t>respect the vertical</a:t>
            </a:r>
            <a:r>
              <a:rPr lang="en-US" altLang="en-US" sz="1200">
                <a:solidFill>
                  <a:srgbClr val="FFCC99"/>
                </a:solidFill>
              </a:rPr>
              <a:t> and may…</a:t>
            </a:r>
            <a:r>
              <a:rPr lang="en-US" altLang="en-US" sz="1200" b="1">
                <a:solidFill>
                  <a:srgbClr val="FFCC99"/>
                </a:solidFill>
              </a:rPr>
              <a:t>resolve with refraction</a:t>
            </a:r>
          </a:p>
        </p:txBody>
      </p:sp>
      <p:sp>
        <p:nvSpPr>
          <p:cNvPr id="17" name="Text Box 13">
            <a:extLst>
              <a:ext uri="{FF2B5EF4-FFF2-40B4-BE49-F238E27FC236}">
                <a16:creationId xmlns:a16="http://schemas.microsoft.com/office/drawing/2014/main" id="{E79A715B-DFD5-46AA-B3B4-C3D09AAE3306}"/>
              </a:ext>
            </a:extLst>
          </p:cNvPr>
          <p:cNvSpPr txBox="1">
            <a:spLocks noChangeArrowheads="1"/>
          </p:cNvSpPr>
          <p:nvPr/>
        </p:nvSpPr>
        <p:spPr bwMode="auto">
          <a:xfrm>
            <a:off x="4800600" y="5257800"/>
            <a:ext cx="4216400" cy="1231106"/>
          </a:xfrm>
          <a:prstGeom prst="rect">
            <a:avLst/>
          </a:prstGeom>
          <a:solidFill>
            <a:srgbClr val="FFCC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dirty="0">
                <a:solidFill>
                  <a:schemeClr val="bg1">
                    <a:lumMod val="65000"/>
                  </a:schemeClr>
                </a:solidFill>
              </a:rPr>
              <a:t>Tilted-Disc Syndrome</a:t>
            </a:r>
          </a:p>
          <a:p>
            <a:pPr eaLnBrk="1" hangingPunct="1">
              <a:spcBef>
                <a:spcPct val="0"/>
              </a:spcBef>
              <a:buClrTx/>
              <a:buSzTx/>
              <a:buFontTx/>
              <a:buNone/>
            </a:pPr>
            <a:r>
              <a:rPr lang="en-US" altLang="en-US" sz="1200" dirty="0">
                <a:solidFill>
                  <a:srgbClr val="FFCC99"/>
                </a:solidFill>
              </a:rPr>
              <a:t>1) Superior pole appears…</a:t>
            </a:r>
            <a:r>
              <a:rPr lang="en-US" altLang="en-US" sz="1200" b="1" dirty="0">
                <a:solidFill>
                  <a:srgbClr val="FFCC99"/>
                </a:solidFill>
              </a:rPr>
              <a:t>elevated</a:t>
            </a:r>
            <a:r>
              <a:rPr lang="en-US" altLang="en-US" sz="1200" dirty="0">
                <a:solidFill>
                  <a:srgbClr val="FFCC99"/>
                </a:solidFill>
              </a:rPr>
              <a:t>, inferior… </a:t>
            </a:r>
            <a:r>
              <a:rPr lang="en-US" altLang="en-US" sz="1200" b="1" dirty="0">
                <a:solidFill>
                  <a:srgbClr val="FFCC99"/>
                </a:solidFill>
              </a:rPr>
              <a:t>recessed</a:t>
            </a:r>
          </a:p>
          <a:p>
            <a:pPr eaLnBrk="1" hangingPunct="1">
              <a:spcBef>
                <a:spcPct val="0"/>
              </a:spcBef>
              <a:buClrTx/>
              <a:buSzTx/>
              <a:buFontTx/>
              <a:buNone/>
            </a:pPr>
            <a:r>
              <a:rPr lang="en-US" altLang="en-US" sz="1200" dirty="0">
                <a:solidFill>
                  <a:srgbClr val="FFCC99"/>
                </a:solidFill>
              </a:rPr>
              <a:t>2) Associated with…</a:t>
            </a:r>
            <a:r>
              <a:rPr lang="en-US" altLang="en-US" sz="1200" b="1" dirty="0">
                <a:solidFill>
                  <a:srgbClr val="FFCC99"/>
                </a:solidFill>
              </a:rPr>
              <a:t>situs inversus</a:t>
            </a:r>
            <a:r>
              <a:rPr lang="en-US" altLang="en-US" sz="1200" dirty="0">
                <a:solidFill>
                  <a:srgbClr val="FFCC99"/>
                </a:solidFill>
              </a:rPr>
              <a:t> of retinal vessels</a:t>
            </a:r>
          </a:p>
          <a:p>
            <a:pPr eaLnBrk="1" hangingPunct="1">
              <a:spcBef>
                <a:spcPct val="0"/>
              </a:spcBef>
              <a:buClrTx/>
              <a:buSzTx/>
              <a:buFontTx/>
              <a:buNone/>
            </a:pPr>
            <a:r>
              <a:rPr lang="en-US" altLang="en-US" sz="1200" dirty="0">
                <a:solidFill>
                  <a:srgbClr val="FFCC99"/>
                </a:solidFill>
              </a:rPr>
              <a:t>3) Fundus abnormality produces… </a:t>
            </a:r>
            <a:r>
              <a:rPr lang="en-US" altLang="en-US" sz="1200" b="1" dirty="0">
                <a:solidFill>
                  <a:srgbClr val="FFCC99"/>
                </a:solidFill>
              </a:rPr>
              <a:t>myopic </a:t>
            </a:r>
            <a:r>
              <a:rPr lang="en-US" altLang="en-US" sz="1200" b="1" dirty="0" err="1">
                <a:solidFill>
                  <a:srgbClr val="FFCC99"/>
                </a:solidFill>
              </a:rPr>
              <a:t>astigm</a:t>
            </a:r>
            <a:endParaRPr lang="en-US" altLang="en-US" sz="1200" b="1" dirty="0">
              <a:solidFill>
                <a:srgbClr val="FFCC99"/>
              </a:solidFill>
            </a:endParaRPr>
          </a:p>
          <a:p>
            <a:pPr eaLnBrk="1" hangingPunct="1">
              <a:spcBef>
                <a:spcPct val="0"/>
              </a:spcBef>
              <a:buClrTx/>
              <a:buSzTx/>
              <a:buFontTx/>
              <a:buNone/>
            </a:pPr>
            <a:r>
              <a:rPr lang="en-US" altLang="en-US" sz="1200" dirty="0">
                <a:solidFill>
                  <a:srgbClr val="FFCC99"/>
                </a:solidFill>
              </a:rPr>
              <a:t>4) VF testing reveals…</a:t>
            </a:r>
            <a:r>
              <a:rPr lang="en-US" altLang="en-US" sz="1200" b="1" dirty="0">
                <a:solidFill>
                  <a:srgbClr val="FFCC99"/>
                </a:solidFill>
              </a:rPr>
              <a:t>bitemporal hemianopia</a:t>
            </a:r>
            <a:r>
              <a:rPr lang="en-US" altLang="en-US" sz="1200" dirty="0">
                <a:solidFill>
                  <a:srgbClr val="FFCC99"/>
                </a:solidFill>
              </a:rPr>
              <a:t> that </a:t>
            </a:r>
            <a:r>
              <a:rPr lang="en-US" altLang="en-US" sz="1200" dirty="0" err="1">
                <a:solidFill>
                  <a:srgbClr val="FFCC99"/>
                </a:solidFill>
              </a:rPr>
              <a:t>doesn’t</a:t>
            </a:r>
            <a:r>
              <a:rPr lang="en-US" altLang="en-US" sz="1200" b="1" dirty="0" err="1">
                <a:solidFill>
                  <a:srgbClr val="FFCC99"/>
                </a:solidFill>
              </a:rPr>
              <a:t>with</a:t>
            </a:r>
            <a:r>
              <a:rPr lang="en-US" altLang="en-US" sz="1200" b="1" dirty="0">
                <a:solidFill>
                  <a:srgbClr val="FFCC99"/>
                </a:solidFill>
              </a:rPr>
              <a:t> refract</a:t>
            </a:r>
          </a:p>
        </p:txBody>
      </p:sp>
    </p:spTree>
  </p:cSld>
  <p:clrMapOvr>
    <a:masterClrMapping/>
  </p:clrMapOvr>
</p:sld>
</file>

<file path=ppt/slides/slide1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Text Box 13">
            <a:extLst>
              <a:ext uri="{FF2B5EF4-FFF2-40B4-BE49-F238E27FC236}">
                <a16:creationId xmlns:a16="http://schemas.microsoft.com/office/drawing/2014/main" id="{3C33F021-6FE1-431C-A26B-E52190B415D8}"/>
              </a:ext>
            </a:extLst>
          </p:cNvPr>
          <p:cNvSpPr txBox="1">
            <a:spLocks noChangeArrowheads="1"/>
          </p:cNvSpPr>
          <p:nvPr/>
        </p:nvSpPr>
        <p:spPr bwMode="auto">
          <a:xfrm>
            <a:off x="4800600" y="5257800"/>
            <a:ext cx="4294188" cy="1230313"/>
          </a:xfrm>
          <a:prstGeom prst="rect">
            <a:avLst/>
          </a:prstGeom>
          <a:solidFill>
            <a:srgbClr val="FFCC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Tilted-Disc Syndrome</a:t>
            </a:r>
          </a:p>
          <a:p>
            <a:pPr eaLnBrk="1" hangingPunct="1">
              <a:spcBef>
                <a:spcPct val="0"/>
              </a:spcBef>
              <a:buClrTx/>
              <a:buSzTx/>
              <a:buFontTx/>
              <a:buNone/>
            </a:pPr>
            <a:r>
              <a:rPr lang="en-US" altLang="en-US" sz="1200"/>
              <a:t>1) Superior pole appears…</a:t>
            </a:r>
            <a:r>
              <a:rPr lang="en-US" altLang="en-US" sz="1200" b="1">
                <a:solidFill>
                  <a:srgbClr val="0000FF"/>
                </a:solidFill>
              </a:rPr>
              <a:t>elevated</a:t>
            </a:r>
            <a:r>
              <a:rPr lang="en-US" altLang="en-US" sz="1200"/>
              <a:t>, inferior…</a:t>
            </a:r>
            <a:r>
              <a:rPr lang="en-US" altLang="en-US" sz="1200" b="1">
                <a:solidFill>
                  <a:srgbClr val="0000FF"/>
                </a:solidFill>
              </a:rPr>
              <a:t>recessed</a:t>
            </a:r>
          </a:p>
          <a:p>
            <a:pPr eaLnBrk="1" hangingPunct="1">
              <a:spcBef>
                <a:spcPct val="0"/>
              </a:spcBef>
              <a:buClrTx/>
              <a:buSzTx/>
              <a:buFontTx/>
              <a:buNone/>
            </a:pPr>
            <a:r>
              <a:rPr lang="en-US" altLang="en-US" sz="1200"/>
              <a:t>2) </a:t>
            </a:r>
            <a:r>
              <a:rPr lang="en-US" altLang="en-US" sz="1200">
                <a:solidFill>
                  <a:srgbClr val="FFCC99"/>
                </a:solidFill>
              </a:rPr>
              <a:t>Associated with…</a:t>
            </a:r>
            <a:r>
              <a:rPr lang="en-US" altLang="en-US" sz="1200" b="1">
                <a:solidFill>
                  <a:srgbClr val="FFCC99"/>
                </a:solidFill>
              </a:rPr>
              <a:t>situs inversus</a:t>
            </a:r>
            <a:r>
              <a:rPr lang="en-US" altLang="en-US" sz="1200">
                <a:solidFill>
                  <a:srgbClr val="FFCC99"/>
                </a:solidFill>
              </a:rPr>
              <a:t> of retinal vessels</a:t>
            </a:r>
          </a:p>
          <a:p>
            <a:pPr eaLnBrk="1" hangingPunct="1">
              <a:spcBef>
                <a:spcPct val="0"/>
              </a:spcBef>
              <a:buClrTx/>
              <a:buSzTx/>
              <a:buFontTx/>
              <a:buNone/>
            </a:pPr>
            <a:r>
              <a:rPr lang="en-US" altLang="en-US" sz="1200"/>
              <a:t>3) </a:t>
            </a:r>
            <a:r>
              <a:rPr lang="en-US" altLang="en-US" sz="1200">
                <a:solidFill>
                  <a:srgbClr val="FFCC99"/>
                </a:solidFill>
              </a:rPr>
              <a:t>Fundus abnormality produces…</a:t>
            </a:r>
            <a:r>
              <a:rPr lang="en-US" altLang="en-US" sz="1200" b="1">
                <a:solidFill>
                  <a:srgbClr val="FFCC99"/>
                </a:solidFill>
              </a:rPr>
              <a:t>myopic astigmatism</a:t>
            </a:r>
          </a:p>
          <a:p>
            <a:pPr eaLnBrk="1" hangingPunct="1">
              <a:spcBef>
                <a:spcPct val="0"/>
              </a:spcBef>
              <a:buClrTx/>
              <a:buSzTx/>
              <a:buFontTx/>
              <a:buNone/>
            </a:pPr>
            <a:r>
              <a:rPr lang="en-US" altLang="en-US" sz="1200"/>
              <a:t>4) </a:t>
            </a:r>
            <a:r>
              <a:rPr lang="en-US" altLang="en-US" sz="1200">
                <a:solidFill>
                  <a:srgbClr val="FFCC99"/>
                </a:solidFill>
              </a:rPr>
              <a:t>VF testing reveals…</a:t>
            </a:r>
            <a:r>
              <a:rPr lang="en-US" altLang="en-US" sz="1200" b="1">
                <a:solidFill>
                  <a:srgbClr val="FFCC99"/>
                </a:solidFill>
              </a:rPr>
              <a:t>bitemporal hemianopia</a:t>
            </a:r>
            <a:r>
              <a:rPr lang="en-US" altLang="en-US" sz="1200">
                <a:solidFill>
                  <a:srgbClr val="FFCC99"/>
                </a:solidFill>
              </a:rPr>
              <a:t> that doesn’t</a:t>
            </a:r>
          </a:p>
          <a:p>
            <a:pPr eaLnBrk="1" hangingPunct="1">
              <a:spcBef>
                <a:spcPct val="0"/>
              </a:spcBef>
              <a:buClrTx/>
              <a:buSzTx/>
              <a:buFontTx/>
              <a:buNone/>
            </a:pPr>
            <a:r>
              <a:rPr lang="en-US" altLang="en-US" sz="1200">
                <a:solidFill>
                  <a:srgbClr val="FFCC99"/>
                </a:solidFill>
              </a:rPr>
              <a:t>   …</a:t>
            </a:r>
            <a:r>
              <a:rPr lang="en-US" altLang="en-US" sz="1200" b="1">
                <a:solidFill>
                  <a:srgbClr val="FFCC99"/>
                </a:solidFill>
              </a:rPr>
              <a:t>respect the vertical</a:t>
            </a:r>
            <a:r>
              <a:rPr lang="en-US" altLang="en-US" sz="1200">
                <a:solidFill>
                  <a:srgbClr val="FFCC99"/>
                </a:solidFill>
              </a:rPr>
              <a:t> and may…</a:t>
            </a:r>
            <a:r>
              <a:rPr lang="en-US" altLang="en-US" sz="1200" b="1">
                <a:solidFill>
                  <a:srgbClr val="FFCC99"/>
                </a:solidFill>
              </a:rPr>
              <a:t>resolve with refraction</a:t>
            </a:r>
          </a:p>
        </p:txBody>
      </p:sp>
      <p:sp>
        <p:nvSpPr>
          <p:cNvPr id="28" name="Text Box 13">
            <a:extLst>
              <a:ext uri="{FF2B5EF4-FFF2-40B4-BE49-F238E27FC236}">
                <a16:creationId xmlns:a16="http://schemas.microsoft.com/office/drawing/2014/main" id="{DEA6B129-DEFC-4933-98B7-C68271CF2D81}"/>
              </a:ext>
            </a:extLst>
          </p:cNvPr>
          <p:cNvSpPr txBox="1">
            <a:spLocks noChangeArrowheads="1"/>
          </p:cNvSpPr>
          <p:nvPr/>
        </p:nvSpPr>
        <p:spPr bwMode="auto">
          <a:xfrm>
            <a:off x="4800600" y="5257800"/>
            <a:ext cx="4216400" cy="1231106"/>
          </a:xfrm>
          <a:prstGeom prst="rect">
            <a:avLst/>
          </a:prstGeom>
          <a:solidFill>
            <a:srgbClr val="FFCC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dirty="0">
                <a:solidFill>
                  <a:schemeClr val="bg1">
                    <a:lumMod val="65000"/>
                  </a:schemeClr>
                </a:solidFill>
              </a:rPr>
              <a:t>Tilted-Disc Syndrome</a:t>
            </a:r>
          </a:p>
          <a:p>
            <a:pPr eaLnBrk="1" hangingPunct="1">
              <a:spcBef>
                <a:spcPct val="0"/>
              </a:spcBef>
              <a:buClrTx/>
              <a:buSzTx/>
              <a:buFontTx/>
              <a:buNone/>
            </a:pPr>
            <a:r>
              <a:rPr lang="en-US" altLang="en-US" sz="1200" dirty="0">
                <a:solidFill>
                  <a:srgbClr val="FFCC99"/>
                </a:solidFill>
              </a:rPr>
              <a:t>1) Superior pole appears…</a:t>
            </a:r>
            <a:r>
              <a:rPr lang="en-US" altLang="en-US" sz="1200" b="1" dirty="0">
                <a:solidFill>
                  <a:srgbClr val="FFCC99"/>
                </a:solidFill>
              </a:rPr>
              <a:t>elevated</a:t>
            </a:r>
            <a:r>
              <a:rPr lang="en-US" altLang="en-US" sz="1200" dirty="0">
                <a:solidFill>
                  <a:srgbClr val="FFCC99"/>
                </a:solidFill>
              </a:rPr>
              <a:t>, inferior… </a:t>
            </a:r>
            <a:r>
              <a:rPr lang="en-US" altLang="en-US" sz="1200" b="1" dirty="0">
                <a:solidFill>
                  <a:srgbClr val="FFCC99"/>
                </a:solidFill>
              </a:rPr>
              <a:t>recessed</a:t>
            </a:r>
          </a:p>
          <a:p>
            <a:pPr eaLnBrk="1" hangingPunct="1">
              <a:spcBef>
                <a:spcPct val="0"/>
              </a:spcBef>
              <a:buClrTx/>
              <a:buSzTx/>
              <a:buFontTx/>
              <a:buNone/>
            </a:pPr>
            <a:r>
              <a:rPr lang="en-US" altLang="en-US" sz="1200" dirty="0">
                <a:solidFill>
                  <a:srgbClr val="FFCC99"/>
                </a:solidFill>
              </a:rPr>
              <a:t>2) Associated with…</a:t>
            </a:r>
            <a:r>
              <a:rPr lang="en-US" altLang="en-US" sz="1200" b="1" dirty="0">
                <a:solidFill>
                  <a:srgbClr val="FFCC99"/>
                </a:solidFill>
              </a:rPr>
              <a:t>situs inversus</a:t>
            </a:r>
            <a:r>
              <a:rPr lang="en-US" altLang="en-US" sz="1200" dirty="0">
                <a:solidFill>
                  <a:srgbClr val="FFCC99"/>
                </a:solidFill>
              </a:rPr>
              <a:t> of retinal vessels</a:t>
            </a:r>
          </a:p>
          <a:p>
            <a:pPr eaLnBrk="1" hangingPunct="1">
              <a:spcBef>
                <a:spcPct val="0"/>
              </a:spcBef>
              <a:buClrTx/>
              <a:buSzTx/>
              <a:buFontTx/>
              <a:buNone/>
            </a:pPr>
            <a:r>
              <a:rPr lang="en-US" altLang="en-US" sz="1200" dirty="0">
                <a:solidFill>
                  <a:srgbClr val="FFCC99"/>
                </a:solidFill>
              </a:rPr>
              <a:t>3) Fundus abnormality produces… </a:t>
            </a:r>
            <a:r>
              <a:rPr lang="en-US" altLang="en-US" sz="1200" b="1" dirty="0">
                <a:solidFill>
                  <a:srgbClr val="FFCC99"/>
                </a:solidFill>
              </a:rPr>
              <a:t>myopic </a:t>
            </a:r>
            <a:r>
              <a:rPr lang="en-US" altLang="en-US" sz="1200" b="1" dirty="0" err="1">
                <a:solidFill>
                  <a:srgbClr val="FFCC99"/>
                </a:solidFill>
              </a:rPr>
              <a:t>astigm</a:t>
            </a:r>
            <a:endParaRPr lang="en-US" altLang="en-US" sz="1200" b="1" dirty="0">
              <a:solidFill>
                <a:srgbClr val="FFCC99"/>
              </a:solidFill>
            </a:endParaRPr>
          </a:p>
          <a:p>
            <a:pPr eaLnBrk="1" hangingPunct="1">
              <a:spcBef>
                <a:spcPct val="0"/>
              </a:spcBef>
              <a:buClrTx/>
              <a:buSzTx/>
              <a:buFontTx/>
              <a:buNone/>
            </a:pPr>
            <a:r>
              <a:rPr lang="en-US" altLang="en-US" sz="1200" dirty="0">
                <a:solidFill>
                  <a:srgbClr val="FFCC99"/>
                </a:solidFill>
              </a:rPr>
              <a:t>4) VF testing reveals…</a:t>
            </a:r>
            <a:r>
              <a:rPr lang="en-US" altLang="en-US" sz="1200" b="1" dirty="0">
                <a:solidFill>
                  <a:srgbClr val="FFCC99"/>
                </a:solidFill>
              </a:rPr>
              <a:t>bitemporal hemianopia</a:t>
            </a:r>
            <a:r>
              <a:rPr lang="en-US" altLang="en-US" sz="1200" dirty="0">
                <a:solidFill>
                  <a:srgbClr val="FFCC99"/>
                </a:solidFill>
              </a:rPr>
              <a:t> that </a:t>
            </a:r>
            <a:r>
              <a:rPr lang="en-US" altLang="en-US" sz="1200" dirty="0" err="1">
                <a:solidFill>
                  <a:srgbClr val="FFCC99"/>
                </a:solidFill>
              </a:rPr>
              <a:t>doesn’t</a:t>
            </a:r>
            <a:r>
              <a:rPr lang="en-US" altLang="en-US" sz="1200" b="1" dirty="0" err="1">
                <a:solidFill>
                  <a:srgbClr val="FFCC99"/>
                </a:solidFill>
              </a:rPr>
              <a:t>with</a:t>
            </a:r>
            <a:r>
              <a:rPr lang="en-US" altLang="en-US" sz="1200" b="1" dirty="0">
                <a:solidFill>
                  <a:srgbClr val="FFCC99"/>
                </a:solidFill>
              </a:rPr>
              <a:t> refract</a:t>
            </a:r>
          </a:p>
        </p:txBody>
      </p:sp>
      <p:sp>
        <p:nvSpPr>
          <p:cNvPr id="56330" name="Text Box 14">
            <a:extLst>
              <a:ext uri="{FF2B5EF4-FFF2-40B4-BE49-F238E27FC236}">
                <a16:creationId xmlns:a16="http://schemas.microsoft.com/office/drawing/2014/main" id="{E45ACE8A-191D-4C29-8A7A-120D0E2FCE5F}"/>
              </a:ext>
            </a:extLst>
          </p:cNvPr>
          <p:cNvSpPr txBox="1">
            <a:spLocks noChangeArrowheads="1"/>
          </p:cNvSpPr>
          <p:nvPr/>
        </p:nvSpPr>
        <p:spPr bwMode="auto">
          <a:xfrm>
            <a:off x="4648200" y="2576513"/>
            <a:ext cx="3522663" cy="862012"/>
          </a:xfrm>
          <a:prstGeom prst="rect">
            <a:avLst/>
          </a:prstGeom>
          <a:solidFill>
            <a:srgbClr val="FFC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solidFill>
                  <a:schemeClr val="bg1">
                    <a:lumMod val="65000"/>
                  </a:schemeClr>
                </a:solidFill>
              </a:rPr>
              <a:t>Myelinated RNFL</a:t>
            </a:r>
          </a:p>
          <a:p>
            <a:pPr eaLnBrk="1" hangingPunct="1">
              <a:spcBef>
                <a:spcPct val="0"/>
              </a:spcBef>
              <a:buClrTx/>
              <a:buSzTx/>
              <a:buFontTx/>
              <a:buNone/>
            </a:pPr>
            <a:r>
              <a:rPr lang="en-US" altLang="en-US" sz="1200">
                <a:solidFill>
                  <a:schemeClr val="bg1">
                    <a:lumMod val="65000"/>
                  </a:schemeClr>
                </a:solidFill>
              </a:rPr>
              <a:t>1) Myelin normally ends at the…</a:t>
            </a:r>
            <a:r>
              <a:rPr lang="en-US" altLang="en-US" sz="1200" b="1">
                <a:solidFill>
                  <a:schemeClr val="bg1">
                    <a:lumMod val="65000"/>
                  </a:schemeClr>
                </a:solidFill>
              </a:rPr>
              <a:t>lamina cribrosa</a:t>
            </a:r>
          </a:p>
          <a:p>
            <a:pPr eaLnBrk="1" hangingPunct="1">
              <a:spcBef>
                <a:spcPct val="0"/>
              </a:spcBef>
              <a:buClrTx/>
              <a:buSzTx/>
              <a:buFontTx/>
              <a:buNone/>
            </a:pPr>
            <a:r>
              <a:rPr lang="en-US" altLang="en-US" sz="1200">
                <a:solidFill>
                  <a:schemeClr val="bg1">
                    <a:lumMod val="65000"/>
                  </a:schemeClr>
                </a:solidFill>
              </a:rPr>
              <a:t>2) Can be…</a:t>
            </a:r>
            <a:r>
              <a:rPr lang="en-US" altLang="en-US" sz="1200" b="1">
                <a:solidFill>
                  <a:schemeClr val="bg1">
                    <a:lumMod val="65000"/>
                  </a:schemeClr>
                </a:solidFill>
              </a:rPr>
              <a:t>patchy</a:t>
            </a:r>
            <a:r>
              <a:rPr lang="en-US" altLang="en-US" sz="1200">
                <a:solidFill>
                  <a:schemeClr val="bg1">
                    <a:lumMod val="65000"/>
                  </a:schemeClr>
                </a:solidFill>
              </a:rPr>
              <a:t> and </a:t>
            </a:r>
            <a:r>
              <a:rPr lang="en-US" altLang="en-US" sz="1200" b="1">
                <a:solidFill>
                  <a:schemeClr val="bg1">
                    <a:lumMod val="65000"/>
                  </a:schemeClr>
                </a:solidFill>
              </a:rPr>
              <a:t>discontinuous</a:t>
            </a:r>
          </a:p>
          <a:p>
            <a:pPr eaLnBrk="1" hangingPunct="1">
              <a:spcBef>
                <a:spcPct val="0"/>
              </a:spcBef>
              <a:buClrTx/>
              <a:buSzTx/>
              <a:buFontTx/>
              <a:buNone/>
            </a:pPr>
            <a:r>
              <a:rPr lang="en-US" altLang="en-US" sz="1200">
                <a:solidFill>
                  <a:schemeClr val="bg1">
                    <a:lumMod val="65000"/>
                  </a:schemeClr>
                </a:solidFill>
              </a:rPr>
              <a:t>3) Corresponding VF has an…</a:t>
            </a:r>
            <a:r>
              <a:rPr lang="en-US" altLang="en-US" sz="1200" b="1">
                <a:solidFill>
                  <a:schemeClr val="bg1">
                    <a:lumMod val="65000"/>
                  </a:schemeClr>
                </a:solidFill>
              </a:rPr>
              <a:t>absolute</a:t>
            </a:r>
            <a:r>
              <a:rPr lang="en-US" altLang="en-US" sz="1200">
                <a:solidFill>
                  <a:schemeClr val="bg1">
                    <a:lumMod val="65000"/>
                  </a:schemeClr>
                </a:solidFill>
              </a:rPr>
              <a:t> scotoma</a:t>
            </a:r>
          </a:p>
        </p:txBody>
      </p:sp>
      <p:sp>
        <p:nvSpPr>
          <p:cNvPr id="56331" name="Text Box 15">
            <a:extLst>
              <a:ext uri="{FF2B5EF4-FFF2-40B4-BE49-F238E27FC236}">
                <a16:creationId xmlns:a16="http://schemas.microsoft.com/office/drawing/2014/main" id="{E7D5CBA5-0945-4399-B0FB-53830B5EE3B7}"/>
              </a:ext>
            </a:extLst>
          </p:cNvPr>
          <p:cNvSpPr txBox="1">
            <a:spLocks noChangeArrowheads="1"/>
          </p:cNvSpPr>
          <p:nvPr/>
        </p:nvSpPr>
        <p:spPr bwMode="auto">
          <a:xfrm>
            <a:off x="5410200" y="1687513"/>
            <a:ext cx="3640740" cy="677108"/>
          </a:xfrm>
          <a:prstGeom prst="rect">
            <a:avLst/>
          </a:prstGeom>
          <a:solidFill>
            <a:srgbClr val="FFFF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solidFill>
                  <a:schemeClr val="bg1">
                    <a:lumMod val="75000"/>
                  </a:schemeClr>
                </a:solidFill>
              </a:rPr>
              <a:t>Megalopapilla</a:t>
            </a:r>
          </a:p>
          <a:p>
            <a:pPr eaLnBrk="1" hangingPunct="1">
              <a:spcBef>
                <a:spcPct val="0"/>
              </a:spcBef>
              <a:buClrTx/>
              <a:buSzTx/>
              <a:buFontTx/>
              <a:buNone/>
            </a:pPr>
            <a:r>
              <a:rPr lang="en-US" altLang="en-US" sz="1200">
                <a:solidFill>
                  <a:schemeClr val="bg1">
                    <a:lumMod val="75000"/>
                  </a:schemeClr>
                </a:solidFill>
              </a:rPr>
              <a:t>1) Abnormally large diameter of…</a:t>
            </a:r>
            <a:r>
              <a:rPr lang="en-US" altLang="en-US" sz="1200" b="1">
                <a:solidFill>
                  <a:schemeClr val="bg1">
                    <a:lumMod val="75000"/>
                  </a:schemeClr>
                </a:solidFill>
              </a:rPr>
              <a:t>disc </a:t>
            </a:r>
            <a:r>
              <a:rPr lang="en-US" altLang="en-US" sz="1200">
                <a:solidFill>
                  <a:schemeClr val="bg1">
                    <a:lumMod val="75000"/>
                  </a:schemeClr>
                </a:solidFill>
              </a:rPr>
              <a:t>and</a:t>
            </a:r>
            <a:r>
              <a:rPr lang="en-US" altLang="en-US" sz="1200" b="1">
                <a:solidFill>
                  <a:schemeClr val="bg1">
                    <a:lumMod val="75000"/>
                  </a:schemeClr>
                </a:solidFill>
              </a:rPr>
              <a:t> cup</a:t>
            </a:r>
          </a:p>
          <a:p>
            <a:pPr eaLnBrk="1" hangingPunct="1">
              <a:spcBef>
                <a:spcPct val="0"/>
              </a:spcBef>
              <a:buClrTx/>
              <a:buSzTx/>
              <a:buFontTx/>
              <a:buNone/>
            </a:pPr>
            <a:r>
              <a:rPr lang="en-US" altLang="en-US" sz="1200">
                <a:solidFill>
                  <a:schemeClr val="bg1">
                    <a:lumMod val="75000"/>
                  </a:schemeClr>
                </a:solidFill>
              </a:rPr>
              <a:t>2) VF testing may reveal an…</a:t>
            </a:r>
            <a:r>
              <a:rPr lang="en-US" altLang="en-US" sz="1200" b="1">
                <a:solidFill>
                  <a:schemeClr val="bg1">
                    <a:lumMod val="75000"/>
                  </a:schemeClr>
                </a:solidFill>
              </a:rPr>
              <a:t>enlarged blind spot</a:t>
            </a:r>
          </a:p>
        </p:txBody>
      </p:sp>
      <p:sp>
        <p:nvSpPr>
          <p:cNvPr id="56332" name="Rectangle 16">
            <a:extLst>
              <a:ext uri="{FF2B5EF4-FFF2-40B4-BE49-F238E27FC236}">
                <a16:creationId xmlns:a16="http://schemas.microsoft.com/office/drawing/2014/main" id="{9903A9B6-4ADC-41AE-8364-4CA69AFD171D}"/>
              </a:ext>
            </a:extLst>
          </p:cNvPr>
          <p:cNvSpPr>
            <a:spLocks noChangeArrowheads="1"/>
          </p:cNvSpPr>
          <p:nvPr/>
        </p:nvSpPr>
        <p:spPr bwMode="auto">
          <a:xfrm>
            <a:off x="457200" y="122238"/>
            <a:ext cx="7543800" cy="8683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b"/>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ct val="85000"/>
              </a:lnSpc>
              <a:spcBef>
                <a:spcPct val="0"/>
              </a:spcBef>
              <a:buClrTx/>
              <a:buSzTx/>
              <a:buFontTx/>
              <a:buNone/>
            </a:pPr>
            <a:r>
              <a:rPr lang="en-US" altLang="en-US" sz="3200" b="1" dirty="0">
                <a:solidFill>
                  <a:schemeClr val="tx2"/>
                </a:solidFill>
              </a:rPr>
              <a:t>Developmental Abnormalities of the Optic Nerve Head</a:t>
            </a:r>
            <a:endParaRPr lang="en-US" altLang="en-US" sz="3200" dirty="0">
              <a:solidFill>
                <a:schemeClr val="tx2"/>
              </a:solidFill>
            </a:endParaRPr>
          </a:p>
        </p:txBody>
      </p:sp>
      <p:sp>
        <p:nvSpPr>
          <p:cNvPr id="56333" name="Slide Number Placeholder 1">
            <a:extLst>
              <a:ext uri="{FF2B5EF4-FFF2-40B4-BE49-F238E27FC236}">
                <a16:creationId xmlns:a16="http://schemas.microsoft.com/office/drawing/2014/main" id="{78499CE2-A9E0-46C2-9DCB-B4E6966EE106}"/>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2B87E55C-60DB-4AA1-99CA-117E25294934}" type="slidenum">
              <a:rPr lang="en-US" altLang="en-US" sz="1000"/>
              <a:pPr>
                <a:spcBef>
                  <a:spcPct val="0"/>
                </a:spcBef>
                <a:buClrTx/>
                <a:buSzTx/>
                <a:buFontTx/>
                <a:buNone/>
              </a:pPr>
              <a:t>150</a:t>
            </a:fld>
            <a:endParaRPr lang="en-US" altLang="en-US" sz="1000"/>
          </a:p>
        </p:txBody>
      </p:sp>
      <p:sp>
        <p:nvSpPr>
          <p:cNvPr id="20" name="Text Box 10">
            <a:extLst>
              <a:ext uri="{FF2B5EF4-FFF2-40B4-BE49-F238E27FC236}">
                <a16:creationId xmlns:a16="http://schemas.microsoft.com/office/drawing/2014/main" id="{4F5CB1D8-CA09-4A1A-9DBB-3D21FA005662}"/>
              </a:ext>
            </a:extLst>
          </p:cNvPr>
          <p:cNvSpPr txBox="1">
            <a:spLocks noChangeArrowheads="1"/>
          </p:cNvSpPr>
          <p:nvPr/>
        </p:nvSpPr>
        <p:spPr bwMode="auto">
          <a:xfrm>
            <a:off x="1371600" y="4267200"/>
            <a:ext cx="3057525" cy="2154238"/>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Morning-Glory Disc</a:t>
            </a:r>
          </a:p>
          <a:p>
            <a:pPr eaLnBrk="1" hangingPunct="1">
              <a:spcBef>
                <a:spcPct val="0"/>
              </a:spcBef>
              <a:buClrTx/>
              <a:buSzTx/>
              <a:buFontTx/>
              <a:buNone/>
            </a:pPr>
            <a:r>
              <a:rPr lang="en-US" altLang="en-US" sz="1200"/>
              <a:t>--DFE reveals:</a:t>
            </a:r>
          </a:p>
          <a:p>
            <a:pPr eaLnBrk="1" hangingPunct="1">
              <a:spcBef>
                <a:spcPct val="0"/>
              </a:spcBef>
              <a:buClrTx/>
              <a:buSzTx/>
              <a:buFontTx/>
              <a:buNone/>
            </a:pPr>
            <a:r>
              <a:rPr lang="en-US" altLang="en-US" sz="1200"/>
              <a:t>  1) A funnel-shaped…</a:t>
            </a:r>
            <a:r>
              <a:rPr lang="en-US" altLang="en-US" sz="1200" b="1">
                <a:solidFill>
                  <a:srgbClr val="0000FF"/>
                </a:solidFill>
              </a:rPr>
              <a:t>excavation</a:t>
            </a:r>
            <a:endParaRPr lang="en-US" altLang="en-US" sz="1200"/>
          </a:p>
          <a:p>
            <a:pPr eaLnBrk="1" hangingPunct="1">
              <a:spcBef>
                <a:spcPct val="0"/>
              </a:spcBef>
              <a:buClrTx/>
              <a:buSzTx/>
              <a:buFontTx/>
              <a:buNone/>
            </a:pPr>
            <a:r>
              <a:rPr lang="en-US" altLang="en-US" sz="1200"/>
              <a:t>  2) Number of vessels crossing the rim</a:t>
            </a:r>
          </a:p>
          <a:p>
            <a:pPr eaLnBrk="1" hangingPunct="1">
              <a:spcBef>
                <a:spcPct val="0"/>
              </a:spcBef>
              <a:buClrTx/>
              <a:buSzTx/>
              <a:buFontTx/>
              <a:buNone/>
            </a:pPr>
            <a:r>
              <a:rPr lang="en-US" altLang="en-US" sz="1200"/>
              <a:t>    seems abnormally…</a:t>
            </a:r>
            <a:r>
              <a:rPr lang="en-US" altLang="en-US" sz="1200" b="1">
                <a:solidFill>
                  <a:srgbClr val="0000FF"/>
                </a:solidFill>
              </a:rPr>
              <a:t>high</a:t>
            </a:r>
            <a:r>
              <a:rPr lang="en-US" altLang="en-US" sz="1200"/>
              <a:t> </a:t>
            </a:r>
            <a:endParaRPr lang="en-US" altLang="en-US" sz="1200" b="1">
              <a:solidFill>
                <a:srgbClr val="0000FF"/>
              </a:solidFill>
            </a:endParaRPr>
          </a:p>
          <a:p>
            <a:pPr eaLnBrk="1" hangingPunct="1">
              <a:spcBef>
                <a:spcPct val="0"/>
              </a:spcBef>
              <a:buClrTx/>
              <a:buSzTx/>
              <a:buFontTx/>
              <a:buNone/>
            </a:pPr>
            <a:r>
              <a:rPr lang="en-US" altLang="en-US" sz="1200"/>
              <a:t>--Tissue is…</a:t>
            </a:r>
            <a:r>
              <a:rPr lang="en-US" altLang="en-US" sz="1200" b="1">
                <a:solidFill>
                  <a:srgbClr val="0000FF"/>
                </a:solidFill>
              </a:rPr>
              <a:t>contractile</a:t>
            </a:r>
            <a:r>
              <a:rPr lang="en-US" altLang="en-US" sz="1200"/>
              <a:t>, so cup seems</a:t>
            </a:r>
          </a:p>
          <a:p>
            <a:pPr eaLnBrk="1" hangingPunct="1">
              <a:spcBef>
                <a:spcPct val="0"/>
              </a:spcBef>
              <a:buClrTx/>
              <a:buSzTx/>
              <a:buFontTx/>
              <a:buNone/>
            </a:pPr>
            <a:r>
              <a:rPr lang="en-US" altLang="en-US" sz="1200"/>
              <a:t>  to…</a:t>
            </a:r>
            <a:r>
              <a:rPr lang="en-US" altLang="en-US" sz="1200" b="1">
                <a:solidFill>
                  <a:srgbClr val="0000FF"/>
                </a:solidFill>
              </a:rPr>
              <a:t>open </a:t>
            </a:r>
            <a:r>
              <a:rPr lang="en-US" altLang="en-US" sz="1200">
                <a:solidFill>
                  <a:srgbClr val="0000FF"/>
                </a:solidFill>
              </a:rPr>
              <a:t>and</a:t>
            </a:r>
            <a:r>
              <a:rPr lang="en-US" altLang="en-US" sz="1200" b="1">
                <a:solidFill>
                  <a:srgbClr val="0000FF"/>
                </a:solidFill>
              </a:rPr>
              <a:t> close</a:t>
            </a:r>
            <a:r>
              <a:rPr lang="en-US" altLang="en-US" sz="1200"/>
              <a:t> (like its namesake,  </a:t>
            </a:r>
          </a:p>
          <a:p>
            <a:pPr eaLnBrk="1" hangingPunct="1">
              <a:spcBef>
                <a:spcPct val="0"/>
              </a:spcBef>
              <a:buClrTx/>
              <a:buSzTx/>
              <a:buFontTx/>
              <a:buNone/>
            </a:pPr>
            <a:r>
              <a:rPr lang="en-US" altLang="en-US" sz="1200"/>
              <a:t>  the morning-glory flower)</a:t>
            </a:r>
          </a:p>
          <a:p>
            <a:pPr eaLnBrk="1" hangingPunct="1">
              <a:spcBef>
                <a:spcPct val="0"/>
              </a:spcBef>
              <a:buClrTx/>
              <a:buSzTx/>
              <a:buFontTx/>
              <a:buNone/>
            </a:pPr>
            <a:r>
              <a:rPr lang="en-US" altLang="en-US" sz="1200"/>
              <a:t>--VA usually…</a:t>
            </a:r>
            <a:r>
              <a:rPr lang="en-US" altLang="en-US" sz="1200" b="1">
                <a:solidFill>
                  <a:srgbClr val="0000FF"/>
                </a:solidFill>
              </a:rPr>
              <a:t>20/200</a:t>
            </a:r>
            <a:r>
              <a:rPr lang="en-US" altLang="en-US" sz="1200"/>
              <a:t>, but can be…</a:t>
            </a:r>
          </a:p>
          <a:p>
            <a:pPr eaLnBrk="1" hangingPunct="1">
              <a:spcBef>
                <a:spcPct val="0"/>
              </a:spcBef>
              <a:buClrTx/>
              <a:buSzTx/>
              <a:buFontTx/>
              <a:buNone/>
            </a:pPr>
            <a:r>
              <a:rPr lang="en-US" altLang="en-US" sz="1200"/>
              <a:t>   </a:t>
            </a:r>
            <a:r>
              <a:rPr lang="en-US" altLang="en-US" sz="1200" b="1">
                <a:solidFill>
                  <a:srgbClr val="0000FF"/>
                </a:solidFill>
              </a:rPr>
              <a:t>20/20&lt;-&gt;NLP</a:t>
            </a:r>
          </a:p>
          <a:p>
            <a:pPr eaLnBrk="1" hangingPunct="1">
              <a:spcBef>
                <a:spcPct val="0"/>
              </a:spcBef>
              <a:buClrTx/>
              <a:buSzTx/>
              <a:buFontTx/>
              <a:buNone/>
            </a:pPr>
            <a:r>
              <a:rPr lang="en-US" altLang="en-US" sz="1200"/>
              <a:t>--1/3 develop…</a:t>
            </a:r>
            <a:r>
              <a:rPr lang="en-US" altLang="en-US" sz="1200" b="1">
                <a:solidFill>
                  <a:srgbClr val="CCECFF"/>
                </a:solidFill>
              </a:rPr>
              <a:t>serous</a:t>
            </a:r>
            <a:r>
              <a:rPr lang="en-US" altLang="en-US" sz="1200" b="1">
                <a:solidFill>
                  <a:srgbClr val="0000FF"/>
                </a:solidFill>
              </a:rPr>
              <a:t> </a:t>
            </a:r>
            <a:r>
              <a:rPr lang="en-US" altLang="en-US" sz="1200" b="1">
                <a:solidFill>
                  <a:srgbClr val="CCECFF"/>
                </a:solidFill>
              </a:rPr>
              <a:t>RD</a:t>
            </a:r>
          </a:p>
        </p:txBody>
      </p:sp>
      <p:sp>
        <p:nvSpPr>
          <p:cNvPr id="21" name="Text Box 3">
            <a:extLst>
              <a:ext uri="{FF2B5EF4-FFF2-40B4-BE49-F238E27FC236}">
                <a16:creationId xmlns:a16="http://schemas.microsoft.com/office/drawing/2014/main" id="{41E65286-1344-4B1D-9C7C-2CEEABB1C361}"/>
              </a:ext>
            </a:extLst>
          </p:cNvPr>
          <p:cNvSpPr txBox="1">
            <a:spLocks noChangeArrowheads="1"/>
          </p:cNvSpPr>
          <p:nvPr/>
        </p:nvSpPr>
        <p:spPr bwMode="auto">
          <a:xfrm>
            <a:off x="793750" y="3505200"/>
            <a:ext cx="2274888" cy="677863"/>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r>
              <a:rPr lang="en-US" altLang="en-US" sz="1400" b="1">
                <a:solidFill>
                  <a:schemeClr val="bg1">
                    <a:lumMod val="65000"/>
                  </a:schemeClr>
                </a:solidFill>
              </a:rPr>
              <a:t>Optic Pit/Hole</a:t>
            </a:r>
          </a:p>
          <a:p>
            <a:pPr eaLnBrk="1" hangingPunct="1">
              <a:defRPr/>
            </a:pPr>
            <a:r>
              <a:rPr lang="en-US" altLang="en-US" sz="1200">
                <a:solidFill>
                  <a:schemeClr val="bg1">
                    <a:lumMod val="65000"/>
                  </a:schemeClr>
                </a:solidFill>
              </a:rPr>
              <a:t>--Associated with…</a:t>
            </a:r>
            <a:r>
              <a:rPr lang="en-US" altLang="en-US" sz="1200" b="1">
                <a:solidFill>
                  <a:schemeClr val="bg1">
                    <a:lumMod val="65000"/>
                  </a:schemeClr>
                </a:solidFill>
              </a:rPr>
              <a:t>serous RD</a:t>
            </a:r>
          </a:p>
          <a:p>
            <a:pPr eaLnBrk="1" hangingPunct="1">
              <a:defRPr/>
            </a:pPr>
            <a:r>
              <a:rPr lang="en-US" altLang="en-US" sz="1200" b="1">
                <a:solidFill>
                  <a:schemeClr val="bg1">
                    <a:lumMod val="65000"/>
                  </a:schemeClr>
                </a:solidFill>
              </a:rPr>
              <a:t>  in adulthood</a:t>
            </a:r>
          </a:p>
        </p:txBody>
      </p:sp>
      <p:sp>
        <p:nvSpPr>
          <p:cNvPr id="22" name="Line 4">
            <a:extLst>
              <a:ext uri="{FF2B5EF4-FFF2-40B4-BE49-F238E27FC236}">
                <a16:creationId xmlns:a16="http://schemas.microsoft.com/office/drawing/2014/main" id="{F29D141A-2FBA-4218-A5EF-4F64786EAFD0}"/>
              </a:ext>
            </a:extLst>
          </p:cNvPr>
          <p:cNvSpPr>
            <a:spLocks noChangeShapeType="1"/>
          </p:cNvSpPr>
          <p:nvPr/>
        </p:nvSpPr>
        <p:spPr bwMode="auto">
          <a:xfrm flipH="1">
            <a:off x="1600200" y="2057400"/>
            <a:ext cx="1524000" cy="381000"/>
          </a:xfrm>
          <a:prstGeom prst="line">
            <a:avLst/>
          </a:prstGeom>
          <a:noFill/>
          <a:ln w="9525">
            <a:solidFill>
              <a:schemeClr val="bg1">
                <a:lumMod val="6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en-US">
              <a:latin typeface="Arial" charset="0"/>
            </a:endParaRPr>
          </a:p>
        </p:txBody>
      </p:sp>
      <p:sp>
        <p:nvSpPr>
          <p:cNvPr id="23" name="Text Box 6">
            <a:extLst>
              <a:ext uri="{FF2B5EF4-FFF2-40B4-BE49-F238E27FC236}">
                <a16:creationId xmlns:a16="http://schemas.microsoft.com/office/drawing/2014/main" id="{5DFD5389-5F0F-430B-9FE9-4FD1DA507055}"/>
              </a:ext>
            </a:extLst>
          </p:cNvPr>
          <p:cNvSpPr txBox="1">
            <a:spLocks noChangeArrowheads="1"/>
          </p:cNvSpPr>
          <p:nvPr/>
        </p:nvSpPr>
        <p:spPr bwMode="auto">
          <a:xfrm>
            <a:off x="1341438" y="1524000"/>
            <a:ext cx="3543300" cy="4587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algn="ctr" eaLnBrk="1" hangingPunct="1">
              <a:lnSpc>
                <a:spcPct val="85000"/>
              </a:lnSpc>
              <a:defRPr/>
            </a:pPr>
            <a:r>
              <a:rPr lang="en-US" altLang="en-US" sz="1400" i="1">
                <a:solidFill>
                  <a:schemeClr val="bg1">
                    <a:lumMod val="65000"/>
                  </a:schemeClr>
                </a:solidFill>
              </a:rPr>
              <a:t>These three are all secondary to abnormal</a:t>
            </a:r>
          </a:p>
          <a:p>
            <a:pPr algn="ctr" eaLnBrk="1" hangingPunct="1">
              <a:lnSpc>
                <a:spcPct val="85000"/>
              </a:lnSpc>
              <a:defRPr/>
            </a:pPr>
            <a:r>
              <a:rPr lang="en-US" altLang="en-US" sz="1400" i="1">
                <a:solidFill>
                  <a:schemeClr val="bg1">
                    <a:lumMod val="65000"/>
                  </a:schemeClr>
                </a:solidFill>
              </a:rPr>
              <a:t>closure of the embryonic optic fissure</a:t>
            </a:r>
          </a:p>
        </p:txBody>
      </p:sp>
      <p:sp>
        <p:nvSpPr>
          <p:cNvPr id="24" name="Text Box 7">
            <a:extLst>
              <a:ext uri="{FF2B5EF4-FFF2-40B4-BE49-F238E27FC236}">
                <a16:creationId xmlns:a16="http://schemas.microsoft.com/office/drawing/2014/main" id="{204468A2-E2DD-443A-AC88-37688980B366}"/>
              </a:ext>
            </a:extLst>
          </p:cNvPr>
          <p:cNvSpPr txBox="1">
            <a:spLocks noChangeArrowheads="1"/>
          </p:cNvSpPr>
          <p:nvPr/>
        </p:nvSpPr>
        <p:spPr bwMode="auto">
          <a:xfrm>
            <a:off x="76200" y="2514600"/>
            <a:ext cx="2782888" cy="862013"/>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r>
              <a:rPr lang="en-US" altLang="en-US" sz="1400" b="1">
                <a:solidFill>
                  <a:schemeClr val="bg1">
                    <a:lumMod val="65000"/>
                  </a:schemeClr>
                </a:solidFill>
              </a:rPr>
              <a:t>Optic Nerve Coloboma</a:t>
            </a:r>
          </a:p>
          <a:p>
            <a:pPr eaLnBrk="1" hangingPunct="1">
              <a:defRPr/>
            </a:pPr>
            <a:r>
              <a:rPr lang="en-US" altLang="en-US" sz="1200">
                <a:solidFill>
                  <a:schemeClr val="bg1">
                    <a:lumMod val="65000"/>
                  </a:schemeClr>
                </a:solidFill>
              </a:rPr>
              <a:t>1) May resemble…</a:t>
            </a:r>
            <a:r>
              <a:rPr lang="en-US" altLang="en-US" sz="1200" b="1">
                <a:solidFill>
                  <a:schemeClr val="bg1">
                    <a:lumMod val="65000"/>
                  </a:schemeClr>
                </a:solidFill>
              </a:rPr>
              <a:t>deep cupping</a:t>
            </a:r>
          </a:p>
          <a:p>
            <a:pPr eaLnBrk="1" hangingPunct="1">
              <a:defRPr/>
            </a:pPr>
            <a:r>
              <a:rPr lang="en-US" altLang="en-US" sz="1200">
                <a:solidFill>
                  <a:schemeClr val="bg1">
                    <a:lumMod val="65000"/>
                  </a:schemeClr>
                </a:solidFill>
              </a:rPr>
              <a:t>2) Can be…</a:t>
            </a:r>
            <a:r>
              <a:rPr lang="en-US" altLang="en-US" sz="1200" b="1">
                <a:solidFill>
                  <a:schemeClr val="bg1">
                    <a:lumMod val="65000"/>
                  </a:schemeClr>
                </a:solidFill>
              </a:rPr>
              <a:t>bilateral, asymmetric</a:t>
            </a:r>
          </a:p>
          <a:p>
            <a:pPr eaLnBrk="1" hangingPunct="1">
              <a:defRPr/>
            </a:pPr>
            <a:r>
              <a:rPr lang="en-US" altLang="en-US" sz="1200">
                <a:solidFill>
                  <a:schemeClr val="bg1">
                    <a:lumMod val="65000"/>
                  </a:schemeClr>
                </a:solidFill>
              </a:rPr>
              <a:t>3) Part of the…</a:t>
            </a:r>
            <a:r>
              <a:rPr lang="en-US" altLang="en-US" sz="1200" b="1">
                <a:solidFill>
                  <a:schemeClr val="bg1">
                    <a:lumMod val="65000"/>
                  </a:schemeClr>
                </a:solidFill>
              </a:rPr>
              <a:t>CHARGE association</a:t>
            </a:r>
          </a:p>
        </p:txBody>
      </p:sp>
      <p:sp>
        <p:nvSpPr>
          <p:cNvPr id="25" name="Line 8">
            <a:extLst>
              <a:ext uri="{FF2B5EF4-FFF2-40B4-BE49-F238E27FC236}">
                <a16:creationId xmlns:a16="http://schemas.microsoft.com/office/drawing/2014/main" id="{EDEEAEB6-5352-41F1-8557-B23E6F4B4721}"/>
              </a:ext>
            </a:extLst>
          </p:cNvPr>
          <p:cNvSpPr>
            <a:spLocks noChangeShapeType="1"/>
          </p:cNvSpPr>
          <p:nvPr/>
        </p:nvSpPr>
        <p:spPr bwMode="auto">
          <a:xfrm flipH="1">
            <a:off x="2971800" y="2057400"/>
            <a:ext cx="152400" cy="1447800"/>
          </a:xfrm>
          <a:prstGeom prst="line">
            <a:avLst/>
          </a:prstGeom>
          <a:noFill/>
          <a:ln w="9525">
            <a:solidFill>
              <a:schemeClr val="bg1">
                <a:lumMod val="6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en-US">
              <a:latin typeface="Arial" charset="0"/>
            </a:endParaRPr>
          </a:p>
        </p:txBody>
      </p:sp>
      <p:sp>
        <p:nvSpPr>
          <p:cNvPr id="26" name="Text Box 9">
            <a:extLst>
              <a:ext uri="{FF2B5EF4-FFF2-40B4-BE49-F238E27FC236}">
                <a16:creationId xmlns:a16="http://schemas.microsoft.com/office/drawing/2014/main" id="{966E8F5F-47FB-451D-A3AD-4D6CFA5F356D}"/>
              </a:ext>
            </a:extLst>
          </p:cNvPr>
          <p:cNvSpPr txBox="1">
            <a:spLocks noChangeArrowheads="1"/>
          </p:cNvSpPr>
          <p:nvPr/>
        </p:nvSpPr>
        <p:spPr bwMode="auto">
          <a:xfrm>
            <a:off x="1371600" y="4267200"/>
            <a:ext cx="3057525" cy="2154238"/>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r>
              <a:rPr lang="en-US" altLang="en-US" sz="1400" b="1" dirty="0">
                <a:solidFill>
                  <a:schemeClr val="bg1">
                    <a:lumMod val="65000"/>
                  </a:schemeClr>
                </a:solidFill>
              </a:rPr>
              <a:t>Morning-Glory Disc</a:t>
            </a:r>
          </a:p>
          <a:p>
            <a:pPr eaLnBrk="1" hangingPunct="1">
              <a:defRPr/>
            </a:pPr>
            <a:r>
              <a:rPr lang="en-US" altLang="en-US" sz="1200" dirty="0">
                <a:solidFill>
                  <a:schemeClr val="bg1">
                    <a:lumMod val="65000"/>
                  </a:schemeClr>
                </a:solidFill>
              </a:rPr>
              <a:t>--DFE reveals:</a:t>
            </a:r>
          </a:p>
          <a:p>
            <a:pPr eaLnBrk="1" hangingPunct="1">
              <a:defRPr/>
            </a:pPr>
            <a:r>
              <a:rPr lang="en-US" altLang="en-US" sz="1200" dirty="0">
                <a:solidFill>
                  <a:schemeClr val="bg1">
                    <a:lumMod val="65000"/>
                  </a:schemeClr>
                </a:solidFill>
              </a:rPr>
              <a:t>  1) A funnel-shaped…</a:t>
            </a:r>
            <a:r>
              <a:rPr lang="en-US" altLang="en-US" sz="1200" b="1" dirty="0">
                <a:solidFill>
                  <a:schemeClr val="bg1">
                    <a:lumMod val="65000"/>
                  </a:schemeClr>
                </a:solidFill>
              </a:rPr>
              <a:t>excavation</a:t>
            </a:r>
            <a:endParaRPr lang="en-US" altLang="en-US" sz="1200" dirty="0">
              <a:solidFill>
                <a:schemeClr val="bg1">
                  <a:lumMod val="65000"/>
                </a:schemeClr>
              </a:solidFill>
            </a:endParaRPr>
          </a:p>
          <a:p>
            <a:pPr eaLnBrk="1" hangingPunct="1">
              <a:defRPr/>
            </a:pPr>
            <a:r>
              <a:rPr lang="en-US" altLang="en-US" sz="1200" dirty="0">
                <a:solidFill>
                  <a:schemeClr val="bg1">
                    <a:lumMod val="65000"/>
                  </a:schemeClr>
                </a:solidFill>
              </a:rPr>
              <a:t>  2) Number of vessels crossing the rim</a:t>
            </a:r>
          </a:p>
          <a:p>
            <a:pPr eaLnBrk="1" hangingPunct="1">
              <a:defRPr/>
            </a:pPr>
            <a:r>
              <a:rPr lang="en-US" altLang="en-US" sz="1200" dirty="0">
                <a:solidFill>
                  <a:schemeClr val="bg1">
                    <a:lumMod val="65000"/>
                  </a:schemeClr>
                </a:solidFill>
              </a:rPr>
              <a:t>    seems abnormally…</a:t>
            </a:r>
            <a:r>
              <a:rPr lang="en-US" altLang="en-US" sz="1200" b="1" dirty="0">
                <a:solidFill>
                  <a:schemeClr val="bg1">
                    <a:lumMod val="65000"/>
                  </a:schemeClr>
                </a:solidFill>
              </a:rPr>
              <a:t>high</a:t>
            </a:r>
            <a:r>
              <a:rPr lang="en-US" altLang="en-US" sz="1200" dirty="0">
                <a:solidFill>
                  <a:schemeClr val="bg1">
                    <a:lumMod val="65000"/>
                  </a:schemeClr>
                </a:solidFill>
              </a:rPr>
              <a:t> </a:t>
            </a:r>
            <a:endParaRPr lang="en-US" altLang="en-US" sz="1200" b="1" dirty="0">
              <a:solidFill>
                <a:schemeClr val="bg1">
                  <a:lumMod val="65000"/>
                </a:schemeClr>
              </a:solidFill>
            </a:endParaRPr>
          </a:p>
          <a:p>
            <a:pPr eaLnBrk="1" hangingPunct="1">
              <a:defRPr/>
            </a:pPr>
            <a:r>
              <a:rPr lang="en-US" altLang="en-US" sz="1200" dirty="0">
                <a:solidFill>
                  <a:schemeClr val="bg1">
                    <a:lumMod val="65000"/>
                  </a:schemeClr>
                </a:solidFill>
              </a:rPr>
              <a:t>--Tissue is…</a:t>
            </a:r>
            <a:r>
              <a:rPr lang="en-US" altLang="en-US" sz="1200" b="1" dirty="0">
                <a:solidFill>
                  <a:schemeClr val="bg1">
                    <a:lumMod val="65000"/>
                  </a:schemeClr>
                </a:solidFill>
              </a:rPr>
              <a:t>contractile</a:t>
            </a:r>
            <a:r>
              <a:rPr lang="en-US" altLang="en-US" sz="1200" dirty="0">
                <a:solidFill>
                  <a:schemeClr val="bg1">
                    <a:lumMod val="65000"/>
                  </a:schemeClr>
                </a:solidFill>
              </a:rPr>
              <a:t>, so cup seems</a:t>
            </a:r>
          </a:p>
          <a:p>
            <a:pPr eaLnBrk="1" hangingPunct="1">
              <a:defRPr/>
            </a:pPr>
            <a:r>
              <a:rPr lang="en-US" altLang="en-US" sz="1200" dirty="0">
                <a:solidFill>
                  <a:schemeClr val="bg1">
                    <a:lumMod val="65000"/>
                  </a:schemeClr>
                </a:solidFill>
              </a:rPr>
              <a:t>  to…</a:t>
            </a:r>
            <a:r>
              <a:rPr lang="en-US" altLang="en-US" sz="1200" b="1" dirty="0">
                <a:solidFill>
                  <a:schemeClr val="bg1">
                    <a:lumMod val="65000"/>
                  </a:schemeClr>
                </a:solidFill>
              </a:rPr>
              <a:t>open </a:t>
            </a:r>
            <a:r>
              <a:rPr lang="en-US" altLang="en-US" sz="1200" dirty="0">
                <a:solidFill>
                  <a:schemeClr val="bg1">
                    <a:lumMod val="65000"/>
                  </a:schemeClr>
                </a:solidFill>
              </a:rPr>
              <a:t>and</a:t>
            </a:r>
            <a:r>
              <a:rPr lang="en-US" altLang="en-US" sz="1200" b="1" dirty="0">
                <a:solidFill>
                  <a:schemeClr val="bg1">
                    <a:lumMod val="65000"/>
                  </a:schemeClr>
                </a:solidFill>
              </a:rPr>
              <a:t> close</a:t>
            </a:r>
            <a:r>
              <a:rPr lang="en-US" altLang="en-US" sz="1200" dirty="0">
                <a:solidFill>
                  <a:schemeClr val="bg1">
                    <a:lumMod val="65000"/>
                  </a:schemeClr>
                </a:solidFill>
              </a:rPr>
              <a:t> (like its namesake,  </a:t>
            </a:r>
          </a:p>
          <a:p>
            <a:pPr eaLnBrk="1" hangingPunct="1">
              <a:defRPr/>
            </a:pPr>
            <a:r>
              <a:rPr lang="en-US" altLang="en-US" sz="1200" dirty="0">
                <a:solidFill>
                  <a:schemeClr val="bg1">
                    <a:lumMod val="65000"/>
                  </a:schemeClr>
                </a:solidFill>
              </a:rPr>
              <a:t>  the morning-glory flower)</a:t>
            </a:r>
          </a:p>
          <a:p>
            <a:pPr eaLnBrk="1" hangingPunct="1">
              <a:defRPr/>
            </a:pPr>
            <a:r>
              <a:rPr lang="en-US" altLang="en-US" sz="1200" dirty="0">
                <a:solidFill>
                  <a:schemeClr val="bg1">
                    <a:lumMod val="65000"/>
                  </a:schemeClr>
                </a:solidFill>
              </a:rPr>
              <a:t>--VA usually…</a:t>
            </a:r>
            <a:r>
              <a:rPr lang="en-US" altLang="en-US" sz="1200" b="1" dirty="0">
                <a:solidFill>
                  <a:schemeClr val="bg1">
                    <a:lumMod val="65000"/>
                  </a:schemeClr>
                </a:solidFill>
              </a:rPr>
              <a:t>20/200</a:t>
            </a:r>
            <a:r>
              <a:rPr lang="en-US" altLang="en-US" sz="1200" dirty="0">
                <a:solidFill>
                  <a:schemeClr val="bg1">
                    <a:lumMod val="65000"/>
                  </a:schemeClr>
                </a:solidFill>
              </a:rPr>
              <a:t>, but can be…</a:t>
            </a:r>
          </a:p>
          <a:p>
            <a:pPr eaLnBrk="1" hangingPunct="1">
              <a:defRPr/>
            </a:pPr>
            <a:r>
              <a:rPr lang="en-US" altLang="en-US" sz="1200" dirty="0">
                <a:solidFill>
                  <a:schemeClr val="bg1">
                    <a:lumMod val="65000"/>
                  </a:schemeClr>
                </a:solidFill>
              </a:rPr>
              <a:t>   </a:t>
            </a:r>
            <a:r>
              <a:rPr lang="en-US" altLang="en-US" sz="1200" b="1" dirty="0">
                <a:solidFill>
                  <a:schemeClr val="bg1">
                    <a:lumMod val="65000"/>
                  </a:schemeClr>
                </a:solidFill>
              </a:rPr>
              <a:t>20/20&lt;-&gt;NLP</a:t>
            </a:r>
          </a:p>
          <a:p>
            <a:pPr eaLnBrk="1" hangingPunct="1">
              <a:defRPr/>
            </a:pPr>
            <a:r>
              <a:rPr lang="en-US" altLang="en-US" sz="1200" dirty="0">
                <a:solidFill>
                  <a:schemeClr val="bg1">
                    <a:lumMod val="65000"/>
                  </a:schemeClr>
                </a:solidFill>
              </a:rPr>
              <a:t>--1/3 develop…</a:t>
            </a:r>
            <a:r>
              <a:rPr lang="en-US" altLang="en-US" sz="1200" b="1" dirty="0">
                <a:solidFill>
                  <a:schemeClr val="bg1">
                    <a:lumMod val="65000"/>
                  </a:schemeClr>
                </a:solidFill>
              </a:rPr>
              <a:t>serous RD</a:t>
            </a:r>
          </a:p>
        </p:txBody>
      </p:sp>
      <p:sp>
        <p:nvSpPr>
          <p:cNvPr id="27" name="Line 12">
            <a:extLst>
              <a:ext uri="{FF2B5EF4-FFF2-40B4-BE49-F238E27FC236}">
                <a16:creationId xmlns:a16="http://schemas.microsoft.com/office/drawing/2014/main" id="{65BA81D9-D9F9-47DA-B94E-2401C9B40EBF}"/>
              </a:ext>
            </a:extLst>
          </p:cNvPr>
          <p:cNvSpPr>
            <a:spLocks noChangeShapeType="1"/>
          </p:cNvSpPr>
          <p:nvPr/>
        </p:nvSpPr>
        <p:spPr bwMode="auto">
          <a:xfrm>
            <a:off x="3124200" y="2057400"/>
            <a:ext cx="381000" cy="22098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en-US"/>
          </a:p>
        </p:txBody>
      </p:sp>
      <p:sp>
        <p:nvSpPr>
          <p:cNvPr id="30" name="Text Box 13">
            <a:extLst>
              <a:ext uri="{FF2B5EF4-FFF2-40B4-BE49-F238E27FC236}">
                <a16:creationId xmlns:a16="http://schemas.microsoft.com/office/drawing/2014/main" id="{E04BC85D-0482-42C1-8D98-D7B33C07DA16}"/>
              </a:ext>
            </a:extLst>
          </p:cNvPr>
          <p:cNvSpPr txBox="1">
            <a:spLocks noChangeArrowheads="1"/>
          </p:cNvSpPr>
          <p:nvPr/>
        </p:nvSpPr>
        <p:spPr bwMode="auto">
          <a:xfrm>
            <a:off x="5257800" y="3760788"/>
            <a:ext cx="3424238" cy="1231900"/>
          </a:xfrm>
          <a:prstGeom prst="rect">
            <a:avLst/>
          </a:prstGeom>
          <a:solidFill>
            <a:srgbClr val="CCFF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dirty="0"/>
              <a:t>Optic Nerve Hypoplasia</a:t>
            </a:r>
          </a:p>
          <a:p>
            <a:pPr eaLnBrk="1" hangingPunct="1">
              <a:spcBef>
                <a:spcPct val="0"/>
              </a:spcBef>
              <a:buClrTx/>
              <a:buSzTx/>
              <a:buFontTx/>
              <a:buNone/>
            </a:pPr>
            <a:r>
              <a:rPr lang="en-US" altLang="en-US" sz="1200" dirty="0"/>
              <a:t>1) Abnormally low</a:t>
            </a:r>
            <a:r>
              <a:rPr lang="en-US" altLang="en-US" sz="1200" b="1" dirty="0">
                <a:solidFill>
                  <a:srgbClr val="0000FF"/>
                </a:solidFill>
              </a:rPr>
              <a:t> </a:t>
            </a:r>
            <a:r>
              <a:rPr lang="en-US" altLang="en-US" sz="1200" dirty="0"/>
              <a:t>number of…</a:t>
            </a:r>
            <a:r>
              <a:rPr lang="en-US" altLang="en-US" sz="1200" b="1" dirty="0">
                <a:solidFill>
                  <a:srgbClr val="0000FF"/>
                </a:solidFill>
              </a:rPr>
              <a:t>axons</a:t>
            </a:r>
          </a:p>
          <a:p>
            <a:pPr eaLnBrk="1" hangingPunct="1">
              <a:spcBef>
                <a:spcPct val="0"/>
              </a:spcBef>
              <a:buClrTx/>
              <a:buSzTx/>
              <a:buFontTx/>
              <a:buNone/>
            </a:pPr>
            <a:r>
              <a:rPr lang="en-US" altLang="en-US" sz="1200" dirty="0"/>
              <a:t>2) DFE: Small pale disc with…</a:t>
            </a:r>
            <a:r>
              <a:rPr lang="en-US" altLang="en-US" sz="1200" b="1" dirty="0">
                <a:solidFill>
                  <a:srgbClr val="0000FF"/>
                </a:solidFill>
              </a:rPr>
              <a:t>double ring </a:t>
            </a:r>
            <a:r>
              <a:rPr lang="en-US" altLang="en-US" sz="1200" dirty="0"/>
              <a:t>sign</a:t>
            </a:r>
          </a:p>
          <a:p>
            <a:pPr eaLnBrk="1" hangingPunct="1">
              <a:spcBef>
                <a:spcPct val="0"/>
              </a:spcBef>
              <a:buClrTx/>
              <a:buSzTx/>
              <a:buFontTx/>
              <a:buNone/>
            </a:pPr>
            <a:r>
              <a:rPr lang="en-US" altLang="en-US" sz="1200" dirty="0"/>
              <a:t>3) VA…</a:t>
            </a:r>
            <a:r>
              <a:rPr lang="en-US" altLang="en-US" sz="1200" b="1" dirty="0">
                <a:solidFill>
                  <a:srgbClr val="0000FF"/>
                </a:solidFill>
              </a:rPr>
              <a:t>20/15&lt;-&gt;NLP</a:t>
            </a:r>
          </a:p>
          <a:p>
            <a:pPr eaLnBrk="1" hangingPunct="1">
              <a:spcBef>
                <a:spcPct val="0"/>
              </a:spcBef>
              <a:buClrTx/>
              <a:buSzTx/>
              <a:buFontTx/>
              <a:buNone/>
            </a:pPr>
            <a:r>
              <a:rPr lang="en-US" altLang="en-US" sz="1200" dirty="0"/>
              <a:t>4) VF defects…</a:t>
            </a:r>
            <a:r>
              <a:rPr lang="en-US" altLang="en-US" sz="1200" b="1" dirty="0">
                <a:solidFill>
                  <a:srgbClr val="0000FF"/>
                </a:solidFill>
              </a:rPr>
              <a:t>invariably present</a:t>
            </a:r>
          </a:p>
          <a:p>
            <a:pPr eaLnBrk="1" hangingPunct="1">
              <a:spcBef>
                <a:spcPct val="0"/>
              </a:spcBef>
              <a:buClrTx/>
              <a:buSzTx/>
              <a:buFontTx/>
              <a:buNone/>
            </a:pPr>
            <a:r>
              <a:rPr lang="en-US" altLang="en-US" sz="1200" dirty="0"/>
              <a:t>5) Remember the…</a:t>
            </a:r>
            <a:r>
              <a:rPr lang="en-US" altLang="en-US" sz="1200" b="1" dirty="0">
                <a:solidFill>
                  <a:srgbClr val="0000FF"/>
                </a:solidFill>
              </a:rPr>
              <a:t>4 D’s</a:t>
            </a:r>
            <a:r>
              <a:rPr lang="en-US" altLang="en-US" sz="1200" dirty="0"/>
              <a:t> (more on this shortly)</a:t>
            </a:r>
          </a:p>
        </p:txBody>
      </p:sp>
      <p:sp>
        <p:nvSpPr>
          <p:cNvPr id="3" name="TextBox 2">
            <a:extLst>
              <a:ext uri="{FF2B5EF4-FFF2-40B4-BE49-F238E27FC236}">
                <a16:creationId xmlns:a16="http://schemas.microsoft.com/office/drawing/2014/main" id="{68192841-37DB-4365-912A-E85D7BB8C699}"/>
              </a:ext>
            </a:extLst>
          </p:cNvPr>
          <p:cNvSpPr txBox="1"/>
          <p:nvPr/>
        </p:nvSpPr>
        <p:spPr>
          <a:xfrm>
            <a:off x="1453926" y="2168210"/>
            <a:ext cx="7455348" cy="1569660"/>
          </a:xfrm>
          <a:prstGeom prst="rect">
            <a:avLst/>
          </a:prstGeom>
          <a:solidFill>
            <a:schemeClr val="accent5">
              <a:lumMod val="75000"/>
            </a:schemeClr>
          </a:solidFill>
        </p:spPr>
        <p:txBody>
          <a:bodyPr wrap="square" rtlCol="0">
            <a:spAutoFit/>
          </a:bodyPr>
          <a:lstStyle/>
          <a:p>
            <a:r>
              <a:rPr lang="en-US" sz="1600" i="1" dirty="0">
                <a:solidFill>
                  <a:schemeClr val="bg1">
                    <a:lumMod val="50000"/>
                  </a:schemeClr>
                </a:solidFill>
              </a:rPr>
              <a:t>You see a child with optic nerve hypoplasia. What steps should you at least consider taking?</a:t>
            </a:r>
          </a:p>
          <a:p>
            <a:r>
              <a:rPr lang="en-US" sz="1600" dirty="0">
                <a:solidFill>
                  <a:schemeClr val="bg1">
                    <a:lumMod val="50000"/>
                  </a:schemeClr>
                </a:solidFill>
              </a:rPr>
              <a:t>--Obtai</a:t>
            </a:r>
            <a:r>
              <a:rPr lang="en-US" sz="1600" dirty="0">
                <a:solidFill>
                  <a:schemeClr val="accent5">
                    <a:lumMod val="75000"/>
                  </a:schemeClr>
                </a:solidFill>
              </a:rPr>
              <a:t>ning</a:t>
            </a:r>
            <a:r>
              <a:rPr lang="en-US" sz="1600" dirty="0">
                <a:solidFill>
                  <a:schemeClr val="bg1">
                    <a:lumMod val="50000"/>
                  </a:schemeClr>
                </a:solidFill>
              </a:rPr>
              <a:t> </a:t>
            </a:r>
            <a:r>
              <a:rPr lang="en-US" sz="1600" i="1" dirty="0">
                <a:solidFill>
                  <a:schemeClr val="bg1">
                    <a:lumMod val="50000"/>
                  </a:schemeClr>
                </a:solidFill>
              </a:rPr>
              <a:t> </a:t>
            </a:r>
            <a:r>
              <a:rPr lang="en-US" sz="1600" b="1" dirty="0">
                <a:solidFill>
                  <a:srgbClr val="0000FF"/>
                </a:solidFill>
              </a:rPr>
              <a:t>MRI brain</a:t>
            </a:r>
            <a:r>
              <a:rPr lang="en-US" sz="1600" dirty="0">
                <a:solidFill>
                  <a:schemeClr val="accent5">
                    <a:lumMod val="75000"/>
                  </a:schemeClr>
                </a:solidFill>
              </a:rPr>
              <a:t>—a </a:t>
            </a:r>
            <a:r>
              <a:rPr lang="en-US" sz="1600" dirty="0">
                <a:solidFill>
                  <a:schemeClr val="bg1">
                    <a:lumMod val="50000"/>
                  </a:schemeClr>
                </a:solidFill>
              </a:rPr>
              <a:t>variety of CNS abnormalities are associated with it   (will un</a:t>
            </a:r>
            <a:r>
              <a:rPr lang="en-US" sz="1600" dirty="0">
                <a:solidFill>
                  <a:schemeClr val="accent5">
                    <a:lumMod val="75000"/>
                  </a:schemeClr>
                </a:solidFill>
              </a:rPr>
              <a:t>pack</a:t>
            </a:r>
            <a:r>
              <a:rPr lang="en-US" sz="1600" dirty="0">
                <a:solidFill>
                  <a:schemeClr val="bg1">
                    <a:lumMod val="50000"/>
                  </a:schemeClr>
                </a:solidFill>
              </a:rPr>
              <a:t> </a:t>
            </a:r>
            <a:r>
              <a:rPr lang="en-US" sz="1600" dirty="0">
                <a:solidFill>
                  <a:schemeClr val="accent5">
                    <a:lumMod val="75000"/>
                  </a:schemeClr>
                </a:solidFill>
              </a:rPr>
              <a:t>this in the upco</a:t>
            </a:r>
            <a:r>
              <a:rPr lang="en-US" sz="1600" dirty="0">
                <a:solidFill>
                  <a:schemeClr val="bg1">
                    <a:lumMod val="50000"/>
                  </a:schemeClr>
                </a:solidFill>
              </a:rPr>
              <a:t>ming </a:t>
            </a:r>
            <a:r>
              <a:rPr lang="en-US" sz="1600" i="1" dirty="0">
                <a:solidFill>
                  <a:schemeClr val="bg1">
                    <a:lumMod val="50000"/>
                  </a:schemeClr>
                </a:solidFill>
              </a:rPr>
              <a:t>4 D’s </a:t>
            </a:r>
            <a:r>
              <a:rPr lang="en-US" sz="1600" dirty="0">
                <a:solidFill>
                  <a:schemeClr val="bg1">
                    <a:lumMod val="50000"/>
                  </a:schemeClr>
                </a:solidFill>
              </a:rPr>
              <a:t>section)</a:t>
            </a:r>
          </a:p>
          <a:p>
            <a:r>
              <a:rPr lang="en-US" sz="1600" dirty="0">
                <a:solidFill>
                  <a:schemeClr val="bg1">
                    <a:lumMod val="50000"/>
                  </a:schemeClr>
                </a:solidFill>
              </a:rPr>
              <a:t>--Gettin</a:t>
            </a:r>
            <a:r>
              <a:rPr lang="en-US" sz="1600" dirty="0">
                <a:solidFill>
                  <a:schemeClr val="accent5">
                    <a:lumMod val="75000"/>
                  </a:schemeClr>
                </a:solidFill>
              </a:rPr>
              <a:t>g</a:t>
            </a:r>
            <a:r>
              <a:rPr lang="en-US" sz="1600" dirty="0">
                <a:solidFill>
                  <a:schemeClr val="bg1">
                    <a:lumMod val="50000"/>
                  </a:schemeClr>
                </a:solidFill>
              </a:rPr>
              <a:t> </a:t>
            </a:r>
            <a:r>
              <a:rPr lang="en-US" sz="1600" dirty="0">
                <a:solidFill>
                  <a:schemeClr val="accent5">
                    <a:lumMod val="75000"/>
                  </a:schemeClr>
                </a:solidFill>
              </a:rPr>
              <a:t>an</a:t>
            </a:r>
            <a:r>
              <a:rPr lang="en-US" sz="1600" dirty="0">
                <a:solidFill>
                  <a:schemeClr val="bg1">
                    <a:lumMod val="50000"/>
                  </a:schemeClr>
                </a:solidFill>
              </a:rPr>
              <a:t>  </a:t>
            </a:r>
            <a:r>
              <a:rPr lang="en-US" sz="1600" dirty="0">
                <a:solidFill>
                  <a:schemeClr val="accent5">
                    <a:lumMod val="75000"/>
                  </a:schemeClr>
                </a:solidFill>
              </a:rPr>
              <a:t>endocrine</a:t>
            </a:r>
            <a:r>
              <a:rPr lang="en-US" sz="1600" dirty="0">
                <a:solidFill>
                  <a:schemeClr val="bg1">
                    <a:lumMod val="50000"/>
                  </a:schemeClr>
                </a:solidFill>
              </a:rPr>
              <a:t>  </a:t>
            </a:r>
            <a:r>
              <a:rPr lang="en-US" sz="1600" dirty="0">
                <a:solidFill>
                  <a:schemeClr val="accent5">
                    <a:lumMod val="75000"/>
                  </a:schemeClr>
                </a:solidFill>
              </a:rPr>
              <a:t>co</a:t>
            </a:r>
            <a:r>
              <a:rPr lang="en-US" sz="1600" dirty="0">
                <a:solidFill>
                  <a:schemeClr val="bg1">
                    <a:lumMod val="50000"/>
                  </a:schemeClr>
                </a:solidFill>
              </a:rPr>
              <a:t>nsult—multiple hormonal deficiencies are associated (mainly  </a:t>
            </a:r>
            <a:r>
              <a:rPr lang="en-US" sz="1600" b="1" dirty="0">
                <a:solidFill>
                  <a:srgbClr val="0000FF"/>
                </a:solidFill>
              </a:rPr>
              <a:t>pituitary- related</a:t>
            </a:r>
            <a:r>
              <a:rPr lang="en-US" sz="1600" dirty="0">
                <a:solidFill>
                  <a:schemeClr val="bg1">
                    <a:lumMod val="50000"/>
                  </a:schemeClr>
                </a:solidFill>
              </a:rPr>
              <a:t>)</a:t>
            </a:r>
          </a:p>
        </p:txBody>
      </p:sp>
      <p:sp>
        <p:nvSpPr>
          <p:cNvPr id="5" name="TextBox 4">
            <a:extLst>
              <a:ext uri="{FF2B5EF4-FFF2-40B4-BE49-F238E27FC236}">
                <a16:creationId xmlns:a16="http://schemas.microsoft.com/office/drawing/2014/main" id="{ACCBA48F-740B-4E86-D3B0-8D9351961DE8}"/>
              </a:ext>
            </a:extLst>
          </p:cNvPr>
          <p:cNvSpPr txBox="1"/>
          <p:nvPr/>
        </p:nvSpPr>
        <p:spPr>
          <a:xfrm>
            <a:off x="978450" y="585868"/>
            <a:ext cx="4425624" cy="1815882"/>
          </a:xfrm>
          <a:prstGeom prst="rect">
            <a:avLst/>
          </a:prstGeom>
          <a:solidFill>
            <a:schemeClr val="accent6">
              <a:lumMod val="75000"/>
            </a:schemeClr>
          </a:solidFill>
        </p:spPr>
        <p:txBody>
          <a:bodyPr wrap="square" rtlCol="0">
            <a:spAutoFit/>
          </a:bodyPr>
          <a:lstStyle/>
          <a:p>
            <a:r>
              <a:rPr lang="en-US" sz="1400" i="1" dirty="0">
                <a:solidFill>
                  <a:schemeClr val="tx1">
                    <a:lumMod val="50000"/>
                    <a:lumOff val="50000"/>
                  </a:schemeClr>
                </a:solidFill>
              </a:rPr>
              <a:t>What is the classic </a:t>
            </a:r>
            <a:r>
              <a:rPr lang="en-US" sz="1400" b="1" i="1" dirty="0">
                <a:solidFill>
                  <a:schemeClr val="tx1">
                    <a:lumMod val="50000"/>
                    <a:lumOff val="50000"/>
                  </a:schemeClr>
                </a:solidFill>
              </a:rPr>
              <a:t>structural</a:t>
            </a:r>
            <a:r>
              <a:rPr lang="en-US" sz="1400" i="1" dirty="0">
                <a:solidFill>
                  <a:schemeClr val="tx1">
                    <a:lumMod val="50000"/>
                    <a:lumOff val="50000"/>
                  </a:schemeClr>
                </a:solidFill>
              </a:rPr>
              <a:t> pituitary abnormality associated with ON hypoplasia?</a:t>
            </a:r>
          </a:p>
          <a:p>
            <a:r>
              <a:rPr lang="en-US" sz="1400" dirty="0">
                <a:solidFill>
                  <a:schemeClr val="tx1">
                    <a:lumMod val="50000"/>
                    <a:lumOff val="50000"/>
                  </a:schemeClr>
                </a:solidFill>
              </a:rPr>
              <a:t>Anterior pituitary hypoplasia coupled with an  ectopic  posterior pituitary</a:t>
            </a:r>
          </a:p>
          <a:p>
            <a:endParaRPr lang="en-US" sz="1400" i="1" dirty="0">
              <a:solidFill>
                <a:schemeClr val="tx1">
                  <a:lumMod val="50000"/>
                  <a:lumOff val="50000"/>
                </a:schemeClr>
              </a:solidFill>
            </a:endParaRPr>
          </a:p>
          <a:p>
            <a:r>
              <a:rPr lang="en-US" sz="1400" i="1" dirty="0">
                <a:solidFill>
                  <a:schemeClr val="tx1">
                    <a:lumMod val="50000"/>
                    <a:lumOff val="50000"/>
                  </a:schemeClr>
                </a:solidFill>
              </a:rPr>
              <a:t>How will this manifest on neuroimaging?</a:t>
            </a:r>
          </a:p>
          <a:p>
            <a:r>
              <a:rPr lang="en-US" sz="1400" dirty="0">
                <a:solidFill>
                  <a:schemeClr val="tx1">
                    <a:lumMod val="50000"/>
                    <a:lumOff val="50000"/>
                  </a:schemeClr>
                </a:solidFill>
              </a:rPr>
              <a:t>As an absent/hypoplastic anterior pituitary coupled with a  bright  spot at the  upper  infundibulum</a:t>
            </a:r>
          </a:p>
        </p:txBody>
      </p:sp>
      <p:sp>
        <p:nvSpPr>
          <p:cNvPr id="6" name="TextBox 5">
            <a:extLst>
              <a:ext uri="{FF2B5EF4-FFF2-40B4-BE49-F238E27FC236}">
                <a16:creationId xmlns:a16="http://schemas.microsoft.com/office/drawing/2014/main" id="{DEEFFBFF-E94E-116A-AAFF-0DCF6D8E3C3B}"/>
              </a:ext>
            </a:extLst>
          </p:cNvPr>
          <p:cNvSpPr txBox="1"/>
          <p:nvPr/>
        </p:nvSpPr>
        <p:spPr>
          <a:xfrm>
            <a:off x="726419" y="3822918"/>
            <a:ext cx="4302781" cy="1815882"/>
          </a:xfrm>
          <a:prstGeom prst="rect">
            <a:avLst/>
          </a:prstGeom>
          <a:solidFill>
            <a:srgbClr val="FFDB69"/>
          </a:solidFill>
        </p:spPr>
        <p:txBody>
          <a:bodyPr wrap="none" rtlCol="0">
            <a:spAutoFit/>
          </a:bodyPr>
          <a:lstStyle/>
          <a:p>
            <a:r>
              <a:rPr lang="en-US" sz="1400" i="1" dirty="0"/>
              <a:t>What pituitary-related deficiencies may be present?</a:t>
            </a:r>
          </a:p>
          <a:p>
            <a:r>
              <a:rPr lang="en-US" sz="1400" dirty="0"/>
              <a:t>Anything up to and including panhypopituitarism</a:t>
            </a:r>
          </a:p>
          <a:p>
            <a:endParaRPr lang="en-US" sz="1400" dirty="0"/>
          </a:p>
          <a:p>
            <a:r>
              <a:rPr lang="en-US" sz="1400" i="1" dirty="0"/>
              <a:t>If an infant/child has ON hypoplasia and…</a:t>
            </a:r>
          </a:p>
          <a:p>
            <a:r>
              <a:rPr lang="en-US" sz="1400" i="1" dirty="0"/>
              <a:t>…short stature, think: </a:t>
            </a:r>
            <a:r>
              <a:rPr lang="en-US" sz="1400" dirty="0">
                <a:solidFill>
                  <a:srgbClr val="FFDB69"/>
                </a:solidFill>
              </a:rPr>
              <a:t>Growth-hormone deficiency</a:t>
            </a:r>
          </a:p>
          <a:p>
            <a:r>
              <a:rPr lang="en-US" sz="1400" i="1" dirty="0">
                <a:solidFill>
                  <a:srgbClr val="FFDB69"/>
                </a:solidFill>
              </a:rPr>
              <a:t>…neonatal jaundice, think: </a:t>
            </a:r>
            <a:r>
              <a:rPr lang="en-US" sz="1400" dirty="0">
                <a:solidFill>
                  <a:srgbClr val="FFDB69"/>
                </a:solidFill>
              </a:rPr>
              <a:t>Hypothyroidism</a:t>
            </a:r>
          </a:p>
          <a:p>
            <a:r>
              <a:rPr lang="en-US" sz="1400" i="1" dirty="0">
                <a:solidFill>
                  <a:srgbClr val="FFDB69"/>
                </a:solidFill>
              </a:rPr>
              <a:t>…hypoglycemia/seizures, think: </a:t>
            </a:r>
            <a:r>
              <a:rPr lang="en-US" sz="1400" dirty="0">
                <a:solidFill>
                  <a:srgbClr val="FFDB69"/>
                </a:solidFill>
              </a:rPr>
              <a:t>Panhypopituitarism</a:t>
            </a:r>
          </a:p>
          <a:p>
            <a:r>
              <a:rPr lang="en-US" sz="1400" i="1" dirty="0">
                <a:solidFill>
                  <a:srgbClr val="FFDB69"/>
                </a:solidFill>
              </a:rPr>
              <a:t>…diabetes insipidus, think: </a:t>
            </a:r>
            <a:r>
              <a:rPr lang="en-US" sz="1400" dirty="0">
                <a:solidFill>
                  <a:srgbClr val="FFDB69"/>
                </a:solidFill>
              </a:rPr>
              <a:t>Hypocortisolism</a:t>
            </a:r>
          </a:p>
        </p:txBody>
      </p:sp>
      <p:sp>
        <p:nvSpPr>
          <p:cNvPr id="2" name="Oval 1">
            <a:extLst>
              <a:ext uri="{FF2B5EF4-FFF2-40B4-BE49-F238E27FC236}">
                <a16:creationId xmlns:a16="http://schemas.microsoft.com/office/drawing/2014/main" id="{06210155-FE3F-448F-9971-DE121E80A8D2}"/>
              </a:ext>
            </a:extLst>
          </p:cNvPr>
          <p:cNvSpPr/>
          <p:nvPr/>
        </p:nvSpPr>
        <p:spPr>
          <a:xfrm>
            <a:off x="4800600" y="3505200"/>
            <a:ext cx="4114800" cy="1828800"/>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Frame 3">
            <a:extLst>
              <a:ext uri="{FF2B5EF4-FFF2-40B4-BE49-F238E27FC236}">
                <a16:creationId xmlns:a16="http://schemas.microsoft.com/office/drawing/2014/main" id="{86A7C9C9-81FD-7FB2-5FBB-6B8EB36CC122}"/>
              </a:ext>
            </a:extLst>
          </p:cNvPr>
          <p:cNvSpPr/>
          <p:nvPr/>
        </p:nvSpPr>
        <p:spPr>
          <a:xfrm>
            <a:off x="2057400" y="2522538"/>
            <a:ext cx="2097088" cy="1343920"/>
          </a:xfrm>
          <a:prstGeom prst="frame">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Tree>
    <p:extLst>
      <p:ext uri="{BB962C8B-B14F-4D97-AF65-F5344CB8AC3E}">
        <p14:creationId xmlns:p14="http://schemas.microsoft.com/office/powerpoint/2010/main" val="1747471664"/>
      </p:ext>
    </p:extLst>
  </p:cSld>
  <p:clrMapOvr>
    <a:masterClrMapping/>
  </p:clrMapOvr>
</p:sld>
</file>

<file path=ppt/slides/slide1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Text Box 13">
            <a:extLst>
              <a:ext uri="{FF2B5EF4-FFF2-40B4-BE49-F238E27FC236}">
                <a16:creationId xmlns:a16="http://schemas.microsoft.com/office/drawing/2014/main" id="{3C33F021-6FE1-431C-A26B-E52190B415D8}"/>
              </a:ext>
            </a:extLst>
          </p:cNvPr>
          <p:cNvSpPr txBox="1">
            <a:spLocks noChangeArrowheads="1"/>
          </p:cNvSpPr>
          <p:nvPr/>
        </p:nvSpPr>
        <p:spPr bwMode="auto">
          <a:xfrm>
            <a:off x="4800600" y="5257800"/>
            <a:ext cx="4294188" cy="1230313"/>
          </a:xfrm>
          <a:prstGeom prst="rect">
            <a:avLst/>
          </a:prstGeom>
          <a:solidFill>
            <a:srgbClr val="FFCC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Tilted-Disc Syndrome</a:t>
            </a:r>
          </a:p>
          <a:p>
            <a:pPr eaLnBrk="1" hangingPunct="1">
              <a:spcBef>
                <a:spcPct val="0"/>
              </a:spcBef>
              <a:buClrTx/>
              <a:buSzTx/>
              <a:buFontTx/>
              <a:buNone/>
            </a:pPr>
            <a:r>
              <a:rPr lang="en-US" altLang="en-US" sz="1200"/>
              <a:t>1) Superior pole appears…</a:t>
            </a:r>
            <a:r>
              <a:rPr lang="en-US" altLang="en-US" sz="1200" b="1">
                <a:solidFill>
                  <a:srgbClr val="0000FF"/>
                </a:solidFill>
              </a:rPr>
              <a:t>elevated</a:t>
            </a:r>
            <a:r>
              <a:rPr lang="en-US" altLang="en-US" sz="1200"/>
              <a:t>, inferior…</a:t>
            </a:r>
            <a:r>
              <a:rPr lang="en-US" altLang="en-US" sz="1200" b="1">
                <a:solidFill>
                  <a:srgbClr val="0000FF"/>
                </a:solidFill>
              </a:rPr>
              <a:t>recessed</a:t>
            </a:r>
          </a:p>
          <a:p>
            <a:pPr eaLnBrk="1" hangingPunct="1">
              <a:spcBef>
                <a:spcPct val="0"/>
              </a:spcBef>
              <a:buClrTx/>
              <a:buSzTx/>
              <a:buFontTx/>
              <a:buNone/>
            </a:pPr>
            <a:r>
              <a:rPr lang="en-US" altLang="en-US" sz="1200"/>
              <a:t>2) </a:t>
            </a:r>
            <a:r>
              <a:rPr lang="en-US" altLang="en-US" sz="1200">
                <a:solidFill>
                  <a:srgbClr val="FFCC99"/>
                </a:solidFill>
              </a:rPr>
              <a:t>Associated with…</a:t>
            </a:r>
            <a:r>
              <a:rPr lang="en-US" altLang="en-US" sz="1200" b="1">
                <a:solidFill>
                  <a:srgbClr val="FFCC99"/>
                </a:solidFill>
              </a:rPr>
              <a:t>situs inversus</a:t>
            </a:r>
            <a:r>
              <a:rPr lang="en-US" altLang="en-US" sz="1200">
                <a:solidFill>
                  <a:srgbClr val="FFCC99"/>
                </a:solidFill>
              </a:rPr>
              <a:t> of retinal vessels</a:t>
            </a:r>
          </a:p>
          <a:p>
            <a:pPr eaLnBrk="1" hangingPunct="1">
              <a:spcBef>
                <a:spcPct val="0"/>
              </a:spcBef>
              <a:buClrTx/>
              <a:buSzTx/>
              <a:buFontTx/>
              <a:buNone/>
            </a:pPr>
            <a:r>
              <a:rPr lang="en-US" altLang="en-US" sz="1200"/>
              <a:t>3) </a:t>
            </a:r>
            <a:r>
              <a:rPr lang="en-US" altLang="en-US" sz="1200">
                <a:solidFill>
                  <a:srgbClr val="FFCC99"/>
                </a:solidFill>
              </a:rPr>
              <a:t>Fundus abnormality produces…</a:t>
            </a:r>
            <a:r>
              <a:rPr lang="en-US" altLang="en-US" sz="1200" b="1">
                <a:solidFill>
                  <a:srgbClr val="FFCC99"/>
                </a:solidFill>
              </a:rPr>
              <a:t>myopic astigmatism</a:t>
            </a:r>
          </a:p>
          <a:p>
            <a:pPr eaLnBrk="1" hangingPunct="1">
              <a:spcBef>
                <a:spcPct val="0"/>
              </a:spcBef>
              <a:buClrTx/>
              <a:buSzTx/>
              <a:buFontTx/>
              <a:buNone/>
            </a:pPr>
            <a:r>
              <a:rPr lang="en-US" altLang="en-US" sz="1200"/>
              <a:t>4) </a:t>
            </a:r>
            <a:r>
              <a:rPr lang="en-US" altLang="en-US" sz="1200">
                <a:solidFill>
                  <a:srgbClr val="FFCC99"/>
                </a:solidFill>
              </a:rPr>
              <a:t>VF testing reveals…</a:t>
            </a:r>
            <a:r>
              <a:rPr lang="en-US" altLang="en-US" sz="1200" b="1">
                <a:solidFill>
                  <a:srgbClr val="FFCC99"/>
                </a:solidFill>
              </a:rPr>
              <a:t>bitemporal hemianopia</a:t>
            </a:r>
            <a:r>
              <a:rPr lang="en-US" altLang="en-US" sz="1200">
                <a:solidFill>
                  <a:srgbClr val="FFCC99"/>
                </a:solidFill>
              </a:rPr>
              <a:t> that doesn’t</a:t>
            </a:r>
          </a:p>
          <a:p>
            <a:pPr eaLnBrk="1" hangingPunct="1">
              <a:spcBef>
                <a:spcPct val="0"/>
              </a:spcBef>
              <a:buClrTx/>
              <a:buSzTx/>
              <a:buFontTx/>
              <a:buNone/>
            </a:pPr>
            <a:r>
              <a:rPr lang="en-US" altLang="en-US" sz="1200">
                <a:solidFill>
                  <a:srgbClr val="FFCC99"/>
                </a:solidFill>
              </a:rPr>
              <a:t>   …</a:t>
            </a:r>
            <a:r>
              <a:rPr lang="en-US" altLang="en-US" sz="1200" b="1">
                <a:solidFill>
                  <a:srgbClr val="FFCC99"/>
                </a:solidFill>
              </a:rPr>
              <a:t>respect the vertical</a:t>
            </a:r>
            <a:r>
              <a:rPr lang="en-US" altLang="en-US" sz="1200">
                <a:solidFill>
                  <a:srgbClr val="FFCC99"/>
                </a:solidFill>
              </a:rPr>
              <a:t> and may…</a:t>
            </a:r>
            <a:r>
              <a:rPr lang="en-US" altLang="en-US" sz="1200" b="1">
                <a:solidFill>
                  <a:srgbClr val="FFCC99"/>
                </a:solidFill>
              </a:rPr>
              <a:t>resolve with refraction</a:t>
            </a:r>
          </a:p>
        </p:txBody>
      </p:sp>
      <p:sp>
        <p:nvSpPr>
          <p:cNvPr id="28" name="Text Box 13">
            <a:extLst>
              <a:ext uri="{FF2B5EF4-FFF2-40B4-BE49-F238E27FC236}">
                <a16:creationId xmlns:a16="http://schemas.microsoft.com/office/drawing/2014/main" id="{DEA6B129-DEFC-4933-98B7-C68271CF2D81}"/>
              </a:ext>
            </a:extLst>
          </p:cNvPr>
          <p:cNvSpPr txBox="1">
            <a:spLocks noChangeArrowheads="1"/>
          </p:cNvSpPr>
          <p:nvPr/>
        </p:nvSpPr>
        <p:spPr bwMode="auto">
          <a:xfrm>
            <a:off x="4800600" y="5257800"/>
            <a:ext cx="4216400" cy="1231106"/>
          </a:xfrm>
          <a:prstGeom prst="rect">
            <a:avLst/>
          </a:prstGeom>
          <a:solidFill>
            <a:srgbClr val="FFCC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dirty="0">
                <a:solidFill>
                  <a:schemeClr val="bg1">
                    <a:lumMod val="65000"/>
                  </a:schemeClr>
                </a:solidFill>
              </a:rPr>
              <a:t>Tilted-Disc Syndrome</a:t>
            </a:r>
          </a:p>
          <a:p>
            <a:pPr eaLnBrk="1" hangingPunct="1">
              <a:spcBef>
                <a:spcPct val="0"/>
              </a:spcBef>
              <a:buClrTx/>
              <a:buSzTx/>
              <a:buFontTx/>
              <a:buNone/>
            </a:pPr>
            <a:r>
              <a:rPr lang="en-US" altLang="en-US" sz="1200" dirty="0">
                <a:solidFill>
                  <a:srgbClr val="FFCC99"/>
                </a:solidFill>
              </a:rPr>
              <a:t>1) Superior pole appears…</a:t>
            </a:r>
            <a:r>
              <a:rPr lang="en-US" altLang="en-US" sz="1200" b="1" dirty="0">
                <a:solidFill>
                  <a:srgbClr val="FFCC99"/>
                </a:solidFill>
              </a:rPr>
              <a:t>elevated</a:t>
            </a:r>
            <a:r>
              <a:rPr lang="en-US" altLang="en-US" sz="1200" dirty="0">
                <a:solidFill>
                  <a:srgbClr val="FFCC99"/>
                </a:solidFill>
              </a:rPr>
              <a:t>, inferior… </a:t>
            </a:r>
            <a:r>
              <a:rPr lang="en-US" altLang="en-US" sz="1200" b="1" dirty="0">
                <a:solidFill>
                  <a:srgbClr val="FFCC99"/>
                </a:solidFill>
              </a:rPr>
              <a:t>recessed</a:t>
            </a:r>
          </a:p>
          <a:p>
            <a:pPr eaLnBrk="1" hangingPunct="1">
              <a:spcBef>
                <a:spcPct val="0"/>
              </a:spcBef>
              <a:buClrTx/>
              <a:buSzTx/>
              <a:buFontTx/>
              <a:buNone/>
            </a:pPr>
            <a:r>
              <a:rPr lang="en-US" altLang="en-US" sz="1200" dirty="0">
                <a:solidFill>
                  <a:srgbClr val="FFCC99"/>
                </a:solidFill>
              </a:rPr>
              <a:t>2) Associated with…</a:t>
            </a:r>
            <a:r>
              <a:rPr lang="en-US" altLang="en-US" sz="1200" b="1" dirty="0">
                <a:solidFill>
                  <a:srgbClr val="FFCC99"/>
                </a:solidFill>
              </a:rPr>
              <a:t>situs inversus</a:t>
            </a:r>
            <a:r>
              <a:rPr lang="en-US" altLang="en-US" sz="1200" dirty="0">
                <a:solidFill>
                  <a:srgbClr val="FFCC99"/>
                </a:solidFill>
              </a:rPr>
              <a:t> of retinal vessels</a:t>
            </a:r>
          </a:p>
          <a:p>
            <a:pPr eaLnBrk="1" hangingPunct="1">
              <a:spcBef>
                <a:spcPct val="0"/>
              </a:spcBef>
              <a:buClrTx/>
              <a:buSzTx/>
              <a:buFontTx/>
              <a:buNone/>
            </a:pPr>
            <a:r>
              <a:rPr lang="en-US" altLang="en-US" sz="1200" dirty="0">
                <a:solidFill>
                  <a:srgbClr val="FFCC99"/>
                </a:solidFill>
              </a:rPr>
              <a:t>3) Fundus abnormality produces… </a:t>
            </a:r>
            <a:r>
              <a:rPr lang="en-US" altLang="en-US" sz="1200" b="1" dirty="0">
                <a:solidFill>
                  <a:srgbClr val="FFCC99"/>
                </a:solidFill>
              </a:rPr>
              <a:t>myopic </a:t>
            </a:r>
            <a:r>
              <a:rPr lang="en-US" altLang="en-US" sz="1200" b="1" dirty="0" err="1">
                <a:solidFill>
                  <a:srgbClr val="FFCC99"/>
                </a:solidFill>
              </a:rPr>
              <a:t>astigm</a:t>
            </a:r>
            <a:endParaRPr lang="en-US" altLang="en-US" sz="1200" b="1" dirty="0">
              <a:solidFill>
                <a:srgbClr val="FFCC99"/>
              </a:solidFill>
            </a:endParaRPr>
          </a:p>
          <a:p>
            <a:pPr eaLnBrk="1" hangingPunct="1">
              <a:spcBef>
                <a:spcPct val="0"/>
              </a:spcBef>
              <a:buClrTx/>
              <a:buSzTx/>
              <a:buFontTx/>
              <a:buNone/>
            </a:pPr>
            <a:r>
              <a:rPr lang="en-US" altLang="en-US" sz="1200" dirty="0">
                <a:solidFill>
                  <a:srgbClr val="FFCC99"/>
                </a:solidFill>
              </a:rPr>
              <a:t>4) VF testing reveals…</a:t>
            </a:r>
            <a:r>
              <a:rPr lang="en-US" altLang="en-US" sz="1200" b="1" dirty="0">
                <a:solidFill>
                  <a:srgbClr val="FFCC99"/>
                </a:solidFill>
              </a:rPr>
              <a:t>bitemporal hemianopia</a:t>
            </a:r>
            <a:r>
              <a:rPr lang="en-US" altLang="en-US" sz="1200" dirty="0">
                <a:solidFill>
                  <a:srgbClr val="FFCC99"/>
                </a:solidFill>
              </a:rPr>
              <a:t> that </a:t>
            </a:r>
            <a:r>
              <a:rPr lang="en-US" altLang="en-US" sz="1200" dirty="0" err="1">
                <a:solidFill>
                  <a:srgbClr val="FFCC99"/>
                </a:solidFill>
              </a:rPr>
              <a:t>doesn’t</a:t>
            </a:r>
            <a:r>
              <a:rPr lang="en-US" altLang="en-US" sz="1200" b="1" dirty="0" err="1">
                <a:solidFill>
                  <a:srgbClr val="FFCC99"/>
                </a:solidFill>
              </a:rPr>
              <a:t>with</a:t>
            </a:r>
            <a:r>
              <a:rPr lang="en-US" altLang="en-US" sz="1200" b="1" dirty="0">
                <a:solidFill>
                  <a:srgbClr val="FFCC99"/>
                </a:solidFill>
              </a:rPr>
              <a:t> refract</a:t>
            </a:r>
          </a:p>
        </p:txBody>
      </p:sp>
      <p:sp>
        <p:nvSpPr>
          <p:cNvPr id="56330" name="Text Box 14">
            <a:extLst>
              <a:ext uri="{FF2B5EF4-FFF2-40B4-BE49-F238E27FC236}">
                <a16:creationId xmlns:a16="http://schemas.microsoft.com/office/drawing/2014/main" id="{E45ACE8A-191D-4C29-8A7A-120D0E2FCE5F}"/>
              </a:ext>
            </a:extLst>
          </p:cNvPr>
          <p:cNvSpPr txBox="1">
            <a:spLocks noChangeArrowheads="1"/>
          </p:cNvSpPr>
          <p:nvPr/>
        </p:nvSpPr>
        <p:spPr bwMode="auto">
          <a:xfrm>
            <a:off x="4648200" y="2576513"/>
            <a:ext cx="3522663" cy="862012"/>
          </a:xfrm>
          <a:prstGeom prst="rect">
            <a:avLst/>
          </a:prstGeom>
          <a:solidFill>
            <a:srgbClr val="FFC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solidFill>
                  <a:schemeClr val="bg1">
                    <a:lumMod val="65000"/>
                  </a:schemeClr>
                </a:solidFill>
              </a:rPr>
              <a:t>Myelinated RNFL</a:t>
            </a:r>
          </a:p>
          <a:p>
            <a:pPr eaLnBrk="1" hangingPunct="1">
              <a:spcBef>
                <a:spcPct val="0"/>
              </a:spcBef>
              <a:buClrTx/>
              <a:buSzTx/>
              <a:buFontTx/>
              <a:buNone/>
            </a:pPr>
            <a:r>
              <a:rPr lang="en-US" altLang="en-US" sz="1200">
                <a:solidFill>
                  <a:schemeClr val="bg1">
                    <a:lumMod val="65000"/>
                  </a:schemeClr>
                </a:solidFill>
              </a:rPr>
              <a:t>1) Myelin normally ends at the…</a:t>
            </a:r>
            <a:r>
              <a:rPr lang="en-US" altLang="en-US" sz="1200" b="1">
                <a:solidFill>
                  <a:schemeClr val="bg1">
                    <a:lumMod val="65000"/>
                  </a:schemeClr>
                </a:solidFill>
              </a:rPr>
              <a:t>lamina cribrosa</a:t>
            </a:r>
          </a:p>
          <a:p>
            <a:pPr eaLnBrk="1" hangingPunct="1">
              <a:spcBef>
                <a:spcPct val="0"/>
              </a:spcBef>
              <a:buClrTx/>
              <a:buSzTx/>
              <a:buFontTx/>
              <a:buNone/>
            </a:pPr>
            <a:r>
              <a:rPr lang="en-US" altLang="en-US" sz="1200">
                <a:solidFill>
                  <a:schemeClr val="bg1">
                    <a:lumMod val="65000"/>
                  </a:schemeClr>
                </a:solidFill>
              </a:rPr>
              <a:t>2) Can be…</a:t>
            </a:r>
            <a:r>
              <a:rPr lang="en-US" altLang="en-US" sz="1200" b="1">
                <a:solidFill>
                  <a:schemeClr val="bg1">
                    <a:lumMod val="65000"/>
                  </a:schemeClr>
                </a:solidFill>
              </a:rPr>
              <a:t>patchy</a:t>
            </a:r>
            <a:r>
              <a:rPr lang="en-US" altLang="en-US" sz="1200">
                <a:solidFill>
                  <a:schemeClr val="bg1">
                    <a:lumMod val="65000"/>
                  </a:schemeClr>
                </a:solidFill>
              </a:rPr>
              <a:t> and </a:t>
            </a:r>
            <a:r>
              <a:rPr lang="en-US" altLang="en-US" sz="1200" b="1">
                <a:solidFill>
                  <a:schemeClr val="bg1">
                    <a:lumMod val="65000"/>
                  </a:schemeClr>
                </a:solidFill>
              </a:rPr>
              <a:t>discontinuous</a:t>
            </a:r>
          </a:p>
          <a:p>
            <a:pPr eaLnBrk="1" hangingPunct="1">
              <a:spcBef>
                <a:spcPct val="0"/>
              </a:spcBef>
              <a:buClrTx/>
              <a:buSzTx/>
              <a:buFontTx/>
              <a:buNone/>
            </a:pPr>
            <a:r>
              <a:rPr lang="en-US" altLang="en-US" sz="1200">
                <a:solidFill>
                  <a:schemeClr val="bg1">
                    <a:lumMod val="65000"/>
                  </a:schemeClr>
                </a:solidFill>
              </a:rPr>
              <a:t>3) Corresponding VF has an…</a:t>
            </a:r>
            <a:r>
              <a:rPr lang="en-US" altLang="en-US" sz="1200" b="1">
                <a:solidFill>
                  <a:schemeClr val="bg1">
                    <a:lumMod val="65000"/>
                  </a:schemeClr>
                </a:solidFill>
              </a:rPr>
              <a:t>absolute</a:t>
            </a:r>
            <a:r>
              <a:rPr lang="en-US" altLang="en-US" sz="1200">
                <a:solidFill>
                  <a:schemeClr val="bg1">
                    <a:lumMod val="65000"/>
                  </a:schemeClr>
                </a:solidFill>
              </a:rPr>
              <a:t> scotoma</a:t>
            </a:r>
          </a:p>
        </p:txBody>
      </p:sp>
      <p:sp>
        <p:nvSpPr>
          <p:cNvPr id="56331" name="Text Box 15">
            <a:extLst>
              <a:ext uri="{FF2B5EF4-FFF2-40B4-BE49-F238E27FC236}">
                <a16:creationId xmlns:a16="http://schemas.microsoft.com/office/drawing/2014/main" id="{E7D5CBA5-0945-4399-B0FB-53830B5EE3B7}"/>
              </a:ext>
            </a:extLst>
          </p:cNvPr>
          <p:cNvSpPr txBox="1">
            <a:spLocks noChangeArrowheads="1"/>
          </p:cNvSpPr>
          <p:nvPr/>
        </p:nvSpPr>
        <p:spPr bwMode="auto">
          <a:xfrm>
            <a:off x="5410200" y="1687513"/>
            <a:ext cx="3640740" cy="677108"/>
          </a:xfrm>
          <a:prstGeom prst="rect">
            <a:avLst/>
          </a:prstGeom>
          <a:solidFill>
            <a:srgbClr val="FFFF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solidFill>
                  <a:schemeClr val="bg1">
                    <a:lumMod val="75000"/>
                  </a:schemeClr>
                </a:solidFill>
              </a:rPr>
              <a:t>Megalopapilla</a:t>
            </a:r>
          </a:p>
          <a:p>
            <a:pPr eaLnBrk="1" hangingPunct="1">
              <a:spcBef>
                <a:spcPct val="0"/>
              </a:spcBef>
              <a:buClrTx/>
              <a:buSzTx/>
              <a:buFontTx/>
              <a:buNone/>
            </a:pPr>
            <a:r>
              <a:rPr lang="en-US" altLang="en-US" sz="1200">
                <a:solidFill>
                  <a:schemeClr val="bg1">
                    <a:lumMod val="75000"/>
                  </a:schemeClr>
                </a:solidFill>
              </a:rPr>
              <a:t>1) Abnormally large diameter of…</a:t>
            </a:r>
            <a:r>
              <a:rPr lang="en-US" altLang="en-US" sz="1200" b="1">
                <a:solidFill>
                  <a:schemeClr val="bg1">
                    <a:lumMod val="75000"/>
                  </a:schemeClr>
                </a:solidFill>
              </a:rPr>
              <a:t>disc </a:t>
            </a:r>
            <a:r>
              <a:rPr lang="en-US" altLang="en-US" sz="1200">
                <a:solidFill>
                  <a:schemeClr val="bg1">
                    <a:lumMod val="75000"/>
                  </a:schemeClr>
                </a:solidFill>
              </a:rPr>
              <a:t>and</a:t>
            </a:r>
            <a:r>
              <a:rPr lang="en-US" altLang="en-US" sz="1200" b="1">
                <a:solidFill>
                  <a:schemeClr val="bg1">
                    <a:lumMod val="75000"/>
                  </a:schemeClr>
                </a:solidFill>
              </a:rPr>
              <a:t> cup</a:t>
            </a:r>
          </a:p>
          <a:p>
            <a:pPr eaLnBrk="1" hangingPunct="1">
              <a:spcBef>
                <a:spcPct val="0"/>
              </a:spcBef>
              <a:buClrTx/>
              <a:buSzTx/>
              <a:buFontTx/>
              <a:buNone/>
            </a:pPr>
            <a:r>
              <a:rPr lang="en-US" altLang="en-US" sz="1200">
                <a:solidFill>
                  <a:schemeClr val="bg1">
                    <a:lumMod val="75000"/>
                  </a:schemeClr>
                </a:solidFill>
              </a:rPr>
              <a:t>2) VF testing may reveal an…</a:t>
            </a:r>
            <a:r>
              <a:rPr lang="en-US" altLang="en-US" sz="1200" b="1">
                <a:solidFill>
                  <a:schemeClr val="bg1">
                    <a:lumMod val="75000"/>
                  </a:schemeClr>
                </a:solidFill>
              </a:rPr>
              <a:t>enlarged blind spot</a:t>
            </a:r>
          </a:p>
        </p:txBody>
      </p:sp>
      <p:sp>
        <p:nvSpPr>
          <p:cNvPr id="56332" name="Rectangle 16">
            <a:extLst>
              <a:ext uri="{FF2B5EF4-FFF2-40B4-BE49-F238E27FC236}">
                <a16:creationId xmlns:a16="http://schemas.microsoft.com/office/drawing/2014/main" id="{9903A9B6-4ADC-41AE-8364-4CA69AFD171D}"/>
              </a:ext>
            </a:extLst>
          </p:cNvPr>
          <p:cNvSpPr>
            <a:spLocks noChangeArrowheads="1"/>
          </p:cNvSpPr>
          <p:nvPr/>
        </p:nvSpPr>
        <p:spPr bwMode="auto">
          <a:xfrm>
            <a:off x="457200" y="122238"/>
            <a:ext cx="7543800" cy="8683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b"/>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ct val="85000"/>
              </a:lnSpc>
              <a:spcBef>
                <a:spcPct val="0"/>
              </a:spcBef>
              <a:buClrTx/>
              <a:buSzTx/>
              <a:buFontTx/>
              <a:buNone/>
            </a:pPr>
            <a:r>
              <a:rPr lang="en-US" altLang="en-US" sz="3200" b="1" dirty="0">
                <a:solidFill>
                  <a:schemeClr val="tx2"/>
                </a:solidFill>
              </a:rPr>
              <a:t>Developmental Abnormalities of the Optic Nerve Head</a:t>
            </a:r>
            <a:endParaRPr lang="en-US" altLang="en-US" sz="3200" dirty="0">
              <a:solidFill>
                <a:schemeClr val="tx2"/>
              </a:solidFill>
            </a:endParaRPr>
          </a:p>
        </p:txBody>
      </p:sp>
      <p:sp>
        <p:nvSpPr>
          <p:cNvPr id="56333" name="Slide Number Placeholder 1">
            <a:extLst>
              <a:ext uri="{FF2B5EF4-FFF2-40B4-BE49-F238E27FC236}">
                <a16:creationId xmlns:a16="http://schemas.microsoft.com/office/drawing/2014/main" id="{78499CE2-A9E0-46C2-9DCB-B4E6966EE106}"/>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2B87E55C-60DB-4AA1-99CA-117E25294934}" type="slidenum">
              <a:rPr lang="en-US" altLang="en-US" sz="1000"/>
              <a:pPr>
                <a:spcBef>
                  <a:spcPct val="0"/>
                </a:spcBef>
                <a:buClrTx/>
                <a:buSzTx/>
                <a:buFontTx/>
                <a:buNone/>
              </a:pPr>
              <a:t>151</a:t>
            </a:fld>
            <a:endParaRPr lang="en-US" altLang="en-US" sz="1000"/>
          </a:p>
        </p:txBody>
      </p:sp>
      <p:sp>
        <p:nvSpPr>
          <p:cNvPr id="20" name="Text Box 10">
            <a:extLst>
              <a:ext uri="{FF2B5EF4-FFF2-40B4-BE49-F238E27FC236}">
                <a16:creationId xmlns:a16="http://schemas.microsoft.com/office/drawing/2014/main" id="{4F5CB1D8-CA09-4A1A-9DBB-3D21FA005662}"/>
              </a:ext>
            </a:extLst>
          </p:cNvPr>
          <p:cNvSpPr txBox="1">
            <a:spLocks noChangeArrowheads="1"/>
          </p:cNvSpPr>
          <p:nvPr/>
        </p:nvSpPr>
        <p:spPr bwMode="auto">
          <a:xfrm>
            <a:off x="1371600" y="4267200"/>
            <a:ext cx="3057525" cy="2154238"/>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Morning-Glory Disc</a:t>
            </a:r>
          </a:p>
          <a:p>
            <a:pPr eaLnBrk="1" hangingPunct="1">
              <a:spcBef>
                <a:spcPct val="0"/>
              </a:spcBef>
              <a:buClrTx/>
              <a:buSzTx/>
              <a:buFontTx/>
              <a:buNone/>
            </a:pPr>
            <a:r>
              <a:rPr lang="en-US" altLang="en-US" sz="1200"/>
              <a:t>--DFE reveals:</a:t>
            </a:r>
          </a:p>
          <a:p>
            <a:pPr eaLnBrk="1" hangingPunct="1">
              <a:spcBef>
                <a:spcPct val="0"/>
              </a:spcBef>
              <a:buClrTx/>
              <a:buSzTx/>
              <a:buFontTx/>
              <a:buNone/>
            </a:pPr>
            <a:r>
              <a:rPr lang="en-US" altLang="en-US" sz="1200"/>
              <a:t>  1) A funnel-shaped…</a:t>
            </a:r>
            <a:r>
              <a:rPr lang="en-US" altLang="en-US" sz="1200" b="1">
                <a:solidFill>
                  <a:srgbClr val="0000FF"/>
                </a:solidFill>
              </a:rPr>
              <a:t>excavation</a:t>
            </a:r>
            <a:endParaRPr lang="en-US" altLang="en-US" sz="1200"/>
          </a:p>
          <a:p>
            <a:pPr eaLnBrk="1" hangingPunct="1">
              <a:spcBef>
                <a:spcPct val="0"/>
              </a:spcBef>
              <a:buClrTx/>
              <a:buSzTx/>
              <a:buFontTx/>
              <a:buNone/>
            </a:pPr>
            <a:r>
              <a:rPr lang="en-US" altLang="en-US" sz="1200"/>
              <a:t>  2) Number of vessels crossing the rim</a:t>
            </a:r>
          </a:p>
          <a:p>
            <a:pPr eaLnBrk="1" hangingPunct="1">
              <a:spcBef>
                <a:spcPct val="0"/>
              </a:spcBef>
              <a:buClrTx/>
              <a:buSzTx/>
              <a:buFontTx/>
              <a:buNone/>
            </a:pPr>
            <a:r>
              <a:rPr lang="en-US" altLang="en-US" sz="1200"/>
              <a:t>    seems abnormally…</a:t>
            </a:r>
            <a:r>
              <a:rPr lang="en-US" altLang="en-US" sz="1200" b="1">
                <a:solidFill>
                  <a:srgbClr val="0000FF"/>
                </a:solidFill>
              </a:rPr>
              <a:t>high</a:t>
            </a:r>
            <a:r>
              <a:rPr lang="en-US" altLang="en-US" sz="1200"/>
              <a:t> </a:t>
            </a:r>
            <a:endParaRPr lang="en-US" altLang="en-US" sz="1200" b="1">
              <a:solidFill>
                <a:srgbClr val="0000FF"/>
              </a:solidFill>
            </a:endParaRPr>
          </a:p>
          <a:p>
            <a:pPr eaLnBrk="1" hangingPunct="1">
              <a:spcBef>
                <a:spcPct val="0"/>
              </a:spcBef>
              <a:buClrTx/>
              <a:buSzTx/>
              <a:buFontTx/>
              <a:buNone/>
            </a:pPr>
            <a:r>
              <a:rPr lang="en-US" altLang="en-US" sz="1200"/>
              <a:t>--Tissue is…</a:t>
            </a:r>
            <a:r>
              <a:rPr lang="en-US" altLang="en-US" sz="1200" b="1">
                <a:solidFill>
                  <a:srgbClr val="0000FF"/>
                </a:solidFill>
              </a:rPr>
              <a:t>contractile</a:t>
            </a:r>
            <a:r>
              <a:rPr lang="en-US" altLang="en-US" sz="1200"/>
              <a:t>, so cup seems</a:t>
            </a:r>
          </a:p>
          <a:p>
            <a:pPr eaLnBrk="1" hangingPunct="1">
              <a:spcBef>
                <a:spcPct val="0"/>
              </a:spcBef>
              <a:buClrTx/>
              <a:buSzTx/>
              <a:buFontTx/>
              <a:buNone/>
            </a:pPr>
            <a:r>
              <a:rPr lang="en-US" altLang="en-US" sz="1200"/>
              <a:t>  to…</a:t>
            </a:r>
            <a:r>
              <a:rPr lang="en-US" altLang="en-US" sz="1200" b="1">
                <a:solidFill>
                  <a:srgbClr val="0000FF"/>
                </a:solidFill>
              </a:rPr>
              <a:t>open </a:t>
            </a:r>
            <a:r>
              <a:rPr lang="en-US" altLang="en-US" sz="1200">
                <a:solidFill>
                  <a:srgbClr val="0000FF"/>
                </a:solidFill>
              </a:rPr>
              <a:t>and</a:t>
            </a:r>
            <a:r>
              <a:rPr lang="en-US" altLang="en-US" sz="1200" b="1">
                <a:solidFill>
                  <a:srgbClr val="0000FF"/>
                </a:solidFill>
              </a:rPr>
              <a:t> close</a:t>
            </a:r>
            <a:r>
              <a:rPr lang="en-US" altLang="en-US" sz="1200"/>
              <a:t> (like its namesake,  </a:t>
            </a:r>
          </a:p>
          <a:p>
            <a:pPr eaLnBrk="1" hangingPunct="1">
              <a:spcBef>
                <a:spcPct val="0"/>
              </a:spcBef>
              <a:buClrTx/>
              <a:buSzTx/>
              <a:buFontTx/>
              <a:buNone/>
            </a:pPr>
            <a:r>
              <a:rPr lang="en-US" altLang="en-US" sz="1200"/>
              <a:t>  the morning-glory flower)</a:t>
            </a:r>
          </a:p>
          <a:p>
            <a:pPr eaLnBrk="1" hangingPunct="1">
              <a:spcBef>
                <a:spcPct val="0"/>
              </a:spcBef>
              <a:buClrTx/>
              <a:buSzTx/>
              <a:buFontTx/>
              <a:buNone/>
            </a:pPr>
            <a:r>
              <a:rPr lang="en-US" altLang="en-US" sz="1200"/>
              <a:t>--VA usually…</a:t>
            </a:r>
            <a:r>
              <a:rPr lang="en-US" altLang="en-US" sz="1200" b="1">
                <a:solidFill>
                  <a:srgbClr val="0000FF"/>
                </a:solidFill>
              </a:rPr>
              <a:t>20/200</a:t>
            </a:r>
            <a:r>
              <a:rPr lang="en-US" altLang="en-US" sz="1200"/>
              <a:t>, but can be…</a:t>
            </a:r>
          </a:p>
          <a:p>
            <a:pPr eaLnBrk="1" hangingPunct="1">
              <a:spcBef>
                <a:spcPct val="0"/>
              </a:spcBef>
              <a:buClrTx/>
              <a:buSzTx/>
              <a:buFontTx/>
              <a:buNone/>
            </a:pPr>
            <a:r>
              <a:rPr lang="en-US" altLang="en-US" sz="1200"/>
              <a:t>   </a:t>
            </a:r>
            <a:r>
              <a:rPr lang="en-US" altLang="en-US" sz="1200" b="1">
                <a:solidFill>
                  <a:srgbClr val="0000FF"/>
                </a:solidFill>
              </a:rPr>
              <a:t>20/20&lt;-&gt;NLP</a:t>
            </a:r>
          </a:p>
          <a:p>
            <a:pPr eaLnBrk="1" hangingPunct="1">
              <a:spcBef>
                <a:spcPct val="0"/>
              </a:spcBef>
              <a:buClrTx/>
              <a:buSzTx/>
              <a:buFontTx/>
              <a:buNone/>
            </a:pPr>
            <a:r>
              <a:rPr lang="en-US" altLang="en-US" sz="1200"/>
              <a:t>--1/3 develop…</a:t>
            </a:r>
            <a:r>
              <a:rPr lang="en-US" altLang="en-US" sz="1200" b="1">
                <a:solidFill>
                  <a:srgbClr val="CCECFF"/>
                </a:solidFill>
              </a:rPr>
              <a:t>serous</a:t>
            </a:r>
            <a:r>
              <a:rPr lang="en-US" altLang="en-US" sz="1200" b="1">
                <a:solidFill>
                  <a:srgbClr val="0000FF"/>
                </a:solidFill>
              </a:rPr>
              <a:t> </a:t>
            </a:r>
            <a:r>
              <a:rPr lang="en-US" altLang="en-US" sz="1200" b="1">
                <a:solidFill>
                  <a:srgbClr val="CCECFF"/>
                </a:solidFill>
              </a:rPr>
              <a:t>RD</a:t>
            </a:r>
          </a:p>
        </p:txBody>
      </p:sp>
      <p:sp>
        <p:nvSpPr>
          <p:cNvPr id="21" name="Text Box 3">
            <a:extLst>
              <a:ext uri="{FF2B5EF4-FFF2-40B4-BE49-F238E27FC236}">
                <a16:creationId xmlns:a16="http://schemas.microsoft.com/office/drawing/2014/main" id="{41E65286-1344-4B1D-9C7C-2CEEABB1C361}"/>
              </a:ext>
            </a:extLst>
          </p:cNvPr>
          <p:cNvSpPr txBox="1">
            <a:spLocks noChangeArrowheads="1"/>
          </p:cNvSpPr>
          <p:nvPr/>
        </p:nvSpPr>
        <p:spPr bwMode="auto">
          <a:xfrm>
            <a:off x="793750" y="3505200"/>
            <a:ext cx="2274888" cy="677863"/>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r>
              <a:rPr lang="en-US" altLang="en-US" sz="1400" b="1">
                <a:solidFill>
                  <a:schemeClr val="bg1">
                    <a:lumMod val="65000"/>
                  </a:schemeClr>
                </a:solidFill>
              </a:rPr>
              <a:t>Optic Pit/Hole</a:t>
            </a:r>
          </a:p>
          <a:p>
            <a:pPr eaLnBrk="1" hangingPunct="1">
              <a:defRPr/>
            </a:pPr>
            <a:r>
              <a:rPr lang="en-US" altLang="en-US" sz="1200">
                <a:solidFill>
                  <a:schemeClr val="bg1">
                    <a:lumMod val="65000"/>
                  </a:schemeClr>
                </a:solidFill>
              </a:rPr>
              <a:t>--Associated with…</a:t>
            </a:r>
            <a:r>
              <a:rPr lang="en-US" altLang="en-US" sz="1200" b="1">
                <a:solidFill>
                  <a:schemeClr val="bg1">
                    <a:lumMod val="65000"/>
                  </a:schemeClr>
                </a:solidFill>
              </a:rPr>
              <a:t>serous RD</a:t>
            </a:r>
          </a:p>
          <a:p>
            <a:pPr eaLnBrk="1" hangingPunct="1">
              <a:defRPr/>
            </a:pPr>
            <a:r>
              <a:rPr lang="en-US" altLang="en-US" sz="1200" b="1">
                <a:solidFill>
                  <a:schemeClr val="bg1">
                    <a:lumMod val="65000"/>
                  </a:schemeClr>
                </a:solidFill>
              </a:rPr>
              <a:t>  in adulthood</a:t>
            </a:r>
          </a:p>
        </p:txBody>
      </p:sp>
      <p:sp>
        <p:nvSpPr>
          <p:cNvPr id="22" name="Line 4">
            <a:extLst>
              <a:ext uri="{FF2B5EF4-FFF2-40B4-BE49-F238E27FC236}">
                <a16:creationId xmlns:a16="http://schemas.microsoft.com/office/drawing/2014/main" id="{F29D141A-2FBA-4218-A5EF-4F64786EAFD0}"/>
              </a:ext>
            </a:extLst>
          </p:cNvPr>
          <p:cNvSpPr>
            <a:spLocks noChangeShapeType="1"/>
          </p:cNvSpPr>
          <p:nvPr/>
        </p:nvSpPr>
        <p:spPr bwMode="auto">
          <a:xfrm flipH="1">
            <a:off x="1600200" y="2057400"/>
            <a:ext cx="1524000" cy="381000"/>
          </a:xfrm>
          <a:prstGeom prst="line">
            <a:avLst/>
          </a:prstGeom>
          <a:noFill/>
          <a:ln w="9525">
            <a:solidFill>
              <a:schemeClr val="bg1">
                <a:lumMod val="6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en-US">
              <a:latin typeface="Arial" charset="0"/>
            </a:endParaRPr>
          </a:p>
        </p:txBody>
      </p:sp>
      <p:sp>
        <p:nvSpPr>
          <p:cNvPr id="23" name="Text Box 6">
            <a:extLst>
              <a:ext uri="{FF2B5EF4-FFF2-40B4-BE49-F238E27FC236}">
                <a16:creationId xmlns:a16="http://schemas.microsoft.com/office/drawing/2014/main" id="{5DFD5389-5F0F-430B-9FE9-4FD1DA507055}"/>
              </a:ext>
            </a:extLst>
          </p:cNvPr>
          <p:cNvSpPr txBox="1">
            <a:spLocks noChangeArrowheads="1"/>
          </p:cNvSpPr>
          <p:nvPr/>
        </p:nvSpPr>
        <p:spPr bwMode="auto">
          <a:xfrm>
            <a:off x="1341438" y="1524000"/>
            <a:ext cx="3543300" cy="4587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algn="ctr" eaLnBrk="1" hangingPunct="1">
              <a:lnSpc>
                <a:spcPct val="85000"/>
              </a:lnSpc>
              <a:defRPr/>
            </a:pPr>
            <a:r>
              <a:rPr lang="en-US" altLang="en-US" sz="1400" i="1">
                <a:solidFill>
                  <a:schemeClr val="bg1">
                    <a:lumMod val="65000"/>
                  </a:schemeClr>
                </a:solidFill>
              </a:rPr>
              <a:t>These three are all secondary to abnormal</a:t>
            </a:r>
          </a:p>
          <a:p>
            <a:pPr algn="ctr" eaLnBrk="1" hangingPunct="1">
              <a:lnSpc>
                <a:spcPct val="85000"/>
              </a:lnSpc>
              <a:defRPr/>
            </a:pPr>
            <a:r>
              <a:rPr lang="en-US" altLang="en-US" sz="1400" i="1">
                <a:solidFill>
                  <a:schemeClr val="bg1">
                    <a:lumMod val="65000"/>
                  </a:schemeClr>
                </a:solidFill>
              </a:rPr>
              <a:t>closure of the embryonic optic fissure</a:t>
            </a:r>
          </a:p>
        </p:txBody>
      </p:sp>
      <p:sp>
        <p:nvSpPr>
          <p:cNvPr id="24" name="Text Box 7">
            <a:extLst>
              <a:ext uri="{FF2B5EF4-FFF2-40B4-BE49-F238E27FC236}">
                <a16:creationId xmlns:a16="http://schemas.microsoft.com/office/drawing/2014/main" id="{204468A2-E2DD-443A-AC88-37688980B366}"/>
              </a:ext>
            </a:extLst>
          </p:cNvPr>
          <p:cNvSpPr txBox="1">
            <a:spLocks noChangeArrowheads="1"/>
          </p:cNvSpPr>
          <p:nvPr/>
        </p:nvSpPr>
        <p:spPr bwMode="auto">
          <a:xfrm>
            <a:off x="76200" y="2514600"/>
            <a:ext cx="2782888" cy="862013"/>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r>
              <a:rPr lang="en-US" altLang="en-US" sz="1400" b="1">
                <a:solidFill>
                  <a:schemeClr val="bg1">
                    <a:lumMod val="65000"/>
                  </a:schemeClr>
                </a:solidFill>
              </a:rPr>
              <a:t>Optic Nerve Coloboma</a:t>
            </a:r>
          </a:p>
          <a:p>
            <a:pPr eaLnBrk="1" hangingPunct="1">
              <a:defRPr/>
            </a:pPr>
            <a:r>
              <a:rPr lang="en-US" altLang="en-US" sz="1200">
                <a:solidFill>
                  <a:schemeClr val="bg1">
                    <a:lumMod val="65000"/>
                  </a:schemeClr>
                </a:solidFill>
              </a:rPr>
              <a:t>1) May resemble…</a:t>
            </a:r>
            <a:r>
              <a:rPr lang="en-US" altLang="en-US" sz="1200" b="1">
                <a:solidFill>
                  <a:schemeClr val="bg1">
                    <a:lumMod val="65000"/>
                  </a:schemeClr>
                </a:solidFill>
              </a:rPr>
              <a:t>deep cupping</a:t>
            </a:r>
          </a:p>
          <a:p>
            <a:pPr eaLnBrk="1" hangingPunct="1">
              <a:defRPr/>
            </a:pPr>
            <a:r>
              <a:rPr lang="en-US" altLang="en-US" sz="1200">
                <a:solidFill>
                  <a:schemeClr val="bg1">
                    <a:lumMod val="65000"/>
                  </a:schemeClr>
                </a:solidFill>
              </a:rPr>
              <a:t>2) Can be…</a:t>
            </a:r>
            <a:r>
              <a:rPr lang="en-US" altLang="en-US" sz="1200" b="1">
                <a:solidFill>
                  <a:schemeClr val="bg1">
                    <a:lumMod val="65000"/>
                  </a:schemeClr>
                </a:solidFill>
              </a:rPr>
              <a:t>bilateral, asymmetric</a:t>
            </a:r>
          </a:p>
          <a:p>
            <a:pPr eaLnBrk="1" hangingPunct="1">
              <a:defRPr/>
            </a:pPr>
            <a:r>
              <a:rPr lang="en-US" altLang="en-US" sz="1200">
                <a:solidFill>
                  <a:schemeClr val="bg1">
                    <a:lumMod val="65000"/>
                  </a:schemeClr>
                </a:solidFill>
              </a:rPr>
              <a:t>3) Part of the…</a:t>
            </a:r>
            <a:r>
              <a:rPr lang="en-US" altLang="en-US" sz="1200" b="1">
                <a:solidFill>
                  <a:schemeClr val="bg1">
                    <a:lumMod val="65000"/>
                  </a:schemeClr>
                </a:solidFill>
              </a:rPr>
              <a:t>CHARGE association</a:t>
            </a:r>
          </a:p>
        </p:txBody>
      </p:sp>
      <p:sp>
        <p:nvSpPr>
          <p:cNvPr id="25" name="Line 8">
            <a:extLst>
              <a:ext uri="{FF2B5EF4-FFF2-40B4-BE49-F238E27FC236}">
                <a16:creationId xmlns:a16="http://schemas.microsoft.com/office/drawing/2014/main" id="{EDEEAEB6-5352-41F1-8557-B23E6F4B4721}"/>
              </a:ext>
            </a:extLst>
          </p:cNvPr>
          <p:cNvSpPr>
            <a:spLocks noChangeShapeType="1"/>
          </p:cNvSpPr>
          <p:nvPr/>
        </p:nvSpPr>
        <p:spPr bwMode="auto">
          <a:xfrm flipH="1">
            <a:off x="2971800" y="2057400"/>
            <a:ext cx="152400" cy="1447800"/>
          </a:xfrm>
          <a:prstGeom prst="line">
            <a:avLst/>
          </a:prstGeom>
          <a:noFill/>
          <a:ln w="9525">
            <a:solidFill>
              <a:schemeClr val="bg1">
                <a:lumMod val="6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en-US">
              <a:latin typeface="Arial" charset="0"/>
            </a:endParaRPr>
          </a:p>
        </p:txBody>
      </p:sp>
      <p:sp>
        <p:nvSpPr>
          <p:cNvPr id="26" name="Text Box 9">
            <a:extLst>
              <a:ext uri="{FF2B5EF4-FFF2-40B4-BE49-F238E27FC236}">
                <a16:creationId xmlns:a16="http://schemas.microsoft.com/office/drawing/2014/main" id="{966E8F5F-47FB-451D-A3AD-4D6CFA5F356D}"/>
              </a:ext>
            </a:extLst>
          </p:cNvPr>
          <p:cNvSpPr txBox="1">
            <a:spLocks noChangeArrowheads="1"/>
          </p:cNvSpPr>
          <p:nvPr/>
        </p:nvSpPr>
        <p:spPr bwMode="auto">
          <a:xfrm>
            <a:off x="1371600" y="4267200"/>
            <a:ext cx="3057525" cy="2154238"/>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r>
              <a:rPr lang="en-US" altLang="en-US" sz="1400" b="1" dirty="0">
                <a:solidFill>
                  <a:schemeClr val="bg1">
                    <a:lumMod val="65000"/>
                  </a:schemeClr>
                </a:solidFill>
              </a:rPr>
              <a:t>Morning-Glory Disc</a:t>
            </a:r>
          </a:p>
          <a:p>
            <a:pPr eaLnBrk="1" hangingPunct="1">
              <a:defRPr/>
            </a:pPr>
            <a:r>
              <a:rPr lang="en-US" altLang="en-US" sz="1200" dirty="0">
                <a:solidFill>
                  <a:schemeClr val="bg1">
                    <a:lumMod val="65000"/>
                  </a:schemeClr>
                </a:solidFill>
              </a:rPr>
              <a:t>--DFE reveals:</a:t>
            </a:r>
          </a:p>
          <a:p>
            <a:pPr eaLnBrk="1" hangingPunct="1">
              <a:defRPr/>
            </a:pPr>
            <a:r>
              <a:rPr lang="en-US" altLang="en-US" sz="1200" dirty="0">
                <a:solidFill>
                  <a:schemeClr val="bg1">
                    <a:lumMod val="65000"/>
                  </a:schemeClr>
                </a:solidFill>
              </a:rPr>
              <a:t>  1) A funnel-shaped…</a:t>
            </a:r>
            <a:r>
              <a:rPr lang="en-US" altLang="en-US" sz="1200" b="1" dirty="0">
                <a:solidFill>
                  <a:schemeClr val="bg1">
                    <a:lumMod val="65000"/>
                  </a:schemeClr>
                </a:solidFill>
              </a:rPr>
              <a:t>excavation</a:t>
            </a:r>
            <a:endParaRPr lang="en-US" altLang="en-US" sz="1200" dirty="0">
              <a:solidFill>
                <a:schemeClr val="bg1">
                  <a:lumMod val="65000"/>
                </a:schemeClr>
              </a:solidFill>
            </a:endParaRPr>
          </a:p>
          <a:p>
            <a:pPr eaLnBrk="1" hangingPunct="1">
              <a:defRPr/>
            </a:pPr>
            <a:r>
              <a:rPr lang="en-US" altLang="en-US" sz="1200" dirty="0">
                <a:solidFill>
                  <a:schemeClr val="bg1">
                    <a:lumMod val="65000"/>
                  </a:schemeClr>
                </a:solidFill>
              </a:rPr>
              <a:t>  2) Number of vessels crossing the rim</a:t>
            </a:r>
          </a:p>
          <a:p>
            <a:pPr eaLnBrk="1" hangingPunct="1">
              <a:defRPr/>
            </a:pPr>
            <a:r>
              <a:rPr lang="en-US" altLang="en-US" sz="1200" dirty="0">
                <a:solidFill>
                  <a:schemeClr val="bg1">
                    <a:lumMod val="65000"/>
                  </a:schemeClr>
                </a:solidFill>
              </a:rPr>
              <a:t>    seems abnormally…</a:t>
            </a:r>
            <a:r>
              <a:rPr lang="en-US" altLang="en-US" sz="1200" b="1" dirty="0">
                <a:solidFill>
                  <a:schemeClr val="bg1">
                    <a:lumMod val="65000"/>
                  </a:schemeClr>
                </a:solidFill>
              </a:rPr>
              <a:t>high</a:t>
            </a:r>
            <a:r>
              <a:rPr lang="en-US" altLang="en-US" sz="1200" dirty="0">
                <a:solidFill>
                  <a:schemeClr val="bg1">
                    <a:lumMod val="65000"/>
                  </a:schemeClr>
                </a:solidFill>
              </a:rPr>
              <a:t> </a:t>
            </a:r>
            <a:endParaRPr lang="en-US" altLang="en-US" sz="1200" b="1" dirty="0">
              <a:solidFill>
                <a:schemeClr val="bg1">
                  <a:lumMod val="65000"/>
                </a:schemeClr>
              </a:solidFill>
            </a:endParaRPr>
          </a:p>
          <a:p>
            <a:pPr eaLnBrk="1" hangingPunct="1">
              <a:defRPr/>
            </a:pPr>
            <a:r>
              <a:rPr lang="en-US" altLang="en-US" sz="1200" dirty="0">
                <a:solidFill>
                  <a:schemeClr val="bg1">
                    <a:lumMod val="65000"/>
                  </a:schemeClr>
                </a:solidFill>
              </a:rPr>
              <a:t>--Tissue is…</a:t>
            </a:r>
            <a:r>
              <a:rPr lang="en-US" altLang="en-US" sz="1200" b="1" dirty="0">
                <a:solidFill>
                  <a:schemeClr val="bg1">
                    <a:lumMod val="65000"/>
                  </a:schemeClr>
                </a:solidFill>
              </a:rPr>
              <a:t>contractile</a:t>
            </a:r>
            <a:r>
              <a:rPr lang="en-US" altLang="en-US" sz="1200" dirty="0">
                <a:solidFill>
                  <a:schemeClr val="bg1">
                    <a:lumMod val="65000"/>
                  </a:schemeClr>
                </a:solidFill>
              </a:rPr>
              <a:t>, so cup seems</a:t>
            </a:r>
          </a:p>
          <a:p>
            <a:pPr eaLnBrk="1" hangingPunct="1">
              <a:defRPr/>
            </a:pPr>
            <a:r>
              <a:rPr lang="en-US" altLang="en-US" sz="1200" dirty="0">
                <a:solidFill>
                  <a:schemeClr val="bg1">
                    <a:lumMod val="65000"/>
                  </a:schemeClr>
                </a:solidFill>
              </a:rPr>
              <a:t>  to…</a:t>
            </a:r>
            <a:r>
              <a:rPr lang="en-US" altLang="en-US" sz="1200" b="1" dirty="0">
                <a:solidFill>
                  <a:schemeClr val="bg1">
                    <a:lumMod val="65000"/>
                  </a:schemeClr>
                </a:solidFill>
              </a:rPr>
              <a:t>open </a:t>
            </a:r>
            <a:r>
              <a:rPr lang="en-US" altLang="en-US" sz="1200" dirty="0">
                <a:solidFill>
                  <a:schemeClr val="bg1">
                    <a:lumMod val="65000"/>
                  </a:schemeClr>
                </a:solidFill>
              </a:rPr>
              <a:t>and</a:t>
            </a:r>
            <a:r>
              <a:rPr lang="en-US" altLang="en-US" sz="1200" b="1" dirty="0">
                <a:solidFill>
                  <a:schemeClr val="bg1">
                    <a:lumMod val="65000"/>
                  </a:schemeClr>
                </a:solidFill>
              </a:rPr>
              <a:t> close</a:t>
            </a:r>
            <a:r>
              <a:rPr lang="en-US" altLang="en-US" sz="1200" dirty="0">
                <a:solidFill>
                  <a:schemeClr val="bg1">
                    <a:lumMod val="65000"/>
                  </a:schemeClr>
                </a:solidFill>
              </a:rPr>
              <a:t> (like its namesake,  </a:t>
            </a:r>
          </a:p>
          <a:p>
            <a:pPr eaLnBrk="1" hangingPunct="1">
              <a:defRPr/>
            </a:pPr>
            <a:r>
              <a:rPr lang="en-US" altLang="en-US" sz="1200" dirty="0">
                <a:solidFill>
                  <a:schemeClr val="bg1">
                    <a:lumMod val="65000"/>
                  </a:schemeClr>
                </a:solidFill>
              </a:rPr>
              <a:t>  the morning-glory flower)</a:t>
            </a:r>
          </a:p>
          <a:p>
            <a:pPr eaLnBrk="1" hangingPunct="1">
              <a:defRPr/>
            </a:pPr>
            <a:r>
              <a:rPr lang="en-US" altLang="en-US" sz="1200" dirty="0">
                <a:solidFill>
                  <a:schemeClr val="bg1">
                    <a:lumMod val="65000"/>
                  </a:schemeClr>
                </a:solidFill>
              </a:rPr>
              <a:t>--VA usually…</a:t>
            </a:r>
            <a:r>
              <a:rPr lang="en-US" altLang="en-US" sz="1200" b="1" dirty="0">
                <a:solidFill>
                  <a:schemeClr val="bg1">
                    <a:lumMod val="65000"/>
                  </a:schemeClr>
                </a:solidFill>
              </a:rPr>
              <a:t>20/200</a:t>
            </a:r>
            <a:r>
              <a:rPr lang="en-US" altLang="en-US" sz="1200" dirty="0">
                <a:solidFill>
                  <a:schemeClr val="bg1">
                    <a:lumMod val="65000"/>
                  </a:schemeClr>
                </a:solidFill>
              </a:rPr>
              <a:t>, but can be…</a:t>
            </a:r>
          </a:p>
          <a:p>
            <a:pPr eaLnBrk="1" hangingPunct="1">
              <a:defRPr/>
            </a:pPr>
            <a:r>
              <a:rPr lang="en-US" altLang="en-US" sz="1200" dirty="0">
                <a:solidFill>
                  <a:schemeClr val="bg1">
                    <a:lumMod val="65000"/>
                  </a:schemeClr>
                </a:solidFill>
              </a:rPr>
              <a:t>   </a:t>
            </a:r>
            <a:r>
              <a:rPr lang="en-US" altLang="en-US" sz="1200" b="1" dirty="0">
                <a:solidFill>
                  <a:schemeClr val="bg1">
                    <a:lumMod val="65000"/>
                  </a:schemeClr>
                </a:solidFill>
              </a:rPr>
              <a:t>20/20&lt;-&gt;NLP</a:t>
            </a:r>
          </a:p>
          <a:p>
            <a:pPr eaLnBrk="1" hangingPunct="1">
              <a:defRPr/>
            </a:pPr>
            <a:r>
              <a:rPr lang="en-US" altLang="en-US" sz="1200" dirty="0">
                <a:solidFill>
                  <a:schemeClr val="bg1">
                    <a:lumMod val="65000"/>
                  </a:schemeClr>
                </a:solidFill>
              </a:rPr>
              <a:t>--1/3 develop…</a:t>
            </a:r>
            <a:r>
              <a:rPr lang="en-US" altLang="en-US" sz="1200" b="1" dirty="0">
                <a:solidFill>
                  <a:schemeClr val="bg1">
                    <a:lumMod val="65000"/>
                  </a:schemeClr>
                </a:solidFill>
              </a:rPr>
              <a:t>serous RD</a:t>
            </a:r>
          </a:p>
        </p:txBody>
      </p:sp>
      <p:sp>
        <p:nvSpPr>
          <p:cNvPr id="27" name="Line 12">
            <a:extLst>
              <a:ext uri="{FF2B5EF4-FFF2-40B4-BE49-F238E27FC236}">
                <a16:creationId xmlns:a16="http://schemas.microsoft.com/office/drawing/2014/main" id="{65BA81D9-D9F9-47DA-B94E-2401C9B40EBF}"/>
              </a:ext>
            </a:extLst>
          </p:cNvPr>
          <p:cNvSpPr>
            <a:spLocks noChangeShapeType="1"/>
          </p:cNvSpPr>
          <p:nvPr/>
        </p:nvSpPr>
        <p:spPr bwMode="auto">
          <a:xfrm>
            <a:off x="3124200" y="2057400"/>
            <a:ext cx="381000" cy="22098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en-US"/>
          </a:p>
        </p:txBody>
      </p:sp>
      <p:sp>
        <p:nvSpPr>
          <p:cNvPr id="30" name="Text Box 13">
            <a:extLst>
              <a:ext uri="{FF2B5EF4-FFF2-40B4-BE49-F238E27FC236}">
                <a16:creationId xmlns:a16="http://schemas.microsoft.com/office/drawing/2014/main" id="{E04BC85D-0482-42C1-8D98-D7B33C07DA16}"/>
              </a:ext>
            </a:extLst>
          </p:cNvPr>
          <p:cNvSpPr txBox="1">
            <a:spLocks noChangeArrowheads="1"/>
          </p:cNvSpPr>
          <p:nvPr/>
        </p:nvSpPr>
        <p:spPr bwMode="auto">
          <a:xfrm>
            <a:off x="5257800" y="3760788"/>
            <a:ext cx="3424238" cy="1231900"/>
          </a:xfrm>
          <a:prstGeom prst="rect">
            <a:avLst/>
          </a:prstGeom>
          <a:solidFill>
            <a:srgbClr val="CCFF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dirty="0"/>
              <a:t>Optic Nerve Hypoplasia</a:t>
            </a:r>
          </a:p>
          <a:p>
            <a:pPr eaLnBrk="1" hangingPunct="1">
              <a:spcBef>
                <a:spcPct val="0"/>
              </a:spcBef>
              <a:buClrTx/>
              <a:buSzTx/>
              <a:buFontTx/>
              <a:buNone/>
            </a:pPr>
            <a:r>
              <a:rPr lang="en-US" altLang="en-US" sz="1200" dirty="0"/>
              <a:t>1) Abnormally low</a:t>
            </a:r>
            <a:r>
              <a:rPr lang="en-US" altLang="en-US" sz="1200" b="1" dirty="0">
                <a:solidFill>
                  <a:srgbClr val="0000FF"/>
                </a:solidFill>
              </a:rPr>
              <a:t> </a:t>
            </a:r>
            <a:r>
              <a:rPr lang="en-US" altLang="en-US" sz="1200" dirty="0"/>
              <a:t>number of…</a:t>
            </a:r>
            <a:r>
              <a:rPr lang="en-US" altLang="en-US" sz="1200" b="1" dirty="0">
                <a:solidFill>
                  <a:srgbClr val="0000FF"/>
                </a:solidFill>
              </a:rPr>
              <a:t>axons</a:t>
            </a:r>
          </a:p>
          <a:p>
            <a:pPr eaLnBrk="1" hangingPunct="1">
              <a:spcBef>
                <a:spcPct val="0"/>
              </a:spcBef>
              <a:buClrTx/>
              <a:buSzTx/>
              <a:buFontTx/>
              <a:buNone/>
            </a:pPr>
            <a:r>
              <a:rPr lang="en-US" altLang="en-US" sz="1200" dirty="0"/>
              <a:t>2) DFE: Small pale disc with…</a:t>
            </a:r>
            <a:r>
              <a:rPr lang="en-US" altLang="en-US" sz="1200" b="1" dirty="0">
                <a:solidFill>
                  <a:srgbClr val="0000FF"/>
                </a:solidFill>
              </a:rPr>
              <a:t>double ring </a:t>
            </a:r>
            <a:r>
              <a:rPr lang="en-US" altLang="en-US" sz="1200" dirty="0"/>
              <a:t>sign</a:t>
            </a:r>
          </a:p>
          <a:p>
            <a:pPr eaLnBrk="1" hangingPunct="1">
              <a:spcBef>
                <a:spcPct val="0"/>
              </a:spcBef>
              <a:buClrTx/>
              <a:buSzTx/>
              <a:buFontTx/>
              <a:buNone/>
            </a:pPr>
            <a:r>
              <a:rPr lang="en-US" altLang="en-US" sz="1200" dirty="0"/>
              <a:t>3) VA…</a:t>
            </a:r>
            <a:r>
              <a:rPr lang="en-US" altLang="en-US" sz="1200" b="1" dirty="0">
                <a:solidFill>
                  <a:srgbClr val="0000FF"/>
                </a:solidFill>
              </a:rPr>
              <a:t>20/15&lt;-&gt;NLP</a:t>
            </a:r>
          </a:p>
          <a:p>
            <a:pPr eaLnBrk="1" hangingPunct="1">
              <a:spcBef>
                <a:spcPct val="0"/>
              </a:spcBef>
              <a:buClrTx/>
              <a:buSzTx/>
              <a:buFontTx/>
              <a:buNone/>
            </a:pPr>
            <a:r>
              <a:rPr lang="en-US" altLang="en-US" sz="1200" dirty="0"/>
              <a:t>4) VF defects…</a:t>
            </a:r>
            <a:r>
              <a:rPr lang="en-US" altLang="en-US" sz="1200" b="1" dirty="0">
                <a:solidFill>
                  <a:srgbClr val="0000FF"/>
                </a:solidFill>
              </a:rPr>
              <a:t>invariably present</a:t>
            </a:r>
          </a:p>
          <a:p>
            <a:pPr eaLnBrk="1" hangingPunct="1">
              <a:spcBef>
                <a:spcPct val="0"/>
              </a:spcBef>
              <a:buClrTx/>
              <a:buSzTx/>
              <a:buFontTx/>
              <a:buNone/>
            </a:pPr>
            <a:r>
              <a:rPr lang="en-US" altLang="en-US" sz="1200" dirty="0"/>
              <a:t>5) Remember the…</a:t>
            </a:r>
            <a:r>
              <a:rPr lang="en-US" altLang="en-US" sz="1200" b="1" dirty="0">
                <a:solidFill>
                  <a:srgbClr val="0000FF"/>
                </a:solidFill>
              </a:rPr>
              <a:t>4 D’s</a:t>
            </a:r>
            <a:r>
              <a:rPr lang="en-US" altLang="en-US" sz="1200" dirty="0"/>
              <a:t> (more on this shortly)</a:t>
            </a:r>
          </a:p>
        </p:txBody>
      </p:sp>
      <p:sp>
        <p:nvSpPr>
          <p:cNvPr id="3" name="TextBox 2">
            <a:extLst>
              <a:ext uri="{FF2B5EF4-FFF2-40B4-BE49-F238E27FC236}">
                <a16:creationId xmlns:a16="http://schemas.microsoft.com/office/drawing/2014/main" id="{68192841-37DB-4365-912A-E85D7BB8C699}"/>
              </a:ext>
            </a:extLst>
          </p:cNvPr>
          <p:cNvSpPr txBox="1"/>
          <p:nvPr/>
        </p:nvSpPr>
        <p:spPr>
          <a:xfrm>
            <a:off x="1453926" y="2168210"/>
            <a:ext cx="7455348" cy="1569660"/>
          </a:xfrm>
          <a:prstGeom prst="rect">
            <a:avLst/>
          </a:prstGeom>
          <a:solidFill>
            <a:schemeClr val="accent5">
              <a:lumMod val="75000"/>
            </a:schemeClr>
          </a:solidFill>
        </p:spPr>
        <p:txBody>
          <a:bodyPr wrap="square" rtlCol="0">
            <a:spAutoFit/>
          </a:bodyPr>
          <a:lstStyle/>
          <a:p>
            <a:r>
              <a:rPr lang="en-US" sz="1600" i="1" dirty="0">
                <a:solidFill>
                  <a:schemeClr val="bg1">
                    <a:lumMod val="50000"/>
                  </a:schemeClr>
                </a:solidFill>
              </a:rPr>
              <a:t>You see a child with optic nerve hypoplasia. What steps should you at least consider taking?</a:t>
            </a:r>
          </a:p>
          <a:p>
            <a:r>
              <a:rPr lang="en-US" sz="1600" dirty="0">
                <a:solidFill>
                  <a:schemeClr val="bg1">
                    <a:lumMod val="50000"/>
                  </a:schemeClr>
                </a:solidFill>
              </a:rPr>
              <a:t>--Obtai</a:t>
            </a:r>
            <a:r>
              <a:rPr lang="en-US" sz="1600" dirty="0">
                <a:solidFill>
                  <a:schemeClr val="accent5">
                    <a:lumMod val="75000"/>
                  </a:schemeClr>
                </a:solidFill>
              </a:rPr>
              <a:t>ning</a:t>
            </a:r>
            <a:r>
              <a:rPr lang="en-US" sz="1600" dirty="0">
                <a:solidFill>
                  <a:schemeClr val="bg1">
                    <a:lumMod val="50000"/>
                  </a:schemeClr>
                </a:solidFill>
              </a:rPr>
              <a:t> </a:t>
            </a:r>
            <a:r>
              <a:rPr lang="en-US" sz="1600" i="1" dirty="0">
                <a:solidFill>
                  <a:schemeClr val="bg1">
                    <a:lumMod val="50000"/>
                  </a:schemeClr>
                </a:solidFill>
              </a:rPr>
              <a:t> </a:t>
            </a:r>
            <a:r>
              <a:rPr lang="en-US" sz="1600" b="1" dirty="0">
                <a:solidFill>
                  <a:srgbClr val="0000FF"/>
                </a:solidFill>
              </a:rPr>
              <a:t>MRI brain</a:t>
            </a:r>
            <a:r>
              <a:rPr lang="en-US" sz="1600" dirty="0">
                <a:solidFill>
                  <a:schemeClr val="accent5">
                    <a:lumMod val="75000"/>
                  </a:schemeClr>
                </a:solidFill>
              </a:rPr>
              <a:t>—a </a:t>
            </a:r>
            <a:r>
              <a:rPr lang="en-US" sz="1600" dirty="0">
                <a:solidFill>
                  <a:schemeClr val="bg1">
                    <a:lumMod val="50000"/>
                  </a:schemeClr>
                </a:solidFill>
              </a:rPr>
              <a:t>variety of CNS abnormalities are associated with it   (will un</a:t>
            </a:r>
            <a:r>
              <a:rPr lang="en-US" sz="1600" dirty="0">
                <a:solidFill>
                  <a:schemeClr val="accent5">
                    <a:lumMod val="75000"/>
                  </a:schemeClr>
                </a:solidFill>
              </a:rPr>
              <a:t>pack</a:t>
            </a:r>
            <a:r>
              <a:rPr lang="en-US" sz="1600" dirty="0">
                <a:solidFill>
                  <a:schemeClr val="bg1">
                    <a:lumMod val="50000"/>
                  </a:schemeClr>
                </a:solidFill>
              </a:rPr>
              <a:t> </a:t>
            </a:r>
            <a:r>
              <a:rPr lang="en-US" sz="1600" dirty="0">
                <a:solidFill>
                  <a:schemeClr val="accent5">
                    <a:lumMod val="75000"/>
                  </a:schemeClr>
                </a:solidFill>
              </a:rPr>
              <a:t>this in the upco</a:t>
            </a:r>
            <a:r>
              <a:rPr lang="en-US" sz="1600" dirty="0">
                <a:solidFill>
                  <a:schemeClr val="bg1">
                    <a:lumMod val="50000"/>
                  </a:schemeClr>
                </a:solidFill>
              </a:rPr>
              <a:t>ming </a:t>
            </a:r>
            <a:r>
              <a:rPr lang="en-US" sz="1600" i="1" dirty="0">
                <a:solidFill>
                  <a:schemeClr val="bg1">
                    <a:lumMod val="50000"/>
                  </a:schemeClr>
                </a:solidFill>
              </a:rPr>
              <a:t>4 D’s </a:t>
            </a:r>
            <a:r>
              <a:rPr lang="en-US" sz="1600" dirty="0">
                <a:solidFill>
                  <a:schemeClr val="bg1">
                    <a:lumMod val="50000"/>
                  </a:schemeClr>
                </a:solidFill>
              </a:rPr>
              <a:t>section)</a:t>
            </a:r>
          </a:p>
          <a:p>
            <a:r>
              <a:rPr lang="en-US" sz="1600" dirty="0">
                <a:solidFill>
                  <a:schemeClr val="bg1">
                    <a:lumMod val="50000"/>
                  </a:schemeClr>
                </a:solidFill>
              </a:rPr>
              <a:t>--Gettin</a:t>
            </a:r>
            <a:r>
              <a:rPr lang="en-US" sz="1600" dirty="0">
                <a:solidFill>
                  <a:schemeClr val="accent5">
                    <a:lumMod val="75000"/>
                  </a:schemeClr>
                </a:solidFill>
              </a:rPr>
              <a:t>g</a:t>
            </a:r>
            <a:r>
              <a:rPr lang="en-US" sz="1600" dirty="0">
                <a:solidFill>
                  <a:schemeClr val="bg1">
                    <a:lumMod val="50000"/>
                  </a:schemeClr>
                </a:solidFill>
              </a:rPr>
              <a:t> </a:t>
            </a:r>
            <a:r>
              <a:rPr lang="en-US" sz="1600" dirty="0">
                <a:solidFill>
                  <a:schemeClr val="accent5">
                    <a:lumMod val="75000"/>
                  </a:schemeClr>
                </a:solidFill>
              </a:rPr>
              <a:t>an</a:t>
            </a:r>
            <a:r>
              <a:rPr lang="en-US" sz="1600" dirty="0">
                <a:solidFill>
                  <a:schemeClr val="bg1">
                    <a:lumMod val="50000"/>
                  </a:schemeClr>
                </a:solidFill>
              </a:rPr>
              <a:t>  </a:t>
            </a:r>
            <a:r>
              <a:rPr lang="en-US" sz="1600" dirty="0">
                <a:solidFill>
                  <a:schemeClr val="accent5">
                    <a:lumMod val="75000"/>
                  </a:schemeClr>
                </a:solidFill>
              </a:rPr>
              <a:t>endocrine</a:t>
            </a:r>
            <a:r>
              <a:rPr lang="en-US" sz="1600" dirty="0">
                <a:solidFill>
                  <a:schemeClr val="bg1">
                    <a:lumMod val="50000"/>
                  </a:schemeClr>
                </a:solidFill>
              </a:rPr>
              <a:t>  </a:t>
            </a:r>
            <a:r>
              <a:rPr lang="en-US" sz="1600" dirty="0">
                <a:solidFill>
                  <a:schemeClr val="accent5">
                    <a:lumMod val="75000"/>
                  </a:schemeClr>
                </a:solidFill>
              </a:rPr>
              <a:t>co</a:t>
            </a:r>
            <a:r>
              <a:rPr lang="en-US" sz="1600" dirty="0">
                <a:solidFill>
                  <a:schemeClr val="bg1">
                    <a:lumMod val="50000"/>
                  </a:schemeClr>
                </a:solidFill>
              </a:rPr>
              <a:t>nsult—multiple hormonal deficiencies are associated (mainly  </a:t>
            </a:r>
            <a:r>
              <a:rPr lang="en-US" sz="1600" b="1" dirty="0">
                <a:solidFill>
                  <a:srgbClr val="0000FF"/>
                </a:solidFill>
              </a:rPr>
              <a:t>pituitary- related</a:t>
            </a:r>
            <a:r>
              <a:rPr lang="en-US" sz="1600" dirty="0">
                <a:solidFill>
                  <a:schemeClr val="bg1">
                    <a:lumMod val="50000"/>
                  </a:schemeClr>
                </a:solidFill>
              </a:rPr>
              <a:t>)</a:t>
            </a:r>
          </a:p>
        </p:txBody>
      </p:sp>
      <p:sp>
        <p:nvSpPr>
          <p:cNvPr id="5" name="TextBox 4">
            <a:extLst>
              <a:ext uri="{FF2B5EF4-FFF2-40B4-BE49-F238E27FC236}">
                <a16:creationId xmlns:a16="http://schemas.microsoft.com/office/drawing/2014/main" id="{ACCBA48F-740B-4E86-D3B0-8D9351961DE8}"/>
              </a:ext>
            </a:extLst>
          </p:cNvPr>
          <p:cNvSpPr txBox="1"/>
          <p:nvPr/>
        </p:nvSpPr>
        <p:spPr>
          <a:xfrm>
            <a:off x="978450" y="585868"/>
            <a:ext cx="4425624" cy="1815882"/>
          </a:xfrm>
          <a:prstGeom prst="rect">
            <a:avLst/>
          </a:prstGeom>
          <a:solidFill>
            <a:schemeClr val="accent6">
              <a:lumMod val="75000"/>
            </a:schemeClr>
          </a:solidFill>
        </p:spPr>
        <p:txBody>
          <a:bodyPr wrap="square" rtlCol="0">
            <a:spAutoFit/>
          </a:bodyPr>
          <a:lstStyle/>
          <a:p>
            <a:r>
              <a:rPr lang="en-US" sz="1400" i="1" dirty="0">
                <a:solidFill>
                  <a:schemeClr val="tx1">
                    <a:lumMod val="50000"/>
                    <a:lumOff val="50000"/>
                  </a:schemeClr>
                </a:solidFill>
              </a:rPr>
              <a:t>What is the classic </a:t>
            </a:r>
            <a:r>
              <a:rPr lang="en-US" sz="1400" b="1" i="1" dirty="0">
                <a:solidFill>
                  <a:schemeClr val="tx1">
                    <a:lumMod val="50000"/>
                    <a:lumOff val="50000"/>
                  </a:schemeClr>
                </a:solidFill>
              </a:rPr>
              <a:t>structural</a:t>
            </a:r>
            <a:r>
              <a:rPr lang="en-US" sz="1400" i="1" dirty="0">
                <a:solidFill>
                  <a:schemeClr val="tx1">
                    <a:lumMod val="50000"/>
                    <a:lumOff val="50000"/>
                  </a:schemeClr>
                </a:solidFill>
              </a:rPr>
              <a:t> pituitary abnormality associated with ON hypoplasia?</a:t>
            </a:r>
          </a:p>
          <a:p>
            <a:r>
              <a:rPr lang="en-US" sz="1400" dirty="0">
                <a:solidFill>
                  <a:schemeClr val="tx1">
                    <a:lumMod val="50000"/>
                    <a:lumOff val="50000"/>
                  </a:schemeClr>
                </a:solidFill>
              </a:rPr>
              <a:t>Anterior pituitary hypoplasia coupled with an  ectopic  posterior pituitary</a:t>
            </a:r>
          </a:p>
          <a:p>
            <a:endParaRPr lang="en-US" sz="1400" i="1" dirty="0">
              <a:solidFill>
                <a:schemeClr val="tx1">
                  <a:lumMod val="50000"/>
                  <a:lumOff val="50000"/>
                </a:schemeClr>
              </a:solidFill>
            </a:endParaRPr>
          </a:p>
          <a:p>
            <a:r>
              <a:rPr lang="en-US" sz="1400" i="1" dirty="0">
                <a:solidFill>
                  <a:schemeClr val="tx1">
                    <a:lumMod val="50000"/>
                    <a:lumOff val="50000"/>
                  </a:schemeClr>
                </a:solidFill>
              </a:rPr>
              <a:t>How will this manifest on neuroimaging?</a:t>
            </a:r>
          </a:p>
          <a:p>
            <a:r>
              <a:rPr lang="en-US" sz="1400" dirty="0">
                <a:solidFill>
                  <a:schemeClr val="tx1">
                    <a:lumMod val="50000"/>
                    <a:lumOff val="50000"/>
                  </a:schemeClr>
                </a:solidFill>
              </a:rPr>
              <a:t>As an absent/hypoplastic anterior pituitary coupled with a  bright  spot at the  upper  infundibulum</a:t>
            </a:r>
          </a:p>
        </p:txBody>
      </p:sp>
      <p:sp>
        <p:nvSpPr>
          <p:cNvPr id="6" name="TextBox 5">
            <a:extLst>
              <a:ext uri="{FF2B5EF4-FFF2-40B4-BE49-F238E27FC236}">
                <a16:creationId xmlns:a16="http://schemas.microsoft.com/office/drawing/2014/main" id="{DEEFFBFF-E94E-116A-AAFF-0DCF6D8E3C3B}"/>
              </a:ext>
            </a:extLst>
          </p:cNvPr>
          <p:cNvSpPr txBox="1"/>
          <p:nvPr/>
        </p:nvSpPr>
        <p:spPr>
          <a:xfrm>
            <a:off x="726419" y="3822918"/>
            <a:ext cx="4302781" cy="1815882"/>
          </a:xfrm>
          <a:prstGeom prst="rect">
            <a:avLst/>
          </a:prstGeom>
          <a:solidFill>
            <a:srgbClr val="FFDB69"/>
          </a:solidFill>
        </p:spPr>
        <p:txBody>
          <a:bodyPr wrap="none" rtlCol="0">
            <a:spAutoFit/>
          </a:bodyPr>
          <a:lstStyle/>
          <a:p>
            <a:r>
              <a:rPr lang="en-US" sz="1400" i="1" dirty="0"/>
              <a:t>What pituitary-related deficiencies may be present?</a:t>
            </a:r>
          </a:p>
          <a:p>
            <a:r>
              <a:rPr lang="en-US" sz="1400" dirty="0"/>
              <a:t>Anything up to and including panhypopituitarism</a:t>
            </a:r>
          </a:p>
          <a:p>
            <a:endParaRPr lang="en-US" sz="1400" dirty="0"/>
          </a:p>
          <a:p>
            <a:r>
              <a:rPr lang="en-US" sz="1400" i="1" dirty="0"/>
              <a:t>If an infant/child has ON hypoplasia and…</a:t>
            </a:r>
          </a:p>
          <a:p>
            <a:r>
              <a:rPr lang="en-US" sz="1400" i="1" dirty="0"/>
              <a:t>…short stature, think: </a:t>
            </a:r>
            <a:r>
              <a:rPr lang="en-US" sz="1400" dirty="0"/>
              <a:t>Growth-hormone deficiency</a:t>
            </a:r>
          </a:p>
          <a:p>
            <a:r>
              <a:rPr lang="en-US" sz="1400" i="1" dirty="0">
                <a:solidFill>
                  <a:srgbClr val="FFDB69"/>
                </a:solidFill>
              </a:rPr>
              <a:t>…neonatal jaundice, think: </a:t>
            </a:r>
            <a:r>
              <a:rPr lang="en-US" sz="1400" dirty="0">
                <a:solidFill>
                  <a:srgbClr val="FFDB69"/>
                </a:solidFill>
              </a:rPr>
              <a:t>Hypothyroidism</a:t>
            </a:r>
          </a:p>
          <a:p>
            <a:r>
              <a:rPr lang="en-US" sz="1400" i="1" dirty="0">
                <a:solidFill>
                  <a:srgbClr val="FFDB69"/>
                </a:solidFill>
              </a:rPr>
              <a:t>…hypoglycemia/seizures, think: </a:t>
            </a:r>
            <a:r>
              <a:rPr lang="en-US" sz="1400" dirty="0">
                <a:solidFill>
                  <a:srgbClr val="FFDB69"/>
                </a:solidFill>
              </a:rPr>
              <a:t>Panhypopituitarism</a:t>
            </a:r>
          </a:p>
          <a:p>
            <a:r>
              <a:rPr lang="en-US" sz="1400" i="1" dirty="0">
                <a:solidFill>
                  <a:srgbClr val="FFDB69"/>
                </a:solidFill>
              </a:rPr>
              <a:t>…diabetes insipidus, think: </a:t>
            </a:r>
            <a:r>
              <a:rPr lang="en-US" sz="1400" dirty="0">
                <a:solidFill>
                  <a:srgbClr val="FFDB69"/>
                </a:solidFill>
              </a:rPr>
              <a:t>Hypocortisolism</a:t>
            </a:r>
          </a:p>
        </p:txBody>
      </p:sp>
      <p:sp>
        <p:nvSpPr>
          <p:cNvPr id="2" name="Oval 1">
            <a:extLst>
              <a:ext uri="{FF2B5EF4-FFF2-40B4-BE49-F238E27FC236}">
                <a16:creationId xmlns:a16="http://schemas.microsoft.com/office/drawing/2014/main" id="{06210155-FE3F-448F-9971-DE121E80A8D2}"/>
              </a:ext>
            </a:extLst>
          </p:cNvPr>
          <p:cNvSpPr/>
          <p:nvPr/>
        </p:nvSpPr>
        <p:spPr>
          <a:xfrm>
            <a:off x="4800600" y="3505200"/>
            <a:ext cx="4114800" cy="1828800"/>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Frame 3">
            <a:extLst>
              <a:ext uri="{FF2B5EF4-FFF2-40B4-BE49-F238E27FC236}">
                <a16:creationId xmlns:a16="http://schemas.microsoft.com/office/drawing/2014/main" id="{86A7C9C9-81FD-7FB2-5FBB-6B8EB36CC122}"/>
              </a:ext>
            </a:extLst>
          </p:cNvPr>
          <p:cNvSpPr/>
          <p:nvPr/>
        </p:nvSpPr>
        <p:spPr>
          <a:xfrm>
            <a:off x="2057400" y="2522538"/>
            <a:ext cx="2097088" cy="1343920"/>
          </a:xfrm>
          <a:prstGeom prst="frame">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Tree>
    <p:extLst>
      <p:ext uri="{BB962C8B-B14F-4D97-AF65-F5344CB8AC3E}">
        <p14:creationId xmlns:p14="http://schemas.microsoft.com/office/powerpoint/2010/main" val="594917401"/>
      </p:ext>
    </p:extLst>
  </p:cSld>
  <p:clrMapOvr>
    <a:masterClrMapping/>
  </p:clrMapOvr>
</p:sld>
</file>

<file path=ppt/slides/slide1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Text Box 13">
            <a:extLst>
              <a:ext uri="{FF2B5EF4-FFF2-40B4-BE49-F238E27FC236}">
                <a16:creationId xmlns:a16="http://schemas.microsoft.com/office/drawing/2014/main" id="{3C33F021-6FE1-431C-A26B-E52190B415D8}"/>
              </a:ext>
            </a:extLst>
          </p:cNvPr>
          <p:cNvSpPr txBox="1">
            <a:spLocks noChangeArrowheads="1"/>
          </p:cNvSpPr>
          <p:nvPr/>
        </p:nvSpPr>
        <p:spPr bwMode="auto">
          <a:xfrm>
            <a:off x="4800600" y="5257800"/>
            <a:ext cx="4294188" cy="1230313"/>
          </a:xfrm>
          <a:prstGeom prst="rect">
            <a:avLst/>
          </a:prstGeom>
          <a:solidFill>
            <a:srgbClr val="FFCC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Tilted-Disc Syndrome</a:t>
            </a:r>
          </a:p>
          <a:p>
            <a:pPr eaLnBrk="1" hangingPunct="1">
              <a:spcBef>
                <a:spcPct val="0"/>
              </a:spcBef>
              <a:buClrTx/>
              <a:buSzTx/>
              <a:buFontTx/>
              <a:buNone/>
            </a:pPr>
            <a:r>
              <a:rPr lang="en-US" altLang="en-US" sz="1200"/>
              <a:t>1) Superior pole appears…</a:t>
            </a:r>
            <a:r>
              <a:rPr lang="en-US" altLang="en-US" sz="1200" b="1">
                <a:solidFill>
                  <a:srgbClr val="0000FF"/>
                </a:solidFill>
              </a:rPr>
              <a:t>elevated</a:t>
            </a:r>
            <a:r>
              <a:rPr lang="en-US" altLang="en-US" sz="1200"/>
              <a:t>, inferior…</a:t>
            </a:r>
            <a:r>
              <a:rPr lang="en-US" altLang="en-US" sz="1200" b="1">
                <a:solidFill>
                  <a:srgbClr val="0000FF"/>
                </a:solidFill>
              </a:rPr>
              <a:t>recessed</a:t>
            </a:r>
          </a:p>
          <a:p>
            <a:pPr eaLnBrk="1" hangingPunct="1">
              <a:spcBef>
                <a:spcPct val="0"/>
              </a:spcBef>
              <a:buClrTx/>
              <a:buSzTx/>
              <a:buFontTx/>
              <a:buNone/>
            </a:pPr>
            <a:r>
              <a:rPr lang="en-US" altLang="en-US" sz="1200"/>
              <a:t>2) </a:t>
            </a:r>
            <a:r>
              <a:rPr lang="en-US" altLang="en-US" sz="1200">
                <a:solidFill>
                  <a:srgbClr val="FFCC99"/>
                </a:solidFill>
              </a:rPr>
              <a:t>Associated with…</a:t>
            </a:r>
            <a:r>
              <a:rPr lang="en-US" altLang="en-US" sz="1200" b="1">
                <a:solidFill>
                  <a:srgbClr val="FFCC99"/>
                </a:solidFill>
              </a:rPr>
              <a:t>situs inversus</a:t>
            </a:r>
            <a:r>
              <a:rPr lang="en-US" altLang="en-US" sz="1200">
                <a:solidFill>
                  <a:srgbClr val="FFCC99"/>
                </a:solidFill>
              </a:rPr>
              <a:t> of retinal vessels</a:t>
            </a:r>
          </a:p>
          <a:p>
            <a:pPr eaLnBrk="1" hangingPunct="1">
              <a:spcBef>
                <a:spcPct val="0"/>
              </a:spcBef>
              <a:buClrTx/>
              <a:buSzTx/>
              <a:buFontTx/>
              <a:buNone/>
            </a:pPr>
            <a:r>
              <a:rPr lang="en-US" altLang="en-US" sz="1200"/>
              <a:t>3) </a:t>
            </a:r>
            <a:r>
              <a:rPr lang="en-US" altLang="en-US" sz="1200">
                <a:solidFill>
                  <a:srgbClr val="FFCC99"/>
                </a:solidFill>
              </a:rPr>
              <a:t>Fundus abnormality produces…</a:t>
            </a:r>
            <a:r>
              <a:rPr lang="en-US" altLang="en-US" sz="1200" b="1">
                <a:solidFill>
                  <a:srgbClr val="FFCC99"/>
                </a:solidFill>
              </a:rPr>
              <a:t>myopic astigmatism</a:t>
            </a:r>
          </a:p>
          <a:p>
            <a:pPr eaLnBrk="1" hangingPunct="1">
              <a:spcBef>
                <a:spcPct val="0"/>
              </a:spcBef>
              <a:buClrTx/>
              <a:buSzTx/>
              <a:buFontTx/>
              <a:buNone/>
            </a:pPr>
            <a:r>
              <a:rPr lang="en-US" altLang="en-US" sz="1200"/>
              <a:t>4) </a:t>
            </a:r>
            <a:r>
              <a:rPr lang="en-US" altLang="en-US" sz="1200">
                <a:solidFill>
                  <a:srgbClr val="FFCC99"/>
                </a:solidFill>
              </a:rPr>
              <a:t>VF testing reveals…</a:t>
            </a:r>
            <a:r>
              <a:rPr lang="en-US" altLang="en-US" sz="1200" b="1">
                <a:solidFill>
                  <a:srgbClr val="FFCC99"/>
                </a:solidFill>
              </a:rPr>
              <a:t>bitemporal hemianopia</a:t>
            </a:r>
            <a:r>
              <a:rPr lang="en-US" altLang="en-US" sz="1200">
                <a:solidFill>
                  <a:srgbClr val="FFCC99"/>
                </a:solidFill>
              </a:rPr>
              <a:t> that doesn’t</a:t>
            </a:r>
          </a:p>
          <a:p>
            <a:pPr eaLnBrk="1" hangingPunct="1">
              <a:spcBef>
                <a:spcPct val="0"/>
              </a:spcBef>
              <a:buClrTx/>
              <a:buSzTx/>
              <a:buFontTx/>
              <a:buNone/>
            </a:pPr>
            <a:r>
              <a:rPr lang="en-US" altLang="en-US" sz="1200">
                <a:solidFill>
                  <a:srgbClr val="FFCC99"/>
                </a:solidFill>
              </a:rPr>
              <a:t>   …</a:t>
            </a:r>
            <a:r>
              <a:rPr lang="en-US" altLang="en-US" sz="1200" b="1">
                <a:solidFill>
                  <a:srgbClr val="FFCC99"/>
                </a:solidFill>
              </a:rPr>
              <a:t>respect the vertical</a:t>
            </a:r>
            <a:r>
              <a:rPr lang="en-US" altLang="en-US" sz="1200">
                <a:solidFill>
                  <a:srgbClr val="FFCC99"/>
                </a:solidFill>
              </a:rPr>
              <a:t> and may…</a:t>
            </a:r>
            <a:r>
              <a:rPr lang="en-US" altLang="en-US" sz="1200" b="1">
                <a:solidFill>
                  <a:srgbClr val="FFCC99"/>
                </a:solidFill>
              </a:rPr>
              <a:t>resolve with refraction</a:t>
            </a:r>
          </a:p>
        </p:txBody>
      </p:sp>
      <p:sp>
        <p:nvSpPr>
          <p:cNvPr id="28" name="Text Box 13">
            <a:extLst>
              <a:ext uri="{FF2B5EF4-FFF2-40B4-BE49-F238E27FC236}">
                <a16:creationId xmlns:a16="http://schemas.microsoft.com/office/drawing/2014/main" id="{DEA6B129-DEFC-4933-98B7-C68271CF2D81}"/>
              </a:ext>
            </a:extLst>
          </p:cNvPr>
          <p:cNvSpPr txBox="1">
            <a:spLocks noChangeArrowheads="1"/>
          </p:cNvSpPr>
          <p:nvPr/>
        </p:nvSpPr>
        <p:spPr bwMode="auto">
          <a:xfrm>
            <a:off x="4800600" y="5257800"/>
            <a:ext cx="4216400" cy="1231106"/>
          </a:xfrm>
          <a:prstGeom prst="rect">
            <a:avLst/>
          </a:prstGeom>
          <a:solidFill>
            <a:srgbClr val="FFCC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dirty="0">
                <a:solidFill>
                  <a:schemeClr val="bg1">
                    <a:lumMod val="65000"/>
                  </a:schemeClr>
                </a:solidFill>
              </a:rPr>
              <a:t>Tilted-Disc Syndrome</a:t>
            </a:r>
          </a:p>
          <a:p>
            <a:pPr eaLnBrk="1" hangingPunct="1">
              <a:spcBef>
                <a:spcPct val="0"/>
              </a:spcBef>
              <a:buClrTx/>
              <a:buSzTx/>
              <a:buFontTx/>
              <a:buNone/>
            </a:pPr>
            <a:r>
              <a:rPr lang="en-US" altLang="en-US" sz="1200" dirty="0">
                <a:solidFill>
                  <a:srgbClr val="FFCC99"/>
                </a:solidFill>
              </a:rPr>
              <a:t>1) Superior pole appears…</a:t>
            </a:r>
            <a:r>
              <a:rPr lang="en-US" altLang="en-US" sz="1200" b="1" dirty="0">
                <a:solidFill>
                  <a:srgbClr val="FFCC99"/>
                </a:solidFill>
              </a:rPr>
              <a:t>elevated</a:t>
            </a:r>
            <a:r>
              <a:rPr lang="en-US" altLang="en-US" sz="1200" dirty="0">
                <a:solidFill>
                  <a:srgbClr val="FFCC99"/>
                </a:solidFill>
              </a:rPr>
              <a:t>, inferior… </a:t>
            </a:r>
            <a:r>
              <a:rPr lang="en-US" altLang="en-US" sz="1200" b="1" dirty="0">
                <a:solidFill>
                  <a:srgbClr val="FFCC99"/>
                </a:solidFill>
              </a:rPr>
              <a:t>recessed</a:t>
            </a:r>
          </a:p>
          <a:p>
            <a:pPr eaLnBrk="1" hangingPunct="1">
              <a:spcBef>
                <a:spcPct val="0"/>
              </a:spcBef>
              <a:buClrTx/>
              <a:buSzTx/>
              <a:buFontTx/>
              <a:buNone/>
            </a:pPr>
            <a:r>
              <a:rPr lang="en-US" altLang="en-US" sz="1200" dirty="0">
                <a:solidFill>
                  <a:srgbClr val="FFCC99"/>
                </a:solidFill>
              </a:rPr>
              <a:t>2) Associated with…</a:t>
            </a:r>
            <a:r>
              <a:rPr lang="en-US" altLang="en-US" sz="1200" b="1" dirty="0">
                <a:solidFill>
                  <a:srgbClr val="FFCC99"/>
                </a:solidFill>
              </a:rPr>
              <a:t>situs inversus</a:t>
            </a:r>
            <a:r>
              <a:rPr lang="en-US" altLang="en-US" sz="1200" dirty="0">
                <a:solidFill>
                  <a:srgbClr val="FFCC99"/>
                </a:solidFill>
              </a:rPr>
              <a:t> of retinal vessels</a:t>
            </a:r>
          </a:p>
          <a:p>
            <a:pPr eaLnBrk="1" hangingPunct="1">
              <a:spcBef>
                <a:spcPct val="0"/>
              </a:spcBef>
              <a:buClrTx/>
              <a:buSzTx/>
              <a:buFontTx/>
              <a:buNone/>
            </a:pPr>
            <a:r>
              <a:rPr lang="en-US" altLang="en-US" sz="1200" dirty="0">
                <a:solidFill>
                  <a:srgbClr val="FFCC99"/>
                </a:solidFill>
              </a:rPr>
              <a:t>3) Fundus abnormality produces… </a:t>
            </a:r>
            <a:r>
              <a:rPr lang="en-US" altLang="en-US" sz="1200" b="1" dirty="0">
                <a:solidFill>
                  <a:srgbClr val="FFCC99"/>
                </a:solidFill>
              </a:rPr>
              <a:t>myopic </a:t>
            </a:r>
            <a:r>
              <a:rPr lang="en-US" altLang="en-US" sz="1200" b="1" dirty="0" err="1">
                <a:solidFill>
                  <a:srgbClr val="FFCC99"/>
                </a:solidFill>
              </a:rPr>
              <a:t>astigm</a:t>
            </a:r>
            <a:endParaRPr lang="en-US" altLang="en-US" sz="1200" b="1" dirty="0">
              <a:solidFill>
                <a:srgbClr val="FFCC99"/>
              </a:solidFill>
            </a:endParaRPr>
          </a:p>
          <a:p>
            <a:pPr eaLnBrk="1" hangingPunct="1">
              <a:spcBef>
                <a:spcPct val="0"/>
              </a:spcBef>
              <a:buClrTx/>
              <a:buSzTx/>
              <a:buFontTx/>
              <a:buNone/>
            </a:pPr>
            <a:r>
              <a:rPr lang="en-US" altLang="en-US" sz="1200" dirty="0">
                <a:solidFill>
                  <a:srgbClr val="FFCC99"/>
                </a:solidFill>
              </a:rPr>
              <a:t>4) VF testing reveals…</a:t>
            </a:r>
            <a:r>
              <a:rPr lang="en-US" altLang="en-US" sz="1200" b="1" dirty="0">
                <a:solidFill>
                  <a:srgbClr val="FFCC99"/>
                </a:solidFill>
              </a:rPr>
              <a:t>bitemporal hemianopia</a:t>
            </a:r>
            <a:r>
              <a:rPr lang="en-US" altLang="en-US" sz="1200" dirty="0">
                <a:solidFill>
                  <a:srgbClr val="FFCC99"/>
                </a:solidFill>
              </a:rPr>
              <a:t> that </a:t>
            </a:r>
            <a:r>
              <a:rPr lang="en-US" altLang="en-US" sz="1200" dirty="0" err="1">
                <a:solidFill>
                  <a:srgbClr val="FFCC99"/>
                </a:solidFill>
              </a:rPr>
              <a:t>doesn’t</a:t>
            </a:r>
            <a:r>
              <a:rPr lang="en-US" altLang="en-US" sz="1200" b="1" dirty="0" err="1">
                <a:solidFill>
                  <a:srgbClr val="FFCC99"/>
                </a:solidFill>
              </a:rPr>
              <a:t>with</a:t>
            </a:r>
            <a:r>
              <a:rPr lang="en-US" altLang="en-US" sz="1200" b="1" dirty="0">
                <a:solidFill>
                  <a:srgbClr val="FFCC99"/>
                </a:solidFill>
              </a:rPr>
              <a:t> refract</a:t>
            </a:r>
          </a:p>
        </p:txBody>
      </p:sp>
      <p:sp>
        <p:nvSpPr>
          <p:cNvPr id="56330" name="Text Box 14">
            <a:extLst>
              <a:ext uri="{FF2B5EF4-FFF2-40B4-BE49-F238E27FC236}">
                <a16:creationId xmlns:a16="http://schemas.microsoft.com/office/drawing/2014/main" id="{E45ACE8A-191D-4C29-8A7A-120D0E2FCE5F}"/>
              </a:ext>
            </a:extLst>
          </p:cNvPr>
          <p:cNvSpPr txBox="1">
            <a:spLocks noChangeArrowheads="1"/>
          </p:cNvSpPr>
          <p:nvPr/>
        </p:nvSpPr>
        <p:spPr bwMode="auto">
          <a:xfrm>
            <a:off x="4648200" y="2576513"/>
            <a:ext cx="3522663" cy="862012"/>
          </a:xfrm>
          <a:prstGeom prst="rect">
            <a:avLst/>
          </a:prstGeom>
          <a:solidFill>
            <a:srgbClr val="FFC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solidFill>
                  <a:schemeClr val="bg1">
                    <a:lumMod val="65000"/>
                  </a:schemeClr>
                </a:solidFill>
              </a:rPr>
              <a:t>Myelinated RNFL</a:t>
            </a:r>
          </a:p>
          <a:p>
            <a:pPr eaLnBrk="1" hangingPunct="1">
              <a:spcBef>
                <a:spcPct val="0"/>
              </a:spcBef>
              <a:buClrTx/>
              <a:buSzTx/>
              <a:buFontTx/>
              <a:buNone/>
            </a:pPr>
            <a:r>
              <a:rPr lang="en-US" altLang="en-US" sz="1200">
                <a:solidFill>
                  <a:schemeClr val="bg1">
                    <a:lumMod val="65000"/>
                  </a:schemeClr>
                </a:solidFill>
              </a:rPr>
              <a:t>1) Myelin normally ends at the…</a:t>
            </a:r>
            <a:r>
              <a:rPr lang="en-US" altLang="en-US" sz="1200" b="1">
                <a:solidFill>
                  <a:schemeClr val="bg1">
                    <a:lumMod val="65000"/>
                  </a:schemeClr>
                </a:solidFill>
              </a:rPr>
              <a:t>lamina cribrosa</a:t>
            </a:r>
          </a:p>
          <a:p>
            <a:pPr eaLnBrk="1" hangingPunct="1">
              <a:spcBef>
                <a:spcPct val="0"/>
              </a:spcBef>
              <a:buClrTx/>
              <a:buSzTx/>
              <a:buFontTx/>
              <a:buNone/>
            </a:pPr>
            <a:r>
              <a:rPr lang="en-US" altLang="en-US" sz="1200">
                <a:solidFill>
                  <a:schemeClr val="bg1">
                    <a:lumMod val="65000"/>
                  </a:schemeClr>
                </a:solidFill>
              </a:rPr>
              <a:t>2) Can be…</a:t>
            </a:r>
            <a:r>
              <a:rPr lang="en-US" altLang="en-US" sz="1200" b="1">
                <a:solidFill>
                  <a:schemeClr val="bg1">
                    <a:lumMod val="65000"/>
                  </a:schemeClr>
                </a:solidFill>
              </a:rPr>
              <a:t>patchy</a:t>
            </a:r>
            <a:r>
              <a:rPr lang="en-US" altLang="en-US" sz="1200">
                <a:solidFill>
                  <a:schemeClr val="bg1">
                    <a:lumMod val="65000"/>
                  </a:schemeClr>
                </a:solidFill>
              </a:rPr>
              <a:t> and </a:t>
            </a:r>
            <a:r>
              <a:rPr lang="en-US" altLang="en-US" sz="1200" b="1">
                <a:solidFill>
                  <a:schemeClr val="bg1">
                    <a:lumMod val="65000"/>
                  </a:schemeClr>
                </a:solidFill>
              </a:rPr>
              <a:t>discontinuous</a:t>
            </a:r>
          </a:p>
          <a:p>
            <a:pPr eaLnBrk="1" hangingPunct="1">
              <a:spcBef>
                <a:spcPct val="0"/>
              </a:spcBef>
              <a:buClrTx/>
              <a:buSzTx/>
              <a:buFontTx/>
              <a:buNone/>
            </a:pPr>
            <a:r>
              <a:rPr lang="en-US" altLang="en-US" sz="1200">
                <a:solidFill>
                  <a:schemeClr val="bg1">
                    <a:lumMod val="65000"/>
                  </a:schemeClr>
                </a:solidFill>
              </a:rPr>
              <a:t>3) Corresponding VF has an…</a:t>
            </a:r>
            <a:r>
              <a:rPr lang="en-US" altLang="en-US" sz="1200" b="1">
                <a:solidFill>
                  <a:schemeClr val="bg1">
                    <a:lumMod val="65000"/>
                  </a:schemeClr>
                </a:solidFill>
              </a:rPr>
              <a:t>absolute</a:t>
            </a:r>
            <a:r>
              <a:rPr lang="en-US" altLang="en-US" sz="1200">
                <a:solidFill>
                  <a:schemeClr val="bg1">
                    <a:lumMod val="65000"/>
                  </a:schemeClr>
                </a:solidFill>
              </a:rPr>
              <a:t> scotoma</a:t>
            </a:r>
          </a:p>
        </p:txBody>
      </p:sp>
      <p:sp>
        <p:nvSpPr>
          <p:cNvPr id="56331" name="Text Box 15">
            <a:extLst>
              <a:ext uri="{FF2B5EF4-FFF2-40B4-BE49-F238E27FC236}">
                <a16:creationId xmlns:a16="http://schemas.microsoft.com/office/drawing/2014/main" id="{E7D5CBA5-0945-4399-B0FB-53830B5EE3B7}"/>
              </a:ext>
            </a:extLst>
          </p:cNvPr>
          <p:cNvSpPr txBox="1">
            <a:spLocks noChangeArrowheads="1"/>
          </p:cNvSpPr>
          <p:nvPr/>
        </p:nvSpPr>
        <p:spPr bwMode="auto">
          <a:xfrm>
            <a:off x="5410200" y="1687513"/>
            <a:ext cx="3640740" cy="677108"/>
          </a:xfrm>
          <a:prstGeom prst="rect">
            <a:avLst/>
          </a:prstGeom>
          <a:solidFill>
            <a:srgbClr val="FFFF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solidFill>
                  <a:schemeClr val="bg1">
                    <a:lumMod val="75000"/>
                  </a:schemeClr>
                </a:solidFill>
              </a:rPr>
              <a:t>Megalopapilla</a:t>
            </a:r>
          </a:p>
          <a:p>
            <a:pPr eaLnBrk="1" hangingPunct="1">
              <a:spcBef>
                <a:spcPct val="0"/>
              </a:spcBef>
              <a:buClrTx/>
              <a:buSzTx/>
              <a:buFontTx/>
              <a:buNone/>
            </a:pPr>
            <a:r>
              <a:rPr lang="en-US" altLang="en-US" sz="1200">
                <a:solidFill>
                  <a:schemeClr val="bg1">
                    <a:lumMod val="75000"/>
                  </a:schemeClr>
                </a:solidFill>
              </a:rPr>
              <a:t>1) Abnormally large diameter of…</a:t>
            </a:r>
            <a:r>
              <a:rPr lang="en-US" altLang="en-US" sz="1200" b="1">
                <a:solidFill>
                  <a:schemeClr val="bg1">
                    <a:lumMod val="75000"/>
                  </a:schemeClr>
                </a:solidFill>
              </a:rPr>
              <a:t>disc </a:t>
            </a:r>
            <a:r>
              <a:rPr lang="en-US" altLang="en-US" sz="1200">
                <a:solidFill>
                  <a:schemeClr val="bg1">
                    <a:lumMod val="75000"/>
                  </a:schemeClr>
                </a:solidFill>
              </a:rPr>
              <a:t>and</a:t>
            </a:r>
            <a:r>
              <a:rPr lang="en-US" altLang="en-US" sz="1200" b="1">
                <a:solidFill>
                  <a:schemeClr val="bg1">
                    <a:lumMod val="75000"/>
                  </a:schemeClr>
                </a:solidFill>
              </a:rPr>
              <a:t> cup</a:t>
            </a:r>
          </a:p>
          <a:p>
            <a:pPr eaLnBrk="1" hangingPunct="1">
              <a:spcBef>
                <a:spcPct val="0"/>
              </a:spcBef>
              <a:buClrTx/>
              <a:buSzTx/>
              <a:buFontTx/>
              <a:buNone/>
            </a:pPr>
            <a:r>
              <a:rPr lang="en-US" altLang="en-US" sz="1200">
                <a:solidFill>
                  <a:schemeClr val="bg1">
                    <a:lumMod val="75000"/>
                  </a:schemeClr>
                </a:solidFill>
              </a:rPr>
              <a:t>2) VF testing may reveal an…</a:t>
            </a:r>
            <a:r>
              <a:rPr lang="en-US" altLang="en-US" sz="1200" b="1">
                <a:solidFill>
                  <a:schemeClr val="bg1">
                    <a:lumMod val="75000"/>
                  </a:schemeClr>
                </a:solidFill>
              </a:rPr>
              <a:t>enlarged blind spot</a:t>
            </a:r>
          </a:p>
        </p:txBody>
      </p:sp>
      <p:sp>
        <p:nvSpPr>
          <p:cNvPr id="56332" name="Rectangle 16">
            <a:extLst>
              <a:ext uri="{FF2B5EF4-FFF2-40B4-BE49-F238E27FC236}">
                <a16:creationId xmlns:a16="http://schemas.microsoft.com/office/drawing/2014/main" id="{9903A9B6-4ADC-41AE-8364-4CA69AFD171D}"/>
              </a:ext>
            </a:extLst>
          </p:cNvPr>
          <p:cNvSpPr>
            <a:spLocks noChangeArrowheads="1"/>
          </p:cNvSpPr>
          <p:nvPr/>
        </p:nvSpPr>
        <p:spPr bwMode="auto">
          <a:xfrm>
            <a:off x="457200" y="122238"/>
            <a:ext cx="7543800" cy="8683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b"/>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ct val="85000"/>
              </a:lnSpc>
              <a:spcBef>
                <a:spcPct val="0"/>
              </a:spcBef>
              <a:buClrTx/>
              <a:buSzTx/>
              <a:buFontTx/>
              <a:buNone/>
            </a:pPr>
            <a:r>
              <a:rPr lang="en-US" altLang="en-US" sz="3200" b="1" dirty="0">
                <a:solidFill>
                  <a:schemeClr val="tx2"/>
                </a:solidFill>
              </a:rPr>
              <a:t>Developmental Abnormalities of the Optic Nerve Head</a:t>
            </a:r>
            <a:endParaRPr lang="en-US" altLang="en-US" sz="3200" dirty="0">
              <a:solidFill>
                <a:schemeClr val="tx2"/>
              </a:solidFill>
            </a:endParaRPr>
          </a:p>
        </p:txBody>
      </p:sp>
      <p:sp>
        <p:nvSpPr>
          <p:cNvPr id="56333" name="Slide Number Placeholder 1">
            <a:extLst>
              <a:ext uri="{FF2B5EF4-FFF2-40B4-BE49-F238E27FC236}">
                <a16:creationId xmlns:a16="http://schemas.microsoft.com/office/drawing/2014/main" id="{78499CE2-A9E0-46C2-9DCB-B4E6966EE106}"/>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2B87E55C-60DB-4AA1-99CA-117E25294934}" type="slidenum">
              <a:rPr lang="en-US" altLang="en-US" sz="1000"/>
              <a:pPr>
                <a:spcBef>
                  <a:spcPct val="0"/>
                </a:spcBef>
                <a:buClrTx/>
                <a:buSzTx/>
                <a:buFontTx/>
                <a:buNone/>
              </a:pPr>
              <a:t>152</a:t>
            </a:fld>
            <a:endParaRPr lang="en-US" altLang="en-US" sz="1000"/>
          </a:p>
        </p:txBody>
      </p:sp>
      <p:sp>
        <p:nvSpPr>
          <p:cNvPr id="20" name="Text Box 10">
            <a:extLst>
              <a:ext uri="{FF2B5EF4-FFF2-40B4-BE49-F238E27FC236}">
                <a16:creationId xmlns:a16="http://schemas.microsoft.com/office/drawing/2014/main" id="{4F5CB1D8-CA09-4A1A-9DBB-3D21FA005662}"/>
              </a:ext>
            </a:extLst>
          </p:cNvPr>
          <p:cNvSpPr txBox="1">
            <a:spLocks noChangeArrowheads="1"/>
          </p:cNvSpPr>
          <p:nvPr/>
        </p:nvSpPr>
        <p:spPr bwMode="auto">
          <a:xfrm>
            <a:off x="1371600" y="4267200"/>
            <a:ext cx="3057525" cy="2154238"/>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Morning-Glory Disc</a:t>
            </a:r>
          </a:p>
          <a:p>
            <a:pPr eaLnBrk="1" hangingPunct="1">
              <a:spcBef>
                <a:spcPct val="0"/>
              </a:spcBef>
              <a:buClrTx/>
              <a:buSzTx/>
              <a:buFontTx/>
              <a:buNone/>
            </a:pPr>
            <a:r>
              <a:rPr lang="en-US" altLang="en-US" sz="1200"/>
              <a:t>--DFE reveals:</a:t>
            </a:r>
          </a:p>
          <a:p>
            <a:pPr eaLnBrk="1" hangingPunct="1">
              <a:spcBef>
                <a:spcPct val="0"/>
              </a:spcBef>
              <a:buClrTx/>
              <a:buSzTx/>
              <a:buFontTx/>
              <a:buNone/>
            </a:pPr>
            <a:r>
              <a:rPr lang="en-US" altLang="en-US" sz="1200"/>
              <a:t>  1) A funnel-shaped…</a:t>
            </a:r>
            <a:r>
              <a:rPr lang="en-US" altLang="en-US" sz="1200" b="1">
                <a:solidFill>
                  <a:srgbClr val="0000FF"/>
                </a:solidFill>
              </a:rPr>
              <a:t>excavation</a:t>
            </a:r>
            <a:endParaRPr lang="en-US" altLang="en-US" sz="1200"/>
          </a:p>
          <a:p>
            <a:pPr eaLnBrk="1" hangingPunct="1">
              <a:spcBef>
                <a:spcPct val="0"/>
              </a:spcBef>
              <a:buClrTx/>
              <a:buSzTx/>
              <a:buFontTx/>
              <a:buNone/>
            </a:pPr>
            <a:r>
              <a:rPr lang="en-US" altLang="en-US" sz="1200"/>
              <a:t>  2) Number of vessels crossing the rim</a:t>
            </a:r>
          </a:p>
          <a:p>
            <a:pPr eaLnBrk="1" hangingPunct="1">
              <a:spcBef>
                <a:spcPct val="0"/>
              </a:spcBef>
              <a:buClrTx/>
              <a:buSzTx/>
              <a:buFontTx/>
              <a:buNone/>
            </a:pPr>
            <a:r>
              <a:rPr lang="en-US" altLang="en-US" sz="1200"/>
              <a:t>    seems abnormally…</a:t>
            </a:r>
            <a:r>
              <a:rPr lang="en-US" altLang="en-US" sz="1200" b="1">
                <a:solidFill>
                  <a:srgbClr val="0000FF"/>
                </a:solidFill>
              </a:rPr>
              <a:t>high</a:t>
            </a:r>
            <a:r>
              <a:rPr lang="en-US" altLang="en-US" sz="1200"/>
              <a:t> </a:t>
            </a:r>
            <a:endParaRPr lang="en-US" altLang="en-US" sz="1200" b="1">
              <a:solidFill>
                <a:srgbClr val="0000FF"/>
              </a:solidFill>
            </a:endParaRPr>
          </a:p>
          <a:p>
            <a:pPr eaLnBrk="1" hangingPunct="1">
              <a:spcBef>
                <a:spcPct val="0"/>
              </a:spcBef>
              <a:buClrTx/>
              <a:buSzTx/>
              <a:buFontTx/>
              <a:buNone/>
            </a:pPr>
            <a:r>
              <a:rPr lang="en-US" altLang="en-US" sz="1200"/>
              <a:t>--Tissue is…</a:t>
            </a:r>
            <a:r>
              <a:rPr lang="en-US" altLang="en-US" sz="1200" b="1">
                <a:solidFill>
                  <a:srgbClr val="0000FF"/>
                </a:solidFill>
              </a:rPr>
              <a:t>contractile</a:t>
            </a:r>
            <a:r>
              <a:rPr lang="en-US" altLang="en-US" sz="1200"/>
              <a:t>, so cup seems</a:t>
            </a:r>
          </a:p>
          <a:p>
            <a:pPr eaLnBrk="1" hangingPunct="1">
              <a:spcBef>
                <a:spcPct val="0"/>
              </a:spcBef>
              <a:buClrTx/>
              <a:buSzTx/>
              <a:buFontTx/>
              <a:buNone/>
            </a:pPr>
            <a:r>
              <a:rPr lang="en-US" altLang="en-US" sz="1200"/>
              <a:t>  to…</a:t>
            </a:r>
            <a:r>
              <a:rPr lang="en-US" altLang="en-US" sz="1200" b="1">
                <a:solidFill>
                  <a:srgbClr val="0000FF"/>
                </a:solidFill>
              </a:rPr>
              <a:t>open </a:t>
            </a:r>
            <a:r>
              <a:rPr lang="en-US" altLang="en-US" sz="1200">
                <a:solidFill>
                  <a:srgbClr val="0000FF"/>
                </a:solidFill>
              </a:rPr>
              <a:t>and</a:t>
            </a:r>
            <a:r>
              <a:rPr lang="en-US" altLang="en-US" sz="1200" b="1">
                <a:solidFill>
                  <a:srgbClr val="0000FF"/>
                </a:solidFill>
              </a:rPr>
              <a:t> close</a:t>
            </a:r>
            <a:r>
              <a:rPr lang="en-US" altLang="en-US" sz="1200"/>
              <a:t> (like its namesake,  </a:t>
            </a:r>
          </a:p>
          <a:p>
            <a:pPr eaLnBrk="1" hangingPunct="1">
              <a:spcBef>
                <a:spcPct val="0"/>
              </a:spcBef>
              <a:buClrTx/>
              <a:buSzTx/>
              <a:buFontTx/>
              <a:buNone/>
            </a:pPr>
            <a:r>
              <a:rPr lang="en-US" altLang="en-US" sz="1200"/>
              <a:t>  the morning-glory flower)</a:t>
            </a:r>
          </a:p>
          <a:p>
            <a:pPr eaLnBrk="1" hangingPunct="1">
              <a:spcBef>
                <a:spcPct val="0"/>
              </a:spcBef>
              <a:buClrTx/>
              <a:buSzTx/>
              <a:buFontTx/>
              <a:buNone/>
            </a:pPr>
            <a:r>
              <a:rPr lang="en-US" altLang="en-US" sz="1200"/>
              <a:t>--VA usually…</a:t>
            </a:r>
            <a:r>
              <a:rPr lang="en-US" altLang="en-US" sz="1200" b="1">
                <a:solidFill>
                  <a:srgbClr val="0000FF"/>
                </a:solidFill>
              </a:rPr>
              <a:t>20/200</a:t>
            </a:r>
            <a:r>
              <a:rPr lang="en-US" altLang="en-US" sz="1200"/>
              <a:t>, but can be…</a:t>
            </a:r>
          </a:p>
          <a:p>
            <a:pPr eaLnBrk="1" hangingPunct="1">
              <a:spcBef>
                <a:spcPct val="0"/>
              </a:spcBef>
              <a:buClrTx/>
              <a:buSzTx/>
              <a:buFontTx/>
              <a:buNone/>
            </a:pPr>
            <a:r>
              <a:rPr lang="en-US" altLang="en-US" sz="1200"/>
              <a:t>   </a:t>
            </a:r>
            <a:r>
              <a:rPr lang="en-US" altLang="en-US" sz="1200" b="1">
                <a:solidFill>
                  <a:srgbClr val="0000FF"/>
                </a:solidFill>
              </a:rPr>
              <a:t>20/20&lt;-&gt;NLP</a:t>
            </a:r>
          </a:p>
          <a:p>
            <a:pPr eaLnBrk="1" hangingPunct="1">
              <a:spcBef>
                <a:spcPct val="0"/>
              </a:spcBef>
              <a:buClrTx/>
              <a:buSzTx/>
              <a:buFontTx/>
              <a:buNone/>
            </a:pPr>
            <a:r>
              <a:rPr lang="en-US" altLang="en-US" sz="1200"/>
              <a:t>--1/3 develop…</a:t>
            </a:r>
            <a:r>
              <a:rPr lang="en-US" altLang="en-US" sz="1200" b="1">
                <a:solidFill>
                  <a:srgbClr val="CCECFF"/>
                </a:solidFill>
              </a:rPr>
              <a:t>serous</a:t>
            </a:r>
            <a:r>
              <a:rPr lang="en-US" altLang="en-US" sz="1200" b="1">
                <a:solidFill>
                  <a:srgbClr val="0000FF"/>
                </a:solidFill>
              </a:rPr>
              <a:t> </a:t>
            </a:r>
            <a:r>
              <a:rPr lang="en-US" altLang="en-US" sz="1200" b="1">
                <a:solidFill>
                  <a:srgbClr val="CCECFF"/>
                </a:solidFill>
              </a:rPr>
              <a:t>RD</a:t>
            </a:r>
          </a:p>
        </p:txBody>
      </p:sp>
      <p:sp>
        <p:nvSpPr>
          <p:cNvPr id="21" name="Text Box 3">
            <a:extLst>
              <a:ext uri="{FF2B5EF4-FFF2-40B4-BE49-F238E27FC236}">
                <a16:creationId xmlns:a16="http://schemas.microsoft.com/office/drawing/2014/main" id="{41E65286-1344-4B1D-9C7C-2CEEABB1C361}"/>
              </a:ext>
            </a:extLst>
          </p:cNvPr>
          <p:cNvSpPr txBox="1">
            <a:spLocks noChangeArrowheads="1"/>
          </p:cNvSpPr>
          <p:nvPr/>
        </p:nvSpPr>
        <p:spPr bwMode="auto">
          <a:xfrm>
            <a:off x="793750" y="3505200"/>
            <a:ext cx="2274888" cy="677863"/>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r>
              <a:rPr lang="en-US" altLang="en-US" sz="1400" b="1">
                <a:solidFill>
                  <a:schemeClr val="bg1">
                    <a:lumMod val="65000"/>
                  </a:schemeClr>
                </a:solidFill>
              </a:rPr>
              <a:t>Optic Pit/Hole</a:t>
            </a:r>
          </a:p>
          <a:p>
            <a:pPr eaLnBrk="1" hangingPunct="1">
              <a:defRPr/>
            </a:pPr>
            <a:r>
              <a:rPr lang="en-US" altLang="en-US" sz="1200">
                <a:solidFill>
                  <a:schemeClr val="bg1">
                    <a:lumMod val="65000"/>
                  </a:schemeClr>
                </a:solidFill>
              </a:rPr>
              <a:t>--Associated with…</a:t>
            </a:r>
            <a:r>
              <a:rPr lang="en-US" altLang="en-US" sz="1200" b="1">
                <a:solidFill>
                  <a:schemeClr val="bg1">
                    <a:lumMod val="65000"/>
                  </a:schemeClr>
                </a:solidFill>
              </a:rPr>
              <a:t>serous RD</a:t>
            </a:r>
          </a:p>
          <a:p>
            <a:pPr eaLnBrk="1" hangingPunct="1">
              <a:defRPr/>
            </a:pPr>
            <a:r>
              <a:rPr lang="en-US" altLang="en-US" sz="1200" b="1">
                <a:solidFill>
                  <a:schemeClr val="bg1">
                    <a:lumMod val="65000"/>
                  </a:schemeClr>
                </a:solidFill>
              </a:rPr>
              <a:t>  in adulthood</a:t>
            </a:r>
          </a:p>
        </p:txBody>
      </p:sp>
      <p:sp>
        <p:nvSpPr>
          <p:cNvPr id="22" name="Line 4">
            <a:extLst>
              <a:ext uri="{FF2B5EF4-FFF2-40B4-BE49-F238E27FC236}">
                <a16:creationId xmlns:a16="http://schemas.microsoft.com/office/drawing/2014/main" id="{F29D141A-2FBA-4218-A5EF-4F64786EAFD0}"/>
              </a:ext>
            </a:extLst>
          </p:cNvPr>
          <p:cNvSpPr>
            <a:spLocks noChangeShapeType="1"/>
          </p:cNvSpPr>
          <p:nvPr/>
        </p:nvSpPr>
        <p:spPr bwMode="auto">
          <a:xfrm flipH="1">
            <a:off x="1600200" y="2057400"/>
            <a:ext cx="1524000" cy="381000"/>
          </a:xfrm>
          <a:prstGeom prst="line">
            <a:avLst/>
          </a:prstGeom>
          <a:noFill/>
          <a:ln w="9525">
            <a:solidFill>
              <a:schemeClr val="bg1">
                <a:lumMod val="6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en-US">
              <a:latin typeface="Arial" charset="0"/>
            </a:endParaRPr>
          </a:p>
        </p:txBody>
      </p:sp>
      <p:sp>
        <p:nvSpPr>
          <p:cNvPr id="23" name="Text Box 6">
            <a:extLst>
              <a:ext uri="{FF2B5EF4-FFF2-40B4-BE49-F238E27FC236}">
                <a16:creationId xmlns:a16="http://schemas.microsoft.com/office/drawing/2014/main" id="{5DFD5389-5F0F-430B-9FE9-4FD1DA507055}"/>
              </a:ext>
            </a:extLst>
          </p:cNvPr>
          <p:cNvSpPr txBox="1">
            <a:spLocks noChangeArrowheads="1"/>
          </p:cNvSpPr>
          <p:nvPr/>
        </p:nvSpPr>
        <p:spPr bwMode="auto">
          <a:xfrm>
            <a:off x="1341438" y="1524000"/>
            <a:ext cx="3543300" cy="4587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algn="ctr" eaLnBrk="1" hangingPunct="1">
              <a:lnSpc>
                <a:spcPct val="85000"/>
              </a:lnSpc>
              <a:defRPr/>
            </a:pPr>
            <a:r>
              <a:rPr lang="en-US" altLang="en-US" sz="1400" i="1">
                <a:solidFill>
                  <a:schemeClr val="bg1">
                    <a:lumMod val="65000"/>
                  </a:schemeClr>
                </a:solidFill>
              </a:rPr>
              <a:t>These three are all secondary to abnormal</a:t>
            </a:r>
          </a:p>
          <a:p>
            <a:pPr algn="ctr" eaLnBrk="1" hangingPunct="1">
              <a:lnSpc>
                <a:spcPct val="85000"/>
              </a:lnSpc>
              <a:defRPr/>
            </a:pPr>
            <a:r>
              <a:rPr lang="en-US" altLang="en-US" sz="1400" i="1">
                <a:solidFill>
                  <a:schemeClr val="bg1">
                    <a:lumMod val="65000"/>
                  </a:schemeClr>
                </a:solidFill>
              </a:rPr>
              <a:t>closure of the embryonic optic fissure</a:t>
            </a:r>
          </a:p>
        </p:txBody>
      </p:sp>
      <p:sp>
        <p:nvSpPr>
          <p:cNvPr id="24" name="Text Box 7">
            <a:extLst>
              <a:ext uri="{FF2B5EF4-FFF2-40B4-BE49-F238E27FC236}">
                <a16:creationId xmlns:a16="http://schemas.microsoft.com/office/drawing/2014/main" id="{204468A2-E2DD-443A-AC88-37688980B366}"/>
              </a:ext>
            </a:extLst>
          </p:cNvPr>
          <p:cNvSpPr txBox="1">
            <a:spLocks noChangeArrowheads="1"/>
          </p:cNvSpPr>
          <p:nvPr/>
        </p:nvSpPr>
        <p:spPr bwMode="auto">
          <a:xfrm>
            <a:off x="76200" y="2514600"/>
            <a:ext cx="2782888" cy="862013"/>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r>
              <a:rPr lang="en-US" altLang="en-US" sz="1400" b="1">
                <a:solidFill>
                  <a:schemeClr val="bg1">
                    <a:lumMod val="65000"/>
                  </a:schemeClr>
                </a:solidFill>
              </a:rPr>
              <a:t>Optic Nerve Coloboma</a:t>
            </a:r>
          </a:p>
          <a:p>
            <a:pPr eaLnBrk="1" hangingPunct="1">
              <a:defRPr/>
            </a:pPr>
            <a:r>
              <a:rPr lang="en-US" altLang="en-US" sz="1200">
                <a:solidFill>
                  <a:schemeClr val="bg1">
                    <a:lumMod val="65000"/>
                  </a:schemeClr>
                </a:solidFill>
              </a:rPr>
              <a:t>1) May resemble…</a:t>
            </a:r>
            <a:r>
              <a:rPr lang="en-US" altLang="en-US" sz="1200" b="1">
                <a:solidFill>
                  <a:schemeClr val="bg1">
                    <a:lumMod val="65000"/>
                  </a:schemeClr>
                </a:solidFill>
              </a:rPr>
              <a:t>deep cupping</a:t>
            </a:r>
          </a:p>
          <a:p>
            <a:pPr eaLnBrk="1" hangingPunct="1">
              <a:defRPr/>
            </a:pPr>
            <a:r>
              <a:rPr lang="en-US" altLang="en-US" sz="1200">
                <a:solidFill>
                  <a:schemeClr val="bg1">
                    <a:lumMod val="65000"/>
                  </a:schemeClr>
                </a:solidFill>
              </a:rPr>
              <a:t>2) Can be…</a:t>
            </a:r>
            <a:r>
              <a:rPr lang="en-US" altLang="en-US" sz="1200" b="1">
                <a:solidFill>
                  <a:schemeClr val="bg1">
                    <a:lumMod val="65000"/>
                  </a:schemeClr>
                </a:solidFill>
              </a:rPr>
              <a:t>bilateral, asymmetric</a:t>
            </a:r>
          </a:p>
          <a:p>
            <a:pPr eaLnBrk="1" hangingPunct="1">
              <a:defRPr/>
            </a:pPr>
            <a:r>
              <a:rPr lang="en-US" altLang="en-US" sz="1200">
                <a:solidFill>
                  <a:schemeClr val="bg1">
                    <a:lumMod val="65000"/>
                  </a:schemeClr>
                </a:solidFill>
              </a:rPr>
              <a:t>3) Part of the…</a:t>
            </a:r>
            <a:r>
              <a:rPr lang="en-US" altLang="en-US" sz="1200" b="1">
                <a:solidFill>
                  <a:schemeClr val="bg1">
                    <a:lumMod val="65000"/>
                  </a:schemeClr>
                </a:solidFill>
              </a:rPr>
              <a:t>CHARGE association</a:t>
            </a:r>
          </a:p>
        </p:txBody>
      </p:sp>
      <p:sp>
        <p:nvSpPr>
          <p:cNvPr id="25" name="Line 8">
            <a:extLst>
              <a:ext uri="{FF2B5EF4-FFF2-40B4-BE49-F238E27FC236}">
                <a16:creationId xmlns:a16="http://schemas.microsoft.com/office/drawing/2014/main" id="{EDEEAEB6-5352-41F1-8557-B23E6F4B4721}"/>
              </a:ext>
            </a:extLst>
          </p:cNvPr>
          <p:cNvSpPr>
            <a:spLocks noChangeShapeType="1"/>
          </p:cNvSpPr>
          <p:nvPr/>
        </p:nvSpPr>
        <p:spPr bwMode="auto">
          <a:xfrm flipH="1">
            <a:off x="2971800" y="2057400"/>
            <a:ext cx="152400" cy="1447800"/>
          </a:xfrm>
          <a:prstGeom prst="line">
            <a:avLst/>
          </a:prstGeom>
          <a:noFill/>
          <a:ln w="9525">
            <a:solidFill>
              <a:schemeClr val="bg1">
                <a:lumMod val="6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en-US">
              <a:latin typeface="Arial" charset="0"/>
            </a:endParaRPr>
          </a:p>
        </p:txBody>
      </p:sp>
      <p:sp>
        <p:nvSpPr>
          <p:cNvPr id="26" name="Text Box 9">
            <a:extLst>
              <a:ext uri="{FF2B5EF4-FFF2-40B4-BE49-F238E27FC236}">
                <a16:creationId xmlns:a16="http://schemas.microsoft.com/office/drawing/2014/main" id="{966E8F5F-47FB-451D-A3AD-4D6CFA5F356D}"/>
              </a:ext>
            </a:extLst>
          </p:cNvPr>
          <p:cNvSpPr txBox="1">
            <a:spLocks noChangeArrowheads="1"/>
          </p:cNvSpPr>
          <p:nvPr/>
        </p:nvSpPr>
        <p:spPr bwMode="auto">
          <a:xfrm>
            <a:off x="1371600" y="4267200"/>
            <a:ext cx="3057525" cy="2154238"/>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r>
              <a:rPr lang="en-US" altLang="en-US" sz="1400" b="1" dirty="0">
                <a:solidFill>
                  <a:schemeClr val="bg1">
                    <a:lumMod val="65000"/>
                  </a:schemeClr>
                </a:solidFill>
              </a:rPr>
              <a:t>Morning-Glory Disc</a:t>
            </a:r>
          </a:p>
          <a:p>
            <a:pPr eaLnBrk="1" hangingPunct="1">
              <a:defRPr/>
            </a:pPr>
            <a:r>
              <a:rPr lang="en-US" altLang="en-US" sz="1200" dirty="0">
                <a:solidFill>
                  <a:schemeClr val="bg1">
                    <a:lumMod val="65000"/>
                  </a:schemeClr>
                </a:solidFill>
              </a:rPr>
              <a:t>--DFE reveals:</a:t>
            </a:r>
          </a:p>
          <a:p>
            <a:pPr eaLnBrk="1" hangingPunct="1">
              <a:defRPr/>
            </a:pPr>
            <a:r>
              <a:rPr lang="en-US" altLang="en-US" sz="1200" dirty="0">
                <a:solidFill>
                  <a:schemeClr val="bg1">
                    <a:lumMod val="65000"/>
                  </a:schemeClr>
                </a:solidFill>
              </a:rPr>
              <a:t>  1) A funnel-shaped…</a:t>
            </a:r>
            <a:r>
              <a:rPr lang="en-US" altLang="en-US" sz="1200" b="1" dirty="0">
                <a:solidFill>
                  <a:schemeClr val="bg1">
                    <a:lumMod val="65000"/>
                  </a:schemeClr>
                </a:solidFill>
              </a:rPr>
              <a:t>excavation</a:t>
            </a:r>
            <a:endParaRPr lang="en-US" altLang="en-US" sz="1200" dirty="0">
              <a:solidFill>
                <a:schemeClr val="bg1">
                  <a:lumMod val="65000"/>
                </a:schemeClr>
              </a:solidFill>
            </a:endParaRPr>
          </a:p>
          <a:p>
            <a:pPr eaLnBrk="1" hangingPunct="1">
              <a:defRPr/>
            </a:pPr>
            <a:r>
              <a:rPr lang="en-US" altLang="en-US" sz="1200" dirty="0">
                <a:solidFill>
                  <a:schemeClr val="bg1">
                    <a:lumMod val="65000"/>
                  </a:schemeClr>
                </a:solidFill>
              </a:rPr>
              <a:t>  2) Number of vessels crossing the rim</a:t>
            </a:r>
          </a:p>
          <a:p>
            <a:pPr eaLnBrk="1" hangingPunct="1">
              <a:defRPr/>
            </a:pPr>
            <a:r>
              <a:rPr lang="en-US" altLang="en-US" sz="1200" dirty="0">
                <a:solidFill>
                  <a:schemeClr val="bg1">
                    <a:lumMod val="65000"/>
                  </a:schemeClr>
                </a:solidFill>
              </a:rPr>
              <a:t>    seems abnormally…</a:t>
            </a:r>
            <a:r>
              <a:rPr lang="en-US" altLang="en-US" sz="1200" b="1" dirty="0">
                <a:solidFill>
                  <a:schemeClr val="bg1">
                    <a:lumMod val="65000"/>
                  </a:schemeClr>
                </a:solidFill>
              </a:rPr>
              <a:t>high</a:t>
            </a:r>
            <a:r>
              <a:rPr lang="en-US" altLang="en-US" sz="1200" dirty="0">
                <a:solidFill>
                  <a:schemeClr val="bg1">
                    <a:lumMod val="65000"/>
                  </a:schemeClr>
                </a:solidFill>
              </a:rPr>
              <a:t> </a:t>
            </a:r>
            <a:endParaRPr lang="en-US" altLang="en-US" sz="1200" b="1" dirty="0">
              <a:solidFill>
                <a:schemeClr val="bg1">
                  <a:lumMod val="65000"/>
                </a:schemeClr>
              </a:solidFill>
            </a:endParaRPr>
          </a:p>
          <a:p>
            <a:pPr eaLnBrk="1" hangingPunct="1">
              <a:defRPr/>
            </a:pPr>
            <a:r>
              <a:rPr lang="en-US" altLang="en-US" sz="1200" dirty="0">
                <a:solidFill>
                  <a:schemeClr val="bg1">
                    <a:lumMod val="65000"/>
                  </a:schemeClr>
                </a:solidFill>
              </a:rPr>
              <a:t>--Tissue is…</a:t>
            </a:r>
            <a:r>
              <a:rPr lang="en-US" altLang="en-US" sz="1200" b="1" dirty="0">
                <a:solidFill>
                  <a:schemeClr val="bg1">
                    <a:lumMod val="65000"/>
                  </a:schemeClr>
                </a:solidFill>
              </a:rPr>
              <a:t>contractile</a:t>
            </a:r>
            <a:r>
              <a:rPr lang="en-US" altLang="en-US" sz="1200" dirty="0">
                <a:solidFill>
                  <a:schemeClr val="bg1">
                    <a:lumMod val="65000"/>
                  </a:schemeClr>
                </a:solidFill>
              </a:rPr>
              <a:t>, so cup seems</a:t>
            </a:r>
          </a:p>
          <a:p>
            <a:pPr eaLnBrk="1" hangingPunct="1">
              <a:defRPr/>
            </a:pPr>
            <a:r>
              <a:rPr lang="en-US" altLang="en-US" sz="1200" dirty="0">
                <a:solidFill>
                  <a:schemeClr val="bg1">
                    <a:lumMod val="65000"/>
                  </a:schemeClr>
                </a:solidFill>
              </a:rPr>
              <a:t>  to…</a:t>
            </a:r>
            <a:r>
              <a:rPr lang="en-US" altLang="en-US" sz="1200" b="1" dirty="0">
                <a:solidFill>
                  <a:schemeClr val="bg1">
                    <a:lumMod val="65000"/>
                  </a:schemeClr>
                </a:solidFill>
              </a:rPr>
              <a:t>open </a:t>
            </a:r>
            <a:r>
              <a:rPr lang="en-US" altLang="en-US" sz="1200" dirty="0">
                <a:solidFill>
                  <a:schemeClr val="bg1">
                    <a:lumMod val="65000"/>
                  </a:schemeClr>
                </a:solidFill>
              </a:rPr>
              <a:t>and</a:t>
            </a:r>
            <a:r>
              <a:rPr lang="en-US" altLang="en-US" sz="1200" b="1" dirty="0">
                <a:solidFill>
                  <a:schemeClr val="bg1">
                    <a:lumMod val="65000"/>
                  </a:schemeClr>
                </a:solidFill>
              </a:rPr>
              <a:t> close</a:t>
            </a:r>
            <a:r>
              <a:rPr lang="en-US" altLang="en-US" sz="1200" dirty="0">
                <a:solidFill>
                  <a:schemeClr val="bg1">
                    <a:lumMod val="65000"/>
                  </a:schemeClr>
                </a:solidFill>
              </a:rPr>
              <a:t> (like its namesake,  </a:t>
            </a:r>
          </a:p>
          <a:p>
            <a:pPr eaLnBrk="1" hangingPunct="1">
              <a:defRPr/>
            </a:pPr>
            <a:r>
              <a:rPr lang="en-US" altLang="en-US" sz="1200" dirty="0">
                <a:solidFill>
                  <a:schemeClr val="bg1">
                    <a:lumMod val="65000"/>
                  </a:schemeClr>
                </a:solidFill>
              </a:rPr>
              <a:t>  the morning-glory flower)</a:t>
            </a:r>
          </a:p>
          <a:p>
            <a:pPr eaLnBrk="1" hangingPunct="1">
              <a:defRPr/>
            </a:pPr>
            <a:r>
              <a:rPr lang="en-US" altLang="en-US" sz="1200" dirty="0">
                <a:solidFill>
                  <a:schemeClr val="bg1">
                    <a:lumMod val="65000"/>
                  </a:schemeClr>
                </a:solidFill>
              </a:rPr>
              <a:t>--VA usually…</a:t>
            </a:r>
            <a:r>
              <a:rPr lang="en-US" altLang="en-US" sz="1200" b="1" dirty="0">
                <a:solidFill>
                  <a:schemeClr val="bg1">
                    <a:lumMod val="65000"/>
                  </a:schemeClr>
                </a:solidFill>
              </a:rPr>
              <a:t>20/200</a:t>
            </a:r>
            <a:r>
              <a:rPr lang="en-US" altLang="en-US" sz="1200" dirty="0">
                <a:solidFill>
                  <a:schemeClr val="bg1">
                    <a:lumMod val="65000"/>
                  </a:schemeClr>
                </a:solidFill>
              </a:rPr>
              <a:t>, but can be…</a:t>
            </a:r>
          </a:p>
          <a:p>
            <a:pPr eaLnBrk="1" hangingPunct="1">
              <a:defRPr/>
            </a:pPr>
            <a:r>
              <a:rPr lang="en-US" altLang="en-US" sz="1200" dirty="0">
                <a:solidFill>
                  <a:schemeClr val="bg1">
                    <a:lumMod val="65000"/>
                  </a:schemeClr>
                </a:solidFill>
              </a:rPr>
              <a:t>   </a:t>
            </a:r>
            <a:r>
              <a:rPr lang="en-US" altLang="en-US" sz="1200" b="1" dirty="0">
                <a:solidFill>
                  <a:schemeClr val="bg1">
                    <a:lumMod val="65000"/>
                  </a:schemeClr>
                </a:solidFill>
              </a:rPr>
              <a:t>20/20&lt;-&gt;NLP</a:t>
            </a:r>
          </a:p>
          <a:p>
            <a:pPr eaLnBrk="1" hangingPunct="1">
              <a:defRPr/>
            </a:pPr>
            <a:r>
              <a:rPr lang="en-US" altLang="en-US" sz="1200" dirty="0">
                <a:solidFill>
                  <a:schemeClr val="bg1">
                    <a:lumMod val="65000"/>
                  </a:schemeClr>
                </a:solidFill>
              </a:rPr>
              <a:t>--1/3 develop…</a:t>
            </a:r>
            <a:r>
              <a:rPr lang="en-US" altLang="en-US" sz="1200" b="1" dirty="0">
                <a:solidFill>
                  <a:schemeClr val="bg1">
                    <a:lumMod val="65000"/>
                  </a:schemeClr>
                </a:solidFill>
              </a:rPr>
              <a:t>serous RD</a:t>
            </a:r>
          </a:p>
        </p:txBody>
      </p:sp>
      <p:sp>
        <p:nvSpPr>
          <p:cNvPr id="27" name="Line 12">
            <a:extLst>
              <a:ext uri="{FF2B5EF4-FFF2-40B4-BE49-F238E27FC236}">
                <a16:creationId xmlns:a16="http://schemas.microsoft.com/office/drawing/2014/main" id="{65BA81D9-D9F9-47DA-B94E-2401C9B40EBF}"/>
              </a:ext>
            </a:extLst>
          </p:cNvPr>
          <p:cNvSpPr>
            <a:spLocks noChangeShapeType="1"/>
          </p:cNvSpPr>
          <p:nvPr/>
        </p:nvSpPr>
        <p:spPr bwMode="auto">
          <a:xfrm>
            <a:off x="3124200" y="2057400"/>
            <a:ext cx="381000" cy="22098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en-US"/>
          </a:p>
        </p:txBody>
      </p:sp>
      <p:sp>
        <p:nvSpPr>
          <p:cNvPr id="30" name="Text Box 13">
            <a:extLst>
              <a:ext uri="{FF2B5EF4-FFF2-40B4-BE49-F238E27FC236}">
                <a16:creationId xmlns:a16="http://schemas.microsoft.com/office/drawing/2014/main" id="{E04BC85D-0482-42C1-8D98-D7B33C07DA16}"/>
              </a:ext>
            </a:extLst>
          </p:cNvPr>
          <p:cNvSpPr txBox="1">
            <a:spLocks noChangeArrowheads="1"/>
          </p:cNvSpPr>
          <p:nvPr/>
        </p:nvSpPr>
        <p:spPr bwMode="auto">
          <a:xfrm>
            <a:off x="5257800" y="3760788"/>
            <a:ext cx="3424238" cy="1231900"/>
          </a:xfrm>
          <a:prstGeom prst="rect">
            <a:avLst/>
          </a:prstGeom>
          <a:solidFill>
            <a:srgbClr val="CCFF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dirty="0"/>
              <a:t>Optic Nerve Hypoplasia</a:t>
            </a:r>
          </a:p>
          <a:p>
            <a:pPr eaLnBrk="1" hangingPunct="1">
              <a:spcBef>
                <a:spcPct val="0"/>
              </a:spcBef>
              <a:buClrTx/>
              <a:buSzTx/>
              <a:buFontTx/>
              <a:buNone/>
            </a:pPr>
            <a:r>
              <a:rPr lang="en-US" altLang="en-US" sz="1200" dirty="0"/>
              <a:t>1) Abnormally low</a:t>
            </a:r>
            <a:r>
              <a:rPr lang="en-US" altLang="en-US" sz="1200" b="1" dirty="0">
                <a:solidFill>
                  <a:srgbClr val="0000FF"/>
                </a:solidFill>
              </a:rPr>
              <a:t> </a:t>
            </a:r>
            <a:r>
              <a:rPr lang="en-US" altLang="en-US" sz="1200" dirty="0"/>
              <a:t>number of…</a:t>
            </a:r>
            <a:r>
              <a:rPr lang="en-US" altLang="en-US" sz="1200" b="1" dirty="0">
                <a:solidFill>
                  <a:srgbClr val="0000FF"/>
                </a:solidFill>
              </a:rPr>
              <a:t>axons</a:t>
            </a:r>
          </a:p>
          <a:p>
            <a:pPr eaLnBrk="1" hangingPunct="1">
              <a:spcBef>
                <a:spcPct val="0"/>
              </a:spcBef>
              <a:buClrTx/>
              <a:buSzTx/>
              <a:buFontTx/>
              <a:buNone/>
            </a:pPr>
            <a:r>
              <a:rPr lang="en-US" altLang="en-US" sz="1200" dirty="0"/>
              <a:t>2) DFE: Small pale disc with…</a:t>
            </a:r>
            <a:r>
              <a:rPr lang="en-US" altLang="en-US" sz="1200" b="1" dirty="0">
                <a:solidFill>
                  <a:srgbClr val="0000FF"/>
                </a:solidFill>
              </a:rPr>
              <a:t>double ring </a:t>
            </a:r>
            <a:r>
              <a:rPr lang="en-US" altLang="en-US" sz="1200" dirty="0"/>
              <a:t>sign</a:t>
            </a:r>
          </a:p>
          <a:p>
            <a:pPr eaLnBrk="1" hangingPunct="1">
              <a:spcBef>
                <a:spcPct val="0"/>
              </a:spcBef>
              <a:buClrTx/>
              <a:buSzTx/>
              <a:buFontTx/>
              <a:buNone/>
            </a:pPr>
            <a:r>
              <a:rPr lang="en-US" altLang="en-US" sz="1200" dirty="0"/>
              <a:t>3) VA…</a:t>
            </a:r>
            <a:r>
              <a:rPr lang="en-US" altLang="en-US" sz="1200" b="1" dirty="0">
                <a:solidFill>
                  <a:srgbClr val="0000FF"/>
                </a:solidFill>
              </a:rPr>
              <a:t>20/15&lt;-&gt;NLP</a:t>
            </a:r>
          </a:p>
          <a:p>
            <a:pPr eaLnBrk="1" hangingPunct="1">
              <a:spcBef>
                <a:spcPct val="0"/>
              </a:spcBef>
              <a:buClrTx/>
              <a:buSzTx/>
              <a:buFontTx/>
              <a:buNone/>
            </a:pPr>
            <a:r>
              <a:rPr lang="en-US" altLang="en-US" sz="1200" dirty="0"/>
              <a:t>4) VF defects…</a:t>
            </a:r>
            <a:r>
              <a:rPr lang="en-US" altLang="en-US" sz="1200" b="1" dirty="0">
                <a:solidFill>
                  <a:srgbClr val="0000FF"/>
                </a:solidFill>
              </a:rPr>
              <a:t>invariably present</a:t>
            </a:r>
          </a:p>
          <a:p>
            <a:pPr eaLnBrk="1" hangingPunct="1">
              <a:spcBef>
                <a:spcPct val="0"/>
              </a:spcBef>
              <a:buClrTx/>
              <a:buSzTx/>
              <a:buFontTx/>
              <a:buNone/>
            </a:pPr>
            <a:r>
              <a:rPr lang="en-US" altLang="en-US" sz="1200" dirty="0"/>
              <a:t>5) Remember the…</a:t>
            </a:r>
            <a:r>
              <a:rPr lang="en-US" altLang="en-US" sz="1200" b="1" dirty="0">
                <a:solidFill>
                  <a:srgbClr val="0000FF"/>
                </a:solidFill>
              </a:rPr>
              <a:t>4 D’s</a:t>
            </a:r>
            <a:r>
              <a:rPr lang="en-US" altLang="en-US" sz="1200" dirty="0"/>
              <a:t> (more on this shortly)</a:t>
            </a:r>
          </a:p>
        </p:txBody>
      </p:sp>
      <p:sp>
        <p:nvSpPr>
          <p:cNvPr id="3" name="TextBox 2">
            <a:extLst>
              <a:ext uri="{FF2B5EF4-FFF2-40B4-BE49-F238E27FC236}">
                <a16:creationId xmlns:a16="http://schemas.microsoft.com/office/drawing/2014/main" id="{68192841-37DB-4365-912A-E85D7BB8C699}"/>
              </a:ext>
            </a:extLst>
          </p:cNvPr>
          <p:cNvSpPr txBox="1"/>
          <p:nvPr/>
        </p:nvSpPr>
        <p:spPr>
          <a:xfrm>
            <a:off x="1453926" y="2168210"/>
            <a:ext cx="7455348" cy="1569660"/>
          </a:xfrm>
          <a:prstGeom prst="rect">
            <a:avLst/>
          </a:prstGeom>
          <a:solidFill>
            <a:schemeClr val="accent5">
              <a:lumMod val="75000"/>
            </a:schemeClr>
          </a:solidFill>
        </p:spPr>
        <p:txBody>
          <a:bodyPr wrap="square" rtlCol="0">
            <a:spAutoFit/>
          </a:bodyPr>
          <a:lstStyle/>
          <a:p>
            <a:r>
              <a:rPr lang="en-US" sz="1600" i="1" dirty="0">
                <a:solidFill>
                  <a:schemeClr val="bg1">
                    <a:lumMod val="50000"/>
                  </a:schemeClr>
                </a:solidFill>
              </a:rPr>
              <a:t>You see a child with optic nerve hypoplasia. What steps should you at least consider taking?</a:t>
            </a:r>
          </a:p>
          <a:p>
            <a:r>
              <a:rPr lang="en-US" sz="1600" dirty="0">
                <a:solidFill>
                  <a:schemeClr val="bg1">
                    <a:lumMod val="50000"/>
                  </a:schemeClr>
                </a:solidFill>
              </a:rPr>
              <a:t>--Obtai</a:t>
            </a:r>
            <a:r>
              <a:rPr lang="en-US" sz="1600" dirty="0">
                <a:solidFill>
                  <a:schemeClr val="accent5">
                    <a:lumMod val="75000"/>
                  </a:schemeClr>
                </a:solidFill>
              </a:rPr>
              <a:t>ning</a:t>
            </a:r>
            <a:r>
              <a:rPr lang="en-US" sz="1600" dirty="0">
                <a:solidFill>
                  <a:schemeClr val="bg1">
                    <a:lumMod val="50000"/>
                  </a:schemeClr>
                </a:solidFill>
              </a:rPr>
              <a:t> </a:t>
            </a:r>
            <a:r>
              <a:rPr lang="en-US" sz="1600" i="1" dirty="0">
                <a:solidFill>
                  <a:schemeClr val="bg1">
                    <a:lumMod val="50000"/>
                  </a:schemeClr>
                </a:solidFill>
              </a:rPr>
              <a:t> </a:t>
            </a:r>
            <a:r>
              <a:rPr lang="en-US" sz="1600" b="1" dirty="0">
                <a:solidFill>
                  <a:srgbClr val="0000FF"/>
                </a:solidFill>
              </a:rPr>
              <a:t>MRI brain</a:t>
            </a:r>
            <a:r>
              <a:rPr lang="en-US" sz="1600" dirty="0">
                <a:solidFill>
                  <a:schemeClr val="accent5">
                    <a:lumMod val="75000"/>
                  </a:schemeClr>
                </a:solidFill>
              </a:rPr>
              <a:t>—a </a:t>
            </a:r>
            <a:r>
              <a:rPr lang="en-US" sz="1600" dirty="0">
                <a:solidFill>
                  <a:schemeClr val="bg1">
                    <a:lumMod val="50000"/>
                  </a:schemeClr>
                </a:solidFill>
              </a:rPr>
              <a:t>variety of CNS abnormalities are associated with it   (will un</a:t>
            </a:r>
            <a:r>
              <a:rPr lang="en-US" sz="1600" dirty="0">
                <a:solidFill>
                  <a:schemeClr val="accent5">
                    <a:lumMod val="75000"/>
                  </a:schemeClr>
                </a:solidFill>
              </a:rPr>
              <a:t>pack</a:t>
            </a:r>
            <a:r>
              <a:rPr lang="en-US" sz="1600" dirty="0">
                <a:solidFill>
                  <a:schemeClr val="bg1">
                    <a:lumMod val="50000"/>
                  </a:schemeClr>
                </a:solidFill>
              </a:rPr>
              <a:t> </a:t>
            </a:r>
            <a:r>
              <a:rPr lang="en-US" sz="1600" dirty="0">
                <a:solidFill>
                  <a:schemeClr val="accent5">
                    <a:lumMod val="75000"/>
                  </a:schemeClr>
                </a:solidFill>
              </a:rPr>
              <a:t>this in the upco</a:t>
            </a:r>
            <a:r>
              <a:rPr lang="en-US" sz="1600" dirty="0">
                <a:solidFill>
                  <a:schemeClr val="bg1">
                    <a:lumMod val="50000"/>
                  </a:schemeClr>
                </a:solidFill>
              </a:rPr>
              <a:t>ming </a:t>
            </a:r>
            <a:r>
              <a:rPr lang="en-US" sz="1600" i="1" dirty="0">
                <a:solidFill>
                  <a:schemeClr val="bg1">
                    <a:lumMod val="50000"/>
                  </a:schemeClr>
                </a:solidFill>
              </a:rPr>
              <a:t>4 D’s </a:t>
            </a:r>
            <a:r>
              <a:rPr lang="en-US" sz="1600" dirty="0">
                <a:solidFill>
                  <a:schemeClr val="bg1">
                    <a:lumMod val="50000"/>
                  </a:schemeClr>
                </a:solidFill>
              </a:rPr>
              <a:t>section)</a:t>
            </a:r>
          </a:p>
          <a:p>
            <a:r>
              <a:rPr lang="en-US" sz="1600" dirty="0">
                <a:solidFill>
                  <a:schemeClr val="bg1">
                    <a:lumMod val="50000"/>
                  </a:schemeClr>
                </a:solidFill>
              </a:rPr>
              <a:t>--Gettin</a:t>
            </a:r>
            <a:r>
              <a:rPr lang="en-US" sz="1600" dirty="0">
                <a:solidFill>
                  <a:schemeClr val="accent5">
                    <a:lumMod val="75000"/>
                  </a:schemeClr>
                </a:solidFill>
              </a:rPr>
              <a:t>g</a:t>
            </a:r>
            <a:r>
              <a:rPr lang="en-US" sz="1600" dirty="0">
                <a:solidFill>
                  <a:schemeClr val="bg1">
                    <a:lumMod val="50000"/>
                  </a:schemeClr>
                </a:solidFill>
              </a:rPr>
              <a:t> </a:t>
            </a:r>
            <a:r>
              <a:rPr lang="en-US" sz="1600" dirty="0">
                <a:solidFill>
                  <a:schemeClr val="accent5">
                    <a:lumMod val="75000"/>
                  </a:schemeClr>
                </a:solidFill>
              </a:rPr>
              <a:t>an</a:t>
            </a:r>
            <a:r>
              <a:rPr lang="en-US" sz="1600" dirty="0">
                <a:solidFill>
                  <a:schemeClr val="bg1">
                    <a:lumMod val="50000"/>
                  </a:schemeClr>
                </a:solidFill>
              </a:rPr>
              <a:t>  </a:t>
            </a:r>
            <a:r>
              <a:rPr lang="en-US" sz="1600" dirty="0">
                <a:solidFill>
                  <a:schemeClr val="accent5">
                    <a:lumMod val="75000"/>
                  </a:schemeClr>
                </a:solidFill>
              </a:rPr>
              <a:t>endocrine</a:t>
            </a:r>
            <a:r>
              <a:rPr lang="en-US" sz="1600" dirty="0">
                <a:solidFill>
                  <a:schemeClr val="bg1">
                    <a:lumMod val="50000"/>
                  </a:schemeClr>
                </a:solidFill>
              </a:rPr>
              <a:t>  </a:t>
            </a:r>
            <a:r>
              <a:rPr lang="en-US" sz="1600" dirty="0">
                <a:solidFill>
                  <a:schemeClr val="accent5">
                    <a:lumMod val="75000"/>
                  </a:schemeClr>
                </a:solidFill>
              </a:rPr>
              <a:t>co</a:t>
            </a:r>
            <a:r>
              <a:rPr lang="en-US" sz="1600" dirty="0">
                <a:solidFill>
                  <a:schemeClr val="bg1">
                    <a:lumMod val="50000"/>
                  </a:schemeClr>
                </a:solidFill>
              </a:rPr>
              <a:t>nsult—multiple hormonal deficiencies are associated (mainly  </a:t>
            </a:r>
            <a:r>
              <a:rPr lang="en-US" sz="1600" b="1" dirty="0">
                <a:solidFill>
                  <a:srgbClr val="0000FF"/>
                </a:solidFill>
              </a:rPr>
              <a:t>pituitary- related</a:t>
            </a:r>
            <a:r>
              <a:rPr lang="en-US" sz="1600" dirty="0">
                <a:solidFill>
                  <a:schemeClr val="bg1">
                    <a:lumMod val="50000"/>
                  </a:schemeClr>
                </a:solidFill>
              </a:rPr>
              <a:t>)</a:t>
            </a:r>
          </a:p>
        </p:txBody>
      </p:sp>
      <p:sp>
        <p:nvSpPr>
          <p:cNvPr id="5" name="TextBox 4">
            <a:extLst>
              <a:ext uri="{FF2B5EF4-FFF2-40B4-BE49-F238E27FC236}">
                <a16:creationId xmlns:a16="http://schemas.microsoft.com/office/drawing/2014/main" id="{ACCBA48F-740B-4E86-D3B0-8D9351961DE8}"/>
              </a:ext>
            </a:extLst>
          </p:cNvPr>
          <p:cNvSpPr txBox="1"/>
          <p:nvPr/>
        </p:nvSpPr>
        <p:spPr>
          <a:xfrm>
            <a:off x="978450" y="585868"/>
            <a:ext cx="4425624" cy="1815882"/>
          </a:xfrm>
          <a:prstGeom prst="rect">
            <a:avLst/>
          </a:prstGeom>
          <a:solidFill>
            <a:schemeClr val="accent6">
              <a:lumMod val="75000"/>
            </a:schemeClr>
          </a:solidFill>
        </p:spPr>
        <p:txBody>
          <a:bodyPr wrap="square" rtlCol="0">
            <a:spAutoFit/>
          </a:bodyPr>
          <a:lstStyle/>
          <a:p>
            <a:r>
              <a:rPr lang="en-US" sz="1400" i="1" dirty="0">
                <a:solidFill>
                  <a:schemeClr val="tx1">
                    <a:lumMod val="50000"/>
                    <a:lumOff val="50000"/>
                  </a:schemeClr>
                </a:solidFill>
              </a:rPr>
              <a:t>What is the classic </a:t>
            </a:r>
            <a:r>
              <a:rPr lang="en-US" sz="1400" b="1" i="1" dirty="0">
                <a:solidFill>
                  <a:schemeClr val="tx1">
                    <a:lumMod val="50000"/>
                    <a:lumOff val="50000"/>
                  </a:schemeClr>
                </a:solidFill>
              </a:rPr>
              <a:t>structural</a:t>
            </a:r>
            <a:r>
              <a:rPr lang="en-US" sz="1400" i="1" dirty="0">
                <a:solidFill>
                  <a:schemeClr val="tx1">
                    <a:lumMod val="50000"/>
                    <a:lumOff val="50000"/>
                  </a:schemeClr>
                </a:solidFill>
              </a:rPr>
              <a:t> pituitary abnormality associated with ON hypoplasia?</a:t>
            </a:r>
          </a:p>
          <a:p>
            <a:r>
              <a:rPr lang="en-US" sz="1400" dirty="0">
                <a:solidFill>
                  <a:schemeClr val="tx1">
                    <a:lumMod val="50000"/>
                    <a:lumOff val="50000"/>
                  </a:schemeClr>
                </a:solidFill>
              </a:rPr>
              <a:t>Anterior pituitary hypoplasia coupled with an  ectopic  posterior pituitary</a:t>
            </a:r>
          </a:p>
          <a:p>
            <a:endParaRPr lang="en-US" sz="1400" i="1" dirty="0">
              <a:solidFill>
                <a:schemeClr val="tx1">
                  <a:lumMod val="50000"/>
                  <a:lumOff val="50000"/>
                </a:schemeClr>
              </a:solidFill>
            </a:endParaRPr>
          </a:p>
          <a:p>
            <a:r>
              <a:rPr lang="en-US" sz="1400" i="1" dirty="0">
                <a:solidFill>
                  <a:schemeClr val="tx1">
                    <a:lumMod val="50000"/>
                    <a:lumOff val="50000"/>
                  </a:schemeClr>
                </a:solidFill>
              </a:rPr>
              <a:t>How will this manifest on neuroimaging?</a:t>
            </a:r>
          </a:p>
          <a:p>
            <a:r>
              <a:rPr lang="en-US" sz="1400" dirty="0">
                <a:solidFill>
                  <a:schemeClr val="tx1">
                    <a:lumMod val="50000"/>
                    <a:lumOff val="50000"/>
                  </a:schemeClr>
                </a:solidFill>
              </a:rPr>
              <a:t>As an absent/hypoplastic anterior pituitary coupled with a  bright  spot at the  upper  infundibulum</a:t>
            </a:r>
          </a:p>
        </p:txBody>
      </p:sp>
      <p:sp>
        <p:nvSpPr>
          <p:cNvPr id="6" name="TextBox 5">
            <a:extLst>
              <a:ext uri="{FF2B5EF4-FFF2-40B4-BE49-F238E27FC236}">
                <a16:creationId xmlns:a16="http://schemas.microsoft.com/office/drawing/2014/main" id="{DEEFFBFF-E94E-116A-AAFF-0DCF6D8E3C3B}"/>
              </a:ext>
            </a:extLst>
          </p:cNvPr>
          <p:cNvSpPr txBox="1"/>
          <p:nvPr/>
        </p:nvSpPr>
        <p:spPr>
          <a:xfrm>
            <a:off x="726419" y="3822918"/>
            <a:ext cx="4302781" cy="1815882"/>
          </a:xfrm>
          <a:prstGeom prst="rect">
            <a:avLst/>
          </a:prstGeom>
          <a:solidFill>
            <a:srgbClr val="FFDB69"/>
          </a:solidFill>
        </p:spPr>
        <p:txBody>
          <a:bodyPr wrap="none" rtlCol="0">
            <a:spAutoFit/>
          </a:bodyPr>
          <a:lstStyle/>
          <a:p>
            <a:r>
              <a:rPr lang="en-US" sz="1400" i="1" dirty="0"/>
              <a:t>What pituitary-related deficiencies may be present?</a:t>
            </a:r>
          </a:p>
          <a:p>
            <a:r>
              <a:rPr lang="en-US" sz="1400" dirty="0"/>
              <a:t>Anything up to and including panhypopituitarism</a:t>
            </a:r>
          </a:p>
          <a:p>
            <a:endParaRPr lang="en-US" sz="1400" dirty="0"/>
          </a:p>
          <a:p>
            <a:r>
              <a:rPr lang="en-US" sz="1400" i="1" dirty="0"/>
              <a:t>If an infant/child has ON hypoplasia and…</a:t>
            </a:r>
          </a:p>
          <a:p>
            <a:r>
              <a:rPr lang="en-US" sz="1400" i="1" dirty="0"/>
              <a:t>…short stature, think: </a:t>
            </a:r>
            <a:r>
              <a:rPr lang="en-US" sz="1400" dirty="0"/>
              <a:t>Growth-hormone deficiency</a:t>
            </a:r>
          </a:p>
          <a:p>
            <a:r>
              <a:rPr lang="en-US" sz="1400" i="1" dirty="0"/>
              <a:t>…neonatal jaundice, think: </a:t>
            </a:r>
            <a:r>
              <a:rPr lang="en-US" sz="1400" dirty="0">
                <a:solidFill>
                  <a:srgbClr val="FFDB69"/>
                </a:solidFill>
              </a:rPr>
              <a:t>Hypothyroidism</a:t>
            </a:r>
          </a:p>
          <a:p>
            <a:r>
              <a:rPr lang="en-US" sz="1400" i="1" dirty="0">
                <a:solidFill>
                  <a:srgbClr val="FFDB69"/>
                </a:solidFill>
              </a:rPr>
              <a:t>…hypoglycemia/seizures, think: </a:t>
            </a:r>
            <a:r>
              <a:rPr lang="en-US" sz="1400" dirty="0">
                <a:solidFill>
                  <a:srgbClr val="FFDB69"/>
                </a:solidFill>
              </a:rPr>
              <a:t>Panhypopituitarism</a:t>
            </a:r>
          </a:p>
          <a:p>
            <a:r>
              <a:rPr lang="en-US" sz="1400" i="1" dirty="0">
                <a:solidFill>
                  <a:srgbClr val="FFDB69"/>
                </a:solidFill>
              </a:rPr>
              <a:t>…diabetes insipidus, think: </a:t>
            </a:r>
            <a:r>
              <a:rPr lang="en-US" sz="1400" dirty="0">
                <a:solidFill>
                  <a:srgbClr val="FFDB69"/>
                </a:solidFill>
              </a:rPr>
              <a:t>Hypocortisolism</a:t>
            </a:r>
          </a:p>
        </p:txBody>
      </p:sp>
      <p:sp>
        <p:nvSpPr>
          <p:cNvPr id="2" name="Oval 1">
            <a:extLst>
              <a:ext uri="{FF2B5EF4-FFF2-40B4-BE49-F238E27FC236}">
                <a16:creationId xmlns:a16="http://schemas.microsoft.com/office/drawing/2014/main" id="{06210155-FE3F-448F-9971-DE121E80A8D2}"/>
              </a:ext>
            </a:extLst>
          </p:cNvPr>
          <p:cNvSpPr/>
          <p:nvPr/>
        </p:nvSpPr>
        <p:spPr>
          <a:xfrm>
            <a:off x="4800600" y="3505200"/>
            <a:ext cx="4114800" cy="1828800"/>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Frame 3">
            <a:extLst>
              <a:ext uri="{FF2B5EF4-FFF2-40B4-BE49-F238E27FC236}">
                <a16:creationId xmlns:a16="http://schemas.microsoft.com/office/drawing/2014/main" id="{86A7C9C9-81FD-7FB2-5FBB-6B8EB36CC122}"/>
              </a:ext>
            </a:extLst>
          </p:cNvPr>
          <p:cNvSpPr/>
          <p:nvPr/>
        </p:nvSpPr>
        <p:spPr>
          <a:xfrm>
            <a:off x="2057400" y="2522538"/>
            <a:ext cx="2097088" cy="1343920"/>
          </a:xfrm>
          <a:prstGeom prst="frame">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Tree>
    <p:extLst>
      <p:ext uri="{BB962C8B-B14F-4D97-AF65-F5344CB8AC3E}">
        <p14:creationId xmlns:p14="http://schemas.microsoft.com/office/powerpoint/2010/main" val="1103381566"/>
      </p:ext>
    </p:extLst>
  </p:cSld>
  <p:clrMapOvr>
    <a:masterClrMapping/>
  </p:clrMapOvr>
</p:sld>
</file>

<file path=ppt/slides/slide1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Text Box 13">
            <a:extLst>
              <a:ext uri="{FF2B5EF4-FFF2-40B4-BE49-F238E27FC236}">
                <a16:creationId xmlns:a16="http://schemas.microsoft.com/office/drawing/2014/main" id="{3C33F021-6FE1-431C-A26B-E52190B415D8}"/>
              </a:ext>
            </a:extLst>
          </p:cNvPr>
          <p:cNvSpPr txBox="1">
            <a:spLocks noChangeArrowheads="1"/>
          </p:cNvSpPr>
          <p:nvPr/>
        </p:nvSpPr>
        <p:spPr bwMode="auto">
          <a:xfrm>
            <a:off x="4800600" y="5257800"/>
            <a:ext cx="4294188" cy="1230313"/>
          </a:xfrm>
          <a:prstGeom prst="rect">
            <a:avLst/>
          </a:prstGeom>
          <a:solidFill>
            <a:srgbClr val="FFCC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Tilted-Disc Syndrome</a:t>
            </a:r>
          </a:p>
          <a:p>
            <a:pPr eaLnBrk="1" hangingPunct="1">
              <a:spcBef>
                <a:spcPct val="0"/>
              </a:spcBef>
              <a:buClrTx/>
              <a:buSzTx/>
              <a:buFontTx/>
              <a:buNone/>
            </a:pPr>
            <a:r>
              <a:rPr lang="en-US" altLang="en-US" sz="1200"/>
              <a:t>1) Superior pole appears…</a:t>
            </a:r>
            <a:r>
              <a:rPr lang="en-US" altLang="en-US" sz="1200" b="1">
                <a:solidFill>
                  <a:srgbClr val="0000FF"/>
                </a:solidFill>
              </a:rPr>
              <a:t>elevated</a:t>
            </a:r>
            <a:r>
              <a:rPr lang="en-US" altLang="en-US" sz="1200"/>
              <a:t>, inferior…</a:t>
            </a:r>
            <a:r>
              <a:rPr lang="en-US" altLang="en-US" sz="1200" b="1">
                <a:solidFill>
                  <a:srgbClr val="0000FF"/>
                </a:solidFill>
              </a:rPr>
              <a:t>recessed</a:t>
            </a:r>
          </a:p>
          <a:p>
            <a:pPr eaLnBrk="1" hangingPunct="1">
              <a:spcBef>
                <a:spcPct val="0"/>
              </a:spcBef>
              <a:buClrTx/>
              <a:buSzTx/>
              <a:buFontTx/>
              <a:buNone/>
            </a:pPr>
            <a:r>
              <a:rPr lang="en-US" altLang="en-US" sz="1200"/>
              <a:t>2) </a:t>
            </a:r>
            <a:r>
              <a:rPr lang="en-US" altLang="en-US" sz="1200">
                <a:solidFill>
                  <a:srgbClr val="FFCC99"/>
                </a:solidFill>
              </a:rPr>
              <a:t>Associated with…</a:t>
            </a:r>
            <a:r>
              <a:rPr lang="en-US" altLang="en-US" sz="1200" b="1">
                <a:solidFill>
                  <a:srgbClr val="FFCC99"/>
                </a:solidFill>
              </a:rPr>
              <a:t>situs inversus</a:t>
            </a:r>
            <a:r>
              <a:rPr lang="en-US" altLang="en-US" sz="1200">
                <a:solidFill>
                  <a:srgbClr val="FFCC99"/>
                </a:solidFill>
              </a:rPr>
              <a:t> of retinal vessels</a:t>
            </a:r>
          </a:p>
          <a:p>
            <a:pPr eaLnBrk="1" hangingPunct="1">
              <a:spcBef>
                <a:spcPct val="0"/>
              </a:spcBef>
              <a:buClrTx/>
              <a:buSzTx/>
              <a:buFontTx/>
              <a:buNone/>
            </a:pPr>
            <a:r>
              <a:rPr lang="en-US" altLang="en-US" sz="1200"/>
              <a:t>3) </a:t>
            </a:r>
            <a:r>
              <a:rPr lang="en-US" altLang="en-US" sz="1200">
                <a:solidFill>
                  <a:srgbClr val="FFCC99"/>
                </a:solidFill>
              </a:rPr>
              <a:t>Fundus abnormality produces…</a:t>
            </a:r>
            <a:r>
              <a:rPr lang="en-US" altLang="en-US" sz="1200" b="1">
                <a:solidFill>
                  <a:srgbClr val="FFCC99"/>
                </a:solidFill>
              </a:rPr>
              <a:t>myopic astigmatism</a:t>
            </a:r>
          </a:p>
          <a:p>
            <a:pPr eaLnBrk="1" hangingPunct="1">
              <a:spcBef>
                <a:spcPct val="0"/>
              </a:spcBef>
              <a:buClrTx/>
              <a:buSzTx/>
              <a:buFontTx/>
              <a:buNone/>
            </a:pPr>
            <a:r>
              <a:rPr lang="en-US" altLang="en-US" sz="1200"/>
              <a:t>4) </a:t>
            </a:r>
            <a:r>
              <a:rPr lang="en-US" altLang="en-US" sz="1200">
                <a:solidFill>
                  <a:srgbClr val="FFCC99"/>
                </a:solidFill>
              </a:rPr>
              <a:t>VF testing reveals…</a:t>
            </a:r>
            <a:r>
              <a:rPr lang="en-US" altLang="en-US" sz="1200" b="1">
                <a:solidFill>
                  <a:srgbClr val="FFCC99"/>
                </a:solidFill>
              </a:rPr>
              <a:t>bitemporal hemianopia</a:t>
            </a:r>
            <a:r>
              <a:rPr lang="en-US" altLang="en-US" sz="1200">
                <a:solidFill>
                  <a:srgbClr val="FFCC99"/>
                </a:solidFill>
              </a:rPr>
              <a:t> that doesn’t</a:t>
            </a:r>
          </a:p>
          <a:p>
            <a:pPr eaLnBrk="1" hangingPunct="1">
              <a:spcBef>
                <a:spcPct val="0"/>
              </a:spcBef>
              <a:buClrTx/>
              <a:buSzTx/>
              <a:buFontTx/>
              <a:buNone/>
            </a:pPr>
            <a:r>
              <a:rPr lang="en-US" altLang="en-US" sz="1200">
                <a:solidFill>
                  <a:srgbClr val="FFCC99"/>
                </a:solidFill>
              </a:rPr>
              <a:t>   …</a:t>
            </a:r>
            <a:r>
              <a:rPr lang="en-US" altLang="en-US" sz="1200" b="1">
                <a:solidFill>
                  <a:srgbClr val="FFCC99"/>
                </a:solidFill>
              </a:rPr>
              <a:t>respect the vertical</a:t>
            </a:r>
            <a:r>
              <a:rPr lang="en-US" altLang="en-US" sz="1200">
                <a:solidFill>
                  <a:srgbClr val="FFCC99"/>
                </a:solidFill>
              </a:rPr>
              <a:t> and may…</a:t>
            </a:r>
            <a:r>
              <a:rPr lang="en-US" altLang="en-US" sz="1200" b="1">
                <a:solidFill>
                  <a:srgbClr val="FFCC99"/>
                </a:solidFill>
              </a:rPr>
              <a:t>resolve with refraction</a:t>
            </a:r>
          </a:p>
        </p:txBody>
      </p:sp>
      <p:sp>
        <p:nvSpPr>
          <p:cNvPr id="28" name="Text Box 13">
            <a:extLst>
              <a:ext uri="{FF2B5EF4-FFF2-40B4-BE49-F238E27FC236}">
                <a16:creationId xmlns:a16="http://schemas.microsoft.com/office/drawing/2014/main" id="{DEA6B129-DEFC-4933-98B7-C68271CF2D81}"/>
              </a:ext>
            </a:extLst>
          </p:cNvPr>
          <p:cNvSpPr txBox="1">
            <a:spLocks noChangeArrowheads="1"/>
          </p:cNvSpPr>
          <p:nvPr/>
        </p:nvSpPr>
        <p:spPr bwMode="auto">
          <a:xfrm>
            <a:off x="4800600" y="5257800"/>
            <a:ext cx="4216400" cy="1231106"/>
          </a:xfrm>
          <a:prstGeom prst="rect">
            <a:avLst/>
          </a:prstGeom>
          <a:solidFill>
            <a:srgbClr val="FFCC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dirty="0">
                <a:solidFill>
                  <a:schemeClr val="bg1">
                    <a:lumMod val="65000"/>
                  </a:schemeClr>
                </a:solidFill>
              </a:rPr>
              <a:t>Tilted-Disc Syndrome</a:t>
            </a:r>
          </a:p>
          <a:p>
            <a:pPr eaLnBrk="1" hangingPunct="1">
              <a:spcBef>
                <a:spcPct val="0"/>
              </a:spcBef>
              <a:buClrTx/>
              <a:buSzTx/>
              <a:buFontTx/>
              <a:buNone/>
            </a:pPr>
            <a:r>
              <a:rPr lang="en-US" altLang="en-US" sz="1200" dirty="0">
                <a:solidFill>
                  <a:srgbClr val="FFCC99"/>
                </a:solidFill>
              </a:rPr>
              <a:t>1) Superior pole appears…</a:t>
            </a:r>
            <a:r>
              <a:rPr lang="en-US" altLang="en-US" sz="1200" b="1" dirty="0">
                <a:solidFill>
                  <a:srgbClr val="FFCC99"/>
                </a:solidFill>
              </a:rPr>
              <a:t>elevated</a:t>
            </a:r>
            <a:r>
              <a:rPr lang="en-US" altLang="en-US" sz="1200" dirty="0">
                <a:solidFill>
                  <a:srgbClr val="FFCC99"/>
                </a:solidFill>
              </a:rPr>
              <a:t>, inferior… </a:t>
            </a:r>
            <a:r>
              <a:rPr lang="en-US" altLang="en-US" sz="1200" b="1" dirty="0">
                <a:solidFill>
                  <a:srgbClr val="FFCC99"/>
                </a:solidFill>
              </a:rPr>
              <a:t>recessed</a:t>
            </a:r>
          </a:p>
          <a:p>
            <a:pPr eaLnBrk="1" hangingPunct="1">
              <a:spcBef>
                <a:spcPct val="0"/>
              </a:spcBef>
              <a:buClrTx/>
              <a:buSzTx/>
              <a:buFontTx/>
              <a:buNone/>
            </a:pPr>
            <a:r>
              <a:rPr lang="en-US" altLang="en-US" sz="1200" dirty="0">
                <a:solidFill>
                  <a:srgbClr val="FFCC99"/>
                </a:solidFill>
              </a:rPr>
              <a:t>2) Associated with…</a:t>
            </a:r>
            <a:r>
              <a:rPr lang="en-US" altLang="en-US" sz="1200" b="1" dirty="0">
                <a:solidFill>
                  <a:srgbClr val="FFCC99"/>
                </a:solidFill>
              </a:rPr>
              <a:t>situs inversus</a:t>
            </a:r>
            <a:r>
              <a:rPr lang="en-US" altLang="en-US" sz="1200" dirty="0">
                <a:solidFill>
                  <a:srgbClr val="FFCC99"/>
                </a:solidFill>
              </a:rPr>
              <a:t> of retinal vessels</a:t>
            </a:r>
          </a:p>
          <a:p>
            <a:pPr eaLnBrk="1" hangingPunct="1">
              <a:spcBef>
                <a:spcPct val="0"/>
              </a:spcBef>
              <a:buClrTx/>
              <a:buSzTx/>
              <a:buFontTx/>
              <a:buNone/>
            </a:pPr>
            <a:r>
              <a:rPr lang="en-US" altLang="en-US" sz="1200" dirty="0">
                <a:solidFill>
                  <a:srgbClr val="FFCC99"/>
                </a:solidFill>
              </a:rPr>
              <a:t>3) Fundus abnormality produces… </a:t>
            </a:r>
            <a:r>
              <a:rPr lang="en-US" altLang="en-US" sz="1200" b="1" dirty="0">
                <a:solidFill>
                  <a:srgbClr val="FFCC99"/>
                </a:solidFill>
              </a:rPr>
              <a:t>myopic </a:t>
            </a:r>
            <a:r>
              <a:rPr lang="en-US" altLang="en-US" sz="1200" b="1" dirty="0" err="1">
                <a:solidFill>
                  <a:srgbClr val="FFCC99"/>
                </a:solidFill>
              </a:rPr>
              <a:t>astigm</a:t>
            </a:r>
            <a:endParaRPr lang="en-US" altLang="en-US" sz="1200" b="1" dirty="0">
              <a:solidFill>
                <a:srgbClr val="FFCC99"/>
              </a:solidFill>
            </a:endParaRPr>
          </a:p>
          <a:p>
            <a:pPr eaLnBrk="1" hangingPunct="1">
              <a:spcBef>
                <a:spcPct val="0"/>
              </a:spcBef>
              <a:buClrTx/>
              <a:buSzTx/>
              <a:buFontTx/>
              <a:buNone/>
            </a:pPr>
            <a:r>
              <a:rPr lang="en-US" altLang="en-US" sz="1200" dirty="0">
                <a:solidFill>
                  <a:srgbClr val="FFCC99"/>
                </a:solidFill>
              </a:rPr>
              <a:t>4) VF testing reveals…</a:t>
            </a:r>
            <a:r>
              <a:rPr lang="en-US" altLang="en-US" sz="1200" b="1" dirty="0">
                <a:solidFill>
                  <a:srgbClr val="FFCC99"/>
                </a:solidFill>
              </a:rPr>
              <a:t>bitemporal hemianopia</a:t>
            </a:r>
            <a:r>
              <a:rPr lang="en-US" altLang="en-US" sz="1200" dirty="0">
                <a:solidFill>
                  <a:srgbClr val="FFCC99"/>
                </a:solidFill>
              </a:rPr>
              <a:t> that </a:t>
            </a:r>
            <a:r>
              <a:rPr lang="en-US" altLang="en-US" sz="1200" dirty="0" err="1">
                <a:solidFill>
                  <a:srgbClr val="FFCC99"/>
                </a:solidFill>
              </a:rPr>
              <a:t>doesn’t</a:t>
            </a:r>
            <a:r>
              <a:rPr lang="en-US" altLang="en-US" sz="1200" b="1" dirty="0" err="1">
                <a:solidFill>
                  <a:srgbClr val="FFCC99"/>
                </a:solidFill>
              </a:rPr>
              <a:t>with</a:t>
            </a:r>
            <a:r>
              <a:rPr lang="en-US" altLang="en-US" sz="1200" b="1" dirty="0">
                <a:solidFill>
                  <a:srgbClr val="FFCC99"/>
                </a:solidFill>
              </a:rPr>
              <a:t> refract</a:t>
            </a:r>
          </a:p>
        </p:txBody>
      </p:sp>
      <p:sp>
        <p:nvSpPr>
          <p:cNvPr id="56330" name="Text Box 14">
            <a:extLst>
              <a:ext uri="{FF2B5EF4-FFF2-40B4-BE49-F238E27FC236}">
                <a16:creationId xmlns:a16="http://schemas.microsoft.com/office/drawing/2014/main" id="{E45ACE8A-191D-4C29-8A7A-120D0E2FCE5F}"/>
              </a:ext>
            </a:extLst>
          </p:cNvPr>
          <p:cNvSpPr txBox="1">
            <a:spLocks noChangeArrowheads="1"/>
          </p:cNvSpPr>
          <p:nvPr/>
        </p:nvSpPr>
        <p:spPr bwMode="auto">
          <a:xfrm>
            <a:off x="4648200" y="2576513"/>
            <a:ext cx="3522663" cy="862012"/>
          </a:xfrm>
          <a:prstGeom prst="rect">
            <a:avLst/>
          </a:prstGeom>
          <a:solidFill>
            <a:srgbClr val="FFC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solidFill>
                  <a:schemeClr val="bg1">
                    <a:lumMod val="65000"/>
                  </a:schemeClr>
                </a:solidFill>
              </a:rPr>
              <a:t>Myelinated RNFL</a:t>
            </a:r>
          </a:p>
          <a:p>
            <a:pPr eaLnBrk="1" hangingPunct="1">
              <a:spcBef>
                <a:spcPct val="0"/>
              </a:spcBef>
              <a:buClrTx/>
              <a:buSzTx/>
              <a:buFontTx/>
              <a:buNone/>
            </a:pPr>
            <a:r>
              <a:rPr lang="en-US" altLang="en-US" sz="1200">
                <a:solidFill>
                  <a:schemeClr val="bg1">
                    <a:lumMod val="65000"/>
                  </a:schemeClr>
                </a:solidFill>
              </a:rPr>
              <a:t>1) Myelin normally ends at the…</a:t>
            </a:r>
            <a:r>
              <a:rPr lang="en-US" altLang="en-US" sz="1200" b="1">
                <a:solidFill>
                  <a:schemeClr val="bg1">
                    <a:lumMod val="65000"/>
                  </a:schemeClr>
                </a:solidFill>
              </a:rPr>
              <a:t>lamina cribrosa</a:t>
            </a:r>
          </a:p>
          <a:p>
            <a:pPr eaLnBrk="1" hangingPunct="1">
              <a:spcBef>
                <a:spcPct val="0"/>
              </a:spcBef>
              <a:buClrTx/>
              <a:buSzTx/>
              <a:buFontTx/>
              <a:buNone/>
            </a:pPr>
            <a:r>
              <a:rPr lang="en-US" altLang="en-US" sz="1200">
                <a:solidFill>
                  <a:schemeClr val="bg1">
                    <a:lumMod val="65000"/>
                  </a:schemeClr>
                </a:solidFill>
              </a:rPr>
              <a:t>2) Can be…</a:t>
            </a:r>
            <a:r>
              <a:rPr lang="en-US" altLang="en-US" sz="1200" b="1">
                <a:solidFill>
                  <a:schemeClr val="bg1">
                    <a:lumMod val="65000"/>
                  </a:schemeClr>
                </a:solidFill>
              </a:rPr>
              <a:t>patchy</a:t>
            </a:r>
            <a:r>
              <a:rPr lang="en-US" altLang="en-US" sz="1200">
                <a:solidFill>
                  <a:schemeClr val="bg1">
                    <a:lumMod val="65000"/>
                  </a:schemeClr>
                </a:solidFill>
              </a:rPr>
              <a:t> and </a:t>
            </a:r>
            <a:r>
              <a:rPr lang="en-US" altLang="en-US" sz="1200" b="1">
                <a:solidFill>
                  <a:schemeClr val="bg1">
                    <a:lumMod val="65000"/>
                  </a:schemeClr>
                </a:solidFill>
              </a:rPr>
              <a:t>discontinuous</a:t>
            </a:r>
          </a:p>
          <a:p>
            <a:pPr eaLnBrk="1" hangingPunct="1">
              <a:spcBef>
                <a:spcPct val="0"/>
              </a:spcBef>
              <a:buClrTx/>
              <a:buSzTx/>
              <a:buFontTx/>
              <a:buNone/>
            </a:pPr>
            <a:r>
              <a:rPr lang="en-US" altLang="en-US" sz="1200">
                <a:solidFill>
                  <a:schemeClr val="bg1">
                    <a:lumMod val="65000"/>
                  </a:schemeClr>
                </a:solidFill>
              </a:rPr>
              <a:t>3) Corresponding VF has an…</a:t>
            </a:r>
            <a:r>
              <a:rPr lang="en-US" altLang="en-US" sz="1200" b="1">
                <a:solidFill>
                  <a:schemeClr val="bg1">
                    <a:lumMod val="65000"/>
                  </a:schemeClr>
                </a:solidFill>
              </a:rPr>
              <a:t>absolute</a:t>
            </a:r>
            <a:r>
              <a:rPr lang="en-US" altLang="en-US" sz="1200">
                <a:solidFill>
                  <a:schemeClr val="bg1">
                    <a:lumMod val="65000"/>
                  </a:schemeClr>
                </a:solidFill>
              </a:rPr>
              <a:t> scotoma</a:t>
            </a:r>
          </a:p>
        </p:txBody>
      </p:sp>
      <p:sp>
        <p:nvSpPr>
          <p:cNvPr id="56331" name="Text Box 15">
            <a:extLst>
              <a:ext uri="{FF2B5EF4-FFF2-40B4-BE49-F238E27FC236}">
                <a16:creationId xmlns:a16="http://schemas.microsoft.com/office/drawing/2014/main" id="{E7D5CBA5-0945-4399-B0FB-53830B5EE3B7}"/>
              </a:ext>
            </a:extLst>
          </p:cNvPr>
          <p:cNvSpPr txBox="1">
            <a:spLocks noChangeArrowheads="1"/>
          </p:cNvSpPr>
          <p:nvPr/>
        </p:nvSpPr>
        <p:spPr bwMode="auto">
          <a:xfrm>
            <a:off x="5410200" y="1687513"/>
            <a:ext cx="3640740" cy="677108"/>
          </a:xfrm>
          <a:prstGeom prst="rect">
            <a:avLst/>
          </a:prstGeom>
          <a:solidFill>
            <a:srgbClr val="FFFF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solidFill>
                  <a:schemeClr val="bg1">
                    <a:lumMod val="75000"/>
                  </a:schemeClr>
                </a:solidFill>
              </a:rPr>
              <a:t>Megalopapilla</a:t>
            </a:r>
          </a:p>
          <a:p>
            <a:pPr eaLnBrk="1" hangingPunct="1">
              <a:spcBef>
                <a:spcPct val="0"/>
              </a:spcBef>
              <a:buClrTx/>
              <a:buSzTx/>
              <a:buFontTx/>
              <a:buNone/>
            </a:pPr>
            <a:r>
              <a:rPr lang="en-US" altLang="en-US" sz="1200">
                <a:solidFill>
                  <a:schemeClr val="bg1">
                    <a:lumMod val="75000"/>
                  </a:schemeClr>
                </a:solidFill>
              </a:rPr>
              <a:t>1) Abnormally large diameter of…</a:t>
            </a:r>
            <a:r>
              <a:rPr lang="en-US" altLang="en-US" sz="1200" b="1">
                <a:solidFill>
                  <a:schemeClr val="bg1">
                    <a:lumMod val="75000"/>
                  </a:schemeClr>
                </a:solidFill>
              </a:rPr>
              <a:t>disc </a:t>
            </a:r>
            <a:r>
              <a:rPr lang="en-US" altLang="en-US" sz="1200">
                <a:solidFill>
                  <a:schemeClr val="bg1">
                    <a:lumMod val="75000"/>
                  </a:schemeClr>
                </a:solidFill>
              </a:rPr>
              <a:t>and</a:t>
            </a:r>
            <a:r>
              <a:rPr lang="en-US" altLang="en-US" sz="1200" b="1">
                <a:solidFill>
                  <a:schemeClr val="bg1">
                    <a:lumMod val="75000"/>
                  </a:schemeClr>
                </a:solidFill>
              </a:rPr>
              <a:t> cup</a:t>
            </a:r>
          </a:p>
          <a:p>
            <a:pPr eaLnBrk="1" hangingPunct="1">
              <a:spcBef>
                <a:spcPct val="0"/>
              </a:spcBef>
              <a:buClrTx/>
              <a:buSzTx/>
              <a:buFontTx/>
              <a:buNone/>
            </a:pPr>
            <a:r>
              <a:rPr lang="en-US" altLang="en-US" sz="1200">
                <a:solidFill>
                  <a:schemeClr val="bg1">
                    <a:lumMod val="75000"/>
                  </a:schemeClr>
                </a:solidFill>
              </a:rPr>
              <a:t>2) VF testing may reveal an…</a:t>
            </a:r>
            <a:r>
              <a:rPr lang="en-US" altLang="en-US" sz="1200" b="1">
                <a:solidFill>
                  <a:schemeClr val="bg1">
                    <a:lumMod val="75000"/>
                  </a:schemeClr>
                </a:solidFill>
              </a:rPr>
              <a:t>enlarged blind spot</a:t>
            </a:r>
          </a:p>
        </p:txBody>
      </p:sp>
      <p:sp>
        <p:nvSpPr>
          <p:cNvPr id="56332" name="Rectangle 16">
            <a:extLst>
              <a:ext uri="{FF2B5EF4-FFF2-40B4-BE49-F238E27FC236}">
                <a16:creationId xmlns:a16="http://schemas.microsoft.com/office/drawing/2014/main" id="{9903A9B6-4ADC-41AE-8364-4CA69AFD171D}"/>
              </a:ext>
            </a:extLst>
          </p:cNvPr>
          <p:cNvSpPr>
            <a:spLocks noChangeArrowheads="1"/>
          </p:cNvSpPr>
          <p:nvPr/>
        </p:nvSpPr>
        <p:spPr bwMode="auto">
          <a:xfrm>
            <a:off x="457200" y="122238"/>
            <a:ext cx="7543800" cy="8683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b"/>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ct val="85000"/>
              </a:lnSpc>
              <a:spcBef>
                <a:spcPct val="0"/>
              </a:spcBef>
              <a:buClrTx/>
              <a:buSzTx/>
              <a:buFontTx/>
              <a:buNone/>
            </a:pPr>
            <a:r>
              <a:rPr lang="en-US" altLang="en-US" sz="3200" b="1" dirty="0">
                <a:solidFill>
                  <a:schemeClr val="tx2"/>
                </a:solidFill>
              </a:rPr>
              <a:t>Developmental Abnormalities of the Optic Nerve Head</a:t>
            </a:r>
            <a:endParaRPr lang="en-US" altLang="en-US" sz="3200" dirty="0">
              <a:solidFill>
                <a:schemeClr val="tx2"/>
              </a:solidFill>
            </a:endParaRPr>
          </a:p>
        </p:txBody>
      </p:sp>
      <p:sp>
        <p:nvSpPr>
          <p:cNvPr id="56333" name="Slide Number Placeholder 1">
            <a:extLst>
              <a:ext uri="{FF2B5EF4-FFF2-40B4-BE49-F238E27FC236}">
                <a16:creationId xmlns:a16="http://schemas.microsoft.com/office/drawing/2014/main" id="{78499CE2-A9E0-46C2-9DCB-B4E6966EE106}"/>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2B87E55C-60DB-4AA1-99CA-117E25294934}" type="slidenum">
              <a:rPr lang="en-US" altLang="en-US" sz="1000"/>
              <a:pPr>
                <a:spcBef>
                  <a:spcPct val="0"/>
                </a:spcBef>
                <a:buClrTx/>
                <a:buSzTx/>
                <a:buFontTx/>
                <a:buNone/>
              </a:pPr>
              <a:t>153</a:t>
            </a:fld>
            <a:endParaRPr lang="en-US" altLang="en-US" sz="1000"/>
          </a:p>
        </p:txBody>
      </p:sp>
      <p:sp>
        <p:nvSpPr>
          <p:cNvPr id="20" name="Text Box 10">
            <a:extLst>
              <a:ext uri="{FF2B5EF4-FFF2-40B4-BE49-F238E27FC236}">
                <a16:creationId xmlns:a16="http://schemas.microsoft.com/office/drawing/2014/main" id="{4F5CB1D8-CA09-4A1A-9DBB-3D21FA005662}"/>
              </a:ext>
            </a:extLst>
          </p:cNvPr>
          <p:cNvSpPr txBox="1">
            <a:spLocks noChangeArrowheads="1"/>
          </p:cNvSpPr>
          <p:nvPr/>
        </p:nvSpPr>
        <p:spPr bwMode="auto">
          <a:xfrm>
            <a:off x="1371600" y="4267200"/>
            <a:ext cx="3057525" cy="2154238"/>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Morning-Glory Disc</a:t>
            </a:r>
          </a:p>
          <a:p>
            <a:pPr eaLnBrk="1" hangingPunct="1">
              <a:spcBef>
                <a:spcPct val="0"/>
              </a:spcBef>
              <a:buClrTx/>
              <a:buSzTx/>
              <a:buFontTx/>
              <a:buNone/>
            </a:pPr>
            <a:r>
              <a:rPr lang="en-US" altLang="en-US" sz="1200"/>
              <a:t>--DFE reveals:</a:t>
            </a:r>
          </a:p>
          <a:p>
            <a:pPr eaLnBrk="1" hangingPunct="1">
              <a:spcBef>
                <a:spcPct val="0"/>
              </a:spcBef>
              <a:buClrTx/>
              <a:buSzTx/>
              <a:buFontTx/>
              <a:buNone/>
            </a:pPr>
            <a:r>
              <a:rPr lang="en-US" altLang="en-US" sz="1200"/>
              <a:t>  1) A funnel-shaped…</a:t>
            </a:r>
            <a:r>
              <a:rPr lang="en-US" altLang="en-US" sz="1200" b="1">
                <a:solidFill>
                  <a:srgbClr val="0000FF"/>
                </a:solidFill>
              </a:rPr>
              <a:t>excavation</a:t>
            </a:r>
            <a:endParaRPr lang="en-US" altLang="en-US" sz="1200"/>
          </a:p>
          <a:p>
            <a:pPr eaLnBrk="1" hangingPunct="1">
              <a:spcBef>
                <a:spcPct val="0"/>
              </a:spcBef>
              <a:buClrTx/>
              <a:buSzTx/>
              <a:buFontTx/>
              <a:buNone/>
            </a:pPr>
            <a:r>
              <a:rPr lang="en-US" altLang="en-US" sz="1200"/>
              <a:t>  2) Number of vessels crossing the rim</a:t>
            </a:r>
          </a:p>
          <a:p>
            <a:pPr eaLnBrk="1" hangingPunct="1">
              <a:spcBef>
                <a:spcPct val="0"/>
              </a:spcBef>
              <a:buClrTx/>
              <a:buSzTx/>
              <a:buFontTx/>
              <a:buNone/>
            </a:pPr>
            <a:r>
              <a:rPr lang="en-US" altLang="en-US" sz="1200"/>
              <a:t>    seems abnormally…</a:t>
            </a:r>
            <a:r>
              <a:rPr lang="en-US" altLang="en-US" sz="1200" b="1">
                <a:solidFill>
                  <a:srgbClr val="0000FF"/>
                </a:solidFill>
              </a:rPr>
              <a:t>high</a:t>
            </a:r>
            <a:r>
              <a:rPr lang="en-US" altLang="en-US" sz="1200"/>
              <a:t> </a:t>
            </a:r>
            <a:endParaRPr lang="en-US" altLang="en-US" sz="1200" b="1">
              <a:solidFill>
                <a:srgbClr val="0000FF"/>
              </a:solidFill>
            </a:endParaRPr>
          </a:p>
          <a:p>
            <a:pPr eaLnBrk="1" hangingPunct="1">
              <a:spcBef>
                <a:spcPct val="0"/>
              </a:spcBef>
              <a:buClrTx/>
              <a:buSzTx/>
              <a:buFontTx/>
              <a:buNone/>
            </a:pPr>
            <a:r>
              <a:rPr lang="en-US" altLang="en-US" sz="1200"/>
              <a:t>--Tissue is…</a:t>
            </a:r>
            <a:r>
              <a:rPr lang="en-US" altLang="en-US" sz="1200" b="1">
                <a:solidFill>
                  <a:srgbClr val="0000FF"/>
                </a:solidFill>
              </a:rPr>
              <a:t>contractile</a:t>
            </a:r>
            <a:r>
              <a:rPr lang="en-US" altLang="en-US" sz="1200"/>
              <a:t>, so cup seems</a:t>
            </a:r>
          </a:p>
          <a:p>
            <a:pPr eaLnBrk="1" hangingPunct="1">
              <a:spcBef>
                <a:spcPct val="0"/>
              </a:spcBef>
              <a:buClrTx/>
              <a:buSzTx/>
              <a:buFontTx/>
              <a:buNone/>
            </a:pPr>
            <a:r>
              <a:rPr lang="en-US" altLang="en-US" sz="1200"/>
              <a:t>  to…</a:t>
            </a:r>
            <a:r>
              <a:rPr lang="en-US" altLang="en-US" sz="1200" b="1">
                <a:solidFill>
                  <a:srgbClr val="0000FF"/>
                </a:solidFill>
              </a:rPr>
              <a:t>open </a:t>
            </a:r>
            <a:r>
              <a:rPr lang="en-US" altLang="en-US" sz="1200">
                <a:solidFill>
                  <a:srgbClr val="0000FF"/>
                </a:solidFill>
              </a:rPr>
              <a:t>and</a:t>
            </a:r>
            <a:r>
              <a:rPr lang="en-US" altLang="en-US" sz="1200" b="1">
                <a:solidFill>
                  <a:srgbClr val="0000FF"/>
                </a:solidFill>
              </a:rPr>
              <a:t> close</a:t>
            </a:r>
            <a:r>
              <a:rPr lang="en-US" altLang="en-US" sz="1200"/>
              <a:t> (like its namesake,  </a:t>
            </a:r>
          </a:p>
          <a:p>
            <a:pPr eaLnBrk="1" hangingPunct="1">
              <a:spcBef>
                <a:spcPct val="0"/>
              </a:spcBef>
              <a:buClrTx/>
              <a:buSzTx/>
              <a:buFontTx/>
              <a:buNone/>
            </a:pPr>
            <a:r>
              <a:rPr lang="en-US" altLang="en-US" sz="1200"/>
              <a:t>  the morning-glory flower)</a:t>
            </a:r>
          </a:p>
          <a:p>
            <a:pPr eaLnBrk="1" hangingPunct="1">
              <a:spcBef>
                <a:spcPct val="0"/>
              </a:spcBef>
              <a:buClrTx/>
              <a:buSzTx/>
              <a:buFontTx/>
              <a:buNone/>
            </a:pPr>
            <a:r>
              <a:rPr lang="en-US" altLang="en-US" sz="1200"/>
              <a:t>--VA usually…</a:t>
            </a:r>
            <a:r>
              <a:rPr lang="en-US" altLang="en-US" sz="1200" b="1">
                <a:solidFill>
                  <a:srgbClr val="0000FF"/>
                </a:solidFill>
              </a:rPr>
              <a:t>20/200</a:t>
            </a:r>
            <a:r>
              <a:rPr lang="en-US" altLang="en-US" sz="1200"/>
              <a:t>, but can be…</a:t>
            </a:r>
          </a:p>
          <a:p>
            <a:pPr eaLnBrk="1" hangingPunct="1">
              <a:spcBef>
                <a:spcPct val="0"/>
              </a:spcBef>
              <a:buClrTx/>
              <a:buSzTx/>
              <a:buFontTx/>
              <a:buNone/>
            </a:pPr>
            <a:r>
              <a:rPr lang="en-US" altLang="en-US" sz="1200"/>
              <a:t>   </a:t>
            </a:r>
            <a:r>
              <a:rPr lang="en-US" altLang="en-US" sz="1200" b="1">
                <a:solidFill>
                  <a:srgbClr val="0000FF"/>
                </a:solidFill>
              </a:rPr>
              <a:t>20/20&lt;-&gt;NLP</a:t>
            </a:r>
          </a:p>
          <a:p>
            <a:pPr eaLnBrk="1" hangingPunct="1">
              <a:spcBef>
                <a:spcPct val="0"/>
              </a:spcBef>
              <a:buClrTx/>
              <a:buSzTx/>
              <a:buFontTx/>
              <a:buNone/>
            </a:pPr>
            <a:r>
              <a:rPr lang="en-US" altLang="en-US" sz="1200"/>
              <a:t>--1/3 develop…</a:t>
            </a:r>
            <a:r>
              <a:rPr lang="en-US" altLang="en-US" sz="1200" b="1">
                <a:solidFill>
                  <a:srgbClr val="CCECFF"/>
                </a:solidFill>
              </a:rPr>
              <a:t>serous</a:t>
            </a:r>
            <a:r>
              <a:rPr lang="en-US" altLang="en-US" sz="1200" b="1">
                <a:solidFill>
                  <a:srgbClr val="0000FF"/>
                </a:solidFill>
              </a:rPr>
              <a:t> </a:t>
            </a:r>
            <a:r>
              <a:rPr lang="en-US" altLang="en-US" sz="1200" b="1">
                <a:solidFill>
                  <a:srgbClr val="CCECFF"/>
                </a:solidFill>
              </a:rPr>
              <a:t>RD</a:t>
            </a:r>
          </a:p>
        </p:txBody>
      </p:sp>
      <p:sp>
        <p:nvSpPr>
          <p:cNvPr id="21" name="Text Box 3">
            <a:extLst>
              <a:ext uri="{FF2B5EF4-FFF2-40B4-BE49-F238E27FC236}">
                <a16:creationId xmlns:a16="http://schemas.microsoft.com/office/drawing/2014/main" id="{41E65286-1344-4B1D-9C7C-2CEEABB1C361}"/>
              </a:ext>
            </a:extLst>
          </p:cNvPr>
          <p:cNvSpPr txBox="1">
            <a:spLocks noChangeArrowheads="1"/>
          </p:cNvSpPr>
          <p:nvPr/>
        </p:nvSpPr>
        <p:spPr bwMode="auto">
          <a:xfrm>
            <a:off x="793750" y="3505200"/>
            <a:ext cx="2274888" cy="677863"/>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r>
              <a:rPr lang="en-US" altLang="en-US" sz="1400" b="1">
                <a:solidFill>
                  <a:schemeClr val="bg1">
                    <a:lumMod val="65000"/>
                  </a:schemeClr>
                </a:solidFill>
              </a:rPr>
              <a:t>Optic Pit/Hole</a:t>
            </a:r>
          </a:p>
          <a:p>
            <a:pPr eaLnBrk="1" hangingPunct="1">
              <a:defRPr/>
            </a:pPr>
            <a:r>
              <a:rPr lang="en-US" altLang="en-US" sz="1200">
                <a:solidFill>
                  <a:schemeClr val="bg1">
                    <a:lumMod val="65000"/>
                  </a:schemeClr>
                </a:solidFill>
              </a:rPr>
              <a:t>--Associated with…</a:t>
            </a:r>
            <a:r>
              <a:rPr lang="en-US" altLang="en-US" sz="1200" b="1">
                <a:solidFill>
                  <a:schemeClr val="bg1">
                    <a:lumMod val="65000"/>
                  </a:schemeClr>
                </a:solidFill>
              </a:rPr>
              <a:t>serous RD</a:t>
            </a:r>
          </a:p>
          <a:p>
            <a:pPr eaLnBrk="1" hangingPunct="1">
              <a:defRPr/>
            </a:pPr>
            <a:r>
              <a:rPr lang="en-US" altLang="en-US" sz="1200" b="1">
                <a:solidFill>
                  <a:schemeClr val="bg1">
                    <a:lumMod val="65000"/>
                  </a:schemeClr>
                </a:solidFill>
              </a:rPr>
              <a:t>  in adulthood</a:t>
            </a:r>
          </a:p>
        </p:txBody>
      </p:sp>
      <p:sp>
        <p:nvSpPr>
          <p:cNvPr id="22" name="Line 4">
            <a:extLst>
              <a:ext uri="{FF2B5EF4-FFF2-40B4-BE49-F238E27FC236}">
                <a16:creationId xmlns:a16="http://schemas.microsoft.com/office/drawing/2014/main" id="{F29D141A-2FBA-4218-A5EF-4F64786EAFD0}"/>
              </a:ext>
            </a:extLst>
          </p:cNvPr>
          <p:cNvSpPr>
            <a:spLocks noChangeShapeType="1"/>
          </p:cNvSpPr>
          <p:nvPr/>
        </p:nvSpPr>
        <p:spPr bwMode="auto">
          <a:xfrm flipH="1">
            <a:off x="1600200" y="2057400"/>
            <a:ext cx="1524000" cy="381000"/>
          </a:xfrm>
          <a:prstGeom prst="line">
            <a:avLst/>
          </a:prstGeom>
          <a:noFill/>
          <a:ln w="9525">
            <a:solidFill>
              <a:schemeClr val="bg1">
                <a:lumMod val="6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en-US">
              <a:latin typeface="Arial" charset="0"/>
            </a:endParaRPr>
          </a:p>
        </p:txBody>
      </p:sp>
      <p:sp>
        <p:nvSpPr>
          <p:cNvPr id="23" name="Text Box 6">
            <a:extLst>
              <a:ext uri="{FF2B5EF4-FFF2-40B4-BE49-F238E27FC236}">
                <a16:creationId xmlns:a16="http://schemas.microsoft.com/office/drawing/2014/main" id="{5DFD5389-5F0F-430B-9FE9-4FD1DA507055}"/>
              </a:ext>
            </a:extLst>
          </p:cNvPr>
          <p:cNvSpPr txBox="1">
            <a:spLocks noChangeArrowheads="1"/>
          </p:cNvSpPr>
          <p:nvPr/>
        </p:nvSpPr>
        <p:spPr bwMode="auto">
          <a:xfrm>
            <a:off x="1341438" y="1524000"/>
            <a:ext cx="3543300" cy="4587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algn="ctr" eaLnBrk="1" hangingPunct="1">
              <a:lnSpc>
                <a:spcPct val="85000"/>
              </a:lnSpc>
              <a:defRPr/>
            </a:pPr>
            <a:r>
              <a:rPr lang="en-US" altLang="en-US" sz="1400" i="1">
                <a:solidFill>
                  <a:schemeClr val="bg1">
                    <a:lumMod val="65000"/>
                  </a:schemeClr>
                </a:solidFill>
              </a:rPr>
              <a:t>These three are all secondary to abnormal</a:t>
            </a:r>
          </a:p>
          <a:p>
            <a:pPr algn="ctr" eaLnBrk="1" hangingPunct="1">
              <a:lnSpc>
                <a:spcPct val="85000"/>
              </a:lnSpc>
              <a:defRPr/>
            </a:pPr>
            <a:r>
              <a:rPr lang="en-US" altLang="en-US" sz="1400" i="1">
                <a:solidFill>
                  <a:schemeClr val="bg1">
                    <a:lumMod val="65000"/>
                  </a:schemeClr>
                </a:solidFill>
              </a:rPr>
              <a:t>closure of the embryonic optic fissure</a:t>
            </a:r>
          </a:p>
        </p:txBody>
      </p:sp>
      <p:sp>
        <p:nvSpPr>
          <p:cNvPr id="24" name="Text Box 7">
            <a:extLst>
              <a:ext uri="{FF2B5EF4-FFF2-40B4-BE49-F238E27FC236}">
                <a16:creationId xmlns:a16="http://schemas.microsoft.com/office/drawing/2014/main" id="{204468A2-E2DD-443A-AC88-37688980B366}"/>
              </a:ext>
            </a:extLst>
          </p:cNvPr>
          <p:cNvSpPr txBox="1">
            <a:spLocks noChangeArrowheads="1"/>
          </p:cNvSpPr>
          <p:nvPr/>
        </p:nvSpPr>
        <p:spPr bwMode="auto">
          <a:xfrm>
            <a:off x="76200" y="2514600"/>
            <a:ext cx="2782888" cy="862013"/>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r>
              <a:rPr lang="en-US" altLang="en-US" sz="1400" b="1">
                <a:solidFill>
                  <a:schemeClr val="bg1">
                    <a:lumMod val="65000"/>
                  </a:schemeClr>
                </a:solidFill>
              </a:rPr>
              <a:t>Optic Nerve Coloboma</a:t>
            </a:r>
          </a:p>
          <a:p>
            <a:pPr eaLnBrk="1" hangingPunct="1">
              <a:defRPr/>
            </a:pPr>
            <a:r>
              <a:rPr lang="en-US" altLang="en-US" sz="1200">
                <a:solidFill>
                  <a:schemeClr val="bg1">
                    <a:lumMod val="65000"/>
                  </a:schemeClr>
                </a:solidFill>
              </a:rPr>
              <a:t>1) May resemble…</a:t>
            </a:r>
            <a:r>
              <a:rPr lang="en-US" altLang="en-US" sz="1200" b="1">
                <a:solidFill>
                  <a:schemeClr val="bg1">
                    <a:lumMod val="65000"/>
                  </a:schemeClr>
                </a:solidFill>
              </a:rPr>
              <a:t>deep cupping</a:t>
            </a:r>
          </a:p>
          <a:p>
            <a:pPr eaLnBrk="1" hangingPunct="1">
              <a:defRPr/>
            </a:pPr>
            <a:r>
              <a:rPr lang="en-US" altLang="en-US" sz="1200">
                <a:solidFill>
                  <a:schemeClr val="bg1">
                    <a:lumMod val="65000"/>
                  </a:schemeClr>
                </a:solidFill>
              </a:rPr>
              <a:t>2) Can be…</a:t>
            </a:r>
            <a:r>
              <a:rPr lang="en-US" altLang="en-US" sz="1200" b="1">
                <a:solidFill>
                  <a:schemeClr val="bg1">
                    <a:lumMod val="65000"/>
                  </a:schemeClr>
                </a:solidFill>
              </a:rPr>
              <a:t>bilateral, asymmetric</a:t>
            </a:r>
          </a:p>
          <a:p>
            <a:pPr eaLnBrk="1" hangingPunct="1">
              <a:defRPr/>
            </a:pPr>
            <a:r>
              <a:rPr lang="en-US" altLang="en-US" sz="1200">
                <a:solidFill>
                  <a:schemeClr val="bg1">
                    <a:lumMod val="65000"/>
                  </a:schemeClr>
                </a:solidFill>
              </a:rPr>
              <a:t>3) Part of the…</a:t>
            </a:r>
            <a:r>
              <a:rPr lang="en-US" altLang="en-US" sz="1200" b="1">
                <a:solidFill>
                  <a:schemeClr val="bg1">
                    <a:lumMod val="65000"/>
                  </a:schemeClr>
                </a:solidFill>
              </a:rPr>
              <a:t>CHARGE association</a:t>
            </a:r>
          </a:p>
        </p:txBody>
      </p:sp>
      <p:sp>
        <p:nvSpPr>
          <p:cNvPr id="25" name="Line 8">
            <a:extLst>
              <a:ext uri="{FF2B5EF4-FFF2-40B4-BE49-F238E27FC236}">
                <a16:creationId xmlns:a16="http://schemas.microsoft.com/office/drawing/2014/main" id="{EDEEAEB6-5352-41F1-8557-B23E6F4B4721}"/>
              </a:ext>
            </a:extLst>
          </p:cNvPr>
          <p:cNvSpPr>
            <a:spLocks noChangeShapeType="1"/>
          </p:cNvSpPr>
          <p:nvPr/>
        </p:nvSpPr>
        <p:spPr bwMode="auto">
          <a:xfrm flipH="1">
            <a:off x="2971800" y="2057400"/>
            <a:ext cx="152400" cy="1447800"/>
          </a:xfrm>
          <a:prstGeom prst="line">
            <a:avLst/>
          </a:prstGeom>
          <a:noFill/>
          <a:ln w="9525">
            <a:solidFill>
              <a:schemeClr val="bg1">
                <a:lumMod val="6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en-US">
              <a:latin typeface="Arial" charset="0"/>
            </a:endParaRPr>
          </a:p>
        </p:txBody>
      </p:sp>
      <p:sp>
        <p:nvSpPr>
          <p:cNvPr id="26" name="Text Box 9">
            <a:extLst>
              <a:ext uri="{FF2B5EF4-FFF2-40B4-BE49-F238E27FC236}">
                <a16:creationId xmlns:a16="http://schemas.microsoft.com/office/drawing/2014/main" id="{966E8F5F-47FB-451D-A3AD-4D6CFA5F356D}"/>
              </a:ext>
            </a:extLst>
          </p:cNvPr>
          <p:cNvSpPr txBox="1">
            <a:spLocks noChangeArrowheads="1"/>
          </p:cNvSpPr>
          <p:nvPr/>
        </p:nvSpPr>
        <p:spPr bwMode="auto">
          <a:xfrm>
            <a:off x="1371600" y="4267200"/>
            <a:ext cx="3057525" cy="2154238"/>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r>
              <a:rPr lang="en-US" altLang="en-US" sz="1400" b="1" dirty="0">
                <a:solidFill>
                  <a:schemeClr val="bg1">
                    <a:lumMod val="65000"/>
                  </a:schemeClr>
                </a:solidFill>
              </a:rPr>
              <a:t>Morning-Glory Disc</a:t>
            </a:r>
          </a:p>
          <a:p>
            <a:pPr eaLnBrk="1" hangingPunct="1">
              <a:defRPr/>
            </a:pPr>
            <a:r>
              <a:rPr lang="en-US" altLang="en-US" sz="1200" dirty="0">
                <a:solidFill>
                  <a:schemeClr val="bg1">
                    <a:lumMod val="65000"/>
                  </a:schemeClr>
                </a:solidFill>
              </a:rPr>
              <a:t>--DFE reveals:</a:t>
            </a:r>
          </a:p>
          <a:p>
            <a:pPr eaLnBrk="1" hangingPunct="1">
              <a:defRPr/>
            </a:pPr>
            <a:r>
              <a:rPr lang="en-US" altLang="en-US" sz="1200" dirty="0">
                <a:solidFill>
                  <a:schemeClr val="bg1">
                    <a:lumMod val="65000"/>
                  </a:schemeClr>
                </a:solidFill>
              </a:rPr>
              <a:t>  1) A funnel-shaped…</a:t>
            </a:r>
            <a:r>
              <a:rPr lang="en-US" altLang="en-US" sz="1200" b="1" dirty="0">
                <a:solidFill>
                  <a:schemeClr val="bg1">
                    <a:lumMod val="65000"/>
                  </a:schemeClr>
                </a:solidFill>
              </a:rPr>
              <a:t>excavation</a:t>
            </a:r>
            <a:endParaRPr lang="en-US" altLang="en-US" sz="1200" dirty="0">
              <a:solidFill>
                <a:schemeClr val="bg1">
                  <a:lumMod val="65000"/>
                </a:schemeClr>
              </a:solidFill>
            </a:endParaRPr>
          </a:p>
          <a:p>
            <a:pPr eaLnBrk="1" hangingPunct="1">
              <a:defRPr/>
            </a:pPr>
            <a:r>
              <a:rPr lang="en-US" altLang="en-US" sz="1200" dirty="0">
                <a:solidFill>
                  <a:schemeClr val="bg1">
                    <a:lumMod val="65000"/>
                  </a:schemeClr>
                </a:solidFill>
              </a:rPr>
              <a:t>  2) Number of vessels crossing the rim</a:t>
            </a:r>
          </a:p>
          <a:p>
            <a:pPr eaLnBrk="1" hangingPunct="1">
              <a:defRPr/>
            </a:pPr>
            <a:r>
              <a:rPr lang="en-US" altLang="en-US" sz="1200" dirty="0">
                <a:solidFill>
                  <a:schemeClr val="bg1">
                    <a:lumMod val="65000"/>
                  </a:schemeClr>
                </a:solidFill>
              </a:rPr>
              <a:t>    seems abnormally…</a:t>
            </a:r>
            <a:r>
              <a:rPr lang="en-US" altLang="en-US" sz="1200" b="1" dirty="0">
                <a:solidFill>
                  <a:schemeClr val="bg1">
                    <a:lumMod val="65000"/>
                  </a:schemeClr>
                </a:solidFill>
              </a:rPr>
              <a:t>high</a:t>
            </a:r>
            <a:r>
              <a:rPr lang="en-US" altLang="en-US" sz="1200" dirty="0">
                <a:solidFill>
                  <a:schemeClr val="bg1">
                    <a:lumMod val="65000"/>
                  </a:schemeClr>
                </a:solidFill>
              </a:rPr>
              <a:t> </a:t>
            </a:r>
            <a:endParaRPr lang="en-US" altLang="en-US" sz="1200" b="1" dirty="0">
              <a:solidFill>
                <a:schemeClr val="bg1">
                  <a:lumMod val="65000"/>
                </a:schemeClr>
              </a:solidFill>
            </a:endParaRPr>
          </a:p>
          <a:p>
            <a:pPr eaLnBrk="1" hangingPunct="1">
              <a:defRPr/>
            </a:pPr>
            <a:r>
              <a:rPr lang="en-US" altLang="en-US" sz="1200" dirty="0">
                <a:solidFill>
                  <a:schemeClr val="bg1">
                    <a:lumMod val="65000"/>
                  </a:schemeClr>
                </a:solidFill>
              </a:rPr>
              <a:t>--Tissue is…</a:t>
            </a:r>
            <a:r>
              <a:rPr lang="en-US" altLang="en-US" sz="1200" b="1" dirty="0">
                <a:solidFill>
                  <a:schemeClr val="bg1">
                    <a:lumMod val="65000"/>
                  </a:schemeClr>
                </a:solidFill>
              </a:rPr>
              <a:t>contractile</a:t>
            </a:r>
            <a:r>
              <a:rPr lang="en-US" altLang="en-US" sz="1200" dirty="0">
                <a:solidFill>
                  <a:schemeClr val="bg1">
                    <a:lumMod val="65000"/>
                  </a:schemeClr>
                </a:solidFill>
              </a:rPr>
              <a:t>, so cup seems</a:t>
            </a:r>
          </a:p>
          <a:p>
            <a:pPr eaLnBrk="1" hangingPunct="1">
              <a:defRPr/>
            </a:pPr>
            <a:r>
              <a:rPr lang="en-US" altLang="en-US" sz="1200" dirty="0">
                <a:solidFill>
                  <a:schemeClr val="bg1">
                    <a:lumMod val="65000"/>
                  </a:schemeClr>
                </a:solidFill>
              </a:rPr>
              <a:t>  to…</a:t>
            </a:r>
            <a:r>
              <a:rPr lang="en-US" altLang="en-US" sz="1200" b="1" dirty="0">
                <a:solidFill>
                  <a:schemeClr val="bg1">
                    <a:lumMod val="65000"/>
                  </a:schemeClr>
                </a:solidFill>
              </a:rPr>
              <a:t>open </a:t>
            </a:r>
            <a:r>
              <a:rPr lang="en-US" altLang="en-US" sz="1200" dirty="0">
                <a:solidFill>
                  <a:schemeClr val="bg1">
                    <a:lumMod val="65000"/>
                  </a:schemeClr>
                </a:solidFill>
              </a:rPr>
              <a:t>and</a:t>
            </a:r>
            <a:r>
              <a:rPr lang="en-US" altLang="en-US" sz="1200" b="1" dirty="0">
                <a:solidFill>
                  <a:schemeClr val="bg1">
                    <a:lumMod val="65000"/>
                  </a:schemeClr>
                </a:solidFill>
              </a:rPr>
              <a:t> close</a:t>
            </a:r>
            <a:r>
              <a:rPr lang="en-US" altLang="en-US" sz="1200" dirty="0">
                <a:solidFill>
                  <a:schemeClr val="bg1">
                    <a:lumMod val="65000"/>
                  </a:schemeClr>
                </a:solidFill>
              </a:rPr>
              <a:t> (like its namesake,  </a:t>
            </a:r>
          </a:p>
          <a:p>
            <a:pPr eaLnBrk="1" hangingPunct="1">
              <a:defRPr/>
            </a:pPr>
            <a:r>
              <a:rPr lang="en-US" altLang="en-US" sz="1200" dirty="0">
                <a:solidFill>
                  <a:schemeClr val="bg1">
                    <a:lumMod val="65000"/>
                  </a:schemeClr>
                </a:solidFill>
              </a:rPr>
              <a:t>  the morning-glory flower)</a:t>
            </a:r>
          </a:p>
          <a:p>
            <a:pPr eaLnBrk="1" hangingPunct="1">
              <a:defRPr/>
            </a:pPr>
            <a:r>
              <a:rPr lang="en-US" altLang="en-US" sz="1200" dirty="0">
                <a:solidFill>
                  <a:schemeClr val="bg1">
                    <a:lumMod val="65000"/>
                  </a:schemeClr>
                </a:solidFill>
              </a:rPr>
              <a:t>--VA usually…</a:t>
            </a:r>
            <a:r>
              <a:rPr lang="en-US" altLang="en-US" sz="1200" b="1" dirty="0">
                <a:solidFill>
                  <a:schemeClr val="bg1">
                    <a:lumMod val="65000"/>
                  </a:schemeClr>
                </a:solidFill>
              </a:rPr>
              <a:t>20/200</a:t>
            </a:r>
            <a:r>
              <a:rPr lang="en-US" altLang="en-US" sz="1200" dirty="0">
                <a:solidFill>
                  <a:schemeClr val="bg1">
                    <a:lumMod val="65000"/>
                  </a:schemeClr>
                </a:solidFill>
              </a:rPr>
              <a:t>, but can be…</a:t>
            </a:r>
          </a:p>
          <a:p>
            <a:pPr eaLnBrk="1" hangingPunct="1">
              <a:defRPr/>
            </a:pPr>
            <a:r>
              <a:rPr lang="en-US" altLang="en-US" sz="1200" dirty="0">
                <a:solidFill>
                  <a:schemeClr val="bg1">
                    <a:lumMod val="65000"/>
                  </a:schemeClr>
                </a:solidFill>
              </a:rPr>
              <a:t>   </a:t>
            </a:r>
            <a:r>
              <a:rPr lang="en-US" altLang="en-US" sz="1200" b="1" dirty="0">
                <a:solidFill>
                  <a:schemeClr val="bg1">
                    <a:lumMod val="65000"/>
                  </a:schemeClr>
                </a:solidFill>
              </a:rPr>
              <a:t>20/20&lt;-&gt;NLP</a:t>
            </a:r>
          </a:p>
          <a:p>
            <a:pPr eaLnBrk="1" hangingPunct="1">
              <a:defRPr/>
            </a:pPr>
            <a:r>
              <a:rPr lang="en-US" altLang="en-US" sz="1200" dirty="0">
                <a:solidFill>
                  <a:schemeClr val="bg1">
                    <a:lumMod val="65000"/>
                  </a:schemeClr>
                </a:solidFill>
              </a:rPr>
              <a:t>--1/3 develop…</a:t>
            </a:r>
            <a:r>
              <a:rPr lang="en-US" altLang="en-US" sz="1200" b="1" dirty="0">
                <a:solidFill>
                  <a:schemeClr val="bg1">
                    <a:lumMod val="65000"/>
                  </a:schemeClr>
                </a:solidFill>
              </a:rPr>
              <a:t>serous RD</a:t>
            </a:r>
          </a:p>
        </p:txBody>
      </p:sp>
      <p:sp>
        <p:nvSpPr>
          <p:cNvPr id="27" name="Line 12">
            <a:extLst>
              <a:ext uri="{FF2B5EF4-FFF2-40B4-BE49-F238E27FC236}">
                <a16:creationId xmlns:a16="http://schemas.microsoft.com/office/drawing/2014/main" id="{65BA81D9-D9F9-47DA-B94E-2401C9B40EBF}"/>
              </a:ext>
            </a:extLst>
          </p:cNvPr>
          <p:cNvSpPr>
            <a:spLocks noChangeShapeType="1"/>
          </p:cNvSpPr>
          <p:nvPr/>
        </p:nvSpPr>
        <p:spPr bwMode="auto">
          <a:xfrm>
            <a:off x="3124200" y="2057400"/>
            <a:ext cx="381000" cy="22098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en-US"/>
          </a:p>
        </p:txBody>
      </p:sp>
      <p:sp>
        <p:nvSpPr>
          <p:cNvPr id="30" name="Text Box 13">
            <a:extLst>
              <a:ext uri="{FF2B5EF4-FFF2-40B4-BE49-F238E27FC236}">
                <a16:creationId xmlns:a16="http://schemas.microsoft.com/office/drawing/2014/main" id="{E04BC85D-0482-42C1-8D98-D7B33C07DA16}"/>
              </a:ext>
            </a:extLst>
          </p:cNvPr>
          <p:cNvSpPr txBox="1">
            <a:spLocks noChangeArrowheads="1"/>
          </p:cNvSpPr>
          <p:nvPr/>
        </p:nvSpPr>
        <p:spPr bwMode="auto">
          <a:xfrm>
            <a:off x="5257800" y="3760788"/>
            <a:ext cx="3424238" cy="1231900"/>
          </a:xfrm>
          <a:prstGeom prst="rect">
            <a:avLst/>
          </a:prstGeom>
          <a:solidFill>
            <a:srgbClr val="CCFF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dirty="0"/>
              <a:t>Optic Nerve Hypoplasia</a:t>
            </a:r>
          </a:p>
          <a:p>
            <a:pPr eaLnBrk="1" hangingPunct="1">
              <a:spcBef>
                <a:spcPct val="0"/>
              </a:spcBef>
              <a:buClrTx/>
              <a:buSzTx/>
              <a:buFontTx/>
              <a:buNone/>
            </a:pPr>
            <a:r>
              <a:rPr lang="en-US" altLang="en-US" sz="1200" dirty="0"/>
              <a:t>1) Abnormally low</a:t>
            </a:r>
            <a:r>
              <a:rPr lang="en-US" altLang="en-US" sz="1200" b="1" dirty="0">
                <a:solidFill>
                  <a:srgbClr val="0000FF"/>
                </a:solidFill>
              </a:rPr>
              <a:t> </a:t>
            </a:r>
            <a:r>
              <a:rPr lang="en-US" altLang="en-US" sz="1200" dirty="0"/>
              <a:t>number of…</a:t>
            </a:r>
            <a:r>
              <a:rPr lang="en-US" altLang="en-US" sz="1200" b="1" dirty="0">
                <a:solidFill>
                  <a:srgbClr val="0000FF"/>
                </a:solidFill>
              </a:rPr>
              <a:t>axons</a:t>
            </a:r>
          </a:p>
          <a:p>
            <a:pPr eaLnBrk="1" hangingPunct="1">
              <a:spcBef>
                <a:spcPct val="0"/>
              </a:spcBef>
              <a:buClrTx/>
              <a:buSzTx/>
              <a:buFontTx/>
              <a:buNone/>
            </a:pPr>
            <a:r>
              <a:rPr lang="en-US" altLang="en-US" sz="1200" dirty="0"/>
              <a:t>2) DFE: Small pale disc with…</a:t>
            </a:r>
            <a:r>
              <a:rPr lang="en-US" altLang="en-US" sz="1200" b="1" dirty="0">
                <a:solidFill>
                  <a:srgbClr val="0000FF"/>
                </a:solidFill>
              </a:rPr>
              <a:t>double ring </a:t>
            </a:r>
            <a:r>
              <a:rPr lang="en-US" altLang="en-US" sz="1200" dirty="0"/>
              <a:t>sign</a:t>
            </a:r>
          </a:p>
          <a:p>
            <a:pPr eaLnBrk="1" hangingPunct="1">
              <a:spcBef>
                <a:spcPct val="0"/>
              </a:spcBef>
              <a:buClrTx/>
              <a:buSzTx/>
              <a:buFontTx/>
              <a:buNone/>
            </a:pPr>
            <a:r>
              <a:rPr lang="en-US" altLang="en-US" sz="1200" dirty="0"/>
              <a:t>3) VA…</a:t>
            </a:r>
            <a:r>
              <a:rPr lang="en-US" altLang="en-US" sz="1200" b="1" dirty="0">
                <a:solidFill>
                  <a:srgbClr val="0000FF"/>
                </a:solidFill>
              </a:rPr>
              <a:t>20/15&lt;-&gt;NLP</a:t>
            </a:r>
          </a:p>
          <a:p>
            <a:pPr eaLnBrk="1" hangingPunct="1">
              <a:spcBef>
                <a:spcPct val="0"/>
              </a:spcBef>
              <a:buClrTx/>
              <a:buSzTx/>
              <a:buFontTx/>
              <a:buNone/>
            </a:pPr>
            <a:r>
              <a:rPr lang="en-US" altLang="en-US" sz="1200" dirty="0"/>
              <a:t>4) VF defects…</a:t>
            </a:r>
            <a:r>
              <a:rPr lang="en-US" altLang="en-US" sz="1200" b="1" dirty="0">
                <a:solidFill>
                  <a:srgbClr val="0000FF"/>
                </a:solidFill>
              </a:rPr>
              <a:t>invariably present</a:t>
            </a:r>
          </a:p>
          <a:p>
            <a:pPr eaLnBrk="1" hangingPunct="1">
              <a:spcBef>
                <a:spcPct val="0"/>
              </a:spcBef>
              <a:buClrTx/>
              <a:buSzTx/>
              <a:buFontTx/>
              <a:buNone/>
            </a:pPr>
            <a:r>
              <a:rPr lang="en-US" altLang="en-US" sz="1200" dirty="0"/>
              <a:t>5) Remember the…</a:t>
            </a:r>
            <a:r>
              <a:rPr lang="en-US" altLang="en-US" sz="1200" b="1" dirty="0">
                <a:solidFill>
                  <a:srgbClr val="0000FF"/>
                </a:solidFill>
              </a:rPr>
              <a:t>4 D’s</a:t>
            </a:r>
            <a:r>
              <a:rPr lang="en-US" altLang="en-US" sz="1200" dirty="0"/>
              <a:t> (more on this shortly)</a:t>
            </a:r>
          </a:p>
        </p:txBody>
      </p:sp>
      <p:sp>
        <p:nvSpPr>
          <p:cNvPr id="3" name="TextBox 2">
            <a:extLst>
              <a:ext uri="{FF2B5EF4-FFF2-40B4-BE49-F238E27FC236}">
                <a16:creationId xmlns:a16="http://schemas.microsoft.com/office/drawing/2014/main" id="{68192841-37DB-4365-912A-E85D7BB8C699}"/>
              </a:ext>
            </a:extLst>
          </p:cNvPr>
          <p:cNvSpPr txBox="1"/>
          <p:nvPr/>
        </p:nvSpPr>
        <p:spPr>
          <a:xfrm>
            <a:off x="1453926" y="2168210"/>
            <a:ext cx="7455348" cy="1569660"/>
          </a:xfrm>
          <a:prstGeom prst="rect">
            <a:avLst/>
          </a:prstGeom>
          <a:solidFill>
            <a:schemeClr val="accent5">
              <a:lumMod val="75000"/>
            </a:schemeClr>
          </a:solidFill>
        </p:spPr>
        <p:txBody>
          <a:bodyPr wrap="square" rtlCol="0">
            <a:spAutoFit/>
          </a:bodyPr>
          <a:lstStyle/>
          <a:p>
            <a:r>
              <a:rPr lang="en-US" sz="1600" i="1" dirty="0">
                <a:solidFill>
                  <a:schemeClr val="bg1">
                    <a:lumMod val="50000"/>
                  </a:schemeClr>
                </a:solidFill>
              </a:rPr>
              <a:t>You see a child with optic nerve hypoplasia. What steps should you at least consider taking?</a:t>
            </a:r>
          </a:p>
          <a:p>
            <a:r>
              <a:rPr lang="en-US" sz="1600" dirty="0">
                <a:solidFill>
                  <a:schemeClr val="bg1">
                    <a:lumMod val="50000"/>
                  </a:schemeClr>
                </a:solidFill>
              </a:rPr>
              <a:t>--Obtai</a:t>
            </a:r>
            <a:r>
              <a:rPr lang="en-US" sz="1600" dirty="0">
                <a:solidFill>
                  <a:schemeClr val="accent5">
                    <a:lumMod val="75000"/>
                  </a:schemeClr>
                </a:solidFill>
              </a:rPr>
              <a:t>ning</a:t>
            </a:r>
            <a:r>
              <a:rPr lang="en-US" sz="1600" dirty="0">
                <a:solidFill>
                  <a:schemeClr val="bg1">
                    <a:lumMod val="50000"/>
                  </a:schemeClr>
                </a:solidFill>
              </a:rPr>
              <a:t> </a:t>
            </a:r>
            <a:r>
              <a:rPr lang="en-US" sz="1600" i="1" dirty="0">
                <a:solidFill>
                  <a:schemeClr val="bg1">
                    <a:lumMod val="50000"/>
                  </a:schemeClr>
                </a:solidFill>
              </a:rPr>
              <a:t> </a:t>
            </a:r>
            <a:r>
              <a:rPr lang="en-US" sz="1600" b="1" dirty="0">
                <a:solidFill>
                  <a:srgbClr val="0000FF"/>
                </a:solidFill>
              </a:rPr>
              <a:t>MRI brain</a:t>
            </a:r>
            <a:r>
              <a:rPr lang="en-US" sz="1600" dirty="0">
                <a:solidFill>
                  <a:schemeClr val="accent5">
                    <a:lumMod val="75000"/>
                  </a:schemeClr>
                </a:solidFill>
              </a:rPr>
              <a:t>—a </a:t>
            </a:r>
            <a:r>
              <a:rPr lang="en-US" sz="1600" dirty="0">
                <a:solidFill>
                  <a:schemeClr val="bg1">
                    <a:lumMod val="50000"/>
                  </a:schemeClr>
                </a:solidFill>
              </a:rPr>
              <a:t>variety of CNS abnormalities are associated with it   (will un</a:t>
            </a:r>
            <a:r>
              <a:rPr lang="en-US" sz="1600" dirty="0">
                <a:solidFill>
                  <a:schemeClr val="accent5">
                    <a:lumMod val="75000"/>
                  </a:schemeClr>
                </a:solidFill>
              </a:rPr>
              <a:t>pack</a:t>
            </a:r>
            <a:r>
              <a:rPr lang="en-US" sz="1600" dirty="0">
                <a:solidFill>
                  <a:schemeClr val="bg1">
                    <a:lumMod val="50000"/>
                  </a:schemeClr>
                </a:solidFill>
              </a:rPr>
              <a:t> </a:t>
            </a:r>
            <a:r>
              <a:rPr lang="en-US" sz="1600" dirty="0">
                <a:solidFill>
                  <a:schemeClr val="accent5">
                    <a:lumMod val="75000"/>
                  </a:schemeClr>
                </a:solidFill>
              </a:rPr>
              <a:t>this in the upco</a:t>
            </a:r>
            <a:r>
              <a:rPr lang="en-US" sz="1600" dirty="0">
                <a:solidFill>
                  <a:schemeClr val="bg1">
                    <a:lumMod val="50000"/>
                  </a:schemeClr>
                </a:solidFill>
              </a:rPr>
              <a:t>ming </a:t>
            </a:r>
            <a:r>
              <a:rPr lang="en-US" sz="1600" i="1" dirty="0">
                <a:solidFill>
                  <a:schemeClr val="bg1">
                    <a:lumMod val="50000"/>
                  </a:schemeClr>
                </a:solidFill>
              </a:rPr>
              <a:t>4 D’s </a:t>
            </a:r>
            <a:r>
              <a:rPr lang="en-US" sz="1600" dirty="0">
                <a:solidFill>
                  <a:schemeClr val="bg1">
                    <a:lumMod val="50000"/>
                  </a:schemeClr>
                </a:solidFill>
              </a:rPr>
              <a:t>section)</a:t>
            </a:r>
          </a:p>
          <a:p>
            <a:r>
              <a:rPr lang="en-US" sz="1600" dirty="0">
                <a:solidFill>
                  <a:schemeClr val="bg1">
                    <a:lumMod val="50000"/>
                  </a:schemeClr>
                </a:solidFill>
              </a:rPr>
              <a:t>--Gettin</a:t>
            </a:r>
            <a:r>
              <a:rPr lang="en-US" sz="1600" dirty="0">
                <a:solidFill>
                  <a:schemeClr val="accent5">
                    <a:lumMod val="75000"/>
                  </a:schemeClr>
                </a:solidFill>
              </a:rPr>
              <a:t>g</a:t>
            </a:r>
            <a:r>
              <a:rPr lang="en-US" sz="1600" dirty="0">
                <a:solidFill>
                  <a:schemeClr val="bg1">
                    <a:lumMod val="50000"/>
                  </a:schemeClr>
                </a:solidFill>
              </a:rPr>
              <a:t> </a:t>
            </a:r>
            <a:r>
              <a:rPr lang="en-US" sz="1600" dirty="0">
                <a:solidFill>
                  <a:schemeClr val="accent5">
                    <a:lumMod val="75000"/>
                  </a:schemeClr>
                </a:solidFill>
              </a:rPr>
              <a:t>an</a:t>
            </a:r>
            <a:r>
              <a:rPr lang="en-US" sz="1600" dirty="0">
                <a:solidFill>
                  <a:schemeClr val="bg1">
                    <a:lumMod val="50000"/>
                  </a:schemeClr>
                </a:solidFill>
              </a:rPr>
              <a:t>  </a:t>
            </a:r>
            <a:r>
              <a:rPr lang="en-US" sz="1600" dirty="0">
                <a:solidFill>
                  <a:schemeClr val="accent5">
                    <a:lumMod val="75000"/>
                  </a:schemeClr>
                </a:solidFill>
              </a:rPr>
              <a:t>endocrine</a:t>
            </a:r>
            <a:r>
              <a:rPr lang="en-US" sz="1600" dirty="0">
                <a:solidFill>
                  <a:schemeClr val="bg1">
                    <a:lumMod val="50000"/>
                  </a:schemeClr>
                </a:solidFill>
              </a:rPr>
              <a:t>  </a:t>
            </a:r>
            <a:r>
              <a:rPr lang="en-US" sz="1600" dirty="0">
                <a:solidFill>
                  <a:schemeClr val="accent5">
                    <a:lumMod val="75000"/>
                  </a:schemeClr>
                </a:solidFill>
              </a:rPr>
              <a:t>co</a:t>
            </a:r>
            <a:r>
              <a:rPr lang="en-US" sz="1600" dirty="0">
                <a:solidFill>
                  <a:schemeClr val="bg1">
                    <a:lumMod val="50000"/>
                  </a:schemeClr>
                </a:solidFill>
              </a:rPr>
              <a:t>nsult—multiple hormonal deficiencies are associated (mainly  </a:t>
            </a:r>
            <a:r>
              <a:rPr lang="en-US" sz="1600" b="1" dirty="0">
                <a:solidFill>
                  <a:srgbClr val="0000FF"/>
                </a:solidFill>
              </a:rPr>
              <a:t>pituitary- related</a:t>
            </a:r>
            <a:r>
              <a:rPr lang="en-US" sz="1600" dirty="0">
                <a:solidFill>
                  <a:schemeClr val="bg1">
                    <a:lumMod val="50000"/>
                  </a:schemeClr>
                </a:solidFill>
              </a:rPr>
              <a:t>)</a:t>
            </a:r>
          </a:p>
        </p:txBody>
      </p:sp>
      <p:sp>
        <p:nvSpPr>
          <p:cNvPr id="5" name="TextBox 4">
            <a:extLst>
              <a:ext uri="{FF2B5EF4-FFF2-40B4-BE49-F238E27FC236}">
                <a16:creationId xmlns:a16="http://schemas.microsoft.com/office/drawing/2014/main" id="{ACCBA48F-740B-4E86-D3B0-8D9351961DE8}"/>
              </a:ext>
            </a:extLst>
          </p:cNvPr>
          <p:cNvSpPr txBox="1"/>
          <p:nvPr/>
        </p:nvSpPr>
        <p:spPr>
          <a:xfrm>
            <a:off x="978450" y="585868"/>
            <a:ext cx="4425624" cy="1815882"/>
          </a:xfrm>
          <a:prstGeom prst="rect">
            <a:avLst/>
          </a:prstGeom>
          <a:solidFill>
            <a:schemeClr val="accent6">
              <a:lumMod val="75000"/>
            </a:schemeClr>
          </a:solidFill>
        </p:spPr>
        <p:txBody>
          <a:bodyPr wrap="square" rtlCol="0">
            <a:spAutoFit/>
          </a:bodyPr>
          <a:lstStyle/>
          <a:p>
            <a:r>
              <a:rPr lang="en-US" sz="1400" i="1" dirty="0">
                <a:solidFill>
                  <a:schemeClr val="tx1">
                    <a:lumMod val="50000"/>
                    <a:lumOff val="50000"/>
                  </a:schemeClr>
                </a:solidFill>
              </a:rPr>
              <a:t>What is the classic </a:t>
            </a:r>
            <a:r>
              <a:rPr lang="en-US" sz="1400" b="1" i="1" dirty="0">
                <a:solidFill>
                  <a:schemeClr val="tx1">
                    <a:lumMod val="50000"/>
                    <a:lumOff val="50000"/>
                  </a:schemeClr>
                </a:solidFill>
              </a:rPr>
              <a:t>structural</a:t>
            </a:r>
            <a:r>
              <a:rPr lang="en-US" sz="1400" i="1" dirty="0">
                <a:solidFill>
                  <a:schemeClr val="tx1">
                    <a:lumMod val="50000"/>
                    <a:lumOff val="50000"/>
                  </a:schemeClr>
                </a:solidFill>
              </a:rPr>
              <a:t> pituitary abnormality associated with ON hypoplasia?</a:t>
            </a:r>
          </a:p>
          <a:p>
            <a:r>
              <a:rPr lang="en-US" sz="1400" dirty="0">
                <a:solidFill>
                  <a:schemeClr val="tx1">
                    <a:lumMod val="50000"/>
                    <a:lumOff val="50000"/>
                  </a:schemeClr>
                </a:solidFill>
              </a:rPr>
              <a:t>Anterior pituitary hypoplasia coupled with an  ectopic  posterior pituitary</a:t>
            </a:r>
          </a:p>
          <a:p>
            <a:endParaRPr lang="en-US" sz="1400" i="1" dirty="0">
              <a:solidFill>
                <a:schemeClr val="tx1">
                  <a:lumMod val="50000"/>
                  <a:lumOff val="50000"/>
                </a:schemeClr>
              </a:solidFill>
            </a:endParaRPr>
          </a:p>
          <a:p>
            <a:r>
              <a:rPr lang="en-US" sz="1400" i="1" dirty="0">
                <a:solidFill>
                  <a:schemeClr val="tx1">
                    <a:lumMod val="50000"/>
                    <a:lumOff val="50000"/>
                  </a:schemeClr>
                </a:solidFill>
              </a:rPr>
              <a:t>How will this manifest on neuroimaging?</a:t>
            </a:r>
          </a:p>
          <a:p>
            <a:r>
              <a:rPr lang="en-US" sz="1400" dirty="0">
                <a:solidFill>
                  <a:schemeClr val="tx1">
                    <a:lumMod val="50000"/>
                    <a:lumOff val="50000"/>
                  </a:schemeClr>
                </a:solidFill>
              </a:rPr>
              <a:t>As an absent/hypoplastic anterior pituitary coupled with a  bright  spot at the  upper  infundibulum</a:t>
            </a:r>
          </a:p>
        </p:txBody>
      </p:sp>
      <p:sp>
        <p:nvSpPr>
          <p:cNvPr id="6" name="TextBox 5">
            <a:extLst>
              <a:ext uri="{FF2B5EF4-FFF2-40B4-BE49-F238E27FC236}">
                <a16:creationId xmlns:a16="http://schemas.microsoft.com/office/drawing/2014/main" id="{DEEFFBFF-E94E-116A-AAFF-0DCF6D8E3C3B}"/>
              </a:ext>
            </a:extLst>
          </p:cNvPr>
          <p:cNvSpPr txBox="1"/>
          <p:nvPr/>
        </p:nvSpPr>
        <p:spPr>
          <a:xfrm>
            <a:off x="726419" y="3822918"/>
            <a:ext cx="4302781" cy="1815882"/>
          </a:xfrm>
          <a:prstGeom prst="rect">
            <a:avLst/>
          </a:prstGeom>
          <a:solidFill>
            <a:srgbClr val="FFDB69"/>
          </a:solidFill>
        </p:spPr>
        <p:txBody>
          <a:bodyPr wrap="none" rtlCol="0">
            <a:spAutoFit/>
          </a:bodyPr>
          <a:lstStyle/>
          <a:p>
            <a:r>
              <a:rPr lang="en-US" sz="1400" i="1" dirty="0"/>
              <a:t>What pituitary-related deficiencies may be present?</a:t>
            </a:r>
          </a:p>
          <a:p>
            <a:r>
              <a:rPr lang="en-US" sz="1400" dirty="0"/>
              <a:t>Anything up to and including panhypopituitarism</a:t>
            </a:r>
          </a:p>
          <a:p>
            <a:endParaRPr lang="en-US" sz="1400" dirty="0"/>
          </a:p>
          <a:p>
            <a:r>
              <a:rPr lang="en-US" sz="1400" i="1" dirty="0"/>
              <a:t>If an infant/child has ON hypoplasia and…</a:t>
            </a:r>
          </a:p>
          <a:p>
            <a:r>
              <a:rPr lang="en-US" sz="1400" i="1" dirty="0"/>
              <a:t>…short stature, think: </a:t>
            </a:r>
            <a:r>
              <a:rPr lang="en-US" sz="1400" dirty="0"/>
              <a:t>Growth-hormone deficiency</a:t>
            </a:r>
          </a:p>
          <a:p>
            <a:r>
              <a:rPr lang="en-US" sz="1400" i="1" dirty="0"/>
              <a:t>…neonatal jaundice, think: </a:t>
            </a:r>
            <a:r>
              <a:rPr lang="en-US" sz="1400" dirty="0"/>
              <a:t>Hypothyroidism</a:t>
            </a:r>
          </a:p>
          <a:p>
            <a:r>
              <a:rPr lang="en-US" sz="1400" i="1" dirty="0">
                <a:solidFill>
                  <a:srgbClr val="FFDB69"/>
                </a:solidFill>
              </a:rPr>
              <a:t>…hypoglycemia/seizures, think: </a:t>
            </a:r>
            <a:r>
              <a:rPr lang="en-US" sz="1400" dirty="0">
                <a:solidFill>
                  <a:srgbClr val="FFDB69"/>
                </a:solidFill>
              </a:rPr>
              <a:t>Panhypopituitarism</a:t>
            </a:r>
          </a:p>
          <a:p>
            <a:r>
              <a:rPr lang="en-US" sz="1400" i="1" dirty="0">
                <a:solidFill>
                  <a:srgbClr val="FFDB69"/>
                </a:solidFill>
              </a:rPr>
              <a:t>…diabetes insipidus, think: </a:t>
            </a:r>
            <a:r>
              <a:rPr lang="en-US" sz="1400" dirty="0">
                <a:solidFill>
                  <a:srgbClr val="FFDB69"/>
                </a:solidFill>
              </a:rPr>
              <a:t>Hypocortisolism</a:t>
            </a:r>
          </a:p>
        </p:txBody>
      </p:sp>
      <p:sp>
        <p:nvSpPr>
          <p:cNvPr id="2" name="Oval 1">
            <a:extLst>
              <a:ext uri="{FF2B5EF4-FFF2-40B4-BE49-F238E27FC236}">
                <a16:creationId xmlns:a16="http://schemas.microsoft.com/office/drawing/2014/main" id="{06210155-FE3F-448F-9971-DE121E80A8D2}"/>
              </a:ext>
            </a:extLst>
          </p:cNvPr>
          <p:cNvSpPr/>
          <p:nvPr/>
        </p:nvSpPr>
        <p:spPr>
          <a:xfrm>
            <a:off x="4800600" y="3505200"/>
            <a:ext cx="4114800" cy="1828800"/>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Frame 3">
            <a:extLst>
              <a:ext uri="{FF2B5EF4-FFF2-40B4-BE49-F238E27FC236}">
                <a16:creationId xmlns:a16="http://schemas.microsoft.com/office/drawing/2014/main" id="{86A7C9C9-81FD-7FB2-5FBB-6B8EB36CC122}"/>
              </a:ext>
            </a:extLst>
          </p:cNvPr>
          <p:cNvSpPr/>
          <p:nvPr/>
        </p:nvSpPr>
        <p:spPr>
          <a:xfrm>
            <a:off x="2057400" y="2522538"/>
            <a:ext cx="2097088" cy="1343920"/>
          </a:xfrm>
          <a:prstGeom prst="frame">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Tree>
    <p:extLst>
      <p:ext uri="{BB962C8B-B14F-4D97-AF65-F5344CB8AC3E}">
        <p14:creationId xmlns:p14="http://schemas.microsoft.com/office/powerpoint/2010/main" val="489694892"/>
      </p:ext>
    </p:extLst>
  </p:cSld>
  <p:clrMapOvr>
    <a:masterClrMapping/>
  </p:clrMapOvr>
</p:sld>
</file>

<file path=ppt/slides/slide1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Text Box 13">
            <a:extLst>
              <a:ext uri="{FF2B5EF4-FFF2-40B4-BE49-F238E27FC236}">
                <a16:creationId xmlns:a16="http://schemas.microsoft.com/office/drawing/2014/main" id="{3C33F021-6FE1-431C-A26B-E52190B415D8}"/>
              </a:ext>
            </a:extLst>
          </p:cNvPr>
          <p:cNvSpPr txBox="1">
            <a:spLocks noChangeArrowheads="1"/>
          </p:cNvSpPr>
          <p:nvPr/>
        </p:nvSpPr>
        <p:spPr bwMode="auto">
          <a:xfrm>
            <a:off x="4800600" y="5257800"/>
            <a:ext cx="4294188" cy="1230313"/>
          </a:xfrm>
          <a:prstGeom prst="rect">
            <a:avLst/>
          </a:prstGeom>
          <a:solidFill>
            <a:srgbClr val="FFCC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Tilted-Disc Syndrome</a:t>
            </a:r>
          </a:p>
          <a:p>
            <a:pPr eaLnBrk="1" hangingPunct="1">
              <a:spcBef>
                <a:spcPct val="0"/>
              </a:spcBef>
              <a:buClrTx/>
              <a:buSzTx/>
              <a:buFontTx/>
              <a:buNone/>
            </a:pPr>
            <a:r>
              <a:rPr lang="en-US" altLang="en-US" sz="1200"/>
              <a:t>1) Superior pole appears…</a:t>
            </a:r>
            <a:r>
              <a:rPr lang="en-US" altLang="en-US" sz="1200" b="1">
                <a:solidFill>
                  <a:srgbClr val="0000FF"/>
                </a:solidFill>
              </a:rPr>
              <a:t>elevated</a:t>
            </a:r>
            <a:r>
              <a:rPr lang="en-US" altLang="en-US" sz="1200"/>
              <a:t>, inferior…</a:t>
            </a:r>
            <a:r>
              <a:rPr lang="en-US" altLang="en-US" sz="1200" b="1">
                <a:solidFill>
                  <a:srgbClr val="0000FF"/>
                </a:solidFill>
              </a:rPr>
              <a:t>recessed</a:t>
            </a:r>
          </a:p>
          <a:p>
            <a:pPr eaLnBrk="1" hangingPunct="1">
              <a:spcBef>
                <a:spcPct val="0"/>
              </a:spcBef>
              <a:buClrTx/>
              <a:buSzTx/>
              <a:buFontTx/>
              <a:buNone/>
            </a:pPr>
            <a:r>
              <a:rPr lang="en-US" altLang="en-US" sz="1200"/>
              <a:t>2) </a:t>
            </a:r>
            <a:r>
              <a:rPr lang="en-US" altLang="en-US" sz="1200">
                <a:solidFill>
                  <a:srgbClr val="FFCC99"/>
                </a:solidFill>
              </a:rPr>
              <a:t>Associated with…</a:t>
            </a:r>
            <a:r>
              <a:rPr lang="en-US" altLang="en-US" sz="1200" b="1">
                <a:solidFill>
                  <a:srgbClr val="FFCC99"/>
                </a:solidFill>
              </a:rPr>
              <a:t>situs inversus</a:t>
            </a:r>
            <a:r>
              <a:rPr lang="en-US" altLang="en-US" sz="1200">
                <a:solidFill>
                  <a:srgbClr val="FFCC99"/>
                </a:solidFill>
              </a:rPr>
              <a:t> of retinal vessels</a:t>
            </a:r>
          </a:p>
          <a:p>
            <a:pPr eaLnBrk="1" hangingPunct="1">
              <a:spcBef>
                <a:spcPct val="0"/>
              </a:spcBef>
              <a:buClrTx/>
              <a:buSzTx/>
              <a:buFontTx/>
              <a:buNone/>
            </a:pPr>
            <a:r>
              <a:rPr lang="en-US" altLang="en-US" sz="1200"/>
              <a:t>3) </a:t>
            </a:r>
            <a:r>
              <a:rPr lang="en-US" altLang="en-US" sz="1200">
                <a:solidFill>
                  <a:srgbClr val="FFCC99"/>
                </a:solidFill>
              </a:rPr>
              <a:t>Fundus abnormality produces…</a:t>
            </a:r>
            <a:r>
              <a:rPr lang="en-US" altLang="en-US" sz="1200" b="1">
                <a:solidFill>
                  <a:srgbClr val="FFCC99"/>
                </a:solidFill>
              </a:rPr>
              <a:t>myopic astigmatism</a:t>
            </a:r>
          </a:p>
          <a:p>
            <a:pPr eaLnBrk="1" hangingPunct="1">
              <a:spcBef>
                <a:spcPct val="0"/>
              </a:spcBef>
              <a:buClrTx/>
              <a:buSzTx/>
              <a:buFontTx/>
              <a:buNone/>
            </a:pPr>
            <a:r>
              <a:rPr lang="en-US" altLang="en-US" sz="1200"/>
              <a:t>4) </a:t>
            </a:r>
            <a:r>
              <a:rPr lang="en-US" altLang="en-US" sz="1200">
                <a:solidFill>
                  <a:srgbClr val="FFCC99"/>
                </a:solidFill>
              </a:rPr>
              <a:t>VF testing reveals…</a:t>
            </a:r>
            <a:r>
              <a:rPr lang="en-US" altLang="en-US" sz="1200" b="1">
                <a:solidFill>
                  <a:srgbClr val="FFCC99"/>
                </a:solidFill>
              </a:rPr>
              <a:t>bitemporal hemianopia</a:t>
            </a:r>
            <a:r>
              <a:rPr lang="en-US" altLang="en-US" sz="1200">
                <a:solidFill>
                  <a:srgbClr val="FFCC99"/>
                </a:solidFill>
              </a:rPr>
              <a:t> that doesn’t</a:t>
            </a:r>
          </a:p>
          <a:p>
            <a:pPr eaLnBrk="1" hangingPunct="1">
              <a:spcBef>
                <a:spcPct val="0"/>
              </a:spcBef>
              <a:buClrTx/>
              <a:buSzTx/>
              <a:buFontTx/>
              <a:buNone/>
            </a:pPr>
            <a:r>
              <a:rPr lang="en-US" altLang="en-US" sz="1200">
                <a:solidFill>
                  <a:srgbClr val="FFCC99"/>
                </a:solidFill>
              </a:rPr>
              <a:t>   …</a:t>
            </a:r>
            <a:r>
              <a:rPr lang="en-US" altLang="en-US" sz="1200" b="1">
                <a:solidFill>
                  <a:srgbClr val="FFCC99"/>
                </a:solidFill>
              </a:rPr>
              <a:t>respect the vertical</a:t>
            </a:r>
            <a:r>
              <a:rPr lang="en-US" altLang="en-US" sz="1200">
                <a:solidFill>
                  <a:srgbClr val="FFCC99"/>
                </a:solidFill>
              </a:rPr>
              <a:t> and may…</a:t>
            </a:r>
            <a:r>
              <a:rPr lang="en-US" altLang="en-US" sz="1200" b="1">
                <a:solidFill>
                  <a:srgbClr val="FFCC99"/>
                </a:solidFill>
              </a:rPr>
              <a:t>resolve with refraction</a:t>
            </a:r>
          </a:p>
        </p:txBody>
      </p:sp>
      <p:sp>
        <p:nvSpPr>
          <p:cNvPr id="28" name="Text Box 13">
            <a:extLst>
              <a:ext uri="{FF2B5EF4-FFF2-40B4-BE49-F238E27FC236}">
                <a16:creationId xmlns:a16="http://schemas.microsoft.com/office/drawing/2014/main" id="{DEA6B129-DEFC-4933-98B7-C68271CF2D81}"/>
              </a:ext>
            </a:extLst>
          </p:cNvPr>
          <p:cNvSpPr txBox="1">
            <a:spLocks noChangeArrowheads="1"/>
          </p:cNvSpPr>
          <p:nvPr/>
        </p:nvSpPr>
        <p:spPr bwMode="auto">
          <a:xfrm>
            <a:off x="4800600" y="5257800"/>
            <a:ext cx="4216400" cy="1231106"/>
          </a:xfrm>
          <a:prstGeom prst="rect">
            <a:avLst/>
          </a:prstGeom>
          <a:solidFill>
            <a:srgbClr val="FFCC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dirty="0">
                <a:solidFill>
                  <a:schemeClr val="bg1">
                    <a:lumMod val="65000"/>
                  </a:schemeClr>
                </a:solidFill>
              </a:rPr>
              <a:t>Tilted-Disc Syndrome</a:t>
            </a:r>
          </a:p>
          <a:p>
            <a:pPr eaLnBrk="1" hangingPunct="1">
              <a:spcBef>
                <a:spcPct val="0"/>
              </a:spcBef>
              <a:buClrTx/>
              <a:buSzTx/>
              <a:buFontTx/>
              <a:buNone/>
            </a:pPr>
            <a:r>
              <a:rPr lang="en-US" altLang="en-US" sz="1200" dirty="0">
                <a:solidFill>
                  <a:srgbClr val="FFCC99"/>
                </a:solidFill>
              </a:rPr>
              <a:t>1) Superior pole appears…</a:t>
            </a:r>
            <a:r>
              <a:rPr lang="en-US" altLang="en-US" sz="1200" b="1" dirty="0">
                <a:solidFill>
                  <a:srgbClr val="FFCC99"/>
                </a:solidFill>
              </a:rPr>
              <a:t>elevated</a:t>
            </a:r>
            <a:r>
              <a:rPr lang="en-US" altLang="en-US" sz="1200" dirty="0">
                <a:solidFill>
                  <a:srgbClr val="FFCC99"/>
                </a:solidFill>
              </a:rPr>
              <a:t>, inferior… </a:t>
            </a:r>
            <a:r>
              <a:rPr lang="en-US" altLang="en-US" sz="1200" b="1" dirty="0">
                <a:solidFill>
                  <a:srgbClr val="FFCC99"/>
                </a:solidFill>
              </a:rPr>
              <a:t>recessed</a:t>
            </a:r>
          </a:p>
          <a:p>
            <a:pPr eaLnBrk="1" hangingPunct="1">
              <a:spcBef>
                <a:spcPct val="0"/>
              </a:spcBef>
              <a:buClrTx/>
              <a:buSzTx/>
              <a:buFontTx/>
              <a:buNone/>
            </a:pPr>
            <a:r>
              <a:rPr lang="en-US" altLang="en-US" sz="1200" dirty="0">
                <a:solidFill>
                  <a:srgbClr val="FFCC99"/>
                </a:solidFill>
              </a:rPr>
              <a:t>2) Associated with…</a:t>
            </a:r>
            <a:r>
              <a:rPr lang="en-US" altLang="en-US" sz="1200" b="1" dirty="0">
                <a:solidFill>
                  <a:srgbClr val="FFCC99"/>
                </a:solidFill>
              </a:rPr>
              <a:t>situs inversus</a:t>
            </a:r>
            <a:r>
              <a:rPr lang="en-US" altLang="en-US" sz="1200" dirty="0">
                <a:solidFill>
                  <a:srgbClr val="FFCC99"/>
                </a:solidFill>
              </a:rPr>
              <a:t> of retinal vessels</a:t>
            </a:r>
          </a:p>
          <a:p>
            <a:pPr eaLnBrk="1" hangingPunct="1">
              <a:spcBef>
                <a:spcPct val="0"/>
              </a:spcBef>
              <a:buClrTx/>
              <a:buSzTx/>
              <a:buFontTx/>
              <a:buNone/>
            </a:pPr>
            <a:r>
              <a:rPr lang="en-US" altLang="en-US" sz="1200" dirty="0">
                <a:solidFill>
                  <a:srgbClr val="FFCC99"/>
                </a:solidFill>
              </a:rPr>
              <a:t>3) Fundus abnormality produces… </a:t>
            </a:r>
            <a:r>
              <a:rPr lang="en-US" altLang="en-US" sz="1200" b="1" dirty="0">
                <a:solidFill>
                  <a:srgbClr val="FFCC99"/>
                </a:solidFill>
              </a:rPr>
              <a:t>myopic </a:t>
            </a:r>
            <a:r>
              <a:rPr lang="en-US" altLang="en-US" sz="1200" b="1" dirty="0" err="1">
                <a:solidFill>
                  <a:srgbClr val="FFCC99"/>
                </a:solidFill>
              </a:rPr>
              <a:t>astigm</a:t>
            </a:r>
            <a:endParaRPr lang="en-US" altLang="en-US" sz="1200" b="1" dirty="0">
              <a:solidFill>
                <a:srgbClr val="FFCC99"/>
              </a:solidFill>
            </a:endParaRPr>
          </a:p>
          <a:p>
            <a:pPr eaLnBrk="1" hangingPunct="1">
              <a:spcBef>
                <a:spcPct val="0"/>
              </a:spcBef>
              <a:buClrTx/>
              <a:buSzTx/>
              <a:buFontTx/>
              <a:buNone/>
            </a:pPr>
            <a:r>
              <a:rPr lang="en-US" altLang="en-US" sz="1200" dirty="0">
                <a:solidFill>
                  <a:srgbClr val="FFCC99"/>
                </a:solidFill>
              </a:rPr>
              <a:t>4) VF testing reveals…</a:t>
            </a:r>
            <a:r>
              <a:rPr lang="en-US" altLang="en-US" sz="1200" b="1" dirty="0">
                <a:solidFill>
                  <a:srgbClr val="FFCC99"/>
                </a:solidFill>
              </a:rPr>
              <a:t>bitemporal hemianopia</a:t>
            </a:r>
            <a:r>
              <a:rPr lang="en-US" altLang="en-US" sz="1200" dirty="0">
                <a:solidFill>
                  <a:srgbClr val="FFCC99"/>
                </a:solidFill>
              </a:rPr>
              <a:t> that </a:t>
            </a:r>
            <a:r>
              <a:rPr lang="en-US" altLang="en-US" sz="1200" dirty="0" err="1">
                <a:solidFill>
                  <a:srgbClr val="FFCC99"/>
                </a:solidFill>
              </a:rPr>
              <a:t>doesn’t</a:t>
            </a:r>
            <a:r>
              <a:rPr lang="en-US" altLang="en-US" sz="1200" b="1" dirty="0" err="1">
                <a:solidFill>
                  <a:srgbClr val="FFCC99"/>
                </a:solidFill>
              </a:rPr>
              <a:t>with</a:t>
            </a:r>
            <a:r>
              <a:rPr lang="en-US" altLang="en-US" sz="1200" b="1" dirty="0">
                <a:solidFill>
                  <a:srgbClr val="FFCC99"/>
                </a:solidFill>
              </a:rPr>
              <a:t> refract</a:t>
            </a:r>
          </a:p>
        </p:txBody>
      </p:sp>
      <p:sp>
        <p:nvSpPr>
          <p:cNvPr id="56330" name="Text Box 14">
            <a:extLst>
              <a:ext uri="{FF2B5EF4-FFF2-40B4-BE49-F238E27FC236}">
                <a16:creationId xmlns:a16="http://schemas.microsoft.com/office/drawing/2014/main" id="{E45ACE8A-191D-4C29-8A7A-120D0E2FCE5F}"/>
              </a:ext>
            </a:extLst>
          </p:cNvPr>
          <p:cNvSpPr txBox="1">
            <a:spLocks noChangeArrowheads="1"/>
          </p:cNvSpPr>
          <p:nvPr/>
        </p:nvSpPr>
        <p:spPr bwMode="auto">
          <a:xfrm>
            <a:off x="4648200" y="2576513"/>
            <a:ext cx="3522663" cy="862012"/>
          </a:xfrm>
          <a:prstGeom prst="rect">
            <a:avLst/>
          </a:prstGeom>
          <a:solidFill>
            <a:srgbClr val="FFC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solidFill>
                  <a:schemeClr val="bg1">
                    <a:lumMod val="65000"/>
                  </a:schemeClr>
                </a:solidFill>
              </a:rPr>
              <a:t>Myelinated RNFL</a:t>
            </a:r>
          </a:p>
          <a:p>
            <a:pPr eaLnBrk="1" hangingPunct="1">
              <a:spcBef>
                <a:spcPct val="0"/>
              </a:spcBef>
              <a:buClrTx/>
              <a:buSzTx/>
              <a:buFontTx/>
              <a:buNone/>
            </a:pPr>
            <a:r>
              <a:rPr lang="en-US" altLang="en-US" sz="1200">
                <a:solidFill>
                  <a:schemeClr val="bg1">
                    <a:lumMod val="65000"/>
                  </a:schemeClr>
                </a:solidFill>
              </a:rPr>
              <a:t>1) Myelin normally ends at the…</a:t>
            </a:r>
            <a:r>
              <a:rPr lang="en-US" altLang="en-US" sz="1200" b="1">
                <a:solidFill>
                  <a:schemeClr val="bg1">
                    <a:lumMod val="65000"/>
                  </a:schemeClr>
                </a:solidFill>
              </a:rPr>
              <a:t>lamina cribrosa</a:t>
            </a:r>
          </a:p>
          <a:p>
            <a:pPr eaLnBrk="1" hangingPunct="1">
              <a:spcBef>
                <a:spcPct val="0"/>
              </a:spcBef>
              <a:buClrTx/>
              <a:buSzTx/>
              <a:buFontTx/>
              <a:buNone/>
            </a:pPr>
            <a:r>
              <a:rPr lang="en-US" altLang="en-US" sz="1200">
                <a:solidFill>
                  <a:schemeClr val="bg1">
                    <a:lumMod val="65000"/>
                  </a:schemeClr>
                </a:solidFill>
              </a:rPr>
              <a:t>2) Can be…</a:t>
            </a:r>
            <a:r>
              <a:rPr lang="en-US" altLang="en-US" sz="1200" b="1">
                <a:solidFill>
                  <a:schemeClr val="bg1">
                    <a:lumMod val="65000"/>
                  </a:schemeClr>
                </a:solidFill>
              </a:rPr>
              <a:t>patchy</a:t>
            </a:r>
            <a:r>
              <a:rPr lang="en-US" altLang="en-US" sz="1200">
                <a:solidFill>
                  <a:schemeClr val="bg1">
                    <a:lumMod val="65000"/>
                  </a:schemeClr>
                </a:solidFill>
              </a:rPr>
              <a:t> and </a:t>
            </a:r>
            <a:r>
              <a:rPr lang="en-US" altLang="en-US" sz="1200" b="1">
                <a:solidFill>
                  <a:schemeClr val="bg1">
                    <a:lumMod val="65000"/>
                  </a:schemeClr>
                </a:solidFill>
              </a:rPr>
              <a:t>discontinuous</a:t>
            </a:r>
          </a:p>
          <a:p>
            <a:pPr eaLnBrk="1" hangingPunct="1">
              <a:spcBef>
                <a:spcPct val="0"/>
              </a:spcBef>
              <a:buClrTx/>
              <a:buSzTx/>
              <a:buFontTx/>
              <a:buNone/>
            </a:pPr>
            <a:r>
              <a:rPr lang="en-US" altLang="en-US" sz="1200">
                <a:solidFill>
                  <a:schemeClr val="bg1">
                    <a:lumMod val="65000"/>
                  </a:schemeClr>
                </a:solidFill>
              </a:rPr>
              <a:t>3) Corresponding VF has an…</a:t>
            </a:r>
            <a:r>
              <a:rPr lang="en-US" altLang="en-US" sz="1200" b="1">
                <a:solidFill>
                  <a:schemeClr val="bg1">
                    <a:lumMod val="65000"/>
                  </a:schemeClr>
                </a:solidFill>
              </a:rPr>
              <a:t>absolute</a:t>
            </a:r>
            <a:r>
              <a:rPr lang="en-US" altLang="en-US" sz="1200">
                <a:solidFill>
                  <a:schemeClr val="bg1">
                    <a:lumMod val="65000"/>
                  </a:schemeClr>
                </a:solidFill>
              </a:rPr>
              <a:t> scotoma</a:t>
            </a:r>
          </a:p>
        </p:txBody>
      </p:sp>
      <p:sp>
        <p:nvSpPr>
          <p:cNvPr id="56331" name="Text Box 15">
            <a:extLst>
              <a:ext uri="{FF2B5EF4-FFF2-40B4-BE49-F238E27FC236}">
                <a16:creationId xmlns:a16="http://schemas.microsoft.com/office/drawing/2014/main" id="{E7D5CBA5-0945-4399-B0FB-53830B5EE3B7}"/>
              </a:ext>
            </a:extLst>
          </p:cNvPr>
          <p:cNvSpPr txBox="1">
            <a:spLocks noChangeArrowheads="1"/>
          </p:cNvSpPr>
          <p:nvPr/>
        </p:nvSpPr>
        <p:spPr bwMode="auto">
          <a:xfrm>
            <a:off x="5410200" y="1687513"/>
            <a:ext cx="3640740" cy="677108"/>
          </a:xfrm>
          <a:prstGeom prst="rect">
            <a:avLst/>
          </a:prstGeom>
          <a:solidFill>
            <a:srgbClr val="FFFF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solidFill>
                  <a:schemeClr val="bg1">
                    <a:lumMod val="75000"/>
                  </a:schemeClr>
                </a:solidFill>
              </a:rPr>
              <a:t>Megalopapilla</a:t>
            </a:r>
          </a:p>
          <a:p>
            <a:pPr eaLnBrk="1" hangingPunct="1">
              <a:spcBef>
                <a:spcPct val="0"/>
              </a:spcBef>
              <a:buClrTx/>
              <a:buSzTx/>
              <a:buFontTx/>
              <a:buNone/>
            </a:pPr>
            <a:r>
              <a:rPr lang="en-US" altLang="en-US" sz="1200">
                <a:solidFill>
                  <a:schemeClr val="bg1">
                    <a:lumMod val="75000"/>
                  </a:schemeClr>
                </a:solidFill>
              </a:rPr>
              <a:t>1) Abnormally large diameter of…</a:t>
            </a:r>
            <a:r>
              <a:rPr lang="en-US" altLang="en-US" sz="1200" b="1">
                <a:solidFill>
                  <a:schemeClr val="bg1">
                    <a:lumMod val="75000"/>
                  </a:schemeClr>
                </a:solidFill>
              </a:rPr>
              <a:t>disc </a:t>
            </a:r>
            <a:r>
              <a:rPr lang="en-US" altLang="en-US" sz="1200">
                <a:solidFill>
                  <a:schemeClr val="bg1">
                    <a:lumMod val="75000"/>
                  </a:schemeClr>
                </a:solidFill>
              </a:rPr>
              <a:t>and</a:t>
            </a:r>
            <a:r>
              <a:rPr lang="en-US" altLang="en-US" sz="1200" b="1">
                <a:solidFill>
                  <a:schemeClr val="bg1">
                    <a:lumMod val="75000"/>
                  </a:schemeClr>
                </a:solidFill>
              </a:rPr>
              <a:t> cup</a:t>
            </a:r>
          </a:p>
          <a:p>
            <a:pPr eaLnBrk="1" hangingPunct="1">
              <a:spcBef>
                <a:spcPct val="0"/>
              </a:spcBef>
              <a:buClrTx/>
              <a:buSzTx/>
              <a:buFontTx/>
              <a:buNone/>
            </a:pPr>
            <a:r>
              <a:rPr lang="en-US" altLang="en-US" sz="1200">
                <a:solidFill>
                  <a:schemeClr val="bg1">
                    <a:lumMod val="75000"/>
                  </a:schemeClr>
                </a:solidFill>
              </a:rPr>
              <a:t>2) VF testing may reveal an…</a:t>
            </a:r>
            <a:r>
              <a:rPr lang="en-US" altLang="en-US" sz="1200" b="1">
                <a:solidFill>
                  <a:schemeClr val="bg1">
                    <a:lumMod val="75000"/>
                  </a:schemeClr>
                </a:solidFill>
              </a:rPr>
              <a:t>enlarged blind spot</a:t>
            </a:r>
          </a:p>
        </p:txBody>
      </p:sp>
      <p:sp>
        <p:nvSpPr>
          <p:cNvPr id="56332" name="Rectangle 16">
            <a:extLst>
              <a:ext uri="{FF2B5EF4-FFF2-40B4-BE49-F238E27FC236}">
                <a16:creationId xmlns:a16="http://schemas.microsoft.com/office/drawing/2014/main" id="{9903A9B6-4ADC-41AE-8364-4CA69AFD171D}"/>
              </a:ext>
            </a:extLst>
          </p:cNvPr>
          <p:cNvSpPr>
            <a:spLocks noChangeArrowheads="1"/>
          </p:cNvSpPr>
          <p:nvPr/>
        </p:nvSpPr>
        <p:spPr bwMode="auto">
          <a:xfrm>
            <a:off x="457200" y="122238"/>
            <a:ext cx="7543800" cy="8683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b"/>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ct val="85000"/>
              </a:lnSpc>
              <a:spcBef>
                <a:spcPct val="0"/>
              </a:spcBef>
              <a:buClrTx/>
              <a:buSzTx/>
              <a:buFontTx/>
              <a:buNone/>
            </a:pPr>
            <a:r>
              <a:rPr lang="en-US" altLang="en-US" sz="3200" b="1" dirty="0">
                <a:solidFill>
                  <a:schemeClr val="tx2"/>
                </a:solidFill>
              </a:rPr>
              <a:t>Developmental Abnormalities of the Optic Nerve Head</a:t>
            </a:r>
            <a:endParaRPr lang="en-US" altLang="en-US" sz="3200" dirty="0">
              <a:solidFill>
                <a:schemeClr val="tx2"/>
              </a:solidFill>
            </a:endParaRPr>
          </a:p>
        </p:txBody>
      </p:sp>
      <p:sp>
        <p:nvSpPr>
          <p:cNvPr id="56333" name="Slide Number Placeholder 1">
            <a:extLst>
              <a:ext uri="{FF2B5EF4-FFF2-40B4-BE49-F238E27FC236}">
                <a16:creationId xmlns:a16="http://schemas.microsoft.com/office/drawing/2014/main" id="{78499CE2-A9E0-46C2-9DCB-B4E6966EE106}"/>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2B87E55C-60DB-4AA1-99CA-117E25294934}" type="slidenum">
              <a:rPr lang="en-US" altLang="en-US" sz="1000"/>
              <a:pPr>
                <a:spcBef>
                  <a:spcPct val="0"/>
                </a:spcBef>
                <a:buClrTx/>
                <a:buSzTx/>
                <a:buFontTx/>
                <a:buNone/>
              </a:pPr>
              <a:t>154</a:t>
            </a:fld>
            <a:endParaRPr lang="en-US" altLang="en-US" sz="1000"/>
          </a:p>
        </p:txBody>
      </p:sp>
      <p:sp>
        <p:nvSpPr>
          <p:cNvPr id="20" name="Text Box 10">
            <a:extLst>
              <a:ext uri="{FF2B5EF4-FFF2-40B4-BE49-F238E27FC236}">
                <a16:creationId xmlns:a16="http://schemas.microsoft.com/office/drawing/2014/main" id="{4F5CB1D8-CA09-4A1A-9DBB-3D21FA005662}"/>
              </a:ext>
            </a:extLst>
          </p:cNvPr>
          <p:cNvSpPr txBox="1">
            <a:spLocks noChangeArrowheads="1"/>
          </p:cNvSpPr>
          <p:nvPr/>
        </p:nvSpPr>
        <p:spPr bwMode="auto">
          <a:xfrm>
            <a:off x="1371600" y="4267200"/>
            <a:ext cx="3057525" cy="2154238"/>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Morning-Glory Disc</a:t>
            </a:r>
          </a:p>
          <a:p>
            <a:pPr eaLnBrk="1" hangingPunct="1">
              <a:spcBef>
                <a:spcPct val="0"/>
              </a:spcBef>
              <a:buClrTx/>
              <a:buSzTx/>
              <a:buFontTx/>
              <a:buNone/>
            </a:pPr>
            <a:r>
              <a:rPr lang="en-US" altLang="en-US" sz="1200"/>
              <a:t>--DFE reveals:</a:t>
            </a:r>
          </a:p>
          <a:p>
            <a:pPr eaLnBrk="1" hangingPunct="1">
              <a:spcBef>
                <a:spcPct val="0"/>
              </a:spcBef>
              <a:buClrTx/>
              <a:buSzTx/>
              <a:buFontTx/>
              <a:buNone/>
            </a:pPr>
            <a:r>
              <a:rPr lang="en-US" altLang="en-US" sz="1200"/>
              <a:t>  1) A funnel-shaped…</a:t>
            </a:r>
            <a:r>
              <a:rPr lang="en-US" altLang="en-US" sz="1200" b="1">
                <a:solidFill>
                  <a:srgbClr val="0000FF"/>
                </a:solidFill>
              </a:rPr>
              <a:t>excavation</a:t>
            </a:r>
            <a:endParaRPr lang="en-US" altLang="en-US" sz="1200"/>
          </a:p>
          <a:p>
            <a:pPr eaLnBrk="1" hangingPunct="1">
              <a:spcBef>
                <a:spcPct val="0"/>
              </a:spcBef>
              <a:buClrTx/>
              <a:buSzTx/>
              <a:buFontTx/>
              <a:buNone/>
            </a:pPr>
            <a:r>
              <a:rPr lang="en-US" altLang="en-US" sz="1200"/>
              <a:t>  2) Number of vessels crossing the rim</a:t>
            </a:r>
          </a:p>
          <a:p>
            <a:pPr eaLnBrk="1" hangingPunct="1">
              <a:spcBef>
                <a:spcPct val="0"/>
              </a:spcBef>
              <a:buClrTx/>
              <a:buSzTx/>
              <a:buFontTx/>
              <a:buNone/>
            </a:pPr>
            <a:r>
              <a:rPr lang="en-US" altLang="en-US" sz="1200"/>
              <a:t>    seems abnormally…</a:t>
            </a:r>
            <a:r>
              <a:rPr lang="en-US" altLang="en-US" sz="1200" b="1">
                <a:solidFill>
                  <a:srgbClr val="0000FF"/>
                </a:solidFill>
              </a:rPr>
              <a:t>high</a:t>
            </a:r>
            <a:r>
              <a:rPr lang="en-US" altLang="en-US" sz="1200"/>
              <a:t> </a:t>
            </a:r>
            <a:endParaRPr lang="en-US" altLang="en-US" sz="1200" b="1">
              <a:solidFill>
                <a:srgbClr val="0000FF"/>
              </a:solidFill>
            </a:endParaRPr>
          </a:p>
          <a:p>
            <a:pPr eaLnBrk="1" hangingPunct="1">
              <a:spcBef>
                <a:spcPct val="0"/>
              </a:spcBef>
              <a:buClrTx/>
              <a:buSzTx/>
              <a:buFontTx/>
              <a:buNone/>
            </a:pPr>
            <a:r>
              <a:rPr lang="en-US" altLang="en-US" sz="1200"/>
              <a:t>--Tissue is…</a:t>
            </a:r>
            <a:r>
              <a:rPr lang="en-US" altLang="en-US" sz="1200" b="1">
                <a:solidFill>
                  <a:srgbClr val="0000FF"/>
                </a:solidFill>
              </a:rPr>
              <a:t>contractile</a:t>
            </a:r>
            <a:r>
              <a:rPr lang="en-US" altLang="en-US" sz="1200"/>
              <a:t>, so cup seems</a:t>
            </a:r>
          </a:p>
          <a:p>
            <a:pPr eaLnBrk="1" hangingPunct="1">
              <a:spcBef>
                <a:spcPct val="0"/>
              </a:spcBef>
              <a:buClrTx/>
              <a:buSzTx/>
              <a:buFontTx/>
              <a:buNone/>
            </a:pPr>
            <a:r>
              <a:rPr lang="en-US" altLang="en-US" sz="1200"/>
              <a:t>  to…</a:t>
            </a:r>
            <a:r>
              <a:rPr lang="en-US" altLang="en-US" sz="1200" b="1">
                <a:solidFill>
                  <a:srgbClr val="0000FF"/>
                </a:solidFill>
              </a:rPr>
              <a:t>open </a:t>
            </a:r>
            <a:r>
              <a:rPr lang="en-US" altLang="en-US" sz="1200">
                <a:solidFill>
                  <a:srgbClr val="0000FF"/>
                </a:solidFill>
              </a:rPr>
              <a:t>and</a:t>
            </a:r>
            <a:r>
              <a:rPr lang="en-US" altLang="en-US" sz="1200" b="1">
                <a:solidFill>
                  <a:srgbClr val="0000FF"/>
                </a:solidFill>
              </a:rPr>
              <a:t> close</a:t>
            </a:r>
            <a:r>
              <a:rPr lang="en-US" altLang="en-US" sz="1200"/>
              <a:t> (like its namesake,  </a:t>
            </a:r>
          </a:p>
          <a:p>
            <a:pPr eaLnBrk="1" hangingPunct="1">
              <a:spcBef>
                <a:spcPct val="0"/>
              </a:spcBef>
              <a:buClrTx/>
              <a:buSzTx/>
              <a:buFontTx/>
              <a:buNone/>
            </a:pPr>
            <a:r>
              <a:rPr lang="en-US" altLang="en-US" sz="1200"/>
              <a:t>  the morning-glory flower)</a:t>
            </a:r>
          </a:p>
          <a:p>
            <a:pPr eaLnBrk="1" hangingPunct="1">
              <a:spcBef>
                <a:spcPct val="0"/>
              </a:spcBef>
              <a:buClrTx/>
              <a:buSzTx/>
              <a:buFontTx/>
              <a:buNone/>
            </a:pPr>
            <a:r>
              <a:rPr lang="en-US" altLang="en-US" sz="1200"/>
              <a:t>--VA usually…</a:t>
            </a:r>
            <a:r>
              <a:rPr lang="en-US" altLang="en-US" sz="1200" b="1">
                <a:solidFill>
                  <a:srgbClr val="0000FF"/>
                </a:solidFill>
              </a:rPr>
              <a:t>20/200</a:t>
            </a:r>
            <a:r>
              <a:rPr lang="en-US" altLang="en-US" sz="1200"/>
              <a:t>, but can be…</a:t>
            </a:r>
          </a:p>
          <a:p>
            <a:pPr eaLnBrk="1" hangingPunct="1">
              <a:spcBef>
                <a:spcPct val="0"/>
              </a:spcBef>
              <a:buClrTx/>
              <a:buSzTx/>
              <a:buFontTx/>
              <a:buNone/>
            </a:pPr>
            <a:r>
              <a:rPr lang="en-US" altLang="en-US" sz="1200"/>
              <a:t>   </a:t>
            </a:r>
            <a:r>
              <a:rPr lang="en-US" altLang="en-US" sz="1200" b="1">
                <a:solidFill>
                  <a:srgbClr val="0000FF"/>
                </a:solidFill>
              </a:rPr>
              <a:t>20/20&lt;-&gt;NLP</a:t>
            </a:r>
          </a:p>
          <a:p>
            <a:pPr eaLnBrk="1" hangingPunct="1">
              <a:spcBef>
                <a:spcPct val="0"/>
              </a:spcBef>
              <a:buClrTx/>
              <a:buSzTx/>
              <a:buFontTx/>
              <a:buNone/>
            </a:pPr>
            <a:r>
              <a:rPr lang="en-US" altLang="en-US" sz="1200"/>
              <a:t>--1/3 develop…</a:t>
            </a:r>
            <a:r>
              <a:rPr lang="en-US" altLang="en-US" sz="1200" b="1">
                <a:solidFill>
                  <a:srgbClr val="CCECFF"/>
                </a:solidFill>
              </a:rPr>
              <a:t>serous</a:t>
            </a:r>
            <a:r>
              <a:rPr lang="en-US" altLang="en-US" sz="1200" b="1">
                <a:solidFill>
                  <a:srgbClr val="0000FF"/>
                </a:solidFill>
              </a:rPr>
              <a:t> </a:t>
            </a:r>
            <a:r>
              <a:rPr lang="en-US" altLang="en-US" sz="1200" b="1">
                <a:solidFill>
                  <a:srgbClr val="CCECFF"/>
                </a:solidFill>
              </a:rPr>
              <a:t>RD</a:t>
            </a:r>
          </a:p>
        </p:txBody>
      </p:sp>
      <p:sp>
        <p:nvSpPr>
          <p:cNvPr id="21" name="Text Box 3">
            <a:extLst>
              <a:ext uri="{FF2B5EF4-FFF2-40B4-BE49-F238E27FC236}">
                <a16:creationId xmlns:a16="http://schemas.microsoft.com/office/drawing/2014/main" id="{41E65286-1344-4B1D-9C7C-2CEEABB1C361}"/>
              </a:ext>
            </a:extLst>
          </p:cNvPr>
          <p:cNvSpPr txBox="1">
            <a:spLocks noChangeArrowheads="1"/>
          </p:cNvSpPr>
          <p:nvPr/>
        </p:nvSpPr>
        <p:spPr bwMode="auto">
          <a:xfrm>
            <a:off x="793750" y="3505200"/>
            <a:ext cx="2274888" cy="677863"/>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r>
              <a:rPr lang="en-US" altLang="en-US" sz="1400" b="1">
                <a:solidFill>
                  <a:schemeClr val="bg1">
                    <a:lumMod val="65000"/>
                  </a:schemeClr>
                </a:solidFill>
              </a:rPr>
              <a:t>Optic Pit/Hole</a:t>
            </a:r>
          </a:p>
          <a:p>
            <a:pPr eaLnBrk="1" hangingPunct="1">
              <a:defRPr/>
            </a:pPr>
            <a:r>
              <a:rPr lang="en-US" altLang="en-US" sz="1200">
                <a:solidFill>
                  <a:schemeClr val="bg1">
                    <a:lumMod val="65000"/>
                  </a:schemeClr>
                </a:solidFill>
              </a:rPr>
              <a:t>--Associated with…</a:t>
            </a:r>
            <a:r>
              <a:rPr lang="en-US" altLang="en-US" sz="1200" b="1">
                <a:solidFill>
                  <a:schemeClr val="bg1">
                    <a:lumMod val="65000"/>
                  </a:schemeClr>
                </a:solidFill>
              </a:rPr>
              <a:t>serous RD</a:t>
            </a:r>
          </a:p>
          <a:p>
            <a:pPr eaLnBrk="1" hangingPunct="1">
              <a:defRPr/>
            </a:pPr>
            <a:r>
              <a:rPr lang="en-US" altLang="en-US" sz="1200" b="1">
                <a:solidFill>
                  <a:schemeClr val="bg1">
                    <a:lumMod val="65000"/>
                  </a:schemeClr>
                </a:solidFill>
              </a:rPr>
              <a:t>  in adulthood</a:t>
            </a:r>
          </a:p>
        </p:txBody>
      </p:sp>
      <p:sp>
        <p:nvSpPr>
          <p:cNvPr id="22" name="Line 4">
            <a:extLst>
              <a:ext uri="{FF2B5EF4-FFF2-40B4-BE49-F238E27FC236}">
                <a16:creationId xmlns:a16="http://schemas.microsoft.com/office/drawing/2014/main" id="{F29D141A-2FBA-4218-A5EF-4F64786EAFD0}"/>
              </a:ext>
            </a:extLst>
          </p:cNvPr>
          <p:cNvSpPr>
            <a:spLocks noChangeShapeType="1"/>
          </p:cNvSpPr>
          <p:nvPr/>
        </p:nvSpPr>
        <p:spPr bwMode="auto">
          <a:xfrm flipH="1">
            <a:off x="1600200" y="2057400"/>
            <a:ext cx="1524000" cy="381000"/>
          </a:xfrm>
          <a:prstGeom prst="line">
            <a:avLst/>
          </a:prstGeom>
          <a:noFill/>
          <a:ln w="9525">
            <a:solidFill>
              <a:schemeClr val="bg1">
                <a:lumMod val="6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en-US">
              <a:latin typeface="Arial" charset="0"/>
            </a:endParaRPr>
          </a:p>
        </p:txBody>
      </p:sp>
      <p:sp>
        <p:nvSpPr>
          <p:cNvPr id="23" name="Text Box 6">
            <a:extLst>
              <a:ext uri="{FF2B5EF4-FFF2-40B4-BE49-F238E27FC236}">
                <a16:creationId xmlns:a16="http://schemas.microsoft.com/office/drawing/2014/main" id="{5DFD5389-5F0F-430B-9FE9-4FD1DA507055}"/>
              </a:ext>
            </a:extLst>
          </p:cNvPr>
          <p:cNvSpPr txBox="1">
            <a:spLocks noChangeArrowheads="1"/>
          </p:cNvSpPr>
          <p:nvPr/>
        </p:nvSpPr>
        <p:spPr bwMode="auto">
          <a:xfrm>
            <a:off x="1341438" y="1524000"/>
            <a:ext cx="3543300" cy="4587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algn="ctr" eaLnBrk="1" hangingPunct="1">
              <a:lnSpc>
                <a:spcPct val="85000"/>
              </a:lnSpc>
              <a:defRPr/>
            </a:pPr>
            <a:r>
              <a:rPr lang="en-US" altLang="en-US" sz="1400" i="1">
                <a:solidFill>
                  <a:schemeClr val="bg1">
                    <a:lumMod val="65000"/>
                  </a:schemeClr>
                </a:solidFill>
              </a:rPr>
              <a:t>These three are all secondary to abnormal</a:t>
            </a:r>
          </a:p>
          <a:p>
            <a:pPr algn="ctr" eaLnBrk="1" hangingPunct="1">
              <a:lnSpc>
                <a:spcPct val="85000"/>
              </a:lnSpc>
              <a:defRPr/>
            </a:pPr>
            <a:r>
              <a:rPr lang="en-US" altLang="en-US" sz="1400" i="1">
                <a:solidFill>
                  <a:schemeClr val="bg1">
                    <a:lumMod val="65000"/>
                  </a:schemeClr>
                </a:solidFill>
              </a:rPr>
              <a:t>closure of the embryonic optic fissure</a:t>
            </a:r>
          </a:p>
        </p:txBody>
      </p:sp>
      <p:sp>
        <p:nvSpPr>
          <p:cNvPr id="24" name="Text Box 7">
            <a:extLst>
              <a:ext uri="{FF2B5EF4-FFF2-40B4-BE49-F238E27FC236}">
                <a16:creationId xmlns:a16="http://schemas.microsoft.com/office/drawing/2014/main" id="{204468A2-E2DD-443A-AC88-37688980B366}"/>
              </a:ext>
            </a:extLst>
          </p:cNvPr>
          <p:cNvSpPr txBox="1">
            <a:spLocks noChangeArrowheads="1"/>
          </p:cNvSpPr>
          <p:nvPr/>
        </p:nvSpPr>
        <p:spPr bwMode="auto">
          <a:xfrm>
            <a:off x="76200" y="2514600"/>
            <a:ext cx="2782888" cy="862013"/>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r>
              <a:rPr lang="en-US" altLang="en-US" sz="1400" b="1">
                <a:solidFill>
                  <a:schemeClr val="bg1">
                    <a:lumMod val="65000"/>
                  </a:schemeClr>
                </a:solidFill>
              </a:rPr>
              <a:t>Optic Nerve Coloboma</a:t>
            </a:r>
          </a:p>
          <a:p>
            <a:pPr eaLnBrk="1" hangingPunct="1">
              <a:defRPr/>
            </a:pPr>
            <a:r>
              <a:rPr lang="en-US" altLang="en-US" sz="1200">
                <a:solidFill>
                  <a:schemeClr val="bg1">
                    <a:lumMod val="65000"/>
                  </a:schemeClr>
                </a:solidFill>
              </a:rPr>
              <a:t>1) May resemble…</a:t>
            </a:r>
            <a:r>
              <a:rPr lang="en-US" altLang="en-US" sz="1200" b="1">
                <a:solidFill>
                  <a:schemeClr val="bg1">
                    <a:lumMod val="65000"/>
                  </a:schemeClr>
                </a:solidFill>
              </a:rPr>
              <a:t>deep cupping</a:t>
            </a:r>
          </a:p>
          <a:p>
            <a:pPr eaLnBrk="1" hangingPunct="1">
              <a:defRPr/>
            </a:pPr>
            <a:r>
              <a:rPr lang="en-US" altLang="en-US" sz="1200">
                <a:solidFill>
                  <a:schemeClr val="bg1">
                    <a:lumMod val="65000"/>
                  </a:schemeClr>
                </a:solidFill>
              </a:rPr>
              <a:t>2) Can be…</a:t>
            </a:r>
            <a:r>
              <a:rPr lang="en-US" altLang="en-US" sz="1200" b="1">
                <a:solidFill>
                  <a:schemeClr val="bg1">
                    <a:lumMod val="65000"/>
                  </a:schemeClr>
                </a:solidFill>
              </a:rPr>
              <a:t>bilateral, asymmetric</a:t>
            </a:r>
          </a:p>
          <a:p>
            <a:pPr eaLnBrk="1" hangingPunct="1">
              <a:defRPr/>
            </a:pPr>
            <a:r>
              <a:rPr lang="en-US" altLang="en-US" sz="1200">
                <a:solidFill>
                  <a:schemeClr val="bg1">
                    <a:lumMod val="65000"/>
                  </a:schemeClr>
                </a:solidFill>
              </a:rPr>
              <a:t>3) Part of the…</a:t>
            </a:r>
            <a:r>
              <a:rPr lang="en-US" altLang="en-US" sz="1200" b="1">
                <a:solidFill>
                  <a:schemeClr val="bg1">
                    <a:lumMod val="65000"/>
                  </a:schemeClr>
                </a:solidFill>
              </a:rPr>
              <a:t>CHARGE association</a:t>
            </a:r>
          </a:p>
        </p:txBody>
      </p:sp>
      <p:sp>
        <p:nvSpPr>
          <p:cNvPr id="25" name="Line 8">
            <a:extLst>
              <a:ext uri="{FF2B5EF4-FFF2-40B4-BE49-F238E27FC236}">
                <a16:creationId xmlns:a16="http://schemas.microsoft.com/office/drawing/2014/main" id="{EDEEAEB6-5352-41F1-8557-B23E6F4B4721}"/>
              </a:ext>
            </a:extLst>
          </p:cNvPr>
          <p:cNvSpPr>
            <a:spLocks noChangeShapeType="1"/>
          </p:cNvSpPr>
          <p:nvPr/>
        </p:nvSpPr>
        <p:spPr bwMode="auto">
          <a:xfrm flipH="1">
            <a:off x="2971800" y="2057400"/>
            <a:ext cx="152400" cy="1447800"/>
          </a:xfrm>
          <a:prstGeom prst="line">
            <a:avLst/>
          </a:prstGeom>
          <a:noFill/>
          <a:ln w="9525">
            <a:solidFill>
              <a:schemeClr val="bg1">
                <a:lumMod val="6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en-US">
              <a:latin typeface="Arial" charset="0"/>
            </a:endParaRPr>
          </a:p>
        </p:txBody>
      </p:sp>
      <p:sp>
        <p:nvSpPr>
          <p:cNvPr id="26" name="Text Box 9">
            <a:extLst>
              <a:ext uri="{FF2B5EF4-FFF2-40B4-BE49-F238E27FC236}">
                <a16:creationId xmlns:a16="http://schemas.microsoft.com/office/drawing/2014/main" id="{966E8F5F-47FB-451D-A3AD-4D6CFA5F356D}"/>
              </a:ext>
            </a:extLst>
          </p:cNvPr>
          <p:cNvSpPr txBox="1">
            <a:spLocks noChangeArrowheads="1"/>
          </p:cNvSpPr>
          <p:nvPr/>
        </p:nvSpPr>
        <p:spPr bwMode="auto">
          <a:xfrm>
            <a:off x="1371600" y="4267200"/>
            <a:ext cx="3057525" cy="2154238"/>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r>
              <a:rPr lang="en-US" altLang="en-US" sz="1400" b="1" dirty="0">
                <a:solidFill>
                  <a:schemeClr val="bg1">
                    <a:lumMod val="65000"/>
                  </a:schemeClr>
                </a:solidFill>
              </a:rPr>
              <a:t>Morning-Glory Disc</a:t>
            </a:r>
          </a:p>
          <a:p>
            <a:pPr eaLnBrk="1" hangingPunct="1">
              <a:defRPr/>
            </a:pPr>
            <a:r>
              <a:rPr lang="en-US" altLang="en-US" sz="1200" dirty="0">
                <a:solidFill>
                  <a:schemeClr val="bg1">
                    <a:lumMod val="65000"/>
                  </a:schemeClr>
                </a:solidFill>
              </a:rPr>
              <a:t>--DFE reveals:</a:t>
            </a:r>
          </a:p>
          <a:p>
            <a:pPr eaLnBrk="1" hangingPunct="1">
              <a:defRPr/>
            </a:pPr>
            <a:r>
              <a:rPr lang="en-US" altLang="en-US" sz="1200" dirty="0">
                <a:solidFill>
                  <a:schemeClr val="bg1">
                    <a:lumMod val="65000"/>
                  </a:schemeClr>
                </a:solidFill>
              </a:rPr>
              <a:t>  1) A funnel-shaped…</a:t>
            </a:r>
            <a:r>
              <a:rPr lang="en-US" altLang="en-US" sz="1200" b="1" dirty="0">
                <a:solidFill>
                  <a:schemeClr val="bg1">
                    <a:lumMod val="65000"/>
                  </a:schemeClr>
                </a:solidFill>
              </a:rPr>
              <a:t>excavation</a:t>
            </a:r>
            <a:endParaRPr lang="en-US" altLang="en-US" sz="1200" dirty="0">
              <a:solidFill>
                <a:schemeClr val="bg1">
                  <a:lumMod val="65000"/>
                </a:schemeClr>
              </a:solidFill>
            </a:endParaRPr>
          </a:p>
          <a:p>
            <a:pPr eaLnBrk="1" hangingPunct="1">
              <a:defRPr/>
            </a:pPr>
            <a:r>
              <a:rPr lang="en-US" altLang="en-US" sz="1200" dirty="0">
                <a:solidFill>
                  <a:schemeClr val="bg1">
                    <a:lumMod val="65000"/>
                  </a:schemeClr>
                </a:solidFill>
              </a:rPr>
              <a:t>  2) Number of vessels crossing the rim</a:t>
            </a:r>
          </a:p>
          <a:p>
            <a:pPr eaLnBrk="1" hangingPunct="1">
              <a:defRPr/>
            </a:pPr>
            <a:r>
              <a:rPr lang="en-US" altLang="en-US" sz="1200" dirty="0">
                <a:solidFill>
                  <a:schemeClr val="bg1">
                    <a:lumMod val="65000"/>
                  </a:schemeClr>
                </a:solidFill>
              </a:rPr>
              <a:t>    seems abnormally…</a:t>
            </a:r>
            <a:r>
              <a:rPr lang="en-US" altLang="en-US" sz="1200" b="1" dirty="0">
                <a:solidFill>
                  <a:schemeClr val="bg1">
                    <a:lumMod val="65000"/>
                  </a:schemeClr>
                </a:solidFill>
              </a:rPr>
              <a:t>high</a:t>
            </a:r>
            <a:r>
              <a:rPr lang="en-US" altLang="en-US" sz="1200" dirty="0">
                <a:solidFill>
                  <a:schemeClr val="bg1">
                    <a:lumMod val="65000"/>
                  </a:schemeClr>
                </a:solidFill>
              </a:rPr>
              <a:t> </a:t>
            </a:r>
            <a:endParaRPr lang="en-US" altLang="en-US" sz="1200" b="1" dirty="0">
              <a:solidFill>
                <a:schemeClr val="bg1">
                  <a:lumMod val="65000"/>
                </a:schemeClr>
              </a:solidFill>
            </a:endParaRPr>
          </a:p>
          <a:p>
            <a:pPr eaLnBrk="1" hangingPunct="1">
              <a:defRPr/>
            </a:pPr>
            <a:r>
              <a:rPr lang="en-US" altLang="en-US" sz="1200" dirty="0">
                <a:solidFill>
                  <a:schemeClr val="bg1">
                    <a:lumMod val="65000"/>
                  </a:schemeClr>
                </a:solidFill>
              </a:rPr>
              <a:t>--Tissue is…</a:t>
            </a:r>
            <a:r>
              <a:rPr lang="en-US" altLang="en-US" sz="1200" b="1" dirty="0">
                <a:solidFill>
                  <a:schemeClr val="bg1">
                    <a:lumMod val="65000"/>
                  </a:schemeClr>
                </a:solidFill>
              </a:rPr>
              <a:t>contractile</a:t>
            </a:r>
            <a:r>
              <a:rPr lang="en-US" altLang="en-US" sz="1200" dirty="0">
                <a:solidFill>
                  <a:schemeClr val="bg1">
                    <a:lumMod val="65000"/>
                  </a:schemeClr>
                </a:solidFill>
              </a:rPr>
              <a:t>, so cup seems</a:t>
            </a:r>
          </a:p>
          <a:p>
            <a:pPr eaLnBrk="1" hangingPunct="1">
              <a:defRPr/>
            </a:pPr>
            <a:r>
              <a:rPr lang="en-US" altLang="en-US" sz="1200" dirty="0">
                <a:solidFill>
                  <a:schemeClr val="bg1">
                    <a:lumMod val="65000"/>
                  </a:schemeClr>
                </a:solidFill>
              </a:rPr>
              <a:t>  to…</a:t>
            </a:r>
            <a:r>
              <a:rPr lang="en-US" altLang="en-US" sz="1200" b="1" dirty="0">
                <a:solidFill>
                  <a:schemeClr val="bg1">
                    <a:lumMod val="65000"/>
                  </a:schemeClr>
                </a:solidFill>
              </a:rPr>
              <a:t>open </a:t>
            </a:r>
            <a:r>
              <a:rPr lang="en-US" altLang="en-US" sz="1200" dirty="0">
                <a:solidFill>
                  <a:schemeClr val="bg1">
                    <a:lumMod val="65000"/>
                  </a:schemeClr>
                </a:solidFill>
              </a:rPr>
              <a:t>and</a:t>
            </a:r>
            <a:r>
              <a:rPr lang="en-US" altLang="en-US" sz="1200" b="1" dirty="0">
                <a:solidFill>
                  <a:schemeClr val="bg1">
                    <a:lumMod val="65000"/>
                  </a:schemeClr>
                </a:solidFill>
              </a:rPr>
              <a:t> close</a:t>
            </a:r>
            <a:r>
              <a:rPr lang="en-US" altLang="en-US" sz="1200" dirty="0">
                <a:solidFill>
                  <a:schemeClr val="bg1">
                    <a:lumMod val="65000"/>
                  </a:schemeClr>
                </a:solidFill>
              </a:rPr>
              <a:t> (like its namesake,  </a:t>
            </a:r>
          </a:p>
          <a:p>
            <a:pPr eaLnBrk="1" hangingPunct="1">
              <a:defRPr/>
            </a:pPr>
            <a:r>
              <a:rPr lang="en-US" altLang="en-US" sz="1200" dirty="0">
                <a:solidFill>
                  <a:schemeClr val="bg1">
                    <a:lumMod val="65000"/>
                  </a:schemeClr>
                </a:solidFill>
              </a:rPr>
              <a:t>  the morning-glory flower)</a:t>
            </a:r>
          </a:p>
          <a:p>
            <a:pPr eaLnBrk="1" hangingPunct="1">
              <a:defRPr/>
            </a:pPr>
            <a:r>
              <a:rPr lang="en-US" altLang="en-US" sz="1200" dirty="0">
                <a:solidFill>
                  <a:schemeClr val="bg1">
                    <a:lumMod val="65000"/>
                  </a:schemeClr>
                </a:solidFill>
              </a:rPr>
              <a:t>--VA usually…</a:t>
            </a:r>
            <a:r>
              <a:rPr lang="en-US" altLang="en-US" sz="1200" b="1" dirty="0">
                <a:solidFill>
                  <a:schemeClr val="bg1">
                    <a:lumMod val="65000"/>
                  </a:schemeClr>
                </a:solidFill>
              </a:rPr>
              <a:t>20/200</a:t>
            </a:r>
            <a:r>
              <a:rPr lang="en-US" altLang="en-US" sz="1200" dirty="0">
                <a:solidFill>
                  <a:schemeClr val="bg1">
                    <a:lumMod val="65000"/>
                  </a:schemeClr>
                </a:solidFill>
              </a:rPr>
              <a:t>, but can be…</a:t>
            </a:r>
          </a:p>
          <a:p>
            <a:pPr eaLnBrk="1" hangingPunct="1">
              <a:defRPr/>
            </a:pPr>
            <a:r>
              <a:rPr lang="en-US" altLang="en-US" sz="1200" dirty="0">
                <a:solidFill>
                  <a:schemeClr val="bg1">
                    <a:lumMod val="65000"/>
                  </a:schemeClr>
                </a:solidFill>
              </a:rPr>
              <a:t>   </a:t>
            </a:r>
            <a:r>
              <a:rPr lang="en-US" altLang="en-US" sz="1200" b="1" dirty="0">
                <a:solidFill>
                  <a:schemeClr val="bg1">
                    <a:lumMod val="65000"/>
                  </a:schemeClr>
                </a:solidFill>
              </a:rPr>
              <a:t>20/20&lt;-&gt;NLP</a:t>
            </a:r>
          </a:p>
          <a:p>
            <a:pPr eaLnBrk="1" hangingPunct="1">
              <a:defRPr/>
            </a:pPr>
            <a:r>
              <a:rPr lang="en-US" altLang="en-US" sz="1200" dirty="0">
                <a:solidFill>
                  <a:schemeClr val="bg1">
                    <a:lumMod val="65000"/>
                  </a:schemeClr>
                </a:solidFill>
              </a:rPr>
              <a:t>--1/3 develop…</a:t>
            </a:r>
            <a:r>
              <a:rPr lang="en-US" altLang="en-US" sz="1200" b="1" dirty="0">
                <a:solidFill>
                  <a:schemeClr val="bg1">
                    <a:lumMod val="65000"/>
                  </a:schemeClr>
                </a:solidFill>
              </a:rPr>
              <a:t>serous RD</a:t>
            </a:r>
          </a:p>
        </p:txBody>
      </p:sp>
      <p:sp>
        <p:nvSpPr>
          <p:cNvPr id="27" name="Line 12">
            <a:extLst>
              <a:ext uri="{FF2B5EF4-FFF2-40B4-BE49-F238E27FC236}">
                <a16:creationId xmlns:a16="http://schemas.microsoft.com/office/drawing/2014/main" id="{65BA81D9-D9F9-47DA-B94E-2401C9B40EBF}"/>
              </a:ext>
            </a:extLst>
          </p:cNvPr>
          <p:cNvSpPr>
            <a:spLocks noChangeShapeType="1"/>
          </p:cNvSpPr>
          <p:nvPr/>
        </p:nvSpPr>
        <p:spPr bwMode="auto">
          <a:xfrm>
            <a:off x="3124200" y="2057400"/>
            <a:ext cx="381000" cy="22098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en-US"/>
          </a:p>
        </p:txBody>
      </p:sp>
      <p:sp>
        <p:nvSpPr>
          <p:cNvPr id="30" name="Text Box 13">
            <a:extLst>
              <a:ext uri="{FF2B5EF4-FFF2-40B4-BE49-F238E27FC236}">
                <a16:creationId xmlns:a16="http://schemas.microsoft.com/office/drawing/2014/main" id="{E04BC85D-0482-42C1-8D98-D7B33C07DA16}"/>
              </a:ext>
            </a:extLst>
          </p:cNvPr>
          <p:cNvSpPr txBox="1">
            <a:spLocks noChangeArrowheads="1"/>
          </p:cNvSpPr>
          <p:nvPr/>
        </p:nvSpPr>
        <p:spPr bwMode="auto">
          <a:xfrm>
            <a:off x="5257800" y="3760788"/>
            <a:ext cx="3424238" cy="1231900"/>
          </a:xfrm>
          <a:prstGeom prst="rect">
            <a:avLst/>
          </a:prstGeom>
          <a:solidFill>
            <a:srgbClr val="CCFF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dirty="0"/>
              <a:t>Optic Nerve Hypoplasia</a:t>
            </a:r>
          </a:p>
          <a:p>
            <a:pPr eaLnBrk="1" hangingPunct="1">
              <a:spcBef>
                <a:spcPct val="0"/>
              </a:spcBef>
              <a:buClrTx/>
              <a:buSzTx/>
              <a:buFontTx/>
              <a:buNone/>
            </a:pPr>
            <a:r>
              <a:rPr lang="en-US" altLang="en-US" sz="1200" dirty="0"/>
              <a:t>1) Abnormally low</a:t>
            </a:r>
            <a:r>
              <a:rPr lang="en-US" altLang="en-US" sz="1200" b="1" dirty="0">
                <a:solidFill>
                  <a:srgbClr val="0000FF"/>
                </a:solidFill>
              </a:rPr>
              <a:t> </a:t>
            </a:r>
            <a:r>
              <a:rPr lang="en-US" altLang="en-US" sz="1200" dirty="0"/>
              <a:t>number of…</a:t>
            </a:r>
            <a:r>
              <a:rPr lang="en-US" altLang="en-US" sz="1200" b="1" dirty="0">
                <a:solidFill>
                  <a:srgbClr val="0000FF"/>
                </a:solidFill>
              </a:rPr>
              <a:t>axons</a:t>
            </a:r>
          </a:p>
          <a:p>
            <a:pPr eaLnBrk="1" hangingPunct="1">
              <a:spcBef>
                <a:spcPct val="0"/>
              </a:spcBef>
              <a:buClrTx/>
              <a:buSzTx/>
              <a:buFontTx/>
              <a:buNone/>
            </a:pPr>
            <a:r>
              <a:rPr lang="en-US" altLang="en-US" sz="1200" dirty="0"/>
              <a:t>2) DFE: Small pale disc with…</a:t>
            </a:r>
            <a:r>
              <a:rPr lang="en-US" altLang="en-US" sz="1200" b="1" dirty="0">
                <a:solidFill>
                  <a:srgbClr val="0000FF"/>
                </a:solidFill>
              </a:rPr>
              <a:t>double ring </a:t>
            </a:r>
            <a:r>
              <a:rPr lang="en-US" altLang="en-US" sz="1200" dirty="0"/>
              <a:t>sign</a:t>
            </a:r>
          </a:p>
          <a:p>
            <a:pPr eaLnBrk="1" hangingPunct="1">
              <a:spcBef>
                <a:spcPct val="0"/>
              </a:spcBef>
              <a:buClrTx/>
              <a:buSzTx/>
              <a:buFontTx/>
              <a:buNone/>
            </a:pPr>
            <a:r>
              <a:rPr lang="en-US" altLang="en-US" sz="1200" dirty="0"/>
              <a:t>3) VA…</a:t>
            </a:r>
            <a:r>
              <a:rPr lang="en-US" altLang="en-US" sz="1200" b="1" dirty="0">
                <a:solidFill>
                  <a:srgbClr val="0000FF"/>
                </a:solidFill>
              </a:rPr>
              <a:t>20/15&lt;-&gt;NLP</a:t>
            </a:r>
          </a:p>
          <a:p>
            <a:pPr eaLnBrk="1" hangingPunct="1">
              <a:spcBef>
                <a:spcPct val="0"/>
              </a:spcBef>
              <a:buClrTx/>
              <a:buSzTx/>
              <a:buFontTx/>
              <a:buNone/>
            </a:pPr>
            <a:r>
              <a:rPr lang="en-US" altLang="en-US" sz="1200" dirty="0"/>
              <a:t>4) VF defects…</a:t>
            </a:r>
            <a:r>
              <a:rPr lang="en-US" altLang="en-US" sz="1200" b="1" dirty="0">
                <a:solidFill>
                  <a:srgbClr val="0000FF"/>
                </a:solidFill>
              </a:rPr>
              <a:t>invariably present</a:t>
            </a:r>
          </a:p>
          <a:p>
            <a:pPr eaLnBrk="1" hangingPunct="1">
              <a:spcBef>
                <a:spcPct val="0"/>
              </a:spcBef>
              <a:buClrTx/>
              <a:buSzTx/>
              <a:buFontTx/>
              <a:buNone/>
            </a:pPr>
            <a:r>
              <a:rPr lang="en-US" altLang="en-US" sz="1200" dirty="0"/>
              <a:t>5) Remember the…</a:t>
            </a:r>
            <a:r>
              <a:rPr lang="en-US" altLang="en-US" sz="1200" b="1" dirty="0">
                <a:solidFill>
                  <a:srgbClr val="0000FF"/>
                </a:solidFill>
              </a:rPr>
              <a:t>4 D’s</a:t>
            </a:r>
            <a:r>
              <a:rPr lang="en-US" altLang="en-US" sz="1200" dirty="0"/>
              <a:t> (more on this shortly)</a:t>
            </a:r>
          </a:p>
        </p:txBody>
      </p:sp>
      <p:sp>
        <p:nvSpPr>
          <p:cNvPr id="3" name="TextBox 2">
            <a:extLst>
              <a:ext uri="{FF2B5EF4-FFF2-40B4-BE49-F238E27FC236}">
                <a16:creationId xmlns:a16="http://schemas.microsoft.com/office/drawing/2014/main" id="{68192841-37DB-4365-912A-E85D7BB8C699}"/>
              </a:ext>
            </a:extLst>
          </p:cNvPr>
          <p:cNvSpPr txBox="1"/>
          <p:nvPr/>
        </p:nvSpPr>
        <p:spPr>
          <a:xfrm>
            <a:off x="1453926" y="2168210"/>
            <a:ext cx="7455348" cy="1569660"/>
          </a:xfrm>
          <a:prstGeom prst="rect">
            <a:avLst/>
          </a:prstGeom>
          <a:solidFill>
            <a:schemeClr val="accent5">
              <a:lumMod val="75000"/>
            </a:schemeClr>
          </a:solidFill>
        </p:spPr>
        <p:txBody>
          <a:bodyPr wrap="square" rtlCol="0">
            <a:spAutoFit/>
          </a:bodyPr>
          <a:lstStyle/>
          <a:p>
            <a:r>
              <a:rPr lang="en-US" sz="1600" i="1" dirty="0">
                <a:solidFill>
                  <a:schemeClr val="bg1">
                    <a:lumMod val="50000"/>
                  </a:schemeClr>
                </a:solidFill>
              </a:rPr>
              <a:t>You see a child with optic nerve hypoplasia. What steps should you at least consider taking?</a:t>
            </a:r>
          </a:p>
          <a:p>
            <a:r>
              <a:rPr lang="en-US" sz="1600" dirty="0">
                <a:solidFill>
                  <a:schemeClr val="bg1">
                    <a:lumMod val="50000"/>
                  </a:schemeClr>
                </a:solidFill>
              </a:rPr>
              <a:t>--Obtai</a:t>
            </a:r>
            <a:r>
              <a:rPr lang="en-US" sz="1600" dirty="0">
                <a:solidFill>
                  <a:schemeClr val="accent5">
                    <a:lumMod val="75000"/>
                  </a:schemeClr>
                </a:solidFill>
              </a:rPr>
              <a:t>ning</a:t>
            </a:r>
            <a:r>
              <a:rPr lang="en-US" sz="1600" dirty="0">
                <a:solidFill>
                  <a:schemeClr val="bg1">
                    <a:lumMod val="50000"/>
                  </a:schemeClr>
                </a:solidFill>
              </a:rPr>
              <a:t> </a:t>
            </a:r>
            <a:r>
              <a:rPr lang="en-US" sz="1600" i="1" dirty="0">
                <a:solidFill>
                  <a:schemeClr val="bg1">
                    <a:lumMod val="50000"/>
                  </a:schemeClr>
                </a:solidFill>
              </a:rPr>
              <a:t> </a:t>
            </a:r>
            <a:r>
              <a:rPr lang="en-US" sz="1600" b="1" dirty="0">
                <a:solidFill>
                  <a:srgbClr val="0000FF"/>
                </a:solidFill>
              </a:rPr>
              <a:t>MRI brain</a:t>
            </a:r>
            <a:r>
              <a:rPr lang="en-US" sz="1600" dirty="0">
                <a:solidFill>
                  <a:schemeClr val="accent5">
                    <a:lumMod val="75000"/>
                  </a:schemeClr>
                </a:solidFill>
              </a:rPr>
              <a:t>—a </a:t>
            </a:r>
            <a:r>
              <a:rPr lang="en-US" sz="1600" dirty="0">
                <a:solidFill>
                  <a:schemeClr val="bg1">
                    <a:lumMod val="50000"/>
                  </a:schemeClr>
                </a:solidFill>
              </a:rPr>
              <a:t>variety of CNS abnormalities are associated with it   (will un</a:t>
            </a:r>
            <a:r>
              <a:rPr lang="en-US" sz="1600" dirty="0">
                <a:solidFill>
                  <a:schemeClr val="accent5">
                    <a:lumMod val="75000"/>
                  </a:schemeClr>
                </a:solidFill>
              </a:rPr>
              <a:t>pack</a:t>
            </a:r>
            <a:r>
              <a:rPr lang="en-US" sz="1600" dirty="0">
                <a:solidFill>
                  <a:schemeClr val="bg1">
                    <a:lumMod val="50000"/>
                  </a:schemeClr>
                </a:solidFill>
              </a:rPr>
              <a:t> </a:t>
            </a:r>
            <a:r>
              <a:rPr lang="en-US" sz="1600" dirty="0">
                <a:solidFill>
                  <a:schemeClr val="accent5">
                    <a:lumMod val="75000"/>
                  </a:schemeClr>
                </a:solidFill>
              </a:rPr>
              <a:t>this in the upco</a:t>
            </a:r>
            <a:r>
              <a:rPr lang="en-US" sz="1600" dirty="0">
                <a:solidFill>
                  <a:schemeClr val="bg1">
                    <a:lumMod val="50000"/>
                  </a:schemeClr>
                </a:solidFill>
              </a:rPr>
              <a:t>ming </a:t>
            </a:r>
            <a:r>
              <a:rPr lang="en-US" sz="1600" i="1" dirty="0">
                <a:solidFill>
                  <a:schemeClr val="bg1">
                    <a:lumMod val="50000"/>
                  </a:schemeClr>
                </a:solidFill>
              </a:rPr>
              <a:t>4 D’s </a:t>
            </a:r>
            <a:r>
              <a:rPr lang="en-US" sz="1600" dirty="0">
                <a:solidFill>
                  <a:schemeClr val="bg1">
                    <a:lumMod val="50000"/>
                  </a:schemeClr>
                </a:solidFill>
              </a:rPr>
              <a:t>section)</a:t>
            </a:r>
          </a:p>
          <a:p>
            <a:r>
              <a:rPr lang="en-US" sz="1600" dirty="0">
                <a:solidFill>
                  <a:schemeClr val="bg1">
                    <a:lumMod val="50000"/>
                  </a:schemeClr>
                </a:solidFill>
              </a:rPr>
              <a:t>--Gettin</a:t>
            </a:r>
            <a:r>
              <a:rPr lang="en-US" sz="1600" dirty="0">
                <a:solidFill>
                  <a:schemeClr val="accent5">
                    <a:lumMod val="75000"/>
                  </a:schemeClr>
                </a:solidFill>
              </a:rPr>
              <a:t>g</a:t>
            </a:r>
            <a:r>
              <a:rPr lang="en-US" sz="1600" dirty="0">
                <a:solidFill>
                  <a:schemeClr val="bg1">
                    <a:lumMod val="50000"/>
                  </a:schemeClr>
                </a:solidFill>
              </a:rPr>
              <a:t> </a:t>
            </a:r>
            <a:r>
              <a:rPr lang="en-US" sz="1600" dirty="0">
                <a:solidFill>
                  <a:schemeClr val="accent5">
                    <a:lumMod val="75000"/>
                  </a:schemeClr>
                </a:solidFill>
              </a:rPr>
              <a:t>an</a:t>
            </a:r>
            <a:r>
              <a:rPr lang="en-US" sz="1600" dirty="0">
                <a:solidFill>
                  <a:schemeClr val="bg1">
                    <a:lumMod val="50000"/>
                  </a:schemeClr>
                </a:solidFill>
              </a:rPr>
              <a:t>  </a:t>
            </a:r>
            <a:r>
              <a:rPr lang="en-US" sz="1600" dirty="0">
                <a:solidFill>
                  <a:schemeClr val="accent5">
                    <a:lumMod val="75000"/>
                  </a:schemeClr>
                </a:solidFill>
              </a:rPr>
              <a:t>endocrine</a:t>
            </a:r>
            <a:r>
              <a:rPr lang="en-US" sz="1600" dirty="0">
                <a:solidFill>
                  <a:schemeClr val="bg1">
                    <a:lumMod val="50000"/>
                  </a:schemeClr>
                </a:solidFill>
              </a:rPr>
              <a:t>  </a:t>
            </a:r>
            <a:r>
              <a:rPr lang="en-US" sz="1600" dirty="0">
                <a:solidFill>
                  <a:schemeClr val="accent5">
                    <a:lumMod val="75000"/>
                  </a:schemeClr>
                </a:solidFill>
              </a:rPr>
              <a:t>co</a:t>
            </a:r>
            <a:r>
              <a:rPr lang="en-US" sz="1600" dirty="0">
                <a:solidFill>
                  <a:schemeClr val="bg1">
                    <a:lumMod val="50000"/>
                  </a:schemeClr>
                </a:solidFill>
              </a:rPr>
              <a:t>nsult—multiple hormonal deficiencies are associated (mainly  </a:t>
            </a:r>
            <a:r>
              <a:rPr lang="en-US" sz="1600" b="1" dirty="0">
                <a:solidFill>
                  <a:srgbClr val="0000FF"/>
                </a:solidFill>
              </a:rPr>
              <a:t>pituitary- related</a:t>
            </a:r>
            <a:r>
              <a:rPr lang="en-US" sz="1600" dirty="0">
                <a:solidFill>
                  <a:schemeClr val="bg1">
                    <a:lumMod val="50000"/>
                  </a:schemeClr>
                </a:solidFill>
              </a:rPr>
              <a:t>)</a:t>
            </a:r>
          </a:p>
        </p:txBody>
      </p:sp>
      <p:sp>
        <p:nvSpPr>
          <p:cNvPr id="5" name="TextBox 4">
            <a:extLst>
              <a:ext uri="{FF2B5EF4-FFF2-40B4-BE49-F238E27FC236}">
                <a16:creationId xmlns:a16="http://schemas.microsoft.com/office/drawing/2014/main" id="{ACCBA48F-740B-4E86-D3B0-8D9351961DE8}"/>
              </a:ext>
            </a:extLst>
          </p:cNvPr>
          <p:cNvSpPr txBox="1"/>
          <p:nvPr/>
        </p:nvSpPr>
        <p:spPr>
          <a:xfrm>
            <a:off x="978450" y="585868"/>
            <a:ext cx="4425624" cy="1815882"/>
          </a:xfrm>
          <a:prstGeom prst="rect">
            <a:avLst/>
          </a:prstGeom>
          <a:solidFill>
            <a:schemeClr val="accent6">
              <a:lumMod val="75000"/>
            </a:schemeClr>
          </a:solidFill>
        </p:spPr>
        <p:txBody>
          <a:bodyPr wrap="square" rtlCol="0">
            <a:spAutoFit/>
          </a:bodyPr>
          <a:lstStyle/>
          <a:p>
            <a:r>
              <a:rPr lang="en-US" sz="1400" i="1" dirty="0">
                <a:solidFill>
                  <a:schemeClr val="tx1">
                    <a:lumMod val="50000"/>
                    <a:lumOff val="50000"/>
                  </a:schemeClr>
                </a:solidFill>
              </a:rPr>
              <a:t>What is the classic </a:t>
            </a:r>
            <a:r>
              <a:rPr lang="en-US" sz="1400" b="1" i="1" dirty="0">
                <a:solidFill>
                  <a:schemeClr val="tx1">
                    <a:lumMod val="50000"/>
                    <a:lumOff val="50000"/>
                  </a:schemeClr>
                </a:solidFill>
              </a:rPr>
              <a:t>structural</a:t>
            </a:r>
            <a:r>
              <a:rPr lang="en-US" sz="1400" i="1" dirty="0">
                <a:solidFill>
                  <a:schemeClr val="tx1">
                    <a:lumMod val="50000"/>
                    <a:lumOff val="50000"/>
                  </a:schemeClr>
                </a:solidFill>
              </a:rPr>
              <a:t> pituitary abnormality associated with ON hypoplasia?</a:t>
            </a:r>
          </a:p>
          <a:p>
            <a:r>
              <a:rPr lang="en-US" sz="1400" dirty="0">
                <a:solidFill>
                  <a:schemeClr val="tx1">
                    <a:lumMod val="50000"/>
                    <a:lumOff val="50000"/>
                  </a:schemeClr>
                </a:solidFill>
              </a:rPr>
              <a:t>Anterior pituitary hypoplasia coupled with an  ectopic  posterior pituitary</a:t>
            </a:r>
          </a:p>
          <a:p>
            <a:endParaRPr lang="en-US" sz="1400" i="1" dirty="0">
              <a:solidFill>
                <a:schemeClr val="tx1">
                  <a:lumMod val="50000"/>
                  <a:lumOff val="50000"/>
                </a:schemeClr>
              </a:solidFill>
            </a:endParaRPr>
          </a:p>
          <a:p>
            <a:r>
              <a:rPr lang="en-US" sz="1400" i="1" dirty="0">
                <a:solidFill>
                  <a:schemeClr val="tx1">
                    <a:lumMod val="50000"/>
                    <a:lumOff val="50000"/>
                  </a:schemeClr>
                </a:solidFill>
              </a:rPr>
              <a:t>How will this manifest on neuroimaging?</a:t>
            </a:r>
          </a:p>
          <a:p>
            <a:r>
              <a:rPr lang="en-US" sz="1400" dirty="0">
                <a:solidFill>
                  <a:schemeClr val="tx1">
                    <a:lumMod val="50000"/>
                    <a:lumOff val="50000"/>
                  </a:schemeClr>
                </a:solidFill>
              </a:rPr>
              <a:t>As an absent/hypoplastic anterior pituitary coupled with a  bright  spot at the  upper  infundibulum</a:t>
            </a:r>
          </a:p>
        </p:txBody>
      </p:sp>
      <p:sp>
        <p:nvSpPr>
          <p:cNvPr id="6" name="TextBox 5">
            <a:extLst>
              <a:ext uri="{FF2B5EF4-FFF2-40B4-BE49-F238E27FC236}">
                <a16:creationId xmlns:a16="http://schemas.microsoft.com/office/drawing/2014/main" id="{DEEFFBFF-E94E-116A-AAFF-0DCF6D8E3C3B}"/>
              </a:ext>
            </a:extLst>
          </p:cNvPr>
          <p:cNvSpPr txBox="1"/>
          <p:nvPr/>
        </p:nvSpPr>
        <p:spPr>
          <a:xfrm>
            <a:off x="726419" y="3822918"/>
            <a:ext cx="4302781" cy="1815882"/>
          </a:xfrm>
          <a:prstGeom prst="rect">
            <a:avLst/>
          </a:prstGeom>
          <a:solidFill>
            <a:srgbClr val="FFDB69"/>
          </a:solidFill>
        </p:spPr>
        <p:txBody>
          <a:bodyPr wrap="none" rtlCol="0">
            <a:spAutoFit/>
          </a:bodyPr>
          <a:lstStyle/>
          <a:p>
            <a:r>
              <a:rPr lang="en-US" sz="1400" i="1" dirty="0"/>
              <a:t>What pituitary-related deficiencies may be present?</a:t>
            </a:r>
          </a:p>
          <a:p>
            <a:r>
              <a:rPr lang="en-US" sz="1400" dirty="0"/>
              <a:t>Anything up to and including panhypopituitarism</a:t>
            </a:r>
          </a:p>
          <a:p>
            <a:endParaRPr lang="en-US" sz="1400" dirty="0"/>
          </a:p>
          <a:p>
            <a:r>
              <a:rPr lang="en-US" sz="1400" i="1" dirty="0"/>
              <a:t>If an infant/child has ON hypoplasia and…</a:t>
            </a:r>
          </a:p>
          <a:p>
            <a:r>
              <a:rPr lang="en-US" sz="1400" i="1" dirty="0"/>
              <a:t>…short stature, think: </a:t>
            </a:r>
            <a:r>
              <a:rPr lang="en-US" sz="1400" dirty="0"/>
              <a:t>Growth-hormone deficiency</a:t>
            </a:r>
          </a:p>
          <a:p>
            <a:r>
              <a:rPr lang="en-US" sz="1400" i="1" dirty="0"/>
              <a:t>…neonatal jaundice, think: </a:t>
            </a:r>
            <a:r>
              <a:rPr lang="en-US" sz="1400" dirty="0"/>
              <a:t>Hypothyroidism</a:t>
            </a:r>
          </a:p>
          <a:p>
            <a:r>
              <a:rPr lang="en-US" sz="1400" i="1" dirty="0"/>
              <a:t>…hypoglycemia/seizures, think: </a:t>
            </a:r>
            <a:r>
              <a:rPr lang="en-US" sz="1400" dirty="0">
                <a:solidFill>
                  <a:srgbClr val="FFDB69"/>
                </a:solidFill>
              </a:rPr>
              <a:t>Panhypopituitarism</a:t>
            </a:r>
          </a:p>
          <a:p>
            <a:r>
              <a:rPr lang="en-US" sz="1400" i="1" dirty="0">
                <a:solidFill>
                  <a:srgbClr val="FFDB69"/>
                </a:solidFill>
              </a:rPr>
              <a:t>…diabetes insipidus, think: </a:t>
            </a:r>
            <a:r>
              <a:rPr lang="en-US" sz="1400" dirty="0">
                <a:solidFill>
                  <a:srgbClr val="FFDB69"/>
                </a:solidFill>
              </a:rPr>
              <a:t>Hypocortisolism</a:t>
            </a:r>
          </a:p>
        </p:txBody>
      </p:sp>
      <p:sp>
        <p:nvSpPr>
          <p:cNvPr id="2" name="Oval 1">
            <a:extLst>
              <a:ext uri="{FF2B5EF4-FFF2-40B4-BE49-F238E27FC236}">
                <a16:creationId xmlns:a16="http://schemas.microsoft.com/office/drawing/2014/main" id="{06210155-FE3F-448F-9971-DE121E80A8D2}"/>
              </a:ext>
            </a:extLst>
          </p:cNvPr>
          <p:cNvSpPr/>
          <p:nvPr/>
        </p:nvSpPr>
        <p:spPr>
          <a:xfrm>
            <a:off x="4800600" y="3505200"/>
            <a:ext cx="4114800" cy="1828800"/>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Frame 3">
            <a:extLst>
              <a:ext uri="{FF2B5EF4-FFF2-40B4-BE49-F238E27FC236}">
                <a16:creationId xmlns:a16="http://schemas.microsoft.com/office/drawing/2014/main" id="{86A7C9C9-81FD-7FB2-5FBB-6B8EB36CC122}"/>
              </a:ext>
            </a:extLst>
          </p:cNvPr>
          <p:cNvSpPr/>
          <p:nvPr/>
        </p:nvSpPr>
        <p:spPr>
          <a:xfrm>
            <a:off x="2057400" y="2522538"/>
            <a:ext cx="2097088" cy="1343920"/>
          </a:xfrm>
          <a:prstGeom prst="frame">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Tree>
    <p:extLst>
      <p:ext uri="{BB962C8B-B14F-4D97-AF65-F5344CB8AC3E}">
        <p14:creationId xmlns:p14="http://schemas.microsoft.com/office/powerpoint/2010/main" val="1961159178"/>
      </p:ext>
    </p:extLst>
  </p:cSld>
  <p:clrMapOvr>
    <a:masterClrMapping/>
  </p:clrMapOvr>
</p:sld>
</file>

<file path=ppt/slides/slide1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Text Box 13">
            <a:extLst>
              <a:ext uri="{FF2B5EF4-FFF2-40B4-BE49-F238E27FC236}">
                <a16:creationId xmlns:a16="http://schemas.microsoft.com/office/drawing/2014/main" id="{3C33F021-6FE1-431C-A26B-E52190B415D8}"/>
              </a:ext>
            </a:extLst>
          </p:cNvPr>
          <p:cNvSpPr txBox="1">
            <a:spLocks noChangeArrowheads="1"/>
          </p:cNvSpPr>
          <p:nvPr/>
        </p:nvSpPr>
        <p:spPr bwMode="auto">
          <a:xfrm>
            <a:off x="4800600" y="5257800"/>
            <a:ext cx="4294188" cy="1230313"/>
          </a:xfrm>
          <a:prstGeom prst="rect">
            <a:avLst/>
          </a:prstGeom>
          <a:solidFill>
            <a:srgbClr val="FFCC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Tilted-Disc Syndrome</a:t>
            </a:r>
          </a:p>
          <a:p>
            <a:pPr eaLnBrk="1" hangingPunct="1">
              <a:spcBef>
                <a:spcPct val="0"/>
              </a:spcBef>
              <a:buClrTx/>
              <a:buSzTx/>
              <a:buFontTx/>
              <a:buNone/>
            </a:pPr>
            <a:r>
              <a:rPr lang="en-US" altLang="en-US" sz="1200"/>
              <a:t>1) Superior pole appears…</a:t>
            </a:r>
            <a:r>
              <a:rPr lang="en-US" altLang="en-US" sz="1200" b="1">
                <a:solidFill>
                  <a:srgbClr val="0000FF"/>
                </a:solidFill>
              </a:rPr>
              <a:t>elevated</a:t>
            </a:r>
            <a:r>
              <a:rPr lang="en-US" altLang="en-US" sz="1200"/>
              <a:t>, inferior…</a:t>
            </a:r>
            <a:r>
              <a:rPr lang="en-US" altLang="en-US" sz="1200" b="1">
                <a:solidFill>
                  <a:srgbClr val="0000FF"/>
                </a:solidFill>
              </a:rPr>
              <a:t>recessed</a:t>
            </a:r>
          </a:p>
          <a:p>
            <a:pPr eaLnBrk="1" hangingPunct="1">
              <a:spcBef>
                <a:spcPct val="0"/>
              </a:spcBef>
              <a:buClrTx/>
              <a:buSzTx/>
              <a:buFontTx/>
              <a:buNone/>
            </a:pPr>
            <a:r>
              <a:rPr lang="en-US" altLang="en-US" sz="1200"/>
              <a:t>2) </a:t>
            </a:r>
            <a:r>
              <a:rPr lang="en-US" altLang="en-US" sz="1200">
                <a:solidFill>
                  <a:srgbClr val="FFCC99"/>
                </a:solidFill>
              </a:rPr>
              <a:t>Associated with…</a:t>
            </a:r>
            <a:r>
              <a:rPr lang="en-US" altLang="en-US" sz="1200" b="1">
                <a:solidFill>
                  <a:srgbClr val="FFCC99"/>
                </a:solidFill>
              </a:rPr>
              <a:t>situs inversus</a:t>
            </a:r>
            <a:r>
              <a:rPr lang="en-US" altLang="en-US" sz="1200">
                <a:solidFill>
                  <a:srgbClr val="FFCC99"/>
                </a:solidFill>
              </a:rPr>
              <a:t> of retinal vessels</a:t>
            </a:r>
          </a:p>
          <a:p>
            <a:pPr eaLnBrk="1" hangingPunct="1">
              <a:spcBef>
                <a:spcPct val="0"/>
              </a:spcBef>
              <a:buClrTx/>
              <a:buSzTx/>
              <a:buFontTx/>
              <a:buNone/>
            </a:pPr>
            <a:r>
              <a:rPr lang="en-US" altLang="en-US" sz="1200"/>
              <a:t>3) </a:t>
            </a:r>
            <a:r>
              <a:rPr lang="en-US" altLang="en-US" sz="1200">
                <a:solidFill>
                  <a:srgbClr val="FFCC99"/>
                </a:solidFill>
              </a:rPr>
              <a:t>Fundus abnormality produces…</a:t>
            </a:r>
            <a:r>
              <a:rPr lang="en-US" altLang="en-US" sz="1200" b="1">
                <a:solidFill>
                  <a:srgbClr val="FFCC99"/>
                </a:solidFill>
              </a:rPr>
              <a:t>myopic astigmatism</a:t>
            </a:r>
          </a:p>
          <a:p>
            <a:pPr eaLnBrk="1" hangingPunct="1">
              <a:spcBef>
                <a:spcPct val="0"/>
              </a:spcBef>
              <a:buClrTx/>
              <a:buSzTx/>
              <a:buFontTx/>
              <a:buNone/>
            </a:pPr>
            <a:r>
              <a:rPr lang="en-US" altLang="en-US" sz="1200"/>
              <a:t>4) </a:t>
            </a:r>
            <a:r>
              <a:rPr lang="en-US" altLang="en-US" sz="1200">
                <a:solidFill>
                  <a:srgbClr val="FFCC99"/>
                </a:solidFill>
              </a:rPr>
              <a:t>VF testing reveals…</a:t>
            </a:r>
            <a:r>
              <a:rPr lang="en-US" altLang="en-US" sz="1200" b="1">
                <a:solidFill>
                  <a:srgbClr val="FFCC99"/>
                </a:solidFill>
              </a:rPr>
              <a:t>bitemporal hemianopia</a:t>
            </a:r>
            <a:r>
              <a:rPr lang="en-US" altLang="en-US" sz="1200">
                <a:solidFill>
                  <a:srgbClr val="FFCC99"/>
                </a:solidFill>
              </a:rPr>
              <a:t> that doesn’t</a:t>
            </a:r>
          </a:p>
          <a:p>
            <a:pPr eaLnBrk="1" hangingPunct="1">
              <a:spcBef>
                <a:spcPct val="0"/>
              </a:spcBef>
              <a:buClrTx/>
              <a:buSzTx/>
              <a:buFontTx/>
              <a:buNone/>
            </a:pPr>
            <a:r>
              <a:rPr lang="en-US" altLang="en-US" sz="1200">
                <a:solidFill>
                  <a:srgbClr val="FFCC99"/>
                </a:solidFill>
              </a:rPr>
              <a:t>   …</a:t>
            </a:r>
            <a:r>
              <a:rPr lang="en-US" altLang="en-US" sz="1200" b="1">
                <a:solidFill>
                  <a:srgbClr val="FFCC99"/>
                </a:solidFill>
              </a:rPr>
              <a:t>respect the vertical</a:t>
            </a:r>
            <a:r>
              <a:rPr lang="en-US" altLang="en-US" sz="1200">
                <a:solidFill>
                  <a:srgbClr val="FFCC99"/>
                </a:solidFill>
              </a:rPr>
              <a:t> and may…</a:t>
            </a:r>
            <a:r>
              <a:rPr lang="en-US" altLang="en-US" sz="1200" b="1">
                <a:solidFill>
                  <a:srgbClr val="FFCC99"/>
                </a:solidFill>
              </a:rPr>
              <a:t>resolve with refraction</a:t>
            </a:r>
          </a:p>
        </p:txBody>
      </p:sp>
      <p:sp>
        <p:nvSpPr>
          <p:cNvPr id="28" name="Text Box 13">
            <a:extLst>
              <a:ext uri="{FF2B5EF4-FFF2-40B4-BE49-F238E27FC236}">
                <a16:creationId xmlns:a16="http://schemas.microsoft.com/office/drawing/2014/main" id="{DEA6B129-DEFC-4933-98B7-C68271CF2D81}"/>
              </a:ext>
            </a:extLst>
          </p:cNvPr>
          <p:cNvSpPr txBox="1">
            <a:spLocks noChangeArrowheads="1"/>
          </p:cNvSpPr>
          <p:nvPr/>
        </p:nvSpPr>
        <p:spPr bwMode="auto">
          <a:xfrm>
            <a:off x="4800600" y="5257800"/>
            <a:ext cx="4216400" cy="1231106"/>
          </a:xfrm>
          <a:prstGeom prst="rect">
            <a:avLst/>
          </a:prstGeom>
          <a:solidFill>
            <a:srgbClr val="FFCC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dirty="0">
                <a:solidFill>
                  <a:schemeClr val="bg1">
                    <a:lumMod val="65000"/>
                  </a:schemeClr>
                </a:solidFill>
              </a:rPr>
              <a:t>Tilted-Disc Syndrome</a:t>
            </a:r>
          </a:p>
          <a:p>
            <a:pPr eaLnBrk="1" hangingPunct="1">
              <a:spcBef>
                <a:spcPct val="0"/>
              </a:spcBef>
              <a:buClrTx/>
              <a:buSzTx/>
              <a:buFontTx/>
              <a:buNone/>
            </a:pPr>
            <a:r>
              <a:rPr lang="en-US" altLang="en-US" sz="1200" dirty="0">
                <a:solidFill>
                  <a:srgbClr val="FFCC99"/>
                </a:solidFill>
              </a:rPr>
              <a:t>1) Superior pole appears…</a:t>
            </a:r>
            <a:r>
              <a:rPr lang="en-US" altLang="en-US" sz="1200" b="1" dirty="0">
                <a:solidFill>
                  <a:srgbClr val="FFCC99"/>
                </a:solidFill>
              </a:rPr>
              <a:t>elevated</a:t>
            </a:r>
            <a:r>
              <a:rPr lang="en-US" altLang="en-US" sz="1200" dirty="0">
                <a:solidFill>
                  <a:srgbClr val="FFCC99"/>
                </a:solidFill>
              </a:rPr>
              <a:t>, inferior… </a:t>
            </a:r>
            <a:r>
              <a:rPr lang="en-US" altLang="en-US" sz="1200" b="1" dirty="0">
                <a:solidFill>
                  <a:srgbClr val="FFCC99"/>
                </a:solidFill>
              </a:rPr>
              <a:t>recessed</a:t>
            </a:r>
          </a:p>
          <a:p>
            <a:pPr eaLnBrk="1" hangingPunct="1">
              <a:spcBef>
                <a:spcPct val="0"/>
              </a:spcBef>
              <a:buClrTx/>
              <a:buSzTx/>
              <a:buFontTx/>
              <a:buNone/>
            </a:pPr>
            <a:r>
              <a:rPr lang="en-US" altLang="en-US" sz="1200" dirty="0">
                <a:solidFill>
                  <a:srgbClr val="FFCC99"/>
                </a:solidFill>
              </a:rPr>
              <a:t>2) Associated with…</a:t>
            </a:r>
            <a:r>
              <a:rPr lang="en-US" altLang="en-US" sz="1200" b="1" dirty="0">
                <a:solidFill>
                  <a:srgbClr val="FFCC99"/>
                </a:solidFill>
              </a:rPr>
              <a:t>situs inversus</a:t>
            </a:r>
            <a:r>
              <a:rPr lang="en-US" altLang="en-US" sz="1200" dirty="0">
                <a:solidFill>
                  <a:srgbClr val="FFCC99"/>
                </a:solidFill>
              </a:rPr>
              <a:t> of retinal vessels</a:t>
            </a:r>
          </a:p>
          <a:p>
            <a:pPr eaLnBrk="1" hangingPunct="1">
              <a:spcBef>
                <a:spcPct val="0"/>
              </a:spcBef>
              <a:buClrTx/>
              <a:buSzTx/>
              <a:buFontTx/>
              <a:buNone/>
            </a:pPr>
            <a:r>
              <a:rPr lang="en-US" altLang="en-US" sz="1200" dirty="0">
                <a:solidFill>
                  <a:srgbClr val="FFCC99"/>
                </a:solidFill>
              </a:rPr>
              <a:t>3) Fundus abnormality produces… </a:t>
            </a:r>
            <a:r>
              <a:rPr lang="en-US" altLang="en-US" sz="1200" b="1" dirty="0">
                <a:solidFill>
                  <a:srgbClr val="FFCC99"/>
                </a:solidFill>
              </a:rPr>
              <a:t>myopic </a:t>
            </a:r>
            <a:r>
              <a:rPr lang="en-US" altLang="en-US" sz="1200" b="1" dirty="0" err="1">
                <a:solidFill>
                  <a:srgbClr val="FFCC99"/>
                </a:solidFill>
              </a:rPr>
              <a:t>astigm</a:t>
            </a:r>
            <a:endParaRPr lang="en-US" altLang="en-US" sz="1200" b="1" dirty="0">
              <a:solidFill>
                <a:srgbClr val="FFCC99"/>
              </a:solidFill>
            </a:endParaRPr>
          </a:p>
          <a:p>
            <a:pPr eaLnBrk="1" hangingPunct="1">
              <a:spcBef>
                <a:spcPct val="0"/>
              </a:spcBef>
              <a:buClrTx/>
              <a:buSzTx/>
              <a:buFontTx/>
              <a:buNone/>
            </a:pPr>
            <a:r>
              <a:rPr lang="en-US" altLang="en-US" sz="1200" dirty="0">
                <a:solidFill>
                  <a:srgbClr val="FFCC99"/>
                </a:solidFill>
              </a:rPr>
              <a:t>4) VF testing reveals…</a:t>
            </a:r>
            <a:r>
              <a:rPr lang="en-US" altLang="en-US" sz="1200" b="1" dirty="0">
                <a:solidFill>
                  <a:srgbClr val="FFCC99"/>
                </a:solidFill>
              </a:rPr>
              <a:t>bitemporal hemianopia</a:t>
            </a:r>
            <a:r>
              <a:rPr lang="en-US" altLang="en-US" sz="1200" dirty="0">
                <a:solidFill>
                  <a:srgbClr val="FFCC99"/>
                </a:solidFill>
              </a:rPr>
              <a:t> that </a:t>
            </a:r>
            <a:r>
              <a:rPr lang="en-US" altLang="en-US" sz="1200" dirty="0" err="1">
                <a:solidFill>
                  <a:srgbClr val="FFCC99"/>
                </a:solidFill>
              </a:rPr>
              <a:t>doesn’t</a:t>
            </a:r>
            <a:r>
              <a:rPr lang="en-US" altLang="en-US" sz="1200" b="1" dirty="0" err="1">
                <a:solidFill>
                  <a:srgbClr val="FFCC99"/>
                </a:solidFill>
              </a:rPr>
              <a:t>with</a:t>
            </a:r>
            <a:r>
              <a:rPr lang="en-US" altLang="en-US" sz="1200" b="1" dirty="0">
                <a:solidFill>
                  <a:srgbClr val="FFCC99"/>
                </a:solidFill>
              </a:rPr>
              <a:t> refract</a:t>
            </a:r>
          </a:p>
        </p:txBody>
      </p:sp>
      <p:sp>
        <p:nvSpPr>
          <p:cNvPr id="56330" name="Text Box 14">
            <a:extLst>
              <a:ext uri="{FF2B5EF4-FFF2-40B4-BE49-F238E27FC236}">
                <a16:creationId xmlns:a16="http://schemas.microsoft.com/office/drawing/2014/main" id="{E45ACE8A-191D-4C29-8A7A-120D0E2FCE5F}"/>
              </a:ext>
            </a:extLst>
          </p:cNvPr>
          <p:cNvSpPr txBox="1">
            <a:spLocks noChangeArrowheads="1"/>
          </p:cNvSpPr>
          <p:nvPr/>
        </p:nvSpPr>
        <p:spPr bwMode="auto">
          <a:xfrm>
            <a:off x="4648200" y="2576513"/>
            <a:ext cx="3522663" cy="862012"/>
          </a:xfrm>
          <a:prstGeom prst="rect">
            <a:avLst/>
          </a:prstGeom>
          <a:solidFill>
            <a:srgbClr val="FFC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solidFill>
                  <a:schemeClr val="bg1">
                    <a:lumMod val="65000"/>
                  </a:schemeClr>
                </a:solidFill>
              </a:rPr>
              <a:t>Myelinated RNFL</a:t>
            </a:r>
          </a:p>
          <a:p>
            <a:pPr eaLnBrk="1" hangingPunct="1">
              <a:spcBef>
                <a:spcPct val="0"/>
              </a:spcBef>
              <a:buClrTx/>
              <a:buSzTx/>
              <a:buFontTx/>
              <a:buNone/>
            </a:pPr>
            <a:r>
              <a:rPr lang="en-US" altLang="en-US" sz="1200">
                <a:solidFill>
                  <a:schemeClr val="bg1">
                    <a:lumMod val="65000"/>
                  </a:schemeClr>
                </a:solidFill>
              </a:rPr>
              <a:t>1) Myelin normally ends at the…</a:t>
            </a:r>
            <a:r>
              <a:rPr lang="en-US" altLang="en-US" sz="1200" b="1">
                <a:solidFill>
                  <a:schemeClr val="bg1">
                    <a:lumMod val="65000"/>
                  </a:schemeClr>
                </a:solidFill>
              </a:rPr>
              <a:t>lamina cribrosa</a:t>
            </a:r>
          </a:p>
          <a:p>
            <a:pPr eaLnBrk="1" hangingPunct="1">
              <a:spcBef>
                <a:spcPct val="0"/>
              </a:spcBef>
              <a:buClrTx/>
              <a:buSzTx/>
              <a:buFontTx/>
              <a:buNone/>
            </a:pPr>
            <a:r>
              <a:rPr lang="en-US" altLang="en-US" sz="1200">
                <a:solidFill>
                  <a:schemeClr val="bg1">
                    <a:lumMod val="65000"/>
                  </a:schemeClr>
                </a:solidFill>
              </a:rPr>
              <a:t>2) Can be…</a:t>
            </a:r>
            <a:r>
              <a:rPr lang="en-US" altLang="en-US" sz="1200" b="1">
                <a:solidFill>
                  <a:schemeClr val="bg1">
                    <a:lumMod val="65000"/>
                  </a:schemeClr>
                </a:solidFill>
              </a:rPr>
              <a:t>patchy</a:t>
            </a:r>
            <a:r>
              <a:rPr lang="en-US" altLang="en-US" sz="1200">
                <a:solidFill>
                  <a:schemeClr val="bg1">
                    <a:lumMod val="65000"/>
                  </a:schemeClr>
                </a:solidFill>
              </a:rPr>
              <a:t> and </a:t>
            </a:r>
            <a:r>
              <a:rPr lang="en-US" altLang="en-US" sz="1200" b="1">
                <a:solidFill>
                  <a:schemeClr val="bg1">
                    <a:lumMod val="65000"/>
                  </a:schemeClr>
                </a:solidFill>
              </a:rPr>
              <a:t>discontinuous</a:t>
            </a:r>
          </a:p>
          <a:p>
            <a:pPr eaLnBrk="1" hangingPunct="1">
              <a:spcBef>
                <a:spcPct val="0"/>
              </a:spcBef>
              <a:buClrTx/>
              <a:buSzTx/>
              <a:buFontTx/>
              <a:buNone/>
            </a:pPr>
            <a:r>
              <a:rPr lang="en-US" altLang="en-US" sz="1200">
                <a:solidFill>
                  <a:schemeClr val="bg1">
                    <a:lumMod val="65000"/>
                  </a:schemeClr>
                </a:solidFill>
              </a:rPr>
              <a:t>3) Corresponding VF has an…</a:t>
            </a:r>
            <a:r>
              <a:rPr lang="en-US" altLang="en-US" sz="1200" b="1">
                <a:solidFill>
                  <a:schemeClr val="bg1">
                    <a:lumMod val="65000"/>
                  </a:schemeClr>
                </a:solidFill>
              </a:rPr>
              <a:t>absolute</a:t>
            </a:r>
            <a:r>
              <a:rPr lang="en-US" altLang="en-US" sz="1200">
                <a:solidFill>
                  <a:schemeClr val="bg1">
                    <a:lumMod val="65000"/>
                  </a:schemeClr>
                </a:solidFill>
              </a:rPr>
              <a:t> scotoma</a:t>
            </a:r>
          </a:p>
        </p:txBody>
      </p:sp>
      <p:sp>
        <p:nvSpPr>
          <p:cNvPr id="56331" name="Text Box 15">
            <a:extLst>
              <a:ext uri="{FF2B5EF4-FFF2-40B4-BE49-F238E27FC236}">
                <a16:creationId xmlns:a16="http://schemas.microsoft.com/office/drawing/2014/main" id="{E7D5CBA5-0945-4399-B0FB-53830B5EE3B7}"/>
              </a:ext>
            </a:extLst>
          </p:cNvPr>
          <p:cNvSpPr txBox="1">
            <a:spLocks noChangeArrowheads="1"/>
          </p:cNvSpPr>
          <p:nvPr/>
        </p:nvSpPr>
        <p:spPr bwMode="auto">
          <a:xfrm>
            <a:off x="5410200" y="1687513"/>
            <a:ext cx="3640740" cy="677108"/>
          </a:xfrm>
          <a:prstGeom prst="rect">
            <a:avLst/>
          </a:prstGeom>
          <a:solidFill>
            <a:srgbClr val="FFFF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solidFill>
                  <a:schemeClr val="bg1">
                    <a:lumMod val="75000"/>
                  </a:schemeClr>
                </a:solidFill>
              </a:rPr>
              <a:t>Megalopapilla</a:t>
            </a:r>
          </a:p>
          <a:p>
            <a:pPr eaLnBrk="1" hangingPunct="1">
              <a:spcBef>
                <a:spcPct val="0"/>
              </a:spcBef>
              <a:buClrTx/>
              <a:buSzTx/>
              <a:buFontTx/>
              <a:buNone/>
            </a:pPr>
            <a:r>
              <a:rPr lang="en-US" altLang="en-US" sz="1200">
                <a:solidFill>
                  <a:schemeClr val="bg1">
                    <a:lumMod val="75000"/>
                  </a:schemeClr>
                </a:solidFill>
              </a:rPr>
              <a:t>1) Abnormally large diameter of…</a:t>
            </a:r>
            <a:r>
              <a:rPr lang="en-US" altLang="en-US" sz="1200" b="1">
                <a:solidFill>
                  <a:schemeClr val="bg1">
                    <a:lumMod val="75000"/>
                  </a:schemeClr>
                </a:solidFill>
              </a:rPr>
              <a:t>disc </a:t>
            </a:r>
            <a:r>
              <a:rPr lang="en-US" altLang="en-US" sz="1200">
                <a:solidFill>
                  <a:schemeClr val="bg1">
                    <a:lumMod val="75000"/>
                  </a:schemeClr>
                </a:solidFill>
              </a:rPr>
              <a:t>and</a:t>
            </a:r>
            <a:r>
              <a:rPr lang="en-US" altLang="en-US" sz="1200" b="1">
                <a:solidFill>
                  <a:schemeClr val="bg1">
                    <a:lumMod val="75000"/>
                  </a:schemeClr>
                </a:solidFill>
              </a:rPr>
              <a:t> cup</a:t>
            </a:r>
          </a:p>
          <a:p>
            <a:pPr eaLnBrk="1" hangingPunct="1">
              <a:spcBef>
                <a:spcPct val="0"/>
              </a:spcBef>
              <a:buClrTx/>
              <a:buSzTx/>
              <a:buFontTx/>
              <a:buNone/>
            </a:pPr>
            <a:r>
              <a:rPr lang="en-US" altLang="en-US" sz="1200">
                <a:solidFill>
                  <a:schemeClr val="bg1">
                    <a:lumMod val="75000"/>
                  </a:schemeClr>
                </a:solidFill>
              </a:rPr>
              <a:t>2) VF testing may reveal an…</a:t>
            </a:r>
            <a:r>
              <a:rPr lang="en-US" altLang="en-US" sz="1200" b="1">
                <a:solidFill>
                  <a:schemeClr val="bg1">
                    <a:lumMod val="75000"/>
                  </a:schemeClr>
                </a:solidFill>
              </a:rPr>
              <a:t>enlarged blind spot</a:t>
            </a:r>
          </a:p>
        </p:txBody>
      </p:sp>
      <p:sp>
        <p:nvSpPr>
          <p:cNvPr id="56332" name="Rectangle 16">
            <a:extLst>
              <a:ext uri="{FF2B5EF4-FFF2-40B4-BE49-F238E27FC236}">
                <a16:creationId xmlns:a16="http://schemas.microsoft.com/office/drawing/2014/main" id="{9903A9B6-4ADC-41AE-8364-4CA69AFD171D}"/>
              </a:ext>
            </a:extLst>
          </p:cNvPr>
          <p:cNvSpPr>
            <a:spLocks noChangeArrowheads="1"/>
          </p:cNvSpPr>
          <p:nvPr/>
        </p:nvSpPr>
        <p:spPr bwMode="auto">
          <a:xfrm>
            <a:off x="457200" y="122238"/>
            <a:ext cx="7543800" cy="8683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b"/>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ct val="85000"/>
              </a:lnSpc>
              <a:spcBef>
                <a:spcPct val="0"/>
              </a:spcBef>
              <a:buClrTx/>
              <a:buSzTx/>
              <a:buFontTx/>
              <a:buNone/>
            </a:pPr>
            <a:r>
              <a:rPr lang="en-US" altLang="en-US" sz="3200" b="1" dirty="0">
                <a:solidFill>
                  <a:schemeClr val="tx2"/>
                </a:solidFill>
              </a:rPr>
              <a:t>Developmental Abnormalities of the Optic Nerve Head</a:t>
            </a:r>
            <a:endParaRPr lang="en-US" altLang="en-US" sz="3200" dirty="0">
              <a:solidFill>
                <a:schemeClr val="tx2"/>
              </a:solidFill>
            </a:endParaRPr>
          </a:p>
        </p:txBody>
      </p:sp>
      <p:sp>
        <p:nvSpPr>
          <p:cNvPr id="56333" name="Slide Number Placeholder 1">
            <a:extLst>
              <a:ext uri="{FF2B5EF4-FFF2-40B4-BE49-F238E27FC236}">
                <a16:creationId xmlns:a16="http://schemas.microsoft.com/office/drawing/2014/main" id="{78499CE2-A9E0-46C2-9DCB-B4E6966EE106}"/>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2B87E55C-60DB-4AA1-99CA-117E25294934}" type="slidenum">
              <a:rPr lang="en-US" altLang="en-US" sz="1000"/>
              <a:pPr>
                <a:spcBef>
                  <a:spcPct val="0"/>
                </a:spcBef>
                <a:buClrTx/>
                <a:buSzTx/>
                <a:buFontTx/>
                <a:buNone/>
              </a:pPr>
              <a:t>155</a:t>
            </a:fld>
            <a:endParaRPr lang="en-US" altLang="en-US" sz="1000"/>
          </a:p>
        </p:txBody>
      </p:sp>
      <p:sp>
        <p:nvSpPr>
          <p:cNvPr id="20" name="Text Box 10">
            <a:extLst>
              <a:ext uri="{FF2B5EF4-FFF2-40B4-BE49-F238E27FC236}">
                <a16:creationId xmlns:a16="http://schemas.microsoft.com/office/drawing/2014/main" id="{4F5CB1D8-CA09-4A1A-9DBB-3D21FA005662}"/>
              </a:ext>
            </a:extLst>
          </p:cNvPr>
          <p:cNvSpPr txBox="1">
            <a:spLocks noChangeArrowheads="1"/>
          </p:cNvSpPr>
          <p:nvPr/>
        </p:nvSpPr>
        <p:spPr bwMode="auto">
          <a:xfrm>
            <a:off x="1371600" y="4267200"/>
            <a:ext cx="3057525" cy="2154238"/>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Morning-Glory Disc</a:t>
            </a:r>
          </a:p>
          <a:p>
            <a:pPr eaLnBrk="1" hangingPunct="1">
              <a:spcBef>
                <a:spcPct val="0"/>
              </a:spcBef>
              <a:buClrTx/>
              <a:buSzTx/>
              <a:buFontTx/>
              <a:buNone/>
            </a:pPr>
            <a:r>
              <a:rPr lang="en-US" altLang="en-US" sz="1200"/>
              <a:t>--DFE reveals:</a:t>
            </a:r>
          </a:p>
          <a:p>
            <a:pPr eaLnBrk="1" hangingPunct="1">
              <a:spcBef>
                <a:spcPct val="0"/>
              </a:spcBef>
              <a:buClrTx/>
              <a:buSzTx/>
              <a:buFontTx/>
              <a:buNone/>
            </a:pPr>
            <a:r>
              <a:rPr lang="en-US" altLang="en-US" sz="1200"/>
              <a:t>  1) A funnel-shaped…</a:t>
            </a:r>
            <a:r>
              <a:rPr lang="en-US" altLang="en-US" sz="1200" b="1">
                <a:solidFill>
                  <a:srgbClr val="0000FF"/>
                </a:solidFill>
              </a:rPr>
              <a:t>excavation</a:t>
            </a:r>
            <a:endParaRPr lang="en-US" altLang="en-US" sz="1200"/>
          </a:p>
          <a:p>
            <a:pPr eaLnBrk="1" hangingPunct="1">
              <a:spcBef>
                <a:spcPct val="0"/>
              </a:spcBef>
              <a:buClrTx/>
              <a:buSzTx/>
              <a:buFontTx/>
              <a:buNone/>
            </a:pPr>
            <a:r>
              <a:rPr lang="en-US" altLang="en-US" sz="1200"/>
              <a:t>  2) Number of vessels crossing the rim</a:t>
            </a:r>
          </a:p>
          <a:p>
            <a:pPr eaLnBrk="1" hangingPunct="1">
              <a:spcBef>
                <a:spcPct val="0"/>
              </a:spcBef>
              <a:buClrTx/>
              <a:buSzTx/>
              <a:buFontTx/>
              <a:buNone/>
            </a:pPr>
            <a:r>
              <a:rPr lang="en-US" altLang="en-US" sz="1200"/>
              <a:t>    seems abnormally…</a:t>
            </a:r>
            <a:r>
              <a:rPr lang="en-US" altLang="en-US" sz="1200" b="1">
                <a:solidFill>
                  <a:srgbClr val="0000FF"/>
                </a:solidFill>
              </a:rPr>
              <a:t>high</a:t>
            </a:r>
            <a:r>
              <a:rPr lang="en-US" altLang="en-US" sz="1200"/>
              <a:t> </a:t>
            </a:r>
            <a:endParaRPr lang="en-US" altLang="en-US" sz="1200" b="1">
              <a:solidFill>
                <a:srgbClr val="0000FF"/>
              </a:solidFill>
            </a:endParaRPr>
          </a:p>
          <a:p>
            <a:pPr eaLnBrk="1" hangingPunct="1">
              <a:spcBef>
                <a:spcPct val="0"/>
              </a:spcBef>
              <a:buClrTx/>
              <a:buSzTx/>
              <a:buFontTx/>
              <a:buNone/>
            </a:pPr>
            <a:r>
              <a:rPr lang="en-US" altLang="en-US" sz="1200"/>
              <a:t>--Tissue is…</a:t>
            </a:r>
            <a:r>
              <a:rPr lang="en-US" altLang="en-US" sz="1200" b="1">
                <a:solidFill>
                  <a:srgbClr val="0000FF"/>
                </a:solidFill>
              </a:rPr>
              <a:t>contractile</a:t>
            </a:r>
            <a:r>
              <a:rPr lang="en-US" altLang="en-US" sz="1200"/>
              <a:t>, so cup seems</a:t>
            </a:r>
          </a:p>
          <a:p>
            <a:pPr eaLnBrk="1" hangingPunct="1">
              <a:spcBef>
                <a:spcPct val="0"/>
              </a:spcBef>
              <a:buClrTx/>
              <a:buSzTx/>
              <a:buFontTx/>
              <a:buNone/>
            </a:pPr>
            <a:r>
              <a:rPr lang="en-US" altLang="en-US" sz="1200"/>
              <a:t>  to…</a:t>
            </a:r>
            <a:r>
              <a:rPr lang="en-US" altLang="en-US" sz="1200" b="1">
                <a:solidFill>
                  <a:srgbClr val="0000FF"/>
                </a:solidFill>
              </a:rPr>
              <a:t>open </a:t>
            </a:r>
            <a:r>
              <a:rPr lang="en-US" altLang="en-US" sz="1200">
                <a:solidFill>
                  <a:srgbClr val="0000FF"/>
                </a:solidFill>
              </a:rPr>
              <a:t>and</a:t>
            </a:r>
            <a:r>
              <a:rPr lang="en-US" altLang="en-US" sz="1200" b="1">
                <a:solidFill>
                  <a:srgbClr val="0000FF"/>
                </a:solidFill>
              </a:rPr>
              <a:t> close</a:t>
            </a:r>
            <a:r>
              <a:rPr lang="en-US" altLang="en-US" sz="1200"/>
              <a:t> (like its namesake,  </a:t>
            </a:r>
          </a:p>
          <a:p>
            <a:pPr eaLnBrk="1" hangingPunct="1">
              <a:spcBef>
                <a:spcPct val="0"/>
              </a:spcBef>
              <a:buClrTx/>
              <a:buSzTx/>
              <a:buFontTx/>
              <a:buNone/>
            </a:pPr>
            <a:r>
              <a:rPr lang="en-US" altLang="en-US" sz="1200"/>
              <a:t>  the morning-glory flower)</a:t>
            </a:r>
          </a:p>
          <a:p>
            <a:pPr eaLnBrk="1" hangingPunct="1">
              <a:spcBef>
                <a:spcPct val="0"/>
              </a:spcBef>
              <a:buClrTx/>
              <a:buSzTx/>
              <a:buFontTx/>
              <a:buNone/>
            </a:pPr>
            <a:r>
              <a:rPr lang="en-US" altLang="en-US" sz="1200"/>
              <a:t>--VA usually…</a:t>
            </a:r>
            <a:r>
              <a:rPr lang="en-US" altLang="en-US" sz="1200" b="1">
                <a:solidFill>
                  <a:srgbClr val="0000FF"/>
                </a:solidFill>
              </a:rPr>
              <a:t>20/200</a:t>
            </a:r>
            <a:r>
              <a:rPr lang="en-US" altLang="en-US" sz="1200"/>
              <a:t>, but can be…</a:t>
            </a:r>
          </a:p>
          <a:p>
            <a:pPr eaLnBrk="1" hangingPunct="1">
              <a:spcBef>
                <a:spcPct val="0"/>
              </a:spcBef>
              <a:buClrTx/>
              <a:buSzTx/>
              <a:buFontTx/>
              <a:buNone/>
            </a:pPr>
            <a:r>
              <a:rPr lang="en-US" altLang="en-US" sz="1200"/>
              <a:t>   </a:t>
            </a:r>
            <a:r>
              <a:rPr lang="en-US" altLang="en-US" sz="1200" b="1">
                <a:solidFill>
                  <a:srgbClr val="0000FF"/>
                </a:solidFill>
              </a:rPr>
              <a:t>20/20&lt;-&gt;NLP</a:t>
            </a:r>
          </a:p>
          <a:p>
            <a:pPr eaLnBrk="1" hangingPunct="1">
              <a:spcBef>
                <a:spcPct val="0"/>
              </a:spcBef>
              <a:buClrTx/>
              <a:buSzTx/>
              <a:buFontTx/>
              <a:buNone/>
            </a:pPr>
            <a:r>
              <a:rPr lang="en-US" altLang="en-US" sz="1200"/>
              <a:t>--1/3 develop…</a:t>
            </a:r>
            <a:r>
              <a:rPr lang="en-US" altLang="en-US" sz="1200" b="1">
                <a:solidFill>
                  <a:srgbClr val="CCECFF"/>
                </a:solidFill>
              </a:rPr>
              <a:t>serous</a:t>
            </a:r>
            <a:r>
              <a:rPr lang="en-US" altLang="en-US" sz="1200" b="1">
                <a:solidFill>
                  <a:srgbClr val="0000FF"/>
                </a:solidFill>
              </a:rPr>
              <a:t> </a:t>
            </a:r>
            <a:r>
              <a:rPr lang="en-US" altLang="en-US" sz="1200" b="1">
                <a:solidFill>
                  <a:srgbClr val="CCECFF"/>
                </a:solidFill>
              </a:rPr>
              <a:t>RD</a:t>
            </a:r>
          </a:p>
        </p:txBody>
      </p:sp>
      <p:sp>
        <p:nvSpPr>
          <p:cNvPr id="21" name="Text Box 3">
            <a:extLst>
              <a:ext uri="{FF2B5EF4-FFF2-40B4-BE49-F238E27FC236}">
                <a16:creationId xmlns:a16="http://schemas.microsoft.com/office/drawing/2014/main" id="{41E65286-1344-4B1D-9C7C-2CEEABB1C361}"/>
              </a:ext>
            </a:extLst>
          </p:cNvPr>
          <p:cNvSpPr txBox="1">
            <a:spLocks noChangeArrowheads="1"/>
          </p:cNvSpPr>
          <p:nvPr/>
        </p:nvSpPr>
        <p:spPr bwMode="auto">
          <a:xfrm>
            <a:off x="793750" y="3505200"/>
            <a:ext cx="2274888" cy="677863"/>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r>
              <a:rPr lang="en-US" altLang="en-US" sz="1400" b="1">
                <a:solidFill>
                  <a:schemeClr val="bg1">
                    <a:lumMod val="65000"/>
                  </a:schemeClr>
                </a:solidFill>
              </a:rPr>
              <a:t>Optic Pit/Hole</a:t>
            </a:r>
          </a:p>
          <a:p>
            <a:pPr eaLnBrk="1" hangingPunct="1">
              <a:defRPr/>
            </a:pPr>
            <a:r>
              <a:rPr lang="en-US" altLang="en-US" sz="1200">
                <a:solidFill>
                  <a:schemeClr val="bg1">
                    <a:lumMod val="65000"/>
                  </a:schemeClr>
                </a:solidFill>
              </a:rPr>
              <a:t>--Associated with…</a:t>
            </a:r>
            <a:r>
              <a:rPr lang="en-US" altLang="en-US" sz="1200" b="1">
                <a:solidFill>
                  <a:schemeClr val="bg1">
                    <a:lumMod val="65000"/>
                  </a:schemeClr>
                </a:solidFill>
              </a:rPr>
              <a:t>serous RD</a:t>
            </a:r>
          </a:p>
          <a:p>
            <a:pPr eaLnBrk="1" hangingPunct="1">
              <a:defRPr/>
            </a:pPr>
            <a:r>
              <a:rPr lang="en-US" altLang="en-US" sz="1200" b="1">
                <a:solidFill>
                  <a:schemeClr val="bg1">
                    <a:lumMod val="65000"/>
                  </a:schemeClr>
                </a:solidFill>
              </a:rPr>
              <a:t>  in adulthood</a:t>
            </a:r>
          </a:p>
        </p:txBody>
      </p:sp>
      <p:sp>
        <p:nvSpPr>
          <p:cNvPr id="22" name="Line 4">
            <a:extLst>
              <a:ext uri="{FF2B5EF4-FFF2-40B4-BE49-F238E27FC236}">
                <a16:creationId xmlns:a16="http://schemas.microsoft.com/office/drawing/2014/main" id="{F29D141A-2FBA-4218-A5EF-4F64786EAFD0}"/>
              </a:ext>
            </a:extLst>
          </p:cNvPr>
          <p:cNvSpPr>
            <a:spLocks noChangeShapeType="1"/>
          </p:cNvSpPr>
          <p:nvPr/>
        </p:nvSpPr>
        <p:spPr bwMode="auto">
          <a:xfrm flipH="1">
            <a:off x="1600200" y="2057400"/>
            <a:ext cx="1524000" cy="381000"/>
          </a:xfrm>
          <a:prstGeom prst="line">
            <a:avLst/>
          </a:prstGeom>
          <a:noFill/>
          <a:ln w="9525">
            <a:solidFill>
              <a:schemeClr val="bg1">
                <a:lumMod val="6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en-US">
              <a:latin typeface="Arial" charset="0"/>
            </a:endParaRPr>
          </a:p>
        </p:txBody>
      </p:sp>
      <p:sp>
        <p:nvSpPr>
          <p:cNvPr id="23" name="Text Box 6">
            <a:extLst>
              <a:ext uri="{FF2B5EF4-FFF2-40B4-BE49-F238E27FC236}">
                <a16:creationId xmlns:a16="http://schemas.microsoft.com/office/drawing/2014/main" id="{5DFD5389-5F0F-430B-9FE9-4FD1DA507055}"/>
              </a:ext>
            </a:extLst>
          </p:cNvPr>
          <p:cNvSpPr txBox="1">
            <a:spLocks noChangeArrowheads="1"/>
          </p:cNvSpPr>
          <p:nvPr/>
        </p:nvSpPr>
        <p:spPr bwMode="auto">
          <a:xfrm>
            <a:off x="1341438" y="1524000"/>
            <a:ext cx="3543300" cy="4587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algn="ctr" eaLnBrk="1" hangingPunct="1">
              <a:lnSpc>
                <a:spcPct val="85000"/>
              </a:lnSpc>
              <a:defRPr/>
            </a:pPr>
            <a:r>
              <a:rPr lang="en-US" altLang="en-US" sz="1400" i="1">
                <a:solidFill>
                  <a:schemeClr val="bg1">
                    <a:lumMod val="65000"/>
                  </a:schemeClr>
                </a:solidFill>
              </a:rPr>
              <a:t>These three are all secondary to abnormal</a:t>
            </a:r>
          </a:p>
          <a:p>
            <a:pPr algn="ctr" eaLnBrk="1" hangingPunct="1">
              <a:lnSpc>
                <a:spcPct val="85000"/>
              </a:lnSpc>
              <a:defRPr/>
            </a:pPr>
            <a:r>
              <a:rPr lang="en-US" altLang="en-US" sz="1400" i="1">
                <a:solidFill>
                  <a:schemeClr val="bg1">
                    <a:lumMod val="65000"/>
                  </a:schemeClr>
                </a:solidFill>
              </a:rPr>
              <a:t>closure of the embryonic optic fissure</a:t>
            </a:r>
          </a:p>
        </p:txBody>
      </p:sp>
      <p:sp>
        <p:nvSpPr>
          <p:cNvPr id="24" name="Text Box 7">
            <a:extLst>
              <a:ext uri="{FF2B5EF4-FFF2-40B4-BE49-F238E27FC236}">
                <a16:creationId xmlns:a16="http://schemas.microsoft.com/office/drawing/2014/main" id="{204468A2-E2DD-443A-AC88-37688980B366}"/>
              </a:ext>
            </a:extLst>
          </p:cNvPr>
          <p:cNvSpPr txBox="1">
            <a:spLocks noChangeArrowheads="1"/>
          </p:cNvSpPr>
          <p:nvPr/>
        </p:nvSpPr>
        <p:spPr bwMode="auto">
          <a:xfrm>
            <a:off x="76200" y="2514600"/>
            <a:ext cx="2782888" cy="862013"/>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r>
              <a:rPr lang="en-US" altLang="en-US" sz="1400" b="1">
                <a:solidFill>
                  <a:schemeClr val="bg1">
                    <a:lumMod val="65000"/>
                  </a:schemeClr>
                </a:solidFill>
              </a:rPr>
              <a:t>Optic Nerve Coloboma</a:t>
            </a:r>
          </a:p>
          <a:p>
            <a:pPr eaLnBrk="1" hangingPunct="1">
              <a:defRPr/>
            </a:pPr>
            <a:r>
              <a:rPr lang="en-US" altLang="en-US" sz="1200">
                <a:solidFill>
                  <a:schemeClr val="bg1">
                    <a:lumMod val="65000"/>
                  </a:schemeClr>
                </a:solidFill>
              </a:rPr>
              <a:t>1) May resemble…</a:t>
            </a:r>
            <a:r>
              <a:rPr lang="en-US" altLang="en-US" sz="1200" b="1">
                <a:solidFill>
                  <a:schemeClr val="bg1">
                    <a:lumMod val="65000"/>
                  </a:schemeClr>
                </a:solidFill>
              </a:rPr>
              <a:t>deep cupping</a:t>
            </a:r>
          </a:p>
          <a:p>
            <a:pPr eaLnBrk="1" hangingPunct="1">
              <a:defRPr/>
            </a:pPr>
            <a:r>
              <a:rPr lang="en-US" altLang="en-US" sz="1200">
                <a:solidFill>
                  <a:schemeClr val="bg1">
                    <a:lumMod val="65000"/>
                  </a:schemeClr>
                </a:solidFill>
              </a:rPr>
              <a:t>2) Can be…</a:t>
            </a:r>
            <a:r>
              <a:rPr lang="en-US" altLang="en-US" sz="1200" b="1">
                <a:solidFill>
                  <a:schemeClr val="bg1">
                    <a:lumMod val="65000"/>
                  </a:schemeClr>
                </a:solidFill>
              </a:rPr>
              <a:t>bilateral, asymmetric</a:t>
            </a:r>
          </a:p>
          <a:p>
            <a:pPr eaLnBrk="1" hangingPunct="1">
              <a:defRPr/>
            </a:pPr>
            <a:r>
              <a:rPr lang="en-US" altLang="en-US" sz="1200">
                <a:solidFill>
                  <a:schemeClr val="bg1">
                    <a:lumMod val="65000"/>
                  </a:schemeClr>
                </a:solidFill>
              </a:rPr>
              <a:t>3) Part of the…</a:t>
            </a:r>
            <a:r>
              <a:rPr lang="en-US" altLang="en-US" sz="1200" b="1">
                <a:solidFill>
                  <a:schemeClr val="bg1">
                    <a:lumMod val="65000"/>
                  </a:schemeClr>
                </a:solidFill>
              </a:rPr>
              <a:t>CHARGE association</a:t>
            </a:r>
          </a:p>
        </p:txBody>
      </p:sp>
      <p:sp>
        <p:nvSpPr>
          <p:cNvPr id="25" name="Line 8">
            <a:extLst>
              <a:ext uri="{FF2B5EF4-FFF2-40B4-BE49-F238E27FC236}">
                <a16:creationId xmlns:a16="http://schemas.microsoft.com/office/drawing/2014/main" id="{EDEEAEB6-5352-41F1-8557-B23E6F4B4721}"/>
              </a:ext>
            </a:extLst>
          </p:cNvPr>
          <p:cNvSpPr>
            <a:spLocks noChangeShapeType="1"/>
          </p:cNvSpPr>
          <p:nvPr/>
        </p:nvSpPr>
        <p:spPr bwMode="auto">
          <a:xfrm flipH="1">
            <a:off x="2971800" y="2057400"/>
            <a:ext cx="152400" cy="1447800"/>
          </a:xfrm>
          <a:prstGeom prst="line">
            <a:avLst/>
          </a:prstGeom>
          <a:noFill/>
          <a:ln w="9525">
            <a:solidFill>
              <a:schemeClr val="bg1">
                <a:lumMod val="6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en-US">
              <a:latin typeface="Arial" charset="0"/>
            </a:endParaRPr>
          </a:p>
        </p:txBody>
      </p:sp>
      <p:sp>
        <p:nvSpPr>
          <p:cNvPr id="26" name="Text Box 9">
            <a:extLst>
              <a:ext uri="{FF2B5EF4-FFF2-40B4-BE49-F238E27FC236}">
                <a16:creationId xmlns:a16="http://schemas.microsoft.com/office/drawing/2014/main" id="{966E8F5F-47FB-451D-A3AD-4D6CFA5F356D}"/>
              </a:ext>
            </a:extLst>
          </p:cNvPr>
          <p:cNvSpPr txBox="1">
            <a:spLocks noChangeArrowheads="1"/>
          </p:cNvSpPr>
          <p:nvPr/>
        </p:nvSpPr>
        <p:spPr bwMode="auto">
          <a:xfrm>
            <a:off x="1371600" y="4267200"/>
            <a:ext cx="3057525" cy="2154238"/>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r>
              <a:rPr lang="en-US" altLang="en-US" sz="1400" b="1" dirty="0">
                <a:solidFill>
                  <a:schemeClr val="bg1">
                    <a:lumMod val="65000"/>
                  </a:schemeClr>
                </a:solidFill>
              </a:rPr>
              <a:t>Morning-Glory Disc</a:t>
            </a:r>
          </a:p>
          <a:p>
            <a:pPr eaLnBrk="1" hangingPunct="1">
              <a:defRPr/>
            </a:pPr>
            <a:r>
              <a:rPr lang="en-US" altLang="en-US" sz="1200" dirty="0">
                <a:solidFill>
                  <a:schemeClr val="bg1">
                    <a:lumMod val="65000"/>
                  </a:schemeClr>
                </a:solidFill>
              </a:rPr>
              <a:t>--DFE reveals:</a:t>
            </a:r>
          </a:p>
          <a:p>
            <a:pPr eaLnBrk="1" hangingPunct="1">
              <a:defRPr/>
            </a:pPr>
            <a:r>
              <a:rPr lang="en-US" altLang="en-US" sz="1200" dirty="0">
                <a:solidFill>
                  <a:schemeClr val="bg1">
                    <a:lumMod val="65000"/>
                  </a:schemeClr>
                </a:solidFill>
              </a:rPr>
              <a:t>  1) A funnel-shaped…</a:t>
            </a:r>
            <a:r>
              <a:rPr lang="en-US" altLang="en-US" sz="1200" b="1" dirty="0">
                <a:solidFill>
                  <a:schemeClr val="bg1">
                    <a:lumMod val="65000"/>
                  </a:schemeClr>
                </a:solidFill>
              </a:rPr>
              <a:t>excavation</a:t>
            </a:r>
            <a:endParaRPr lang="en-US" altLang="en-US" sz="1200" dirty="0">
              <a:solidFill>
                <a:schemeClr val="bg1">
                  <a:lumMod val="65000"/>
                </a:schemeClr>
              </a:solidFill>
            </a:endParaRPr>
          </a:p>
          <a:p>
            <a:pPr eaLnBrk="1" hangingPunct="1">
              <a:defRPr/>
            </a:pPr>
            <a:r>
              <a:rPr lang="en-US" altLang="en-US" sz="1200" dirty="0">
                <a:solidFill>
                  <a:schemeClr val="bg1">
                    <a:lumMod val="65000"/>
                  </a:schemeClr>
                </a:solidFill>
              </a:rPr>
              <a:t>  2) Number of vessels crossing the rim</a:t>
            </a:r>
          </a:p>
          <a:p>
            <a:pPr eaLnBrk="1" hangingPunct="1">
              <a:defRPr/>
            </a:pPr>
            <a:r>
              <a:rPr lang="en-US" altLang="en-US" sz="1200" dirty="0">
                <a:solidFill>
                  <a:schemeClr val="bg1">
                    <a:lumMod val="65000"/>
                  </a:schemeClr>
                </a:solidFill>
              </a:rPr>
              <a:t>    seems abnormally…</a:t>
            </a:r>
            <a:r>
              <a:rPr lang="en-US" altLang="en-US" sz="1200" b="1" dirty="0">
                <a:solidFill>
                  <a:schemeClr val="bg1">
                    <a:lumMod val="65000"/>
                  </a:schemeClr>
                </a:solidFill>
              </a:rPr>
              <a:t>high</a:t>
            </a:r>
            <a:r>
              <a:rPr lang="en-US" altLang="en-US" sz="1200" dirty="0">
                <a:solidFill>
                  <a:schemeClr val="bg1">
                    <a:lumMod val="65000"/>
                  </a:schemeClr>
                </a:solidFill>
              </a:rPr>
              <a:t> </a:t>
            </a:r>
            <a:endParaRPr lang="en-US" altLang="en-US" sz="1200" b="1" dirty="0">
              <a:solidFill>
                <a:schemeClr val="bg1">
                  <a:lumMod val="65000"/>
                </a:schemeClr>
              </a:solidFill>
            </a:endParaRPr>
          </a:p>
          <a:p>
            <a:pPr eaLnBrk="1" hangingPunct="1">
              <a:defRPr/>
            </a:pPr>
            <a:r>
              <a:rPr lang="en-US" altLang="en-US" sz="1200" dirty="0">
                <a:solidFill>
                  <a:schemeClr val="bg1">
                    <a:lumMod val="65000"/>
                  </a:schemeClr>
                </a:solidFill>
              </a:rPr>
              <a:t>--Tissue is…</a:t>
            </a:r>
            <a:r>
              <a:rPr lang="en-US" altLang="en-US" sz="1200" b="1" dirty="0">
                <a:solidFill>
                  <a:schemeClr val="bg1">
                    <a:lumMod val="65000"/>
                  </a:schemeClr>
                </a:solidFill>
              </a:rPr>
              <a:t>contractile</a:t>
            </a:r>
            <a:r>
              <a:rPr lang="en-US" altLang="en-US" sz="1200" dirty="0">
                <a:solidFill>
                  <a:schemeClr val="bg1">
                    <a:lumMod val="65000"/>
                  </a:schemeClr>
                </a:solidFill>
              </a:rPr>
              <a:t>, so cup seems</a:t>
            </a:r>
          </a:p>
          <a:p>
            <a:pPr eaLnBrk="1" hangingPunct="1">
              <a:defRPr/>
            </a:pPr>
            <a:r>
              <a:rPr lang="en-US" altLang="en-US" sz="1200" dirty="0">
                <a:solidFill>
                  <a:schemeClr val="bg1">
                    <a:lumMod val="65000"/>
                  </a:schemeClr>
                </a:solidFill>
              </a:rPr>
              <a:t>  to…</a:t>
            </a:r>
            <a:r>
              <a:rPr lang="en-US" altLang="en-US" sz="1200" b="1" dirty="0">
                <a:solidFill>
                  <a:schemeClr val="bg1">
                    <a:lumMod val="65000"/>
                  </a:schemeClr>
                </a:solidFill>
              </a:rPr>
              <a:t>open </a:t>
            </a:r>
            <a:r>
              <a:rPr lang="en-US" altLang="en-US" sz="1200" dirty="0">
                <a:solidFill>
                  <a:schemeClr val="bg1">
                    <a:lumMod val="65000"/>
                  </a:schemeClr>
                </a:solidFill>
              </a:rPr>
              <a:t>and</a:t>
            </a:r>
            <a:r>
              <a:rPr lang="en-US" altLang="en-US" sz="1200" b="1" dirty="0">
                <a:solidFill>
                  <a:schemeClr val="bg1">
                    <a:lumMod val="65000"/>
                  </a:schemeClr>
                </a:solidFill>
              </a:rPr>
              <a:t> close</a:t>
            </a:r>
            <a:r>
              <a:rPr lang="en-US" altLang="en-US" sz="1200" dirty="0">
                <a:solidFill>
                  <a:schemeClr val="bg1">
                    <a:lumMod val="65000"/>
                  </a:schemeClr>
                </a:solidFill>
              </a:rPr>
              <a:t> (like its namesake,  </a:t>
            </a:r>
          </a:p>
          <a:p>
            <a:pPr eaLnBrk="1" hangingPunct="1">
              <a:defRPr/>
            </a:pPr>
            <a:r>
              <a:rPr lang="en-US" altLang="en-US" sz="1200" dirty="0">
                <a:solidFill>
                  <a:schemeClr val="bg1">
                    <a:lumMod val="65000"/>
                  </a:schemeClr>
                </a:solidFill>
              </a:rPr>
              <a:t>  the morning-glory flower)</a:t>
            </a:r>
          </a:p>
          <a:p>
            <a:pPr eaLnBrk="1" hangingPunct="1">
              <a:defRPr/>
            </a:pPr>
            <a:r>
              <a:rPr lang="en-US" altLang="en-US" sz="1200" dirty="0">
                <a:solidFill>
                  <a:schemeClr val="bg1">
                    <a:lumMod val="65000"/>
                  </a:schemeClr>
                </a:solidFill>
              </a:rPr>
              <a:t>--VA usually…</a:t>
            </a:r>
            <a:r>
              <a:rPr lang="en-US" altLang="en-US" sz="1200" b="1" dirty="0">
                <a:solidFill>
                  <a:schemeClr val="bg1">
                    <a:lumMod val="65000"/>
                  </a:schemeClr>
                </a:solidFill>
              </a:rPr>
              <a:t>20/200</a:t>
            </a:r>
            <a:r>
              <a:rPr lang="en-US" altLang="en-US" sz="1200" dirty="0">
                <a:solidFill>
                  <a:schemeClr val="bg1">
                    <a:lumMod val="65000"/>
                  </a:schemeClr>
                </a:solidFill>
              </a:rPr>
              <a:t>, but can be…</a:t>
            </a:r>
          </a:p>
          <a:p>
            <a:pPr eaLnBrk="1" hangingPunct="1">
              <a:defRPr/>
            </a:pPr>
            <a:r>
              <a:rPr lang="en-US" altLang="en-US" sz="1200" dirty="0">
                <a:solidFill>
                  <a:schemeClr val="bg1">
                    <a:lumMod val="65000"/>
                  </a:schemeClr>
                </a:solidFill>
              </a:rPr>
              <a:t>   </a:t>
            </a:r>
            <a:r>
              <a:rPr lang="en-US" altLang="en-US" sz="1200" b="1" dirty="0">
                <a:solidFill>
                  <a:schemeClr val="bg1">
                    <a:lumMod val="65000"/>
                  </a:schemeClr>
                </a:solidFill>
              </a:rPr>
              <a:t>20/20&lt;-&gt;NLP</a:t>
            </a:r>
          </a:p>
          <a:p>
            <a:pPr eaLnBrk="1" hangingPunct="1">
              <a:defRPr/>
            </a:pPr>
            <a:r>
              <a:rPr lang="en-US" altLang="en-US" sz="1200" dirty="0">
                <a:solidFill>
                  <a:schemeClr val="bg1">
                    <a:lumMod val="65000"/>
                  </a:schemeClr>
                </a:solidFill>
              </a:rPr>
              <a:t>--1/3 develop…</a:t>
            </a:r>
            <a:r>
              <a:rPr lang="en-US" altLang="en-US" sz="1200" b="1" dirty="0">
                <a:solidFill>
                  <a:schemeClr val="bg1">
                    <a:lumMod val="65000"/>
                  </a:schemeClr>
                </a:solidFill>
              </a:rPr>
              <a:t>serous RD</a:t>
            </a:r>
          </a:p>
        </p:txBody>
      </p:sp>
      <p:sp>
        <p:nvSpPr>
          <p:cNvPr id="27" name="Line 12">
            <a:extLst>
              <a:ext uri="{FF2B5EF4-FFF2-40B4-BE49-F238E27FC236}">
                <a16:creationId xmlns:a16="http://schemas.microsoft.com/office/drawing/2014/main" id="{65BA81D9-D9F9-47DA-B94E-2401C9B40EBF}"/>
              </a:ext>
            </a:extLst>
          </p:cNvPr>
          <p:cNvSpPr>
            <a:spLocks noChangeShapeType="1"/>
          </p:cNvSpPr>
          <p:nvPr/>
        </p:nvSpPr>
        <p:spPr bwMode="auto">
          <a:xfrm>
            <a:off x="3124200" y="2057400"/>
            <a:ext cx="381000" cy="22098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en-US"/>
          </a:p>
        </p:txBody>
      </p:sp>
      <p:sp>
        <p:nvSpPr>
          <p:cNvPr id="30" name="Text Box 13">
            <a:extLst>
              <a:ext uri="{FF2B5EF4-FFF2-40B4-BE49-F238E27FC236}">
                <a16:creationId xmlns:a16="http://schemas.microsoft.com/office/drawing/2014/main" id="{E04BC85D-0482-42C1-8D98-D7B33C07DA16}"/>
              </a:ext>
            </a:extLst>
          </p:cNvPr>
          <p:cNvSpPr txBox="1">
            <a:spLocks noChangeArrowheads="1"/>
          </p:cNvSpPr>
          <p:nvPr/>
        </p:nvSpPr>
        <p:spPr bwMode="auto">
          <a:xfrm>
            <a:off x="5257800" y="3760788"/>
            <a:ext cx="3424238" cy="1231900"/>
          </a:xfrm>
          <a:prstGeom prst="rect">
            <a:avLst/>
          </a:prstGeom>
          <a:solidFill>
            <a:srgbClr val="CCFF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dirty="0"/>
              <a:t>Optic Nerve Hypoplasia</a:t>
            </a:r>
          </a:p>
          <a:p>
            <a:pPr eaLnBrk="1" hangingPunct="1">
              <a:spcBef>
                <a:spcPct val="0"/>
              </a:spcBef>
              <a:buClrTx/>
              <a:buSzTx/>
              <a:buFontTx/>
              <a:buNone/>
            </a:pPr>
            <a:r>
              <a:rPr lang="en-US" altLang="en-US" sz="1200" dirty="0"/>
              <a:t>1) Abnormally low</a:t>
            </a:r>
            <a:r>
              <a:rPr lang="en-US" altLang="en-US" sz="1200" b="1" dirty="0">
                <a:solidFill>
                  <a:srgbClr val="0000FF"/>
                </a:solidFill>
              </a:rPr>
              <a:t> </a:t>
            </a:r>
            <a:r>
              <a:rPr lang="en-US" altLang="en-US" sz="1200" dirty="0"/>
              <a:t>number of…</a:t>
            </a:r>
            <a:r>
              <a:rPr lang="en-US" altLang="en-US" sz="1200" b="1" dirty="0">
                <a:solidFill>
                  <a:srgbClr val="0000FF"/>
                </a:solidFill>
              </a:rPr>
              <a:t>axons</a:t>
            </a:r>
          </a:p>
          <a:p>
            <a:pPr eaLnBrk="1" hangingPunct="1">
              <a:spcBef>
                <a:spcPct val="0"/>
              </a:spcBef>
              <a:buClrTx/>
              <a:buSzTx/>
              <a:buFontTx/>
              <a:buNone/>
            </a:pPr>
            <a:r>
              <a:rPr lang="en-US" altLang="en-US" sz="1200" dirty="0"/>
              <a:t>2) DFE: Small pale disc with…</a:t>
            </a:r>
            <a:r>
              <a:rPr lang="en-US" altLang="en-US" sz="1200" b="1" dirty="0">
                <a:solidFill>
                  <a:srgbClr val="0000FF"/>
                </a:solidFill>
              </a:rPr>
              <a:t>double ring </a:t>
            </a:r>
            <a:r>
              <a:rPr lang="en-US" altLang="en-US" sz="1200" dirty="0"/>
              <a:t>sign</a:t>
            </a:r>
          </a:p>
          <a:p>
            <a:pPr eaLnBrk="1" hangingPunct="1">
              <a:spcBef>
                <a:spcPct val="0"/>
              </a:spcBef>
              <a:buClrTx/>
              <a:buSzTx/>
              <a:buFontTx/>
              <a:buNone/>
            </a:pPr>
            <a:r>
              <a:rPr lang="en-US" altLang="en-US" sz="1200" dirty="0"/>
              <a:t>3) VA…</a:t>
            </a:r>
            <a:r>
              <a:rPr lang="en-US" altLang="en-US" sz="1200" b="1" dirty="0">
                <a:solidFill>
                  <a:srgbClr val="0000FF"/>
                </a:solidFill>
              </a:rPr>
              <a:t>20/15&lt;-&gt;NLP</a:t>
            </a:r>
          </a:p>
          <a:p>
            <a:pPr eaLnBrk="1" hangingPunct="1">
              <a:spcBef>
                <a:spcPct val="0"/>
              </a:spcBef>
              <a:buClrTx/>
              <a:buSzTx/>
              <a:buFontTx/>
              <a:buNone/>
            </a:pPr>
            <a:r>
              <a:rPr lang="en-US" altLang="en-US" sz="1200" dirty="0"/>
              <a:t>4) VF defects…</a:t>
            </a:r>
            <a:r>
              <a:rPr lang="en-US" altLang="en-US" sz="1200" b="1" dirty="0">
                <a:solidFill>
                  <a:srgbClr val="0000FF"/>
                </a:solidFill>
              </a:rPr>
              <a:t>invariably present</a:t>
            </a:r>
          </a:p>
          <a:p>
            <a:pPr eaLnBrk="1" hangingPunct="1">
              <a:spcBef>
                <a:spcPct val="0"/>
              </a:spcBef>
              <a:buClrTx/>
              <a:buSzTx/>
              <a:buFontTx/>
              <a:buNone/>
            </a:pPr>
            <a:r>
              <a:rPr lang="en-US" altLang="en-US" sz="1200" dirty="0"/>
              <a:t>5) Remember the…</a:t>
            </a:r>
            <a:r>
              <a:rPr lang="en-US" altLang="en-US" sz="1200" b="1" dirty="0">
                <a:solidFill>
                  <a:srgbClr val="0000FF"/>
                </a:solidFill>
              </a:rPr>
              <a:t>4 D’s</a:t>
            </a:r>
            <a:r>
              <a:rPr lang="en-US" altLang="en-US" sz="1200" dirty="0"/>
              <a:t> (more on this shortly)</a:t>
            </a:r>
          </a:p>
        </p:txBody>
      </p:sp>
      <p:sp>
        <p:nvSpPr>
          <p:cNvPr id="3" name="TextBox 2">
            <a:extLst>
              <a:ext uri="{FF2B5EF4-FFF2-40B4-BE49-F238E27FC236}">
                <a16:creationId xmlns:a16="http://schemas.microsoft.com/office/drawing/2014/main" id="{68192841-37DB-4365-912A-E85D7BB8C699}"/>
              </a:ext>
            </a:extLst>
          </p:cNvPr>
          <p:cNvSpPr txBox="1"/>
          <p:nvPr/>
        </p:nvSpPr>
        <p:spPr>
          <a:xfrm>
            <a:off x="1453926" y="2168210"/>
            <a:ext cx="7455348" cy="1569660"/>
          </a:xfrm>
          <a:prstGeom prst="rect">
            <a:avLst/>
          </a:prstGeom>
          <a:solidFill>
            <a:schemeClr val="accent5">
              <a:lumMod val="75000"/>
            </a:schemeClr>
          </a:solidFill>
        </p:spPr>
        <p:txBody>
          <a:bodyPr wrap="square" rtlCol="0">
            <a:spAutoFit/>
          </a:bodyPr>
          <a:lstStyle/>
          <a:p>
            <a:r>
              <a:rPr lang="en-US" sz="1600" i="1" dirty="0">
                <a:solidFill>
                  <a:schemeClr val="bg1">
                    <a:lumMod val="50000"/>
                  </a:schemeClr>
                </a:solidFill>
              </a:rPr>
              <a:t>You see a child with optic nerve hypoplasia. What steps should you at least consider taking?</a:t>
            </a:r>
          </a:p>
          <a:p>
            <a:r>
              <a:rPr lang="en-US" sz="1600" dirty="0">
                <a:solidFill>
                  <a:schemeClr val="bg1">
                    <a:lumMod val="50000"/>
                  </a:schemeClr>
                </a:solidFill>
              </a:rPr>
              <a:t>--Obtai</a:t>
            </a:r>
            <a:r>
              <a:rPr lang="en-US" sz="1600" dirty="0">
                <a:solidFill>
                  <a:schemeClr val="accent5">
                    <a:lumMod val="75000"/>
                  </a:schemeClr>
                </a:solidFill>
              </a:rPr>
              <a:t>ning</a:t>
            </a:r>
            <a:r>
              <a:rPr lang="en-US" sz="1600" dirty="0">
                <a:solidFill>
                  <a:schemeClr val="bg1">
                    <a:lumMod val="50000"/>
                  </a:schemeClr>
                </a:solidFill>
              </a:rPr>
              <a:t> </a:t>
            </a:r>
            <a:r>
              <a:rPr lang="en-US" sz="1600" i="1" dirty="0">
                <a:solidFill>
                  <a:schemeClr val="bg1">
                    <a:lumMod val="50000"/>
                  </a:schemeClr>
                </a:solidFill>
              </a:rPr>
              <a:t> </a:t>
            </a:r>
            <a:r>
              <a:rPr lang="en-US" sz="1600" b="1" dirty="0">
                <a:solidFill>
                  <a:srgbClr val="0000FF"/>
                </a:solidFill>
              </a:rPr>
              <a:t>MRI brain</a:t>
            </a:r>
            <a:r>
              <a:rPr lang="en-US" sz="1600" dirty="0">
                <a:solidFill>
                  <a:schemeClr val="accent5">
                    <a:lumMod val="75000"/>
                  </a:schemeClr>
                </a:solidFill>
              </a:rPr>
              <a:t>—a </a:t>
            </a:r>
            <a:r>
              <a:rPr lang="en-US" sz="1600" dirty="0">
                <a:solidFill>
                  <a:schemeClr val="bg1">
                    <a:lumMod val="50000"/>
                  </a:schemeClr>
                </a:solidFill>
              </a:rPr>
              <a:t>variety of CNS abnormalities are associated with it   (will un</a:t>
            </a:r>
            <a:r>
              <a:rPr lang="en-US" sz="1600" dirty="0">
                <a:solidFill>
                  <a:schemeClr val="accent5">
                    <a:lumMod val="75000"/>
                  </a:schemeClr>
                </a:solidFill>
              </a:rPr>
              <a:t>pack</a:t>
            </a:r>
            <a:r>
              <a:rPr lang="en-US" sz="1600" dirty="0">
                <a:solidFill>
                  <a:schemeClr val="bg1">
                    <a:lumMod val="50000"/>
                  </a:schemeClr>
                </a:solidFill>
              </a:rPr>
              <a:t> </a:t>
            </a:r>
            <a:r>
              <a:rPr lang="en-US" sz="1600" dirty="0">
                <a:solidFill>
                  <a:schemeClr val="accent5">
                    <a:lumMod val="75000"/>
                  </a:schemeClr>
                </a:solidFill>
              </a:rPr>
              <a:t>this in the upco</a:t>
            </a:r>
            <a:r>
              <a:rPr lang="en-US" sz="1600" dirty="0">
                <a:solidFill>
                  <a:schemeClr val="bg1">
                    <a:lumMod val="50000"/>
                  </a:schemeClr>
                </a:solidFill>
              </a:rPr>
              <a:t>ming </a:t>
            </a:r>
            <a:r>
              <a:rPr lang="en-US" sz="1600" i="1" dirty="0">
                <a:solidFill>
                  <a:schemeClr val="bg1">
                    <a:lumMod val="50000"/>
                  </a:schemeClr>
                </a:solidFill>
              </a:rPr>
              <a:t>4 D’s </a:t>
            </a:r>
            <a:r>
              <a:rPr lang="en-US" sz="1600" dirty="0">
                <a:solidFill>
                  <a:schemeClr val="bg1">
                    <a:lumMod val="50000"/>
                  </a:schemeClr>
                </a:solidFill>
              </a:rPr>
              <a:t>section)</a:t>
            </a:r>
          </a:p>
          <a:p>
            <a:r>
              <a:rPr lang="en-US" sz="1600" dirty="0">
                <a:solidFill>
                  <a:schemeClr val="bg1">
                    <a:lumMod val="50000"/>
                  </a:schemeClr>
                </a:solidFill>
              </a:rPr>
              <a:t>--Gettin</a:t>
            </a:r>
            <a:r>
              <a:rPr lang="en-US" sz="1600" dirty="0">
                <a:solidFill>
                  <a:schemeClr val="accent5">
                    <a:lumMod val="75000"/>
                  </a:schemeClr>
                </a:solidFill>
              </a:rPr>
              <a:t>g</a:t>
            </a:r>
            <a:r>
              <a:rPr lang="en-US" sz="1600" dirty="0">
                <a:solidFill>
                  <a:schemeClr val="bg1">
                    <a:lumMod val="50000"/>
                  </a:schemeClr>
                </a:solidFill>
              </a:rPr>
              <a:t> </a:t>
            </a:r>
            <a:r>
              <a:rPr lang="en-US" sz="1600" dirty="0">
                <a:solidFill>
                  <a:schemeClr val="accent5">
                    <a:lumMod val="75000"/>
                  </a:schemeClr>
                </a:solidFill>
              </a:rPr>
              <a:t>an</a:t>
            </a:r>
            <a:r>
              <a:rPr lang="en-US" sz="1600" dirty="0">
                <a:solidFill>
                  <a:schemeClr val="bg1">
                    <a:lumMod val="50000"/>
                  </a:schemeClr>
                </a:solidFill>
              </a:rPr>
              <a:t>  </a:t>
            </a:r>
            <a:r>
              <a:rPr lang="en-US" sz="1600" dirty="0">
                <a:solidFill>
                  <a:schemeClr val="accent5">
                    <a:lumMod val="75000"/>
                  </a:schemeClr>
                </a:solidFill>
              </a:rPr>
              <a:t>endocrine</a:t>
            </a:r>
            <a:r>
              <a:rPr lang="en-US" sz="1600" dirty="0">
                <a:solidFill>
                  <a:schemeClr val="bg1">
                    <a:lumMod val="50000"/>
                  </a:schemeClr>
                </a:solidFill>
              </a:rPr>
              <a:t>  </a:t>
            </a:r>
            <a:r>
              <a:rPr lang="en-US" sz="1600" dirty="0">
                <a:solidFill>
                  <a:schemeClr val="accent5">
                    <a:lumMod val="75000"/>
                  </a:schemeClr>
                </a:solidFill>
              </a:rPr>
              <a:t>co</a:t>
            </a:r>
            <a:r>
              <a:rPr lang="en-US" sz="1600" dirty="0">
                <a:solidFill>
                  <a:schemeClr val="bg1">
                    <a:lumMod val="50000"/>
                  </a:schemeClr>
                </a:solidFill>
              </a:rPr>
              <a:t>nsult—multiple hormonal deficiencies are associated (mainly  </a:t>
            </a:r>
            <a:r>
              <a:rPr lang="en-US" sz="1600" b="1" dirty="0">
                <a:solidFill>
                  <a:srgbClr val="0000FF"/>
                </a:solidFill>
              </a:rPr>
              <a:t>pituitary- related</a:t>
            </a:r>
            <a:r>
              <a:rPr lang="en-US" sz="1600" dirty="0">
                <a:solidFill>
                  <a:schemeClr val="bg1">
                    <a:lumMod val="50000"/>
                  </a:schemeClr>
                </a:solidFill>
              </a:rPr>
              <a:t>)</a:t>
            </a:r>
          </a:p>
        </p:txBody>
      </p:sp>
      <p:sp>
        <p:nvSpPr>
          <p:cNvPr id="5" name="TextBox 4">
            <a:extLst>
              <a:ext uri="{FF2B5EF4-FFF2-40B4-BE49-F238E27FC236}">
                <a16:creationId xmlns:a16="http://schemas.microsoft.com/office/drawing/2014/main" id="{ACCBA48F-740B-4E86-D3B0-8D9351961DE8}"/>
              </a:ext>
            </a:extLst>
          </p:cNvPr>
          <p:cNvSpPr txBox="1"/>
          <p:nvPr/>
        </p:nvSpPr>
        <p:spPr>
          <a:xfrm>
            <a:off x="978450" y="585868"/>
            <a:ext cx="4425624" cy="1815882"/>
          </a:xfrm>
          <a:prstGeom prst="rect">
            <a:avLst/>
          </a:prstGeom>
          <a:solidFill>
            <a:schemeClr val="accent6">
              <a:lumMod val="75000"/>
            </a:schemeClr>
          </a:solidFill>
        </p:spPr>
        <p:txBody>
          <a:bodyPr wrap="square" rtlCol="0">
            <a:spAutoFit/>
          </a:bodyPr>
          <a:lstStyle/>
          <a:p>
            <a:r>
              <a:rPr lang="en-US" sz="1400" i="1" dirty="0">
                <a:solidFill>
                  <a:schemeClr val="tx1">
                    <a:lumMod val="50000"/>
                    <a:lumOff val="50000"/>
                  </a:schemeClr>
                </a:solidFill>
              </a:rPr>
              <a:t>What is the classic </a:t>
            </a:r>
            <a:r>
              <a:rPr lang="en-US" sz="1400" b="1" i="1" dirty="0">
                <a:solidFill>
                  <a:schemeClr val="tx1">
                    <a:lumMod val="50000"/>
                    <a:lumOff val="50000"/>
                  </a:schemeClr>
                </a:solidFill>
              </a:rPr>
              <a:t>structural</a:t>
            </a:r>
            <a:r>
              <a:rPr lang="en-US" sz="1400" i="1" dirty="0">
                <a:solidFill>
                  <a:schemeClr val="tx1">
                    <a:lumMod val="50000"/>
                    <a:lumOff val="50000"/>
                  </a:schemeClr>
                </a:solidFill>
              </a:rPr>
              <a:t> pituitary abnormality associated with ON hypoplasia?</a:t>
            </a:r>
          </a:p>
          <a:p>
            <a:r>
              <a:rPr lang="en-US" sz="1400" dirty="0">
                <a:solidFill>
                  <a:schemeClr val="tx1">
                    <a:lumMod val="50000"/>
                    <a:lumOff val="50000"/>
                  </a:schemeClr>
                </a:solidFill>
              </a:rPr>
              <a:t>Anterior pituitary hypoplasia coupled with an  ectopic  posterior pituitary</a:t>
            </a:r>
          </a:p>
          <a:p>
            <a:endParaRPr lang="en-US" sz="1400" i="1" dirty="0">
              <a:solidFill>
                <a:schemeClr val="tx1">
                  <a:lumMod val="50000"/>
                  <a:lumOff val="50000"/>
                </a:schemeClr>
              </a:solidFill>
            </a:endParaRPr>
          </a:p>
          <a:p>
            <a:r>
              <a:rPr lang="en-US" sz="1400" i="1" dirty="0">
                <a:solidFill>
                  <a:schemeClr val="tx1">
                    <a:lumMod val="50000"/>
                    <a:lumOff val="50000"/>
                  </a:schemeClr>
                </a:solidFill>
              </a:rPr>
              <a:t>How will this manifest on neuroimaging?</a:t>
            </a:r>
          </a:p>
          <a:p>
            <a:r>
              <a:rPr lang="en-US" sz="1400" dirty="0">
                <a:solidFill>
                  <a:schemeClr val="tx1">
                    <a:lumMod val="50000"/>
                    <a:lumOff val="50000"/>
                  </a:schemeClr>
                </a:solidFill>
              </a:rPr>
              <a:t>As an absent/hypoplastic anterior pituitary coupled with a  bright  spot at the  upper  infundibulum</a:t>
            </a:r>
          </a:p>
        </p:txBody>
      </p:sp>
      <p:sp>
        <p:nvSpPr>
          <p:cNvPr id="6" name="TextBox 5">
            <a:extLst>
              <a:ext uri="{FF2B5EF4-FFF2-40B4-BE49-F238E27FC236}">
                <a16:creationId xmlns:a16="http://schemas.microsoft.com/office/drawing/2014/main" id="{DEEFFBFF-E94E-116A-AAFF-0DCF6D8E3C3B}"/>
              </a:ext>
            </a:extLst>
          </p:cNvPr>
          <p:cNvSpPr txBox="1"/>
          <p:nvPr/>
        </p:nvSpPr>
        <p:spPr>
          <a:xfrm>
            <a:off x="726419" y="3822918"/>
            <a:ext cx="4302781" cy="1815882"/>
          </a:xfrm>
          <a:prstGeom prst="rect">
            <a:avLst/>
          </a:prstGeom>
          <a:solidFill>
            <a:srgbClr val="FFDB69"/>
          </a:solidFill>
        </p:spPr>
        <p:txBody>
          <a:bodyPr wrap="none" rtlCol="0">
            <a:spAutoFit/>
          </a:bodyPr>
          <a:lstStyle/>
          <a:p>
            <a:r>
              <a:rPr lang="en-US" sz="1400" i="1" dirty="0"/>
              <a:t>What pituitary-related deficiencies may be present?</a:t>
            </a:r>
          </a:p>
          <a:p>
            <a:r>
              <a:rPr lang="en-US" sz="1400" dirty="0"/>
              <a:t>Anything up to and including panhypopituitarism</a:t>
            </a:r>
          </a:p>
          <a:p>
            <a:endParaRPr lang="en-US" sz="1400" dirty="0"/>
          </a:p>
          <a:p>
            <a:r>
              <a:rPr lang="en-US" sz="1400" i="1" dirty="0"/>
              <a:t>If an infant/child has ON hypoplasia and…</a:t>
            </a:r>
          </a:p>
          <a:p>
            <a:r>
              <a:rPr lang="en-US" sz="1400" i="1" dirty="0"/>
              <a:t>…short stature, think: </a:t>
            </a:r>
            <a:r>
              <a:rPr lang="en-US" sz="1400" dirty="0"/>
              <a:t>Growth-hormone deficiency</a:t>
            </a:r>
          </a:p>
          <a:p>
            <a:r>
              <a:rPr lang="en-US" sz="1400" i="1" dirty="0"/>
              <a:t>…neonatal jaundice, think: </a:t>
            </a:r>
            <a:r>
              <a:rPr lang="en-US" sz="1400" dirty="0"/>
              <a:t>Hypothyroidism</a:t>
            </a:r>
          </a:p>
          <a:p>
            <a:r>
              <a:rPr lang="en-US" sz="1400" i="1" dirty="0"/>
              <a:t>…hypoglycemia/seizures, think: </a:t>
            </a:r>
            <a:r>
              <a:rPr lang="en-US" sz="1400" dirty="0"/>
              <a:t>Panhypopituitarism</a:t>
            </a:r>
          </a:p>
          <a:p>
            <a:r>
              <a:rPr lang="en-US" sz="1400" i="1" dirty="0">
                <a:solidFill>
                  <a:srgbClr val="FFDB69"/>
                </a:solidFill>
              </a:rPr>
              <a:t>…diabetes insipidus, think: </a:t>
            </a:r>
            <a:r>
              <a:rPr lang="en-US" sz="1400" dirty="0">
                <a:solidFill>
                  <a:srgbClr val="FFDB69"/>
                </a:solidFill>
              </a:rPr>
              <a:t>Hypocortisolism</a:t>
            </a:r>
          </a:p>
        </p:txBody>
      </p:sp>
      <p:sp>
        <p:nvSpPr>
          <p:cNvPr id="2" name="Oval 1">
            <a:extLst>
              <a:ext uri="{FF2B5EF4-FFF2-40B4-BE49-F238E27FC236}">
                <a16:creationId xmlns:a16="http://schemas.microsoft.com/office/drawing/2014/main" id="{06210155-FE3F-448F-9971-DE121E80A8D2}"/>
              </a:ext>
            </a:extLst>
          </p:cNvPr>
          <p:cNvSpPr/>
          <p:nvPr/>
        </p:nvSpPr>
        <p:spPr>
          <a:xfrm>
            <a:off x="4800600" y="3505200"/>
            <a:ext cx="4114800" cy="1828800"/>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Frame 3">
            <a:extLst>
              <a:ext uri="{FF2B5EF4-FFF2-40B4-BE49-F238E27FC236}">
                <a16:creationId xmlns:a16="http://schemas.microsoft.com/office/drawing/2014/main" id="{86A7C9C9-81FD-7FB2-5FBB-6B8EB36CC122}"/>
              </a:ext>
            </a:extLst>
          </p:cNvPr>
          <p:cNvSpPr/>
          <p:nvPr/>
        </p:nvSpPr>
        <p:spPr>
          <a:xfrm>
            <a:off x="2057400" y="2522538"/>
            <a:ext cx="2097088" cy="1343920"/>
          </a:xfrm>
          <a:prstGeom prst="frame">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Tree>
    <p:extLst>
      <p:ext uri="{BB962C8B-B14F-4D97-AF65-F5344CB8AC3E}">
        <p14:creationId xmlns:p14="http://schemas.microsoft.com/office/powerpoint/2010/main" val="935347141"/>
      </p:ext>
    </p:extLst>
  </p:cSld>
  <p:clrMapOvr>
    <a:masterClrMapping/>
  </p:clrMapOvr>
</p:sld>
</file>

<file path=ppt/slides/slide1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Text Box 13">
            <a:extLst>
              <a:ext uri="{FF2B5EF4-FFF2-40B4-BE49-F238E27FC236}">
                <a16:creationId xmlns:a16="http://schemas.microsoft.com/office/drawing/2014/main" id="{3C33F021-6FE1-431C-A26B-E52190B415D8}"/>
              </a:ext>
            </a:extLst>
          </p:cNvPr>
          <p:cNvSpPr txBox="1">
            <a:spLocks noChangeArrowheads="1"/>
          </p:cNvSpPr>
          <p:nvPr/>
        </p:nvSpPr>
        <p:spPr bwMode="auto">
          <a:xfrm>
            <a:off x="4800600" y="5257800"/>
            <a:ext cx="4294188" cy="1230313"/>
          </a:xfrm>
          <a:prstGeom prst="rect">
            <a:avLst/>
          </a:prstGeom>
          <a:solidFill>
            <a:srgbClr val="FFCC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Tilted-Disc Syndrome</a:t>
            </a:r>
          </a:p>
          <a:p>
            <a:pPr eaLnBrk="1" hangingPunct="1">
              <a:spcBef>
                <a:spcPct val="0"/>
              </a:spcBef>
              <a:buClrTx/>
              <a:buSzTx/>
              <a:buFontTx/>
              <a:buNone/>
            </a:pPr>
            <a:r>
              <a:rPr lang="en-US" altLang="en-US" sz="1200"/>
              <a:t>1) Superior pole appears…</a:t>
            </a:r>
            <a:r>
              <a:rPr lang="en-US" altLang="en-US" sz="1200" b="1">
                <a:solidFill>
                  <a:srgbClr val="0000FF"/>
                </a:solidFill>
              </a:rPr>
              <a:t>elevated</a:t>
            </a:r>
            <a:r>
              <a:rPr lang="en-US" altLang="en-US" sz="1200"/>
              <a:t>, inferior…</a:t>
            </a:r>
            <a:r>
              <a:rPr lang="en-US" altLang="en-US" sz="1200" b="1">
                <a:solidFill>
                  <a:srgbClr val="0000FF"/>
                </a:solidFill>
              </a:rPr>
              <a:t>recessed</a:t>
            </a:r>
          </a:p>
          <a:p>
            <a:pPr eaLnBrk="1" hangingPunct="1">
              <a:spcBef>
                <a:spcPct val="0"/>
              </a:spcBef>
              <a:buClrTx/>
              <a:buSzTx/>
              <a:buFontTx/>
              <a:buNone/>
            </a:pPr>
            <a:r>
              <a:rPr lang="en-US" altLang="en-US" sz="1200"/>
              <a:t>2) </a:t>
            </a:r>
            <a:r>
              <a:rPr lang="en-US" altLang="en-US" sz="1200">
                <a:solidFill>
                  <a:srgbClr val="FFCC99"/>
                </a:solidFill>
              </a:rPr>
              <a:t>Associated with…</a:t>
            </a:r>
            <a:r>
              <a:rPr lang="en-US" altLang="en-US" sz="1200" b="1">
                <a:solidFill>
                  <a:srgbClr val="FFCC99"/>
                </a:solidFill>
              </a:rPr>
              <a:t>situs inversus</a:t>
            </a:r>
            <a:r>
              <a:rPr lang="en-US" altLang="en-US" sz="1200">
                <a:solidFill>
                  <a:srgbClr val="FFCC99"/>
                </a:solidFill>
              </a:rPr>
              <a:t> of retinal vessels</a:t>
            </a:r>
          </a:p>
          <a:p>
            <a:pPr eaLnBrk="1" hangingPunct="1">
              <a:spcBef>
                <a:spcPct val="0"/>
              </a:spcBef>
              <a:buClrTx/>
              <a:buSzTx/>
              <a:buFontTx/>
              <a:buNone/>
            </a:pPr>
            <a:r>
              <a:rPr lang="en-US" altLang="en-US" sz="1200"/>
              <a:t>3) </a:t>
            </a:r>
            <a:r>
              <a:rPr lang="en-US" altLang="en-US" sz="1200">
                <a:solidFill>
                  <a:srgbClr val="FFCC99"/>
                </a:solidFill>
              </a:rPr>
              <a:t>Fundus abnormality produces…</a:t>
            </a:r>
            <a:r>
              <a:rPr lang="en-US" altLang="en-US" sz="1200" b="1">
                <a:solidFill>
                  <a:srgbClr val="FFCC99"/>
                </a:solidFill>
              </a:rPr>
              <a:t>myopic astigmatism</a:t>
            </a:r>
          </a:p>
          <a:p>
            <a:pPr eaLnBrk="1" hangingPunct="1">
              <a:spcBef>
                <a:spcPct val="0"/>
              </a:spcBef>
              <a:buClrTx/>
              <a:buSzTx/>
              <a:buFontTx/>
              <a:buNone/>
            </a:pPr>
            <a:r>
              <a:rPr lang="en-US" altLang="en-US" sz="1200"/>
              <a:t>4) </a:t>
            </a:r>
            <a:r>
              <a:rPr lang="en-US" altLang="en-US" sz="1200">
                <a:solidFill>
                  <a:srgbClr val="FFCC99"/>
                </a:solidFill>
              </a:rPr>
              <a:t>VF testing reveals…</a:t>
            </a:r>
            <a:r>
              <a:rPr lang="en-US" altLang="en-US" sz="1200" b="1">
                <a:solidFill>
                  <a:srgbClr val="FFCC99"/>
                </a:solidFill>
              </a:rPr>
              <a:t>bitemporal hemianopia</a:t>
            </a:r>
            <a:r>
              <a:rPr lang="en-US" altLang="en-US" sz="1200">
                <a:solidFill>
                  <a:srgbClr val="FFCC99"/>
                </a:solidFill>
              </a:rPr>
              <a:t> that doesn’t</a:t>
            </a:r>
          </a:p>
          <a:p>
            <a:pPr eaLnBrk="1" hangingPunct="1">
              <a:spcBef>
                <a:spcPct val="0"/>
              </a:spcBef>
              <a:buClrTx/>
              <a:buSzTx/>
              <a:buFontTx/>
              <a:buNone/>
            </a:pPr>
            <a:r>
              <a:rPr lang="en-US" altLang="en-US" sz="1200">
                <a:solidFill>
                  <a:srgbClr val="FFCC99"/>
                </a:solidFill>
              </a:rPr>
              <a:t>   …</a:t>
            </a:r>
            <a:r>
              <a:rPr lang="en-US" altLang="en-US" sz="1200" b="1">
                <a:solidFill>
                  <a:srgbClr val="FFCC99"/>
                </a:solidFill>
              </a:rPr>
              <a:t>respect the vertical</a:t>
            </a:r>
            <a:r>
              <a:rPr lang="en-US" altLang="en-US" sz="1200">
                <a:solidFill>
                  <a:srgbClr val="FFCC99"/>
                </a:solidFill>
              </a:rPr>
              <a:t> and may…</a:t>
            </a:r>
            <a:r>
              <a:rPr lang="en-US" altLang="en-US" sz="1200" b="1">
                <a:solidFill>
                  <a:srgbClr val="FFCC99"/>
                </a:solidFill>
              </a:rPr>
              <a:t>resolve with refraction</a:t>
            </a:r>
          </a:p>
        </p:txBody>
      </p:sp>
      <p:sp>
        <p:nvSpPr>
          <p:cNvPr id="28" name="Text Box 13">
            <a:extLst>
              <a:ext uri="{FF2B5EF4-FFF2-40B4-BE49-F238E27FC236}">
                <a16:creationId xmlns:a16="http://schemas.microsoft.com/office/drawing/2014/main" id="{DEA6B129-DEFC-4933-98B7-C68271CF2D81}"/>
              </a:ext>
            </a:extLst>
          </p:cNvPr>
          <p:cNvSpPr txBox="1">
            <a:spLocks noChangeArrowheads="1"/>
          </p:cNvSpPr>
          <p:nvPr/>
        </p:nvSpPr>
        <p:spPr bwMode="auto">
          <a:xfrm>
            <a:off x="4800600" y="5257800"/>
            <a:ext cx="4216400" cy="1231106"/>
          </a:xfrm>
          <a:prstGeom prst="rect">
            <a:avLst/>
          </a:prstGeom>
          <a:solidFill>
            <a:srgbClr val="FFCC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dirty="0">
                <a:solidFill>
                  <a:schemeClr val="bg1">
                    <a:lumMod val="65000"/>
                  </a:schemeClr>
                </a:solidFill>
              </a:rPr>
              <a:t>Tilted-Disc Syndrome</a:t>
            </a:r>
          </a:p>
          <a:p>
            <a:pPr eaLnBrk="1" hangingPunct="1">
              <a:spcBef>
                <a:spcPct val="0"/>
              </a:spcBef>
              <a:buClrTx/>
              <a:buSzTx/>
              <a:buFontTx/>
              <a:buNone/>
            </a:pPr>
            <a:r>
              <a:rPr lang="en-US" altLang="en-US" sz="1200" dirty="0">
                <a:solidFill>
                  <a:srgbClr val="FFCC99"/>
                </a:solidFill>
              </a:rPr>
              <a:t>1) Superior pole appears…</a:t>
            </a:r>
            <a:r>
              <a:rPr lang="en-US" altLang="en-US" sz="1200" b="1" dirty="0">
                <a:solidFill>
                  <a:srgbClr val="FFCC99"/>
                </a:solidFill>
              </a:rPr>
              <a:t>elevated</a:t>
            </a:r>
            <a:r>
              <a:rPr lang="en-US" altLang="en-US" sz="1200" dirty="0">
                <a:solidFill>
                  <a:srgbClr val="FFCC99"/>
                </a:solidFill>
              </a:rPr>
              <a:t>, inferior… </a:t>
            </a:r>
            <a:r>
              <a:rPr lang="en-US" altLang="en-US" sz="1200" b="1" dirty="0">
                <a:solidFill>
                  <a:srgbClr val="FFCC99"/>
                </a:solidFill>
              </a:rPr>
              <a:t>recessed</a:t>
            </a:r>
          </a:p>
          <a:p>
            <a:pPr eaLnBrk="1" hangingPunct="1">
              <a:spcBef>
                <a:spcPct val="0"/>
              </a:spcBef>
              <a:buClrTx/>
              <a:buSzTx/>
              <a:buFontTx/>
              <a:buNone/>
            </a:pPr>
            <a:r>
              <a:rPr lang="en-US" altLang="en-US" sz="1200" dirty="0">
                <a:solidFill>
                  <a:srgbClr val="FFCC99"/>
                </a:solidFill>
              </a:rPr>
              <a:t>2) Associated with…</a:t>
            </a:r>
            <a:r>
              <a:rPr lang="en-US" altLang="en-US" sz="1200" b="1" dirty="0">
                <a:solidFill>
                  <a:srgbClr val="FFCC99"/>
                </a:solidFill>
              </a:rPr>
              <a:t>situs inversus</a:t>
            </a:r>
            <a:r>
              <a:rPr lang="en-US" altLang="en-US" sz="1200" dirty="0">
                <a:solidFill>
                  <a:srgbClr val="FFCC99"/>
                </a:solidFill>
              </a:rPr>
              <a:t> of retinal vessels</a:t>
            </a:r>
          </a:p>
          <a:p>
            <a:pPr eaLnBrk="1" hangingPunct="1">
              <a:spcBef>
                <a:spcPct val="0"/>
              </a:spcBef>
              <a:buClrTx/>
              <a:buSzTx/>
              <a:buFontTx/>
              <a:buNone/>
            </a:pPr>
            <a:r>
              <a:rPr lang="en-US" altLang="en-US" sz="1200" dirty="0">
                <a:solidFill>
                  <a:srgbClr val="FFCC99"/>
                </a:solidFill>
              </a:rPr>
              <a:t>3) Fundus abnormality produces… </a:t>
            </a:r>
            <a:r>
              <a:rPr lang="en-US" altLang="en-US" sz="1200" b="1" dirty="0">
                <a:solidFill>
                  <a:srgbClr val="FFCC99"/>
                </a:solidFill>
              </a:rPr>
              <a:t>myopic </a:t>
            </a:r>
            <a:r>
              <a:rPr lang="en-US" altLang="en-US" sz="1200" b="1" dirty="0" err="1">
                <a:solidFill>
                  <a:srgbClr val="FFCC99"/>
                </a:solidFill>
              </a:rPr>
              <a:t>astigm</a:t>
            </a:r>
            <a:endParaRPr lang="en-US" altLang="en-US" sz="1200" b="1" dirty="0">
              <a:solidFill>
                <a:srgbClr val="FFCC99"/>
              </a:solidFill>
            </a:endParaRPr>
          </a:p>
          <a:p>
            <a:pPr eaLnBrk="1" hangingPunct="1">
              <a:spcBef>
                <a:spcPct val="0"/>
              </a:spcBef>
              <a:buClrTx/>
              <a:buSzTx/>
              <a:buFontTx/>
              <a:buNone/>
            </a:pPr>
            <a:r>
              <a:rPr lang="en-US" altLang="en-US" sz="1200" dirty="0">
                <a:solidFill>
                  <a:srgbClr val="FFCC99"/>
                </a:solidFill>
              </a:rPr>
              <a:t>4) VF testing reveals…</a:t>
            </a:r>
            <a:r>
              <a:rPr lang="en-US" altLang="en-US" sz="1200" b="1" dirty="0">
                <a:solidFill>
                  <a:srgbClr val="FFCC99"/>
                </a:solidFill>
              </a:rPr>
              <a:t>bitemporal hemianopia</a:t>
            </a:r>
            <a:r>
              <a:rPr lang="en-US" altLang="en-US" sz="1200" dirty="0">
                <a:solidFill>
                  <a:srgbClr val="FFCC99"/>
                </a:solidFill>
              </a:rPr>
              <a:t> that </a:t>
            </a:r>
            <a:r>
              <a:rPr lang="en-US" altLang="en-US" sz="1200" dirty="0" err="1">
                <a:solidFill>
                  <a:srgbClr val="FFCC99"/>
                </a:solidFill>
              </a:rPr>
              <a:t>doesn’t</a:t>
            </a:r>
            <a:r>
              <a:rPr lang="en-US" altLang="en-US" sz="1200" b="1" dirty="0" err="1">
                <a:solidFill>
                  <a:srgbClr val="FFCC99"/>
                </a:solidFill>
              </a:rPr>
              <a:t>with</a:t>
            </a:r>
            <a:r>
              <a:rPr lang="en-US" altLang="en-US" sz="1200" b="1" dirty="0">
                <a:solidFill>
                  <a:srgbClr val="FFCC99"/>
                </a:solidFill>
              </a:rPr>
              <a:t> refract</a:t>
            </a:r>
          </a:p>
        </p:txBody>
      </p:sp>
      <p:sp>
        <p:nvSpPr>
          <p:cNvPr id="56330" name="Text Box 14">
            <a:extLst>
              <a:ext uri="{FF2B5EF4-FFF2-40B4-BE49-F238E27FC236}">
                <a16:creationId xmlns:a16="http://schemas.microsoft.com/office/drawing/2014/main" id="{E45ACE8A-191D-4C29-8A7A-120D0E2FCE5F}"/>
              </a:ext>
            </a:extLst>
          </p:cNvPr>
          <p:cNvSpPr txBox="1">
            <a:spLocks noChangeArrowheads="1"/>
          </p:cNvSpPr>
          <p:nvPr/>
        </p:nvSpPr>
        <p:spPr bwMode="auto">
          <a:xfrm>
            <a:off x="4648200" y="2576513"/>
            <a:ext cx="3522663" cy="862012"/>
          </a:xfrm>
          <a:prstGeom prst="rect">
            <a:avLst/>
          </a:prstGeom>
          <a:solidFill>
            <a:srgbClr val="FFC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solidFill>
                  <a:schemeClr val="bg1">
                    <a:lumMod val="65000"/>
                  </a:schemeClr>
                </a:solidFill>
              </a:rPr>
              <a:t>Myelinated RNFL</a:t>
            </a:r>
          </a:p>
          <a:p>
            <a:pPr eaLnBrk="1" hangingPunct="1">
              <a:spcBef>
                <a:spcPct val="0"/>
              </a:spcBef>
              <a:buClrTx/>
              <a:buSzTx/>
              <a:buFontTx/>
              <a:buNone/>
            </a:pPr>
            <a:r>
              <a:rPr lang="en-US" altLang="en-US" sz="1200">
                <a:solidFill>
                  <a:schemeClr val="bg1">
                    <a:lumMod val="65000"/>
                  </a:schemeClr>
                </a:solidFill>
              </a:rPr>
              <a:t>1) Myelin normally ends at the…</a:t>
            </a:r>
            <a:r>
              <a:rPr lang="en-US" altLang="en-US" sz="1200" b="1">
                <a:solidFill>
                  <a:schemeClr val="bg1">
                    <a:lumMod val="65000"/>
                  </a:schemeClr>
                </a:solidFill>
              </a:rPr>
              <a:t>lamina cribrosa</a:t>
            </a:r>
          </a:p>
          <a:p>
            <a:pPr eaLnBrk="1" hangingPunct="1">
              <a:spcBef>
                <a:spcPct val="0"/>
              </a:spcBef>
              <a:buClrTx/>
              <a:buSzTx/>
              <a:buFontTx/>
              <a:buNone/>
            </a:pPr>
            <a:r>
              <a:rPr lang="en-US" altLang="en-US" sz="1200">
                <a:solidFill>
                  <a:schemeClr val="bg1">
                    <a:lumMod val="65000"/>
                  </a:schemeClr>
                </a:solidFill>
              </a:rPr>
              <a:t>2) Can be…</a:t>
            </a:r>
            <a:r>
              <a:rPr lang="en-US" altLang="en-US" sz="1200" b="1">
                <a:solidFill>
                  <a:schemeClr val="bg1">
                    <a:lumMod val="65000"/>
                  </a:schemeClr>
                </a:solidFill>
              </a:rPr>
              <a:t>patchy</a:t>
            </a:r>
            <a:r>
              <a:rPr lang="en-US" altLang="en-US" sz="1200">
                <a:solidFill>
                  <a:schemeClr val="bg1">
                    <a:lumMod val="65000"/>
                  </a:schemeClr>
                </a:solidFill>
              </a:rPr>
              <a:t> and </a:t>
            </a:r>
            <a:r>
              <a:rPr lang="en-US" altLang="en-US" sz="1200" b="1">
                <a:solidFill>
                  <a:schemeClr val="bg1">
                    <a:lumMod val="65000"/>
                  </a:schemeClr>
                </a:solidFill>
              </a:rPr>
              <a:t>discontinuous</a:t>
            </a:r>
          </a:p>
          <a:p>
            <a:pPr eaLnBrk="1" hangingPunct="1">
              <a:spcBef>
                <a:spcPct val="0"/>
              </a:spcBef>
              <a:buClrTx/>
              <a:buSzTx/>
              <a:buFontTx/>
              <a:buNone/>
            </a:pPr>
            <a:r>
              <a:rPr lang="en-US" altLang="en-US" sz="1200">
                <a:solidFill>
                  <a:schemeClr val="bg1">
                    <a:lumMod val="65000"/>
                  </a:schemeClr>
                </a:solidFill>
              </a:rPr>
              <a:t>3) Corresponding VF has an…</a:t>
            </a:r>
            <a:r>
              <a:rPr lang="en-US" altLang="en-US" sz="1200" b="1">
                <a:solidFill>
                  <a:schemeClr val="bg1">
                    <a:lumMod val="65000"/>
                  </a:schemeClr>
                </a:solidFill>
              </a:rPr>
              <a:t>absolute</a:t>
            </a:r>
            <a:r>
              <a:rPr lang="en-US" altLang="en-US" sz="1200">
                <a:solidFill>
                  <a:schemeClr val="bg1">
                    <a:lumMod val="65000"/>
                  </a:schemeClr>
                </a:solidFill>
              </a:rPr>
              <a:t> scotoma</a:t>
            </a:r>
          </a:p>
        </p:txBody>
      </p:sp>
      <p:sp>
        <p:nvSpPr>
          <p:cNvPr id="56331" name="Text Box 15">
            <a:extLst>
              <a:ext uri="{FF2B5EF4-FFF2-40B4-BE49-F238E27FC236}">
                <a16:creationId xmlns:a16="http://schemas.microsoft.com/office/drawing/2014/main" id="{E7D5CBA5-0945-4399-B0FB-53830B5EE3B7}"/>
              </a:ext>
            </a:extLst>
          </p:cNvPr>
          <p:cNvSpPr txBox="1">
            <a:spLocks noChangeArrowheads="1"/>
          </p:cNvSpPr>
          <p:nvPr/>
        </p:nvSpPr>
        <p:spPr bwMode="auto">
          <a:xfrm>
            <a:off x="5410200" y="1687513"/>
            <a:ext cx="3640740" cy="677108"/>
          </a:xfrm>
          <a:prstGeom prst="rect">
            <a:avLst/>
          </a:prstGeom>
          <a:solidFill>
            <a:srgbClr val="FFFF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solidFill>
                  <a:schemeClr val="bg1">
                    <a:lumMod val="75000"/>
                  </a:schemeClr>
                </a:solidFill>
              </a:rPr>
              <a:t>Megalopapilla</a:t>
            </a:r>
          </a:p>
          <a:p>
            <a:pPr eaLnBrk="1" hangingPunct="1">
              <a:spcBef>
                <a:spcPct val="0"/>
              </a:spcBef>
              <a:buClrTx/>
              <a:buSzTx/>
              <a:buFontTx/>
              <a:buNone/>
            </a:pPr>
            <a:r>
              <a:rPr lang="en-US" altLang="en-US" sz="1200">
                <a:solidFill>
                  <a:schemeClr val="bg1">
                    <a:lumMod val="75000"/>
                  </a:schemeClr>
                </a:solidFill>
              </a:rPr>
              <a:t>1) Abnormally large diameter of…</a:t>
            </a:r>
            <a:r>
              <a:rPr lang="en-US" altLang="en-US" sz="1200" b="1">
                <a:solidFill>
                  <a:schemeClr val="bg1">
                    <a:lumMod val="75000"/>
                  </a:schemeClr>
                </a:solidFill>
              </a:rPr>
              <a:t>disc </a:t>
            </a:r>
            <a:r>
              <a:rPr lang="en-US" altLang="en-US" sz="1200">
                <a:solidFill>
                  <a:schemeClr val="bg1">
                    <a:lumMod val="75000"/>
                  </a:schemeClr>
                </a:solidFill>
              </a:rPr>
              <a:t>and</a:t>
            </a:r>
            <a:r>
              <a:rPr lang="en-US" altLang="en-US" sz="1200" b="1">
                <a:solidFill>
                  <a:schemeClr val="bg1">
                    <a:lumMod val="75000"/>
                  </a:schemeClr>
                </a:solidFill>
              </a:rPr>
              <a:t> cup</a:t>
            </a:r>
          </a:p>
          <a:p>
            <a:pPr eaLnBrk="1" hangingPunct="1">
              <a:spcBef>
                <a:spcPct val="0"/>
              </a:spcBef>
              <a:buClrTx/>
              <a:buSzTx/>
              <a:buFontTx/>
              <a:buNone/>
            </a:pPr>
            <a:r>
              <a:rPr lang="en-US" altLang="en-US" sz="1200">
                <a:solidFill>
                  <a:schemeClr val="bg1">
                    <a:lumMod val="75000"/>
                  </a:schemeClr>
                </a:solidFill>
              </a:rPr>
              <a:t>2) VF testing may reveal an…</a:t>
            </a:r>
            <a:r>
              <a:rPr lang="en-US" altLang="en-US" sz="1200" b="1">
                <a:solidFill>
                  <a:schemeClr val="bg1">
                    <a:lumMod val="75000"/>
                  </a:schemeClr>
                </a:solidFill>
              </a:rPr>
              <a:t>enlarged blind spot</a:t>
            </a:r>
          </a:p>
        </p:txBody>
      </p:sp>
      <p:sp>
        <p:nvSpPr>
          <p:cNvPr id="56332" name="Rectangle 16">
            <a:extLst>
              <a:ext uri="{FF2B5EF4-FFF2-40B4-BE49-F238E27FC236}">
                <a16:creationId xmlns:a16="http://schemas.microsoft.com/office/drawing/2014/main" id="{9903A9B6-4ADC-41AE-8364-4CA69AFD171D}"/>
              </a:ext>
            </a:extLst>
          </p:cNvPr>
          <p:cNvSpPr>
            <a:spLocks noChangeArrowheads="1"/>
          </p:cNvSpPr>
          <p:nvPr/>
        </p:nvSpPr>
        <p:spPr bwMode="auto">
          <a:xfrm>
            <a:off x="457200" y="122238"/>
            <a:ext cx="7543800" cy="8683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b"/>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ct val="85000"/>
              </a:lnSpc>
              <a:spcBef>
                <a:spcPct val="0"/>
              </a:spcBef>
              <a:buClrTx/>
              <a:buSzTx/>
              <a:buFontTx/>
              <a:buNone/>
            </a:pPr>
            <a:r>
              <a:rPr lang="en-US" altLang="en-US" sz="3200" b="1" dirty="0">
                <a:solidFill>
                  <a:schemeClr val="tx2"/>
                </a:solidFill>
              </a:rPr>
              <a:t>Developmental Abnormalities of the Optic Nerve Head</a:t>
            </a:r>
            <a:endParaRPr lang="en-US" altLang="en-US" sz="3200" dirty="0">
              <a:solidFill>
                <a:schemeClr val="tx2"/>
              </a:solidFill>
            </a:endParaRPr>
          </a:p>
        </p:txBody>
      </p:sp>
      <p:sp>
        <p:nvSpPr>
          <p:cNvPr id="56333" name="Slide Number Placeholder 1">
            <a:extLst>
              <a:ext uri="{FF2B5EF4-FFF2-40B4-BE49-F238E27FC236}">
                <a16:creationId xmlns:a16="http://schemas.microsoft.com/office/drawing/2014/main" id="{78499CE2-A9E0-46C2-9DCB-B4E6966EE106}"/>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2B87E55C-60DB-4AA1-99CA-117E25294934}" type="slidenum">
              <a:rPr lang="en-US" altLang="en-US" sz="1000"/>
              <a:pPr>
                <a:spcBef>
                  <a:spcPct val="0"/>
                </a:spcBef>
                <a:buClrTx/>
                <a:buSzTx/>
                <a:buFontTx/>
                <a:buNone/>
              </a:pPr>
              <a:t>156</a:t>
            </a:fld>
            <a:endParaRPr lang="en-US" altLang="en-US" sz="1000"/>
          </a:p>
        </p:txBody>
      </p:sp>
      <p:sp>
        <p:nvSpPr>
          <p:cNvPr id="20" name="Text Box 10">
            <a:extLst>
              <a:ext uri="{FF2B5EF4-FFF2-40B4-BE49-F238E27FC236}">
                <a16:creationId xmlns:a16="http://schemas.microsoft.com/office/drawing/2014/main" id="{4F5CB1D8-CA09-4A1A-9DBB-3D21FA005662}"/>
              </a:ext>
            </a:extLst>
          </p:cNvPr>
          <p:cNvSpPr txBox="1">
            <a:spLocks noChangeArrowheads="1"/>
          </p:cNvSpPr>
          <p:nvPr/>
        </p:nvSpPr>
        <p:spPr bwMode="auto">
          <a:xfrm>
            <a:off x="1371600" y="4267200"/>
            <a:ext cx="3057525" cy="2154238"/>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Morning-Glory Disc</a:t>
            </a:r>
          </a:p>
          <a:p>
            <a:pPr eaLnBrk="1" hangingPunct="1">
              <a:spcBef>
                <a:spcPct val="0"/>
              </a:spcBef>
              <a:buClrTx/>
              <a:buSzTx/>
              <a:buFontTx/>
              <a:buNone/>
            </a:pPr>
            <a:r>
              <a:rPr lang="en-US" altLang="en-US" sz="1200"/>
              <a:t>--DFE reveals:</a:t>
            </a:r>
          </a:p>
          <a:p>
            <a:pPr eaLnBrk="1" hangingPunct="1">
              <a:spcBef>
                <a:spcPct val="0"/>
              </a:spcBef>
              <a:buClrTx/>
              <a:buSzTx/>
              <a:buFontTx/>
              <a:buNone/>
            </a:pPr>
            <a:r>
              <a:rPr lang="en-US" altLang="en-US" sz="1200"/>
              <a:t>  1) A funnel-shaped…</a:t>
            </a:r>
            <a:r>
              <a:rPr lang="en-US" altLang="en-US" sz="1200" b="1">
                <a:solidFill>
                  <a:srgbClr val="0000FF"/>
                </a:solidFill>
              </a:rPr>
              <a:t>excavation</a:t>
            </a:r>
            <a:endParaRPr lang="en-US" altLang="en-US" sz="1200"/>
          </a:p>
          <a:p>
            <a:pPr eaLnBrk="1" hangingPunct="1">
              <a:spcBef>
                <a:spcPct val="0"/>
              </a:spcBef>
              <a:buClrTx/>
              <a:buSzTx/>
              <a:buFontTx/>
              <a:buNone/>
            </a:pPr>
            <a:r>
              <a:rPr lang="en-US" altLang="en-US" sz="1200"/>
              <a:t>  2) Number of vessels crossing the rim</a:t>
            </a:r>
          </a:p>
          <a:p>
            <a:pPr eaLnBrk="1" hangingPunct="1">
              <a:spcBef>
                <a:spcPct val="0"/>
              </a:spcBef>
              <a:buClrTx/>
              <a:buSzTx/>
              <a:buFontTx/>
              <a:buNone/>
            </a:pPr>
            <a:r>
              <a:rPr lang="en-US" altLang="en-US" sz="1200"/>
              <a:t>    seems abnormally…</a:t>
            </a:r>
            <a:r>
              <a:rPr lang="en-US" altLang="en-US" sz="1200" b="1">
                <a:solidFill>
                  <a:srgbClr val="0000FF"/>
                </a:solidFill>
              </a:rPr>
              <a:t>high</a:t>
            </a:r>
            <a:r>
              <a:rPr lang="en-US" altLang="en-US" sz="1200"/>
              <a:t> </a:t>
            </a:r>
            <a:endParaRPr lang="en-US" altLang="en-US" sz="1200" b="1">
              <a:solidFill>
                <a:srgbClr val="0000FF"/>
              </a:solidFill>
            </a:endParaRPr>
          </a:p>
          <a:p>
            <a:pPr eaLnBrk="1" hangingPunct="1">
              <a:spcBef>
                <a:spcPct val="0"/>
              </a:spcBef>
              <a:buClrTx/>
              <a:buSzTx/>
              <a:buFontTx/>
              <a:buNone/>
            </a:pPr>
            <a:r>
              <a:rPr lang="en-US" altLang="en-US" sz="1200"/>
              <a:t>--Tissue is…</a:t>
            </a:r>
            <a:r>
              <a:rPr lang="en-US" altLang="en-US" sz="1200" b="1">
                <a:solidFill>
                  <a:srgbClr val="0000FF"/>
                </a:solidFill>
              </a:rPr>
              <a:t>contractile</a:t>
            </a:r>
            <a:r>
              <a:rPr lang="en-US" altLang="en-US" sz="1200"/>
              <a:t>, so cup seems</a:t>
            </a:r>
          </a:p>
          <a:p>
            <a:pPr eaLnBrk="1" hangingPunct="1">
              <a:spcBef>
                <a:spcPct val="0"/>
              </a:spcBef>
              <a:buClrTx/>
              <a:buSzTx/>
              <a:buFontTx/>
              <a:buNone/>
            </a:pPr>
            <a:r>
              <a:rPr lang="en-US" altLang="en-US" sz="1200"/>
              <a:t>  to…</a:t>
            </a:r>
            <a:r>
              <a:rPr lang="en-US" altLang="en-US" sz="1200" b="1">
                <a:solidFill>
                  <a:srgbClr val="0000FF"/>
                </a:solidFill>
              </a:rPr>
              <a:t>open </a:t>
            </a:r>
            <a:r>
              <a:rPr lang="en-US" altLang="en-US" sz="1200">
                <a:solidFill>
                  <a:srgbClr val="0000FF"/>
                </a:solidFill>
              </a:rPr>
              <a:t>and</a:t>
            </a:r>
            <a:r>
              <a:rPr lang="en-US" altLang="en-US" sz="1200" b="1">
                <a:solidFill>
                  <a:srgbClr val="0000FF"/>
                </a:solidFill>
              </a:rPr>
              <a:t> close</a:t>
            </a:r>
            <a:r>
              <a:rPr lang="en-US" altLang="en-US" sz="1200"/>
              <a:t> (like its namesake,  </a:t>
            </a:r>
          </a:p>
          <a:p>
            <a:pPr eaLnBrk="1" hangingPunct="1">
              <a:spcBef>
                <a:spcPct val="0"/>
              </a:spcBef>
              <a:buClrTx/>
              <a:buSzTx/>
              <a:buFontTx/>
              <a:buNone/>
            </a:pPr>
            <a:r>
              <a:rPr lang="en-US" altLang="en-US" sz="1200"/>
              <a:t>  the morning-glory flower)</a:t>
            </a:r>
          </a:p>
          <a:p>
            <a:pPr eaLnBrk="1" hangingPunct="1">
              <a:spcBef>
                <a:spcPct val="0"/>
              </a:spcBef>
              <a:buClrTx/>
              <a:buSzTx/>
              <a:buFontTx/>
              <a:buNone/>
            </a:pPr>
            <a:r>
              <a:rPr lang="en-US" altLang="en-US" sz="1200"/>
              <a:t>--VA usually…</a:t>
            </a:r>
            <a:r>
              <a:rPr lang="en-US" altLang="en-US" sz="1200" b="1">
                <a:solidFill>
                  <a:srgbClr val="0000FF"/>
                </a:solidFill>
              </a:rPr>
              <a:t>20/200</a:t>
            </a:r>
            <a:r>
              <a:rPr lang="en-US" altLang="en-US" sz="1200"/>
              <a:t>, but can be…</a:t>
            </a:r>
          </a:p>
          <a:p>
            <a:pPr eaLnBrk="1" hangingPunct="1">
              <a:spcBef>
                <a:spcPct val="0"/>
              </a:spcBef>
              <a:buClrTx/>
              <a:buSzTx/>
              <a:buFontTx/>
              <a:buNone/>
            </a:pPr>
            <a:r>
              <a:rPr lang="en-US" altLang="en-US" sz="1200"/>
              <a:t>   </a:t>
            </a:r>
            <a:r>
              <a:rPr lang="en-US" altLang="en-US" sz="1200" b="1">
                <a:solidFill>
                  <a:srgbClr val="0000FF"/>
                </a:solidFill>
              </a:rPr>
              <a:t>20/20&lt;-&gt;NLP</a:t>
            </a:r>
          </a:p>
          <a:p>
            <a:pPr eaLnBrk="1" hangingPunct="1">
              <a:spcBef>
                <a:spcPct val="0"/>
              </a:spcBef>
              <a:buClrTx/>
              <a:buSzTx/>
              <a:buFontTx/>
              <a:buNone/>
            </a:pPr>
            <a:r>
              <a:rPr lang="en-US" altLang="en-US" sz="1200"/>
              <a:t>--1/3 develop…</a:t>
            </a:r>
            <a:r>
              <a:rPr lang="en-US" altLang="en-US" sz="1200" b="1">
                <a:solidFill>
                  <a:srgbClr val="CCECFF"/>
                </a:solidFill>
              </a:rPr>
              <a:t>serous</a:t>
            </a:r>
            <a:r>
              <a:rPr lang="en-US" altLang="en-US" sz="1200" b="1">
                <a:solidFill>
                  <a:srgbClr val="0000FF"/>
                </a:solidFill>
              </a:rPr>
              <a:t> </a:t>
            </a:r>
            <a:r>
              <a:rPr lang="en-US" altLang="en-US" sz="1200" b="1">
                <a:solidFill>
                  <a:srgbClr val="CCECFF"/>
                </a:solidFill>
              </a:rPr>
              <a:t>RD</a:t>
            </a:r>
          </a:p>
        </p:txBody>
      </p:sp>
      <p:sp>
        <p:nvSpPr>
          <p:cNvPr id="21" name="Text Box 3">
            <a:extLst>
              <a:ext uri="{FF2B5EF4-FFF2-40B4-BE49-F238E27FC236}">
                <a16:creationId xmlns:a16="http://schemas.microsoft.com/office/drawing/2014/main" id="{41E65286-1344-4B1D-9C7C-2CEEABB1C361}"/>
              </a:ext>
            </a:extLst>
          </p:cNvPr>
          <p:cNvSpPr txBox="1">
            <a:spLocks noChangeArrowheads="1"/>
          </p:cNvSpPr>
          <p:nvPr/>
        </p:nvSpPr>
        <p:spPr bwMode="auto">
          <a:xfrm>
            <a:off x="793750" y="3505200"/>
            <a:ext cx="2274888" cy="677863"/>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r>
              <a:rPr lang="en-US" altLang="en-US" sz="1400" b="1">
                <a:solidFill>
                  <a:schemeClr val="bg1">
                    <a:lumMod val="65000"/>
                  </a:schemeClr>
                </a:solidFill>
              </a:rPr>
              <a:t>Optic Pit/Hole</a:t>
            </a:r>
          </a:p>
          <a:p>
            <a:pPr eaLnBrk="1" hangingPunct="1">
              <a:defRPr/>
            </a:pPr>
            <a:r>
              <a:rPr lang="en-US" altLang="en-US" sz="1200">
                <a:solidFill>
                  <a:schemeClr val="bg1">
                    <a:lumMod val="65000"/>
                  </a:schemeClr>
                </a:solidFill>
              </a:rPr>
              <a:t>--Associated with…</a:t>
            </a:r>
            <a:r>
              <a:rPr lang="en-US" altLang="en-US" sz="1200" b="1">
                <a:solidFill>
                  <a:schemeClr val="bg1">
                    <a:lumMod val="65000"/>
                  </a:schemeClr>
                </a:solidFill>
              </a:rPr>
              <a:t>serous RD</a:t>
            </a:r>
          </a:p>
          <a:p>
            <a:pPr eaLnBrk="1" hangingPunct="1">
              <a:defRPr/>
            </a:pPr>
            <a:r>
              <a:rPr lang="en-US" altLang="en-US" sz="1200" b="1">
                <a:solidFill>
                  <a:schemeClr val="bg1">
                    <a:lumMod val="65000"/>
                  </a:schemeClr>
                </a:solidFill>
              </a:rPr>
              <a:t>  in adulthood</a:t>
            </a:r>
          </a:p>
        </p:txBody>
      </p:sp>
      <p:sp>
        <p:nvSpPr>
          <p:cNvPr id="22" name="Line 4">
            <a:extLst>
              <a:ext uri="{FF2B5EF4-FFF2-40B4-BE49-F238E27FC236}">
                <a16:creationId xmlns:a16="http://schemas.microsoft.com/office/drawing/2014/main" id="{F29D141A-2FBA-4218-A5EF-4F64786EAFD0}"/>
              </a:ext>
            </a:extLst>
          </p:cNvPr>
          <p:cNvSpPr>
            <a:spLocks noChangeShapeType="1"/>
          </p:cNvSpPr>
          <p:nvPr/>
        </p:nvSpPr>
        <p:spPr bwMode="auto">
          <a:xfrm flipH="1">
            <a:off x="1600200" y="2057400"/>
            <a:ext cx="1524000" cy="381000"/>
          </a:xfrm>
          <a:prstGeom prst="line">
            <a:avLst/>
          </a:prstGeom>
          <a:noFill/>
          <a:ln w="9525">
            <a:solidFill>
              <a:schemeClr val="bg1">
                <a:lumMod val="6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en-US">
              <a:latin typeface="Arial" charset="0"/>
            </a:endParaRPr>
          </a:p>
        </p:txBody>
      </p:sp>
      <p:sp>
        <p:nvSpPr>
          <p:cNvPr id="23" name="Text Box 6">
            <a:extLst>
              <a:ext uri="{FF2B5EF4-FFF2-40B4-BE49-F238E27FC236}">
                <a16:creationId xmlns:a16="http://schemas.microsoft.com/office/drawing/2014/main" id="{5DFD5389-5F0F-430B-9FE9-4FD1DA507055}"/>
              </a:ext>
            </a:extLst>
          </p:cNvPr>
          <p:cNvSpPr txBox="1">
            <a:spLocks noChangeArrowheads="1"/>
          </p:cNvSpPr>
          <p:nvPr/>
        </p:nvSpPr>
        <p:spPr bwMode="auto">
          <a:xfrm>
            <a:off x="1341438" y="1524000"/>
            <a:ext cx="3543300" cy="4587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algn="ctr" eaLnBrk="1" hangingPunct="1">
              <a:lnSpc>
                <a:spcPct val="85000"/>
              </a:lnSpc>
              <a:defRPr/>
            </a:pPr>
            <a:r>
              <a:rPr lang="en-US" altLang="en-US" sz="1400" i="1">
                <a:solidFill>
                  <a:schemeClr val="bg1">
                    <a:lumMod val="65000"/>
                  </a:schemeClr>
                </a:solidFill>
              </a:rPr>
              <a:t>These three are all secondary to abnormal</a:t>
            </a:r>
          </a:p>
          <a:p>
            <a:pPr algn="ctr" eaLnBrk="1" hangingPunct="1">
              <a:lnSpc>
                <a:spcPct val="85000"/>
              </a:lnSpc>
              <a:defRPr/>
            </a:pPr>
            <a:r>
              <a:rPr lang="en-US" altLang="en-US" sz="1400" i="1">
                <a:solidFill>
                  <a:schemeClr val="bg1">
                    <a:lumMod val="65000"/>
                  </a:schemeClr>
                </a:solidFill>
              </a:rPr>
              <a:t>closure of the embryonic optic fissure</a:t>
            </a:r>
          </a:p>
        </p:txBody>
      </p:sp>
      <p:sp>
        <p:nvSpPr>
          <p:cNvPr id="24" name="Text Box 7">
            <a:extLst>
              <a:ext uri="{FF2B5EF4-FFF2-40B4-BE49-F238E27FC236}">
                <a16:creationId xmlns:a16="http://schemas.microsoft.com/office/drawing/2014/main" id="{204468A2-E2DD-443A-AC88-37688980B366}"/>
              </a:ext>
            </a:extLst>
          </p:cNvPr>
          <p:cNvSpPr txBox="1">
            <a:spLocks noChangeArrowheads="1"/>
          </p:cNvSpPr>
          <p:nvPr/>
        </p:nvSpPr>
        <p:spPr bwMode="auto">
          <a:xfrm>
            <a:off x="76200" y="2514600"/>
            <a:ext cx="2782888" cy="862013"/>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r>
              <a:rPr lang="en-US" altLang="en-US" sz="1400" b="1">
                <a:solidFill>
                  <a:schemeClr val="bg1">
                    <a:lumMod val="65000"/>
                  </a:schemeClr>
                </a:solidFill>
              </a:rPr>
              <a:t>Optic Nerve Coloboma</a:t>
            </a:r>
          </a:p>
          <a:p>
            <a:pPr eaLnBrk="1" hangingPunct="1">
              <a:defRPr/>
            </a:pPr>
            <a:r>
              <a:rPr lang="en-US" altLang="en-US" sz="1200">
                <a:solidFill>
                  <a:schemeClr val="bg1">
                    <a:lumMod val="65000"/>
                  </a:schemeClr>
                </a:solidFill>
              </a:rPr>
              <a:t>1) May resemble…</a:t>
            </a:r>
            <a:r>
              <a:rPr lang="en-US" altLang="en-US" sz="1200" b="1">
                <a:solidFill>
                  <a:schemeClr val="bg1">
                    <a:lumMod val="65000"/>
                  </a:schemeClr>
                </a:solidFill>
              </a:rPr>
              <a:t>deep cupping</a:t>
            </a:r>
          </a:p>
          <a:p>
            <a:pPr eaLnBrk="1" hangingPunct="1">
              <a:defRPr/>
            </a:pPr>
            <a:r>
              <a:rPr lang="en-US" altLang="en-US" sz="1200">
                <a:solidFill>
                  <a:schemeClr val="bg1">
                    <a:lumMod val="65000"/>
                  </a:schemeClr>
                </a:solidFill>
              </a:rPr>
              <a:t>2) Can be…</a:t>
            </a:r>
            <a:r>
              <a:rPr lang="en-US" altLang="en-US" sz="1200" b="1">
                <a:solidFill>
                  <a:schemeClr val="bg1">
                    <a:lumMod val="65000"/>
                  </a:schemeClr>
                </a:solidFill>
              </a:rPr>
              <a:t>bilateral, asymmetric</a:t>
            </a:r>
          </a:p>
          <a:p>
            <a:pPr eaLnBrk="1" hangingPunct="1">
              <a:defRPr/>
            </a:pPr>
            <a:r>
              <a:rPr lang="en-US" altLang="en-US" sz="1200">
                <a:solidFill>
                  <a:schemeClr val="bg1">
                    <a:lumMod val="65000"/>
                  </a:schemeClr>
                </a:solidFill>
              </a:rPr>
              <a:t>3) Part of the…</a:t>
            </a:r>
            <a:r>
              <a:rPr lang="en-US" altLang="en-US" sz="1200" b="1">
                <a:solidFill>
                  <a:schemeClr val="bg1">
                    <a:lumMod val="65000"/>
                  </a:schemeClr>
                </a:solidFill>
              </a:rPr>
              <a:t>CHARGE association</a:t>
            </a:r>
          </a:p>
        </p:txBody>
      </p:sp>
      <p:sp>
        <p:nvSpPr>
          <p:cNvPr id="25" name="Line 8">
            <a:extLst>
              <a:ext uri="{FF2B5EF4-FFF2-40B4-BE49-F238E27FC236}">
                <a16:creationId xmlns:a16="http://schemas.microsoft.com/office/drawing/2014/main" id="{EDEEAEB6-5352-41F1-8557-B23E6F4B4721}"/>
              </a:ext>
            </a:extLst>
          </p:cNvPr>
          <p:cNvSpPr>
            <a:spLocks noChangeShapeType="1"/>
          </p:cNvSpPr>
          <p:nvPr/>
        </p:nvSpPr>
        <p:spPr bwMode="auto">
          <a:xfrm flipH="1">
            <a:off x="2971800" y="2057400"/>
            <a:ext cx="152400" cy="1447800"/>
          </a:xfrm>
          <a:prstGeom prst="line">
            <a:avLst/>
          </a:prstGeom>
          <a:noFill/>
          <a:ln w="9525">
            <a:solidFill>
              <a:schemeClr val="bg1">
                <a:lumMod val="6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en-US">
              <a:latin typeface="Arial" charset="0"/>
            </a:endParaRPr>
          </a:p>
        </p:txBody>
      </p:sp>
      <p:sp>
        <p:nvSpPr>
          <p:cNvPr id="26" name="Text Box 9">
            <a:extLst>
              <a:ext uri="{FF2B5EF4-FFF2-40B4-BE49-F238E27FC236}">
                <a16:creationId xmlns:a16="http://schemas.microsoft.com/office/drawing/2014/main" id="{966E8F5F-47FB-451D-A3AD-4D6CFA5F356D}"/>
              </a:ext>
            </a:extLst>
          </p:cNvPr>
          <p:cNvSpPr txBox="1">
            <a:spLocks noChangeArrowheads="1"/>
          </p:cNvSpPr>
          <p:nvPr/>
        </p:nvSpPr>
        <p:spPr bwMode="auto">
          <a:xfrm>
            <a:off x="1371600" y="4267200"/>
            <a:ext cx="3057525" cy="2154238"/>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r>
              <a:rPr lang="en-US" altLang="en-US" sz="1400" b="1" dirty="0">
                <a:solidFill>
                  <a:schemeClr val="bg1">
                    <a:lumMod val="65000"/>
                  </a:schemeClr>
                </a:solidFill>
              </a:rPr>
              <a:t>Morning-Glory Disc</a:t>
            </a:r>
          </a:p>
          <a:p>
            <a:pPr eaLnBrk="1" hangingPunct="1">
              <a:defRPr/>
            </a:pPr>
            <a:r>
              <a:rPr lang="en-US" altLang="en-US" sz="1200" dirty="0">
                <a:solidFill>
                  <a:schemeClr val="bg1">
                    <a:lumMod val="65000"/>
                  </a:schemeClr>
                </a:solidFill>
              </a:rPr>
              <a:t>--DFE reveals:</a:t>
            </a:r>
          </a:p>
          <a:p>
            <a:pPr eaLnBrk="1" hangingPunct="1">
              <a:defRPr/>
            </a:pPr>
            <a:r>
              <a:rPr lang="en-US" altLang="en-US" sz="1200" dirty="0">
                <a:solidFill>
                  <a:schemeClr val="bg1">
                    <a:lumMod val="65000"/>
                  </a:schemeClr>
                </a:solidFill>
              </a:rPr>
              <a:t>  1) A funnel-shaped…</a:t>
            </a:r>
            <a:r>
              <a:rPr lang="en-US" altLang="en-US" sz="1200" b="1" dirty="0">
                <a:solidFill>
                  <a:schemeClr val="bg1">
                    <a:lumMod val="65000"/>
                  </a:schemeClr>
                </a:solidFill>
              </a:rPr>
              <a:t>excavation</a:t>
            </a:r>
            <a:endParaRPr lang="en-US" altLang="en-US" sz="1200" dirty="0">
              <a:solidFill>
                <a:schemeClr val="bg1">
                  <a:lumMod val="65000"/>
                </a:schemeClr>
              </a:solidFill>
            </a:endParaRPr>
          </a:p>
          <a:p>
            <a:pPr eaLnBrk="1" hangingPunct="1">
              <a:defRPr/>
            </a:pPr>
            <a:r>
              <a:rPr lang="en-US" altLang="en-US" sz="1200" dirty="0">
                <a:solidFill>
                  <a:schemeClr val="bg1">
                    <a:lumMod val="65000"/>
                  </a:schemeClr>
                </a:solidFill>
              </a:rPr>
              <a:t>  2) Number of vessels crossing the rim</a:t>
            </a:r>
          </a:p>
          <a:p>
            <a:pPr eaLnBrk="1" hangingPunct="1">
              <a:defRPr/>
            </a:pPr>
            <a:r>
              <a:rPr lang="en-US" altLang="en-US" sz="1200" dirty="0">
                <a:solidFill>
                  <a:schemeClr val="bg1">
                    <a:lumMod val="65000"/>
                  </a:schemeClr>
                </a:solidFill>
              </a:rPr>
              <a:t>    seems abnormally…</a:t>
            </a:r>
            <a:r>
              <a:rPr lang="en-US" altLang="en-US" sz="1200" b="1" dirty="0">
                <a:solidFill>
                  <a:schemeClr val="bg1">
                    <a:lumMod val="65000"/>
                  </a:schemeClr>
                </a:solidFill>
              </a:rPr>
              <a:t>high</a:t>
            </a:r>
            <a:r>
              <a:rPr lang="en-US" altLang="en-US" sz="1200" dirty="0">
                <a:solidFill>
                  <a:schemeClr val="bg1">
                    <a:lumMod val="65000"/>
                  </a:schemeClr>
                </a:solidFill>
              </a:rPr>
              <a:t> </a:t>
            </a:r>
            <a:endParaRPr lang="en-US" altLang="en-US" sz="1200" b="1" dirty="0">
              <a:solidFill>
                <a:schemeClr val="bg1">
                  <a:lumMod val="65000"/>
                </a:schemeClr>
              </a:solidFill>
            </a:endParaRPr>
          </a:p>
          <a:p>
            <a:pPr eaLnBrk="1" hangingPunct="1">
              <a:defRPr/>
            </a:pPr>
            <a:r>
              <a:rPr lang="en-US" altLang="en-US" sz="1200" dirty="0">
                <a:solidFill>
                  <a:schemeClr val="bg1">
                    <a:lumMod val="65000"/>
                  </a:schemeClr>
                </a:solidFill>
              </a:rPr>
              <a:t>--Tissue is…</a:t>
            </a:r>
            <a:r>
              <a:rPr lang="en-US" altLang="en-US" sz="1200" b="1" dirty="0">
                <a:solidFill>
                  <a:schemeClr val="bg1">
                    <a:lumMod val="65000"/>
                  </a:schemeClr>
                </a:solidFill>
              </a:rPr>
              <a:t>contractile</a:t>
            </a:r>
            <a:r>
              <a:rPr lang="en-US" altLang="en-US" sz="1200" dirty="0">
                <a:solidFill>
                  <a:schemeClr val="bg1">
                    <a:lumMod val="65000"/>
                  </a:schemeClr>
                </a:solidFill>
              </a:rPr>
              <a:t>, so cup seems</a:t>
            </a:r>
          </a:p>
          <a:p>
            <a:pPr eaLnBrk="1" hangingPunct="1">
              <a:defRPr/>
            </a:pPr>
            <a:r>
              <a:rPr lang="en-US" altLang="en-US" sz="1200" dirty="0">
                <a:solidFill>
                  <a:schemeClr val="bg1">
                    <a:lumMod val="65000"/>
                  </a:schemeClr>
                </a:solidFill>
              </a:rPr>
              <a:t>  to…</a:t>
            </a:r>
            <a:r>
              <a:rPr lang="en-US" altLang="en-US" sz="1200" b="1" dirty="0">
                <a:solidFill>
                  <a:schemeClr val="bg1">
                    <a:lumMod val="65000"/>
                  </a:schemeClr>
                </a:solidFill>
              </a:rPr>
              <a:t>open </a:t>
            </a:r>
            <a:r>
              <a:rPr lang="en-US" altLang="en-US" sz="1200" dirty="0">
                <a:solidFill>
                  <a:schemeClr val="bg1">
                    <a:lumMod val="65000"/>
                  </a:schemeClr>
                </a:solidFill>
              </a:rPr>
              <a:t>and</a:t>
            </a:r>
            <a:r>
              <a:rPr lang="en-US" altLang="en-US" sz="1200" b="1" dirty="0">
                <a:solidFill>
                  <a:schemeClr val="bg1">
                    <a:lumMod val="65000"/>
                  </a:schemeClr>
                </a:solidFill>
              </a:rPr>
              <a:t> close</a:t>
            </a:r>
            <a:r>
              <a:rPr lang="en-US" altLang="en-US" sz="1200" dirty="0">
                <a:solidFill>
                  <a:schemeClr val="bg1">
                    <a:lumMod val="65000"/>
                  </a:schemeClr>
                </a:solidFill>
              </a:rPr>
              <a:t> (like its namesake,  </a:t>
            </a:r>
          </a:p>
          <a:p>
            <a:pPr eaLnBrk="1" hangingPunct="1">
              <a:defRPr/>
            </a:pPr>
            <a:r>
              <a:rPr lang="en-US" altLang="en-US" sz="1200" dirty="0">
                <a:solidFill>
                  <a:schemeClr val="bg1">
                    <a:lumMod val="65000"/>
                  </a:schemeClr>
                </a:solidFill>
              </a:rPr>
              <a:t>  the morning-glory flower)</a:t>
            </a:r>
          </a:p>
          <a:p>
            <a:pPr eaLnBrk="1" hangingPunct="1">
              <a:defRPr/>
            </a:pPr>
            <a:r>
              <a:rPr lang="en-US" altLang="en-US" sz="1200" dirty="0">
                <a:solidFill>
                  <a:schemeClr val="bg1">
                    <a:lumMod val="65000"/>
                  </a:schemeClr>
                </a:solidFill>
              </a:rPr>
              <a:t>--VA usually…</a:t>
            </a:r>
            <a:r>
              <a:rPr lang="en-US" altLang="en-US" sz="1200" b="1" dirty="0">
                <a:solidFill>
                  <a:schemeClr val="bg1">
                    <a:lumMod val="65000"/>
                  </a:schemeClr>
                </a:solidFill>
              </a:rPr>
              <a:t>20/200</a:t>
            </a:r>
            <a:r>
              <a:rPr lang="en-US" altLang="en-US" sz="1200" dirty="0">
                <a:solidFill>
                  <a:schemeClr val="bg1">
                    <a:lumMod val="65000"/>
                  </a:schemeClr>
                </a:solidFill>
              </a:rPr>
              <a:t>, but can be…</a:t>
            </a:r>
          </a:p>
          <a:p>
            <a:pPr eaLnBrk="1" hangingPunct="1">
              <a:defRPr/>
            </a:pPr>
            <a:r>
              <a:rPr lang="en-US" altLang="en-US" sz="1200" dirty="0">
                <a:solidFill>
                  <a:schemeClr val="bg1">
                    <a:lumMod val="65000"/>
                  </a:schemeClr>
                </a:solidFill>
              </a:rPr>
              <a:t>   </a:t>
            </a:r>
            <a:r>
              <a:rPr lang="en-US" altLang="en-US" sz="1200" b="1" dirty="0">
                <a:solidFill>
                  <a:schemeClr val="bg1">
                    <a:lumMod val="65000"/>
                  </a:schemeClr>
                </a:solidFill>
              </a:rPr>
              <a:t>20/20&lt;-&gt;NLP</a:t>
            </a:r>
          </a:p>
          <a:p>
            <a:pPr eaLnBrk="1" hangingPunct="1">
              <a:defRPr/>
            </a:pPr>
            <a:r>
              <a:rPr lang="en-US" altLang="en-US" sz="1200" dirty="0">
                <a:solidFill>
                  <a:schemeClr val="bg1">
                    <a:lumMod val="65000"/>
                  </a:schemeClr>
                </a:solidFill>
              </a:rPr>
              <a:t>--1/3 develop…</a:t>
            </a:r>
            <a:r>
              <a:rPr lang="en-US" altLang="en-US" sz="1200" b="1" dirty="0">
                <a:solidFill>
                  <a:schemeClr val="bg1">
                    <a:lumMod val="65000"/>
                  </a:schemeClr>
                </a:solidFill>
              </a:rPr>
              <a:t>serous RD</a:t>
            </a:r>
          </a:p>
        </p:txBody>
      </p:sp>
      <p:sp>
        <p:nvSpPr>
          <p:cNvPr id="27" name="Line 12">
            <a:extLst>
              <a:ext uri="{FF2B5EF4-FFF2-40B4-BE49-F238E27FC236}">
                <a16:creationId xmlns:a16="http://schemas.microsoft.com/office/drawing/2014/main" id="{65BA81D9-D9F9-47DA-B94E-2401C9B40EBF}"/>
              </a:ext>
            </a:extLst>
          </p:cNvPr>
          <p:cNvSpPr>
            <a:spLocks noChangeShapeType="1"/>
          </p:cNvSpPr>
          <p:nvPr/>
        </p:nvSpPr>
        <p:spPr bwMode="auto">
          <a:xfrm>
            <a:off x="3124200" y="2057400"/>
            <a:ext cx="381000" cy="22098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en-US"/>
          </a:p>
        </p:txBody>
      </p:sp>
      <p:sp>
        <p:nvSpPr>
          <p:cNvPr id="30" name="Text Box 13">
            <a:extLst>
              <a:ext uri="{FF2B5EF4-FFF2-40B4-BE49-F238E27FC236}">
                <a16:creationId xmlns:a16="http://schemas.microsoft.com/office/drawing/2014/main" id="{E04BC85D-0482-42C1-8D98-D7B33C07DA16}"/>
              </a:ext>
            </a:extLst>
          </p:cNvPr>
          <p:cNvSpPr txBox="1">
            <a:spLocks noChangeArrowheads="1"/>
          </p:cNvSpPr>
          <p:nvPr/>
        </p:nvSpPr>
        <p:spPr bwMode="auto">
          <a:xfrm>
            <a:off x="5257800" y="3760788"/>
            <a:ext cx="3424238" cy="1231900"/>
          </a:xfrm>
          <a:prstGeom prst="rect">
            <a:avLst/>
          </a:prstGeom>
          <a:solidFill>
            <a:srgbClr val="CCFF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dirty="0"/>
              <a:t>Optic Nerve Hypoplasia</a:t>
            </a:r>
          </a:p>
          <a:p>
            <a:pPr eaLnBrk="1" hangingPunct="1">
              <a:spcBef>
                <a:spcPct val="0"/>
              </a:spcBef>
              <a:buClrTx/>
              <a:buSzTx/>
              <a:buFontTx/>
              <a:buNone/>
            </a:pPr>
            <a:r>
              <a:rPr lang="en-US" altLang="en-US" sz="1200" dirty="0"/>
              <a:t>1) Abnormally low</a:t>
            </a:r>
            <a:r>
              <a:rPr lang="en-US" altLang="en-US" sz="1200" b="1" dirty="0">
                <a:solidFill>
                  <a:srgbClr val="0000FF"/>
                </a:solidFill>
              </a:rPr>
              <a:t> </a:t>
            </a:r>
            <a:r>
              <a:rPr lang="en-US" altLang="en-US" sz="1200" dirty="0"/>
              <a:t>number of…</a:t>
            </a:r>
            <a:r>
              <a:rPr lang="en-US" altLang="en-US" sz="1200" b="1" dirty="0">
                <a:solidFill>
                  <a:srgbClr val="0000FF"/>
                </a:solidFill>
              </a:rPr>
              <a:t>axons</a:t>
            </a:r>
          </a:p>
          <a:p>
            <a:pPr eaLnBrk="1" hangingPunct="1">
              <a:spcBef>
                <a:spcPct val="0"/>
              </a:spcBef>
              <a:buClrTx/>
              <a:buSzTx/>
              <a:buFontTx/>
              <a:buNone/>
            </a:pPr>
            <a:r>
              <a:rPr lang="en-US" altLang="en-US" sz="1200" dirty="0"/>
              <a:t>2) DFE: Small pale disc with…</a:t>
            </a:r>
            <a:r>
              <a:rPr lang="en-US" altLang="en-US" sz="1200" b="1" dirty="0">
                <a:solidFill>
                  <a:srgbClr val="0000FF"/>
                </a:solidFill>
              </a:rPr>
              <a:t>double ring </a:t>
            </a:r>
            <a:r>
              <a:rPr lang="en-US" altLang="en-US" sz="1200" dirty="0"/>
              <a:t>sign</a:t>
            </a:r>
          </a:p>
          <a:p>
            <a:pPr eaLnBrk="1" hangingPunct="1">
              <a:spcBef>
                <a:spcPct val="0"/>
              </a:spcBef>
              <a:buClrTx/>
              <a:buSzTx/>
              <a:buFontTx/>
              <a:buNone/>
            </a:pPr>
            <a:r>
              <a:rPr lang="en-US" altLang="en-US" sz="1200" dirty="0"/>
              <a:t>3) VA…</a:t>
            </a:r>
            <a:r>
              <a:rPr lang="en-US" altLang="en-US" sz="1200" b="1" dirty="0">
                <a:solidFill>
                  <a:srgbClr val="0000FF"/>
                </a:solidFill>
              </a:rPr>
              <a:t>20/15&lt;-&gt;NLP</a:t>
            </a:r>
          </a:p>
          <a:p>
            <a:pPr eaLnBrk="1" hangingPunct="1">
              <a:spcBef>
                <a:spcPct val="0"/>
              </a:spcBef>
              <a:buClrTx/>
              <a:buSzTx/>
              <a:buFontTx/>
              <a:buNone/>
            </a:pPr>
            <a:r>
              <a:rPr lang="en-US" altLang="en-US" sz="1200" dirty="0"/>
              <a:t>4) VF defects…</a:t>
            </a:r>
            <a:r>
              <a:rPr lang="en-US" altLang="en-US" sz="1200" b="1" dirty="0">
                <a:solidFill>
                  <a:srgbClr val="0000FF"/>
                </a:solidFill>
              </a:rPr>
              <a:t>invariably present</a:t>
            </a:r>
          </a:p>
          <a:p>
            <a:pPr eaLnBrk="1" hangingPunct="1">
              <a:spcBef>
                <a:spcPct val="0"/>
              </a:spcBef>
              <a:buClrTx/>
              <a:buSzTx/>
              <a:buFontTx/>
              <a:buNone/>
            </a:pPr>
            <a:r>
              <a:rPr lang="en-US" altLang="en-US" sz="1200" dirty="0"/>
              <a:t>5) Remember the…</a:t>
            </a:r>
            <a:r>
              <a:rPr lang="en-US" altLang="en-US" sz="1200" b="1" dirty="0">
                <a:solidFill>
                  <a:srgbClr val="0000FF"/>
                </a:solidFill>
              </a:rPr>
              <a:t>4 D’s</a:t>
            </a:r>
            <a:r>
              <a:rPr lang="en-US" altLang="en-US" sz="1200" dirty="0"/>
              <a:t> (more on this shortly)</a:t>
            </a:r>
          </a:p>
        </p:txBody>
      </p:sp>
      <p:sp>
        <p:nvSpPr>
          <p:cNvPr id="3" name="TextBox 2">
            <a:extLst>
              <a:ext uri="{FF2B5EF4-FFF2-40B4-BE49-F238E27FC236}">
                <a16:creationId xmlns:a16="http://schemas.microsoft.com/office/drawing/2014/main" id="{68192841-37DB-4365-912A-E85D7BB8C699}"/>
              </a:ext>
            </a:extLst>
          </p:cNvPr>
          <p:cNvSpPr txBox="1"/>
          <p:nvPr/>
        </p:nvSpPr>
        <p:spPr>
          <a:xfrm>
            <a:off x="1453926" y="2168210"/>
            <a:ext cx="7455348" cy="1569660"/>
          </a:xfrm>
          <a:prstGeom prst="rect">
            <a:avLst/>
          </a:prstGeom>
          <a:solidFill>
            <a:schemeClr val="accent5">
              <a:lumMod val="75000"/>
            </a:schemeClr>
          </a:solidFill>
        </p:spPr>
        <p:txBody>
          <a:bodyPr wrap="square" rtlCol="0">
            <a:spAutoFit/>
          </a:bodyPr>
          <a:lstStyle/>
          <a:p>
            <a:r>
              <a:rPr lang="en-US" sz="1600" i="1" dirty="0">
                <a:solidFill>
                  <a:schemeClr val="bg1">
                    <a:lumMod val="50000"/>
                  </a:schemeClr>
                </a:solidFill>
              </a:rPr>
              <a:t>You see a child with optic nerve hypoplasia. What steps should you at least consider taking?</a:t>
            </a:r>
          </a:p>
          <a:p>
            <a:r>
              <a:rPr lang="en-US" sz="1600" dirty="0">
                <a:solidFill>
                  <a:schemeClr val="bg1">
                    <a:lumMod val="50000"/>
                  </a:schemeClr>
                </a:solidFill>
              </a:rPr>
              <a:t>--Obtai</a:t>
            </a:r>
            <a:r>
              <a:rPr lang="en-US" sz="1600" dirty="0">
                <a:solidFill>
                  <a:schemeClr val="accent5">
                    <a:lumMod val="75000"/>
                  </a:schemeClr>
                </a:solidFill>
              </a:rPr>
              <a:t>ning</a:t>
            </a:r>
            <a:r>
              <a:rPr lang="en-US" sz="1600" dirty="0">
                <a:solidFill>
                  <a:schemeClr val="bg1">
                    <a:lumMod val="50000"/>
                  </a:schemeClr>
                </a:solidFill>
              </a:rPr>
              <a:t> </a:t>
            </a:r>
            <a:r>
              <a:rPr lang="en-US" sz="1600" i="1" dirty="0">
                <a:solidFill>
                  <a:schemeClr val="bg1">
                    <a:lumMod val="50000"/>
                  </a:schemeClr>
                </a:solidFill>
              </a:rPr>
              <a:t> </a:t>
            </a:r>
            <a:r>
              <a:rPr lang="en-US" sz="1600" b="1" dirty="0">
                <a:solidFill>
                  <a:srgbClr val="0000FF"/>
                </a:solidFill>
              </a:rPr>
              <a:t>MRI brain</a:t>
            </a:r>
            <a:r>
              <a:rPr lang="en-US" sz="1600" dirty="0">
                <a:solidFill>
                  <a:schemeClr val="accent5">
                    <a:lumMod val="75000"/>
                  </a:schemeClr>
                </a:solidFill>
              </a:rPr>
              <a:t>—a </a:t>
            </a:r>
            <a:r>
              <a:rPr lang="en-US" sz="1600" dirty="0">
                <a:solidFill>
                  <a:schemeClr val="bg1">
                    <a:lumMod val="50000"/>
                  </a:schemeClr>
                </a:solidFill>
              </a:rPr>
              <a:t>variety of CNS abnormalities are associated with it   (will un</a:t>
            </a:r>
            <a:r>
              <a:rPr lang="en-US" sz="1600" dirty="0">
                <a:solidFill>
                  <a:schemeClr val="accent5">
                    <a:lumMod val="75000"/>
                  </a:schemeClr>
                </a:solidFill>
              </a:rPr>
              <a:t>pack</a:t>
            </a:r>
            <a:r>
              <a:rPr lang="en-US" sz="1600" dirty="0">
                <a:solidFill>
                  <a:schemeClr val="bg1">
                    <a:lumMod val="50000"/>
                  </a:schemeClr>
                </a:solidFill>
              </a:rPr>
              <a:t> </a:t>
            </a:r>
            <a:r>
              <a:rPr lang="en-US" sz="1600" dirty="0">
                <a:solidFill>
                  <a:schemeClr val="accent5">
                    <a:lumMod val="75000"/>
                  </a:schemeClr>
                </a:solidFill>
              </a:rPr>
              <a:t>this in the upco</a:t>
            </a:r>
            <a:r>
              <a:rPr lang="en-US" sz="1600" dirty="0">
                <a:solidFill>
                  <a:schemeClr val="bg1">
                    <a:lumMod val="50000"/>
                  </a:schemeClr>
                </a:solidFill>
              </a:rPr>
              <a:t>ming </a:t>
            </a:r>
            <a:r>
              <a:rPr lang="en-US" sz="1600" i="1" dirty="0">
                <a:solidFill>
                  <a:schemeClr val="bg1">
                    <a:lumMod val="50000"/>
                  </a:schemeClr>
                </a:solidFill>
              </a:rPr>
              <a:t>4 D’s </a:t>
            </a:r>
            <a:r>
              <a:rPr lang="en-US" sz="1600" dirty="0">
                <a:solidFill>
                  <a:schemeClr val="bg1">
                    <a:lumMod val="50000"/>
                  </a:schemeClr>
                </a:solidFill>
              </a:rPr>
              <a:t>section)</a:t>
            </a:r>
          </a:p>
          <a:p>
            <a:r>
              <a:rPr lang="en-US" sz="1600" dirty="0">
                <a:solidFill>
                  <a:schemeClr val="bg1">
                    <a:lumMod val="50000"/>
                  </a:schemeClr>
                </a:solidFill>
              </a:rPr>
              <a:t>--Gettin</a:t>
            </a:r>
            <a:r>
              <a:rPr lang="en-US" sz="1600" dirty="0">
                <a:solidFill>
                  <a:schemeClr val="accent5">
                    <a:lumMod val="75000"/>
                  </a:schemeClr>
                </a:solidFill>
              </a:rPr>
              <a:t>g</a:t>
            </a:r>
            <a:r>
              <a:rPr lang="en-US" sz="1600" dirty="0">
                <a:solidFill>
                  <a:schemeClr val="bg1">
                    <a:lumMod val="50000"/>
                  </a:schemeClr>
                </a:solidFill>
              </a:rPr>
              <a:t> </a:t>
            </a:r>
            <a:r>
              <a:rPr lang="en-US" sz="1600" dirty="0">
                <a:solidFill>
                  <a:schemeClr val="accent5">
                    <a:lumMod val="75000"/>
                  </a:schemeClr>
                </a:solidFill>
              </a:rPr>
              <a:t>an</a:t>
            </a:r>
            <a:r>
              <a:rPr lang="en-US" sz="1600" dirty="0">
                <a:solidFill>
                  <a:schemeClr val="bg1">
                    <a:lumMod val="50000"/>
                  </a:schemeClr>
                </a:solidFill>
              </a:rPr>
              <a:t>  </a:t>
            </a:r>
            <a:r>
              <a:rPr lang="en-US" sz="1600" dirty="0">
                <a:solidFill>
                  <a:schemeClr val="accent5">
                    <a:lumMod val="75000"/>
                  </a:schemeClr>
                </a:solidFill>
              </a:rPr>
              <a:t>endocrine</a:t>
            </a:r>
            <a:r>
              <a:rPr lang="en-US" sz="1600" dirty="0">
                <a:solidFill>
                  <a:schemeClr val="bg1">
                    <a:lumMod val="50000"/>
                  </a:schemeClr>
                </a:solidFill>
              </a:rPr>
              <a:t>  </a:t>
            </a:r>
            <a:r>
              <a:rPr lang="en-US" sz="1600" dirty="0">
                <a:solidFill>
                  <a:schemeClr val="accent5">
                    <a:lumMod val="75000"/>
                  </a:schemeClr>
                </a:solidFill>
              </a:rPr>
              <a:t>co</a:t>
            </a:r>
            <a:r>
              <a:rPr lang="en-US" sz="1600" dirty="0">
                <a:solidFill>
                  <a:schemeClr val="bg1">
                    <a:lumMod val="50000"/>
                  </a:schemeClr>
                </a:solidFill>
              </a:rPr>
              <a:t>nsult—multiple hormonal deficiencies are associated (mainly  </a:t>
            </a:r>
            <a:r>
              <a:rPr lang="en-US" sz="1600" b="1" dirty="0">
                <a:solidFill>
                  <a:srgbClr val="0000FF"/>
                </a:solidFill>
              </a:rPr>
              <a:t>pituitary- related</a:t>
            </a:r>
            <a:r>
              <a:rPr lang="en-US" sz="1600" dirty="0">
                <a:solidFill>
                  <a:schemeClr val="bg1">
                    <a:lumMod val="50000"/>
                  </a:schemeClr>
                </a:solidFill>
              </a:rPr>
              <a:t>)</a:t>
            </a:r>
          </a:p>
        </p:txBody>
      </p:sp>
      <p:sp>
        <p:nvSpPr>
          <p:cNvPr id="5" name="TextBox 4">
            <a:extLst>
              <a:ext uri="{FF2B5EF4-FFF2-40B4-BE49-F238E27FC236}">
                <a16:creationId xmlns:a16="http://schemas.microsoft.com/office/drawing/2014/main" id="{ACCBA48F-740B-4E86-D3B0-8D9351961DE8}"/>
              </a:ext>
            </a:extLst>
          </p:cNvPr>
          <p:cNvSpPr txBox="1"/>
          <p:nvPr/>
        </p:nvSpPr>
        <p:spPr>
          <a:xfrm>
            <a:off x="978450" y="585868"/>
            <a:ext cx="4425624" cy="1815882"/>
          </a:xfrm>
          <a:prstGeom prst="rect">
            <a:avLst/>
          </a:prstGeom>
          <a:solidFill>
            <a:schemeClr val="accent6">
              <a:lumMod val="75000"/>
            </a:schemeClr>
          </a:solidFill>
        </p:spPr>
        <p:txBody>
          <a:bodyPr wrap="square" rtlCol="0">
            <a:spAutoFit/>
          </a:bodyPr>
          <a:lstStyle/>
          <a:p>
            <a:r>
              <a:rPr lang="en-US" sz="1400" i="1" dirty="0">
                <a:solidFill>
                  <a:schemeClr val="tx1">
                    <a:lumMod val="50000"/>
                    <a:lumOff val="50000"/>
                  </a:schemeClr>
                </a:solidFill>
              </a:rPr>
              <a:t>What is the classic </a:t>
            </a:r>
            <a:r>
              <a:rPr lang="en-US" sz="1400" b="1" i="1" dirty="0">
                <a:solidFill>
                  <a:schemeClr val="tx1">
                    <a:lumMod val="50000"/>
                    <a:lumOff val="50000"/>
                  </a:schemeClr>
                </a:solidFill>
              </a:rPr>
              <a:t>structural</a:t>
            </a:r>
            <a:r>
              <a:rPr lang="en-US" sz="1400" i="1" dirty="0">
                <a:solidFill>
                  <a:schemeClr val="tx1">
                    <a:lumMod val="50000"/>
                    <a:lumOff val="50000"/>
                  </a:schemeClr>
                </a:solidFill>
              </a:rPr>
              <a:t> pituitary abnormality associated with ON hypoplasia?</a:t>
            </a:r>
          </a:p>
          <a:p>
            <a:r>
              <a:rPr lang="en-US" sz="1400" dirty="0">
                <a:solidFill>
                  <a:schemeClr val="tx1">
                    <a:lumMod val="50000"/>
                    <a:lumOff val="50000"/>
                  </a:schemeClr>
                </a:solidFill>
              </a:rPr>
              <a:t>Anterior pituitary hypoplasia coupled with an  ectopic  posterior pituitary</a:t>
            </a:r>
          </a:p>
          <a:p>
            <a:endParaRPr lang="en-US" sz="1400" i="1" dirty="0">
              <a:solidFill>
                <a:schemeClr val="tx1">
                  <a:lumMod val="50000"/>
                  <a:lumOff val="50000"/>
                </a:schemeClr>
              </a:solidFill>
            </a:endParaRPr>
          </a:p>
          <a:p>
            <a:r>
              <a:rPr lang="en-US" sz="1400" i="1" dirty="0">
                <a:solidFill>
                  <a:schemeClr val="tx1">
                    <a:lumMod val="50000"/>
                    <a:lumOff val="50000"/>
                  </a:schemeClr>
                </a:solidFill>
              </a:rPr>
              <a:t>How will this manifest on neuroimaging?</a:t>
            </a:r>
          </a:p>
          <a:p>
            <a:r>
              <a:rPr lang="en-US" sz="1400" dirty="0">
                <a:solidFill>
                  <a:schemeClr val="tx1">
                    <a:lumMod val="50000"/>
                    <a:lumOff val="50000"/>
                  </a:schemeClr>
                </a:solidFill>
              </a:rPr>
              <a:t>As an absent/hypoplastic anterior pituitary coupled with a  bright  spot at the  upper  infundibulum</a:t>
            </a:r>
          </a:p>
        </p:txBody>
      </p:sp>
      <p:sp>
        <p:nvSpPr>
          <p:cNvPr id="6" name="TextBox 5">
            <a:extLst>
              <a:ext uri="{FF2B5EF4-FFF2-40B4-BE49-F238E27FC236}">
                <a16:creationId xmlns:a16="http://schemas.microsoft.com/office/drawing/2014/main" id="{DEEFFBFF-E94E-116A-AAFF-0DCF6D8E3C3B}"/>
              </a:ext>
            </a:extLst>
          </p:cNvPr>
          <p:cNvSpPr txBox="1"/>
          <p:nvPr/>
        </p:nvSpPr>
        <p:spPr>
          <a:xfrm>
            <a:off x="726419" y="3822918"/>
            <a:ext cx="4302781" cy="1815882"/>
          </a:xfrm>
          <a:prstGeom prst="rect">
            <a:avLst/>
          </a:prstGeom>
          <a:solidFill>
            <a:srgbClr val="FFDB69"/>
          </a:solidFill>
        </p:spPr>
        <p:txBody>
          <a:bodyPr wrap="none" rtlCol="0">
            <a:spAutoFit/>
          </a:bodyPr>
          <a:lstStyle/>
          <a:p>
            <a:r>
              <a:rPr lang="en-US" sz="1400" i="1" dirty="0"/>
              <a:t>What pituitary-related deficiencies may be present?</a:t>
            </a:r>
          </a:p>
          <a:p>
            <a:r>
              <a:rPr lang="en-US" sz="1400" dirty="0"/>
              <a:t>Anything up to and including panhypopituitarism</a:t>
            </a:r>
          </a:p>
          <a:p>
            <a:endParaRPr lang="en-US" sz="1400" dirty="0"/>
          </a:p>
          <a:p>
            <a:r>
              <a:rPr lang="en-US" sz="1400" i="1" dirty="0"/>
              <a:t>If an infant/child has ON hypoplasia and…</a:t>
            </a:r>
          </a:p>
          <a:p>
            <a:r>
              <a:rPr lang="en-US" sz="1400" i="1" dirty="0"/>
              <a:t>…short stature, think: </a:t>
            </a:r>
            <a:r>
              <a:rPr lang="en-US" sz="1400" dirty="0"/>
              <a:t>Growth-hormone deficiency</a:t>
            </a:r>
          </a:p>
          <a:p>
            <a:r>
              <a:rPr lang="en-US" sz="1400" i="1" dirty="0"/>
              <a:t>…neonatal jaundice, think: </a:t>
            </a:r>
            <a:r>
              <a:rPr lang="en-US" sz="1400" dirty="0"/>
              <a:t>Hypothyroidism</a:t>
            </a:r>
          </a:p>
          <a:p>
            <a:r>
              <a:rPr lang="en-US" sz="1400" i="1" dirty="0"/>
              <a:t>…hypoglycemia/seizures, think: </a:t>
            </a:r>
            <a:r>
              <a:rPr lang="en-US" sz="1400" dirty="0"/>
              <a:t>Panhypopituitarism</a:t>
            </a:r>
          </a:p>
          <a:p>
            <a:r>
              <a:rPr lang="en-US" sz="1400" i="1" dirty="0"/>
              <a:t>…diabetes insipidus, think: </a:t>
            </a:r>
            <a:r>
              <a:rPr lang="en-US" sz="1400" dirty="0">
                <a:solidFill>
                  <a:srgbClr val="FFDB69"/>
                </a:solidFill>
              </a:rPr>
              <a:t>Hypocortisolism</a:t>
            </a:r>
          </a:p>
        </p:txBody>
      </p:sp>
      <p:sp>
        <p:nvSpPr>
          <p:cNvPr id="2" name="Oval 1">
            <a:extLst>
              <a:ext uri="{FF2B5EF4-FFF2-40B4-BE49-F238E27FC236}">
                <a16:creationId xmlns:a16="http://schemas.microsoft.com/office/drawing/2014/main" id="{06210155-FE3F-448F-9971-DE121E80A8D2}"/>
              </a:ext>
            </a:extLst>
          </p:cNvPr>
          <p:cNvSpPr/>
          <p:nvPr/>
        </p:nvSpPr>
        <p:spPr>
          <a:xfrm>
            <a:off x="4800600" y="3505200"/>
            <a:ext cx="4114800" cy="1828800"/>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Frame 3">
            <a:extLst>
              <a:ext uri="{FF2B5EF4-FFF2-40B4-BE49-F238E27FC236}">
                <a16:creationId xmlns:a16="http://schemas.microsoft.com/office/drawing/2014/main" id="{86A7C9C9-81FD-7FB2-5FBB-6B8EB36CC122}"/>
              </a:ext>
            </a:extLst>
          </p:cNvPr>
          <p:cNvSpPr/>
          <p:nvPr/>
        </p:nvSpPr>
        <p:spPr>
          <a:xfrm>
            <a:off x="2057400" y="2522538"/>
            <a:ext cx="2097088" cy="1343920"/>
          </a:xfrm>
          <a:prstGeom prst="frame">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Tree>
    <p:extLst>
      <p:ext uri="{BB962C8B-B14F-4D97-AF65-F5344CB8AC3E}">
        <p14:creationId xmlns:p14="http://schemas.microsoft.com/office/powerpoint/2010/main" val="2240864641"/>
      </p:ext>
    </p:extLst>
  </p:cSld>
  <p:clrMapOvr>
    <a:masterClrMapping/>
  </p:clrMapOvr>
</p:sld>
</file>

<file path=ppt/slides/slide1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Text Box 13">
            <a:extLst>
              <a:ext uri="{FF2B5EF4-FFF2-40B4-BE49-F238E27FC236}">
                <a16:creationId xmlns:a16="http://schemas.microsoft.com/office/drawing/2014/main" id="{3C33F021-6FE1-431C-A26B-E52190B415D8}"/>
              </a:ext>
            </a:extLst>
          </p:cNvPr>
          <p:cNvSpPr txBox="1">
            <a:spLocks noChangeArrowheads="1"/>
          </p:cNvSpPr>
          <p:nvPr/>
        </p:nvSpPr>
        <p:spPr bwMode="auto">
          <a:xfrm>
            <a:off x="4800600" y="5257800"/>
            <a:ext cx="4294188" cy="1230313"/>
          </a:xfrm>
          <a:prstGeom prst="rect">
            <a:avLst/>
          </a:prstGeom>
          <a:solidFill>
            <a:srgbClr val="FFCC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Tilted-Disc Syndrome</a:t>
            </a:r>
          </a:p>
          <a:p>
            <a:pPr eaLnBrk="1" hangingPunct="1">
              <a:spcBef>
                <a:spcPct val="0"/>
              </a:spcBef>
              <a:buClrTx/>
              <a:buSzTx/>
              <a:buFontTx/>
              <a:buNone/>
            </a:pPr>
            <a:r>
              <a:rPr lang="en-US" altLang="en-US" sz="1200"/>
              <a:t>1) Superior pole appears…</a:t>
            </a:r>
            <a:r>
              <a:rPr lang="en-US" altLang="en-US" sz="1200" b="1">
                <a:solidFill>
                  <a:srgbClr val="0000FF"/>
                </a:solidFill>
              </a:rPr>
              <a:t>elevated</a:t>
            </a:r>
            <a:r>
              <a:rPr lang="en-US" altLang="en-US" sz="1200"/>
              <a:t>, inferior…</a:t>
            </a:r>
            <a:r>
              <a:rPr lang="en-US" altLang="en-US" sz="1200" b="1">
                <a:solidFill>
                  <a:srgbClr val="0000FF"/>
                </a:solidFill>
              </a:rPr>
              <a:t>recessed</a:t>
            </a:r>
          </a:p>
          <a:p>
            <a:pPr eaLnBrk="1" hangingPunct="1">
              <a:spcBef>
                <a:spcPct val="0"/>
              </a:spcBef>
              <a:buClrTx/>
              <a:buSzTx/>
              <a:buFontTx/>
              <a:buNone/>
            </a:pPr>
            <a:r>
              <a:rPr lang="en-US" altLang="en-US" sz="1200"/>
              <a:t>2) </a:t>
            </a:r>
            <a:r>
              <a:rPr lang="en-US" altLang="en-US" sz="1200">
                <a:solidFill>
                  <a:srgbClr val="FFCC99"/>
                </a:solidFill>
              </a:rPr>
              <a:t>Associated with…</a:t>
            </a:r>
            <a:r>
              <a:rPr lang="en-US" altLang="en-US" sz="1200" b="1">
                <a:solidFill>
                  <a:srgbClr val="FFCC99"/>
                </a:solidFill>
              </a:rPr>
              <a:t>situs inversus</a:t>
            </a:r>
            <a:r>
              <a:rPr lang="en-US" altLang="en-US" sz="1200">
                <a:solidFill>
                  <a:srgbClr val="FFCC99"/>
                </a:solidFill>
              </a:rPr>
              <a:t> of retinal vessels</a:t>
            </a:r>
          </a:p>
          <a:p>
            <a:pPr eaLnBrk="1" hangingPunct="1">
              <a:spcBef>
                <a:spcPct val="0"/>
              </a:spcBef>
              <a:buClrTx/>
              <a:buSzTx/>
              <a:buFontTx/>
              <a:buNone/>
            </a:pPr>
            <a:r>
              <a:rPr lang="en-US" altLang="en-US" sz="1200"/>
              <a:t>3) </a:t>
            </a:r>
            <a:r>
              <a:rPr lang="en-US" altLang="en-US" sz="1200">
                <a:solidFill>
                  <a:srgbClr val="FFCC99"/>
                </a:solidFill>
              </a:rPr>
              <a:t>Fundus abnormality produces…</a:t>
            </a:r>
            <a:r>
              <a:rPr lang="en-US" altLang="en-US" sz="1200" b="1">
                <a:solidFill>
                  <a:srgbClr val="FFCC99"/>
                </a:solidFill>
              </a:rPr>
              <a:t>myopic astigmatism</a:t>
            </a:r>
          </a:p>
          <a:p>
            <a:pPr eaLnBrk="1" hangingPunct="1">
              <a:spcBef>
                <a:spcPct val="0"/>
              </a:spcBef>
              <a:buClrTx/>
              <a:buSzTx/>
              <a:buFontTx/>
              <a:buNone/>
            </a:pPr>
            <a:r>
              <a:rPr lang="en-US" altLang="en-US" sz="1200"/>
              <a:t>4) </a:t>
            </a:r>
            <a:r>
              <a:rPr lang="en-US" altLang="en-US" sz="1200">
                <a:solidFill>
                  <a:srgbClr val="FFCC99"/>
                </a:solidFill>
              </a:rPr>
              <a:t>VF testing reveals…</a:t>
            </a:r>
            <a:r>
              <a:rPr lang="en-US" altLang="en-US" sz="1200" b="1">
                <a:solidFill>
                  <a:srgbClr val="FFCC99"/>
                </a:solidFill>
              </a:rPr>
              <a:t>bitemporal hemianopia</a:t>
            </a:r>
            <a:r>
              <a:rPr lang="en-US" altLang="en-US" sz="1200">
                <a:solidFill>
                  <a:srgbClr val="FFCC99"/>
                </a:solidFill>
              </a:rPr>
              <a:t> that doesn’t</a:t>
            </a:r>
          </a:p>
          <a:p>
            <a:pPr eaLnBrk="1" hangingPunct="1">
              <a:spcBef>
                <a:spcPct val="0"/>
              </a:spcBef>
              <a:buClrTx/>
              <a:buSzTx/>
              <a:buFontTx/>
              <a:buNone/>
            </a:pPr>
            <a:r>
              <a:rPr lang="en-US" altLang="en-US" sz="1200">
                <a:solidFill>
                  <a:srgbClr val="FFCC99"/>
                </a:solidFill>
              </a:rPr>
              <a:t>   …</a:t>
            </a:r>
            <a:r>
              <a:rPr lang="en-US" altLang="en-US" sz="1200" b="1">
                <a:solidFill>
                  <a:srgbClr val="FFCC99"/>
                </a:solidFill>
              </a:rPr>
              <a:t>respect the vertical</a:t>
            </a:r>
            <a:r>
              <a:rPr lang="en-US" altLang="en-US" sz="1200">
                <a:solidFill>
                  <a:srgbClr val="FFCC99"/>
                </a:solidFill>
              </a:rPr>
              <a:t> and may…</a:t>
            </a:r>
            <a:r>
              <a:rPr lang="en-US" altLang="en-US" sz="1200" b="1">
                <a:solidFill>
                  <a:srgbClr val="FFCC99"/>
                </a:solidFill>
              </a:rPr>
              <a:t>resolve with refraction</a:t>
            </a:r>
          </a:p>
        </p:txBody>
      </p:sp>
      <p:sp>
        <p:nvSpPr>
          <p:cNvPr id="28" name="Text Box 13">
            <a:extLst>
              <a:ext uri="{FF2B5EF4-FFF2-40B4-BE49-F238E27FC236}">
                <a16:creationId xmlns:a16="http://schemas.microsoft.com/office/drawing/2014/main" id="{DEA6B129-DEFC-4933-98B7-C68271CF2D81}"/>
              </a:ext>
            </a:extLst>
          </p:cNvPr>
          <p:cNvSpPr txBox="1">
            <a:spLocks noChangeArrowheads="1"/>
          </p:cNvSpPr>
          <p:nvPr/>
        </p:nvSpPr>
        <p:spPr bwMode="auto">
          <a:xfrm>
            <a:off x="4800600" y="5257800"/>
            <a:ext cx="4216400" cy="1231106"/>
          </a:xfrm>
          <a:prstGeom prst="rect">
            <a:avLst/>
          </a:prstGeom>
          <a:solidFill>
            <a:srgbClr val="FFCC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dirty="0">
                <a:solidFill>
                  <a:schemeClr val="bg1">
                    <a:lumMod val="65000"/>
                  </a:schemeClr>
                </a:solidFill>
              </a:rPr>
              <a:t>Tilted-Disc Syndrome</a:t>
            </a:r>
          </a:p>
          <a:p>
            <a:pPr eaLnBrk="1" hangingPunct="1">
              <a:spcBef>
                <a:spcPct val="0"/>
              </a:spcBef>
              <a:buClrTx/>
              <a:buSzTx/>
              <a:buFontTx/>
              <a:buNone/>
            </a:pPr>
            <a:r>
              <a:rPr lang="en-US" altLang="en-US" sz="1200" dirty="0">
                <a:solidFill>
                  <a:srgbClr val="FFCC99"/>
                </a:solidFill>
              </a:rPr>
              <a:t>1) Superior pole appears…</a:t>
            </a:r>
            <a:r>
              <a:rPr lang="en-US" altLang="en-US" sz="1200" b="1" dirty="0">
                <a:solidFill>
                  <a:srgbClr val="FFCC99"/>
                </a:solidFill>
              </a:rPr>
              <a:t>elevated</a:t>
            </a:r>
            <a:r>
              <a:rPr lang="en-US" altLang="en-US" sz="1200" dirty="0">
                <a:solidFill>
                  <a:srgbClr val="FFCC99"/>
                </a:solidFill>
              </a:rPr>
              <a:t>, inferior… </a:t>
            </a:r>
            <a:r>
              <a:rPr lang="en-US" altLang="en-US" sz="1200" b="1" dirty="0">
                <a:solidFill>
                  <a:srgbClr val="FFCC99"/>
                </a:solidFill>
              </a:rPr>
              <a:t>recessed</a:t>
            </a:r>
          </a:p>
          <a:p>
            <a:pPr eaLnBrk="1" hangingPunct="1">
              <a:spcBef>
                <a:spcPct val="0"/>
              </a:spcBef>
              <a:buClrTx/>
              <a:buSzTx/>
              <a:buFontTx/>
              <a:buNone/>
            </a:pPr>
            <a:r>
              <a:rPr lang="en-US" altLang="en-US" sz="1200" dirty="0">
                <a:solidFill>
                  <a:srgbClr val="FFCC99"/>
                </a:solidFill>
              </a:rPr>
              <a:t>2) Associated with…</a:t>
            </a:r>
            <a:r>
              <a:rPr lang="en-US" altLang="en-US" sz="1200" b="1" dirty="0">
                <a:solidFill>
                  <a:srgbClr val="FFCC99"/>
                </a:solidFill>
              </a:rPr>
              <a:t>situs inversus</a:t>
            </a:r>
            <a:r>
              <a:rPr lang="en-US" altLang="en-US" sz="1200" dirty="0">
                <a:solidFill>
                  <a:srgbClr val="FFCC99"/>
                </a:solidFill>
              </a:rPr>
              <a:t> of retinal vessels</a:t>
            </a:r>
          </a:p>
          <a:p>
            <a:pPr eaLnBrk="1" hangingPunct="1">
              <a:spcBef>
                <a:spcPct val="0"/>
              </a:spcBef>
              <a:buClrTx/>
              <a:buSzTx/>
              <a:buFontTx/>
              <a:buNone/>
            </a:pPr>
            <a:r>
              <a:rPr lang="en-US" altLang="en-US" sz="1200" dirty="0">
                <a:solidFill>
                  <a:srgbClr val="FFCC99"/>
                </a:solidFill>
              </a:rPr>
              <a:t>3) Fundus abnormality produces… </a:t>
            </a:r>
            <a:r>
              <a:rPr lang="en-US" altLang="en-US" sz="1200" b="1" dirty="0">
                <a:solidFill>
                  <a:srgbClr val="FFCC99"/>
                </a:solidFill>
              </a:rPr>
              <a:t>myopic </a:t>
            </a:r>
            <a:r>
              <a:rPr lang="en-US" altLang="en-US" sz="1200" b="1" dirty="0" err="1">
                <a:solidFill>
                  <a:srgbClr val="FFCC99"/>
                </a:solidFill>
              </a:rPr>
              <a:t>astigm</a:t>
            </a:r>
            <a:endParaRPr lang="en-US" altLang="en-US" sz="1200" b="1" dirty="0">
              <a:solidFill>
                <a:srgbClr val="FFCC99"/>
              </a:solidFill>
            </a:endParaRPr>
          </a:p>
          <a:p>
            <a:pPr eaLnBrk="1" hangingPunct="1">
              <a:spcBef>
                <a:spcPct val="0"/>
              </a:spcBef>
              <a:buClrTx/>
              <a:buSzTx/>
              <a:buFontTx/>
              <a:buNone/>
            </a:pPr>
            <a:r>
              <a:rPr lang="en-US" altLang="en-US" sz="1200" dirty="0">
                <a:solidFill>
                  <a:srgbClr val="FFCC99"/>
                </a:solidFill>
              </a:rPr>
              <a:t>4) VF testing reveals…</a:t>
            </a:r>
            <a:r>
              <a:rPr lang="en-US" altLang="en-US" sz="1200" b="1" dirty="0">
                <a:solidFill>
                  <a:srgbClr val="FFCC99"/>
                </a:solidFill>
              </a:rPr>
              <a:t>bitemporal hemianopia</a:t>
            </a:r>
            <a:r>
              <a:rPr lang="en-US" altLang="en-US" sz="1200" dirty="0">
                <a:solidFill>
                  <a:srgbClr val="FFCC99"/>
                </a:solidFill>
              </a:rPr>
              <a:t> that </a:t>
            </a:r>
            <a:r>
              <a:rPr lang="en-US" altLang="en-US" sz="1200" dirty="0" err="1">
                <a:solidFill>
                  <a:srgbClr val="FFCC99"/>
                </a:solidFill>
              </a:rPr>
              <a:t>doesn’t</a:t>
            </a:r>
            <a:r>
              <a:rPr lang="en-US" altLang="en-US" sz="1200" b="1" dirty="0" err="1">
                <a:solidFill>
                  <a:srgbClr val="FFCC99"/>
                </a:solidFill>
              </a:rPr>
              <a:t>with</a:t>
            </a:r>
            <a:r>
              <a:rPr lang="en-US" altLang="en-US" sz="1200" b="1" dirty="0">
                <a:solidFill>
                  <a:srgbClr val="FFCC99"/>
                </a:solidFill>
              </a:rPr>
              <a:t> refract</a:t>
            </a:r>
          </a:p>
        </p:txBody>
      </p:sp>
      <p:sp>
        <p:nvSpPr>
          <p:cNvPr id="56330" name="Text Box 14">
            <a:extLst>
              <a:ext uri="{FF2B5EF4-FFF2-40B4-BE49-F238E27FC236}">
                <a16:creationId xmlns:a16="http://schemas.microsoft.com/office/drawing/2014/main" id="{E45ACE8A-191D-4C29-8A7A-120D0E2FCE5F}"/>
              </a:ext>
            </a:extLst>
          </p:cNvPr>
          <p:cNvSpPr txBox="1">
            <a:spLocks noChangeArrowheads="1"/>
          </p:cNvSpPr>
          <p:nvPr/>
        </p:nvSpPr>
        <p:spPr bwMode="auto">
          <a:xfrm>
            <a:off x="4648200" y="2576513"/>
            <a:ext cx="3522663" cy="862012"/>
          </a:xfrm>
          <a:prstGeom prst="rect">
            <a:avLst/>
          </a:prstGeom>
          <a:solidFill>
            <a:srgbClr val="FFC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solidFill>
                  <a:schemeClr val="bg1">
                    <a:lumMod val="65000"/>
                  </a:schemeClr>
                </a:solidFill>
              </a:rPr>
              <a:t>Myelinated RNFL</a:t>
            </a:r>
          </a:p>
          <a:p>
            <a:pPr eaLnBrk="1" hangingPunct="1">
              <a:spcBef>
                <a:spcPct val="0"/>
              </a:spcBef>
              <a:buClrTx/>
              <a:buSzTx/>
              <a:buFontTx/>
              <a:buNone/>
            </a:pPr>
            <a:r>
              <a:rPr lang="en-US" altLang="en-US" sz="1200">
                <a:solidFill>
                  <a:schemeClr val="bg1">
                    <a:lumMod val="65000"/>
                  </a:schemeClr>
                </a:solidFill>
              </a:rPr>
              <a:t>1) Myelin normally ends at the…</a:t>
            </a:r>
            <a:r>
              <a:rPr lang="en-US" altLang="en-US" sz="1200" b="1">
                <a:solidFill>
                  <a:schemeClr val="bg1">
                    <a:lumMod val="65000"/>
                  </a:schemeClr>
                </a:solidFill>
              </a:rPr>
              <a:t>lamina cribrosa</a:t>
            </a:r>
          </a:p>
          <a:p>
            <a:pPr eaLnBrk="1" hangingPunct="1">
              <a:spcBef>
                <a:spcPct val="0"/>
              </a:spcBef>
              <a:buClrTx/>
              <a:buSzTx/>
              <a:buFontTx/>
              <a:buNone/>
            </a:pPr>
            <a:r>
              <a:rPr lang="en-US" altLang="en-US" sz="1200">
                <a:solidFill>
                  <a:schemeClr val="bg1">
                    <a:lumMod val="65000"/>
                  </a:schemeClr>
                </a:solidFill>
              </a:rPr>
              <a:t>2) Can be…</a:t>
            </a:r>
            <a:r>
              <a:rPr lang="en-US" altLang="en-US" sz="1200" b="1">
                <a:solidFill>
                  <a:schemeClr val="bg1">
                    <a:lumMod val="65000"/>
                  </a:schemeClr>
                </a:solidFill>
              </a:rPr>
              <a:t>patchy</a:t>
            </a:r>
            <a:r>
              <a:rPr lang="en-US" altLang="en-US" sz="1200">
                <a:solidFill>
                  <a:schemeClr val="bg1">
                    <a:lumMod val="65000"/>
                  </a:schemeClr>
                </a:solidFill>
              </a:rPr>
              <a:t> and </a:t>
            </a:r>
            <a:r>
              <a:rPr lang="en-US" altLang="en-US" sz="1200" b="1">
                <a:solidFill>
                  <a:schemeClr val="bg1">
                    <a:lumMod val="65000"/>
                  </a:schemeClr>
                </a:solidFill>
              </a:rPr>
              <a:t>discontinuous</a:t>
            </a:r>
          </a:p>
          <a:p>
            <a:pPr eaLnBrk="1" hangingPunct="1">
              <a:spcBef>
                <a:spcPct val="0"/>
              </a:spcBef>
              <a:buClrTx/>
              <a:buSzTx/>
              <a:buFontTx/>
              <a:buNone/>
            </a:pPr>
            <a:r>
              <a:rPr lang="en-US" altLang="en-US" sz="1200">
                <a:solidFill>
                  <a:schemeClr val="bg1">
                    <a:lumMod val="65000"/>
                  </a:schemeClr>
                </a:solidFill>
              </a:rPr>
              <a:t>3) Corresponding VF has an…</a:t>
            </a:r>
            <a:r>
              <a:rPr lang="en-US" altLang="en-US" sz="1200" b="1">
                <a:solidFill>
                  <a:schemeClr val="bg1">
                    <a:lumMod val="65000"/>
                  </a:schemeClr>
                </a:solidFill>
              </a:rPr>
              <a:t>absolute</a:t>
            </a:r>
            <a:r>
              <a:rPr lang="en-US" altLang="en-US" sz="1200">
                <a:solidFill>
                  <a:schemeClr val="bg1">
                    <a:lumMod val="65000"/>
                  </a:schemeClr>
                </a:solidFill>
              </a:rPr>
              <a:t> scotoma</a:t>
            </a:r>
          </a:p>
        </p:txBody>
      </p:sp>
      <p:sp>
        <p:nvSpPr>
          <p:cNvPr id="56331" name="Text Box 15">
            <a:extLst>
              <a:ext uri="{FF2B5EF4-FFF2-40B4-BE49-F238E27FC236}">
                <a16:creationId xmlns:a16="http://schemas.microsoft.com/office/drawing/2014/main" id="{E7D5CBA5-0945-4399-B0FB-53830B5EE3B7}"/>
              </a:ext>
            </a:extLst>
          </p:cNvPr>
          <p:cNvSpPr txBox="1">
            <a:spLocks noChangeArrowheads="1"/>
          </p:cNvSpPr>
          <p:nvPr/>
        </p:nvSpPr>
        <p:spPr bwMode="auto">
          <a:xfrm>
            <a:off x="5410200" y="1687513"/>
            <a:ext cx="3640740" cy="677108"/>
          </a:xfrm>
          <a:prstGeom prst="rect">
            <a:avLst/>
          </a:prstGeom>
          <a:solidFill>
            <a:srgbClr val="FFFF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solidFill>
                  <a:schemeClr val="bg1">
                    <a:lumMod val="75000"/>
                  </a:schemeClr>
                </a:solidFill>
              </a:rPr>
              <a:t>Megalopapilla</a:t>
            </a:r>
          </a:p>
          <a:p>
            <a:pPr eaLnBrk="1" hangingPunct="1">
              <a:spcBef>
                <a:spcPct val="0"/>
              </a:spcBef>
              <a:buClrTx/>
              <a:buSzTx/>
              <a:buFontTx/>
              <a:buNone/>
            </a:pPr>
            <a:r>
              <a:rPr lang="en-US" altLang="en-US" sz="1200">
                <a:solidFill>
                  <a:schemeClr val="bg1">
                    <a:lumMod val="75000"/>
                  </a:schemeClr>
                </a:solidFill>
              </a:rPr>
              <a:t>1) Abnormally large diameter of…</a:t>
            </a:r>
            <a:r>
              <a:rPr lang="en-US" altLang="en-US" sz="1200" b="1">
                <a:solidFill>
                  <a:schemeClr val="bg1">
                    <a:lumMod val="75000"/>
                  </a:schemeClr>
                </a:solidFill>
              </a:rPr>
              <a:t>disc </a:t>
            </a:r>
            <a:r>
              <a:rPr lang="en-US" altLang="en-US" sz="1200">
                <a:solidFill>
                  <a:schemeClr val="bg1">
                    <a:lumMod val="75000"/>
                  </a:schemeClr>
                </a:solidFill>
              </a:rPr>
              <a:t>and</a:t>
            </a:r>
            <a:r>
              <a:rPr lang="en-US" altLang="en-US" sz="1200" b="1">
                <a:solidFill>
                  <a:schemeClr val="bg1">
                    <a:lumMod val="75000"/>
                  </a:schemeClr>
                </a:solidFill>
              </a:rPr>
              <a:t> cup</a:t>
            </a:r>
          </a:p>
          <a:p>
            <a:pPr eaLnBrk="1" hangingPunct="1">
              <a:spcBef>
                <a:spcPct val="0"/>
              </a:spcBef>
              <a:buClrTx/>
              <a:buSzTx/>
              <a:buFontTx/>
              <a:buNone/>
            </a:pPr>
            <a:r>
              <a:rPr lang="en-US" altLang="en-US" sz="1200">
                <a:solidFill>
                  <a:schemeClr val="bg1">
                    <a:lumMod val="75000"/>
                  </a:schemeClr>
                </a:solidFill>
              </a:rPr>
              <a:t>2) VF testing may reveal an…</a:t>
            </a:r>
            <a:r>
              <a:rPr lang="en-US" altLang="en-US" sz="1200" b="1">
                <a:solidFill>
                  <a:schemeClr val="bg1">
                    <a:lumMod val="75000"/>
                  </a:schemeClr>
                </a:solidFill>
              </a:rPr>
              <a:t>enlarged blind spot</a:t>
            </a:r>
          </a:p>
        </p:txBody>
      </p:sp>
      <p:sp>
        <p:nvSpPr>
          <p:cNvPr id="56332" name="Rectangle 16">
            <a:extLst>
              <a:ext uri="{FF2B5EF4-FFF2-40B4-BE49-F238E27FC236}">
                <a16:creationId xmlns:a16="http://schemas.microsoft.com/office/drawing/2014/main" id="{9903A9B6-4ADC-41AE-8364-4CA69AFD171D}"/>
              </a:ext>
            </a:extLst>
          </p:cNvPr>
          <p:cNvSpPr>
            <a:spLocks noChangeArrowheads="1"/>
          </p:cNvSpPr>
          <p:nvPr/>
        </p:nvSpPr>
        <p:spPr bwMode="auto">
          <a:xfrm>
            <a:off x="457200" y="122238"/>
            <a:ext cx="7543800" cy="8683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b"/>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ct val="85000"/>
              </a:lnSpc>
              <a:spcBef>
                <a:spcPct val="0"/>
              </a:spcBef>
              <a:buClrTx/>
              <a:buSzTx/>
              <a:buFontTx/>
              <a:buNone/>
            </a:pPr>
            <a:r>
              <a:rPr lang="en-US" altLang="en-US" sz="3200" b="1" dirty="0">
                <a:solidFill>
                  <a:schemeClr val="tx2"/>
                </a:solidFill>
              </a:rPr>
              <a:t>Developmental Abnormalities of the Optic Nerve Head</a:t>
            </a:r>
            <a:endParaRPr lang="en-US" altLang="en-US" sz="3200" dirty="0">
              <a:solidFill>
                <a:schemeClr val="tx2"/>
              </a:solidFill>
            </a:endParaRPr>
          </a:p>
        </p:txBody>
      </p:sp>
      <p:sp>
        <p:nvSpPr>
          <p:cNvPr id="56333" name="Slide Number Placeholder 1">
            <a:extLst>
              <a:ext uri="{FF2B5EF4-FFF2-40B4-BE49-F238E27FC236}">
                <a16:creationId xmlns:a16="http://schemas.microsoft.com/office/drawing/2014/main" id="{78499CE2-A9E0-46C2-9DCB-B4E6966EE106}"/>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2B87E55C-60DB-4AA1-99CA-117E25294934}" type="slidenum">
              <a:rPr lang="en-US" altLang="en-US" sz="1000"/>
              <a:pPr>
                <a:spcBef>
                  <a:spcPct val="0"/>
                </a:spcBef>
                <a:buClrTx/>
                <a:buSzTx/>
                <a:buFontTx/>
                <a:buNone/>
              </a:pPr>
              <a:t>157</a:t>
            </a:fld>
            <a:endParaRPr lang="en-US" altLang="en-US" sz="1000"/>
          </a:p>
        </p:txBody>
      </p:sp>
      <p:sp>
        <p:nvSpPr>
          <p:cNvPr id="20" name="Text Box 10">
            <a:extLst>
              <a:ext uri="{FF2B5EF4-FFF2-40B4-BE49-F238E27FC236}">
                <a16:creationId xmlns:a16="http://schemas.microsoft.com/office/drawing/2014/main" id="{4F5CB1D8-CA09-4A1A-9DBB-3D21FA005662}"/>
              </a:ext>
            </a:extLst>
          </p:cNvPr>
          <p:cNvSpPr txBox="1">
            <a:spLocks noChangeArrowheads="1"/>
          </p:cNvSpPr>
          <p:nvPr/>
        </p:nvSpPr>
        <p:spPr bwMode="auto">
          <a:xfrm>
            <a:off x="1371600" y="4267200"/>
            <a:ext cx="3057525" cy="2154238"/>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Morning-Glory Disc</a:t>
            </a:r>
          </a:p>
          <a:p>
            <a:pPr eaLnBrk="1" hangingPunct="1">
              <a:spcBef>
                <a:spcPct val="0"/>
              </a:spcBef>
              <a:buClrTx/>
              <a:buSzTx/>
              <a:buFontTx/>
              <a:buNone/>
            </a:pPr>
            <a:r>
              <a:rPr lang="en-US" altLang="en-US" sz="1200"/>
              <a:t>--DFE reveals:</a:t>
            </a:r>
          </a:p>
          <a:p>
            <a:pPr eaLnBrk="1" hangingPunct="1">
              <a:spcBef>
                <a:spcPct val="0"/>
              </a:spcBef>
              <a:buClrTx/>
              <a:buSzTx/>
              <a:buFontTx/>
              <a:buNone/>
            </a:pPr>
            <a:r>
              <a:rPr lang="en-US" altLang="en-US" sz="1200"/>
              <a:t>  1) A funnel-shaped…</a:t>
            </a:r>
            <a:r>
              <a:rPr lang="en-US" altLang="en-US" sz="1200" b="1">
                <a:solidFill>
                  <a:srgbClr val="0000FF"/>
                </a:solidFill>
              </a:rPr>
              <a:t>excavation</a:t>
            </a:r>
            <a:endParaRPr lang="en-US" altLang="en-US" sz="1200"/>
          </a:p>
          <a:p>
            <a:pPr eaLnBrk="1" hangingPunct="1">
              <a:spcBef>
                <a:spcPct val="0"/>
              </a:spcBef>
              <a:buClrTx/>
              <a:buSzTx/>
              <a:buFontTx/>
              <a:buNone/>
            </a:pPr>
            <a:r>
              <a:rPr lang="en-US" altLang="en-US" sz="1200"/>
              <a:t>  2) Number of vessels crossing the rim</a:t>
            </a:r>
          </a:p>
          <a:p>
            <a:pPr eaLnBrk="1" hangingPunct="1">
              <a:spcBef>
                <a:spcPct val="0"/>
              </a:spcBef>
              <a:buClrTx/>
              <a:buSzTx/>
              <a:buFontTx/>
              <a:buNone/>
            </a:pPr>
            <a:r>
              <a:rPr lang="en-US" altLang="en-US" sz="1200"/>
              <a:t>    seems abnormally…</a:t>
            </a:r>
            <a:r>
              <a:rPr lang="en-US" altLang="en-US" sz="1200" b="1">
                <a:solidFill>
                  <a:srgbClr val="0000FF"/>
                </a:solidFill>
              </a:rPr>
              <a:t>high</a:t>
            </a:r>
            <a:r>
              <a:rPr lang="en-US" altLang="en-US" sz="1200"/>
              <a:t> </a:t>
            </a:r>
            <a:endParaRPr lang="en-US" altLang="en-US" sz="1200" b="1">
              <a:solidFill>
                <a:srgbClr val="0000FF"/>
              </a:solidFill>
            </a:endParaRPr>
          </a:p>
          <a:p>
            <a:pPr eaLnBrk="1" hangingPunct="1">
              <a:spcBef>
                <a:spcPct val="0"/>
              </a:spcBef>
              <a:buClrTx/>
              <a:buSzTx/>
              <a:buFontTx/>
              <a:buNone/>
            </a:pPr>
            <a:r>
              <a:rPr lang="en-US" altLang="en-US" sz="1200"/>
              <a:t>--Tissue is…</a:t>
            </a:r>
            <a:r>
              <a:rPr lang="en-US" altLang="en-US" sz="1200" b="1">
                <a:solidFill>
                  <a:srgbClr val="0000FF"/>
                </a:solidFill>
              </a:rPr>
              <a:t>contractile</a:t>
            </a:r>
            <a:r>
              <a:rPr lang="en-US" altLang="en-US" sz="1200"/>
              <a:t>, so cup seems</a:t>
            </a:r>
          </a:p>
          <a:p>
            <a:pPr eaLnBrk="1" hangingPunct="1">
              <a:spcBef>
                <a:spcPct val="0"/>
              </a:spcBef>
              <a:buClrTx/>
              <a:buSzTx/>
              <a:buFontTx/>
              <a:buNone/>
            </a:pPr>
            <a:r>
              <a:rPr lang="en-US" altLang="en-US" sz="1200"/>
              <a:t>  to…</a:t>
            </a:r>
            <a:r>
              <a:rPr lang="en-US" altLang="en-US" sz="1200" b="1">
                <a:solidFill>
                  <a:srgbClr val="0000FF"/>
                </a:solidFill>
              </a:rPr>
              <a:t>open </a:t>
            </a:r>
            <a:r>
              <a:rPr lang="en-US" altLang="en-US" sz="1200">
                <a:solidFill>
                  <a:srgbClr val="0000FF"/>
                </a:solidFill>
              </a:rPr>
              <a:t>and</a:t>
            </a:r>
            <a:r>
              <a:rPr lang="en-US" altLang="en-US" sz="1200" b="1">
                <a:solidFill>
                  <a:srgbClr val="0000FF"/>
                </a:solidFill>
              </a:rPr>
              <a:t> close</a:t>
            </a:r>
            <a:r>
              <a:rPr lang="en-US" altLang="en-US" sz="1200"/>
              <a:t> (like its namesake,  </a:t>
            </a:r>
          </a:p>
          <a:p>
            <a:pPr eaLnBrk="1" hangingPunct="1">
              <a:spcBef>
                <a:spcPct val="0"/>
              </a:spcBef>
              <a:buClrTx/>
              <a:buSzTx/>
              <a:buFontTx/>
              <a:buNone/>
            </a:pPr>
            <a:r>
              <a:rPr lang="en-US" altLang="en-US" sz="1200"/>
              <a:t>  the morning-glory flower)</a:t>
            </a:r>
          </a:p>
          <a:p>
            <a:pPr eaLnBrk="1" hangingPunct="1">
              <a:spcBef>
                <a:spcPct val="0"/>
              </a:spcBef>
              <a:buClrTx/>
              <a:buSzTx/>
              <a:buFontTx/>
              <a:buNone/>
            </a:pPr>
            <a:r>
              <a:rPr lang="en-US" altLang="en-US" sz="1200"/>
              <a:t>--VA usually…</a:t>
            </a:r>
            <a:r>
              <a:rPr lang="en-US" altLang="en-US" sz="1200" b="1">
                <a:solidFill>
                  <a:srgbClr val="0000FF"/>
                </a:solidFill>
              </a:rPr>
              <a:t>20/200</a:t>
            </a:r>
            <a:r>
              <a:rPr lang="en-US" altLang="en-US" sz="1200"/>
              <a:t>, but can be…</a:t>
            </a:r>
          </a:p>
          <a:p>
            <a:pPr eaLnBrk="1" hangingPunct="1">
              <a:spcBef>
                <a:spcPct val="0"/>
              </a:spcBef>
              <a:buClrTx/>
              <a:buSzTx/>
              <a:buFontTx/>
              <a:buNone/>
            </a:pPr>
            <a:r>
              <a:rPr lang="en-US" altLang="en-US" sz="1200"/>
              <a:t>   </a:t>
            </a:r>
            <a:r>
              <a:rPr lang="en-US" altLang="en-US" sz="1200" b="1">
                <a:solidFill>
                  <a:srgbClr val="0000FF"/>
                </a:solidFill>
              </a:rPr>
              <a:t>20/20&lt;-&gt;NLP</a:t>
            </a:r>
          </a:p>
          <a:p>
            <a:pPr eaLnBrk="1" hangingPunct="1">
              <a:spcBef>
                <a:spcPct val="0"/>
              </a:spcBef>
              <a:buClrTx/>
              <a:buSzTx/>
              <a:buFontTx/>
              <a:buNone/>
            </a:pPr>
            <a:r>
              <a:rPr lang="en-US" altLang="en-US" sz="1200"/>
              <a:t>--1/3 develop…</a:t>
            </a:r>
            <a:r>
              <a:rPr lang="en-US" altLang="en-US" sz="1200" b="1">
                <a:solidFill>
                  <a:srgbClr val="CCECFF"/>
                </a:solidFill>
              </a:rPr>
              <a:t>serous</a:t>
            </a:r>
            <a:r>
              <a:rPr lang="en-US" altLang="en-US" sz="1200" b="1">
                <a:solidFill>
                  <a:srgbClr val="0000FF"/>
                </a:solidFill>
              </a:rPr>
              <a:t> </a:t>
            </a:r>
            <a:r>
              <a:rPr lang="en-US" altLang="en-US" sz="1200" b="1">
                <a:solidFill>
                  <a:srgbClr val="CCECFF"/>
                </a:solidFill>
              </a:rPr>
              <a:t>RD</a:t>
            </a:r>
          </a:p>
        </p:txBody>
      </p:sp>
      <p:sp>
        <p:nvSpPr>
          <p:cNvPr id="21" name="Text Box 3">
            <a:extLst>
              <a:ext uri="{FF2B5EF4-FFF2-40B4-BE49-F238E27FC236}">
                <a16:creationId xmlns:a16="http://schemas.microsoft.com/office/drawing/2014/main" id="{41E65286-1344-4B1D-9C7C-2CEEABB1C361}"/>
              </a:ext>
            </a:extLst>
          </p:cNvPr>
          <p:cNvSpPr txBox="1">
            <a:spLocks noChangeArrowheads="1"/>
          </p:cNvSpPr>
          <p:nvPr/>
        </p:nvSpPr>
        <p:spPr bwMode="auto">
          <a:xfrm>
            <a:off x="793750" y="3505200"/>
            <a:ext cx="2274888" cy="677863"/>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r>
              <a:rPr lang="en-US" altLang="en-US" sz="1400" b="1">
                <a:solidFill>
                  <a:schemeClr val="bg1">
                    <a:lumMod val="65000"/>
                  </a:schemeClr>
                </a:solidFill>
              </a:rPr>
              <a:t>Optic Pit/Hole</a:t>
            </a:r>
          </a:p>
          <a:p>
            <a:pPr eaLnBrk="1" hangingPunct="1">
              <a:defRPr/>
            </a:pPr>
            <a:r>
              <a:rPr lang="en-US" altLang="en-US" sz="1200">
                <a:solidFill>
                  <a:schemeClr val="bg1">
                    <a:lumMod val="65000"/>
                  </a:schemeClr>
                </a:solidFill>
              </a:rPr>
              <a:t>--Associated with…</a:t>
            </a:r>
            <a:r>
              <a:rPr lang="en-US" altLang="en-US" sz="1200" b="1">
                <a:solidFill>
                  <a:schemeClr val="bg1">
                    <a:lumMod val="65000"/>
                  </a:schemeClr>
                </a:solidFill>
              </a:rPr>
              <a:t>serous RD</a:t>
            </a:r>
          </a:p>
          <a:p>
            <a:pPr eaLnBrk="1" hangingPunct="1">
              <a:defRPr/>
            </a:pPr>
            <a:r>
              <a:rPr lang="en-US" altLang="en-US" sz="1200" b="1">
                <a:solidFill>
                  <a:schemeClr val="bg1">
                    <a:lumMod val="65000"/>
                  </a:schemeClr>
                </a:solidFill>
              </a:rPr>
              <a:t>  in adulthood</a:t>
            </a:r>
          </a:p>
        </p:txBody>
      </p:sp>
      <p:sp>
        <p:nvSpPr>
          <p:cNvPr id="22" name="Line 4">
            <a:extLst>
              <a:ext uri="{FF2B5EF4-FFF2-40B4-BE49-F238E27FC236}">
                <a16:creationId xmlns:a16="http://schemas.microsoft.com/office/drawing/2014/main" id="{F29D141A-2FBA-4218-A5EF-4F64786EAFD0}"/>
              </a:ext>
            </a:extLst>
          </p:cNvPr>
          <p:cNvSpPr>
            <a:spLocks noChangeShapeType="1"/>
          </p:cNvSpPr>
          <p:nvPr/>
        </p:nvSpPr>
        <p:spPr bwMode="auto">
          <a:xfrm flipH="1">
            <a:off x="1600200" y="2057400"/>
            <a:ext cx="1524000" cy="381000"/>
          </a:xfrm>
          <a:prstGeom prst="line">
            <a:avLst/>
          </a:prstGeom>
          <a:noFill/>
          <a:ln w="9525">
            <a:solidFill>
              <a:schemeClr val="bg1">
                <a:lumMod val="6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en-US">
              <a:latin typeface="Arial" charset="0"/>
            </a:endParaRPr>
          </a:p>
        </p:txBody>
      </p:sp>
      <p:sp>
        <p:nvSpPr>
          <p:cNvPr id="23" name="Text Box 6">
            <a:extLst>
              <a:ext uri="{FF2B5EF4-FFF2-40B4-BE49-F238E27FC236}">
                <a16:creationId xmlns:a16="http://schemas.microsoft.com/office/drawing/2014/main" id="{5DFD5389-5F0F-430B-9FE9-4FD1DA507055}"/>
              </a:ext>
            </a:extLst>
          </p:cNvPr>
          <p:cNvSpPr txBox="1">
            <a:spLocks noChangeArrowheads="1"/>
          </p:cNvSpPr>
          <p:nvPr/>
        </p:nvSpPr>
        <p:spPr bwMode="auto">
          <a:xfrm>
            <a:off x="1341438" y="1524000"/>
            <a:ext cx="3543300" cy="4587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algn="ctr" eaLnBrk="1" hangingPunct="1">
              <a:lnSpc>
                <a:spcPct val="85000"/>
              </a:lnSpc>
              <a:defRPr/>
            </a:pPr>
            <a:r>
              <a:rPr lang="en-US" altLang="en-US" sz="1400" i="1">
                <a:solidFill>
                  <a:schemeClr val="bg1">
                    <a:lumMod val="65000"/>
                  </a:schemeClr>
                </a:solidFill>
              </a:rPr>
              <a:t>These three are all secondary to abnormal</a:t>
            </a:r>
          </a:p>
          <a:p>
            <a:pPr algn="ctr" eaLnBrk="1" hangingPunct="1">
              <a:lnSpc>
                <a:spcPct val="85000"/>
              </a:lnSpc>
              <a:defRPr/>
            </a:pPr>
            <a:r>
              <a:rPr lang="en-US" altLang="en-US" sz="1400" i="1">
                <a:solidFill>
                  <a:schemeClr val="bg1">
                    <a:lumMod val="65000"/>
                  </a:schemeClr>
                </a:solidFill>
              </a:rPr>
              <a:t>closure of the embryonic optic fissure</a:t>
            </a:r>
          </a:p>
        </p:txBody>
      </p:sp>
      <p:sp>
        <p:nvSpPr>
          <p:cNvPr id="24" name="Text Box 7">
            <a:extLst>
              <a:ext uri="{FF2B5EF4-FFF2-40B4-BE49-F238E27FC236}">
                <a16:creationId xmlns:a16="http://schemas.microsoft.com/office/drawing/2014/main" id="{204468A2-E2DD-443A-AC88-37688980B366}"/>
              </a:ext>
            </a:extLst>
          </p:cNvPr>
          <p:cNvSpPr txBox="1">
            <a:spLocks noChangeArrowheads="1"/>
          </p:cNvSpPr>
          <p:nvPr/>
        </p:nvSpPr>
        <p:spPr bwMode="auto">
          <a:xfrm>
            <a:off x="76200" y="2514600"/>
            <a:ext cx="2782888" cy="862013"/>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r>
              <a:rPr lang="en-US" altLang="en-US" sz="1400" b="1">
                <a:solidFill>
                  <a:schemeClr val="bg1">
                    <a:lumMod val="65000"/>
                  </a:schemeClr>
                </a:solidFill>
              </a:rPr>
              <a:t>Optic Nerve Coloboma</a:t>
            </a:r>
          </a:p>
          <a:p>
            <a:pPr eaLnBrk="1" hangingPunct="1">
              <a:defRPr/>
            </a:pPr>
            <a:r>
              <a:rPr lang="en-US" altLang="en-US" sz="1200">
                <a:solidFill>
                  <a:schemeClr val="bg1">
                    <a:lumMod val="65000"/>
                  </a:schemeClr>
                </a:solidFill>
              </a:rPr>
              <a:t>1) May resemble…</a:t>
            </a:r>
            <a:r>
              <a:rPr lang="en-US" altLang="en-US" sz="1200" b="1">
                <a:solidFill>
                  <a:schemeClr val="bg1">
                    <a:lumMod val="65000"/>
                  </a:schemeClr>
                </a:solidFill>
              </a:rPr>
              <a:t>deep cupping</a:t>
            </a:r>
          </a:p>
          <a:p>
            <a:pPr eaLnBrk="1" hangingPunct="1">
              <a:defRPr/>
            </a:pPr>
            <a:r>
              <a:rPr lang="en-US" altLang="en-US" sz="1200">
                <a:solidFill>
                  <a:schemeClr val="bg1">
                    <a:lumMod val="65000"/>
                  </a:schemeClr>
                </a:solidFill>
              </a:rPr>
              <a:t>2) Can be…</a:t>
            </a:r>
            <a:r>
              <a:rPr lang="en-US" altLang="en-US" sz="1200" b="1">
                <a:solidFill>
                  <a:schemeClr val="bg1">
                    <a:lumMod val="65000"/>
                  </a:schemeClr>
                </a:solidFill>
              </a:rPr>
              <a:t>bilateral, asymmetric</a:t>
            </a:r>
          </a:p>
          <a:p>
            <a:pPr eaLnBrk="1" hangingPunct="1">
              <a:defRPr/>
            </a:pPr>
            <a:r>
              <a:rPr lang="en-US" altLang="en-US" sz="1200">
                <a:solidFill>
                  <a:schemeClr val="bg1">
                    <a:lumMod val="65000"/>
                  </a:schemeClr>
                </a:solidFill>
              </a:rPr>
              <a:t>3) Part of the…</a:t>
            </a:r>
            <a:r>
              <a:rPr lang="en-US" altLang="en-US" sz="1200" b="1">
                <a:solidFill>
                  <a:schemeClr val="bg1">
                    <a:lumMod val="65000"/>
                  </a:schemeClr>
                </a:solidFill>
              </a:rPr>
              <a:t>CHARGE association</a:t>
            </a:r>
          </a:p>
        </p:txBody>
      </p:sp>
      <p:sp>
        <p:nvSpPr>
          <p:cNvPr id="25" name="Line 8">
            <a:extLst>
              <a:ext uri="{FF2B5EF4-FFF2-40B4-BE49-F238E27FC236}">
                <a16:creationId xmlns:a16="http://schemas.microsoft.com/office/drawing/2014/main" id="{EDEEAEB6-5352-41F1-8557-B23E6F4B4721}"/>
              </a:ext>
            </a:extLst>
          </p:cNvPr>
          <p:cNvSpPr>
            <a:spLocks noChangeShapeType="1"/>
          </p:cNvSpPr>
          <p:nvPr/>
        </p:nvSpPr>
        <p:spPr bwMode="auto">
          <a:xfrm flipH="1">
            <a:off x="2971800" y="2057400"/>
            <a:ext cx="152400" cy="1447800"/>
          </a:xfrm>
          <a:prstGeom prst="line">
            <a:avLst/>
          </a:prstGeom>
          <a:noFill/>
          <a:ln w="9525">
            <a:solidFill>
              <a:schemeClr val="bg1">
                <a:lumMod val="6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en-US">
              <a:latin typeface="Arial" charset="0"/>
            </a:endParaRPr>
          </a:p>
        </p:txBody>
      </p:sp>
      <p:sp>
        <p:nvSpPr>
          <p:cNvPr id="26" name="Text Box 9">
            <a:extLst>
              <a:ext uri="{FF2B5EF4-FFF2-40B4-BE49-F238E27FC236}">
                <a16:creationId xmlns:a16="http://schemas.microsoft.com/office/drawing/2014/main" id="{966E8F5F-47FB-451D-A3AD-4D6CFA5F356D}"/>
              </a:ext>
            </a:extLst>
          </p:cNvPr>
          <p:cNvSpPr txBox="1">
            <a:spLocks noChangeArrowheads="1"/>
          </p:cNvSpPr>
          <p:nvPr/>
        </p:nvSpPr>
        <p:spPr bwMode="auto">
          <a:xfrm>
            <a:off x="1371600" y="4267200"/>
            <a:ext cx="3057525" cy="2154238"/>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r>
              <a:rPr lang="en-US" altLang="en-US" sz="1400" b="1" dirty="0">
                <a:solidFill>
                  <a:schemeClr val="bg1">
                    <a:lumMod val="65000"/>
                  </a:schemeClr>
                </a:solidFill>
              </a:rPr>
              <a:t>Morning-Glory Disc</a:t>
            </a:r>
          </a:p>
          <a:p>
            <a:pPr eaLnBrk="1" hangingPunct="1">
              <a:defRPr/>
            </a:pPr>
            <a:r>
              <a:rPr lang="en-US" altLang="en-US" sz="1200" dirty="0">
                <a:solidFill>
                  <a:schemeClr val="bg1">
                    <a:lumMod val="65000"/>
                  </a:schemeClr>
                </a:solidFill>
              </a:rPr>
              <a:t>--DFE reveals:</a:t>
            </a:r>
          </a:p>
          <a:p>
            <a:pPr eaLnBrk="1" hangingPunct="1">
              <a:defRPr/>
            </a:pPr>
            <a:r>
              <a:rPr lang="en-US" altLang="en-US" sz="1200" dirty="0">
                <a:solidFill>
                  <a:schemeClr val="bg1">
                    <a:lumMod val="65000"/>
                  </a:schemeClr>
                </a:solidFill>
              </a:rPr>
              <a:t>  1) A funnel-shaped…</a:t>
            </a:r>
            <a:r>
              <a:rPr lang="en-US" altLang="en-US" sz="1200" b="1" dirty="0">
                <a:solidFill>
                  <a:schemeClr val="bg1">
                    <a:lumMod val="65000"/>
                  </a:schemeClr>
                </a:solidFill>
              </a:rPr>
              <a:t>excavation</a:t>
            </a:r>
            <a:endParaRPr lang="en-US" altLang="en-US" sz="1200" dirty="0">
              <a:solidFill>
                <a:schemeClr val="bg1">
                  <a:lumMod val="65000"/>
                </a:schemeClr>
              </a:solidFill>
            </a:endParaRPr>
          </a:p>
          <a:p>
            <a:pPr eaLnBrk="1" hangingPunct="1">
              <a:defRPr/>
            </a:pPr>
            <a:r>
              <a:rPr lang="en-US" altLang="en-US" sz="1200" dirty="0">
                <a:solidFill>
                  <a:schemeClr val="bg1">
                    <a:lumMod val="65000"/>
                  </a:schemeClr>
                </a:solidFill>
              </a:rPr>
              <a:t>  2) Number of vessels crossing the rim</a:t>
            </a:r>
          </a:p>
          <a:p>
            <a:pPr eaLnBrk="1" hangingPunct="1">
              <a:defRPr/>
            </a:pPr>
            <a:r>
              <a:rPr lang="en-US" altLang="en-US" sz="1200" dirty="0">
                <a:solidFill>
                  <a:schemeClr val="bg1">
                    <a:lumMod val="65000"/>
                  </a:schemeClr>
                </a:solidFill>
              </a:rPr>
              <a:t>    seems abnormally…</a:t>
            </a:r>
            <a:r>
              <a:rPr lang="en-US" altLang="en-US" sz="1200" b="1" dirty="0">
                <a:solidFill>
                  <a:schemeClr val="bg1">
                    <a:lumMod val="65000"/>
                  </a:schemeClr>
                </a:solidFill>
              </a:rPr>
              <a:t>high</a:t>
            </a:r>
            <a:r>
              <a:rPr lang="en-US" altLang="en-US" sz="1200" dirty="0">
                <a:solidFill>
                  <a:schemeClr val="bg1">
                    <a:lumMod val="65000"/>
                  </a:schemeClr>
                </a:solidFill>
              </a:rPr>
              <a:t> </a:t>
            </a:r>
            <a:endParaRPr lang="en-US" altLang="en-US" sz="1200" b="1" dirty="0">
              <a:solidFill>
                <a:schemeClr val="bg1">
                  <a:lumMod val="65000"/>
                </a:schemeClr>
              </a:solidFill>
            </a:endParaRPr>
          </a:p>
          <a:p>
            <a:pPr eaLnBrk="1" hangingPunct="1">
              <a:defRPr/>
            </a:pPr>
            <a:r>
              <a:rPr lang="en-US" altLang="en-US" sz="1200" dirty="0">
                <a:solidFill>
                  <a:schemeClr val="bg1">
                    <a:lumMod val="65000"/>
                  </a:schemeClr>
                </a:solidFill>
              </a:rPr>
              <a:t>--Tissue is…</a:t>
            </a:r>
            <a:r>
              <a:rPr lang="en-US" altLang="en-US" sz="1200" b="1" dirty="0">
                <a:solidFill>
                  <a:schemeClr val="bg1">
                    <a:lumMod val="65000"/>
                  </a:schemeClr>
                </a:solidFill>
              </a:rPr>
              <a:t>contractile</a:t>
            </a:r>
            <a:r>
              <a:rPr lang="en-US" altLang="en-US" sz="1200" dirty="0">
                <a:solidFill>
                  <a:schemeClr val="bg1">
                    <a:lumMod val="65000"/>
                  </a:schemeClr>
                </a:solidFill>
              </a:rPr>
              <a:t>, so cup seems</a:t>
            </a:r>
          </a:p>
          <a:p>
            <a:pPr eaLnBrk="1" hangingPunct="1">
              <a:defRPr/>
            </a:pPr>
            <a:r>
              <a:rPr lang="en-US" altLang="en-US" sz="1200" dirty="0">
                <a:solidFill>
                  <a:schemeClr val="bg1">
                    <a:lumMod val="65000"/>
                  </a:schemeClr>
                </a:solidFill>
              </a:rPr>
              <a:t>  to…</a:t>
            </a:r>
            <a:r>
              <a:rPr lang="en-US" altLang="en-US" sz="1200" b="1" dirty="0">
                <a:solidFill>
                  <a:schemeClr val="bg1">
                    <a:lumMod val="65000"/>
                  </a:schemeClr>
                </a:solidFill>
              </a:rPr>
              <a:t>open </a:t>
            </a:r>
            <a:r>
              <a:rPr lang="en-US" altLang="en-US" sz="1200" dirty="0">
                <a:solidFill>
                  <a:schemeClr val="bg1">
                    <a:lumMod val="65000"/>
                  </a:schemeClr>
                </a:solidFill>
              </a:rPr>
              <a:t>and</a:t>
            </a:r>
            <a:r>
              <a:rPr lang="en-US" altLang="en-US" sz="1200" b="1" dirty="0">
                <a:solidFill>
                  <a:schemeClr val="bg1">
                    <a:lumMod val="65000"/>
                  </a:schemeClr>
                </a:solidFill>
              </a:rPr>
              <a:t> close</a:t>
            </a:r>
            <a:r>
              <a:rPr lang="en-US" altLang="en-US" sz="1200" dirty="0">
                <a:solidFill>
                  <a:schemeClr val="bg1">
                    <a:lumMod val="65000"/>
                  </a:schemeClr>
                </a:solidFill>
              </a:rPr>
              <a:t> (like its namesake,  </a:t>
            </a:r>
          </a:p>
          <a:p>
            <a:pPr eaLnBrk="1" hangingPunct="1">
              <a:defRPr/>
            </a:pPr>
            <a:r>
              <a:rPr lang="en-US" altLang="en-US" sz="1200" dirty="0">
                <a:solidFill>
                  <a:schemeClr val="bg1">
                    <a:lumMod val="65000"/>
                  </a:schemeClr>
                </a:solidFill>
              </a:rPr>
              <a:t>  the morning-glory flower)</a:t>
            </a:r>
          </a:p>
          <a:p>
            <a:pPr eaLnBrk="1" hangingPunct="1">
              <a:defRPr/>
            </a:pPr>
            <a:r>
              <a:rPr lang="en-US" altLang="en-US" sz="1200" dirty="0">
                <a:solidFill>
                  <a:schemeClr val="bg1">
                    <a:lumMod val="65000"/>
                  </a:schemeClr>
                </a:solidFill>
              </a:rPr>
              <a:t>--VA usually…</a:t>
            </a:r>
            <a:r>
              <a:rPr lang="en-US" altLang="en-US" sz="1200" b="1" dirty="0">
                <a:solidFill>
                  <a:schemeClr val="bg1">
                    <a:lumMod val="65000"/>
                  </a:schemeClr>
                </a:solidFill>
              </a:rPr>
              <a:t>20/200</a:t>
            </a:r>
            <a:r>
              <a:rPr lang="en-US" altLang="en-US" sz="1200" dirty="0">
                <a:solidFill>
                  <a:schemeClr val="bg1">
                    <a:lumMod val="65000"/>
                  </a:schemeClr>
                </a:solidFill>
              </a:rPr>
              <a:t>, but can be…</a:t>
            </a:r>
          </a:p>
          <a:p>
            <a:pPr eaLnBrk="1" hangingPunct="1">
              <a:defRPr/>
            </a:pPr>
            <a:r>
              <a:rPr lang="en-US" altLang="en-US" sz="1200" dirty="0">
                <a:solidFill>
                  <a:schemeClr val="bg1">
                    <a:lumMod val="65000"/>
                  </a:schemeClr>
                </a:solidFill>
              </a:rPr>
              <a:t>   </a:t>
            </a:r>
            <a:r>
              <a:rPr lang="en-US" altLang="en-US" sz="1200" b="1" dirty="0">
                <a:solidFill>
                  <a:schemeClr val="bg1">
                    <a:lumMod val="65000"/>
                  </a:schemeClr>
                </a:solidFill>
              </a:rPr>
              <a:t>20/20&lt;-&gt;NLP</a:t>
            </a:r>
          </a:p>
          <a:p>
            <a:pPr eaLnBrk="1" hangingPunct="1">
              <a:defRPr/>
            </a:pPr>
            <a:r>
              <a:rPr lang="en-US" altLang="en-US" sz="1200" dirty="0">
                <a:solidFill>
                  <a:schemeClr val="bg1">
                    <a:lumMod val="65000"/>
                  </a:schemeClr>
                </a:solidFill>
              </a:rPr>
              <a:t>--1/3 develop…</a:t>
            </a:r>
            <a:r>
              <a:rPr lang="en-US" altLang="en-US" sz="1200" b="1" dirty="0">
                <a:solidFill>
                  <a:schemeClr val="bg1">
                    <a:lumMod val="65000"/>
                  </a:schemeClr>
                </a:solidFill>
              </a:rPr>
              <a:t>serous RD</a:t>
            </a:r>
          </a:p>
        </p:txBody>
      </p:sp>
      <p:sp>
        <p:nvSpPr>
          <p:cNvPr id="27" name="Line 12">
            <a:extLst>
              <a:ext uri="{FF2B5EF4-FFF2-40B4-BE49-F238E27FC236}">
                <a16:creationId xmlns:a16="http://schemas.microsoft.com/office/drawing/2014/main" id="{65BA81D9-D9F9-47DA-B94E-2401C9B40EBF}"/>
              </a:ext>
            </a:extLst>
          </p:cNvPr>
          <p:cNvSpPr>
            <a:spLocks noChangeShapeType="1"/>
          </p:cNvSpPr>
          <p:nvPr/>
        </p:nvSpPr>
        <p:spPr bwMode="auto">
          <a:xfrm>
            <a:off x="3124200" y="2057400"/>
            <a:ext cx="381000" cy="22098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en-US"/>
          </a:p>
        </p:txBody>
      </p:sp>
      <p:sp>
        <p:nvSpPr>
          <p:cNvPr id="30" name="Text Box 13">
            <a:extLst>
              <a:ext uri="{FF2B5EF4-FFF2-40B4-BE49-F238E27FC236}">
                <a16:creationId xmlns:a16="http://schemas.microsoft.com/office/drawing/2014/main" id="{E04BC85D-0482-42C1-8D98-D7B33C07DA16}"/>
              </a:ext>
            </a:extLst>
          </p:cNvPr>
          <p:cNvSpPr txBox="1">
            <a:spLocks noChangeArrowheads="1"/>
          </p:cNvSpPr>
          <p:nvPr/>
        </p:nvSpPr>
        <p:spPr bwMode="auto">
          <a:xfrm>
            <a:off x="5257800" y="3760788"/>
            <a:ext cx="3424238" cy="1231900"/>
          </a:xfrm>
          <a:prstGeom prst="rect">
            <a:avLst/>
          </a:prstGeom>
          <a:solidFill>
            <a:srgbClr val="CCFF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dirty="0"/>
              <a:t>Optic Nerve Hypoplasia</a:t>
            </a:r>
          </a:p>
          <a:p>
            <a:pPr eaLnBrk="1" hangingPunct="1">
              <a:spcBef>
                <a:spcPct val="0"/>
              </a:spcBef>
              <a:buClrTx/>
              <a:buSzTx/>
              <a:buFontTx/>
              <a:buNone/>
            </a:pPr>
            <a:r>
              <a:rPr lang="en-US" altLang="en-US" sz="1200" dirty="0"/>
              <a:t>1) Abnormally low</a:t>
            </a:r>
            <a:r>
              <a:rPr lang="en-US" altLang="en-US" sz="1200" b="1" dirty="0">
                <a:solidFill>
                  <a:srgbClr val="0000FF"/>
                </a:solidFill>
              </a:rPr>
              <a:t> </a:t>
            </a:r>
            <a:r>
              <a:rPr lang="en-US" altLang="en-US" sz="1200" dirty="0"/>
              <a:t>number of…</a:t>
            </a:r>
            <a:r>
              <a:rPr lang="en-US" altLang="en-US" sz="1200" b="1" dirty="0">
                <a:solidFill>
                  <a:srgbClr val="0000FF"/>
                </a:solidFill>
              </a:rPr>
              <a:t>axons</a:t>
            </a:r>
          </a:p>
          <a:p>
            <a:pPr eaLnBrk="1" hangingPunct="1">
              <a:spcBef>
                <a:spcPct val="0"/>
              </a:spcBef>
              <a:buClrTx/>
              <a:buSzTx/>
              <a:buFontTx/>
              <a:buNone/>
            </a:pPr>
            <a:r>
              <a:rPr lang="en-US" altLang="en-US" sz="1200" dirty="0"/>
              <a:t>2) DFE: Small pale disc with…</a:t>
            </a:r>
            <a:r>
              <a:rPr lang="en-US" altLang="en-US" sz="1200" b="1" dirty="0">
                <a:solidFill>
                  <a:srgbClr val="0000FF"/>
                </a:solidFill>
              </a:rPr>
              <a:t>double ring </a:t>
            </a:r>
            <a:r>
              <a:rPr lang="en-US" altLang="en-US" sz="1200" dirty="0"/>
              <a:t>sign</a:t>
            </a:r>
          </a:p>
          <a:p>
            <a:pPr eaLnBrk="1" hangingPunct="1">
              <a:spcBef>
                <a:spcPct val="0"/>
              </a:spcBef>
              <a:buClrTx/>
              <a:buSzTx/>
              <a:buFontTx/>
              <a:buNone/>
            </a:pPr>
            <a:r>
              <a:rPr lang="en-US" altLang="en-US" sz="1200" dirty="0"/>
              <a:t>3) VA…</a:t>
            </a:r>
            <a:r>
              <a:rPr lang="en-US" altLang="en-US" sz="1200" b="1" dirty="0">
                <a:solidFill>
                  <a:srgbClr val="0000FF"/>
                </a:solidFill>
              </a:rPr>
              <a:t>20/15&lt;-&gt;NLP</a:t>
            </a:r>
          </a:p>
          <a:p>
            <a:pPr eaLnBrk="1" hangingPunct="1">
              <a:spcBef>
                <a:spcPct val="0"/>
              </a:spcBef>
              <a:buClrTx/>
              <a:buSzTx/>
              <a:buFontTx/>
              <a:buNone/>
            </a:pPr>
            <a:r>
              <a:rPr lang="en-US" altLang="en-US" sz="1200" dirty="0"/>
              <a:t>4) VF defects…</a:t>
            </a:r>
            <a:r>
              <a:rPr lang="en-US" altLang="en-US" sz="1200" b="1" dirty="0">
                <a:solidFill>
                  <a:srgbClr val="0000FF"/>
                </a:solidFill>
              </a:rPr>
              <a:t>invariably present</a:t>
            </a:r>
          </a:p>
          <a:p>
            <a:pPr eaLnBrk="1" hangingPunct="1">
              <a:spcBef>
                <a:spcPct val="0"/>
              </a:spcBef>
              <a:buClrTx/>
              <a:buSzTx/>
              <a:buFontTx/>
              <a:buNone/>
            </a:pPr>
            <a:r>
              <a:rPr lang="en-US" altLang="en-US" sz="1200" dirty="0"/>
              <a:t>5) Remember the…</a:t>
            </a:r>
            <a:r>
              <a:rPr lang="en-US" altLang="en-US" sz="1200" b="1" dirty="0">
                <a:solidFill>
                  <a:srgbClr val="0000FF"/>
                </a:solidFill>
              </a:rPr>
              <a:t>4 D’s</a:t>
            </a:r>
            <a:r>
              <a:rPr lang="en-US" altLang="en-US" sz="1200" dirty="0"/>
              <a:t> (more on this shortly)</a:t>
            </a:r>
          </a:p>
        </p:txBody>
      </p:sp>
      <p:sp>
        <p:nvSpPr>
          <p:cNvPr id="3" name="TextBox 2">
            <a:extLst>
              <a:ext uri="{FF2B5EF4-FFF2-40B4-BE49-F238E27FC236}">
                <a16:creationId xmlns:a16="http://schemas.microsoft.com/office/drawing/2014/main" id="{68192841-37DB-4365-912A-E85D7BB8C699}"/>
              </a:ext>
            </a:extLst>
          </p:cNvPr>
          <p:cNvSpPr txBox="1"/>
          <p:nvPr/>
        </p:nvSpPr>
        <p:spPr>
          <a:xfrm>
            <a:off x="1453926" y="2168210"/>
            <a:ext cx="7455348" cy="1569660"/>
          </a:xfrm>
          <a:prstGeom prst="rect">
            <a:avLst/>
          </a:prstGeom>
          <a:solidFill>
            <a:schemeClr val="accent5">
              <a:lumMod val="75000"/>
            </a:schemeClr>
          </a:solidFill>
        </p:spPr>
        <p:txBody>
          <a:bodyPr wrap="square" rtlCol="0">
            <a:spAutoFit/>
          </a:bodyPr>
          <a:lstStyle/>
          <a:p>
            <a:r>
              <a:rPr lang="en-US" sz="1600" i="1" dirty="0">
                <a:solidFill>
                  <a:schemeClr val="bg1">
                    <a:lumMod val="50000"/>
                  </a:schemeClr>
                </a:solidFill>
              </a:rPr>
              <a:t>You see a child with optic nerve hypoplasia. What steps should you at least consider taking?</a:t>
            </a:r>
          </a:p>
          <a:p>
            <a:r>
              <a:rPr lang="en-US" sz="1600" dirty="0">
                <a:solidFill>
                  <a:schemeClr val="bg1">
                    <a:lumMod val="50000"/>
                  </a:schemeClr>
                </a:solidFill>
              </a:rPr>
              <a:t>--Obtai</a:t>
            </a:r>
            <a:r>
              <a:rPr lang="en-US" sz="1600" dirty="0">
                <a:solidFill>
                  <a:schemeClr val="accent5">
                    <a:lumMod val="75000"/>
                  </a:schemeClr>
                </a:solidFill>
              </a:rPr>
              <a:t>ning</a:t>
            </a:r>
            <a:r>
              <a:rPr lang="en-US" sz="1600" dirty="0">
                <a:solidFill>
                  <a:schemeClr val="bg1">
                    <a:lumMod val="50000"/>
                  </a:schemeClr>
                </a:solidFill>
              </a:rPr>
              <a:t> </a:t>
            </a:r>
            <a:r>
              <a:rPr lang="en-US" sz="1600" i="1" dirty="0">
                <a:solidFill>
                  <a:schemeClr val="bg1">
                    <a:lumMod val="50000"/>
                  </a:schemeClr>
                </a:solidFill>
              </a:rPr>
              <a:t> </a:t>
            </a:r>
            <a:r>
              <a:rPr lang="en-US" sz="1600" b="1" dirty="0">
                <a:solidFill>
                  <a:srgbClr val="0000FF"/>
                </a:solidFill>
              </a:rPr>
              <a:t>MRI brain</a:t>
            </a:r>
            <a:r>
              <a:rPr lang="en-US" sz="1600" dirty="0">
                <a:solidFill>
                  <a:schemeClr val="accent5">
                    <a:lumMod val="75000"/>
                  </a:schemeClr>
                </a:solidFill>
              </a:rPr>
              <a:t>—a </a:t>
            </a:r>
            <a:r>
              <a:rPr lang="en-US" sz="1600" dirty="0">
                <a:solidFill>
                  <a:schemeClr val="bg1">
                    <a:lumMod val="50000"/>
                  </a:schemeClr>
                </a:solidFill>
              </a:rPr>
              <a:t>variety of CNS abnormalities are associated with it   (will un</a:t>
            </a:r>
            <a:r>
              <a:rPr lang="en-US" sz="1600" dirty="0">
                <a:solidFill>
                  <a:schemeClr val="accent5">
                    <a:lumMod val="75000"/>
                  </a:schemeClr>
                </a:solidFill>
              </a:rPr>
              <a:t>pack</a:t>
            </a:r>
            <a:r>
              <a:rPr lang="en-US" sz="1600" dirty="0">
                <a:solidFill>
                  <a:schemeClr val="bg1">
                    <a:lumMod val="50000"/>
                  </a:schemeClr>
                </a:solidFill>
              </a:rPr>
              <a:t> </a:t>
            </a:r>
            <a:r>
              <a:rPr lang="en-US" sz="1600" dirty="0">
                <a:solidFill>
                  <a:schemeClr val="accent5">
                    <a:lumMod val="75000"/>
                  </a:schemeClr>
                </a:solidFill>
              </a:rPr>
              <a:t>this in the upco</a:t>
            </a:r>
            <a:r>
              <a:rPr lang="en-US" sz="1600" dirty="0">
                <a:solidFill>
                  <a:schemeClr val="bg1">
                    <a:lumMod val="50000"/>
                  </a:schemeClr>
                </a:solidFill>
              </a:rPr>
              <a:t>ming </a:t>
            </a:r>
            <a:r>
              <a:rPr lang="en-US" sz="1600" i="1" dirty="0">
                <a:solidFill>
                  <a:schemeClr val="bg1">
                    <a:lumMod val="50000"/>
                  </a:schemeClr>
                </a:solidFill>
              </a:rPr>
              <a:t>4 D’s </a:t>
            </a:r>
            <a:r>
              <a:rPr lang="en-US" sz="1600" dirty="0">
                <a:solidFill>
                  <a:schemeClr val="bg1">
                    <a:lumMod val="50000"/>
                  </a:schemeClr>
                </a:solidFill>
              </a:rPr>
              <a:t>section)</a:t>
            </a:r>
          </a:p>
          <a:p>
            <a:r>
              <a:rPr lang="en-US" sz="1600" dirty="0">
                <a:solidFill>
                  <a:schemeClr val="bg1">
                    <a:lumMod val="50000"/>
                  </a:schemeClr>
                </a:solidFill>
              </a:rPr>
              <a:t>--Gettin</a:t>
            </a:r>
            <a:r>
              <a:rPr lang="en-US" sz="1600" dirty="0">
                <a:solidFill>
                  <a:schemeClr val="accent5">
                    <a:lumMod val="75000"/>
                  </a:schemeClr>
                </a:solidFill>
              </a:rPr>
              <a:t>g</a:t>
            </a:r>
            <a:r>
              <a:rPr lang="en-US" sz="1600" dirty="0">
                <a:solidFill>
                  <a:schemeClr val="bg1">
                    <a:lumMod val="50000"/>
                  </a:schemeClr>
                </a:solidFill>
              </a:rPr>
              <a:t> </a:t>
            </a:r>
            <a:r>
              <a:rPr lang="en-US" sz="1600" dirty="0">
                <a:solidFill>
                  <a:schemeClr val="accent5">
                    <a:lumMod val="75000"/>
                  </a:schemeClr>
                </a:solidFill>
              </a:rPr>
              <a:t>an</a:t>
            </a:r>
            <a:r>
              <a:rPr lang="en-US" sz="1600" dirty="0">
                <a:solidFill>
                  <a:schemeClr val="bg1">
                    <a:lumMod val="50000"/>
                  </a:schemeClr>
                </a:solidFill>
              </a:rPr>
              <a:t>  </a:t>
            </a:r>
            <a:r>
              <a:rPr lang="en-US" sz="1600" dirty="0">
                <a:solidFill>
                  <a:schemeClr val="accent5">
                    <a:lumMod val="75000"/>
                  </a:schemeClr>
                </a:solidFill>
              </a:rPr>
              <a:t>endocrine</a:t>
            </a:r>
            <a:r>
              <a:rPr lang="en-US" sz="1600" dirty="0">
                <a:solidFill>
                  <a:schemeClr val="bg1">
                    <a:lumMod val="50000"/>
                  </a:schemeClr>
                </a:solidFill>
              </a:rPr>
              <a:t>  </a:t>
            </a:r>
            <a:r>
              <a:rPr lang="en-US" sz="1600" dirty="0">
                <a:solidFill>
                  <a:schemeClr val="accent5">
                    <a:lumMod val="75000"/>
                  </a:schemeClr>
                </a:solidFill>
              </a:rPr>
              <a:t>co</a:t>
            </a:r>
            <a:r>
              <a:rPr lang="en-US" sz="1600" dirty="0">
                <a:solidFill>
                  <a:schemeClr val="bg1">
                    <a:lumMod val="50000"/>
                  </a:schemeClr>
                </a:solidFill>
              </a:rPr>
              <a:t>nsult—multiple hormonal deficiencies are associated (mainly  </a:t>
            </a:r>
            <a:r>
              <a:rPr lang="en-US" sz="1600" b="1" dirty="0">
                <a:solidFill>
                  <a:srgbClr val="0000FF"/>
                </a:solidFill>
              </a:rPr>
              <a:t>pituitary- related</a:t>
            </a:r>
            <a:r>
              <a:rPr lang="en-US" sz="1600" dirty="0">
                <a:solidFill>
                  <a:schemeClr val="bg1">
                    <a:lumMod val="50000"/>
                  </a:schemeClr>
                </a:solidFill>
              </a:rPr>
              <a:t>)</a:t>
            </a:r>
          </a:p>
        </p:txBody>
      </p:sp>
      <p:sp>
        <p:nvSpPr>
          <p:cNvPr id="5" name="TextBox 4">
            <a:extLst>
              <a:ext uri="{FF2B5EF4-FFF2-40B4-BE49-F238E27FC236}">
                <a16:creationId xmlns:a16="http://schemas.microsoft.com/office/drawing/2014/main" id="{ACCBA48F-740B-4E86-D3B0-8D9351961DE8}"/>
              </a:ext>
            </a:extLst>
          </p:cNvPr>
          <p:cNvSpPr txBox="1"/>
          <p:nvPr/>
        </p:nvSpPr>
        <p:spPr>
          <a:xfrm>
            <a:off x="978450" y="585868"/>
            <a:ext cx="4425624" cy="1815882"/>
          </a:xfrm>
          <a:prstGeom prst="rect">
            <a:avLst/>
          </a:prstGeom>
          <a:solidFill>
            <a:schemeClr val="accent6">
              <a:lumMod val="75000"/>
            </a:schemeClr>
          </a:solidFill>
        </p:spPr>
        <p:txBody>
          <a:bodyPr wrap="square" rtlCol="0">
            <a:spAutoFit/>
          </a:bodyPr>
          <a:lstStyle/>
          <a:p>
            <a:r>
              <a:rPr lang="en-US" sz="1400" i="1" dirty="0">
                <a:solidFill>
                  <a:schemeClr val="tx1">
                    <a:lumMod val="50000"/>
                    <a:lumOff val="50000"/>
                  </a:schemeClr>
                </a:solidFill>
              </a:rPr>
              <a:t>What is the classic </a:t>
            </a:r>
            <a:r>
              <a:rPr lang="en-US" sz="1400" b="1" i="1" dirty="0">
                <a:solidFill>
                  <a:schemeClr val="tx1">
                    <a:lumMod val="50000"/>
                    <a:lumOff val="50000"/>
                  </a:schemeClr>
                </a:solidFill>
              </a:rPr>
              <a:t>structural</a:t>
            </a:r>
            <a:r>
              <a:rPr lang="en-US" sz="1400" i="1" dirty="0">
                <a:solidFill>
                  <a:schemeClr val="tx1">
                    <a:lumMod val="50000"/>
                    <a:lumOff val="50000"/>
                  </a:schemeClr>
                </a:solidFill>
              </a:rPr>
              <a:t> pituitary abnormality associated with ON hypoplasia?</a:t>
            </a:r>
          </a:p>
          <a:p>
            <a:r>
              <a:rPr lang="en-US" sz="1400" dirty="0">
                <a:solidFill>
                  <a:schemeClr val="tx1">
                    <a:lumMod val="50000"/>
                    <a:lumOff val="50000"/>
                  </a:schemeClr>
                </a:solidFill>
              </a:rPr>
              <a:t>Anterior pituitary hypoplasia coupled with an  ectopic  posterior pituitary</a:t>
            </a:r>
          </a:p>
          <a:p>
            <a:endParaRPr lang="en-US" sz="1400" i="1" dirty="0">
              <a:solidFill>
                <a:schemeClr val="tx1">
                  <a:lumMod val="50000"/>
                  <a:lumOff val="50000"/>
                </a:schemeClr>
              </a:solidFill>
            </a:endParaRPr>
          </a:p>
          <a:p>
            <a:r>
              <a:rPr lang="en-US" sz="1400" i="1" dirty="0">
                <a:solidFill>
                  <a:schemeClr val="tx1">
                    <a:lumMod val="50000"/>
                    <a:lumOff val="50000"/>
                  </a:schemeClr>
                </a:solidFill>
              </a:rPr>
              <a:t>How will this manifest on neuroimaging?</a:t>
            </a:r>
          </a:p>
          <a:p>
            <a:r>
              <a:rPr lang="en-US" sz="1400" dirty="0">
                <a:solidFill>
                  <a:schemeClr val="tx1">
                    <a:lumMod val="50000"/>
                    <a:lumOff val="50000"/>
                  </a:schemeClr>
                </a:solidFill>
              </a:rPr>
              <a:t>As an absent/hypoplastic anterior pituitary coupled with a  bright  spot at the  upper  infundibulum</a:t>
            </a:r>
          </a:p>
        </p:txBody>
      </p:sp>
      <p:sp>
        <p:nvSpPr>
          <p:cNvPr id="6" name="TextBox 5">
            <a:extLst>
              <a:ext uri="{FF2B5EF4-FFF2-40B4-BE49-F238E27FC236}">
                <a16:creationId xmlns:a16="http://schemas.microsoft.com/office/drawing/2014/main" id="{DEEFFBFF-E94E-116A-AAFF-0DCF6D8E3C3B}"/>
              </a:ext>
            </a:extLst>
          </p:cNvPr>
          <p:cNvSpPr txBox="1"/>
          <p:nvPr/>
        </p:nvSpPr>
        <p:spPr>
          <a:xfrm>
            <a:off x="726419" y="3822918"/>
            <a:ext cx="4302781" cy="1815882"/>
          </a:xfrm>
          <a:prstGeom prst="rect">
            <a:avLst/>
          </a:prstGeom>
          <a:solidFill>
            <a:srgbClr val="FFDB69"/>
          </a:solidFill>
        </p:spPr>
        <p:txBody>
          <a:bodyPr wrap="none" rtlCol="0">
            <a:spAutoFit/>
          </a:bodyPr>
          <a:lstStyle/>
          <a:p>
            <a:r>
              <a:rPr lang="en-US" sz="1400" i="1" dirty="0"/>
              <a:t>What pituitary-related deficiencies may be present?</a:t>
            </a:r>
          </a:p>
          <a:p>
            <a:r>
              <a:rPr lang="en-US" sz="1400" dirty="0"/>
              <a:t>Anything up to and including panhypopituitarism</a:t>
            </a:r>
          </a:p>
          <a:p>
            <a:endParaRPr lang="en-US" sz="1400" dirty="0"/>
          </a:p>
          <a:p>
            <a:r>
              <a:rPr lang="en-US" sz="1400" i="1" dirty="0"/>
              <a:t>If an infant/child has ON hypoplasia and…</a:t>
            </a:r>
          </a:p>
          <a:p>
            <a:r>
              <a:rPr lang="en-US" sz="1400" i="1" dirty="0"/>
              <a:t>…short stature, think: </a:t>
            </a:r>
            <a:r>
              <a:rPr lang="en-US" sz="1400" dirty="0"/>
              <a:t>Growth-hormone deficiency</a:t>
            </a:r>
          </a:p>
          <a:p>
            <a:r>
              <a:rPr lang="en-US" sz="1400" i="1" dirty="0"/>
              <a:t>…neonatal jaundice, think: </a:t>
            </a:r>
            <a:r>
              <a:rPr lang="en-US" sz="1400" dirty="0"/>
              <a:t>Hypothyroidism</a:t>
            </a:r>
          </a:p>
          <a:p>
            <a:r>
              <a:rPr lang="en-US" sz="1400" i="1" dirty="0"/>
              <a:t>…hypoglycemia/seizures, think: </a:t>
            </a:r>
            <a:r>
              <a:rPr lang="en-US" sz="1400" dirty="0"/>
              <a:t>Panhypopituitarism</a:t>
            </a:r>
          </a:p>
          <a:p>
            <a:r>
              <a:rPr lang="en-US" sz="1400" i="1" dirty="0"/>
              <a:t>…diabetes insipidus, think: </a:t>
            </a:r>
            <a:r>
              <a:rPr lang="en-US" sz="1400" dirty="0"/>
              <a:t>Hypocortisolism</a:t>
            </a:r>
          </a:p>
        </p:txBody>
      </p:sp>
      <p:sp>
        <p:nvSpPr>
          <p:cNvPr id="2" name="Oval 1">
            <a:extLst>
              <a:ext uri="{FF2B5EF4-FFF2-40B4-BE49-F238E27FC236}">
                <a16:creationId xmlns:a16="http://schemas.microsoft.com/office/drawing/2014/main" id="{06210155-FE3F-448F-9971-DE121E80A8D2}"/>
              </a:ext>
            </a:extLst>
          </p:cNvPr>
          <p:cNvSpPr/>
          <p:nvPr/>
        </p:nvSpPr>
        <p:spPr>
          <a:xfrm>
            <a:off x="4800600" y="3505200"/>
            <a:ext cx="4114800" cy="1828800"/>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Frame 3">
            <a:extLst>
              <a:ext uri="{FF2B5EF4-FFF2-40B4-BE49-F238E27FC236}">
                <a16:creationId xmlns:a16="http://schemas.microsoft.com/office/drawing/2014/main" id="{86A7C9C9-81FD-7FB2-5FBB-6B8EB36CC122}"/>
              </a:ext>
            </a:extLst>
          </p:cNvPr>
          <p:cNvSpPr/>
          <p:nvPr/>
        </p:nvSpPr>
        <p:spPr>
          <a:xfrm>
            <a:off x="2057400" y="2522538"/>
            <a:ext cx="2097088" cy="1343920"/>
          </a:xfrm>
          <a:prstGeom prst="frame">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Tree>
    <p:extLst>
      <p:ext uri="{BB962C8B-B14F-4D97-AF65-F5344CB8AC3E}">
        <p14:creationId xmlns:p14="http://schemas.microsoft.com/office/powerpoint/2010/main" val="3221250597"/>
      </p:ext>
    </p:extLst>
  </p:cSld>
  <p:clrMapOvr>
    <a:masterClrMapping/>
  </p:clrMapOvr>
</p:sld>
</file>

<file path=ppt/slides/slide1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Text Box 13">
            <a:extLst>
              <a:ext uri="{FF2B5EF4-FFF2-40B4-BE49-F238E27FC236}">
                <a16:creationId xmlns:a16="http://schemas.microsoft.com/office/drawing/2014/main" id="{3C33F021-6FE1-431C-A26B-E52190B415D8}"/>
              </a:ext>
            </a:extLst>
          </p:cNvPr>
          <p:cNvSpPr txBox="1">
            <a:spLocks noChangeArrowheads="1"/>
          </p:cNvSpPr>
          <p:nvPr/>
        </p:nvSpPr>
        <p:spPr bwMode="auto">
          <a:xfrm>
            <a:off x="4800600" y="5257800"/>
            <a:ext cx="4294188" cy="1230313"/>
          </a:xfrm>
          <a:prstGeom prst="rect">
            <a:avLst/>
          </a:prstGeom>
          <a:solidFill>
            <a:srgbClr val="FFCC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Tilted-Disc Syndrome</a:t>
            </a:r>
          </a:p>
          <a:p>
            <a:pPr eaLnBrk="1" hangingPunct="1">
              <a:spcBef>
                <a:spcPct val="0"/>
              </a:spcBef>
              <a:buClrTx/>
              <a:buSzTx/>
              <a:buFontTx/>
              <a:buNone/>
            </a:pPr>
            <a:r>
              <a:rPr lang="en-US" altLang="en-US" sz="1200"/>
              <a:t>1) Superior pole appears…</a:t>
            </a:r>
            <a:r>
              <a:rPr lang="en-US" altLang="en-US" sz="1200" b="1">
                <a:solidFill>
                  <a:srgbClr val="0000FF"/>
                </a:solidFill>
              </a:rPr>
              <a:t>elevated</a:t>
            </a:r>
            <a:r>
              <a:rPr lang="en-US" altLang="en-US" sz="1200"/>
              <a:t>, inferior…</a:t>
            </a:r>
            <a:r>
              <a:rPr lang="en-US" altLang="en-US" sz="1200" b="1">
                <a:solidFill>
                  <a:srgbClr val="0000FF"/>
                </a:solidFill>
              </a:rPr>
              <a:t>recessed</a:t>
            </a:r>
          </a:p>
          <a:p>
            <a:pPr eaLnBrk="1" hangingPunct="1">
              <a:spcBef>
                <a:spcPct val="0"/>
              </a:spcBef>
              <a:buClrTx/>
              <a:buSzTx/>
              <a:buFontTx/>
              <a:buNone/>
            </a:pPr>
            <a:r>
              <a:rPr lang="en-US" altLang="en-US" sz="1200"/>
              <a:t>2) </a:t>
            </a:r>
            <a:r>
              <a:rPr lang="en-US" altLang="en-US" sz="1200">
                <a:solidFill>
                  <a:srgbClr val="FFCC99"/>
                </a:solidFill>
              </a:rPr>
              <a:t>Associated with…</a:t>
            </a:r>
            <a:r>
              <a:rPr lang="en-US" altLang="en-US" sz="1200" b="1">
                <a:solidFill>
                  <a:srgbClr val="FFCC99"/>
                </a:solidFill>
              </a:rPr>
              <a:t>situs inversus</a:t>
            </a:r>
            <a:r>
              <a:rPr lang="en-US" altLang="en-US" sz="1200">
                <a:solidFill>
                  <a:srgbClr val="FFCC99"/>
                </a:solidFill>
              </a:rPr>
              <a:t> of retinal vessels</a:t>
            </a:r>
          </a:p>
          <a:p>
            <a:pPr eaLnBrk="1" hangingPunct="1">
              <a:spcBef>
                <a:spcPct val="0"/>
              </a:spcBef>
              <a:buClrTx/>
              <a:buSzTx/>
              <a:buFontTx/>
              <a:buNone/>
            </a:pPr>
            <a:r>
              <a:rPr lang="en-US" altLang="en-US" sz="1200"/>
              <a:t>3) </a:t>
            </a:r>
            <a:r>
              <a:rPr lang="en-US" altLang="en-US" sz="1200">
                <a:solidFill>
                  <a:srgbClr val="FFCC99"/>
                </a:solidFill>
              </a:rPr>
              <a:t>Fundus abnormality produces…</a:t>
            </a:r>
            <a:r>
              <a:rPr lang="en-US" altLang="en-US" sz="1200" b="1">
                <a:solidFill>
                  <a:srgbClr val="FFCC99"/>
                </a:solidFill>
              </a:rPr>
              <a:t>myopic astigmatism</a:t>
            </a:r>
          </a:p>
          <a:p>
            <a:pPr eaLnBrk="1" hangingPunct="1">
              <a:spcBef>
                <a:spcPct val="0"/>
              </a:spcBef>
              <a:buClrTx/>
              <a:buSzTx/>
              <a:buFontTx/>
              <a:buNone/>
            </a:pPr>
            <a:r>
              <a:rPr lang="en-US" altLang="en-US" sz="1200"/>
              <a:t>4) </a:t>
            </a:r>
            <a:r>
              <a:rPr lang="en-US" altLang="en-US" sz="1200">
                <a:solidFill>
                  <a:srgbClr val="FFCC99"/>
                </a:solidFill>
              </a:rPr>
              <a:t>VF testing reveals…</a:t>
            </a:r>
            <a:r>
              <a:rPr lang="en-US" altLang="en-US" sz="1200" b="1">
                <a:solidFill>
                  <a:srgbClr val="FFCC99"/>
                </a:solidFill>
              </a:rPr>
              <a:t>bitemporal hemianopia</a:t>
            </a:r>
            <a:r>
              <a:rPr lang="en-US" altLang="en-US" sz="1200">
                <a:solidFill>
                  <a:srgbClr val="FFCC99"/>
                </a:solidFill>
              </a:rPr>
              <a:t> that doesn’t</a:t>
            </a:r>
          </a:p>
          <a:p>
            <a:pPr eaLnBrk="1" hangingPunct="1">
              <a:spcBef>
                <a:spcPct val="0"/>
              </a:spcBef>
              <a:buClrTx/>
              <a:buSzTx/>
              <a:buFontTx/>
              <a:buNone/>
            </a:pPr>
            <a:r>
              <a:rPr lang="en-US" altLang="en-US" sz="1200">
                <a:solidFill>
                  <a:srgbClr val="FFCC99"/>
                </a:solidFill>
              </a:rPr>
              <a:t>   …</a:t>
            </a:r>
            <a:r>
              <a:rPr lang="en-US" altLang="en-US" sz="1200" b="1">
                <a:solidFill>
                  <a:srgbClr val="FFCC99"/>
                </a:solidFill>
              </a:rPr>
              <a:t>respect the vertical</a:t>
            </a:r>
            <a:r>
              <a:rPr lang="en-US" altLang="en-US" sz="1200">
                <a:solidFill>
                  <a:srgbClr val="FFCC99"/>
                </a:solidFill>
              </a:rPr>
              <a:t> and may…</a:t>
            </a:r>
            <a:r>
              <a:rPr lang="en-US" altLang="en-US" sz="1200" b="1">
                <a:solidFill>
                  <a:srgbClr val="FFCC99"/>
                </a:solidFill>
              </a:rPr>
              <a:t>resolve with refraction</a:t>
            </a:r>
          </a:p>
        </p:txBody>
      </p:sp>
      <p:sp>
        <p:nvSpPr>
          <p:cNvPr id="28" name="Text Box 13">
            <a:extLst>
              <a:ext uri="{FF2B5EF4-FFF2-40B4-BE49-F238E27FC236}">
                <a16:creationId xmlns:a16="http://schemas.microsoft.com/office/drawing/2014/main" id="{DEA6B129-DEFC-4933-98B7-C68271CF2D81}"/>
              </a:ext>
            </a:extLst>
          </p:cNvPr>
          <p:cNvSpPr txBox="1">
            <a:spLocks noChangeArrowheads="1"/>
          </p:cNvSpPr>
          <p:nvPr/>
        </p:nvSpPr>
        <p:spPr bwMode="auto">
          <a:xfrm>
            <a:off x="4800600" y="5257800"/>
            <a:ext cx="4216400" cy="1231106"/>
          </a:xfrm>
          <a:prstGeom prst="rect">
            <a:avLst/>
          </a:prstGeom>
          <a:solidFill>
            <a:srgbClr val="FFCC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dirty="0">
                <a:solidFill>
                  <a:schemeClr val="bg1">
                    <a:lumMod val="65000"/>
                  </a:schemeClr>
                </a:solidFill>
              </a:rPr>
              <a:t>Tilted-Disc Syndrome</a:t>
            </a:r>
          </a:p>
          <a:p>
            <a:pPr eaLnBrk="1" hangingPunct="1">
              <a:spcBef>
                <a:spcPct val="0"/>
              </a:spcBef>
              <a:buClrTx/>
              <a:buSzTx/>
              <a:buFontTx/>
              <a:buNone/>
            </a:pPr>
            <a:r>
              <a:rPr lang="en-US" altLang="en-US" sz="1200" dirty="0">
                <a:solidFill>
                  <a:srgbClr val="FFCC99"/>
                </a:solidFill>
              </a:rPr>
              <a:t>1) Superior pole appears…</a:t>
            </a:r>
            <a:r>
              <a:rPr lang="en-US" altLang="en-US" sz="1200" b="1" dirty="0">
                <a:solidFill>
                  <a:srgbClr val="FFCC99"/>
                </a:solidFill>
              </a:rPr>
              <a:t>elevated</a:t>
            </a:r>
            <a:r>
              <a:rPr lang="en-US" altLang="en-US" sz="1200" dirty="0">
                <a:solidFill>
                  <a:srgbClr val="FFCC99"/>
                </a:solidFill>
              </a:rPr>
              <a:t>, inferior… </a:t>
            </a:r>
            <a:r>
              <a:rPr lang="en-US" altLang="en-US" sz="1200" b="1" dirty="0">
                <a:solidFill>
                  <a:srgbClr val="FFCC99"/>
                </a:solidFill>
              </a:rPr>
              <a:t>recessed</a:t>
            </a:r>
          </a:p>
          <a:p>
            <a:pPr eaLnBrk="1" hangingPunct="1">
              <a:spcBef>
                <a:spcPct val="0"/>
              </a:spcBef>
              <a:buClrTx/>
              <a:buSzTx/>
              <a:buFontTx/>
              <a:buNone/>
            </a:pPr>
            <a:r>
              <a:rPr lang="en-US" altLang="en-US" sz="1200" dirty="0">
                <a:solidFill>
                  <a:srgbClr val="FFCC99"/>
                </a:solidFill>
              </a:rPr>
              <a:t>2) Associated with…</a:t>
            </a:r>
            <a:r>
              <a:rPr lang="en-US" altLang="en-US" sz="1200" b="1" dirty="0">
                <a:solidFill>
                  <a:srgbClr val="FFCC99"/>
                </a:solidFill>
              </a:rPr>
              <a:t>situs inversus</a:t>
            </a:r>
            <a:r>
              <a:rPr lang="en-US" altLang="en-US" sz="1200" dirty="0">
                <a:solidFill>
                  <a:srgbClr val="FFCC99"/>
                </a:solidFill>
              </a:rPr>
              <a:t> of retinal vessels</a:t>
            </a:r>
          </a:p>
          <a:p>
            <a:pPr eaLnBrk="1" hangingPunct="1">
              <a:spcBef>
                <a:spcPct val="0"/>
              </a:spcBef>
              <a:buClrTx/>
              <a:buSzTx/>
              <a:buFontTx/>
              <a:buNone/>
            </a:pPr>
            <a:r>
              <a:rPr lang="en-US" altLang="en-US" sz="1200" dirty="0">
                <a:solidFill>
                  <a:srgbClr val="FFCC99"/>
                </a:solidFill>
              </a:rPr>
              <a:t>3) Fundus abnormality produces… </a:t>
            </a:r>
            <a:r>
              <a:rPr lang="en-US" altLang="en-US" sz="1200" b="1" dirty="0">
                <a:solidFill>
                  <a:srgbClr val="FFCC99"/>
                </a:solidFill>
              </a:rPr>
              <a:t>myopic </a:t>
            </a:r>
            <a:r>
              <a:rPr lang="en-US" altLang="en-US" sz="1200" b="1" dirty="0" err="1">
                <a:solidFill>
                  <a:srgbClr val="FFCC99"/>
                </a:solidFill>
              </a:rPr>
              <a:t>astigm</a:t>
            </a:r>
            <a:endParaRPr lang="en-US" altLang="en-US" sz="1200" b="1" dirty="0">
              <a:solidFill>
                <a:srgbClr val="FFCC99"/>
              </a:solidFill>
            </a:endParaRPr>
          </a:p>
          <a:p>
            <a:pPr eaLnBrk="1" hangingPunct="1">
              <a:spcBef>
                <a:spcPct val="0"/>
              </a:spcBef>
              <a:buClrTx/>
              <a:buSzTx/>
              <a:buFontTx/>
              <a:buNone/>
            </a:pPr>
            <a:r>
              <a:rPr lang="en-US" altLang="en-US" sz="1200" dirty="0">
                <a:solidFill>
                  <a:srgbClr val="FFCC99"/>
                </a:solidFill>
              </a:rPr>
              <a:t>4) VF testing reveals…</a:t>
            </a:r>
            <a:r>
              <a:rPr lang="en-US" altLang="en-US" sz="1200" b="1" dirty="0">
                <a:solidFill>
                  <a:srgbClr val="FFCC99"/>
                </a:solidFill>
              </a:rPr>
              <a:t>bitemporal hemianopia</a:t>
            </a:r>
            <a:r>
              <a:rPr lang="en-US" altLang="en-US" sz="1200" dirty="0">
                <a:solidFill>
                  <a:srgbClr val="FFCC99"/>
                </a:solidFill>
              </a:rPr>
              <a:t> that </a:t>
            </a:r>
            <a:r>
              <a:rPr lang="en-US" altLang="en-US" sz="1200" dirty="0" err="1">
                <a:solidFill>
                  <a:srgbClr val="FFCC99"/>
                </a:solidFill>
              </a:rPr>
              <a:t>doesn’t</a:t>
            </a:r>
            <a:r>
              <a:rPr lang="en-US" altLang="en-US" sz="1200" b="1" dirty="0" err="1">
                <a:solidFill>
                  <a:srgbClr val="FFCC99"/>
                </a:solidFill>
              </a:rPr>
              <a:t>with</a:t>
            </a:r>
            <a:r>
              <a:rPr lang="en-US" altLang="en-US" sz="1200" b="1" dirty="0">
                <a:solidFill>
                  <a:srgbClr val="FFCC99"/>
                </a:solidFill>
              </a:rPr>
              <a:t> refract</a:t>
            </a:r>
          </a:p>
        </p:txBody>
      </p:sp>
      <p:sp>
        <p:nvSpPr>
          <p:cNvPr id="56330" name="Text Box 14">
            <a:extLst>
              <a:ext uri="{FF2B5EF4-FFF2-40B4-BE49-F238E27FC236}">
                <a16:creationId xmlns:a16="http://schemas.microsoft.com/office/drawing/2014/main" id="{E45ACE8A-191D-4C29-8A7A-120D0E2FCE5F}"/>
              </a:ext>
            </a:extLst>
          </p:cNvPr>
          <p:cNvSpPr txBox="1">
            <a:spLocks noChangeArrowheads="1"/>
          </p:cNvSpPr>
          <p:nvPr/>
        </p:nvSpPr>
        <p:spPr bwMode="auto">
          <a:xfrm>
            <a:off x="4648200" y="2576513"/>
            <a:ext cx="3522663" cy="862012"/>
          </a:xfrm>
          <a:prstGeom prst="rect">
            <a:avLst/>
          </a:prstGeom>
          <a:solidFill>
            <a:srgbClr val="FFC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solidFill>
                  <a:schemeClr val="bg1">
                    <a:lumMod val="65000"/>
                  </a:schemeClr>
                </a:solidFill>
              </a:rPr>
              <a:t>Myelinated RNFL</a:t>
            </a:r>
          </a:p>
          <a:p>
            <a:pPr eaLnBrk="1" hangingPunct="1">
              <a:spcBef>
                <a:spcPct val="0"/>
              </a:spcBef>
              <a:buClrTx/>
              <a:buSzTx/>
              <a:buFontTx/>
              <a:buNone/>
            </a:pPr>
            <a:r>
              <a:rPr lang="en-US" altLang="en-US" sz="1200">
                <a:solidFill>
                  <a:schemeClr val="bg1">
                    <a:lumMod val="65000"/>
                  </a:schemeClr>
                </a:solidFill>
              </a:rPr>
              <a:t>1) Myelin normally ends at the…</a:t>
            </a:r>
            <a:r>
              <a:rPr lang="en-US" altLang="en-US" sz="1200" b="1">
                <a:solidFill>
                  <a:schemeClr val="bg1">
                    <a:lumMod val="65000"/>
                  </a:schemeClr>
                </a:solidFill>
              </a:rPr>
              <a:t>lamina cribrosa</a:t>
            </a:r>
          </a:p>
          <a:p>
            <a:pPr eaLnBrk="1" hangingPunct="1">
              <a:spcBef>
                <a:spcPct val="0"/>
              </a:spcBef>
              <a:buClrTx/>
              <a:buSzTx/>
              <a:buFontTx/>
              <a:buNone/>
            </a:pPr>
            <a:r>
              <a:rPr lang="en-US" altLang="en-US" sz="1200">
                <a:solidFill>
                  <a:schemeClr val="bg1">
                    <a:lumMod val="65000"/>
                  </a:schemeClr>
                </a:solidFill>
              </a:rPr>
              <a:t>2) Can be…</a:t>
            </a:r>
            <a:r>
              <a:rPr lang="en-US" altLang="en-US" sz="1200" b="1">
                <a:solidFill>
                  <a:schemeClr val="bg1">
                    <a:lumMod val="65000"/>
                  </a:schemeClr>
                </a:solidFill>
              </a:rPr>
              <a:t>patchy</a:t>
            </a:r>
            <a:r>
              <a:rPr lang="en-US" altLang="en-US" sz="1200">
                <a:solidFill>
                  <a:schemeClr val="bg1">
                    <a:lumMod val="65000"/>
                  </a:schemeClr>
                </a:solidFill>
              </a:rPr>
              <a:t> and </a:t>
            </a:r>
            <a:r>
              <a:rPr lang="en-US" altLang="en-US" sz="1200" b="1">
                <a:solidFill>
                  <a:schemeClr val="bg1">
                    <a:lumMod val="65000"/>
                  </a:schemeClr>
                </a:solidFill>
              </a:rPr>
              <a:t>discontinuous</a:t>
            </a:r>
          </a:p>
          <a:p>
            <a:pPr eaLnBrk="1" hangingPunct="1">
              <a:spcBef>
                <a:spcPct val="0"/>
              </a:spcBef>
              <a:buClrTx/>
              <a:buSzTx/>
              <a:buFontTx/>
              <a:buNone/>
            </a:pPr>
            <a:r>
              <a:rPr lang="en-US" altLang="en-US" sz="1200">
                <a:solidFill>
                  <a:schemeClr val="bg1">
                    <a:lumMod val="65000"/>
                  </a:schemeClr>
                </a:solidFill>
              </a:rPr>
              <a:t>3) Corresponding VF has an…</a:t>
            </a:r>
            <a:r>
              <a:rPr lang="en-US" altLang="en-US" sz="1200" b="1">
                <a:solidFill>
                  <a:schemeClr val="bg1">
                    <a:lumMod val="65000"/>
                  </a:schemeClr>
                </a:solidFill>
              </a:rPr>
              <a:t>absolute</a:t>
            </a:r>
            <a:r>
              <a:rPr lang="en-US" altLang="en-US" sz="1200">
                <a:solidFill>
                  <a:schemeClr val="bg1">
                    <a:lumMod val="65000"/>
                  </a:schemeClr>
                </a:solidFill>
              </a:rPr>
              <a:t> scotoma</a:t>
            </a:r>
          </a:p>
        </p:txBody>
      </p:sp>
      <p:sp>
        <p:nvSpPr>
          <p:cNvPr id="56331" name="Text Box 15">
            <a:extLst>
              <a:ext uri="{FF2B5EF4-FFF2-40B4-BE49-F238E27FC236}">
                <a16:creationId xmlns:a16="http://schemas.microsoft.com/office/drawing/2014/main" id="{E7D5CBA5-0945-4399-B0FB-53830B5EE3B7}"/>
              </a:ext>
            </a:extLst>
          </p:cNvPr>
          <p:cNvSpPr txBox="1">
            <a:spLocks noChangeArrowheads="1"/>
          </p:cNvSpPr>
          <p:nvPr/>
        </p:nvSpPr>
        <p:spPr bwMode="auto">
          <a:xfrm>
            <a:off x="5410200" y="1687513"/>
            <a:ext cx="3640740" cy="677108"/>
          </a:xfrm>
          <a:prstGeom prst="rect">
            <a:avLst/>
          </a:prstGeom>
          <a:solidFill>
            <a:srgbClr val="FFFF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solidFill>
                  <a:schemeClr val="bg1">
                    <a:lumMod val="75000"/>
                  </a:schemeClr>
                </a:solidFill>
              </a:rPr>
              <a:t>Megalopapilla</a:t>
            </a:r>
          </a:p>
          <a:p>
            <a:pPr eaLnBrk="1" hangingPunct="1">
              <a:spcBef>
                <a:spcPct val="0"/>
              </a:spcBef>
              <a:buClrTx/>
              <a:buSzTx/>
              <a:buFontTx/>
              <a:buNone/>
            </a:pPr>
            <a:r>
              <a:rPr lang="en-US" altLang="en-US" sz="1200">
                <a:solidFill>
                  <a:schemeClr val="bg1">
                    <a:lumMod val="75000"/>
                  </a:schemeClr>
                </a:solidFill>
              </a:rPr>
              <a:t>1) Abnormally large diameter of…</a:t>
            </a:r>
            <a:r>
              <a:rPr lang="en-US" altLang="en-US" sz="1200" b="1">
                <a:solidFill>
                  <a:schemeClr val="bg1">
                    <a:lumMod val="75000"/>
                  </a:schemeClr>
                </a:solidFill>
              </a:rPr>
              <a:t>disc </a:t>
            </a:r>
            <a:r>
              <a:rPr lang="en-US" altLang="en-US" sz="1200">
                <a:solidFill>
                  <a:schemeClr val="bg1">
                    <a:lumMod val="75000"/>
                  </a:schemeClr>
                </a:solidFill>
              </a:rPr>
              <a:t>and</a:t>
            </a:r>
            <a:r>
              <a:rPr lang="en-US" altLang="en-US" sz="1200" b="1">
                <a:solidFill>
                  <a:schemeClr val="bg1">
                    <a:lumMod val="75000"/>
                  </a:schemeClr>
                </a:solidFill>
              </a:rPr>
              <a:t> cup</a:t>
            </a:r>
          </a:p>
          <a:p>
            <a:pPr eaLnBrk="1" hangingPunct="1">
              <a:spcBef>
                <a:spcPct val="0"/>
              </a:spcBef>
              <a:buClrTx/>
              <a:buSzTx/>
              <a:buFontTx/>
              <a:buNone/>
            </a:pPr>
            <a:r>
              <a:rPr lang="en-US" altLang="en-US" sz="1200">
                <a:solidFill>
                  <a:schemeClr val="bg1">
                    <a:lumMod val="75000"/>
                  </a:schemeClr>
                </a:solidFill>
              </a:rPr>
              <a:t>2) VF testing may reveal an…</a:t>
            </a:r>
            <a:r>
              <a:rPr lang="en-US" altLang="en-US" sz="1200" b="1">
                <a:solidFill>
                  <a:schemeClr val="bg1">
                    <a:lumMod val="75000"/>
                  </a:schemeClr>
                </a:solidFill>
              </a:rPr>
              <a:t>enlarged blind spot</a:t>
            </a:r>
          </a:p>
        </p:txBody>
      </p:sp>
      <p:sp>
        <p:nvSpPr>
          <p:cNvPr id="56332" name="Rectangle 16">
            <a:extLst>
              <a:ext uri="{FF2B5EF4-FFF2-40B4-BE49-F238E27FC236}">
                <a16:creationId xmlns:a16="http://schemas.microsoft.com/office/drawing/2014/main" id="{9903A9B6-4ADC-41AE-8364-4CA69AFD171D}"/>
              </a:ext>
            </a:extLst>
          </p:cNvPr>
          <p:cNvSpPr>
            <a:spLocks noChangeArrowheads="1"/>
          </p:cNvSpPr>
          <p:nvPr/>
        </p:nvSpPr>
        <p:spPr bwMode="auto">
          <a:xfrm>
            <a:off x="457200" y="122238"/>
            <a:ext cx="7543800" cy="8683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b"/>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ct val="85000"/>
              </a:lnSpc>
              <a:spcBef>
                <a:spcPct val="0"/>
              </a:spcBef>
              <a:buClrTx/>
              <a:buSzTx/>
              <a:buFontTx/>
              <a:buNone/>
            </a:pPr>
            <a:r>
              <a:rPr lang="en-US" altLang="en-US" sz="3200" b="1" dirty="0">
                <a:solidFill>
                  <a:schemeClr val="tx2"/>
                </a:solidFill>
              </a:rPr>
              <a:t>Developmental Abnormalities of the Optic Nerve Head</a:t>
            </a:r>
            <a:endParaRPr lang="en-US" altLang="en-US" sz="3200" dirty="0">
              <a:solidFill>
                <a:schemeClr val="tx2"/>
              </a:solidFill>
            </a:endParaRPr>
          </a:p>
        </p:txBody>
      </p:sp>
      <p:sp>
        <p:nvSpPr>
          <p:cNvPr id="56333" name="Slide Number Placeholder 1">
            <a:extLst>
              <a:ext uri="{FF2B5EF4-FFF2-40B4-BE49-F238E27FC236}">
                <a16:creationId xmlns:a16="http://schemas.microsoft.com/office/drawing/2014/main" id="{78499CE2-A9E0-46C2-9DCB-B4E6966EE106}"/>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2B87E55C-60DB-4AA1-99CA-117E25294934}" type="slidenum">
              <a:rPr lang="en-US" altLang="en-US" sz="1000"/>
              <a:pPr>
                <a:spcBef>
                  <a:spcPct val="0"/>
                </a:spcBef>
                <a:buClrTx/>
                <a:buSzTx/>
                <a:buFontTx/>
                <a:buNone/>
              </a:pPr>
              <a:t>158</a:t>
            </a:fld>
            <a:endParaRPr lang="en-US" altLang="en-US" sz="1000"/>
          </a:p>
        </p:txBody>
      </p:sp>
      <p:sp>
        <p:nvSpPr>
          <p:cNvPr id="20" name="Text Box 10">
            <a:extLst>
              <a:ext uri="{FF2B5EF4-FFF2-40B4-BE49-F238E27FC236}">
                <a16:creationId xmlns:a16="http://schemas.microsoft.com/office/drawing/2014/main" id="{4F5CB1D8-CA09-4A1A-9DBB-3D21FA005662}"/>
              </a:ext>
            </a:extLst>
          </p:cNvPr>
          <p:cNvSpPr txBox="1">
            <a:spLocks noChangeArrowheads="1"/>
          </p:cNvSpPr>
          <p:nvPr/>
        </p:nvSpPr>
        <p:spPr bwMode="auto">
          <a:xfrm>
            <a:off x="1371600" y="4267200"/>
            <a:ext cx="3057525" cy="2154238"/>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Morning-Glory Disc</a:t>
            </a:r>
          </a:p>
          <a:p>
            <a:pPr eaLnBrk="1" hangingPunct="1">
              <a:spcBef>
                <a:spcPct val="0"/>
              </a:spcBef>
              <a:buClrTx/>
              <a:buSzTx/>
              <a:buFontTx/>
              <a:buNone/>
            </a:pPr>
            <a:r>
              <a:rPr lang="en-US" altLang="en-US" sz="1200"/>
              <a:t>--DFE reveals:</a:t>
            </a:r>
          </a:p>
          <a:p>
            <a:pPr eaLnBrk="1" hangingPunct="1">
              <a:spcBef>
                <a:spcPct val="0"/>
              </a:spcBef>
              <a:buClrTx/>
              <a:buSzTx/>
              <a:buFontTx/>
              <a:buNone/>
            </a:pPr>
            <a:r>
              <a:rPr lang="en-US" altLang="en-US" sz="1200"/>
              <a:t>  1) A funnel-shaped…</a:t>
            </a:r>
            <a:r>
              <a:rPr lang="en-US" altLang="en-US" sz="1200" b="1">
                <a:solidFill>
                  <a:srgbClr val="0000FF"/>
                </a:solidFill>
              </a:rPr>
              <a:t>excavation</a:t>
            </a:r>
            <a:endParaRPr lang="en-US" altLang="en-US" sz="1200"/>
          </a:p>
          <a:p>
            <a:pPr eaLnBrk="1" hangingPunct="1">
              <a:spcBef>
                <a:spcPct val="0"/>
              </a:spcBef>
              <a:buClrTx/>
              <a:buSzTx/>
              <a:buFontTx/>
              <a:buNone/>
            </a:pPr>
            <a:r>
              <a:rPr lang="en-US" altLang="en-US" sz="1200"/>
              <a:t>  2) Number of vessels crossing the rim</a:t>
            </a:r>
          </a:p>
          <a:p>
            <a:pPr eaLnBrk="1" hangingPunct="1">
              <a:spcBef>
                <a:spcPct val="0"/>
              </a:spcBef>
              <a:buClrTx/>
              <a:buSzTx/>
              <a:buFontTx/>
              <a:buNone/>
            </a:pPr>
            <a:r>
              <a:rPr lang="en-US" altLang="en-US" sz="1200"/>
              <a:t>    seems abnormally…</a:t>
            </a:r>
            <a:r>
              <a:rPr lang="en-US" altLang="en-US" sz="1200" b="1">
                <a:solidFill>
                  <a:srgbClr val="0000FF"/>
                </a:solidFill>
              </a:rPr>
              <a:t>high</a:t>
            </a:r>
            <a:r>
              <a:rPr lang="en-US" altLang="en-US" sz="1200"/>
              <a:t> </a:t>
            </a:r>
            <a:endParaRPr lang="en-US" altLang="en-US" sz="1200" b="1">
              <a:solidFill>
                <a:srgbClr val="0000FF"/>
              </a:solidFill>
            </a:endParaRPr>
          </a:p>
          <a:p>
            <a:pPr eaLnBrk="1" hangingPunct="1">
              <a:spcBef>
                <a:spcPct val="0"/>
              </a:spcBef>
              <a:buClrTx/>
              <a:buSzTx/>
              <a:buFontTx/>
              <a:buNone/>
            </a:pPr>
            <a:r>
              <a:rPr lang="en-US" altLang="en-US" sz="1200"/>
              <a:t>--Tissue is…</a:t>
            </a:r>
            <a:r>
              <a:rPr lang="en-US" altLang="en-US" sz="1200" b="1">
                <a:solidFill>
                  <a:srgbClr val="0000FF"/>
                </a:solidFill>
              </a:rPr>
              <a:t>contractile</a:t>
            </a:r>
            <a:r>
              <a:rPr lang="en-US" altLang="en-US" sz="1200"/>
              <a:t>, so cup seems</a:t>
            </a:r>
          </a:p>
          <a:p>
            <a:pPr eaLnBrk="1" hangingPunct="1">
              <a:spcBef>
                <a:spcPct val="0"/>
              </a:spcBef>
              <a:buClrTx/>
              <a:buSzTx/>
              <a:buFontTx/>
              <a:buNone/>
            </a:pPr>
            <a:r>
              <a:rPr lang="en-US" altLang="en-US" sz="1200"/>
              <a:t>  to…</a:t>
            </a:r>
            <a:r>
              <a:rPr lang="en-US" altLang="en-US" sz="1200" b="1">
                <a:solidFill>
                  <a:srgbClr val="0000FF"/>
                </a:solidFill>
              </a:rPr>
              <a:t>open </a:t>
            </a:r>
            <a:r>
              <a:rPr lang="en-US" altLang="en-US" sz="1200">
                <a:solidFill>
                  <a:srgbClr val="0000FF"/>
                </a:solidFill>
              </a:rPr>
              <a:t>and</a:t>
            </a:r>
            <a:r>
              <a:rPr lang="en-US" altLang="en-US" sz="1200" b="1">
                <a:solidFill>
                  <a:srgbClr val="0000FF"/>
                </a:solidFill>
              </a:rPr>
              <a:t> close</a:t>
            </a:r>
            <a:r>
              <a:rPr lang="en-US" altLang="en-US" sz="1200"/>
              <a:t> (like its namesake,  </a:t>
            </a:r>
          </a:p>
          <a:p>
            <a:pPr eaLnBrk="1" hangingPunct="1">
              <a:spcBef>
                <a:spcPct val="0"/>
              </a:spcBef>
              <a:buClrTx/>
              <a:buSzTx/>
              <a:buFontTx/>
              <a:buNone/>
            </a:pPr>
            <a:r>
              <a:rPr lang="en-US" altLang="en-US" sz="1200"/>
              <a:t>  the morning-glory flower)</a:t>
            </a:r>
          </a:p>
          <a:p>
            <a:pPr eaLnBrk="1" hangingPunct="1">
              <a:spcBef>
                <a:spcPct val="0"/>
              </a:spcBef>
              <a:buClrTx/>
              <a:buSzTx/>
              <a:buFontTx/>
              <a:buNone/>
            </a:pPr>
            <a:r>
              <a:rPr lang="en-US" altLang="en-US" sz="1200"/>
              <a:t>--VA usually…</a:t>
            </a:r>
            <a:r>
              <a:rPr lang="en-US" altLang="en-US" sz="1200" b="1">
                <a:solidFill>
                  <a:srgbClr val="0000FF"/>
                </a:solidFill>
              </a:rPr>
              <a:t>20/200</a:t>
            </a:r>
            <a:r>
              <a:rPr lang="en-US" altLang="en-US" sz="1200"/>
              <a:t>, but can be…</a:t>
            </a:r>
          </a:p>
          <a:p>
            <a:pPr eaLnBrk="1" hangingPunct="1">
              <a:spcBef>
                <a:spcPct val="0"/>
              </a:spcBef>
              <a:buClrTx/>
              <a:buSzTx/>
              <a:buFontTx/>
              <a:buNone/>
            </a:pPr>
            <a:r>
              <a:rPr lang="en-US" altLang="en-US" sz="1200"/>
              <a:t>   </a:t>
            </a:r>
            <a:r>
              <a:rPr lang="en-US" altLang="en-US" sz="1200" b="1">
                <a:solidFill>
                  <a:srgbClr val="0000FF"/>
                </a:solidFill>
              </a:rPr>
              <a:t>20/20&lt;-&gt;NLP</a:t>
            </a:r>
          </a:p>
          <a:p>
            <a:pPr eaLnBrk="1" hangingPunct="1">
              <a:spcBef>
                <a:spcPct val="0"/>
              </a:spcBef>
              <a:buClrTx/>
              <a:buSzTx/>
              <a:buFontTx/>
              <a:buNone/>
            </a:pPr>
            <a:r>
              <a:rPr lang="en-US" altLang="en-US" sz="1200"/>
              <a:t>--1/3 develop…</a:t>
            </a:r>
            <a:r>
              <a:rPr lang="en-US" altLang="en-US" sz="1200" b="1">
                <a:solidFill>
                  <a:srgbClr val="CCECFF"/>
                </a:solidFill>
              </a:rPr>
              <a:t>serous</a:t>
            </a:r>
            <a:r>
              <a:rPr lang="en-US" altLang="en-US" sz="1200" b="1">
                <a:solidFill>
                  <a:srgbClr val="0000FF"/>
                </a:solidFill>
              </a:rPr>
              <a:t> </a:t>
            </a:r>
            <a:r>
              <a:rPr lang="en-US" altLang="en-US" sz="1200" b="1">
                <a:solidFill>
                  <a:srgbClr val="CCECFF"/>
                </a:solidFill>
              </a:rPr>
              <a:t>RD</a:t>
            </a:r>
          </a:p>
        </p:txBody>
      </p:sp>
      <p:sp>
        <p:nvSpPr>
          <p:cNvPr id="21" name="Text Box 3">
            <a:extLst>
              <a:ext uri="{FF2B5EF4-FFF2-40B4-BE49-F238E27FC236}">
                <a16:creationId xmlns:a16="http://schemas.microsoft.com/office/drawing/2014/main" id="{41E65286-1344-4B1D-9C7C-2CEEABB1C361}"/>
              </a:ext>
            </a:extLst>
          </p:cNvPr>
          <p:cNvSpPr txBox="1">
            <a:spLocks noChangeArrowheads="1"/>
          </p:cNvSpPr>
          <p:nvPr/>
        </p:nvSpPr>
        <p:spPr bwMode="auto">
          <a:xfrm>
            <a:off x="793750" y="3505200"/>
            <a:ext cx="2274888" cy="677863"/>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r>
              <a:rPr lang="en-US" altLang="en-US" sz="1400" b="1">
                <a:solidFill>
                  <a:schemeClr val="bg1">
                    <a:lumMod val="65000"/>
                  </a:schemeClr>
                </a:solidFill>
              </a:rPr>
              <a:t>Optic Pit/Hole</a:t>
            </a:r>
          </a:p>
          <a:p>
            <a:pPr eaLnBrk="1" hangingPunct="1">
              <a:defRPr/>
            </a:pPr>
            <a:r>
              <a:rPr lang="en-US" altLang="en-US" sz="1200">
                <a:solidFill>
                  <a:schemeClr val="bg1">
                    <a:lumMod val="65000"/>
                  </a:schemeClr>
                </a:solidFill>
              </a:rPr>
              <a:t>--Associated with…</a:t>
            </a:r>
            <a:r>
              <a:rPr lang="en-US" altLang="en-US" sz="1200" b="1">
                <a:solidFill>
                  <a:schemeClr val="bg1">
                    <a:lumMod val="65000"/>
                  </a:schemeClr>
                </a:solidFill>
              </a:rPr>
              <a:t>serous RD</a:t>
            </a:r>
          </a:p>
          <a:p>
            <a:pPr eaLnBrk="1" hangingPunct="1">
              <a:defRPr/>
            </a:pPr>
            <a:r>
              <a:rPr lang="en-US" altLang="en-US" sz="1200" b="1">
                <a:solidFill>
                  <a:schemeClr val="bg1">
                    <a:lumMod val="65000"/>
                  </a:schemeClr>
                </a:solidFill>
              </a:rPr>
              <a:t>  in adulthood</a:t>
            </a:r>
          </a:p>
        </p:txBody>
      </p:sp>
      <p:sp>
        <p:nvSpPr>
          <p:cNvPr id="22" name="Line 4">
            <a:extLst>
              <a:ext uri="{FF2B5EF4-FFF2-40B4-BE49-F238E27FC236}">
                <a16:creationId xmlns:a16="http://schemas.microsoft.com/office/drawing/2014/main" id="{F29D141A-2FBA-4218-A5EF-4F64786EAFD0}"/>
              </a:ext>
            </a:extLst>
          </p:cNvPr>
          <p:cNvSpPr>
            <a:spLocks noChangeShapeType="1"/>
          </p:cNvSpPr>
          <p:nvPr/>
        </p:nvSpPr>
        <p:spPr bwMode="auto">
          <a:xfrm flipH="1">
            <a:off x="1600200" y="2057400"/>
            <a:ext cx="1524000" cy="381000"/>
          </a:xfrm>
          <a:prstGeom prst="line">
            <a:avLst/>
          </a:prstGeom>
          <a:noFill/>
          <a:ln w="9525">
            <a:solidFill>
              <a:schemeClr val="bg1">
                <a:lumMod val="6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en-US">
              <a:latin typeface="Arial" charset="0"/>
            </a:endParaRPr>
          </a:p>
        </p:txBody>
      </p:sp>
      <p:sp>
        <p:nvSpPr>
          <p:cNvPr id="23" name="Text Box 6">
            <a:extLst>
              <a:ext uri="{FF2B5EF4-FFF2-40B4-BE49-F238E27FC236}">
                <a16:creationId xmlns:a16="http://schemas.microsoft.com/office/drawing/2014/main" id="{5DFD5389-5F0F-430B-9FE9-4FD1DA507055}"/>
              </a:ext>
            </a:extLst>
          </p:cNvPr>
          <p:cNvSpPr txBox="1">
            <a:spLocks noChangeArrowheads="1"/>
          </p:cNvSpPr>
          <p:nvPr/>
        </p:nvSpPr>
        <p:spPr bwMode="auto">
          <a:xfrm>
            <a:off x="1341438" y="1524000"/>
            <a:ext cx="3543300" cy="4587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algn="ctr" eaLnBrk="1" hangingPunct="1">
              <a:lnSpc>
                <a:spcPct val="85000"/>
              </a:lnSpc>
              <a:defRPr/>
            </a:pPr>
            <a:r>
              <a:rPr lang="en-US" altLang="en-US" sz="1400" i="1">
                <a:solidFill>
                  <a:schemeClr val="bg1">
                    <a:lumMod val="65000"/>
                  </a:schemeClr>
                </a:solidFill>
              </a:rPr>
              <a:t>These three are all secondary to abnormal</a:t>
            </a:r>
          </a:p>
          <a:p>
            <a:pPr algn="ctr" eaLnBrk="1" hangingPunct="1">
              <a:lnSpc>
                <a:spcPct val="85000"/>
              </a:lnSpc>
              <a:defRPr/>
            </a:pPr>
            <a:r>
              <a:rPr lang="en-US" altLang="en-US" sz="1400" i="1">
                <a:solidFill>
                  <a:schemeClr val="bg1">
                    <a:lumMod val="65000"/>
                  </a:schemeClr>
                </a:solidFill>
              </a:rPr>
              <a:t>closure of the embryonic optic fissure</a:t>
            </a:r>
          </a:p>
        </p:txBody>
      </p:sp>
      <p:sp>
        <p:nvSpPr>
          <p:cNvPr id="24" name="Text Box 7">
            <a:extLst>
              <a:ext uri="{FF2B5EF4-FFF2-40B4-BE49-F238E27FC236}">
                <a16:creationId xmlns:a16="http://schemas.microsoft.com/office/drawing/2014/main" id="{204468A2-E2DD-443A-AC88-37688980B366}"/>
              </a:ext>
            </a:extLst>
          </p:cNvPr>
          <p:cNvSpPr txBox="1">
            <a:spLocks noChangeArrowheads="1"/>
          </p:cNvSpPr>
          <p:nvPr/>
        </p:nvSpPr>
        <p:spPr bwMode="auto">
          <a:xfrm>
            <a:off x="76200" y="2514600"/>
            <a:ext cx="2782888" cy="862013"/>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r>
              <a:rPr lang="en-US" altLang="en-US" sz="1400" b="1">
                <a:solidFill>
                  <a:schemeClr val="bg1">
                    <a:lumMod val="65000"/>
                  </a:schemeClr>
                </a:solidFill>
              </a:rPr>
              <a:t>Optic Nerve Coloboma</a:t>
            </a:r>
          </a:p>
          <a:p>
            <a:pPr eaLnBrk="1" hangingPunct="1">
              <a:defRPr/>
            </a:pPr>
            <a:r>
              <a:rPr lang="en-US" altLang="en-US" sz="1200">
                <a:solidFill>
                  <a:schemeClr val="bg1">
                    <a:lumMod val="65000"/>
                  </a:schemeClr>
                </a:solidFill>
              </a:rPr>
              <a:t>1) May resemble…</a:t>
            </a:r>
            <a:r>
              <a:rPr lang="en-US" altLang="en-US" sz="1200" b="1">
                <a:solidFill>
                  <a:schemeClr val="bg1">
                    <a:lumMod val="65000"/>
                  </a:schemeClr>
                </a:solidFill>
              </a:rPr>
              <a:t>deep cupping</a:t>
            </a:r>
          </a:p>
          <a:p>
            <a:pPr eaLnBrk="1" hangingPunct="1">
              <a:defRPr/>
            </a:pPr>
            <a:r>
              <a:rPr lang="en-US" altLang="en-US" sz="1200">
                <a:solidFill>
                  <a:schemeClr val="bg1">
                    <a:lumMod val="65000"/>
                  </a:schemeClr>
                </a:solidFill>
              </a:rPr>
              <a:t>2) Can be…</a:t>
            </a:r>
            <a:r>
              <a:rPr lang="en-US" altLang="en-US" sz="1200" b="1">
                <a:solidFill>
                  <a:schemeClr val="bg1">
                    <a:lumMod val="65000"/>
                  </a:schemeClr>
                </a:solidFill>
              </a:rPr>
              <a:t>bilateral, asymmetric</a:t>
            </a:r>
          </a:p>
          <a:p>
            <a:pPr eaLnBrk="1" hangingPunct="1">
              <a:defRPr/>
            </a:pPr>
            <a:r>
              <a:rPr lang="en-US" altLang="en-US" sz="1200">
                <a:solidFill>
                  <a:schemeClr val="bg1">
                    <a:lumMod val="65000"/>
                  </a:schemeClr>
                </a:solidFill>
              </a:rPr>
              <a:t>3) Part of the…</a:t>
            </a:r>
            <a:r>
              <a:rPr lang="en-US" altLang="en-US" sz="1200" b="1">
                <a:solidFill>
                  <a:schemeClr val="bg1">
                    <a:lumMod val="65000"/>
                  </a:schemeClr>
                </a:solidFill>
              </a:rPr>
              <a:t>CHARGE association</a:t>
            </a:r>
          </a:p>
        </p:txBody>
      </p:sp>
      <p:sp>
        <p:nvSpPr>
          <p:cNvPr id="25" name="Line 8">
            <a:extLst>
              <a:ext uri="{FF2B5EF4-FFF2-40B4-BE49-F238E27FC236}">
                <a16:creationId xmlns:a16="http://schemas.microsoft.com/office/drawing/2014/main" id="{EDEEAEB6-5352-41F1-8557-B23E6F4B4721}"/>
              </a:ext>
            </a:extLst>
          </p:cNvPr>
          <p:cNvSpPr>
            <a:spLocks noChangeShapeType="1"/>
          </p:cNvSpPr>
          <p:nvPr/>
        </p:nvSpPr>
        <p:spPr bwMode="auto">
          <a:xfrm flipH="1">
            <a:off x="2971800" y="2057400"/>
            <a:ext cx="152400" cy="1447800"/>
          </a:xfrm>
          <a:prstGeom prst="line">
            <a:avLst/>
          </a:prstGeom>
          <a:noFill/>
          <a:ln w="9525">
            <a:solidFill>
              <a:schemeClr val="bg1">
                <a:lumMod val="6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en-US">
              <a:latin typeface="Arial" charset="0"/>
            </a:endParaRPr>
          </a:p>
        </p:txBody>
      </p:sp>
      <p:sp>
        <p:nvSpPr>
          <p:cNvPr id="26" name="Text Box 9">
            <a:extLst>
              <a:ext uri="{FF2B5EF4-FFF2-40B4-BE49-F238E27FC236}">
                <a16:creationId xmlns:a16="http://schemas.microsoft.com/office/drawing/2014/main" id="{966E8F5F-47FB-451D-A3AD-4D6CFA5F356D}"/>
              </a:ext>
            </a:extLst>
          </p:cNvPr>
          <p:cNvSpPr txBox="1">
            <a:spLocks noChangeArrowheads="1"/>
          </p:cNvSpPr>
          <p:nvPr/>
        </p:nvSpPr>
        <p:spPr bwMode="auto">
          <a:xfrm>
            <a:off x="1371600" y="4267200"/>
            <a:ext cx="3057525" cy="2154238"/>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r>
              <a:rPr lang="en-US" altLang="en-US" sz="1400" b="1" dirty="0">
                <a:solidFill>
                  <a:schemeClr val="bg1">
                    <a:lumMod val="65000"/>
                  </a:schemeClr>
                </a:solidFill>
              </a:rPr>
              <a:t>Morning-Glory Disc</a:t>
            </a:r>
          </a:p>
          <a:p>
            <a:pPr eaLnBrk="1" hangingPunct="1">
              <a:defRPr/>
            </a:pPr>
            <a:r>
              <a:rPr lang="en-US" altLang="en-US" sz="1200" dirty="0">
                <a:solidFill>
                  <a:schemeClr val="bg1">
                    <a:lumMod val="65000"/>
                  </a:schemeClr>
                </a:solidFill>
              </a:rPr>
              <a:t>--DFE reveals:</a:t>
            </a:r>
          </a:p>
          <a:p>
            <a:pPr eaLnBrk="1" hangingPunct="1">
              <a:defRPr/>
            </a:pPr>
            <a:r>
              <a:rPr lang="en-US" altLang="en-US" sz="1200" dirty="0">
                <a:solidFill>
                  <a:schemeClr val="bg1">
                    <a:lumMod val="65000"/>
                  </a:schemeClr>
                </a:solidFill>
              </a:rPr>
              <a:t>  1) A funnel-shaped…</a:t>
            </a:r>
            <a:r>
              <a:rPr lang="en-US" altLang="en-US" sz="1200" b="1" dirty="0">
                <a:solidFill>
                  <a:schemeClr val="bg1">
                    <a:lumMod val="65000"/>
                  </a:schemeClr>
                </a:solidFill>
              </a:rPr>
              <a:t>excavation</a:t>
            </a:r>
            <a:endParaRPr lang="en-US" altLang="en-US" sz="1200" dirty="0">
              <a:solidFill>
                <a:schemeClr val="bg1">
                  <a:lumMod val="65000"/>
                </a:schemeClr>
              </a:solidFill>
            </a:endParaRPr>
          </a:p>
          <a:p>
            <a:pPr eaLnBrk="1" hangingPunct="1">
              <a:defRPr/>
            </a:pPr>
            <a:r>
              <a:rPr lang="en-US" altLang="en-US" sz="1200" dirty="0">
                <a:solidFill>
                  <a:schemeClr val="bg1">
                    <a:lumMod val="65000"/>
                  </a:schemeClr>
                </a:solidFill>
              </a:rPr>
              <a:t>  2) Number of vessels crossing the rim</a:t>
            </a:r>
          </a:p>
          <a:p>
            <a:pPr eaLnBrk="1" hangingPunct="1">
              <a:defRPr/>
            </a:pPr>
            <a:r>
              <a:rPr lang="en-US" altLang="en-US" sz="1200" dirty="0">
                <a:solidFill>
                  <a:schemeClr val="bg1">
                    <a:lumMod val="65000"/>
                  </a:schemeClr>
                </a:solidFill>
              </a:rPr>
              <a:t>    seems abnormally…</a:t>
            </a:r>
            <a:r>
              <a:rPr lang="en-US" altLang="en-US" sz="1200" b="1" dirty="0">
                <a:solidFill>
                  <a:schemeClr val="bg1">
                    <a:lumMod val="65000"/>
                  </a:schemeClr>
                </a:solidFill>
              </a:rPr>
              <a:t>high</a:t>
            </a:r>
            <a:r>
              <a:rPr lang="en-US" altLang="en-US" sz="1200" dirty="0">
                <a:solidFill>
                  <a:schemeClr val="bg1">
                    <a:lumMod val="65000"/>
                  </a:schemeClr>
                </a:solidFill>
              </a:rPr>
              <a:t> </a:t>
            </a:r>
            <a:endParaRPr lang="en-US" altLang="en-US" sz="1200" b="1" dirty="0">
              <a:solidFill>
                <a:schemeClr val="bg1">
                  <a:lumMod val="65000"/>
                </a:schemeClr>
              </a:solidFill>
            </a:endParaRPr>
          </a:p>
          <a:p>
            <a:pPr eaLnBrk="1" hangingPunct="1">
              <a:defRPr/>
            </a:pPr>
            <a:r>
              <a:rPr lang="en-US" altLang="en-US" sz="1200" dirty="0">
                <a:solidFill>
                  <a:schemeClr val="bg1">
                    <a:lumMod val="65000"/>
                  </a:schemeClr>
                </a:solidFill>
              </a:rPr>
              <a:t>--Tissue is…</a:t>
            </a:r>
            <a:r>
              <a:rPr lang="en-US" altLang="en-US" sz="1200" b="1" dirty="0">
                <a:solidFill>
                  <a:schemeClr val="bg1">
                    <a:lumMod val="65000"/>
                  </a:schemeClr>
                </a:solidFill>
              </a:rPr>
              <a:t>contractile</a:t>
            </a:r>
            <a:r>
              <a:rPr lang="en-US" altLang="en-US" sz="1200" dirty="0">
                <a:solidFill>
                  <a:schemeClr val="bg1">
                    <a:lumMod val="65000"/>
                  </a:schemeClr>
                </a:solidFill>
              </a:rPr>
              <a:t>, so cup seems</a:t>
            </a:r>
          </a:p>
          <a:p>
            <a:pPr eaLnBrk="1" hangingPunct="1">
              <a:defRPr/>
            </a:pPr>
            <a:r>
              <a:rPr lang="en-US" altLang="en-US" sz="1200" dirty="0">
                <a:solidFill>
                  <a:schemeClr val="bg1">
                    <a:lumMod val="65000"/>
                  </a:schemeClr>
                </a:solidFill>
              </a:rPr>
              <a:t>  to…</a:t>
            </a:r>
            <a:r>
              <a:rPr lang="en-US" altLang="en-US" sz="1200" b="1" dirty="0">
                <a:solidFill>
                  <a:schemeClr val="bg1">
                    <a:lumMod val="65000"/>
                  </a:schemeClr>
                </a:solidFill>
              </a:rPr>
              <a:t>open </a:t>
            </a:r>
            <a:r>
              <a:rPr lang="en-US" altLang="en-US" sz="1200" dirty="0">
                <a:solidFill>
                  <a:schemeClr val="bg1">
                    <a:lumMod val="65000"/>
                  </a:schemeClr>
                </a:solidFill>
              </a:rPr>
              <a:t>and</a:t>
            </a:r>
            <a:r>
              <a:rPr lang="en-US" altLang="en-US" sz="1200" b="1" dirty="0">
                <a:solidFill>
                  <a:schemeClr val="bg1">
                    <a:lumMod val="65000"/>
                  </a:schemeClr>
                </a:solidFill>
              </a:rPr>
              <a:t> close</a:t>
            </a:r>
            <a:r>
              <a:rPr lang="en-US" altLang="en-US" sz="1200" dirty="0">
                <a:solidFill>
                  <a:schemeClr val="bg1">
                    <a:lumMod val="65000"/>
                  </a:schemeClr>
                </a:solidFill>
              </a:rPr>
              <a:t> (like its namesake,  </a:t>
            </a:r>
          </a:p>
          <a:p>
            <a:pPr eaLnBrk="1" hangingPunct="1">
              <a:defRPr/>
            </a:pPr>
            <a:r>
              <a:rPr lang="en-US" altLang="en-US" sz="1200" dirty="0">
                <a:solidFill>
                  <a:schemeClr val="bg1">
                    <a:lumMod val="65000"/>
                  </a:schemeClr>
                </a:solidFill>
              </a:rPr>
              <a:t>  the morning-glory flower)</a:t>
            </a:r>
          </a:p>
          <a:p>
            <a:pPr eaLnBrk="1" hangingPunct="1">
              <a:defRPr/>
            </a:pPr>
            <a:r>
              <a:rPr lang="en-US" altLang="en-US" sz="1200" dirty="0">
                <a:solidFill>
                  <a:schemeClr val="bg1">
                    <a:lumMod val="65000"/>
                  </a:schemeClr>
                </a:solidFill>
              </a:rPr>
              <a:t>--VA usually…</a:t>
            </a:r>
            <a:r>
              <a:rPr lang="en-US" altLang="en-US" sz="1200" b="1" dirty="0">
                <a:solidFill>
                  <a:schemeClr val="bg1">
                    <a:lumMod val="65000"/>
                  </a:schemeClr>
                </a:solidFill>
              </a:rPr>
              <a:t>20/200</a:t>
            </a:r>
            <a:r>
              <a:rPr lang="en-US" altLang="en-US" sz="1200" dirty="0">
                <a:solidFill>
                  <a:schemeClr val="bg1">
                    <a:lumMod val="65000"/>
                  </a:schemeClr>
                </a:solidFill>
              </a:rPr>
              <a:t>, but can be…</a:t>
            </a:r>
          </a:p>
          <a:p>
            <a:pPr eaLnBrk="1" hangingPunct="1">
              <a:defRPr/>
            </a:pPr>
            <a:r>
              <a:rPr lang="en-US" altLang="en-US" sz="1200" dirty="0">
                <a:solidFill>
                  <a:schemeClr val="bg1">
                    <a:lumMod val="65000"/>
                  </a:schemeClr>
                </a:solidFill>
              </a:rPr>
              <a:t>   </a:t>
            </a:r>
            <a:r>
              <a:rPr lang="en-US" altLang="en-US" sz="1200" b="1" dirty="0">
                <a:solidFill>
                  <a:schemeClr val="bg1">
                    <a:lumMod val="65000"/>
                  </a:schemeClr>
                </a:solidFill>
              </a:rPr>
              <a:t>20/20&lt;-&gt;NLP</a:t>
            </a:r>
          </a:p>
          <a:p>
            <a:pPr eaLnBrk="1" hangingPunct="1">
              <a:defRPr/>
            </a:pPr>
            <a:r>
              <a:rPr lang="en-US" altLang="en-US" sz="1200" dirty="0">
                <a:solidFill>
                  <a:schemeClr val="bg1">
                    <a:lumMod val="65000"/>
                  </a:schemeClr>
                </a:solidFill>
              </a:rPr>
              <a:t>--1/3 develop…</a:t>
            </a:r>
            <a:r>
              <a:rPr lang="en-US" altLang="en-US" sz="1200" b="1" dirty="0">
                <a:solidFill>
                  <a:schemeClr val="bg1">
                    <a:lumMod val="65000"/>
                  </a:schemeClr>
                </a:solidFill>
              </a:rPr>
              <a:t>serous RD</a:t>
            </a:r>
          </a:p>
        </p:txBody>
      </p:sp>
      <p:sp>
        <p:nvSpPr>
          <p:cNvPr id="27" name="Line 12">
            <a:extLst>
              <a:ext uri="{FF2B5EF4-FFF2-40B4-BE49-F238E27FC236}">
                <a16:creationId xmlns:a16="http://schemas.microsoft.com/office/drawing/2014/main" id="{65BA81D9-D9F9-47DA-B94E-2401C9B40EBF}"/>
              </a:ext>
            </a:extLst>
          </p:cNvPr>
          <p:cNvSpPr>
            <a:spLocks noChangeShapeType="1"/>
          </p:cNvSpPr>
          <p:nvPr/>
        </p:nvSpPr>
        <p:spPr bwMode="auto">
          <a:xfrm>
            <a:off x="3124200" y="2057400"/>
            <a:ext cx="381000" cy="22098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en-US"/>
          </a:p>
        </p:txBody>
      </p:sp>
      <p:sp>
        <p:nvSpPr>
          <p:cNvPr id="30" name="Text Box 13">
            <a:extLst>
              <a:ext uri="{FF2B5EF4-FFF2-40B4-BE49-F238E27FC236}">
                <a16:creationId xmlns:a16="http://schemas.microsoft.com/office/drawing/2014/main" id="{E04BC85D-0482-42C1-8D98-D7B33C07DA16}"/>
              </a:ext>
            </a:extLst>
          </p:cNvPr>
          <p:cNvSpPr txBox="1">
            <a:spLocks noChangeArrowheads="1"/>
          </p:cNvSpPr>
          <p:nvPr/>
        </p:nvSpPr>
        <p:spPr bwMode="auto">
          <a:xfrm>
            <a:off x="5257800" y="3760788"/>
            <a:ext cx="3424238" cy="1231900"/>
          </a:xfrm>
          <a:prstGeom prst="rect">
            <a:avLst/>
          </a:prstGeom>
          <a:solidFill>
            <a:srgbClr val="CCFF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dirty="0">
                <a:solidFill>
                  <a:schemeClr val="bg1">
                    <a:lumMod val="65000"/>
                  </a:schemeClr>
                </a:solidFill>
              </a:rPr>
              <a:t>Optic Nerve Hypoplasia</a:t>
            </a:r>
          </a:p>
          <a:p>
            <a:pPr eaLnBrk="1" hangingPunct="1">
              <a:spcBef>
                <a:spcPct val="0"/>
              </a:spcBef>
              <a:buClrTx/>
              <a:buSzTx/>
              <a:buFontTx/>
              <a:buNone/>
            </a:pPr>
            <a:r>
              <a:rPr lang="en-US" altLang="en-US" sz="1200" dirty="0">
                <a:solidFill>
                  <a:schemeClr val="bg1">
                    <a:lumMod val="65000"/>
                  </a:schemeClr>
                </a:solidFill>
              </a:rPr>
              <a:t>1) Abnormally low</a:t>
            </a:r>
            <a:r>
              <a:rPr lang="en-US" altLang="en-US" sz="1200" b="1" dirty="0">
                <a:solidFill>
                  <a:schemeClr val="bg1">
                    <a:lumMod val="65000"/>
                  </a:schemeClr>
                </a:solidFill>
              </a:rPr>
              <a:t> </a:t>
            </a:r>
            <a:r>
              <a:rPr lang="en-US" altLang="en-US" sz="1200" dirty="0">
                <a:solidFill>
                  <a:schemeClr val="bg1">
                    <a:lumMod val="65000"/>
                  </a:schemeClr>
                </a:solidFill>
              </a:rPr>
              <a:t>number of…</a:t>
            </a:r>
            <a:r>
              <a:rPr lang="en-US" altLang="en-US" sz="1200" b="1" dirty="0">
                <a:solidFill>
                  <a:schemeClr val="bg1">
                    <a:lumMod val="65000"/>
                  </a:schemeClr>
                </a:solidFill>
              </a:rPr>
              <a:t>axons</a:t>
            </a:r>
          </a:p>
          <a:p>
            <a:pPr eaLnBrk="1" hangingPunct="1">
              <a:spcBef>
                <a:spcPct val="0"/>
              </a:spcBef>
              <a:buClrTx/>
              <a:buSzTx/>
              <a:buFontTx/>
              <a:buNone/>
            </a:pPr>
            <a:r>
              <a:rPr lang="en-US" altLang="en-US" sz="1200" dirty="0">
                <a:solidFill>
                  <a:schemeClr val="bg1">
                    <a:lumMod val="65000"/>
                  </a:schemeClr>
                </a:solidFill>
              </a:rPr>
              <a:t>2) DFE: Small pale disc with…</a:t>
            </a:r>
            <a:r>
              <a:rPr lang="en-US" altLang="en-US" sz="1200" b="1" dirty="0">
                <a:solidFill>
                  <a:schemeClr val="bg1">
                    <a:lumMod val="65000"/>
                  </a:schemeClr>
                </a:solidFill>
              </a:rPr>
              <a:t>double ring </a:t>
            </a:r>
            <a:r>
              <a:rPr lang="en-US" altLang="en-US" sz="1200" dirty="0">
                <a:solidFill>
                  <a:schemeClr val="bg1">
                    <a:lumMod val="65000"/>
                  </a:schemeClr>
                </a:solidFill>
              </a:rPr>
              <a:t>sign</a:t>
            </a:r>
          </a:p>
          <a:p>
            <a:pPr eaLnBrk="1" hangingPunct="1">
              <a:spcBef>
                <a:spcPct val="0"/>
              </a:spcBef>
              <a:buClrTx/>
              <a:buSzTx/>
              <a:buFontTx/>
              <a:buNone/>
            </a:pPr>
            <a:r>
              <a:rPr lang="en-US" altLang="en-US" sz="1200" dirty="0">
                <a:solidFill>
                  <a:schemeClr val="bg1">
                    <a:lumMod val="65000"/>
                  </a:schemeClr>
                </a:solidFill>
              </a:rPr>
              <a:t>3) VA…</a:t>
            </a:r>
            <a:r>
              <a:rPr lang="en-US" altLang="en-US" sz="1200" b="1" dirty="0">
                <a:solidFill>
                  <a:schemeClr val="bg1">
                    <a:lumMod val="65000"/>
                  </a:schemeClr>
                </a:solidFill>
              </a:rPr>
              <a:t>20/15&lt;-&gt;NLP</a:t>
            </a:r>
          </a:p>
          <a:p>
            <a:pPr eaLnBrk="1" hangingPunct="1">
              <a:spcBef>
                <a:spcPct val="0"/>
              </a:spcBef>
              <a:buClrTx/>
              <a:buSzTx/>
              <a:buFontTx/>
              <a:buNone/>
            </a:pPr>
            <a:r>
              <a:rPr lang="en-US" altLang="en-US" sz="1200" dirty="0">
                <a:solidFill>
                  <a:schemeClr val="bg1">
                    <a:lumMod val="65000"/>
                  </a:schemeClr>
                </a:solidFill>
              </a:rPr>
              <a:t>4) VF defects…</a:t>
            </a:r>
            <a:r>
              <a:rPr lang="en-US" altLang="en-US" sz="1200" b="1" dirty="0">
                <a:solidFill>
                  <a:schemeClr val="bg1">
                    <a:lumMod val="65000"/>
                  </a:schemeClr>
                </a:solidFill>
              </a:rPr>
              <a:t>invariably present</a:t>
            </a:r>
          </a:p>
          <a:p>
            <a:pPr eaLnBrk="1" hangingPunct="1">
              <a:spcBef>
                <a:spcPct val="0"/>
              </a:spcBef>
              <a:buClrTx/>
              <a:buSzTx/>
              <a:buFontTx/>
              <a:buNone/>
            </a:pPr>
            <a:r>
              <a:rPr lang="en-US" altLang="en-US" sz="1200" dirty="0">
                <a:solidFill>
                  <a:schemeClr val="bg1">
                    <a:lumMod val="65000"/>
                  </a:schemeClr>
                </a:solidFill>
              </a:rPr>
              <a:t>5) Remember the…</a:t>
            </a:r>
            <a:r>
              <a:rPr lang="en-US" altLang="en-US" sz="1200" b="1" dirty="0">
                <a:solidFill>
                  <a:schemeClr val="bg1">
                    <a:lumMod val="65000"/>
                  </a:schemeClr>
                </a:solidFill>
              </a:rPr>
              <a:t>4 D’s</a:t>
            </a:r>
            <a:r>
              <a:rPr lang="en-US" altLang="en-US" sz="1200" dirty="0">
                <a:solidFill>
                  <a:schemeClr val="bg1">
                    <a:lumMod val="65000"/>
                  </a:schemeClr>
                </a:solidFill>
              </a:rPr>
              <a:t> (more on this shortly)</a:t>
            </a:r>
          </a:p>
        </p:txBody>
      </p:sp>
      <p:sp>
        <p:nvSpPr>
          <p:cNvPr id="3" name="TextBox 2">
            <a:extLst>
              <a:ext uri="{FF2B5EF4-FFF2-40B4-BE49-F238E27FC236}">
                <a16:creationId xmlns:a16="http://schemas.microsoft.com/office/drawing/2014/main" id="{68192841-37DB-4365-912A-E85D7BB8C699}"/>
              </a:ext>
            </a:extLst>
          </p:cNvPr>
          <p:cNvSpPr txBox="1"/>
          <p:nvPr/>
        </p:nvSpPr>
        <p:spPr>
          <a:xfrm>
            <a:off x="1453926" y="2168210"/>
            <a:ext cx="7455348" cy="1569660"/>
          </a:xfrm>
          <a:prstGeom prst="rect">
            <a:avLst/>
          </a:prstGeom>
          <a:solidFill>
            <a:schemeClr val="accent5">
              <a:lumMod val="75000"/>
            </a:schemeClr>
          </a:solidFill>
        </p:spPr>
        <p:txBody>
          <a:bodyPr wrap="square" rtlCol="0">
            <a:spAutoFit/>
          </a:bodyPr>
          <a:lstStyle/>
          <a:p>
            <a:r>
              <a:rPr lang="en-US" sz="1600" i="1" dirty="0">
                <a:solidFill>
                  <a:schemeClr val="bg1">
                    <a:lumMod val="50000"/>
                  </a:schemeClr>
                </a:solidFill>
              </a:rPr>
              <a:t>You see a child with optic nerve hypoplasia. What steps should you at least consider taking?</a:t>
            </a:r>
          </a:p>
          <a:p>
            <a:r>
              <a:rPr lang="en-US" sz="1600" dirty="0">
                <a:solidFill>
                  <a:schemeClr val="bg1">
                    <a:lumMod val="50000"/>
                  </a:schemeClr>
                </a:solidFill>
              </a:rPr>
              <a:t>--Obtaining </a:t>
            </a:r>
            <a:r>
              <a:rPr lang="en-US" sz="1600" i="1" dirty="0">
                <a:solidFill>
                  <a:schemeClr val="bg1">
                    <a:lumMod val="50000"/>
                  </a:schemeClr>
                </a:solidFill>
              </a:rPr>
              <a:t> </a:t>
            </a:r>
            <a:r>
              <a:rPr lang="en-US" sz="1600" b="1" dirty="0">
                <a:solidFill>
                  <a:schemeClr val="bg1">
                    <a:lumMod val="50000"/>
                  </a:schemeClr>
                </a:solidFill>
              </a:rPr>
              <a:t>MRI brain</a:t>
            </a:r>
            <a:r>
              <a:rPr lang="en-US" sz="1600" dirty="0">
                <a:solidFill>
                  <a:schemeClr val="bg1">
                    <a:lumMod val="50000"/>
                  </a:schemeClr>
                </a:solidFill>
              </a:rPr>
              <a:t>—a variety of CNS abnormalities are associated with it   (will unpack this in the upcoming </a:t>
            </a:r>
            <a:r>
              <a:rPr lang="en-US" sz="1600" i="1" dirty="0">
                <a:solidFill>
                  <a:schemeClr val="bg1">
                    <a:lumMod val="50000"/>
                  </a:schemeClr>
                </a:solidFill>
              </a:rPr>
              <a:t>4 D’s </a:t>
            </a:r>
            <a:r>
              <a:rPr lang="en-US" sz="1600" dirty="0">
                <a:solidFill>
                  <a:schemeClr val="bg1">
                    <a:lumMod val="50000"/>
                  </a:schemeClr>
                </a:solidFill>
              </a:rPr>
              <a:t>section)</a:t>
            </a:r>
          </a:p>
          <a:p>
            <a:r>
              <a:rPr lang="en-US" sz="1600" dirty="0">
                <a:solidFill>
                  <a:schemeClr val="bg1">
                    <a:lumMod val="50000"/>
                  </a:schemeClr>
                </a:solidFill>
              </a:rPr>
              <a:t>--Getting an  endocrine  consult—multiple hormonal deficiencies are associated (mainly  </a:t>
            </a:r>
            <a:r>
              <a:rPr lang="en-US" sz="1600" b="1" dirty="0">
                <a:solidFill>
                  <a:schemeClr val="bg1">
                    <a:lumMod val="50000"/>
                  </a:schemeClr>
                </a:solidFill>
              </a:rPr>
              <a:t>pituitary- related</a:t>
            </a:r>
            <a:r>
              <a:rPr lang="en-US" sz="1600" dirty="0">
                <a:solidFill>
                  <a:schemeClr val="bg1">
                    <a:lumMod val="50000"/>
                  </a:schemeClr>
                </a:solidFill>
              </a:rPr>
              <a:t>)</a:t>
            </a:r>
          </a:p>
        </p:txBody>
      </p:sp>
      <p:sp>
        <p:nvSpPr>
          <p:cNvPr id="5" name="TextBox 4">
            <a:extLst>
              <a:ext uri="{FF2B5EF4-FFF2-40B4-BE49-F238E27FC236}">
                <a16:creationId xmlns:a16="http://schemas.microsoft.com/office/drawing/2014/main" id="{ACCBA48F-740B-4E86-D3B0-8D9351961DE8}"/>
              </a:ext>
            </a:extLst>
          </p:cNvPr>
          <p:cNvSpPr txBox="1"/>
          <p:nvPr/>
        </p:nvSpPr>
        <p:spPr>
          <a:xfrm>
            <a:off x="978450" y="585868"/>
            <a:ext cx="4425624" cy="1815882"/>
          </a:xfrm>
          <a:prstGeom prst="rect">
            <a:avLst/>
          </a:prstGeom>
          <a:solidFill>
            <a:schemeClr val="accent6">
              <a:lumMod val="75000"/>
            </a:schemeClr>
          </a:solidFill>
        </p:spPr>
        <p:txBody>
          <a:bodyPr wrap="square" rtlCol="0">
            <a:spAutoFit/>
          </a:bodyPr>
          <a:lstStyle/>
          <a:p>
            <a:r>
              <a:rPr lang="en-US" sz="1400" i="1" dirty="0">
                <a:solidFill>
                  <a:schemeClr val="tx1">
                    <a:lumMod val="50000"/>
                    <a:lumOff val="50000"/>
                  </a:schemeClr>
                </a:solidFill>
              </a:rPr>
              <a:t>What is the classic </a:t>
            </a:r>
            <a:r>
              <a:rPr lang="en-US" sz="1400" b="1" i="1" dirty="0">
                <a:solidFill>
                  <a:schemeClr val="tx1">
                    <a:lumMod val="50000"/>
                    <a:lumOff val="50000"/>
                  </a:schemeClr>
                </a:solidFill>
              </a:rPr>
              <a:t>structural</a:t>
            </a:r>
            <a:r>
              <a:rPr lang="en-US" sz="1400" i="1" dirty="0">
                <a:solidFill>
                  <a:schemeClr val="tx1">
                    <a:lumMod val="50000"/>
                    <a:lumOff val="50000"/>
                  </a:schemeClr>
                </a:solidFill>
              </a:rPr>
              <a:t> pituitary abnormality associated with ON hypoplasia?</a:t>
            </a:r>
          </a:p>
          <a:p>
            <a:r>
              <a:rPr lang="en-US" sz="1400" dirty="0">
                <a:solidFill>
                  <a:schemeClr val="tx1">
                    <a:lumMod val="50000"/>
                    <a:lumOff val="50000"/>
                  </a:schemeClr>
                </a:solidFill>
              </a:rPr>
              <a:t>Anterior pituitary hypoplasia coupled with an  ectopic  posterior pituitary</a:t>
            </a:r>
          </a:p>
          <a:p>
            <a:endParaRPr lang="en-US" sz="1400" i="1" dirty="0">
              <a:solidFill>
                <a:schemeClr val="tx1">
                  <a:lumMod val="50000"/>
                  <a:lumOff val="50000"/>
                </a:schemeClr>
              </a:solidFill>
            </a:endParaRPr>
          </a:p>
          <a:p>
            <a:r>
              <a:rPr lang="en-US" sz="1400" i="1" dirty="0">
                <a:solidFill>
                  <a:schemeClr val="tx1">
                    <a:lumMod val="50000"/>
                    <a:lumOff val="50000"/>
                  </a:schemeClr>
                </a:solidFill>
              </a:rPr>
              <a:t>How will this manifest on neuroimaging?</a:t>
            </a:r>
          </a:p>
          <a:p>
            <a:r>
              <a:rPr lang="en-US" sz="1400" dirty="0">
                <a:solidFill>
                  <a:schemeClr val="tx1">
                    <a:lumMod val="50000"/>
                    <a:lumOff val="50000"/>
                  </a:schemeClr>
                </a:solidFill>
              </a:rPr>
              <a:t>As an absent/hypoplastic anterior pituitary coupled with a  bright  spot at the  upper  infundibulum</a:t>
            </a:r>
          </a:p>
        </p:txBody>
      </p:sp>
      <p:sp>
        <p:nvSpPr>
          <p:cNvPr id="6" name="TextBox 5">
            <a:extLst>
              <a:ext uri="{FF2B5EF4-FFF2-40B4-BE49-F238E27FC236}">
                <a16:creationId xmlns:a16="http://schemas.microsoft.com/office/drawing/2014/main" id="{DEEFFBFF-E94E-116A-AAFF-0DCF6D8E3C3B}"/>
              </a:ext>
            </a:extLst>
          </p:cNvPr>
          <p:cNvSpPr txBox="1"/>
          <p:nvPr/>
        </p:nvSpPr>
        <p:spPr>
          <a:xfrm>
            <a:off x="726419" y="3822918"/>
            <a:ext cx="4302781" cy="1815882"/>
          </a:xfrm>
          <a:prstGeom prst="rect">
            <a:avLst/>
          </a:prstGeom>
          <a:solidFill>
            <a:srgbClr val="FFDB69"/>
          </a:solidFill>
        </p:spPr>
        <p:txBody>
          <a:bodyPr wrap="none" rtlCol="0">
            <a:spAutoFit/>
          </a:bodyPr>
          <a:lstStyle/>
          <a:p>
            <a:r>
              <a:rPr lang="en-US" sz="1400" i="1" dirty="0">
                <a:solidFill>
                  <a:schemeClr val="bg1">
                    <a:lumMod val="75000"/>
                  </a:schemeClr>
                </a:solidFill>
              </a:rPr>
              <a:t>What pituitary-related deficiencies may be present?</a:t>
            </a:r>
          </a:p>
          <a:p>
            <a:r>
              <a:rPr lang="en-US" sz="1400" dirty="0">
                <a:solidFill>
                  <a:schemeClr val="bg1">
                    <a:lumMod val="75000"/>
                  </a:schemeClr>
                </a:solidFill>
              </a:rPr>
              <a:t>Anything up to and including panhypopituitarism</a:t>
            </a:r>
          </a:p>
          <a:p>
            <a:endParaRPr lang="en-US" sz="1400" dirty="0">
              <a:solidFill>
                <a:schemeClr val="bg1">
                  <a:lumMod val="75000"/>
                </a:schemeClr>
              </a:solidFill>
            </a:endParaRPr>
          </a:p>
          <a:p>
            <a:r>
              <a:rPr lang="en-US" sz="1400" i="1" dirty="0">
                <a:solidFill>
                  <a:schemeClr val="bg1">
                    <a:lumMod val="75000"/>
                  </a:schemeClr>
                </a:solidFill>
              </a:rPr>
              <a:t>If an infant/child has ON hypoplasia and…</a:t>
            </a:r>
          </a:p>
          <a:p>
            <a:r>
              <a:rPr lang="en-US" sz="1400" i="1" dirty="0"/>
              <a:t>…short stature, think: </a:t>
            </a:r>
            <a:r>
              <a:rPr lang="en-US" sz="1400" dirty="0"/>
              <a:t>Growth-hormone deficiency</a:t>
            </a:r>
          </a:p>
          <a:p>
            <a:r>
              <a:rPr lang="en-US" sz="1400" i="1" dirty="0"/>
              <a:t>…neonatal jaundice, think: </a:t>
            </a:r>
            <a:r>
              <a:rPr lang="en-US" sz="1400" dirty="0"/>
              <a:t>Hypothyroidism</a:t>
            </a:r>
          </a:p>
          <a:p>
            <a:r>
              <a:rPr lang="en-US" sz="1400" i="1" dirty="0"/>
              <a:t>…hypoglycemia/seizures, think: </a:t>
            </a:r>
            <a:r>
              <a:rPr lang="en-US" sz="1400" dirty="0"/>
              <a:t>Panhypopituitarism</a:t>
            </a:r>
          </a:p>
          <a:p>
            <a:r>
              <a:rPr lang="en-US" sz="1400" i="1" dirty="0"/>
              <a:t>…diabetes insipidus, think: </a:t>
            </a:r>
            <a:r>
              <a:rPr lang="en-US" sz="1400" dirty="0"/>
              <a:t>Hypocortisolism</a:t>
            </a:r>
          </a:p>
        </p:txBody>
      </p:sp>
      <p:sp>
        <p:nvSpPr>
          <p:cNvPr id="2" name="Oval 1">
            <a:extLst>
              <a:ext uri="{FF2B5EF4-FFF2-40B4-BE49-F238E27FC236}">
                <a16:creationId xmlns:a16="http://schemas.microsoft.com/office/drawing/2014/main" id="{06210155-FE3F-448F-9971-DE121E80A8D2}"/>
              </a:ext>
            </a:extLst>
          </p:cNvPr>
          <p:cNvSpPr/>
          <p:nvPr/>
        </p:nvSpPr>
        <p:spPr>
          <a:xfrm>
            <a:off x="4800600" y="3505200"/>
            <a:ext cx="4114800" cy="1828800"/>
          </a:xfrm>
          <a:prstGeom prst="ellipse">
            <a:avLst/>
          </a:prstGeom>
          <a:noFill/>
          <a:ln>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Frame 3">
            <a:extLst>
              <a:ext uri="{FF2B5EF4-FFF2-40B4-BE49-F238E27FC236}">
                <a16:creationId xmlns:a16="http://schemas.microsoft.com/office/drawing/2014/main" id="{86A7C9C9-81FD-7FB2-5FBB-6B8EB36CC122}"/>
              </a:ext>
            </a:extLst>
          </p:cNvPr>
          <p:cNvSpPr/>
          <p:nvPr/>
        </p:nvSpPr>
        <p:spPr>
          <a:xfrm>
            <a:off x="2057400" y="2522538"/>
            <a:ext cx="2097088" cy="1343920"/>
          </a:xfrm>
          <a:prstGeom prst="frame">
            <a:avLst/>
          </a:prstGeom>
          <a:solidFill>
            <a:schemeClr val="bg1">
              <a:lumMod val="50000"/>
            </a:schemeClr>
          </a:solid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7" name="Frame 6">
            <a:extLst>
              <a:ext uri="{FF2B5EF4-FFF2-40B4-BE49-F238E27FC236}">
                <a16:creationId xmlns:a16="http://schemas.microsoft.com/office/drawing/2014/main" id="{5271E1C4-4BCF-8634-3776-EBB4FE09ED51}"/>
              </a:ext>
            </a:extLst>
          </p:cNvPr>
          <p:cNvSpPr/>
          <p:nvPr/>
        </p:nvSpPr>
        <p:spPr>
          <a:xfrm>
            <a:off x="582510" y="4532311"/>
            <a:ext cx="4597502" cy="1221269"/>
          </a:xfrm>
          <a:prstGeom prst="frame">
            <a:avLst/>
          </a:prstGeom>
          <a:solidFill>
            <a:srgbClr val="FF66FF"/>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8" name="TextBox 7">
            <a:extLst>
              <a:ext uri="{FF2B5EF4-FFF2-40B4-BE49-F238E27FC236}">
                <a16:creationId xmlns:a16="http://schemas.microsoft.com/office/drawing/2014/main" id="{A3FCBAE5-009D-7141-F146-4EEEE67FE03E}"/>
              </a:ext>
            </a:extLst>
          </p:cNvPr>
          <p:cNvSpPr txBox="1"/>
          <p:nvPr/>
        </p:nvSpPr>
        <p:spPr>
          <a:xfrm>
            <a:off x="81722" y="3476576"/>
            <a:ext cx="8866188" cy="923330"/>
          </a:xfrm>
          <a:prstGeom prst="rect">
            <a:avLst/>
          </a:prstGeom>
          <a:solidFill>
            <a:schemeClr val="accent6">
              <a:lumMod val="40000"/>
              <a:lumOff val="60000"/>
            </a:schemeClr>
          </a:solidFill>
          <a:ln>
            <a:solidFill>
              <a:schemeClr val="tx1"/>
            </a:solidFill>
          </a:ln>
        </p:spPr>
        <p:txBody>
          <a:bodyPr wrap="square" rtlCol="0">
            <a:spAutoFit/>
          </a:bodyPr>
          <a:lstStyle/>
          <a:p>
            <a:r>
              <a:rPr lang="en-US" i="1" dirty="0"/>
              <a:t>These are probably low-yield factoids in isolation. </a:t>
            </a:r>
            <a:r>
              <a:rPr lang="en-US" i="1" dirty="0">
                <a:solidFill>
                  <a:schemeClr val="accent6">
                    <a:lumMod val="40000"/>
                    <a:lumOff val="60000"/>
                  </a:schemeClr>
                </a:solidFill>
              </a:rPr>
              <a:t>But what isn’t low-yield is making the mental note ‘If a neonate or young child presents with ON hypoplasia along with anything remotely hormone-related, expedite neuroimaging and Peds Endo referral!</a:t>
            </a:r>
          </a:p>
        </p:txBody>
      </p:sp>
    </p:spTree>
    <p:extLst>
      <p:ext uri="{BB962C8B-B14F-4D97-AF65-F5344CB8AC3E}">
        <p14:creationId xmlns:p14="http://schemas.microsoft.com/office/powerpoint/2010/main" val="983388597"/>
      </p:ext>
    </p:extLst>
  </p:cSld>
  <p:clrMapOvr>
    <a:masterClrMapping/>
  </p:clrMapOvr>
</p:sld>
</file>

<file path=ppt/slides/slide1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Text Box 13">
            <a:extLst>
              <a:ext uri="{FF2B5EF4-FFF2-40B4-BE49-F238E27FC236}">
                <a16:creationId xmlns:a16="http://schemas.microsoft.com/office/drawing/2014/main" id="{3C33F021-6FE1-431C-A26B-E52190B415D8}"/>
              </a:ext>
            </a:extLst>
          </p:cNvPr>
          <p:cNvSpPr txBox="1">
            <a:spLocks noChangeArrowheads="1"/>
          </p:cNvSpPr>
          <p:nvPr/>
        </p:nvSpPr>
        <p:spPr bwMode="auto">
          <a:xfrm>
            <a:off x="4800600" y="5257800"/>
            <a:ext cx="4294188" cy="1230313"/>
          </a:xfrm>
          <a:prstGeom prst="rect">
            <a:avLst/>
          </a:prstGeom>
          <a:solidFill>
            <a:srgbClr val="FFCC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Tilted-Disc Syndrome</a:t>
            </a:r>
          </a:p>
          <a:p>
            <a:pPr eaLnBrk="1" hangingPunct="1">
              <a:spcBef>
                <a:spcPct val="0"/>
              </a:spcBef>
              <a:buClrTx/>
              <a:buSzTx/>
              <a:buFontTx/>
              <a:buNone/>
            </a:pPr>
            <a:r>
              <a:rPr lang="en-US" altLang="en-US" sz="1200"/>
              <a:t>1) Superior pole appears…</a:t>
            </a:r>
            <a:r>
              <a:rPr lang="en-US" altLang="en-US" sz="1200" b="1">
                <a:solidFill>
                  <a:srgbClr val="0000FF"/>
                </a:solidFill>
              </a:rPr>
              <a:t>elevated</a:t>
            </a:r>
            <a:r>
              <a:rPr lang="en-US" altLang="en-US" sz="1200"/>
              <a:t>, inferior…</a:t>
            </a:r>
            <a:r>
              <a:rPr lang="en-US" altLang="en-US" sz="1200" b="1">
                <a:solidFill>
                  <a:srgbClr val="0000FF"/>
                </a:solidFill>
              </a:rPr>
              <a:t>recessed</a:t>
            </a:r>
          </a:p>
          <a:p>
            <a:pPr eaLnBrk="1" hangingPunct="1">
              <a:spcBef>
                <a:spcPct val="0"/>
              </a:spcBef>
              <a:buClrTx/>
              <a:buSzTx/>
              <a:buFontTx/>
              <a:buNone/>
            </a:pPr>
            <a:r>
              <a:rPr lang="en-US" altLang="en-US" sz="1200"/>
              <a:t>2) </a:t>
            </a:r>
            <a:r>
              <a:rPr lang="en-US" altLang="en-US" sz="1200">
                <a:solidFill>
                  <a:srgbClr val="FFCC99"/>
                </a:solidFill>
              </a:rPr>
              <a:t>Associated with…</a:t>
            </a:r>
            <a:r>
              <a:rPr lang="en-US" altLang="en-US" sz="1200" b="1">
                <a:solidFill>
                  <a:srgbClr val="FFCC99"/>
                </a:solidFill>
              </a:rPr>
              <a:t>situs inversus</a:t>
            </a:r>
            <a:r>
              <a:rPr lang="en-US" altLang="en-US" sz="1200">
                <a:solidFill>
                  <a:srgbClr val="FFCC99"/>
                </a:solidFill>
              </a:rPr>
              <a:t> of retinal vessels</a:t>
            </a:r>
          </a:p>
          <a:p>
            <a:pPr eaLnBrk="1" hangingPunct="1">
              <a:spcBef>
                <a:spcPct val="0"/>
              </a:spcBef>
              <a:buClrTx/>
              <a:buSzTx/>
              <a:buFontTx/>
              <a:buNone/>
            </a:pPr>
            <a:r>
              <a:rPr lang="en-US" altLang="en-US" sz="1200"/>
              <a:t>3) </a:t>
            </a:r>
            <a:r>
              <a:rPr lang="en-US" altLang="en-US" sz="1200">
                <a:solidFill>
                  <a:srgbClr val="FFCC99"/>
                </a:solidFill>
              </a:rPr>
              <a:t>Fundus abnormality produces…</a:t>
            </a:r>
            <a:r>
              <a:rPr lang="en-US" altLang="en-US" sz="1200" b="1">
                <a:solidFill>
                  <a:srgbClr val="FFCC99"/>
                </a:solidFill>
              </a:rPr>
              <a:t>myopic astigmatism</a:t>
            </a:r>
          </a:p>
          <a:p>
            <a:pPr eaLnBrk="1" hangingPunct="1">
              <a:spcBef>
                <a:spcPct val="0"/>
              </a:spcBef>
              <a:buClrTx/>
              <a:buSzTx/>
              <a:buFontTx/>
              <a:buNone/>
            </a:pPr>
            <a:r>
              <a:rPr lang="en-US" altLang="en-US" sz="1200"/>
              <a:t>4) </a:t>
            </a:r>
            <a:r>
              <a:rPr lang="en-US" altLang="en-US" sz="1200">
                <a:solidFill>
                  <a:srgbClr val="FFCC99"/>
                </a:solidFill>
              </a:rPr>
              <a:t>VF testing reveals…</a:t>
            </a:r>
            <a:r>
              <a:rPr lang="en-US" altLang="en-US" sz="1200" b="1">
                <a:solidFill>
                  <a:srgbClr val="FFCC99"/>
                </a:solidFill>
              </a:rPr>
              <a:t>bitemporal hemianopia</a:t>
            </a:r>
            <a:r>
              <a:rPr lang="en-US" altLang="en-US" sz="1200">
                <a:solidFill>
                  <a:srgbClr val="FFCC99"/>
                </a:solidFill>
              </a:rPr>
              <a:t> that doesn’t</a:t>
            </a:r>
          </a:p>
          <a:p>
            <a:pPr eaLnBrk="1" hangingPunct="1">
              <a:spcBef>
                <a:spcPct val="0"/>
              </a:spcBef>
              <a:buClrTx/>
              <a:buSzTx/>
              <a:buFontTx/>
              <a:buNone/>
            </a:pPr>
            <a:r>
              <a:rPr lang="en-US" altLang="en-US" sz="1200">
                <a:solidFill>
                  <a:srgbClr val="FFCC99"/>
                </a:solidFill>
              </a:rPr>
              <a:t>   …</a:t>
            </a:r>
            <a:r>
              <a:rPr lang="en-US" altLang="en-US" sz="1200" b="1">
                <a:solidFill>
                  <a:srgbClr val="FFCC99"/>
                </a:solidFill>
              </a:rPr>
              <a:t>respect the vertical</a:t>
            </a:r>
            <a:r>
              <a:rPr lang="en-US" altLang="en-US" sz="1200">
                <a:solidFill>
                  <a:srgbClr val="FFCC99"/>
                </a:solidFill>
              </a:rPr>
              <a:t> and may…</a:t>
            </a:r>
            <a:r>
              <a:rPr lang="en-US" altLang="en-US" sz="1200" b="1">
                <a:solidFill>
                  <a:srgbClr val="FFCC99"/>
                </a:solidFill>
              </a:rPr>
              <a:t>resolve with refraction</a:t>
            </a:r>
          </a:p>
        </p:txBody>
      </p:sp>
      <p:sp>
        <p:nvSpPr>
          <p:cNvPr id="28" name="Text Box 13">
            <a:extLst>
              <a:ext uri="{FF2B5EF4-FFF2-40B4-BE49-F238E27FC236}">
                <a16:creationId xmlns:a16="http://schemas.microsoft.com/office/drawing/2014/main" id="{DEA6B129-DEFC-4933-98B7-C68271CF2D81}"/>
              </a:ext>
            </a:extLst>
          </p:cNvPr>
          <p:cNvSpPr txBox="1">
            <a:spLocks noChangeArrowheads="1"/>
          </p:cNvSpPr>
          <p:nvPr/>
        </p:nvSpPr>
        <p:spPr bwMode="auto">
          <a:xfrm>
            <a:off x="4800600" y="5257800"/>
            <a:ext cx="4216400" cy="1231106"/>
          </a:xfrm>
          <a:prstGeom prst="rect">
            <a:avLst/>
          </a:prstGeom>
          <a:solidFill>
            <a:srgbClr val="FFCC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dirty="0">
                <a:solidFill>
                  <a:schemeClr val="bg1">
                    <a:lumMod val="65000"/>
                  </a:schemeClr>
                </a:solidFill>
              </a:rPr>
              <a:t>Tilted-Disc Syndrome</a:t>
            </a:r>
          </a:p>
          <a:p>
            <a:pPr eaLnBrk="1" hangingPunct="1">
              <a:spcBef>
                <a:spcPct val="0"/>
              </a:spcBef>
              <a:buClrTx/>
              <a:buSzTx/>
              <a:buFontTx/>
              <a:buNone/>
            </a:pPr>
            <a:r>
              <a:rPr lang="en-US" altLang="en-US" sz="1200" dirty="0">
                <a:solidFill>
                  <a:srgbClr val="FFCC99"/>
                </a:solidFill>
              </a:rPr>
              <a:t>1) Superior pole appears…</a:t>
            </a:r>
            <a:r>
              <a:rPr lang="en-US" altLang="en-US" sz="1200" b="1" dirty="0">
                <a:solidFill>
                  <a:srgbClr val="FFCC99"/>
                </a:solidFill>
              </a:rPr>
              <a:t>elevated</a:t>
            </a:r>
            <a:r>
              <a:rPr lang="en-US" altLang="en-US" sz="1200" dirty="0">
                <a:solidFill>
                  <a:srgbClr val="FFCC99"/>
                </a:solidFill>
              </a:rPr>
              <a:t>, inferior… </a:t>
            </a:r>
            <a:r>
              <a:rPr lang="en-US" altLang="en-US" sz="1200" b="1" dirty="0">
                <a:solidFill>
                  <a:srgbClr val="FFCC99"/>
                </a:solidFill>
              </a:rPr>
              <a:t>recessed</a:t>
            </a:r>
          </a:p>
          <a:p>
            <a:pPr eaLnBrk="1" hangingPunct="1">
              <a:spcBef>
                <a:spcPct val="0"/>
              </a:spcBef>
              <a:buClrTx/>
              <a:buSzTx/>
              <a:buFontTx/>
              <a:buNone/>
            </a:pPr>
            <a:r>
              <a:rPr lang="en-US" altLang="en-US" sz="1200" dirty="0">
                <a:solidFill>
                  <a:srgbClr val="FFCC99"/>
                </a:solidFill>
              </a:rPr>
              <a:t>2) Associated with…</a:t>
            </a:r>
            <a:r>
              <a:rPr lang="en-US" altLang="en-US" sz="1200" b="1" dirty="0">
                <a:solidFill>
                  <a:srgbClr val="FFCC99"/>
                </a:solidFill>
              </a:rPr>
              <a:t>situs inversus</a:t>
            </a:r>
            <a:r>
              <a:rPr lang="en-US" altLang="en-US" sz="1200" dirty="0">
                <a:solidFill>
                  <a:srgbClr val="FFCC99"/>
                </a:solidFill>
              </a:rPr>
              <a:t> of retinal vessels</a:t>
            </a:r>
          </a:p>
          <a:p>
            <a:pPr eaLnBrk="1" hangingPunct="1">
              <a:spcBef>
                <a:spcPct val="0"/>
              </a:spcBef>
              <a:buClrTx/>
              <a:buSzTx/>
              <a:buFontTx/>
              <a:buNone/>
            </a:pPr>
            <a:r>
              <a:rPr lang="en-US" altLang="en-US" sz="1200" dirty="0">
                <a:solidFill>
                  <a:srgbClr val="FFCC99"/>
                </a:solidFill>
              </a:rPr>
              <a:t>3) Fundus abnormality produces… </a:t>
            </a:r>
            <a:r>
              <a:rPr lang="en-US" altLang="en-US" sz="1200" b="1" dirty="0">
                <a:solidFill>
                  <a:srgbClr val="FFCC99"/>
                </a:solidFill>
              </a:rPr>
              <a:t>myopic </a:t>
            </a:r>
            <a:r>
              <a:rPr lang="en-US" altLang="en-US" sz="1200" b="1" dirty="0" err="1">
                <a:solidFill>
                  <a:srgbClr val="FFCC99"/>
                </a:solidFill>
              </a:rPr>
              <a:t>astigm</a:t>
            </a:r>
            <a:endParaRPr lang="en-US" altLang="en-US" sz="1200" b="1" dirty="0">
              <a:solidFill>
                <a:srgbClr val="FFCC99"/>
              </a:solidFill>
            </a:endParaRPr>
          </a:p>
          <a:p>
            <a:pPr eaLnBrk="1" hangingPunct="1">
              <a:spcBef>
                <a:spcPct val="0"/>
              </a:spcBef>
              <a:buClrTx/>
              <a:buSzTx/>
              <a:buFontTx/>
              <a:buNone/>
            </a:pPr>
            <a:r>
              <a:rPr lang="en-US" altLang="en-US" sz="1200" dirty="0">
                <a:solidFill>
                  <a:srgbClr val="FFCC99"/>
                </a:solidFill>
              </a:rPr>
              <a:t>4) VF testing reveals…</a:t>
            </a:r>
            <a:r>
              <a:rPr lang="en-US" altLang="en-US" sz="1200" b="1" dirty="0">
                <a:solidFill>
                  <a:srgbClr val="FFCC99"/>
                </a:solidFill>
              </a:rPr>
              <a:t>bitemporal hemianopia</a:t>
            </a:r>
            <a:r>
              <a:rPr lang="en-US" altLang="en-US" sz="1200" dirty="0">
                <a:solidFill>
                  <a:srgbClr val="FFCC99"/>
                </a:solidFill>
              </a:rPr>
              <a:t> that </a:t>
            </a:r>
            <a:r>
              <a:rPr lang="en-US" altLang="en-US" sz="1200" dirty="0" err="1">
                <a:solidFill>
                  <a:srgbClr val="FFCC99"/>
                </a:solidFill>
              </a:rPr>
              <a:t>doesn’t</a:t>
            </a:r>
            <a:r>
              <a:rPr lang="en-US" altLang="en-US" sz="1200" b="1" dirty="0" err="1">
                <a:solidFill>
                  <a:srgbClr val="FFCC99"/>
                </a:solidFill>
              </a:rPr>
              <a:t>with</a:t>
            </a:r>
            <a:r>
              <a:rPr lang="en-US" altLang="en-US" sz="1200" b="1" dirty="0">
                <a:solidFill>
                  <a:srgbClr val="FFCC99"/>
                </a:solidFill>
              </a:rPr>
              <a:t> refract</a:t>
            </a:r>
          </a:p>
        </p:txBody>
      </p:sp>
      <p:sp>
        <p:nvSpPr>
          <p:cNvPr id="56330" name="Text Box 14">
            <a:extLst>
              <a:ext uri="{FF2B5EF4-FFF2-40B4-BE49-F238E27FC236}">
                <a16:creationId xmlns:a16="http://schemas.microsoft.com/office/drawing/2014/main" id="{E45ACE8A-191D-4C29-8A7A-120D0E2FCE5F}"/>
              </a:ext>
            </a:extLst>
          </p:cNvPr>
          <p:cNvSpPr txBox="1">
            <a:spLocks noChangeArrowheads="1"/>
          </p:cNvSpPr>
          <p:nvPr/>
        </p:nvSpPr>
        <p:spPr bwMode="auto">
          <a:xfrm>
            <a:off x="4648200" y="2576513"/>
            <a:ext cx="3522663" cy="862012"/>
          </a:xfrm>
          <a:prstGeom prst="rect">
            <a:avLst/>
          </a:prstGeom>
          <a:solidFill>
            <a:srgbClr val="FFC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solidFill>
                  <a:schemeClr val="bg1">
                    <a:lumMod val="65000"/>
                  </a:schemeClr>
                </a:solidFill>
              </a:rPr>
              <a:t>Myelinated RNFL</a:t>
            </a:r>
          </a:p>
          <a:p>
            <a:pPr eaLnBrk="1" hangingPunct="1">
              <a:spcBef>
                <a:spcPct val="0"/>
              </a:spcBef>
              <a:buClrTx/>
              <a:buSzTx/>
              <a:buFontTx/>
              <a:buNone/>
            </a:pPr>
            <a:r>
              <a:rPr lang="en-US" altLang="en-US" sz="1200">
                <a:solidFill>
                  <a:schemeClr val="bg1">
                    <a:lumMod val="65000"/>
                  </a:schemeClr>
                </a:solidFill>
              </a:rPr>
              <a:t>1) Myelin normally ends at the…</a:t>
            </a:r>
            <a:r>
              <a:rPr lang="en-US" altLang="en-US" sz="1200" b="1">
                <a:solidFill>
                  <a:schemeClr val="bg1">
                    <a:lumMod val="65000"/>
                  </a:schemeClr>
                </a:solidFill>
              </a:rPr>
              <a:t>lamina cribrosa</a:t>
            </a:r>
          </a:p>
          <a:p>
            <a:pPr eaLnBrk="1" hangingPunct="1">
              <a:spcBef>
                <a:spcPct val="0"/>
              </a:spcBef>
              <a:buClrTx/>
              <a:buSzTx/>
              <a:buFontTx/>
              <a:buNone/>
            </a:pPr>
            <a:r>
              <a:rPr lang="en-US" altLang="en-US" sz="1200">
                <a:solidFill>
                  <a:schemeClr val="bg1">
                    <a:lumMod val="65000"/>
                  </a:schemeClr>
                </a:solidFill>
              </a:rPr>
              <a:t>2) Can be…</a:t>
            </a:r>
            <a:r>
              <a:rPr lang="en-US" altLang="en-US" sz="1200" b="1">
                <a:solidFill>
                  <a:schemeClr val="bg1">
                    <a:lumMod val="65000"/>
                  </a:schemeClr>
                </a:solidFill>
              </a:rPr>
              <a:t>patchy</a:t>
            </a:r>
            <a:r>
              <a:rPr lang="en-US" altLang="en-US" sz="1200">
                <a:solidFill>
                  <a:schemeClr val="bg1">
                    <a:lumMod val="65000"/>
                  </a:schemeClr>
                </a:solidFill>
              </a:rPr>
              <a:t> and </a:t>
            </a:r>
            <a:r>
              <a:rPr lang="en-US" altLang="en-US" sz="1200" b="1">
                <a:solidFill>
                  <a:schemeClr val="bg1">
                    <a:lumMod val="65000"/>
                  </a:schemeClr>
                </a:solidFill>
              </a:rPr>
              <a:t>discontinuous</a:t>
            </a:r>
          </a:p>
          <a:p>
            <a:pPr eaLnBrk="1" hangingPunct="1">
              <a:spcBef>
                <a:spcPct val="0"/>
              </a:spcBef>
              <a:buClrTx/>
              <a:buSzTx/>
              <a:buFontTx/>
              <a:buNone/>
            </a:pPr>
            <a:r>
              <a:rPr lang="en-US" altLang="en-US" sz="1200">
                <a:solidFill>
                  <a:schemeClr val="bg1">
                    <a:lumMod val="65000"/>
                  </a:schemeClr>
                </a:solidFill>
              </a:rPr>
              <a:t>3) Corresponding VF has an…</a:t>
            </a:r>
            <a:r>
              <a:rPr lang="en-US" altLang="en-US" sz="1200" b="1">
                <a:solidFill>
                  <a:schemeClr val="bg1">
                    <a:lumMod val="65000"/>
                  </a:schemeClr>
                </a:solidFill>
              </a:rPr>
              <a:t>absolute</a:t>
            </a:r>
            <a:r>
              <a:rPr lang="en-US" altLang="en-US" sz="1200">
                <a:solidFill>
                  <a:schemeClr val="bg1">
                    <a:lumMod val="65000"/>
                  </a:schemeClr>
                </a:solidFill>
              </a:rPr>
              <a:t> scotoma</a:t>
            </a:r>
          </a:p>
        </p:txBody>
      </p:sp>
      <p:sp>
        <p:nvSpPr>
          <p:cNvPr id="56331" name="Text Box 15">
            <a:extLst>
              <a:ext uri="{FF2B5EF4-FFF2-40B4-BE49-F238E27FC236}">
                <a16:creationId xmlns:a16="http://schemas.microsoft.com/office/drawing/2014/main" id="{E7D5CBA5-0945-4399-B0FB-53830B5EE3B7}"/>
              </a:ext>
            </a:extLst>
          </p:cNvPr>
          <p:cNvSpPr txBox="1">
            <a:spLocks noChangeArrowheads="1"/>
          </p:cNvSpPr>
          <p:nvPr/>
        </p:nvSpPr>
        <p:spPr bwMode="auto">
          <a:xfrm>
            <a:off x="5410200" y="1687513"/>
            <a:ext cx="3640740" cy="677108"/>
          </a:xfrm>
          <a:prstGeom prst="rect">
            <a:avLst/>
          </a:prstGeom>
          <a:solidFill>
            <a:srgbClr val="FFFF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solidFill>
                  <a:schemeClr val="bg1">
                    <a:lumMod val="75000"/>
                  </a:schemeClr>
                </a:solidFill>
              </a:rPr>
              <a:t>Megalopapilla</a:t>
            </a:r>
          </a:p>
          <a:p>
            <a:pPr eaLnBrk="1" hangingPunct="1">
              <a:spcBef>
                <a:spcPct val="0"/>
              </a:spcBef>
              <a:buClrTx/>
              <a:buSzTx/>
              <a:buFontTx/>
              <a:buNone/>
            </a:pPr>
            <a:r>
              <a:rPr lang="en-US" altLang="en-US" sz="1200">
                <a:solidFill>
                  <a:schemeClr val="bg1">
                    <a:lumMod val="75000"/>
                  </a:schemeClr>
                </a:solidFill>
              </a:rPr>
              <a:t>1) Abnormally large diameter of…</a:t>
            </a:r>
            <a:r>
              <a:rPr lang="en-US" altLang="en-US" sz="1200" b="1">
                <a:solidFill>
                  <a:schemeClr val="bg1">
                    <a:lumMod val="75000"/>
                  </a:schemeClr>
                </a:solidFill>
              </a:rPr>
              <a:t>disc </a:t>
            </a:r>
            <a:r>
              <a:rPr lang="en-US" altLang="en-US" sz="1200">
                <a:solidFill>
                  <a:schemeClr val="bg1">
                    <a:lumMod val="75000"/>
                  </a:schemeClr>
                </a:solidFill>
              </a:rPr>
              <a:t>and</a:t>
            </a:r>
            <a:r>
              <a:rPr lang="en-US" altLang="en-US" sz="1200" b="1">
                <a:solidFill>
                  <a:schemeClr val="bg1">
                    <a:lumMod val="75000"/>
                  </a:schemeClr>
                </a:solidFill>
              </a:rPr>
              <a:t> cup</a:t>
            </a:r>
          </a:p>
          <a:p>
            <a:pPr eaLnBrk="1" hangingPunct="1">
              <a:spcBef>
                <a:spcPct val="0"/>
              </a:spcBef>
              <a:buClrTx/>
              <a:buSzTx/>
              <a:buFontTx/>
              <a:buNone/>
            </a:pPr>
            <a:r>
              <a:rPr lang="en-US" altLang="en-US" sz="1200">
                <a:solidFill>
                  <a:schemeClr val="bg1">
                    <a:lumMod val="75000"/>
                  </a:schemeClr>
                </a:solidFill>
              </a:rPr>
              <a:t>2) VF testing may reveal an…</a:t>
            </a:r>
            <a:r>
              <a:rPr lang="en-US" altLang="en-US" sz="1200" b="1">
                <a:solidFill>
                  <a:schemeClr val="bg1">
                    <a:lumMod val="75000"/>
                  </a:schemeClr>
                </a:solidFill>
              </a:rPr>
              <a:t>enlarged blind spot</a:t>
            </a:r>
          </a:p>
        </p:txBody>
      </p:sp>
      <p:sp>
        <p:nvSpPr>
          <p:cNvPr id="56332" name="Rectangle 16">
            <a:extLst>
              <a:ext uri="{FF2B5EF4-FFF2-40B4-BE49-F238E27FC236}">
                <a16:creationId xmlns:a16="http://schemas.microsoft.com/office/drawing/2014/main" id="{9903A9B6-4ADC-41AE-8364-4CA69AFD171D}"/>
              </a:ext>
            </a:extLst>
          </p:cNvPr>
          <p:cNvSpPr>
            <a:spLocks noChangeArrowheads="1"/>
          </p:cNvSpPr>
          <p:nvPr/>
        </p:nvSpPr>
        <p:spPr bwMode="auto">
          <a:xfrm>
            <a:off x="457200" y="122238"/>
            <a:ext cx="7543800" cy="8683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b"/>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ct val="85000"/>
              </a:lnSpc>
              <a:spcBef>
                <a:spcPct val="0"/>
              </a:spcBef>
              <a:buClrTx/>
              <a:buSzTx/>
              <a:buFontTx/>
              <a:buNone/>
            </a:pPr>
            <a:r>
              <a:rPr lang="en-US" altLang="en-US" sz="3200" b="1" dirty="0">
                <a:solidFill>
                  <a:schemeClr val="tx2"/>
                </a:solidFill>
              </a:rPr>
              <a:t>Developmental Abnormalities of the Optic Nerve Head</a:t>
            </a:r>
            <a:endParaRPr lang="en-US" altLang="en-US" sz="3200" dirty="0">
              <a:solidFill>
                <a:schemeClr val="tx2"/>
              </a:solidFill>
            </a:endParaRPr>
          </a:p>
        </p:txBody>
      </p:sp>
      <p:sp>
        <p:nvSpPr>
          <p:cNvPr id="56333" name="Slide Number Placeholder 1">
            <a:extLst>
              <a:ext uri="{FF2B5EF4-FFF2-40B4-BE49-F238E27FC236}">
                <a16:creationId xmlns:a16="http://schemas.microsoft.com/office/drawing/2014/main" id="{78499CE2-A9E0-46C2-9DCB-B4E6966EE106}"/>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2B87E55C-60DB-4AA1-99CA-117E25294934}" type="slidenum">
              <a:rPr lang="en-US" altLang="en-US" sz="1000"/>
              <a:pPr>
                <a:spcBef>
                  <a:spcPct val="0"/>
                </a:spcBef>
                <a:buClrTx/>
                <a:buSzTx/>
                <a:buFontTx/>
                <a:buNone/>
              </a:pPr>
              <a:t>159</a:t>
            </a:fld>
            <a:endParaRPr lang="en-US" altLang="en-US" sz="1000"/>
          </a:p>
        </p:txBody>
      </p:sp>
      <p:sp>
        <p:nvSpPr>
          <p:cNvPr id="20" name="Text Box 10">
            <a:extLst>
              <a:ext uri="{FF2B5EF4-FFF2-40B4-BE49-F238E27FC236}">
                <a16:creationId xmlns:a16="http://schemas.microsoft.com/office/drawing/2014/main" id="{4F5CB1D8-CA09-4A1A-9DBB-3D21FA005662}"/>
              </a:ext>
            </a:extLst>
          </p:cNvPr>
          <p:cNvSpPr txBox="1">
            <a:spLocks noChangeArrowheads="1"/>
          </p:cNvSpPr>
          <p:nvPr/>
        </p:nvSpPr>
        <p:spPr bwMode="auto">
          <a:xfrm>
            <a:off x="1371600" y="4267200"/>
            <a:ext cx="3057525" cy="2154238"/>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Morning-Glory Disc</a:t>
            </a:r>
          </a:p>
          <a:p>
            <a:pPr eaLnBrk="1" hangingPunct="1">
              <a:spcBef>
                <a:spcPct val="0"/>
              </a:spcBef>
              <a:buClrTx/>
              <a:buSzTx/>
              <a:buFontTx/>
              <a:buNone/>
            </a:pPr>
            <a:r>
              <a:rPr lang="en-US" altLang="en-US" sz="1200"/>
              <a:t>--DFE reveals:</a:t>
            </a:r>
          </a:p>
          <a:p>
            <a:pPr eaLnBrk="1" hangingPunct="1">
              <a:spcBef>
                <a:spcPct val="0"/>
              </a:spcBef>
              <a:buClrTx/>
              <a:buSzTx/>
              <a:buFontTx/>
              <a:buNone/>
            </a:pPr>
            <a:r>
              <a:rPr lang="en-US" altLang="en-US" sz="1200"/>
              <a:t>  1) A funnel-shaped…</a:t>
            </a:r>
            <a:r>
              <a:rPr lang="en-US" altLang="en-US" sz="1200" b="1">
                <a:solidFill>
                  <a:srgbClr val="0000FF"/>
                </a:solidFill>
              </a:rPr>
              <a:t>excavation</a:t>
            </a:r>
            <a:endParaRPr lang="en-US" altLang="en-US" sz="1200"/>
          </a:p>
          <a:p>
            <a:pPr eaLnBrk="1" hangingPunct="1">
              <a:spcBef>
                <a:spcPct val="0"/>
              </a:spcBef>
              <a:buClrTx/>
              <a:buSzTx/>
              <a:buFontTx/>
              <a:buNone/>
            </a:pPr>
            <a:r>
              <a:rPr lang="en-US" altLang="en-US" sz="1200"/>
              <a:t>  2) Number of vessels crossing the rim</a:t>
            </a:r>
          </a:p>
          <a:p>
            <a:pPr eaLnBrk="1" hangingPunct="1">
              <a:spcBef>
                <a:spcPct val="0"/>
              </a:spcBef>
              <a:buClrTx/>
              <a:buSzTx/>
              <a:buFontTx/>
              <a:buNone/>
            </a:pPr>
            <a:r>
              <a:rPr lang="en-US" altLang="en-US" sz="1200"/>
              <a:t>    seems abnormally…</a:t>
            </a:r>
            <a:r>
              <a:rPr lang="en-US" altLang="en-US" sz="1200" b="1">
                <a:solidFill>
                  <a:srgbClr val="0000FF"/>
                </a:solidFill>
              </a:rPr>
              <a:t>high</a:t>
            </a:r>
            <a:r>
              <a:rPr lang="en-US" altLang="en-US" sz="1200"/>
              <a:t> </a:t>
            </a:r>
            <a:endParaRPr lang="en-US" altLang="en-US" sz="1200" b="1">
              <a:solidFill>
                <a:srgbClr val="0000FF"/>
              </a:solidFill>
            </a:endParaRPr>
          </a:p>
          <a:p>
            <a:pPr eaLnBrk="1" hangingPunct="1">
              <a:spcBef>
                <a:spcPct val="0"/>
              </a:spcBef>
              <a:buClrTx/>
              <a:buSzTx/>
              <a:buFontTx/>
              <a:buNone/>
            </a:pPr>
            <a:r>
              <a:rPr lang="en-US" altLang="en-US" sz="1200"/>
              <a:t>--Tissue is…</a:t>
            </a:r>
            <a:r>
              <a:rPr lang="en-US" altLang="en-US" sz="1200" b="1">
                <a:solidFill>
                  <a:srgbClr val="0000FF"/>
                </a:solidFill>
              </a:rPr>
              <a:t>contractile</a:t>
            </a:r>
            <a:r>
              <a:rPr lang="en-US" altLang="en-US" sz="1200"/>
              <a:t>, so cup seems</a:t>
            </a:r>
          </a:p>
          <a:p>
            <a:pPr eaLnBrk="1" hangingPunct="1">
              <a:spcBef>
                <a:spcPct val="0"/>
              </a:spcBef>
              <a:buClrTx/>
              <a:buSzTx/>
              <a:buFontTx/>
              <a:buNone/>
            </a:pPr>
            <a:r>
              <a:rPr lang="en-US" altLang="en-US" sz="1200"/>
              <a:t>  to…</a:t>
            </a:r>
            <a:r>
              <a:rPr lang="en-US" altLang="en-US" sz="1200" b="1">
                <a:solidFill>
                  <a:srgbClr val="0000FF"/>
                </a:solidFill>
              </a:rPr>
              <a:t>open </a:t>
            </a:r>
            <a:r>
              <a:rPr lang="en-US" altLang="en-US" sz="1200">
                <a:solidFill>
                  <a:srgbClr val="0000FF"/>
                </a:solidFill>
              </a:rPr>
              <a:t>and</a:t>
            </a:r>
            <a:r>
              <a:rPr lang="en-US" altLang="en-US" sz="1200" b="1">
                <a:solidFill>
                  <a:srgbClr val="0000FF"/>
                </a:solidFill>
              </a:rPr>
              <a:t> close</a:t>
            </a:r>
            <a:r>
              <a:rPr lang="en-US" altLang="en-US" sz="1200"/>
              <a:t> (like its namesake,  </a:t>
            </a:r>
          </a:p>
          <a:p>
            <a:pPr eaLnBrk="1" hangingPunct="1">
              <a:spcBef>
                <a:spcPct val="0"/>
              </a:spcBef>
              <a:buClrTx/>
              <a:buSzTx/>
              <a:buFontTx/>
              <a:buNone/>
            </a:pPr>
            <a:r>
              <a:rPr lang="en-US" altLang="en-US" sz="1200"/>
              <a:t>  the morning-glory flower)</a:t>
            </a:r>
          </a:p>
          <a:p>
            <a:pPr eaLnBrk="1" hangingPunct="1">
              <a:spcBef>
                <a:spcPct val="0"/>
              </a:spcBef>
              <a:buClrTx/>
              <a:buSzTx/>
              <a:buFontTx/>
              <a:buNone/>
            </a:pPr>
            <a:r>
              <a:rPr lang="en-US" altLang="en-US" sz="1200"/>
              <a:t>--VA usually…</a:t>
            </a:r>
            <a:r>
              <a:rPr lang="en-US" altLang="en-US" sz="1200" b="1">
                <a:solidFill>
                  <a:srgbClr val="0000FF"/>
                </a:solidFill>
              </a:rPr>
              <a:t>20/200</a:t>
            </a:r>
            <a:r>
              <a:rPr lang="en-US" altLang="en-US" sz="1200"/>
              <a:t>, but can be…</a:t>
            </a:r>
          </a:p>
          <a:p>
            <a:pPr eaLnBrk="1" hangingPunct="1">
              <a:spcBef>
                <a:spcPct val="0"/>
              </a:spcBef>
              <a:buClrTx/>
              <a:buSzTx/>
              <a:buFontTx/>
              <a:buNone/>
            </a:pPr>
            <a:r>
              <a:rPr lang="en-US" altLang="en-US" sz="1200"/>
              <a:t>   </a:t>
            </a:r>
            <a:r>
              <a:rPr lang="en-US" altLang="en-US" sz="1200" b="1">
                <a:solidFill>
                  <a:srgbClr val="0000FF"/>
                </a:solidFill>
              </a:rPr>
              <a:t>20/20&lt;-&gt;NLP</a:t>
            </a:r>
          </a:p>
          <a:p>
            <a:pPr eaLnBrk="1" hangingPunct="1">
              <a:spcBef>
                <a:spcPct val="0"/>
              </a:spcBef>
              <a:buClrTx/>
              <a:buSzTx/>
              <a:buFontTx/>
              <a:buNone/>
            </a:pPr>
            <a:r>
              <a:rPr lang="en-US" altLang="en-US" sz="1200"/>
              <a:t>--1/3 develop…</a:t>
            </a:r>
            <a:r>
              <a:rPr lang="en-US" altLang="en-US" sz="1200" b="1">
                <a:solidFill>
                  <a:srgbClr val="CCECFF"/>
                </a:solidFill>
              </a:rPr>
              <a:t>serous</a:t>
            </a:r>
            <a:r>
              <a:rPr lang="en-US" altLang="en-US" sz="1200" b="1">
                <a:solidFill>
                  <a:srgbClr val="0000FF"/>
                </a:solidFill>
              </a:rPr>
              <a:t> </a:t>
            </a:r>
            <a:r>
              <a:rPr lang="en-US" altLang="en-US" sz="1200" b="1">
                <a:solidFill>
                  <a:srgbClr val="CCECFF"/>
                </a:solidFill>
              </a:rPr>
              <a:t>RD</a:t>
            </a:r>
          </a:p>
        </p:txBody>
      </p:sp>
      <p:sp>
        <p:nvSpPr>
          <p:cNvPr id="21" name="Text Box 3">
            <a:extLst>
              <a:ext uri="{FF2B5EF4-FFF2-40B4-BE49-F238E27FC236}">
                <a16:creationId xmlns:a16="http://schemas.microsoft.com/office/drawing/2014/main" id="{41E65286-1344-4B1D-9C7C-2CEEABB1C361}"/>
              </a:ext>
            </a:extLst>
          </p:cNvPr>
          <p:cNvSpPr txBox="1">
            <a:spLocks noChangeArrowheads="1"/>
          </p:cNvSpPr>
          <p:nvPr/>
        </p:nvSpPr>
        <p:spPr bwMode="auto">
          <a:xfrm>
            <a:off x="793750" y="3505200"/>
            <a:ext cx="2274888" cy="677863"/>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r>
              <a:rPr lang="en-US" altLang="en-US" sz="1400" b="1">
                <a:solidFill>
                  <a:schemeClr val="bg1">
                    <a:lumMod val="65000"/>
                  </a:schemeClr>
                </a:solidFill>
              </a:rPr>
              <a:t>Optic Pit/Hole</a:t>
            </a:r>
          </a:p>
          <a:p>
            <a:pPr eaLnBrk="1" hangingPunct="1">
              <a:defRPr/>
            </a:pPr>
            <a:r>
              <a:rPr lang="en-US" altLang="en-US" sz="1200">
                <a:solidFill>
                  <a:schemeClr val="bg1">
                    <a:lumMod val="65000"/>
                  </a:schemeClr>
                </a:solidFill>
              </a:rPr>
              <a:t>--Associated with…</a:t>
            </a:r>
            <a:r>
              <a:rPr lang="en-US" altLang="en-US" sz="1200" b="1">
                <a:solidFill>
                  <a:schemeClr val="bg1">
                    <a:lumMod val="65000"/>
                  </a:schemeClr>
                </a:solidFill>
              </a:rPr>
              <a:t>serous RD</a:t>
            </a:r>
          </a:p>
          <a:p>
            <a:pPr eaLnBrk="1" hangingPunct="1">
              <a:defRPr/>
            </a:pPr>
            <a:r>
              <a:rPr lang="en-US" altLang="en-US" sz="1200" b="1">
                <a:solidFill>
                  <a:schemeClr val="bg1">
                    <a:lumMod val="65000"/>
                  </a:schemeClr>
                </a:solidFill>
              </a:rPr>
              <a:t>  in adulthood</a:t>
            </a:r>
          </a:p>
        </p:txBody>
      </p:sp>
      <p:sp>
        <p:nvSpPr>
          <p:cNvPr id="22" name="Line 4">
            <a:extLst>
              <a:ext uri="{FF2B5EF4-FFF2-40B4-BE49-F238E27FC236}">
                <a16:creationId xmlns:a16="http://schemas.microsoft.com/office/drawing/2014/main" id="{F29D141A-2FBA-4218-A5EF-4F64786EAFD0}"/>
              </a:ext>
            </a:extLst>
          </p:cNvPr>
          <p:cNvSpPr>
            <a:spLocks noChangeShapeType="1"/>
          </p:cNvSpPr>
          <p:nvPr/>
        </p:nvSpPr>
        <p:spPr bwMode="auto">
          <a:xfrm flipH="1">
            <a:off x="1600200" y="2057400"/>
            <a:ext cx="1524000" cy="381000"/>
          </a:xfrm>
          <a:prstGeom prst="line">
            <a:avLst/>
          </a:prstGeom>
          <a:noFill/>
          <a:ln w="9525">
            <a:solidFill>
              <a:schemeClr val="bg1">
                <a:lumMod val="6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en-US">
              <a:latin typeface="Arial" charset="0"/>
            </a:endParaRPr>
          </a:p>
        </p:txBody>
      </p:sp>
      <p:sp>
        <p:nvSpPr>
          <p:cNvPr id="23" name="Text Box 6">
            <a:extLst>
              <a:ext uri="{FF2B5EF4-FFF2-40B4-BE49-F238E27FC236}">
                <a16:creationId xmlns:a16="http://schemas.microsoft.com/office/drawing/2014/main" id="{5DFD5389-5F0F-430B-9FE9-4FD1DA507055}"/>
              </a:ext>
            </a:extLst>
          </p:cNvPr>
          <p:cNvSpPr txBox="1">
            <a:spLocks noChangeArrowheads="1"/>
          </p:cNvSpPr>
          <p:nvPr/>
        </p:nvSpPr>
        <p:spPr bwMode="auto">
          <a:xfrm>
            <a:off x="1341438" y="1524000"/>
            <a:ext cx="3543300" cy="4587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algn="ctr" eaLnBrk="1" hangingPunct="1">
              <a:lnSpc>
                <a:spcPct val="85000"/>
              </a:lnSpc>
              <a:defRPr/>
            </a:pPr>
            <a:r>
              <a:rPr lang="en-US" altLang="en-US" sz="1400" i="1">
                <a:solidFill>
                  <a:schemeClr val="bg1">
                    <a:lumMod val="65000"/>
                  </a:schemeClr>
                </a:solidFill>
              </a:rPr>
              <a:t>These three are all secondary to abnormal</a:t>
            </a:r>
          </a:p>
          <a:p>
            <a:pPr algn="ctr" eaLnBrk="1" hangingPunct="1">
              <a:lnSpc>
                <a:spcPct val="85000"/>
              </a:lnSpc>
              <a:defRPr/>
            </a:pPr>
            <a:r>
              <a:rPr lang="en-US" altLang="en-US" sz="1400" i="1">
                <a:solidFill>
                  <a:schemeClr val="bg1">
                    <a:lumMod val="65000"/>
                  </a:schemeClr>
                </a:solidFill>
              </a:rPr>
              <a:t>closure of the embryonic optic fissure</a:t>
            </a:r>
          </a:p>
        </p:txBody>
      </p:sp>
      <p:sp>
        <p:nvSpPr>
          <p:cNvPr id="24" name="Text Box 7">
            <a:extLst>
              <a:ext uri="{FF2B5EF4-FFF2-40B4-BE49-F238E27FC236}">
                <a16:creationId xmlns:a16="http://schemas.microsoft.com/office/drawing/2014/main" id="{204468A2-E2DD-443A-AC88-37688980B366}"/>
              </a:ext>
            </a:extLst>
          </p:cNvPr>
          <p:cNvSpPr txBox="1">
            <a:spLocks noChangeArrowheads="1"/>
          </p:cNvSpPr>
          <p:nvPr/>
        </p:nvSpPr>
        <p:spPr bwMode="auto">
          <a:xfrm>
            <a:off x="76200" y="2514600"/>
            <a:ext cx="2782888" cy="862013"/>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r>
              <a:rPr lang="en-US" altLang="en-US" sz="1400" b="1">
                <a:solidFill>
                  <a:schemeClr val="bg1">
                    <a:lumMod val="65000"/>
                  </a:schemeClr>
                </a:solidFill>
              </a:rPr>
              <a:t>Optic Nerve Coloboma</a:t>
            </a:r>
          </a:p>
          <a:p>
            <a:pPr eaLnBrk="1" hangingPunct="1">
              <a:defRPr/>
            </a:pPr>
            <a:r>
              <a:rPr lang="en-US" altLang="en-US" sz="1200">
                <a:solidFill>
                  <a:schemeClr val="bg1">
                    <a:lumMod val="65000"/>
                  </a:schemeClr>
                </a:solidFill>
              </a:rPr>
              <a:t>1) May resemble…</a:t>
            </a:r>
            <a:r>
              <a:rPr lang="en-US" altLang="en-US" sz="1200" b="1">
                <a:solidFill>
                  <a:schemeClr val="bg1">
                    <a:lumMod val="65000"/>
                  </a:schemeClr>
                </a:solidFill>
              </a:rPr>
              <a:t>deep cupping</a:t>
            </a:r>
          </a:p>
          <a:p>
            <a:pPr eaLnBrk="1" hangingPunct="1">
              <a:defRPr/>
            </a:pPr>
            <a:r>
              <a:rPr lang="en-US" altLang="en-US" sz="1200">
                <a:solidFill>
                  <a:schemeClr val="bg1">
                    <a:lumMod val="65000"/>
                  </a:schemeClr>
                </a:solidFill>
              </a:rPr>
              <a:t>2) Can be…</a:t>
            </a:r>
            <a:r>
              <a:rPr lang="en-US" altLang="en-US" sz="1200" b="1">
                <a:solidFill>
                  <a:schemeClr val="bg1">
                    <a:lumMod val="65000"/>
                  </a:schemeClr>
                </a:solidFill>
              </a:rPr>
              <a:t>bilateral, asymmetric</a:t>
            </a:r>
          </a:p>
          <a:p>
            <a:pPr eaLnBrk="1" hangingPunct="1">
              <a:defRPr/>
            </a:pPr>
            <a:r>
              <a:rPr lang="en-US" altLang="en-US" sz="1200">
                <a:solidFill>
                  <a:schemeClr val="bg1">
                    <a:lumMod val="65000"/>
                  </a:schemeClr>
                </a:solidFill>
              </a:rPr>
              <a:t>3) Part of the…</a:t>
            </a:r>
            <a:r>
              <a:rPr lang="en-US" altLang="en-US" sz="1200" b="1">
                <a:solidFill>
                  <a:schemeClr val="bg1">
                    <a:lumMod val="65000"/>
                  </a:schemeClr>
                </a:solidFill>
              </a:rPr>
              <a:t>CHARGE association</a:t>
            </a:r>
          </a:p>
        </p:txBody>
      </p:sp>
      <p:sp>
        <p:nvSpPr>
          <p:cNvPr id="25" name="Line 8">
            <a:extLst>
              <a:ext uri="{FF2B5EF4-FFF2-40B4-BE49-F238E27FC236}">
                <a16:creationId xmlns:a16="http://schemas.microsoft.com/office/drawing/2014/main" id="{EDEEAEB6-5352-41F1-8557-B23E6F4B4721}"/>
              </a:ext>
            </a:extLst>
          </p:cNvPr>
          <p:cNvSpPr>
            <a:spLocks noChangeShapeType="1"/>
          </p:cNvSpPr>
          <p:nvPr/>
        </p:nvSpPr>
        <p:spPr bwMode="auto">
          <a:xfrm flipH="1">
            <a:off x="2971800" y="2057400"/>
            <a:ext cx="152400" cy="1447800"/>
          </a:xfrm>
          <a:prstGeom prst="line">
            <a:avLst/>
          </a:prstGeom>
          <a:noFill/>
          <a:ln w="9525">
            <a:solidFill>
              <a:schemeClr val="bg1">
                <a:lumMod val="6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en-US">
              <a:latin typeface="Arial" charset="0"/>
            </a:endParaRPr>
          </a:p>
        </p:txBody>
      </p:sp>
      <p:sp>
        <p:nvSpPr>
          <p:cNvPr id="26" name="Text Box 9">
            <a:extLst>
              <a:ext uri="{FF2B5EF4-FFF2-40B4-BE49-F238E27FC236}">
                <a16:creationId xmlns:a16="http://schemas.microsoft.com/office/drawing/2014/main" id="{966E8F5F-47FB-451D-A3AD-4D6CFA5F356D}"/>
              </a:ext>
            </a:extLst>
          </p:cNvPr>
          <p:cNvSpPr txBox="1">
            <a:spLocks noChangeArrowheads="1"/>
          </p:cNvSpPr>
          <p:nvPr/>
        </p:nvSpPr>
        <p:spPr bwMode="auto">
          <a:xfrm>
            <a:off x="1371600" y="4267200"/>
            <a:ext cx="3057525" cy="2154238"/>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r>
              <a:rPr lang="en-US" altLang="en-US" sz="1400" b="1" dirty="0">
                <a:solidFill>
                  <a:schemeClr val="bg1">
                    <a:lumMod val="65000"/>
                  </a:schemeClr>
                </a:solidFill>
              </a:rPr>
              <a:t>Morning-Glory Disc</a:t>
            </a:r>
          </a:p>
          <a:p>
            <a:pPr eaLnBrk="1" hangingPunct="1">
              <a:defRPr/>
            </a:pPr>
            <a:r>
              <a:rPr lang="en-US" altLang="en-US" sz="1200" dirty="0">
                <a:solidFill>
                  <a:schemeClr val="bg1">
                    <a:lumMod val="65000"/>
                  </a:schemeClr>
                </a:solidFill>
              </a:rPr>
              <a:t>--DFE reveals:</a:t>
            </a:r>
          </a:p>
          <a:p>
            <a:pPr eaLnBrk="1" hangingPunct="1">
              <a:defRPr/>
            </a:pPr>
            <a:r>
              <a:rPr lang="en-US" altLang="en-US" sz="1200" dirty="0">
                <a:solidFill>
                  <a:schemeClr val="bg1">
                    <a:lumMod val="65000"/>
                  </a:schemeClr>
                </a:solidFill>
              </a:rPr>
              <a:t>  1) A funnel-shaped…</a:t>
            </a:r>
            <a:r>
              <a:rPr lang="en-US" altLang="en-US" sz="1200" b="1" dirty="0">
                <a:solidFill>
                  <a:schemeClr val="bg1">
                    <a:lumMod val="65000"/>
                  </a:schemeClr>
                </a:solidFill>
              </a:rPr>
              <a:t>excavation</a:t>
            </a:r>
            <a:endParaRPr lang="en-US" altLang="en-US" sz="1200" dirty="0">
              <a:solidFill>
                <a:schemeClr val="bg1">
                  <a:lumMod val="65000"/>
                </a:schemeClr>
              </a:solidFill>
            </a:endParaRPr>
          </a:p>
          <a:p>
            <a:pPr eaLnBrk="1" hangingPunct="1">
              <a:defRPr/>
            </a:pPr>
            <a:r>
              <a:rPr lang="en-US" altLang="en-US" sz="1200" dirty="0">
                <a:solidFill>
                  <a:schemeClr val="bg1">
                    <a:lumMod val="65000"/>
                  </a:schemeClr>
                </a:solidFill>
              </a:rPr>
              <a:t>  2) Number of vessels crossing the rim</a:t>
            </a:r>
          </a:p>
          <a:p>
            <a:pPr eaLnBrk="1" hangingPunct="1">
              <a:defRPr/>
            </a:pPr>
            <a:r>
              <a:rPr lang="en-US" altLang="en-US" sz="1200" dirty="0">
                <a:solidFill>
                  <a:schemeClr val="bg1">
                    <a:lumMod val="65000"/>
                  </a:schemeClr>
                </a:solidFill>
              </a:rPr>
              <a:t>    seems abnormally…</a:t>
            </a:r>
            <a:r>
              <a:rPr lang="en-US" altLang="en-US" sz="1200" b="1" dirty="0">
                <a:solidFill>
                  <a:schemeClr val="bg1">
                    <a:lumMod val="65000"/>
                  </a:schemeClr>
                </a:solidFill>
              </a:rPr>
              <a:t>high</a:t>
            </a:r>
            <a:r>
              <a:rPr lang="en-US" altLang="en-US" sz="1200" dirty="0">
                <a:solidFill>
                  <a:schemeClr val="bg1">
                    <a:lumMod val="65000"/>
                  </a:schemeClr>
                </a:solidFill>
              </a:rPr>
              <a:t> </a:t>
            </a:r>
            <a:endParaRPr lang="en-US" altLang="en-US" sz="1200" b="1" dirty="0">
              <a:solidFill>
                <a:schemeClr val="bg1">
                  <a:lumMod val="65000"/>
                </a:schemeClr>
              </a:solidFill>
            </a:endParaRPr>
          </a:p>
          <a:p>
            <a:pPr eaLnBrk="1" hangingPunct="1">
              <a:defRPr/>
            </a:pPr>
            <a:r>
              <a:rPr lang="en-US" altLang="en-US" sz="1200" dirty="0">
                <a:solidFill>
                  <a:schemeClr val="bg1">
                    <a:lumMod val="65000"/>
                  </a:schemeClr>
                </a:solidFill>
              </a:rPr>
              <a:t>--Tissue is…</a:t>
            </a:r>
            <a:r>
              <a:rPr lang="en-US" altLang="en-US" sz="1200" b="1" dirty="0">
                <a:solidFill>
                  <a:schemeClr val="bg1">
                    <a:lumMod val="65000"/>
                  </a:schemeClr>
                </a:solidFill>
              </a:rPr>
              <a:t>contractile</a:t>
            </a:r>
            <a:r>
              <a:rPr lang="en-US" altLang="en-US" sz="1200" dirty="0">
                <a:solidFill>
                  <a:schemeClr val="bg1">
                    <a:lumMod val="65000"/>
                  </a:schemeClr>
                </a:solidFill>
              </a:rPr>
              <a:t>, so cup seems</a:t>
            </a:r>
          </a:p>
          <a:p>
            <a:pPr eaLnBrk="1" hangingPunct="1">
              <a:defRPr/>
            </a:pPr>
            <a:r>
              <a:rPr lang="en-US" altLang="en-US" sz="1200" dirty="0">
                <a:solidFill>
                  <a:schemeClr val="bg1">
                    <a:lumMod val="65000"/>
                  </a:schemeClr>
                </a:solidFill>
              </a:rPr>
              <a:t>  to…</a:t>
            </a:r>
            <a:r>
              <a:rPr lang="en-US" altLang="en-US" sz="1200" b="1" dirty="0">
                <a:solidFill>
                  <a:schemeClr val="bg1">
                    <a:lumMod val="65000"/>
                  </a:schemeClr>
                </a:solidFill>
              </a:rPr>
              <a:t>open </a:t>
            </a:r>
            <a:r>
              <a:rPr lang="en-US" altLang="en-US" sz="1200" dirty="0">
                <a:solidFill>
                  <a:schemeClr val="bg1">
                    <a:lumMod val="65000"/>
                  </a:schemeClr>
                </a:solidFill>
              </a:rPr>
              <a:t>and</a:t>
            </a:r>
            <a:r>
              <a:rPr lang="en-US" altLang="en-US" sz="1200" b="1" dirty="0">
                <a:solidFill>
                  <a:schemeClr val="bg1">
                    <a:lumMod val="65000"/>
                  </a:schemeClr>
                </a:solidFill>
              </a:rPr>
              <a:t> close</a:t>
            </a:r>
            <a:r>
              <a:rPr lang="en-US" altLang="en-US" sz="1200" dirty="0">
                <a:solidFill>
                  <a:schemeClr val="bg1">
                    <a:lumMod val="65000"/>
                  </a:schemeClr>
                </a:solidFill>
              </a:rPr>
              <a:t> (like its namesake,  </a:t>
            </a:r>
          </a:p>
          <a:p>
            <a:pPr eaLnBrk="1" hangingPunct="1">
              <a:defRPr/>
            </a:pPr>
            <a:r>
              <a:rPr lang="en-US" altLang="en-US" sz="1200" dirty="0">
                <a:solidFill>
                  <a:schemeClr val="bg1">
                    <a:lumMod val="65000"/>
                  </a:schemeClr>
                </a:solidFill>
              </a:rPr>
              <a:t>  the morning-glory flower)</a:t>
            </a:r>
          </a:p>
          <a:p>
            <a:pPr eaLnBrk="1" hangingPunct="1">
              <a:defRPr/>
            </a:pPr>
            <a:r>
              <a:rPr lang="en-US" altLang="en-US" sz="1200" dirty="0">
                <a:solidFill>
                  <a:schemeClr val="bg1">
                    <a:lumMod val="65000"/>
                  </a:schemeClr>
                </a:solidFill>
              </a:rPr>
              <a:t>--VA usually…</a:t>
            </a:r>
            <a:r>
              <a:rPr lang="en-US" altLang="en-US" sz="1200" b="1" dirty="0">
                <a:solidFill>
                  <a:schemeClr val="bg1">
                    <a:lumMod val="65000"/>
                  </a:schemeClr>
                </a:solidFill>
              </a:rPr>
              <a:t>20/200</a:t>
            </a:r>
            <a:r>
              <a:rPr lang="en-US" altLang="en-US" sz="1200" dirty="0">
                <a:solidFill>
                  <a:schemeClr val="bg1">
                    <a:lumMod val="65000"/>
                  </a:schemeClr>
                </a:solidFill>
              </a:rPr>
              <a:t>, but can be…</a:t>
            </a:r>
          </a:p>
          <a:p>
            <a:pPr eaLnBrk="1" hangingPunct="1">
              <a:defRPr/>
            </a:pPr>
            <a:r>
              <a:rPr lang="en-US" altLang="en-US" sz="1200" dirty="0">
                <a:solidFill>
                  <a:schemeClr val="bg1">
                    <a:lumMod val="65000"/>
                  </a:schemeClr>
                </a:solidFill>
              </a:rPr>
              <a:t>   </a:t>
            </a:r>
            <a:r>
              <a:rPr lang="en-US" altLang="en-US" sz="1200" b="1" dirty="0">
                <a:solidFill>
                  <a:schemeClr val="bg1">
                    <a:lumMod val="65000"/>
                  </a:schemeClr>
                </a:solidFill>
              </a:rPr>
              <a:t>20/20&lt;-&gt;NLP</a:t>
            </a:r>
          </a:p>
          <a:p>
            <a:pPr eaLnBrk="1" hangingPunct="1">
              <a:defRPr/>
            </a:pPr>
            <a:r>
              <a:rPr lang="en-US" altLang="en-US" sz="1200" dirty="0">
                <a:solidFill>
                  <a:schemeClr val="bg1">
                    <a:lumMod val="65000"/>
                  </a:schemeClr>
                </a:solidFill>
              </a:rPr>
              <a:t>--1/3 develop…</a:t>
            </a:r>
            <a:r>
              <a:rPr lang="en-US" altLang="en-US" sz="1200" b="1" dirty="0">
                <a:solidFill>
                  <a:schemeClr val="bg1">
                    <a:lumMod val="65000"/>
                  </a:schemeClr>
                </a:solidFill>
              </a:rPr>
              <a:t>serous RD</a:t>
            </a:r>
          </a:p>
        </p:txBody>
      </p:sp>
      <p:sp>
        <p:nvSpPr>
          <p:cNvPr id="27" name="Line 12">
            <a:extLst>
              <a:ext uri="{FF2B5EF4-FFF2-40B4-BE49-F238E27FC236}">
                <a16:creationId xmlns:a16="http://schemas.microsoft.com/office/drawing/2014/main" id="{65BA81D9-D9F9-47DA-B94E-2401C9B40EBF}"/>
              </a:ext>
            </a:extLst>
          </p:cNvPr>
          <p:cNvSpPr>
            <a:spLocks noChangeShapeType="1"/>
          </p:cNvSpPr>
          <p:nvPr/>
        </p:nvSpPr>
        <p:spPr bwMode="auto">
          <a:xfrm>
            <a:off x="3124200" y="2057400"/>
            <a:ext cx="381000" cy="22098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en-US"/>
          </a:p>
        </p:txBody>
      </p:sp>
      <p:sp>
        <p:nvSpPr>
          <p:cNvPr id="30" name="Text Box 13">
            <a:extLst>
              <a:ext uri="{FF2B5EF4-FFF2-40B4-BE49-F238E27FC236}">
                <a16:creationId xmlns:a16="http://schemas.microsoft.com/office/drawing/2014/main" id="{E04BC85D-0482-42C1-8D98-D7B33C07DA16}"/>
              </a:ext>
            </a:extLst>
          </p:cNvPr>
          <p:cNvSpPr txBox="1">
            <a:spLocks noChangeArrowheads="1"/>
          </p:cNvSpPr>
          <p:nvPr/>
        </p:nvSpPr>
        <p:spPr bwMode="auto">
          <a:xfrm>
            <a:off x="5257800" y="3760788"/>
            <a:ext cx="3424238" cy="1231900"/>
          </a:xfrm>
          <a:prstGeom prst="rect">
            <a:avLst/>
          </a:prstGeom>
          <a:solidFill>
            <a:srgbClr val="CCFF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dirty="0">
                <a:solidFill>
                  <a:schemeClr val="bg1">
                    <a:lumMod val="65000"/>
                  </a:schemeClr>
                </a:solidFill>
              </a:rPr>
              <a:t>Optic Nerve Hypoplasia</a:t>
            </a:r>
          </a:p>
          <a:p>
            <a:pPr eaLnBrk="1" hangingPunct="1">
              <a:spcBef>
                <a:spcPct val="0"/>
              </a:spcBef>
              <a:buClrTx/>
              <a:buSzTx/>
              <a:buFontTx/>
              <a:buNone/>
            </a:pPr>
            <a:r>
              <a:rPr lang="en-US" altLang="en-US" sz="1200" dirty="0">
                <a:solidFill>
                  <a:schemeClr val="bg1">
                    <a:lumMod val="65000"/>
                  </a:schemeClr>
                </a:solidFill>
              </a:rPr>
              <a:t>1) Abnormally low</a:t>
            </a:r>
            <a:r>
              <a:rPr lang="en-US" altLang="en-US" sz="1200" b="1" dirty="0">
                <a:solidFill>
                  <a:schemeClr val="bg1">
                    <a:lumMod val="65000"/>
                  </a:schemeClr>
                </a:solidFill>
              </a:rPr>
              <a:t> </a:t>
            </a:r>
            <a:r>
              <a:rPr lang="en-US" altLang="en-US" sz="1200" dirty="0">
                <a:solidFill>
                  <a:schemeClr val="bg1">
                    <a:lumMod val="65000"/>
                  </a:schemeClr>
                </a:solidFill>
              </a:rPr>
              <a:t>number of…</a:t>
            </a:r>
            <a:r>
              <a:rPr lang="en-US" altLang="en-US" sz="1200" b="1" dirty="0">
                <a:solidFill>
                  <a:schemeClr val="bg1">
                    <a:lumMod val="65000"/>
                  </a:schemeClr>
                </a:solidFill>
              </a:rPr>
              <a:t>axons</a:t>
            </a:r>
          </a:p>
          <a:p>
            <a:pPr eaLnBrk="1" hangingPunct="1">
              <a:spcBef>
                <a:spcPct val="0"/>
              </a:spcBef>
              <a:buClrTx/>
              <a:buSzTx/>
              <a:buFontTx/>
              <a:buNone/>
            </a:pPr>
            <a:r>
              <a:rPr lang="en-US" altLang="en-US" sz="1200" dirty="0">
                <a:solidFill>
                  <a:schemeClr val="bg1">
                    <a:lumMod val="65000"/>
                  </a:schemeClr>
                </a:solidFill>
              </a:rPr>
              <a:t>2) DFE: Small pale disc with…</a:t>
            </a:r>
            <a:r>
              <a:rPr lang="en-US" altLang="en-US" sz="1200" b="1" dirty="0">
                <a:solidFill>
                  <a:schemeClr val="bg1">
                    <a:lumMod val="65000"/>
                  </a:schemeClr>
                </a:solidFill>
              </a:rPr>
              <a:t>double ring </a:t>
            </a:r>
            <a:r>
              <a:rPr lang="en-US" altLang="en-US" sz="1200" dirty="0">
                <a:solidFill>
                  <a:schemeClr val="bg1">
                    <a:lumMod val="65000"/>
                  </a:schemeClr>
                </a:solidFill>
              </a:rPr>
              <a:t>sign</a:t>
            </a:r>
          </a:p>
          <a:p>
            <a:pPr eaLnBrk="1" hangingPunct="1">
              <a:spcBef>
                <a:spcPct val="0"/>
              </a:spcBef>
              <a:buClrTx/>
              <a:buSzTx/>
              <a:buFontTx/>
              <a:buNone/>
            </a:pPr>
            <a:r>
              <a:rPr lang="en-US" altLang="en-US" sz="1200" dirty="0">
                <a:solidFill>
                  <a:schemeClr val="bg1">
                    <a:lumMod val="65000"/>
                  </a:schemeClr>
                </a:solidFill>
              </a:rPr>
              <a:t>3) VA…</a:t>
            </a:r>
            <a:r>
              <a:rPr lang="en-US" altLang="en-US" sz="1200" b="1" dirty="0">
                <a:solidFill>
                  <a:schemeClr val="bg1">
                    <a:lumMod val="65000"/>
                  </a:schemeClr>
                </a:solidFill>
              </a:rPr>
              <a:t>20/15&lt;-&gt;NLP</a:t>
            </a:r>
          </a:p>
          <a:p>
            <a:pPr eaLnBrk="1" hangingPunct="1">
              <a:spcBef>
                <a:spcPct val="0"/>
              </a:spcBef>
              <a:buClrTx/>
              <a:buSzTx/>
              <a:buFontTx/>
              <a:buNone/>
            </a:pPr>
            <a:r>
              <a:rPr lang="en-US" altLang="en-US" sz="1200" dirty="0">
                <a:solidFill>
                  <a:schemeClr val="bg1">
                    <a:lumMod val="65000"/>
                  </a:schemeClr>
                </a:solidFill>
              </a:rPr>
              <a:t>4) VF defects…</a:t>
            </a:r>
            <a:r>
              <a:rPr lang="en-US" altLang="en-US" sz="1200" b="1" dirty="0">
                <a:solidFill>
                  <a:schemeClr val="bg1">
                    <a:lumMod val="65000"/>
                  </a:schemeClr>
                </a:solidFill>
              </a:rPr>
              <a:t>invariably present</a:t>
            </a:r>
          </a:p>
          <a:p>
            <a:pPr eaLnBrk="1" hangingPunct="1">
              <a:spcBef>
                <a:spcPct val="0"/>
              </a:spcBef>
              <a:buClrTx/>
              <a:buSzTx/>
              <a:buFontTx/>
              <a:buNone/>
            </a:pPr>
            <a:r>
              <a:rPr lang="en-US" altLang="en-US" sz="1200" dirty="0">
                <a:solidFill>
                  <a:schemeClr val="bg1">
                    <a:lumMod val="65000"/>
                  </a:schemeClr>
                </a:solidFill>
              </a:rPr>
              <a:t>5) Remember the…</a:t>
            </a:r>
            <a:r>
              <a:rPr lang="en-US" altLang="en-US" sz="1200" b="1" dirty="0">
                <a:solidFill>
                  <a:schemeClr val="bg1">
                    <a:lumMod val="65000"/>
                  </a:schemeClr>
                </a:solidFill>
              </a:rPr>
              <a:t>4 D’s</a:t>
            </a:r>
            <a:r>
              <a:rPr lang="en-US" altLang="en-US" sz="1200" dirty="0">
                <a:solidFill>
                  <a:schemeClr val="bg1">
                    <a:lumMod val="65000"/>
                  </a:schemeClr>
                </a:solidFill>
              </a:rPr>
              <a:t> (more on this shortly)</a:t>
            </a:r>
          </a:p>
        </p:txBody>
      </p:sp>
      <p:sp>
        <p:nvSpPr>
          <p:cNvPr id="3" name="TextBox 2">
            <a:extLst>
              <a:ext uri="{FF2B5EF4-FFF2-40B4-BE49-F238E27FC236}">
                <a16:creationId xmlns:a16="http://schemas.microsoft.com/office/drawing/2014/main" id="{68192841-37DB-4365-912A-E85D7BB8C699}"/>
              </a:ext>
            </a:extLst>
          </p:cNvPr>
          <p:cNvSpPr txBox="1"/>
          <p:nvPr/>
        </p:nvSpPr>
        <p:spPr>
          <a:xfrm>
            <a:off x="1453926" y="2168210"/>
            <a:ext cx="7455348" cy="1569660"/>
          </a:xfrm>
          <a:prstGeom prst="rect">
            <a:avLst/>
          </a:prstGeom>
          <a:solidFill>
            <a:schemeClr val="accent5">
              <a:lumMod val="75000"/>
            </a:schemeClr>
          </a:solidFill>
        </p:spPr>
        <p:txBody>
          <a:bodyPr wrap="square" rtlCol="0">
            <a:spAutoFit/>
          </a:bodyPr>
          <a:lstStyle/>
          <a:p>
            <a:r>
              <a:rPr lang="en-US" sz="1600" i="1" dirty="0">
                <a:solidFill>
                  <a:schemeClr val="bg1">
                    <a:lumMod val="50000"/>
                  </a:schemeClr>
                </a:solidFill>
              </a:rPr>
              <a:t>You see a child with optic nerve hypoplasia. What steps should you at least consider taking?</a:t>
            </a:r>
          </a:p>
          <a:p>
            <a:r>
              <a:rPr lang="en-US" sz="1600" dirty="0">
                <a:solidFill>
                  <a:schemeClr val="bg1">
                    <a:lumMod val="50000"/>
                  </a:schemeClr>
                </a:solidFill>
              </a:rPr>
              <a:t>--Obtaining </a:t>
            </a:r>
            <a:r>
              <a:rPr lang="en-US" sz="1600" i="1" dirty="0">
                <a:solidFill>
                  <a:schemeClr val="bg1">
                    <a:lumMod val="50000"/>
                  </a:schemeClr>
                </a:solidFill>
              </a:rPr>
              <a:t> </a:t>
            </a:r>
            <a:r>
              <a:rPr lang="en-US" sz="1600" b="1" dirty="0">
                <a:solidFill>
                  <a:schemeClr val="bg1">
                    <a:lumMod val="50000"/>
                  </a:schemeClr>
                </a:solidFill>
              </a:rPr>
              <a:t>MRI brain</a:t>
            </a:r>
            <a:r>
              <a:rPr lang="en-US" sz="1600" dirty="0">
                <a:solidFill>
                  <a:schemeClr val="bg1">
                    <a:lumMod val="50000"/>
                  </a:schemeClr>
                </a:solidFill>
              </a:rPr>
              <a:t>—a variety of CNS abnormalities are associated with it   (will unpack this in the upcoming </a:t>
            </a:r>
            <a:r>
              <a:rPr lang="en-US" sz="1600" i="1" dirty="0">
                <a:solidFill>
                  <a:schemeClr val="bg1">
                    <a:lumMod val="50000"/>
                  </a:schemeClr>
                </a:solidFill>
              </a:rPr>
              <a:t>4 D’s </a:t>
            </a:r>
            <a:r>
              <a:rPr lang="en-US" sz="1600" dirty="0">
                <a:solidFill>
                  <a:schemeClr val="bg1">
                    <a:lumMod val="50000"/>
                  </a:schemeClr>
                </a:solidFill>
              </a:rPr>
              <a:t>section)</a:t>
            </a:r>
          </a:p>
          <a:p>
            <a:r>
              <a:rPr lang="en-US" sz="1600" dirty="0">
                <a:solidFill>
                  <a:schemeClr val="bg1">
                    <a:lumMod val="50000"/>
                  </a:schemeClr>
                </a:solidFill>
              </a:rPr>
              <a:t>--Getting an  endocrine  consult—multiple hormonal deficiencies are associated (mainly  </a:t>
            </a:r>
            <a:r>
              <a:rPr lang="en-US" sz="1600" b="1" dirty="0">
                <a:solidFill>
                  <a:schemeClr val="bg1">
                    <a:lumMod val="50000"/>
                  </a:schemeClr>
                </a:solidFill>
              </a:rPr>
              <a:t>pituitary- related</a:t>
            </a:r>
            <a:r>
              <a:rPr lang="en-US" sz="1600" dirty="0">
                <a:solidFill>
                  <a:schemeClr val="bg1">
                    <a:lumMod val="50000"/>
                  </a:schemeClr>
                </a:solidFill>
              </a:rPr>
              <a:t>)</a:t>
            </a:r>
          </a:p>
        </p:txBody>
      </p:sp>
      <p:sp>
        <p:nvSpPr>
          <p:cNvPr id="5" name="TextBox 4">
            <a:extLst>
              <a:ext uri="{FF2B5EF4-FFF2-40B4-BE49-F238E27FC236}">
                <a16:creationId xmlns:a16="http://schemas.microsoft.com/office/drawing/2014/main" id="{ACCBA48F-740B-4E86-D3B0-8D9351961DE8}"/>
              </a:ext>
            </a:extLst>
          </p:cNvPr>
          <p:cNvSpPr txBox="1"/>
          <p:nvPr/>
        </p:nvSpPr>
        <p:spPr>
          <a:xfrm>
            <a:off x="978450" y="585868"/>
            <a:ext cx="4425624" cy="1815882"/>
          </a:xfrm>
          <a:prstGeom prst="rect">
            <a:avLst/>
          </a:prstGeom>
          <a:solidFill>
            <a:schemeClr val="accent6">
              <a:lumMod val="75000"/>
            </a:schemeClr>
          </a:solidFill>
        </p:spPr>
        <p:txBody>
          <a:bodyPr wrap="square" rtlCol="0">
            <a:spAutoFit/>
          </a:bodyPr>
          <a:lstStyle/>
          <a:p>
            <a:r>
              <a:rPr lang="en-US" sz="1400" i="1" dirty="0">
                <a:solidFill>
                  <a:schemeClr val="tx1">
                    <a:lumMod val="50000"/>
                    <a:lumOff val="50000"/>
                  </a:schemeClr>
                </a:solidFill>
              </a:rPr>
              <a:t>What is the classic </a:t>
            </a:r>
            <a:r>
              <a:rPr lang="en-US" sz="1400" b="1" i="1" dirty="0">
                <a:solidFill>
                  <a:schemeClr val="tx1">
                    <a:lumMod val="50000"/>
                    <a:lumOff val="50000"/>
                  </a:schemeClr>
                </a:solidFill>
              </a:rPr>
              <a:t>structural</a:t>
            </a:r>
            <a:r>
              <a:rPr lang="en-US" sz="1400" i="1" dirty="0">
                <a:solidFill>
                  <a:schemeClr val="tx1">
                    <a:lumMod val="50000"/>
                    <a:lumOff val="50000"/>
                  </a:schemeClr>
                </a:solidFill>
              </a:rPr>
              <a:t> pituitary abnormality associated with ON hypoplasia?</a:t>
            </a:r>
          </a:p>
          <a:p>
            <a:r>
              <a:rPr lang="en-US" sz="1400" dirty="0">
                <a:solidFill>
                  <a:schemeClr val="tx1">
                    <a:lumMod val="50000"/>
                    <a:lumOff val="50000"/>
                  </a:schemeClr>
                </a:solidFill>
              </a:rPr>
              <a:t>Anterior pituitary hypoplasia coupled with an  ectopic  posterior pituitary</a:t>
            </a:r>
          </a:p>
          <a:p>
            <a:endParaRPr lang="en-US" sz="1400" i="1" dirty="0">
              <a:solidFill>
                <a:schemeClr val="tx1">
                  <a:lumMod val="50000"/>
                  <a:lumOff val="50000"/>
                </a:schemeClr>
              </a:solidFill>
            </a:endParaRPr>
          </a:p>
          <a:p>
            <a:r>
              <a:rPr lang="en-US" sz="1400" i="1" dirty="0">
                <a:solidFill>
                  <a:schemeClr val="tx1">
                    <a:lumMod val="50000"/>
                    <a:lumOff val="50000"/>
                  </a:schemeClr>
                </a:solidFill>
              </a:rPr>
              <a:t>How will this manifest on neuroimaging?</a:t>
            </a:r>
          </a:p>
          <a:p>
            <a:r>
              <a:rPr lang="en-US" sz="1400" dirty="0">
                <a:solidFill>
                  <a:schemeClr val="tx1">
                    <a:lumMod val="50000"/>
                    <a:lumOff val="50000"/>
                  </a:schemeClr>
                </a:solidFill>
              </a:rPr>
              <a:t>As an absent/hypoplastic anterior pituitary coupled with a  bright  spot at the  upper  infundibulum</a:t>
            </a:r>
          </a:p>
        </p:txBody>
      </p:sp>
      <p:sp>
        <p:nvSpPr>
          <p:cNvPr id="6" name="TextBox 5">
            <a:extLst>
              <a:ext uri="{FF2B5EF4-FFF2-40B4-BE49-F238E27FC236}">
                <a16:creationId xmlns:a16="http://schemas.microsoft.com/office/drawing/2014/main" id="{DEEFFBFF-E94E-116A-AAFF-0DCF6D8E3C3B}"/>
              </a:ext>
            </a:extLst>
          </p:cNvPr>
          <p:cNvSpPr txBox="1"/>
          <p:nvPr/>
        </p:nvSpPr>
        <p:spPr>
          <a:xfrm>
            <a:off x="726419" y="3822918"/>
            <a:ext cx="4302781" cy="1815882"/>
          </a:xfrm>
          <a:prstGeom prst="rect">
            <a:avLst/>
          </a:prstGeom>
          <a:solidFill>
            <a:srgbClr val="FFDB69"/>
          </a:solidFill>
        </p:spPr>
        <p:txBody>
          <a:bodyPr wrap="none" rtlCol="0">
            <a:spAutoFit/>
          </a:bodyPr>
          <a:lstStyle/>
          <a:p>
            <a:r>
              <a:rPr lang="en-US" sz="1400" i="1" dirty="0">
                <a:solidFill>
                  <a:schemeClr val="bg1">
                    <a:lumMod val="75000"/>
                  </a:schemeClr>
                </a:solidFill>
              </a:rPr>
              <a:t>What pituitary-related deficiencies may be present?</a:t>
            </a:r>
          </a:p>
          <a:p>
            <a:r>
              <a:rPr lang="en-US" sz="1400" dirty="0">
                <a:solidFill>
                  <a:schemeClr val="bg1">
                    <a:lumMod val="75000"/>
                  </a:schemeClr>
                </a:solidFill>
              </a:rPr>
              <a:t>Anything up to and including panhypopituitarism</a:t>
            </a:r>
          </a:p>
          <a:p>
            <a:endParaRPr lang="en-US" sz="1400" dirty="0">
              <a:solidFill>
                <a:schemeClr val="bg1">
                  <a:lumMod val="75000"/>
                </a:schemeClr>
              </a:solidFill>
            </a:endParaRPr>
          </a:p>
          <a:p>
            <a:r>
              <a:rPr lang="en-US" sz="1400" i="1" dirty="0">
                <a:solidFill>
                  <a:schemeClr val="bg1">
                    <a:lumMod val="75000"/>
                  </a:schemeClr>
                </a:solidFill>
              </a:rPr>
              <a:t>If an infant/child has ON hypoplasia and…</a:t>
            </a:r>
          </a:p>
          <a:p>
            <a:r>
              <a:rPr lang="en-US" sz="1400" i="1" dirty="0"/>
              <a:t>…short stature, think: </a:t>
            </a:r>
            <a:r>
              <a:rPr lang="en-US" sz="1400" dirty="0"/>
              <a:t>Growth-hormone deficiency</a:t>
            </a:r>
          </a:p>
          <a:p>
            <a:r>
              <a:rPr lang="en-US" sz="1400" i="1" dirty="0"/>
              <a:t>…neonatal jaundice, think: </a:t>
            </a:r>
            <a:r>
              <a:rPr lang="en-US" sz="1400" dirty="0"/>
              <a:t>Hypothyroidism</a:t>
            </a:r>
          </a:p>
          <a:p>
            <a:r>
              <a:rPr lang="en-US" sz="1400" i="1" dirty="0"/>
              <a:t>…hypoglycemia/seizures, think: </a:t>
            </a:r>
            <a:r>
              <a:rPr lang="en-US" sz="1400" dirty="0"/>
              <a:t>Panhypopituitarism</a:t>
            </a:r>
          </a:p>
          <a:p>
            <a:r>
              <a:rPr lang="en-US" sz="1400" i="1" dirty="0"/>
              <a:t>…diabetes insipidus, think: </a:t>
            </a:r>
            <a:r>
              <a:rPr lang="en-US" sz="1400" dirty="0"/>
              <a:t>Hypocortisolism</a:t>
            </a:r>
          </a:p>
        </p:txBody>
      </p:sp>
      <p:sp>
        <p:nvSpPr>
          <p:cNvPr id="2" name="Oval 1">
            <a:extLst>
              <a:ext uri="{FF2B5EF4-FFF2-40B4-BE49-F238E27FC236}">
                <a16:creationId xmlns:a16="http://schemas.microsoft.com/office/drawing/2014/main" id="{06210155-FE3F-448F-9971-DE121E80A8D2}"/>
              </a:ext>
            </a:extLst>
          </p:cNvPr>
          <p:cNvSpPr/>
          <p:nvPr/>
        </p:nvSpPr>
        <p:spPr>
          <a:xfrm>
            <a:off x="4800600" y="3505200"/>
            <a:ext cx="4114800" cy="1828800"/>
          </a:xfrm>
          <a:prstGeom prst="ellipse">
            <a:avLst/>
          </a:prstGeom>
          <a:noFill/>
          <a:ln>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Frame 3">
            <a:extLst>
              <a:ext uri="{FF2B5EF4-FFF2-40B4-BE49-F238E27FC236}">
                <a16:creationId xmlns:a16="http://schemas.microsoft.com/office/drawing/2014/main" id="{86A7C9C9-81FD-7FB2-5FBB-6B8EB36CC122}"/>
              </a:ext>
            </a:extLst>
          </p:cNvPr>
          <p:cNvSpPr/>
          <p:nvPr/>
        </p:nvSpPr>
        <p:spPr>
          <a:xfrm>
            <a:off x="2057400" y="2522538"/>
            <a:ext cx="2097088" cy="1343920"/>
          </a:xfrm>
          <a:prstGeom prst="frame">
            <a:avLst/>
          </a:prstGeom>
          <a:solidFill>
            <a:schemeClr val="bg1">
              <a:lumMod val="50000"/>
            </a:schemeClr>
          </a:solid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7" name="Frame 6">
            <a:extLst>
              <a:ext uri="{FF2B5EF4-FFF2-40B4-BE49-F238E27FC236}">
                <a16:creationId xmlns:a16="http://schemas.microsoft.com/office/drawing/2014/main" id="{5271E1C4-4BCF-8634-3776-EBB4FE09ED51}"/>
              </a:ext>
            </a:extLst>
          </p:cNvPr>
          <p:cNvSpPr/>
          <p:nvPr/>
        </p:nvSpPr>
        <p:spPr>
          <a:xfrm>
            <a:off x="582510" y="4532311"/>
            <a:ext cx="4597502" cy="1221269"/>
          </a:xfrm>
          <a:prstGeom prst="frame">
            <a:avLst/>
          </a:prstGeom>
          <a:solidFill>
            <a:srgbClr val="FF66FF"/>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8" name="TextBox 7">
            <a:extLst>
              <a:ext uri="{FF2B5EF4-FFF2-40B4-BE49-F238E27FC236}">
                <a16:creationId xmlns:a16="http://schemas.microsoft.com/office/drawing/2014/main" id="{A3FCBAE5-009D-7141-F146-4EEEE67FE03E}"/>
              </a:ext>
            </a:extLst>
          </p:cNvPr>
          <p:cNvSpPr txBox="1"/>
          <p:nvPr/>
        </p:nvSpPr>
        <p:spPr>
          <a:xfrm>
            <a:off x="81722" y="3476576"/>
            <a:ext cx="8866188" cy="923330"/>
          </a:xfrm>
          <a:prstGeom prst="rect">
            <a:avLst/>
          </a:prstGeom>
          <a:solidFill>
            <a:schemeClr val="accent6">
              <a:lumMod val="40000"/>
              <a:lumOff val="60000"/>
            </a:schemeClr>
          </a:solidFill>
          <a:ln>
            <a:solidFill>
              <a:schemeClr val="tx1"/>
            </a:solidFill>
          </a:ln>
        </p:spPr>
        <p:txBody>
          <a:bodyPr wrap="square" rtlCol="0">
            <a:spAutoFit/>
          </a:bodyPr>
          <a:lstStyle/>
          <a:p>
            <a:r>
              <a:rPr lang="en-US" i="1" dirty="0"/>
              <a:t>These are probably low-yield factoids in isolation. But what </a:t>
            </a:r>
            <a:r>
              <a:rPr lang="en-US" b="1" i="1" dirty="0"/>
              <a:t>isn’t</a:t>
            </a:r>
            <a:r>
              <a:rPr lang="en-US" i="1" dirty="0"/>
              <a:t> low-yield is making the mental note ‘</a:t>
            </a:r>
            <a:r>
              <a:rPr lang="en-US" i="1" dirty="0">
                <a:solidFill>
                  <a:srgbClr val="0000FF"/>
                </a:solidFill>
              </a:rPr>
              <a:t>If a neonate or young child presents with ON hypoplasia along with anything remotely hormone-related, expedite neuroimaging and Peds Endo referral!’</a:t>
            </a:r>
          </a:p>
        </p:txBody>
      </p:sp>
    </p:spTree>
    <p:extLst>
      <p:ext uri="{BB962C8B-B14F-4D97-AF65-F5344CB8AC3E}">
        <p14:creationId xmlns:p14="http://schemas.microsoft.com/office/powerpoint/2010/main" val="2824075717"/>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2" name="Text Box 3">
            <a:extLst>
              <a:ext uri="{FF2B5EF4-FFF2-40B4-BE49-F238E27FC236}">
                <a16:creationId xmlns:a16="http://schemas.microsoft.com/office/drawing/2014/main" id="{3A7858C4-735C-4676-8145-6EA7EC29C670}"/>
              </a:ext>
            </a:extLst>
          </p:cNvPr>
          <p:cNvSpPr txBox="1">
            <a:spLocks noChangeArrowheads="1"/>
          </p:cNvSpPr>
          <p:nvPr/>
        </p:nvSpPr>
        <p:spPr bwMode="auto">
          <a:xfrm>
            <a:off x="76200" y="2514600"/>
            <a:ext cx="2782888" cy="862013"/>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Optic Nerve Coloboma</a:t>
            </a:r>
          </a:p>
          <a:p>
            <a:pPr eaLnBrk="1" hangingPunct="1">
              <a:spcBef>
                <a:spcPct val="0"/>
              </a:spcBef>
              <a:buClrTx/>
              <a:buSzTx/>
              <a:buFontTx/>
              <a:buNone/>
            </a:pPr>
            <a:r>
              <a:rPr lang="en-US" altLang="en-US" sz="1200"/>
              <a:t>1) May resemble…</a:t>
            </a:r>
            <a:r>
              <a:rPr lang="en-US" altLang="en-US" sz="1200" b="1">
                <a:solidFill>
                  <a:srgbClr val="0000FF"/>
                </a:solidFill>
              </a:rPr>
              <a:t>deep cupping</a:t>
            </a:r>
          </a:p>
          <a:p>
            <a:pPr eaLnBrk="1" hangingPunct="1">
              <a:spcBef>
                <a:spcPct val="0"/>
              </a:spcBef>
              <a:buClrTx/>
              <a:buSzTx/>
              <a:buFontTx/>
              <a:buNone/>
            </a:pPr>
            <a:r>
              <a:rPr lang="en-US" altLang="en-US" sz="1200"/>
              <a:t>2) Can be…</a:t>
            </a:r>
            <a:r>
              <a:rPr lang="en-US" altLang="en-US" sz="1200" b="1">
                <a:solidFill>
                  <a:srgbClr val="0000FF"/>
                </a:solidFill>
              </a:rPr>
              <a:t>bilateral, asymmetric</a:t>
            </a:r>
          </a:p>
          <a:p>
            <a:pPr eaLnBrk="1" hangingPunct="1">
              <a:spcBef>
                <a:spcPct val="0"/>
              </a:spcBef>
              <a:buClrTx/>
              <a:buSzTx/>
              <a:buFontTx/>
              <a:buNone/>
            </a:pPr>
            <a:r>
              <a:rPr lang="en-US" altLang="en-US" sz="1200"/>
              <a:t>3) </a:t>
            </a:r>
            <a:r>
              <a:rPr lang="en-US" altLang="en-US" sz="1200">
                <a:solidFill>
                  <a:srgbClr val="CCECFF"/>
                </a:solidFill>
              </a:rPr>
              <a:t>Part of the…</a:t>
            </a:r>
            <a:r>
              <a:rPr lang="en-US" altLang="en-US" sz="1200" b="1">
                <a:solidFill>
                  <a:srgbClr val="CCECFF"/>
                </a:solidFill>
              </a:rPr>
              <a:t>CHARGE association</a:t>
            </a:r>
          </a:p>
        </p:txBody>
      </p:sp>
      <p:sp>
        <p:nvSpPr>
          <p:cNvPr id="10243" name="Line 4">
            <a:extLst>
              <a:ext uri="{FF2B5EF4-FFF2-40B4-BE49-F238E27FC236}">
                <a16:creationId xmlns:a16="http://schemas.microsoft.com/office/drawing/2014/main" id="{DB144794-B305-473F-9F69-2BA6FE4D4B70}"/>
              </a:ext>
            </a:extLst>
          </p:cNvPr>
          <p:cNvSpPr>
            <a:spLocks noChangeShapeType="1"/>
          </p:cNvSpPr>
          <p:nvPr/>
        </p:nvSpPr>
        <p:spPr bwMode="auto">
          <a:xfrm flipH="1">
            <a:off x="1600200" y="2057400"/>
            <a:ext cx="1524000" cy="3810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244" name="Text Box 5">
            <a:extLst>
              <a:ext uri="{FF2B5EF4-FFF2-40B4-BE49-F238E27FC236}">
                <a16:creationId xmlns:a16="http://schemas.microsoft.com/office/drawing/2014/main" id="{9D85DC12-694A-4494-B2E0-854078DF1B4A}"/>
              </a:ext>
            </a:extLst>
          </p:cNvPr>
          <p:cNvSpPr txBox="1">
            <a:spLocks noChangeArrowheads="1"/>
          </p:cNvSpPr>
          <p:nvPr/>
        </p:nvSpPr>
        <p:spPr bwMode="auto">
          <a:xfrm>
            <a:off x="1357313" y="1524000"/>
            <a:ext cx="3511550" cy="4540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1400" i="1" dirty="0">
                <a:solidFill>
                  <a:srgbClr val="0000FF"/>
                </a:solidFill>
              </a:rPr>
              <a:t>These three are all secondary to abnormal</a:t>
            </a:r>
          </a:p>
          <a:p>
            <a:pPr algn="ctr" eaLnBrk="1" hangingPunct="1">
              <a:lnSpc>
                <a:spcPct val="85000"/>
              </a:lnSpc>
              <a:spcBef>
                <a:spcPct val="0"/>
              </a:spcBef>
              <a:buClrTx/>
              <a:buSzTx/>
              <a:buFontTx/>
              <a:buNone/>
            </a:pPr>
            <a:r>
              <a:rPr lang="en-US" altLang="en-US" sz="1400" i="1" dirty="0">
                <a:solidFill>
                  <a:srgbClr val="0000FF"/>
                </a:solidFill>
              </a:rPr>
              <a:t>closure of the embryonic optic fissure</a:t>
            </a:r>
          </a:p>
        </p:txBody>
      </p:sp>
      <p:sp>
        <p:nvSpPr>
          <p:cNvPr id="10246" name="Slide Number Placeholder 1">
            <a:extLst>
              <a:ext uri="{FF2B5EF4-FFF2-40B4-BE49-F238E27FC236}">
                <a16:creationId xmlns:a16="http://schemas.microsoft.com/office/drawing/2014/main" id="{43708669-15E2-401B-9DC9-9D40C26F96C6}"/>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E1BAADC0-53D6-4D52-AD97-839313A44D6A}" type="slidenum">
              <a:rPr lang="en-US" altLang="en-US" sz="1000"/>
              <a:pPr>
                <a:spcBef>
                  <a:spcPct val="0"/>
                </a:spcBef>
                <a:buClrTx/>
                <a:buSzTx/>
                <a:buFontTx/>
                <a:buNone/>
              </a:pPr>
              <a:t>16</a:t>
            </a:fld>
            <a:endParaRPr lang="en-US" altLang="en-US" sz="1000"/>
          </a:p>
        </p:txBody>
      </p:sp>
      <p:sp>
        <p:nvSpPr>
          <p:cNvPr id="7" name="Line 12">
            <a:extLst>
              <a:ext uri="{FF2B5EF4-FFF2-40B4-BE49-F238E27FC236}">
                <a16:creationId xmlns:a16="http://schemas.microsoft.com/office/drawing/2014/main" id="{DE5E5C8E-6386-43BA-A7C3-8AFA8A29E522}"/>
              </a:ext>
            </a:extLst>
          </p:cNvPr>
          <p:cNvSpPr>
            <a:spLocks noChangeShapeType="1"/>
          </p:cNvSpPr>
          <p:nvPr/>
        </p:nvSpPr>
        <p:spPr bwMode="auto">
          <a:xfrm>
            <a:off x="3124200" y="2057400"/>
            <a:ext cx="381000" cy="22098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en-US"/>
          </a:p>
        </p:txBody>
      </p:sp>
      <p:sp>
        <p:nvSpPr>
          <p:cNvPr id="8" name="Line 14">
            <a:extLst>
              <a:ext uri="{FF2B5EF4-FFF2-40B4-BE49-F238E27FC236}">
                <a16:creationId xmlns:a16="http://schemas.microsoft.com/office/drawing/2014/main" id="{B8DEE9FC-8A52-4420-AC3C-56EC4A536D72}"/>
              </a:ext>
            </a:extLst>
          </p:cNvPr>
          <p:cNvSpPr>
            <a:spLocks noChangeShapeType="1"/>
          </p:cNvSpPr>
          <p:nvPr/>
        </p:nvSpPr>
        <p:spPr bwMode="auto">
          <a:xfrm flipH="1">
            <a:off x="2971800" y="2057400"/>
            <a:ext cx="152400" cy="14478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en-US"/>
          </a:p>
        </p:txBody>
      </p:sp>
      <p:sp>
        <p:nvSpPr>
          <p:cNvPr id="9" name="Text Box 16">
            <a:extLst>
              <a:ext uri="{FF2B5EF4-FFF2-40B4-BE49-F238E27FC236}">
                <a16:creationId xmlns:a16="http://schemas.microsoft.com/office/drawing/2014/main" id="{8D86A2C5-0714-4AB2-B8C7-9B2493C41B37}"/>
              </a:ext>
            </a:extLst>
          </p:cNvPr>
          <p:cNvSpPr txBox="1">
            <a:spLocks noChangeArrowheads="1"/>
          </p:cNvSpPr>
          <p:nvPr/>
        </p:nvSpPr>
        <p:spPr bwMode="auto">
          <a:xfrm>
            <a:off x="4648200" y="2576513"/>
            <a:ext cx="3973513" cy="862012"/>
          </a:xfrm>
          <a:prstGeom prst="rect">
            <a:avLst/>
          </a:prstGeom>
          <a:solidFill>
            <a:srgbClr val="FFC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defRPr/>
            </a:pPr>
            <a:r>
              <a:rPr lang="en-US" altLang="en-US" sz="1400" b="1" dirty="0">
                <a:solidFill>
                  <a:schemeClr val="bg1">
                    <a:lumMod val="65000"/>
                  </a:schemeClr>
                </a:solidFill>
              </a:rPr>
              <a:t>Myelinated RNFL</a:t>
            </a:r>
          </a:p>
          <a:p>
            <a:pPr eaLnBrk="1" hangingPunct="1">
              <a:spcBef>
                <a:spcPct val="0"/>
              </a:spcBef>
              <a:buClrTx/>
              <a:buSzTx/>
              <a:buFontTx/>
              <a:buNone/>
              <a:defRPr/>
            </a:pPr>
            <a:r>
              <a:rPr lang="en-US" altLang="en-US" sz="1200" dirty="0">
                <a:solidFill>
                  <a:srgbClr val="FFCCFF"/>
                </a:solidFill>
              </a:rPr>
              <a:t>--Myelin normally starts at LGN, ends at lamina </a:t>
            </a:r>
            <a:r>
              <a:rPr lang="en-US" altLang="en-US" sz="1200" dirty="0" err="1">
                <a:solidFill>
                  <a:srgbClr val="FFCCFF"/>
                </a:solidFill>
              </a:rPr>
              <a:t>cribrosa</a:t>
            </a:r>
            <a:endParaRPr lang="en-US" altLang="en-US" sz="1200" dirty="0">
              <a:solidFill>
                <a:srgbClr val="FFCCFF"/>
              </a:solidFill>
            </a:endParaRPr>
          </a:p>
          <a:p>
            <a:pPr eaLnBrk="1" hangingPunct="1">
              <a:spcBef>
                <a:spcPct val="0"/>
              </a:spcBef>
              <a:buClrTx/>
              <a:buSzTx/>
              <a:buFontTx/>
              <a:buNone/>
              <a:defRPr/>
            </a:pPr>
            <a:r>
              <a:rPr lang="en-US" altLang="en-US" sz="1200" dirty="0">
                <a:solidFill>
                  <a:srgbClr val="FFCCFF"/>
                </a:solidFill>
              </a:rPr>
              <a:t>--Can be patchy, discontinuous</a:t>
            </a:r>
          </a:p>
          <a:p>
            <a:pPr eaLnBrk="1" hangingPunct="1">
              <a:spcBef>
                <a:spcPct val="0"/>
              </a:spcBef>
              <a:buClrTx/>
              <a:buSzTx/>
              <a:buFontTx/>
              <a:buNone/>
              <a:defRPr/>
            </a:pPr>
            <a:r>
              <a:rPr lang="en-US" altLang="en-US" sz="1200" dirty="0">
                <a:solidFill>
                  <a:srgbClr val="FFCCFF"/>
                </a:solidFill>
              </a:rPr>
              <a:t>--Corresponding VF has absolute scotoma</a:t>
            </a:r>
          </a:p>
        </p:txBody>
      </p:sp>
      <p:sp>
        <p:nvSpPr>
          <p:cNvPr id="11" name="Text Box 18">
            <a:extLst>
              <a:ext uri="{FF2B5EF4-FFF2-40B4-BE49-F238E27FC236}">
                <a16:creationId xmlns:a16="http://schemas.microsoft.com/office/drawing/2014/main" id="{2B30C623-BC7B-4B6D-99D6-09D6F82463E8}"/>
              </a:ext>
            </a:extLst>
          </p:cNvPr>
          <p:cNvSpPr txBox="1">
            <a:spLocks noChangeArrowheads="1"/>
          </p:cNvSpPr>
          <p:nvPr/>
        </p:nvSpPr>
        <p:spPr bwMode="auto">
          <a:xfrm>
            <a:off x="5546725" y="1687513"/>
            <a:ext cx="3452813" cy="677862"/>
          </a:xfrm>
          <a:prstGeom prst="rect">
            <a:avLst/>
          </a:prstGeom>
          <a:solidFill>
            <a:srgbClr val="FFFF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defRPr/>
            </a:pPr>
            <a:r>
              <a:rPr lang="en-US" altLang="en-US" sz="1400" b="1" dirty="0" err="1">
                <a:solidFill>
                  <a:schemeClr val="bg1">
                    <a:lumMod val="75000"/>
                  </a:schemeClr>
                </a:solidFill>
              </a:rPr>
              <a:t>Megalopapilla</a:t>
            </a:r>
            <a:endParaRPr lang="en-US" altLang="en-US" sz="1400" b="1" dirty="0">
              <a:solidFill>
                <a:schemeClr val="bg1">
                  <a:lumMod val="75000"/>
                </a:schemeClr>
              </a:solidFill>
            </a:endParaRPr>
          </a:p>
          <a:p>
            <a:pPr eaLnBrk="1" hangingPunct="1">
              <a:spcBef>
                <a:spcPct val="0"/>
              </a:spcBef>
              <a:buClrTx/>
              <a:buSzTx/>
              <a:buFontTx/>
              <a:buNone/>
              <a:defRPr/>
            </a:pPr>
            <a:r>
              <a:rPr lang="en-US" altLang="en-US" sz="1200" dirty="0">
                <a:solidFill>
                  <a:srgbClr val="FFFF99"/>
                </a:solidFill>
              </a:rPr>
              <a:t>--Abnormally large diameter of </a:t>
            </a:r>
            <a:r>
              <a:rPr lang="en-US" altLang="en-US" sz="1200" b="1" dirty="0">
                <a:solidFill>
                  <a:srgbClr val="FFFF99"/>
                </a:solidFill>
              </a:rPr>
              <a:t>disc and cup</a:t>
            </a:r>
          </a:p>
          <a:p>
            <a:pPr eaLnBrk="1" hangingPunct="1">
              <a:spcBef>
                <a:spcPct val="0"/>
              </a:spcBef>
              <a:buClrTx/>
              <a:buSzTx/>
              <a:buFontTx/>
              <a:buNone/>
              <a:defRPr/>
            </a:pPr>
            <a:r>
              <a:rPr lang="en-US" altLang="en-US" sz="1200" dirty="0">
                <a:solidFill>
                  <a:srgbClr val="FFFF99"/>
                </a:solidFill>
              </a:rPr>
              <a:t>--VF testing may reveal an </a:t>
            </a:r>
            <a:r>
              <a:rPr lang="en-US" altLang="en-US" sz="1200" b="1" dirty="0">
                <a:solidFill>
                  <a:srgbClr val="FFFF99"/>
                </a:solidFill>
              </a:rPr>
              <a:t>enlarged blind spot</a:t>
            </a:r>
          </a:p>
        </p:txBody>
      </p:sp>
      <p:sp>
        <p:nvSpPr>
          <p:cNvPr id="12" name="Text Box 19">
            <a:extLst>
              <a:ext uri="{FF2B5EF4-FFF2-40B4-BE49-F238E27FC236}">
                <a16:creationId xmlns:a16="http://schemas.microsoft.com/office/drawing/2014/main" id="{1660EB35-4C4B-4B0B-8C05-FEE849358433}"/>
              </a:ext>
            </a:extLst>
          </p:cNvPr>
          <p:cNvSpPr txBox="1">
            <a:spLocks noChangeArrowheads="1"/>
          </p:cNvSpPr>
          <p:nvPr/>
        </p:nvSpPr>
        <p:spPr bwMode="auto">
          <a:xfrm>
            <a:off x="5257800" y="3760788"/>
            <a:ext cx="3273425" cy="1231900"/>
          </a:xfrm>
          <a:prstGeom prst="rect">
            <a:avLst/>
          </a:prstGeom>
          <a:solidFill>
            <a:srgbClr val="CCFFCC"/>
          </a:solidFill>
          <a:ln w="9525">
            <a:no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defRPr/>
            </a:pPr>
            <a:r>
              <a:rPr lang="en-US" altLang="en-US" sz="1400" b="1" dirty="0">
                <a:solidFill>
                  <a:schemeClr val="bg1">
                    <a:lumMod val="65000"/>
                  </a:schemeClr>
                </a:solidFill>
              </a:rPr>
              <a:t>Optic Nerve Hypoplasia</a:t>
            </a:r>
          </a:p>
          <a:p>
            <a:pPr eaLnBrk="1" hangingPunct="1">
              <a:spcBef>
                <a:spcPct val="0"/>
              </a:spcBef>
              <a:buClrTx/>
              <a:buSzTx/>
              <a:buFontTx/>
              <a:buNone/>
              <a:defRPr/>
            </a:pPr>
            <a:r>
              <a:rPr lang="en-US" altLang="en-US" sz="1200" dirty="0">
                <a:solidFill>
                  <a:srgbClr val="CCFFCC"/>
                </a:solidFill>
              </a:rPr>
              <a:t>--Abnormally </a:t>
            </a:r>
            <a:r>
              <a:rPr lang="en-US" altLang="en-US" sz="1200" b="1" dirty="0">
                <a:solidFill>
                  <a:srgbClr val="CCFFCC"/>
                </a:solidFill>
              </a:rPr>
              <a:t>low number of axons</a:t>
            </a:r>
          </a:p>
          <a:p>
            <a:pPr eaLnBrk="1" hangingPunct="1">
              <a:spcBef>
                <a:spcPct val="0"/>
              </a:spcBef>
              <a:buClrTx/>
              <a:buSzTx/>
              <a:buFontTx/>
              <a:buNone/>
              <a:defRPr/>
            </a:pPr>
            <a:r>
              <a:rPr lang="en-US" altLang="en-US" sz="1200" dirty="0">
                <a:solidFill>
                  <a:srgbClr val="CCFFCC"/>
                </a:solidFill>
              </a:rPr>
              <a:t>--DFE: Small pale disc with </a:t>
            </a:r>
            <a:r>
              <a:rPr lang="en-US" altLang="en-US" sz="1200" b="1" dirty="0">
                <a:solidFill>
                  <a:srgbClr val="CCFFCC"/>
                </a:solidFill>
              </a:rPr>
              <a:t>double ring sign</a:t>
            </a:r>
            <a:endParaRPr lang="en-US" altLang="en-US" sz="1200" dirty="0">
              <a:solidFill>
                <a:srgbClr val="CCFFCC"/>
              </a:solidFill>
            </a:endParaRPr>
          </a:p>
          <a:p>
            <a:pPr eaLnBrk="1" hangingPunct="1">
              <a:spcBef>
                <a:spcPct val="0"/>
              </a:spcBef>
              <a:buClrTx/>
              <a:buSzTx/>
              <a:buFontTx/>
              <a:buNone/>
              <a:defRPr/>
            </a:pPr>
            <a:r>
              <a:rPr lang="en-US" altLang="en-US" sz="1200" dirty="0">
                <a:solidFill>
                  <a:srgbClr val="CCFFCC"/>
                </a:solidFill>
              </a:rPr>
              <a:t>--VA </a:t>
            </a:r>
            <a:r>
              <a:rPr lang="en-US" altLang="en-US" sz="1200" b="1" dirty="0">
                <a:solidFill>
                  <a:srgbClr val="CCFFCC"/>
                </a:solidFill>
              </a:rPr>
              <a:t>20/20&lt;-&gt;NLP</a:t>
            </a:r>
          </a:p>
          <a:p>
            <a:pPr eaLnBrk="1" hangingPunct="1">
              <a:spcBef>
                <a:spcPct val="0"/>
              </a:spcBef>
              <a:buClrTx/>
              <a:buSzTx/>
              <a:buFontTx/>
              <a:buNone/>
              <a:defRPr/>
            </a:pPr>
            <a:r>
              <a:rPr lang="en-US" altLang="en-US" sz="1200" dirty="0">
                <a:solidFill>
                  <a:srgbClr val="CCFFCC"/>
                </a:solidFill>
              </a:rPr>
              <a:t>--VF defects </a:t>
            </a:r>
            <a:r>
              <a:rPr lang="en-US" altLang="en-US" sz="1200" b="1" dirty="0">
                <a:solidFill>
                  <a:srgbClr val="CCFFCC"/>
                </a:solidFill>
              </a:rPr>
              <a:t>invariably present</a:t>
            </a:r>
          </a:p>
          <a:p>
            <a:pPr eaLnBrk="1" hangingPunct="1">
              <a:spcBef>
                <a:spcPct val="0"/>
              </a:spcBef>
              <a:buClrTx/>
              <a:buSzTx/>
              <a:buFontTx/>
              <a:buNone/>
              <a:defRPr/>
            </a:pPr>
            <a:r>
              <a:rPr lang="en-US" altLang="en-US" sz="1200" dirty="0">
                <a:solidFill>
                  <a:srgbClr val="CCFFCC"/>
                </a:solidFill>
              </a:rPr>
              <a:t>--Remember the </a:t>
            </a:r>
            <a:r>
              <a:rPr lang="en-US" altLang="en-US" sz="1200" b="1" dirty="0">
                <a:solidFill>
                  <a:srgbClr val="CCFFCC"/>
                </a:solidFill>
              </a:rPr>
              <a:t>4 D’s</a:t>
            </a:r>
            <a:r>
              <a:rPr lang="en-US" altLang="en-US" sz="1200" dirty="0">
                <a:solidFill>
                  <a:srgbClr val="CCFFCC"/>
                </a:solidFill>
              </a:rPr>
              <a:t> (more on this shortly)</a:t>
            </a:r>
          </a:p>
        </p:txBody>
      </p:sp>
      <p:sp>
        <p:nvSpPr>
          <p:cNvPr id="13" name="Text Box 21">
            <a:extLst>
              <a:ext uri="{FF2B5EF4-FFF2-40B4-BE49-F238E27FC236}">
                <a16:creationId xmlns:a16="http://schemas.microsoft.com/office/drawing/2014/main" id="{D7AE7807-0981-4935-926D-C65DB9602917}"/>
              </a:ext>
            </a:extLst>
          </p:cNvPr>
          <p:cNvSpPr txBox="1">
            <a:spLocks noChangeArrowheads="1"/>
          </p:cNvSpPr>
          <p:nvPr/>
        </p:nvSpPr>
        <p:spPr bwMode="auto">
          <a:xfrm>
            <a:off x="869950" y="3505200"/>
            <a:ext cx="2163763" cy="677863"/>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defRPr/>
            </a:pPr>
            <a:r>
              <a:rPr lang="en-US" altLang="en-US" sz="1400" b="1" dirty="0">
                <a:solidFill>
                  <a:schemeClr val="bg1">
                    <a:lumMod val="65000"/>
                  </a:schemeClr>
                </a:solidFill>
              </a:rPr>
              <a:t>Optic Pit/Hole</a:t>
            </a:r>
          </a:p>
          <a:p>
            <a:pPr eaLnBrk="1" hangingPunct="1">
              <a:spcBef>
                <a:spcPct val="0"/>
              </a:spcBef>
              <a:buClrTx/>
              <a:buSzTx/>
              <a:buFontTx/>
              <a:buNone/>
              <a:defRPr/>
            </a:pPr>
            <a:r>
              <a:rPr lang="en-US" altLang="en-US" sz="1200" dirty="0">
                <a:solidFill>
                  <a:srgbClr val="CCECFF"/>
                </a:solidFill>
              </a:rPr>
              <a:t>--Associated with </a:t>
            </a:r>
            <a:r>
              <a:rPr lang="en-US" altLang="en-US" sz="1200" b="1" dirty="0">
                <a:solidFill>
                  <a:srgbClr val="CCECFF"/>
                </a:solidFill>
              </a:rPr>
              <a:t>serous RD</a:t>
            </a:r>
          </a:p>
          <a:p>
            <a:pPr eaLnBrk="1" hangingPunct="1">
              <a:spcBef>
                <a:spcPct val="0"/>
              </a:spcBef>
              <a:buClrTx/>
              <a:buSzTx/>
              <a:buFontTx/>
              <a:buNone/>
              <a:defRPr/>
            </a:pPr>
            <a:r>
              <a:rPr lang="en-US" altLang="en-US" sz="1200" dirty="0">
                <a:solidFill>
                  <a:srgbClr val="CCECFF"/>
                </a:solidFill>
              </a:rPr>
              <a:t>  in adulthood</a:t>
            </a:r>
          </a:p>
        </p:txBody>
      </p:sp>
      <p:sp>
        <p:nvSpPr>
          <p:cNvPr id="14" name="Text Box 22">
            <a:extLst>
              <a:ext uri="{FF2B5EF4-FFF2-40B4-BE49-F238E27FC236}">
                <a16:creationId xmlns:a16="http://schemas.microsoft.com/office/drawing/2014/main" id="{4D2667BE-1C64-4F2C-B2A7-9F4C7182DC73}"/>
              </a:ext>
            </a:extLst>
          </p:cNvPr>
          <p:cNvSpPr txBox="1">
            <a:spLocks noChangeArrowheads="1"/>
          </p:cNvSpPr>
          <p:nvPr/>
        </p:nvSpPr>
        <p:spPr bwMode="auto">
          <a:xfrm>
            <a:off x="1371600" y="4267200"/>
            <a:ext cx="3076575" cy="2154238"/>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defRPr/>
            </a:pPr>
            <a:r>
              <a:rPr lang="en-US" altLang="en-US" sz="1400" b="1" dirty="0">
                <a:solidFill>
                  <a:schemeClr val="bg1">
                    <a:lumMod val="65000"/>
                  </a:schemeClr>
                </a:solidFill>
              </a:rPr>
              <a:t>Morning-Glory Disc</a:t>
            </a:r>
          </a:p>
          <a:p>
            <a:pPr eaLnBrk="1" hangingPunct="1">
              <a:spcBef>
                <a:spcPct val="0"/>
              </a:spcBef>
              <a:buClrTx/>
              <a:buSzTx/>
              <a:buFontTx/>
              <a:buNone/>
              <a:defRPr/>
            </a:pPr>
            <a:r>
              <a:rPr lang="en-US" altLang="en-US" sz="1200" dirty="0">
                <a:solidFill>
                  <a:srgbClr val="CCECFF"/>
                </a:solidFill>
              </a:rPr>
              <a:t>--DFE reveals:</a:t>
            </a:r>
          </a:p>
          <a:p>
            <a:pPr eaLnBrk="1" hangingPunct="1">
              <a:spcBef>
                <a:spcPct val="0"/>
              </a:spcBef>
              <a:buClrTx/>
              <a:buSzTx/>
              <a:buFontTx/>
              <a:buNone/>
              <a:defRPr/>
            </a:pPr>
            <a:r>
              <a:rPr lang="en-US" altLang="en-US" sz="1200" dirty="0">
                <a:solidFill>
                  <a:srgbClr val="CCECFF"/>
                </a:solidFill>
              </a:rPr>
              <a:t>  1) Funnel-shaped…</a:t>
            </a:r>
          </a:p>
          <a:p>
            <a:pPr eaLnBrk="1" hangingPunct="1">
              <a:spcBef>
                <a:spcPct val="0"/>
              </a:spcBef>
              <a:buClrTx/>
              <a:buSzTx/>
              <a:buFontTx/>
              <a:buNone/>
              <a:defRPr/>
            </a:pPr>
            <a:r>
              <a:rPr lang="en-US" altLang="en-US" sz="1200" dirty="0">
                <a:solidFill>
                  <a:srgbClr val="CCECFF"/>
                </a:solidFill>
              </a:rPr>
              <a:t>  2) Number of vessels crossing the rim</a:t>
            </a:r>
          </a:p>
          <a:p>
            <a:pPr eaLnBrk="1" hangingPunct="1">
              <a:spcBef>
                <a:spcPct val="0"/>
              </a:spcBef>
              <a:buClrTx/>
              <a:buSzTx/>
              <a:buFontTx/>
              <a:buNone/>
              <a:defRPr/>
            </a:pPr>
            <a:r>
              <a:rPr lang="en-US" altLang="en-US" sz="1200" dirty="0">
                <a:solidFill>
                  <a:srgbClr val="CCECFF"/>
                </a:solidFill>
              </a:rPr>
              <a:t>    seems abnormally…</a:t>
            </a:r>
            <a:r>
              <a:rPr lang="en-US" altLang="en-US" sz="1200" b="1" dirty="0">
                <a:solidFill>
                  <a:srgbClr val="CCECFF"/>
                </a:solidFill>
              </a:rPr>
              <a:t>high</a:t>
            </a:r>
            <a:r>
              <a:rPr lang="en-US" altLang="en-US" sz="1200" dirty="0">
                <a:solidFill>
                  <a:srgbClr val="CCECFF"/>
                </a:solidFill>
              </a:rPr>
              <a:t> </a:t>
            </a:r>
            <a:endParaRPr lang="en-US" altLang="en-US" sz="1200" b="1" dirty="0">
              <a:solidFill>
                <a:srgbClr val="CCECFF"/>
              </a:solidFill>
            </a:endParaRPr>
          </a:p>
          <a:p>
            <a:pPr eaLnBrk="1" hangingPunct="1">
              <a:spcBef>
                <a:spcPct val="0"/>
              </a:spcBef>
              <a:buClrTx/>
              <a:buSzTx/>
              <a:buFontTx/>
              <a:buNone/>
              <a:defRPr/>
            </a:pPr>
            <a:r>
              <a:rPr lang="en-US" altLang="en-US" sz="1200" dirty="0">
                <a:solidFill>
                  <a:srgbClr val="CCECFF"/>
                </a:solidFill>
              </a:rPr>
              <a:t>--Tissue is…</a:t>
            </a:r>
            <a:r>
              <a:rPr lang="en-US" altLang="en-US" sz="1200" b="1" dirty="0">
                <a:solidFill>
                  <a:srgbClr val="CCECFF"/>
                </a:solidFill>
              </a:rPr>
              <a:t>contractile</a:t>
            </a:r>
            <a:r>
              <a:rPr lang="en-US" altLang="en-US" sz="1200" dirty="0">
                <a:solidFill>
                  <a:srgbClr val="CCECFF"/>
                </a:solidFill>
              </a:rPr>
              <a:t>, so cup seems</a:t>
            </a:r>
          </a:p>
          <a:p>
            <a:pPr eaLnBrk="1" hangingPunct="1">
              <a:spcBef>
                <a:spcPct val="0"/>
              </a:spcBef>
              <a:buClrTx/>
              <a:buSzTx/>
              <a:buFontTx/>
              <a:buNone/>
              <a:defRPr/>
            </a:pPr>
            <a:r>
              <a:rPr lang="en-US" altLang="en-US" sz="1200" dirty="0">
                <a:solidFill>
                  <a:srgbClr val="CCECFF"/>
                </a:solidFill>
              </a:rPr>
              <a:t>  to…</a:t>
            </a:r>
            <a:r>
              <a:rPr lang="en-US" altLang="en-US" sz="1200" b="1" dirty="0">
                <a:solidFill>
                  <a:srgbClr val="CCECFF"/>
                </a:solidFill>
              </a:rPr>
              <a:t>open and close</a:t>
            </a:r>
            <a:r>
              <a:rPr lang="en-US" altLang="en-US" sz="1200" dirty="0">
                <a:solidFill>
                  <a:srgbClr val="CCECFF"/>
                </a:solidFill>
              </a:rPr>
              <a:t> (like its namesake,  </a:t>
            </a:r>
          </a:p>
          <a:p>
            <a:pPr eaLnBrk="1" hangingPunct="1">
              <a:spcBef>
                <a:spcPct val="0"/>
              </a:spcBef>
              <a:buClrTx/>
              <a:buSzTx/>
              <a:buFontTx/>
              <a:buNone/>
              <a:defRPr/>
            </a:pPr>
            <a:r>
              <a:rPr lang="en-US" altLang="en-US" sz="1200" dirty="0">
                <a:solidFill>
                  <a:srgbClr val="CCECFF"/>
                </a:solidFill>
              </a:rPr>
              <a:t>  the morning-glory flower)</a:t>
            </a:r>
          </a:p>
          <a:p>
            <a:pPr eaLnBrk="1" hangingPunct="1">
              <a:spcBef>
                <a:spcPct val="0"/>
              </a:spcBef>
              <a:buClrTx/>
              <a:buSzTx/>
              <a:buFontTx/>
              <a:buNone/>
              <a:defRPr/>
            </a:pPr>
            <a:r>
              <a:rPr lang="en-US" altLang="en-US" sz="1200" dirty="0">
                <a:solidFill>
                  <a:srgbClr val="CCECFF"/>
                </a:solidFill>
              </a:rPr>
              <a:t>--VA usually…</a:t>
            </a:r>
            <a:r>
              <a:rPr lang="en-US" altLang="en-US" sz="1200" b="1" dirty="0">
                <a:solidFill>
                  <a:srgbClr val="CCECFF"/>
                </a:solidFill>
              </a:rPr>
              <a:t>20/200</a:t>
            </a:r>
            <a:r>
              <a:rPr lang="en-US" altLang="en-US" sz="1200" dirty="0">
                <a:solidFill>
                  <a:srgbClr val="CCECFF"/>
                </a:solidFill>
              </a:rPr>
              <a:t>, but can be…</a:t>
            </a:r>
          </a:p>
          <a:p>
            <a:pPr eaLnBrk="1" hangingPunct="1">
              <a:spcBef>
                <a:spcPct val="0"/>
              </a:spcBef>
              <a:buClrTx/>
              <a:buSzTx/>
              <a:buFontTx/>
              <a:buNone/>
              <a:defRPr/>
            </a:pPr>
            <a:r>
              <a:rPr lang="en-US" altLang="en-US" sz="1200" dirty="0">
                <a:solidFill>
                  <a:srgbClr val="CCECFF"/>
                </a:solidFill>
              </a:rPr>
              <a:t>   </a:t>
            </a:r>
            <a:r>
              <a:rPr lang="en-US" altLang="en-US" sz="1200" b="1" dirty="0">
                <a:solidFill>
                  <a:srgbClr val="CCECFF"/>
                </a:solidFill>
              </a:rPr>
              <a:t>20/20&lt;-&gt;NLP</a:t>
            </a:r>
          </a:p>
          <a:p>
            <a:pPr eaLnBrk="1" hangingPunct="1">
              <a:spcBef>
                <a:spcPct val="0"/>
              </a:spcBef>
              <a:buClrTx/>
              <a:buSzTx/>
              <a:buFontTx/>
              <a:buNone/>
              <a:defRPr/>
            </a:pPr>
            <a:r>
              <a:rPr lang="en-US" altLang="en-US" sz="1200" dirty="0">
                <a:solidFill>
                  <a:srgbClr val="CCECFF"/>
                </a:solidFill>
              </a:rPr>
              <a:t>--1/3 develop…</a:t>
            </a:r>
            <a:r>
              <a:rPr lang="en-US" altLang="en-US" sz="1200" b="1" dirty="0">
                <a:solidFill>
                  <a:srgbClr val="CCECFF"/>
                </a:solidFill>
              </a:rPr>
              <a:t>serous RD</a:t>
            </a:r>
          </a:p>
        </p:txBody>
      </p:sp>
      <p:sp>
        <p:nvSpPr>
          <p:cNvPr id="17" name="Rectangle 16">
            <a:extLst>
              <a:ext uri="{FF2B5EF4-FFF2-40B4-BE49-F238E27FC236}">
                <a16:creationId xmlns:a16="http://schemas.microsoft.com/office/drawing/2014/main" id="{868F94ED-E2AD-473E-BE84-12DABB2D75DC}"/>
              </a:ext>
            </a:extLst>
          </p:cNvPr>
          <p:cNvSpPr>
            <a:spLocks noChangeArrowheads="1"/>
          </p:cNvSpPr>
          <p:nvPr/>
        </p:nvSpPr>
        <p:spPr bwMode="auto">
          <a:xfrm>
            <a:off x="457200" y="122238"/>
            <a:ext cx="7543800" cy="8683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b"/>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ct val="85000"/>
              </a:lnSpc>
              <a:spcBef>
                <a:spcPct val="0"/>
              </a:spcBef>
              <a:buClrTx/>
              <a:buSzTx/>
              <a:buFontTx/>
              <a:buNone/>
            </a:pPr>
            <a:r>
              <a:rPr lang="en-US" altLang="en-US" sz="3200" b="1" dirty="0">
                <a:solidFill>
                  <a:schemeClr val="tx2"/>
                </a:solidFill>
              </a:rPr>
              <a:t>Developmental Abnormalities of the Optic Nerve Head</a:t>
            </a:r>
            <a:endParaRPr lang="en-US" altLang="en-US" sz="3200" dirty="0">
              <a:solidFill>
                <a:schemeClr val="tx2"/>
              </a:solidFill>
            </a:endParaRPr>
          </a:p>
        </p:txBody>
      </p:sp>
      <p:sp>
        <p:nvSpPr>
          <p:cNvPr id="15" name="Text Box 13">
            <a:extLst>
              <a:ext uri="{FF2B5EF4-FFF2-40B4-BE49-F238E27FC236}">
                <a16:creationId xmlns:a16="http://schemas.microsoft.com/office/drawing/2014/main" id="{8F0148C7-3618-4FDB-A57B-9D0257DC95C4}"/>
              </a:ext>
            </a:extLst>
          </p:cNvPr>
          <p:cNvSpPr txBox="1">
            <a:spLocks noChangeArrowheads="1"/>
          </p:cNvSpPr>
          <p:nvPr/>
        </p:nvSpPr>
        <p:spPr bwMode="auto">
          <a:xfrm>
            <a:off x="4800600" y="5257800"/>
            <a:ext cx="4294188" cy="1230313"/>
          </a:xfrm>
          <a:prstGeom prst="rect">
            <a:avLst/>
          </a:prstGeom>
          <a:solidFill>
            <a:srgbClr val="FFCC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Tilted-Disc Syndrome</a:t>
            </a:r>
          </a:p>
          <a:p>
            <a:pPr eaLnBrk="1" hangingPunct="1">
              <a:spcBef>
                <a:spcPct val="0"/>
              </a:spcBef>
              <a:buClrTx/>
              <a:buSzTx/>
              <a:buFontTx/>
              <a:buNone/>
            </a:pPr>
            <a:r>
              <a:rPr lang="en-US" altLang="en-US" sz="1200"/>
              <a:t>1) Superior pole appears…</a:t>
            </a:r>
            <a:r>
              <a:rPr lang="en-US" altLang="en-US" sz="1200" b="1">
                <a:solidFill>
                  <a:srgbClr val="0000FF"/>
                </a:solidFill>
              </a:rPr>
              <a:t>elevated</a:t>
            </a:r>
            <a:r>
              <a:rPr lang="en-US" altLang="en-US" sz="1200"/>
              <a:t>, inferior…</a:t>
            </a:r>
            <a:r>
              <a:rPr lang="en-US" altLang="en-US" sz="1200" b="1">
                <a:solidFill>
                  <a:srgbClr val="0000FF"/>
                </a:solidFill>
              </a:rPr>
              <a:t>recessed</a:t>
            </a:r>
          </a:p>
          <a:p>
            <a:pPr eaLnBrk="1" hangingPunct="1">
              <a:spcBef>
                <a:spcPct val="0"/>
              </a:spcBef>
              <a:buClrTx/>
              <a:buSzTx/>
              <a:buFontTx/>
              <a:buNone/>
            </a:pPr>
            <a:r>
              <a:rPr lang="en-US" altLang="en-US" sz="1200"/>
              <a:t>2) </a:t>
            </a:r>
            <a:r>
              <a:rPr lang="en-US" altLang="en-US" sz="1200">
                <a:solidFill>
                  <a:srgbClr val="FFCC99"/>
                </a:solidFill>
              </a:rPr>
              <a:t>Associated with…</a:t>
            </a:r>
            <a:r>
              <a:rPr lang="en-US" altLang="en-US" sz="1200" b="1">
                <a:solidFill>
                  <a:srgbClr val="FFCC99"/>
                </a:solidFill>
              </a:rPr>
              <a:t>situs inversus</a:t>
            </a:r>
            <a:r>
              <a:rPr lang="en-US" altLang="en-US" sz="1200">
                <a:solidFill>
                  <a:srgbClr val="FFCC99"/>
                </a:solidFill>
              </a:rPr>
              <a:t> of retinal vessels</a:t>
            </a:r>
          </a:p>
          <a:p>
            <a:pPr eaLnBrk="1" hangingPunct="1">
              <a:spcBef>
                <a:spcPct val="0"/>
              </a:spcBef>
              <a:buClrTx/>
              <a:buSzTx/>
              <a:buFontTx/>
              <a:buNone/>
            </a:pPr>
            <a:r>
              <a:rPr lang="en-US" altLang="en-US" sz="1200"/>
              <a:t>3) </a:t>
            </a:r>
            <a:r>
              <a:rPr lang="en-US" altLang="en-US" sz="1200">
                <a:solidFill>
                  <a:srgbClr val="FFCC99"/>
                </a:solidFill>
              </a:rPr>
              <a:t>Fundus abnormality produces…</a:t>
            </a:r>
            <a:r>
              <a:rPr lang="en-US" altLang="en-US" sz="1200" b="1">
                <a:solidFill>
                  <a:srgbClr val="FFCC99"/>
                </a:solidFill>
              </a:rPr>
              <a:t>myopic astigmatism</a:t>
            </a:r>
          </a:p>
          <a:p>
            <a:pPr eaLnBrk="1" hangingPunct="1">
              <a:spcBef>
                <a:spcPct val="0"/>
              </a:spcBef>
              <a:buClrTx/>
              <a:buSzTx/>
              <a:buFontTx/>
              <a:buNone/>
            </a:pPr>
            <a:r>
              <a:rPr lang="en-US" altLang="en-US" sz="1200"/>
              <a:t>4) </a:t>
            </a:r>
            <a:r>
              <a:rPr lang="en-US" altLang="en-US" sz="1200">
                <a:solidFill>
                  <a:srgbClr val="FFCC99"/>
                </a:solidFill>
              </a:rPr>
              <a:t>VF testing reveals…</a:t>
            </a:r>
            <a:r>
              <a:rPr lang="en-US" altLang="en-US" sz="1200" b="1">
                <a:solidFill>
                  <a:srgbClr val="FFCC99"/>
                </a:solidFill>
              </a:rPr>
              <a:t>bitemporal hemianopia</a:t>
            </a:r>
            <a:r>
              <a:rPr lang="en-US" altLang="en-US" sz="1200">
                <a:solidFill>
                  <a:srgbClr val="FFCC99"/>
                </a:solidFill>
              </a:rPr>
              <a:t> that doesn’t</a:t>
            </a:r>
          </a:p>
          <a:p>
            <a:pPr eaLnBrk="1" hangingPunct="1">
              <a:spcBef>
                <a:spcPct val="0"/>
              </a:spcBef>
              <a:buClrTx/>
              <a:buSzTx/>
              <a:buFontTx/>
              <a:buNone/>
            </a:pPr>
            <a:r>
              <a:rPr lang="en-US" altLang="en-US" sz="1200">
                <a:solidFill>
                  <a:srgbClr val="FFCC99"/>
                </a:solidFill>
              </a:rPr>
              <a:t>   …</a:t>
            </a:r>
            <a:r>
              <a:rPr lang="en-US" altLang="en-US" sz="1200" b="1">
                <a:solidFill>
                  <a:srgbClr val="FFCC99"/>
                </a:solidFill>
              </a:rPr>
              <a:t>respect the vertical</a:t>
            </a:r>
            <a:r>
              <a:rPr lang="en-US" altLang="en-US" sz="1200">
                <a:solidFill>
                  <a:srgbClr val="FFCC99"/>
                </a:solidFill>
              </a:rPr>
              <a:t> and may…</a:t>
            </a:r>
            <a:r>
              <a:rPr lang="en-US" altLang="en-US" sz="1200" b="1">
                <a:solidFill>
                  <a:srgbClr val="FFCC99"/>
                </a:solidFill>
              </a:rPr>
              <a:t>resolve with refraction</a:t>
            </a:r>
          </a:p>
        </p:txBody>
      </p:sp>
      <p:sp>
        <p:nvSpPr>
          <p:cNvPr id="16" name="Text Box 13">
            <a:extLst>
              <a:ext uri="{FF2B5EF4-FFF2-40B4-BE49-F238E27FC236}">
                <a16:creationId xmlns:a16="http://schemas.microsoft.com/office/drawing/2014/main" id="{6DEB8990-624D-4522-86D4-123FA8AE7184}"/>
              </a:ext>
            </a:extLst>
          </p:cNvPr>
          <p:cNvSpPr txBox="1">
            <a:spLocks noChangeArrowheads="1"/>
          </p:cNvSpPr>
          <p:nvPr/>
        </p:nvSpPr>
        <p:spPr bwMode="auto">
          <a:xfrm>
            <a:off x="4800600" y="5257800"/>
            <a:ext cx="4216400" cy="1231106"/>
          </a:xfrm>
          <a:prstGeom prst="rect">
            <a:avLst/>
          </a:prstGeom>
          <a:solidFill>
            <a:srgbClr val="FFCC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dirty="0">
                <a:solidFill>
                  <a:schemeClr val="bg1">
                    <a:lumMod val="65000"/>
                  </a:schemeClr>
                </a:solidFill>
              </a:rPr>
              <a:t>Tilted-Disc Syndrome</a:t>
            </a:r>
          </a:p>
          <a:p>
            <a:pPr eaLnBrk="1" hangingPunct="1">
              <a:spcBef>
                <a:spcPct val="0"/>
              </a:spcBef>
              <a:buClrTx/>
              <a:buSzTx/>
              <a:buFontTx/>
              <a:buNone/>
            </a:pPr>
            <a:r>
              <a:rPr lang="en-US" altLang="en-US" sz="1200" dirty="0">
                <a:solidFill>
                  <a:srgbClr val="FFCC99"/>
                </a:solidFill>
              </a:rPr>
              <a:t>1) Superior pole appears…</a:t>
            </a:r>
            <a:r>
              <a:rPr lang="en-US" altLang="en-US" sz="1200" b="1" dirty="0">
                <a:solidFill>
                  <a:srgbClr val="FFCC99"/>
                </a:solidFill>
              </a:rPr>
              <a:t>elevated</a:t>
            </a:r>
            <a:r>
              <a:rPr lang="en-US" altLang="en-US" sz="1200" dirty="0">
                <a:solidFill>
                  <a:srgbClr val="FFCC99"/>
                </a:solidFill>
              </a:rPr>
              <a:t>, inferior… </a:t>
            </a:r>
            <a:r>
              <a:rPr lang="en-US" altLang="en-US" sz="1200" b="1" dirty="0">
                <a:solidFill>
                  <a:srgbClr val="FFCC99"/>
                </a:solidFill>
              </a:rPr>
              <a:t>recessed</a:t>
            </a:r>
          </a:p>
          <a:p>
            <a:pPr eaLnBrk="1" hangingPunct="1">
              <a:spcBef>
                <a:spcPct val="0"/>
              </a:spcBef>
              <a:buClrTx/>
              <a:buSzTx/>
              <a:buFontTx/>
              <a:buNone/>
            </a:pPr>
            <a:r>
              <a:rPr lang="en-US" altLang="en-US" sz="1200" dirty="0">
                <a:solidFill>
                  <a:srgbClr val="FFCC99"/>
                </a:solidFill>
              </a:rPr>
              <a:t>2) Associated with…</a:t>
            </a:r>
            <a:r>
              <a:rPr lang="en-US" altLang="en-US" sz="1200" b="1" dirty="0">
                <a:solidFill>
                  <a:srgbClr val="FFCC99"/>
                </a:solidFill>
              </a:rPr>
              <a:t>situs inversus</a:t>
            </a:r>
            <a:r>
              <a:rPr lang="en-US" altLang="en-US" sz="1200" dirty="0">
                <a:solidFill>
                  <a:srgbClr val="FFCC99"/>
                </a:solidFill>
              </a:rPr>
              <a:t> of retinal vessels</a:t>
            </a:r>
          </a:p>
          <a:p>
            <a:pPr eaLnBrk="1" hangingPunct="1">
              <a:spcBef>
                <a:spcPct val="0"/>
              </a:spcBef>
              <a:buClrTx/>
              <a:buSzTx/>
              <a:buFontTx/>
              <a:buNone/>
            </a:pPr>
            <a:r>
              <a:rPr lang="en-US" altLang="en-US" sz="1200" dirty="0">
                <a:solidFill>
                  <a:srgbClr val="FFCC99"/>
                </a:solidFill>
              </a:rPr>
              <a:t>3) Fundus abnormality produces… </a:t>
            </a:r>
            <a:r>
              <a:rPr lang="en-US" altLang="en-US" sz="1200" b="1" dirty="0">
                <a:solidFill>
                  <a:srgbClr val="FFCC99"/>
                </a:solidFill>
              </a:rPr>
              <a:t>myopic </a:t>
            </a:r>
            <a:r>
              <a:rPr lang="en-US" altLang="en-US" sz="1200" b="1" dirty="0" err="1">
                <a:solidFill>
                  <a:srgbClr val="FFCC99"/>
                </a:solidFill>
              </a:rPr>
              <a:t>astigm</a:t>
            </a:r>
            <a:endParaRPr lang="en-US" altLang="en-US" sz="1200" b="1" dirty="0">
              <a:solidFill>
                <a:srgbClr val="FFCC99"/>
              </a:solidFill>
            </a:endParaRPr>
          </a:p>
          <a:p>
            <a:pPr eaLnBrk="1" hangingPunct="1">
              <a:spcBef>
                <a:spcPct val="0"/>
              </a:spcBef>
              <a:buClrTx/>
              <a:buSzTx/>
              <a:buFontTx/>
              <a:buNone/>
            </a:pPr>
            <a:r>
              <a:rPr lang="en-US" altLang="en-US" sz="1200" dirty="0">
                <a:solidFill>
                  <a:srgbClr val="FFCC99"/>
                </a:solidFill>
              </a:rPr>
              <a:t>4) VF testing reveals…</a:t>
            </a:r>
            <a:r>
              <a:rPr lang="en-US" altLang="en-US" sz="1200" b="1" dirty="0">
                <a:solidFill>
                  <a:srgbClr val="FFCC99"/>
                </a:solidFill>
              </a:rPr>
              <a:t>bitemporal hemianopia</a:t>
            </a:r>
            <a:r>
              <a:rPr lang="en-US" altLang="en-US" sz="1200" dirty="0">
                <a:solidFill>
                  <a:srgbClr val="FFCC99"/>
                </a:solidFill>
              </a:rPr>
              <a:t> that </a:t>
            </a:r>
            <a:r>
              <a:rPr lang="en-US" altLang="en-US" sz="1200" dirty="0" err="1">
                <a:solidFill>
                  <a:srgbClr val="FFCC99"/>
                </a:solidFill>
              </a:rPr>
              <a:t>doesn’t</a:t>
            </a:r>
            <a:r>
              <a:rPr lang="en-US" altLang="en-US" sz="1200" b="1" dirty="0" err="1">
                <a:solidFill>
                  <a:srgbClr val="FFCC99"/>
                </a:solidFill>
              </a:rPr>
              <a:t>with</a:t>
            </a:r>
            <a:r>
              <a:rPr lang="en-US" altLang="en-US" sz="1200" b="1" dirty="0">
                <a:solidFill>
                  <a:srgbClr val="FFCC99"/>
                </a:solidFill>
              </a:rPr>
              <a:t> refract</a:t>
            </a:r>
          </a:p>
        </p:txBody>
      </p:sp>
    </p:spTree>
  </p:cSld>
  <p:clrMapOvr>
    <a:masterClrMapping/>
  </p:clrMapOvr>
</p:sld>
</file>

<file path=ppt/slides/slide1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62" name="Text Box 3">
            <a:extLst>
              <a:ext uri="{FF2B5EF4-FFF2-40B4-BE49-F238E27FC236}">
                <a16:creationId xmlns:a16="http://schemas.microsoft.com/office/drawing/2014/main" id="{F3EE5E8C-19EA-4502-AFA9-7B11750C8556}"/>
              </a:ext>
            </a:extLst>
          </p:cNvPr>
          <p:cNvSpPr txBox="1">
            <a:spLocks noChangeArrowheads="1"/>
          </p:cNvSpPr>
          <p:nvPr/>
        </p:nvSpPr>
        <p:spPr bwMode="auto">
          <a:xfrm>
            <a:off x="793750" y="3505200"/>
            <a:ext cx="2274888" cy="677863"/>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r>
              <a:rPr lang="en-US" sz="1400" b="1" dirty="0">
                <a:solidFill>
                  <a:schemeClr val="bg1">
                    <a:lumMod val="65000"/>
                  </a:schemeClr>
                </a:solidFill>
              </a:rPr>
              <a:t>Optic Pit/Hole</a:t>
            </a:r>
          </a:p>
          <a:p>
            <a:pPr eaLnBrk="1" hangingPunct="1">
              <a:defRPr/>
            </a:pPr>
            <a:r>
              <a:rPr lang="en-US" sz="1200" dirty="0">
                <a:solidFill>
                  <a:schemeClr val="bg1">
                    <a:lumMod val="65000"/>
                  </a:schemeClr>
                </a:solidFill>
              </a:rPr>
              <a:t>--Associated with…</a:t>
            </a:r>
            <a:r>
              <a:rPr lang="en-US" sz="1200" b="1" dirty="0">
                <a:solidFill>
                  <a:schemeClr val="bg1">
                    <a:lumMod val="65000"/>
                  </a:schemeClr>
                </a:solidFill>
              </a:rPr>
              <a:t>serous RD</a:t>
            </a:r>
          </a:p>
          <a:p>
            <a:pPr eaLnBrk="1" hangingPunct="1">
              <a:defRPr/>
            </a:pPr>
            <a:r>
              <a:rPr lang="en-US" sz="1200" b="1" dirty="0">
                <a:solidFill>
                  <a:schemeClr val="bg1">
                    <a:lumMod val="65000"/>
                  </a:schemeClr>
                </a:solidFill>
              </a:rPr>
              <a:t>  in adulthood</a:t>
            </a:r>
          </a:p>
        </p:txBody>
      </p:sp>
      <p:sp>
        <p:nvSpPr>
          <p:cNvPr id="40963" name="Line 4">
            <a:extLst>
              <a:ext uri="{FF2B5EF4-FFF2-40B4-BE49-F238E27FC236}">
                <a16:creationId xmlns:a16="http://schemas.microsoft.com/office/drawing/2014/main" id="{EB7F57E7-B93D-4A5A-A13F-E1510C591990}"/>
              </a:ext>
            </a:extLst>
          </p:cNvPr>
          <p:cNvSpPr>
            <a:spLocks noChangeShapeType="1"/>
          </p:cNvSpPr>
          <p:nvPr/>
        </p:nvSpPr>
        <p:spPr bwMode="auto">
          <a:xfrm flipH="1">
            <a:off x="1600200" y="2057400"/>
            <a:ext cx="1524000" cy="381000"/>
          </a:xfrm>
          <a:prstGeom prst="line">
            <a:avLst/>
          </a:prstGeom>
          <a:noFill/>
          <a:ln w="9525">
            <a:solidFill>
              <a:schemeClr val="bg1">
                <a:lumMod val="6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en-US">
              <a:latin typeface="Arial" charset="0"/>
            </a:endParaRPr>
          </a:p>
        </p:txBody>
      </p:sp>
      <p:sp>
        <p:nvSpPr>
          <p:cNvPr id="40965" name="Text Box 6">
            <a:extLst>
              <a:ext uri="{FF2B5EF4-FFF2-40B4-BE49-F238E27FC236}">
                <a16:creationId xmlns:a16="http://schemas.microsoft.com/office/drawing/2014/main" id="{DFFBEAB7-A9E5-4CF2-8497-1D61712B00E2}"/>
              </a:ext>
            </a:extLst>
          </p:cNvPr>
          <p:cNvSpPr txBox="1">
            <a:spLocks noChangeArrowheads="1"/>
          </p:cNvSpPr>
          <p:nvPr/>
        </p:nvSpPr>
        <p:spPr bwMode="auto">
          <a:xfrm>
            <a:off x="1341438" y="1524000"/>
            <a:ext cx="3543300" cy="4587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algn="ctr" eaLnBrk="1" hangingPunct="1">
              <a:lnSpc>
                <a:spcPct val="85000"/>
              </a:lnSpc>
              <a:defRPr/>
            </a:pPr>
            <a:r>
              <a:rPr lang="en-US" sz="1400" i="1" dirty="0">
                <a:solidFill>
                  <a:schemeClr val="bg1">
                    <a:lumMod val="65000"/>
                  </a:schemeClr>
                </a:solidFill>
              </a:rPr>
              <a:t>These three are all secondary to abnormal</a:t>
            </a:r>
          </a:p>
          <a:p>
            <a:pPr algn="ctr" eaLnBrk="1" hangingPunct="1">
              <a:lnSpc>
                <a:spcPct val="85000"/>
              </a:lnSpc>
              <a:defRPr/>
            </a:pPr>
            <a:r>
              <a:rPr lang="en-US" sz="1400" i="1" dirty="0">
                <a:solidFill>
                  <a:schemeClr val="bg1">
                    <a:lumMod val="65000"/>
                  </a:schemeClr>
                </a:solidFill>
              </a:rPr>
              <a:t>closure of the embryonic optic fissure</a:t>
            </a:r>
          </a:p>
        </p:txBody>
      </p:sp>
      <p:sp>
        <p:nvSpPr>
          <p:cNvPr id="40966" name="Text Box 7">
            <a:extLst>
              <a:ext uri="{FF2B5EF4-FFF2-40B4-BE49-F238E27FC236}">
                <a16:creationId xmlns:a16="http://schemas.microsoft.com/office/drawing/2014/main" id="{5960877D-C896-4F88-81E9-A95AFC42E4A0}"/>
              </a:ext>
            </a:extLst>
          </p:cNvPr>
          <p:cNvSpPr txBox="1">
            <a:spLocks noChangeArrowheads="1"/>
          </p:cNvSpPr>
          <p:nvPr/>
        </p:nvSpPr>
        <p:spPr bwMode="auto">
          <a:xfrm>
            <a:off x="76200" y="2514600"/>
            <a:ext cx="2782888" cy="862013"/>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r>
              <a:rPr lang="en-US" sz="1400" b="1" dirty="0">
                <a:solidFill>
                  <a:schemeClr val="bg1">
                    <a:lumMod val="65000"/>
                  </a:schemeClr>
                </a:solidFill>
              </a:rPr>
              <a:t>Optic Nerve Coloboma</a:t>
            </a:r>
          </a:p>
          <a:p>
            <a:pPr eaLnBrk="1" hangingPunct="1">
              <a:defRPr/>
            </a:pPr>
            <a:r>
              <a:rPr lang="en-US" sz="1200" dirty="0">
                <a:solidFill>
                  <a:schemeClr val="bg1">
                    <a:lumMod val="65000"/>
                  </a:schemeClr>
                </a:solidFill>
              </a:rPr>
              <a:t>1) May resemble…</a:t>
            </a:r>
            <a:r>
              <a:rPr lang="en-US" sz="1200" b="1" dirty="0">
                <a:solidFill>
                  <a:schemeClr val="bg1">
                    <a:lumMod val="65000"/>
                  </a:schemeClr>
                </a:solidFill>
              </a:rPr>
              <a:t>deep cupping</a:t>
            </a:r>
          </a:p>
          <a:p>
            <a:pPr eaLnBrk="1" hangingPunct="1">
              <a:defRPr/>
            </a:pPr>
            <a:r>
              <a:rPr lang="en-US" sz="1200" dirty="0">
                <a:solidFill>
                  <a:schemeClr val="bg1">
                    <a:lumMod val="65000"/>
                  </a:schemeClr>
                </a:solidFill>
              </a:rPr>
              <a:t>2) Can be…</a:t>
            </a:r>
            <a:r>
              <a:rPr lang="en-US" sz="1200" b="1" dirty="0">
                <a:solidFill>
                  <a:schemeClr val="bg1">
                    <a:lumMod val="65000"/>
                  </a:schemeClr>
                </a:solidFill>
              </a:rPr>
              <a:t>bilateral, asymmetric</a:t>
            </a:r>
          </a:p>
          <a:p>
            <a:pPr eaLnBrk="1" hangingPunct="1">
              <a:defRPr/>
            </a:pPr>
            <a:r>
              <a:rPr lang="en-US" sz="1200" dirty="0">
                <a:solidFill>
                  <a:schemeClr val="bg1">
                    <a:lumMod val="65000"/>
                  </a:schemeClr>
                </a:solidFill>
              </a:rPr>
              <a:t>3) Part of the…</a:t>
            </a:r>
            <a:r>
              <a:rPr lang="en-US" sz="1200" b="1" dirty="0">
                <a:solidFill>
                  <a:schemeClr val="bg1">
                    <a:lumMod val="65000"/>
                  </a:schemeClr>
                </a:solidFill>
              </a:rPr>
              <a:t>CHARGE association</a:t>
            </a:r>
          </a:p>
        </p:txBody>
      </p:sp>
      <p:sp>
        <p:nvSpPr>
          <p:cNvPr id="40967" name="Line 8">
            <a:extLst>
              <a:ext uri="{FF2B5EF4-FFF2-40B4-BE49-F238E27FC236}">
                <a16:creationId xmlns:a16="http://schemas.microsoft.com/office/drawing/2014/main" id="{0B55C1AF-6C69-48D7-A7AB-A78FBA1078B4}"/>
              </a:ext>
            </a:extLst>
          </p:cNvPr>
          <p:cNvSpPr>
            <a:spLocks noChangeShapeType="1"/>
          </p:cNvSpPr>
          <p:nvPr/>
        </p:nvSpPr>
        <p:spPr bwMode="auto">
          <a:xfrm flipH="1">
            <a:off x="2971800" y="2057400"/>
            <a:ext cx="152400" cy="1447800"/>
          </a:xfrm>
          <a:prstGeom prst="line">
            <a:avLst/>
          </a:prstGeom>
          <a:noFill/>
          <a:ln w="9525">
            <a:solidFill>
              <a:schemeClr val="bg1">
                <a:lumMod val="6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en-US">
              <a:latin typeface="Arial" charset="0"/>
            </a:endParaRPr>
          </a:p>
        </p:txBody>
      </p:sp>
      <p:sp>
        <p:nvSpPr>
          <p:cNvPr id="40968" name="Text Box 9">
            <a:extLst>
              <a:ext uri="{FF2B5EF4-FFF2-40B4-BE49-F238E27FC236}">
                <a16:creationId xmlns:a16="http://schemas.microsoft.com/office/drawing/2014/main" id="{81301F7C-41D1-4609-863D-68A787248166}"/>
              </a:ext>
            </a:extLst>
          </p:cNvPr>
          <p:cNvSpPr txBox="1">
            <a:spLocks noChangeArrowheads="1"/>
          </p:cNvSpPr>
          <p:nvPr/>
        </p:nvSpPr>
        <p:spPr bwMode="auto">
          <a:xfrm>
            <a:off x="1371600" y="4267200"/>
            <a:ext cx="3057525" cy="2154238"/>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r>
              <a:rPr lang="en-US" sz="1400" b="1" dirty="0">
                <a:solidFill>
                  <a:schemeClr val="bg1">
                    <a:lumMod val="65000"/>
                  </a:schemeClr>
                </a:solidFill>
              </a:rPr>
              <a:t>Morning-Glory Disc</a:t>
            </a:r>
          </a:p>
          <a:p>
            <a:pPr eaLnBrk="1" hangingPunct="1">
              <a:defRPr/>
            </a:pPr>
            <a:r>
              <a:rPr lang="en-US" sz="1200" dirty="0">
                <a:solidFill>
                  <a:schemeClr val="bg1">
                    <a:lumMod val="65000"/>
                  </a:schemeClr>
                </a:solidFill>
              </a:rPr>
              <a:t>--DFE reveals:</a:t>
            </a:r>
          </a:p>
          <a:p>
            <a:pPr eaLnBrk="1" hangingPunct="1">
              <a:defRPr/>
            </a:pPr>
            <a:r>
              <a:rPr lang="en-US" sz="1200" dirty="0">
                <a:solidFill>
                  <a:schemeClr val="bg1">
                    <a:lumMod val="65000"/>
                  </a:schemeClr>
                </a:solidFill>
              </a:rPr>
              <a:t>  1) A funnel-shaped…</a:t>
            </a:r>
            <a:r>
              <a:rPr lang="en-US" sz="1200" b="1" dirty="0">
                <a:solidFill>
                  <a:schemeClr val="bg1">
                    <a:lumMod val="65000"/>
                  </a:schemeClr>
                </a:solidFill>
              </a:rPr>
              <a:t>excavation</a:t>
            </a:r>
            <a:endParaRPr lang="en-US" sz="1200" dirty="0">
              <a:solidFill>
                <a:schemeClr val="bg1">
                  <a:lumMod val="65000"/>
                </a:schemeClr>
              </a:solidFill>
            </a:endParaRPr>
          </a:p>
          <a:p>
            <a:pPr eaLnBrk="1" hangingPunct="1">
              <a:defRPr/>
            </a:pPr>
            <a:r>
              <a:rPr lang="en-US" sz="1200" dirty="0">
                <a:solidFill>
                  <a:schemeClr val="bg1">
                    <a:lumMod val="65000"/>
                  </a:schemeClr>
                </a:solidFill>
              </a:rPr>
              <a:t>  2) Number of vessels crossing the rim</a:t>
            </a:r>
          </a:p>
          <a:p>
            <a:pPr eaLnBrk="1" hangingPunct="1">
              <a:defRPr/>
            </a:pPr>
            <a:r>
              <a:rPr lang="en-US" sz="1200" dirty="0">
                <a:solidFill>
                  <a:schemeClr val="bg1">
                    <a:lumMod val="65000"/>
                  </a:schemeClr>
                </a:solidFill>
              </a:rPr>
              <a:t>    seems abnormally…</a:t>
            </a:r>
            <a:r>
              <a:rPr lang="en-US" sz="1200" b="1" dirty="0">
                <a:solidFill>
                  <a:schemeClr val="bg1">
                    <a:lumMod val="65000"/>
                  </a:schemeClr>
                </a:solidFill>
              </a:rPr>
              <a:t>high</a:t>
            </a:r>
            <a:r>
              <a:rPr lang="en-US" sz="1200" dirty="0">
                <a:solidFill>
                  <a:schemeClr val="bg1">
                    <a:lumMod val="65000"/>
                  </a:schemeClr>
                </a:solidFill>
              </a:rPr>
              <a:t> </a:t>
            </a:r>
            <a:endParaRPr lang="en-US" sz="1200" b="1" dirty="0">
              <a:solidFill>
                <a:schemeClr val="bg1">
                  <a:lumMod val="65000"/>
                </a:schemeClr>
              </a:solidFill>
            </a:endParaRPr>
          </a:p>
          <a:p>
            <a:pPr eaLnBrk="1" hangingPunct="1">
              <a:defRPr/>
            </a:pPr>
            <a:r>
              <a:rPr lang="en-US" sz="1200" dirty="0">
                <a:solidFill>
                  <a:schemeClr val="bg1">
                    <a:lumMod val="65000"/>
                  </a:schemeClr>
                </a:solidFill>
              </a:rPr>
              <a:t>--Tissue is…</a:t>
            </a:r>
            <a:r>
              <a:rPr lang="en-US" sz="1200" b="1" dirty="0">
                <a:solidFill>
                  <a:schemeClr val="bg1">
                    <a:lumMod val="65000"/>
                  </a:schemeClr>
                </a:solidFill>
              </a:rPr>
              <a:t>contractile</a:t>
            </a:r>
            <a:r>
              <a:rPr lang="en-US" sz="1200" dirty="0">
                <a:solidFill>
                  <a:schemeClr val="bg1">
                    <a:lumMod val="65000"/>
                  </a:schemeClr>
                </a:solidFill>
              </a:rPr>
              <a:t>, so cup seems</a:t>
            </a:r>
          </a:p>
          <a:p>
            <a:pPr eaLnBrk="1" hangingPunct="1">
              <a:defRPr/>
            </a:pPr>
            <a:r>
              <a:rPr lang="en-US" sz="1200" dirty="0">
                <a:solidFill>
                  <a:schemeClr val="bg1">
                    <a:lumMod val="65000"/>
                  </a:schemeClr>
                </a:solidFill>
              </a:rPr>
              <a:t>  to…</a:t>
            </a:r>
            <a:r>
              <a:rPr lang="en-US" sz="1200" b="1" dirty="0">
                <a:solidFill>
                  <a:schemeClr val="bg1">
                    <a:lumMod val="65000"/>
                  </a:schemeClr>
                </a:solidFill>
              </a:rPr>
              <a:t>open </a:t>
            </a:r>
            <a:r>
              <a:rPr lang="en-US" sz="1200" dirty="0">
                <a:solidFill>
                  <a:schemeClr val="bg1">
                    <a:lumMod val="65000"/>
                  </a:schemeClr>
                </a:solidFill>
              </a:rPr>
              <a:t>and</a:t>
            </a:r>
            <a:r>
              <a:rPr lang="en-US" sz="1200" b="1" dirty="0">
                <a:solidFill>
                  <a:schemeClr val="bg1">
                    <a:lumMod val="65000"/>
                  </a:schemeClr>
                </a:solidFill>
              </a:rPr>
              <a:t> close</a:t>
            </a:r>
            <a:r>
              <a:rPr lang="en-US" sz="1200" dirty="0">
                <a:solidFill>
                  <a:schemeClr val="bg1">
                    <a:lumMod val="65000"/>
                  </a:schemeClr>
                </a:solidFill>
              </a:rPr>
              <a:t> (like its namesake,  </a:t>
            </a:r>
          </a:p>
          <a:p>
            <a:pPr eaLnBrk="1" hangingPunct="1">
              <a:defRPr/>
            </a:pPr>
            <a:r>
              <a:rPr lang="en-US" sz="1200" dirty="0">
                <a:solidFill>
                  <a:schemeClr val="bg1">
                    <a:lumMod val="65000"/>
                  </a:schemeClr>
                </a:solidFill>
              </a:rPr>
              <a:t>  the morning-glory flower)</a:t>
            </a:r>
          </a:p>
          <a:p>
            <a:pPr eaLnBrk="1" hangingPunct="1">
              <a:defRPr/>
            </a:pPr>
            <a:r>
              <a:rPr lang="en-US" sz="1200" dirty="0">
                <a:solidFill>
                  <a:schemeClr val="bg1">
                    <a:lumMod val="65000"/>
                  </a:schemeClr>
                </a:solidFill>
              </a:rPr>
              <a:t>--VA usually…</a:t>
            </a:r>
            <a:r>
              <a:rPr lang="en-US" sz="1200" b="1" dirty="0">
                <a:solidFill>
                  <a:schemeClr val="bg1">
                    <a:lumMod val="65000"/>
                  </a:schemeClr>
                </a:solidFill>
              </a:rPr>
              <a:t>20/200</a:t>
            </a:r>
            <a:r>
              <a:rPr lang="en-US" sz="1200" dirty="0">
                <a:solidFill>
                  <a:schemeClr val="bg1">
                    <a:lumMod val="65000"/>
                  </a:schemeClr>
                </a:solidFill>
              </a:rPr>
              <a:t>, but can be…</a:t>
            </a:r>
          </a:p>
          <a:p>
            <a:pPr eaLnBrk="1" hangingPunct="1">
              <a:defRPr/>
            </a:pPr>
            <a:r>
              <a:rPr lang="en-US" sz="1200" dirty="0">
                <a:solidFill>
                  <a:schemeClr val="bg1">
                    <a:lumMod val="65000"/>
                  </a:schemeClr>
                </a:solidFill>
              </a:rPr>
              <a:t>   </a:t>
            </a:r>
            <a:r>
              <a:rPr lang="en-US" sz="1200" b="1" dirty="0">
                <a:solidFill>
                  <a:schemeClr val="bg1">
                    <a:lumMod val="65000"/>
                  </a:schemeClr>
                </a:solidFill>
              </a:rPr>
              <a:t>20/20&lt;-&gt;NLP</a:t>
            </a:r>
          </a:p>
          <a:p>
            <a:pPr eaLnBrk="1" hangingPunct="1">
              <a:defRPr/>
            </a:pPr>
            <a:r>
              <a:rPr lang="en-US" sz="1200" dirty="0">
                <a:solidFill>
                  <a:schemeClr val="bg1">
                    <a:lumMod val="65000"/>
                  </a:schemeClr>
                </a:solidFill>
              </a:rPr>
              <a:t>--1/3 develop…</a:t>
            </a:r>
            <a:r>
              <a:rPr lang="en-US" sz="1200" b="1" dirty="0">
                <a:solidFill>
                  <a:schemeClr val="bg1">
                    <a:lumMod val="65000"/>
                  </a:schemeClr>
                </a:solidFill>
              </a:rPr>
              <a:t>serous RD</a:t>
            </a:r>
          </a:p>
        </p:txBody>
      </p:sp>
      <p:sp>
        <p:nvSpPr>
          <p:cNvPr id="40969" name="Text Box 10">
            <a:extLst>
              <a:ext uri="{FF2B5EF4-FFF2-40B4-BE49-F238E27FC236}">
                <a16:creationId xmlns:a16="http://schemas.microsoft.com/office/drawing/2014/main" id="{C7A0A0AD-E674-4FE4-BBA5-4575C5350A5D}"/>
              </a:ext>
            </a:extLst>
          </p:cNvPr>
          <p:cNvSpPr txBox="1">
            <a:spLocks noChangeArrowheads="1"/>
          </p:cNvSpPr>
          <p:nvPr/>
        </p:nvSpPr>
        <p:spPr bwMode="auto">
          <a:xfrm>
            <a:off x="5410200" y="1687513"/>
            <a:ext cx="3640138" cy="677862"/>
          </a:xfrm>
          <a:prstGeom prst="rect">
            <a:avLst/>
          </a:prstGeom>
          <a:solidFill>
            <a:srgbClr val="FFFF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r>
              <a:rPr lang="en-US" sz="1400" b="1" dirty="0" err="1">
                <a:solidFill>
                  <a:schemeClr val="bg1">
                    <a:lumMod val="65000"/>
                  </a:schemeClr>
                </a:solidFill>
              </a:rPr>
              <a:t>Megalopapilla</a:t>
            </a:r>
            <a:endParaRPr lang="en-US" sz="1400" b="1" dirty="0">
              <a:solidFill>
                <a:schemeClr val="bg1">
                  <a:lumMod val="65000"/>
                </a:schemeClr>
              </a:solidFill>
            </a:endParaRPr>
          </a:p>
          <a:p>
            <a:pPr eaLnBrk="1" hangingPunct="1">
              <a:defRPr/>
            </a:pPr>
            <a:r>
              <a:rPr lang="en-US" sz="1200" dirty="0">
                <a:solidFill>
                  <a:schemeClr val="bg1">
                    <a:lumMod val="65000"/>
                  </a:schemeClr>
                </a:solidFill>
              </a:rPr>
              <a:t>1) Abnormally large diameter of…</a:t>
            </a:r>
            <a:r>
              <a:rPr lang="en-US" sz="1200" b="1" dirty="0">
                <a:solidFill>
                  <a:schemeClr val="bg1">
                    <a:lumMod val="65000"/>
                  </a:schemeClr>
                </a:solidFill>
              </a:rPr>
              <a:t>disc </a:t>
            </a:r>
            <a:r>
              <a:rPr lang="en-US" sz="1200" dirty="0">
                <a:solidFill>
                  <a:schemeClr val="bg1">
                    <a:lumMod val="65000"/>
                  </a:schemeClr>
                </a:solidFill>
              </a:rPr>
              <a:t>and</a:t>
            </a:r>
            <a:r>
              <a:rPr lang="en-US" sz="1200" b="1" dirty="0">
                <a:solidFill>
                  <a:schemeClr val="bg1">
                    <a:lumMod val="65000"/>
                  </a:schemeClr>
                </a:solidFill>
              </a:rPr>
              <a:t> cup</a:t>
            </a:r>
          </a:p>
          <a:p>
            <a:pPr eaLnBrk="1" hangingPunct="1">
              <a:defRPr/>
            </a:pPr>
            <a:r>
              <a:rPr lang="en-US" sz="1200" dirty="0">
                <a:solidFill>
                  <a:schemeClr val="bg1">
                    <a:lumMod val="65000"/>
                  </a:schemeClr>
                </a:solidFill>
              </a:rPr>
              <a:t>2) VF testing may reveal an…</a:t>
            </a:r>
            <a:r>
              <a:rPr lang="en-US" sz="1200" b="1" dirty="0">
                <a:solidFill>
                  <a:schemeClr val="bg1">
                    <a:lumMod val="65000"/>
                  </a:schemeClr>
                </a:solidFill>
              </a:rPr>
              <a:t>enlarged blind spot</a:t>
            </a:r>
          </a:p>
        </p:txBody>
      </p:sp>
      <p:sp>
        <p:nvSpPr>
          <p:cNvPr id="40970" name="Text Box 11">
            <a:extLst>
              <a:ext uri="{FF2B5EF4-FFF2-40B4-BE49-F238E27FC236}">
                <a16:creationId xmlns:a16="http://schemas.microsoft.com/office/drawing/2014/main" id="{2E0150B4-7BD7-4358-999B-EABB80C5D7C9}"/>
              </a:ext>
            </a:extLst>
          </p:cNvPr>
          <p:cNvSpPr txBox="1">
            <a:spLocks noChangeArrowheads="1"/>
          </p:cNvSpPr>
          <p:nvPr/>
        </p:nvSpPr>
        <p:spPr bwMode="auto">
          <a:xfrm>
            <a:off x="4648200" y="2576513"/>
            <a:ext cx="3522663" cy="862012"/>
          </a:xfrm>
          <a:prstGeom prst="rect">
            <a:avLst/>
          </a:prstGeom>
          <a:solidFill>
            <a:srgbClr val="FFC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r>
              <a:rPr lang="en-US" sz="1400" b="1" dirty="0">
                <a:solidFill>
                  <a:schemeClr val="bg1">
                    <a:lumMod val="65000"/>
                  </a:schemeClr>
                </a:solidFill>
              </a:rPr>
              <a:t>Myelinated RNFL</a:t>
            </a:r>
          </a:p>
          <a:p>
            <a:pPr eaLnBrk="1" hangingPunct="1">
              <a:defRPr/>
            </a:pPr>
            <a:r>
              <a:rPr lang="en-US" sz="1200" dirty="0">
                <a:solidFill>
                  <a:schemeClr val="bg1">
                    <a:lumMod val="65000"/>
                  </a:schemeClr>
                </a:solidFill>
              </a:rPr>
              <a:t>1) Myelin normally ends at the…</a:t>
            </a:r>
            <a:r>
              <a:rPr lang="en-US" sz="1200" b="1" dirty="0">
                <a:solidFill>
                  <a:schemeClr val="bg1">
                    <a:lumMod val="65000"/>
                  </a:schemeClr>
                </a:solidFill>
              </a:rPr>
              <a:t>lamina cribrosa</a:t>
            </a:r>
          </a:p>
          <a:p>
            <a:pPr eaLnBrk="1" hangingPunct="1">
              <a:defRPr/>
            </a:pPr>
            <a:r>
              <a:rPr lang="en-US" sz="1200" dirty="0">
                <a:solidFill>
                  <a:schemeClr val="bg1">
                    <a:lumMod val="65000"/>
                  </a:schemeClr>
                </a:solidFill>
              </a:rPr>
              <a:t>2) Can be…</a:t>
            </a:r>
            <a:r>
              <a:rPr lang="en-US" sz="1200" b="1" dirty="0">
                <a:solidFill>
                  <a:schemeClr val="bg1">
                    <a:lumMod val="65000"/>
                  </a:schemeClr>
                </a:solidFill>
              </a:rPr>
              <a:t>patchy</a:t>
            </a:r>
            <a:r>
              <a:rPr lang="en-US" sz="1200" dirty="0">
                <a:solidFill>
                  <a:schemeClr val="bg1">
                    <a:lumMod val="65000"/>
                  </a:schemeClr>
                </a:solidFill>
              </a:rPr>
              <a:t> and </a:t>
            </a:r>
            <a:r>
              <a:rPr lang="en-US" sz="1200" b="1" dirty="0">
                <a:solidFill>
                  <a:schemeClr val="bg1">
                    <a:lumMod val="65000"/>
                  </a:schemeClr>
                </a:solidFill>
              </a:rPr>
              <a:t>discontinuous</a:t>
            </a:r>
          </a:p>
          <a:p>
            <a:pPr eaLnBrk="1" hangingPunct="1">
              <a:defRPr/>
            </a:pPr>
            <a:r>
              <a:rPr lang="en-US" sz="1200" dirty="0">
                <a:solidFill>
                  <a:schemeClr val="bg1">
                    <a:lumMod val="65000"/>
                  </a:schemeClr>
                </a:solidFill>
              </a:rPr>
              <a:t>3) Corresponding VF has an…</a:t>
            </a:r>
            <a:r>
              <a:rPr lang="en-US" sz="1200" b="1" dirty="0">
                <a:solidFill>
                  <a:schemeClr val="bg1">
                    <a:lumMod val="65000"/>
                  </a:schemeClr>
                </a:solidFill>
              </a:rPr>
              <a:t>absolute</a:t>
            </a:r>
            <a:r>
              <a:rPr lang="en-US" sz="1200" dirty="0">
                <a:solidFill>
                  <a:schemeClr val="bg1">
                    <a:lumMod val="65000"/>
                  </a:schemeClr>
                </a:solidFill>
              </a:rPr>
              <a:t> scotoma</a:t>
            </a:r>
          </a:p>
        </p:txBody>
      </p:sp>
      <p:sp>
        <p:nvSpPr>
          <p:cNvPr id="40971" name="Text Box 12">
            <a:extLst>
              <a:ext uri="{FF2B5EF4-FFF2-40B4-BE49-F238E27FC236}">
                <a16:creationId xmlns:a16="http://schemas.microsoft.com/office/drawing/2014/main" id="{D1BEDF96-749F-41B2-9A7B-89FBD28577A0}"/>
              </a:ext>
            </a:extLst>
          </p:cNvPr>
          <p:cNvSpPr txBox="1">
            <a:spLocks noChangeArrowheads="1"/>
          </p:cNvSpPr>
          <p:nvPr/>
        </p:nvSpPr>
        <p:spPr bwMode="auto">
          <a:xfrm>
            <a:off x="5257800" y="3760788"/>
            <a:ext cx="3424238" cy="1231900"/>
          </a:xfrm>
          <a:prstGeom prst="rect">
            <a:avLst/>
          </a:prstGeom>
          <a:solidFill>
            <a:srgbClr val="CCFF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r>
              <a:rPr lang="en-US" sz="1400" b="1" dirty="0"/>
              <a:t>Optic Nerve Hypoplasia</a:t>
            </a:r>
          </a:p>
          <a:p>
            <a:pPr eaLnBrk="1" hangingPunct="1">
              <a:defRPr/>
            </a:pPr>
            <a:r>
              <a:rPr lang="en-US" sz="1200" dirty="0">
                <a:solidFill>
                  <a:schemeClr val="bg1">
                    <a:lumMod val="65000"/>
                  </a:schemeClr>
                </a:solidFill>
              </a:rPr>
              <a:t>1) Abnormally low</a:t>
            </a:r>
            <a:r>
              <a:rPr lang="en-US" sz="1200" b="1" dirty="0">
                <a:solidFill>
                  <a:schemeClr val="bg1">
                    <a:lumMod val="65000"/>
                  </a:schemeClr>
                </a:solidFill>
              </a:rPr>
              <a:t> </a:t>
            </a:r>
            <a:r>
              <a:rPr lang="en-US" sz="1200" dirty="0">
                <a:solidFill>
                  <a:schemeClr val="bg1">
                    <a:lumMod val="65000"/>
                  </a:schemeClr>
                </a:solidFill>
              </a:rPr>
              <a:t>number of…</a:t>
            </a:r>
            <a:r>
              <a:rPr lang="en-US" sz="1200" b="1" dirty="0">
                <a:solidFill>
                  <a:schemeClr val="bg1">
                    <a:lumMod val="65000"/>
                  </a:schemeClr>
                </a:solidFill>
              </a:rPr>
              <a:t>axons</a:t>
            </a:r>
          </a:p>
          <a:p>
            <a:pPr eaLnBrk="1" hangingPunct="1">
              <a:defRPr/>
            </a:pPr>
            <a:r>
              <a:rPr lang="en-US" sz="1200" dirty="0">
                <a:solidFill>
                  <a:schemeClr val="bg1">
                    <a:lumMod val="65000"/>
                  </a:schemeClr>
                </a:solidFill>
              </a:rPr>
              <a:t>2) DFE: Small pale disc with…</a:t>
            </a:r>
            <a:r>
              <a:rPr lang="en-US" sz="1200" b="1" dirty="0">
                <a:solidFill>
                  <a:schemeClr val="bg1">
                    <a:lumMod val="65000"/>
                  </a:schemeClr>
                </a:solidFill>
              </a:rPr>
              <a:t>double ring </a:t>
            </a:r>
            <a:r>
              <a:rPr lang="en-US" sz="1200" dirty="0">
                <a:solidFill>
                  <a:schemeClr val="bg1">
                    <a:lumMod val="65000"/>
                  </a:schemeClr>
                </a:solidFill>
              </a:rPr>
              <a:t>sign</a:t>
            </a:r>
          </a:p>
          <a:p>
            <a:pPr eaLnBrk="1" hangingPunct="1">
              <a:defRPr/>
            </a:pPr>
            <a:r>
              <a:rPr lang="en-US" sz="1200" dirty="0">
                <a:solidFill>
                  <a:schemeClr val="bg1">
                    <a:lumMod val="65000"/>
                  </a:schemeClr>
                </a:solidFill>
              </a:rPr>
              <a:t>3) VA…</a:t>
            </a:r>
            <a:r>
              <a:rPr lang="en-US" sz="1200" b="1" dirty="0">
                <a:solidFill>
                  <a:schemeClr val="bg1">
                    <a:lumMod val="65000"/>
                  </a:schemeClr>
                </a:solidFill>
              </a:rPr>
              <a:t>20/15&lt;-&gt;NLP</a:t>
            </a:r>
          </a:p>
          <a:p>
            <a:pPr eaLnBrk="1" hangingPunct="1">
              <a:defRPr/>
            </a:pPr>
            <a:r>
              <a:rPr lang="en-US" sz="1200" dirty="0">
                <a:solidFill>
                  <a:schemeClr val="bg1">
                    <a:lumMod val="65000"/>
                  </a:schemeClr>
                </a:solidFill>
              </a:rPr>
              <a:t>4) VF defects…</a:t>
            </a:r>
            <a:r>
              <a:rPr lang="en-US" sz="1200" b="1" dirty="0">
                <a:solidFill>
                  <a:schemeClr val="bg1">
                    <a:lumMod val="65000"/>
                  </a:schemeClr>
                </a:solidFill>
              </a:rPr>
              <a:t>invariably present</a:t>
            </a:r>
          </a:p>
          <a:p>
            <a:pPr eaLnBrk="1" hangingPunct="1">
              <a:defRPr/>
            </a:pPr>
            <a:r>
              <a:rPr lang="en-US" sz="1200" dirty="0"/>
              <a:t>5) Remember the…</a:t>
            </a:r>
            <a:r>
              <a:rPr lang="en-US" sz="1200" b="1" dirty="0">
                <a:solidFill>
                  <a:srgbClr val="0000FF"/>
                </a:solidFill>
              </a:rPr>
              <a:t>4 D’s</a:t>
            </a:r>
            <a:r>
              <a:rPr lang="en-US" sz="1200" dirty="0"/>
              <a:t> </a:t>
            </a:r>
          </a:p>
        </p:txBody>
      </p:sp>
      <p:sp>
        <p:nvSpPr>
          <p:cNvPr id="40972" name="Text Box 13">
            <a:extLst>
              <a:ext uri="{FF2B5EF4-FFF2-40B4-BE49-F238E27FC236}">
                <a16:creationId xmlns:a16="http://schemas.microsoft.com/office/drawing/2014/main" id="{0CCF0586-0355-4D1B-BC82-5A50DF67581B}"/>
              </a:ext>
            </a:extLst>
          </p:cNvPr>
          <p:cNvSpPr txBox="1">
            <a:spLocks noChangeArrowheads="1"/>
          </p:cNvSpPr>
          <p:nvPr/>
        </p:nvSpPr>
        <p:spPr bwMode="auto">
          <a:xfrm>
            <a:off x="4800600" y="5257800"/>
            <a:ext cx="4015843" cy="1231106"/>
          </a:xfrm>
          <a:prstGeom prst="rect">
            <a:avLst/>
          </a:prstGeom>
          <a:solidFill>
            <a:srgbClr val="FFCC99"/>
          </a:solidFill>
          <a:ln>
            <a:noFill/>
          </a:ln>
          <a:effectLst/>
        </p:spPr>
        <p:txBody>
          <a:bodyPr wrap="non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r>
              <a:rPr lang="en-US" sz="1400" b="1" dirty="0">
                <a:solidFill>
                  <a:schemeClr val="bg1">
                    <a:lumMod val="65000"/>
                  </a:schemeClr>
                </a:solidFill>
              </a:rPr>
              <a:t>Tilted-Disc Syndrome</a:t>
            </a:r>
          </a:p>
          <a:p>
            <a:pPr eaLnBrk="1" hangingPunct="1">
              <a:defRPr/>
            </a:pPr>
            <a:r>
              <a:rPr lang="en-US" sz="1200" dirty="0">
                <a:solidFill>
                  <a:srgbClr val="FFCC99"/>
                </a:solidFill>
              </a:rPr>
              <a:t>1) Superior pole appears…</a:t>
            </a:r>
            <a:r>
              <a:rPr lang="en-US" sz="1200" b="1" dirty="0">
                <a:solidFill>
                  <a:srgbClr val="FFCC99"/>
                </a:solidFill>
              </a:rPr>
              <a:t>elevated</a:t>
            </a:r>
            <a:r>
              <a:rPr lang="en-US" sz="1200" dirty="0">
                <a:solidFill>
                  <a:srgbClr val="FFCC99"/>
                </a:solidFill>
              </a:rPr>
              <a:t>, inferior…</a:t>
            </a:r>
            <a:r>
              <a:rPr lang="en-US" sz="1200" b="1" dirty="0">
                <a:solidFill>
                  <a:srgbClr val="FFCC99"/>
                </a:solidFill>
              </a:rPr>
              <a:t>recessed</a:t>
            </a:r>
          </a:p>
          <a:p>
            <a:pPr eaLnBrk="1" hangingPunct="1">
              <a:defRPr/>
            </a:pPr>
            <a:r>
              <a:rPr lang="en-US" sz="1200" dirty="0">
                <a:solidFill>
                  <a:srgbClr val="FFCC99"/>
                </a:solidFill>
              </a:rPr>
              <a:t>2) Associated with…</a:t>
            </a:r>
            <a:r>
              <a:rPr lang="en-US" sz="1200" b="1" dirty="0" err="1">
                <a:solidFill>
                  <a:srgbClr val="FFCC99"/>
                </a:solidFill>
              </a:rPr>
              <a:t>situs</a:t>
            </a:r>
            <a:r>
              <a:rPr lang="en-US" sz="1200" b="1" dirty="0">
                <a:solidFill>
                  <a:srgbClr val="FFCC99"/>
                </a:solidFill>
              </a:rPr>
              <a:t> </a:t>
            </a:r>
            <a:r>
              <a:rPr lang="en-US" sz="1200" b="1" dirty="0" err="1">
                <a:solidFill>
                  <a:srgbClr val="FFCC99"/>
                </a:solidFill>
              </a:rPr>
              <a:t>inversus</a:t>
            </a:r>
            <a:r>
              <a:rPr lang="en-US" sz="1200" dirty="0">
                <a:solidFill>
                  <a:srgbClr val="FFCC99"/>
                </a:solidFill>
              </a:rPr>
              <a:t> of retinal vessels</a:t>
            </a:r>
          </a:p>
          <a:p>
            <a:pPr eaLnBrk="1" hangingPunct="1">
              <a:defRPr/>
            </a:pPr>
            <a:r>
              <a:rPr lang="en-US" sz="1200" dirty="0">
                <a:solidFill>
                  <a:srgbClr val="FFCC99"/>
                </a:solidFill>
              </a:rPr>
              <a:t>3) Fundus abnormality produces…</a:t>
            </a:r>
            <a:r>
              <a:rPr lang="en-US" sz="1200" b="1" dirty="0">
                <a:solidFill>
                  <a:srgbClr val="FFCC99"/>
                </a:solidFill>
              </a:rPr>
              <a:t>myopic astigmatism</a:t>
            </a:r>
          </a:p>
          <a:p>
            <a:pPr eaLnBrk="1" hangingPunct="1">
              <a:defRPr/>
            </a:pPr>
            <a:r>
              <a:rPr lang="en-US" sz="1200" dirty="0">
                <a:solidFill>
                  <a:srgbClr val="FFCC99"/>
                </a:solidFill>
              </a:rPr>
              <a:t>4) VF testing reveals…</a:t>
            </a:r>
            <a:r>
              <a:rPr lang="en-US" sz="1200" b="1" dirty="0">
                <a:solidFill>
                  <a:srgbClr val="FFCC99"/>
                </a:solidFill>
              </a:rPr>
              <a:t>bitemporal loss</a:t>
            </a:r>
            <a:r>
              <a:rPr lang="en-US" sz="1200" dirty="0">
                <a:solidFill>
                  <a:srgbClr val="FFCC99"/>
                </a:solidFill>
              </a:rPr>
              <a:t> that doesn’t</a:t>
            </a:r>
          </a:p>
          <a:p>
            <a:pPr eaLnBrk="1" hangingPunct="1">
              <a:defRPr/>
            </a:pPr>
            <a:r>
              <a:rPr lang="en-US" sz="1200" dirty="0">
                <a:solidFill>
                  <a:srgbClr val="FFCC99"/>
                </a:solidFill>
              </a:rPr>
              <a:t>   respect the vertical, and may resolve with…</a:t>
            </a:r>
            <a:r>
              <a:rPr lang="en-US" sz="1200" b="1" dirty="0">
                <a:solidFill>
                  <a:srgbClr val="FFCC99"/>
                </a:solidFill>
              </a:rPr>
              <a:t>refraction</a:t>
            </a:r>
          </a:p>
        </p:txBody>
      </p:sp>
      <p:sp>
        <p:nvSpPr>
          <p:cNvPr id="69644" name="Rectangle 14">
            <a:extLst>
              <a:ext uri="{FF2B5EF4-FFF2-40B4-BE49-F238E27FC236}">
                <a16:creationId xmlns:a16="http://schemas.microsoft.com/office/drawing/2014/main" id="{2A79FAAE-7444-40CB-9164-19D0C81DC83A}"/>
              </a:ext>
            </a:extLst>
          </p:cNvPr>
          <p:cNvSpPr>
            <a:spLocks noChangeArrowheads="1"/>
          </p:cNvSpPr>
          <p:nvPr/>
        </p:nvSpPr>
        <p:spPr bwMode="auto">
          <a:xfrm>
            <a:off x="457200" y="122238"/>
            <a:ext cx="7543800" cy="8683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b"/>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ct val="85000"/>
              </a:lnSpc>
              <a:spcBef>
                <a:spcPct val="0"/>
              </a:spcBef>
              <a:buClrTx/>
              <a:buSzTx/>
              <a:buFontTx/>
              <a:buNone/>
            </a:pPr>
            <a:r>
              <a:rPr lang="en-US" altLang="en-US" sz="3200" b="1" dirty="0">
                <a:solidFill>
                  <a:schemeClr val="tx2"/>
                </a:solidFill>
              </a:rPr>
              <a:t>Developmental Abnormalities of the Optic Nerve Head</a:t>
            </a:r>
            <a:endParaRPr lang="en-US" altLang="en-US" sz="3200" dirty="0">
              <a:solidFill>
                <a:schemeClr val="tx2"/>
              </a:solidFill>
            </a:endParaRPr>
          </a:p>
        </p:txBody>
      </p:sp>
      <p:sp>
        <p:nvSpPr>
          <p:cNvPr id="69645" name="Text Box 14">
            <a:extLst>
              <a:ext uri="{FF2B5EF4-FFF2-40B4-BE49-F238E27FC236}">
                <a16:creationId xmlns:a16="http://schemas.microsoft.com/office/drawing/2014/main" id="{F3D02961-38AA-421A-8FC5-46E8813D02B9}"/>
              </a:ext>
            </a:extLst>
          </p:cNvPr>
          <p:cNvSpPr txBox="1">
            <a:spLocks noChangeArrowheads="1"/>
          </p:cNvSpPr>
          <p:nvPr/>
        </p:nvSpPr>
        <p:spPr bwMode="auto">
          <a:xfrm>
            <a:off x="4874419" y="5070753"/>
            <a:ext cx="3942024" cy="867930"/>
          </a:xfrm>
          <a:prstGeom prst="rect">
            <a:avLst/>
          </a:prstGeom>
          <a:solidFill>
            <a:schemeClr val="accent5">
              <a:lumMod val="50000"/>
            </a:schemeClr>
          </a:solidFill>
          <a:ln>
            <a:solidFill>
              <a:schemeClr val="tx1"/>
            </a:solidFill>
          </a:ln>
          <a:effec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ct val="90000"/>
              </a:lnSpc>
              <a:spcBef>
                <a:spcPct val="0"/>
              </a:spcBef>
              <a:buClrTx/>
              <a:buSzTx/>
              <a:buFontTx/>
              <a:buNone/>
            </a:pPr>
            <a:r>
              <a:rPr lang="en-US" altLang="en-US" sz="2800" i="1" dirty="0">
                <a:effectLst>
                  <a:outerShdw blurRad="38100" dist="38100" dir="2700000" algn="tl">
                    <a:srgbClr val="000000">
                      <a:alpha val="43137"/>
                    </a:srgbClr>
                  </a:outerShdw>
                </a:effectLst>
              </a:rPr>
              <a:t>As for the </a:t>
            </a:r>
            <a:r>
              <a:rPr lang="en-US" altLang="en-US" sz="2800" dirty="0">
                <a:effectLst>
                  <a:outerShdw blurRad="38100" dist="38100" dir="2700000" algn="tl">
                    <a:srgbClr val="000000">
                      <a:alpha val="43137"/>
                    </a:srgbClr>
                  </a:outerShdw>
                </a:effectLst>
              </a:rPr>
              <a:t>four Ds </a:t>
            </a:r>
            <a:r>
              <a:rPr lang="en-US" altLang="en-US" sz="2800" i="1" dirty="0">
                <a:effectLst>
                  <a:outerShdw blurRad="38100" dist="38100" dir="2700000" algn="tl">
                    <a:srgbClr val="000000">
                      <a:alpha val="43137"/>
                    </a:srgbClr>
                  </a:outerShdw>
                </a:effectLst>
              </a:rPr>
              <a:t>of optic nerve hypoplasia:</a:t>
            </a:r>
          </a:p>
        </p:txBody>
      </p:sp>
      <p:sp>
        <p:nvSpPr>
          <p:cNvPr id="69646" name="Oval 15">
            <a:extLst>
              <a:ext uri="{FF2B5EF4-FFF2-40B4-BE49-F238E27FC236}">
                <a16:creationId xmlns:a16="http://schemas.microsoft.com/office/drawing/2014/main" id="{59F406F0-D01B-49B4-8221-D0A83253970C}"/>
              </a:ext>
            </a:extLst>
          </p:cNvPr>
          <p:cNvSpPr>
            <a:spLocks noChangeArrowheads="1"/>
          </p:cNvSpPr>
          <p:nvPr/>
        </p:nvSpPr>
        <p:spPr bwMode="auto">
          <a:xfrm>
            <a:off x="6553200" y="4648200"/>
            <a:ext cx="602974" cy="381000"/>
          </a:xfrm>
          <a:prstGeom prst="ellipse">
            <a:avLst/>
          </a:prstGeom>
          <a:noFill/>
          <a:ln w="28575">
            <a:solidFill>
              <a:srgbClr val="0000FF"/>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endParaRPr lang="en-US" altLang="en-US" sz="1800"/>
          </a:p>
        </p:txBody>
      </p:sp>
      <p:sp>
        <p:nvSpPr>
          <p:cNvPr id="69648" name="Slide Number Placeholder 1">
            <a:extLst>
              <a:ext uri="{FF2B5EF4-FFF2-40B4-BE49-F238E27FC236}">
                <a16:creationId xmlns:a16="http://schemas.microsoft.com/office/drawing/2014/main" id="{521CBA0D-3742-4CCE-AC83-76E23F4A8ED0}"/>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EEBE7CE2-7F50-46FD-BEF4-AEC6CB585E63}" type="slidenum">
              <a:rPr lang="en-US" altLang="en-US" sz="1000"/>
              <a:pPr>
                <a:spcBef>
                  <a:spcPct val="0"/>
                </a:spcBef>
                <a:buClrTx/>
                <a:buSzTx/>
                <a:buFontTx/>
                <a:buNone/>
              </a:pPr>
              <a:t>160</a:t>
            </a:fld>
            <a:endParaRPr lang="en-US" altLang="en-US" sz="1000"/>
          </a:p>
        </p:txBody>
      </p:sp>
      <p:sp>
        <p:nvSpPr>
          <p:cNvPr id="18" name="Line 12">
            <a:extLst>
              <a:ext uri="{FF2B5EF4-FFF2-40B4-BE49-F238E27FC236}">
                <a16:creationId xmlns:a16="http://schemas.microsoft.com/office/drawing/2014/main" id="{6E269C14-F5E0-4116-80AC-14129364C0AE}"/>
              </a:ext>
            </a:extLst>
          </p:cNvPr>
          <p:cNvSpPr>
            <a:spLocks noChangeShapeType="1"/>
          </p:cNvSpPr>
          <p:nvPr/>
        </p:nvSpPr>
        <p:spPr bwMode="auto">
          <a:xfrm>
            <a:off x="3124200" y="2057400"/>
            <a:ext cx="381000" cy="22098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en-US"/>
          </a:p>
        </p:txBody>
      </p:sp>
    </p:spTree>
    <p:extLst>
      <p:ext uri="{BB962C8B-B14F-4D97-AF65-F5344CB8AC3E}">
        <p14:creationId xmlns:p14="http://schemas.microsoft.com/office/powerpoint/2010/main" val="186330130"/>
      </p:ext>
    </p:extLst>
  </p:cSld>
  <p:clrMapOvr>
    <a:masterClrMapping/>
  </p:clrMapOvr>
</p:sld>
</file>

<file path=ppt/slides/slide1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0658" name="Text Box 3">
            <a:extLst>
              <a:ext uri="{FF2B5EF4-FFF2-40B4-BE49-F238E27FC236}">
                <a16:creationId xmlns:a16="http://schemas.microsoft.com/office/drawing/2014/main" id="{69A3421A-EDC4-4F57-BDAB-0E1DE7EFDD8E}"/>
              </a:ext>
            </a:extLst>
          </p:cNvPr>
          <p:cNvSpPr txBox="1">
            <a:spLocks noChangeArrowheads="1"/>
          </p:cNvSpPr>
          <p:nvPr/>
        </p:nvSpPr>
        <p:spPr bwMode="auto">
          <a:xfrm>
            <a:off x="1622425" y="1828800"/>
            <a:ext cx="7216775" cy="36909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400"/>
              <a:t>What are the</a:t>
            </a:r>
            <a:r>
              <a:rPr lang="en-US" altLang="en-US" sz="3600" b="1" i="1"/>
              <a:t> </a:t>
            </a:r>
            <a:r>
              <a:rPr lang="en-US" altLang="en-US" sz="3600" b="1" i="1">
                <a:solidFill>
                  <a:srgbClr val="0000FF"/>
                </a:solidFill>
              </a:rPr>
              <a:t>4 D’s</a:t>
            </a:r>
            <a:r>
              <a:rPr lang="en-US" altLang="en-US" sz="3600" b="1" i="1"/>
              <a:t> </a:t>
            </a:r>
            <a:r>
              <a:rPr lang="en-US" altLang="en-US" sz="2400"/>
              <a:t>of optic nerve hypoplasia?</a:t>
            </a:r>
            <a:endParaRPr lang="en-US" altLang="en-US" sz="3600"/>
          </a:p>
          <a:p>
            <a:pPr eaLnBrk="1" hangingPunct="1">
              <a:spcBef>
                <a:spcPct val="0"/>
              </a:spcBef>
              <a:buClrTx/>
              <a:buSzTx/>
              <a:buFontTx/>
              <a:buNone/>
            </a:pPr>
            <a:endParaRPr lang="en-US" altLang="en-US" sz="2800"/>
          </a:p>
          <a:p>
            <a:pPr eaLnBrk="1" hangingPunct="1">
              <a:spcBef>
                <a:spcPct val="0"/>
              </a:spcBef>
              <a:buClrTx/>
              <a:buSzTx/>
              <a:buFontTx/>
              <a:buNone/>
            </a:pPr>
            <a:r>
              <a:rPr lang="en-US" altLang="en-US" sz="2000"/>
              <a:t>--</a:t>
            </a:r>
            <a:r>
              <a:rPr lang="en-US" altLang="en-US" sz="2800" b="1" i="1">
                <a:solidFill>
                  <a:srgbClr val="0000FF"/>
                </a:solidFill>
              </a:rPr>
              <a:t>D</a:t>
            </a:r>
            <a:r>
              <a:rPr lang="en-US" altLang="en-US" sz="2000" i="1">
                <a:solidFill>
                  <a:schemeClr val="bg1"/>
                </a:solidFill>
              </a:rPr>
              <a:t>rink</a:t>
            </a:r>
            <a:r>
              <a:rPr lang="en-US" altLang="en-US" sz="2000">
                <a:solidFill>
                  <a:schemeClr val="bg1"/>
                </a:solidFill>
              </a:rPr>
              <a:t> (heavy EtOH consumption during pregnancy)</a:t>
            </a:r>
          </a:p>
          <a:p>
            <a:pPr eaLnBrk="1" hangingPunct="1">
              <a:spcBef>
                <a:spcPct val="0"/>
              </a:spcBef>
              <a:buClrTx/>
              <a:buSzTx/>
              <a:buFontTx/>
              <a:buNone/>
            </a:pPr>
            <a:endParaRPr lang="en-US" altLang="en-US" sz="2000">
              <a:solidFill>
                <a:schemeClr val="bg1"/>
              </a:solidFill>
            </a:endParaRPr>
          </a:p>
          <a:p>
            <a:pPr eaLnBrk="1" hangingPunct="1">
              <a:spcBef>
                <a:spcPct val="0"/>
              </a:spcBef>
              <a:buClrTx/>
              <a:buSzTx/>
              <a:buFontTx/>
              <a:buNone/>
            </a:pPr>
            <a:r>
              <a:rPr lang="en-US" altLang="en-US" sz="2000"/>
              <a:t>--</a:t>
            </a:r>
            <a:r>
              <a:rPr lang="en-US" altLang="en-US" sz="2800" b="1" i="1">
                <a:solidFill>
                  <a:srgbClr val="0000FF"/>
                </a:solidFill>
              </a:rPr>
              <a:t>D</a:t>
            </a:r>
            <a:r>
              <a:rPr lang="en-US" altLang="en-US" sz="2000" i="1">
                <a:solidFill>
                  <a:schemeClr val="bg1"/>
                </a:solidFill>
              </a:rPr>
              <a:t>iabetes</a:t>
            </a:r>
            <a:r>
              <a:rPr lang="en-US" altLang="en-US" sz="2000">
                <a:solidFill>
                  <a:schemeClr val="bg1"/>
                </a:solidFill>
              </a:rPr>
              <a:t> (classically causes superior sectoral hypoplasia</a:t>
            </a:r>
          </a:p>
          <a:p>
            <a:pPr eaLnBrk="1" hangingPunct="1">
              <a:spcBef>
                <a:spcPct val="0"/>
              </a:spcBef>
              <a:buClrTx/>
              <a:buSzTx/>
              <a:buFontTx/>
              <a:buNone/>
            </a:pPr>
            <a:endParaRPr lang="en-US" altLang="en-US" sz="2000"/>
          </a:p>
          <a:p>
            <a:pPr eaLnBrk="1" hangingPunct="1">
              <a:spcBef>
                <a:spcPct val="0"/>
              </a:spcBef>
              <a:buClrTx/>
              <a:buSzTx/>
              <a:buFontTx/>
              <a:buNone/>
            </a:pPr>
            <a:r>
              <a:rPr lang="en-US" altLang="en-US" sz="2000"/>
              <a:t>--</a:t>
            </a:r>
            <a:r>
              <a:rPr lang="en-US" altLang="en-US" sz="2800" b="1" i="1">
                <a:solidFill>
                  <a:srgbClr val="0000FF"/>
                </a:solidFill>
              </a:rPr>
              <a:t>D</a:t>
            </a:r>
            <a:r>
              <a:rPr lang="en-US" altLang="en-US" sz="2000" i="1">
                <a:solidFill>
                  <a:schemeClr val="bg1"/>
                </a:solidFill>
              </a:rPr>
              <a:t>rugs</a:t>
            </a:r>
            <a:r>
              <a:rPr lang="en-US" altLang="en-US" sz="2000">
                <a:solidFill>
                  <a:schemeClr val="bg1"/>
                </a:solidFill>
              </a:rPr>
              <a:t> (especially </a:t>
            </a:r>
            <a:r>
              <a:rPr lang="en-US" altLang="en-US" sz="2800" b="1" i="1">
                <a:solidFill>
                  <a:schemeClr val="bg1"/>
                </a:solidFill>
              </a:rPr>
              <a:t>D</a:t>
            </a:r>
            <a:r>
              <a:rPr lang="en-US" altLang="en-US" sz="2000">
                <a:solidFill>
                  <a:schemeClr val="bg1"/>
                </a:solidFill>
              </a:rPr>
              <a:t>ilantin or other seizure meds)</a:t>
            </a:r>
          </a:p>
          <a:p>
            <a:pPr eaLnBrk="1" hangingPunct="1">
              <a:spcBef>
                <a:spcPct val="0"/>
              </a:spcBef>
              <a:buClrTx/>
              <a:buSzTx/>
              <a:buFontTx/>
              <a:buNone/>
            </a:pPr>
            <a:endParaRPr lang="en-US" altLang="en-US" sz="2000">
              <a:solidFill>
                <a:schemeClr val="bg1"/>
              </a:solidFill>
            </a:endParaRPr>
          </a:p>
          <a:p>
            <a:pPr eaLnBrk="1" hangingPunct="1">
              <a:spcBef>
                <a:spcPct val="0"/>
              </a:spcBef>
              <a:buClrTx/>
              <a:buSzTx/>
              <a:buFontTx/>
              <a:buNone/>
            </a:pPr>
            <a:r>
              <a:rPr lang="en-US" altLang="en-US" sz="2000"/>
              <a:t>--</a:t>
            </a:r>
            <a:r>
              <a:rPr lang="en-US" altLang="en-US" sz="2800" b="1" i="1">
                <a:solidFill>
                  <a:srgbClr val="0000FF"/>
                </a:solidFill>
              </a:rPr>
              <a:t>D</a:t>
            </a:r>
            <a:r>
              <a:rPr lang="en-US" altLang="en-US" sz="2000" i="1">
                <a:solidFill>
                  <a:schemeClr val="bg1"/>
                </a:solidFill>
              </a:rPr>
              <a:t>e Morsier syndrome</a:t>
            </a:r>
          </a:p>
        </p:txBody>
      </p:sp>
      <p:sp>
        <p:nvSpPr>
          <p:cNvPr id="70662" name="Rectangle 11">
            <a:extLst>
              <a:ext uri="{FF2B5EF4-FFF2-40B4-BE49-F238E27FC236}">
                <a16:creationId xmlns:a16="http://schemas.microsoft.com/office/drawing/2014/main" id="{4CBBB8C8-4FFD-42D4-A67E-BB9689094320}"/>
              </a:ext>
            </a:extLst>
          </p:cNvPr>
          <p:cNvSpPr>
            <a:spLocks noChangeArrowheads="1"/>
          </p:cNvSpPr>
          <p:nvPr/>
        </p:nvSpPr>
        <p:spPr bwMode="auto">
          <a:xfrm>
            <a:off x="457200" y="122238"/>
            <a:ext cx="7543800" cy="8683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b"/>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ct val="85000"/>
              </a:lnSpc>
              <a:spcBef>
                <a:spcPct val="0"/>
              </a:spcBef>
              <a:buClrTx/>
              <a:buSzTx/>
              <a:buFontTx/>
              <a:buNone/>
            </a:pPr>
            <a:r>
              <a:rPr lang="en-US" altLang="en-US" sz="3200" b="1" dirty="0">
                <a:solidFill>
                  <a:schemeClr val="tx2"/>
                </a:solidFill>
              </a:rPr>
              <a:t>Developmental Abnormalities of the Optic Nerve Head</a:t>
            </a:r>
            <a:endParaRPr lang="en-US" altLang="en-US" sz="3200" dirty="0">
              <a:solidFill>
                <a:schemeClr val="tx2"/>
              </a:solidFill>
            </a:endParaRPr>
          </a:p>
        </p:txBody>
      </p:sp>
      <p:sp>
        <p:nvSpPr>
          <p:cNvPr id="70663" name="Slide Number Placeholder 1">
            <a:extLst>
              <a:ext uri="{FF2B5EF4-FFF2-40B4-BE49-F238E27FC236}">
                <a16:creationId xmlns:a16="http://schemas.microsoft.com/office/drawing/2014/main" id="{52E3618E-43F8-4609-8A51-4AF9B779897B}"/>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50AB5A10-7D48-45B8-90B1-A5901212F8E3}" type="slidenum">
              <a:rPr lang="en-US" altLang="en-US" sz="1000"/>
              <a:pPr>
                <a:spcBef>
                  <a:spcPct val="0"/>
                </a:spcBef>
                <a:buClrTx/>
                <a:buSzTx/>
                <a:buFontTx/>
                <a:buNone/>
              </a:pPr>
              <a:t>161</a:t>
            </a:fld>
            <a:endParaRPr lang="en-US" altLang="en-US" sz="1000"/>
          </a:p>
        </p:txBody>
      </p:sp>
      <p:sp>
        <p:nvSpPr>
          <p:cNvPr id="8" name="Text Box 10">
            <a:extLst>
              <a:ext uri="{FF2B5EF4-FFF2-40B4-BE49-F238E27FC236}">
                <a16:creationId xmlns:a16="http://schemas.microsoft.com/office/drawing/2014/main" id="{13B39EE7-824F-42D5-BB4F-60CE06D26517}"/>
              </a:ext>
            </a:extLst>
          </p:cNvPr>
          <p:cNvSpPr txBox="1">
            <a:spLocks noChangeArrowheads="1"/>
          </p:cNvSpPr>
          <p:nvPr/>
        </p:nvSpPr>
        <p:spPr bwMode="auto">
          <a:xfrm>
            <a:off x="65087" y="4355557"/>
            <a:ext cx="1620838" cy="6048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ts val="2000"/>
              </a:lnSpc>
              <a:spcBef>
                <a:spcPct val="0"/>
              </a:spcBef>
              <a:buClrTx/>
              <a:buSzTx/>
              <a:buFontTx/>
              <a:buNone/>
            </a:pPr>
            <a:r>
              <a:rPr lang="en-US" altLang="en-US" sz="1800" i="1" dirty="0">
                <a:solidFill>
                  <a:srgbClr val="0000FF"/>
                </a:solidFill>
              </a:rPr>
              <a:t>Hints</a:t>
            </a:r>
          </a:p>
          <a:p>
            <a:pPr algn="ctr" eaLnBrk="1" hangingPunct="1">
              <a:lnSpc>
                <a:spcPts val="2000"/>
              </a:lnSpc>
              <a:spcBef>
                <a:spcPct val="0"/>
              </a:spcBef>
              <a:buClrTx/>
              <a:buSzTx/>
              <a:buFontTx/>
              <a:buNone/>
            </a:pPr>
            <a:r>
              <a:rPr lang="en-US" altLang="en-US" sz="1800" i="1" dirty="0">
                <a:solidFill>
                  <a:srgbClr val="0000FF"/>
                </a:solidFill>
              </a:rPr>
              <a:t>forthcoming…</a:t>
            </a:r>
          </a:p>
        </p:txBody>
      </p:sp>
    </p:spTree>
    <p:extLst>
      <p:ext uri="{BB962C8B-B14F-4D97-AF65-F5344CB8AC3E}">
        <p14:creationId xmlns:p14="http://schemas.microsoft.com/office/powerpoint/2010/main" val="3319650534"/>
      </p:ext>
    </p:extLst>
  </p:cSld>
  <p:clrMapOvr>
    <a:masterClrMapping/>
  </p:clrMapOvr>
</p:sld>
</file>

<file path=ppt/slides/slide1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682" name="Text Box 3">
            <a:extLst>
              <a:ext uri="{FF2B5EF4-FFF2-40B4-BE49-F238E27FC236}">
                <a16:creationId xmlns:a16="http://schemas.microsoft.com/office/drawing/2014/main" id="{9076F125-B5AC-4815-A3AF-E4D272E31DF2}"/>
              </a:ext>
            </a:extLst>
          </p:cNvPr>
          <p:cNvSpPr txBox="1">
            <a:spLocks noChangeArrowheads="1"/>
          </p:cNvSpPr>
          <p:nvPr/>
        </p:nvSpPr>
        <p:spPr bwMode="auto">
          <a:xfrm>
            <a:off x="1622425" y="1828800"/>
            <a:ext cx="7292975" cy="36909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400"/>
              <a:t>What are the</a:t>
            </a:r>
            <a:r>
              <a:rPr lang="en-US" altLang="en-US" sz="3600" b="1" i="1"/>
              <a:t> </a:t>
            </a:r>
            <a:r>
              <a:rPr lang="en-US" altLang="en-US" sz="3600" b="1" i="1">
                <a:solidFill>
                  <a:srgbClr val="0000FF"/>
                </a:solidFill>
              </a:rPr>
              <a:t>4 D’s</a:t>
            </a:r>
            <a:r>
              <a:rPr lang="en-US" altLang="en-US" sz="3600" b="1" i="1"/>
              <a:t> </a:t>
            </a:r>
            <a:r>
              <a:rPr lang="en-US" altLang="en-US" sz="2400"/>
              <a:t>of optic nerve hypoplasia?</a:t>
            </a:r>
            <a:endParaRPr lang="en-US" altLang="en-US" sz="3600"/>
          </a:p>
          <a:p>
            <a:pPr eaLnBrk="1" hangingPunct="1">
              <a:spcBef>
                <a:spcPct val="0"/>
              </a:spcBef>
              <a:buClrTx/>
              <a:buSzTx/>
              <a:buFontTx/>
              <a:buNone/>
            </a:pPr>
            <a:endParaRPr lang="en-US" altLang="en-US" sz="2800"/>
          </a:p>
          <a:p>
            <a:pPr eaLnBrk="1" hangingPunct="1">
              <a:spcBef>
                <a:spcPct val="0"/>
              </a:spcBef>
              <a:buClrTx/>
              <a:buSzTx/>
              <a:buFontTx/>
              <a:buNone/>
            </a:pPr>
            <a:r>
              <a:rPr lang="en-US" altLang="en-US" sz="2000"/>
              <a:t>--</a:t>
            </a:r>
            <a:r>
              <a:rPr lang="en-US" altLang="en-US" sz="2800" b="1" i="1">
                <a:solidFill>
                  <a:srgbClr val="0000FF"/>
                </a:solidFill>
              </a:rPr>
              <a:t>D</a:t>
            </a:r>
            <a:r>
              <a:rPr lang="en-US" altLang="en-US" sz="2000" i="1">
                <a:solidFill>
                  <a:schemeClr val="bg1"/>
                </a:solidFill>
              </a:rPr>
              <a:t>rink</a:t>
            </a:r>
            <a:r>
              <a:rPr lang="en-US" altLang="en-US" sz="2000">
                <a:solidFill>
                  <a:schemeClr val="bg1"/>
                </a:solidFill>
              </a:rPr>
              <a:t> (heavy EtOH consumption during pregnancy)</a:t>
            </a:r>
          </a:p>
          <a:p>
            <a:pPr eaLnBrk="1" hangingPunct="1">
              <a:spcBef>
                <a:spcPct val="0"/>
              </a:spcBef>
              <a:buClrTx/>
              <a:buSzTx/>
              <a:buFontTx/>
              <a:buNone/>
            </a:pPr>
            <a:endParaRPr lang="en-US" altLang="en-US" sz="2000">
              <a:solidFill>
                <a:schemeClr val="bg1"/>
              </a:solidFill>
            </a:endParaRPr>
          </a:p>
          <a:p>
            <a:pPr eaLnBrk="1" hangingPunct="1">
              <a:spcBef>
                <a:spcPct val="0"/>
              </a:spcBef>
              <a:buClrTx/>
              <a:buSzTx/>
              <a:buFontTx/>
              <a:buNone/>
            </a:pPr>
            <a:r>
              <a:rPr lang="en-US" altLang="en-US" sz="2000"/>
              <a:t>--</a:t>
            </a:r>
            <a:r>
              <a:rPr lang="en-US" altLang="en-US" sz="2800" b="1" i="1">
                <a:solidFill>
                  <a:srgbClr val="0000FF"/>
                </a:solidFill>
              </a:rPr>
              <a:t>D</a:t>
            </a:r>
            <a:r>
              <a:rPr lang="en-US" altLang="en-US" sz="2000" i="1">
                <a:solidFill>
                  <a:schemeClr val="bg1"/>
                </a:solidFill>
              </a:rPr>
              <a:t>iabetes</a:t>
            </a:r>
            <a:endParaRPr lang="en-US" altLang="en-US" sz="2000">
              <a:solidFill>
                <a:schemeClr val="bg1"/>
              </a:solidFill>
            </a:endParaRPr>
          </a:p>
          <a:p>
            <a:pPr eaLnBrk="1" hangingPunct="1">
              <a:spcBef>
                <a:spcPct val="0"/>
              </a:spcBef>
              <a:buClrTx/>
              <a:buSzTx/>
              <a:buFontTx/>
              <a:buNone/>
            </a:pPr>
            <a:endParaRPr lang="en-US" altLang="en-US" sz="2000"/>
          </a:p>
          <a:p>
            <a:pPr eaLnBrk="1" hangingPunct="1">
              <a:spcBef>
                <a:spcPct val="0"/>
              </a:spcBef>
              <a:buClrTx/>
              <a:buSzTx/>
              <a:buFontTx/>
              <a:buNone/>
            </a:pPr>
            <a:r>
              <a:rPr lang="en-US" altLang="en-US" sz="2000"/>
              <a:t>--</a:t>
            </a:r>
            <a:r>
              <a:rPr lang="en-US" altLang="en-US" sz="2800" b="1" i="1">
                <a:solidFill>
                  <a:srgbClr val="0000FF"/>
                </a:solidFill>
              </a:rPr>
              <a:t>D</a:t>
            </a:r>
            <a:r>
              <a:rPr lang="en-US" altLang="en-US" sz="2000" i="1">
                <a:solidFill>
                  <a:schemeClr val="bg1"/>
                </a:solidFill>
              </a:rPr>
              <a:t>rugs</a:t>
            </a:r>
            <a:r>
              <a:rPr lang="en-US" altLang="en-US" sz="2000">
                <a:solidFill>
                  <a:schemeClr val="bg1"/>
                </a:solidFill>
              </a:rPr>
              <a:t> (especially </a:t>
            </a:r>
            <a:r>
              <a:rPr lang="en-US" altLang="en-US" sz="2800" b="1" i="1">
                <a:solidFill>
                  <a:schemeClr val="bg1"/>
                </a:solidFill>
              </a:rPr>
              <a:t>D</a:t>
            </a:r>
            <a:r>
              <a:rPr lang="en-US" altLang="en-US" sz="2000">
                <a:solidFill>
                  <a:schemeClr val="bg1"/>
                </a:solidFill>
              </a:rPr>
              <a:t>ilantin or other seizure meds)</a:t>
            </a:r>
          </a:p>
          <a:p>
            <a:pPr eaLnBrk="1" hangingPunct="1">
              <a:spcBef>
                <a:spcPct val="0"/>
              </a:spcBef>
              <a:buClrTx/>
              <a:buSzTx/>
              <a:buFontTx/>
              <a:buNone/>
            </a:pPr>
            <a:endParaRPr lang="en-US" altLang="en-US" sz="2000">
              <a:solidFill>
                <a:schemeClr val="bg1"/>
              </a:solidFill>
            </a:endParaRPr>
          </a:p>
          <a:p>
            <a:pPr eaLnBrk="1" hangingPunct="1">
              <a:spcBef>
                <a:spcPct val="0"/>
              </a:spcBef>
              <a:buClrTx/>
              <a:buSzTx/>
              <a:buFontTx/>
              <a:buNone/>
            </a:pPr>
            <a:r>
              <a:rPr lang="en-US" altLang="en-US" sz="2000"/>
              <a:t>--</a:t>
            </a:r>
            <a:r>
              <a:rPr lang="en-US" altLang="en-US" sz="2800" b="1" i="1">
                <a:solidFill>
                  <a:srgbClr val="0000FF"/>
                </a:solidFill>
              </a:rPr>
              <a:t>D</a:t>
            </a:r>
            <a:r>
              <a:rPr lang="en-US" altLang="en-US" sz="2000" i="1">
                <a:solidFill>
                  <a:schemeClr val="bg1"/>
                </a:solidFill>
              </a:rPr>
              <a:t>e Morsier syndrome</a:t>
            </a:r>
          </a:p>
        </p:txBody>
      </p:sp>
      <p:sp>
        <p:nvSpPr>
          <p:cNvPr id="71683" name="Text Box 8">
            <a:extLst>
              <a:ext uri="{FF2B5EF4-FFF2-40B4-BE49-F238E27FC236}">
                <a16:creationId xmlns:a16="http://schemas.microsoft.com/office/drawing/2014/main" id="{6EC104F7-8D9A-4741-A8D6-9002E23E4718}"/>
              </a:ext>
            </a:extLst>
          </p:cNvPr>
          <p:cNvSpPr txBox="1">
            <a:spLocks noChangeArrowheads="1"/>
          </p:cNvSpPr>
          <p:nvPr/>
        </p:nvSpPr>
        <p:spPr bwMode="auto">
          <a:xfrm>
            <a:off x="41994" y="3505200"/>
            <a:ext cx="1624163" cy="683264"/>
          </a:xfrm>
          <a:prstGeom prst="rect">
            <a:avLst/>
          </a:prstGeom>
          <a:no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200" dirty="0"/>
              <a:t>Concern mom’s life</a:t>
            </a:r>
          </a:p>
          <a:p>
            <a:pPr algn="ctr" eaLnBrk="1" hangingPunct="1">
              <a:lnSpc>
                <a:spcPct val="80000"/>
              </a:lnSpc>
              <a:spcBef>
                <a:spcPct val="0"/>
              </a:spcBef>
              <a:buClrTx/>
              <a:buSzTx/>
              <a:buFontTx/>
              <a:buNone/>
            </a:pPr>
            <a:r>
              <a:rPr lang="en-US" altLang="en-US" sz="1200" dirty="0"/>
              <a:t>while she is pregnant</a:t>
            </a:r>
          </a:p>
          <a:p>
            <a:pPr algn="ctr" eaLnBrk="1" hangingPunct="1">
              <a:lnSpc>
                <a:spcPct val="80000"/>
              </a:lnSpc>
              <a:spcBef>
                <a:spcPct val="0"/>
              </a:spcBef>
              <a:buClrTx/>
              <a:buSzTx/>
              <a:buFontTx/>
              <a:buNone/>
            </a:pPr>
            <a:r>
              <a:rPr lang="en-US" altLang="en-US" sz="1200" dirty="0"/>
              <a:t>w/ the child who will</a:t>
            </a:r>
          </a:p>
          <a:p>
            <a:pPr algn="ctr" eaLnBrk="1" hangingPunct="1">
              <a:lnSpc>
                <a:spcPct val="80000"/>
              </a:lnSpc>
              <a:spcBef>
                <a:spcPct val="0"/>
              </a:spcBef>
              <a:buClrTx/>
              <a:buSzTx/>
              <a:buFontTx/>
              <a:buNone/>
            </a:pPr>
            <a:r>
              <a:rPr lang="en-US" altLang="en-US" sz="1200" dirty="0"/>
              <a:t>have ON hypoplasia</a:t>
            </a:r>
          </a:p>
        </p:txBody>
      </p:sp>
      <p:sp>
        <p:nvSpPr>
          <p:cNvPr id="71684" name="AutoShape 9">
            <a:extLst>
              <a:ext uri="{FF2B5EF4-FFF2-40B4-BE49-F238E27FC236}">
                <a16:creationId xmlns:a16="http://schemas.microsoft.com/office/drawing/2014/main" id="{71015080-7D41-4814-9924-E89A6C5328DF}"/>
              </a:ext>
            </a:extLst>
          </p:cNvPr>
          <p:cNvSpPr>
            <a:spLocks/>
          </p:cNvSpPr>
          <p:nvPr/>
        </p:nvSpPr>
        <p:spPr bwMode="auto">
          <a:xfrm>
            <a:off x="1524000" y="2971800"/>
            <a:ext cx="304800" cy="1828800"/>
          </a:xfrm>
          <a:prstGeom prst="leftBrace">
            <a:avLst>
              <a:gd name="adj1" fmla="val 50000"/>
              <a:gd name="adj2" fmla="val 50000"/>
            </a:avLst>
          </a:pr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endParaRPr lang="en-US" altLang="en-US" sz="1800"/>
          </a:p>
        </p:txBody>
      </p:sp>
      <p:sp>
        <p:nvSpPr>
          <p:cNvPr id="71685" name="Rectangle 12">
            <a:extLst>
              <a:ext uri="{FF2B5EF4-FFF2-40B4-BE49-F238E27FC236}">
                <a16:creationId xmlns:a16="http://schemas.microsoft.com/office/drawing/2014/main" id="{15ED6FB9-EA1A-46DF-8C1A-56906C5054DF}"/>
              </a:ext>
            </a:extLst>
          </p:cNvPr>
          <p:cNvSpPr>
            <a:spLocks noChangeArrowheads="1"/>
          </p:cNvSpPr>
          <p:nvPr/>
        </p:nvSpPr>
        <p:spPr bwMode="auto">
          <a:xfrm>
            <a:off x="457200" y="122238"/>
            <a:ext cx="7543800" cy="8683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b"/>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ct val="85000"/>
              </a:lnSpc>
              <a:spcBef>
                <a:spcPct val="0"/>
              </a:spcBef>
              <a:buClrTx/>
              <a:buSzTx/>
              <a:buFontTx/>
              <a:buNone/>
            </a:pPr>
            <a:r>
              <a:rPr lang="en-US" altLang="en-US" sz="3200" b="1" dirty="0">
                <a:solidFill>
                  <a:schemeClr val="tx2"/>
                </a:solidFill>
              </a:rPr>
              <a:t>Developmental Abnormalities of the Optic Nerve Head</a:t>
            </a:r>
            <a:endParaRPr lang="en-US" altLang="en-US" sz="3200" dirty="0">
              <a:solidFill>
                <a:schemeClr val="tx2"/>
              </a:solidFill>
            </a:endParaRPr>
          </a:p>
        </p:txBody>
      </p:sp>
      <p:sp>
        <p:nvSpPr>
          <p:cNvPr id="71686" name="Slide Number Placeholder 1">
            <a:extLst>
              <a:ext uri="{FF2B5EF4-FFF2-40B4-BE49-F238E27FC236}">
                <a16:creationId xmlns:a16="http://schemas.microsoft.com/office/drawing/2014/main" id="{F7712A4E-B2B9-4B94-A151-C24B73BFA85F}"/>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2CFA4141-C8E8-498F-B403-5F0376C6D7DD}" type="slidenum">
              <a:rPr lang="en-US" altLang="en-US" sz="1000"/>
              <a:pPr>
                <a:spcBef>
                  <a:spcPct val="0"/>
                </a:spcBef>
                <a:buClrTx/>
                <a:buSzTx/>
                <a:buFontTx/>
                <a:buNone/>
              </a:pPr>
              <a:t>162</a:t>
            </a:fld>
            <a:endParaRPr lang="en-US" altLang="en-US" sz="1000"/>
          </a:p>
        </p:txBody>
      </p:sp>
      <p:sp>
        <p:nvSpPr>
          <p:cNvPr id="7" name="Text Box 8">
            <a:extLst>
              <a:ext uri="{FF2B5EF4-FFF2-40B4-BE49-F238E27FC236}">
                <a16:creationId xmlns:a16="http://schemas.microsoft.com/office/drawing/2014/main" id="{C2EB700C-93D0-4F33-9757-810224CE16F1}"/>
              </a:ext>
            </a:extLst>
          </p:cNvPr>
          <p:cNvSpPr txBox="1">
            <a:spLocks noChangeArrowheads="1"/>
          </p:cNvSpPr>
          <p:nvPr/>
        </p:nvSpPr>
        <p:spPr bwMode="auto">
          <a:xfrm>
            <a:off x="-130175" y="5077075"/>
            <a:ext cx="1752600" cy="535531"/>
          </a:xfrm>
          <a:prstGeom prst="rect">
            <a:avLst/>
          </a:prstGeom>
          <a:noFill/>
          <a:ln>
            <a:noFill/>
          </a:ln>
          <a:effec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r" eaLnBrk="1" hangingPunct="1">
              <a:lnSpc>
                <a:spcPct val="80000"/>
              </a:lnSpc>
              <a:spcBef>
                <a:spcPct val="0"/>
              </a:spcBef>
              <a:buClrTx/>
              <a:buSzTx/>
              <a:buFontTx/>
              <a:buNone/>
            </a:pPr>
            <a:r>
              <a:rPr lang="en-US" altLang="en-US" sz="1200" dirty="0"/>
              <a:t>A congenital condition with significant CNS findings</a:t>
            </a:r>
          </a:p>
        </p:txBody>
      </p:sp>
      <p:sp>
        <p:nvSpPr>
          <p:cNvPr id="8" name="AutoShape 9">
            <a:extLst>
              <a:ext uri="{FF2B5EF4-FFF2-40B4-BE49-F238E27FC236}">
                <a16:creationId xmlns:a16="http://schemas.microsoft.com/office/drawing/2014/main" id="{CBE24133-7DEF-48E2-AED5-565AC9A51512}"/>
              </a:ext>
            </a:extLst>
          </p:cNvPr>
          <p:cNvSpPr>
            <a:spLocks/>
          </p:cNvSpPr>
          <p:nvPr/>
        </p:nvSpPr>
        <p:spPr bwMode="auto">
          <a:xfrm>
            <a:off x="1533525" y="4986337"/>
            <a:ext cx="304800" cy="695325"/>
          </a:xfrm>
          <a:prstGeom prst="leftBrace">
            <a:avLst>
              <a:gd name="adj1" fmla="val 50000"/>
              <a:gd name="adj2" fmla="val 50000"/>
            </a:avLst>
          </a:pr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endParaRPr lang="en-US" altLang="en-US" sz="1800"/>
          </a:p>
        </p:txBody>
      </p:sp>
      <p:sp>
        <p:nvSpPr>
          <p:cNvPr id="9" name="Text Box 10">
            <a:extLst>
              <a:ext uri="{FF2B5EF4-FFF2-40B4-BE49-F238E27FC236}">
                <a16:creationId xmlns:a16="http://schemas.microsoft.com/office/drawing/2014/main" id="{2DE65CC3-B368-4655-A257-F08704DA0ABE}"/>
              </a:ext>
            </a:extLst>
          </p:cNvPr>
          <p:cNvSpPr txBox="1">
            <a:spLocks noChangeArrowheads="1"/>
          </p:cNvSpPr>
          <p:nvPr/>
        </p:nvSpPr>
        <p:spPr bwMode="auto">
          <a:xfrm>
            <a:off x="65087" y="4355557"/>
            <a:ext cx="1620838" cy="6048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ts val="2000"/>
              </a:lnSpc>
              <a:spcBef>
                <a:spcPct val="0"/>
              </a:spcBef>
              <a:buClrTx/>
              <a:buSzTx/>
              <a:buFontTx/>
              <a:buNone/>
            </a:pPr>
            <a:r>
              <a:rPr lang="en-US" altLang="en-US" sz="1800" i="1" dirty="0">
                <a:solidFill>
                  <a:srgbClr val="0000FF"/>
                </a:solidFill>
              </a:rPr>
              <a:t>Hints</a:t>
            </a:r>
          </a:p>
          <a:p>
            <a:pPr algn="ctr" eaLnBrk="1" hangingPunct="1">
              <a:lnSpc>
                <a:spcPts val="2000"/>
              </a:lnSpc>
              <a:spcBef>
                <a:spcPct val="0"/>
              </a:spcBef>
              <a:buClrTx/>
              <a:buSzTx/>
              <a:buFontTx/>
              <a:buNone/>
            </a:pPr>
            <a:r>
              <a:rPr lang="en-US" altLang="en-US" sz="1800" i="1" dirty="0">
                <a:solidFill>
                  <a:srgbClr val="0000FF"/>
                </a:solidFill>
              </a:rPr>
              <a:t>forthcoming…</a:t>
            </a:r>
          </a:p>
        </p:txBody>
      </p:sp>
    </p:spTree>
    <p:extLst>
      <p:ext uri="{BB962C8B-B14F-4D97-AF65-F5344CB8AC3E}">
        <p14:creationId xmlns:p14="http://schemas.microsoft.com/office/powerpoint/2010/main" val="2516229562"/>
      </p:ext>
    </p:extLst>
  </p:cSld>
  <p:clrMapOvr>
    <a:masterClrMapping/>
  </p:clrMapOvr>
</p:sld>
</file>

<file path=ppt/slides/slide1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2706" name="Text Box 2">
            <a:extLst>
              <a:ext uri="{FF2B5EF4-FFF2-40B4-BE49-F238E27FC236}">
                <a16:creationId xmlns:a16="http://schemas.microsoft.com/office/drawing/2014/main" id="{9DE9259B-4256-4053-9CF7-FE63D8A9B23F}"/>
              </a:ext>
            </a:extLst>
          </p:cNvPr>
          <p:cNvSpPr txBox="1">
            <a:spLocks noChangeArrowheads="1"/>
          </p:cNvSpPr>
          <p:nvPr/>
        </p:nvSpPr>
        <p:spPr bwMode="auto">
          <a:xfrm>
            <a:off x="1622425" y="1828800"/>
            <a:ext cx="7292975" cy="36909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400" dirty="0"/>
              <a:t>What are the</a:t>
            </a:r>
            <a:r>
              <a:rPr lang="en-US" altLang="en-US" sz="3600" b="1" i="1" dirty="0"/>
              <a:t> </a:t>
            </a:r>
            <a:r>
              <a:rPr lang="en-US" altLang="en-US" sz="3600" b="1" i="1" dirty="0">
                <a:solidFill>
                  <a:srgbClr val="0000FF"/>
                </a:solidFill>
              </a:rPr>
              <a:t>4 D’s</a:t>
            </a:r>
            <a:r>
              <a:rPr lang="en-US" altLang="en-US" sz="3600" b="1" i="1" dirty="0"/>
              <a:t> </a:t>
            </a:r>
            <a:r>
              <a:rPr lang="en-US" altLang="en-US" sz="2400" dirty="0"/>
              <a:t>of optic nerve hypoplasia?</a:t>
            </a:r>
            <a:endParaRPr lang="en-US" altLang="en-US" sz="3600" dirty="0"/>
          </a:p>
          <a:p>
            <a:pPr eaLnBrk="1" hangingPunct="1">
              <a:spcBef>
                <a:spcPct val="0"/>
              </a:spcBef>
              <a:buClrTx/>
              <a:buSzTx/>
              <a:buFontTx/>
              <a:buNone/>
            </a:pPr>
            <a:endParaRPr lang="en-US" altLang="en-US" sz="2800" dirty="0"/>
          </a:p>
          <a:p>
            <a:pPr eaLnBrk="1" hangingPunct="1">
              <a:spcBef>
                <a:spcPct val="0"/>
              </a:spcBef>
              <a:buClrTx/>
              <a:buSzTx/>
              <a:buFontTx/>
              <a:buNone/>
            </a:pPr>
            <a:r>
              <a:rPr lang="en-US" altLang="en-US" sz="2000" dirty="0"/>
              <a:t>--</a:t>
            </a:r>
            <a:r>
              <a:rPr lang="en-US" altLang="en-US" sz="2800" b="1" i="1" dirty="0">
                <a:solidFill>
                  <a:srgbClr val="0000FF"/>
                </a:solidFill>
              </a:rPr>
              <a:t>D</a:t>
            </a:r>
            <a:r>
              <a:rPr lang="en-US" altLang="en-US" sz="2000" i="1" dirty="0">
                <a:solidFill>
                  <a:srgbClr val="0000FF"/>
                </a:solidFill>
              </a:rPr>
              <a:t>rink</a:t>
            </a:r>
            <a:r>
              <a:rPr lang="en-US" altLang="en-US" sz="2000" dirty="0">
                <a:solidFill>
                  <a:srgbClr val="0000FF"/>
                </a:solidFill>
              </a:rPr>
              <a:t> (</a:t>
            </a:r>
            <a:r>
              <a:rPr lang="en-US" altLang="en-US" sz="2000" dirty="0" err="1">
                <a:solidFill>
                  <a:srgbClr val="0000FF"/>
                </a:solidFill>
              </a:rPr>
              <a:t>ie</a:t>
            </a:r>
            <a:r>
              <a:rPr lang="en-US" altLang="en-US" sz="2000" dirty="0">
                <a:solidFill>
                  <a:srgbClr val="0000FF"/>
                </a:solidFill>
              </a:rPr>
              <a:t>, heavy EtOH consumption during pregnancy)</a:t>
            </a:r>
          </a:p>
          <a:p>
            <a:pPr eaLnBrk="1" hangingPunct="1">
              <a:spcBef>
                <a:spcPct val="0"/>
              </a:spcBef>
              <a:buClrTx/>
              <a:buSzTx/>
              <a:buFontTx/>
              <a:buNone/>
            </a:pPr>
            <a:endParaRPr lang="en-US" altLang="en-US" sz="2000" dirty="0"/>
          </a:p>
          <a:p>
            <a:pPr eaLnBrk="1" hangingPunct="1">
              <a:spcBef>
                <a:spcPct val="0"/>
              </a:spcBef>
              <a:buClrTx/>
              <a:buSzTx/>
              <a:buFontTx/>
              <a:buNone/>
            </a:pPr>
            <a:r>
              <a:rPr lang="en-US" altLang="en-US" sz="2000" dirty="0"/>
              <a:t>--</a:t>
            </a:r>
            <a:r>
              <a:rPr lang="en-US" altLang="en-US" sz="2800" b="1" i="1" dirty="0">
                <a:solidFill>
                  <a:srgbClr val="0000FF"/>
                </a:solidFill>
              </a:rPr>
              <a:t>D</a:t>
            </a:r>
            <a:r>
              <a:rPr lang="en-US" altLang="en-US" sz="2000" i="1" dirty="0">
                <a:solidFill>
                  <a:srgbClr val="0000FF"/>
                </a:solidFill>
              </a:rPr>
              <a:t>iabetes</a:t>
            </a:r>
            <a:endParaRPr lang="en-US" altLang="en-US" sz="2000" dirty="0">
              <a:solidFill>
                <a:srgbClr val="0000FF"/>
              </a:solidFill>
            </a:endParaRPr>
          </a:p>
          <a:p>
            <a:pPr eaLnBrk="1" hangingPunct="1">
              <a:spcBef>
                <a:spcPct val="0"/>
              </a:spcBef>
              <a:buClrTx/>
              <a:buSzTx/>
              <a:buFontTx/>
              <a:buNone/>
            </a:pPr>
            <a:endParaRPr lang="en-US" altLang="en-US" sz="2000" dirty="0"/>
          </a:p>
          <a:p>
            <a:pPr eaLnBrk="1" hangingPunct="1">
              <a:spcBef>
                <a:spcPct val="0"/>
              </a:spcBef>
              <a:buClrTx/>
              <a:buSzTx/>
              <a:buFontTx/>
              <a:buNone/>
            </a:pPr>
            <a:r>
              <a:rPr lang="en-US" altLang="en-US" sz="2000" dirty="0"/>
              <a:t>--</a:t>
            </a:r>
            <a:r>
              <a:rPr lang="en-US" altLang="en-US" sz="2800" b="1" i="1" dirty="0">
                <a:solidFill>
                  <a:srgbClr val="0000FF"/>
                </a:solidFill>
              </a:rPr>
              <a:t>D</a:t>
            </a:r>
            <a:r>
              <a:rPr lang="en-US" altLang="en-US" sz="2000" i="1" dirty="0">
                <a:solidFill>
                  <a:srgbClr val="0000FF"/>
                </a:solidFill>
              </a:rPr>
              <a:t>rugs</a:t>
            </a:r>
            <a:r>
              <a:rPr lang="en-US" altLang="en-US" sz="2000" dirty="0">
                <a:solidFill>
                  <a:srgbClr val="0000FF"/>
                </a:solidFill>
              </a:rPr>
              <a:t> (especially </a:t>
            </a:r>
            <a:r>
              <a:rPr lang="en-US" altLang="en-US" sz="2800" b="1" i="1" dirty="0">
                <a:solidFill>
                  <a:srgbClr val="0000FF"/>
                </a:solidFill>
              </a:rPr>
              <a:t>D</a:t>
            </a:r>
            <a:r>
              <a:rPr lang="en-US" altLang="en-US" sz="2000" dirty="0">
                <a:solidFill>
                  <a:srgbClr val="0000FF"/>
                </a:solidFill>
              </a:rPr>
              <a:t>ilantin or other seizure meds)</a:t>
            </a:r>
          </a:p>
          <a:p>
            <a:pPr eaLnBrk="1" hangingPunct="1">
              <a:spcBef>
                <a:spcPct val="0"/>
              </a:spcBef>
              <a:buClrTx/>
              <a:buSzTx/>
              <a:buFontTx/>
              <a:buNone/>
            </a:pPr>
            <a:endParaRPr lang="en-US" altLang="en-US" sz="2000" dirty="0">
              <a:solidFill>
                <a:srgbClr val="0000FF"/>
              </a:solidFill>
            </a:endParaRPr>
          </a:p>
          <a:p>
            <a:pPr eaLnBrk="1" hangingPunct="1">
              <a:spcBef>
                <a:spcPct val="0"/>
              </a:spcBef>
              <a:buClrTx/>
              <a:buSzTx/>
              <a:buFontTx/>
              <a:buNone/>
            </a:pPr>
            <a:r>
              <a:rPr lang="en-US" altLang="en-US" sz="2000" dirty="0"/>
              <a:t>--</a:t>
            </a:r>
            <a:r>
              <a:rPr lang="en-US" altLang="en-US" sz="2800" b="1" i="1" dirty="0">
                <a:solidFill>
                  <a:srgbClr val="0000FF"/>
                </a:solidFill>
              </a:rPr>
              <a:t>D</a:t>
            </a:r>
            <a:r>
              <a:rPr lang="en-US" altLang="en-US" sz="2000" i="1" dirty="0">
                <a:solidFill>
                  <a:srgbClr val="0000FF"/>
                </a:solidFill>
              </a:rPr>
              <a:t>e </a:t>
            </a:r>
            <a:r>
              <a:rPr lang="en-US" altLang="en-US" sz="2000" i="1" dirty="0" err="1">
                <a:solidFill>
                  <a:srgbClr val="0000FF"/>
                </a:solidFill>
              </a:rPr>
              <a:t>Morsier</a:t>
            </a:r>
            <a:r>
              <a:rPr lang="en-US" altLang="en-US" sz="2000" i="1" dirty="0">
                <a:solidFill>
                  <a:srgbClr val="0000FF"/>
                </a:solidFill>
              </a:rPr>
              <a:t> syndrome</a:t>
            </a:r>
          </a:p>
        </p:txBody>
      </p:sp>
      <p:sp>
        <p:nvSpPr>
          <p:cNvPr id="72707" name="Text Box 3">
            <a:extLst>
              <a:ext uri="{FF2B5EF4-FFF2-40B4-BE49-F238E27FC236}">
                <a16:creationId xmlns:a16="http://schemas.microsoft.com/office/drawing/2014/main" id="{86B090A3-26E8-48C2-A933-3C09DEFDEDFE}"/>
              </a:ext>
            </a:extLst>
          </p:cNvPr>
          <p:cNvSpPr txBox="1">
            <a:spLocks noChangeArrowheads="1"/>
          </p:cNvSpPr>
          <p:nvPr/>
        </p:nvSpPr>
        <p:spPr bwMode="auto">
          <a:xfrm>
            <a:off x="5029200" y="5232400"/>
            <a:ext cx="2332038"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dirty="0"/>
              <a:t>(5 D’s if you count this one)</a:t>
            </a:r>
          </a:p>
        </p:txBody>
      </p:sp>
      <p:sp>
        <p:nvSpPr>
          <p:cNvPr id="72708" name="Line 4">
            <a:extLst>
              <a:ext uri="{FF2B5EF4-FFF2-40B4-BE49-F238E27FC236}">
                <a16:creationId xmlns:a16="http://schemas.microsoft.com/office/drawing/2014/main" id="{5104283D-80D8-490E-AC08-392ADAE1C072}"/>
              </a:ext>
            </a:extLst>
          </p:cNvPr>
          <p:cNvSpPr>
            <a:spLocks noChangeShapeType="1"/>
          </p:cNvSpPr>
          <p:nvPr/>
        </p:nvSpPr>
        <p:spPr bwMode="auto">
          <a:xfrm flipH="1" flipV="1">
            <a:off x="4191000" y="4724400"/>
            <a:ext cx="914400" cy="5334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2709" name="Text Box 5">
            <a:extLst>
              <a:ext uri="{FF2B5EF4-FFF2-40B4-BE49-F238E27FC236}">
                <a16:creationId xmlns:a16="http://schemas.microsoft.com/office/drawing/2014/main" id="{B4B1706C-4762-4558-ADA9-44C73AC39676}"/>
              </a:ext>
            </a:extLst>
          </p:cNvPr>
          <p:cNvSpPr txBox="1">
            <a:spLocks noChangeArrowheads="1"/>
          </p:cNvSpPr>
          <p:nvPr/>
        </p:nvSpPr>
        <p:spPr bwMode="auto">
          <a:xfrm>
            <a:off x="3184525" y="6084888"/>
            <a:ext cx="3513138"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a:t>(should be lower-case, but it looked funny)</a:t>
            </a:r>
          </a:p>
        </p:txBody>
      </p:sp>
      <p:sp>
        <p:nvSpPr>
          <p:cNvPr id="72710" name="Line 6">
            <a:extLst>
              <a:ext uri="{FF2B5EF4-FFF2-40B4-BE49-F238E27FC236}">
                <a16:creationId xmlns:a16="http://schemas.microsoft.com/office/drawing/2014/main" id="{DE50F7C3-37A4-4627-9B9E-C7A861E08C1F}"/>
              </a:ext>
            </a:extLst>
          </p:cNvPr>
          <p:cNvSpPr>
            <a:spLocks noChangeShapeType="1"/>
          </p:cNvSpPr>
          <p:nvPr/>
        </p:nvSpPr>
        <p:spPr bwMode="auto">
          <a:xfrm flipH="1" flipV="1">
            <a:off x="2057400" y="5410200"/>
            <a:ext cx="1219200" cy="6858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2713" name="Rectangle 10">
            <a:extLst>
              <a:ext uri="{FF2B5EF4-FFF2-40B4-BE49-F238E27FC236}">
                <a16:creationId xmlns:a16="http://schemas.microsoft.com/office/drawing/2014/main" id="{ADC55893-8A85-4BBB-BE92-6B823A41B997}"/>
              </a:ext>
            </a:extLst>
          </p:cNvPr>
          <p:cNvSpPr>
            <a:spLocks noChangeArrowheads="1"/>
          </p:cNvSpPr>
          <p:nvPr/>
        </p:nvSpPr>
        <p:spPr bwMode="auto">
          <a:xfrm>
            <a:off x="457200" y="122238"/>
            <a:ext cx="7543800" cy="8683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b"/>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ct val="85000"/>
              </a:lnSpc>
              <a:spcBef>
                <a:spcPct val="0"/>
              </a:spcBef>
              <a:buClrTx/>
              <a:buSzTx/>
              <a:buFontTx/>
              <a:buNone/>
            </a:pPr>
            <a:r>
              <a:rPr lang="en-US" altLang="en-US" sz="3200" b="1" dirty="0">
                <a:solidFill>
                  <a:schemeClr val="tx2"/>
                </a:solidFill>
              </a:rPr>
              <a:t>Developmental Abnormalities of the Optic Nerve Head</a:t>
            </a:r>
            <a:endParaRPr lang="en-US" altLang="en-US" sz="3200" dirty="0">
              <a:solidFill>
                <a:schemeClr val="tx2"/>
              </a:solidFill>
            </a:endParaRPr>
          </a:p>
        </p:txBody>
      </p:sp>
      <p:sp>
        <p:nvSpPr>
          <p:cNvPr id="72714" name="Slide Number Placeholder 1">
            <a:extLst>
              <a:ext uri="{FF2B5EF4-FFF2-40B4-BE49-F238E27FC236}">
                <a16:creationId xmlns:a16="http://schemas.microsoft.com/office/drawing/2014/main" id="{5B3081D5-FB71-485F-BEDC-27C942BEBDCC}"/>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CD6E4F79-DE34-482C-8D44-B77924755C84}" type="slidenum">
              <a:rPr lang="en-US" altLang="en-US" sz="1000"/>
              <a:pPr>
                <a:spcBef>
                  <a:spcPct val="0"/>
                </a:spcBef>
                <a:buClrTx/>
                <a:buSzTx/>
                <a:buFontTx/>
                <a:buNone/>
              </a:pPr>
              <a:t>163</a:t>
            </a:fld>
            <a:endParaRPr lang="en-US" altLang="en-US" sz="1000"/>
          </a:p>
        </p:txBody>
      </p:sp>
      <p:sp>
        <p:nvSpPr>
          <p:cNvPr id="11" name="Text Box 8">
            <a:extLst>
              <a:ext uri="{FF2B5EF4-FFF2-40B4-BE49-F238E27FC236}">
                <a16:creationId xmlns:a16="http://schemas.microsoft.com/office/drawing/2014/main" id="{9B4199F7-A40C-4B79-80DA-EEEA6B59A4BF}"/>
              </a:ext>
            </a:extLst>
          </p:cNvPr>
          <p:cNvSpPr txBox="1">
            <a:spLocks noChangeArrowheads="1"/>
          </p:cNvSpPr>
          <p:nvPr/>
        </p:nvSpPr>
        <p:spPr bwMode="auto">
          <a:xfrm>
            <a:off x="41994" y="3505200"/>
            <a:ext cx="1624163" cy="683264"/>
          </a:xfrm>
          <a:prstGeom prst="rect">
            <a:avLst/>
          </a:prstGeom>
          <a:no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200" dirty="0"/>
              <a:t>Concern mom’s life</a:t>
            </a:r>
          </a:p>
          <a:p>
            <a:pPr algn="ctr" eaLnBrk="1" hangingPunct="1">
              <a:lnSpc>
                <a:spcPct val="80000"/>
              </a:lnSpc>
              <a:spcBef>
                <a:spcPct val="0"/>
              </a:spcBef>
              <a:buClrTx/>
              <a:buSzTx/>
              <a:buFontTx/>
              <a:buNone/>
            </a:pPr>
            <a:r>
              <a:rPr lang="en-US" altLang="en-US" sz="1200" dirty="0"/>
              <a:t>while she is pregnant</a:t>
            </a:r>
          </a:p>
          <a:p>
            <a:pPr algn="ctr" eaLnBrk="1" hangingPunct="1">
              <a:lnSpc>
                <a:spcPct val="80000"/>
              </a:lnSpc>
              <a:spcBef>
                <a:spcPct val="0"/>
              </a:spcBef>
              <a:buClrTx/>
              <a:buSzTx/>
              <a:buFontTx/>
              <a:buNone/>
            </a:pPr>
            <a:r>
              <a:rPr lang="en-US" altLang="en-US" sz="1200" dirty="0"/>
              <a:t>w/ the child who will</a:t>
            </a:r>
          </a:p>
          <a:p>
            <a:pPr algn="ctr" eaLnBrk="1" hangingPunct="1">
              <a:lnSpc>
                <a:spcPct val="80000"/>
              </a:lnSpc>
              <a:spcBef>
                <a:spcPct val="0"/>
              </a:spcBef>
              <a:buClrTx/>
              <a:buSzTx/>
              <a:buFontTx/>
              <a:buNone/>
            </a:pPr>
            <a:r>
              <a:rPr lang="en-US" altLang="en-US" sz="1200" dirty="0"/>
              <a:t>have ON hypoplasia</a:t>
            </a:r>
          </a:p>
        </p:txBody>
      </p:sp>
      <p:sp>
        <p:nvSpPr>
          <p:cNvPr id="12" name="AutoShape 9">
            <a:extLst>
              <a:ext uri="{FF2B5EF4-FFF2-40B4-BE49-F238E27FC236}">
                <a16:creationId xmlns:a16="http://schemas.microsoft.com/office/drawing/2014/main" id="{7ABA7091-6B62-409A-BF6E-0D1100C43036}"/>
              </a:ext>
            </a:extLst>
          </p:cNvPr>
          <p:cNvSpPr>
            <a:spLocks/>
          </p:cNvSpPr>
          <p:nvPr/>
        </p:nvSpPr>
        <p:spPr bwMode="auto">
          <a:xfrm>
            <a:off x="1524000" y="2971800"/>
            <a:ext cx="304800" cy="1828800"/>
          </a:xfrm>
          <a:prstGeom prst="leftBrace">
            <a:avLst>
              <a:gd name="adj1" fmla="val 50000"/>
              <a:gd name="adj2" fmla="val 50000"/>
            </a:avLst>
          </a:pr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endParaRPr lang="en-US" altLang="en-US" sz="1800"/>
          </a:p>
        </p:txBody>
      </p:sp>
      <p:sp>
        <p:nvSpPr>
          <p:cNvPr id="13" name="Text Box 8">
            <a:extLst>
              <a:ext uri="{FF2B5EF4-FFF2-40B4-BE49-F238E27FC236}">
                <a16:creationId xmlns:a16="http://schemas.microsoft.com/office/drawing/2014/main" id="{48AFE684-7678-4216-A53C-8D161477AEE8}"/>
              </a:ext>
            </a:extLst>
          </p:cNvPr>
          <p:cNvSpPr txBox="1">
            <a:spLocks noChangeArrowheads="1"/>
          </p:cNvSpPr>
          <p:nvPr/>
        </p:nvSpPr>
        <p:spPr bwMode="auto">
          <a:xfrm>
            <a:off x="-130175" y="5077075"/>
            <a:ext cx="1752600" cy="535531"/>
          </a:xfrm>
          <a:prstGeom prst="rect">
            <a:avLst/>
          </a:prstGeom>
          <a:noFill/>
          <a:ln>
            <a:noFill/>
          </a:ln>
          <a:effec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r" eaLnBrk="1" hangingPunct="1">
              <a:lnSpc>
                <a:spcPct val="80000"/>
              </a:lnSpc>
              <a:spcBef>
                <a:spcPct val="0"/>
              </a:spcBef>
              <a:buClrTx/>
              <a:buSzTx/>
              <a:buFontTx/>
              <a:buNone/>
            </a:pPr>
            <a:r>
              <a:rPr lang="en-US" altLang="en-US" sz="1200" dirty="0"/>
              <a:t>A congenital condition with significant CNS findings</a:t>
            </a:r>
          </a:p>
        </p:txBody>
      </p:sp>
      <p:sp>
        <p:nvSpPr>
          <p:cNvPr id="14" name="AutoShape 9">
            <a:extLst>
              <a:ext uri="{FF2B5EF4-FFF2-40B4-BE49-F238E27FC236}">
                <a16:creationId xmlns:a16="http://schemas.microsoft.com/office/drawing/2014/main" id="{A624D57D-7D42-41AB-832E-19B9D6970852}"/>
              </a:ext>
            </a:extLst>
          </p:cNvPr>
          <p:cNvSpPr>
            <a:spLocks/>
          </p:cNvSpPr>
          <p:nvPr/>
        </p:nvSpPr>
        <p:spPr bwMode="auto">
          <a:xfrm>
            <a:off x="1533525" y="4986337"/>
            <a:ext cx="304800" cy="695325"/>
          </a:xfrm>
          <a:prstGeom prst="leftBrace">
            <a:avLst>
              <a:gd name="adj1" fmla="val 50000"/>
              <a:gd name="adj2" fmla="val 50000"/>
            </a:avLst>
          </a:pr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endParaRPr lang="en-US" altLang="en-US" sz="1800"/>
          </a:p>
        </p:txBody>
      </p:sp>
    </p:spTree>
    <p:extLst>
      <p:ext uri="{BB962C8B-B14F-4D97-AF65-F5344CB8AC3E}">
        <p14:creationId xmlns:p14="http://schemas.microsoft.com/office/powerpoint/2010/main" val="137155484"/>
      </p:ext>
    </p:extLst>
  </p:cSld>
  <p:clrMapOvr>
    <a:masterClrMapping/>
  </p:clrMapOvr>
</p:sld>
</file>

<file path=ppt/slides/slide1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2706" name="Text Box 2">
            <a:extLst>
              <a:ext uri="{FF2B5EF4-FFF2-40B4-BE49-F238E27FC236}">
                <a16:creationId xmlns:a16="http://schemas.microsoft.com/office/drawing/2014/main" id="{9DE9259B-4256-4053-9CF7-FE63D8A9B23F}"/>
              </a:ext>
            </a:extLst>
          </p:cNvPr>
          <p:cNvSpPr txBox="1">
            <a:spLocks noChangeArrowheads="1"/>
          </p:cNvSpPr>
          <p:nvPr/>
        </p:nvSpPr>
        <p:spPr bwMode="auto">
          <a:xfrm>
            <a:off x="1622425" y="1828800"/>
            <a:ext cx="7292975" cy="36909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400" dirty="0"/>
              <a:t>What are the</a:t>
            </a:r>
            <a:r>
              <a:rPr lang="en-US" altLang="en-US" sz="3600" b="1" i="1" dirty="0"/>
              <a:t> </a:t>
            </a:r>
            <a:r>
              <a:rPr lang="en-US" altLang="en-US" sz="3600" b="1" i="1" dirty="0">
                <a:solidFill>
                  <a:srgbClr val="0000FF"/>
                </a:solidFill>
              </a:rPr>
              <a:t>4 D’s</a:t>
            </a:r>
            <a:r>
              <a:rPr lang="en-US" altLang="en-US" sz="3600" b="1" i="1" dirty="0"/>
              <a:t> </a:t>
            </a:r>
            <a:r>
              <a:rPr lang="en-US" altLang="en-US" sz="2400" dirty="0"/>
              <a:t>of optic nerve hypoplasia?</a:t>
            </a:r>
            <a:endParaRPr lang="en-US" altLang="en-US" sz="3600" dirty="0"/>
          </a:p>
          <a:p>
            <a:pPr eaLnBrk="1" hangingPunct="1">
              <a:spcBef>
                <a:spcPct val="0"/>
              </a:spcBef>
              <a:buClrTx/>
              <a:buSzTx/>
              <a:buFontTx/>
              <a:buNone/>
            </a:pPr>
            <a:endParaRPr lang="en-US" altLang="en-US" sz="2800" dirty="0"/>
          </a:p>
          <a:p>
            <a:pPr eaLnBrk="1" hangingPunct="1">
              <a:spcBef>
                <a:spcPct val="0"/>
              </a:spcBef>
              <a:buClrTx/>
              <a:buSzTx/>
              <a:buFontTx/>
              <a:buNone/>
            </a:pPr>
            <a:r>
              <a:rPr lang="en-US" altLang="en-US" sz="2000" dirty="0"/>
              <a:t>--</a:t>
            </a:r>
            <a:r>
              <a:rPr lang="en-US" altLang="en-US" sz="2800" b="1" i="1" u="sng" dirty="0">
                <a:solidFill>
                  <a:srgbClr val="0000FF"/>
                </a:solidFill>
              </a:rPr>
              <a:t>D</a:t>
            </a:r>
            <a:r>
              <a:rPr lang="en-US" altLang="en-US" sz="2000" i="1" u="sng" dirty="0">
                <a:solidFill>
                  <a:srgbClr val="0000FF"/>
                </a:solidFill>
              </a:rPr>
              <a:t>rink</a:t>
            </a:r>
            <a:r>
              <a:rPr lang="en-US" altLang="en-US" sz="2000" u="sng" dirty="0">
                <a:solidFill>
                  <a:srgbClr val="0000FF"/>
                </a:solidFill>
              </a:rPr>
              <a:t> (</a:t>
            </a:r>
            <a:r>
              <a:rPr lang="en-US" altLang="en-US" sz="2000" u="sng" dirty="0" err="1">
                <a:solidFill>
                  <a:srgbClr val="0000FF"/>
                </a:solidFill>
              </a:rPr>
              <a:t>ie</a:t>
            </a:r>
            <a:r>
              <a:rPr lang="en-US" altLang="en-US" sz="2000" u="sng" dirty="0">
                <a:solidFill>
                  <a:srgbClr val="0000FF"/>
                </a:solidFill>
              </a:rPr>
              <a:t>, heavy EtOH consumption during pregnancy)</a:t>
            </a:r>
          </a:p>
          <a:p>
            <a:pPr eaLnBrk="1" hangingPunct="1">
              <a:spcBef>
                <a:spcPct val="0"/>
              </a:spcBef>
              <a:buClrTx/>
              <a:buSzTx/>
              <a:buFontTx/>
              <a:buNone/>
            </a:pPr>
            <a:endParaRPr lang="en-US" altLang="en-US" sz="2000" u="sng" dirty="0"/>
          </a:p>
          <a:p>
            <a:pPr eaLnBrk="1" hangingPunct="1">
              <a:spcBef>
                <a:spcPct val="0"/>
              </a:spcBef>
              <a:buClrTx/>
              <a:buSzTx/>
              <a:buFontTx/>
              <a:buNone/>
            </a:pPr>
            <a:r>
              <a:rPr lang="en-US" altLang="en-US" sz="2000" dirty="0">
                <a:solidFill>
                  <a:schemeClr val="bg1">
                    <a:lumMod val="75000"/>
                  </a:schemeClr>
                </a:solidFill>
              </a:rPr>
              <a:t>--</a:t>
            </a:r>
            <a:r>
              <a:rPr lang="en-US" altLang="en-US" sz="2800" b="1" i="1" dirty="0">
                <a:solidFill>
                  <a:schemeClr val="bg1">
                    <a:lumMod val="75000"/>
                  </a:schemeClr>
                </a:solidFill>
              </a:rPr>
              <a:t>D</a:t>
            </a:r>
            <a:r>
              <a:rPr lang="en-US" altLang="en-US" sz="2000" i="1" dirty="0">
                <a:solidFill>
                  <a:schemeClr val="bg1">
                    <a:lumMod val="75000"/>
                  </a:schemeClr>
                </a:solidFill>
              </a:rPr>
              <a:t>iabetes</a:t>
            </a:r>
            <a:endParaRPr lang="en-US" altLang="en-US" sz="2000" dirty="0">
              <a:solidFill>
                <a:schemeClr val="bg1">
                  <a:lumMod val="75000"/>
                </a:schemeClr>
              </a:solidFill>
            </a:endParaRPr>
          </a:p>
          <a:p>
            <a:pPr eaLnBrk="1" hangingPunct="1">
              <a:spcBef>
                <a:spcPct val="0"/>
              </a:spcBef>
              <a:buClrTx/>
              <a:buSzTx/>
              <a:buFontTx/>
              <a:buNone/>
            </a:pPr>
            <a:endParaRPr lang="en-US" altLang="en-US" sz="2000" dirty="0">
              <a:solidFill>
                <a:schemeClr val="bg1">
                  <a:lumMod val="75000"/>
                </a:schemeClr>
              </a:solidFill>
            </a:endParaRPr>
          </a:p>
          <a:p>
            <a:pPr eaLnBrk="1" hangingPunct="1">
              <a:spcBef>
                <a:spcPct val="0"/>
              </a:spcBef>
              <a:buClrTx/>
              <a:buSzTx/>
              <a:buFontTx/>
              <a:buNone/>
            </a:pPr>
            <a:r>
              <a:rPr lang="en-US" altLang="en-US" sz="2000" dirty="0">
                <a:solidFill>
                  <a:schemeClr val="bg1">
                    <a:lumMod val="75000"/>
                  </a:schemeClr>
                </a:solidFill>
              </a:rPr>
              <a:t>--</a:t>
            </a:r>
            <a:r>
              <a:rPr lang="en-US" altLang="en-US" sz="2800" b="1" i="1" dirty="0">
                <a:solidFill>
                  <a:schemeClr val="bg1">
                    <a:lumMod val="75000"/>
                  </a:schemeClr>
                </a:solidFill>
              </a:rPr>
              <a:t>D</a:t>
            </a:r>
            <a:r>
              <a:rPr lang="en-US" altLang="en-US" sz="2000" i="1" dirty="0">
                <a:solidFill>
                  <a:schemeClr val="bg1">
                    <a:lumMod val="75000"/>
                  </a:schemeClr>
                </a:solidFill>
              </a:rPr>
              <a:t>rugs</a:t>
            </a:r>
            <a:r>
              <a:rPr lang="en-US" altLang="en-US" sz="2000" dirty="0">
                <a:solidFill>
                  <a:schemeClr val="bg1">
                    <a:lumMod val="75000"/>
                  </a:schemeClr>
                </a:solidFill>
              </a:rPr>
              <a:t> (especially </a:t>
            </a:r>
            <a:r>
              <a:rPr lang="en-US" altLang="en-US" sz="2800" b="1" i="1" dirty="0">
                <a:solidFill>
                  <a:schemeClr val="bg1">
                    <a:lumMod val="75000"/>
                  </a:schemeClr>
                </a:solidFill>
              </a:rPr>
              <a:t>D</a:t>
            </a:r>
            <a:r>
              <a:rPr lang="en-US" altLang="en-US" sz="2000" dirty="0">
                <a:solidFill>
                  <a:schemeClr val="bg1">
                    <a:lumMod val="75000"/>
                  </a:schemeClr>
                </a:solidFill>
              </a:rPr>
              <a:t>ilantin or other seizure meds)</a:t>
            </a:r>
          </a:p>
          <a:p>
            <a:pPr eaLnBrk="1" hangingPunct="1">
              <a:spcBef>
                <a:spcPct val="0"/>
              </a:spcBef>
              <a:buClrTx/>
              <a:buSzTx/>
              <a:buFontTx/>
              <a:buNone/>
            </a:pPr>
            <a:endParaRPr lang="en-US" altLang="en-US" sz="2000" dirty="0">
              <a:solidFill>
                <a:schemeClr val="bg1">
                  <a:lumMod val="75000"/>
                </a:schemeClr>
              </a:solidFill>
            </a:endParaRPr>
          </a:p>
          <a:p>
            <a:pPr eaLnBrk="1" hangingPunct="1">
              <a:spcBef>
                <a:spcPct val="0"/>
              </a:spcBef>
              <a:buClrTx/>
              <a:buSzTx/>
              <a:buFontTx/>
              <a:buNone/>
            </a:pPr>
            <a:r>
              <a:rPr lang="en-US" altLang="en-US" sz="2000" dirty="0">
                <a:solidFill>
                  <a:schemeClr val="bg1">
                    <a:lumMod val="75000"/>
                  </a:schemeClr>
                </a:solidFill>
              </a:rPr>
              <a:t>--</a:t>
            </a:r>
            <a:r>
              <a:rPr lang="en-US" altLang="en-US" sz="2800" b="1" i="1" dirty="0">
                <a:solidFill>
                  <a:schemeClr val="bg1">
                    <a:lumMod val="75000"/>
                  </a:schemeClr>
                </a:solidFill>
              </a:rPr>
              <a:t>D</a:t>
            </a:r>
            <a:r>
              <a:rPr lang="en-US" altLang="en-US" sz="2000" i="1" dirty="0">
                <a:solidFill>
                  <a:schemeClr val="bg1">
                    <a:lumMod val="75000"/>
                  </a:schemeClr>
                </a:solidFill>
              </a:rPr>
              <a:t>e </a:t>
            </a:r>
            <a:r>
              <a:rPr lang="en-US" altLang="en-US" sz="2000" i="1" dirty="0" err="1">
                <a:solidFill>
                  <a:schemeClr val="bg1">
                    <a:lumMod val="75000"/>
                  </a:schemeClr>
                </a:solidFill>
              </a:rPr>
              <a:t>Morsier</a:t>
            </a:r>
            <a:r>
              <a:rPr lang="en-US" altLang="en-US" sz="2000" i="1" dirty="0">
                <a:solidFill>
                  <a:schemeClr val="bg1">
                    <a:lumMod val="75000"/>
                  </a:schemeClr>
                </a:solidFill>
              </a:rPr>
              <a:t> syndrome</a:t>
            </a:r>
          </a:p>
        </p:txBody>
      </p:sp>
      <p:sp>
        <p:nvSpPr>
          <p:cNvPr id="72713" name="Rectangle 10">
            <a:extLst>
              <a:ext uri="{FF2B5EF4-FFF2-40B4-BE49-F238E27FC236}">
                <a16:creationId xmlns:a16="http://schemas.microsoft.com/office/drawing/2014/main" id="{ADC55893-8A85-4BBB-BE92-6B823A41B997}"/>
              </a:ext>
            </a:extLst>
          </p:cNvPr>
          <p:cNvSpPr>
            <a:spLocks noChangeArrowheads="1"/>
          </p:cNvSpPr>
          <p:nvPr/>
        </p:nvSpPr>
        <p:spPr bwMode="auto">
          <a:xfrm>
            <a:off x="457200" y="122238"/>
            <a:ext cx="7543800" cy="8683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b"/>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ct val="85000"/>
              </a:lnSpc>
              <a:spcBef>
                <a:spcPct val="0"/>
              </a:spcBef>
              <a:buClrTx/>
              <a:buSzTx/>
              <a:buFontTx/>
              <a:buNone/>
            </a:pPr>
            <a:r>
              <a:rPr lang="en-US" altLang="en-US" sz="3200" b="1" dirty="0">
                <a:solidFill>
                  <a:schemeClr val="tx2"/>
                </a:solidFill>
              </a:rPr>
              <a:t>Developmental Abnormalities of the Optic Nerve Head</a:t>
            </a:r>
            <a:endParaRPr lang="en-US" altLang="en-US" sz="3200" dirty="0">
              <a:solidFill>
                <a:schemeClr val="tx2"/>
              </a:solidFill>
            </a:endParaRPr>
          </a:p>
        </p:txBody>
      </p:sp>
      <p:sp>
        <p:nvSpPr>
          <p:cNvPr id="72714" name="Slide Number Placeholder 1">
            <a:extLst>
              <a:ext uri="{FF2B5EF4-FFF2-40B4-BE49-F238E27FC236}">
                <a16:creationId xmlns:a16="http://schemas.microsoft.com/office/drawing/2014/main" id="{5B3081D5-FB71-485F-BEDC-27C942BEBDCC}"/>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CD6E4F79-DE34-482C-8D44-B77924755C84}" type="slidenum">
              <a:rPr lang="en-US" altLang="en-US" sz="1000"/>
              <a:pPr>
                <a:spcBef>
                  <a:spcPct val="0"/>
                </a:spcBef>
                <a:buClrTx/>
                <a:buSzTx/>
                <a:buFontTx/>
                <a:buNone/>
              </a:pPr>
              <a:t>164</a:t>
            </a:fld>
            <a:endParaRPr lang="en-US" altLang="en-US" sz="1000"/>
          </a:p>
        </p:txBody>
      </p:sp>
      <p:sp>
        <p:nvSpPr>
          <p:cNvPr id="2" name="TextBox 1">
            <a:extLst>
              <a:ext uri="{FF2B5EF4-FFF2-40B4-BE49-F238E27FC236}">
                <a16:creationId xmlns:a16="http://schemas.microsoft.com/office/drawing/2014/main" id="{A1AF905C-B764-4A00-B482-B510764661D2}"/>
              </a:ext>
            </a:extLst>
          </p:cNvPr>
          <p:cNvSpPr txBox="1"/>
          <p:nvPr/>
        </p:nvSpPr>
        <p:spPr>
          <a:xfrm>
            <a:off x="1622425" y="3259723"/>
            <a:ext cx="7008650" cy="338554"/>
          </a:xfrm>
          <a:prstGeom prst="rect">
            <a:avLst/>
          </a:prstGeom>
          <a:noFill/>
        </p:spPr>
        <p:txBody>
          <a:bodyPr wrap="none" rtlCol="0">
            <a:spAutoFit/>
          </a:bodyPr>
          <a:lstStyle/>
          <a:p>
            <a:r>
              <a:rPr lang="en-US" sz="1600" dirty="0"/>
              <a:t>In other words, optic-nerve hypoplasia is part of the  </a:t>
            </a:r>
            <a:r>
              <a:rPr lang="en-US" sz="1600" i="1" dirty="0"/>
              <a:t>fetal alcohol syndrome</a:t>
            </a:r>
          </a:p>
        </p:txBody>
      </p:sp>
      <p:sp>
        <p:nvSpPr>
          <p:cNvPr id="3" name="Rectangle 2">
            <a:extLst>
              <a:ext uri="{FF2B5EF4-FFF2-40B4-BE49-F238E27FC236}">
                <a16:creationId xmlns:a16="http://schemas.microsoft.com/office/drawing/2014/main" id="{F3B35B72-8008-45FD-AC21-66392BF66732}"/>
              </a:ext>
            </a:extLst>
          </p:cNvPr>
          <p:cNvSpPr/>
          <p:nvPr/>
        </p:nvSpPr>
        <p:spPr>
          <a:xfrm>
            <a:off x="6384235" y="3276600"/>
            <a:ext cx="2230275" cy="282128"/>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800" dirty="0">
                <a:solidFill>
                  <a:schemeClr val="tx1"/>
                </a:solidFill>
              </a:rPr>
              <a:t>three words</a:t>
            </a:r>
          </a:p>
        </p:txBody>
      </p:sp>
    </p:spTree>
    <p:extLst>
      <p:ext uri="{BB962C8B-B14F-4D97-AF65-F5344CB8AC3E}">
        <p14:creationId xmlns:p14="http://schemas.microsoft.com/office/powerpoint/2010/main" val="3421086181"/>
      </p:ext>
    </p:extLst>
  </p:cSld>
  <p:clrMapOvr>
    <a:masterClrMapping/>
  </p:clrMapOvr>
</p:sld>
</file>

<file path=ppt/slides/slide1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2706" name="Text Box 2">
            <a:extLst>
              <a:ext uri="{FF2B5EF4-FFF2-40B4-BE49-F238E27FC236}">
                <a16:creationId xmlns:a16="http://schemas.microsoft.com/office/drawing/2014/main" id="{9DE9259B-4256-4053-9CF7-FE63D8A9B23F}"/>
              </a:ext>
            </a:extLst>
          </p:cNvPr>
          <p:cNvSpPr txBox="1">
            <a:spLocks noChangeArrowheads="1"/>
          </p:cNvSpPr>
          <p:nvPr/>
        </p:nvSpPr>
        <p:spPr bwMode="auto">
          <a:xfrm>
            <a:off x="1622425" y="1828800"/>
            <a:ext cx="7292975" cy="36909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400" dirty="0"/>
              <a:t>What are the</a:t>
            </a:r>
            <a:r>
              <a:rPr lang="en-US" altLang="en-US" sz="3600" b="1" i="1" dirty="0"/>
              <a:t> </a:t>
            </a:r>
            <a:r>
              <a:rPr lang="en-US" altLang="en-US" sz="3600" b="1" i="1" dirty="0">
                <a:solidFill>
                  <a:srgbClr val="0000FF"/>
                </a:solidFill>
              </a:rPr>
              <a:t>4 D’s</a:t>
            </a:r>
            <a:r>
              <a:rPr lang="en-US" altLang="en-US" sz="3600" b="1" i="1" dirty="0"/>
              <a:t> </a:t>
            </a:r>
            <a:r>
              <a:rPr lang="en-US" altLang="en-US" sz="2400" dirty="0"/>
              <a:t>of optic nerve hypoplasia?</a:t>
            </a:r>
            <a:endParaRPr lang="en-US" altLang="en-US" sz="3600" dirty="0"/>
          </a:p>
          <a:p>
            <a:pPr eaLnBrk="1" hangingPunct="1">
              <a:spcBef>
                <a:spcPct val="0"/>
              </a:spcBef>
              <a:buClrTx/>
              <a:buSzTx/>
              <a:buFontTx/>
              <a:buNone/>
            </a:pPr>
            <a:endParaRPr lang="en-US" altLang="en-US" sz="2800" dirty="0"/>
          </a:p>
          <a:p>
            <a:pPr eaLnBrk="1" hangingPunct="1">
              <a:spcBef>
                <a:spcPct val="0"/>
              </a:spcBef>
              <a:buClrTx/>
              <a:buSzTx/>
              <a:buFontTx/>
              <a:buNone/>
            </a:pPr>
            <a:r>
              <a:rPr lang="en-US" altLang="en-US" sz="2000" dirty="0"/>
              <a:t>--</a:t>
            </a:r>
            <a:r>
              <a:rPr lang="en-US" altLang="en-US" sz="2800" b="1" i="1" u="sng" dirty="0">
                <a:solidFill>
                  <a:srgbClr val="0000FF"/>
                </a:solidFill>
              </a:rPr>
              <a:t>D</a:t>
            </a:r>
            <a:r>
              <a:rPr lang="en-US" altLang="en-US" sz="2000" i="1" u="sng" dirty="0">
                <a:solidFill>
                  <a:srgbClr val="0000FF"/>
                </a:solidFill>
              </a:rPr>
              <a:t>rink</a:t>
            </a:r>
            <a:r>
              <a:rPr lang="en-US" altLang="en-US" sz="2000" u="sng" dirty="0">
                <a:solidFill>
                  <a:srgbClr val="0000FF"/>
                </a:solidFill>
              </a:rPr>
              <a:t> (</a:t>
            </a:r>
            <a:r>
              <a:rPr lang="en-US" altLang="en-US" sz="2000" u="sng" dirty="0" err="1">
                <a:solidFill>
                  <a:srgbClr val="0000FF"/>
                </a:solidFill>
              </a:rPr>
              <a:t>ie</a:t>
            </a:r>
            <a:r>
              <a:rPr lang="en-US" altLang="en-US" sz="2000" u="sng" dirty="0">
                <a:solidFill>
                  <a:srgbClr val="0000FF"/>
                </a:solidFill>
              </a:rPr>
              <a:t>, heavy EtOH consumption during pregnancy)</a:t>
            </a:r>
          </a:p>
          <a:p>
            <a:pPr eaLnBrk="1" hangingPunct="1">
              <a:spcBef>
                <a:spcPct val="0"/>
              </a:spcBef>
              <a:buClrTx/>
              <a:buSzTx/>
              <a:buFontTx/>
              <a:buNone/>
            </a:pPr>
            <a:endParaRPr lang="en-US" altLang="en-US" sz="2000" dirty="0"/>
          </a:p>
          <a:p>
            <a:pPr eaLnBrk="1" hangingPunct="1">
              <a:spcBef>
                <a:spcPct val="0"/>
              </a:spcBef>
              <a:buClrTx/>
              <a:buSzTx/>
              <a:buFontTx/>
              <a:buNone/>
            </a:pPr>
            <a:r>
              <a:rPr lang="en-US" altLang="en-US" sz="2000" dirty="0">
                <a:solidFill>
                  <a:schemeClr val="bg1">
                    <a:lumMod val="75000"/>
                  </a:schemeClr>
                </a:solidFill>
              </a:rPr>
              <a:t>--</a:t>
            </a:r>
            <a:r>
              <a:rPr lang="en-US" altLang="en-US" sz="2800" b="1" i="1" dirty="0">
                <a:solidFill>
                  <a:schemeClr val="bg1">
                    <a:lumMod val="75000"/>
                  </a:schemeClr>
                </a:solidFill>
              </a:rPr>
              <a:t>D</a:t>
            </a:r>
            <a:r>
              <a:rPr lang="en-US" altLang="en-US" sz="2000" i="1" dirty="0">
                <a:solidFill>
                  <a:schemeClr val="bg1">
                    <a:lumMod val="75000"/>
                  </a:schemeClr>
                </a:solidFill>
              </a:rPr>
              <a:t>iabetes</a:t>
            </a:r>
            <a:endParaRPr lang="en-US" altLang="en-US" sz="2000" dirty="0">
              <a:solidFill>
                <a:schemeClr val="bg1">
                  <a:lumMod val="75000"/>
                </a:schemeClr>
              </a:solidFill>
            </a:endParaRPr>
          </a:p>
          <a:p>
            <a:pPr eaLnBrk="1" hangingPunct="1">
              <a:spcBef>
                <a:spcPct val="0"/>
              </a:spcBef>
              <a:buClrTx/>
              <a:buSzTx/>
              <a:buFontTx/>
              <a:buNone/>
            </a:pPr>
            <a:endParaRPr lang="en-US" altLang="en-US" sz="2000" dirty="0">
              <a:solidFill>
                <a:schemeClr val="bg1">
                  <a:lumMod val="75000"/>
                </a:schemeClr>
              </a:solidFill>
            </a:endParaRPr>
          </a:p>
          <a:p>
            <a:pPr eaLnBrk="1" hangingPunct="1">
              <a:spcBef>
                <a:spcPct val="0"/>
              </a:spcBef>
              <a:buClrTx/>
              <a:buSzTx/>
              <a:buFontTx/>
              <a:buNone/>
            </a:pPr>
            <a:r>
              <a:rPr lang="en-US" altLang="en-US" sz="2000" dirty="0">
                <a:solidFill>
                  <a:schemeClr val="bg1">
                    <a:lumMod val="75000"/>
                  </a:schemeClr>
                </a:solidFill>
              </a:rPr>
              <a:t>--</a:t>
            </a:r>
            <a:r>
              <a:rPr lang="en-US" altLang="en-US" sz="2800" b="1" i="1" dirty="0">
                <a:solidFill>
                  <a:schemeClr val="bg1">
                    <a:lumMod val="75000"/>
                  </a:schemeClr>
                </a:solidFill>
              </a:rPr>
              <a:t>D</a:t>
            </a:r>
            <a:r>
              <a:rPr lang="en-US" altLang="en-US" sz="2000" i="1" dirty="0">
                <a:solidFill>
                  <a:schemeClr val="bg1">
                    <a:lumMod val="75000"/>
                  </a:schemeClr>
                </a:solidFill>
              </a:rPr>
              <a:t>rugs</a:t>
            </a:r>
            <a:r>
              <a:rPr lang="en-US" altLang="en-US" sz="2000" dirty="0">
                <a:solidFill>
                  <a:schemeClr val="bg1">
                    <a:lumMod val="75000"/>
                  </a:schemeClr>
                </a:solidFill>
              </a:rPr>
              <a:t> (especially </a:t>
            </a:r>
            <a:r>
              <a:rPr lang="en-US" altLang="en-US" sz="2800" b="1" i="1" dirty="0">
                <a:solidFill>
                  <a:schemeClr val="bg1">
                    <a:lumMod val="75000"/>
                  </a:schemeClr>
                </a:solidFill>
              </a:rPr>
              <a:t>D</a:t>
            </a:r>
            <a:r>
              <a:rPr lang="en-US" altLang="en-US" sz="2000" dirty="0">
                <a:solidFill>
                  <a:schemeClr val="bg1">
                    <a:lumMod val="75000"/>
                  </a:schemeClr>
                </a:solidFill>
              </a:rPr>
              <a:t>ilantin or other seizure meds)</a:t>
            </a:r>
          </a:p>
          <a:p>
            <a:pPr eaLnBrk="1" hangingPunct="1">
              <a:spcBef>
                <a:spcPct val="0"/>
              </a:spcBef>
              <a:buClrTx/>
              <a:buSzTx/>
              <a:buFontTx/>
              <a:buNone/>
            </a:pPr>
            <a:endParaRPr lang="en-US" altLang="en-US" sz="2000" dirty="0">
              <a:solidFill>
                <a:schemeClr val="bg1">
                  <a:lumMod val="75000"/>
                </a:schemeClr>
              </a:solidFill>
            </a:endParaRPr>
          </a:p>
          <a:p>
            <a:pPr eaLnBrk="1" hangingPunct="1">
              <a:spcBef>
                <a:spcPct val="0"/>
              </a:spcBef>
              <a:buClrTx/>
              <a:buSzTx/>
              <a:buFontTx/>
              <a:buNone/>
            </a:pPr>
            <a:r>
              <a:rPr lang="en-US" altLang="en-US" sz="2000" dirty="0">
                <a:solidFill>
                  <a:schemeClr val="bg1">
                    <a:lumMod val="75000"/>
                  </a:schemeClr>
                </a:solidFill>
              </a:rPr>
              <a:t>--</a:t>
            </a:r>
            <a:r>
              <a:rPr lang="en-US" altLang="en-US" sz="2800" b="1" i="1" dirty="0">
                <a:solidFill>
                  <a:schemeClr val="bg1">
                    <a:lumMod val="75000"/>
                  </a:schemeClr>
                </a:solidFill>
              </a:rPr>
              <a:t>D</a:t>
            </a:r>
            <a:r>
              <a:rPr lang="en-US" altLang="en-US" sz="2000" i="1" dirty="0">
                <a:solidFill>
                  <a:schemeClr val="bg1">
                    <a:lumMod val="75000"/>
                  </a:schemeClr>
                </a:solidFill>
              </a:rPr>
              <a:t>e </a:t>
            </a:r>
            <a:r>
              <a:rPr lang="en-US" altLang="en-US" sz="2000" i="1" dirty="0" err="1">
                <a:solidFill>
                  <a:schemeClr val="bg1">
                    <a:lumMod val="75000"/>
                  </a:schemeClr>
                </a:solidFill>
              </a:rPr>
              <a:t>Morsier</a:t>
            </a:r>
            <a:r>
              <a:rPr lang="en-US" altLang="en-US" sz="2000" i="1" dirty="0">
                <a:solidFill>
                  <a:schemeClr val="bg1">
                    <a:lumMod val="75000"/>
                  </a:schemeClr>
                </a:solidFill>
              </a:rPr>
              <a:t> syndrome</a:t>
            </a:r>
          </a:p>
        </p:txBody>
      </p:sp>
      <p:sp>
        <p:nvSpPr>
          <p:cNvPr id="72713" name="Rectangle 10">
            <a:extLst>
              <a:ext uri="{FF2B5EF4-FFF2-40B4-BE49-F238E27FC236}">
                <a16:creationId xmlns:a16="http://schemas.microsoft.com/office/drawing/2014/main" id="{ADC55893-8A85-4BBB-BE92-6B823A41B997}"/>
              </a:ext>
            </a:extLst>
          </p:cNvPr>
          <p:cNvSpPr>
            <a:spLocks noChangeArrowheads="1"/>
          </p:cNvSpPr>
          <p:nvPr/>
        </p:nvSpPr>
        <p:spPr bwMode="auto">
          <a:xfrm>
            <a:off x="457200" y="122238"/>
            <a:ext cx="7543800" cy="8683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b"/>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ct val="85000"/>
              </a:lnSpc>
              <a:spcBef>
                <a:spcPct val="0"/>
              </a:spcBef>
              <a:buClrTx/>
              <a:buSzTx/>
              <a:buFontTx/>
              <a:buNone/>
            </a:pPr>
            <a:r>
              <a:rPr lang="en-US" altLang="en-US" sz="3200" b="1" dirty="0">
                <a:solidFill>
                  <a:schemeClr val="tx2"/>
                </a:solidFill>
              </a:rPr>
              <a:t>Developmental Abnormalities of the Optic Nerve Head</a:t>
            </a:r>
            <a:endParaRPr lang="en-US" altLang="en-US" sz="3200" dirty="0">
              <a:solidFill>
                <a:schemeClr val="tx2"/>
              </a:solidFill>
            </a:endParaRPr>
          </a:p>
        </p:txBody>
      </p:sp>
      <p:sp>
        <p:nvSpPr>
          <p:cNvPr id="72714" name="Slide Number Placeholder 1">
            <a:extLst>
              <a:ext uri="{FF2B5EF4-FFF2-40B4-BE49-F238E27FC236}">
                <a16:creationId xmlns:a16="http://schemas.microsoft.com/office/drawing/2014/main" id="{5B3081D5-FB71-485F-BEDC-27C942BEBDCC}"/>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CD6E4F79-DE34-482C-8D44-B77924755C84}" type="slidenum">
              <a:rPr lang="en-US" altLang="en-US" sz="1000"/>
              <a:pPr>
                <a:spcBef>
                  <a:spcPct val="0"/>
                </a:spcBef>
                <a:buClrTx/>
                <a:buSzTx/>
                <a:buFontTx/>
                <a:buNone/>
              </a:pPr>
              <a:t>165</a:t>
            </a:fld>
            <a:endParaRPr lang="en-US" altLang="en-US" sz="1000"/>
          </a:p>
        </p:txBody>
      </p:sp>
      <p:sp>
        <p:nvSpPr>
          <p:cNvPr id="2" name="TextBox 1">
            <a:extLst>
              <a:ext uri="{FF2B5EF4-FFF2-40B4-BE49-F238E27FC236}">
                <a16:creationId xmlns:a16="http://schemas.microsoft.com/office/drawing/2014/main" id="{A1AF905C-B764-4A00-B482-B510764661D2}"/>
              </a:ext>
            </a:extLst>
          </p:cNvPr>
          <p:cNvSpPr txBox="1"/>
          <p:nvPr/>
        </p:nvSpPr>
        <p:spPr>
          <a:xfrm>
            <a:off x="1622425" y="3259723"/>
            <a:ext cx="7008650" cy="338554"/>
          </a:xfrm>
          <a:prstGeom prst="rect">
            <a:avLst/>
          </a:prstGeom>
          <a:noFill/>
        </p:spPr>
        <p:txBody>
          <a:bodyPr wrap="none" rtlCol="0">
            <a:spAutoFit/>
          </a:bodyPr>
          <a:lstStyle/>
          <a:p>
            <a:r>
              <a:rPr lang="en-US" sz="1600" dirty="0"/>
              <a:t>In other words, optic-nerve hypoplasia is part of the  </a:t>
            </a:r>
            <a:r>
              <a:rPr lang="en-US" sz="1600" i="1" dirty="0"/>
              <a:t>fetal alcohol syndrome</a:t>
            </a:r>
          </a:p>
        </p:txBody>
      </p:sp>
    </p:spTree>
    <p:extLst>
      <p:ext uri="{BB962C8B-B14F-4D97-AF65-F5344CB8AC3E}">
        <p14:creationId xmlns:p14="http://schemas.microsoft.com/office/powerpoint/2010/main" val="2852332605"/>
      </p:ext>
    </p:extLst>
  </p:cSld>
  <p:clrMapOvr>
    <a:masterClrMapping/>
  </p:clrMapOvr>
</p:sld>
</file>

<file path=ppt/slides/slide1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2706" name="Text Box 2">
            <a:extLst>
              <a:ext uri="{FF2B5EF4-FFF2-40B4-BE49-F238E27FC236}">
                <a16:creationId xmlns:a16="http://schemas.microsoft.com/office/drawing/2014/main" id="{9DE9259B-4256-4053-9CF7-FE63D8A9B23F}"/>
              </a:ext>
            </a:extLst>
          </p:cNvPr>
          <p:cNvSpPr txBox="1">
            <a:spLocks noChangeArrowheads="1"/>
          </p:cNvSpPr>
          <p:nvPr/>
        </p:nvSpPr>
        <p:spPr bwMode="auto">
          <a:xfrm>
            <a:off x="1622425" y="1828800"/>
            <a:ext cx="7292975" cy="36909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400" dirty="0">
                <a:solidFill>
                  <a:schemeClr val="bg1">
                    <a:lumMod val="75000"/>
                  </a:schemeClr>
                </a:solidFill>
              </a:rPr>
              <a:t>What are the</a:t>
            </a:r>
            <a:r>
              <a:rPr lang="en-US" altLang="en-US" sz="3600" b="1" i="1" dirty="0">
                <a:solidFill>
                  <a:schemeClr val="bg1">
                    <a:lumMod val="75000"/>
                  </a:schemeClr>
                </a:solidFill>
              </a:rPr>
              <a:t> 4 D’s </a:t>
            </a:r>
            <a:r>
              <a:rPr lang="en-US" altLang="en-US" sz="2400" dirty="0">
                <a:solidFill>
                  <a:schemeClr val="bg1">
                    <a:lumMod val="75000"/>
                  </a:schemeClr>
                </a:solidFill>
              </a:rPr>
              <a:t>of optic nerve hypoplasia?</a:t>
            </a:r>
            <a:endParaRPr lang="en-US" altLang="en-US" sz="3600" dirty="0">
              <a:solidFill>
                <a:schemeClr val="bg1">
                  <a:lumMod val="75000"/>
                </a:schemeClr>
              </a:solidFill>
            </a:endParaRPr>
          </a:p>
          <a:p>
            <a:pPr eaLnBrk="1" hangingPunct="1">
              <a:spcBef>
                <a:spcPct val="0"/>
              </a:spcBef>
              <a:buClrTx/>
              <a:buSzTx/>
              <a:buFontTx/>
              <a:buNone/>
            </a:pPr>
            <a:endParaRPr lang="en-US" altLang="en-US" sz="2800" dirty="0">
              <a:solidFill>
                <a:schemeClr val="bg1">
                  <a:lumMod val="75000"/>
                </a:schemeClr>
              </a:solidFill>
            </a:endParaRPr>
          </a:p>
          <a:p>
            <a:pPr eaLnBrk="1" hangingPunct="1">
              <a:spcBef>
                <a:spcPct val="0"/>
              </a:spcBef>
              <a:buClrTx/>
              <a:buSzTx/>
              <a:buFontTx/>
              <a:buNone/>
            </a:pPr>
            <a:r>
              <a:rPr lang="en-US" altLang="en-US" sz="2000" dirty="0">
                <a:solidFill>
                  <a:schemeClr val="bg1">
                    <a:lumMod val="75000"/>
                  </a:schemeClr>
                </a:solidFill>
              </a:rPr>
              <a:t>--</a:t>
            </a:r>
            <a:r>
              <a:rPr lang="en-US" altLang="en-US" sz="2800" b="1" i="1" dirty="0">
                <a:solidFill>
                  <a:schemeClr val="bg1">
                    <a:lumMod val="75000"/>
                  </a:schemeClr>
                </a:solidFill>
              </a:rPr>
              <a:t>D</a:t>
            </a:r>
            <a:r>
              <a:rPr lang="en-US" altLang="en-US" sz="2000" i="1" dirty="0">
                <a:solidFill>
                  <a:schemeClr val="bg1">
                    <a:lumMod val="75000"/>
                  </a:schemeClr>
                </a:solidFill>
              </a:rPr>
              <a:t>rink</a:t>
            </a:r>
            <a:r>
              <a:rPr lang="en-US" altLang="en-US" sz="2000" dirty="0">
                <a:solidFill>
                  <a:schemeClr val="bg1">
                    <a:lumMod val="75000"/>
                  </a:schemeClr>
                </a:solidFill>
              </a:rPr>
              <a:t> (</a:t>
            </a:r>
            <a:r>
              <a:rPr lang="en-US" altLang="en-US" sz="2000" dirty="0" err="1">
                <a:solidFill>
                  <a:schemeClr val="bg1">
                    <a:lumMod val="75000"/>
                  </a:schemeClr>
                </a:solidFill>
              </a:rPr>
              <a:t>ie</a:t>
            </a:r>
            <a:r>
              <a:rPr lang="en-US" altLang="en-US" sz="2000" dirty="0">
                <a:solidFill>
                  <a:schemeClr val="bg1">
                    <a:lumMod val="75000"/>
                  </a:schemeClr>
                </a:solidFill>
              </a:rPr>
              <a:t>, heavy EtOH consumption during pregnancy)</a:t>
            </a:r>
          </a:p>
          <a:p>
            <a:pPr eaLnBrk="1" hangingPunct="1">
              <a:spcBef>
                <a:spcPct val="0"/>
              </a:spcBef>
              <a:buClrTx/>
              <a:buSzTx/>
              <a:buFontTx/>
              <a:buNone/>
            </a:pPr>
            <a:endParaRPr lang="en-US" altLang="en-US" sz="2000" dirty="0">
              <a:solidFill>
                <a:schemeClr val="bg1">
                  <a:lumMod val="75000"/>
                </a:schemeClr>
              </a:solidFill>
            </a:endParaRPr>
          </a:p>
          <a:p>
            <a:pPr eaLnBrk="1" hangingPunct="1">
              <a:spcBef>
                <a:spcPct val="0"/>
              </a:spcBef>
              <a:buClrTx/>
              <a:buSzTx/>
              <a:buFontTx/>
              <a:buNone/>
            </a:pPr>
            <a:r>
              <a:rPr lang="en-US" altLang="en-US" sz="2000" dirty="0">
                <a:solidFill>
                  <a:schemeClr val="bg1">
                    <a:lumMod val="75000"/>
                  </a:schemeClr>
                </a:solidFill>
              </a:rPr>
              <a:t>--</a:t>
            </a:r>
            <a:r>
              <a:rPr lang="en-US" altLang="en-US" sz="2800" b="1" i="1" dirty="0">
                <a:solidFill>
                  <a:schemeClr val="bg1">
                    <a:lumMod val="75000"/>
                  </a:schemeClr>
                </a:solidFill>
              </a:rPr>
              <a:t>D</a:t>
            </a:r>
            <a:r>
              <a:rPr lang="en-US" altLang="en-US" sz="2000" i="1" dirty="0">
                <a:solidFill>
                  <a:schemeClr val="bg1">
                    <a:lumMod val="75000"/>
                  </a:schemeClr>
                </a:solidFill>
              </a:rPr>
              <a:t>iabetes</a:t>
            </a:r>
            <a:endParaRPr lang="en-US" altLang="en-US" sz="2000" dirty="0">
              <a:solidFill>
                <a:schemeClr val="bg1">
                  <a:lumMod val="75000"/>
                </a:schemeClr>
              </a:solidFill>
            </a:endParaRPr>
          </a:p>
          <a:p>
            <a:pPr eaLnBrk="1" hangingPunct="1">
              <a:spcBef>
                <a:spcPct val="0"/>
              </a:spcBef>
              <a:buClrTx/>
              <a:buSzTx/>
              <a:buFontTx/>
              <a:buNone/>
            </a:pPr>
            <a:endParaRPr lang="en-US" altLang="en-US" sz="2000" dirty="0">
              <a:solidFill>
                <a:schemeClr val="bg1">
                  <a:lumMod val="75000"/>
                </a:schemeClr>
              </a:solidFill>
            </a:endParaRPr>
          </a:p>
          <a:p>
            <a:pPr eaLnBrk="1" hangingPunct="1">
              <a:spcBef>
                <a:spcPct val="0"/>
              </a:spcBef>
              <a:buClrTx/>
              <a:buSzTx/>
              <a:buFontTx/>
              <a:buNone/>
            </a:pPr>
            <a:r>
              <a:rPr lang="en-US" altLang="en-US" sz="2000" dirty="0">
                <a:solidFill>
                  <a:schemeClr val="bg1">
                    <a:lumMod val="75000"/>
                  </a:schemeClr>
                </a:solidFill>
              </a:rPr>
              <a:t>--</a:t>
            </a:r>
            <a:r>
              <a:rPr lang="en-US" altLang="en-US" sz="2800" b="1" i="1" dirty="0">
                <a:solidFill>
                  <a:schemeClr val="bg1">
                    <a:lumMod val="75000"/>
                  </a:schemeClr>
                </a:solidFill>
              </a:rPr>
              <a:t>D</a:t>
            </a:r>
            <a:r>
              <a:rPr lang="en-US" altLang="en-US" sz="2000" i="1" dirty="0">
                <a:solidFill>
                  <a:schemeClr val="bg1">
                    <a:lumMod val="75000"/>
                  </a:schemeClr>
                </a:solidFill>
              </a:rPr>
              <a:t>rugs</a:t>
            </a:r>
            <a:r>
              <a:rPr lang="en-US" altLang="en-US" sz="2000" dirty="0">
                <a:solidFill>
                  <a:schemeClr val="bg1">
                    <a:lumMod val="75000"/>
                  </a:schemeClr>
                </a:solidFill>
              </a:rPr>
              <a:t> (especially </a:t>
            </a:r>
            <a:r>
              <a:rPr lang="en-US" altLang="en-US" sz="2800" b="1" i="1" dirty="0">
                <a:solidFill>
                  <a:schemeClr val="bg1">
                    <a:lumMod val="75000"/>
                  </a:schemeClr>
                </a:solidFill>
              </a:rPr>
              <a:t>D</a:t>
            </a:r>
            <a:r>
              <a:rPr lang="en-US" altLang="en-US" sz="2000" dirty="0">
                <a:solidFill>
                  <a:schemeClr val="bg1">
                    <a:lumMod val="75000"/>
                  </a:schemeClr>
                </a:solidFill>
              </a:rPr>
              <a:t>ilantin or other seizure meds)</a:t>
            </a:r>
          </a:p>
          <a:p>
            <a:pPr eaLnBrk="1" hangingPunct="1">
              <a:spcBef>
                <a:spcPct val="0"/>
              </a:spcBef>
              <a:buClrTx/>
              <a:buSzTx/>
              <a:buFontTx/>
              <a:buNone/>
            </a:pPr>
            <a:endParaRPr lang="en-US" altLang="en-US" sz="2000" dirty="0">
              <a:solidFill>
                <a:schemeClr val="bg1">
                  <a:lumMod val="75000"/>
                </a:schemeClr>
              </a:solidFill>
            </a:endParaRPr>
          </a:p>
          <a:p>
            <a:pPr eaLnBrk="1" hangingPunct="1">
              <a:spcBef>
                <a:spcPct val="0"/>
              </a:spcBef>
              <a:buClrTx/>
              <a:buSzTx/>
              <a:buFontTx/>
              <a:buNone/>
            </a:pPr>
            <a:r>
              <a:rPr lang="en-US" altLang="en-US" sz="2000" dirty="0">
                <a:solidFill>
                  <a:schemeClr val="bg1">
                    <a:lumMod val="75000"/>
                  </a:schemeClr>
                </a:solidFill>
              </a:rPr>
              <a:t>--</a:t>
            </a:r>
            <a:r>
              <a:rPr lang="en-US" altLang="en-US" sz="2800" b="1" i="1" dirty="0">
                <a:solidFill>
                  <a:srgbClr val="0000FF"/>
                </a:solidFill>
              </a:rPr>
              <a:t>D</a:t>
            </a:r>
            <a:r>
              <a:rPr lang="en-US" altLang="en-US" sz="2000" i="1" dirty="0">
                <a:solidFill>
                  <a:srgbClr val="0000FF"/>
                </a:solidFill>
              </a:rPr>
              <a:t>e </a:t>
            </a:r>
            <a:r>
              <a:rPr lang="en-US" altLang="en-US" sz="2000" i="1" dirty="0" err="1">
                <a:solidFill>
                  <a:srgbClr val="0000FF"/>
                </a:solidFill>
              </a:rPr>
              <a:t>Morsier</a:t>
            </a:r>
            <a:r>
              <a:rPr lang="en-US" altLang="en-US" sz="2000" i="1" dirty="0">
                <a:solidFill>
                  <a:srgbClr val="0000FF"/>
                </a:solidFill>
              </a:rPr>
              <a:t> syndrome</a:t>
            </a:r>
          </a:p>
        </p:txBody>
      </p:sp>
      <p:sp>
        <p:nvSpPr>
          <p:cNvPr id="72713" name="Rectangle 10">
            <a:extLst>
              <a:ext uri="{FF2B5EF4-FFF2-40B4-BE49-F238E27FC236}">
                <a16:creationId xmlns:a16="http://schemas.microsoft.com/office/drawing/2014/main" id="{ADC55893-8A85-4BBB-BE92-6B823A41B997}"/>
              </a:ext>
            </a:extLst>
          </p:cNvPr>
          <p:cNvSpPr>
            <a:spLocks noChangeArrowheads="1"/>
          </p:cNvSpPr>
          <p:nvPr/>
        </p:nvSpPr>
        <p:spPr bwMode="auto">
          <a:xfrm>
            <a:off x="457200" y="122238"/>
            <a:ext cx="7543800" cy="8683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b"/>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ct val="85000"/>
              </a:lnSpc>
              <a:spcBef>
                <a:spcPct val="0"/>
              </a:spcBef>
              <a:buClrTx/>
              <a:buSzTx/>
              <a:buFontTx/>
              <a:buNone/>
            </a:pPr>
            <a:r>
              <a:rPr lang="en-US" altLang="en-US" sz="3200" b="1" dirty="0">
                <a:solidFill>
                  <a:schemeClr val="tx2"/>
                </a:solidFill>
              </a:rPr>
              <a:t>Developmental Abnormalities of the Optic Nerve Head</a:t>
            </a:r>
            <a:endParaRPr lang="en-US" altLang="en-US" sz="3200" dirty="0">
              <a:solidFill>
                <a:schemeClr val="tx2"/>
              </a:solidFill>
            </a:endParaRPr>
          </a:p>
        </p:txBody>
      </p:sp>
      <p:sp>
        <p:nvSpPr>
          <p:cNvPr id="72714" name="Slide Number Placeholder 1">
            <a:extLst>
              <a:ext uri="{FF2B5EF4-FFF2-40B4-BE49-F238E27FC236}">
                <a16:creationId xmlns:a16="http://schemas.microsoft.com/office/drawing/2014/main" id="{5B3081D5-FB71-485F-BEDC-27C942BEBDCC}"/>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CD6E4F79-DE34-482C-8D44-B77924755C84}" type="slidenum">
              <a:rPr lang="en-US" altLang="en-US" sz="1000"/>
              <a:pPr>
                <a:spcBef>
                  <a:spcPct val="0"/>
                </a:spcBef>
                <a:buClrTx/>
                <a:buSzTx/>
                <a:buFontTx/>
                <a:buNone/>
              </a:pPr>
              <a:t>166</a:t>
            </a:fld>
            <a:endParaRPr lang="en-US" altLang="en-US" sz="1000"/>
          </a:p>
        </p:txBody>
      </p:sp>
      <p:sp>
        <p:nvSpPr>
          <p:cNvPr id="2" name="Oval 1">
            <a:extLst>
              <a:ext uri="{FF2B5EF4-FFF2-40B4-BE49-F238E27FC236}">
                <a16:creationId xmlns:a16="http://schemas.microsoft.com/office/drawing/2014/main" id="{AFEB27A0-19F2-41EF-A9E6-D7C18CDD2140}"/>
              </a:ext>
            </a:extLst>
          </p:cNvPr>
          <p:cNvSpPr/>
          <p:nvPr/>
        </p:nvSpPr>
        <p:spPr>
          <a:xfrm>
            <a:off x="1602547" y="4876800"/>
            <a:ext cx="2949575" cy="762000"/>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TextBox 3">
            <a:extLst>
              <a:ext uri="{FF2B5EF4-FFF2-40B4-BE49-F238E27FC236}">
                <a16:creationId xmlns:a16="http://schemas.microsoft.com/office/drawing/2014/main" id="{880B762E-7D11-6EBC-2157-FF43A08F937B}"/>
              </a:ext>
            </a:extLst>
          </p:cNvPr>
          <p:cNvSpPr txBox="1"/>
          <p:nvPr/>
        </p:nvSpPr>
        <p:spPr>
          <a:xfrm>
            <a:off x="4480544" y="4719191"/>
            <a:ext cx="4259499" cy="1077218"/>
          </a:xfrm>
          <a:prstGeom prst="rect">
            <a:avLst/>
          </a:prstGeom>
          <a:noFill/>
        </p:spPr>
        <p:txBody>
          <a:bodyPr wrap="none" rtlCol="0">
            <a:spAutoFit/>
          </a:bodyPr>
          <a:lstStyle/>
          <a:p>
            <a:r>
              <a:rPr lang="en-US" sz="1600" i="1" dirty="0">
                <a:solidFill>
                  <a:srgbClr val="0000FF"/>
                </a:solidFill>
              </a:rPr>
              <a:t>What triad constitutes de </a:t>
            </a:r>
            <a:r>
              <a:rPr lang="en-US" sz="1600" i="1" dirty="0" err="1">
                <a:solidFill>
                  <a:srgbClr val="0000FF"/>
                </a:solidFill>
              </a:rPr>
              <a:t>Morsier</a:t>
            </a:r>
            <a:r>
              <a:rPr lang="en-US" sz="1600" i="1" dirty="0">
                <a:solidFill>
                  <a:srgbClr val="0000FF"/>
                </a:solidFill>
              </a:rPr>
              <a:t> syndrome?</a:t>
            </a:r>
          </a:p>
          <a:p>
            <a:r>
              <a:rPr lang="en-US" sz="1600" dirty="0">
                <a:solidFill>
                  <a:srgbClr val="0000FF"/>
                </a:solidFill>
              </a:rPr>
              <a:t>--</a:t>
            </a:r>
            <a:r>
              <a:rPr lang="en-US" sz="1600" b="1" i="1" dirty="0">
                <a:solidFill>
                  <a:srgbClr val="0000FF"/>
                </a:solidFill>
              </a:rPr>
              <a:t>?</a:t>
            </a:r>
            <a:endParaRPr lang="en-US" sz="1600" dirty="0">
              <a:solidFill>
                <a:srgbClr val="0000FF"/>
              </a:solidFill>
            </a:endParaRPr>
          </a:p>
          <a:p>
            <a:r>
              <a:rPr lang="en-US" sz="1600" dirty="0">
                <a:solidFill>
                  <a:srgbClr val="0000FF"/>
                </a:solidFill>
              </a:rPr>
              <a:t>--</a:t>
            </a:r>
            <a:r>
              <a:rPr lang="en-US" sz="1600" b="1" i="1" dirty="0">
                <a:solidFill>
                  <a:srgbClr val="0000FF"/>
                </a:solidFill>
              </a:rPr>
              <a:t>?</a:t>
            </a:r>
          </a:p>
          <a:p>
            <a:r>
              <a:rPr lang="en-US" sz="1600" dirty="0">
                <a:solidFill>
                  <a:srgbClr val="0000FF"/>
                </a:solidFill>
              </a:rPr>
              <a:t>--</a:t>
            </a:r>
            <a:r>
              <a:rPr lang="en-US" sz="1600" b="1" i="1" dirty="0">
                <a:solidFill>
                  <a:srgbClr val="0000FF"/>
                </a:solidFill>
              </a:rPr>
              <a:t>?</a:t>
            </a:r>
            <a:endParaRPr lang="en-US" sz="1500" b="1" i="1" dirty="0">
              <a:solidFill>
                <a:srgbClr val="0000FF"/>
              </a:solidFill>
            </a:endParaRPr>
          </a:p>
        </p:txBody>
      </p:sp>
    </p:spTree>
    <p:extLst>
      <p:ext uri="{BB962C8B-B14F-4D97-AF65-F5344CB8AC3E}">
        <p14:creationId xmlns:p14="http://schemas.microsoft.com/office/powerpoint/2010/main" val="1207957984"/>
      </p:ext>
    </p:extLst>
  </p:cSld>
  <p:clrMapOvr>
    <a:masterClrMapping/>
  </p:clrMapOvr>
</p:sld>
</file>

<file path=ppt/slides/slide1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2706" name="Text Box 2">
            <a:extLst>
              <a:ext uri="{FF2B5EF4-FFF2-40B4-BE49-F238E27FC236}">
                <a16:creationId xmlns:a16="http://schemas.microsoft.com/office/drawing/2014/main" id="{9DE9259B-4256-4053-9CF7-FE63D8A9B23F}"/>
              </a:ext>
            </a:extLst>
          </p:cNvPr>
          <p:cNvSpPr txBox="1">
            <a:spLocks noChangeArrowheads="1"/>
          </p:cNvSpPr>
          <p:nvPr/>
        </p:nvSpPr>
        <p:spPr bwMode="auto">
          <a:xfrm>
            <a:off x="1622425" y="1828800"/>
            <a:ext cx="7292975" cy="36909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400" dirty="0">
                <a:solidFill>
                  <a:schemeClr val="bg1">
                    <a:lumMod val="75000"/>
                  </a:schemeClr>
                </a:solidFill>
              </a:rPr>
              <a:t>What are the</a:t>
            </a:r>
            <a:r>
              <a:rPr lang="en-US" altLang="en-US" sz="3600" b="1" i="1" dirty="0">
                <a:solidFill>
                  <a:schemeClr val="bg1">
                    <a:lumMod val="75000"/>
                  </a:schemeClr>
                </a:solidFill>
              </a:rPr>
              <a:t> 4 D’s </a:t>
            </a:r>
            <a:r>
              <a:rPr lang="en-US" altLang="en-US" sz="2400" dirty="0">
                <a:solidFill>
                  <a:schemeClr val="bg1">
                    <a:lumMod val="75000"/>
                  </a:schemeClr>
                </a:solidFill>
              </a:rPr>
              <a:t>of optic nerve hypoplasia?</a:t>
            </a:r>
            <a:endParaRPr lang="en-US" altLang="en-US" sz="3600" dirty="0">
              <a:solidFill>
                <a:schemeClr val="bg1">
                  <a:lumMod val="75000"/>
                </a:schemeClr>
              </a:solidFill>
            </a:endParaRPr>
          </a:p>
          <a:p>
            <a:pPr eaLnBrk="1" hangingPunct="1">
              <a:spcBef>
                <a:spcPct val="0"/>
              </a:spcBef>
              <a:buClrTx/>
              <a:buSzTx/>
              <a:buFontTx/>
              <a:buNone/>
            </a:pPr>
            <a:endParaRPr lang="en-US" altLang="en-US" sz="2800" dirty="0">
              <a:solidFill>
                <a:schemeClr val="bg1">
                  <a:lumMod val="75000"/>
                </a:schemeClr>
              </a:solidFill>
            </a:endParaRPr>
          </a:p>
          <a:p>
            <a:pPr eaLnBrk="1" hangingPunct="1">
              <a:spcBef>
                <a:spcPct val="0"/>
              </a:spcBef>
              <a:buClrTx/>
              <a:buSzTx/>
              <a:buFontTx/>
              <a:buNone/>
            </a:pPr>
            <a:r>
              <a:rPr lang="en-US" altLang="en-US" sz="2000" dirty="0">
                <a:solidFill>
                  <a:schemeClr val="bg1">
                    <a:lumMod val="75000"/>
                  </a:schemeClr>
                </a:solidFill>
              </a:rPr>
              <a:t>--</a:t>
            </a:r>
            <a:r>
              <a:rPr lang="en-US" altLang="en-US" sz="2800" b="1" i="1" dirty="0">
                <a:solidFill>
                  <a:schemeClr val="bg1">
                    <a:lumMod val="75000"/>
                  </a:schemeClr>
                </a:solidFill>
              </a:rPr>
              <a:t>D</a:t>
            </a:r>
            <a:r>
              <a:rPr lang="en-US" altLang="en-US" sz="2000" i="1" dirty="0">
                <a:solidFill>
                  <a:schemeClr val="bg1">
                    <a:lumMod val="75000"/>
                  </a:schemeClr>
                </a:solidFill>
              </a:rPr>
              <a:t>rink</a:t>
            </a:r>
            <a:r>
              <a:rPr lang="en-US" altLang="en-US" sz="2000" dirty="0">
                <a:solidFill>
                  <a:schemeClr val="bg1">
                    <a:lumMod val="75000"/>
                  </a:schemeClr>
                </a:solidFill>
              </a:rPr>
              <a:t> (</a:t>
            </a:r>
            <a:r>
              <a:rPr lang="en-US" altLang="en-US" sz="2000" dirty="0" err="1">
                <a:solidFill>
                  <a:schemeClr val="bg1">
                    <a:lumMod val="75000"/>
                  </a:schemeClr>
                </a:solidFill>
              </a:rPr>
              <a:t>ie</a:t>
            </a:r>
            <a:r>
              <a:rPr lang="en-US" altLang="en-US" sz="2000" dirty="0">
                <a:solidFill>
                  <a:schemeClr val="bg1">
                    <a:lumMod val="75000"/>
                  </a:schemeClr>
                </a:solidFill>
              </a:rPr>
              <a:t>, heavy EtOH consumption during pregnancy)</a:t>
            </a:r>
          </a:p>
          <a:p>
            <a:pPr eaLnBrk="1" hangingPunct="1">
              <a:spcBef>
                <a:spcPct val="0"/>
              </a:spcBef>
              <a:buClrTx/>
              <a:buSzTx/>
              <a:buFontTx/>
              <a:buNone/>
            </a:pPr>
            <a:endParaRPr lang="en-US" altLang="en-US" sz="2000" dirty="0">
              <a:solidFill>
                <a:schemeClr val="bg1">
                  <a:lumMod val="75000"/>
                </a:schemeClr>
              </a:solidFill>
            </a:endParaRPr>
          </a:p>
          <a:p>
            <a:pPr eaLnBrk="1" hangingPunct="1">
              <a:spcBef>
                <a:spcPct val="0"/>
              </a:spcBef>
              <a:buClrTx/>
              <a:buSzTx/>
              <a:buFontTx/>
              <a:buNone/>
            </a:pPr>
            <a:r>
              <a:rPr lang="en-US" altLang="en-US" sz="2000" dirty="0">
                <a:solidFill>
                  <a:schemeClr val="bg1">
                    <a:lumMod val="75000"/>
                  </a:schemeClr>
                </a:solidFill>
              </a:rPr>
              <a:t>--</a:t>
            </a:r>
            <a:r>
              <a:rPr lang="en-US" altLang="en-US" sz="2800" b="1" i="1" dirty="0">
                <a:solidFill>
                  <a:schemeClr val="bg1">
                    <a:lumMod val="75000"/>
                  </a:schemeClr>
                </a:solidFill>
              </a:rPr>
              <a:t>D</a:t>
            </a:r>
            <a:r>
              <a:rPr lang="en-US" altLang="en-US" sz="2000" i="1" dirty="0">
                <a:solidFill>
                  <a:schemeClr val="bg1">
                    <a:lumMod val="75000"/>
                  </a:schemeClr>
                </a:solidFill>
              </a:rPr>
              <a:t>iabetes</a:t>
            </a:r>
            <a:endParaRPr lang="en-US" altLang="en-US" sz="2000" dirty="0">
              <a:solidFill>
                <a:schemeClr val="bg1">
                  <a:lumMod val="75000"/>
                </a:schemeClr>
              </a:solidFill>
            </a:endParaRPr>
          </a:p>
          <a:p>
            <a:pPr eaLnBrk="1" hangingPunct="1">
              <a:spcBef>
                <a:spcPct val="0"/>
              </a:spcBef>
              <a:buClrTx/>
              <a:buSzTx/>
              <a:buFontTx/>
              <a:buNone/>
            </a:pPr>
            <a:endParaRPr lang="en-US" altLang="en-US" sz="2000" dirty="0">
              <a:solidFill>
                <a:schemeClr val="bg1">
                  <a:lumMod val="75000"/>
                </a:schemeClr>
              </a:solidFill>
            </a:endParaRPr>
          </a:p>
          <a:p>
            <a:pPr eaLnBrk="1" hangingPunct="1">
              <a:spcBef>
                <a:spcPct val="0"/>
              </a:spcBef>
              <a:buClrTx/>
              <a:buSzTx/>
              <a:buFontTx/>
              <a:buNone/>
            </a:pPr>
            <a:r>
              <a:rPr lang="en-US" altLang="en-US" sz="2000" dirty="0">
                <a:solidFill>
                  <a:schemeClr val="bg1">
                    <a:lumMod val="75000"/>
                  </a:schemeClr>
                </a:solidFill>
              </a:rPr>
              <a:t>--</a:t>
            </a:r>
            <a:r>
              <a:rPr lang="en-US" altLang="en-US" sz="2800" b="1" i="1" dirty="0">
                <a:solidFill>
                  <a:schemeClr val="bg1">
                    <a:lumMod val="75000"/>
                  </a:schemeClr>
                </a:solidFill>
              </a:rPr>
              <a:t>D</a:t>
            </a:r>
            <a:r>
              <a:rPr lang="en-US" altLang="en-US" sz="2000" i="1" dirty="0">
                <a:solidFill>
                  <a:schemeClr val="bg1">
                    <a:lumMod val="75000"/>
                  </a:schemeClr>
                </a:solidFill>
              </a:rPr>
              <a:t>rugs</a:t>
            </a:r>
            <a:r>
              <a:rPr lang="en-US" altLang="en-US" sz="2000" dirty="0">
                <a:solidFill>
                  <a:schemeClr val="bg1">
                    <a:lumMod val="75000"/>
                  </a:schemeClr>
                </a:solidFill>
              </a:rPr>
              <a:t> (especially </a:t>
            </a:r>
            <a:r>
              <a:rPr lang="en-US" altLang="en-US" sz="2800" b="1" i="1" dirty="0">
                <a:solidFill>
                  <a:schemeClr val="bg1">
                    <a:lumMod val="75000"/>
                  </a:schemeClr>
                </a:solidFill>
              </a:rPr>
              <a:t>D</a:t>
            </a:r>
            <a:r>
              <a:rPr lang="en-US" altLang="en-US" sz="2000" dirty="0">
                <a:solidFill>
                  <a:schemeClr val="bg1">
                    <a:lumMod val="75000"/>
                  </a:schemeClr>
                </a:solidFill>
              </a:rPr>
              <a:t>ilantin or other seizure meds)</a:t>
            </a:r>
          </a:p>
          <a:p>
            <a:pPr eaLnBrk="1" hangingPunct="1">
              <a:spcBef>
                <a:spcPct val="0"/>
              </a:spcBef>
              <a:buClrTx/>
              <a:buSzTx/>
              <a:buFontTx/>
              <a:buNone/>
            </a:pPr>
            <a:endParaRPr lang="en-US" altLang="en-US" sz="2000" dirty="0">
              <a:solidFill>
                <a:schemeClr val="bg1">
                  <a:lumMod val="75000"/>
                </a:schemeClr>
              </a:solidFill>
            </a:endParaRPr>
          </a:p>
          <a:p>
            <a:pPr eaLnBrk="1" hangingPunct="1">
              <a:spcBef>
                <a:spcPct val="0"/>
              </a:spcBef>
              <a:buClrTx/>
              <a:buSzTx/>
              <a:buFontTx/>
              <a:buNone/>
            </a:pPr>
            <a:r>
              <a:rPr lang="en-US" altLang="en-US" sz="2000" dirty="0">
                <a:solidFill>
                  <a:schemeClr val="bg1">
                    <a:lumMod val="75000"/>
                  </a:schemeClr>
                </a:solidFill>
              </a:rPr>
              <a:t>--</a:t>
            </a:r>
            <a:r>
              <a:rPr lang="en-US" altLang="en-US" sz="2800" b="1" i="1" dirty="0">
                <a:solidFill>
                  <a:srgbClr val="0000FF"/>
                </a:solidFill>
              </a:rPr>
              <a:t>D</a:t>
            </a:r>
            <a:r>
              <a:rPr lang="en-US" altLang="en-US" sz="2000" i="1" dirty="0">
                <a:solidFill>
                  <a:srgbClr val="0000FF"/>
                </a:solidFill>
              </a:rPr>
              <a:t>e </a:t>
            </a:r>
            <a:r>
              <a:rPr lang="en-US" altLang="en-US" sz="2000" i="1" dirty="0" err="1">
                <a:solidFill>
                  <a:srgbClr val="0000FF"/>
                </a:solidFill>
              </a:rPr>
              <a:t>Morsier</a:t>
            </a:r>
            <a:r>
              <a:rPr lang="en-US" altLang="en-US" sz="2000" i="1" dirty="0">
                <a:solidFill>
                  <a:srgbClr val="0000FF"/>
                </a:solidFill>
              </a:rPr>
              <a:t> syndrome</a:t>
            </a:r>
          </a:p>
        </p:txBody>
      </p:sp>
      <p:sp>
        <p:nvSpPr>
          <p:cNvPr id="72713" name="Rectangle 10">
            <a:extLst>
              <a:ext uri="{FF2B5EF4-FFF2-40B4-BE49-F238E27FC236}">
                <a16:creationId xmlns:a16="http://schemas.microsoft.com/office/drawing/2014/main" id="{ADC55893-8A85-4BBB-BE92-6B823A41B997}"/>
              </a:ext>
            </a:extLst>
          </p:cNvPr>
          <p:cNvSpPr>
            <a:spLocks noChangeArrowheads="1"/>
          </p:cNvSpPr>
          <p:nvPr/>
        </p:nvSpPr>
        <p:spPr bwMode="auto">
          <a:xfrm>
            <a:off x="457200" y="122238"/>
            <a:ext cx="7543800" cy="8683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b"/>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ct val="85000"/>
              </a:lnSpc>
              <a:spcBef>
                <a:spcPct val="0"/>
              </a:spcBef>
              <a:buClrTx/>
              <a:buSzTx/>
              <a:buFontTx/>
              <a:buNone/>
            </a:pPr>
            <a:r>
              <a:rPr lang="en-US" altLang="en-US" sz="3200" b="1" dirty="0">
                <a:solidFill>
                  <a:schemeClr val="tx2"/>
                </a:solidFill>
              </a:rPr>
              <a:t>Developmental Abnormalities of the Optic Nerve Head</a:t>
            </a:r>
            <a:endParaRPr lang="en-US" altLang="en-US" sz="3200" dirty="0">
              <a:solidFill>
                <a:schemeClr val="tx2"/>
              </a:solidFill>
            </a:endParaRPr>
          </a:p>
        </p:txBody>
      </p:sp>
      <p:sp>
        <p:nvSpPr>
          <p:cNvPr id="72714" name="Slide Number Placeholder 1">
            <a:extLst>
              <a:ext uri="{FF2B5EF4-FFF2-40B4-BE49-F238E27FC236}">
                <a16:creationId xmlns:a16="http://schemas.microsoft.com/office/drawing/2014/main" id="{5B3081D5-FB71-485F-BEDC-27C942BEBDCC}"/>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CD6E4F79-DE34-482C-8D44-B77924755C84}" type="slidenum">
              <a:rPr lang="en-US" altLang="en-US" sz="1000"/>
              <a:pPr>
                <a:spcBef>
                  <a:spcPct val="0"/>
                </a:spcBef>
                <a:buClrTx/>
                <a:buSzTx/>
                <a:buFontTx/>
                <a:buNone/>
              </a:pPr>
              <a:t>167</a:t>
            </a:fld>
            <a:endParaRPr lang="en-US" altLang="en-US" sz="1000"/>
          </a:p>
        </p:txBody>
      </p:sp>
      <p:sp>
        <p:nvSpPr>
          <p:cNvPr id="2" name="Oval 1">
            <a:extLst>
              <a:ext uri="{FF2B5EF4-FFF2-40B4-BE49-F238E27FC236}">
                <a16:creationId xmlns:a16="http://schemas.microsoft.com/office/drawing/2014/main" id="{AFEB27A0-19F2-41EF-A9E6-D7C18CDD2140}"/>
              </a:ext>
            </a:extLst>
          </p:cNvPr>
          <p:cNvSpPr/>
          <p:nvPr/>
        </p:nvSpPr>
        <p:spPr>
          <a:xfrm>
            <a:off x="1602547" y="4876800"/>
            <a:ext cx="2949575" cy="762000"/>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TextBox 4">
            <a:extLst>
              <a:ext uri="{FF2B5EF4-FFF2-40B4-BE49-F238E27FC236}">
                <a16:creationId xmlns:a16="http://schemas.microsoft.com/office/drawing/2014/main" id="{F060D39A-755A-8B15-13AE-0CE53906AF14}"/>
              </a:ext>
            </a:extLst>
          </p:cNvPr>
          <p:cNvSpPr txBox="1"/>
          <p:nvPr/>
        </p:nvSpPr>
        <p:spPr>
          <a:xfrm>
            <a:off x="4480544" y="4719191"/>
            <a:ext cx="4259499" cy="1077218"/>
          </a:xfrm>
          <a:prstGeom prst="rect">
            <a:avLst/>
          </a:prstGeom>
          <a:noFill/>
        </p:spPr>
        <p:txBody>
          <a:bodyPr wrap="none" rtlCol="0">
            <a:spAutoFit/>
          </a:bodyPr>
          <a:lstStyle/>
          <a:p>
            <a:r>
              <a:rPr lang="en-US" sz="1600" i="1" dirty="0">
                <a:solidFill>
                  <a:srgbClr val="0000FF"/>
                </a:solidFill>
              </a:rPr>
              <a:t>What triad constitutes de </a:t>
            </a:r>
            <a:r>
              <a:rPr lang="en-US" sz="1600" i="1" dirty="0" err="1">
                <a:solidFill>
                  <a:srgbClr val="0000FF"/>
                </a:solidFill>
              </a:rPr>
              <a:t>Morsier</a:t>
            </a:r>
            <a:r>
              <a:rPr lang="en-US" sz="1600" i="1" dirty="0">
                <a:solidFill>
                  <a:srgbClr val="0000FF"/>
                </a:solidFill>
              </a:rPr>
              <a:t> syndrome?</a:t>
            </a:r>
          </a:p>
          <a:p>
            <a:r>
              <a:rPr lang="en-US" sz="1600" dirty="0">
                <a:solidFill>
                  <a:srgbClr val="0000FF"/>
                </a:solidFill>
              </a:rPr>
              <a:t>--Optic</a:t>
            </a:r>
            <a:r>
              <a:rPr lang="en-US" sz="1600" b="1" dirty="0">
                <a:solidFill>
                  <a:srgbClr val="0000FF"/>
                </a:solidFill>
              </a:rPr>
              <a:t> </a:t>
            </a:r>
            <a:r>
              <a:rPr lang="en-US" sz="1600" dirty="0">
                <a:solidFill>
                  <a:srgbClr val="0000FF"/>
                </a:solidFill>
              </a:rPr>
              <a:t>nerve hypoplasia (duh)</a:t>
            </a:r>
          </a:p>
          <a:p>
            <a:r>
              <a:rPr lang="en-US" sz="1600" dirty="0">
                <a:solidFill>
                  <a:schemeClr val="bg1">
                    <a:lumMod val="75000"/>
                  </a:schemeClr>
                </a:solidFill>
              </a:rPr>
              <a:t>--</a:t>
            </a:r>
            <a:r>
              <a:rPr lang="en-US" sz="1600" b="1" i="1" dirty="0">
                <a:solidFill>
                  <a:schemeClr val="bg1">
                    <a:lumMod val="75000"/>
                  </a:schemeClr>
                </a:solidFill>
              </a:rPr>
              <a:t>?</a:t>
            </a:r>
          </a:p>
          <a:p>
            <a:r>
              <a:rPr lang="en-US" sz="1600" dirty="0">
                <a:solidFill>
                  <a:schemeClr val="bg1">
                    <a:lumMod val="75000"/>
                  </a:schemeClr>
                </a:solidFill>
              </a:rPr>
              <a:t>--</a:t>
            </a:r>
            <a:r>
              <a:rPr lang="en-US" sz="1600" b="1" i="1" dirty="0">
                <a:solidFill>
                  <a:schemeClr val="bg1">
                    <a:lumMod val="75000"/>
                  </a:schemeClr>
                </a:solidFill>
              </a:rPr>
              <a:t>?</a:t>
            </a:r>
            <a:endParaRPr lang="en-US" sz="1500" b="1" i="1" dirty="0">
              <a:solidFill>
                <a:schemeClr val="bg1">
                  <a:lumMod val="75000"/>
                </a:schemeClr>
              </a:solidFill>
            </a:endParaRPr>
          </a:p>
        </p:txBody>
      </p:sp>
      <p:sp>
        <p:nvSpPr>
          <p:cNvPr id="4" name="Rectangle 3">
            <a:extLst>
              <a:ext uri="{FF2B5EF4-FFF2-40B4-BE49-F238E27FC236}">
                <a16:creationId xmlns:a16="http://schemas.microsoft.com/office/drawing/2014/main" id="{C9F5ED8D-A388-487D-83E2-14C9BB303753}"/>
              </a:ext>
            </a:extLst>
          </p:cNvPr>
          <p:cNvSpPr/>
          <p:nvPr/>
        </p:nvSpPr>
        <p:spPr>
          <a:xfrm>
            <a:off x="4724400" y="5022574"/>
            <a:ext cx="1066800" cy="235226"/>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800" dirty="0">
                <a:solidFill>
                  <a:schemeClr val="tx1"/>
                </a:solidFill>
              </a:rPr>
              <a:t>two words</a:t>
            </a:r>
          </a:p>
        </p:txBody>
      </p:sp>
    </p:spTree>
    <p:extLst>
      <p:ext uri="{BB962C8B-B14F-4D97-AF65-F5344CB8AC3E}">
        <p14:creationId xmlns:p14="http://schemas.microsoft.com/office/powerpoint/2010/main" val="507579491"/>
      </p:ext>
    </p:extLst>
  </p:cSld>
  <p:clrMapOvr>
    <a:masterClrMapping/>
  </p:clrMapOvr>
</p:sld>
</file>

<file path=ppt/slides/slide1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2706" name="Text Box 2">
            <a:extLst>
              <a:ext uri="{FF2B5EF4-FFF2-40B4-BE49-F238E27FC236}">
                <a16:creationId xmlns:a16="http://schemas.microsoft.com/office/drawing/2014/main" id="{9DE9259B-4256-4053-9CF7-FE63D8A9B23F}"/>
              </a:ext>
            </a:extLst>
          </p:cNvPr>
          <p:cNvSpPr txBox="1">
            <a:spLocks noChangeArrowheads="1"/>
          </p:cNvSpPr>
          <p:nvPr/>
        </p:nvSpPr>
        <p:spPr bwMode="auto">
          <a:xfrm>
            <a:off x="1622425" y="1828800"/>
            <a:ext cx="7292975" cy="36909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400" dirty="0">
                <a:solidFill>
                  <a:schemeClr val="bg1">
                    <a:lumMod val="75000"/>
                  </a:schemeClr>
                </a:solidFill>
              </a:rPr>
              <a:t>What are the</a:t>
            </a:r>
            <a:r>
              <a:rPr lang="en-US" altLang="en-US" sz="3600" b="1" i="1" dirty="0">
                <a:solidFill>
                  <a:schemeClr val="bg1">
                    <a:lumMod val="75000"/>
                  </a:schemeClr>
                </a:solidFill>
              </a:rPr>
              <a:t> 4 D’s </a:t>
            </a:r>
            <a:r>
              <a:rPr lang="en-US" altLang="en-US" sz="2400" dirty="0">
                <a:solidFill>
                  <a:schemeClr val="bg1">
                    <a:lumMod val="75000"/>
                  </a:schemeClr>
                </a:solidFill>
              </a:rPr>
              <a:t>of optic nerve hypoplasia?</a:t>
            </a:r>
            <a:endParaRPr lang="en-US" altLang="en-US" sz="3600" dirty="0">
              <a:solidFill>
                <a:schemeClr val="bg1">
                  <a:lumMod val="75000"/>
                </a:schemeClr>
              </a:solidFill>
            </a:endParaRPr>
          </a:p>
          <a:p>
            <a:pPr eaLnBrk="1" hangingPunct="1">
              <a:spcBef>
                <a:spcPct val="0"/>
              </a:spcBef>
              <a:buClrTx/>
              <a:buSzTx/>
              <a:buFontTx/>
              <a:buNone/>
            </a:pPr>
            <a:endParaRPr lang="en-US" altLang="en-US" sz="2800" dirty="0">
              <a:solidFill>
                <a:schemeClr val="bg1">
                  <a:lumMod val="75000"/>
                </a:schemeClr>
              </a:solidFill>
            </a:endParaRPr>
          </a:p>
          <a:p>
            <a:pPr eaLnBrk="1" hangingPunct="1">
              <a:spcBef>
                <a:spcPct val="0"/>
              </a:spcBef>
              <a:buClrTx/>
              <a:buSzTx/>
              <a:buFontTx/>
              <a:buNone/>
            </a:pPr>
            <a:r>
              <a:rPr lang="en-US" altLang="en-US" sz="2000" dirty="0">
                <a:solidFill>
                  <a:schemeClr val="bg1">
                    <a:lumMod val="75000"/>
                  </a:schemeClr>
                </a:solidFill>
              </a:rPr>
              <a:t>--</a:t>
            </a:r>
            <a:r>
              <a:rPr lang="en-US" altLang="en-US" sz="2800" b="1" i="1" dirty="0">
                <a:solidFill>
                  <a:schemeClr val="bg1">
                    <a:lumMod val="75000"/>
                  </a:schemeClr>
                </a:solidFill>
              </a:rPr>
              <a:t>D</a:t>
            </a:r>
            <a:r>
              <a:rPr lang="en-US" altLang="en-US" sz="2000" i="1" dirty="0">
                <a:solidFill>
                  <a:schemeClr val="bg1">
                    <a:lumMod val="75000"/>
                  </a:schemeClr>
                </a:solidFill>
              </a:rPr>
              <a:t>rink</a:t>
            </a:r>
            <a:r>
              <a:rPr lang="en-US" altLang="en-US" sz="2000" dirty="0">
                <a:solidFill>
                  <a:schemeClr val="bg1">
                    <a:lumMod val="75000"/>
                  </a:schemeClr>
                </a:solidFill>
              </a:rPr>
              <a:t> (</a:t>
            </a:r>
            <a:r>
              <a:rPr lang="en-US" altLang="en-US" sz="2000" dirty="0" err="1">
                <a:solidFill>
                  <a:schemeClr val="bg1">
                    <a:lumMod val="75000"/>
                  </a:schemeClr>
                </a:solidFill>
              </a:rPr>
              <a:t>ie</a:t>
            </a:r>
            <a:r>
              <a:rPr lang="en-US" altLang="en-US" sz="2000" dirty="0">
                <a:solidFill>
                  <a:schemeClr val="bg1">
                    <a:lumMod val="75000"/>
                  </a:schemeClr>
                </a:solidFill>
              </a:rPr>
              <a:t>, heavy EtOH consumption during pregnancy)</a:t>
            </a:r>
          </a:p>
          <a:p>
            <a:pPr eaLnBrk="1" hangingPunct="1">
              <a:spcBef>
                <a:spcPct val="0"/>
              </a:spcBef>
              <a:buClrTx/>
              <a:buSzTx/>
              <a:buFontTx/>
              <a:buNone/>
            </a:pPr>
            <a:endParaRPr lang="en-US" altLang="en-US" sz="2000" dirty="0">
              <a:solidFill>
                <a:schemeClr val="bg1">
                  <a:lumMod val="75000"/>
                </a:schemeClr>
              </a:solidFill>
            </a:endParaRPr>
          </a:p>
          <a:p>
            <a:pPr eaLnBrk="1" hangingPunct="1">
              <a:spcBef>
                <a:spcPct val="0"/>
              </a:spcBef>
              <a:buClrTx/>
              <a:buSzTx/>
              <a:buFontTx/>
              <a:buNone/>
            </a:pPr>
            <a:r>
              <a:rPr lang="en-US" altLang="en-US" sz="2000" dirty="0">
                <a:solidFill>
                  <a:schemeClr val="bg1">
                    <a:lumMod val="75000"/>
                  </a:schemeClr>
                </a:solidFill>
              </a:rPr>
              <a:t>--</a:t>
            </a:r>
            <a:r>
              <a:rPr lang="en-US" altLang="en-US" sz="2800" b="1" i="1" dirty="0">
                <a:solidFill>
                  <a:schemeClr val="bg1">
                    <a:lumMod val="75000"/>
                  </a:schemeClr>
                </a:solidFill>
              </a:rPr>
              <a:t>D</a:t>
            </a:r>
            <a:r>
              <a:rPr lang="en-US" altLang="en-US" sz="2000" i="1" dirty="0">
                <a:solidFill>
                  <a:schemeClr val="bg1">
                    <a:lumMod val="75000"/>
                  </a:schemeClr>
                </a:solidFill>
              </a:rPr>
              <a:t>iabetes</a:t>
            </a:r>
            <a:endParaRPr lang="en-US" altLang="en-US" sz="2000" dirty="0">
              <a:solidFill>
                <a:schemeClr val="bg1">
                  <a:lumMod val="75000"/>
                </a:schemeClr>
              </a:solidFill>
            </a:endParaRPr>
          </a:p>
          <a:p>
            <a:pPr eaLnBrk="1" hangingPunct="1">
              <a:spcBef>
                <a:spcPct val="0"/>
              </a:spcBef>
              <a:buClrTx/>
              <a:buSzTx/>
              <a:buFontTx/>
              <a:buNone/>
            </a:pPr>
            <a:endParaRPr lang="en-US" altLang="en-US" sz="2000" dirty="0">
              <a:solidFill>
                <a:schemeClr val="bg1">
                  <a:lumMod val="75000"/>
                </a:schemeClr>
              </a:solidFill>
            </a:endParaRPr>
          </a:p>
          <a:p>
            <a:pPr eaLnBrk="1" hangingPunct="1">
              <a:spcBef>
                <a:spcPct val="0"/>
              </a:spcBef>
              <a:buClrTx/>
              <a:buSzTx/>
              <a:buFontTx/>
              <a:buNone/>
            </a:pPr>
            <a:r>
              <a:rPr lang="en-US" altLang="en-US" sz="2000" dirty="0">
                <a:solidFill>
                  <a:schemeClr val="bg1">
                    <a:lumMod val="75000"/>
                  </a:schemeClr>
                </a:solidFill>
              </a:rPr>
              <a:t>--</a:t>
            </a:r>
            <a:r>
              <a:rPr lang="en-US" altLang="en-US" sz="2800" b="1" i="1" dirty="0">
                <a:solidFill>
                  <a:schemeClr val="bg1">
                    <a:lumMod val="75000"/>
                  </a:schemeClr>
                </a:solidFill>
              </a:rPr>
              <a:t>D</a:t>
            </a:r>
            <a:r>
              <a:rPr lang="en-US" altLang="en-US" sz="2000" i="1" dirty="0">
                <a:solidFill>
                  <a:schemeClr val="bg1">
                    <a:lumMod val="75000"/>
                  </a:schemeClr>
                </a:solidFill>
              </a:rPr>
              <a:t>rugs</a:t>
            </a:r>
            <a:r>
              <a:rPr lang="en-US" altLang="en-US" sz="2000" dirty="0">
                <a:solidFill>
                  <a:schemeClr val="bg1">
                    <a:lumMod val="75000"/>
                  </a:schemeClr>
                </a:solidFill>
              </a:rPr>
              <a:t> (especially </a:t>
            </a:r>
            <a:r>
              <a:rPr lang="en-US" altLang="en-US" sz="2800" b="1" i="1" dirty="0">
                <a:solidFill>
                  <a:schemeClr val="bg1">
                    <a:lumMod val="75000"/>
                  </a:schemeClr>
                </a:solidFill>
              </a:rPr>
              <a:t>D</a:t>
            </a:r>
            <a:r>
              <a:rPr lang="en-US" altLang="en-US" sz="2000" dirty="0">
                <a:solidFill>
                  <a:schemeClr val="bg1">
                    <a:lumMod val="75000"/>
                  </a:schemeClr>
                </a:solidFill>
              </a:rPr>
              <a:t>ilantin or other seizure meds)</a:t>
            </a:r>
          </a:p>
          <a:p>
            <a:pPr eaLnBrk="1" hangingPunct="1">
              <a:spcBef>
                <a:spcPct val="0"/>
              </a:spcBef>
              <a:buClrTx/>
              <a:buSzTx/>
              <a:buFontTx/>
              <a:buNone/>
            </a:pPr>
            <a:endParaRPr lang="en-US" altLang="en-US" sz="2000" dirty="0">
              <a:solidFill>
                <a:schemeClr val="bg1">
                  <a:lumMod val="75000"/>
                </a:schemeClr>
              </a:solidFill>
            </a:endParaRPr>
          </a:p>
          <a:p>
            <a:pPr eaLnBrk="1" hangingPunct="1">
              <a:spcBef>
                <a:spcPct val="0"/>
              </a:spcBef>
              <a:buClrTx/>
              <a:buSzTx/>
              <a:buFontTx/>
              <a:buNone/>
            </a:pPr>
            <a:r>
              <a:rPr lang="en-US" altLang="en-US" sz="2000" dirty="0">
                <a:solidFill>
                  <a:schemeClr val="bg1">
                    <a:lumMod val="75000"/>
                  </a:schemeClr>
                </a:solidFill>
              </a:rPr>
              <a:t>--</a:t>
            </a:r>
            <a:r>
              <a:rPr lang="en-US" altLang="en-US" sz="2800" b="1" i="1" dirty="0">
                <a:solidFill>
                  <a:srgbClr val="0000FF"/>
                </a:solidFill>
              </a:rPr>
              <a:t>D</a:t>
            </a:r>
            <a:r>
              <a:rPr lang="en-US" altLang="en-US" sz="2000" i="1" dirty="0">
                <a:solidFill>
                  <a:srgbClr val="0000FF"/>
                </a:solidFill>
              </a:rPr>
              <a:t>e </a:t>
            </a:r>
            <a:r>
              <a:rPr lang="en-US" altLang="en-US" sz="2000" i="1" dirty="0" err="1">
                <a:solidFill>
                  <a:srgbClr val="0000FF"/>
                </a:solidFill>
              </a:rPr>
              <a:t>Morsier</a:t>
            </a:r>
            <a:r>
              <a:rPr lang="en-US" altLang="en-US" sz="2000" i="1" dirty="0">
                <a:solidFill>
                  <a:srgbClr val="0000FF"/>
                </a:solidFill>
              </a:rPr>
              <a:t> syndrome</a:t>
            </a:r>
          </a:p>
        </p:txBody>
      </p:sp>
      <p:sp>
        <p:nvSpPr>
          <p:cNvPr id="72713" name="Rectangle 10">
            <a:extLst>
              <a:ext uri="{FF2B5EF4-FFF2-40B4-BE49-F238E27FC236}">
                <a16:creationId xmlns:a16="http://schemas.microsoft.com/office/drawing/2014/main" id="{ADC55893-8A85-4BBB-BE92-6B823A41B997}"/>
              </a:ext>
            </a:extLst>
          </p:cNvPr>
          <p:cNvSpPr>
            <a:spLocks noChangeArrowheads="1"/>
          </p:cNvSpPr>
          <p:nvPr/>
        </p:nvSpPr>
        <p:spPr bwMode="auto">
          <a:xfrm>
            <a:off x="457200" y="122238"/>
            <a:ext cx="7543800" cy="8683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b"/>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ct val="85000"/>
              </a:lnSpc>
              <a:spcBef>
                <a:spcPct val="0"/>
              </a:spcBef>
              <a:buClrTx/>
              <a:buSzTx/>
              <a:buFontTx/>
              <a:buNone/>
            </a:pPr>
            <a:r>
              <a:rPr lang="en-US" altLang="en-US" sz="3200" b="1" dirty="0">
                <a:solidFill>
                  <a:schemeClr val="tx2"/>
                </a:solidFill>
              </a:rPr>
              <a:t>Developmental Abnormalities of the Optic Nerve Head</a:t>
            </a:r>
            <a:endParaRPr lang="en-US" altLang="en-US" sz="3200" dirty="0">
              <a:solidFill>
                <a:schemeClr val="tx2"/>
              </a:solidFill>
            </a:endParaRPr>
          </a:p>
        </p:txBody>
      </p:sp>
      <p:sp>
        <p:nvSpPr>
          <p:cNvPr id="72714" name="Slide Number Placeholder 1">
            <a:extLst>
              <a:ext uri="{FF2B5EF4-FFF2-40B4-BE49-F238E27FC236}">
                <a16:creationId xmlns:a16="http://schemas.microsoft.com/office/drawing/2014/main" id="{5B3081D5-FB71-485F-BEDC-27C942BEBDCC}"/>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CD6E4F79-DE34-482C-8D44-B77924755C84}" type="slidenum">
              <a:rPr lang="en-US" altLang="en-US" sz="1000"/>
              <a:pPr>
                <a:spcBef>
                  <a:spcPct val="0"/>
                </a:spcBef>
                <a:buClrTx/>
                <a:buSzTx/>
                <a:buFontTx/>
                <a:buNone/>
              </a:pPr>
              <a:t>168</a:t>
            </a:fld>
            <a:endParaRPr lang="en-US" altLang="en-US" sz="1000"/>
          </a:p>
        </p:txBody>
      </p:sp>
      <p:sp>
        <p:nvSpPr>
          <p:cNvPr id="2" name="Oval 1">
            <a:extLst>
              <a:ext uri="{FF2B5EF4-FFF2-40B4-BE49-F238E27FC236}">
                <a16:creationId xmlns:a16="http://schemas.microsoft.com/office/drawing/2014/main" id="{AFEB27A0-19F2-41EF-A9E6-D7C18CDD2140}"/>
              </a:ext>
            </a:extLst>
          </p:cNvPr>
          <p:cNvSpPr/>
          <p:nvPr/>
        </p:nvSpPr>
        <p:spPr>
          <a:xfrm>
            <a:off x="1602547" y="4876800"/>
            <a:ext cx="2949575" cy="762000"/>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TextBox 4">
            <a:extLst>
              <a:ext uri="{FF2B5EF4-FFF2-40B4-BE49-F238E27FC236}">
                <a16:creationId xmlns:a16="http://schemas.microsoft.com/office/drawing/2014/main" id="{F060D39A-755A-8B15-13AE-0CE53906AF14}"/>
              </a:ext>
            </a:extLst>
          </p:cNvPr>
          <p:cNvSpPr txBox="1"/>
          <p:nvPr/>
        </p:nvSpPr>
        <p:spPr>
          <a:xfrm>
            <a:off x="4480544" y="4719191"/>
            <a:ext cx="4259499" cy="1077218"/>
          </a:xfrm>
          <a:prstGeom prst="rect">
            <a:avLst/>
          </a:prstGeom>
          <a:noFill/>
        </p:spPr>
        <p:txBody>
          <a:bodyPr wrap="none" rtlCol="0">
            <a:spAutoFit/>
          </a:bodyPr>
          <a:lstStyle/>
          <a:p>
            <a:r>
              <a:rPr lang="en-US" sz="1600" i="1" dirty="0">
                <a:solidFill>
                  <a:srgbClr val="0000FF"/>
                </a:solidFill>
              </a:rPr>
              <a:t>What triad constitutes de </a:t>
            </a:r>
            <a:r>
              <a:rPr lang="en-US" sz="1600" i="1" dirty="0" err="1">
                <a:solidFill>
                  <a:srgbClr val="0000FF"/>
                </a:solidFill>
              </a:rPr>
              <a:t>Morsier</a:t>
            </a:r>
            <a:r>
              <a:rPr lang="en-US" sz="1600" i="1" dirty="0">
                <a:solidFill>
                  <a:srgbClr val="0000FF"/>
                </a:solidFill>
              </a:rPr>
              <a:t> syndrome?</a:t>
            </a:r>
          </a:p>
          <a:p>
            <a:r>
              <a:rPr lang="en-US" sz="1600" dirty="0">
                <a:solidFill>
                  <a:srgbClr val="0000FF"/>
                </a:solidFill>
              </a:rPr>
              <a:t>--Optic</a:t>
            </a:r>
            <a:r>
              <a:rPr lang="en-US" sz="1600" b="1" dirty="0">
                <a:solidFill>
                  <a:srgbClr val="0000FF"/>
                </a:solidFill>
              </a:rPr>
              <a:t> </a:t>
            </a:r>
            <a:r>
              <a:rPr lang="en-US" sz="1600" dirty="0">
                <a:solidFill>
                  <a:srgbClr val="0000FF"/>
                </a:solidFill>
              </a:rPr>
              <a:t>nerve hypoplasia (duh)</a:t>
            </a:r>
          </a:p>
          <a:p>
            <a:r>
              <a:rPr lang="en-US" sz="1600" dirty="0">
                <a:solidFill>
                  <a:schemeClr val="bg1">
                    <a:lumMod val="75000"/>
                  </a:schemeClr>
                </a:solidFill>
              </a:rPr>
              <a:t>--</a:t>
            </a:r>
            <a:r>
              <a:rPr lang="en-US" sz="1600" b="1" i="1" dirty="0">
                <a:solidFill>
                  <a:schemeClr val="bg1">
                    <a:lumMod val="75000"/>
                  </a:schemeClr>
                </a:solidFill>
              </a:rPr>
              <a:t>?</a:t>
            </a:r>
          </a:p>
          <a:p>
            <a:r>
              <a:rPr lang="en-US" sz="1600" dirty="0">
                <a:solidFill>
                  <a:schemeClr val="bg1">
                    <a:lumMod val="75000"/>
                  </a:schemeClr>
                </a:solidFill>
              </a:rPr>
              <a:t>--</a:t>
            </a:r>
            <a:r>
              <a:rPr lang="en-US" sz="1600" b="1" i="1" dirty="0">
                <a:solidFill>
                  <a:schemeClr val="bg1">
                    <a:lumMod val="75000"/>
                  </a:schemeClr>
                </a:solidFill>
              </a:rPr>
              <a:t>?</a:t>
            </a:r>
            <a:endParaRPr lang="en-US" sz="1500" b="1" i="1" dirty="0">
              <a:solidFill>
                <a:schemeClr val="bg1">
                  <a:lumMod val="75000"/>
                </a:schemeClr>
              </a:solidFill>
            </a:endParaRPr>
          </a:p>
        </p:txBody>
      </p:sp>
    </p:spTree>
    <p:extLst>
      <p:ext uri="{BB962C8B-B14F-4D97-AF65-F5344CB8AC3E}">
        <p14:creationId xmlns:p14="http://schemas.microsoft.com/office/powerpoint/2010/main" val="1281580791"/>
      </p:ext>
    </p:extLst>
  </p:cSld>
  <p:clrMapOvr>
    <a:masterClrMapping/>
  </p:clrMapOvr>
</p:sld>
</file>

<file path=ppt/slides/slide1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2706" name="Text Box 2">
            <a:extLst>
              <a:ext uri="{FF2B5EF4-FFF2-40B4-BE49-F238E27FC236}">
                <a16:creationId xmlns:a16="http://schemas.microsoft.com/office/drawing/2014/main" id="{9DE9259B-4256-4053-9CF7-FE63D8A9B23F}"/>
              </a:ext>
            </a:extLst>
          </p:cNvPr>
          <p:cNvSpPr txBox="1">
            <a:spLocks noChangeArrowheads="1"/>
          </p:cNvSpPr>
          <p:nvPr/>
        </p:nvSpPr>
        <p:spPr bwMode="auto">
          <a:xfrm>
            <a:off x="1622425" y="1828800"/>
            <a:ext cx="7292975" cy="36909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400" dirty="0">
                <a:solidFill>
                  <a:schemeClr val="bg1">
                    <a:lumMod val="75000"/>
                  </a:schemeClr>
                </a:solidFill>
              </a:rPr>
              <a:t>What are the</a:t>
            </a:r>
            <a:r>
              <a:rPr lang="en-US" altLang="en-US" sz="3600" b="1" i="1" dirty="0">
                <a:solidFill>
                  <a:schemeClr val="bg1">
                    <a:lumMod val="75000"/>
                  </a:schemeClr>
                </a:solidFill>
              </a:rPr>
              <a:t> 4 D’s </a:t>
            </a:r>
            <a:r>
              <a:rPr lang="en-US" altLang="en-US" sz="2400" dirty="0">
                <a:solidFill>
                  <a:schemeClr val="bg1">
                    <a:lumMod val="75000"/>
                  </a:schemeClr>
                </a:solidFill>
              </a:rPr>
              <a:t>of optic nerve hypoplasia?</a:t>
            </a:r>
            <a:endParaRPr lang="en-US" altLang="en-US" sz="3600" dirty="0">
              <a:solidFill>
                <a:schemeClr val="bg1">
                  <a:lumMod val="75000"/>
                </a:schemeClr>
              </a:solidFill>
            </a:endParaRPr>
          </a:p>
          <a:p>
            <a:pPr eaLnBrk="1" hangingPunct="1">
              <a:spcBef>
                <a:spcPct val="0"/>
              </a:spcBef>
              <a:buClrTx/>
              <a:buSzTx/>
              <a:buFontTx/>
              <a:buNone/>
            </a:pPr>
            <a:endParaRPr lang="en-US" altLang="en-US" sz="2800" dirty="0">
              <a:solidFill>
                <a:schemeClr val="bg1">
                  <a:lumMod val="75000"/>
                </a:schemeClr>
              </a:solidFill>
            </a:endParaRPr>
          </a:p>
          <a:p>
            <a:pPr eaLnBrk="1" hangingPunct="1">
              <a:spcBef>
                <a:spcPct val="0"/>
              </a:spcBef>
              <a:buClrTx/>
              <a:buSzTx/>
              <a:buFontTx/>
              <a:buNone/>
            </a:pPr>
            <a:r>
              <a:rPr lang="en-US" altLang="en-US" sz="2000" dirty="0">
                <a:solidFill>
                  <a:schemeClr val="bg1">
                    <a:lumMod val="75000"/>
                  </a:schemeClr>
                </a:solidFill>
              </a:rPr>
              <a:t>--</a:t>
            </a:r>
            <a:r>
              <a:rPr lang="en-US" altLang="en-US" sz="2800" b="1" i="1" dirty="0">
                <a:solidFill>
                  <a:schemeClr val="bg1">
                    <a:lumMod val="75000"/>
                  </a:schemeClr>
                </a:solidFill>
              </a:rPr>
              <a:t>D</a:t>
            </a:r>
            <a:r>
              <a:rPr lang="en-US" altLang="en-US" sz="2000" i="1" dirty="0">
                <a:solidFill>
                  <a:schemeClr val="bg1">
                    <a:lumMod val="75000"/>
                  </a:schemeClr>
                </a:solidFill>
              </a:rPr>
              <a:t>rink</a:t>
            </a:r>
            <a:r>
              <a:rPr lang="en-US" altLang="en-US" sz="2000" dirty="0">
                <a:solidFill>
                  <a:schemeClr val="bg1">
                    <a:lumMod val="75000"/>
                  </a:schemeClr>
                </a:solidFill>
              </a:rPr>
              <a:t> (</a:t>
            </a:r>
            <a:r>
              <a:rPr lang="en-US" altLang="en-US" sz="2000" dirty="0" err="1">
                <a:solidFill>
                  <a:schemeClr val="bg1">
                    <a:lumMod val="75000"/>
                  </a:schemeClr>
                </a:solidFill>
              </a:rPr>
              <a:t>ie</a:t>
            </a:r>
            <a:r>
              <a:rPr lang="en-US" altLang="en-US" sz="2000" dirty="0">
                <a:solidFill>
                  <a:schemeClr val="bg1">
                    <a:lumMod val="75000"/>
                  </a:schemeClr>
                </a:solidFill>
              </a:rPr>
              <a:t>, heavy EtOH consumption during pregnancy)</a:t>
            </a:r>
          </a:p>
          <a:p>
            <a:pPr eaLnBrk="1" hangingPunct="1">
              <a:spcBef>
                <a:spcPct val="0"/>
              </a:spcBef>
              <a:buClrTx/>
              <a:buSzTx/>
              <a:buFontTx/>
              <a:buNone/>
            </a:pPr>
            <a:endParaRPr lang="en-US" altLang="en-US" sz="2000" dirty="0">
              <a:solidFill>
                <a:schemeClr val="bg1">
                  <a:lumMod val="75000"/>
                </a:schemeClr>
              </a:solidFill>
            </a:endParaRPr>
          </a:p>
          <a:p>
            <a:pPr eaLnBrk="1" hangingPunct="1">
              <a:spcBef>
                <a:spcPct val="0"/>
              </a:spcBef>
              <a:buClrTx/>
              <a:buSzTx/>
              <a:buFontTx/>
              <a:buNone/>
            </a:pPr>
            <a:r>
              <a:rPr lang="en-US" altLang="en-US" sz="2000" dirty="0">
                <a:solidFill>
                  <a:schemeClr val="bg1">
                    <a:lumMod val="75000"/>
                  </a:schemeClr>
                </a:solidFill>
              </a:rPr>
              <a:t>--</a:t>
            </a:r>
            <a:r>
              <a:rPr lang="en-US" altLang="en-US" sz="2800" b="1" i="1" dirty="0">
                <a:solidFill>
                  <a:schemeClr val="bg1">
                    <a:lumMod val="75000"/>
                  </a:schemeClr>
                </a:solidFill>
              </a:rPr>
              <a:t>D</a:t>
            </a:r>
            <a:r>
              <a:rPr lang="en-US" altLang="en-US" sz="2000" i="1" dirty="0">
                <a:solidFill>
                  <a:schemeClr val="bg1">
                    <a:lumMod val="75000"/>
                  </a:schemeClr>
                </a:solidFill>
              </a:rPr>
              <a:t>iabetes</a:t>
            </a:r>
            <a:endParaRPr lang="en-US" altLang="en-US" sz="2000" dirty="0">
              <a:solidFill>
                <a:schemeClr val="bg1">
                  <a:lumMod val="75000"/>
                </a:schemeClr>
              </a:solidFill>
            </a:endParaRPr>
          </a:p>
          <a:p>
            <a:pPr eaLnBrk="1" hangingPunct="1">
              <a:spcBef>
                <a:spcPct val="0"/>
              </a:spcBef>
              <a:buClrTx/>
              <a:buSzTx/>
              <a:buFontTx/>
              <a:buNone/>
            </a:pPr>
            <a:endParaRPr lang="en-US" altLang="en-US" sz="2000" dirty="0">
              <a:solidFill>
                <a:schemeClr val="bg1">
                  <a:lumMod val="75000"/>
                </a:schemeClr>
              </a:solidFill>
            </a:endParaRPr>
          </a:p>
          <a:p>
            <a:pPr eaLnBrk="1" hangingPunct="1">
              <a:spcBef>
                <a:spcPct val="0"/>
              </a:spcBef>
              <a:buClrTx/>
              <a:buSzTx/>
              <a:buFontTx/>
              <a:buNone/>
            </a:pPr>
            <a:r>
              <a:rPr lang="en-US" altLang="en-US" sz="2000" dirty="0">
                <a:solidFill>
                  <a:schemeClr val="bg1">
                    <a:lumMod val="75000"/>
                  </a:schemeClr>
                </a:solidFill>
              </a:rPr>
              <a:t>--</a:t>
            </a:r>
            <a:r>
              <a:rPr lang="en-US" altLang="en-US" sz="2800" b="1" i="1" dirty="0">
                <a:solidFill>
                  <a:schemeClr val="bg1">
                    <a:lumMod val="75000"/>
                  </a:schemeClr>
                </a:solidFill>
              </a:rPr>
              <a:t>D</a:t>
            </a:r>
            <a:r>
              <a:rPr lang="en-US" altLang="en-US" sz="2000" i="1" dirty="0">
                <a:solidFill>
                  <a:schemeClr val="bg1">
                    <a:lumMod val="75000"/>
                  </a:schemeClr>
                </a:solidFill>
              </a:rPr>
              <a:t>rugs</a:t>
            </a:r>
            <a:r>
              <a:rPr lang="en-US" altLang="en-US" sz="2000" dirty="0">
                <a:solidFill>
                  <a:schemeClr val="bg1">
                    <a:lumMod val="75000"/>
                  </a:schemeClr>
                </a:solidFill>
              </a:rPr>
              <a:t> (especially </a:t>
            </a:r>
            <a:r>
              <a:rPr lang="en-US" altLang="en-US" sz="2800" b="1" i="1" dirty="0">
                <a:solidFill>
                  <a:schemeClr val="bg1">
                    <a:lumMod val="75000"/>
                  </a:schemeClr>
                </a:solidFill>
              </a:rPr>
              <a:t>D</a:t>
            </a:r>
            <a:r>
              <a:rPr lang="en-US" altLang="en-US" sz="2000" dirty="0">
                <a:solidFill>
                  <a:schemeClr val="bg1">
                    <a:lumMod val="75000"/>
                  </a:schemeClr>
                </a:solidFill>
              </a:rPr>
              <a:t>ilantin or other seizure meds)</a:t>
            </a:r>
          </a:p>
          <a:p>
            <a:pPr eaLnBrk="1" hangingPunct="1">
              <a:spcBef>
                <a:spcPct val="0"/>
              </a:spcBef>
              <a:buClrTx/>
              <a:buSzTx/>
              <a:buFontTx/>
              <a:buNone/>
            </a:pPr>
            <a:endParaRPr lang="en-US" altLang="en-US" sz="2000" dirty="0">
              <a:solidFill>
                <a:schemeClr val="bg1">
                  <a:lumMod val="75000"/>
                </a:schemeClr>
              </a:solidFill>
            </a:endParaRPr>
          </a:p>
          <a:p>
            <a:pPr eaLnBrk="1" hangingPunct="1">
              <a:spcBef>
                <a:spcPct val="0"/>
              </a:spcBef>
              <a:buClrTx/>
              <a:buSzTx/>
              <a:buFontTx/>
              <a:buNone/>
            </a:pPr>
            <a:r>
              <a:rPr lang="en-US" altLang="en-US" sz="2000" dirty="0">
                <a:solidFill>
                  <a:schemeClr val="bg1">
                    <a:lumMod val="75000"/>
                  </a:schemeClr>
                </a:solidFill>
              </a:rPr>
              <a:t>--</a:t>
            </a:r>
            <a:r>
              <a:rPr lang="en-US" altLang="en-US" sz="2800" b="1" i="1" dirty="0">
                <a:solidFill>
                  <a:srgbClr val="0000FF"/>
                </a:solidFill>
              </a:rPr>
              <a:t>D</a:t>
            </a:r>
            <a:r>
              <a:rPr lang="en-US" altLang="en-US" sz="2000" i="1" dirty="0">
                <a:solidFill>
                  <a:srgbClr val="0000FF"/>
                </a:solidFill>
              </a:rPr>
              <a:t>e </a:t>
            </a:r>
            <a:r>
              <a:rPr lang="en-US" altLang="en-US" sz="2000" i="1" dirty="0" err="1">
                <a:solidFill>
                  <a:srgbClr val="0000FF"/>
                </a:solidFill>
              </a:rPr>
              <a:t>Morsier</a:t>
            </a:r>
            <a:r>
              <a:rPr lang="en-US" altLang="en-US" sz="2000" i="1" dirty="0">
                <a:solidFill>
                  <a:srgbClr val="0000FF"/>
                </a:solidFill>
              </a:rPr>
              <a:t> syndrome</a:t>
            </a:r>
          </a:p>
        </p:txBody>
      </p:sp>
      <p:sp>
        <p:nvSpPr>
          <p:cNvPr id="72713" name="Rectangle 10">
            <a:extLst>
              <a:ext uri="{FF2B5EF4-FFF2-40B4-BE49-F238E27FC236}">
                <a16:creationId xmlns:a16="http://schemas.microsoft.com/office/drawing/2014/main" id="{ADC55893-8A85-4BBB-BE92-6B823A41B997}"/>
              </a:ext>
            </a:extLst>
          </p:cNvPr>
          <p:cNvSpPr>
            <a:spLocks noChangeArrowheads="1"/>
          </p:cNvSpPr>
          <p:nvPr/>
        </p:nvSpPr>
        <p:spPr bwMode="auto">
          <a:xfrm>
            <a:off x="457200" y="122238"/>
            <a:ext cx="7543800" cy="8683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b"/>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ct val="85000"/>
              </a:lnSpc>
              <a:spcBef>
                <a:spcPct val="0"/>
              </a:spcBef>
              <a:buClrTx/>
              <a:buSzTx/>
              <a:buFontTx/>
              <a:buNone/>
            </a:pPr>
            <a:r>
              <a:rPr lang="en-US" altLang="en-US" sz="3200" b="1" dirty="0">
                <a:solidFill>
                  <a:schemeClr val="tx2"/>
                </a:solidFill>
              </a:rPr>
              <a:t>Developmental Abnormalities of the Optic Nerve Head</a:t>
            </a:r>
            <a:endParaRPr lang="en-US" altLang="en-US" sz="3200" dirty="0">
              <a:solidFill>
                <a:schemeClr val="tx2"/>
              </a:solidFill>
            </a:endParaRPr>
          </a:p>
        </p:txBody>
      </p:sp>
      <p:sp>
        <p:nvSpPr>
          <p:cNvPr id="72714" name="Slide Number Placeholder 1">
            <a:extLst>
              <a:ext uri="{FF2B5EF4-FFF2-40B4-BE49-F238E27FC236}">
                <a16:creationId xmlns:a16="http://schemas.microsoft.com/office/drawing/2014/main" id="{5B3081D5-FB71-485F-BEDC-27C942BEBDCC}"/>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CD6E4F79-DE34-482C-8D44-B77924755C84}" type="slidenum">
              <a:rPr lang="en-US" altLang="en-US" sz="1000"/>
              <a:pPr>
                <a:spcBef>
                  <a:spcPct val="0"/>
                </a:spcBef>
                <a:buClrTx/>
                <a:buSzTx/>
                <a:buFontTx/>
                <a:buNone/>
              </a:pPr>
              <a:t>169</a:t>
            </a:fld>
            <a:endParaRPr lang="en-US" altLang="en-US" sz="1000"/>
          </a:p>
        </p:txBody>
      </p:sp>
      <p:sp>
        <p:nvSpPr>
          <p:cNvPr id="2" name="Oval 1">
            <a:extLst>
              <a:ext uri="{FF2B5EF4-FFF2-40B4-BE49-F238E27FC236}">
                <a16:creationId xmlns:a16="http://schemas.microsoft.com/office/drawing/2014/main" id="{AFEB27A0-19F2-41EF-A9E6-D7C18CDD2140}"/>
              </a:ext>
            </a:extLst>
          </p:cNvPr>
          <p:cNvSpPr/>
          <p:nvPr/>
        </p:nvSpPr>
        <p:spPr>
          <a:xfrm>
            <a:off x="1602547" y="4876800"/>
            <a:ext cx="2949575" cy="762000"/>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TextBox 4">
            <a:extLst>
              <a:ext uri="{FF2B5EF4-FFF2-40B4-BE49-F238E27FC236}">
                <a16:creationId xmlns:a16="http://schemas.microsoft.com/office/drawing/2014/main" id="{F060D39A-755A-8B15-13AE-0CE53906AF14}"/>
              </a:ext>
            </a:extLst>
          </p:cNvPr>
          <p:cNvSpPr txBox="1"/>
          <p:nvPr/>
        </p:nvSpPr>
        <p:spPr>
          <a:xfrm>
            <a:off x="4480544" y="4719191"/>
            <a:ext cx="4259499" cy="1077218"/>
          </a:xfrm>
          <a:prstGeom prst="rect">
            <a:avLst/>
          </a:prstGeom>
          <a:noFill/>
        </p:spPr>
        <p:txBody>
          <a:bodyPr wrap="none" rtlCol="0">
            <a:spAutoFit/>
          </a:bodyPr>
          <a:lstStyle/>
          <a:p>
            <a:r>
              <a:rPr lang="en-US" sz="1600" i="1" dirty="0">
                <a:solidFill>
                  <a:srgbClr val="0000FF"/>
                </a:solidFill>
              </a:rPr>
              <a:t>What triad constitutes de </a:t>
            </a:r>
            <a:r>
              <a:rPr lang="en-US" sz="1600" i="1" dirty="0" err="1">
                <a:solidFill>
                  <a:srgbClr val="0000FF"/>
                </a:solidFill>
              </a:rPr>
              <a:t>Morsier</a:t>
            </a:r>
            <a:r>
              <a:rPr lang="en-US" sz="1600" i="1" dirty="0">
                <a:solidFill>
                  <a:srgbClr val="0000FF"/>
                </a:solidFill>
              </a:rPr>
              <a:t> syndrome?</a:t>
            </a:r>
          </a:p>
          <a:p>
            <a:r>
              <a:rPr lang="en-US" sz="1600" dirty="0">
                <a:solidFill>
                  <a:srgbClr val="0000FF"/>
                </a:solidFill>
              </a:rPr>
              <a:t>--Optic</a:t>
            </a:r>
            <a:r>
              <a:rPr lang="en-US" sz="1600" b="1" dirty="0">
                <a:solidFill>
                  <a:srgbClr val="0000FF"/>
                </a:solidFill>
              </a:rPr>
              <a:t> </a:t>
            </a:r>
            <a:r>
              <a:rPr lang="en-US" sz="1600" dirty="0">
                <a:solidFill>
                  <a:srgbClr val="0000FF"/>
                </a:solidFill>
              </a:rPr>
              <a:t>nerve hypoplasia (duh)</a:t>
            </a:r>
          </a:p>
          <a:p>
            <a:r>
              <a:rPr lang="en-US" sz="1600" dirty="0">
                <a:solidFill>
                  <a:srgbClr val="0000FF"/>
                </a:solidFill>
              </a:rPr>
              <a:t>--Absence of the </a:t>
            </a:r>
            <a:r>
              <a:rPr lang="en-US" sz="1600" b="1" dirty="0">
                <a:solidFill>
                  <a:srgbClr val="0000FF"/>
                </a:solidFill>
              </a:rPr>
              <a:t>septum</a:t>
            </a:r>
            <a:r>
              <a:rPr lang="en-US" sz="1600" dirty="0">
                <a:solidFill>
                  <a:srgbClr val="0000FF"/>
                </a:solidFill>
              </a:rPr>
              <a:t> pellucidum</a:t>
            </a:r>
          </a:p>
          <a:p>
            <a:r>
              <a:rPr lang="en-US" sz="1600" dirty="0">
                <a:solidFill>
                  <a:schemeClr val="bg1">
                    <a:lumMod val="75000"/>
                  </a:schemeClr>
                </a:solidFill>
              </a:rPr>
              <a:t>--</a:t>
            </a:r>
            <a:r>
              <a:rPr lang="en-US" sz="1600" b="1" i="1" dirty="0">
                <a:solidFill>
                  <a:schemeClr val="bg1">
                    <a:lumMod val="75000"/>
                  </a:schemeClr>
                </a:solidFill>
              </a:rPr>
              <a:t>?</a:t>
            </a:r>
            <a:endParaRPr lang="en-US" sz="1500" b="1" i="1" dirty="0">
              <a:solidFill>
                <a:schemeClr val="bg1">
                  <a:lumMod val="75000"/>
                </a:schemeClr>
              </a:solidFill>
            </a:endParaRPr>
          </a:p>
        </p:txBody>
      </p:sp>
      <p:sp>
        <p:nvSpPr>
          <p:cNvPr id="4" name="Rectangle 3">
            <a:extLst>
              <a:ext uri="{FF2B5EF4-FFF2-40B4-BE49-F238E27FC236}">
                <a16:creationId xmlns:a16="http://schemas.microsoft.com/office/drawing/2014/main" id="{C9F5ED8D-A388-487D-83E2-14C9BB303753}"/>
              </a:ext>
            </a:extLst>
          </p:cNvPr>
          <p:cNvSpPr/>
          <p:nvPr/>
        </p:nvSpPr>
        <p:spPr>
          <a:xfrm>
            <a:off x="6096000" y="5257800"/>
            <a:ext cx="1752600" cy="261938"/>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800" dirty="0">
                <a:solidFill>
                  <a:schemeClr val="tx1"/>
                </a:solidFill>
              </a:rPr>
              <a:t>two words</a:t>
            </a:r>
          </a:p>
        </p:txBody>
      </p:sp>
    </p:spTree>
    <p:extLst>
      <p:ext uri="{BB962C8B-B14F-4D97-AF65-F5344CB8AC3E}">
        <p14:creationId xmlns:p14="http://schemas.microsoft.com/office/powerpoint/2010/main" val="2350247493"/>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6" name="Line 4">
            <a:extLst>
              <a:ext uri="{FF2B5EF4-FFF2-40B4-BE49-F238E27FC236}">
                <a16:creationId xmlns:a16="http://schemas.microsoft.com/office/drawing/2014/main" id="{EA138577-746C-43C2-85D4-E772A447B27D}"/>
              </a:ext>
            </a:extLst>
          </p:cNvPr>
          <p:cNvSpPr>
            <a:spLocks noChangeShapeType="1"/>
          </p:cNvSpPr>
          <p:nvPr/>
        </p:nvSpPr>
        <p:spPr bwMode="auto">
          <a:xfrm flipH="1">
            <a:off x="1600200" y="2057400"/>
            <a:ext cx="1524000" cy="3810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267" name="Text Box 5">
            <a:extLst>
              <a:ext uri="{FF2B5EF4-FFF2-40B4-BE49-F238E27FC236}">
                <a16:creationId xmlns:a16="http://schemas.microsoft.com/office/drawing/2014/main" id="{1EC0B2BF-085B-4712-B18F-2BFF31C6ABDB}"/>
              </a:ext>
            </a:extLst>
          </p:cNvPr>
          <p:cNvSpPr txBox="1">
            <a:spLocks noChangeArrowheads="1"/>
          </p:cNvSpPr>
          <p:nvPr/>
        </p:nvSpPr>
        <p:spPr bwMode="auto">
          <a:xfrm>
            <a:off x="1357313" y="1524000"/>
            <a:ext cx="3511550" cy="4540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1400" i="1">
                <a:solidFill>
                  <a:srgbClr val="0000FF"/>
                </a:solidFill>
              </a:rPr>
              <a:t>These three are all secondary to abnormal</a:t>
            </a:r>
          </a:p>
          <a:p>
            <a:pPr algn="ctr" eaLnBrk="1" hangingPunct="1">
              <a:lnSpc>
                <a:spcPct val="85000"/>
              </a:lnSpc>
              <a:spcBef>
                <a:spcPct val="0"/>
              </a:spcBef>
              <a:buClrTx/>
              <a:buSzTx/>
              <a:buFontTx/>
              <a:buNone/>
            </a:pPr>
            <a:r>
              <a:rPr lang="en-US" altLang="en-US" sz="1400" i="1">
                <a:solidFill>
                  <a:srgbClr val="0000FF"/>
                </a:solidFill>
              </a:rPr>
              <a:t>closure of the embryonic optic fissure</a:t>
            </a:r>
          </a:p>
        </p:txBody>
      </p:sp>
      <p:sp>
        <p:nvSpPr>
          <p:cNvPr id="11269" name="Text Box 8">
            <a:extLst>
              <a:ext uri="{FF2B5EF4-FFF2-40B4-BE49-F238E27FC236}">
                <a16:creationId xmlns:a16="http://schemas.microsoft.com/office/drawing/2014/main" id="{27AA6065-243C-4E67-8150-A49108A4EEA6}"/>
              </a:ext>
            </a:extLst>
          </p:cNvPr>
          <p:cNvSpPr txBox="1">
            <a:spLocks noChangeArrowheads="1"/>
          </p:cNvSpPr>
          <p:nvPr/>
        </p:nvSpPr>
        <p:spPr bwMode="auto">
          <a:xfrm>
            <a:off x="76200" y="2514600"/>
            <a:ext cx="2782888" cy="862013"/>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Optic Nerve Coloboma</a:t>
            </a:r>
          </a:p>
          <a:p>
            <a:pPr eaLnBrk="1" hangingPunct="1">
              <a:spcBef>
                <a:spcPct val="0"/>
              </a:spcBef>
              <a:buClrTx/>
              <a:buSzTx/>
              <a:buFontTx/>
              <a:buNone/>
            </a:pPr>
            <a:r>
              <a:rPr lang="en-US" altLang="en-US" sz="1200"/>
              <a:t>1) May resemble…</a:t>
            </a:r>
            <a:r>
              <a:rPr lang="en-US" altLang="en-US" sz="1200" b="1">
                <a:solidFill>
                  <a:srgbClr val="0000FF"/>
                </a:solidFill>
              </a:rPr>
              <a:t>deep cupping</a:t>
            </a:r>
          </a:p>
          <a:p>
            <a:pPr eaLnBrk="1" hangingPunct="1">
              <a:spcBef>
                <a:spcPct val="0"/>
              </a:spcBef>
              <a:buClrTx/>
              <a:buSzTx/>
              <a:buFontTx/>
              <a:buNone/>
            </a:pPr>
            <a:r>
              <a:rPr lang="en-US" altLang="en-US" sz="1200"/>
              <a:t>2) Can be…</a:t>
            </a:r>
            <a:r>
              <a:rPr lang="en-US" altLang="en-US" sz="1200" b="1">
                <a:solidFill>
                  <a:srgbClr val="0000FF"/>
                </a:solidFill>
              </a:rPr>
              <a:t>bilateral, asymmetric</a:t>
            </a:r>
          </a:p>
          <a:p>
            <a:pPr eaLnBrk="1" hangingPunct="1">
              <a:spcBef>
                <a:spcPct val="0"/>
              </a:spcBef>
              <a:buClrTx/>
              <a:buSzTx/>
              <a:buFontTx/>
              <a:buNone/>
            </a:pPr>
            <a:r>
              <a:rPr lang="en-US" altLang="en-US" sz="1200"/>
              <a:t>3) Part of the…</a:t>
            </a:r>
            <a:r>
              <a:rPr lang="en-US" altLang="en-US" sz="1200" b="1">
                <a:solidFill>
                  <a:srgbClr val="CCECFF"/>
                </a:solidFill>
              </a:rPr>
              <a:t>CHARGE</a:t>
            </a:r>
            <a:r>
              <a:rPr lang="en-US" altLang="en-US" sz="1200" b="1">
                <a:solidFill>
                  <a:srgbClr val="0000FF"/>
                </a:solidFill>
              </a:rPr>
              <a:t> </a:t>
            </a:r>
            <a:r>
              <a:rPr lang="en-US" altLang="en-US" sz="1200" b="1"/>
              <a:t>association</a:t>
            </a:r>
          </a:p>
        </p:txBody>
      </p:sp>
      <p:sp>
        <p:nvSpPr>
          <p:cNvPr id="11270" name="TextBox 1">
            <a:extLst>
              <a:ext uri="{FF2B5EF4-FFF2-40B4-BE49-F238E27FC236}">
                <a16:creationId xmlns:a16="http://schemas.microsoft.com/office/drawing/2014/main" id="{84DB737F-2B73-4680-8DD6-83D3D909F07A}"/>
              </a:ext>
            </a:extLst>
          </p:cNvPr>
          <p:cNvSpPr txBox="1">
            <a:spLocks noChangeArrowheads="1"/>
          </p:cNvSpPr>
          <p:nvPr/>
        </p:nvSpPr>
        <p:spPr bwMode="auto">
          <a:xfrm>
            <a:off x="1069975" y="3090863"/>
            <a:ext cx="911225"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100" i="1">
                <a:solidFill>
                  <a:srgbClr val="0000FF"/>
                </a:solidFill>
              </a:rPr>
              <a:t>[battle cry?]</a:t>
            </a:r>
          </a:p>
        </p:txBody>
      </p:sp>
      <p:sp>
        <p:nvSpPr>
          <p:cNvPr id="11271" name="Slide Number Placeholder 1">
            <a:extLst>
              <a:ext uri="{FF2B5EF4-FFF2-40B4-BE49-F238E27FC236}">
                <a16:creationId xmlns:a16="http://schemas.microsoft.com/office/drawing/2014/main" id="{E3C3BED1-7BA1-48BE-8C86-DFF240B94700}"/>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5DF0504B-5996-44FB-977C-51571D54BCF3}" type="slidenum">
              <a:rPr lang="en-US" altLang="en-US" sz="1000"/>
              <a:pPr>
                <a:spcBef>
                  <a:spcPct val="0"/>
                </a:spcBef>
                <a:buClrTx/>
                <a:buSzTx/>
                <a:buFontTx/>
                <a:buNone/>
              </a:pPr>
              <a:t>17</a:t>
            </a:fld>
            <a:endParaRPr lang="en-US" altLang="en-US" sz="1000"/>
          </a:p>
        </p:txBody>
      </p:sp>
      <p:sp>
        <p:nvSpPr>
          <p:cNvPr id="8" name="Line 12">
            <a:extLst>
              <a:ext uri="{FF2B5EF4-FFF2-40B4-BE49-F238E27FC236}">
                <a16:creationId xmlns:a16="http://schemas.microsoft.com/office/drawing/2014/main" id="{776A0BAC-BDFF-49B9-9884-327F76564A5A}"/>
              </a:ext>
            </a:extLst>
          </p:cNvPr>
          <p:cNvSpPr>
            <a:spLocks noChangeShapeType="1"/>
          </p:cNvSpPr>
          <p:nvPr/>
        </p:nvSpPr>
        <p:spPr bwMode="auto">
          <a:xfrm>
            <a:off x="3124200" y="2057400"/>
            <a:ext cx="381000" cy="22098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en-US"/>
          </a:p>
        </p:txBody>
      </p:sp>
      <p:sp>
        <p:nvSpPr>
          <p:cNvPr id="9" name="Line 14">
            <a:extLst>
              <a:ext uri="{FF2B5EF4-FFF2-40B4-BE49-F238E27FC236}">
                <a16:creationId xmlns:a16="http://schemas.microsoft.com/office/drawing/2014/main" id="{23F8CB2C-3262-49C7-8270-8437EE9120C3}"/>
              </a:ext>
            </a:extLst>
          </p:cNvPr>
          <p:cNvSpPr>
            <a:spLocks noChangeShapeType="1"/>
          </p:cNvSpPr>
          <p:nvPr/>
        </p:nvSpPr>
        <p:spPr bwMode="auto">
          <a:xfrm flipH="1">
            <a:off x="2971800" y="2057400"/>
            <a:ext cx="152400" cy="14478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en-US"/>
          </a:p>
        </p:txBody>
      </p:sp>
      <p:sp>
        <p:nvSpPr>
          <p:cNvPr id="10" name="Text Box 16">
            <a:extLst>
              <a:ext uri="{FF2B5EF4-FFF2-40B4-BE49-F238E27FC236}">
                <a16:creationId xmlns:a16="http://schemas.microsoft.com/office/drawing/2014/main" id="{04B03AFF-EE72-4E3E-B9A7-AEF41361D277}"/>
              </a:ext>
            </a:extLst>
          </p:cNvPr>
          <p:cNvSpPr txBox="1">
            <a:spLocks noChangeArrowheads="1"/>
          </p:cNvSpPr>
          <p:nvPr/>
        </p:nvSpPr>
        <p:spPr bwMode="auto">
          <a:xfrm>
            <a:off x="4648200" y="2576513"/>
            <a:ext cx="3973513" cy="862012"/>
          </a:xfrm>
          <a:prstGeom prst="rect">
            <a:avLst/>
          </a:prstGeom>
          <a:solidFill>
            <a:srgbClr val="FFC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defRPr/>
            </a:pPr>
            <a:r>
              <a:rPr lang="en-US" altLang="en-US" sz="1400" b="1" dirty="0">
                <a:solidFill>
                  <a:schemeClr val="bg1">
                    <a:lumMod val="65000"/>
                  </a:schemeClr>
                </a:solidFill>
              </a:rPr>
              <a:t>Myelinated RNFL</a:t>
            </a:r>
          </a:p>
          <a:p>
            <a:pPr eaLnBrk="1" hangingPunct="1">
              <a:spcBef>
                <a:spcPct val="0"/>
              </a:spcBef>
              <a:buClrTx/>
              <a:buSzTx/>
              <a:buFontTx/>
              <a:buNone/>
              <a:defRPr/>
            </a:pPr>
            <a:r>
              <a:rPr lang="en-US" altLang="en-US" sz="1200" dirty="0">
                <a:solidFill>
                  <a:srgbClr val="FFCCFF"/>
                </a:solidFill>
              </a:rPr>
              <a:t>--Myelin normally starts at LGN, ends at lamina </a:t>
            </a:r>
            <a:r>
              <a:rPr lang="en-US" altLang="en-US" sz="1200" dirty="0" err="1">
                <a:solidFill>
                  <a:srgbClr val="FFCCFF"/>
                </a:solidFill>
              </a:rPr>
              <a:t>cribrosa</a:t>
            </a:r>
            <a:endParaRPr lang="en-US" altLang="en-US" sz="1200" dirty="0">
              <a:solidFill>
                <a:srgbClr val="FFCCFF"/>
              </a:solidFill>
            </a:endParaRPr>
          </a:p>
          <a:p>
            <a:pPr eaLnBrk="1" hangingPunct="1">
              <a:spcBef>
                <a:spcPct val="0"/>
              </a:spcBef>
              <a:buClrTx/>
              <a:buSzTx/>
              <a:buFontTx/>
              <a:buNone/>
              <a:defRPr/>
            </a:pPr>
            <a:r>
              <a:rPr lang="en-US" altLang="en-US" sz="1200" dirty="0">
                <a:solidFill>
                  <a:srgbClr val="FFCCFF"/>
                </a:solidFill>
              </a:rPr>
              <a:t>--Can be patchy, discontinuous</a:t>
            </a:r>
          </a:p>
          <a:p>
            <a:pPr eaLnBrk="1" hangingPunct="1">
              <a:spcBef>
                <a:spcPct val="0"/>
              </a:spcBef>
              <a:buClrTx/>
              <a:buSzTx/>
              <a:buFontTx/>
              <a:buNone/>
              <a:defRPr/>
            </a:pPr>
            <a:r>
              <a:rPr lang="en-US" altLang="en-US" sz="1200" dirty="0">
                <a:solidFill>
                  <a:srgbClr val="FFCCFF"/>
                </a:solidFill>
              </a:rPr>
              <a:t>--Corresponding VF has absolute scotoma</a:t>
            </a:r>
          </a:p>
        </p:txBody>
      </p:sp>
      <p:sp>
        <p:nvSpPr>
          <p:cNvPr id="12" name="Text Box 18">
            <a:extLst>
              <a:ext uri="{FF2B5EF4-FFF2-40B4-BE49-F238E27FC236}">
                <a16:creationId xmlns:a16="http://schemas.microsoft.com/office/drawing/2014/main" id="{18488080-55F2-4B5D-8740-786E3FB42033}"/>
              </a:ext>
            </a:extLst>
          </p:cNvPr>
          <p:cNvSpPr txBox="1">
            <a:spLocks noChangeArrowheads="1"/>
          </p:cNvSpPr>
          <p:nvPr/>
        </p:nvSpPr>
        <p:spPr bwMode="auto">
          <a:xfrm>
            <a:off x="5546725" y="1687513"/>
            <a:ext cx="3452813" cy="677862"/>
          </a:xfrm>
          <a:prstGeom prst="rect">
            <a:avLst/>
          </a:prstGeom>
          <a:solidFill>
            <a:srgbClr val="FFFF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defRPr/>
            </a:pPr>
            <a:r>
              <a:rPr lang="en-US" altLang="en-US" sz="1400" b="1" dirty="0" err="1">
                <a:solidFill>
                  <a:schemeClr val="bg1">
                    <a:lumMod val="75000"/>
                  </a:schemeClr>
                </a:solidFill>
              </a:rPr>
              <a:t>Megalopapilla</a:t>
            </a:r>
            <a:endParaRPr lang="en-US" altLang="en-US" sz="1400" b="1" dirty="0">
              <a:solidFill>
                <a:schemeClr val="bg1">
                  <a:lumMod val="75000"/>
                </a:schemeClr>
              </a:solidFill>
            </a:endParaRPr>
          </a:p>
          <a:p>
            <a:pPr eaLnBrk="1" hangingPunct="1">
              <a:spcBef>
                <a:spcPct val="0"/>
              </a:spcBef>
              <a:buClrTx/>
              <a:buSzTx/>
              <a:buFontTx/>
              <a:buNone/>
              <a:defRPr/>
            </a:pPr>
            <a:r>
              <a:rPr lang="en-US" altLang="en-US" sz="1200" dirty="0">
                <a:solidFill>
                  <a:srgbClr val="FFFF99"/>
                </a:solidFill>
              </a:rPr>
              <a:t>--Abnormally large diameter of </a:t>
            </a:r>
            <a:r>
              <a:rPr lang="en-US" altLang="en-US" sz="1200" b="1" dirty="0">
                <a:solidFill>
                  <a:srgbClr val="FFFF99"/>
                </a:solidFill>
              </a:rPr>
              <a:t>disc and cup</a:t>
            </a:r>
          </a:p>
          <a:p>
            <a:pPr eaLnBrk="1" hangingPunct="1">
              <a:spcBef>
                <a:spcPct val="0"/>
              </a:spcBef>
              <a:buClrTx/>
              <a:buSzTx/>
              <a:buFontTx/>
              <a:buNone/>
              <a:defRPr/>
            </a:pPr>
            <a:r>
              <a:rPr lang="en-US" altLang="en-US" sz="1200" dirty="0">
                <a:solidFill>
                  <a:srgbClr val="FFFF99"/>
                </a:solidFill>
              </a:rPr>
              <a:t>--VF testing may reveal an </a:t>
            </a:r>
            <a:r>
              <a:rPr lang="en-US" altLang="en-US" sz="1200" b="1" dirty="0">
                <a:solidFill>
                  <a:srgbClr val="FFFF99"/>
                </a:solidFill>
              </a:rPr>
              <a:t>enlarged blind spot</a:t>
            </a:r>
          </a:p>
        </p:txBody>
      </p:sp>
      <p:sp>
        <p:nvSpPr>
          <p:cNvPr id="13" name="Text Box 19">
            <a:extLst>
              <a:ext uri="{FF2B5EF4-FFF2-40B4-BE49-F238E27FC236}">
                <a16:creationId xmlns:a16="http://schemas.microsoft.com/office/drawing/2014/main" id="{F57A06EC-A6C7-4967-9BC7-E4D3F67A76F6}"/>
              </a:ext>
            </a:extLst>
          </p:cNvPr>
          <p:cNvSpPr txBox="1">
            <a:spLocks noChangeArrowheads="1"/>
          </p:cNvSpPr>
          <p:nvPr/>
        </p:nvSpPr>
        <p:spPr bwMode="auto">
          <a:xfrm>
            <a:off x="5257800" y="3760788"/>
            <a:ext cx="3273425" cy="1231900"/>
          </a:xfrm>
          <a:prstGeom prst="rect">
            <a:avLst/>
          </a:prstGeom>
          <a:solidFill>
            <a:srgbClr val="CCFFCC"/>
          </a:solidFill>
          <a:ln w="9525">
            <a:no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defRPr/>
            </a:pPr>
            <a:r>
              <a:rPr lang="en-US" altLang="en-US" sz="1400" b="1" dirty="0">
                <a:solidFill>
                  <a:schemeClr val="bg1">
                    <a:lumMod val="65000"/>
                  </a:schemeClr>
                </a:solidFill>
              </a:rPr>
              <a:t>Optic Nerve Hypoplasia</a:t>
            </a:r>
          </a:p>
          <a:p>
            <a:pPr eaLnBrk="1" hangingPunct="1">
              <a:spcBef>
                <a:spcPct val="0"/>
              </a:spcBef>
              <a:buClrTx/>
              <a:buSzTx/>
              <a:buFontTx/>
              <a:buNone/>
              <a:defRPr/>
            </a:pPr>
            <a:r>
              <a:rPr lang="en-US" altLang="en-US" sz="1200" dirty="0">
                <a:solidFill>
                  <a:srgbClr val="CCFFCC"/>
                </a:solidFill>
              </a:rPr>
              <a:t>--Abnormally </a:t>
            </a:r>
            <a:r>
              <a:rPr lang="en-US" altLang="en-US" sz="1200" b="1" dirty="0">
                <a:solidFill>
                  <a:srgbClr val="CCFFCC"/>
                </a:solidFill>
              </a:rPr>
              <a:t>low number of axons</a:t>
            </a:r>
          </a:p>
          <a:p>
            <a:pPr eaLnBrk="1" hangingPunct="1">
              <a:spcBef>
                <a:spcPct val="0"/>
              </a:spcBef>
              <a:buClrTx/>
              <a:buSzTx/>
              <a:buFontTx/>
              <a:buNone/>
              <a:defRPr/>
            </a:pPr>
            <a:r>
              <a:rPr lang="en-US" altLang="en-US" sz="1200" dirty="0">
                <a:solidFill>
                  <a:srgbClr val="CCFFCC"/>
                </a:solidFill>
              </a:rPr>
              <a:t>--DFE: Small pale disc with </a:t>
            </a:r>
            <a:r>
              <a:rPr lang="en-US" altLang="en-US" sz="1200" b="1" dirty="0">
                <a:solidFill>
                  <a:srgbClr val="CCFFCC"/>
                </a:solidFill>
              </a:rPr>
              <a:t>double ring sign</a:t>
            </a:r>
            <a:endParaRPr lang="en-US" altLang="en-US" sz="1200" dirty="0">
              <a:solidFill>
                <a:srgbClr val="CCFFCC"/>
              </a:solidFill>
            </a:endParaRPr>
          </a:p>
          <a:p>
            <a:pPr eaLnBrk="1" hangingPunct="1">
              <a:spcBef>
                <a:spcPct val="0"/>
              </a:spcBef>
              <a:buClrTx/>
              <a:buSzTx/>
              <a:buFontTx/>
              <a:buNone/>
              <a:defRPr/>
            </a:pPr>
            <a:r>
              <a:rPr lang="en-US" altLang="en-US" sz="1200" dirty="0">
                <a:solidFill>
                  <a:srgbClr val="CCFFCC"/>
                </a:solidFill>
              </a:rPr>
              <a:t>--VA </a:t>
            </a:r>
            <a:r>
              <a:rPr lang="en-US" altLang="en-US" sz="1200" b="1" dirty="0">
                <a:solidFill>
                  <a:srgbClr val="CCFFCC"/>
                </a:solidFill>
              </a:rPr>
              <a:t>20/20&lt;-&gt;NLP</a:t>
            </a:r>
          </a:p>
          <a:p>
            <a:pPr eaLnBrk="1" hangingPunct="1">
              <a:spcBef>
                <a:spcPct val="0"/>
              </a:spcBef>
              <a:buClrTx/>
              <a:buSzTx/>
              <a:buFontTx/>
              <a:buNone/>
              <a:defRPr/>
            </a:pPr>
            <a:r>
              <a:rPr lang="en-US" altLang="en-US" sz="1200" dirty="0">
                <a:solidFill>
                  <a:srgbClr val="CCFFCC"/>
                </a:solidFill>
              </a:rPr>
              <a:t>--VF defects </a:t>
            </a:r>
            <a:r>
              <a:rPr lang="en-US" altLang="en-US" sz="1200" b="1" dirty="0">
                <a:solidFill>
                  <a:srgbClr val="CCFFCC"/>
                </a:solidFill>
              </a:rPr>
              <a:t>invariably present</a:t>
            </a:r>
          </a:p>
          <a:p>
            <a:pPr eaLnBrk="1" hangingPunct="1">
              <a:spcBef>
                <a:spcPct val="0"/>
              </a:spcBef>
              <a:buClrTx/>
              <a:buSzTx/>
              <a:buFontTx/>
              <a:buNone/>
              <a:defRPr/>
            </a:pPr>
            <a:r>
              <a:rPr lang="en-US" altLang="en-US" sz="1200" dirty="0">
                <a:solidFill>
                  <a:srgbClr val="CCFFCC"/>
                </a:solidFill>
              </a:rPr>
              <a:t>--Remember the </a:t>
            </a:r>
            <a:r>
              <a:rPr lang="en-US" altLang="en-US" sz="1200" b="1" dirty="0">
                <a:solidFill>
                  <a:srgbClr val="CCFFCC"/>
                </a:solidFill>
              </a:rPr>
              <a:t>4 D’s</a:t>
            </a:r>
            <a:r>
              <a:rPr lang="en-US" altLang="en-US" sz="1200" dirty="0">
                <a:solidFill>
                  <a:srgbClr val="CCFFCC"/>
                </a:solidFill>
              </a:rPr>
              <a:t> (more on this shortly)</a:t>
            </a:r>
          </a:p>
        </p:txBody>
      </p:sp>
      <p:sp>
        <p:nvSpPr>
          <p:cNvPr id="14" name="Text Box 21">
            <a:extLst>
              <a:ext uri="{FF2B5EF4-FFF2-40B4-BE49-F238E27FC236}">
                <a16:creationId xmlns:a16="http://schemas.microsoft.com/office/drawing/2014/main" id="{22D5C3E3-98FA-45B3-AE64-D2D5605D842C}"/>
              </a:ext>
            </a:extLst>
          </p:cNvPr>
          <p:cNvSpPr txBox="1">
            <a:spLocks noChangeArrowheads="1"/>
          </p:cNvSpPr>
          <p:nvPr/>
        </p:nvSpPr>
        <p:spPr bwMode="auto">
          <a:xfrm>
            <a:off x="869950" y="3505200"/>
            <a:ext cx="2163763" cy="677863"/>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defRPr/>
            </a:pPr>
            <a:r>
              <a:rPr lang="en-US" altLang="en-US" sz="1400" b="1" dirty="0">
                <a:solidFill>
                  <a:schemeClr val="bg1">
                    <a:lumMod val="65000"/>
                  </a:schemeClr>
                </a:solidFill>
              </a:rPr>
              <a:t>Optic Pit/Hole</a:t>
            </a:r>
          </a:p>
          <a:p>
            <a:pPr eaLnBrk="1" hangingPunct="1">
              <a:spcBef>
                <a:spcPct val="0"/>
              </a:spcBef>
              <a:buClrTx/>
              <a:buSzTx/>
              <a:buFontTx/>
              <a:buNone/>
              <a:defRPr/>
            </a:pPr>
            <a:r>
              <a:rPr lang="en-US" altLang="en-US" sz="1200" dirty="0">
                <a:solidFill>
                  <a:srgbClr val="CCECFF"/>
                </a:solidFill>
              </a:rPr>
              <a:t>--Associated with </a:t>
            </a:r>
            <a:r>
              <a:rPr lang="en-US" altLang="en-US" sz="1200" b="1" dirty="0">
                <a:solidFill>
                  <a:srgbClr val="CCECFF"/>
                </a:solidFill>
              </a:rPr>
              <a:t>serous RD</a:t>
            </a:r>
          </a:p>
          <a:p>
            <a:pPr eaLnBrk="1" hangingPunct="1">
              <a:spcBef>
                <a:spcPct val="0"/>
              </a:spcBef>
              <a:buClrTx/>
              <a:buSzTx/>
              <a:buFontTx/>
              <a:buNone/>
              <a:defRPr/>
            </a:pPr>
            <a:r>
              <a:rPr lang="en-US" altLang="en-US" sz="1200" dirty="0">
                <a:solidFill>
                  <a:srgbClr val="CCECFF"/>
                </a:solidFill>
              </a:rPr>
              <a:t>  in adulthood</a:t>
            </a:r>
          </a:p>
        </p:txBody>
      </p:sp>
      <p:sp>
        <p:nvSpPr>
          <p:cNvPr id="15" name="Text Box 22">
            <a:extLst>
              <a:ext uri="{FF2B5EF4-FFF2-40B4-BE49-F238E27FC236}">
                <a16:creationId xmlns:a16="http://schemas.microsoft.com/office/drawing/2014/main" id="{3ECFE7C4-DC0B-46B6-ACA1-FA32EC97AB37}"/>
              </a:ext>
            </a:extLst>
          </p:cNvPr>
          <p:cNvSpPr txBox="1">
            <a:spLocks noChangeArrowheads="1"/>
          </p:cNvSpPr>
          <p:nvPr/>
        </p:nvSpPr>
        <p:spPr bwMode="auto">
          <a:xfrm>
            <a:off x="1371600" y="4267200"/>
            <a:ext cx="3076575" cy="2154238"/>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defRPr/>
            </a:pPr>
            <a:r>
              <a:rPr lang="en-US" altLang="en-US" sz="1400" b="1" dirty="0">
                <a:solidFill>
                  <a:schemeClr val="bg1">
                    <a:lumMod val="65000"/>
                  </a:schemeClr>
                </a:solidFill>
              </a:rPr>
              <a:t>Morning-Glory Disc</a:t>
            </a:r>
          </a:p>
          <a:p>
            <a:pPr eaLnBrk="1" hangingPunct="1">
              <a:spcBef>
                <a:spcPct val="0"/>
              </a:spcBef>
              <a:buClrTx/>
              <a:buSzTx/>
              <a:buFontTx/>
              <a:buNone/>
              <a:defRPr/>
            </a:pPr>
            <a:r>
              <a:rPr lang="en-US" altLang="en-US" sz="1200" dirty="0">
                <a:solidFill>
                  <a:srgbClr val="CCECFF"/>
                </a:solidFill>
              </a:rPr>
              <a:t>--DFE reveals:</a:t>
            </a:r>
          </a:p>
          <a:p>
            <a:pPr eaLnBrk="1" hangingPunct="1">
              <a:spcBef>
                <a:spcPct val="0"/>
              </a:spcBef>
              <a:buClrTx/>
              <a:buSzTx/>
              <a:buFontTx/>
              <a:buNone/>
              <a:defRPr/>
            </a:pPr>
            <a:r>
              <a:rPr lang="en-US" altLang="en-US" sz="1200" dirty="0">
                <a:solidFill>
                  <a:srgbClr val="CCECFF"/>
                </a:solidFill>
              </a:rPr>
              <a:t>  1) Funnel-shaped…</a:t>
            </a:r>
          </a:p>
          <a:p>
            <a:pPr eaLnBrk="1" hangingPunct="1">
              <a:spcBef>
                <a:spcPct val="0"/>
              </a:spcBef>
              <a:buClrTx/>
              <a:buSzTx/>
              <a:buFontTx/>
              <a:buNone/>
              <a:defRPr/>
            </a:pPr>
            <a:r>
              <a:rPr lang="en-US" altLang="en-US" sz="1200" dirty="0">
                <a:solidFill>
                  <a:srgbClr val="CCECFF"/>
                </a:solidFill>
              </a:rPr>
              <a:t>  2) Number of vessels crossing the rim</a:t>
            </a:r>
          </a:p>
          <a:p>
            <a:pPr eaLnBrk="1" hangingPunct="1">
              <a:spcBef>
                <a:spcPct val="0"/>
              </a:spcBef>
              <a:buClrTx/>
              <a:buSzTx/>
              <a:buFontTx/>
              <a:buNone/>
              <a:defRPr/>
            </a:pPr>
            <a:r>
              <a:rPr lang="en-US" altLang="en-US" sz="1200" dirty="0">
                <a:solidFill>
                  <a:srgbClr val="CCECFF"/>
                </a:solidFill>
              </a:rPr>
              <a:t>    seems abnormally…</a:t>
            </a:r>
            <a:r>
              <a:rPr lang="en-US" altLang="en-US" sz="1200" b="1" dirty="0">
                <a:solidFill>
                  <a:srgbClr val="CCECFF"/>
                </a:solidFill>
              </a:rPr>
              <a:t>high</a:t>
            </a:r>
            <a:r>
              <a:rPr lang="en-US" altLang="en-US" sz="1200" dirty="0">
                <a:solidFill>
                  <a:srgbClr val="CCECFF"/>
                </a:solidFill>
              </a:rPr>
              <a:t> </a:t>
            </a:r>
            <a:endParaRPr lang="en-US" altLang="en-US" sz="1200" b="1" dirty="0">
              <a:solidFill>
                <a:srgbClr val="CCECFF"/>
              </a:solidFill>
            </a:endParaRPr>
          </a:p>
          <a:p>
            <a:pPr eaLnBrk="1" hangingPunct="1">
              <a:spcBef>
                <a:spcPct val="0"/>
              </a:spcBef>
              <a:buClrTx/>
              <a:buSzTx/>
              <a:buFontTx/>
              <a:buNone/>
              <a:defRPr/>
            </a:pPr>
            <a:r>
              <a:rPr lang="en-US" altLang="en-US" sz="1200" dirty="0">
                <a:solidFill>
                  <a:srgbClr val="CCECFF"/>
                </a:solidFill>
              </a:rPr>
              <a:t>--Tissue is…</a:t>
            </a:r>
            <a:r>
              <a:rPr lang="en-US" altLang="en-US" sz="1200" b="1" dirty="0">
                <a:solidFill>
                  <a:srgbClr val="CCECFF"/>
                </a:solidFill>
              </a:rPr>
              <a:t>contractile</a:t>
            </a:r>
            <a:r>
              <a:rPr lang="en-US" altLang="en-US" sz="1200" dirty="0">
                <a:solidFill>
                  <a:srgbClr val="CCECFF"/>
                </a:solidFill>
              </a:rPr>
              <a:t>, so cup seems</a:t>
            </a:r>
          </a:p>
          <a:p>
            <a:pPr eaLnBrk="1" hangingPunct="1">
              <a:spcBef>
                <a:spcPct val="0"/>
              </a:spcBef>
              <a:buClrTx/>
              <a:buSzTx/>
              <a:buFontTx/>
              <a:buNone/>
              <a:defRPr/>
            </a:pPr>
            <a:r>
              <a:rPr lang="en-US" altLang="en-US" sz="1200" dirty="0">
                <a:solidFill>
                  <a:srgbClr val="CCECFF"/>
                </a:solidFill>
              </a:rPr>
              <a:t>  to…</a:t>
            </a:r>
            <a:r>
              <a:rPr lang="en-US" altLang="en-US" sz="1200" b="1" dirty="0">
                <a:solidFill>
                  <a:srgbClr val="CCECFF"/>
                </a:solidFill>
              </a:rPr>
              <a:t>open and close</a:t>
            </a:r>
            <a:r>
              <a:rPr lang="en-US" altLang="en-US" sz="1200" dirty="0">
                <a:solidFill>
                  <a:srgbClr val="CCECFF"/>
                </a:solidFill>
              </a:rPr>
              <a:t> (like its namesake,  </a:t>
            </a:r>
          </a:p>
          <a:p>
            <a:pPr eaLnBrk="1" hangingPunct="1">
              <a:spcBef>
                <a:spcPct val="0"/>
              </a:spcBef>
              <a:buClrTx/>
              <a:buSzTx/>
              <a:buFontTx/>
              <a:buNone/>
              <a:defRPr/>
            </a:pPr>
            <a:r>
              <a:rPr lang="en-US" altLang="en-US" sz="1200" dirty="0">
                <a:solidFill>
                  <a:srgbClr val="CCECFF"/>
                </a:solidFill>
              </a:rPr>
              <a:t>  the morning-glory flower)</a:t>
            </a:r>
          </a:p>
          <a:p>
            <a:pPr eaLnBrk="1" hangingPunct="1">
              <a:spcBef>
                <a:spcPct val="0"/>
              </a:spcBef>
              <a:buClrTx/>
              <a:buSzTx/>
              <a:buFontTx/>
              <a:buNone/>
              <a:defRPr/>
            </a:pPr>
            <a:r>
              <a:rPr lang="en-US" altLang="en-US" sz="1200" dirty="0">
                <a:solidFill>
                  <a:srgbClr val="CCECFF"/>
                </a:solidFill>
              </a:rPr>
              <a:t>--VA usually…</a:t>
            </a:r>
            <a:r>
              <a:rPr lang="en-US" altLang="en-US" sz="1200" b="1" dirty="0">
                <a:solidFill>
                  <a:srgbClr val="CCECFF"/>
                </a:solidFill>
              </a:rPr>
              <a:t>20/200</a:t>
            </a:r>
            <a:r>
              <a:rPr lang="en-US" altLang="en-US" sz="1200" dirty="0">
                <a:solidFill>
                  <a:srgbClr val="CCECFF"/>
                </a:solidFill>
              </a:rPr>
              <a:t>, but can be…</a:t>
            </a:r>
          </a:p>
          <a:p>
            <a:pPr eaLnBrk="1" hangingPunct="1">
              <a:spcBef>
                <a:spcPct val="0"/>
              </a:spcBef>
              <a:buClrTx/>
              <a:buSzTx/>
              <a:buFontTx/>
              <a:buNone/>
              <a:defRPr/>
            </a:pPr>
            <a:r>
              <a:rPr lang="en-US" altLang="en-US" sz="1200" dirty="0">
                <a:solidFill>
                  <a:srgbClr val="CCECFF"/>
                </a:solidFill>
              </a:rPr>
              <a:t>   </a:t>
            </a:r>
            <a:r>
              <a:rPr lang="en-US" altLang="en-US" sz="1200" b="1" dirty="0">
                <a:solidFill>
                  <a:srgbClr val="CCECFF"/>
                </a:solidFill>
              </a:rPr>
              <a:t>20/20&lt;-&gt;NLP</a:t>
            </a:r>
          </a:p>
          <a:p>
            <a:pPr eaLnBrk="1" hangingPunct="1">
              <a:spcBef>
                <a:spcPct val="0"/>
              </a:spcBef>
              <a:buClrTx/>
              <a:buSzTx/>
              <a:buFontTx/>
              <a:buNone/>
              <a:defRPr/>
            </a:pPr>
            <a:r>
              <a:rPr lang="en-US" altLang="en-US" sz="1200" dirty="0">
                <a:solidFill>
                  <a:srgbClr val="CCECFF"/>
                </a:solidFill>
              </a:rPr>
              <a:t>--1/3 develop…</a:t>
            </a:r>
            <a:r>
              <a:rPr lang="en-US" altLang="en-US" sz="1200" b="1" dirty="0">
                <a:solidFill>
                  <a:srgbClr val="CCECFF"/>
                </a:solidFill>
              </a:rPr>
              <a:t>serous RD</a:t>
            </a:r>
          </a:p>
        </p:txBody>
      </p:sp>
      <p:sp>
        <p:nvSpPr>
          <p:cNvPr id="18" name="Rectangle 16">
            <a:extLst>
              <a:ext uri="{FF2B5EF4-FFF2-40B4-BE49-F238E27FC236}">
                <a16:creationId xmlns:a16="http://schemas.microsoft.com/office/drawing/2014/main" id="{0F06DBDC-10DD-42A9-BB01-28481170BAD1}"/>
              </a:ext>
            </a:extLst>
          </p:cNvPr>
          <p:cNvSpPr>
            <a:spLocks noChangeArrowheads="1"/>
          </p:cNvSpPr>
          <p:nvPr/>
        </p:nvSpPr>
        <p:spPr bwMode="auto">
          <a:xfrm>
            <a:off x="457200" y="122238"/>
            <a:ext cx="7543800" cy="8683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b"/>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ct val="85000"/>
              </a:lnSpc>
              <a:spcBef>
                <a:spcPct val="0"/>
              </a:spcBef>
              <a:buClrTx/>
              <a:buSzTx/>
              <a:buFontTx/>
              <a:buNone/>
            </a:pPr>
            <a:r>
              <a:rPr lang="en-US" altLang="en-US" sz="3200" b="1" dirty="0">
                <a:solidFill>
                  <a:schemeClr val="tx2"/>
                </a:solidFill>
              </a:rPr>
              <a:t>Developmental Abnormalities of the Optic Nerve Head</a:t>
            </a:r>
            <a:endParaRPr lang="en-US" altLang="en-US" sz="3200" dirty="0">
              <a:solidFill>
                <a:schemeClr val="tx2"/>
              </a:solidFill>
            </a:endParaRPr>
          </a:p>
        </p:txBody>
      </p:sp>
      <p:sp>
        <p:nvSpPr>
          <p:cNvPr id="16" name="Text Box 13">
            <a:extLst>
              <a:ext uri="{FF2B5EF4-FFF2-40B4-BE49-F238E27FC236}">
                <a16:creationId xmlns:a16="http://schemas.microsoft.com/office/drawing/2014/main" id="{5550831D-8084-4800-9E04-8BF4C1A9EFC4}"/>
              </a:ext>
            </a:extLst>
          </p:cNvPr>
          <p:cNvSpPr txBox="1">
            <a:spLocks noChangeArrowheads="1"/>
          </p:cNvSpPr>
          <p:nvPr/>
        </p:nvSpPr>
        <p:spPr bwMode="auto">
          <a:xfrm>
            <a:off x="4800600" y="5257800"/>
            <a:ext cx="4294188" cy="1230313"/>
          </a:xfrm>
          <a:prstGeom prst="rect">
            <a:avLst/>
          </a:prstGeom>
          <a:solidFill>
            <a:srgbClr val="FFCC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Tilted-Disc Syndrome</a:t>
            </a:r>
          </a:p>
          <a:p>
            <a:pPr eaLnBrk="1" hangingPunct="1">
              <a:spcBef>
                <a:spcPct val="0"/>
              </a:spcBef>
              <a:buClrTx/>
              <a:buSzTx/>
              <a:buFontTx/>
              <a:buNone/>
            </a:pPr>
            <a:r>
              <a:rPr lang="en-US" altLang="en-US" sz="1200"/>
              <a:t>1) Superior pole appears…</a:t>
            </a:r>
            <a:r>
              <a:rPr lang="en-US" altLang="en-US" sz="1200" b="1">
                <a:solidFill>
                  <a:srgbClr val="0000FF"/>
                </a:solidFill>
              </a:rPr>
              <a:t>elevated</a:t>
            </a:r>
            <a:r>
              <a:rPr lang="en-US" altLang="en-US" sz="1200"/>
              <a:t>, inferior…</a:t>
            </a:r>
            <a:r>
              <a:rPr lang="en-US" altLang="en-US" sz="1200" b="1">
                <a:solidFill>
                  <a:srgbClr val="0000FF"/>
                </a:solidFill>
              </a:rPr>
              <a:t>recessed</a:t>
            </a:r>
          </a:p>
          <a:p>
            <a:pPr eaLnBrk="1" hangingPunct="1">
              <a:spcBef>
                <a:spcPct val="0"/>
              </a:spcBef>
              <a:buClrTx/>
              <a:buSzTx/>
              <a:buFontTx/>
              <a:buNone/>
            </a:pPr>
            <a:r>
              <a:rPr lang="en-US" altLang="en-US" sz="1200"/>
              <a:t>2) </a:t>
            </a:r>
            <a:r>
              <a:rPr lang="en-US" altLang="en-US" sz="1200">
                <a:solidFill>
                  <a:srgbClr val="FFCC99"/>
                </a:solidFill>
              </a:rPr>
              <a:t>Associated with…</a:t>
            </a:r>
            <a:r>
              <a:rPr lang="en-US" altLang="en-US" sz="1200" b="1">
                <a:solidFill>
                  <a:srgbClr val="FFCC99"/>
                </a:solidFill>
              </a:rPr>
              <a:t>situs inversus</a:t>
            </a:r>
            <a:r>
              <a:rPr lang="en-US" altLang="en-US" sz="1200">
                <a:solidFill>
                  <a:srgbClr val="FFCC99"/>
                </a:solidFill>
              </a:rPr>
              <a:t> of retinal vessels</a:t>
            </a:r>
          </a:p>
          <a:p>
            <a:pPr eaLnBrk="1" hangingPunct="1">
              <a:spcBef>
                <a:spcPct val="0"/>
              </a:spcBef>
              <a:buClrTx/>
              <a:buSzTx/>
              <a:buFontTx/>
              <a:buNone/>
            </a:pPr>
            <a:r>
              <a:rPr lang="en-US" altLang="en-US" sz="1200"/>
              <a:t>3) </a:t>
            </a:r>
            <a:r>
              <a:rPr lang="en-US" altLang="en-US" sz="1200">
                <a:solidFill>
                  <a:srgbClr val="FFCC99"/>
                </a:solidFill>
              </a:rPr>
              <a:t>Fundus abnormality produces…</a:t>
            </a:r>
            <a:r>
              <a:rPr lang="en-US" altLang="en-US" sz="1200" b="1">
                <a:solidFill>
                  <a:srgbClr val="FFCC99"/>
                </a:solidFill>
              </a:rPr>
              <a:t>myopic astigmatism</a:t>
            </a:r>
          </a:p>
          <a:p>
            <a:pPr eaLnBrk="1" hangingPunct="1">
              <a:spcBef>
                <a:spcPct val="0"/>
              </a:spcBef>
              <a:buClrTx/>
              <a:buSzTx/>
              <a:buFontTx/>
              <a:buNone/>
            </a:pPr>
            <a:r>
              <a:rPr lang="en-US" altLang="en-US" sz="1200"/>
              <a:t>4) </a:t>
            </a:r>
            <a:r>
              <a:rPr lang="en-US" altLang="en-US" sz="1200">
                <a:solidFill>
                  <a:srgbClr val="FFCC99"/>
                </a:solidFill>
              </a:rPr>
              <a:t>VF testing reveals…</a:t>
            </a:r>
            <a:r>
              <a:rPr lang="en-US" altLang="en-US" sz="1200" b="1">
                <a:solidFill>
                  <a:srgbClr val="FFCC99"/>
                </a:solidFill>
              </a:rPr>
              <a:t>bitemporal hemianopia</a:t>
            </a:r>
            <a:r>
              <a:rPr lang="en-US" altLang="en-US" sz="1200">
                <a:solidFill>
                  <a:srgbClr val="FFCC99"/>
                </a:solidFill>
              </a:rPr>
              <a:t> that doesn’t</a:t>
            </a:r>
          </a:p>
          <a:p>
            <a:pPr eaLnBrk="1" hangingPunct="1">
              <a:spcBef>
                <a:spcPct val="0"/>
              </a:spcBef>
              <a:buClrTx/>
              <a:buSzTx/>
              <a:buFontTx/>
              <a:buNone/>
            </a:pPr>
            <a:r>
              <a:rPr lang="en-US" altLang="en-US" sz="1200">
                <a:solidFill>
                  <a:srgbClr val="FFCC99"/>
                </a:solidFill>
              </a:rPr>
              <a:t>   …</a:t>
            </a:r>
            <a:r>
              <a:rPr lang="en-US" altLang="en-US" sz="1200" b="1">
                <a:solidFill>
                  <a:srgbClr val="FFCC99"/>
                </a:solidFill>
              </a:rPr>
              <a:t>respect the vertical</a:t>
            </a:r>
            <a:r>
              <a:rPr lang="en-US" altLang="en-US" sz="1200">
                <a:solidFill>
                  <a:srgbClr val="FFCC99"/>
                </a:solidFill>
              </a:rPr>
              <a:t> and may…</a:t>
            </a:r>
            <a:r>
              <a:rPr lang="en-US" altLang="en-US" sz="1200" b="1">
                <a:solidFill>
                  <a:srgbClr val="FFCC99"/>
                </a:solidFill>
              </a:rPr>
              <a:t>resolve with refraction</a:t>
            </a:r>
          </a:p>
        </p:txBody>
      </p:sp>
      <p:sp>
        <p:nvSpPr>
          <p:cNvPr id="17" name="Text Box 13">
            <a:extLst>
              <a:ext uri="{FF2B5EF4-FFF2-40B4-BE49-F238E27FC236}">
                <a16:creationId xmlns:a16="http://schemas.microsoft.com/office/drawing/2014/main" id="{9C5D50AA-E280-4B09-BA57-31C82373156B}"/>
              </a:ext>
            </a:extLst>
          </p:cNvPr>
          <p:cNvSpPr txBox="1">
            <a:spLocks noChangeArrowheads="1"/>
          </p:cNvSpPr>
          <p:nvPr/>
        </p:nvSpPr>
        <p:spPr bwMode="auto">
          <a:xfrm>
            <a:off x="4800600" y="5257800"/>
            <a:ext cx="4216400" cy="1231106"/>
          </a:xfrm>
          <a:prstGeom prst="rect">
            <a:avLst/>
          </a:prstGeom>
          <a:solidFill>
            <a:srgbClr val="FFCC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dirty="0">
                <a:solidFill>
                  <a:schemeClr val="bg1">
                    <a:lumMod val="65000"/>
                  </a:schemeClr>
                </a:solidFill>
              </a:rPr>
              <a:t>Tilted-Disc Syndrome</a:t>
            </a:r>
          </a:p>
          <a:p>
            <a:pPr eaLnBrk="1" hangingPunct="1">
              <a:spcBef>
                <a:spcPct val="0"/>
              </a:spcBef>
              <a:buClrTx/>
              <a:buSzTx/>
              <a:buFontTx/>
              <a:buNone/>
            </a:pPr>
            <a:r>
              <a:rPr lang="en-US" altLang="en-US" sz="1200" dirty="0">
                <a:solidFill>
                  <a:srgbClr val="FFCC99"/>
                </a:solidFill>
              </a:rPr>
              <a:t>1) Superior pole appears…</a:t>
            </a:r>
            <a:r>
              <a:rPr lang="en-US" altLang="en-US" sz="1200" b="1" dirty="0">
                <a:solidFill>
                  <a:srgbClr val="FFCC99"/>
                </a:solidFill>
              </a:rPr>
              <a:t>elevated</a:t>
            </a:r>
            <a:r>
              <a:rPr lang="en-US" altLang="en-US" sz="1200" dirty="0">
                <a:solidFill>
                  <a:srgbClr val="FFCC99"/>
                </a:solidFill>
              </a:rPr>
              <a:t>, inferior… </a:t>
            </a:r>
            <a:r>
              <a:rPr lang="en-US" altLang="en-US" sz="1200" b="1" dirty="0">
                <a:solidFill>
                  <a:srgbClr val="FFCC99"/>
                </a:solidFill>
              </a:rPr>
              <a:t>recessed</a:t>
            </a:r>
          </a:p>
          <a:p>
            <a:pPr eaLnBrk="1" hangingPunct="1">
              <a:spcBef>
                <a:spcPct val="0"/>
              </a:spcBef>
              <a:buClrTx/>
              <a:buSzTx/>
              <a:buFontTx/>
              <a:buNone/>
            </a:pPr>
            <a:r>
              <a:rPr lang="en-US" altLang="en-US" sz="1200" dirty="0">
                <a:solidFill>
                  <a:srgbClr val="FFCC99"/>
                </a:solidFill>
              </a:rPr>
              <a:t>2) Associated with…</a:t>
            </a:r>
            <a:r>
              <a:rPr lang="en-US" altLang="en-US" sz="1200" b="1" dirty="0">
                <a:solidFill>
                  <a:srgbClr val="FFCC99"/>
                </a:solidFill>
              </a:rPr>
              <a:t>situs inversus</a:t>
            </a:r>
            <a:r>
              <a:rPr lang="en-US" altLang="en-US" sz="1200" dirty="0">
                <a:solidFill>
                  <a:srgbClr val="FFCC99"/>
                </a:solidFill>
              </a:rPr>
              <a:t> of retinal vessels</a:t>
            </a:r>
          </a:p>
          <a:p>
            <a:pPr eaLnBrk="1" hangingPunct="1">
              <a:spcBef>
                <a:spcPct val="0"/>
              </a:spcBef>
              <a:buClrTx/>
              <a:buSzTx/>
              <a:buFontTx/>
              <a:buNone/>
            </a:pPr>
            <a:r>
              <a:rPr lang="en-US" altLang="en-US" sz="1200" dirty="0">
                <a:solidFill>
                  <a:srgbClr val="FFCC99"/>
                </a:solidFill>
              </a:rPr>
              <a:t>3) Fundus abnormality produces… </a:t>
            </a:r>
            <a:r>
              <a:rPr lang="en-US" altLang="en-US" sz="1200" b="1" dirty="0">
                <a:solidFill>
                  <a:srgbClr val="FFCC99"/>
                </a:solidFill>
              </a:rPr>
              <a:t>myopic </a:t>
            </a:r>
            <a:r>
              <a:rPr lang="en-US" altLang="en-US" sz="1200" b="1" dirty="0" err="1">
                <a:solidFill>
                  <a:srgbClr val="FFCC99"/>
                </a:solidFill>
              </a:rPr>
              <a:t>astigm</a:t>
            </a:r>
            <a:endParaRPr lang="en-US" altLang="en-US" sz="1200" b="1" dirty="0">
              <a:solidFill>
                <a:srgbClr val="FFCC99"/>
              </a:solidFill>
            </a:endParaRPr>
          </a:p>
          <a:p>
            <a:pPr eaLnBrk="1" hangingPunct="1">
              <a:spcBef>
                <a:spcPct val="0"/>
              </a:spcBef>
              <a:buClrTx/>
              <a:buSzTx/>
              <a:buFontTx/>
              <a:buNone/>
            </a:pPr>
            <a:r>
              <a:rPr lang="en-US" altLang="en-US" sz="1200" dirty="0">
                <a:solidFill>
                  <a:srgbClr val="FFCC99"/>
                </a:solidFill>
              </a:rPr>
              <a:t>4) VF testing reveals…</a:t>
            </a:r>
            <a:r>
              <a:rPr lang="en-US" altLang="en-US" sz="1200" b="1" dirty="0">
                <a:solidFill>
                  <a:srgbClr val="FFCC99"/>
                </a:solidFill>
              </a:rPr>
              <a:t>bitemporal hemianopia</a:t>
            </a:r>
            <a:r>
              <a:rPr lang="en-US" altLang="en-US" sz="1200" dirty="0">
                <a:solidFill>
                  <a:srgbClr val="FFCC99"/>
                </a:solidFill>
              </a:rPr>
              <a:t> that </a:t>
            </a:r>
            <a:r>
              <a:rPr lang="en-US" altLang="en-US" sz="1200" dirty="0" err="1">
                <a:solidFill>
                  <a:srgbClr val="FFCC99"/>
                </a:solidFill>
              </a:rPr>
              <a:t>doesn’t</a:t>
            </a:r>
            <a:r>
              <a:rPr lang="en-US" altLang="en-US" sz="1200" b="1" dirty="0" err="1">
                <a:solidFill>
                  <a:srgbClr val="FFCC99"/>
                </a:solidFill>
              </a:rPr>
              <a:t>with</a:t>
            </a:r>
            <a:r>
              <a:rPr lang="en-US" altLang="en-US" sz="1200" b="1" dirty="0">
                <a:solidFill>
                  <a:srgbClr val="FFCC99"/>
                </a:solidFill>
              </a:rPr>
              <a:t> refract</a:t>
            </a:r>
          </a:p>
        </p:txBody>
      </p:sp>
    </p:spTree>
  </p:cSld>
  <p:clrMapOvr>
    <a:masterClrMapping/>
  </p:clrMapOvr>
</p:sld>
</file>

<file path=ppt/slides/slide1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2706" name="Text Box 2">
            <a:extLst>
              <a:ext uri="{FF2B5EF4-FFF2-40B4-BE49-F238E27FC236}">
                <a16:creationId xmlns:a16="http://schemas.microsoft.com/office/drawing/2014/main" id="{9DE9259B-4256-4053-9CF7-FE63D8A9B23F}"/>
              </a:ext>
            </a:extLst>
          </p:cNvPr>
          <p:cNvSpPr txBox="1">
            <a:spLocks noChangeArrowheads="1"/>
          </p:cNvSpPr>
          <p:nvPr/>
        </p:nvSpPr>
        <p:spPr bwMode="auto">
          <a:xfrm>
            <a:off x="1622425" y="1828800"/>
            <a:ext cx="7292975" cy="36909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400" dirty="0">
                <a:solidFill>
                  <a:schemeClr val="bg1">
                    <a:lumMod val="75000"/>
                  </a:schemeClr>
                </a:solidFill>
              </a:rPr>
              <a:t>What are the</a:t>
            </a:r>
            <a:r>
              <a:rPr lang="en-US" altLang="en-US" sz="3600" b="1" i="1" dirty="0">
                <a:solidFill>
                  <a:schemeClr val="bg1">
                    <a:lumMod val="75000"/>
                  </a:schemeClr>
                </a:solidFill>
              </a:rPr>
              <a:t> 4 D’s </a:t>
            </a:r>
            <a:r>
              <a:rPr lang="en-US" altLang="en-US" sz="2400" dirty="0">
                <a:solidFill>
                  <a:schemeClr val="bg1">
                    <a:lumMod val="75000"/>
                  </a:schemeClr>
                </a:solidFill>
              </a:rPr>
              <a:t>of optic nerve hypoplasia?</a:t>
            </a:r>
            <a:endParaRPr lang="en-US" altLang="en-US" sz="3600" dirty="0">
              <a:solidFill>
                <a:schemeClr val="bg1">
                  <a:lumMod val="75000"/>
                </a:schemeClr>
              </a:solidFill>
            </a:endParaRPr>
          </a:p>
          <a:p>
            <a:pPr eaLnBrk="1" hangingPunct="1">
              <a:spcBef>
                <a:spcPct val="0"/>
              </a:spcBef>
              <a:buClrTx/>
              <a:buSzTx/>
              <a:buFontTx/>
              <a:buNone/>
            </a:pPr>
            <a:endParaRPr lang="en-US" altLang="en-US" sz="2800" dirty="0">
              <a:solidFill>
                <a:schemeClr val="bg1">
                  <a:lumMod val="75000"/>
                </a:schemeClr>
              </a:solidFill>
            </a:endParaRPr>
          </a:p>
          <a:p>
            <a:pPr eaLnBrk="1" hangingPunct="1">
              <a:spcBef>
                <a:spcPct val="0"/>
              </a:spcBef>
              <a:buClrTx/>
              <a:buSzTx/>
              <a:buFontTx/>
              <a:buNone/>
            </a:pPr>
            <a:r>
              <a:rPr lang="en-US" altLang="en-US" sz="2000" dirty="0">
                <a:solidFill>
                  <a:schemeClr val="bg1">
                    <a:lumMod val="75000"/>
                  </a:schemeClr>
                </a:solidFill>
              </a:rPr>
              <a:t>--</a:t>
            </a:r>
            <a:r>
              <a:rPr lang="en-US" altLang="en-US" sz="2800" b="1" i="1" dirty="0">
                <a:solidFill>
                  <a:schemeClr val="bg1">
                    <a:lumMod val="75000"/>
                  </a:schemeClr>
                </a:solidFill>
              </a:rPr>
              <a:t>D</a:t>
            </a:r>
            <a:r>
              <a:rPr lang="en-US" altLang="en-US" sz="2000" i="1" dirty="0">
                <a:solidFill>
                  <a:schemeClr val="bg1">
                    <a:lumMod val="75000"/>
                  </a:schemeClr>
                </a:solidFill>
              </a:rPr>
              <a:t>rink</a:t>
            </a:r>
            <a:r>
              <a:rPr lang="en-US" altLang="en-US" sz="2000" dirty="0">
                <a:solidFill>
                  <a:schemeClr val="bg1">
                    <a:lumMod val="75000"/>
                  </a:schemeClr>
                </a:solidFill>
              </a:rPr>
              <a:t> (</a:t>
            </a:r>
            <a:r>
              <a:rPr lang="en-US" altLang="en-US" sz="2000" dirty="0" err="1">
                <a:solidFill>
                  <a:schemeClr val="bg1">
                    <a:lumMod val="75000"/>
                  </a:schemeClr>
                </a:solidFill>
              </a:rPr>
              <a:t>ie</a:t>
            </a:r>
            <a:r>
              <a:rPr lang="en-US" altLang="en-US" sz="2000" dirty="0">
                <a:solidFill>
                  <a:schemeClr val="bg1">
                    <a:lumMod val="75000"/>
                  </a:schemeClr>
                </a:solidFill>
              </a:rPr>
              <a:t>, heavy EtOH consumption during pregnancy)</a:t>
            </a:r>
          </a:p>
          <a:p>
            <a:pPr eaLnBrk="1" hangingPunct="1">
              <a:spcBef>
                <a:spcPct val="0"/>
              </a:spcBef>
              <a:buClrTx/>
              <a:buSzTx/>
              <a:buFontTx/>
              <a:buNone/>
            </a:pPr>
            <a:endParaRPr lang="en-US" altLang="en-US" sz="2000" dirty="0">
              <a:solidFill>
                <a:schemeClr val="bg1">
                  <a:lumMod val="75000"/>
                </a:schemeClr>
              </a:solidFill>
            </a:endParaRPr>
          </a:p>
          <a:p>
            <a:pPr eaLnBrk="1" hangingPunct="1">
              <a:spcBef>
                <a:spcPct val="0"/>
              </a:spcBef>
              <a:buClrTx/>
              <a:buSzTx/>
              <a:buFontTx/>
              <a:buNone/>
            </a:pPr>
            <a:r>
              <a:rPr lang="en-US" altLang="en-US" sz="2000" dirty="0">
                <a:solidFill>
                  <a:schemeClr val="bg1">
                    <a:lumMod val="75000"/>
                  </a:schemeClr>
                </a:solidFill>
              </a:rPr>
              <a:t>--</a:t>
            </a:r>
            <a:r>
              <a:rPr lang="en-US" altLang="en-US" sz="2800" b="1" i="1" dirty="0">
                <a:solidFill>
                  <a:schemeClr val="bg1">
                    <a:lumMod val="75000"/>
                  </a:schemeClr>
                </a:solidFill>
              </a:rPr>
              <a:t>D</a:t>
            </a:r>
            <a:r>
              <a:rPr lang="en-US" altLang="en-US" sz="2000" i="1" dirty="0">
                <a:solidFill>
                  <a:schemeClr val="bg1">
                    <a:lumMod val="75000"/>
                  </a:schemeClr>
                </a:solidFill>
              </a:rPr>
              <a:t>iabetes</a:t>
            </a:r>
            <a:endParaRPr lang="en-US" altLang="en-US" sz="2000" dirty="0">
              <a:solidFill>
                <a:schemeClr val="bg1">
                  <a:lumMod val="75000"/>
                </a:schemeClr>
              </a:solidFill>
            </a:endParaRPr>
          </a:p>
          <a:p>
            <a:pPr eaLnBrk="1" hangingPunct="1">
              <a:spcBef>
                <a:spcPct val="0"/>
              </a:spcBef>
              <a:buClrTx/>
              <a:buSzTx/>
              <a:buFontTx/>
              <a:buNone/>
            </a:pPr>
            <a:endParaRPr lang="en-US" altLang="en-US" sz="2000" dirty="0">
              <a:solidFill>
                <a:schemeClr val="bg1">
                  <a:lumMod val="75000"/>
                </a:schemeClr>
              </a:solidFill>
            </a:endParaRPr>
          </a:p>
          <a:p>
            <a:pPr eaLnBrk="1" hangingPunct="1">
              <a:spcBef>
                <a:spcPct val="0"/>
              </a:spcBef>
              <a:buClrTx/>
              <a:buSzTx/>
              <a:buFontTx/>
              <a:buNone/>
            </a:pPr>
            <a:r>
              <a:rPr lang="en-US" altLang="en-US" sz="2000" dirty="0">
                <a:solidFill>
                  <a:schemeClr val="bg1">
                    <a:lumMod val="75000"/>
                  </a:schemeClr>
                </a:solidFill>
              </a:rPr>
              <a:t>--</a:t>
            </a:r>
            <a:r>
              <a:rPr lang="en-US" altLang="en-US" sz="2800" b="1" i="1" dirty="0">
                <a:solidFill>
                  <a:schemeClr val="bg1">
                    <a:lumMod val="75000"/>
                  </a:schemeClr>
                </a:solidFill>
              </a:rPr>
              <a:t>D</a:t>
            </a:r>
            <a:r>
              <a:rPr lang="en-US" altLang="en-US" sz="2000" i="1" dirty="0">
                <a:solidFill>
                  <a:schemeClr val="bg1">
                    <a:lumMod val="75000"/>
                  </a:schemeClr>
                </a:solidFill>
              </a:rPr>
              <a:t>rugs</a:t>
            </a:r>
            <a:r>
              <a:rPr lang="en-US" altLang="en-US" sz="2000" dirty="0">
                <a:solidFill>
                  <a:schemeClr val="bg1">
                    <a:lumMod val="75000"/>
                  </a:schemeClr>
                </a:solidFill>
              </a:rPr>
              <a:t> (especially </a:t>
            </a:r>
            <a:r>
              <a:rPr lang="en-US" altLang="en-US" sz="2800" b="1" i="1" dirty="0">
                <a:solidFill>
                  <a:schemeClr val="bg1">
                    <a:lumMod val="75000"/>
                  </a:schemeClr>
                </a:solidFill>
              </a:rPr>
              <a:t>D</a:t>
            </a:r>
            <a:r>
              <a:rPr lang="en-US" altLang="en-US" sz="2000" dirty="0">
                <a:solidFill>
                  <a:schemeClr val="bg1">
                    <a:lumMod val="75000"/>
                  </a:schemeClr>
                </a:solidFill>
              </a:rPr>
              <a:t>ilantin or other seizure meds)</a:t>
            </a:r>
          </a:p>
          <a:p>
            <a:pPr eaLnBrk="1" hangingPunct="1">
              <a:spcBef>
                <a:spcPct val="0"/>
              </a:spcBef>
              <a:buClrTx/>
              <a:buSzTx/>
              <a:buFontTx/>
              <a:buNone/>
            </a:pPr>
            <a:endParaRPr lang="en-US" altLang="en-US" sz="2000" dirty="0">
              <a:solidFill>
                <a:schemeClr val="bg1">
                  <a:lumMod val="75000"/>
                </a:schemeClr>
              </a:solidFill>
            </a:endParaRPr>
          </a:p>
          <a:p>
            <a:pPr eaLnBrk="1" hangingPunct="1">
              <a:spcBef>
                <a:spcPct val="0"/>
              </a:spcBef>
              <a:buClrTx/>
              <a:buSzTx/>
              <a:buFontTx/>
              <a:buNone/>
            </a:pPr>
            <a:r>
              <a:rPr lang="en-US" altLang="en-US" sz="2000" dirty="0">
                <a:solidFill>
                  <a:schemeClr val="bg1">
                    <a:lumMod val="75000"/>
                  </a:schemeClr>
                </a:solidFill>
              </a:rPr>
              <a:t>--</a:t>
            </a:r>
            <a:r>
              <a:rPr lang="en-US" altLang="en-US" sz="2800" b="1" i="1" dirty="0">
                <a:solidFill>
                  <a:srgbClr val="0000FF"/>
                </a:solidFill>
              </a:rPr>
              <a:t>D</a:t>
            </a:r>
            <a:r>
              <a:rPr lang="en-US" altLang="en-US" sz="2000" i="1" dirty="0">
                <a:solidFill>
                  <a:srgbClr val="0000FF"/>
                </a:solidFill>
              </a:rPr>
              <a:t>e </a:t>
            </a:r>
            <a:r>
              <a:rPr lang="en-US" altLang="en-US" sz="2000" i="1" dirty="0" err="1">
                <a:solidFill>
                  <a:srgbClr val="0000FF"/>
                </a:solidFill>
              </a:rPr>
              <a:t>Morsier</a:t>
            </a:r>
            <a:r>
              <a:rPr lang="en-US" altLang="en-US" sz="2000" i="1" dirty="0">
                <a:solidFill>
                  <a:srgbClr val="0000FF"/>
                </a:solidFill>
              </a:rPr>
              <a:t> syndrome</a:t>
            </a:r>
          </a:p>
        </p:txBody>
      </p:sp>
      <p:sp>
        <p:nvSpPr>
          <p:cNvPr id="72713" name="Rectangle 10">
            <a:extLst>
              <a:ext uri="{FF2B5EF4-FFF2-40B4-BE49-F238E27FC236}">
                <a16:creationId xmlns:a16="http://schemas.microsoft.com/office/drawing/2014/main" id="{ADC55893-8A85-4BBB-BE92-6B823A41B997}"/>
              </a:ext>
            </a:extLst>
          </p:cNvPr>
          <p:cNvSpPr>
            <a:spLocks noChangeArrowheads="1"/>
          </p:cNvSpPr>
          <p:nvPr/>
        </p:nvSpPr>
        <p:spPr bwMode="auto">
          <a:xfrm>
            <a:off x="457200" y="122238"/>
            <a:ext cx="7543800" cy="8683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b"/>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ct val="85000"/>
              </a:lnSpc>
              <a:spcBef>
                <a:spcPct val="0"/>
              </a:spcBef>
              <a:buClrTx/>
              <a:buSzTx/>
              <a:buFontTx/>
              <a:buNone/>
            </a:pPr>
            <a:r>
              <a:rPr lang="en-US" altLang="en-US" sz="3200" b="1" dirty="0">
                <a:solidFill>
                  <a:schemeClr val="tx2"/>
                </a:solidFill>
              </a:rPr>
              <a:t>Developmental Abnormalities of the Optic Nerve Head</a:t>
            </a:r>
            <a:endParaRPr lang="en-US" altLang="en-US" sz="3200" dirty="0">
              <a:solidFill>
                <a:schemeClr val="tx2"/>
              </a:solidFill>
            </a:endParaRPr>
          </a:p>
        </p:txBody>
      </p:sp>
      <p:sp>
        <p:nvSpPr>
          <p:cNvPr id="72714" name="Slide Number Placeholder 1">
            <a:extLst>
              <a:ext uri="{FF2B5EF4-FFF2-40B4-BE49-F238E27FC236}">
                <a16:creationId xmlns:a16="http://schemas.microsoft.com/office/drawing/2014/main" id="{5B3081D5-FB71-485F-BEDC-27C942BEBDCC}"/>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CD6E4F79-DE34-482C-8D44-B77924755C84}" type="slidenum">
              <a:rPr lang="en-US" altLang="en-US" sz="1000"/>
              <a:pPr>
                <a:spcBef>
                  <a:spcPct val="0"/>
                </a:spcBef>
                <a:buClrTx/>
                <a:buSzTx/>
                <a:buFontTx/>
                <a:buNone/>
              </a:pPr>
              <a:t>170</a:t>
            </a:fld>
            <a:endParaRPr lang="en-US" altLang="en-US" sz="1000"/>
          </a:p>
        </p:txBody>
      </p:sp>
      <p:sp>
        <p:nvSpPr>
          <p:cNvPr id="2" name="Oval 1">
            <a:extLst>
              <a:ext uri="{FF2B5EF4-FFF2-40B4-BE49-F238E27FC236}">
                <a16:creationId xmlns:a16="http://schemas.microsoft.com/office/drawing/2014/main" id="{AFEB27A0-19F2-41EF-A9E6-D7C18CDD2140}"/>
              </a:ext>
            </a:extLst>
          </p:cNvPr>
          <p:cNvSpPr/>
          <p:nvPr/>
        </p:nvSpPr>
        <p:spPr>
          <a:xfrm>
            <a:off x="1602547" y="4876800"/>
            <a:ext cx="2949575" cy="762000"/>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TextBox 4">
            <a:extLst>
              <a:ext uri="{FF2B5EF4-FFF2-40B4-BE49-F238E27FC236}">
                <a16:creationId xmlns:a16="http://schemas.microsoft.com/office/drawing/2014/main" id="{F060D39A-755A-8B15-13AE-0CE53906AF14}"/>
              </a:ext>
            </a:extLst>
          </p:cNvPr>
          <p:cNvSpPr txBox="1"/>
          <p:nvPr/>
        </p:nvSpPr>
        <p:spPr>
          <a:xfrm>
            <a:off x="4480544" y="4719191"/>
            <a:ext cx="4259499" cy="1077218"/>
          </a:xfrm>
          <a:prstGeom prst="rect">
            <a:avLst/>
          </a:prstGeom>
          <a:noFill/>
        </p:spPr>
        <p:txBody>
          <a:bodyPr wrap="none" rtlCol="0">
            <a:spAutoFit/>
          </a:bodyPr>
          <a:lstStyle/>
          <a:p>
            <a:r>
              <a:rPr lang="en-US" sz="1600" i="1" dirty="0">
                <a:solidFill>
                  <a:srgbClr val="0000FF"/>
                </a:solidFill>
              </a:rPr>
              <a:t>What triad constitutes de </a:t>
            </a:r>
            <a:r>
              <a:rPr lang="en-US" sz="1600" i="1" dirty="0" err="1">
                <a:solidFill>
                  <a:srgbClr val="0000FF"/>
                </a:solidFill>
              </a:rPr>
              <a:t>Morsier</a:t>
            </a:r>
            <a:r>
              <a:rPr lang="en-US" sz="1600" i="1" dirty="0">
                <a:solidFill>
                  <a:srgbClr val="0000FF"/>
                </a:solidFill>
              </a:rPr>
              <a:t> syndrome?</a:t>
            </a:r>
          </a:p>
          <a:p>
            <a:r>
              <a:rPr lang="en-US" sz="1600" dirty="0">
                <a:solidFill>
                  <a:srgbClr val="0000FF"/>
                </a:solidFill>
              </a:rPr>
              <a:t>--Optic</a:t>
            </a:r>
            <a:r>
              <a:rPr lang="en-US" sz="1600" b="1" dirty="0">
                <a:solidFill>
                  <a:srgbClr val="0000FF"/>
                </a:solidFill>
              </a:rPr>
              <a:t> </a:t>
            </a:r>
            <a:r>
              <a:rPr lang="en-US" sz="1600" dirty="0">
                <a:solidFill>
                  <a:srgbClr val="0000FF"/>
                </a:solidFill>
              </a:rPr>
              <a:t>nerve hypoplasia (duh)</a:t>
            </a:r>
          </a:p>
          <a:p>
            <a:r>
              <a:rPr lang="en-US" sz="1600" dirty="0">
                <a:solidFill>
                  <a:srgbClr val="0000FF"/>
                </a:solidFill>
              </a:rPr>
              <a:t>--Absence of the septum pellucidum</a:t>
            </a:r>
          </a:p>
          <a:p>
            <a:r>
              <a:rPr lang="en-US" sz="1600" dirty="0">
                <a:solidFill>
                  <a:schemeClr val="bg1">
                    <a:lumMod val="75000"/>
                  </a:schemeClr>
                </a:solidFill>
              </a:rPr>
              <a:t>--</a:t>
            </a:r>
            <a:r>
              <a:rPr lang="en-US" sz="1600" b="1" i="1" dirty="0">
                <a:solidFill>
                  <a:schemeClr val="bg1">
                    <a:lumMod val="75000"/>
                  </a:schemeClr>
                </a:solidFill>
              </a:rPr>
              <a:t>?</a:t>
            </a:r>
            <a:endParaRPr lang="en-US" sz="1500" b="1" i="1" dirty="0">
              <a:solidFill>
                <a:schemeClr val="bg1">
                  <a:lumMod val="75000"/>
                </a:schemeClr>
              </a:solidFill>
            </a:endParaRPr>
          </a:p>
        </p:txBody>
      </p:sp>
    </p:spTree>
    <p:extLst>
      <p:ext uri="{BB962C8B-B14F-4D97-AF65-F5344CB8AC3E}">
        <p14:creationId xmlns:p14="http://schemas.microsoft.com/office/powerpoint/2010/main" val="2387601867"/>
      </p:ext>
    </p:extLst>
  </p:cSld>
  <p:clrMapOvr>
    <a:masterClrMapping/>
  </p:clrMapOvr>
</p:sld>
</file>

<file path=ppt/slides/slide1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2706" name="Text Box 2">
            <a:extLst>
              <a:ext uri="{FF2B5EF4-FFF2-40B4-BE49-F238E27FC236}">
                <a16:creationId xmlns:a16="http://schemas.microsoft.com/office/drawing/2014/main" id="{9DE9259B-4256-4053-9CF7-FE63D8A9B23F}"/>
              </a:ext>
            </a:extLst>
          </p:cNvPr>
          <p:cNvSpPr txBox="1">
            <a:spLocks noChangeArrowheads="1"/>
          </p:cNvSpPr>
          <p:nvPr/>
        </p:nvSpPr>
        <p:spPr bwMode="auto">
          <a:xfrm>
            <a:off x="1622425" y="1828800"/>
            <a:ext cx="7292975" cy="36909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400" dirty="0">
                <a:solidFill>
                  <a:schemeClr val="bg1">
                    <a:lumMod val="75000"/>
                  </a:schemeClr>
                </a:solidFill>
              </a:rPr>
              <a:t>What are the</a:t>
            </a:r>
            <a:r>
              <a:rPr lang="en-US" altLang="en-US" sz="3600" b="1" i="1" dirty="0">
                <a:solidFill>
                  <a:schemeClr val="bg1">
                    <a:lumMod val="75000"/>
                  </a:schemeClr>
                </a:solidFill>
              </a:rPr>
              <a:t> 4 D’s </a:t>
            </a:r>
            <a:r>
              <a:rPr lang="en-US" altLang="en-US" sz="2400" dirty="0">
                <a:solidFill>
                  <a:schemeClr val="bg1">
                    <a:lumMod val="75000"/>
                  </a:schemeClr>
                </a:solidFill>
              </a:rPr>
              <a:t>of optic nerve hypoplasia?</a:t>
            </a:r>
            <a:endParaRPr lang="en-US" altLang="en-US" sz="3600" dirty="0">
              <a:solidFill>
                <a:schemeClr val="bg1">
                  <a:lumMod val="75000"/>
                </a:schemeClr>
              </a:solidFill>
            </a:endParaRPr>
          </a:p>
          <a:p>
            <a:pPr eaLnBrk="1" hangingPunct="1">
              <a:spcBef>
                <a:spcPct val="0"/>
              </a:spcBef>
              <a:buClrTx/>
              <a:buSzTx/>
              <a:buFontTx/>
              <a:buNone/>
            </a:pPr>
            <a:endParaRPr lang="en-US" altLang="en-US" sz="2800" dirty="0">
              <a:solidFill>
                <a:schemeClr val="bg1">
                  <a:lumMod val="75000"/>
                </a:schemeClr>
              </a:solidFill>
            </a:endParaRPr>
          </a:p>
          <a:p>
            <a:pPr eaLnBrk="1" hangingPunct="1">
              <a:spcBef>
                <a:spcPct val="0"/>
              </a:spcBef>
              <a:buClrTx/>
              <a:buSzTx/>
              <a:buFontTx/>
              <a:buNone/>
            </a:pPr>
            <a:r>
              <a:rPr lang="en-US" altLang="en-US" sz="2000" dirty="0">
                <a:solidFill>
                  <a:schemeClr val="bg1">
                    <a:lumMod val="75000"/>
                  </a:schemeClr>
                </a:solidFill>
              </a:rPr>
              <a:t>--</a:t>
            </a:r>
            <a:r>
              <a:rPr lang="en-US" altLang="en-US" sz="2800" b="1" i="1" dirty="0">
                <a:solidFill>
                  <a:schemeClr val="bg1">
                    <a:lumMod val="75000"/>
                  </a:schemeClr>
                </a:solidFill>
              </a:rPr>
              <a:t>D</a:t>
            </a:r>
            <a:r>
              <a:rPr lang="en-US" altLang="en-US" sz="2000" i="1" dirty="0">
                <a:solidFill>
                  <a:schemeClr val="bg1">
                    <a:lumMod val="75000"/>
                  </a:schemeClr>
                </a:solidFill>
              </a:rPr>
              <a:t>rink</a:t>
            </a:r>
            <a:r>
              <a:rPr lang="en-US" altLang="en-US" sz="2000" dirty="0">
                <a:solidFill>
                  <a:schemeClr val="bg1">
                    <a:lumMod val="75000"/>
                  </a:schemeClr>
                </a:solidFill>
              </a:rPr>
              <a:t> (</a:t>
            </a:r>
            <a:r>
              <a:rPr lang="en-US" altLang="en-US" sz="2000" dirty="0" err="1">
                <a:solidFill>
                  <a:schemeClr val="bg1">
                    <a:lumMod val="75000"/>
                  </a:schemeClr>
                </a:solidFill>
              </a:rPr>
              <a:t>ie</a:t>
            </a:r>
            <a:r>
              <a:rPr lang="en-US" altLang="en-US" sz="2000" dirty="0">
                <a:solidFill>
                  <a:schemeClr val="bg1">
                    <a:lumMod val="75000"/>
                  </a:schemeClr>
                </a:solidFill>
              </a:rPr>
              <a:t>, heavy EtOH consumption during pregnancy)</a:t>
            </a:r>
          </a:p>
          <a:p>
            <a:pPr eaLnBrk="1" hangingPunct="1">
              <a:spcBef>
                <a:spcPct val="0"/>
              </a:spcBef>
              <a:buClrTx/>
              <a:buSzTx/>
              <a:buFontTx/>
              <a:buNone/>
            </a:pPr>
            <a:endParaRPr lang="en-US" altLang="en-US" sz="2000" dirty="0">
              <a:solidFill>
                <a:schemeClr val="bg1">
                  <a:lumMod val="75000"/>
                </a:schemeClr>
              </a:solidFill>
            </a:endParaRPr>
          </a:p>
          <a:p>
            <a:pPr eaLnBrk="1" hangingPunct="1">
              <a:spcBef>
                <a:spcPct val="0"/>
              </a:spcBef>
              <a:buClrTx/>
              <a:buSzTx/>
              <a:buFontTx/>
              <a:buNone/>
            </a:pPr>
            <a:r>
              <a:rPr lang="en-US" altLang="en-US" sz="2000" dirty="0">
                <a:solidFill>
                  <a:schemeClr val="bg1">
                    <a:lumMod val="75000"/>
                  </a:schemeClr>
                </a:solidFill>
              </a:rPr>
              <a:t>--</a:t>
            </a:r>
            <a:r>
              <a:rPr lang="en-US" altLang="en-US" sz="2800" b="1" i="1" dirty="0">
                <a:solidFill>
                  <a:schemeClr val="bg1">
                    <a:lumMod val="75000"/>
                  </a:schemeClr>
                </a:solidFill>
              </a:rPr>
              <a:t>D</a:t>
            </a:r>
            <a:r>
              <a:rPr lang="en-US" altLang="en-US" sz="2000" i="1" dirty="0">
                <a:solidFill>
                  <a:schemeClr val="bg1">
                    <a:lumMod val="75000"/>
                  </a:schemeClr>
                </a:solidFill>
              </a:rPr>
              <a:t>iabetes</a:t>
            </a:r>
            <a:endParaRPr lang="en-US" altLang="en-US" sz="2000" dirty="0">
              <a:solidFill>
                <a:schemeClr val="bg1">
                  <a:lumMod val="75000"/>
                </a:schemeClr>
              </a:solidFill>
            </a:endParaRPr>
          </a:p>
          <a:p>
            <a:pPr eaLnBrk="1" hangingPunct="1">
              <a:spcBef>
                <a:spcPct val="0"/>
              </a:spcBef>
              <a:buClrTx/>
              <a:buSzTx/>
              <a:buFontTx/>
              <a:buNone/>
            </a:pPr>
            <a:endParaRPr lang="en-US" altLang="en-US" sz="2000" dirty="0">
              <a:solidFill>
                <a:schemeClr val="bg1">
                  <a:lumMod val="75000"/>
                </a:schemeClr>
              </a:solidFill>
            </a:endParaRPr>
          </a:p>
          <a:p>
            <a:pPr eaLnBrk="1" hangingPunct="1">
              <a:spcBef>
                <a:spcPct val="0"/>
              </a:spcBef>
              <a:buClrTx/>
              <a:buSzTx/>
              <a:buFontTx/>
              <a:buNone/>
            </a:pPr>
            <a:r>
              <a:rPr lang="en-US" altLang="en-US" sz="2000" dirty="0">
                <a:solidFill>
                  <a:schemeClr val="bg1">
                    <a:lumMod val="75000"/>
                  </a:schemeClr>
                </a:solidFill>
              </a:rPr>
              <a:t>--</a:t>
            </a:r>
            <a:r>
              <a:rPr lang="en-US" altLang="en-US" sz="2800" b="1" i="1" dirty="0">
                <a:solidFill>
                  <a:schemeClr val="bg1">
                    <a:lumMod val="75000"/>
                  </a:schemeClr>
                </a:solidFill>
              </a:rPr>
              <a:t>D</a:t>
            </a:r>
            <a:r>
              <a:rPr lang="en-US" altLang="en-US" sz="2000" i="1" dirty="0">
                <a:solidFill>
                  <a:schemeClr val="bg1">
                    <a:lumMod val="75000"/>
                  </a:schemeClr>
                </a:solidFill>
              </a:rPr>
              <a:t>rugs</a:t>
            </a:r>
            <a:r>
              <a:rPr lang="en-US" altLang="en-US" sz="2000" dirty="0">
                <a:solidFill>
                  <a:schemeClr val="bg1">
                    <a:lumMod val="75000"/>
                  </a:schemeClr>
                </a:solidFill>
              </a:rPr>
              <a:t> (especially </a:t>
            </a:r>
            <a:r>
              <a:rPr lang="en-US" altLang="en-US" sz="2800" b="1" i="1" dirty="0">
                <a:solidFill>
                  <a:schemeClr val="bg1">
                    <a:lumMod val="75000"/>
                  </a:schemeClr>
                </a:solidFill>
              </a:rPr>
              <a:t>D</a:t>
            </a:r>
            <a:r>
              <a:rPr lang="en-US" altLang="en-US" sz="2000" dirty="0">
                <a:solidFill>
                  <a:schemeClr val="bg1">
                    <a:lumMod val="75000"/>
                  </a:schemeClr>
                </a:solidFill>
              </a:rPr>
              <a:t>ilantin or other seizure meds)</a:t>
            </a:r>
          </a:p>
          <a:p>
            <a:pPr eaLnBrk="1" hangingPunct="1">
              <a:spcBef>
                <a:spcPct val="0"/>
              </a:spcBef>
              <a:buClrTx/>
              <a:buSzTx/>
              <a:buFontTx/>
              <a:buNone/>
            </a:pPr>
            <a:endParaRPr lang="en-US" altLang="en-US" sz="2000" dirty="0">
              <a:solidFill>
                <a:schemeClr val="bg1">
                  <a:lumMod val="75000"/>
                </a:schemeClr>
              </a:solidFill>
            </a:endParaRPr>
          </a:p>
          <a:p>
            <a:pPr eaLnBrk="1" hangingPunct="1">
              <a:spcBef>
                <a:spcPct val="0"/>
              </a:spcBef>
              <a:buClrTx/>
              <a:buSzTx/>
              <a:buFontTx/>
              <a:buNone/>
            </a:pPr>
            <a:r>
              <a:rPr lang="en-US" altLang="en-US" sz="2000" dirty="0">
                <a:solidFill>
                  <a:schemeClr val="bg1">
                    <a:lumMod val="75000"/>
                  </a:schemeClr>
                </a:solidFill>
              </a:rPr>
              <a:t>--</a:t>
            </a:r>
            <a:r>
              <a:rPr lang="en-US" altLang="en-US" sz="2800" b="1" i="1" dirty="0">
                <a:solidFill>
                  <a:srgbClr val="0000FF"/>
                </a:solidFill>
              </a:rPr>
              <a:t>D</a:t>
            </a:r>
            <a:r>
              <a:rPr lang="en-US" altLang="en-US" sz="2000" i="1" dirty="0">
                <a:solidFill>
                  <a:srgbClr val="0000FF"/>
                </a:solidFill>
              </a:rPr>
              <a:t>e </a:t>
            </a:r>
            <a:r>
              <a:rPr lang="en-US" altLang="en-US" sz="2000" i="1" dirty="0" err="1">
                <a:solidFill>
                  <a:srgbClr val="0000FF"/>
                </a:solidFill>
              </a:rPr>
              <a:t>Morsier</a:t>
            </a:r>
            <a:r>
              <a:rPr lang="en-US" altLang="en-US" sz="2000" i="1" dirty="0">
                <a:solidFill>
                  <a:srgbClr val="0000FF"/>
                </a:solidFill>
              </a:rPr>
              <a:t> syndrome</a:t>
            </a:r>
          </a:p>
        </p:txBody>
      </p:sp>
      <p:sp>
        <p:nvSpPr>
          <p:cNvPr id="72713" name="Rectangle 10">
            <a:extLst>
              <a:ext uri="{FF2B5EF4-FFF2-40B4-BE49-F238E27FC236}">
                <a16:creationId xmlns:a16="http://schemas.microsoft.com/office/drawing/2014/main" id="{ADC55893-8A85-4BBB-BE92-6B823A41B997}"/>
              </a:ext>
            </a:extLst>
          </p:cNvPr>
          <p:cNvSpPr>
            <a:spLocks noChangeArrowheads="1"/>
          </p:cNvSpPr>
          <p:nvPr/>
        </p:nvSpPr>
        <p:spPr bwMode="auto">
          <a:xfrm>
            <a:off x="457200" y="122238"/>
            <a:ext cx="7543800" cy="8683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b"/>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ct val="85000"/>
              </a:lnSpc>
              <a:spcBef>
                <a:spcPct val="0"/>
              </a:spcBef>
              <a:buClrTx/>
              <a:buSzTx/>
              <a:buFontTx/>
              <a:buNone/>
            </a:pPr>
            <a:r>
              <a:rPr lang="en-US" altLang="en-US" sz="3200" b="1" dirty="0">
                <a:solidFill>
                  <a:schemeClr val="tx2"/>
                </a:solidFill>
              </a:rPr>
              <a:t>Developmental Abnormalities of the Optic Nerve Head</a:t>
            </a:r>
            <a:endParaRPr lang="en-US" altLang="en-US" sz="3200" dirty="0">
              <a:solidFill>
                <a:schemeClr val="tx2"/>
              </a:solidFill>
            </a:endParaRPr>
          </a:p>
        </p:txBody>
      </p:sp>
      <p:sp>
        <p:nvSpPr>
          <p:cNvPr id="72714" name="Slide Number Placeholder 1">
            <a:extLst>
              <a:ext uri="{FF2B5EF4-FFF2-40B4-BE49-F238E27FC236}">
                <a16:creationId xmlns:a16="http://schemas.microsoft.com/office/drawing/2014/main" id="{5B3081D5-FB71-485F-BEDC-27C942BEBDCC}"/>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CD6E4F79-DE34-482C-8D44-B77924755C84}" type="slidenum">
              <a:rPr lang="en-US" altLang="en-US" sz="1000"/>
              <a:pPr>
                <a:spcBef>
                  <a:spcPct val="0"/>
                </a:spcBef>
                <a:buClrTx/>
                <a:buSzTx/>
                <a:buFontTx/>
                <a:buNone/>
              </a:pPr>
              <a:t>171</a:t>
            </a:fld>
            <a:endParaRPr lang="en-US" altLang="en-US" sz="1000"/>
          </a:p>
        </p:txBody>
      </p:sp>
      <p:sp>
        <p:nvSpPr>
          <p:cNvPr id="2" name="Oval 1">
            <a:extLst>
              <a:ext uri="{FF2B5EF4-FFF2-40B4-BE49-F238E27FC236}">
                <a16:creationId xmlns:a16="http://schemas.microsoft.com/office/drawing/2014/main" id="{AFEB27A0-19F2-41EF-A9E6-D7C18CDD2140}"/>
              </a:ext>
            </a:extLst>
          </p:cNvPr>
          <p:cNvSpPr/>
          <p:nvPr/>
        </p:nvSpPr>
        <p:spPr>
          <a:xfrm>
            <a:off x="1602547" y="4876800"/>
            <a:ext cx="2949575" cy="762000"/>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TextBox 4">
            <a:extLst>
              <a:ext uri="{FF2B5EF4-FFF2-40B4-BE49-F238E27FC236}">
                <a16:creationId xmlns:a16="http://schemas.microsoft.com/office/drawing/2014/main" id="{F060D39A-755A-8B15-13AE-0CE53906AF14}"/>
              </a:ext>
            </a:extLst>
          </p:cNvPr>
          <p:cNvSpPr txBox="1"/>
          <p:nvPr/>
        </p:nvSpPr>
        <p:spPr>
          <a:xfrm>
            <a:off x="4480544" y="4719191"/>
            <a:ext cx="4259499" cy="1077218"/>
          </a:xfrm>
          <a:prstGeom prst="rect">
            <a:avLst/>
          </a:prstGeom>
          <a:noFill/>
        </p:spPr>
        <p:txBody>
          <a:bodyPr wrap="none" rtlCol="0">
            <a:spAutoFit/>
          </a:bodyPr>
          <a:lstStyle/>
          <a:p>
            <a:r>
              <a:rPr lang="en-US" sz="1600" i="1" dirty="0">
                <a:solidFill>
                  <a:srgbClr val="0000FF"/>
                </a:solidFill>
              </a:rPr>
              <a:t>What triad constitutes de </a:t>
            </a:r>
            <a:r>
              <a:rPr lang="en-US" sz="1600" i="1" dirty="0" err="1">
                <a:solidFill>
                  <a:srgbClr val="0000FF"/>
                </a:solidFill>
              </a:rPr>
              <a:t>Morsier</a:t>
            </a:r>
            <a:r>
              <a:rPr lang="en-US" sz="1600" i="1" dirty="0">
                <a:solidFill>
                  <a:srgbClr val="0000FF"/>
                </a:solidFill>
              </a:rPr>
              <a:t> syndrome?</a:t>
            </a:r>
          </a:p>
          <a:p>
            <a:r>
              <a:rPr lang="en-US" sz="1600" dirty="0">
                <a:solidFill>
                  <a:srgbClr val="0000FF"/>
                </a:solidFill>
              </a:rPr>
              <a:t>--Optic</a:t>
            </a:r>
            <a:r>
              <a:rPr lang="en-US" sz="1600" b="1" dirty="0">
                <a:solidFill>
                  <a:srgbClr val="0000FF"/>
                </a:solidFill>
              </a:rPr>
              <a:t> </a:t>
            </a:r>
            <a:r>
              <a:rPr lang="en-US" sz="1600" dirty="0">
                <a:solidFill>
                  <a:srgbClr val="0000FF"/>
                </a:solidFill>
              </a:rPr>
              <a:t>nerve hypoplasia (duh)</a:t>
            </a:r>
          </a:p>
          <a:p>
            <a:r>
              <a:rPr lang="en-US" sz="1600" dirty="0">
                <a:solidFill>
                  <a:srgbClr val="0000FF"/>
                </a:solidFill>
              </a:rPr>
              <a:t>--Absence of the septum pellucidum</a:t>
            </a:r>
          </a:p>
          <a:p>
            <a:r>
              <a:rPr lang="en-US" sz="1600" dirty="0">
                <a:solidFill>
                  <a:srgbClr val="0000FF"/>
                </a:solidFill>
              </a:rPr>
              <a:t>--Agenesis of the corpus callosum</a:t>
            </a:r>
            <a:endParaRPr lang="en-US" sz="1500" dirty="0">
              <a:solidFill>
                <a:srgbClr val="0000FF"/>
              </a:solidFill>
            </a:endParaRPr>
          </a:p>
        </p:txBody>
      </p:sp>
      <p:sp>
        <p:nvSpPr>
          <p:cNvPr id="8" name="Rectangle 7">
            <a:extLst>
              <a:ext uri="{FF2B5EF4-FFF2-40B4-BE49-F238E27FC236}">
                <a16:creationId xmlns:a16="http://schemas.microsoft.com/office/drawing/2014/main" id="{3A190C09-A110-475D-A0EC-FC2F0CA2FBAB}"/>
              </a:ext>
            </a:extLst>
          </p:cNvPr>
          <p:cNvSpPr/>
          <p:nvPr/>
        </p:nvSpPr>
        <p:spPr>
          <a:xfrm>
            <a:off x="6172200" y="5529262"/>
            <a:ext cx="1752600" cy="261938"/>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800" dirty="0">
                <a:solidFill>
                  <a:schemeClr val="tx1"/>
                </a:solidFill>
              </a:rPr>
              <a:t>two diff words</a:t>
            </a:r>
          </a:p>
        </p:txBody>
      </p:sp>
    </p:spTree>
    <p:extLst>
      <p:ext uri="{BB962C8B-B14F-4D97-AF65-F5344CB8AC3E}">
        <p14:creationId xmlns:p14="http://schemas.microsoft.com/office/powerpoint/2010/main" val="3994405860"/>
      </p:ext>
    </p:extLst>
  </p:cSld>
  <p:clrMapOvr>
    <a:masterClrMapping/>
  </p:clrMapOvr>
</p:sld>
</file>

<file path=ppt/slides/slide1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2706" name="Text Box 2">
            <a:extLst>
              <a:ext uri="{FF2B5EF4-FFF2-40B4-BE49-F238E27FC236}">
                <a16:creationId xmlns:a16="http://schemas.microsoft.com/office/drawing/2014/main" id="{9DE9259B-4256-4053-9CF7-FE63D8A9B23F}"/>
              </a:ext>
            </a:extLst>
          </p:cNvPr>
          <p:cNvSpPr txBox="1">
            <a:spLocks noChangeArrowheads="1"/>
          </p:cNvSpPr>
          <p:nvPr/>
        </p:nvSpPr>
        <p:spPr bwMode="auto">
          <a:xfrm>
            <a:off x="1622425" y="1828800"/>
            <a:ext cx="7292975" cy="36909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400" dirty="0">
                <a:solidFill>
                  <a:schemeClr val="bg1">
                    <a:lumMod val="75000"/>
                  </a:schemeClr>
                </a:solidFill>
              </a:rPr>
              <a:t>What are the</a:t>
            </a:r>
            <a:r>
              <a:rPr lang="en-US" altLang="en-US" sz="3600" b="1" i="1" dirty="0">
                <a:solidFill>
                  <a:schemeClr val="bg1">
                    <a:lumMod val="75000"/>
                  </a:schemeClr>
                </a:solidFill>
              </a:rPr>
              <a:t> 4 D’s </a:t>
            </a:r>
            <a:r>
              <a:rPr lang="en-US" altLang="en-US" sz="2400" dirty="0">
                <a:solidFill>
                  <a:schemeClr val="bg1">
                    <a:lumMod val="75000"/>
                  </a:schemeClr>
                </a:solidFill>
              </a:rPr>
              <a:t>of optic nerve hypoplasia?</a:t>
            </a:r>
            <a:endParaRPr lang="en-US" altLang="en-US" sz="3600" dirty="0">
              <a:solidFill>
                <a:schemeClr val="bg1">
                  <a:lumMod val="75000"/>
                </a:schemeClr>
              </a:solidFill>
            </a:endParaRPr>
          </a:p>
          <a:p>
            <a:pPr eaLnBrk="1" hangingPunct="1">
              <a:spcBef>
                <a:spcPct val="0"/>
              </a:spcBef>
              <a:buClrTx/>
              <a:buSzTx/>
              <a:buFontTx/>
              <a:buNone/>
            </a:pPr>
            <a:endParaRPr lang="en-US" altLang="en-US" sz="2800" dirty="0">
              <a:solidFill>
                <a:schemeClr val="bg1">
                  <a:lumMod val="75000"/>
                </a:schemeClr>
              </a:solidFill>
            </a:endParaRPr>
          </a:p>
          <a:p>
            <a:pPr eaLnBrk="1" hangingPunct="1">
              <a:spcBef>
                <a:spcPct val="0"/>
              </a:spcBef>
              <a:buClrTx/>
              <a:buSzTx/>
              <a:buFontTx/>
              <a:buNone/>
            </a:pPr>
            <a:r>
              <a:rPr lang="en-US" altLang="en-US" sz="2000" dirty="0">
                <a:solidFill>
                  <a:schemeClr val="bg1">
                    <a:lumMod val="75000"/>
                  </a:schemeClr>
                </a:solidFill>
              </a:rPr>
              <a:t>--</a:t>
            </a:r>
            <a:r>
              <a:rPr lang="en-US" altLang="en-US" sz="2800" b="1" i="1" dirty="0">
                <a:solidFill>
                  <a:schemeClr val="bg1">
                    <a:lumMod val="75000"/>
                  </a:schemeClr>
                </a:solidFill>
              </a:rPr>
              <a:t>D</a:t>
            </a:r>
            <a:r>
              <a:rPr lang="en-US" altLang="en-US" sz="2000" i="1" dirty="0">
                <a:solidFill>
                  <a:schemeClr val="bg1">
                    <a:lumMod val="75000"/>
                  </a:schemeClr>
                </a:solidFill>
              </a:rPr>
              <a:t>rink</a:t>
            </a:r>
            <a:r>
              <a:rPr lang="en-US" altLang="en-US" sz="2000" dirty="0">
                <a:solidFill>
                  <a:schemeClr val="bg1">
                    <a:lumMod val="75000"/>
                  </a:schemeClr>
                </a:solidFill>
              </a:rPr>
              <a:t> (</a:t>
            </a:r>
            <a:r>
              <a:rPr lang="en-US" altLang="en-US" sz="2000" dirty="0" err="1">
                <a:solidFill>
                  <a:schemeClr val="bg1">
                    <a:lumMod val="75000"/>
                  </a:schemeClr>
                </a:solidFill>
              </a:rPr>
              <a:t>ie</a:t>
            </a:r>
            <a:r>
              <a:rPr lang="en-US" altLang="en-US" sz="2000" dirty="0">
                <a:solidFill>
                  <a:schemeClr val="bg1">
                    <a:lumMod val="75000"/>
                  </a:schemeClr>
                </a:solidFill>
              </a:rPr>
              <a:t>, heavy EtOH consumption during pregnancy)</a:t>
            </a:r>
          </a:p>
          <a:p>
            <a:pPr eaLnBrk="1" hangingPunct="1">
              <a:spcBef>
                <a:spcPct val="0"/>
              </a:spcBef>
              <a:buClrTx/>
              <a:buSzTx/>
              <a:buFontTx/>
              <a:buNone/>
            </a:pPr>
            <a:endParaRPr lang="en-US" altLang="en-US" sz="2000" dirty="0">
              <a:solidFill>
                <a:schemeClr val="bg1">
                  <a:lumMod val="75000"/>
                </a:schemeClr>
              </a:solidFill>
            </a:endParaRPr>
          </a:p>
          <a:p>
            <a:pPr eaLnBrk="1" hangingPunct="1">
              <a:spcBef>
                <a:spcPct val="0"/>
              </a:spcBef>
              <a:buClrTx/>
              <a:buSzTx/>
              <a:buFontTx/>
              <a:buNone/>
            </a:pPr>
            <a:r>
              <a:rPr lang="en-US" altLang="en-US" sz="2000" dirty="0">
                <a:solidFill>
                  <a:schemeClr val="bg1">
                    <a:lumMod val="75000"/>
                  </a:schemeClr>
                </a:solidFill>
              </a:rPr>
              <a:t>--</a:t>
            </a:r>
            <a:r>
              <a:rPr lang="en-US" altLang="en-US" sz="2800" b="1" i="1" dirty="0">
                <a:solidFill>
                  <a:schemeClr val="bg1">
                    <a:lumMod val="75000"/>
                  </a:schemeClr>
                </a:solidFill>
              </a:rPr>
              <a:t>D</a:t>
            </a:r>
            <a:r>
              <a:rPr lang="en-US" altLang="en-US" sz="2000" i="1" dirty="0">
                <a:solidFill>
                  <a:schemeClr val="bg1">
                    <a:lumMod val="75000"/>
                  </a:schemeClr>
                </a:solidFill>
              </a:rPr>
              <a:t>iabetes</a:t>
            </a:r>
            <a:endParaRPr lang="en-US" altLang="en-US" sz="2000" dirty="0">
              <a:solidFill>
                <a:schemeClr val="bg1">
                  <a:lumMod val="75000"/>
                </a:schemeClr>
              </a:solidFill>
            </a:endParaRPr>
          </a:p>
          <a:p>
            <a:pPr eaLnBrk="1" hangingPunct="1">
              <a:spcBef>
                <a:spcPct val="0"/>
              </a:spcBef>
              <a:buClrTx/>
              <a:buSzTx/>
              <a:buFontTx/>
              <a:buNone/>
            </a:pPr>
            <a:endParaRPr lang="en-US" altLang="en-US" sz="2000" dirty="0">
              <a:solidFill>
                <a:schemeClr val="bg1">
                  <a:lumMod val="75000"/>
                </a:schemeClr>
              </a:solidFill>
            </a:endParaRPr>
          </a:p>
          <a:p>
            <a:pPr eaLnBrk="1" hangingPunct="1">
              <a:spcBef>
                <a:spcPct val="0"/>
              </a:spcBef>
              <a:buClrTx/>
              <a:buSzTx/>
              <a:buFontTx/>
              <a:buNone/>
            </a:pPr>
            <a:r>
              <a:rPr lang="en-US" altLang="en-US" sz="2000" dirty="0">
                <a:solidFill>
                  <a:schemeClr val="bg1">
                    <a:lumMod val="75000"/>
                  </a:schemeClr>
                </a:solidFill>
              </a:rPr>
              <a:t>--</a:t>
            </a:r>
            <a:r>
              <a:rPr lang="en-US" altLang="en-US" sz="2800" b="1" i="1" dirty="0">
                <a:solidFill>
                  <a:schemeClr val="bg1">
                    <a:lumMod val="75000"/>
                  </a:schemeClr>
                </a:solidFill>
              </a:rPr>
              <a:t>D</a:t>
            </a:r>
            <a:r>
              <a:rPr lang="en-US" altLang="en-US" sz="2000" i="1" dirty="0">
                <a:solidFill>
                  <a:schemeClr val="bg1">
                    <a:lumMod val="75000"/>
                  </a:schemeClr>
                </a:solidFill>
              </a:rPr>
              <a:t>rugs</a:t>
            </a:r>
            <a:r>
              <a:rPr lang="en-US" altLang="en-US" sz="2000" dirty="0">
                <a:solidFill>
                  <a:schemeClr val="bg1">
                    <a:lumMod val="75000"/>
                  </a:schemeClr>
                </a:solidFill>
              </a:rPr>
              <a:t> (especially </a:t>
            </a:r>
            <a:r>
              <a:rPr lang="en-US" altLang="en-US" sz="2800" b="1" i="1" dirty="0">
                <a:solidFill>
                  <a:schemeClr val="bg1">
                    <a:lumMod val="75000"/>
                  </a:schemeClr>
                </a:solidFill>
              </a:rPr>
              <a:t>D</a:t>
            </a:r>
            <a:r>
              <a:rPr lang="en-US" altLang="en-US" sz="2000" dirty="0">
                <a:solidFill>
                  <a:schemeClr val="bg1">
                    <a:lumMod val="75000"/>
                  </a:schemeClr>
                </a:solidFill>
              </a:rPr>
              <a:t>ilantin or other seizure meds)</a:t>
            </a:r>
          </a:p>
          <a:p>
            <a:pPr eaLnBrk="1" hangingPunct="1">
              <a:spcBef>
                <a:spcPct val="0"/>
              </a:spcBef>
              <a:buClrTx/>
              <a:buSzTx/>
              <a:buFontTx/>
              <a:buNone/>
            </a:pPr>
            <a:endParaRPr lang="en-US" altLang="en-US" sz="2000" dirty="0">
              <a:solidFill>
                <a:schemeClr val="bg1">
                  <a:lumMod val="75000"/>
                </a:schemeClr>
              </a:solidFill>
            </a:endParaRPr>
          </a:p>
          <a:p>
            <a:pPr eaLnBrk="1" hangingPunct="1">
              <a:spcBef>
                <a:spcPct val="0"/>
              </a:spcBef>
              <a:buClrTx/>
              <a:buSzTx/>
              <a:buFontTx/>
              <a:buNone/>
            </a:pPr>
            <a:r>
              <a:rPr lang="en-US" altLang="en-US" sz="2000" dirty="0">
                <a:solidFill>
                  <a:schemeClr val="bg1">
                    <a:lumMod val="75000"/>
                  </a:schemeClr>
                </a:solidFill>
              </a:rPr>
              <a:t>--</a:t>
            </a:r>
            <a:r>
              <a:rPr lang="en-US" altLang="en-US" sz="2800" b="1" i="1" dirty="0">
                <a:solidFill>
                  <a:srgbClr val="0000FF"/>
                </a:solidFill>
              </a:rPr>
              <a:t>D</a:t>
            </a:r>
            <a:r>
              <a:rPr lang="en-US" altLang="en-US" sz="2000" i="1" dirty="0">
                <a:solidFill>
                  <a:srgbClr val="0000FF"/>
                </a:solidFill>
              </a:rPr>
              <a:t>e </a:t>
            </a:r>
            <a:r>
              <a:rPr lang="en-US" altLang="en-US" sz="2000" i="1" dirty="0" err="1">
                <a:solidFill>
                  <a:srgbClr val="0000FF"/>
                </a:solidFill>
              </a:rPr>
              <a:t>Morsier</a:t>
            </a:r>
            <a:r>
              <a:rPr lang="en-US" altLang="en-US" sz="2000" i="1" dirty="0">
                <a:solidFill>
                  <a:srgbClr val="0000FF"/>
                </a:solidFill>
              </a:rPr>
              <a:t> syndrome</a:t>
            </a:r>
          </a:p>
        </p:txBody>
      </p:sp>
      <p:sp>
        <p:nvSpPr>
          <p:cNvPr id="72713" name="Rectangle 10">
            <a:extLst>
              <a:ext uri="{FF2B5EF4-FFF2-40B4-BE49-F238E27FC236}">
                <a16:creationId xmlns:a16="http://schemas.microsoft.com/office/drawing/2014/main" id="{ADC55893-8A85-4BBB-BE92-6B823A41B997}"/>
              </a:ext>
            </a:extLst>
          </p:cNvPr>
          <p:cNvSpPr>
            <a:spLocks noChangeArrowheads="1"/>
          </p:cNvSpPr>
          <p:nvPr/>
        </p:nvSpPr>
        <p:spPr bwMode="auto">
          <a:xfrm>
            <a:off x="457200" y="122238"/>
            <a:ext cx="7543800" cy="8683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b"/>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ct val="85000"/>
              </a:lnSpc>
              <a:spcBef>
                <a:spcPct val="0"/>
              </a:spcBef>
              <a:buClrTx/>
              <a:buSzTx/>
              <a:buFontTx/>
              <a:buNone/>
            </a:pPr>
            <a:r>
              <a:rPr lang="en-US" altLang="en-US" sz="3200" b="1" dirty="0">
                <a:solidFill>
                  <a:schemeClr val="tx2"/>
                </a:solidFill>
              </a:rPr>
              <a:t>Developmental Abnormalities of the Optic Nerve Head</a:t>
            </a:r>
            <a:endParaRPr lang="en-US" altLang="en-US" sz="3200" dirty="0">
              <a:solidFill>
                <a:schemeClr val="tx2"/>
              </a:solidFill>
            </a:endParaRPr>
          </a:p>
        </p:txBody>
      </p:sp>
      <p:sp>
        <p:nvSpPr>
          <p:cNvPr id="72714" name="Slide Number Placeholder 1">
            <a:extLst>
              <a:ext uri="{FF2B5EF4-FFF2-40B4-BE49-F238E27FC236}">
                <a16:creationId xmlns:a16="http://schemas.microsoft.com/office/drawing/2014/main" id="{5B3081D5-FB71-485F-BEDC-27C942BEBDCC}"/>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CD6E4F79-DE34-482C-8D44-B77924755C84}" type="slidenum">
              <a:rPr lang="en-US" altLang="en-US" sz="1000"/>
              <a:pPr>
                <a:spcBef>
                  <a:spcPct val="0"/>
                </a:spcBef>
                <a:buClrTx/>
                <a:buSzTx/>
                <a:buFontTx/>
                <a:buNone/>
              </a:pPr>
              <a:t>172</a:t>
            </a:fld>
            <a:endParaRPr lang="en-US" altLang="en-US" sz="1000"/>
          </a:p>
        </p:txBody>
      </p:sp>
      <p:sp>
        <p:nvSpPr>
          <p:cNvPr id="2" name="Oval 1">
            <a:extLst>
              <a:ext uri="{FF2B5EF4-FFF2-40B4-BE49-F238E27FC236}">
                <a16:creationId xmlns:a16="http://schemas.microsoft.com/office/drawing/2014/main" id="{AFEB27A0-19F2-41EF-A9E6-D7C18CDD2140}"/>
              </a:ext>
            </a:extLst>
          </p:cNvPr>
          <p:cNvSpPr/>
          <p:nvPr/>
        </p:nvSpPr>
        <p:spPr>
          <a:xfrm>
            <a:off x="1602547" y="4876800"/>
            <a:ext cx="2949575" cy="762000"/>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TextBox 3">
            <a:extLst>
              <a:ext uri="{FF2B5EF4-FFF2-40B4-BE49-F238E27FC236}">
                <a16:creationId xmlns:a16="http://schemas.microsoft.com/office/drawing/2014/main" id="{C5B51BA1-366B-29A0-A4AE-983446D4B4A9}"/>
              </a:ext>
            </a:extLst>
          </p:cNvPr>
          <p:cNvSpPr txBox="1"/>
          <p:nvPr/>
        </p:nvSpPr>
        <p:spPr>
          <a:xfrm>
            <a:off x="4480544" y="4719191"/>
            <a:ext cx="4259499" cy="1077218"/>
          </a:xfrm>
          <a:prstGeom prst="rect">
            <a:avLst/>
          </a:prstGeom>
          <a:noFill/>
        </p:spPr>
        <p:txBody>
          <a:bodyPr wrap="none" rtlCol="0">
            <a:spAutoFit/>
          </a:bodyPr>
          <a:lstStyle/>
          <a:p>
            <a:r>
              <a:rPr lang="en-US" sz="1600" i="1" dirty="0">
                <a:solidFill>
                  <a:srgbClr val="0000FF"/>
                </a:solidFill>
              </a:rPr>
              <a:t>What triad constitutes de </a:t>
            </a:r>
            <a:r>
              <a:rPr lang="en-US" sz="1600" i="1" dirty="0" err="1">
                <a:solidFill>
                  <a:srgbClr val="0000FF"/>
                </a:solidFill>
              </a:rPr>
              <a:t>Morsier</a:t>
            </a:r>
            <a:r>
              <a:rPr lang="en-US" sz="1600" i="1" dirty="0">
                <a:solidFill>
                  <a:srgbClr val="0000FF"/>
                </a:solidFill>
              </a:rPr>
              <a:t> syndrome?</a:t>
            </a:r>
          </a:p>
          <a:p>
            <a:r>
              <a:rPr lang="en-US" sz="1600" dirty="0">
                <a:solidFill>
                  <a:srgbClr val="0000FF"/>
                </a:solidFill>
              </a:rPr>
              <a:t>--Optic</a:t>
            </a:r>
            <a:r>
              <a:rPr lang="en-US" sz="1600" b="1" dirty="0">
                <a:solidFill>
                  <a:srgbClr val="0000FF"/>
                </a:solidFill>
              </a:rPr>
              <a:t> </a:t>
            </a:r>
            <a:r>
              <a:rPr lang="en-US" sz="1600" dirty="0">
                <a:solidFill>
                  <a:srgbClr val="0000FF"/>
                </a:solidFill>
              </a:rPr>
              <a:t>nerve hypoplasia (duh)</a:t>
            </a:r>
          </a:p>
          <a:p>
            <a:r>
              <a:rPr lang="en-US" sz="1600" dirty="0">
                <a:solidFill>
                  <a:srgbClr val="0000FF"/>
                </a:solidFill>
              </a:rPr>
              <a:t>--Absence of the septum pellucidum</a:t>
            </a:r>
          </a:p>
          <a:p>
            <a:r>
              <a:rPr lang="en-US" sz="1600" dirty="0">
                <a:solidFill>
                  <a:srgbClr val="0000FF"/>
                </a:solidFill>
              </a:rPr>
              <a:t>--Agenesis of the corpus callosum</a:t>
            </a:r>
            <a:endParaRPr lang="en-US" sz="1500" dirty="0">
              <a:solidFill>
                <a:srgbClr val="0000FF"/>
              </a:solidFill>
            </a:endParaRPr>
          </a:p>
        </p:txBody>
      </p:sp>
    </p:spTree>
    <p:extLst>
      <p:ext uri="{BB962C8B-B14F-4D97-AF65-F5344CB8AC3E}">
        <p14:creationId xmlns:p14="http://schemas.microsoft.com/office/powerpoint/2010/main" val="2462505018"/>
      </p:ext>
    </p:extLst>
  </p:cSld>
  <p:clrMapOvr>
    <a:masterClrMapping/>
  </p:clrMapOvr>
</p:sld>
</file>

<file path=ppt/slides/slide1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8" name="Slide Number Placeholder 1">
            <a:extLst>
              <a:ext uri="{FF2B5EF4-FFF2-40B4-BE49-F238E27FC236}">
                <a16:creationId xmlns:a16="http://schemas.microsoft.com/office/drawing/2014/main" id="{24272C14-98B9-49AA-A34A-661F3FF25627}"/>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1CD4852E-4C6E-4BB0-9F3B-E44927F1563F}" type="slidenum">
              <a:rPr lang="en-US" altLang="en-US" sz="1000"/>
              <a:pPr>
                <a:spcBef>
                  <a:spcPct val="0"/>
                </a:spcBef>
                <a:buClrTx/>
                <a:buSzTx/>
                <a:buFontTx/>
                <a:buNone/>
              </a:pPr>
              <a:t>173</a:t>
            </a:fld>
            <a:endParaRPr lang="en-US" altLang="en-US" sz="1000"/>
          </a:p>
        </p:txBody>
      </p:sp>
      <p:sp>
        <p:nvSpPr>
          <p:cNvPr id="17" name="Rectangle 16">
            <a:extLst>
              <a:ext uri="{FF2B5EF4-FFF2-40B4-BE49-F238E27FC236}">
                <a16:creationId xmlns:a16="http://schemas.microsoft.com/office/drawing/2014/main" id="{B313EDA2-A575-489D-9267-5F5D1E29595C}"/>
              </a:ext>
            </a:extLst>
          </p:cNvPr>
          <p:cNvSpPr>
            <a:spLocks noChangeArrowheads="1"/>
          </p:cNvSpPr>
          <p:nvPr/>
        </p:nvSpPr>
        <p:spPr bwMode="auto">
          <a:xfrm>
            <a:off x="457200" y="122238"/>
            <a:ext cx="7543800" cy="8683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b"/>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ct val="85000"/>
              </a:lnSpc>
              <a:spcBef>
                <a:spcPct val="0"/>
              </a:spcBef>
              <a:buClrTx/>
              <a:buSzTx/>
              <a:buFontTx/>
              <a:buNone/>
            </a:pPr>
            <a:r>
              <a:rPr lang="en-US" altLang="en-US" sz="3200" b="1" dirty="0">
                <a:solidFill>
                  <a:schemeClr val="tx2"/>
                </a:solidFill>
              </a:rPr>
              <a:t>Developmental Abnormalities of the Optic Nerve Head</a:t>
            </a:r>
            <a:endParaRPr lang="en-US" altLang="en-US" sz="3200" dirty="0">
              <a:solidFill>
                <a:schemeClr val="tx2"/>
              </a:solidFill>
            </a:endParaRPr>
          </a:p>
        </p:txBody>
      </p:sp>
      <p:sp>
        <p:nvSpPr>
          <p:cNvPr id="2" name="TextBox 1">
            <a:extLst>
              <a:ext uri="{FF2B5EF4-FFF2-40B4-BE49-F238E27FC236}">
                <a16:creationId xmlns:a16="http://schemas.microsoft.com/office/drawing/2014/main" id="{B9642A5A-246A-44D6-8361-062F83946247}"/>
              </a:ext>
            </a:extLst>
          </p:cNvPr>
          <p:cNvSpPr txBox="1"/>
          <p:nvPr/>
        </p:nvSpPr>
        <p:spPr>
          <a:xfrm>
            <a:off x="3396050" y="6107668"/>
            <a:ext cx="2351927" cy="369332"/>
          </a:xfrm>
          <a:prstGeom prst="rect">
            <a:avLst/>
          </a:prstGeom>
          <a:noFill/>
        </p:spPr>
        <p:txBody>
          <a:bodyPr wrap="none" rtlCol="0">
            <a:spAutoFit/>
          </a:bodyPr>
          <a:lstStyle/>
          <a:p>
            <a:pPr algn="ctr"/>
            <a:r>
              <a:rPr lang="en-US" dirty="0"/>
              <a:t>de </a:t>
            </a:r>
            <a:r>
              <a:rPr lang="en-US" dirty="0" err="1"/>
              <a:t>Morsier</a:t>
            </a:r>
            <a:r>
              <a:rPr lang="en-US" dirty="0"/>
              <a:t> syndrome</a:t>
            </a:r>
          </a:p>
        </p:txBody>
      </p:sp>
      <p:sp>
        <p:nvSpPr>
          <p:cNvPr id="3" name="TextBox 2">
            <a:extLst>
              <a:ext uri="{FF2B5EF4-FFF2-40B4-BE49-F238E27FC236}">
                <a16:creationId xmlns:a16="http://schemas.microsoft.com/office/drawing/2014/main" id="{5DC52B5E-F9C5-4693-A0CB-B4281296573A}"/>
              </a:ext>
            </a:extLst>
          </p:cNvPr>
          <p:cNvSpPr txBox="1"/>
          <p:nvPr/>
        </p:nvSpPr>
        <p:spPr>
          <a:xfrm>
            <a:off x="800100" y="4650074"/>
            <a:ext cx="7543800" cy="738664"/>
          </a:xfrm>
          <a:prstGeom prst="rect">
            <a:avLst/>
          </a:prstGeom>
          <a:noFill/>
        </p:spPr>
        <p:txBody>
          <a:bodyPr wrap="square" rtlCol="0">
            <a:spAutoFit/>
          </a:bodyPr>
          <a:lstStyle/>
          <a:p>
            <a:r>
              <a:rPr lang="en-US" sz="1400" i="0" dirty="0">
                <a:solidFill>
                  <a:srgbClr val="333333"/>
                </a:solidFill>
                <a:effectLst/>
                <a:latin typeface="+mn-lt"/>
              </a:rPr>
              <a:t>(A), MRI brain showing prominent cerebrospinal fluid spaces around optic nerve suggestive of optic nerve hypoplasia (yellow triangles). (B), absence of septum pellucidum (white triangle).  </a:t>
            </a:r>
          </a:p>
          <a:p>
            <a:r>
              <a:rPr lang="en-US" sz="1400" i="0" dirty="0">
                <a:solidFill>
                  <a:srgbClr val="333333"/>
                </a:solidFill>
                <a:effectLst/>
                <a:latin typeface="+mn-lt"/>
              </a:rPr>
              <a:t>(C), absence of septum pellucidum (white triangle)</a:t>
            </a:r>
            <a:endParaRPr lang="en-US" sz="1400" dirty="0">
              <a:latin typeface="+mn-lt"/>
            </a:endParaRPr>
          </a:p>
        </p:txBody>
      </p:sp>
      <p:pic>
        <p:nvPicPr>
          <p:cNvPr id="5" name="Picture 4">
            <a:extLst>
              <a:ext uri="{FF2B5EF4-FFF2-40B4-BE49-F238E27FC236}">
                <a16:creationId xmlns:a16="http://schemas.microsoft.com/office/drawing/2014/main" id="{8949227A-FA0F-448B-8455-B76CE8CDEB6A}"/>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533400" y="1828800"/>
            <a:ext cx="5169323" cy="2638633"/>
          </a:xfrm>
          <a:prstGeom prst="rect">
            <a:avLst/>
          </a:prstGeom>
        </p:spPr>
      </p:pic>
      <p:pic>
        <p:nvPicPr>
          <p:cNvPr id="7" name="Picture 6">
            <a:extLst>
              <a:ext uri="{FF2B5EF4-FFF2-40B4-BE49-F238E27FC236}">
                <a16:creationId xmlns:a16="http://schemas.microsoft.com/office/drawing/2014/main" id="{FED6D1DB-277C-4F8A-95A0-CD219B1718CD}"/>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5791200" y="1828800"/>
            <a:ext cx="2907539" cy="2638633"/>
          </a:xfrm>
          <a:prstGeom prst="rect">
            <a:avLst/>
          </a:prstGeom>
        </p:spPr>
      </p:pic>
    </p:spTree>
    <p:extLst>
      <p:ext uri="{BB962C8B-B14F-4D97-AF65-F5344CB8AC3E}">
        <p14:creationId xmlns:p14="http://schemas.microsoft.com/office/powerpoint/2010/main" val="139249104"/>
      </p:ext>
    </p:extLst>
  </p:cSld>
  <p:clrMapOvr>
    <a:masterClrMapping/>
  </p:clrMapOvr>
</p:sld>
</file>

<file path=ppt/slides/slide1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2706" name="Text Box 2">
            <a:extLst>
              <a:ext uri="{FF2B5EF4-FFF2-40B4-BE49-F238E27FC236}">
                <a16:creationId xmlns:a16="http://schemas.microsoft.com/office/drawing/2014/main" id="{9DE9259B-4256-4053-9CF7-FE63D8A9B23F}"/>
              </a:ext>
            </a:extLst>
          </p:cNvPr>
          <p:cNvSpPr txBox="1">
            <a:spLocks noChangeArrowheads="1"/>
          </p:cNvSpPr>
          <p:nvPr/>
        </p:nvSpPr>
        <p:spPr bwMode="auto">
          <a:xfrm>
            <a:off x="1622425" y="1828800"/>
            <a:ext cx="7292975" cy="36909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400" dirty="0">
                <a:solidFill>
                  <a:schemeClr val="bg1">
                    <a:lumMod val="75000"/>
                  </a:schemeClr>
                </a:solidFill>
              </a:rPr>
              <a:t>What are the</a:t>
            </a:r>
            <a:r>
              <a:rPr lang="en-US" altLang="en-US" sz="3600" b="1" i="1" dirty="0">
                <a:solidFill>
                  <a:schemeClr val="bg1">
                    <a:lumMod val="75000"/>
                  </a:schemeClr>
                </a:solidFill>
              </a:rPr>
              <a:t> 4 D’s </a:t>
            </a:r>
            <a:r>
              <a:rPr lang="en-US" altLang="en-US" sz="2400" dirty="0">
                <a:solidFill>
                  <a:schemeClr val="bg1">
                    <a:lumMod val="75000"/>
                  </a:schemeClr>
                </a:solidFill>
              </a:rPr>
              <a:t>of optic nerve hypoplasia?</a:t>
            </a:r>
            <a:endParaRPr lang="en-US" altLang="en-US" sz="3600" dirty="0">
              <a:solidFill>
                <a:schemeClr val="bg1">
                  <a:lumMod val="75000"/>
                </a:schemeClr>
              </a:solidFill>
            </a:endParaRPr>
          </a:p>
          <a:p>
            <a:pPr eaLnBrk="1" hangingPunct="1">
              <a:spcBef>
                <a:spcPct val="0"/>
              </a:spcBef>
              <a:buClrTx/>
              <a:buSzTx/>
              <a:buFontTx/>
              <a:buNone/>
            </a:pPr>
            <a:endParaRPr lang="en-US" altLang="en-US" sz="2800" dirty="0">
              <a:solidFill>
                <a:schemeClr val="bg1">
                  <a:lumMod val="75000"/>
                </a:schemeClr>
              </a:solidFill>
            </a:endParaRPr>
          </a:p>
          <a:p>
            <a:pPr eaLnBrk="1" hangingPunct="1">
              <a:spcBef>
                <a:spcPct val="0"/>
              </a:spcBef>
              <a:buClrTx/>
              <a:buSzTx/>
              <a:buFontTx/>
              <a:buNone/>
            </a:pPr>
            <a:r>
              <a:rPr lang="en-US" altLang="en-US" sz="2000" dirty="0">
                <a:solidFill>
                  <a:schemeClr val="bg1">
                    <a:lumMod val="75000"/>
                  </a:schemeClr>
                </a:solidFill>
              </a:rPr>
              <a:t>--</a:t>
            </a:r>
            <a:r>
              <a:rPr lang="en-US" altLang="en-US" sz="2800" b="1" i="1" dirty="0">
                <a:solidFill>
                  <a:schemeClr val="bg1">
                    <a:lumMod val="75000"/>
                  </a:schemeClr>
                </a:solidFill>
              </a:rPr>
              <a:t>D</a:t>
            </a:r>
            <a:r>
              <a:rPr lang="en-US" altLang="en-US" sz="2000" i="1" dirty="0">
                <a:solidFill>
                  <a:schemeClr val="bg1">
                    <a:lumMod val="75000"/>
                  </a:schemeClr>
                </a:solidFill>
              </a:rPr>
              <a:t>rink</a:t>
            </a:r>
            <a:r>
              <a:rPr lang="en-US" altLang="en-US" sz="2000" dirty="0">
                <a:solidFill>
                  <a:schemeClr val="bg1">
                    <a:lumMod val="75000"/>
                  </a:schemeClr>
                </a:solidFill>
              </a:rPr>
              <a:t> (</a:t>
            </a:r>
            <a:r>
              <a:rPr lang="en-US" altLang="en-US" sz="2000" dirty="0" err="1">
                <a:solidFill>
                  <a:schemeClr val="bg1">
                    <a:lumMod val="75000"/>
                  </a:schemeClr>
                </a:solidFill>
              </a:rPr>
              <a:t>ie</a:t>
            </a:r>
            <a:r>
              <a:rPr lang="en-US" altLang="en-US" sz="2000" dirty="0">
                <a:solidFill>
                  <a:schemeClr val="bg1">
                    <a:lumMod val="75000"/>
                  </a:schemeClr>
                </a:solidFill>
              </a:rPr>
              <a:t>, heavy EtOH consumption during pregnancy)</a:t>
            </a:r>
          </a:p>
          <a:p>
            <a:pPr eaLnBrk="1" hangingPunct="1">
              <a:spcBef>
                <a:spcPct val="0"/>
              </a:spcBef>
              <a:buClrTx/>
              <a:buSzTx/>
              <a:buFontTx/>
              <a:buNone/>
            </a:pPr>
            <a:endParaRPr lang="en-US" altLang="en-US" sz="2000" dirty="0">
              <a:solidFill>
                <a:schemeClr val="bg1">
                  <a:lumMod val="75000"/>
                </a:schemeClr>
              </a:solidFill>
            </a:endParaRPr>
          </a:p>
          <a:p>
            <a:pPr eaLnBrk="1" hangingPunct="1">
              <a:spcBef>
                <a:spcPct val="0"/>
              </a:spcBef>
              <a:buClrTx/>
              <a:buSzTx/>
              <a:buFontTx/>
              <a:buNone/>
            </a:pPr>
            <a:r>
              <a:rPr lang="en-US" altLang="en-US" sz="2000" dirty="0">
                <a:solidFill>
                  <a:schemeClr val="bg1">
                    <a:lumMod val="75000"/>
                  </a:schemeClr>
                </a:solidFill>
              </a:rPr>
              <a:t>--</a:t>
            </a:r>
            <a:r>
              <a:rPr lang="en-US" altLang="en-US" sz="2800" b="1" i="1" dirty="0">
                <a:solidFill>
                  <a:schemeClr val="bg1">
                    <a:lumMod val="75000"/>
                  </a:schemeClr>
                </a:solidFill>
              </a:rPr>
              <a:t>D</a:t>
            </a:r>
            <a:r>
              <a:rPr lang="en-US" altLang="en-US" sz="2000" i="1" dirty="0">
                <a:solidFill>
                  <a:schemeClr val="bg1">
                    <a:lumMod val="75000"/>
                  </a:schemeClr>
                </a:solidFill>
              </a:rPr>
              <a:t>iabetes</a:t>
            </a:r>
            <a:endParaRPr lang="en-US" altLang="en-US" sz="2000" dirty="0">
              <a:solidFill>
                <a:schemeClr val="bg1">
                  <a:lumMod val="75000"/>
                </a:schemeClr>
              </a:solidFill>
            </a:endParaRPr>
          </a:p>
          <a:p>
            <a:pPr eaLnBrk="1" hangingPunct="1">
              <a:spcBef>
                <a:spcPct val="0"/>
              </a:spcBef>
              <a:buClrTx/>
              <a:buSzTx/>
              <a:buFontTx/>
              <a:buNone/>
            </a:pPr>
            <a:endParaRPr lang="en-US" altLang="en-US" sz="2000" dirty="0">
              <a:solidFill>
                <a:schemeClr val="bg1">
                  <a:lumMod val="75000"/>
                </a:schemeClr>
              </a:solidFill>
            </a:endParaRPr>
          </a:p>
          <a:p>
            <a:pPr eaLnBrk="1" hangingPunct="1">
              <a:spcBef>
                <a:spcPct val="0"/>
              </a:spcBef>
              <a:buClrTx/>
              <a:buSzTx/>
              <a:buFontTx/>
              <a:buNone/>
            </a:pPr>
            <a:r>
              <a:rPr lang="en-US" altLang="en-US" sz="2000" dirty="0">
                <a:solidFill>
                  <a:schemeClr val="bg1">
                    <a:lumMod val="75000"/>
                  </a:schemeClr>
                </a:solidFill>
              </a:rPr>
              <a:t>--</a:t>
            </a:r>
            <a:r>
              <a:rPr lang="en-US" altLang="en-US" sz="2800" b="1" i="1" dirty="0">
                <a:solidFill>
                  <a:schemeClr val="bg1">
                    <a:lumMod val="75000"/>
                  </a:schemeClr>
                </a:solidFill>
              </a:rPr>
              <a:t>D</a:t>
            </a:r>
            <a:r>
              <a:rPr lang="en-US" altLang="en-US" sz="2000" i="1" dirty="0">
                <a:solidFill>
                  <a:schemeClr val="bg1">
                    <a:lumMod val="75000"/>
                  </a:schemeClr>
                </a:solidFill>
              </a:rPr>
              <a:t>rugs</a:t>
            </a:r>
            <a:r>
              <a:rPr lang="en-US" altLang="en-US" sz="2000" dirty="0">
                <a:solidFill>
                  <a:schemeClr val="bg1">
                    <a:lumMod val="75000"/>
                  </a:schemeClr>
                </a:solidFill>
              </a:rPr>
              <a:t> (especially </a:t>
            </a:r>
            <a:r>
              <a:rPr lang="en-US" altLang="en-US" sz="2800" b="1" i="1" dirty="0">
                <a:solidFill>
                  <a:schemeClr val="bg1">
                    <a:lumMod val="75000"/>
                  </a:schemeClr>
                </a:solidFill>
              </a:rPr>
              <a:t>D</a:t>
            </a:r>
            <a:r>
              <a:rPr lang="en-US" altLang="en-US" sz="2000" dirty="0">
                <a:solidFill>
                  <a:schemeClr val="bg1">
                    <a:lumMod val="75000"/>
                  </a:schemeClr>
                </a:solidFill>
              </a:rPr>
              <a:t>ilantin or other seizure meds)</a:t>
            </a:r>
          </a:p>
          <a:p>
            <a:pPr eaLnBrk="1" hangingPunct="1">
              <a:spcBef>
                <a:spcPct val="0"/>
              </a:spcBef>
              <a:buClrTx/>
              <a:buSzTx/>
              <a:buFontTx/>
              <a:buNone/>
            </a:pPr>
            <a:endParaRPr lang="en-US" altLang="en-US" sz="2000" dirty="0">
              <a:solidFill>
                <a:schemeClr val="bg1">
                  <a:lumMod val="75000"/>
                </a:schemeClr>
              </a:solidFill>
            </a:endParaRPr>
          </a:p>
          <a:p>
            <a:pPr eaLnBrk="1" hangingPunct="1">
              <a:spcBef>
                <a:spcPct val="0"/>
              </a:spcBef>
              <a:buClrTx/>
              <a:buSzTx/>
              <a:buFontTx/>
              <a:buNone/>
            </a:pPr>
            <a:r>
              <a:rPr lang="en-US" altLang="en-US" sz="2000" dirty="0">
                <a:solidFill>
                  <a:schemeClr val="bg1">
                    <a:lumMod val="75000"/>
                  </a:schemeClr>
                </a:solidFill>
              </a:rPr>
              <a:t>--</a:t>
            </a:r>
            <a:r>
              <a:rPr lang="en-US" altLang="en-US" sz="2800" b="1" i="1" dirty="0">
                <a:solidFill>
                  <a:srgbClr val="0000FF"/>
                </a:solidFill>
              </a:rPr>
              <a:t>D</a:t>
            </a:r>
            <a:r>
              <a:rPr lang="en-US" altLang="en-US" sz="2000" i="1" dirty="0">
                <a:solidFill>
                  <a:srgbClr val="0000FF"/>
                </a:solidFill>
              </a:rPr>
              <a:t>e </a:t>
            </a:r>
            <a:r>
              <a:rPr lang="en-US" altLang="en-US" sz="2000" i="1" dirty="0" err="1">
                <a:solidFill>
                  <a:srgbClr val="0000FF"/>
                </a:solidFill>
              </a:rPr>
              <a:t>Morsier</a:t>
            </a:r>
            <a:r>
              <a:rPr lang="en-US" altLang="en-US" sz="2000" i="1" dirty="0">
                <a:solidFill>
                  <a:srgbClr val="0000FF"/>
                </a:solidFill>
              </a:rPr>
              <a:t> syndrome</a:t>
            </a:r>
          </a:p>
        </p:txBody>
      </p:sp>
      <p:sp>
        <p:nvSpPr>
          <p:cNvPr id="72713" name="Rectangle 10">
            <a:extLst>
              <a:ext uri="{FF2B5EF4-FFF2-40B4-BE49-F238E27FC236}">
                <a16:creationId xmlns:a16="http://schemas.microsoft.com/office/drawing/2014/main" id="{ADC55893-8A85-4BBB-BE92-6B823A41B997}"/>
              </a:ext>
            </a:extLst>
          </p:cNvPr>
          <p:cNvSpPr>
            <a:spLocks noChangeArrowheads="1"/>
          </p:cNvSpPr>
          <p:nvPr/>
        </p:nvSpPr>
        <p:spPr bwMode="auto">
          <a:xfrm>
            <a:off x="457200" y="122238"/>
            <a:ext cx="7543800" cy="8683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b"/>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ct val="85000"/>
              </a:lnSpc>
              <a:spcBef>
                <a:spcPct val="0"/>
              </a:spcBef>
              <a:buClrTx/>
              <a:buSzTx/>
              <a:buFontTx/>
              <a:buNone/>
            </a:pPr>
            <a:r>
              <a:rPr lang="en-US" altLang="en-US" sz="3200" b="1" dirty="0">
                <a:solidFill>
                  <a:schemeClr val="tx2"/>
                </a:solidFill>
              </a:rPr>
              <a:t>Developmental Abnormalities of the Optic Nerve Head</a:t>
            </a:r>
            <a:endParaRPr lang="en-US" altLang="en-US" sz="3200" dirty="0">
              <a:solidFill>
                <a:schemeClr val="tx2"/>
              </a:solidFill>
            </a:endParaRPr>
          </a:p>
        </p:txBody>
      </p:sp>
      <p:sp>
        <p:nvSpPr>
          <p:cNvPr id="72714" name="Slide Number Placeholder 1">
            <a:extLst>
              <a:ext uri="{FF2B5EF4-FFF2-40B4-BE49-F238E27FC236}">
                <a16:creationId xmlns:a16="http://schemas.microsoft.com/office/drawing/2014/main" id="{5B3081D5-FB71-485F-BEDC-27C942BEBDCC}"/>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CD6E4F79-DE34-482C-8D44-B77924755C84}" type="slidenum">
              <a:rPr lang="en-US" altLang="en-US" sz="1000"/>
              <a:pPr>
                <a:spcBef>
                  <a:spcPct val="0"/>
                </a:spcBef>
                <a:buClrTx/>
                <a:buSzTx/>
                <a:buFontTx/>
                <a:buNone/>
              </a:pPr>
              <a:t>174</a:t>
            </a:fld>
            <a:endParaRPr lang="en-US" altLang="en-US" sz="1000"/>
          </a:p>
        </p:txBody>
      </p:sp>
      <p:sp>
        <p:nvSpPr>
          <p:cNvPr id="2" name="Oval 1">
            <a:extLst>
              <a:ext uri="{FF2B5EF4-FFF2-40B4-BE49-F238E27FC236}">
                <a16:creationId xmlns:a16="http://schemas.microsoft.com/office/drawing/2014/main" id="{AFEB27A0-19F2-41EF-A9E6-D7C18CDD2140}"/>
              </a:ext>
            </a:extLst>
          </p:cNvPr>
          <p:cNvSpPr/>
          <p:nvPr/>
        </p:nvSpPr>
        <p:spPr>
          <a:xfrm>
            <a:off x="1602547" y="4876800"/>
            <a:ext cx="2949575" cy="762000"/>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TextBox 3">
            <a:extLst>
              <a:ext uri="{FF2B5EF4-FFF2-40B4-BE49-F238E27FC236}">
                <a16:creationId xmlns:a16="http://schemas.microsoft.com/office/drawing/2014/main" id="{896BA050-FD67-490B-B38B-29D0F187BB5D}"/>
              </a:ext>
            </a:extLst>
          </p:cNvPr>
          <p:cNvSpPr txBox="1"/>
          <p:nvPr/>
        </p:nvSpPr>
        <p:spPr>
          <a:xfrm>
            <a:off x="4104368" y="5943600"/>
            <a:ext cx="4878259" cy="523220"/>
          </a:xfrm>
          <a:prstGeom prst="rect">
            <a:avLst/>
          </a:prstGeom>
          <a:solidFill>
            <a:schemeClr val="accent1">
              <a:lumMod val="40000"/>
              <a:lumOff val="60000"/>
            </a:schemeClr>
          </a:solidFill>
        </p:spPr>
        <p:txBody>
          <a:bodyPr wrap="none" rtlCol="0">
            <a:spAutoFit/>
          </a:bodyPr>
          <a:lstStyle/>
          <a:p>
            <a:r>
              <a:rPr lang="en-US" sz="1400" i="1" dirty="0">
                <a:solidFill>
                  <a:srgbClr val="0000FF"/>
                </a:solidFill>
              </a:rPr>
              <a:t>What is the </a:t>
            </a:r>
            <a:r>
              <a:rPr lang="en-US" sz="1400" i="1" dirty="0" err="1">
                <a:solidFill>
                  <a:srgbClr val="0000FF"/>
                </a:solidFill>
              </a:rPr>
              <a:t>noneponymous</a:t>
            </a:r>
            <a:r>
              <a:rPr lang="en-US" sz="1400" i="1" dirty="0">
                <a:solidFill>
                  <a:srgbClr val="0000FF"/>
                </a:solidFill>
              </a:rPr>
              <a:t> name of de </a:t>
            </a:r>
            <a:r>
              <a:rPr lang="en-US" sz="1400" i="1" dirty="0" err="1">
                <a:solidFill>
                  <a:srgbClr val="0000FF"/>
                </a:solidFill>
              </a:rPr>
              <a:t>Morsier</a:t>
            </a:r>
            <a:r>
              <a:rPr lang="en-US" sz="1400" i="1" dirty="0">
                <a:solidFill>
                  <a:srgbClr val="0000FF"/>
                </a:solidFill>
              </a:rPr>
              <a:t> syndrome?</a:t>
            </a:r>
          </a:p>
          <a:p>
            <a:r>
              <a:rPr lang="en-US" sz="1400" b="1" dirty="0" err="1">
                <a:solidFill>
                  <a:schemeClr val="accent1">
                    <a:lumMod val="40000"/>
                    <a:lumOff val="60000"/>
                  </a:schemeClr>
                </a:solidFill>
              </a:rPr>
              <a:t>Septo</a:t>
            </a:r>
            <a:r>
              <a:rPr lang="en-US" sz="1400" b="1" dirty="0">
                <a:solidFill>
                  <a:schemeClr val="accent1">
                    <a:lumMod val="40000"/>
                    <a:lumOff val="60000"/>
                  </a:schemeClr>
                </a:solidFill>
              </a:rPr>
              <a:t>-optic dysplasia</a:t>
            </a:r>
          </a:p>
        </p:txBody>
      </p:sp>
      <p:sp>
        <p:nvSpPr>
          <p:cNvPr id="5" name="TextBox 4">
            <a:extLst>
              <a:ext uri="{FF2B5EF4-FFF2-40B4-BE49-F238E27FC236}">
                <a16:creationId xmlns:a16="http://schemas.microsoft.com/office/drawing/2014/main" id="{FD41E77D-ADE2-99EF-F4E4-CD0F9EA800F4}"/>
              </a:ext>
            </a:extLst>
          </p:cNvPr>
          <p:cNvSpPr txBox="1"/>
          <p:nvPr/>
        </p:nvSpPr>
        <p:spPr>
          <a:xfrm>
            <a:off x="4480544" y="4719191"/>
            <a:ext cx="4259499" cy="1077218"/>
          </a:xfrm>
          <a:prstGeom prst="rect">
            <a:avLst/>
          </a:prstGeom>
          <a:noFill/>
        </p:spPr>
        <p:txBody>
          <a:bodyPr wrap="none" rtlCol="0">
            <a:spAutoFit/>
          </a:bodyPr>
          <a:lstStyle/>
          <a:p>
            <a:r>
              <a:rPr lang="en-US" sz="1600" i="1" dirty="0">
                <a:solidFill>
                  <a:srgbClr val="0000FF"/>
                </a:solidFill>
              </a:rPr>
              <a:t>What triad constitutes de </a:t>
            </a:r>
            <a:r>
              <a:rPr lang="en-US" sz="1600" i="1" dirty="0" err="1">
                <a:solidFill>
                  <a:srgbClr val="0000FF"/>
                </a:solidFill>
              </a:rPr>
              <a:t>Morsier</a:t>
            </a:r>
            <a:r>
              <a:rPr lang="en-US" sz="1600" i="1" dirty="0">
                <a:solidFill>
                  <a:srgbClr val="0000FF"/>
                </a:solidFill>
              </a:rPr>
              <a:t> syndrome?</a:t>
            </a:r>
          </a:p>
          <a:p>
            <a:r>
              <a:rPr lang="en-US" sz="1600" dirty="0">
                <a:solidFill>
                  <a:srgbClr val="0000FF"/>
                </a:solidFill>
              </a:rPr>
              <a:t>--</a:t>
            </a:r>
            <a:r>
              <a:rPr lang="en-US" sz="1600" b="1" dirty="0">
                <a:solidFill>
                  <a:srgbClr val="0000FF"/>
                </a:solidFill>
              </a:rPr>
              <a:t>Optic </a:t>
            </a:r>
            <a:r>
              <a:rPr lang="en-US" sz="1600" dirty="0">
                <a:solidFill>
                  <a:srgbClr val="0000FF"/>
                </a:solidFill>
              </a:rPr>
              <a:t>nerve hypoplasia (duh)</a:t>
            </a:r>
          </a:p>
          <a:p>
            <a:r>
              <a:rPr lang="en-US" sz="1600" dirty="0">
                <a:solidFill>
                  <a:srgbClr val="0000FF"/>
                </a:solidFill>
              </a:rPr>
              <a:t>--Absence of the </a:t>
            </a:r>
            <a:r>
              <a:rPr lang="en-US" sz="1600" b="1" dirty="0">
                <a:solidFill>
                  <a:srgbClr val="0000FF"/>
                </a:solidFill>
              </a:rPr>
              <a:t>septum</a:t>
            </a:r>
            <a:r>
              <a:rPr lang="en-US" sz="1600" dirty="0">
                <a:solidFill>
                  <a:srgbClr val="0000FF"/>
                </a:solidFill>
              </a:rPr>
              <a:t> pellucidum</a:t>
            </a:r>
          </a:p>
          <a:p>
            <a:r>
              <a:rPr lang="en-US" sz="1600" dirty="0">
                <a:solidFill>
                  <a:srgbClr val="0000FF"/>
                </a:solidFill>
              </a:rPr>
              <a:t>--Agenesis of the corpus callosum</a:t>
            </a:r>
            <a:endParaRPr lang="en-US" sz="1500" dirty="0">
              <a:solidFill>
                <a:srgbClr val="0000FF"/>
              </a:solidFill>
            </a:endParaRPr>
          </a:p>
        </p:txBody>
      </p:sp>
    </p:spTree>
    <p:extLst>
      <p:ext uri="{BB962C8B-B14F-4D97-AF65-F5344CB8AC3E}">
        <p14:creationId xmlns:p14="http://schemas.microsoft.com/office/powerpoint/2010/main" val="1952231847"/>
      </p:ext>
    </p:extLst>
  </p:cSld>
  <p:clrMapOvr>
    <a:masterClrMapping/>
  </p:clrMapOvr>
</p:sld>
</file>

<file path=ppt/slides/slide1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2706" name="Text Box 2">
            <a:extLst>
              <a:ext uri="{FF2B5EF4-FFF2-40B4-BE49-F238E27FC236}">
                <a16:creationId xmlns:a16="http://schemas.microsoft.com/office/drawing/2014/main" id="{9DE9259B-4256-4053-9CF7-FE63D8A9B23F}"/>
              </a:ext>
            </a:extLst>
          </p:cNvPr>
          <p:cNvSpPr txBox="1">
            <a:spLocks noChangeArrowheads="1"/>
          </p:cNvSpPr>
          <p:nvPr/>
        </p:nvSpPr>
        <p:spPr bwMode="auto">
          <a:xfrm>
            <a:off x="1622425" y="1828800"/>
            <a:ext cx="7292975" cy="36909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400" dirty="0">
                <a:solidFill>
                  <a:schemeClr val="bg1">
                    <a:lumMod val="75000"/>
                  </a:schemeClr>
                </a:solidFill>
              </a:rPr>
              <a:t>What are the</a:t>
            </a:r>
            <a:r>
              <a:rPr lang="en-US" altLang="en-US" sz="3600" b="1" i="1" dirty="0">
                <a:solidFill>
                  <a:schemeClr val="bg1">
                    <a:lumMod val="75000"/>
                  </a:schemeClr>
                </a:solidFill>
              </a:rPr>
              <a:t> 4 D’s </a:t>
            </a:r>
            <a:r>
              <a:rPr lang="en-US" altLang="en-US" sz="2400" dirty="0">
                <a:solidFill>
                  <a:schemeClr val="bg1">
                    <a:lumMod val="75000"/>
                  </a:schemeClr>
                </a:solidFill>
              </a:rPr>
              <a:t>of optic nerve hypoplasia?</a:t>
            </a:r>
            <a:endParaRPr lang="en-US" altLang="en-US" sz="3600" dirty="0">
              <a:solidFill>
                <a:schemeClr val="bg1">
                  <a:lumMod val="75000"/>
                </a:schemeClr>
              </a:solidFill>
            </a:endParaRPr>
          </a:p>
          <a:p>
            <a:pPr eaLnBrk="1" hangingPunct="1">
              <a:spcBef>
                <a:spcPct val="0"/>
              </a:spcBef>
              <a:buClrTx/>
              <a:buSzTx/>
              <a:buFontTx/>
              <a:buNone/>
            </a:pPr>
            <a:endParaRPr lang="en-US" altLang="en-US" sz="2800" dirty="0">
              <a:solidFill>
                <a:schemeClr val="bg1">
                  <a:lumMod val="75000"/>
                </a:schemeClr>
              </a:solidFill>
            </a:endParaRPr>
          </a:p>
          <a:p>
            <a:pPr eaLnBrk="1" hangingPunct="1">
              <a:spcBef>
                <a:spcPct val="0"/>
              </a:spcBef>
              <a:buClrTx/>
              <a:buSzTx/>
              <a:buFontTx/>
              <a:buNone/>
            </a:pPr>
            <a:r>
              <a:rPr lang="en-US" altLang="en-US" sz="2000" dirty="0">
                <a:solidFill>
                  <a:schemeClr val="bg1">
                    <a:lumMod val="75000"/>
                  </a:schemeClr>
                </a:solidFill>
              </a:rPr>
              <a:t>--</a:t>
            </a:r>
            <a:r>
              <a:rPr lang="en-US" altLang="en-US" sz="2800" b="1" i="1" dirty="0">
                <a:solidFill>
                  <a:schemeClr val="bg1">
                    <a:lumMod val="75000"/>
                  </a:schemeClr>
                </a:solidFill>
              </a:rPr>
              <a:t>D</a:t>
            </a:r>
            <a:r>
              <a:rPr lang="en-US" altLang="en-US" sz="2000" i="1" dirty="0">
                <a:solidFill>
                  <a:schemeClr val="bg1">
                    <a:lumMod val="75000"/>
                  </a:schemeClr>
                </a:solidFill>
              </a:rPr>
              <a:t>rink</a:t>
            </a:r>
            <a:r>
              <a:rPr lang="en-US" altLang="en-US" sz="2000" dirty="0">
                <a:solidFill>
                  <a:schemeClr val="bg1">
                    <a:lumMod val="75000"/>
                  </a:schemeClr>
                </a:solidFill>
              </a:rPr>
              <a:t> (</a:t>
            </a:r>
            <a:r>
              <a:rPr lang="en-US" altLang="en-US" sz="2000" dirty="0" err="1">
                <a:solidFill>
                  <a:schemeClr val="bg1">
                    <a:lumMod val="75000"/>
                  </a:schemeClr>
                </a:solidFill>
              </a:rPr>
              <a:t>ie</a:t>
            </a:r>
            <a:r>
              <a:rPr lang="en-US" altLang="en-US" sz="2000" dirty="0">
                <a:solidFill>
                  <a:schemeClr val="bg1">
                    <a:lumMod val="75000"/>
                  </a:schemeClr>
                </a:solidFill>
              </a:rPr>
              <a:t>, heavy EtOH consumption during pregnancy)</a:t>
            </a:r>
          </a:p>
          <a:p>
            <a:pPr eaLnBrk="1" hangingPunct="1">
              <a:spcBef>
                <a:spcPct val="0"/>
              </a:spcBef>
              <a:buClrTx/>
              <a:buSzTx/>
              <a:buFontTx/>
              <a:buNone/>
            </a:pPr>
            <a:endParaRPr lang="en-US" altLang="en-US" sz="2000" dirty="0">
              <a:solidFill>
                <a:schemeClr val="bg1">
                  <a:lumMod val="75000"/>
                </a:schemeClr>
              </a:solidFill>
            </a:endParaRPr>
          </a:p>
          <a:p>
            <a:pPr eaLnBrk="1" hangingPunct="1">
              <a:spcBef>
                <a:spcPct val="0"/>
              </a:spcBef>
              <a:buClrTx/>
              <a:buSzTx/>
              <a:buFontTx/>
              <a:buNone/>
            </a:pPr>
            <a:r>
              <a:rPr lang="en-US" altLang="en-US" sz="2000" dirty="0">
                <a:solidFill>
                  <a:schemeClr val="bg1">
                    <a:lumMod val="75000"/>
                  </a:schemeClr>
                </a:solidFill>
              </a:rPr>
              <a:t>--</a:t>
            </a:r>
            <a:r>
              <a:rPr lang="en-US" altLang="en-US" sz="2800" b="1" i="1" dirty="0">
                <a:solidFill>
                  <a:schemeClr val="bg1">
                    <a:lumMod val="75000"/>
                  </a:schemeClr>
                </a:solidFill>
              </a:rPr>
              <a:t>D</a:t>
            </a:r>
            <a:r>
              <a:rPr lang="en-US" altLang="en-US" sz="2000" i="1" dirty="0">
                <a:solidFill>
                  <a:schemeClr val="bg1">
                    <a:lumMod val="75000"/>
                  </a:schemeClr>
                </a:solidFill>
              </a:rPr>
              <a:t>iabetes</a:t>
            </a:r>
            <a:endParaRPr lang="en-US" altLang="en-US" sz="2000" dirty="0">
              <a:solidFill>
                <a:schemeClr val="bg1">
                  <a:lumMod val="75000"/>
                </a:schemeClr>
              </a:solidFill>
            </a:endParaRPr>
          </a:p>
          <a:p>
            <a:pPr eaLnBrk="1" hangingPunct="1">
              <a:spcBef>
                <a:spcPct val="0"/>
              </a:spcBef>
              <a:buClrTx/>
              <a:buSzTx/>
              <a:buFontTx/>
              <a:buNone/>
            </a:pPr>
            <a:endParaRPr lang="en-US" altLang="en-US" sz="2000" dirty="0">
              <a:solidFill>
                <a:schemeClr val="bg1">
                  <a:lumMod val="75000"/>
                </a:schemeClr>
              </a:solidFill>
            </a:endParaRPr>
          </a:p>
          <a:p>
            <a:pPr eaLnBrk="1" hangingPunct="1">
              <a:spcBef>
                <a:spcPct val="0"/>
              </a:spcBef>
              <a:buClrTx/>
              <a:buSzTx/>
              <a:buFontTx/>
              <a:buNone/>
            </a:pPr>
            <a:r>
              <a:rPr lang="en-US" altLang="en-US" sz="2000" dirty="0">
                <a:solidFill>
                  <a:schemeClr val="bg1">
                    <a:lumMod val="75000"/>
                  </a:schemeClr>
                </a:solidFill>
              </a:rPr>
              <a:t>--</a:t>
            </a:r>
            <a:r>
              <a:rPr lang="en-US" altLang="en-US" sz="2800" b="1" i="1" dirty="0">
                <a:solidFill>
                  <a:schemeClr val="bg1">
                    <a:lumMod val="75000"/>
                  </a:schemeClr>
                </a:solidFill>
              </a:rPr>
              <a:t>D</a:t>
            </a:r>
            <a:r>
              <a:rPr lang="en-US" altLang="en-US" sz="2000" i="1" dirty="0">
                <a:solidFill>
                  <a:schemeClr val="bg1">
                    <a:lumMod val="75000"/>
                  </a:schemeClr>
                </a:solidFill>
              </a:rPr>
              <a:t>rugs</a:t>
            </a:r>
            <a:r>
              <a:rPr lang="en-US" altLang="en-US" sz="2000" dirty="0">
                <a:solidFill>
                  <a:schemeClr val="bg1">
                    <a:lumMod val="75000"/>
                  </a:schemeClr>
                </a:solidFill>
              </a:rPr>
              <a:t> (especially </a:t>
            </a:r>
            <a:r>
              <a:rPr lang="en-US" altLang="en-US" sz="2800" b="1" i="1" dirty="0">
                <a:solidFill>
                  <a:schemeClr val="bg1">
                    <a:lumMod val="75000"/>
                  </a:schemeClr>
                </a:solidFill>
              </a:rPr>
              <a:t>D</a:t>
            </a:r>
            <a:r>
              <a:rPr lang="en-US" altLang="en-US" sz="2000" dirty="0">
                <a:solidFill>
                  <a:schemeClr val="bg1">
                    <a:lumMod val="75000"/>
                  </a:schemeClr>
                </a:solidFill>
              </a:rPr>
              <a:t>ilantin or other seizure meds)</a:t>
            </a:r>
          </a:p>
          <a:p>
            <a:pPr eaLnBrk="1" hangingPunct="1">
              <a:spcBef>
                <a:spcPct val="0"/>
              </a:spcBef>
              <a:buClrTx/>
              <a:buSzTx/>
              <a:buFontTx/>
              <a:buNone/>
            </a:pPr>
            <a:endParaRPr lang="en-US" altLang="en-US" sz="2000" dirty="0">
              <a:solidFill>
                <a:schemeClr val="bg1">
                  <a:lumMod val="75000"/>
                </a:schemeClr>
              </a:solidFill>
            </a:endParaRPr>
          </a:p>
          <a:p>
            <a:pPr eaLnBrk="1" hangingPunct="1">
              <a:spcBef>
                <a:spcPct val="0"/>
              </a:spcBef>
              <a:buClrTx/>
              <a:buSzTx/>
              <a:buFontTx/>
              <a:buNone/>
            </a:pPr>
            <a:r>
              <a:rPr lang="en-US" altLang="en-US" sz="2000" dirty="0">
                <a:solidFill>
                  <a:schemeClr val="bg1">
                    <a:lumMod val="75000"/>
                  </a:schemeClr>
                </a:solidFill>
              </a:rPr>
              <a:t>--</a:t>
            </a:r>
            <a:r>
              <a:rPr lang="en-US" altLang="en-US" sz="2800" b="1" i="1" dirty="0">
                <a:solidFill>
                  <a:srgbClr val="0000FF"/>
                </a:solidFill>
              </a:rPr>
              <a:t>D</a:t>
            </a:r>
            <a:r>
              <a:rPr lang="en-US" altLang="en-US" sz="2000" i="1" dirty="0">
                <a:solidFill>
                  <a:srgbClr val="0000FF"/>
                </a:solidFill>
              </a:rPr>
              <a:t>e </a:t>
            </a:r>
            <a:r>
              <a:rPr lang="en-US" altLang="en-US" sz="2000" i="1" dirty="0" err="1">
                <a:solidFill>
                  <a:srgbClr val="0000FF"/>
                </a:solidFill>
              </a:rPr>
              <a:t>Morsier</a:t>
            </a:r>
            <a:r>
              <a:rPr lang="en-US" altLang="en-US" sz="2000" i="1" dirty="0">
                <a:solidFill>
                  <a:srgbClr val="0000FF"/>
                </a:solidFill>
              </a:rPr>
              <a:t> syndrome</a:t>
            </a:r>
          </a:p>
        </p:txBody>
      </p:sp>
      <p:sp>
        <p:nvSpPr>
          <p:cNvPr id="72713" name="Rectangle 10">
            <a:extLst>
              <a:ext uri="{FF2B5EF4-FFF2-40B4-BE49-F238E27FC236}">
                <a16:creationId xmlns:a16="http://schemas.microsoft.com/office/drawing/2014/main" id="{ADC55893-8A85-4BBB-BE92-6B823A41B997}"/>
              </a:ext>
            </a:extLst>
          </p:cNvPr>
          <p:cNvSpPr>
            <a:spLocks noChangeArrowheads="1"/>
          </p:cNvSpPr>
          <p:nvPr/>
        </p:nvSpPr>
        <p:spPr bwMode="auto">
          <a:xfrm>
            <a:off x="457200" y="122238"/>
            <a:ext cx="7543800" cy="8683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b"/>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ct val="85000"/>
              </a:lnSpc>
              <a:spcBef>
                <a:spcPct val="0"/>
              </a:spcBef>
              <a:buClrTx/>
              <a:buSzTx/>
              <a:buFontTx/>
              <a:buNone/>
            </a:pPr>
            <a:r>
              <a:rPr lang="en-US" altLang="en-US" sz="3200" b="1" dirty="0">
                <a:solidFill>
                  <a:schemeClr val="tx2"/>
                </a:solidFill>
              </a:rPr>
              <a:t>Developmental Abnormalities of the Optic Nerve Head</a:t>
            </a:r>
            <a:endParaRPr lang="en-US" altLang="en-US" sz="3200" dirty="0">
              <a:solidFill>
                <a:schemeClr val="tx2"/>
              </a:solidFill>
            </a:endParaRPr>
          </a:p>
        </p:txBody>
      </p:sp>
      <p:sp>
        <p:nvSpPr>
          <p:cNvPr id="72714" name="Slide Number Placeholder 1">
            <a:extLst>
              <a:ext uri="{FF2B5EF4-FFF2-40B4-BE49-F238E27FC236}">
                <a16:creationId xmlns:a16="http://schemas.microsoft.com/office/drawing/2014/main" id="{5B3081D5-FB71-485F-BEDC-27C942BEBDCC}"/>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CD6E4F79-DE34-482C-8D44-B77924755C84}" type="slidenum">
              <a:rPr lang="en-US" altLang="en-US" sz="1000"/>
              <a:pPr>
                <a:spcBef>
                  <a:spcPct val="0"/>
                </a:spcBef>
                <a:buClrTx/>
                <a:buSzTx/>
                <a:buFontTx/>
                <a:buNone/>
              </a:pPr>
              <a:t>175</a:t>
            </a:fld>
            <a:endParaRPr lang="en-US" altLang="en-US" sz="1000"/>
          </a:p>
        </p:txBody>
      </p:sp>
      <p:sp>
        <p:nvSpPr>
          <p:cNvPr id="2" name="Oval 1">
            <a:extLst>
              <a:ext uri="{FF2B5EF4-FFF2-40B4-BE49-F238E27FC236}">
                <a16:creationId xmlns:a16="http://schemas.microsoft.com/office/drawing/2014/main" id="{AFEB27A0-19F2-41EF-A9E6-D7C18CDD2140}"/>
              </a:ext>
            </a:extLst>
          </p:cNvPr>
          <p:cNvSpPr/>
          <p:nvPr/>
        </p:nvSpPr>
        <p:spPr>
          <a:xfrm>
            <a:off x="1602547" y="4876800"/>
            <a:ext cx="2949575" cy="762000"/>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TextBox 3">
            <a:extLst>
              <a:ext uri="{FF2B5EF4-FFF2-40B4-BE49-F238E27FC236}">
                <a16:creationId xmlns:a16="http://schemas.microsoft.com/office/drawing/2014/main" id="{896BA050-FD67-490B-B38B-29D0F187BB5D}"/>
              </a:ext>
            </a:extLst>
          </p:cNvPr>
          <p:cNvSpPr txBox="1"/>
          <p:nvPr/>
        </p:nvSpPr>
        <p:spPr>
          <a:xfrm>
            <a:off x="4104368" y="5943600"/>
            <a:ext cx="4878259" cy="523220"/>
          </a:xfrm>
          <a:prstGeom prst="rect">
            <a:avLst/>
          </a:prstGeom>
          <a:solidFill>
            <a:schemeClr val="accent1">
              <a:lumMod val="40000"/>
              <a:lumOff val="60000"/>
            </a:schemeClr>
          </a:solidFill>
        </p:spPr>
        <p:txBody>
          <a:bodyPr wrap="none" rtlCol="0">
            <a:spAutoFit/>
          </a:bodyPr>
          <a:lstStyle/>
          <a:p>
            <a:r>
              <a:rPr lang="en-US" sz="1400" i="1" dirty="0">
                <a:solidFill>
                  <a:srgbClr val="0000FF"/>
                </a:solidFill>
              </a:rPr>
              <a:t>What is the </a:t>
            </a:r>
            <a:r>
              <a:rPr lang="en-US" sz="1400" i="1" dirty="0" err="1">
                <a:solidFill>
                  <a:srgbClr val="0000FF"/>
                </a:solidFill>
              </a:rPr>
              <a:t>noneponymous</a:t>
            </a:r>
            <a:r>
              <a:rPr lang="en-US" sz="1400" i="1" dirty="0">
                <a:solidFill>
                  <a:srgbClr val="0000FF"/>
                </a:solidFill>
              </a:rPr>
              <a:t> name of de </a:t>
            </a:r>
            <a:r>
              <a:rPr lang="en-US" sz="1400" i="1" dirty="0" err="1">
                <a:solidFill>
                  <a:srgbClr val="0000FF"/>
                </a:solidFill>
              </a:rPr>
              <a:t>Morsier</a:t>
            </a:r>
            <a:r>
              <a:rPr lang="en-US" sz="1400" i="1" dirty="0">
                <a:solidFill>
                  <a:srgbClr val="0000FF"/>
                </a:solidFill>
              </a:rPr>
              <a:t> syndrome?</a:t>
            </a:r>
          </a:p>
          <a:p>
            <a:r>
              <a:rPr lang="en-US" sz="1400" b="1" dirty="0" err="1">
                <a:solidFill>
                  <a:srgbClr val="0000FF"/>
                </a:solidFill>
              </a:rPr>
              <a:t>Septo</a:t>
            </a:r>
            <a:r>
              <a:rPr lang="en-US" sz="1400" b="1" dirty="0">
                <a:solidFill>
                  <a:srgbClr val="0000FF"/>
                </a:solidFill>
              </a:rPr>
              <a:t>-</a:t>
            </a:r>
          </a:p>
        </p:txBody>
      </p:sp>
      <p:sp>
        <p:nvSpPr>
          <p:cNvPr id="5" name="TextBox 4">
            <a:extLst>
              <a:ext uri="{FF2B5EF4-FFF2-40B4-BE49-F238E27FC236}">
                <a16:creationId xmlns:a16="http://schemas.microsoft.com/office/drawing/2014/main" id="{ECD51E5F-00BA-CA7D-59A9-1898E7D7FD9A}"/>
              </a:ext>
            </a:extLst>
          </p:cNvPr>
          <p:cNvSpPr txBox="1"/>
          <p:nvPr/>
        </p:nvSpPr>
        <p:spPr>
          <a:xfrm>
            <a:off x="4480544" y="4719191"/>
            <a:ext cx="4259499" cy="1077218"/>
          </a:xfrm>
          <a:prstGeom prst="rect">
            <a:avLst/>
          </a:prstGeom>
          <a:noFill/>
        </p:spPr>
        <p:txBody>
          <a:bodyPr wrap="none" rtlCol="0">
            <a:spAutoFit/>
          </a:bodyPr>
          <a:lstStyle/>
          <a:p>
            <a:r>
              <a:rPr lang="en-US" sz="1600" i="1" dirty="0">
                <a:solidFill>
                  <a:srgbClr val="0000FF"/>
                </a:solidFill>
              </a:rPr>
              <a:t>What triad constitutes de </a:t>
            </a:r>
            <a:r>
              <a:rPr lang="en-US" sz="1600" i="1" dirty="0" err="1">
                <a:solidFill>
                  <a:srgbClr val="0000FF"/>
                </a:solidFill>
              </a:rPr>
              <a:t>Morsier</a:t>
            </a:r>
            <a:r>
              <a:rPr lang="en-US" sz="1600" i="1" dirty="0">
                <a:solidFill>
                  <a:srgbClr val="0000FF"/>
                </a:solidFill>
              </a:rPr>
              <a:t> syndrome?</a:t>
            </a:r>
          </a:p>
          <a:p>
            <a:r>
              <a:rPr lang="en-US" sz="1600" dirty="0">
                <a:solidFill>
                  <a:srgbClr val="0000FF"/>
                </a:solidFill>
              </a:rPr>
              <a:t>--Optic</a:t>
            </a:r>
            <a:r>
              <a:rPr lang="en-US" sz="1600" b="1" dirty="0">
                <a:solidFill>
                  <a:srgbClr val="0000FF"/>
                </a:solidFill>
              </a:rPr>
              <a:t> </a:t>
            </a:r>
            <a:r>
              <a:rPr lang="en-US" sz="1600" dirty="0">
                <a:solidFill>
                  <a:srgbClr val="0000FF"/>
                </a:solidFill>
              </a:rPr>
              <a:t>nerve hypoplasia (duh)</a:t>
            </a:r>
          </a:p>
          <a:p>
            <a:r>
              <a:rPr lang="en-US" sz="1600" dirty="0">
                <a:solidFill>
                  <a:srgbClr val="0000FF"/>
                </a:solidFill>
              </a:rPr>
              <a:t>--Absence of the </a:t>
            </a:r>
            <a:r>
              <a:rPr lang="en-US" sz="1600" b="1" dirty="0">
                <a:solidFill>
                  <a:srgbClr val="0000FF"/>
                </a:solidFill>
              </a:rPr>
              <a:t>septum</a:t>
            </a:r>
            <a:r>
              <a:rPr lang="en-US" sz="1600" dirty="0">
                <a:solidFill>
                  <a:srgbClr val="0000FF"/>
                </a:solidFill>
              </a:rPr>
              <a:t> pellucidum</a:t>
            </a:r>
          </a:p>
          <a:p>
            <a:r>
              <a:rPr lang="en-US" sz="1600" dirty="0">
                <a:solidFill>
                  <a:srgbClr val="0000FF"/>
                </a:solidFill>
              </a:rPr>
              <a:t>--Agenesis of the corpus callosum</a:t>
            </a:r>
            <a:endParaRPr lang="en-US" sz="1500" dirty="0">
              <a:solidFill>
                <a:srgbClr val="0000FF"/>
              </a:solidFill>
            </a:endParaRPr>
          </a:p>
        </p:txBody>
      </p:sp>
    </p:spTree>
    <p:extLst>
      <p:ext uri="{BB962C8B-B14F-4D97-AF65-F5344CB8AC3E}">
        <p14:creationId xmlns:p14="http://schemas.microsoft.com/office/powerpoint/2010/main" val="2711281560"/>
      </p:ext>
    </p:extLst>
  </p:cSld>
  <p:clrMapOvr>
    <a:masterClrMapping/>
  </p:clrMapOvr>
</p:sld>
</file>

<file path=ppt/slides/slide1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2706" name="Text Box 2">
            <a:extLst>
              <a:ext uri="{FF2B5EF4-FFF2-40B4-BE49-F238E27FC236}">
                <a16:creationId xmlns:a16="http://schemas.microsoft.com/office/drawing/2014/main" id="{9DE9259B-4256-4053-9CF7-FE63D8A9B23F}"/>
              </a:ext>
            </a:extLst>
          </p:cNvPr>
          <p:cNvSpPr txBox="1">
            <a:spLocks noChangeArrowheads="1"/>
          </p:cNvSpPr>
          <p:nvPr/>
        </p:nvSpPr>
        <p:spPr bwMode="auto">
          <a:xfrm>
            <a:off x="1622425" y="1828800"/>
            <a:ext cx="7292975" cy="36909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400" dirty="0">
                <a:solidFill>
                  <a:schemeClr val="bg1">
                    <a:lumMod val="75000"/>
                  </a:schemeClr>
                </a:solidFill>
              </a:rPr>
              <a:t>What are the</a:t>
            </a:r>
            <a:r>
              <a:rPr lang="en-US" altLang="en-US" sz="3600" b="1" i="1" dirty="0">
                <a:solidFill>
                  <a:schemeClr val="bg1">
                    <a:lumMod val="75000"/>
                  </a:schemeClr>
                </a:solidFill>
              </a:rPr>
              <a:t> 4 D’s </a:t>
            </a:r>
            <a:r>
              <a:rPr lang="en-US" altLang="en-US" sz="2400" dirty="0">
                <a:solidFill>
                  <a:schemeClr val="bg1">
                    <a:lumMod val="75000"/>
                  </a:schemeClr>
                </a:solidFill>
              </a:rPr>
              <a:t>of optic nerve hypoplasia?</a:t>
            </a:r>
            <a:endParaRPr lang="en-US" altLang="en-US" sz="3600" dirty="0">
              <a:solidFill>
                <a:schemeClr val="bg1">
                  <a:lumMod val="75000"/>
                </a:schemeClr>
              </a:solidFill>
            </a:endParaRPr>
          </a:p>
          <a:p>
            <a:pPr eaLnBrk="1" hangingPunct="1">
              <a:spcBef>
                <a:spcPct val="0"/>
              </a:spcBef>
              <a:buClrTx/>
              <a:buSzTx/>
              <a:buFontTx/>
              <a:buNone/>
            </a:pPr>
            <a:endParaRPr lang="en-US" altLang="en-US" sz="2800" dirty="0">
              <a:solidFill>
                <a:schemeClr val="bg1">
                  <a:lumMod val="75000"/>
                </a:schemeClr>
              </a:solidFill>
            </a:endParaRPr>
          </a:p>
          <a:p>
            <a:pPr eaLnBrk="1" hangingPunct="1">
              <a:spcBef>
                <a:spcPct val="0"/>
              </a:spcBef>
              <a:buClrTx/>
              <a:buSzTx/>
              <a:buFontTx/>
              <a:buNone/>
            </a:pPr>
            <a:r>
              <a:rPr lang="en-US" altLang="en-US" sz="2000" dirty="0">
                <a:solidFill>
                  <a:schemeClr val="bg1">
                    <a:lumMod val="75000"/>
                  </a:schemeClr>
                </a:solidFill>
              </a:rPr>
              <a:t>--</a:t>
            </a:r>
            <a:r>
              <a:rPr lang="en-US" altLang="en-US" sz="2800" b="1" i="1" dirty="0">
                <a:solidFill>
                  <a:schemeClr val="bg1">
                    <a:lumMod val="75000"/>
                  </a:schemeClr>
                </a:solidFill>
              </a:rPr>
              <a:t>D</a:t>
            </a:r>
            <a:r>
              <a:rPr lang="en-US" altLang="en-US" sz="2000" i="1" dirty="0">
                <a:solidFill>
                  <a:schemeClr val="bg1">
                    <a:lumMod val="75000"/>
                  </a:schemeClr>
                </a:solidFill>
              </a:rPr>
              <a:t>rink</a:t>
            </a:r>
            <a:r>
              <a:rPr lang="en-US" altLang="en-US" sz="2000" dirty="0">
                <a:solidFill>
                  <a:schemeClr val="bg1">
                    <a:lumMod val="75000"/>
                  </a:schemeClr>
                </a:solidFill>
              </a:rPr>
              <a:t> (</a:t>
            </a:r>
            <a:r>
              <a:rPr lang="en-US" altLang="en-US" sz="2000" dirty="0" err="1">
                <a:solidFill>
                  <a:schemeClr val="bg1">
                    <a:lumMod val="75000"/>
                  </a:schemeClr>
                </a:solidFill>
              </a:rPr>
              <a:t>ie</a:t>
            </a:r>
            <a:r>
              <a:rPr lang="en-US" altLang="en-US" sz="2000" dirty="0">
                <a:solidFill>
                  <a:schemeClr val="bg1">
                    <a:lumMod val="75000"/>
                  </a:schemeClr>
                </a:solidFill>
              </a:rPr>
              <a:t>, heavy EtOH consumption during pregnancy)</a:t>
            </a:r>
          </a:p>
          <a:p>
            <a:pPr eaLnBrk="1" hangingPunct="1">
              <a:spcBef>
                <a:spcPct val="0"/>
              </a:spcBef>
              <a:buClrTx/>
              <a:buSzTx/>
              <a:buFontTx/>
              <a:buNone/>
            </a:pPr>
            <a:endParaRPr lang="en-US" altLang="en-US" sz="2000" dirty="0">
              <a:solidFill>
                <a:schemeClr val="bg1">
                  <a:lumMod val="75000"/>
                </a:schemeClr>
              </a:solidFill>
            </a:endParaRPr>
          </a:p>
          <a:p>
            <a:pPr eaLnBrk="1" hangingPunct="1">
              <a:spcBef>
                <a:spcPct val="0"/>
              </a:spcBef>
              <a:buClrTx/>
              <a:buSzTx/>
              <a:buFontTx/>
              <a:buNone/>
            </a:pPr>
            <a:r>
              <a:rPr lang="en-US" altLang="en-US" sz="2000" dirty="0">
                <a:solidFill>
                  <a:schemeClr val="bg1">
                    <a:lumMod val="75000"/>
                  </a:schemeClr>
                </a:solidFill>
              </a:rPr>
              <a:t>--</a:t>
            </a:r>
            <a:r>
              <a:rPr lang="en-US" altLang="en-US" sz="2800" b="1" i="1" dirty="0">
                <a:solidFill>
                  <a:schemeClr val="bg1">
                    <a:lumMod val="75000"/>
                  </a:schemeClr>
                </a:solidFill>
              </a:rPr>
              <a:t>D</a:t>
            </a:r>
            <a:r>
              <a:rPr lang="en-US" altLang="en-US" sz="2000" i="1" dirty="0">
                <a:solidFill>
                  <a:schemeClr val="bg1">
                    <a:lumMod val="75000"/>
                  </a:schemeClr>
                </a:solidFill>
              </a:rPr>
              <a:t>iabetes</a:t>
            </a:r>
            <a:endParaRPr lang="en-US" altLang="en-US" sz="2000" dirty="0">
              <a:solidFill>
                <a:schemeClr val="bg1">
                  <a:lumMod val="75000"/>
                </a:schemeClr>
              </a:solidFill>
            </a:endParaRPr>
          </a:p>
          <a:p>
            <a:pPr eaLnBrk="1" hangingPunct="1">
              <a:spcBef>
                <a:spcPct val="0"/>
              </a:spcBef>
              <a:buClrTx/>
              <a:buSzTx/>
              <a:buFontTx/>
              <a:buNone/>
            </a:pPr>
            <a:endParaRPr lang="en-US" altLang="en-US" sz="2000" dirty="0">
              <a:solidFill>
                <a:schemeClr val="bg1">
                  <a:lumMod val="75000"/>
                </a:schemeClr>
              </a:solidFill>
            </a:endParaRPr>
          </a:p>
          <a:p>
            <a:pPr eaLnBrk="1" hangingPunct="1">
              <a:spcBef>
                <a:spcPct val="0"/>
              </a:spcBef>
              <a:buClrTx/>
              <a:buSzTx/>
              <a:buFontTx/>
              <a:buNone/>
            </a:pPr>
            <a:r>
              <a:rPr lang="en-US" altLang="en-US" sz="2000" dirty="0">
                <a:solidFill>
                  <a:schemeClr val="bg1">
                    <a:lumMod val="75000"/>
                  </a:schemeClr>
                </a:solidFill>
              </a:rPr>
              <a:t>--</a:t>
            </a:r>
            <a:r>
              <a:rPr lang="en-US" altLang="en-US" sz="2800" b="1" i="1" dirty="0">
                <a:solidFill>
                  <a:schemeClr val="bg1">
                    <a:lumMod val="75000"/>
                  </a:schemeClr>
                </a:solidFill>
              </a:rPr>
              <a:t>D</a:t>
            </a:r>
            <a:r>
              <a:rPr lang="en-US" altLang="en-US" sz="2000" i="1" dirty="0">
                <a:solidFill>
                  <a:schemeClr val="bg1">
                    <a:lumMod val="75000"/>
                  </a:schemeClr>
                </a:solidFill>
              </a:rPr>
              <a:t>rugs</a:t>
            </a:r>
            <a:r>
              <a:rPr lang="en-US" altLang="en-US" sz="2000" dirty="0">
                <a:solidFill>
                  <a:schemeClr val="bg1">
                    <a:lumMod val="75000"/>
                  </a:schemeClr>
                </a:solidFill>
              </a:rPr>
              <a:t> (especially </a:t>
            </a:r>
            <a:r>
              <a:rPr lang="en-US" altLang="en-US" sz="2800" b="1" i="1" dirty="0">
                <a:solidFill>
                  <a:schemeClr val="bg1">
                    <a:lumMod val="75000"/>
                  </a:schemeClr>
                </a:solidFill>
              </a:rPr>
              <a:t>D</a:t>
            </a:r>
            <a:r>
              <a:rPr lang="en-US" altLang="en-US" sz="2000" dirty="0">
                <a:solidFill>
                  <a:schemeClr val="bg1">
                    <a:lumMod val="75000"/>
                  </a:schemeClr>
                </a:solidFill>
              </a:rPr>
              <a:t>ilantin or other seizure meds)</a:t>
            </a:r>
          </a:p>
          <a:p>
            <a:pPr eaLnBrk="1" hangingPunct="1">
              <a:spcBef>
                <a:spcPct val="0"/>
              </a:spcBef>
              <a:buClrTx/>
              <a:buSzTx/>
              <a:buFontTx/>
              <a:buNone/>
            </a:pPr>
            <a:endParaRPr lang="en-US" altLang="en-US" sz="2000" dirty="0">
              <a:solidFill>
                <a:schemeClr val="bg1">
                  <a:lumMod val="75000"/>
                </a:schemeClr>
              </a:solidFill>
            </a:endParaRPr>
          </a:p>
          <a:p>
            <a:pPr eaLnBrk="1" hangingPunct="1">
              <a:spcBef>
                <a:spcPct val="0"/>
              </a:spcBef>
              <a:buClrTx/>
              <a:buSzTx/>
              <a:buFontTx/>
              <a:buNone/>
            </a:pPr>
            <a:r>
              <a:rPr lang="en-US" altLang="en-US" sz="2000" dirty="0">
                <a:solidFill>
                  <a:schemeClr val="bg1">
                    <a:lumMod val="75000"/>
                  </a:schemeClr>
                </a:solidFill>
              </a:rPr>
              <a:t>--</a:t>
            </a:r>
            <a:r>
              <a:rPr lang="en-US" altLang="en-US" sz="2800" b="1" i="1" dirty="0">
                <a:solidFill>
                  <a:srgbClr val="0000FF"/>
                </a:solidFill>
              </a:rPr>
              <a:t>D</a:t>
            </a:r>
            <a:r>
              <a:rPr lang="en-US" altLang="en-US" sz="2000" i="1" dirty="0">
                <a:solidFill>
                  <a:srgbClr val="0000FF"/>
                </a:solidFill>
              </a:rPr>
              <a:t>e </a:t>
            </a:r>
            <a:r>
              <a:rPr lang="en-US" altLang="en-US" sz="2000" i="1" dirty="0" err="1">
                <a:solidFill>
                  <a:srgbClr val="0000FF"/>
                </a:solidFill>
              </a:rPr>
              <a:t>Morsier</a:t>
            </a:r>
            <a:r>
              <a:rPr lang="en-US" altLang="en-US" sz="2000" i="1" dirty="0">
                <a:solidFill>
                  <a:srgbClr val="0000FF"/>
                </a:solidFill>
              </a:rPr>
              <a:t> syndrome</a:t>
            </a:r>
          </a:p>
        </p:txBody>
      </p:sp>
      <p:sp>
        <p:nvSpPr>
          <p:cNvPr id="72713" name="Rectangle 10">
            <a:extLst>
              <a:ext uri="{FF2B5EF4-FFF2-40B4-BE49-F238E27FC236}">
                <a16:creationId xmlns:a16="http://schemas.microsoft.com/office/drawing/2014/main" id="{ADC55893-8A85-4BBB-BE92-6B823A41B997}"/>
              </a:ext>
            </a:extLst>
          </p:cNvPr>
          <p:cNvSpPr>
            <a:spLocks noChangeArrowheads="1"/>
          </p:cNvSpPr>
          <p:nvPr/>
        </p:nvSpPr>
        <p:spPr bwMode="auto">
          <a:xfrm>
            <a:off x="457200" y="122238"/>
            <a:ext cx="7543800" cy="8683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b"/>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ct val="85000"/>
              </a:lnSpc>
              <a:spcBef>
                <a:spcPct val="0"/>
              </a:spcBef>
              <a:buClrTx/>
              <a:buSzTx/>
              <a:buFontTx/>
              <a:buNone/>
            </a:pPr>
            <a:r>
              <a:rPr lang="en-US" altLang="en-US" sz="3200" b="1" dirty="0">
                <a:solidFill>
                  <a:schemeClr val="tx2"/>
                </a:solidFill>
              </a:rPr>
              <a:t>Developmental Abnormalities of the Optic Nerve Head</a:t>
            </a:r>
            <a:endParaRPr lang="en-US" altLang="en-US" sz="3200" dirty="0">
              <a:solidFill>
                <a:schemeClr val="tx2"/>
              </a:solidFill>
            </a:endParaRPr>
          </a:p>
        </p:txBody>
      </p:sp>
      <p:sp>
        <p:nvSpPr>
          <p:cNvPr id="72714" name="Slide Number Placeholder 1">
            <a:extLst>
              <a:ext uri="{FF2B5EF4-FFF2-40B4-BE49-F238E27FC236}">
                <a16:creationId xmlns:a16="http://schemas.microsoft.com/office/drawing/2014/main" id="{5B3081D5-FB71-485F-BEDC-27C942BEBDCC}"/>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CD6E4F79-DE34-482C-8D44-B77924755C84}" type="slidenum">
              <a:rPr lang="en-US" altLang="en-US" sz="1000"/>
              <a:pPr>
                <a:spcBef>
                  <a:spcPct val="0"/>
                </a:spcBef>
                <a:buClrTx/>
                <a:buSzTx/>
                <a:buFontTx/>
                <a:buNone/>
              </a:pPr>
              <a:t>176</a:t>
            </a:fld>
            <a:endParaRPr lang="en-US" altLang="en-US" sz="1000"/>
          </a:p>
        </p:txBody>
      </p:sp>
      <p:sp>
        <p:nvSpPr>
          <p:cNvPr id="2" name="Oval 1">
            <a:extLst>
              <a:ext uri="{FF2B5EF4-FFF2-40B4-BE49-F238E27FC236}">
                <a16:creationId xmlns:a16="http://schemas.microsoft.com/office/drawing/2014/main" id="{AFEB27A0-19F2-41EF-A9E6-D7C18CDD2140}"/>
              </a:ext>
            </a:extLst>
          </p:cNvPr>
          <p:cNvSpPr/>
          <p:nvPr/>
        </p:nvSpPr>
        <p:spPr>
          <a:xfrm>
            <a:off x="1602547" y="4876800"/>
            <a:ext cx="2949575" cy="762000"/>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TextBox 3">
            <a:extLst>
              <a:ext uri="{FF2B5EF4-FFF2-40B4-BE49-F238E27FC236}">
                <a16:creationId xmlns:a16="http://schemas.microsoft.com/office/drawing/2014/main" id="{896BA050-FD67-490B-B38B-29D0F187BB5D}"/>
              </a:ext>
            </a:extLst>
          </p:cNvPr>
          <p:cNvSpPr txBox="1"/>
          <p:nvPr/>
        </p:nvSpPr>
        <p:spPr>
          <a:xfrm>
            <a:off x="4104368" y="5943600"/>
            <a:ext cx="4878259" cy="523220"/>
          </a:xfrm>
          <a:prstGeom prst="rect">
            <a:avLst/>
          </a:prstGeom>
          <a:solidFill>
            <a:schemeClr val="accent1">
              <a:lumMod val="40000"/>
              <a:lumOff val="60000"/>
            </a:schemeClr>
          </a:solidFill>
        </p:spPr>
        <p:txBody>
          <a:bodyPr wrap="none" rtlCol="0">
            <a:spAutoFit/>
          </a:bodyPr>
          <a:lstStyle/>
          <a:p>
            <a:r>
              <a:rPr lang="en-US" sz="1400" i="1" dirty="0">
                <a:solidFill>
                  <a:srgbClr val="0000FF"/>
                </a:solidFill>
              </a:rPr>
              <a:t>What is the </a:t>
            </a:r>
            <a:r>
              <a:rPr lang="en-US" sz="1400" i="1" dirty="0" err="1">
                <a:solidFill>
                  <a:srgbClr val="0000FF"/>
                </a:solidFill>
              </a:rPr>
              <a:t>noneponymous</a:t>
            </a:r>
            <a:r>
              <a:rPr lang="en-US" sz="1400" i="1" dirty="0">
                <a:solidFill>
                  <a:srgbClr val="0000FF"/>
                </a:solidFill>
              </a:rPr>
              <a:t> name of de </a:t>
            </a:r>
            <a:r>
              <a:rPr lang="en-US" sz="1400" i="1" dirty="0" err="1">
                <a:solidFill>
                  <a:srgbClr val="0000FF"/>
                </a:solidFill>
              </a:rPr>
              <a:t>Morsier</a:t>
            </a:r>
            <a:r>
              <a:rPr lang="en-US" sz="1400" i="1" dirty="0">
                <a:solidFill>
                  <a:srgbClr val="0000FF"/>
                </a:solidFill>
              </a:rPr>
              <a:t> syndrome?</a:t>
            </a:r>
          </a:p>
          <a:p>
            <a:r>
              <a:rPr lang="en-US" sz="1400" b="1" dirty="0" err="1">
                <a:solidFill>
                  <a:srgbClr val="0000FF"/>
                </a:solidFill>
              </a:rPr>
              <a:t>Septo</a:t>
            </a:r>
            <a:r>
              <a:rPr lang="en-US" sz="1400" b="1" dirty="0">
                <a:solidFill>
                  <a:srgbClr val="0000FF"/>
                </a:solidFill>
              </a:rPr>
              <a:t>-optic</a:t>
            </a:r>
          </a:p>
        </p:txBody>
      </p:sp>
      <p:sp>
        <p:nvSpPr>
          <p:cNvPr id="5" name="TextBox 4">
            <a:extLst>
              <a:ext uri="{FF2B5EF4-FFF2-40B4-BE49-F238E27FC236}">
                <a16:creationId xmlns:a16="http://schemas.microsoft.com/office/drawing/2014/main" id="{1F7EFC45-03B4-F44F-3CE2-7BF791E154DF}"/>
              </a:ext>
            </a:extLst>
          </p:cNvPr>
          <p:cNvSpPr txBox="1"/>
          <p:nvPr/>
        </p:nvSpPr>
        <p:spPr>
          <a:xfrm>
            <a:off x="4480544" y="4719191"/>
            <a:ext cx="4259499" cy="1077218"/>
          </a:xfrm>
          <a:prstGeom prst="rect">
            <a:avLst/>
          </a:prstGeom>
          <a:noFill/>
        </p:spPr>
        <p:txBody>
          <a:bodyPr wrap="none" rtlCol="0">
            <a:spAutoFit/>
          </a:bodyPr>
          <a:lstStyle/>
          <a:p>
            <a:r>
              <a:rPr lang="en-US" sz="1600" i="1" dirty="0">
                <a:solidFill>
                  <a:srgbClr val="0000FF"/>
                </a:solidFill>
              </a:rPr>
              <a:t>What triad constitutes de </a:t>
            </a:r>
            <a:r>
              <a:rPr lang="en-US" sz="1600" i="1" dirty="0" err="1">
                <a:solidFill>
                  <a:srgbClr val="0000FF"/>
                </a:solidFill>
              </a:rPr>
              <a:t>Morsier</a:t>
            </a:r>
            <a:r>
              <a:rPr lang="en-US" sz="1600" i="1" dirty="0">
                <a:solidFill>
                  <a:srgbClr val="0000FF"/>
                </a:solidFill>
              </a:rPr>
              <a:t> syndrome?</a:t>
            </a:r>
          </a:p>
          <a:p>
            <a:r>
              <a:rPr lang="en-US" sz="1600" dirty="0">
                <a:solidFill>
                  <a:srgbClr val="0000FF"/>
                </a:solidFill>
              </a:rPr>
              <a:t>--</a:t>
            </a:r>
            <a:r>
              <a:rPr lang="en-US" sz="1600" b="1" dirty="0">
                <a:solidFill>
                  <a:srgbClr val="0000FF"/>
                </a:solidFill>
              </a:rPr>
              <a:t>Optic </a:t>
            </a:r>
            <a:r>
              <a:rPr lang="en-US" sz="1600" dirty="0">
                <a:solidFill>
                  <a:srgbClr val="0000FF"/>
                </a:solidFill>
              </a:rPr>
              <a:t>nerve hypoplasia (duh)</a:t>
            </a:r>
          </a:p>
          <a:p>
            <a:r>
              <a:rPr lang="en-US" sz="1600" dirty="0">
                <a:solidFill>
                  <a:srgbClr val="0000FF"/>
                </a:solidFill>
              </a:rPr>
              <a:t>--Absence of the </a:t>
            </a:r>
            <a:r>
              <a:rPr lang="en-US" sz="1600" b="1" dirty="0">
                <a:solidFill>
                  <a:srgbClr val="0000FF"/>
                </a:solidFill>
              </a:rPr>
              <a:t>septum</a:t>
            </a:r>
            <a:r>
              <a:rPr lang="en-US" sz="1600" dirty="0">
                <a:solidFill>
                  <a:srgbClr val="0000FF"/>
                </a:solidFill>
              </a:rPr>
              <a:t> pellucidum</a:t>
            </a:r>
          </a:p>
          <a:p>
            <a:r>
              <a:rPr lang="en-US" sz="1600" dirty="0">
                <a:solidFill>
                  <a:srgbClr val="0000FF"/>
                </a:solidFill>
              </a:rPr>
              <a:t>--Agenesis of the corpus callosum</a:t>
            </a:r>
            <a:endParaRPr lang="en-US" sz="1500" dirty="0">
              <a:solidFill>
                <a:srgbClr val="0000FF"/>
              </a:solidFill>
            </a:endParaRPr>
          </a:p>
        </p:txBody>
      </p:sp>
    </p:spTree>
    <p:extLst>
      <p:ext uri="{BB962C8B-B14F-4D97-AF65-F5344CB8AC3E}">
        <p14:creationId xmlns:p14="http://schemas.microsoft.com/office/powerpoint/2010/main" val="533907137"/>
      </p:ext>
    </p:extLst>
  </p:cSld>
  <p:clrMapOvr>
    <a:masterClrMapping/>
  </p:clrMapOvr>
</p:sld>
</file>

<file path=ppt/slides/slide1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2706" name="Text Box 2">
            <a:extLst>
              <a:ext uri="{FF2B5EF4-FFF2-40B4-BE49-F238E27FC236}">
                <a16:creationId xmlns:a16="http://schemas.microsoft.com/office/drawing/2014/main" id="{9DE9259B-4256-4053-9CF7-FE63D8A9B23F}"/>
              </a:ext>
            </a:extLst>
          </p:cNvPr>
          <p:cNvSpPr txBox="1">
            <a:spLocks noChangeArrowheads="1"/>
          </p:cNvSpPr>
          <p:nvPr/>
        </p:nvSpPr>
        <p:spPr bwMode="auto">
          <a:xfrm>
            <a:off x="1622425" y="1828800"/>
            <a:ext cx="7292975" cy="36909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400" dirty="0">
                <a:solidFill>
                  <a:schemeClr val="bg1">
                    <a:lumMod val="75000"/>
                  </a:schemeClr>
                </a:solidFill>
              </a:rPr>
              <a:t>What are the</a:t>
            </a:r>
            <a:r>
              <a:rPr lang="en-US" altLang="en-US" sz="3600" b="1" i="1" dirty="0">
                <a:solidFill>
                  <a:schemeClr val="bg1">
                    <a:lumMod val="75000"/>
                  </a:schemeClr>
                </a:solidFill>
              </a:rPr>
              <a:t> 4 D’s </a:t>
            </a:r>
            <a:r>
              <a:rPr lang="en-US" altLang="en-US" sz="2400" dirty="0">
                <a:solidFill>
                  <a:schemeClr val="bg1">
                    <a:lumMod val="75000"/>
                  </a:schemeClr>
                </a:solidFill>
              </a:rPr>
              <a:t>of optic nerve hypoplasia?</a:t>
            </a:r>
            <a:endParaRPr lang="en-US" altLang="en-US" sz="3600" dirty="0">
              <a:solidFill>
                <a:schemeClr val="bg1">
                  <a:lumMod val="75000"/>
                </a:schemeClr>
              </a:solidFill>
            </a:endParaRPr>
          </a:p>
          <a:p>
            <a:pPr eaLnBrk="1" hangingPunct="1">
              <a:spcBef>
                <a:spcPct val="0"/>
              </a:spcBef>
              <a:buClrTx/>
              <a:buSzTx/>
              <a:buFontTx/>
              <a:buNone/>
            </a:pPr>
            <a:endParaRPr lang="en-US" altLang="en-US" sz="2800" dirty="0">
              <a:solidFill>
                <a:schemeClr val="bg1">
                  <a:lumMod val="75000"/>
                </a:schemeClr>
              </a:solidFill>
            </a:endParaRPr>
          </a:p>
          <a:p>
            <a:pPr eaLnBrk="1" hangingPunct="1">
              <a:spcBef>
                <a:spcPct val="0"/>
              </a:spcBef>
              <a:buClrTx/>
              <a:buSzTx/>
              <a:buFontTx/>
              <a:buNone/>
            </a:pPr>
            <a:r>
              <a:rPr lang="en-US" altLang="en-US" sz="2000" dirty="0">
                <a:solidFill>
                  <a:schemeClr val="bg1">
                    <a:lumMod val="75000"/>
                  </a:schemeClr>
                </a:solidFill>
              </a:rPr>
              <a:t>--</a:t>
            </a:r>
            <a:r>
              <a:rPr lang="en-US" altLang="en-US" sz="2800" b="1" i="1" dirty="0">
                <a:solidFill>
                  <a:schemeClr val="bg1">
                    <a:lumMod val="75000"/>
                  </a:schemeClr>
                </a:solidFill>
              </a:rPr>
              <a:t>D</a:t>
            </a:r>
            <a:r>
              <a:rPr lang="en-US" altLang="en-US" sz="2000" i="1" dirty="0">
                <a:solidFill>
                  <a:schemeClr val="bg1">
                    <a:lumMod val="75000"/>
                  </a:schemeClr>
                </a:solidFill>
              </a:rPr>
              <a:t>rink</a:t>
            </a:r>
            <a:r>
              <a:rPr lang="en-US" altLang="en-US" sz="2000" dirty="0">
                <a:solidFill>
                  <a:schemeClr val="bg1">
                    <a:lumMod val="75000"/>
                  </a:schemeClr>
                </a:solidFill>
              </a:rPr>
              <a:t> (</a:t>
            </a:r>
            <a:r>
              <a:rPr lang="en-US" altLang="en-US" sz="2000" dirty="0" err="1">
                <a:solidFill>
                  <a:schemeClr val="bg1">
                    <a:lumMod val="75000"/>
                  </a:schemeClr>
                </a:solidFill>
              </a:rPr>
              <a:t>ie</a:t>
            </a:r>
            <a:r>
              <a:rPr lang="en-US" altLang="en-US" sz="2000" dirty="0">
                <a:solidFill>
                  <a:schemeClr val="bg1">
                    <a:lumMod val="75000"/>
                  </a:schemeClr>
                </a:solidFill>
              </a:rPr>
              <a:t>, heavy EtOH consumption during pregnancy)</a:t>
            </a:r>
          </a:p>
          <a:p>
            <a:pPr eaLnBrk="1" hangingPunct="1">
              <a:spcBef>
                <a:spcPct val="0"/>
              </a:spcBef>
              <a:buClrTx/>
              <a:buSzTx/>
              <a:buFontTx/>
              <a:buNone/>
            </a:pPr>
            <a:endParaRPr lang="en-US" altLang="en-US" sz="2000" dirty="0">
              <a:solidFill>
                <a:schemeClr val="bg1">
                  <a:lumMod val="75000"/>
                </a:schemeClr>
              </a:solidFill>
            </a:endParaRPr>
          </a:p>
          <a:p>
            <a:pPr eaLnBrk="1" hangingPunct="1">
              <a:spcBef>
                <a:spcPct val="0"/>
              </a:spcBef>
              <a:buClrTx/>
              <a:buSzTx/>
              <a:buFontTx/>
              <a:buNone/>
            </a:pPr>
            <a:r>
              <a:rPr lang="en-US" altLang="en-US" sz="2000" dirty="0">
                <a:solidFill>
                  <a:schemeClr val="bg1">
                    <a:lumMod val="75000"/>
                  </a:schemeClr>
                </a:solidFill>
              </a:rPr>
              <a:t>--</a:t>
            </a:r>
            <a:r>
              <a:rPr lang="en-US" altLang="en-US" sz="2800" b="1" i="1" dirty="0">
                <a:solidFill>
                  <a:schemeClr val="bg1">
                    <a:lumMod val="75000"/>
                  </a:schemeClr>
                </a:solidFill>
              </a:rPr>
              <a:t>D</a:t>
            </a:r>
            <a:r>
              <a:rPr lang="en-US" altLang="en-US" sz="2000" i="1" dirty="0">
                <a:solidFill>
                  <a:schemeClr val="bg1">
                    <a:lumMod val="75000"/>
                  </a:schemeClr>
                </a:solidFill>
              </a:rPr>
              <a:t>iabetes</a:t>
            </a:r>
            <a:endParaRPr lang="en-US" altLang="en-US" sz="2000" dirty="0">
              <a:solidFill>
                <a:schemeClr val="bg1">
                  <a:lumMod val="75000"/>
                </a:schemeClr>
              </a:solidFill>
            </a:endParaRPr>
          </a:p>
          <a:p>
            <a:pPr eaLnBrk="1" hangingPunct="1">
              <a:spcBef>
                <a:spcPct val="0"/>
              </a:spcBef>
              <a:buClrTx/>
              <a:buSzTx/>
              <a:buFontTx/>
              <a:buNone/>
            </a:pPr>
            <a:endParaRPr lang="en-US" altLang="en-US" sz="2000" dirty="0">
              <a:solidFill>
                <a:schemeClr val="bg1">
                  <a:lumMod val="75000"/>
                </a:schemeClr>
              </a:solidFill>
            </a:endParaRPr>
          </a:p>
          <a:p>
            <a:pPr eaLnBrk="1" hangingPunct="1">
              <a:spcBef>
                <a:spcPct val="0"/>
              </a:spcBef>
              <a:buClrTx/>
              <a:buSzTx/>
              <a:buFontTx/>
              <a:buNone/>
            </a:pPr>
            <a:r>
              <a:rPr lang="en-US" altLang="en-US" sz="2000" dirty="0">
                <a:solidFill>
                  <a:schemeClr val="bg1">
                    <a:lumMod val="75000"/>
                  </a:schemeClr>
                </a:solidFill>
              </a:rPr>
              <a:t>--</a:t>
            </a:r>
            <a:r>
              <a:rPr lang="en-US" altLang="en-US" sz="2800" b="1" i="1" dirty="0">
                <a:solidFill>
                  <a:schemeClr val="bg1">
                    <a:lumMod val="75000"/>
                  </a:schemeClr>
                </a:solidFill>
              </a:rPr>
              <a:t>D</a:t>
            </a:r>
            <a:r>
              <a:rPr lang="en-US" altLang="en-US" sz="2000" i="1" dirty="0">
                <a:solidFill>
                  <a:schemeClr val="bg1">
                    <a:lumMod val="75000"/>
                  </a:schemeClr>
                </a:solidFill>
              </a:rPr>
              <a:t>rugs</a:t>
            </a:r>
            <a:r>
              <a:rPr lang="en-US" altLang="en-US" sz="2000" dirty="0">
                <a:solidFill>
                  <a:schemeClr val="bg1">
                    <a:lumMod val="75000"/>
                  </a:schemeClr>
                </a:solidFill>
              </a:rPr>
              <a:t> (especially </a:t>
            </a:r>
            <a:r>
              <a:rPr lang="en-US" altLang="en-US" sz="2800" b="1" i="1" dirty="0">
                <a:solidFill>
                  <a:schemeClr val="bg1">
                    <a:lumMod val="75000"/>
                  </a:schemeClr>
                </a:solidFill>
              </a:rPr>
              <a:t>D</a:t>
            </a:r>
            <a:r>
              <a:rPr lang="en-US" altLang="en-US" sz="2000" dirty="0">
                <a:solidFill>
                  <a:schemeClr val="bg1">
                    <a:lumMod val="75000"/>
                  </a:schemeClr>
                </a:solidFill>
              </a:rPr>
              <a:t>ilantin or other seizure meds)</a:t>
            </a:r>
          </a:p>
          <a:p>
            <a:pPr eaLnBrk="1" hangingPunct="1">
              <a:spcBef>
                <a:spcPct val="0"/>
              </a:spcBef>
              <a:buClrTx/>
              <a:buSzTx/>
              <a:buFontTx/>
              <a:buNone/>
            </a:pPr>
            <a:endParaRPr lang="en-US" altLang="en-US" sz="2000" dirty="0">
              <a:solidFill>
                <a:schemeClr val="bg1">
                  <a:lumMod val="75000"/>
                </a:schemeClr>
              </a:solidFill>
            </a:endParaRPr>
          </a:p>
          <a:p>
            <a:pPr eaLnBrk="1" hangingPunct="1">
              <a:spcBef>
                <a:spcPct val="0"/>
              </a:spcBef>
              <a:buClrTx/>
              <a:buSzTx/>
              <a:buFontTx/>
              <a:buNone/>
            </a:pPr>
            <a:r>
              <a:rPr lang="en-US" altLang="en-US" sz="2000" dirty="0">
                <a:solidFill>
                  <a:schemeClr val="bg1">
                    <a:lumMod val="75000"/>
                  </a:schemeClr>
                </a:solidFill>
              </a:rPr>
              <a:t>--</a:t>
            </a:r>
            <a:r>
              <a:rPr lang="en-US" altLang="en-US" sz="2800" b="1" i="1" dirty="0">
                <a:solidFill>
                  <a:srgbClr val="0000FF"/>
                </a:solidFill>
              </a:rPr>
              <a:t>D</a:t>
            </a:r>
            <a:r>
              <a:rPr lang="en-US" altLang="en-US" sz="2000" i="1" dirty="0">
                <a:solidFill>
                  <a:srgbClr val="0000FF"/>
                </a:solidFill>
              </a:rPr>
              <a:t>e </a:t>
            </a:r>
            <a:r>
              <a:rPr lang="en-US" altLang="en-US" sz="2000" i="1" dirty="0" err="1">
                <a:solidFill>
                  <a:srgbClr val="0000FF"/>
                </a:solidFill>
              </a:rPr>
              <a:t>Morsier</a:t>
            </a:r>
            <a:r>
              <a:rPr lang="en-US" altLang="en-US" sz="2000" i="1" dirty="0">
                <a:solidFill>
                  <a:srgbClr val="0000FF"/>
                </a:solidFill>
              </a:rPr>
              <a:t> syndrome</a:t>
            </a:r>
          </a:p>
        </p:txBody>
      </p:sp>
      <p:sp>
        <p:nvSpPr>
          <p:cNvPr id="72713" name="Rectangle 10">
            <a:extLst>
              <a:ext uri="{FF2B5EF4-FFF2-40B4-BE49-F238E27FC236}">
                <a16:creationId xmlns:a16="http://schemas.microsoft.com/office/drawing/2014/main" id="{ADC55893-8A85-4BBB-BE92-6B823A41B997}"/>
              </a:ext>
            </a:extLst>
          </p:cNvPr>
          <p:cNvSpPr>
            <a:spLocks noChangeArrowheads="1"/>
          </p:cNvSpPr>
          <p:nvPr/>
        </p:nvSpPr>
        <p:spPr bwMode="auto">
          <a:xfrm>
            <a:off x="457200" y="122238"/>
            <a:ext cx="7543800" cy="8683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b"/>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ct val="85000"/>
              </a:lnSpc>
              <a:spcBef>
                <a:spcPct val="0"/>
              </a:spcBef>
              <a:buClrTx/>
              <a:buSzTx/>
              <a:buFontTx/>
              <a:buNone/>
            </a:pPr>
            <a:r>
              <a:rPr lang="en-US" altLang="en-US" sz="3200" b="1" dirty="0">
                <a:solidFill>
                  <a:schemeClr val="tx2"/>
                </a:solidFill>
              </a:rPr>
              <a:t>Developmental Abnormalities of the Optic Nerve Head</a:t>
            </a:r>
            <a:endParaRPr lang="en-US" altLang="en-US" sz="3200" dirty="0">
              <a:solidFill>
                <a:schemeClr val="tx2"/>
              </a:solidFill>
            </a:endParaRPr>
          </a:p>
        </p:txBody>
      </p:sp>
      <p:sp>
        <p:nvSpPr>
          <p:cNvPr id="72714" name="Slide Number Placeholder 1">
            <a:extLst>
              <a:ext uri="{FF2B5EF4-FFF2-40B4-BE49-F238E27FC236}">
                <a16:creationId xmlns:a16="http://schemas.microsoft.com/office/drawing/2014/main" id="{5B3081D5-FB71-485F-BEDC-27C942BEBDCC}"/>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CD6E4F79-DE34-482C-8D44-B77924755C84}" type="slidenum">
              <a:rPr lang="en-US" altLang="en-US" sz="1000"/>
              <a:pPr>
                <a:spcBef>
                  <a:spcPct val="0"/>
                </a:spcBef>
                <a:buClrTx/>
                <a:buSzTx/>
                <a:buFontTx/>
                <a:buNone/>
              </a:pPr>
              <a:t>177</a:t>
            </a:fld>
            <a:endParaRPr lang="en-US" altLang="en-US" sz="1000"/>
          </a:p>
        </p:txBody>
      </p:sp>
      <p:sp>
        <p:nvSpPr>
          <p:cNvPr id="2" name="Oval 1">
            <a:extLst>
              <a:ext uri="{FF2B5EF4-FFF2-40B4-BE49-F238E27FC236}">
                <a16:creationId xmlns:a16="http://schemas.microsoft.com/office/drawing/2014/main" id="{AFEB27A0-19F2-41EF-A9E6-D7C18CDD2140}"/>
              </a:ext>
            </a:extLst>
          </p:cNvPr>
          <p:cNvSpPr/>
          <p:nvPr/>
        </p:nvSpPr>
        <p:spPr>
          <a:xfrm>
            <a:off x="1602547" y="4876800"/>
            <a:ext cx="2949575" cy="762000"/>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TextBox 3">
            <a:extLst>
              <a:ext uri="{FF2B5EF4-FFF2-40B4-BE49-F238E27FC236}">
                <a16:creationId xmlns:a16="http://schemas.microsoft.com/office/drawing/2014/main" id="{896BA050-FD67-490B-B38B-29D0F187BB5D}"/>
              </a:ext>
            </a:extLst>
          </p:cNvPr>
          <p:cNvSpPr txBox="1"/>
          <p:nvPr/>
        </p:nvSpPr>
        <p:spPr>
          <a:xfrm>
            <a:off x="4104368" y="5943600"/>
            <a:ext cx="4878259" cy="523220"/>
          </a:xfrm>
          <a:prstGeom prst="rect">
            <a:avLst/>
          </a:prstGeom>
          <a:solidFill>
            <a:schemeClr val="accent1">
              <a:lumMod val="40000"/>
              <a:lumOff val="60000"/>
            </a:schemeClr>
          </a:solidFill>
        </p:spPr>
        <p:txBody>
          <a:bodyPr wrap="none" rtlCol="0">
            <a:spAutoFit/>
          </a:bodyPr>
          <a:lstStyle/>
          <a:p>
            <a:r>
              <a:rPr lang="en-US" sz="1400" i="1" dirty="0">
                <a:solidFill>
                  <a:srgbClr val="0000FF"/>
                </a:solidFill>
              </a:rPr>
              <a:t>What is the </a:t>
            </a:r>
            <a:r>
              <a:rPr lang="en-US" sz="1400" i="1" dirty="0" err="1">
                <a:solidFill>
                  <a:srgbClr val="0000FF"/>
                </a:solidFill>
              </a:rPr>
              <a:t>noneponymous</a:t>
            </a:r>
            <a:r>
              <a:rPr lang="en-US" sz="1400" i="1" dirty="0">
                <a:solidFill>
                  <a:srgbClr val="0000FF"/>
                </a:solidFill>
              </a:rPr>
              <a:t> name of de </a:t>
            </a:r>
            <a:r>
              <a:rPr lang="en-US" sz="1400" i="1" dirty="0" err="1">
                <a:solidFill>
                  <a:srgbClr val="0000FF"/>
                </a:solidFill>
              </a:rPr>
              <a:t>Morsier</a:t>
            </a:r>
            <a:r>
              <a:rPr lang="en-US" sz="1400" i="1" dirty="0">
                <a:solidFill>
                  <a:srgbClr val="0000FF"/>
                </a:solidFill>
              </a:rPr>
              <a:t> syndrome?</a:t>
            </a:r>
          </a:p>
          <a:p>
            <a:r>
              <a:rPr lang="en-US" sz="1400" b="1" dirty="0" err="1">
                <a:solidFill>
                  <a:srgbClr val="0000FF"/>
                </a:solidFill>
              </a:rPr>
              <a:t>Septo</a:t>
            </a:r>
            <a:r>
              <a:rPr lang="en-US" sz="1400" b="1" dirty="0">
                <a:solidFill>
                  <a:srgbClr val="0000FF"/>
                </a:solidFill>
              </a:rPr>
              <a:t>-optic dysplasia</a:t>
            </a:r>
          </a:p>
        </p:txBody>
      </p:sp>
      <p:sp>
        <p:nvSpPr>
          <p:cNvPr id="6" name="TextBox 5">
            <a:extLst>
              <a:ext uri="{FF2B5EF4-FFF2-40B4-BE49-F238E27FC236}">
                <a16:creationId xmlns:a16="http://schemas.microsoft.com/office/drawing/2014/main" id="{73D16C9A-7C1C-2C0E-94AF-F2BFE4BBC96F}"/>
              </a:ext>
            </a:extLst>
          </p:cNvPr>
          <p:cNvSpPr txBox="1"/>
          <p:nvPr/>
        </p:nvSpPr>
        <p:spPr>
          <a:xfrm>
            <a:off x="4480544" y="4719191"/>
            <a:ext cx="4259499" cy="1077218"/>
          </a:xfrm>
          <a:prstGeom prst="rect">
            <a:avLst/>
          </a:prstGeom>
          <a:noFill/>
        </p:spPr>
        <p:txBody>
          <a:bodyPr wrap="none" rtlCol="0">
            <a:spAutoFit/>
          </a:bodyPr>
          <a:lstStyle/>
          <a:p>
            <a:r>
              <a:rPr lang="en-US" sz="1600" i="1" dirty="0">
                <a:solidFill>
                  <a:srgbClr val="0000FF"/>
                </a:solidFill>
              </a:rPr>
              <a:t>What triad constitutes de </a:t>
            </a:r>
            <a:r>
              <a:rPr lang="en-US" sz="1600" i="1" dirty="0" err="1">
                <a:solidFill>
                  <a:srgbClr val="0000FF"/>
                </a:solidFill>
              </a:rPr>
              <a:t>Morsier</a:t>
            </a:r>
            <a:r>
              <a:rPr lang="en-US" sz="1600" i="1" dirty="0">
                <a:solidFill>
                  <a:srgbClr val="0000FF"/>
                </a:solidFill>
              </a:rPr>
              <a:t> syndrome?</a:t>
            </a:r>
          </a:p>
          <a:p>
            <a:r>
              <a:rPr lang="en-US" sz="1600" dirty="0">
                <a:solidFill>
                  <a:srgbClr val="0000FF"/>
                </a:solidFill>
              </a:rPr>
              <a:t>--</a:t>
            </a:r>
            <a:r>
              <a:rPr lang="en-US" sz="1600" b="1" dirty="0">
                <a:solidFill>
                  <a:srgbClr val="0000FF"/>
                </a:solidFill>
              </a:rPr>
              <a:t>Optic </a:t>
            </a:r>
            <a:r>
              <a:rPr lang="en-US" sz="1600" dirty="0">
                <a:solidFill>
                  <a:srgbClr val="0000FF"/>
                </a:solidFill>
              </a:rPr>
              <a:t>nerve hypoplasia (duh)</a:t>
            </a:r>
          </a:p>
          <a:p>
            <a:r>
              <a:rPr lang="en-US" sz="1600" dirty="0">
                <a:solidFill>
                  <a:srgbClr val="0000FF"/>
                </a:solidFill>
              </a:rPr>
              <a:t>--Absence of the </a:t>
            </a:r>
            <a:r>
              <a:rPr lang="en-US" sz="1600" b="1" dirty="0">
                <a:solidFill>
                  <a:srgbClr val="0000FF"/>
                </a:solidFill>
              </a:rPr>
              <a:t>septum</a:t>
            </a:r>
            <a:r>
              <a:rPr lang="en-US" sz="1600" dirty="0">
                <a:solidFill>
                  <a:srgbClr val="0000FF"/>
                </a:solidFill>
              </a:rPr>
              <a:t> pellucidum</a:t>
            </a:r>
          </a:p>
          <a:p>
            <a:r>
              <a:rPr lang="en-US" sz="1600" dirty="0">
                <a:solidFill>
                  <a:srgbClr val="0000FF"/>
                </a:solidFill>
              </a:rPr>
              <a:t>--Agenesis of the corpus callosum</a:t>
            </a:r>
            <a:endParaRPr lang="en-US" sz="1500" dirty="0">
              <a:solidFill>
                <a:srgbClr val="0000FF"/>
              </a:solidFill>
            </a:endParaRPr>
          </a:p>
        </p:txBody>
      </p:sp>
    </p:spTree>
    <p:extLst>
      <p:ext uri="{BB962C8B-B14F-4D97-AF65-F5344CB8AC3E}">
        <p14:creationId xmlns:p14="http://schemas.microsoft.com/office/powerpoint/2010/main" val="3398494250"/>
      </p:ext>
    </p:extLst>
  </p:cSld>
  <p:clrMapOvr>
    <a:masterClrMapping/>
  </p:clrMapOvr>
</p:sld>
</file>

<file path=ppt/slides/slide1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2706" name="Text Box 2">
            <a:extLst>
              <a:ext uri="{FF2B5EF4-FFF2-40B4-BE49-F238E27FC236}">
                <a16:creationId xmlns:a16="http://schemas.microsoft.com/office/drawing/2014/main" id="{9DE9259B-4256-4053-9CF7-FE63D8A9B23F}"/>
              </a:ext>
            </a:extLst>
          </p:cNvPr>
          <p:cNvSpPr txBox="1">
            <a:spLocks noChangeArrowheads="1"/>
          </p:cNvSpPr>
          <p:nvPr/>
        </p:nvSpPr>
        <p:spPr bwMode="auto">
          <a:xfrm>
            <a:off x="1622425" y="1828800"/>
            <a:ext cx="7292975" cy="36909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400" dirty="0">
                <a:solidFill>
                  <a:schemeClr val="bg1">
                    <a:lumMod val="75000"/>
                  </a:schemeClr>
                </a:solidFill>
              </a:rPr>
              <a:t>What are the</a:t>
            </a:r>
            <a:r>
              <a:rPr lang="en-US" altLang="en-US" sz="3600" b="1" i="1" dirty="0">
                <a:solidFill>
                  <a:schemeClr val="bg1">
                    <a:lumMod val="75000"/>
                  </a:schemeClr>
                </a:solidFill>
              </a:rPr>
              <a:t> 4 D’s </a:t>
            </a:r>
            <a:r>
              <a:rPr lang="en-US" altLang="en-US" sz="2400" dirty="0">
                <a:solidFill>
                  <a:schemeClr val="bg1">
                    <a:lumMod val="75000"/>
                  </a:schemeClr>
                </a:solidFill>
              </a:rPr>
              <a:t>of optic nerve hypoplasia?</a:t>
            </a:r>
            <a:endParaRPr lang="en-US" altLang="en-US" sz="3600" dirty="0">
              <a:solidFill>
                <a:schemeClr val="bg1">
                  <a:lumMod val="75000"/>
                </a:schemeClr>
              </a:solidFill>
            </a:endParaRPr>
          </a:p>
          <a:p>
            <a:pPr eaLnBrk="1" hangingPunct="1">
              <a:spcBef>
                <a:spcPct val="0"/>
              </a:spcBef>
              <a:buClrTx/>
              <a:buSzTx/>
              <a:buFontTx/>
              <a:buNone/>
            </a:pPr>
            <a:endParaRPr lang="en-US" altLang="en-US" sz="2800" dirty="0">
              <a:solidFill>
                <a:schemeClr val="bg1">
                  <a:lumMod val="75000"/>
                </a:schemeClr>
              </a:solidFill>
            </a:endParaRPr>
          </a:p>
          <a:p>
            <a:pPr eaLnBrk="1" hangingPunct="1">
              <a:spcBef>
                <a:spcPct val="0"/>
              </a:spcBef>
              <a:buClrTx/>
              <a:buSzTx/>
              <a:buFontTx/>
              <a:buNone/>
            </a:pPr>
            <a:r>
              <a:rPr lang="en-US" altLang="en-US" sz="2000" dirty="0">
                <a:solidFill>
                  <a:schemeClr val="bg1">
                    <a:lumMod val="75000"/>
                  </a:schemeClr>
                </a:solidFill>
              </a:rPr>
              <a:t>--</a:t>
            </a:r>
            <a:r>
              <a:rPr lang="en-US" altLang="en-US" sz="2800" b="1" i="1" dirty="0">
                <a:solidFill>
                  <a:schemeClr val="bg1">
                    <a:lumMod val="75000"/>
                  </a:schemeClr>
                </a:solidFill>
              </a:rPr>
              <a:t>D</a:t>
            </a:r>
            <a:r>
              <a:rPr lang="en-US" altLang="en-US" sz="2000" i="1" dirty="0">
                <a:solidFill>
                  <a:schemeClr val="bg1">
                    <a:lumMod val="75000"/>
                  </a:schemeClr>
                </a:solidFill>
              </a:rPr>
              <a:t>rink</a:t>
            </a:r>
            <a:r>
              <a:rPr lang="en-US" altLang="en-US" sz="2000" dirty="0">
                <a:solidFill>
                  <a:schemeClr val="bg1">
                    <a:lumMod val="75000"/>
                  </a:schemeClr>
                </a:solidFill>
              </a:rPr>
              <a:t> (</a:t>
            </a:r>
            <a:r>
              <a:rPr lang="en-US" altLang="en-US" sz="2000" dirty="0" err="1">
                <a:solidFill>
                  <a:schemeClr val="bg1">
                    <a:lumMod val="75000"/>
                  </a:schemeClr>
                </a:solidFill>
              </a:rPr>
              <a:t>ie</a:t>
            </a:r>
            <a:r>
              <a:rPr lang="en-US" altLang="en-US" sz="2000" dirty="0">
                <a:solidFill>
                  <a:schemeClr val="bg1">
                    <a:lumMod val="75000"/>
                  </a:schemeClr>
                </a:solidFill>
              </a:rPr>
              <a:t>, heavy EtOH consumption during pregnancy)</a:t>
            </a:r>
          </a:p>
          <a:p>
            <a:pPr eaLnBrk="1" hangingPunct="1">
              <a:spcBef>
                <a:spcPct val="0"/>
              </a:spcBef>
              <a:buClrTx/>
              <a:buSzTx/>
              <a:buFontTx/>
              <a:buNone/>
            </a:pPr>
            <a:endParaRPr lang="en-US" altLang="en-US" sz="2000" dirty="0">
              <a:solidFill>
                <a:schemeClr val="bg1">
                  <a:lumMod val="75000"/>
                </a:schemeClr>
              </a:solidFill>
            </a:endParaRPr>
          </a:p>
          <a:p>
            <a:pPr eaLnBrk="1" hangingPunct="1">
              <a:spcBef>
                <a:spcPct val="0"/>
              </a:spcBef>
              <a:buClrTx/>
              <a:buSzTx/>
              <a:buFontTx/>
              <a:buNone/>
            </a:pPr>
            <a:r>
              <a:rPr lang="en-US" altLang="en-US" sz="2000" dirty="0">
                <a:solidFill>
                  <a:schemeClr val="bg1">
                    <a:lumMod val="75000"/>
                  </a:schemeClr>
                </a:solidFill>
              </a:rPr>
              <a:t>--</a:t>
            </a:r>
            <a:r>
              <a:rPr lang="en-US" altLang="en-US" sz="2800" b="1" i="1" dirty="0">
                <a:solidFill>
                  <a:schemeClr val="bg1">
                    <a:lumMod val="75000"/>
                  </a:schemeClr>
                </a:solidFill>
              </a:rPr>
              <a:t>D</a:t>
            </a:r>
            <a:r>
              <a:rPr lang="en-US" altLang="en-US" sz="2000" i="1" dirty="0">
                <a:solidFill>
                  <a:schemeClr val="bg1">
                    <a:lumMod val="75000"/>
                  </a:schemeClr>
                </a:solidFill>
              </a:rPr>
              <a:t>iabetes</a:t>
            </a:r>
            <a:endParaRPr lang="en-US" altLang="en-US" sz="2000" dirty="0">
              <a:solidFill>
                <a:schemeClr val="bg1">
                  <a:lumMod val="75000"/>
                </a:schemeClr>
              </a:solidFill>
            </a:endParaRPr>
          </a:p>
          <a:p>
            <a:pPr eaLnBrk="1" hangingPunct="1">
              <a:spcBef>
                <a:spcPct val="0"/>
              </a:spcBef>
              <a:buClrTx/>
              <a:buSzTx/>
              <a:buFontTx/>
              <a:buNone/>
            </a:pPr>
            <a:endParaRPr lang="en-US" altLang="en-US" sz="2000" dirty="0">
              <a:solidFill>
                <a:schemeClr val="bg1">
                  <a:lumMod val="75000"/>
                </a:schemeClr>
              </a:solidFill>
            </a:endParaRPr>
          </a:p>
          <a:p>
            <a:pPr eaLnBrk="1" hangingPunct="1">
              <a:spcBef>
                <a:spcPct val="0"/>
              </a:spcBef>
              <a:buClrTx/>
              <a:buSzTx/>
              <a:buFontTx/>
              <a:buNone/>
            </a:pPr>
            <a:r>
              <a:rPr lang="en-US" altLang="en-US" sz="2000" dirty="0">
                <a:solidFill>
                  <a:schemeClr val="bg1">
                    <a:lumMod val="75000"/>
                  </a:schemeClr>
                </a:solidFill>
              </a:rPr>
              <a:t>--</a:t>
            </a:r>
            <a:r>
              <a:rPr lang="en-US" altLang="en-US" sz="2800" b="1" i="1" dirty="0">
                <a:solidFill>
                  <a:schemeClr val="bg1">
                    <a:lumMod val="75000"/>
                  </a:schemeClr>
                </a:solidFill>
              </a:rPr>
              <a:t>D</a:t>
            </a:r>
            <a:r>
              <a:rPr lang="en-US" altLang="en-US" sz="2000" i="1" dirty="0">
                <a:solidFill>
                  <a:schemeClr val="bg1">
                    <a:lumMod val="75000"/>
                  </a:schemeClr>
                </a:solidFill>
              </a:rPr>
              <a:t>rugs</a:t>
            </a:r>
            <a:r>
              <a:rPr lang="en-US" altLang="en-US" sz="2000" dirty="0">
                <a:solidFill>
                  <a:schemeClr val="bg1">
                    <a:lumMod val="75000"/>
                  </a:schemeClr>
                </a:solidFill>
              </a:rPr>
              <a:t> (especially </a:t>
            </a:r>
            <a:r>
              <a:rPr lang="en-US" altLang="en-US" sz="2800" b="1" i="1" dirty="0">
                <a:solidFill>
                  <a:schemeClr val="bg1">
                    <a:lumMod val="75000"/>
                  </a:schemeClr>
                </a:solidFill>
              </a:rPr>
              <a:t>D</a:t>
            </a:r>
            <a:r>
              <a:rPr lang="en-US" altLang="en-US" sz="2000" dirty="0">
                <a:solidFill>
                  <a:schemeClr val="bg1">
                    <a:lumMod val="75000"/>
                  </a:schemeClr>
                </a:solidFill>
              </a:rPr>
              <a:t>ilantin or other seizure meds)</a:t>
            </a:r>
          </a:p>
          <a:p>
            <a:pPr eaLnBrk="1" hangingPunct="1">
              <a:spcBef>
                <a:spcPct val="0"/>
              </a:spcBef>
              <a:buClrTx/>
              <a:buSzTx/>
              <a:buFontTx/>
              <a:buNone/>
            </a:pPr>
            <a:endParaRPr lang="en-US" altLang="en-US" sz="2000" dirty="0">
              <a:solidFill>
                <a:schemeClr val="bg1">
                  <a:lumMod val="75000"/>
                </a:schemeClr>
              </a:solidFill>
            </a:endParaRPr>
          </a:p>
          <a:p>
            <a:pPr eaLnBrk="1" hangingPunct="1">
              <a:spcBef>
                <a:spcPct val="0"/>
              </a:spcBef>
              <a:buClrTx/>
              <a:buSzTx/>
              <a:buFontTx/>
              <a:buNone/>
            </a:pPr>
            <a:r>
              <a:rPr lang="en-US" altLang="en-US" sz="2000" dirty="0">
                <a:solidFill>
                  <a:schemeClr val="bg1">
                    <a:lumMod val="75000"/>
                  </a:schemeClr>
                </a:solidFill>
              </a:rPr>
              <a:t>--</a:t>
            </a:r>
            <a:r>
              <a:rPr lang="en-US" altLang="en-US" sz="2800" b="1" i="1" dirty="0">
                <a:solidFill>
                  <a:srgbClr val="0000FF"/>
                </a:solidFill>
              </a:rPr>
              <a:t>D</a:t>
            </a:r>
            <a:r>
              <a:rPr lang="en-US" altLang="en-US" sz="2000" i="1" dirty="0">
                <a:solidFill>
                  <a:srgbClr val="0000FF"/>
                </a:solidFill>
              </a:rPr>
              <a:t>e </a:t>
            </a:r>
            <a:r>
              <a:rPr lang="en-US" altLang="en-US" sz="2000" i="1" dirty="0" err="1">
                <a:solidFill>
                  <a:srgbClr val="0000FF"/>
                </a:solidFill>
              </a:rPr>
              <a:t>Morsier</a:t>
            </a:r>
            <a:r>
              <a:rPr lang="en-US" altLang="en-US" sz="2000" i="1" dirty="0">
                <a:solidFill>
                  <a:srgbClr val="0000FF"/>
                </a:solidFill>
              </a:rPr>
              <a:t> syndrome</a:t>
            </a:r>
          </a:p>
        </p:txBody>
      </p:sp>
      <p:sp>
        <p:nvSpPr>
          <p:cNvPr id="72713" name="Rectangle 10">
            <a:extLst>
              <a:ext uri="{FF2B5EF4-FFF2-40B4-BE49-F238E27FC236}">
                <a16:creationId xmlns:a16="http://schemas.microsoft.com/office/drawing/2014/main" id="{ADC55893-8A85-4BBB-BE92-6B823A41B997}"/>
              </a:ext>
            </a:extLst>
          </p:cNvPr>
          <p:cNvSpPr>
            <a:spLocks noChangeArrowheads="1"/>
          </p:cNvSpPr>
          <p:nvPr/>
        </p:nvSpPr>
        <p:spPr bwMode="auto">
          <a:xfrm>
            <a:off x="457200" y="122238"/>
            <a:ext cx="7543800" cy="8683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b"/>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ct val="85000"/>
              </a:lnSpc>
              <a:spcBef>
                <a:spcPct val="0"/>
              </a:spcBef>
              <a:buClrTx/>
              <a:buSzTx/>
              <a:buFontTx/>
              <a:buNone/>
            </a:pPr>
            <a:r>
              <a:rPr lang="en-US" altLang="en-US" sz="3200" b="1" dirty="0">
                <a:solidFill>
                  <a:schemeClr val="tx2"/>
                </a:solidFill>
              </a:rPr>
              <a:t>Developmental Abnormalities of the Optic Nerve Head</a:t>
            </a:r>
            <a:endParaRPr lang="en-US" altLang="en-US" sz="3200" dirty="0">
              <a:solidFill>
                <a:schemeClr val="tx2"/>
              </a:solidFill>
            </a:endParaRPr>
          </a:p>
        </p:txBody>
      </p:sp>
      <p:sp>
        <p:nvSpPr>
          <p:cNvPr id="72714" name="Slide Number Placeholder 1">
            <a:extLst>
              <a:ext uri="{FF2B5EF4-FFF2-40B4-BE49-F238E27FC236}">
                <a16:creationId xmlns:a16="http://schemas.microsoft.com/office/drawing/2014/main" id="{5B3081D5-FB71-485F-BEDC-27C942BEBDCC}"/>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CD6E4F79-DE34-482C-8D44-B77924755C84}" type="slidenum">
              <a:rPr lang="en-US" altLang="en-US" sz="1000"/>
              <a:pPr>
                <a:spcBef>
                  <a:spcPct val="0"/>
                </a:spcBef>
                <a:buClrTx/>
                <a:buSzTx/>
                <a:buFontTx/>
                <a:buNone/>
              </a:pPr>
              <a:t>178</a:t>
            </a:fld>
            <a:endParaRPr lang="en-US" altLang="en-US" sz="1000"/>
          </a:p>
        </p:txBody>
      </p:sp>
      <p:sp>
        <p:nvSpPr>
          <p:cNvPr id="2" name="Oval 1">
            <a:extLst>
              <a:ext uri="{FF2B5EF4-FFF2-40B4-BE49-F238E27FC236}">
                <a16:creationId xmlns:a16="http://schemas.microsoft.com/office/drawing/2014/main" id="{AFEB27A0-19F2-41EF-A9E6-D7C18CDD2140}"/>
              </a:ext>
            </a:extLst>
          </p:cNvPr>
          <p:cNvSpPr/>
          <p:nvPr/>
        </p:nvSpPr>
        <p:spPr>
          <a:xfrm>
            <a:off x="1602547" y="4876800"/>
            <a:ext cx="2949575" cy="762000"/>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TextBox 2">
            <a:extLst>
              <a:ext uri="{FF2B5EF4-FFF2-40B4-BE49-F238E27FC236}">
                <a16:creationId xmlns:a16="http://schemas.microsoft.com/office/drawing/2014/main" id="{12F569BB-AD90-4238-A1F2-1CD8D4264E1A}"/>
              </a:ext>
            </a:extLst>
          </p:cNvPr>
          <p:cNvSpPr txBox="1"/>
          <p:nvPr/>
        </p:nvSpPr>
        <p:spPr>
          <a:xfrm>
            <a:off x="4480544" y="4719191"/>
            <a:ext cx="4259499" cy="1077218"/>
          </a:xfrm>
          <a:prstGeom prst="rect">
            <a:avLst/>
          </a:prstGeom>
          <a:noFill/>
        </p:spPr>
        <p:txBody>
          <a:bodyPr wrap="none" rtlCol="0">
            <a:spAutoFit/>
          </a:bodyPr>
          <a:lstStyle/>
          <a:p>
            <a:r>
              <a:rPr lang="en-US" sz="1600" i="1" dirty="0">
                <a:solidFill>
                  <a:srgbClr val="0000FF"/>
                </a:solidFill>
              </a:rPr>
              <a:t>What triad constitutes de </a:t>
            </a:r>
            <a:r>
              <a:rPr lang="en-US" sz="1600" i="1" dirty="0" err="1">
                <a:solidFill>
                  <a:srgbClr val="0000FF"/>
                </a:solidFill>
              </a:rPr>
              <a:t>Morsier</a:t>
            </a:r>
            <a:r>
              <a:rPr lang="en-US" sz="1600" i="1" dirty="0">
                <a:solidFill>
                  <a:srgbClr val="0000FF"/>
                </a:solidFill>
              </a:rPr>
              <a:t> syndrome?</a:t>
            </a:r>
          </a:p>
          <a:p>
            <a:r>
              <a:rPr lang="en-US" sz="1600" dirty="0">
                <a:solidFill>
                  <a:srgbClr val="0000FF"/>
                </a:solidFill>
              </a:rPr>
              <a:t>--Optic nerve hypoplasia (duh)</a:t>
            </a:r>
          </a:p>
          <a:p>
            <a:r>
              <a:rPr lang="en-US" sz="1600" dirty="0">
                <a:solidFill>
                  <a:srgbClr val="0000FF"/>
                </a:solidFill>
              </a:rPr>
              <a:t>--Absence of the septum pellucidum</a:t>
            </a:r>
          </a:p>
          <a:p>
            <a:r>
              <a:rPr lang="en-US" sz="1600" dirty="0">
                <a:solidFill>
                  <a:srgbClr val="0000FF"/>
                </a:solidFill>
              </a:rPr>
              <a:t>--Agenesis of the corpus callosum</a:t>
            </a:r>
          </a:p>
        </p:txBody>
      </p:sp>
      <p:sp>
        <p:nvSpPr>
          <p:cNvPr id="10" name="TextBox 9">
            <a:extLst>
              <a:ext uri="{FF2B5EF4-FFF2-40B4-BE49-F238E27FC236}">
                <a16:creationId xmlns:a16="http://schemas.microsoft.com/office/drawing/2014/main" id="{62E4DECF-97F5-482D-86BB-3CC6D5AE9AFB}"/>
              </a:ext>
            </a:extLst>
          </p:cNvPr>
          <p:cNvSpPr txBox="1"/>
          <p:nvPr/>
        </p:nvSpPr>
        <p:spPr>
          <a:xfrm>
            <a:off x="4811562" y="5442449"/>
            <a:ext cx="3265638" cy="338554"/>
          </a:xfrm>
          <a:prstGeom prst="rect">
            <a:avLst/>
          </a:prstGeom>
          <a:noFill/>
        </p:spPr>
        <p:txBody>
          <a:bodyPr wrap="none" rtlCol="0">
            <a:spAutoFit/>
          </a:bodyPr>
          <a:lstStyle/>
          <a:p>
            <a:r>
              <a:rPr lang="en-US" sz="1600" dirty="0">
                <a:solidFill>
                  <a:schemeClr val="bg1">
                    <a:lumMod val="75000"/>
                  </a:schemeClr>
                </a:solidFill>
              </a:rPr>
              <a:t>(                                                   </a:t>
            </a:r>
          </a:p>
        </p:txBody>
      </p:sp>
      <p:sp>
        <p:nvSpPr>
          <p:cNvPr id="4" name="TextBox 3">
            <a:extLst>
              <a:ext uri="{FF2B5EF4-FFF2-40B4-BE49-F238E27FC236}">
                <a16:creationId xmlns:a16="http://schemas.microsoft.com/office/drawing/2014/main" id="{074483D0-594D-16AD-3C3F-B956814F298B}"/>
              </a:ext>
            </a:extLst>
          </p:cNvPr>
          <p:cNvSpPr txBox="1"/>
          <p:nvPr/>
        </p:nvSpPr>
        <p:spPr>
          <a:xfrm>
            <a:off x="228600" y="2880108"/>
            <a:ext cx="8686800" cy="1754326"/>
          </a:xfrm>
          <a:prstGeom prst="rect">
            <a:avLst/>
          </a:prstGeom>
          <a:solidFill>
            <a:schemeClr val="accent1">
              <a:lumMod val="40000"/>
              <a:lumOff val="60000"/>
            </a:schemeClr>
          </a:solidFill>
          <a:ln>
            <a:solidFill>
              <a:schemeClr val="tx1"/>
            </a:solidFill>
          </a:ln>
        </p:spPr>
        <p:txBody>
          <a:bodyPr wrap="square" rtlCol="0">
            <a:spAutoFit/>
          </a:bodyPr>
          <a:lstStyle/>
          <a:p>
            <a:r>
              <a:rPr lang="en-US" dirty="0">
                <a:solidFill>
                  <a:srgbClr val="0000FF"/>
                </a:solidFill>
                <a:latin typeface="+mn-lt"/>
              </a:rPr>
              <a:t>Note: The listed triad is from the BCSC </a:t>
            </a:r>
            <a:r>
              <a:rPr lang="en-US" i="1" dirty="0">
                <a:solidFill>
                  <a:srgbClr val="0000FF"/>
                </a:solidFill>
                <a:latin typeface="+mn-lt"/>
              </a:rPr>
              <a:t>Peds</a:t>
            </a:r>
            <a:r>
              <a:rPr lang="en-US" dirty="0">
                <a:solidFill>
                  <a:srgbClr val="0000FF"/>
                </a:solidFill>
                <a:latin typeface="+mn-lt"/>
              </a:rPr>
              <a:t> book. </a:t>
            </a:r>
            <a:r>
              <a:rPr lang="en-US" dirty="0">
                <a:solidFill>
                  <a:schemeClr val="accent1">
                    <a:lumMod val="40000"/>
                    <a:lumOff val="60000"/>
                  </a:schemeClr>
                </a:solidFill>
                <a:latin typeface="+mn-lt"/>
              </a:rPr>
              <a:t>Per the </a:t>
            </a:r>
            <a:r>
              <a:rPr lang="en-US" i="1" dirty="0">
                <a:solidFill>
                  <a:schemeClr val="accent1">
                    <a:lumMod val="40000"/>
                    <a:lumOff val="60000"/>
                  </a:schemeClr>
                </a:solidFill>
                <a:latin typeface="+mn-lt"/>
              </a:rPr>
              <a:t>Neuro</a:t>
            </a:r>
            <a:r>
              <a:rPr lang="en-US" dirty="0">
                <a:solidFill>
                  <a:schemeClr val="accent1">
                    <a:lumMod val="40000"/>
                    <a:lumOff val="60000"/>
                  </a:schemeClr>
                </a:solidFill>
                <a:latin typeface="+mn-lt"/>
              </a:rPr>
              <a:t> book, the triad includes  hypothalamic-pituitary axis  dysfunction, not corpus callosum agenesis (although it states that “the corpus callosum may be thinned or absent”). </a:t>
            </a:r>
            <a:r>
              <a:rPr lang="en-US" b="0" i="1" dirty="0" err="1">
                <a:solidFill>
                  <a:schemeClr val="accent1">
                    <a:lumMod val="40000"/>
                    <a:lumOff val="60000"/>
                  </a:schemeClr>
                </a:solidFill>
                <a:effectLst/>
                <a:latin typeface="+mn-lt"/>
              </a:rPr>
              <a:t>EyeWiki</a:t>
            </a:r>
            <a:r>
              <a:rPr lang="en-US" b="0" i="0" dirty="0">
                <a:solidFill>
                  <a:schemeClr val="accent1">
                    <a:lumMod val="40000"/>
                    <a:lumOff val="60000"/>
                  </a:schemeClr>
                </a:solidFill>
                <a:effectLst/>
                <a:latin typeface="+mn-lt"/>
              </a:rPr>
              <a:t> states the term de </a:t>
            </a:r>
            <a:r>
              <a:rPr lang="en-US" b="0" i="0" dirty="0" err="1">
                <a:solidFill>
                  <a:schemeClr val="accent1">
                    <a:lumMod val="40000"/>
                    <a:lumOff val="60000"/>
                  </a:schemeClr>
                </a:solidFill>
                <a:effectLst/>
                <a:latin typeface="+mn-lt"/>
              </a:rPr>
              <a:t>Morsier</a:t>
            </a:r>
            <a:r>
              <a:rPr lang="en-US" b="0" i="0" dirty="0">
                <a:solidFill>
                  <a:schemeClr val="accent1">
                    <a:lumMod val="40000"/>
                    <a:lumOff val="60000"/>
                  </a:schemeClr>
                </a:solidFill>
                <a:effectLst/>
                <a:latin typeface="+mn-lt"/>
              </a:rPr>
              <a:t> syndrome is “used to describe the association between ONH and the absence of septum pellucidum, deficiency of pituitary hormones and agenesis of corpus callosum.” Which is correct? I </a:t>
            </a:r>
            <a:r>
              <a:rPr lang="en-US" b="0" i="0" dirty="0" err="1">
                <a:solidFill>
                  <a:schemeClr val="accent1">
                    <a:lumMod val="40000"/>
                    <a:lumOff val="60000"/>
                  </a:schemeClr>
                </a:solidFill>
                <a:effectLst/>
                <a:latin typeface="+mn-lt"/>
              </a:rPr>
              <a:t>dunno</a:t>
            </a:r>
            <a:r>
              <a:rPr lang="en-US" b="0" i="0" dirty="0">
                <a:solidFill>
                  <a:schemeClr val="accent1">
                    <a:lumMod val="40000"/>
                    <a:lumOff val="60000"/>
                  </a:schemeClr>
                </a:solidFill>
                <a:effectLst/>
                <a:latin typeface="+mn-lt"/>
              </a:rPr>
              <a:t>. Caveat emptor.</a:t>
            </a:r>
            <a:endParaRPr lang="en-US" dirty="0">
              <a:solidFill>
                <a:schemeClr val="accent1">
                  <a:lumMod val="40000"/>
                  <a:lumOff val="60000"/>
                </a:schemeClr>
              </a:solidFill>
              <a:latin typeface="+mn-lt"/>
            </a:endParaRPr>
          </a:p>
        </p:txBody>
      </p:sp>
    </p:spTree>
    <p:extLst>
      <p:ext uri="{BB962C8B-B14F-4D97-AF65-F5344CB8AC3E}">
        <p14:creationId xmlns:p14="http://schemas.microsoft.com/office/powerpoint/2010/main" val="1422220798"/>
      </p:ext>
    </p:extLst>
  </p:cSld>
  <p:clrMapOvr>
    <a:masterClrMapping/>
  </p:clrMapOvr>
</p:sld>
</file>

<file path=ppt/slides/slide1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2706" name="Text Box 2">
            <a:extLst>
              <a:ext uri="{FF2B5EF4-FFF2-40B4-BE49-F238E27FC236}">
                <a16:creationId xmlns:a16="http://schemas.microsoft.com/office/drawing/2014/main" id="{9DE9259B-4256-4053-9CF7-FE63D8A9B23F}"/>
              </a:ext>
            </a:extLst>
          </p:cNvPr>
          <p:cNvSpPr txBox="1">
            <a:spLocks noChangeArrowheads="1"/>
          </p:cNvSpPr>
          <p:nvPr/>
        </p:nvSpPr>
        <p:spPr bwMode="auto">
          <a:xfrm>
            <a:off x="1622425" y="1828800"/>
            <a:ext cx="7292975" cy="36909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400" dirty="0">
                <a:solidFill>
                  <a:schemeClr val="bg1">
                    <a:lumMod val="75000"/>
                  </a:schemeClr>
                </a:solidFill>
              </a:rPr>
              <a:t>What are the</a:t>
            </a:r>
            <a:r>
              <a:rPr lang="en-US" altLang="en-US" sz="3600" b="1" i="1" dirty="0">
                <a:solidFill>
                  <a:schemeClr val="bg1">
                    <a:lumMod val="75000"/>
                  </a:schemeClr>
                </a:solidFill>
              </a:rPr>
              <a:t> 4 D’s </a:t>
            </a:r>
            <a:r>
              <a:rPr lang="en-US" altLang="en-US" sz="2400" dirty="0">
                <a:solidFill>
                  <a:schemeClr val="bg1">
                    <a:lumMod val="75000"/>
                  </a:schemeClr>
                </a:solidFill>
              </a:rPr>
              <a:t>of optic nerve hypoplasia?</a:t>
            </a:r>
            <a:endParaRPr lang="en-US" altLang="en-US" sz="3600" dirty="0">
              <a:solidFill>
                <a:schemeClr val="bg1">
                  <a:lumMod val="75000"/>
                </a:schemeClr>
              </a:solidFill>
            </a:endParaRPr>
          </a:p>
          <a:p>
            <a:pPr eaLnBrk="1" hangingPunct="1">
              <a:spcBef>
                <a:spcPct val="0"/>
              </a:spcBef>
              <a:buClrTx/>
              <a:buSzTx/>
              <a:buFontTx/>
              <a:buNone/>
            </a:pPr>
            <a:endParaRPr lang="en-US" altLang="en-US" sz="2800" dirty="0">
              <a:solidFill>
                <a:schemeClr val="bg1">
                  <a:lumMod val="75000"/>
                </a:schemeClr>
              </a:solidFill>
            </a:endParaRPr>
          </a:p>
          <a:p>
            <a:pPr eaLnBrk="1" hangingPunct="1">
              <a:spcBef>
                <a:spcPct val="0"/>
              </a:spcBef>
              <a:buClrTx/>
              <a:buSzTx/>
              <a:buFontTx/>
              <a:buNone/>
            </a:pPr>
            <a:r>
              <a:rPr lang="en-US" altLang="en-US" sz="2000" dirty="0">
                <a:solidFill>
                  <a:schemeClr val="bg1">
                    <a:lumMod val="75000"/>
                  </a:schemeClr>
                </a:solidFill>
              </a:rPr>
              <a:t>--</a:t>
            </a:r>
            <a:r>
              <a:rPr lang="en-US" altLang="en-US" sz="2800" b="1" i="1" dirty="0">
                <a:solidFill>
                  <a:schemeClr val="bg1">
                    <a:lumMod val="75000"/>
                  </a:schemeClr>
                </a:solidFill>
              </a:rPr>
              <a:t>D</a:t>
            </a:r>
            <a:r>
              <a:rPr lang="en-US" altLang="en-US" sz="2000" i="1" dirty="0">
                <a:solidFill>
                  <a:schemeClr val="bg1">
                    <a:lumMod val="75000"/>
                  </a:schemeClr>
                </a:solidFill>
              </a:rPr>
              <a:t>rink</a:t>
            </a:r>
            <a:r>
              <a:rPr lang="en-US" altLang="en-US" sz="2000" dirty="0">
                <a:solidFill>
                  <a:schemeClr val="bg1">
                    <a:lumMod val="75000"/>
                  </a:schemeClr>
                </a:solidFill>
              </a:rPr>
              <a:t> (</a:t>
            </a:r>
            <a:r>
              <a:rPr lang="en-US" altLang="en-US" sz="2000" dirty="0" err="1">
                <a:solidFill>
                  <a:schemeClr val="bg1">
                    <a:lumMod val="75000"/>
                  </a:schemeClr>
                </a:solidFill>
              </a:rPr>
              <a:t>ie</a:t>
            </a:r>
            <a:r>
              <a:rPr lang="en-US" altLang="en-US" sz="2000" dirty="0">
                <a:solidFill>
                  <a:schemeClr val="bg1">
                    <a:lumMod val="75000"/>
                  </a:schemeClr>
                </a:solidFill>
              </a:rPr>
              <a:t>, heavy EtOH consumption during pregnancy)</a:t>
            </a:r>
          </a:p>
          <a:p>
            <a:pPr eaLnBrk="1" hangingPunct="1">
              <a:spcBef>
                <a:spcPct val="0"/>
              </a:spcBef>
              <a:buClrTx/>
              <a:buSzTx/>
              <a:buFontTx/>
              <a:buNone/>
            </a:pPr>
            <a:endParaRPr lang="en-US" altLang="en-US" sz="2000" dirty="0">
              <a:solidFill>
                <a:schemeClr val="bg1">
                  <a:lumMod val="75000"/>
                </a:schemeClr>
              </a:solidFill>
            </a:endParaRPr>
          </a:p>
          <a:p>
            <a:pPr eaLnBrk="1" hangingPunct="1">
              <a:spcBef>
                <a:spcPct val="0"/>
              </a:spcBef>
              <a:buClrTx/>
              <a:buSzTx/>
              <a:buFontTx/>
              <a:buNone/>
            </a:pPr>
            <a:r>
              <a:rPr lang="en-US" altLang="en-US" sz="2000" dirty="0">
                <a:solidFill>
                  <a:schemeClr val="bg1">
                    <a:lumMod val="75000"/>
                  </a:schemeClr>
                </a:solidFill>
              </a:rPr>
              <a:t>--</a:t>
            </a:r>
            <a:r>
              <a:rPr lang="en-US" altLang="en-US" sz="2800" b="1" i="1" dirty="0">
                <a:solidFill>
                  <a:schemeClr val="bg1">
                    <a:lumMod val="75000"/>
                  </a:schemeClr>
                </a:solidFill>
              </a:rPr>
              <a:t>D</a:t>
            </a:r>
            <a:r>
              <a:rPr lang="en-US" altLang="en-US" sz="2000" i="1" dirty="0">
                <a:solidFill>
                  <a:schemeClr val="bg1">
                    <a:lumMod val="75000"/>
                  </a:schemeClr>
                </a:solidFill>
              </a:rPr>
              <a:t>iabetes</a:t>
            </a:r>
            <a:endParaRPr lang="en-US" altLang="en-US" sz="2000" dirty="0">
              <a:solidFill>
                <a:schemeClr val="bg1">
                  <a:lumMod val="75000"/>
                </a:schemeClr>
              </a:solidFill>
            </a:endParaRPr>
          </a:p>
          <a:p>
            <a:pPr eaLnBrk="1" hangingPunct="1">
              <a:spcBef>
                <a:spcPct val="0"/>
              </a:spcBef>
              <a:buClrTx/>
              <a:buSzTx/>
              <a:buFontTx/>
              <a:buNone/>
            </a:pPr>
            <a:endParaRPr lang="en-US" altLang="en-US" sz="2000" dirty="0">
              <a:solidFill>
                <a:schemeClr val="bg1">
                  <a:lumMod val="75000"/>
                </a:schemeClr>
              </a:solidFill>
            </a:endParaRPr>
          </a:p>
          <a:p>
            <a:pPr eaLnBrk="1" hangingPunct="1">
              <a:spcBef>
                <a:spcPct val="0"/>
              </a:spcBef>
              <a:buClrTx/>
              <a:buSzTx/>
              <a:buFontTx/>
              <a:buNone/>
            </a:pPr>
            <a:r>
              <a:rPr lang="en-US" altLang="en-US" sz="2000" dirty="0">
                <a:solidFill>
                  <a:schemeClr val="bg1">
                    <a:lumMod val="75000"/>
                  </a:schemeClr>
                </a:solidFill>
              </a:rPr>
              <a:t>--</a:t>
            </a:r>
            <a:r>
              <a:rPr lang="en-US" altLang="en-US" sz="2800" b="1" i="1" dirty="0">
                <a:solidFill>
                  <a:schemeClr val="bg1">
                    <a:lumMod val="75000"/>
                  </a:schemeClr>
                </a:solidFill>
              </a:rPr>
              <a:t>D</a:t>
            </a:r>
            <a:r>
              <a:rPr lang="en-US" altLang="en-US" sz="2000" i="1" dirty="0">
                <a:solidFill>
                  <a:schemeClr val="bg1">
                    <a:lumMod val="75000"/>
                  </a:schemeClr>
                </a:solidFill>
              </a:rPr>
              <a:t>rugs</a:t>
            </a:r>
            <a:r>
              <a:rPr lang="en-US" altLang="en-US" sz="2000" dirty="0">
                <a:solidFill>
                  <a:schemeClr val="bg1">
                    <a:lumMod val="75000"/>
                  </a:schemeClr>
                </a:solidFill>
              </a:rPr>
              <a:t> (especially </a:t>
            </a:r>
            <a:r>
              <a:rPr lang="en-US" altLang="en-US" sz="2800" b="1" i="1" dirty="0">
                <a:solidFill>
                  <a:schemeClr val="bg1">
                    <a:lumMod val="75000"/>
                  </a:schemeClr>
                </a:solidFill>
              </a:rPr>
              <a:t>D</a:t>
            </a:r>
            <a:r>
              <a:rPr lang="en-US" altLang="en-US" sz="2000" dirty="0">
                <a:solidFill>
                  <a:schemeClr val="bg1">
                    <a:lumMod val="75000"/>
                  </a:schemeClr>
                </a:solidFill>
              </a:rPr>
              <a:t>ilantin or other seizure meds)</a:t>
            </a:r>
          </a:p>
          <a:p>
            <a:pPr eaLnBrk="1" hangingPunct="1">
              <a:spcBef>
                <a:spcPct val="0"/>
              </a:spcBef>
              <a:buClrTx/>
              <a:buSzTx/>
              <a:buFontTx/>
              <a:buNone/>
            </a:pPr>
            <a:endParaRPr lang="en-US" altLang="en-US" sz="2000" dirty="0">
              <a:solidFill>
                <a:schemeClr val="bg1">
                  <a:lumMod val="75000"/>
                </a:schemeClr>
              </a:solidFill>
            </a:endParaRPr>
          </a:p>
          <a:p>
            <a:pPr eaLnBrk="1" hangingPunct="1">
              <a:spcBef>
                <a:spcPct val="0"/>
              </a:spcBef>
              <a:buClrTx/>
              <a:buSzTx/>
              <a:buFontTx/>
              <a:buNone/>
            </a:pPr>
            <a:r>
              <a:rPr lang="en-US" altLang="en-US" sz="2000" dirty="0">
                <a:solidFill>
                  <a:schemeClr val="bg1">
                    <a:lumMod val="75000"/>
                  </a:schemeClr>
                </a:solidFill>
              </a:rPr>
              <a:t>--</a:t>
            </a:r>
            <a:r>
              <a:rPr lang="en-US" altLang="en-US" sz="2800" b="1" i="1" dirty="0">
                <a:solidFill>
                  <a:srgbClr val="0000FF"/>
                </a:solidFill>
              </a:rPr>
              <a:t>D</a:t>
            </a:r>
            <a:r>
              <a:rPr lang="en-US" altLang="en-US" sz="2000" i="1" dirty="0">
                <a:solidFill>
                  <a:srgbClr val="0000FF"/>
                </a:solidFill>
              </a:rPr>
              <a:t>e </a:t>
            </a:r>
            <a:r>
              <a:rPr lang="en-US" altLang="en-US" sz="2000" i="1" dirty="0" err="1">
                <a:solidFill>
                  <a:srgbClr val="0000FF"/>
                </a:solidFill>
              </a:rPr>
              <a:t>Morsier</a:t>
            </a:r>
            <a:r>
              <a:rPr lang="en-US" altLang="en-US" sz="2000" i="1" dirty="0">
                <a:solidFill>
                  <a:srgbClr val="0000FF"/>
                </a:solidFill>
              </a:rPr>
              <a:t> syndrome</a:t>
            </a:r>
          </a:p>
        </p:txBody>
      </p:sp>
      <p:sp>
        <p:nvSpPr>
          <p:cNvPr id="72713" name="Rectangle 10">
            <a:extLst>
              <a:ext uri="{FF2B5EF4-FFF2-40B4-BE49-F238E27FC236}">
                <a16:creationId xmlns:a16="http://schemas.microsoft.com/office/drawing/2014/main" id="{ADC55893-8A85-4BBB-BE92-6B823A41B997}"/>
              </a:ext>
            </a:extLst>
          </p:cNvPr>
          <p:cNvSpPr>
            <a:spLocks noChangeArrowheads="1"/>
          </p:cNvSpPr>
          <p:nvPr/>
        </p:nvSpPr>
        <p:spPr bwMode="auto">
          <a:xfrm>
            <a:off x="457200" y="122238"/>
            <a:ext cx="7543800" cy="8683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b"/>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ct val="85000"/>
              </a:lnSpc>
              <a:spcBef>
                <a:spcPct val="0"/>
              </a:spcBef>
              <a:buClrTx/>
              <a:buSzTx/>
              <a:buFontTx/>
              <a:buNone/>
            </a:pPr>
            <a:r>
              <a:rPr lang="en-US" altLang="en-US" sz="3200" b="1" dirty="0">
                <a:solidFill>
                  <a:schemeClr val="tx2"/>
                </a:solidFill>
              </a:rPr>
              <a:t>Developmental Abnormalities of the Optic Nerve Head</a:t>
            </a:r>
            <a:endParaRPr lang="en-US" altLang="en-US" sz="3200" dirty="0">
              <a:solidFill>
                <a:schemeClr val="tx2"/>
              </a:solidFill>
            </a:endParaRPr>
          </a:p>
        </p:txBody>
      </p:sp>
      <p:sp>
        <p:nvSpPr>
          <p:cNvPr id="72714" name="Slide Number Placeholder 1">
            <a:extLst>
              <a:ext uri="{FF2B5EF4-FFF2-40B4-BE49-F238E27FC236}">
                <a16:creationId xmlns:a16="http://schemas.microsoft.com/office/drawing/2014/main" id="{5B3081D5-FB71-485F-BEDC-27C942BEBDCC}"/>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CD6E4F79-DE34-482C-8D44-B77924755C84}" type="slidenum">
              <a:rPr lang="en-US" altLang="en-US" sz="1000"/>
              <a:pPr>
                <a:spcBef>
                  <a:spcPct val="0"/>
                </a:spcBef>
                <a:buClrTx/>
                <a:buSzTx/>
                <a:buFontTx/>
                <a:buNone/>
              </a:pPr>
              <a:t>179</a:t>
            </a:fld>
            <a:endParaRPr lang="en-US" altLang="en-US" sz="1000"/>
          </a:p>
        </p:txBody>
      </p:sp>
      <p:sp>
        <p:nvSpPr>
          <p:cNvPr id="2" name="Oval 1">
            <a:extLst>
              <a:ext uri="{FF2B5EF4-FFF2-40B4-BE49-F238E27FC236}">
                <a16:creationId xmlns:a16="http://schemas.microsoft.com/office/drawing/2014/main" id="{AFEB27A0-19F2-41EF-A9E6-D7C18CDD2140}"/>
              </a:ext>
            </a:extLst>
          </p:cNvPr>
          <p:cNvSpPr/>
          <p:nvPr/>
        </p:nvSpPr>
        <p:spPr>
          <a:xfrm>
            <a:off x="1602547" y="4876800"/>
            <a:ext cx="2949575" cy="762000"/>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TextBox 2">
            <a:extLst>
              <a:ext uri="{FF2B5EF4-FFF2-40B4-BE49-F238E27FC236}">
                <a16:creationId xmlns:a16="http://schemas.microsoft.com/office/drawing/2014/main" id="{12F569BB-AD90-4238-A1F2-1CD8D4264E1A}"/>
              </a:ext>
            </a:extLst>
          </p:cNvPr>
          <p:cNvSpPr txBox="1"/>
          <p:nvPr/>
        </p:nvSpPr>
        <p:spPr>
          <a:xfrm>
            <a:off x="4480544" y="4719191"/>
            <a:ext cx="4259499" cy="1308050"/>
          </a:xfrm>
          <a:prstGeom prst="rect">
            <a:avLst/>
          </a:prstGeom>
          <a:noFill/>
        </p:spPr>
        <p:txBody>
          <a:bodyPr wrap="none" rtlCol="0">
            <a:spAutoFit/>
          </a:bodyPr>
          <a:lstStyle/>
          <a:p>
            <a:r>
              <a:rPr lang="en-US" sz="1600" i="1" dirty="0">
                <a:solidFill>
                  <a:srgbClr val="0000FF"/>
                </a:solidFill>
              </a:rPr>
              <a:t>What triad constitutes de </a:t>
            </a:r>
            <a:r>
              <a:rPr lang="en-US" sz="1600" i="1" dirty="0" err="1">
                <a:solidFill>
                  <a:srgbClr val="0000FF"/>
                </a:solidFill>
              </a:rPr>
              <a:t>Morsier</a:t>
            </a:r>
            <a:r>
              <a:rPr lang="en-US" sz="1600" i="1" dirty="0">
                <a:solidFill>
                  <a:srgbClr val="0000FF"/>
                </a:solidFill>
              </a:rPr>
              <a:t> syndrome?</a:t>
            </a:r>
          </a:p>
          <a:p>
            <a:r>
              <a:rPr lang="en-US" sz="1600" dirty="0">
                <a:solidFill>
                  <a:srgbClr val="0000FF"/>
                </a:solidFill>
              </a:rPr>
              <a:t>--Optic nerve hypoplasia (duh)</a:t>
            </a:r>
          </a:p>
          <a:p>
            <a:r>
              <a:rPr lang="en-US" sz="1600" dirty="0">
                <a:solidFill>
                  <a:srgbClr val="0000FF"/>
                </a:solidFill>
              </a:rPr>
              <a:t>--Absence of the septum pellucidum</a:t>
            </a:r>
          </a:p>
          <a:p>
            <a:r>
              <a:rPr lang="en-US" sz="1600" dirty="0">
                <a:solidFill>
                  <a:schemeClr val="bg1">
                    <a:lumMod val="75000"/>
                  </a:schemeClr>
                </a:solidFill>
              </a:rPr>
              <a:t>--Agenesis of the corpus callosum</a:t>
            </a:r>
          </a:p>
          <a:p>
            <a:r>
              <a:rPr lang="en-US" sz="1500" dirty="0"/>
              <a:t>--</a:t>
            </a:r>
            <a:r>
              <a:rPr lang="en-US" sz="1500" b="1" dirty="0">
                <a:latin typeface="Segoe Script" panose="020B0504020000000003" pitchFamily="34" charset="0"/>
              </a:rPr>
              <a:t>?</a:t>
            </a:r>
            <a:endParaRPr lang="en-US" sz="1500" b="1" dirty="0"/>
          </a:p>
        </p:txBody>
      </p:sp>
      <p:sp>
        <p:nvSpPr>
          <p:cNvPr id="4" name="TextBox 3">
            <a:extLst>
              <a:ext uri="{FF2B5EF4-FFF2-40B4-BE49-F238E27FC236}">
                <a16:creationId xmlns:a16="http://schemas.microsoft.com/office/drawing/2014/main" id="{074483D0-594D-16AD-3C3F-B956814F298B}"/>
              </a:ext>
            </a:extLst>
          </p:cNvPr>
          <p:cNvSpPr txBox="1"/>
          <p:nvPr/>
        </p:nvSpPr>
        <p:spPr>
          <a:xfrm>
            <a:off x="228600" y="2880108"/>
            <a:ext cx="8686800" cy="1754326"/>
          </a:xfrm>
          <a:prstGeom prst="rect">
            <a:avLst/>
          </a:prstGeom>
          <a:solidFill>
            <a:schemeClr val="accent1">
              <a:lumMod val="40000"/>
              <a:lumOff val="60000"/>
            </a:schemeClr>
          </a:solidFill>
          <a:ln>
            <a:solidFill>
              <a:schemeClr val="tx1"/>
            </a:solidFill>
          </a:ln>
        </p:spPr>
        <p:txBody>
          <a:bodyPr wrap="square" rtlCol="0">
            <a:spAutoFit/>
          </a:bodyPr>
          <a:lstStyle/>
          <a:p>
            <a:r>
              <a:rPr lang="en-US" dirty="0">
                <a:solidFill>
                  <a:srgbClr val="0000FF"/>
                </a:solidFill>
                <a:latin typeface="+mn-lt"/>
              </a:rPr>
              <a:t>Note: The listed triad is from the BCSC </a:t>
            </a:r>
            <a:r>
              <a:rPr lang="en-US" i="1" dirty="0">
                <a:solidFill>
                  <a:srgbClr val="0000FF"/>
                </a:solidFill>
                <a:latin typeface="+mn-lt"/>
              </a:rPr>
              <a:t>Peds</a:t>
            </a:r>
            <a:r>
              <a:rPr lang="en-US" dirty="0">
                <a:solidFill>
                  <a:srgbClr val="0000FF"/>
                </a:solidFill>
                <a:latin typeface="+mn-lt"/>
              </a:rPr>
              <a:t> book. </a:t>
            </a:r>
            <a:r>
              <a:rPr lang="en-US" dirty="0">
                <a:latin typeface="+mn-lt"/>
              </a:rPr>
              <a:t>Per the </a:t>
            </a:r>
            <a:r>
              <a:rPr lang="en-US" i="1" dirty="0">
                <a:latin typeface="+mn-lt"/>
              </a:rPr>
              <a:t>Neuro</a:t>
            </a:r>
            <a:r>
              <a:rPr lang="en-US" dirty="0">
                <a:latin typeface="+mn-lt"/>
              </a:rPr>
              <a:t> book, the triad includes  hypothalamic-pituitary axis  dysfunction, not corpus callosum agenesis (although it states that “the corpus callosum may be thinned or absent”). </a:t>
            </a:r>
            <a:r>
              <a:rPr lang="en-US" b="0" i="1" dirty="0" err="1">
                <a:solidFill>
                  <a:schemeClr val="accent1">
                    <a:lumMod val="40000"/>
                    <a:lumOff val="60000"/>
                  </a:schemeClr>
                </a:solidFill>
                <a:effectLst/>
                <a:latin typeface="+mn-lt"/>
              </a:rPr>
              <a:t>EyeWiki</a:t>
            </a:r>
            <a:r>
              <a:rPr lang="en-US" b="0" i="0" dirty="0">
                <a:solidFill>
                  <a:schemeClr val="accent1">
                    <a:lumMod val="40000"/>
                    <a:lumOff val="60000"/>
                  </a:schemeClr>
                </a:solidFill>
                <a:effectLst/>
                <a:latin typeface="+mn-lt"/>
              </a:rPr>
              <a:t> states the term de </a:t>
            </a:r>
            <a:r>
              <a:rPr lang="en-US" b="0" i="0" dirty="0" err="1">
                <a:solidFill>
                  <a:schemeClr val="accent1">
                    <a:lumMod val="40000"/>
                    <a:lumOff val="60000"/>
                  </a:schemeClr>
                </a:solidFill>
                <a:effectLst/>
                <a:latin typeface="+mn-lt"/>
              </a:rPr>
              <a:t>Morsier</a:t>
            </a:r>
            <a:r>
              <a:rPr lang="en-US" b="0" i="0" dirty="0">
                <a:solidFill>
                  <a:schemeClr val="accent1">
                    <a:lumMod val="40000"/>
                    <a:lumOff val="60000"/>
                  </a:schemeClr>
                </a:solidFill>
                <a:effectLst/>
                <a:latin typeface="+mn-lt"/>
              </a:rPr>
              <a:t> syndrome is “used to describe the association between ONH and the absence of septum pellucidum, deficiency of pituitary hormones and agenesis of corpus callosum.” Which is correct? I </a:t>
            </a:r>
            <a:r>
              <a:rPr lang="en-US" b="0" i="0" dirty="0" err="1">
                <a:solidFill>
                  <a:schemeClr val="accent1">
                    <a:lumMod val="40000"/>
                    <a:lumOff val="60000"/>
                  </a:schemeClr>
                </a:solidFill>
                <a:effectLst/>
                <a:latin typeface="+mn-lt"/>
              </a:rPr>
              <a:t>dunno</a:t>
            </a:r>
            <a:r>
              <a:rPr lang="en-US" b="0" i="0" dirty="0">
                <a:solidFill>
                  <a:schemeClr val="accent1">
                    <a:lumMod val="40000"/>
                    <a:lumOff val="60000"/>
                  </a:schemeClr>
                </a:solidFill>
                <a:effectLst/>
                <a:latin typeface="+mn-lt"/>
              </a:rPr>
              <a:t>. Caveat emptor.</a:t>
            </a:r>
            <a:endParaRPr lang="en-US" dirty="0">
              <a:solidFill>
                <a:schemeClr val="accent1">
                  <a:lumMod val="40000"/>
                  <a:lumOff val="60000"/>
                </a:schemeClr>
              </a:solidFill>
              <a:latin typeface="+mn-lt"/>
            </a:endParaRPr>
          </a:p>
        </p:txBody>
      </p:sp>
      <p:sp>
        <p:nvSpPr>
          <p:cNvPr id="5" name="Rectangle 4">
            <a:extLst>
              <a:ext uri="{FF2B5EF4-FFF2-40B4-BE49-F238E27FC236}">
                <a16:creationId xmlns:a16="http://schemas.microsoft.com/office/drawing/2014/main" id="{8F34CCFB-F4CF-11A5-5761-3B7B324440E1}"/>
              </a:ext>
            </a:extLst>
          </p:cNvPr>
          <p:cNvSpPr/>
          <p:nvPr/>
        </p:nvSpPr>
        <p:spPr>
          <a:xfrm>
            <a:off x="1219200" y="3216872"/>
            <a:ext cx="2724288" cy="238632"/>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800" dirty="0">
                <a:solidFill>
                  <a:schemeClr val="tx1"/>
                </a:solidFill>
              </a:rPr>
              <a:t>three words</a:t>
            </a:r>
          </a:p>
        </p:txBody>
      </p:sp>
    </p:spTree>
    <p:extLst>
      <p:ext uri="{BB962C8B-B14F-4D97-AF65-F5344CB8AC3E}">
        <p14:creationId xmlns:p14="http://schemas.microsoft.com/office/powerpoint/2010/main" val="3168166830"/>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Line 4">
            <a:extLst>
              <a:ext uri="{FF2B5EF4-FFF2-40B4-BE49-F238E27FC236}">
                <a16:creationId xmlns:a16="http://schemas.microsoft.com/office/drawing/2014/main" id="{7E5D3B60-A24C-45DB-A40C-CDC5809E865D}"/>
              </a:ext>
            </a:extLst>
          </p:cNvPr>
          <p:cNvSpPr>
            <a:spLocks noChangeShapeType="1"/>
          </p:cNvSpPr>
          <p:nvPr/>
        </p:nvSpPr>
        <p:spPr bwMode="auto">
          <a:xfrm flipH="1">
            <a:off x="1600200" y="2057400"/>
            <a:ext cx="1524000" cy="3810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2291" name="Text Box 5">
            <a:extLst>
              <a:ext uri="{FF2B5EF4-FFF2-40B4-BE49-F238E27FC236}">
                <a16:creationId xmlns:a16="http://schemas.microsoft.com/office/drawing/2014/main" id="{B899F1E2-4508-4CA3-891D-C6F44A551F47}"/>
              </a:ext>
            </a:extLst>
          </p:cNvPr>
          <p:cNvSpPr txBox="1">
            <a:spLocks noChangeArrowheads="1"/>
          </p:cNvSpPr>
          <p:nvPr/>
        </p:nvSpPr>
        <p:spPr bwMode="auto">
          <a:xfrm>
            <a:off x="1357313" y="1524000"/>
            <a:ext cx="3511550" cy="4540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1400" i="1">
                <a:solidFill>
                  <a:srgbClr val="0000FF"/>
                </a:solidFill>
              </a:rPr>
              <a:t>These three are all secondary to abnormal</a:t>
            </a:r>
          </a:p>
          <a:p>
            <a:pPr algn="ctr" eaLnBrk="1" hangingPunct="1">
              <a:lnSpc>
                <a:spcPct val="85000"/>
              </a:lnSpc>
              <a:spcBef>
                <a:spcPct val="0"/>
              </a:spcBef>
              <a:buClrTx/>
              <a:buSzTx/>
              <a:buFontTx/>
              <a:buNone/>
            </a:pPr>
            <a:r>
              <a:rPr lang="en-US" altLang="en-US" sz="1400" i="1">
                <a:solidFill>
                  <a:srgbClr val="0000FF"/>
                </a:solidFill>
              </a:rPr>
              <a:t>closure of the embryonic optic fissure</a:t>
            </a:r>
          </a:p>
        </p:txBody>
      </p:sp>
      <p:sp>
        <p:nvSpPr>
          <p:cNvPr id="12293" name="Text Box 8">
            <a:extLst>
              <a:ext uri="{FF2B5EF4-FFF2-40B4-BE49-F238E27FC236}">
                <a16:creationId xmlns:a16="http://schemas.microsoft.com/office/drawing/2014/main" id="{DB729542-489A-46F2-AC1E-D8A2DABA277D}"/>
              </a:ext>
            </a:extLst>
          </p:cNvPr>
          <p:cNvSpPr txBox="1">
            <a:spLocks noChangeArrowheads="1"/>
          </p:cNvSpPr>
          <p:nvPr/>
        </p:nvSpPr>
        <p:spPr bwMode="auto">
          <a:xfrm>
            <a:off x="76200" y="2514600"/>
            <a:ext cx="2782888" cy="862013"/>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Optic Nerve Coloboma</a:t>
            </a:r>
          </a:p>
          <a:p>
            <a:pPr eaLnBrk="1" hangingPunct="1">
              <a:spcBef>
                <a:spcPct val="0"/>
              </a:spcBef>
              <a:buClrTx/>
              <a:buSzTx/>
              <a:buFontTx/>
              <a:buNone/>
            </a:pPr>
            <a:r>
              <a:rPr lang="en-US" altLang="en-US" sz="1200"/>
              <a:t>1) May resemble…</a:t>
            </a:r>
            <a:r>
              <a:rPr lang="en-US" altLang="en-US" sz="1200" b="1">
                <a:solidFill>
                  <a:srgbClr val="0000FF"/>
                </a:solidFill>
              </a:rPr>
              <a:t>deep cupping</a:t>
            </a:r>
          </a:p>
          <a:p>
            <a:pPr eaLnBrk="1" hangingPunct="1">
              <a:spcBef>
                <a:spcPct val="0"/>
              </a:spcBef>
              <a:buClrTx/>
              <a:buSzTx/>
              <a:buFontTx/>
              <a:buNone/>
            </a:pPr>
            <a:r>
              <a:rPr lang="en-US" altLang="en-US" sz="1200"/>
              <a:t>2) Can be…</a:t>
            </a:r>
            <a:r>
              <a:rPr lang="en-US" altLang="en-US" sz="1200" b="1">
                <a:solidFill>
                  <a:srgbClr val="0000FF"/>
                </a:solidFill>
              </a:rPr>
              <a:t>bilateral, asymmetric</a:t>
            </a:r>
          </a:p>
          <a:p>
            <a:pPr eaLnBrk="1" hangingPunct="1">
              <a:spcBef>
                <a:spcPct val="0"/>
              </a:spcBef>
              <a:buClrTx/>
              <a:buSzTx/>
              <a:buFontTx/>
              <a:buNone/>
            </a:pPr>
            <a:r>
              <a:rPr lang="en-US" altLang="en-US" sz="1200"/>
              <a:t>3) Part of the…</a:t>
            </a:r>
            <a:r>
              <a:rPr lang="en-US" altLang="en-US" sz="1200" b="1">
                <a:solidFill>
                  <a:srgbClr val="0000FF"/>
                </a:solidFill>
              </a:rPr>
              <a:t>CHARGE </a:t>
            </a:r>
            <a:r>
              <a:rPr lang="en-US" altLang="en-US" sz="1200" b="1"/>
              <a:t>association</a:t>
            </a:r>
          </a:p>
        </p:txBody>
      </p:sp>
      <p:sp>
        <p:nvSpPr>
          <p:cNvPr id="12294" name="Slide Number Placeholder 1">
            <a:extLst>
              <a:ext uri="{FF2B5EF4-FFF2-40B4-BE49-F238E27FC236}">
                <a16:creationId xmlns:a16="http://schemas.microsoft.com/office/drawing/2014/main" id="{DC3EF657-8167-450B-A368-7027B852AA42}"/>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A5995E17-B2F4-4713-9C83-6E0E36C382AC}" type="slidenum">
              <a:rPr lang="en-US" altLang="en-US" sz="1000"/>
              <a:pPr>
                <a:spcBef>
                  <a:spcPct val="0"/>
                </a:spcBef>
                <a:buClrTx/>
                <a:buSzTx/>
                <a:buFontTx/>
                <a:buNone/>
              </a:pPr>
              <a:t>18</a:t>
            </a:fld>
            <a:endParaRPr lang="en-US" altLang="en-US" sz="1000"/>
          </a:p>
        </p:txBody>
      </p:sp>
      <p:sp>
        <p:nvSpPr>
          <p:cNvPr id="7" name="Line 12">
            <a:extLst>
              <a:ext uri="{FF2B5EF4-FFF2-40B4-BE49-F238E27FC236}">
                <a16:creationId xmlns:a16="http://schemas.microsoft.com/office/drawing/2014/main" id="{48B65D05-5088-4C9F-B3B4-A1115A0CFFEF}"/>
              </a:ext>
            </a:extLst>
          </p:cNvPr>
          <p:cNvSpPr>
            <a:spLocks noChangeShapeType="1"/>
          </p:cNvSpPr>
          <p:nvPr/>
        </p:nvSpPr>
        <p:spPr bwMode="auto">
          <a:xfrm>
            <a:off x="3124200" y="2057400"/>
            <a:ext cx="381000" cy="22098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en-US"/>
          </a:p>
        </p:txBody>
      </p:sp>
      <p:sp>
        <p:nvSpPr>
          <p:cNvPr id="8" name="Line 14">
            <a:extLst>
              <a:ext uri="{FF2B5EF4-FFF2-40B4-BE49-F238E27FC236}">
                <a16:creationId xmlns:a16="http://schemas.microsoft.com/office/drawing/2014/main" id="{F49BF8B8-E5BE-4ACF-91E1-D40EE039D014}"/>
              </a:ext>
            </a:extLst>
          </p:cNvPr>
          <p:cNvSpPr>
            <a:spLocks noChangeShapeType="1"/>
          </p:cNvSpPr>
          <p:nvPr/>
        </p:nvSpPr>
        <p:spPr bwMode="auto">
          <a:xfrm flipH="1">
            <a:off x="2971800" y="2057400"/>
            <a:ext cx="152400" cy="14478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en-US"/>
          </a:p>
        </p:txBody>
      </p:sp>
      <p:sp>
        <p:nvSpPr>
          <p:cNvPr id="9" name="Text Box 16">
            <a:extLst>
              <a:ext uri="{FF2B5EF4-FFF2-40B4-BE49-F238E27FC236}">
                <a16:creationId xmlns:a16="http://schemas.microsoft.com/office/drawing/2014/main" id="{B4D815F1-845F-4806-B2DD-783C71F989EE}"/>
              </a:ext>
            </a:extLst>
          </p:cNvPr>
          <p:cNvSpPr txBox="1">
            <a:spLocks noChangeArrowheads="1"/>
          </p:cNvSpPr>
          <p:nvPr/>
        </p:nvSpPr>
        <p:spPr bwMode="auto">
          <a:xfrm>
            <a:off x="4648200" y="2576513"/>
            <a:ext cx="3973513" cy="862012"/>
          </a:xfrm>
          <a:prstGeom prst="rect">
            <a:avLst/>
          </a:prstGeom>
          <a:solidFill>
            <a:srgbClr val="FFC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defRPr/>
            </a:pPr>
            <a:r>
              <a:rPr lang="en-US" altLang="en-US" sz="1400" b="1" dirty="0">
                <a:solidFill>
                  <a:schemeClr val="bg1">
                    <a:lumMod val="65000"/>
                  </a:schemeClr>
                </a:solidFill>
              </a:rPr>
              <a:t>Myelinated RNFL</a:t>
            </a:r>
          </a:p>
          <a:p>
            <a:pPr eaLnBrk="1" hangingPunct="1">
              <a:spcBef>
                <a:spcPct val="0"/>
              </a:spcBef>
              <a:buClrTx/>
              <a:buSzTx/>
              <a:buFontTx/>
              <a:buNone/>
              <a:defRPr/>
            </a:pPr>
            <a:r>
              <a:rPr lang="en-US" altLang="en-US" sz="1200" dirty="0">
                <a:solidFill>
                  <a:srgbClr val="FFCCFF"/>
                </a:solidFill>
              </a:rPr>
              <a:t>--Myelin normally starts at LGN, ends at lamina </a:t>
            </a:r>
            <a:r>
              <a:rPr lang="en-US" altLang="en-US" sz="1200" dirty="0" err="1">
                <a:solidFill>
                  <a:srgbClr val="FFCCFF"/>
                </a:solidFill>
              </a:rPr>
              <a:t>cribrosa</a:t>
            </a:r>
            <a:endParaRPr lang="en-US" altLang="en-US" sz="1200" dirty="0">
              <a:solidFill>
                <a:srgbClr val="FFCCFF"/>
              </a:solidFill>
            </a:endParaRPr>
          </a:p>
          <a:p>
            <a:pPr eaLnBrk="1" hangingPunct="1">
              <a:spcBef>
                <a:spcPct val="0"/>
              </a:spcBef>
              <a:buClrTx/>
              <a:buSzTx/>
              <a:buFontTx/>
              <a:buNone/>
              <a:defRPr/>
            </a:pPr>
            <a:r>
              <a:rPr lang="en-US" altLang="en-US" sz="1200" dirty="0">
                <a:solidFill>
                  <a:srgbClr val="FFCCFF"/>
                </a:solidFill>
              </a:rPr>
              <a:t>--Can be patchy, discontinuous</a:t>
            </a:r>
          </a:p>
          <a:p>
            <a:pPr eaLnBrk="1" hangingPunct="1">
              <a:spcBef>
                <a:spcPct val="0"/>
              </a:spcBef>
              <a:buClrTx/>
              <a:buSzTx/>
              <a:buFontTx/>
              <a:buNone/>
              <a:defRPr/>
            </a:pPr>
            <a:r>
              <a:rPr lang="en-US" altLang="en-US" sz="1200" dirty="0">
                <a:solidFill>
                  <a:srgbClr val="FFCCFF"/>
                </a:solidFill>
              </a:rPr>
              <a:t>--Corresponding VF has absolute scotoma</a:t>
            </a:r>
          </a:p>
        </p:txBody>
      </p:sp>
      <p:sp>
        <p:nvSpPr>
          <p:cNvPr id="11" name="Text Box 18">
            <a:extLst>
              <a:ext uri="{FF2B5EF4-FFF2-40B4-BE49-F238E27FC236}">
                <a16:creationId xmlns:a16="http://schemas.microsoft.com/office/drawing/2014/main" id="{27EFC605-F181-4FED-99AE-B92E2B7729C5}"/>
              </a:ext>
            </a:extLst>
          </p:cNvPr>
          <p:cNvSpPr txBox="1">
            <a:spLocks noChangeArrowheads="1"/>
          </p:cNvSpPr>
          <p:nvPr/>
        </p:nvSpPr>
        <p:spPr bwMode="auto">
          <a:xfrm>
            <a:off x="5546725" y="1687513"/>
            <a:ext cx="3452813" cy="677862"/>
          </a:xfrm>
          <a:prstGeom prst="rect">
            <a:avLst/>
          </a:prstGeom>
          <a:solidFill>
            <a:srgbClr val="FFFF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defRPr/>
            </a:pPr>
            <a:r>
              <a:rPr lang="en-US" altLang="en-US" sz="1400" b="1" dirty="0" err="1">
                <a:solidFill>
                  <a:schemeClr val="bg1">
                    <a:lumMod val="75000"/>
                  </a:schemeClr>
                </a:solidFill>
              </a:rPr>
              <a:t>Megalopapilla</a:t>
            </a:r>
            <a:endParaRPr lang="en-US" altLang="en-US" sz="1400" b="1" dirty="0">
              <a:solidFill>
                <a:schemeClr val="bg1">
                  <a:lumMod val="75000"/>
                </a:schemeClr>
              </a:solidFill>
            </a:endParaRPr>
          </a:p>
          <a:p>
            <a:pPr eaLnBrk="1" hangingPunct="1">
              <a:spcBef>
                <a:spcPct val="0"/>
              </a:spcBef>
              <a:buClrTx/>
              <a:buSzTx/>
              <a:buFontTx/>
              <a:buNone/>
              <a:defRPr/>
            </a:pPr>
            <a:r>
              <a:rPr lang="en-US" altLang="en-US" sz="1200" dirty="0">
                <a:solidFill>
                  <a:srgbClr val="FFFF99"/>
                </a:solidFill>
              </a:rPr>
              <a:t>--Abnormally large diameter of </a:t>
            </a:r>
            <a:r>
              <a:rPr lang="en-US" altLang="en-US" sz="1200" b="1" dirty="0">
                <a:solidFill>
                  <a:srgbClr val="FFFF99"/>
                </a:solidFill>
              </a:rPr>
              <a:t>disc and cup</a:t>
            </a:r>
          </a:p>
          <a:p>
            <a:pPr eaLnBrk="1" hangingPunct="1">
              <a:spcBef>
                <a:spcPct val="0"/>
              </a:spcBef>
              <a:buClrTx/>
              <a:buSzTx/>
              <a:buFontTx/>
              <a:buNone/>
              <a:defRPr/>
            </a:pPr>
            <a:r>
              <a:rPr lang="en-US" altLang="en-US" sz="1200" dirty="0">
                <a:solidFill>
                  <a:srgbClr val="FFFF99"/>
                </a:solidFill>
              </a:rPr>
              <a:t>--VF testing may reveal an </a:t>
            </a:r>
            <a:r>
              <a:rPr lang="en-US" altLang="en-US" sz="1200" b="1" dirty="0">
                <a:solidFill>
                  <a:srgbClr val="FFFF99"/>
                </a:solidFill>
              </a:rPr>
              <a:t>enlarged blind spot</a:t>
            </a:r>
          </a:p>
        </p:txBody>
      </p:sp>
      <p:sp>
        <p:nvSpPr>
          <p:cNvPr id="12" name="Text Box 19">
            <a:extLst>
              <a:ext uri="{FF2B5EF4-FFF2-40B4-BE49-F238E27FC236}">
                <a16:creationId xmlns:a16="http://schemas.microsoft.com/office/drawing/2014/main" id="{672BE5F0-4408-46BF-BA0F-138213464804}"/>
              </a:ext>
            </a:extLst>
          </p:cNvPr>
          <p:cNvSpPr txBox="1">
            <a:spLocks noChangeArrowheads="1"/>
          </p:cNvSpPr>
          <p:nvPr/>
        </p:nvSpPr>
        <p:spPr bwMode="auto">
          <a:xfrm>
            <a:off x="5257800" y="3760788"/>
            <a:ext cx="3273425" cy="1231900"/>
          </a:xfrm>
          <a:prstGeom prst="rect">
            <a:avLst/>
          </a:prstGeom>
          <a:solidFill>
            <a:srgbClr val="CCFFCC"/>
          </a:solidFill>
          <a:ln w="9525">
            <a:no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defRPr/>
            </a:pPr>
            <a:r>
              <a:rPr lang="en-US" altLang="en-US" sz="1400" b="1" dirty="0">
                <a:solidFill>
                  <a:schemeClr val="bg1">
                    <a:lumMod val="65000"/>
                  </a:schemeClr>
                </a:solidFill>
              </a:rPr>
              <a:t>Optic Nerve Hypoplasia</a:t>
            </a:r>
          </a:p>
          <a:p>
            <a:pPr eaLnBrk="1" hangingPunct="1">
              <a:spcBef>
                <a:spcPct val="0"/>
              </a:spcBef>
              <a:buClrTx/>
              <a:buSzTx/>
              <a:buFontTx/>
              <a:buNone/>
              <a:defRPr/>
            </a:pPr>
            <a:r>
              <a:rPr lang="en-US" altLang="en-US" sz="1200" dirty="0">
                <a:solidFill>
                  <a:srgbClr val="CCFFCC"/>
                </a:solidFill>
              </a:rPr>
              <a:t>--Abnormally </a:t>
            </a:r>
            <a:r>
              <a:rPr lang="en-US" altLang="en-US" sz="1200" b="1" dirty="0">
                <a:solidFill>
                  <a:srgbClr val="CCFFCC"/>
                </a:solidFill>
              </a:rPr>
              <a:t>low number of axons</a:t>
            </a:r>
          </a:p>
          <a:p>
            <a:pPr eaLnBrk="1" hangingPunct="1">
              <a:spcBef>
                <a:spcPct val="0"/>
              </a:spcBef>
              <a:buClrTx/>
              <a:buSzTx/>
              <a:buFontTx/>
              <a:buNone/>
              <a:defRPr/>
            </a:pPr>
            <a:r>
              <a:rPr lang="en-US" altLang="en-US" sz="1200" dirty="0">
                <a:solidFill>
                  <a:srgbClr val="CCFFCC"/>
                </a:solidFill>
              </a:rPr>
              <a:t>--DFE: Small pale disc with </a:t>
            </a:r>
            <a:r>
              <a:rPr lang="en-US" altLang="en-US" sz="1200" b="1" dirty="0">
                <a:solidFill>
                  <a:srgbClr val="CCFFCC"/>
                </a:solidFill>
              </a:rPr>
              <a:t>double ring sign</a:t>
            </a:r>
            <a:endParaRPr lang="en-US" altLang="en-US" sz="1200" dirty="0">
              <a:solidFill>
                <a:srgbClr val="CCFFCC"/>
              </a:solidFill>
            </a:endParaRPr>
          </a:p>
          <a:p>
            <a:pPr eaLnBrk="1" hangingPunct="1">
              <a:spcBef>
                <a:spcPct val="0"/>
              </a:spcBef>
              <a:buClrTx/>
              <a:buSzTx/>
              <a:buFontTx/>
              <a:buNone/>
              <a:defRPr/>
            </a:pPr>
            <a:r>
              <a:rPr lang="en-US" altLang="en-US" sz="1200" dirty="0">
                <a:solidFill>
                  <a:srgbClr val="CCFFCC"/>
                </a:solidFill>
              </a:rPr>
              <a:t>--VA </a:t>
            </a:r>
            <a:r>
              <a:rPr lang="en-US" altLang="en-US" sz="1200" b="1" dirty="0">
                <a:solidFill>
                  <a:srgbClr val="CCFFCC"/>
                </a:solidFill>
              </a:rPr>
              <a:t>20/20&lt;-&gt;NLP</a:t>
            </a:r>
          </a:p>
          <a:p>
            <a:pPr eaLnBrk="1" hangingPunct="1">
              <a:spcBef>
                <a:spcPct val="0"/>
              </a:spcBef>
              <a:buClrTx/>
              <a:buSzTx/>
              <a:buFontTx/>
              <a:buNone/>
              <a:defRPr/>
            </a:pPr>
            <a:r>
              <a:rPr lang="en-US" altLang="en-US" sz="1200" dirty="0">
                <a:solidFill>
                  <a:srgbClr val="CCFFCC"/>
                </a:solidFill>
              </a:rPr>
              <a:t>--VF defects </a:t>
            </a:r>
            <a:r>
              <a:rPr lang="en-US" altLang="en-US" sz="1200" b="1" dirty="0">
                <a:solidFill>
                  <a:srgbClr val="CCFFCC"/>
                </a:solidFill>
              </a:rPr>
              <a:t>invariably present</a:t>
            </a:r>
          </a:p>
          <a:p>
            <a:pPr eaLnBrk="1" hangingPunct="1">
              <a:spcBef>
                <a:spcPct val="0"/>
              </a:spcBef>
              <a:buClrTx/>
              <a:buSzTx/>
              <a:buFontTx/>
              <a:buNone/>
              <a:defRPr/>
            </a:pPr>
            <a:r>
              <a:rPr lang="en-US" altLang="en-US" sz="1200" dirty="0">
                <a:solidFill>
                  <a:srgbClr val="CCFFCC"/>
                </a:solidFill>
              </a:rPr>
              <a:t>--Remember the </a:t>
            </a:r>
            <a:r>
              <a:rPr lang="en-US" altLang="en-US" sz="1200" b="1" dirty="0">
                <a:solidFill>
                  <a:srgbClr val="CCFFCC"/>
                </a:solidFill>
              </a:rPr>
              <a:t>4 D’s</a:t>
            </a:r>
            <a:r>
              <a:rPr lang="en-US" altLang="en-US" sz="1200" dirty="0">
                <a:solidFill>
                  <a:srgbClr val="CCFFCC"/>
                </a:solidFill>
              </a:rPr>
              <a:t> (more on this shortly)</a:t>
            </a:r>
          </a:p>
        </p:txBody>
      </p:sp>
      <p:sp>
        <p:nvSpPr>
          <p:cNvPr id="13" name="Text Box 21">
            <a:extLst>
              <a:ext uri="{FF2B5EF4-FFF2-40B4-BE49-F238E27FC236}">
                <a16:creationId xmlns:a16="http://schemas.microsoft.com/office/drawing/2014/main" id="{6B227891-AA6C-4DA0-9F71-EE9595E45C56}"/>
              </a:ext>
            </a:extLst>
          </p:cNvPr>
          <p:cNvSpPr txBox="1">
            <a:spLocks noChangeArrowheads="1"/>
          </p:cNvSpPr>
          <p:nvPr/>
        </p:nvSpPr>
        <p:spPr bwMode="auto">
          <a:xfrm>
            <a:off x="869950" y="3505200"/>
            <a:ext cx="2163763" cy="677863"/>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defRPr/>
            </a:pPr>
            <a:r>
              <a:rPr lang="en-US" altLang="en-US" sz="1400" b="1" dirty="0">
                <a:solidFill>
                  <a:schemeClr val="bg1">
                    <a:lumMod val="65000"/>
                  </a:schemeClr>
                </a:solidFill>
              </a:rPr>
              <a:t>Optic Pit/Hole</a:t>
            </a:r>
          </a:p>
          <a:p>
            <a:pPr eaLnBrk="1" hangingPunct="1">
              <a:spcBef>
                <a:spcPct val="0"/>
              </a:spcBef>
              <a:buClrTx/>
              <a:buSzTx/>
              <a:buFontTx/>
              <a:buNone/>
              <a:defRPr/>
            </a:pPr>
            <a:r>
              <a:rPr lang="en-US" altLang="en-US" sz="1200" dirty="0">
                <a:solidFill>
                  <a:srgbClr val="CCECFF"/>
                </a:solidFill>
              </a:rPr>
              <a:t>--Associated with </a:t>
            </a:r>
            <a:r>
              <a:rPr lang="en-US" altLang="en-US" sz="1200" b="1" dirty="0">
                <a:solidFill>
                  <a:srgbClr val="CCECFF"/>
                </a:solidFill>
              </a:rPr>
              <a:t>serous RD</a:t>
            </a:r>
          </a:p>
          <a:p>
            <a:pPr eaLnBrk="1" hangingPunct="1">
              <a:spcBef>
                <a:spcPct val="0"/>
              </a:spcBef>
              <a:buClrTx/>
              <a:buSzTx/>
              <a:buFontTx/>
              <a:buNone/>
              <a:defRPr/>
            </a:pPr>
            <a:r>
              <a:rPr lang="en-US" altLang="en-US" sz="1200" dirty="0">
                <a:solidFill>
                  <a:srgbClr val="CCECFF"/>
                </a:solidFill>
              </a:rPr>
              <a:t>  in adulthood</a:t>
            </a:r>
          </a:p>
        </p:txBody>
      </p:sp>
      <p:sp>
        <p:nvSpPr>
          <p:cNvPr id="14" name="Text Box 22">
            <a:extLst>
              <a:ext uri="{FF2B5EF4-FFF2-40B4-BE49-F238E27FC236}">
                <a16:creationId xmlns:a16="http://schemas.microsoft.com/office/drawing/2014/main" id="{B210E914-EBCE-48ED-9A88-45D15C20D33D}"/>
              </a:ext>
            </a:extLst>
          </p:cNvPr>
          <p:cNvSpPr txBox="1">
            <a:spLocks noChangeArrowheads="1"/>
          </p:cNvSpPr>
          <p:nvPr/>
        </p:nvSpPr>
        <p:spPr bwMode="auto">
          <a:xfrm>
            <a:off x="1371600" y="4267200"/>
            <a:ext cx="3076575" cy="2154238"/>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defRPr/>
            </a:pPr>
            <a:r>
              <a:rPr lang="en-US" altLang="en-US" sz="1400" b="1" dirty="0">
                <a:solidFill>
                  <a:schemeClr val="bg1">
                    <a:lumMod val="65000"/>
                  </a:schemeClr>
                </a:solidFill>
              </a:rPr>
              <a:t>Morning-Glory Disc</a:t>
            </a:r>
          </a:p>
          <a:p>
            <a:pPr eaLnBrk="1" hangingPunct="1">
              <a:spcBef>
                <a:spcPct val="0"/>
              </a:spcBef>
              <a:buClrTx/>
              <a:buSzTx/>
              <a:buFontTx/>
              <a:buNone/>
              <a:defRPr/>
            </a:pPr>
            <a:r>
              <a:rPr lang="en-US" altLang="en-US" sz="1200" dirty="0">
                <a:solidFill>
                  <a:srgbClr val="CCECFF"/>
                </a:solidFill>
              </a:rPr>
              <a:t>--DFE reveals:</a:t>
            </a:r>
          </a:p>
          <a:p>
            <a:pPr eaLnBrk="1" hangingPunct="1">
              <a:spcBef>
                <a:spcPct val="0"/>
              </a:spcBef>
              <a:buClrTx/>
              <a:buSzTx/>
              <a:buFontTx/>
              <a:buNone/>
              <a:defRPr/>
            </a:pPr>
            <a:r>
              <a:rPr lang="en-US" altLang="en-US" sz="1200" dirty="0">
                <a:solidFill>
                  <a:srgbClr val="CCECFF"/>
                </a:solidFill>
              </a:rPr>
              <a:t>  1) Funnel-shaped…</a:t>
            </a:r>
          </a:p>
          <a:p>
            <a:pPr eaLnBrk="1" hangingPunct="1">
              <a:spcBef>
                <a:spcPct val="0"/>
              </a:spcBef>
              <a:buClrTx/>
              <a:buSzTx/>
              <a:buFontTx/>
              <a:buNone/>
              <a:defRPr/>
            </a:pPr>
            <a:r>
              <a:rPr lang="en-US" altLang="en-US" sz="1200" dirty="0">
                <a:solidFill>
                  <a:srgbClr val="CCECFF"/>
                </a:solidFill>
              </a:rPr>
              <a:t>  2) Number of vessels crossing the rim</a:t>
            </a:r>
          </a:p>
          <a:p>
            <a:pPr eaLnBrk="1" hangingPunct="1">
              <a:spcBef>
                <a:spcPct val="0"/>
              </a:spcBef>
              <a:buClrTx/>
              <a:buSzTx/>
              <a:buFontTx/>
              <a:buNone/>
              <a:defRPr/>
            </a:pPr>
            <a:r>
              <a:rPr lang="en-US" altLang="en-US" sz="1200" dirty="0">
                <a:solidFill>
                  <a:srgbClr val="CCECFF"/>
                </a:solidFill>
              </a:rPr>
              <a:t>    seems abnormally…</a:t>
            </a:r>
            <a:r>
              <a:rPr lang="en-US" altLang="en-US" sz="1200" b="1" dirty="0">
                <a:solidFill>
                  <a:srgbClr val="CCECFF"/>
                </a:solidFill>
              </a:rPr>
              <a:t>high</a:t>
            </a:r>
            <a:r>
              <a:rPr lang="en-US" altLang="en-US" sz="1200" dirty="0">
                <a:solidFill>
                  <a:srgbClr val="CCECFF"/>
                </a:solidFill>
              </a:rPr>
              <a:t> </a:t>
            </a:r>
            <a:endParaRPr lang="en-US" altLang="en-US" sz="1200" b="1" dirty="0">
              <a:solidFill>
                <a:srgbClr val="CCECFF"/>
              </a:solidFill>
            </a:endParaRPr>
          </a:p>
          <a:p>
            <a:pPr eaLnBrk="1" hangingPunct="1">
              <a:spcBef>
                <a:spcPct val="0"/>
              </a:spcBef>
              <a:buClrTx/>
              <a:buSzTx/>
              <a:buFontTx/>
              <a:buNone/>
              <a:defRPr/>
            </a:pPr>
            <a:r>
              <a:rPr lang="en-US" altLang="en-US" sz="1200" dirty="0">
                <a:solidFill>
                  <a:srgbClr val="CCECFF"/>
                </a:solidFill>
              </a:rPr>
              <a:t>--Tissue is…</a:t>
            </a:r>
            <a:r>
              <a:rPr lang="en-US" altLang="en-US" sz="1200" b="1" dirty="0">
                <a:solidFill>
                  <a:srgbClr val="CCECFF"/>
                </a:solidFill>
              </a:rPr>
              <a:t>contractile</a:t>
            </a:r>
            <a:r>
              <a:rPr lang="en-US" altLang="en-US" sz="1200" dirty="0">
                <a:solidFill>
                  <a:srgbClr val="CCECFF"/>
                </a:solidFill>
              </a:rPr>
              <a:t>, so cup seems</a:t>
            </a:r>
          </a:p>
          <a:p>
            <a:pPr eaLnBrk="1" hangingPunct="1">
              <a:spcBef>
                <a:spcPct val="0"/>
              </a:spcBef>
              <a:buClrTx/>
              <a:buSzTx/>
              <a:buFontTx/>
              <a:buNone/>
              <a:defRPr/>
            </a:pPr>
            <a:r>
              <a:rPr lang="en-US" altLang="en-US" sz="1200" dirty="0">
                <a:solidFill>
                  <a:srgbClr val="CCECFF"/>
                </a:solidFill>
              </a:rPr>
              <a:t>  to…</a:t>
            </a:r>
            <a:r>
              <a:rPr lang="en-US" altLang="en-US" sz="1200" b="1" dirty="0">
                <a:solidFill>
                  <a:srgbClr val="CCECFF"/>
                </a:solidFill>
              </a:rPr>
              <a:t>open and close</a:t>
            </a:r>
            <a:r>
              <a:rPr lang="en-US" altLang="en-US" sz="1200" dirty="0">
                <a:solidFill>
                  <a:srgbClr val="CCECFF"/>
                </a:solidFill>
              </a:rPr>
              <a:t> (like its namesake,  </a:t>
            </a:r>
          </a:p>
          <a:p>
            <a:pPr eaLnBrk="1" hangingPunct="1">
              <a:spcBef>
                <a:spcPct val="0"/>
              </a:spcBef>
              <a:buClrTx/>
              <a:buSzTx/>
              <a:buFontTx/>
              <a:buNone/>
              <a:defRPr/>
            </a:pPr>
            <a:r>
              <a:rPr lang="en-US" altLang="en-US" sz="1200" dirty="0">
                <a:solidFill>
                  <a:srgbClr val="CCECFF"/>
                </a:solidFill>
              </a:rPr>
              <a:t>  the morning-glory flower)</a:t>
            </a:r>
          </a:p>
          <a:p>
            <a:pPr eaLnBrk="1" hangingPunct="1">
              <a:spcBef>
                <a:spcPct val="0"/>
              </a:spcBef>
              <a:buClrTx/>
              <a:buSzTx/>
              <a:buFontTx/>
              <a:buNone/>
              <a:defRPr/>
            </a:pPr>
            <a:r>
              <a:rPr lang="en-US" altLang="en-US" sz="1200" dirty="0">
                <a:solidFill>
                  <a:srgbClr val="CCECFF"/>
                </a:solidFill>
              </a:rPr>
              <a:t>--VA usually…</a:t>
            </a:r>
            <a:r>
              <a:rPr lang="en-US" altLang="en-US" sz="1200" b="1" dirty="0">
                <a:solidFill>
                  <a:srgbClr val="CCECFF"/>
                </a:solidFill>
              </a:rPr>
              <a:t>20/200</a:t>
            </a:r>
            <a:r>
              <a:rPr lang="en-US" altLang="en-US" sz="1200" dirty="0">
                <a:solidFill>
                  <a:srgbClr val="CCECFF"/>
                </a:solidFill>
              </a:rPr>
              <a:t>, but can be…</a:t>
            </a:r>
          </a:p>
          <a:p>
            <a:pPr eaLnBrk="1" hangingPunct="1">
              <a:spcBef>
                <a:spcPct val="0"/>
              </a:spcBef>
              <a:buClrTx/>
              <a:buSzTx/>
              <a:buFontTx/>
              <a:buNone/>
              <a:defRPr/>
            </a:pPr>
            <a:r>
              <a:rPr lang="en-US" altLang="en-US" sz="1200" dirty="0">
                <a:solidFill>
                  <a:srgbClr val="CCECFF"/>
                </a:solidFill>
              </a:rPr>
              <a:t>   </a:t>
            </a:r>
            <a:r>
              <a:rPr lang="en-US" altLang="en-US" sz="1200" b="1" dirty="0">
                <a:solidFill>
                  <a:srgbClr val="CCECFF"/>
                </a:solidFill>
              </a:rPr>
              <a:t>20/20&lt;-&gt;NLP</a:t>
            </a:r>
          </a:p>
          <a:p>
            <a:pPr eaLnBrk="1" hangingPunct="1">
              <a:spcBef>
                <a:spcPct val="0"/>
              </a:spcBef>
              <a:buClrTx/>
              <a:buSzTx/>
              <a:buFontTx/>
              <a:buNone/>
              <a:defRPr/>
            </a:pPr>
            <a:r>
              <a:rPr lang="en-US" altLang="en-US" sz="1200" dirty="0">
                <a:solidFill>
                  <a:srgbClr val="CCECFF"/>
                </a:solidFill>
              </a:rPr>
              <a:t>--1/3 develop…</a:t>
            </a:r>
            <a:r>
              <a:rPr lang="en-US" altLang="en-US" sz="1200" b="1" dirty="0">
                <a:solidFill>
                  <a:srgbClr val="CCECFF"/>
                </a:solidFill>
              </a:rPr>
              <a:t>serous RD</a:t>
            </a:r>
          </a:p>
        </p:txBody>
      </p:sp>
      <p:sp>
        <p:nvSpPr>
          <p:cNvPr id="17" name="Rectangle 16">
            <a:extLst>
              <a:ext uri="{FF2B5EF4-FFF2-40B4-BE49-F238E27FC236}">
                <a16:creationId xmlns:a16="http://schemas.microsoft.com/office/drawing/2014/main" id="{AD7697EB-D1E3-440C-B451-668CA7D02314}"/>
              </a:ext>
            </a:extLst>
          </p:cNvPr>
          <p:cNvSpPr>
            <a:spLocks noChangeArrowheads="1"/>
          </p:cNvSpPr>
          <p:nvPr/>
        </p:nvSpPr>
        <p:spPr bwMode="auto">
          <a:xfrm>
            <a:off x="457200" y="122238"/>
            <a:ext cx="7543800" cy="8683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b"/>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ct val="85000"/>
              </a:lnSpc>
              <a:spcBef>
                <a:spcPct val="0"/>
              </a:spcBef>
              <a:buClrTx/>
              <a:buSzTx/>
              <a:buFontTx/>
              <a:buNone/>
            </a:pPr>
            <a:r>
              <a:rPr lang="en-US" altLang="en-US" sz="3200" b="1" dirty="0">
                <a:solidFill>
                  <a:schemeClr val="tx2"/>
                </a:solidFill>
              </a:rPr>
              <a:t>Developmental Abnormalities of the Optic Nerve Head</a:t>
            </a:r>
            <a:endParaRPr lang="en-US" altLang="en-US" sz="3200" dirty="0">
              <a:solidFill>
                <a:schemeClr val="tx2"/>
              </a:solidFill>
            </a:endParaRPr>
          </a:p>
        </p:txBody>
      </p:sp>
      <p:sp>
        <p:nvSpPr>
          <p:cNvPr id="15" name="Text Box 13">
            <a:extLst>
              <a:ext uri="{FF2B5EF4-FFF2-40B4-BE49-F238E27FC236}">
                <a16:creationId xmlns:a16="http://schemas.microsoft.com/office/drawing/2014/main" id="{FD40FF92-7119-4D07-A1CD-A8A0D9FE5224}"/>
              </a:ext>
            </a:extLst>
          </p:cNvPr>
          <p:cNvSpPr txBox="1">
            <a:spLocks noChangeArrowheads="1"/>
          </p:cNvSpPr>
          <p:nvPr/>
        </p:nvSpPr>
        <p:spPr bwMode="auto">
          <a:xfrm>
            <a:off x="4800600" y="5257800"/>
            <a:ext cx="4294188" cy="1230313"/>
          </a:xfrm>
          <a:prstGeom prst="rect">
            <a:avLst/>
          </a:prstGeom>
          <a:solidFill>
            <a:srgbClr val="FFCC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Tilted-Disc Syndrome</a:t>
            </a:r>
          </a:p>
          <a:p>
            <a:pPr eaLnBrk="1" hangingPunct="1">
              <a:spcBef>
                <a:spcPct val="0"/>
              </a:spcBef>
              <a:buClrTx/>
              <a:buSzTx/>
              <a:buFontTx/>
              <a:buNone/>
            </a:pPr>
            <a:r>
              <a:rPr lang="en-US" altLang="en-US" sz="1200"/>
              <a:t>1) Superior pole appears…</a:t>
            </a:r>
            <a:r>
              <a:rPr lang="en-US" altLang="en-US" sz="1200" b="1">
                <a:solidFill>
                  <a:srgbClr val="0000FF"/>
                </a:solidFill>
              </a:rPr>
              <a:t>elevated</a:t>
            </a:r>
            <a:r>
              <a:rPr lang="en-US" altLang="en-US" sz="1200"/>
              <a:t>, inferior…</a:t>
            </a:r>
            <a:r>
              <a:rPr lang="en-US" altLang="en-US" sz="1200" b="1">
                <a:solidFill>
                  <a:srgbClr val="0000FF"/>
                </a:solidFill>
              </a:rPr>
              <a:t>recessed</a:t>
            </a:r>
          </a:p>
          <a:p>
            <a:pPr eaLnBrk="1" hangingPunct="1">
              <a:spcBef>
                <a:spcPct val="0"/>
              </a:spcBef>
              <a:buClrTx/>
              <a:buSzTx/>
              <a:buFontTx/>
              <a:buNone/>
            </a:pPr>
            <a:r>
              <a:rPr lang="en-US" altLang="en-US" sz="1200"/>
              <a:t>2) </a:t>
            </a:r>
            <a:r>
              <a:rPr lang="en-US" altLang="en-US" sz="1200">
                <a:solidFill>
                  <a:srgbClr val="FFCC99"/>
                </a:solidFill>
              </a:rPr>
              <a:t>Associated with…</a:t>
            </a:r>
            <a:r>
              <a:rPr lang="en-US" altLang="en-US" sz="1200" b="1">
                <a:solidFill>
                  <a:srgbClr val="FFCC99"/>
                </a:solidFill>
              </a:rPr>
              <a:t>situs inversus</a:t>
            </a:r>
            <a:r>
              <a:rPr lang="en-US" altLang="en-US" sz="1200">
                <a:solidFill>
                  <a:srgbClr val="FFCC99"/>
                </a:solidFill>
              </a:rPr>
              <a:t> of retinal vessels</a:t>
            </a:r>
          </a:p>
          <a:p>
            <a:pPr eaLnBrk="1" hangingPunct="1">
              <a:spcBef>
                <a:spcPct val="0"/>
              </a:spcBef>
              <a:buClrTx/>
              <a:buSzTx/>
              <a:buFontTx/>
              <a:buNone/>
            </a:pPr>
            <a:r>
              <a:rPr lang="en-US" altLang="en-US" sz="1200"/>
              <a:t>3) </a:t>
            </a:r>
            <a:r>
              <a:rPr lang="en-US" altLang="en-US" sz="1200">
                <a:solidFill>
                  <a:srgbClr val="FFCC99"/>
                </a:solidFill>
              </a:rPr>
              <a:t>Fundus abnormality produces…</a:t>
            </a:r>
            <a:r>
              <a:rPr lang="en-US" altLang="en-US" sz="1200" b="1">
                <a:solidFill>
                  <a:srgbClr val="FFCC99"/>
                </a:solidFill>
              </a:rPr>
              <a:t>myopic astigmatism</a:t>
            </a:r>
          </a:p>
          <a:p>
            <a:pPr eaLnBrk="1" hangingPunct="1">
              <a:spcBef>
                <a:spcPct val="0"/>
              </a:spcBef>
              <a:buClrTx/>
              <a:buSzTx/>
              <a:buFontTx/>
              <a:buNone/>
            </a:pPr>
            <a:r>
              <a:rPr lang="en-US" altLang="en-US" sz="1200"/>
              <a:t>4) </a:t>
            </a:r>
            <a:r>
              <a:rPr lang="en-US" altLang="en-US" sz="1200">
                <a:solidFill>
                  <a:srgbClr val="FFCC99"/>
                </a:solidFill>
              </a:rPr>
              <a:t>VF testing reveals…</a:t>
            </a:r>
            <a:r>
              <a:rPr lang="en-US" altLang="en-US" sz="1200" b="1">
                <a:solidFill>
                  <a:srgbClr val="FFCC99"/>
                </a:solidFill>
              </a:rPr>
              <a:t>bitemporal hemianopia</a:t>
            </a:r>
            <a:r>
              <a:rPr lang="en-US" altLang="en-US" sz="1200">
                <a:solidFill>
                  <a:srgbClr val="FFCC99"/>
                </a:solidFill>
              </a:rPr>
              <a:t> that doesn’t</a:t>
            </a:r>
          </a:p>
          <a:p>
            <a:pPr eaLnBrk="1" hangingPunct="1">
              <a:spcBef>
                <a:spcPct val="0"/>
              </a:spcBef>
              <a:buClrTx/>
              <a:buSzTx/>
              <a:buFontTx/>
              <a:buNone/>
            </a:pPr>
            <a:r>
              <a:rPr lang="en-US" altLang="en-US" sz="1200">
                <a:solidFill>
                  <a:srgbClr val="FFCC99"/>
                </a:solidFill>
              </a:rPr>
              <a:t>   …</a:t>
            </a:r>
            <a:r>
              <a:rPr lang="en-US" altLang="en-US" sz="1200" b="1">
                <a:solidFill>
                  <a:srgbClr val="FFCC99"/>
                </a:solidFill>
              </a:rPr>
              <a:t>respect the vertical</a:t>
            </a:r>
            <a:r>
              <a:rPr lang="en-US" altLang="en-US" sz="1200">
                <a:solidFill>
                  <a:srgbClr val="FFCC99"/>
                </a:solidFill>
              </a:rPr>
              <a:t> and may…</a:t>
            </a:r>
            <a:r>
              <a:rPr lang="en-US" altLang="en-US" sz="1200" b="1">
                <a:solidFill>
                  <a:srgbClr val="FFCC99"/>
                </a:solidFill>
              </a:rPr>
              <a:t>resolve with refraction</a:t>
            </a:r>
          </a:p>
        </p:txBody>
      </p:sp>
      <p:sp>
        <p:nvSpPr>
          <p:cNvPr id="16" name="Text Box 13">
            <a:extLst>
              <a:ext uri="{FF2B5EF4-FFF2-40B4-BE49-F238E27FC236}">
                <a16:creationId xmlns:a16="http://schemas.microsoft.com/office/drawing/2014/main" id="{0541E91F-00D9-436A-BB4E-4A52B424900A}"/>
              </a:ext>
            </a:extLst>
          </p:cNvPr>
          <p:cNvSpPr txBox="1">
            <a:spLocks noChangeArrowheads="1"/>
          </p:cNvSpPr>
          <p:nvPr/>
        </p:nvSpPr>
        <p:spPr bwMode="auto">
          <a:xfrm>
            <a:off x="4800600" y="5257800"/>
            <a:ext cx="4216400" cy="1231106"/>
          </a:xfrm>
          <a:prstGeom prst="rect">
            <a:avLst/>
          </a:prstGeom>
          <a:solidFill>
            <a:srgbClr val="FFCC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dirty="0">
                <a:solidFill>
                  <a:schemeClr val="bg1">
                    <a:lumMod val="65000"/>
                  </a:schemeClr>
                </a:solidFill>
              </a:rPr>
              <a:t>Tilted-Disc Syndrome</a:t>
            </a:r>
          </a:p>
          <a:p>
            <a:pPr eaLnBrk="1" hangingPunct="1">
              <a:spcBef>
                <a:spcPct val="0"/>
              </a:spcBef>
              <a:buClrTx/>
              <a:buSzTx/>
              <a:buFontTx/>
              <a:buNone/>
            </a:pPr>
            <a:r>
              <a:rPr lang="en-US" altLang="en-US" sz="1200" dirty="0">
                <a:solidFill>
                  <a:srgbClr val="FFCC99"/>
                </a:solidFill>
              </a:rPr>
              <a:t>1) Superior pole appears…</a:t>
            </a:r>
            <a:r>
              <a:rPr lang="en-US" altLang="en-US" sz="1200" b="1" dirty="0">
                <a:solidFill>
                  <a:srgbClr val="FFCC99"/>
                </a:solidFill>
              </a:rPr>
              <a:t>elevated</a:t>
            </a:r>
            <a:r>
              <a:rPr lang="en-US" altLang="en-US" sz="1200" dirty="0">
                <a:solidFill>
                  <a:srgbClr val="FFCC99"/>
                </a:solidFill>
              </a:rPr>
              <a:t>, inferior… </a:t>
            </a:r>
            <a:r>
              <a:rPr lang="en-US" altLang="en-US" sz="1200" b="1" dirty="0">
                <a:solidFill>
                  <a:srgbClr val="FFCC99"/>
                </a:solidFill>
              </a:rPr>
              <a:t>recessed</a:t>
            </a:r>
          </a:p>
          <a:p>
            <a:pPr eaLnBrk="1" hangingPunct="1">
              <a:spcBef>
                <a:spcPct val="0"/>
              </a:spcBef>
              <a:buClrTx/>
              <a:buSzTx/>
              <a:buFontTx/>
              <a:buNone/>
            </a:pPr>
            <a:r>
              <a:rPr lang="en-US" altLang="en-US" sz="1200" dirty="0">
                <a:solidFill>
                  <a:srgbClr val="FFCC99"/>
                </a:solidFill>
              </a:rPr>
              <a:t>2) Associated with…</a:t>
            </a:r>
            <a:r>
              <a:rPr lang="en-US" altLang="en-US" sz="1200" b="1" dirty="0">
                <a:solidFill>
                  <a:srgbClr val="FFCC99"/>
                </a:solidFill>
              </a:rPr>
              <a:t>situs inversus</a:t>
            </a:r>
            <a:r>
              <a:rPr lang="en-US" altLang="en-US" sz="1200" dirty="0">
                <a:solidFill>
                  <a:srgbClr val="FFCC99"/>
                </a:solidFill>
              </a:rPr>
              <a:t> of retinal vessels</a:t>
            </a:r>
          </a:p>
          <a:p>
            <a:pPr eaLnBrk="1" hangingPunct="1">
              <a:spcBef>
                <a:spcPct val="0"/>
              </a:spcBef>
              <a:buClrTx/>
              <a:buSzTx/>
              <a:buFontTx/>
              <a:buNone/>
            </a:pPr>
            <a:r>
              <a:rPr lang="en-US" altLang="en-US" sz="1200" dirty="0">
                <a:solidFill>
                  <a:srgbClr val="FFCC99"/>
                </a:solidFill>
              </a:rPr>
              <a:t>3) Fundus abnormality produces… </a:t>
            </a:r>
            <a:r>
              <a:rPr lang="en-US" altLang="en-US" sz="1200" b="1" dirty="0">
                <a:solidFill>
                  <a:srgbClr val="FFCC99"/>
                </a:solidFill>
              </a:rPr>
              <a:t>myopic </a:t>
            </a:r>
            <a:r>
              <a:rPr lang="en-US" altLang="en-US" sz="1200" b="1" dirty="0" err="1">
                <a:solidFill>
                  <a:srgbClr val="FFCC99"/>
                </a:solidFill>
              </a:rPr>
              <a:t>astigm</a:t>
            </a:r>
            <a:endParaRPr lang="en-US" altLang="en-US" sz="1200" b="1" dirty="0">
              <a:solidFill>
                <a:srgbClr val="FFCC99"/>
              </a:solidFill>
            </a:endParaRPr>
          </a:p>
          <a:p>
            <a:pPr eaLnBrk="1" hangingPunct="1">
              <a:spcBef>
                <a:spcPct val="0"/>
              </a:spcBef>
              <a:buClrTx/>
              <a:buSzTx/>
              <a:buFontTx/>
              <a:buNone/>
            </a:pPr>
            <a:r>
              <a:rPr lang="en-US" altLang="en-US" sz="1200" dirty="0">
                <a:solidFill>
                  <a:srgbClr val="FFCC99"/>
                </a:solidFill>
              </a:rPr>
              <a:t>4) VF testing reveals…</a:t>
            </a:r>
            <a:r>
              <a:rPr lang="en-US" altLang="en-US" sz="1200" b="1" dirty="0">
                <a:solidFill>
                  <a:srgbClr val="FFCC99"/>
                </a:solidFill>
              </a:rPr>
              <a:t>bitemporal hemianopia</a:t>
            </a:r>
            <a:r>
              <a:rPr lang="en-US" altLang="en-US" sz="1200" dirty="0">
                <a:solidFill>
                  <a:srgbClr val="FFCC99"/>
                </a:solidFill>
              </a:rPr>
              <a:t> that </a:t>
            </a:r>
            <a:r>
              <a:rPr lang="en-US" altLang="en-US" sz="1200" dirty="0" err="1">
                <a:solidFill>
                  <a:srgbClr val="FFCC99"/>
                </a:solidFill>
              </a:rPr>
              <a:t>doesn’t</a:t>
            </a:r>
            <a:r>
              <a:rPr lang="en-US" altLang="en-US" sz="1200" b="1" dirty="0" err="1">
                <a:solidFill>
                  <a:srgbClr val="FFCC99"/>
                </a:solidFill>
              </a:rPr>
              <a:t>with</a:t>
            </a:r>
            <a:r>
              <a:rPr lang="en-US" altLang="en-US" sz="1200" b="1" dirty="0">
                <a:solidFill>
                  <a:srgbClr val="FFCC99"/>
                </a:solidFill>
              </a:rPr>
              <a:t> refract</a:t>
            </a:r>
          </a:p>
        </p:txBody>
      </p:sp>
    </p:spTree>
  </p:cSld>
  <p:clrMapOvr>
    <a:masterClrMapping/>
  </p:clrMapOvr>
</p:sld>
</file>

<file path=ppt/slides/slide1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2706" name="Text Box 2">
            <a:extLst>
              <a:ext uri="{FF2B5EF4-FFF2-40B4-BE49-F238E27FC236}">
                <a16:creationId xmlns:a16="http://schemas.microsoft.com/office/drawing/2014/main" id="{9DE9259B-4256-4053-9CF7-FE63D8A9B23F}"/>
              </a:ext>
            </a:extLst>
          </p:cNvPr>
          <p:cNvSpPr txBox="1">
            <a:spLocks noChangeArrowheads="1"/>
          </p:cNvSpPr>
          <p:nvPr/>
        </p:nvSpPr>
        <p:spPr bwMode="auto">
          <a:xfrm>
            <a:off x="1622425" y="1828800"/>
            <a:ext cx="7292975" cy="36909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400" dirty="0">
                <a:solidFill>
                  <a:schemeClr val="bg1">
                    <a:lumMod val="75000"/>
                  </a:schemeClr>
                </a:solidFill>
              </a:rPr>
              <a:t>What are the</a:t>
            </a:r>
            <a:r>
              <a:rPr lang="en-US" altLang="en-US" sz="3600" b="1" i="1" dirty="0">
                <a:solidFill>
                  <a:schemeClr val="bg1">
                    <a:lumMod val="75000"/>
                  </a:schemeClr>
                </a:solidFill>
              </a:rPr>
              <a:t> 4 D’s </a:t>
            </a:r>
            <a:r>
              <a:rPr lang="en-US" altLang="en-US" sz="2400" dirty="0">
                <a:solidFill>
                  <a:schemeClr val="bg1">
                    <a:lumMod val="75000"/>
                  </a:schemeClr>
                </a:solidFill>
              </a:rPr>
              <a:t>of optic nerve hypoplasia?</a:t>
            </a:r>
            <a:endParaRPr lang="en-US" altLang="en-US" sz="3600" dirty="0">
              <a:solidFill>
                <a:schemeClr val="bg1">
                  <a:lumMod val="75000"/>
                </a:schemeClr>
              </a:solidFill>
            </a:endParaRPr>
          </a:p>
          <a:p>
            <a:pPr eaLnBrk="1" hangingPunct="1">
              <a:spcBef>
                <a:spcPct val="0"/>
              </a:spcBef>
              <a:buClrTx/>
              <a:buSzTx/>
              <a:buFontTx/>
              <a:buNone/>
            </a:pPr>
            <a:endParaRPr lang="en-US" altLang="en-US" sz="2800" dirty="0">
              <a:solidFill>
                <a:schemeClr val="bg1">
                  <a:lumMod val="75000"/>
                </a:schemeClr>
              </a:solidFill>
            </a:endParaRPr>
          </a:p>
          <a:p>
            <a:pPr eaLnBrk="1" hangingPunct="1">
              <a:spcBef>
                <a:spcPct val="0"/>
              </a:spcBef>
              <a:buClrTx/>
              <a:buSzTx/>
              <a:buFontTx/>
              <a:buNone/>
            </a:pPr>
            <a:r>
              <a:rPr lang="en-US" altLang="en-US" sz="2000" dirty="0">
                <a:solidFill>
                  <a:schemeClr val="bg1">
                    <a:lumMod val="75000"/>
                  </a:schemeClr>
                </a:solidFill>
              </a:rPr>
              <a:t>--</a:t>
            </a:r>
            <a:r>
              <a:rPr lang="en-US" altLang="en-US" sz="2800" b="1" i="1" dirty="0">
                <a:solidFill>
                  <a:schemeClr val="bg1">
                    <a:lumMod val="75000"/>
                  </a:schemeClr>
                </a:solidFill>
              </a:rPr>
              <a:t>D</a:t>
            </a:r>
            <a:r>
              <a:rPr lang="en-US" altLang="en-US" sz="2000" i="1" dirty="0">
                <a:solidFill>
                  <a:schemeClr val="bg1">
                    <a:lumMod val="75000"/>
                  </a:schemeClr>
                </a:solidFill>
              </a:rPr>
              <a:t>rink</a:t>
            </a:r>
            <a:r>
              <a:rPr lang="en-US" altLang="en-US" sz="2000" dirty="0">
                <a:solidFill>
                  <a:schemeClr val="bg1">
                    <a:lumMod val="75000"/>
                  </a:schemeClr>
                </a:solidFill>
              </a:rPr>
              <a:t> (</a:t>
            </a:r>
            <a:r>
              <a:rPr lang="en-US" altLang="en-US" sz="2000" dirty="0" err="1">
                <a:solidFill>
                  <a:schemeClr val="bg1">
                    <a:lumMod val="75000"/>
                  </a:schemeClr>
                </a:solidFill>
              </a:rPr>
              <a:t>ie</a:t>
            </a:r>
            <a:r>
              <a:rPr lang="en-US" altLang="en-US" sz="2000" dirty="0">
                <a:solidFill>
                  <a:schemeClr val="bg1">
                    <a:lumMod val="75000"/>
                  </a:schemeClr>
                </a:solidFill>
              </a:rPr>
              <a:t>, heavy EtOH consumption during pregnancy)</a:t>
            </a:r>
          </a:p>
          <a:p>
            <a:pPr eaLnBrk="1" hangingPunct="1">
              <a:spcBef>
                <a:spcPct val="0"/>
              </a:spcBef>
              <a:buClrTx/>
              <a:buSzTx/>
              <a:buFontTx/>
              <a:buNone/>
            </a:pPr>
            <a:endParaRPr lang="en-US" altLang="en-US" sz="2000" dirty="0">
              <a:solidFill>
                <a:schemeClr val="bg1">
                  <a:lumMod val="75000"/>
                </a:schemeClr>
              </a:solidFill>
            </a:endParaRPr>
          </a:p>
          <a:p>
            <a:pPr eaLnBrk="1" hangingPunct="1">
              <a:spcBef>
                <a:spcPct val="0"/>
              </a:spcBef>
              <a:buClrTx/>
              <a:buSzTx/>
              <a:buFontTx/>
              <a:buNone/>
            </a:pPr>
            <a:r>
              <a:rPr lang="en-US" altLang="en-US" sz="2000" dirty="0">
                <a:solidFill>
                  <a:schemeClr val="bg1">
                    <a:lumMod val="75000"/>
                  </a:schemeClr>
                </a:solidFill>
              </a:rPr>
              <a:t>--</a:t>
            </a:r>
            <a:r>
              <a:rPr lang="en-US" altLang="en-US" sz="2800" b="1" i="1" dirty="0">
                <a:solidFill>
                  <a:schemeClr val="bg1">
                    <a:lumMod val="75000"/>
                  </a:schemeClr>
                </a:solidFill>
              </a:rPr>
              <a:t>D</a:t>
            </a:r>
            <a:r>
              <a:rPr lang="en-US" altLang="en-US" sz="2000" i="1" dirty="0">
                <a:solidFill>
                  <a:schemeClr val="bg1">
                    <a:lumMod val="75000"/>
                  </a:schemeClr>
                </a:solidFill>
              </a:rPr>
              <a:t>iabetes</a:t>
            </a:r>
            <a:endParaRPr lang="en-US" altLang="en-US" sz="2000" dirty="0">
              <a:solidFill>
                <a:schemeClr val="bg1">
                  <a:lumMod val="75000"/>
                </a:schemeClr>
              </a:solidFill>
            </a:endParaRPr>
          </a:p>
          <a:p>
            <a:pPr eaLnBrk="1" hangingPunct="1">
              <a:spcBef>
                <a:spcPct val="0"/>
              </a:spcBef>
              <a:buClrTx/>
              <a:buSzTx/>
              <a:buFontTx/>
              <a:buNone/>
            </a:pPr>
            <a:endParaRPr lang="en-US" altLang="en-US" sz="2000" dirty="0">
              <a:solidFill>
                <a:schemeClr val="bg1">
                  <a:lumMod val="75000"/>
                </a:schemeClr>
              </a:solidFill>
            </a:endParaRPr>
          </a:p>
          <a:p>
            <a:pPr eaLnBrk="1" hangingPunct="1">
              <a:spcBef>
                <a:spcPct val="0"/>
              </a:spcBef>
              <a:buClrTx/>
              <a:buSzTx/>
              <a:buFontTx/>
              <a:buNone/>
            </a:pPr>
            <a:r>
              <a:rPr lang="en-US" altLang="en-US" sz="2000" dirty="0">
                <a:solidFill>
                  <a:schemeClr val="bg1">
                    <a:lumMod val="75000"/>
                  </a:schemeClr>
                </a:solidFill>
              </a:rPr>
              <a:t>--</a:t>
            </a:r>
            <a:r>
              <a:rPr lang="en-US" altLang="en-US" sz="2800" b="1" i="1" dirty="0">
                <a:solidFill>
                  <a:schemeClr val="bg1">
                    <a:lumMod val="75000"/>
                  </a:schemeClr>
                </a:solidFill>
              </a:rPr>
              <a:t>D</a:t>
            </a:r>
            <a:r>
              <a:rPr lang="en-US" altLang="en-US" sz="2000" i="1" dirty="0">
                <a:solidFill>
                  <a:schemeClr val="bg1">
                    <a:lumMod val="75000"/>
                  </a:schemeClr>
                </a:solidFill>
              </a:rPr>
              <a:t>rugs</a:t>
            </a:r>
            <a:r>
              <a:rPr lang="en-US" altLang="en-US" sz="2000" dirty="0">
                <a:solidFill>
                  <a:schemeClr val="bg1">
                    <a:lumMod val="75000"/>
                  </a:schemeClr>
                </a:solidFill>
              </a:rPr>
              <a:t> (especially </a:t>
            </a:r>
            <a:r>
              <a:rPr lang="en-US" altLang="en-US" sz="2800" b="1" i="1" dirty="0">
                <a:solidFill>
                  <a:schemeClr val="bg1">
                    <a:lumMod val="75000"/>
                  </a:schemeClr>
                </a:solidFill>
              </a:rPr>
              <a:t>D</a:t>
            </a:r>
            <a:r>
              <a:rPr lang="en-US" altLang="en-US" sz="2000" dirty="0">
                <a:solidFill>
                  <a:schemeClr val="bg1">
                    <a:lumMod val="75000"/>
                  </a:schemeClr>
                </a:solidFill>
              </a:rPr>
              <a:t>ilantin or other seizure meds)</a:t>
            </a:r>
          </a:p>
          <a:p>
            <a:pPr eaLnBrk="1" hangingPunct="1">
              <a:spcBef>
                <a:spcPct val="0"/>
              </a:spcBef>
              <a:buClrTx/>
              <a:buSzTx/>
              <a:buFontTx/>
              <a:buNone/>
            </a:pPr>
            <a:endParaRPr lang="en-US" altLang="en-US" sz="2000" dirty="0">
              <a:solidFill>
                <a:schemeClr val="bg1">
                  <a:lumMod val="75000"/>
                </a:schemeClr>
              </a:solidFill>
            </a:endParaRPr>
          </a:p>
          <a:p>
            <a:pPr eaLnBrk="1" hangingPunct="1">
              <a:spcBef>
                <a:spcPct val="0"/>
              </a:spcBef>
              <a:buClrTx/>
              <a:buSzTx/>
              <a:buFontTx/>
              <a:buNone/>
            </a:pPr>
            <a:r>
              <a:rPr lang="en-US" altLang="en-US" sz="2000" dirty="0">
                <a:solidFill>
                  <a:schemeClr val="bg1">
                    <a:lumMod val="75000"/>
                  </a:schemeClr>
                </a:solidFill>
              </a:rPr>
              <a:t>--</a:t>
            </a:r>
            <a:r>
              <a:rPr lang="en-US" altLang="en-US" sz="2800" b="1" i="1" dirty="0">
                <a:solidFill>
                  <a:srgbClr val="0000FF"/>
                </a:solidFill>
              </a:rPr>
              <a:t>D</a:t>
            </a:r>
            <a:r>
              <a:rPr lang="en-US" altLang="en-US" sz="2000" i="1" dirty="0">
                <a:solidFill>
                  <a:srgbClr val="0000FF"/>
                </a:solidFill>
              </a:rPr>
              <a:t>e </a:t>
            </a:r>
            <a:r>
              <a:rPr lang="en-US" altLang="en-US" sz="2000" i="1" dirty="0" err="1">
                <a:solidFill>
                  <a:srgbClr val="0000FF"/>
                </a:solidFill>
              </a:rPr>
              <a:t>Morsier</a:t>
            </a:r>
            <a:r>
              <a:rPr lang="en-US" altLang="en-US" sz="2000" i="1" dirty="0">
                <a:solidFill>
                  <a:srgbClr val="0000FF"/>
                </a:solidFill>
              </a:rPr>
              <a:t> syndrome</a:t>
            </a:r>
          </a:p>
        </p:txBody>
      </p:sp>
      <p:sp>
        <p:nvSpPr>
          <p:cNvPr id="72713" name="Rectangle 10">
            <a:extLst>
              <a:ext uri="{FF2B5EF4-FFF2-40B4-BE49-F238E27FC236}">
                <a16:creationId xmlns:a16="http://schemas.microsoft.com/office/drawing/2014/main" id="{ADC55893-8A85-4BBB-BE92-6B823A41B997}"/>
              </a:ext>
            </a:extLst>
          </p:cNvPr>
          <p:cNvSpPr>
            <a:spLocks noChangeArrowheads="1"/>
          </p:cNvSpPr>
          <p:nvPr/>
        </p:nvSpPr>
        <p:spPr bwMode="auto">
          <a:xfrm>
            <a:off x="457200" y="122238"/>
            <a:ext cx="7543800" cy="8683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b"/>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ct val="85000"/>
              </a:lnSpc>
              <a:spcBef>
                <a:spcPct val="0"/>
              </a:spcBef>
              <a:buClrTx/>
              <a:buSzTx/>
              <a:buFontTx/>
              <a:buNone/>
            </a:pPr>
            <a:r>
              <a:rPr lang="en-US" altLang="en-US" sz="3200" b="1" dirty="0">
                <a:solidFill>
                  <a:schemeClr val="tx2"/>
                </a:solidFill>
              </a:rPr>
              <a:t>Developmental Abnormalities of the Optic Nerve Head</a:t>
            </a:r>
            <a:endParaRPr lang="en-US" altLang="en-US" sz="3200" dirty="0">
              <a:solidFill>
                <a:schemeClr val="tx2"/>
              </a:solidFill>
            </a:endParaRPr>
          </a:p>
        </p:txBody>
      </p:sp>
      <p:sp>
        <p:nvSpPr>
          <p:cNvPr id="72714" name="Slide Number Placeholder 1">
            <a:extLst>
              <a:ext uri="{FF2B5EF4-FFF2-40B4-BE49-F238E27FC236}">
                <a16:creationId xmlns:a16="http://schemas.microsoft.com/office/drawing/2014/main" id="{5B3081D5-FB71-485F-BEDC-27C942BEBDCC}"/>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CD6E4F79-DE34-482C-8D44-B77924755C84}" type="slidenum">
              <a:rPr lang="en-US" altLang="en-US" sz="1000"/>
              <a:pPr>
                <a:spcBef>
                  <a:spcPct val="0"/>
                </a:spcBef>
                <a:buClrTx/>
                <a:buSzTx/>
                <a:buFontTx/>
                <a:buNone/>
              </a:pPr>
              <a:t>180</a:t>
            </a:fld>
            <a:endParaRPr lang="en-US" altLang="en-US" sz="1000"/>
          </a:p>
        </p:txBody>
      </p:sp>
      <p:sp>
        <p:nvSpPr>
          <p:cNvPr id="2" name="Oval 1">
            <a:extLst>
              <a:ext uri="{FF2B5EF4-FFF2-40B4-BE49-F238E27FC236}">
                <a16:creationId xmlns:a16="http://schemas.microsoft.com/office/drawing/2014/main" id="{AFEB27A0-19F2-41EF-A9E6-D7C18CDD2140}"/>
              </a:ext>
            </a:extLst>
          </p:cNvPr>
          <p:cNvSpPr/>
          <p:nvPr/>
        </p:nvSpPr>
        <p:spPr>
          <a:xfrm>
            <a:off x="1602547" y="4876800"/>
            <a:ext cx="2949575" cy="762000"/>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TextBox 2">
            <a:extLst>
              <a:ext uri="{FF2B5EF4-FFF2-40B4-BE49-F238E27FC236}">
                <a16:creationId xmlns:a16="http://schemas.microsoft.com/office/drawing/2014/main" id="{12F569BB-AD90-4238-A1F2-1CD8D4264E1A}"/>
              </a:ext>
            </a:extLst>
          </p:cNvPr>
          <p:cNvSpPr txBox="1"/>
          <p:nvPr/>
        </p:nvSpPr>
        <p:spPr>
          <a:xfrm>
            <a:off x="4480544" y="4719191"/>
            <a:ext cx="4663456" cy="1308050"/>
          </a:xfrm>
          <a:prstGeom prst="rect">
            <a:avLst/>
          </a:prstGeom>
          <a:noFill/>
        </p:spPr>
        <p:txBody>
          <a:bodyPr wrap="none" rtlCol="0">
            <a:spAutoFit/>
          </a:bodyPr>
          <a:lstStyle/>
          <a:p>
            <a:r>
              <a:rPr lang="en-US" sz="1600" i="1" dirty="0">
                <a:solidFill>
                  <a:srgbClr val="0000FF"/>
                </a:solidFill>
              </a:rPr>
              <a:t>What triad constitutes de </a:t>
            </a:r>
            <a:r>
              <a:rPr lang="en-US" sz="1600" i="1" dirty="0" err="1">
                <a:solidFill>
                  <a:srgbClr val="0000FF"/>
                </a:solidFill>
              </a:rPr>
              <a:t>Morsier</a:t>
            </a:r>
            <a:r>
              <a:rPr lang="en-US" sz="1600" i="1" dirty="0">
                <a:solidFill>
                  <a:srgbClr val="0000FF"/>
                </a:solidFill>
              </a:rPr>
              <a:t> syndrome?</a:t>
            </a:r>
          </a:p>
          <a:p>
            <a:r>
              <a:rPr lang="en-US" sz="1600" dirty="0">
                <a:solidFill>
                  <a:srgbClr val="0000FF"/>
                </a:solidFill>
              </a:rPr>
              <a:t>--Optic nerve hypoplasia (duh)</a:t>
            </a:r>
          </a:p>
          <a:p>
            <a:r>
              <a:rPr lang="en-US" sz="1600" dirty="0">
                <a:solidFill>
                  <a:srgbClr val="0000FF"/>
                </a:solidFill>
              </a:rPr>
              <a:t>--Absence of the septum pellucidum</a:t>
            </a:r>
          </a:p>
          <a:p>
            <a:r>
              <a:rPr lang="en-US" sz="1600" dirty="0">
                <a:solidFill>
                  <a:schemeClr val="bg1">
                    <a:lumMod val="75000"/>
                  </a:schemeClr>
                </a:solidFill>
              </a:rPr>
              <a:t>--Agenesis of the corpus callosum</a:t>
            </a:r>
          </a:p>
          <a:p>
            <a:r>
              <a:rPr lang="en-US" sz="1500" dirty="0"/>
              <a:t>--</a:t>
            </a:r>
            <a:r>
              <a:rPr lang="en-US" sz="1500" dirty="0">
                <a:latin typeface="Segoe Script" panose="020B0504020000000003" pitchFamily="34" charset="0"/>
              </a:rPr>
              <a:t>Hypothalamic-pituitary axis dysfunction</a:t>
            </a:r>
            <a:endParaRPr lang="en-US" sz="1500" dirty="0"/>
          </a:p>
        </p:txBody>
      </p:sp>
      <p:sp>
        <p:nvSpPr>
          <p:cNvPr id="4" name="TextBox 3">
            <a:extLst>
              <a:ext uri="{FF2B5EF4-FFF2-40B4-BE49-F238E27FC236}">
                <a16:creationId xmlns:a16="http://schemas.microsoft.com/office/drawing/2014/main" id="{074483D0-594D-16AD-3C3F-B956814F298B}"/>
              </a:ext>
            </a:extLst>
          </p:cNvPr>
          <p:cNvSpPr txBox="1"/>
          <p:nvPr/>
        </p:nvSpPr>
        <p:spPr>
          <a:xfrm>
            <a:off x="228600" y="2880108"/>
            <a:ext cx="8686800" cy="1754326"/>
          </a:xfrm>
          <a:prstGeom prst="rect">
            <a:avLst/>
          </a:prstGeom>
          <a:solidFill>
            <a:schemeClr val="accent1">
              <a:lumMod val="40000"/>
              <a:lumOff val="60000"/>
            </a:schemeClr>
          </a:solidFill>
          <a:ln>
            <a:solidFill>
              <a:schemeClr val="tx1"/>
            </a:solidFill>
          </a:ln>
        </p:spPr>
        <p:txBody>
          <a:bodyPr wrap="square" rtlCol="0">
            <a:spAutoFit/>
          </a:bodyPr>
          <a:lstStyle/>
          <a:p>
            <a:r>
              <a:rPr lang="en-US" dirty="0">
                <a:solidFill>
                  <a:srgbClr val="0000FF"/>
                </a:solidFill>
                <a:latin typeface="+mn-lt"/>
              </a:rPr>
              <a:t>Note: The listed triad is from the BCSC </a:t>
            </a:r>
            <a:r>
              <a:rPr lang="en-US" i="1" dirty="0">
                <a:solidFill>
                  <a:srgbClr val="0000FF"/>
                </a:solidFill>
                <a:latin typeface="+mn-lt"/>
              </a:rPr>
              <a:t>Peds</a:t>
            </a:r>
            <a:r>
              <a:rPr lang="en-US" dirty="0">
                <a:solidFill>
                  <a:srgbClr val="0000FF"/>
                </a:solidFill>
                <a:latin typeface="+mn-lt"/>
              </a:rPr>
              <a:t> book. </a:t>
            </a:r>
            <a:r>
              <a:rPr lang="en-US" dirty="0">
                <a:latin typeface="+mn-lt"/>
              </a:rPr>
              <a:t>Per the </a:t>
            </a:r>
            <a:r>
              <a:rPr lang="en-US" i="1" dirty="0">
                <a:latin typeface="+mn-lt"/>
              </a:rPr>
              <a:t>Neuro</a:t>
            </a:r>
            <a:r>
              <a:rPr lang="en-US" dirty="0">
                <a:latin typeface="+mn-lt"/>
              </a:rPr>
              <a:t> book, the triad includes  hypothalamic-pituitary axis  dysfunction, not corpus callosum agenesis (although it states that “the corpus callosum may be thinned or absent”). </a:t>
            </a:r>
            <a:r>
              <a:rPr lang="en-US" b="0" i="1" dirty="0" err="1">
                <a:solidFill>
                  <a:schemeClr val="accent1">
                    <a:lumMod val="40000"/>
                    <a:lumOff val="60000"/>
                  </a:schemeClr>
                </a:solidFill>
                <a:effectLst/>
                <a:latin typeface="+mn-lt"/>
              </a:rPr>
              <a:t>EyeWiki</a:t>
            </a:r>
            <a:r>
              <a:rPr lang="en-US" b="0" i="0" dirty="0">
                <a:solidFill>
                  <a:schemeClr val="accent1">
                    <a:lumMod val="40000"/>
                    <a:lumOff val="60000"/>
                  </a:schemeClr>
                </a:solidFill>
                <a:effectLst/>
                <a:latin typeface="+mn-lt"/>
              </a:rPr>
              <a:t> states the term de </a:t>
            </a:r>
            <a:r>
              <a:rPr lang="en-US" b="0" i="0" dirty="0" err="1">
                <a:solidFill>
                  <a:schemeClr val="accent1">
                    <a:lumMod val="40000"/>
                    <a:lumOff val="60000"/>
                  </a:schemeClr>
                </a:solidFill>
                <a:effectLst/>
                <a:latin typeface="+mn-lt"/>
              </a:rPr>
              <a:t>Morsier</a:t>
            </a:r>
            <a:r>
              <a:rPr lang="en-US" b="0" i="0" dirty="0">
                <a:solidFill>
                  <a:schemeClr val="accent1">
                    <a:lumMod val="40000"/>
                    <a:lumOff val="60000"/>
                  </a:schemeClr>
                </a:solidFill>
                <a:effectLst/>
                <a:latin typeface="+mn-lt"/>
              </a:rPr>
              <a:t> syndrome is “used to describe the association between ONH and the absence of septum pellucidum, deficiency of pituitary hormones and agenesis of corpus callosum.” Which is correct? I </a:t>
            </a:r>
            <a:r>
              <a:rPr lang="en-US" b="0" i="0" dirty="0" err="1">
                <a:solidFill>
                  <a:schemeClr val="accent1">
                    <a:lumMod val="40000"/>
                    <a:lumOff val="60000"/>
                  </a:schemeClr>
                </a:solidFill>
                <a:effectLst/>
                <a:latin typeface="+mn-lt"/>
              </a:rPr>
              <a:t>dunno</a:t>
            </a:r>
            <a:r>
              <a:rPr lang="en-US" b="0" i="0" dirty="0">
                <a:solidFill>
                  <a:schemeClr val="accent1">
                    <a:lumMod val="40000"/>
                    <a:lumOff val="60000"/>
                  </a:schemeClr>
                </a:solidFill>
                <a:effectLst/>
                <a:latin typeface="+mn-lt"/>
              </a:rPr>
              <a:t>. Caveat emptor.</a:t>
            </a:r>
            <a:endParaRPr lang="en-US" dirty="0">
              <a:solidFill>
                <a:schemeClr val="accent1">
                  <a:lumMod val="40000"/>
                  <a:lumOff val="60000"/>
                </a:schemeClr>
              </a:solidFill>
              <a:latin typeface="+mn-lt"/>
            </a:endParaRPr>
          </a:p>
        </p:txBody>
      </p:sp>
    </p:spTree>
    <p:extLst>
      <p:ext uri="{BB962C8B-B14F-4D97-AF65-F5344CB8AC3E}">
        <p14:creationId xmlns:p14="http://schemas.microsoft.com/office/powerpoint/2010/main" val="757322927"/>
      </p:ext>
    </p:extLst>
  </p:cSld>
  <p:clrMapOvr>
    <a:masterClrMapping/>
  </p:clrMapOvr>
</p:sld>
</file>

<file path=ppt/slides/slide1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2706" name="Text Box 2">
            <a:extLst>
              <a:ext uri="{FF2B5EF4-FFF2-40B4-BE49-F238E27FC236}">
                <a16:creationId xmlns:a16="http://schemas.microsoft.com/office/drawing/2014/main" id="{9DE9259B-4256-4053-9CF7-FE63D8A9B23F}"/>
              </a:ext>
            </a:extLst>
          </p:cNvPr>
          <p:cNvSpPr txBox="1">
            <a:spLocks noChangeArrowheads="1"/>
          </p:cNvSpPr>
          <p:nvPr/>
        </p:nvSpPr>
        <p:spPr bwMode="auto">
          <a:xfrm>
            <a:off x="1622425" y="1828800"/>
            <a:ext cx="7292975" cy="36909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400" dirty="0">
                <a:solidFill>
                  <a:schemeClr val="bg1">
                    <a:lumMod val="75000"/>
                  </a:schemeClr>
                </a:solidFill>
              </a:rPr>
              <a:t>What are the</a:t>
            </a:r>
            <a:r>
              <a:rPr lang="en-US" altLang="en-US" sz="3600" b="1" i="1" dirty="0">
                <a:solidFill>
                  <a:schemeClr val="bg1">
                    <a:lumMod val="75000"/>
                  </a:schemeClr>
                </a:solidFill>
              </a:rPr>
              <a:t> 4 D’s </a:t>
            </a:r>
            <a:r>
              <a:rPr lang="en-US" altLang="en-US" sz="2400" dirty="0">
                <a:solidFill>
                  <a:schemeClr val="bg1">
                    <a:lumMod val="75000"/>
                  </a:schemeClr>
                </a:solidFill>
              </a:rPr>
              <a:t>of optic nerve hypoplasia?</a:t>
            </a:r>
            <a:endParaRPr lang="en-US" altLang="en-US" sz="3600" dirty="0">
              <a:solidFill>
                <a:schemeClr val="bg1">
                  <a:lumMod val="75000"/>
                </a:schemeClr>
              </a:solidFill>
            </a:endParaRPr>
          </a:p>
          <a:p>
            <a:pPr eaLnBrk="1" hangingPunct="1">
              <a:spcBef>
                <a:spcPct val="0"/>
              </a:spcBef>
              <a:buClrTx/>
              <a:buSzTx/>
              <a:buFontTx/>
              <a:buNone/>
            </a:pPr>
            <a:endParaRPr lang="en-US" altLang="en-US" sz="2800" dirty="0">
              <a:solidFill>
                <a:schemeClr val="bg1">
                  <a:lumMod val="75000"/>
                </a:schemeClr>
              </a:solidFill>
            </a:endParaRPr>
          </a:p>
          <a:p>
            <a:pPr eaLnBrk="1" hangingPunct="1">
              <a:spcBef>
                <a:spcPct val="0"/>
              </a:spcBef>
              <a:buClrTx/>
              <a:buSzTx/>
              <a:buFontTx/>
              <a:buNone/>
            </a:pPr>
            <a:r>
              <a:rPr lang="en-US" altLang="en-US" sz="2000" dirty="0">
                <a:solidFill>
                  <a:schemeClr val="bg1">
                    <a:lumMod val="75000"/>
                  </a:schemeClr>
                </a:solidFill>
              </a:rPr>
              <a:t>--</a:t>
            </a:r>
            <a:r>
              <a:rPr lang="en-US" altLang="en-US" sz="2800" b="1" i="1" dirty="0">
                <a:solidFill>
                  <a:schemeClr val="bg1">
                    <a:lumMod val="75000"/>
                  </a:schemeClr>
                </a:solidFill>
              </a:rPr>
              <a:t>D</a:t>
            </a:r>
            <a:r>
              <a:rPr lang="en-US" altLang="en-US" sz="2000" i="1" dirty="0">
                <a:solidFill>
                  <a:schemeClr val="bg1">
                    <a:lumMod val="75000"/>
                  </a:schemeClr>
                </a:solidFill>
              </a:rPr>
              <a:t>rink</a:t>
            </a:r>
            <a:r>
              <a:rPr lang="en-US" altLang="en-US" sz="2000" dirty="0">
                <a:solidFill>
                  <a:schemeClr val="bg1">
                    <a:lumMod val="75000"/>
                  </a:schemeClr>
                </a:solidFill>
              </a:rPr>
              <a:t> (</a:t>
            </a:r>
            <a:r>
              <a:rPr lang="en-US" altLang="en-US" sz="2000" dirty="0" err="1">
                <a:solidFill>
                  <a:schemeClr val="bg1">
                    <a:lumMod val="75000"/>
                  </a:schemeClr>
                </a:solidFill>
              </a:rPr>
              <a:t>ie</a:t>
            </a:r>
            <a:r>
              <a:rPr lang="en-US" altLang="en-US" sz="2000" dirty="0">
                <a:solidFill>
                  <a:schemeClr val="bg1">
                    <a:lumMod val="75000"/>
                  </a:schemeClr>
                </a:solidFill>
              </a:rPr>
              <a:t>, heavy EtOH consumption during pregnancy)</a:t>
            </a:r>
          </a:p>
          <a:p>
            <a:pPr eaLnBrk="1" hangingPunct="1">
              <a:spcBef>
                <a:spcPct val="0"/>
              </a:spcBef>
              <a:buClrTx/>
              <a:buSzTx/>
              <a:buFontTx/>
              <a:buNone/>
            </a:pPr>
            <a:endParaRPr lang="en-US" altLang="en-US" sz="2000" dirty="0">
              <a:solidFill>
                <a:schemeClr val="bg1">
                  <a:lumMod val="75000"/>
                </a:schemeClr>
              </a:solidFill>
            </a:endParaRPr>
          </a:p>
          <a:p>
            <a:pPr eaLnBrk="1" hangingPunct="1">
              <a:spcBef>
                <a:spcPct val="0"/>
              </a:spcBef>
              <a:buClrTx/>
              <a:buSzTx/>
              <a:buFontTx/>
              <a:buNone/>
            </a:pPr>
            <a:r>
              <a:rPr lang="en-US" altLang="en-US" sz="2000" dirty="0">
                <a:solidFill>
                  <a:schemeClr val="bg1">
                    <a:lumMod val="75000"/>
                  </a:schemeClr>
                </a:solidFill>
              </a:rPr>
              <a:t>--</a:t>
            </a:r>
            <a:r>
              <a:rPr lang="en-US" altLang="en-US" sz="2800" b="1" i="1" dirty="0">
                <a:solidFill>
                  <a:schemeClr val="bg1">
                    <a:lumMod val="75000"/>
                  </a:schemeClr>
                </a:solidFill>
              </a:rPr>
              <a:t>D</a:t>
            </a:r>
            <a:r>
              <a:rPr lang="en-US" altLang="en-US" sz="2000" i="1" dirty="0">
                <a:solidFill>
                  <a:schemeClr val="bg1">
                    <a:lumMod val="75000"/>
                  </a:schemeClr>
                </a:solidFill>
              </a:rPr>
              <a:t>iabetes</a:t>
            </a:r>
            <a:endParaRPr lang="en-US" altLang="en-US" sz="2000" dirty="0">
              <a:solidFill>
                <a:schemeClr val="bg1">
                  <a:lumMod val="75000"/>
                </a:schemeClr>
              </a:solidFill>
            </a:endParaRPr>
          </a:p>
          <a:p>
            <a:pPr eaLnBrk="1" hangingPunct="1">
              <a:spcBef>
                <a:spcPct val="0"/>
              </a:spcBef>
              <a:buClrTx/>
              <a:buSzTx/>
              <a:buFontTx/>
              <a:buNone/>
            </a:pPr>
            <a:endParaRPr lang="en-US" altLang="en-US" sz="2000" dirty="0">
              <a:solidFill>
                <a:schemeClr val="bg1">
                  <a:lumMod val="75000"/>
                </a:schemeClr>
              </a:solidFill>
            </a:endParaRPr>
          </a:p>
          <a:p>
            <a:pPr eaLnBrk="1" hangingPunct="1">
              <a:spcBef>
                <a:spcPct val="0"/>
              </a:spcBef>
              <a:buClrTx/>
              <a:buSzTx/>
              <a:buFontTx/>
              <a:buNone/>
            </a:pPr>
            <a:r>
              <a:rPr lang="en-US" altLang="en-US" sz="2000" dirty="0">
                <a:solidFill>
                  <a:schemeClr val="bg1">
                    <a:lumMod val="75000"/>
                  </a:schemeClr>
                </a:solidFill>
              </a:rPr>
              <a:t>--</a:t>
            </a:r>
            <a:r>
              <a:rPr lang="en-US" altLang="en-US" sz="2800" b="1" i="1" dirty="0">
                <a:solidFill>
                  <a:schemeClr val="bg1">
                    <a:lumMod val="75000"/>
                  </a:schemeClr>
                </a:solidFill>
              </a:rPr>
              <a:t>D</a:t>
            </a:r>
            <a:r>
              <a:rPr lang="en-US" altLang="en-US" sz="2000" i="1" dirty="0">
                <a:solidFill>
                  <a:schemeClr val="bg1">
                    <a:lumMod val="75000"/>
                  </a:schemeClr>
                </a:solidFill>
              </a:rPr>
              <a:t>rugs</a:t>
            </a:r>
            <a:r>
              <a:rPr lang="en-US" altLang="en-US" sz="2000" dirty="0">
                <a:solidFill>
                  <a:schemeClr val="bg1">
                    <a:lumMod val="75000"/>
                  </a:schemeClr>
                </a:solidFill>
              </a:rPr>
              <a:t> (especially </a:t>
            </a:r>
            <a:r>
              <a:rPr lang="en-US" altLang="en-US" sz="2800" b="1" i="1" dirty="0">
                <a:solidFill>
                  <a:schemeClr val="bg1">
                    <a:lumMod val="75000"/>
                  </a:schemeClr>
                </a:solidFill>
              </a:rPr>
              <a:t>D</a:t>
            </a:r>
            <a:r>
              <a:rPr lang="en-US" altLang="en-US" sz="2000" dirty="0">
                <a:solidFill>
                  <a:schemeClr val="bg1">
                    <a:lumMod val="75000"/>
                  </a:schemeClr>
                </a:solidFill>
              </a:rPr>
              <a:t>ilantin or other seizure meds)</a:t>
            </a:r>
          </a:p>
          <a:p>
            <a:pPr eaLnBrk="1" hangingPunct="1">
              <a:spcBef>
                <a:spcPct val="0"/>
              </a:spcBef>
              <a:buClrTx/>
              <a:buSzTx/>
              <a:buFontTx/>
              <a:buNone/>
            </a:pPr>
            <a:endParaRPr lang="en-US" altLang="en-US" sz="2000" dirty="0">
              <a:solidFill>
                <a:schemeClr val="bg1">
                  <a:lumMod val="75000"/>
                </a:schemeClr>
              </a:solidFill>
            </a:endParaRPr>
          </a:p>
          <a:p>
            <a:pPr eaLnBrk="1" hangingPunct="1">
              <a:spcBef>
                <a:spcPct val="0"/>
              </a:spcBef>
              <a:buClrTx/>
              <a:buSzTx/>
              <a:buFontTx/>
              <a:buNone/>
            </a:pPr>
            <a:r>
              <a:rPr lang="en-US" altLang="en-US" sz="2000" dirty="0">
                <a:solidFill>
                  <a:schemeClr val="bg1">
                    <a:lumMod val="75000"/>
                  </a:schemeClr>
                </a:solidFill>
              </a:rPr>
              <a:t>--</a:t>
            </a:r>
            <a:r>
              <a:rPr lang="en-US" altLang="en-US" sz="2800" b="1" i="1" dirty="0">
                <a:solidFill>
                  <a:srgbClr val="0000FF"/>
                </a:solidFill>
              </a:rPr>
              <a:t>D</a:t>
            </a:r>
            <a:r>
              <a:rPr lang="en-US" altLang="en-US" sz="2000" i="1" dirty="0">
                <a:solidFill>
                  <a:srgbClr val="0000FF"/>
                </a:solidFill>
              </a:rPr>
              <a:t>e </a:t>
            </a:r>
            <a:r>
              <a:rPr lang="en-US" altLang="en-US" sz="2000" i="1" dirty="0" err="1">
                <a:solidFill>
                  <a:srgbClr val="0000FF"/>
                </a:solidFill>
              </a:rPr>
              <a:t>Morsier</a:t>
            </a:r>
            <a:r>
              <a:rPr lang="en-US" altLang="en-US" sz="2000" i="1" dirty="0">
                <a:solidFill>
                  <a:srgbClr val="0000FF"/>
                </a:solidFill>
              </a:rPr>
              <a:t> syndrome</a:t>
            </a:r>
          </a:p>
        </p:txBody>
      </p:sp>
      <p:sp>
        <p:nvSpPr>
          <p:cNvPr id="72713" name="Rectangle 10">
            <a:extLst>
              <a:ext uri="{FF2B5EF4-FFF2-40B4-BE49-F238E27FC236}">
                <a16:creationId xmlns:a16="http://schemas.microsoft.com/office/drawing/2014/main" id="{ADC55893-8A85-4BBB-BE92-6B823A41B997}"/>
              </a:ext>
            </a:extLst>
          </p:cNvPr>
          <p:cNvSpPr>
            <a:spLocks noChangeArrowheads="1"/>
          </p:cNvSpPr>
          <p:nvPr/>
        </p:nvSpPr>
        <p:spPr bwMode="auto">
          <a:xfrm>
            <a:off x="457200" y="122238"/>
            <a:ext cx="7543800" cy="8683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b"/>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ct val="85000"/>
              </a:lnSpc>
              <a:spcBef>
                <a:spcPct val="0"/>
              </a:spcBef>
              <a:buClrTx/>
              <a:buSzTx/>
              <a:buFontTx/>
              <a:buNone/>
            </a:pPr>
            <a:r>
              <a:rPr lang="en-US" altLang="en-US" sz="3200" b="1" dirty="0">
                <a:solidFill>
                  <a:schemeClr val="tx2"/>
                </a:solidFill>
              </a:rPr>
              <a:t>Developmental Abnormalities of the Optic Nerve Head</a:t>
            </a:r>
            <a:endParaRPr lang="en-US" altLang="en-US" sz="3200" dirty="0">
              <a:solidFill>
                <a:schemeClr val="tx2"/>
              </a:solidFill>
            </a:endParaRPr>
          </a:p>
        </p:txBody>
      </p:sp>
      <p:sp>
        <p:nvSpPr>
          <p:cNvPr id="72714" name="Slide Number Placeholder 1">
            <a:extLst>
              <a:ext uri="{FF2B5EF4-FFF2-40B4-BE49-F238E27FC236}">
                <a16:creationId xmlns:a16="http://schemas.microsoft.com/office/drawing/2014/main" id="{5B3081D5-FB71-485F-BEDC-27C942BEBDCC}"/>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CD6E4F79-DE34-482C-8D44-B77924755C84}" type="slidenum">
              <a:rPr lang="en-US" altLang="en-US" sz="1000"/>
              <a:pPr>
                <a:spcBef>
                  <a:spcPct val="0"/>
                </a:spcBef>
                <a:buClrTx/>
                <a:buSzTx/>
                <a:buFontTx/>
                <a:buNone/>
              </a:pPr>
              <a:t>181</a:t>
            </a:fld>
            <a:endParaRPr lang="en-US" altLang="en-US" sz="1000"/>
          </a:p>
        </p:txBody>
      </p:sp>
      <p:sp>
        <p:nvSpPr>
          <p:cNvPr id="2" name="Oval 1">
            <a:extLst>
              <a:ext uri="{FF2B5EF4-FFF2-40B4-BE49-F238E27FC236}">
                <a16:creationId xmlns:a16="http://schemas.microsoft.com/office/drawing/2014/main" id="{AFEB27A0-19F2-41EF-A9E6-D7C18CDD2140}"/>
              </a:ext>
            </a:extLst>
          </p:cNvPr>
          <p:cNvSpPr/>
          <p:nvPr/>
        </p:nvSpPr>
        <p:spPr>
          <a:xfrm>
            <a:off x="1602547" y="4876800"/>
            <a:ext cx="2949575" cy="762000"/>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TextBox 2">
            <a:extLst>
              <a:ext uri="{FF2B5EF4-FFF2-40B4-BE49-F238E27FC236}">
                <a16:creationId xmlns:a16="http://schemas.microsoft.com/office/drawing/2014/main" id="{12F569BB-AD90-4238-A1F2-1CD8D4264E1A}"/>
              </a:ext>
            </a:extLst>
          </p:cNvPr>
          <p:cNvSpPr txBox="1"/>
          <p:nvPr/>
        </p:nvSpPr>
        <p:spPr>
          <a:xfrm>
            <a:off x="4480544" y="4719191"/>
            <a:ext cx="4663456" cy="1308050"/>
          </a:xfrm>
          <a:prstGeom prst="rect">
            <a:avLst/>
          </a:prstGeom>
          <a:noFill/>
        </p:spPr>
        <p:txBody>
          <a:bodyPr wrap="none" rtlCol="0">
            <a:spAutoFit/>
          </a:bodyPr>
          <a:lstStyle/>
          <a:p>
            <a:r>
              <a:rPr lang="en-US" sz="1600" i="1" dirty="0">
                <a:solidFill>
                  <a:srgbClr val="0000FF"/>
                </a:solidFill>
              </a:rPr>
              <a:t>What triad constitutes de </a:t>
            </a:r>
            <a:r>
              <a:rPr lang="en-US" sz="1600" i="1" dirty="0" err="1">
                <a:solidFill>
                  <a:srgbClr val="0000FF"/>
                </a:solidFill>
              </a:rPr>
              <a:t>Morsier</a:t>
            </a:r>
            <a:r>
              <a:rPr lang="en-US" sz="1600" i="1" dirty="0">
                <a:solidFill>
                  <a:srgbClr val="0000FF"/>
                </a:solidFill>
              </a:rPr>
              <a:t> syndrome?</a:t>
            </a:r>
          </a:p>
          <a:p>
            <a:r>
              <a:rPr lang="en-US" sz="1600" dirty="0">
                <a:solidFill>
                  <a:srgbClr val="0000FF"/>
                </a:solidFill>
              </a:rPr>
              <a:t>--Optic nerve hypoplasia (duh)</a:t>
            </a:r>
          </a:p>
          <a:p>
            <a:r>
              <a:rPr lang="en-US" sz="1600" dirty="0">
                <a:solidFill>
                  <a:srgbClr val="0000FF"/>
                </a:solidFill>
              </a:rPr>
              <a:t>--Absence of the septum pellucidum</a:t>
            </a:r>
          </a:p>
          <a:p>
            <a:r>
              <a:rPr lang="en-US" sz="1600" dirty="0">
                <a:solidFill>
                  <a:srgbClr val="0000FF"/>
                </a:solidFill>
              </a:rPr>
              <a:t>--Agenesis of the corpus callosum</a:t>
            </a:r>
          </a:p>
          <a:p>
            <a:r>
              <a:rPr lang="en-US" sz="1500" dirty="0"/>
              <a:t>--</a:t>
            </a:r>
            <a:r>
              <a:rPr lang="en-US" sz="1500" dirty="0">
                <a:latin typeface="Segoe Script" panose="020B0504020000000003" pitchFamily="34" charset="0"/>
              </a:rPr>
              <a:t>Hypothalamic-pituitary axis dysfunction</a:t>
            </a:r>
            <a:endParaRPr lang="en-US" sz="1500" dirty="0"/>
          </a:p>
        </p:txBody>
      </p:sp>
      <p:sp>
        <p:nvSpPr>
          <p:cNvPr id="10" name="TextBox 9">
            <a:extLst>
              <a:ext uri="{FF2B5EF4-FFF2-40B4-BE49-F238E27FC236}">
                <a16:creationId xmlns:a16="http://schemas.microsoft.com/office/drawing/2014/main" id="{62E4DECF-97F5-482D-86BB-3CC6D5AE9AFB}"/>
              </a:ext>
            </a:extLst>
          </p:cNvPr>
          <p:cNvSpPr txBox="1"/>
          <p:nvPr/>
        </p:nvSpPr>
        <p:spPr>
          <a:xfrm>
            <a:off x="4811562" y="5442449"/>
            <a:ext cx="3265638" cy="338554"/>
          </a:xfrm>
          <a:prstGeom prst="rect">
            <a:avLst/>
          </a:prstGeom>
          <a:noFill/>
        </p:spPr>
        <p:txBody>
          <a:bodyPr wrap="none" rtlCol="0">
            <a:spAutoFit/>
          </a:bodyPr>
          <a:lstStyle/>
          <a:p>
            <a:r>
              <a:rPr lang="en-US" sz="1600" dirty="0">
                <a:solidFill>
                  <a:schemeClr val="bg1">
                    <a:lumMod val="75000"/>
                  </a:schemeClr>
                </a:solidFill>
              </a:rPr>
              <a:t>(                                                   </a:t>
            </a:r>
          </a:p>
        </p:txBody>
      </p:sp>
      <p:sp>
        <p:nvSpPr>
          <p:cNvPr id="4" name="TextBox 3">
            <a:extLst>
              <a:ext uri="{FF2B5EF4-FFF2-40B4-BE49-F238E27FC236}">
                <a16:creationId xmlns:a16="http://schemas.microsoft.com/office/drawing/2014/main" id="{074483D0-594D-16AD-3C3F-B956814F298B}"/>
              </a:ext>
            </a:extLst>
          </p:cNvPr>
          <p:cNvSpPr txBox="1"/>
          <p:nvPr/>
        </p:nvSpPr>
        <p:spPr>
          <a:xfrm>
            <a:off x="228600" y="2880108"/>
            <a:ext cx="8686800" cy="1754326"/>
          </a:xfrm>
          <a:prstGeom prst="rect">
            <a:avLst/>
          </a:prstGeom>
          <a:solidFill>
            <a:schemeClr val="accent1">
              <a:lumMod val="40000"/>
              <a:lumOff val="60000"/>
            </a:schemeClr>
          </a:solidFill>
          <a:ln>
            <a:solidFill>
              <a:schemeClr val="tx1"/>
            </a:solidFill>
          </a:ln>
        </p:spPr>
        <p:txBody>
          <a:bodyPr wrap="square" rtlCol="0">
            <a:spAutoFit/>
          </a:bodyPr>
          <a:lstStyle/>
          <a:p>
            <a:r>
              <a:rPr lang="en-US" dirty="0">
                <a:solidFill>
                  <a:srgbClr val="0000FF"/>
                </a:solidFill>
                <a:latin typeface="+mn-lt"/>
              </a:rPr>
              <a:t>Note: The listed triad is from the BCSC </a:t>
            </a:r>
            <a:r>
              <a:rPr lang="en-US" i="1" dirty="0">
                <a:solidFill>
                  <a:srgbClr val="0000FF"/>
                </a:solidFill>
                <a:latin typeface="+mn-lt"/>
              </a:rPr>
              <a:t>Peds</a:t>
            </a:r>
            <a:r>
              <a:rPr lang="en-US" dirty="0">
                <a:solidFill>
                  <a:srgbClr val="0000FF"/>
                </a:solidFill>
                <a:latin typeface="+mn-lt"/>
              </a:rPr>
              <a:t> book. </a:t>
            </a:r>
            <a:r>
              <a:rPr lang="en-US" dirty="0">
                <a:latin typeface="+mn-lt"/>
              </a:rPr>
              <a:t>Per the </a:t>
            </a:r>
            <a:r>
              <a:rPr lang="en-US" i="1" dirty="0">
                <a:latin typeface="+mn-lt"/>
              </a:rPr>
              <a:t>Neuro</a:t>
            </a:r>
            <a:r>
              <a:rPr lang="en-US" dirty="0">
                <a:latin typeface="+mn-lt"/>
              </a:rPr>
              <a:t> book, the triad includes  hypothalamic-pituitary axis  dysfunction, not corpus callosum agenesis (although it states that “the corpus callosum may be thinned or absent”). </a:t>
            </a:r>
            <a:r>
              <a:rPr lang="en-US" b="0" i="1" dirty="0" err="1">
                <a:solidFill>
                  <a:srgbClr val="0000FF"/>
                </a:solidFill>
                <a:effectLst/>
                <a:latin typeface="+mn-lt"/>
              </a:rPr>
              <a:t>EyeWiki</a:t>
            </a:r>
            <a:r>
              <a:rPr lang="en-US" b="0" i="0" dirty="0">
                <a:solidFill>
                  <a:srgbClr val="0000FF"/>
                </a:solidFill>
                <a:effectLst/>
                <a:latin typeface="+mn-lt"/>
              </a:rPr>
              <a:t> states the term de </a:t>
            </a:r>
            <a:r>
              <a:rPr lang="en-US" b="0" i="0" dirty="0" err="1">
                <a:solidFill>
                  <a:srgbClr val="0000FF"/>
                </a:solidFill>
                <a:effectLst/>
                <a:latin typeface="+mn-lt"/>
              </a:rPr>
              <a:t>Morsier</a:t>
            </a:r>
            <a:r>
              <a:rPr lang="en-US" b="0" i="0" dirty="0">
                <a:solidFill>
                  <a:srgbClr val="0000FF"/>
                </a:solidFill>
                <a:effectLst/>
                <a:latin typeface="+mn-lt"/>
              </a:rPr>
              <a:t> syndrome is “used to describe the association between ONH and the absence of septum pellucidum, deficiency of pituitary hormones and agenesis of corpus callosum.” </a:t>
            </a:r>
            <a:r>
              <a:rPr lang="en-US" b="0" i="0" dirty="0">
                <a:solidFill>
                  <a:schemeClr val="accent1">
                    <a:lumMod val="40000"/>
                    <a:lumOff val="60000"/>
                  </a:schemeClr>
                </a:solidFill>
                <a:effectLst/>
                <a:latin typeface="+mn-lt"/>
              </a:rPr>
              <a:t>Which is correct? I </a:t>
            </a:r>
            <a:r>
              <a:rPr lang="en-US" b="0" i="0" dirty="0" err="1">
                <a:solidFill>
                  <a:schemeClr val="accent1">
                    <a:lumMod val="40000"/>
                    <a:lumOff val="60000"/>
                  </a:schemeClr>
                </a:solidFill>
                <a:effectLst/>
                <a:latin typeface="+mn-lt"/>
              </a:rPr>
              <a:t>dunno</a:t>
            </a:r>
            <a:r>
              <a:rPr lang="en-US" b="0" i="0" dirty="0">
                <a:solidFill>
                  <a:schemeClr val="accent1">
                    <a:lumMod val="40000"/>
                    <a:lumOff val="60000"/>
                  </a:schemeClr>
                </a:solidFill>
                <a:effectLst/>
                <a:latin typeface="+mn-lt"/>
              </a:rPr>
              <a:t>. Caveat emptor.</a:t>
            </a:r>
            <a:endParaRPr lang="en-US" dirty="0">
              <a:solidFill>
                <a:schemeClr val="accent1">
                  <a:lumMod val="40000"/>
                  <a:lumOff val="60000"/>
                </a:schemeClr>
              </a:solidFill>
              <a:latin typeface="+mn-lt"/>
            </a:endParaRPr>
          </a:p>
        </p:txBody>
      </p:sp>
    </p:spTree>
    <p:extLst>
      <p:ext uri="{BB962C8B-B14F-4D97-AF65-F5344CB8AC3E}">
        <p14:creationId xmlns:p14="http://schemas.microsoft.com/office/powerpoint/2010/main" val="4263457030"/>
      </p:ext>
    </p:extLst>
  </p:cSld>
  <p:clrMapOvr>
    <a:masterClrMapping/>
  </p:clrMapOvr>
</p:sld>
</file>

<file path=ppt/slides/slide1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2706" name="Text Box 2">
            <a:extLst>
              <a:ext uri="{FF2B5EF4-FFF2-40B4-BE49-F238E27FC236}">
                <a16:creationId xmlns:a16="http://schemas.microsoft.com/office/drawing/2014/main" id="{9DE9259B-4256-4053-9CF7-FE63D8A9B23F}"/>
              </a:ext>
            </a:extLst>
          </p:cNvPr>
          <p:cNvSpPr txBox="1">
            <a:spLocks noChangeArrowheads="1"/>
          </p:cNvSpPr>
          <p:nvPr/>
        </p:nvSpPr>
        <p:spPr bwMode="auto">
          <a:xfrm>
            <a:off x="1622425" y="1828800"/>
            <a:ext cx="7292975" cy="36909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400" dirty="0">
                <a:solidFill>
                  <a:schemeClr val="bg1">
                    <a:lumMod val="75000"/>
                  </a:schemeClr>
                </a:solidFill>
              </a:rPr>
              <a:t>What are the</a:t>
            </a:r>
            <a:r>
              <a:rPr lang="en-US" altLang="en-US" sz="3600" b="1" i="1" dirty="0">
                <a:solidFill>
                  <a:schemeClr val="bg1">
                    <a:lumMod val="75000"/>
                  </a:schemeClr>
                </a:solidFill>
              </a:rPr>
              <a:t> 4 D’s </a:t>
            </a:r>
            <a:r>
              <a:rPr lang="en-US" altLang="en-US" sz="2400" dirty="0">
                <a:solidFill>
                  <a:schemeClr val="bg1">
                    <a:lumMod val="75000"/>
                  </a:schemeClr>
                </a:solidFill>
              </a:rPr>
              <a:t>of optic nerve hypoplasia?</a:t>
            </a:r>
            <a:endParaRPr lang="en-US" altLang="en-US" sz="3600" dirty="0">
              <a:solidFill>
                <a:schemeClr val="bg1">
                  <a:lumMod val="75000"/>
                </a:schemeClr>
              </a:solidFill>
            </a:endParaRPr>
          </a:p>
          <a:p>
            <a:pPr eaLnBrk="1" hangingPunct="1">
              <a:spcBef>
                <a:spcPct val="0"/>
              </a:spcBef>
              <a:buClrTx/>
              <a:buSzTx/>
              <a:buFontTx/>
              <a:buNone/>
            </a:pPr>
            <a:endParaRPr lang="en-US" altLang="en-US" sz="2800" dirty="0">
              <a:solidFill>
                <a:schemeClr val="bg1">
                  <a:lumMod val="75000"/>
                </a:schemeClr>
              </a:solidFill>
            </a:endParaRPr>
          </a:p>
          <a:p>
            <a:pPr eaLnBrk="1" hangingPunct="1">
              <a:spcBef>
                <a:spcPct val="0"/>
              </a:spcBef>
              <a:buClrTx/>
              <a:buSzTx/>
              <a:buFontTx/>
              <a:buNone/>
            </a:pPr>
            <a:r>
              <a:rPr lang="en-US" altLang="en-US" sz="2000" dirty="0">
                <a:solidFill>
                  <a:schemeClr val="bg1">
                    <a:lumMod val="75000"/>
                  </a:schemeClr>
                </a:solidFill>
              </a:rPr>
              <a:t>--</a:t>
            </a:r>
            <a:r>
              <a:rPr lang="en-US" altLang="en-US" sz="2800" b="1" i="1" dirty="0">
                <a:solidFill>
                  <a:schemeClr val="bg1">
                    <a:lumMod val="75000"/>
                  </a:schemeClr>
                </a:solidFill>
              </a:rPr>
              <a:t>D</a:t>
            </a:r>
            <a:r>
              <a:rPr lang="en-US" altLang="en-US" sz="2000" i="1" dirty="0">
                <a:solidFill>
                  <a:schemeClr val="bg1">
                    <a:lumMod val="75000"/>
                  </a:schemeClr>
                </a:solidFill>
              </a:rPr>
              <a:t>rink</a:t>
            </a:r>
            <a:r>
              <a:rPr lang="en-US" altLang="en-US" sz="2000" dirty="0">
                <a:solidFill>
                  <a:schemeClr val="bg1">
                    <a:lumMod val="75000"/>
                  </a:schemeClr>
                </a:solidFill>
              </a:rPr>
              <a:t> (</a:t>
            </a:r>
            <a:r>
              <a:rPr lang="en-US" altLang="en-US" sz="2000" dirty="0" err="1">
                <a:solidFill>
                  <a:schemeClr val="bg1">
                    <a:lumMod val="75000"/>
                  </a:schemeClr>
                </a:solidFill>
              </a:rPr>
              <a:t>ie</a:t>
            </a:r>
            <a:r>
              <a:rPr lang="en-US" altLang="en-US" sz="2000" dirty="0">
                <a:solidFill>
                  <a:schemeClr val="bg1">
                    <a:lumMod val="75000"/>
                  </a:schemeClr>
                </a:solidFill>
              </a:rPr>
              <a:t>, heavy EtOH consumption during pregnancy)</a:t>
            </a:r>
          </a:p>
          <a:p>
            <a:pPr eaLnBrk="1" hangingPunct="1">
              <a:spcBef>
                <a:spcPct val="0"/>
              </a:spcBef>
              <a:buClrTx/>
              <a:buSzTx/>
              <a:buFontTx/>
              <a:buNone/>
            </a:pPr>
            <a:endParaRPr lang="en-US" altLang="en-US" sz="2000" dirty="0">
              <a:solidFill>
                <a:schemeClr val="bg1">
                  <a:lumMod val="75000"/>
                </a:schemeClr>
              </a:solidFill>
            </a:endParaRPr>
          </a:p>
          <a:p>
            <a:pPr eaLnBrk="1" hangingPunct="1">
              <a:spcBef>
                <a:spcPct val="0"/>
              </a:spcBef>
              <a:buClrTx/>
              <a:buSzTx/>
              <a:buFontTx/>
              <a:buNone/>
            </a:pPr>
            <a:r>
              <a:rPr lang="en-US" altLang="en-US" sz="2000" dirty="0">
                <a:solidFill>
                  <a:schemeClr val="bg1">
                    <a:lumMod val="75000"/>
                  </a:schemeClr>
                </a:solidFill>
              </a:rPr>
              <a:t>--</a:t>
            </a:r>
            <a:r>
              <a:rPr lang="en-US" altLang="en-US" sz="2800" b="1" i="1" dirty="0">
                <a:solidFill>
                  <a:schemeClr val="bg1">
                    <a:lumMod val="75000"/>
                  </a:schemeClr>
                </a:solidFill>
              </a:rPr>
              <a:t>D</a:t>
            </a:r>
            <a:r>
              <a:rPr lang="en-US" altLang="en-US" sz="2000" i="1" dirty="0">
                <a:solidFill>
                  <a:schemeClr val="bg1">
                    <a:lumMod val="75000"/>
                  </a:schemeClr>
                </a:solidFill>
              </a:rPr>
              <a:t>iabetes</a:t>
            </a:r>
            <a:endParaRPr lang="en-US" altLang="en-US" sz="2000" dirty="0">
              <a:solidFill>
                <a:schemeClr val="bg1">
                  <a:lumMod val="75000"/>
                </a:schemeClr>
              </a:solidFill>
            </a:endParaRPr>
          </a:p>
          <a:p>
            <a:pPr eaLnBrk="1" hangingPunct="1">
              <a:spcBef>
                <a:spcPct val="0"/>
              </a:spcBef>
              <a:buClrTx/>
              <a:buSzTx/>
              <a:buFontTx/>
              <a:buNone/>
            </a:pPr>
            <a:endParaRPr lang="en-US" altLang="en-US" sz="2000" dirty="0">
              <a:solidFill>
                <a:schemeClr val="bg1">
                  <a:lumMod val="75000"/>
                </a:schemeClr>
              </a:solidFill>
            </a:endParaRPr>
          </a:p>
          <a:p>
            <a:pPr eaLnBrk="1" hangingPunct="1">
              <a:spcBef>
                <a:spcPct val="0"/>
              </a:spcBef>
              <a:buClrTx/>
              <a:buSzTx/>
              <a:buFontTx/>
              <a:buNone/>
            </a:pPr>
            <a:r>
              <a:rPr lang="en-US" altLang="en-US" sz="2000" dirty="0">
                <a:solidFill>
                  <a:schemeClr val="bg1">
                    <a:lumMod val="75000"/>
                  </a:schemeClr>
                </a:solidFill>
              </a:rPr>
              <a:t>--</a:t>
            </a:r>
            <a:r>
              <a:rPr lang="en-US" altLang="en-US" sz="2800" b="1" i="1" dirty="0">
                <a:solidFill>
                  <a:schemeClr val="bg1">
                    <a:lumMod val="75000"/>
                  </a:schemeClr>
                </a:solidFill>
              </a:rPr>
              <a:t>D</a:t>
            </a:r>
            <a:r>
              <a:rPr lang="en-US" altLang="en-US" sz="2000" i="1" dirty="0">
                <a:solidFill>
                  <a:schemeClr val="bg1">
                    <a:lumMod val="75000"/>
                  </a:schemeClr>
                </a:solidFill>
              </a:rPr>
              <a:t>rugs</a:t>
            </a:r>
            <a:r>
              <a:rPr lang="en-US" altLang="en-US" sz="2000" dirty="0">
                <a:solidFill>
                  <a:schemeClr val="bg1">
                    <a:lumMod val="75000"/>
                  </a:schemeClr>
                </a:solidFill>
              </a:rPr>
              <a:t> (especially </a:t>
            </a:r>
            <a:r>
              <a:rPr lang="en-US" altLang="en-US" sz="2800" b="1" i="1" dirty="0">
                <a:solidFill>
                  <a:schemeClr val="bg1">
                    <a:lumMod val="75000"/>
                  </a:schemeClr>
                </a:solidFill>
              </a:rPr>
              <a:t>D</a:t>
            </a:r>
            <a:r>
              <a:rPr lang="en-US" altLang="en-US" sz="2000" dirty="0">
                <a:solidFill>
                  <a:schemeClr val="bg1">
                    <a:lumMod val="75000"/>
                  </a:schemeClr>
                </a:solidFill>
              </a:rPr>
              <a:t>ilantin or other seizure meds)</a:t>
            </a:r>
          </a:p>
          <a:p>
            <a:pPr eaLnBrk="1" hangingPunct="1">
              <a:spcBef>
                <a:spcPct val="0"/>
              </a:spcBef>
              <a:buClrTx/>
              <a:buSzTx/>
              <a:buFontTx/>
              <a:buNone/>
            </a:pPr>
            <a:endParaRPr lang="en-US" altLang="en-US" sz="2000" dirty="0">
              <a:solidFill>
                <a:schemeClr val="bg1">
                  <a:lumMod val="75000"/>
                </a:schemeClr>
              </a:solidFill>
            </a:endParaRPr>
          </a:p>
          <a:p>
            <a:pPr eaLnBrk="1" hangingPunct="1">
              <a:spcBef>
                <a:spcPct val="0"/>
              </a:spcBef>
              <a:buClrTx/>
              <a:buSzTx/>
              <a:buFontTx/>
              <a:buNone/>
            </a:pPr>
            <a:r>
              <a:rPr lang="en-US" altLang="en-US" sz="2000" dirty="0">
                <a:solidFill>
                  <a:schemeClr val="bg1">
                    <a:lumMod val="75000"/>
                  </a:schemeClr>
                </a:solidFill>
              </a:rPr>
              <a:t>--</a:t>
            </a:r>
            <a:r>
              <a:rPr lang="en-US" altLang="en-US" sz="2800" b="1" i="1" dirty="0">
                <a:solidFill>
                  <a:srgbClr val="0000FF"/>
                </a:solidFill>
              </a:rPr>
              <a:t>D</a:t>
            </a:r>
            <a:r>
              <a:rPr lang="en-US" altLang="en-US" sz="2000" i="1" dirty="0">
                <a:solidFill>
                  <a:srgbClr val="0000FF"/>
                </a:solidFill>
              </a:rPr>
              <a:t>e </a:t>
            </a:r>
            <a:r>
              <a:rPr lang="en-US" altLang="en-US" sz="2000" i="1" dirty="0" err="1">
                <a:solidFill>
                  <a:srgbClr val="0000FF"/>
                </a:solidFill>
              </a:rPr>
              <a:t>Morsier</a:t>
            </a:r>
            <a:r>
              <a:rPr lang="en-US" altLang="en-US" sz="2000" i="1" dirty="0">
                <a:solidFill>
                  <a:srgbClr val="0000FF"/>
                </a:solidFill>
              </a:rPr>
              <a:t> syndrome</a:t>
            </a:r>
          </a:p>
        </p:txBody>
      </p:sp>
      <p:sp>
        <p:nvSpPr>
          <p:cNvPr id="72713" name="Rectangle 10">
            <a:extLst>
              <a:ext uri="{FF2B5EF4-FFF2-40B4-BE49-F238E27FC236}">
                <a16:creationId xmlns:a16="http://schemas.microsoft.com/office/drawing/2014/main" id="{ADC55893-8A85-4BBB-BE92-6B823A41B997}"/>
              </a:ext>
            </a:extLst>
          </p:cNvPr>
          <p:cNvSpPr>
            <a:spLocks noChangeArrowheads="1"/>
          </p:cNvSpPr>
          <p:nvPr/>
        </p:nvSpPr>
        <p:spPr bwMode="auto">
          <a:xfrm>
            <a:off x="457200" y="122238"/>
            <a:ext cx="7543800" cy="8683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b"/>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ct val="85000"/>
              </a:lnSpc>
              <a:spcBef>
                <a:spcPct val="0"/>
              </a:spcBef>
              <a:buClrTx/>
              <a:buSzTx/>
              <a:buFontTx/>
              <a:buNone/>
            </a:pPr>
            <a:r>
              <a:rPr lang="en-US" altLang="en-US" sz="3200" b="1" dirty="0">
                <a:solidFill>
                  <a:schemeClr val="tx2"/>
                </a:solidFill>
              </a:rPr>
              <a:t>Developmental Abnormalities of the Optic Nerve Head</a:t>
            </a:r>
            <a:endParaRPr lang="en-US" altLang="en-US" sz="3200" dirty="0">
              <a:solidFill>
                <a:schemeClr val="tx2"/>
              </a:solidFill>
            </a:endParaRPr>
          </a:p>
        </p:txBody>
      </p:sp>
      <p:sp>
        <p:nvSpPr>
          <p:cNvPr id="72714" name="Slide Number Placeholder 1">
            <a:extLst>
              <a:ext uri="{FF2B5EF4-FFF2-40B4-BE49-F238E27FC236}">
                <a16:creationId xmlns:a16="http://schemas.microsoft.com/office/drawing/2014/main" id="{5B3081D5-FB71-485F-BEDC-27C942BEBDCC}"/>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CD6E4F79-DE34-482C-8D44-B77924755C84}" type="slidenum">
              <a:rPr lang="en-US" altLang="en-US" sz="1000"/>
              <a:pPr>
                <a:spcBef>
                  <a:spcPct val="0"/>
                </a:spcBef>
                <a:buClrTx/>
                <a:buSzTx/>
                <a:buFontTx/>
                <a:buNone/>
              </a:pPr>
              <a:t>182</a:t>
            </a:fld>
            <a:endParaRPr lang="en-US" altLang="en-US" sz="1000"/>
          </a:p>
        </p:txBody>
      </p:sp>
      <p:sp>
        <p:nvSpPr>
          <p:cNvPr id="2" name="Oval 1">
            <a:extLst>
              <a:ext uri="{FF2B5EF4-FFF2-40B4-BE49-F238E27FC236}">
                <a16:creationId xmlns:a16="http://schemas.microsoft.com/office/drawing/2014/main" id="{AFEB27A0-19F2-41EF-A9E6-D7C18CDD2140}"/>
              </a:ext>
            </a:extLst>
          </p:cNvPr>
          <p:cNvSpPr/>
          <p:nvPr/>
        </p:nvSpPr>
        <p:spPr>
          <a:xfrm>
            <a:off x="1602547" y="4876800"/>
            <a:ext cx="2949575" cy="762000"/>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TextBox 2">
            <a:extLst>
              <a:ext uri="{FF2B5EF4-FFF2-40B4-BE49-F238E27FC236}">
                <a16:creationId xmlns:a16="http://schemas.microsoft.com/office/drawing/2014/main" id="{12F569BB-AD90-4238-A1F2-1CD8D4264E1A}"/>
              </a:ext>
            </a:extLst>
          </p:cNvPr>
          <p:cNvSpPr txBox="1"/>
          <p:nvPr/>
        </p:nvSpPr>
        <p:spPr>
          <a:xfrm>
            <a:off x="4480544" y="4719191"/>
            <a:ext cx="4663456" cy="1308050"/>
          </a:xfrm>
          <a:prstGeom prst="rect">
            <a:avLst/>
          </a:prstGeom>
          <a:noFill/>
        </p:spPr>
        <p:txBody>
          <a:bodyPr wrap="none" rtlCol="0">
            <a:spAutoFit/>
          </a:bodyPr>
          <a:lstStyle/>
          <a:p>
            <a:r>
              <a:rPr lang="en-US" sz="1600" i="1" dirty="0">
                <a:solidFill>
                  <a:srgbClr val="0000FF"/>
                </a:solidFill>
              </a:rPr>
              <a:t>What triad constitutes de </a:t>
            </a:r>
            <a:r>
              <a:rPr lang="en-US" sz="1600" i="1" dirty="0" err="1">
                <a:solidFill>
                  <a:srgbClr val="0000FF"/>
                </a:solidFill>
              </a:rPr>
              <a:t>Morsier</a:t>
            </a:r>
            <a:r>
              <a:rPr lang="en-US" sz="1600" i="1" dirty="0">
                <a:solidFill>
                  <a:srgbClr val="0000FF"/>
                </a:solidFill>
              </a:rPr>
              <a:t> syndrome?</a:t>
            </a:r>
          </a:p>
          <a:p>
            <a:r>
              <a:rPr lang="en-US" sz="1600" dirty="0">
                <a:solidFill>
                  <a:srgbClr val="0000FF"/>
                </a:solidFill>
              </a:rPr>
              <a:t>--Optic nerve hypoplasia (duh)</a:t>
            </a:r>
          </a:p>
          <a:p>
            <a:r>
              <a:rPr lang="en-US" sz="1600" dirty="0">
                <a:solidFill>
                  <a:srgbClr val="0000FF"/>
                </a:solidFill>
              </a:rPr>
              <a:t>--Absence of the septum pellucidum</a:t>
            </a:r>
          </a:p>
          <a:p>
            <a:r>
              <a:rPr lang="en-US" sz="1600" dirty="0">
                <a:solidFill>
                  <a:srgbClr val="0000FF"/>
                </a:solidFill>
              </a:rPr>
              <a:t>--Agenesis of the corpus callosum</a:t>
            </a:r>
          </a:p>
          <a:p>
            <a:r>
              <a:rPr lang="en-US" sz="1500" dirty="0"/>
              <a:t>--</a:t>
            </a:r>
            <a:r>
              <a:rPr lang="en-US" sz="1500" dirty="0">
                <a:latin typeface="Segoe Script" panose="020B0504020000000003" pitchFamily="34" charset="0"/>
              </a:rPr>
              <a:t>Hypothalamic-pituitary axis dysfunction</a:t>
            </a:r>
            <a:endParaRPr lang="en-US" sz="1500" dirty="0"/>
          </a:p>
        </p:txBody>
      </p:sp>
      <p:sp>
        <p:nvSpPr>
          <p:cNvPr id="10" name="TextBox 9">
            <a:extLst>
              <a:ext uri="{FF2B5EF4-FFF2-40B4-BE49-F238E27FC236}">
                <a16:creationId xmlns:a16="http://schemas.microsoft.com/office/drawing/2014/main" id="{62E4DECF-97F5-482D-86BB-3CC6D5AE9AFB}"/>
              </a:ext>
            </a:extLst>
          </p:cNvPr>
          <p:cNvSpPr txBox="1"/>
          <p:nvPr/>
        </p:nvSpPr>
        <p:spPr>
          <a:xfrm>
            <a:off x="4811562" y="5442449"/>
            <a:ext cx="3265638" cy="338554"/>
          </a:xfrm>
          <a:prstGeom prst="rect">
            <a:avLst/>
          </a:prstGeom>
          <a:noFill/>
        </p:spPr>
        <p:txBody>
          <a:bodyPr wrap="none" rtlCol="0">
            <a:spAutoFit/>
          </a:bodyPr>
          <a:lstStyle/>
          <a:p>
            <a:r>
              <a:rPr lang="en-US" sz="1600" dirty="0">
                <a:solidFill>
                  <a:schemeClr val="bg1">
                    <a:lumMod val="75000"/>
                  </a:schemeClr>
                </a:solidFill>
              </a:rPr>
              <a:t>(                                                   </a:t>
            </a:r>
          </a:p>
        </p:txBody>
      </p:sp>
      <p:sp>
        <p:nvSpPr>
          <p:cNvPr id="4" name="TextBox 3">
            <a:extLst>
              <a:ext uri="{FF2B5EF4-FFF2-40B4-BE49-F238E27FC236}">
                <a16:creationId xmlns:a16="http://schemas.microsoft.com/office/drawing/2014/main" id="{074483D0-594D-16AD-3C3F-B956814F298B}"/>
              </a:ext>
            </a:extLst>
          </p:cNvPr>
          <p:cNvSpPr txBox="1"/>
          <p:nvPr/>
        </p:nvSpPr>
        <p:spPr>
          <a:xfrm>
            <a:off x="228600" y="2880108"/>
            <a:ext cx="8686800" cy="1754326"/>
          </a:xfrm>
          <a:prstGeom prst="rect">
            <a:avLst/>
          </a:prstGeom>
          <a:solidFill>
            <a:schemeClr val="accent1">
              <a:lumMod val="40000"/>
              <a:lumOff val="60000"/>
            </a:schemeClr>
          </a:solidFill>
          <a:ln>
            <a:solidFill>
              <a:schemeClr val="tx1"/>
            </a:solidFill>
          </a:ln>
        </p:spPr>
        <p:txBody>
          <a:bodyPr wrap="square" rtlCol="0">
            <a:spAutoFit/>
          </a:bodyPr>
          <a:lstStyle/>
          <a:p>
            <a:r>
              <a:rPr lang="en-US" dirty="0">
                <a:solidFill>
                  <a:srgbClr val="0000FF"/>
                </a:solidFill>
                <a:latin typeface="+mn-lt"/>
              </a:rPr>
              <a:t>Note: The listed triad is from the BCSC </a:t>
            </a:r>
            <a:r>
              <a:rPr lang="en-US" i="1" dirty="0">
                <a:solidFill>
                  <a:srgbClr val="0000FF"/>
                </a:solidFill>
                <a:latin typeface="+mn-lt"/>
              </a:rPr>
              <a:t>Peds</a:t>
            </a:r>
            <a:r>
              <a:rPr lang="en-US" dirty="0">
                <a:solidFill>
                  <a:srgbClr val="0000FF"/>
                </a:solidFill>
                <a:latin typeface="+mn-lt"/>
              </a:rPr>
              <a:t> book. </a:t>
            </a:r>
            <a:r>
              <a:rPr lang="en-US" dirty="0">
                <a:latin typeface="+mn-lt"/>
              </a:rPr>
              <a:t>Per the </a:t>
            </a:r>
            <a:r>
              <a:rPr lang="en-US" i="1" dirty="0">
                <a:latin typeface="+mn-lt"/>
              </a:rPr>
              <a:t>Neuro</a:t>
            </a:r>
            <a:r>
              <a:rPr lang="en-US" dirty="0">
                <a:latin typeface="+mn-lt"/>
              </a:rPr>
              <a:t> book, the triad includes  hypothalamic-pituitary axis  dysfunction, not corpus callosum agenesis (although it states that “the corpus callosum may be thinned or absent”). </a:t>
            </a:r>
            <a:r>
              <a:rPr lang="en-US" b="0" i="1" dirty="0" err="1">
                <a:solidFill>
                  <a:srgbClr val="0000FF"/>
                </a:solidFill>
                <a:effectLst/>
                <a:latin typeface="+mn-lt"/>
              </a:rPr>
              <a:t>EyeWiki</a:t>
            </a:r>
            <a:r>
              <a:rPr lang="en-US" b="0" i="0" dirty="0">
                <a:solidFill>
                  <a:srgbClr val="0000FF"/>
                </a:solidFill>
                <a:effectLst/>
                <a:latin typeface="+mn-lt"/>
              </a:rPr>
              <a:t> states the term de </a:t>
            </a:r>
            <a:r>
              <a:rPr lang="en-US" b="0" i="0" dirty="0" err="1">
                <a:solidFill>
                  <a:srgbClr val="0000FF"/>
                </a:solidFill>
                <a:effectLst/>
                <a:latin typeface="+mn-lt"/>
              </a:rPr>
              <a:t>Morsier</a:t>
            </a:r>
            <a:r>
              <a:rPr lang="en-US" b="0" i="0" dirty="0">
                <a:solidFill>
                  <a:srgbClr val="0000FF"/>
                </a:solidFill>
                <a:effectLst/>
                <a:latin typeface="+mn-lt"/>
              </a:rPr>
              <a:t> syndrome is “used to describe the association between ONH and the absence of septum pellucidum, deficiency of pituitary hormones and agenesis of corpus callosum.” </a:t>
            </a:r>
            <a:r>
              <a:rPr lang="en-US" b="0" i="0" dirty="0">
                <a:solidFill>
                  <a:srgbClr val="212529"/>
                </a:solidFill>
                <a:effectLst/>
                <a:latin typeface="+mn-lt"/>
              </a:rPr>
              <a:t>Which is correct? I </a:t>
            </a:r>
            <a:r>
              <a:rPr lang="en-US" b="0" i="0" dirty="0" err="1">
                <a:solidFill>
                  <a:srgbClr val="212529"/>
                </a:solidFill>
                <a:effectLst/>
                <a:latin typeface="+mn-lt"/>
              </a:rPr>
              <a:t>dunno</a:t>
            </a:r>
            <a:r>
              <a:rPr lang="en-US" b="0" i="0" dirty="0">
                <a:solidFill>
                  <a:srgbClr val="212529"/>
                </a:solidFill>
                <a:effectLst/>
                <a:latin typeface="+mn-lt"/>
              </a:rPr>
              <a:t>. Caveat emptor.</a:t>
            </a:r>
            <a:endParaRPr lang="en-US" dirty="0">
              <a:latin typeface="+mn-lt"/>
            </a:endParaRPr>
          </a:p>
        </p:txBody>
      </p:sp>
    </p:spTree>
    <p:extLst>
      <p:ext uri="{BB962C8B-B14F-4D97-AF65-F5344CB8AC3E}">
        <p14:creationId xmlns:p14="http://schemas.microsoft.com/office/powerpoint/2010/main" val="771395435"/>
      </p:ext>
    </p:extLst>
  </p:cSld>
  <p:clrMapOvr>
    <a:masterClrMapping/>
  </p:clrMapOvr>
</p:sld>
</file>

<file path=ppt/slides/slide1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2706" name="Text Box 2">
            <a:extLst>
              <a:ext uri="{FF2B5EF4-FFF2-40B4-BE49-F238E27FC236}">
                <a16:creationId xmlns:a16="http://schemas.microsoft.com/office/drawing/2014/main" id="{9DE9259B-4256-4053-9CF7-FE63D8A9B23F}"/>
              </a:ext>
            </a:extLst>
          </p:cNvPr>
          <p:cNvSpPr txBox="1">
            <a:spLocks noChangeArrowheads="1"/>
          </p:cNvSpPr>
          <p:nvPr/>
        </p:nvSpPr>
        <p:spPr bwMode="auto">
          <a:xfrm>
            <a:off x="1622425" y="1828800"/>
            <a:ext cx="7292975" cy="36909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400" dirty="0"/>
              <a:t>What are the</a:t>
            </a:r>
            <a:r>
              <a:rPr lang="en-US" altLang="en-US" sz="3600" b="1" i="1" dirty="0"/>
              <a:t> </a:t>
            </a:r>
            <a:r>
              <a:rPr lang="en-US" altLang="en-US" sz="3600" b="1" i="1" dirty="0">
                <a:solidFill>
                  <a:srgbClr val="0000FF"/>
                </a:solidFill>
              </a:rPr>
              <a:t>4 D’s</a:t>
            </a:r>
            <a:r>
              <a:rPr lang="en-US" altLang="en-US" sz="3600" b="1" i="1" dirty="0"/>
              <a:t> </a:t>
            </a:r>
            <a:r>
              <a:rPr lang="en-US" altLang="en-US" sz="2400" dirty="0"/>
              <a:t>of optic nerve hypoplasia?</a:t>
            </a:r>
            <a:endParaRPr lang="en-US" altLang="en-US" sz="3600" dirty="0"/>
          </a:p>
          <a:p>
            <a:pPr eaLnBrk="1" hangingPunct="1">
              <a:spcBef>
                <a:spcPct val="0"/>
              </a:spcBef>
              <a:buClrTx/>
              <a:buSzTx/>
              <a:buFontTx/>
              <a:buNone/>
            </a:pPr>
            <a:endParaRPr lang="en-US" altLang="en-US" sz="2800" dirty="0"/>
          </a:p>
          <a:p>
            <a:pPr eaLnBrk="1" hangingPunct="1">
              <a:spcBef>
                <a:spcPct val="0"/>
              </a:spcBef>
              <a:buClrTx/>
              <a:buSzTx/>
              <a:buFontTx/>
              <a:buNone/>
            </a:pPr>
            <a:r>
              <a:rPr lang="en-US" altLang="en-US" sz="2000" dirty="0"/>
              <a:t>--</a:t>
            </a:r>
            <a:r>
              <a:rPr lang="en-US" altLang="en-US" sz="2800" b="1" i="1" dirty="0">
                <a:solidFill>
                  <a:srgbClr val="0000FF"/>
                </a:solidFill>
              </a:rPr>
              <a:t>D</a:t>
            </a:r>
            <a:r>
              <a:rPr lang="en-US" altLang="en-US" sz="2000" i="1" dirty="0">
                <a:solidFill>
                  <a:srgbClr val="0000FF"/>
                </a:solidFill>
              </a:rPr>
              <a:t>rink</a:t>
            </a:r>
            <a:r>
              <a:rPr lang="en-US" altLang="en-US" sz="2000" dirty="0">
                <a:solidFill>
                  <a:srgbClr val="0000FF"/>
                </a:solidFill>
              </a:rPr>
              <a:t> </a:t>
            </a:r>
            <a:r>
              <a:rPr lang="en-US" altLang="en-US" sz="2000" dirty="0">
                <a:solidFill>
                  <a:schemeClr val="bg1">
                    <a:lumMod val="75000"/>
                  </a:schemeClr>
                </a:solidFill>
              </a:rPr>
              <a:t>(</a:t>
            </a:r>
            <a:r>
              <a:rPr lang="en-US" altLang="en-US" sz="2000" dirty="0" err="1">
                <a:solidFill>
                  <a:schemeClr val="bg1">
                    <a:lumMod val="75000"/>
                  </a:schemeClr>
                </a:solidFill>
              </a:rPr>
              <a:t>ie</a:t>
            </a:r>
            <a:r>
              <a:rPr lang="en-US" altLang="en-US" sz="2000" dirty="0">
                <a:solidFill>
                  <a:schemeClr val="bg1">
                    <a:lumMod val="75000"/>
                  </a:schemeClr>
                </a:solidFill>
              </a:rPr>
              <a:t>, heavy EtOH consumption during pregnancy)</a:t>
            </a:r>
          </a:p>
          <a:p>
            <a:pPr eaLnBrk="1" hangingPunct="1">
              <a:spcBef>
                <a:spcPct val="0"/>
              </a:spcBef>
              <a:buClrTx/>
              <a:buSzTx/>
              <a:buFontTx/>
              <a:buNone/>
            </a:pPr>
            <a:endParaRPr lang="en-US" altLang="en-US" sz="2000" dirty="0">
              <a:solidFill>
                <a:schemeClr val="bg1">
                  <a:lumMod val="75000"/>
                </a:schemeClr>
              </a:solidFill>
            </a:endParaRPr>
          </a:p>
          <a:p>
            <a:pPr eaLnBrk="1" hangingPunct="1">
              <a:spcBef>
                <a:spcPct val="0"/>
              </a:spcBef>
              <a:buClrTx/>
              <a:buSzTx/>
              <a:buFontTx/>
              <a:buNone/>
            </a:pPr>
            <a:r>
              <a:rPr lang="en-US" altLang="en-US" sz="2000" dirty="0"/>
              <a:t>--</a:t>
            </a:r>
            <a:r>
              <a:rPr lang="en-US" altLang="en-US" sz="2800" b="1" i="1" dirty="0">
                <a:solidFill>
                  <a:srgbClr val="0000FF"/>
                </a:solidFill>
              </a:rPr>
              <a:t>D</a:t>
            </a:r>
            <a:r>
              <a:rPr lang="en-US" altLang="en-US" sz="2000" i="1" dirty="0">
                <a:solidFill>
                  <a:srgbClr val="0000FF"/>
                </a:solidFill>
              </a:rPr>
              <a:t>iabetes</a:t>
            </a:r>
            <a:endParaRPr lang="en-US" altLang="en-US" sz="2000" dirty="0">
              <a:solidFill>
                <a:srgbClr val="0000FF"/>
              </a:solidFill>
            </a:endParaRPr>
          </a:p>
          <a:p>
            <a:pPr eaLnBrk="1" hangingPunct="1">
              <a:spcBef>
                <a:spcPct val="0"/>
              </a:spcBef>
              <a:buClrTx/>
              <a:buSzTx/>
              <a:buFontTx/>
              <a:buNone/>
            </a:pPr>
            <a:endParaRPr lang="en-US" altLang="en-US" sz="2000" dirty="0"/>
          </a:p>
          <a:p>
            <a:pPr eaLnBrk="1" hangingPunct="1">
              <a:spcBef>
                <a:spcPct val="0"/>
              </a:spcBef>
              <a:buClrTx/>
              <a:buSzTx/>
              <a:buFontTx/>
              <a:buNone/>
            </a:pPr>
            <a:r>
              <a:rPr lang="en-US" altLang="en-US" sz="2000" dirty="0"/>
              <a:t>--</a:t>
            </a:r>
            <a:r>
              <a:rPr lang="en-US" altLang="en-US" sz="2800" b="1" i="1" dirty="0">
                <a:solidFill>
                  <a:srgbClr val="0000FF"/>
                </a:solidFill>
              </a:rPr>
              <a:t>D</a:t>
            </a:r>
            <a:r>
              <a:rPr lang="en-US" altLang="en-US" sz="2000" i="1" dirty="0">
                <a:solidFill>
                  <a:srgbClr val="0000FF"/>
                </a:solidFill>
              </a:rPr>
              <a:t>rugs</a:t>
            </a:r>
            <a:r>
              <a:rPr lang="en-US" altLang="en-US" sz="2000" dirty="0">
                <a:solidFill>
                  <a:srgbClr val="0000FF"/>
                </a:solidFill>
              </a:rPr>
              <a:t> </a:t>
            </a:r>
            <a:r>
              <a:rPr lang="en-US" altLang="en-US" sz="2000" dirty="0">
                <a:solidFill>
                  <a:schemeClr val="bg1">
                    <a:lumMod val="75000"/>
                  </a:schemeClr>
                </a:solidFill>
              </a:rPr>
              <a:t>(especially </a:t>
            </a:r>
            <a:r>
              <a:rPr lang="en-US" altLang="en-US" sz="2800" b="1" i="1" dirty="0">
                <a:solidFill>
                  <a:schemeClr val="bg1">
                    <a:lumMod val="75000"/>
                  </a:schemeClr>
                </a:solidFill>
              </a:rPr>
              <a:t>D</a:t>
            </a:r>
            <a:r>
              <a:rPr lang="en-US" altLang="en-US" sz="2000" dirty="0">
                <a:solidFill>
                  <a:schemeClr val="bg1">
                    <a:lumMod val="75000"/>
                  </a:schemeClr>
                </a:solidFill>
              </a:rPr>
              <a:t>ilantin or other seizure meds)</a:t>
            </a:r>
          </a:p>
          <a:p>
            <a:pPr eaLnBrk="1" hangingPunct="1">
              <a:spcBef>
                <a:spcPct val="0"/>
              </a:spcBef>
              <a:buClrTx/>
              <a:buSzTx/>
              <a:buFontTx/>
              <a:buNone/>
            </a:pPr>
            <a:endParaRPr lang="en-US" altLang="en-US" sz="2000" dirty="0">
              <a:solidFill>
                <a:schemeClr val="bg1">
                  <a:lumMod val="75000"/>
                </a:schemeClr>
              </a:solidFill>
            </a:endParaRPr>
          </a:p>
          <a:p>
            <a:pPr eaLnBrk="1" hangingPunct="1">
              <a:spcBef>
                <a:spcPct val="0"/>
              </a:spcBef>
              <a:buClrTx/>
              <a:buSzTx/>
              <a:buFontTx/>
              <a:buNone/>
            </a:pPr>
            <a:r>
              <a:rPr lang="en-US" altLang="en-US" sz="2000" dirty="0"/>
              <a:t>--</a:t>
            </a:r>
            <a:r>
              <a:rPr lang="en-US" altLang="en-US" sz="2800" b="1" i="1" dirty="0">
                <a:solidFill>
                  <a:srgbClr val="0000FF"/>
                </a:solidFill>
              </a:rPr>
              <a:t>D</a:t>
            </a:r>
            <a:r>
              <a:rPr lang="en-US" altLang="en-US" sz="2000" i="1" dirty="0">
                <a:solidFill>
                  <a:srgbClr val="0000FF"/>
                </a:solidFill>
              </a:rPr>
              <a:t>e </a:t>
            </a:r>
            <a:r>
              <a:rPr lang="en-US" altLang="en-US" sz="2000" i="1" dirty="0" err="1">
                <a:solidFill>
                  <a:srgbClr val="0000FF"/>
                </a:solidFill>
              </a:rPr>
              <a:t>Morsier</a:t>
            </a:r>
            <a:r>
              <a:rPr lang="en-US" altLang="en-US" sz="2000" i="1" dirty="0">
                <a:solidFill>
                  <a:srgbClr val="0000FF"/>
                </a:solidFill>
              </a:rPr>
              <a:t> syndrome</a:t>
            </a:r>
          </a:p>
        </p:txBody>
      </p:sp>
      <p:sp>
        <p:nvSpPr>
          <p:cNvPr id="72713" name="Rectangle 10">
            <a:extLst>
              <a:ext uri="{FF2B5EF4-FFF2-40B4-BE49-F238E27FC236}">
                <a16:creationId xmlns:a16="http://schemas.microsoft.com/office/drawing/2014/main" id="{ADC55893-8A85-4BBB-BE92-6B823A41B997}"/>
              </a:ext>
            </a:extLst>
          </p:cNvPr>
          <p:cNvSpPr>
            <a:spLocks noChangeArrowheads="1"/>
          </p:cNvSpPr>
          <p:nvPr/>
        </p:nvSpPr>
        <p:spPr bwMode="auto">
          <a:xfrm>
            <a:off x="457200" y="122238"/>
            <a:ext cx="7543800" cy="8683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b"/>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ct val="85000"/>
              </a:lnSpc>
              <a:spcBef>
                <a:spcPct val="0"/>
              </a:spcBef>
              <a:buClrTx/>
              <a:buSzTx/>
              <a:buFontTx/>
              <a:buNone/>
            </a:pPr>
            <a:r>
              <a:rPr lang="en-US" altLang="en-US" sz="3200" b="1" dirty="0">
                <a:solidFill>
                  <a:schemeClr val="tx2"/>
                </a:solidFill>
              </a:rPr>
              <a:t>Developmental Abnormalities of the Optic Nerve Head</a:t>
            </a:r>
            <a:endParaRPr lang="en-US" altLang="en-US" sz="3200" dirty="0">
              <a:solidFill>
                <a:schemeClr val="tx2"/>
              </a:solidFill>
            </a:endParaRPr>
          </a:p>
        </p:txBody>
      </p:sp>
      <p:sp>
        <p:nvSpPr>
          <p:cNvPr id="72714" name="Slide Number Placeholder 1">
            <a:extLst>
              <a:ext uri="{FF2B5EF4-FFF2-40B4-BE49-F238E27FC236}">
                <a16:creationId xmlns:a16="http://schemas.microsoft.com/office/drawing/2014/main" id="{5B3081D5-FB71-485F-BEDC-27C942BEBDCC}"/>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CD6E4F79-DE34-482C-8D44-B77924755C84}" type="slidenum">
              <a:rPr lang="en-US" altLang="en-US" sz="1000"/>
              <a:pPr>
                <a:spcBef>
                  <a:spcPct val="0"/>
                </a:spcBef>
                <a:buClrTx/>
                <a:buSzTx/>
                <a:buFontTx/>
                <a:buNone/>
              </a:pPr>
              <a:t>183</a:t>
            </a:fld>
            <a:endParaRPr lang="en-US" altLang="en-US" sz="1000"/>
          </a:p>
        </p:txBody>
      </p:sp>
      <p:sp>
        <p:nvSpPr>
          <p:cNvPr id="15" name="Text Box 10">
            <a:extLst>
              <a:ext uri="{FF2B5EF4-FFF2-40B4-BE49-F238E27FC236}">
                <a16:creationId xmlns:a16="http://schemas.microsoft.com/office/drawing/2014/main" id="{BE668982-F766-4E34-9163-2DF10043495F}"/>
              </a:ext>
            </a:extLst>
          </p:cNvPr>
          <p:cNvSpPr txBox="1">
            <a:spLocks noChangeArrowheads="1"/>
          </p:cNvSpPr>
          <p:nvPr/>
        </p:nvSpPr>
        <p:spPr bwMode="auto">
          <a:xfrm>
            <a:off x="1597025" y="1171969"/>
            <a:ext cx="6688137" cy="1569660"/>
          </a:xfrm>
          <a:prstGeom prst="rect">
            <a:avLst/>
          </a:prstGeom>
          <a:solidFill>
            <a:srgbClr val="FFFF00"/>
          </a:solidFill>
          <a:ln w="9525">
            <a:noFill/>
            <a:miter lim="800000"/>
            <a:headEnd/>
            <a:tailEnd/>
          </a:ln>
          <a:effec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i="1" dirty="0">
                <a:solidFill>
                  <a:srgbClr val="0000FF"/>
                </a:solidFill>
              </a:rPr>
              <a:t>Of the four, which is the most common cause of optic nerve hypoplasia?</a:t>
            </a:r>
          </a:p>
          <a:p>
            <a:pPr eaLnBrk="1" hangingPunct="1">
              <a:spcBef>
                <a:spcPct val="0"/>
              </a:spcBef>
              <a:buClrTx/>
              <a:buSzTx/>
              <a:buFontTx/>
              <a:buNone/>
            </a:pPr>
            <a:r>
              <a:rPr lang="en-US" altLang="en-US" sz="1600" dirty="0">
                <a:solidFill>
                  <a:srgbClr val="FFFF00"/>
                </a:solidFill>
              </a:rPr>
              <a:t>Diabetes</a:t>
            </a:r>
          </a:p>
          <a:p>
            <a:pPr eaLnBrk="1" hangingPunct="1">
              <a:spcBef>
                <a:spcPct val="0"/>
              </a:spcBef>
              <a:buClrTx/>
              <a:buSzTx/>
              <a:buFontTx/>
              <a:buNone/>
            </a:pPr>
            <a:endParaRPr lang="en-US" altLang="en-US" sz="1600" dirty="0">
              <a:solidFill>
                <a:srgbClr val="FFFF00"/>
              </a:solidFill>
            </a:endParaRPr>
          </a:p>
          <a:p>
            <a:pPr eaLnBrk="1" hangingPunct="1">
              <a:spcBef>
                <a:spcPct val="0"/>
              </a:spcBef>
              <a:buClrTx/>
              <a:buSzTx/>
              <a:buFontTx/>
              <a:buNone/>
            </a:pPr>
            <a:r>
              <a:rPr lang="en-US" altLang="en-US" sz="1600" i="1" dirty="0">
                <a:solidFill>
                  <a:srgbClr val="FFFF00"/>
                </a:solidFill>
              </a:rPr>
              <a:t>Maternal diabetes is notorious for causing a specific pattern of optic nerve hypoplasia--what is it?</a:t>
            </a:r>
          </a:p>
          <a:p>
            <a:pPr eaLnBrk="1" hangingPunct="1">
              <a:spcBef>
                <a:spcPct val="0"/>
              </a:spcBef>
              <a:buClrTx/>
              <a:buSzTx/>
              <a:buFontTx/>
              <a:buNone/>
            </a:pPr>
            <a:r>
              <a:rPr lang="en-US" altLang="en-US" sz="1600" dirty="0">
                <a:solidFill>
                  <a:srgbClr val="FFFF00"/>
                </a:solidFill>
              </a:rPr>
              <a:t>Superior segmental optic nerve hypoplasia (SSONH)</a:t>
            </a:r>
          </a:p>
        </p:txBody>
      </p:sp>
    </p:spTree>
    <p:extLst>
      <p:ext uri="{BB962C8B-B14F-4D97-AF65-F5344CB8AC3E}">
        <p14:creationId xmlns:p14="http://schemas.microsoft.com/office/powerpoint/2010/main" val="3625295291"/>
      </p:ext>
    </p:extLst>
  </p:cSld>
  <p:clrMapOvr>
    <a:masterClrMapping/>
  </p:clrMapOvr>
</p:sld>
</file>

<file path=ppt/slides/slide1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5" name="Text Box 4">
            <a:extLst>
              <a:ext uri="{FF2B5EF4-FFF2-40B4-BE49-F238E27FC236}">
                <a16:creationId xmlns:a16="http://schemas.microsoft.com/office/drawing/2014/main" id="{8559C0C4-C2B0-4E98-907B-E4EAB4B6929E}"/>
              </a:ext>
            </a:extLst>
          </p:cNvPr>
          <p:cNvSpPr txBox="1">
            <a:spLocks noChangeArrowheads="1"/>
          </p:cNvSpPr>
          <p:nvPr/>
        </p:nvSpPr>
        <p:spPr bwMode="auto">
          <a:xfrm>
            <a:off x="1622425" y="1828800"/>
            <a:ext cx="7140575" cy="36909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400" dirty="0">
                <a:solidFill>
                  <a:schemeClr val="bg1">
                    <a:lumMod val="75000"/>
                  </a:schemeClr>
                </a:solidFill>
              </a:rPr>
              <a:t>What are the</a:t>
            </a:r>
            <a:r>
              <a:rPr lang="en-US" altLang="en-US" sz="3600" b="1" i="1" dirty="0">
                <a:solidFill>
                  <a:schemeClr val="bg1">
                    <a:lumMod val="75000"/>
                  </a:schemeClr>
                </a:solidFill>
              </a:rPr>
              <a:t> 4 D’s </a:t>
            </a:r>
            <a:r>
              <a:rPr lang="en-US" altLang="en-US" sz="2400" dirty="0">
                <a:solidFill>
                  <a:schemeClr val="bg1">
                    <a:lumMod val="75000"/>
                  </a:schemeClr>
                </a:solidFill>
              </a:rPr>
              <a:t>of optic nerve hypoplasia?</a:t>
            </a:r>
            <a:endParaRPr lang="en-US" altLang="en-US" sz="3600" dirty="0">
              <a:solidFill>
                <a:schemeClr val="bg1">
                  <a:lumMod val="75000"/>
                </a:schemeClr>
              </a:solidFill>
            </a:endParaRPr>
          </a:p>
          <a:p>
            <a:pPr eaLnBrk="1" hangingPunct="1">
              <a:spcBef>
                <a:spcPct val="0"/>
              </a:spcBef>
              <a:buClrTx/>
              <a:buSzTx/>
              <a:buFontTx/>
              <a:buNone/>
            </a:pPr>
            <a:endParaRPr lang="en-US" altLang="en-US" sz="2800" dirty="0">
              <a:solidFill>
                <a:schemeClr val="bg1">
                  <a:lumMod val="75000"/>
                </a:schemeClr>
              </a:solidFill>
            </a:endParaRPr>
          </a:p>
          <a:p>
            <a:pPr eaLnBrk="1" hangingPunct="1">
              <a:spcBef>
                <a:spcPct val="0"/>
              </a:spcBef>
              <a:buClrTx/>
              <a:buSzTx/>
              <a:buFontTx/>
              <a:buNone/>
            </a:pPr>
            <a:r>
              <a:rPr lang="en-US" altLang="en-US" sz="2000" dirty="0">
                <a:solidFill>
                  <a:schemeClr val="bg1">
                    <a:lumMod val="75000"/>
                  </a:schemeClr>
                </a:solidFill>
              </a:rPr>
              <a:t>--</a:t>
            </a:r>
            <a:r>
              <a:rPr lang="en-US" altLang="en-US" sz="2800" b="1" i="1" dirty="0">
                <a:solidFill>
                  <a:schemeClr val="bg1">
                    <a:lumMod val="75000"/>
                  </a:schemeClr>
                </a:solidFill>
              </a:rPr>
              <a:t>D</a:t>
            </a:r>
            <a:r>
              <a:rPr lang="en-US" altLang="en-US" sz="2000" i="1" dirty="0">
                <a:solidFill>
                  <a:schemeClr val="bg1">
                    <a:lumMod val="75000"/>
                  </a:schemeClr>
                </a:solidFill>
              </a:rPr>
              <a:t>rink</a:t>
            </a:r>
            <a:r>
              <a:rPr lang="en-US" altLang="en-US" sz="2000" dirty="0">
                <a:solidFill>
                  <a:schemeClr val="bg1">
                    <a:lumMod val="75000"/>
                  </a:schemeClr>
                </a:solidFill>
              </a:rPr>
              <a:t> (</a:t>
            </a:r>
            <a:r>
              <a:rPr lang="en-US" altLang="en-US" sz="2000" dirty="0" err="1">
                <a:solidFill>
                  <a:schemeClr val="bg1">
                    <a:lumMod val="75000"/>
                  </a:schemeClr>
                </a:solidFill>
              </a:rPr>
              <a:t>ie</a:t>
            </a:r>
            <a:r>
              <a:rPr lang="en-US" altLang="en-US" sz="2000" dirty="0">
                <a:solidFill>
                  <a:schemeClr val="bg1">
                    <a:lumMod val="75000"/>
                  </a:schemeClr>
                </a:solidFill>
              </a:rPr>
              <a:t>, heavy EtOH consumption during pregnancy)</a:t>
            </a:r>
          </a:p>
          <a:p>
            <a:pPr eaLnBrk="1" hangingPunct="1">
              <a:spcBef>
                <a:spcPct val="0"/>
              </a:spcBef>
              <a:buClrTx/>
              <a:buSzTx/>
              <a:buFontTx/>
              <a:buNone/>
            </a:pPr>
            <a:endParaRPr lang="en-US" altLang="en-US" sz="2000" dirty="0">
              <a:solidFill>
                <a:srgbClr val="B2B2B2"/>
              </a:solidFill>
            </a:endParaRPr>
          </a:p>
          <a:p>
            <a:pPr eaLnBrk="1" hangingPunct="1">
              <a:spcBef>
                <a:spcPct val="0"/>
              </a:spcBef>
              <a:buClrTx/>
              <a:buSzTx/>
              <a:buFontTx/>
              <a:buNone/>
            </a:pPr>
            <a:r>
              <a:rPr lang="en-US" altLang="en-US" sz="2000" dirty="0">
                <a:solidFill>
                  <a:schemeClr val="bg1">
                    <a:lumMod val="75000"/>
                  </a:schemeClr>
                </a:solidFill>
              </a:rPr>
              <a:t>--</a:t>
            </a:r>
            <a:r>
              <a:rPr lang="en-US" altLang="en-US" sz="2800" b="1" i="1" dirty="0">
                <a:solidFill>
                  <a:srgbClr val="0000FF"/>
                </a:solidFill>
              </a:rPr>
              <a:t>D</a:t>
            </a:r>
            <a:r>
              <a:rPr lang="en-US" altLang="en-US" sz="2000" i="1" dirty="0">
                <a:solidFill>
                  <a:srgbClr val="0000FF"/>
                </a:solidFill>
              </a:rPr>
              <a:t>iabetes</a:t>
            </a:r>
            <a:endParaRPr lang="en-US" altLang="en-US" sz="2000" dirty="0">
              <a:solidFill>
                <a:srgbClr val="0000FF"/>
              </a:solidFill>
            </a:endParaRPr>
          </a:p>
          <a:p>
            <a:pPr eaLnBrk="1" hangingPunct="1">
              <a:spcBef>
                <a:spcPct val="0"/>
              </a:spcBef>
              <a:buClrTx/>
              <a:buSzTx/>
              <a:buFontTx/>
              <a:buNone/>
            </a:pPr>
            <a:endParaRPr lang="en-US" altLang="en-US" sz="2000" dirty="0">
              <a:solidFill>
                <a:schemeClr val="bg2"/>
              </a:solidFill>
            </a:endParaRPr>
          </a:p>
          <a:p>
            <a:pPr eaLnBrk="1" hangingPunct="1">
              <a:spcBef>
                <a:spcPct val="0"/>
              </a:spcBef>
              <a:buClrTx/>
              <a:buSzTx/>
              <a:buFontTx/>
              <a:buNone/>
            </a:pPr>
            <a:r>
              <a:rPr lang="en-US" altLang="en-US" sz="2000" dirty="0">
                <a:solidFill>
                  <a:srgbClr val="B2B2B2"/>
                </a:solidFill>
              </a:rPr>
              <a:t>--</a:t>
            </a:r>
            <a:r>
              <a:rPr lang="en-US" altLang="en-US" sz="2800" b="1" i="1" dirty="0">
                <a:solidFill>
                  <a:srgbClr val="B2B2B2"/>
                </a:solidFill>
              </a:rPr>
              <a:t>D</a:t>
            </a:r>
            <a:r>
              <a:rPr lang="en-US" altLang="en-US" sz="2000" i="1" dirty="0">
                <a:solidFill>
                  <a:srgbClr val="B2B2B2"/>
                </a:solidFill>
              </a:rPr>
              <a:t>rugs</a:t>
            </a:r>
            <a:r>
              <a:rPr lang="en-US" altLang="en-US" sz="2000" dirty="0">
                <a:solidFill>
                  <a:srgbClr val="B2B2B2"/>
                </a:solidFill>
              </a:rPr>
              <a:t> (especially </a:t>
            </a:r>
            <a:r>
              <a:rPr lang="en-US" altLang="en-US" sz="2800" b="1" i="1" dirty="0">
                <a:solidFill>
                  <a:srgbClr val="B2B2B2"/>
                </a:solidFill>
              </a:rPr>
              <a:t>D</a:t>
            </a:r>
            <a:r>
              <a:rPr lang="en-US" altLang="en-US" sz="2000" dirty="0">
                <a:solidFill>
                  <a:srgbClr val="B2B2B2"/>
                </a:solidFill>
              </a:rPr>
              <a:t>ilantin or other seizure meds)</a:t>
            </a:r>
          </a:p>
          <a:p>
            <a:pPr eaLnBrk="1" hangingPunct="1">
              <a:spcBef>
                <a:spcPct val="0"/>
              </a:spcBef>
              <a:buClrTx/>
              <a:buSzTx/>
              <a:buFontTx/>
              <a:buNone/>
            </a:pPr>
            <a:endParaRPr lang="en-US" altLang="en-US" sz="2000" dirty="0">
              <a:solidFill>
                <a:srgbClr val="B2B2B2"/>
              </a:solidFill>
            </a:endParaRPr>
          </a:p>
          <a:p>
            <a:pPr eaLnBrk="1" hangingPunct="1">
              <a:spcBef>
                <a:spcPct val="0"/>
              </a:spcBef>
              <a:buClrTx/>
              <a:buSzTx/>
              <a:buFontTx/>
              <a:buNone/>
            </a:pPr>
            <a:r>
              <a:rPr lang="en-US" altLang="en-US" sz="2000" dirty="0">
                <a:solidFill>
                  <a:schemeClr val="bg1">
                    <a:lumMod val="75000"/>
                  </a:schemeClr>
                </a:solidFill>
              </a:rPr>
              <a:t>--</a:t>
            </a:r>
            <a:r>
              <a:rPr lang="en-US" altLang="en-US" sz="2800" b="1" i="1" dirty="0">
                <a:solidFill>
                  <a:schemeClr val="bg1">
                    <a:lumMod val="75000"/>
                  </a:schemeClr>
                </a:solidFill>
              </a:rPr>
              <a:t>D</a:t>
            </a:r>
            <a:r>
              <a:rPr lang="en-US" altLang="en-US" sz="2000" i="1" dirty="0">
                <a:solidFill>
                  <a:schemeClr val="bg1">
                    <a:lumMod val="75000"/>
                  </a:schemeClr>
                </a:solidFill>
              </a:rPr>
              <a:t>e </a:t>
            </a:r>
            <a:r>
              <a:rPr lang="en-US" altLang="en-US" sz="2000" i="1" dirty="0" err="1">
                <a:solidFill>
                  <a:schemeClr val="bg1">
                    <a:lumMod val="75000"/>
                  </a:schemeClr>
                </a:solidFill>
              </a:rPr>
              <a:t>Morsier</a:t>
            </a:r>
            <a:r>
              <a:rPr lang="en-US" altLang="en-US" sz="2000" i="1" dirty="0">
                <a:solidFill>
                  <a:schemeClr val="bg1">
                    <a:lumMod val="75000"/>
                  </a:schemeClr>
                </a:solidFill>
              </a:rPr>
              <a:t> syndrome</a:t>
            </a:r>
          </a:p>
        </p:txBody>
      </p:sp>
      <p:sp>
        <p:nvSpPr>
          <p:cNvPr id="74761" name="Text Box 10">
            <a:extLst>
              <a:ext uri="{FF2B5EF4-FFF2-40B4-BE49-F238E27FC236}">
                <a16:creationId xmlns:a16="http://schemas.microsoft.com/office/drawing/2014/main" id="{9B2E290E-85BC-4DAA-82AF-F52D6321209E}"/>
              </a:ext>
            </a:extLst>
          </p:cNvPr>
          <p:cNvSpPr txBox="1">
            <a:spLocks noChangeArrowheads="1"/>
          </p:cNvSpPr>
          <p:nvPr/>
        </p:nvSpPr>
        <p:spPr bwMode="auto">
          <a:xfrm>
            <a:off x="1597025" y="1171969"/>
            <a:ext cx="6688137" cy="1569660"/>
          </a:xfrm>
          <a:prstGeom prst="rect">
            <a:avLst/>
          </a:prstGeom>
          <a:solidFill>
            <a:srgbClr val="FFFF00"/>
          </a:solidFill>
          <a:ln w="9525">
            <a:noFill/>
            <a:miter lim="800000"/>
            <a:headEnd/>
            <a:tailEnd/>
          </a:ln>
          <a:effec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i="1" dirty="0">
                <a:solidFill>
                  <a:srgbClr val="0000FF"/>
                </a:solidFill>
              </a:rPr>
              <a:t>Of the four, which is the most common cause of optic nerve hypoplasia?</a:t>
            </a:r>
          </a:p>
          <a:p>
            <a:pPr eaLnBrk="1" hangingPunct="1">
              <a:spcBef>
                <a:spcPct val="0"/>
              </a:spcBef>
              <a:buClrTx/>
              <a:buSzTx/>
              <a:buFontTx/>
              <a:buNone/>
            </a:pPr>
            <a:r>
              <a:rPr lang="en-US" altLang="en-US" sz="1600" dirty="0">
                <a:solidFill>
                  <a:srgbClr val="0000FF"/>
                </a:solidFill>
              </a:rPr>
              <a:t>Diabetes</a:t>
            </a:r>
            <a:endParaRPr lang="en-US" altLang="en-US" sz="1600" dirty="0">
              <a:solidFill>
                <a:srgbClr val="FFFF00"/>
              </a:solidFill>
            </a:endParaRPr>
          </a:p>
          <a:p>
            <a:pPr eaLnBrk="1" hangingPunct="1">
              <a:spcBef>
                <a:spcPct val="0"/>
              </a:spcBef>
              <a:buClrTx/>
              <a:buSzTx/>
              <a:buFontTx/>
              <a:buNone/>
            </a:pPr>
            <a:endParaRPr lang="en-US" altLang="en-US" sz="1600" dirty="0">
              <a:solidFill>
                <a:srgbClr val="FFFF00"/>
              </a:solidFill>
            </a:endParaRPr>
          </a:p>
          <a:p>
            <a:pPr eaLnBrk="1" hangingPunct="1">
              <a:spcBef>
                <a:spcPct val="0"/>
              </a:spcBef>
              <a:buClrTx/>
              <a:buSzTx/>
              <a:buFontTx/>
              <a:buNone/>
            </a:pPr>
            <a:r>
              <a:rPr lang="en-US" altLang="en-US" sz="1600" i="1" dirty="0">
                <a:solidFill>
                  <a:srgbClr val="FFFF00"/>
                </a:solidFill>
              </a:rPr>
              <a:t>Maternal diabetes is notorious for causing a specific pattern of optic nerve hypoplasia--what is it?</a:t>
            </a:r>
          </a:p>
          <a:p>
            <a:pPr eaLnBrk="1" hangingPunct="1">
              <a:spcBef>
                <a:spcPct val="0"/>
              </a:spcBef>
              <a:buClrTx/>
              <a:buSzTx/>
              <a:buFontTx/>
              <a:buNone/>
            </a:pPr>
            <a:r>
              <a:rPr lang="en-US" altLang="en-US" sz="1600" dirty="0">
                <a:solidFill>
                  <a:srgbClr val="FFFF00"/>
                </a:solidFill>
              </a:rPr>
              <a:t>Superior segmental optic nerve hypoplasia (SSONH)</a:t>
            </a:r>
          </a:p>
        </p:txBody>
      </p:sp>
      <p:sp>
        <p:nvSpPr>
          <p:cNvPr id="74762" name="Rectangle 13">
            <a:extLst>
              <a:ext uri="{FF2B5EF4-FFF2-40B4-BE49-F238E27FC236}">
                <a16:creationId xmlns:a16="http://schemas.microsoft.com/office/drawing/2014/main" id="{7E2C7F48-932C-4256-8374-50810490C21F}"/>
              </a:ext>
            </a:extLst>
          </p:cNvPr>
          <p:cNvSpPr>
            <a:spLocks noChangeArrowheads="1"/>
          </p:cNvSpPr>
          <p:nvPr/>
        </p:nvSpPr>
        <p:spPr bwMode="auto">
          <a:xfrm>
            <a:off x="457200" y="122238"/>
            <a:ext cx="7543800" cy="8683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b"/>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ct val="85000"/>
              </a:lnSpc>
              <a:spcBef>
                <a:spcPct val="0"/>
              </a:spcBef>
              <a:buClrTx/>
              <a:buSzTx/>
              <a:buFontTx/>
              <a:buNone/>
            </a:pPr>
            <a:r>
              <a:rPr lang="en-US" altLang="en-US" sz="3200" b="1" dirty="0">
                <a:solidFill>
                  <a:schemeClr val="tx2"/>
                </a:solidFill>
              </a:rPr>
              <a:t>Developmental Abnormalities of the Optic Nerve Head</a:t>
            </a:r>
            <a:endParaRPr lang="en-US" altLang="en-US" sz="3200" dirty="0">
              <a:solidFill>
                <a:schemeClr val="tx2"/>
              </a:solidFill>
            </a:endParaRPr>
          </a:p>
        </p:txBody>
      </p:sp>
      <p:sp>
        <p:nvSpPr>
          <p:cNvPr id="74763" name="Slide Number Placeholder 1">
            <a:extLst>
              <a:ext uri="{FF2B5EF4-FFF2-40B4-BE49-F238E27FC236}">
                <a16:creationId xmlns:a16="http://schemas.microsoft.com/office/drawing/2014/main" id="{2259DA07-D042-4623-AE1C-EDFA7EF12FB9}"/>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0C1A7F1E-CD61-4399-B8A0-10169CB14638}" type="slidenum">
              <a:rPr lang="en-US" altLang="en-US" sz="1000"/>
              <a:pPr>
                <a:spcBef>
                  <a:spcPct val="0"/>
                </a:spcBef>
                <a:buClrTx/>
                <a:buSzTx/>
                <a:buFontTx/>
                <a:buNone/>
              </a:pPr>
              <a:t>184</a:t>
            </a:fld>
            <a:endParaRPr lang="en-US" altLang="en-US" sz="1000"/>
          </a:p>
        </p:txBody>
      </p:sp>
      <p:sp>
        <p:nvSpPr>
          <p:cNvPr id="20" name="Oval 19">
            <a:extLst>
              <a:ext uri="{FF2B5EF4-FFF2-40B4-BE49-F238E27FC236}">
                <a16:creationId xmlns:a16="http://schemas.microsoft.com/office/drawing/2014/main" id="{4BC2E46C-0357-4492-AB5A-D547A5CF9C62}"/>
              </a:ext>
            </a:extLst>
          </p:cNvPr>
          <p:cNvSpPr/>
          <p:nvPr/>
        </p:nvSpPr>
        <p:spPr>
          <a:xfrm>
            <a:off x="1622425" y="3493139"/>
            <a:ext cx="1482006" cy="695325"/>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76455643"/>
      </p:ext>
    </p:extLst>
  </p:cSld>
  <p:clrMapOvr>
    <a:masterClrMapping/>
  </p:clrMapOvr>
</p:sld>
</file>

<file path=ppt/slides/slide1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5" name="Text Box 4">
            <a:extLst>
              <a:ext uri="{FF2B5EF4-FFF2-40B4-BE49-F238E27FC236}">
                <a16:creationId xmlns:a16="http://schemas.microsoft.com/office/drawing/2014/main" id="{8559C0C4-C2B0-4E98-907B-E4EAB4B6929E}"/>
              </a:ext>
            </a:extLst>
          </p:cNvPr>
          <p:cNvSpPr txBox="1">
            <a:spLocks noChangeArrowheads="1"/>
          </p:cNvSpPr>
          <p:nvPr/>
        </p:nvSpPr>
        <p:spPr bwMode="auto">
          <a:xfrm>
            <a:off x="1622425" y="1828800"/>
            <a:ext cx="7140575" cy="36909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400" dirty="0">
                <a:solidFill>
                  <a:schemeClr val="bg1">
                    <a:lumMod val="75000"/>
                  </a:schemeClr>
                </a:solidFill>
              </a:rPr>
              <a:t>What are the</a:t>
            </a:r>
            <a:r>
              <a:rPr lang="en-US" altLang="en-US" sz="3600" b="1" i="1" dirty="0">
                <a:solidFill>
                  <a:schemeClr val="bg1">
                    <a:lumMod val="75000"/>
                  </a:schemeClr>
                </a:solidFill>
              </a:rPr>
              <a:t> 4 D’s </a:t>
            </a:r>
            <a:r>
              <a:rPr lang="en-US" altLang="en-US" sz="2400" dirty="0">
                <a:solidFill>
                  <a:schemeClr val="bg1">
                    <a:lumMod val="75000"/>
                  </a:schemeClr>
                </a:solidFill>
              </a:rPr>
              <a:t>of optic nerve hypoplasia?</a:t>
            </a:r>
            <a:endParaRPr lang="en-US" altLang="en-US" sz="3600" dirty="0">
              <a:solidFill>
                <a:schemeClr val="bg1">
                  <a:lumMod val="75000"/>
                </a:schemeClr>
              </a:solidFill>
            </a:endParaRPr>
          </a:p>
          <a:p>
            <a:pPr eaLnBrk="1" hangingPunct="1">
              <a:spcBef>
                <a:spcPct val="0"/>
              </a:spcBef>
              <a:buClrTx/>
              <a:buSzTx/>
              <a:buFontTx/>
              <a:buNone/>
            </a:pPr>
            <a:endParaRPr lang="en-US" altLang="en-US" sz="2800" dirty="0">
              <a:solidFill>
                <a:schemeClr val="bg1">
                  <a:lumMod val="75000"/>
                </a:schemeClr>
              </a:solidFill>
            </a:endParaRPr>
          </a:p>
          <a:p>
            <a:pPr eaLnBrk="1" hangingPunct="1">
              <a:spcBef>
                <a:spcPct val="0"/>
              </a:spcBef>
              <a:buClrTx/>
              <a:buSzTx/>
              <a:buFontTx/>
              <a:buNone/>
            </a:pPr>
            <a:r>
              <a:rPr lang="en-US" altLang="en-US" sz="2000" dirty="0">
                <a:solidFill>
                  <a:schemeClr val="bg1">
                    <a:lumMod val="75000"/>
                  </a:schemeClr>
                </a:solidFill>
              </a:rPr>
              <a:t>--</a:t>
            </a:r>
            <a:r>
              <a:rPr lang="en-US" altLang="en-US" sz="2800" b="1" i="1" dirty="0">
                <a:solidFill>
                  <a:schemeClr val="bg1">
                    <a:lumMod val="75000"/>
                  </a:schemeClr>
                </a:solidFill>
              </a:rPr>
              <a:t>D</a:t>
            </a:r>
            <a:r>
              <a:rPr lang="en-US" altLang="en-US" sz="2000" i="1" dirty="0">
                <a:solidFill>
                  <a:schemeClr val="bg1">
                    <a:lumMod val="75000"/>
                  </a:schemeClr>
                </a:solidFill>
              </a:rPr>
              <a:t>rink</a:t>
            </a:r>
            <a:r>
              <a:rPr lang="en-US" altLang="en-US" sz="2000" dirty="0">
                <a:solidFill>
                  <a:schemeClr val="bg1">
                    <a:lumMod val="75000"/>
                  </a:schemeClr>
                </a:solidFill>
              </a:rPr>
              <a:t> (</a:t>
            </a:r>
            <a:r>
              <a:rPr lang="en-US" altLang="en-US" sz="2000" dirty="0" err="1">
                <a:solidFill>
                  <a:schemeClr val="bg1">
                    <a:lumMod val="75000"/>
                  </a:schemeClr>
                </a:solidFill>
              </a:rPr>
              <a:t>ie</a:t>
            </a:r>
            <a:r>
              <a:rPr lang="en-US" altLang="en-US" sz="2000" dirty="0">
                <a:solidFill>
                  <a:schemeClr val="bg1">
                    <a:lumMod val="75000"/>
                  </a:schemeClr>
                </a:solidFill>
              </a:rPr>
              <a:t>, heavy EtOH consumption during pregnancy)</a:t>
            </a:r>
          </a:p>
          <a:p>
            <a:pPr eaLnBrk="1" hangingPunct="1">
              <a:spcBef>
                <a:spcPct val="0"/>
              </a:spcBef>
              <a:buClrTx/>
              <a:buSzTx/>
              <a:buFontTx/>
              <a:buNone/>
            </a:pPr>
            <a:endParaRPr lang="en-US" altLang="en-US" sz="2000" dirty="0">
              <a:solidFill>
                <a:srgbClr val="B2B2B2"/>
              </a:solidFill>
            </a:endParaRPr>
          </a:p>
          <a:p>
            <a:pPr eaLnBrk="1" hangingPunct="1">
              <a:spcBef>
                <a:spcPct val="0"/>
              </a:spcBef>
              <a:buClrTx/>
              <a:buSzTx/>
              <a:buFontTx/>
              <a:buNone/>
            </a:pPr>
            <a:r>
              <a:rPr lang="en-US" altLang="en-US" sz="2000" dirty="0">
                <a:solidFill>
                  <a:schemeClr val="bg1">
                    <a:lumMod val="75000"/>
                  </a:schemeClr>
                </a:solidFill>
              </a:rPr>
              <a:t>--</a:t>
            </a:r>
            <a:r>
              <a:rPr lang="en-US" altLang="en-US" sz="2800" b="1" i="1" dirty="0">
                <a:solidFill>
                  <a:srgbClr val="0000FF"/>
                </a:solidFill>
              </a:rPr>
              <a:t>D</a:t>
            </a:r>
            <a:r>
              <a:rPr lang="en-US" altLang="en-US" sz="2000" i="1" dirty="0">
                <a:solidFill>
                  <a:srgbClr val="0000FF"/>
                </a:solidFill>
              </a:rPr>
              <a:t>iabetes</a:t>
            </a:r>
            <a:endParaRPr lang="en-US" altLang="en-US" sz="2000" dirty="0">
              <a:solidFill>
                <a:srgbClr val="0000FF"/>
              </a:solidFill>
            </a:endParaRPr>
          </a:p>
          <a:p>
            <a:pPr eaLnBrk="1" hangingPunct="1">
              <a:spcBef>
                <a:spcPct val="0"/>
              </a:spcBef>
              <a:buClrTx/>
              <a:buSzTx/>
              <a:buFontTx/>
              <a:buNone/>
            </a:pPr>
            <a:endParaRPr lang="en-US" altLang="en-US" sz="2000" dirty="0">
              <a:solidFill>
                <a:schemeClr val="bg2"/>
              </a:solidFill>
            </a:endParaRPr>
          </a:p>
          <a:p>
            <a:pPr eaLnBrk="1" hangingPunct="1">
              <a:spcBef>
                <a:spcPct val="0"/>
              </a:spcBef>
              <a:buClrTx/>
              <a:buSzTx/>
              <a:buFontTx/>
              <a:buNone/>
            </a:pPr>
            <a:r>
              <a:rPr lang="en-US" altLang="en-US" sz="2000" dirty="0">
                <a:solidFill>
                  <a:srgbClr val="B2B2B2"/>
                </a:solidFill>
              </a:rPr>
              <a:t>--</a:t>
            </a:r>
            <a:r>
              <a:rPr lang="en-US" altLang="en-US" sz="2800" b="1" i="1" dirty="0">
                <a:solidFill>
                  <a:srgbClr val="B2B2B2"/>
                </a:solidFill>
              </a:rPr>
              <a:t>D</a:t>
            </a:r>
            <a:r>
              <a:rPr lang="en-US" altLang="en-US" sz="2000" i="1" dirty="0">
                <a:solidFill>
                  <a:srgbClr val="B2B2B2"/>
                </a:solidFill>
              </a:rPr>
              <a:t>rugs</a:t>
            </a:r>
            <a:r>
              <a:rPr lang="en-US" altLang="en-US" sz="2000" dirty="0">
                <a:solidFill>
                  <a:srgbClr val="B2B2B2"/>
                </a:solidFill>
              </a:rPr>
              <a:t> (especially </a:t>
            </a:r>
            <a:r>
              <a:rPr lang="en-US" altLang="en-US" sz="2800" b="1" i="1" dirty="0">
                <a:solidFill>
                  <a:srgbClr val="B2B2B2"/>
                </a:solidFill>
              </a:rPr>
              <a:t>D</a:t>
            </a:r>
            <a:r>
              <a:rPr lang="en-US" altLang="en-US" sz="2000" dirty="0">
                <a:solidFill>
                  <a:srgbClr val="B2B2B2"/>
                </a:solidFill>
              </a:rPr>
              <a:t>ilantin or other seizure meds)</a:t>
            </a:r>
          </a:p>
          <a:p>
            <a:pPr eaLnBrk="1" hangingPunct="1">
              <a:spcBef>
                <a:spcPct val="0"/>
              </a:spcBef>
              <a:buClrTx/>
              <a:buSzTx/>
              <a:buFontTx/>
              <a:buNone/>
            </a:pPr>
            <a:endParaRPr lang="en-US" altLang="en-US" sz="2000" dirty="0">
              <a:solidFill>
                <a:srgbClr val="B2B2B2"/>
              </a:solidFill>
            </a:endParaRPr>
          </a:p>
          <a:p>
            <a:pPr eaLnBrk="1" hangingPunct="1">
              <a:spcBef>
                <a:spcPct val="0"/>
              </a:spcBef>
              <a:buClrTx/>
              <a:buSzTx/>
              <a:buFontTx/>
              <a:buNone/>
            </a:pPr>
            <a:r>
              <a:rPr lang="en-US" altLang="en-US" sz="2000" dirty="0">
                <a:solidFill>
                  <a:schemeClr val="bg1">
                    <a:lumMod val="75000"/>
                  </a:schemeClr>
                </a:solidFill>
              </a:rPr>
              <a:t>--</a:t>
            </a:r>
            <a:r>
              <a:rPr lang="en-US" altLang="en-US" sz="2800" b="1" i="1" dirty="0">
                <a:solidFill>
                  <a:schemeClr val="bg1">
                    <a:lumMod val="75000"/>
                  </a:schemeClr>
                </a:solidFill>
              </a:rPr>
              <a:t>D</a:t>
            </a:r>
            <a:r>
              <a:rPr lang="en-US" altLang="en-US" sz="2000" i="1" dirty="0">
                <a:solidFill>
                  <a:schemeClr val="bg1">
                    <a:lumMod val="75000"/>
                  </a:schemeClr>
                </a:solidFill>
              </a:rPr>
              <a:t>e </a:t>
            </a:r>
            <a:r>
              <a:rPr lang="en-US" altLang="en-US" sz="2000" i="1" dirty="0" err="1">
                <a:solidFill>
                  <a:schemeClr val="bg1">
                    <a:lumMod val="75000"/>
                  </a:schemeClr>
                </a:solidFill>
              </a:rPr>
              <a:t>Morsier</a:t>
            </a:r>
            <a:r>
              <a:rPr lang="en-US" altLang="en-US" sz="2000" i="1" dirty="0">
                <a:solidFill>
                  <a:schemeClr val="bg1">
                    <a:lumMod val="75000"/>
                  </a:schemeClr>
                </a:solidFill>
              </a:rPr>
              <a:t> syndrome</a:t>
            </a:r>
          </a:p>
        </p:txBody>
      </p:sp>
      <p:sp>
        <p:nvSpPr>
          <p:cNvPr id="74761" name="Text Box 10">
            <a:extLst>
              <a:ext uri="{FF2B5EF4-FFF2-40B4-BE49-F238E27FC236}">
                <a16:creationId xmlns:a16="http://schemas.microsoft.com/office/drawing/2014/main" id="{9B2E290E-85BC-4DAA-82AF-F52D6321209E}"/>
              </a:ext>
            </a:extLst>
          </p:cNvPr>
          <p:cNvSpPr txBox="1">
            <a:spLocks noChangeArrowheads="1"/>
          </p:cNvSpPr>
          <p:nvPr/>
        </p:nvSpPr>
        <p:spPr bwMode="auto">
          <a:xfrm>
            <a:off x="1597025" y="1171969"/>
            <a:ext cx="6688137" cy="1569660"/>
          </a:xfrm>
          <a:prstGeom prst="rect">
            <a:avLst/>
          </a:prstGeom>
          <a:solidFill>
            <a:srgbClr val="FFFF00"/>
          </a:solidFill>
          <a:ln w="9525">
            <a:noFill/>
            <a:miter lim="800000"/>
            <a:headEnd/>
            <a:tailEnd/>
          </a:ln>
          <a:effec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i="1" dirty="0">
                <a:solidFill>
                  <a:srgbClr val="0000FF"/>
                </a:solidFill>
              </a:rPr>
              <a:t>Of the four, which is the most common cause of optic nerve hypoplasia?</a:t>
            </a:r>
          </a:p>
          <a:p>
            <a:pPr eaLnBrk="1" hangingPunct="1">
              <a:spcBef>
                <a:spcPct val="0"/>
              </a:spcBef>
              <a:buClrTx/>
              <a:buSzTx/>
              <a:buFontTx/>
              <a:buNone/>
            </a:pPr>
            <a:r>
              <a:rPr lang="en-US" altLang="en-US" sz="1600" dirty="0">
                <a:solidFill>
                  <a:srgbClr val="0000FF"/>
                </a:solidFill>
              </a:rPr>
              <a:t>Diabetes</a:t>
            </a:r>
          </a:p>
          <a:p>
            <a:pPr eaLnBrk="1" hangingPunct="1">
              <a:spcBef>
                <a:spcPct val="0"/>
              </a:spcBef>
              <a:buClrTx/>
              <a:buSzTx/>
              <a:buFontTx/>
              <a:buNone/>
            </a:pPr>
            <a:endParaRPr lang="en-US" altLang="en-US" sz="1600" dirty="0">
              <a:solidFill>
                <a:srgbClr val="0000FF"/>
              </a:solidFill>
            </a:endParaRPr>
          </a:p>
          <a:p>
            <a:pPr eaLnBrk="1" hangingPunct="1">
              <a:spcBef>
                <a:spcPct val="0"/>
              </a:spcBef>
              <a:buClrTx/>
              <a:buSzTx/>
              <a:buFontTx/>
              <a:buNone/>
            </a:pPr>
            <a:r>
              <a:rPr lang="en-US" altLang="en-US" sz="1600" i="1" dirty="0">
                <a:solidFill>
                  <a:srgbClr val="0000FF"/>
                </a:solidFill>
              </a:rPr>
              <a:t>Maternal diabetes is notorious for causing a specific pattern of optic nerve hypoplasia—what is it?</a:t>
            </a:r>
            <a:endParaRPr lang="en-US" altLang="en-US" sz="1600" i="1" dirty="0">
              <a:solidFill>
                <a:srgbClr val="FFFF00"/>
              </a:solidFill>
            </a:endParaRPr>
          </a:p>
          <a:p>
            <a:pPr eaLnBrk="1" hangingPunct="1">
              <a:spcBef>
                <a:spcPct val="0"/>
              </a:spcBef>
              <a:buClrTx/>
              <a:buSzTx/>
              <a:buFontTx/>
              <a:buNone/>
            </a:pPr>
            <a:r>
              <a:rPr lang="en-US" altLang="en-US" sz="1600" dirty="0">
                <a:solidFill>
                  <a:srgbClr val="FFFF00"/>
                </a:solidFill>
              </a:rPr>
              <a:t>Superior segmental optic nerve hypoplasia (SSONH)</a:t>
            </a:r>
          </a:p>
        </p:txBody>
      </p:sp>
      <p:sp>
        <p:nvSpPr>
          <p:cNvPr id="74762" name="Rectangle 13">
            <a:extLst>
              <a:ext uri="{FF2B5EF4-FFF2-40B4-BE49-F238E27FC236}">
                <a16:creationId xmlns:a16="http://schemas.microsoft.com/office/drawing/2014/main" id="{7E2C7F48-932C-4256-8374-50810490C21F}"/>
              </a:ext>
            </a:extLst>
          </p:cNvPr>
          <p:cNvSpPr>
            <a:spLocks noChangeArrowheads="1"/>
          </p:cNvSpPr>
          <p:nvPr/>
        </p:nvSpPr>
        <p:spPr bwMode="auto">
          <a:xfrm>
            <a:off x="457200" y="122238"/>
            <a:ext cx="7543800" cy="8683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b"/>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ct val="85000"/>
              </a:lnSpc>
              <a:spcBef>
                <a:spcPct val="0"/>
              </a:spcBef>
              <a:buClrTx/>
              <a:buSzTx/>
              <a:buFontTx/>
              <a:buNone/>
            </a:pPr>
            <a:r>
              <a:rPr lang="en-US" altLang="en-US" sz="3200" b="1" dirty="0">
                <a:solidFill>
                  <a:schemeClr val="tx2"/>
                </a:solidFill>
              </a:rPr>
              <a:t>Developmental Abnormalities of the Optic Nerve Head</a:t>
            </a:r>
            <a:endParaRPr lang="en-US" altLang="en-US" sz="3200" dirty="0">
              <a:solidFill>
                <a:schemeClr val="tx2"/>
              </a:solidFill>
            </a:endParaRPr>
          </a:p>
        </p:txBody>
      </p:sp>
      <p:sp>
        <p:nvSpPr>
          <p:cNvPr id="74763" name="Slide Number Placeholder 1">
            <a:extLst>
              <a:ext uri="{FF2B5EF4-FFF2-40B4-BE49-F238E27FC236}">
                <a16:creationId xmlns:a16="http://schemas.microsoft.com/office/drawing/2014/main" id="{2259DA07-D042-4623-AE1C-EDFA7EF12FB9}"/>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0C1A7F1E-CD61-4399-B8A0-10169CB14638}" type="slidenum">
              <a:rPr lang="en-US" altLang="en-US" sz="1000"/>
              <a:pPr>
                <a:spcBef>
                  <a:spcPct val="0"/>
                </a:spcBef>
                <a:buClrTx/>
                <a:buSzTx/>
                <a:buFontTx/>
                <a:buNone/>
              </a:pPr>
              <a:t>185</a:t>
            </a:fld>
            <a:endParaRPr lang="en-US" altLang="en-US" sz="1000"/>
          </a:p>
        </p:txBody>
      </p:sp>
      <p:sp>
        <p:nvSpPr>
          <p:cNvPr id="14" name="Oval 13">
            <a:extLst>
              <a:ext uri="{FF2B5EF4-FFF2-40B4-BE49-F238E27FC236}">
                <a16:creationId xmlns:a16="http://schemas.microsoft.com/office/drawing/2014/main" id="{BAE76020-3C31-4ED6-BE03-C75CE6657AD7}"/>
              </a:ext>
            </a:extLst>
          </p:cNvPr>
          <p:cNvSpPr/>
          <p:nvPr/>
        </p:nvSpPr>
        <p:spPr>
          <a:xfrm>
            <a:off x="1622425" y="3493139"/>
            <a:ext cx="1482006" cy="695325"/>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23196694"/>
      </p:ext>
    </p:extLst>
  </p:cSld>
  <p:clrMapOvr>
    <a:masterClrMapping/>
  </p:clrMapOvr>
</p:sld>
</file>

<file path=ppt/slides/slide1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5" name="Text Box 4">
            <a:extLst>
              <a:ext uri="{FF2B5EF4-FFF2-40B4-BE49-F238E27FC236}">
                <a16:creationId xmlns:a16="http://schemas.microsoft.com/office/drawing/2014/main" id="{8559C0C4-C2B0-4E98-907B-E4EAB4B6929E}"/>
              </a:ext>
            </a:extLst>
          </p:cNvPr>
          <p:cNvSpPr txBox="1">
            <a:spLocks noChangeArrowheads="1"/>
          </p:cNvSpPr>
          <p:nvPr/>
        </p:nvSpPr>
        <p:spPr bwMode="auto">
          <a:xfrm>
            <a:off x="1622425" y="1828800"/>
            <a:ext cx="7140575" cy="36909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400" dirty="0">
                <a:solidFill>
                  <a:schemeClr val="bg1">
                    <a:lumMod val="75000"/>
                  </a:schemeClr>
                </a:solidFill>
              </a:rPr>
              <a:t>What are the</a:t>
            </a:r>
            <a:r>
              <a:rPr lang="en-US" altLang="en-US" sz="3600" b="1" i="1" dirty="0">
                <a:solidFill>
                  <a:schemeClr val="bg1">
                    <a:lumMod val="75000"/>
                  </a:schemeClr>
                </a:solidFill>
              </a:rPr>
              <a:t> 4 D’s </a:t>
            </a:r>
            <a:r>
              <a:rPr lang="en-US" altLang="en-US" sz="2400" dirty="0">
                <a:solidFill>
                  <a:schemeClr val="bg1">
                    <a:lumMod val="75000"/>
                  </a:schemeClr>
                </a:solidFill>
              </a:rPr>
              <a:t>of optic nerve hypoplasia?</a:t>
            </a:r>
            <a:endParaRPr lang="en-US" altLang="en-US" sz="3600" dirty="0">
              <a:solidFill>
                <a:schemeClr val="bg1">
                  <a:lumMod val="75000"/>
                </a:schemeClr>
              </a:solidFill>
            </a:endParaRPr>
          </a:p>
          <a:p>
            <a:pPr eaLnBrk="1" hangingPunct="1">
              <a:spcBef>
                <a:spcPct val="0"/>
              </a:spcBef>
              <a:buClrTx/>
              <a:buSzTx/>
              <a:buFontTx/>
              <a:buNone/>
            </a:pPr>
            <a:endParaRPr lang="en-US" altLang="en-US" sz="2800" dirty="0">
              <a:solidFill>
                <a:schemeClr val="bg1">
                  <a:lumMod val="75000"/>
                </a:schemeClr>
              </a:solidFill>
            </a:endParaRPr>
          </a:p>
          <a:p>
            <a:pPr eaLnBrk="1" hangingPunct="1">
              <a:spcBef>
                <a:spcPct val="0"/>
              </a:spcBef>
              <a:buClrTx/>
              <a:buSzTx/>
              <a:buFontTx/>
              <a:buNone/>
            </a:pPr>
            <a:r>
              <a:rPr lang="en-US" altLang="en-US" sz="2000" dirty="0">
                <a:solidFill>
                  <a:schemeClr val="bg1">
                    <a:lumMod val="75000"/>
                  </a:schemeClr>
                </a:solidFill>
              </a:rPr>
              <a:t>--</a:t>
            </a:r>
            <a:r>
              <a:rPr lang="en-US" altLang="en-US" sz="2800" b="1" i="1" dirty="0">
                <a:solidFill>
                  <a:schemeClr val="bg1">
                    <a:lumMod val="75000"/>
                  </a:schemeClr>
                </a:solidFill>
              </a:rPr>
              <a:t>D</a:t>
            </a:r>
            <a:r>
              <a:rPr lang="en-US" altLang="en-US" sz="2000" i="1" dirty="0">
                <a:solidFill>
                  <a:schemeClr val="bg1">
                    <a:lumMod val="75000"/>
                  </a:schemeClr>
                </a:solidFill>
              </a:rPr>
              <a:t>rink</a:t>
            </a:r>
            <a:r>
              <a:rPr lang="en-US" altLang="en-US" sz="2000" dirty="0">
                <a:solidFill>
                  <a:schemeClr val="bg1">
                    <a:lumMod val="75000"/>
                  </a:schemeClr>
                </a:solidFill>
              </a:rPr>
              <a:t> (</a:t>
            </a:r>
            <a:r>
              <a:rPr lang="en-US" altLang="en-US" sz="2000" dirty="0" err="1">
                <a:solidFill>
                  <a:schemeClr val="bg1">
                    <a:lumMod val="75000"/>
                  </a:schemeClr>
                </a:solidFill>
              </a:rPr>
              <a:t>ie</a:t>
            </a:r>
            <a:r>
              <a:rPr lang="en-US" altLang="en-US" sz="2000" dirty="0">
                <a:solidFill>
                  <a:schemeClr val="bg1">
                    <a:lumMod val="75000"/>
                  </a:schemeClr>
                </a:solidFill>
              </a:rPr>
              <a:t>, heavy EtOH consumption during pregnancy)</a:t>
            </a:r>
          </a:p>
          <a:p>
            <a:pPr eaLnBrk="1" hangingPunct="1">
              <a:spcBef>
                <a:spcPct val="0"/>
              </a:spcBef>
              <a:buClrTx/>
              <a:buSzTx/>
              <a:buFontTx/>
              <a:buNone/>
            </a:pPr>
            <a:endParaRPr lang="en-US" altLang="en-US" sz="2000" dirty="0">
              <a:solidFill>
                <a:srgbClr val="B2B2B2"/>
              </a:solidFill>
            </a:endParaRPr>
          </a:p>
          <a:p>
            <a:pPr eaLnBrk="1" hangingPunct="1">
              <a:spcBef>
                <a:spcPct val="0"/>
              </a:spcBef>
              <a:buClrTx/>
              <a:buSzTx/>
              <a:buFontTx/>
              <a:buNone/>
            </a:pPr>
            <a:r>
              <a:rPr lang="en-US" altLang="en-US" sz="2000" dirty="0">
                <a:solidFill>
                  <a:schemeClr val="bg1">
                    <a:lumMod val="75000"/>
                  </a:schemeClr>
                </a:solidFill>
              </a:rPr>
              <a:t>--</a:t>
            </a:r>
            <a:r>
              <a:rPr lang="en-US" altLang="en-US" sz="2800" b="1" i="1" dirty="0">
                <a:solidFill>
                  <a:srgbClr val="0000FF"/>
                </a:solidFill>
              </a:rPr>
              <a:t>D</a:t>
            </a:r>
            <a:r>
              <a:rPr lang="en-US" altLang="en-US" sz="2000" i="1" dirty="0">
                <a:solidFill>
                  <a:srgbClr val="0000FF"/>
                </a:solidFill>
              </a:rPr>
              <a:t>iabetes</a:t>
            </a:r>
            <a:endParaRPr lang="en-US" altLang="en-US" sz="2000" dirty="0">
              <a:solidFill>
                <a:srgbClr val="0000FF"/>
              </a:solidFill>
            </a:endParaRPr>
          </a:p>
          <a:p>
            <a:pPr eaLnBrk="1" hangingPunct="1">
              <a:spcBef>
                <a:spcPct val="0"/>
              </a:spcBef>
              <a:buClrTx/>
              <a:buSzTx/>
              <a:buFontTx/>
              <a:buNone/>
            </a:pPr>
            <a:endParaRPr lang="en-US" altLang="en-US" sz="2000" dirty="0">
              <a:solidFill>
                <a:schemeClr val="bg2"/>
              </a:solidFill>
            </a:endParaRPr>
          </a:p>
          <a:p>
            <a:pPr eaLnBrk="1" hangingPunct="1">
              <a:spcBef>
                <a:spcPct val="0"/>
              </a:spcBef>
              <a:buClrTx/>
              <a:buSzTx/>
              <a:buFontTx/>
              <a:buNone/>
            </a:pPr>
            <a:r>
              <a:rPr lang="en-US" altLang="en-US" sz="2000" dirty="0">
                <a:solidFill>
                  <a:srgbClr val="B2B2B2"/>
                </a:solidFill>
              </a:rPr>
              <a:t>--</a:t>
            </a:r>
            <a:r>
              <a:rPr lang="en-US" altLang="en-US" sz="2800" b="1" i="1" dirty="0">
                <a:solidFill>
                  <a:srgbClr val="B2B2B2"/>
                </a:solidFill>
              </a:rPr>
              <a:t>D</a:t>
            </a:r>
            <a:r>
              <a:rPr lang="en-US" altLang="en-US" sz="2000" i="1" dirty="0">
                <a:solidFill>
                  <a:srgbClr val="B2B2B2"/>
                </a:solidFill>
              </a:rPr>
              <a:t>rugs</a:t>
            </a:r>
            <a:r>
              <a:rPr lang="en-US" altLang="en-US" sz="2000" dirty="0">
                <a:solidFill>
                  <a:srgbClr val="B2B2B2"/>
                </a:solidFill>
              </a:rPr>
              <a:t> (especially </a:t>
            </a:r>
            <a:r>
              <a:rPr lang="en-US" altLang="en-US" sz="2800" b="1" i="1" dirty="0">
                <a:solidFill>
                  <a:srgbClr val="B2B2B2"/>
                </a:solidFill>
              </a:rPr>
              <a:t>D</a:t>
            </a:r>
            <a:r>
              <a:rPr lang="en-US" altLang="en-US" sz="2000" dirty="0">
                <a:solidFill>
                  <a:srgbClr val="B2B2B2"/>
                </a:solidFill>
              </a:rPr>
              <a:t>ilantin or other seizure meds)</a:t>
            </a:r>
          </a:p>
          <a:p>
            <a:pPr eaLnBrk="1" hangingPunct="1">
              <a:spcBef>
                <a:spcPct val="0"/>
              </a:spcBef>
              <a:buClrTx/>
              <a:buSzTx/>
              <a:buFontTx/>
              <a:buNone/>
            </a:pPr>
            <a:endParaRPr lang="en-US" altLang="en-US" sz="2000" dirty="0">
              <a:solidFill>
                <a:srgbClr val="B2B2B2"/>
              </a:solidFill>
            </a:endParaRPr>
          </a:p>
          <a:p>
            <a:pPr eaLnBrk="1" hangingPunct="1">
              <a:spcBef>
                <a:spcPct val="0"/>
              </a:spcBef>
              <a:buClrTx/>
              <a:buSzTx/>
              <a:buFontTx/>
              <a:buNone/>
            </a:pPr>
            <a:r>
              <a:rPr lang="en-US" altLang="en-US" sz="2000" dirty="0">
                <a:solidFill>
                  <a:schemeClr val="bg1">
                    <a:lumMod val="75000"/>
                  </a:schemeClr>
                </a:solidFill>
              </a:rPr>
              <a:t>--</a:t>
            </a:r>
            <a:r>
              <a:rPr lang="en-US" altLang="en-US" sz="2800" b="1" i="1" dirty="0">
                <a:solidFill>
                  <a:schemeClr val="bg1">
                    <a:lumMod val="75000"/>
                  </a:schemeClr>
                </a:solidFill>
              </a:rPr>
              <a:t>D</a:t>
            </a:r>
            <a:r>
              <a:rPr lang="en-US" altLang="en-US" sz="2000" i="1" dirty="0">
                <a:solidFill>
                  <a:schemeClr val="bg1">
                    <a:lumMod val="75000"/>
                  </a:schemeClr>
                </a:solidFill>
              </a:rPr>
              <a:t>e </a:t>
            </a:r>
            <a:r>
              <a:rPr lang="en-US" altLang="en-US" sz="2000" i="1" dirty="0" err="1">
                <a:solidFill>
                  <a:schemeClr val="bg1">
                    <a:lumMod val="75000"/>
                  </a:schemeClr>
                </a:solidFill>
              </a:rPr>
              <a:t>Morsier</a:t>
            </a:r>
            <a:r>
              <a:rPr lang="en-US" altLang="en-US" sz="2000" i="1" dirty="0">
                <a:solidFill>
                  <a:schemeClr val="bg1">
                    <a:lumMod val="75000"/>
                  </a:schemeClr>
                </a:solidFill>
              </a:rPr>
              <a:t> syndrome</a:t>
            </a:r>
          </a:p>
        </p:txBody>
      </p:sp>
      <p:sp>
        <p:nvSpPr>
          <p:cNvPr id="74761" name="Text Box 10">
            <a:extLst>
              <a:ext uri="{FF2B5EF4-FFF2-40B4-BE49-F238E27FC236}">
                <a16:creationId xmlns:a16="http://schemas.microsoft.com/office/drawing/2014/main" id="{9B2E290E-85BC-4DAA-82AF-F52D6321209E}"/>
              </a:ext>
            </a:extLst>
          </p:cNvPr>
          <p:cNvSpPr txBox="1">
            <a:spLocks noChangeArrowheads="1"/>
          </p:cNvSpPr>
          <p:nvPr/>
        </p:nvSpPr>
        <p:spPr bwMode="auto">
          <a:xfrm>
            <a:off x="1597025" y="1171969"/>
            <a:ext cx="6688137" cy="1569660"/>
          </a:xfrm>
          <a:prstGeom prst="rect">
            <a:avLst/>
          </a:prstGeom>
          <a:solidFill>
            <a:srgbClr val="FFFF00"/>
          </a:solidFill>
          <a:ln w="9525">
            <a:noFill/>
            <a:miter lim="800000"/>
            <a:headEnd/>
            <a:tailEnd/>
          </a:ln>
          <a:effec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i="1" dirty="0">
                <a:solidFill>
                  <a:srgbClr val="0000FF"/>
                </a:solidFill>
              </a:rPr>
              <a:t>Of the four, which is the most common cause of optic nerve hypoplasia?</a:t>
            </a:r>
          </a:p>
          <a:p>
            <a:pPr eaLnBrk="1" hangingPunct="1">
              <a:spcBef>
                <a:spcPct val="0"/>
              </a:spcBef>
              <a:buClrTx/>
              <a:buSzTx/>
              <a:buFontTx/>
              <a:buNone/>
            </a:pPr>
            <a:r>
              <a:rPr lang="en-US" altLang="en-US" sz="1600" dirty="0">
                <a:solidFill>
                  <a:srgbClr val="0000FF"/>
                </a:solidFill>
              </a:rPr>
              <a:t>Diabetes</a:t>
            </a:r>
          </a:p>
          <a:p>
            <a:pPr eaLnBrk="1" hangingPunct="1">
              <a:spcBef>
                <a:spcPct val="0"/>
              </a:spcBef>
              <a:buClrTx/>
              <a:buSzTx/>
              <a:buFontTx/>
              <a:buNone/>
            </a:pPr>
            <a:endParaRPr lang="en-US" altLang="en-US" sz="1600" dirty="0">
              <a:solidFill>
                <a:srgbClr val="0000FF"/>
              </a:solidFill>
            </a:endParaRPr>
          </a:p>
          <a:p>
            <a:pPr eaLnBrk="1" hangingPunct="1">
              <a:spcBef>
                <a:spcPct val="0"/>
              </a:spcBef>
              <a:buClrTx/>
              <a:buSzTx/>
              <a:buFontTx/>
              <a:buNone/>
            </a:pPr>
            <a:r>
              <a:rPr lang="en-US" altLang="en-US" sz="1600" i="1" dirty="0">
                <a:solidFill>
                  <a:srgbClr val="0000FF"/>
                </a:solidFill>
              </a:rPr>
              <a:t>Maternal diabetes is notorious for causing a specific pattern of optic nerve hypoplasia—what is it?</a:t>
            </a:r>
          </a:p>
          <a:p>
            <a:pPr eaLnBrk="1" hangingPunct="1">
              <a:spcBef>
                <a:spcPct val="0"/>
              </a:spcBef>
              <a:buClrTx/>
              <a:buSzTx/>
              <a:buFontTx/>
              <a:buNone/>
            </a:pPr>
            <a:r>
              <a:rPr lang="en-US" altLang="en-US" sz="1600" dirty="0">
                <a:solidFill>
                  <a:srgbClr val="0000FF"/>
                </a:solidFill>
              </a:rPr>
              <a:t>Superior segmental optic nerve hypoplasia (SSONH)</a:t>
            </a:r>
          </a:p>
        </p:txBody>
      </p:sp>
      <p:sp>
        <p:nvSpPr>
          <p:cNvPr id="74762" name="Rectangle 13">
            <a:extLst>
              <a:ext uri="{FF2B5EF4-FFF2-40B4-BE49-F238E27FC236}">
                <a16:creationId xmlns:a16="http://schemas.microsoft.com/office/drawing/2014/main" id="{7E2C7F48-932C-4256-8374-50810490C21F}"/>
              </a:ext>
            </a:extLst>
          </p:cNvPr>
          <p:cNvSpPr>
            <a:spLocks noChangeArrowheads="1"/>
          </p:cNvSpPr>
          <p:nvPr/>
        </p:nvSpPr>
        <p:spPr bwMode="auto">
          <a:xfrm>
            <a:off x="457200" y="122238"/>
            <a:ext cx="7543800" cy="8683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b"/>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ct val="85000"/>
              </a:lnSpc>
              <a:spcBef>
                <a:spcPct val="0"/>
              </a:spcBef>
              <a:buClrTx/>
              <a:buSzTx/>
              <a:buFontTx/>
              <a:buNone/>
            </a:pPr>
            <a:r>
              <a:rPr lang="en-US" altLang="en-US" sz="3200" b="1" dirty="0">
                <a:solidFill>
                  <a:schemeClr val="tx2"/>
                </a:solidFill>
              </a:rPr>
              <a:t>Developmental Abnormalities of the Optic Nerve Head</a:t>
            </a:r>
            <a:endParaRPr lang="en-US" altLang="en-US" sz="3200" dirty="0">
              <a:solidFill>
                <a:schemeClr val="tx2"/>
              </a:solidFill>
            </a:endParaRPr>
          </a:p>
        </p:txBody>
      </p:sp>
      <p:sp>
        <p:nvSpPr>
          <p:cNvPr id="74763" name="Slide Number Placeholder 1">
            <a:extLst>
              <a:ext uri="{FF2B5EF4-FFF2-40B4-BE49-F238E27FC236}">
                <a16:creationId xmlns:a16="http://schemas.microsoft.com/office/drawing/2014/main" id="{2259DA07-D042-4623-AE1C-EDFA7EF12FB9}"/>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0C1A7F1E-CD61-4399-B8A0-10169CB14638}" type="slidenum">
              <a:rPr lang="en-US" altLang="en-US" sz="1000"/>
              <a:pPr>
                <a:spcBef>
                  <a:spcPct val="0"/>
                </a:spcBef>
                <a:buClrTx/>
                <a:buSzTx/>
                <a:buFontTx/>
                <a:buNone/>
              </a:pPr>
              <a:t>186</a:t>
            </a:fld>
            <a:endParaRPr lang="en-US" altLang="en-US" sz="1000"/>
          </a:p>
        </p:txBody>
      </p:sp>
      <p:sp>
        <p:nvSpPr>
          <p:cNvPr id="2" name="Oval 1">
            <a:extLst>
              <a:ext uri="{FF2B5EF4-FFF2-40B4-BE49-F238E27FC236}">
                <a16:creationId xmlns:a16="http://schemas.microsoft.com/office/drawing/2014/main" id="{00D3FAF1-1498-475C-872E-40EF87BB7CE5}"/>
              </a:ext>
            </a:extLst>
          </p:cNvPr>
          <p:cNvSpPr/>
          <p:nvPr/>
        </p:nvSpPr>
        <p:spPr>
          <a:xfrm>
            <a:off x="1622425" y="3493139"/>
            <a:ext cx="1482006" cy="695325"/>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597825619"/>
      </p:ext>
    </p:extLst>
  </p:cSld>
  <p:clrMapOvr>
    <a:masterClrMapping/>
  </p:clrMapOvr>
</p:sld>
</file>

<file path=ppt/slides/slide1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5" name="Text Box 4">
            <a:extLst>
              <a:ext uri="{FF2B5EF4-FFF2-40B4-BE49-F238E27FC236}">
                <a16:creationId xmlns:a16="http://schemas.microsoft.com/office/drawing/2014/main" id="{8559C0C4-C2B0-4E98-907B-E4EAB4B6929E}"/>
              </a:ext>
            </a:extLst>
          </p:cNvPr>
          <p:cNvSpPr txBox="1">
            <a:spLocks noChangeArrowheads="1"/>
          </p:cNvSpPr>
          <p:nvPr/>
        </p:nvSpPr>
        <p:spPr bwMode="auto">
          <a:xfrm>
            <a:off x="1622425" y="1828800"/>
            <a:ext cx="7140575" cy="36909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400" dirty="0">
                <a:solidFill>
                  <a:schemeClr val="bg1">
                    <a:lumMod val="75000"/>
                  </a:schemeClr>
                </a:solidFill>
              </a:rPr>
              <a:t>What are the</a:t>
            </a:r>
            <a:r>
              <a:rPr lang="en-US" altLang="en-US" sz="3600" b="1" i="1" dirty="0">
                <a:solidFill>
                  <a:schemeClr val="bg1">
                    <a:lumMod val="75000"/>
                  </a:schemeClr>
                </a:solidFill>
              </a:rPr>
              <a:t> 4 D’s </a:t>
            </a:r>
            <a:r>
              <a:rPr lang="en-US" altLang="en-US" sz="2400" dirty="0">
                <a:solidFill>
                  <a:schemeClr val="bg1">
                    <a:lumMod val="75000"/>
                  </a:schemeClr>
                </a:solidFill>
              </a:rPr>
              <a:t>of optic nerve hypoplasia?</a:t>
            </a:r>
            <a:endParaRPr lang="en-US" altLang="en-US" sz="3600" dirty="0">
              <a:solidFill>
                <a:schemeClr val="bg1">
                  <a:lumMod val="75000"/>
                </a:schemeClr>
              </a:solidFill>
            </a:endParaRPr>
          </a:p>
          <a:p>
            <a:pPr eaLnBrk="1" hangingPunct="1">
              <a:spcBef>
                <a:spcPct val="0"/>
              </a:spcBef>
              <a:buClrTx/>
              <a:buSzTx/>
              <a:buFontTx/>
              <a:buNone/>
            </a:pPr>
            <a:endParaRPr lang="en-US" altLang="en-US" sz="2800" dirty="0">
              <a:solidFill>
                <a:schemeClr val="bg1">
                  <a:lumMod val="75000"/>
                </a:schemeClr>
              </a:solidFill>
            </a:endParaRPr>
          </a:p>
          <a:p>
            <a:pPr eaLnBrk="1" hangingPunct="1">
              <a:spcBef>
                <a:spcPct val="0"/>
              </a:spcBef>
              <a:buClrTx/>
              <a:buSzTx/>
              <a:buFontTx/>
              <a:buNone/>
            </a:pPr>
            <a:r>
              <a:rPr lang="en-US" altLang="en-US" sz="2000" dirty="0">
                <a:solidFill>
                  <a:schemeClr val="bg1">
                    <a:lumMod val="75000"/>
                  </a:schemeClr>
                </a:solidFill>
              </a:rPr>
              <a:t>--</a:t>
            </a:r>
            <a:r>
              <a:rPr lang="en-US" altLang="en-US" sz="2800" b="1" i="1" dirty="0">
                <a:solidFill>
                  <a:schemeClr val="bg1">
                    <a:lumMod val="75000"/>
                  </a:schemeClr>
                </a:solidFill>
              </a:rPr>
              <a:t>D</a:t>
            </a:r>
            <a:r>
              <a:rPr lang="en-US" altLang="en-US" sz="2000" i="1" dirty="0">
                <a:solidFill>
                  <a:schemeClr val="bg1">
                    <a:lumMod val="75000"/>
                  </a:schemeClr>
                </a:solidFill>
              </a:rPr>
              <a:t>rink</a:t>
            </a:r>
            <a:r>
              <a:rPr lang="en-US" altLang="en-US" sz="2000" dirty="0">
                <a:solidFill>
                  <a:schemeClr val="bg1">
                    <a:lumMod val="75000"/>
                  </a:schemeClr>
                </a:solidFill>
              </a:rPr>
              <a:t> (</a:t>
            </a:r>
            <a:r>
              <a:rPr lang="en-US" altLang="en-US" sz="2000" dirty="0" err="1">
                <a:solidFill>
                  <a:schemeClr val="bg1">
                    <a:lumMod val="75000"/>
                  </a:schemeClr>
                </a:solidFill>
              </a:rPr>
              <a:t>ie</a:t>
            </a:r>
            <a:r>
              <a:rPr lang="en-US" altLang="en-US" sz="2000" dirty="0">
                <a:solidFill>
                  <a:schemeClr val="bg1">
                    <a:lumMod val="75000"/>
                  </a:schemeClr>
                </a:solidFill>
              </a:rPr>
              <a:t>, heavy EtOH consumption during pregnancy)</a:t>
            </a:r>
          </a:p>
          <a:p>
            <a:pPr eaLnBrk="1" hangingPunct="1">
              <a:spcBef>
                <a:spcPct val="0"/>
              </a:spcBef>
              <a:buClrTx/>
              <a:buSzTx/>
              <a:buFontTx/>
              <a:buNone/>
            </a:pPr>
            <a:endParaRPr lang="en-US" altLang="en-US" sz="2000" dirty="0">
              <a:solidFill>
                <a:srgbClr val="B2B2B2"/>
              </a:solidFill>
            </a:endParaRPr>
          </a:p>
          <a:p>
            <a:pPr eaLnBrk="1" hangingPunct="1">
              <a:spcBef>
                <a:spcPct val="0"/>
              </a:spcBef>
              <a:buClrTx/>
              <a:buSzTx/>
              <a:buFontTx/>
              <a:buNone/>
            </a:pPr>
            <a:r>
              <a:rPr lang="en-US" altLang="en-US" sz="2000" dirty="0">
                <a:solidFill>
                  <a:schemeClr val="bg1">
                    <a:lumMod val="75000"/>
                  </a:schemeClr>
                </a:solidFill>
              </a:rPr>
              <a:t>--</a:t>
            </a:r>
            <a:r>
              <a:rPr lang="en-US" altLang="en-US" sz="2800" b="1" i="1" dirty="0">
                <a:solidFill>
                  <a:srgbClr val="0000FF"/>
                </a:solidFill>
              </a:rPr>
              <a:t>D</a:t>
            </a:r>
            <a:r>
              <a:rPr lang="en-US" altLang="en-US" sz="2000" i="1" dirty="0">
                <a:solidFill>
                  <a:srgbClr val="0000FF"/>
                </a:solidFill>
              </a:rPr>
              <a:t>iabetes</a:t>
            </a:r>
            <a:endParaRPr lang="en-US" altLang="en-US" sz="2000" dirty="0">
              <a:solidFill>
                <a:srgbClr val="0000FF"/>
              </a:solidFill>
            </a:endParaRPr>
          </a:p>
          <a:p>
            <a:pPr eaLnBrk="1" hangingPunct="1">
              <a:spcBef>
                <a:spcPct val="0"/>
              </a:spcBef>
              <a:buClrTx/>
              <a:buSzTx/>
              <a:buFontTx/>
              <a:buNone/>
            </a:pPr>
            <a:endParaRPr lang="en-US" altLang="en-US" sz="2000" dirty="0">
              <a:solidFill>
                <a:schemeClr val="bg2"/>
              </a:solidFill>
            </a:endParaRPr>
          </a:p>
          <a:p>
            <a:pPr eaLnBrk="1" hangingPunct="1">
              <a:spcBef>
                <a:spcPct val="0"/>
              </a:spcBef>
              <a:buClrTx/>
              <a:buSzTx/>
              <a:buFontTx/>
              <a:buNone/>
            </a:pPr>
            <a:r>
              <a:rPr lang="en-US" altLang="en-US" sz="2000" dirty="0">
                <a:solidFill>
                  <a:srgbClr val="B2B2B2"/>
                </a:solidFill>
              </a:rPr>
              <a:t>--</a:t>
            </a:r>
            <a:r>
              <a:rPr lang="en-US" altLang="en-US" sz="2800" b="1" i="1" dirty="0">
                <a:solidFill>
                  <a:srgbClr val="B2B2B2"/>
                </a:solidFill>
              </a:rPr>
              <a:t>D</a:t>
            </a:r>
            <a:r>
              <a:rPr lang="en-US" altLang="en-US" sz="2000" i="1" dirty="0">
                <a:solidFill>
                  <a:srgbClr val="B2B2B2"/>
                </a:solidFill>
              </a:rPr>
              <a:t>rugs</a:t>
            </a:r>
            <a:r>
              <a:rPr lang="en-US" altLang="en-US" sz="2000" dirty="0">
                <a:solidFill>
                  <a:srgbClr val="B2B2B2"/>
                </a:solidFill>
              </a:rPr>
              <a:t> (especially </a:t>
            </a:r>
            <a:r>
              <a:rPr lang="en-US" altLang="en-US" sz="2800" b="1" i="1" dirty="0">
                <a:solidFill>
                  <a:srgbClr val="B2B2B2"/>
                </a:solidFill>
              </a:rPr>
              <a:t>D</a:t>
            </a:r>
            <a:r>
              <a:rPr lang="en-US" altLang="en-US" sz="2000" dirty="0">
                <a:solidFill>
                  <a:srgbClr val="B2B2B2"/>
                </a:solidFill>
              </a:rPr>
              <a:t>ilantin or other seizure meds)</a:t>
            </a:r>
          </a:p>
          <a:p>
            <a:pPr eaLnBrk="1" hangingPunct="1">
              <a:spcBef>
                <a:spcPct val="0"/>
              </a:spcBef>
              <a:buClrTx/>
              <a:buSzTx/>
              <a:buFontTx/>
              <a:buNone/>
            </a:pPr>
            <a:endParaRPr lang="en-US" altLang="en-US" sz="2000" dirty="0">
              <a:solidFill>
                <a:srgbClr val="B2B2B2"/>
              </a:solidFill>
            </a:endParaRPr>
          </a:p>
          <a:p>
            <a:pPr eaLnBrk="1" hangingPunct="1">
              <a:spcBef>
                <a:spcPct val="0"/>
              </a:spcBef>
              <a:buClrTx/>
              <a:buSzTx/>
              <a:buFontTx/>
              <a:buNone/>
            </a:pPr>
            <a:r>
              <a:rPr lang="en-US" altLang="en-US" sz="2000" dirty="0">
                <a:solidFill>
                  <a:schemeClr val="bg1">
                    <a:lumMod val="75000"/>
                  </a:schemeClr>
                </a:solidFill>
              </a:rPr>
              <a:t>--</a:t>
            </a:r>
            <a:r>
              <a:rPr lang="en-US" altLang="en-US" sz="2800" b="1" i="1" dirty="0">
                <a:solidFill>
                  <a:schemeClr val="bg1">
                    <a:lumMod val="75000"/>
                  </a:schemeClr>
                </a:solidFill>
              </a:rPr>
              <a:t>D</a:t>
            </a:r>
            <a:r>
              <a:rPr lang="en-US" altLang="en-US" sz="2000" i="1" dirty="0">
                <a:solidFill>
                  <a:schemeClr val="bg1">
                    <a:lumMod val="75000"/>
                  </a:schemeClr>
                </a:solidFill>
              </a:rPr>
              <a:t>e </a:t>
            </a:r>
            <a:r>
              <a:rPr lang="en-US" altLang="en-US" sz="2000" i="1" dirty="0" err="1">
                <a:solidFill>
                  <a:schemeClr val="bg1">
                    <a:lumMod val="75000"/>
                  </a:schemeClr>
                </a:solidFill>
              </a:rPr>
              <a:t>Morsier</a:t>
            </a:r>
            <a:r>
              <a:rPr lang="en-US" altLang="en-US" sz="2000" i="1" dirty="0">
                <a:solidFill>
                  <a:schemeClr val="bg1">
                    <a:lumMod val="75000"/>
                  </a:schemeClr>
                </a:solidFill>
              </a:rPr>
              <a:t> syndrome</a:t>
            </a:r>
          </a:p>
        </p:txBody>
      </p:sp>
      <p:sp>
        <p:nvSpPr>
          <p:cNvPr id="74761" name="Text Box 10">
            <a:extLst>
              <a:ext uri="{FF2B5EF4-FFF2-40B4-BE49-F238E27FC236}">
                <a16:creationId xmlns:a16="http://schemas.microsoft.com/office/drawing/2014/main" id="{9B2E290E-85BC-4DAA-82AF-F52D6321209E}"/>
              </a:ext>
            </a:extLst>
          </p:cNvPr>
          <p:cNvSpPr txBox="1">
            <a:spLocks noChangeArrowheads="1"/>
          </p:cNvSpPr>
          <p:nvPr/>
        </p:nvSpPr>
        <p:spPr bwMode="auto">
          <a:xfrm>
            <a:off x="1597025" y="1171969"/>
            <a:ext cx="6688137" cy="1569660"/>
          </a:xfrm>
          <a:prstGeom prst="rect">
            <a:avLst/>
          </a:prstGeom>
          <a:solidFill>
            <a:srgbClr val="FFFF00"/>
          </a:solidFill>
          <a:ln w="9525">
            <a:noFill/>
            <a:miter lim="800000"/>
            <a:headEnd/>
            <a:tailEnd/>
          </a:ln>
          <a:effec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i="1" dirty="0">
                <a:solidFill>
                  <a:schemeClr val="bg1">
                    <a:lumMod val="75000"/>
                  </a:schemeClr>
                </a:solidFill>
              </a:rPr>
              <a:t>Of the four, which is the most common cause of optic nerve hypoplasia?</a:t>
            </a:r>
          </a:p>
          <a:p>
            <a:pPr eaLnBrk="1" hangingPunct="1">
              <a:spcBef>
                <a:spcPct val="0"/>
              </a:spcBef>
              <a:buClrTx/>
              <a:buSzTx/>
              <a:buFontTx/>
              <a:buNone/>
            </a:pPr>
            <a:r>
              <a:rPr lang="en-US" altLang="en-US" sz="1600" dirty="0">
                <a:solidFill>
                  <a:schemeClr val="bg1">
                    <a:lumMod val="75000"/>
                  </a:schemeClr>
                </a:solidFill>
              </a:rPr>
              <a:t>Diabetes</a:t>
            </a:r>
          </a:p>
          <a:p>
            <a:pPr eaLnBrk="1" hangingPunct="1">
              <a:spcBef>
                <a:spcPct val="0"/>
              </a:spcBef>
              <a:buClrTx/>
              <a:buSzTx/>
              <a:buFontTx/>
              <a:buNone/>
            </a:pPr>
            <a:endParaRPr lang="en-US" altLang="en-US" sz="1600" dirty="0">
              <a:solidFill>
                <a:schemeClr val="bg1">
                  <a:lumMod val="75000"/>
                </a:schemeClr>
              </a:solidFill>
            </a:endParaRPr>
          </a:p>
          <a:p>
            <a:pPr eaLnBrk="1" hangingPunct="1">
              <a:spcBef>
                <a:spcPct val="0"/>
              </a:spcBef>
              <a:buClrTx/>
              <a:buSzTx/>
              <a:buFontTx/>
              <a:buNone/>
            </a:pPr>
            <a:r>
              <a:rPr lang="en-US" altLang="en-US" sz="1600" i="1" dirty="0">
                <a:solidFill>
                  <a:schemeClr val="bg1">
                    <a:lumMod val="75000"/>
                  </a:schemeClr>
                </a:solidFill>
              </a:rPr>
              <a:t>Maternal diabetes is notorious for causing a specific pattern of optic nerve hypoplasia—what is it?</a:t>
            </a:r>
          </a:p>
          <a:p>
            <a:pPr eaLnBrk="1" hangingPunct="1">
              <a:spcBef>
                <a:spcPct val="0"/>
              </a:spcBef>
              <a:buClrTx/>
              <a:buSzTx/>
              <a:buFontTx/>
              <a:buNone/>
            </a:pPr>
            <a:r>
              <a:rPr lang="en-US" altLang="en-US" sz="1600" b="1" dirty="0">
                <a:solidFill>
                  <a:srgbClr val="0000FF"/>
                </a:solidFill>
              </a:rPr>
              <a:t>Superior segmental optic nerve hypoplasia (SSONH)</a:t>
            </a:r>
          </a:p>
        </p:txBody>
      </p:sp>
      <p:sp>
        <p:nvSpPr>
          <p:cNvPr id="74762" name="Rectangle 13">
            <a:extLst>
              <a:ext uri="{FF2B5EF4-FFF2-40B4-BE49-F238E27FC236}">
                <a16:creationId xmlns:a16="http://schemas.microsoft.com/office/drawing/2014/main" id="{7E2C7F48-932C-4256-8374-50810490C21F}"/>
              </a:ext>
            </a:extLst>
          </p:cNvPr>
          <p:cNvSpPr>
            <a:spLocks noChangeArrowheads="1"/>
          </p:cNvSpPr>
          <p:nvPr/>
        </p:nvSpPr>
        <p:spPr bwMode="auto">
          <a:xfrm>
            <a:off x="457200" y="122238"/>
            <a:ext cx="7543800" cy="8683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b"/>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ct val="85000"/>
              </a:lnSpc>
              <a:spcBef>
                <a:spcPct val="0"/>
              </a:spcBef>
              <a:buClrTx/>
              <a:buSzTx/>
              <a:buFontTx/>
              <a:buNone/>
            </a:pPr>
            <a:r>
              <a:rPr lang="en-US" altLang="en-US" sz="3200" b="1" dirty="0">
                <a:solidFill>
                  <a:schemeClr val="tx2"/>
                </a:solidFill>
              </a:rPr>
              <a:t>Developmental Abnormalities of the Optic Nerve Head</a:t>
            </a:r>
            <a:endParaRPr lang="en-US" altLang="en-US" sz="3200" dirty="0">
              <a:solidFill>
                <a:schemeClr val="tx2"/>
              </a:solidFill>
            </a:endParaRPr>
          </a:p>
        </p:txBody>
      </p:sp>
      <p:sp>
        <p:nvSpPr>
          <p:cNvPr id="74763" name="Slide Number Placeholder 1">
            <a:extLst>
              <a:ext uri="{FF2B5EF4-FFF2-40B4-BE49-F238E27FC236}">
                <a16:creationId xmlns:a16="http://schemas.microsoft.com/office/drawing/2014/main" id="{2259DA07-D042-4623-AE1C-EDFA7EF12FB9}"/>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0C1A7F1E-CD61-4399-B8A0-10169CB14638}" type="slidenum">
              <a:rPr lang="en-US" altLang="en-US" sz="1000"/>
              <a:pPr>
                <a:spcBef>
                  <a:spcPct val="0"/>
                </a:spcBef>
                <a:buClrTx/>
                <a:buSzTx/>
                <a:buFontTx/>
                <a:buNone/>
              </a:pPr>
              <a:t>187</a:t>
            </a:fld>
            <a:endParaRPr lang="en-US" altLang="en-US" sz="1000"/>
          </a:p>
        </p:txBody>
      </p:sp>
      <p:sp>
        <p:nvSpPr>
          <p:cNvPr id="2" name="Oval 1">
            <a:extLst>
              <a:ext uri="{FF2B5EF4-FFF2-40B4-BE49-F238E27FC236}">
                <a16:creationId xmlns:a16="http://schemas.microsoft.com/office/drawing/2014/main" id="{00D3FAF1-1498-475C-872E-40EF87BB7CE5}"/>
              </a:ext>
            </a:extLst>
          </p:cNvPr>
          <p:cNvSpPr/>
          <p:nvPr/>
        </p:nvSpPr>
        <p:spPr>
          <a:xfrm>
            <a:off x="1622425" y="3493139"/>
            <a:ext cx="1482006" cy="695325"/>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TextBox 11">
            <a:extLst>
              <a:ext uri="{FF2B5EF4-FFF2-40B4-BE49-F238E27FC236}">
                <a16:creationId xmlns:a16="http://schemas.microsoft.com/office/drawing/2014/main" id="{20622758-EF76-4A29-8717-E05D1A31F4B4}"/>
              </a:ext>
            </a:extLst>
          </p:cNvPr>
          <p:cNvSpPr txBox="1"/>
          <p:nvPr/>
        </p:nvSpPr>
        <p:spPr>
          <a:xfrm>
            <a:off x="990600" y="2922998"/>
            <a:ext cx="6806208" cy="2031325"/>
          </a:xfrm>
          <a:prstGeom prst="rect">
            <a:avLst/>
          </a:prstGeom>
          <a:solidFill>
            <a:schemeClr val="accent5">
              <a:lumMod val="75000"/>
            </a:schemeClr>
          </a:solidFill>
        </p:spPr>
        <p:txBody>
          <a:bodyPr wrap="square" rtlCol="0">
            <a:spAutoFit/>
          </a:bodyPr>
          <a:lstStyle/>
          <a:p>
            <a:r>
              <a:rPr lang="en-US" sz="1400" i="1" dirty="0">
                <a:solidFill>
                  <a:srgbClr val="0000FF"/>
                </a:solidFill>
              </a:rPr>
              <a:t>What is the appearance of the nerve head in SSONH?</a:t>
            </a:r>
            <a:endParaRPr lang="en-US" sz="1400" i="1" dirty="0">
              <a:solidFill>
                <a:schemeClr val="accent5">
                  <a:lumMod val="75000"/>
                </a:schemeClr>
              </a:solidFill>
            </a:endParaRPr>
          </a:p>
          <a:p>
            <a:r>
              <a:rPr lang="en-US" sz="1400" dirty="0">
                <a:solidFill>
                  <a:schemeClr val="accent5">
                    <a:lumMod val="75000"/>
                  </a:schemeClr>
                </a:solidFill>
              </a:rPr>
              <a:t>Pretty much what you would expect based on the name--a normal-appearing nerve save for a thin superior rim, with associated thinning of the superior nerve fiber layer</a:t>
            </a:r>
          </a:p>
          <a:p>
            <a:endParaRPr lang="en-US" sz="1400" i="1" dirty="0">
              <a:solidFill>
                <a:schemeClr val="accent5">
                  <a:lumMod val="75000"/>
                </a:schemeClr>
              </a:solidFill>
            </a:endParaRPr>
          </a:p>
          <a:p>
            <a:r>
              <a:rPr lang="en-US" sz="1400" i="1" dirty="0">
                <a:solidFill>
                  <a:schemeClr val="accent5">
                    <a:lumMod val="75000"/>
                  </a:schemeClr>
                </a:solidFill>
              </a:rPr>
              <a:t>Does DM-induced SSONH tend to be unilateral, or bilateral?</a:t>
            </a:r>
          </a:p>
          <a:p>
            <a:r>
              <a:rPr lang="en-US" sz="1400" dirty="0">
                <a:solidFill>
                  <a:schemeClr val="accent5">
                    <a:lumMod val="75000"/>
                  </a:schemeClr>
                </a:solidFill>
              </a:rPr>
              <a:t>Bilateral</a:t>
            </a:r>
          </a:p>
          <a:p>
            <a:endParaRPr lang="en-US" sz="1400" dirty="0">
              <a:solidFill>
                <a:schemeClr val="accent5">
                  <a:lumMod val="75000"/>
                </a:schemeClr>
              </a:solidFill>
            </a:endParaRPr>
          </a:p>
          <a:p>
            <a:r>
              <a:rPr lang="en-US" sz="1400" i="1" dirty="0">
                <a:solidFill>
                  <a:schemeClr val="accent5">
                    <a:lumMod val="75000"/>
                  </a:schemeClr>
                </a:solidFill>
              </a:rPr>
              <a:t>What pattern of VF loss is associated with SSONH?</a:t>
            </a:r>
          </a:p>
          <a:p>
            <a:r>
              <a:rPr lang="en-US" sz="1400" dirty="0">
                <a:solidFill>
                  <a:schemeClr val="accent5">
                    <a:lumMod val="75000"/>
                  </a:schemeClr>
                </a:solidFill>
              </a:rPr>
              <a:t>Bitemporal </a:t>
            </a:r>
            <a:r>
              <a:rPr lang="en-US" sz="1400" b="1" dirty="0">
                <a:solidFill>
                  <a:schemeClr val="accent5">
                    <a:lumMod val="75000"/>
                  </a:schemeClr>
                </a:solidFill>
              </a:rPr>
              <a:t>inferior</a:t>
            </a:r>
            <a:r>
              <a:rPr lang="en-US" sz="1400" dirty="0">
                <a:solidFill>
                  <a:schemeClr val="accent5">
                    <a:lumMod val="75000"/>
                  </a:schemeClr>
                </a:solidFill>
              </a:rPr>
              <a:t> loss that doesn’t respect the vertical midline</a:t>
            </a:r>
          </a:p>
        </p:txBody>
      </p:sp>
    </p:spTree>
    <p:extLst>
      <p:ext uri="{BB962C8B-B14F-4D97-AF65-F5344CB8AC3E}">
        <p14:creationId xmlns:p14="http://schemas.microsoft.com/office/powerpoint/2010/main" val="3875580017"/>
      </p:ext>
    </p:extLst>
  </p:cSld>
  <p:clrMapOvr>
    <a:masterClrMapping/>
  </p:clrMapOvr>
</p:sld>
</file>

<file path=ppt/slides/slide1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5" name="Text Box 4">
            <a:extLst>
              <a:ext uri="{FF2B5EF4-FFF2-40B4-BE49-F238E27FC236}">
                <a16:creationId xmlns:a16="http://schemas.microsoft.com/office/drawing/2014/main" id="{8559C0C4-C2B0-4E98-907B-E4EAB4B6929E}"/>
              </a:ext>
            </a:extLst>
          </p:cNvPr>
          <p:cNvSpPr txBox="1">
            <a:spLocks noChangeArrowheads="1"/>
          </p:cNvSpPr>
          <p:nvPr/>
        </p:nvSpPr>
        <p:spPr bwMode="auto">
          <a:xfrm>
            <a:off x="1622425" y="1828800"/>
            <a:ext cx="7140575" cy="36909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400" dirty="0">
                <a:solidFill>
                  <a:schemeClr val="bg1">
                    <a:lumMod val="75000"/>
                  </a:schemeClr>
                </a:solidFill>
              </a:rPr>
              <a:t>What are the</a:t>
            </a:r>
            <a:r>
              <a:rPr lang="en-US" altLang="en-US" sz="3600" b="1" i="1" dirty="0">
                <a:solidFill>
                  <a:schemeClr val="bg1">
                    <a:lumMod val="75000"/>
                  </a:schemeClr>
                </a:solidFill>
              </a:rPr>
              <a:t> 4 D’s </a:t>
            </a:r>
            <a:r>
              <a:rPr lang="en-US" altLang="en-US" sz="2400" dirty="0">
                <a:solidFill>
                  <a:schemeClr val="bg1">
                    <a:lumMod val="75000"/>
                  </a:schemeClr>
                </a:solidFill>
              </a:rPr>
              <a:t>of optic nerve hypoplasia?</a:t>
            </a:r>
            <a:endParaRPr lang="en-US" altLang="en-US" sz="3600" dirty="0">
              <a:solidFill>
                <a:schemeClr val="bg1">
                  <a:lumMod val="75000"/>
                </a:schemeClr>
              </a:solidFill>
            </a:endParaRPr>
          </a:p>
          <a:p>
            <a:pPr eaLnBrk="1" hangingPunct="1">
              <a:spcBef>
                <a:spcPct val="0"/>
              </a:spcBef>
              <a:buClrTx/>
              <a:buSzTx/>
              <a:buFontTx/>
              <a:buNone/>
            </a:pPr>
            <a:endParaRPr lang="en-US" altLang="en-US" sz="2800" dirty="0">
              <a:solidFill>
                <a:schemeClr val="bg1">
                  <a:lumMod val="75000"/>
                </a:schemeClr>
              </a:solidFill>
            </a:endParaRPr>
          </a:p>
          <a:p>
            <a:pPr eaLnBrk="1" hangingPunct="1">
              <a:spcBef>
                <a:spcPct val="0"/>
              </a:spcBef>
              <a:buClrTx/>
              <a:buSzTx/>
              <a:buFontTx/>
              <a:buNone/>
            </a:pPr>
            <a:r>
              <a:rPr lang="en-US" altLang="en-US" sz="2000" dirty="0">
                <a:solidFill>
                  <a:schemeClr val="bg1">
                    <a:lumMod val="75000"/>
                  </a:schemeClr>
                </a:solidFill>
              </a:rPr>
              <a:t>--</a:t>
            </a:r>
            <a:r>
              <a:rPr lang="en-US" altLang="en-US" sz="2800" b="1" i="1" dirty="0">
                <a:solidFill>
                  <a:schemeClr val="bg1">
                    <a:lumMod val="75000"/>
                  </a:schemeClr>
                </a:solidFill>
              </a:rPr>
              <a:t>D</a:t>
            </a:r>
            <a:r>
              <a:rPr lang="en-US" altLang="en-US" sz="2000" i="1" dirty="0">
                <a:solidFill>
                  <a:schemeClr val="bg1">
                    <a:lumMod val="75000"/>
                  </a:schemeClr>
                </a:solidFill>
              </a:rPr>
              <a:t>rink</a:t>
            </a:r>
            <a:r>
              <a:rPr lang="en-US" altLang="en-US" sz="2000" dirty="0">
                <a:solidFill>
                  <a:schemeClr val="bg1">
                    <a:lumMod val="75000"/>
                  </a:schemeClr>
                </a:solidFill>
              </a:rPr>
              <a:t> (</a:t>
            </a:r>
            <a:r>
              <a:rPr lang="en-US" altLang="en-US" sz="2000" dirty="0" err="1">
                <a:solidFill>
                  <a:schemeClr val="bg1">
                    <a:lumMod val="75000"/>
                  </a:schemeClr>
                </a:solidFill>
              </a:rPr>
              <a:t>ie</a:t>
            </a:r>
            <a:r>
              <a:rPr lang="en-US" altLang="en-US" sz="2000" dirty="0">
                <a:solidFill>
                  <a:schemeClr val="bg1">
                    <a:lumMod val="75000"/>
                  </a:schemeClr>
                </a:solidFill>
              </a:rPr>
              <a:t>, heavy EtOH consumption during pregnancy)</a:t>
            </a:r>
          </a:p>
          <a:p>
            <a:pPr eaLnBrk="1" hangingPunct="1">
              <a:spcBef>
                <a:spcPct val="0"/>
              </a:spcBef>
              <a:buClrTx/>
              <a:buSzTx/>
              <a:buFontTx/>
              <a:buNone/>
            </a:pPr>
            <a:endParaRPr lang="en-US" altLang="en-US" sz="2000" dirty="0">
              <a:solidFill>
                <a:srgbClr val="B2B2B2"/>
              </a:solidFill>
            </a:endParaRPr>
          </a:p>
          <a:p>
            <a:pPr eaLnBrk="1" hangingPunct="1">
              <a:spcBef>
                <a:spcPct val="0"/>
              </a:spcBef>
              <a:buClrTx/>
              <a:buSzTx/>
              <a:buFontTx/>
              <a:buNone/>
            </a:pPr>
            <a:r>
              <a:rPr lang="en-US" altLang="en-US" sz="2000" dirty="0">
                <a:solidFill>
                  <a:schemeClr val="bg1">
                    <a:lumMod val="75000"/>
                  </a:schemeClr>
                </a:solidFill>
              </a:rPr>
              <a:t>--</a:t>
            </a:r>
            <a:r>
              <a:rPr lang="en-US" altLang="en-US" sz="2800" b="1" i="1" dirty="0">
                <a:solidFill>
                  <a:srgbClr val="0000FF"/>
                </a:solidFill>
              </a:rPr>
              <a:t>D</a:t>
            </a:r>
            <a:r>
              <a:rPr lang="en-US" altLang="en-US" sz="2000" i="1" dirty="0">
                <a:solidFill>
                  <a:srgbClr val="0000FF"/>
                </a:solidFill>
              </a:rPr>
              <a:t>iabetes</a:t>
            </a:r>
            <a:endParaRPr lang="en-US" altLang="en-US" sz="2000" dirty="0">
              <a:solidFill>
                <a:srgbClr val="0000FF"/>
              </a:solidFill>
            </a:endParaRPr>
          </a:p>
          <a:p>
            <a:pPr eaLnBrk="1" hangingPunct="1">
              <a:spcBef>
                <a:spcPct val="0"/>
              </a:spcBef>
              <a:buClrTx/>
              <a:buSzTx/>
              <a:buFontTx/>
              <a:buNone/>
            </a:pPr>
            <a:endParaRPr lang="en-US" altLang="en-US" sz="2000" dirty="0">
              <a:solidFill>
                <a:schemeClr val="bg2"/>
              </a:solidFill>
            </a:endParaRPr>
          </a:p>
          <a:p>
            <a:pPr eaLnBrk="1" hangingPunct="1">
              <a:spcBef>
                <a:spcPct val="0"/>
              </a:spcBef>
              <a:buClrTx/>
              <a:buSzTx/>
              <a:buFontTx/>
              <a:buNone/>
            </a:pPr>
            <a:r>
              <a:rPr lang="en-US" altLang="en-US" sz="2000" dirty="0">
                <a:solidFill>
                  <a:srgbClr val="B2B2B2"/>
                </a:solidFill>
              </a:rPr>
              <a:t>--</a:t>
            </a:r>
            <a:r>
              <a:rPr lang="en-US" altLang="en-US" sz="2800" b="1" i="1" dirty="0">
                <a:solidFill>
                  <a:srgbClr val="B2B2B2"/>
                </a:solidFill>
              </a:rPr>
              <a:t>D</a:t>
            </a:r>
            <a:r>
              <a:rPr lang="en-US" altLang="en-US" sz="2000" i="1" dirty="0">
                <a:solidFill>
                  <a:srgbClr val="B2B2B2"/>
                </a:solidFill>
              </a:rPr>
              <a:t>rugs</a:t>
            </a:r>
            <a:r>
              <a:rPr lang="en-US" altLang="en-US" sz="2000" dirty="0">
                <a:solidFill>
                  <a:srgbClr val="B2B2B2"/>
                </a:solidFill>
              </a:rPr>
              <a:t> (especially </a:t>
            </a:r>
            <a:r>
              <a:rPr lang="en-US" altLang="en-US" sz="2800" b="1" i="1" dirty="0">
                <a:solidFill>
                  <a:srgbClr val="B2B2B2"/>
                </a:solidFill>
              </a:rPr>
              <a:t>D</a:t>
            </a:r>
            <a:r>
              <a:rPr lang="en-US" altLang="en-US" sz="2000" dirty="0">
                <a:solidFill>
                  <a:srgbClr val="B2B2B2"/>
                </a:solidFill>
              </a:rPr>
              <a:t>ilantin or other seizure meds)</a:t>
            </a:r>
          </a:p>
          <a:p>
            <a:pPr eaLnBrk="1" hangingPunct="1">
              <a:spcBef>
                <a:spcPct val="0"/>
              </a:spcBef>
              <a:buClrTx/>
              <a:buSzTx/>
              <a:buFontTx/>
              <a:buNone/>
            </a:pPr>
            <a:endParaRPr lang="en-US" altLang="en-US" sz="2000" dirty="0">
              <a:solidFill>
                <a:srgbClr val="B2B2B2"/>
              </a:solidFill>
            </a:endParaRPr>
          </a:p>
          <a:p>
            <a:pPr eaLnBrk="1" hangingPunct="1">
              <a:spcBef>
                <a:spcPct val="0"/>
              </a:spcBef>
              <a:buClrTx/>
              <a:buSzTx/>
              <a:buFontTx/>
              <a:buNone/>
            </a:pPr>
            <a:r>
              <a:rPr lang="en-US" altLang="en-US" sz="2000" dirty="0">
                <a:solidFill>
                  <a:schemeClr val="bg1">
                    <a:lumMod val="75000"/>
                  </a:schemeClr>
                </a:solidFill>
              </a:rPr>
              <a:t>--</a:t>
            </a:r>
            <a:r>
              <a:rPr lang="en-US" altLang="en-US" sz="2800" b="1" i="1" dirty="0">
                <a:solidFill>
                  <a:schemeClr val="bg1">
                    <a:lumMod val="75000"/>
                  </a:schemeClr>
                </a:solidFill>
              </a:rPr>
              <a:t>D</a:t>
            </a:r>
            <a:r>
              <a:rPr lang="en-US" altLang="en-US" sz="2000" i="1" dirty="0">
                <a:solidFill>
                  <a:schemeClr val="bg1">
                    <a:lumMod val="75000"/>
                  </a:schemeClr>
                </a:solidFill>
              </a:rPr>
              <a:t>e </a:t>
            </a:r>
            <a:r>
              <a:rPr lang="en-US" altLang="en-US" sz="2000" i="1" dirty="0" err="1">
                <a:solidFill>
                  <a:schemeClr val="bg1">
                    <a:lumMod val="75000"/>
                  </a:schemeClr>
                </a:solidFill>
              </a:rPr>
              <a:t>Morsier</a:t>
            </a:r>
            <a:r>
              <a:rPr lang="en-US" altLang="en-US" sz="2000" i="1" dirty="0">
                <a:solidFill>
                  <a:schemeClr val="bg1">
                    <a:lumMod val="75000"/>
                  </a:schemeClr>
                </a:solidFill>
              </a:rPr>
              <a:t> syndrome</a:t>
            </a:r>
          </a:p>
        </p:txBody>
      </p:sp>
      <p:sp>
        <p:nvSpPr>
          <p:cNvPr id="74761" name="Text Box 10">
            <a:extLst>
              <a:ext uri="{FF2B5EF4-FFF2-40B4-BE49-F238E27FC236}">
                <a16:creationId xmlns:a16="http://schemas.microsoft.com/office/drawing/2014/main" id="{9B2E290E-85BC-4DAA-82AF-F52D6321209E}"/>
              </a:ext>
            </a:extLst>
          </p:cNvPr>
          <p:cNvSpPr txBox="1">
            <a:spLocks noChangeArrowheads="1"/>
          </p:cNvSpPr>
          <p:nvPr/>
        </p:nvSpPr>
        <p:spPr bwMode="auto">
          <a:xfrm>
            <a:off x="1597025" y="1171969"/>
            <a:ext cx="6688137" cy="1569660"/>
          </a:xfrm>
          <a:prstGeom prst="rect">
            <a:avLst/>
          </a:prstGeom>
          <a:solidFill>
            <a:srgbClr val="FFFF00"/>
          </a:solidFill>
          <a:ln w="9525">
            <a:noFill/>
            <a:miter lim="800000"/>
            <a:headEnd/>
            <a:tailEnd/>
          </a:ln>
          <a:effec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i="1" dirty="0">
                <a:solidFill>
                  <a:schemeClr val="bg1">
                    <a:lumMod val="75000"/>
                  </a:schemeClr>
                </a:solidFill>
              </a:rPr>
              <a:t>Of the four, which is the most common cause of optic nerve hypoplasia?</a:t>
            </a:r>
          </a:p>
          <a:p>
            <a:pPr eaLnBrk="1" hangingPunct="1">
              <a:spcBef>
                <a:spcPct val="0"/>
              </a:spcBef>
              <a:buClrTx/>
              <a:buSzTx/>
              <a:buFontTx/>
              <a:buNone/>
            </a:pPr>
            <a:r>
              <a:rPr lang="en-US" altLang="en-US" sz="1600" dirty="0">
                <a:solidFill>
                  <a:schemeClr val="bg1">
                    <a:lumMod val="75000"/>
                  </a:schemeClr>
                </a:solidFill>
              </a:rPr>
              <a:t>Diabetes</a:t>
            </a:r>
          </a:p>
          <a:p>
            <a:pPr eaLnBrk="1" hangingPunct="1">
              <a:spcBef>
                <a:spcPct val="0"/>
              </a:spcBef>
              <a:buClrTx/>
              <a:buSzTx/>
              <a:buFontTx/>
              <a:buNone/>
            </a:pPr>
            <a:endParaRPr lang="en-US" altLang="en-US" sz="1600" dirty="0">
              <a:solidFill>
                <a:schemeClr val="bg1">
                  <a:lumMod val="75000"/>
                </a:schemeClr>
              </a:solidFill>
            </a:endParaRPr>
          </a:p>
          <a:p>
            <a:pPr eaLnBrk="1" hangingPunct="1">
              <a:spcBef>
                <a:spcPct val="0"/>
              </a:spcBef>
              <a:buClrTx/>
              <a:buSzTx/>
              <a:buFontTx/>
              <a:buNone/>
            </a:pPr>
            <a:r>
              <a:rPr lang="en-US" altLang="en-US" sz="1600" i="1" dirty="0">
                <a:solidFill>
                  <a:schemeClr val="bg1">
                    <a:lumMod val="75000"/>
                  </a:schemeClr>
                </a:solidFill>
              </a:rPr>
              <a:t>Maternal diabetes is notorious for causing a specific pattern of optic nerve hypoplasia—what is it?</a:t>
            </a:r>
          </a:p>
          <a:p>
            <a:pPr eaLnBrk="1" hangingPunct="1">
              <a:spcBef>
                <a:spcPct val="0"/>
              </a:spcBef>
              <a:buClrTx/>
              <a:buSzTx/>
              <a:buFontTx/>
              <a:buNone/>
            </a:pPr>
            <a:r>
              <a:rPr lang="en-US" altLang="en-US" sz="1600" b="1" dirty="0">
                <a:solidFill>
                  <a:srgbClr val="0000FF"/>
                </a:solidFill>
              </a:rPr>
              <a:t>Superior segmental optic nerve hypoplasia (SSONH)</a:t>
            </a:r>
          </a:p>
        </p:txBody>
      </p:sp>
      <p:sp>
        <p:nvSpPr>
          <p:cNvPr id="74762" name="Rectangle 13">
            <a:extLst>
              <a:ext uri="{FF2B5EF4-FFF2-40B4-BE49-F238E27FC236}">
                <a16:creationId xmlns:a16="http://schemas.microsoft.com/office/drawing/2014/main" id="{7E2C7F48-932C-4256-8374-50810490C21F}"/>
              </a:ext>
            </a:extLst>
          </p:cNvPr>
          <p:cNvSpPr>
            <a:spLocks noChangeArrowheads="1"/>
          </p:cNvSpPr>
          <p:nvPr/>
        </p:nvSpPr>
        <p:spPr bwMode="auto">
          <a:xfrm>
            <a:off x="457200" y="122238"/>
            <a:ext cx="7543800" cy="8683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b"/>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ct val="85000"/>
              </a:lnSpc>
              <a:spcBef>
                <a:spcPct val="0"/>
              </a:spcBef>
              <a:buClrTx/>
              <a:buSzTx/>
              <a:buFontTx/>
              <a:buNone/>
            </a:pPr>
            <a:r>
              <a:rPr lang="en-US" altLang="en-US" sz="3200" b="1" dirty="0">
                <a:solidFill>
                  <a:schemeClr val="tx2"/>
                </a:solidFill>
              </a:rPr>
              <a:t>Developmental Abnormalities of the Optic Nerve Head</a:t>
            </a:r>
            <a:endParaRPr lang="en-US" altLang="en-US" sz="3200" dirty="0">
              <a:solidFill>
                <a:schemeClr val="tx2"/>
              </a:solidFill>
            </a:endParaRPr>
          </a:p>
        </p:txBody>
      </p:sp>
      <p:sp>
        <p:nvSpPr>
          <p:cNvPr id="74763" name="Slide Number Placeholder 1">
            <a:extLst>
              <a:ext uri="{FF2B5EF4-FFF2-40B4-BE49-F238E27FC236}">
                <a16:creationId xmlns:a16="http://schemas.microsoft.com/office/drawing/2014/main" id="{2259DA07-D042-4623-AE1C-EDFA7EF12FB9}"/>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0C1A7F1E-CD61-4399-B8A0-10169CB14638}" type="slidenum">
              <a:rPr lang="en-US" altLang="en-US" sz="1000"/>
              <a:pPr>
                <a:spcBef>
                  <a:spcPct val="0"/>
                </a:spcBef>
                <a:buClrTx/>
                <a:buSzTx/>
                <a:buFontTx/>
                <a:buNone/>
              </a:pPr>
              <a:t>188</a:t>
            </a:fld>
            <a:endParaRPr lang="en-US" altLang="en-US" sz="1000"/>
          </a:p>
        </p:txBody>
      </p:sp>
      <p:sp>
        <p:nvSpPr>
          <p:cNvPr id="2" name="Oval 1">
            <a:extLst>
              <a:ext uri="{FF2B5EF4-FFF2-40B4-BE49-F238E27FC236}">
                <a16:creationId xmlns:a16="http://schemas.microsoft.com/office/drawing/2014/main" id="{00D3FAF1-1498-475C-872E-40EF87BB7CE5}"/>
              </a:ext>
            </a:extLst>
          </p:cNvPr>
          <p:cNvSpPr/>
          <p:nvPr/>
        </p:nvSpPr>
        <p:spPr>
          <a:xfrm>
            <a:off x="1622425" y="3493139"/>
            <a:ext cx="1482006" cy="695325"/>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TextBox 11">
            <a:extLst>
              <a:ext uri="{FF2B5EF4-FFF2-40B4-BE49-F238E27FC236}">
                <a16:creationId xmlns:a16="http://schemas.microsoft.com/office/drawing/2014/main" id="{20622758-EF76-4A29-8717-E05D1A31F4B4}"/>
              </a:ext>
            </a:extLst>
          </p:cNvPr>
          <p:cNvSpPr txBox="1"/>
          <p:nvPr/>
        </p:nvSpPr>
        <p:spPr>
          <a:xfrm>
            <a:off x="990600" y="2922998"/>
            <a:ext cx="6806208" cy="2031325"/>
          </a:xfrm>
          <a:prstGeom prst="rect">
            <a:avLst/>
          </a:prstGeom>
          <a:solidFill>
            <a:schemeClr val="accent5">
              <a:lumMod val="75000"/>
            </a:schemeClr>
          </a:solidFill>
        </p:spPr>
        <p:txBody>
          <a:bodyPr wrap="square" rtlCol="0">
            <a:spAutoFit/>
          </a:bodyPr>
          <a:lstStyle/>
          <a:p>
            <a:r>
              <a:rPr lang="en-US" sz="1400" i="1" dirty="0">
                <a:solidFill>
                  <a:srgbClr val="0000FF"/>
                </a:solidFill>
              </a:rPr>
              <a:t>What is the appearance of the nerve head in SSONH?</a:t>
            </a:r>
          </a:p>
          <a:p>
            <a:r>
              <a:rPr lang="en-US" sz="1400" dirty="0">
                <a:solidFill>
                  <a:srgbClr val="0000FF"/>
                </a:solidFill>
              </a:rPr>
              <a:t>Pretty much what you would expect based on the name--a normal-appearing nerve save for a thin superior rim, with associated thinning of the superior nerve fiber layer</a:t>
            </a:r>
          </a:p>
          <a:p>
            <a:endParaRPr lang="en-US" sz="1400" i="1" dirty="0">
              <a:solidFill>
                <a:schemeClr val="accent5">
                  <a:lumMod val="75000"/>
                </a:schemeClr>
              </a:solidFill>
            </a:endParaRPr>
          </a:p>
          <a:p>
            <a:r>
              <a:rPr lang="en-US" sz="1400" i="1" dirty="0">
                <a:solidFill>
                  <a:schemeClr val="accent5">
                    <a:lumMod val="75000"/>
                  </a:schemeClr>
                </a:solidFill>
              </a:rPr>
              <a:t>Does DM-induced SSONH tend to be unilateral, or bilateral?</a:t>
            </a:r>
          </a:p>
          <a:p>
            <a:r>
              <a:rPr lang="en-US" sz="1400" dirty="0">
                <a:solidFill>
                  <a:schemeClr val="accent5">
                    <a:lumMod val="75000"/>
                  </a:schemeClr>
                </a:solidFill>
              </a:rPr>
              <a:t>Bilateral</a:t>
            </a:r>
          </a:p>
          <a:p>
            <a:endParaRPr lang="en-US" sz="1400" dirty="0">
              <a:solidFill>
                <a:schemeClr val="accent5">
                  <a:lumMod val="75000"/>
                </a:schemeClr>
              </a:solidFill>
            </a:endParaRPr>
          </a:p>
          <a:p>
            <a:r>
              <a:rPr lang="en-US" sz="1400" i="1" dirty="0">
                <a:solidFill>
                  <a:schemeClr val="accent5">
                    <a:lumMod val="75000"/>
                  </a:schemeClr>
                </a:solidFill>
              </a:rPr>
              <a:t>What pattern of VF loss is associated with SSONH?</a:t>
            </a:r>
          </a:p>
          <a:p>
            <a:r>
              <a:rPr lang="en-US" sz="1400" dirty="0">
                <a:solidFill>
                  <a:schemeClr val="accent5">
                    <a:lumMod val="75000"/>
                  </a:schemeClr>
                </a:solidFill>
              </a:rPr>
              <a:t>Bitemporal </a:t>
            </a:r>
            <a:r>
              <a:rPr lang="en-US" sz="1400" b="1" dirty="0">
                <a:solidFill>
                  <a:schemeClr val="accent5">
                    <a:lumMod val="75000"/>
                  </a:schemeClr>
                </a:solidFill>
              </a:rPr>
              <a:t>inferior</a:t>
            </a:r>
            <a:r>
              <a:rPr lang="en-US" sz="1400" dirty="0">
                <a:solidFill>
                  <a:schemeClr val="accent5">
                    <a:lumMod val="75000"/>
                  </a:schemeClr>
                </a:solidFill>
              </a:rPr>
              <a:t> loss that doesn’t respect the vertical midline</a:t>
            </a:r>
          </a:p>
        </p:txBody>
      </p:sp>
    </p:spTree>
    <p:extLst>
      <p:ext uri="{BB962C8B-B14F-4D97-AF65-F5344CB8AC3E}">
        <p14:creationId xmlns:p14="http://schemas.microsoft.com/office/powerpoint/2010/main" val="1631830902"/>
      </p:ext>
    </p:extLst>
  </p:cSld>
  <p:clrMapOvr>
    <a:masterClrMapping/>
  </p:clrMapOvr>
</p:sld>
</file>

<file path=ppt/slides/slide1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62" name="Rectangle 13">
            <a:extLst>
              <a:ext uri="{FF2B5EF4-FFF2-40B4-BE49-F238E27FC236}">
                <a16:creationId xmlns:a16="http://schemas.microsoft.com/office/drawing/2014/main" id="{7E2C7F48-932C-4256-8374-50810490C21F}"/>
              </a:ext>
            </a:extLst>
          </p:cNvPr>
          <p:cNvSpPr>
            <a:spLocks noChangeArrowheads="1"/>
          </p:cNvSpPr>
          <p:nvPr/>
        </p:nvSpPr>
        <p:spPr bwMode="auto">
          <a:xfrm>
            <a:off x="457200" y="122238"/>
            <a:ext cx="7543800" cy="8683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b"/>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ct val="85000"/>
              </a:lnSpc>
              <a:spcBef>
                <a:spcPct val="0"/>
              </a:spcBef>
              <a:buClrTx/>
              <a:buSzTx/>
              <a:buFontTx/>
              <a:buNone/>
            </a:pPr>
            <a:r>
              <a:rPr lang="en-US" altLang="en-US" sz="3200" b="1" dirty="0">
                <a:solidFill>
                  <a:schemeClr val="tx2"/>
                </a:solidFill>
              </a:rPr>
              <a:t>Developmental Abnormalities of the Optic Nerve Head</a:t>
            </a:r>
            <a:endParaRPr lang="en-US" altLang="en-US" sz="3200" dirty="0">
              <a:solidFill>
                <a:schemeClr val="tx2"/>
              </a:solidFill>
            </a:endParaRPr>
          </a:p>
        </p:txBody>
      </p:sp>
      <p:sp>
        <p:nvSpPr>
          <p:cNvPr id="74763" name="Slide Number Placeholder 1">
            <a:extLst>
              <a:ext uri="{FF2B5EF4-FFF2-40B4-BE49-F238E27FC236}">
                <a16:creationId xmlns:a16="http://schemas.microsoft.com/office/drawing/2014/main" id="{2259DA07-D042-4623-AE1C-EDFA7EF12FB9}"/>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0C1A7F1E-CD61-4399-B8A0-10169CB14638}" type="slidenum">
              <a:rPr lang="en-US" altLang="en-US" sz="1000"/>
              <a:pPr>
                <a:spcBef>
                  <a:spcPct val="0"/>
                </a:spcBef>
                <a:buClrTx/>
                <a:buSzTx/>
                <a:buFontTx/>
                <a:buNone/>
              </a:pPr>
              <a:t>189</a:t>
            </a:fld>
            <a:endParaRPr lang="en-US" altLang="en-US" sz="1000"/>
          </a:p>
        </p:txBody>
      </p:sp>
      <p:sp>
        <p:nvSpPr>
          <p:cNvPr id="17" name="TextBox 16">
            <a:extLst>
              <a:ext uri="{FF2B5EF4-FFF2-40B4-BE49-F238E27FC236}">
                <a16:creationId xmlns:a16="http://schemas.microsoft.com/office/drawing/2014/main" id="{772A65D1-9DFD-40A4-B2B3-82CF13594494}"/>
              </a:ext>
            </a:extLst>
          </p:cNvPr>
          <p:cNvSpPr txBox="1"/>
          <p:nvPr/>
        </p:nvSpPr>
        <p:spPr>
          <a:xfrm>
            <a:off x="2658675" y="6096000"/>
            <a:ext cx="3826689" cy="369332"/>
          </a:xfrm>
          <a:prstGeom prst="rect">
            <a:avLst/>
          </a:prstGeom>
          <a:noFill/>
        </p:spPr>
        <p:txBody>
          <a:bodyPr wrap="none" rtlCol="0">
            <a:spAutoFit/>
          </a:bodyPr>
          <a:lstStyle/>
          <a:p>
            <a:pPr algn="ctr"/>
            <a:r>
              <a:rPr lang="en-US" dirty="0"/>
              <a:t>Superior segmental ON hypoplasia</a:t>
            </a:r>
          </a:p>
        </p:txBody>
      </p:sp>
      <p:pic>
        <p:nvPicPr>
          <p:cNvPr id="5" name="Picture 4">
            <a:extLst>
              <a:ext uri="{FF2B5EF4-FFF2-40B4-BE49-F238E27FC236}">
                <a16:creationId xmlns:a16="http://schemas.microsoft.com/office/drawing/2014/main" id="{750BBF95-F4C2-4FEF-B271-286025408C2D}"/>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2404419" y="1676400"/>
            <a:ext cx="4335161" cy="3994347"/>
          </a:xfrm>
          <a:prstGeom prst="rect">
            <a:avLst/>
          </a:prstGeom>
        </p:spPr>
      </p:pic>
      <p:sp>
        <p:nvSpPr>
          <p:cNvPr id="6" name="TextBox 5">
            <a:extLst>
              <a:ext uri="{FF2B5EF4-FFF2-40B4-BE49-F238E27FC236}">
                <a16:creationId xmlns:a16="http://schemas.microsoft.com/office/drawing/2014/main" id="{0BAE8988-0459-4E9C-BDDF-21CE4521BE26}"/>
              </a:ext>
            </a:extLst>
          </p:cNvPr>
          <p:cNvSpPr txBox="1"/>
          <p:nvPr/>
        </p:nvSpPr>
        <p:spPr>
          <a:xfrm>
            <a:off x="2480722" y="1299962"/>
            <a:ext cx="4182556" cy="307777"/>
          </a:xfrm>
          <a:prstGeom prst="rect">
            <a:avLst/>
          </a:prstGeom>
          <a:noFill/>
        </p:spPr>
        <p:txBody>
          <a:bodyPr wrap="none" rtlCol="0">
            <a:spAutoFit/>
          </a:bodyPr>
          <a:lstStyle/>
          <a:p>
            <a:pPr algn="ctr"/>
            <a:r>
              <a:rPr lang="en-US" sz="1400" i="1" dirty="0"/>
              <a:t>(Don’t be fooled by the superior ‘double ring sign’!)</a:t>
            </a:r>
          </a:p>
        </p:txBody>
      </p:sp>
    </p:spTree>
    <p:extLst>
      <p:ext uri="{BB962C8B-B14F-4D97-AF65-F5344CB8AC3E}">
        <p14:creationId xmlns:p14="http://schemas.microsoft.com/office/powerpoint/2010/main" val="3319452882"/>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Line 12">
            <a:extLst>
              <a:ext uri="{FF2B5EF4-FFF2-40B4-BE49-F238E27FC236}">
                <a16:creationId xmlns:a16="http://schemas.microsoft.com/office/drawing/2014/main" id="{8DEE844B-DC8E-4A5D-8793-D31E2F1B8787}"/>
              </a:ext>
            </a:extLst>
          </p:cNvPr>
          <p:cNvSpPr>
            <a:spLocks noChangeShapeType="1"/>
          </p:cNvSpPr>
          <p:nvPr/>
        </p:nvSpPr>
        <p:spPr bwMode="auto">
          <a:xfrm>
            <a:off x="3124200" y="2057400"/>
            <a:ext cx="381000" cy="22098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en-US"/>
          </a:p>
        </p:txBody>
      </p:sp>
      <p:sp>
        <p:nvSpPr>
          <p:cNvPr id="9" name="Line 14">
            <a:extLst>
              <a:ext uri="{FF2B5EF4-FFF2-40B4-BE49-F238E27FC236}">
                <a16:creationId xmlns:a16="http://schemas.microsoft.com/office/drawing/2014/main" id="{D600A9F0-53B2-4860-B4D7-04D576F23393}"/>
              </a:ext>
            </a:extLst>
          </p:cNvPr>
          <p:cNvSpPr>
            <a:spLocks noChangeShapeType="1"/>
          </p:cNvSpPr>
          <p:nvPr/>
        </p:nvSpPr>
        <p:spPr bwMode="auto">
          <a:xfrm flipH="1">
            <a:off x="2971800" y="2057400"/>
            <a:ext cx="152400" cy="14478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en-US"/>
          </a:p>
        </p:txBody>
      </p:sp>
      <p:sp>
        <p:nvSpPr>
          <p:cNvPr id="10" name="Text Box 16">
            <a:extLst>
              <a:ext uri="{FF2B5EF4-FFF2-40B4-BE49-F238E27FC236}">
                <a16:creationId xmlns:a16="http://schemas.microsoft.com/office/drawing/2014/main" id="{0AFB3D3A-0897-4163-8ECA-34977F9A8DBB}"/>
              </a:ext>
            </a:extLst>
          </p:cNvPr>
          <p:cNvSpPr txBox="1">
            <a:spLocks noChangeArrowheads="1"/>
          </p:cNvSpPr>
          <p:nvPr/>
        </p:nvSpPr>
        <p:spPr bwMode="auto">
          <a:xfrm>
            <a:off x="4648200" y="2576513"/>
            <a:ext cx="3973513" cy="862012"/>
          </a:xfrm>
          <a:prstGeom prst="rect">
            <a:avLst/>
          </a:prstGeom>
          <a:solidFill>
            <a:srgbClr val="FFC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defRPr/>
            </a:pPr>
            <a:r>
              <a:rPr lang="en-US" altLang="en-US" sz="1400" b="1" dirty="0">
                <a:solidFill>
                  <a:schemeClr val="bg1">
                    <a:lumMod val="65000"/>
                  </a:schemeClr>
                </a:solidFill>
              </a:rPr>
              <a:t>Myelinated RNFL</a:t>
            </a:r>
          </a:p>
          <a:p>
            <a:pPr eaLnBrk="1" hangingPunct="1">
              <a:spcBef>
                <a:spcPct val="0"/>
              </a:spcBef>
              <a:buClrTx/>
              <a:buSzTx/>
              <a:buFontTx/>
              <a:buNone/>
              <a:defRPr/>
            </a:pPr>
            <a:r>
              <a:rPr lang="en-US" altLang="en-US" sz="1200" dirty="0">
                <a:solidFill>
                  <a:srgbClr val="FFCCFF"/>
                </a:solidFill>
              </a:rPr>
              <a:t>--Myelin normally starts at LGN, ends at lamina </a:t>
            </a:r>
            <a:r>
              <a:rPr lang="en-US" altLang="en-US" sz="1200" dirty="0" err="1">
                <a:solidFill>
                  <a:srgbClr val="FFCCFF"/>
                </a:solidFill>
              </a:rPr>
              <a:t>cribrosa</a:t>
            </a:r>
            <a:endParaRPr lang="en-US" altLang="en-US" sz="1200" dirty="0">
              <a:solidFill>
                <a:srgbClr val="FFCCFF"/>
              </a:solidFill>
            </a:endParaRPr>
          </a:p>
          <a:p>
            <a:pPr eaLnBrk="1" hangingPunct="1">
              <a:spcBef>
                <a:spcPct val="0"/>
              </a:spcBef>
              <a:buClrTx/>
              <a:buSzTx/>
              <a:buFontTx/>
              <a:buNone/>
              <a:defRPr/>
            </a:pPr>
            <a:r>
              <a:rPr lang="en-US" altLang="en-US" sz="1200" dirty="0">
                <a:solidFill>
                  <a:srgbClr val="FFCCFF"/>
                </a:solidFill>
              </a:rPr>
              <a:t>--Can be patchy, discontinuous</a:t>
            </a:r>
          </a:p>
          <a:p>
            <a:pPr eaLnBrk="1" hangingPunct="1">
              <a:spcBef>
                <a:spcPct val="0"/>
              </a:spcBef>
              <a:buClrTx/>
              <a:buSzTx/>
              <a:buFontTx/>
              <a:buNone/>
              <a:defRPr/>
            </a:pPr>
            <a:r>
              <a:rPr lang="en-US" altLang="en-US" sz="1200" dirty="0">
                <a:solidFill>
                  <a:srgbClr val="FFCCFF"/>
                </a:solidFill>
              </a:rPr>
              <a:t>--Corresponding VF has absolute scotoma</a:t>
            </a:r>
          </a:p>
        </p:txBody>
      </p:sp>
      <p:sp>
        <p:nvSpPr>
          <p:cNvPr id="12" name="Text Box 18">
            <a:extLst>
              <a:ext uri="{FF2B5EF4-FFF2-40B4-BE49-F238E27FC236}">
                <a16:creationId xmlns:a16="http://schemas.microsoft.com/office/drawing/2014/main" id="{1220E9D6-0D8B-4BB4-972A-1B10162FBECD}"/>
              </a:ext>
            </a:extLst>
          </p:cNvPr>
          <p:cNvSpPr txBox="1">
            <a:spLocks noChangeArrowheads="1"/>
          </p:cNvSpPr>
          <p:nvPr/>
        </p:nvSpPr>
        <p:spPr bwMode="auto">
          <a:xfrm>
            <a:off x="5546725" y="1687513"/>
            <a:ext cx="3452813" cy="677862"/>
          </a:xfrm>
          <a:prstGeom prst="rect">
            <a:avLst/>
          </a:prstGeom>
          <a:solidFill>
            <a:srgbClr val="FFFF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defRPr/>
            </a:pPr>
            <a:r>
              <a:rPr lang="en-US" altLang="en-US" sz="1400" b="1" dirty="0" err="1">
                <a:solidFill>
                  <a:schemeClr val="bg1">
                    <a:lumMod val="75000"/>
                  </a:schemeClr>
                </a:solidFill>
              </a:rPr>
              <a:t>Megalopapilla</a:t>
            </a:r>
            <a:endParaRPr lang="en-US" altLang="en-US" sz="1400" b="1" dirty="0">
              <a:solidFill>
                <a:schemeClr val="bg1">
                  <a:lumMod val="75000"/>
                </a:schemeClr>
              </a:solidFill>
            </a:endParaRPr>
          </a:p>
          <a:p>
            <a:pPr eaLnBrk="1" hangingPunct="1">
              <a:spcBef>
                <a:spcPct val="0"/>
              </a:spcBef>
              <a:buClrTx/>
              <a:buSzTx/>
              <a:buFontTx/>
              <a:buNone/>
              <a:defRPr/>
            </a:pPr>
            <a:r>
              <a:rPr lang="en-US" altLang="en-US" sz="1200" dirty="0">
                <a:solidFill>
                  <a:srgbClr val="FFFF99"/>
                </a:solidFill>
              </a:rPr>
              <a:t>--Abnormally large diameter of </a:t>
            </a:r>
            <a:r>
              <a:rPr lang="en-US" altLang="en-US" sz="1200" b="1" dirty="0">
                <a:solidFill>
                  <a:srgbClr val="FFFF99"/>
                </a:solidFill>
              </a:rPr>
              <a:t>disc and cup</a:t>
            </a:r>
          </a:p>
          <a:p>
            <a:pPr eaLnBrk="1" hangingPunct="1">
              <a:spcBef>
                <a:spcPct val="0"/>
              </a:spcBef>
              <a:buClrTx/>
              <a:buSzTx/>
              <a:buFontTx/>
              <a:buNone/>
              <a:defRPr/>
            </a:pPr>
            <a:r>
              <a:rPr lang="en-US" altLang="en-US" sz="1200" dirty="0">
                <a:solidFill>
                  <a:srgbClr val="FFFF99"/>
                </a:solidFill>
              </a:rPr>
              <a:t>--VF testing may reveal an </a:t>
            </a:r>
            <a:r>
              <a:rPr lang="en-US" altLang="en-US" sz="1200" b="1" dirty="0">
                <a:solidFill>
                  <a:srgbClr val="FFFF99"/>
                </a:solidFill>
              </a:rPr>
              <a:t>enlarged blind spot</a:t>
            </a:r>
          </a:p>
        </p:txBody>
      </p:sp>
      <p:sp>
        <p:nvSpPr>
          <p:cNvPr id="13" name="Text Box 19">
            <a:extLst>
              <a:ext uri="{FF2B5EF4-FFF2-40B4-BE49-F238E27FC236}">
                <a16:creationId xmlns:a16="http://schemas.microsoft.com/office/drawing/2014/main" id="{86F3B68D-0242-4E67-ACE8-E69F80BD4544}"/>
              </a:ext>
            </a:extLst>
          </p:cNvPr>
          <p:cNvSpPr txBox="1">
            <a:spLocks noChangeArrowheads="1"/>
          </p:cNvSpPr>
          <p:nvPr/>
        </p:nvSpPr>
        <p:spPr bwMode="auto">
          <a:xfrm>
            <a:off x="5257800" y="3760788"/>
            <a:ext cx="3273425" cy="1231900"/>
          </a:xfrm>
          <a:prstGeom prst="rect">
            <a:avLst/>
          </a:prstGeom>
          <a:solidFill>
            <a:srgbClr val="CCFFCC"/>
          </a:solidFill>
          <a:ln w="9525">
            <a:no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defRPr/>
            </a:pPr>
            <a:r>
              <a:rPr lang="en-US" altLang="en-US" sz="1400" b="1" dirty="0">
                <a:solidFill>
                  <a:schemeClr val="bg1">
                    <a:lumMod val="65000"/>
                  </a:schemeClr>
                </a:solidFill>
              </a:rPr>
              <a:t>Optic Nerve Hypoplasia</a:t>
            </a:r>
          </a:p>
          <a:p>
            <a:pPr eaLnBrk="1" hangingPunct="1">
              <a:spcBef>
                <a:spcPct val="0"/>
              </a:spcBef>
              <a:buClrTx/>
              <a:buSzTx/>
              <a:buFontTx/>
              <a:buNone/>
              <a:defRPr/>
            </a:pPr>
            <a:r>
              <a:rPr lang="en-US" altLang="en-US" sz="1200" dirty="0">
                <a:solidFill>
                  <a:srgbClr val="CCFFCC"/>
                </a:solidFill>
              </a:rPr>
              <a:t>--Abnormally </a:t>
            </a:r>
            <a:r>
              <a:rPr lang="en-US" altLang="en-US" sz="1200" b="1" dirty="0">
                <a:solidFill>
                  <a:srgbClr val="CCFFCC"/>
                </a:solidFill>
              </a:rPr>
              <a:t>low number of axons</a:t>
            </a:r>
          </a:p>
          <a:p>
            <a:pPr eaLnBrk="1" hangingPunct="1">
              <a:spcBef>
                <a:spcPct val="0"/>
              </a:spcBef>
              <a:buClrTx/>
              <a:buSzTx/>
              <a:buFontTx/>
              <a:buNone/>
              <a:defRPr/>
            </a:pPr>
            <a:r>
              <a:rPr lang="en-US" altLang="en-US" sz="1200" dirty="0">
                <a:solidFill>
                  <a:srgbClr val="CCFFCC"/>
                </a:solidFill>
              </a:rPr>
              <a:t>--DFE: Small pale disc with </a:t>
            </a:r>
            <a:r>
              <a:rPr lang="en-US" altLang="en-US" sz="1200" b="1" dirty="0">
                <a:solidFill>
                  <a:srgbClr val="CCFFCC"/>
                </a:solidFill>
              </a:rPr>
              <a:t>double ring sign</a:t>
            </a:r>
            <a:endParaRPr lang="en-US" altLang="en-US" sz="1200" dirty="0">
              <a:solidFill>
                <a:srgbClr val="CCFFCC"/>
              </a:solidFill>
            </a:endParaRPr>
          </a:p>
          <a:p>
            <a:pPr eaLnBrk="1" hangingPunct="1">
              <a:spcBef>
                <a:spcPct val="0"/>
              </a:spcBef>
              <a:buClrTx/>
              <a:buSzTx/>
              <a:buFontTx/>
              <a:buNone/>
              <a:defRPr/>
            </a:pPr>
            <a:r>
              <a:rPr lang="en-US" altLang="en-US" sz="1200" dirty="0">
                <a:solidFill>
                  <a:srgbClr val="CCFFCC"/>
                </a:solidFill>
              </a:rPr>
              <a:t>--VA </a:t>
            </a:r>
            <a:r>
              <a:rPr lang="en-US" altLang="en-US" sz="1200" b="1" dirty="0">
                <a:solidFill>
                  <a:srgbClr val="CCFFCC"/>
                </a:solidFill>
              </a:rPr>
              <a:t>20/20&lt;-&gt;NLP</a:t>
            </a:r>
          </a:p>
          <a:p>
            <a:pPr eaLnBrk="1" hangingPunct="1">
              <a:spcBef>
                <a:spcPct val="0"/>
              </a:spcBef>
              <a:buClrTx/>
              <a:buSzTx/>
              <a:buFontTx/>
              <a:buNone/>
              <a:defRPr/>
            </a:pPr>
            <a:r>
              <a:rPr lang="en-US" altLang="en-US" sz="1200" dirty="0">
                <a:solidFill>
                  <a:srgbClr val="CCFFCC"/>
                </a:solidFill>
              </a:rPr>
              <a:t>--VF defects </a:t>
            </a:r>
            <a:r>
              <a:rPr lang="en-US" altLang="en-US" sz="1200" b="1" dirty="0">
                <a:solidFill>
                  <a:srgbClr val="CCFFCC"/>
                </a:solidFill>
              </a:rPr>
              <a:t>invariably present</a:t>
            </a:r>
          </a:p>
          <a:p>
            <a:pPr eaLnBrk="1" hangingPunct="1">
              <a:spcBef>
                <a:spcPct val="0"/>
              </a:spcBef>
              <a:buClrTx/>
              <a:buSzTx/>
              <a:buFontTx/>
              <a:buNone/>
              <a:defRPr/>
            </a:pPr>
            <a:r>
              <a:rPr lang="en-US" altLang="en-US" sz="1200" dirty="0">
                <a:solidFill>
                  <a:srgbClr val="CCFFCC"/>
                </a:solidFill>
              </a:rPr>
              <a:t>--Remember the </a:t>
            </a:r>
            <a:r>
              <a:rPr lang="en-US" altLang="en-US" sz="1200" b="1" dirty="0">
                <a:solidFill>
                  <a:srgbClr val="CCFFCC"/>
                </a:solidFill>
              </a:rPr>
              <a:t>4 D’s</a:t>
            </a:r>
            <a:r>
              <a:rPr lang="en-US" altLang="en-US" sz="1200" dirty="0">
                <a:solidFill>
                  <a:srgbClr val="CCFFCC"/>
                </a:solidFill>
              </a:rPr>
              <a:t> (more on this shortly)</a:t>
            </a:r>
          </a:p>
        </p:txBody>
      </p:sp>
      <p:sp>
        <p:nvSpPr>
          <p:cNvPr id="14" name="Text Box 21">
            <a:extLst>
              <a:ext uri="{FF2B5EF4-FFF2-40B4-BE49-F238E27FC236}">
                <a16:creationId xmlns:a16="http://schemas.microsoft.com/office/drawing/2014/main" id="{32AFC3EA-08A1-4E38-BDBF-326AC7856859}"/>
              </a:ext>
            </a:extLst>
          </p:cNvPr>
          <p:cNvSpPr txBox="1">
            <a:spLocks noChangeArrowheads="1"/>
          </p:cNvSpPr>
          <p:nvPr/>
        </p:nvSpPr>
        <p:spPr bwMode="auto">
          <a:xfrm>
            <a:off x="869950" y="3505200"/>
            <a:ext cx="2163763" cy="677863"/>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defRPr/>
            </a:pPr>
            <a:r>
              <a:rPr lang="en-US" altLang="en-US" sz="1400" b="1" dirty="0">
                <a:solidFill>
                  <a:schemeClr val="bg1">
                    <a:lumMod val="65000"/>
                  </a:schemeClr>
                </a:solidFill>
              </a:rPr>
              <a:t>Optic Pit/Hole</a:t>
            </a:r>
          </a:p>
          <a:p>
            <a:pPr eaLnBrk="1" hangingPunct="1">
              <a:spcBef>
                <a:spcPct val="0"/>
              </a:spcBef>
              <a:buClrTx/>
              <a:buSzTx/>
              <a:buFontTx/>
              <a:buNone/>
              <a:defRPr/>
            </a:pPr>
            <a:r>
              <a:rPr lang="en-US" altLang="en-US" sz="1200" dirty="0">
                <a:solidFill>
                  <a:srgbClr val="CCECFF"/>
                </a:solidFill>
              </a:rPr>
              <a:t>--Associated with </a:t>
            </a:r>
            <a:r>
              <a:rPr lang="en-US" altLang="en-US" sz="1200" b="1" dirty="0">
                <a:solidFill>
                  <a:srgbClr val="CCECFF"/>
                </a:solidFill>
              </a:rPr>
              <a:t>serous RD</a:t>
            </a:r>
          </a:p>
          <a:p>
            <a:pPr eaLnBrk="1" hangingPunct="1">
              <a:spcBef>
                <a:spcPct val="0"/>
              </a:spcBef>
              <a:buClrTx/>
              <a:buSzTx/>
              <a:buFontTx/>
              <a:buNone/>
              <a:defRPr/>
            </a:pPr>
            <a:r>
              <a:rPr lang="en-US" altLang="en-US" sz="1200" dirty="0">
                <a:solidFill>
                  <a:srgbClr val="CCECFF"/>
                </a:solidFill>
              </a:rPr>
              <a:t>  in adulthood</a:t>
            </a:r>
          </a:p>
        </p:txBody>
      </p:sp>
      <p:sp>
        <p:nvSpPr>
          <p:cNvPr id="15" name="Text Box 22">
            <a:extLst>
              <a:ext uri="{FF2B5EF4-FFF2-40B4-BE49-F238E27FC236}">
                <a16:creationId xmlns:a16="http://schemas.microsoft.com/office/drawing/2014/main" id="{6412A521-D4F9-4E1D-9333-ED05A3036E33}"/>
              </a:ext>
            </a:extLst>
          </p:cNvPr>
          <p:cNvSpPr txBox="1">
            <a:spLocks noChangeArrowheads="1"/>
          </p:cNvSpPr>
          <p:nvPr/>
        </p:nvSpPr>
        <p:spPr bwMode="auto">
          <a:xfrm>
            <a:off x="1371600" y="4267200"/>
            <a:ext cx="3076575" cy="2154238"/>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defRPr/>
            </a:pPr>
            <a:r>
              <a:rPr lang="en-US" altLang="en-US" sz="1400" b="1" dirty="0">
                <a:solidFill>
                  <a:schemeClr val="bg1">
                    <a:lumMod val="65000"/>
                  </a:schemeClr>
                </a:solidFill>
              </a:rPr>
              <a:t>Morning-Glory Disc</a:t>
            </a:r>
          </a:p>
          <a:p>
            <a:pPr eaLnBrk="1" hangingPunct="1">
              <a:spcBef>
                <a:spcPct val="0"/>
              </a:spcBef>
              <a:buClrTx/>
              <a:buSzTx/>
              <a:buFontTx/>
              <a:buNone/>
              <a:defRPr/>
            </a:pPr>
            <a:r>
              <a:rPr lang="en-US" altLang="en-US" sz="1200" dirty="0">
                <a:solidFill>
                  <a:srgbClr val="CCECFF"/>
                </a:solidFill>
              </a:rPr>
              <a:t>--DFE reveals:</a:t>
            </a:r>
          </a:p>
          <a:p>
            <a:pPr eaLnBrk="1" hangingPunct="1">
              <a:spcBef>
                <a:spcPct val="0"/>
              </a:spcBef>
              <a:buClrTx/>
              <a:buSzTx/>
              <a:buFontTx/>
              <a:buNone/>
              <a:defRPr/>
            </a:pPr>
            <a:r>
              <a:rPr lang="en-US" altLang="en-US" sz="1200" dirty="0">
                <a:solidFill>
                  <a:srgbClr val="CCECFF"/>
                </a:solidFill>
              </a:rPr>
              <a:t>  1) Funnel-shaped…</a:t>
            </a:r>
          </a:p>
          <a:p>
            <a:pPr eaLnBrk="1" hangingPunct="1">
              <a:spcBef>
                <a:spcPct val="0"/>
              </a:spcBef>
              <a:buClrTx/>
              <a:buSzTx/>
              <a:buFontTx/>
              <a:buNone/>
              <a:defRPr/>
            </a:pPr>
            <a:r>
              <a:rPr lang="en-US" altLang="en-US" sz="1200" dirty="0">
                <a:solidFill>
                  <a:srgbClr val="CCECFF"/>
                </a:solidFill>
              </a:rPr>
              <a:t>  2) Number of vessels crossing the rim</a:t>
            </a:r>
          </a:p>
          <a:p>
            <a:pPr eaLnBrk="1" hangingPunct="1">
              <a:spcBef>
                <a:spcPct val="0"/>
              </a:spcBef>
              <a:buClrTx/>
              <a:buSzTx/>
              <a:buFontTx/>
              <a:buNone/>
              <a:defRPr/>
            </a:pPr>
            <a:r>
              <a:rPr lang="en-US" altLang="en-US" sz="1200" dirty="0">
                <a:solidFill>
                  <a:srgbClr val="CCECFF"/>
                </a:solidFill>
              </a:rPr>
              <a:t>    seems abnormally…</a:t>
            </a:r>
            <a:r>
              <a:rPr lang="en-US" altLang="en-US" sz="1200" b="1" dirty="0">
                <a:solidFill>
                  <a:srgbClr val="CCECFF"/>
                </a:solidFill>
              </a:rPr>
              <a:t>high</a:t>
            </a:r>
            <a:r>
              <a:rPr lang="en-US" altLang="en-US" sz="1200" dirty="0">
                <a:solidFill>
                  <a:srgbClr val="CCECFF"/>
                </a:solidFill>
              </a:rPr>
              <a:t> </a:t>
            </a:r>
            <a:endParaRPr lang="en-US" altLang="en-US" sz="1200" b="1" dirty="0">
              <a:solidFill>
                <a:srgbClr val="CCECFF"/>
              </a:solidFill>
            </a:endParaRPr>
          </a:p>
          <a:p>
            <a:pPr eaLnBrk="1" hangingPunct="1">
              <a:spcBef>
                <a:spcPct val="0"/>
              </a:spcBef>
              <a:buClrTx/>
              <a:buSzTx/>
              <a:buFontTx/>
              <a:buNone/>
              <a:defRPr/>
            </a:pPr>
            <a:r>
              <a:rPr lang="en-US" altLang="en-US" sz="1200" dirty="0">
                <a:solidFill>
                  <a:srgbClr val="CCECFF"/>
                </a:solidFill>
              </a:rPr>
              <a:t>--Tissue is…</a:t>
            </a:r>
            <a:r>
              <a:rPr lang="en-US" altLang="en-US" sz="1200" b="1" dirty="0">
                <a:solidFill>
                  <a:srgbClr val="CCECFF"/>
                </a:solidFill>
              </a:rPr>
              <a:t>contractile</a:t>
            </a:r>
            <a:r>
              <a:rPr lang="en-US" altLang="en-US" sz="1200" dirty="0">
                <a:solidFill>
                  <a:srgbClr val="CCECFF"/>
                </a:solidFill>
              </a:rPr>
              <a:t>, so cup seems</a:t>
            </a:r>
          </a:p>
          <a:p>
            <a:pPr eaLnBrk="1" hangingPunct="1">
              <a:spcBef>
                <a:spcPct val="0"/>
              </a:spcBef>
              <a:buClrTx/>
              <a:buSzTx/>
              <a:buFontTx/>
              <a:buNone/>
              <a:defRPr/>
            </a:pPr>
            <a:r>
              <a:rPr lang="en-US" altLang="en-US" sz="1200" dirty="0">
                <a:solidFill>
                  <a:srgbClr val="CCECFF"/>
                </a:solidFill>
              </a:rPr>
              <a:t>  to…</a:t>
            </a:r>
            <a:r>
              <a:rPr lang="en-US" altLang="en-US" sz="1200" b="1" dirty="0">
                <a:solidFill>
                  <a:srgbClr val="CCECFF"/>
                </a:solidFill>
              </a:rPr>
              <a:t>open and close</a:t>
            </a:r>
            <a:r>
              <a:rPr lang="en-US" altLang="en-US" sz="1200" dirty="0">
                <a:solidFill>
                  <a:srgbClr val="CCECFF"/>
                </a:solidFill>
              </a:rPr>
              <a:t> (like its namesake,  </a:t>
            </a:r>
          </a:p>
          <a:p>
            <a:pPr eaLnBrk="1" hangingPunct="1">
              <a:spcBef>
                <a:spcPct val="0"/>
              </a:spcBef>
              <a:buClrTx/>
              <a:buSzTx/>
              <a:buFontTx/>
              <a:buNone/>
              <a:defRPr/>
            </a:pPr>
            <a:r>
              <a:rPr lang="en-US" altLang="en-US" sz="1200" dirty="0">
                <a:solidFill>
                  <a:srgbClr val="CCECFF"/>
                </a:solidFill>
              </a:rPr>
              <a:t>  the morning-glory flower)</a:t>
            </a:r>
          </a:p>
          <a:p>
            <a:pPr eaLnBrk="1" hangingPunct="1">
              <a:spcBef>
                <a:spcPct val="0"/>
              </a:spcBef>
              <a:buClrTx/>
              <a:buSzTx/>
              <a:buFontTx/>
              <a:buNone/>
              <a:defRPr/>
            </a:pPr>
            <a:r>
              <a:rPr lang="en-US" altLang="en-US" sz="1200" dirty="0">
                <a:solidFill>
                  <a:srgbClr val="CCECFF"/>
                </a:solidFill>
              </a:rPr>
              <a:t>--VA usually…</a:t>
            </a:r>
            <a:r>
              <a:rPr lang="en-US" altLang="en-US" sz="1200" b="1" dirty="0">
                <a:solidFill>
                  <a:srgbClr val="CCECFF"/>
                </a:solidFill>
              </a:rPr>
              <a:t>20/200</a:t>
            </a:r>
            <a:r>
              <a:rPr lang="en-US" altLang="en-US" sz="1200" dirty="0">
                <a:solidFill>
                  <a:srgbClr val="CCECFF"/>
                </a:solidFill>
              </a:rPr>
              <a:t>, but can be…</a:t>
            </a:r>
          </a:p>
          <a:p>
            <a:pPr eaLnBrk="1" hangingPunct="1">
              <a:spcBef>
                <a:spcPct val="0"/>
              </a:spcBef>
              <a:buClrTx/>
              <a:buSzTx/>
              <a:buFontTx/>
              <a:buNone/>
              <a:defRPr/>
            </a:pPr>
            <a:r>
              <a:rPr lang="en-US" altLang="en-US" sz="1200" dirty="0">
                <a:solidFill>
                  <a:srgbClr val="CCECFF"/>
                </a:solidFill>
              </a:rPr>
              <a:t>   </a:t>
            </a:r>
            <a:r>
              <a:rPr lang="en-US" altLang="en-US" sz="1200" b="1" dirty="0">
                <a:solidFill>
                  <a:srgbClr val="CCECFF"/>
                </a:solidFill>
              </a:rPr>
              <a:t>20/20&lt;-&gt;NLP</a:t>
            </a:r>
          </a:p>
          <a:p>
            <a:pPr eaLnBrk="1" hangingPunct="1">
              <a:spcBef>
                <a:spcPct val="0"/>
              </a:spcBef>
              <a:buClrTx/>
              <a:buSzTx/>
              <a:buFontTx/>
              <a:buNone/>
              <a:defRPr/>
            </a:pPr>
            <a:r>
              <a:rPr lang="en-US" altLang="en-US" sz="1200" dirty="0">
                <a:solidFill>
                  <a:srgbClr val="CCECFF"/>
                </a:solidFill>
              </a:rPr>
              <a:t>--1/3 develop…</a:t>
            </a:r>
            <a:r>
              <a:rPr lang="en-US" altLang="en-US" sz="1200" b="1" dirty="0">
                <a:solidFill>
                  <a:srgbClr val="CCECFF"/>
                </a:solidFill>
              </a:rPr>
              <a:t>serous RD</a:t>
            </a:r>
          </a:p>
        </p:txBody>
      </p:sp>
      <p:sp>
        <p:nvSpPr>
          <p:cNvPr id="13322" name="Line 4">
            <a:extLst>
              <a:ext uri="{FF2B5EF4-FFF2-40B4-BE49-F238E27FC236}">
                <a16:creationId xmlns:a16="http://schemas.microsoft.com/office/drawing/2014/main" id="{FC5CF3A0-F9E6-454E-81D4-692D0BD9B8F1}"/>
              </a:ext>
            </a:extLst>
          </p:cNvPr>
          <p:cNvSpPr>
            <a:spLocks noChangeShapeType="1"/>
          </p:cNvSpPr>
          <p:nvPr/>
        </p:nvSpPr>
        <p:spPr bwMode="auto">
          <a:xfrm flipH="1">
            <a:off x="1600200" y="2057400"/>
            <a:ext cx="1524000" cy="3810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323" name="Text Box 5">
            <a:extLst>
              <a:ext uri="{FF2B5EF4-FFF2-40B4-BE49-F238E27FC236}">
                <a16:creationId xmlns:a16="http://schemas.microsoft.com/office/drawing/2014/main" id="{73EADDDE-EF0B-4B74-9E4C-0A7B8257675F}"/>
              </a:ext>
            </a:extLst>
          </p:cNvPr>
          <p:cNvSpPr txBox="1">
            <a:spLocks noChangeArrowheads="1"/>
          </p:cNvSpPr>
          <p:nvPr/>
        </p:nvSpPr>
        <p:spPr bwMode="auto">
          <a:xfrm>
            <a:off x="1357313" y="1524000"/>
            <a:ext cx="3511550" cy="4540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1400" i="1">
                <a:solidFill>
                  <a:srgbClr val="0000FF"/>
                </a:solidFill>
              </a:rPr>
              <a:t>These three are all secondary to abnormal</a:t>
            </a:r>
          </a:p>
          <a:p>
            <a:pPr algn="ctr" eaLnBrk="1" hangingPunct="1">
              <a:lnSpc>
                <a:spcPct val="85000"/>
              </a:lnSpc>
              <a:spcBef>
                <a:spcPct val="0"/>
              </a:spcBef>
              <a:buClrTx/>
              <a:buSzTx/>
              <a:buFontTx/>
              <a:buNone/>
            </a:pPr>
            <a:r>
              <a:rPr lang="en-US" altLang="en-US" sz="1400" i="1">
                <a:solidFill>
                  <a:srgbClr val="0000FF"/>
                </a:solidFill>
              </a:rPr>
              <a:t>closure of the embryonic optic fissure</a:t>
            </a:r>
          </a:p>
        </p:txBody>
      </p:sp>
      <p:sp>
        <p:nvSpPr>
          <p:cNvPr id="13324" name="Text Box 6">
            <a:extLst>
              <a:ext uri="{FF2B5EF4-FFF2-40B4-BE49-F238E27FC236}">
                <a16:creationId xmlns:a16="http://schemas.microsoft.com/office/drawing/2014/main" id="{C54A0E5D-782C-4C07-A65B-C5FCA876967B}"/>
              </a:ext>
            </a:extLst>
          </p:cNvPr>
          <p:cNvSpPr txBox="1">
            <a:spLocks noChangeArrowheads="1"/>
          </p:cNvSpPr>
          <p:nvPr/>
        </p:nvSpPr>
        <p:spPr bwMode="auto">
          <a:xfrm>
            <a:off x="2819400" y="2316163"/>
            <a:ext cx="3505200" cy="1798637"/>
          </a:xfrm>
          <a:prstGeom prst="rect">
            <a:avLst/>
          </a:prstGeom>
          <a:solidFill>
            <a:schemeClr val="tx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ct val="90000"/>
              </a:lnSpc>
              <a:spcBef>
                <a:spcPct val="0"/>
              </a:spcBef>
              <a:buClrTx/>
              <a:buSzTx/>
              <a:buFontTx/>
              <a:buNone/>
            </a:pPr>
            <a:r>
              <a:rPr lang="en-US" altLang="en-US" sz="1600" i="1" dirty="0">
                <a:solidFill>
                  <a:schemeClr val="bg1"/>
                </a:solidFill>
              </a:rPr>
              <a:t>What is the </a:t>
            </a:r>
            <a:r>
              <a:rPr lang="en-US" altLang="en-US" sz="1600" dirty="0">
                <a:solidFill>
                  <a:schemeClr val="bg1"/>
                </a:solidFill>
              </a:rPr>
              <a:t>CHARGE</a:t>
            </a:r>
            <a:r>
              <a:rPr lang="en-US" altLang="en-US" sz="1600" i="1" dirty="0">
                <a:solidFill>
                  <a:schemeClr val="bg1"/>
                </a:solidFill>
              </a:rPr>
              <a:t> association?</a:t>
            </a:r>
          </a:p>
          <a:p>
            <a:pPr eaLnBrk="1" hangingPunct="1">
              <a:lnSpc>
                <a:spcPct val="90000"/>
              </a:lnSpc>
              <a:spcBef>
                <a:spcPct val="0"/>
              </a:spcBef>
              <a:buClrTx/>
              <a:buSzTx/>
              <a:buFontTx/>
              <a:buNone/>
            </a:pPr>
            <a:r>
              <a:rPr lang="en-US" altLang="en-US" sz="1600" b="1" dirty="0">
                <a:solidFill>
                  <a:srgbClr val="0000FF"/>
                </a:solidFill>
              </a:rPr>
              <a:t>              </a:t>
            </a:r>
            <a:r>
              <a:rPr lang="en-US" altLang="en-US" sz="1800" b="1" dirty="0">
                <a:solidFill>
                  <a:schemeClr val="bg1"/>
                </a:solidFill>
              </a:rPr>
              <a:t>C</a:t>
            </a:r>
            <a:r>
              <a:rPr lang="en-US" altLang="en-US" sz="1600" dirty="0">
                <a:solidFill>
                  <a:schemeClr val="bg1"/>
                </a:solidFill>
              </a:rPr>
              <a:t>oloboma</a:t>
            </a:r>
          </a:p>
          <a:p>
            <a:pPr eaLnBrk="1" hangingPunct="1">
              <a:lnSpc>
                <a:spcPct val="90000"/>
              </a:lnSpc>
              <a:spcBef>
                <a:spcPct val="0"/>
              </a:spcBef>
              <a:buClrTx/>
              <a:buSzTx/>
              <a:buFontTx/>
              <a:buNone/>
            </a:pPr>
            <a:r>
              <a:rPr lang="en-US" altLang="en-US" sz="1600" b="1" dirty="0">
                <a:solidFill>
                  <a:srgbClr val="0000FF"/>
                </a:solidFill>
              </a:rPr>
              <a:t>              </a:t>
            </a:r>
            <a:r>
              <a:rPr lang="en-US" altLang="en-US" sz="1800" b="1" dirty="0">
                <a:solidFill>
                  <a:schemeClr val="bg1"/>
                </a:solidFill>
              </a:rPr>
              <a:t>H</a:t>
            </a:r>
            <a:r>
              <a:rPr lang="en-US" altLang="en-US" sz="1800" b="1" dirty="0">
                <a:solidFill>
                  <a:srgbClr val="0000FF"/>
                </a:solidFill>
              </a:rPr>
              <a:t> </a:t>
            </a:r>
            <a:r>
              <a:rPr lang="en-US" altLang="en-US" sz="1600" dirty="0" err="1"/>
              <a:t>eart</a:t>
            </a:r>
            <a:r>
              <a:rPr lang="en-US" altLang="en-US" sz="1600" dirty="0"/>
              <a:t> abnormalities</a:t>
            </a:r>
          </a:p>
          <a:p>
            <a:pPr eaLnBrk="1" hangingPunct="1">
              <a:lnSpc>
                <a:spcPct val="90000"/>
              </a:lnSpc>
              <a:spcBef>
                <a:spcPct val="0"/>
              </a:spcBef>
              <a:buClrTx/>
              <a:buSzTx/>
              <a:buFontTx/>
              <a:buNone/>
            </a:pPr>
            <a:r>
              <a:rPr lang="en-US" altLang="en-US" sz="1600" dirty="0"/>
              <a:t>Choanal</a:t>
            </a:r>
            <a:r>
              <a:rPr lang="en-US" altLang="en-US" sz="1600" dirty="0">
                <a:solidFill>
                  <a:srgbClr val="0000FF"/>
                </a:solidFill>
              </a:rPr>
              <a:t> </a:t>
            </a:r>
            <a:r>
              <a:rPr lang="en-US" altLang="en-US" sz="1800" b="1" dirty="0">
                <a:solidFill>
                  <a:schemeClr val="bg1"/>
                </a:solidFill>
              </a:rPr>
              <a:t>A</a:t>
            </a:r>
            <a:r>
              <a:rPr lang="en-US" altLang="en-US" sz="1800" b="1" dirty="0">
                <a:solidFill>
                  <a:srgbClr val="0000FF"/>
                </a:solidFill>
              </a:rPr>
              <a:t> </a:t>
            </a:r>
            <a:r>
              <a:rPr lang="en-US" altLang="en-US" sz="1600" dirty="0" err="1"/>
              <a:t>tresia</a:t>
            </a:r>
            <a:endParaRPr lang="en-US" altLang="en-US" sz="1600" dirty="0"/>
          </a:p>
          <a:p>
            <a:pPr eaLnBrk="1" hangingPunct="1">
              <a:lnSpc>
                <a:spcPct val="90000"/>
              </a:lnSpc>
              <a:spcBef>
                <a:spcPct val="0"/>
              </a:spcBef>
              <a:buClrTx/>
              <a:buSzTx/>
              <a:buFontTx/>
              <a:buNone/>
            </a:pPr>
            <a:r>
              <a:rPr lang="en-US" altLang="en-US" sz="1600" b="1" dirty="0">
                <a:solidFill>
                  <a:srgbClr val="0000FF"/>
                </a:solidFill>
              </a:rPr>
              <a:t>              </a:t>
            </a:r>
            <a:r>
              <a:rPr lang="en-US" altLang="en-US" sz="1800" b="1" dirty="0">
                <a:solidFill>
                  <a:schemeClr val="bg1"/>
                </a:solidFill>
              </a:rPr>
              <a:t>R</a:t>
            </a:r>
            <a:r>
              <a:rPr lang="en-US" altLang="en-US" sz="1800" b="1" dirty="0">
                <a:solidFill>
                  <a:srgbClr val="0000FF"/>
                </a:solidFill>
              </a:rPr>
              <a:t> </a:t>
            </a:r>
            <a:r>
              <a:rPr lang="en-US" altLang="en-US" sz="1600" dirty="0" err="1"/>
              <a:t>etardation</a:t>
            </a:r>
            <a:endParaRPr lang="en-US" altLang="en-US" sz="1600" dirty="0"/>
          </a:p>
          <a:p>
            <a:pPr eaLnBrk="1" hangingPunct="1">
              <a:lnSpc>
                <a:spcPct val="90000"/>
              </a:lnSpc>
              <a:spcBef>
                <a:spcPct val="0"/>
              </a:spcBef>
              <a:buClrTx/>
              <a:buSzTx/>
              <a:buFontTx/>
              <a:buNone/>
            </a:pPr>
            <a:r>
              <a:rPr lang="en-US" altLang="en-US" sz="1600" b="1" dirty="0">
                <a:solidFill>
                  <a:srgbClr val="0000FF"/>
                </a:solidFill>
              </a:rPr>
              <a:t>              </a:t>
            </a:r>
            <a:r>
              <a:rPr lang="en-US" altLang="en-US" sz="1800" b="1" dirty="0">
                <a:solidFill>
                  <a:schemeClr val="bg1"/>
                </a:solidFill>
              </a:rPr>
              <a:t>G</a:t>
            </a:r>
            <a:r>
              <a:rPr lang="en-US" altLang="en-US" sz="1800" b="1" dirty="0">
                <a:solidFill>
                  <a:srgbClr val="0000FF"/>
                </a:solidFill>
              </a:rPr>
              <a:t> </a:t>
            </a:r>
            <a:r>
              <a:rPr lang="en-US" altLang="en-US" sz="1600" dirty="0" err="1"/>
              <a:t>enitouri</a:t>
            </a:r>
            <a:r>
              <a:rPr lang="en-US" altLang="en-US" sz="1600" dirty="0"/>
              <a:t> nary </a:t>
            </a:r>
            <a:r>
              <a:rPr lang="en-US" altLang="en-US" sz="1600" dirty="0" err="1"/>
              <a:t>abnormalitie</a:t>
            </a:r>
            <a:endParaRPr lang="en-US" altLang="en-US" sz="1600" dirty="0"/>
          </a:p>
          <a:p>
            <a:pPr eaLnBrk="1" hangingPunct="1">
              <a:lnSpc>
                <a:spcPct val="90000"/>
              </a:lnSpc>
              <a:spcBef>
                <a:spcPct val="0"/>
              </a:spcBef>
              <a:buClrTx/>
              <a:buSzTx/>
              <a:buFontTx/>
              <a:buNone/>
            </a:pPr>
            <a:r>
              <a:rPr lang="en-US" altLang="en-US" sz="1600" b="1" dirty="0">
                <a:solidFill>
                  <a:srgbClr val="0000FF"/>
                </a:solidFill>
              </a:rPr>
              <a:t>              </a:t>
            </a:r>
            <a:r>
              <a:rPr lang="en-US" altLang="en-US" sz="1800" b="1" dirty="0">
                <a:solidFill>
                  <a:schemeClr val="bg1"/>
                </a:solidFill>
              </a:rPr>
              <a:t>E</a:t>
            </a:r>
            <a:r>
              <a:rPr lang="en-US" altLang="en-US" sz="1800" b="1" dirty="0">
                <a:solidFill>
                  <a:srgbClr val="0000FF"/>
                </a:solidFill>
              </a:rPr>
              <a:t> </a:t>
            </a:r>
            <a:r>
              <a:rPr lang="en-US" altLang="en-US" sz="1600" dirty="0" err="1"/>
              <a:t>ar</a:t>
            </a:r>
            <a:r>
              <a:rPr lang="en-US" altLang="en-US" sz="1600" dirty="0"/>
              <a:t> abnormalities</a:t>
            </a:r>
          </a:p>
        </p:txBody>
      </p:sp>
      <p:sp>
        <p:nvSpPr>
          <p:cNvPr id="13325" name="Text Box 8">
            <a:extLst>
              <a:ext uri="{FF2B5EF4-FFF2-40B4-BE49-F238E27FC236}">
                <a16:creationId xmlns:a16="http://schemas.microsoft.com/office/drawing/2014/main" id="{224E5BDE-44CE-4827-8F20-3491F94F3FC0}"/>
              </a:ext>
            </a:extLst>
          </p:cNvPr>
          <p:cNvSpPr txBox="1">
            <a:spLocks noChangeArrowheads="1"/>
          </p:cNvSpPr>
          <p:nvPr/>
        </p:nvSpPr>
        <p:spPr bwMode="auto">
          <a:xfrm>
            <a:off x="76200" y="2514600"/>
            <a:ext cx="2757488" cy="852488"/>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Optic Nerve Coloboma</a:t>
            </a:r>
          </a:p>
          <a:p>
            <a:pPr eaLnBrk="1" hangingPunct="1">
              <a:spcBef>
                <a:spcPct val="0"/>
              </a:spcBef>
              <a:buClrTx/>
              <a:buSzTx/>
              <a:buFontTx/>
              <a:buNone/>
            </a:pPr>
            <a:r>
              <a:rPr lang="en-US" altLang="en-US" sz="1200">
                <a:solidFill>
                  <a:srgbClr val="B2B2B2"/>
                </a:solidFill>
              </a:rPr>
              <a:t>1) May resemble…</a:t>
            </a:r>
            <a:r>
              <a:rPr lang="en-US" altLang="en-US" sz="1200" b="1">
                <a:solidFill>
                  <a:srgbClr val="B2B2B2"/>
                </a:solidFill>
              </a:rPr>
              <a:t>deep cupping</a:t>
            </a:r>
          </a:p>
          <a:p>
            <a:pPr eaLnBrk="1" hangingPunct="1">
              <a:spcBef>
                <a:spcPct val="0"/>
              </a:spcBef>
              <a:buClrTx/>
              <a:buSzTx/>
              <a:buFontTx/>
              <a:buNone/>
            </a:pPr>
            <a:r>
              <a:rPr lang="en-US" altLang="en-US" sz="1200">
                <a:solidFill>
                  <a:srgbClr val="B2B2B2"/>
                </a:solidFill>
              </a:rPr>
              <a:t>2) Can be…</a:t>
            </a:r>
            <a:r>
              <a:rPr lang="en-US" altLang="en-US" sz="1200" b="1">
                <a:solidFill>
                  <a:srgbClr val="B2B2B2"/>
                </a:solidFill>
              </a:rPr>
              <a:t>bilateral, asymmetric</a:t>
            </a:r>
          </a:p>
          <a:p>
            <a:pPr eaLnBrk="1" hangingPunct="1">
              <a:spcBef>
                <a:spcPct val="0"/>
              </a:spcBef>
              <a:buClrTx/>
              <a:buSzTx/>
              <a:buFontTx/>
              <a:buNone/>
            </a:pPr>
            <a:r>
              <a:rPr lang="en-US" altLang="en-US" sz="1200">
                <a:solidFill>
                  <a:srgbClr val="B2B2B2"/>
                </a:solidFill>
              </a:rPr>
              <a:t>3) Part of the…</a:t>
            </a:r>
            <a:r>
              <a:rPr lang="en-US" altLang="en-US" sz="1200" b="1">
                <a:solidFill>
                  <a:srgbClr val="0000FF"/>
                </a:solidFill>
              </a:rPr>
              <a:t>CHARGE association</a:t>
            </a:r>
          </a:p>
        </p:txBody>
      </p:sp>
      <p:sp>
        <p:nvSpPr>
          <p:cNvPr id="13326" name="Rectangle 9">
            <a:extLst>
              <a:ext uri="{FF2B5EF4-FFF2-40B4-BE49-F238E27FC236}">
                <a16:creationId xmlns:a16="http://schemas.microsoft.com/office/drawing/2014/main" id="{48E5E08C-B234-42DE-805F-8EB323C2E8A4}"/>
              </a:ext>
            </a:extLst>
          </p:cNvPr>
          <p:cNvSpPr>
            <a:spLocks noChangeArrowheads="1"/>
          </p:cNvSpPr>
          <p:nvPr/>
        </p:nvSpPr>
        <p:spPr bwMode="auto">
          <a:xfrm>
            <a:off x="457200" y="122238"/>
            <a:ext cx="7543800" cy="8683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b"/>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ct val="85000"/>
              </a:lnSpc>
              <a:spcBef>
                <a:spcPct val="0"/>
              </a:spcBef>
              <a:buClrTx/>
              <a:buSzTx/>
              <a:buFontTx/>
              <a:buNone/>
            </a:pPr>
            <a:r>
              <a:rPr lang="en-US" altLang="en-US" sz="3200" b="1" dirty="0">
                <a:solidFill>
                  <a:schemeClr val="tx2"/>
                </a:solidFill>
              </a:rPr>
              <a:t>Developmental Abnormalities of the Optic Nerve Head</a:t>
            </a:r>
            <a:endParaRPr lang="en-US" altLang="en-US" sz="3200" dirty="0">
              <a:solidFill>
                <a:schemeClr val="tx2"/>
              </a:solidFill>
            </a:endParaRPr>
          </a:p>
        </p:txBody>
      </p:sp>
      <p:sp>
        <p:nvSpPr>
          <p:cNvPr id="13327" name="Slide Number Placeholder 1">
            <a:extLst>
              <a:ext uri="{FF2B5EF4-FFF2-40B4-BE49-F238E27FC236}">
                <a16:creationId xmlns:a16="http://schemas.microsoft.com/office/drawing/2014/main" id="{47F1E756-9686-4500-AEE3-1CAFFEDF1D8A}"/>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7A434BA5-A277-4454-A40B-D107D08A77C9}" type="slidenum">
              <a:rPr lang="en-US" altLang="en-US" sz="1000"/>
              <a:pPr>
                <a:spcBef>
                  <a:spcPct val="0"/>
                </a:spcBef>
                <a:buClrTx/>
                <a:buSzTx/>
                <a:buFontTx/>
                <a:buNone/>
              </a:pPr>
              <a:t>19</a:t>
            </a:fld>
            <a:endParaRPr lang="en-US" altLang="en-US" sz="1000"/>
          </a:p>
        </p:txBody>
      </p:sp>
      <p:sp>
        <p:nvSpPr>
          <p:cNvPr id="16" name="Text Box 13">
            <a:extLst>
              <a:ext uri="{FF2B5EF4-FFF2-40B4-BE49-F238E27FC236}">
                <a16:creationId xmlns:a16="http://schemas.microsoft.com/office/drawing/2014/main" id="{7C489CF8-9988-4DCE-A88E-D57AAD8E720F}"/>
              </a:ext>
            </a:extLst>
          </p:cNvPr>
          <p:cNvSpPr txBox="1">
            <a:spLocks noChangeArrowheads="1"/>
          </p:cNvSpPr>
          <p:nvPr/>
        </p:nvSpPr>
        <p:spPr bwMode="auto">
          <a:xfrm>
            <a:off x="4800600" y="5257800"/>
            <a:ext cx="4294188" cy="1230313"/>
          </a:xfrm>
          <a:prstGeom prst="rect">
            <a:avLst/>
          </a:prstGeom>
          <a:solidFill>
            <a:srgbClr val="FFCC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Tilted-Disc Syndrome</a:t>
            </a:r>
          </a:p>
          <a:p>
            <a:pPr eaLnBrk="1" hangingPunct="1">
              <a:spcBef>
                <a:spcPct val="0"/>
              </a:spcBef>
              <a:buClrTx/>
              <a:buSzTx/>
              <a:buFontTx/>
              <a:buNone/>
            </a:pPr>
            <a:r>
              <a:rPr lang="en-US" altLang="en-US" sz="1200"/>
              <a:t>1) Superior pole appears…</a:t>
            </a:r>
            <a:r>
              <a:rPr lang="en-US" altLang="en-US" sz="1200" b="1">
                <a:solidFill>
                  <a:srgbClr val="0000FF"/>
                </a:solidFill>
              </a:rPr>
              <a:t>elevated</a:t>
            </a:r>
            <a:r>
              <a:rPr lang="en-US" altLang="en-US" sz="1200"/>
              <a:t>, inferior…</a:t>
            </a:r>
            <a:r>
              <a:rPr lang="en-US" altLang="en-US" sz="1200" b="1">
                <a:solidFill>
                  <a:srgbClr val="0000FF"/>
                </a:solidFill>
              </a:rPr>
              <a:t>recessed</a:t>
            </a:r>
          </a:p>
          <a:p>
            <a:pPr eaLnBrk="1" hangingPunct="1">
              <a:spcBef>
                <a:spcPct val="0"/>
              </a:spcBef>
              <a:buClrTx/>
              <a:buSzTx/>
              <a:buFontTx/>
              <a:buNone/>
            </a:pPr>
            <a:r>
              <a:rPr lang="en-US" altLang="en-US" sz="1200"/>
              <a:t>2) </a:t>
            </a:r>
            <a:r>
              <a:rPr lang="en-US" altLang="en-US" sz="1200">
                <a:solidFill>
                  <a:srgbClr val="FFCC99"/>
                </a:solidFill>
              </a:rPr>
              <a:t>Associated with…</a:t>
            </a:r>
            <a:r>
              <a:rPr lang="en-US" altLang="en-US" sz="1200" b="1">
                <a:solidFill>
                  <a:srgbClr val="FFCC99"/>
                </a:solidFill>
              </a:rPr>
              <a:t>situs inversus</a:t>
            </a:r>
            <a:r>
              <a:rPr lang="en-US" altLang="en-US" sz="1200">
                <a:solidFill>
                  <a:srgbClr val="FFCC99"/>
                </a:solidFill>
              </a:rPr>
              <a:t> of retinal vessels</a:t>
            </a:r>
          </a:p>
          <a:p>
            <a:pPr eaLnBrk="1" hangingPunct="1">
              <a:spcBef>
                <a:spcPct val="0"/>
              </a:spcBef>
              <a:buClrTx/>
              <a:buSzTx/>
              <a:buFontTx/>
              <a:buNone/>
            </a:pPr>
            <a:r>
              <a:rPr lang="en-US" altLang="en-US" sz="1200"/>
              <a:t>3) </a:t>
            </a:r>
            <a:r>
              <a:rPr lang="en-US" altLang="en-US" sz="1200">
                <a:solidFill>
                  <a:srgbClr val="FFCC99"/>
                </a:solidFill>
              </a:rPr>
              <a:t>Fundus abnormality produces…</a:t>
            </a:r>
            <a:r>
              <a:rPr lang="en-US" altLang="en-US" sz="1200" b="1">
                <a:solidFill>
                  <a:srgbClr val="FFCC99"/>
                </a:solidFill>
              </a:rPr>
              <a:t>myopic astigmatism</a:t>
            </a:r>
          </a:p>
          <a:p>
            <a:pPr eaLnBrk="1" hangingPunct="1">
              <a:spcBef>
                <a:spcPct val="0"/>
              </a:spcBef>
              <a:buClrTx/>
              <a:buSzTx/>
              <a:buFontTx/>
              <a:buNone/>
            </a:pPr>
            <a:r>
              <a:rPr lang="en-US" altLang="en-US" sz="1200"/>
              <a:t>4) </a:t>
            </a:r>
            <a:r>
              <a:rPr lang="en-US" altLang="en-US" sz="1200">
                <a:solidFill>
                  <a:srgbClr val="FFCC99"/>
                </a:solidFill>
              </a:rPr>
              <a:t>VF testing reveals…</a:t>
            </a:r>
            <a:r>
              <a:rPr lang="en-US" altLang="en-US" sz="1200" b="1">
                <a:solidFill>
                  <a:srgbClr val="FFCC99"/>
                </a:solidFill>
              </a:rPr>
              <a:t>bitemporal hemianopia</a:t>
            </a:r>
            <a:r>
              <a:rPr lang="en-US" altLang="en-US" sz="1200">
                <a:solidFill>
                  <a:srgbClr val="FFCC99"/>
                </a:solidFill>
              </a:rPr>
              <a:t> that doesn’t</a:t>
            </a:r>
          </a:p>
          <a:p>
            <a:pPr eaLnBrk="1" hangingPunct="1">
              <a:spcBef>
                <a:spcPct val="0"/>
              </a:spcBef>
              <a:buClrTx/>
              <a:buSzTx/>
              <a:buFontTx/>
              <a:buNone/>
            </a:pPr>
            <a:r>
              <a:rPr lang="en-US" altLang="en-US" sz="1200">
                <a:solidFill>
                  <a:srgbClr val="FFCC99"/>
                </a:solidFill>
              </a:rPr>
              <a:t>   …</a:t>
            </a:r>
            <a:r>
              <a:rPr lang="en-US" altLang="en-US" sz="1200" b="1">
                <a:solidFill>
                  <a:srgbClr val="FFCC99"/>
                </a:solidFill>
              </a:rPr>
              <a:t>respect the vertical</a:t>
            </a:r>
            <a:r>
              <a:rPr lang="en-US" altLang="en-US" sz="1200">
                <a:solidFill>
                  <a:srgbClr val="FFCC99"/>
                </a:solidFill>
              </a:rPr>
              <a:t> and may…</a:t>
            </a:r>
            <a:r>
              <a:rPr lang="en-US" altLang="en-US" sz="1200" b="1">
                <a:solidFill>
                  <a:srgbClr val="FFCC99"/>
                </a:solidFill>
              </a:rPr>
              <a:t>resolve with refraction</a:t>
            </a:r>
          </a:p>
        </p:txBody>
      </p:sp>
      <p:sp>
        <p:nvSpPr>
          <p:cNvPr id="17" name="Text Box 13">
            <a:extLst>
              <a:ext uri="{FF2B5EF4-FFF2-40B4-BE49-F238E27FC236}">
                <a16:creationId xmlns:a16="http://schemas.microsoft.com/office/drawing/2014/main" id="{2CDC9009-6CFF-460A-8BF5-DAB311178AD7}"/>
              </a:ext>
            </a:extLst>
          </p:cNvPr>
          <p:cNvSpPr txBox="1">
            <a:spLocks noChangeArrowheads="1"/>
          </p:cNvSpPr>
          <p:nvPr/>
        </p:nvSpPr>
        <p:spPr bwMode="auto">
          <a:xfrm>
            <a:off x="4800600" y="5257800"/>
            <a:ext cx="4216400" cy="1231106"/>
          </a:xfrm>
          <a:prstGeom prst="rect">
            <a:avLst/>
          </a:prstGeom>
          <a:solidFill>
            <a:srgbClr val="FFCC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dirty="0">
                <a:solidFill>
                  <a:schemeClr val="bg1">
                    <a:lumMod val="65000"/>
                  </a:schemeClr>
                </a:solidFill>
              </a:rPr>
              <a:t>Tilted-Disc Syndrome</a:t>
            </a:r>
          </a:p>
          <a:p>
            <a:pPr eaLnBrk="1" hangingPunct="1">
              <a:spcBef>
                <a:spcPct val="0"/>
              </a:spcBef>
              <a:buClrTx/>
              <a:buSzTx/>
              <a:buFontTx/>
              <a:buNone/>
            </a:pPr>
            <a:r>
              <a:rPr lang="en-US" altLang="en-US" sz="1200" dirty="0">
                <a:solidFill>
                  <a:srgbClr val="FFCC99"/>
                </a:solidFill>
              </a:rPr>
              <a:t>1) Superior pole appears…</a:t>
            </a:r>
            <a:r>
              <a:rPr lang="en-US" altLang="en-US" sz="1200" b="1" dirty="0">
                <a:solidFill>
                  <a:srgbClr val="FFCC99"/>
                </a:solidFill>
              </a:rPr>
              <a:t>elevated</a:t>
            </a:r>
            <a:r>
              <a:rPr lang="en-US" altLang="en-US" sz="1200" dirty="0">
                <a:solidFill>
                  <a:srgbClr val="FFCC99"/>
                </a:solidFill>
              </a:rPr>
              <a:t>, inferior… </a:t>
            </a:r>
            <a:r>
              <a:rPr lang="en-US" altLang="en-US" sz="1200" b="1" dirty="0">
                <a:solidFill>
                  <a:srgbClr val="FFCC99"/>
                </a:solidFill>
              </a:rPr>
              <a:t>recessed</a:t>
            </a:r>
          </a:p>
          <a:p>
            <a:pPr eaLnBrk="1" hangingPunct="1">
              <a:spcBef>
                <a:spcPct val="0"/>
              </a:spcBef>
              <a:buClrTx/>
              <a:buSzTx/>
              <a:buFontTx/>
              <a:buNone/>
            </a:pPr>
            <a:r>
              <a:rPr lang="en-US" altLang="en-US" sz="1200" dirty="0">
                <a:solidFill>
                  <a:srgbClr val="FFCC99"/>
                </a:solidFill>
              </a:rPr>
              <a:t>2) Associated with…</a:t>
            </a:r>
            <a:r>
              <a:rPr lang="en-US" altLang="en-US" sz="1200" b="1" dirty="0">
                <a:solidFill>
                  <a:srgbClr val="FFCC99"/>
                </a:solidFill>
              </a:rPr>
              <a:t>situs inversus</a:t>
            </a:r>
            <a:r>
              <a:rPr lang="en-US" altLang="en-US" sz="1200" dirty="0">
                <a:solidFill>
                  <a:srgbClr val="FFCC99"/>
                </a:solidFill>
              </a:rPr>
              <a:t> of retinal vessels</a:t>
            </a:r>
          </a:p>
          <a:p>
            <a:pPr eaLnBrk="1" hangingPunct="1">
              <a:spcBef>
                <a:spcPct val="0"/>
              </a:spcBef>
              <a:buClrTx/>
              <a:buSzTx/>
              <a:buFontTx/>
              <a:buNone/>
            </a:pPr>
            <a:r>
              <a:rPr lang="en-US" altLang="en-US" sz="1200" dirty="0">
                <a:solidFill>
                  <a:srgbClr val="FFCC99"/>
                </a:solidFill>
              </a:rPr>
              <a:t>3) Fundus abnormality produces… </a:t>
            </a:r>
            <a:r>
              <a:rPr lang="en-US" altLang="en-US" sz="1200" b="1" dirty="0">
                <a:solidFill>
                  <a:srgbClr val="FFCC99"/>
                </a:solidFill>
              </a:rPr>
              <a:t>myopic </a:t>
            </a:r>
            <a:r>
              <a:rPr lang="en-US" altLang="en-US" sz="1200" b="1" dirty="0" err="1">
                <a:solidFill>
                  <a:srgbClr val="FFCC99"/>
                </a:solidFill>
              </a:rPr>
              <a:t>astigm</a:t>
            </a:r>
            <a:endParaRPr lang="en-US" altLang="en-US" sz="1200" b="1" dirty="0">
              <a:solidFill>
                <a:srgbClr val="FFCC99"/>
              </a:solidFill>
            </a:endParaRPr>
          </a:p>
          <a:p>
            <a:pPr eaLnBrk="1" hangingPunct="1">
              <a:spcBef>
                <a:spcPct val="0"/>
              </a:spcBef>
              <a:buClrTx/>
              <a:buSzTx/>
              <a:buFontTx/>
              <a:buNone/>
            </a:pPr>
            <a:r>
              <a:rPr lang="en-US" altLang="en-US" sz="1200" dirty="0">
                <a:solidFill>
                  <a:srgbClr val="FFCC99"/>
                </a:solidFill>
              </a:rPr>
              <a:t>4) VF testing reveals…</a:t>
            </a:r>
            <a:r>
              <a:rPr lang="en-US" altLang="en-US" sz="1200" b="1" dirty="0">
                <a:solidFill>
                  <a:srgbClr val="FFCC99"/>
                </a:solidFill>
              </a:rPr>
              <a:t>bitemporal hemianopia</a:t>
            </a:r>
            <a:r>
              <a:rPr lang="en-US" altLang="en-US" sz="1200" dirty="0">
                <a:solidFill>
                  <a:srgbClr val="FFCC99"/>
                </a:solidFill>
              </a:rPr>
              <a:t> that </a:t>
            </a:r>
            <a:r>
              <a:rPr lang="en-US" altLang="en-US" sz="1200" dirty="0" err="1">
                <a:solidFill>
                  <a:srgbClr val="FFCC99"/>
                </a:solidFill>
              </a:rPr>
              <a:t>doesn’t</a:t>
            </a:r>
            <a:r>
              <a:rPr lang="en-US" altLang="en-US" sz="1200" b="1" dirty="0" err="1">
                <a:solidFill>
                  <a:srgbClr val="FFCC99"/>
                </a:solidFill>
              </a:rPr>
              <a:t>with</a:t>
            </a:r>
            <a:r>
              <a:rPr lang="en-US" altLang="en-US" sz="1200" b="1" dirty="0">
                <a:solidFill>
                  <a:srgbClr val="FFCC99"/>
                </a:solidFill>
              </a:rPr>
              <a:t> refract</a:t>
            </a:r>
          </a:p>
        </p:txBody>
      </p:sp>
    </p:spTree>
  </p:cSld>
  <p:clrMapOvr>
    <a:masterClrMapping/>
  </p:clrMapOvr>
</p:sld>
</file>

<file path=ppt/slides/slide1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5" name="Text Box 4">
            <a:extLst>
              <a:ext uri="{FF2B5EF4-FFF2-40B4-BE49-F238E27FC236}">
                <a16:creationId xmlns:a16="http://schemas.microsoft.com/office/drawing/2014/main" id="{8559C0C4-C2B0-4E98-907B-E4EAB4B6929E}"/>
              </a:ext>
            </a:extLst>
          </p:cNvPr>
          <p:cNvSpPr txBox="1">
            <a:spLocks noChangeArrowheads="1"/>
          </p:cNvSpPr>
          <p:nvPr/>
        </p:nvSpPr>
        <p:spPr bwMode="auto">
          <a:xfrm>
            <a:off x="1622425" y="1828800"/>
            <a:ext cx="7140575" cy="36909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400" dirty="0">
                <a:solidFill>
                  <a:schemeClr val="bg1">
                    <a:lumMod val="75000"/>
                  </a:schemeClr>
                </a:solidFill>
              </a:rPr>
              <a:t>What are the</a:t>
            </a:r>
            <a:r>
              <a:rPr lang="en-US" altLang="en-US" sz="3600" b="1" i="1" dirty="0">
                <a:solidFill>
                  <a:schemeClr val="bg1">
                    <a:lumMod val="75000"/>
                  </a:schemeClr>
                </a:solidFill>
              </a:rPr>
              <a:t> 4 D’s </a:t>
            </a:r>
            <a:r>
              <a:rPr lang="en-US" altLang="en-US" sz="2400" dirty="0">
                <a:solidFill>
                  <a:schemeClr val="bg1">
                    <a:lumMod val="75000"/>
                  </a:schemeClr>
                </a:solidFill>
              </a:rPr>
              <a:t>of optic nerve hypoplasia?</a:t>
            </a:r>
            <a:endParaRPr lang="en-US" altLang="en-US" sz="3600" dirty="0">
              <a:solidFill>
                <a:schemeClr val="bg1">
                  <a:lumMod val="75000"/>
                </a:schemeClr>
              </a:solidFill>
            </a:endParaRPr>
          </a:p>
          <a:p>
            <a:pPr eaLnBrk="1" hangingPunct="1">
              <a:spcBef>
                <a:spcPct val="0"/>
              </a:spcBef>
              <a:buClrTx/>
              <a:buSzTx/>
              <a:buFontTx/>
              <a:buNone/>
            </a:pPr>
            <a:endParaRPr lang="en-US" altLang="en-US" sz="2800" dirty="0">
              <a:solidFill>
                <a:schemeClr val="bg1">
                  <a:lumMod val="75000"/>
                </a:schemeClr>
              </a:solidFill>
            </a:endParaRPr>
          </a:p>
          <a:p>
            <a:pPr eaLnBrk="1" hangingPunct="1">
              <a:spcBef>
                <a:spcPct val="0"/>
              </a:spcBef>
              <a:buClrTx/>
              <a:buSzTx/>
              <a:buFontTx/>
              <a:buNone/>
            </a:pPr>
            <a:r>
              <a:rPr lang="en-US" altLang="en-US" sz="2000" dirty="0">
                <a:solidFill>
                  <a:schemeClr val="bg1">
                    <a:lumMod val="75000"/>
                  </a:schemeClr>
                </a:solidFill>
              </a:rPr>
              <a:t>--</a:t>
            </a:r>
            <a:r>
              <a:rPr lang="en-US" altLang="en-US" sz="2800" b="1" i="1" dirty="0">
                <a:solidFill>
                  <a:schemeClr val="bg1">
                    <a:lumMod val="75000"/>
                  </a:schemeClr>
                </a:solidFill>
              </a:rPr>
              <a:t>D</a:t>
            </a:r>
            <a:r>
              <a:rPr lang="en-US" altLang="en-US" sz="2000" i="1" dirty="0">
                <a:solidFill>
                  <a:schemeClr val="bg1">
                    <a:lumMod val="75000"/>
                  </a:schemeClr>
                </a:solidFill>
              </a:rPr>
              <a:t>rink</a:t>
            </a:r>
            <a:r>
              <a:rPr lang="en-US" altLang="en-US" sz="2000" dirty="0">
                <a:solidFill>
                  <a:schemeClr val="bg1">
                    <a:lumMod val="75000"/>
                  </a:schemeClr>
                </a:solidFill>
              </a:rPr>
              <a:t> (</a:t>
            </a:r>
            <a:r>
              <a:rPr lang="en-US" altLang="en-US" sz="2000" dirty="0" err="1">
                <a:solidFill>
                  <a:schemeClr val="bg1">
                    <a:lumMod val="75000"/>
                  </a:schemeClr>
                </a:solidFill>
              </a:rPr>
              <a:t>ie</a:t>
            </a:r>
            <a:r>
              <a:rPr lang="en-US" altLang="en-US" sz="2000" dirty="0">
                <a:solidFill>
                  <a:schemeClr val="bg1">
                    <a:lumMod val="75000"/>
                  </a:schemeClr>
                </a:solidFill>
              </a:rPr>
              <a:t>, heavy EtOH consumption during pregnancy)</a:t>
            </a:r>
          </a:p>
          <a:p>
            <a:pPr eaLnBrk="1" hangingPunct="1">
              <a:spcBef>
                <a:spcPct val="0"/>
              </a:spcBef>
              <a:buClrTx/>
              <a:buSzTx/>
              <a:buFontTx/>
              <a:buNone/>
            </a:pPr>
            <a:endParaRPr lang="en-US" altLang="en-US" sz="2000" dirty="0">
              <a:solidFill>
                <a:srgbClr val="B2B2B2"/>
              </a:solidFill>
            </a:endParaRPr>
          </a:p>
          <a:p>
            <a:pPr eaLnBrk="1" hangingPunct="1">
              <a:spcBef>
                <a:spcPct val="0"/>
              </a:spcBef>
              <a:buClrTx/>
              <a:buSzTx/>
              <a:buFontTx/>
              <a:buNone/>
            </a:pPr>
            <a:r>
              <a:rPr lang="en-US" altLang="en-US" sz="2000" dirty="0">
                <a:solidFill>
                  <a:schemeClr val="bg1">
                    <a:lumMod val="75000"/>
                  </a:schemeClr>
                </a:solidFill>
              </a:rPr>
              <a:t>--</a:t>
            </a:r>
            <a:r>
              <a:rPr lang="en-US" altLang="en-US" sz="2800" b="1" i="1" dirty="0">
                <a:solidFill>
                  <a:srgbClr val="0000FF"/>
                </a:solidFill>
              </a:rPr>
              <a:t>D</a:t>
            </a:r>
            <a:r>
              <a:rPr lang="en-US" altLang="en-US" sz="2000" i="1" dirty="0">
                <a:solidFill>
                  <a:srgbClr val="0000FF"/>
                </a:solidFill>
              </a:rPr>
              <a:t>iabetes</a:t>
            </a:r>
            <a:endParaRPr lang="en-US" altLang="en-US" sz="2000" dirty="0">
              <a:solidFill>
                <a:srgbClr val="0000FF"/>
              </a:solidFill>
            </a:endParaRPr>
          </a:p>
          <a:p>
            <a:pPr eaLnBrk="1" hangingPunct="1">
              <a:spcBef>
                <a:spcPct val="0"/>
              </a:spcBef>
              <a:buClrTx/>
              <a:buSzTx/>
              <a:buFontTx/>
              <a:buNone/>
            </a:pPr>
            <a:endParaRPr lang="en-US" altLang="en-US" sz="2000" dirty="0">
              <a:solidFill>
                <a:schemeClr val="bg2"/>
              </a:solidFill>
            </a:endParaRPr>
          </a:p>
          <a:p>
            <a:pPr eaLnBrk="1" hangingPunct="1">
              <a:spcBef>
                <a:spcPct val="0"/>
              </a:spcBef>
              <a:buClrTx/>
              <a:buSzTx/>
              <a:buFontTx/>
              <a:buNone/>
            </a:pPr>
            <a:r>
              <a:rPr lang="en-US" altLang="en-US" sz="2000" dirty="0">
                <a:solidFill>
                  <a:srgbClr val="B2B2B2"/>
                </a:solidFill>
              </a:rPr>
              <a:t>--</a:t>
            </a:r>
            <a:r>
              <a:rPr lang="en-US" altLang="en-US" sz="2800" b="1" i="1" dirty="0">
                <a:solidFill>
                  <a:srgbClr val="B2B2B2"/>
                </a:solidFill>
              </a:rPr>
              <a:t>D</a:t>
            </a:r>
            <a:r>
              <a:rPr lang="en-US" altLang="en-US" sz="2000" i="1" dirty="0">
                <a:solidFill>
                  <a:srgbClr val="B2B2B2"/>
                </a:solidFill>
              </a:rPr>
              <a:t>rugs</a:t>
            </a:r>
            <a:r>
              <a:rPr lang="en-US" altLang="en-US" sz="2000" dirty="0">
                <a:solidFill>
                  <a:srgbClr val="B2B2B2"/>
                </a:solidFill>
              </a:rPr>
              <a:t> (especially </a:t>
            </a:r>
            <a:r>
              <a:rPr lang="en-US" altLang="en-US" sz="2800" b="1" i="1" dirty="0">
                <a:solidFill>
                  <a:srgbClr val="B2B2B2"/>
                </a:solidFill>
              </a:rPr>
              <a:t>D</a:t>
            </a:r>
            <a:r>
              <a:rPr lang="en-US" altLang="en-US" sz="2000" dirty="0">
                <a:solidFill>
                  <a:srgbClr val="B2B2B2"/>
                </a:solidFill>
              </a:rPr>
              <a:t>ilantin or other seizure meds)</a:t>
            </a:r>
          </a:p>
          <a:p>
            <a:pPr eaLnBrk="1" hangingPunct="1">
              <a:spcBef>
                <a:spcPct val="0"/>
              </a:spcBef>
              <a:buClrTx/>
              <a:buSzTx/>
              <a:buFontTx/>
              <a:buNone/>
            </a:pPr>
            <a:endParaRPr lang="en-US" altLang="en-US" sz="2000" dirty="0">
              <a:solidFill>
                <a:srgbClr val="B2B2B2"/>
              </a:solidFill>
            </a:endParaRPr>
          </a:p>
          <a:p>
            <a:pPr eaLnBrk="1" hangingPunct="1">
              <a:spcBef>
                <a:spcPct val="0"/>
              </a:spcBef>
              <a:buClrTx/>
              <a:buSzTx/>
              <a:buFontTx/>
              <a:buNone/>
            </a:pPr>
            <a:r>
              <a:rPr lang="en-US" altLang="en-US" sz="2000" dirty="0">
                <a:solidFill>
                  <a:schemeClr val="bg1">
                    <a:lumMod val="75000"/>
                  </a:schemeClr>
                </a:solidFill>
              </a:rPr>
              <a:t>--</a:t>
            </a:r>
            <a:r>
              <a:rPr lang="en-US" altLang="en-US" sz="2800" b="1" i="1" dirty="0">
                <a:solidFill>
                  <a:schemeClr val="bg1">
                    <a:lumMod val="75000"/>
                  </a:schemeClr>
                </a:solidFill>
              </a:rPr>
              <a:t>D</a:t>
            </a:r>
            <a:r>
              <a:rPr lang="en-US" altLang="en-US" sz="2000" i="1" dirty="0">
                <a:solidFill>
                  <a:schemeClr val="bg1">
                    <a:lumMod val="75000"/>
                  </a:schemeClr>
                </a:solidFill>
              </a:rPr>
              <a:t>e </a:t>
            </a:r>
            <a:r>
              <a:rPr lang="en-US" altLang="en-US" sz="2000" i="1" dirty="0" err="1">
                <a:solidFill>
                  <a:schemeClr val="bg1">
                    <a:lumMod val="75000"/>
                  </a:schemeClr>
                </a:solidFill>
              </a:rPr>
              <a:t>Morsier</a:t>
            </a:r>
            <a:r>
              <a:rPr lang="en-US" altLang="en-US" sz="2000" i="1" dirty="0">
                <a:solidFill>
                  <a:schemeClr val="bg1">
                    <a:lumMod val="75000"/>
                  </a:schemeClr>
                </a:solidFill>
              </a:rPr>
              <a:t> syndrome</a:t>
            </a:r>
          </a:p>
        </p:txBody>
      </p:sp>
      <p:sp>
        <p:nvSpPr>
          <p:cNvPr id="74761" name="Text Box 10">
            <a:extLst>
              <a:ext uri="{FF2B5EF4-FFF2-40B4-BE49-F238E27FC236}">
                <a16:creationId xmlns:a16="http://schemas.microsoft.com/office/drawing/2014/main" id="{9B2E290E-85BC-4DAA-82AF-F52D6321209E}"/>
              </a:ext>
            </a:extLst>
          </p:cNvPr>
          <p:cNvSpPr txBox="1">
            <a:spLocks noChangeArrowheads="1"/>
          </p:cNvSpPr>
          <p:nvPr/>
        </p:nvSpPr>
        <p:spPr bwMode="auto">
          <a:xfrm>
            <a:off x="1597025" y="1171969"/>
            <a:ext cx="6688137" cy="1569660"/>
          </a:xfrm>
          <a:prstGeom prst="rect">
            <a:avLst/>
          </a:prstGeom>
          <a:solidFill>
            <a:srgbClr val="FFFF00"/>
          </a:solidFill>
          <a:ln w="9525">
            <a:noFill/>
            <a:miter lim="800000"/>
            <a:headEnd/>
            <a:tailEnd/>
          </a:ln>
          <a:effec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i="1" dirty="0">
                <a:solidFill>
                  <a:schemeClr val="bg1">
                    <a:lumMod val="75000"/>
                  </a:schemeClr>
                </a:solidFill>
              </a:rPr>
              <a:t>Of the four, which is the most common cause of optic nerve hypoplasia?</a:t>
            </a:r>
          </a:p>
          <a:p>
            <a:pPr eaLnBrk="1" hangingPunct="1">
              <a:spcBef>
                <a:spcPct val="0"/>
              </a:spcBef>
              <a:buClrTx/>
              <a:buSzTx/>
              <a:buFontTx/>
              <a:buNone/>
            </a:pPr>
            <a:r>
              <a:rPr lang="en-US" altLang="en-US" sz="1600" dirty="0">
                <a:solidFill>
                  <a:schemeClr val="bg1">
                    <a:lumMod val="75000"/>
                  </a:schemeClr>
                </a:solidFill>
              </a:rPr>
              <a:t>Diabetes</a:t>
            </a:r>
          </a:p>
          <a:p>
            <a:pPr eaLnBrk="1" hangingPunct="1">
              <a:spcBef>
                <a:spcPct val="0"/>
              </a:spcBef>
              <a:buClrTx/>
              <a:buSzTx/>
              <a:buFontTx/>
              <a:buNone/>
            </a:pPr>
            <a:endParaRPr lang="en-US" altLang="en-US" sz="1600" dirty="0">
              <a:solidFill>
                <a:schemeClr val="bg1">
                  <a:lumMod val="75000"/>
                </a:schemeClr>
              </a:solidFill>
            </a:endParaRPr>
          </a:p>
          <a:p>
            <a:pPr eaLnBrk="1" hangingPunct="1">
              <a:spcBef>
                <a:spcPct val="0"/>
              </a:spcBef>
              <a:buClrTx/>
              <a:buSzTx/>
              <a:buFontTx/>
              <a:buNone/>
            </a:pPr>
            <a:r>
              <a:rPr lang="en-US" altLang="en-US" sz="1600" i="1" dirty="0">
                <a:solidFill>
                  <a:schemeClr val="bg1">
                    <a:lumMod val="75000"/>
                  </a:schemeClr>
                </a:solidFill>
              </a:rPr>
              <a:t>Maternal diabetes is notorious for causing a specific pattern of optic nerve hypoplasia—what is it?</a:t>
            </a:r>
          </a:p>
          <a:p>
            <a:pPr eaLnBrk="1" hangingPunct="1">
              <a:spcBef>
                <a:spcPct val="0"/>
              </a:spcBef>
              <a:buClrTx/>
              <a:buSzTx/>
              <a:buFontTx/>
              <a:buNone/>
            </a:pPr>
            <a:r>
              <a:rPr lang="en-US" altLang="en-US" sz="1600" b="1" dirty="0">
                <a:solidFill>
                  <a:srgbClr val="0000FF"/>
                </a:solidFill>
              </a:rPr>
              <a:t>Superior segmental optic nerve hypoplasia (SSONH)</a:t>
            </a:r>
          </a:p>
        </p:txBody>
      </p:sp>
      <p:sp>
        <p:nvSpPr>
          <p:cNvPr id="74762" name="Rectangle 13">
            <a:extLst>
              <a:ext uri="{FF2B5EF4-FFF2-40B4-BE49-F238E27FC236}">
                <a16:creationId xmlns:a16="http://schemas.microsoft.com/office/drawing/2014/main" id="{7E2C7F48-932C-4256-8374-50810490C21F}"/>
              </a:ext>
            </a:extLst>
          </p:cNvPr>
          <p:cNvSpPr>
            <a:spLocks noChangeArrowheads="1"/>
          </p:cNvSpPr>
          <p:nvPr/>
        </p:nvSpPr>
        <p:spPr bwMode="auto">
          <a:xfrm>
            <a:off x="457200" y="122238"/>
            <a:ext cx="7543800" cy="8683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b"/>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ct val="85000"/>
              </a:lnSpc>
              <a:spcBef>
                <a:spcPct val="0"/>
              </a:spcBef>
              <a:buClrTx/>
              <a:buSzTx/>
              <a:buFontTx/>
              <a:buNone/>
            </a:pPr>
            <a:r>
              <a:rPr lang="en-US" altLang="en-US" sz="3200" b="1" dirty="0">
                <a:solidFill>
                  <a:schemeClr val="tx2"/>
                </a:solidFill>
              </a:rPr>
              <a:t>Developmental Abnormalities of the Optic Nerve Head</a:t>
            </a:r>
            <a:endParaRPr lang="en-US" altLang="en-US" sz="3200" dirty="0">
              <a:solidFill>
                <a:schemeClr val="tx2"/>
              </a:solidFill>
            </a:endParaRPr>
          </a:p>
        </p:txBody>
      </p:sp>
      <p:sp>
        <p:nvSpPr>
          <p:cNvPr id="74763" name="Slide Number Placeholder 1">
            <a:extLst>
              <a:ext uri="{FF2B5EF4-FFF2-40B4-BE49-F238E27FC236}">
                <a16:creationId xmlns:a16="http://schemas.microsoft.com/office/drawing/2014/main" id="{2259DA07-D042-4623-AE1C-EDFA7EF12FB9}"/>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0C1A7F1E-CD61-4399-B8A0-10169CB14638}" type="slidenum">
              <a:rPr lang="en-US" altLang="en-US" sz="1000"/>
              <a:pPr>
                <a:spcBef>
                  <a:spcPct val="0"/>
                </a:spcBef>
                <a:buClrTx/>
                <a:buSzTx/>
                <a:buFontTx/>
                <a:buNone/>
              </a:pPr>
              <a:t>190</a:t>
            </a:fld>
            <a:endParaRPr lang="en-US" altLang="en-US" sz="1000"/>
          </a:p>
        </p:txBody>
      </p:sp>
      <p:sp>
        <p:nvSpPr>
          <p:cNvPr id="2" name="Oval 1">
            <a:extLst>
              <a:ext uri="{FF2B5EF4-FFF2-40B4-BE49-F238E27FC236}">
                <a16:creationId xmlns:a16="http://schemas.microsoft.com/office/drawing/2014/main" id="{00D3FAF1-1498-475C-872E-40EF87BB7CE5}"/>
              </a:ext>
            </a:extLst>
          </p:cNvPr>
          <p:cNvSpPr/>
          <p:nvPr/>
        </p:nvSpPr>
        <p:spPr>
          <a:xfrm>
            <a:off x="1622425" y="3493139"/>
            <a:ext cx="1482006" cy="695325"/>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TextBox 11">
            <a:extLst>
              <a:ext uri="{FF2B5EF4-FFF2-40B4-BE49-F238E27FC236}">
                <a16:creationId xmlns:a16="http://schemas.microsoft.com/office/drawing/2014/main" id="{20622758-EF76-4A29-8717-E05D1A31F4B4}"/>
              </a:ext>
            </a:extLst>
          </p:cNvPr>
          <p:cNvSpPr txBox="1"/>
          <p:nvPr/>
        </p:nvSpPr>
        <p:spPr>
          <a:xfrm>
            <a:off x="990600" y="2922998"/>
            <a:ext cx="6806208" cy="2031325"/>
          </a:xfrm>
          <a:prstGeom prst="rect">
            <a:avLst/>
          </a:prstGeom>
          <a:solidFill>
            <a:schemeClr val="accent5">
              <a:lumMod val="75000"/>
            </a:schemeClr>
          </a:solidFill>
        </p:spPr>
        <p:txBody>
          <a:bodyPr wrap="square" rtlCol="0">
            <a:spAutoFit/>
          </a:bodyPr>
          <a:lstStyle/>
          <a:p>
            <a:r>
              <a:rPr lang="en-US" sz="1400" i="1" dirty="0">
                <a:solidFill>
                  <a:srgbClr val="0000FF"/>
                </a:solidFill>
              </a:rPr>
              <a:t>What is the appearance of the nerve head in SSONH?</a:t>
            </a:r>
          </a:p>
          <a:p>
            <a:r>
              <a:rPr lang="en-US" sz="1400" dirty="0">
                <a:solidFill>
                  <a:srgbClr val="0000FF"/>
                </a:solidFill>
              </a:rPr>
              <a:t>Pretty much what you would expect based on the name--a normal-appearing nerve save for a thin superior rim, with associated thinning of the superior nerve fiber layer</a:t>
            </a:r>
          </a:p>
          <a:p>
            <a:endParaRPr lang="en-US" sz="1400" i="1" dirty="0">
              <a:solidFill>
                <a:srgbClr val="0000FF"/>
              </a:solidFill>
            </a:endParaRPr>
          </a:p>
          <a:p>
            <a:r>
              <a:rPr lang="en-US" sz="1400" i="1" dirty="0">
                <a:solidFill>
                  <a:srgbClr val="0000FF"/>
                </a:solidFill>
              </a:rPr>
              <a:t>Does DM-induced SSONH tend to be unilateral, or bilateral?</a:t>
            </a:r>
          </a:p>
          <a:p>
            <a:r>
              <a:rPr lang="en-US" sz="1400" dirty="0">
                <a:solidFill>
                  <a:schemeClr val="accent5">
                    <a:lumMod val="75000"/>
                  </a:schemeClr>
                </a:solidFill>
              </a:rPr>
              <a:t>Bilateral</a:t>
            </a:r>
          </a:p>
          <a:p>
            <a:endParaRPr lang="en-US" sz="1400" dirty="0">
              <a:solidFill>
                <a:schemeClr val="accent5">
                  <a:lumMod val="75000"/>
                </a:schemeClr>
              </a:solidFill>
            </a:endParaRPr>
          </a:p>
          <a:p>
            <a:r>
              <a:rPr lang="en-US" sz="1400" i="1" dirty="0">
                <a:solidFill>
                  <a:schemeClr val="accent5">
                    <a:lumMod val="75000"/>
                  </a:schemeClr>
                </a:solidFill>
              </a:rPr>
              <a:t>What pattern of VF loss is associated with SSONH?</a:t>
            </a:r>
          </a:p>
          <a:p>
            <a:r>
              <a:rPr lang="en-US" sz="1400" dirty="0">
                <a:solidFill>
                  <a:schemeClr val="accent5">
                    <a:lumMod val="75000"/>
                  </a:schemeClr>
                </a:solidFill>
              </a:rPr>
              <a:t>Bitemporal </a:t>
            </a:r>
            <a:r>
              <a:rPr lang="en-US" sz="1400" b="1" dirty="0">
                <a:solidFill>
                  <a:schemeClr val="accent5">
                    <a:lumMod val="75000"/>
                  </a:schemeClr>
                </a:solidFill>
              </a:rPr>
              <a:t>inferior</a:t>
            </a:r>
            <a:r>
              <a:rPr lang="en-US" sz="1400" dirty="0">
                <a:solidFill>
                  <a:schemeClr val="accent5">
                    <a:lumMod val="75000"/>
                  </a:schemeClr>
                </a:solidFill>
              </a:rPr>
              <a:t> loss that doesn’t respect the vertical midline</a:t>
            </a:r>
          </a:p>
        </p:txBody>
      </p:sp>
    </p:spTree>
    <p:extLst>
      <p:ext uri="{BB962C8B-B14F-4D97-AF65-F5344CB8AC3E}">
        <p14:creationId xmlns:p14="http://schemas.microsoft.com/office/powerpoint/2010/main" val="2078013452"/>
      </p:ext>
    </p:extLst>
  </p:cSld>
  <p:clrMapOvr>
    <a:masterClrMapping/>
  </p:clrMapOvr>
</p:sld>
</file>

<file path=ppt/slides/slide1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5" name="Text Box 4">
            <a:extLst>
              <a:ext uri="{FF2B5EF4-FFF2-40B4-BE49-F238E27FC236}">
                <a16:creationId xmlns:a16="http://schemas.microsoft.com/office/drawing/2014/main" id="{8559C0C4-C2B0-4E98-907B-E4EAB4B6929E}"/>
              </a:ext>
            </a:extLst>
          </p:cNvPr>
          <p:cNvSpPr txBox="1">
            <a:spLocks noChangeArrowheads="1"/>
          </p:cNvSpPr>
          <p:nvPr/>
        </p:nvSpPr>
        <p:spPr bwMode="auto">
          <a:xfrm>
            <a:off x="1622425" y="1828800"/>
            <a:ext cx="7140575" cy="36909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400" dirty="0">
                <a:solidFill>
                  <a:schemeClr val="bg1">
                    <a:lumMod val="75000"/>
                  </a:schemeClr>
                </a:solidFill>
              </a:rPr>
              <a:t>What are the</a:t>
            </a:r>
            <a:r>
              <a:rPr lang="en-US" altLang="en-US" sz="3600" b="1" i="1" dirty="0">
                <a:solidFill>
                  <a:schemeClr val="bg1">
                    <a:lumMod val="75000"/>
                  </a:schemeClr>
                </a:solidFill>
              </a:rPr>
              <a:t> 4 D’s </a:t>
            </a:r>
            <a:r>
              <a:rPr lang="en-US" altLang="en-US" sz="2400" dirty="0">
                <a:solidFill>
                  <a:schemeClr val="bg1">
                    <a:lumMod val="75000"/>
                  </a:schemeClr>
                </a:solidFill>
              </a:rPr>
              <a:t>of optic nerve hypoplasia?</a:t>
            </a:r>
            <a:endParaRPr lang="en-US" altLang="en-US" sz="3600" dirty="0">
              <a:solidFill>
                <a:schemeClr val="bg1">
                  <a:lumMod val="75000"/>
                </a:schemeClr>
              </a:solidFill>
            </a:endParaRPr>
          </a:p>
          <a:p>
            <a:pPr eaLnBrk="1" hangingPunct="1">
              <a:spcBef>
                <a:spcPct val="0"/>
              </a:spcBef>
              <a:buClrTx/>
              <a:buSzTx/>
              <a:buFontTx/>
              <a:buNone/>
            </a:pPr>
            <a:endParaRPr lang="en-US" altLang="en-US" sz="2800" dirty="0">
              <a:solidFill>
                <a:schemeClr val="bg1">
                  <a:lumMod val="75000"/>
                </a:schemeClr>
              </a:solidFill>
            </a:endParaRPr>
          </a:p>
          <a:p>
            <a:pPr eaLnBrk="1" hangingPunct="1">
              <a:spcBef>
                <a:spcPct val="0"/>
              </a:spcBef>
              <a:buClrTx/>
              <a:buSzTx/>
              <a:buFontTx/>
              <a:buNone/>
            </a:pPr>
            <a:r>
              <a:rPr lang="en-US" altLang="en-US" sz="2000" dirty="0">
                <a:solidFill>
                  <a:schemeClr val="bg1">
                    <a:lumMod val="75000"/>
                  </a:schemeClr>
                </a:solidFill>
              </a:rPr>
              <a:t>--</a:t>
            </a:r>
            <a:r>
              <a:rPr lang="en-US" altLang="en-US" sz="2800" b="1" i="1" dirty="0">
                <a:solidFill>
                  <a:schemeClr val="bg1">
                    <a:lumMod val="75000"/>
                  </a:schemeClr>
                </a:solidFill>
              </a:rPr>
              <a:t>D</a:t>
            </a:r>
            <a:r>
              <a:rPr lang="en-US" altLang="en-US" sz="2000" i="1" dirty="0">
                <a:solidFill>
                  <a:schemeClr val="bg1">
                    <a:lumMod val="75000"/>
                  </a:schemeClr>
                </a:solidFill>
              </a:rPr>
              <a:t>rink</a:t>
            </a:r>
            <a:r>
              <a:rPr lang="en-US" altLang="en-US" sz="2000" dirty="0">
                <a:solidFill>
                  <a:schemeClr val="bg1">
                    <a:lumMod val="75000"/>
                  </a:schemeClr>
                </a:solidFill>
              </a:rPr>
              <a:t> (</a:t>
            </a:r>
            <a:r>
              <a:rPr lang="en-US" altLang="en-US" sz="2000" dirty="0" err="1">
                <a:solidFill>
                  <a:schemeClr val="bg1">
                    <a:lumMod val="75000"/>
                  </a:schemeClr>
                </a:solidFill>
              </a:rPr>
              <a:t>ie</a:t>
            </a:r>
            <a:r>
              <a:rPr lang="en-US" altLang="en-US" sz="2000" dirty="0">
                <a:solidFill>
                  <a:schemeClr val="bg1">
                    <a:lumMod val="75000"/>
                  </a:schemeClr>
                </a:solidFill>
              </a:rPr>
              <a:t>, heavy EtOH consumption during pregnancy)</a:t>
            </a:r>
          </a:p>
          <a:p>
            <a:pPr eaLnBrk="1" hangingPunct="1">
              <a:spcBef>
                <a:spcPct val="0"/>
              </a:spcBef>
              <a:buClrTx/>
              <a:buSzTx/>
              <a:buFontTx/>
              <a:buNone/>
            </a:pPr>
            <a:endParaRPr lang="en-US" altLang="en-US" sz="2000" dirty="0">
              <a:solidFill>
                <a:srgbClr val="B2B2B2"/>
              </a:solidFill>
            </a:endParaRPr>
          </a:p>
          <a:p>
            <a:pPr eaLnBrk="1" hangingPunct="1">
              <a:spcBef>
                <a:spcPct val="0"/>
              </a:spcBef>
              <a:buClrTx/>
              <a:buSzTx/>
              <a:buFontTx/>
              <a:buNone/>
            </a:pPr>
            <a:r>
              <a:rPr lang="en-US" altLang="en-US" sz="2000" dirty="0">
                <a:solidFill>
                  <a:schemeClr val="bg1">
                    <a:lumMod val="75000"/>
                  </a:schemeClr>
                </a:solidFill>
              </a:rPr>
              <a:t>--</a:t>
            </a:r>
            <a:r>
              <a:rPr lang="en-US" altLang="en-US" sz="2800" b="1" i="1" dirty="0">
                <a:solidFill>
                  <a:srgbClr val="0000FF"/>
                </a:solidFill>
              </a:rPr>
              <a:t>D</a:t>
            </a:r>
            <a:r>
              <a:rPr lang="en-US" altLang="en-US" sz="2000" i="1" dirty="0">
                <a:solidFill>
                  <a:srgbClr val="0000FF"/>
                </a:solidFill>
              </a:rPr>
              <a:t>iabetes</a:t>
            </a:r>
            <a:endParaRPr lang="en-US" altLang="en-US" sz="2000" dirty="0">
              <a:solidFill>
                <a:srgbClr val="0000FF"/>
              </a:solidFill>
            </a:endParaRPr>
          </a:p>
          <a:p>
            <a:pPr eaLnBrk="1" hangingPunct="1">
              <a:spcBef>
                <a:spcPct val="0"/>
              </a:spcBef>
              <a:buClrTx/>
              <a:buSzTx/>
              <a:buFontTx/>
              <a:buNone/>
            </a:pPr>
            <a:endParaRPr lang="en-US" altLang="en-US" sz="2000" dirty="0">
              <a:solidFill>
                <a:schemeClr val="bg2"/>
              </a:solidFill>
            </a:endParaRPr>
          </a:p>
          <a:p>
            <a:pPr eaLnBrk="1" hangingPunct="1">
              <a:spcBef>
                <a:spcPct val="0"/>
              </a:spcBef>
              <a:buClrTx/>
              <a:buSzTx/>
              <a:buFontTx/>
              <a:buNone/>
            </a:pPr>
            <a:r>
              <a:rPr lang="en-US" altLang="en-US" sz="2000" dirty="0">
                <a:solidFill>
                  <a:srgbClr val="B2B2B2"/>
                </a:solidFill>
              </a:rPr>
              <a:t>--</a:t>
            </a:r>
            <a:r>
              <a:rPr lang="en-US" altLang="en-US" sz="2800" b="1" i="1" dirty="0">
                <a:solidFill>
                  <a:srgbClr val="B2B2B2"/>
                </a:solidFill>
              </a:rPr>
              <a:t>D</a:t>
            </a:r>
            <a:r>
              <a:rPr lang="en-US" altLang="en-US" sz="2000" i="1" dirty="0">
                <a:solidFill>
                  <a:srgbClr val="B2B2B2"/>
                </a:solidFill>
              </a:rPr>
              <a:t>rugs</a:t>
            </a:r>
            <a:r>
              <a:rPr lang="en-US" altLang="en-US" sz="2000" dirty="0">
                <a:solidFill>
                  <a:srgbClr val="B2B2B2"/>
                </a:solidFill>
              </a:rPr>
              <a:t> (especially </a:t>
            </a:r>
            <a:r>
              <a:rPr lang="en-US" altLang="en-US" sz="2800" b="1" i="1" dirty="0">
                <a:solidFill>
                  <a:srgbClr val="B2B2B2"/>
                </a:solidFill>
              </a:rPr>
              <a:t>D</a:t>
            </a:r>
            <a:r>
              <a:rPr lang="en-US" altLang="en-US" sz="2000" dirty="0">
                <a:solidFill>
                  <a:srgbClr val="B2B2B2"/>
                </a:solidFill>
              </a:rPr>
              <a:t>ilantin or other seizure meds)</a:t>
            </a:r>
          </a:p>
          <a:p>
            <a:pPr eaLnBrk="1" hangingPunct="1">
              <a:spcBef>
                <a:spcPct val="0"/>
              </a:spcBef>
              <a:buClrTx/>
              <a:buSzTx/>
              <a:buFontTx/>
              <a:buNone/>
            </a:pPr>
            <a:endParaRPr lang="en-US" altLang="en-US" sz="2000" dirty="0">
              <a:solidFill>
                <a:srgbClr val="B2B2B2"/>
              </a:solidFill>
            </a:endParaRPr>
          </a:p>
          <a:p>
            <a:pPr eaLnBrk="1" hangingPunct="1">
              <a:spcBef>
                <a:spcPct val="0"/>
              </a:spcBef>
              <a:buClrTx/>
              <a:buSzTx/>
              <a:buFontTx/>
              <a:buNone/>
            </a:pPr>
            <a:r>
              <a:rPr lang="en-US" altLang="en-US" sz="2000" dirty="0">
                <a:solidFill>
                  <a:schemeClr val="bg1">
                    <a:lumMod val="75000"/>
                  </a:schemeClr>
                </a:solidFill>
              </a:rPr>
              <a:t>--</a:t>
            </a:r>
            <a:r>
              <a:rPr lang="en-US" altLang="en-US" sz="2800" b="1" i="1" dirty="0">
                <a:solidFill>
                  <a:schemeClr val="bg1">
                    <a:lumMod val="75000"/>
                  </a:schemeClr>
                </a:solidFill>
              </a:rPr>
              <a:t>D</a:t>
            </a:r>
            <a:r>
              <a:rPr lang="en-US" altLang="en-US" sz="2000" i="1" dirty="0">
                <a:solidFill>
                  <a:schemeClr val="bg1">
                    <a:lumMod val="75000"/>
                  </a:schemeClr>
                </a:solidFill>
              </a:rPr>
              <a:t>e </a:t>
            </a:r>
            <a:r>
              <a:rPr lang="en-US" altLang="en-US" sz="2000" i="1" dirty="0" err="1">
                <a:solidFill>
                  <a:schemeClr val="bg1">
                    <a:lumMod val="75000"/>
                  </a:schemeClr>
                </a:solidFill>
              </a:rPr>
              <a:t>Morsier</a:t>
            </a:r>
            <a:r>
              <a:rPr lang="en-US" altLang="en-US" sz="2000" i="1" dirty="0">
                <a:solidFill>
                  <a:schemeClr val="bg1">
                    <a:lumMod val="75000"/>
                  </a:schemeClr>
                </a:solidFill>
              </a:rPr>
              <a:t> syndrome</a:t>
            </a:r>
          </a:p>
        </p:txBody>
      </p:sp>
      <p:sp>
        <p:nvSpPr>
          <p:cNvPr id="74761" name="Text Box 10">
            <a:extLst>
              <a:ext uri="{FF2B5EF4-FFF2-40B4-BE49-F238E27FC236}">
                <a16:creationId xmlns:a16="http://schemas.microsoft.com/office/drawing/2014/main" id="{9B2E290E-85BC-4DAA-82AF-F52D6321209E}"/>
              </a:ext>
            </a:extLst>
          </p:cNvPr>
          <p:cNvSpPr txBox="1">
            <a:spLocks noChangeArrowheads="1"/>
          </p:cNvSpPr>
          <p:nvPr/>
        </p:nvSpPr>
        <p:spPr bwMode="auto">
          <a:xfrm>
            <a:off x="1597025" y="1171969"/>
            <a:ext cx="6688137" cy="1569660"/>
          </a:xfrm>
          <a:prstGeom prst="rect">
            <a:avLst/>
          </a:prstGeom>
          <a:solidFill>
            <a:srgbClr val="FFFF00"/>
          </a:solidFill>
          <a:ln w="9525">
            <a:noFill/>
            <a:miter lim="800000"/>
            <a:headEnd/>
            <a:tailEnd/>
          </a:ln>
          <a:effec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i="1" dirty="0">
                <a:solidFill>
                  <a:schemeClr val="bg1">
                    <a:lumMod val="75000"/>
                  </a:schemeClr>
                </a:solidFill>
              </a:rPr>
              <a:t>Of the four, which is the most common cause of optic nerve hypoplasia?</a:t>
            </a:r>
          </a:p>
          <a:p>
            <a:pPr eaLnBrk="1" hangingPunct="1">
              <a:spcBef>
                <a:spcPct val="0"/>
              </a:spcBef>
              <a:buClrTx/>
              <a:buSzTx/>
              <a:buFontTx/>
              <a:buNone/>
            </a:pPr>
            <a:r>
              <a:rPr lang="en-US" altLang="en-US" sz="1600" dirty="0">
                <a:solidFill>
                  <a:schemeClr val="bg1">
                    <a:lumMod val="75000"/>
                  </a:schemeClr>
                </a:solidFill>
              </a:rPr>
              <a:t>Diabetes</a:t>
            </a:r>
          </a:p>
          <a:p>
            <a:pPr eaLnBrk="1" hangingPunct="1">
              <a:spcBef>
                <a:spcPct val="0"/>
              </a:spcBef>
              <a:buClrTx/>
              <a:buSzTx/>
              <a:buFontTx/>
              <a:buNone/>
            </a:pPr>
            <a:endParaRPr lang="en-US" altLang="en-US" sz="1600" dirty="0">
              <a:solidFill>
                <a:schemeClr val="bg1">
                  <a:lumMod val="75000"/>
                </a:schemeClr>
              </a:solidFill>
            </a:endParaRPr>
          </a:p>
          <a:p>
            <a:pPr eaLnBrk="1" hangingPunct="1">
              <a:spcBef>
                <a:spcPct val="0"/>
              </a:spcBef>
              <a:buClrTx/>
              <a:buSzTx/>
              <a:buFontTx/>
              <a:buNone/>
            </a:pPr>
            <a:r>
              <a:rPr lang="en-US" altLang="en-US" sz="1600" i="1" dirty="0">
                <a:solidFill>
                  <a:schemeClr val="bg1">
                    <a:lumMod val="75000"/>
                  </a:schemeClr>
                </a:solidFill>
              </a:rPr>
              <a:t>Maternal diabetes is notorious for causing a specific pattern of optic nerve hypoplasia—what is it?</a:t>
            </a:r>
          </a:p>
          <a:p>
            <a:pPr eaLnBrk="1" hangingPunct="1">
              <a:spcBef>
                <a:spcPct val="0"/>
              </a:spcBef>
              <a:buClrTx/>
              <a:buSzTx/>
              <a:buFontTx/>
              <a:buNone/>
            </a:pPr>
            <a:r>
              <a:rPr lang="en-US" altLang="en-US" sz="1600" b="1" dirty="0">
                <a:solidFill>
                  <a:srgbClr val="0000FF"/>
                </a:solidFill>
              </a:rPr>
              <a:t>Superior segmental optic nerve hypoplasia (SSONH)</a:t>
            </a:r>
          </a:p>
        </p:txBody>
      </p:sp>
      <p:sp>
        <p:nvSpPr>
          <p:cNvPr id="74762" name="Rectangle 13">
            <a:extLst>
              <a:ext uri="{FF2B5EF4-FFF2-40B4-BE49-F238E27FC236}">
                <a16:creationId xmlns:a16="http://schemas.microsoft.com/office/drawing/2014/main" id="{7E2C7F48-932C-4256-8374-50810490C21F}"/>
              </a:ext>
            </a:extLst>
          </p:cNvPr>
          <p:cNvSpPr>
            <a:spLocks noChangeArrowheads="1"/>
          </p:cNvSpPr>
          <p:nvPr/>
        </p:nvSpPr>
        <p:spPr bwMode="auto">
          <a:xfrm>
            <a:off x="457200" y="122238"/>
            <a:ext cx="7543800" cy="8683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b"/>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ct val="85000"/>
              </a:lnSpc>
              <a:spcBef>
                <a:spcPct val="0"/>
              </a:spcBef>
              <a:buClrTx/>
              <a:buSzTx/>
              <a:buFontTx/>
              <a:buNone/>
            </a:pPr>
            <a:r>
              <a:rPr lang="en-US" altLang="en-US" sz="3200" b="1" dirty="0">
                <a:solidFill>
                  <a:schemeClr val="tx2"/>
                </a:solidFill>
              </a:rPr>
              <a:t>Developmental Abnormalities of the Optic Nerve Head</a:t>
            </a:r>
            <a:endParaRPr lang="en-US" altLang="en-US" sz="3200" dirty="0">
              <a:solidFill>
                <a:schemeClr val="tx2"/>
              </a:solidFill>
            </a:endParaRPr>
          </a:p>
        </p:txBody>
      </p:sp>
      <p:sp>
        <p:nvSpPr>
          <p:cNvPr id="74763" name="Slide Number Placeholder 1">
            <a:extLst>
              <a:ext uri="{FF2B5EF4-FFF2-40B4-BE49-F238E27FC236}">
                <a16:creationId xmlns:a16="http://schemas.microsoft.com/office/drawing/2014/main" id="{2259DA07-D042-4623-AE1C-EDFA7EF12FB9}"/>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0C1A7F1E-CD61-4399-B8A0-10169CB14638}" type="slidenum">
              <a:rPr lang="en-US" altLang="en-US" sz="1000"/>
              <a:pPr>
                <a:spcBef>
                  <a:spcPct val="0"/>
                </a:spcBef>
                <a:buClrTx/>
                <a:buSzTx/>
                <a:buFontTx/>
                <a:buNone/>
              </a:pPr>
              <a:t>191</a:t>
            </a:fld>
            <a:endParaRPr lang="en-US" altLang="en-US" sz="1000"/>
          </a:p>
        </p:txBody>
      </p:sp>
      <p:sp>
        <p:nvSpPr>
          <p:cNvPr id="2" name="Oval 1">
            <a:extLst>
              <a:ext uri="{FF2B5EF4-FFF2-40B4-BE49-F238E27FC236}">
                <a16:creationId xmlns:a16="http://schemas.microsoft.com/office/drawing/2014/main" id="{00D3FAF1-1498-475C-872E-40EF87BB7CE5}"/>
              </a:ext>
            </a:extLst>
          </p:cNvPr>
          <p:cNvSpPr/>
          <p:nvPr/>
        </p:nvSpPr>
        <p:spPr>
          <a:xfrm>
            <a:off x="1622425" y="3493139"/>
            <a:ext cx="1482006" cy="695325"/>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TextBox 11">
            <a:extLst>
              <a:ext uri="{FF2B5EF4-FFF2-40B4-BE49-F238E27FC236}">
                <a16:creationId xmlns:a16="http://schemas.microsoft.com/office/drawing/2014/main" id="{20622758-EF76-4A29-8717-E05D1A31F4B4}"/>
              </a:ext>
            </a:extLst>
          </p:cNvPr>
          <p:cNvSpPr txBox="1"/>
          <p:nvPr/>
        </p:nvSpPr>
        <p:spPr>
          <a:xfrm>
            <a:off x="990600" y="2922998"/>
            <a:ext cx="6806208" cy="2031325"/>
          </a:xfrm>
          <a:prstGeom prst="rect">
            <a:avLst/>
          </a:prstGeom>
          <a:solidFill>
            <a:schemeClr val="accent5">
              <a:lumMod val="75000"/>
            </a:schemeClr>
          </a:solidFill>
        </p:spPr>
        <p:txBody>
          <a:bodyPr wrap="square" rtlCol="0">
            <a:spAutoFit/>
          </a:bodyPr>
          <a:lstStyle/>
          <a:p>
            <a:r>
              <a:rPr lang="en-US" sz="1400" i="1" dirty="0">
                <a:solidFill>
                  <a:srgbClr val="0000FF"/>
                </a:solidFill>
              </a:rPr>
              <a:t>What is the appearance of the nerve head in SSONH?</a:t>
            </a:r>
          </a:p>
          <a:p>
            <a:r>
              <a:rPr lang="en-US" sz="1400" dirty="0">
                <a:solidFill>
                  <a:srgbClr val="0000FF"/>
                </a:solidFill>
              </a:rPr>
              <a:t>Pretty much what you would expect based on the name--a normal-appearing nerve save for a thin superior rim, with associated thinning of the superior nerve fiber layer</a:t>
            </a:r>
          </a:p>
          <a:p>
            <a:endParaRPr lang="en-US" sz="1400" i="1" dirty="0">
              <a:solidFill>
                <a:srgbClr val="0000FF"/>
              </a:solidFill>
            </a:endParaRPr>
          </a:p>
          <a:p>
            <a:r>
              <a:rPr lang="en-US" sz="1400" i="1" dirty="0">
                <a:solidFill>
                  <a:srgbClr val="0000FF"/>
                </a:solidFill>
              </a:rPr>
              <a:t>Does DM-induced SSONH tend to be unilateral, or bilateral?</a:t>
            </a:r>
          </a:p>
          <a:p>
            <a:r>
              <a:rPr lang="en-US" sz="1400" dirty="0">
                <a:solidFill>
                  <a:srgbClr val="0000FF"/>
                </a:solidFill>
              </a:rPr>
              <a:t>Bilateral</a:t>
            </a:r>
            <a:endParaRPr lang="en-US" sz="1400" dirty="0">
              <a:solidFill>
                <a:schemeClr val="accent5">
                  <a:lumMod val="75000"/>
                </a:schemeClr>
              </a:solidFill>
            </a:endParaRPr>
          </a:p>
          <a:p>
            <a:endParaRPr lang="en-US" sz="1400" dirty="0">
              <a:solidFill>
                <a:schemeClr val="accent5">
                  <a:lumMod val="75000"/>
                </a:schemeClr>
              </a:solidFill>
            </a:endParaRPr>
          </a:p>
          <a:p>
            <a:r>
              <a:rPr lang="en-US" sz="1400" i="1" dirty="0">
                <a:solidFill>
                  <a:schemeClr val="accent5">
                    <a:lumMod val="75000"/>
                  </a:schemeClr>
                </a:solidFill>
              </a:rPr>
              <a:t>What pattern of VF loss is associated with SSONH?</a:t>
            </a:r>
          </a:p>
          <a:p>
            <a:r>
              <a:rPr lang="en-US" sz="1400" dirty="0">
                <a:solidFill>
                  <a:schemeClr val="accent5">
                    <a:lumMod val="75000"/>
                  </a:schemeClr>
                </a:solidFill>
              </a:rPr>
              <a:t>Bitemporal </a:t>
            </a:r>
            <a:r>
              <a:rPr lang="en-US" sz="1400" b="1" dirty="0">
                <a:solidFill>
                  <a:schemeClr val="accent5">
                    <a:lumMod val="75000"/>
                  </a:schemeClr>
                </a:solidFill>
              </a:rPr>
              <a:t>inferior</a:t>
            </a:r>
            <a:r>
              <a:rPr lang="en-US" sz="1400" dirty="0">
                <a:solidFill>
                  <a:schemeClr val="accent5">
                    <a:lumMod val="75000"/>
                  </a:schemeClr>
                </a:solidFill>
              </a:rPr>
              <a:t> loss that doesn’t respect the vertical midline</a:t>
            </a:r>
          </a:p>
        </p:txBody>
      </p:sp>
    </p:spTree>
    <p:extLst>
      <p:ext uri="{BB962C8B-B14F-4D97-AF65-F5344CB8AC3E}">
        <p14:creationId xmlns:p14="http://schemas.microsoft.com/office/powerpoint/2010/main" val="2037586019"/>
      </p:ext>
    </p:extLst>
  </p:cSld>
  <p:clrMapOvr>
    <a:masterClrMapping/>
  </p:clrMapOvr>
</p:sld>
</file>

<file path=ppt/slides/slide1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5" name="Text Box 4">
            <a:extLst>
              <a:ext uri="{FF2B5EF4-FFF2-40B4-BE49-F238E27FC236}">
                <a16:creationId xmlns:a16="http://schemas.microsoft.com/office/drawing/2014/main" id="{8559C0C4-C2B0-4E98-907B-E4EAB4B6929E}"/>
              </a:ext>
            </a:extLst>
          </p:cNvPr>
          <p:cNvSpPr txBox="1">
            <a:spLocks noChangeArrowheads="1"/>
          </p:cNvSpPr>
          <p:nvPr/>
        </p:nvSpPr>
        <p:spPr bwMode="auto">
          <a:xfrm>
            <a:off x="1622425" y="1828800"/>
            <a:ext cx="7140575" cy="36909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400" dirty="0">
                <a:solidFill>
                  <a:schemeClr val="bg1">
                    <a:lumMod val="75000"/>
                  </a:schemeClr>
                </a:solidFill>
              </a:rPr>
              <a:t>What are the</a:t>
            </a:r>
            <a:r>
              <a:rPr lang="en-US" altLang="en-US" sz="3600" b="1" i="1" dirty="0">
                <a:solidFill>
                  <a:schemeClr val="bg1">
                    <a:lumMod val="75000"/>
                  </a:schemeClr>
                </a:solidFill>
              </a:rPr>
              <a:t> 4 D’s </a:t>
            </a:r>
            <a:r>
              <a:rPr lang="en-US" altLang="en-US" sz="2400" dirty="0">
                <a:solidFill>
                  <a:schemeClr val="bg1">
                    <a:lumMod val="75000"/>
                  </a:schemeClr>
                </a:solidFill>
              </a:rPr>
              <a:t>of optic nerve hypoplasia?</a:t>
            </a:r>
            <a:endParaRPr lang="en-US" altLang="en-US" sz="3600" dirty="0">
              <a:solidFill>
                <a:schemeClr val="bg1">
                  <a:lumMod val="75000"/>
                </a:schemeClr>
              </a:solidFill>
            </a:endParaRPr>
          </a:p>
          <a:p>
            <a:pPr eaLnBrk="1" hangingPunct="1">
              <a:spcBef>
                <a:spcPct val="0"/>
              </a:spcBef>
              <a:buClrTx/>
              <a:buSzTx/>
              <a:buFontTx/>
              <a:buNone/>
            </a:pPr>
            <a:endParaRPr lang="en-US" altLang="en-US" sz="2800" dirty="0">
              <a:solidFill>
                <a:schemeClr val="bg1">
                  <a:lumMod val="75000"/>
                </a:schemeClr>
              </a:solidFill>
            </a:endParaRPr>
          </a:p>
          <a:p>
            <a:pPr eaLnBrk="1" hangingPunct="1">
              <a:spcBef>
                <a:spcPct val="0"/>
              </a:spcBef>
              <a:buClrTx/>
              <a:buSzTx/>
              <a:buFontTx/>
              <a:buNone/>
            </a:pPr>
            <a:r>
              <a:rPr lang="en-US" altLang="en-US" sz="2000" dirty="0">
                <a:solidFill>
                  <a:schemeClr val="bg1">
                    <a:lumMod val="75000"/>
                  </a:schemeClr>
                </a:solidFill>
              </a:rPr>
              <a:t>--</a:t>
            </a:r>
            <a:r>
              <a:rPr lang="en-US" altLang="en-US" sz="2800" b="1" i="1" dirty="0">
                <a:solidFill>
                  <a:schemeClr val="bg1">
                    <a:lumMod val="75000"/>
                  </a:schemeClr>
                </a:solidFill>
              </a:rPr>
              <a:t>D</a:t>
            </a:r>
            <a:r>
              <a:rPr lang="en-US" altLang="en-US" sz="2000" i="1" dirty="0">
                <a:solidFill>
                  <a:schemeClr val="bg1">
                    <a:lumMod val="75000"/>
                  </a:schemeClr>
                </a:solidFill>
              </a:rPr>
              <a:t>rink</a:t>
            </a:r>
            <a:r>
              <a:rPr lang="en-US" altLang="en-US" sz="2000" dirty="0">
                <a:solidFill>
                  <a:schemeClr val="bg1">
                    <a:lumMod val="75000"/>
                  </a:schemeClr>
                </a:solidFill>
              </a:rPr>
              <a:t> (</a:t>
            </a:r>
            <a:r>
              <a:rPr lang="en-US" altLang="en-US" sz="2000" dirty="0" err="1">
                <a:solidFill>
                  <a:schemeClr val="bg1">
                    <a:lumMod val="75000"/>
                  </a:schemeClr>
                </a:solidFill>
              </a:rPr>
              <a:t>ie</a:t>
            </a:r>
            <a:r>
              <a:rPr lang="en-US" altLang="en-US" sz="2000" dirty="0">
                <a:solidFill>
                  <a:schemeClr val="bg1">
                    <a:lumMod val="75000"/>
                  </a:schemeClr>
                </a:solidFill>
              </a:rPr>
              <a:t>, heavy EtOH consumption during pregnancy)</a:t>
            </a:r>
          </a:p>
          <a:p>
            <a:pPr eaLnBrk="1" hangingPunct="1">
              <a:spcBef>
                <a:spcPct val="0"/>
              </a:spcBef>
              <a:buClrTx/>
              <a:buSzTx/>
              <a:buFontTx/>
              <a:buNone/>
            </a:pPr>
            <a:endParaRPr lang="en-US" altLang="en-US" sz="2000" dirty="0">
              <a:solidFill>
                <a:srgbClr val="B2B2B2"/>
              </a:solidFill>
            </a:endParaRPr>
          </a:p>
          <a:p>
            <a:pPr eaLnBrk="1" hangingPunct="1">
              <a:spcBef>
                <a:spcPct val="0"/>
              </a:spcBef>
              <a:buClrTx/>
              <a:buSzTx/>
              <a:buFontTx/>
              <a:buNone/>
            </a:pPr>
            <a:r>
              <a:rPr lang="en-US" altLang="en-US" sz="2000" dirty="0">
                <a:solidFill>
                  <a:schemeClr val="bg1">
                    <a:lumMod val="75000"/>
                  </a:schemeClr>
                </a:solidFill>
              </a:rPr>
              <a:t>--</a:t>
            </a:r>
            <a:r>
              <a:rPr lang="en-US" altLang="en-US" sz="2800" b="1" i="1" dirty="0">
                <a:solidFill>
                  <a:srgbClr val="0000FF"/>
                </a:solidFill>
              </a:rPr>
              <a:t>D</a:t>
            </a:r>
            <a:r>
              <a:rPr lang="en-US" altLang="en-US" sz="2000" i="1" dirty="0">
                <a:solidFill>
                  <a:srgbClr val="0000FF"/>
                </a:solidFill>
              </a:rPr>
              <a:t>iabetes</a:t>
            </a:r>
            <a:endParaRPr lang="en-US" altLang="en-US" sz="2000" dirty="0">
              <a:solidFill>
                <a:srgbClr val="0000FF"/>
              </a:solidFill>
            </a:endParaRPr>
          </a:p>
          <a:p>
            <a:pPr eaLnBrk="1" hangingPunct="1">
              <a:spcBef>
                <a:spcPct val="0"/>
              </a:spcBef>
              <a:buClrTx/>
              <a:buSzTx/>
              <a:buFontTx/>
              <a:buNone/>
            </a:pPr>
            <a:endParaRPr lang="en-US" altLang="en-US" sz="2000" dirty="0">
              <a:solidFill>
                <a:schemeClr val="bg2"/>
              </a:solidFill>
            </a:endParaRPr>
          </a:p>
          <a:p>
            <a:pPr eaLnBrk="1" hangingPunct="1">
              <a:spcBef>
                <a:spcPct val="0"/>
              </a:spcBef>
              <a:buClrTx/>
              <a:buSzTx/>
              <a:buFontTx/>
              <a:buNone/>
            </a:pPr>
            <a:r>
              <a:rPr lang="en-US" altLang="en-US" sz="2000" dirty="0">
                <a:solidFill>
                  <a:srgbClr val="B2B2B2"/>
                </a:solidFill>
              </a:rPr>
              <a:t>--</a:t>
            </a:r>
            <a:r>
              <a:rPr lang="en-US" altLang="en-US" sz="2800" b="1" i="1" dirty="0">
                <a:solidFill>
                  <a:srgbClr val="B2B2B2"/>
                </a:solidFill>
              </a:rPr>
              <a:t>D</a:t>
            </a:r>
            <a:r>
              <a:rPr lang="en-US" altLang="en-US" sz="2000" i="1" dirty="0">
                <a:solidFill>
                  <a:srgbClr val="B2B2B2"/>
                </a:solidFill>
              </a:rPr>
              <a:t>rugs</a:t>
            </a:r>
            <a:r>
              <a:rPr lang="en-US" altLang="en-US" sz="2000" dirty="0">
                <a:solidFill>
                  <a:srgbClr val="B2B2B2"/>
                </a:solidFill>
              </a:rPr>
              <a:t> (especially </a:t>
            </a:r>
            <a:r>
              <a:rPr lang="en-US" altLang="en-US" sz="2800" b="1" i="1" dirty="0">
                <a:solidFill>
                  <a:srgbClr val="B2B2B2"/>
                </a:solidFill>
              </a:rPr>
              <a:t>D</a:t>
            </a:r>
            <a:r>
              <a:rPr lang="en-US" altLang="en-US" sz="2000" dirty="0">
                <a:solidFill>
                  <a:srgbClr val="B2B2B2"/>
                </a:solidFill>
              </a:rPr>
              <a:t>ilantin or other seizure meds)</a:t>
            </a:r>
          </a:p>
          <a:p>
            <a:pPr eaLnBrk="1" hangingPunct="1">
              <a:spcBef>
                <a:spcPct val="0"/>
              </a:spcBef>
              <a:buClrTx/>
              <a:buSzTx/>
              <a:buFontTx/>
              <a:buNone/>
            </a:pPr>
            <a:endParaRPr lang="en-US" altLang="en-US" sz="2000" dirty="0">
              <a:solidFill>
                <a:srgbClr val="B2B2B2"/>
              </a:solidFill>
            </a:endParaRPr>
          </a:p>
          <a:p>
            <a:pPr eaLnBrk="1" hangingPunct="1">
              <a:spcBef>
                <a:spcPct val="0"/>
              </a:spcBef>
              <a:buClrTx/>
              <a:buSzTx/>
              <a:buFontTx/>
              <a:buNone/>
            </a:pPr>
            <a:r>
              <a:rPr lang="en-US" altLang="en-US" sz="2000" dirty="0">
                <a:solidFill>
                  <a:schemeClr val="bg1">
                    <a:lumMod val="75000"/>
                  </a:schemeClr>
                </a:solidFill>
              </a:rPr>
              <a:t>--</a:t>
            </a:r>
            <a:r>
              <a:rPr lang="en-US" altLang="en-US" sz="2800" b="1" i="1" dirty="0">
                <a:solidFill>
                  <a:schemeClr val="bg1">
                    <a:lumMod val="75000"/>
                  </a:schemeClr>
                </a:solidFill>
              </a:rPr>
              <a:t>D</a:t>
            </a:r>
            <a:r>
              <a:rPr lang="en-US" altLang="en-US" sz="2000" i="1" dirty="0">
                <a:solidFill>
                  <a:schemeClr val="bg1">
                    <a:lumMod val="75000"/>
                  </a:schemeClr>
                </a:solidFill>
              </a:rPr>
              <a:t>e </a:t>
            </a:r>
            <a:r>
              <a:rPr lang="en-US" altLang="en-US" sz="2000" i="1" dirty="0" err="1">
                <a:solidFill>
                  <a:schemeClr val="bg1">
                    <a:lumMod val="75000"/>
                  </a:schemeClr>
                </a:solidFill>
              </a:rPr>
              <a:t>Morsier</a:t>
            </a:r>
            <a:r>
              <a:rPr lang="en-US" altLang="en-US" sz="2000" i="1" dirty="0">
                <a:solidFill>
                  <a:schemeClr val="bg1">
                    <a:lumMod val="75000"/>
                  </a:schemeClr>
                </a:solidFill>
              </a:rPr>
              <a:t> syndrome</a:t>
            </a:r>
          </a:p>
        </p:txBody>
      </p:sp>
      <p:sp>
        <p:nvSpPr>
          <p:cNvPr id="74761" name="Text Box 10">
            <a:extLst>
              <a:ext uri="{FF2B5EF4-FFF2-40B4-BE49-F238E27FC236}">
                <a16:creationId xmlns:a16="http://schemas.microsoft.com/office/drawing/2014/main" id="{9B2E290E-85BC-4DAA-82AF-F52D6321209E}"/>
              </a:ext>
            </a:extLst>
          </p:cNvPr>
          <p:cNvSpPr txBox="1">
            <a:spLocks noChangeArrowheads="1"/>
          </p:cNvSpPr>
          <p:nvPr/>
        </p:nvSpPr>
        <p:spPr bwMode="auto">
          <a:xfrm>
            <a:off x="1597025" y="1171969"/>
            <a:ext cx="6688137" cy="1569660"/>
          </a:xfrm>
          <a:prstGeom prst="rect">
            <a:avLst/>
          </a:prstGeom>
          <a:solidFill>
            <a:srgbClr val="FFFF00"/>
          </a:solidFill>
          <a:ln w="9525">
            <a:noFill/>
            <a:miter lim="800000"/>
            <a:headEnd/>
            <a:tailEnd/>
          </a:ln>
          <a:effec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i="1" dirty="0">
                <a:solidFill>
                  <a:schemeClr val="bg1">
                    <a:lumMod val="75000"/>
                  </a:schemeClr>
                </a:solidFill>
              </a:rPr>
              <a:t>Of the four, which is the most common cause of optic nerve hypoplasia?</a:t>
            </a:r>
          </a:p>
          <a:p>
            <a:pPr eaLnBrk="1" hangingPunct="1">
              <a:spcBef>
                <a:spcPct val="0"/>
              </a:spcBef>
              <a:buClrTx/>
              <a:buSzTx/>
              <a:buFontTx/>
              <a:buNone/>
            </a:pPr>
            <a:r>
              <a:rPr lang="en-US" altLang="en-US" sz="1600" dirty="0">
                <a:solidFill>
                  <a:schemeClr val="bg1">
                    <a:lumMod val="75000"/>
                  </a:schemeClr>
                </a:solidFill>
              </a:rPr>
              <a:t>Diabetes</a:t>
            </a:r>
          </a:p>
          <a:p>
            <a:pPr eaLnBrk="1" hangingPunct="1">
              <a:spcBef>
                <a:spcPct val="0"/>
              </a:spcBef>
              <a:buClrTx/>
              <a:buSzTx/>
              <a:buFontTx/>
              <a:buNone/>
            </a:pPr>
            <a:endParaRPr lang="en-US" altLang="en-US" sz="1600" dirty="0">
              <a:solidFill>
                <a:schemeClr val="bg1">
                  <a:lumMod val="75000"/>
                </a:schemeClr>
              </a:solidFill>
            </a:endParaRPr>
          </a:p>
          <a:p>
            <a:pPr eaLnBrk="1" hangingPunct="1">
              <a:spcBef>
                <a:spcPct val="0"/>
              </a:spcBef>
              <a:buClrTx/>
              <a:buSzTx/>
              <a:buFontTx/>
              <a:buNone/>
            </a:pPr>
            <a:r>
              <a:rPr lang="en-US" altLang="en-US" sz="1600" i="1" dirty="0">
                <a:solidFill>
                  <a:schemeClr val="bg1">
                    <a:lumMod val="75000"/>
                  </a:schemeClr>
                </a:solidFill>
              </a:rPr>
              <a:t>Maternal diabetes is notorious for causing a specific pattern of optic nerve hypoplasia—what is it?</a:t>
            </a:r>
          </a:p>
          <a:p>
            <a:pPr eaLnBrk="1" hangingPunct="1">
              <a:spcBef>
                <a:spcPct val="0"/>
              </a:spcBef>
              <a:buClrTx/>
              <a:buSzTx/>
              <a:buFontTx/>
              <a:buNone/>
            </a:pPr>
            <a:r>
              <a:rPr lang="en-US" altLang="en-US" sz="1600" b="1" dirty="0">
                <a:solidFill>
                  <a:srgbClr val="0000FF"/>
                </a:solidFill>
              </a:rPr>
              <a:t>Superior segmental optic nerve hypoplasia (SSONH)</a:t>
            </a:r>
          </a:p>
        </p:txBody>
      </p:sp>
      <p:sp>
        <p:nvSpPr>
          <p:cNvPr id="74762" name="Rectangle 13">
            <a:extLst>
              <a:ext uri="{FF2B5EF4-FFF2-40B4-BE49-F238E27FC236}">
                <a16:creationId xmlns:a16="http://schemas.microsoft.com/office/drawing/2014/main" id="{7E2C7F48-932C-4256-8374-50810490C21F}"/>
              </a:ext>
            </a:extLst>
          </p:cNvPr>
          <p:cNvSpPr>
            <a:spLocks noChangeArrowheads="1"/>
          </p:cNvSpPr>
          <p:nvPr/>
        </p:nvSpPr>
        <p:spPr bwMode="auto">
          <a:xfrm>
            <a:off x="457200" y="122238"/>
            <a:ext cx="7543800" cy="8683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b"/>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ct val="85000"/>
              </a:lnSpc>
              <a:spcBef>
                <a:spcPct val="0"/>
              </a:spcBef>
              <a:buClrTx/>
              <a:buSzTx/>
              <a:buFontTx/>
              <a:buNone/>
            </a:pPr>
            <a:r>
              <a:rPr lang="en-US" altLang="en-US" sz="3200" b="1" dirty="0">
                <a:solidFill>
                  <a:schemeClr val="tx2"/>
                </a:solidFill>
              </a:rPr>
              <a:t>Developmental Abnormalities of the Optic Nerve Head</a:t>
            </a:r>
            <a:endParaRPr lang="en-US" altLang="en-US" sz="3200" dirty="0">
              <a:solidFill>
                <a:schemeClr val="tx2"/>
              </a:solidFill>
            </a:endParaRPr>
          </a:p>
        </p:txBody>
      </p:sp>
      <p:sp>
        <p:nvSpPr>
          <p:cNvPr id="74763" name="Slide Number Placeholder 1">
            <a:extLst>
              <a:ext uri="{FF2B5EF4-FFF2-40B4-BE49-F238E27FC236}">
                <a16:creationId xmlns:a16="http://schemas.microsoft.com/office/drawing/2014/main" id="{2259DA07-D042-4623-AE1C-EDFA7EF12FB9}"/>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0C1A7F1E-CD61-4399-B8A0-10169CB14638}" type="slidenum">
              <a:rPr lang="en-US" altLang="en-US" sz="1000"/>
              <a:pPr>
                <a:spcBef>
                  <a:spcPct val="0"/>
                </a:spcBef>
                <a:buClrTx/>
                <a:buSzTx/>
                <a:buFontTx/>
                <a:buNone/>
              </a:pPr>
              <a:t>192</a:t>
            </a:fld>
            <a:endParaRPr lang="en-US" altLang="en-US" sz="1000"/>
          </a:p>
        </p:txBody>
      </p:sp>
      <p:sp>
        <p:nvSpPr>
          <p:cNvPr id="2" name="Oval 1">
            <a:extLst>
              <a:ext uri="{FF2B5EF4-FFF2-40B4-BE49-F238E27FC236}">
                <a16:creationId xmlns:a16="http://schemas.microsoft.com/office/drawing/2014/main" id="{00D3FAF1-1498-475C-872E-40EF87BB7CE5}"/>
              </a:ext>
            </a:extLst>
          </p:cNvPr>
          <p:cNvSpPr/>
          <p:nvPr/>
        </p:nvSpPr>
        <p:spPr>
          <a:xfrm>
            <a:off x="1622425" y="3493139"/>
            <a:ext cx="1482006" cy="695325"/>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TextBox 11">
            <a:extLst>
              <a:ext uri="{FF2B5EF4-FFF2-40B4-BE49-F238E27FC236}">
                <a16:creationId xmlns:a16="http://schemas.microsoft.com/office/drawing/2014/main" id="{20622758-EF76-4A29-8717-E05D1A31F4B4}"/>
              </a:ext>
            </a:extLst>
          </p:cNvPr>
          <p:cNvSpPr txBox="1"/>
          <p:nvPr/>
        </p:nvSpPr>
        <p:spPr>
          <a:xfrm>
            <a:off x="990600" y="2922998"/>
            <a:ext cx="6806208" cy="2031325"/>
          </a:xfrm>
          <a:prstGeom prst="rect">
            <a:avLst/>
          </a:prstGeom>
          <a:solidFill>
            <a:schemeClr val="accent5">
              <a:lumMod val="75000"/>
            </a:schemeClr>
          </a:solidFill>
        </p:spPr>
        <p:txBody>
          <a:bodyPr wrap="square" rtlCol="0">
            <a:spAutoFit/>
          </a:bodyPr>
          <a:lstStyle/>
          <a:p>
            <a:r>
              <a:rPr lang="en-US" sz="1400" i="1" dirty="0">
                <a:solidFill>
                  <a:srgbClr val="0000FF"/>
                </a:solidFill>
              </a:rPr>
              <a:t>What is the appearance of the nerve head in SSONH?</a:t>
            </a:r>
          </a:p>
          <a:p>
            <a:r>
              <a:rPr lang="en-US" sz="1400" dirty="0">
                <a:solidFill>
                  <a:srgbClr val="0000FF"/>
                </a:solidFill>
              </a:rPr>
              <a:t>Pretty much what you would expect based on the name--a normal-appearing nerve save for a thin superior rim, with associated thinning of the superior nerve fiber layer</a:t>
            </a:r>
          </a:p>
          <a:p>
            <a:endParaRPr lang="en-US" sz="1400" i="1" dirty="0">
              <a:solidFill>
                <a:srgbClr val="0000FF"/>
              </a:solidFill>
            </a:endParaRPr>
          </a:p>
          <a:p>
            <a:r>
              <a:rPr lang="en-US" sz="1400" i="1" dirty="0">
                <a:solidFill>
                  <a:srgbClr val="0000FF"/>
                </a:solidFill>
              </a:rPr>
              <a:t>Does DM-induced SSONH tend to be unilateral, or bilateral?</a:t>
            </a:r>
          </a:p>
          <a:p>
            <a:r>
              <a:rPr lang="en-US" sz="1400" dirty="0">
                <a:solidFill>
                  <a:srgbClr val="0000FF"/>
                </a:solidFill>
              </a:rPr>
              <a:t>Bilateral</a:t>
            </a:r>
          </a:p>
          <a:p>
            <a:endParaRPr lang="en-US" sz="1400" dirty="0">
              <a:solidFill>
                <a:srgbClr val="0000FF"/>
              </a:solidFill>
            </a:endParaRPr>
          </a:p>
          <a:p>
            <a:r>
              <a:rPr lang="en-US" sz="1400" i="1" dirty="0">
                <a:solidFill>
                  <a:srgbClr val="0000FF"/>
                </a:solidFill>
              </a:rPr>
              <a:t>What pattern of VF loss is associated with SSONH?</a:t>
            </a:r>
            <a:endParaRPr lang="en-US" sz="1400" i="1" dirty="0">
              <a:solidFill>
                <a:schemeClr val="accent5">
                  <a:lumMod val="75000"/>
                </a:schemeClr>
              </a:solidFill>
            </a:endParaRPr>
          </a:p>
          <a:p>
            <a:r>
              <a:rPr lang="en-US" sz="1400" dirty="0">
                <a:solidFill>
                  <a:schemeClr val="accent5">
                    <a:lumMod val="75000"/>
                  </a:schemeClr>
                </a:solidFill>
              </a:rPr>
              <a:t>Bitemporal </a:t>
            </a:r>
            <a:r>
              <a:rPr lang="en-US" sz="1400" b="1" dirty="0">
                <a:solidFill>
                  <a:schemeClr val="accent5">
                    <a:lumMod val="75000"/>
                  </a:schemeClr>
                </a:solidFill>
              </a:rPr>
              <a:t>inferior</a:t>
            </a:r>
            <a:r>
              <a:rPr lang="en-US" sz="1400" dirty="0">
                <a:solidFill>
                  <a:schemeClr val="accent5">
                    <a:lumMod val="75000"/>
                  </a:schemeClr>
                </a:solidFill>
              </a:rPr>
              <a:t> loss that doesn’t respect the vertical midline</a:t>
            </a:r>
          </a:p>
        </p:txBody>
      </p:sp>
    </p:spTree>
    <p:extLst>
      <p:ext uri="{BB962C8B-B14F-4D97-AF65-F5344CB8AC3E}">
        <p14:creationId xmlns:p14="http://schemas.microsoft.com/office/powerpoint/2010/main" val="2100317474"/>
      </p:ext>
    </p:extLst>
  </p:cSld>
  <p:clrMapOvr>
    <a:masterClrMapping/>
  </p:clrMapOvr>
</p:sld>
</file>

<file path=ppt/slides/slide1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5" name="Text Box 4">
            <a:extLst>
              <a:ext uri="{FF2B5EF4-FFF2-40B4-BE49-F238E27FC236}">
                <a16:creationId xmlns:a16="http://schemas.microsoft.com/office/drawing/2014/main" id="{8559C0C4-C2B0-4E98-907B-E4EAB4B6929E}"/>
              </a:ext>
            </a:extLst>
          </p:cNvPr>
          <p:cNvSpPr txBox="1">
            <a:spLocks noChangeArrowheads="1"/>
          </p:cNvSpPr>
          <p:nvPr/>
        </p:nvSpPr>
        <p:spPr bwMode="auto">
          <a:xfrm>
            <a:off x="1622425" y="1828800"/>
            <a:ext cx="7140575" cy="36909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400" dirty="0">
                <a:solidFill>
                  <a:schemeClr val="bg1">
                    <a:lumMod val="75000"/>
                  </a:schemeClr>
                </a:solidFill>
              </a:rPr>
              <a:t>What are the</a:t>
            </a:r>
            <a:r>
              <a:rPr lang="en-US" altLang="en-US" sz="3600" b="1" i="1" dirty="0">
                <a:solidFill>
                  <a:schemeClr val="bg1">
                    <a:lumMod val="75000"/>
                  </a:schemeClr>
                </a:solidFill>
              </a:rPr>
              <a:t> 4 D’s </a:t>
            </a:r>
            <a:r>
              <a:rPr lang="en-US" altLang="en-US" sz="2400" dirty="0">
                <a:solidFill>
                  <a:schemeClr val="bg1">
                    <a:lumMod val="75000"/>
                  </a:schemeClr>
                </a:solidFill>
              </a:rPr>
              <a:t>of optic nerve hypoplasia?</a:t>
            </a:r>
            <a:endParaRPr lang="en-US" altLang="en-US" sz="3600" dirty="0">
              <a:solidFill>
                <a:schemeClr val="bg1">
                  <a:lumMod val="75000"/>
                </a:schemeClr>
              </a:solidFill>
            </a:endParaRPr>
          </a:p>
          <a:p>
            <a:pPr eaLnBrk="1" hangingPunct="1">
              <a:spcBef>
                <a:spcPct val="0"/>
              </a:spcBef>
              <a:buClrTx/>
              <a:buSzTx/>
              <a:buFontTx/>
              <a:buNone/>
            </a:pPr>
            <a:endParaRPr lang="en-US" altLang="en-US" sz="2800" dirty="0">
              <a:solidFill>
                <a:schemeClr val="bg1">
                  <a:lumMod val="75000"/>
                </a:schemeClr>
              </a:solidFill>
            </a:endParaRPr>
          </a:p>
          <a:p>
            <a:pPr eaLnBrk="1" hangingPunct="1">
              <a:spcBef>
                <a:spcPct val="0"/>
              </a:spcBef>
              <a:buClrTx/>
              <a:buSzTx/>
              <a:buFontTx/>
              <a:buNone/>
            </a:pPr>
            <a:r>
              <a:rPr lang="en-US" altLang="en-US" sz="2000" dirty="0">
                <a:solidFill>
                  <a:schemeClr val="bg1">
                    <a:lumMod val="75000"/>
                  </a:schemeClr>
                </a:solidFill>
              </a:rPr>
              <a:t>--</a:t>
            </a:r>
            <a:r>
              <a:rPr lang="en-US" altLang="en-US" sz="2800" b="1" i="1" dirty="0">
                <a:solidFill>
                  <a:schemeClr val="bg1">
                    <a:lumMod val="75000"/>
                  </a:schemeClr>
                </a:solidFill>
              </a:rPr>
              <a:t>D</a:t>
            </a:r>
            <a:r>
              <a:rPr lang="en-US" altLang="en-US" sz="2000" i="1" dirty="0">
                <a:solidFill>
                  <a:schemeClr val="bg1">
                    <a:lumMod val="75000"/>
                  </a:schemeClr>
                </a:solidFill>
              </a:rPr>
              <a:t>rink</a:t>
            </a:r>
            <a:r>
              <a:rPr lang="en-US" altLang="en-US" sz="2000" dirty="0">
                <a:solidFill>
                  <a:schemeClr val="bg1">
                    <a:lumMod val="75000"/>
                  </a:schemeClr>
                </a:solidFill>
              </a:rPr>
              <a:t> (</a:t>
            </a:r>
            <a:r>
              <a:rPr lang="en-US" altLang="en-US" sz="2000" dirty="0" err="1">
                <a:solidFill>
                  <a:schemeClr val="bg1">
                    <a:lumMod val="75000"/>
                  </a:schemeClr>
                </a:solidFill>
              </a:rPr>
              <a:t>ie</a:t>
            </a:r>
            <a:r>
              <a:rPr lang="en-US" altLang="en-US" sz="2000" dirty="0">
                <a:solidFill>
                  <a:schemeClr val="bg1">
                    <a:lumMod val="75000"/>
                  </a:schemeClr>
                </a:solidFill>
              </a:rPr>
              <a:t>, heavy EtOH consumption during pregnancy)</a:t>
            </a:r>
          </a:p>
          <a:p>
            <a:pPr eaLnBrk="1" hangingPunct="1">
              <a:spcBef>
                <a:spcPct val="0"/>
              </a:spcBef>
              <a:buClrTx/>
              <a:buSzTx/>
              <a:buFontTx/>
              <a:buNone/>
            </a:pPr>
            <a:endParaRPr lang="en-US" altLang="en-US" sz="2000" dirty="0">
              <a:solidFill>
                <a:srgbClr val="B2B2B2"/>
              </a:solidFill>
            </a:endParaRPr>
          </a:p>
          <a:p>
            <a:pPr eaLnBrk="1" hangingPunct="1">
              <a:spcBef>
                <a:spcPct val="0"/>
              </a:spcBef>
              <a:buClrTx/>
              <a:buSzTx/>
              <a:buFontTx/>
              <a:buNone/>
            </a:pPr>
            <a:r>
              <a:rPr lang="en-US" altLang="en-US" sz="2000" dirty="0">
                <a:solidFill>
                  <a:schemeClr val="bg1">
                    <a:lumMod val="75000"/>
                  </a:schemeClr>
                </a:solidFill>
              </a:rPr>
              <a:t>--</a:t>
            </a:r>
            <a:r>
              <a:rPr lang="en-US" altLang="en-US" sz="2800" b="1" i="1" dirty="0">
                <a:solidFill>
                  <a:srgbClr val="0000FF"/>
                </a:solidFill>
              </a:rPr>
              <a:t>D</a:t>
            </a:r>
            <a:r>
              <a:rPr lang="en-US" altLang="en-US" sz="2000" i="1" dirty="0">
                <a:solidFill>
                  <a:srgbClr val="0000FF"/>
                </a:solidFill>
              </a:rPr>
              <a:t>iabetes</a:t>
            </a:r>
            <a:endParaRPr lang="en-US" altLang="en-US" sz="2000" dirty="0">
              <a:solidFill>
                <a:srgbClr val="0000FF"/>
              </a:solidFill>
            </a:endParaRPr>
          </a:p>
          <a:p>
            <a:pPr eaLnBrk="1" hangingPunct="1">
              <a:spcBef>
                <a:spcPct val="0"/>
              </a:spcBef>
              <a:buClrTx/>
              <a:buSzTx/>
              <a:buFontTx/>
              <a:buNone/>
            </a:pPr>
            <a:endParaRPr lang="en-US" altLang="en-US" sz="2000" dirty="0">
              <a:solidFill>
                <a:schemeClr val="bg2"/>
              </a:solidFill>
            </a:endParaRPr>
          </a:p>
          <a:p>
            <a:pPr eaLnBrk="1" hangingPunct="1">
              <a:spcBef>
                <a:spcPct val="0"/>
              </a:spcBef>
              <a:buClrTx/>
              <a:buSzTx/>
              <a:buFontTx/>
              <a:buNone/>
            </a:pPr>
            <a:r>
              <a:rPr lang="en-US" altLang="en-US" sz="2000" dirty="0">
                <a:solidFill>
                  <a:srgbClr val="B2B2B2"/>
                </a:solidFill>
              </a:rPr>
              <a:t>--</a:t>
            </a:r>
            <a:r>
              <a:rPr lang="en-US" altLang="en-US" sz="2800" b="1" i="1" dirty="0">
                <a:solidFill>
                  <a:srgbClr val="B2B2B2"/>
                </a:solidFill>
              </a:rPr>
              <a:t>D</a:t>
            </a:r>
            <a:r>
              <a:rPr lang="en-US" altLang="en-US" sz="2000" i="1" dirty="0">
                <a:solidFill>
                  <a:srgbClr val="B2B2B2"/>
                </a:solidFill>
              </a:rPr>
              <a:t>rugs</a:t>
            </a:r>
            <a:r>
              <a:rPr lang="en-US" altLang="en-US" sz="2000" dirty="0">
                <a:solidFill>
                  <a:srgbClr val="B2B2B2"/>
                </a:solidFill>
              </a:rPr>
              <a:t> (especially </a:t>
            </a:r>
            <a:r>
              <a:rPr lang="en-US" altLang="en-US" sz="2800" b="1" i="1" dirty="0">
                <a:solidFill>
                  <a:srgbClr val="B2B2B2"/>
                </a:solidFill>
              </a:rPr>
              <a:t>D</a:t>
            </a:r>
            <a:r>
              <a:rPr lang="en-US" altLang="en-US" sz="2000" dirty="0">
                <a:solidFill>
                  <a:srgbClr val="B2B2B2"/>
                </a:solidFill>
              </a:rPr>
              <a:t>ilantin or other seizure meds)</a:t>
            </a:r>
          </a:p>
          <a:p>
            <a:pPr eaLnBrk="1" hangingPunct="1">
              <a:spcBef>
                <a:spcPct val="0"/>
              </a:spcBef>
              <a:buClrTx/>
              <a:buSzTx/>
              <a:buFontTx/>
              <a:buNone/>
            </a:pPr>
            <a:endParaRPr lang="en-US" altLang="en-US" sz="2000" dirty="0">
              <a:solidFill>
                <a:srgbClr val="B2B2B2"/>
              </a:solidFill>
            </a:endParaRPr>
          </a:p>
          <a:p>
            <a:pPr eaLnBrk="1" hangingPunct="1">
              <a:spcBef>
                <a:spcPct val="0"/>
              </a:spcBef>
              <a:buClrTx/>
              <a:buSzTx/>
              <a:buFontTx/>
              <a:buNone/>
            </a:pPr>
            <a:r>
              <a:rPr lang="en-US" altLang="en-US" sz="2000" dirty="0">
                <a:solidFill>
                  <a:schemeClr val="bg1">
                    <a:lumMod val="75000"/>
                  </a:schemeClr>
                </a:solidFill>
              </a:rPr>
              <a:t>--</a:t>
            </a:r>
            <a:r>
              <a:rPr lang="en-US" altLang="en-US" sz="2800" b="1" i="1" dirty="0">
                <a:solidFill>
                  <a:schemeClr val="bg1">
                    <a:lumMod val="75000"/>
                  </a:schemeClr>
                </a:solidFill>
              </a:rPr>
              <a:t>D</a:t>
            </a:r>
            <a:r>
              <a:rPr lang="en-US" altLang="en-US" sz="2000" i="1" dirty="0">
                <a:solidFill>
                  <a:schemeClr val="bg1">
                    <a:lumMod val="75000"/>
                  </a:schemeClr>
                </a:solidFill>
              </a:rPr>
              <a:t>e </a:t>
            </a:r>
            <a:r>
              <a:rPr lang="en-US" altLang="en-US" sz="2000" i="1" dirty="0" err="1">
                <a:solidFill>
                  <a:schemeClr val="bg1">
                    <a:lumMod val="75000"/>
                  </a:schemeClr>
                </a:solidFill>
              </a:rPr>
              <a:t>Morsier</a:t>
            </a:r>
            <a:r>
              <a:rPr lang="en-US" altLang="en-US" sz="2000" i="1" dirty="0">
                <a:solidFill>
                  <a:schemeClr val="bg1">
                    <a:lumMod val="75000"/>
                  </a:schemeClr>
                </a:solidFill>
              </a:rPr>
              <a:t> syndrome</a:t>
            </a:r>
          </a:p>
        </p:txBody>
      </p:sp>
      <p:sp>
        <p:nvSpPr>
          <p:cNvPr id="74761" name="Text Box 10">
            <a:extLst>
              <a:ext uri="{FF2B5EF4-FFF2-40B4-BE49-F238E27FC236}">
                <a16:creationId xmlns:a16="http://schemas.microsoft.com/office/drawing/2014/main" id="{9B2E290E-85BC-4DAA-82AF-F52D6321209E}"/>
              </a:ext>
            </a:extLst>
          </p:cNvPr>
          <p:cNvSpPr txBox="1">
            <a:spLocks noChangeArrowheads="1"/>
          </p:cNvSpPr>
          <p:nvPr/>
        </p:nvSpPr>
        <p:spPr bwMode="auto">
          <a:xfrm>
            <a:off x="1597025" y="1171969"/>
            <a:ext cx="6688137" cy="1569660"/>
          </a:xfrm>
          <a:prstGeom prst="rect">
            <a:avLst/>
          </a:prstGeom>
          <a:solidFill>
            <a:srgbClr val="FFFF00"/>
          </a:solidFill>
          <a:ln w="9525">
            <a:noFill/>
            <a:miter lim="800000"/>
            <a:headEnd/>
            <a:tailEnd/>
          </a:ln>
          <a:effec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i="1" dirty="0">
                <a:solidFill>
                  <a:schemeClr val="bg1">
                    <a:lumMod val="75000"/>
                  </a:schemeClr>
                </a:solidFill>
              </a:rPr>
              <a:t>Of the four, which is the most common cause of optic nerve hypoplasia?</a:t>
            </a:r>
          </a:p>
          <a:p>
            <a:pPr eaLnBrk="1" hangingPunct="1">
              <a:spcBef>
                <a:spcPct val="0"/>
              </a:spcBef>
              <a:buClrTx/>
              <a:buSzTx/>
              <a:buFontTx/>
              <a:buNone/>
            </a:pPr>
            <a:r>
              <a:rPr lang="en-US" altLang="en-US" sz="1600" dirty="0">
                <a:solidFill>
                  <a:schemeClr val="bg1">
                    <a:lumMod val="75000"/>
                  </a:schemeClr>
                </a:solidFill>
              </a:rPr>
              <a:t>Diabetes</a:t>
            </a:r>
          </a:p>
          <a:p>
            <a:pPr eaLnBrk="1" hangingPunct="1">
              <a:spcBef>
                <a:spcPct val="0"/>
              </a:spcBef>
              <a:buClrTx/>
              <a:buSzTx/>
              <a:buFontTx/>
              <a:buNone/>
            </a:pPr>
            <a:endParaRPr lang="en-US" altLang="en-US" sz="1600" dirty="0">
              <a:solidFill>
                <a:schemeClr val="bg1">
                  <a:lumMod val="75000"/>
                </a:schemeClr>
              </a:solidFill>
            </a:endParaRPr>
          </a:p>
          <a:p>
            <a:pPr eaLnBrk="1" hangingPunct="1">
              <a:spcBef>
                <a:spcPct val="0"/>
              </a:spcBef>
              <a:buClrTx/>
              <a:buSzTx/>
              <a:buFontTx/>
              <a:buNone/>
            </a:pPr>
            <a:r>
              <a:rPr lang="en-US" altLang="en-US" sz="1600" i="1" dirty="0">
                <a:solidFill>
                  <a:schemeClr val="bg1">
                    <a:lumMod val="75000"/>
                  </a:schemeClr>
                </a:solidFill>
              </a:rPr>
              <a:t>Maternal diabetes is notorious for causing a specific pattern of optic nerve hypoplasia—what is it?</a:t>
            </a:r>
          </a:p>
          <a:p>
            <a:pPr eaLnBrk="1" hangingPunct="1">
              <a:spcBef>
                <a:spcPct val="0"/>
              </a:spcBef>
              <a:buClrTx/>
              <a:buSzTx/>
              <a:buFontTx/>
              <a:buNone/>
            </a:pPr>
            <a:r>
              <a:rPr lang="en-US" altLang="en-US" sz="1600" b="1" dirty="0">
                <a:solidFill>
                  <a:srgbClr val="0000FF"/>
                </a:solidFill>
              </a:rPr>
              <a:t>Superior segmental optic nerve hypoplasia (SSONH)</a:t>
            </a:r>
          </a:p>
        </p:txBody>
      </p:sp>
      <p:sp>
        <p:nvSpPr>
          <p:cNvPr id="74762" name="Rectangle 13">
            <a:extLst>
              <a:ext uri="{FF2B5EF4-FFF2-40B4-BE49-F238E27FC236}">
                <a16:creationId xmlns:a16="http://schemas.microsoft.com/office/drawing/2014/main" id="{7E2C7F48-932C-4256-8374-50810490C21F}"/>
              </a:ext>
            </a:extLst>
          </p:cNvPr>
          <p:cNvSpPr>
            <a:spLocks noChangeArrowheads="1"/>
          </p:cNvSpPr>
          <p:nvPr/>
        </p:nvSpPr>
        <p:spPr bwMode="auto">
          <a:xfrm>
            <a:off x="457200" y="122238"/>
            <a:ext cx="7543800" cy="8683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b"/>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ct val="85000"/>
              </a:lnSpc>
              <a:spcBef>
                <a:spcPct val="0"/>
              </a:spcBef>
              <a:buClrTx/>
              <a:buSzTx/>
              <a:buFontTx/>
              <a:buNone/>
            </a:pPr>
            <a:r>
              <a:rPr lang="en-US" altLang="en-US" sz="3200" b="1" dirty="0">
                <a:solidFill>
                  <a:schemeClr val="tx2"/>
                </a:solidFill>
              </a:rPr>
              <a:t>Developmental Abnormalities of the Optic Nerve Head</a:t>
            </a:r>
            <a:endParaRPr lang="en-US" altLang="en-US" sz="3200" dirty="0">
              <a:solidFill>
                <a:schemeClr val="tx2"/>
              </a:solidFill>
            </a:endParaRPr>
          </a:p>
        </p:txBody>
      </p:sp>
      <p:sp>
        <p:nvSpPr>
          <p:cNvPr id="74763" name="Slide Number Placeholder 1">
            <a:extLst>
              <a:ext uri="{FF2B5EF4-FFF2-40B4-BE49-F238E27FC236}">
                <a16:creationId xmlns:a16="http://schemas.microsoft.com/office/drawing/2014/main" id="{2259DA07-D042-4623-AE1C-EDFA7EF12FB9}"/>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0C1A7F1E-CD61-4399-B8A0-10169CB14638}" type="slidenum">
              <a:rPr lang="en-US" altLang="en-US" sz="1000"/>
              <a:pPr>
                <a:spcBef>
                  <a:spcPct val="0"/>
                </a:spcBef>
                <a:buClrTx/>
                <a:buSzTx/>
                <a:buFontTx/>
                <a:buNone/>
              </a:pPr>
              <a:t>193</a:t>
            </a:fld>
            <a:endParaRPr lang="en-US" altLang="en-US" sz="1000"/>
          </a:p>
        </p:txBody>
      </p:sp>
      <p:sp>
        <p:nvSpPr>
          <p:cNvPr id="2" name="Oval 1">
            <a:extLst>
              <a:ext uri="{FF2B5EF4-FFF2-40B4-BE49-F238E27FC236}">
                <a16:creationId xmlns:a16="http://schemas.microsoft.com/office/drawing/2014/main" id="{00D3FAF1-1498-475C-872E-40EF87BB7CE5}"/>
              </a:ext>
            </a:extLst>
          </p:cNvPr>
          <p:cNvSpPr/>
          <p:nvPr/>
        </p:nvSpPr>
        <p:spPr>
          <a:xfrm>
            <a:off x="1622425" y="3493139"/>
            <a:ext cx="1482006" cy="695325"/>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TextBox 11">
            <a:extLst>
              <a:ext uri="{FF2B5EF4-FFF2-40B4-BE49-F238E27FC236}">
                <a16:creationId xmlns:a16="http://schemas.microsoft.com/office/drawing/2014/main" id="{20622758-EF76-4A29-8717-E05D1A31F4B4}"/>
              </a:ext>
            </a:extLst>
          </p:cNvPr>
          <p:cNvSpPr txBox="1"/>
          <p:nvPr/>
        </p:nvSpPr>
        <p:spPr>
          <a:xfrm>
            <a:off x="990600" y="2922998"/>
            <a:ext cx="6806208" cy="2031325"/>
          </a:xfrm>
          <a:prstGeom prst="rect">
            <a:avLst/>
          </a:prstGeom>
          <a:solidFill>
            <a:schemeClr val="accent5">
              <a:lumMod val="75000"/>
            </a:schemeClr>
          </a:solidFill>
        </p:spPr>
        <p:txBody>
          <a:bodyPr wrap="square" rtlCol="0">
            <a:spAutoFit/>
          </a:bodyPr>
          <a:lstStyle/>
          <a:p>
            <a:r>
              <a:rPr lang="en-US" sz="1400" i="1" dirty="0">
                <a:solidFill>
                  <a:srgbClr val="0000FF"/>
                </a:solidFill>
              </a:rPr>
              <a:t>What is the appearance of the nerve head in SSONH?</a:t>
            </a:r>
          </a:p>
          <a:p>
            <a:r>
              <a:rPr lang="en-US" sz="1400" dirty="0">
                <a:solidFill>
                  <a:srgbClr val="0000FF"/>
                </a:solidFill>
              </a:rPr>
              <a:t>Pretty much what you would expect based on the name--a normal-appearing nerve save for a thin superior rim, with associated thinning of the superior nerve fiber layer</a:t>
            </a:r>
          </a:p>
          <a:p>
            <a:endParaRPr lang="en-US" sz="1400" i="1" dirty="0">
              <a:solidFill>
                <a:srgbClr val="0000FF"/>
              </a:solidFill>
            </a:endParaRPr>
          </a:p>
          <a:p>
            <a:r>
              <a:rPr lang="en-US" sz="1400" i="1" dirty="0">
                <a:solidFill>
                  <a:srgbClr val="0000FF"/>
                </a:solidFill>
              </a:rPr>
              <a:t>Does DM-induced SSONH tend to be unilateral, or bilateral?</a:t>
            </a:r>
          </a:p>
          <a:p>
            <a:r>
              <a:rPr lang="en-US" sz="1400" dirty="0">
                <a:solidFill>
                  <a:srgbClr val="0000FF"/>
                </a:solidFill>
              </a:rPr>
              <a:t>Bilateral</a:t>
            </a:r>
          </a:p>
          <a:p>
            <a:endParaRPr lang="en-US" sz="1400" dirty="0">
              <a:solidFill>
                <a:srgbClr val="0000FF"/>
              </a:solidFill>
            </a:endParaRPr>
          </a:p>
          <a:p>
            <a:r>
              <a:rPr lang="en-US" sz="1400" i="1" dirty="0">
                <a:solidFill>
                  <a:srgbClr val="0000FF"/>
                </a:solidFill>
              </a:rPr>
              <a:t>What pattern of VF loss is associated with SSONH?</a:t>
            </a:r>
          </a:p>
          <a:p>
            <a:r>
              <a:rPr lang="en-US" sz="1400" dirty="0">
                <a:solidFill>
                  <a:srgbClr val="0000FF"/>
                </a:solidFill>
              </a:rPr>
              <a:t>Bitemporal </a:t>
            </a:r>
            <a:r>
              <a:rPr lang="en-US" sz="1400" b="1" dirty="0">
                <a:solidFill>
                  <a:srgbClr val="0000FF"/>
                </a:solidFill>
              </a:rPr>
              <a:t>inferior</a:t>
            </a:r>
            <a:r>
              <a:rPr lang="en-US" sz="1400" dirty="0">
                <a:solidFill>
                  <a:srgbClr val="0000FF"/>
                </a:solidFill>
              </a:rPr>
              <a:t> loss that doesn’t respect the vertical midline</a:t>
            </a:r>
          </a:p>
        </p:txBody>
      </p:sp>
    </p:spTree>
    <p:extLst>
      <p:ext uri="{BB962C8B-B14F-4D97-AF65-F5344CB8AC3E}">
        <p14:creationId xmlns:p14="http://schemas.microsoft.com/office/powerpoint/2010/main" val="1167634337"/>
      </p:ext>
    </p:extLst>
  </p:cSld>
  <p:clrMapOvr>
    <a:masterClrMapping/>
  </p:clrMapOvr>
</p:sld>
</file>

<file path=ppt/slides/slide1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8" name="Slide Number Placeholder 1">
            <a:extLst>
              <a:ext uri="{FF2B5EF4-FFF2-40B4-BE49-F238E27FC236}">
                <a16:creationId xmlns:a16="http://schemas.microsoft.com/office/drawing/2014/main" id="{24272C14-98B9-49AA-A34A-661F3FF25627}"/>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1CD4852E-4C6E-4BB0-9F3B-E44927F1563F}" type="slidenum">
              <a:rPr lang="en-US" altLang="en-US" sz="1000"/>
              <a:pPr>
                <a:spcBef>
                  <a:spcPct val="0"/>
                </a:spcBef>
                <a:buClrTx/>
                <a:buSzTx/>
                <a:buFontTx/>
                <a:buNone/>
              </a:pPr>
              <a:t>194</a:t>
            </a:fld>
            <a:endParaRPr lang="en-US" altLang="en-US" sz="1000"/>
          </a:p>
        </p:txBody>
      </p:sp>
      <p:sp>
        <p:nvSpPr>
          <p:cNvPr id="17" name="Rectangle 16">
            <a:extLst>
              <a:ext uri="{FF2B5EF4-FFF2-40B4-BE49-F238E27FC236}">
                <a16:creationId xmlns:a16="http://schemas.microsoft.com/office/drawing/2014/main" id="{B313EDA2-A575-489D-9267-5F5D1E29595C}"/>
              </a:ext>
            </a:extLst>
          </p:cNvPr>
          <p:cNvSpPr>
            <a:spLocks noChangeArrowheads="1"/>
          </p:cNvSpPr>
          <p:nvPr/>
        </p:nvSpPr>
        <p:spPr bwMode="auto">
          <a:xfrm>
            <a:off x="457200" y="122238"/>
            <a:ext cx="7543800" cy="8683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b"/>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ct val="85000"/>
              </a:lnSpc>
              <a:spcBef>
                <a:spcPct val="0"/>
              </a:spcBef>
              <a:buClrTx/>
              <a:buSzTx/>
              <a:buFontTx/>
              <a:buNone/>
            </a:pPr>
            <a:r>
              <a:rPr lang="en-US" altLang="en-US" sz="3200" b="1" dirty="0">
                <a:solidFill>
                  <a:schemeClr val="tx2"/>
                </a:solidFill>
              </a:rPr>
              <a:t>Developmental Abnormalities of the Optic Nerve Head</a:t>
            </a:r>
            <a:endParaRPr lang="en-US" altLang="en-US" sz="3200" dirty="0">
              <a:solidFill>
                <a:schemeClr val="tx2"/>
              </a:solidFill>
            </a:endParaRPr>
          </a:p>
        </p:txBody>
      </p:sp>
      <p:sp>
        <p:nvSpPr>
          <p:cNvPr id="2" name="TextBox 1">
            <a:extLst>
              <a:ext uri="{FF2B5EF4-FFF2-40B4-BE49-F238E27FC236}">
                <a16:creationId xmlns:a16="http://schemas.microsoft.com/office/drawing/2014/main" id="{B9642A5A-246A-44D6-8361-062F83946247}"/>
              </a:ext>
            </a:extLst>
          </p:cNvPr>
          <p:cNvSpPr txBox="1"/>
          <p:nvPr/>
        </p:nvSpPr>
        <p:spPr>
          <a:xfrm>
            <a:off x="1684049" y="6107668"/>
            <a:ext cx="5775941" cy="369332"/>
          </a:xfrm>
          <a:prstGeom prst="rect">
            <a:avLst/>
          </a:prstGeom>
          <a:noFill/>
        </p:spPr>
        <p:txBody>
          <a:bodyPr wrap="none" rtlCol="0">
            <a:spAutoFit/>
          </a:bodyPr>
          <a:lstStyle/>
          <a:p>
            <a:pPr algn="ctr"/>
            <a:r>
              <a:rPr lang="en-US" dirty="0"/>
              <a:t>Superior segmental ON hypoplasia: Inferior VF defects</a:t>
            </a:r>
          </a:p>
        </p:txBody>
      </p:sp>
      <p:pic>
        <p:nvPicPr>
          <p:cNvPr id="2050" name="Picture 2" descr="Inferior visual field defects associated with superior segmental optic nerve hypoplasia.  Image credit:  Fovea.ir .">
            <a:extLst>
              <a:ext uri="{FF2B5EF4-FFF2-40B4-BE49-F238E27FC236}">
                <a16:creationId xmlns:a16="http://schemas.microsoft.com/office/drawing/2014/main" id="{1D73FD19-F689-4C7C-897C-1774C1A9E49F}"/>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667000" y="1023938"/>
            <a:ext cx="3810000" cy="4810125"/>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4223047584"/>
      </p:ext>
    </p:extLst>
  </p:cSld>
  <p:clrMapOvr>
    <a:masterClrMapping/>
  </p:clrMapOvr>
</p:sld>
</file>

<file path=ppt/slides/slide1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5" name="Text Box 4">
            <a:extLst>
              <a:ext uri="{FF2B5EF4-FFF2-40B4-BE49-F238E27FC236}">
                <a16:creationId xmlns:a16="http://schemas.microsoft.com/office/drawing/2014/main" id="{8559C0C4-C2B0-4E98-907B-E4EAB4B6929E}"/>
              </a:ext>
            </a:extLst>
          </p:cNvPr>
          <p:cNvSpPr txBox="1">
            <a:spLocks noChangeArrowheads="1"/>
          </p:cNvSpPr>
          <p:nvPr/>
        </p:nvSpPr>
        <p:spPr bwMode="auto">
          <a:xfrm>
            <a:off x="1622425" y="1828800"/>
            <a:ext cx="7140575" cy="36909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400" dirty="0">
                <a:solidFill>
                  <a:schemeClr val="bg1">
                    <a:lumMod val="75000"/>
                  </a:schemeClr>
                </a:solidFill>
              </a:rPr>
              <a:t>What are the</a:t>
            </a:r>
            <a:r>
              <a:rPr lang="en-US" altLang="en-US" sz="3600" b="1" i="1" dirty="0">
                <a:solidFill>
                  <a:schemeClr val="bg1">
                    <a:lumMod val="75000"/>
                  </a:schemeClr>
                </a:solidFill>
              </a:rPr>
              <a:t> 4 D’s </a:t>
            </a:r>
            <a:r>
              <a:rPr lang="en-US" altLang="en-US" sz="2400" dirty="0">
                <a:solidFill>
                  <a:schemeClr val="bg1">
                    <a:lumMod val="75000"/>
                  </a:schemeClr>
                </a:solidFill>
              </a:rPr>
              <a:t>of optic nerve hypoplasia?</a:t>
            </a:r>
            <a:endParaRPr lang="en-US" altLang="en-US" sz="3600" dirty="0">
              <a:solidFill>
                <a:schemeClr val="bg1">
                  <a:lumMod val="75000"/>
                </a:schemeClr>
              </a:solidFill>
            </a:endParaRPr>
          </a:p>
          <a:p>
            <a:pPr eaLnBrk="1" hangingPunct="1">
              <a:spcBef>
                <a:spcPct val="0"/>
              </a:spcBef>
              <a:buClrTx/>
              <a:buSzTx/>
              <a:buFontTx/>
              <a:buNone/>
            </a:pPr>
            <a:endParaRPr lang="en-US" altLang="en-US" sz="2800" dirty="0">
              <a:solidFill>
                <a:schemeClr val="bg1">
                  <a:lumMod val="75000"/>
                </a:schemeClr>
              </a:solidFill>
            </a:endParaRPr>
          </a:p>
          <a:p>
            <a:pPr eaLnBrk="1" hangingPunct="1">
              <a:spcBef>
                <a:spcPct val="0"/>
              </a:spcBef>
              <a:buClrTx/>
              <a:buSzTx/>
              <a:buFontTx/>
              <a:buNone/>
            </a:pPr>
            <a:r>
              <a:rPr lang="en-US" altLang="en-US" sz="2000" dirty="0">
                <a:solidFill>
                  <a:schemeClr val="bg1">
                    <a:lumMod val="75000"/>
                  </a:schemeClr>
                </a:solidFill>
              </a:rPr>
              <a:t>--</a:t>
            </a:r>
            <a:r>
              <a:rPr lang="en-US" altLang="en-US" sz="2800" b="1" i="1" dirty="0">
                <a:solidFill>
                  <a:schemeClr val="bg1">
                    <a:lumMod val="75000"/>
                  </a:schemeClr>
                </a:solidFill>
              </a:rPr>
              <a:t>D</a:t>
            </a:r>
            <a:r>
              <a:rPr lang="en-US" altLang="en-US" sz="2000" i="1" dirty="0">
                <a:solidFill>
                  <a:schemeClr val="bg1">
                    <a:lumMod val="75000"/>
                  </a:schemeClr>
                </a:solidFill>
              </a:rPr>
              <a:t>rink</a:t>
            </a:r>
            <a:r>
              <a:rPr lang="en-US" altLang="en-US" sz="2000" dirty="0">
                <a:solidFill>
                  <a:schemeClr val="bg1">
                    <a:lumMod val="75000"/>
                  </a:schemeClr>
                </a:solidFill>
              </a:rPr>
              <a:t> (</a:t>
            </a:r>
            <a:r>
              <a:rPr lang="en-US" altLang="en-US" sz="2000" dirty="0" err="1">
                <a:solidFill>
                  <a:schemeClr val="bg1">
                    <a:lumMod val="75000"/>
                  </a:schemeClr>
                </a:solidFill>
              </a:rPr>
              <a:t>ie</a:t>
            </a:r>
            <a:r>
              <a:rPr lang="en-US" altLang="en-US" sz="2000" dirty="0">
                <a:solidFill>
                  <a:schemeClr val="bg1">
                    <a:lumMod val="75000"/>
                  </a:schemeClr>
                </a:solidFill>
              </a:rPr>
              <a:t>, heavy EtOH consumption during pregnancy)</a:t>
            </a:r>
          </a:p>
          <a:p>
            <a:pPr eaLnBrk="1" hangingPunct="1">
              <a:spcBef>
                <a:spcPct val="0"/>
              </a:spcBef>
              <a:buClrTx/>
              <a:buSzTx/>
              <a:buFontTx/>
              <a:buNone/>
            </a:pPr>
            <a:endParaRPr lang="en-US" altLang="en-US" sz="2000" dirty="0">
              <a:solidFill>
                <a:srgbClr val="B2B2B2"/>
              </a:solidFill>
            </a:endParaRPr>
          </a:p>
          <a:p>
            <a:pPr eaLnBrk="1" hangingPunct="1">
              <a:spcBef>
                <a:spcPct val="0"/>
              </a:spcBef>
              <a:buClrTx/>
              <a:buSzTx/>
              <a:buFontTx/>
              <a:buNone/>
            </a:pPr>
            <a:r>
              <a:rPr lang="en-US" altLang="en-US" sz="2000" dirty="0">
                <a:solidFill>
                  <a:schemeClr val="bg1">
                    <a:lumMod val="75000"/>
                  </a:schemeClr>
                </a:solidFill>
              </a:rPr>
              <a:t>--</a:t>
            </a:r>
            <a:r>
              <a:rPr lang="en-US" altLang="en-US" sz="2800" b="1" i="1" dirty="0">
                <a:solidFill>
                  <a:srgbClr val="0000FF"/>
                </a:solidFill>
              </a:rPr>
              <a:t>D</a:t>
            </a:r>
            <a:r>
              <a:rPr lang="en-US" altLang="en-US" sz="2000" i="1" dirty="0">
                <a:solidFill>
                  <a:srgbClr val="0000FF"/>
                </a:solidFill>
              </a:rPr>
              <a:t>iabetes</a:t>
            </a:r>
            <a:endParaRPr lang="en-US" altLang="en-US" sz="2000" dirty="0">
              <a:solidFill>
                <a:srgbClr val="0000FF"/>
              </a:solidFill>
            </a:endParaRPr>
          </a:p>
          <a:p>
            <a:pPr eaLnBrk="1" hangingPunct="1">
              <a:spcBef>
                <a:spcPct val="0"/>
              </a:spcBef>
              <a:buClrTx/>
              <a:buSzTx/>
              <a:buFontTx/>
              <a:buNone/>
            </a:pPr>
            <a:endParaRPr lang="en-US" altLang="en-US" sz="2000" dirty="0">
              <a:solidFill>
                <a:schemeClr val="bg2"/>
              </a:solidFill>
            </a:endParaRPr>
          </a:p>
          <a:p>
            <a:pPr eaLnBrk="1" hangingPunct="1">
              <a:spcBef>
                <a:spcPct val="0"/>
              </a:spcBef>
              <a:buClrTx/>
              <a:buSzTx/>
              <a:buFontTx/>
              <a:buNone/>
            </a:pPr>
            <a:r>
              <a:rPr lang="en-US" altLang="en-US" sz="2000" dirty="0">
                <a:solidFill>
                  <a:srgbClr val="B2B2B2"/>
                </a:solidFill>
              </a:rPr>
              <a:t>--</a:t>
            </a:r>
            <a:r>
              <a:rPr lang="en-US" altLang="en-US" sz="2800" b="1" i="1" dirty="0">
                <a:solidFill>
                  <a:srgbClr val="B2B2B2"/>
                </a:solidFill>
              </a:rPr>
              <a:t>D</a:t>
            </a:r>
            <a:r>
              <a:rPr lang="en-US" altLang="en-US" sz="2000" i="1" dirty="0">
                <a:solidFill>
                  <a:srgbClr val="B2B2B2"/>
                </a:solidFill>
              </a:rPr>
              <a:t>rugs</a:t>
            </a:r>
            <a:r>
              <a:rPr lang="en-US" altLang="en-US" sz="2000" dirty="0">
                <a:solidFill>
                  <a:srgbClr val="B2B2B2"/>
                </a:solidFill>
              </a:rPr>
              <a:t> (especially </a:t>
            </a:r>
            <a:r>
              <a:rPr lang="en-US" altLang="en-US" sz="2800" b="1" i="1" dirty="0">
                <a:solidFill>
                  <a:srgbClr val="B2B2B2"/>
                </a:solidFill>
              </a:rPr>
              <a:t>D</a:t>
            </a:r>
            <a:r>
              <a:rPr lang="en-US" altLang="en-US" sz="2000" dirty="0">
                <a:solidFill>
                  <a:srgbClr val="B2B2B2"/>
                </a:solidFill>
              </a:rPr>
              <a:t>ilantin or other seizure meds)</a:t>
            </a:r>
          </a:p>
          <a:p>
            <a:pPr eaLnBrk="1" hangingPunct="1">
              <a:spcBef>
                <a:spcPct val="0"/>
              </a:spcBef>
              <a:buClrTx/>
              <a:buSzTx/>
              <a:buFontTx/>
              <a:buNone/>
            </a:pPr>
            <a:endParaRPr lang="en-US" altLang="en-US" sz="2000" dirty="0">
              <a:solidFill>
                <a:srgbClr val="B2B2B2"/>
              </a:solidFill>
            </a:endParaRPr>
          </a:p>
          <a:p>
            <a:pPr eaLnBrk="1" hangingPunct="1">
              <a:spcBef>
                <a:spcPct val="0"/>
              </a:spcBef>
              <a:buClrTx/>
              <a:buSzTx/>
              <a:buFontTx/>
              <a:buNone/>
            </a:pPr>
            <a:r>
              <a:rPr lang="en-US" altLang="en-US" sz="2000" dirty="0">
                <a:solidFill>
                  <a:schemeClr val="bg1">
                    <a:lumMod val="75000"/>
                  </a:schemeClr>
                </a:solidFill>
              </a:rPr>
              <a:t>--</a:t>
            </a:r>
            <a:r>
              <a:rPr lang="en-US" altLang="en-US" sz="2800" b="1" i="1" dirty="0">
                <a:solidFill>
                  <a:schemeClr val="bg1">
                    <a:lumMod val="75000"/>
                  </a:schemeClr>
                </a:solidFill>
              </a:rPr>
              <a:t>D</a:t>
            </a:r>
            <a:r>
              <a:rPr lang="en-US" altLang="en-US" sz="2000" i="1" dirty="0">
                <a:solidFill>
                  <a:schemeClr val="bg1">
                    <a:lumMod val="75000"/>
                  </a:schemeClr>
                </a:solidFill>
              </a:rPr>
              <a:t>e </a:t>
            </a:r>
            <a:r>
              <a:rPr lang="en-US" altLang="en-US" sz="2000" i="1" dirty="0" err="1">
                <a:solidFill>
                  <a:schemeClr val="bg1">
                    <a:lumMod val="75000"/>
                  </a:schemeClr>
                </a:solidFill>
              </a:rPr>
              <a:t>Morsier</a:t>
            </a:r>
            <a:r>
              <a:rPr lang="en-US" altLang="en-US" sz="2000" i="1" dirty="0">
                <a:solidFill>
                  <a:schemeClr val="bg1">
                    <a:lumMod val="75000"/>
                  </a:schemeClr>
                </a:solidFill>
              </a:rPr>
              <a:t> syndrome</a:t>
            </a:r>
          </a:p>
        </p:txBody>
      </p:sp>
      <p:sp>
        <p:nvSpPr>
          <p:cNvPr id="74761" name="Text Box 10">
            <a:extLst>
              <a:ext uri="{FF2B5EF4-FFF2-40B4-BE49-F238E27FC236}">
                <a16:creationId xmlns:a16="http://schemas.microsoft.com/office/drawing/2014/main" id="{9B2E290E-85BC-4DAA-82AF-F52D6321209E}"/>
              </a:ext>
            </a:extLst>
          </p:cNvPr>
          <p:cNvSpPr txBox="1">
            <a:spLocks noChangeArrowheads="1"/>
          </p:cNvSpPr>
          <p:nvPr/>
        </p:nvSpPr>
        <p:spPr bwMode="auto">
          <a:xfrm>
            <a:off x="1597025" y="1171969"/>
            <a:ext cx="6688137" cy="1569660"/>
          </a:xfrm>
          <a:prstGeom prst="rect">
            <a:avLst/>
          </a:prstGeom>
          <a:solidFill>
            <a:srgbClr val="FFFF00"/>
          </a:solidFill>
          <a:ln w="9525">
            <a:noFill/>
            <a:miter lim="800000"/>
            <a:headEnd/>
            <a:tailEnd/>
          </a:ln>
          <a:effec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i="1" dirty="0">
                <a:solidFill>
                  <a:schemeClr val="bg1">
                    <a:lumMod val="75000"/>
                  </a:schemeClr>
                </a:solidFill>
              </a:rPr>
              <a:t>Of the four, which is the most common cause of optic nerve hypoplasia?</a:t>
            </a:r>
          </a:p>
          <a:p>
            <a:pPr eaLnBrk="1" hangingPunct="1">
              <a:spcBef>
                <a:spcPct val="0"/>
              </a:spcBef>
              <a:buClrTx/>
              <a:buSzTx/>
              <a:buFontTx/>
              <a:buNone/>
            </a:pPr>
            <a:r>
              <a:rPr lang="en-US" altLang="en-US" sz="1600" b="1" dirty="0">
                <a:solidFill>
                  <a:srgbClr val="0000FF"/>
                </a:solidFill>
              </a:rPr>
              <a:t>Diabetes?</a:t>
            </a:r>
          </a:p>
          <a:p>
            <a:pPr eaLnBrk="1" hangingPunct="1">
              <a:spcBef>
                <a:spcPct val="0"/>
              </a:spcBef>
              <a:buClrTx/>
              <a:buSzTx/>
              <a:buFontTx/>
              <a:buNone/>
            </a:pPr>
            <a:endParaRPr lang="en-US" altLang="en-US" sz="1600" dirty="0">
              <a:solidFill>
                <a:schemeClr val="bg1">
                  <a:lumMod val="75000"/>
                </a:schemeClr>
              </a:solidFill>
            </a:endParaRPr>
          </a:p>
          <a:p>
            <a:pPr eaLnBrk="1" hangingPunct="1">
              <a:spcBef>
                <a:spcPct val="0"/>
              </a:spcBef>
              <a:buClrTx/>
              <a:buSzTx/>
              <a:buFontTx/>
              <a:buNone/>
            </a:pPr>
            <a:r>
              <a:rPr lang="en-US" altLang="en-US" sz="1600" i="1" dirty="0">
                <a:solidFill>
                  <a:schemeClr val="bg1">
                    <a:lumMod val="75000"/>
                  </a:schemeClr>
                </a:solidFill>
              </a:rPr>
              <a:t>Maternal diabetes is notorious for causing a specific pattern of optic nerve hypoplasia—what is it?</a:t>
            </a:r>
          </a:p>
          <a:p>
            <a:pPr eaLnBrk="1" hangingPunct="1">
              <a:spcBef>
                <a:spcPct val="0"/>
              </a:spcBef>
              <a:buClrTx/>
              <a:buSzTx/>
              <a:buFontTx/>
              <a:buNone/>
            </a:pPr>
            <a:r>
              <a:rPr lang="en-US" altLang="en-US" sz="1600" b="1" dirty="0">
                <a:solidFill>
                  <a:srgbClr val="0000FF"/>
                </a:solidFill>
              </a:rPr>
              <a:t>Superior segmental optic nerve hypoplasia (SSONH)</a:t>
            </a:r>
          </a:p>
        </p:txBody>
      </p:sp>
      <p:sp>
        <p:nvSpPr>
          <p:cNvPr id="74762" name="Rectangle 13">
            <a:extLst>
              <a:ext uri="{FF2B5EF4-FFF2-40B4-BE49-F238E27FC236}">
                <a16:creationId xmlns:a16="http://schemas.microsoft.com/office/drawing/2014/main" id="{7E2C7F48-932C-4256-8374-50810490C21F}"/>
              </a:ext>
            </a:extLst>
          </p:cNvPr>
          <p:cNvSpPr>
            <a:spLocks noChangeArrowheads="1"/>
          </p:cNvSpPr>
          <p:nvPr/>
        </p:nvSpPr>
        <p:spPr bwMode="auto">
          <a:xfrm>
            <a:off x="457200" y="122238"/>
            <a:ext cx="7543800" cy="8683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b"/>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ct val="85000"/>
              </a:lnSpc>
              <a:spcBef>
                <a:spcPct val="0"/>
              </a:spcBef>
              <a:buClrTx/>
              <a:buSzTx/>
              <a:buFontTx/>
              <a:buNone/>
            </a:pPr>
            <a:r>
              <a:rPr lang="en-US" altLang="en-US" sz="3200" b="1" dirty="0">
                <a:solidFill>
                  <a:schemeClr val="tx2"/>
                </a:solidFill>
              </a:rPr>
              <a:t>Developmental Abnormalities of the Optic Nerve Head</a:t>
            </a:r>
            <a:endParaRPr lang="en-US" altLang="en-US" sz="3200" dirty="0">
              <a:solidFill>
                <a:schemeClr val="tx2"/>
              </a:solidFill>
            </a:endParaRPr>
          </a:p>
        </p:txBody>
      </p:sp>
      <p:sp>
        <p:nvSpPr>
          <p:cNvPr id="74763" name="Slide Number Placeholder 1">
            <a:extLst>
              <a:ext uri="{FF2B5EF4-FFF2-40B4-BE49-F238E27FC236}">
                <a16:creationId xmlns:a16="http://schemas.microsoft.com/office/drawing/2014/main" id="{2259DA07-D042-4623-AE1C-EDFA7EF12FB9}"/>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0C1A7F1E-CD61-4399-B8A0-10169CB14638}" type="slidenum">
              <a:rPr lang="en-US" altLang="en-US" sz="1000"/>
              <a:pPr>
                <a:spcBef>
                  <a:spcPct val="0"/>
                </a:spcBef>
                <a:buClrTx/>
                <a:buSzTx/>
                <a:buFontTx/>
                <a:buNone/>
              </a:pPr>
              <a:t>195</a:t>
            </a:fld>
            <a:endParaRPr lang="en-US" altLang="en-US" sz="1000"/>
          </a:p>
        </p:txBody>
      </p:sp>
      <p:sp>
        <p:nvSpPr>
          <p:cNvPr id="2" name="Oval 1">
            <a:extLst>
              <a:ext uri="{FF2B5EF4-FFF2-40B4-BE49-F238E27FC236}">
                <a16:creationId xmlns:a16="http://schemas.microsoft.com/office/drawing/2014/main" id="{00D3FAF1-1498-475C-872E-40EF87BB7CE5}"/>
              </a:ext>
            </a:extLst>
          </p:cNvPr>
          <p:cNvSpPr/>
          <p:nvPr/>
        </p:nvSpPr>
        <p:spPr>
          <a:xfrm>
            <a:off x="1622425" y="3493139"/>
            <a:ext cx="1482006" cy="695325"/>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TextBox 11">
            <a:extLst>
              <a:ext uri="{FF2B5EF4-FFF2-40B4-BE49-F238E27FC236}">
                <a16:creationId xmlns:a16="http://schemas.microsoft.com/office/drawing/2014/main" id="{20622758-EF76-4A29-8717-E05D1A31F4B4}"/>
              </a:ext>
            </a:extLst>
          </p:cNvPr>
          <p:cNvSpPr txBox="1"/>
          <p:nvPr/>
        </p:nvSpPr>
        <p:spPr>
          <a:xfrm>
            <a:off x="990600" y="2922998"/>
            <a:ext cx="6806208" cy="2031325"/>
          </a:xfrm>
          <a:prstGeom prst="rect">
            <a:avLst/>
          </a:prstGeom>
          <a:solidFill>
            <a:schemeClr val="accent5">
              <a:lumMod val="75000"/>
            </a:schemeClr>
          </a:solidFill>
        </p:spPr>
        <p:txBody>
          <a:bodyPr wrap="square" rtlCol="0">
            <a:spAutoFit/>
          </a:bodyPr>
          <a:lstStyle/>
          <a:p>
            <a:r>
              <a:rPr lang="en-US" sz="1400" i="1" dirty="0">
                <a:solidFill>
                  <a:schemeClr val="bg1">
                    <a:lumMod val="50000"/>
                  </a:schemeClr>
                </a:solidFill>
              </a:rPr>
              <a:t>What is the appearance of the nerve head in SSONH?</a:t>
            </a:r>
          </a:p>
          <a:p>
            <a:r>
              <a:rPr lang="en-US" sz="1400" dirty="0">
                <a:solidFill>
                  <a:schemeClr val="bg1">
                    <a:lumMod val="50000"/>
                  </a:schemeClr>
                </a:solidFill>
              </a:rPr>
              <a:t>Pretty much what you would expect based on the name--a normal-appearing nerve save for a thin superior rim, with associated thinning of the superior nerve fiber layer</a:t>
            </a:r>
          </a:p>
          <a:p>
            <a:endParaRPr lang="en-US" sz="1400" i="1" dirty="0">
              <a:solidFill>
                <a:schemeClr val="bg1">
                  <a:lumMod val="50000"/>
                </a:schemeClr>
              </a:solidFill>
            </a:endParaRPr>
          </a:p>
          <a:p>
            <a:r>
              <a:rPr lang="en-US" sz="1400" i="1" dirty="0">
                <a:solidFill>
                  <a:schemeClr val="bg1">
                    <a:lumMod val="50000"/>
                  </a:schemeClr>
                </a:solidFill>
              </a:rPr>
              <a:t>Does DM-induced SSONH tend to be unilateral, or bilateral?</a:t>
            </a:r>
          </a:p>
          <a:p>
            <a:r>
              <a:rPr lang="en-US" sz="1400" dirty="0">
                <a:solidFill>
                  <a:schemeClr val="bg1">
                    <a:lumMod val="50000"/>
                  </a:schemeClr>
                </a:solidFill>
              </a:rPr>
              <a:t>Bilateral</a:t>
            </a:r>
          </a:p>
          <a:p>
            <a:endParaRPr lang="en-US" sz="1400" dirty="0">
              <a:solidFill>
                <a:schemeClr val="bg1">
                  <a:lumMod val="50000"/>
                </a:schemeClr>
              </a:solidFill>
            </a:endParaRPr>
          </a:p>
          <a:p>
            <a:r>
              <a:rPr lang="en-US" sz="1400" i="1" dirty="0">
                <a:solidFill>
                  <a:schemeClr val="bg1">
                    <a:lumMod val="50000"/>
                  </a:schemeClr>
                </a:solidFill>
              </a:rPr>
              <a:t>What pattern of VF loss is associated with SSONH?</a:t>
            </a:r>
          </a:p>
          <a:p>
            <a:r>
              <a:rPr lang="en-US" sz="1400" dirty="0">
                <a:solidFill>
                  <a:schemeClr val="bg1">
                    <a:lumMod val="50000"/>
                  </a:schemeClr>
                </a:solidFill>
              </a:rPr>
              <a:t>Bitemporal </a:t>
            </a:r>
            <a:r>
              <a:rPr lang="en-US" sz="1400" b="1" dirty="0">
                <a:solidFill>
                  <a:schemeClr val="bg1">
                    <a:lumMod val="50000"/>
                  </a:schemeClr>
                </a:solidFill>
              </a:rPr>
              <a:t>inferior</a:t>
            </a:r>
            <a:r>
              <a:rPr lang="en-US" sz="1400" dirty="0">
                <a:solidFill>
                  <a:schemeClr val="bg1">
                    <a:lumMod val="50000"/>
                  </a:schemeClr>
                </a:solidFill>
              </a:rPr>
              <a:t> loss that doesn’t respect the vertical midline</a:t>
            </a:r>
          </a:p>
        </p:txBody>
      </p:sp>
      <p:sp>
        <p:nvSpPr>
          <p:cNvPr id="3" name="Oval 2">
            <a:extLst>
              <a:ext uri="{FF2B5EF4-FFF2-40B4-BE49-F238E27FC236}">
                <a16:creationId xmlns:a16="http://schemas.microsoft.com/office/drawing/2014/main" id="{BFAF6CDA-E2CC-6E22-3861-6DDD23FF2361}"/>
              </a:ext>
            </a:extLst>
          </p:cNvPr>
          <p:cNvSpPr/>
          <p:nvPr/>
        </p:nvSpPr>
        <p:spPr>
          <a:xfrm>
            <a:off x="277102" y="1319131"/>
            <a:ext cx="2542297" cy="533400"/>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5" name="TextBox 4">
            <a:extLst>
              <a:ext uri="{FF2B5EF4-FFF2-40B4-BE49-F238E27FC236}">
                <a16:creationId xmlns:a16="http://schemas.microsoft.com/office/drawing/2014/main" id="{047788FE-CB38-89D9-C41A-C5EE446C7C7E}"/>
              </a:ext>
            </a:extLst>
          </p:cNvPr>
          <p:cNvSpPr txBox="1"/>
          <p:nvPr/>
        </p:nvSpPr>
        <p:spPr>
          <a:xfrm>
            <a:off x="277103" y="1433076"/>
            <a:ext cx="1426994" cy="338554"/>
          </a:xfrm>
          <a:prstGeom prst="rect">
            <a:avLst/>
          </a:prstGeom>
          <a:noFill/>
        </p:spPr>
        <p:txBody>
          <a:bodyPr wrap="none" rtlCol="0">
            <a:spAutoFit/>
          </a:bodyPr>
          <a:lstStyle/>
          <a:p>
            <a:r>
              <a:rPr lang="en-US" sz="1600" b="1" dirty="0">
                <a:solidFill>
                  <a:srgbClr val="0000FF"/>
                </a:solidFill>
                <a:latin typeface="Segoe Script" panose="030B0504020000000003" pitchFamily="66" charset="0"/>
              </a:rPr>
              <a:t>Gestational</a:t>
            </a:r>
          </a:p>
        </p:txBody>
      </p:sp>
      <p:sp>
        <p:nvSpPr>
          <p:cNvPr id="6" name="TextBox 5">
            <a:extLst>
              <a:ext uri="{FF2B5EF4-FFF2-40B4-BE49-F238E27FC236}">
                <a16:creationId xmlns:a16="http://schemas.microsoft.com/office/drawing/2014/main" id="{AE228E95-40CD-DEF6-9976-1EF4380F4ABD}"/>
              </a:ext>
            </a:extLst>
          </p:cNvPr>
          <p:cNvSpPr txBox="1"/>
          <p:nvPr/>
        </p:nvSpPr>
        <p:spPr>
          <a:xfrm>
            <a:off x="2871303" y="837962"/>
            <a:ext cx="5791199" cy="1600438"/>
          </a:xfrm>
          <a:prstGeom prst="rect">
            <a:avLst/>
          </a:prstGeom>
          <a:solidFill>
            <a:schemeClr val="accent6">
              <a:lumMod val="40000"/>
              <a:lumOff val="60000"/>
            </a:schemeClr>
          </a:solidFill>
        </p:spPr>
        <p:txBody>
          <a:bodyPr wrap="square" rtlCol="0">
            <a:spAutoFit/>
          </a:bodyPr>
          <a:lstStyle/>
          <a:p>
            <a:r>
              <a:rPr lang="en-US" sz="1400" i="1" dirty="0">
                <a:solidFill>
                  <a:srgbClr val="0000FF"/>
                </a:solidFill>
              </a:rPr>
              <a:t>Does </a:t>
            </a:r>
            <a:r>
              <a:rPr lang="en-US" sz="1400" b="1" dirty="0">
                <a:solidFill>
                  <a:srgbClr val="0000FF"/>
                </a:solidFill>
              </a:rPr>
              <a:t>gestational</a:t>
            </a:r>
            <a:r>
              <a:rPr lang="en-US" sz="1400" i="1" dirty="0">
                <a:solidFill>
                  <a:srgbClr val="0000FF"/>
                </a:solidFill>
              </a:rPr>
              <a:t> diabetes place a fetus at risk for SSONH?</a:t>
            </a:r>
            <a:endParaRPr lang="en-US" sz="1400" i="1" dirty="0">
              <a:solidFill>
                <a:schemeClr val="accent6">
                  <a:lumMod val="40000"/>
                  <a:lumOff val="60000"/>
                </a:schemeClr>
              </a:solidFill>
            </a:endParaRPr>
          </a:p>
          <a:p>
            <a:r>
              <a:rPr lang="en-US" sz="1400" dirty="0">
                <a:solidFill>
                  <a:schemeClr val="accent6">
                    <a:lumMod val="40000"/>
                    <a:lumOff val="60000"/>
                  </a:schemeClr>
                </a:solidFill>
              </a:rPr>
              <a:t>Tough call. I could find no mention of this in the </a:t>
            </a:r>
            <a:r>
              <a:rPr lang="en-US" sz="1400" i="1" dirty="0">
                <a:solidFill>
                  <a:schemeClr val="accent6">
                    <a:lumMod val="40000"/>
                    <a:lumOff val="60000"/>
                  </a:schemeClr>
                </a:solidFill>
              </a:rPr>
              <a:t>BCSC</a:t>
            </a:r>
            <a:r>
              <a:rPr lang="en-US" sz="1400" dirty="0">
                <a:solidFill>
                  <a:schemeClr val="accent6">
                    <a:lumMod val="40000"/>
                    <a:lumOff val="60000"/>
                  </a:schemeClr>
                </a:solidFill>
              </a:rPr>
              <a:t>, </a:t>
            </a:r>
            <a:r>
              <a:rPr lang="en-US" sz="1400" i="1" dirty="0">
                <a:solidFill>
                  <a:schemeClr val="accent6">
                    <a:lumMod val="40000"/>
                    <a:lumOff val="60000"/>
                  </a:schemeClr>
                </a:solidFill>
              </a:rPr>
              <a:t>Focal Points</a:t>
            </a:r>
            <a:r>
              <a:rPr lang="en-US" sz="1400" dirty="0">
                <a:solidFill>
                  <a:schemeClr val="accent6">
                    <a:lumMod val="40000"/>
                    <a:lumOff val="60000"/>
                  </a:schemeClr>
                </a:solidFill>
              </a:rPr>
              <a:t>, or </a:t>
            </a:r>
            <a:r>
              <a:rPr lang="en-US" sz="1400" i="1" dirty="0" err="1">
                <a:solidFill>
                  <a:schemeClr val="accent6">
                    <a:lumMod val="40000"/>
                    <a:lumOff val="60000"/>
                  </a:schemeClr>
                </a:solidFill>
              </a:rPr>
              <a:t>EyeWiki</a:t>
            </a:r>
            <a:r>
              <a:rPr lang="en-US" sz="1400" dirty="0">
                <a:solidFill>
                  <a:schemeClr val="accent6">
                    <a:lumMod val="40000"/>
                    <a:lumOff val="60000"/>
                  </a:schemeClr>
                </a:solidFill>
              </a:rPr>
              <a:t>. However, a different (and quite prominent) Academy source explicitly states gestational DM is </a:t>
            </a:r>
            <a:r>
              <a:rPr lang="en-US" sz="1400" b="1" dirty="0">
                <a:solidFill>
                  <a:schemeClr val="accent6">
                    <a:lumMod val="40000"/>
                    <a:lumOff val="60000"/>
                  </a:schemeClr>
                </a:solidFill>
              </a:rPr>
              <a:t>not</a:t>
            </a:r>
            <a:r>
              <a:rPr lang="en-US" sz="1400" dirty="0">
                <a:solidFill>
                  <a:schemeClr val="accent6">
                    <a:lumMod val="40000"/>
                    <a:lumOff val="60000"/>
                  </a:schemeClr>
                </a:solidFill>
              </a:rPr>
              <a:t> a risk factor. Further, this source goes on to say that SSONH risk is associated with </a:t>
            </a:r>
            <a:r>
              <a:rPr lang="en-US" sz="1400" u="sng" dirty="0">
                <a:solidFill>
                  <a:schemeClr val="accent6">
                    <a:lumMod val="40000"/>
                    <a:lumOff val="60000"/>
                  </a:schemeClr>
                </a:solidFill>
              </a:rPr>
              <a:t>insulin-dependent</a:t>
            </a:r>
            <a:r>
              <a:rPr lang="en-US" sz="1400" dirty="0">
                <a:solidFill>
                  <a:schemeClr val="accent6">
                    <a:lumMod val="40000"/>
                    <a:lumOff val="60000"/>
                  </a:schemeClr>
                </a:solidFill>
              </a:rPr>
              <a:t> status of the mother. This assertion is supported by two </a:t>
            </a:r>
            <a:r>
              <a:rPr lang="en-US" sz="1400" i="1" dirty="0">
                <a:solidFill>
                  <a:schemeClr val="accent6">
                    <a:lumMod val="40000"/>
                    <a:lumOff val="60000"/>
                  </a:schemeClr>
                </a:solidFill>
              </a:rPr>
              <a:t>Focal Points </a:t>
            </a:r>
            <a:r>
              <a:rPr lang="en-US" sz="1400" dirty="0">
                <a:solidFill>
                  <a:schemeClr val="accent6">
                    <a:lumMod val="40000"/>
                    <a:lumOff val="60000"/>
                  </a:schemeClr>
                </a:solidFill>
              </a:rPr>
              <a:t>publications, but is not mentioned in the </a:t>
            </a:r>
            <a:r>
              <a:rPr lang="en-US" sz="1400" i="1" dirty="0">
                <a:solidFill>
                  <a:schemeClr val="accent6">
                    <a:lumMod val="40000"/>
                    <a:lumOff val="60000"/>
                  </a:schemeClr>
                </a:solidFill>
              </a:rPr>
              <a:t>BCSC</a:t>
            </a:r>
            <a:r>
              <a:rPr lang="en-US" sz="1400" dirty="0">
                <a:solidFill>
                  <a:schemeClr val="accent6">
                    <a:lumMod val="40000"/>
                    <a:lumOff val="60000"/>
                  </a:schemeClr>
                </a:solidFill>
              </a:rPr>
              <a:t>. Caveat emptor. </a:t>
            </a:r>
          </a:p>
        </p:txBody>
      </p:sp>
    </p:spTree>
    <p:extLst>
      <p:ext uri="{BB962C8B-B14F-4D97-AF65-F5344CB8AC3E}">
        <p14:creationId xmlns:p14="http://schemas.microsoft.com/office/powerpoint/2010/main" val="2855077405"/>
      </p:ext>
    </p:extLst>
  </p:cSld>
  <p:clrMapOvr>
    <a:masterClrMapping/>
  </p:clrMapOvr>
</p:sld>
</file>

<file path=ppt/slides/slide1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5" name="Text Box 4">
            <a:extLst>
              <a:ext uri="{FF2B5EF4-FFF2-40B4-BE49-F238E27FC236}">
                <a16:creationId xmlns:a16="http://schemas.microsoft.com/office/drawing/2014/main" id="{8559C0C4-C2B0-4E98-907B-E4EAB4B6929E}"/>
              </a:ext>
            </a:extLst>
          </p:cNvPr>
          <p:cNvSpPr txBox="1">
            <a:spLocks noChangeArrowheads="1"/>
          </p:cNvSpPr>
          <p:nvPr/>
        </p:nvSpPr>
        <p:spPr bwMode="auto">
          <a:xfrm>
            <a:off x="1622425" y="1828800"/>
            <a:ext cx="7140575" cy="36909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400" dirty="0">
                <a:solidFill>
                  <a:schemeClr val="bg1">
                    <a:lumMod val="75000"/>
                  </a:schemeClr>
                </a:solidFill>
              </a:rPr>
              <a:t>What are the</a:t>
            </a:r>
            <a:r>
              <a:rPr lang="en-US" altLang="en-US" sz="3600" b="1" i="1" dirty="0">
                <a:solidFill>
                  <a:schemeClr val="bg1">
                    <a:lumMod val="75000"/>
                  </a:schemeClr>
                </a:solidFill>
              </a:rPr>
              <a:t> 4 D’s </a:t>
            </a:r>
            <a:r>
              <a:rPr lang="en-US" altLang="en-US" sz="2400" dirty="0">
                <a:solidFill>
                  <a:schemeClr val="bg1">
                    <a:lumMod val="75000"/>
                  </a:schemeClr>
                </a:solidFill>
              </a:rPr>
              <a:t>of optic nerve hypoplasia?</a:t>
            </a:r>
            <a:endParaRPr lang="en-US" altLang="en-US" sz="3600" dirty="0">
              <a:solidFill>
                <a:schemeClr val="bg1">
                  <a:lumMod val="75000"/>
                </a:schemeClr>
              </a:solidFill>
            </a:endParaRPr>
          </a:p>
          <a:p>
            <a:pPr eaLnBrk="1" hangingPunct="1">
              <a:spcBef>
                <a:spcPct val="0"/>
              </a:spcBef>
              <a:buClrTx/>
              <a:buSzTx/>
              <a:buFontTx/>
              <a:buNone/>
            </a:pPr>
            <a:endParaRPr lang="en-US" altLang="en-US" sz="2800" dirty="0">
              <a:solidFill>
                <a:schemeClr val="bg1">
                  <a:lumMod val="75000"/>
                </a:schemeClr>
              </a:solidFill>
            </a:endParaRPr>
          </a:p>
          <a:p>
            <a:pPr eaLnBrk="1" hangingPunct="1">
              <a:spcBef>
                <a:spcPct val="0"/>
              </a:spcBef>
              <a:buClrTx/>
              <a:buSzTx/>
              <a:buFontTx/>
              <a:buNone/>
            </a:pPr>
            <a:r>
              <a:rPr lang="en-US" altLang="en-US" sz="2000" dirty="0">
                <a:solidFill>
                  <a:schemeClr val="bg1">
                    <a:lumMod val="75000"/>
                  </a:schemeClr>
                </a:solidFill>
              </a:rPr>
              <a:t>--</a:t>
            </a:r>
            <a:r>
              <a:rPr lang="en-US" altLang="en-US" sz="2800" b="1" i="1" dirty="0">
                <a:solidFill>
                  <a:schemeClr val="bg1">
                    <a:lumMod val="75000"/>
                  </a:schemeClr>
                </a:solidFill>
              </a:rPr>
              <a:t>D</a:t>
            </a:r>
            <a:r>
              <a:rPr lang="en-US" altLang="en-US" sz="2000" i="1" dirty="0">
                <a:solidFill>
                  <a:schemeClr val="bg1">
                    <a:lumMod val="75000"/>
                  </a:schemeClr>
                </a:solidFill>
              </a:rPr>
              <a:t>rink</a:t>
            </a:r>
            <a:r>
              <a:rPr lang="en-US" altLang="en-US" sz="2000" dirty="0">
                <a:solidFill>
                  <a:schemeClr val="bg1">
                    <a:lumMod val="75000"/>
                  </a:schemeClr>
                </a:solidFill>
              </a:rPr>
              <a:t> (</a:t>
            </a:r>
            <a:r>
              <a:rPr lang="en-US" altLang="en-US" sz="2000" dirty="0" err="1">
                <a:solidFill>
                  <a:schemeClr val="bg1">
                    <a:lumMod val="75000"/>
                  </a:schemeClr>
                </a:solidFill>
              </a:rPr>
              <a:t>ie</a:t>
            </a:r>
            <a:r>
              <a:rPr lang="en-US" altLang="en-US" sz="2000" dirty="0">
                <a:solidFill>
                  <a:schemeClr val="bg1">
                    <a:lumMod val="75000"/>
                  </a:schemeClr>
                </a:solidFill>
              </a:rPr>
              <a:t>, heavy EtOH consumption during pregnancy)</a:t>
            </a:r>
          </a:p>
          <a:p>
            <a:pPr eaLnBrk="1" hangingPunct="1">
              <a:spcBef>
                <a:spcPct val="0"/>
              </a:spcBef>
              <a:buClrTx/>
              <a:buSzTx/>
              <a:buFontTx/>
              <a:buNone/>
            </a:pPr>
            <a:endParaRPr lang="en-US" altLang="en-US" sz="2000" dirty="0">
              <a:solidFill>
                <a:srgbClr val="B2B2B2"/>
              </a:solidFill>
            </a:endParaRPr>
          </a:p>
          <a:p>
            <a:pPr eaLnBrk="1" hangingPunct="1">
              <a:spcBef>
                <a:spcPct val="0"/>
              </a:spcBef>
              <a:buClrTx/>
              <a:buSzTx/>
              <a:buFontTx/>
              <a:buNone/>
            </a:pPr>
            <a:r>
              <a:rPr lang="en-US" altLang="en-US" sz="2000" dirty="0">
                <a:solidFill>
                  <a:schemeClr val="bg1">
                    <a:lumMod val="75000"/>
                  </a:schemeClr>
                </a:solidFill>
              </a:rPr>
              <a:t>--</a:t>
            </a:r>
            <a:r>
              <a:rPr lang="en-US" altLang="en-US" sz="2800" b="1" i="1" dirty="0">
                <a:solidFill>
                  <a:srgbClr val="0000FF"/>
                </a:solidFill>
              </a:rPr>
              <a:t>D</a:t>
            </a:r>
            <a:r>
              <a:rPr lang="en-US" altLang="en-US" sz="2000" i="1" dirty="0">
                <a:solidFill>
                  <a:srgbClr val="0000FF"/>
                </a:solidFill>
              </a:rPr>
              <a:t>iabetes</a:t>
            </a:r>
            <a:endParaRPr lang="en-US" altLang="en-US" sz="2000" dirty="0">
              <a:solidFill>
                <a:srgbClr val="0000FF"/>
              </a:solidFill>
            </a:endParaRPr>
          </a:p>
          <a:p>
            <a:pPr eaLnBrk="1" hangingPunct="1">
              <a:spcBef>
                <a:spcPct val="0"/>
              </a:spcBef>
              <a:buClrTx/>
              <a:buSzTx/>
              <a:buFontTx/>
              <a:buNone/>
            </a:pPr>
            <a:endParaRPr lang="en-US" altLang="en-US" sz="2000" dirty="0">
              <a:solidFill>
                <a:schemeClr val="bg2"/>
              </a:solidFill>
            </a:endParaRPr>
          </a:p>
          <a:p>
            <a:pPr eaLnBrk="1" hangingPunct="1">
              <a:spcBef>
                <a:spcPct val="0"/>
              </a:spcBef>
              <a:buClrTx/>
              <a:buSzTx/>
              <a:buFontTx/>
              <a:buNone/>
            </a:pPr>
            <a:r>
              <a:rPr lang="en-US" altLang="en-US" sz="2000" dirty="0">
                <a:solidFill>
                  <a:srgbClr val="B2B2B2"/>
                </a:solidFill>
              </a:rPr>
              <a:t>--</a:t>
            </a:r>
            <a:r>
              <a:rPr lang="en-US" altLang="en-US" sz="2800" b="1" i="1" dirty="0">
                <a:solidFill>
                  <a:srgbClr val="B2B2B2"/>
                </a:solidFill>
              </a:rPr>
              <a:t>D</a:t>
            </a:r>
            <a:r>
              <a:rPr lang="en-US" altLang="en-US" sz="2000" i="1" dirty="0">
                <a:solidFill>
                  <a:srgbClr val="B2B2B2"/>
                </a:solidFill>
              </a:rPr>
              <a:t>rugs</a:t>
            </a:r>
            <a:r>
              <a:rPr lang="en-US" altLang="en-US" sz="2000" dirty="0">
                <a:solidFill>
                  <a:srgbClr val="B2B2B2"/>
                </a:solidFill>
              </a:rPr>
              <a:t> (especially </a:t>
            </a:r>
            <a:r>
              <a:rPr lang="en-US" altLang="en-US" sz="2800" b="1" i="1" dirty="0">
                <a:solidFill>
                  <a:srgbClr val="B2B2B2"/>
                </a:solidFill>
              </a:rPr>
              <a:t>D</a:t>
            </a:r>
            <a:r>
              <a:rPr lang="en-US" altLang="en-US" sz="2000" dirty="0">
                <a:solidFill>
                  <a:srgbClr val="B2B2B2"/>
                </a:solidFill>
              </a:rPr>
              <a:t>ilantin or other seizure meds)</a:t>
            </a:r>
          </a:p>
          <a:p>
            <a:pPr eaLnBrk="1" hangingPunct="1">
              <a:spcBef>
                <a:spcPct val="0"/>
              </a:spcBef>
              <a:buClrTx/>
              <a:buSzTx/>
              <a:buFontTx/>
              <a:buNone/>
            </a:pPr>
            <a:endParaRPr lang="en-US" altLang="en-US" sz="2000" dirty="0">
              <a:solidFill>
                <a:srgbClr val="B2B2B2"/>
              </a:solidFill>
            </a:endParaRPr>
          </a:p>
          <a:p>
            <a:pPr eaLnBrk="1" hangingPunct="1">
              <a:spcBef>
                <a:spcPct val="0"/>
              </a:spcBef>
              <a:buClrTx/>
              <a:buSzTx/>
              <a:buFontTx/>
              <a:buNone/>
            </a:pPr>
            <a:r>
              <a:rPr lang="en-US" altLang="en-US" sz="2000" dirty="0">
                <a:solidFill>
                  <a:schemeClr val="bg1">
                    <a:lumMod val="75000"/>
                  </a:schemeClr>
                </a:solidFill>
              </a:rPr>
              <a:t>--</a:t>
            </a:r>
            <a:r>
              <a:rPr lang="en-US" altLang="en-US" sz="2800" b="1" i="1" dirty="0">
                <a:solidFill>
                  <a:schemeClr val="bg1">
                    <a:lumMod val="75000"/>
                  </a:schemeClr>
                </a:solidFill>
              </a:rPr>
              <a:t>D</a:t>
            </a:r>
            <a:r>
              <a:rPr lang="en-US" altLang="en-US" sz="2000" i="1" dirty="0">
                <a:solidFill>
                  <a:schemeClr val="bg1">
                    <a:lumMod val="75000"/>
                  </a:schemeClr>
                </a:solidFill>
              </a:rPr>
              <a:t>e </a:t>
            </a:r>
            <a:r>
              <a:rPr lang="en-US" altLang="en-US" sz="2000" i="1" dirty="0" err="1">
                <a:solidFill>
                  <a:schemeClr val="bg1">
                    <a:lumMod val="75000"/>
                  </a:schemeClr>
                </a:solidFill>
              </a:rPr>
              <a:t>Morsier</a:t>
            </a:r>
            <a:r>
              <a:rPr lang="en-US" altLang="en-US" sz="2000" i="1" dirty="0">
                <a:solidFill>
                  <a:schemeClr val="bg1">
                    <a:lumMod val="75000"/>
                  </a:schemeClr>
                </a:solidFill>
              </a:rPr>
              <a:t> syndrome</a:t>
            </a:r>
          </a:p>
        </p:txBody>
      </p:sp>
      <p:sp>
        <p:nvSpPr>
          <p:cNvPr id="74761" name="Text Box 10">
            <a:extLst>
              <a:ext uri="{FF2B5EF4-FFF2-40B4-BE49-F238E27FC236}">
                <a16:creationId xmlns:a16="http://schemas.microsoft.com/office/drawing/2014/main" id="{9B2E290E-85BC-4DAA-82AF-F52D6321209E}"/>
              </a:ext>
            </a:extLst>
          </p:cNvPr>
          <p:cNvSpPr txBox="1">
            <a:spLocks noChangeArrowheads="1"/>
          </p:cNvSpPr>
          <p:nvPr/>
        </p:nvSpPr>
        <p:spPr bwMode="auto">
          <a:xfrm>
            <a:off x="1597025" y="1171969"/>
            <a:ext cx="6688137" cy="1569660"/>
          </a:xfrm>
          <a:prstGeom prst="rect">
            <a:avLst/>
          </a:prstGeom>
          <a:solidFill>
            <a:srgbClr val="FFFF00"/>
          </a:solidFill>
          <a:ln w="9525">
            <a:noFill/>
            <a:miter lim="800000"/>
            <a:headEnd/>
            <a:tailEnd/>
          </a:ln>
          <a:effec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i="1" dirty="0">
                <a:solidFill>
                  <a:schemeClr val="bg1">
                    <a:lumMod val="75000"/>
                  </a:schemeClr>
                </a:solidFill>
              </a:rPr>
              <a:t>Of the four, which is the most common cause of optic nerve hypoplasia?</a:t>
            </a:r>
          </a:p>
          <a:p>
            <a:pPr eaLnBrk="1" hangingPunct="1">
              <a:spcBef>
                <a:spcPct val="0"/>
              </a:spcBef>
              <a:buClrTx/>
              <a:buSzTx/>
              <a:buFontTx/>
              <a:buNone/>
            </a:pPr>
            <a:r>
              <a:rPr lang="en-US" altLang="en-US" sz="1600" b="1" dirty="0">
                <a:solidFill>
                  <a:srgbClr val="0000FF"/>
                </a:solidFill>
              </a:rPr>
              <a:t>Diabetes?</a:t>
            </a:r>
          </a:p>
          <a:p>
            <a:pPr eaLnBrk="1" hangingPunct="1">
              <a:spcBef>
                <a:spcPct val="0"/>
              </a:spcBef>
              <a:buClrTx/>
              <a:buSzTx/>
              <a:buFontTx/>
              <a:buNone/>
            </a:pPr>
            <a:endParaRPr lang="en-US" altLang="en-US" sz="1600" dirty="0">
              <a:solidFill>
                <a:schemeClr val="bg1">
                  <a:lumMod val="75000"/>
                </a:schemeClr>
              </a:solidFill>
            </a:endParaRPr>
          </a:p>
          <a:p>
            <a:pPr eaLnBrk="1" hangingPunct="1">
              <a:spcBef>
                <a:spcPct val="0"/>
              </a:spcBef>
              <a:buClrTx/>
              <a:buSzTx/>
              <a:buFontTx/>
              <a:buNone/>
            </a:pPr>
            <a:r>
              <a:rPr lang="en-US" altLang="en-US" sz="1600" i="1" dirty="0">
                <a:solidFill>
                  <a:schemeClr val="bg1">
                    <a:lumMod val="75000"/>
                  </a:schemeClr>
                </a:solidFill>
              </a:rPr>
              <a:t>Maternal diabetes is notorious for causing a specific pattern of optic nerve hypoplasia—what is it?</a:t>
            </a:r>
          </a:p>
          <a:p>
            <a:pPr eaLnBrk="1" hangingPunct="1">
              <a:spcBef>
                <a:spcPct val="0"/>
              </a:spcBef>
              <a:buClrTx/>
              <a:buSzTx/>
              <a:buFontTx/>
              <a:buNone/>
            </a:pPr>
            <a:r>
              <a:rPr lang="en-US" altLang="en-US" sz="1600" b="1" dirty="0">
                <a:solidFill>
                  <a:srgbClr val="0000FF"/>
                </a:solidFill>
              </a:rPr>
              <a:t>Superior segmental optic nerve hypoplasia (SSONH)</a:t>
            </a:r>
          </a:p>
        </p:txBody>
      </p:sp>
      <p:sp>
        <p:nvSpPr>
          <p:cNvPr id="74762" name="Rectangle 13">
            <a:extLst>
              <a:ext uri="{FF2B5EF4-FFF2-40B4-BE49-F238E27FC236}">
                <a16:creationId xmlns:a16="http://schemas.microsoft.com/office/drawing/2014/main" id="{7E2C7F48-932C-4256-8374-50810490C21F}"/>
              </a:ext>
            </a:extLst>
          </p:cNvPr>
          <p:cNvSpPr>
            <a:spLocks noChangeArrowheads="1"/>
          </p:cNvSpPr>
          <p:nvPr/>
        </p:nvSpPr>
        <p:spPr bwMode="auto">
          <a:xfrm>
            <a:off x="457200" y="122238"/>
            <a:ext cx="7543800" cy="8683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b"/>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ct val="85000"/>
              </a:lnSpc>
              <a:spcBef>
                <a:spcPct val="0"/>
              </a:spcBef>
              <a:buClrTx/>
              <a:buSzTx/>
              <a:buFontTx/>
              <a:buNone/>
            </a:pPr>
            <a:r>
              <a:rPr lang="en-US" altLang="en-US" sz="3200" b="1" dirty="0">
                <a:solidFill>
                  <a:schemeClr val="tx2"/>
                </a:solidFill>
              </a:rPr>
              <a:t>Developmental Abnormalities of the Optic Nerve Head</a:t>
            </a:r>
            <a:endParaRPr lang="en-US" altLang="en-US" sz="3200" dirty="0">
              <a:solidFill>
                <a:schemeClr val="tx2"/>
              </a:solidFill>
            </a:endParaRPr>
          </a:p>
        </p:txBody>
      </p:sp>
      <p:sp>
        <p:nvSpPr>
          <p:cNvPr id="74763" name="Slide Number Placeholder 1">
            <a:extLst>
              <a:ext uri="{FF2B5EF4-FFF2-40B4-BE49-F238E27FC236}">
                <a16:creationId xmlns:a16="http://schemas.microsoft.com/office/drawing/2014/main" id="{2259DA07-D042-4623-AE1C-EDFA7EF12FB9}"/>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0C1A7F1E-CD61-4399-B8A0-10169CB14638}" type="slidenum">
              <a:rPr lang="en-US" altLang="en-US" sz="1000"/>
              <a:pPr>
                <a:spcBef>
                  <a:spcPct val="0"/>
                </a:spcBef>
                <a:buClrTx/>
                <a:buSzTx/>
                <a:buFontTx/>
                <a:buNone/>
              </a:pPr>
              <a:t>196</a:t>
            </a:fld>
            <a:endParaRPr lang="en-US" altLang="en-US" sz="1000"/>
          </a:p>
        </p:txBody>
      </p:sp>
      <p:sp>
        <p:nvSpPr>
          <p:cNvPr id="2" name="Oval 1">
            <a:extLst>
              <a:ext uri="{FF2B5EF4-FFF2-40B4-BE49-F238E27FC236}">
                <a16:creationId xmlns:a16="http://schemas.microsoft.com/office/drawing/2014/main" id="{00D3FAF1-1498-475C-872E-40EF87BB7CE5}"/>
              </a:ext>
            </a:extLst>
          </p:cNvPr>
          <p:cNvSpPr/>
          <p:nvPr/>
        </p:nvSpPr>
        <p:spPr>
          <a:xfrm>
            <a:off x="1622425" y="3493139"/>
            <a:ext cx="1482006" cy="695325"/>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TextBox 11">
            <a:extLst>
              <a:ext uri="{FF2B5EF4-FFF2-40B4-BE49-F238E27FC236}">
                <a16:creationId xmlns:a16="http://schemas.microsoft.com/office/drawing/2014/main" id="{20622758-EF76-4A29-8717-E05D1A31F4B4}"/>
              </a:ext>
            </a:extLst>
          </p:cNvPr>
          <p:cNvSpPr txBox="1"/>
          <p:nvPr/>
        </p:nvSpPr>
        <p:spPr>
          <a:xfrm>
            <a:off x="990600" y="2922998"/>
            <a:ext cx="6806208" cy="2031325"/>
          </a:xfrm>
          <a:prstGeom prst="rect">
            <a:avLst/>
          </a:prstGeom>
          <a:solidFill>
            <a:schemeClr val="accent5">
              <a:lumMod val="75000"/>
            </a:schemeClr>
          </a:solidFill>
        </p:spPr>
        <p:txBody>
          <a:bodyPr wrap="square" rtlCol="0">
            <a:spAutoFit/>
          </a:bodyPr>
          <a:lstStyle/>
          <a:p>
            <a:r>
              <a:rPr lang="en-US" sz="1400" i="1" dirty="0">
                <a:solidFill>
                  <a:schemeClr val="bg1">
                    <a:lumMod val="50000"/>
                  </a:schemeClr>
                </a:solidFill>
              </a:rPr>
              <a:t>What is the appearance of the nerve head in SSONH?</a:t>
            </a:r>
          </a:p>
          <a:p>
            <a:r>
              <a:rPr lang="en-US" sz="1400" dirty="0">
                <a:solidFill>
                  <a:schemeClr val="bg1">
                    <a:lumMod val="50000"/>
                  </a:schemeClr>
                </a:solidFill>
              </a:rPr>
              <a:t>Pretty much what you would expect based on the name--a normal-appearing nerve save for a thin superior rim, with associated thinning of the superior nerve fiber layer</a:t>
            </a:r>
          </a:p>
          <a:p>
            <a:endParaRPr lang="en-US" sz="1400" i="1" dirty="0">
              <a:solidFill>
                <a:schemeClr val="bg1">
                  <a:lumMod val="50000"/>
                </a:schemeClr>
              </a:solidFill>
            </a:endParaRPr>
          </a:p>
          <a:p>
            <a:r>
              <a:rPr lang="en-US" sz="1400" i="1" dirty="0">
                <a:solidFill>
                  <a:schemeClr val="bg1">
                    <a:lumMod val="50000"/>
                  </a:schemeClr>
                </a:solidFill>
              </a:rPr>
              <a:t>Does DM-induced SSONH tend to be unilateral, or bilateral?</a:t>
            </a:r>
          </a:p>
          <a:p>
            <a:r>
              <a:rPr lang="en-US" sz="1400" dirty="0">
                <a:solidFill>
                  <a:schemeClr val="bg1">
                    <a:lumMod val="50000"/>
                  </a:schemeClr>
                </a:solidFill>
              </a:rPr>
              <a:t>Bilateral</a:t>
            </a:r>
          </a:p>
          <a:p>
            <a:endParaRPr lang="en-US" sz="1400" dirty="0">
              <a:solidFill>
                <a:schemeClr val="bg1">
                  <a:lumMod val="50000"/>
                </a:schemeClr>
              </a:solidFill>
            </a:endParaRPr>
          </a:p>
          <a:p>
            <a:r>
              <a:rPr lang="en-US" sz="1400" i="1" dirty="0">
                <a:solidFill>
                  <a:schemeClr val="bg1">
                    <a:lumMod val="50000"/>
                  </a:schemeClr>
                </a:solidFill>
              </a:rPr>
              <a:t>What pattern of VF loss is associated with SSONH?</a:t>
            </a:r>
          </a:p>
          <a:p>
            <a:r>
              <a:rPr lang="en-US" sz="1400" dirty="0">
                <a:solidFill>
                  <a:schemeClr val="bg1">
                    <a:lumMod val="50000"/>
                  </a:schemeClr>
                </a:solidFill>
              </a:rPr>
              <a:t>Bitemporal </a:t>
            </a:r>
            <a:r>
              <a:rPr lang="en-US" sz="1400" b="1" dirty="0">
                <a:solidFill>
                  <a:schemeClr val="bg1">
                    <a:lumMod val="50000"/>
                  </a:schemeClr>
                </a:solidFill>
              </a:rPr>
              <a:t>inferior</a:t>
            </a:r>
            <a:r>
              <a:rPr lang="en-US" sz="1400" dirty="0">
                <a:solidFill>
                  <a:schemeClr val="bg1">
                    <a:lumMod val="50000"/>
                  </a:schemeClr>
                </a:solidFill>
              </a:rPr>
              <a:t> loss that doesn’t respect the vertical midline</a:t>
            </a:r>
          </a:p>
        </p:txBody>
      </p:sp>
      <p:sp>
        <p:nvSpPr>
          <p:cNvPr id="3" name="Oval 2">
            <a:extLst>
              <a:ext uri="{FF2B5EF4-FFF2-40B4-BE49-F238E27FC236}">
                <a16:creationId xmlns:a16="http://schemas.microsoft.com/office/drawing/2014/main" id="{BFAF6CDA-E2CC-6E22-3861-6DDD23FF2361}"/>
              </a:ext>
            </a:extLst>
          </p:cNvPr>
          <p:cNvSpPr/>
          <p:nvPr/>
        </p:nvSpPr>
        <p:spPr>
          <a:xfrm>
            <a:off x="277102" y="1319131"/>
            <a:ext cx="2542297" cy="533400"/>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5" name="TextBox 4">
            <a:extLst>
              <a:ext uri="{FF2B5EF4-FFF2-40B4-BE49-F238E27FC236}">
                <a16:creationId xmlns:a16="http://schemas.microsoft.com/office/drawing/2014/main" id="{047788FE-CB38-89D9-C41A-C5EE446C7C7E}"/>
              </a:ext>
            </a:extLst>
          </p:cNvPr>
          <p:cNvSpPr txBox="1"/>
          <p:nvPr/>
        </p:nvSpPr>
        <p:spPr>
          <a:xfrm>
            <a:off x="277103" y="1433076"/>
            <a:ext cx="1426994" cy="338554"/>
          </a:xfrm>
          <a:prstGeom prst="rect">
            <a:avLst/>
          </a:prstGeom>
          <a:noFill/>
        </p:spPr>
        <p:txBody>
          <a:bodyPr wrap="none" rtlCol="0">
            <a:spAutoFit/>
          </a:bodyPr>
          <a:lstStyle/>
          <a:p>
            <a:r>
              <a:rPr lang="en-US" sz="1600" b="1" dirty="0">
                <a:solidFill>
                  <a:srgbClr val="0000FF"/>
                </a:solidFill>
                <a:latin typeface="Segoe Script" panose="030B0504020000000003" pitchFamily="66" charset="0"/>
              </a:rPr>
              <a:t>Gestational</a:t>
            </a:r>
          </a:p>
        </p:txBody>
      </p:sp>
      <p:sp>
        <p:nvSpPr>
          <p:cNvPr id="6" name="TextBox 5">
            <a:extLst>
              <a:ext uri="{FF2B5EF4-FFF2-40B4-BE49-F238E27FC236}">
                <a16:creationId xmlns:a16="http://schemas.microsoft.com/office/drawing/2014/main" id="{AE228E95-40CD-DEF6-9976-1EF4380F4ABD}"/>
              </a:ext>
            </a:extLst>
          </p:cNvPr>
          <p:cNvSpPr txBox="1"/>
          <p:nvPr/>
        </p:nvSpPr>
        <p:spPr>
          <a:xfrm>
            <a:off x="2871303" y="837962"/>
            <a:ext cx="5791199" cy="1600438"/>
          </a:xfrm>
          <a:prstGeom prst="rect">
            <a:avLst/>
          </a:prstGeom>
          <a:solidFill>
            <a:schemeClr val="accent6">
              <a:lumMod val="40000"/>
              <a:lumOff val="60000"/>
            </a:schemeClr>
          </a:solidFill>
        </p:spPr>
        <p:txBody>
          <a:bodyPr wrap="square" rtlCol="0">
            <a:spAutoFit/>
          </a:bodyPr>
          <a:lstStyle/>
          <a:p>
            <a:r>
              <a:rPr lang="en-US" sz="1400" i="1" dirty="0">
                <a:solidFill>
                  <a:srgbClr val="0000FF"/>
                </a:solidFill>
              </a:rPr>
              <a:t>Does </a:t>
            </a:r>
            <a:r>
              <a:rPr lang="en-US" sz="1400" b="1" dirty="0">
                <a:solidFill>
                  <a:srgbClr val="0000FF"/>
                </a:solidFill>
              </a:rPr>
              <a:t>gestational</a:t>
            </a:r>
            <a:r>
              <a:rPr lang="en-US" sz="1400" i="1" dirty="0">
                <a:solidFill>
                  <a:srgbClr val="0000FF"/>
                </a:solidFill>
              </a:rPr>
              <a:t> diabetes place a fetus at risk for SSONH?</a:t>
            </a:r>
          </a:p>
          <a:p>
            <a:r>
              <a:rPr lang="en-US" sz="1400" dirty="0">
                <a:solidFill>
                  <a:srgbClr val="0000FF"/>
                </a:solidFill>
              </a:rPr>
              <a:t>Tough call. I could find no mention of this in the </a:t>
            </a:r>
            <a:r>
              <a:rPr lang="en-US" sz="1400" i="1" dirty="0">
                <a:solidFill>
                  <a:srgbClr val="0000FF"/>
                </a:solidFill>
              </a:rPr>
              <a:t>BCSC</a:t>
            </a:r>
            <a:r>
              <a:rPr lang="en-US" sz="1400" dirty="0">
                <a:solidFill>
                  <a:srgbClr val="0000FF"/>
                </a:solidFill>
              </a:rPr>
              <a:t>, </a:t>
            </a:r>
            <a:r>
              <a:rPr lang="en-US" sz="1400" i="1" dirty="0">
                <a:solidFill>
                  <a:srgbClr val="0000FF"/>
                </a:solidFill>
              </a:rPr>
              <a:t>Focal Points</a:t>
            </a:r>
            <a:r>
              <a:rPr lang="en-US" sz="1400" dirty="0">
                <a:solidFill>
                  <a:srgbClr val="0000FF"/>
                </a:solidFill>
              </a:rPr>
              <a:t>, or </a:t>
            </a:r>
            <a:r>
              <a:rPr lang="en-US" sz="1400" i="1" dirty="0" err="1">
                <a:solidFill>
                  <a:srgbClr val="0000FF"/>
                </a:solidFill>
              </a:rPr>
              <a:t>EyeWiki</a:t>
            </a:r>
            <a:r>
              <a:rPr lang="en-US" sz="1400" dirty="0">
                <a:solidFill>
                  <a:srgbClr val="0000FF"/>
                </a:solidFill>
              </a:rPr>
              <a:t>. </a:t>
            </a:r>
            <a:r>
              <a:rPr lang="en-US" sz="1400" dirty="0">
                <a:solidFill>
                  <a:schemeClr val="accent6">
                    <a:lumMod val="40000"/>
                    <a:lumOff val="60000"/>
                  </a:schemeClr>
                </a:solidFill>
              </a:rPr>
              <a:t>However, a different (and quite prominent) Academy source explicitly states gestational DM is </a:t>
            </a:r>
            <a:r>
              <a:rPr lang="en-US" sz="1400" b="1" dirty="0">
                <a:solidFill>
                  <a:schemeClr val="accent6">
                    <a:lumMod val="40000"/>
                    <a:lumOff val="60000"/>
                  </a:schemeClr>
                </a:solidFill>
              </a:rPr>
              <a:t>not</a:t>
            </a:r>
            <a:r>
              <a:rPr lang="en-US" sz="1400" dirty="0">
                <a:solidFill>
                  <a:schemeClr val="accent6">
                    <a:lumMod val="40000"/>
                    <a:lumOff val="60000"/>
                  </a:schemeClr>
                </a:solidFill>
              </a:rPr>
              <a:t> a risk factor. Further, this source goes on to say that SSONH risk is associated with </a:t>
            </a:r>
            <a:r>
              <a:rPr lang="en-US" sz="1400" u="sng" dirty="0">
                <a:solidFill>
                  <a:schemeClr val="accent6">
                    <a:lumMod val="40000"/>
                    <a:lumOff val="60000"/>
                  </a:schemeClr>
                </a:solidFill>
              </a:rPr>
              <a:t>insulin-dependent</a:t>
            </a:r>
            <a:r>
              <a:rPr lang="en-US" sz="1400" dirty="0">
                <a:solidFill>
                  <a:schemeClr val="accent6">
                    <a:lumMod val="40000"/>
                    <a:lumOff val="60000"/>
                  </a:schemeClr>
                </a:solidFill>
              </a:rPr>
              <a:t> status of the mother. This assertion is supported by two </a:t>
            </a:r>
            <a:r>
              <a:rPr lang="en-US" sz="1400" i="1" dirty="0">
                <a:solidFill>
                  <a:schemeClr val="accent6">
                    <a:lumMod val="40000"/>
                    <a:lumOff val="60000"/>
                  </a:schemeClr>
                </a:solidFill>
              </a:rPr>
              <a:t>Focal Points </a:t>
            </a:r>
            <a:r>
              <a:rPr lang="en-US" sz="1400" dirty="0">
                <a:solidFill>
                  <a:schemeClr val="accent6">
                    <a:lumMod val="40000"/>
                    <a:lumOff val="60000"/>
                  </a:schemeClr>
                </a:solidFill>
              </a:rPr>
              <a:t>publications, but is not mentioned in the </a:t>
            </a:r>
            <a:r>
              <a:rPr lang="en-US" sz="1400" i="1" dirty="0">
                <a:solidFill>
                  <a:schemeClr val="accent6">
                    <a:lumMod val="40000"/>
                    <a:lumOff val="60000"/>
                  </a:schemeClr>
                </a:solidFill>
              </a:rPr>
              <a:t>BCSC</a:t>
            </a:r>
            <a:r>
              <a:rPr lang="en-US" sz="1400" dirty="0">
                <a:solidFill>
                  <a:schemeClr val="accent6">
                    <a:lumMod val="40000"/>
                    <a:lumOff val="60000"/>
                  </a:schemeClr>
                </a:solidFill>
              </a:rPr>
              <a:t>. Caveat emptor. </a:t>
            </a:r>
          </a:p>
        </p:txBody>
      </p:sp>
    </p:spTree>
    <p:extLst>
      <p:ext uri="{BB962C8B-B14F-4D97-AF65-F5344CB8AC3E}">
        <p14:creationId xmlns:p14="http://schemas.microsoft.com/office/powerpoint/2010/main" val="2906918218"/>
      </p:ext>
    </p:extLst>
  </p:cSld>
  <p:clrMapOvr>
    <a:masterClrMapping/>
  </p:clrMapOvr>
</p:sld>
</file>

<file path=ppt/slides/slide1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5" name="Text Box 4">
            <a:extLst>
              <a:ext uri="{FF2B5EF4-FFF2-40B4-BE49-F238E27FC236}">
                <a16:creationId xmlns:a16="http://schemas.microsoft.com/office/drawing/2014/main" id="{8559C0C4-C2B0-4E98-907B-E4EAB4B6929E}"/>
              </a:ext>
            </a:extLst>
          </p:cNvPr>
          <p:cNvSpPr txBox="1">
            <a:spLocks noChangeArrowheads="1"/>
          </p:cNvSpPr>
          <p:nvPr/>
        </p:nvSpPr>
        <p:spPr bwMode="auto">
          <a:xfrm>
            <a:off x="1622425" y="1828800"/>
            <a:ext cx="7140575" cy="36909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400" dirty="0">
                <a:solidFill>
                  <a:schemeClr val="bg1">
                    <a:lumMod val="75000"/>
                  </a:schemeClr>
                </a:solidFill>
              </a:rPr>
              <a:t>What are the</a:t>
            </a:r>
            <a:r>
              <a:rPr lang="en-US" altLang="en-US" sz="3600" b="1" i="1" dirty="0">
                <a:solidFill>
                  <a:schemeClr val="bg1">
                    <a:lumMod val="75000"/>
                  </a:schemeClr>
                </a:solidFill>
              </a:rPr>
              <a:t> 4 D’s </a:t>
            </a:r>
            <a:r>
              <a:rPr lang="en-US" altLang="en-US" sz="2400" dirty="0">
                <a:solidFill>
                  <a:schemeClr val="bg1">
                    <a:lumMod val="75000"/>
                  </a:schemeClr>
                </a:solidFill>
              </a:rPr>
              <a:t>of optic nerve hypoplasia?</a:t>
            </a:r>
            <a:endParaRPr lang="en-US" altLang="en-US" sz="3600" dirty="0">
              <a:solidFill>
                <a:schemeClr val="bg1">
                  <a:lumMod val="75000"/>
                </a:schemeClr>
              </a:solidFill>
            </a:endParaRPr>
          </a:p>
          <a:p>
            <a:pPr eaLnBrk="1" hangingPunct="1">
              <a:spcBef>
                <a:spcPct val="0"/>
              </a:spcBef>
              <a:buClrTx/>
              <a:buSzTx/>
              <a:buFontTx/>
              <a:buNone/>
            </a:pPr>
            <a:endParaRPr lang="en-US" altLang="en-US" sz="2800" dirty="0">
              <a:solidFill>
                <a:schemeClr val="bg1">
                  <a:lumMod val="75000"/>
                </a:schemeClr>
              </a:solidFill>
            </a:endParaRPr>
          </a:p>
          <a:p>
            <a:pPr eaLnBrk="1" hangingPunct="1">
              <a:spcBef>
                <a:spcPct val="0"/>
              </a:spcBef>
              <a:buClrTx/>
              <a:buSzTx/>
              <a:buFontTx/>
              <a:buNone/>
            </a:pPr>
            <a:r>
              <a:rPr lang="en-US" altLang="en-US" sz="2000" dirty="0">
                <a:solidFill>
                  <a:schemeClr val="bg1">
                    <a:lumMod val="75000"/>
                  </a:schemeClr>
                </a:solidFill>
              </a:rPr>
              <a:t>--</a:t>
            </a:r>
            <a:r>
              <a:rPr lang="en-US" altLang="en-US" sz="2800" b="1" i="1" dirty="0">
                <a:solidFill>
                  <a:schemeClr val="bg1">
                    <a:lumMod val="75000"/>
                  </a:schemeClr>
                </a:solidFill>
              </a:rPr>
              <a:t>D</a:t>
            </a:r>
            <a:r>
              <a:rPr lang="en-US" altLang="en-US" sz="2000" i="1" dirty="0">
                <a:solidFill>
                  <a:schemeClr val="bg1">
                    <a:lumMod val="75000"/>
                  </a:schemeClr>
                </a:solidFill>
              </a:rPr>
              <a:t>rink</a:t>
            </a:r>
            <a:r>
              <a:rPr lang="en-US" altLang="en-US" sz="2000" dirty="0">
                <a:solidFill>
                  <a:schemeClr val="bg1">
                    <a:lumMod val="75000"/>
                  </a:schemeClr>
                </a:solidFill>
              </a:rPr>
              <a:t> (</a:t>
            </a:r>
            <a:r>
              <a:rPr lang="en-US" altLang="en-US" sz="2000" dirty="0" err="1">
                <a:solidFill>
                  <a:schemeClr val="bg1">
                    <a:lumMod val="75000"/>
                  </a:schemeClr>
                </a:solidFill>
              </a:rPr>
              <a:t>ie</a:t>
            </a:r>
            <a:r>
              <a:rPr lang="en-US" altLang="en-US" sz="2000" dirty="0">
                <a:solidFill>
                  <a:schemeClr val="bg1">
                    <a:lumMod val="75000"/>
                  </a:schemeClr>
                </a:solidFill>
              </a:rPr>
              <a:t>, heavy EtOH consumption during pregnancy)</a:t>
            </a:r>
          </a:p>
          <a:p>
            <a:pPr eaLnBrk="1" hangingPunct="1">
              <a:spcBef>
                <a:spcPct val="0"/>
              </a:spcBef>
              <a:buClrTx/>
              <a:buSzTx/>
              <a:buFontTx/>
              <a:buNone/>
            </a:pPr>
            <a:endParaRPr lang="en-US" altLang="en-US" sz="2000" dirty="0">
              <a:solidFill>
                <a:srgbClr val="B2B2B2"/>
              </a:solidFill>
            </a:endParaRPr>
          </a:p>
          <a:p>
            <a:pPr eaLnBrk="1" hangingPunct="1">
              <a:spcBef>
                <a:spcPct val="0"/>
              </a:spcBef>
              <a:buClrTx/>
              <a:buSzTx/>
              <a:buFontTx/>
              <a:buNone/>
            </a:pPr>
            <a:r>
              <a:rPr lang="en-US" altLang="en-US" sz="2000" dirty="0">
                <a:solidFill>
                  <a:schemeClr val="bg1">
                    <a:lumMod val="75000"/>
                  </a:schemeClr>
                </a:solidFill>
              </a:rPr>
              <a:t>--</a:t>
            </a:r>
            <a:r>
              <a:rPr lang="en-US" altLang="en-US" sz="2800" b="1" i="1" dirty="0">
                <a:solidFill>
                  <a:srgbClr val="0000FF"/>
                </a:solidFill>
              </a:rPr>
              <a:t>D</a:t>
            </a:r>
            <a:r>
              <a:rPr lang="en-US" altLang="en-US" sz="2000" i="1" dirty="0">
                <a:solidFill>
                  <a:srgbClr val="0000FF"/>
                </a:solidFill>
              </a:rPr>
              <a:t>iabetes</a:t>
            </a:r>
            <a:endParaRPr lang="en-US" altLang="en-US" sz="2000" dirty="0">
              <a:solidFill>
                <a:srgbClr val="0000FF"/>
              </a:solidFill>
            </a:endParaRPr>
          </a:p>
          <a:p>
            <a:pPr eaLnBrk="1" hangingPunct="1">
              <a:spcBef>
                <a:spcPct val="0"/>
              </a:spcBef>
              <a:buClrTx/>
              <a:buSzTx/>
              <a:buFontTx/>
              <a:buNone/>
            </a:pPr>
            <a:endParaRPr lang="en-US" altLang="en-US" sz="2000" dirty="0">
              <a:solidFill>
                <a:schemeClr val="bg2"/>
              </a:solidFill>
            </a:endParaRPr>
          </a:p>
          <a:p>
            <a:pPr eaLnBrk="1" hangingPunct="1">
              <a:spcBef>
                <a:spcPct val="0"/>
              </a:spcBef>
              <a:buClrTx/>
              <a:buSzTx/>
              <a:buFontTx/>
              <a:buNone/>
            </a:pPr>
            <a:r>
              <a:rPr lang="en-US" altLang="en-US" sz="2000" dirty="0">
                <a:solidFill>
                  <a:srgbClr val="B2B2B2"/>
                </a:solidFill>
              </a:rPr>
              <a:t>--</a:t>
            </a:r>
            <a:r>
              <a:rPr lang="en-US" altLang="en-US" sz="2800" b="1" i="1" dirty="0">
                <a:solidFill>
                  <a:srgbClr val="B2B2B2"/>
                </a:solidFill>
              </a:rPr>
              <a:t>D</a:t>
            </a:r>
            <a:r>
              <a:rPr lang="en-US" altLang="en-US" sz="2000" i="1" dirty="0">
                <a:solidFill>
                  <a:srgbClr val="B2B2B2"/>
                </a:solidFill>
              </a:rPr>
              <a:t>rugs</a:t>
            </a:r>
            <a:r>
              <a:rPr lang="en-US" altLang="en-US" sz="2000" dirty="0">
                <a:solidFill>
                  <a:srgbClr val="B2B2B2"/>
                </a:solidFill>
              </a:rPr>
              <a:t> (especially </a:t>
            </a:r>
            <a:r>
              <a:rPr lang="en-US" altLang="en-US" sz="2800" b="1" i="1" dirty="0">
                <a:solidFill>
                  <a:srgbClr val="B2B2B2"/>
                </a:solidFill>
              </a:rPr>
              <a:t>D</a:t>
            </a:r>
            <a:r>
              <a:rPr lang="en-US" altLang="en-US" sz="2000" dirty="0">
                <a:solidFill>
                  <a:srgbClr val="B2B2B2"/>
                </a:solidFill>
              </a:rPr>
              <a:t>ilantin or other seizure meds)</a:t>
            </a:r>
          </a:p>
          <a:p>
            <a:pPr eaLnBrk="1" hangingPunct="1">
              <a:spcBef>
                <a:spcPct val="0"/>
              </a:spcBef>
              <a:buClrTx/>
              <a:buSzTx/>
              <a:buFontTx/>
              <a:buNone/>
            </a:pPr>
            <a:endParaRPr lang="en-US" altLang="en-US" sz="2000" dirty="0">
              <a:solidFill>
                <a:srgbClr val="B2B2B2"/>
              </a:solidFill>
            </a:endParaRPr>
          </a:p>
          <a:p>
            <a:pPr eaLnBrk="1" hangingPunct="1">
              <a:spcBef>
                <a:spcPct val="0"/>
              </a:spcBef>
              <a:buClrTx/>
              <a:buSzTx/>
              <a:buFontTx/>
              <a:buNone/>
            </a:pPr>
            <a:r>
              <a:rPr lang="en-US" altLang="en-US" sz="2000" dirty="0">
                <a:solidFill>
                  <a:schemeClr val="bg1">
                    <a:lumMod val="75000"/>
                  </a:schemeClr>
                </a:solidFill>
              </a:rPr>
              <a:t>--</a:t>
            </a:r>
            <a:r>
              <a:rPr lang="en-US" altLang="en-US" sz="2800" b="1" i="1" dirty="0">
                <a:solidFill>
                  <a:schemeClr val="bg1">
                    <a:lumMod val="75000"/>
                  </a:schemeClr>
                </a:solidFill>
              </a:rPr>
              <a:t>D</a:t>
            </a:r>
            <a:r>
              <a:rPr lang="en-US" altLang="en-US" sz="2000" i="1" dirty="0">
                <a:solidFill>
                  <a:schemeClr val="bg1">
                    <a:lumMod val="75000"/>
                  </a:schemeClr>
                </a:solidFill>
              </a:rPr>
              <a:t>e </a:t>
            </a:r>
            <a:r>
              <a:rPr lang="en-US" altLang="en-US" sz="2000" i="1" dirty="0" err="1">
                <a:solidFill>
                  <a:schemeClr val="bg1">
                    <a:lumMod val="75000"/>
                  </a:schemeClr>
                </a:solidFill>
              </a:rPr>
              <a:t>Morsier</a:t>
            </a:r>
            <a:r>
              <a:rPr lang="en-US" altLang="en-US" sz="2000" i="1" dirty="0">
                <a:solidFill>
                  <a:schemeClr val="bg1">
                    <a:lumMod val="75000"/>
                  </a:schemeClr>
                </a:solidFill>
              </a:rPr>
              <a:t> syndrome</a:t>
            </a:r>
          </a:p>
        </p:txBody>
      </p:sp>
      <p:sp>
        <p:nvSpPr>
          <p:cNvPr id="74761" name="Text Box 10">
            <a:extLst>
              <a:ext uri="{FF2B5EF4-FFF2-40B4-BE49-F238E27FC236}">
                <a16:creationId xmlns:a16="http://schemas.microsoft.com/office/drawing/2014/main" id="{9B2E290E-85BC-4DAA-82AF-F52D6321209E}"/>
              </a:ext>
            </a:extLst>
          </p:cNvPr>
          <p:cNvSpPr txBox="1">
            <a:spLocks noChangeArrowheads="1"/>
          </p:cNvSpPr>
          <p:nvPr/>
        </p:nvSpPr>
        <p:spPr bwMode="auto">
          <a:xfrm>
            <a:off x="1597025" y="1171969"/>
            <a:ext cx="6688137" cy="1569660"/>
          </a:xfrm>
          <a:prstGeom prst="rect">
            <a:avLst/>
          </a:prstGeom>
          <a:solidFill>
            <a:srgbClr val="FFFF00"/>
          </a:solidFill>
          <a:ln w="9525">
            <a:noFill/>
            <a:miter lim="800000"/>
            <a:headEnd/>
            <a:tailEnd/>
          </a:ln>
          <a:effec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i="1" dirty="0">
                <a:solidFill>
                  <a:schemeClr val="bg1">
                    <a:lumMod val="75000"/>
                  </a:schemeClr>
                </a:solidFill>
              </a:rPr>
              <a:t>Of the four, which is the most common cause of optic nerve hypoplasia?</a:t>
            </a:r>
          </a:p>
          <a:p>
            <a:pPr eaLnBrk="1" hangingPunct="1">
              <a:spcBef>
                <a:spcPct val="0"/>
              </a:spcBef>
              <a:buClrTx/>
              <a:buSzTx/>
              <a:buFontTx/>
              <a:buNone/>
            </a:pPr>
            <a:r>
              <a:rPr lang="en-US" altLang="en-US" sz="1600" b="1" dirty="0">
                <a:solidFill>
                  <a:srgbClr val="0000FF"/>
                </a:solidFill>
              </a:rPr>
              <a:t>Diabetes?</a:t>
            </a:r>
          </a:p>
          <a:p>
            <a:pPr eaLnBrk="1" hangingPunct="1">
              <a:spcBef>
                <a:spcPct val="0"/>
              </a:spcBef>
              <a:buClrTx/>
              <a:buSzTx/>
              <a:buFontTx/>
              <a:buNone/>
            </a:pPr>
            <a:endParaRPr lang="en-US" altLang="en-US" sz="1600" dirty="0">
              <a:solidFill>
                <a:schemeClr val="bg1">
                  <a:lumMod val="75000"/>
                </a:schemeClr>
              </a:solidFill>
            </a:endParaRPr>
          </a:p>
          <a:p>
            <a:pPr eaLnBrk="1" hangingPunct="1">
              <a:spcBef>
                <a:spcPct val="0"/>
              </a:spcBef>
              <a:buClrTx/>
              <a:buSzTx/>
              <a:buFontTx/>
              <a:buNone/>
            </a:pPr>
            <a:r>
              <a:rPr lang="en-US" altLang="en-US" sz="1600" i="1" dirty="0">
                <a:solidFill>
                  <a:schemeClr val="bg1">
                    <a:lumMod val="75000"/>
                  </a:schemeClr>
                </a:solidFill>
              </a:rPr>
              <a:t>Maternal diabetes is notorious for causing a specific pattern of optic nerve hypoplasia—what is it?</a:t>
            </a:r>
          </a:p>
          <a:p>
            <a:pPr eaLnBrk="1" hangingPunct="1">
              <a:spcBef>
                <a:spcPct val="0"/>
              </a:spcBef>
              <a:buClrTx/>
              <a:buSzTx/>
              <a:buFontTx/>
              <a:buNone/>
            </a:pPr>
            <a:r>
              <a:rPr lang="en-US" altLang="en-US" sz="1600" b="1" dirty="0">
                <a:solidFill>
                  <a:srgbClr val="0000FF"/>
                </a:solidFill>
              </a:rPr>
              <a:t>Superior segmental optic nerve hypoplasia (SSONH)</a:t>
            </a:r>
          </a:p>
        </p:txBody>
      </p:sp>
      <p:sp>
        <p:nvSpPr>
          <p:cNvPr id="74762" name="Rectangle 13">
            <a:extLst>
              <a:ext uri="{FF2B5EF4-FFF2-40B4-BE49-F238E27FC236}">
                <a16:creationId xmlns:a16="http://schemas.microsoft.com/office/drawing/2014/main" id="{7E2C7F48-932C-4256-8374-50810490C21F}"/>
              </a:ext>
            </a:extLst>
          </p:cNvPr>
          <p:cNvSpPr>
            <a:spLocks noChangeArrowheads="1"/>
          </p:cNvSpPr>
          <p:nvPr/>
        </p:nvSpPr>
        <p:spPr bwMode="auto">
          <a:xfrm>
            <a:off x="457200" y="122238"/>
            <a:ext cx="7543800" cy="8683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b"/>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ct val="85000"/>
              </a:lnSpc>
              <a:spcBef>
                <a:spcPct val="0"/>
              </a:spcBef>
              <a:buClrTx/>
              <a:buSzTx/>
              <a:buFontTx/>
              <a:buNone/>
            </a:pPr>
            <a:r>
              <a:rPr lang="en-US" altLang="en-US" sz="3200" b="1" dirty="0">
                <a:solidFill>
                  <a:schemeClr val="tx2"/>
                </a:solidFill>
              </a:rPr>
              <a:t>Developmental Abnormalities of the Optic Nerve Head</a:t>
            </a:r>
            <a:endParaRPr lang="en-US" altLang="en-US" sz="3200" dirty="0">
              <a:solidFill>
                <a:schemeClr val="tx2"/>
              </a:solidFill>
            </a:endParaRPr>
          </a:p>
        </p:txBody>
      </p:sp>
      <p:sp>
        <p:nvSpPr>
          <p:cNvPr id="74763" name="Slide Number Placeholder 1">
            <a:extLst>
              <a:ext uri="{FF2B5EF4-FFF2-40B4-BE49-F238E27FC236}">
                <a16:creationId xmlns:a16="http://schemas.microsoft.com/office/drawing/2014/main" id="{2259DA07-D042-4623-AE1C-EDFA7EF12FB9}"/>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0C1A7F1E-CD61-4399-B8A0-10169CB14638}" type="slidenum">
              <a:rPr lang="en-US" altLang="en-US" sz="1000"/>
              <a:pPr>
                <a:spcBef>
                  <a:spcPct val="0"/>
                </a:spcBef>
                <a:buClrTx/>
                <a:buSzTx/>
                <a:buFontTx/>
                <a:buNone/>
              </a:pPr>
              <a:t>197</a:t>
            </a:fld>
            <a:endParaRPr lang="en-US" altLang="en-US" sz="1000"/>
          </a:p>
        </p:txBody>
      </p:sp>
      <p:sp>
        <p:nvSpPr>
          <p:cNvPr id="2" name="Oval 1">
            <a:extLst>
              <a:ext uri="{FF2B5EF4-FFF2-40B4-BE49-F238E27FC236}">
                <a16:creationId xmlns:a16="http://schemas.microsoft.com/office/drawing/2014/main" id="{00D3FAF1-1498-475C-872E-40EF87BB7CE5}"/>
              </a:ext>
            </a:extLst>
          </p:cNvPr>
          <p:cNvSpPr/>
          <p:nvPr/>
        </p:nvSpPr>
        <p:spPr>
          <a:xfrm>
            <a:off x="1622425" y="3493139"/>
            <a:ext cx="1482006" cy="695325"/>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TextBox 11">
            <a:extLst>
              <a:ext uri="{FF2B5EF4-FFF2-40B4-BE49-F238E27FC236}">
                <a16:creationId xmlns:a16="http://schemas.microsoft.com/office/drawing/2014/main" id="{20622758-EF76-4A29-8717-E05D1A31F4B4}"/>
              </a:ext>
            </a:extLst>
          </p:cNvPr>
          <p:cNvSpPr txBox="1"/>
          <p:nvPr/>
        </p:nvSpPr>
        <p:spPr>
          <a:xfrm>
            <a:off x="990600" y="2922998"/>
            <a:ext cx="6806208" cy="2031325"/>
          </a:xfrm>
          <a:prstGeom prst="rect">
            <a:avLst/>
          </a:prstGeom>
          <a:solidFill>
            <a:schemeClr val="accent5">
              <a:lumMod val="75000"/>
            </a:schemeClr>
          </a:solidFill>
        </p:spPr>
        <p:txBody>
          <a:bodyPr wrap="square" rtlCol="0">
            <a:spAutoFit/>
          </a:bodyPr>
          <a:lstStyle/>
          <a:p>
            <a:r>
              <a:rPr lang="en-US" sz="1400" i="1" dirty="0">
                <a:solidFill>
                  <a:schemeClr val="bg1">
                    <a:lumMod val="50000"/>
                  </a:schemeClr>
                </a:solidFill>
              </a:rPr>
              <a:t>What is the appearance of the nerve head in SSONH?</a:t>
            </a:r>
          </a:p>
          <a:p>
            <a:r>
              <a:rPr lang="en-US" sz="1400" dirty="0">
                <a:solidFill>
                  <a:schemeClr val="bg1">
                    <a:lumMod val="50000"/>
                  </a:schemeClr>
                </a:solidFill>
              </a:rPr>
              <a:t>Pretty much what you would expect based on the name--a normal-appearing nerve save for a thin superior rim, with associated thinning of the superior nerve fiber layer</a:t>
            </a:r>
          </a:p>
          <a:p>
            <a:endParaRPr lang="en-US" sz="1400" i="1" dirty="0">
              <a:solidFill>
                <a:schemeClr val="bg1">
                  <a:lumMod val="50000"/>
                </a:schemeClr>
              </a:solidFill>
            </a:endParaRPr>
          </a:p>
          <a:p>
            <a:r>
              <a:rPr lang="en-US" sz="1400" i="1" dirty="0">
                <a:solidFill>
                  <a:schemeClr val="bg1">
                    <a:lumMod val="50000"/>
                  </a:schemeClr>
                </a:solidFill>
              </a:rPr>
              <a:t>Does DM-induced SSONH tend to be unilateral, or bilateral?</a:t>
            </a:r>
          </a:p>
          <a:p>
            <a:r>
              <a:rPr lang="en-US" sz="1400" dirty="0">
                <a:solidFill>
                  <a:schemeClr val="bg1">
                    <a:lumMod val="50000"/>
                  </a:schemeClr>
                </a:solidFill>
              </a:rPr>
              <a:t>Bilateral</a:t>
            </a:r>
          </a:p>
          <a:p>
            <a:endParaRPr lang="en-US" sz="1400" dirty="0">
              <a:solidFill>
                <a:schemeClr val="bg1">
                  <a:lumMod val="50000"/>
                </a:schemeClr>
              </a:solidFill>
            </a:endParaRPr>
          </a:p>
          <a:p>
            <a:r>
              <a:rPr lang="en-US" sz="1400" i="1" dirty="0">
                <a:solidFill>
                  <a:schemeClr val="bg1">
                    <a:lumMod val="50000"/>
                  </a:schemeClr>
                </a:solidFill>
              </a:rPr>
              <a:t>What pattern of VF loss is associated with SSONH?</a:t>
            </a:r>
          </a:p>
          <a:p>
            <a:r>
              <a:rPr lang="en-US" sz="1400" dirty="0">
                <a:solidFill>
                  <a:schemeClr val="bg1">
                    <a:lumMod val="50000"/>
                  </a:schemeClr>
                </a:solidFill>
              </a:rPr>
              <a:t>Bitemporal </a:t>
            </a:r>
            <a:r>
              <a:rPr lang="en-US" sz="1400" b="1" dirty="0">
                <a:solidFill>
                  <a:schemeClr val="bg1">
                    <a:lumMod val="50000"/>
                  </a:schemeClr>
                </a:solidFill>
              </a:rPr>
              <a:t>inferior</a:t>
            </a:r>
            <a:r>
              <a:rPr lang="en-US" sz="1400" dirty="0">
                <a:solidFill>
                  <a:schemeClr val="bg1">
                    <a:lumMod val="50000"/>
                  </a:schemeClr>
                </a:solidFill>
              </a:rPr>
              <a:t> loss that doesn’t respect the vertical midline</a:t>
            </a:r>
          </a:p>
        </p:txBody>
      </p:sp>
      <p:sp>
        <p:nvSpPr>
          <p:cNvPr id="3" name="Oval 2">
            <a:extLst>
              <a:ext uri="{FF2B5EF4-FFF2-40B4-BE49-F238E27FC236}">
                <a16:creationId xmlns:a16="http://schemas.microsoft.com/office/drawing/2014/main" id="{BFAF6CDA-E2CC-6E22-3861-6DDD23FF2361}"/>
              </a:ext>
            </a:extLst>
          </p:cNvPr>
          <p:cNvSpPr/>
          <p:nvPr/>
        </p:nvSpPr>
        <p:spPr>
          <a:xfrm>
            <a:off x="277102" y="1319131"/>
            <a:ext cx="2542297" cy="533400"/>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5" name="TextBox 4">
            <a:extLst>
              <a:ext uri="{FF2B5EF4-FFF2-40B4-BE49-F238E27FC236}">
                <a16:creationId xmlns:a16="http://schemas.microsoft.com/office/drawing/2014/main" id="{047788FE-CB38-89D9-C41A-C5EE446C7C7E}"/>
              </a:ext>
            </a:extLst>
          </p:cNvPr>
          <p:cNvSpPr txBox="1"/>
          <p:nvPr/>
        </p:nvSpPr>
        <p:spPr>
          <a:xfrm>
            <a:off x="277103" y="1433076"/>
            <a:ext cx="1426994" cy="338554"/>
          </a:xfrm>
          <a:prstGeom prst="rect">
            <a:avLst/>
          </a:prstGeom>
          <a:noFill/>
        </p:spPr>
        <p:txBody>
          <a:bodyPr wrap="none" rtlCol="0">
            <a:spAutoFit/>
          </a:bodyPr>
          <a:lstStyle/>
          <a:p>
            <a:r>
              <a:rPr lang="en-US" sz="1600" b="1" dirty="0">
                <a:solidFill>
                  <a:srgbClr val="0000FF"/>
                </a:solidFill>
                <a:latin typeface="Segoe Script" panose="030B0504020000000003" pitchFamily="66" charset="0"/>
              </a:rPr>
              <a:t>Gestational</a:t>
            </a:r>
          </a:p>
        </p:txBody>
      </p:sp>
      <p:sp>
        <p:nvSpPr>
          <p:cNvPr id="6" name="TextBox 5">
            <a:extLst>
              <a:ext uri="{FF2B5EF4-FFF2-40B4-BE49-F238E27FC236}">
                <a16:creationId xmlns:a16="http://schemas.microsoft.com/office/drawing/2014/main" id="{AE228E95-40CD-DEF6-9976-1EF4380F4ABD}"/>
              </a:ext>
            </a:extLst>
          </p:cNvPr>
          <p:cNvSpPr txBox="1"/>
          <p:nvPr/>
        </p:nvSpPr>
        <p:spPr>
          <a:xfrm>
            <a:off x="2871303" y="837962"/>
            <a:ext cx="5791199" cy="1600438"/>
          </a:xfrm>
          <a:prstGeom prst="rect">
            <a:avLst/>
          </a:prstGeom>
          <a:solidFill>
            <a:schemeClr val="accent6">
              <a:lumMod val="40000"/>
              <a:lumOff val="60000"/>
            </a:schemeClr>
          </a:solidFill>
        </p:spPr>
        <p:txBody>
          <a:bodyPr wrap="square" rtlCol="0">
            <a:spAutoFit/>
          </a:bodyPr>
          <a:lstStyle/>
          <a:p>
            <a:r>
              <a:rPr lang="en-US" sz="1400" i="1" dirty="0">
                <a:solidFill>
                  <a:srgbClr val="0000FF"/>
                </a:solidFill>
              </a:rPr>
              <a:t>Does </a:t>
            </a:r>
            <a:r>
              <a:rPr lang="en-US" sz="1400" b="1" dirty="0">
                <a:solidFill>
                  <a:srgbClr val="0000FF"/>
                </a:solidFill>
              </a:rPr>
              <a:t>gestational</a:t>
            </a:r>
            <a:r>
              <a:rPr lang="en-US" sz="1400" i="1" dirty="0">
                <a:solidFill>
                  <a:srgbClr val="0000FF"/>
                </a:solidFill>
              </a:rPr>
              <a:t> diabetes place a fetus at risk for SSONH?</a:t>
            </a:r>
          </a:p>
          <a:p>
            <a:r>
              <a:rPr lang="en-US" sz="1400" dirty="0">
                <a:solidFill>
                  <a:srgbClr val="0000FF"/>
                </a:solidFill>
              </a:rPr>
              <a:t>Tough call. I could find no mention of this in the </a:t>
            </a:r>
            <a:r>
              <a:rPr lang="en-US" sz="1400" i="1" dirty="0">
                <a:solidFill>
                  <a:srgbClr val="0000FF"/>
                </a:solidFill>
              </a:rPr>
              <a:t>BCSC</a:t>
            </a:r>
            <a:r>
              <a:rPr lang="en-US" sz="1400" dirty="0">
                <a:solidFill>
                  <a:srgbClr val="0000FF"/>
                </a:solidFill>
              </a:rPr>
              <a:t>, </a:t>
            </a:r>
            <a:r>
              <a:rPr lang="en-US" sz="1400" i="1" dirty="0">
                <a:solidFill>
                  <a:srgbClr val="0000FF"/>
                </a:solidFill>
              </a:rPr>
              <a:t>Focal Points</a:t>
            </a:r>
            <a:r>
              <a:rPr lang="en-US" sz="1400" dirty="0">
                <a:solidFill>
                  <a:srgbClr val="0000FF"/>
                </a:solidFill>
              </a:rPr>
              <a:t>, or </a:t>
            </a:r>
            <a:r>
              <a:rPr lang="en-US" sz="1400" i="1" dirty="0" err="1">
                <a:solidFill>
                  <a:srgbClr val="0000FF"/>
                </a:solidFill>
              </a:rPr>
              <a:t>EyeWiki</a:t>
            </a:r>
            <a:r>
              <a:rPr lang="en-US" sz="1400" dirty="0">
                <a:solidFill>
                  <a:srgbClr val="0000FF"/>
                </a:solidFill>
              </a:rPr>
              <a:t>. </a:t>
            </a:r>
            <a:r>
              <a:rPr lang="en-US" sz="1400" dirty="0"/>
              <a:t>However, a different (and quite prominent) Academy source explicitly states gestational DM is </a:t>
            </a:r>
            <a:r>
              <a:rPr lang="en-US" sz="1400" b="1" dirty="0"/>
              <a:t>not</a:t>
            </a:r>
            <a:r>
              <a:rPr lang="en-US" sz="1400" dirty="0"/>
              <a:t> a risk factor. </a:t>
            </a:r>
            <a:r>
              <a:rPr lang="en-US" sz="1400" dirty="0">
                <a:solidFill>
                  <a:schemeClr val="accent6">
                    <a:lumMod val="40000"/>
                    <a:lumOff val="60000"/>
                  </a:schemeClr>
                </a:solidFill>
              </a:rPr>
              <a:t>Further, this source goes on to say that SSONH risk is associated with </a:t>
            </a:r>
            <a:r>
              <a:rPr lang="en-US" sz="1400" u="sng" dirty="0">
                <a:solidFill>
                  <a:schemeClr val="accent6">
                    <a:lumMod val="40000"/>
                    <a:lumOff val="60000"/>
                  </a:schemeClr>
                </a:solidFill>
              </a:rPr>
              <a:t>insulin-dependent</a:t>
            </a:r>
            <a:r>
              <a:rPr lang="en-US" sz="1400" dirty="0">
                <a:solidFill>
                  <a:schemeClr val="accent6">
                    <a:lumMod val="40000"/>
                    <a:lumOff val="60000"/>
                  </a:schemeClr>
                </a:solidFill>
              </a:rPr>
              <a:t> status of the mother. This assertion is supported by two </a:t>
            </a:r>
            <a:r>
              <a:rPr lang="en-US" sz="1400" i="1" dirty="0">
                <a:solidFill>
                  <a:schemeClr val="accent6">
                    <a:lumMod val="40000"/>
                    <a:lumOff val="60000"/>
                  </a:schemeClr>
                </a:solidFill>
              </a:rPr>
              <a:t>Focal Points </a:t>
            </a:r>
            <a:r>
              <a:rPr lang="en-US" sz="1400" dirty="0">
                <a:solidFill>
                  <a:schemeClr val="accent6">
                    <a:lumMod val="40000"/>
                    <a:lumOff val="60000"/>
                  </a:schemeClr>
                </a:solidFill>
              </a:rPr>
              <a:t>publications, but is not mentioned in the </a:t>
            </a:r>
            <a:r>
              <a:rPr lang="en-US" sz="1400" i="1" dirty="0">
                <a:solidFill>
                  <a:schemeClr val="accent6">
                    <a:lumMod val="40000"/>
                    <a:lumOff val="60000"/>
                  </a:schemeClr>
                </a:solidFill>
              </a:rPr>
              <a:t>BCSC</a:t>
            </a:r>
            <a:r>
              <a:rPr lang="en-US" sz="1400" dirty="0">
                <a:solidFill>
                  <a:schemeClr val="accent6">
                    <a:lumMod val="40000"/>
                    <a:lumOff val="60000"/>
                  </a:schemeClr>
                </a:solidFill>
              </a:rPr>
              <a:t>. Caveat emptor. </a:t>
            </a:r>
          </a:p>
        </p:txBody>
      </p:sp>
    </p:spTree>
    <p:extLst>
      <p:ext uri="{BB962C8B-B14F-4D97-AF65-F5344CB8AC3E}">
        <p14:creationId xmlns:p14="http://schemas.microsoft.com/office/powerpoint/2010/main" val="3672902655"/>
      </p:ext>
    </p:extLst>
  </p:cSld>
  <p:clrMapOvr>
    <a:masterClrMapping/>
  </p:clrMapOvr>
</p:sld>
</file>

<file path=ppt/slides/slide1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5" name="Text Box 4">
            <a:extLst>
              <a:ext uri="{FF2B5EF4-FFF2-40B4-BE49-F238E27FC236}">
                <a16:creationId xmlns:a16="http://schemas.microsoft.com/office/drawing/2014/main" id="{8559C0C4-C2B0-4E98-907B-E4EAB4B6929E}"/>
              </a:ext>
            </a:extLst>
          </p:cNvPr>
          <p:cNvSpPr txBox="1">
            <a:spLocks noChangeArrowheads="1"/>
          </p:cNvSpPr>
          <p:nvPr/>
        </p:nvSpPr>
        <p:spPr bwMode="auto">
          <a:xfrm>
            <a:off x="1622425" y="1828800"/>
            <a:ext cx="7140575" cy="36909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400" dirty="0">
                <a:solidFill>
                  <a:schemeClr val="bg1">
                    <a:lumMod val="75000"/>
                  </a:schemeClr>
                </a:solidFill>
              </a:rPr>
              <a:t>What are the</a:t>
            </a:r>
            <a:r>
              <a:rPr lang="en-US" altLang="en-US" sz="3600" b="1" i="1" dirty="0">
                <a:solidFill>
                  <a:schemeClr val="bg1">
                    <a:lumMod val="75000"/>
                  </a:schemeClr>
                </a:solidFill>
              </a:rPr>
              <a:t> 4 D’s </a:t>
            </a:r>
            <a:r>
              <a:rPr lang="en-US" altLang="en-US" sz="2400" dirty="0">
                <a:solidFill>
                  <a:schemeClr val="bg1">
                    <a:lumMod val="75000"/>
                  </a:schemeClr>
                </a:solidFill>
              </a:rPr>
              <a:t>of optic nerve hypoplasia?</a:t>
            </a:r>
            <a:endParaRPr lang="en-US" altLang="en-US" sz="3600" dirty="0">
              <a:solidFill>
                <a:schemeClr val="bg1">
                  <a:lumMod val="75000"/>
                </a:schemeClr>
              </a:solidFill>
            </a:endParaRPr>
          </a:p>
          <a:p>
            <a:pPr eaLnBrk="1" hangingPunct="1">
              <a:spcBef>
                <a:spcPct val="0"/>
              </a:spcBef>
              <a:buClrTx/>
              <a:buSzTx/>
              <a:buFontTx/>
              <a:buNone/>
            </a:pPr>
            <a:endParaRPr lang="en-US" altLang="en-US" sz="2800" dirty="0">
              <a:solidFill>
                <a:schemeClr val="bg1">
                  <a:lumMod val="75000"/>
                </a:schemeClr>
              </a:solidFill>
            </a:endParaRPr>
          </a:p>
          <a:p>
            <a:pPr eaLnBrk="1" hangingPunct="1">
              <a:spcBef>
                <a:spcPct val="0"/>
              </a:spcBef>
              <a:buClrTx/>
              <a:buSzTx/>
              <a:buFontTx/>
              <a:buNone/>
            </a:pPr>
            <a:r>
              <a:rPr lang="en-US" altLang="en-US" sz="2000" dirty="0">
                <a:solidFill>
                  <a:schemeClr val="bg1">
                    <a:lumMod val="75000"/>
                  </a:schemeClr>
                </a:solidFill>
              </a:rPr>
              <a:t>--</a:t>
            </a:r>
            <a:r>
              <a:rPr lang="en-US" altLang="en-US" sz="2800" b="1" i="1" dirty="0">
                <a:solidFill>
                  <a:schemeClr val="bg1">
                    <a:lumMod val="75000"/>
                  </a:schemeClr>
                </a:solidFill>
              </a:rPr>
              <a:t>D</a:t>
            </a:r>
            <a:r>
              <a:rPr lang="en-US" altLang="en-US" sz="2000" i="1" dirty="0">
                <a:solidFill>
                  <a:schemeClr val="bg1">
                    <a:lumMod val="75000"/>
                  </a:schemeClr>
                </a:solidFill>
              </a:rPr>
              <a:t>rink</a:t>
            </a:r>
            <a:r>
              <a:rPr lang="en-US" altLang="en-US" sz="2000" dirty="0">
                <a:solidFill>
                  <a:schemeClr val="bg1">
                    <a:lumMod val="75000"/>
                  </a:schemeClr>
                </a:solidFill>
              </a:rPr>
              <a:t> (</a:t>
            </a:r>
            <a:r>
              <a:rPr lang="en-US" altLang="en-US" sz="2000" dirty="0" err="1">
                <a:solidFill>
                  <a:schemeClr val="bg1">
                    <a:lumMod val="75000"/>
                  </a:schemeClr>
                </a:solidFill>
              </a:rPr>
              <a:t>ie</a:t>
            </a:r>
            <a:r>
              <a:rPr lang="en-US" altLang="en-US" sz="2000" dirty="0">
                <a:solidFill>
                  <a:schemeClr val="bg1">
                    <a:lumMod val="75000"/>
                  </a:schemeClr>
                </a:solidFill>
              </a:rPr>
              <a:t>, heavy EtOH consumption during pregnancy)</a:t>
            </a:r>
          </a:p>
          <a:p>
            <a:pPr eaLnBrk="1" hangingPunct="1">
              <a:spcBef>
                <a:spcPct val="0"/>
              </a:spcBef>
              <a:buClrTx/>
              <a:buSzTx/>
              <a:buFontTx/>
              <a:buNone/>
            </a:pPr>
            <a:endParaRPr lang="en-US" altLang="en-US" sz="2000" dirty="0">
              <a:solidFill>
                <a:srgbClr val="B2B2B2"/>
              </a:solidFill>
            </a:endParaRPr>
          </a:p>
          <a:p>
            <a:pPr eaLnBrk="1" hangingPunct="1">
              <a:spcBef>
                <a:spcPct val="0"/>
              </a:spcBef>
              <a:buClrTx/>
              <a:buSzTx/>
              <a:buFontTx/>
              <a:buNone/>
            </a:pPr>
            <a:r>
              <a:rPr lang="en-US" altLang="en-US" sz="2000" dirty="0">
                <a:solidFill>
                  <a:schemeClr val="bg1">
                    <a:lumMod val="75000"/>
                  </a:schemeClr>
                </a:solidFill>
              </a:rPr>
              <a:t>--</a:t>
            </a:r>
            <a:r>
              <a:rPr lang="en-US" altLang="en-US" sz="2800" b="1" i="1" dirty="0">
                <a:solidFill>
                  <a:srgbClr val="0000FF"/>
                </a:solidFill>
              </a:rPr>
              <a:t>D</a:t>
            </a:r>
            <a:r>
              <a:rPr lang="en-US" altLang="en-US" sz="2000" i="1" dirty="0">
                <a:solidFill>
                  <a:srgbClr val="0000FF"/>
                </a:solidFill>
              </a:rPr>
              <a:t>iabetes</a:t>
            </a:r>
            <a:endParaRPr lang="en-US" altLang="en-US" sz="2000" dirty="0">
              <a:solidFill>
                <a:srgbClr val="0000FF"/>
              </a:solidFill>
            </a:endParaRPr>
          </a:p>
          <a:p>
            <a:pPr eaLnBrk="1" hangingPunct="1">
              <a:spcBef>
                <a:spcPct val="0"/>
              </a:spcBef>
              <a:buClrTx/>
              <a:buSzTx/>
              <a:buFontTx/>
              <a:buNone/>
            </a:pPr>
            <a:endParaRPr lang="en-US" altLang="en-US" sz="2000" dirty="0">
              <a:solidFill>
                <a:schemeClr val="bg2"/>
              </a:solidFill>
            </a:endParaRPr>
          </a:p>
          <a:p>
            <a:pPr eaLnBrk="1" hangingPunct="1">
              <a:spcBef>
                <a:spcPct val="0"/>
              </a:spcBef>
              <a:buClrTx/>
              <a:buSzTx/>
              <a:buFontTx/>
              <a:buNone/>
            </a:pPr>
            <a:r>
              <a:rPr lang="en-US" altLang="en-US" sz="2000" dirty="0">
                <a:solidFill>
                  <a:srgbClr val="B2B2B2"/>
                </a:solidFill>
              </a:rPr>
              <a:t>--</a:t>
            </a:r>
            <a:r>
              <a:rPr lang="en-US" altLang="en-US" sz="2800" b="1" i="1" dirty="0">
                <a:solidFill>
                  <a:srgbClr val="B2B2B2"/>
                </a:solidFill>
              </a:rPr>
              <a:t>D</a:t>
            </a:r>
            <a:r>
              <a:rPr lang="en-US" altLang="en-US" sz="2000" i="1" dirty="0">
                <a:solidFill>
                  <a:srgbClr val="B2B2B2"/>
                </a:solidFill>
              </a:rPr>
              <a:t>rugs</a:t>
            </a:r>
            <a:r>
              <a:rPr lang="en-US" altLang="en-US" sz="2000" dirty="0">
                <a:solidFill>
                  <a:srgbClr val="B2B2B2"/>
                </a:solidFill>
              </a:rPr>
              <a:t> (especially </a:t>
            </a:r>
            <a:r>
              <a:rPr lang="en-US" altLang="en-US" sz="2800" b="1" i="1" dirty="0">
                <a:solidFill>
                  <a:srgbClr val="B2B2B2"/>
                </a:solidFill>
              </a:rPr>
              <a:t>D</a:t>
            </a:r>
            <a:r>
              <a:rPr lang="en-US" altLang="en-US" sz="2000" dirty="0">
                <a:solidFill>
                  <a:srgbClr val="B2B2B2"/>
                </a:solidFill>
              </a:rPr>
              <a:t>ilantin or other seizure meds)</a:t>
            </a:r>
          </a:p>
          <a:p>
            <a:pPr eaLnBrk="1" hangingPunct="1">
              <a:spcBef>
                <a:spcPct val="0"/>
              </a:spcBef>
              <a:buClrTx/>
              <a:buSzTx/>
              <a:buFontTx/>
              <a:buNone/>
            </a:pPr>
            <a:endParaRPr lang="en-US" altLang="en-US" sz="2000" dirty="0">
              <a:solidFill>
                <a:srgbClr val="B2B2B2"/>
              </a:solidFill>
            </a:endParaRPr>
          </a:p>
          <a:p>
            <a:pPr eaLnBrk="1" hangingPunct="1">
              <a:spcBef>
                <a:spcPct val="0"/>
              </a:spcBef>
              <a:buClrTx/>
              <a:buSzTx/>
              <a:buFontTx/>
              <a:buNone/>
            </a:pPr>
            <a:r>
              <a:rPr lang="en-US" altLang="en-US" sz="2000" dirty="0">
                <a:solidFill>
                  <a:schemeClr val="bg1">
                    <a:lumMod val="75000"/>
                  </a:schemeClr>
                </a:solidFill>
              </a:rPr>
              <a:t>--</a:t>
            </a:r>
            <a:r>
              <a:rPr lang="en-US" altLang="en-US" sz="2800" b="1" i="1" dirty="0">
                <a:solidFill>
                  <a:schemeClr val="bg1">
                    <a:lumMod val="75000"/>
                  </a:schemeClr>
                </a:solidFill>
              </a:rPr>
              <a:t>D</a:t>
            </a:r>
            <a:r>
              <a:rPr lang="en-US" altLang="en-US" sz="2000" i="1" dirty="0">
                <a:solidFill>
                  <a:schemeClr val="bg1">
                    <a:lumMod val="75000"/>
                  </a:schemeClr>
                </a:solidFill>
              </a:rPr>
              <a:t>e </a:t>
            </a:r>
            <a:r>
              <a:rPr lang="en-US" altLang="en-US" sz="2000" i="1" dirty="0" err="1">
                <a:solidFill>
                  <a:schemeClr val="bg1">
                    <a:lumMod val="75000"/>
                  </a:schemeClr>
                </a:solidFill>
              </a:rPr>
              <a:t>Morsier</a:t>
            </a:r>
            <a:r>
              <a:rPr lang="en-US" altLang="en-US" sz="2000" i="1" dirty="0">
                <a:solidFill>
                  <a:schemeClr val="bg1">
                    <a:lumMod val="75000"/>
                  </a:schemeClr>
                </a:solidFill>
              </a:rPr>
              <a:t> syndrome</a:t>
            </a:r>
          </a:p>
        </p:txBody>
      </p:sp>
      <p:sp>
        <p:nvSpPr>
          <p:cNvPr id="74761" name="Text Box 10">
            <a:extLst>
              <a:ext uri="{FF2B5EF4-FFF2-40B4-BE49-F238E27FC236}">
                <a16:creationId xmlns:a16="http://schemas.microsoft.com/office/drawing/2014/main" id="{9B2E290E-85BC-4DAA-82AF-F52D6321209E}"/>
              </a:ext>
            </a:extLst>
          </p:cNvPr>
          <p:cNvSpPr txBox="1">
            <a:spLocks noChangeArrowheads="1"/>
          </p:cNvSpPr>
          <p:nvPr/>
        </p:nvSpPr>
        <p:spPr bwMode="auto">
          <a:xfrm>
            <a:off x="1597025" y="1171969"/>
            <a:ext cx="6688137" cy="1569660"/>
          </a:xfrm>
          <a:prstGeom prst="rect">
            <a:avLst/>
          </a:prstGeom>
          <a:solidFill>
            <a:srgbClr val="FFFF00"/>
          </a:solidFill>
          <a:ln w="9525">
            <a:noFill/>
            <a:miter lim="800000"/>
            <a:headEnd/>
            <a:tailEnd/>
          </a:ln>
          <a:effec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i="1" dirty="0">
                <a:solidFill>
                  <a:schemeClr val="bg1">
                    <a:lumMod val="75000"/>
                  </a:schemeClr>
                </a:solidFill>
              </a:rPr>
              <a:t>Of the four, which is the most common cause of optic nerve hypoplasia?</a:t>
            </a:r>
          </a:p>
          <a:p>
            <a:pPr eaLnBrk="1" hangingPunct="1">
              <a:spcBef>
                <a:spcPct val="0"/>
              </a:spcBef>
              <a:buClrTx/>
              <a:buSzTx/>
              <a:buFontTx/>
              <a:buNone/>
            </a:pPr>
            <a:r>
              <a:rPr lang="en-US" altLang="en-US" sz="1600" b="1" dirty="0">
                <a:solidFill>
                  <a:srgbClr val="0000FF"/>
                </a:solidFill>
              </a:rPr>
              <a:t>Diabetes?</a:t>
            </a:r>
          </a:p>
          <a:p>
            <a:pPr eaLnBrk="1" hangingPunct="1">
              <a:spcBef>
                <a:spcPct val="0"/>
              </a:spcBef>
              <a:buClrTx/>
              <a:buSzTx/>
              <a:buFontTx/>
              <a:buNone/>
            </a:pPr>
            <a:endParaRPr lang="en-US" altLang="en-US" sz="1600" dirty="0">
              <a:solidFill>
                <a:schemeClr val="bg1">
                  <a:lumMod val="75000"/>
                </a:schemeClr>
              </a:solidFill>
            </a:endParaRPr>
          </a:p>
          <a:p>
            <a:pPr eaLnBrk="1" hangingPunct="1">
              <a:spcBef>
                <a:spcPct val="0"/>
              </a:spcBef>
              <a:buClrTx/>
              <a:buSzTx/>
              <a:buFontTx/>
              <a:buNone/>
            </a:pPr>
            <a:r>
              <a:rPr lang="en-US" altLang="en-US" sz="1600" i="1" dirty="0">
                <a:solidFill>
                  <a:schemeClr val="bg1">
                    <a:lumMod val="75000"/>
                  </a:schemeClr>
                </a:solidFill>
              </a:rPr>
              <a:t>Maternal diabetes is notorious for causing a specific pattern of optic nerve hypoplasia—what is it?</a:t>
            </a:r>
          </a:p>
          <a:p>
            <a:pPr eaLnBrk="1" hangingPunct="1">
              <a:spcBef>
                <a:spcPct val="0"/>
              </a:spcBef>
              <a:buClrTx/>
              <a:buSzTx/>
              <a:buFontTx/>
              <a:buNone/>
            </a:pPr>
            <a:r>
              <a:rPr lang="en-US" altLang="en-US" sz="1600" b="1" dirty="0">
                <a:solidFill>
                  <a:srgbClr val="0000FF"/>
                </a:solidFill>
              </a:rPr>
              <a:t>Superior segmental optic nerve hypoplasia (SSONH)</a:t>
            </a:r>
          </a:p>
        </p:txBody>
      </p:sp>
      <p:sp>
        <p:nvSpPr>
          <p:cNvPr id="74762" name="Rectangle 13">
            <a:extLst>
              <a:ext uri="{FF2B5EF4-FFF2-40B4-BE49-F238E27FC236}">
                <a16:creationId xmlns:a16="http://schemas.microsoft.com/office/drawing/2014/main" id="{7E2C7F48-932C-4256-8374-50810490C21F}"/>
              </a:ext>
            </a:extLst>
          </p:cNvPr>
          <p:cNvSpPr>
            <a:spLocks noChangeArrowheads="1"/>
          </p:cNvSpPr>
          <p:nvPr/>
        </p:nvSpPr>
        <p:spPr bwMode="auto">
          <a:xfrm>
            <a:off x="457200" y="122238"/>
            <a:ext cx="7543800" cy="8683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b"/>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ct val="85000"/>
              </a:lnSpc>
              <a:spcBef>
                <a:spcPct val="0"/>
              </a:spcBef>
              <a:buClrTx/>
              <a:buSzTx/>
              <a:buFontTx/>
              <a:buNone/>
            </a:pPr>
            <a:r>
              <a:rPr lang="en-US" altLang="en-US" sz="3200" b="1" dirty="0">
                <a:solidFill>
                  <a:schemeClr val="tx2"/>
                </a:solidFill>
              </a:rPr>
              <a:t>Developmental Abnormalities of the Optic Nerve Head</a:t>
            </a:r>
            <a:endParaRPr lang="en-US" altLang="en-US" sz="3200" dirty="0">
              <a:solidFill>
                <a:schemeClr val="tx2"/>
              </a:solidFill>
            </a:endParaRPr>
          </a:p>
        </p:txBody>
      </p:sp>
      <p:sp>
        <p:nvSpPr>
          <p:cNvPr id="74763" name="Slide Number Placeholder 1">
            <a:extLst>
              <a:ext uri="{FF2B5EF4-FFF2-40B4-BE49-F238E27FC236}">
                <a16:creationId xmlns:a16="http://schemas.microsoft.com/office/drawing/2014/main" id="{2259DA07-D042-4623-AE1C-EDFA7EF12FB9}"/>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0C1A7F1E-CD61-4399-B8A0-10169CB14638}" type="slidenum">
              <a:rPr lang="en-US" altLang="en-US" sz="1000"/>
              <a:pPr>
                <a:spcBef>
                  <a:spcPct val="0"/>
                </a:spcBef>
                <a:buClrTx/>
                <a:buSzTx/>
                <a:buFontTx/>
                <a:buNone/>
              </a:pPr>
              <a:t>198</a:t>
            </a:fld>
            <a:endParaRPr lang="en-US" altLang="en-US" sz="1000"/>
          </a:p>
        </p:txBody>
      </p:sp>
      <p:sp>
        <p:nvSpPr>
          <p:cNvPr id="2" name="Oval 1">
            <a:extLst>
              <a:ext uri="{FF2B5EF4-FFF2-40B4-BE49-F238E27FC236}">
                <a16:creationId xmlns:a16="http://schemas.microsoft.com/office/drawing/2014/main" id="{00D3FAF1-1498-475C-872E-40EF87BB7CE5}"/>
              </a:ext>
            </a:extLst>
          </p:cNvPr>
          <p:cNvSpPr/>
          <p:nvPr/>
        </p:nvSpPr>
        <p:spPr>
          <a:xfrm>
            <a:off x="1622425" y="3493139"/>
            <a:ext cx="1482006" cy="695325"/>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TextBox 11">
            <a:extLst>
              <a:ext uri="{FF2B5EF4-FFF2-40B4-BE49-F238E27FC236}">
                <a16:creationId xmlns:a16="http://schemas.microsoft.com/office/drawing/2014/main" id="{20622758-EF76-4A29-8717-E05D1A31F4B4}"/>
              </a:ext>
            </a:extLst>
          </p:cNvPr>
          <p:cNvSpPr txBox="1"/>
          <p:nvPr/>
        </p:nvSpPr>
        <p:spPr>
          <a:xfrm>
            <a:off x="990600" y="2922998"/>
            <a:ext cx="6806208" cy="2031325"/>
          </a:xfrm>
          <a:prstGeom prst="rect">
            <a:avLst/>
          </a:prstGeom>
          <a:solidFill>
            <a:schemeClr val="accent5">
              <a:lumMod val="75000"/>
            </a:schemeClr>
          </a:solidFill>
        </p:spPr>
        <p:txBody>
          <a:bodyPr wrap="square" rtlCol="0">
            <a:spAutoFit/>
          </a:bodyPr>
          <a:lstStyle/>
          <a:p>
            <a:r>
              <a:rPr lang="en-US" sz="1400" i="1" dirty="0">
                <a:solidFill>
                  <a:schemeClr val="bg1">
                    <a:lumMod val="50000"/>
                  </a:schemeClr>
                </a:solidFill>
              </a:rPr>
              <a:t>What is the appearance of the nerve head in SSONH?</a:t>
            </a:r>
          </a:p>
          <a:p>
            <a:r>
              <a:rPr lang="en-US" sz="1400" dirty="0">
                <a:solidFill>
                  <a:schemeClr val="bg1">
                    <a:lumMod val="50000"/>
                  </a:schemeClr>
                </a:solidFill>
              </a:rPr>
              <a:t>Pretty much what you would expect based on the name--a normal-appearing nerve save for a thin superior rim, with associated thinning of the superior nerve fiber layer</a:t>
            </a:r>
          </a:p>
          <a:p>
            <a:endParaRPr lang="en-US" sz="1400" i="1" dirty="0">
              <a:solidFill>
                <a:schemeClr val="bg1">
                  <a:lumMod val="50000"/>
                </a:schemeClr>
              </a:solidFill>
            </a:endParaRPr>
          </a:p>
          <a:p>
            <a:r>
              <a:rPr lang="en-US" sz="1400" i="1" dirty="0">
                <a:solidFill>
                  <a:schemeClr val="bg1">
                    <a:lumMod val="50000"/>
                  </a:schemeClr>
                </a:solidFill>
              </a:rPr>
              <a:t>Does DM-induced SSONH tend to be unilateral, or bilateral?</a:t>
            </a:r>
          </a:p>
          <a:p>
            <a:r>
              <a:rPr lang="en-US" sz="1400" dirty="0">
                <a:solidFill>
                  <a:schemeClr val="bg1">
                    <a:lumMod val="50000"/>
                  </a:schemeClr>
                </a:solidFill>
              </a:rPr>
              <a:t>Bilateral</a:t>
            </a:r>
          </a:p>
          <a:p>
            <a:endParaRPr lang="en-US" sz="1400" dirty="0">
              <a:solidFill>
                <a:schemeClr val="bg1">
                  <a:lumMod val="50000"/>
                </a:schemeClr>
              </a:solidFill>
            </a:endParaRPr>
          </a:p>
          <a:p>
            <a:r>
              <a:rPr lang="en-US" sz="1400" i="1" dirty="0">
                <a:solidFill>
                  <a:schemeClr val="bg1">
                    <a:lumMod val="50000"/>
                  </a:schemeClr>
                </a:solidFill>
              </a:rPr>
              <a:t>What pattern of VF loss is associated with SSONH?</a:t>
            </a:r>
          </a:p>
          <a:p>
            <a:r>
              <a:rPr lang="en-US" sz="1400" dirty="0">
                <a:solidFill>
                  <a:schemeClr val="bg1">
                    <a:lumMod val="50000"/>
                  </a:schemeClr>
                </a:solidFill>
              </a:rPr>
              <a:t>Bitemporal </a:t>
            </a:r>
            <a:r>
              <a:rPr lang="en-US" sz="1400" b="1" dirty="0">
                <a:solidFill>
                  <a:schemeClr val="bg1">
                    <a:lumMod val="50000"/>
                  </a:schemeClr>
                </a:solidFill>
              </a:rPr>
              <a:t>inferior</a:t>
            </a:r>
            <a:r>
              <a:rPr lang="en-US" sz="1400" dirty="0">
                <a:solidFill>
                  <a:schemeClr val="bg1">
                    <a:lumMod val="50000"/>
                  </a:schemeClr>
                </a:solidFill>
              </a:rPr>
              <a:t> loss that doesn’t respect the vertical midline</a:t>
            </a:r>
          </a:p>
        </p:txBody>
      </p:sp>
      <p:sp>
        <p:nvSpPr>
          <p:cNvPr id="3" name="Oval 2">
            <a:extLst>
              <a:ext uri="{FF2B5EF4-FFF2-40B4-BE49-F238E27FC236}">
                <a16:creationId xmlns:a16="http://schemas.microsoft.com/office/drawing/2014/main" id="{BFAF6CDA-E2CC-6E22-3861-6DDD23FF2361}"/>
              </a:ext>
            </a:extLst>
          </p:cNvPr>
          <p:cNvSpPr/>
          <p:nvPr/>
        </p:nvSpPr>
        <p:spPr>
          <a:xfrm>
            <a:off x="277102" y="1319131"/>
            <a:ext cx="2542297" cy="533400"/>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5" name="TextBox 4">
            <a:extLst>
              <a:ext uri="{FF2B5EF4-FFF2-40B4-BE49-F238E27FC236}">
                <a16:creationId xmlns:a16="http://schemas.microsoft.com/office/drawing/2014/main" id="{047788FE-CB38-89D9-C41A-C5EE446C7C7E}"/>
              </a:ext>
            </a:extLst>
          </p:cNvPr>
          <p:cNvSpPr txBox="1"/>
          <p:nvPr/>
        </p:nvSpPr>
        <p:spPr>
          <a:xfrm>
            <a:off x="277103" y="1433076"/>
            <a:ext cx="1426994" cy="338554"/>
          </a:xfrm>
          <a:prstGeom prst="rect">
            <a:avLst/>
          </a:prstGeom>
          <a:noFill/>
        </p:spPr>
        <p:txBody>
          <a:bodyPr wrap="none" rtlCol="0">
            <a:spAutoFit/>
          </a:bodyPr>
          <a:lstStyle/>
          <a:p>
            <a:r>
              <a:rPr lang="en-US" sz="1600" b="1" dirty="0">
                <a:solidFill>
                  <a:srgbClr val="0000FF"/>
                </a:solidFill>
                <a:latin typeface="Segoe Script" panose="030B0504020000000003" pitchFamily="66" charset="0"/>
              </a:rPr>
              <a:t>Gestational</a:t>
            </a:r>
          </a:p>
        </p:txBody>
      </p:sp>
      <p:sp>
        <p:nvSpPr>
          <p:cNvPr id="6" name="TextBox 5">
            <a:extLst>
              <a:ext uri="{FF2B5EF4-FFF2-40B4-BE49-F238E27FC236}">
                <a16:creationId xmlns:a16="http://schemas.microsoft.com/office/drawing/2014/main" id="{AE228E95-40CD-DEF6-9976-1EF4380F4ABD}"/>
              </a:ext>
            </a:extLst>
          </p:cNvPr>
          <p:cNvSpPr txBox="1"/>
          <p:nvPr/>
        </p:nvSpPr>
        <p:spPr>
          <a:xfrm>
            <a:off x="2871303" y="837962"/>
            <a:ext cx="5791199" cy="1600438"/>
          </a:xfrm>
          <a:prstGeom prst="rect">
            <a:avLst/>
          </a:prstGeom>
          <a:solidFill>
            <a:schemeClr val="accent6">
              <a:lumMod val="40000"/>
              <a:lumOff val="60000"/>
            </a:schemeClr>
          </a:solidFill>
        </p:spPr>
        <p:txBody>
          <a:bodyPr wrap="square" rtlCol="0">
            <a:spAutoFit/>
          </a:bodyPr>
          <a:lstStyle/>
          <a:p>
            <a:r>
              <a:rPr lang="en-US" sz="1400" i="1" dirty="0">
                <a:solidFill>
                  <a:srgbClr val="0000FF"/>
                </a:solidFill>
              </a:rPr>
              <a:t>Does </a:t>
            </a:r>
            <a:r>
              <a:rPr lang="en-US" sz="1400" b="1" dirty="0">
                <a:solidFill>
                  <a:srgbClr val="0000FF"/>
                </a:solidFill>
              </a:rPr>
              <a:t>gestational</a:t>
            </a:r>
            <a:r>
              <a:rPr lang="en-US" sz="1400" i="1" dirty="0">
                <a:solidFill>
                  <a:srgbClr val="0000FF"/>
                </a:solidFill>
              </a:rPr>
              <a:t> diabetes place a fetus at risk for SSONH?</a:t>
            </a:r>
          </a:p>
          <a:p>
            <a:r>
              <a:rPr lang="en-US" sz="1400" dirty="0">
                <a:solidFill>
                  <a:srgbClr val="0000FF"/>
                </a:solidFill>
              </a:rPr>
              <a:t>Tough call. I could find no mention of this in the </a:t>
            </a:r>
            <a:r>
              <a:rPr lang="en-US" sz="1400" i="1" dirty="0">
                <a:solidFill>
                  <a:srgbClr val="0000FF"/>
                </a:solidFill>
              </a:rPr>
              <a:t>BCSC</a:t>
            </a:r>
            <a:r>
              <a:rPr lang="en-US" sz="1400" dirty="0">
                <a:solidFill>
                  <a:srgbClr val="0000FF"/>
                </a:solidFill>
              </a:rPr>
              <a:t>, </a:t>
            </a:r>
            <a:r>
              <a:rPr lang="en-US" sz="1400" i="1" dirty="0">
                <a:solidFill>
                  <a:srgbClr val="0000FF"/>
                </a:solidFill>
              </a:rPr>
              <a:t>Focal Points</a:t>
            </a:r>
            <a:r>
              <a:rPr lang="en-US" sz="1400" dirty="0">
                <a:solidFill>
                  <a:srgbClr val="0000FF"/>
                </a:solidFill>
              </a:rPr>
              <a:t>, or </a:t>
            </a:r>
            <a:r>
              <a:rPr lang="en-US" sz="1400" i="1" dirty="0" err="1">
                <a:solidFill>
                  <a:srgbClr val="0000FF"/>
                </a:solidFill>
              </a:rPr>
              <a:t>EyeWiki</a:t>
            </a:r>
            <a:r>
              <a:rPr lang="en-US" sz="1400" dirty="0">
                <a:solidFill>
                  <a:srgbClr val="0000FF"/>
                </a:solidFill>
              </a:rPr>
              <a:t>. </a:t>
            </a:r>
            <a:r>
              <a:rPr lang="en-US" sz="1400" dirty="0"/>
              <a:t>However, a different (and quite prominent) Academy source explicitly states gestational DM is </a:t>
            </a:r>
            <a:r>
              <a:rPr lang="en-US" sz="1400" b="1" dirty="0"/>
              <a:t>not</a:t>
            </a:r>
            <a:r>
              <a:rPr lang="en-US" sz="1400" dirty="0"/>
              <a:t> a risk factor. </a:t>
            </a:r>
            <a:r>
              <a:rPr lang="en-US" sz="1400" dirty="0">
                <a:solidFill>
                  <a:srgbClr val="0000FF"/>
                </a:solidFill>
              </a:rPr>
              <a:t>Further, this source goes on to say that SSONH risk is associated with </a:t>
            </a:r>
            <a:r>
              <a:rPr lang="en-US" sz="1400" u="sng" dirty="0">
                <a:solidFill>
                  <a:srgbClr val="0000FF"/>
                </a:solidFill>
              </a:rPr>
              <a:t>insulin-dependent</a:t>
            </a:r>
            <a:r>
              <a:rPr lang="en-US" sz="1400" dirty="0">
                <a:solidFill>
                  <a:srgbClr val="0000FF"/>
                </a:solidFill>
              </a:rPr>
              <a:t> status of the mother. This assertion is supported by two </a:t>
            </a:r>
            <a:r>
              <a:rPr lang="en-US" sz="1400" i="1" dirty="0">
                <a:solidFill>
                  <a:srgbClr val="0000FF"/>
                </a:solidFill>
              </a:rPr>
              <a:t>Focal Points </a:t>
            </a:r>
            <a:r>
              <a:rPr lang="en-US" sz="1400" dirty="0">
                <a:solidFill>
                  <a:srgbClr val="0000FF"/>
                </a:solidFill>
              </a:rPr>
              <a:t>publications, but is not mentioned in the </a:t>
            </a:r>
            <a:r>
              <a:rPr lang="en-US" sz="1400" i="1" dirty="0">
                <a:solidFill>
                  <a:srgbClr val="0000FF"/>
                </a:solidFill>
              </a:rPr>
              <a:t>BCSC</a:t>
            </a:r>
            <a:r>
              <a:rPr lang="en-US" sz="1400" dirty="0">
                <a:solidFill>
                  <a:srgbClr val="0000FF"/>
                </a:solidFill>
              </a:rPr>
              <a:t>. Caveat emptor. </a:t>
            </a:r>
          </a:p>
        </p:txBody>
      </p:sp>
    </p:spTree>
    <p:extLst>
      <p:ext uri="{BB962C8B-B14F-4D97-AF65-F5344CB8AC3E}">
        <p14:creationId xmlns:p14="http://schemas.microsoft.com/office/powerpoint/2010/main" val="2223842524"/>
      </p:ext>
    </p:extLst>
  </p:cSld>
  <p:clrMapOvr>
    <a:masterClrMapping/>
  </p:clrMapOvr>
</p:sld>
</file>

<file path=ppt/slides/slide1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 name="Text Box 13">
            <a:extLst>
              <a:ext uri="{FF2B5EF4-FFF2-40B4-BE49-F238E27FC236}">
                <a16:creationId xmlns:a16="http://schemas.microsoft.com/office/drawing/2014/main" id="{04D5A27D-7CD8-4005-AB16-EC4898DD4030}"/>
              </a:ext>
            </a:extLst>
          </p:cNvPr>
          <p:cNvSpPr txBox="1">
            <a:spLocks noChangeArrowheads="1"/>
          </p:cNvSpPr>
          <p:nvPr/>
        </p:nvSpPr>
        <p:spPr bwMode="auto">
          <a:xfrm>
            <a:off x="4800600" y="5257800"/>
            <a:ext cx="4294188" cy="1230313"/>
          </a:xfrm>
          <a:prstGeom prst="rect">
            <a:avLst/>
          </a:prstGeom>
          <a:solidFill>
            <a:srgbClr val="FFCC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Tilted-Disc Syndrome</a:t>
            </a:r>
          </a:p>
          <a:p>
            <a:pPr eaLnBrk="1" hangingPunct="1">
              <a:spcBef>
                <a:spcPct val="0"/>
              </a:spcBef>
              <a:buClrTx/>
              <a:buSzTx/>
              <a:buFontTx/>
              <a:buNone/>
            </a:pPr>
            <a:r>
              <a:rPr lang="en-US" altLang="en-US" sz="1200"/>
              <a:t>1) Superior pole appears…</a:t>
            </a:r>
            <a:r>
              <a:rPr lang="en-US" altLang="en-US" sz="1200" b="1">
                <a:solidFill>
                  <a:srgbClr val="0000FF"/>
                </a:solidFill>
              </a:rPr>
              <a:t>elevated</a:t>
            </a:r>
            <a:r>
              <a:rPr lang="en-US" altLang="en-US" sz="1200"/>
              <a:t>, inferior…</a:t>
            </a:r>
            <a:r>
              <a:rPr lang="en-US" altLang="en-US" sz="1200" b="1">
                <a:solidFill>
                  <a:srgbClr val="0000FF"/>
                </a:solidFill>
              </a:rPr>
              <a:t>recessed</a:t>
            </a:r>
          </a:p>
          <a:p>
            <a:pPr eaLnBrk="1" hangingPunct="1">
              <a:spcBef>
                <a:spcPct val="0"/>
              </a:spcBef>
              <a:buClrTx/>
              <a:buSzTx/>
              <a:buFontTx/>
              <a:buNone/>
            </a:pPr>
            <a:r>
              <a:rPr lang="en-US" altLang="en-US" sz="1200"/>
              <a:t>2) </a:t>
            </a:r>
            <a:r>
              <a:rPr lang="en-US" altLang="en-US" sz="1200">
                <a:solidFill>
                  <a:srgbClr val="FFCC99"/>
                </a:solidFill>
              </a:rPr>
              <a:t>Associated with…</a:t>
            </a:r>
            <a:r>
              <a:rPr lang="en-US" altLang="en-US" sz="1200" b="1">
                <a:solidFill>
                  <a:srgbClr val="FFCC99"/>
                </a:solidFill>
              </a:rPr>
              <a:t>situs inversus</a:t>
            </a:r>
            <a:r>
              <a:rPr lang="en-US" altLang="en-US" sz="1200">
                <a:solidFill>
                  <a:srgbClr val="FFCC99"/>
                </a:solidFill>
              </a:rPr>
              <a:t> of retinal vessels</a:t>
            </a:r>
          </a:p>
          <a:p>
            <a:pPr eaLnBrk="1" hangingPunct="1">
              <a:spcBef>
                <a:spcPct val="0"/>
              </a:spcBef>
              <a:buClrTx/>
              <a:buSzTx/>
              <a:buFontTx/>
              <a:buNone/>
            </a:pPr>
            <a:r>
              <a:rPr lang="en-US" altLang="en-US" sz="1200"/>
              <a:t>3) </a:t>
            </a:r>
            <a:r>
              <a:rPr lang="en-US" altLang="en-US" sz="1200">
                <a:solidFill>
                  <a:srgbClr val="FFCC99"/>
                </a:solidFill>
              </a:rPr>
              <a:t>Fundus abnormality produces…</a:t>
            </a:r>
            <a:r>
              <a:rPr lang="en-US" altLang="en-US" sz="1200" b="1">
                <a:solidFill>
                  <a:srgbClr val="FFCC99"/>
                </a:solidFill>
              </a:rPr>
              <a:t>myopic astigmatism</a:t>
            </a:r>
          </a:p>
          <a:p>
            <a:pPr eaLnBrk="1" hangingPunct="1">
              <a:spcBef>
                <a:spcPct val="0"/>
              </a:spcBef>
              <a:buClrTx/>
              <a:buSzTx/>
              <a:buFontTx/>
              <a:buNone/>
            </a:pPr>
            <a:r>
              <a:rPr lang="en-US" altLang="en-US" sz="1200"/>
              <a:t>4) </a:t>
            </a:r>
            <a:r>
              <a:rPr lang="en-US" altLang="en-US" sz="1200">
                <a:solidFill>
                  <a:srgbClr val="FFCC99"/>
                </a:solidFill>
              </a:rPr>
              <a:t>VF testing reveals…</a:t>
            </a:r>
            <a:r>
              <a:rPr lang="en-US" altLang="en-US" sz="1200" b="1">
                <a:solidFill>
                  <a:srgbClr val="FFCC99"/>
                </a:solidFill>
              </a:rPr>
              <a:t>bitemporal hemianopia</a:t>
            </a:r>
            <a:r>
              <a:rPr lang="en-US" altLang="en-US" sz="1200">
                <a:solidFill>
                  <a:srgbClr val="FFCC99"/>
                </a:solidFill>
              </a:rPr>
              <a:t> that doesn’t</a:t>
            </a:r>
          </a:p>
          <a:p>
            <a:pPr eaLnBrk="1" hangingPunct="1">
              <a:spcBef>
                <a:spcPct val="0"/>
              </a:spcBef>
              <a:buClrTx/>
              <a:buSzTx/>
              <a:buFontTx/>
              <a:buNone/>
            </a:pPr>
            <a:r>
              <a:rPr lang="en-US" altLang="en-US" sz="1200">
                <a:solidFill>
                  <a:srgbClr val="FFCC99"/>
                </a:solidFill>
              </a:rPr>
              <a:t>   …</a:t>
            </a:r>
            <a:r>
              <a:rPr lang="en-US" altLang="en-US" sz="1200" b="1">
                <a:solidFill>
                  <a:srgbClr val="FFCC99"/>
                </a:solidFill>
              </a:rPr>
              <a:t>respect the vertical</a:t>
            </a:r>
            <a:r>
              <a:rPr lang="en-US" altLang="en-US" sz="1200">
                <a:solidFill>
                  <a:srgbClr val="FFCC99"/>
                </a:solidFill>
              </a:rPr>
              <a:t> and may…</a:t>
            </a:r>
            <a:r>
              <a:rPr lang="en-US" altLang="en-US" sz="1200" b="1">
                <a:solidFill>
                  <a:srgbClr val="FFCC99"/>
                </a:solidFill>
              </a:rPr>
              <a:t>resolve with refraction</a:t>
            </a:r>
          </a:p>
        </p:txBody>
      </p:sp>
      <p:sp>
        <p:nvSpPr>
          <p:cNvPr id="59394" name="Text Box 10">
            <a:extLst>
              <a:ext uri="{FF2B5EF4-FFF2-40B4-BE49-F238E27FC236}">
                <a16:creationId xmlns:a16="http://schemas.microsoft.com/office/drawing/2014/main" id="{2CC37E7E-4586-4D48-87E4-DD430C962B29}"/>
              </a:ext>
            </a:extLst>
          </p:cNvPr>
          <p:cNvSpPr txBox="1">
            <a:spLocks noChangeArrowheads="1"/>
          </p:cNvSpPr>
          <p:nvPr/>
        </p:nvSpPr>
        <p:spPr bwMode="auto">
          <a:xfrm>
            <a:off x="1371600" y="4267200"/>
            <a:ext cx="3057525" cy="2154238"/>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Morning-Glory Disc</a:t>
            </a:r>
          </a:p>
          <a:p>
            <a:pPr eaLnBrk="1" hangingPunct="1">
              <a:spcBef>
                <a:spcPct val="0"/>
              </a:spcBef>
              <a:buClrTx/>
              <a:buSzTx/>
              <a:buFontTx/>
              <a:buNone/>
            </a:pPr>
            <a:r>
              <a:rPr lang="en-US" altLang="en-US" sz="1200"/>
              <a:t>--DFE reveals:</a:t>
            </a:r>
          </a:p>
          <a:p>
            <a:pPr eaLnBrk="1" hangingPunct="1">
              <a:spcBef>
                <a:spcPct val="0"/>
              </a:spcBef>
              <a:buClrTx/>
              <a:buSzTx/>
              <a:buFontTx/>
              <a:buNone/>
            </a:pPr>
            <a:r>
              <a:rPr lang="en-US" altLang="en-US" sz="1200"/>
              <a:t>  1) A funnel-shaped…</a:t>
            </a:r>
            <a:r>
              <a:rPr lang="en-US" altLang="en-US" sz="1200" b="1">
                <a:solidFill>
                  <a:srgbClr val="0000FF"/>
                </a:solidFill>
              </a:rPr>
              <a:t>excavation</a:t>
            </a:r>
            <a:endParaRPr lang="en-US" altLang="en-US" sz="1200"/>
          </a:p>
          <a:p>
            <a:pPr eaLnBrk="1" hangingPunct="1">
              <a:spcBef>
                <a:spcPct val="0"/>
              </a:spcBef>
              <a:buClrTx/>
              <a:buSzTx/>
              <a:buFontTx/>
              <a:buNone/>
            </a:pPr>
            <a:r>
              <a:rPr lang="en-US" altLang="en-US" sz="1200"/>
              <a:t>  2) Number of vessels crossing the rim</a:t>
            </a:r>
          </a:p>
          <a:p>
            <a:pPr eaLnBrk="1" hangingPunct="1">
              <a:spcBef>
                <a:spcPct val="0"/>
              </a:spcBef>
              <a:buClrTx/>
              <a:buSzTx/>
              <a:buFontTx/>
              <a:buNone/>
            </a:pPr>
            <a:r>
              <a:rPr lang="en-US" altLang="en-US" sz="1200"/>
              <a:t>    seems abnormally…</a:t>
            </a:r>
            <a:r>
              <a:rPr lang="en-US" altLang="en-US" sz="1200" b="1">
                <a:solidFill>
                  <a:srgbClr val="0000FF"/>
                </a:solidFill>
              </a:rPr>
              <a:t>high</a:t>
            </a:r>
            <a:r>
              <a:rPr lang="en-US" altLang="en-US" sz="1200"/>
              <a:t> </a:t>
            </a:r>
            <a:endParaRPr lang="en-US" altLang="en-US" sz="1200" b="1">
              <a:solidFill>
                <a:srgbClr val="0000FF"/>
              </a:solidFill>
            </a:endParaRPr>
          </a:p>
          <a:p>
            <a:pPr eaLnBrk="1" hangingPunct="1">
              <a:spcBef>
                <a:spcPct val="0"/>
              </a:spcBef>
              <a:buClrTx/>
              <a:buSzTx/>
              <a:buFontTx/>
              <a:buNone/>
            </a:pPr>
            <a:r>
              <a:rPr lang="en-US" altLang="en-US" sz="1200"/>
              <a:t>--Tissue is…</a:t>
            </a:r>
            <a:r>
              <a:rPr lang="en-US" altLang="en-US" sz="1200" b="1">
                <a:solidFill>
                  <a:srgbClr val="0000FF"/>
                </a:solidFill>
              </a:rPr>
              <a:t>contractile</a:t>
            </a:r>
            <a:r>
              <a:rPr lang="en-US" altLang="en-US" sz="1200"/>
              <a:t>, so cup seems</a:t>
            </a:r>
          </a:p>
          <a:p>
            <a:pPr eaLnBrk="1" hangingPunct="1">
              <a:spcBef>
                <a:spcPct val="0"/>
              </a:spcBef>
              <a:buClrTx/>
              <a:buSzTx/>
              <a:buFontTx/>
              <a:buNone/>
            </a:pPr>
            <a:r>
              <a:rPr lang="en-US" altLang="en-US" sz="1200"/>
              <a:t>  to…</a:t>
            </a:r>
            <a:r>
              <a:rPr lang="en-US" altLang="en-US" sz="1200" b="1">
                <a:solidFill>
                  <a:srgbClr val="0000FF"/>
                </a:solidFill>
              </a:rPr>
              <a:t>open </a:t>
            </a:r>
            <a:r>
              <a:rPr lang="en-US" altLang="en-US" sz="1200">
                <a:solidFill>
                  <a:srgbClr val="0000FF"/>
                </a:solidFill>
              </a:rPr>
              <a:t>and</a:t>
            </a:r>
            <a:r>
              <a:rPr lang="en-US" altLang="en-US" sz="1200" b="1">
                <a:solidFill>
                  <a:srgbClr val="0000FF"/>
                </a:solidFill>
              </a:rPr>
              <a:t> close</a:t>
            </a:r>
            <a:r>
              <a:rPr lang="en-US" altLang="en-US" sz="1200"/>
              <a:t> (like its namesake,  </a:t>
            </a:r>
          </a:p>
          <a:p>
            <a:pPr eaLnBrk="1" hangingPunct="1">
              <a:spcBef>
                <a:spcPct val="0"/>
              </a:spcBef>
              <a:buClrTx/>
              <a:buSzTx/>
              <a:buFontTx/>
              <a:buNone/>
            </a:pPr>
            <a:r>
              <a:rPr lang="en-US" altLang="en-US" sz="1200"/>
              <a:t>  the morning-glory flower)</a:t>
            </a:r>
          </a:p>
          <a:p>
            <a:pPr eaLnBrk="1" hangingPunct="1">
              <a:spcBef>
                <a:spcPct val="0"/>
              </a:spcBef>
              <a:buClrTx/>
              <a:buSzTx/>
              <a:buFontTx/>
              <a:buNone/>
            </a:pPr>
            <a:r>
              <a:rPr lang="en-US" altLang="en-US" sz="1200"/>
              <a:t>--VA usually…</a:t>
            </a:r>
            <a:r>
              <a:rPr lang="en-US" altLang="en-US" sz="1200" b="1">
                <a:solidFill>
                  <a:srgbClr val="0000FF"/>
                </a:solidFill>
              </a:rPr>
              <a:t>20/200</a:t>
            </a:r>
            <a:r>
              <a:rPr lang="en-US" altLang="en-US" sz="1200"/>
              <a:t>, but can be…</a:t>
            </a:r>
          </a:p>
          <a:p>
            <a:pPr eaLnBrk="1" hangingPunct="1">
              <a:spcBef>
                <a:spcPct val="0"/>
              </a:spcBef>
              <a:buClrTx/>
              <a:buSzTx/>
              <a:buFontTx/>
              <a:buNone/>
            </a:pPr>
            <a:r>
              <a:rPr lang="en-US" altLang="en-US" sz="1200"/>
              <a:t>   </a:t>
            </a:r>
            <a:r>
              <a:rPr lang="en-US" altLang="en-US" sz="1200" b="1">
                <a:solidFill>
                  <a:srgbClr val="0000FF"/>
                </a:solidFill>
              </a:rPr>
              <a:t>20/20&lt;-&gt;NLP</a:t>
            </a:r>
          </a:p>
          <a:p>
            <a:pPr eaLnBrk="1" hangingPunct="1">
              <a:spcBef>
                <a:spcPct val="0"/>
              </a:spcBef>
              <a:buClrTx/>
              <a:buSzTx/>
              <a:buFontTx/>
              <a:buNone/>
            </a:pPr>
            <a:r>
              <a:rPr lang="en-US" altLang="en-US" sz="1200"/>
              <a:t>--1/3 develop…</a:t>
            </a:r>
            <a:r>
              <a:rPr lang="en-US" altLang="en-US" sz="1200" b="1">
                <a:solidFill>
                  <a:srgbClr val="CCECFF"/>
                </a:solidFill>
              </a:rPr>
              <a:t>serous</a:t>
            </a:r>
            <a:r>
              <a:rPr lang="en-US" altLang="en-US" sz="1200" b="1">
                <a:solidFill>
                  <a:srgbClr val="0000FF"/>
                </a:solidFill>
              </a:rPr>
              <a:t> </a:t>
            </a:r>
            <a:r>
              <a:rPr lang="en-US" altLang="en-US" sz="1200" b="1">
                <a:solidFill>
                  <a:srgbClr val="CCECFF"/>
                </a:solidFill>
              </a:rPr>
              <a:t>RD</a:t>
            </a:r>
          </a:p>
        </p:txBody>
      </p:sp>
      <p:sp>
        <p:nvSpPr>
          <p:cNvPr id="59395" name="Text Box 3">
            <a:extLst>
              <a:ext uri="{FF2B5EF4-FFF2-40B4-BE49-F238E27FC236}">
                <a16:creationId xmlns:a16="http://schemas.microsoft.com/office/drawing/2014/main" id="{3C5CC6EA-86F4-4967-8B72-230B1BAF4D02}"/>
              </a:ext>
            </a:extLst>
          </p:cNvPr>
          <p:cNvSpPr txBox="1">
            <a:spLocks noChangeArrowheads="1"/>
          </p:cNvSpPr>
          <p:nvPr/>
        </p:nvSpPr>
        <p:spPr bwMode="auto">
          <a:xfrm>
            <a:off x="793750" y="3505200"/>
            <a:ext cx="2254250" cy="669925"/>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Optic Pit/Hole</a:t>
            </a:r>
          </a:p>
          <a:p>
            <a:pPr eaLnBrk="1" hangingPunct="1">
              <a:spcBef>
                <a:spcPct val="0"/>
              </a:spcBef>
              <a:buClrTx/>
              <a:buSzTx/>
              <a:buFontTx/>
              <a:buNone/>
            </a:pPr>
            <a:r>
              <a:rPr lang="en-US" altLang="en-US" sz="1200"/>
              <a:t>--Associated with…</a:t>
            </a:r>
            <a:r>
              <a:rPr lang="en-US" altLang="en-US" sz="1200" b="1">
                <a:solidFill>
                  <a:srgbClr val="0000FF"/>
                </a:solidFill>
              </a:rPr>
              <a:t>serous RD</a:t>
            </a:r>
          </a:p>
          <a:p>
            <a:pPr eaLnBrk="1" hangingPunct="1">
              <a:spcBef>
                <a:spcPct val="0"/>
              </a:spcBef>
              <a:buClrTx/>
              <a:buSzTx/>
              <a:buFontTx/>
              <a:buNone/>
            </a:pPr>
            <a:r>
              <a:rPr lang="en-US" altLang="en-US" sz="1200" b="1">
                <a:solidFill>
                  <a:srgbClr val="0000FF"/>
                </a:solidFill>
              </a:rPr>
              <a:t>  in adulthood</a:t>
            </a:r>
          </a:p>
        </p:txBody>
      </p:sp>
      <p:sp>
        <p:nvSpPr>
          <p:cNvPr id="59396" name="Line 4">
            <a:extLst>
              <a:ext uri="{FF2B5EF4-FFF2-40B4-BE49-F238E27FC236}">
                <a16:creationId xmlns:a16="http://schemas.microsoft.com/office/drawing/2014/main" id="{707BC4EC-4CF7-4A39-8345-93D0060C7811}"/>
              </a:ext>
            </a:extLst>
          </p:cNvPr>
          <p:cNvSpPr>
            <a:spLocks noChangeShapeType="1"/>
          </p:cNvSpPr>
          <p:nvPr/>
        </p:nvSpPr>
        <p:spPr bwMode="auto">
          <a:xfrm flipH="1">
            <a:off x="1600200" y="2057400"/>
            <a:ext cx="1524000" cy="3810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9397" name="Text Box 6">
            <a:extLst>
              <a:ext uri="{FF2B5EF4-FFF2-40B4-BE49-F238E27FC236}">
                <a16:creationId xmlns:a16="http://schemas.microsoft.com/office/drawing/2014/main" id="{DF89AB1B-D49D-4C0E-9152-954BC4E34334}"/>
              </a:ext>
            </a:extLst>
          </p:cNvPr>
          <p:cNvSpPr txBox="1">
            <a:spLocks noChangeArrowheads="1"/>
          </p:cNvSpPr>
          <p:nvPr/>
        </p:nvSpPr>
        <p:spPr bwMode="auto">
          <a:xfrm>
            <a:off x="1357313" y="1524000"/>
            <a:ext cx="3511550" cy="4540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1400" i="1">
                <a:solidFill>
                  <a:srgbClr val="0000FF"/>
                </a:solidFill>
              </a:rPr>
              <a:t>These three are all secondary to abnormal</a:t>
            </a:r>
          </a:p>
          <a:p>
            <a:pPr algn="ctr" eaLnBrk="1" hangingPunct="1">
              <a:lnSpc>
                <a:spcPct val="85000"/>
              </a:lnSpc>
              <a:spcBef>
                <a:spcPct val="0"/>
              </a:spcBef>
              <a:buClrTx/>
              <a:buSzTx/>
              <a:buFontTx/>
              <a:buNone/>
            </a:pPr>
            <a:r>
              <a:rPr lang="en-US" altLang="en-US" sz="1400" i="1">
                <a:solidFill>
                  <a:srgbClr val="0000FF"/>
                </a:solidFill>
              </a:rPr>
              <a:t>closure of the embryonic optic fissure</a:t>
            </a:r>
          </a:p>
        </p:txBody>
      </p:sp>
      <p:sp>
        <p:nvSpPr>
          <p:cNvPr id="59398" name="Text Box 7">
            <a:extLst>
              <a:ext uri="{FF2B5EF4-FFF2-40B4-BE49-F238E27FC236}">
                <a16:creationId xmlns:a16="http://schemas.microsoft.com/office/drawing/2014/main" id="{EF360612-5882-4C79-874A-67AE67CDEDB5}"/>
              </a:ext>
            </a:extLst>
          </p:cNvPr>
          <p:cNvSpPr txBox="1">
            <a:spLocks noChangeArrowheads="1"/>
          </p:cNvSpPr>
          <p:nvPr/>
        </p:nvSpPr>
        <p:spPr bwMode="auto">
          <a:xfrm>
            <a:off x="76200" y="2514600"/>
            <a:ext cx="2757488" cy="852488"/>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Optic Nerve Coloboma</a:t>
            </a:r>
          </a:p>
          <a:p>
            <a:pPr eaLnBrk="1" hangingPunct="1">
              <a:spcBef>
                <a:spcPct val="0"/>
              </a:spcBef>
              <a:buClrTx/>
              <a:buSzTx/>
              <a:buFontTx/>
              <a:buNone/>
            </a:pPr>
            <a:r>
              <a:rPr lang="en-US" altLang="en-US" sz="1200"/>
              <a:t>1) May resemble…</a:t>
            </a:r>
            <a:r>
              <a:rPr lang="en-US" altLang="en-US" sz="1200" b="1">
                <a:solidFill>
                  <a:srgbClr val="0000FF"/>
                </a:solidFill>
              </a:rPr>
              <a:t>deep cupping</a:t>
            </a:r>
          </a:p>
          <a:p>
            <a:pPr eaLnBrk="1" hangingPunct="1">
              <a:spcBef>
                <a:spcPct val="0"/>
              </a:spcBef>
              <a:buClrTx/>
              <a:buSzTx/>
              <a:buFontTx/>
              <a:buNone/>
            </a:pPr>
            <a:r>
              <a:rPr lang="en-US" altLang="en-US" sz="1200"/>
              <a:t>2) Can be…</a:t>
            </a:r>
            <a:r>
              <a:rPr lang="en-US" altLang="en-US" sz="1200" b="1">
                <a:solidFill>
                  <a:srgbClr val="0000FF"/>
                </a:solidFill>
              </a:rPr>
              <a:t>bilateral, asymmetric</a:t>
            </a:r>
          </a:p>
          <a:p>
            <a:pPr eaLnBrk="1" hangingPunct="1">
              <a:spcBef>
                <a:spcPct val="0"/>
              </a:spcBef>
              <a:buClrTx/>
              <a:buSzTx/>
              <a:buFontTx/>
              <a:buNone/>
            </a:pPr>
            <a:r>
              <a:rPr lang="en-US" altLang="en-US" sz="1200"/>
              <a:t>3) Part of the…</a:t>
            </a:r>
            <a:r>
              <a:rPr lang="en-US" altLang="en-US" sz="1200" b="1">
                <a:solidFill>
                  <a:srgbClr val="0000FF"/>
                </a:solidFill>
              </a:rPr>
              <a:t>CHARGE association</a:t>
            </a:r>
          </a:p>
        </p:txBody>
      </p:sp>
      <p:sp>
        <p:nvSpPr>
          <p:cNvPr id="59399" name="Line 8">
            <a:extLst>
              <a:ext uri="{FF2B5EF4-FFF2-40B4-BE49-F238E27FC236}">
                <a16:creationId xmlns:a16="http://schemas.microsoft.com/office/drawing/2014/main" id="{82405FE8-258A-4F46-AF17-DF168AD6830E}"/>
              </a:ext>
            </a:extLst>
          </p:cNvPr>
          <p:cNvSpPr>
            <a:spLocks noChangeShapeType="1"/>
          </p:cNvSpPr>
          <p:nvPr/>
        </p:nvSpPr>
        <p:spPr bwMode="auto">
          <a:xfrm flipH="1">
            <a:off x="2971800" y="2057400"/>
            <a:ext cx="152400" cy="14478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9400" name="Text Box 9">
            <a:extLst>
              <a:ext uri="{FF2B5EF4-FFF2-40B4-BE49-F238E27FC236}">
                <a16:creationId xmlns:a16="http://schemas.microsoft.com/office/drawing/2014/main" id="{9B883341-D94D-4168-A1C6-E390A26E0DF6}"/>
              </a:ext>
            </a:extLst>
          </p:cNvPr>
          <p:cNvSpPr txBox="1">
            <a:spLocks noChangeArrowheads="1"/>
          </p:cNvSpPr>
          <p:nvPr/>
        </p:nvSpPr>
        <p:spPr bwMode="auto">
          <a:xfrm>
            <a:off x="1371600" y="4267200"/>
            <a:ext cx="3028950" cy="2130425"/>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Morning-Glory Disc</a:t>
            </a:r>
          </a:p>
          <a:p>
            <a:pPr eaLnBrk="1" hangingPunct="1">
              <a:spcBef>
                <a:spcPct val="0"/>
              </a:spcBef>
              <a:buClrTx/>
              <a:buSzTx/>
              <a:buFontTx/>
              <a:buNone/>
            </a:pPr>
            <a:r>
              <a:rPr lang="en-US" altLang="en-US" sz="1200"/>
              <a:t>--DFE reveals:</a:t>
            </a:r>
          </a:p>
          <a:p>
            <a:pPr eaLnBrk="1" hangingPunct="1">
              <a:spcBef>
                <a:spcPct val="0"/>
              </a:spcBef>
              <a:buClrTx/>
              <a:buSzTx/>
              <a:buFontTx/>
              <a:buNone/>
            </a:pPr>
            <a:r>
              <a:rPr lang="en-US" altLang="en-US" sz="1200"/>
              <a:t>  1) A funnel-shaped…</a:t>
            </a:r>
            <a:r>
              <a:rPr lang="en-US" altLang="en-US" sz="1200" b="1">
                <a:solidFill>
                  <a:srgbClr val="0000FF"/>
                </a:solidFill>
              </a:rPr>
              <a:t>excavation</a:t>
            </a:r>
            <a:endParaRPr lang="en-US" altLang="en-US" sz="1200"/>
          </a:p>
          <a:p>
            <a:pPr eaLnBrk="1" hangingPunct="1">
              <a:spcBef>
                <a:spcPct val="0"/>
              </a:spcBef>
              <a:buClrTx/>
              <a:buSzTx/>
              <a:buFontTx/>
              <a:buNone/>
            </a:pPr>
            <a:r>
              <a:rPr lang="en-US" altLang="en-US" sz="1200"/>
              <a:t>  2) Number of vessels crossing the rim</a:t>
            </a:r>
          </a:p>
          <a:p>
            <a:pPr eaLnBrk="1" hangingPunct="1">
              <a:spcBef>
                <a:spcPct val="0"/>
              </a:spcBef>
              <a:buClrTx/>
              <a:buSzTx/>
              <a:buFontTx/>
              <a:buNone/>
            </a:pPr>
            <a:r>
              <a:rPr lang="en-US" altLang="en-US" sz="1200"/>
              <a:t>    seems abnormally…</a:t>
            </a:r>
            <a:r>
              <a:rPr lang="en-US" altLang="en-US" sz="1200" b="1">
                <a:solidFill>
                  <a:srgbClr val="0000FF"/>
                </a:solidFill>
              </a:rPr>
              <a:t>high</a:t>
            </a:r>
            <a:r>
              <a:rPr lang="en-US" altLang="en-US" sz="1200"/>
              <a:t> </a:t>
            </a:r>
            <a:endParaRPr lang="en-US" altLang="en-US" sz="1200" b="1">
              <a:solidFill>
                <a:srgbClr val="0000FF"/>
              </a:solidFill>
            </a:endParaRPr>
          </a:p>
          <a:p>
            <a:pPr eaLnBrk="1" hangingPunct="1">
              <a:spcBef>
                <a:spcPct val="0"/>
              </a:spcBef>
              <a:buClrTx/>
              <a:buSzTx/>
              <a:buFontTx/>
              <a:buNone/>
            </a:pPr>
            <a:r>
              <a:rPr lang="en-US" altLang="en-US" sz="1200"/>
              <a:t>--Tissue is…</a:t>
            </a:r>
            <a:r>
              <a:rPr lang="en-US" altLang="en-US" sz="1200" b="1">
                <a:solidFill>
                  <a:srgbClr val="0000FF"/>
                </a:solidFill>
              </a:rPr>
              <a:t>contractile</a:t>
            </a:r>
            <a:r>
              <a:rPr lang="en-US" altLang="en-US" sz="1200"/>
              <a:t>, so cup seems</a:t>
            </a:r>
          </a:p>
          <a:p>
            <a:pPr eaLnBrk="1" hangingPunct="1">
              <a:spcBef>
                <a:spcPct val="0"/>
              </a:spcBef>
              <a:buClrTx/>
              <a:buSzTx/>
              <a:buFontTx/>
              <a:buNone/>
            </a:pPr>
            <a:r>
              <a:rPr lang="en-US" altLang="en-US" sz="1200"/>
              <a:t>  to…</a:t>
            </a:r>
            <a:r>
              <a:rPr lang="en-US" altLang="en-US" sz="1200" b="1">
                <a:solidFill>
                  <a:srgbClr val="0000FF"/>
                </a:solidFill>
              </a:rPr>
              <a:t>open </a:t>
            </a:r>
            <a:r>
              <a:rPr lang="en-US" altLang="en-US" sz="1200">
                <a:solidFill>
                  <a:srgbClr val="0000FF"/>
                </a:solidFill>
              </a:rPr>
              <a:t>and</a:t>
            </a:r>
            <a:r>
              <a:rPr lang="en-US" altLang="en-US" sz="1200" b="1">
                <a:solidFill>
                  <a:srgbClr val="0000FF"/>
                </a:solidFill>
              </a:rPr>
              <a:t> close</a:t>
            </a:r>
            <a:r>
              <a:rPr lang="en-US" altLang="en-US" sz="1200"/>
              <a:t> (like its namesake,  </a:t>
            </a:r>
          </a:p>
          <a:p>
            <a:pPr eaLnBrk="1" hangingPunct="1">
              <a:spcBef>
                <a:spcPct val="0"/>
              </a:spcBef>
              <a:buClrTx/>
              <a:buSzTx/>
              <a:buFontTx/>
              <a:buNone/>
            </a:pPr>
            <a:r>
              <a:rPr lang="en-US" altLang="en-US" sz="1200"/>
              <a:t>  the morning-glory flower)</a:t>
            </a:r>
          </a:p>
          <a:p>
            <a:pPr eaLnBrk="1" hangingPunct="1">
              <a:spcBef>
                <a:spcPct val="0"/>
              </a:spcBef>
              <a:buClrTx/>
              <a:buSzTx/>
              <a:buFontTx/>
              <a:buNone/>
            </a:pPr>
            <a:r>
              <a:rPr lang="en-US" altLang="en-US" sz="1200"/>
              <a:t>--VA usually…</a:t>
            </a:r>
            <a:r>
              <a:rPr lang="en-US" altLang="en-US" sz="1200" b="1">
                <a:solidFill>
                  <a:srgbClr val="0000FF"/>
                </a:solidFill>
              </a:rPr>
              <a:t>20/200</a:t>
            </a:r>
            <a:r>
              <a:rPr lang="en-US" altLang="en-US" sz="1200"/>
              <a:t>, but can be…</a:t>
            </a:r>
          </a:p>
          <a:p>
            <a:pPr eaLnBrk="1" hangingPunct="1">
              <a:spcBef>
                <a:spcPct val="0"/>
              </a:spcBef>
              <a:buClrTx/>
              <a:buSzTx/>
              <a:buFontTx/>
              <a:buNone/>
            </a:pPr>
            <a:r>
              <a:rPr lang="en-US" altLang="en-US" sz="1200"/>
              <a:t>   </a:t>
            </a:r>
            <a:r>
              <a:rPr lang="en-US" altLang="en-US" sz="1200" b="1">
                <a:solidFill>
                  <a:srgbClr val="0000FF"/>
                </a:solidFill>
              </a:rPr>
              <a:t>20/20&lt;-&gt;NLP</a:t>
            </a:r>
          </a:p>
          <a:p>
            <a:pPr eaLnBrk="1" hangingPunct="1">
              <a:spcBef>
                <a:spcPct val="0"/>
              </a:spcBef>
              <a:buClrTx/>
              <a:buSzTx/>
              <a:buFontTx/>
              <a:buNone/>
            </a:pPr>
            <a:r>
              <a:rPr lang="en-US" altLang="en-US" sz="1200"/>
              <a:t>--1/3 develop…</a:t>
            </a:r>
            <a:r>
              <a:rPr lang="en-US" altLang="en-US" sz="1200" b="1">
                <a:solidFill>
                  <a:srgbClr val="0000FF"/>
                </a:solidFill>
              </a:rPr>
              <a:t>serous RD</a:t>
            </a:r>
          </a:p>
        </p:txBody>
      </p:sp>
      <p:sp>
        <p:nvSpPr>
          <p:cNvPr id="59401" name="Text Box 10">
            <a:extLst>
              <a:ext uri="{FF2B5EF4-FFF2-40B4-BE49-F238E27FC236}">
                <a16:creationId xmlns:a16="http://schemas.microsoft.com/office/drawing/2014/main" id="{BADECFC8-9AE4-405F-9201-0809E129D5BB}"/>
              </a:ext>
            </a:extLst>
          </p:cNvPr>
          <p:cNvSpPr txBox="1">
            <a:spLocks noChangeArrowheads="1"/>
          </p:cNvSpPr>
          <p:nvPr/>
        </p:nvSpPr>
        <p:spPr bwMode="auto">
          <a:xfrm>
            <a:off x="5410200" y="1687513"/>
            <a:ext cx="3606800" cy="669925"/>
          </a:xfrm>
          <a:prstGeom prst="rect">
            <a:avLst/>
          </a:prstGeom>
          <a:solidFill>
            <a:srgbClr val="FFFF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Megalopapilla</a:t>
            </a:r>
          </a:p>
          <a:p>
            <a:pPr eaLnBrk="1" hangingPunct="1">
              <a:spcBef>
                <a:spcPct val="0"/>
              </a:spcBef>
              <a:buClrTx/>
              <a:buSzTx/>
              <a:buFontTx/>
              <a:buNone/>
            </a:pPr>
            <a:r>
              <a:rPr lang="en-US" altLang="en-US" sz="1200"/>
              <a:t>1) Abnormally large diameter of…</a:t>
            </a:r>
            <a:r>
              <a:rPr lang="en-US" altLang="en-US" sz="1200" b="1">
                <a:solidFill>
                  <a:srgbClr val="0000FF"/>
                </a:solidFill>
              </a:rPr>
              <a:t>disc </a:t>
            </a:r>
            <a:r>
              <a:rPr lang="en-US" altLang="en-US" sz="1200">
                <a:solidFill>
                  <a:srgbClr val="0000FF"/>
                </a:solidFill>
              </a:rPr>
              <a:t>and</a:t>
            </a:r>
            <a:r>
              <a:rPr lang="en-US" altLang="en-US" sz="1200" b="1">
                <a:solidFill>
                  <a:srgbClr val="0000FF"/>
                </a:solidFill>
              </a:rPr>
              <a:t> cup</a:t>
            </a:r>
          </a:p>
          <a:p>
            <a:pPr eaLnBrk="1" hangingPunct="1">
              <a:spcBef>
                <a:spcPct val="0"/>
              </a:spcBef>
              <a:buClrTx/>
              <a:buSzTx/>
              <a:buFontTx/>
              <a:buNone/>
            </a:pPr>
            <a:r>
              <a:rPr lang="en-US" altLang="en-US" sz="1200"/>
              <a:t>2) VF testing may reveal an…</a:t>
            </a:r>
            <a:r>
              <a:rPr lang="en-US" altLang="en-US" sz="1200" b="1">
                <a:solidFill>
                  <a:srgbClr val="0000FF"/>
                </a:solidFill>
              </a:rPr>
              <a:t>enlarged blind spot</a:t>
            </a:r>
          </a:p>
        </p:txBody>
      </p:sp>
      <p:sp>
        <p:nvSpPr>
          <p:cNvPr id="59402" name="Text Box 11">
            <a:extLst>
              <a:ext uri="{FF2B5EF4-FFF2-40B4-BE49-F238E27FC236}">
                <a16:creationId xmlns:a16="http://schemas.microsoft.com/office/drawing/2014/main" id="{C3C7BE27-8991-410C-A3C4-64DFE442D7D9}"/>
              </a:ext>
            </a:extLst>
          </p:cNvPr>
          <p:cNvSpPr txBox="1">
            <a:spLocks noChangeArrowheads="1"/>
          </p:cNvSpPr>
          <p:nvPr/>
        </p:nvSpPr>
        <p:spPr bwMode="auto">
          <a:xfrm>
            <a:off x="4648200" y="2576513"/>
            <a:ext cx="3522663" cy="862012"/>
          </a:xfrm>
          <a:prstGeom prst="rect">
            <a:avLst/>
          </a:prstGeom>
          <a:solidFill>
            <a:srgbClr val="FFC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Myelinated RNFL</a:t>
            </a:r>
          </a:p>
          <a:p>
            <a:pPr eaLnBrk="1" hangingPunct="1">
              <a:spcBef>
                <a:spcPct val="0"/>
              </a:spcBef>
              <a:buClrTx/>
              <a:buSzTx/>
              <a:buFontTx/>
              <a:buNone/>
            </a:pPr>
            <a:r>
              <a:rPr lang="en-US" altLang="en-US" sz="1200"/>
              <a:t>1) Myelin normally ends at the…</a:t>
            </a:r>
            <a:r>
              <a:rPr lang="en-US" altLang="en-US" sz="1200" b="1">
                <a:solidFill>
                  <a:srgbClr val="0000FF"/>
                </a:solidFill>
              </a:rPr>
              <a:t>lamina cribrosa</a:t>
            </a:r>
          </a:p>
          <a:p>
            <a:pPr eaLnBrk="1" hangingPunct="1">
              <a:spcBef>
                <a:spcPct val="0"/>
              </a:spcBef>
              <a:buClrTx/>
              <a:buSzTx/>
              <a:buFontTx/>
              <a:buNone/>
            </a:pPr>
            <a:r>
              <a:rPr lang="en-US" altLang="en-US" sz="1200"/>
              <a:t>2) Can be…</a:t>
            </a:r>
            <a:r>
              <a:rPr lang="en-US" altLang="en-US" sz="1200" b="1">
                <a:solidFill>
                  <a:srgbClr val="0000FF"/>
                </a:solidFill>
              </a:rPr>
              <a:t>patchy</a:t>
            </a:r>
            <a:r>
              <a:rPr lang="en-US" altLang="en-US" sz="1200"/>
              <a:t> </a:t>
            </a:r>
            <a:r>
              <a:rPr lang="en-US" altLang="en-US" sz="1200">
                <a:solidFill>
                  <a:srgbClr val="0000FF"/>
                </a:solidFill>
              </a:rPr>
              <a:t>and</a:t>
            </a:r>
            <a:r>
              <a:rPr lang="en-US" altLang="en-US" sz="1200"/>
              <a:t> </a:t>
            </a:r>
            <a:r>
              <a:rPr lang="en-US" altLang="en-US" sz="1200" b="1">
                <a:solidFill>
                  <a:srgbClr val="0000FF"/>
                </a:solidFill>
              </a:rPr>
              <a:t>discontinuous</a:t>
            </a:r>
          </a:p>
          <a:p>
            <a:pPr eaLnBrk="1" hangingPunct="1">
              <a:spcBef>
                <a:spcPct val="0"/>
              </a:spcBef>
              <a:buClrTx/>
              <a:buSzTx/>
              <a:buFontTx/>
              <a:buNone/>
            </a:pPr>
            <a:r>
              <a:rPr lang="en-US" altLang="en-US" sz="1200"/>
              <a:t>3) Corresponding VF has an…</a:t>
            </a:r>
            <a:r>
              <a:rPr lang="en-US" altLang="en-US" sz="1200" b="1">
                <a:solidFill>
                  <a:srgbClr val="0000FF"/>
                </a:solidFill>
              </a:rPr>
              <a:t>absolute</a:t>
            </a:r>
            <a:r>
              <a:rPr lang="en-US" altLang="en-US" sz="1200"/>
              <a:t> scotoma</a:t>
            </a:r>
          </a:p>
        </p:txBody>
      </p:sp>
      <p:sp>
        <p:nvSpPr>
          <p:cNvPr id="59403" name="Text Box 12">
            <a:extLst>
              <a:ext uri="{FF2B5EF4-FFF2-40B4-BE49-F238E27FC236}">
                <a16:creationId xmlns:a16="http://schemas.microsoft.com/office/drawing/2014/main" id="{1CC6BEC2-3EE0-4FB5-8520-45B5F46B6230}"/>
              </a:ext>
            </a:extLst>
          </p:cNvPr>
          <p:cNvSpPr txBox="1">
            <a:spLocks noChangeArrowheads="1"/>
          </p:cNvSpPr>
          <p:nvPr/>
        </p:nvSpPr>
        <p:spPr bwMode="auto">
          <a:xfrm>
            <a:off x="5257800" y="3760788"/>
            <a:ext cx="3424238" cy="1231900"/>
          </a:xfrm>
          <a:prstGeom prst="rect">
            <a:avLst/>
          </a:prstGeom>
          <a:solidFill>
            <a:srgbClr val="CCFF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dirty="0"/>
              <a:t>Optic Nerve Hypoplasia</a:t>
            </a:r>
          </a:p>
          <a:p>
            <a:pPr eaLnBrk="1" hangingPunct="1">
              <a:spcBef>
                <a:spcPct val="0"/>
              </a:spcBef>
              <a:buClrTx/>
              <a:buSzTx/>
              <a:buFontTx/>
              <a:buNone/>
            </a:pPr>
            <a:r>
              <a:rPr lang="en-US" altLang="en-US" sz="1200" dirty="0"/>
              <a:t>1) Abnormally low</a:t>
            </a:r>
            <a:r>
              <a:rPr lang="en-US" altLang="en-US" sz="1200" b="1" dirty="0">
                <a:solidFill>
                  <a:srgbClr val="0000FF"/>
                </a:solidFill>
              </a:rPr>
              <a:t> </a:t>
            </a:r>
            <a:r>
              <a:rPr lang="en-US" altLang="en-US" sz="1200" dirty="0"/>
              <a:t>number of…</a:t>
            </a:r>
            <a:r>
              <a:rPr lang="en-US" altLang="en-US" sz="1200" b="1" dirty="0">
                <a:solidFill>
                  <a:srgbClr val="0000FF"/>
                </a:solidFill>
              </a:rPr>
              <a:t>axons</a:t>
            </a:r>
          </a:p>
          <a:p>
            <a:pPr eaLnBrk="1" hangingPunct="1">
              <a:spcBef>
                <a:spcPct val="0"/>
              </a:spcBef>
              <a:buClrTx/>
              <a:buSzTx/>
              <a:buFontTx/>
              <a:buNone/>
            </a:pPr>
            <a:r>
              <a:rPr lang="en-US" altLang="en-US" sz="1200" dirty="0"/>
              <a:t>2) DFE: Small pale disc with…</a:t>
            </a:r>
            <a:r>
              <a:rPr lang="en-US" altLang="en-US" sz="1200" b="1" dirty="0">
                <a:solidFill>
                  <a:srgbClr val="0000FF"/>
                </a:solidFill>
              </a:rPr>
              <a:t>double ring </a:t>
            </a:r>
            <a:r>
              <a:rPr lang="en-US" altLang="en-US" sz="1200" dirty="0"/>
              <a:t>sign</a:t>
            </a:r>
          </a:p>
          <a:p>
            <a:pPr eaLnBrk="1" hangingPunct="1">
              <a:spcBef>
                <a:spcPct val="0"/>
              </a:spcBef>
              <a:buClrTx/>
              <a:buSzTx/>
              <a:buFontTx/>
              <a:buNone/>
            </a:pPr>
            <a:r>
              <a:rPr lang="en-US" altLang="en-US" sz="1200" dirty="0"/>
              <a:t>3) VA…</a:t>
            </a:r>
            <a:r>
              <a:rPr lang="en-US" altLang="en-US" sz="1200" b="1" dirty="0">
                <a:solidFill>
                  <a:srgbClr val="0000FF"/>
                </a:solidFill>
              </a:rPr>
              <a:t>20/15&lt;-&gt;NLP</a:t>
            </a:r>
          </a:p>
          <a:p>
            <a:pPr eaLnBrk="1" hangingPunct="1">
              <a:spcBef>
                <a:spcPct val="0"/>
              </a:spcBef>
              <a:buClrTx/>
              <a:buSzTx/>
              <a:buFontTx/>
              <a:buNone/>
            </a:pPr>
            <a:r>
              <a:rPr lang="en-US" altLang="en-US" sz="1200" dirty="0"/>
              <a:t>4) VF defects…</a:t>
            </a:r>
            <a:r>
              <a:rPr lang="en-US" altLang="en-US" sz="1200" b="1" dirty="0">
                <a:solidFill>
                  <a:srgbClr val="0000FF"/>
                </a:solidFill>
              </a:rPr>
              <a:t>invariably present</a:t>
            </a:r>
          </a:p>
          <a:p>
            <a:pPr eaLnBrk="1" hangingPunct="1">
              <a:spcBef>
                <a:spcPct val="0"/>
              </a:spcBef>
              <a:buClrTx/>
              <a:buSzTx/>
              <a:buFontTx/>
              <a:buNone/>
            </a:pPr>
            <a:r>
              <a:rPr lang="en-US" altLang="en-US" sz="1200" dirty="0"/>
              <a:t>5) Remember the…</a:t>
            </a:r>
            <a:r>
              <a:rPr lang="en-US" altLang="en-US" sz="1200" b="1" dirty="0">
                <a:solidFill>
                  <a:srgbClr val="0000FF"/>
                </a:solidFill>
              </a:rPr>
              <a:t>4 D’s</a:t>
            </a:r>
            <a:r>
              <a:rPr lang="en-US" altLang="en-US" sz="1200" dirty="0"/>
              <a:t> </a:t>
            </a:r>
          </a:p>
        </p:txBody>
      </p:sp>
      <p:sp>
        <p:nvSpPr>
          <p:cNvPr id="59404" name="Text Box 13">
            <a:extLst>
              <a:ext uri="{FF2B5EF4-FFF2-40B4-BE49-F238E27FC236}">
                <a16:creationId xmlns:a16="http://schemas.microsoft.com/office/drawing/2014/main" id="{472D64AC-632D-419E-BAB2-A8B709210D0D}"/>
              </a:ext>
            </a:extLst>
          </p:cNvPr>
          <p:cNvSpPr txBox="1">
            <a:spLocks noChangeArrowheads="1"/>
          </p:cNvSpPr>
          <p:nvPr/>
        </p:nvSpPr>
        <p:spPr bwMode="auto">
          <a:xfrm>
            <a:off x="4800600" y="5257800"/>
            <a:ext cx="4216400" cy="1231106"/>
          </a:xfrm>
          <a:prstGeom prst="rect">
            <a:avLst/>
          </a:prstGeom>
          <a:solidFill>
            <a:srgbClr val="FFCC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dirty="0"/>
              <a:t>Tilted-Disc Syndrome</a:t>
            </a:r>
            <a:r>
              <a:rPr lang="en-US" altLang="en-US" sz="1400" dirty="0">
                <a:solidFill>
                  <a:srgbClr val="0000FF"/>
                </a:solidFill>
              </a:rPr>
              <a:t> </a:t>
            </a:r>
            <a:r>
              <a:rPr lang="en-US" altLang="en-US" sz="1400" dirty="0">
                <a:solidFill>
                  <a:srgbClr val="0000FF"/>
                </a:solidFill>
                <a:latin typeface="Segoe Script" panose="030B0504020000000003" pitchFamily="66" charset="0"/>
              </a:rPr>
              <a:t>aka…</a:t>
            </a:r>
            <a:endParaRPr lang="en-US" altLang="en-US" sz="1400" b="1" dirty="0"/>
          </a:p>
          <a:p>
            <a:pPr eaLnBrk="1" hangingPunct="1">
              <a:spcBef>
                <a:spcPct val="0"/>
              </a:spcBef>
              <a:buClrTx/>
              <a:buSzTx/>
              <a:buFontTx/>
              <a:buNone/>
            </a:pPr>
            <a:r>
              <a:rPr lang="en-US" altLang="en-US" sz="1200" dirty="0">
                <a:solidFill>
                  <a:srgbClr val="FFCC99"/>
                </a:solidFill>
              </a:rPr>
              <a:t>1) Superior pole appears…</a:t>
            </a:r>
            <a:r>
              <a:rPr lang="en-US" altLang="en-US" sz="1200" b="1" dirty="0">
                <a:solidFill>
                  <a:srgbClr val="FFCC99"/>
                </a:solidFill>
              </a:rPr>
              <a:t>elevated</a:t>
            </a:r>
            <a:r>
              <a:rPr lang="en-US" altLang="en-US" sz="1200" dirty="0">
                <a:solidFill>
                  <a:srgbClr val="FFCC99"/>
                </a:solidFill>
              </a:rPr>
              <a:t>, inferior… </a:t>
            </a:r>
            <a:r>
              <a:rPr lang="en-US" altLang="en-US" sz="1200" b="1" dirty="0">
                <a:solidFill>
                  <a:srgbClr val="FFCC99"/>
                </a:solidFill>
              </a:rPr>
              <a:t>recessed</a:t>
            </a:r>
          </a:p>
          <a:p>
            <a:pPr eaLnBrk="1" hangingPunct="1">
              <a:spcBef>
                <a:spcPct val="0"/>
              </a:spcBef>
              <a:buClrTx/>
              <a:buSzTx/>
              <a:buFontTx/>
              <a:buNone/>
            </a:pPr>
            <a:r>
              <a:rPr lang="en-US" altLang="en-US" sz="1200" dirty="0">
                <a:solidFill>
                  <a:srgbClr val="FFCC99"/>
                </a:solidFill>
              </a:rPr>
              <a:t>2) Associated with…</a:t>
            </a:r>
            <a:r>
              <a:rPr lang="en-US" altLang="en-US" sz="1200" b="1" dirty="0">
                <a:solidFill>
                  <a:srgbClr val="FFCC99"/>
                </a:solidFill>
              </a:rPr>
              <a:t>situs inversus</a:t>
            </a:r>
            <a:r>
              <a:rPr lang="en-US" altLang="en-US" sz="1200" dirty="0">
                <a:solidFill>
                  <a:srgbClr val="FFCC99"/>
                </a:solidFill>
              </a:rPr>
              <a:t> of retinal vessels</a:t>
            </a:r>
          </a:p>
          <a:p>
            <a:pPr eaLnBrk="1" hangingPunct="1">
              <a:spcBef>
                <a:spcPct val="0"/>
              </a:spcBef>
              <a:buClrTx/>
              <a:buSzTx/>
              <a:buFontTx/>
              <a:buNone/>
            </a:pPr>
            <a:r>
              <a:rPr lang="en-US" altLang="en-US" sz="1200" dirty="0">
                <a:solidFill>
                  <a:srgbClr val="FFCC99"/>
                </a:solidFill>
              </a:rPr>
              <a:t>3) Fundus abnormality produces… </a:t>
            </a:r>
            <a:r>
              <a:rPr lang="en-US" altLang="en-US" sz="1200" b="1" dirty="0">
                <a:solidFill>
                  <a:srgbClr val="FFCC99"/>
                </a:solidFill>
              </a:rPr>
              <a:t>myopic </a:t>
            </a:r>
            <a:r>
              <a:rPr lang="en-US" altLang="en-US" sz="1200" b="1" dirty="0" err="1">
                <a:solidFill>
                  <a:srgbClr val="FFCC99"/>
                </a:solidFill>
              </a:rPr>
              <a:t>astigm</a:t>
            </a:r>
            <a:endParaRPr lang="en-US" altLang="en-US" sz="1200" b="1" dirty="0">
              <a:solidFill>
                <a:srgbClr val="FFCC99"/>
              </a:solidFill>
            </a:endParaRPr>
          </a:p>
          <a:p>
            <a:pPr eaLnBrk="1" hangingPunct="1">
              <a:spcBef>
                <a:spcPct val="0"/>
              </a:spcBef>
              <a:buClrTx/>
              <a:buSzTx/>
              <a:buFontTx/>
              <a:buNone/>
            </a:pPr>
            <a:r>
              <a:rPr lang="en-US" altLang="en-US" sz="1200" dirty="0">
                <a:solidFill>
                  <a:srgbClr val="FFCC99"/>
                </a:solidFill>
              </a:rPr>
              <a:t>4) VF testing reveals…</a:t>
            </a:r>
            <a:r>
              <a:rPr lang="en-US" altLang="en-US" sz="1200" b="1" dirty="0">
                <a:solidFill>
                  <a:srgbClr val="FFCC99"/>
                </a:solidFill>
              </a:rPr>
              <a:t>bitemporal hemianopia</a:t>
            </a:r>
            <a:r>
              <a:rPr lang="en-US" altLang="en-US" sz="1200" dirty="0">
                <a:solidFill>
                  <a:srgbClr val="FFCC99"/>
                </a:solidFill>
              </a:rPr>
              <a:t> that </a:t>
            </a:r>
            <a:r>
              <a:rPr lang="en-US" altLang="en-US" sz="1200" dirty="0" err="1">
                <a:solidFill>
                  <a:srgbClr val="FFCC99"/>
                </a:solidFill>
              </a:rPr>
              <a:t>doesn’t</a:t>
            </a:r>
            <a:r>
              <a:rPr lang="en-US" altLang="en-US" sz="1200" b="1" dirty="0" err="1">
                <a:solidFill>
                  <a:srgbClr val="FFCC99"/>
                </a:solidFill>
              </a:rPr>
              <a:t>with</a:t>
            </a:r>
            <a:r>
              <a:rPr lang="en-US" altLang="en-US" sz="1200" b="1" dirty="0">
                <a:solidFill>
                  <a:srgbClr val="FFCC99"/>
                </a:solidFill>
              </a:rPr>
              <a:t> refract</a:t>
            </a:r>
          </a:p>
        </p:txBody>
      </p:sp>
      <p:sp>
        <p:nvSpPr>
          <p:cNvPr id="59405" name="Rectangle 14">
            <a:extLst>
              <a:ext uri="{FF2B5EF4-FFF2-40B4-BE49-F238E27FC236}">
                <a16:creationId xmlns:a16="http://schemas.microsoft.com/office/drawing/2014/main" id="{E4BFDBC9-8BCA-4DAB-9105-CF9D17BE35DB}"/>
              </a:ext>
            </a:extLst>
          </p:cNvPr>
          <p:cNvSpPr>
            <a:spLocks noChangeArrowheads="1"/>
          </p:cNvSpPr>
          <p:nvPr/>
        </p:nvSpPr>
        <p:spPr bwMode="auto">
          <a:xfrm>
            <a:off x="457200" y="122238"/>
            <a:ext cx="7543800" cy="8683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b"/>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ct val="85000"/>
              </a:lnSpc>
              <a:spcBef>
                <a:spcPct val="0"/>
              </a:spcBef>
              <a:buClrTx/>
              <a:buSzTx/>
              <a:buFontTx/>
              <a:buNone/>
            </a:pPr>
            <a:r>
              <a:rPr lang="en-US" altLang="en-US" sz="3200" b="1" dirty="0">
                <a:solidFill>
                  <a:schemeClr val="tx2"/>
                </a:solidFill>
              </a:rPr>
              <a:t>Developmental Abnormalities of the Optic Nerve Head</a:t>
            </a:r>
            <a:endParaRPr lang="en-US" altLang="en-US" sz="3200" dirty="0">
              <a:solidFill>
                <a:schemeClr val="tx2"/>
              </a:solidFill>
            </a:endParaRPr>
          </a:p>
        </p:txBody>
      </p:sp>
      <p:sp>
        <p:nvSpPr>
          <p:cNvPr id="59408" name="Slide Number Placeholder 1">
            <a:extLst>
              <a:ext uri="{FF2B5EF4-FFF2-40B4-BE49-F238E27FC236}">
                <a16:creationId xmlns:a16="http://schemas.microsoft.com/office/drawing/2014/main" id="{DFD54901-5053-4374-984D-601FBF2FFDD6}"/>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F56AB50B-9C17-44F0-8E2E-774FB436788B}" type="slidenum">
              <a:rPr lang="en-US" altLang="en-US" sz="1000"/>
              <a:pPr>
                <a:spcBef>
                  <a:spcPct val="0"/>
                </a:spcBef>
                <a:buClrTx/>
                <a:buSzTx/>
                <a:buFontTx/>
                <a:buNone/>
              </a:pPr>
              <a:t>199</a:t>
            </a:fld>
            <a:endParaRPr lang="en-US" altLang="en-US" sz="1000"/>
          </a:p>
        </p:txBody>
      </p:sp>
      <p:sp>
        <p:nvSpPr>
          <p:cNvPr id="59409" name="Line 12">
            <a:extLst>
              <a:ext uri="{FF2B5EF4-FFF2-40B4-BE49-F238E27FC236}">
                <a16:creationId xmlns:a16="http://schemas.microsoft.com/office/drawing/2014/main" id="{68390234-820F-45C8-B19A-3052ED33DF11}"/>
              </a:ext>
            </a:extLst>
          </p:cNvPr>
          <p:cNvSpPr>
            <a:spLocks noChangeShapeType="1"/>
          </p:cNvSpPr>
          <p:nvPr/>
        </p:nvSpPr>
        <p:spPr bwMode="auto">
          <a:xfrm>
            <a:off x="3124200" y="2057400"/>
            <a:ext cx="381000" cy="22098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0" name="TextBox 19">
            <a:extLst>
              <a:ext uri="{FF2B5EF4-FFF2-40B4-BE49-F238E27FC236}">
                <a16:creationId xmlns:a16="http://schemas.microsoft.com/office/drawing/2014/main" id="{DC81C382-B0B9-4E0B-A399-4959D6EC05D0}"/>
              </a:ext>
            </a:extLst>
          </p:cNvPr>
          <p:cNvSpPr txBox="1"/>
          <p:nvPr/>
        </p:nvSpPr>
        <p:spPr>
          <a:xfrm>
            <a:off x="6519879" y="5545118"/>
            <a:ext cx="2466975" cy="523220"/>
          </a:xfrm>
          <a:prstGeom prst="rect">
            <a:avLst/>
          </a:prstGeom>
          <a:noFill/>
        </p:spPr>
        <p:txBody>
          <a:bodyPr wrap="square" rtlCol="0">
            <a:spAutoFit/>
          </a:bodyPr>
          <a:lstStyle/>
          <a:p>
            <a:r>
              <a:rPr lang="en-US" sz="1400" i="1" dirty="0"/>
              <a:t>By what eponymous name is tilted-disc syndrome known?</a:t>
            </a:r>
          </a:p>
        </p:txBody>
      </p:sp>
    </p:spTree>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8" name="Line 10">
            <a:extLst>
              <a:ext uri="{FF2B5EF4-FFF2-40B4-BE49-F238E27FC236}">
                <a16:creationId xmlns:a16="http://schemas.microsoft.com/office/drawing/2014/main" id="{D975B2E8-7D68-4591-88A0-65BCADB80D8D}"/>
              </a:ext>
            </a:extLst>
          </p:cNvPr>
          <p:cNvSpPr>
            <a:spLocks noChangeShapeType="1"/>
          </p:cNvSpPr>
          <p:nvPr/>
        </p:nvSpPr>
        <p:spPr bwMode="auto">
          <a:xfrm flipH="1">
            <a:off x="1600200" y="2057400"/>
            <a:ext cx="1524000" cy="3810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149" name="Line 12">
            <a:extLst>
              <a:ext uri="{FF2B5EF4-FFF2-40B4-BE49-F238E27FC236}">
                <a16:creationId xmlns:a16="http://schemas.microsoft.com/office/drawing/2014/main" id="{2B9FD34D-A8FD-45D2-B836-91B058142946}"/>
              </a:ext>
            </a:extLst>
          </p:cNvPr>
          <p:cNvSpPr>
            <a:spLocks noChangeShapeType="1"/>
          </p:cNvSpPr>
          <p:nvPr/>
        </p:nvSpPr>
        <p:spPr bwMode="auto">
          <a:xfrm>
            <a:off x="3124200" y="2057400"/>
            <a:ext cx="381000" cy="22098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150" name="Text Box 13">
            <a:extLst>
              <a:ext uri="{FF2B5EF4-FFF2-40B4-BE49-F238E27FC236}">
                <a16:creationId xmlns:a16="http://schemas.microsoft.com/office/drawing/2014/main" id="{2E79C319-1BC5-4127-8E15-B4EEB259E252}"/>
              </a:ext>
            </a:extLst>
          </p:cNvPr>
          <p:cNvSpPr txBox="1">
            <a:spLocks noChangeArrowheads="1"/>
          </p:cNvSpPr>
          <p:nvPr/>
        </p:nvSpPr>
        <p:spPr bwMode="auto">
          <a:xfrm>
            <a:off x="1357313" y="1524000"/>
            <a:ext cx="3511550" cy="4540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1400" i="1">
                <a:solidFill>
                  <a:srgbClr val="0000FF"/>
                </a:solidFill>
              </a:rPr>
              <a:t>These three are all secondary to abnormal</a:t>
            </a:r>
          </a:p>
          <a:p>
            <a:pPr algn="ctr" eaLnBrk="1" hangingPunct="1">
              <a:lnSpc>
                <a:spcPct val="85000"/>
              </a:lnSpc>
              <a:spcBef>
                <a:spcPct val="0"/>
              </a:spcBef>
              <a:buClrTx/>
              <a:buSzTx/>
              <a:buFontTx/>
              <a:buNone/>
            </a:pPr>
            <a:r>
              <a:rPr lang="en-US" altLang="en-US" sz="1400" i="1">
                <a:solidFill>
                  <a:srgbClr val="0000FF"/>
                </a:solidFill>
              </a:rPr>
              <a:t>closure of the embryonic optic fissure</a:t>
            </a:r>
          </a:p>
        </p:txBody>
      </p:sp>
      <p:sp>
        <p:nvSpPr>
          <p:cNvPr id="6151" name="Line 14">
            <a:extLst>
              <a:ext uri="{FF2B5EF4-FFF2-40B4-BE49-F238E27FC236}">
                <a16:creationId xmlns:a16="http://schemas.microsoft.com/office/drawing/2014/main" id="{7CC2B8A1-1EF1-48CE-8CE2-ADC97C0C8DEC}"/>
              </a:ext>
            </a:extLst>
          </p:cNvPr>
          <p:cNvSpPr>
            <a:spLocks noChangeShapeType="1"/>
          </p:cNvSpPr>
          <p:nvPr/>
        </p:nvSpPr>
        <p:spPr bwMode="auto">
          <a:xfrm flipH="1">
            <a:off x="2971800" y="2057400"/>
            <a:ext cx="152400" cy="14478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156" name="Text Box 20">
            <a:extLst>
              <a:ext uri="{FF2B5EF4-FFF2-40B4-BE49-F238E27FC236}">
                <a16:creationId xmlns:a16="http://schemas.microsoft.com/office/drawing/2014/main" id="{06D67543-4399-4182-A8C4-2AE49EC50E7E}"/>
              </a:ext>
            </a:extLst>
          </p:cNvPr>
          <p:cNvSpPr txBox="1">
            <a:spLocks noChangeArrowheads="1"/>
          </p:cNvSpPr>
          <p:nvPr/>
        </p:nvSpPr>
        <p:spPr bwMode="auto">
          <a:xfrm>
            <a:off x="76200" y="2514600"/>
            <a:ext cx="2757488" cy="852488"/>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Optic Nerve Coloboma</a:t>
            </a:r>
          </a:p>
          <a:p>
            <a:pPr eaLnBrk="1" hangingPunct="1">
              <a:spcBef>
                <a:spcPct val="0"/>
              </a:spcBef>
              <a:buClrTx/>
              <a:buSzTx/>
              <a:buFontTx/>
              <a:buNone/>
            </a:pPr>
            <a:r>
              <a:rPr lang="en-US" altLang="en-US" sz="1200">
                <a:solidFill>
                  <a:srgbClr val="CCECFF"/>
                </a:solidFill>
              </a:rPr>
              <a:t>1) May resemble… </a:t>
            </a:r>
            <a:r>
              <a:rPr lang="en-US" altLang="en-US" sz="1200" b="1">
                <a:solidFill>
                  <a:srgbClr val="CCECFF"/>
                </a:solidFill>
              </a:rPr>
              <a:t>deep cupping</a:t>
            </a:r>
          </a:p>
          <a:p>
            <a:pPr eaLnBrk="1" hangingPunct="1">
              <a:spcBef>
                <a:spcPct val="0"/>
              </a:spcBef>
              <a:buClrTx/>
              <a:buSzTx/>
              <a:buFontTx/>
              <a:buNone/>
            </a:pPr>
            <a:r>
              <a:rPr lang="en-US" altLang="en-US" sz="1200">
                <a:solidFill>
                  <a:srgbClr val="CCECFF"/>
                </a:solidFill>
              </a:rPr>
              <a:t>2) Can be… </a:t>
            </a:r>
            <a:r>
              <a:rPr lang="en-US" altLang="en-US" sz="1200" b="1">
                <a:solidFill>
                  <a:srgbClr val="CCECFF"/>
                </a:solidFill>
              </a:rPr>
              <a:t>bilateral, asymmetric</a:t>
            </a:r>
          </a:p>
          <a:p>
            <a:pPr eaLnBrk="1" hangingPunct="1">
              <a:spcBef>
                <a:spcPct val="0"/>
              </a:spcBef>
              <a:buClrTx/>
              <a:buSzTx/>
              <a:buFontTx/>
              <a:buNone/>
            </a:pPr>
            <a:r>
              <a:rPr lang="en-US" altLang="en-US" sz="1200">
                <a:solidFill>
                  <a:srgbClr val="CCECFF"/>
                </a:solidFill>
              </a:rPr>
              <a:t>3) Part of the…</a:t>
            </a:r>
            <a:r>
              <a:rPr lang="en-US" altLang="en-US" sz="1200" b="1">
                <a:solidFill>
                  <a:srgbClr val="CCECFF"/>
                </a:solidFill>
              </a:rPr>
              <a:t>CHARGE association</a:t>
            </a:r>
          </a:p>
        </p:txBody>
      </p:sp>
      <p:sp>
        <p:nvSpPr>
          <p:cNvPr id="6157" name="Text Box 21">
            <a:extLst>
              <a:ext uri="{FF2B5EF4-FFF2-40B4-BE49-F238E27FC236}">
                <a16:creationId xmlns:a16="http://schemas.microsoft.com/office/drawing/2014/main" id="{1E1B20C9-9F50-4638-8A24-9BF4BD147D7A}"/>
              </a:ext>
            </a:extLst>
          </p:cNvPr>
          <p:cNvSpPr txBox="1">
            <a:spLocks noChangeArrowheads="1"/>
          </p:cNvSpPr>
          <p:nvPr/>
        </p:nvSpPr>
        <p:spPr bwMode="auto">
          <a:xfrm>
            <a:off x="869950" y="3505200"/>
            <a:ext cx="2144713" cy="669925"/>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Optic Pit/Hole</a:t>
            </a:r>
          </a:p>
          <a:p>
            <a:pPr eaLnBrk="1" hangingPunct="1">
              <a:spcBef>
                <a:spcPct val="0"/>
              </a:spcBef>
              <a:buClrTx/>
              <a:buSzTx/>
              <a:buFontTx/>
              <a:buNone/>
            </a:pPr>
            <a:r>
              <a:rPr lang="en-US" altLang="en-US" sz="1200">
                <a:solidFill>
                  <a:srgbClr val="CCECFF"/>
                </a:solidFill>
              </a:rPr>
              <a:t>--Associated with </a:t>
            </a:r>
            <a:r>
              <a:rPr lang="en-US" altLang="en-US" sz="1200" b="1">
                <a:solidFill>
                  <a:srgbClr val="CCECFF"/>
                </a:solidFill>
              </a:rPr>
              <a:t>serous RD</a:t>
            </a:r>
          </a:p>
          <a:p>
            <a:pPr eaLnBrk="1" hangingPunct="1">
              <a:spcBef>
                <a:spcPct val="0"/>
              </a:spcBef>
              <a:buClrTx/>
              <a:buSzTx/>
              <a:buFontTx/>
              <a:buNone/>
            </a:pPr>
            <a:r>
              <a:rPr lang="en-US" altLang="en-US" sz="1200">
                <a:solidFill>
                  <a:srgbClr val="CCECFF"/>
                </a:solidFill>
              </a:rPr>
              <a:t>  in adulthood</a:t>
            </a:r>
          </a:p>
        </p:txBody>
      </p:sp>
      <p:sp>
        <p:nvSpPr>
          <p:cNvPr id="6158" name="Text Box 22">
            <a:extLst>
              <a:ext uri="{FF2B5EF4-FFF2-40B4-BE49-F238E27FC236}">
                <a16:creationId xmlns:a16="http://schemas.microsoft.com/office/drawing/2014/main" id="{9816774E-0764-44CE-9708-55344D45C75D}"/>
              </a:ext>
            </a:extLst>
          </p:cNvPr>
          <p:cNvSpPr txBox="1">
            <a:spLocks noChangeArrowheads="1"/>
          </p:cNvSpPr>
          <p:nvPr/>
        </p:nvSpPr>
        <p:spPr bwMode="auto">
          <a:xfrm>
            <a:off x="1371600" y="4267200"/>
            <a:ext cx="3048000" cy="2130425"/>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Morning-Glory Disc</a:t>
            </a:r>
          </a:p>
          <a:p>
            <a:pPr eaLnBrk="1" hangingPunct="1">
              <a:spcBef>
                <a:spcPct val="0"/>
              </a:spcBef>
              <a:buClrTx/>
              <a:buSzTx/>
              <a:buFontTx/>
              <a:buNone/>
            </a:pPr>
            <a:r>
              <a:rPr lang="en-US" altLang="en-US" sz="1200">
                <a:solidFill>
                  <a:srgbClr val="CCECFF"/>
                </a:solidFill>
              </a:rPr>
              <a:t>--DFE reveals:</a:t>
            </a:r>
          </a:p>
          <a:p>
            <a:pPr eaLnBrk="1" hangingPunct="1">
              <a:spcBef>
                <a:spcPct val="0"/>
              </a:spcBef>
              <a:buClrTx/>
              <a:buSzTx/>
              <a:buFontTx/>
              <a:buNone/>
            </a:pPr>
            <a:r>
              <a:rPr lang="en-US" altLang="en-US" sz="1200">
                <a:solidFill>
                  <a:srgbClr val="CCECFF"/>
                </a:solidFill>
              </a:rPr>
              <a:t>  1) Funnel-shaped…</a:t>
            </a:r>
          </a:p>
          <a:p>
            <a:pPr eaLnBrk="1" hangingPunct="1">
              <a:spcBef>
                <a:spcPct val="0"/>
              </a:spcBef>
              <a:buClrTx/>
              <a:buSzTx/>
              <a:buFontTx/>
              <a:buNone/>
            </a:pPr>
            <a:r>
              <a:rPr lang="en-US" altLang="en-US" sz="1200">
                <a:solidFill>
                  <a:srgbClr val="CCECFF"/>
                </a:solidFill>
              </a:rPr>
              <a:t>  2) Number of vessels crossing the rim</a:t>
            </a:r>
          </a:p>
          <a:p>
            <a:pPr eaLnBrk="1" hangingPunct="1">
              <a:spcBef>
                <a:spcPct val="0"/>
              </a:spcBef>
              <a:buClrTx/>
              <a:buSzTx/>
              <a:buFontTx/>
              <a:buNone/>
            </a:pPr>
            <a:r>
              <a:rPr lang="en-US" altLang="en-US" sz="1200">
                <a:solidFill>
                  <a:srgbClr val="CCECFF"/>
                </a:solidFill>
              </a:rPr>
              <a:t>    seems abnormally…</a:t>
            </a:r>
            <a:r>
              <a:rPr lang="en-US" altLang="en-US" sz="1200" b="1">
                <a:solidFill>
                  <a:srgbClr val="CCECFF"/>
                </a:solidFill>
              </a:rPr>
              <a:t>high</a:t>
            </a:r>
            <a:r>
              <a:rPr lang="en-US" altLang="en-US" sz="1200">
                <a:solidFill>
                  <a:srgbClr val="CCECFF"/>
                </a:solidFill>
              </a:rPr>
              <a:t> </a:t>
            </a:r>
            <a:endParaRPr lang="en-US" altLang="en-US" sz="1200" b="1">
              <a:solidFill>
                <a:srgbClr val="CCECFF"/>
              </a:solidFill>
            </a:endParaRPr>
          </a:p>
          <a:p>
            <a:pPr eaLnBrk="1" hangingPunct="1">
              <a:spcBef>
                <a:spcPct val="0"/>
              </a:spcBef>
              <a:buClrTx/>
              <a:buSzTx/>
              <a:buFontTx/>
              <a:buNone/>
            </a:pPr>
            <a:r>
              <a:rPr lang="en-US" altLang="en-US" sz="1200">
                <a:solidFill>
                  <a:srgbClr val="CCECFF"/>
                </a:solidFill>
              </a:rPr>
              <a:t>--Tissue is…</a:t>
            </a:r>
            <a:r>
              <a:rPr lang="en-US" altLang="en-US" sz="1200" b="1">
                <a:solidFill>
                  <a:srgbClr val="CCECFF"/>
                </a:solidFill>
              </a:rPr>
              <a:t>contractile</a:t>
            </a:r>
            <a:r>
              <a:rPr lang="en-US" altLang="en-US" sz="1200">
                <a:solidFill>
                  <a:srgbClr val="CCECFF"/>
                </a:solidFill>
              </a:rPr>
              <a:t>, so cup seems</a:t>
            </a:r>
          </a:p>
          <a:p>
            <a:pPr eaLnBrk="1" hangingPunct="1">
              <a:spcBef>
                <a:spcPct val="0"/>
              </a:spcBef>
              <a:buClrTx/>
              <a:buSzTx/>
              <a:buFontTx/>
              <a:buNone/>
            </a:pPr>
            <a:r>
              <a:rPr lang="en-US" altLang="en-US" sz="1200">
                <a:solidFill>
                  <a:srgbClr val="CCECFF"/>
                </a:solidFill>
              </a:rPr>
              <a:t>  to…</a:t>
            </a:r>
            <a:r>
              <a:rPr lang="en-US" altLang="en-US" sz="1200" b="1">
                <a:solidFill>
                  <a:srgbClr val="CCECFF"/>
                </a:solidFill>
              </a:rPr>
              <a:t>open and close</a:t>
            </a:r>
            <a:r>
              <a:rPr lang="en-US" altLang="en-US" sz="1200">
                <a:solidFill>
                  <a:srgbClr val="CCECFF"/>
                </a:solidFill>
              </a:rPr>
              <a:t> (like its namesake,  </a:t>
            </a:r>
          </a:p>
          <a:p>
            <a:pPr eaLnBrk="1" hangingPunct="1">
              <a:spcBef>
                <a:spcPct val="0"/>
              </a:spcBef>
              <a:buClrTx/>
              <a:buSzTx/>
              <a:buFontTx/>
              <a:buNone/>
            </a:pPr>
            <a:r>
              <a:rPr lang="en-US" altLang="en-US" sz="1200">
                <a:solidFill>
                  <a:srgbClr val="CCECFF"/>
                </a:solidFill>
              </a:rPr>
              <a:t>  the morning-glory flower)</a:t>
            </a:r>
          </a:p>
          <a:p>
            <a:pPr eaLnBrk="1" hangingPunct="1">
              <a:spcBef>
                <a:spcPct val="0"/>
              </a:spcBef>
              <a:buClrTx/>
              <a:buSzTx/>
              <a:buFontTx/>
              <a:buNone/>
            </a:pPr>
            <a:r>
              <a:rPr lang="en-US" altLang="en-US" sz="1200">
                <a:solidFill>
                  <a:srgbClr val="CCECFF"/>
                </a:solidFill>
              </a:rPr>
              <a:t>--VA usually…</a:t>
            </a:r>
            <a:r>
              <a:rPr lang="en-US" altLang="en-US" sz="1200" b="1">
                <a:solidFill>
                  <a:srgbClr val="CCECFF"/>
                </a:solidFill>
              </a:rPr>
              <a:t>20/200</a:t>
            </a:r>
            <a:r>
              <a:rPr lang="en-US" altLang="en-US" sz="1200">
                <a:solidFill>
                  <a:srgbClr val="CCECFF"/>
                </a:solidFill>
              </a:rPr>
              <a:t>, but can be…</a:t>
            </a:r>
          </a:p>
          <a:p>
            <a:pPr eaLnBrk="1" hangingPunct="1">
              <a:spcBef>
                <a:spcPct val="0"/>
              </a:spcBef>
              <a:buClrTx/>
              <a:buSzTx/>
              <a:buFontTx/>
              <a:buNone/>
            </a:pPr>
            <a:r>
              <a:rPr lang="en-US" altLang="en-US" sz="1200">
                <a:solidFill>
                  <a:srgbClr val="CCECFF"/>
                </a:solidFill>
              </a:rPr>
              <a:t>   </a:t>
            </a:r>
            <a:r>
              <a:rPr lang="en-US" altLang="en-US" sz="1200" b="1">
                <a:solidFill>
                  <a:srgbClr val="CCECFF"/>
                </a:solidFill>
              </a:rPr>
              <a:t>20/20&lt;-&gt;NLP</a:t>
            </a:r>
          </a:p>
          <a:p>
            <a:pPr eaLnBrk="1" hangingPunct="1">
              <a:spcBef>
                <a:spcPct val="0"/>
              </a:spcBef>
              <a:buClrTx/>
              <a:buSzTx/>
              <a:buFontTx/>
              <a:buNone/>
            </a:pPr>
            <a:r>
              <a:rPr lang="en-US" altLang="en-US" sz="1200">
                <a:solidFill>
                  <a:srgbClr val="CCECFF"/>
                </a:solidFill>
              </a:rPr>
              <a:t>--1/3 develop…</a:t>
            </a:r>
            <a:r>
              <a:rPr lang="en-US" altLang="en-US" sz="1200" b="1">
                <a:solidFill>
                  <a:srgbClr val="CCECFF"/>
                </a:solidFill>
              </a:rPr>
              <a:t>serous RD</a:t>
            </a:r>
          </a:p>
        </p:txBody>
      </p:sp>
      <p:sp>
        <p:nvSpPr>
          <p:cNvPr id="6159" name="Slide Number Placeholder 1">
            <a:extLst>
              <a:ext uri="{FF2B5EF4-FFF2-40B4-BE49-F238E27FC236}">
                <a16:creationId xmlns:a16="http://schemas.microsoft.com/office/drawing/2014/main" id="{7FCD747D-7F69-407B-87FA-92FBBB088DB1}"/>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AB945841-A344-4294-AD0F-C1DCF664A863}" type="slidenum">
              <a:rPr lang="en-US" altLang="en-US" sz="1000"/>
              <a:pPr>
                <a:spcBef>
                  <a:spcPct val="0"/>
                </a:spcBef>
                <a:buClrTx/>
                <a:buSzTx/>
                <a:buFontTx/>
                <a:buNone/>
              </a:pPr>
              <a:t>2</a:t>
            </a:fld>
            <a:endParaRPr lang="en-US" altLang="en-US" sz="1000"/>
          </a:p>
        </p:txBody>
      </p:sp>
      <p:sp>
        <p:nvSpPr>
          <p:cNvPr id="18" name="Rectangle 16">
            <a:extLst>
              <a:ext uri="{FF2B5EF4-FFF2-40B4-BE49-F238E27FC236}">
                <a16:creationId xmlns:a16="http://schemas.microsoft.com/office/drawing/2014/main" id="{B90621CB-7463-4FDE-849A-C3542ACF68EF}"/>
              </a:ext>
            </a:extLst>
          </p:cNvPr>
          <p:cNvSpPr>
            <a:spLocks noChangeArrowheads="1"/>
          </p:cNvSpPr>
          <p:nvPr/>
        </p:nvSpPr>
        <p:spPr bwMode="auto">
          <a:xfrm>
            <a:off x="457200" y="122238"/>
            <a:ext cx="7543800" cy="8683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b"/>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ct val="85000"/>
              </a:lnSpc>
              <a:spcBef>
                <a:spcPct val="0"/>
              </a:spcBef>
              <a:buClrTx/>
              <a:buSzTx/>
              <a:buFontTx/>
              <a:buNone/>
            </a:pPr>
            <a:r>
              <a:rPr lang="en-US" altLang="en-US" sz="3200" b="1" dirty="0">
                <a:solidFill>
                  <a:schemeClr val="tx2"/>
                </a:solidFill>
              </a:rPr>
              <a:t>Developmental Abnormalities of the Optic Nerve Head</a:t>
            </a:r>
            <a:endParaRPr lang="en-US" altLang="en-US" sz="3200" dirty="0">
              <a:solidFill>
                <a:schemeClr val="tx2"/>
              </a:solidFill>
            </a:endParaRPr>
          </a:p>
        </p:txBody>
      </p:sp>
    </p:spTree>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Line 12">
            <a:extLst>
              <a:ext uri="{FF2B5EF4-FFF2-40B4-BE49-F238E27FC236}">
                <a16:creationId xmlns:a16="http://schemas.microsoft.com/office/drawing/2014/main" id="{9D26D71F-D2E1-42D7-A307-64410E4570B7}"/>
              </a:ext>
            </a:extLst>
          </p:cNvPr>
          <p:cNvSpPr>
            <a:spLocks noChangeShapeType="1"/>
          </p:cNvSpPr>
          <p:nvPr/>
        </p:nvSpPr>
        <p:spPr bwMode="auto">
          <a:xfrm>
            <a:off x="3124200" y="2057400"/>
            <a:ext cx="381000" cy="22098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en-US"/>
          </a:p>
        </p:txBody>
      </p:sp>
      <p:sp>
        <p:nvSpPr>
          <p:cNvPr id="9" name="Line 14">
            <a:extLst>
              <a:ext uri="{FF2B5EF4-FFF2-40B4-BE49-F238E27FC236}">
                <a16:creationId xmlns:a16="http://schemas.microsoft.com/office/drawing/2014/main" id="{703FFBB4-4582-4B7A-9C7C-1322035BD416}"/>
              </a:ext>
            </a:extLst>
          </p:cNvPr>
          <p:cNvSpPr>
            <a:spLocks noChangeShapeType="1"/>
          </p:cNvSpPr>
          <p:nvPr/>
        </p:nvSpPr>
        <p:spPr bwMode="auto">
          <a:xfrm flipH="1">
            <a:off x="2971800" y="2057400"/>
            <a:ext cx="152400" cy="14478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en-US"/>
          </a:p>
        </p:txBody>
      </p:sp>
      <p:sp>
        <p:nvSpPr>
          <p:cNvPr id="10" name="Text Box 16">
            <a:extLst>
              <a:ext uri="{FF2B5EF4-FFF2-40B4-BE49-F238E27FC236}">
                <a16:creationId xmlns:a16="http://schemas.microsoft.com/office/drawing/2014/main" id="{D3051A17-010D-40D4-BF4D-52C361FFEBC8}"/>
              </a:ext>
            </a:extLst>
          </p:cNvPr>
          <p:cNvSpPr txBox="1">
            <a:spLocks noChangeArrowheads="1"/>
          </p:cNvSpPr>
          <p:nvPr/>
        </p:nvSpPr>
        <p:spPr bwMode="auto">
          <a:xfrm>
            <a:off x="4648200" y="2576513"/>
            <a:ext cx="3973513" cy="862012"/>
          </a:xfrm>
          <a:prstGeom prst="rect">
            <a:avLst/>
          </a:prstGeom>
          <a:solidFill>
            <a:srgbClr val="FFC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defRPr/>
            </a:pPr>
            <a:r>
              <a:rPr lang="en-US" altLang="en-US" sz="1400" b="1" dirty="0">
                <a:solidFill>
                  <a:schemeClr val="bg1">
                    <a:lumMod val="65000"/>
                  </a:schemeClr>
                </a:solidFill>
              </a:rPr>
              <a:t>Myelinated RNFL</a:t>
            </a:r>
          </a:p>
          <a:p>
            <a:pPr eaLnBrk="1" hangingPunct="1">
              <a:spcBef>
                <a:spcPct val="0"/>
              </a:spcBef>
              <a:buClrTx/>
              <a:buSzTx/>
              <a:buFontTx/>
              <a:buNone/>
              <a:defRPr/>
            </a:pPr>
            <a:r>
              <a:rPr lang="en-US" altLang="en-US" sz="1200" dirty="0">
                <a:solidFill>
                  <a:srgbClr val="FFCCFF"/>
                </a:solidFill>
              </a:rPr>
              <a:t>--Myelin normally starts at LGN, ends at lamina </a:t>
            </a:r>
            <a:r>
              <a:rPr lang="en-US" altLang="en-US" sz="1200" dirty="0" err="1">
                <a:solidFill>
                  <a:srgbClr val="FFCCFF"/>
                </a:solidFill>
              </a:rPr>
              <a:t>cribrosa</a:t>
            </a:r>
            <a:endParaRPr lang="en-US" altLang="en-US" sz="1200" dirty="0">
              <a:solidFill>
                <a:srgbClr val="FFCCFF"/>
              </a:solidFill>
            </a:endParaRPr>
          </a:p>
          <a:p>
            <a:pPr eaLnBrk="1" hangingPunct="1">
              <a:spcBef>
                <a:spcPct val="0"/>
              </a:spcBef>
              <a:buClrTx/>
              <a:buSzTx/>
              <a:buFontTx/>
              <a:buNone/>
              <a:defRPr/>
            </a:pPr>
            <a:r>
              <a:rPr lang="en-US" altLang="en-US" sz="1200" dirty="0">
                <a:solidFill>
                  <a:srgbClr val="FFCCFF"/>
                </a:solidFill>
              </a:rPr>
              <a:t>--Can be patchy, discontinuous</a:t>
            </a:r>
          </a:p>
          <a:p>
            <a:pPr eaLnBrk="1" hangingPunct="1">
              <a:spcBef>
                <a:spcPct val="0"/>
              </a:spcBef>
              <a:buClrTx/>
              <a:buSzTx/>
              <a:buFontTx/>
              <a:buNone/>
              <a:defRPr/>
            </a:pPr>
            <a:r>
              <a:rPr lang="en-US" altLang="en-US" sz="1200" dirty="0">
                <a:solidFill>
                  <a:srgbClr val="FFCCFF"/>
                </a:solidFill>
              </a:rPr>
              <a:t>--Corresponding VF has absolute scotoma</a:t>
            </a:r>
          </a:p>
        </p:txBody>
      </p:sp>
      <p:sp>
        <p:nvSpPr>
          <p:cNvPr id="12" name="Text Box 18">
            <a:extLst>
              <a:ext uri="{FF2B5EF4-FFF2-40B4-BE49-F238E27FC236}">
                <a16:creationId xmlns:a16="http://schemas.microsoft.com/office/drawing/2014/main" id="{0FA39CD7-16D2-4755-A9F6-71C18F782129}"/>
              </a:ext>
            </a:extLst>
          </p:cNvPr>
          <p:cNvSpPr txBox="1">
            <a:spLocks noChangeArrowheads="1"/>
          </p:cNvSpPr>
          <p:nvPr/>
        </p:nvSpPr>
        <p:spPr bwMode="auto">
          <a:xfrm>
            <a:off x="5546725" y="1687513"/>
            <a:ext cx="3452813" cy="677862"/>
          </a:xfrm>
          <a:prstGeom prst="rect">
            <a:avLst/>
          </a:prstGeom>
          <a:solidFill>
            <a:srgbClr val="FFFF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defRPr/>
            </a:pPr>
            <a:r>
              <a:rPr lang="en-US" altLang="en-US" sz="1400" b="1" dirty="0" err="1">
                <a:solidFill>
                  <a:schemeClr val="bg1">
                    <a:lumMod val="75000"/>
                  </a:schemeClr>
                </a:solidFill>
              </a:rPr>
              <a:t>Megalopapilla</a:t>
            </a:r>
            <a:endParaRPr lang="en-US" altLang="en-US" sz="1400" b="1" dirty="0">
              <a:solidFill>
                <a:schemeClr val="bg1">
                  <a:lumMod val="75000"/>
                </a:schemeClr>
              </a:solidFill>
            </a:endParaRPr>
          </a:p>
          <a:p>
            <a:pPr eaLnBrk="1" hangingPunct="1">
              <a:spcBef>
                <a:spcPct val="0"/>
              </a:spcBef>
              <a:buClrTx/>
              <a:buSzTx/>
              <a:buFontTx/>
              <a:buNone/>
              <a:defRPr/>
            </a:pPr>
            <a:r>
              <a:rPr lang="en-US" altLang="en-US" sz="1200" dirty="0">
                <a:solidFill>
                  <a:srgbClr val="FFFF99"/>
                </a:solidFill>
              </a:rPr>
              <a:t>--Abnormally large diameter of </a:t>
            </a:r>
            <a:r>
              <a:rPr lang="en-US" altLang="en-US" sz="1200" b="1" dirty="0">
                <a:solidFill>
                  <a:srgbClr val="FFFF99"/>
                </a:solidFill>
              </a:rPr>
              <a:t>disc and cup</a:t>
            </a:r>
          </a:p>
          <a:p>
            <a:pPr eaLnBrk="1" hangingPunct="1">
              <a:spcBef>
                <a:spcPct val="0"/>
              </a:spcBef>
              <a:buClrTx/>
              <a:buSzTx/>
              <a:buFontTx/>
              <a:buNone/>
              <a:defRPr/>
            </a:pPr>
            <a:r>
              <a:rPr lang="en-US" altLang="en-US" sz="1200" dirty="0">
                <a:solidFill>
                  <a:srgbClr val="FFFF99"/>
                </a:solidFill>
              </a:rPr>
              <a:t>--VF testing may reveal an </a:t>
            </a:r>
            <a:r>
              <a:rPr lang="en-US" altLang="en-US" sz="1200" b="1" dirty="0">
                <a:solidFill>
                  <a:srgbClr val="FFFF99"/>
                </a:solidFill>
              </a:rPr>
              <a:t>enlarged blind spot</a:t>
            </a:r>
          </a:p>
        </p:txBody>
      </p:sp>
      <p:sp>
        <p:nvSpPr>
          <p:cNvPr id="13" name="Text Box 19">
            <a:extLst>
              <a:ext uri="{FF2B5EF4-FFF2-40B4-BE49-F238E27FC236}">
                <a16:creationId xmlns:a16="http://schemas.microsoft.com/office/drawing/2014/main" id="{21CBCBA7-C078-489C-89DE-2912A97C4AA2}"/>
              </a:ext>
            </a:extLst>
          </p:cNvPr>
          <p:cNvSpPr txBox="1">
            <a:spLocks noChangeArrowheads="1"/>
          </p:cNvSpPr>
          <p:nvPr/>
        </p:nvSpPr>
        <p:spPr bwMode="auto">
          <a:xfrm>
            <a:off x="5257800" y="3760788"/>
            <a:ext cx="3273425" cy="1231900"/>
          </a:xfrm>
          <a:prstGeom prst="rect">
            <a:avLst/>
          </a:prstGeom>
          <a:solidFill>
            <a:srgbClr val="CCFFCC"/>
          </a:solidFill>
          <a:ln w="9525">
            <a:no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defRPr/>
            </a:pPr>
            <a:r>
              <a:rPr lang="en-US" altLang="en-US" sz="1400" b="1" dirty="0">
                <a:solidFill>
                  <a:schemeClr val="bg1">
                    <a:lumMod val="65000"/>
                  </a:schemeClr>
                </a:solidFill>
              </a:rPr>
              <a:t>Optic Nerve Hypoplasia</a:t>
            </a:r>
          </a:p>
          <a:p>
            <a:pPr eaLnBrk="1" hangingPunct="1">
              <a:spcBef>
                <a:spcPct val="0"/>
              </a:spcBef>
              <a:buClrTx/>
              <a:buSzTx/>
              <a:buFontTx/>
              <a:buNone/>
              <a:defRPr/>
            </a:pPr>
            <a:r>
              <a:rPr lang="en-US" altLang="en-US" sz="1200" dirty="0">
                <a:solidFill>
                  <a:srgbClr val="CCFFCC"/>
                </a:solidFill>
              </a:rPr>
              <a:t>--Abnormally </a:t>
            </a:r>
            <a:r>
              <a:rPr lang="en-US" altLang="en-US" sz="1200" b="1" dirty="0">
                <a:solidFill>
                  <a:srgbClr val="CCFFCC"/>
                </a:solidFill>
              </a:rPr>
              <a:t>low number of axons</a:t>
            </a:r>
          </a:p>
          <a:p>
            <a:pPr eaLnBrk="1" hangingPunct="1">
              <a:spcBef>
                <a:spcPct val="0"/>
              </a:spcBef>
              <a:buClrTx/>
              <a:buSzTx/>
              <a:buFontTx/>
              <a:buNone/>
              <a:defRPr/>
            </a:pPr>
            <a:r>
              <a:rPr lang="en-US" altLang="en-US" sz="1200" dirty="0">
                <a:solidFill>
                  <a:srgbClr val="CCFFCC"/>
                </a:solidFill>
              </a:rPr>
              <a:t>--DFE: Small pale disc with </a:t>
            </a:r>
            <a:r>
              <a:rPr lang="en-US" altLang="en-US" sz="1200" b="1" dirty="0">
                <a:solidFill>
                  <a:srgbClr val="CCFFCC"/>
                </a:solidFill>
              </a:rPr>
              <a:t>double ring sign</a:t>
            </a:r>
            <a:endParaRPr lang="en-US" altLang="en-US" sz="1200" dirty="0">
              <a:solidFill>
                <a:srgbClr val="CCFFCC"/>
              </a:solidFill>
            </a:endParaRPr>
          </a:p>
          <a:p>
            <a:pPr eaLnBrk="1" hangingPunct="1">
              <a:spcBef>
                <a:spcPct val="0"/>
              </a:spcBef>
              <a:buClrTx/>
              <a:buSzTx/>
              <a:buFontTx/>
              <a:buNone/>
              <a:defRPr/>
            </a:pPr>
            <a:r>
              <a:rPr lang="en-US" altLang="en-US" sz="1200" dirty="0">
                <a:solidFill>
                  <a:srgbClr val="CCFFCC"/>
                </a:solidFill>
              </a:rPr>
              <a:t>--VA </a:t>
            </a:r>
            <a:r>
              <a:rPr lang="en-US" altLang="en-US" sz="1200" b="1" dirty="0">
                <a:solidFill>
                  <a:srgbClr val="CCFFCC"/>
                </a:solidFill>
              </a:rPr>
              <a:t>20/20&lt;-&gt;NLP</a:t>
            </a:r>
          </a:p>
          <a:p>
            <a:pPr eaLnBrk="1" hangingPunct="1">
              <a:spcBef>
                <a:spcPct val="0"/>
              </a:spcBef>
              <a:buClrTx/>
              <a:buSzTx/>
              <a:buFontTx/>
              <a:buNone/>
              <a:defRPr/>
            </a:pPr>
            <a:r>
              <a:rPr lang="en-US" altLang="en-US" sz="1200" dirty="0">
                <a:solidFill>
                  <a:srgbClr val="CCFFCC"/>
                </a:solidFill>
              </a:rPr>
              <a:t>--VF defects </a:t>
            </a:r>
            <a:r>
              <a:rPr lang="en-US" altLang="en-US" sz="1200" b="1" dirty="0">
                <a:solidFill>
                  <a:srgbClr val="CCFFCC"/>
                </a:solidFill>
              </a:rPr>
              <a:t>invariably present</a:t>
            </a:r>
          </a:p>
          <a:p>
            <a:pPr eaLnBrk="1" hangingPunct="1">
              <a:spcBef>
                <a:spcPct val="0"/>
              </a:spcBef>
              <a:buClrTx/>
              <a:buSzTx/>
              <a:buFontTx/>
              <a:buNone/>
              <a:defRPr/>
            </a:pPr>
            <a:r>
              <a:rPr lang="en-US" altLang="en-US" sz="1200" dirty="0">
                <a:solidFill>
                  <a:srgbClr val="CCFFCC"/>
                </a:solidFill>
              </a:rPr>
              <a:t>--Remember the </a:t>
            </a:r>
            <a:r>
              <a:rPr lang="en-US" altLang="en-US" sz="1200" b="1" dirty="0">
                <a:solidFill>
                  <a:srgbClr val="CCFFCC"/>
                </a:solidFill>
              </a:rPr>
              <a:t>4 D’s</a:t>
            </a:r>
            <a:r>
              <a:rPr lang="en-US" altLang="en-US" sz="1200" dirty="0">
                <a:solidFill>
                  <a:srgbClr val="CCFFCC"/>
                </a:solidFill>
              </a:rPr>
              <a:t> (more on this shortly)</a:t>
            </a:r>
          </a:p>
        </p:txBody>
      </p:sp>
      <p:sp>
        <p:nvSpPr>
          <p:cNvPr id="14" name="Text Box 21">
            <a:extLst>
              <a:ext uri="{FF2B5EF4-FFF2-40B4-BE49-F238E27FC236}">
                <a16:creationId xmlns:a16="http://schemas.microsoft.com/office/drawing/2014/main" id="{72D8FBCA-8B82-4162-B1D4-C44E579334C6}"/>
              </a:ext>
            </a:extLst>
          </p:cNvPr>
          <p:cNvSpPr txBox="1">
            <a:spLocks noChangeArrowheads="1"/>
          </p:cNvSpPr>
          <p:nvPr/>
        </p:nvSpPr>
        <p:spPr bwMode="auto">
          <a:xfrm>
            <a:off x="869950" y="3505200"/>
            <a:ext cx="2163763" cy="677863"/>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defRPr/>
            </a:pPr>
            <a:r>
              <a:rPr lang="en-US" altLang="en-US" sz="1400" b="1" dirty="0">
                <a:solidFill>
                  <a:schemeClr val="bg1">
                    <a:lumMod val="65000"/>
                  </a:schemeClr>
                </a:solidFill>
              </a:rPr>
              <a:t>Optic Pit/Hole</a:t>
            </a:r>
          </a:p>
          <a:p>
            <a:pPr eaLnBrk="1" hangingPunct="1">
              <a:spcBef>
                <a:spcPct val="0"/>
              </a:spcBef>
              <a:buClrTx/>
              <a:buSzTx/>
              <a:buFontTx/>
              <a:buNone/>
              <a:defRPr/>
            </a:pPr>
            <a:r>
              <a:rPr lang="en-US" altLang="en-US" sz="1200" dirty="0">
                <a:solidFill>
                  <a:srgbClr val="CCECFF"/>
                </a:solidFill>
              </a:rPr>
              <a:t>--Associated with </a:t>
            </a:r>
            <a:r>
              <a:rPr lang="en-US" altLang="en-US" sz="1200" b="1" dirty="0">
                <a:solidFill>
                  <a:srgbClr val="CCECFF"/>
                </a:solidFill>
              </a:rPr>
              <a:t>serous RD</a:t>
            </a:r>
          </a:p>
          <a:p>
            <a:pPr eaLnBrk="1" hangingPunct="1">
              <a:spcBef>
                <a:spcPct val="0"/>
              </a:spcBef>
              <a:buClrTx/>
              <a:buSzTx/>
              <a:buFontTx/>
              <a:buNone/>
              <a:defRPr/>
            </a:pPr>
            <a:r>
              <a:rPr lang="en-US" altLang="en-US" sz="1200" dirty="0">
                <a:solidFill>
                  <a:srgbClr val="CCECFF"/>
                </a:solidFill>
              </a:rPr>
              <a:t>  in adulthood</a:t>
            </a:r>
          </a:p>
        </p:txBody>
      </p:sp>
      <p:sp>
        <p:nvSpPr>
          <p:cNvPr id="15" name="Text Box 22">
            <a:extLst>
              <a:ext uri="{FF2B5EF4-FFF2-40B4-BE49-F238E27FC236}">
                <a16:creationId xmlns:a16="http://schemas.microsoft.com/office/drawing/2014/main" id="{2A1CF482-8DC7-4FF1-8B75-DC8742641E39}"/>
              </a:ext>
            </a:extLst>
          </p:cNvPr>
          <p:cNvSpPr txBox="1">
            <a:spLocks noChangeArrowheads="1"/>
          </p:cNvSpPr>
          <p:nvPr/>
        </p:nvSpPr>
        <p:spPr bwMode="auto">
          <a:xfrm>
            <a:off x="1371600" y="4267200"/>
            <a:ext cx="3076575" cy="2154238"/>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defRPr/>
            </a:pPr>
            <a:r>
              <a:rPr lang="en-US" altLang="en-US" sz="1400" b="1" dirty="0">
                <a:solidFill>
                  <a:schemeClr val="bg1">
                    <a:lumMod val="65000"/>
                  </a:schemeClr>
                </a:solidFill>
              </a:rPr>
              <a:t>Morning-Glory Disc</a:t>
            </a:r>
          </a:p>
          <a:p>
            <a:pPr eaLnBrk="1" hangingPunct="1">
              <a:spcBef>
                <a:spcPct val="0"/>
              </a:spcBef>
              <a:buClrTx/>
              <a:buSzTx/>
              <a:buFontTx/>
              <a:buNone/>
              <a:defRPr/>
            </a:pPr>
            <a:r>
              <a:rPr lang="en-US" altLang="en-US" sz="1200" dirty="0">
                <a:solidFill>
                  <a:srgbClr val="CCECFF"/>
                </a:solidFill>
              </a:rPr>
              <a:t>--DFE reveals:</a:t>
            </a:r>
          </a:p>
          <a:p>
            <a:pPr eaLnBrk="1" hangingPunct="1">
              <a:spcBef>
                <a:spcPct val="0"/>
              </a:spcBef>
              <a:buClrTx/>
              <a:buSzTx/>
              <a:buFontTx/>
              <a:buNone/>
              <a:defRPr/>
            </a:pPr>
            <a:r>
              <a:rPr lang="en-US" altLang="en-US" sz="1200" dirty="0">
                <a:solidFill>
                  <a:srgbClr val="CCECFF"/>
                </a:solidFill>
              </a:rPr>
              <a:t>  1) Funnel-shaped…</a:t>
            </a:r>
          </a:p>
          <a:p>
            <a:pPr eaLnBrk="1" hangingPunct="1">
              <a:spcBef>
                <a:spcPct val="0"/>
              </a:spcBef>
              <a:buClrTx/>
              <a:buSzTx/>
              <a:buFontTx/>
              <a:buNone/>
              <a:defRPr/>
            </a:pPr>
            <a:r>
              <a:rPr lang="en-US" altLang="en-US" sz="1200" dirty="0">
                <a:solidFill>
                  <a:srgbClr val="CCECFF"/>
                </a:solidFill>
              </a:rPr>
              <a:t>  2) Number of vessels crossing the rim</a:t>
            </a:r>
          </a:p>
          <a:p>
            <a:pPr eaLnBrk="1" hangingPunct="1">
              <a:spcBef>
                <a:spcPct val="0"/>
              </a:spcBef>
              <a:buClrTx/>
              <a:buSzTx/>
              <a:buFontTx/>
              <a:buNone/>
              <a:defRPr/>
            </a:pPr>
            <a:r>
              <a:rPr lang="en-US" altLang="en-US" sz="1200" dirty="0">
                <a:solidFill>
                  <a:srgbClr val="CCECFF"/>
                </a:solidFill>
              </a:rPr>
              <a:t>    seems abnormally…</a:t>
            </a:r>
            <a:r>
              <a:rPr lang="en-US" altLang="en-US" sz="1200" b="1" dirty="0">
                <a:solidFill>
                  <a:srgbClr val="CCECFF"/>
                </a:solidFill>
              </a:rPr>
              <a:t>high</a:t>
            </a:r>
            <a:r>
              <a:rPr lang="en-US" altLang="en-US" sz="1200" dirty="0">
                <a:solidFill>
                  <a:srgbClr val="CCECFF"/>
                </a:solidFill>
              </a:rPr>
              <a:t> </a:t>
            </a:r>
            <a:endParaRPr lang="en-US" altLang="en-US" sz="1200" b="1" dirty="0">
              <a:solidFill>
                <a:srgbClr val="CCECFF"/>
              </a:solidFill>
            </a:endParaRPr>
          </a:p>
          <a:p>
            <a:pPr eaLnBrk="1" hangingPunct="1">
              <a:spcBef>
                <a:spcPct val="0"/>
              </a:spcBef>
              <a:buClrTx/>
              <a:buSzTx/>
              <a:buFontTx/>
              <a:buNone/>
              <a:defRPr/>
            </a:pPr>
            <a:r>
              <a:rPr lang="en-US" altLang="en-US" sz="1200" dirty="0">
                <a:solidFill>
                  <a:srgbClr val="CCECFF"/>
                </a:solidFill>
              </a:rPr>
              <a:t>--Tissue is…</a:t>
            </a:r>
            <a:r>
              <a:rPr lang="en-US" altLang="en-US" sz="1200" b="1" dirty="0">
                <a:solidFill>
                  <a:srgbClr val="CCECFF"/>
                </a:solidFill>
              </a:rPr>
              <a:t>contractile</a:t>
            </a:r>
            <a:r>
              <a:rPr lang="en-US" altLang="en-US" sz="1200" dirty="0">
                <a:solidFill>
                  <a:srgbClr val="CCECFF"/>
                </a:solidFill>
              </a:rPr>
              <a:t>, so cup seems</a:t>
            </a:r>
          </a:p>
          <a:p>
            <a:pPr eaLnBrk="1" hangingPunct="1">
              <a:spcBef>
                <a:spcPct val="0"/>
              </a:spcBef>
              <a:buClrTx/>
              <a:buSzTx/>
              <a:buFontTx/>
              <a:buNone/>
              <a:defRPr/>
            </a:pPr>
            <a:r>
              <a:rPr lang="en-US" altLang="en-US" sz="1200" dirty="0">
                <a:solidFill>
                  <a:srgbClr val="CCECFF"/>
                </a:solidFill>
              </a:rPr>
              <a:t>  to…</a:t>
            </a:r>
            <a:r>
              <a:rPr lang="en-US" altLang="en-US" sz="1200" b="1" dirty="0">
                <a:solidFill>
                  <a:srgbClr val="CCECFF"/>
                </a:solidFill>
              </a:rPr>
              <a:t>open and close</a:t>
            </a:r>
            <a:r>
              <a:rPr lang="en-US" altLang="en-US" sz="1200" dirty="0">
                <a:solidFill>
                  <a:srgbClr val="CCECFF"/>
                </a:solidFill>
              </a:rPr>
              <a:t> (like its namesake,  </a:t>
            </a:r>
          </a:p>
          <a:p>
            <a:pPr eaLnBrk="1" hangingPunct="1">
              <a:spcBef>
                <a:spcPct val="0"/>
              </a:spcBef>
              <a:buClrTx/>
              <a:buSzTx/>
              <a:buFontTx/>
              <a:buNone/>
              <a:defRPr/>
            </a:pPr>
            <a:r>
              <a:rPr lang="en-US" altLang="en-US" sz="1200" dirty="0">
                <a:solidFill>
                  <a:srgbClr val="CCECFF"/>
                </a:solidFill>
              </a:rPr>
              <a:t>  the morning-glory flower)</a:t>
            </a:r>
          </a:p>
          <a:p>
            <a:pPr eaLnBrk="1" hangingPunct="1">
              <a:spcBef>
                <a:spcPct val="0"/>
              </a:spcBef>
              <a:buClrTx/>
              <a:buSzTx/>
              <a:buFontTx/>
              <a:buNone/>
              <a:defRPr/>
            </a:pPr>
            <a:r>
              <a:rPr lang="en-US" altLang="en-US" sz="1200" dirty="0">
                <a:solidFill>
                  <a:srgbClr val="CCECFF"/>
                </a:solidFill>
              </a:rPr>
              <a:t>--VA usually…</a:t>
            </a:r>
            <a:r>
              <a:rPr lang="en-US" altLang="en-US" sz="1200" b="1" dirty="0">
                <a:solidFill>
                  <a:srgbClr val="CCECFF"/>
                </a:solidFill>
              </a:rPr>
              <a:t>20/200</a:t>
            </a:r>
            <a:r>
              <a:rPr lang="en-US" altLang="en-US" sz="1200" dirty="0">
                <a:solidFill>
                  <a:srgbClr val="CCECFF"/>
                </a:solidFill>
              </a:rPr>
              <a:t>, but can be…</a:t>
            </a:r>
          </a:p>
          <a:p>
            <a:pPr eaLnBrk="1" hangingPunct="1">
              <a:spcBef>
                <a:spcPct val="0"/>
              </a:spcBef>
              <a:buClrTx/>
              <a:buSzTx/>
              <a:buFontTx/>
              <a:buNone/>
              <a:defRPr/>
            </a:pPr>
            <a:r>
              <a:rPr lang="en-US" altLang="en-US" sz="1200" dirty="0">
                <a:solidFill>
                  <a:srgbClr val="CCECFF"/>
                </a:solidFill>
              </a:rPr>
              <a:t>   </a:t>
            </a:r>
            <a:r>
              <a:rPr lang="en-US" altLang="en-US" sz="1200" b="1" dirty="0">
                <a:solidFill>
                  <a:srgbClr val="CCECFF"/>
                </a:solidFill>
              </a:rPr>
              <a:t>20/20&lt;-&gt;NLP</a:t>
            </a:r>
          </a:p>
          <a:p>
            <a:pPr eaLnBrk="1" hangingPunct="1">
              <a:spcBef>
                <a:spcPct val="0"/>
              </a:spcBef>
              <a:buClrTx/>
              <a:buSzTx/>
              <a:buFontTx/>
              <a:buNone/>
              <a:defRPr/>
            </a:pPr>
            <a:r>
              <a:rPr lang="en-US" altLang="en-US" sz="1200" dirty="0">
                <a:solidFill>
                  <a:srgbClr val="CCECFF"/>
                </a:solidFill>
              </a:rPr>
              <a:t>--1/3 develop…</a:t>
            </a:r>
            <a:r>
              <a:rPr lang="en-US" altLang="en-US" sz="1200" b="1" dirty="0">
                <a:solidFill>
                  <a:srgbClr val="CCECFF"/>
                </a:solidFill>
              </a:rPr>
              <a:t>serous RD</a:t>
            </a:r>
          </a:p>
        </p:txBody>
      </p:sp>
      <p:sp>
        <p:nvSpPr>
          <p:cNvPr id="14346" name="Line 4">
            <a:extLst>
              <a:ext uri="{FF2B5EF4-FFF2-40B4-BE49-F238E27FC236}">
                <a16:creationId xmlns:a16="http://schemas.microsoft.com/office/drawing/2014/main" id="{5F5265C2-A4F6-4951-AB43-43C1FFB45E47}"/>
              </a:ext>
            </a:extLst>
          </p:cNvPr>
          <p:cNvSpPr>
            <a:spLocks noChangeShapeType="1"/>
          </p:cNvSpPr>
          <p:nvPr/>
        </p:nvSpPr>
        <p:spPr bwMode="auto">
          <a:xfrm flipH="1">
            <a:off x="1600200" y="2057400"/>
            <a:ext cx="1524000" cy="3810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347" name="Text Box 5">
            <a:extLst>
              <a:ext uri="{FF2B5EF4-FFF2-40B4-BE49-F238E27FC236}">
                <a16:creationId xmlns:a16="http://schemas.microsoft.com/office/drawing/2014/main" id="{95734D55-9425-4C0D-A806-3EA2C83498EF}"/>
              </a:ext>
            </a:extLst>
          </p:cNvPr>
          <p:cNvSpPr txBox="1">
            <a:spLocks noChangeArrowheads="1"/>
          </p:cNvSpPr>
          <p:nvPr/>
        </p:nvSpPr>
        <p:spPr bwMode="auto">
          <a:xfrm>
            <a:off x="1357313" y="1524000"/>
            <a:ext cx="3511550" cy="4540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1400" i="1">
                <a:solidFill>
                  <a:srgbClr val="0000FF"/>
                </a:solidFill>
              </a:rPr>
              <a:t>These three are all secondary to abnormal</a:t>
            </a:r>
          </a:p>
          <a:p>
            <a:pPr algn="ctr" eaLnBrk="1" hangingPunct="1">
              <a:lnSpc>
                <a:spcPct val="85000"/>
              </a:lnSpc>
              <a:spcBef>
                <a:spcPct val="0"/>
              </a:spcBef>
              <a:buClrTx/>
              <a:buSzTx/>
              <a:buFontTx/>
              <a:buNone/>
            </a:pPr>
            <a:r>
              <a:rPr lang="en-US" altLang="en-US" sz="1400" i="1">
                <a:solidFill>
                  <a:srgbClr val="0000FF"/>
                </a:solidFill>
              </a:rPr>
              <a:t>closure of the embryonic optic fissure</a:t>
            </a:r>
          </a:p>
        </p:txBody>
      </p:sp>
      <p:sp>
        <p:nvSpPr>
          <p:cNvPr id="14348" name="Text Box 6">
            <a:extLst>
              <a:ext uri="{FF2B5EF4-FFF2-40B4-BE49-F238E27FC236}">
                <a16:creationId xmlns:a16="http://schemas.microsoft.com/office/drawing/2014/main" id="{BF282348-26A6-4B85-A86B-92490E065E11}"/>
              </a:ext>
            </a:extLst>
          </p:cNvPr>
          <p:cNvSpPr txBox="1">
            <a:spLocks noChangeArrowheads="1"/>
          </p:cNvSpPr>
          <p:nvPr/>
        </p:nvSpPr>
        <p:spPr bwMode="auto">
          <a:xfrm>
            <a:off x="2819400" y="2316163"/>
            <a:ext cx="3505200" cy="1798637"/>
          </a:xfrm>
          <a:prstGeom prst="rect">
            <a:avLst/>
          </a:prstGeom>
          <a:solidFill>
            <a:schemeClr val="tx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ct val="90000"/>
              </a:lnSpc>
              <a:spcBef>
                <a:spcPct val="0"/>
              </a:spcBef>
              <a:buClrTx/>
              <a:buSzTx/>
              <a:buFontTx/>
              <a:buNone/>
            </a:pPr>
            <a:r>
              <a:rPr lang="en-US" altLang="en-US" sz="1600" i="1" dirty="0">
                <a:solidFill>
                  <a:schemeClr val="bg1"/>
                </a:solidFill>
              </a:rPr>
              <a:t>What is the </a:t>
            </a:r>
            <a:r>
              <a:rPr lang="en-US" altLang="en-US" sz="1600" dirty="0">
                <a:solidFill>
                  <a:schemeClr val="bg1"/>
                </a:solidFill>
              </a:rPr>
              <a:t>CHARGE</a:t>
            </a:r>
            <a:r>
              <a:rPr lang="en-US" altLang="en-US" sz="1600" i="1" dirty="0">
                <a:solidFill>
                  <a:schemeClr val="bg1"/>
                </a:solidFill>
              </a:rPr>
              <a:t> association?</a:t>
            </a:r>
          </a:p>
          <a:p>
            <a:pPr eaLnBrk="1" hangingPunct="1">
              <a:lnSpc>
                <a:spcPct val="90000"/>
              </a:lnSpc>
              <a:spcBef>
                <a:spcPct val="0"/>
              </a:spcBef>
              <a:buClrTx/>
              <a:buSzTx/>
              <a:buFontTx/>
              <a:buNone/>
            </a:pPr>
            <a:r>
              <a:rPr lang="en-US" altLang="en-US" sz="1600" b="1" dirty="0">
                <a:solidFill>
                  <a:srgbClr val="0000FF"/>
                </a:solidFill>
              </a:rPr>
              <a:t>              </a:t>
            </a:r>
            <a:r>
              <a:rPr lang="en-US" altLang="en-US" sz="1800" b="1" dirty="0">
                <a:solidFill>
                  <a:schemeClr val="bg1"/>
                </a:solidFill>
              </a:rPr>
              <a:t>C</a:t>
            </a:r>
            <a:r>
              <a:rPr lang="en-US" altLang="en-US" sz="1600" dirty="0">
                <a:solidFill>
                  <a:schemeClr val="bg1"/>
                </a:solidFill>
              </a:rPr>
              <a:t>oloboma</a:t>
            </a:r>
          </a:p>
          <a:p>
            <a:pPr eaLnBrk="1" hangingPunct="1">
              <a:lnSpc>
                <a:spcPct val="90000"/>
              </a:lnSpc>
              <a:spcBef>
                <a:spcPct val="0"/>
              </a:spcBef>
              <a:buClrTx/>
              <a:buSzTx/>
              <a:buFontTx/>
              <a:buNone/>
            </a:pPr>
            <a:r>
              <a:rPr lang="en-US" altLang="en-US" sz="1600" b="1" dirty="0">
                <a:solidFill>
                  <a:schemeClr val="bg1"/>
                </a:solidFill>
              </a:rPr>
              <a:t>              </a:t>
            </a:r>
            <a:r>
              <a:rPr lang="en-US" altLang="en-US" sz="1800" b="1" dirty="0">
                <a:solidFill>
                  <a:schemeClr val="bg1"/>
                </a:solidFill>
              </a:rPr>
              <a:t>H</a:t>
            </a:r>
            <a:r>
              <a:rPr lang="en-US" altLang="en-US" sz="1600" dirty="0">
                <a:solidFill>
                  <a:schemeClr val="bg1"/>
                </a:solidFill>
              </a:rPr>
              <a:t>eart abnormalities</a:t>
            </a:r>
          </a:p>
          <a:p>
            <a:pPr eaLnBrk="1" hangingPunct="1">
              <a:lnSpc>
                <a:spcPct val="90000"/>
              </a:lnSpc>
              <a:spcBef>
                <a:spcPct val="0"/>
              </a:spcBef>
              <a:buClrTx/>
              <a:buSzTx/>
              <a:buFontTx/>
              <a:buNone/>
            </a:pPr>
            <a:r>
              <a:rPr lang="en-US" altLang="en-US" sz="1600" dirty="0">
                <a:solidFill>
                  <a:schemeClr val="bg1"/>
                </a:solidFill>
              </a:rPr>
              <a:t>Choanal </a:t>
            </a:r>
            <a:r>
              <a:rPr lang="en-US" altLang="en-US" sz="1800" b="1" dirty="0">
                <a:solidFill>
                  <a:schemeClr val="bg1"/>
                </a:solidFill>
              </a:rPr>
              <a:t>A</a:t>
            </a:r>
            <a:r>
              <a:rPr lang="en-US" altLang="en-US" sz="1600" dirty="0">
                <a:solidFill>
                  <a:schemeClr val="bg1"/>
                </a:solidFill>
              </a:rPr>
              <a:t>tresia</a:t>
            </a:r>
          </a:p>
          <a:p>
            <a:pPr eaLnBrk="1" hangingPunct="1">
              <a:lnSpc>
                <a:spcPct val="90000"/>
              </a:lnSpc>
              <a:spcBef>
                <a:spcPct val="0"/>
              </a:spcBef>
              <a:buClrTx/>
              <a:buSzTx/>
              <a:buFontTx/>
              <a:buNone/>
            </a:pPr>
            <a:r>
              <a:rPr lang="en-US" altLang="en-US" sz="1600" b="1" dirty="0">
                <a:solidFill>
                  <a:schemeClr val="bg1"/>
                </a:solidFill>
              </a:rPr>
              <a:t>              </a:t>
            </a:r>
            <a:r>
              <a:rPr lang="en-US" altLang="en-US" sz="1800" b="1" dirty="0">
                <a:solidFill>
                  <a:schemeClr val="bg1"/>
                </a:solidFill>
              </a:rPr>
              <a:t>R</a:t>
            </a:r>
            <a:r>
              <a:rPr lang="en-US" altLang="en-US" sz="1600" dirty="0">
                <a:solidFill>
                  <a:schemeClr val="bg1"/>
                </a:solidFill>
              </a:rPr>
              <a:t>etardation</a:t>
            </a:r>
          </a:p>
          <a:p>
            <a:pPr eaLnBrk="1" hangingPunct="1">
              <a:lnSpc>
                <a:spcPct val="90000"/>
              </a:lnSpc>
              <a:spcBef>
                <a:spcPct val="0"/>
              </a:spcBef>
              <a:buClrTx/>
              <a:buSzTx/>
              <a:buFontTx/>
              <a:buNone/>
            </a:pPr>
            <a:r>
              <a:rPr lang="en-US" altLang="en-US" sz="1600" b="1" dirty="0">
                <a:solidFill>
                  <a:schemeClr val="bg1"/>
                </a:solidFill>
              </a:rPr>
              <a:t>              </a:t>
            </a:r>
            <a:r>
              <a:rPr lang="en-US" altLang="en-US" sz="1800" b="1" dirty="0">
                <a:solidFill>
                  <a:schemeClr val="bg1"/>
                </a:solidFill>
              </a:rPr>
              <a:t>G</a:t>
            </a:r>
            <a:r>
              <a:rPr lang="en-US" altLang="en-US" sz="1600" dirty="0">
                <a:solidFill>
                  <a:schemeClr val="bg1"/>
                </a:solidFill>
              </a:rPr>
              <a:t>enitourinary abnormalities</a:t>
            </a:r>
          </a:p>
          <a:p>
            <a:pPr eaLnBrk="1" hangingPunct="1">
              <a:lnSpc>
                <a:spcPct val="90000"/>
              </a:lnSpc>
              <a:spcBef>
                <a:spcPct val="0"/>
              </a:spcBef>
              <a:buClrTx/>
              <a:buSzTx/>
              <a:buFontTx/>
              <a:buNone/>
            </a:pPr>
            <a:r>
              <a:rPr lang="en-US" altLang="en-US" sz="1600" b="1" dirty="0">
                <a:solidFill>
                  <a:schemeClr val="bg1"/>
                </a:solidFill>
              </a:rPr>
              <a:t>              </a:t>
            </a:r>
            <a:r>
              <a:rPr lang="en-US" altLang="en-US" sz="1800" b="1" dirty="0">
                <a:solidFill>
                  <a:schemeClr val="bg1"/>
                </a:solidFill>
              </a:rPr>
              <a:t>E</a:t>
            </a:r>
            <a:r>
              <a:rPr lang="en-US" altLang="en-US" sz="1600" dirty="0">
                <a:solidFill>
                  <a:schemeClr val="bg1"/>
                </a:solidFill>
              </a:rPr>
              <a:t>ar abnormalities</a:t>
            </a:r>
          </a:p>
        </p:txBody>
      </p:sp>
      <p:sp>
        <p:nvSpPr>
          <p:cNvPr id="14349" name="Text Box 8">
            <a:extLst>
              <a:ext uri="{FF2B5EF4-FFF2-40B4-BE49-F238E27FC236}">
                <a16:creationId xmlns:a16="http://schemas.microsoft.com/office/drawing/2014/main" id="{6DD195D3-4FFB-480D-AACD-E516D8AF550E}"/>
              </a:ext>
            </a:extLst>
          </p:cNvPr>
          <p:cNvSpPr txBox="1">
            <a:spLocks noChangeArrowheads="1"/>
          </p:cNvSpPr>
          <p:nvPr/>
        </p:nvSpPr>
        <p:spPr bwMode="auto">
          <a:xfrm>
            <a:off x="76200" y="2514600"/>
            <a:ext cx="2757488" cy="852488"/>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Optic Nerve Coloboma</a:t>
            </a:r>
          </a:p>
          <a:p>
            <a:pPr eaLnBrk="1" hangingPunct="1">
              <a:spcBef>
                <a:spcPct val="0"/>
              </a:spcBef>
              <a:buClrTx/>
              <a:buSzTx/>
              <a:buFontTx/>
              <a:buNone/>
            </a:pPr>
            <a:r>
              <a:rPr lang="en-US" altLang="en-US" sz="1200">
                <a:solidFill>
                  <a:srgbClr val="B2B2B2"/>
                </a:solidFill>
              </a:rPr>
              <a:t>1) May resemble…</a:t>
            </a:r>
            <a:r>
              <a:rPr lang="en-US" altLang="en-US" sz="1200" b="1">
                <a:solidFill>
                  <a:srgbClr val="B2B2B2"/>
                </a:solidFill>
              </a:rPr>
              <a:t>deep cupping</a:t>
            </a:r>
          </a:p>
          <a:p>
            <a:pPr eaLnBrk="1" hangingPunct="1">
              <a:spcBef>
                <a:spcPct val="0"/>
              </a:spcBef>
              <a:buClrTx/>
              <a:buSzTx/>
              <a:buFontTx/>
              <a:buNone/>
            </a:pPr>
            <a:r>
              <a:rPr lang="en-US" altLang="en-US" sz="1200">
                <a:solidFill>
                  <a:srgbClr val="B2B2B2"/>
                </a:solidFill>
              </a:rPr>
              <a:t>2) Can be…</a:t>
            </a:r>
            <a:r>
              <a:rPr lang="en-US" altLang="en-US" sz="1200" b="1">
                <a:solidFill>
                  <a:srgbClr val="B2B2B2"/>
                </a:solidFill>
              </a:rPr>
              <a:t>bilateral, asymmetric</a:t>
            </a:r>
          </a:p>
          <a:p>
            <a:pPr eaLnBrk="1" hangingPunct="1">
              <a:spcBef>
                <a:spcPct val="0"/>
              </a:spcBef>
              <a:buClrTx/>
              <a:buSzTx/>
              <a:buFontTx/>
              <a:buNone/>
            </a:pPr>
            <a:r>
              <a:rPr lang="en-US" altLang="en-US" sz="1200">
                <a:solidFill>
                  <a:srgbClr val="B2B2B2"/>
                </a:solidFill>
              </a:rPr>
              <a:t>3) Part of the…</a:t>
            </a:r>
            <a:r>
              <a:rPr lang="en-US" altLang="en-US" sz="1200" b="1">
                <a:solidFill>
                  <a:srgbClr val="0000FF"/>
                </a:solidFill>
              </a:rPr>
              <a:t>CHARGE association</a:t>
            </a:r>
          </a:p>
        </p:txBody>
      </p:sp>
      <p:sp>
        <p:nvSpPr>
          <p:cNvPr id="14350" name="Rectangle 9">
            <a:extLst>
              <a:ext uri="{FF2B5EF4-FFF2-40B4-BE49-F238E27FC236}">
                <a16:creationId xmlns:a16="http://schemas.microsoft.com/office/drawing/2014/main" id="{BDA2B246-D2AF-4825-A1B6-4082A0440AFE}"/>
              </a:ext>
            </a:extLst>
          </p:cNvPr>
          <p:cNvSpPr>
            <a:spLocks noChangeArrowheads="1"/>
          </p:cNvSpPr>
          <p:nvPr/>
        </p:nvSpPr>
        <p:spPr bwMode="auto">
          <a:xfrm>
            <a:off x="457200" y="122238"/>
            <a:ext cx="7543800" cy="8683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b"/>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ct val="85000"/>
              </a:lnSpc>
              <a:spcBef>
                <a:spcPct val="0"/>
              </a:spcBef>
              <a:buClrTx/>
              <a:buSzTx/>
              <a:buFontTx/>
              <a:buNone/>
            </a:pPr>
            <a:r>
              <a:rPr lang="en-US" altLang="en-US" sz="3200" b="1" dirty="0">
                <a:solidFill>
                  <a:schemeClr val="tx2"/>
                </a:solidFill>
              </a:rPr>
              <a:t>Developmental Abnormalities of the Optic Nerve Head</a:t>
            </a:r>
            <a:endParaRPr lang="en-US" altLang="en-US" sz="3200" dirty="0">
              <a:solidFill>
                <a:schemeClr val="tx2"/>
              </a:solidFill>
            </a:endParaRPr>
          </a:p>
        </p:txBody>
      </p:sp>
      <p:sp>
        <p:nvSpPr>
          <p:cNvPr id="14351" name="Slide Number Placeholder 1">
            <a:extLst>
              <a:ext uri="{FF2B5EF4-FFF2-40B4-BE49-F238E27FC236}">
                <a16:creationId xmlns:a16="http://schemas.microsoft.com/office/drawing/2014/main" id="{28BD2603-3C73-42CE-BAFE-D3B96A4A8895}"/>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44EE3444-6CD7-40D4-80DB-AFF24162C87F}" type="slidenum">
              <a:rPr lang="en-US" altLang="en-US" sz="1000"/>
              <a:pPr>
                <a:spcBef>
                  <a:spcPct val="0"/>
                </a:spcBef>
                <a:buClrTx/>
                <a:buSzTx/>
                <a:buFontTx/>
                <a:buNone/>
              </a:pPr>
              <a:t>20</a:t>
            </a:fld>
            <a:endParaRPr lang="en-US" altLang="en-US" sz="1000"/>
          </a:p>
        </p:txBody>
      </p:sp>
      <p:sp>
        <p:nvSpPr>
          <p:cNvPr id="16" name="Text Box 13">
            <a:extLst>
              <a:ext uri="{FF2B5EF4-FFF2-40B4-BE49-F238E27FC236}">
                <a16:creationId xmlns:a16="http://schemas.microsoft.com/office/drawing/2014/main" id="{584E4660-ED31-442E-B889-FC4E7F6C2401}"/>
              </a:ext>
            </a:extLst>
          </p:cNvPr>
          <p:cNvSpPr txBox="1">
            <a:spLocks noChangeArrowheads="1"/>
          </p:cNvSpPr>
          <p:nvPr/>
        </p:nvSpPr>
        <p:spPr bwMode="auto">
          <a:xfrm>
            <a:off x="4800600" y="5257800"/>
            <a:ext cx="4294188" cy="1230313"/>
          </a:xfrm>
          <a:prstGeom prst="rect">
            <a:avLst/>
          </a:prstGeom>
          <a:solidFill>
            <a:srgbClr val="FFCC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Tilted-Disc Syndrome</a:t>
            </a:r>
          </a:p>
          <a:p>
            <a:pPr eaLnBrk="1" hangingPunct="1">
              <a:spcBef>
                <a:spcPct val="0"/>
              </a:spcBef>
              <a:buClrTx/>
              <a:buSzTx/>
              <a:buFontTx/>
              <a:buNone/>
            </a:pPr>
            <a:r>
              <a:rPr lang="en-US" altLang="en-US" sz="1200"/>
              <a:t>1) Superior pole appears…</a:t>
            </a:r>
            <a:r>
              <a:rPr lang="en-US" altLang="en-US" sz="1200" b="1">
                <a:solidFill>
                  <a:srgbClr val="0000FF"/>
                </a:solidFill>
              </a:rPr>
              <a:t>elevated</a:t>
            </a:r>
            <a:r>
              <a:rPr lang="en-US" altLang="en-US" sz="1200"/>
              <a:t>, inferior…</a:t>
            </a:r>
            <a:r>
              <a:rPr lang="en-US" altLang="en-US" sz="1200" b="1">
                <a:solidFill>
                  <a:srgbClr val="0000FF"/>
                </a:solidFill>
              </a:rPr>
              <a:t>recessed</a:t>
            </a:r>
          </a:p>
          <a:p>
            <a:pPr eaLnBrk="1" hangingPunct="1">
              <a:spcBef>
                <a:spcPct val="0"/>
              </a:spcBef>
              <a:buClrTx/>
              <a:buSzTx/>
              <a:buFontTx/>
              <a:buNone/>
            </a:pPr>
            <a:r>
              <a:rPr lang="en-US" altLang="en-US" sz="1200"/>
              <a:t>2) </a:t>
            </a:r>
            <a:r>
              <a:rPr lang="en-US" altLang="en-US" sz="1200">
                <a:solidFill>
                  <a:srgbClr val="FFCC99"/>
                </a:solidFill>
              </a:rPr>
              <a:t>Associated with…</a:t>
            </a:r>
            <a:r>
              <a:rPr lang="en-US" altLang="en-US" sz="1200" b="1">
                <a:solidFill>
                  <a:srgbClr val="FFCC99"/>
                </a:solidFill>
              </a:rPr>
              <a:t>situs inversus</a:t>
            </a:r>
            <a:r>
              <a:rPr lang="en-US" altLang="en-US" sz="1200">
                <a:solidFill>
                  <a:srgbClr val="FFCC99"/>
                </a:solidFill>
              </a:rPr>
              <a:t> of retinal vessels</a:t>
            </a:r>
          </a:p>
          <a:p>
            <a:pPr eaLnBrk="1" hangingPunct="1">
              <a:spcBef>
                <a:spcPct val="0"/>
              </a:spcBef>
              <a:buClrTx/>
              <a:buSzTx/>
              <a:buFontTx/>
              <a:buNone/>
            </a:pPr>
            <a:r>
              <a:rPr lang="en-US" altLang="en-US" sz="1200"/>
              <a:t>3) </a:t>
            </a:r>
            <a:r>
              <a:rPr lang="en-US" altLang="en-US" sz="1200">
                <a:solidFill>
                  <a:srgbClr val="FFCC99"/>
                </a:solidFill>
              </a:rPr>
              <a:t>Fundus abnormality produces…</a:t>
            </a:r>
            <a:r>
              <a:rPr lang="en-US" altLang="en-US" sz="1200" b="1">
                <a:solidFill>
                  <a:srgbClr val="FFCC99"/>
                </a:solidFill>
              </a:rPr>
              <a:t>myopic astigmatism</a:t>
            </a:r>
          </a:p>
          <a:p>
            <a:pPr eaLnBrk="1" hangingPunct="1">
              <a:spcBef>
                <a:spcPct val="0"/>
              </a:spcBef>
              <a:buClrTx/>
              <a:buSzTx/>
              <a:buFontTx/>
              <a:buNone/>
            </a:pPr>
            <a:r>
              <a:rPr lang="en-US" altLang="en-US" sz="1200"/>
              <a:t>4) </a:t>
            </a:r>
            <a:r>
              <a:rPr lang="en-US" altLang="en-US" sz="1200">
                <a:solidFill>
                  <a:srgbClr val="FFCC99"/>
                </a:solidFill>
              </a:rPr>
              <a:t>VF testing reveals…</a:t>
            </a:r>
            <a:r>
              <a:rPr lang="en-US" altLang="en-US" sz="1200" b="1">
                <a:solidFill>
                  <a:srgbClr val="FFCC99"/>
                </a:solidFill>
              </a:rPr>
              <a:t>bitemporal hemianopia</a:t>
            </a:r>
            <a:r>
              <a:rPr lang="en-US" altLang="en-US" sz="1200">
                <a:solidFill>
                  <a:srgbClr val="FFCC99"/>
                </a:solidFill>
              </a:rPr>
              <a:t> that doesn’t</a:t>
            </a:r>
          </a:p>
          <a:p>
            <a:pPr eaLnBrk="1" hangingPunct="1">
              <a:spcBef>
                <a:spcPct val="0"/>
              </a:spcBef>
              <a:buClrTx/>
              <a:buSzTx/>
              <a:buFontTx/>
              <a:buNone/>
            </a:pPr>
            <a:r>
              <a:rPr lang="en-US" altLang="en-US" sz="1200">
                <a:solidFill>
                  <a:srgbClr val="FFCC99"/>
                </a:solidFill>
              </a:rPr>
              <a:t>   …</a:t>
            </a:r>
            <a:r>
              <a:rPr lang="en-US" altLang="en-US" sz="1200" b="1">
                <a:solidFill>
                  <a:srgbClr val="FFCC99"/>
                </a:solidFill>
              </a:rPr>
              <a:t>respect the vertical</a:t>
            </a:r>
            <a:r>
              <a:rPr lang="en-US" altLang="en-US" sz="1200">
                <a:solidFill>
                  <a:srgbClr val="FFCC99"/>
                </a:solidFill>
              </a:rPr>
              <a:t> and may…</a:t>
            </a:r>
            <a:r>
              <a:rPr lang="en-US" altLang="en-US" sz="1200" b="1">
                <a:solidFill>
                  <a:srgbClr val="FFCC99"/>
                </a:solidFill>
              </a:rPr>
              <a:t>resolve with refraction</a:t>
            </a:r>
          </a:p>
        </p:txBody>
      </p:sp>
      <p:sp>
        <p:nvSpPr>
          <p:cNvPr id="17" name="Text Box 13">
            <a:extLst>
              <a:ext uri="{FF2B5EF4-FFF2-40B4-BE49-F238E27FC236}">
                <a16:creationId xmlns:a16="http://schemas.microsoft.com/office/drawing/2014/main" id="{7F210D2F-2EB7-4875-8CAE-323A3A4CB0F7}"/>
              </a:ext>
            </a:extLst>
          </p:cNvPr>
          <p:cNvSpPr txBox="1">
            <a:spLocks noChangeArrowheads="1"/>
          </p:cNvSpPr>
          <p:nvPr/>
        </p:nvSpPr>
        <p:spPr bwMode="auto">
          <a:xfrm>
            <a:off x="4800600" y="5257800"/>
            <a:ext cx="4216400" cy="1231106"/>
          </a:xfrm>
          <a:prstGeom prst="rect">
            <a:avLst/>
          </a:prstGeom>
          <a:solidFill>
            <a:srgbClr val="FFCC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dirty="0">
                <a:solidFill>
                  <a:schemeClr val="bg1">
                    <a:lumMod val="65000"/>
                  </a:schemeClr>
                </a:solidFill>
              </a:rPr>
              <a:t>Tilted-Disc Syndrome</a:t>
            </a:r>
          </a:p>
          <a:p>
            <a:pPr eaLnBrk="1" hangingPunct="1">
              <a:spcBef>
                <a:spcPct val="0"/>
              </a:spcBef>
              <a:buClrTx/>
              <a:buSzTx/>
              <a:buFontTx/>
              <a:buNone/>
            </a:pPr>
            <a:r>
              <a:rPr lang="en-US" altLang="en-US" sz="1200" dirty="0">
                <a:solidFill>
                  <a:srgbClr val="FFCC99"/>
                </a:solidFill>
              </a:rPr>
              <a:t>1) Superior pole appears…</a:t>
            </a:r>
            <a:r>
              <a:rPr lang="en-US" altLang="en-US" sz="1200" b="1" dirty="0">
                <a:solidFill>
                  <a:srgbClr val="FFCC99"/>
                </a:solidFill>
              </a:rPr>
              <a:t>elevated</a:t>
            </a:r>
            <a:r>
              <a:rPr lang="en-US" altLang="en-US" sz="1200" dirty="0">
                <a:solidFill>
                  <a:srgbClr val="FFCC99"/>
                </a:solidFill>
              </a:rPr>
              <a:t>, inferior… </a:t>
            </a:r>
            <a:r>
              <a:rPr lang="en-US" altLang="en-US" sz="1200" b="1" dirty="0">
                <a:solidFill>
                  <a:srgbClr val="FFCC99"/>
                </a:solidFill>
              </a:rPr>
              <a:t>recessed</a:t>
            </a:r>
          </a:p>
          <a:p>
            <a:pPr eaLnBrk="1" hangingPunct="1">
              <a:spcBef>
                <a:spcPct val="0"/>
              </a:spcBef>
              <a:buClrTx/>
              <a:buSzTx/>
              <a:buFontTx/>
              <a:buNone/>
            </a:pPr>
            <a:r>
              <a:rPr lang="en-US" altLang="en-US" sz="1200" dirty="0">
                <a:solidFill>
                  <a:srgbClr val="FFCC99"/>
                </a:solidFill>
              </a:rPr>
              <a:t>2) Associated with…</a:t>
            </a:r>
            <a:r>
              <a:rPr lang="en-US" altLang="en-US" sz="1200" b="1" dirty="0">
                <a:solidFill>
                  <a:srgbClr val="FFCC99"/>
                </a:solidFill>
              </a:rPr>
              <a:t>situs inversus</a:t>
            </a:r>
            <a:r>
              <a:rPr lang="en-US" altLang="en-US" sz="1200" dirty="0">
                <a:solidFill>
                  <a:srgbClr val="FFCC99"/>
                </a:solidFill>
              </a:rPr>
              <a:t> of retinal vessels</a:t>
            </a:r>
          </a:p>
          <a:p>
            <a:pPr eaLnBrk="1" hangingPunct="1">
              <a:spcBef>
                <a:spcPct val="0"/>
              </a:spcBef>
              <a:buClrTx/>
              <a:buSzTx/>
              <a:buFontTx/>
              <a:buNone/>
            </a:pPr>
            <a:r>
              <a:rPr lang="en-US" altLang="en-US" sz="1200" dirty="0">
                <a:solidFill>
                  <a:srgbClr val="FFCC99"/>
                </a:solidFill>
              </a:rPr>
              <a:t>3) Fundus abnormality produces… </a:t>
            </a:r>
            <a:r>
              <a:rPr lang="en-US" altLang="en-US" sz="1200" b="1" dirty="0">
                <a:solidFill>
                  <a:srgbClr val="FFCC99"/>
                </a:solidFill>
              </a:rPr>
              <a:t>myopic </a:t>
            </a:r>
            <a:r>
              <a:rPr lang="en-US" altLang="en-US" sz="1200" b="1" dirty="0" err="1">
                <a:solidFill>
                  <a:srgbClr val="FFCC99"/>
                </a:solidFill>
              </a:rPr>
              <a:t>astigm</a:t>
            </a:r>
            <a:endParaRPr lang="en-US" altLang="en-US" sz="1200" b="1" dirty="0">
              <a:solidFill>
                <a:srgbClr val="FFCC99"/>
              </a:solidFill>
            </a:endParaRPr>
          </a:p>
          <a:p>
            <a:pPr eaLnBrk="1" hangingPunct="1">
              <a:spcBef>
                <a:spcPct val="0"/>
              </a:spcBef>
              <a:buClrTx/>
              <a:buSzTx/>
              <a:buFontTx/>
              <a:buNone/>
            </a:pPr>
            <a:r>
              <a:rPr lang="en-US" altLang="en-US" sz="1200" dirty="0">
                <a:solidFill>
                  <a:srgbClr val="FFCC99"/>
                </a:solidFill>
              </a:rPr>
              <a:t>4) VF testing reveals…</a:t>
            </a:r>
            <a:r>
              <a:rPr lang="en-US" altLang="en-US" sz="1200" b="1" dirty="0">
                <a:solidFill>
                  <a:srgbClr val="FFCC99"/>
                </a:solidFill>
              </a:rPr>
              <a:t>bitemporal hemianopia</a:t>
            </a:r>
            <a:r>
              <a:rPr lang="en-US" altLang="en-US" sz="1200" dirty="0">
                <a:solidFill>
                  <a:srgbClr val="FFCC99"/>
                </a:solidFill>
              </a:rPr>
              <a:t> that </a:t>
            </a:r>
            <a:r>
              <a:rPr lang="en-US" altLang="en-US" sz="1200" dirty="0" err="1">
                <a:solidFill>
                  <a:srgbClr val="FFCC99"/>
                </a:solidFill>
              </a:rPr>
              <a:t>doesn’t</a:t>
            </a:r>
            <a:r>
              <a:rPr lang="en-US" altLang="en-US" sz="1200" b="1" dirty="0" err="1">
                <a:solidFill>
                  <a:srgbClr val="FFCC99"/>
                </a:solidFill>
              </a:rPr>
              <a:t>with</a:t>
            </a:r>
            <a:r>
              <a:rPr lang="en-US" altLang="en-US" sz="1200" b="1" dirty="0">
                <a:solidFill>
                  <a:srgbClr val="FFCC99"/>
                </a:solidFill>
              </a:rPr>
              <a:t> refract</a:t>
            </a:r>
          </a:p>
        </p:txBody>
      </p:sp>
    </p:spTree>
  </p:cSld>
  <p:clrMapOvr>
    <a:masterClrMapping/>
  </p:clrMapOvr>
</p:sld>
</file>

<file path=ppt/slides/slide2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 name="Text Box 13">
            <a:extLst>
              <a:ext uri="{FF2B5EF4-FFF2-40B4-BE49-F238E27FC236}">
                <a16:creationId xmlns:a16="http://schemas.microsoft.com/office/drawing/2014/main" id="{04D5A27D-7CD8-4005-AB16-EC4898DD4030}"/>
              </a:ext>
            </a:extLst>
          </p:cNvPr>
          <p:cNvSpPr txBox="1">
            <a:spLocks noChangeArrowheads="1"/>
          </p:cNvSpPr>
          <p:nvPr/>
        </p:nvSpPr>
        <p:spPr bwMode="auto">
          <a:xfrm>
            <a:off x="4800600" y="5257800"/>
            <a:ext cx="4294188" cy="1230313"/>
          </a:xfrm>
          <a:prstGeom prst="rect">
            <a:avLst/>
          </a:prstGeom>
          <a:solidFill>
            <a:srgbClr val="FFCC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Tilted-Disc Syndrome</a:t>
            </a:r>
          </a:p>
          <a:p>
            <a:pPr eaLnBrk="1" hangingPunct="1">
              <a:spcBef>
                <a:spcPct val="0"/>
              </a:spcBef>
              <a:buClrTx/>
              <a:buSzTx/>
              <a:buFontTx/>
              <a:buNone/>
            </a:pPr>
            <a:r>
              <a:rPr lang="en-US" altLang="en-US" sz="1200"/>
              <a:t>1) Superior pole appears…</a:t>
            </a:r>
            <a:r>
              <a:rPr lang="en-US" altLang="en-US" sz="1200" b="1">
                <a:solidFill>
                  <a:srgbClr val="0000FF"/>
                </a:solidFill>
              </a:rPr>
              <a:t>elevated</a:t>
            </a:r>
            <a:r>
              <a:rPr lang="en-US" altLang="en-US" sz="1200"/>
              <a:t>, inferior…</a:t>
            </a:r>
            <a:r>
              <a:rPr lang="en-US" altLang="en-US" sz="1200" b="1">
                <a:solidFill>
                  <a:srgbClr val="0000FF"/>
                </a:solidFill>
              </a:rPr>
              <a:t>recessed</a:t>
            </a:r>
          </a:p>
          <a:p>
            <a:pPr eaLnBrk="1" hangingPunct="1">
              <a:spcBef>
                <a:spcPct val="0"/>
              </a:spcBef>
              <a:buClrTx/>
              <a:buSzTx/>
              <a:buFontTx/>
              <a:buNone/>
            </a:pPr>
            <a:r>
              <a:rPr lang="en-US" altLang="en-US" sz="1200"/>
              <a:t>2) </a:t>
            </a:r>
            <a:r>
              <a:rPr lang="en-US" altLang="en-US" sz="1200">
                <a:solidFill>
                  <a:srgbClr val="FFCC99"/>
                </a:solidFill>
              </a:rPr>
              <a:t>Associated with…</a:t>
            </a:r>
            <a:r>
              <a:rPr lang="en-US" altLang="en-US" sz="1200" b="1">
                <a:solidFill>
                  <a:srgbClr val="FFCC99"/>
                </a:solidFill>
              </a:rPr>
              <a:t>situs inversus</a:t>
            </a:r>
            <a:r>
              <a:rPr lang="en-US" altLang="en-US" sz="1200">
                <a:solidFill>
                  <a:srgbClr val="FFCC99"/>
                </a:solidFill>
              </a:rPr>
              <a:t> of retinal vessels</a:t>
            </a:r>
          </a:p>
          <a:p>
            <a:pPr eaLnBrk="1" hangingPunct="1">
              <a:spcBef>
                <a:spcPct val="0"/>
              </a:spcBef>
              <a:buClrTx/>
              <a:buSzTx/>
              <a:buFontTx/>
              <a:buNone/>
            </a:pPr>
            <a:r>
              <a:rPr lang="en-US" altLang="en-US" sz="1200"/>
              <a:t>3) </a:t>
            </a:r>
            <a:r>
              <a:rPr lang="en-US" altLang="en-US" sz="1200">
                <a:solidFill>
                  <a:srgbClr val="FFCC99"/>
                </a:solidFill>
              </a:rPr>
              <a:t>Fundus abnormality produces…</a:t>
            </a:r>
            <a:r>
              <a:rPr lang="en-US" altLang="en-US" sz="1200" b="1">
                <a:solidFill>
                  <a:srgbClr val="FFCC99"/>
                </a:solidFill>
              </a:rPr>
              <a:t>myopic astigmatism</a:t>
            </a:r>
          </a:p>
          <a:p>
            <a:pPr eaLnBrk="1" hangingPunct="1">
              <a:spcBef>
                <a:spcPct val="0"/>
              </a:spcBef>
              <a:buClrTx/>
              <a:buSzTx/>
              <a:buFontTx/>
              <a:buNone/>
            </a:pPr>
            <a:r>
              <a:rPr lang="en-US" altLang="en-US" sz="1200"/>
              <a:t>4) </a:t>
            </a:r>
            <a:r>
              <a:rPr lang="en-US" altLang="en-US" sz="1200">
                <a:solidFill>
                  <a:srgbClr val="FFCC99"/>
                </a:solidFill>
              </a:rPr>
              <a:t>VF testing reveals…</a:t>
            </a:r>
            <a:r>
              <a:rPr lang="en-US" altLang="en-US" sz="1200" b="1">
                <a:solidFill>
                  <a:srgbClr val="FFCC99"/>
                </a:solidFill>
              </a:rPr>
              <a:t>bitemporal hemianopia</a:t>
            </a:r>
            <a:r>
              <a:rPr lang="en-US" altLang="en-US" sz="1200">
                <a:solidFill>
                  <a:srgbClr val="FFCC99"/>
                </a:solidFill>
              </a:rPr>
              <a:t> that doesn’t</a:t>
            </a:r>
          </a:p>
          <a:p>
            <a:pPr eaLnBrk="1" hangingPunct="1">
              <a:spcBef>
                <a:spcPct val="0"/>
              </a:spcBef>
              <a:buClrTx/>
              <a:buSzTx/>
              <a:buFontTx/>
              <a:buNone/>
            </a:pPr>
            <a:r>
              <a:rPr lang="en-US" altLang="en-US" sz="1200">
                <a:solidFill>
                  <a:srgbClr val="FFCC99"/>
                </a:solidFill>
              </a:rPr>
              <a:t>   …</a:t>
            </a:r>
            <a:r>
              <a:rPr lang="en-US" altLang="en-US" sz="1200" b="1">
                <a:solidFill>
                  <a:srgbClr val="FFCC99"/>
                </a:solidFill>
              </a:rPr>
              <a:t>respect the vertical</a:t>
            </a:r>
            <a:r>
              <a:rPr lang="en-US" altLang="en-US" sz="1200">
                <a:solidFill>
                  <a:srgbClr val="FFCC99"/>
                </a:solidFill>
              </a:rPr>
              <a:t> and may…</a:t>
            </a:r>
            <a:r>
              <a:rPr lang="en-US" altLang="en-US" sz="1200" b="1">
                <a:solidFill>
                  <a:srgbClr val="FFCC99"/>
                </a:solidFill>
              </a:rPr>
              <a:t>resolve with refraction</a:t>
            </a:r>
          </a:p>
        </p:txBody>
      </p:sp>
      <p:sp>
        <p:nvSpPr>
          <p:cNvPr id="59394" name="Text Box 10">
            <a:extLst>
              <a:ext uri="{FF2B5EF4-FFF2-40B4-BE49-F238E27FC236}">
                <a16:creationId xmlns:a16="http://schemas.microsoft.com/office/drawing/2014/main" id="{2CC37E7E-4586-4D48-87E4-DD430C962B29}"/>
              </a:ext>
            </a:extLst>
          </p:cNvPr>
          <p:cNvSpPr txBox="1">
            <a:spLocks noChangeArrowheads="1"/>
          </p:cNvSpPr>
          <p:nvPr/>
        </p:nvSpPr>
        <p:spPr bwMode="auto">
          <a:xfrm>
            <a:off x="1371600" y="4267200"/>
            <a:ext cx="3057525" cy="2154238"/>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Morning-Glory Disc</a:t>
            </a:r>
          </a:p>
          <a:p>
            <a:pPr eaLnBrk="1" hangingPunct="1">
              <a:spcBef>
                <a:spcPct val="0"/>
              </a:spcBef>
              <a:buClrTx/>
              <a:buSzTx/>
              <a:buFontTx/>
              <a:buNone/>
            </a:pPr>
            <a:r>
              <a:rPr lang="en-US" altLang="en-US" sz="1200"/>
              <a:t>--DFE reveals:</a:t>
            </a:r>
          </a:p>
          <a:p>
            <a:pPr eaLnBrk="1" hangingPunct="1">
              <a:spcBef>
                <a:spcPct val="0"/>
              </a:spcBef>
              <a:buClrTx/>
              <a:buSzTx/>
              <a:buFontTx/>
              <a:buNone/>
            </a:pPr>
            <a:r>
              <a:rPr lang="en-US" altLang="en-US" sz="1200"/>
              <a:t>  1) A funnel-shaped…</a:t>
            </a:r>
            <a:r>
              <a:rPr lang="en-US" altLang="en-US" sz="1200" b="1">
                <a:solidFill>
                  <a:srgbClr val="0000FF"/>
                </a:solidFill>
              </a:rPr>
              <a:t>excavation</a:t>
            </a:r>
            <a:endParaRPr lang="en-US" altLang="en-US" sz="1200"/>
          </a:p>
          <a:p>
            <a:pPr eaLnBrk="1" hangingPunct="1">
              <a:spcBef>
                <a:spcPct val="0"/>
              </a:spcBef>
              <a:buClrTx/>
              <a:buSzTx/>
              <a:buFontTx/>
              <a:buNone/>
            </a:pPr>
            <a:r>
              <a:rPr lang="en-US" altLang="en-US" sz="1200"/>
              <a:t>  2) Number of vessels crossing the rim</a:t>
            </a:r>
          </a:p>
          <a:p>
            <a:pPr eaLnBrk="1" hangingPunct="1">
              <a:spcBef>
                <a:spcPct val="0"/>
              </a:spcBef>
              <a:buClrTx/>
              <a:buSzTx/>
              <a:buFontTx/>
              <a:buNone/>
            </a:pPr>
            <a:r>
              <a:rPr lang="en-US" altLang="en-US" sz="1200"/>
              <a:t>    seems abnormally…</a:t>
            </a:r>
            <a:r>
              <a:rPr lang="en-US" altLang="en-US" sz="1200" b="1">
                <a:solidFill>
                  <a:srgbClr val="0000FF"/>
                </a:solidFill>
              </a:rPr>
              <a:t>high</a:t>
            </a:r>
            <a:r>
              <a:rPr lang="en-US" altLang="en-US" sz="1200"/>
              <a:t> </a:t>
            </a:r>
            <a:endParaRPr lang="en-US" altLang="en-US" sz="1200" b="1">
              <a:solidFill>
                <a:srgbClr val="0000FF"/>
              </a:solidFill>
            </a:endParaRPr>
          </a:p>
          <a:p>
            <a:pPr eaLnBrk="1" hangingPunct="1">
              <a:spcBef>
                <a:spcPct val="0"/>
              </a:spcBef>
              <a:buClrTx/>
              <a:buSzTx/>
              <a:buFontTx/>
              <a:buNone/>
            </a:pPr>
            <a:r>
              <a:rPr lang="en-US" altLang="en-US" sz="1200"/>
              <a:t>--Tissue is…</a:t>
            </a:r>
            <a:r>
              <a:rPr lang="en-US" altLang="en-US" sz="1200" b="1">
                <a:solidFill>
                  <a:srgbClr val="0000FF"/>
                </a:solidFill>
              </a:rPr>
              <a:t>contractile</a:t>
            </a:r>
            <a:r>
              <a:rPr lang="en-US" altLang="en-US" sz="1200"/>
              <a:t>, so cup seems</a:t>
            </a:r>
          </a:p>
          <a:p>
            <a:pPr eaLnBrk="1" hangingPunct="1">
              <a:spcBef>
                <a:spcPct val="0"/>
              </a:spcBef>
              <a:buClrTx/>
              <a:buSzTx/>
              <a:buFontTx/>
              <a:buNone/>
            </a:pPr>
            <a:r>
              <a:rPr lang="en-US" altLang="en-US" sz="1200"/>
              <a:t>  to…</a:t>
            </a:r>
            <a:r>
              <a:rPr lang="en-US" altLang="en-US" sz="1200" b="1">
                <a:solidFill>
                  <a:srgbClr val="0000FF"/>
                </a:solidFill>
              </a:rPr>
              <a:t>open </a:t>
            </a:r>
            <a:r>
              <a:rPr lang="en-US" altLang="en-US" sz="1200">
                <a:solidFill>
                  <a:srgbClr val="0000FF"/>
                </a:solidFill>
              </a:rPr>
              <a:t>and</a:t>
            </a:r>
            <a:r>
              <a:rPr lang="en-US" altLang="en-US" sz="1200" b="1">
                <a:solidFill>
                  <a:srgbClr val="0000FF"/>
                </a:solidFill>
              </a:rPr>
              <a:t> close</a:t>
            </a:r>
            <a:r>
              <a:rPr lang="en-US" altLang="en-US" sz="1200"/>
              <a:t> (like its namesake,  </a:t>
            </a:r>
          </a:p>
          <a:p>
            <a:pPr eaLnBrk="1" hangingPunct="1">
              <a:spcBef>
                <a:spcPct val="0"/>
              </a:spcBef>
              <a:buClrTx/>
              <a:buSzTx/>
              <a:buFontTx/>
              <a:buNone/>
            </a:pPr>
            <a:r>
              <a:rPr lang="en-US" altLang="en-US" sz="1200"/>
              <a:t>  the morning-glory flower)</a:t>
            </a:r>
          </a:p>
          <a:p>
            <a:pPr eaLnBrk="1" hangingPunct="1">
              <a:spcBef>
                <a:spcPct val="0"/>
              </a:spcBef>
              <a:buClrTx/>
              <a:buSzTx/>
              <a:buFontTx/>
              <a:buNone/>
            </a:pPr>
            <a:r>
              <a:rPr lang="en-US" altLang="en-US" sz="1200"/>
              <a:t>--VA usually…</a:t>
            </a:r>
            <a:r>
              <a:rPr lang="en-US" altLang="en-US" sz="1200" b="1">
                <a:solidFill>
                  <a:srgbClr val="0000FF"/>
                </a:solidFill>
              </a:rPr>
              <a:t>20/200</a:t>
            </a:r>
            <a:r>
              <a:rPr lang="en-US" altLang="en-US" sz="1200"/>
              <a:t>, but can be…</a:t>
            </a:r>
          </a:p>
          <a:p>
            <a:pPr eaLnBrk="1" hangingPunct="1">
              <a:spcBef>
                <a:spcPct val="0"/>
              </a:spcBef>
              <a:buClrTx/>
              <a:buSzTx/>
              <a:buFontTx/>
              <a:buNone/>
            </a:pPr>
            <a:r>
              <a:rPr lang="en-US" altLang="en-US" sz="1200"/>
              <a:t>   </a:t>
            </a:r>
            <a:r>
              <a:rPr lang="en-US" altLang="en-US" sz="1200" b="1">
                <a:solidFill>
                  <a:srgbClr val="0000FF"/>
                </a:solidFill>
              </a:rPr>
              <a:t>20/20&lt;-&gt;NLP</a:t>
            </a:r>
          </a:p>
          <a:p>
            <a:pPr eaLnBrk="1" hangingPunct="1">
              <a:spcBef>
                <a:spcPct val="0"/>
              </a:spcBef>
              <a:buClrTx/>
              <a:buSzTx/>
              <a:buFontTx/>
              <a:buNone/>
            </a:pPr>
            <a:r>
              <a:rPr lang="en-US" altLang="en-US" sz="1200"/>
              <a:t>--1/3 develop…</a:t>
            </a:r>
            <a:r>
              <a:rPr lang="en-US" altLang="en-US" sz="1200" b="1">
                <a:solidFill>
                  <a:srgbClr val="CCECFF"/>
                </a:solidFill>
              </a:rPr>
              <a:t>serous</a:t>
            </a:r>
            <a:r>
              <a:rPr lang="en-US" altLang="en-US" sz="1200" b="1">
                <a:solidFill>
                  <a:srgbClr val="0000FF"/>
                </a:solidFill>
              </a:rPr>
              <a:t> </a:t>
            </a:r>
            <a:r>
              <a:rPr lang="en-US" altLang="en-US" sz="1200" b="1">
                <a:solidFill>
                  <a:srgbClr val="CCECFF"/>
                </a:solidFill>
              </a:rPr>
              <a:t>RD</a:t>
            </a:r>
          </a:p>
        </p:txBody>
      </p:sp>
      <p:sp>
        <p:nvSpPr>
          <p:cNvPr id="59395" name="Text Box 3">
            <a:extLst>
              <a:ext uri="{FF2B5EF4-FFF2-40B4-BE49-F238E27FC236}">
                <a16:creationId xmlns:a16="http://schemas.microsoft.com/office/drawing/2014/main" id="{3C5CC6EA-86F4-4967-8B72-230B1BAF4D02}"/>
              </a:ext>
            </a:extLst>
          </p:cNvPr>
          <p:cNvSpPr txBox="1">
            <a:spLocks noChangeArrowheads="1"/>
          </p:cNvSpPr>
          <p:nvPr/>
        </p:nvSpPr>
        <p:spPr bwMode="auto">
          <a:xfrm>
            <a:off x="793750" y="3505200"/>
            <a:ext cx="2254250" cy="669925"/>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Optic Pit/Hole</a:t>
            </a:r>
          </a:p>
          <a:p>
            <a:pPr eaLnBrk="1" hangingPunct="1">
              <a:spcBef>
                <a:spcPct val="0"/>
              </a:spcBef>
              <a:buClrTx/>
              <a:buSzTx/>
              <a:buFontTx/>
              <a:buNone/>
            </a:pPr>
            <a:r>
              <a:rPr lang="en-US" altLang="en-US" sz="1200"/>
              <a:t>--Associated with…</a:t>
            </a:r>
            <a:r>
              <a:rPr lang="en-US" altLang="en-US" sz="1200" b="1">
                <a:solidFill>
                  <a:srgbClr val="0000FF"/>
                </a:solidFill>
              </a:rPr>
              <a:t>serous RD</a:t>
            </a:r>
          </a:p>
          <a:p>
            <a:pPr eaLnBrk="1" hangingPunct="1">
              <a:spcBef>
                <a:spcPct val="0"/>
              </a:spcBef>
              <a:buClrTx/>
              <a:buSzTx/>
              <a:buFontTx/>
              <a:buNone/>
            </a:pPr>
            <a:r>
              <a:rPr lang="en-US" altLang="en-US" sz="1200" b="1">
                <a:solidFill>
                  <a:srgbClr val="0000FF"/>
                </a:solidFill>
              </a:rPr>
              <a:t>  in adulthood</a:t>
            </a:r>
          </a:p>
        </p:txBody>
      </p:sp>
      <p:sp>
        <p:nvSpPr>
          <p:cNvPr id="59396" name="Line 4">
            <a:extLst>
              <a:ext uri="{FF2B5EF4-FFF2-40B4-BE49-F238E27FC236}">
                <a16:creationId xmlns:a16="http://schemas.microsoft.com/office/drawing/2014/main" id="{707BC4EC-4CF7-4A39-8345-93D0060C7811}"/>
              </a:ext>
            </a:extLst>
          </p:cNvPr>
          <p:cNvSpPr>
            <a:spLocks noChangeShapeType="1"/>
          </p:cNvSpPr>
          <p:nvPr/>
        </p:nvSpPr>
        <p:spPr bwMode="auto">
          <a:xfrm flipH="1">
            <a:off x="1600200" y="2057400"/>
            <a:ext cx="1524000" cy="3810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9397" name="Text Box 6">
            <a:extLst>
              <a:ext uri="{FF2B5EF4-FFF2-40B4-BE49-F238E27FC236}">
                <a16:creationId xmlns:a16="http://schemas.microsoft.com/office/drawing/2014/main" id="{DF89AB1B-D49D-4C0E-9152-954BC4E34334}"/>
              </a:ext>
            </a:extLst>
          </p:cNvPr>
          <p:cNvSpPr txBox="1">
            <a:spLocks noChangeArrowheads="1"/>
          </p:cNvSpPr>
          <p:nvPr/>
        </p:nvSpPr>
        <p:spPr bwMode="auto">
          <a:xfrm>
            <a:off x="1357313" y="1524000"/>
            <a:ext cx="3511550" cy="4540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1400" i="1">
                <a:solidFill>
                  <a:srgbClr val="0000FF"/>
                </a:solidFill>
              </a:rPr>
              <a:t>These three are all secondary to abnormal</a:t>
            </a:r>
          </a:p>
          <a:p>
            <a:pPr algn="ctr" eaLnBrk="1" hangingPunct="1">
              <a:lnSpc>
                <a:spcPct val="85000"/>
              </a:lnSpc>
              <a:spcBef>
                <a:spcPct val="0"/>
              </a:spcBef>
              <a:buClrTx/>
              <a:buSzTx/>
              <a:buFontTx/>
              <a:buNone/>
            </a:pPr>
            <a:r>
              <a:rPr lang="en-US" altLang="en-US" sz="1400" i="1">
                <a:solidFill>
                  <a:srgbClr val="0000FF"/>
                </a:solidFill>
              </a:rPr>
              <a:t>closure of the embryonic optic fissure</a:t>
            </a:r>
          </a:p>
        </p:txBody>
      </p:sp>
      <p:sp>
        <p:nvSpPr>
          <p:cNvPr id="59398" name="Text Box 7">
            <a:extLst>
              <a:ext uri="{FF2B5EF4-FFF2-40B4-BE49-F238E27FC236}">
                <a16:creationId xmlns:a16="http://schemas.microsoft.com/office/drawing/2014/main" id="{EF360612-5882-4C79-874A-67AE67CDEDB5}"/>
              </a:ext>
            </a:extLst>
          </p:cNvPr>
          <p:cNvSpPr txBox="1">
            <a:spLocks noChangeArrowheads="1"/>
          </p:cNvSpPr>
          <p:nvPr/>
        </p:nvSpPr>
        <p:spPr bwMode="auto">
          <a:xfrm>
            <a:off x="76200" y="2514600"/>
            <a:ext cx="2757488" cy="852488"/>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Optic Nerve Coloboma</a:t>
            </a:r>
          </a:p>
          <a:p>
            <a:pPr eaLnBrk="1" hangingPunct="1">
              <a:spcBef>
                <a:spcPct val="0"/>
              </a:spcBef>
              <a:buClrTx/>
              <a:buSzTx/>
              <a:buFontTx/>
              <a:buNone/>
            </a:pPr>
            <a:r>
              <a:rPr lang="en-US" altLang="en-US" sz="1200"/>
              <a:t>1) May resemble…</a:t>
            </a:r>
            <a:r>
              <a:rPr lang="en-US" altLang="en-US" sz="1200" b="1">
                <a:solidFill>
                  <a:srgbClr val="0000FF"/>
                </a:solidFill>
              </a:rPr>
              <a:t>deep cupping</a:t>
            </a:r>
          </a:p>
          <a:p>
            <a:pPr eaLnBrk="1" hangingPunct="1">
              <a:spcBef>
                <a:spcPct val="0"/>
              </a:spcBef>
              <a:buClrTx/>
              <a:buSzTx/>
              <a:buFontTx/>
              <a:buNone/>
            </a:pPr>
            <a:r>
              <a:rPr lang="en-US" altLang="en-US" sz="1200"/>
              <a:t>2) Can be…</a:t>
            </a:r>
            <a:r>
              <a:rPr lang="en-US" altLang="en-US" sz="1200" b="1">
                <a:solidFill>
                  <a:srgbClr val="0000FF"/>
                </a:solidFill>
              </a:rPr>
              <a:t>bilateral, asymmetric</a:t>
            </a:r>
          </a:p>
          <a:p>
            <a:pPr eaLnBrk="1" hangingPunct="1">
              <a:spcBef>
                <a:spcPct val="0"/>
              </a:spcBef>
              <a:buClrTx/>
              <a:buSzTx/>
              <a:buFontTx/>
              <a:buNone/>
            </a:pPr>
            <a:r>
              <a:rPr lang="en-US" altLang="en-US" sz="1200"/>
              <a:t>3) Part of the…</a:t>
            </a:r>
            <a:r>
              <a:rPr lang="en-US" altLang="en-US" sz="1200" b="1">
                <a:solidFill>
                  <a:srgbClr val="0000FF"/>
                </a:solidFill>
              </a:rPr>
              <a:t>CHARGE association</a:t>
            </a:r>
          </a:p>
        </p:txBody>
      </p:sp>
      <p:sp>
        <p:nvSpPr>
          <p:cNvPr id="59399" name="Line 8">
            <a:extLst>
              <a:ext uri="{FF2B5EF4-FFF2-40B4-BE49-F238E27FC236}">
                <a16:creationId xmlns:a16="http://schemas.microsoft.com/office/drawing/2014/main" id="{82405FE8-258A-4F46-AF17-DF168AD6830E}"/>
              </a:ext>
            </a:extLst>
          </p:cNvPr>
          <p:cNvSpPr>
            <a:spLocks noChangeShapeType="1"/>
          </p:cNvSpPr>
          <p:nvPr/>
        </p:nvSpPr>
        <p:spPr bwMode="auto">
          <a:xfrm flipH="1">
            <a:off x="2971800" y="2057400"/>
            <a:ext cx="152400" cy="14478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9400" name="Text Box 9">
            <a:extLst>
              <a:ext uri="{FF2B5EF4-FFF2-40B4-BE49-F238E27FC236}">
                <a16:creationId xmlns:a16="http://schemas.microsoft.com/office/drawing/2014/main" id="{9B883341-D94D-4168-A1C6-E390A26E0DF6}"/>
              </a:ext>
            </a:extLst>
          </p:cNvPr>
          <p:cNvSpPr txBox="1">
            <a:spLocks noChangeArrowheads="1"/>
          </p:cNvSpPr>
          <p:nvPr/>
        </p:nvSpPr>
        <p:spPr bwMode="auto">
          <a:xfrm>
            <a:off x="1371600" y="4267200"/>
            <a:ext cx="3028950" cy="2130425"/>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Morning-Glory Disc</a:t>
            </a:r>
          </a:p>
          <a:p>
            <a:pPr eaLnBrk="1" hangingPunct="1">
              <a:spcBef>
                <a:spcPct val="0"/>
              </a:spcBef>
              <a:buClrTx/>
              <a:buSzTx/>
              <a:buFontTx/>
              <a:buNone/>
            </a:pPr>
            <a:r>
              <a:rPr lang="en-US" altLang="en-US" sz="1200"/>
              <a:t>--DFE reveals:</a:t>
            </a:r>
          </a:p>
          <a:p>
            <a:pPr eaLnBrk="1" hangingPunct="1">
              <a:spcBef>
                <a:spcPct val="0"/>
              </a:spcBef>
              <a:buClrTx/>
              <a:buSzTx/>
              <a:buFontTx/>
              <a:buNone/>
            </a:pPr>
            <a:r>
              <a:rPr lang="en-US" altLang="en-US" sz="1200"/>
              <a:t>  1) A funnel-shaped…</a:t>
            </a:r>
            <a:r>
              <a:rPr lang="en-US" altLang="en-US" sz="1200" b="1">
                <a:solidFill>
                  <a:srgbClr val="0000FF"/>
                </a:solidFill>
              </a:rPr>
              <a:t>excavation</a:t>
            </a:r>
            <a:endParaRPr lang="en-US" altLang="en-US" sz="1200"/>
          </a:p>
          <a:p>
            <a:pPr eaLnBrk="1" hangingPunct="1">
              <a:spcBef>
                <a:spcPct val="0"/>
              </a:spcBef>
              <a:buClrTx/>
              <a:buSzTx/>
              <a:buFontTx/>
              <a:buNone/>
            </a:pPr>
            <a:r>
              <a:rPr lang="en-US" altLang="en-US" sz="1200"/>
              <a:t>  2) Number of vessels crossing the rim</a:t>
            </a:r>
          </a:p>
          <a:p>
            <a:pPr eaLnBrk="1" hangingPunct="1">
              <a:spcBef>
                <a:spcPct val="0"/>
              </a:spcBef>
              <a:buClrTx/>
              <a:buSzTx/>
              <a:buFontTx/>
              <a:buNone/>
            </a:pPr>
            <a:r>
              <a:rPr lang="en-US" altLang="en-US" sz="1200"/>
              <a:t>    seems abnormally…</a:t>
            </a:r>
            <a:r>
              <a:rPr lang="en-US" altLang="en-US" sz="1200" b="1">
                <a:solidFill>
                  <a:srgbClr val="0000FF"/>
                </a:solidFill>
              </a:rPr>
              <a:t>high</a:t>
            </a:r>
            <a:r>
              <a:rPr lang="en-US" altLang="en-US" sz="1200"/>
              <a:t> </a:t>
            </a:r>
            <a:endParaRPr lang="en-US" altLang="en-US" sz="1200" b="1">
              <a:solidFill>
                <a:srgbClr val="0000FF"/>
              </a:solidFill>
            </a:endParaRPr>
          </a:p>
          <a:p>
            <a:pPr eaLnBrk="1" hangingPunct="1">
              <a:spcBef>
                <a:spcPct val="0"/>
              </a:spcBef>
              <a:buClrTx/>
              <a:buSzTx/>
              <a:buFontTx/>
              <a:buNone/>
            </a:pPr>
            <a:r>
              <a:rPr lang="en-US" altLang="en-US" sz="1200"/>
              <a:t>--Tissue is…</a:t>
            </a:r>
            <a:r>
              <a:rPr lang="en-US" altLang="en-US" sz="1200" b="1">
                <a:solidFill>
                  <a:srgbClr val="0000FF"/>
                </a:solidFill>
              </a:rPr>
              <a:t>contractile</a:t>
            </a:r>
            <a:r>
              <a:rPr lang="en-US" altLang="en-US" sz="1200"/>
              <a:t>, so cup seems</a:t>
            </a:r>
          </a:p>
          <a:p>
            <a:pPr eaLnBrk="1" hangingPunct="1">
              <a:spcBef>
                <a:spcPct val="0"/>
              </a:spcBef>
              <a:buClrTx/>
              <a:buSzTx/>
              <a:buFontTx/>
              <a:buNone/>
            </a:pPr>
            <a:r>
              <a:rPr lang="en-US" altLang="en-US" sz="1200"/>
              <a:t>  to…</a:t>
            </a:r>
            <a:r>
              <a:rPr lang="en-US" altLang="en-US" sz="1200" b="1">
                <a:solidFill>
                  <a:srgbClr val="0000FF"/>
                </a:solidFill>
              </a:rPr>
              <a:t>open </a:t>
            </a:r>
            <a:r>
              <a:rPr lang="en-US" altLang="en-US" sz="1200">
                <a:solidFill>
                  <a:srgbClr val="0000FF"/>
                </a:solidFill>
              </a:rPr>
              <a:t>and</a:t>
            </a:r>
            <a:r>
              <a:rPr lang="en-US" altLang="en-US" sz="1200" b="1">
                <a:solidFill>
                  <a:srgbClr val="0000FF"/>
                </a:solidFill>
              </a:rPr>
              <a:t> close</a:t>
            </a:r>
            <a:r>
              <a:rPr lang="en-US" altLang="en-US" sz="1200"/>
              <a:t> (like its namesake,  </a:t>
            </a:r>
          </a:p>
          <a:p>
            <a:pPr eaLnBrk="1" hangingPunct="1">
              <a:spcBef>
                <a:spcPct val="0"/>
              </a:spcBef>
              <a:buClrTx/>
              <a:buSzTx/>
              <a:buFontTx/>
              <a:buNone/>
            </a:pPr>
            <a:r>
              <a:rPr lang="en-US" altLang="en-US" sz="1200"/>
              <a:t>  the morning-glory flower)</a:t>
            </a:r>
          </a:p>
          <a:p>
            <a:pPr eaLnBrk="1" hangingPunct="1">
              <a:spcBef>
                <a:spcPct val="0"/>
              </a:spcBef>
              <a:buClrTx/>
              <a:buSzTx/>
              <a:buFontTx/>
              <a:buNone/>
            </a:pPr>
            <a:r>
              <a:rPr lang="en-US" altLang="en-US" sz="1200"/>
              <a:t>--VA usually…</a:t>
            </a:r>
            <a:r>
              <a:rPr lang="en-US" altLang="en-US" sz="1200" b="1">
                <a:solidFill>
                  <a:srgbClr val="0000FF"/>
                </a:solidFill>
              </a:rPr>
              <a:t>20/200</a:t>
            </a:r>
            <a:r>
              <a:rPr lang="en-US" altLang="en-US" sz="1200"/>
              <a:t>, but can be…</a:t>
            </a:r>
          </a:p>
          <a:p>
            <a:pPr eaLnBrk="1" hangingPunct="1">
              <a:spcBef>
                <a:spcPct val="0"/>
              </a:spcBef>
              <a:buClrTx/>
              <a:buSzTx/>
              <a:buFontTx/>
              <a:buNone/>
            </a:pPr>
            <a:r>
              <a:rPr lang="en-US" altLang="en-US" sz="1200"/>
              <a:t>   </a:t>
            </a:r>
            <a:r>
              <a:rPr lang="en-US" altLang="en-US" sz="1200" b="1">
                <a:solidFill>
                  <a:srgbClr val="0000FF"/>
                </a:solidFill>
              </a:rPr>
              <a:t>20/20&lt;-&gt;NLP</a:t>
            </a:r>
          </a:p>
          <a:p>
            <a:pPr eaLnBrk="1" hangingPunct="1">
              <a:spcBef>
                <a:spcPct val="0"/>
              </a:spcBef>
              <a:buClrTx/>
              <a:buSzTx/>
              <a:buFontTx/>
              <a:buNone/>
            </a:pPr>
            <a:r>
              <a:rPr lang="en-US" altLang="en-US" sz="1200"/>
              <a:t>--1/3 develop…</a:t>
            </a:r>
            <a:r>
              <a:rPr lang="en-US" altLang="en-US" sz="1200" b="1">
                <a:solidFill>
                  <a:srgbClr val="0000FF"/>
                </a:solidFill>
              </a:rPr>
              <a:t>serous RD</a:t>
            </a:r>
          </a:p>
        </p:txBody>
      </p:sp>
      <p:sp>
        <p:nvSpPr>
          <p:cNvPr id="59401" name="Text Box 10">
            <a:extLst>
              <a:ext uri="{FF2B5EF4-FFF2-40B4-BE49-F238E27FC236}">
                <a16:creationId xmlns:a16="http://schemas.microsoft.com/office/drawing/2014/main" id="{BADECFC8-9AE4-405F-9201-0809E129D5BB}"/>
              </a:ext>
            </a:extLst>
          </p:cNvPr>
          <p:cNvSpPr txBox="1">
            <a:spLocks noChangeArrowheads="1"/>
          </p:cNvSpPr>
          <p:nvPr/>
        </p:nvSpPr>
        <p:spPr bwMode="auto">
          <a:xfrm>
            <a:off x="5410200" y="1687513"/>
            <a:ext cx="3606800" cy="669925"/>
          </a:xfrm>
          <a:prstGeom prst="rect">
            <a:avLst/>
          </a:prstGeom>
          <a:solidFill>
            <a:srgbClr val="FFFF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Megalopapilla</a:t>
            </a:r>
          </a:p>
          <a:p>
            <a:pPr eaLnBrk="1" hangingPunct="1">
              <a:spcBef>
                <a:spcPct val="0"/>
              </a:spcBef>
              <a:buClrTx/>
              <a:buSzTx/>
              <a:buFontTx/>
              <a:buNone/>
            </a:pPr>
            <a:r>
              <a:rPr lang="en-US" altLang="en-US" sz="1200"/>
              <a:t>1) Abnormally large diameter of…</a:t>
            </a:r>
            <a:r>
              <a:rPr lang="en-US" altLang="en-US" sz="1200" b="1">
                <a:solidFill>
                  <a:srgbClr val="0000FF"/>
                </a:solidFill>
              </a:rPr>
              <a:t>disc </a:t>
            </a:r>
            <a:r>
              <a:rPr lang="en-US" altLang="en-US" sz="1200">
                <a:solidFill>
                  <a:srgbClr val="0000FF"/>
                </a:solidFill>
              </a:rPr>
              <a:t>and</a:t>
            </a:r>
            <a:r>
              <a:rPr lang="en-US" altLang="en-US" sz="1200" b="1">
                <a:solidFill>
                  <a:srgbClr val="0000FF"/>
                </a:solidFill>
              </a:rPr>
              <a:t> cup</a:t>
            </a:r>
          </a:p>
          <a:p>
            <a:pPr eaLnBrk="1" hangingPunct="1">
              <a:spcBef>
                <a:spcPct val="0"/>
              </a:spcBef>
              <a:buClrTx/>
              <a:buSzTx/>
              <a:buFontTx/>
              <a:buNone/>
            </a:pPr>
            <a:r>
              <a:rPr lang="en-US" altLang="en-US" sz="1200"/>
              <a:t>2) VF testing may reveal an…</a:t>
            </a:r>
            <a:r>
              <a:rPr lang="en-US" altLang="en-US" sz="1200" b="1">
                <a:solidFill>
                  <a:srgbClr val="0000FF"/>
                </a:solidFill>
              </a:rPr>
              <a:t>enlarged blind spot</a:t>
            </a:r>
          </a:p>
        </p:txBody>
      </p:sp>
      <p:sp>
        <p:nvSpPr>
          <p:cNvPr id="59402" name="Text Box 11">
            <a:extLst>
              <a:ext uri="{FF2B5EF4-FFF2-40B4-BE49-F238E27FC236}">
                <a16:creationId xmlns:a16="http://schemas.microsoft.com/office/drawing/2014/main" id="{C3C7BE27-8991-410C-A3C4-64DFE442D7D9}"/>
              </a:ext>
            </a:extLst>
          </p:cNvPr>
          <p:cNvSpPr txBox="1">
            <a:spLocks noChangeArrowheads="1"/>
          </p:cNvSpPr>
          <p:nvPr/>
        </p:nvSpPr>
        <p:spPr bwMode="auto">
          <a:xfrm>
            <a:off x="4648200" y="2576513"/>
            <a:ext cx="3522663" cy="862012"/>
          </a:xfrm>
          <a:prstGeom prst="rect">
            <a:avLst/>
          </a:prstGeom>
          <a:solidFill>
            <a:srgbClr val="FFC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Myelinated RNFL</a:t>
            </a:r>
          </a:p>
          <a:p>
            <a:pPr eaLnBrk="1" hangingPunct="1">
              <a:spcBef>
                <a:spcPct val="0"/>
              </a:spcBef>
              <a:buClrTx/>
              <a:buSzTx/>
              <a:buFontTx/>
              <a:buNone/>
            </a:pPr>
            <a:r>
              <a:rPr lang="en-US" altLang="en-US" sz="1200"/>
              <a:t>1) Myelin normally ends at the…</a:t>
            </a:r>
            <a:r>
              <a:rPr lang="en-US" altLang="en-US" sz="1200" b="1">
                <a:solidFill>
                  <a:srgbClr val="0000FF"/>
                </a:solidFill>
              </a:rPr>
              <a:t>lamina cribrosa</a:t>
            </a:r>
          </a:p>
          <a:p>
            <a:pPr eaLnBrk="1" hangingPunct="1">
              <a:spcBef>
                <a:spcPct val="0"/>
              </a:spcBef>
              <a:buClrTx/>
              <a:buSzTx/>
              <a:buFontTx/>
              <a:buNone/>
            </a:pPr>
            <a:r>
              <a:rPr lang="en-US" altLang="en-US" sz="1200"/>
              <a:t>2) Can be…</a:t>
            </a:r>
            <a:r>
              <a:rPr lang="en-US" altLang="en-US" sz="1200" b="1">
                <a:solidFill>
                  <a:srgbClr val="0000FF"/>
                </a:solidFill>
              </a:rPr>
              <a:t>patchy</a:t>
            </a:r>
            <a:r>
              <a:rPr lang="en-US" altLang="en-US" sz="1200"/>
              <a:t> </a:t>
            </a:r>
            <a:r>
              <a:rPr lang="en-US" altLang="en-US" sz="1200">
                <a:solidFill>
                  <a:srgbClr val="0000FF"/>
                </a:solidFill>
              </a:rPr>
              <a:t>and</a:t>
            </a:r>
            <a:r>
              <a:rPr lang="en-US" altLang="en-US" sz="1200"/>
              <a:t> </a:t>
            </a:r>
            <a:r>
              <a:rPr lang="en-US" altLang="en-US" sz="1200" b="1">
                <a:solidFill>
                  <a:srgbClr val="0000FF"/>
                </a:solidFill>
              </a:rPr>
              <a:t>discontinuous</a:t>
            </a:r>
          </a:p>
          <a:p>
            <a:pPr eaLnBrk="1" hangingPunct="1">
              <a:spcBef>
                <a:spcPct val="0"/>
              </a:spcBef>
              <a:buClrTx/>
              <a:buSzTx/>
              <a:buFontTx/>
              <a:buNone/>
            </a:pPr>
            <a:r>
              <a:rPr lang="en-US" altLang="en-US" sz="1200"/>
              <a:t>3) Corresponding VF has an…</a:t>
            </a:r>
            <a:r>
              <a:rPr lang="en-US" altLang="en-US" sz="1200" b="1">
                <a:solidFill>
                  <a:srgbClr val="0000FF"/>
                </a:solidFill>
              </a:rPr>
              <a:t>absolute</a:t>
            </a:r>
            <a:r>
              <a:rPr lang="en-US" altLang="en-US" sz="1200"/>
              <a:t> scotoma</a:t>
            </a:r>
          </a:p>
        </p:txBody>
      </p:sp>
      <p:sp>
        <p:nvSpPr>
          <p:cNvPr id="59403" name="Text Box 12">
            <a:extLst>
              <a:ext uri="{FF2B5EF4-FFF2-40B4-BE49-F238E27FC236}">
                <a16:creationId xmlns:a16="http://schemas.microsoft.com/office/drawing/2014/main" id="{1CC6BEC2-3EE0-4FB5-8520-45B5F46B6230}"/>
              </a:ext>
            </a:extLst>
          </p:cNvPr>
          <p:cNvSpPr txBox="1">
            <a:spLocks noChangeArrowheads="1"/>
          </p:cNvSpPr>
          <p:nvPr/>
        </p:nvSpPr>
        <p:spPr bwMode="auto">
          <a:xfrm>
            <a:off x="5257800" y="3760788"/>
            <a:ext cx="3424238" cy="1231900"/>
          </a:xfrm>
          <a:prstGeom prst="rect">
            <a:avLst/>
          </a:prstGeom>
          <a:solidFill>
            <a:srgbClr val="CCFF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dirty="0"/>
              <a:t>Optic Nerve Hypoplasia</a:t>
            </a:r>
          </a:p>
          <a:p>
            <a:pPr eaLnBrk="1" hangingPunct="1">
              <a:spcBef>
                <a:spcPct val="0"/>
              </a:spcBef>
              <a:buClrTx/>
              <a:buSzTx/>
              <a:buFontTx/>
              <a:buNone/>
            </a:pPr>
            <a:r>
              <a:rPr lang="en-US" altLang="en-US" sz="1200" dirty="0"/>
              <a:t>1) Abnormally low</a:t>
            </a:r>
            <a:r>
              <a:rPr lang="en-US" altLang="en-US" sz="1200" b="1" dirty="0">
                <a:solidFill>
                  <a:srgbClr val="0000FF"/>
                </a:solidFill>
              </a:rPr>
              <a:t> </a:t>
            </a:r>
            <a:r>
              <a:rPr lang="en-US" altLang="en-US" sz="1200" dirty="0"/>
              <a:t>number of…</a:t>
            </a:r>
            <a:r>
              <a:rPr lang="en-US" altLang="en-US" sz="1200" b="1" dirty="0">
                <a:solidFill>
                  <a:srgbClr val="0000FF"/>
                </a:solidFill>
              </a:rPr>
              <a:t>axons</a:t>
            </a:r>
          </a:p>
          <a:p>
            <a:pPr eaLnBrk="1" hangingPunct="1">
              <a:spcBef>
                <a:spcPct val="0"/>
              </a:spcBef>
              <a:buClrTx/>
              <a:buSzTx/>
              <a:buFontTx/>
              <a:buNone/>
            </a:pPr>
            <a:r>
              <a:rPr lang="en-US" altLang="en-US" sz="1200" dirty="0"/>
              <a:t>2) DFE: Small pale disc with…</a:t>
            </a:r>
            <a:r>
              <a:rPr lang="en-US" altLang="en-US" sz="1200" b="1" dirty="0">
                <a:solidFill>
                  <a:srgbClr val="0000FF"/>
                </a:solidFill>
              </a:rPr>
              <a:t>double ring </a:t>
            </a:r>
            <a:r>
              <a:rPr lang="en-US" altLang="en-US" sz="1200" dirty="0"/>
              <a:t>sign</a:t>
            </a:r>
          </a:p>
          <a:p>
            <a:pPr eaLnBrk="1" hangingPunct="1">
              <a:spcBef>
                <a:spcPct val="0"/>
              </a:spcBef>
              <a:buClrTx/>
              <a:buSzTx/>
              <a:buFontTx/>
              <a:buNone/>
            </a:pPr>
            <a:r>
              <a:rPr lang="en-US" altLang="en-US" sz="1200" dirty="0"/>
              <a:t>3) VA…</a:t>
            </a:r>
            <a:r>
              <a:rPr lang="en-US" altLang="en-US" sz="1200" b="1" dirty="0">
                <a:solidFill>
                  <a:srgbClr val="0000FF"/>
                </a:solidFill>
              </a:rPr>
              <a:t>20/15&lt;-&gt;NLP</a:t>
            </a:r>
          </a:p>
          <a:p>
            <a:pPr eaLnBrk="1" hangingPunct="1">
              <a:spcBef>
                <a:spcPct val="0"/>
              </a:spcBef>
              <a:buClrTx/>
              <a:buSzTx/>
              <a:buFontTx/>
              <a:buNone/>
            </a:pPr>
            <a:r>
              <a:rPr lang="en-US" altLang="en-US" sz="1200" dirty="0"/>
              <a:t>4) VF defects…</a:t>
            </a:r>
            <a:r>
              <a:rPr lang="en-US" altLang="en-US" sz="1200" b="1" dirty="0">
                <a:solidFill>
                  <a:srgbClr val="0000FF"/>
                </a:solidFill>
              </a:rPr>
              <a:t>invariably present</a:t>
            </a:r>
          </a:p>
          <a:p>
            <a:pPr eaLnBrk="1" hangingPunct="1">
              <a:spcBef>
                <a:spcPct val="0"/>
              </a:spcBef>
              <a:buClrTx/>
              <a:buSzTx/>
              <a:buFontTx/>
              <a:buNone/>
            </a:pPr>
            <a:r>
              <a:rPr lang="en-US" altLang="en-US" sz="1200" dirty="0"/>
              <a:t>5) Remember the…</a:t>
            </a:r>
            <a:r>
              <a:rPr lang="en-US" altLang="en-US" sz="1200" b="1" dirty="0">
                <a:solidFill>
                  <a:srgbClr val="0000FF"/>
                </a:solidFill>
              </a:rPr>
              <a:t>4 D’s</a:t>
            </a:r>
            <a:r>
              <a:rPr lang="en-US" altLang="en-US" sz="1200" dirty="0"/>
              <a:t> </a:t>
            </a:r>
          </a:p>
        </p:txBody>
      </p:sp>
      <p:sp>
        <p:nvSpPr>
          <p:cNvPr id="59404" name="Text Box 13">
            <a:extLst>
              <a:ext uri="{FF2B5EF4-FFF2-40B4-BE49-F238E27FC236}">
                <a16:creationId xmlns:a16="http://schemas.microsoft.com/office/drawing/2014/main" id="{472D64AC-632D-419E-BAB2-A8B709210D0D}"/>
              </a:ext>
            </a:extLst>
          </p:cNvPr>
          <p:cNvSpPr txBox="1">
            <a:spLocks noChangeArrowheads="1"/>
          </p:cNvSpPr>
          <p:nvPr/>
        </p:nvSpPr>
        <p:spPr bwMode="auto">
          <a:xfrm>
            <a:off x="4800600" y="5257800"/>
            <a:ext cx="4216400" cy="1231106"/>
          </a:xfrm>
          <a:prstGeom prst="rect">
            <a:avLst/>
          </a:prstGeom>
          <a:solidFill>
            <a:srgbClr val="FFCC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dirty="0"/>
              <a:t>Tilted-Disc Syndrome</a:t>
            </a:r>
            <a:r>
              <a:rPr lang="en-US" altLang="en-US" sz="1400" dirty="0">
                <a:solidFill>
                  <a:srgbClr val="0000FF"/>
                </a:solidFill>
              </a:rPr>
              <a:t> </a:t>
            </a:r>
            <a:r>
              <a:rPr lang="en-US" altLang="en-US" sz="1400" dirty="0">
                <a:solidFill>
                  <a:srgbClr val="0000FF"/>
                </a:solidFill>
                <a:latin typeface="Segoe Script" panose="030B0504020000000003" pitchFamily="66" charset="0"/>
              </a:rPr>
              <a:t>aka…</a:t>
            </a:r>
            <a:r>
              <a:rPr lang="en-US" altLang="en-US" sz="1400" dirty="0" err="1">
                <a:solidFill>
                  <a:srgbClr val="0000FF"/>
                </a:solidFill>
                <a:latin typeface="Segoe Script" panose="030B0504020000000003" pitchFamily="66" charset="0"/>
              </a:rPr>
              <a:t>Fuch’s</a:t>
            </a:r>
            <a:r>
              <a:rPr lang="en-US" altLang="en-US" sz="1400" dirty="0">
                <a:solidFill>
                  <a:srgbClr val="0000FF"/>
                </a:solidFill>
                <a:latin typeface="Segoe Script" panose="030B0504020000000003" pitchFamily="66" charset="0"/>
              </a:rPr>
              <a:t> Coloboma</a:t>
            </a:r>
            <a:endParaRPr lang="en-US" altLang="en-US" sz="1400" b="1" dirty="0"/>
          </a:p>
          <a:p>
            <a:pPr eaLnBrk="1" hangingPunct="1">
              <a:spcBef>
                <a:spcPct val="0"/>
              </a:spcBef>
              <a:buClrTx/>
              <a:buSzTx/>
              <a:buFontTx/>
              <a:buNone/>
            </a:pPr>
            <a:r>
              <a:rPr lang="en-US" altLang="en-US" sz="1200" dirty="0">
                <a:solidFill>
                  <a:srgbClr val="FFCC99"/>
                </a:solidFill>
              </a:rPr>
              <a:t>1) Superior pole appears…</a:t>
            </a:r>
            <a:r>
              <a:rPr lang="en-US" altLang="en-US" sz="1200" b="1" dirty="0">
                <a:solidFill>
                  <a:srgbClr val="FFCC99"/>
                </a:solidFill>
              </a:rPr>
              <a:t>elevated</a:t>
            </a:r>
            <a:r>
              <a:rPr lang="en-US" altLang="en-US" sz="1200" dirty="0">
                <a:solidFill>
                  <a:srgbClr val="FFCC99"/>
                </a:solidFill>
              </a:rPr>
              <a:t>, inferior… </a:t>
            </a:r>
            <a:r>
              <a:rPr lang="en-US" altLang="en-US" sz="1200" b="1" dirty="0">
                <a:solidFill>
                  <a:srgbClr val="FFCC99"/>
                </a:solidFill>
              </a:rPr>
              <a:t>recessed</a:t>
            </a:r>
          </a:p>
          <a:p>
            <a:pPr eaLnBrk="1" hangingPunct="1">
              <a:spcBef>
                <a:spcPct val="0"/>
              </a:spcBef>
              <a:buClrTx/>
              <a:buSzTx/>
              <a:buFontTx/>
              <a:buNone/>
            </a:pPr>
            <a:r>
              <a:rPr lang="en-US" altLang="en-US" sz="1200" dirty="0">
                <a:solidFill>
                  <a:srgbClr val="FFCC99"/>
                </a:solidFill>
              </a:rPr>
              <a:t>2) Associated with…</a:t>
            </a:r>
            <a:r>
              <a:rPr lang="en-US" altLang="en-US" sz="1200" b="1" dirty="0">
                <a:solidFill>
                  <a:srgbClr val="FFCC99"/>
                </a:solidFill>
              </a:rPr>
              <a:t>situs inversus</a:t>
            </a:r>
            <a:r>
              <a:rPr lang="en-US" altLang="en-US" sz="1200" dirty="0">
                <a:solidFill>
                  <a:srgbClr val="FFCC99"/>
                </a:solidFill>
              </a:rPr>
              <a:t> of retinal vessels</a:t>
            </a:r>
          </a:p>
          <a:p>
            <a:pPr eaLnBrk="1" hangingPunct="1">
              <a:spcBef>
                <a:spcPct val="0"/>
              </a:spcBef>
              <a:buClrTx/>
              <a:buSzTx/>
              <a:buFontTx/>
              <a:buNone/>
            </a:pPr>
            <a:r>
              <a:rPr lang="en-US" altLang="en-US" sz="1200" dirty="0">
                <a:solidFill>
                  <a:srgbClr val="FFCC99"/>
                </a:solidFill>
              </a:rPr>
              <a:t>3) Fundus abnormality produces… </a:t>
            </a:r>
            <a:r>
              <a:rPr lang="en-US" altLang="en-US" sz="1200" b="1" dirty="0">
                <a:solidFill>
                  <a:srgbClr val="FFCC99"/>
                </a:solidFill>
              </a:rPr>
              <a:t>myopic </a:t>
            </a:r>
            <a:r>
              <a:rPr lang="en-US" altLang="en-US" sz="1200" b="1" dirty="0" err="1">
                <a:solidFill>
                  <a:srgbClr val="FFCC99"/>
                </a:solidFill>
              </a:rPr>
              <a:t>astigm</a:t>
            </a:r>
            <a:endParaRPr lang="en-US" altLang="en-US" sz="1200" b="1" dirty="0">
              <a:solidFill>
                <a:srgbClr val="FFCC99"/>
              </a:solidFill>
            </a:endParaRPr>
          </a:p>
          <a:p>
            <a:pPr eaLnBrk="1" hangingPunct="1">
              <a:spcBef>
                <a:spcPct val="0"/>
              </a:spcBef>
              <a:buClrTx/>
              <a:buSzTx/>
              <a:buFontTx/>
              <a:buNone/>
            </a:pPr>
            <a:r>
              <a:rPr lang="en-US" altLang="en-US" sz="1200" dirty="0">
                <a:solidFill>
                  <a:srgbClr val="FFCC99"/>
                </a:solidFill>
              </a:rPr>
              <a:t>4) VF testing reveals…</a:t>
            </a:r>
            <a:r>
              <a:rPr lang="en-US" altLang="en-US" sz="1200" b="1" dirty="0">
                <a:solidFill>
                  <a:srgbClr val="FFCC99"/>
                </a:solidFill>
              </a:rPr>
              <a:t>bitemporal hemianopia</a:t>
            </a:r>
            <a:r>
              <a:rPr lang="en-US" altLang="en-US" sz="1200" dirty="0">
                <a:solidFill>
                  <a:srgbClr val="FFCC99"/>
                </a:solidFill>
              </a:rPr>
              <a:t> that </a:t>
            </a:r>
            <a:r>
              <a:rPr lang="en-US" altLang="en-US" sz="1200" dirty="0" err="1">
                <a:solidFill>
                  <a:srgbClr val="FFCC99"/>
                </a:solidFill>
              </a:rPr>
              <a:t>doesn’t</a:t>
            </a:r>
            <a:r>
              <a:rPr lang="en-US" altLang="en-US" sz="1200" b="1" dirty="0" err="1">
                <a:solidFill>
                  <a:srgbClr val="FFCC99"/>
                </a:solidFill>
              </a:rPr>
              <a:t>with</a:t>
            </a:r>
            <a:r>
              <a:rPr lang="en-US" altLang="en-US" sz="1200" b="1" dirty="0">
                <a:solidFill>
                  <a:srgbClr val="FFCC99"/>
                </a:solidFill>
              </a:rPr>
              <a:t> refract</a:t>
            </a:r>
          </a:p>
        </p:txBody>
      </p:sp>
      <p:sp>
        <p:nvSpPr>
          <p:cNvPr id="59405" name="Rectangle 14">
            <a:extLst>
              <a:ext uri="{FF2B5EF4-FFF2-40B4-BE49-F238E27FC236}">
                <a16:creationId xmlns:a16="http://schemas.microsoft.com/office/drawing/2014/main" id="{E4BFDBC9-8BCA-4DAB-9105-CF9D17BE35DB}"/>
              </a:ext>
            </a:extLst>
          </p:cNvPr>
          <p:cNvSpPr>
            <a:spLocks noChangeArrowheads="1"/>
          </p:cNvSpPr>
          <p:nvPr/>
        </p:nvSpPr>
        <p:spPr bwMode="auto">
          <a:xfrm>
            <a:off x="457200" y="122238"/>
            <a:ext cx="7543800" cy="8683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b"/>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ct val="85000"/>
              </a:lnSpc>
              <a:spcBef>
                <a:spcPct val="0"/>
              </a:spcBef>
              <a:buClrTx/>
              <a:buSzTx/>
              <a:buFontTx/>
              <a:buNone/>
            </a:pPr>
            <a:r>
              <a:rPr lang="en-US" altLang="en-US" sz="3200" b="1" dirty="0">
                <a:solidFill>
                  <a:schemeClr val="tx2"/>
                </a:solidFill>
              </a:rPr>
              <a:t>Developmental Abnormalities of the Optic Nerve Head</a:t>
            </a:r>
            <a:endParaRPr lang="en-US" altLang="en-US" sz="3200" dirty="0">
              <a:solidFill>
                <a:schemeClr val="tx2"/>
              </a:solidFill>
            </a:endParaRPr>
          </a:p>
        </p:txBody>
      </p:sp>
      <p:sp>
        <p:nvSpPr>
          <p:cNvPr id="59408" name="Slide Number Placeholder 1">
            <a:extLst>
              <a:ext uri="{FF2B5EF4-FFF2-40B4-BE49-F238E27FC236}">
                <a16:creationId xmlns:a16="http://schemas.microsoft.com/office/drawing/2014/main" id="{DFD54901-5053-4374-984D-601FBF2FFDD6}"/>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F56AB50B-9C17-44F0-8E2E-774FB436788B}" type="slidenum">
              <a:rPr lang="en-US" altLang="en-US" sz="1000"/>
              <a:pPr>
                <a:spcBef>
                  <a:spcPct val="0"/>
                </a:spcBef>
                <a:buClrTx/>
                <a:buSzTx/>
                <a:buFontTx/>
                <a:buNone/>
              </a:pPr>
              <a:t>200</a:t>
            </a:fld>
            <a:endParaRPr lang="en-US" altLang="en-US" sz="1000"/>
          </a:p>
        </p:txBody>
      </p:sp>
      <p:sp>
        <p:nvSpPr>
          <p:cNvPr id="59409" name="Line 12">
            <a:extLst>
              <a:ext uri="{FF2B5EF4-FFF2-40B4-BE49-F238E27FC236}">
                <a16:creationId xmlns:a16="http://schemas.microsoft.com/office/drawing/2014/main" id="{68390234-820F-45C8-B19A-3052ED33DF11}"/>
              </a:ext>
            </a:extLst>
          </p:cNvPr>
          <p:cNvSpPr>
            <a:spLocks noChangeShapeType="1"/>
          </p:cNvSpPr>
          <p:nvPr/>
        </p:nvSpPr>
        <p:spPr bwMode="auto">
          <a:xfrm>
            <a:off x="3124200" y="2057400"/>
            <a:ext cx="381000" cy="22098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0" name="TextBox 19">
            <a:extLst>
              <a:ext uri="{FF2B5EF4-FFF2-40B4-BE49-F238E27FC236}">
                <a16:creationId xmlns:a16="http://schemas.microsoft.com/office/drawing/2014/main" id="{DC81C382-B0B9-4E0B-A399-4959D6EC05D0}"/>
              </a:ext>
            </a:extLst>
          </p:cNvPr>
          <p:cNvSpPr txBox="1"/>
          <p:nvPr/>
        </p:nvSpPr>
        <p:spPr>
          <a:xfrm>
            <a:off x="6519879" y="5545118"/>
            <a:ext cx="2466975" cy="738664"/>
          </a:xfrm>
          <a:prstGeom prst="rect">
            <a:avLst/>
          </a:prstGeom>
          <a:noFill/>
        </p:spPr>
        <p:txBody>
          <a:bodyPr wrap="square" rtlCol="0">
            <a:spAutoFit/>
          </a:bodyPr>
          <a:lstStyle/>
          <a:p>
            <a:r>
              <a:rPr lang="en-US" sz="1400" i="1" dirty="0"/>
              <a:t>By what eponymous name is tilted-disc syndrome known?</a:t>
            </a:r>
          </a:p>
          <a:p>
            <a:r>
              <a:rPr lang="en-US" sz="1400" b="1" dirty="0" err="1">
                <a:solidFill>
                  <a:srgbClr val="0000FF"/>
                </a:solidFill>
              </a:rPr>
              <a:t>Fuch’s</a:t>
            </a:r>
            <a:r>
              <a:rPr lang="en-US" sz="1400" b="1" dirty="0">
                <a:solidFill>
                  <a:srgbClr val="0000FF"/>
                </a:solidFill>
              </a:rPr>
              <a:t> coloboma</a:t>
            </a:r>
          </a:p>
        </p:txBody>
      </p:sp>
    </p:spTree>
    <p:extLst>
      <p:ext uri="{BB962C8B-B14F-4D97-AF65-F5344CB8AC3E}">
        <p14:creationId xmlns:p14="http://schemas.microsoft.com/office/powerpoint/2010/main" val="1626010048"/>
      </p:ext>
    </p:extLst>
  </p:cSld>
  <p:clrMapOvr>
    <a:masterClrMapping/>
  </p:clrMapOvr>
</p:sld>
</file>

<file path=ppt/slides/slide2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 name="Text Box 13">
            <a:extLst>
              <a:ext uri="{FF2B5EF4-FFF2-40B4-BE49-F238E27FC236}">
                <a16:creationId xmlns:a16="http://schemas.microsoft.com/office/drawing/2014/main" id="{04D5A27D-7CD8-4005-AB16-EC4898DD4030}"/>
              </a:ext>
            </a:extLst>
          </p:cNvPr>
          <p:cNvSpPr txBox="1">
            <a:spLocks noChangeArrowheads="1"/>
          </p:cNvSpPr>
          <p:nvPr/>
        </p:nvSpPr>
        <p:spPr bwMode="auto">
          <a:xfrm>
            <a:off x="4800600" y="5257800"/>
            <a:ext cx="4294188" cy="1230313"/>
          </a:xfrm>
          <a:prstGeom prst="rect">
            <a:avLst/>
          </a:prstGeom>
          <a:solidFill>
            <a:srgbClr val="FFCC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Tilted-Disc Syndrome</a:t>
            </a:r>
          </a:p>
          <a:p>
            <a:pPr eaLnBrk="1" hangingPunct="1">
              <a:spcBef>
                <a:spcPct val="0"/>
              </a:spcBef>
              <a:buClrTx/>
              <a:buSzTx/>
              <a:buFontTx/>
              <a:buNone/>
            </a:pPr>
            <a:r>
              <a:rPr lang="en-US" altLang="en-US" sz="1200"/>
              <a:t>1) Superior pole appears…</a:t>
            </a:r>
            <a:r>
              <a:rPr lang="en-US" altLang="en-US" sz="1200" b="1">
                <a:solidFill>
                  <a:srgbClr val="0000FF"/>
                </a:solidFill>
              </a:rPr>
              <a:t>elevated</a:t>
            </a:r>
            <a:r>
              <a:rPr lang="en-US" altLang="en-US" sz="1200"/>
              <a:t>, inferior…</a:t>
            </a:r>
            <a:r>
              <a:rPr lang="en-US" altLang="en-US" sz="1200" b="1">
                <a:solidFill>
                  <a:srgbClr val="0000FF"/>
                </a:solidFill>
              </a:rPr>
              <a:t>recessed</a:t>
            </a:r>
          </a:p>
          <a:p>
            <a:pPr eaLnBrk="1" hangingPunct="1">
              <a:spcBef>
                <a:spcPct val="0"/>
              </a:spcBef>
              <a:buClrTx/>
              <a:buSzTx/>
              <a:buFontTx/>
              <a:buNone/>
            </a:pPr>
            <a:r>
              <a:rPr lang="en-US" altLang="en-US" sz="1200"/>
              <a:t>2) </a:t>
            </a:r>
            <a:r>
              <a:rPr lang="en-US" altLang="en-US" sz="1200">
                <a:solidFill>
                  <a:srgbClr val="FFCC99"/>
                </a:solidFill>
              </a:rPr>
              <a:t>Associated with…</a:t>
            </a:r>
            <a:r>
              <a:rPr lang="en-US" altLang="en-US" sz="1200" b="1">
                <a:solidFill>
                  <a:srgbClr val="FFCC99"/>
                </a:solidFill>
              </a:rPr>
              <a:t>situs inversus</a:t>
            </a:r>
            <a:r>
              <a:rPr lang="en-US" altLang="en-US" sz="1200">
                <a:solidFill>
                  <a:srgbClr val="FFCC99"/>
                </a:solidFill>
              </a:rPr>
              <a:t> of retinal vessels</a:t>
            </a:r>
          </a:p>
          <a:p>
            <a:pPr eaLnBrk="1" hangingPunct="1">
              <a:spcBef>
                <a:spcPct val="0"/>
              </a:spcBef>
              <a:buClrTx/>
              <a:buSzTx/>
              <a:buFontTx/>
              <a:buNone/>
            </a:pPr>
            <a:r>
              <a:rPr lang="en-US" altLang="en-US" sz="1200"/>
              <a:t>3) </a:t>
            </a:r>
            <a:r>
              <a:rPr lang="en-US" altLang="en-US" sz="1200">
                <a:solidFill>
                  <a:srgbClr val="FFCC99"/>
                </a:solidFill>
              </a:rPr>
              <a:t>Fundus abnormality produces…</a:t>
            </a:r>
            <a:r>
              <a:rPr lang="en-US" altLang="en-US" sz="1200" b="1">
                <a:solidFill>
                  <a:srgbClr val="FFCC99"/>
                </a:solidFill>
              </a:rPr>
              <a:t>myopic astigmatism</a:t>
            </a:r>
          </a:p>
          <a:p>
            <a:pPr eaLnBrk="1" hangingPunct="1">
              <a:spcBef>
                <a:spcPct val="0"/>
              </a:spcBef>
              <a:buClrTx/>
              <a:buSzTx/>
              <a:buFontTx/>
              <a:buNone/>
            </a:pPr>
            <a:r>
              <a:rPr lang="en-US" altLang="en-US" sz="1200"/>
              <a:t>4) </a:t>
            </a:r>
            <a:r>
              <a:rPr lang="en-US" altLang="en-US" sz="1200">
                <a:solidFill>
                  <a:srgbClr val="FFCC99"/>
                </a:solidFill>
              </a:rPr>
              <a:t>VF testing reveals…</a:t>
            </a:r>
            <a:r>
              <a:rPr lang="en-US" altLang="en-US" sz="1200" b="1">
                <a:solidFill>
                  <a:srgbClr val="FFCC99"/>
                </a:solidFill>
              </a:rPr>
              <a:t>bitemporal hemianopia</a:t>
            </a:r>
            <a:r>
              <a:rPr lang="en-US" altLang="en-US" sz="1200">
                <a:solidFill>
                  <a:srgbClr val="FFCC99"/>
                </a:solidFill>
              </a:rPr>
              <a:t> that doesn’t</a:t>
            </a:r>
          </a:p>
          <a:p>
            <a:pPr eaLnBrk="1" hangingPunct="1">
              <a:spcBef>
                <a:spcPct val="0"/>
              </a:spcBef>
              <a:buClrTx/>
              <a:buSzTx/>
              <a:buFontTx/>
              <a:buNone/>
            </a:pPr>
            <a:r>
              <a:rPr lang="en-US" altLang="en-US" sz="1200">
                <a:solidFill>
                  <a:srgbClr val="FFCC99"/>
                </a:solidFill>
              </a:rPr>
              <a:t>   …</a:t>
            </a:r>
            <a:r>
              <a:rPr lang="en-US" altLang="en-US" sz="1200" b="1">
                <a:solidFill>
                  <a:srgbClr val="FFCC99"/>
                </a:solidFill>
              </a:rPr>
              <a:t>respect the vertical</a:t>
            </a:r>
            <a:r>
              <a:rPr lang="en-US" altLang="en-US" sz="1200">
                <a:solidFill>
                  <a:srgbClr val="FFCC99"/>
                </a:solidFill>
              </a:rPr>
              <a:t> and may…</a:t>
            </a:r>
            <a:r>
              <a:rPr lang="en-US" altLang="en-US" sz="1200" b="1">
                <a:solidFill>
                  <a:srgbClr val="FFCC99"/>
                </a:solidFill>
              </a:rPr>
              <a:t>resolve with refraction</a:t>
            </a:r>
          </a:p>
        </p:txBody>
      </p:sp>
      <p:sp>
        <p:nvSpPr>
          <p:cNvPr id="59394" name="Text Box 10">
            <a:extLst>
              <a:ext uri="{FF2B5EF4-FFF2-40B4-BE49-F238E27FC236}">
                <a16:creationId xmlns:a16="http://schemas.microsoft.com/office/drawing/2014/main" id="{2CC37E7E-4586-4D48-87E4-DD430C962B29}"/>
              </a:ext>
            </a:extLst>
          </p:cNvPr>
          <p:cNvSpPr txBox="1">
            <a:spLocks noChangeArrowheads="1"/>
          </p:cNvSpPr>
          <p:nvPr/>
        </p:nvSpPr>
        <p:spPr bwMode="auto">
          <a:xfrm>
            <a:off x="1371600" y="4267200"/>
            <a:ext cx="3057525" cy="2154238"/>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Morning-Glory Disc</a:t>
            </a:r>
          </a:p>
          <a:p>
            <a:pPr eaLnBrk="1" hangingPunct="1">
              <a:spcBef>
                <a:spcPct val="0"/>
              </a:spcBef>
              <a:buClrTx/>
              <a:buSzTx/>
              <a:buFontTx/>
              <a:buNone/>
            </a:pPr>
            <a:r>
              <a:rPr lang="en-US" altLang="en-US" sz="1200"/>
              <a:t>--DFE reveals:</a:t>
            </a:r>
          </a:p>
          <a:p>
            <a:pPr eaLnBrk="1" hangingPunct="1">
              <a:spcBef>
                <a:spcPct val="0"/>
              </a:spcBef>
              <a:buClrTx/>
              <a:buSzTx/>
              <a:buFontTx/>
              <a:buNone/>
            </a:pPr>
            <a:r>
              <a:rPr lang="en-US" altLang="en-US" sz="1200"/>
              <a:t>  1) A funnel-shaped…</a:t>
            </a:r>
            <a:r>
              <a:rPr lang="en-US" altLang="en-US" sz="1200" b="1">
                <a:solidFill>
                  <a:srgbClr val="0000FF"/>
                </a:solidFill>
              </a:rPr>
              <a:t>excavation</a:t>
            </a:r>
            <a:endParaRPr lang="en-US" altLang="en-US" sz="1200"/>
          </a:p>
          <a:p>
            <a:pPr eaLnBrk="1" hangingPunct="1">
              <a:spcBef>
                <a:spcPct val="0"/>
              </a:spcBef>
              <a:buClrTx/>
              <a:buSzTx/>
              <a:buFontTx/>
              <a:buNone/>
            </a:pPr>
            <a:r>
              <a:rPr lang="en-US" altLang="en-US" sz="1200"/>
              <a:t>  2) Number of vessels crossing the rim</a:t>
            </a:r>
          </a:p>
          <a:p>
            <a:pPr eaLnBrk="1" hangingPunct="1">
              <a:spcBef>
                <a:spcPct val="0"/>
              </a:spcBef>
              <a:buClrTx/>
              <a:buSzTx/>
              <a:buFontTx/>
              <a:buNone/>
            </a:pPr>
            <a:r>
              <a:rPr lang="en-US" altLang="en-US" sz="1200"/>
              <a:t>    seems abnormally…</a:t>
            </a:r>
            <a:r>
              <a:rPr lang="en-US" altLang="en-US" sz="1200" b="1">
                <a:solidFill>
                  <a:srgbClr val="0000FF"/>
                </a:solidFill>
              </a:rPr>
              <a:t>high</a:t>
            </a:r>
            <a:r>
              <a:rPr lang="en-US" altLang="en-US" sz="1200"/>
              <a:t> </a:t>
            </a:r>
            <a:endParaRPr lang="en-US" altLang="en-US" sz="1200" b="1">
              <a:solidFill>
                <a:srgbClr val="0000FF"/>
              </a:solidFill>
            </a:endParaRPr>
          </a:p>
          <a:p>
            <a:pPr eaLnBrk="1" hangingPunct="1">
              <a:spcBef>
                <a:spcPct val="0"/>
              </a:spcBef>
              <a:buClrTx/>
              <a:buSzTx/>
              <a:buFontTx/>
              <a:buNone/>
            </a:pPr>
            <a:r>
              <a:rPr lang="en-US" altLang="en-US" sz="1200"/>
              <a:t>--Tissue is…</a:t>
            </a:r>
            <a:r>
              <a:rPr lang="en-US" altLang="en-US" sz="1200" b="1">
                <a:solidFill>
                  <a:srgbClr val="0000FF"/>
                </a:solidFill>
              </a:rPr>
              <a:t>contractile</a:t>
            </a:r>
            <a:r>
              <a:rPr lang="en-US" altLang="en-US" sz="1200"/>
              <a:t>, so cup seems</a:t>
            </a:r>
          </a:p>
          <a:p>
            <a:pPr eaLnBrk="1" hangingPunct="1">
              <a:spcBef>
                <a:spcPct val="0"/>
              </a:spcBef>
              <a:buClrTx/>
              <a:buSzTx/>
              <a:buFontTx/>
              <a:buNone/>
            </a:pPr>
            <a:r>
              <a:rPr lang="en-US" altLang="en-US" sz="1200"/>
              <a:t>  to…</a:t>
            </a:r>
            <a:r>
              <a:rPr lang="en-US" altLang="en-US" sz="1200" b="1">
                <a:solidFill>
                  <a:srgbClr val="0000FF"/>
                </a:solidFill>
              </a:rPr>
              <a:t>open </a:t>
            </a:r>
            <a:r>
              <a:rPr lang="en-US" altLang="en-US" sz="1200">
                <a:solidFill>
                  <a:srgbClr val="0000FF"/>
                </a:solidFill>
              </a:rPr>
              <a:t>and</a:t>
            </a:r>
            <a:r>
              <a:rPr lang="en-US" altLang="en-US" sz="1200" b="1">
                <a:solidFill>
                  <a:srgbClr val="0000FF"/>
                </a:solidFill>
              </a:rPr>
              <a:t> close</a:t>
            </a:r>
            <a:r>
              <a:rPr lang="en-US" altLang="en-US" sz="1200"/>
              <a:t> (like its namesake,  </a:t>
            </a:r>
          </a:p>
          <a:p>
            <a:pPr eaLnBrk="1" hangingPunct="1">
              <a:spcBef>
                <a:spcPct val="0"/>
              </a:spcBef>
              <a:buClrTx/>
              <a:buSzTx/>
              <a:buFontTx/>
              <a:buNone/>
            </a:pPr>
            <a:r>
              <a:rPr lang="en-US" altLang="en-US" sz="1200"/>
              <a:t>  the morning-glory flower)</a:t>
            </a:r>
          </a:p>
          <a:p>
            <a:pPr eaLnBrk="1" hangingPunct="1">
              <a:spcBef>
                <a:spcPct val="0"/>
              </a:spcBef>
              <a:buClrTx/>
              <a:buSzTx/>
              <a:buFontTx/>
              <a:buNone/>
            </a:pPr>
            <a:r>
              <a:rPr lang="en-US" altLang="en-US" sz="1200"/>
              <a:t>--VA usually…</a:t>
            </a:r>
            <a:r>
              <a:rPr lang="en-US" altLang="en-US" sz="1200" b="1">
                <a:solidFill>
                  <a:srgbClr val="0000FF"/>
                </a:solidFill>
              </a:rPr>
              <a:t>20/200</a:t>
            </a:r>
            <a:r>
              <a:rPr lang="en-US" altLang="en-US" sz="1200"/>
              <a:t>, but can be…</a:t>
            </a:r>
          </a:p>
          <a:p>
            <a:pPr eaLnBrk="1" hangingPunct="1">
              <a:spcBef>
                <a:spcPct val="0"/>
              </a:spcBef>
              <a:buClrTx/>
              <a:buSzTx/>
              <a:buFontTx/>
              <a:buNone/>
            </a:pPr>
            <a:r>
              <a:rPr lang="en-US" altLang="en-US" sz="1200"/>
              <a:t>   </a:t>
            </a:r>
            <a:r>
              <a:rPr lang="en-US" altLang="en-US" sz="1200" b="1">
                <a:solidFill>
                  <a:srgbClr val="0000FF"/>
                </a:solidFill>
              </a:rPr>
              <a:t>20/20&lt;-&gt;NLP</a:t>
            </a:r>
          </a:p>
          <a:p>
            <a:pPr eaLnBrk="1" hangingPunct="1">
              <a:spcBef>
                <a:spcPct val="0"/>
              </a:spcBef>
              <a:buClrTx/>
              <a:buSzTx/>
              <a:buFontTx/>
              <a:buNone/>
            </a:pPr>
            <a:r>
              <a:rPr lang="en-US" altLang="en-US" sz="1200"/>
              <a:t>--1/3 develop…</a:t>
            </a:r>
            <a:r>
              <a:rPr lang="en-US" altLang="en-US" sz="1200" b="1">
                <a:solidFill>
                  <a:srgbClr val="CCECFF"/>
                </a:solidFill>
              </a:rPr>
              <a:t>serous</a:t>
            </a:r>
            <a:r>
              <a:rPr lang="en-US" altLang="en-US" sz="1200" b="1">
                <a:solidFill>
                  <a:srgbClr val="0000FF"/>
                </a:solidFill>
              </a:rPr>
              <a:t> </a:t>
            </a:r>
            <a:r>
              <a:rPr lang="en-US" altLang="en-US" sz="1200" b="1">
                <a:solidFill>
                  <a:srgbClr val="CCECFF"/>
                </a:solidFill>
              </a:rPr>
              <a:t>RD</a:t>
            </a:r>
          </a:p>
        </p:txBody>
      </p:sp>
      <p:sp>
        <p:nvSpPr>
          <p:cNvPr id="59395" name="Text Box 3">
            <a:extLst>
              <a:ext uri="{FF2B5EF4-FFF2-40B4-BE49-F238E27FC236}">
                <a16:creationId xmlns:a16="http://schemas.microsoft.com/office/drawing/2014/main" id="{3C5CC6EA-86F4-4967-8B72-230B1BAF4D02}"/>
              </a:ext>
            </a:extLst>
          </p:cNvPr>
          <p:cNvSpPr txBox="1">
            <a:spLocks noChangeArrowheads="1"/>
          </p:cNvSpPr>
          <p:nvPr/>
        </p:nvSpPr>
        <p:spPr bwMode="auto">
          <a:xfrm>
            <a:off x="793750" y="3505200"/>
            <a:ext cx="2254250" cy="669925"/>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Optic Pit/Hole</a:t>
            </a:r>
          </a:p>
          <a:p>
            <a:pPr eaLnBrk="1" hangingPunct="1">
              <a:spcBef>
                <a:spcPct val="0"/>
              </a:spcBef>
              <a:buClrTx/>
              <a:buSzTx/>
              <a:buFontTx/>
              <a:buNone/>
            </a:pPr>
            <a:r>
              <a:rPr lang="en-US" altLang="en-US" sz="1200"/>
              <a:t>--Associated with…</a:t>
            </a:r>
            <a:r>
              <a:rPr lang="en-US" altLang="en-US" sz="1200" b="1">
                <a:solidFill>
                  <a:srgbClr val="0000FF"/>
                </a:solidFill>
              </a:rPr>
              <a:t>serous RD</a:t>
            </a:r>
          </a:p>
          <a:p>
            <a:pPr eaLnBrk="1" hangingPunct="1">
              <a:spcBef>
                <a:spcPct val="0"/>
              </a:spcBef>
              <a:buClrTx/>
              <a:buSzTx/>
              <a:buFontTx/>
              <a:buNone/>
            </a:pPr>
            <a:r>
              <a:rPr lang="en-US" altLang="en-US" sz="1200" b="1">
                <a:solidFill>
                  <a:srgbClr val="0000FF"/>
                </a:solidFill>
              </a:rPr>
              <a:t>  in adulthood</a:t>
            </a:r>
          </a:p>
        </p:txBody>
      </p:sp>
      <p:sp>
        <p:nvSpPr>
          <p:cNvPr id="59396" name="Line 4">
            <a:extLst>
              <a:ext uri="{FF2B5EF4-FFF2-40B4-BE49-F238E27FC236}">
                <a16:creationId xmlns:a16="http://schemas.microsoft.com/office/drawing/2014/main" id="{707BC4EC-4CF7-4A39-8345-93D0060C7811}"/>
              </a:ext>
            </a:extLst>
          </p:cNvPr>
          <p:cNvSpPr>
            <a:spLocks noChangeShapeType="1"/>
          </p:cNvSpPr>
          <p:nvPr/>
        </p:nvSpPr>
        <p:spPr bwMode="auto">
          <a:xfrm flipH="1">
            <a:off x="1600200" y="2057400"/>
            <a:ext cx="1524000" cy="3810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9397" name="Text Box 6">
            <a:extLst>
              <a:ext uri="{FF2B5EF4-FFF2-40B4-BE49-F238E27FC236}">
                <a16:creationId xmlns:a16="http://schemas.microsoft.com/office/drawing/2014/main" id="{DF89AB1B-D49D-4C0E-9152-954BC4E34334}"/>
              </a:ext>
            </a:extLst>
          </p:cNvPr>
          <p:cNvSpPr txBox="1">
            <a:spLocks noChangeArrowheads="1"/>
          </p:cNvSpPr>
          <p:nvPr/>
        </p:nvSpPr>
        <p:spPr bwMode="auto">
          <a:xfrm>
            <a:off x="1357313" y="1524000"/>
            <a:ext cx="3511550" cy="4540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1400" i="1">
                <a:solidFill>
                  <a:srgbClr val="0000FF"/>
                </a:solidFill>
              </a:rPr>
              <a:t>These three are all secondary to abnormal</a:t>
            </a:r>
          </a:p>
          <a:p>
            <a:pPr algn="ctr" eaLnBrk="1" hangingPunct="1">
              <a:lnSpc>
                <a:spcPct val="85000"/>
              </a:lnSpc>
              <a:spcBef>
                <a:spcPct val="0"/>
              </a:spcBef>
              <a:buClrTx/>
              <a:buSzTx/>
              <a:buFontTx/>
              <a:buNone/>
            </a:pPr>
            <a:r>
              <a:rPr lang="en-US" altLang="en-US" sz="1400" i="1">
                <a:solidFill>
                  <a:srgbClr val="0000FF"/>
                </a:solidFill>
              </a:rPr>
              <a:t>closure of the embryonic optic fissure</a:t>
            </a:r>
          </a:p>
        </p:txBody>
      </p:sp>
      <p:sp>
        <p:nvSpPr>
          <p:cNvPr id="59398" name="Text Box 7">
            <a:extLst>
              <a:ext uri="{FF2B5EF4-FFF2-40B4-BE49-F238E27FC236}">
                <a16:creationId xmlns:a16="http://schemas.microsoft.com/office/drawing/2014/main" id="{EF360612-5882-4C79-874A-67AE67CDEDB5}"/>
              </a:ext>
            </a:extLst>
          </p:cNvPr>
          <p:cNvSpPr txBox="1">
            <a:spLocks noChangeArrowheads="1"/>
          </p:cNvSpPr>
          <p:nvPr/>
        </p:nvSpPr>
        <p:spPr bwMode="auto">
          <a:xfrm>
            <a:off x="76200" y="2514600"/>
            <a:ext cx="2757488" cy="852488"/>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Optic Nerve Coloboma</a:t>
            </a:r>
          </a:p>
          <a:p>
            <a:pPr eaLnBrk="1" hangingPunct="1">
              <a:spcBef>
                <a:spcPct val="0"/>
              </a:spcBef>
              <a:buClrTx/>
              <a:buSzTx/>
              <a:buFontTx/>
              <a:buNone/>
            </a:pPr>
            <a:r>
              <a:rPr lang="en-US" altLang="en-US" sz="1200"/>
              <a:t>1) May resemble…</a:t>
            </a:r>
            <a:r>
              <a:rPr lang="en-US" altLang="en-US" sz="1200" b="1">
                <a:solidFill>
                  <a:srgbClr val="0000FF"/>
                </a:solidFill>
              </a:rPr>
              <a:t>deep cupping</a:t>
            </a:r>
          </a:p>
          <a:p>
            <a:pPr eaLnBrk="1" hangingPunct="1">
              <a:spcBef>
                <a:spcPct val="0"/>
              </a:spcBef>
              <a:buClrTx/>
              <a:buSzTx/>
              <a:buFontTx/>
              <a:buNone/>
            </a:pPr>
            <a:r>
              <a:rPr lang="en-US" altLang="en-US" sz="1200"/>
              <a:t>2) Can be…</a:t>
            </a:r>
            <a:r>
              <a:rPr lang="en-US" altLang="en-US" sz="1200" b="1">
                <a:solidFill>
                  <a:srgbClr val="0000FF"/>
                </a:solidFill>
              </a:rPr>
              <a:t>bilateral, asymmetric</a:t>
            </a:r>
          </a:p>
          <a:p>
            <a:pPr eaLnBrk="1" hangingPunct="1">
              <a:spcBef>
                <a:spcPct val="0"/>
              </a:spcBef>
              <a:buClrTx/>
              <a:buSzTx/>
              <a:buFontTx/>
              <a:buNone/>
            </a:pPr>
            <a:r>
              <a:rPr lang="en-US" altLang="en-US" sz="1200"/>
              <a:t>3) Part of the…</a:t>
            </a:r>
            <a:r>
              <a:rPr lang="en-US" altLang="en-US" sz="1200" b="1">
                <a:solidFill>
                  <a:srgbClr val="0000FF"/>
                </a:solidFill>
              </a:rPr>
              <a:t>CHARGE association</a:t>
            </a:r>
          </a:p>
        </p:txBody>
      </p:sp>
      <p:sp>
        <p:nvSpPr>
          <p:cNvPr id="59399" name="Line 8">
            <a:extLst>
              <a:ext uri="{FF2B5EF4-FFF2-40B4-BE49-F238E27FC236}">
                <a16:creationId xmlns:a16="http://schemas.microsoft.com/office/drawing/2014/main" id="{82405FE8-258A-4F46-AF17-DF168AD6830E}"/>
              </a:ext>
            </a:extLst>
          </p:cNvPr>
          <p:cNvSpPr>
            <a:spLocks noChangeShapeType="1"/>
          </p:cNvSpPr>
          <p:nvPr/>
        </p:nvSpPr>
        <p:spPr bwMode="auto">
          <a:xfrm flipH="1">
            <a:off x="2971800" y="2057400"/>
            <a:ext cx="152400" cy="14478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9400" name="Text Box 9">
            <a:extLst>
              <a:ext uri="{FF2B5EF4-FFF2-40B4-BE49-F238E27FC236}">
                <a16:creationId xmlns:a16="http://schemas.microsoft.com/office/drawing/2014/main" id="{9B883341-D94D-4168-A1C6-E390A26E0DF6}"/>
              </a:ext>
            </a:extLst>
          </p:cNvPr>
          <p:cNvSpPr txBox="1">
            <a:spLocks noChangeArrowheads="1"/>
          </p:cNvSpPr>
          <p:nvPr/>
        </p:nvSpPr>
        <p:spPr bwMode="auto">
          <a:xfrm>
            <a:off x="1371600" y="4267200"/>
            <a:ext cx="3028950" cy="2130425"/>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Morning-Glory Disc</a:t>
            </a:r>
          </a:p>
          <a:p>
            <a:pPr eaLnBrk="1" hangingPunct="1">
              <a:spcBef>
                <a:spcPct val="0"/>
              </a:spcBef>
              <a:buClrTx/>
              <a:buSzTx/>
              <a:buFontTx/>
              <a:buNone/>
            </a:pPr>
            <a:r>
              <a:rPr lang="en-US" altLang="en-US" sz="1200"/>
              <a:t>--DFE reveals:</a:t>
            </a:r>
          </a:p>
          <a:p>
            <a:pPr eaLnBrk="1" hangingPunct="1">
              <a:spcBef>
                <a:spcPct val="0"/>
              </a:spcBef>
              <a:buClrTx/>
              <a:buSzTx/>
              <a:buFontTx/>
              <a:buNone/>
            </a:pPr>
            <a:r>
              <a:rPr lang="en-US" altLang="en-US" sz="1200"/>
              <a:t>  1) A funnel-shaped…</a:t>
            </a:r>
            <a:r>
              <a:rPr lang="en-US" altLang="en-US" sz="1200" b="1">
                <a:solidFill>
                  <a:srgbClr val="0000FF"/>
                </a:solidFill>
              </a:rPr>
              <a:t>excavation</a:t>
            </a:r>
            <a:endParaRPr lang="en-US" altLang="en-US" sz="1200"/>
          </a:p>
          <a:p>
            <a:pPr eaLnBrk="1" hangingPunct="1">
              <a:spcBef>
                <a:spcPct val="0"/>
              </a:spcBef>
              <a:buClrTx/>
              <a:buSzTx/>
              <a:buFontTx/>
              <a:buNone/>
            </a:pPr>
            <a:r>
              <a:rPr lang="en-US" altLang="en-US" sz="1200"/>
              <a:t>  2) Number of vessels crossing the rim</a:t>
            </a:r>
          </a:p>
          <a:p>
            <a:pPr eaLnBrk="1" hangingPunct="1">
              <a:spcBef>
                <a:spcPct val="0"/>
              </a:spcBef>
              <a:buClrTx/>
              <a:buSzTx/>
              <a:buFontTx/>
              <a:buNone/>
            </a:pPr>
            <a:r>
              <a:rPr lang="en-US" altLang="en-US" sz="1200"/>
              <a:t>    seems abnormally…</a:t>
            </a:r>
            <a:r>
              <a:rPr lang="en-US" altLang="en-US" sz="1200" b="1">
                <a:solidFill>
                  <a:srgbClr val="0000FF"/>
                </a:solidFill>
              </a:rPr>
              <a:t>high</a:t>
            </a:r>
            <a:r>
              <a:rPr lang="en-US" altLang="en-US" sz="1200"/>
              <a:t> </a:t>
            </a:r>
            <a:endParaRPr lang="en-US" altLang="en-US" sz="1200" b="1">
              <a:solidFill>
                <a:srgbClr val="0000FF"/>
              </a:solidFill>
            </a:endParaRPr>
          </a:p>
          <a:p>
            <a:pPr eaLnBrk="1" hangingPunct="1">
              <a:spcBef>
                <a:spcPct val="0"/>
              </a:spcBef>
              <a:buClrTx/>
              <a:buSzTx/>
              <a:buFontTx/>
              <a:buNone/>
            </a:pPr>
            <a:r>
              <a:rPr lang="en-US" altLang="en-US" sz="1200"/>
              <a:t>--Tissue is…</a:t>
            </a:r>
            <a:r>
              <a:rPr lang="en-US" altLang="en-US" sz="1200" b="1">
                <a:solidFill>
                  <a:srgbClr val="0000FF"/>
                </a:solidFill>
              </a:rPr>
              <a:t>contractile</a:t>
            </a:r>
            <a:r>
              <a:rPr lang="en-US" altLang="en-US" sz="1200"/>
              <a:t>, so cup seems</a:t>
            </a:r>
          </a:p>
          <a:p>
            <a:pPr eaLnBrk="1" hangingPunct="1">
              <a:spcBef>
                <a:spcPct val="0"/>
              </a:spcBef>
              <a:buClrTx/>
              <a:buSzTx/>
              <a:buFontTx/>
              <a:buNone/>
            </a:pPr>
            <a:r>
              <a:rPr lang="en-US" altLang="en-US" sz="1200"/>
              <a:t>  to…</a:t>
            </a:r>
            <a:r>
              <a:rPr lang="en-US" altLang="en-US" sz="1200" b="1">
                <a:solidFill>
                  <a:srgbClr val="0000FF"/>
                </a:solidFill>
              </a:rPr>
              <a:t>open </a:t>
            </a:r>
            <a:r>
              <a:rPr lang="en-US" altLang="en-US" sz="1200">
                <a:solidFill>
                  <a:srgbClr val="0000FF"/>
                </a:solidFill>
              </a:rPr>
              <a:t>and</a:t>
            </a:r>
            <a:r>
              <a:rPr lang="en-US" altLang="en-US" sz="1200" b="1">
                <a:solidFill>
                  <a:srgbClr val="0000FF"/>
                </a:solidFill>
              </a:rPr>
              <a:t> close</a:t>
            </a:r>
            <a:r>
              <a:rPr lang="en-US" altLang="en-US" sz="1200"/>
              <a:t> (like its namesake,  </a:t>
            </a:r>
          </a:p>
          <a:p>
            <a:pPr eaLnBrk="1" hangingPunct="1">
              <a:spcBef>
                <a:spcPct val="0"/>
              </a:spcBef>
              <a:buClrTx/>
              <a:buSzTx/>
              <a:buFontTx/>
              <a:buNone/>
            </a:pPr>
            <a:r>
              <a:rPr lang="en-US" altLang="en-US" sz="1200"/>
              <a:t>  the morning-glory flower)</a:t>
            </a:r>
          </a:p>
          <a:p>
            <a:pPr eaLnBrk="1" hangingPunct="1">
              <a:spcBef>
                <a:spcPct val="0"/>
              </a:spcBef>
              <a:buClrTx/>
              <a:buSzTx/>
              <a:buFontTx/>
              <a:buNone/>
            </a:pPr>
            <a:r>
              <a:rPr lang="en-US" altLang="en-US" sz="1200"/>
              <a:t>--VA usually…</a:t>
            </a:r>
            <a:r>
              <a:rPr lang="en-US" altLang="en-US" sz="1200" b="1">
                <a:solidFill>
                  <a:srgbClr val="0000FF"/>
                </a:solidFill>
              </a:rPr>
              <a:t>20/200</a:t>
            </a:r>
            <a:r>
              <a:rPr lang="en-US" altLang="en-US" sz="1200"/>
              <a:t>, but can be…</a:t>
            </a:r>
          </a:p>
          <a:p>
            <a:pPr eaLnBrk="1" hangingPunct="1">
              <a:spcBef>
                <a:spcPct val="0"/>
              </a:spcBef>
              <a:buClrTx/>
              <a:buSzTx/>
              <a:buFontTx/>
              <a:buNone/>
            </a:pPr>
            <a:r>
              <a:rPr lang="en-US" altLang="en-US" sz="1200"/>
              <a:t>   </a:t>
            </a:r>
            <a:r>
              <a:rPr lang="en-US" altLang="en-US" sz="1200" b="1">
                <a:solidFill>
                  <a:srgbClr val="0000FF"/>
                </a:solidFill>
              </a:rPr>
              <a:t>20/20&lt;-&gt;NLP</a:t>
            </a:r>
          </a:p>
          <a:p>
            <a:pPr eaLnBrk="1" hangingPunct="1">
              <a:spcBef>
                <a:spcPct val="0"/>
              </a:spcBef>
              <a:buClrTx/>
              <a:buSzTx/>
              <a:buFontTx/>
              <a:buNone/>
            </a:pPr>
            <a:r>
              <a:rPr lang="en-US" altLang="en-US" sz="1200"/>
              <a:t>--1/3 develop…</a:t>
            </a:r>
            <a:r>
              <a:rPr lang="en-US" altLang="en-US" sz="1200" b="1">
                <a:solidFill>
                  <a:srgbClr val="0000FF"/>
                </a:solidFill>
              </a:rPr>
              <a:t>serous RD</a:t>
            </a:r>
          </a:p>
        </p:txBody>
      </p:sp>
      <p:sp>
        <p:nvSpPr>
          <p:cNvPr id="59401" name="Text Box 10">
            <a:extLst>
              <a:ext uri="{FF2B5EF4-FFF2-40B4-BE49-F238E27FC236}">
                <a16:creationId xmlns:a16="http://schemas.microsoft.com/office/drawing/2014/main" id="{BADECFC8-9AE4-405F-9201-0809E129D5BB}"/>
              </a:ext>
            </a:extLst>
          </p:cNvPr>
          <p:cNvSpPr txBox="1">
            <a:spLocks noChangeArrowheads="1"/>
          </p:cNvSpPr>
          <p:nvPr/>
        </p:nvSpPr>
        <p:spPr bwMode="auto">
          <a:xfrm>
            <a:off x="5410200" y="1687513"/>
            <a:ext cx="3606800" cy="669925"/>
          </a:xfrm>
          <a:prstGeom prst="rect">
            <a:avLst/>
          </a:prstGeom>
          <a:solidFill>
            <a:srgbClr val="FFFF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Megalopapilla</a:t>
            </a:r>
          </a:p>
          <a:p>
            <a:pPr eaLnBrk="1" hangingPunct="1">
              <a:spcBef>
                <a:spcPct val="0"/>
              </a:spcBef>
              <a:buClrTx/>
              <a:buSzTx/>
              <a:buFontTx/>
              <a:buNone/>
            </a:pPr>
            <a:r>
              <a:rPr lang="en-US" altLang="en-US" sz="1200"/>
              <a:t>1) Abnormally large diameter of…</a:t>
            </a:r>
            <a:r>
              <a:rPr lang="en-US" altLang="en-US" sz="1200" b="1">
                <a:solidFill>
                  <a:srgbClr val="0000FF"/>
                </a:solidFill>
              </a:rPr>
              <a:t>disc </a:t>
            </a:r>
            <a:r>
              <a:rPr lang="en-US" altLang="en-US" sz="1200">
                <a:solidFill>
                  <a:srgbClr val="0000FF"/>
                </a:solidFill>
              </a:rPr>
              <a:t>and</a:t>
            </a:r>
            <a:r>
              <a:rPr lang="en-US" altLang="en-US" sz="1200" b="1">
                <a:solidFill>
                  <a:srgbClr val="0000FF"/>
                </a:solidFill>
              </a:rPr>
              <a:t> cup</a:t>
            </a:r>
          </a:p>
          <a:p>
            <a:pPr eaLnBrk="1" hangingPunct="1">
              <a:spcBef>
                <a:spcPct val="0"/>
              </a:spcBef>
              <a:buClrTx/>
              <a:buSzTx/>
              <a:buFontTx/>
              <a:buNone/>
            </a:pPr>
            <a:r>
              <a:rPr lang="en-US" altLang="en-US" sz="1200"/>
              <a:t>2) VF testing may reveal an…</a:t>
            </a:r>
            <a:r>
              <a:rPr lang="en-US" altLang="en-US" sz="1200" b="1">
                <a:solidFill>
                  <a:srgbClr val="0000FF"/>
                </a:solidFill>
              </a:rPr>
              <a:t>enlarged blind spot</a:t>
            </a:r>
          </a:p>
        </p:txBody>
      </p:sp>
      <p:sp>
        <p:nvSpPr>
          <p:cNvPr id="59402" name="Text Box 11">
            <a:extLst>
              <a:ext uri="{FF2B5EF4-FFF2-40B4-BE49-F238E27FC236}">
                <a16:creationId xmlns:a16="http://schemas.microsoft.com/office/drawing/2014/main" id="{C3C7BE27-8991-410C-A3C4-64DFE442D7D9}"/>
              </a:ext>
            </a:extLst>
          </p:cNvPr>
          <p:cNvSpPr txBox="1">
            <a:spLocks noChangeArrowheads="1"/>
          </p:cNvSpPr>
          <p:nvPr/>
        </p:nvSpPr>
        <p:spPr bwMode="auto">
          <a:xfrm>
            <a:off x="4648200" y="2576513"/>
            <a:ext cx="3522663" cy="862012"/>
          </a:xfrm>
          <a:prstGeom prst="rect">
            <a:avLst/>
          </a:prstGeom>
          <a:solidFill>
            <a:srgbClr val="FFC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Myelinated RNFL</a:t>
            </a:r>
          </a:p>
          <a:p>
            <a:pPr eaLnBrk="1" hangingPunct="1">
              <a:spcBef>
                <a:spcPct val="0"/>
              </a:spcBef>
              <a:buClrTx/>
              <a:buSzTx/>
              <a:buFontTx/>
              <a:buNone/>
            </a:pPr>
            <a:r>
              <a:rPr lang="en-US" altLang="en-US" sz="1200"/>
              <a:t>1) Myelin normally ends at the…</a:t>
            </a:r>
            <a:r>
              <a:rPr lang="en-US" altLang="en-US" sz="1200" b="1">
                <a:solidFill>
                  <a:srgbClr val="0000FF"/>
                </a:solidFill>
              </a:rPr>
              <a:t>lamina cribrosa</a:t>
            </a:r>
          </a:p>
          <a:p>
            <a:pPr eaLnBrk="1" hangingPunct="1">
              <a:spcBef>
                <a:spcPct val="0"/>
              </a:spcBef>
              <a:buClrTx/>
              <a:buSzTx/>
              <a:buFontTx/>
              <a:buNone/>
            </a:pPr>
            <a:r>
              <a:rPr lang="en-US" altLang="en-US" sz="1200"/>
              <a:t>2) Can be…</a:t>
            </a:r>
            <a:r>
              <a:rPr lang="en-US" altLang="en-US" sz="1200" b="1">
                <a:solidFill>
                  <a:srgbClr val="0000FF"/>
                </a:solidFill>
              </a:rPr>
              <a:t>patchy</a:t>
            </a:r>
            <a:r>
              <a:rPr lang="en-US" altLang="en-US" sz="1200"/>
              <a:t> </a:t>
            </a:r>
            <a:r>
              <a:rPr lang="en-US" altLang="en-US" sz="1200">
                <a:solidFill>
                  <a:srgbClr val="0000FF"/>
                </a:solidFill>
              </a:rPr>
              <a:t>and</a:t>
            </a:r>
            <a:r>
              <a:rPr lang="en-US" altLang="en-US" sz="1200"/>
              <a:t> </a:t>
            </a:r>
            <a:r>
              <a:rPr lang="en-US" altLang="en-US" sz="1200" b="1">
                <a:solidFill>
                  <a:srgbClr val="0000FF"/>
                </a:solidFill>
              </a:rPr>
              <a:t>discontinuous</a:t>
            </a:r>
          </a:p>
          <a:p>
            <a:pPr eaLnBrk="1" hangingPunct="1">
              <a:spcBef>
                <a:spcPct val="0"/>
              </a:spcBef>
              <a:buClrTx/>
              <a:buSzTx/>
              <a:buFontTx/>
              <a:buNone/>
            </a:pPr>
            <a:r>
              <a:rPr lang="en-US" altLang="en-US" sz="1200"/>
              <a:t>3) Corresponding VF has an…</a:t>
            </a:r>
            <a:r>
              <a:rPr lang="en-US" altLang="en-US" sz="1200" b="1">
                <a:solidFill>
                  <a:srgbClr val="0000FF"/>
                </a:solidFill>
              </a:rPr>
              <a:t>absolute</a:t>
            </a:r>
            <a:r>
              <a:rPr lang="en-US" altLang="en-US" sz="1200"/>
              <a:t> scotoma</a:t>
            </a:r>
          </a:p>
        </p:txBody>
      </p:sp>
      <p:sp>
        <p:nvSpPr>
          <p:cNvPr id="59403" name="Text Box 12">
            <a:extLst>
              <a:ext uri="{FF2B5EF4-FFF2-40B4-BE49-F238E27FC236}">
                <a16:creationId xmlns:a16="http://schemas.microsoft.com/office/drawing/2014/main" id="{1CC6BEC2-3EE0-4FB5-8520-45B5F46B6230}"/>
              </a:ext>
            </a:extLst>
          </p:cNvPr>
          <p:cNvSpPr txBox="1">
            <a:spLocks noChangeArrowheads="1"/>
          </p:cNvSpPr>
          <p:nvPr/>
        </p:nvSpPr>
        <p:spPr bwMode="auto">
          <a:xfrm>
            <a:off x="5257800" y="3760788"/>
            <a:ext cx="3424238" cy="1231900"/>
          </a:xfrm>
          <a:prstGeom prst="rect">
            <a:avLst/>
          </a:prstGeom>
          <a:solidFill>
            <a:srgbClr val="CCFF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dirty="0"/>
              <a:t>Optic Nerve Hypoplasia</a:t>
            </a:r>
          </a:p>
          <a:p>
            <a:pPr eaLnBrk="1" hangingPunct="1">
              <a:spcBef>
                <a:spcPct val="0"/>
              </a:spcBef>
              <a:buClrTx/>
              <a:buSzTx/>
              <a:buFontTx/>
              <a:buNone/>
            </a:pPr>
            <a:r>
              <a:rPr lang="en-US" altLang="en-US" sz="1200" dirty="0"/>
              <a:t>1) Abnormally low</a:t>
            </a:r>
            <a:r>
              <a:rPr lang="en-US" altLang="en-US" sz="1200" b="1" dirty="0">
                <a:solidFill>
                  <a:srgbClr val="0000FF"/>
                </a:solidFill>
              </a:rPr>
              <a:t> </a:t>
            </a:r>
            <a:r>
              <a:rPr lang="en-US" altLang="en-US" sz="1200" dirty="0"/>
              <a:t>number of…</a:t>
            </a:r>
            <a:r>
              <a:rPr lang="en-US" altLang="en-US" sz="1200" b="1" dirty="0">
                <a:solidFill>
                  <a:srgbClr val="0000FF"/>
                </a:solidFill>
              </a:rPr>
              <a:t>axons</a:t>
            </a:r>
          </a:p>
          <a:p>
            <a:pPr eaLnBrk="1" hangingPunct="1">
              <a:spcBef>
                <a:spcPct val="0"/>
              </a:spcBef>
              <a:buClrTx/>
              <a:buSzTx/>
              <a:buFontTx/>
              <a:buNone/>
            </a:pPr>
            <a:r>
              <a:rPr lang="en-US" altLang="en-US" sz="1200" dirty="0"/>
              <a:t>2) DFE: Small pale disc with…</a:t>
            </a:r>
            <a:r>
              <a:rPr lang="en-US" altLang="en-US" sz="1200" b="1" dirty="0">
                <a:solidFill>
                  <a:srgbClr val="0000FF"/>
                </a:solidFill>
              </a:rPr>
              <a:t>double ring </a:t>
            </a:r>
            <a:r>
              <a:rPr lang="en-US" altLang="en-US" sz="1200" dirty="0"/>
              <a:t>sign</a:t>
            </a:r>
          </a:p>
          <a:p>
            <a:pPr eaLnBrk="1" hangingPunct="1">
              <a:spcBef>
                <a:spcPct val="0"/>
              </a:spcBef>
              <a:buClrTx/>
              <a:buSzTx/>
              <a:buFontTx/>
              <a:buNone/>
            </a:pPr>
            <a:r>
              <a:rPr lang="en-US" altLang="en-US" sz="1200" dirty="0"/>
              <a:t>3) VA…</a:t>
            </a:r>
            <a:r>
              <a:rPr lang="en-US" altLang="en-US" sz="1200" b="1" dirty="0">
                <a:solidFill>
                  <a:srgbClr val="0000FF"/>
                </a:solidFill>
              </a:rPr>
              <a:t>20/15&lt;-&gt;NLP</a:t>
            </a:r>
          </a:p>
          <a:p>
            <a:pPr eaLnBrk="1" hangingPunct="1">
              <a:spcBef>
                <a:spcPct val="0"/>
              </a:spcBef>
              <a:buClrTx/>
              <a:buSzTx/>
              <a:buFontTx/>
              <a:buNone/>
            </a:pPr>
            <a:r>
              <a:rPr lang="en-US" altLang="en-US" sz="1200" dirty="0"/>
              <a:t>4) VF defects…</a:t>
            </a:r>
            <a:r>
              <a:rPr lang="en-US" altLang="en-US" sz="1200" b="1" dirty="0">
                <a:solidFill>
                  <a:srgbClr val="0000FF"/>
                </a:solidFill>
              </a:rPr>
              <a:t>invariably present</a:t>
            </a:r>
          </a:p>
          <a:p>
            <a:pPr eaLnBrk="1" hangingPunct="1">
              <a:spcBef>
                <a:spcPct val="0"/>
              </a:spcBef>
              <a:buClrTx/>
              <a:buSzTx/>
              <a:buFontTx/>
              <a:buNone/>
            </a:pPr>
            <a:r>
              <a:rPr lang="en-US" altLang="en-US" sz="1200" dirty="0"/>
              <a:t>5) Remember the…</a:t>
            </a:r>
            <a:r>
              <a:rPr lang="en-US" altLang="en-US" sz="1200" b="1" dirty="0">
                <a:solidFill>
                  <a:srgbClr val="0000FF"/>
                </a:solidFill>
              </a:rPr>
              <a:t>4 D’s</a:t>
            </a:r>
            <a:r>
              <a:rPr lang="en-US" altLang="en-US" sz="1200" dirty="0"/>
              <a:t> </a:t>
            </a:r>
          </a:p>
        </p:txBody>
      </p:sp>
      <p:sp>
        <p:nvSpPr>
          <p:cNvPr id="59404" name="Text Box 13">
            <a:extLst>
              <a:ext uri="{FF2B5EF4-FFF2-40B4-BE49-F238E27FC236}">
                <a16:creationId xmlns:a16="http://schemas.microsoft.com/office/drawing/2014/main" id="{472D64AC-632D-419E-BAB2-A8B709210D0D}"/>
              </a:ext>
            </a:extLst>
          </p:cNvPr>
          <p:cNvSpPr txBox="1">
            <a:spLocks noChangeArrowheads="1"/>
          </p:cNvSpPr>
          <p:nvPr/>
        </p:nvSpPr>
        <p:spPr bwMode="auto">
          <a:xfrm>
            <a:off x="4800600" y="5257800"/>
            <a:ext cx="4216400" cy="1231106"/>
          </a:xfrm>
          <a:prstGeom prst="rect">
            <a:avLst/>
          </a:prstGeom>
          <a:solidFill>
            <a:srgbClr val="FFCC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dirty="0"/>
              <a:t>Tilted-Disc Syndrome</a:t>
            </a:r>
            <a:r>
              <a:rPr lang="en-US" altLang="en-US" sz="1400" dirty="0">
                <a:solidFill>
                  <a:srgbClr val="0000FF"/>
                </a:solidFill>
              </a:rPr>
              <a:t> </a:t>
            </a:r>
            <a:r>
              <a:rPr lang="en-US" altLang="en-US" sz="1400" dirty="0">
                <a:solidFill>
                  <a:srgbClr val="0000FF"/>
                </a:solidFill>
                <a:latin typeface="Segoe Script" panose="030B0504020000000003" pitchFamily="66" charset="0"/>
              </a:rPr>
              <a:t>aka…</a:t>
            </a:r>
            <a:r>
              <a:rPr lang="en-US" altLang="en-US" sz="1400" dirty="0" err="1">
                <a:solidFill>
                  <a:srgbClr val="0000FF"/>
                </a:solidFill>
                <a:latin typeface="Segoe Script" panose="030B0504020000000003" pitchFamily="66" charset="0"/>
              </a:rPr>
              <a:t>Fuch’s</a:t>
            </a:r>
            <a:r>
              <a:rPr lang="en-US" altLang="en-US" sz="1400" dirty="0">
                <a:solidFill>
                  <a:srgbClr val="0000FF"/>
                </a:solidFill>
                <a:latin typeface="Segoe Script" panose="030B0504020000000003" pitchFamily="66" charset="0"/>
              </a:rPr>
              <a:t> Coloboma</a:t>
            </a:r>
            <a:endParaRPr lang="en-US" altLang="en-US" sz="1400" b="1" dirty="0"/>
          </a:p>
          <a:p>
            <a:pPr eaLnBrk="1" hangingPunct="1">
              <a:spcBef>
                <a:spcPct val="0"/>
              </a:spcBef>
              <a:buClrTx/>
              <a:buSzTx/>
              <a:buFontTx/>
              <a:buNone/>
            </a:pPr>
            <a:r>
              <a:rPr lang="en-US" altLang="en-US" sz="1200" dirty="0"/>
              <a:t>1) Superior pole appears…</a:t>
            </a:r>
            <a:r>
              <a:rPr lang="en-US" altLang="en-US" sz="1200" b="1" dirty="0">
                <a:solidFill>
                  <a:srgbClr val="FFCC99"/>
                </a:solidFill>
              </a:rPr>
              <a:t>elevated</a:t>
            </a:r>
            <a:r>
              <a:rPr lang="en-US" altLang="en-US" sz="1200" dirty="0"/>
              <a:t>, inferior… </a:t>
            </a:r>
            <a:r>
              <a:rPr lang="en-US" altLang="en-US" sz="1200" b="1" dirty="0">
                <a:solidFill>
                  <a:srgbClr val="FFCC99"/>
                </a:solidFill>
              </a:rPr>
              <a:t>recessed</a:t>
            </a:r>
          </a:p>
          <a:p>
            <a:pPr eaLnBrk="1" hangingPunct="1">
              <a:spcBef>
                <a:spcPct val="0"/>
              </a:spcBef>
              <a:buClrTx/>
              <a:buSzTx/>
              <a:buFontTx/>
              <a:buNone/>
            </a:pPr>
            <a:r>
              <a:rPr lang="en-US" altLang="en-US" sz="1200" dirty="0"/>
              <a:t>2) </a:t>
            </a:r>
            <a:r>
              <a:rPr lang="en-US" altLang="en-US" sz="1200" dirty="0">
                <a:solidFill>
                  <a:srgbClr val="FFCC99"/>
                </a:solidFill>
              </a:rPr>
              <a:t>Associated with…</a:t>
            </a:r>
            <a:r>
              <a:rPr lang="en-US" altLang="en-US" sz="1200" b="1" dirty="0">
                <a:solidFill>
                  <a:srgbClr val="FFCC99"/>
                </a:solidFill>
              </a:rPr>
              <a:t>situs inversus</a:t>
            </a:r>
            <a:r>
              <a:rPr lang="en-US" altLang="en-US" sz="1200" dirty="0">
                <a:solidFill>
                  <a:srgbClr val="FFCC99"/>
                </a:solidFill>
              </a:rPr>
              <a:t> of retinal vessels</a:t>
            </a:r>
          </a:p>
          <a:p>
            <a:pPr eaLnBrk="1" hangingPunct="1">
              <a:spcBef>
                <a:spcPct val="0"/>
              </a:spcBef>
              <a:buClrTx/>
              <a:buSzTx/>
              <a:buFontTx/>
              <a:buNone/>
            </a:pPr>
            <a:r>
              <a:rPr lang="en-US" altLang="en-US" sz="1200" dirty="0"/>
              <a:t>3) </a:t>
            </a:r>
            <a:r>
              <a:rPr lang="en-US" altLang="en-US" sz="1200" dirty="0">
                <a:solidFill>
                  <a:srgbClr val="FFCC99"/>
                </a:solidFill>
              </a:rPr>
              <a:t>Fundus abnormality produces… </a:t>
            </a:r>
            <a:r>
              <a:rPr lang="en-US" altLang="en-US" sz="1200" b="1" dirty="0">
                <a:solidFill>
                  <a:srgbClr val="FFCC99"/>
                </a:solidFill>
              </a:rPr>
              <a:t>myopic </a:t>
            </a:r>
            <a:r>
              <a:rPr lang="en-US" altLang="en-US" sz="1200" b="1" dirty="0" err="1">
                <a:solidFill>
                  <a:srgbClr val="FFCC99"/>
                </a:solidFill>
              </a:rPr>
              <a:t>astigm</a:t>
            </a:r>
            <a:endParaRPr lang="en-US" altLang="en-US" sz="1200" b="1" dirty="0">
              <a:solidFill>
                <a:srgbClr val="FFCC99"/>
              </a:solidFill>
            </a:endParaRPr>
          </a:p>
          <a:p>
            <a:pPr eaLnBrk="1" hangingPunct="1">
              <a:spcBef>
                <a:spcPct val="0"/>
              </a:spcBef>
              <a:buClrTx/>
              <a:buSzTx/>
              <a:buFontTx/>
              <a:buNone/>
            </a:pPr>
            <a:r>
              <a:rPr lang="en-US" altLang="en-US" sz="1200" dirty="0"/>
              <a:t>4) </a:t>
            </a:r>
            <a:r>
              <a:rPr lang="en-US" altLang="en-US" sz="1200" dirty="0">
                <a:solidFill>
                  <a:srgbClr val="FFCC99"/>
                </a:solidFill>
              </a:rPr>
              <a:t>VF testing reveals…</a:t>
            </a:r>
            <a:r>
              <a:rPr lang="en-US" altLang="en-US" sz="1200" b="1" dirty="0">
                <a:solidFill>
                  <a:srgbClr val="FFCC99"/>
                </a:solidFill>
              </a:rPr>
              <a:t>bitemporal hemianopia</a:t>
            </a:r>
            <a:r>
              <a:rPr lang="en-US" altLang="en-US" sz="1200" dirty="0">
                <a:solidFill>
                  <a:srgbClr val="FFCC99"/>
                </a:solidFill>
              </a:rPr>
              <a:t> that </a:t>
            </a:r>
            <a:r>
              <a:rPr lang="en-US" altLang="en-US" sz="1200" dirty="0" err="1">
                <a:solidFill>
                  <a:srgbClr val="FFCC99"/>
                </a:solidFill>
              </a:rPr>
              <a:t>doesn’t</a:t>
            </a:r>
            <a:r>
              <a:rPr lang="en-US" altLang="en-US" sz="1200" b="1" dirty="0" err="1">
                <a:solidFill>
                  <a:srgbClr val="FFCC99"/>
                </a:solidFill>
              </a:rPr>
              <a:t>with</a:t>
            </a:r>
            <a:r>
              <a:rPr lang="en-US" altLang="en-US" sz="1200" b="1" dirty="0">
                <a:solidFill>
                  <a:srgbClr val="FFCC99"/>
                </a:solidFill>
              </a:rPr>
              <a:t> refract</a:t>
            </a:r>
          </a:p>
        </p:txBody>
      </p:sp>
      <p:sp>
        <p:nvSpPr>
          <p:cNvPr id="59405" name="Rectangle 14">
            <a:extLst>
              <a:ext uri="{FF2B5EF4-FFF2-40B4-BE49-F238E27FC236}">
                <a16:creationId xmlns:a16="http://schemas.microsoft.com/office/drawing/2014/main" id="{E4BFDBC9-8BCA-4DAB-9105-CF9D17BE35DB}"/>
              </a:ext>
            </a:extLst>
          </p:cNvPr>
          <p:cNvSpPr>
            <a:spLocks noChangeArrowheads="1"/>
          </p:cNvSpPr>
          <p:nvPr/>
        </p:nvSpPr>
        <p:spPr bwMode="auto">
          <a:xfrm>
            <a:off x="457200" y="122238"/>
            <a:ext cx="7543800" cy="8683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b"/>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ct val="85000"/>
              </a:lnSpc>
              <a:spcBef>
                <a:spcPct val="0"/>
              </a:spcBef>
              <a:buClrTx/>
              <a:buSzTx/>
              <a:buFontTx/>
              <a:buNone/>
            </a:pPr>
            <a:r>
              <a:rPr lang="en-US" altLang="en-US" sz="3200" b="1" dirty="0">
                <a:solidFill>
                  <a:schemeClr val="tx2"/>
                </a:solidFill>
              </a:rPr>
              <a:t>Developmental Abnormalities of the Optic Nerve Head</a:t>
            </a:r>
            <a:endParaRPr lang="en-US" altLang="en-US" sz="3200" dirty="0">
              <a:solidFill>
                <a:schemeClr val="tx2"/>
              </a:solidFill>
            </a:endParaRPr>
          </a:p>
        </p:txBody>
      </p:sp>
      <p:sp>
        <p:nvSpPr>
          <p:cNvPr id="59406" name="TextBox 1">
            <a:extLst>
              <a:ext uri="{FF2B5EF4-FFF2-40B4-BE49-F238E27FC236}">
                <a16:creationId xmlns:a16="http://schemas.microsoft.com/office/drawing/2014/main" id="{7E302F2F-5F13-430B-AD74-BC4DF6354F9E}"/>
              </a:ext>
            </a:extLst>
          </p:cNvPr>
          <p:cNvSpPr txBox="1">
            <a:spLocks noChangeArrowheads="1"/>
          </p:cNvSpPr>
          <p:nvPr/>
        </p:nvSpPr>
        <p:spPr bwMode="auto">
          <a:xfrm>
            <a:off x="6648450" y="5467350"/>
            <a:ext cx="742950" cy="32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ts val="900"/>
              </a:lnSpc>
              <a:spcBef>
                <a:spcPct val="0"/>
              </a:spcBef>
              <a:buClrTx/>
              <a:buSzTx/>
              <a:buFontTx/>
              <a:buNone/>
            </a:pPr>
            <a:r>
              <a:rPr lang="en-US" altLang="en-US" sz="900" i="1">
                <a:solidFill>
                  <a:srgbClr val="0000FF"/>
                </a:solidFill>
              </a:rPr>
              <a:t>[elevated v</a:t>
            </a:r>
          </a:p>
          <a:p>
            <a:pPr eaLnBrk="1" hangingPunct="1">
              <a:lnSpc>
                <a:spcPts val="900"/>
              </a:lnSpc>
              <a:spcBef>
                <a:spcPct val="0"/>
              </a:spcBef>
              <a:buClrTx/>
              <a:buSzTx/>
              <a:buFontTx/>
              <a:buNone/>
            </a:pPr>
            <a:r>
              <a:rPr lang="en-US" altLang="en-US" sz="900" i="1">
                <a:solidFill>
                  <a:srgbClr val="0000FF"/>
                </a:solidFill>
              </a:rPr>
              <a:t>recessed]</a:t>
            </a:r>
          </a:p>
        </p:txBody>
      </p:sp>
      <p:sp>
        <p:nvSpPr>
          <p:cNvPr id="59407" name="TextBox 14">
            <a:extLst>
              <a:ext uri="{FF2B5EF4-FFF2-40B4-BE49-F238E27FC236}">
                <a16:creationId xmlns:a16="http://schemas.microsoft.com/office/drawing/2014/main" id="{CC0CEC8B-31CB-47CC-B561-86D2EA03FE37}"/>
              </a:ext>
            </a:extLst>
          </p:cNvPr>
          <p:cNvSpPr txBox="1">
            <a:spLocks noChangeArrowheads="1"/>
          </p:cNvSpPr>
          <p:nvPr/>
        </p:nvSpPr>
        <p:spPr bwMode="auto">
          <a:xfrm>
            <a:off x="8001000" y="5453063"/>
            <a:ext cx="742950" cy="32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ts val="900"/>
              </a:lnSpc>
              <a:spcBef>
                <a:spcPct val="0"/>
              </a:spcBef>
              <a:buClrTx/>
              <a:buSzTx/>
              <a:buFontTx/>
              <a:buNone/>
            </a:pPr>
            <a:r>
              <a:rPr lang="en-US" altLang="en-US" sz="900" i="1">
                <a:solidFill>
                  <a:srgbClr val="0000FF"/>
                </a:solidFill>
              </a:rPr>
              <a:t>[elevated v</a:t>
            </a:r>
          </a:p>
          <a:p>
            <a:pPr eaLnBrk="1" hangingPunct="1">
              <a:lnSpc>
                <a:spcPts val="900"/>
              </a:lnSpc>
              <a:spcBef>
                <a:spcPct val="0"/>
              </a:spcBef>
              <a:buClrTx/>
              <a:buSzTx/>
              <a:buFontTx/>
              <a:buNone/>
            </a:pPr>
            <a:r>
              <a:rPr lang="en-US" altLang="en-US" sz="900" i="1">
                <a:solidFill>
                  <a:srgbClr val="0000FF"/>
                </a:solidFill>
              </a:rPr>
              <a:t>recessed]</a:t>
            </a:r>
          </a:p>
        </p:txBody>
      </p:sp>
      <p:sp>
        <p:nvSpPr>
          <p:cNvPr id="59408" name="Slide Number Placeholder 1">
            <a:extLst>
              <a:ext uri="{FF2B5EF4-FFF2-40B4-BE49-F238E27FC236}">
                <a16:creationId xmlns:a16="http://schemas.microsoft.com/office/drawing/2014/main" id="{DFD54901-5053-4374-984D-601FBF2FFDD6}"/>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F56AB50B-9C17-44F0-8E2E-774FB436788B}" type="slidenum">
              <a:rPr lang="en-US" altLang="en-US" sz="1000"/>
              <a:pPr>
                <a:spcBef>
                  <a:spcPct val="0"/>
                </a:spcBef>
                <a:buClrTx/>
                <a:buSzTx/>
                <a:buFontTx/>
                <a:buNone/>
              </a:pPr>
              <a:t>201</a:t>
            </a:fld>
            <a:endParaRPr lang="en-US" altLang="en-US" sz="1000"/>
          </a:p>
        </p:txBody>
      </p:sp>
      <p:sp>
        <p:nvSpPr>
          <p:cNvPr id="59409" name="Line 12">
            <a:extLst>
              <a:ext uri="{FF2B5EF4-FFF2-40B4-BE49-F238E27FC236}">
                <a16:creationId xmlns:a16="http://schemas.microsoft.com/office/drawing/2014/main" id="{68390234-820F-45C8-B19A-3052ED33DF11}"/>
              </a:ext>
            </a:extLst>
          </p:cNvPr>
          <p:cNvSpPr>
            <a:spLocks noChangeShapeType="1"/>
          </p:cNvSpPr>
          <p:nvPr/>
        </p:nvSpPr>
        <p:spPr bwMode="auto">
          <a:xfrm>
            <a:off x="3124200" y="2057400"/>
            <a:ext cx="381000" cy="22098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Tree>
    <p:extLst>
      <p:ext uri="{BB962C8B-B14F-4D97-AF65-F5344CB8AC3E}">
        <p14:creationId xmlns:p14="http://schemas.microsoft.com/office/powerpoint/2010/main" val="3152644873"/>
      </p:ext>
    </p:extLst>
  </p:cSld>
  <p:clrMapOvr>
    <a:masterClrMapping/>
  </p:clrMapOvr>
</p:sld>
</file>

<file path=ppt/slides/slide2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8" name="Text Box 10">
            <a:extLst>
              <a:ext uri="{FF2B5EF4-FFF2-40B4-BE49-F238E27FC236}">
                <a16:creationId xmlns:a16="http://schemas.microsoft.com/office/drawing/2014/main" id="{0CD6A792-3895-4CFD-B3D4-9D5C496A3F7B}"/>
              </a:ext>
            </a:extLst>
          </p:cNvPr>
          <p:cNvSpPr txBox="1">
            <a:spLocks noChangeArrowheads="1"/>
          </p:cNvSpPr>
          <p:nvPr/>
        </p:nvSpPr>
        <p:spPr bwMode="auto">
          <a:xfrm>
            <a:off x="1371600" y="4267200"/>
            <a:ext cx="3057525" cy="2154238"/>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Morning-Glory Disc</a:t>
            </a:r>
          </a:p>
          <a:p>
            <a:pPr eaLnBrk="1" hangingPunct="1">
              <a:spcBef>
                <a:spcPct val="0"/>
              </a:spcBef>
              <a:buClrTx/>
              <a:buSzTx/>
              <a:buFontTx/>
              <a:buNone/>
            </a:pPr>
            <a:r>
              <a:rPr lang="en-US" altLang="en-US" sz="1200"/>
              <a:t>--DFE reveals:</a:t>
            </a:r>
          </a:p>
          <a:p>
            <a:pPr eaLnBrk="1" hangingPunct="1">
              <a:spcBef>
                <a:spcPct val="0"/>
              </a:spcBef>
              <a:buClrTx/>
              <a:buSzTx/>
              <a:buFontTx/>
              <a:buNone/>
            </a:pPr>
            <a:r>
              <a:rPr lang="en-US" altLang="en-US" sz="1200"/>
              <a:t>  1) A funnel-shaped…</a:t>
            </a:r>
            <a:r>
              <a:rPr lang="en-US" altLang="en-US" sz="1200" b="1">
                <a:solidFill>
                  <a:srgbClr val="0000FF"/>
                </a:solidFill>
              </a:rPr>
              <a:t>excavation</a:t>
            </a:r>
            <a:endParaRPr lang="en-US" altLang="en-US" sz="1200"/>
          </a:p>
          <a:p>
            <a:pPr eaLnBrk="1" hangingPunct="1">
              <a:spcBef>
                <a:spcPct val="0"/>
              </a:spcBef>
              <a:buClrTx/>
              <a:buSzTx/>
              <a:buFontTx/>
              <a:buNone/>
            </a:pPr>
            <a:r>
              <a:rPr lang="en-US" altLang="en-US" sz="1200"/>
              <a:t>  2) Number of vessels crossing the rim</a:t>
            </a:r>
          </a:p>
          <a:p>
            <a:pPr eaLnBrk="1" hangingPunct="1">
              <a:spcBef>
                <a:spcPct val="0"/>
              </a:spcBef>
              <a:buClrTx/>
              <a:buSzTx/>
              <a:buFontTx/>
              <a:buNone/>
            </a:pPr>
            <a:r>
              <a:rPr lang="en-US" altLang="en-US" sz="1200"/>
              <a:t>    seems abnormally…</a:t>
            </a:r>
            <a:r>
              <a:rPr lang="en-US" altLang="en-US" sz="1200" b="1">
                <a:solidFill>
                  <a:srgbClr val="0000FF"/>
                </a:solidFill>
              </a:rPr>
              <a:t>high</a:t>
            </a:r>
            <a:r>
              <a:rPr lang="en-US" altLang="en-US" sz="1200"/>
              <a:t> </a:t>
            </a:r>
            <a:endParaRPr lang="en-US" altLang="en-US" sz="1200" b="1">
              <a:solidFill>
                <a:srgbClr val="0000FF"/>
              </a:solidFill>
            </a:endParaRPr>
          </a:p>
          <a:p>
            <a:pPr eaLnBrk="1" hangingPunct="1">
              <a:spcBef>
                <a:spcPct val="0"/>
              </a:spcBef>
              <a:buClrTx/>
              <a:buSzTx/>
              <a:buFontTx/>
              <a:buNone/>
            </a:pPr>
            <a:r>
              <a:rPr lang="en-US" altLang="en-US" sz="1200"/>
              <a:t>--Tissue is…</a:t>
            </a:r>
            <a:r>
              <a:rPr lang="en-US" altLang="en-US" sz="1200" b="1">
                <a:solidFill>
                  <a:srgbClr val="0000FF"/>
                </a:solidFill>
              </a:rPr>
              <a:t>contractile</a:t>
            </a:r>
            <a:r>
              <a:rPr lang="en-US" altLang="en-US" sz="1200"/>
              <a:t>, so cup seems</a:t>
            </a:r>
          </a:p>
          <a:p>
            <a:pPr eaLnBrk="1" hangingPunct="1">
              <a:spcBef>
                <a:spcPct val="0"/>
              </a:spcBef>
              <a:buClrTx/>
              <a:buSzTx/>
              <a:buFontTx/>
              <a:buNone/>
            </a:pPr>
            <a:r>
              <a:rPr lang="en-US" altLang="en-US" sz="1200"/>
              <a:t>  to…</a:t>
            </a:r>
            <a:r>
              <a:rPr lang="en-US" altLang="en-US" sz="1200" b="1">
                <a:solidFill>
                  <a:srgbClr val="0000FF"/>
                </a:solidFill>
              </a:rPr>
              <a:t>open </a:t>
            </a:r>
            <a:r>
              <a:rPr lang="en-US" altLang="en-US" sz="1200">
                <a:solidFill>
                  <a:srgbClr val="0000FF"/>
                </a:solidFill>
              </a:rPr>
              <a:t>and</a:t>
            </a:r>
            <a:r>
              <a:rPr lang="en-US" altLang="en-US" sz="1200" b="1">
                <a:solidFill>
                  <a:srgbClr val="0000FF"/>
                </a:solidFill>
              </a:rPr>
              <a:t> close</a:t>
            </a:r>
            <a:r>
              <a:rPr lang="en-US" altLang="en-US" sz="1200"/>
              <a:t> (like its namesake,  </a:t>
            </a:r>
          </a:p>
          <a:p>
            <a:pPr eaLnBrk="1" hangingPunct="1">
              <a:spcBef>
                <a:spcPct val="0"/>
              </a:spcBef>
              <a:buClrTx/>
              <a:buSzTx/>
              <a:buFontTx/>
              <a:buNone/>
            </a:pPr>
            <a:r>
              <a:rPr lang="en-US" altLang="en-US" sz="1200"/>
              <a:t>  the morning-glory flower)</a:t>
            </a:r>
          </a:p>
          <a:p>
            <a:pPr eaLnBrk="1" hangingPunct="1">
              <a:spcBef>
                <a:spcPct val="0"/>
              </a:spcBef>
              <a:buClrTx/>
              <a:buSzTx/>
              <a:buFontTx/>
              <a:buNone/>
            </a:pPr>
            <a:r>
              <a:rPr lang="en-US" altLang="en-US" sz="1200"/>
              <a:t>--VA usually…</a:t>
            </a:r>
            <a:r>
              <a:rPr lang="en-US" altLang="en-US" sz="1200" b="1">
                <a:solidFill>
                  <a:srgbClr val="0000FF"/>
                </a:solidFill>
              </a:rPr>
              <a:t>20/200</a:t>
            </a:r>
            <a:r>
              <a:rPr lang="en-US" altLang="en-US" sz="1200"/>
              <a:t>, but can be…</a:t>
            </a:r>
          </a:p>
          <a:p>
            <a:pPr eaLnBrk="1" hangingPunct="1">
              <a:spcBef>
                <a:spcPct val="0"/>
              </a:spcBef>
              <a:buClrTx/>
              <a:buSzTx/>
              <a:buFontTx/>
              <a:buNone/>
            </a:pPr>
            <a:r>
              <a:rPr lang="en-US" altLang="en-US" sz="1200"/>
              <a:t>   </a:t>
            </a:r>
            <a:r>
              <a:rPr lang="en-US" altLang="en-US" sz="1200" b="1">
                <a:solidFill>
                  <a:srgbClr val="0000FF"/>
                </a:solidFill>
              </a:rPr>
              <a:t>20/20&lt;-&gt;NLP</a:t>
            </a:r>
          </a:p>
          <a:p>
            <a:pPr eaLnBrk="1" hangingPunct="1">
              <a:spcBef>
                <a:spcPct val="0"/>
              </a:spcBef>
              <a:buClrTx/>
              <a:buSzTx/>
              <a:buFontTx/>
              <a:buNone/>
            </a:pPr>
            <a:r>
              <a:rPr lang="en-US" altLang="en-US" sz="1200"/>
              <a:t>--1/3 develop…</a:t>
            </a:r>
            <a:r>
              <a:rPr lang="en-US" altLang="en-US" sz="1200" b="1">
                <a:solidFill>
                  <a:srgbClr val="CCECFF"/>
                </a:solidFill>
              </a:rPr>
              <a:t>serous</a:t>
            </a:r>
            <a:r>
              <a:rPr lang="en-US" altLang="en-US" sz="1200" b="1">
                <a:solidFill>
                  <a:srgbClr val="0000FF"/>
                </a:solidFill>
              </a:rPr>
              <a:t> </a:t>
            </a:r>
            <a:r>
              <a:rPr lang="en-US" altLang="en-US" sz="1200" b="1">
                <a:solidFill>
                  <a:srgbClr val="CCECFF"/>
                </a:solidFill>
              </a:rPr>
              <a:t>RD</a:t>
            </a:r>
          </a:p>
        </p:txBody>
      </p:sp>
      <p:sp>
        <p:nvSpPr>
          <p:cNvPr id="60419" name="Text Box 3">
            <a:extLst>
              <a:ext uri="{FF2B5EF4-FFF2-40B4-BE49-F238E27FC236}">
                <a16:creationId xmlns:a16="http://schemas.microsoft.com/office/drawing/2014/main" id="{7DDCBE7B-98C7-447B-B3AE-1FCADA09AEE2}"/>
              </a:ext>
            </a:extLst>
          </p:cNvPr>
          <p:cNvSpPr txBox="1">
            <a:spLocks noChangeArrowheads="1"/>
          </p:cNvSpPr>
          <p:nvPr/>
        </p:nvSpPr>
        <p:spPr bwMode="auto">
          <a:xfrm>
            <a:off x="793750" y="3505200"/>
            <a:ext cx="2254250" cy="669925"/>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Optic Pit/Hole</a:t>
            </a:r>
          </a:p>
          <a:p>
            <a:pPr eaLnBrk="1" hangingPunct="1">
              <a:spcBef>
                <a:spcPct val="0"/>
              </a:spcBef>
              <a:buClrTx/>
              <a:buSzTx/>
              <a:buFontTx/>
              <a:buNone/>
            </a:pPr>
            <a:r>
              <a:rPr lang="en-US" altLang="en-US" sz="1200"/>
              <a:t>--Associated with…</a:t>
            </a:r>
            <a:r>
              <a:rPr lang="en-US" altLang="en-US" sz="1200" b="1">
                <a:solidFill>
                  <a:srgbClr val="0000FF"/>
                </a:solidFill>
              </a:rPr>
              <a:t>serous RD</a:t>
            </a:r>
          </a:p>
          <a:p>
            <a:pPr eaLnBrk="1" hangingPunct="1">
              <a:spcBef>
                <a:spcPct val="0"/>
              </a:spcBef>
              <a:buClrTx/>
              <a:buSzTx/>
              <a:buFontTx/>
              <a:buNone/>
            </a:pPr>
            <a:r>
              <a:rPr lang="en-US" altLang="en-US" sz="1200" b="1">
                <a:solidFill>
                  <a:srgbClr val="0000FF"/>
                </a:solidFill>
              </a:rPr>
              <a:t>  in adulthood</a:t>
            </a:r>
          </a:p>
        </p:txBody>
      </p:sp>
      <p:sp>
        <p:nvSpPr>
          <p:cNvPr id="60420" name="Line 4">
            <a:extLst>
              <a:ext uri="{FF2B5EF4-FFF2-40B4-BE49-F238E27FC236}">
                <a16:creationId xmlns:a16="http://schemas.microsoft.com/office/drawing/2014/main" id="{B4B3356E-130D-48BD-8845-9563F62D2EF4}"/>
              </a:ext>
            </a:extLst>
          </p:cNvPr>
          <p:cNvSpPr>
            <a:spLocks noChangeShapeType="1"/>
          </p:cNvSpPr>
          <p:nvPr/>
        </p:nvSpPr>
        <p:spPr bwMode="auto">
          <a:xfrm flipH="1">
            <a:off x="1600200" y="2057400"/>
            <a:ext cx="1524000" cy="3810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21" name="Text Box 6">
            <a:extLst>
              <a:ext uri="{FF2B5EF4-FFF2-40B4-BE49-F238E27FC236}">
                <a16:creationId xmlns:a16="http://schemas.microsoft.com/office/drawing/2014/main" id="{1B19FBBC-50AE-4A55-8D8E-7A8E5287628F}"/>
              </a:ext>
            </a:extLst>
          </p:cNvPr>
          <p:cNvSpPr txBox="1">
            <a:spLocks noChangeArrowheads="1"/>
          </p:cNvSpPr>
          <p:nvPr/>
        </p:nvSpPr>
        <p:spPr bwMode="auto">
          <a:xfrm>
            <a:off x="1357313" y="1524000"/>
            <a:ext cx="3511550" cy="4540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1400" i="1">
                <a:solidFill>
                  <a:srgbClr val="0000FF"/>
                </a:solidFill>
              </a:rPr>
              <a:t>These three are all secondary to abnormal</a:t>
            </a:r>
          </a:p>
          <a:p>
            <a:pPr algn="ctr" eaLnBrk="1" hangingPunct="1">
              <a:lnSpc>
                <a:spcPct val="85000"/>
              </a:lnSpc>
              <a:spcBef>
                <a:spcPct val="0"/>
              </a:spcBef>
              <a:buClrTx/>
              <a:buSzTx/>
              <a:buFontTx/>
              <a:buNone/>
            </a:pPr>
            <a:r>
              <a:rPr lang="en-US" altLang="en-US" sz="1400" i="1">
                <a:solidFill>
                  <a:srgbClr val="0000FF"/>
                </a:solidFill>
              </a:rPr>
              <a:t>closure of the embryonic optic fissure</a:t>
            </a:r>
          </a:p>
        </p:txBody>
      </p:sp>
      <p:sp>
        <p:nvSpPr>
          <p:cNvPr id="60422" name="Text Box 7">
            <a:extLst>
              <a:ext uri="{FF2B5EF4-FFF2-40B4-BE49-F238E27FC236}">
                <a16:creationId xmlns:a16="http://schemas.microsoft.com/office/drawing/2014/main" id="{4ED97C87-C82C-4827-AC03-B21070938A64}"/>
              </a:ext>
            </a:extLst>
          </p:cNvPr>
          <p:cNvSpPr txBox="1">
            <a:spLocks noChangeArrowheads="1"/>
          </p:cNvSpPr>
          <p:nvPr/>
        </p:nvSpPr>
        <p:spPr bwMode="auto">
          <a:xfrm>
            <a:off x="76200" y="2514600"/>
            <a:ext cx="2757488" cy="852488"/>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Optic Nerve Coloboma</a:t>
            </a:r>
          </a:p>
          <a:p>
            <a:pPr eaLnBrk="1" hangingPunct="1">
              <a:spcBef>
                <a:spcPct val="0"/>
              </a:spcBef>
              <a:buClrTx/>
              <a:buSzTx/>
              <a:buFontTx/>
              <a:buNone/>
            </a:pPr>
            <a:r>
              <a:rPr lang="en-US" altLang="en-US" sz="1200"/>
              <a:t>1) May resemble…</a:t>
            </a:r>
            <a:r>
              <a:rPr lang="en-US" altLang="en-US" sz="1200" b="1">
                <a:solidFill>
                  <a:srgbClr val="0000FF"/>
                </a:solidFill>
              </a:rPr>
              <a:t>deep cupping</a:t>
            </a:r>
          </a:p>
          <a:p>
            <a:pPr eaLnBrk="1" hangingPunct="1">
              <a:spcBef>
                <a:spcPct val="0"/>
              </a:spcBef>
              <a:buClrTx/>
              <a:buSzTx/>
              <a:buFontTx/>
              <a:buNone/>
            </a:pPr>
            <a:r>
              <a:rPr lang="en-US" altLang="en-US" sz="1200"/>
              <a:t>2) Can be…</a:t>
            </a:r>
            <a:r>
              <a:rPr lang="en-US" altLang="en-US" sz="1200" b="1">
                <a:solidFill>
                  <a:srgbClr val="0000FF"/>
                </a:solidFill>
              </a:rPr>
              <a:t>bilateral, asymmetric</a:t>
            </a:r>
          </a:p>
          <a:p>
            <a:pPr eaLnBrk="1" hangingPunct="1">
              <a:spcBef>
                <a:spcPct val="0"/>
              </a:spcBef>
              <a:buClrTx/>
              <a:buSzTx/>
              <a:buFontTx/>
              <a:buNone/>
            </a:pPr>
            <a:r>
              <a:rPr lang="en-US" altLang="en-US" sz="1200"/>
              <a:t>3) Part of the…</a:t>
            </a:r>
            <a:r>
              <a:rPr lang="en-US" altLang="en-US" sz="1200" b="1">
                <a:solidFill>
                  <a:srgbClr val="0000FF"/>
                </a:solidFill>
              </a:rPr>
              <a:t>CHARGE association</a:t>
            </a:r>
          </a:p>
        </p:txBody>
      </p:sp>
      <p:sp>
        <p:nvSpPr>
          <p:cNvPr id="60423" name="Line 8">
            <a:extLst>
              <a:ext uri="{FF2B5EF4-FFF2-40B4-BE49-F238E27FC236}">
                <a16:creationId xmlns:a16="http://schemas.microsoft.com/office/drawing/2014/main" id="{8AEDD7D1-8B6E-4FB1-8101-F251FF253EB9}"/>
              </a:ext>
            </a:extLst>
          </p:cNvPr>
          <p:cNvSpPr>
            <a:spLocks noChangeShapeType="1"/>
          </p:cNvSpPr>
          <p:nvPr/>
        </p:nvSpPr>
        <p:spPr bwMode="auto">
          <a:xfrm flipH="1">
            <a:off x="2971800" y="2057400"/>
            <a:ext cx="152400" cy="14478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24" name="Text Box 9">
            <a:extLst>
              <a:ext uri="{FF2B5EF4-FFF2-40B4-BE49-F238E27FC236}">
                <a16:creationId xmlns:a16="http://schemas.microsoft.com/office/drawing/2014/main" id="{026DAAD9-F27E-4A66-BCB6-A444B800F0B7}"/>
              </a:ext>
            </a:extLst>
          </p:cNvPr>
          <p:cNvSpPr txBox="1">
            <a:spLocks noChangeArrowheads="1"/>
          </p:cNvSpPr>
          <p:nvPr/>
        </p:nvSpPr>
        <p:spPr bwMode="auto">
          <a:xfrm>
            <a:off x="1371600" y="4267200"/>
            <a:ext cx="3028950" cy="2130425"/>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Morning-Glory Disc</a:t>
            </a:r>
          </a:p>
          <a:p>
            <a:pPr eaLnBrk="1" hangingPunct="1">
              <a:spcBef>
                <a:spcPct val="0"/>
              </a:spcBef>
              <a:buClrTx/>
              <a:buSzTx/>
              <a:buFontTx/>
              <a:buNone/>
            </a:pPr>
            <a:r>
              <a:rPr lang="en-US" altLang="en-US" sz="1200"/>
              <a:t>--DFE reveals:</a:t>
            </a:r>
          </a:p>
          <a:p>
            <a:pPr eaLnBrk="1" hangingPunct="1">
              <a:spcBef>
                <a:spcPct val="0"/>
              </a:spcBef>
              <a:buClrTx/>
              <a:buSzTx/>
              <a:buFontTx/>
              <a:buNone/>
            </a:pPr>
            <a:r>
              <a:rPr lang="en-US" altLang="en-US" sz="1200"/>
              <a:t>  1) A funnel-shaped…</a:t>
            </a:r>
            <a:r>
              <a:rPr lang="en-US" altLang="en-US" sz="1200" b="1">
                <a:solidFill>
                  <a:srgbClr val="0000FF"/>
                </a:solidFill>
              </a:rPr>
              <a:t>excavation</a:t>
            </a:r>
            <a:endParaRPr lang="en-US" altLang="en-US" sz="1200"/>
          </a:p>
          <a:p>
            <a:pPr eaLnBrk="1" hangingPunct="1">
              <a:spcBef>
                <a:spcPct val="0"/>
              </a:spcBef>
              <a:buClrTx/>
              <a:buSzTx/>
              <a:buFontTx/>
              <a:buNone/>
            </a:pPr>
            <a:r>
              <a:rPr lang="en-US" altLang="en-US" sz="1200"/>
              <a:t>  2) Number of vessels crossing the rim</a:t>
            </a:r>
          </a:p>
          <a:p>
            <a:pPr eaLnBrk="1" hangingPunct="1">
              <a:spcBef>
                <a:spcPct val="0"/>
              </a:spcBef>
              <a:buClrTx/>
              <a:buSzTx/>
              <a:buFontTx/>
              <a:buNone/>
            </a:pPr>
            <a:r>
              <a:rPr lang="en-US" altLang="en-US" sz="1200"/>
              <a:t>    seems abnormally…</a:t>
            </a:r>
            <a:r>
              <a:rPr lang="en-US" altLang="en-US" sz="1200" b="1">
                <a:solidFill>
                  <a:srgbClr val="0000FF"/>
                </a:solidFill>
              </a:rPr>
              <a:t>high</a:t>
            </a:r>
            <a:r>
              <a:rPr lang="en-US" altLang="en-US" sz="1200"/>
              <a:t> </a:t>
            </a:r>
            <a:endParaRPr lang="en-US" altLang="en-US" sz="1200" b="1">
              <a:solidFill>
                <a:srgbClr val="0000FF"/>
              </a:solidFill>
            </a:endParaRPr>
          </a:p>
          <a:p>
            <a:pPr eaLnBrk="1" hangingPunct="1">
              <a:spcBef>
                <a:spcPct val="0"/>
              </a:spcBef>
              <a:buClrTx/>
              <a:buSzTx/>
              <a:buFontTx/>
              <a:buNone/>
            </a:pPr>
            <a:r>
              <a:rPr lang="en-US" altLang="en-US" sz="1200"/>
              <a:t>--Tissue is…</a:t>
            </a:r>
            <a:r>
              <a:rPr lang="en-US" altLang="en-US" sz="1200" b="1">
                <a:solidFill>
                  <a:srgbClr val="0000FF"/>
                </a:solidFill>
              </a:rPr>
              <a:t>contractile</a:t>
            </a:r>
            <a:r>
              <a:rPr lang="en-US" altLang="en-US" sz="1200"/>
              <a:t>, so cup seems</a:t>
            </a:r>
          </a:p>
          <a:p>
            <a:pPr eaLnBrk="1" hangingPunct="1">
              <a:spcBef>
                <a:spcPct val="0"/>
              </a:spcBef>
              <a:buClrTx/>
              <a:buSzTx/>
              <a:buFontTx/>
              <a:buNone/>
            </a:pPr>
            <a:r>
              <a:rPr lang="en-US" altLang="en-US" sz="1200"/>
              <a:t>  to…</a:t>
            </a:r>
            <a:r>
              <a:rPr lang="en-US" altLang="en-US" sz="1200" b="1">
                <a:solidFill>
                  <a:srgbClr val="0000FF"/>
                </a:solidFill>
              </a:rPr>
              <a:t>open </a:t>
            </a:r>
            <a:r>
              <a:rPr lang="en-US" altLang="en-US" sz="1200">
                <a:solidFill>
                  <a:srgbClr val="0000FF"/>
                </a:solidFill>
              </a:rPr>
              <a:t>and</a:t>
            </a:r>
            <a:r>
              <a:rPr lang="en-US" altLang="en-US" sz="1200" b="1">
                <a:solidFill>
                  <a:srgbClr val="0000FF"/>
                </a:solidFill>
              </a:rPr>
              <a:t> close</a:t>
            </a:r>
            <a:r>
              <a:rPr lang="en-US" altLang="en-US" sz="1200"/>
              <a:t> (like its namesake,  </a:t>
            </a:r>
          </a:p>
          <a:p>
            <a:pPr eaLnBrk="1" hangingPunct="1">
              <a:spcBef>
                <a:spcPct val="0"/>
              </a:spcBef>
              <a:buClrTx/>
              <a:buSzTx/>
              <a:buFontTx/>
              <a:buNone/>
            </a:pPr>
            <a:r>
              <a:rPr lang="en-US" altLang="en-US" sz="1200"/>
              <a:t>  the morning-glory flower)</a:t>
            </a:r>
          </a:p>
          <a:p>
            <a:pPr eaLnBrk="1" hangingPunct="1">
              <a:spcBef>
                <a:spcPct val="0"/>
              </a:spcBef>
              <a:buClrTx/>
              <a:buSzTx/>
              <a:buFontTx/>
              <a:buNone/>
            </a:pPr>
            <a:r>
              <a:rPr lang="en-US" altLang="en-US" sz="1200"/>
              <a:t>--VA usually…</a:t>
            </a:r>
            <a:r>
              <a:rPr lang="en-US" altLang="en-US" sz="1200" b="1">
                <a:solidFill>
                  <a:srgbClr val="0000FF"/>
                </a:solidFill>
              </a:rPr>
              <a:t>20/200</a:t>
            </a:r>
            <a:r>
              <a:rPr lang="en-US" altLang="en-US" sz="1200"/>
              <a:t>, but can be…</a:t>
            </a:r>
          </a:p>
          <a:p>
            <a:pPr eaLnBrk="1" hangingPunct="1">
              <a:spcBef>
                <a:spcPct val="0"/>
              </a:spcBef>
              <a:buClrTx/>
              <a:buSzTx/>
              <a:buFontTx/>
              <a:buNone/>
            </a:pPr>
            <a:r>
              <a:rPr lang="en-US" altLang="en-US" sz="1200"/>
              <a:t>   </a:t>
            </a:r>
            <a:r>
              <a:rPr lang="en-US" altLang="en-US" sz="1200" b="1">
                <a:solidFill>
                  <a:srgbClr val="0000FF"/>
                </a:solidFill>
              </a:rPr>
              <a:t>20/20&lt;-&gt;NLP</a:t>
            </a:r>
          </a:p>
          <a:p>
            <a:pPr eaLnBrk="1" hangingPunct="1">
              <a:spcBef>
                <a:spcPct val="0"/>
              </a:spcBef>
              <a:buClrTx/>
              <a:buSzTx/>
              <a:buFontTx/>
              <a:buNone/>
            </a:pPr>
            <a:r>
              <a:rPr lang="en-US" altLang="en-US" sz="1200"/>
              <a:t>--1/3 develop…</a:t>
            </a:r>
            <a:r>
              <a:rPr lang="en-US" altLang="en-US" sz="1200" b="1">
                <a:solidFill>
                  <a:srgbClr val="0000FF"/>
                </a:solidFill>
              </a:rPr>
              <a:t>serous RD</a:t>
            </a:r>
          </a:p>
        </p:txBody>
      </p:sp>
      <p:sp>
        <p:nvSpPr>
          <p:cNvPr id="60425" name="Text Box 10">
            <a:extLst>
              <a:ext uri="{FF2B5EF4-FFF2-40B4-BE49-F238E27FC236}">
                <a16:creationId xmlns:a16="http://schemas.microsoft.com/office/drawing/2014/main" id="{6AB40C6F-8738-452C-BC23-5899FE88FA85}"/>
              </a:ext>
            </a:extLst>
          </p:cNvPr>
          <p:cNvSpPr txBox="1">
            <a:spLocks noChangeArrowheads="1"/>
          </p:cNvSpPr>
          <p:nvPr/>
        </p:nvSpPr>
        <p:spPr bwMode="auto">
          <a:xfrm>
            <a:off x="5410200" y="1687513"/>
            <a:ext cx="3606800" cy="669925"/>
          </a:xfrm>
          <a:prstGeom prst="rect">
            <a:avLst/>
          </a:prstGeom>
          <a:solidFill>
            <a:srgbClr val="FFFF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Megalopapilla</a:t>
            </a:r>
          </a:p>
          <a:p>
            <a:pPr eaLnBrk="1" hangingPunct="1">
              <a:spcBef>
                <a:spcPct val="0"/>
              </a:spcBef>
              <a:buClrTx/>
              <a:buSzTx/>
              <a:buFontTx/>
              <a:buNone/>
            </a:pPr>
            <a:r>
              <a:rPr lang="en-US" altLang="en-US" sz="1200"/>
              <a:t>1) Abnormally large diameter of…</a:t>
            </a:r>
            <a:r>
              <a:rPr lang="en-US" altLang="en-US" sz="1200" b="1">
                <a:solidFill>
                  <a:srgbClr val="0000FF"/>
                </a:solidFill>
              </a:rPr>
              <a:t>disc </a:t>
            </a:r>
            <a:r>
              <a:rPr lang="en-US" altLang="en-US" sz="1200">
                <a:solidFill>
                  <a:srgbClr val="0000FF"/>
                </a:solidFill>
              </a:rPr>
              <a:t>and</a:t>
            </a:r>
            <a:r>
              <a:rPr lang="en-US" altLang="en-US" sz="1200" b="1">
                <a:solidFill>
                  <a:srgbClr val="0000FF"/>
                </a:solidFill>
              </a:rPr>
              <a:t> cup</a:t>
            </a:r>
          </a:p>
          <a:p>
            <a:pPr eaLnBrk="1" hangingPunct="1">
              <a:spcBef>
                <a:spcPct val="0"/>
              </a:spcBef>
              <a:buClrTx/>
              <a:buSzTx/>
              <a:buFontTx/>
              <a:buNone/>
            </a:pPr>
            <a:r>
              <a:rPr lang="en-US" altLang="en-US" sz="1200"/>
              <a:t>2) VF testing may reveal an…</a:t>
            </a:r>
            <a:r>
              <a:rPr lang="en-US" altLang="en-US" sz="1200" b="1">
                <a:solidFill>
                  <a:srgbClr val="0000FF"/>
                </a:solidFill>
              </a:rPr>
              <a:t>enlarged blind spot</a:t>
            </a:r>
          </a:p>
        </p:txBody>
      </p:sp>
      <p:sp>
        <p:nvSpPr>
          <p:cNvPr id="60426" name="Text Box 11">
            <a:extLst>
              <a:ext uri="{FF2B5EF4-FFF2-40B4-BE49-F238E27FC236}">
                <a16:creationId xmlns:a16="http://schemas.microsoft.com/office/drawing/2014/main" id="{A3654E97-872B-4E7D-825C-520D47F2CA40}"/>
              </a:ext>
            </a:extLst>
          </p:cNvPr>
          <p:cNvSpPr txBox="1">
            <a:spLocks noChangeArrowheads="1"/>
          </p:cNvSpPr>
          <p:nvPr/>
        </p:nvSpPr>
        <p:spPr bwMode="auto">
          <a:xfrm>
            <a:off x="4648200" y="2576513"/>
            <a:ext cx="3522663" cy="862012"/>
          </a:xfrm>
          <a:prstGeom prst="rect">
            <a:avLst/>
          </a:prstGeom>
          <a:solidFill>
            <a:srgbClr val="FFC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Myelinated RNFL</a:t>
            </a:r>
          </a:p>
          <a:p>
            <a:pPr eaLnBrk="1" hangingPunct="1">
              <a:spcBef>
                <a:spcPct val="0"/>
              </a:spcBef>
              <a:buClrTx/>
              <a:buSzTx/>
              <a:buFontTx/>
              <a:buNone/>
            </a:pPr>
            <a:r>
              <a:rPr lang="en-US" altLang="en-US" sz="1200"/>
              <a:t>1) Myelin normally ends at the…</a:t>
            </a:r>
            <a:r>
              <a:rPr lang="en-US" altLang="en-US" sz="1200" b="1">
                <a:solidFill>
                  <a:srgbClr val="0000FF"/>
                </a:solidFill>
              </a:rPr>
              <a:t>lamina cribrosa</a:t>
            </a:r>
          </a:p>
          <a:p>
            <a:pPr eaLnBrk="1" hangingPunct="1">
              <a:spcBef>
                <a:spcPct val="0"/>
              </a:spcBef>
              <a:buClrTx/>
              <a:buSzTx/>
              <a:buFontTx/>
              <a:buNone/>
            </a:pPr>
            <a:r>
              <a:rPr lang="en-US" altLang="en-US" sz="1200"/>
              <a:t>2) Can be…</a:t>
            </a:r>
            <a:r>
              <a:rPr lang="en-US" altLang="en-US" sz="1200" b="1">
                <a:solidFill>
                  <a:srgbClr val="0000FF"/>
                </a:solidFill>
              </a:rPr>
              <a:t>patchy</a:t>
            </a:r>
            <a:r>
              <a:rPr lang="en-US" altLang="en-US" sz="1200"/>
              <a:t> </a:t>
            </a:r>
            <a:r>
              <a:rPr lang="en-US" altLang="en-US" sz="1200">
                <a:solidFill>
                  <a:srgbClr val="0000FF"/>
                </a:solidFill>
              </a:rPr>
              <a:t>and</a:t>
            </a:r>
            <a:r>
              <a:rPr lang="en-US" altLang="en-US" sz="1200"/>
              <a:t> </a:t>
            </a:r>
            <a:r>
              <a:rPr lang="en-US" altLang="en-US" sz="1200" b="1">
                <a:solidFill>
                  <a:srgbClr val="0000FF"/>
                </a:solidFill>
              </a:rPr>
              <a:t>discontinuous</a:t>
            </a:r>
          </a:p>
          <a:p>
            <a:pPr eaLnBrk="1" hangingPunct="1">
              <a:spcBef>
                <a:spcPct val="0"/>
              </a:spcBef>
              <a:buClrTx/>
              <a:buSzTx/>
              <a:buFontTx/>
              <a:buNone/>
            </a:pPr>
            <a:r>
              <a:rPr lang="en-US" altLang="en-US" sz="1200"/>
              <a:t>3) Corresponding VF has an…</a:t>
            </a:r>
            <a:r>
              <a:rPr lang="en-US" altLang="en-US" sz="1200" b="1">
                <a:solidFill>
                  <a:srgbClr val="0000FF"/>
                </a:solidFill>
              </a:rPr>
              <a:t>absolute</a:t>
            </a:r>
            <a:r>
              <a:rPr lang="en-US" altLang="en-US" sz="1200"/>
              <a:t> scotoma</a:t>
            </a:r>
          </a:p>
        </p:txBody>
      </p:sp>
      <p:sp>
        <p:nvSpPr>
          <p:cNvPr id="60427" name="Text Box 12">
            <a:extLst>
              <a:ext uri="{FF2B5EF4-FFF2-40B4-BE49-F238E27FC236}">
                <a16:creationId xmlns:a16="http://schemas.microsoft.com/office/drawing/2014/main" id="{49E1D46A-2DB5-45D2-95AC-83296C3A588A}"/>
              </a:ext>
            </a:extLst>
          </p:cNvPr>
          <p:cNvSpPr txBox="1">
            <a:spLocks noChangeArrowheads="1"/>
          </p:cNvSpPr>
          <p:nvPr/>
        </p:nvSpPr>
        <p:spPr bwMode="auto">
          <a:xfrm>
            <a:off x="5257800" y="3760788"/>
            <a:ext cx="3424238" cy="1231900"/>
          </a:xfrm>
          <a:prstGeom prst="rect">
            <a:avLst/>
          </a:prstGeom>
          <a:solidFill>
            <a:srgbClr val="CCFF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dirty="0"/>
              <a:t>Optic Nerve Hypoplasia</a:t>
            </a:r>
          </a:p>
          <a:p>
            <a:pPr eaLnBrk="1" hangingPunct="1">
              <a:spcBef>
                <a:spcPct val="0"/>
              </a:spcBef>
              <a:buClrTx/>
              <a:buSzTx/>
              <a:buFontTx/>
              <a:buNone/>
            </a:pPr>
            <a:r>
              <a:rPr lang="en-US" altLang="en-US" sz="1200" dirty="0"/>
              <a:t>1) Abnormally low</a:t>
            </a:r>
            <a:r>
              <a:rPr lang="en-US" altLang="en-US" sz="1200" b="1" dirty="0">
                <a:solidFill>
                  <a:srgbClr val="0000FF"/>
                </a:solidFill>
              </a:rPr>
              <a:t> </a:t>
            </a:r>
            <a:r>
              <a:rPr lang="en-US" altLang="en-US" sz="1200" dirty="0"/>
              <a:t>number of…</a:t>
            </a:r>
            <a:r>
              <a:rPr lang="en-US" altLang="en-US" sz="1200" b="1" dirty="0">
                <a:solidFill>
                  <a:srgbClr val="0000FF"/>
                </a:solidFill>
              </a:rPr>
              <a:t>axons</a:t>
            </a:r>
          </a:p>
          <a:p>
            <a:pPr eaLnBrk="1" hangingPunct="1">
              <a:spcBef>
                <a:spcPct val="0"/>
              </a:spcBef>
              <a:buClrTx/>
              <a:buSzTx/>
              <a:buFontTx/>
              <a:buNone/>
            </a:pPr>
            <a:r>
              <a:rPr lang="en-US" altLang="en-US" sz="1200" dirty="0"/>
              <a:t>2) DFE: Small pale disc with…</a:t>
            </a:r>
            <a:r>
              <a:rPr lang="en-US" altLang="en-US" sz="1200" b="1" dirty="0">
                <a:solidFill>
                  <a:srgbClr val="0000FF"/>
                </a:solidFill>
              </a:rPr>
              <a:t>double ring </a:t>
            </a:r>
            <a:r>
              <a:rPr lang="en-US" altLang="en-US" sz="1200" dirty="0"/>
              <a:t>sign</a:t>
            </a:r>
          </a:p>
          <a:p>
            <a:pPr eaLnBrk="1" hangingPunct="1">
              <a:spcBef>
                <a:spcPct val="0"/>
              </a:spcBef>
              <a:buClrTx/>
              <a:buSzTx/>
              <a:buFontTx/>
              <a:buNone/>
            </a:pPr>
            <a:r>
              <a:rPr lang="en-US" altLang="en-US" sz="1200" dirty="0"/>
              <a:t>3) VA…</a:t>
            </a:r>
            <a:r>
              <a:rPr lang="en-US" altLang="en-US" sz="1200" b="1" dirty="0">
                <a:solidFill>
                  <a:srgbClr val="0000FF"/>
                </a:solidFill>
              </a:rPr>
              <a:t>20/15&lt;-&gt;NLP</a:t>
            </a:r>
          </a:p>
          <a:p>
            <a:pPr eaLnBrk="1" hangingPunct="1">
              <a:spcBef>
                <a:spcPct val="0"/>
              </a:spcBef>
              <a:buClrTx/>
              <a:buSzTx/>
              <a:buFontTx/>
              <a:buNone/>
            </a:pPr>
            <a:r>
              <a:rPr lang="en-US" altLang="en-US" sz="1200" dirty="0"/>
              <a:t>4) VF defects…</a:t>
            </a:r>
            <a:r>
              <a:rPr lang="en-US" altLang="en-US" sz="1200" b="1" dirty="0">
                <a:solidFill>
                  <a:srgbClr val="0000FF"/>
                </a:solidFill>
              </a:rPr>
              <a:t>invariably present</a:t>
            </a:r>
          </a:p>
          <a:p>
            <a:pPr eaLnBrk="1" hangingPunct="1">
              <a:spcBef>
                <a:spcPct val="0"/>
              </a:spcBef>
              <a:buClrTx/>
              <a:buSzTx/>
              <a:buFontTx/>
              <a:buNone/>
            </a:pPr>
            <a:r>
              <a:rPr lang="en-US" altLang="en-US" sz="1200" dirty="0"/>
              <a:t>5) Remember the…</a:t>
            </a:r>
            <a:r>
              <a:rPr lang="en-US" altLang="en-US" sz="1200" b="1" dirty="0">
                <a:solidFill>
                  <a:srgbClr val="0000FF"/>
                </a:solidFill>
              </a:rPr>
              <a:t>4 D’s</a:t>
            </a:r>
            <a:r>
              <a:rPr lang="en-US" altLang="en-US" sz="1200" dirty="0"/>
              <a:t> </a:t>
            </a:r>
          </a:p>
        </p:txBody>
      </p:sp>
      <p:sp>
        <p:nvSpPr>
          <p:cNvPr id="60428" name="Text Box 13">
            <a:extLst>
              <a:ext uri="{FF2B5EF4-FFF2-40B4-BE49-F238E27FC236}">
                <a16:creationId xmlns:a16="http://schemas.microsoft.com/office/drawing/2014/main" id="{275501D3-3D37-4D71-9362-47DCA757B6C3}"/>
              </a:ext>
            </a:extLst>
          </p:cNvPr>
          <p:cNvSpPr txBox="1">
            <a:spLocks noChangeArrowheads="1"/>
          </p:cNvSpPr>
          <p:nvPr/>
        </p:nvSpPr>
        <p:spPr bwMode="auto">
          <a:xfrm>
            <a:off x="4800600" y="5257800"/>
            <a:ext cx="4294188" cy="1230313"/>
          </a:xfrm>
          <a:prstGeom prst="rect">
            <a:avLst/>
          </a:prstGeom>
          <a:solidFill>
            <a:srgbClr val="FFCC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dirty="0"/>
              <a:t>Tilted-Disc Syndrome</a:t>
            </a:r>
            <a:r>
              <a:rPr lang="en-US" altLang="en-US" sz="1400" dirty="0">
                <a:solidFill>
                  <a:srgbClr val="0000FF"/>
                </a:solidFill>
              </a:rPr>
              <a:t> </a:t>
            </a:r>
            <a:r>
              <a:rPr lang="en-US" altLang="en-US" sz="1400" dirty="0">
                <a:solidFill>
                  <a:srgbClr val="0000FF"/>
                </a:solidFill>
                <a:latin typeface="Segoe Script" panose="030B0504020000000003" pitchFamily="66" charset="0"/>
              </a:rPr>
              <a:t>aka…</a:t>
            </a:r>
            <a:r>
              <a:rPr lang="en-US" altLang="en-US" sz="1400" dirty="0" err="1">
                <a:solidFill>
                  <a:srgbClr val="0000FF"/>
                </a:solidFill>
                <a:latin typeface="Segoe Script" panose="030B0504020000000003" pitchFamily="66" charset="0"/>
              </a:rPr>
              <a:t>Fuch’s</a:t>
            </a:r>
            <a:r>
              <a:rPr lang="en-US" altLang="en-US" sz="1400" dirty="0">
                <a:solidFill>
                  <a:srgbClr val="0000FF"/>
                </a:solidFill>
                <a:latin typeface="Segoe Script" panose="030B0504020000000003" pitchFamily="66" charset="0"/>
              </a:rPr>
              <a:t> Coloboma</a:t>
            </a:r>
            <a:endParaRPr lang="en-US" altLang="en-US" sz="1400" b="1" dirty="0"/>
          </a:p>
          <a:p>
            <a:pPr eaLnBrk="1" hangingPunct="1">
              <a:spcBef>
                <a:spcPct val="0"/>
              </a:spcBef>
              <a:buClrTx/>
              <a:buSzTx/>
              <a:buFontTx/>
              <a:buNone/>
            </a:pPr>
            <a:r>
              <a:rPr lang="en-US" altLang="en-US" sz="1200" dirty="0"/>
              <a:t>1) Superior pole appears…</a:t>
            </a:r>
            <a:r>
              <a:rPr lang="en-US" altLang="en-US" sz="1200" b="1" dirty="0">
                <a:solidFill>
                  <a:srgbClr val="0000FF"/>
                </a:solidFill>
              </a:rPr>
              <a:t>elevated</a:t>
            </a:r>
            <a:r>
              <a:rPr lang="en-US" altLang="en-US" sz="1200" dirty="0"/>
              <a:t>, inferior…</a:t>
            </a:r>
            <a:r>
              <a:rPr lang="en-US" altLang="en-US" sz="1200" b="1" dirty="0">
                <a:solidFill>
                  <a:srgbClr val="0000FF"/>
                </a:solidFill>
              </a:rPr>
              <a:t>recessed</a:t>
            </a:r>
          </a:p>
          <a:p>
            <a:pPr eaLnBrk="1" hangingPunct="1">
              <a:spcBef>
                <a:spcPct val="0"/>
              </a:spcBef>
              <a:buClrTx/>
              <a:buSzTx/>
              <a:buFontTx/>
              <a:buNone/>
            </a:pPr>
            <a:r>
              <a:rPr lang="en-US" altLang="en-US" sz="1200" dirty="0"/>
              <a:t>2) </a:t>
            </a:r>
            <a:r>
              <a:rPr lang="en-US" altLang="en-US" sz="1200" dirty="0">
                <a:solidFill>
                  <a:srgbClr val="FFCC99"/>
                </a:solidFill>
              </a:rPr>
              <a:t>Associated with…</a:t>
            </a:r>
            <a:r>
              <a:rPr lang="en-US" altLang="en-US" sz="1200" b="1" dirty="0">
                <a:solidFill>
                  <a:srgbClr val="FFCC99"/>
                </a:solidFill>
              </a:rPr>
              <a:t>situs inversus</a:t>
            </a:r>
            <a:r>
              <a:rPr lang="en-US" altLang="en-US" sz="1200" dirty="0">
                <a:solidFill>
                  <a:srgbClr val="FFCC99"/>
                </a:solidFill>
              </a:rPr>
              <a:t> of retinal vessels</a:t>
            </a:r>
          </a:p>
          <a:p>
            <a:pPr eaLnBrk="1" hangingPunct="1">
              <a:spcBef>
                <a:spcPct val="0"/>
              </a:spcBef>
              <a:buClrTx/>
              <a:buSzTx/>
              <a:buFontTx/>
              <a:buNone/>
            </a:pPr>
            <a:r>
              <a:rPr lang="en-US" altLang="en-US" sz="1200" dirty="0"/>
              <a:t>3) </a:t>
            </a:r>
            <a:r>
              <a:rPr lang="en-US" altLang="en-US" sz="1200" dirty="0">
                <a:solidFill>
                  <a:srgbClr val="FFCC99"/>
                </a:solidFill>
              </a:rPr>
              <a:t>Fundus abnormality produces…</a:t>
            </a:r>
            <a:r>
              <a:rPr lang="en-US" altLang="en-US" sz="1200" b="1" dirty="0">
                <a:solidFill>
                  <a:srgbClr val="FFCC99"/>
                </a:solidFill>
              </a:rPr>
              <a:t>myopic astigmatism</a:t>
            </a:r>
          </a:p>
          <a:p>
            <a:pPr eaLnBrk="1" hangingPunct="1">
              <a:spcBef>
                <a:spcPct val="0"/>
              </a:spcBef>
              <a:buClrTx/>
              <a:buSzTx/>
              <a:buFontTx/>
              <a:buNone/>
            </a:pPr>
            <a:r>
              <a:rPr lang="en-US" altLang="en-US" sz="1200" dirty="0"/>
              <a:t>4) </a:t>
            </a:r>
            <a:r>
              <a:rPr lang="en-US" altLang="en-US" sz="1200" dirty="0">
                <a:solidFill>
                  <a:srgbClr val="FFCC99"/>
                </a:solidFill>
              </a:rPr>
              <a:t>VF testing reveals…</a:t>
            </a:r>
            <a:r>
              <a:rPr lang="en-US" altLang="en-US" sz="1200" b="1" dirty="0">
                <a:solidFill>
                  <a:srgbClr val="FFCC99"/>
                </a:solidFill>
              </a:rPr>
              <a:t>bitemporal hemianopia</a:t>
            </a:r>
            <a:r>
              <a:rPr lang="en-US" altLang="en-US" sz="1200" dirty="0">
                <a:solidFill>
                  <a:srgbClr val="FFCC99"/>
                </a:solidFill>
              </a:rPr>
              <a:t> that doesn’t</a:t>
            </a:r>
          </a:p>
          <a:p>
            <a:pPr eaLnBrk="1" hangingPunct="1">
              <a:spcBef>
                <a:spcPct val="0"/>
              </a:spcBef>
              <a:buClrTx/>
              <a:buSzTx/>
              <a:buFontTx/>
              <a:buNone/>
            </a:pPr>
            <a:r>
              <a:rPr lang="en-US" altLang="en-US" sz="1200" dirty="0">
                <a:solidFill>
                  <a:srgbClr val="FFCC99"/>
                </a:solidFill>
              </a:rPr>
              <a:t>   …</a:t>
            </a:r>
            <a:r>
              <a:rPr lang="en-US" altLang="en-US" sz="1200" b="1" dirty="0">
                <a:solidFill>
                  <a:srgbClr val="FFCC99"/>
                </a:solidFill>
              </a:rPr>
              <a:t>respect the vertical</a:t>
            </a:r>
            <a:r>
              <a:rPr lang="en-US" altLang="en-US" sz="1200" dirty="0">
                <a:solidFill>
                  <a:srgbClr val="FFCC99"/>
                </a:solidFill>
              </a:rPr>
              <a:t> and may…</a:t>
            </a:r>
            <a:r>
              <a:rPr lang="en-US" altLang="en-US" sz="1200" b="1" dirty="0">
                <a:solidFill>
                  <a:srgbClr val="FFCC99"/>
                </a:solidFill>
              </a:rPr>
              <a:t>resolve with refraction</a:t>
            </a:r>
          </a:p>
        </p:txBody>
      </p:sp>
      <p:sp>
        <p:nvSpPr>
          <p:cNvPr id="60429" name="Rectangle 14">
            <a:extLst>
              <a:ext uri="{FF2B5EF4-FFF2-40B4-BE49-F238E27FC236}">
                <a16:creationId xmlns:a16="http://schemas.microsoft.com/office/drawing/2014/main" id="{CA76B2E9-C4CF-42D5-BDF8-7BF75217A9F5}"/>
              </a:ext>
            </a:extLst>
          </p:cNvPr>
          <p:cNvSpPr>
            <a:spLocks noChangeArrowheads="1"/>
          </p:cNvSpPr>
          <p:nvPr/>
        </p:nvSpPr>
        <p:spPr bwMode="auto">
          <a:xfrm>
            <a:off x="457200" y="122238"/>
            <a:ext cx="7543800" cy="8683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b"/>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ct val="85000"/>
              </a:lnSpc>
              <a:spcBef>
                <a:spcPct val="0"/>
              </a:spcBef>
              <a:buClrTx/>
              <a:buSzTx/>
              <a:buFontTx/>
              <a:buNone/>
            </a:pPr>
            <a:r>
              <a:rPr lang="en-US" altLang="en-US" sz="3200" b="1" dirty="0">
                <a:solidFill>
                  <a:schemeClr val="tx2"/>
                </a:solidFill>
              </a:rPr>
              <a:t>Developmental Abnormalities of the Optic Nerve Head</a:t>
            </a:r>
            <a:endParaRPr lang="en-US" altLang="en-US" sz="3200" dirty="0">
              <a:solidFill>
                <a:schemeClr val="tx2"/>
              </a:solidFill>
            </a:endParaRPr>
          </a:p>
        </p:txBody>
      </p:sp>
      <p:sp>
        <p:nvSpPr>
          <p:cNvPr id="60430" name="Slide Number Placeholder 1">
            <a:extLst>
              <a:ext uri="{FF2B5EF4-FFF2-40B4-BE49-F238E27FC236}">
                <a16:creationId xmlns:a16="http://schemas.microsoft.com/office/drawing/2014/main" id="{B3B60E49-48B9-4EFF-A029-F530C22218BC}"/>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51373A5C-2938-46E2-A7C3-8600307B40C3}" type="slidenum">
              <a:rPr lang="en-US" altLang="en-US" sz="1000"/>
              <a:pPr>
                <a:spcBef>
                  <a:spcPct val="0"/>
                </a:spcBef>
                <a:buClrTx/>
                <a:buSzTx/>
                <a:buFontTx/>
                <a:buNone/>
              </a:pPr>
              <a:t>202</a:t>
            </a:fld>
            <a:endParaRPr lang="en-US" altLang="en-US" sz="1000"/>
          </a:p>
        </p:txBody>
      </p:sp>
      <p:sp>
        <p:nvSpPr>
          <p:cNvPr id="60431" name="Line 12">
            <a:extLst>
              <a:ext uri="{FF2B5EF4-FFF2-40B4-BE49-F238E27FC236}">
                <a16:creationId xmlns:a16="http://schemas.microsoft.com/office/drawing/2014/main" id="{F5BE42F3-879A-4615-BEBC-34AAF051E0F7}"/>
              </a:ext>
            </a:extLst>
          </p:cNvPr>
          <p:cNvSpPr>
            <a:spLocks noChangeShapeType="1"/>
          </p:cNvSpPr>
          <p:nvPr/>
        </p:nvSpPr>
        <p:spPr bwMode="auto">
          <a:xfrm>
            <a:off x="3124200" y="2057400"/>
            <a:ext cx="381000" cy="22098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Tree>
  </p:cSld>
  <p:clrMapOvr>
    <a:masterClrMapping/>
  </p:clrMapOvr>
</p:sld>
</file>

<file path=ppt/slides/slide2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8" name="Slide Number Placeholder 1">
            <a:extLst>
              <a:ext uri="{FF2B5EF4-FFF2-40B4-BE49-F238E27FC236}">
                <a16:creationId xmlns:a16="http://schemas.microsoft.com/office/drawing/2014/main" id="{24272C14-98B9-49AA-A34A-661F3FF25627}"/>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1CD4852E-4C6E-4BB0-9F3B-E44927F1563F}" type="slidenum">
              <a:rPr lang="en-US" altLang="en-US" sz="1000"/>
              <a:pPr>
                <a:spcBef>
                  <a:spcPct val="0"/>
                </a:spcBef>
                <a:buClrTx/>
                <a:buSzTx/>
                <a:buFontTx/>
                <a:buNone/>
              </a:pPr>
              <a:t>203</a:t>
            </a:fld>
            <a:endParaRPr lang="en-US" altLang="en-US" sz="1000"/>
          </a:p>
        </p:txBody>
      </p:sp>
      <p:sp>
        <p:nvSpPr>
          <p:cNvPr id="17" name="Rectangle 16">
            <a:extLst>
              <a:ext uri="{FF2B5EF4-FFF2-40B4-BE49-F238E27FC236}">
                <a16:creationId xmlns:a16="http://schemas.microsoft.com/office/drawing/2014/main" id="{B313EDA2-A575-489D-9267-5F5D1E29595C}"/>
              </a:ext>
            </a:extLst>
          </p:cNvPr>
          <p:cNvSpPr>
            <a:spLocks noChangeArrowheads="1"/>
          </p:cNvSpPr>
          <p:nvPr/>
        </p:nvSpPr>
        <p:spPr bwMode="auto">
          <a:xfrm>
            <a:off x="457200" y="122238"/>
            <a:ext cx="7543800" cy="8683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b"/>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ct val="85000"/>
              </a:lnSpc>
              <a:spcBef>
                <a:spcPct val="0"/>
              </a:spcBef>
              <a:buClrTx/>
              <a:buSzTx/>
              <a:buFontTx/>
              <a:buNone/>
            </a:pPr>
            <a:r>
              <a:rPr lang="en-US" altLang="en-US" sz="3200" b="1" dirty="0">
                <a:solidFill>
                  <a:schemeClr val="tx2"/>
                </a:solidFill>
              </a:rPr>
              <a:t>Developmental Abnormalities of the Optic Nerve Head</a:t>
            </a:r>
            <a:endParaRPr lang="en-US" altLang="en-US" sz="3200" dirty="0">
              <a:solidFill>
                <a:schemeClr val="tx2"/>
              </a:solidFill>
            </a:endParaRPr>
          </a:p>
        </p:txBody>
      </p:sp>
      <p:sp>
        <p:nvSpPr>
          <p:cNvPr id="2" name="TextBox 1">
            <a:extLst>
              <a:ext uri="{FF2B5EF4-FFF2-40B4-BE49-F238E27FC236}">
                <a16:creationId xmlns:a16="http://schemas.microsoft.com/office/drawing/2014/main" id="{B9642A5A-246A-44D6-8361-062F83946247}"/>
              </a:ext>
            </a:extLst>
          </p:cNvPr>
          <p:cNvSpPr txBox="1"/>
          <p:nvPr/>
        </p:nvSpPr>
        <p:spPr>
          <a:xfrm>
            <a:off x="1111619" y="5955268"/>
            <a:ext cx="6965581" cy="646331"/>
          </a:xfrm>
          <a:prstGeom prst="rect">
            <a:avLst/>
          </a:prstGeom>
          <a:noFill/>
        </p:spPr>
        <p:txBody>
          <a:bodyPr wrap="square" rtlCol="0">
            <a:spAutoFit/>
          </a:bodyPr>
          <a:lstStyle/>
          <a:p>
            <a:r>
              <a:rPr lang="en-US" dirty="0"/>
              <a:t>Tilted-disc syndrome. If you use your imagination, you can see that the superior pole is elevated relative to the inferior</a:t>
            </a:r>
          </a:p>
        </p:txBody>
      </p:sp>
      <p:pic>
        <p:nvPicPr>
          <p:cNvPr id="2052" name="Picture 4" descr="Tilted Disc Syndrome - EyeWiki">
            <a:extLst>
              <a:ext uri="{FF2B5EF4-FFF2-40B4-BE49-F238E27FC236}">
                <a16:creationId xmlns:a16="http://schemas.microsoft.com/office/drawing/2014/main" id="{F3C67214-F8A5-46AD-9519-DCE9F1A64592}"/>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762000" y="1400175"/>
            <a:ext cx="7620000" cy="4057650"/>
          </a:xfrm>
          <a:prstGeom prst="rect">
            <a:avLst/>
          </a:prstGeom>
          <a:noFill/>
          <a:extLst>
            <a:ext uri="{909E8E84-426E-40DD-AFC4-6F175D3DCCD1}">
              <a14:hiddenFill xmlns:a14="http://schemas.microsoft.com/office/drawing/2010/main">
                <a:solidFill>
                  <a:srgbClr val="FFFFFF"/>
                </a:solidFill>
              </a14:hiddenFill>
            </a:ext>
          </a:extLst>
        </p:spPr>
      </p:pic>
      <p:pic>
        <p:nvPicPr>
          <p:cNvPr id="2054" name="Picture 6" descr="Spongebob Imagination - YouTube">
            <a:extLst>
              <a:ext uri="{FF2B5EF4-FFF2-40B4-BE49-F238E27FC236}">
                <a16:creationId xmlns:a16="http://schemas.microsoft.com/office/drawing/2014/main" id="{9585AE0F-30CF-4E8F-AD67-7FD760AE007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816600" y="3590925"/>
            <a:ext cx="2489200" cy="18669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591794033"/>
      </p:ext>
    </p:extLst>
  </p:cSld>
  <p:clrMapOvr>
    <a:masterClrMapping/>
  </p:clrMapOvr>
</p:sld>
</file>

<file path=ppt/slides/slide2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42" name="Text Box 10">
            <a:extLst>
              <a:ext uri="{FF2B5EF4-FFF2-40B4-BE49-F238E27FC236}">
                <a16:creationId xmlns:a16="http://schemas.microsoft.com/office/drawing/2014/main" id="{CFF75A73-80B4-4CD4-8499-D2D3A17C7DFE}"/>
              </a:ext>
            </a:extLst>
          </p:cNvPr>
          <p:cNvSpPr txBox="1">
            <a:spLocks noChangeArrowheads="1"/>
          </p:cNvSpPr>
          <p:nvPr/>
        </p:nvSpPr>
        <p:spPr bwMode="auto">
          <a:xfrm>
            <a:off x="1371600" y="4267200"/>
            <a:ext cx="3057525" cy="2154238"/>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Morning-Glory Disc</a:t>
            </a:r>
          </a:p>
          <a:p>
            <a:pPr eaLnBrk="1" hangingPunct="1">
              <a:spcBef>
                <a:spcPct val="0"/>
              </a:spcBef>
              <a:buClrTx/>
              <a:buSzTx/>
              <a:buFontTx/>
              <a:buNone/>
            </a:pPr>
            <a:r>
              <a:rPr lang="en-US" altLang="en-US" sz="1200"/>
              <a:t>--DFE reveals:</a:t>
            </a:r>
          </a:p>
          <a:p>
            <a:pPr eaLnBrk="1" hangingPunct="1">
              <a:spcBef>
                <a:spcPct val="0"/>
              </a:spcBef>
              <a:buClrTx/>
              <a:buSzTx/>
              <a:buFontTx/>
              <a:buNone/>
            </a:pPr>
            <a:r>
              <a:rPr lang="en-US" altLang="en-US" sz="1200"/>
              <a:t>  1) A funnel-shaped…</a:t>
            </a:r>
            <a:r>
              <a:rPr lang="en-US" altLang="en-US" sz="1200" b="1">
                <a:solidFill>
                  <a:srgbClr val="0000FF"/>
                </a:solidFill>
              </a:rPr>
              <a:t>excavation</a:t>
            </a:r>
            <a:endParaRPr lang="en-US" altLang="en-US" sz="1200"/>
          </a:p>
          <a:p>
            <a:pPr eaLnBrk="1" hangingPunct="1">
              <a:spcBef>
                <a:spcPct val="0"/>
              </a:spcBef>
              <a:buClrTx/>
              <a:buSzTx/>
              <a:buFontTx/>
              <a:buNone/>
            </a:pPr>
            <a:r>
              <a:rPr lang="en-US" altLang="en-US" sz="1200"/>
              <a:t>  2) Number of vessels crossing the rim</a:t>
            </a:r>
          </a:p>
          <a:p>
            <a:pPr eaLnBrk="1" hangingPunct="1">
              <a:spcBef>
                <a:spcPct val="0"/>
              </a:spcBef>
              <a:buClrTx/>
              <a:buSzTx/>
              <a:buFontTx/>
              <a:buNone/>
            </a:pPr>
            <a:r>
              <a:rPr lang="en-US" altLang="en-US" sz="1200"/>
              <a:t>    seems abnormally…</a:t>
            </a:r>
            <a:r>
              <a:rPr lang="en-US" altLang="en-US" sz="1200" b="1">
                <a:solidFill>
                  <a:srgbClr val="0000FF"/>
                </a:solidFill>
              </a:rPr>
              <a:t>high</a:t>
            </a:r>
            <a:r>
              <a:rPr lang="en-US" altLang="en-US" sz="1200"/>
              <a:t> </a:t>
            </a:r>
            <a:endParaRPr lang="en-US" altLang="en-US" sz="1200" b="1">
              <a:solidFill>
                <a:srgbClr val="0000FF"/>
              </a:solidFill>
            </a:endParaRPr>
          </a:p>
          <a:p>
            <a:pPr eaLnBrk="1" hangingPunct="1">
              <a:spcBef>
                <a:spcPct val="0"/>
              </a:spcBef>
              <a:buClrTx/>
              <a:buSzTx/>
              <a:buFontTx/>
              <a:buNone/>
            </a:pPr>
            <a:r>
              <a:rPr lang="en-US" altLang="en-US" sz="1200"/>
              <a:t>--Tissue is…</a:t>
            </a:r>
            <a:r>
              <a:rPr lang="en-US" altLang="en-US" sz="1200" b="1">
                <a:solidFill>
                  <a:srgbClr val="0000FF"/>
                </a:solidFill>
              </a:rPr>
              <a:t>contractile</a:t>
            </a:r>
            <a:r>
              <a:rPr lang="en-US" altLang="en-US" sz="1200"/>
              <a:t>, so cup seems</a:t>
            </a:r>
          </a:p>
          <a:p>
            <a:pPr eaLnBrk="1" hangingPunct="1">
              <a:spcBef>
                <a:spcPct val="0"/>
              </a:spcBef>
              <a:buClrTx/>
              <a:buSzTx/>
              <a:buFontTx/>
              <a:buNone/>
            </a:pPr>
            <a:r>
              <a:rPr lang="en-US" altLang="en-US" sz="1200"/>
              <a:t>  to…</a:t>
            </a:r>
            <a:r>
              <a:rPr lang="en-US" altLang="en-US" sz="1200" b="1">
                <a:solidFill>
                  <a:srgbClr val="0000FF"/>
                </a:solidFill>
              </a:rPr>
              <a:t>open </a:t>
            </a:r>
            <a:r>
              <a:rPr lang="en-US" altLang="en-US" sz="1200">
                <a:solidFill>
                  <a:srgbClr val="0000FF"/>
                </a:solidFill>
              </a:rPr>
              <a:t>and</a:t>
            </a:r>
            <a:r>
              <a:rPr lang="en-US" altLang="en-US" sz="1200" b="1">
                <a:solidFill>
                  <a:srgbClr val="0000FF"/>
                </a:solidFill>
              </a:rPr>
              <a:t> close</a:t>
            </a:r>
            <a:r>
              <a:rPr lang="en-US" altLang="en-US" sz="1200"/>
              <a:t> (like its namesake,  </a:t>
            </a:r>
          </a:p>
          <a:p>
            <a:pPr eaLnBrk="1" hangingPunct="1">
              <a:spcBef>
                <a:spcPct val="0"/>
              </a:spcBef>
              <a:buClrTx/>
              <a:buSzTx/>
              <a:buFontTx/>
              <a:buNone/>
            </a:pPr>
            <a:r>
              <a:rPr lang="en-US" altLang="en-US" sz="1200"/>
              <a:t>  the morning-glory flower)</a:t>
            </a:r>
          </a:p>
          <a:p>
            <a:pPr eaLnBrk="1" hangingPunct="1">
              <a:spcBef>
                <a:spcPct val="0"/>
              </a:spcBef>
              <a:buClrTx/>
              <a:buSzTx/>
              <a:buFontTx/>
              <a:buNone/>
            </a:pPr>
            <a:r>
              <a:rPr lang="en-US" altLang="en-US" sz="1200"/>
              <a:t>--VA usually…</a:t>
            </a:r>
            <a:r>
              <a:rPr lang="en-US" altLang="en-US" sz="1200" b="1">
                <a:solidFill>
                  <a:srgbClr val="0000FF"/>
                </a:solidFill>
              </a:rPr>
              <a:t>20/200</a:t>
            </a:r>
            <a:r>
              <a:rPr lang="en-US" altLang="en-US" sz="1200"/>
              <a:t>, but can be…</a:t>
            </a:r>
          </a:p>
          <a:p>
            <a:pPr eaLnBrk="1" hangingPunct="1">
              <a:spcBef>
                <a:spcPct val="0"/>
              </a:spcBef>
              <a:buClrTx/>
              <a:buSzTx/>
              <a:buFontTx/>
              <a:buNone/>
            </a:pPr>
            <a:r>
              <a:rPr lang="en-US" altLang="en-US" sz="1200"/>
              <a:t>   </a:t>
            </a:r>
            <a:r>
              <a:rPr lang="en-US" altLang="en-US" sz="1200" b="1">
                <a:solidFill>
                  <a:srgbClr val="0000FF"/>
                </a:solidFill>
              </a:rPr>
              <a:t>20/20&lt;-&gt;NLP</a:t>
            </a:r>
          </a:p>
          <a:p>
            <a:pPr eaLnBrk="1" hangingPunct="1">
              <a:spcBef>
                <a:spcPct val="0"/>
              </a:spcBef>
              <a:buClrTx/>
              <a:buSzTx/>
              <a:buFontTx/>
              <a:buNone/>
            </a:pPr>
            <a:r>
              <a:rPr lang="en-US" altLang="en-US" sz="1200"/>
              <a:t>--1/3 develop…</a:t>
            </a:r>
            <a:r>
              <a:rPr lang="en-US" altLang="en-US" sz="1200" b="1">
                <a:solidFill>
                  <a:srgbClr val="CCECFF"/>
                </a:solidFill>
              </a:rPr>
              <a:t>serous</a:t>
            </a:r>
            <a:r>
              <a:rPr lang="en-US" altLang="en-US" sz="1200" b="1">
                <a:solidFill>
                  <a:srgbClr val="0000FF"/>
                </a:solidFill>
              </a:rPr>
              <a:t> </a:t>
            </a:r>
            <a:r>
              <a:rPr lang="en-US" altLang="en-US" sz="1200" b="1">
                <a:solidFill>
                  <a:srgbClr val="CCECFF"/>
                </a:solidFill>
              </a:rPr>
              <a:t>RD</a:t>
            </a:r>
          </a:p>
        </p:txBody>
      </p:sp>
      <p:sp>
        <p:nvSpPr>
          <p:cNvPr id="61443" name="Text Box 3">
            <a:extLst>
              <a:ext uri="{FF2B5EF4-FFF2-40B4-BE49-F238E27FC236}">
                <a16:creationId xmlns:a16="http://schemas.microsoft.com/office/drawing/2014/main" id="{D8F5CD3F-2CF9-41C5-964B-CD28FAB75B83}"/>
              </a:ext>
            </a:extLst>
          </p:cNvPr>
          <p:cNvSpPr txBox="1">
            <a:spLocks noChangeArrowheads="1"/>
          </p:cNvSpPr>
          <p:nvPr/>
        </p:nvSpPr>
        <p:spPr bwMode="auto">
          <a:xfrm>
            <a:off x="793750" y="3505200"/>
            <a:ext cx="2254250" cy="669925"/>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Optic Pit/Hole</a:t>
            </a:r>
          </a:p>
          <a:p>
            <a:pPr eaLnBrk="1" hangingPunct="1">
              <a:spcBef>
                <a:spcPct val="0"/>
              </a:spcBef>
              <a:buClrTx/>
              <a:buSzTx/>
              <a:buFontTx/>
              <a:buNone/>
            </a:pPr>
            <a:r>
              <a:rPr lang="en-US" altLang="en-US" sz="1200"/>
              <a:t>--Associated with…</a:t>
            </a:r>
            <a:r>
              <a:rPr lang="en-US" altLang="en-US" sz="1200" b="1">
                <a:solidFill>
                  <a:srgbClr val="0000FF"/>
                </a:solidFill>
              </a:rPr>
              <a:t>serous RD</a:t>
            </a:r>
          </a:p>
          <a:p>
            <a:pPr eaLnBrk="1" hangingPunct="1">
              <a:spcBef>
                <a:spcPct val="0"/>
              </a:spcBef>
              <a:buClrTx/>
              <a:buSzTx/>
              <a:buFontTx/>
              <a:buNone/>
            </a:pPr>
            <a:r>
              <a:rPr lang="en-US" altLang="en-US" sz="1200" b="1">
                <a:solidFill>
                  <a:srgbClr val="0000FF"/>
                </a:solidFill>
              </a:rPr>
              <a:t>  in adulthood</a:t>
            </a:r>
          </a:p>
        </p:txBody>
      </p:sp>
      <p:sp>
        <p:nvSpPr>
          <p:cNvPr id="61444" name="Line 4">
            <a:extLst>
              <a:ext uri="{FF2B5EF4-FFF2-40B4-BE49-F238E27FC236}">
                <a16:creationId xmlns:a16="http://schemas.microsoft.com/office/drawing/2014/main" id="{846DF18F-20F9-430C-B663-4E5C6886FB42}"/>
              </a:ext>
            </a:extLst>
          </p:cNvPr>
          <p:cNvSpPr>
            <a:spLocks noChangeShapeType="1"/>
          </p:cNvSpPr>
          <p:nvPr/>
        </p:nvSpPr>
        <p:spPr bwMode="auto">
          <a:xfrm flipH="1">
            <a:off x="1600200" y="2057400"/>
            <a:ext cx="1524000" cy="3810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1445" name="Text Box 6">
            <a:extLst>
              <a:ext uri="{FF2B5EF4-FFF2-40B4-BE49-F238E27FC236}">
                <a16:creationId xmlns:a16="http://schemas.microsoft.com/office/drawing/2014/main" id="{2E761DC3-F51C-47B0-BD62-DCE07F0DF798}"/>
              </a:ext>
            </a:extLst>
          </p:cNvPr>
          <p:cNvSpPr txBox="1">
            <a:spLocks noChangeArrowheads="1"/>
          </p:cNvSpPr>
          <p:nvPr/>
        </p:nvSpPr>
        <p:spPr bwMode="auto">
          <a:xfrm>
            <a:off x="1357313" y="1524000"/>
            <a:ext cx="3511550" cy="4540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1400" i="1">
                <a:solidFill>
                  <a:srgbClr val="0000FF"/>
                </a:solidFill>
              </a:rPr>
              <a:t>These three are all secondary to abnormal</a:t>
            </a:r>
          </a:p>
          <a:p>
            <a:pPr algn="ctr" eaLnBrk="1" hangingPunct="1">
              <a:lnSpc>
                <a:spcPct val="85000"/>
              </a:lnSpc>
              <a:spcBef>
                <a:spcPct val="0"/>
              </a:spcBef>
              <a:buClrTx/>
              <a:buSzTx/>
              <a:buFontTx/>
              <a:buNone/>
            </a:pPr>
            <a:r>
              <a:rPr lang="en-US" altLang="en-US" sz="1400" i="1">
                <a:solidFill>
                  <a:srgbClr val="0000FF"/>
                </a:solidFill>
              </a:rPr>
              <a:t>closure of the embryonic optic fissure</a:t>
            </a:r>
          </a:p>
        </p:txBody>
      </p:sp>
      <p:sp>
        <p:nvSpPr>
          <p:cNvPr id="61446" name="Text Box 7">
            <a:extLst>
              <a:ext uri="{FF2B5EF4-FFF2-40B4-BE49-F238E27FC236}">
                <a16:creationId xmlns:a16="http://schemas.microsoft.com/office/drawing/2014/main" id="{19F0162B-D065-4AF0-807F-E3C64E1931F8}"/>
              </a:ext>
            </a:extLst>
          </p:cNvPr>
          <p:cNvSpPr txBox="1">
            <a:spLocks noChangeArrowheads="1"/>
          </p:cNvSpPr>
          <p:nvPr/>
        </p:nvSpPr>
        <p:spPr bwMode="auto">
          <a:xfrm>
            <a:off x="76200" y="2514600"/>
            <a:ext cx="2757488" cy="852488"/>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Optic Nerve Coloboma</a:t>
            </a:r>
          </a:p>
          <a:p>
            <a:pPr eaLnBrk="1" hangingPunct="1">
              <a:spcBef>
                <a:spcPct val="0"/>
              </a:spcBef>
              <a:buClrTx/>
              <a:buSzTx/>
              <a:buFontTx/>
              <a:buNone/>
            </a:pPr>
            <a:r>
              <a:rPr lang="en-US" altLang="en-US" sz="1200"/>
              <a:t>1) May resemble…</a:t>
            </a:r>
            <a:r>
              <a:rPr lang="en-US" altLang="en-US" sz="1200" b="1">
                <a:solidFill>
                  <a:srgbClr val="0000FF"/>
                </a:solidFill>
              </a:rPr>
              <a:t>deep cupping</a:t>
            </a:r>
          </a:p>
          <a:p>
            <a:pPr eaLnBrk="1" hangingPunct="1">
              <a:spcBef>
                <a:spcPct val="0"/>
              </a:spcBef>
              <a:buClrTx/>
              <a:buSzTx/>
              <a:buFontTx/>
              <a:buNone/>
            </a:pPr>
            <a:r>
              <a:rPr lang="en-US" altLang="en-US" sz="1200"/>
              <a:t>2) Can be…</a:t>
            </a:r>
            <a:r>
              <a:rPr lang="en-US" altLang="en-US" sz="1200" b="1">
                <a:solidFill>
                  <a:srgbClr val="0000FF"/>
                </a:solidFill>
              </a:rPr>
              <a:t>bilateral, asymmetric</a:t>
            </a:r>
          </a:p>
          <a:p>
            <a:pPr eaLnBrk="1" hangingPunct="1">
              <a:spcBef>
                <a:spcPct val="0"/>
              </a:spcBef>
              <a:buClrTx/>
              <a:buSzTx/>
              <a:buFontTx/>
              <a:buNone/>
            </a:pPr>
            <a:r>
              <a:rPr lang="en-US" altLang="en-US" sz="1200"/>
              <a:t>3) Part of the…</a:t>
            </a:r>
            <a:r>
              <a:rPr lang="en-US" altLang="en-US" sz="1200" b="1">
                <a:solidFill>
                  <a:srgbClr val="0000FF"/>
                </a:solidFill>
              </a:rPr>
              <a:t>CHARGE association</a:t>
            </a:r>
          </a:p>
        </p:txBody>
      </p:sp>
      <p:sp>
        <p:nvSpPr>
          <p:cNvPr id="61447" name="Line 8">
            <a:extLst>
              <a:ext uri="{FF2B5EF4-FFF2-40B4-BE49-F238E27FC236}">
                <a16:creationId xmlns:a16="http://schemas.microsoft.com/office/drawing/2014/main" id="{14ABC490-CF16-43B5-9CF0-CE321717BDA3}"/>
              </a:ext>
            </a:extLst>
          </p:cNvPr>
          <p:cNvSpPr>
            <a:spLocks noChangeShapeType="1"/>
          </p:cNvSpPr>
          <p:nvPr/>
        </p:nvSpPr>
        <p:spPr bwMode="auto">
          <a:xfrm flipH="1">
            <a:off x="2971800" y="2057400"/>
            <a:ext cx="152400" cy="14478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1448" name="Text Box 9">
            <a:extLst>
              <a:ext uri="{FF2B5EF4-FFF2-40B4-BE49-F238E27FC236}">
                <a16:creationId xmlns:a16="http://schemas.microsoft.com/office/drawing/2014/main" id="{E475CA5A-D369-44A4-BCBE-5DCF6635A818}"/>
              </a:ext>
            </a:extLst>
          </p:cNvPr>
          <p:cNvSpPr txBox="1">
            <a:spLocks noChangeArrowheads="1"/>
          </p:cNvSpPr>
          <p:nvPr/>
        </p:nvSpPr>
        <p:spPr bwMode="auto">
          <a:xfrm>
            <a:off x="1371600" y="4267200"/>
            <a:ext cx="3028950" cy="2130425"/>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Morning-Glory Disc</a:t>
            </a:r>
          </a:p>
          <a:p>
            <a:pPr eaLnBrk="1" hangingPunct="1">
              <a:spcBef>
                <a:spcPct val="0"/>
              </a:spcBef>
              <a:buClrTx/>
              <a:buSzTx/>
              <a:buFontTx/>
              <a:buNone/>
            </a:pPr>
            <a:r>
              <a:rPr lang="en-US" altLang="en-US" sz="1200"/>
              <a:t>--DFE reveals:</a:t>
            </a:r>
          </a:p>
          <a:p>
            <a:pPr eaLnBrk="1" hangingPunct="1">
              <a:spcBef>
                <a:spcPct val="0"/>
              </a:spcBef>
              <a:buClrTx/>
              <a:buSzTx/>
              <a:buFontTx/>
              <a:buNone/>
            </a:pPr>
            <a:r>
              <a:rPr lang="en-US" altLang="en-US" sz="1200"/>
              <a:t>  1) A funnel-shaped…</a:t>
            </a:r>
            <a:r>
              <a:rPr lang="en-US" altLang="en-US" sz="1200" b="1">
                <a:solidFill>
                  <a:srgbClr val="0000FF"/>
                </a:solidFill>
              </a:rPr>
              <a:t>excavation</a:t>
            </a:r>
            <a:endParaRPr lang="en-US" altLang="en-US" sz="1200"/>
          </a:p>
          <a:p>
            <a:pPr eaLnBrk="1" hangingPunct="1">
              <a:spcBef>
                <a:spcPct val="0"/>
              </a:spcBef>
              <a:buClrTx/>
              <a:buSzTx/>
              <a:buFontTx/>
              <a:buNone/>
            </a:pPr>
            <a:r>
              <a:rPr lang="en-US" altLang="en-US" sz="1200"/>
              <a:t>  2) Number of vessels crossing the rim</a:t>
            </a:r>
          </a:p>
          <a:p>
            <a:pPr eaLnBrk="1" hangingPunct="1">
              <a:spcBef>
                <a:spcPct val="0"/>
              </a:spcBef>
              <a:buClrTx/>
              <a:buSzTx/>
              <a:buFontTx/>
              <a:buNone/>
            </a:pPr>
            <a:r>
              <a:rPr lang="en-US" altLang="en-US" sz="1200"/>
              <a:t>    seems abnormally…</a:t>
            </a:r>
            <a:r>
              <a:rPr lang="en-US" altLang="en-US" sz="1200" b="1">
                <a:solidFill>
                  <a:srgbClr val="0000FF"/>
                </a:solidFill>
              </a:rPr>
              <a:t>high</a:t>
            </a:r>
            <a:r>
              <a:rPr lang="en-US" altLang="en-US" sz="1200"/>
              <a:t> </a:t>
            </a:r>
            <a:endParaRPr lang="en-US" altLang="en-US" sz="1200" b="1">
              <a:solidFill>
                <a:srgbClr val="0000FF"/>
              </a:solidFill>
            </a:endParaRPr>
          </a:p>
          <a:p>
            <a:pPr eaLnBrk="1" hangingPunct="1">
              <a:spcBef>
                <a:spcPct val="0"/>
              </a:spcBef>
              <a:buClrTx/>
              <a:buSzTx/>
              <a:buFontTx/>
              <a:buNone/>
            </a:pPr>
            <a:r>
              <a:rPr lang="en-US" altLang="en-US" sz="1200"/>
              <a:t>--Tissue is…</a:t>
            </a:r>
            <a:r>
              <a:rPr lang="en-US" altLang="en-US" sz="1200" b="1">
                <a:solidFill>
                  <a:srgbClr val="0000FF"/>
                </a:solidFill>
              </a:rPr>
              <a:t>contractile</a:t>
            </a:r>
            <a:r>
              <a:rPr lang="en-US" altLang="en-US" sz="1200"/>
              <a:t>, so cup seems</a:t>
            </a:r>
          </a:p>
          <a:p>
            <a:pPr eaLnBrk="1" hangingPunct="1">
              <a:spcBef>
                <a:spcPct val="0"/>
              </a:spcBef>
              <a:buClrTx/>
              <a:buSzTx/>
              <a:buFontTx/>
              <a:buNone/>
            </a:pPr>
            <a:r>
              <a:rPr lang="en-US" altLang="en-US" sz="1200"/>
              <a:t>  to…</a:t>
            </a:r>
            <a:r>
              <a:rPr lang="en-US" altLang="en-US" sz="1200" b="1">
                <a:solidFill>
                  <a:srgbClr val="0000FF"/>
                </a:solidFill>
              </a:rPr>
              <a:t>open </a:t>
            </a:r>
            <a:r>
              <a:rPr lang="en-US" altLang="en-US" sz="1200">
                <a:solidFill>
                  <a:srgbClr val="0000FF"/>
                </a:solidFill>
              </a:rPr>
              <a:t>and</a:t>
            </a:r>
            <a:r>
              <a:rPr lang="en-US" altLang="en-US" sz="1200" b="1">
                <a:solidFill>
                  <a:srgbClr val="0000FF"/>
                </a:solidFill>
              </a:rPr>
              <a:t> close</a:t>
            </a:r>
            <a:r>
              <a:rPr lang="en-US" altLang="en-US" sz="1200"/>
              <a:t> (like its namesake,  </a:t>
            </a:r>
          </a:p>
          <a:p>
            <a:pPr eaLnBrk="1" hangingPunct="1">
              <a:spcBef>
                <a:spcPct val="0"/>
              </a:spcBef>
              <a:buClrTx/>
              <a:buSzTx/>
              <a:buFontTx/>
              <a:buNone/>
            </a:pPr>
            <a:r>
              <a:rPr lang="en-US" altLang="en-US" sz="1200"/>
              <a:t>  the morning-glory flower)</a:t>
            </a:r>
          </a:p>
          <a:p>
            <a:pPr eaLnBrk="1" hangingPunct="1">
              <a:spcBef>
                <a:spcPct val="0"/>
              </a:spcBef>
              <a:buClrTx/>
              <a:buSzTx/>
              <a:buFontTx/>
              <a:buNone/>
            </a:pPr>
            <a:r>
              <a:rPr lang="en-US" altLang="en-US" sz="1200"/>
              <a:t>--VA usually…</a:t>
            </a:r>
            <a:r>
              <a:rPr lang="en-US" altLang="en-US" sz="1200" b="1">
                <a:solidFill>
                  <a:srgbClr val="0000FF"/>
                </a:solidFill>
              </a:rPr>
              <a:t>20/200</a:t>
            </a:r>
            <a:r>
              <a:rPr lang="en-US" altLang="en-US" sz="1200"/>
              <a:t>, but can be…</a:t>
            </a:r>
          </a:p>
          <a:p>
            <a:pPr eaLnBrk="1" hangingPunct="1">
              <a:spcBef>
                <a:spcPct val="0"/>
              </a:spcBef>
              <a:buClrTx/>
              <a:buSzTx/>
              <a:buFontTx/>
              <a:buNone/>
            </a:pPr>
            <a:r>
              <a:rPr lang="en-US" altLang="en-US" sz="1200"/>
              <a:t>   </a:t>
            </a:r>
            <a:r>
              <a:rPr lang="en-US" altLang="en-US" sz="1200" b="1">
                <a:solidFill>
                  <a:srgbClr val="0000FF"/>
                </a:solidFill>
              </a:rPr>
              <a:t>20/20&lt;-&gt;NLP</a:t>
            </a:r>
          </a:p>
          <a:p>
            <a:pPr eaLnBrk="1" hangingPunct="1">
              <a:spcBef>
                <a:spcPct val="0"/>
              </a:spcBef>
              <a:buClrTx/>
              <a:buSzTx/>
              <a:buFontTx/>
              <a:buNone/>
            </a:pPr>
            <a:r>
              <a:rPr lang="en-US" altLang="en-US" sz="1200"/>
              <a:t>--1/3 develop…</a:t>
            </a:r>
            <a:r>
              <a:rPr lang="en-US" altLang="en-US" sz="1200" b="1">
                <a:solidFill>
                  <a:srgbClr val="0000FF"/>
                </a:solidFill>
              </a:rPr>
              <a:t>serous RD</a:t>
            </a:r>
          </a:p>
        </p:txBody>
      </p:sp>
      <p:sp>
        <p:nvSpPr>
          <p:cNvPr id="61449" name="Text Box 10">
            <a:extLst>
              <a:ext uri="{FF2B5EF4-FFF2-40B4-BE49-F238E27FC236}">
                <a16:creationId xmlns:a16="http://schemas.microsoft.com/office/drawing/2014/main" id="{98395E5F-2568-4F51-8D33-06D375A0A7BE}"/>
              </a:ext>
            </a:extLst>
          </p:cNvPr>
          <p:cNvSpPr txBox="1">
            <a:spLocks noChangeArrowheads="1"/>
          </p:cNvSpPr>
          <p:nvPr/>
        </p:nvSpPr>
        <p:spPr bwMode="auto">
          <a:xfrm>
            <a:off x="5410200" y="1687513"/>
            <a:ext cx="3606800" cy="669925"/>
          </a:xfrm>
          <a:prstGeom prst="rect">
            <a:avLst/>
          </a:prstGeom>
          <a:solidFill>
            <a:srgbClr val="FFFF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Megalopapilla</a:t>
            </a:r>
          </a:p>
          <a:p>
            <a:pPr eaLnBrk="1" hangingPunct="1">
              <a:spcBef>
                <a:spcPct val="0"/>
              </a:spcBef>
              <a:buClrTx/>
              <a:buSzTx/>
              <a:buFontTx/>
              <a:buNone/>
            </a:pPr>
            <a:r>
              <a:rPr lang="en-US" altLang="en-US" sz="1200"/>
              <a:t>1) Abnormally large diameter of…</a:t>
            </a:r>
            <a:r>
              <a:rPr lang="en-US" altLang="en-US" sz="1200" b="1">
                <a:solidFill>
                  <a:srgbClr val="0000FF"/>
                </a:solidFill>
              </a:rPr>
              <a:t>disc </a:t>
            </a:r>
            <a:r>
              <a:rPr lang="en-US" altLang="en-US" sz="1200">
                <a:solidFill>
                  <a:srgbClr val="0000FF"/>
                </a:solidFill>
              </a:rPr>
              <a:t>and</a:t>
            </a:r>
            <a:r>
              <a:rPr lang="en-US" altLang="en-US" sz="1200" b="1">
                <a:solidFill>
                  <a:srgbClr val="0000FF"/>
                </a:solidFill>
              </a:rPr>
              <a:t> cup</a:t>
            </a:r>
          </a:p>
          <a:p>
            <a:pPr eaLnBrk="1" hangingPunct="1">
              <a:spcBef>
                <a:spcPct val="0"/>
              </a:spcBef>
              <a:buClrTx/>
              <a:buSzTx/>
              <a:buFontTx/>
              <a:buNone/>
            </a:pPr>
            <a:r>
              <a:rPr lang="en-US" altLang="en-US" sz="1200"/>
              <a:t>2) VF testing may reveal an…</a:t>
            </a:r>
            <a:r>
              <a:rPr lang="en-US" altLang="en-US" sz="1200" b="1">
                <a:solidFill>
                  <a:srgbClr val="0000FF"/>
                </a:solidFill>
              </a:rPr>
              <a:t>enlarged blind spot</a:t>
            </a:r>
          </a:p>
        </p:txBody>
      </p:sp>
      <p:sp>
        <p:nvSpPr>
          <p:cNvPr id="61450" name="Text Box 11">
            <a:extLst>
              <a:ext uri="{FF2B5EF4-FFF2-40B4-BE49-F238E27FC236}">
                <a16:creationId xmlns:a16="http://schemas.microsoft.com/office/drawing/2014/main" id="{34BCE248-0D43-4A2C-B801-A290374F2333}"/>
              </a:ext>
            </a:extLst>
          </p:cNvPr>
          <p:cNvSpPr txBox="1">
            <a:spLocks noChangeArrowheads="1"/>
          </p:cNvSpPr>
          <p:nvPr/>
        </p:nvSpPr>
        <p:spPr bwMode="auto">
          <a:xfrm>
            <a:off x="4648200" y="2576513"/>
            <a:ext cx="3522663" cy="862012"/>
          </a:xfrm>
          <a:prstGeom prst="rect">
            <a:avLst/>
          </a:prstGeom>
          <a:solidFill>
            <a:srgbClr val="FFC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Myelinated RNFL</a:t>
            </a:r>
          </a:p>
          <a:p>
            <a:pPr eaLnBrk="1" hangingPunct="1">
              <a:spcBef>
                <a:spcPct val="0"/>
              </a:spcBef>
              <a:buClrTx/>
              <a:buSzTx/>
              <a:buFontTx/>
              <a:buNone/>
            </a:pPr>
            <a:r>
              <a:rPr lang="en-US" altLang="en-US" sz="1200"/>
              <a:t>1) Myelin normally ends at the…</a:t>
            </a:r>
            <a:r>
              <a:rPr lang="en-US" altLang="en-US" sz="1200" b="1">
                <a:solidFill>
                  <a:srgbClr val="0000FF"/>
                </a:solidFill>
              </a:rPr>
              <a:t>lamina cribrosa</a:t>
            </a:r>
          </a:p>
          <a:p>
            <a:pPr eaLnBrk="1" hangingPunct="1">
              <a:spcBef>
                <a:spcPct val="0"/>
              </a:spcBef>
              <a:buClrTx/>
              <a:buSzTx/>
              <a:buFontTx/>
              <a:buNone/>
            </a:pPr>
            <a:r>
              <a:rPr lang="en-US" altLang="en-US" sz="1200"/>
              <a:t>2) Can be…</a:t>
            </a:r>
            <a:r>
              <a:rPr lang="en-US" altLang="en-US" sz="1200" b="1">
                <a:solidFill>
                  <a:srgbClr val="0000FF"/>
                </a:solidFill>
              </a:rPr>
              <a:t>patchy</a:t>
            </a:r>
            <a:r>
              <a:rPr lang="en-US" altLang="en-US" sz="1200"/>
              <a:t> </a:t>
            </a:r>
            <a:r>
              <a:rPr lang="en-US" altLang="en-US" sz="1200">
                <a:solidFill>
                  <a:srgbClr val="0000FF"/>
                </a:solidFill>
              </a:rPr>
              <a:t>and</a:t>
            </a:r>
            <a:r>
              <a:rPr lang="en-US" altLang="en-US" sz="1200"/>
              <a:t> </a:t>
            </a:r>
            <a:r>
              <a:rPr lang="en-US" altLang="en-US" sz="1200" b="1">
                <a:solidFill>
                  <a:srgbClr val="0000FF"/>
                </a:solidFill>
              </a:rPr>
              <a:t>discontinuous</a:t>
            </a:r>
          </a:p>
          <a:p>
            <a:pPr eaLnBrk="1" hangingPunct="1">
              <a:spcBef>
                <a:spcPct val="0"/>
              </a:spcBef>
              <a:buClrTx/>
              <a:buSzTx/>
              <a:buFontTx/>
              <a:buNone/>
            </a:pPr>
            <a:r>
              <a:rPr lang="en-US" altLang="en-US" sz="1200"/>
              <a:t>3) Corresponding VF has an…</a:t>
            </a:r>
            <a:r>
              <a:rPr lang="en-US" altLang="en-US" sz="1200" b="1">
                <a:solidFill>
                  <a:srgbClr val="0000FF"/>
                </a:solidFill>
              </a:rPr>
              <a:t>absolute</a:t>
            </a:r>
            <a:r>
              <a:rPr lang="en-US" altLang="en-US" sz="1200"/>
              <a:t> scotoma</a:t>
            </a:r>
          </a:p>
        </p:txBody>
      </p:sp>
      <p:sp>
        <p:nvSpPr>
          <p:cNvPr id="61451" name="Text Box 12">
            <a:extLst>
              <a:ext uri="{FF2B5EF4-FFF2-40B4-BE49-F238E27FC236}">
                <a16:creationId xmlns:a16="http://schemas.microsoft.com/office/drawing/2014/main" id="{8D01AC79-DA05-42A1-AA21-67A14722C3A1}"/>
              </a:ext>
            </a:extLst>
          </p:cNvPr>
          <p:cNvSpPr txBox="1">
            <a:spLocks noChangeArrowheads="1"/>
          </p:cNvSpPr>
          <p:nvPr/>
        </p:nvSpPr>
        <p:spPr bwMode="auto">
          <a:xfrm>
            <a:off x="5257800" y="3760788"/>
            <a:ext cx="3424238" cy="1231900"/>
          </a:xfrm>
          <a:prstGeom prst="rect">
            <a:avLst/>
          </a:prstGeom>
          <a:solidFill>
            <a:srgbClr val="CCFF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dirty="0"/>
              <a:t>Optic Nerve Hypoplasia</a:t>
            </a:r>
          </a:p>
          <a:p>
            <a:pPr eaLnBrk="1" hangingPunct="1">
              <a:spcBef>
                <a:spcPct val="0"/>
              </a:spcBef>
              <a:buClrTx/>
              <a:buSzTx/>
              <a:buFontTx/>
              <a:buNone/>
            </a:pPr>
            <a:r>
              <a:rPr lang="en-US" altLang="en-US" sz="1200" dirty="0"/>
              <a:t>1) Abnormally low</a:t>
            </a:r>
            <a:r>
              <a:rPr lang="en-US" altLang="en-US" sz="1200" b="1" dirty="0">
                <a:solidFill>
                  <a:srgbClr val="0000FF"/>
                </a:solidFill>
              </a:rPr>
              <a:t> </a:t>
            </a:r>
            <a:r>
              <a:rPr lang="en-US" altLang="en-US" sz="1200" dirty="0"/>
              <a:t>number of…</a:t>
            </a:r>
            <a:r>
              <a:rPr lang="en-US" altLang="en-US" sz="1200" b="1" dirty="0">
                <a:solidFill>
                  <a:srgbClr val="0000FF"/>
                </a:solidFill>
              </a:rPr>
              <a:t>axons</a:t>
            </a:r>
          </a:p>
          <a:p>
            <a:pPr eaLnBrk="1" hangingPunct="1">
              <a:spcBef>
                <a:spcPct val="0"/>
              </a:spcBef>
              <a:buClrTx/>
              <a:buSzTx/>
              <a:buFontTx/>
              <a:buNone/>
            </a:pPr>
            <a:r>
              <a:rPr lang="en-US" altLang="en-US" sz="1200" dirty="0"/>
              <a:t>2) DFE: Small pale disc with…</a:t>
            </a:r>
            <a:r>
              <a:rPr lang="en-US" altLang="en-US" sz="1200" b="1" dirty="0">
                <a:solidFill>
                  <a:srgbClr val="0000FF"/>
                </a:solidFill>
              </a:rPr>
              <a:t>double ring </a:t>
            </a:r>
            <a:r>
              <a:rPr lang="en-US" altLang="en-US" sz="1200" dirty="0"/>
              <a:t>sign</a:t>
            </a:r>
          </a:p>
          <a:p>
            <a:pPr eaLnBrk="1" hangingPunct="1">
              <a:spcBef>
                <a:spcPct val="0"/>
              </a:spcBef>
              <a:buClrTx/>
              <a:buSzTx/>
              <a:buFontTx/>
              <a:buNone/>
            </a:pPr>
            <a:r>
              <a:rPr lang="en-US" altLang="en-US" sz="1200" dirty="0"/>
              <a:t>3) VA…</a:t>
            </a:r>
            <a:r>
              <a:rPr lang="en-US" altLang="en-US" sz="1200" b="1" dirty="0">
                <a:solidFill>
                  <a:srgbClr val="0000FF"/>
                </a:solidFill>
              </a:rPr>
              <a:t>20/15&lt;-&gt;NLP</a:t>
            </a:r>
          </a:p>
          <a:p>
            <a:pPr eaLnBrk="1" hangingPunct="1">
              <a:spcBef>
                <a:spcPct val="0"/>
              </a:spcBef>
              <a:buClrTx/>
              <a:buSzTx/>
              <a:buFontTx/>
              <a:buNone/>
            </a:pPr>
            <a:r>
              <a:rPr lang="en-US" altLang="en-US" sz="1200" dirty="0"/>
              <a:t>4) VF defects…</a:t>
            </a:r>
            <a:r>
              <a:rPr lang="en-US" altLang="en-US" sz="1200" b="1" dirty="0">
                <a:solidFill>
                  <a:srgbClr val="0000FF"/>
                </a:solidFill>
              </a:rPr>
              <a:t>invariably present</a:t>
            </a:r>
          </a:p>
          <a:p>
            <a:pPr eaLnBrk="1" hangingPunct="1">
              <a:spcBef>
                <a:spcPct val="0"/>
              </a:spcBef>
              <a:buClrTx/>
              <a:buSzTx/>
              <a:buFontTx/>
              <a:buNone/>
            </a:pPr>
            <a:r>
              <a:rPr lang="en-US" altLang="en-US" sz="1200" dirty="0"/>
              <a:t>5) Remember the…</a:t>
            </a:r>
            <a:r>
              <a:rPr lang="en-US" altLang="en-US" sz="1200" b="1" dirty="0">
                <a:solidFill>
                  <a:srgbClr val="0000FF"/>
                </a:solidFill>
              </a:rPr>
              <a:t>4 D’s</a:t>
            </a:r>
            <a:r>
              <a:rPr lang="en-US" altLang="en-US" sz="1200" dirty="0"/>
              <a:t> </a:t>
            </a:r>
          </a:p>
        </p:txBody>
      </p:sp>
      <p:sp>
        <p:nvSpPr>
          <p:cNvPr id="61452" name="Text Box 13">
            <a:extLst>
              <a:ext uri="{FF2B5EF4-FFF2-40B4-BE49-F238E27FC236}">
                <a16:creationId xmlns:a16="http://schemas.microsoft.com/office/drawing/2014/main" id="{71277489-D8FC-4B41-877A-D23A4F19F14B}"/>
              </a:ext>
            </a:extLst>
          </p:cNvPr>
          <p:cNvSpPr txBox="1">
            <a:spLocks noChangeArrowheads="1"/>
          </p:cNvSpPr>
          <p:nvPr/>
        </p:nvSpPr>
        <p:spPr bwMode="auto">
          <a:xfrm>
            <a:off x="4800600" y="5257800"/>
            <a:ext cx="4294188" cy="1230313"/>
          </a:xfrm>
          <a:prstGeom prst="rect">
            <a:avLst/>
          </a:prstGeom>
          <a:solidFill>
            <a:srgbClr val="FFCC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dirty="0"/>
              <a:t>Tilted-Disc Syndrome</a:t>
            </a:r>
            <a:r>
              <a:rPr lang="en-US" altLang="en-US" sz="1400" dirty="0">
                <a:solidFill>
                  <a:srgbClr val="0000FF"/>
                </a:solidFill>
              </a:rPr>
              <a:t> </a:t>
            </a:r>
            <a:r>
              <a:rPr lang="en-US" altLang="en-US" sz="1400" dirty="0">
                <a:solidFill>
                  <a:srgbClr val="0000FF"/>
                </a:solidFill>
                <a:latin typeface="Segoe Script" panose="030B0504020000000003" pitchFamily="66" charset="0"/>
              </a:rPr>
              <a:t>aka…</a:t>
            </a:r>
            <a:r>
              <a:rPr lang="en-US" altLang="en-US" sz="1400" dirty="0" err="1">
                <a:solidFill>
                  <a:srgbClr val="0000FF"/>
                </a:solidFill>
                <a:latin typeface="Segoe Script" panose="030B0504020000000003" pitchFamily="66" charset="0"/>
              </a:rPr>
              <a:t>Fuch’s</a:t>
            </a:r>
            <a:r>
              <a:rPr lang="en-US" altLang="en-US" sz="1400" dirty="0">
                <a:solidFill>
                  <a:srgbClr val="0000FF"/>
                </a:solidFill>
                <a:latin typeface="Segoe Script" panose="030B0504020000000003" pitchFamily="66" charset="0"/>
              </a:rPr>
              <a:t> Coloboma</a:t>
            </a:r>
            <a:endParaRPr lang="en-US" altLang="en-US" sz="1400" b="1" dirty="0"/>
          </a:p>
          <a:p>
            <a:pPr eaLnBrk="1" hangingPunct="1">
              <a:spcBef>
                <a:spcPct val="0"/>
              </a:spcBef>
              <a:buClrTx/>
              <a:buSzTx/>
              <a:buFontTx/>
              <a:buNone/>
            </a:pPr>
            <a:r>
              <a:rPr lang="en-US" altLang="en-US" sz="1200" dirty="0"/>
              <a:t>1) Superior pole appears…</a:t>
            </a:r>
            <a:r>
              <a:rPr lang="en-US" altLang="en-US" sz="1200" b="1" dirty="0">
                <a:solidFill>
                  <a:srgbClr val="0000FF"/>
                </a:solidFill>
              </a:rPr>
              <a:t>elevated</a:t>
            </a:r>
            <a:r>
              <a:rPr lang="en-US" altLang="en-US" sz="1200" dirty="0"/>
              <a:t>, inferior…</a:t>
            </a:r>
            <a:r>
              <a:rPr lang="en-US" altLang="en-US" sz="1200" b="1" dirty="0">
                <a:solidFill>
                  <a:srgbClr val="0000FF"/>
                </a:solidFill>
              </a:rPr>
              <a:t>recessed</a:t>
            </a:r>
          </a:p>
          <a:p>
            <a:pPr eaLnBrk="1" hangingPunct="1">
              <a:spcBef>
                <a:spcPct val="0"/>
              </a:spcBef>
              <a:buClrTx/>
              <a:buSzTx/>
              <a:buFontTx/>
              <a:buNone/>
            </a:pPr>
            <a:r>
              <a:rPr lang="en-US" altLang="en-US" sz="1200" dirty="0"/>
              <a:t>2) Associated with…</a:t>
            </a:r>
            <a:r>
              <a:rPr lang="en-US" altLang="en-US" sz="1200" b="1" dirty="0">
                <a:solidFill>
                  <a:srgbClr val="FFCC99"/>
                </a:solidFill>
              </a:rPr>
              <a:t>situs</a:t>
            </a:r>
            <a:r>
              <a:rPr lang="en-US" altLang="en-US" sz="1200" b="1" dirty="0">
                <a:solidFill>
                  <a:srgbClr val="0000FF"/>
                </a:solidFill>
              </a:rPr>
              <a:t> </a:t>
            </a:r>
            <a:r>
              <a:rPr lang="en-US" altLang="en-US" sz="1200" b="1" dirty="0">
                <a:solidFill>
                  <a:srgbClr val="FFCC99"/>
                </a:solidFill>
              </a:rPr>
              <a:t>inversus</a:t>
            </a:r>
            <a:r>
              <a:rPr lang="en-US" altLang="en-US" sz="1200" dirty="0">
                <a:solidFill>
                  <a:srgbClr val="FFCC99"/>
                </a:solidFill>
              </a:rPr>
              <a:t> </a:t>
            </a:r>
            <a:r>
              <a:rPr lang="en-US" altLang="en-US" sz="1200" dirty="0"/>
              <a:t>of retinal vessels</a:t>
            </a:r>
          </a:p>
          <a:p>
            <a:pPr eaLnBrk="1" hangingPunct="1">
              <a:spcBef>
                <a:spcPct val="0"/>
              </a:spcBef>
              <a:buClrTx/>
              <a:buSzTx/>
              <a:buFontTx/>
              <a:buNone/>
            </a:pPr>
            <a:r>
              <a:rPr lang="en-US" altLang="en-US" sz="1200" dirty="0"/>
              <a:t>3) </a:t>
            </a:r>
            <a:r>
              <a:rPr lang="en-US" altLang="en-US" sz="1200" dirty="0">
                <a:solidFill>
                  <a:srgbClr val="FFCC99"/>
                </a:solidFill>
              </a:rPr>
              <a:t>Fundus abnormality produces…</a:t>
            </a:r>
            <a:r>
              <a:rPr lang="en-US" altLang="en-US" sz="1200" b="1" dirty="0">
                <a:solidFill>
                  <a:srgbClr val="FFCC99"/>
                </a:solidFill>
              </a:rPr>
              <a:t>myopic astigmatism</a:t>
            </a:r>
          </a:p>
          <a:p>
            <a:pPr eaLnBrk="1" hangingPunct="1">
              <a:spcBef>
                <a:spcPct val="0"/>
              </a:spcBef>
              <a:buClrTx/>
              <a:buSzTx/>
              <a:buFontTx/>
              <a:buNone/>
            </a:pPr>
            <a:r>
              <a:rPr lang="en-US" altLang="en-US" sz="1200" dirty="0"/>
              <a:t>4) </a:t>
            </a:r>
            <a:r>
              <a:rPr lang="en-US" altLang="en-US" sz="1200" dirty="0">
                <a:solidFill>
                  <a:srgbClr val="FFCC99"/>
                </a:solidFill>
              </a:rPr>
              <a:t>VF testing reveals…</a:t>
            </a:r>
            <a:r>
              <a:rPr lang="en-US" altLang="en-US" sz="1200" b="1" dirty="0">
                <a:solidFill>
                  <a:srgbClr val="FFCC99"/>
                </a:solidFill>
              </a:rPr>
              <a:t>bitemporal hemianopia</a:t>
            </a:r>
            <a:r>
              <a:rPr lang="en-US" altLang="en-US" sz="1200" dirty="0">
                <a:solidFill>
                  <a:srgbClr val="FFCC99"/>
                </a:solidFill>
              </a:rPr>
              <a:t> that doesn’t</a:t>
            </a:r>
          </a:p>
          <a:p>
            <a:pPr eaLnBrk="1" hangingPunct="1">
              <a:spcBef>
                <a:spcPct val="0"/>
              </a:spcBef>
              <a:buClrTx/>
              <a:buSzTx/>
              <a:buFontTx/>
              <a:buNone/>
            </a:pPr>
            <a:r>
              <a:rPr lang="en-US" altLang="en-US" sz="1200" dirty="0">
                <a:solidFill>
                  <a:srgbClr val="FFCC99"/>
                </a:solidFill>
              </a:rPr>
              <a:t>   …</a:t>
            </a:r>
            <a:r>
              <a:rPr lang="en-US" altLang="en-US" sz="1200" b="1" dirty="0">
                <a:solidFill>
                  <a:srgbClr val="FFCC99"/>
                </a:solidFill>
              </a:rPr>
              <a:t>respect the vertical</a:t>
            </a:r>
            <a:r>
              <a:rPr lang="en-US" altLang="en-US" sz="1200" dirty="0">
                <a:solidFill>
                  <a:srgbClr val="FFCC99"/>
                </a:solidFill>
              </a:rPr>
              <a:t> and may…</a:t>
            </a:r>
            <a:r>
              <a:rPr lang="en-US" altLang="en-US" sz="1200" b="1" dirty="0">
                <a:solidFill>
                  <a:srgbClr val="FFCC99"/>
                </a:solidFill>
              </a:rPr>
              <a:t>resolve with refraction</a:t>
            </a:r>
          </a:p>
        </p:txBody>
      </p:sp>
      <p:sp>
        <p:nvSpPr>
          <p:cNvPr id="61453" name="Rectangle 14">
            <a:extLst>
              <a:ext uri="{FF2B5EF4-FFF2-40B4-BE49-F238E27FC236}">
                <a16:creationId xmlns:a16="http://schemas.microsoft.com/office/drawing/2014/main" id="{DA70B20F-3DE3-48B9-96A9-4D89FA86339E}"/>
              </a:ext>
            </a:extLst>
          </p:cNvPr>
          <p:cNvSpPr>
            <a:spLocks noChangeArrowheads="1"/>
          </p:cNvSpPr>
          <p:nvPr/>
        </p:nvSpPr>
        <p:spPr bwMode="auto">
          <a:xfrm>
            <a:off x="457200" y="122238"/>
            <a:ext cx="7543800" cy="8683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b"/>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ct val="85000"/>
              </a:lnSpc>
              <a:spcBef>
                <a:spcPct val="0"/>
              </a:spcBef>
              <a:buClrTx/>
              <a:buSzTx/>
              <a:buFontTx/>
              <a:buNone/>
            </a:pPr>
            <a:r>
              <a:rPr lang="en-US" altLang="en-US" sz="3200" b="1" dirty="0">
                <a:solidFill>
                  <a:schemeClr val="tx2"/>
                </a:solidFill>
              </a:rPr>
              <a:t>Developmental Abnormalities of the Optic Nerve Head</a:t>
            </a:r>
            <a:endParaRPr lang="en-US" altLang="en-US" sz="3200" dirty="0">
              <a:solidFill>
                <a:schemeClr val="tx2"/>
              </a:solidFill>
            </a:endParaRPr>
          </a:p>
        </p:txBody>
      </p:sp>
      <p:sp>
        <p:nvSpPr>
          <p:cNvPr id="61454" name="TextBox 1">
            <a:extLst>
              <a:ext uri="{FF2B5EF4-FFF2-40B4-BE49-F238E27FC236}">
                <a16:creationId xmlns:a16="http://schemas.microsoft.com/office/drawing/2014/main" id="{FF956C65-17E3-4C54-9CD8-905CF464A227}"/>
              </a:ext>
            </a:extLst>
          </p:cNvPr>
          <p:cNvSpPr txBox="1">
            <a:spLocks noChangeArrowheads="1"/>
          </p:cNvSpPr>
          <p:nvPr/>
        </p:nvSpPr>
        <p:spPr bwMode="auto">
          <a:xfrm>
            <a:off x="6353175" y="5638800"/>
            <a:ext cx="962025"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200" i="1">
                <a:solidFill>
                  <a:srgbClr val="0000FF"/>
                </a:solidFill>
              </a:rPr>
              <a:t>[two words]</a:t>
            </a:r>
          </a:p>
        </p:txBody>
      </p:sp>
      <p:sp>
        <p:nvSpPr>
          <p:cNvPr id="61455" name="Slide Number Placeholder 1">
            <a:extLst>
              <a:ext uri="{FF2B5EF4-FFF2-40B4-BE49-F238E27FC236}">
                <a16:creationId xmlns:a16="http://schemas.microsoft.com/office/drawing/2014/main" id="{E41ACA2C-53BE-4C42-ACDC-916DBF5F57F7}"/>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F1E46E4E-9440-4089-A23B-B8D879B54C26}" type="slidenum">
              <a:rPr lang="en-US" altLang="en-US" sz="1000"/>
              <a:pPr>
                <a:spcBef>
                  <a:spcPct val="0"/>
                </a:spcBef>
                <a:buClrTx/>
                <a:buSzTx/>
                <a:buFontTx/>
                <a:buNone/>
              </a:pPr>
              <a:t>204</a:t>
            </a:fld>
            <a:endParaRPr lang="en-US" altLang="en-US" sz="1000"/>
          </a:p>
        </p:txBody>
      </p:sp>
      <p:sp>
        <p:nvSpPr>
          <p:cNvPr id="61456" name="Line 12">
            <a:extLst>
              <a:ext uri="{FF2B5EF4-FFF2-40B4-BE49-F238E27FC236}">
                <a16:creationId xmlns:a16="http://schemas.microsoft.com/office/drawing/2014/main" id="{50E63926-A5BF-4539-A0F1-AB5311C331D1}"/>
              </a:ext>
            </a:extLst>
          </p:cNvPr>
          <p:cNvSpPr>
            <a:spLocks noChangeShapeType="1"/>
          </p:cNvSpPr>
          <p:nvPr/>
        </p:nvSpPr>
        <p:spPr bwMode="auto">
          <a:xfrm>
            <a:off x="3124200" y="2057400"/>
            <a:ext cx="381000" cy="22098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Tree>
  </p:cSld>
  <p:clrMapOvr>
    <a:masterClrMapping/>
  </p:clrMapOvr>
</p:sld>
</file>

<file path=ppt/slides/slide2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466" name="Text Box 10">
            <a:extLst>
              <a:ext uri="{FF2B5EF4-FFF2-40B4-BE49-F238E27FC236}">
                <a16:creationId xmlns:a16="http://schemas.microsoft.com/office/drawing/2014/main" id="{0674DFE5-133A-4874-97B2-908EBFAB5BB7}"/>
              </a:ext>
            </a:extLst>
          </p:cNvPr>
          <p:cNvSpPr txBox="1">
            <a:spLocks noChangeArrowheads="1"/>
          </p:cNvSpPr>
          <p:nvPr/>
        </p:nvSpPr>
        <p:spPr bwMode="auto">
          <a:xfrm>
            <a:off x="1371600" y="4267200"/>
            <a:ext cx="3057525" cy="2154238"/>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Morning-Glory Disc</a:t>
            </a:r>
          </a:p>
          <a:p>
            <a:pPr eaLnBrk="1" hangingPunct="1">
              <a:spcBef>
                <a:spcPct val="0"/>
              </a:spcBef>
              <a:buClrTx/>
              <a:buSzTx/>
              <a:buFontTx/>
              <a:buNone/>
            </a:pPr>
            <a:r>
              <a:rPr lang="en-US" altLang="en-US" sz="1200"/>
              <a:t>--DFE reveals:</a:t>
            </a:r>
          </a:p>
          <a:p>
            <a:pPr eaLnBrk="1" hangingPunct="1">
              <a:spcBef>
                <a:spcPct val="0"/>
              </a:spcBef>
              <a:buClrTx/>
              <a:buSzTx/>
              <a:buFontTx/>
              <a:buNone/>
            </a:pPr>
            <a:r>
              <a:rPr lang="en-US" altLang="en-US" sz="1200"/>
              <a:t>  1) A funnel-shaped…</a:t>
            </a:r>
            <a:r>
              <a:rPr lang="en-US" altLang="en-US" sz="1200" b="1">
                <a:solidFill>
                  <a:srgbClr val="0000FF"/>
                </a:solidFill>
              </a:rPr>
              <a:t>excavation</a:t>
            </a:r>
            <a:endParaRPr lang="en-US" altLang="en-US" sz="1200"/>
          </a:p>
          <a:p>
            <a:pPr eaLnBrk="1" hangingPunct="1">
              <a:spcBef>
                <a:spcPct val="0"/>
              </a:spcBef>
              <a:buClrTx/>
              <a:buSzTx/>
              <a:buFontTx/>
              <a:buNone/>
            </a:pPr>
            <a:r>
              <a:rPr lang="en-US" altLang="en-US" sz="1200"/>
              <a:t>  2) Number of vessels crossing the rim</a:t>
            </a:r>
          </a:p>
          <a:p>
            <a:pPr eaLnBrk="1" hangingPunct="1">
              <a:spcBef>
                <a:spcPct val="0"/>
              </a:spcBef>
              <a:buClrTx/>
              <a:buSzTx/>
              <a:buFontTx/>
              <a:buNone/>
            </a:pPr>
            <a:r>
              <a:rPr lang="en-US" altLang="en-US" sz="1200"/>
              <a:t>    seems abnormally…</a:t>
            </a:r>
            <a:r>
              <a:rPr lang="en-US" altLang="en-US" sz="1200" b="1">
                <a:solidFill>
                  <a:srgbClr val="0000FF"/>
                </a:solidFill>
              </a:rPr>
              <a:t>high</a:t>
            </a:r>
            <a:r>
              <a:rPr lang="en-US" altLang="en-US" sz="1200"/>
              <a:t> </a:t>
            </a:r>
            <a:endParaRPr lang="en-US" altLang="en-US" sz="1200" b="1">
              <a:solidFill>
                <a:srgbClr val="0000FF"/>
              </a:solidFill>
            </a:endParaRPr>
          </a:p>
          <a:p>
            <a:pPr eaLnBrk="1" hangingPunct="1">
              <a:spcBef>
                <a:spcPct val="0"/>
              </a:spcBef>
              <a:buClrTx/>
              <a:buSzTx/>
              <a:buFontTx/>
              <a:buNone/>
            </a:pPr>
            <a:r>
              <a:rPr lang="en-US" altLang="en-US" sz="1200"/>
              <a:t>--Tissue is…</a:t>
            </a:r>
            <a:r>
              <a:rPr lang="en-US" altLang="en-US" sz="1200" b="1">
                <a:solidFill>
                  <a:srgbClr val="0000FF"/>
                </a:solidFill>
              </a:rPr>
              <a:t>contractile</a:t>
            </a:r>
            <a:r>
              <a:rPr lang="en-US" altLang="en-US" sz="1200"/>
              <a:t>, so cup seems</a:t>
            </a:r>
          </a:p>
          <a:p>
            <a:pPr eaLnBrk="1" hangingPunct="1">
              <a:spcBef>
                <a:spcPct val="0"/>
              </a:spcBef>
              <a:buClrTx/>
              <a:buSzTx/>
              <a:buFontTx/>
              <a:buNone/>
            </a:pPr>
            <a:r>
              <a:rPr lang="en-US" altLang="en-US" sz="1200"/>
              <a:t>  to…</a:t>
            </a:r>
            <a:r>
              <a:rPr lang="en-US" altLang="en-US" sz="1200" b="1">
                <a:solidFill>
                  <a:srgbClr val="0000FF"/>
                </a:solidFill>
              </a:rPr>
              <a:t>open </a:t>
            </a:r>
            <a:r>
              <a:rPr lang="en-US" altLang="en-US" sz="1200">
                <a:solidFill>
                  <a:srgbClr val="0000FF"/>
                </a:solidFill>
              </a:rPr>
              <a:t>and</a:t>
            </a:r>
            <a:r>
              <a:rPr lang="en-US" altLang="en-US" sz="1200" b="1">
                <a:solidFill>
                  <a:srgbClr val="0000FF"/>
                </a:solidFill>
              </a:rPr>
              <a:t> close</a:t>
            </a:r>
            <a:r>
              <a:rPr lang="en-US" altLang="en-US" sz="1200"/>
              <a:t> (like its namesake,  </a:t>
            </a:r>
          </a:p>
          <a:p>
            <a:pPr eaLnBrk="1" hangingPunct="1">
              <a:spcBef>
                <a:spcPct val="0"/>
              </a:spcBef>
              <a:buClrTx/>
              <a:buSzTx/>
              <a:buFontTx/>
              <a:buNone/>
            </a:pPr>
            <a:r>
              <a:rPr lang="en-US" altLang="en-US" sz="1200"/>
              <a:t>  the morning-glory flower)</a:t>
            </a:r>
          </a:p>
          <a:p>
            <a:pPr eaLnBrk="1" hangingPunct="1">
              <a:spcBef>
                <a:spcPct val="0"/>
              </a:spcBef>
              <a:buClrTx/>
              <a:buSzTx/>
              <a:buFontTx/>
              <a:buNone/>
            </a:pPr>
            <a:r>
              <a:rPr lang="en-US" altLang="en-US" sz="1200"/>
              <a:t>--VA usually…</a:t>
            </a:r>
            <a:r>
              <a:rPr lang="en-US" altLang="en-US" sz="1200" b="1">
                <a:solidFill>
                  <a:srgbClr val="0000FF"/>
                </a:solidFill>
              </a:rPr>
              <a:t>20/200</a:t>
            </a:r>
            <a:r>
              <a:rPr lang="en-US" altLang="en-US" sz="1200"/>
              <a:t>, but can be…</a:t>
            </a:r>
          </a:p>
          <a:p>
            <a:pPr eaLnBrk="1" hangingPunct="1">
              <a:spcBef>
                <a:spcPct val="0"/>
              </a:spcBef>
              <a:buClrTx/>
              <a:buSzTx/>
              <a:buFontTx/>
              <a:buNone/>
            </a:pPr>
            <a:r>
              <a:rPr lang="en-US" altLang="en-US" sz="1200"/>
              <a:t>   </a:t>
            </a:r>
            <a:r>
              <a:rPr lang="en-US" altLang="en-US" sz="1200" b="1">
                <a:solidFill>
                  <a:srgbClr val="0000FF"/>
                </a:solidFill>
              </a:rPr>
              <a:t>20/20&lt;-&gt;NLP</a:t>
            </a:r>
          </a:p>
          <a:p>
            <a:pPr eaLnBrk="1" hangingPunct="1">
              <a:spcBef>
                <a:spcPct val="0"/>
              </a:spcBef>
              <a:buClrTx/>
              <a:buSzTx/>
              <a:buFontTx/>
              <a:buNone/>
            </a:pPr>
            <a:r>
              <a:rPr lang="en-US" altLang="en-US" sz="1200"/>
              <a:t>--1/3 develop…</a:t>
            </a:r>
            <a:r>
              <a:rPr lang="en-US" altLang="en-US" sz="1200" b="1">
                <a:solidFill>
                  <a:srgbClr val="CCECFF"/>
                </a:solidFill>
              </a:rPr>
              <a:t>serous</a:t>
            </a:r>
            <a:r>
              <a:rPr lang="en-US" altLang="en-US" sz="1200" b="1">
                <a:solidFill>
                  <a:srgbClr val="0000FF"/>
                </a:solidFill>
              </a:rPr>
              <a:t> </a:t>
            </a:r>
            <a:r>
              <a:rPr lang="en-US" altLang="en-US" sz="1200" b="1">
                <a:solidFill>
                  <a:srgbClr val="CCECFF"/>
                </a:solidFill>
              </a:rPr>
              <a:t>RD</a:t>
            </a:r>
          </a:p>
        </p:txBody>
      </p:sp>
      <p:sp>
        <p:nvSpPr>
          <p:cNvPr id="62467" name="Text Box 3">
            <a:extLst>
              <a:ext uri="{FF2B5EF4-FFF2-40B4-BE49-F238E27FC236}">
                <a16:creationId xmlns:a16="http://schemas.microsoft.com/office/drawing/2014/main" id="{9C4DDB2E-0D01-42BB-B422-8042C22CFFC9}"/>
              </a:ext>
            </a:extLst>
          </p:cNvPr>
          <p:cNvSpPr txBox="1">
            <a:spLocks noChangeArrowheads="1"/>
          </p:cNvSpPr>
          <p:nvPr/>
        </p:nvSpPr>
        <p:spPr bwMode="auto">
          <a:xfrm>
            <a:off x="793750" y="3505200"/>
            <a:ext cx="2254250" cy="669925"/>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Optic Pit/Hole</a:t>
            </a:r>
          </a:p>
          <a:p>
            <a:pPr eaLnBrk="1" hangingPunct="1">
              <a:spcBef>
                <a:spcPct val="0"/>
              </a:spcBef>
              <a:buClrTx/>
              <a:buSzTx/>
              <a:buFontTx/>
              <a:buNone/>
            </a:pPr>
            <a:r>
              <a:rPr lang="en-US" altLang="en-US" sz="1200"/>
              <a:t>--Associated with…</a:t>
            </a:r>
            <a:r>
              <a:rPr lang="en-US" altLang="en-US" sz="1200" b="1">
                <a:solidFill>
                  <a:srgbClr val="0000FF"/>
                </a:solidFill>
              </a:rPr>
              <a:t>serous RD</a:t>
            </a:r>
          </a:p>
          <a:p>
            <a:pPr eaLnBrk="1" hangingPunct="1">
              <a:spcBef>
                <a:spcPct val="0"/>
              </a:spcBef>
              <a:buClrTx/>
              <a:buSzTx/>
              <a:buFontTx/>
              <a:buNone/>
            </a:pPr>
            <a:r>
              <a:rPr lang="en-US" altLang="en-US" sz="1200" b="1">
                <a:solidFill>
                  <a:srgbClr val="0000FF"/>
                </a:solidFill>
              </a:rPr>
              <a:t>  in adulthood</a:t>
            </a:r>
          </a:p>
        </p:txBody>
      </p:sp>
      <p:sp>
        <p:nvSpPr>
          <p:cNvPr id="62468" name="Line 4">
            <a:extLst>
              <a:ext uri="{FF2B5EF4-FFF2-40B4-BE49-F238E27FC236}">
                <a16:creationId xmlns:a16="http://schemas.microsoft.com/office/drawing/2014/main" id="{621C1BB7-B81B-484C-AC8E-B16B33DC9A9D}"/>
              </a:ext>
            </a:extLst>
          </p:cNvPr>
          <p:cNvSpPr>
            <a:spLocks noChangeShapeType="1"/>
          </p:cNvSpPr>
          <p:nvPr/>
        </p:nvSpPr>
        <p:spPr bwMode="auto">
          <a:xfrm flipH="1">
            <a:off x="1600200" y="2057400"/>
            <a:ext cx="1524000" cy="3810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2469" name="Text Box 6">
            <a:extLst>
              <a:ext uri="{FF2B5EF4-FFF2-40B4-BE49-F238E27FC236}">
                <a16:creationId xmlns:a16="http://schemas.microsoft.com/office/drawing/2014/main" id="{6767E40E-AC86-4BB8-B866-E894C86507B3}"/>
              </a:ext>
            </a:extLst>
          </p:cNvPr>
          <p:cNvSpPr txBox="1">
            <a:spLocks noChangeArrowheads="1"/>
          </p:cNvSpPr>
          <p:nvPr/>
        </p:nvSpPr>
        <p:spPr bwMode="auto">
          <a:xfrm>
            <a:off x="1357313" y="1524000"/>
            <a:ext cx="3511550" cy="4540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1400" i="1">
                <a:solidFill>
                  <a:srgbClr val="0000FF"/>
                </a:solidFill>
              </a:rPr>
              <a:t>These three are all secondary to abnormal</a:t>
            </a:r>
          </a:p>
          <a:p>
            <a:pPr algn="ctr" eaLnBrk="1" hangingPunct="1">
              <a:lnSpc>
                <a:spcPct val="85000"/>
              </a:lnSpc>
              <a:spcBef>
                <a:spcPct val="0"/>
              </a:spcBef>
              <a:buClrTx/>
              <a:buSzTx/>
              <a:buFontTx/>
              <a:buNone/>
            </a:pPr>
            <a:r>
              <a:rPr lang="en-US" altLang="en-US" sz="1400" i="1">
                <a:solidFill>
                  <a:srgbClr val="0000FF"/>
                </a:solidFill>
              </a:rPr>
              <a:t>closure of the embryonic optic fissure</a:t>
            </a:r>
          </a:p>
        </p:txBody>
      </p:sp>
      <p:sp>
        <p:nvSpPr>
          <p:cNvPr id="62470" name="Text Box 7">
            <a:extLst>
              <a:ext uri="{FF2B5EF4-FFF2-40B4-BE49-F238E27FC236}">
                <a16:creationId xmlns:a16="http://schemas.microsoft.com/office/drawing/2014/main" id="{F2022E11-4E3A-4CF8-8090-F58278360138}"/>
              </a:ext>
            </a:extLst>
          </p:cNvPr>
          <p:cNvSpPr txBox="1">
            <a:spLocks noChangeArrowheads="1"/>
          </p:cNvSpPr>
          <p:nvPr/>
        </p:nvSpPr>
        <p:spPr bwMode="auto">
          <a:xfrm>
            <a:off x="76200" y="2514600"/>
            <a:ext cx="2757488" cy="852488"/>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Optic Nerve Coloboma</a:t>
            </a:r>
          </a:p>
          <a:p>
            <a:pPr eaLnBrk="1" hangingPunct="1">
              <a:spcBef>
                <a:spcPct val="0"/>
              </a:spcBef>
              <a:buClrTx/>
              <a:buSzTx/>
              <a:buFontTx/>
              <a:buNone/>
            </a:pPr>
            <a:r>
              <a:rPr lang="en-US" altLang="en-US" sz="1200"/>
              <a:t>1) May resemble…</a:t>
            </a:r>
            <a:r>
              <a:rPr lang="en-US" altLang="en-US" sz="1200" b="1">
                <a:solidFill>
                  <a:srgbClr val="0000FF"/>
                </a:solidFill>
              </a:rPr>
              <a:t>deep cupping</a:t>
            </a:r>
          </a:p>
          <a:p>
            <a:pPr eaLnBrk="1" hangingPunct="1">
              <a:spcBef>
                <a:spcPct val="0"/>
              </a:spcBef>
              <a:buClrTx/>
              <a:buSzTx/>
              <a:buFontTx/>
              <a:buNone/>
            </a:pPr>
            <a:r>
              <a:rPr lang="en-US" altLang="en-US" sz="1200"/>
              <a:t>2) Can be…</a:t>
            </a:r>
            <a:r>
              <a:rPr lang="en-US" altLang="en-US" sz="1200" b="1">
                <a:solidFill>
                  <a:srgbClr val="0000FF"/>
                </a:solidFill>
              </a:rPr>
              <a:t>bilateral, asymmetric</a:t>
            </a:r>
          </a:p>
          <a:p>
            <a:pPr eaLnBrk="1" hangingPunct="1">
              <a:spcBef>
                <a:spcPct val="0"/>
              </a:spcBef>
              <a:buClrTx/>
              <a:buSzTx/>
              <a:buFontTx/>
              <a:buNone/>
            </a:pPr>
            <a:r>
              <a:rPr lang="en-US" altLang="en-US" sz="1200"/>
              <a:t>3) Part of the…</a:t>
            </a:r>
            <a:r>
              <a:rPr lang="en-US" altLang="en-US" sz="1200" b="1">
                <a:solidFill>
                  <a:srgbClr val="0000FF"/>
                </a:solidFill>
              </a:rPr>
              <a:t>CHARGE association</a:t>
            </a:r>
          </a:p>
        </p:txBody>
      </p:sp>
      <p:sp>
        <p:nvSpPr>
          <p:cNvPr id="62471" name="Line 8">
            <a:extLst>
              <a:ext uri="{FF2B5EF4-FFF2-40B4-BE49-F238E27FC236}">
                <a16:creationId xmlns:a16="http://schemas.microsoft.com/office/drawing/2014/main" id="{A9082D6E-5368-4085-94FD-A62B92E459B3}"/>
              </a:ext>
            </a:extLst>
          </p:cNvPr>
          <p:cNvSpPr>
            <a:spLocks noChangeShapeType="1"/>
          </p:cNvSpPr>
          <p:nvPr/>
        </p:nvSpPr>
        <p:spPr bwMode="auto">
          <a:xfrm flipH="1">
            <a:off x="2971800" y="2057400"/>
            <a:ext cx="152400" cy="14478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2472" name="Text Box 9">
            <a:extLst>
              <a:ext uri="{FF2B5EF4-FFF2-40B4-BE49-F238E27FC236}">
                <a16:creationId xmlns:a16="http://schemas.microsoft.com/office/drawing/2014/main" id="{34C7E9CD-5674-4924-972E-A3B81721E2A6}"/>
              </a:ext>
            </a:extLst>
          </p:cNvPr>
          <p:cNvSpPr txBox="1">
            <a:spLocks noChangeArrowheads="1"/>
          </p:cNvSpPr>
          <p:nvPr/>
        </p:nvSpPr>
        <p:spPr bwMode="auto">
          <a:xfrm>
            <a:off x="1371600" y="4267200"/>
            <a:ext cx="3028950" cy="2130425"/>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Morning-Glory Disc</a:t>
            </a:r>
          </a:p>
          <a:p>
            <a:pPr eaLnBrk="1" hangingPunct="1">
              <a:spcBef>
                <a:spcPct val="0"/>
              </a:spcBef>
              <a:buClrTx/>
              <a:buSzTx/>
              <a:buFontTx/>
              <a:buNone/>
            </a:pPr>
            <a:r>
              <a:rPr lang="en-US" altLang="en-US" sz="1200"/>
              <a:t>--DFE reveals:</a:t>
            </a:r>
          </a:p>
          <a:p>
            <a:pPr eaLnBrk="1" hangingPunct="1">
              <a:spcBef>
                <a:spcPct val="0"/>
              </a:spcBef>
              <a:buClrTx/>
              <a:buSzTx/>
              <a:buFontTx/>
              <a:buNone/>
            </a:pPr>
            <a:r>
              <a:rPr lang="en-US" altLang="en-US" sz="1200"/>
              <a:t>  1) A funnel-shaped…</a:t>
            </a:r>
            <a:r>
              <a:rPr lang="en-US" altLang="en-US" sz="1200" b="1">
                <a:solidFill>
                  <a:srgbClr val="0000FF"/>
                </a:solidFill>
              </a:rPr>
              <a:t>excavation</a:t>
            </a:r>
            <a:endParaRPr lang="en-US" altLang="en-US" sz="1200"/>
          </a:p>
          <a:p>
            <a:pPr eaLnBrk="1" hangingPunct="1">
              <a:spcBef>
                <a:spcPct val="0"/>
              </a:spcBef>
              <a:buClrTx/>
              <a:buSzTx/>
              <a:buFontTx/>
              <a:buNone/>
            </a:pPr>
            <a:r>
              <a:rPr lang="en-US" altLang="en-US" sz="1200"/>
              <a:t>  2) Number of vessels crossing the rim</a:t>
            </a:r>
          </a:p>
          <a:p>
            <a:pPr eaLnBrk="1" hangingPunct="1">
              <a:spcBef>
                <a:spcPct val="0"/>
              </a:spcBef>
              <a:buClrTx/>
              <a:buSzTx/>
              <a:buFontTx/>
              <a:buNone/>
            </a:pPr>
            <a:r>
              <a:rPr lang="en-US" altLang="en-US" sz="1200"/>
              <a:t>    seems abnormally…</a:t>
            </a:r>
            <a:r>
              <a:rPr lang="en-US" altLang="en-US" sz="1200" b="1">
                <a:solidFill>
                  <a:srgbClr val="0000FF"/>
                </a:solidFill>
              </a:rPr>
              <a:t>high</a:t>
            </a:r>
            <a:r>
              <a:rPr lang="en-US" altLang="en-US" sz="1200"/>
              <a:t> </a:t>
            </a:r>
            <a:endParaRPr lang="en-US" altLang="en-US" sz="1200" b="1">
              <a:solidFill>
                <a:srgbClr val="0000FF"/>
              </a:solidFill>
            </a:endParaRPr>
          </a:p>
          <a:p>
            <a:pPr eaLnBrk="1" hangingPunct="1">
              <a:spcBef>
                <a:spcPct val="0"/>
              </a:spcBef>
              <a:buClrTx/>
              <a:buSzTx/>
              <a:buFontTx/>
              <a:buNone/>
            </a:pPr>
            <a:r>
              <a:rPr lang="en-US" altLang="en-US" sz="1200"/>
              <a:t>--Tissue is…</a:t>
            </a:r>
            <a:r>
              <a:rPr lang="en-US" altLang="en-US" sz="1200" b="1">
                <a:solidFill>
                  <a:srgbClr val="0000FF"/>
                </a:solidFill>
              </a:rPr>
              <a:t>contractile</a:t>
            </a:r>
            <a:r>
              <a:rPr lang="en-US" altLang="en-US" sz="1200"/>
              <a:t>, so cup seems</a:t>
            </a:r>
          </a:p>
          <a:p>
            <a:pPr eaLnBrk="1" hangingPunct="1">
              <a:spcBef>
                <a:spcPct val="0"/>
              </a:spcBef>
              <a:buClrTx/>
              <a:buSzTx/>
              <a:buFontTx/>
              <a:buNone/>
            </a:pPr>
            <a:r>
              <a:rPr lang="en-US" altLang="en-US" sz="1200"/>
              <a:t>  to…</a:t>
            </a:r>
            <a:r>
              <a:rPr lang="en-US" altLang="en-US" sz="1200" b="1">
                <a:solidFill>
                  <a:srgbClr val="0000FF"/>
                </a:solidFill>
              </a:rPr>
              <a:t>open </a:t>
            </a:r>
            <a:r>
              <a:rPr lang="en-US" altLang="en-US" sz="1200">
                <a:solidFill>
                  <a:srgbClr val="0000FF"/>
                </a:solidFill>
              </a:rPr>
              <a:t>and</a:t>
            </a:r>
            <a:r>
              <a:rPr lang="en-US" altLang="en-US" sz="1200" b="1">
                <a:solidFill>
                  <a:srgbClr val="0000FF"/>
                </a:solidFill>
              </a:rPr>
              <a:t> close</a:t>
            </a:r>
            <a:r>
              <a:rPr lang="en-US" altLang="en-US" sz="1200"/>
              <a:t> (like its namesake,  </a:t>
            </a:r>
          </a:p>
          <a:p>
            <a:pPr eaLnBrk="1" hangingPunct="1">
              <a:spcBef>
                <a:spcPct val="0"/>
              </a:spcBef>
              <a:buClrTx/>
              <a:buSzTx/>
              <a:buFontTx/>
              <a:buNone/>
            </a:pPr>
            <a:r>
              <a:rPr lang="en-US" altLang="en-US" sz="1200"/>
              <a:t>  the morning-glory flower)</a:t>
            </a:r>
          </a:p>
          <a:p>
            <a:pPr eaLnBrk="1" hangingPunct="1">
              <a:spcBef>
                <a:spcPct val="0"/>
              </a:spcBef>
              <a:buClrTx/>
              <a:buSzTx/>
              <a:buFontTx/>
              <a:buNone/>
            </a:pPr>
            <a:r>
              <a:rPr lang="en-US" altLang="en-US" sz="1200"/>
              <a:t>--VA usually…</a:t>
            </a:r>
            <a:r>
              <a:rPr lang="en-US" altLang="en-US" sz="1200" b="1">
                <a:solidFill>
                  <a:srgbClr val="0000FF"/>
                </a:solidFill>
              </a:rPr>
              <a:t>20/200</a:t>
            </a:r>
            <a:r>
              <a:rPr lang="en-US" altLang="en-US" sz="1200"/>
              <a:t>, but can be…</a:t>
            </a:r>
          </a:p>
          <a:p>
            <a:pPr eaLnBrk="1" hangingPunct="1">
              <a:spcBef>
                <a:spcPct val="0"/>
              </a:spcBef>
              <a:buClrTx/>
              <a:buSzTx/>
              <a:buFontTx/>
              <a:buNone/>
            </a:pPr>
            <a:r>
              <a:rPr lang="en-US" altLang="en-US" sz="1200"/>
              <a:t>   </a:t>
            </a:r>
            <a:r>
              <a:rPr lang="en-US" altLang="en-US" sz="1200" b="1">
                <a:solidFill>
                  <a:srgbClr val="0000FF"/>
                </a:solidFill>
              </a:rPr>
              <a:t>20/20&lt;-&gt;NLP</a:t>
            </a:r>
          </a:p>
          <a:p>
            <a:pPr eaLnBrk="1" hangingPunct="1">
              <a:spcBef>
                <a:spcPct val="0"/>
              </a:spcBef>
              <a:buClrTx/>
              <a:buSzTx/>
              <a:buFontTx/>
              <a:buNone/>
            </a:pPr>
            <a:r>
              <a:rPr lang="en-US" altLang="en-US" sz="1200"/>
              <a:t>--1/3 develop…</a:t>
            </a:r>
            <a:r>
              <a:rPr lang="en-US" altLang="en-US" sz="1200" b="1">
                <a:solidFill>
                  <a:srgbClr val="0000FF"/>
                </a:solidFill>
              </a:rPr>
              <a:t>serous RD</a:t>
            </a:r>
          </a:p>
        </p:txBody>
      </p:sp>
      <p:sp>
        <p:nvSpPr>
          <p:cNvPr id="62473" name="Text Box 10">
            <a:extLst>
              <a:ext uri="{FF2B5EF4-FFF2-40B4-BE49-F238E27FC236}">
                <a16:creationId xmlns:a16="http://schemas.microsoft.com/office/drawing/2014/main" id="{53A27261-5298-4B3B-BAB1-ED3070042290}"/>
              </a:ext>
            </a:extLst>
          </p:cNvPr>
          <p:cNvSpPr txBox="1">
            <a:spLocks noChangeArrowheads="1"/>
          </p:cNvSpPr>
          <p:nvPr/>
        </p:nvSpPr>
        <p:spPr bwMode="auto">
          <a:xfrm>
            <a:off x="5410200" y="1687513"/>
            <a:ext cx="3606800" cy="669925"/>
          </a:xfrm>
          <a:prstGeom prst="rect">
            <a:avLst/>
          </a:prstGeom>
          <a:solidFill>
            <a:srgbClr val="FFFF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Megalopapilla</a:t>
            </a:r>
          </a:p>
          <a:p>
            <a:pPr eaLnBrk="1" hangingPunct="1">
              <a:spcBef>
                <a:spcPct val="0"/>
              </a:spcBef>
              <a:buClrTx/>
              <a:buSzTx/>
              <a:buFontTx/>
              <a:buNone/>
            </a:pPr>
            <a:r>
              <a:rPr lang="en-US" altLang="en-US" sz="1200"/>
              <a:t>1) Abnormally large diameter of…</a:t>
            </a:r>
            <a:r>
              <a:rPr lang="en-US" altLang="en-US" sz="1200" b="1">
                <a:solidFill>
                  <a:srgbClr val="0000FF"/>
                </a:solidFill>
              </a:rPr>
              <a:t>disc </a:t>
            </a:r>
            <a:r>
              <a:rPr lang="en-US" altLang="en-US" sz="1200">
                <a:solidFill>
                  <a:srgbClr val="0000FF"/>
                </a:solidFill>
              </a:rPr>
              <a:t>and</a:t>
            </a:r>
            <a:r>
              <a:rPr lang="en-US" altLang="en-US" sz="1200" b="1">
                <a:solidFill>
                  <a:srgbClr val="0000FF"/>
                </a:solidFill>
              </a:rPr>
              <a:t> cup</a:t>
            </a:r>
          </a:p>
          <a:p>
            <a:pPr eaLnBrk="1" hangingPunct="1">
              <a:spcBef>
                <a:spcPct val="0"/>
              </a:spcBef>
              <a:buClrTx/>
              <a:buSzTx/>
              <a:buFontTx/>
              <a:buNone/>
            </a:pPr>
            <a:r>
              <a:rPr lang="en-US" altLang="en-US" sz="1200"/>
              <a:t>2) VF testing may reveal an…</a:t>
            </a:r>
            <a:r>
              <a:rPr lang="en-US" altLang="en-US" sz="1200" b="1">
                <a:solidFill>
                  <a:srgbClr val="0000FF"/>
                </a:solidFill>
              </a:rPr>
              <a:t>enlarged blind spot</a:t>
            </a:r>
          </a:p>
        </p:txBody>
      </p:sp>
      <p:sp>
        <p:nvSpPr>
          <p:cNvPr id="62474" name="Text Box 11">
            <a:extLst>
              <a:ext uri="{FF2B5EF4-FFF2-40B4-BE49-F238E27FC236}">
                <a16:creationId xmlns:a16="http://schemas.microsoft.com/office/drawing/2014/main" id="{D0CCC2F2-7093-4038-B0A1-B2B5180B01C3}"/>
              </a:ext>
            </a:extLst>
          </p:cNvPr>
          <p:cNvSpPr txBox="1">
            <a:spLocks noChangeArrowheads="1"/>
          </p:cNvSpPr>
          <p:nvPr/>
        </p:nvSpPr>
        <p:spPr bwMode="auto">
          <a:xfrm>
            <a:off x="4648200" y="2576513"/>
            <a:ext cx="3522663" cy="862012"/>
          </a:xfrm>
          <a:prstGeom prst="rect">
            <a:avLst/>
          </a:prstGeom>
          <a:solidFill>
            <a:srgbClr val="FFC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Myelinated RNFL</a:t>
            </a:r>
          </a:p>
          <a:p>
            <a:pPr eaLnBrk="1" hangingPunct="1">
              <a:spcBef>
                <a:spcPct val="0"/>
              </a:spcBef>
              <a:buClrTx/>
              <a:buSzTx/>
              <a:buFontTx/>
              <a:buNone/>
            </a:pPr>
            <a:r>
              <a:rPr lang="en-US" altLang="en-US" sz="1200"/>
              <a:t>1) Myelin normally ends at the…</a:t>
            </a:r>
            <a:r>
              <a:rPr lang="en-US" altLang="en-US" sz="1200" b="1">
                <a:solidFill>
                  <a:srgbClr val="0000FF"/>
                </a:solidFill>
              </a:rPr>
              <a:t>lamina cribrosa</a:t>
            </a:r>
          </a:p>
          <a:p>
            <a:pPr eaLnBrk="1" hangingPunct="1">
              <a:spcBef>
                <a:spcPct val="0"/>
              </a:spcBef>
              <a:buClrTx/>
              <a:buSzTx/>
              <a:buFontTx/>
              <a:buNone/>
            </a:pPr>
            <a:r>
              <a:rPr lang="en-US" altLang="en-US" sz="1200"/>
              <a:t>2) Can be…</a:t>
            </a:r>
            <a:r>
              <a:rPr lang="en-US" altLang="en-US" sz="1200" b="1">
                <a:solidFill>
                  <a:srgbClr val="0000FF"/>
                </a:solidFill>
              </a:rPr>
              <a:t>patchy</a:t>
            </a:r>
            <a:r>
              <a:rPr lang="en-US" altLang="en-US" sz="1200"/>
              <a:t> </a:t>
            </a:r>
            <a:r>
              <a:rPr lang="en-US" altLang="en-US" sz="1200">
                <a:solidFill>
                  <a:srgbClr val="0000FF"/>
                </a:solidFill>
              </a:rPr>
              <a:t>and</a:t>
            </a:r>
            <a:r>
              <a:rPr lang="en-US" altLang="en-US" sz="1200"/>
              <a:t> </a:t>
            </a:r>
            <a:r>
              <a:rPr lang="en-US" altLang="en-US" sz="1200" b="1">
                <a:solidFill>
                  <a:srgbClr val="0000FF"/>
                </a:solidFill>
              </a:rPr>
              <a:t>discontinuous</a:t>
            </a:r>
          </a:p>
          <a:p>
            <a:pPr eaLnBrk="1" hangingPunct="1">
              <a:spcBef>
                <a:spcPct val="0"/>
              </a:spcBef>
              <a:buClrTx/>
              <a:buSzTx/>
              <a:buFontTx/>
              <a:buNone/>
            </a:pPr>
            <a:r>
              <a:rPr lang="en-US" altLang="en-US" sz="1200"/>
              <a:t>3) Corresponding VF has an…</a:t>
            </a:r>
            <a:r>
              <a:rPr lang="en-US" altLang="en-US" sz="1200" b="1">
                <a:solidFill>
                  <a:srgbClr val="0000FF"/>
                </a:solidFill>
              </a:rPr>
              <a:t>absolute</a:t>
            </a:r>
            <a:r>
              <a:rPr lang="en-US" altLang="en-US" sz="1200"/>
              <a:t> scotoma</a:t>
            </a:r>
          </a:p>
        </p:txBody>
      </p:sp>
      <p:sp>
        <p:nvSpPr>
          <p:cNvPr id="62475" name="Text Box 12">
            <a:extLst>
              <a:ext uri="{FF2B5EF4-FFF2-40B4-BE49-F238E27FC236}">
                <a16:creationId xmlns:a16="http://schemas.microsoft.com/office/drawing/2014/main" id="{129ED2A8-5269-4AEF-B974-F6C14D52C85B}"/>
              </a:ext>
            </a:extLst>
          </p:cNvPr>
          <p:cNvSpPr txBox="1">
            <a:spLocks noChangeArrowheads="1"/>
          </p:cNvSpPr>
          <p:nvPr/>
        </p:nvSpPr>
        <p:spPr bwMode="auto">
          <a:xfrm>
            <a:off x="5257800" y="3760788"/>
            <a:ext cx="3424238" cy="1231900"/>
          </a:xfrm>
          <a:prstGeom prst="rect">
            <a:avLst/>
          </a:prstGeom>
          <a:solidFill>
            <a:srgbClr val="CCFF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dirty="0"/>
              <a:t>Optic Nerve Hypoplasia</a:t>
            </a:r>
          </a:p>
          <a:p>
            <a:pPr eaLnBrk="1" hangingPunct="1">
              <a:spcBef>
                <a:spcPct val="0"/>
              </a:spcBef>
              <a:buClrTx/>
              <a:buSzTx/>
              <a:buFontTx/>
              <a:buNone/>
            </a:pPr>
            <a:r>
              <a:rPr lang="en-US" altLang="en-US" sz="1200" dirty="0"/>
              <a:t>1) Abnormally low</a:t>
            </a:r>
            <a:r>
              <a:rPr lang="en-US" altLang="en-US" sz="1200" b="1" dirty="0">
                <a:solidFill>
                  <a:srgbClr val="0000FF"/>
                </a:solidFill>
              </a:rPr>
              <a:t> </a:t>
            </a:r>
            <a:r>
              <a:rPr lang="en-US" altLang="en-US" sz="1200" dirty="0"/>
              <a:t>number of…</a:t>
            </a:r>
            <a:r>
              <a:rPr lang="en-US" altLang="en-US" sz="1200" b="1" dirty="0">
                <a:solidFill>
                  <a:srgbClr val="0000FF"/>
                </a:solidFill>
              </a:rPr>
              <a:t>axons</a:t>
            </a:r>
          </a:p>
          <a:p>
            <a:pPr eaLnBrk="1" hangingPunct="1">
              <a:spcBef>
                <a:spcPct val="0"/>
              </a:spcBef>
              <a:buClrTx/>
              <a:buSzTx/>
              <a:buFontTx/>
              <a:buNone/>
            </a:pPr>
            <a:r>
              <a:rPr lang="en-US" altLang="en-US" sz="1200" dirty="0"/>
              <a:t>2) DFE: Small pale disc with…</a:t>
            </a:r>
            <a:r>
              <a:rPr lang="en-US" altLang="en-US" sz="1200" b="1" dirty="0">
                <a:solidFill>
                  <a:srgbClr val="0000FF"/>
                </a:solidFill>
              </a:rPr>
              <a:t>double ring </a:t>
            </a:r>
            <a:r>
              <a:rPr lang="en-US" altLang="en-US" sz="1200" dirty="0"/>
              <a:t>sign</a:t>
            </a:r>
          </a:p>
          <a:p>
            <a:pPr eaLnBrk="1" hangingPunct="1">
              <a:spcBef>
                <a:spcPct val="0"/>
              </a:spcBef>
              <a:buClrTx/>
              <a:buSzTx/>
              <a:buFontTx/>
              <a:buNone/>
            </a:pPr>
            <a:r>
              <a:rPr lang="en-US" altLang="en-US" sz="1200" dirty="0"/>
              <a:t>3) VA…</a:t>
            </a:r>
            <a:r>
              <a:rPr lang="en-US" altLang="en-US" sz="1200" b="1" dirty="0">
                <a:solidFill>
                  <a:srgbClr val="0000FF"/>
                </a:solidFill>
              </a:rPr>
              <a:t>20/15&lt;-&gt;NLP</a:t>
            </a:r>
          </a:p>
          <a:p>
            <a:pPr eaLnBrk="1" hangingPunct="1">
              <a:spcBef>
                <a:spcPct val="0"/>
              </a:spcBef>
              <a:buClrTx/>
              <a:buSzTx/>
              <a:buFontTx/>
              <a:buNone/>
            </a:pPr>
            <a:r>
              <a:rPr lang="en-US" altLang="en-US" sz="1200" dirty="0"/>
              <a:t>4) VF defects…</a:t>
            </a:r>
            <a:r>
              <a:rPr lang="en-US" altLang="en-US" sz="1200" b="1" dirty="0">
                <a:solidFill>
                  <a:srgbClr val="0000FF"/>
                </a:solidFill>
              </a:rPr>
              <a:t>invariably present</a:t>
            </a:r>
          </a:p>
          <a:p>
            <a:pPr eaLnBrk="1" hangingPunct="1">
              <a:spcBef>
                <a:spcPct val="0"/>
              </a:spcBef>
              <a:buClrTx/>
              <a:buSzTx/>
              <a:buFontTx/>
              <a:buNone/>
            </a:pPr>
            <a:r>
              <a:rPr lang="en-US" altLang="en-US" sz="1200" dirty="0"/>
              <a:t>5) Remember the…</a:t>
            </a:r>
            <a:r>
              <a:rPr lang="en-US" altLang="en-US" sz="1200" b="1" dirty="0">
                <a:solidFill>
                  <a:srgbClr val="0000FF"/>
                </a:solidFill>
              </a:rPr>
              <a:t>4 D’s</a:t>
            </a:r>
            <a:r>
              <a:rPr lang="en-US" altLang="en-US" sz="1200" dirty="0"/>
              <a:t> </a:t>
            </a:r>
          </a:p>
        </p:txBody>
      </p:sp>
      <p:sp>
        <p:nvSpPr>
          <p:cNvPr id="62476" name="Text Box 13">
            <a:extLst>
              <a:ext uri="{FF2B5EF4-FFF2-40B4-BE49-F238E27FC236}">
                <a16:creationId xmlns:a16="http://schemas.microsoft.com/office/drawing/2014/main" id="{84FE8E5F-7ED4-4AF0-9BC1-0E6FC1EE3EC6}"/>
              </a:ext>
            </a:extLst>
          </p:cNvPr>
          <p:cNvSpPr txBox="1">
            <a:spLocks noChangeArrowheads="1"/>
          </p:cNvSpPr>
          <p:nvPr/>
        </p:nvSpPr>
        <p:spPr bwMode="auto">
          <a:xfrm>
            <a:off x="4800600" y="5257800"/>
            <a:ext cx="4294188" cy="1230313"/>
          </a:xfrm>
          <a:prstGeom prst="rect">
            <a:avLst/>
          </a:prstGeom>
          <a:solidFill>
            <a:srgbClr val="FFCC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dirty="0"/>
              <a:t>Tilted-Disc Syndrome</a:t>
            </a:r>
            <a:r>
              <a:rPr lang="en-US" altLang="en-US" sz="1400" dirty="0">
                <a:solidFill>
                  <a:srgbClr val="0000FF"/>
                </a:solidFill>
              </a:rPr>
              <a:t> </a:t>
            </a:r>
            <a:r>
              <a:rPr lang="en-US" altLang="en-US" sz="1400" dirty="0">
                <a:solidFill>
                  <a:srgbClr val="0000FF"/>
                </a:solidFill>
                <a:latin typeface="Segoe Script" panose="030B0504020000000003" pitchFamily="66" charset="0"/>
              </a:rPr>
              <a:t>aka…</a:t>
            </a:r>
            <a:r>
              <a:rPr lang="en-US" altLang="en-US" sz="1400" dirty="0" err="1">
                <a:solidFill>
                  <a:srgbClr val="0000FF"/>
                </a:solidFill>
                <a:latin typeface="Segoe Script" panose="030B0504020000000003" pitchFamily="66" charset="0"/>
              </a:rPr>
              <a:t>Fuch’s</a:t>
            </a:r>
            <a:r>
              <a:rPr lang="en-US" altLang="en-US" sz="1400" dirty="0">
                <a:solidFill>
                  <a:srgbClr val="0000FF"/>
                </a:solidFill>
                <a:latin typeface="Segoe Script" panose="030B0504020000000003" pitchFamily="66" charset="0"/>
              </a:rPr>
              <a:t> Coloboma</a:t>
            </a:r>
            <a:endParaRPr lang="en-US" altLang="en-US" sz="1400" b="1" dirty="0"/>
          </a:p>
          <a:p>
            <a:pPr eaLnBrk="1" hangingPunct="1">
              <a:spcBef>
                <a:spcPct val="0"/>
              </a:spcBef>
              <a:buClrTx/>
              <a:buSzTx/>
              <a:buFontTx/>
              <a:buNone/>
            </a:pPr>
            <a:r>
              <a:rPr lang="en-US" altLang="en-US" sz="1200" dirty="0"/>
              <a:t>1) Superior pole appears…</a:t>
            </a:r>
            <a:r>
              <a:rPr lang="en-US" altLang="en-US" sz="1200" b="1" dirty="0">
                <a:solidFill>
                  <a:srgbClr val="0000FF"/>
                </a:solidFill>
              </a:rPr>
              <a:t>elevated</a:t>
            </a:r>
            <a:r>
              <a:rPr lang="en-US" altLang="en-US" sz="1200" dirty="0"/>
              <a:t>, inferior…</a:t>
            </a:r>
            <a:r>
              <a:rPr lang="en-US" altLang="en-US" sz="1200" b="1" dirty="0">
                <a:solidFill>
                  <a:srgbClr val="0000FF"/>
                </a:solidFill>
              </a:rPr>
              <a:t>recessed</a:t>
            </a:r>
          </a:p>
          <a:p>
            <a:pPr eaLnBrk="1" hangingPunct="1">
              <a:spcBef>
                <a:spcPct val="0"/>
              </a:spcBef>
              <a:buClrTx/>
              <a:buSzTx/>
              <a:buFontTx/>
              <a:buNone/>
            </a:pPr>
            <a:r>
              <a:rPr lang="en-US" altLang="en-US" sz="1200" dirty="0"/>
              <a:t>2) Associated with…</a:t>
            </a:r>
            <a:r>
              <a:rPr lang="en-US" altLang="en-US" sz="1200" b="1" dirty="0">
                <a:solidFill>
                  <a:srgbClr val="0000FF"/>
                </a:solidFill>
              </a:rPr>
              <a:t>situs inversus</a:t>
            </a:r>
            <a:r>
              <a:rPr lang="en-US" altLang="en-US" sz="1200" dirty="0"/>
              <a:t> of retinal vessels</a:t>
            </a:r>
          </a:p>
          <a:p>
            <a:pPr eaLnBrk="1" hangingPunct="1">
              <a:spcBef>
                <a:spcPct val="0"/>
              </a:spcBef>
              <a:buClrTx/>
              <a:buSzTx/>
              <a:buFontTx/>
              <a:buNone/>
            </a:pPr>
            <a:r>
              <a:rPr lang="en-US" altLang="en-US" sz="1200" dirty="0"/>
              <a:t>3) </a:t>
            </a:r>
            <a:r>
              <a:rPr lang="en-US" altLang="en-US" sz="1200" dirty="0">
                <a:solidFill>
                  <a:srgbClr val="FFCC99"/>
                </a:solidFill>
              </a:rPr>
              <a:t>Fundus abnormality produces…</a:t>
            </a:r>
            <a:r>
              <a:rPr lang="en-US" altLang="en-US" sz="1200" b="1" dirty="0">
                <a:solidFill>
                  <a:srgbClr val="FFCC99"/>
                </a:solidFill>
              </a:rPr>
              <a:t>myopic astigmatism</a:t>
            </a:r>
          </a:p>
          <a:p>
            <a:pPr eaLnBrk="1" hangingPunct="1">
              <a:spcBef>
                <a:spcPct val="0"/>
              </a:spcBef>
              <a:buClrTx/>
              <a:buSzTx/>
              <a:buFontTx/>
              <a:buNone/>
            </a:pPr>
            <a:r>
              <a:rPr lang="en-US" altLang="en-US" sz="1200" dirty="0"/>
              <a:t>4) </a:t>
            </a:r>
            <a:r>
              <a:rPr lang="en-US" altLang="en-US" sz="1200" dirty="0">
                <a:solidFill>
                  <a:srgbClr val="FFCC99"/>
                </a:solidFill>
              </a:rPr>
              <a:t>VF testing reveals…</a:t>
            </a:r>
            <a:r>
              <a:rPr lang="en-US" altLang="en-US" sz="1200" b="1" dirty="0">
                <a:solidFill>
                  <a:srgbClr val="FFCC99"/>
                </a:solidFill>
              </a:rPr>
              <a:t>bitemporal hemianopia</a:t>
            </a:r>
            <a:r>
              <a:rPr lang="en-US" altLang="en-US" sz="1200" dirty="0">
                <a:solidFill>
                  <a:srgbClr val="FFCC99"/>
                </a:solidFill>
              </a:rPr>
              <a:t> that doesn’t</a:t>
            </a:r>
          </a:p>
          <a:p>
            <a:pPr eaLnBrk="1" hangingPunct="1">
              <a:spcBef>
                <a:spcPct val="0"/>
              </a:spcBef>
              <a:buClrTx/>
              <a:buSzTx/>
              <a:buFontTx/>
              <a:buNone/>
            </a:pPr>
            <a:r>
              <a:rPr lang="en-US" altLang="en-US" sz="1200" dirty="0">
                <a:solidFill>
                  <a:srgbClr val="FFCC99"/>
                </a:solidFill>
              </a:rPr>
              <a:t>   …</a:t>
            </a:r>
            <a:r>
              <a:rPr lang="en-US" altLang="en-US" sz="1200" b="1" dirty="0">
                <a:solidFill>
                  <a:srgbClr val="FFCC99"/>
                </a:solidFill>
              </a:rPr>
              <a:t>respect the vertical</a:t>
            </a:r>
            <a:r>
              <a:rPr lang="en-US" altLang="en-US" sz="1200" dirty="0">
                <a:solidFill>
                  <a:srgbClr val="FFCC99"/>
                </a:solidFill>
              </a:rPr>
              <a:t> and may…</a:t>
            </a:r>
            <a:r>
              <a:rPr lang="en-US" altLang="en-US" sz="1200" b="1" dirty="0">
                <a:solidFill>
                  <a:srgbClr val="FFCC99"/>
                </a:solidFill>
              </a:rPr>
              <a:t>resolve with refraction</a:t>
            </a:r>
          </a:p>
        </p:txBody>
      </p:sp>
      <p:sp>
        <p:nvSpPr>
          <p:cNvPr id="62477" name="Rectangle 14">
            <a:extLst>
              <a:ext uri="{FF2B5EF4-FFF2-40B4-BE49-F238E27FC236}">
                <a16:creationId xmlns:a16="http://schemas.microsoft.com/office/drawing/2014/main" id="{DC19E843-24B4-4EC9-8273-61A96B3F449B}"/>
              </a:ext>
            </a:extLst>
          </p:cNvPr>
          <p:cNvSpPr>
            <a:spLocks noChangeArrowheads="1"/>
          </p:cNvSpPr>
          <p:nvPr/>
        </p:nvSpPr>
        <p:spPr bwMode="auto">
          <a:xfrm>
            <a:off x="457200" y="122238"/>
            <a:ext cx="7543800" cy="8683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b"/>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ct val="85000"/>
              </a:lnSpc>
              <a:spcBef>
                <a:spcPct val="0"/>
              </a:spcBef>
              <a:buClrTx/>
              <a:buSzTx/>
              <a:buFontTx/>
              <a:buNone/>
            </a:pPr>
            <a:r>
              <a:rPr lang="en-US" altLang="en-US" sz="3200" b="1" dirty="0">
                <a:solidFill>
                  <a:schemeClr val="tx2"/>
                </a:solidFill>
              </a:rPr>
              <a:t>Developmental Abnormalities of the Optic Nerve Head</a:t>
            </a:r>
            <a:endParaRPr lang="en-US" altLang="en-US" sz="3200" dirty="0">
              <a:solidFill>
                <a:schemeClr val="tx2"/>
              </a:solidFill>
            </a:endParaRPr>
          </a:p>
        </p:txBody>
      </p:sp>
      <p:sp>
        <p:nvSpPr>
          <p:cNvPr id="62478" name="Slide Number Placeholder 1">
            <a:extLst>
              <a:ext uri="{FF2B5EF4-FFF2-40B4-BE49-F238E27FC236}">
                <a16:creationId xmlns:a16="http://schemas.microsoft.com/office/drawing/2014/main" id="{C222EBB5-F368-46BD-B1F9-533A2CDF8E1E}"/>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1663AA72-E1EC-4ACE-88F0-9BD5F9FB09F4}" type="slidenum">
              <a:rPr lang="en-US" altLang="en-US" sz="1000"/>
              <a:pPr>
                <a:spcBef>
                  <a:spcPct val="0"/>
                </a:spcBef>
                <a:buClrTx/>
                <a:buSzTx/>
                <a:buFontTx/>
                <a:buNone/>
              </a:pPr>
              <a:t>205</a:t>
            </a:fld>
            <a:endParaRPr lang="en-US" altLang="en-US" sz="1000"/>
          </a:p>
        </p:txBody>
      </p:sp>
      <p:sp>
        <p:nvSpPr>
          <p:cNvPr id="62479" name="Line 12">
            <a:extLst>
              <a:ext uri="{FF2B5EF4-FFF2-40B4-BE49-F238E27FC236}">
                <a16:creationId xmlns:a16="http://schemas.microsoft.com/office/drawing/2014/main" id="{BEE183E9-BFDD-43CB-A61C-DB73C8AB3899}"/>
              </a:ext>
            </a:extLst>
          </p:cNvPr>
          <p:cNvSpPr>
            <a:spLocks noChangeShapeType="1"/>
          </p:cNvSpPr>
          <p:nvPr/>
        </p:nvSpPr>
        <p:spPr bwMode="auto">
          <a:xfrm>
            <a:off x="3124200" y="2057400"/>
            <a:ext cx="381000" cy="22098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Tree>
  </p:cSld>
  <p:clrMapOvr>
    <a:masterClrMapping/>
  </p:clrMapOvr>
</p:sld>
</file>

<file path=ppt/slides/slide2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466" name="Text Box 10">
            <a:extLst>
              <a:ext uri="{FF2B5EF4-FFF2-40B4-BE49-F238E27FC236}">
                <a16:creationId xmlns:a16="http://schemas.microsoft.com/office/drawing/2014/main" id="{0674DFE5-133A-4874-97B2-908EBFAB5BB7}"/>
              </a:ext>
            </a:extLst>
          </p:cNvPr>
          <p:cNvSpPr txBox="1">
            <a:spLocks noChangeArrowheads="1"/>
          </p:cNvSpPr>
          <p:nvPr/>
        </p:nvSpPr>
        <p:spPr bwMode="auto">
          <a:xfrm>
            <a:off x="1371600" y="4267200"/>
            <a:ext cx="3057525" cy="2154238"/>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Morning-Glory Disc</a:t>
            </a:r>
          </a:p>
          <a:p>
            <a:pPr eaLnBrk="1" hangingPunct="1">
              <a:spcBef>
                <a:spcPct val="0"/>
              </a:spcBef>
              <a:buClrTx/>
              <a:buSzTx/>
              <a:buFontTx/>
              <a:buNone/>
            </a:pPr>
            <a:r>
              <a:rPr lang="en-US" altLang="en-US" sz="1200"/>
              <a:t>--DFE reveals:</a:t>
            </a:r>
          </a:p>
          <a:p>
            <a:pPr eaLnBrk="1" hangingPunct="1">
              <a:spcBef>
                <a:spcPct val="0"/>
              </a:spcBef>
              <a:buClrTx/>
              <a:buSzTx/>
              <a:buFontTx/>
              <a:buNone/>
            </a:pPr>
            <a:r>
              <a:rPr lang="en-US" altLang="en-US" sz="1200"/>
              <a:t>  1) A funnel-shaped…</a:t>
            </a:r>
            <a:r>
              <a:rPr lang="en-US" altLang="en-US" sz="1200" b="1">
                <a:solidFill>
                  <a:srgbClr val="0000FF"/>
                </a:solidFill>
              </a:rPr>
              <a:t>excavation</a:t>
            </a:r>
            <a:endParaRPr lang="en-US" altLang="en-US" sz="1200"/>
          </a:p>
          <a:p>
            <a:pPr eaLnBrk="1" hangingPunct="1">
              <a:spcBef>
                <a:spcPct val="0"/>
              </a:spcBef>
              <a:buClrTx/>
              <a:buSzTx/>
              <a:buFontTx/>
              <a:buNone/>
            </a:pPr>
            <a:r>
              <a:rPr lang="en-US" altLang="en-US" sz="1200"/>
              <a:t>  2) Number of vessels crossing the rim</a:t>
            </a:r>
          </a:p>
          <a:p>
            <a:pPr eaLnBrk="1" hangingPunct="1">
              <a:spcBef>
                <a:spcPct val="0"/>
              </a:spcBef>
              <a:buClrTx/>
              <a:buSzTx/>
              <a:buFontTx/>
              <a:buNone/>
            </a:pPr>
            <a:r>
              <a:rPr lang="en-US" altLang="en-US" sz="1200"/>
              <a:t>    seems abnormally…</a:t>
            </a:r>
            <a:r>
              <a:rPr lang="en-US" altLang="en-US" sz="1200" b="1">
                <a:solidFill>
                  <a:srgbClr val="0000FF"/>
                </a:solidFill>
              </a:rPr>
              <a:t>high</a:t>
            </a:r>
            <a:r>
              <a:rPr lang="en-US" altLang="en-US" sz="1200"/>
              <a:t> </a:t>
            </a:r>
            <a:endParaRPr lang="en-US" altLang="en-US" sz="1200" b="1">
              <a:solidFill>
                <a:srgbClr val="0000FF"/>
              </a:solidFill>
            </a:endParaRPr>
          </a:p>
          <a:p>
            <a:pPr eaLnBrk="1" hangingPunct="1">
              <a:spcBef>
                <a:spcPct val="0"/>
              </a:spcBef>
              <a:buClrTx/>
              <a:buSzTx/>
              <a:buFontTx/>
              <a:buNone/>
            </a:pPr>
            <a:r>
              <a:rPr lang="en-US" altLang="en-US" sz="1200"/>
              <a:t>--Tissue is…</a:t>
            </a:r>
            <a:r>
              <a:rPr lang="en-US" altLang="en-US" sz="1200" b="1">
                <a:solidFill>
                  <a:srgbClr val="0000FF"/>
                </a:solidFill>
              </a:rPr>
              <a:t>contractile</a:t>
            </a:r>
            <a:r>
              <a:rPr lang="en-US" altLang="en-US" sz="1200"/>
              <a:t>, so cup seems</a:t>
            </a:r>
          </a:p>
          <a:p>
            <a:pPr eaLnBrk="1" hangingPunct="1">
              <a:spcBef>
                <a:spcPct val="0"/>
              </a:spcBef>
              <a:buClrTx/>
              <a:buSzTx/>
              <a:buFontTx/>
              <a:buNone/>
            </a:pPr>
            <a:r>
              <a:rPr lang="en-US" altLang="en-US" sz="1200"/>
              <a:t>  to…</a:t>
            </a:r>
            <a:r>
              <a:rPr lang="en-US" altLang="en-US" sz="1200" b="1">
                <a:solidFill>
                  <a:srgbClr val="0000FF"/>
                </a:solidFill>
              </a:rPr>
              <a:t>open </a:t>
            </a:r>
            <a:r>
              <a:rPr lang="en-US" altLang="en-US" sz="1200">
                <a:solidFill>
                  <a:srgbClr val="0000FF"/>
                </a:solidFill>
              </a:rPr>
              <a:t>and</a:t>
            </a:r>
            <a:r>
              <a:rPr lang="en-US" altLang="en-US" sz="1200" b="1">
                <a:solidFill>
                  <a:srgbClr val="0000FF"/>
                </a:solidFill>
              </a:rPr>
              <a:t> close</a:t>
            </a:r>
            <a:r>
              <a:rPr lang="en-US" altLang="en-US" sz="1200"/>
              <a:t> (like its namesake,  </a:t>
            </a:r>
          </a:p>
          <a:p>
            <a:pPr eaLnBrk="1" hangingPunct="1">
              <a:spcBef>
                <a:spcPct val="0"/>
              </a:spcBef>
              <a:buClrTx/>
              <a:buSzTx/>
              <a:buFontTx/>
              <a:buNone/>
            </a:pPr>
            <a:r>
              <a:rPr lang="en-US" altLang="en-US" sz="1200"/>
              <a:t>  the morning-glory flower)</a:t>
            </a:r>
          </a:p>
          <a:p>
            <a:pPr eaLnBrk="1" hangingPunct="1">
              <a:spcBef>
                <a:spcPct val="0"/>
              </a:spcBef>
              <a:buClrTx/>
              <a:buSzTx/>
              <a:buFontTx/>
              <a:buNone/>
            </a:pPr>
            <a:r>
              <a:rPr lang="en-US" altLang="en-US" sz="1200"/>
              <a:t>--VA usually…</a:t>
            </a:r>
            <a:r>
              <a:rPr lang="en-US" altLang="en-US" sz="1200" b="1">
                <a:solidFill>
                  <a:srgbClr val="0000FF"/>
                </a:solidFill>
              </a:rPr>
              <a:t>20/200</a:t>
            </a:r>
            <a:r>
              <a:rPr lang="en-US" altLang="en-US" sz="1200"/>
              <a:t>, but can be…</a:t>
            </a:r>
          </a:p>
          <a:p>
            <a:pPr eaLnBrk="1" hangingPunct="1">
              <a:spcBef>
                <a:spcPct val="0"/>
              </a:spcBef>
              <a:buClrTx/>
              <a:buSzTx/>
              <a:buFontTx/>
              <a:buNone/>
            </a:pPr>
            <a:r>
              <a:rPr lang="en-US" altLang="en-US" sz="1200"/>
              <a:t>   </a:t>
            </a:r>
            <a:r>
              <a:rPr lang="en-US" altLang="en-US" sz="1200" b="1">
                <a:solidFill>
                  <a:srgbClr val="0000FF"/>
                </a:solidFill>
              </a:rPr>
              <a:t>20/20&lt;-&gt;NLP</a:t>
            </a:r>
          </a:p>
          <a:p>
            <a:pPr eaLnBrk="1" hangingPunct="1">
              <a:spcBef>
                <a:spcPct val="0"/>
              </a:spcBef>
              <a:buClrTx/>
              <a:buSzTx/>
              <a:buFontTx/>
              <a:buNone/>
            </a:pPr>
            <a:r>
              <a:rPr lang="en-US" altLang="en-US" sz="1200"/>
              <a:t>--1/3 develop…</a:t>
            </a:r>
            <a:r>
              <a:rPr lang="en-US" altLang="en-US" sz="1200" b="1">
                <a:solidFill>
                  <a:srgbClr val="CCECFF"/>
                </a:solidFill>
              </a:rPr>
              <a:t>serous</a:t>
            </a:r>
            <a:r>
              <a:rPr lang="en-US" altLang="en-US" sz="1200" b="1">
                <a:solidFill>
                  <a:srgbClr val="0000FF"/>
                </a:solidFill>
              </a:rPr>
              <a:t> </a:t>
            </a:r>
            <a:r>
              <a:rPr lang="en-US" altLang="en-US" sz="1200" b="1">
                <a:solidFill>
                  <a:srgbClr val="CCECFF"/>
                </a:solidFill>
              </a:rPr>
              <a:t>RD</a:t>
            </a:r>
          </a:p>
        </p:txBody>
      </p:sp>
      <p:sp>
        <p:nvSpPr>
          <p:cNvPr id="62467" name="Text Box 3">
            <a:extLst>
              <a:ext uri="{FF2B5EF4-FFF2-40B4-BE49-F238E27FC236}">
                <a16:creationId xmlns:a16="http://schemas.microsoft.com/office/drawing/2014/main" id="{9C4DDB2E-0D01-42BB-B422-8042C22CFFC9}"/>
              </a:ext>
            </a:extLst>
          </p:cNvPr>
          <p:cNvSpPr txBox="1">
            <a:spLocks noChangeArrowheads="1"/>
          </p:cNvSpPr>
          <p:nvPr/>
        </p:nvSpPr>
        <p:spPr bwMode="auto">
          <a:xfrm>
            <a:off x="793750" y="3505200"/>
            <a:ext cx="2274982" cy="677108"/>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solidFill>
                  <a:schemeClr val="bg1">
                    <a:lumMod val="65000"/>
                  </a:schemeClr>
                </a:solidFill>
              </a:rPr>
              <a:t>Optic Pit/Hole</a:t>
            </a:r>
          </a:p>
          <a:p>
            <a:pPr eaLnBrk="1" hangingPunct="1">
              <a:spcBef>
                <a:spcPct val="0"/>
              </a:spcBef>
              <a:buClrTx/>
              <a:buSzTx/>
              <a:buFontTx/>
              <a:buNone/>
            </a:pPr>
            <a:r>
              <a:rPr lang="en-US" altLang="en-US" sz="1200">
                <a:solidFill>
                  <a:schemeClr val="bg1">
                    <a:lumMod val="65000"/>
                  </a:schemeClr>
                </a:solidFill>
              </a:rPr>
              <a:t>--Associated with…</a:t>
            </a:r>
            <a:r>
              <a:rPr lang="en-US" altLang="en-US" sz="1200" b="1">
                <a:solidFill>
                  <a:schemeClr val="bg1">
                    <a:lumMod val="65000"/>
                  </a:schemeClr>
                </a:solidFill>
              </a:rPr>
              <a:t>serous RD</a:t>
            </a:r>
          </a:p>
          <a:p>
            <a:pPr eaLnBrk="1" hangingPunct="1">
              <a:spcBef>
                <a:spcPct val="0"/>
              </a:spcBef>
              <a:buClrTx/>
              <a:buSzTx/>
              <a:buFontTx/>
              <a:buNone/>
            </a:pPr>
            <a:r>
              <a:rPr lang="en-US" altLang="en-US" sz="1200" b="1">
                <a:solidFill>
                  <a:schemeClr val="bg1">
                    <a:lumMod val="65000"/>
                  </a:schemeClr>
                </a:solidFill>
              </a:rPr>
              <a:t>  in adulthood</a:t>
            </a:r>
          </a:p>
        </p:txBody>
      </p:sp>
      <p:sp>
        <p:nvSpPr>
          <p:cNvPr id="62468" name="Line 4">
            <a:extLst>
              <a:ext uri="{FF2B5EF4-FFF2-40B4-BE49-F238E27FC236}">
                <a16:creationId xmlns:a16="http://schemas.microsoft.com/office/drawing/2014/main" id="{621C1BB7-B81B-484C-AC8E-B16B33DC9A9D}"/>
              </a:ext>
            </a:extLst>
          </p:cNvPr>
          <p:cNvSpPr>
            <a:spLocks noChangeShapeType="1"/>
          </p:cNvSpPr>
          <p:nvPr/>
        </p:nvSpPr>
        <p:spPr bwMode="auto">
          <a:xfrm flipH="1">
            <a:off x="1600200" y="2057400"/>
            <a:ext cx="1524000" cy="3810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2469" name="Text Box 6">
            <a:extLst>
              <a:ext uri="{FF2B5EF4-FFF2-40B4-BE49-F238E27FC236}">
                <a16:creationId xmlns:a16="http://schemas.microsoft.com/office/drawing/2014/main" id="{6767E40E-AC86-4BB8-B866-E894C86507B3}"/>
              </a:ext>
            </a:extLst>
          </p:cNvPr>
          <p:cNvSpPr txBox="1">
            <a:spLocks noChangeArrowheads="1"/>
          </p:cNvSpPr>
          <p:nvPr/>
        </p:nvSpPr>
        <p:spPr bwMode="auto">
          <a:xfrm>
            <a:off x="1340808" y="1524000"/>
            <a:ext cx="3544560" cy="4585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1400" i="1">
                <a:solidFill>
                  <a:schemeClr val="bg1">
                    <a:lumMod val="75000"/>
                  </a:schemeClr>
                </a:solidFill>
              </a:rPr>
              <a:t>These three are all secondary to abnormal</a:t>
            </a:r>
          </a:p>
          <a:p>
            <a:pPr algn="ctr" eaLnBrk="1" hangingPunct="1">
              <a:lnSpc>
                <a:spcPct val="85000"/>
              </a:lnSpc>
              <a:spcBef>
                <a:spcPct val="0"/>
              </a:spcBef>
              <a:buClrTx/>
              <a:buSzTx/>
              <a:buFontTx/>
              <a:buNone/>
            </a:pPr>
            <a:r>
              <a:rPr lang="en-US" altLang="en-US" sz="1400" i="1">
                <a:solidFill>
                  <a:schemeClr val="bg1">
                    <a:lumMod val="75000"/>
                  </a:schemeClr>
                </a:solidFill>
              </a:rPr>
              <a:t>closure of the embryonic optic fissure</a:t>
            </a:r>
          </a:p>
        </p:txBody>
      </p:sp>
      <p:sp>
        <p:nvSpPr>
          <p:cNvPr id="62470" name="Text Box 7">
            <a:extLst>
              <a:ext uri="{FF2B5EF4-FFF2-40B4-BE49-F238E27FC236}">
                <a16:creationId xmlns:a16="http://schemas.microsoft.com/office/drawing/2014/main" id="{F2022E11-4E3A-4CF8-8090-F58278360138}"/>
              </a:ext>
            </a:extLst>
          </p:cNvPr>
          <p:cNvSpPr txBox="1">
            <a:spLocks noChangeArrowheads="1"/>
          </p:cNvSpPr>
          <p:nvPr/>
        </p:nvSpPr>
        <p:spPr bwMode="auto">
          <a:xfrm>
            <a:off x="76200" y="2514600"/>
            <a:ext cx="2783134" cy="861774"/>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solidFill>
                  <a:schemeClr val="bg1">
                    <a:lumMod val="65000"/>
                  </a:schemeClr>
                </a:solidFill>
              </a:rPr>
              <a:t>Optic Nerve Coloboma</a:t>
            </a:r>
          </a:p>
          <a:p>
            <a:pPr eaLnBrk="1" hangingPunct="1">
              <a:spcBef>
                <a:spcPct val="0"/>
              </a:spcBef>
              <a:buClrTx/>
              <a:buSzTx/>
              <a:buFontTx/>
              <a:buNone/>
            </a:pPr>
            <a:r>
              <a:rPr lang="en-US" altLang="en-US" sz="1200">
                <a:solidFill>
                  <a:schemeClr val="bg1">
                    <a:lumMod val="65000"/>
                  </a:schemeClr>
                </a:solidFill>
              </a:rPr>
              <a:t>1) May resemble…</a:t>
            </a:r>
            <a:r>
              <a:rPr lang="en-US" altLang="en-US" sz="1200" b="1">
                <a:solidFill>
                  <a:schemeClr val="bg1">
                    <a:lumMod val="65000"/>
                  </a:schemeClr>
                </a:solidFill>
              </a:rPr>
              <a:t>deep cupping</a:t>
            </a:r>
          </a:p>
          <a:p>
            <a:pPr eaLnBrk="1" hangingPunct="1">
              <a:spcBef>
                <a:spcPct val="0"/>
              </a:spcBef>
              <a:buClrTx/>
              <a:buSzTx/>
              <a:buFontTx/>
              <a:buNone/>
            </a:pPr>
            <a:r>
              <a:rPr lang="en-US" altLang="en-US" sz="1200">
                <a:solidFill>
                  <a:schemeClr val="bg1">
                    <a:lumMod val="65000"/>
                  </a:schemeClr>
                </a:solidFill>
              </a:rPr>
              <a:t>2) Can be…</a:t>
            </a:r>
            <a:r>
              <a:rPr lang="en-US" altLang="en-US" sz="1200" b="1">
                <a:solidFill>
                  <a:schemeClr val="bg1">
                    <a:lumMod val="65000"/>
                  </a:schemeClr>
                </a:solidFill>
              </a:rPr>
              <a:t>bilateral, asymmetric</a:t>
            </a:r>
          </a:p>
          <a:p>
            <a:pPr eaLnBrk="1" hangingPunct="1">
              <a:spcBef>
                <a:spcPct val="0"/>
              </a:spcBef>
              <a:buClrTx/>
              <a:buSzTx/>
              <a:buFontTx/>
              <a:buNone/>
            </a:pPr>
            <a:r>
              <a:rPr lang="en-US" altLang="en-US" sz="1200">
                <a:solidFill>
                  <a:schemeClr val="bg1">
                    <a:lumMod val="65000"/>
                  </a:schemeClr>
                </a:solidFill>
              </a:rPr>
              <a:t>3) Part of the…</a:t>
            </a:r>
            <a:r>
              <a:rPr lang="en-US" altLang="en-US" sz="1200" b="1">
                <a:solidFill>
                  <a:schemeClr val="bg1">
                    <a:lumMod val="65000"/>
                  </a:schemeClr>
                </a:solidFill>
              </a:rPr>
              <a:t>CHARGE association</a:t>
            </a:r>
          </a:p>
        </p:txBody>
      </p:sp>
      <p:sp>
        <p:nvSpPr>
          <p:cNvPr id="62471" name="Line 8">
            <a:extLst>
              <a:ext uri="{FF2B5EF4-FFF2-40B4-BE49-F238E27FC236}">
                <a16:creationId xmlns:a16="http://schemas.microsoft.com/office/drawing/2014/main" id="{A9082D6E-5368-4085-94FD-A62B92E459B3}"/>
              </a:ext>
            </a:extLst>
          </p:cNvPr>
          <p:cNvSpPr>
            <a:spLocks noChangeShapeType="1"/>
          </p:cNvSpPr>
          <p:nvPr/>
        </p:nvSpPr>
        <p:spPr bwMode="auto">
          <a:xfrm flipH="1">
            <a:off x="2971800" y="2057400"/>
            <a:ext cx="152400" cy="14478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2472" name="Text Box 9">
            <a:extLst>
              <a:ext uri="{FF2B5EF4-FFF2-40B4-BE49-F238E27FC236}">
                <a16:creationId xmlns:a16="http://schemas.microsoft.com/office/drawing/2014/main" id="{34C7E9CD-5674-4924-972E-A3B81721E2A6}"/>
              </a:ext>
            </a:extLst>
          </p:cNvPr>
          <p:cNvSpPr txBox="1">
            <a:spLocks noChangeArrowheads="1"/>
          </p:cNvSpPr>
          <p:nvPr/>
        </p:nvSpPr>
        <p:spPr bwMode="auto">
          <a:xfrm>
            <a:off x="1371600" y="4267200"/>
            <a:ext cx="3057247" cy="2154436"/>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dirty="0">
                <a:solidFill>
                  <a:schemeClr val="bg1">
                    <a:lumMod val="65000"/>
                  </a:schemeClr>
                </a:solidFill>
              </a:rPr>
              <a:t>Morning-Glory Disc</a:t>
            </a:r>
          </a:p>
          <a:p>
            <a:pPr eaLnBrk="1" hangingPunct="1">
              <a:spcBef>
                <a:spcPct val="0"/>
              </a:spcBef>
              <a:buClrTx/>
              <a:buSzTx/>
              <a:buFontTx/>
              <a:buNone/>
            </a:pPr>
            <a:r>
              <a:rPr lang="en-US" altLang="en-US" sz="1200" dirty="0">
                <a:solidFill>
                  <a:schemeClr val="bg1">
                    <a:lumMod val="65000"/>
                  </a:schemeClr>
                </a:solidFill>
              </a:rPr>
              <a:t>--DFE reveals:</a:t>
            </a:r>
          </a:p>
          <a:p>
            <a:pPr eaLnBrk="1" hangingPunct="1">
              <a:spcBef>
                <a:spcPct val="0"/>
              </a:spcBef>
              <a:buClrTx/>
              <a:buSzTx/>
              <a:buFontTx/>
              <a:buNone/>
            </a:pPr>
            <a:r>
              <a:rPr lang="en-US" altLang="en-US" sz="1200" dirty="0">
                <a:solidFill>
                  <a:schemeClr val="bg1">
                    <a:lumMod val="65000"/>
                  </a:schemeClr>
                </a:solidFill>
              </a:rPr>
              <a:t>  1) A funnel-shaped…</a:t>
            </a:r>
            <a:r>
              <a:rPr lang="en-US" altLang="en-US" sz="1200" b="1" dirty="0">
                <a:solidFill>
                  <a:schemeClr val="bg1">
                    <a:lumMod val="65000"/>
                  </a:schemeClr>
                </a:solidFill>
              </a:rPr>
              <a:t>excavation</a:t>
            </a:r>
            <a:endParaRPr lang="en-US" altLang="en-US" sz="1200" dirty="0">
              <a:solidFill>
                <a:schemeClr val="bg1">
                  <a:lumMod val="65000"/>
                </a:schemeClr>
              </a:solidFill>
            </a:endParaRPr>
          </a:p>
          <a:p>
            <a:pPr eaLnBrk="1" hangingPunct="1">
              <a:spcBef>
                <a:spcPct val="0"/>
              </a:spcBef>
              <a:buClrTx/>
              <a:buSzTx/>
              <a:buFontTx/>
              <a:buNone/>
            </a:pPr>
            <a:r>
              <a:rPr lang="en-US" altLang="en-US" sz="1200" dirty="0">
                <a:solidFill>
                  <a:schemeClr val="bg1">
                    <a:lumMod val="65000"/>
                  </a:schemeClr>
                </a:solidFill>
              </a:rPr>
              <a:t>  2) Number of vessels crossing the rim</a:t>
            </a:r>
          </a:p>
          <a:p>
            <a:pPr eaLnBrk="1" hangingPunct="1">
              <a:spcBef>
                <a:spcPct val="0"/>
              </a:spcBef>
              <a:buClrTx/>
              <a:buSzTx/>
              <a:buFontTx/>
              <a:buNone/>
            </a:pPr>
            <a:r>
              <a:rPr lang="en-US" altLang="en-US" sz="1200" dirty="0">
                <a:solidFill>
                  <a:schemeClr val="bg1">
                    <a:lumMod val="65000"/>
                  </a:schemeClr>
                </a:solidFill>
              </a:rPr>
              <a:t>    seems abnormally…</a:t>
            </a:r>
            <a:r>
              <a:rPr lang="en-US" altLang="en-US" sz="1200" b="1" dirty="0">
                <a:solidFill>
                  <a:schemeClr val="bg1">
                    <a:lumMod val="65000"/>
                  </a:schemeClr>
                </a:solidFill>
              </a:rPr>
              <a:t>high</a:t>
            </a:r>
            <a:r>
              <a:rPr lang="en-US" altLang="en-US" sz="1200" dirty="0">
                <a:solidFill>
                  <a:schemeClr val="bg1">
                    <a:lumMod val="65000"/>
                  </a:schemeClr>
                </a:solidFill>
              </a:rPr>
              <a:t> </a:t>
            </a:r>
            <a:endParaRPr lang="en-US" altLang="en-US" sz="1200" b="1" dirty="0">
              <a:solidFill>
                <a:schemeClr val="bg1">
                  <a:lumMod val="65000"/>
                </a:schemeClr>
              </a:solidFill>
            </a:endParaRPr>
          </a:p>
          <a:p>
            <a:pPr eaLnBrk="1" hangingPunct="1">
              <a:spcBef>
                <a:spcPct val="0"/>
              </a:spcBef>
              <a:buClrTx/>
              <a:buSzTx/>
              <a:buFontTx/>
              <a:buNone/>
            </a:pPr>
            <a:r>
              <a:rPr lang="en-US" altLang="en-US" sz="1200" dirty="0">
                <a:solidFill>
                  <a:schemeClr val="bg1">
                    <a:lumMod val="65000"/>
                  </a:schemeClr>
                </a:solidFill>
              </a:rPr>
              <a:t>--Tissue is…</a:t>
            </a:r>
            <a:r>
              <a:rPr lang="en-US" altLang="en-US" sz="1200" b="1" dirty="0">
                <a:solidFill>
                  <a:schemeClr val="bg1">
                    <a:lumMod val="65000"/>
                  </a:schemeClr>
                </a:solidFill>
              </a:rPr>
              <a:t>contractile</a:t>
            </a:r>
            <a:r>
              <a:rPr lang="en-US" altLang="en-US" sz="1200" dirty="0">
                <a:solidFill>
                  <a:schemeClr val="bg1">
                    <a:lumMod val="65000"/>
                  </a:schemeClr>
                </a:solidFill>
              </a:rPr>
              <a:t>, so cup seems</a:t>
            </a:r>
          </a:p>
          <a:p>
            <a:pPr eaLnBrk="1" hangingPunct="1">
              <a:spcBef>
                <a:spcPct val="0"/>
              </a:spcBef>
              <a:buClrTx/>
              <a:buSzTx/>
              <a:buFontTx/>
              <a:buNone/>
            </a:pPr>
            <a:r>
              <a:rPr lang="en-US" altLang="en-US" sz="1200" dirty="0">
                <a:solidFill>
                  <a:schemeClr val="bg1">
                    <a:lumMod val="65000"/>
                  </a:schemeClr>
                </a:solidFill>
              </a:rPr>
              <a:t>  to…</a:t>
            </a:r>
            <a:r>
              <a:rPr lang="en-US" altLang="en-US" sz="1200" b="1" dirty="0">
                <a:solidFill>
                  <a:schemeClr val="bg1">
                    <a:lumMod val="65000"/>
                  </a:schemeClr>
                </a:solidFill>
              </a:rPr>
              <a:t>open </a:t>
            </a:r>
            <a:r>
              <a:rPr lang="en-US" altLang="en-US" sz="1200" dirty="0">
                <a:solidFill>
                  <a:schemeClr val="bg1">
                    <a:lumMod val="65000"/>
                  </a:schemeClr>
                </a:solidFill>
              </a:rPr>
              <a:t>and</a:t>
            </a:r>
            <a:r>
              <a:rPr lang="en-US" altLang="en-US" sz="1200" b="1" dirty="0">
                <a:solidFill>
                  <a:schemeClr val="bg1">
                    <a:lumMod val="65000"/>
                  </a:schemeClr>
                </a:solidFill>
              </a:rPr>
              <a:t> close</a:t>
            </a:r>
            <a:r>
              <a:rPr lang="en-US" altLang="en-US" sz="1200" dirty="0">
                <a:solidFill>
                  <a:schemeClr val="bg1">
                    <a:lumMod val="65000"/>
                  </a:schemeClr>
                </a:solidFill>
              </a:rPr>
              <a:t> (like its namesake,  </a:t>
            </a:r>
          </a:p>
          <a:p>
            <a:pPr eaLnBrk="1" hangingPunct="1">
              <a:spcBef>
                <a:spcPct val="0"/>
              </a:spcBef>
              <a:buClrTx/>
              <a:buSzTx/>
              <a:buFontTx/>
              <a:buNone/>
            </a:pPr>
            <a:r>
              <a:rPr lang="en-US" altLang="en-US" sz="1200" dirty="0">
                <a:solidFill>
                  <a:schemeClr val="bg1">
                    <a:lumMod val="65000"/>
                  </a:schemeClr>
                </a:solidFill>
              </a:rPr>
              <a:t>  the morning-glory flower)</a:t>
            </a:r>
          </a:p>
          <a:p>
            <a:pPr eaLnBrk="1" hangingPunct="1">
              <a:spcBef>
                <a:spcPct val="0"/>
              </a:spcBef>
              <a:buClrTx/>
              <a:buSzTx/>
              <a:buFontTx/>
              <a:buNone/>
            </a:pPr>
            <a:r>
              <a:rPr lang="en-US" altLang="en-US" sz="1200" dirty="0">
                <a:solidFill>
                  <a:schemeClr val="bg1">
                    <a:lumMod val="65000"/>
                  </a:schemeClr>
                </a:solidFill>
              </a:rPr>
              <a:t>--VA usually…</a:t>
            </a:r>
            <a:r>
              <a:rPr lang="en-US" altLang="en-US" sz="1200" b="1" dirty="0">
                <a:solidFill>
                  <a:schemeClr val="bg1">
                    <a:lumMod val="65000"/>
                  </a:schemeClr>
                </a:solidFill>
              </a:rPr>
              <a:t>20/200</a:t>
            </a:r>
            <a:r>
              <a:rPr lang="en-US" altLang="en-US" sz="1200" dirty="0">
                <a:solidFill>
                  <a:schemeClr val="bg1">
                    <a:lumMod val="65000"/>
                  </a:schemeClr>
                </a:solidFill>
              </a:rPr>
              <a:t>, but can be…</a:t>
            </a:r>
          </a:p>
          <a:p>
            <a:pPr eaLnBrk="1" hangingPunct="1">
              <a:spcBef>
                <a:spcPct val="0"/>
              </a:spcBef>
              <a:buClrTx/>
              <a:buSzTx/>
              <a:buFontTx/>
              <a:buNone/>
            </a:pPr>
            <a:r>
              <a:rPr lang="en-US" altLang="en-US" sz="1200" dirty="0">
                <a:solidFill>
                  <a:schemeClr val="bg1">
                    <a:lumMod val="65000"/>
                  </a:schemeClr>
                </a:solidFill>
              </a:rPr>
              <a:t>   </a:t>
            </a:r>
            <a:r>
              <a:rPr lang="en-US" altLang="en-US" sz="1200" b="1" dirty="0">
                <a:solidFill>
                  <a:schemeClr val="bg1">
                    <a:lumMod val="65000"/>
                  </a:schemeClr>
                </a:solidFill>
              </a:rPr>
              <a:t>20/20&lt;-&gt;NLP</a:t>
            </a:r>
          </a:p>
          <a:p>
            <a:pPr eaLnBrk="1" hangingPunct="1">
              <a:spcBef>
                <a:spcPct val="0"/>
              </a:spcBef>
              <a:buClrTx/>
              <a:buSzTx/>
              <a:buFontTx/>
              <a:buNone/>
            </a:pPr>
            <a:r>
              <a:rPr lang="en-US" altLang="en-US" sz="1200" dirty="0">
                <a:solidFill>
                  <a:schemeClr val="bg1">
                    <a:lumMod val="65000"/>
                  </a:schemeClr>
                </a:solidFill>
              </a:rPr>
              <a:t>--1/3 develop…</a:t>
            </a:r>
            <a:r>
              <a:rPr lang="en-US" altLang="en-US" sz="1200" b="1" dirty="0">
                <a:solidFill>
                  <a:schemeClr val="bg1">
                    <a:lumMod val="65000"/>
                  </a:schemeClr>
                </a:solidFill>
              </a:rPr>
              <a:t>serous RD</a:t>
            </a:r>
          </a:p>
        </p:txBody>
      </p:sp>
      <p:sp>
        <p:nvSpPr>
          <p:cNvPr id="62473" name="Text Box 10">
            <a:extLst>
              <a:ext uri="{FF2B5EF4-FFF2-40B4-BE49-F238E27FC236}">
                <a16:creationId xmlns:a16="http://schemas.microsoft.com/office/drawing/2014/main" id="{53A27261-5298-4B3B-BAB1-ED3070042290}"/>
              </a:ext>
            </a:extLst>
          </p:cNvPr>
          <p:cNvSpPr txBox="1">
            <a:spLocks noChangeArrowheads="1"/>
          </p:cNvSpPr>
          <p:nvPr/>
        </p:nvSpPr>
        <p:spPr bwMode="auto">
          <a:xfrm>
            <a:off x="5410200" y="1687513"/>
            <a:ext cx="3640740" cy="677108"/>
          </a:xfrm>
          <a:prstGeom prst="rect">
            <a:avLst/>
          </a:prstGeom>
          <a:solidFill>
            <a:srgbClr val="FFFF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solidFill>
                  <a:schemeClr val="bg1">
                    <a:lumMod val="65000"/>
                  </a:schemeClr>
                </a:solidFill>
              </a:rPr>
              <a:t>Megalopapilla</a:t>
            </a:r>
          </a:p>
          <a:p>
            <a:pPr eaLnBrk="1" hangingPunct="1">
              <a:spcBef>
                <a:spcPct val="0"/>
              </a:spcBef>
              <a:buClrTx/>
              <a:buSzTx/>
              <a:buFontTx/>
              <a:buNone/>
            </a:pPr>
            <a:r>
              <a:rPr lang="en-US" altLang="en-US" sz="1200">
                <a:solidFill>
                  <a:schemeClr val="bg1">
                    <a:lumMod val="65000"/>
                  </a:schemeClr>
                </a:solidFill>
              </a:rPr>
              <a:t>1) Abnormally large diameter of…</a:t>
            </a:r>
            <a:r>
              <a:rPr lang="en-US" altLang="en-US" sz="1200" b="1">
                <a:solidFill>
                  <a:schemeClr val="bg1">
                    <a:lumMod val="65000"/>
                  </a:schemeClr>
                </a:solidFill>
              </a:rPr>
              <a:t>disc </a:t>
            </a:r>
            <a:r>
              <a:rPr lang="en-US" altLang="en-US" sz="1200">
                <a:solidFill>
                  <a:schemeClr val="bg1">
                    <a:lumMod val="65000"/>
                  </a:schemeClr>
                </a:solidFill>
              </a:rPr>
              <a:t>and</a:t>
            </a:r>
            <a:r>
              <a:rPr lang="en-US" altLang="en-US" sz="1200" b="1">
                <a:solidFill>
                  <a:schemeClr val="bg1">
                    <a:lumMod val="65000"/>
                  </a:schemeClr>
                </a:solidFill>
              </a:rPr>
              <a:t> cup</a:t>
            </a:r>
          </a:p>
          <a:p>
            <a:pPr eaLnBrk="1" hangingPunct="1">
              <a:spcBef>
                <a:spcPct val="0"/>
              </a:spcBef>
              <a:buClrTx/>
              <a:buSzTx/>
              <a:buFontTx/>
              <a:buNone/>
            </a:pPr>
            <a:r>
              <a:rPr lang="en-US" altLang="en-US" sz="1200">
                <a:solidFill>
                  <a:schemeClr val="bg1">
                    <a:lumMod val="65000"/>
                  </a:schemeClr>
                </a:solidFill>
              </a:rPr>
              <a:t>2) VF testing may reveal an…</a:t>
            </a:r>
            <a:r>
              <a:rPr lang="en-US" altLang="en-US" sz="1200" b="1">
                <a:solidFill>
                  <a:schemeClr val="bg1">
                    <a:lumMod val="65000"/>
                  </a:schemeClr>
                </a:solidFill>
              </a:rPr>
              <a:t>enlarged blind spot</a:t>
            </a:r>
          </a:p>
        </p:txBody>
      </p:sp>
      <p:sp>
        <p:nvSpPr>
          <p:cNvPr id="62474" name="Text Box 11">
            <a:extLst>
              <a:ext uri="{FF2B5EF4-FFF2-40B4-BE49-F238E27FC236}">
                <a16:creationId xmlns:a16="http://schemas.microsoft.com/office/drawing/2014/main" id="{D0CCC2F2-7093-4038-B0A1-B2B5180B01C3}"/>
              </a:ext>
            </a:extLst>
          </p:cNvPr>
          <p:cNvSpPr txBox="1">
            <a:spLocks noChangeArrowheads="1"/>
          </p:cNvSpPr>
          <p:nvPr/>
        </p:nvSpPr>
        <p:spPr bwMode="auto">
          <a:xfrm>
            <a:off x="4648200" y="2576513"/>
            <a:ext cx="3522663" cy="862012"/>
          </a:xfrm>
          <a:prstGeom prst="rect">
            <a:avLst/>
          </a:prstGeom>
          <a:solidFill>
            <a:srgbClr val="FFC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solidFill>
                  <a:schemeClr val="bg1">
                    <a:lumMod val="65000"/>
                  </a:schemeClr>
                </a:solidFill>
              </a:rPr>
              <a:t>Myelinated RNFL</a:t>
            </a:r>
          </a:p>
          <a:p>
            <a:pPr eaLnBrk="1" hangingPunct="1">
              <a:spcBef>
                <a:spcPct val="0"/>
              </a:spcBef>
              <a:buClrTx/>
              <a:buSzTx/>
              <a:buFontTx/>
              <a:buNone/>
            </a:pPr>
            <a:r>
              <a:rPr lang="en-US" altLang="en-US" sz="1200">
                <a:solidFill>
                  <a:schemeClr val="bg1">
                    <a:lumMod val="65000"/>
                  </a:schemeClr>
                </a:solidFill>
              </a:rPr>
              <a:t>1) Myelin normally ends at the…</a:t>
            </a:r>
            <a:r>
              <a:rPr lang="en-US" altLang="en-US" sz="1200" b="1">
                <a:solidFill>
                  <a:schemeClr val="bg1">
                    <a:lumMod val="65000"/>
                  </a:schemeClr>
                </a:solidFill>
              </a:rPr>
              <a:t>lamina cribrosa</a:t>
            </a:r>
          </a:p>
          <a:p>
            <a:pPr eaLnBrk="1" hangingPunct="1">
              <a:spcBef>
                <a:spcPct val="0"/>
              </a:spcBef>
              <a:buClrTx/>
              <a:buSzTx/>
              <a:buFontTx/>
              <a:buNone/>
            </a:pPr>
            <a:r>
              <a:rPr lang="en-US" altLang="en-US" sz="1200">
                <a:solidFill>
                  <a:schemeClr val="bg1">
                    <a:lumMod val="65000"/>
                  </a:schemeClr>
                </a:solidFill>
              </a:rPr>
              <a:t>2) Can be…</a:t>
            </a:r>
            <a:r>
              <a:rPr lang="en-US" altLang="en-US" sz="1200" b="1">
                <a:solidFill>
                  <a:schemeClr val="bg1">
                    <a:lumMod val="65000"/>
                  </a:schemeClr>
                </a:solidFill>
              </a:rPr>
              <a:t>patchy</a:t>
            </a:r>
            <a:r>
              <a:rPr lang="en-US" altLang="en-US" sz="1200">
                <a:solidFill>
                  <a:schemeClr val="bg1">
                    <a:lumMod val="65000"/>
                  </a:schemeClr>
                </a:solidFill>
              </a:rPr>
              <a:t> and </a:t>
            </a:r>
            <a:r>
              <a:rPr lang="en-US" altLang="en-US" sz="1200" b="1">
                <a:solidFill>
                  <a:schemeClr val="bg1">
                    <a:lumMod val="65000"/>
                  </a:schemeClr>
                </a:solidFill>
              </a:rPr>
              <a:t>discontinuous</a:t>
            </a:r>
          </a:p>
          <a:p>
            <a:pPr eaLnBrk="1" hangingPunct="1">
              <a:spcBef>
                <a:spcPct val="0"/>
              </a:spcBef>
              <a:buClrTx/>
              <a:buSzTx/>
              <a:buFontTx/>
              <a:buNone/>
            </a:pPr>
            <a:r>
              <a:rPr lang="en-US" altLang="en-US" sz="1200">
                <a:solidFill>
                  <a:schemeClr val="bg1">
                    <a:lumMod val="65000"/>
                  </a:schemeClr>
                </a:solidFill>
              </a:rPr>
              <a:t>3) Corresponding VF has an…</a:t>
            </a:r>
            <a:r>
              <a:rPr lang="en-US" altLang="en-US" sz="1200" b="1">
                <a:solidFill>
                  <a:schemeClr val="bg1">
                    <a:lumMod val="65000"/>
                  </a:schemeClr>
                </a:solidFill>
              </a:rPr>
              <a:t>absolute</a:t>
            </a:r>
            <a:r>
              <a:rPr lang="en-US" altLang="en-US" sz="1200">
                <a:solidFill>
                  <a:schemeClr val="bg1">
                    <a:lumMod val="65000"/>
                  </a:schemeClr>
                </a:solidFill>
              </a:rPr>
              <a:t> scotoma</a:t>
            </a:r>
          </a:p>
        </p:txBody>
      </p:sp>
      <p:sp>
        <p:nvSpPr>
          <p:cNvPr id="62475" name="Text Box 12">
            <a:extLst>
              <a:ext uri="{FF2B5EF4-FFF2-40B4-BE49-F238E27FC236}">
                <a16:creationId xmlns:a16="http://schemas.microsoft.com/office/drawing/2014/main" id="{129ED2A8-5269-4AEF-B974-F6C14D52C85B}"/>
              </a:ext>
            </a:extLst>
          </p:cNvPr>
          <p:cNvSpPr txBox="1">
            <a:spLocks noChangeArrowheads="1"/>
          </p:cNvSpPr>
          <p:nvPr/>
        </p:nvSpPr>
        <p:spPr bwMode="auto">
          <a:xfrm>
            <a:off x="5257800" y="3760788"/>
            <a:ext cx="3424238" cy="1231900"/>
          </a:xfrm>
          <a:prstGeom prst="rect">
            <a:avLst/>
          </a:prstGeom>
          <a:solidFill>
            <a:srgbClr val="CCFF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dirty="0">
                <a:solidFill>
                  <a:schemeClr val="bg1">
                    <a:lumMod val="65000"/>
                  </a:schemeClr>
                </a:solidFill>
              </a:rPr>
              <a:t>Optic Nerve Hypoplasia</a:t>
            </a:r>
          </a:p>
          <a:p>
            <a:pPr eaLnBrk="1" hangingPunct="1">
              <a:spcBef>
                <a:spcPct val="0"/>
              </a:spcBef>
              <a:buClrTx/>
              <a:buSzTx/>
              <a:buFontTx/>
              <a:buNone/>
            </a:pPr>
            <a:r>
              <a:rPr lang="en-US" altLang="en-US" sz="1200" dirty="0">
                <a:solidFill>
                  <a:schemeClr val="bg1">
                    <a:lumMod val="65000"/>
                  </a:schemeClr>
                </a:solidFill>
              </a:rPr>
              <a:t>1) Abnormally low</a:t>
            </a:r>
            <a:r>
              <a:rPr lang="en-US" altLang="en-US" sz="1200" b="1" dirty="0">
                <a:solidFill>
                  <a:schemeClr val="bg1">
                    <a:lumMod val="65000"/>
                  </a:schemeClr>
                </a:solidFill>
              </a:rPr>
              <a:t> </a:t>
            </a:r>
            <a:r>
              <a:rPr lang="en-US" altLang="en-US" sz="1200" dirty="0">
                <a:solidFill>
                  <a:schemeClr val="bg1">
                    <a:lumMod val="65000"/>
                  </a:schemeClr>
                </a:solidFill>
              </a:rPr>
              <a:t>number of…</a:t>
            </a:r>
            <a:r>
              <a:rPr lang="en-US" altLang="en-US" sz="1200" b="1" dirty="0">
                <a:solidFill>
                  <a:schemeClr val="bg1">
                    <a:lumMod val="65000"/>
                  </a:schemeClr>
                </a:solidFill>
              </a:rPr>
              <a:t>axons</a:t>
            </a:r>
          </a:p>
          <a:p>
            <a:pPr eaLnBrk="1" hangingPunct="1">
              <a:spcBef>
                <a:spcPct val="0"/>
              </a:spcBef>
              <a:buClrTx/>
              <a:buSzTx/>
              <a:buFontTx/>
              <a:buNone/>
            </a:pPr>
            <a:r>
              <a:rPr lang="en-US" altLang="en-US" sz="1200" dirty="0">
                <a:solidFill>
                  <a:schemeClr val="bg1">
                    <a:lumMod val="65000"/>
                  </a:schemeClr>
                </a:solidFill>
              </a:rPr>
              <a:t>2) DFE: Small pale disc with…</a:t>
            </a:r>
            <a:r>
              <a:rPr lang="en-US" altLang="en-US" sz="1200" b="1" dirty="0">
                <a:solidFill>
                  <a:schemeClr val="bg1">
                    <a:lumMod val="65000"/>
                  </a:schemeClr>
                </a:solidFill>
              </a:rPr>
              <a:t>double ring </a:t>
            </a:r>
            <a:r>
              <a:rPr lang="en-US" altLang="en-US" sz="1200" dirty="0">
                <a:solidFill>
                  <a:schemeClr val="bg1">
                    <a:lumMod val="65000"/>
                  </a:schemeClr>
                </a:solidFill>
              </a:rPr>
              <a:t>sign</a:t>
            </a:r>
          </a:p>
          <a:p>
            <a:pPr eaLnBrk="1" hangingPunct="1">
              <a:spcBef>
                <a:spcPct val="0"/>
              </a:spcBef>
              <a:buClrTx/>
              <a:buSzTx/>
              <a:buFontTx/>
              <a:buNone/>
            </a:pPr>
            <a:r>
              <a:rPr lang="en-US" altLang="en-US" sz="1200" dirty="0">
                <a:solidFill>
                  <a:schemeClr val="bg1">
                    <a:lumMod val="65000"/>
                  </a:schemeClr>
                </a:solidFill>
              </a:rPr>
              <a:t>3) VA…</a:t>
            </a:r>
            <a:r>
              <a:rPr lang="en-US" altLang="en-US" sz="1200" b="1" dirty="0">
                <a:solidFill>
                  <a:schemeClr val="bg1">
                    <a:lumMod val="65000"/>
                  </a:schemeClr>
                </a:solidFill>
              </a:rPr>
              <a:t>20/15&lt;-&gt;NLP</a:t>
            </a:r>
          </a:p>
          <a:p>
            <a:pPr eaLnBrk="1" hangingPunct="1">
              <a:spcBef>
                <a:spcPct val="0"/>
              </a:spcBef>
              <a:buClrTx/>
              <a:buSzTx/>
              <a:buFontTx/>
              <a:buNone/>
            </a:pPr>
            <a:r>
              <a:rPr lang="en-US" altLang="en-US" sz="1200" dirty="0">
                <a:solidFill>
                  <a:schemeClr val="bg1">
                    <a:lumMod val="65000"/>
                  </a:schemeClr>
                </a:solidFill>
              </a:rPr>
              <a:t>4) VF defects…</a:t>
            </a:r>
            <a:r>
              <a:rPr lang="en-US" altLang="en-US" sz="1200" b="1" dirty="0">
                <a:solidFill>
                  <a:schemeClr val="bg1">
                    <a:lumMod val="65000"/>
                  </a:schemeClr>
                </a:solidFill>
              </a:rPr>
              <a:t>invariably present</a:t>
            </a:r>
          </a:p>
          <a:p>
            <a:pPr eaLnBrk="1" hangingPunct="1">
              <a:spcBef>
                <a:spcPct val="0"/>
              </a:spcBef>
              <a:buClrTx/>
              <a:buSzTx/>
              <a:buFontTx/>
              <a:buNone/>
            </a:pPr>
            <a:r>
              <a:rPr lang="en-US" altLang="en-US" sz="1200" dirty="0">
                <a:solidFill>
                  <a:schemeClr val="bg1">
                    <a:lumMod val="65000"/>
                  </a:schemeClr>
                </a:solidFill>
              </a:rPr>
              <a:t>5) Remember the…</a:t>
            </a:r>
            <a:r>
              <a:rPr lang="en-US" altLang="en-US" sz="1200" b="1" dirty="0">
                <a:solidFill>
                  <a:schemeClr val="bg1">
                    <a:lumMod val="65000"/>
                  </a:schemeClr>
                </a:solidFill>
              </a:rPr>
              <a:t>4 D’s</a:t>
            </a:r>
            <a:r>
              <a:rPr lang="en-US" altLang="en-US" sz="1200" dirty="0">
                <a:solidFill>
                  <a:schemeClr val="bg1">
                    <a:lumMod val="65000"/>
                  </a:schemeClr>
                </a:solidFill>
              </a:rPr>
              <a:t> </a:t>
            </a:r>
          </a:p>
        </p:txBody>
      </p:sp>
      <p:sp>
        <p:nvSpPr>
          <p:cNvPr id="62476" name="Text Box 13">
            <a:extLst>
              <a:ext uri="{FF2B5EF4-FFF2-40B4-BE49-F238E27FC236}">
                <a16:creationId xmlns:a16="http://schemas.microsoft.com/office/drawing/2014/main" id="{84FE8E5F-7ED4-4AF0-9BC1-0E6FC1EE3EC6}"/>
              </a:ext>
            </a:extLst>
          </p:cNvPr>
          <p:cNvSpPr txBox="1">
            <a:spLocks noChangeArrowheads="1"/>
          </p:cNvSpPr>
          <p:nvPr/>
        </p:nvSpPr>
        <p:spPr bwMode="auto">
          <a:xfrm>
            <a:off x="4800600" y="5257800"/>
            <a:ext cx="4294188" cy="1230313"/>
          </a:xfrm>
          <a:prstGeom prst="rect">
            <a:avLst/>
          </a:prstGeom>
          <a:solidFill>
            <a:srgbClr val="FFCC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dirty="0">
                <a:solidFill>
                  <a:schemeClr val="bg1">
                    <a:lumMod val="65000"/>
                  </a:schemeClr>
                </a:solidFill>
              </a:rPr>
              <a:t>Tilted-Disc Syndrome</a:t>
            </a:r>
            <a:r>
              <a:rPr lang="en-US" altLang="en-US" sz="1400" dirty="0">
                <a:solidFill>
                  <a:schemeClr val="bg1">
                    <a:lumMod val="65000"/>
                  </a:schemeClr>
                </a:solidFill>
              </a:rPr>
              <a:t> </a:t>
            </a:r>
            <a:r>
              <a:rPr lang="en-US" altLang="en-US" sz="1400" dirty="0">
                <a:solidFill>
                  <a:schemeClr val="bg1">
                    <a:lumMod val="65000"/>
                  </a:schemeClr>
                </a:solidFill>
                <a:latin typeface="Segoe Script" panose="030B0504020000000003" pitchFamily="66" charset="0"/>
              </a:rPr>
              <a:t>aka…</a:t>
            </a:r>
            <a:r>
              <a:rPr lang="en-US" altLang="en-US" sz="1400" dirty="0" err="1">
                <a:solidFill>
                  <a:schemeClr val="bg1">
                    <a:lumMod val="65000"/>
                  </a:schemeClr>
                </a:solidFill>
                <a:latin typeface="Segoe Script" panose="030B0504020000000003" pitchFamily="66" charset="0"/>
              </a:rPr>
              <a:t>Fuch’s</a:t>
            </a:r>
            <a:r>
              <a:rPr lang="en-US" altLang="en-US" sz="1400" dirty="0">
                <a:solidFill>
                  <a:schemeClr val="bg1">
                    <a:lumMod val="65000"/>
                  </a:schemeClr>
                </a:solidFill>
                <a:latin typeface="Segoe Script" panose="030B0504020000000003" pitchFamily="66" charset="0"/>
              </a:rPr>
              <a:t> Coloboma</a:t>
            </a:r>
            <a:endParaRPr lang="en-US" altLang="en-US" sz="1400" b="1" dirty="0">
              <a:solidFill>
                <a:schemeClr val="bg1">
                  <a:lumMod val="65000"/>
                </a:schemeClr>
              </a:solidFill>
            </a:endParaRPr>
          </a:p>
          <a:p>
            <a:pPr eaLnBrk="1" hangingPunct="1">
              <a:spcBef>
                <a:spcPct val="0"/>
              </a:spcBef>
              <a:buClrTx/>
              <a:buSzTx/>
              <a:buFontTx/>
              <a:buNone/>
            </a:pPr>
            <a:r>
              <a:rPr lang="en-US" altLang="en-US" sz="1200" dirty="0">
                <a:solidFill>
                  <a:schemeClr val="bg1">
                    <a:lumMod val="65000"/>
                  </a:schemeClr>
                </a:solidFill>
              </a:rPr>
              <a:t>1) Superior pole appears…</a:t>
            </a:r>
            <a:r>
              <a:rPr lang="en-US" altLang="en-US" sz="1200" b="1" dirty="0">
                <a:solidFill>
                  <a:schemeClr val="bg1">
                    <a:lumMod val="65000"/>
                  </a:schemeClr>
                </a:solidFill>
              </a:rPr>
              <a:t>elevated</a:t>
            </a:r>
            <a:r>
              <a:rPr lang="en-US" altLang="en-US" sz="1200" dirty="0">
                <a:solidFill>
                  <a:schemeClr val="bg1">
                    <a:lumMod val="65000"/>
                  </a:schemeClr>
                </a:solidFill>
              </a:rPr>
              <a:t>, inferior…</a:t>
            </a:r>
            <a:r>
              <a:rPr lang="en-US" altLang="en-US" sz="1200" b="1" dirty="0">
                <a:solidFill>
                  <a:schemeClr val="bg1">
                    <a:lumMod val="65000"/>
                  </a:schemeClr>
                </a:solidFill>
              </a:rPr>
              <a:t>recessed</a:t>
            </a:r>
          </a:p>
          <a:p>
            <a:pPr eaLnBrk="1" hangingPunct="1">
              <a:spcBef>
                <a:spcPct val="0"/>
              </a:spcBef>
              <a:buClrTx/>
              <a:buSzTx/>
              <a:buFontTx/>
              <a:buNone/>
            </a:pPr>
            <a:r>
              <a:rPr lang="en-US" altLang="en-US" sz="1200" dirty="0">
                <a:solidFill>
                  <a:schemeClr val="bg1">
                    <a:lumMod val="65000"/>
                  </a:schemeClr>
                </a:solidFill>
              </a:rPr>
              <a:t>2) Associated with…</a:t>
            </a:r>
            <a:r>
              <a:rPr lang="en-US" altLang="en-US" sz="1200" b="1" dirty="0">
                <a:solidFill>
                  <a:srgbClr val="0000FF"/>
                </a:solidFill>
              </a:rPr>
              <a:t>situs inversus</a:t>
            </a:r>
            <a:r>
              <a:rPr lang="en-US" altLang="en-US" sz="1200" dirty="0"/>
              <a:t> of retinal vessels</a:t>
            </a:r>
          </a:p>
          <a:p>
            <a:pPr eaLnBrk="1" hangingPunct="1">
              <a:spcBef>
                <a:spcPct val="0"/>
              </a:spcBef>
              <a:buClrTx/>
              <a:buSzTx/>
              <a:buFontTx/>
              <a:buNone/>
            </a:pPr>
            <a:r>
              <a:rPr lang="en-US" altLang="en-US" sz="1200" dirty="0">
                <a:solidFill>
                  <a:schemeClr val="bg1">
                    <a:lumMod val="65000"/>
                  </a:schemeClr>
                </a:solidFill>
              </a:rPr>
              <a:t>3) </a:t>
            </a:r>
            <a:r>
              <a:rPr lang="en-US" altLang="en-US" sz="1200" dirty="0">
                <a:solidFill>
                  <a:srgbClr val="FFCC99"/>
                </a:solidFill>
              </a:rPr>
              <a:t>Fundus abnormality produces…</a:t>
            </a:r>
            <a:r>
              <a:rPr lang="en-US" altLang="en-US" sz="1200" b="1" dirty="0">
                <a:solidFill>
                  <a:srgbClr val="FFCC99"/>
                </a:solidFill>
              </a:rPr>
              <a:t>myopic astigmatism</a:t>
            </a:r>
          </a:p>
          <a:p>
            <a:pPr eaLnBrk="1" hangingPunct="1">
              <a:spcBef>
                <a:spcPct val="0"/>
              </a:spcBef>
              <a:buClrTx/>
              <a:buSzTx/>
              <a:buFontTx/>
              <a:buNone/>
            </a:pPr>
            <a:r>
              <a:rPr lang="en-US" altLang="en-US" sz="1200" dirty="0">
                <a:solidFill>
                  <a:schemeClr val="bg1">
                    <a:lumMod val="65000"/>
                  </a:schemeClr>
                </a:solidFill>
              </a:rPr>
              <a:t>4) </a:t>
            </a:r>
            <a:r>
              <a:rPr lang="en-US" altLang="en-US" sz="1200" dirty="0">
                <a:solidFill>
                  <a:srgbClr val="FFCC99"/>
                </a:solidFill>
              </a:rPr>
              <a:t>VF testing reveals…</a:t>
            </a:r>
            <a:r>
              <a:rPr lang="en-US" altLang="en-US" sz="1200" b="1" dirty="0">
                <a:solidFill>
                  <a:srgbClr val="FFCC99"/>
                </a:solidFill>
              </a:rPr>
              <a:t>bitemporal hemianopia</a:t>
            </a:r>
            <a:r>
              <a:rPr lang="en-US" altLang="en-US" sz="1200" dirty="0">
                <a:solidFill>
                  <a:srgbClr val="FFCC99"/>
                </a:solidFill>
              </a:rPr>
              <a:t> that doesn’t</a:t>
            </a:r>
          </a:p>
          <a:p>
            <a:pPr eaLnBrk="1" hangingPunct="1">
              <a:spcBef>
                <a:spcPct val="0"/>
              </a:spcBef>
              <a:buClrTx/>
              <a:buSzTx/>
              <a:buFontTx/>
              <a:buNone/>
            </a:pPr>
            <a:r>
              <a:rPr lang="en-US" altLang="en-US" sz="1200" dirty="0">
                <a:solidFill>
                  <a:srgbClr val="FFCC99"/>
                </a:solidFill>
              </a:rPr>
              <a:t>   …</a:t>
            </a:r>
            <a:r>
              <a:rPr lang="en-US" altLang="en-US" sz="1200" b="1" dirty="0">
                <a:solidFill>
                  <a:srgbClr val="FFCC99"/>
                </a:solidFill>
              </a:rPr>
              <a:t>respect the vertical</a:t>
            </a:r>
            <a:r>
              <a:rPr lang="en-US" altLang="en-US" sz="1200" dirty="0">
                <a:solidFill>
                  <a:srgbClr val="FFCC99"/>
                </a:solidFill>
              </a:rPr>
              <a:t> and may…</a:t>
            </a:r>
            <a:r>
              <a:rPr lang="en-US" altLang="en-US" sz="1200" b="1" dirty="0">
                <a:solidFill>
                  <a:srgbClr val="FFCC99"/>
                </a:solidFill>
              </a:rPr>
              <a:t>resolve with refraction</a:t>
            </a:r>
          </a:p>
        </p:txBody>
      </p:sp>
      <p:sp>
        <p:nvSpPr>
          <p:cNvPr id="62477" name="Rectangle 14">
            <a:extLst>
              <a:ext uri="{FF2B5EF4-FFF2-40B4-BE49-F238E27FC236}">
                <a16:creationId xmlns:a16="http://schemas.microsoft.com/office/drawing/2014/main" id="{DC19E843-24B4-4EC9-8273-61A96B3F449B}"/>
              </a:ext>
            </a:extLst>
          </p:cNvPr>
          <p:cNvSpPr>
            <a:spLocks noChangeArrowheads="1"/>
          </p:cNvSpPr>
          <p:nvPr/>
        </p:nvSpPr>
        <p:spPr bwMode="auto">
          <a:xfrm>
            <a:off x="457200" y="122238"/>
            <a:ext cx="7543800" cy="8683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b"/>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ct val="85000"/>
              </a:lnSpc>
              <a:spcBef>
                <a:spcPct val="0"/>
              </a:spcBef>
              <a:buClrTx/>
              <a:buSzTx/>
              <a:buFontTx/>
              <a:buNone/>
            </a:pPr>
            <a:r>
              <a:rPr lang="en-US" altLang="en-US" sz="3200" b="1" dirty="0">
                <a:solidFill>
                  <a:schemeClr val="tx2"/>
                </a:solidFill>
              </a:rPr>
              <a:t>Developmental Abnormalities of the Optic Nerve Head</a:t>
            </a:r>
            <a:endParaRPr lang="en-US" altLang="en-US" sz="3200" dirty="0">
              <a:solidFill>
                <a:schemeClr val="tx2"/>
              </a:solidFill>
            </a:endParaRPr>
          </a:p>
        </p:txBody>
      </p:sp>
      <p:sp>
        <p:nvSpPr>
          <p:cNvPr id="62478" name="Slide Number Placeholder 1">
            <a:extLst>
              <a:ext uri="{FF2B5EF4-FFF2-40B4-BE49-F238E27FC236}">
                <a16:creationId xmlns:a16="http://schemas.microsoft.com/office/drawing/2014/main" id="{C222EBB5-F368-46BD-B1F9-533A2CDF8E1E}"/>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1663AA72-E1EC-4ACE-88F0-9BD5F9FB09F4}" type="slidenum">
              <a:rPr lang="en-US" altLang="en-US" sz="1000"/>
              <a:pPr>
                <a:spcBef>
                  <a:spcPct val="0"/>
                </a:spcBef>
                <a:buClrTx/>
                <a:buSzTx/>
                <a:buFontTx/>
                <a:buNone/>
              </a:pPr>
              <a:t>206</a:t>
            </a:fld>
            <a:endParaRPr lang="en-US" altLang="en-US" sz="1000"/>
          </a:p>
        </p:txBody>
      </p:sp>
      <p:sp>
        <p:nvSpPr>
          <p:cNvPr id="62479" name="Line 12">
            <a:extLst>
              <a:ext uri="{FF2B5EF4-FFF2-40B4-BE49-F238E27FC236}">
                <a16:creationId xmlns:a16="http://schemas.microsoft.com/office/drawing/2014/main" id="{BEE183E9-BFDD-43CB-A61C-DB73C8AB3899}"/>
              </a:ext>
            </a:extLst>
          </p:cNvPr>
          <p:cNvSpPr>
            <a:spLocks noChangeShapeType="1"/>
          </p:cNvSpPr>
          <p:nvPr/>
        </p:nvSpPr>
        <p:spPr bwMode="auto">
          <a:xfrm>
            <a:off x="3124200" y="2057400"/>
            <a:ext cx="381000" cy="22098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 name="TextBox 1">
            <a:extLst>
              <a:ext uri="{FF2B5EF4-FFF2-40B4-BE49-F238E27FC236}">
                <a16:creationId xmlns:a16="http://schemas.microsoft.com/office/drawing/2014/main" id="{FB7C0D62-9CD7-C2DF-4F8C-68618C542A3E}"/>
              </a:ext>
            </a:extLst>
          </p:cNvPr>
          <p:cNvSpPr txBox="1"/>
          <p:nvPr/>
        </p:nvSpPr>
        <p:spPr>
          <a:xfrm>
            <a:off x="1846944" y="4693433"/>
            <a:ext cx="7126511" cy="954107"/>
          </a:xfrm>
          <a:prstGeom prst="rect">
            <a:avLst/>
          </a:prstGeom>
          <a:solidFill>
            <a:schemeClr val="tx2">
              <a:lumMod val="20000"/>
              <a:lumOff val="80000"/>
            </a:schemeClr>
          </a:solidFill>
        </p:spPr>
        <p:txBody>
          <a:bodyPr wrap="square" rtlCol="0">
            <a:spAutoFit/>
          </a:bodyPr>
          <a:lstStyle/>
          <a:p>
            <a:r>
              <a:rPr lang="en-US" sz="1400" i="1" dirty="0"/>
              <a:t>Huh? I thought situs inversus meant all the organs were on the wrong side of the body, or something. What does it mean in this context?</a:t>
            </a:r>
            <a:endParaRPr lang="en-US" sz="1400" i="1" dirty="0">
              <a:solidFill>
                <a:schemeClr val="tx2">
                  <a:lumMod val="20000"/>
                  <a:lumOff val="80000"/>
                </a:schemeClr>
              </a:solidFill>
            </a:endParaRPr>
          </a:p>
          <a:p>
            <a:r>
              <a:rPr lang="en-US" sz="1400" dirty="0">
                <a:solidFill>
                  <a:schemeClr val="tx2">
                    <a:lumMod val="20000"/>
                    <a:lumOff val="80000"/>
                  </a:schemeClr>
                </a:solidFill>
              </a:rPr>
              <a:t>It means the  temporal  vessels run  nasally  for a short interval before heading off in the right direction</a:t>
            </a:r>
          </a:p>
        </p:txBody>
      </p:sp>
      <p:sp>
        <p:nvSpPr>
          <p:cNvPr id="5" name="Oval 4">
            <a:extLst>
              <a:ext uri="{FF2B5EF4-FFF2-40B4-BE49-F238E27FC236}">
                <a16:creationId xmlns:a16="http://schemas.microsoft.com/office/drawing/2014/main" id="{3B462472-554E-EC1E-99B8-FC29D3C4CBB0}"/>
              </a:ext>
            </a:extLst>
          </p:cNvPr>
          <p:cNvSpPr/>
          <p:nvPr/>
        </p:nvSpPr>
        <p:spPr>
          <a:xfrm>
            <a:off x="6019800" y="5552661"/>
            <a:ext cx="2662238" cy="482163"/>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43439463"/>
      </p:ext>
    </p:extLst>
  </p:cSld>
  <p:clrMapOvr>
    <a:masterClrMapping/>
  </p:clrMapOvr>
</p:sld>
</file>

<file path=ppt/slides/slide2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466" name="Text Box 10">
            <a:extLst>
              <a:ext uri="{FF2B5EF4-FFF2-40B4-BE49-F238E27FC236}">
                <a16:creationId xmlns:a16="http://schemas.microsoft.com/office/drawing/2014/main" id="{0674DFE5-133A-4874-97B2-908EBFAB5BB7}"/>
              </a:ext>
            </a:extLst>
          </p:cNvPr>
          <p:cNvSpPr txBox="1">
            <a:spLocks noChangeArrowheads="1"/>
          </p:cNvSpPr>
          <p:nvPr/>
        </p:nvSpPr>
        <p:spPr bwMode="auto">
          <a:xfrm>
            <a:off x="1371600" y="4267200"/>
            <a:ext cx="3057525" cy="2154238"/>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Morning-Glory Disc</a:t>
            </a:r>
          </a:p>
          <a:p>
            <a:pPr eaLnBrk="1" hangingPunct="1">
              <a:spcBef>
                <a:spcPct val="0"/>
              </a:spcBef>
              <a:buClrTx/>
              <a:buSzTx/>
              <a:buFontTx/>
              <a:buNone/>
            </a:pPr>
            <a:r>
              <a:rPr lang="en-US" altLang="en-US" sz="1200"/>
              <a:t>--DFE reveals:</a:t>
            </a:r>
          </a:p>
          <a:p>
            <a:pPr eaLnBrk="1" hangingPunct="1">
              <a:spcBef>
                <a:spcPct val="0"/>
              </a:spcBef>
              <a:buClrTx/>
              <a:buSzTx/>
              <a:buFontTx/>
              <a:buNone/>
            </a:pPr>
            <a:r>
              <a:rPr lang="en-US" altLang="en-US" sz="1200"/>
              <a:t>  1) A funnel-shaped…</a:t>
            </a:r>
            <a:r>
              <a:rPr lang="en-US" altLang="en-US" sz="1200" b="1">
                <a:solidFill>
                  <a:srgbClr val="0000FF"/>
                </a:solidFill>
              </a:rPr>
              <a:t>excavation</a:t>
            </a:r>
            <a:endParaRPr lang="en-US" altLang="en-US" sz="1200"/>
          </a:p>
          <a:p>
            <a:pPr eaLnBrk="1" hangingPunct="1">
              <a:spcBef>
                <a:spcPct val="0"/>
              </a:spcBef>
              <a:buClrTx/>
              <a:buSzTx/>
              <a:buFontTx/>
              <a:buNone/>
            </a:pPr>
            <a:r>
              <a:rPr lang="en-US" altLang="en-US" sz="1200"/>
              <a:t>  2) Number of vessels crossing the rim</a:t>
            </a:r>
          </a:p>
          <a:p>
            <a:pPr eaLnBrk="1" hangingPunct="1">
              <a:spcBef>
                <a:spcPct val="0"/>
              </a:spcBef>
              <a:buClrTx/>
              <a:buSzTx/>
              <a:buFontTx/>
              <a:buNone/>
            </a:pPr>
            <a:r>
              <a:rPr lang="en-US" altLang="en-US" sz="1200"/>
              <a:t>    seems abnormally…</a:t>
            </a:r>
            <a:r>
              <a:rPr lang="en-US" altLang="en-US" sz="1200" b="1">
                <a:solidFill>
                  <a:srgbClr val="0000FF"/>
                </a:solidFill>
              </a:rPr>
              <a:t>high</a:t>
            </a:r>
            <a:r>
              <a:rPr lang="en-US" altLang="en-US" sz="1200"/>
              <a:t> </a:t>
            </a:r>
            <a:endParaRPr lang="en-US" altLang="en-US" sz="1200" b="1">
              <a:solidFill>
                <a:srgbClr val="0000FF"/>
              </a:solidFill>
            </a:endParaRPr>
          </a:p>
          <a:p>
            <a:pPr eaLnBrk="1" hangingPunct="1">
              <a:spcBef>
                <a:spcPct val="0"/>
              </a:spcBef>
              <a:buClrTx/>
              <a:buSzTx/>
              <a:buFontTx/>
              <a:buNone/>
            </a:pPr>
            <a:r>
              <a:rPr lang="en-US" altLang="en-US" sz="1200"/>
              <a:t>--Tissue is…</a:t>
            </a:r>
            <a:r>
              <a:rPr lang="en-US" altLang="en-US" sz="1200" b="1">
                <a:solidFill>
                  <a:srgbClr val="0000FF"/>
                </a:solidFill>
              </a:rPr>
              <a:t>contractile</a:t>
            </a:r>
            <a:r>
              <a:rPr lang="en-US" altLang="en-US" sz="1200"/>
              <a:t>, so cup seems</a:t>
            </a:r>
          </a:p>
          <a:p>
            <a:pPr eaLnBrk="1" hangingPunct="1">
              <a:spcBef>
                <a:spcPct val="0"/>
              </a:spcBef>
              <a:buClrTx/>
              <a:buSzTx/>
              <a:buFontTx/>
              <a:buNone/>
            </a:pPr>
            <a:r>
              <a:rPr lang="en-US" altLang="en-US" sz="1200"/>
              <a:t>  to…</a:t>
            </a:r>
            <a:r>
              <a:rPr lang="en-US" altLang="en-US" sz="1200" b="1">
                <a:solidFill>
                  <a:srgbClr val="0000FF"/>
                </a:solidFill>
              </a:rPr>
              <a:t>open </a:t>
            </a:r>
            <a:r>
              <a:rPr lang="en-US" altLang="en-US" sz="1200">
                <a:solidFill>
                  <a:srgbClr val="0000FF"/>
                </a:solidFill>
              </a:rPr>
              <a:t>and</a:t>
            </a:r>
            <a:r>
              <a:rPr lang="en-US" altLang="en-US" sz="1200" b="1">
                <a:solidFill>
                  <a:srgbClr val="0000FF"/>
                </a:solidFill>
              </a:rPr>
              <a:t> close</a:t>
            </a:r>
            <a:r>
              <a:rPr lang="en-US" altLang="en-US" sz="1200"/>
              <a:t> (like its namesake,  </a:t>
            </a:r>
          </a:p>
          <a:p>
            <a:pPr eaLnBrk="1" hangingPunct="1">
              <a:spcBef>
                <a:spcPct val="0"/>
              </a:spcBef>
              <a:buClrTx/>
              <a:buSzTx/>
              <a:buFontTx/>
              <a:buNone/>
            </a:pPr>
            <a:r>
              <a:rPr lang="en-US" altLang="en-US" sz="1200"/>
              <a:t>  the morning-glory flower)</a:t>
            </a:r>
          </a:p>
          <a:p>
            <a:pPr eaLnBrk="1" hangingPunct="1">
              <a:spcBef>
                <a:spcPct val="0"/>
              </a:spcBef>
              <a:buClrTx/>
              <a:buSzTx/>
              <a:buFontTx/>
              <a:buNone/>
            </a:pPr>
            <a:r>
              <a:rPr lang="en-US" altLang="en-US" sz="1200"/>
              <a:t>--VA usually…</a:t>
            </a:r>
            <a:r>
              <a:rPr lang="en-US" altLang="en-US" sz="1200" b="1">
                <a:solidFill>
                  <a:srgbClr val="0000FF"/>
                </a:solidFill>
              </a:rPr>
              <a:t>20/200</a:t>
            </a:r>
            <a:r>
              <a:rPr lang="en-US" altLang="en-US" sz="1200"/>
              <a:t>, but can be…</a:t>
            </a:r>
          </a:p>
          <a:p>
            <a:pPr eaLnBrk="1" hangingPunct="1">
              <a:spcBef>
                <a:spcPct val="0"/>
              </a:spcBef>
              <a:buClrTx/>
              <a:buSzTx/>
              <a:buFontTx/>
              <a:buNone/>
            </a:pPr>
            <a:r>
              <a:rPr lang="en-US" altLang="en-US" sz="1200"/>
              <a:t>   </a:t>
            </a:r>
            <a:r>
              <a:rPr lang="en-US" altLang="en-US" sz="1200" b="1">
                <a:solidFill>
                  <a:srgbClr val="0000FF"/>
                </a:solidFill>
              </a:rPr>
              <a:t>20/20&lt;-&gt;NLP</a:t>
            </a:r>
          </a:p>
          <a:p>
            <a:pPr eaLnBrk="1" hangingPunct="1">
              <a:spcBef>
                <a:spcPct val="0"/>
              </a:spcBef>
              <a:buClrTx/>
              <a:buSzTx/>
              <a:buFontTx/>
              <a:buNone/>
            </a:pPr>
            <a:r>
              <a:rPr lang="en-US" altLang="en-US" sz="1200"/>
              <a:t>--1/3 develop…</a:t>
            </a:r>
            <a:r>
              <a:rPr lang="en-US" altLang="en-US" sz="1200" b="1">
                <a:solidFill>
                  <a:srgbClr val="CCECFF"/>
                </a:solidFill>
              </a:rPr>
              <a:t>serous</a:t>
            </a:r>
            <a:r>
              <a:rPr lang="en-US" altLang="en-US" sz="1200" b="1">
                <a:solidFill>
                  <a:srgbClr val="0000FF"/>
                </a:solidFill>
              </a:rPr>
              <a:t> </a:t>
            </a:r>
            <a:r>
              <a:rPr lang="en-US" altLang="en-US" sz="1200" b="1">
                <a:solidFill>
                  <a:srgbClr val="CCECFF"/>
                </a:solidFill>
              </a:rPr>
              <a:t>RD</a:t>
            </a:r>
          </a:p>
        </p:txBody>
      </p:sp>
      <p:sp>
        <p:nvSpPr>
          <p:cNvPr id="62467" name="Text Box 3">
            <a:extLst>
              <a:ext uri="{FF2B5EF4-FFF2-40B4-BE49-F238E27FC236}">
                <a16:creationId xmlns:a16="http://schemas.microsoft.com/office/drawing/2014/main" id="{9C4DDB2E-0D01-42BB-B422-8042C22CFFC9}"/>
              </a:ext>
            </a:extLst>
          </p:cNvPr>
          <p:cNvSpPr txBox="1">
            <a:spLocks noChangeArrowheads="1"/>
          </p:cNvSpPr>
          <p:nvPr/>
        </p:nvSpPr>
        <p:spPr bwMode="auto">
          <a:xfrm>
            <a:off x="793750" y="3505200"/>
            <a:ext cx="2274982" cy="677108"/>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solidFill>
                  <a:schemeClr val="bg1">
                    <a:lumMod val="65000"/>
                  </a:schemeClr>
                </a:solidFill>
              </a:rPr>
              <a:t>Optic Pit/Hole</a:t>
            </a:r>
          </a:p>
          <a:p>
            <a:pPr eaLnBrk="1" hangingPunct="1">
              <a:spcBef>
                <a:spcPct val="0"/>
              </a:spcBef>
              <a:buClrTx/>
              <a:buSzTx/>
              <a:buFontTx/>
              <a:buNone/>
            </a:pPr>
            <a:r>
              <a:rPr lang="en-US" altLang="en-US" sz="1200">
                <a:solidFill>
                  <a:schemeClr val="bg1">
                    <a:lumMod val="65000"/>
                  </a:schemeClr>
                </a:solidFill>
              </a:rPr>
              <a:t>--Associated with…</a:t>
            </a:r>
            <a:r>
              <a:rPr lang="en-US" altLang="en-US" sz="1200" b="1">
                <a:solidFill>
                  <a:schemeClr val="bg1">
                    <a:lumMod val="65000"/>
                  </a:schemeClr>
                </a:solidFill>
              </a:rPr>
              <a:t>serous RD</a:t>
            </a:r>
          </a:p>
          <a:p>
            <a:pPr eaLnBrk="1" hangingPunct="1">
              <a:spcBef>
                <a:spcPct val="0"/>
              </a:spcBef>
              <a:buClrTx/>
              <a:buSzTx/>
              <a:buFontTx/>
              <a:buNone/>
            </a:pPr>
            <a:r>
              <a:rPr lang="en-US" altLang="en-US" sz="1200" b="1">
                <a:solidFill>
                  <a:schemeClr val="bg1">
                    <a:lumMod val="65000"/>
                  </a:schemeClr>
                </a:solidFill>
              </a:rPr>
              <a:t>  in adulthood</a:t>
            </a:r>
          </a:p>
        </p:txBody>
      </p:sp>
      <p:sp>
        <p:nvSpPr>
          <p:cNvPr id="62468" name="Line 4">
            <a:extLst>
              <a:ext uri="{FF2B5EF4-FFF2-40B4-BE49-F238E27FC236}">
                <a16:creationId xmlns:a16="http://schemas.microsoft.com/office/drawing/2014/main" id="{621C1BB7-B81B-484C-AC8E-B16B33DC9A9D}"/>
              </a:ext>
            </a:extLst>
          </p:cNvPr>
          <p:cNvSpPr>
            <a:spLocks noChangeShapeType="1"/>
          </p:cNvSpPr>
          <p:nvPr/>
        </p:nvSpPr>
        <p:spPr bwMode="auto">
          <a:xfrm flipH="1">
            <a:off x="1600200" y="2057400"/>
            <a:ext cx="1524000" cy="3810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2469" name="Text Box 6">
            <a:extLst>
              <a:ext uri="{FF2B5EF4-FFF2-40B4-BE49-F238E27FC236}">
                <a16:creationId xmlns:a16="http://schemas.microsoft.com/office/drawing/2014/main" id="{6767E40E-AC86-4BB8-B866-E894C86507B3}"/>
              </a:ext>
            </a:extLst>
          </p:cNvPr>
          <p:cNvSpPr txBox="1">
            <a:spLocks noChangeArrowheads="1"/>
          </p:cNvSpPr>
          <p:nvPr/>
        </p:nvSpPr>
        <p:spPr bwMode="auto">
          <a:xfrm>
            <a:off x="1340808" y="1524000"/>
            <a:ext cx="3544560" cy="4585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1400" i="1">
                <a:solidFill>
                  <a:schemeClr val="bg1">
                    <a:lumMod val="75000"/>
                  </a:schemeClr>
                </a:solidFill>
              </a:rPr>
              <a:t>These three are all secondary to abnormal</a:t>
            </a:r>
          </a:p>
          <a:p>
            <a:pPr algn="ctr" eaLnBrk="1" hangingPunct="1">
              <a:lnSpc>
                <a:spcPct val="85000"/>
              </a:lnSpc>
              <a:spcBef>
                <a:spcPct val="0"/>
              </a:spcBef>
              <a:buClrTx/>
              <a:buSzTx/>
              <a:buFontTx/>
              <a:buNone/>
            </a:pPr>
            <a:r>
              <a:rPr lang="en-US" altLang="en-US" sz="1400" i="1">
                <a:solidFill>
                  <a:schemeClr val="bg1">
                    <a:lumMod val="75000"/>
                  </a:schemeClr>
                </a:solidFill>
              </a:rPr>
              <a:t>closure of the embryonic optic fissure</a:t>
            </a:r>
          </a:p>
        </p:txBody>
      </p:sp>
      <p:sp>
        <p:nvSpPr>
          <p:cNvPr id="62470" name="Text Box 7">
            <a:extLst>
              <a:ext uri="{FF2B5EF4-FFF2-40B4-BE49-F238E27FC236}">
                <a16:creationId xmlns:a16="http://schemas.microsoft.com/office/drawing/2014/main" id="{F2022E11-4E3A-4CF8-8090-F58278360138}"/>
              </a:ext>
            </a:extLst>
          </p:cNvPr>
          <p:cNvSpPr txBox="1">
            <a:spLocks noChangeArrowheads="1"/>
          </p:cNvSpPr>
          <p:nvPr/>
        </p:nvSpPr>
        <p:spPr bwMode="auto">
          <a:xfrm>
            <a:off x="76200" y="2514600"/>
            <a:ext cx="2783134" cy="861774"/>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solidFill>
                  <a:schemeClr val="bg1">
                    <a:lumMod val="65000"/>
                  </a:schemeClr>
                </a:solidFill>
              </a:rPr>
              <a:t>Optic Nerve Coloboma</a:t>
            </a:r>
          </a:p>
          <a:p>
            <a:pPr eaLnBrk="1" hangingPunct="1">
              <a:spcBef>
                <a:spcPct val="0"/>
              </a:spcBef>
              <a:buClrTx/>
              <a:buSzTx/>
              <a:buFontTx/>
              <a:buNone/>
            </a:pPr>
            <a:r>
              <a:rPr lang="en-US" altLang="en-US" sz="1200">
                <a:solidFill>
                  <a:schemeClr val="bg1">
                    <a:lumMod val="65000"/>
                  </a:schemeClr>
                </a:solidFill>
              </a:rPr>
              <a:t>1) May resemble…</a:t>
            </a:r>
            <a:r>
              <a:rPr lang="en-US" altLang="en-US" sz="1200" b="1">
                <a:solidFill>
                  <a:schemeClr val="bg1">
                    <a:lumMod val="65000"/>
                  </a:schemeClr>
                </a:solidFill>
              </a:rPr>
              <a:t>deep cupping</a:t>
            </a:r>
          </a:p>
          <a:p>
            <a:pPr eaLnBrk="1" hangingPunct="1">
              <a:spcBef>
                <a:spcPct val="0"/>
              </a:spcBef>
              <a:buClrTx/>
              <a:buSzTx/>
              <a:buFontTx/>
              <a:buNone/>
            </a:pPr>
            <a:r>
              <a:rPr lang="en-US" altLang="en-US" sz="1200">
                <a:solidFill>
                  <a:schemeClr val="bg1">
                    <a:lumMod val="65000"/>
                  </a:schemeClr>
                </a:solidFill>
              </a:rPr>
              <a:t>2) Can be…</a:t>
            </a:r>
            <a:r>
              <a:rPr lang="en-US" altLang="en-US" sz="1200" b="1">
                <a:solidFill>
                  <a:schemeClr val="bg1">
                    <a:lumMod val="65000"/>
                  </a:schemeClr>
                </a:solidFill>
              </a:rPr>
              <a:t>bilateral, asymmetric</a:t>
            </a:r>
          </a:p>
          <a:p>
            <a:pPr eaLnBrk="1" hangingPunct="1">
              <a:spcBef>
                <a:spcPct val="0"/>
              </a:spcBef>
              <a:buClrTx/>
              <a:buSzTx/>
              <a:buFontTx/>
              <a:buNone/>
            </a:pPr>
            <a:r>
              <a:rPr lang="en-US" altLang="en-US" sz="1200">
                <a:solidFill>
                  <a:schemeClr val="bg1">
                    <a:lumMod val="65000"/>
                  </a:schemeClr>
                </a:solidFill>
              </a:rPr>
              <a:t>3) Part of the…</a:t>
            </a:r>
            <a:r>
              <a:rPr lang="en-US" altLang="en-US" sz="1200" b="1">
                <a:solidFill>
                  <a:schemeClr val="bg1">
                    <a:lumMod val="65000"/>
                  </a:schemeClr>
                </a:solidFill>
              </a:rPr>
              <a:t>CHARGE association</a:t>
            </a:r>
          </a:p>
        </p:txBody>
      </p:sp>
      <p:sp>
        <p:nvSpPr>
          <p:cNvPr id="62471" name="Line 8">
            <a:extLst>
              <a:ext uri="{FF2B5EF4-FFF2-40B4-BE49-F238E27FC236}">
                <a16:creationId xmlns:a16="http://schemas.microsoft.com/office/drawing/2014/main" id="{A9082D6E-5368-4085-94FD-A62B92E459B3}"/>
              </a:ext>
            </a:extLst>
          </p:cNvPr>
          <p:cNvSpPr>
            <a:spLocks noChangeShapeType="1"/>
          </p:cNvSpPr>
          <p:nvPr/>
        </p:nvSpPr>
        <p:spPr bwMode="auto">
          <a:xfrm flipH="1">
            <a:off x="2971800" y="2057400"/>
            <a:ext cx="152400" cy="14478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2472" name="Text Box 9">
            <a:extLst>
              <a:ext uri="{FF2B5EF4-FFF2-40B4-BE49-F238E27FC236}">
                <a16:creationId xmlns:a16="http://schemas.microsoft.com/office/drawing/2014/main" id="{34C7E9CD-5674-4924-972E-A3B81721E2A6}"/>
              </a:ext>
            </a:extLst>
          </p:cNvPr>
          <p:cNvSpPr txBox="1">
            <a:spLocks noChangeArrowheads="1"/>
          </p:cNvSpPr>
          <p:nvPr/>
        </p:nvSpPr>
        <p:spPr bwMode="auto">
          <a:xfrm>
            <a:off x="1371600" y="4267200"/>
            <a:ext cx="3057247" cy="2154436"/>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dirty="0">
                <a:solidFill>
                  <a:schemeClr val="bg1">
                    <a:lumMod val="65000"/>
                  </a:schemeClr>
                </a:solidFill>
              </a:rPr>
              <a:t>Morning-Glory Disc</a:t>
            </a:r>
          </a:p>
          <a:p>
            <a:pPr eaLnBrk="1" hangingPunct="1">
              <a:spcBef>
                <a:spcPct val="0"/>
              </a:spcBef>
              <a:buClrTx/>
              <a:buSzTx/>
              <a:buFontTx/>
              <a:buNone/>
            </a:pPr>
            <a:r>
              <a:rPr lang="en-US" altLang="en-US" sz="1200" dirty="0">
                <a:solidFill>
                  <a:schemeClr val="bg1">
                    <a:lumMod val="65000"/>
                  </a:schemeClr>
                </a:solidFill>
              </a:rPr>
              <a:t>--DFE reveals:</a:t>
            </a:r>
          </a:p>
          <a:p>
            <a:pPr eaLnBrk="1" hangingPunct="1">
              <a:spcBef>
                <a:spcPct val="0"/>
              </a:spcBef>
              <a:buClrTx/>
              <a:buSzTx/>
              <a:buFontTx/>
              <a:buNone/>
            </a:pPr>
            <a:r>
              <a:rPr lang="en-US" altLang="en-US" sz="1200" dirty="0">
                <a:solidFill>
                  <a:schemeClr val="bg1">
                    <a:lumMod val="65000"/>
                  </a:schemeClr>
                </a:solidFill>
              </a:rPr>
              <a:t>  1) A funnel-shaped…</a:t>
            </a:r>
            <a:r>
              <a:rPr lang="en-US" altLang="en-US" sz="1200" b="1" dirty="0">
                <a:solidFill>
                  <a:schemeClr val="bg1">
                    <a:lumMod val="65000"/>
                  </a:schemeClr>
                </a:solidFill>
              </a:rPr>
              <a:t>excavation</a:t>
            </a:r>
            <a:endParaRPr lang="en-US" altLang="en-US" sz="1200" dirty="0">
              <a:solidFill>
                <a:schemeClr val="bg1">
                  <a:lumMod val="65000"/>
                </a:schemeClr>
              </a:solidFill>
            </a:endParaRPr>
          </a:p>
          <a:p>
            <a:pPr eaLnBrk="1" hangingPunct="1">
              <a:spcBef>
                <a:spcPct val="0"/>
              </a:spcBef>
              <a:buClrTx/>
              <a:buSzTx/>
              <a:buFontTx/>
              <a:buNone/>
            </a:pPr>
            <a:r>
              <a:rPr lang="en-US" altLang="en-US" sz="1200" dirty="0">
                <a:solidFill>
                  <a:schemeClr val="bg1">
                    <a:lumMod val="65000"/>
                  </a:schemeClr>
                </a:solidFill>
              </a:rPr>
              <a:t>  2) Number of vessels crossing the rim</a:t>
            </a:r>
          </a:p>
          <a:p>
            <a:pPr eaLnBrk="1" hangingPunct="1">
              <a:spcBef>
                <a:spcPct val="0"/>
              </a:spcBef>
              <a:buClrTx/>
              <a:buSzTx/>
              <a:buFontTx/>
              <a:buNone/>
            </a:pPr>
            <a:r>
              <a:rPr lang="en-US" altLang="en-US" sz="1200" dirty="0">
                <a:solidFill>
                  <a:schemeClr val="bg1">
                    <a:lumMod val="65000"/>
                  </a:schemeClr>
                </a:solidFill>
              </a:rPr>
              <a:t>    seems abnormally…</a:t>
            </a:r>
            <a:r>
              <a:rPr lang="en-US" altLang="en-US" sz="1200" b="1" dirty="0">
                <a:solidFill>
                  <a:schemeClr val="bg1">
                    <a:lumMod val="65000"/>
                  </a:schemeClr>
                </a:solidFill>
              </a:rPr>
              <a:t>high</a:t>
            </a:r>
            <a:r>
              <a:rPr lang="en-US" altLang="en-US" sz="1200" dirty="0">
                <a:solidFill>
                  <a:schemeClr val="bg1">
                    <a:lumMod val="65000"/>
                  </a:schemeClr>
                </a:solidFill>
              </a:rPr>
              <a:t> </a:t>
            </a:r>
            <a:endParaRPr lang="en-US" altLang="en-US" sz="1200" b="1" dirty="0">
              <a:solidFill>
                <a:schemeClr val="bg1">
                  <a:lumMod val="65000"/>
                </a:schemeClr>
              </a:solidFill>
            </a:endParaRPr>
          </a:p>
          <a:p>
            <a:pPr eaLnBrk="1" hangingPunct="1">
              <a:spcBef>
                <a:spcPct val="0"/>
              </a:spcBef>
              <a:buClrTx/>
              <a:buSzTx/>
              <a:buFontTx/>
              <a:buNone/>
            </a:pPr>
            <a:r>
              <a:rPr lang="en-US" altLang="en-US" sz="1200" dirty="0">
                <a:solidFill>
                  <a:schemeClr val="bg1">
                    <a:lumMod val="65000"/>
                  </a:schemeClr>
                </a:solidFill>
              </a:rPr>
              <a:t>--Tissue is…</a:t>
            </a:r>
            <a:r>
              <a:rPr lang="en-US" altLang="en-US" sz="1200" b="1" dirty="0">
                <a:solidFill>
                  <a:schemeClr val="bg1">
                    <a:lumMod val="65000"/>
                  </a:schemeClr>
                </a:solidFill>
              </a:rPr>
              <a:t>contractile</a:t>
            </a:r>
            <a:r>
              <a:rPr lang="en-US" altLang="en-US" sz="1200" dirty="0">
                <a:solidFill>
                  <a:schemeClr val="bg1">
                    <a:lumMod val="65000"/>
                  </a:schemeClr>
                </a:solidFill>
              </a:rPr>
              <a:t>, so cup seems</a:t>
            </a:r>
          </a:p>
          <a:p>
            <a:pPr eaLnBrk="1" hangingPunct="1">
              <a:spcBef>
                <a:spcPct val="0"/>
              </a:spcBef>
              <a:buClrTx/>
              <a:buSzTx/>
              <a:buFontTx/>
              <a:buNone/>
            </a:pPr>
            <a:r>
              <a:rPr lang="en-US" altLang="en-US" sz="1200" dirty="0">
                <a:solidFill>
                  <a:schemeClr val="bg1">
                    <a:lumMod val="65000"/>
                  </a:schemeClr>
                </a:solidFill>
              </a:rPr>
              <a:t>  to…</a:t>
            </a:r>
            <a:r>
              <a:rPr lang="en-US" altLang="en-US" sz="1200" b="1" dirty="0">
                <a:solidFill>
                  <a:schemeClr val="bg1">
                    <a:lumMod val="65000"/>
                  </a:schemeClr>
                </a:solidFill>
              </a:rPr>
              <a:t>open </a:t>
            </a:r>
            <a:r>
              <a:rPr lang="en-US" altLang="en-US" sz="1200" dirty="0">
                <a:solidFill>
                  <a:schemeClr val="bg1">
                    <a:lumMod val="65000"/>
                  </a:schemeClr>
                </a:solidFill>
              </a:rPr>
              <a:t>and</a:t>
            </a:r>
            <a:r>
              <a:rPr lang="en-US" altLang="en-US" sz="1200" b="1" dirty="0">
                <a:solidFill>
                  <a:schemeClr val="bg1">
                    <a:lumMod val="65000"/>
                  </a:schemeClr>
                </a:solidFill>
              </a:rPr>
              <a:t> close</a:t>
            </a:r>
            <a:r>
              <a:rPr lang="en-US" altLang="en-US" sz="1200" dirty="0">
                <a:solidFill>
                  <a:schemeClr val="bg1">
                    <a:lumMod val="65000"/>
                  </a:schemeClr>
                </a:solidFill>
              </a:rPr>
              <a:t> (like its namesake,  </a:t>
            </a:r>
          </a:p>
          <a:p>
            <a:pPr eaLnBrk="1" hangingPunct="1">
              <a:spcBef>
                <a:spcPct val="0"/>
              </a:spcBef>
              <a:buClrTx/>
              <a:buSzTx/>
              <a:buFontTx/>
              <a:buNone/>
            </a:pPr>
            <a:r>
              <a:rPr lang="en-US" altLang="en-US" sz="1200" dirty="0">
                <a:solidFill>
                  <a:schemeClr val="bg1">
                    <a:lumMod val="65000"/>
                  </a:schemeClr>
                </a:solidFill>
              </a:rPr>
              <a:t>  the morning-glory flower)</a:t>
            </a:r>
          </a:p>
          <a:p>
            <a:pPr eaLnBrk="1" hangingPunct="1">
              <a:spcBef>
                <a:spcPct val="0"/>
              </a:spcBef>
              <a:buClrTx/>
              <a:buSzTx/>
              <a:buFontTx/>
              <a:buNone/>
            </a:pPr>
            <a:r>
              <a:rPr lang="en-US" altLang="en-US" sz="1200" dirty="0">
                <a:solidFill>
                  <a:schemeClr val="bg1">
                    <a:lumMod val="65000"/>
                  </a:schemeClr>
                </a:solidFill>
              </a:rPr>
              <a:t>--VA usually…</a:t>
            </a:r>
            <a:r>
              <a:rPr lang="en-US" altLang="en-US" sz="1200" b="1" dirty="0">
                <a:solidFill>
                  <a:schemeClr val="bg1">
                    <a:lumMod val="65000"/>
                  </a:schemeClr>
                </a:solidFill>
              </a:rPr>
              <a:t>20/200</a:t>
            </a:r>
            <a:r>
              <a:rPr lang="en-US" altLang="en-US" sz="1200" dirty="0">
                <a:solidFill>
                  <a:schemeClr val="bg1">
                    <a:lumMod val="65000"/>
                  </a:schemeClr>
                </a:solidFill>
              </a:rPr>
              <a:t>, but can be…</a:t>
            </a:r>
          </a:p>
          <a:p>
            <a:pPr eaLnBrk="1" hangingPunct="1">
              <a:spcBef>
                <a:spcPct val="0"/>
              </a:spcBef>
              <a:buClrTx/>
              <a:buSzTx/>
              <a:buFontTx/>
              <a:buNone/>
            </a:pPr>
            <a:r>
              <a:rPr lang="en-US" altLang="en-US" sz="1200" dirty="0">
                <a:solidFill>
                  <a:schemeClr val="bg1">
                    <a:lumMod val="65000"/>
                  </a:schemeClr>
                </a:solidFill>
              </a:rPr>
              <a:t>   </a:t>
            </a:r>
            <a:r>
              <a:rPr lang="en-US" altLang="en-US" sz="1200" b="1" dirty="0">
                <a:solidFill>
                  <a:schemeClr val="bg1">
                    <a:lumMod val="65000"/>
                  </a:schemeClr>
                </a:solidFill>
              </a:rPr>
              <a:t>20/20&lt;-&gt;NLP</a:t>
            </a:r>
          </a:p>
          <a:p>
            <a:pPr eaLnBrk="1" hangingPunct="1">
              <a:spcBef>
                <a:spcPct val="0"/>
              </a:spcBef>
              <a:buClrTx/>
              <a:buSzTx/>
              <a:buFontTx/>
              <a:buNone/>
            </a:pPr>
            <a:r>
              <a:rPr lang="en-US" altLang="en-US" sz="1200" dirty="0">
                <a:solidFill>
                  <a:schemeClr val="bg1">
                    <a:lumMod val="65000"/>
                  </a:schemeClr>
                </a:solidFill>
              </a:rPr>
              <a:t>--1/3 develop…</a:t>
            </a:r>
            <a:r>
              <a:rPr lang="en-US" altLang="en-US" sz="1200" b="1" dirty="0">
                <a:solidFill>
                  <a:schemeClr val="bg1">
                    <a:lumMod val="65000"/>
                  </a:schemeClr>
                </a:solidFill>
              </a:rPr>
              <a:t>serous RD</a:t>
            </a:r>
          </a:p>
        </p:txBody>
      </p:sp>
      <p:sp>
        <p:nvSpPr>
          <p:cNvPr id="62473" name="Text Box 10">
            <a:extLst>
              <a:ext uri="{FF2B5EF4-FFF2-40B4-BE49-F238E27FC236}">
                <a16:creationId xmlns:a16="http://schemas.microsoft.com/office/drawing/2014/main" id="{53A27261-5298-4B3B-BAB1-ED3070042290}"/>
              </a:ext>
            </a:extLst>
          </p:cNvPr>
          <p:cNvSpPr txBox="1">
            <a:spLocks noChangeArrowheads="1"/>
          </p:cNvSpPr>
          <p:nvPr/>
        </p:nvSpPr>
        <p:spPr bwMode="auto">
          <a:xfrm>
            <a:off x="5410200" y="1687513"/>
            <a:ext cx="3640740" cy="677108"/>
          </a:xfrm>
          <a:prstGeom prst="rect">
            <a:avLst/>
          </a:prstGeom>
          <a:solidFill>
            <a:srgbClr val="FFFF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solidFill>
                  <a:schemeClr val="bg1">
                    <a:lumMod val="65000"/>
                  </a:schemeClr>
                </a:solidFill>
              </a:rPr>
              <a:t>Megalopapilla</a:t>
            </a:r>
          </a:p>
          <a:p>
            <a:pPr eaLnBrk="1" hangingPunct="1">
              <a:spcBef>
                <a:spcPct val="0"/>
              </a:spcBef>
              <a:buClrTx/>
              <a:buSzTx/>
              <a:buFontTx/>
              <a:buNone/>
            </a:pPr>
            <a:r>
              <a:rPr lang="en-US" altLang="en-US" sz="1200">
                <a:solidFill>
                  <a:schemeClr val="bg1">
                    <a:lumMod val="65000"/>
                  </a:schemeClr>
                </a:solidFill>
              </a:rPr>
              <a:t>1) Abnormally large diameter of…</a:t>
            </a:r>
            <a:r>
              <a:rPr lang="en-US" altLang="en-US" sz="1200" b="1">
                <a:solidFill>
                  <a:schemeClr val="bg1">
                    <a:lumMod val="65000"/>
                  </a:schemeClr>
                </a:solidFill>
              </a:rPr>
              <a:t>disc </a:t>
            </a:r>
            <a:r>
              <a:rPr lang="en-US" altLang="en-US" sz="1200">
                <a:solidFill>
                  <a:schemeClr val="bg1">
                    <a:lumMod val="65000"/>
                  </a:schemeClr>
                </a:solidFill>
              </a:rPr>
              <a:t>and</a:t>
            </a:r>
            <a:r>
              <a:rPr lang="en-US" altLang="en-US" sz="1200" b="1">
                <a:solidFill>
                  <a:schemeClr val="bg1">
                    <a:lumMod val="65000"/>
                  </a:schemeClr>
                </a:solidFill>
              </a:rPr>
              <a:t> cup</a:t>
            </a:r>
          </a:p>
          <a:p>
            <a:pPr eaLnBrk="1" hangingPunct="1">
              <a:spcBef>
                <a:spcPct val="0"/>
              </a:spcBef>
              <a:buClrTx/>
              <a:buSzTx/>
              <a:buFontTx/>
              <a:buNone/>
            </a:pPr>
            <a:r>
              <a:rPr lang="en-US" altLang="en-US" sz="1200">
                <a:solidFill>
                  <a:schemeClr val="bg1">
                    <a:lumMod val="65000"/>
                  </a:schemeClr>
                </a:solidFill>
              </a:rPr>
              <a:t>2) VF testing may reveal an…</a:t>
            </a:r>
            <a:r>
              <a:rPr lang="en-US" altLang="en-US" sz="1200" b="1">
                <a:solidFill>
                  <a:schemeClr val="bg1">
                    <a:lumMod val="65000"/>
                  </a:schemeClr>
                </a:solidFill>
              </a:rPr>
              <a:t>enlarged blind spot</a:t>
            </a:r>
          </a:p>
        </p:txBody>
      </p:sp>
      <p:sp>
        <p:nvSpPr>
          <p:cNvPr id="62474" name="Text Box 11">
            <a:extLst>
              <a:ext uri="{FF2B5EF4-FFF2-40B4-BE49-F238E27FC236}">
                <a16:creationId xmlns:a16="http://schemas.microsoft.com/office/drawing/2014/main" id="{D0CCC2F2-7093-4038-B0A1-B2B5180B01C3}"/>
              </a:ext>
            </a:extLst>
          </p:cNvPr>
          <p:cNvSpPr txBox="1">
            <a:spLocks noChangeArrowheads="1"/>
          </p:cNvSpPr>
          <p:nvPr/>
        </p:nvSpPr>
        <p:spPr bwMode="auto">
          <a:xfrm>
            <a:off x="4648200" y="2576513"/>
            <a:ext cx="3522663" cy="862012"/>
          </a:xfrm>
          <a:prstGeom prst="rect">
            <a:avLst/>
          </a:prstGeom>
          <a:solidFill>
            <a:srgbClr val="FFC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solidFill>
                  <a:schemeClr val="bg1">
                    <a:lumMod val="65000"/>
                  </a:schemeClr>
                </a:solidFill>
              </a:rPr>
              <a:t>Myelinated RNFL</a:t>
            </a:r>
          </a:p>
          <a:p>
            <a:pPr eaLnBrk="1" hangingPunct="1">
              <a:spcBef>
                <a:spcPct val="0"/>
              </a:spcBef>
              <a:buClrTx/>
              <a:buSzTx/>
              <a:buFontTx/>
              <a:buNone/>
            </a:pPr>
            <a:r>
              <a:rPr lang="en-US" altLang="en-US" sz="1200">
                <a:solidFill>
                  <a:schemeClr val="bg1">
                    <a:lumMod val="65000"/>
                  </a:schemeClr>
                </a:solidFill>
              </a:rPr>
              <a:t>1) Myelin normally ends at the…</a:t>
            </a:r>
            <a:r>
              <a:rPr lang="en-US" altLang="en-US" sz="1200" b="1">
                <a:solidFill>
                  <a:schemeClr val="bg1">
                    <a:lumMod val="65000"/>
                  </a:schemeClr>
                </a:solidFill>
              </a:rPr>
              <a:t>lamina cribrosa</a:t>
            </a:r>
          </a:p>
          <a:p>
            <a:pPr eaLnBrk="1" hangingPunct="1">
              <a:spcBef>
                <a:spcPct val="0"/>
              </a:spcBef>
              <a:buClrTx/>
              <a:buSzTx/>
              <a:buFontTx/>
              <a:buNone/>
            </a:pPr>
            <a:r>
              <a:rPr lang="en-US" altLang="en-US" sz="1200">
                <a:solidFill>
                  <a:schemeClr val="bg1">
                    <a:lumMod val="65000"/>
                  </a:schemeClr>
                </a:solidFill>
              </a:rPr>
              <a:t>2) Can be…</a:t>
            </a:r>
            <a:r>
              <a:rPr lang="en-US" altLang="en-US" sz="1200" b="1">
                <a:solidFill>
                  <a:schemeClr val="bg1">
                    <a:lumMod val="65000"/>
                  </a:schemeClr>
                </a:solidFill>
              </a:rPr>
              <a:t>patchy</a:t>
            </a:r>
            <a:r>
              <a:rPr lang="en-US" altLang="en-US" sz="1200">
                <a:solidFill>
                  <a:schemeClr val="bg1">
                    <a:lumMod val="65000"/>
                  </a:schemeClr>
                </a:solidFill>
              </a:rPr>
              <a:t> and </a:t>
            </a:r>
            <a:r>
              <a:rPr lang="en-US" altLang="en-US" sz="1200" b="1">
                <a:solidFill>
                  <a:schemeClr val="bg1">
                    <a:lumMod val="65000"/>
                  </a:schemeClr>
                </a:solidFill>
              </a:rPr>
              <a:t>discontinuous</a:t>
            </a:r>
          </a:p>
          <a:p>
            <a:pPr eaLnBrk="1" hangingPunct="1">
              <a:spcBef>
                <a:spcPct val="0"/>
              </a:spcBef>
              <a:buClrTx/>
              <a:buSzTx/>
              <a:buFontTx/>
              <a:buNone/>
            </a:pPr>
            <a:r>
              <a:rPr lang="en-US" altLang="en-US" sz="1200">
                <a:solidFill>
                  <a:schemeClr val="bg1">
                    <a:lumMod val="65000"/>
                  </a:schemeClr>
                </a:solidFill>
              </a:rPr>
              <a:t>3) Corresponding VF has an…</a:t>
            </a:r>
            <a:r>
              <a:rPr lang="en-US" altLang="en-US" sz="1200" b="1">
                <a:solidFill>
                  <a:schemeClr val="bg1">
                    <a:lumMod val="65000"/>
                  </a:schemeClr>
                </a:solidFill>
              </a:rPr>
              <a:t>absolute</a:t>
            </a:r>
            <a:r>
              <a:rPr lang="en-US" altLang="en-US" sz="1200">
                <a:solidFill>
                  <a:schemeClr val="bg1">
                    <a:lumMod val="65000"/>
                  </a:schemeClr>
                </a:solidFill>
              </a:rPr>
              <a:t> scotoma</a:t>
            </a:r>
          </a:p>
        </p:txBody>
      </p:sp>
      <p:sp>
        <p:nvSpPr>
          <p:cNvPr id="62475" name="Text Box 12">
            <a:extLst>
              <a:ext uri="{FF2B5EF4-FFF2-40B4-BE49-F238E27FC236}">
                <a16:creationId xmlns:a16="http://schemas.microsoft.com/office/drawing/2014/main" id="{129ED2A8-5269-4AEF-B974-F6C14D52C85B}"/>
              </a:ext>
            </a:extLst>
          </p:cNvPr>
          <p:cNvSpPr txBox="1">
            <a:spLocks noChangeArrowheads="1"/>
          </p:cNvSpPr>
          <p:nvPr/>
        </p:nvSpPr>
        <p:spPr bwMode="auto">
          <a:xfrm>
            <a:off x="5257800" y="3760788"/>
            <a:ext cx="3424238" cy="1231900"/>
          </a:xfrm>
          <a:prstGeom prst="rect">
            <a:avLst/>
          </a:prstGeom>
          <a:solidFill>
            <a:srgbClr val="CCFF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dirty="0">
                <a:solidFill>
                  <a:schemeClr val="bg1">
                    <a:lumMod val="65000"/>
                  </a:schemeClr>
                </a:solidFill>
              </a:rPr>
              <a:t>Optic Nerve Hypoplasia</a:t>
            </a:r>
          </a:p>
          <a:p>
            <a:pPr eaLnBrk="1" hangingPunct="1">
              <a:spcBef>
                <a:spcPct val="0"/>
              </a:spcBef>
              <a:buClrTx/>
              <a:buSzTx/>
              <a:buFontTx/>
              <a:buNone/>
            </a:pPr>
            <a:r>
              <a:rPr lang="en-US" altLang="en-US" sz="1200" dirty="0">
                <a:solidFill>
                  <a:schemeClr val="bg1">
                    <a:lumMod val="65000"/>
                  </a:schemeClr>
                </a:solidFill>
              </a:rPr>
              <a:t>1) Abnormally low</a:t>
            </a:r>
            <a:r>
              <a:rPr lang="en-US" altLang="en-US" sz="1200" b="1" dirty="0">
                <a:solidFill>
                  <a:schemeClr val="bg1">
                    <a:lumMod val="65000"/>
                  </a:schemeClr>
                </a:solidFill>
              </a:rPr>
              <a:t> </a:t>
            </a:r>
            <a:r>
              <a:rPr lang="en-US" altLang="en-US" sz="1200" dirty="0">
                <a:solidFill>
                  <a:schemeClr val="bg1">
                    <a:lumMod val="65000"/>
                  </a:schemeClr>
                </a:solidFill>
              </a:rPr>
              <a:t>number of…</a:t>
            </a:r>
            <a:r>
              <a:rPr lang="en-US" altLang="en-US" sz="1200" b="1" dirty="0">
                <a:solidFill>
                  <a:schemeClr val="bg1">
                    <a:lumMod val="65000"/>
                  </a:schemeClr>
                </a:solidFill>
              </a:rPr>
              <a:t>axons</a:t>
            </a:r>
          </a:p>
          <a:p>
            <a:pPr eaLnBrk="1" hangingPunct="1">
              <a:spcBef>
                <a:spcPct val="0"/>
              </a:spcBef>
              <a:buClrTx/>
              <a:buSzTx/>
              <a:buFontTx/>
              <a:buNone/>
            </a:pPr>
            <a:r>
              <a:rPr lang="en-US" altLang="en-US" sz="1200" dirty="0">
                <a:solidFill>
                  <a:schemeClr val="bg1">
                    <a:lumMod val="65000"/>
                  </a:schemeClr>
                </a:solidFill>
              </a:rPr>
              <a:t>2) DFE: Small pale disc with…</a:t>
            </a:r>
            <a:r>
              <a:rPr lang="en-US" altLang="en-US" sz="1200" b="1" dirty="0">
                <a:solidFill>
                  <a:schemeClr val="bg1">
                    <a:lumMod val="65000"/>
                  </a:schemeClr>
                </a:solidFill>
              </a:rPr>
              <a:t>double ring </a:t>
            </a:r>
            <a:r>
              <a:rPr lang="en-US" altLang="en-US" sz="1200" dirty="0">
                <a:solidFill>
                  <a:schemeClr val="bg1">
                    <a:lumMod val="65000"/>
                  </a:schemeClr>
                </a:solidFill>
              </a:rPr>
              <a:t>sign</a:t>
            </a:r>
          </a:p>
          <a:p>
            <a:pPr eaLnBrk="1" hangingPunct="1">
              <a:spcBef>
                <a:spcPct val="0"/>
              </a:spcBef>
              <a:buClrTx/>
              <a:buSzTx/>
              <a:buFontTx/>
              <a:buNone/>
            </a:pPr>
            <a:r>
              <a:rPr lang="en-US" altLang="en-US" sz="1200" dirty="0">
                <a:solidFill>
                  <a:schemeClr val="bg1">
                    <a:lumMod val="65000"/>
                  </a:schemeClr>
                </a:solidFill>
              </a:rPr>
              <a:t>3) VA…</a:t>
            </a:r>
            <a:r>
              <a:rPr lang="en-US" altLang="en-US" sz="1200" b="1" dirty="0">
                <a:solidFill>
                  <a:schemeClr val="bg1">
                    <a:lumMod val="65000"/>
                  </a:schemeClr>
                </a:solidFill>
              </a:rPr>
              <a:t>20/15&lt;-&gt;NLP</a:t>
            </a:r>
          </a:p>
          <a:p>
            <a:pPr eaLnBrk="1" hangingPunct="1">
              <a:spcBef>
                <a:spcPct val="0"/>
              </a:spcBef>
              <a:buClrTx/>
              <a:buSzTx/>
              <a:buFontTx/>
              <a:buNone/>
            </a:pPr>
            <a:r>
              <a:rPr lang="en-US" altLang="en-US" sz="1200" dirty="0">
                <a:solidFill>
                  <a:schemeClr val="bg1">
                    <a:lumMod val="65000"/>
                  </a:schemeClr>
                </a:solidFill>
              </a:rPr>
              <a:t>4) VF defects…</a:t>
            </a:r>
            <a:r>
              <a:rPr lang="en-US" altLang="en-US" sz="1200" b="1" dirty="0">
                <a:solidFill>
                  <a:schemeClr val="bg1">
                    <a:lumMod val="65000"/>
                  </a:schemeClr>
                </a:solidFill>
              </a:rPr>
              <a:t>invariably present</a:t>
            </a:r>
          </a:p>
          <a:p>
            <a:pPr eaLnBrk="1" hangingPunct="1">
              <a:spcBef>
                <a:spcPct val="0"/>
              </a:spcBef>
              <a:buClrTx/>
              <a:buSzTx/>
              <a:buFontTx/>
              <a:buNone/>
            </a:pPr>
            <a:r>
              <a:rPr lang="en-US" altLang="en-US" sz="1200" dirty="0">
                <a:solidFill>
                  <a:schemeClr val="bg1">
                    <a:lumMod val="65000"/>
                  </a:schemeClr>
                </a:solidFill>
              </a:rPr>
              <a:t>5) Remember the…</a:t>
            </a:r>
            <a:r>
              <a:rPr lang="en-US" altLang="en-US" sz="1200" b="1" dirty="0">
                <a:solidFill>
                  <a:schemeClr val="bg1">
                    <a:lumMod val="65000"/>
                  </a:schemeClr>
                </a:solidFill>
              </a:rPr>
              <a:t>4 D’s</a:t>
            </a:r>
            <a:r>
              <a:rPr lang="en-US" altLang="en-US" sz="1200" dirty="0">
                <a:solidFill>
                  <a:schemeClr val="bg1">
                    <a:lumMod val="65000"/>
                  </a:schemeClr>
                </a:solidFill>
              </a:rPr>
              <a:t> </a:t>
            </a:r>
          </a:p>
        </p:txBody>
      </p:sp>
      <p:sp>
        <p:nvSpPr>
          <p:cNvPr id="62476" name="Text Box 13">
            <a:extLst>
              <a:ext uri="{FF2B5EF4-FFF2-40B4-BE49-F238E27FC236}">
                <a16:creationId xmlns:a16="http://schemas.microsoft.com/office/drawing/2014/main" id="{84FE8E5F-7ED4-4AF0-9BC1-0E6FC1EE3EC6}"/>
              </a:ext>
            </a:extLst>
          </p:cNvPr>
          <p:cNvSpPr txBox="1">
            <a:spLocks noChangeArrowheads="1"/>
          </p:cNvSpPr>
          <p:nvPr/>
        </p:nvSpPr>
        <p:spPr bwMode="auto">
          <a:xfrm>
            <a:off x="4800600" y="5257800"/>
            <a:ext cx="4294188" cy="1230313"/>
          </a:xfrm>
          <a:prstGeom prst="rect">
            <a:avLst/>
          </a:prstGeom>
          <a:solidFill>
            <a:srgbClr val="FFCC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dirty="0">
                <a:solidFill>
                  <a:schemeClr val="bg1">
                    <a:lumMod val="65000"/>
                  </a:schemeClr>
                </a:solidFill>
              </a:rPr>
              <a:t>Tilted-Disc Syndrome</a:t>
            </a:r>
            <a:r>
              <a:rPr lang="en-US" altLang="en-US" sz="1400" dirty="0">
                <a:solidFill>
                  <a:schemeClr val="bg1">
                    <a:lumMod val="65000"/>
                  </a:schemeClr>
                </a:solidFill>
              </a:rPr>
              <a:t> </a:t>
            </a:r>
            <a:r>
              <a:rPr lang="en-US" altLang="en-US" sz="1400" dirty="0">
                <a:solidFill>
                  <a:schemeClr val="bg1">
                    <a:lumMod val="65000"/>
                  </a:schemeClr>
                </a:solidFill>
                <a:latin typeface="Segoe Script" panose="030B0504020000000003" pitchFamily="66" charset="0"/>
              </a:rPr>
              <a:t>aka…</a:t>
            </a:r>
            <a:r>
              <a:rPr lang="en-US" altLang="en-US" sz="1400" dirty="0" err="1">
                <a:solidFill>
                  <a:schemeClr val="bg1">
                    <a:lumMod val="65000"/>
                  </a:schemeClr>
                </a:solidFill>
                <a:latin typeface="Segoe Script" panose="030B0504020000000003" pitchFamily="66" charset="0"/>
              </a:rPr>
              <a:t>Fuch’s</a:t>
            </a:r>
            <a:r>
              <a:rPr lang="en-US" altLang="en-US" sz="1400" dirty="0">
                <a:solidFill>
                  <a:schemeClr val="bg1">
                    <a:lumMod val="65000"/>
                  </a:schemeClr>
                </a:solidFill>
                <a:latin typeface="Segoe Script" panose="030B0504020000000003" pitchFamily="66" charset="0"/>
              </a:rPr>
              <a:t> Coloboma</a:t>
            </a:r>
            <a:endParaRPr lang="en-US" altLang="en-US" sz="1400" b="1" dirty="0">
              <a:solidFill>
                <a:schemeClr val="bg1">
                  <a:lumMod val="65000"/>
                </a:schemeClr>
              </a:solidFill>
            </a:endParaRPr>
          </a:p>
          <a:p>
            <a:pPr eaLnBrk="1" hangingPunct="1">
              <a:spcBef>
                <a:spcPct val="0"/>
              </a:spcBef>
              <a:buClrTx/>
              <a:buSzTx/>
              <a:buFontTx/>
              <a:buNone/>
            </a:pPr>
            <a:r>
              <a:rPr lang="en-US" altLang="en-US" sz="1200" dirty="0">
                <a:solidFill>
                  <a:schemeClr val="bg1">
                    <a:lumMod val="65000"/>
                  </a:schemeClr>
                </a:solidFill>
              </a:rPr>
              <a:t>1) Superior pole appears…</a:t>
            </a:r>
            <a:r>
              <a:rPr lang="en-US" altLang="en-US" sz="1200" b="1" dirty="0">
                <a:solidFill>
                  <a:schemeClr val="bg1">
                    <a:lumMod val="65000"/>
                  </a:schemeClr>
                </a:solidFill>
              </a:rPr>
              <a:t>elevated</a:t>
            </a:r>
            <a:r>
              <a:rPr lang="en-US" altLang="en-US" sz="1200" dirty="0">
                <a:solidFill>
                  <a:schemeClr val="bg1">
                    <a:lumMod val="65000"/>
                  </a:schemeClr>
                </a:solidFill>
              </a:rPr>
              <a:t>, inferior…</a:t>
            </a:r>
            <a:r>
              <a:rPr lang="en-US" altLang="en-US" sz="1200" b="1" dirty="0">
                <a:solidFill>
                  <a:schemeClr val="bg1">
                    <a:lumMod val="65000"/>
                  </a:schemeClr>
                </a:solidFill>
              </a:rPr>
              <a:t>recessed</a:t>
            </a:r>
          </a:p>
          <a:p>
            <a:pPr eaLnBrk="1" hangingPunct="1">
              <a:spcBef>
                <a:spcPct val="0"/>
              </a:spcBef>
              <a:buClrTx/>
              <a:buSzTx/>
              <a:buFontTx/>
              <a:buNone/>
            </a:pPr>
            <a:r>
              <a:rPr lang="en-US" altLang="en-US" sz="1200" dirty="0">
                <a:solidFill>
                  <a:schemeClr val="bg1">
                    <a:lumMod val="65000"/>
                  </a:schemeClr>
                </a:solidFill>
              </a:rPr>
              <a:t>2) Associated with…</a:t>
            </a:r>
            <a:r>
              <a:rPr lang="en-US" altLang="en-US" sz="1200" b="1" dirty="0">
                <a:solidFill>
                  <a:srgbClr val="0000FF"/>
                </a:solidFill>
              </a:rPr>
              <a:t>situs inversus</a:t>
            </a:r>
            <a:r>
              <a:rPr lang="en-US" altLang="en-US" sz="1200" dirty="0"/>
              <a:t> of retinal vessels</a:t>
            </a:r>
          </a:p>
          <a:p>
            <a:pPr eaLnBrk="1" hangingPunct="1">
              <a:spcBef>
                <a:spcPct val="0"/>
              </a:spcBef>
              <a:buClrTx/>
              <a:buSzTx/>
              <a:buFontTx/>
              <a:buNone/>
            </a:pPr>
            <a:r>
              <a:rPr lang="en-US" altLang="en-US" sz="1200" dirty="0">
                <a:solidFill>
                  <a:schemeClr val="bg1">
                    <a:lumMod val="65000"/>
                  </a:schemeClr>
                </a:solidFill>
              </a:rPr>
              <a:t>3) </a:t>
            </a:r>
            <a:r>
              <a:rPr lang="en-US" altLang="en-US" sz="1200" dirty="0">
                <a:solidFill>
                  <a:srgbClr val="FFCC99"/>
                </a:solidFill>
              </a:rPr>
              <a:t>Fundus abnormality produces…</a:t>
            </a:r>
            <a:r>
              <a:rPr lang="en-US" altLang="en-US" sz="1200" b="1" dirty="0">
                <a:solidFill>
                  <a:srgbClr val="FFCC99"/>
                </a:solidFill>
              </a:rPr>
              <a:t>myopic astigmatism</a:t>
            </a:r>
          </a:p>
          <a:p>
            <a:pPr eaLnBrk="1" hangingPunct="1">
              <a:spcBef>
                <a:spcPct val="0"/>
              </a:spcBef>
              <a:buClrTx/>
              <a:buSzTx/>
              <a:buFontTx/>
              <a:buNone/>
            </a:pPr>
            <a:r>
              <a:rPr lang="en-US" altLang="en-US" sz="1200" dirty="0">
                <a:solidFill>
                  <a:schemeClr val="bg1">
                    <a:lumMod val="65000"/>
                  </a:schemeClr>
                </a:solidFill>
              </a:rPr>
              <a:t>4) </a:t>
            </a:r>
            <a:r>
              <a:rPr lang="en-US" altLang="en-US" sz="1200" dirty="0">
                <a:solidFill>
                  <a:srgbClr val="FFCC99"/>
                </a:solidFill>
              </a:rPr>
              <a:t>VF testing reveals…</a:t>
            </a:r>
            <a:r>
              <a:rPr lang="en-US" altLang="en-US" sz="1200" b="1" dirty="0">
                <a:solidFill>
                  <a:srgbClr val="FFCC99"/>
                </a:solidFill>
              </a:rPr>
              <a:t>bitemporal hemianopia</a:t>
            </a:r>
            <a:r>
              <a:rPr lang="en-US" altLang="en-US" sz="1200" dirty="0">
                <a:solidFill>
                  <a:srgbClr val="FFCC99"/>
                </a:solidFill>
              </a:rPr>
              <a:t> that doesn’t</a:t>
            </a:r>
          </a:p>
          <a:p>
            <a:pPr eaLnBrk="1" hangingPunct="1">
              <a:spcBef>
                <a:spcPct val="0"/>
              </a:spcBef>
              <a:buClrTx/>
              <a:buSzTx/>
              <a:buFontTx/>
              <a:buNone/>
            </a:pPr>
            <a:r>
              <a:rPr lang="en-US" altLang="en-US" sz="1200" dirty="0">
                <a:solidFill>
                  <a:srgbClr val="FFCC99"/>
                </a:solidFill>
              </a:rPr>
              <a:t>   …</a:t>
            </a:r>
            <a:r>
              <a:rPr lang="en-US" altLang="en-US" sz="1200" b="1" dirty="0">
                <a:solidFill>
                  <a:srgbClr val="FFCC99"/>
                </a:solidFill>
              </a:rPr>
              <a:t>respect the vertical</a:t>
            </a:r>
            <a:r>
              <a:rPr lang="en-US" altLang="en-US" sz="1200" dirty="0">
                <a:solidFill>
                  <a:srgbClr val="FFCC99"/>
                </a:solidFill>
              </a:rPr>
              <a:t> and may…</a:t>
            </a:r>
            <a:r>
              <a:rPr lang="en-US" altLang="en-US" sz="1200" b="1" dirty="0">
                <a:solidFill>
                  <a:srgbClr val="FFCC99"/>
                </a:solidFill>
              </a:rPr>
              <a:t>resolve with refraction</a:t>
            </a:r>
          </a:p>
        </p:txBody>
      </p:sp>
      <p:sp>
        <p:nvSpPr>
          <p:cNvPr id="62477" name="Rectangle 14">
            <a:extLst>
              <a:ext uri="{FF2B5EF4-FFF2-40B4-BE49-F238E27FC236}">
                <a16:creationId xmlns:a16="http://schemas.microsoft.com/office/drawing/2014/main" id="{DC19E843-24B4-4EC9-8273-61A96B3F449B}"/>
              </a:ext>
            </a:extLst>
          </p:cNvPr>
          <p:cNvSpPr>
            <a:spLocks noChangeArrowheads="1"/>
          </p:cNvSpPr>
          <p:nvPr/>
        </p:nvSpPr>
        <p:spPr bwMode="auto">
          <a:xfrm>
            <a:off x="457200" y="122238"/>
            <a:ext cx="7543800" cy="8683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b"/>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ct val="85000"/>
              </a:lnSpc>
              <a:spcBef>
                <a:spcPct val="0"/>
              </a:spcBef>
              <a:buClrTx/>
              <a:buSzTx/>
              <a:buFontTx/>
              <a:buNone/>
            </a:pPr>
            <a:r>
              <a:rPr lang="en-US" altLang="en-US" sz="3200" b="1" dirty="0">
                <a:solidFill>
                  <a:schemeClr val="tx2"/>
                </a:solidFill>
              </a:rPr>
              <a:t>Developmental Abnormalities of the Optic Nerve Head</a:t>
            </a:r>
            <a:endParaRPr lang="en-US" altLang="en-US" sz="3200" dirty="0">
              <a:solidFill>
                <a:schemeClr val="tx2"/>
              </a:solidFill>
            </a:endParaRPr>
          </a:p>
        </p:txBody>
      </p:sp>
      <p:sp>
        <p:nvSpPr>
          <p:cNvPr id="62478" name="Slide Number Placeholder 1">
            <a:extLst>
              <a:ext uri="{FF2B5EF4-FFF2-40B4-BE49-F238E27FC236}">
                <a16:creationId xmlns:a16="http://schemas.microsoft.com/office/drawing/2014/main" id="{C222EBB5-F368-46BD-B1F9-533A2CDF8E1E}"/>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1663AA72-E1EC-4ACE-88F0-9BD5F9FB09F4}" type="slidenum">
              <a:rPr lang="en-US" altLang="en-US" sz="1000"/>
              <a:pPr>
                <a:spcBef>
                  <a:spcPct val="0"/>
                </a:spcBef>
                <a:buClrTx/>
                <a:buSzTx/>
                <a:buFontTx/>
                <a:buNone/>
              </a:pPr>
              <a:t>207</a:t>
            </a:fld>
            <a:endParaRPr lang="en-US" altLang="en-US" sz="1000"/>
          </a:p>
        </p:txBody>
      </p:sp>
      <p:sp>
        <p:nvSpPr>
          <p:cNvPr id="62479" name="Line 12">
            <a:extLst>
              <a:ext uri="{FF2B5EF4-FFF2-40B4-BE49-F238E27FC236}">
                <a16:creationId xmlns:a16="http://schemas.microsoft.com/office/drawing/2014/main" id="{BEE183E9-BFDD-43CB-A61C-DB73C8AB3899}"/>
              </a:ext>
            </a:extLst>
          </p:cNvPr>
          <p:cNvSpPr>
            <a:spLocks noChangeShapeType="1"/>
          </p:cNvSpPr>
          <p:nvPr/>
        </p:nvSpPr>
        <p:spPr bwMode="auto">
          <a:xfrm>
            <a:off x="3124200" y="2057400"/>
            <a:ext cx="381000" cy="22098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 name="TextBox 1">
            <a:extLst>
              <a:ext uri="{FF2B5EF4-FFF2-40B4-BE49-F238E27FC236}">
                <a16:creationId xmlns:a16="http://schemas.microsoft.com/office/drawing/2014/main" id="{FB7C0D62-9CD7-C2DF-4F8C-68618C542A3E}"/>
              </a:ext>
            </a:extLst>
          </p:cNvPr>
          <p:cNvSpPr txBox="1"/>
          <p:nvPr/>
        </p:nvSpPr>
        <p:spPr>
          <a:xfrm>
            <a:off x="1846944" y="4693433"/>
            <a:ext cx="7126511" cy="954107"/>
          </a:xfrm>
          <a:prstGeom prst="rect">
            <a:avLst/>
          </a:prstGeom>
          <a:solidFill>
            <a:schemeClr val="tx2">
              <a:lumMod val="20000"/>
              <a:lumOff val="80000"/>
            </a:schemeClr>
          </a:solidFill>
        </p:spPr>
        <p:txBody>
          <a:bodyPr wrap="square" rtlCol="0">
            <a:spAutoFit/>
          </a:bodyPr>
          <a:lstStyle/>
          <a:p>
            <a:r>
              <a:rPr lang="en-US" sz="1400" i="1" dirty="0"/>
              <a:t>Huh? I thought situs inversus meant all the organs were on the wrong side of the body, or something. What does it mean in this context?</a:t>
            </a:r>
          </a:p>
          <a:p>
            <a:r>
              <a:rPr lang="en-US" sz="1400" dirty="0"/>
              <a:t>It means the  temporal  vessels run  nasally  for a short interval before heading off in the right direction</a:t>
            </a:r>
          </a:p>
        </p:txBody>
      </p:sp>
      <p:sp>
        <p:nvSpPr>
          <p:cNvPr id="3" name="Rectangle 2">
            <a:extLst>
              <a:ext uri="{FF2B5EF4-FFF2-40B4-BE49-F238E27FC236}">
                <a16:creationId xmlns:a16="http://schemas.microsoft.com/office/drawing/2014/main" id="{93862783-0CB7-42C4-A6F3-949571533F94}"/>
              </a:ext>
            </a:extLst>
          </p:cNvPr>
          <p:cNvSpPr/>
          <p:nvPr/>
        </p:nvSpPr>
        <p:spPr>
          <a:xfrm>
            <a:off x="2946390" y="5170486"/>
            <a:ext cx="789885" cy="213791"/>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800" dirty="0">
                <a:solidFill>
                  <a:schemeClr val="tx1"/>
                </a:solidFill>
              </a:rPr>
              <a:t>nasal v temp</a:t>
            </a:r>
          </a:p>
        </p:txBody>
      </p:sp>
      <p:sp>
        <p:nvSpPr>
          <p:cNvPr id="4" name="Rectangle 3">
            <a:extLst>
              <a:ext uri="{FF2B5EF4-FFF2-40B4-BE49-F238E27FC236}">
                <a16:creationId xmlns:a16="http://schemas.microsoft.com/office/drawing/2014/main" id="{FD5A8D5C-1C90-3F14-1493-37444701016B}"/>
              </a:ext>
            </a:extLst>
          </p:cNvPr>
          <p:cNvSpPr/>
          <p:nvPr/>
        </p:nvSpPr>
        <p:spPr>
          <a:xfrm>
            <a:off x="4723148" y="5188498"/>
            <a:ext cx="651704" cy="222381"/>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800" dirty="0">
                <a:solidFill>
                  <a:schemeClr val="tx1"/>
                </a:solidFill>
              </a:rPr>
              <a:t>direction</a:t>
            </a:r>
          </a:p>
        </p:txBody>
      </p:sp>
      <p:sp>
        <p:nvSpPr>
          <p:cNvPr id="5" name="Oval 4">
            <a:extLst>
              <a:ext uri="{FF2B5EF4-FFF2-40B4-BE49-F238E27FC236}">
                <a16:creationId xmlns:a16="http://schemas.microsoft.com/office/drawing/2014/main" id="{3B462472-554E-EC1E-99B8-FC29D3C4CBB0}"/>
              </a:ext>
            </a:extLst>
          </p:cNvPr>
          <p:cNvSpPr/>
          <p:nvPr/>
        </p:nvSpPr>
        <p:spPr>
          <a:xfrm>
            <a:off x="6019800" y="5552661"/>
            <a:ext cx="2662238" cy="482163"/>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871885139"/>
      </p:ext>
    </p:extLst>
  </p:cSld>
  <p:clrMapOvr>
    <a:masterClrMapping/>
  </p:clrMapOvr>
</p:sld>
</file>

<file path=ppt/slides/slide2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466" name="Text Box 10">
            <a:extLst>
              <a:ext uri="{FF2B5EF4-FFF2-40B4-BE49-F238E27FC236}">
                <a16:creationId xmlns:a16="http://schemas.microsoft.com/office/drawing/2014/main" id="{0674DFE5-133A-4874-97B2-908EBFAB5BB7}"/>
              </a:ext>
            </a:extLst>
          </p:cNvPr>
          <p:cNvSpPr txBox="1">
            <a:spLocks noChangeArrowheads="1"/>
          </p:cNvSpPr>
          <p:nvPr/>
        </p:nvSpPr>
        <p:spPr bwMode="auto">
          <a:xfrm>
            <a:off x="1371600" y="4267200"/>
            <a:ext cx="3057525" cy="2154238"/>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Morning-Glory Disc</a:t>
            </a:r>
          </a:p>
          <a:p>
            <a:pPr eaLnBrk="1" hangingPunct="1">
              <a:spcBef>
                <a:spcPct val="0"/>
              </a:spcBef>
              <a:buClrTx/>
              <a:buSzTx/>
              <a:buFontTx/>
              <a:buNone/>
            </a:pPr>
            <a:r>
              <a:rPr lang="en-US" altLang="en-US" sz="1200"/>
              <a:t>--DFE reveals:</a:t>
            </a:r>
          </a:p>
          <a:p>
            <a:pPr eaLnBrk="1" hangingPunct="1">
              <a:spcBef>
                <a:spcPct val="0"/>
              </a:spcBef>
              <a:buClrTx/>
              <a:buSzTx/>
              <a:buFontTx/>
              <a:buNone/>
            </a:pPr>
            <a:r>
              <a:rPr lang="en-US" altLang="en-US" sz="1200"/>
              <a:t>  1) A funnel-shaped…</a:t>
            </a:r>
            <a:r>
              <a:rPr lang="en-US" altLang="en-US" sz="1200" b="1">
                <a:solidFill>
                  <a:srgbClr val="0000FF"/>
                </a:solidFill>
              </a:rPr>
              <a:t>excavation</a:t>
            </a:r>
            <a:endParaRPr lang="en-US" altLang="en-US" sz="1200"/>
          </a:p>
          <a:p>
            <a:pPr eaLnBrk="1" hangingPunct="1">
              <a:spcBef>
                <a:spcPct val="0"/>
              </a:spcBef>
              <a:buClrTx/>
              <a:buSzTx/>
              <a:buFontTx/>
              <a:buNone/>
            </a:pPr>
            <a:r>
              <a:rPr lang="en-US" altLang="en-US" sz="1200"/>
              <a:t>  2) Number of vessels crossing the rim</a:t>
            </a:r>
          </a:p>
          <a:p>
            <a:pPr eaLnBrk="1" hangingPunct="1">
              <a:spcBef>
                <a:spcPct val="0"/>
              </a:spcBef>
              <a:buClrTx/>
              <a:buSzTx/>
              <a:buFontTx/>
              <a:buNone/>
            </a:pPr>
            <a:r>
              <a:rPr lang="en-US" altLang="en-US" sz="1200"/>
              <a:t>    seems abnormally…</a:t>
            </a:r>
            <a:r>
              <a:rPr lang="en-US" altLang="en-US" sz="1200" b="1">
                <a:solidFill>
                  <a:srgbClr val="0000FF"/>
                </a:solidFill>
              </a:rPr>
              <a:t>high</a:t>
            </a:r>
            <a:r>
              <a:rPr lang="en-US" altLang="en-US" sz="1200"/>
              <a:t> </a:t>
            </a:r>
            <a:endParaRPr lang="en-US" altLang="en-US" sz="1200" b="1">
              <a:solidFill>
                <a:srgbClr val="0000FF"/>
              </a:solidFill>
            </a:endParaRPr>
          </a:p>
          <a:p>
            <a:pPr eaLnBrk="1" hangingPunct="1">
              <a:spcBef>
                <a:spcPct val="0"/>
              </a:spcBef>
              <a:buClrTx/>
              <a:buSzTx/>
              <a:buFontTx/>
              <a:buNone/>
            </a:pPr>
            <a:r>
              <a:rPr lang="en-US" altLang="en-US" sz="1200"/>
              <a:t>--Tissue is…</a:t>
            </a:r>
            <a:r>
              <a:rPr lang="en-US" altLang="en-US" sz="1200" b="1">
                <a:solidFill>
                  <a:srgbClr val="0000FF"/>
                </a:solidFill>
              </a:rPr>
              <a:t>contractile</a:t>
            </a:r>
            <a:r>
              <a:rPr lang="en-US" altLang="en-US" sz="1200"/>
              <a:t>, so cup seems</a:t>
            </a:r>
          </a:p>
          <a:p>
            <a:pPr eaLnBrk="1" hangingPunct="1">
              <a:spcBef>
                <a:spcPct val="0"/>
              </a:spcBef>
              <a:buClrTx/>
              <a:buSzTx/>
              <a:buFontTx/>
              <a:buNone/>
            </a:pPr>
            <a:r>
              <a:rPr lang="en-US" altLang="en-US" sz="1200"/>
              <a:t>  to…</a:t>
            </a:r>
            <a:r>
              <a:rPr lang="en-US" altLang="en-US" sz="1200" b="1">
                <a:solidFill>
                  <a:srgbClr val="0000FF"/>
                </a:solidFill>
              </a:rPr>
              <a:t>open </a:t>
            </a:r>
            <a:r>
              <a:rPr lang="en-US" altLang="en-US" sz="1200">
                <a:solidFill>
                  <a:srgbClr val="0000FF"/>
                </a:solidFill>
              </a:rPr>
              <a:t>and</a:t>
            </a:r>
            <a:r>
              <a:rPr lang="en-US" altLang="en-US" sz="1200" b="1">
                <a:solidFill>
                  <a:srgbClr val="0000FF"/>
                </a:solidFill>
              </a:rPr>
              <a:t> close</a:t>
            </a:r>
            <a:r>
              <a:rPr lang="en-US" altLang="en-US" sz="1200"/>
              <a:t> (like its namesake,  </a:t>
            </a:r>
          </a:p>
          <a:p>
            <a:pPr eaLnBrk="1" hangingPunct="1">
              <a:spcBef>
                <a:spcPct val="0"/>
              </a:spcBef>
              <a:buClrTx/>
              <a:buSzTx/>
              <a:buFontTx/>
              <a:buNone/>
            </a:pPr>
            <a:r>
              <a:rPr lang="en-US" altLang="en-US" sz="1200"/>
              <a:t>  the morning-glory flower)</a:t>
            </a:r>
          </a:p>
          <a:p>
            <a:pPr eaLnBrk="1" hangingPunct="1">
              <a:spcBef>
                <a:spcPct val="0"/>
              </a:spcBef>
              <a:buClrTx/>
              <a:buSzTx/>
              <a:buFontTx/>
              <a:buNone/>
            </a:pPr>
            <a:r>
              <a:rPr lang="en-US" altLang="en-US" sz="1200"/>
              <a:t>--VA usually…</a:t>
            </a:r>
            <a:r>
              <a:rPr lang="en-US" altLang="en-US" sz="1200" b="1">
                <a:solidFill>
                  <a:srgbClr val="0000FF"/>
                </a:solidFill>
              </a:rPr>
              <a:t>20/200</a:t>
            </a:r>
            <a:r>
              <a:rPr lang="en-US" altLang="en-US" sz="1200"/>
              <a:t>, but can be…</a:t>
            </a:r>
          </a:p>
          <a:p>
            <a:pPr eaLnBrk="1" hangingPunct="1">
              <a:spcBef>
                <a:spcPct val="0"/>
              </a:spcBef>
              <a:buClrTx/>
              <a:buSzTx/>
              <a:buFontTx/>
              <a:buNone/>
            </a:pPr>
            <a:r>
              <a:rPr lang="en-US" altLang="en-US" sz="1200"/>
              <a:t>   </a:t>
            </a:r>
            <a:r>
              <a:rPr lang="en-US" altLang="en-US" sz="1200" b="1">
                <a:solidFill>
                  <a:srgbClr val="0000FF"/>
                </a:solidFill>
              </a:rPr>
              <a:t>20/20&lt;-&gt;NLP</a:t>
            </a:r>
          </a:p>
          <a:p>
            <a:pPr eaLnBrk="1" hangingPunct="1">
              <a:spcBef>
                <a:spcPct val="0"/>
              </a:spcBef>
              <a:buClrTx/>
              <a:buSzTx/>
              <a:buFontTx/>
              <a:buNone/>
            </a:pPr>
            <a:r>
              <a:rPr lang="en-US" altLang="en-US" sz="1200"/>
              <a:t>--1/3 develop…</a:t>
            </a:r>
            <a:r>
              <a:rPr lang="en-US" altLang="en-US" sz="1200" b="1">
                <a:solidFill>
                  <a:srgbClr val="CCECFF"/>
                </a:solidFill>
              </a:rPr>
              <a:t>serous</a:t>
            </a:r>
            <a:r>
              <a:rPr lang="en-US" altLang="en-US" sz="1200" b="1">
                <a:solidFill>
                  <a:srgbClr val="0000FF"/>
                </a:solidFill>
              </a:rPr>
              <a:t> </a:t>
            </a:r>
            <a:r>
              <a:rPr lang="en-US" altLang="en-US" sz="1200" b="1">
                <a:solidFill>
                  <a:srgbClr val="CCECFF"/>
                </a:solidFill>
              </a:rPr>
              <a:t>RD</a:t>
            </a:r>
          </a:p>
        </p:txBody>
      </p:sp>
      <p:sp>
        <p:nvSpPr>
          <p:cNvPr id="62467" name="Text Box 3">
            <a:extLst>
              <a:ext uri="{FF2B5EF4-FFF2-40B4-BE49-F238E27FC236}">
                <a16:creationId xmlns:a16="http://schemas.microsoft.com/office/drawing/2014/main" id="{9C4DDB2E-0D01-42BB-B422-8042C22CFFC9}"/>
              </a:ext>
            </a:extLst>
          </p:cNvPr>
          <p:cNvSpPr txBox="1">
            <a:spLocks noChangeArrowheads="1"/>
          </p:cNvSpPr>
          <p:nvPr/>
        </p:nvSpPr>
        <p:spPr bwMode="auto">
          <a:xfrm>
            <a:off x="793750" y="3505200"/>
            <a:ext cx="2274982" cy="677108"/>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solidFill>
                  <a:schemeClr val="bg1">
                    <a:lumMod val="65000"/>
                  </a:schemeClr>
                </a:solidFill>
              </a:rPr>
              <a:t>Optic Pit/Hole</a:t>
            </a:r>
          </a:p>
          <a:p>
            <a:pPr eaLnBrk="1" hangingPunct="1">
              <a:spcBef>
                <a:spcPct val="0"/>
              </a:spcBef>
              <a:buClrTx/>
              <a:buSzTx/>
              <a:buFontTx/>
              <a:buNone/>
            </a:pPr>
            <a:r>
              <a:rPr lang="en-US" altLang="en-US" sz="1200">
                <a:solidFill>
                  <a:schemeClr val="bg1">
                    <a:lumMod val="65000"/>
                  </a:schemeClr>
                </a:solidFill>
              </a:rPr>
              <a:t>--Associated with…</a:t>
            </a:r>
            <a:r>
              <a:rPr lang="en-US" altLang="en-US" sz="1200" b="1">
                <a:solidFill>
                  <a:schemeClr val="bg1">
                    <a:lumMod val="65000"/>
                  </a:schemeClr>
                </a:solidFill>
              </a:rPr>
              <a:t>serous RD</a:t>
            </a:r>
          </a:p>
          <a:p>
            <a:pPr eaLnBrk="1" hangingPunct="1">
              <a:spcBef>
                <a:spcPct val="0"/>
              </a:spcBef>
              <a:buClrTx/>
              <a:buSzTx/>
              <a:buFontTx/>
              <a:buNone/>
            </a:pPr>
            <a:r>
              <a:rPr lang="en-US" altLang="en-US" sz="1200" b="1">
                <a:solidFill>
                  <a:schemeClr val="bg1">
                    <a:lumMod val="65000"/>
                  </a:schemeClr>
                </a:solidFill>
              </a:rPr>
              <a:t>  in adulthood</a:t>
            </a:r>
          </a:p>
        </p:txBody>
      </p:sp>
      <p:sp>
        <p:nvSpPr>
          <p:cNvPr id="62468" name="Line 4">
            <a:extLst>
              <a:ext uri="{FF2B5EF4-FFF2-40B4-BE49-F238E27FC236}">
                <a16:creationId xmlns:a16="http://schemas.microsoft.com/office/drawing/2014/main" id="{621C1BB7-B81B-484C-AC8E-B16B33DC9A9D}"/>
              </a:ext>
            </a:extLst>
          </p:cNvPr>
          <p:cNvSpPr>
            <a:spLocks noChangeShapeType="1"/>
          </p:cNvSpPr>
          <p:nvPr/>
        </p:nvSpPr>
        <p:spPr bwMode="auto">
          <a:xfrm flipH="1">
            <a:off x="1600200" y="2057400"/>
            <a:ext cx="1524000" cy="3810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2469" name="Text Box 6">
            <a:extLst>
              <a:ext uri="{FF2B5EF4-FFF2-40B4-BE49-F238E27FC236}">
                <a16:creationId xmlns:a16="http://schemas.microsoft.com/office/drawing/2014/main" id="{6767E40E-AC86-4BB8-B866-E894C86507B3}"/>
              </a:ext>
            </a:extLst>
          </p:cNvPr>
          <p:cNvSpPr txBox="1">
            <a:spLocks noChangeArrowheads="1"/>
          </p:cNvSpPr>
          <p:nvPr/>
        </p:nvSpPr>
        <p:spPr bwMode="auto">
          <a:xfrm>
            <a:off x="1340808" y="1524000"/>
            <a:ext cx="3544560" cy="4585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1400" i="1">
                <a:solidFill>
                  <a:schemeClr val="bg1">
                    <a:lumMod val="75000"/>
                  </a:schemeClr>
                </a:solidFill>
              </a:rPr>
              <a:t>These three are all secondary to abnormal</a:t>
            </a:r>
          </a:p>
          <a:p>
            <a:pPr algn="ctr" eaLnBrk="1" hangingPunct="1">
              <a:lnSpc>
                <a:spcPct val="85000"/>
              </a:lnSpc>
              <a:spcBef>
                <a:spcPct val="0"/>
              </a:spcBef>
              <a:buClrTx/>
              <a:buSzTx/>
              <a:buFontTx/>
              <a:buNone/>
            </a:pPr>
            <a:r>
              <a:rPr lang="en-US" altLang="en-US" sz="1400" i="1">
                <a:solidFill>
                  <a:schemeClr val="bg1">
                    <a:lumMod val="75000"/>
                  </a:schemeClr>
                </a:solidFill>
              </a:rPr>
              <a:t>closure of the embryonic optic fissure</a:t>
            </a:r>
          </a:p>
        </p:txBody>
      </p:sp>
      <p:sp>
        <p:nvSpPr>
          <p:cNvPr id="62470" name="Text Box 7">
            <a:extLst>
              <a:ext uri="{FF2B5EF4-FFF2-40B4-BE49-F238E27FC236}">
                <a16:creationId xmlns:a16="http://schemas.microsoft.com/office/drawing/2014/main" id="{F2022E11-4E3A-4CF8-8090-F58278360138}"/>
              </a:ext>
            </a:extLst>
          </p:cNvPr>
          <p:cNvSpPr txBox="1">
            <a:spLocks noChangeArrowheads="1"/>
          </p:cNvSpPr>
          <p:nvPr/>
        </p:nvSpPr>
        <p:spPr bwMode="auto">
          <a:xfrm>
            <a:off x="76200" y="2514600"/>
            <a:ext cx="2783134" cy="861774"/>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solidFill>
                  <a:schemeClr val="bg1">
                    <a:lumMod val="65000"/>
                  </a:schemeClr>
                </a:solidFill>
              </a:rPr>
              <a:t>Optic Nerve Coloboma</a:t>
            </a:r>
          </a:p>
          <a:p>
            <a:pPr eaLnBrk="1" hangingPunct="1">
              <a:spcBef>
                <a:spcPct val="0"/>
              </a:spcBef>
              <a:buClrTx/>
              <a:buSzTx/>
              <a:buFontTx/>
              <a:buNone/>
            </a:pPr>
            <a:r>
              <a:rPr lang="en-US" altLang="en-US" sz="1200">
                <a:solidFill>
                  <a:schemeClr val="bg1">
                    <a:lumMod val="65000"/>
                  </a:schemeClr>
                </a:solidFill>
              </a:rPr>
              <a:t>1) May resemble…</a:t>
            </a:r>
            <a:r>
              <a:rPr lang="en-US" altLang="en-US" sz="1200" b="1">
                <a:solidFill>
                  <a:schemeClr val="bg1">
                    <a:lumMod val="65000"/>
                  </a:schemeClr>
                </a:solidFill>
              </a:rPr>
              <a:t>deep cupping</a:t>
            </a:r>
          </a:p>
          <a:p>
            <a:pPr eaLnBrk="1" hangingPunct="1">
              <a:spcBef>
                <a:spcPct val="0"/>
              </a:spcBef>
              <a:buClrTx/>
              <a:buSzTx/>
              <a:buFontTx/>
              <a:buNone/>
            </a:pPr>
            <a:r>
              <a:rPr lang="en-US" altLang="en-US" sz="1200">
                <a:solidFill>
                  <a:schemeClr val="bg1">
                    <a:lumMod val="65000"/>
                  </a:schemeClr>
                </a:solidFill>
              </a:rPr>
              <a:t>2) Can be…</a:t>
            </a:r>
            <a:r>
              <a:rPr lang="en-US" altLang="en-US" sz="1200" b="1">
                <a:solidFill>
                  <a:schemeClr val="bg1">
                    <a:lumMod val="65000"/>
                  </a:schemeClr>
                </a:solidFill>
              </a:rPr>
              <a:t>bilateral, asymmetric</a:t>
            </a:r>
          </a:p>
          <a:p>
            <a:pPr eaLnBrk="1" hangingPunct="1">
              <a:spcBef>
                <a:spcPct val="0"/>
              </a:spcBef>
              <a:buClrTx/>
              <a:buSzTx/>
              <a:buFontTx/>
              <a:buNone/>
            </a:pPr>
            <a:r>
              <a:rPr lang="en-US" altLang="en-US" sz="1200">
                <a:solidFill>
                  <a:schemeClr val="bg1">
                    <a:lumMod val="65000"/>
                  </a:schemeClr>
                </a:solidFill>
              </a:rPr>
              <a:t>3) Part of the…</a:t>
            </a:r>
            <a:r>
              <a:rPr lang="en-US" altLang="en-US" sz="1200" b="1">
                <a:solidFill>
                  <a:schemeClr val="bg1">
                    <a:lumMod val="65000"/>
                  </a:schemeClr>
                </a:solidFill>
              </a:rPr>
              <a:t>CHARGE association</a:t>
            </a:r>
          </a:p>
        </p:txBody>
      </p:sp>
      <p:sp>
        <p:nvSpPr>
          <p:cNvPr id="62471" name="Line 8">
            <a:extLst>
              <a:ext uri="{FF2B5EF4-FFF2-40B4-BE49-F238E27FC236}">
                <a16:creationId xmlns:a16="http://schemas.microsoft.com/office/drawing/2014/main" id="{A9082D6E-5368-4085-94FD-A62B92E459B3}"/>
              </a:ext>
            </a:extLst>
          </p:cNvPr>
          <p:cNvSpPr>
            <a:spLocks noChangeShapeType="1"/>
          </p:cNvSpPr>
          <p:nvPr/>
        </p:nvSpPr>
        <p:spPr bwMode="auto">
          <a:xfrm flipH="1">
            <a:off x="2971800" y="2057400"/>
            <a:ext cx="152400" cy="14478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2472" name="Text Box 9">
            <a:extLst>
              <a:ext uri="{FF2B5EF4-FFF2-40B4-BE49-F238E27FC236}">
                <a16:creationId xmlns:a16="http://schemas.microsoft.com/office/drawing/2014/main" id="{34C7E9CD-5674-4924-972E-A3B81721E2A6}"/>
              </a:ext>
            </a:extLst>
          </p:cNvPr>
          <p:cNvSpPr txBox="1">
            <a:spLocks noChangeArrowheads="1"/>
          </p:cNvSpPr>
          <p:nvPr/>
        </p:nvSpPr>
        <p:spPr bwMode="auto">
          <a:xfrm>
            <a:off x="1371600" y="4267200"/>
            <a:ext cx="3057247" cy="2154436"/>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dirty="0">
                <a:solidFill>
                  <a:schemeClr val="bg1">
                    <a:lumMod val="65000"/>
                  </a:schemeClr>
                </a:solidFill>
              </a:rPr>
              <a:t>Morning-Glory Disc</a:t>
            </a:r>
          </a:p>
          <a:p>
            <a:pPr eaLnBrk="1" hangingPunct="1">
              <a:spcBef>
                <a:spcPct val="0"/>
              </a:spcBef>
              <a:buClrTx/>
              <a:buSzTx/>
              <a:buFontTx/>
              <a:buNone/>
            </a:pPr>
            <a:r>
              <a:rPr lang="en-US" altLang="en-US" sz="1200" dirty="0">
                <a:solidFill>
                  <a:schemeClr val="bg1">
                    <a:lumMod val="65000"/>
                  </a:schemeClr>
                </a:solidFill>
              </a:rPr>
              <a:t>--DFE reveals:</a:t>
            </a:r>
          </a:p>
          <a:p>
            <a:pPr eaLnBrk="1" hangingPunct="1">
              <a:spcBef>
                <a:spcPct val="0"/>
              </a:spcBef>
              <a:buClrTx/>
              <a:buSzTx/>
              <a:buFontTx/>
              <a:buNone/>
            </a:pPr>
            <a:r>
              <a:rPr lang="en-US" altLang="en-US" sz="1200" dirty="0">
                <a:solidFill>
                  <a:schemeClr val="bg1">
                    <a:lumMod val="65000"/>
                  </a:schemeClr>
                </a:solidFill>
              </a:rPr>
              <a:t>  1) A funnel-shaped…</a:t>
            </a:r>
            <a:r>
              <a:rPr lang="en-US" altLang="en-US" sz="1200" b="1" dirty="0">
                <a:solidFill>
                  <a:schemeClr val="bg1">
                    <a:lumMod val="65000"/>
                  </a:schemeClr>
                </a:solidFill>
              </a:rPr>
              <a:t>excavation</a:t>
            </a:r>
            <a:endParaRPr lang="en-US" altLang="en-US" sz="1200" dirty="0">
              <a:solidFill>
                <a:schemeClr val="bg1">
                  <a:lumMod val="65000"/>
                </a:schemeClr>
              </a:solidFill>
            </a:endParaRPr>
          </a:p>
          <a:p>
            <a:pPr eaLnBrk="1" hangingPunct="1">
              <a:spcBef>
                <a:spcPct val="0"/>
              </a:spcBef>
              <a:buClrTx/>
              <a:buSzTx/>
              <a:buFontTx/>
              <a:buNone/>
            </a:pPr>
            <a:r>
              <a:rPr lang="en-US" altLang="en-US" sz="1200" dirty="0">
                <a:solidFill>
                  <a:schemeClr val="bg1">
                    <a:lumMod val="65000"/>
                  </a:schemeClr>
                </a:solidFill>
              </a:rPr>
              <a:t>  2) Number of vessels crossing the rim</a:t>
            </a:r>
          </a:p>
          <a:p>
            <a:pPr eaLnBrk="1" hangingPunct="1">
              <a:spcBef>
                <a:spcPct val="0"/>
              </a:spcBef>
              <a:buClrTx/>
              <a:buSzTx/>
              <a:buFontTx/>
              <a:buNone/>
            </a:pPr>
            <a:r>
              <a:rPr lang="en-US" altLang="en-US" sz="1200" dirty="0">
                <a:solidFill>
                  <a:schemeClr val="bg1">
                    <a:lumMod val="65000"/>
                  </a:schemeClr>
                </a:solidFill>
              </a:rPr>
              <a:t>    seems abnormally…</a:t>
            </a:r>
            <a:r>
              <a:rPr lang="en-US" altLang="en-US" sz="1200" b="1" dirty="0">
                <a:solidFill>
                  <a:schemeClr val="bg1">
                    <a:lumMod val="65000"/>
                  </a:schemeClr>
                </a:solidFill>
              </a:rPr>
              <a:t>high</a:t>
            </a:r>
            <a:r>
              <a:rPr lang="en-US" altLang="en-US" sz="1200" dirty="0">
                <a:solidFill>
                  <a:schemeClr val="bg1">
                    <a:lumMod val="65000"/>
                  </a:schemeClr>
                </a:solidFill>
              </a:rPr>
              <a:t> </a:t>
            </a:r>
            <a:endParaRPr lang="en-US" altLang="en-US" sz="1200" b="1" dirty="0">
              <a:solidFill>
                <a:schemeClr val="bg1">
                  <a:lumMod val="65000"/>
                </a:schemeClr>
              </a:solidFill>
            </a:endParaRPr>
          </a:p>
          <a:p>
            <a:pPr eaLnBrk="1" hangingPunct="1">
              <a:spcBef>
                <a:spcPct val="0"/>
              </a:spcBef>
              <a:buClrTx/>
              <a:buSzTx/>
              <a:buFontTx/>
              <a:buNone/>
            </a:pPr>
            <a:r>
              <a:rPr lang="en-US" altLang="en-US" sz="1200" dirty="0">
                <a:solidFill>
                  <a:schemeClr val="bg1">
                    <a:lumMod val="65000"/>
                  </a:schemeClr>
                </a:solidFill>
              </a:rPr>
              <a:t>--Tissue is…</a:t>
            </a:r>
            <a:r>
              <a:rPr lang="en-US" altLang="en-US" sz="1200" b="1" dirty="0">
                <a:solidFill>
                  <a:schemeClr val="bg1">
                    <a:lumMod val="65000"/>
                  </a:schemeClr>
                </a:solidFill>
              </a:rPr>
              <a:t>contractile</a:t>
            </a:r>
            <a:r>
              <a:rPr lang="en-US" altLang="en-US" sz="1200" dirty="0">
                <a:solidFill>
                  <a:schemeClr val="bg1">
                    <a:lumMod val="65000"/>
                  </a:schemeClr>
                </a:solidFill>
              </a:rPr>
              <a:t>, so cup seems</a:t>
            </a:r>
          </a:p>
          <a:p>
            <a:pPr eaLnBrk="1" hangingPunct="1">
              <a:spcBef>
                <a:spcPct val="0"/>
              </a:spcBef>
              <a:buClrTx/>
              <a:buSzTx/>
              <a:buFontTx/>
              <a:buNone/>
            </a:pPr>
            <a:r>
              <a:rPr lang="en-US" altLang="en-US" sz="1200" dirty="0">
                <a:solidFill>
                  <a:schemeClr val="bg1">
                    <a:lumMod val="65000"/>
                  </a:schemeClr>
                </a:solidFill>
              </a:rPr>
              <a:t>  to…</a:t>
            </a:r>
            <a:r>
              <a:rPr lang="en-US" altLang="en-US" sz="1200" b="1" dirty="0">
                <a:solidFill>
                  <a:schemeClr val="bg1">
                    <a:lumMod val="65000"/>
                  </a:schemeClr>
                </a:solidFill>
              </a:rPr>
              <a:t>open </a:t>
            </a:r>
            <a:r>
              <a:rPr lang="en-US" altLang="en-US" sz="1200" dirty="0">
                <a:solidFill>
                  <a:schemeClr val="bg1">
                    <a:lumMod val="65000"/>
                  </a:schemeClr>
                </a:solidFill>
              </a:rPr>
              <a:t>and</a:t>
            </a:r>
            <a:r>
              <a:rPr lang="en-US" altLang="en-US" sz="1200" b="1" dirty="0">
                <a:solidFill>
                  <a:schemeClr val="bg1">
                    <a:lumMod val="65000"/>
                  </a:schemeClr>
                </a:solidFill>
              </a:rPr>
              <a:t> close</a:t>
            </a:r>
            <a:r>
              <a:rPr lang="en-US" altLang="en-US" sz="1200" dirty="0">
                <a:solidFill>
                  <a:schemeClr val="bg1">
                    <a:lumMod val="65000"/>
                  </a:schemeClr>
                </a:solidFill>
              </a:rPr>
              <a:t> (like its namesake,  </a:t>
            </a:r>
          </a:p>
          <a:p>
            <a:pPr eaLnBrk="1" hangingPunct="1">
              <a:spcBef>
                <a:spcPct val="0"/>
              </a:spcBef>
              <a:buClrTx/>
              <a:buSzTx/>
              <a:buFontTx/>
              <a:buNone/>
            </a:pPr>
            <a:r>
              <a:rPr lang="en-US" altLang="en-US" sz="1200" dirty="0">
                <a:solidFill>
                  <a:schemeClr val="bg1">
                    <a:lumMod val="65000"/>
                  </a:schemeClr>
                </a:solidFill>
              </a:rPr>
              <a:t>  the morning-glory flower)</a:t>
            </a:r>
          </a:p>
          <a:p>
            <a:pPr eaLnBrk="1" hangingPunct="1">
              <a:spcBef>
                <a:spcPct val="0"/>
              </a:spcBef>
              <a:buClrTx/>
              <a:buSzTx/>
              <a:buFontTx/>
              <a:buNone/>
            </a:pPr>
            <a:r>
              <a:rPr lang="en-US" altLang="en-US" sz="1200" dirty="0">
                <a:solidFill>
                  <a:schemeClr val="bg1">
                    <a:lumMod val="65000"/>
                  </a:schemeClr>
                </a:solidFill>
              </a:rPr>
              <a:t>--VA usually…</a:t>
            </a:r>
            <a:r>
              <a:rPr lang="en-US" altLang="en-US" sz="1200" b="1" dirty="0">
                <a:solidFill>
                  <a:schemeClr val="bg1">
                    <a:lumMod val="65000"/>
                  </a:schemeClr>
                </a:solidFill>
              </a:rPr>
              <a:t>20/200</a:t>
            </a:r>
            <a:r>
              <a:rPr lang="en-US" altLang="en-US" sz="1200" dirty="0">
                <a:solidFill>
                  <a:schemeClr val="bg1">
                    <a:lumMod val="65000"/>
                  </a:schemeClr>
                </a:solidFill>
              </a:rPr>
              <a:t>, but can be…</a:t>
            </a:r>
          </a:p>
          <a:p>
            <a:pPr eaLnBrk="1" hangingPunct="1">
              <a:spcBef>
                <a:spcPct val="0"/>
              </a:spcBef>
              <a:buClrTx/>
              <a:buSzTx/>
              <a:buFontTx/>
              <a:buNone/>
            </a:pPr>
            <a:r>
              <a:rPr lang="en-US" altLang="en-US" sz="1200" dirty="0">
                <a:solidFill>
                  <a:schemeClr val="bg1">
                    <a:lumMod val="65000"/>
                  </a:schemeClr>
                </a:solidFill>
              </a:rPr>
              <a:t>   </a:t>
            </a:r>
            <a:r>
              <a:rPr lang="en-US" altLang="en-US" sz="1200" b="1" dirty="0">
                <a:solidFill>
                  <a:schemeClr val="bg1">
                    <a:lumMod val="65000"/>
                  </a:schemeClr>
                </a:solidFill>
              </a:rPr>
              <a:t>20/20&lt;-&gt;NLP</a:t>
            </a:r>
          </a:p>
          <a:p>
            <a:pPr eaLnBrk="1" hangingPunct="1">
              <a:spcBef>
                <a:spcPct val="0"/>
              </a:spcBef>
              <a:buClrTx/>
              <a:buSzTx/>
              <a:buFontTx/>
              <a:buNone/>
            </a:pPr>
            <a:r>
              <a:rPr lang="en-US" altLang="en-US" sz="1200" dirty="0">
                <a:solidFill>
                  <a:schemeClr val="bg1">
                    <a:lumMod val="65000"/>
                  </a:schemeClr>
                </a:solidFill>
              </a:rPr>
              <a:t>--1/3 develop…</a:t>
            </a:r>
            <a:r>
              <a:rPr lang="en-US" altLang="en-US" sz="1200" b="1" dirty="0">
                <a:solidFill>
                  <a:schemeClr val="bg1">
                    <a:lumMod val="65000"/>
                  </a:schemeClr>
                </a:solidFill>
              </a:rPr>
              <a:t>serous RD</a:t>
            </a:r>
          </a:p>
        </p:txBody>
      </p:sp>
      <p:sp>
        <p:nvSpPr>
          <p:cNvPr id="62473" name="Text Box 10">
            <a:extLst>
              <a:ext uri="{FF2B5EF4-FFF2-40B4-BE49-F238E27FC236}">
                <a16:creationId xmlns:a16="http://schemas.microsoft.com/office/drawing/2014/main" id="{53A27261-5298-4B3B-BAB1-ED3070042290}"/>
              </a:ext>
            </a:extLst>
          </p:cNvPr>
          <p:cNvSpPr txBox="1">
            <a:spLocks noChangeArrowheads="1"/>
          </p:cNvSpPr>
          <p:nvPr/>
        </p:nvSpPr>
        <p:spPr bwMode="auto">
          <a:xfrm>
            <a:off x="5410200" y="1687513"/>
            <a:ext cx="3640740" cy="677108"/>
          </a:xfrm>
          <a:prstGeom prst="rect">
            <a:avLst/>
          </a:prstGeom>
          <a:solidFill>
            <a:srgbClr val="FFFF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solidFill>
                  <a:schemeClr val="bg1">
                    <a:lumMod val="65000"/>
                  </a:schemeClr>
                </a:solidFill>
              </a:rPr>
              <a:t>Megalopapilla</a:t>
            </a:r>
          </a:p>
          <a:p>
            <a:pPr eaLnBrk="1" hangingPunct="1">
              <a:spcBef>
                <a:spcPct val="0"/>
              </a:spcBef>
              <a:buClrTx/>
              <a:buSzTx/>
              <a:buFontTx/>
              <a:buNone/>
            </a:pPr>
            <a:r>
              <a:rPr lang="en-US" altLang="en-US" sz="1200">
                <a:solidFill>
                  <a:schemeClr val="bg1">
                    <a:lumMod val="65000"/>
                  </a:schemeClr>
                </a:solidFill>
              </a:rPr>
              <a:t>1) Abnormally large diameter of…</a:t>
            </a:r>
            <a:r>
              <a:rPr lang="en-US" altLang="en-US" sz="1200" b="1">
                <a:solidFill>
                  <a:schemeClr val="bg1">
                    <a:lumMod val="65000"/>
                  </a:schemeClr>
                </a:solidFill>
              </a:rPr>
              <a:t>disc </a:t>
            </a:r>
            <a:r>
              <a:rPr lang="en-US" altLang="en-US" sz="1200">
                <a:solidFill>
                  <a:schemeClr val="bg1">
                    <a:lumMod val="65000"/>
                  </a:schemeClr>
                </a:solidFill>
              </a:rPr>
              <a:t>and</a:t>
            </a:r>
            <a:r>
              <a:rPr lang="en-US" altLang="en-US" sz="1200" b="1">
                <a:solidFill>
                  <a:schemeClr val="bg1">
                    <a:lumMod val="65000"/>
                  </a:schemeClr>
                </a:solidFill>
              </a:rPr>
              <a:t> cup</a:t>
            </a:r>
          </a:p>
          <a:p>
            <a:pPr eaLnBrk="1" hangingPunct="1">
              <a:spcBef>
                <a:spcPct val="0"/>
              </a:spcBef>
              <a:buClrTx/>
              <a:buSzTx/>
              <a:buFontTx/>
              <a:buNone/>
            </a:pPr>
            <a:r>
              <a:rPr lang="en-US" altLang="en-US" sz="1200">
                <a:solidFill>
                  <a:schemeClr val="bg1">
                    <a:lumMod val="65000"/>
                  </a:schemeClr>
                </a:solidFill>
              </a:rPr>
              <a:t>2) VF testing may reveal an…</a:t>
            </a:r>
            <a:r>
              <a:rPr lang="en-US" altLang="en-US" sz="1200" b="1">
                <a:solidFill>
                  <a:schemeClr val="bg1">
                    <a:lumMod val="65000"/>
                  </a:schemeClr>
                </a:solidFill>
              </a:rPr>
              <a:t>enlarged blind spot</a:t>
            </a:r>
          </a:p>
        </p:txBody>
      </p:sp>
      <p:sp>
        <p:nvSpPr>
          <p:cNvPr id="62474" name="Text Box 11">
            <a:extLst>
              <a:ext uri="{FF2B5EF4-FFF2-40B4-BE49-F238E27FC236}">
                <a16:creationId xmlns:a16="http://schemas.microsoft.com/office/drawing/2014/main" id="{D0CCC2F2-7093-4038-B0A1-B2B5180B01C3}"/>
              </a:ext>
            </a:extLst>
          </p:cNvPr>
          <p:cNvSpPr txBox="1">
            <a:spLocks noChangeArrowheads="1"/>
          </p:cNvSpPr>
          <p:nvPr/>
        </p:nvSpPr>
        <p:spPr bwMode="auto">
          <a:xfrm>
            <a:off x="4648200" y="2576513"/>
            <a:ext cx="3522663" cy="862012"/>
          </a:xfrm>
          <a:prstGeom prst="rect">
            <a:avLst/>
          </a:prstGeom>
          <a:solidFill>
            <a:srgbClr val="FFC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solidFill>
                  <a:schemeClr val="bg1">
                    <a:lumMod val="65000"/>
                  </a:schemeClr>
                </a:solidFill>
              </a:rPr>
              <a:t>Myelinated RNFL</a:t>
            </a:r>
          </a:p>
          <a:p>
            <a:pPr eaLnBrk="1" hangingPunct="1">
              <a:spcBef>
                <a:spcPct val="0"/>
              </a:spcBef>
              <a:buClrTx/>
              <a:buSzTx/>
              <a:buFontTx/>
              <a:buNone/>
            </a:pPr>
            <a:r>
              <a:rPr lang="en-US" altLang="en-US" sz="1200">
                <a:solidFill>
                  <a:schemeClr val="bg1">
                    <a:lumMod val="65000"/>
                  </a:schemeClr>
                </a:solidFill>
              </a:rPr>
              <a:t>1) Myelin normally ends at the…</a:t>
            </a:r>
            <a:r>
              <a:rPr lang="en-US" altLang="en-US" sz="1200" b="1">
                <a:solidFill>
                  <a:schemeClr val="bg1">
                    <a:lumMod val="65000"/>
                  </a:schemeClr>
                </a:solidFill>
              </a:rPr>
              <a:t>lamina cribrosa</a:t>
            </a:r>
          </a:p>
          <a:p>
            <a:pPr eaLnBrk="1" hangingPunct="1">
              <a:spcBef>
                <a:spcPct val="0"/>
              </a:spcBef>
              <a:buClrTx/>
              <a:buSzTx/>
              <a:buFontTx/>
              <a:buNone/>
            </a:pPr>
            <a:r>
              <a:rPr lang="en-US" altLang="en-US" sz="1200">
                <a:solidFill>
                  <a:schemeClr val="bg1">
                    <a:lumMod val="65000"/>
                  </a:schemeClr>
                </a:solidFill>
              </a:rPr>
              <a:t>2) Can be…</a:t>
            </a:r>
            <a:r>
              <a:rPr lang="en-US" altLang="en-US" sz="1200" b="1">
                <a:solidFill>
                  <a:schemeClr val="bg1">
                    <a:lumMod val="65000"/>
                  </a:schemeClr>
                </a:solidFill>
              </a:rPr>
              <a:t>patchy</a:t>
            </a:r>
            <a:r>
              <a:rPr lang="en-US" altLang="en-US" sz="1200">
                <a:solidFill>
                  <a:schemeClr val="bg1">
                    <a:lumMod val="65000"/>
                  </a:schemeClr>
                </a:solidFill>
              </a:rPr>
              <a:t> and </a:t>
            </a:r>
            <a:r>
              <a:rPr lang="en-US" altLang="en-US" sz="1200" b="1">
                <a:solidFill>
                  <a:schemeClr val="bg1">
                    <a:lumMod val="65000"/>
                  </a:schemeClr>
                </a:solidFill>
              </a:rPr>
              <a:t>discontinuous</a:t>
            </a:r>
          </a:p>
          <a:p>
            <a:pPr eaLnBrk="1" hangingPunct="1">
              <a:spcBef>
                <a:spcPct val="0"/>
              </a:spcBef>
              <a:buClrTx/>
              <a:buSzTx/>
              <a:buFontTx/>
              <a:buNone/>
            </a:pPr>
            <a:r>
              <a:rPr lang="en-US" altLang="en-US" sz="1200">
                <a:solidFill>
                  <a:schemeClr val="bg1">
                    <a:lumMod val="65000"/>
                  </a:schemeClr>
                </a:solidFill>
              </a:rPr>
              <a:t>3) Corresponding VF has an…</a:t>
            </a:r>
            <a:r>
              <a:rPr lang="en-US" altLang="en-US" sz="1200" b="1">
                <a:solidFill>
                  <a:schemeClr val="bg1">
                    <a:lumMod val="65000"/>
                  </a:schemeClr>
                </a:solidFill>
              </a:rPr>
              <a:t>absolute</a:t>
            </a:r>
            <a:r>
              <a:rPr lang="en-US" altLang="en-US" sz="1200">
                <a:solidFill>
                  <a:schemeClr val="bg1">
                    <a:lumMod val="65000"/>
                  </a:schemeClr>
                </a:solidFill>
              </a:rPr>
              <a:t> scotoma</a:t>
            </a:r>
          </a:p>
        </p:txBody>
      </p:sp>
      <p:sp>
        <p:nvSpPr>
          <p:cNvPr id="62475" name="Text Box 12">
            <a:extLst>
              <a:ext uri="{FF2B5EF4-FFF2-40B4-BE49-F238E27FC236}">
                <a16:creationId xmlns:a16="http://schemas.microsoft.com/office/drawing/2014/main" id="{129ED2A8-5269-4AEF-B974-F6C14D52C85B}"/>
              </a:ext>
            </a:extLst>
          </p:cNvPr>
          <p:cNvSpPr txBox="1">
            <a:spLocks noChangeArrowheads="1"/>
          </p:cNvSpPr>
          <p:nvPr/>
        </p:nvSpPr>
        <p:spPr bwMode="auto">
          <a:xfrm>
            <a:off x="5257800" y="3760788"/>
            <a:ext cx="3424238" cy="1231900"/>
          </a:xfrm>
          <a:prstGeom prst="rect">
            <a:avLst/>
          </a:prstGeom>
          <a:solidFill>
            <a:srgbClr val="CCFF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dirty="0">
                <a:solidFill>
                  <a:schemeClr val="bg1">
                    <a:lumMod val="65000"/>
                  </a:schemeClr>
                </a:solidFill>
              </a:rPr>
              <a:t>Optic Nerve Hypoplasia</a:t>
            </a:r>
          </a:p>
          <a:p>
            <a:pPr eaLnBrk="1" hangingPunct="1">
              <a:spcBef>
                <a:spcPct val="0"/>
              </a:spcBef>
              <a:buClrTx/>
              <a:buSzTx/>
              <a:buFontTx/>
              <a:buNone/>
            </a:pPr>
            <a:r>
              <a:rPr lang="en-US" altLang="en-US" sz="1200" dirty="0">
                <a:solidFill>
                  <a:schemeClr val="bg1">
                    <a:lumMod val="65000"/>
                  </a:schemeClr>
                </a:solidFill>
              </a:rPr>
              <a:t>1) Abnormally low</a:t>
            </a:r>
            <a:r>
              <a:rPr lang="en-US" altLang="en-US" sz="1200" b="1" dirty="0">
                <a:solidFill>
                  <a:schemeClr val="bg1">
                    <a:lumMod val="65000"/>
                  </a:schemeClr>
                </a:solidFill>
              </a:rPr>
              <a:t> </a:t>
            </a:r>
            <a:r>
              <a:rPr lang="en-US" altLang="en-US" sz="1200" dirty="0">
                <a:solidFill>
                  <a:schemeClr val="bg1">
                    <a:lumMod val="65000"/>
                  </a:schemeClr>
                </a:solidFill>
              </a:rPr>
              <a:t>number of…</a:t>
            </a:r>
            <a:r>
              <a:rPr lang="en-US" altLang="en-US" sz="1200" b="1" dirty="0">
                <a:solidFill>
                  <a:schemeClr val="bg1">
                    <a:lumMod val="65000"/>
                  </a:schemeClr>
                </a:solidFill>
              </a:rPr>
              <a:t>axons</a:t>
            </a:r>
          </a:p>
          <a:p>
            <a:pPr eaLnBrk="1" hangingPunct="1">
              <a:spcBef>
                <a:spcPct val="0"/>
              </a:spcBef>
              <a:buClrTx/>
              <a:buSzTx/>
              <a:buFontTx/>
              <a:buNone/>
            </a:pPr>
            <a:r>
              <a:rPr lang="en-US" altLang="en-US" sz="1200" dirty="0">
                <a:solidFill>
                  <a:schemeClr val="bg1">
                    <a:lumMod val="65000"/>
                  </a:schemeClr>
                </a:solidFill>
              </a:rPr>
              <a:t>2) DFE: Small pale disc with…</a:t>
            </a:r>
            <a:r>
              <a:rPr lang="en-US" altLang="en-US" sz="1200" b="1" dirty="0">
                <a:solidFill>
                  <a:schemeClr val="bg1">
                    <a:lumMod val="65000"/>
                  </a:schemeClr>
                </a:solidFill>
              </a:rPr>
              <a:t>double ring </a:t>
            </a:r>
            <a:r>
              <a:rPr lang="en-US" altLang="en-US" sz="1200" dirty="0">
                <a:solidFill>
                  <a:schemeClr val="bg1">
                    <a:lumMod val="65000"/>
                  </a:schemeClr>
                </a:solidFill>
              </a:rPr>
              <a:t>sign</a:t>
            </a:r>
          </a:p>
          <a:p>
            <a:pPr eaLnBrk="1" hangingPunct="1">
              <a:spcBef>
                <a:spcPct val="0"/>
              </a:spcBef>
              <a:buClrTx/>
              <a:buSzTx/>
              <a:buFontTx/>
              <a:buNone/>
            </a:pPr>
            <a:r>
              <a:rPr lang="en-US" altLang="en-US" sz="1200" dirty="0">
                <a:solidFill>
                  <a:schemeClr val="bg1">
                    <a:lumMod val="65000"/>
                  </a:schemeClr>
                </a:solidFill>
              </a:rPr>
              <a:t>3) VA…</a:t>
            </a:r>
            <a:r>
              <a:rPr lang="en-US" altLang="en-US" sz="1200" b="1" dirty="0">
                <a:solidFill>
                  <a:schemeClr val="bg1">
                    <a:lumMod val="65000"/>
                  </a:schemeClr>
                </a:solidFill>
              </a:rPr>
              <a:t>20/15&lt;-&gt;NLP</a:t>
            </a:r>
          </a:p>
          <a:p>
            <a:pPr eaLnBrk="1" hangingPunct="1">
              <a:spcBef>
                <a:spcPct val="0"/>
              </a:spcBef>
              <a:buClrTx/>
              <a:buSzTx/>
              <a:buFontTx/>
              <a:buNone/>
            </a:pPr>
            <a:r>
              <a:rPr lang="en-US" altLang="en-US" sz="1200" dirty="0">
                <a:solidFill>
                  <a:schemeClr val="bg1">
                    <a:lumMod val="65000"/>
                  </a:schemeClr>
                </a:solidFill>
              </a:rPr>
              <a:t>4) VF defects…</a:t>
            </a:r>
            <a:r>
              <a:rPr lang="en-US" altLang="en-US" sz="1200" b="1" dirty="0">
                <a:solidFill>
                  <a:schemeClr val="bg1">
                    <a:lumMod val="65000"/>
                  </a:schemeClr>
                </a:solidFill>
              </a:rPr>
              <a:t>invariably present</a:t>
            </a:r>
          </a:p>
          <a:p>
            <a:pPr eaLnBrk="1" hangingPunct="1">
              <a:spcBef>
                <a:spcPct val="0"/>
              </a:spcBef>
              <a:buClrTx/>
              <a:buSzTx/>
              <a:buFontTx/>
              <a:buNone/>
            </a:pPr>
            <a:r>
              <a:rPr lang="en-US" altLang="en-US" sz="1200" dirty="0">
                <a:solidFill>
                  <a:schemeClr val="bg1">
                    <a:lumMod val="65000"/>
                  </a:schemeClr>
                </a:solidFill>
              </a:rPr>
              <a:t>5) Remember the…</a:t>
            </a:r>
            <a:r>
              <a:rPr lang="en-US" altLang="en-US" sz="1200" b="1" dirty="0">
                <a:solidFill>
                  <a:schemeClr val="bg1">
                    <a:lumMod val="65000"/>
                  </a:schemeClr>
                </a:solidFill>
              </a:rPr>
              <a:t>4 D’s</a:t>
            </a:r>
            <a:r>
              <a:rPr lang="en-US" altLang="en-US" sz="1200" dirty="0">
                <a:solidFill>
                  <a:schemeClr val="bg1">
                    <a:lumMod val="65000"/>
                  </a:schemeClr>
                </a:solidFill>
              </a:rPr>
              <a:t> </a:t>
            </a:r>
          </a:p>
        </p:txBody>
      </p:sp>
      <p:sp>
        <p:nvSpPr>
          <p:cNvPr id="62476" name="Text Box 13">
            <a:extLst>
              <a:ext uri="{FF2B5EF4-FFF2-40B4-BE49-F238E27FC236}">
                <a16:creationId xmlns:a16="http://schemas.microsoft.com/office/drawing/2014/main" id="{84FE8E5F-7ED4-4AF0-9BC1-0E6FC1EE3EC6}"/>
              </a:ext>
            </a:extLst>
          </p:cNvPr>
          <p:cNvSpPr txBox="1">
            <a:spLocks noChangeArrowheads="1"/>
          </p:cNvSpPr>
          <p:nvPr/>
        </p:nvSpPr>
        <p:spPr bwMode="auto">
          <a:xfrm>
            <a:off x="4800600" y="5257800"/>
            <a:ext cx="4294188" cy="1230313"/>
          </a:xfrm>
          <a:prstGeom prst="rect">
            <a:avLst/>
          </a:prstGeom>
          <a:solidFill>
            <a:srgbClr val="FFCC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dirty="0">
                <a:solidFill>
                  <a:schemeClr val="bg1">
                    <a:lumMod val="65000"/>
                  </a:schemeClr>
                </a:solidFill>
              </a:rPr>
              <a:t>Tilted-Disc Syndrome</a:t>
            </a:r>
            <a:r>
              <a:rPr lang="en-US" altLang="en-US" sz="1400" dirty="0">
                <a:solidFill>
                  <a:schemeClr val="bg1">
                    <a:lumMod val="65000"/>
                  </a:schemeClr>
                </a:solidFill>
              </a:rPr>
              <a:t> </a:t>
            </a:r>
            <a:r>
              <a:rPr lang="en-US" altLang="en-US" sz="1400" dirty="0">
                <a:solidFill>
                  <a:schemeClr val="bg1">
                    <a:lumMod val="65000"/>
                  </a:schemeClr>
                </a:solidFill>
                <a:latin typeface="Segoe Script" panose="030B0504020000000003" pitchFamily="66" charset="0"/>
              </a:rPr>
              <a:t>aka…</a:t>
            </a:r>
            <a:r>
              <a:rPr lang="en-US" altLang="en-US" sz="1400" dirty="0" err="1">
                <a:solidFill>
                  <a:schemeClr val="bg1">
                    <a:lumMod val="65000"/>
                  </a:schemeClr>
                </a:solidFill>
                <a:latin typeface="Segoe Script" panose="030B0504020000000003" pitchFamily="66" charset="0"/>
              </a:rPr>
              <a:t>Fuch’s</a:t>
            </a:r>
            <a:r>
              <a:rPr lang="en-US" altLang="en-US" sz="1400" dirty="0">
                <a:solidFill>
                  <a:schemeClr val="bg1">
                    <a:lumMod val="65000"/>
                  </a:schemeClr>
                </a:solidFill>
                <a:latin typeface="Segoe Script" panose="030B0504020000000003" pitchFamily="66" charset="0"/>
              </a:rPr>
              <a:t> Coloboma</a:t>
            </a:r>
            <a:endParaRPr lang="en-US" altLang="en-US" sz="1400" b="1" dirty="0">
              <a:solidFill>
                <a:schemeClr val="bg1">
                  <a:lumMod val="65000"/>
                </a:schemeClr>
              </a:solidFill>
            </a:endParaRPr>
          </a:p>
          <a:p>
            <a:pPr eaLnBrk="1" hangingPunct="1">
              <a:spcBef>
                <a:spcPct val="0"/>
              </a:spcBef>
              <a:buClrTx/>
              <a:buSzTx/>
              <a:buFontTx/>
              <a:buNone/>
            </a:pPr>
            <a:r>
              <a:rPr lang="en-US" altLang="en-US" sz="1200" dirty="0">
                <a:solidFill>
                  <a:schemeClr val="bg1">
                    <a:lumMod val="65000"/>
                  </a:schemeClr>
                </a:solidFill>
              </a:rPr>
              <a:t>1) Superior pole appears…</a:t>
            </a:r>
            <a:r>
              <a:rPr lang="en-US" altLang="en-US" sz="1200" b="1" dirty="0">
                <a:solidFill>
                  <a:schemeClr val="bg1">
                    <a:lumMod val="65000"/>
                  </a:schemeClr>
                </a:solidFill>
              </a:rPr>
              <a:t>elevated</a:t>
            </a:r>
            <a:r>
              <a:rPr lang="en-US" altLang="en-US" sz="1200" dirty="0">
                <a:solidFill>
                  <a:schemeClr val="bg1">
                    <a:lumMod val="65000"/>
                  </a:schemeClr>
                </a:solidFill>
              </a:rPr>
              <a:t>, inferior…</a:t>
            </a:r>
            <a:r>
              <a:rPr lang="en-US" altLang="en-US" sz="1200" b="1" dirty="0">
                <a:solidFill>
                  <a:schemeClr val="bg1">
                    <a:lumMod val="65000"/>
                  </a:schemeClr>
                </a:solidFill>
              </a:rPr>
              <a:t>recessed</a:t>
            </a:r>
          </a:p>
          <a:p>
            <a:pPr eaLnBrk="1" hangingPunct="1">
              <a:spcBef>
                <a:spcPct val="0"/>
              </a:spcBef>
              <a:buClrTx/>
              <a:buSzTx/>
              <a:buFontTx/>
              <a:buNone/>
            </a:pPr>
            <a:r>
              <a:rPr lang="en-US" altLang="en-US" sz="1200" dirty="0">
                <a:solidFill>
                  <a:schemeClr val="bg1">
                    <a:lumMod val="65000"/>
                  </a:schemeClr>
                </a:solidFill>
              </a:rPr>
              <a:t>2) Associated with…</a:t>
            </a:r>
            <a:r>
              <a:rPr lang="en-US" altLang="en-US" sz="1200" b="1" dirty="0">
                <a:solidFill>
                  <a:srgbClr val="0000FF"/>
                </a:solidFill>
              </a:rPr>
              <a:t>situs inversus</a:t>
            </a:r>
            <a:r>
              <a:rPr lang="en-US" altLang="en-US" sz="1200" dirty="0"/>
              <a:t> of retinal vessels</a:t>
            </a:r>
          </a:p>
          <a:p>
            <a:pPr eaLnBrk="1" hangingPunct="1">
              <a:spcBef>
                <a:spcPct val="0"/>
              </a:spcBef>
              <a:buClrTx/>
              <a:buSzTx/>
              <a:buFontTx/>
              <a:buNone/>
            </a:pPr>
            <a:r>
              <a:rPr lang="en-US" altLang="en-US" sz="1200" dirty="0">
                <a:solidFill>
                  <a:schemeClr val="bg1">
                    <a:lumMod val="65000"/>
                  </a:schemeClr>
                </a:solidFill>
              </a:rPr>
              <a:t>3) </a:t>
            </a:r>
            <a:r>
              <a:rPr lang="en-US" altLang="en-US" sz="1200" dirty="0">
                <a:solidFill>
                  <a:srgbClr val="FFCC99"/>
                </a:solidFill>
              </a:rPr>
              <a:t>Fundus abnormality produces…</a:t>
            </a:r>
            <a:r>
              <a:rPr lang="en-US" altLang="en-US" sz="1200" b="1" dirty="0">
                <a:solidFill>
                  <a:srgbClr val="FFCC99"/>
                </a:solidFill>
              </a:rPr>
              <a:t>myopic astigmatism</a:t>
            </a:r>
          </a:p>
          <a:p>
            <a:pPr eaLnBrk="1" hangingPunct="1">
              <a:spcBef>
                <a:spcPct val="0"/>
              </a:spcBef>
              <a:buClrTx/>
              <a:buSzTx/>
              <a:buFontTx/>
              <a:buNone/>
            </a:pPr>
            <a:r>
              <a:rPr lang="en-US" altLang="en-US" sz="1200" dirty="0">
                <a:solidFill>
                  <a:schemeClr val="bg1">
                    <a:lumMod val="65000"/>
                  </a:schemeClr>
                </a:solidFill>
              </a:rPr>
              <a:t>4) </a:t>
            </a:r>
            <a:r>
              <a:rPr lang="en-US" altLang="en-US" sz="1200" dirty="0">
                <a:solidFill>
                  <a:srgbClr val="FFCC99"/>
                </a:solidFill>
              </a:rPr>
              <a:t>VF testing reveals…</a:t>
            </a:r>
            <a:r>
              <a:rPr lang="en-US" altLang="en-US" sz="1200" b="1" dirty="0">
                <a:solidFill>
                  <a:srgbClr val="FFCC99"/>
                </a:solidFill>
              </a:rPr>
              <a:t>bitemporal hemianopia</a:t>
            </a:r>
            <a:r>
              <a:rPr lang="en-US" altLang="en-US" sz="1200" dirty="0">
                <a:solidFill>
                  <a:srgbClr val="FFCC99"/>
                </a:solidFill>
              </a:rPr>
              <a:t> that doesn’t</a:t>
            </a:r>
          </a:p>
          <a:p>
            <a:pPr eaLnBrk="1" hangingPunct="1">
              <a:spcBef>
                <a:spcPct val="0"/>
              </a:spcBef>
              <a:buClrTx/>
              <a:buSzTx/>
              <a:buFontTx/>
              <a:buNone/>
            </a:pPr>
            <a:r>
              <a:rPr lang="en-US" altLang="en-US" sz="1200" dirty="0">
                <a:solidFill>
                  <a:srgbClr val="FFCC99"/>
                </a:solidFill>
              </a:rPr>
              <a:t>   …</a:t>
            </a:r>
            <a:r>
              <a:rPr lang="en-US" altLang="en-US" sz="1200" b="1" dirty="0">
                <a:solidFill>
                  <a:srgbClr val="FFCC99"/>
                </a:solidFill>
              </a:rPr>
              <a:t>respect the vertical</a:t>
            </a:r>
            <a:r>
              <a:rPr lang="en-US" altLang="en-US" sz="1200" dirty="0">
                <a:solidFill>
                  <a:srgbClr val="FFCC99"/>
                </a:solidFill>
              </a:rPr>
              <a:t> and may…</a:t>
            </a:r>
            <a:r>
              <a:rPr lang="en-US" altLang="en-US" sz="1200" b="1" dirty="0">
                <a:solidFill>
                  <a:srgbClr val="FFCC99"/>
                </a:solidFill>
              </a:rPr>
              <a:t>resolve with refraction</a:t>
            </a:r>
          </a:p>
        </p:txBody>
      </p:sp>
      <p:sp>
        <p:nvSpPr>
          <p:cNvPr id="62477" name="Rectangle 14">
            <a:extLst>
              <a:ext uri="{FF2B5EF4-FFF2-40B4-BE49-F238E27FC236}">
                <a16:creationId xmlns:a16="http://schemas.microsoft.com/office/drawing/2014/main" id="{DC19E843-24B4-4EC9-8273-61A96B3F449B}"/>
              </a:ext>
            </a:extLst>
          </p:cNvPr>
          <p:cNvSpPr>
            <a:spLocks noChangeArrowheads="1"/>
          </p:cNvSpPr>
          <p:nvPr/>
        </p:nvSpPr>
        <p:spPr bwMode="auto">
          <a:xfrm>
            <a:off x="457200" y="122238"/>
            <a:ext cx="7543800" cy="8683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b"/>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ct val="85000"/>
              </a:lnSpc>
              <a:spcBef>
                <a:spcPct val="0"/>
              </a:spcBef>
              <a:buClrTx/>
              <a:buSzTx/>
              <a:buFontTx/>
              <a:buNone/>
            </a:pPr>
            <a:r>
              <a:rPr lang="en-US" altLang="en-US" sz="3200" b="1" dirty="0">
                <a:solidFill>
                  <a:schemeClr val="tx2"/>
                </a:solidFill>
              </a:rPr>
              <a:t>Developmental Abnormalities of the Optic Nerve Head</a:t>
            </a:r>
            <a:endParaRPr lang="en-US" altLang="en-US" sz="3200" dirty="0">
              <a:solidFill>
                <a:schemeClr val="tx2"/>
              </a:solidFill>
            </a:endParaRPr>
          </a:p>
        </p:txBody>
      </p:sp>
      <p:sp>
        <p:nvSpPr>
          <p:cNvPr id="62478" name="Slide Number Placeholder 1">
            <a:extLst>
              <a:ext uri="{FF2B5EF4-FFF2-40B4-BE49-F238E27FC236}">
                <a16:creationId xmlns:a16="http://schemas.microsoft.com/office/drawing/2014/main" id="{C222EBB5-F368-46BD-B1F9-533A2CDF8E1E}"/>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1663AA72-E1EC-4ACE-88F0-9BD5F9FB09F4}" type="slidenum">
              <a:rPr lang="en-US" altLang="en-US" sz="1000"/>
              <a:pPr>
                <a:spcBef>
                  <a:spcPct val="0"/>
                </a:spcBef>
                <a:buClrTx/>
                <a:buSzTx/>
                <a:buFontTx/>
                <a:buNone/>
              </a:pPr>
              <a:t>208</a:t>
            </a:fld>
            <a:endParaRPr lang="en-US" altLang="en-US" sz="1000"/>
          </a:p>
        </p:txBody>
      </p:sp>
      <p:sp>
        <p:nvSpPr>
          <p:cNvPr id="62479" name="Line 12">
            <a:extLst>
              <a:ext uri="{FF2B5EF4-FFF2-40B4-BE49-F238E27FC236}">
                <a16:creationId xmlns:a16="http://schemas.microsoft.com/office/drawing/2014/main" id="{BEE183E9-BFDD-43CB-A61C-DB73C8AB3899}"/>
              </a:ext>
            </a:extLst>
          </p:cNvPr>
          <p:cNvSpPr>
            <a:spLocks noChangeShapeType="1"/>
          </p:cNvSpPr>
          <p:nvPr/>
        </p:nvSpPr>
        <p:spPr bwMode="auto">
          <a:xfrm>
            <a:off x="3124200" y="2057400"/>
            <a:ext cx="381000" cy="22098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 name="TextBox 1">
            <a:extLst>
              <a:ext uri="{FF2B5EF4-FFF2-40B4-BE49-F238E27FC236}">
                <a16:creationId xmlns:a16="http://schemas.microsoft.com/office/drawing/2014/main" id="{FB7C0D62-9CD7-C2DF-4F8C-68618C542A3E}"/>
              </a:ext>
            </a:extLst>
          </p:cNvPr>
          <p:cNvSpPr txBox="1"/>
          <p:nvPr/>
        </p:nvSpPr>
        <p:spPr>
          <a:xfrm>
            <a:off x="1846944" y="4693433"/>
            <a:ext cx="7126511" cy="954107"/>
          </a:xfrm>
          <a:prstGeom prst="rect">
            <a:avLst/>
          </a:prstGeom>
          <a:solidFill>
            <a:schemeClr val="tx2">
              <a:lumMod val="20000"/>
              <a:lumOff val="80000"/>
            </a:schemeClr>
          </a:solidFill>
        </p:spPr>
        <p:txBody>
          <a:bodyPr wrap="square" rtlCol="0">
            <a:spAutoFit/>
          </a:bodyPr>
          <a:lstStyle/>
          <a:p>
            <a:r>
              <a:rPr lang="en-US" sz="1400" i="1" dirty="0"/>
              <a:t>Huh? I thought situs inversus meant all the organs were on the wrong side of the body, or something. What does it mean in this context?</a:t>
            </a:r>
          </a:p>
          <a:p>
            <a:r>
              <a:rPr lang="en-US" sz="1400" dirty="0"/>
              <a:t>It means the  temporal  vessels run  nasally  for a short interval before heading off in the right direction</a:t>
            </a:r>
          </a:p>
        </p:txBody>
      </p:sp>
      <p:sp>
        <p:nvSpPr>
          <p:cNvPr id="5" name="Oval 4">
            <a:extLst>
              <a:ext uri="{FF2B5EF4-FFF2-40B4-BE49-F238E27FC236}">
                <a16:creationId xmlns:a16="http://schemas.microsoft.com/office/drawing/2014/main" id="{3B462472-554E-EC1E-99B8-FC29D3C4CBB0}"/>
              </a:ext>
            </a:extLst>
          </p:cNvPr>
          <p:cNvSpPr/>
          <p:nvPr/>
        </p:nvSpPr>
        <p:spPr>
          <a:xfrm>
            <a:off x="6019800" y="5552661"/>
            <a:ext cx="2662238" cy="482163"/>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4216898973"/>
      </p:ext>
    </p:extLst>
  </p:cSld>
  <p:clrMapOvr>
    <a:masterClrMapping/>
  </p:clrMapOvr>
</p:sld>
</file>

<file path=ppt/slides/slide2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8" name="Slide Number Placeholder 1">
            <a:extLst>
              <a:ext uri="{FF2B5EF4-FFF2-40B4-BE49-F238E27FC236}">
                <a16:creationId xmlns:a16="http://schemas.microsoft.com/office/drawing/2014/main" id="{24272C14-98B9-49AA-A34A-661F3FF25627}"/>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1CD4852E-4C6E-4BB0-9F3B-E44927F1563F}" type="slidenum">
              <a:rPr lang="en-US" altLang="en-US" sz="1000"/>
              <a:pPr>
                <a:spcBef>
                  <a:spcPct val="0"/>
                </a:spcBef>
                <a:buClrTx/>
                <a:buSzTx/>
                <a:buFontTx/>
                <a:buNone/>
              </a:pPr>
              <a:t>209</a:t>
            </a:fld>
            <a:endParaRPr lang="en-US" altLang="en-US" sz="1000"/>
          </a:p>
        </p:txBody>
      </p:sp>
      <p:sp>
        <p:nvSpPr>
          <p:cNvPr id="17" name="Rectangle 16">
            <a:extLst>
              <a:ext uri="{FF2B5EF4-FFF2-40B4-BE49-F238E27FC236}">
                <a16:creationId xmlns:a16="http://schemas.microsoft.com/office/drawing/2014/main" id="{B313EDA2-A575-489D-9267-5F5D1E29595C}"/>
              </a:ext>
            </a:extLst>
          </p:cNvPr>
          <p:cNvSpPr>
            <a:spLocks noChangeArrowheads="1"/>
          </p:cNvSpPr>
          <p:nvPr/>
        </p:nvSpPr>
        <p:spPr bwMode="auto">
          <a:xfrm>
            <a:off x="457200" y="122238"/>
            <a:ext cx="7543800" cy="8683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b"/>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ct val="85000"/>
              </a:lnSpc>
              <a:spcBef>
                <a:spcPct val="0"/>
              </a:spcBef>
              <a:buClrTx/>
              <a:buSzTx/>
              <a:buFontTx/>
              <a:buNone/>
            </a:pPr>
            <a:r>
              <a:rPr lang="en-US" altLang="en-US" sz="3200" b="1" dirty="0">
                <a:solidFill>
                  <a:schemeClr val="tx2"/>
                </a:solidFill>
              </a:rPr>
              <a:t>Developmental Abnormalities of the Optic Nerve Head</a:t>
            </a:r>
            <a:endParaRPr lang="en-US" altLang="en-US" sz="3200" dirty="0">
              <a:solidFill>
                <a:schemeClr val="tx2"/>
              </a:solidFill>
            </a:endParaRPr>
          </a:p>
        </p:txBody>
      </p:sp>
      <p:pic>
        <p:nvPicPr>
          <p:cNvPr id="1028" name="Picture 4" descr="Situs Inversus of the Retinal Vessels">
            <a:extLst>
              <a:ext uri="{FF2B5EF4-FFF2-40B4-BE49-F238E27FC236}">
                <a16:creationId xmlns:a16="http://schemas.microsoft.com/office/drawing/2014/main" id="{B3CDB8A5-FE1C-4CC6-B217-D0B1FCD05FB9}"/>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419600" y="1143000"/>
            <a:ext cx="4470174" cy="3828539"/>
          </a:xfrm>
          <a:prstGeom prst="rect">
            <a:avLst/>
          </a:prstGeom>
          <a:noFill/>
          <a:extLst>
            <a:ext uri="{909E8E84-426E-40DD-AFC4-6F175D3DCCD1}">
              <a14:hiddenFill xmlns:a14="http://schemas.microsoft.com/office/drawing/2010/main">
                <a:solidFill>
                  <a:srgbClr val="FFFFFF"/>
                </a:solidFill>
              </a14:hiddenFill>
            </a:ext>
          </a:extLst>
        </p:spPr>
      </p:pic>
      <p:pic>
        <p:nvPicPr>
          <p:cNvPr id="6" name="Picture 5">
            <a:extLst>
              <a:ext uri="{FF2B5EF4-FFF2-40B4-BE49-F238E27FC236}">
                <a16:creationId xmlns:a16="http://schemas.microsoft.com/office/drawing/2014/main" id="{FEFF29BB-596D-41AE-898D-8D765503186C}"/>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304800" y="1143000"/>
            <a:ext cx="3698177" cy="3828539"/>
          </a:xfrm>
          <a:prstGeom prst="rect">
            <a:avLst/>
          </a:prstGeom>
        </p:spPr>
      </p:pic>
      <p:sp>
        <p:nvSpPr>
          <p:cNvPr id="7" name="TextBox 6">
            <a:extLst>
              <a:ext uri="{FF2B5EF4-FFF2-40B4-BE49-F238E27FC236}">
                <a16:creationId xmlns:a16="http://schemas.microsoft.com/office/drawing/2014/main" id="{2955B406-BB0B-40BE-8D64-ABA528FD6515}"/>
              </a:ext>
            </a:extLst>
          </p:cNvPr>
          <p:cNvSpPr txBox="1"/>
          <p:nvPr/>
        </p:nvSpPr>
        <p:spPr>
          <a:xfrm>
            <a:off x="4931298" y="4995446"/>
            <a:ext cx="3446776" cy="307777"/>
          </a:xfrm>
          <a:prstGeom prst="rect">
            <a:avLst/>
          </a:prstGeom>
          <a:noFill/>
        </p:spPr>
        <p:txBody>
          <a:bodyPr wrap="none" rtlCol="0">
            <a:spAutoFit/>
          </a:bodyPr>
          <a:lstStyle/>
          <a:p>
            <a:pPr algn="ctr"/>
            <a:r>
              <a:rPr lang="en-US" sz="1400" dirty="0"/>
              <a:t>Normal OD posterior pole for comparison</a:t>
            </a:r>
          </a:p>
        </p:txBody>
      </p:sp>
      <p:sp>
        <p:nvSpPr>
          <p:cNvPr id="12" name="TextBox 11">
            <a:extLst>
              <a:ext uri="{FF2B5EF4-FFF2-40B4-BE49-F238E27FC236}">
                <a16:creationId xmlns:a16="http://schemas.microsoft.com/office/drawing/2014/main" id="{062AF94E-4C2A-403C-B05E-B8B69669D31C}"/>
              </a:ext>
            </a:extLst>
          </p:cNvPr>
          <p:cNvSpPr txBox="1"/>
          <p:nvPr/>
        </p:nvSpPr>
        <p:spPr>
          <a:xfrm>
            <a:off x="416624" y="4995446"/>
            <a:ext cx="3621976" cy="738664"/>
          </a:xfrm>
          <a:prstGeom prst="rect">
            <a:avLst/>
          </a:prstGeom>
          <a:noFill/>
        </p:spPr>
        <p:txBody>
          <a:bodyPr wrap="square" rtlCol="0">
            <a:spAutoFit/>
          </a:bodyPr>
          <a:lstStyle/>
          <a:p>
            <a:r>
              <a:rPr lang="en-US" sz="1400" dirty="0"/>
              <a:t>Situs inversus OD. Note how the temporal vessels exiting the ONH briefly run nasally prior to heading temporally</a:t>
            </a:r>
          </a:p>
        </p:txBody>
      </p:sp>
      <p:sp>
        <p:nvSpPr>
          <p:cNvPr id="3" name="TextBox 2">
            <a:extLst>
              <a:ext uri="{FF2B5EF4-FFF2-40B4-BE49-F238E27FC236}">
                <a16:creationId xmlns:a16="http://schemas.microsoft.com/office/drawing/2014/main" id="{D6A64744-A5CB-7741-04D7-3BA60A7DF8C9}"/>
              </a:ext>
            </a:extLst>
          </p:cNvPr>
          <p:cNvSpPr txBox="1"/>
          <p:nvPr/>
        </p:nvSpPr>
        <p:spPr>
          <a:xfrm>
            <a:off x="2402184" y="6107668"/>
            <a:ext cx="4339651" cy="369332"/>
          </a:xfrm>
          <a:prstGeom prst="rect">
            <a:avLst/>
          </a:prstGeom>
          <a:noFill/>
        </p:spPr>
        <p:txBody>
          <a:bodyPr wrap="none" rtlCol="0">
            <a:spAutoFit/>
          </a:bodyPr>
          <a:lstStyle/>
          <a:p>
            <a:pPr algn="ctr"/>
            <a:r>
              <a:rPr lang="en-US" dirty="0"/>
              <a:t>Optic nerve hypoplasia: </a:t>
            </a:r>
            <a:r>
              <a:rPr lang="en-US" i="1" dirty="0"/>
              <a:t>Double-ring sign</a:t>
            </a:r>
          </a:p>
        </p:txBody>
      </p:sp>
    </p:spTree>
    <p:extLst>
      <p:ext uri="{BB962C8B-B14F-4D97-AF65-F5344CB8AC3E}">
        <p14:creationId xmlns:p14="http://schemas.microsoft.com/office/powerpoint/2010/main" val="3258421641"/>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8" name="Slide Number Placeholder 1">
            <a:extLst>
              <a:ext uri="{FF2B5EF4-FFF2-40B4-BE49-F238E27FC236}">
                <a16:creationId xmlns:a16="http://schemas.microsoft.com/office/drawing/2014/main" id="{24272C14-98B9-49AA-A34A-661F3FF25627}"/>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1CD4852E-4C6E-4BB0-9F3B-E44927F1563F}" type="slidenum">
              <a:rPr lang="en-US" altLang="en-US" sz="1000"/>
              <a:pPr>
                <a:spcBef>
                  <a:spcPct val="0"/>
                </a:spcBef>
                <a:buClrTx/>
                <a:buSzTx/>
                <a:buFontTx/>
                <a:buNone/>
              </a:pPr>
              <a:t>21</a:t>
            </a:fld>
            <a:endParaRPr lang="en-US" altLang="en-US" sz="1000"/>
          </a:p>
        </p:txBody>
      </p:sp>
      <p:sp>
        <p:nvSpPr>
          <p:cNvPr id="17" name="Rectangle 16">
            <a:extLst>
              <a:ext uri="{FF2B5EF4-FFF2-40B4-BE49-F238E27FC236}">
                <a16:creationId xmlns:a16="http://schemas.microsoft.com/office/drawing/2014/main" id="{B313EDA2-A575-489D-9267-5F5D1E29595C}"/>
              </a:ext>
            </a:extLst>
          </p:cNvPr>
          <p:cNvSpPr>
            <a:spLocks noChangeArrowheads="1"/>
          </p:cNvSpPr>
          <p:nvPr/>
        </p:nvSpPr>
        <p:spPr bwMode="auto">
          <a:xfrm>
            <a:off x="457200" y="122238"/>
            <a:ext cx="7543800" cy="8683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b"/>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ct val="85000"/>
              </a:lnSpc>
              <a:spcBef>
                <a:spcPct val="0"/>
              </a:spcBef>
              <a:buClrTx/>
              <a:buSzTx/>
              <a:buFontTx/>
              <a:buNone/>
            </a:pPr>
            <a:r>
              <a:rPr lang="en-US" altLang="en-US" sz="3200" b="1" dirty="0">
                <a:solidFill>
                  <a:schemeClr val="tx2"/>
                </a:solidFill>
              </a:rPr>
              <a:t>Developmental Abnormalities of the Optic Nerve Head</a:t>
            </a:r>
            <a:endParaRPr lang="en-US" altLang="en-US" sz="3200" dirty="0">
              <a:solidFill>
                <a:schemeClr val="tx2"/>
              </a:solidFill>
            </a:endParaRPr>
          </a:p>
        </p:txBody>
      </p:sp>
      <p:sp>
        <p:nvSpPr>
          <p:cNvPr id="2" name="TextBox 1">
            <a:extLst>
              <a:ext uri="{FF2B5EF4-FFF2-40B4-BE49-F238E27FC236}">
                <a16:creationId xmlns:a16="http://schemas.microsoft.com/office/drawing/2014/main" id="{B9642A5A-246A-44D6-8361-062F83946247}"/>
              </a:ext>
            </a:extLst>
          </p:cNvPr>
          <p:cNvSpPr txBox="1"/>
          <p:nvPr/>
        </p:nvSpPr>
        <p:spPr>
          <a:xfrm>
            <a:off x="3953887" y="6107668"/>
            <a:ext cx="1236237" cy="369332"/>
          </a:xfrm>
          <a:prstGeom prst="rect">
            <a:avLst/>
          </a:prstGeom>
          <a:noFill/>
        </p:spPr>
        <p:txBody>
          <a:bodyPr wrap="none" rtlCol="0">
            <a:spAutoFit/>
          </a:bodyPr>
          <a:lstStyle/>
          <a:p>
            <a:pPr algn="ctr"/>
            <a:r>
              <a:rPr lang="en-US" dirty="0"/>
              <a:t>Coloboma</a:t>
            </a:r>
          </a:p>
        </p:txBody>
      </p:sp>
      <p:pic>
        <p:nvPicPr>
          <p:cNvPr id="3074" name="Picture 2" descr="figure1">
            <a:extLst>
              <a:ext uri="{FF2B5EF4-FFF2-40B4-BE49-F238E27FC236}">
                <a16:creationId xmlns:a16="http://schemas.microsoft.com/office/drawing/2014/main" id="{E88A6831-6003-4C00-8B6E-B819BAD5B9D4}"/>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714625" y="1342072"/>
            <a:ext cx="3714750" cy="3619500"/>
          </a:xfrm>
          <a:prstGeom prst="rect">
            <a:avLst/>
          </a:prstGeom>
          <a:noFill/>
          <a:extLst>
            <a:ext uri="{909E8E84-426E-40DD-AFC4-6F175D3DCCD1}">
              <a14:hiddenFill xmlns:a14="http://schemas.microsoft.com/office/drawing/2010/main">
                <a:solidFill>
                  <a:srgbClr val="FFFFFF"/>
                </a:solidFill>
              </a14:hiddenFill>
            </a:ext>
          </a:extLst>
        </p:spPr>
      </p:pic>
      <p:sp>
        <p:nvSpPr>
          <p:cNvPr id="3" name="TextBox 2">
            <a:extLst>
              <a:ext uri="{FF2B5EF4-FFF2-40B4-BE49-F238E27FC236}">
                <a16:creationId xmlns:a16="http://schemas.microsoft.com/office/drawing/2014/main" id="{AB642F24-9D06-41C1-969C-0AD083B602B1}"/>
              </a:ext>
            </a:extLst>
          </p:cNvPr>
          <p:cNvSpPr txBox="1"/>
          <p:nvPr/>
        </p:nvSpPr>
        <p:spPr>
          <a:xfrm>
            <a:off x="457200" y="4953000"/>
            <a:ext cx="8229599" cy="523220"/>
          </a:xfrm>
          <a:prstGeom prst="rect">
            <a:avLst/>
          </a:prstGeom>
          <a:noFill/>
        </p:spPr>
        <p:txBody>
          <a:bodyPr wrap="square" rtlCol="0">
            <a:spAutoFit/>
          </a:bodyPr>
          <a:lstStyle/>
          <a:p>
            <a:r>
              <a:rPr lang="en-US" sz="1400" b="0" i="0" dirty="0">
                <a:solidFill>
                  <a:srgbClr val="222222"/>
                </a:solidFill>
                <a:effectLst/>
                <a:latin typeface="+mn-lt"/>
              </a:rPr>
              <a:t>A </a:t>
            </a:r>
            <a:r>
              <a:rPr lang="en-US" sz="1400" b="1" i="0" dirty="0">
                <a:solidFill>
                  <a:srgbClr val="222222"/>
                </a:solidFill>
                <a:effectLst/>
                <a:latin typeface="+mn-lt"/>
              </a:rPr>
              <a:t>very</a:t>
            </a:r>
            <a:r>
              <a:rPr lang="en-US" sz="1400" b="0" i="0" dirty="0">
                <a:solidFill>
                  <a:srgbClr val="222222"/>
                </a:solidFill>
                <a:effectLst/>
                <a:latin typeface="+mn-lt"/>
              </a:rPr>
              <a:t> subtle coloboma OS (note the ‘tongue’ of relative pallor of the RPE and choroid just below and slightly nasal to the nerve) in a child with the CHARGE association. </a:t>
            </a:r>
            <a:endParaRPr lang="en-US" sz="1400" dirty="0">
              <a:solidFill>
                <a:srgbClr val="0000FF"/>
              </a:solidFill>
              <a:latin typeface="+mn-lt"/>
            </a:endParaRPr>
          </a:p>
        </p:txBody>
      </p:sp>
    </p:spTree>
    <p:extLst>
      <p:ext uri="{BB962C8B-B14F-4D97-AF65-F5344CB8AC3E}">
        <p14:creationId xmlns:p14="http://schemas.microsoft.com/office/powerpoint/2010/main" val="4207240391"/>
      </p:ext>
    </p:extLst>
  </p:cSld>
  <p:clrMapOvr>
    <a:masterClrMapping/>
  </p:clrMapOvr>
</p:sld>
</file>

<file path=ppt/slides/slide2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490" name="Text Box 10">
            <a:extLst>
              <a:ext uri="{FF2B5EF4-FFF2-40B4-BE49-F238E27FC236}">
                <a16:creationId xmlns:a16="http://schemas.microsoft.com/office/drawing/2014/main" id="{93663157-B26E-4DF0-A038-71F816892956}"/>
              </a:ext>
            </a:extLst>
          </p:cNvPr>
          <p:cNvSpPr txBox="1">
            <a:spLocks noChangeArrowheads="1"/>
          </p:cNvSpPr>
          <p:nvPr/>
        </p:nvSpPr>
        <p:spPr bwMode="auto">
          <a:xfrm>
            <a:off x="1371600" y="4267200"/>
            <a:ext cx="3057525" cy="2154238"/>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Morning-Glory Disc</a:t>
            </a:r>
          </a:p>
          <a:p>
            <a:pPr eaLnBrk="1" hangingPunct="1">
              <a:spcBef>
                <a:spcPct val="0"/>
              </a:spcBef>
              <a:buClrTx/>
              <a:buSzTx/>
              <a:buFontTx/>
              <a:buNone/>
            </a:pPr>
            <a:r>
              <a:rPr lang="en-US" altLang="en-US" sz="1200"/>
              <a:t>--DFE reveals:</a:t>
            </a:r>
          </a:p>
          <a:p>
            <a:pPr eaLnBrk="1" hangingPunct="1">
              <a:spcBef>
                <a:spcPct val="0"/>
              </a:spcBef>
              <a:buClrTx/>
              <a:buSzTx/>
              <a:buFontTx/>
              <a:buNone/>
            </a:pPr>
            <a:r>
              <a:rPr lang="en-US" altLang="en-US" sz="1200"/>
              <a:t>  1) A funnel-shaped…</a:t>
            </a:r>
            <a:r>
              <a:rPr lang="en-US" altLang="en-US" sz="1200" b="1">
                <a:solidFill>
                  <a:srgbClr val="0000FF"/>
                </a:solidFill>
              </a:rPr>
              <a:t>excavation</a:t>
            </a:r>
            <a:endParaRPr lang="en-US" altLang="en-US" sz="1200"/>
          </a:p>
          <a:p>
            <a:pPr eaLnBrk="1" hangingPunct="1">
              <a:spcBef>
                <a:spcPct val="0"/>
              </a:spcBef>
              <a:buClrTx/>
              <a:buSzTx/>
              <a:buFontTx/>
              <a:buNone/>
            </a:pPr>
            <a:r>
              <a:rPr lang="en-US" altLang="en-US" sz="1200"/>
              <a:t>  2) Number of vessels crossing the rim</a:t>
            </a:r>
          </a:p>
          <a:p>
            <a:pPr eaLnBrk="1" hangingPunct="1">
              <a:spcBef>
                <a:spcPct val="0"/>
              </a:spcBef>
              <a:buClrTx/>
              <a:buSzTx/>
              <a:buFontTx/>
              <a:buNone/>
            </a:pPr>
            <a:r>
              <a:rPr lang="en-US" altLang="en-US" sz="1200"/>
              <a:t>    seems abnormally…</a:t>
            </a:r>
            <a:r>
              <a:rPr lang="en-US" altLang="en-US" sz="1200" b="1">
                <a:solidFill>
                  <a:srgbClr val="0000FF"/>
                </a:solidFill>
              </a:rPr>
              <a:t>high</a:t>
            </a:r>
            <a:r>
              <a:rPr lang="en-US" altLang="en-US" sz="1200"/>
              <a:t> </a:t>
            </a:r>
            <a:endParaRPr lang="en-US" altLang="en-US" sz="1200" b="1">
              <a:solidFill>
                <a:srgbClr val="0000FF"/>
              </a:solidFill>
            </a:endParaRPr>
          </a:p>
          <a:p>
            <a:pPr eaLnBrk="1" hangingPunct="1">
              <a:spcBef>
                <a:spcPct val="0"/>
              </a:spcBef>
              <a:buClrTx/>
              <a:buSzTx/>
              <a:buFontTx/>
              <a:buNone/>
            </a:pPr>
            <a:r>
              <a:rPr lang="en-US" altLang="en-US" sz="1200"/>
              <a:t>--Tissue is…</a:t>
            </a:r>
            <a:r>
              <a:rPr lang="en-US" altLang="en-US" sz="1200" b="1">
                <a:solidFill>
                  <a:srgbClr val="0000FF"/>
                </a:solidFill>
              </a:rPr>
              <a:t>contractile</a:t>
            </a:r>
            <a:r>
              <a:rPr lang="en-US" altLang="en-US" sz="1200"/>
              <a:t>, so cup seems</a:t>
            </a:r>
          </a:p>
          <a:p>
            <a:pPr eaLnBrk="1" hangingPunct="1">
              <a:spcBef>
                <a:spcPct val="0"/>
              </a:spcBef>
              <a:buClrTx/>
              <a:buSzTx/>
              <a:buFontTx/>
              <a:buNone/>
            </a:pPr>
            <a:r>
              <a:rPr lang="en-US" altLang="en-US" sz="1200"/>
              <a:t>  to…</a:t>
            </a:r>
            <a:r>
              <a:rPr lang="en-US" altLang="en-US" sz="1200" b="1">
                <a:solidFill>
                  <a:srgbClr val="0000FF"/>
                </a:solidFill>
              </a:rPr>
              <a:t>open </a:t>
            </a:r>
            <a:r>
              <a:rPr lang="en-US" altLang="en-US" sz="1200">
                <a:solidFill>
                  <a:srgbClr val="0000FF"/>
                </a:solidFill>
              </a:rPr>
              <a:t>and</a:t>
            </a:r>
            <a:r>
              <a:rPr lang="en-US" altLang="en-US" sz="1200" b="1">
                <a:solidFill>
                  <a:srgbClr val="0000FF"/>
                </a:solidFill>
              </a:rPr>
              <a:t> close</a:t>
            </a:r>
            <a:r>
              <a:rPr lang="en-US" altLang="en-US" sz="1200"/>
              <a:t> (like its namesake,  </a:t>
            </a:r>
          </a:p>
          <a:p>
            <a:pPr eaLnBrk="1" hangingPunct="1">
              <a:spcBef>
                <a:spcPct val="0"/>
              </a:spcBef>
              <a:buClrTx/>
              <a:buSzTx/>
              <a:buFontTx/>
              <a:buNone/>
            </a:pPr>
            <a:r>
              <a:rPr lang="en-US" altLang="en-US" sz="1200"/>
              <a:t>  the morning-glory flower)</a:t>
            </a:r>
          </a:p>
          <a:p>
            <a:pPr eaLnBrk="1" hangingPunct="1">
              <a:spcBef>
                <a:spcPct val="0"/>
              </a:spcBef>
              <a:buClrTx/>
              <a:buSzTx/>
              <a:buFontTx/>
              <a:buNone/>
            </a:pPr>
            <a:r>
              <a:rPr lang="en-US" altLang="en-US" sz="1200"/>
              <a:t>--VA usually…</a:t>
            </a:r>
            <a:r>
              <a:rPr lang="en-US" altLang="en-US" sz="1200" b="1">
                <a:solidFill>
                  <a:srgbClr val="0000FF"/>
                </a:solidFill>
              </a:rPr>
              <a:t>20/200</a:t>
            </a:r>
            <a:r>
              <a:rPr lang="en-US" altLang="en-US" sz="1200"/>
              <a:t>, but can be…</a:t>
            </a:r>
          </a:p>
          <a:p>
            <a:pPr eaLnBrk="1" hangingPunct="1">
              <a:spcBef>
                <a:spcPct val="0"/>
              </a:spcBef>
              <a:buClrTx/>
              <a:buSzTx/>
              <a:buFontTx/>
              <a:buNone/>
            </a:pPr>
            <a:r>
              <a:rPr lang="en-US" altLang="en-US" sz="1200"/>
              <a:t>   </a:t>
            </a:r>
            <a:r>
              <a:rPr lang="en-US" altLang="en-US" sz="1200" b="1">
                <a:solidFill>
                  <a:srgbClr val="0000FF"/>
                </a:solidFill>
              </a:rPr>
              <a:t>20/20&lt;-&gt;NLP</a:t>
            </a:r>
          </a:p>
          <a:p>
            <a:pPr eaLnBrk="1" hangingPunct="1">
              <a:spcBef>
                <a:spcPct val="0"/>
              </a:spcBef>
              <a:buClrTx/>
              <a:buSzTx/>
              <a:buFontTx/>
              <a:buNone/>
            </a:pPr>
            <a:r>
              <a:rPr lang="en-US" altLang="en-US" sz="1200"/>
              <a:t>--1/3 develop…</a:t>
            </a:r>
            <a:r>
              <a:rPr lang="en-US" altLang="en-US" sz="1200" b="1">
                <a:solidFill>
                  <a:srgbClr val="CCECFF"/>
                </a:solidFill>
              </a:rPr>
              <a:t>serous</a:t>
            </a:r>
            <a:r>
              <a:rPr lang="en-US" altLang="en-US" sz="1200" b="1">
                <a:solidFill>
                  <a:srgbClr val="0000FF"/>
                </a:solidFill>
              </a:rPr>
              <a:t> </a:t>
            </a:r>
            <a:r>
              <a:rPr lang="en-US" altLang="en-US" sz="1200" b="1">
                <a:solidFill>
                  <a:srgbClr val="CCECFF"/>
                </a:solidFill>
              </a:rPr>
              <a:t>RD</a:t>
            </a:r>
          </a:p>
        </p:txBody>
      </p:sp>
      <p:sp>
        <p:nvSpPr>
          <p:cNvPr id="63491" name="Text Box 3">
            <a:extLst>
              <a:ext uri="{FF2B5EF4-FFF2-40B4-BE49-F238E27FC236}">
                <a16:creationId xmlns:a16="http://schemas.microsoft.com/office/drawing/2014/main" id="{1A7F3A72-CEFD-4190-81E5-C320199FA338}"/>
              </a:ext>
            </a:extLst>
          </p:cNvPr>
          <p:cNvSpPr txBox="1">
            <a:spLocks noChangeArrowheads="1"/>
          </p:cNvSpPr>
          <p:nvPr/>
        </p:nvSpPr>
        <p:spPr bwMode="auto">
          <a:xfrm>
            <a:off x="793750" y="3505200"/>
            <a:ext cx="2254250" cy="669925"/>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Optic Pit/Hole</a:t>
            </a:r>
          </a:p>
          <a:p>
            <a:pPr eaLnBrk="1" hangingPunct="1">
              <a:spcBef>
                <a:spcPct val="0"/>
              </a:spcBef>
              <a:buClrTx/>
              <a:buSzTx/>
              <a:buFontTx/>
              <a:buNone/>
            </a:pPr>
            <a:r>
              <a:rPr lang="en-US" altLang="en-US" sz="1200"/>
              <a:t>--Associated with…</a:t>
            </a:r>
            <a:r>
              <a:rPr lang="en-US" altLang="en-US" sz="1200" b="1">
                <a:solidFill>
                  <a:srgbClr val="0000FF"/>
                </a:solidFill>
              </a:rPr>
              <a:t>serous RD</a:t>
            </a:r>
          </a:p>
          <a:p>
            <a:pPr eaLnBrk="1" hangingPunct="1">
              <a:spcBef>
                <a:spcPct val="0"/>
              </a:spcBef>
              <a:buClrTx/>
              <a:buSzTx/>
              <a:buFontTx/>
              <a:buNone/>
            </a:pPr>
            <a:r>
              <a:rPr lang="en-US" altLang="en-US" sz="1200" b="1">
                <a:solidFill>
                  <a:srgbClr val="0000FF"/>
                </a:solidFill>
              </a:rPr>
              <a:t>  in adulthood</a:t>
            </a:r>
          </a:p>
        </p:txBody>
      </p:sp>
      <p:sp>
        <p:nvSpPr>
          <p:cNvPr id="63492" name="Line 4">
            <a:extLst>
              <a:ext uri="{FF2B5EF4-FFF2-40B4-BE49-F238E27FC236}">
                <a16:creationId xmlns:a16="http://schemas.microsoft.com/office/drawing/2014/main" id="{E66A4A6C-7750-4990-8113-F5F72BBEA5B5}"/>
              </a:ext>
            </a:extLst>
          </p:cNvPr>
          <p:cNvSpPr>
            <a:spLocks noChangeShapeType="1"/>
          </p:cNvSpPr>
          <p:nvPr/>
        </p:nvSpPr>
        <p:spPr bwMode="auto">
          <a:xfrm flipH="1">
            <a:off x="1600200" y="2057400"/>
            <a:ext cx="1524000" cy="3810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3493" name="Text Box 6">
            <a:extLst>
              <a:ext uri="{FF2B5EF4-FFF2-40B4-BE49-F238E27FC236}">
                <a16:creationId xmlns:a16="http://schemas.microsoft.com/office/drawing/2014/main" id="{70D7A0BC-A33F-4B6D-B01A-827D49ADA8FD}"/>
              </a:ext>
            </a:extLst>
          </p:cNvPr>
          <p:cNvSpPr txBox="1">
            <a:spLocks noChangeArrowheads="1"/>
          </p:cNvSpPr>
          <p:nvPr/>
        </p:nvSpPr>
        <p:spPr bwMode="auto">
          <a:xfrm>
            <a:off x="1357313" y="1524000"/>
            <a:ext cx="3511550" cy="4540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1400" i="1">
                <a:solidFill>
                  <a:srgbClr val="0000FF"/>
                </a:solidFill>
              </a:rPr>
              <a:t>These three are all secondary to abnormal</a:t>
            </a:r>
          </a:p>
          <a:p>
            <a:pPr algn="ctr" eaLnBrk="1" hangingPunct="1">
              <a:lnSpc>
                <a:spcPct val="85000"/>
              </a:lnSpc>
              <a:spcBef>
                <a:spcPct val="0"/>
              </a:spcBef>
              <a:buClrTx/>
              <a:buSzTx/>
              <a:buFontTx/>
              <a:buNone/>
            </a:pPr>
            <a:r>
              <a:rPr lang="en-US" altLang="en-US" sz="1400" i="1">
                <a:solidFill>
                  <a:srgbClr val="0000FF"/>
                </a:solidFill>
              </a:rPr>
              <a:t>closure of the embryonic optic fissure</a:t>
            </a:r>
          </a:p>
        </p:txBody>
      </p:sp>
      <p:sp>
        <p:nvSpPr>
          <p:cNvPr id="63494" name="Text Box 7">
            <a:extLst>
              <a:ext uri="{FF2B5EF4-FFF2-40B4-BE49-F238E27FC236}">
                <a16:creationId xmlns:a16="http://schemas.microsoft.com/office/drawing/2014/main" id="{2DE62FCB-F22C-4A06-BE1F-1E45A599A1EB}"/>
              </a:ext>
            </a:extLst>
          </p:cNvPr>
          <p:cNvSpPr txBox="1">
            <a:spLocks noChangeArrowheads="1"/>
          </p:cNvSpPr>
          <p:nvPr/>
        </p:nvSpPr>
        <p:spPr bwMode="auto">
          <a:xfrm>
            <a:off x="76200" y="2514600"/>
            <a:ext cx="2757488" cy="852488"/>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Optic Nerve Coloboma</a:t>
            </a:r>
          </a:p>
          <a:p>
            <a:pPr eaLnBrk="1" hangingPunct="1">
              <a:spcBef>
                <a:spcPct val="0"/>
              </a:spcBef>
              <a:buClrTx/>
              <a:buSzTx/>
              <a:buFontTx/>
              <a:buNone/>
            </a:pPr>
            <a:r>
              <a:rPr lang="en-US" altLang="en-US" sz="1200"/>
              <a:t>1) May resemble…</a:t>
            </a:r>
            <a:r>
              <a:rPr lang="en-US" altLang="en-US" sz="1200" b="1">
                <a:solidFill>
                  <a:srgbClr val="0000FF"/>
                </a:solidFill>
              </a:rPr>
              <a:t>deep cupping</a:t>
            </a:r>
          </a:p>
          <a:p>
            <a:pPr eaLnBrk="1" hangingPunct="1">
              <a:spcBef>
                <a:spcPct val="0"/>
              </a:spcBef>
              <a:buClrTx/>
              <a:buSzTx/>
              <a:buFontTx/>
              <a:buNone/>
            </a:pPr>
            <a:r>
              <a:rPr lang="en-US" altLang="en-US" sz="1200"/>
              <a:t>2) Can be…</a:t>
            </a:r>
            <a:r>
              <a:rPr lang="en-US" altLang="en-US" sz="1200" b="1">
                <a:solidFill>
                  <a:srgbClr val="0000FF"/>
                </a:solidFill>
              </a:rPr>
              <a:t>bilateral, asymmetric</a:t>
            </a:r>
          </a:p>
          <a:p>
            <a:pPr eaLnBrk="1" hangingPunct="1">
              <a:spcBef>
                <a:spcPct val="0"/>
              </a:spcBef>
              <a:buClrTx/>
              <a:buSzTx/>
              <a:buFontTx/>
              <a:buNone/>
            </a:pPr>
            <a:r>
              <a:rPr lang="en-US" altLang="en-US" sz="1200"/>
              <a:t>3) Part of the…</a:t>
            </a:r>
            <a:r>
              <a:rPr lang="en-US" altLang="en-US" sz="1200" b="1">
                <a:solidFill>
                  <a:srgbClr val="0000FF"/>
                </a:solidFill>
              </a:rPr>
              <a:t>CHARGE association</a:t>
            </a:r>
          </a:p>
        </p:txBody>
      </p:sp>
      <p:sp>
        <p:nvSpPr>
          <p:cNvPr id="63495" name="Line 8">
            <a:extLst>
              <a:ext uri="{FF2B5EF4-FFF2-40B4-BE49-F238E27FC236}">
                <a16:creationId xmlns:a16="http://schemas.microsoft.com/office/drawing/2014/main" id="{F2E31FC9-A8D2-4306-8E10-0CDBD1A68013}"/>
              </a:ext>
            </a:extLst>
          </p:cNvPr>
          <p:cNvSpPr>
            <a:spLocks noChangeShapeType="1"/>
          </p:cNvSpPr>
          <p:nvPr/>
        </p:nvSpPr>
        <p:spPr bwMode="auto">
          <a:xfrm flipH="1">
            <a:off x="2971800" y="2057400"/>
            <a:ext cx="152400" cy="14478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3496" name="Text Box 9">
            <a:extLst>
              <a:ext uri="{FF2B5EF4-FFF2-40B4-BE49-F238E27FC236}">
                <a16:creationId xmlns:a16="http://schemas.microsoft.com/office/drawing/2014/main" id="{F981421D-247E-4EE3-8FD2-E28B7D355722}"/>
              </a:ext>
            </a:extLst>
          </p:cNvPr>
          <p:cNvSpPr txBox="1">
            <a:spLocks noChangeArrowheads="1"/>
          </p:cNvSpPr>
          <p:nvPr/>
        </p:nvSpPr>
        <p:spPr bwMode="auto">
          <a:xfrm>
            <a:off x="1371600" y="4267200"/>
            <a:ext cx="3028950" cy="2130425"/>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Morning-Glory Disc</a:t>
            </a:r>
          </a:p>
          <a:p>
            <a:pPr eaLnBrk="1" hangingPunct="1">
              <a:spcBef>
                <a:spcPct val="0"/>
              </a:spcBef>
              <a:buClrTx/>
              <a:buSzTx/>
              <a:buFontTx/>
              <a:buNone/>
            </a:pPr>
            <a:r>
              <a:rPr lang="en-US" altLang="en-US" sz="1200"/>
              <a:t>--DFE reveals:</a:t>
            </a:r>
          </a:p>
          <a:p>
            <a:pPr eaLnBrk="1" hangingPunct="1">
              <a:spcBef>
                <a:spcPct val="0"/>
              </a:spcBef>
              <a:buClrTx/>
              <a:buSzTx/>
              <a:buFontTx/>
              <a:buNone/>
            </a:pPr>
            <a:r>
              <a:rPr lang="en-US" altLang="en-US" sz="1200"/>
              <a:t>  1) A funnel-shaped…</a:t>
            </a:r>
            <a:r>
              <a:rPr lang="en-US" altLang="en-US" sz="1200" b="1">
                <a:solidFill>
                  <a:srgbClr val="0000FF"/>
                </a:solidFill>
              </a:rPr>
              <a:t>excavation</a:t>
            </a:r>
            <a:endParaRPr lang="en-US" altLang="en-US" sz="1200"/>
          </a:p>
          <a:p>
            <a:pPr eaLnBrk="1" hangingPunct="1">
              <a:spcBef>
                <a:spcPct val="0"/>
              </a:spcBef>
              <a:buClrTx/>
              <a:buSzTx/>
              <a:buFontTx/>
              <a:buNone/>
            </a:pPr>
            <a:r>
              <a:rPr lang="en-US" altLang="en-US" sz="1200"/>
              <a:t>  2) Number of vessels crossing the rim</a:t>
            </a:r>
          </a:p>
          <a:p>
            <a:pPr eaLnBrk="1" hangingPunct="1">
              <a:spcBef>
                <a:spcPct val="0"/>
              </a:spcBef>
              <a:buClrTx/>
              <a:buSzTx/>
              <a:buFontTx/>
              <a:buNone/>
            </a:pPr>
            <a:r>
              <a:rPr lang="en-US" altLang="en-US" sz="1200"/>
              <a:t>    seems abnormally…</a:t>
            </a:r>
            <a:r>
              <a:rPr lang="en-US" altLang="en-US" sz="1200" b="1">
                <a:solidFill>
                  <a:srgbClr val="0000FF"/>
                </a:solidFill>
              </a:rPr>
              <a:t>high</a:t>
            </a:r>
            <a:r>
              <a:rPr lang="en-US" altLang="en-US" sz="1200"/>
              <a:t> </a:t>
            </a:r>
            <a:endParaRPr lang="en-US" altLang="en-US" sz="1200" b="1">
              <a:solidFill>
                <a:srgbClr val="0000FF"/>
              </a:solidFill>
            </a:endParaRPr>
          </a:p>
          <a:p>
            <a:pPr eaLnBrk="1" hangingPunct="1">
              <a:spcBef>
                <a:spcPct val="0"/>
              </a:spcBef>
              <a:buClrTx/>
              <a:buSzTx/>
              <a:buFontTx/>
              <a:buNone/>
            </a:pPr>
            <a:r>
              <a:rPr lang="en-US" altLang="en-US" sz="1200"/>
              <a:t>--Tissue is…</a:t>
            </a:r>
            <a:r>
              <a:rPr lang="en-US" altLang="en-US" sz="1200" b="1">
                <a:solidFill>
                  <a:srgbClr val="0000FF"/>
                </a:solidFill>
              </a:rPr>
              <a:t>contractile</a:t>
            </a:r>
            <a:r>
              <a:rPr lang="en-US" altLang="en-US" sz="1200"/>
              <a:t>, so cup seems</a:t>
            </a:r>
          </a:p>
          <a:p>
            <a:pPr eaLnBrk="1" hangingPunct="1">
              <a:spcBef>
                <a:spcPct val="0"/>
              </a:spcBef>
              <a:buClrTx/>
              <a:buSzTx/>
              <a:buFontTx/>
              <a:buNone/>
            </a:pPr>
            <a:r>
              <a:rPr lang="en-US" altLang="en-US" sz="1200"/>
              <a:t>  to…</a:t>
            </a:r>
            <a:r>
              <a:rPr lang="en-US" altLang="en-US" sz="1200" b="1">
                <a:solidFill>
                  <a:srgbClr val="0000FF"/>
                </a:solidFill>
              </a:rPr>
              <a:t>open </a:t>
            </a:r>
            <a:r>
              <a:rPr lang="en-US" altLang="en-US" sz="1200">
                <a:solidFill>
                  <a:srgbClr val="0000FF"/>
                </a:solidFill>
              </a:rPr>
              <a:t>and</a:t>
            </a:r>
            <a:r>
              <a:rPr lang="en-US" altLang="en-US" sz="1200" b="1">
                <a:solidFill>
                  <a:srgbClr val="0000FF"/>
                </a:solidFill>
              </a:rPr>
              <a:t> close</a:t>
            </a:r>
            <a:r>
              <a:rPr lang="en-US" altLang="en-US" sz="1200"/>
              <a:t> (like its namesake,  </a:t>
            </a:r>
          </a:p>
          <a:p>
            <a:pPr eaLnBrk="1" hangingPunct="1">
              <a:spcBef>
                <a:spcPct val="0"/>
              </a:spcBef>
              <a:buClrTx/>
              <a:buSzTx/>
              <a:buFontTx/>
              <a:buNone/>
            </a:pPr>
            <a:r>
              <a:rPr lang="en-US" altLang="en-US" sz="1200"/>
              <a:t>  the morning-glory flower)</a:t>
            </a:r>
          </a:p>
          <a:p>
            <a:pPr eaLnBrk="1" hangingPunct="1">
              <a:spcBef>
                <a:spcPct val="0"/>
              </a:spcBef>
              <a:buClrTx/>
              <a:buSzTx/>
              <a:buFontTx/>
              <a:buNone/>
            </a:pPr>
            <a:r>
              <a:rPr lang="en-US" altLang="en-US" sz="1200"/>
              <a:t>--VA usually…</a:t>
            </a:r>
            <a:r>
              <a:rPr lang="en-US" altLang="en-US" sz="1200" b="1">
                <a:solidFill>
                  <a:srgbClr val="0000FF"/>
                </a:solidFill>
              </a:rPr>
              <a:t>20/200</a:t>
            </a:r>
            <a:r>
              <a:rPr lang="en-US" altLang="en-US" sz="1200"/>
              <a:t>, but can be…</a:t>
            </a:r>
          </a:p>
          <a:p>
            <a:pPr eaLnBrk="1" hangingPunct="1">
              <a:spcBef>
                <a:spcPct val="0"/>
              </a:spcBef>
              <a:buClrTx/>
              <a:buSzTx/>
              <a:buFontTx/>
              <a:buNone/>
            </a:pPr>
            <a:r>
              <a:rPr lang="en-US" altLang="en-US" sz="1200"/>
              <a:t>   </a:t>
            </a:r>
            <a:r>
              <a:rPr lang="en-US" altLang="en-US" sz="1200" b="1">
                <a:solidFill>
                  <a:srgbClr val="0000FF"/>
                </a:solidFill>
              </a:rPr>
              <a:t>20/20&lt;-&gt;NLP</a:t>
            </a:r>
          </a:p>
          <a:p>
            <a:pPr eaLnBrk="1" hangingPunct="1">
              <a:spcBef>
                <a:spcPct val="0"/>
              </a:spcBef>
              <a:buClrTx/>
              <a:buSzTx/>
              <a:buFontTx/>
              <a:buNone/>
            </a:pPr>
            <a:r>
              <a:rPr lang="en-US" altLang="en-US" sz="1200"/>
              <a:t>--1/3 develop…</a:t>
            </a:r>
            <a:r>
              <a:rPr lang="en-US" altLang="en-US" sz="1200" b="1">
                <a:solidFill>
                  <a:srgbClr val="0000FF"/>
                </a:solidFill>
              </a:rPr>
              <a:t>serous RD</a:t>
            </a:r>
          </a:p>
        </p:txBody>
      </p:sp>
      <p:sp>
        <p:nvSpPr>
          <p:cNvPr id="63497" name="Text Box 10">
            <a:extLst>
              <a:ext uri="{FF2B5EF4-FFF2-40B4-BE49-F238E27FC236}">
                <a16:creationId xmlns:a16="http://schemas.microsoft.com/office/drawing/2014/main" id="{E1B9FCC8-79A4-4B2A-B61F-5A1127B4373D}"/>
              </a:ext>
            </a:extLst>
          </p:cNvPr>
          <p:cNvSpPr txBox="1">
            <a:spLocks noChangeArrowheads="1"/>
          </p:cNvSpPr>
          <p:nvPr/>
        </p:nvSpPr>
        <p:spPr bwMode="auto">
          <a:xfrm>
            <a:off x="5410200" y="1687513"/>
            <a:ext cx="3606800" cy="669925"/>
          </a:xfrm>
          <a:prstGeom prst="rect">
            <a:avLst/>
          </a:prstGeom>
          <a:solidFill>
            <a:srgbClr val="FFFF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Megalopapilla</a:t>
            </a:r>
          </a:p>
          <a:p>
            <a:pPr eaLnBrk="1" hangingPunct="1">
              <a:spcBef>
                <a:spcPct val="0"/>
              </a:spcBef>
              <a:buClrTx/>
              <a:buSzTx/>
              <a:buFontTx/>
              <a:buNone/>
            </a:pPr>
            <a:r>
              <a:rPr lang="en-US" altLang="en-US" sz="1200"/>
              <a:t>1) Abnormally large diameter of…</a:t>
            </a:r>
            <a:r>
              <a:rPr lang="en-US" altLang="en-US" sz="1200" b="1">
                <a:solidFill>
                  <a:srgbClr val="0000FF"/>
                </a:solidFill>
              </a:rPr>
              <a:t>disc </a:t>
            </a:r>
            <a:r>
              <a:rPr lang="en-US" altLang="en-US" sz="1200">
                <a:solidFill>
                  <a:srgbClr val="0000FF"/>
                </a:solidFill>
              </a:rPr>
              <a:t>and</a:t>
            </a:r>
            <a:r>
              <a:rPr lang="en-US" altLang="en-US" sz="1200" b="1">
                <a:solidFill>
                  <a:srgbClr val="0000FF"/>
                </a:solidFill>
              </a:rPr>
              <a:t> cup</a:t>
            </a:r>
          </a:p>
          <a:p>
            <a:pPr eaLnBrk="1" hangingPunct="1">
              <a:spcBef>
                <a:spcPct val="0"/>
              </a:spcBef>
              <a:buClrTx/>
              <a:buSzTx/>
              <a:buFontTx/>
              <a:buNone/>
            </a:pPr>
            <a:r>
              <a:rPr lang="en-US" altLang="en-US" sz="1200"/>
              <a:t>2) VF testing may reveal an…</a:t>
            </a:r>
            <a:r>
              <a:rPr lang="en-US" altLang="en-US" sz="1200" b="1">
                <a:solidFill>
                  <a:srgbClr val="0000FF"/>
                </a:solidFill>
              </a:rPr>
              <a:t>enlarged blind spot</a:t>
            </a:r>
          </a:p>
        </p:txBody>
      </p:sp>
      <p:sp>
        <p:nvSpPr>
          <p:cNvPr id="63498" name="Text Box 11">
            <a:extLst>
              <a:ext uri="{FF2B5EF4-FFF2-40B4-BE49-F238E27FC236}">
                <a16:creationId xmlns:a16="http://schemas.microsoft.com/office/drawing/2014/main" id="{E82C5700-A0BE-4DD7-B046-0841EDE1DC51}"/>
              </a:ext>
            </a:extLst>
          </p:cNvPr>
          <p:cNvSpPr txBox="1">
            <a:spLocks noChangeArrowheads="1"/>
          </p:cNvSpPr>
          <p:nvPr/>
        </p:nvSpPr>
        <p:spPr bwMode="auto">
          <a:xfrm>
            <a:off x="4648200" y="2576513"/>
            <a:ext cx="3522663" cy="862012"/>
          </a:xfrm>
          <a:prstGeom prst="rect">
            <a:avLst/>
          </a:prstGeom>
          <a:solidFill>
            <a:srgbClr val="FFC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Myelinated RNFL</a:t>
            </a:r>
          </a:p>
          <a:p>
            <a:pPr eaLnBrk="1" hangingPunct="1">
              <a:spcBef>
                <a:spcPct val="0"/>
              </a:spcBef>
              <a:buClrTx/>
              <a:buSzTx/>
              <a:buFontTx/>
              <a:buNone/>
            </a:pPr>
            <a:r>
              <a:rPr lang="en-US" altLang="en-US" sz="1200"/>
              <a:t>1) Myelin normally ends at the…</a:t>
            </a:r>
            <a:r>
              <a:rPr lang="en-US" altLang="en-US" sz="1200" b="1">
                <a:solidFill>
                  <a:srgbClr val="0000FF"/>
                </a:solidFill>
              </a:rPr>
              <a:t>lamina cribrosa</a:t>
            </a:r>
          </a:p>
          <a:p>
            <a:pPr eaLnBrk="1" hangingPunct="1">
              <a:spcBef>
                <a:spcPct val="0"/>
              </a:spcBef>
              <a:buClrTx/>
              <a:buSzTx/>
              <a:buFontTx/>
              <a:buNone/>
            </a:pPr>
            <a:r>
              <a:rPr lang="en-US" altLang="en-US" sz="1200"/>
              <a:t>2) Can be…</a:t>
            </a:r>
            <a:r>
              <a:rPr lang="en-US" altLang="en-US" sz="1200" b="1">
                <a:solidFill>
                  <a:srgbClr val="0000FF"/>
                </a:solidFill>
              </a:rPr>
              <a:t>patchy</a:t>
            </a:r>
            <a:r>
              <a:rPr lang="en-US" altLang="en-US" sz="1200"/>
              <a:t> </a:t>
            </a:r>
            <a:r>
              <a:rPr lang="en-US" altLang="en-US" sz="1200">
                <a:solidFill>
                  <a:srgbClr val="0000FF"/>
                </a:solidFill>
              </a:rPr>
              <a:t>and</a:t>
            </a:r>
            <a:r>
              <a:rPr lang="en-US" altLang="en-US" sz="1200"/>
              <a:t> </a:t>
            </a:r>
            <a:r>
              <a:rPr lang="en-US" altLang="en-US" sz="1200" b="1">
                <a:solidFill>
                  <a:srgbClr val="0000FF"/>
                </a:solidFill>
              </a:rPr>
              <a:t>discontinuous</a:t>
            </a:r>
          </a:p>
          <a:p>
            <a:pPr eaLnBrk="1" hangingPunct="1">
              <a:spcBef>
                <a:spcPct val="0"/>
              </a:spcBef>
              <a:buClrTx/>
              <a:buSzTx/>
              <a:buFontTx/>
              <a:buNone/>
            </a:pPr>
            <a:r>
              <a:rPr lang="en-US" altLang="en-US" sz="1200"/>
              <a:t>3) Corresponding VF has an…</a:t>
            </a:r>
            <a:r>
              <a:rPr lang="en-US" altLang="en-US" sz="1200" b="1">
                <a:solidFill>
                  <a:srgbClr val="0000FF"/>
                </a:solidFill>
              </a:rPr>
              <a:t>absolute</a:t>
            </a:r>
            <a:r>
              <a:rPr lang="en-US" altLang="en-US" sz="1200"/>
              <a:t> scotoma</a:t>
            </a:r>
          </a:p>
        </p:txBody>
      </p:sp>
      <p:sp>
        <p:nvSpPr>
          <p:cNvPr id="63499" name="Text Box 12">
            <a:extLst>
              <a:ext uri="{FF2B5EF4-FFF2-40B4-BE49-F238E27FC236}">
                <a16:creationId xmlns:a16="http://schemas.microsoft.com/office/drawing/2014/main" id="{D8269714-C485-4A58-BB08-A0293579E894}"/>
              </a:ext>
            </a:extLst>
          </p:cNvPr>
          <p:cNvSpPr txBox="1">
            <a:spLocks noChangeArrowheads="1"/>
          </p:cNvSpPr>
          <p:nvPr/>
        </p:nvSpPr>
        <p:spPr bwMode="auto">
          <a:xfrm>
            <a:off x="5257800" y="3760788"/>
            <a:ext cx="3424238" cy="1231900"/>
          </a:xfrm>
          <a:prstGeom prst="rect">
            <a:avLst/>
          </a:prstGeom>
          <a:solidFill>
            <a:srgbClr val="CCFF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dirty="0"/>
              <a:t>Optic Nerve Hypoplasia</a:t>
            </a:r>
          </a:p>
          <a:p>
            <a:pPr eaLnBrk="1" hangingPunct="1">
              <a:spcBef>
                <a:spcPct val="0"/>
              </a:spcBef>
              <a:buClrTx/>
              <a:buSzTx/>
              <a:buFontTx/>
              <a:buNone/>
            </a:pPr>
            <a:r>
              <a:rPr lang="en-US" altLang="en-US" sz="1200" dirty="0"/>
              <a:t>1) Abnormally low</a:t>
            </a:r>
            <a:r>
              <a:rPr lang="en-US" altLang="en-US" sz="1200" b="1" dirty="0">
                <a:solidFill>
                  <a:srgbClr val="0000FF"/>
                </a:solidFill>
              </a:rPr>
              <a:t> </a:t>
            </a:r>
            <a:r>
              <a:rPr lang="en-US" altLang="en-US" sz="1200" dirty="0"/>
              <a:t>number of…</a:t>
            </a:r>
            <a:r>
              <a:rPr lang="en-US" altLang="en-US" sz="1200" b="1" dirty="0">
                <a:solidFill>
                  <a:srgbClr val="0000FF"/>
                </a:solidFill>
              </a:rPr>
              <a:t>axons</a:t>
            </a:r>
          </a:p>
          <a:p>
            <a:pPr eaLnBrk="1" hangingPunct="1">
              <a:spcBef>
                <a:spcPct val="0"/>
              </a:spcBef>
              <a:buClrTx/>
              <a:buSzTx/>
              <a:buFontTx/>
              <a:buNone/>
            </a:pPr>
            <a:r>
              <a:rPr lang="en-US" altLang="en-US" sz="1200" dirty="0"/>
              <a:t>2) DFE: Small pale disc with…</a:t>
            </a:r>
            <a:r>
              <a:rPr lang="en-US" altLang="en-US" sz="1200" b="1" dirty="0">
                <a:solidFill>
                  <a:srgbClr val="0000FF"/>
                </a:solidFill>
              </a:rPr>
              <a:t>double ring </a:t>
            </a:r>
            <a:r>
              <a:rPr lang="en-US" altLang="en-US" sz="1200" dirty="0"/>
              <a:t>sign</a:t>
            </a:r>
          </a:p>
          <a:p>
            <a:pPr eaLnBrk="1" hangingPunct="1">
              <a:spcBef>
                <a:spcPct val="0"/>
              </a:spcBef>
              <a:buClrTx/>
              <a:buSzTx/>
              <a:buFontTx/>
              <a:buNone/>
            </a:pPr>
            <a:r>
              <a:rPr lang="en-US" altLang="en-US" sz="1200" dirty="0"/>
              <a:t>3) VA…</a:t>
            </a:r>
            <a:r>
              <a:rPr lang="en-US" altLang="en-US" sz="1200" b="1" dirty="0">
                <a:solidFill>
                  <a:srgbClr val="0000FF"/>
                </a:solidFill>
              </a:rPr>
              <a:t>20/15&lt;-&gt;NLP</a:t>
            </a:r>
          </a:p>
          <a:p>
            <a:pPr eaLnBrk="1" hangingPunct="1">
              <a:spcBef>
                <a:spcPct val="0"/>
              </a:spcBef>
              <a:buClrTx/>
              <a:buSzTx/>
              <a:buFontTx/>
              <a:buNone/>
            </a:pPr>
            <a:r>
              <a:rPr lang="en-US" altLang="en-US" sz="1200" dirty="0"/>
              <a:t>4) VF defects…</a:t>
            </a:r>
            <a:r>
              <a:rPr lang="en-US" altLang="en-US" sz="1200" b="1" dirty="0">
                <a:solidFill>
                  <a:srgbClr val="0000FF"/>
                </a:solidFill>
              </a:rPr>
              <a:t>invariably present</a:t>
            </a:r>
          </a:p>
          <a:p>
            <a:pPr eaLnBrk="1" hangingPunct="1">
              <a:spcBef>
                <a:spcPct val="0"/>
              </a:spcBef>
              <a:buClrTx/>
              <a:buSzTx/>
              <a:buFontTx/>
              <a:buNone/>
            </a:pPr>
            <a:r>
              <a:rPr lang="en-US" altLang="en-US" sz="1200" dirty="0"/>
              <a:t>5) Remember the…</a:t>
            </a:r>
            <a:r>
              <a:rPr lang="en-US" altLang="en-US" sz="1200" b="1" dirty="0">
                <a:solidFill>
                  <a:srgbClr val="0000FF"/>
                </a:solidFill>
              </a:rPr>
              <a:t>4 D’s</a:t>
            </a:r>
            <a:r>
              <a:rPr lang="en-US" altLang="en-US" sz="1200" dirty="0"/>
              <a:t> </a:t>
            </a:r>
          </a:p>
        </p:txBody>
      </p:sp>
      <p:sp>
        <p:nvSpPr>
          <p:cNvPr id="63500" name="Text Box 13">
            <a:extLst>
              <a:ext uri="{FF2B5EF4-FFF2-40B4-BE49-F238E27FC236}">
                <a16:creationId xmlns:a16="http://schemas.microsoft.com/office/drawing/2014/main" id="{1685B756-E761-42FD-ACA4-BCF5751870BD}"/>
              </a:ext>
            </a:extLst>
          </p:cNvPr>
          <p:cNvSpPr txBox="1">
            <a:spLocks noChangeArrowheads="1"/>
          </p:cNvSpPr>
          <p:nvPr/>
        </p:nvSpPr>
        <p:spPr bwMode="auto">
          <a:xfrm>
            <a:off x="4800600" y="5257800"/>
            <a:ext cx="4294188" cy="1230313"/>
          </a:xfrm>
          <a:prstGeom prst="rect">
            <a:avLst/>
          </a:prstGeom>
          <a:solidFill>
            <a:srgbClr val="FFCC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dirty="0"/>
              <a:t>Tilted-Disc Syndrome</a:t>
            </a:r>
            <a:r>
              <a:rPr lang="en-US" altLang="en-US" sz="1400" dirty="0">
                <a:solidFill>
                  <a:srgbClr val="0000FF"/>
                </a:solidFill>
              </a:rPr>
              <a:t> </a:t>
            </a:r>
            <a:r>
              <a:rPr lang="en-US" altLang="en-US" sz="1400" dirty="0">
                <a:solidFill>
                  <a:srgbClr val="0000FF"/>
                </a:solidFill>
                <a:latin typeface="Segoe Script" panose="030B0504020000000003" pitchFamily="66" charset="0"/>
              </a:rPr>
              <a:t>aka…</a:t>
            </a:r>
            <a:r>
              <a:rPr lang="en-US" altLang="en-US" sz="1400" dirty="0" err="1">
                <a:solidFill>
                  <a:srgbClr val="0000FF"/>
                </a:solidFill>
                <a:latin typeface="Segoe Script" panose="030B0504020000000003" pitchFamily="66" charset="0"/>
              </a:rPr>
              <a:t>Fuch’s</a:t>
            </a:r>
            <a:r>
              <a:rPr lang="en-US" altLang="en-US" sz="1400" dirty="0">
                <a:solidFill>
                  <a:srgbClr val="0000FF"/>
                </a:solidFill>
                <a:latin typeface="Segoe Script" panose="030B0504020000000003" pitchFamily="66" charset="0"/>
              </a:rPr>
              <a:t> Coloboma</a:t>
            </a:r>
            <a:endParaRPr lang="en-US" altLang="en-US" sz="1400" b="1" dirty="0"/>
          </a:p>
          <a:p>
            <a:pPr eaLnBrk="1" hangingPunct="1">
              <a:spcBef>
                <a:spcPct val="0"/>
              </a:spcBef>
              <a:buClrTx/>
              <a:buSzTx/>
              <a:buFontTx/>
              <a:buNone/>
            </a:pPr>
            <a:r>
              <a:rPr lang="en-US" altLang="en-US" sz="1200" dirty="0"/>
              <a:t>1) Superior pole appears…</a:t>
            </a:r>
            <a:r>
              <a:rPr lang="en-US" altLang="en-US" sz="1200" b="1" dirty="0">
                <a:solidFill>
                  <a:srgbClr val="0000FF"/>
                </a:solidFill>
              </a:rPr>
              <a:t>elevated</a:t>
            </a:r>
            <a:r>
              <a:rPr lang="en-US" altLang="en-US" sz="1200" dirty="0"/>
              <a:t>, inferior…</a:t>
            </a:r>
            <a:r>
              <a:rPr lang="en-US" altLang="en-US" sz="1200" b="1" dirty="0">
                <a:solidFill>
                  <a:srgbClr val="0000FF"/>
                </a:solidFill>
              </a:rPr>
              <a:t>recessed</a:t>
            </a:r>
          </a:p>
          <a:p>
            <a:pPr eaLnBrk="1" hangingPunct="1">
              <a:spcBef>
                <a:spcPct val="0"/>
              </a:spcBef>
              <a:buClrTx/>
              <a:buSzTx/>
              <a:buFontTx/>
              <a:buNone/>
            </a:pPr>
            <a:r>
              <a:rPr lang="en-US" altLang="en-US" sz="1200" dirty="0"/>
              <a:t>2) Associated with…</a:t>
            </a:r>
            <a:r>
              <a:rPr lang="en-US" altLang="en-US" sz="1200" b="1" dirty="0">
                <a:solidFill>
                  <a:srgbClr val="0000FF"/>
                </a:solidFill>
              </a:rPr>
              <a:t>situs inversus</a:t>
            </a:r>
            <a:r>
              <a:rPr lang="en-US" altLang="en-US" sz="1200" dirty="0"/>
              <a:t> of retinal vessels</a:t>
            </a:r>
          </a:p>
          <a:p>
            <a:pPr eaLnBrk="1" hangingPunct="1">
              <a:spcBef>
                <a:spcPct val="0"/>
              </a:spcBef>
              <a:buClrTx/>
              <a:buSzTx/>
              <a:buFontTx/>
              <a:buNone/>
            </a:pPr>
            <a:r>
              <a:rPr lang="en-US" altLang="en-US" sz="1200" dirty="0"/>
              <a:t>3) Fundus abnormality produces…</a:t>
            </a:r>
            <a:r>
              <a:rPr lang="en-US" altLang="en-US" sz="1200" b="1" dirty="0">
                <a:solidFill>
                  <a:srgbClr val="FFCC99"/>
                </a:solidFill>
              </a:rPr>
              <a:t>myopic</a:t>
            </a:r>
            <a:r>
              <a:rPr lang="en-US" altLang="en-US" sz="1200" b="1" dirty="0">
                <a:solidFill>
                  <a:srgbClr val="0000FF"/>
                </a:solidFill>
              </a:rPr>
              <a:t> </a:t>
            </a:r>
            <a:r>
              <a:rPr lang="en-US" altLang="en-US" sz="1200" b="1" dirty="0">
                <a:solidFill>
                  <a:srgbClr val="FFCC99"/>
                </a:solidFill>
              </a:rPr>
              <a:t>astigmatism</a:t>
            </a:r>
          </a:p>
          <a:p>
            <a:pPr eaLnBrk="1" hangingPunct="1">
              <a:spcBef>
                <a:spcPct val="0"/>
              </a:spcBef>
              <a:buClrTx/>
              <a:buSzTx/>
              <a:buFontTx/>
              <a:buNone/>
            </a:pPr>
            <a:r>
              <a:rPr lang="en-US" altLang="en-US" sz="1200" dirty="0"/>
              <a:t>4) </a:t>
            </a:r>
            <a:r>
              <a:rPr lang="en-US" altLang="en-US" sz="1200" dirty="0">
                <a:solidFill>
                  <a:srgbClr val="FFCC99"/>
                </a:solidFill>
              </a:rPr>
              <a:t>VF testing reveals…</a:t>
            </a:r>
            <a:r>
              <a:rPr lang="en-US" altLang="en-US" sz="1200" b="1" dirty="0">
                <a:solidFill>
                  <a:srgbClr val="FFCC99"/>
                </a:solidFill>
              </a:rPr>
              <a:t>bitemporal hemianopia</a:t>
            </a:r>
            <a:r>
              <a:rPr lang="en-US" altLang="en-US" sz="1200" dirty="0">
                <a:solidFill>
                  <a:srgbClr val="FFCC99"/>
                </a:solidFill>
              </a:rPr>
              <a:t> that doesn’t</a:t>
            </a:r>
          </a:p>
          <a:p>
            <a:pPr eaLnBrk="1" hangingPunct="1">
              <a:spcBef>
                <a:spcPct val="0"/>
              </a:spcBef>
              <a:buClrTx/>
              <a:buSzTx/>
              <a:buFontTx/>
              <a:buNone/>
            </a:pPr>
            <a:r>
              <a:rPr lang="en-US" altLang="en-US" sz="1200" dirty="0">
                <a:solidFill>
                  <a:srgbClr val="FFCC99"/>
                </a:solidFill>
              </a:rPr>
              <a:t>   …</a:t>
            </a:r>
            <a:r>
              <a:rPr lang="en-US" altLang="en-US" sz="1200" b="1" dirty="0">
                <a:solidFill>
                  <a:srgbClr val="FFCC99"/>
                </a:solidFill>
              </a:rPr>
              <a:t>respect the vertical</a:t>
            </a:r>
            <a:r>
              <a:rPr lang="en-US" altLang="en-US" sz="1200" dirty="0">
                <a:solidFill>
                  <a:srgbClr val="FFCC99"/>
                </a:solidFill>
              </a:rPr>
              <a:t> and may…</a:t>
            </a:r>
            <a:r>
              <a:rPr lang="en-US" altLang="en-US" sz="1200" b="1" dirty="0">
                <a:solidFill>
                  <a:srgbClr val="FFCC99"/>
                </a:solidFill>
              </a:rPr>
              <a:t>resolve with refraction</a:t>
            </a:r>
          </a:p>
        </p:txBody>
      </p:sp>
      <p:sp>
        <p:nvSpPr>
          <p:cNvPr id="63501" name="Rectangle 14">
            <a:extLst>
              <a:ext uri="{FF2B5EF4-FFF2-40B4-BE49-F238E27FC236}">
                <a16:creationId xmlns:a16="http://schemas.microsoft.com/office/drawing/2014/main" id="{1F419F49-DDB4-4425-8E9E-BD146399C473}"/>
              </a:ext>
            </a:extLst>
          </p:cNvPr>
          <p:cNvSpPr>
            <a:spLocks noChangeArrowheads="1"/>
          </p:cNvSpPr>
          <p:nvPr/>
        </p:nvSpPr>
        <p:spPr bwMode="auto">
          <a:xfrm>
            <a:off x="457200" y="122238"/>
            <a:ext cx="7543800" cy="8683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b"/>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ct val="85000"/>
              </a:lnSpc>
              <a:spcBef>
                <a:spcPct val="0"/>
              </a:spcBef>
              <a:buClrTx/>
              <a:buSzTx/>
              <a:buFontTx/>
              <a:buNone/>
            </a:pPr>
            <a:r>
              <a:rPr lang="en-US" altLang="en-US" sz="3200" b="1" dirty="0">
                <a:solidFill>
                  <a:schemeClr val="tx2"/>
                </a:solidFill>
              </a:rPr>
              <a:t>Developmental Abnormalities of the Optic Nerve Head</a:t>
            </a:r>
            <a:endParaRPr lang="en-US" altLang="en-US" sz="3200" dirty="0">
              <a:solidFill>
                <a:schemeClr val="tx2"/>
              </a:solidFill>
            </a:endParaRPr>
          </a:p>
        </p:txBody>
      </p:sp>
      <p:sp>
        <p:nvSpPr>
          <p:cNvPr id="63502" name="TextBox 1">
            <a:extLst>
              <a:ext uri="{FF2B5EF4-FFF2-40B4-BE49-F238E27FC236}">
                <a16:creationId xmlns:a16="http://schemas.microsoft.com/office/drawing/2014/main" id="{387EE937-F96C-4A93-B53E-3E4D22CAC1D1}"/>
              </a:ext>
            </a:extLst>
          </p:cNvPr>
          <p:cNvSpPr txBox="1">
            <a:spLocks noChangeArrowheads="1"/>
          </p:cNvSpPr>
          <p:nvPr/>
        </p:nvSpPr>
        <p:spPr bwMode="auto">
          <a:xfrm>
            <a:off x="7213600" y="5819775"/>
            <a:ext cx="1270000"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200" i="1">
                <a:solidFill>
                  <a:srgbClr val="0000FF"/>
                </a:solidFill>
              </a:rPr>
              <a:t>[refractive error]</a:t>
            </a:r>
          </a:p>
        </p:txBody>
      </p:sp>
      <p:sp>
        <p:nvSpPr>
          <p:cNvPr id="63503" name="Slide Number Placeholder 1">
            <a:extLst>
              <a:ext uri="{FF2B5EF4-FFF2-40B4-BE49-F238E27FC236}">
                <a16:creationId xmlns:a16="http://schemas.microsoft.com/office/drawing/2014/main" id="{77C9A1F7-8C2A-43D6-B06A-F87A4788DB0C}"/>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EB2F0D8B-4CC5-4F13-B651-1C111F65A714}" type="slidenum">
              <a:rPr lang="en-US" altLang="en-US" sz="1000"/>
              <a:pPr>
                <a:spcBef>
                  <a:spcPct val="0"/>
                </a:spcBef>
                <a:buClrTx/>
                <a:buSzTx/>
                <a:buFontTx/>
                <a:buNone/>
              </a:pPr>
              <a:t>210</a:t>
            </a:fld>
            <a:endParaRPr lang="en-US" altLang="en-US" sz="1000"/>
          </a:p>
        </p:txBody>
      </p:sp>
      <p:sp>
        <p:nvSpPr>
          <p:cNvPr id="63504" name="Line 12">
            <a:extLst>
              <a:ext uri="{FF2B5EF4-FFF2-40B4-BE49-F238E27FC236}">
                <a16:creationId xmlns:a16="http://schemas.microsoft.com/office/drawing/2014/main" id="{B1397050-85D0-4DAA-BF46-B82C8E7EBAF9}"/>
              </a:ext>
            </a:extLst>
          </p:cNvPr>
          <p:cNvSpPr>
            <a:spLocks noChangeShapeType="1"/>
          </p:cNvSpPr>
          <p:nvPr/>
        </p:nvSpPr>
        <p:spPr bwMode="auto">
          <a:xfrm>
            <a:off x="3124200" y="2057400"/>
            <a:ext cx="381000" cy="22098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Tree>
  </p:cSld>
  <p:clrMapOvr>
    <a:masterClrMapping/>
  </p:clrMapOvr>
</p:sld>
</file>

<file path=ppt/slides/slide2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514" name="Text Box 10">
            <a:extLst>
              <a:ext uri="{FF2B5EF4-FFF2-40B4-BE49-F238E27FC236}">
                <a16:creationId xmlns:a16="http://schemas.microsoft.com/office/drawing/2014/main" id="{FCA76729-20B8-48BB-A760-B39FC6A1CE9E}"/>
              </a:ext>
            </a:extLst>
          </p:cNvPr>
          <p:cNvSpPr txBox="1">
            <a:spLocks noChangeArrowheads="1"/>
          </p:cNvSpPr>
          <p:nvPr/>
        </p:nvSpPr>
        <p:spPr bwMode="auto">
          <a:xfrm>
            <a:off x="1371600" y="4267200"/>
            <a:ext cx="3057525" cy="2154238"/>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Morning-Glory Disc</a:t>
            </a:r>
          </a:p>
          <a:p>
            <a:pPr eaLnBrk="1" hangingPunct="1">
              <a:spcBef>
                <a:spcPct val="0"/>
              </a:spcBef>
              <a:buClrTx/>
              <a:buSzTx/>
              <a:buFontTx/>
              <a:buNone/>
            </a:pPr>
            <a:r>
              <a:rPr lang="en-US" altLang="en-US" sz="1200"/>
              <a:t>--DFE reveals:</a:t>
            </a:r>
          </a:p>
          <a:p>
            <a:pPr eaLnBrk="1" hangingPunct="1">
              <a:spcBef>
                <a:spcPct val="0"/>
              </a:spcBef>
              <a:buClrTx/>
              <a:buSzTx/>
              <a:buFontTx/>
              <a:buNone/>
            </a:pPr>
            <a:r>
              <a:rPr lang="en-US" altLang="en-US" sz="1200"/>
              <a:t>  1) A funnel-shaped…</a:t>
            </a:r>
            <a:r>
              <a:rPr lang="en-US" altLang="en-US" sz="1200" b="1">
                <a:solidFill>
                  <a:srgbClr val="0000FF"/>
                </a:solidFill>
              </a:rPr>
              <a:t>excavation</a:t>
            </a:r>
            <a:endParaRPr lang="en-US" altLang="en-US" sz="1200"/>
          </a:p>
          <a:p>
            <a:pPr eaLnBrk="1" hangingPunct="1">
              <a:spcBef>
                <a:spcPct val="0"/>
              </a:spcBef>
              <a:buClrTx/>
              <a:buSzTx/>
              <a:buFontTx/>
              <a:buNone/>
            </a:pPr>
            <a:r>
              <a:rPr lang="en-US" altLang="en-US" sz="1200"/>
              <a:t>  2) Number of vessels crossing the rim</a:t>
            </a:r>
          </a:p>
          <a:p>
            <a:pPr eaLnBrk="1" hangingPunct="1">
              <a:spcBef>
                <a:spcPct val="0"/>
              </a:spcBef>
              <a:buClrTx/>
              <a:buSzTx/>
              <a:buFontTx/>
              <a:buNone/>
            </a:pPr>
            <a:r>
              <a:rPr lang="en-US" altLang="en-US" sz="1200"/>
              <a:t>    seems abnormally…</a:t>
            </a:r>
            <a:r>
              <a:rPr lang="en-US" altLang="en-US" sz="1200" b="1">
                <a:solidFill>
                  <a:srgbClr val="0000FF"/>
                </a:solidFill>
              </a:rPr>
              <a:t>high</a:t>
            </a:r>
            <a:r>
              <a:rPr lang="en-US" altLang="en-US" sz="1200"/>
              <a:t> </a:t>
            </a:r>
            <a:endParaRPr lang="en-US" altLang="en-US" sz="1200" b="1">
              <a:solidFill>
                <a:srgbClr val="0000FF"/>
              </a:solidFill>
            </a:endParaRPr>
          </a:p>
          <a:p>
            <a:pPr eaLnBrk="1" hangingPunct="1">
              <a:spcBef>
                <a:spcPct val="0"/>
              </a:spcBef>
              <a:buClrTx/>
              <a:buSzTx/>
              <a:buFontTx/>
              <a:buNone/>
            </a:pPr>
            <a:r>
              <a:rPr lang="en-US" altLang="en-US" sz="1200"/>
              <a:t>--Tissue is…</a:t>
            </a:r>
            <a:r>
              <a:rPr lang="en-US" altLang="en-US" sz="1200" b="1">
                <a:solidFill>
                  <a:srgbClr val="0000FF"/>
                </a:solidFill>
              </a:rPr>
              <a:t>contractile</a:t>
            </a:r>
            <a:r>
              <a:rPr lang="en-US" altLang="en-US" sz="1200"/>
              <a:t>, so cup seems</a:t>
            </a:r>
          </a:p>
          <a:p>
            <a:pPr eaLnBrk="1" hangingPunct="1">
              <a:spcBef>
                <a:spcPct val="0"/>
              </a:spcBef>
              <a:buClrTx/>
              <a:buSzTx/>
              <a:buFontTx/>
              <a:buNone/>
            </a:pPr>
            <a:r>
              <a:rPr lang="en-US" altLang="en-US" sz="1200"/>
              <a:t>  to…</a:t>
            </a:r>
            <a:r>
              <a:rPr lang="en-US" altLang="en-US" sz="1200" b="1">
                <a:solidFill>
                  <a:srgbClr val="0000FF"/>
                </a:solidFill>
              </a:rPr>
              <a:t>open </a:t>
            </a:r>
            <a:r>
              <a:rPr lang="en-US" altLang="en-US" sz="1200">
                <a:solidFill>
                  <a:srgbClr val="0000FF"/>
                </a:solidFill>
              </a:rPr>
              <a:t>and</a:t>
            </a:r>
            <a:r>
              <a:rPr lang="en-US" altLang="en-US" sz="1200" b="1">
                <a:solidFill>
                  <a:srgbClr val="0000FF"/>
                </a:solidFill>
              </a:rPr>
              <a:t> close</a:t>
            </a:r>
            <a:r>
              <a:rPr lang="en-US" altLang="en-US" sz="1200"/>
              <a:t> (like its namesake,  </a:t>
            </a:r>
          </a:p>
          <a:p>
            <a:pPr eaLnBrk="1" hangingPunct="1">
              <a:spcBef>
                <a:spcPct val="0"/>
              </a:spcBef>
              <a:buClrTx/>
              <a:buSzTx/>
              <a:buFontTx/>
              <a:buNone/>
            </a:pPr>
            <a:r>
              <a:rPr lang="en-US" altLang="en-US" sz="1200"/>
              <a:t>  the morning-glory flower)</a:t>
            </a:r>
          </a:p>
          <a:p>
            <a:pPr eaLnBrk="1" hangingPunct="1">
              <a:spcBef>
                <a:spcPct val="0"/>
              </a:spcBef>
              <a:buClrTx/>
              <a:buSzTx/>
              <a:buFontTx/>
              <a:buNone/>
            </a:pPr>
            <a:r>
              <a:rPr lang="en-US" altLang="en-US" sz="1200"/>
              <a:t>--VA usually…</a:t>
            </a:r>
            <a:r>
              <a:rPr lang="en-US" altLang="en-US" sz="1200" b="1">
                <a:solidFill>
                  <a:srgbClr val="0000FF"/>
                </a:solidFill>
              </a:rPr>
              <a:t>20/200</a:t>
            </a:r>
            <a:r>
              <a:rPr lang="en-US" altLang="en-US" sz="1200"/>
              <a:t>, but can be…</a:t>
            </a:r>
          </a:p>
          <a:p>
            <a:pPr eaLnBrk="1" hangingPunct="1">
              <a:spcBef>
                <a:spcPct val="0"/>
              </a:spcBef>
              <a:buClrTx/>
              <a:buSzTx/>
              <a:buFontTx/>
              <a:buNone/>
            </a:pPr>
            <a:r>
              <a:rPr lang="en-US" altLang="en-US" sz="1200"/>
              <a:t>   </a:t>
            </a:r>
            <a:r>
              <a:rPr lang="en-US" altLang="en-US" sz="1200" b="1">
                <a:solidFill>
                  <a:srgbClr val="0000FF"/>
                </a:solidFill>
              </a:rPr>
              <a:t>20/20&lt;-&gt;NLP</a:t>
            </a:r>
          </a:p>
          <a:p>
            <a:pPr eaLnBrk="1" hangingPunct="1">
              <a:spcBef>
                <a:spcPct val="0"/>
              </a:spcBef>
              <a:buClrTx/>
              <a:buSzTx/>
              <a:buFontTx/>
              <a:buNone/>
            </a:pPr>
            <a:r>
              <a:rPr lang="en-US" altLang="en-US" sz="1200"/>
              <a:t>--1/3 develop…</a:t>
            </a:r>
            <a:r>
              <a:rPr lang="en-US" altLang="en-US" sz="1200" b="1">
                <a:solidFill>
                  <a:srgbClr val="CCECFF"/>
                </a:solidFill>
              </a:rPr>
              <a:t>serous</a:t>
            </a:r>
            <a:r>
              <a:rPr lang="en-US" altLang="en-US" sz="1200" b="1">
                <a:solidFill>
                  <a:srgbClr val="0000FF"/>
                </a:solidFill>
              </a:rPr>
              <a:t> </a:t>
            </a:r>
            <a:r>
              <a:rPr lang="en-US" altLang="en-US" sz="1200" b="1">
                <a:solidFill>
                  <a:srgbClr val="CCECFF"/>
                </a:solidFill>
              </a:rPr>
              <a:t>RD</a:t>
            </a:r>
          </a:p>
        </p:txBody>
      </p:sp>
      <p:sp>
        <p:nvSpPr>
          <p:cNvPr id="64515" name="Text Box 3">
            <a:extLst>
              <a:ext uri="{FF2B5EF4-FFF2-40B4-BE49-F238E27FC236}">
                <a16:creationId xmlns:a16="http://schemas.microsoft.com/office/drawing/2014/main" id="{A8B2BFAA-9DFA-4D84-A548-D04F12D3676D}"/>
              </a:ext>
            </a:extLst>
          </p:cNvPr>
          <p:cNvSpPr txBox="1">
            <a:spLocks noChangeArrowheads="1"/>
          </p:cNvSpPr>
          <p:nvPr/>
        </p:nvSpPr>
        <p:spPr bwMode="auto">
          <a:xfrm>
            <a:off x="793750" y="3505200"/>
            <a:ext cx="2254250" cy="669925"/>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Optic Pit/Hole</a:t>
            </a:r>
          </a:p>
          <a:p>
            <a:pPr eaLnBrk="1" hangingPunct="1">
              <a:spcBef>
                <a:spcPct val="0"/>
              </a:spcBef>
              <a:buClrTx/>
              <a:buSzTx/>
              <a:buFontTx/>
              <a:buNone/>
            </a:pPr>
            <a:r>
              <a:rPr lang="en-US" altLang="en-US" sz="1200"/>
              <a:t>--Associated with…</a:t>
            </a:r>
            <a:r>
              <a:rPr lang="en-US" altLang="en-US" sz="1200" b="1">
                <a:solidFill>
                  <a:srgbClr val="0000FF"/>
                </a:solidFill>
              </a:rPr>
              <a:t>serous RD</a:t>
            </a:r>
          </a:p>
          <a:p>
            <a:pPr eaLnBrk="1" hangingPunct="1">
              <a:spcBef>
                <a:spcPct val="0"/>
              </a:spcBef>
              <a:buClrTx/>
              <a:buSzTx/>
              <a:buFontTx/>
              <a:buNone/>
            </a:pPr>
            <a:r>
              <a:rPr lang="en-US" altLang="en-US" sz="1200" b="1">
                <a:solidFill>
                  <a:srgbClr val="0000FF"/>
                </a:solidFill>
              </a:rPr>
              <a:t>  in adulthood</a:t>
            </a:r>
          </a:p>
        </p:txBody>
      </p:sp>
      <p:sp>
        <p:nvSpPr>
          <p:cNvPr id="64516" name="Line 4">
            <a:extLst>
              <a:ext uri="{FF2B5EF4-FFF2-40B4-BE49-F238E27FC236}">
                <a16:creationId xmlns:a16="http://schemas.microsoft.com/office/drawing/2014/main" id="{2E53EC93-B6D5-4ADB-85AD-AB73D303D9EF}"/>
              </a:ext>
            </a:extLst>
          </p:cNvPr>
          <p:cNvSpPr>
            <a:spLocks noChangeShapeType="1"/>
          </p:cNvSpPr>
          <p:nvPr/>
        </p:nvSpPr>
        <p:spPr bwMode="auto">
          <a:xfrm flipH="1">
            <a:off x="1600200" y="2057400"/>
            <a:ext cx="1524000" cy="3810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4517" name="Text Box 6">
            <a:extLst>
              <a:ext uri="{FF2B5EF4-FFF2-40B4-BE49-F238E27FC236}">
                <a16:creationId xmlns:a16="http://schemas.microsoft.com/office/drawing/2014/main" id="{CBCEAEA7-D800-46EA-B823-A7DBC767AA79}"/>
              </a:ext>
            </a:extLst>
          </p:cNvPr>
          <p:cNvSpPr txBox="1">
            <a:spLocks noChangeArrowheads="1"/>
          </p:cNvSpPr>
          <p:nvPr/>
        </p:nvSpPr>
        <p:spPr bwMode="auto">
          <a:xfrm>
            <a:off x="1357313" y="1524000"/>
            <a:ext cx="3511550" cy="4540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1400" i="1">
                <a:solidFill>
                  <a:srgbClr val="0000FF"/>
                </a:solidFill>
              </a:rPr>
              <a:t>These three are all secondary to abnormal</a:t>
            </a:r>
          </a:p>
          <a:p>
            <a:pPr algn="ctr" eaLnBrk="1" hangingPunct="1">
              <a:lnSpc>
                <a:spcPct val="85000"/>
              </a:lnSpc>
              <a:spcBef>
                <a:spcPct val="0"/>
              </a:spcBef>
              <a:buClrTx/>
              <a:buSzTx/>
              <a:buFontTx/>
              <a:buNone/>
            </a:pPr>
            <a:r>
              <a:rPr lang="en-US" altLang="en-US" sz="1400" i="1">
                <a:solidFill>
                  <a:srgbClr val="0000FF"/>
                </a:solidFill>
              </a:rPr>
              <a:t>closure of the embryonic optic fissure</a:t>
            </a:r>
          </a:p>
        </p:txBody>
      </p:sp>
      <p:sp>
        <p:nvSpPr>
          <p:cNvPr id="64518" name="Text Box 7">
            <a:extLst>
              <a:ext uri="{FF2B5EF4-FFF2-40B4-BE49-F238E27FC236}">
                <a16:creationId xmlns:a16="http://schemas.microsoft.com/office/drawing/2014/main" id="{BD22AFBF-629B-4B6A-B44D-2D1004A8EB2F}"/>
              </a:ext>
            </a:extLst>
          </p:cNvPr>
          <p:cNvSpPr txBox="1">
            <a:spLocks noChangeArrowheads="1"/>
          </p:cNvSpPr>
          <p:nvPr/>
        </p:nvSpPr>
        <p:spPr bwMode="auto">
          <a:xfrm>
            <a:off x="76200" y="2514600"/>
            <a:ext cx="2757488" cy="852488"/>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Optic Nerve Coloboma</a:t>
            </a:r>
          </a:p>
          <a:p>
            <a:pPr eaLnBrk="1" hangingPunct="1">
              <a:spcBef>
                <a:spcPct val="0"/>
              </a:spcBef>
              <a:buClrTx/>
              <a:buSzTx/>
              <a:buFontTx/>
              <a:buNone/>
            </a:pPr>
            <a:r>
              <a:rPr lang="en-US" altLang="en-US" sz="1200"/>
              <a:t>1) May resemble…</a:t>
            </a:r>
            <a:r>
              <a:rPr lang="en-US" altLang="en-US" sz="1200" b="1">
                <a:solidFill>
                  <a:srgbClr val="0000FF"/>
                </a:solidFill>
              </a:rPr>
              <a:t>deep cupping</a:t>
            </a:r>
          </a:p>
          <a:p>
            <a:pPr eaLnBrk="1" hangingPunct="1">
              <a:spcBef>
                <a:spcPct val="0"/>
              </a:spcBef>
              <a:buClrTx/>
              <a:buSzTx/>
              <a:buFontTx/>
              <a:buNone/>
            </a:pPr>
            <a:r>
              <a:rPr lang="en-US" altLang="en-US" sz="1200"/>
              <a:t>2) Can be…</a:t>
            </a:r>
            <a:r>
              <a:rPr lang="en-US" altLang="en-US" sz="1200" b="1">
                <a:solidFill>
                  <a:srgbClr val="0000FF"/>
                </a:solidFill>
              </a:rPr>
              <a:t>bilateral, asymmetric</a:t>
            </a:r>
          </a:p>
          <a:p>
            <a:pPr eaLnBrk="1" hangingPunct="1">
              <a:spcBef>
                <a:spcPct val="0"/>
              </a:spcBef>
              <a:buClrTx/>
              <a:buSzTx/>
              <a:buFontTx/>
              <a:buNone/>
            </a:pPr>
            <a:r>
              <a:rPr lang="en-US" altLang="en-US" sz="1200"/>
              <a:t>3) Part of the…</a:t>
            </a:r>
            <a:r>
              <a:rPr lang="en-US" altLang="en-US" sz="1200" b="1">
                <a:solidFill>
                  <a:srgbClr val="0000FF"/>
                </a:solidFill>
              </a:rPr>
              <a:t>CHARGE association</a:t>
            </a:r>
          </a:p>
        </p:txBody>
      </p:sp>
      <p:sp>
        <p:nvSpPr>
          <p:cNvPr id="64519" name="Line 8">
            <a:extLst>
              <a:ext uri="{FF2B5EF4-FFF2-40B4-BE49-F238E27FC236}">
                <a16:creationId xmlns:a16="http://schemas.microsoft.com/office/drawing/2014/main" id="{619CADA2-8D6D-491F-9055-07A2D941D45A}"/>
              </a:ext>
            </a:extLst>
          </p:cNvPr>
          <p:cNvSpPr>
            <a:spLocks noChangeShapeType="1"/>
          </p:cNvSpPr>
          <p:nvPr/>
        </p:nvSpPr>
        <p:spPr bwMode="auto">
          <a:xfrm flipH="1">
            <a:off x="2971800" y="2057400"/>
            <a:ext cx="152400" cy="14478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4520" name="Text Box 9">
            <a:extLst>
              <a:ext uri="{FF2B5EF4-FFF2-40B4-BE49-F238E27FC236}">
                <a16:creationId xmlns:a16="http://schemas.microsoft.com/office/drawing/2014/main" id="{5F5C11E9-5DA1-43E4-A404-7E3A84CF26B4}"/>
              </a:ext>
            </a:extLst>
          </p:cNvPr>
          <p:cNvSpPr txBox="1">
            <a:spLocks noChangeArrowheads="1"/>
          </p:cNvSpPr>
          <p:nvPr/>
        </p:nvSpPr>
        <p:spPr bwMode="auto">
          <a:xfrm>
            <a:off x="1371600" y="4267200"/>
            <a:ext cx="3028950" cy="2130425"/>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Morning-Glory Disc</a:t>
            </a:r>
          </a:p>
          <a:p>
            <a:pPr eaLnBrk="1" hangingPunct="1">
              <a:spcBef>
                <a:spcPct val="0"/>
              </a:spcBef>
              <a:buClrTx/>
              <a:buSzTx/>
              <a:buFontTx/>
              <a:buNone/>
            </a:pPr>
            <a:r>
              <a:rPr lang="en-US" altLang="en-US" sz="1200"/>
              <a:t>--DFE reveals:</a:t>
            </a:r>
          </a:p>
          <a:p>
            <a:pPr eaLnBrk="1" hangingPunct="1">
              <a:spcBef>
                <a:spcPct val="0"/>
              </a:spcBef>
              <a:buClrTx/>
              <a:buSzTx/>
              <a:buFontTx/>
              <a:buNone/>
            </a:pPr>
            <a:r>
              <a:rPr lang="en-US" altLang="en-US" sz="1200"/>
              <a:t>  1) A funnel-shaped…</a:t>
            </a:r>
            <a:r>
              <a:rPr lang="en-US" altLang="en-US" sz="1200" b="1">
                <a:solidFill>
                  <a:srgbClr val="0000FF"/>
                </a:solidFill>
              </a:rPr>
              <a:t>excavation</a:t>
            </a:r>
            <a:endParaRPr lang="en-US" altLang="en-US" sz="1200"/>
          </a:p>
          <a:p>
            <a:pPr eaLnBrk="1" hangingPunct="1">
              <a:spcBef>
                <a:spcPct val="0"/>
              </a:spcBef>
              <a:buClrTx/>
              <a:buSzTx/>
              <a:buFontTx/>
              <a:buNone/>
            </a:pPr>
            <a:r>
              <a:rPr lang="en-US" altLang="en-US" sz="1200"/>
              <a:t>  2) Number of vessels crossing the rim</a:t>
            </a:r>
          </a:p>
          <a:p>
            <a:pPr eaLnBrk="1" hangingPunct="1">
              <a:spcBef>
                <a:spcPct val="0"/>
              </a:spcBef>
              <a:buClrTx/>
              <a:buSzTx/>
              <a:buFontTx/>
              <a:buNone/>
            </a:pPr>
            <a:r>
              <a:rPr lang="en-US" altLang="en-US" sz="1200"/>
              <a:t>    seems abnormally…</a:t>
            </a:r>
            <a:r>
              <a:rPr lang="en-US" altLang="en-US" sz="1200" b="1">
                <a:solidFill>
                  <a:srgbClr val="0000FF"/>
                </a:solidFill>
              </a:rPr>
              <a:t>high</a:t>
            </a:r>
            <a:r>
              <a:rPr lang="en-US" altLang="en-US" sz="1200"/>
              <a:t> </a:t>
            </a:r>
            <a:endParaRPr lang="en-US" altLang="en-US" sz="1200" b="1">
              <a:solidFill>
                <a:srgbClr val="0000FF"/>
              </a:solidFill>
            </a:endParaRPr>
          </a:p>
          <a:p>
            <a:pPr eaLnBrk="1" hangingPunct="1">
              <a:spcBef>
                <a:spcPct val="0"/>
              </a:spcBef>
              <a:buClrTx/>
              <a:buSzTx/>
              <a:buFontTx/>
              <a:buNone/>
            </a:pPr>
            <a:r>
              <a:rPr lang="en-US" altLang="en-US" sz="1200"/>
              <a:t>--Tissue is…</a:t>
            </a:r>
            <a:r>
              <a:rPr lang="en-US" altLang="en-US" sz="1200" b="1">
                <a:solidFill>
                  <a:srgbClr val="0000FF"/>
                </a:solidFill>
              </a:rPr>
              <a:t>contractile</a:t>
            </a:r>
            <a:r>
              <a:rPr lang="en-US" altLang="en-US" sz="1200"/>
              <a:t>, so cup seems</a:t>
            </a:r>
          </a:p>
          <a:p>
            <a:pPr eaLnBrk="1" hangingPunct="1">
              <a:spcBef>
                <a:spcPct val="0"/>
              </a:spcBef>
              <a:buClrTx/>
              <a:buSzTx/>
              <a:buFontTx/>
              <a:buNone/>
            </a:pPr>
            <a:r>
              <a:rPr lang="en-US" altLang="en-US" sz="1200"/>
              <a:t>  to…</a:t>
            </a:r>
            <a:r>
              <a:rPr lang="en-US" altLang="en-US" sz="1200" b="1">
                <a:solidFill>
                  <a:srgbClr val="0000FF"/>
                </a:solidFill>
              </a:rPr>
              <a:t>open </a:t>
            </a:r>
            <a:r>
              <a:rPr lang="en-US" altLang="en-US" sz="1200">
                <a:solidFill>
                  <a:srgbClr val="0000FF"/>
                </a:solidFill>
              </a:rPr>
              <a:t>and</a:t>
            </a:r>
            <a:r>
              <a:rPr lang="en-US" altLang="en-US" sz="1200" b="1">
                <a:solidFill>
                  <a:srgbClr val="0000FF"/>
                </a:solidFill>
              </a:rPr>
              <a:t> close</a:t>
            </a:r>
            <a:r>
              <a:rPr lang="en-US" altLang="en-US" sz="1200"/>
              <a:t> (like its namesake,  </a:t>
            </a:r>
          </a:p>
          <a:p>
            <a:pPr eaLnBrk="1" hangingPunct="1">
              <a:spcBef>
                <a:spcPct val="0"/>
              </a:spcBef>
              <a:buClrTx/>
              <a:buSzTx/>
              <a:buFontTx/>
              <a:buNone/>
            </a:pPr>
            <a:r>
              <a:rPr lang="en-US" altLang="en-US" sz="1200"/>
              <a:t>  the morning-glory flower)</a:t>
            </a:r>
          </a:p>
          <a:p>
            <a:pPr eaLnBrk="1" hangingPunct="1">
              <a:spcBef>
                <a:spcPct val="0"/>
              </a:spcBef>
              <a:buClrTx/>
              <a:buSzTx/>
              <a:buFontTx/>
              <a:buNone/>
            </a:pPr>
            <a:r>
              <a:rPr lang="en-US" altLang="en-US" sz="1200"/>
              <a:t>--VA usually…</a:t>
            </a:r>
            <a:r>
              <a:rPr lang="en-US" altLang="en-US" sz="1200" b="1">
                <a:solidFill>
                  <a:srgbClr val="0000FF"/>
                </a:solidFill>
              </a:rPr>
              <a:t>20/200</a:t>
            </a:r>
            <a:r>
              <a:rPr lang="en-US" altLang="en-US" sz="1200"/>
              <a:t>, but can be…</a:t>
            </a:r>
          </a:p>
          <a:p>
            <a:pPr eaLnBrk="1" hangingPunct="1">
              <a:spcBef>
                <a:spcPct val="0"/>
              </a:spcBef>
              <a:buClrTx/>
              <a:buSzTx/>
              <a:buFontTx/>
              <a:buNone/>
            </a:pPr>
            <a:r>
              <a:rPr lang="en-US" altLang="en-US" sz="1200"/>
              <a:t>   </a:t>
            </a:r>
            <a:r>
              <a:rPr lang="en-US" altLang="en-US" sz="1200" b="1">
                <a:solidFill>
                  <a:srgbClr val="0000FF"/>
                </a:solidFill>
              </a:rPr>
              <a:t>20/20&lt;-&gt;NLP</a:t>
            </a:r>
          </a:p>
          <a:p>
            <a:pPr eaLnBrk="1" hangingPunct="1">
              <a:spcBef>
                <a:spcPct val="0"/>
              </a:spcBef>
              <a:buClrTx/>
              <a:buSzTx/>
              <a:buFontTx/>
              <a:buNone/>
            </a:pPr>
            <a:r>
              <a:rPr lang="en-US" altLang="en-US" sz="1200"/>
              <a:t>--1/3 develop…</a:t>
            </a:r>
            <a:r>
              <a:rPr lang="en-US" altLang="en-US" sz="1200" b="1">
                <a:solidFill>
                  <a:srgbClr val="0000FF"/>
                </a:solidFill>
              </a:rPr>
              <a:t>serous RD</a:t>
            </a:r>
          </a:p>
        </p:txBody>
      </p:sp>
      <p:sp>
        <p:nvSpPr>
          <p:cNvPr id="64521" name="Text Box 10">
            <a:extLst>
              <a:ext uri="{FF2B5EF4-FFF2-40B4-BE49-F238E27FC236}">
                <a16:creationId xmlns:a16="http://schemas.microsoft.com/office/drawing/2014/main" id="{2CB71255-3D22-4091-8838-106B23E4584E}"/>
              </a:ext>
            </a:extLst>
          </p:cNvPr>
          <p:cNvSpPr txBox="1">
            <a:spLocks noChangeArrowheads="1"/>
          </p:cNvSpPr>
          <p:nvPr/>
        </p:nvSpPr>
        <p:spPr bwMode="auto">
          <a:xfrm>
            <a:off x="5410200" y="1687513"/>
            <a:ext cx="3606800" cy="669925"/>
          </a:xfrm>
          <a:prstGeom prst="rect">
            <a:avLst/>
          </a:prstGeom>
          <a:solidFill>
            <a:srgbClr val="FFFF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Megalopapilla</a:t>
            </a:r>
          </a:p>
          <a:p>
            <a:pPr eaLnBrk="1" hangingPunct="1">
              <a:spcBef>
                <a:spcPct val="0"/>
              </a:spcBef>
              <a:buClrTx/>
              <a:buSzTx/>
              <a:buFontTx/>
              <a:buNone/>
            </a:pPr>
            <a:r>
              <a:rPr lang="en-US" altLang="en-US" sz="1200"/>
              <a:t>1) Abnormally large diameter of…</a:t>
            </a:r>
            <a:r>
              <a:rPr lang="en-US" altLang="en-US" sz="1200" b="1">
                <a:solidFill>
                  <a:srgbClr val="0000FF"/>
                </a:solidFill>
              </a:rPr>
              <a:t>disc </a:t>
            </a:r>
            <a:r>
              <a:rPr lang="en-US" altLang="en-US" sz="1200">
                <a:solidFill>
                  <a:srgbClr val="0000FF"/>
                </a:solidFill>
              </a:rPr>
              <a:t>and</a:t>
            </a:r>
            <a:r>
              <a:rPr lang="en-US" altLang="en-US" sz="1200" b="1">
                <a:solidFill>
                  <a:srgbClr val="0000FF"/>
                </a:solidFill>
              </a:rPr>
              <a:t> cup</a:t>
            </a:r>
          </a:p>
          <a:p>
            <a:pPr eaLnBrk="1" hangingPunct="1">
              <a:spcBef>
                <a:spcPct val="0"/>
              </a:spcBef>
              <a:buClrTx/>
              <a:buSzTx/>
              <a:buFontTx/>
              <a:buNone/>
            </a:pPr>
            <a:r>
              <a:rPr lang="en-US" altLang="en-US" sz="1200"/>
              <a:t>2) VF testing may reveal an…</a:t>
            </a:r>
            <a:r>
              <a:rPr lang="en-US" altLang="en-US" sz="1200" b="1">
                <a:solidFill>
                  <a:srgbClr val="0000FF"/>
                </a:solidFill>
              </a:rPr>
              <a:t>enlarged blind spot</a:t>
            </a:r>
          </a:p>
        </p:txBody>
      </p:sp>
      <p:sp>
        <p:nvSpPr>
          <p:cNvPr id="64522" name="Text Box 11">
            <a:extLst>
              <a:ext uri="{FF2B5EF4-FFF2-40B4-BE49-F238E27FC236}">
                <a16:creationId xmlns:a16="http://schemas.microsoft.com/office/drawing/2014/main" id="{A58C8CDC-BBF3-4360-AB55-4A4B9566CB83}"/>
              </a:ext>
            </a:extLst>
          </p:cNvPr>
          <p:cNvSpPr txBox="1">
            <a:spLocks noChangeArrowheads="1"/>
          </p:cNvSpPr>
          <p:nvPr/>
        </p:nvSpPr>
        <p:spPr bwMode="auto">
          <a:xfrm>
            <a:off x="4648200" y="2576513"/>
            <a:ext cx="3522663" cy="862012"/>
          </a:xfrm>
          <a:prstGeom prst="rect">
            <a:avLst/>
          </a:prstGeom>
          <a:solidFill>
            <a:srgbClr val="FFC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Myelinated RNFL</a:t>
            </a:r>
          </a:p>
          <a:p>
            <a:pPr eaLnBrk="1" hangingPunct="1">
              <a:spcBef>
                <a:spcPct val="0"/>
              </a:spcBef>
              <a:buClrTx/>
              <a:buSzTx/>
              <a:buFontTx/>
              <a:buNone/>
            </a:pPr>
            <a:r>
              <a:rPr lang="en-US" altLang="en-US" sz="1200"/>
              <a:t>1) Myelin normally ends at the…</a:t>
            </a:r>
            <a:r>
              <a:rPr lang="en-US" altLang="en-US" sz="1200" b="1">
                <a:solidFill>
                  <a:srgbClr val="0000FF"/>
                </a:solidFill>
              </a:rPr>
              <a:t>lamina cribrosa</a:t>
            </a:r>
          </a:p>
          <a:p>
            <a:pPr eaLnBrk="1" hangingPunct="1">
              <a:spcBef>
                <a:spcPct val="0"/>
              </a:spcBef>
              <a:buClrTx/>
              <a:buSzTx/>
              <a:buFontTx/>
              <a:buNone/>
            </a:pPr>
            <a:r>
              <a:rPr lang="en-US" altLang="en-US" sz="1200"/>
              <a:t>2) Can be…</a:t>
            </a:r>
            <a:r>
              <a:rPr lang="en-US" altLang="en-US" sz="1200" b="1">
                <a:solidFill>
                  <a:srgbClr val="0000FF"/>
                </a:solidFill>
              </a:rPr>
              <a:t>patchy</a:t>
            </a:r>
            <a:r>
              <a:rPr lang="en-US" altLang="en-US" sz="1200"/>
              <a:t> </a:t>
            </a:r>
            <a:r>
              <a:rPr lang="en-US" altLang="en-US" sz="1200">
                <a:solidFill>
                  <a:srgbClr val="0000FF"/>
                </a:solidFill>
              </a:rPr>
              <a:t>and</a:t>
            </a:r>
            <a:r>
              <a:rPr lang="en-US" altLang="en-US" sz="1200"/>
              <a:t> </a:t>
            </a:r>
            <a:r>
              <a:rPr lang="en-US" altLang="en-US" sz="1200" b="1">
                <a:solidFill>
                  <a:srgbClr val="0000FF"/>
                </a:solidFill>
              </a:rPr>
              <a:t>discontinuous</a:t>
            </a:r>
          </a:p>
          <a:p>
            <a:pPr eaLnBrk="1" hangingPunct="1">
              <a:spcBef>
                <a:spcPct val="0"/>
              </a:spcBef>
              <a:buClrTx/>
              <a:buSzTx/>
              <a:buFontTx/>
              <a:buNone/>
            </a:pPr>
            <a:r>
              <a:rPr lang="en-US" altLang="en-US" sz="1200"/>
              <a:t>3) Corresponding VF has an…</a:t>
            </a:r>
            <a:r>
              <a:rPr lang="en-US" altLang="en-US" sz="1200" b="1">
                <a:solidFill>
                  <a:srgbClr val="0000FF"/>
                </a:solidFill>
              </a:rPr>
              <a:t>absolute</a:t>
            </a:r>
            <a:r>
              <a:rPr lang="en-US" altLang="en-US" sz="1200"/>
              <a:t> scotoma</a:t>
            </a:r>
          </a:p>
        </p:txBody>
      </p:sp>
      <p:sp>
        <p:nvSpPr>
          <p:cNvPr id="64523" name="Text Box 12">
            <a:extLst>
              <a:ext uri="{FF2B5EF4-FFF2-40B4-BE49-F238E27FC236}">
                <a16:creationId xmlns:a16="http://schemas.microsoft.com/office/drawing/2014/main" id="{F137ED28-FA59-45DF-A159-0855E379BFAA}"/>
              </a:ext>
            </a:extLst>
          </p:cNvPr>
          <p:cNvSpPr txBox="1">
            <a:spLocks noChangeArrowheads="1"/>
          </p:cNvSpPr>
          <p:nvPr/>
        </p:nvSpPr>
        <p:spPr bwMode="auto">
          <a:xfrm>
            <a:off x="5257800" y="3760788"/>
            <a:ext cx="3424238" cy="1231900"/>
          </a:xfrm>
          <a:prstGeom prst="rect">
            <a:avLst/>
          </a:prstGeom>
          <a:solidFill>
            <a:srgbClr val="CCFF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dirty="0"/>
              <a:t>Optic Nerve Hypoplasia</a:t>
            </a:r>
          </a:p>
          <a:p>
            <a:pPr eaLnBrk="1" hangingPunct="1">
              <a:spcBef>
                <a:spcPct val="0"/>
              </a:spcBef>
              <a:buClrTx/>
              <a:buSzTx/>
              <a:buFontTx/>
              <a:buNone/>
            </a:pPr>
            <a:r>
              <a:rPr lang="en-US" altLang="en-US" sz="1200" dirty="0"/>
              <a:t>1) Abnormally low</a:t>
            </a:r>
            <a:r>
              <a:rPr lang="en-US" altLang="en-US" sz="1200" b="1" dirty="0">
                <a:solidFill>
                  <a:srgbClr val="0000FF"/>
                </a:solidFill>
              </a:rPr>
              <a:t> </a:t>
            </a:r>
            <a:r>
              <a:rPr lang="en-US" altLang="en-US" sz="1200" dirty="0"/>
              <a:t>number of…</a:t>
            </a:r>
            <a:r>
              <a:rPr lang="en-US" altLang="en-US" sz="1200" b="1" dirty="0">
                <a:solidFill>
                  <a:srgbClr val="0000FF"/>
                </a:solidFill>
              </a:rPr>
              <a:t>axons</a:t>
            </a:r>
          </a:p>
          <a:p>
            <a:pPr eaLnBrk="1" hangingPunct="1">
              <a:spcBef>
                <a:spcPct val="0"/>
              </a:spcBef>
              <a:buClrTx/>
              <a:buSzTx/>
              <a:buFontTx/>
              <a:buNone/>
            </a:pPr>
            <a:r>
              <a:rPr lang="en-US" altLang="en-US" sz="1200" dirty="0"/>
              <a:t>2) DFE: Small pale disc with…</a:t>
            </a:r>
            <a:r>
              <a:rPr lang="en-US" altLang="en-US" sz="1200" b="1" dirty="0">
                <a:solidFill>
                  <a:srgbClr val="0000FF"/>
                </a:solidFill>
              </a:rPr>
              <a:t>double ring </a:t>
            </a:r>
            <a:r>
              <a:rPr lang="en-US" altLang="en-US" sz="1200" dirty="0"/>
              <a:t>sign</a:t>
            </a:r>
          </a:p>
          <a:p>
            <a:pPr eaLnBrk="1" hangingPunct="1">
              <a:spcBef>
                <a:spcPct val="0"/>
              </a:spcBef>
              <a:buClrTx/>
              <a:buSzTx/>
              <a:buFontTx/>
              <a:buNone/>
            </a:pPr>
            <a:r>
              <a:rPr lang="en-US" altLang="en-US" sz="1200" dirty="0"/>
              <a:t>3) VA…</a:t>
            </a:r>
            <a:r>
              <a:rPr lang="en-US" altLang="en-US" sz="1200" b="1" dirty="0">
                <a:solidFill>
                  <a:srgbClr val="0000FF"/>
                </a:solidFill>
              </a:rPr>
              <a:t>20/15&lt;-&gt;NLP</a:t>
            </a:r>
          </a:p>
          <a:p>
            <a:pPr eaLnBrk="1" hangingPunct="1">
              <a:spcBef>
                <a:spcPct val="0"/>
              </a:spcBef>
              <a:buClrTx/>
              <a:buSzTx/>
              <a:buFontTx/>
              <a:buNone/>
            </a:pPr>
            <a:r>
              <a:rPr lang="en-US" altLang="en-US" sz="1200" dirty="0"/>
              <a:t>4) VF defects…</a:t>
            </a:r>
            <a:r>
              <a:rPr lang="en-US" altLang="en-US" sz="1200" b="1" dirty="0">
                <a:solidFill>
                  <a:srgbClr val="0000FF"/>
                </a:solidFill>
              </a:rPr>
              <a:t>invariably present</a:t>
            </a:r>
          </a:p>
          <a:p>
            <a:pPr eaLnBrk="1" hangingPunct="1">
              <a:spcBef>
                <a:spcPct val="0"/>
              </a:spcBef>
              <a:buClrTx/>
              <a:buSzTx/>
              <a:buFontTx/>
              <a:buNone/>
            </a:pPr>
            <a:r>
              <a:rPr lang="en-US" altLang="en-US" sz="1200" dirty="0"/>
              <a:t>5) Remember the…</a:t>
            </a:r>
            <a:r>
              <a:rPr lang="en-US" altLang="en-US" sz="1200" b="1" dirty="0">
                <a:solidFill>
                  <a:srgbClr val="0000FF"/>
                </a:solidFill>
              </a:rPr>
              <a:t>4 D’s</a:t>
            </a:r>
            <a:r>
              <a:rPr lang="en-US" altLang="en-US" sz="1200" dirty="0"/>
              <a:t> </a:t>
            </a:r>
          </a:p>
        </p:txBody>
      </p:sp>
      <p:sp>
        <p:nvSpPr>
          <p:cNvPr id="64524" name="Text Box 13">
            <a:extLst>
              <a:ext uri="{FF2B5EF4-FFF2-40B4-BE49-F238E27FC236}">
                <a16:creationId xmlns:a16="http://schemas.microsoft.com/office/drawing/2014/main" id="{49517912-0C70-4C00-976C-D4F5C395C0DE}"/>
              </a:ext>
            </a:extLst>
          </p:cNvPr>
          <p:cNvSpPr txBox="1">
            <a:spLocks noChangeArrowheads="1"/>
          </p:cNvSpPr>
          <p:nvPr/>
        </p:nvSpPr>
        <p:spPr bwMode="auto">
          <a:xfrm>
            <a:off x="4800600" y="5257800"/>
            <a:ext cx="4294188" cy="1230313"/>
          </a:xfrm>
          <a:prstGeom prst="rect">
            <a:avLst/>
          </a:prstGeom>
          <a:solidFill>
            <a:srgbClr val="FFCC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dirty="0"/>
              <a:t>Tilted-Disc Syndrome</a:t>
            </a:r>
            <a:r>
              <a:rPr lang="en-US" altLang="en-US" sz="1400" dirty="0">
                <a:solidFill>
                  <a:srgbClr val="0000FF"/>
                </a:solidFill>
              </a:rPr>
              <a:t> </a:t>
            </a:r>
            <a:r>
              <a:rPr lang="en-US" altLang="en-US" sz="1400" dirty="0">
                <a:solidFill>
                  <a:srgbClr val="0000FF"/>
                </a:solidFill>
                <a:latin typeface="Segoe Script" panose="030B0504020000000003" pitchFamily="66" charset="0"/>
              </a:rPr>
              <a:t>aka…</a:t>
            </a:r>
            <a:r>
              <a:rPr lang="en-US" altLang="en-US" sz="1400" dirty="0" err="1">
                <a:solidFill>
                  <a:srgbClr val="0000FF"/>
                </a:solidFill>
                <a:latin typeface="Segoe Script" panose="030B0504020000000003" pitchFamily="66" charset="0"/>
              </a:rPr>
              <a:t>Fuch’s</a:t>
            </a:r>
            <a:r>
              <a:rPr lang="en-US" altLang="en-US" sz="1400" dirty="0">
                <a:solidFill>
                  <a:srgbClr val="0000FF"/>
                </a:solidFill>
                <a:latin typeface="Segoe Script" panose="030B0504020000000003" pitchFamily="66" charset="0"/>
              </a:rPr>
              <a:t> Coloboma</a:t>
            </a:r>
            <a:endParaRPr lang="en-US" altLang="en-US" sz="1400" b="1" dirty="0"/>
          </a:p>
          <a:p>
            <a:pPr eaLnBrk="1" hangingPunct="1">
              <a:spcBef>
                <a:spcPct val="0"/>
              </a:spcBef>
              <a:buClrTx/>
              <a:buSzTx/>
              <a:buFontTx/>
              <a:buNone/>
            </a:pPr>
            <a:r>
              <a:rPr lang="en-US" altLang="en-US" sz="1200" dirty="0"/>
              <a:t>1) Superior pole appears…</a:t>
            </a:r>
            <a:r>
              <a:rPr lang="en-US" altLang="en-US" sz="1200" b="1" dirty="0">
                <a:solidFill>
                  <a:srgbClr val="0000FF"/>
                </a:solidFill>
              </a:rPr>
              <a:t>elevated</a:t>
            </a:r>
            <a:r>
              <a:rPr lang="en-US" altLang="en-US" sz="1200" dirty="0"/>
              <a:t>, inferior…</a:t>
            </a:r>
            <a:r>
              <a:rPr lang="en-US" altLang="en-US" sz="1200" b="1" dirty="0">
                <a:solidFill>
                  <a:srgbClr val="0000FF"/>
                </a:solidFill>
              </a:rPr>
              <a:t>recessed</a:t>
            </a:r>
          </a:p>
          <a:p>
            <a:pPr eaLnBrk="1" hangingPunct="1">
              <a:spcBef>
                <a:spcPct val="0"/>
              </a:spcBef>
              <a:buClrTx/>
              <a:buSzTx/>
              <a:buFontTx/>
              <a:buNone/>
            </a:pPr>
            <a:r>
              <a:rPr lang="en-US" altLang="en-US" sz="1200" dirty="0"/>
              <a:t>2) Associated with…</a:t>
            </a:r>
            <a:r>
              <a:rPr lang="en-US" altLang="en-US" sz="1200" b="1" dirty="0">
                <a:solidFill>
                  <a:srgbClr val="0000FF"/>
                </a:solidFill>
              </a:rPr>
              <a:t>situs inversus</a:t>
            </a:r>
            <a:r>
              <a:rPr lang="en-US" altLang="en-US" sz="1200" dirty="0"/>
              <a:t> of retinal vessels</a:t>
            </a:r>
          </a:p>
          <a:p>
            <a:pPr eaLnBrk="1" hangingPunct="1">
              <a:spcBef>
                <a:spcPct val="0"/>
              </a:spcBef>
              <a:buClrTx/>
              <a:buSzTx/>
              <a:buFontTx/>
              <a:buNone/>
            </a:pPr>
            <a:r>
              <a:rPr lang="en-US" altLang="en-US" sz="1200" dirty="0"/>
              <a:t>3) Fundus abnormality produces…</a:t>
            </a:r>
            <a:r>
              <a:rPr lang="en-US" altLang="en-US" sz="1200" b="1" dirty="0">
                <a:solidFill>
                  <a:srgbClr val="0000FF"/>
                </a:solidFill>
              </a:rPr>
              <a:t>myopic astigmatism</a:t>
            </a:r>
          </a:p>
          <a:p>
            <a:pPr eaLnBrk="1" hangingPunct="1">
              <a:spcBef>
                <a:spcPct val="0"/>
              </a:spcBef>
              <a:buClrTx/>
              <a:buSzTx/>
              <a:buFontTx/>
              <a:buNone/>
            </a:pPr>
            <a:r>
              <a:rPr lang="en-US" altLang="en-US" sz="1200" dirty="0"/>
              <a:t>4) </a:t>
            </a:r>
            <a:r>
              <a:rPr lang="en-US" altLang="en-US" sz="1200" dirty="0">
                <a:solidFill>
                  <a:srgbClr val="FFCC99"/>
                </a:solidFill>
              </a:rPr>
              <a:t>VF testing reveals…</a:t>
            </a:r>
            <a:r>
              <a:rPr lang="en-US" altLang="en-US" sz="1200" b="1" dirty="0">
                <a:solidFill>
                  <a:srgbClr val="FFCC99"/>
                </a:solidFill>
              </a:rPr>
              <a:t>bitemporal hemianopia</a:t>
            </a:r>
            <a:r>
              <a:rPr lang="en-US" altLang="en-US" sz="1200" dirty="0">
                <a:solidFill>
                  <a:srgbClr val="FFCC99"/>
                </a:solidFill>
              </a:rPr>
              <a:t> that doesn’t</a:t>
            </a:r>
          </a:p>
          <a:p>
            <a:pPr eaLnBrk="1" hangingPunct="1">
              <a:spcBef>
                <a:spcPct val="0"/>
              </a:spcBef>
              <a:buClrTx/>
              <a:buSzTx/>
              <a:buFontTx/>
              <a:buNone/>
            </a:pPr>
            <a:r>
              <a:rPr lang="en-US" altLang="en-US" sz="1200" dirty="0">
                <a:solidFill>
                  <a:srgbClr val="FFCC99"/>
                </a:solidFill>
              </a:rPr>
              <a:t>   …</a:t>
            </a:r>
            <a:r>
              <a:rPr lang="en-US" altLang="en-US" sz="1200" b="1" dirty="0">
                <a:solidFill>
                  <a:srgbClr val="FFCC99"/>
                </a:solidFill>
              </a:rPr>
              <a:t>respect the vertical</a:t>
            </a:r>
            <a:r>
              <a:rPr lang="en-US" altLang="en-US" sz="1200" dirty="0">
                <a:solidFill>
                  <a:srgbClr val="FFCC99"/>
                </a:solidFill>
              </a:rPr>
              <a:t> and may…</a:t>
            </a:r>
            <a:r>
              <a:rPr lang="en-US" altLang="en-US" sz="1200" b="1" dirty="0">
                <a:solidFill>
                  <a:srgbClr val="FFCC99"/>
                </a:solidFill>
              </a:rPr>
              <a:t>resolve with refraction</a:t>
            </a:r>
          </a:p>
        </p:txBody>
      </p:sp>
      <p:sp>
        <p:nvSpPr>
          <p:cNvPr id="64525" name="Rectangle 14">
            <a:extLst>
              <a:ext uri="{FF2B5EF4-FFF2-40B4-BE49-F238E27FC236}">
                <a16:creationId xmlns:a16="http://schemas.microsoft.com/office/drawing/2014/main" id="{5B00EE46-1986-4737-A523-66B7C5E792D1}"/>
              </a:ext>
            </a:extLst>
          </p:cNvPr>
          <p:cNvSpPr>
            <a:spLocks noChangeArrowheads="1"/>
          </p:cNvSpPr>
          <p:nvPr/>
        </p:nvSpPr>
        <p:spPr bwMode="auto">
          <a:xfrm>
            <a:off x="457200" y="122238"/>
            <a:ext cx="7543800" cy="8683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b"/>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ct val="85000"/>
              </a:lnSpc>
              <a:spcBef>
                <a:spcPct val="0"/>
              </a:spcBef>
              <a:buClrTx/>
              <a:buSzTx/>
              <a:buFontTx/>
              <a:buNone/>
            </a:pPr>
            <a:r>
              <a:rPr lang="en-US" altLang="en-US" sz="3200" b="1" dirty="0">
                <a:solidFill>
                  <a:schemeClr val="tx2"/>
                </a:solidFill>
              </a:rPr>
              <a:t>Developmental Abnormalities of the Optic Nerve Head</a:t>
            </a:r>
            <a:endParaRPr lang="en-US" altLang="en-US" sz="3200" dirty="0">
              <a:solidFill>
                <a:schemeClr val="tx2"/>
              </a:solidFill>
            </a:endParaRPr>
          </a:p>
        </p:txBody>
      </p:sp>
      <p:sp>
        <p:nvSpPr>
          <p:cNvPr id="64526" name="Slide Number Placeholder 1">
            <a:extLst>
              <a:ext uri="{FF2B5EF4-FFF2-40B4-BE49-F238E27FC236}">
                <a16:creationId xmlns:a16="http://schemas.microsoft.com/office/drawing/2014/main" id="{F9F0F938-0301-45C3-9A99-6A4DB505AEAE}"/>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D2FBD1ED-AA56-444E-96DC-737F00EDBA50}" type="slidenum">
              <a:rPr lang="en-US" altLang="en-US" sz="1000"/>
              <a:pPr>
                <a:spcBef>
                  <a:spcPct val="0"/>
                </a:spcBef>
                <a:buClrTx/>
                <a:buSzTx/>
                <a:buFontTx/>
                <a:buNone/>
              </a:pPr>
              <a:t>211</a:t>
            </a:fld>
            <a:endParaRPr lang="en-US" altLang="en-US" sz="1000"/>
          </a:p>
        </p:txBody>
      </p:sp>
      <p:sp>
        <p:nvSpPr>
          <p:cNvPr id="64527" name="Line 12">
            <a:extLst>
              <a:ext uri="{FF2B5EF4-FFF2-40B4-BE49-F238E27FC236}">
                <a16:creationId xmlns:a16="http://schemas.microsoft.com/office/drawing/2014/main" id="{03758D07-45F6-4F55-8907-83676C642238}"/>
              </a:ext>
            </a:extLst>
          </p:cNvPr>
          <p:cNvSpPr>
            <a:spLocks noChangeShapeType="1"/>
          </p:cNvSpPr>
          <p:nvPr/>
        </p:nvSpPr>
        <p:spPr bwMode="auto">
          <a:xfrm>
            <a:off x="3124200" y="2057400"/>
            <a:ext cx="381000" cy="22098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Tree>
  </p:cSld>
  <p:clrMapOvr>
    <a:masterClrMapping/>
  </p:clrMapOvr>
</p:sld>
</file>

<file path=ppt/slides/slide2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538" name="Text Box 10">
            <a:extLst>
              <a:ext uri="{FF2B5EF4-FFF2-40B4-BE49-F238E27FC236}">
                <a16:creationId xmlns:a16="http://schemas.microsoft.com/office/drawing/2014/main" id="{0A19C61C-EE22-494E-A657-4AE478D0DA5A}"/>
              </a:ext>
            </a:extLst>
          </p:cNvPr>
          <p:cNvSpPr txBox="1">
            <a:spLocks noChangeArrowheads="1"/>
          </p:cNvSpPr>
          <p:nvPr/>
        </p:nvSpPr>
        <p:spPr bwMode="auto">
          <a:xfrm>
            <a:off x="1371600" y="4267200"/>
            <a:ext cx="3057525" cy="2154238"/>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Morning-Glory Disc</a:t>
            </a:r>
          </a:p>
          <a:p>
            <a:pPr eaLnBrk="1" hangingPunct="1">
              <a:spcBef>
                <a:spcPct val="0"/>
              </a:spcBef>
              <a:buClrTx/>
              <a:buSzTx/>
              <a:buFontTx/>
              <a:buNone/>
            </a:pPr>
            <a:r>
              <a:rPr lang="en-US" altLang="en-US" sz="1200"/>
              <a:t>--DFE reveals:</a:t>
            </a:r>
          </a:p>
          <a:p>
            <a:pPr eaLnBrk="1" hangingPunct="1">
              <a:spcBef>
                <a:spcPct val="0"/>
              </a:spcBef>
              <a:buClrTx/>
              <a:buSzTx/>
              <a:buFontTx/>
              <a:buNone/>
            </a:pPr>
            <a:r>
              <a:rPr lang="en-US" altLang="en-US" sz="1200"/>
              <a:t>  1) A funnel-shaped…</a:t>
            </a:r>
            <a:r>
              <a:rPr lang="en-US" altLang="en-US" sz="1200" b="1">
                <a:solidFill>
                  <a:srgbClr val="0000FF"/>
                </a:solidFill>
              </a:rPr>
              <a:t>excavation</a:t>
            </a:r>
            <a:endParaRPr lang="en-US" altLang="en-US" sz="1200"/>
          </a:p>
          <a:p>
            <a:pPr eaLnBrk="1" hangingPunct="1">
              <a:spcBef>
                <a:spcPct val="0"/>
              </a:spcBef>
              <a:buClrTx/>
              <a:buSzTx/>
              <a:buFontTx/>
              <a:buNone/>
            </a:pPr>
            <a:r>
              <a:rPr lang="en-US" altLang="en-US" sz="1200"/>
              <a:t>  2) Number of vessels crossing the rim</a:t>
            </a:r>
          </a:p>
          <a:p>
            <a:pPr eaLnBrk="1" hangingPunct="1">
              <a:spcBef>
                <a:spcPct val="0"/>
              </a:spcBef>
              <a:buClrTx/>
              <a:buSzTx/>
              <a:buFontTx/>
              <a:buNone/>
            </a:pPr>
            <a:r>
              <a:rPr lang="en-US" altLang="en-US" sz="1200"/>
              <a:t>    seems abnormally…</a:t>
            </a:r>
            <a:r>
              <a:rPr lang="en-US" altLang="en-US" sz="1200" b="1">
                <a:solidFill>
                  <a:srgbClr val="0000FF"/>
                </a:solidFill>
              </a:rPr>
              <a:t>high</a:t>
            </a:r>
            <a:r>
              <a:rPr lang="en-US" altLang="en-US" sz="1200"/>
              <a:t> </a:t>
            </a:r>
            <a:endParaRPr lang="en-US" altLang="en-US" sz="1200" b="1">
              <a:solidFill>
                <a:srgbClr val="0000FF"/>
              </a:solidFill>
            </a:endParaRPr>
          </a:p>
          <a:p>
            <a:pPr eaLnBrk="1" hangingPunct="1">
              <a:spcBef>
                <a:spcPct val="0"/>
              </a:spcBef>
              <a:buClrTx/>
              <a:buSzTx/>
              <a:buFontTx/>
              <a:buNone/>
            </a:pPr>
            <a:r>
              <a:rPr lang="en-US" altLang="en-US" sz="1200"/>
              <a:t>--Tissue is…</a:t>
            </a:r>
            <a:r>
              <a:rPr lang="en-US" altLang="en-US" sz="1200" b="1">
                <a:solidFill>
                  <a:srgbClr val="0000FF"/>
                </a:solidFill>
              </a:rPr>
              <a:t>contractile</a:t>
            </a:r>
            <a:r>
              <a:rPr lang="en-US" altLang="en-US" sz="1200"/>
              <a:t>, so cup seems</a:t>
            </a:r>
          </a:p>
          <a:p>
            <a:pPr eaLnBrk="1" hangingPunct="1">
              <a:spcBef>
                <a:spcPct val="0"/>
              </a:spcBef>
              <a:buClrTx/>
              <a:buSzTx/>
              <a:buFontTx/>
              <a:buNone/>
            </a:pPr>
            <a:r>
              <a:rPr lang="en-US" altLang="en-US" sz="1200"/>
              <a:t>  to…</a:t>
            </a:r>
            <a:r>
              <a:rPr lang="en-US" altLang="en-US" sz="1200" b="1">
                <a:solidFill>
                  <a:srgbClr val="0000FF"/>
                </a:solidFill>
              </a:rPr>
              <a:t>open </a:t>
            </a:r>
            <a:r>
              <a:rPr lang="en-US" altLang="en-US" sz="1200">
                <a:solidFill>
                  <a:srgbClr val="0000FF"/>
                </a:solidFill>
              </a:rPr>
              <a:t>and</a:t>
            </a:r>
            <a:r>
              <a:rPr lang="en-US" altLang="en-US" sz="1200" b="1">
                <a:solidFill>
                  <a:srgbClr val="0000FF"/>
                </a:solidFill>
              </a:rPr>
              <a:t> close</a:t>
            </a:r>
            <a:r>
              <a:rPr lang="en-US" altLang="en-US" sz="1200"/>
              <a:t> (like its namesake,  </a:t>
            </a:r>
          </a:p>
          <a:p>
            <a:pPr eaLnBrk="1" hangingPunct="1">
              <a:spcBef>
                <a:spcPct val="0"/>
              </a:spcBef>
              <a:buClrTx/>
              <a:buSzTx/>
              <a:buFontTx/>
              <a:buNone/>
            </a:pPr>
            <a:r>
              <a:rPr lang="en-US" altLang="en-US" sz="1200"/>
              <a:t>  the morning-glory flower)</a:t>
            </a:r>
          </a:p>
          <a:p>
            <a:pPr eaLnBrk="1" hangingPunct="1">
              <a:spcBef>
                <a:spcPct val="0"/>
              </a:spcBef>
              <a:buClrTx/>
              <a:buSzTx/>
              <a:buFontTx/>
              <a:buNone/>
            </a:pPr>
            <a:r>
              <a:rPr lang="en-US" altLang="en-US" sz="1200"/>
              <a:t>--VA usually…</a:t>
            </a:r>
            <a:r>
              <a:rPr lang="en-US" altLang="en-US" sz="1200" b="1">
                <a:solidFill>
                  <a:srgbClr val="0000FF"/>
                </a:solidFill>
              </a:rPr>
              <a:t>20/200</a:t>
            </a:r>
            <a:r>
              <a:rPr lang="en-US" altLang="en-US" sz="1200"/>
              <a:t>, but can be…</a:t>
            </a:r>
          </a:p>
          <a:p>
            <a:pPr eaLnBrk="1" hangingPunct="1">
              <a:spcBef>
                <a:spcPct val="0"/>
              </a:spcBef>
              <a:buClrTx/>
              <a:buSzTx/>
              <a:buFontTx/>
              <a:buNone/>
            </a:pPr>
            <a:r>
              <a:rPr lang="en-US" altLang="en-US" sz="1200"/>
              <a:t>   </a:t>
            </a:r>
            <a:r>
              <a:rPr lang="en-US" altLang="en-US" sz="1200" b="1">
                <a:solidFill>
                  <a:srgbClr val="0000FF"/>
                </a:solidFill>
              </a:rPr>
              <a:t>20/20&lt;-&gt;NLP</a:t>
            </a:r>
          </a:p>
          <a:p>
            <a:pPr eaLnBrk="1" hangingPunct="1">
              <a:spcBef>
                <a:spcPct val="0"/>
              </a:spcBef>
              <a:buClrTx/>
              <a:buSzTx/>
              <a:buFontTx/>
              <a:buNone/>
            </a:pPr>
            <a:r>
              <a:rPr lang="en-US" altLang="en-US" sz="1200"/>
              <a:t>--1/3 develop…</a:t>
            </a:r>
            <a:r>
              <a:rPr lang="en-US" altLang="en-US" sz="1200" b="1">
                <a:solidFill>
                  <a:srgbClr val="CCECFF"/>
                </a:solidFill>
              </a:rPr>
              <a:t>serous</a:t>
            </a:r>
            <a:r>
              <a:rPr lang="en-US" altLang="en-US" sz="1200" b="1">
                <a:solidFill>
                  <a:srgbClr val="0000FF"/>
                </a:solidFill>
              </a:rPr>
              <a:t> </a:t>
            </a:r>
            <a:r>
              <a:rPr lang="en-US" altLang="en-US" sz="1200" b="1">
                <a:solidFill>
                  <a:srgbClr val="CCECFF"/>
                </a:solidFill>
              </a:rPr>
              <a:t>RD</a:t>
            </a:r>
          </a:p>
        </p:txBody>
      </p:sp>
      <p:sp>
        <p:nvSpPr>
          <p:cNvPr id="65539" name="Text Box 3">
            <a:extLst>
              <a:ext uri="{FF2B5EF4-FFF2-40B4-BE49-F238E27FC236}">
                <a16:creationId xmlns:a16="http://schemas.microsoft.com/office/drawing/2014/main" id="{D500846F-4C80-47FB-A3C2-4CA63209476D}"/>
              </a:ext>
            </a:extLst>
          </p:cNvPr>
          <p:cNvSpPr txBox="1">
            <a:spLocks noChangeArrowheads="1"/>
          </p:cNvSpPr>
          <p:nvPr/>
        </p:nvSpPr>
        <p:spPr bwMode="auto">
          <a:xfrm>
            <a:off x="793750" y="3505200"/>
            <a:ext cx="2254250" cy="669925"/>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Optic Pit/Hole</a:t>
            </a:r>
          </a:p>
          <a:p>
            <a:pPr eaLnBrk="1" hangingPunct="1">
              <a:spcBef>
                <a:spcPct val="0"/>
              </a:spcBef>
              <a:buClrTx/>
              <a:buSzTx/>
              <a:buFontTx/>
              <a:buNone/>
            </a:pPr>
            <a:r>
              <a:rPr lang="en-US" altLang="en-US" sz="1200"/>
              <a:t>--Associated with…</a:t>
            </a:r>
            <a:r>
              <a:rPr lang="en-US" altLang="en-US" sz="1200" b="1">
                <a:solidFill>
                  <a:srgbClr val="0000FF"/>
                </a:solidFill>
              </a:rPr>
              <a:t>serous RD</a:t>
            </a:r>
          </a:p>
          <a:p>
            <a:pPr eaLnBrk="1" hangingPunct="1">
              <a:spcBef>
                <a:spcPct val="0"/>
              </a:spcBef>
              <a:buClrTx/>
              <a:buSzTx/>
              <a:buFontTx/>
              <a:buNone/>
            </a:pPr>
            <a:r>
              <a:rPr lang="en-US" altLang="en-US" sz="1200" b="1">
                <a:solidFill>
                  <a:srgbClr val="0000FF"/>
                </a:solidFill>
              </a:rPr>
              <a:t>  in adulthood</a:t>
            </a:r>
          </a:p>
        </p:txBody>
      </p:sp>
      <p:sp>
        <p:nvSpPr>
          <p:cNvPr id="65540" name="Line 4">
            <a:extLst>
              <a:ext uri="{FF2B5EF4-FFF2-40B4-BE49-F238E27FC236}">
                <a16:creationId xmlns:a16="http://schemas.microsoft.com/office/drawing/2014/main" id="{D8B112C7-98BA-47E2-986B-C1AE5DBF13CF}"/>
              </a:ext>
            </a:extLst>
          </p:cNvPr>
          <p:cNvSpPr>
            <a:spLocks noChangeShapeType="1"/>
          </p:cNvSpPr>
          <p:nvPr/>
        </p:nvSpPr>
        <p:spPr bwMode="auto">
          <a:xfrm flipH="1">
            <a:off x="1600200" y="2057400"/>
            <a:ext cx="1524000" cy="3810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5541" name="Text Box 6">
            <a:extLst>
              <a:ext uri="{FF2B5EF4-FFF2-40B4-BE49-F238E27FC236}">
                <a16:creationId xmlns:a16="http://schemas.microsoft.com/office/drawing/2014/main" id="{2C9459AB-463C-44A6-ACF1-80ADB1CC572E}"/>
              </a:ext>
            </a:extLst>
          </p:cNvPr>
          <p:cNvSpPr txBox="1">
            <a:spLocks noChangeArrowheads="1"/>
          </p:cNvSpPr>
          <p:nvPr/>
        </p:nvSpPr>
        <p:spPr bwMode="auto">
          <a:xfrm>
            <a:off x="1357313" y="1524000"/>
            <a:ext cx="3511550" cy="4540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1400" i="1">
                <a:solidFill>
                  <a:srgbClr val="0000FF"/>
                </a:solidFill>
              </a:rPr>
              <a:t>These three are all secondary to abnormal</a:t>
            </a:r>
          </a:p>
          <a:p>
            <a:pPr algn="ctr" eaLnBrk="1" hangingPunct="1">
              <a:lnSpc>
                <a:spcPct val="85000"/>
              </a:lnSpc>
              <a:spcBef>
                <a:spcPct val="0"/>
              </a:spcBef>
              <a:buClrTx/>
              <a:buSzTx/>
              <a:buFontTx/>
              <a:buNone/>
            </a:pPr>
            <a:r>
              <a:rPr lang="en-US" altLang="en-US" sz="1400" i="1">
                <a:solidFill>
                  <a:srgbClr val="0000FF"/>
                </a:solidFill>
              </a:rPr>
              <a:t>closure of the embryonic optic fissure</a:t>
            </a:r>
          </a:p>
        </p:txBody>
      </p:sp>
      <p:sp>
        <p:nvSpPr>
          <p:cNvPr id="65542" name="Text Box 7">
            <a:extLst>
              <a:ext uri="{FF2B5EF4-FFF2-40B4-BE49-F238E27FC236}">
                <a16:creationId xmlns:a16="http://schemas.microsoft.com/office/drawing/2014/main" id="{6DD42020-2979-46A3-B0E9-70A337E3A6CF}"/>
              </a:ext>
            </a:extLst>
          </p:cNvPr>
          <p:cNvSpPr txBox="1">
            <a:spLocks noChangeArrowheads="1"/>
          </p:cNvSpPr>
          <p:nvPr/>
        </p:nvSpPr>
        <p:spPr bwMode="auto">
          <a:xfrm>
            <a:off x="76200" y="2514600"/>
            <a:ext cx="2757488" cy="852488"/>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Optic Nerve Coloboma</a:t>
            </a:r>
          </a:p>
          <a:p>
            <a:pPr eaLnBrk="1" hangingPunct="1">
              <a:spcBef>
                <a:spcPct val="0"/>
              </a:spcBef>
              <a:buClrTx/>
              <a:buSzTx/>
              <a:buFontTx/>
              <a:buNone/>
            </a:pPr>
            <a:r>
              <a:rPr lang="en-US" altLang="en-US" sz="1200"/>
              <a:t>1) May resemble…</a:t>
            </a:r>
            <a:r>
              <a:rPr lang="en-US" altLang="en-US" sz="1200" b="1">
                <a:solidFill>
                  <a:srgbClr val="0000FF"/>
                </a:solidFill>
              </a:rPr>
              <a:t>deep cupping</a:t>
            </a:r>
          </a:p>
          <a:p>
            <a:pPr eaLnBrk="1" hangingPunct="1">
              <a:spcBef>
                <a:spcPct val="0"/>
              </a:spcBef>
              <a:buClrTx/>
              <a:buSzTx/>
              <a:buFontTx/>
              <a:buNone/>
            </a:pPr>
            <a:r>
              <a:rPr lang="en-US" altLang="en-US" sz="1200"/>
              <a:t>2) Can be…</a:t>
            </a:r>
            <a:r>
              <a:rPr lang="en-US" altLang="en-US" sz="1200" b="1">
                <a:solidFill>
                  <a:srgbClr val="0000FF"/>
                </a:solidFill>
              </a:rPr>
              <a:t>bilateral, asymmetric</a:t>
            </a:r>
          </a:p>
          <a:p>
            <a:pPr eaLnBrk="1" hangingPunct="1">
              <a:spcBef>
                <a:spcPct val="0"/>
              </a:spcBef>
              <a:buClrTx/>
              <a:buSzTx/>
              <a:buFontTx/>
              <a:buNone/>
            </a:pPr>
            <a:r>
              <a:rPr lang="en-US" altLang="en-US" sz="1200"/>
              <a:t>3) Part of the…</a:t>
            </a:r>
            <a:r>
              <a:rPr lang="en-US" altLang="en-US" sz="1200" b="1">
                <a:solidFill>
                  <a:srgbClr val="0000FF"/>
                </a:solidFill>
              </a:rPr>
              <a:t>CHARGE association</a:t>
            </a:r>
          </a:p>
        </p:txBody>
      </p:sp>
      <p:sp>
        <p:nvSpPr>
          <p:cNvPr id="65543" name="Line 8">
            <a:extLst>
              <a:ext uri="{FF2B5EF4-FFF2-40B4-BE49-F238E27FC236}">
                <a16:creationId xmlns:a16="http://schemas.microsoft.com/office/drawing/2014/main" id="{20FD204B-BA21-4155-B6B0-26D5D8DC115C}"/>
              </a:ext>
            </a:extLst>
          </p:cNvPr>
          <p:cNvSpPr>
            <a:spLocks noChangeShapeType="1"/>
          </p:cNvSpPr>
          <p:nvPr/>
        </p:nvSpPr>
        <p:spPr bwMode="auto">
          <a:xfrm flipH="1">
            <a:off x="2971800" y="2057400"/>
            <a:ext cx="152400" cy="14478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5544" name="Text Box 9">
            <a:extLst>
              <a:ext uri="{FF2B5EF4-FFF2-40B4-BE49-F238E27FC236}">
                <a16:creationId xmlns:a16="http://schemas.microsoft.com/office/drawing/2014/main" id="{4CF4BE78-8D87-414F-9045-1D0EF40329A7}"/>
              </a:ext>
            </a:extLst>
          </p:cNvPr>
          <p:cNvSpPr txBox="1">
            <a:spLocks noChangeArrowheads="1"/>
          </p:cNvSpPr>
          <p:nvPr/>
        </p:nvSpPr>
        <p:spPr bwMode="auto">
          <a:xfrm>
            <a:off x="1371600" y="4267200"/>
            <a:ext cx="3028950" cy="2130425"/>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Morning-Glory Disc</a:t>
            </a:r>
          </a:p>
          <a:p>
            <a:pPr eaLnBrk="1" hangingPunct="1">
              <a:spcBef>
                <a:spcPct val="0"/>
              </a:spcBef>
              <a:buClrTx/>
              <a:buSzTx/>
              <a:buFontTx/>
              <a:buNone/>
            </a:pPr>
            <a:r>
              <a:rPr lang="en-US" altLang="en-US" sz="1200"/>
              <a:t>--DFE reveals:</a:t>
            </a:r>
          </a:p>
          <a:p>
            <a:pPr eaLnBrk="1" hangingPunct="1">
              <a:spcBef>
                <a:spcPct val="0"/>
              </a:spcBef>
              <a:buClrTx/>
              <a:buSzTx/>
              <a:buFontTx/>
              <a:buNone/>
            </a:pPr>
            <a:r>
              <a:rPr lang="en-US" altLang="en-US" sz="1200"/>
              <a:t>  1) A funnel-shaped…</a:t>
            </a:r>
            <a:r>
              <a:rPr lang="en-US" altLang="en-US" sz="1200" b="1">
                <a:solidFill>
                  <a:srgbClr val="0000FF"/>
                </a:solidFill>
              </a:rPr>
              <a:t>excavation</a:t>
            </a:r>
            <a:endParaRPr lang="en-US" altLang="en-US" sz="1200"/>
          </a:p>
          <a:p>
            <a:pPr eaLnBrk="1" hangingPunct="1">
              <a:spcBef>
                <a:spcPct val="0"/>
              </a:spcBef>
              <a:buClrTx/>
              <a:buSzTx/>
              <a:buFontTx/>
              <a:buNone/>
            </a:pPr>
            <a:r>
              <a:rPr lang="en-US" altLang="en-US" sz="1200"/>
              <a:t>  2) Number of vessels crossing the rim</a:t>
            </a:r>
          </a:p>
          <a:p>
            <a:pPr eaLnBrk="1" hangingPunct="1">
              <a:spcBef>
                <a:spcPct val="0"/>
              </a:spcBef>
              <a:buClrTx/>
              <a:buSzTx/>
              <a:buFontTx/>
              <a:buNone/>
            </a:pPr>
            <a:r>
              <a:rPr lang="en-US" altLang="en-US" sz="1200"/>
              <a:t>    seems abnormally…</a:t>
            </a:r>
            <a:r>
              <a:rPr lang="en-US" altLang="en-US" sz="1200" b="1">
                <a:solidFill>
                  <a:srgbClr val="0000FF"/>
                </a:solidFill>
              </a:rPr>
              <a:t>high</a:t>
            </a:r>
            <a:r>
              <a:rPr lang="en-US" altLang="en-US" sz="1200"/>
              <a:t> </a:t>
            </a:r>
            <a:endParaRPr lang="en-US" altLang="en-US" sz="1200" b="1">
              <a:solidFill>
                <a:srgbClr val="0000FF"/>
              </a:solidFill>
            </a:endParaRPr>
          </a:p>
          <a:p>
            <a:pPr eaLnBrk="1" hangingPunct="1">
              <a:spcBef>
                <a:spcPct val="0"/>
              </a:spcBef>
              <a:buClrTx/>
              <a:buSzTx/>
              <a:buFontTx/>
              <a:buNone/>
            </a:pPr>
            <a:r>
              <a:rPr lang="en-US" altLang="en-US" sz="1200"/>
              <a:t>--Tissue is…</a:t>
            </a:r>
            <a:r>
              <a:rPr lang="en-US" altLang="en-US" sz="1200" b="1">
                <a:solidFill>
                  <a:srgbClr val="0000FF"/>
                </a:solidFill>
              </a:rPr>
              <a:t>contractile</a:t>
            </a:r>
            <a:r>
              <a:rPr lang="en-US" altLang="en-US" sz="1200"/>
              <a:t>, so cup seems</a:t>
            </a:r>
          </a:p>
          <a:p>
            <a:pPr eaLnBrk="1" hangingPunct="1">
              <a:spcBef>
                <a:spcPct val="0"/>
              </a:spcBef>
              <a:buClrTx/>
              <a:buSzTx/>
              <a:buFontTx/>
              <a:buNone/>
            </a:pPr>
            <a:r>
              <a:rPr lang="en-US" altLang="en-US" sz="1200"/>
              <a:t>  to…</a:t>
            </a:r>
            <a:r>
              <a:rPr lang="en-US" altLang="en-US" sz="1200" b="1">
                <a:solidFill>
                  <a:srgbClr val="0000FF"/>
                </a:solidFill>
              </a:rPr>
              <a:t>open </a:t>
            </a:r>
            <a:r>
              <a:rPr lang="en-US" altLang="en-US" sz="1200">
                <a:solidFill>
                  <a:srgbClr val="0000FF"/>
                </a:solidFill>
              </a:rPr>
              <a:t>and</a:t>
            </a:r>
            <a:r>
              <a:rPr lang="en-US" altLang="en-US" sz="1200" b="1">
                <a:solidFill>
                  <a:srgbClr val="0000FF"/>
                </a:solidFill>
              </a:rPr>
              <a:t> close</a:t>
            </a:r>
            <a:r>
              <a:rPr lang="en-US" altLang="en-US" sz="1200"/>
              <a:t> (like its namesake,  </a:t>
            </a:r>
          </a:p>
          <a:p>
            <a:pPr eaLnBrk="1" hangingPunct="1">
              <a:spcBef>
                <a:spcPct val="0"/>
              </a:spcBef>
              <a:buClrTx/>
              <a:buSzTx/>
              <a:buFontTx/>
              <a:buNone/>
            </a:pPr>
            <a:r>
              <a:rPr lang="en-US" altLang="en-US" sz="1200"/>
              <a:t>  the morning-glory flower)</a:t>
            </a:r>
          </a:p>
          <a:p>
            <a:pPr eaLnBrk="1" hangingPunct="1">
              <a:spcBef>
                <a:spcPct val="0"/>
              </a:spcBef>
              <a:buClrTx/>
              <a:buSzTx/>
              <a:buFontTx/>
              <a:buNone/>
            </a:pPr>
            <a:r>
              <a:rPr lang="en-US" altLang="en-US" sz="1200"/>
              <a:t>--VA usually…</a:t>
            </a:r>
            <a:r>
              <a:rPr lang="en-US" altLang="en-US" sz="1200" b="1">
                <a:solidFill>
                  <a:srgbClr val="0000FF"/>
                </a:solidFill>
              </a:rPr>
              <a:t>20/200</a:t>
            </a:r>
            <a:r>
              <a:rPr lang="en-US" altLang="en-US" sz="1200"/>
              <a:t>, but can be…</a:t>
            </a:r>
          </a:p>
          <a:p>
            <a:pPr eaLnBrk="1" hangingPunct="1">
              <a:spcBef>
                <a:spcPct val="0"/>
              </a:spcBef>
              <a:buClrTx/>
              <a:buSzTx/>
              <a:buFontTx/>
              <a:buNone/>
            </a:pPr>
            <a:r>
              <a:rPr lang="en-US" altLang="en-US" sz="1200"/>
              <a:t>   </a:t>
            </a:r>
            <a:r>
              <a:rPr lang="en-US" altLang="en-US" sz="1200" b="1">
                <a:solidFill>
                  <a:srgbClr val="0000FF"/>
                </a:solidFill>
              </a:rPr>
              <a:t>20/20&lt;-&gt;NLP</a:t>
            </a:r>
          </a:p>
          <a:p>
            <a:pPr eaLnBrk="1" hangingPunct="1">
              <a:spcBef>
                <a:spcPct val="0"/>
              </a:spcBef>
              <a:buClrTx/>
              <a:buSzTx/>
              <a:buFontTx/>
              <a:buNone/>
            </a:pPr>
            <a:r>
              <a:rPr lang="en-US" altLang="en-US" sz="1200"/>
              <a:t>--1/3 develop…</a:t>
            </a:r>
            <a:r>
              <a:rPr lang="en-US" altLang="en-US" sz="1200" b="1">
                <a:solidFill>
                  <a:srgbClr val="0000FF"/>
                </a:solidFill>
              </a:rPr>
              <a:t>serous RD</a:t>
            </a:r>
          </a:p>
        </p:txBody>
      </p:sp>
      <p:sp>
        <p:nvSpPr>
          <p:cNvPr id="65545" name="Text Box 10">
            <a:extLst>
              <a:ext uri="{FF2B5EF4-FFF2-40B4-BE49-F238E27FC236}">
                <a16:creationId xmlns:a16="http://schemas.microsoft.com/office/drawing/2014/main" id="{1BC29C8A-CADE-4475-A3EB-1743EB2D2B14}"/>
              </a:ext>
            </a:extLst>
          </p:cNvPr>
          <p:cNvSpPr txBox="1">
            <a:spLocks noChangeArrowheads="1"/>
          </p:cNvSpPr>
          <p:nvPr/>
        </p:nvSpPr>
        <p:spPr bwMode="auto">
          <a:xfrm>
            <a:off x="5410200" y="1687513"/>
            <a:ext cx="3606800" cy="669925"/>
          </a:xfrm>
          <a:prstGeom prst="rect">
            <a:avLst/>
          </a:prstGeom>
          <a:solidFill>
            <a:srgbClr val="FFFF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Megalopapilla</a:t>
            </a:r>
          </a:p>
          <a:p>
            <a:pPr eaLnBrk="1" hangingPunct="1">
              <a:spcBef>
                <a:spcPct val="0"/>
              </a:spcBef>
              <a:buClrTx/>
              <a:buSzTx/>
              <a:buFontTx/>
              <a:buNone/>
            </a:pPr>
            <a:r>
              <a:rPr lang="en-US" altLang="en-US" sz="1200"/>
              <a:t>1) Abnormally large diameter of…</a:t>
            </a:r>
            <a:r>
              <a:rPr lang="en-US" altLang="en-US" sz="1200" b="1">
                <a:solidFill>
                  <a:srgbClr val="0000FF"/>
                </a:solidFill>
              </a:rPr>
              <a:t>disc </a:t>
            </a:r>
            <a:r>
              <a:rPr lang="en-US" altLang="en-US" sz="1200">
                <a:solidFill>
                  <a:srgbClr val="0000FF"/>
                </a:solidFill>
              </a:rPr>
              <a:t>and</a:t>
            </a:r>
            <a:r>
              <a:rPr lang="en-US" altLang="en-US" sz="1200" b="1">
                <a:solidFill>
                  <a:srgbClr val="0000FF"/>
                </a:solidFill>
              </a:rPr>
              <a:t> cup</a:t>
            </a:r>
          </a:p>
          <a:p>
            <a:pPr eaLnBrk="1" hangingPunct="1">
              <a:spcBef>
                <a:spcPct val="0"/>
              </a:spcBef>
              <a:buClrTx/>
              <a:buSzTx/>
              <a:buFontTx/>
              <a:buNone/>
            </a:pPr>
            <a:r>
              <a:rPr lang="en-US" altLang="en-US" sz="1200"/>
              <a:t>2) VF testing may reveal an…</a:t>
            </a:r>
            <a:r>
              <a:rPr lang="en-US" altLang="en-US" sz="1200" b="1">
                <a:solidFill>
                  <a:srgbClr val="0000FF"/>
                </a:solidFill>
              </a:rPr>
              <a:t>enlarged blind spot</a:t>
            </a:r>
          </a:p>
        </p:txBody>
      </p:sp>
      <p:sp>
        <p:nvSpPr>
          <p:cNvPr id="65546" name="Text Box 11">
            <a:extLst>
              <a:ext uri="{FF2B5EF4-FFF2-40B4-BE49-F238E27FC236}">
                <a16:creationId xmlns:a16="http://schemas.microsoft.com/office/drawing/2014/main" id="{EB2B7E90-1E43-4A7D-AD88-1D9C61F75278}"/>
              </a:ext>
            </a:extLst>
          </p:cNvPr>
          <p:cNvSpPr txBox="1">
            <a:spLocks noChangeArrowheads="1"/>
          </p:cNvSpPr>
          <p:nvPr/>
        </p:nvSpPr>
        <p:spPr bwMode="auto">
          <a:xfrm>
            <a:off x="4648200" y="2576513"/>
            <a:ext cx="3522663" cy="862012"/>
          </a:xfrm>
          <a:prstGeom prst="rect">
            <a:avLst/>
          </a:prstGeom>
          <a:solidFill>
            <a:srgbClr val="FFC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Myelinated RNFL</a:t>
            </a:r>
          </a:p>
          <a:p>
            <a:pPr eaLnBrk="1" hangingPunct="1">
              <a:spcBef>
                <a:spcPct val="0"/>
              </a:spcBef>
              <a:buClrTx/>
              <a:buSzTx/>
              <a:buFontTx/>
              <a:buNone/>
            </a:pPr>
            <a:r>
              <a:rPr lang="en-US" altLang="en-US" sz="1200"/>
              <a:t>1) Myelin normally ends at the…</a:t>
            </a:r>
            <a:r>
              <a:rPr lang="en-US" altLang="en-US" sz="1200" b="1">
                <a:solidFill>
                  <a:srgbClr val="0000FF"/>
                </a:solidFill>
              </a:rPr>
              <a:t>lamina cribrosa</a:t>
            </a:r>
          </a:p>
          <a:p>
            <a:pPr eaLnBrk="1" hangingPunct="1">
              <a:spcBef>
                <a:spcPct val="0"/>
              </a:spcBef>
              <a:buClrTx/>
              <a:buSzTx/>
              <a:buFontTx/>
              <a:buNone/>
            </a:pPr>
            <a:r>
              <a:rPr lang="en-US" altLang="en-US" sz="1200"/>
              <a:t>2) Can be…</a:t>
            </a:r>
            <a:r>
              <a:rPr lang="en-US" altLang="en-US" sz="1200" b="1">
                <a:solidFill>
                  <a:srgbClr val="0000FF"/>
                </a:solidFill>
              </a:rPr>
              <a:t>patchy</a:t>
            </a:r>
            <a:r>
              <a:rPr lang="en-US" altLang="en-US" sz="1200"/>
              <a:t> </a:t>
            </a:r>
            <a:r>
              <a:rPr lang="en-US" altLang="en-US" sz="1200">
                <a:solidFill>
                  <a:srgbClr val="0000FF"/>
                </a:solidFill>
              </a:rPr>
              <a:t>and</a:t>
            </a:r>
            <a:r>
              <a:rPr lang="en-US" altLang="en-US" sz="1200"/>
              <a:t> </a:t>
            </a:r>
            <a:r>
              <a:rPr lang="en-US" altLang="en-US" sz="1200" b="1">
                <a:solidFill>
                  <a:srgbClr val="0000FF"/>
                </a:solidFill>
              </a:rPr>
              <a:t>discontinuous</a:t>
            </a:r>
          </a:p>
          <a:p>
            <a:pPr eaLnBrk="1" hangingPunct="1">
              <a:spcBef>
                <a:spcPct val="0"/>
              </a:spcBef>
              <a:buClrTx/>
              <a:buSzTx/>
              <a:buFontTx/>
              <a:buNone/>
            </a:pPr>
            <a:r>
              <a:rPr lang="en-US" altLang="en-US" sz="1200"/>
              <a:t>3) Corresponding VF has an…</a:t>
            </a:r>
            <a:r>
              <a:rPr lang="en-US" altLang="en-US" sz="1200" b="1">
                <a:solidFill>
                  <a:srgbClr val="0000FF"/>
                </a:solidFill>
              </a:rPr>
              <a:t>absolute</a:t>
            </a:r>
            <a:r>
              <a:rPr lang="en-US" altLang="en-US" sz="1200"/>
              <a:t> scotoma</a:t>
            </a:r>
          </a:p>
        </p:txBody>
      </p:sp>
      <p:sp>
        <p:nvSpPr>
          <p:cNvPr id="65547" name="Text Box 12">
            <a:extLst>
              <a:ext uri="{FF2B5EF4-FFF2-40B4-BE49-F238E27FC236}">
                <a16:creationId xmlns:a16="http://schemas.microsoft.com/office/drawing/2014/main" id="{93D47C92-88FC-4BEC-9168-471EE249AA5B}"/>
              </a:ext>
            </a:extLst>
          </p:cNvPr>
          <p:cNvSpPr txBox="1">
            <a:spLocks noChangeArrowheads="1"/>
          </p:cNvSpPr>
          <p:nvPr/>
        </p:nvSpPr>
        <p:spPr bwMode="auto">
          <a:xfrm>
            <a:off x="5257800" y="3760788"/>
            <a:ext cx="3424238" cy="1231900"/>
          </a:xfrm>
          <a:prstGeom prst="rect">
            <a:avLst/>
          </a:prstGeom>
          <a:solidFill>
            <a:srgbClr val="CCFF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dirty="0"/>
              <a:t>Optic Nerve Hypoplasia</a:t>
            </a:r>
          </a:p>
          <a:p>
            <a:pPr eaLnBrk="1" hangingPunct="1">
              <a:spcBef>
                <a:spcPct val="0"/>
              </a:spcBef>
              <a:buClrTx/>
              <a:buSzTx/>
              <a:buFontTx/>
              <a:buNone/>
            </a:pPr>
            <a:r>
              <a:rPr lang="en-US" altLang="en-US" sz="1200" dirty="0"/>
              <a:t>1) Abnormally low</a:t>
            </a:r>
            <a:r>
              <a:rPr lang="en-US" altLang="en-US" sz="1200" b="1" dirty="0">
                <a:solidFill>
                  <a:srgbClr val="0000FF"/>
                </a:solidFill>
              </a:rPr>
              <a:t> </a:t>
            </a:r>
            <a:r>
              <a:rPr lang="en-US" altLang="en-US" sz="1200" dirty="0"/>
              <a:t>number of…</a:t>
            </a:r>
            <a:r>
              <a:rPr lang="en-US" altLang="en-US" sz="1200" b="1" dirty="0">
                <a:solidFill>
                  <a:srgbClr val="0000FF"/>
                </a:solidFill>
              </a:rPr>
              <a:t>axons</a:t>
            </a:r>
          </a:p>
          <a:p>
            <a:pPr eaLnBrk="1" hangingPunct="1">
              <a:spcBef>
                <a:spcPct val="0"/>
              </a:spcBef>
              <a:buClrTx/>
              <a:buSzTx/>
              <a:buFontTx/>
              <a:buNone/>
            </a:pPr>
            <a:r>
              <a:rPr lang="en-US" altLang="en-US" sz="1200" dirty="0"/>
              <a:t>2) DFE: Small pale disc with…</a:t>
            </a:r>
            <a:r>
              <a:rPr lang="en-US" altLang="en-US" sz="1200" b="1" dirty="0">
                <a:solidFill>
                  <a:srgbClr val="0000FF"/>
                </a:solidFill>
              </a:rPr>
              <a:t>double ring </a:t>
            </a:r>
            <a:r>
              <a:rPr lang="en-US" altLang="en-US" sz="1200" dirty="0"/>
              <a:t>sign</a:t>
            </a:r>
          </a:p>
          <a:p>
            <a:pPr eaLnBrk="1" hangingPunct="1">
              <a:spcBef>
                <a:spcPct val="0"/>
              </a:spcBef>
              <a:buClrTx/>
              <a:buSzTx/>
              <a:buFontTx/>
              <a:buNone/>
            </a:pPr>
            <a:r>
              <a:rPr lang="en-US" altLang="en-US" sz="1200" dirty="0"/>
              <a:t>3) VA…</a:t>
            </a:r>
            <a:r>
              <a:rPr lang="en-US" altLang="en-US" sz="1200" b="1" dirty="0">
                <a:solidFill>
                  <a:srgbClr val="0000FF"/>
                </a:solidFill>
              </a:rPr>
              <a:t>20/15&lt;-&gt;NLP</a:t>
            </a:r>
          </a:p>
          <a:p>
            <a:pPr eaLnBrk="1" hangingPunct="1">
              <a:spcBef>
                <a:spcPct val="0"/>
              </a:spcBef>
              <a:buClrTx/>
              <a:buSzTx/>
              <a:buFontTx/>
              <a:buNone/>
            </a:pPr>
            <a:r>
              <a:rPr lang="en-US" altLang="en-US" sz="1200" dirty="0"/>
              <a:t>4) VF defects…</a:t>
            </a:r>
            <a:r>
              <a:rPr lang="en-US" altLang="en-US" sz="1200" b="1" dirty="0">
                <a:solidFill>
                  <a:srgbClr val="0000FF"/>
                </a:solidFill>
              </a:rPr>
              <a:t>invariably present</a:t>
            </a:r>
          </a:p>
          <a:p>
            <a:pPr eaLnBrk="1" hangingPunct="1">
              <a:spcBef>
                <a:spcPct val="0"/>
              </a:spcBef>
              <a:buClrTx/>
              <a:buSzTx/>
              <a:buFontTx/>
              <a:buNone/>
            </a:pPr>
            <a:r>
              <a:rPr lang="en-US" altLang="en-US" sz="1200" dirty="0"/>
              <a:t>5) Remember the…</a:t>
            </a:r>
            <a:r>
              <a:rPr lang="en-US" altLang="en-US" sz="1200" b="1" dirty="0">
                <a:solidFill>
                  <a:srgbClr val="0000FF"/>
                </a:solidFill>
              </a:rPr>
              <a:t>4 D’s</a:t>
            </a:r>
            <a:r>
              <a:rPr lang="en-US" altLang="en-US" sz="1200" dirty="0"/>
              <a:t> </a:t>
            </a:r>
          </a:p>
        </p:txBody>
      </p:sp>
      <p:sp>
        <p:nvSpPr>
          <p:cNvPr id="65548" name="Text Box 13">
            <a:extLst>
              <a:ext uri="{FF2B5EF4-FFF2-40B4-BE49-F238E27FC236}">
                <a16:creationId xmlns:a16="http://schemas.microsoft.com/office/drawing/2014/main" id="{0346E020-9A95-423F-AD4F-9DEB4E522409}"/>
              </a:ext>
            </a:extLst>
          </p:cNvPr>
          <p:cNvSpPr txBox="1">
            <a:spLocks noChangeArrowheads="1"/>
          </p:cNvSpPr>
          <p:nvPr/>
        </p:nvSpPr>
        <p:spPr bwMode="auto">
          <a:xfrm>
            <a:off x="4800600" y="5257800"/>
            <a:ext cx="4294188" cy="1230313"/>
          </a:xfrm>
          <a:prstGeom prst="rect">
            <a:avLst/>
          </a:prstGeom>
          <a:solidFill>
            <a:srgbClr val="FFCC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dirty="0"/>
              <a:t>Tilted-Disc Syndrome</a:t>
            </a:r>
            <a:r>
              <a:rPr lang="en-US" altLang="en-US" sz="1400" dirty="0">
                <a:solidFill>
                  <a:srgbClr val="0000FF"/>
                </a:solidFill>
              </a:rPr>
              <a:t> </a:t>
            </a:r>
            <a:r>
              <a:rPr lang="en-US" altLang="en-US" sz="1400" dirty="0">
                <a:solidFill>
                  <a:srgbClr val="0000FF"/>
                </a:solidFill>
                <a:latin typeface="Segoe Script" panose="030B0504020000000003" pitchFamily="66" charset="0"/>
              </a:rPr>
              <a:t>aka…</a:t>
            </a:r>
            <a:r>
              <a:rPr lang="en-US" altLang="en-US" sz="1400" dirty="0" err="1">
                <a:solidFill>
                  <a:srgbClr val="0000FF"/>
                </a:solidFill>
                <a:latin typeface="Segoe Script" panose="030B0504020000000003" pitchFamily="66" charset="0"/>
              </a:rPr>
              <a:t>Fuch’s</a:t>
            </a:r>
            <a:r>
              <a:rPr lang="en-US" altLang="en-US" sz="1400" dirty="0">
                <a:solidFill>
                  <a:srgbClr val="0000FF"/>
                </a:solidFill>
                <a:latin typeface="Segoe Script" panose="030B0504020000000003" pitchFamily="66" charset="0"/>
              </a:rPr>
              <a:t> Coloboma</a:t>
            </a:r>
            <a:endParaRPr lang="en-US" altLang="en-US" sz="1400" b="1" dirty="0"/>
          </a:p>
          <a:p>
            <a:pPr eaLnBrk="1" hangingPunct="1">
              <a:spcBef>
                <a:spcPct val="0"/>
              </a:spcBef>
              <a:buClrTx/>
              <a:buSzTx/>
              <a:buFontTx/>
              <a:buNone/>
            </a:pPr>
            <a:r>
              <a:rPr lang="en-US" altLang="en-US" sz="1200" dirty="0"/>
              <a:t>1) Superior pole appears…</a:t>
            </a:r>
            <a:r>
              <a:rPr lang="en-US" altLang="en-US" sz="1200" b="1" dirty="0">
                <a:solidFill>
                  <a:srgbClr val="0000FF"/>
                </a:solidFill>
              </a:rPr>
              <a:t>elevated</a:t>
            </a:r>
            <a:r>
              <a:rPr lang="en-US" altLang="en-US" sz="1200" dirty="0"/>
              <a:t>, inferior…</a:t>
            </a:r>
            <a:r>
              <a:rPr lang="en-US" altLang="en-US" sz="1200" b="1" dirty="0">
                <a:solidFill>
                  <a:srgbClr val="0000FF"/>
                </a:solidFill>
              </a:rPr>
              <a:t>recessed</a:t>
            </a:r>
          </a:p>
          <a:p>
            <a:pPr eaLnBrk="1" hangingPunct="1">
              <a:spcBef>
                <a:spcPct val="0"/>
              </a:spcBef>
              <a:buClrTx/>
              <a:buSzTx/>
              <a:buFontTx/>
              <a:buNone/>
            </a:pPr>
            <a:r>
              <a:rPr lang="en-US" altLang="en-US" sz="1200" dirty="0"/>
              <a:t>2) Associated with…</a:t>
            </a:r>
            <a:r>
              <a:rPr lang="en-US" altLang="en-US" sz="1200" b="1" dirty="0">
                <a:solidFill>
                  <a:srgbClr val="0000FF"/>
                </a:solidFill>
              </a:rPr>
              <a:t>situs inversus</a:t>
            </a:r>
            <a:r>
              <a:rPr lang="en-US" altLang="en-US" sz="1200" dirty="0"/>
              <a:t> of retinal vessels</a:t>
            </a:r>
          </a:p>
          <a:p>
            <a:pPr eaLnBrk="1" hangingPunct="1">
              <a:spcBef>
                <a:spcPct val="0"/>
              </a:spcBef>
              <a:buClrTx/>
              <a:buSzTx/>
              <a:buFontTx/>
              <a:buNone/>
            </a:pPr>
            <a:r>
              <a:rPr lang="en-US" altLang="en-US" sz="1200" dirty="0"/>
              <a:t>3) Fundus abnormality produces…</a:t>
            </a:r>
            <a:r>
              <a:rPr lang="en-US" altLang="en-US" sz="1200" b="1" dirty="0">
                <a:solidFill>
                  <a:srgbClr val="0000FF"/>
                </a:solidFill>
              </a:rPr>
              <a:t>myopic astigmatism</a:t>
            </a:r>
          </a:p>
          <a:p>
            <a:pPr eaLnBrk="1" hangingPunct="1">
              <a:spcBef>
                <a:spcPct val="0"/>
              </a:spcBef>
              <a:buClrTx/>
              <a:buSzTx/>
              <a:buFontTx/>
              <a:buNone/>
            </a:pPr>
            <a:r>
              <a:rPr lang="en-US" altLang="en-US" sz="1200" dirty="0"/>
              <a:t>4) VF testing reveals…</a:t>
            </a:r>
            <a:r>
              <a:rPr lang="en-US" altLang="en-US" sz="1200" b="1" dirty="0">
                <a:solidFill>
                  <a:srgbClr val="FFCC99"/>
                </a:solidFill>
              </a:rPr>
              <a:t>bitemporal hemianopia</a:t>
            </a:r>
            <a:r>
              <a:rPr lang="en-US" altLang="en-US" sz="1200" dirty="0">
                <a:solidFill>
                  <a:srgbClr val="FFCC99"/>
                </a:solidFill>
              </a:rPr>
              <a:t> </a:t>
            </a:r>
            <a:r>
              <a:rPr lang="en-US" altLang="en-US" sz="1200" dirty="0"/>
              <a:t>that doesn’t</a:t>
            </a:r>
          </a:p>
          <a:p>
            <a:pPr eaLnBrk="1" hangingPunct="1">
              <a:spcBef>
                <a:spcPct val="0"/>
              </a:spcBef>
              <a:buClrTx/>
              <a:buSzTx/>
              <a:buFontTx/>
              <a:buNone/>
            </a:pPr>
            <a:r>
              <a:rPr lang="en-US" altLang="en-US" sz="1200" dirty="0"/>
              <a:t>   respect the vertical, and may resolve with… </a:t>
            </a:r>
            <a:r>
              <a:rPr lang="en-US" altLang="en-US" sz="1200" b="1" dirty="0">
                <a:solidFill>
                  <a:srgbClr val="FFCC99"/>
                </a:solidFill>
              </a:rPr>
              <a:t>refraction</a:t>
            </a:r>
          </a:p>
        </p:txBody>
      </p:sp>
      <p:sp>
        <p:nvSpPr>
          <p:cNvPr id="65549" name="Rectangle 14">
            <a:extLst>
              <a:ext uri="{FF2B5EF4-FFF2-40B4-BE49-F238E27FC236}">
                <a16:creationId xmlns:a16="http://schemas.microsoft.com/office/drawing/2014/main" id="{3FE09E9C-B37F-49C4-898C-0372DBD98304}"/>
              </a:ext>
            </a:extLst>
          </p:cNvPr>
          <p:cNvSpPr>
            <a:spLocks noChangeArrowheads="1"/>
          </p:cNvSpPr>
          <p:nvPr/>
        </p:nvSpPr>
        <p:spPr bwMode="auto">
          <a:xfrm>
            <a:off x="457200" y="122238"/>
            <a:ext cx="7543800" cy="8683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b"/>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ct val="85000"/>
              </a:lnSpc>
              <a:spcBef>
                <a:spcPct val="0"/>
              </a:spcBef>
              <a:buClrTx/>
              <a:buSzTx/>
              <a:buFontTx/>
              <a:buNone/>
            </a:pPr>
            <a:r>
              <a:rPr lang="en-US" altLang="en-US" sz="3200" b="1" dirty="0">
                <a:solidFill>
                  <a:schemeClr val="tx2"/>
                </a:solidFill>
              </a:rPr>
              <a:t>Developmental Abnormalities of the Optic Nerve Head</a:t>
            </a:r>
            <a:endParaRPr lang="en-US" altLang="en-US" sz="3200" dirty="0">
              <a:solidFill>
                <a:schemeClr val="tx2"/>
              </a:solidFill>
            </a:endParaRPr>
          </a:p>
        </p:txBody>
      </p:sp>
      <p:sp>
        <p:nvSpPr>
          <p:cNvPr id="65550" name="TextBox 1">
            <a:extLst>
              <a:ext uri="{FF2B5EF4-FFF2-40B4-BE49-F238E27FC236}">
                <a16:creationId xmlns:a16="http://schemas.microsoft.com/office/drawing/2014/main" id="{3EEA0EAF-74BF-410B-A54B-E96B2DBD70F0}"/>
              </a:ext>
            </a:extLst>
          </p:cNvPr>
          <p:cNvSpPr txBox="1">
            <a:spLocks noChangeArrowheads="1"/>
          </p:cNvSpPr>
          <p:nvPr/>
        </p:nvSpPr>
        <p:spPr bwMode="auto">
          <a:xfrm>
            <a:off x="6486525" y="6019800"/>
            <a:ext cx="1514475"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200" i="1">
                <a:solidFill>
                  <a:srgbClr val="0000FF"/>
                </a:solidFill>
              </a:rPr>
              <a:t>[specific VF finding]</a:t>
            </a:r>
          </a:p>
        </p:txBody>
      </p:sp>
      <p:sp>
        <p:nvSpPr>
          <p:cNvPr id="65551" name="TextBox 3">
            <a:extLst>
              <a:ext uri="{FF2B5EF4-FFF2-40B4-BE49-F238E27FC236}">
                <a16:creationId xmlns:a16="http://schemas.microsoft.com/office/drawing/2014/main" id="{7695682C-3C0A-4917-B7F6-6FBB9AAED418}"/>
              </a:ext>
            </a:extLst>
          </p:cNvPr>
          <p:cNvSpPr txBox="1">
            <a:spLocks noChangeArrowheads="1"/>
          </p:cNvSpPr>
          <p:nvPr/>
        </p:nvSpPr>
        <p:spPr bwMode="auto">
          <a:xfrm>
            <a:off x="7924800" y="6197600"/>
            <a:ext cx="1009650"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ts val="1000"/>
              </a:lnSpc>
              <a:spcBef>
                <a:spcPct val="0"/>
              </a:spcBef>
              <a:buClrTx/>
              <a:buSzTx/>
              <a:buFontTx/>
              <a:buNone/>
            </a:pPr>
            <a:r>
              <a:rPr lang="en-US" altLang="en-US" sz="1000" i="1">
                <a:solidFill>
                  <a:srgbClr val="0000FF"/>
                </a:solidFill>
              </a:rPr>
              <a:t>[simple clinical</a:t>
            </a:r>
          </a:p>
          <a:p>
            <a:pPr algn="ctr" eaLnBrk="1" hangingPunct="1">
              <a:lnSpc>
                <a:spcPts val="1000"/>
              </a:lnSpc>
              <a:spcBef>
                <a:spcPct val="0"/>
              </a:spcBef>
              <a:buClrTx/>
              <a:buSzTx/>
              <a:buFontTx/>
              <a:buNone/>
            </a:pPr>
            <a:r>
              <a:rPr lang="en-US" altLang="en-US" sz="1000" i="1">
                <a:solidFill>
                  <a:srgbClr val="0000FF"/>
                </a:solidFill>
              </a:rPr>
              <a:t>maneuver]</a:t>
            </a:r>
          </a:p>
        </p:txBody>
      </p:sp>
      <p:sp>
        <p:nvSpPr>
          <p:cNvPr id="65552" name="Slide Number Placeholder 1">
            <a:extLst>
              <a:ext uri="{FF2B5EF4-FFF2-40B4-BE49-F238E27FC236}">
                <a16:creationId xmlns:a16="http://schemas.microsoft.com/office/drawing/2014/main" id="{4EDAF3DC-CEC6-46E1-A53A-F47C398F0FDE}"/>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EF9DC154-F889-477D-8C51-8C81EAAFDBE4}" type="slidenum">
              <a:rPr lang="en-US" altLang="en-US" sz="1000"/>
              <a:pPr>
                <a:spcBef>
                  <a:spcPct val="0"/>
                </a:spcBef>
                <a:buClrTx/>
                <a:buSzTx/>
                <a:buFontTx/>
                <a:buNone/>
              </a:pPr>
              <a:t>212</a:t>
            </a:fld>
            <a:endParaRPr lang="en-US" altLang="en-US" sz="1000"/>
          </a:p>
        </p:txBody>
      </p:sp>
      <p:sp>
        <p:nvSpPr>
          <p:cNvPr id="65553" name="Line 12">
            <a:extLst>
              <a:ext uri="{FF2B5EF4-FFF2-40B4-BE49-F238E27FC236}">
                <a16:creationId xmlns:a16="http://schemas.microsoft.com/office/drawing/2014/main" id="{078501CF-9159-48F5-864B-5D2277C2A572}"/>
              </a:ext>
            </a:extLst>
          </p:cNvPr>
          <p:cNvSpPr>
            <a:spLocks noChangeShapeType="1"/>
          </p:cNvSpPr>
          <p:nvPr/>
        </p:nvSpPr>
        <p:spPr bwMode="auto">
          <a:xfrm>
            <a:off x="3124200" y="2057400"/>
            <a:ext cx="381000" cy="22098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Tree>
  </p:cSld>
  <p:clrMapOvr>
    <a:masterClrMapping/>
  </p:clrMapOvr>
</p:sld>
</file>

<file path=ppt/slides/slide2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562" name="Text Box 10">
            <a:extLst>
              <a:ext uri="{FF2B5EF4-FFF2-40B4-BE49-F238E27FC236}">
                <a16:creationId xmlns:a16="http://schemas.microsoft.com/office/drawing/2014/main" id="{E9896276-04B5-49A0-96C5-5033D1D64400}"/>
              </a:ext>
            </a:extLst>
          </p:cNvPr>
          <p:cNvSpPr txBox="1">
            <a:spLocks noChangeArrowheads="1"/>
          </p:cNvSpPr>
          <p:nvPr/>
        </p:nvSpPr>
        <p:spPr bwMode="auto">
          <a:xfrm>
            <a:off x="1371600" y="4267200"/>
            <a:ext cx="3057525" cy="2154238"/>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Morning-Glory Disc</a:t>
            </a:r>
          </a:p>
          <a:p>
            <a:pPr eaLnBrk="1" hangingPunct="1">
              <a:spcBef>
                <a:spcPct val="0"/>
              </a:spcBef>
              <a:buClrTx/>
              <a:buSzTx/>
              <a:buFontTx/>
              <a:buNone/>
            </a:pPr>
            <a:r>
              <a:rPr lang="en-US" altLang="en-US" sz="1200"/>
              <a:t>--DFE reveals:</a:t>
            </a:r>
          </a:p>
          <a:p>
            <a:pPr eaLnBrk="1" hangingPunct="1">
              <a:spcBef>
                <a:spcPct val="0"/>
              </a:spcBef>
              <a:buClrTx/>
              <a:buSzTx/>
              <a:buFontTx/>
              <a:buNone/>
            </a:pPr>
            <a:r>
              <a:rPr lang="en-US" altLang="en-US" sz="1200"/>
              <a:t>  1) A funnel-shaped…</a:t>
            </a:r>
            <a:r>
              <a:rPr lang="en-US" altLang="en-US" sz="1200" b="1">
                <a:solidFill>
                  <a:srgbClr val="0000FF"/>
                </a:solidFill>
              </a:rPr>
              <a:t>excavation</a:t>
            </a:r>
            <a:endParaRPr lang="en-US" altLang="en-US" sz="1200"/>
          </a:p>
          <a:p>
            <a:pPr eaLnBrk="1" hangingPunct="1">
              <a:spcBef>
                <a:spcPct val="0"/>
              </a:spcBef>
              <a:buClrTx/>
              <a:buSzTx/>
              <a:buFontTx/>
              <a:buNone/>
            </a:pPr>
            <a:r>
              <a:rPr lang="en-US" altLang="en-US" sz="1200"/>
              <a:t>  2) Number of vessels crossing the rim</a:t>
            </a:r>
          </a:p>
          <a:p>
            <a:pPr eaLnBrk="1" hangingPunct="1">
              <a:spcBef>
                <a:spcPct val="0"/>
              </a:spcBef>
              <a:buClrTx/>
              <a:buSzTx/>
              <a:buFontTx/>
              <a:buNone/>
            </a:pPr>
            <a:r>
              <a:rPr lang="en-US" altLang="en-US" sz="1200"/>
              <a:t>    seems abnormally…</a:t>
            </a:r>
            <a:r>
              <a:rPr lang="en-US" altLang="en-US" sz="1200" b="1">
                <a:solidFill>
                  <a:srgbClr val="0000FF"/>
                </a:solidFill>
              </a:rPr>
              <a:t>high</a:t>
            </a:r>
            <a:r>
              <a:rPr lang="en-US" altLang="en-US" sz="1200"/>
              <a:t> </a:t>
            </a:r>
            <a:endParaRPr lang="en-US" altLang="en-US" sz="1200" b="1">
              <a:solidFill>
                <a:srgbClr val="0000FF"/>
              </a:solidFill>
            </a:endParaRPr>
          </a:p>
          <a:p>
            <a:pPr eaLnBrk="1" hangingPunct="1">
              <a:spcBef>
                <a:spcPct val="0"/>
              </a:spcBef>
              <a:buClrTx/>
              <a:buSzTx/>
              <a:buFontTx/>
              <a:buNone/>
            </a:pPr>
            <a:r>
              <a:rPr lang="en-US" altLang="en-US" sz="1200"/>
              <a:t>--Tissue is…</a:t>
            </a:r>
            <a:r>
              <a:rPr lang="en-US" altLang="en-US" sz="1200" b="1">
                <a:solidFill>
                  <a:srgbClr val="0000FF"/>
                </a:solidFill>
              </a:rPr>
              <a:t>contractile</a:t>
            </a:r>
            <a:r>
              <a:rPr lang="en-US" altLang="en-US" sz="1200"/>
              <a:t>, so cup seems</a:t>
            </a:r>
          </a:p>
          <a:p>
            <a:pPr eaLnBrk="1" hangingPunct="1">
              <a:spcBef>
                <a:spcPct val="0"/>
              </a:spcBef>
              <a:buClrTx/>
              <a:buSzTx/>
              <a:buFontTx/>
              <a:buNone/>
            </a:pPr>
            <a:r>
              <a:rPr lang="en-US" altLang="en-US" sz="1200"/>
              <a:t>  to…</a:t>
            </a:r>
            <a:r>
              <a:rPr lang="en-US" altLang="en-US" sz="1200" b="1">
                <a:solidFill>
                  <a:srgbClr val="0000FF"/>
                </a:solidFill>
              </a:rPr>
              <a:t>open </a:t>
            </a:r>
            <a:r>
              <a:rPr lang="en-US" altLang="en-US" sz="1200">
                <a:solidFill>
                  <a:srgbClr val="0000FF"/>
                </a:solidFill>
              </a:rPr>
              <a:t>and</a:t>
            </a:r>
            <a:r>
              <a:rPr lang="en-US" altLang="en-US" sz="1200" b="1">
                <a:solidFill>
                  <a:srgbClr val="0000FF"/>
                </a:solidFill>
              </a:rPr>
              <a:t> close</a:t>
            </a:r>
            <a:r>
              <a:rPr lang="en-US" altLang="en-US" sz="1200"/>
              <a:t> (like its namesake,  </a:t>
            </a:r>
          </a:p>
          <a:p>
            <a:pPr eaLnBrk="1" hangingPunct="1">
              <a:spcBef>
                <a:spcPct val="0"/>
              </a:spcBef>
              <a:buClrTx/>
              <a:buSzTx/>
              <a:buFontTx/>
              <a:buNone/>
            </a:pPr>
            <a:r>
              <a:rPr lang="en-US" altLang="en-US" sz="1200"/>
              <a:t>  the morning-glory flower)</a:t>
            </a:r>
          </a:p>
          <a:p>
            <a:pPr eaLnBrk="1" hangingPunct="1">
              <a:spcBef>
                <a:spcPct val="0"/>
              </a:spcBef>
              <a:buClrTx/>
              <a:buSzTx/>
              <a:buFontTx/>
              <a:buNone/>
            </a:pPr>
            <a:r>
              <a:rPr lang="en-US" altLang="en-US" sz="1200"/>
              <a:t>--VA usually…</a:t>
            </a:r>
            <a:r>
              <a:rPr lang="en-US" altLang="en-US" sz="1200" b="1">
                <a:solidFill>
                  <a:srgbClr val="0000FF"/>
                </a:solidFill>
              </a:rPr>
              <a:t>20/200</a:t>
            </a:r>
            <a:r>
              <a:rPr lang="en-US" altLang="en-US" sz="1200"/>
              <a:t>, but can be…</a:t>
            </a:r>
          </a:p>
          <a:p>
            <a:pPr eaLnBrk="1" hangingPunct="1">
              <a:spcBef>
                <a:spcPct val="0"/>
              </a:spcBef>
              <a:buClrTx/>
              <a:buSzTx/>
              <a:buFontTx/>
              <a:buNone/>
            </a:pPr>
            <a:r>
              <a:rPr lang="en-US" altLang="en-US" sz="1200"/>
              <a:t>   </a:t>
            </a:r>
            <a:r>
              <a:rPr lang="en-US" altLang="en-US" sz="1200" b="1">
                <a:solidFill>
                  <a:srgbClr val="0000FF"/>
                </a:solidFill>
              </a:rPr>
              <a:t>20/20&lt;-&gt;NLP</a:t>
            </a:r>
          </a:p>
          <a:p>
            <a:pPr eaLnBrk="1" hangingPunct="1">
              <a:spcBef>
                <a:spcPct val="0"/>
              </a:spcBef>
              <a:buClrTx/>
              <a:buSzTx/>
              <a:buFontTx/>
              <a:buNone/>
            </a:pPr>
            <a:r>
              <a:rPr lang="en-US" altLang="en-US" sz="1200"/>
              <a:t>--1/3 develop…</a:t>
            </a:r>
            <a:r>
              <a:rPr lang="en-US" altLang="en-US" sz="1200" b="1">
                <a:solidFill>
                  <a:srgbClr val="CCECFF"/>
                </a:solidFill>
              </a:rPr>
              <a:t>serous</a:t>
            </a:r>
            <a:r>
              <a:rPr lang="en-US" altLang="en-US" sz="1200" b="1">
                <a:solidFill>
                  <a:srgbClr val="0000FF"/>
                </a:solidFill>
              </a:rPr>
              <a:t> </a:t>
            </a:r>
            <a:r>
              <a:rPr lang="en-US" altLang="en-US" sz="1200" b="1">
                <a:solidFill>
                  <a:srgbClr val="CCECFF"/>
                </a:solidFill>
              </a:rPr>
              <a:t>RD</a:t>
            </a:r>
          </a:p>
        </p:txBody>
      </p:sp>
      <p:sp>
        <p:nvSpPr>
          <p:cNvPr id="66563" name="Text Box 3">
            <a:extLst>
              <a:ext uri="{FF2B5EF4-FFF2-40B4-BE49-F238E27FC236}">
                <a16:creationId xmlns:a16="http://schemas.microsoft.com/office/drawing/2014/main" id="{E46B3D38-CB0F-4BFC-AE9E-17B8EAC7193B}"/>
              </a:ext>
            </a:extLst>
          </p:cNvPr>
          <p:cNvSpPr txBox="1">
            <a:spLocks noChangeArrowheads="1"/>
          </p:cNvSpPr>
          <p:nvPr/>
        </p:nvSpPr>
        <p:spPr bwMode="auto">
          <a:xfrm>
            <a:off x="793750" y="3505200"/>
            <a:ext cx="2254250" cy="669925"/>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Optic Pit/Hole</a:t>
            </a:r>
          </a:p>
          <a:p>
            <a:pPr eaLnBrk="1" hangingPunct="1">
              <a:spcBef>
                <a:spcPct val="0"/>
              </a:spcBef>
              <a:buClrTx/>
              <a:buSzTx/>
              <a:buFontTx/>
              <a:buNone/>
            </a:pPr>
            <a:r>
              <a:rPr lang="en-US" altLang="en-US" sz="1200"/>
              <a:t>--Associated with…</a:t>
            </a:r>
            <a:r>
              <a:rPr lang="en-US" altLang="en-US" sz="1200" b="1">
                <a:solidFill>
                  <a:srgbClr val="0000FF"/>
                </a:solidFill>
              </a:rPr>
              <a:t>serous RD</a:t>
            </a:r>
          </a:p>
          <a:p>
            <a:pPr eaLnBrk="1" hangingPunct="1">
              <a:spcBef>
                <a:spcPct val="0"/>
              </a:spcBef>
              <a:buClrTx/>
              <a:buSzTx/>
              <a:buFontTx/>
              <a:buNone/>
            </a:pPr>
            <a:r>
              <a:rPr lang="en-US" altLang="en-US" sz="1200" b="1">
                <a:solidFill>
                  <a:srgbClr val="0000FF"/>
                </a:solidFill>
              </a:rPr>
              <a:t>  in adulthood</a:t>
            </a:r>
          </a:p>
        </p:txBody>
      </p:sp>
      <p:sp>
        <p:nvSpPr>
          <p:cNvPr id="66564" name="Line 4">
            <a:extLst>
              <a:ext uri="{FF2B5EF4-FFF2-40B4-BE49-F238E27FC236}">
                <a16:creationId xmlns:a16="http://schemas.microsoft.com/office/drawing/2014/main" id="{C3019ED5-AD6C-4034-939E-D3CAC8A88421}"/>
              </a:ext>
            </a:extLst>
          </p:cNvPr>
          <p:cNvSpPr>
            <a:spLocks noChangeShapeType="1"/>
          </p:cNvSpPr>
          <p:nvPr/>
        </p:nvSpPr>
        <p:spPr bwMode="auto">
          <a:xfrm flipH="1">
            <a:off x="1600200" y="2057400"/>
            <a:ext cx="1524000" cy="3810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6565" name="Text Box 6">
            <a:extLst>
              <a:ext uri="{FF2B5EF4-FFF2-40B4-BE49-F238E27FC236}">
                <a16:creationId xmlns:a16="http://schemas.microsoft.com/office/drawing/2014/main" id="{00DCDEE2-B453-494E-8E99-8502D9045C22}"/>
              </a:ext>
            </a:extLst>
          </p:cNvPr>
          <p:cNvSpPr txBox="1">
            <a:spLocks noChangeArrowheads="1"/>
          </p:cNvSpPr>
          <p:nvPr/>
        </p:nvSpPr>
        <p:spPr bwMode="auto">
          <a:xfrm>
            <a:off x="1357313" y="1524000"/>
            <a:ext cx="3511550" cy="4540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1400" i="1">
                <a:solidFill>
                  <a:srgbClr val="0000FF"/>
                </a:solidFill>
              </a:rPr>
              <a:t>These three are all secondary to abnormal</a:t>
            </a:r>
          </a:p>
          <a:p>
            <a:pPr algn="ctr" eaLnBrk="1" hangingPunct="1">
              <a:lnSpc>
                <a:spcPct val="85000"/>
              </a:lnSpc>
              <a:spcBef>
                <a:spcPct val="0"/>
              </a:spcBef>
              <a:buClrTx/>
              <a:buSzTx/>
              <a:buFontTx/>
              <a:buNone/>
            </a:pPr>
            <a:r>
              <a:rPr lang="en-US" altLang="en-US" sz="1400" i="1">
                <a:solidFill>
                  <a:srgbClr val="0000FF"/>
                </a:solidFill>
              </a:rPr>
              <a:t>closure of the embryonic optic fissure</a:t>
            </a:r>
          </a:p>
        </p:txBody>
      </p:sp>
      <p:sp>
        <p:nvSpPr>
          <p:cNvPr id="66566" name="Text Box 7">
            <a:extLst>
              <a:ext uri="{FF2B5EF4-FFF2-40B4-BE49-F238E27FC236}">
                <a16:creationId xmlns:a16="http://schemas.microsoft.com/office/drawing/2014/main" id="{2315D049-330D-491D-A8EC-75E74E56EFDB}"/>
              </a:ext>
            </a:extLst>
          </p:cNvPr>
          <p:cNvSpPr txBox="1">
            <a:spLocks noChangeArrowheads="1"/>
          </p:cNvSpPr>
          <p:nvPr/>
        </p:nvSpPr>
        <p:spPr bwMode="auto">
          <a:xfrm>
            <a:off x="76200" y="2514600"/>
            <a:ext cx="2757488" cy="852488"/>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Optic Nerve Coloboma</a:t>
            </a:r>
          </a:p>
          <a:p>
            <a:pPr eaLnBrk="1" hangingPunct="1">
              <a:spcBef>
                <a:spcPct val="0"/>
              </a:spcBef>
              <a:buClrTx/>
              <a:buSzTx/>
              <a:buFontTx/>
              <a:buNone/>
            </a:pPr>
            <a:r>
              <a:rPr lang="en-US" altLang="en-US" sz="1200"/>
              <a:t>1) May resemble…</a:t>
            </a:r>
            <a:r>
              <a:rPr lang="en-US" altLang="en-US" sz="1200" b="1">
                <a:solidFill>
                  <a:srgbClr val="0000FF"/>
                </a:solidFill>
              </a:rPr>
              <a:t>deep cupping</a:t>
            </a:r>
          </a:p>
          <a:p>
            <a:pPr eaLnBrk="1" hangingPunct="1">
              <a:spcBef>
                <a:spcPct val="0"/>
              </a:spcBef>
              <a:buClrTx/>
              <a:buSzTx/>
              <a:buFontTx/>
              <a:buNone/>
            </a:pPr>
            <a:r>
              <a:rPr lang="en-US" altLang="en-US" sz="1200"/>
              <a:t>2) Can be…</a:t>
            </a:r>
            <a:r>
              <a:rPr lang="en-US" altLang="en-US" sz="1200" b="1">
                <a:solidFill>
                  <a:srgbClr val="0000FF"/>
                </a:solidFill>
              </a:rPr>
              <a:t>bilateral, asymmetric</a:t>
            </a:r>
          </a:p>
          <a:p>
            <a:pPr eaLnBrk="1" hangingPunct="1">
              <a:spcBef>
                <a:spcPct val="0"/>
              </a:spcBef>
              <a:buClrTx/>
              <a:buSzTx/>
              <a:buFontTx/>
              <a:buNone/>
            </a:pPr>
            <a:r>
              <a:rPr lang="en-US" altLang="en-US" sz="1200"/>
              <a:t>3) Part of the…</a:t>
            </a:r>
            <a:r>
              <a:rPr lang="en-US" altLang="en-US" sz="1200" b="1">
                <a:solidFill>
                  <a:srgbClr val="0000FF"/>
                </a:solidFill>
              </a:rPr>
              <a:t>CHARGE association</a:t>
            </a:r>
          </a:p>
        </p:txBody>
      </p:sp>
      <p:sp>
        <p:nvSpPr>
          <p:cNvPr id="66567" name="Line 8">
            <a:extLst>
              <a:ext uri="{FF2B5EF4-FFF2-40B4-BE49-F238E27FC236}">
                <a16:creationId xmlns:a16="http://schemas.microsoft.com/office/drawing/2014/main" id="{20DA8BAB-64A5-4B11-B843-0E2317D60AF9}"/>
              </a:ext>
            </a:extLst>
          </p:cNvPr>
          <p:cNvSpPr>
            <a:spLocks noChangeShapeType="1"/>
          </p:cNvSpPr>
          <p:nvPr/>
        </p:nvSpPr>
        <p:spPr bwMode="auto">
          <a:xfrm flipH="1">
            <a:off x="2971800" y="2057400"/>
            <a:ext cx="152400" cy="14478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6568" name="Text Box 9">
            <a:extLst>
              <a:ext uri="{FF2B5EF4-FFF2-40B4-BE49-F238E27FC236}">
                <a16:creationId xmlns:a16="http://schemas.microsoft.com/office/drawing/2014/main" id="{5A0748CE-6FDB-4EBF-A70C-FDA7B10AB819}"/>
              </a:ext>
            </a:extLst>
          </p:cNvPr>
          <p:cNvSpPr txBox="1">
            <a:spLocks noChangeArrowheads="1"/>
          </p:cNvSpPr>
          <p:nvPr/>
        </p:nvSpPr>
        <p:spPr bwMode="auto">
          <a:xfrm>
            <a:off x="1371600" y="4267200"/>
            <a:ext cx="3028950" cy="2130425"/>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Morning-Glory Disc</a:t>
            </a:r>
          </a:p>
          <a:p>
            <a:pPr eaLnBrk="1" hangingPunct="1">
              <a:spcBef>
                <a:spcPct val="0"/>
              </a:spcBef>
              <a:buClrTx/>
              <a:buSzTx/>
              <a:buFontTx/>
              <a:buNone/>
            </a:pPr>
            <a:r>
              <a:rPr lang="en-US" altLang="en-US" sz="1200"/>
              <a:t>--DFE reveals:</a:t>
            </a:r>
          </a:p>
          <a:p>
            <a:pPr eaLnBrk="1" hangingPunct="1">
              <a:spcBef>
                <a:spcPct val="0"/>
              </a:spcBef>
              <a:buClrTx/>
              <a:buSzTx/>
              <a:buFontTx/>
              <a:buNone/>
            </a:pPr>
            <a:r>
              <a:rPr lang="en-US" altLang="en-US" sz="1200"/>
              <a:t>  1) A funnel-shaped…</a:t>
            </a:r>
            <a:r>
              <a:rPr lang="en-US" altLang="en-US" sz="1200" b="1">
                <a:solidFill>
                  <a:srgbClr val="0000FF"/>
                </a:solidFill>
              </a:rPr>
              <a:t>excavation</a:t>
            </a:r>
            <a:endParaRPr lang="en-US" altLang="en-US" sz="1200"/>
          </a:p>
          <a:p>
            <a:pPr eaLnBrk="1" hangingPunct="1">
              <a:spcBef>
                <a:spcPct val="0"/>
              </a:spcBef>
              <a:buClrTx/>
              <a:buSzTx/>
              <a:buFontTx/>
              <a:buNone/>
            </a:pPr>
            <a:r>
              <a:rPr lang="en-US" altLang="en-US" sz="1200"/>
              <a:t>  2) Number of vessels crossing the rim</a:t>
            </a:r>
          </a:p>
          <a:p>
            <a:pPr eaLnBrk="1" hangingPunct="1">
              <a:spcBef>
                <a:spcPct val="0"/>
              </a:spcBef>
              <a:buClrTx/>
              <a:buSzTx/>
              <a:buFontTx/>
              <a:buNone/>
            </a:pPr>
            <a:r>
              <a:rPr lang="en-US" altLang="en-US" sz="1200"/>
              <a:t>    seems abnormally…</a:t>
            </a:r>
            <a:r>
              <a:rPr lang="en-US" altLang="en-US" sz="1200" b="1">
                <a:solidFill>
                  <a:srgbClr val="0000FF"/>
                </a:solidFill>
              </a:rPr>
              <a:t>high</a:t>
            </a:r>
            <a:r>
              <a:rPr lang="en-US" altLang="en-US" sz="1200"/>
              <a:t> </a:t>
            </a:r>
            <a:endParaRPr lang="en-US" altLang="en-US" sz="1200" b="1">
              <a:solidFill>
                <a:srgbClr val="0000FF"/>
              </a:solidFill>
            </a:endParaRPr>
          </a:p>
          <a:p>
            <a:pPr eaLnBrk="1" hangingPunct="1">
              <a:spcBef>
                <a:spcPct val="0"/>
              </a:spcBef>
              <a:buClrTx/>
              <a:buSzTx/>
              <a:buFontTx/>
              <a:buNone/>
            </a:pPr>
            <a:r>
              <a:rPr lang="en-US" altLang="en-US" sz="1200"/>
              <a:t>--Tissue is…</a:t>
            </a:r>
            <a:r>
              <a:rPr lang="en-US" altLang="en-US" sz="1200" b="1">
                <a:solidFill>
                  <a:srgbClr val="0000FF"/>
                </a:solidFill>
              </a:rPr>
              <a:t>contractile</a:t>
            </a:r>
            <a:r>
              <a:rPr lang="en-US" altLang="en-US" sz="1200"/>
              <a:t>, so cup seems</a:t>
            </a:r>
          </a:p>
          <a:p>
            <a:pPr eaLnBrk="1" hangingPunct="1">
              <a:spcBef>
                <a:spcPct val="0"/>
              </a:spcBef>
              <a:buClrTx/>
              <a:buSzTx/>
              <a:buFontTx/>
              <a:buNone/>
            </a:pPr>
            <a:r>
              <a:rPr lang="en-US" altLang="en-US" sz="1200"/>
              <a:t>  to…</a:t>
            </a:r>
            <a:r>
              <a:rPr lang="en-US" altLang="en-US" sz="1200" b="1">
                <a:solidFill>
                  <a:srgbClr val="0000FF"/>
                </a:solidFill>
              </a:rPr>
              <a:t>open </a:t>
            </a:r>
            <a:r>
              <a:rPr lang="en-US" altLang="en-US" sz="1200">
                <a:solidFill>
                  <a:srgbClr val="0000FF"/>
                </a:solidFill>
              </a:rPr>
              <a:t>and</a:t>
            </a:r>
            <a:r>
              <a:rPr lang="en-US" altLang="en-US" sz="1200" b="1">
                <a:solidFill>
                  <a:srgbClr val="0000FF"/>
                </a:solidFill>
              </a:rPr>
              <a:t> close</a:t>
            </a:r>
            <a:r>
              <a:rPr lang="en-US" altLang="en-US" sz="1200"/>
              <a:t> (like its namesake,  </a:t>
            </a:r>
          </a:p>
          <a:p>
            <a:pPr eaLnBrk="1" hangingPunct="1">
              <a:spcBef>
                <a:spcPct val="0"/>
              </a:spcBef>
              <a:buClrTx/>
              <a:buSzTx/>
              <a:buFontTx/>
              <a:buNone/>
            </a:pPr>
            <a:r>
              <a:rPr lang="en-US" altLang="en-US" sz="1200"/>
              <a:t>  the morning-glory flower)</a:t>
            </a:r>
          </a:p>
          <a:p>
            <a:pPr eaLnBrk="1" hangingPunct="1">
              <a:spcBef>
                <a:spcPct val="0"/>
              </a:spcBef>
              <a:buClrTx/>
              <a:buSzTx/>
              <a:buFontTx/>
              <a:buNone/>
            </a:pPr>
            <a:r>
              <a:rPr lang="en-US" altLang="en-US" sz="1200"/>
              <a:t>--VA usually…</a:t>
            </a:r>
            <a:r>
              <a:rPr lang="en-US" altLang="en-US" sz="1200" b="1">
                <a:solidFill>
                  <a:srgbClr val="0000FF"/>
                </a:solidFill>
              </a:rPr>
              <a:t>20/200</a:t>
            </a:r>
            <a:r>
              <a:rPr lang="en-US" altLang="en-US" sz="1200"/>
              <a:t>, but can be…</a:t>
            </a:r>
          </a:p>
          <a:p>
            <a:pPr eaLnBrk="1" hangingPunct="1">
              <a:spcBef>
                <a:spcPct val="0"/>
              </a:spcBef>
              <a:buClrTx/>
              <a:buSzTx/>
              <a:buFontTx/>
              <a:buNone/>
            </a:pPr>
            <a:r>
              <a:rPr lang="en-US" altLang="en-US" sz="1200"/>
              <a:t>   </a:t>
            </a:r>
            <a:r>
              <a:rPr lang="en-US" altLang="en-US" sz="1200" b="1">
                <a:solidFill>
                  <a:srgbClr val="0000FF"/>
                </a:solidFill>
              </a:rPr>
              <a:t>20/20&lt;-&gt;NLP</a:t>
            </a:r>
          </a:p>
          <a:p>
            <a:pPr eaLnBrk="1" hangingPunct="1">
              <a:spcBef>
                <a:spcPct val="0"/>
              </a:spcBef>
              <a:buClrTx/>
              <a:buSzTx/>
              <a:buFontTx/>
              <a:buNone/>
            </a:pPr>
            <a:r>
              <a:rPr lang="en-US" altLang="en-US" sz="1200"/>
              <a:t>--1/3 develop…</a:t>
            </a:r>
            <a:r>
              <a:rPr lang="en-US" altLang="en-US" sz="1200" b="1">
                <a:solidFill>
                  <a:srgbClr val="0000FF"/>
                </a:solidFill>
              </a:rPr>
              <a:t>serous RD</a:t>
            </a:r>
          </a:p>
        </p:txBody>
      </p:sp>
      <p:sp>
        <p:nvSpPr>
          <p:cNvPr id="66569" name="Text Box 10">
            <a:extLst>
              <a:ext uri="{FF2B5EF4-FFF2-40B4-BE49-F238E27FC236}">
                <a16:creationId xmlns:a16="http://schemas.microsoft.com/office/drawing/2014/main" id="{216029D3-73B1-47CA-B182-236FAACD0101}"/>
              </a:ext>
            </a:extLst>
          </p:cNvPr>
          <p:cNvSpPr txBox="1">
            <a:spLocks noChangeArrowheads="1"/>
          </p:cNvSpPr>
          <p:nvPr/>
        </p:nvSpPr>
        <p:spPr bwMode="auto">
          <a:xfrm>
            <a:off x="5410200" y="1687513"/>
            <a:ext cx="3606800" cy="669925"/>
          </a:xfrm>
          <a:prstGeom prst="rect">
            <a:avLst/>
          </a:prstGeom>
          <a:solidFill>
            <a:srgbClr val="FFFF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Megalopapilla</a:t>
            </a:r>
          </a:p>
          <a:p>
            <a:pPr eaLnBrk="1" hangingPunct="1">
              <a:spcBef>
                <a:spcPct val="0"/>
              </a:spcBef>
              <a:buClrTx/>
              <a:buSzTx/>
              <a:buFontTx/>
              <a:buNone/>
            </a:pPr>
            <a:r>
              <a:rPr lang="en-US" altLang="en-US" sz="1200"/>
              <a:t>1) Abnormally large diameter of…</a:t>
            </a:r>
            <a:r>
              <a:rPr lang="en-US" altLang="en-US" sz="1200" b="1">
                <a:solidFill>
                  <a:srgbClr val="0000FF"/>
                </a:solidFill>
              </a:rPr>
              <a:t>disc </a:t>
            </a:r>
            <a:r>
              <a:rPr lang="en-US" altLang="en-US" sz="1200">
                <a:solidFill>
                  <a:srgbClr val="0000FF"/>
                </a:solidFill>
              </a:rPr>
              <a:t>and</a:t>
            </a:r>
            <a:r>
              <a:rPr lang="en-US" altLang="en-US" sz="1200" b="1">
                <a:solidFill>
                  <a:srgbClr val="0000FF"/>
                </a:solidFill>
              </a:rPr>
              <a:t> cup</a:t>
            </a:r>
          </a:p>
          <a:p>
            <a:pPr eaLnBrk="1" hangingPunct="1">
              <a:spcBef>
                <a:spcPct val="0"/>
              </a:spcBef>
              <a:buClrTx/>
              <a:buSzTx/>
              <a:buFontTx/>
              <a:buNone/>
            </a:pPr>
            <a:r>
              <a:rPr lang="en-US" altLang="en-US" sz="1200"/>
              <a:t>2) VF testing may reveal an…</a:t>
            </a:r>
            <a:r>
              <a:rPr lang="en-US" altLang="en-US" sz="1200" b="1">
                <a:solidFill>
                  <a:srgbClr val="0000FF"/>
                </a:solidFill>
              </a:rPr>
              <a:t>enlarged blind spot</a:t>
            </a:r>
          </a:p>
        </p:txBody>
      </p:sp>
      <p:sp>
        <p:nvSpPr>
          <p:cNvPr id="66570" name="Text Box 11">
            <a:extLst>
              <a:ext uri="{FF2B5EF4-FFF2-40B4-BE49-F238E27FC236}">
                <a16:creationId xmlns:a16="http://schemas.microsoft.com/office/drawing/2014/main" id="{4B4AC5E2-0CEA-40CC-AFBE-FFAEB38B49C9}"/>
              </a:ext>
            </a:extLst>
          </p:cNvPr>
          <p:cNvSpPr txBox="1">
            <a:spLocks noChangeArrowheads="1"/>
          </p:cNvSpPr>
          <p:nvPr/>
        </p:nvSpPr>
        <p:spPr bwMode="auto">
          <a:xfrm>
            <a:off x="4648200" y="2576513"/>
            <a:ext cx="3522663" cy="862012"/>
          </a:xfrm>
          <a:prstGeom prst="rect">
            <a:avLst/>
          </a:prstGeom>
          <a:solidFill>
            <a:srgbClr val="FFC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Myelinated RNFL</a:t>
            </a:r>
          </a:p>
          <a:p>
            <a:pPr eaLnBrk="1" hangingPunct="1">
              <a:spcBef>
                <a:spcPct val="0"/>
              </a:spcBef>
              <a:buClrTx/>
              <a:buSzTx/>
              <a:buFontTx/>
              <a:buNone/>
            </a:pPr>
            <a:r>
              <a:rPr lang="en-US" altLang="en-US" sz="1200"/>
              <a:t>1) Myelin normally ends at the…</a:t>
            </a:r>
            <a:r>
              <a:rPr lang="en-US" altLang="en-US" sz="1200" b="1">
                <a:solidFill>
                  <a:srgbClr val="0000FF"/>
                </a:solidFill>
              </a:rPr>
              <a:t>lamina cribrosa</a:t>
            </a:r>
          </a:p>
          <a:p>
            <a:pPr eaLnBrk="1" hangingPunct="1">
              <a:spcBef>
                <a:spcPct val="0"/>
              </a:spcBef>
              <a:buClrTx/>
              <a:buSzTx/>
              <a:buFontTx/>
              <a:buNone/>
            </a:pPr>
            <a:r>
              <a:rPr lang="en-US" altLang="en-US" sz="1200"/>
              <a:t>2) Can be…</a:t>
            </a:r>
            <a:r>
              <a:rPr lang="en-US" altLang="en-US" sz="1200" b="1">
                <a:solidFill>
                  <a:srgbClr val="0000FF"/>
                </a:solidFill>
              </a:rPr>
              <a:t>patchy</a:t>
            </a:r>
            <a:r>
              <a:rPr lang="en-US" altLang="en-US" sz="1200"/>
              <a:t> </a:t>
            </a:r>
            <a:r>
              <a:rPr lang="en-US" altLang="en-US" sz="1200">
                <a:solidFill>
                  <a:srgbClr val="0000FF"/>
                </a:solidFill>
              </a:rPr>
              <a:t>and</a:t>
            </a:r>
            <a:r>
              <a:rPr lang="en-US" altLang="en-US" sz="1200"/>
              <a:t> </a:t>
            </a:r>
            <a:r>
              <a:rPr lang="en-US" altLang="en-US" sz="1200" b="1">
                <a:solidFill>
                  <a:srgbClr val="0000FF"/>
                </a:solidFill>
              </a:rPr>
              <a:t>discontinuous</a:t>
            </a:r>
          </a:p>
          <a:p>
            <a:pPr eaLnBrk="1" hangingPunct="1">
              <a:spcBef>
                <a:spcPct val="0"/>
              </a:spcBef>
              <a:buClrTx/>
              <a:buSzTx/>
              <a:buFontTx/>
              <a:buNone/>
            </a:pPr>
            <a:r>
              <a:rPr lang="en-US" altLang="en-US" sz="1200"/>
              <a:t>3) Corresponding VF has an…</a:t>
            </a:r>
            <a:r>
              <a:rPr lang="en-US" altLang="en-US" sz="1200" b="1">
                <a:solidFill>
                  <a:srgbClr val="0000FF"/>
                </a:solidFill>
              </a:rPr>
              <a:t>absolute</a:t>
            </a:r>
            <a:r>
              <a:rPr lang="en-US" altLang="en-US" sz="1200"/>
              <a:t> scotoma</a:t>
            </a:r>
          </a:p>
        </p:txBody>
      </p:sp>
      <p:sp>
        <p:nvSpPr>
          <p:cNvPr id="66571" name="Text Box 12">
            <a:extLst>
              <a:ext uri="{FF2B5EF4-FFF2-40B4-BE49-F238E27FC236}">
                <a16:creationId xmlns:a16="http://schemas.microsoft.com/office/drawing/2014/main" id="{5643820D-D1F5-4FA8-899B-B1F8D3C78752}"/>
              </a:ext>
            </a:extLst>
          </p:cNvPr>
          <p:cNvSpPr txBox="1">
            <a:spLocks noChangeArrowheads="1"/>
          </p:cNvSpPr>
          <p:nvPr/>
        </p:nvSpPr>
        <p:spPr bwMode="auto">
          <a:xfrm>
            <a:off x="5257800" y="3760788"/>
            <a:ext cx="3424238" cy="1231900"/>
          </a:xfrm>
          <a:prstGeom prst="rect">
            <a:avLst/>
          </a:prstGeom>
          <a:solidFill>
            <a:srgbClr val="CCFF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dirty="0"/>
              <a:t>Optic Nerve Hypoplasia</a:t>
            </a:r>
          </a:p>
          <a:p>
            <a:pPr eaLnBrk="1" hangingPunct="1">
              <a:spcBef>
                <a:spcPct val="0"/>
              </a:spcBef>
              <a:buClrTx/>
              <a:buSzTx/>
              <a:buFontTx/>
              <a:buNone/>
            </a:pPr>
            <a:r>
              <a:rPr lang="en-US" altLang="en-US" sz="1200" dirty="0"/>
              <a:t>1) Abnormally low</a:t>
            </a:r>
            <a:r>
              <a:rPr lang="en-US" altLang="en-US" sz="1200" b="1" dirty="0">
                <a:solidFill>
                  <a:srgbClr val="0000FF"/>
                </a:solidFill>
              </a:rPr>
              <a:t> </a:t>
            </a:r>
            <a:r>
              <a:rPr lang="en-US" altLang="en-US" sz="1200" dirty="0"/>
              <a:t>number of…</a:t>
            </a:r>
            <a:r>
              <a:rPr lang="en-US" altLang="en-US" sz="1200" b="1" dirty="0">
                <a:solidFill>
                  <a:srgbClr val="0000FF"/>
                </a:solidFill>
              </a:rPr>
              <a:t>axons</a:t>
            </a:r>
          </a:p>
          <a:p>
            <a:pPr eaLnBrk="1" hangingPunct="1">
              <a:spcBef>
                <a:spcPct val="0"/>
              </a:spcBef>
              <a:buClrTx/>
              <a:buSzTx/>
              <a:buFontTx/>
              <a:buNone/>
            </a:pPr>
            <a:r>
              <a:rPr lang="en-US" altLang="en-US" sz="1200" dirty="0"/>
              <a:t>2) DFE: Small pale disc with…</a:t>
            </a:r>
            <a:r>
              <a:rPr lang="en-US" altLang="en-US" sz="1200" b="1" dirty="0">
                <a:solidFill>
                  <a:srgbClr val="0000FF"/>
                </a:solidFill>
              </a:rPr>
              <a:t>double ring </a:t>
            </a:r>
            <a:r>
              <a:rPr lang="en-US" altLang="en-US" sz="1200" dirty="0"/>
              <a:t>sign</a:t>
            </a:r>
          </a:p>
          <a:p>
            <a:pPr eaLnBrk="1" hangingPunct="1">
              <a:spcBef>
                <a:spcPct val="0"/>
              </a:spcBef>
              <a:buClrTx/>
              <a:buSzTx/>
              <a:buFontTx/>
              <a:buNone/>
            </a:pPr>
            <a:r>
              <a:rPr lang="en-US" altLang="en-US" sz="1200" dirty="0"/>
              <a:t>3) VA…</a:t>
            </a:r>
            <a:r>
              <a:rPr lang="en-US" altLang="en-US" sz="1200" b="1" dirty="0">
                <a:solidFill>
                  <a:srgbClr val="0000FF"/>
                </a:solidFill>
              </a:rPr>
              <a:t>20/15&lt;-&gt;NLP</a:t>
            </a:r>
          </a:p>
          <a:p>
            <a:pPr eaLnBrk="1" hangingPunct="1">
              <a:spcBef>
                <a:spcPct val="0"/>
              </a:spcBef>
              <a:buClrTx/>
              <a:buSzTx/>
              <a:buFontTx/>
              <a:buNone/>
            </a:pPr>
            <a:r>
              <a:rPr lang="en-US" altLang="en-US" sz="1200" dirty="0"/>
              <a:t>4) VF defects…</a:t>
            </a:r>
            <a:r>
              <a:rPr lang="en-US" altLang="en-US" sz="1200" b="1" dirty="0">
                <a:solidFill>
                  <a:srgbClr val="0000FF"/>
                </a:solidFill>
              </a:rPr>
              <a:t>invariably present</a:t>
            </a:r>
          </a:p>
          <a:p>
            <a:pPr eaLnBrk="1" hangingPunct="1">
              <a:spcBef>
                <a:spcPct val="0"/>
              </a:spcBef>
              <a:buClrTx/>
              <a:buSzTx/>
              <a:buFontTx/>
              <a:buNone/>
            </a:pPr>
            <a:r>
              <a:rPr lang="en-US" altLang="en-US" sz="1200" dirty="0"/>
              <a:t>5) Remember the…</a:t>
            </a:r>
            <a:r>
              <a:rPr lang="en-US" altLang="en-US" sz="1200" b="1" dirty="0">
                <a:solidFill>
                  <a:srgbClr val="0000FF"/>
                </a:solidFill>
              </a:rPr>
              <a:t>4 D’s</a:t>
            </a:r>
            <a:r>
              <a:rPr lang="en-US" altLang="en-US" sz="1200" dirty="0"/>
              <a:t> </a:t>
            </a:r>
          </a:p>
        </p:txBody>
      </p:sp>
      <p:sp>
        <p:nvSpPr>
          <p:cNvPr id="66572" name="Text Box 13">
            <a:extLst>
              <a:ext uri="{FF2B5EF4-FFF2-40B4-BE49-F238E27FC236}">
                <a16:creationId xmlns:a16="http://schemas.microsoft.com/office/drawing/2014/main" id="{E38F67E5-E389-424D-85A2-04701E685FEF}"/>
              </a:ext>
            </a:extLst>
          </p:cNvPr>
          <p:cNvSpPr txBox="1">
            <a:spLocks noChangeArrowheads="1"/>
          </p:cNvSpPr>
          <p:nvPr/>
        </p:nvSpPr>
        <p:spPr bwMode="auto">
          <a:xfrm>
            <a:off x="4800600" y="5257800"/>
            <a:ext cx="4294188" cy="1230313"/>
          </a:xfrm>
          <a:prstGeom prst="rect">
            <a:avLst/>
          </a:prstGeom>
          <a:solidFill>
            <a:srgbClr val="FFCC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dirty="0"/>
              <a:t>Tilted-Disc Syndrome</a:t>
            </a:r>
            <a:r>
              <a:rPr lang="en-US" altLang="en-US" sz="1400" dirty="0">
                <a:solidFill>
                  <a:srgbClr val="0000FF"/>
                </a:solidFill>
              </a:rPr>
              <a:t> </a:t>
            </a:r>
            <a:r>
              <a:rPr lang="en-US" altLang="en-US" sz="1400" dirty="0">
                <a:solidFill>
                  <a:srgbClr val="0000FF"/>
                </a:solidFill>
                <a:latin typeface="Segoe Script" panose="030B0504020000000003" pitchFamily="66" charset="0"/>
              </a:rPr>
              <a:t>aka…</a:t>
            </a:r>
            <a:r>
              <a:rPr lang="en-US" altLang="en-US" sz="1400" dirty="0" err="1">
                <a:solidFill>
                  <a:srgbClr val="0000FF"/>
                </a:solidFill>
                <a:latin typeface="Segoe Script" panose="030B0504020000000003" pitchFamily="66" charset="0"/>
              </a:rPr>
              <a:t>Fuch’s</a:t>
            </a:r>
            <a:r>
              <a:rPr lang="en-US" altLang="en-US" sz="1400" dirty="0">
                <a:solidFill>
                  <a:srgbClr val="0000FF"/>
                </a:solidFill>
                <a:latin typeface="Segoe Script" panose="030B0504020000000003" pitchFamily="66" charset="0"/>
              </a:rPr>
              <a:t> Coloboma</a:t>
            </a:r>
            <a:endParaRPr lang="en-US" altLang="en-US" sz="1400" b="1" dirty="0"/>
          </a:p>
          <a:p>
            <a:pPr eaLnBrk="1" hangingPunct="1">
              <a:spcBef>
                <a:spcPct val="0"/>
              </a:spcBef>
              <a:buClrTx/>
              <a:buSzTx/>
              <a:buFontTx/>
              <a:buNone/>
            </a:pPr>
            <a:r>
              <a:rPr lang="en-US" altLang="en-US" sz="1200" dirty="0"/>
              <a:t>1) Superior pole appears…</a:t>
            </a:r>
            <a:r>
              <a:rPr lang="en-US" altLang="en-US" sz="1200" b="1" dirty="0">
                <a:solidFill>
                  <a:srgbClr val="0000FF"/>
                </a:solidFill>
              </a:rPr>
              <a:t>elevated</a:t>
            </a:r>
            <a:r>
              <a:rPr lang="en-US" altLang="en-US" sz="1200" dirty="0"/>
              <a:t>, inferior…</a:t>
            </a:r>
            <a:r>
              <a:rPr lang="en-US" altLang="en-US" sz="1200" b="1" dirty="0">
                <a:solidFill>
                  <a:srgbClr val="0000FF"/>
                </a:solidFill>
              </a:rPr>
              <a:t>recessed</a:t>
            </a:r>
          </a:p>
          <a:p>
            <a:pPr eaLnBrk="1" hangingPunct="1">
              <a:spcBef>
                <a:spcPct val="0"/>
              </a:spcBef>
              <a:buClrTx/>
              <a:buSzTx/>
              <a:buFontTx/>
              <a:buNone/>
            </a:pPr>
            <a:r>
              <a:rPr lang="en-US" altLang="en-US" sz="1200" dirty="0"/>
              <a:t>2) Associated with…</a:t>
            </a:r>
            <a:r>
              <a:rPr lang="en-US" altLang="en-US" sz="1200" b="1" dirty="0">
                <a:solidFill>
                  <a:srgbClr val="0000FF"/>
                </a:solidFill>
              </a:rPr>
              <a:t>situs inversus</a:t>
            </a:r>
            <a:r>
              <a:rPr lang="en-US" altLang="en-US" sz="1200" dirty="0"/>
              <a:t> of retinal vessels</a:t>
            </a:r>
          </a:p>
          <a:p>
            <a:pPr eaLnBrk="1" hangingPunct="1">
              <a:spcBef>
                <a:spcPct val="0"/>
              </a:spcBef>
              <a:buClrTx/>
              <a:buSzTx/>
              <a:buFontTx/>
              <a:buNone/>
            </a:pPr>
            <a:r>
              <a:rPr lang="en-US" altLang="en-US" sz="1200" dirty="0"/>
              <a:t>3) Fundus abnormality produces…</a:t>
            </a:r>
            <a:r>
              <a:rPr lang="en-US" altLang="en-US" sz="1200" b="1" dirty="0">
                <a:solidFill>
                  <a:srgbClr val="0000FF"/>
                </a:solidFill>
              </a:rPr>
              <a:t>myopic astigmatism</a:t>
            </a:r>
          </a:p>
          <a:p>
            <a:pPr eaLnBrk="1" hangingPunct="1">
              <a:spcBef>
                <a:spcPct val="0"/>
              </a:spcBef>
              <a:buClrTx/>
              <a:buSzTx/>
              <a:buFontTx/>
              <a:buNone/>
            </a:pPr>
            <a:r>
              <a:rPr lang="en-US" altLang="en-US" sz="1200" dirty="0"/>
              <a:t>4) VF testing reveals…</a:t>
            </a:r>
            <a:r>
              <a:rPr lang="en-US" altLang="en-US" sz="1200" b="1" dirty="0">
                <a:solidFill>
                  <a:srgbClr val="0000FF"/>
                </a:solidFill>
              </a:rPr>
              <a:t>bitemporal loss</a:t>
            </a:r>
            <a:r>
              <a:rPr lang="en-US" altLang="en-US" sz="1200" dirty="0">
                <a:solidFill>
                  <a:srgbClr val="0000FF"/>
                </a:solidFill>
              </a:rPr>
              <a:t> </a:t>
            </a:r>
            <a:r>
              <a:rPr lang="en-US" altLang="en-US" sz="1200" dirty="0"/>
              <a:t>that doesn’t</a:t>
            </a:r>
          </a:p>
          <a:p>
            <a:pPr eaLnBrk="1" hangingPunct="1">
              <a:spcBef>
                <a:spcPct val="0"/>
              </a:spcBef>
              <a:buClrTx/>
              <a:buSzTx/>
              <a:buFontTx/>
              <a:buNone/>
            </a:pPr>
            <a:r>
              <a:rPr lang="en-US" altLang="en-US" sz="1200" dirty="0"/>
              <a:t>   respect the vertical, and may resolve with…</a:t>
            </a:r>
            <a:r>
              <a:rPr lang="en-US" altLang="en-US" sz="1200" b="1" dirty="0">
                <a:solidFill>
                  <a:srgbClr val="0000FF"/>
                </a:solidFill>
              </a:rPr>
              <a:t>refraction</a:t>
            </a:r>
          </a:p>
        </p:txBody>
      </p:sp>
      <p:sp>
        <p:nvSpPr>
          <p:cNvPr id="66573" name="Rectangle 14">
            <a:extLst>
              <a:ext uri="{FF2B5EF4-FFF2-40B4-BE49-F238E27FC236}">
                <a16:creationId xmlns:a16="http://schemas.microsoft.com/office/drawing/2014/main" id="{F285696A-57E2-45EC-8B53-8FFFA3A04321}"/>
              </a:ext>
            </a:extLst>
          </p:cNvPr>
          <p:cNvSpPr>
            <a:spLocks noChangeArrowheads="1"/>
          </p:cNvSpPr>
          <p:nvPr/>
        </p:nvSpPr>
        <p:spPr bwMode="auto">
          <a:xfrm>
            <a:off x="457200" y="122238"/>
            <a:ext cx="7543800" cy="8683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b"/>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ct val="85000"/>
              </a:lnSpc>
              <a:spcBef>
                <a:spcPct val="0"/>
              </a:spcBef>
              <a:buClrTx/>
              <a:buSzTx/>
              <a:buFontTx/>
              <a:buNone/>
            </a:pPr>
            <a:r>
              <a:rPr lang="en-US" altLang="en-US" sz="3200" b="1" dirty="0">
                <a:solidFill>
                  <a:schemeClr val="tx2"/>
                </a:solidFill>
              </a:rPr>
              <a:t>Developmental Abnormalities of the Optic Nerve Head</a:t>
            </a:r>
            <a:endParaRPr lang="en-US" altLang="en-US" sz="3200" dirty="0">
              <a:solidFill>
                <a:schemeClr val="tx2"/>
              </a:solidFill>
            </a:endParaRPr>
          </a:p>
        </p:txBody>
      </p:sp>
      <p:sp>
        <p:nvSpPr>
          <p:cNvPr id="66574" name="Slide Number Placeholder 1">
            <a:extLst>
              <a:ext uri="{FF2B5EF4-FFF2-40B4-BE49-F238E27FC236}">
                <a16:creationId xmlns:a16="http://schemas.microsoft.com/office/drawing/2014/main" id="{04C402A9-8FE1-41F8-B8FD-C8B6D877C3F0}"/>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286D2FA3-C121-4BBB-98D0-45A7FDA1C4EF}" type="slidenum">
              <a:rPr lang="en-US" altLang="en-US" sz="1000"/>
              <a:pPr>
                <a:spcBef>
                  <a:spcPct val="0"/>
                </a:spcBef>
                <a:buClrTx/>
                <a:buSzTx/>
                <a:buFontTx/>
                <a:buNone/>
              </a:pPr>
              <a:t>213</a:t>
            </a:fld>
            <a:endParaRPr lang="en-US" altLang="en-US" sz="1000"/>
          </a:p>
        </p:txBody>
      </p:sp>
      <p:sp>
        <p:nvSpPr>
          <p:cNvPr id="66575" name="Line 12">
            <a:extLst>
              <a:ext uri="{FF2B5EF4-FFF2-40B4-BE49-F238E27FC236}">
                <a16:creationId xmlns:a16="http://schemas.microsoft.com/office/drawing/2014/main" id="{80B50ABA-1EEE-43E4-8CAC-FE3345262FA7}"/>
              </a:ext>
            </a:extLst>
          </p:cNvPr>
          <p:cNvSpPr>
            <a:spLocks noChangeShapeType="1"/>
          </p:cNvSpPr>
          <p:nvPr/>
        </p:nvSpPr>
        <p:spPr bwMode="auto">
          <a:xfrm>
            <a:off x="3124200" y="2057400"/>
            <a:ext cx="381000" cy="22098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Tree>
  </p:cSld>
  <p:clrMapOvr>
    <a:masterClrMapping/>
  </p:clrMapOvr>
</p:sld>
</file>

<file path=ppt/slides/slide2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562" name="Text Box 10">
            <a:extLst>
              <a:ext uri="{FF2B5EF4-FFF2-40B4-BE49-F238E27FC236}">
                <a16:creationId xmlns:a16="http://schemas.microsoft.com/office/drawing/2014/main" id="{E9896276-04B5-49A0-96C5-5033D1D64400}"/>
              </a:ext>
            </a:extLst>
          </p:cNvPr>
          <p:cNvSpPr txBox="1">
            <a:spLocks noChangeArrowheads="1"/>
          </p:cNvSpPr>
          <p:nvPr/>
        </p:nvSpPr>
        <p:spPr bwMode="auto">
          <a:xfrm>
            <a:off x="1371600" y="4267200"/>
            <a:ext cx="3057525" cy="2154238"/>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Morning-Glory Disc</a:t>
            </a:r>
          </a:p>
          <a:p>
            <a:pPr eaLnBrk="1" hangingPunct="1">
              <a:spcBef>
                <a:spcPct val="0"/>
              </a:spcBef>
              <a:buClrTx/>
              <a:buSzTx/>
              <a:buFontTx/>
              <a:buNone/>
            </a:pPr>
            <a:r>
              <a:rPr lang="en-US" altLang="en-US" sz="1200"/>
              <a:t>--DFE reveals:</a:t>
            </a:r>
          </a:p>
          <a:p>
            <a:pPr eaLnBrk="1" hangingPunct="1">
              <a:spcBef>
                <a:spcPct val="0"/>
              </a:spcBef>
              <a:buClrTx/>
              <a:buSzTx/>
              <a:buFontTx/>
              <a:buNone/>
            </a:pPr>
            <a:r>
              <a:rPr lang="en-US" altLang="en-US" sz="1200"/>
              <a:t>  1) A funnel-shaped…</a:t>
            </a:r>
            <a:r>
              <a:rPr lang="en-US" altLang="en-US" sz="1200" b="1">
                <a:solidFill>
                  <a:srgbClr val="0000FF"/>
                </a:solidFill>
              </a:rPr>
              <a:t>excavation</a:t>
            </a:r>
            <a:endParaRPr lang="en-US" altLang="en-US" sz="1200"/>
          </a:p>
          <a:p>
            <a:pPr eaLnBrk="1" hangingPunct="1">
              <a:spcBef>
                <a:spcPct val="0"/>
              </a:spcBef>
              <a:buClrTx/>
              <a:buSzTx/>
              <a:buFontTx/>
              <a:buNone/>
            </a:pPr>
            <a:r>
              <a:rPr lang="en-US" altLang="en-US" sz="1200"/>
              <a:t>  2) Number of vessels crossing the rim</a:t>
            </a:r>
          </a:p>
          <a:p>
            <a:pPr eaLnBrk="1" hangingPunct="1">
              <a:spcBef>
                <a:spcPct val="0"/>
              </a:spcBef>
              <a:buClrTx/>
              <a:buSzTx/>
              <a:buFontTx/>
              <a:buNone/>
            </a:pPr>
            <a:r>
              <a:rPr lang="en-US" altLang="en-US" sz="1200"/>
              <a:t>    seems abnormally…</a:t>
            </a:r>
            <a:r>
              <a:rPr lang="en-US" altLang="en-US" sz="1200" b="1">
                <a:solidFill>
                  <a:srgbClr val="0000FF"/>
                </a:solidFill>
              </a:rPr>
              <a:t>high</a:t>
            </a:r>
            <a:r>
              <a:rPr lang="en-US" altLang="en-US" sz="1200"/>
              <a:t> </a:t>
            </a:r>
            <a:endParaRPr lang="en-US" altLang="en-US" sz="1200" b="1">
              <a:solidFill>
                <a:srgbClr val="0000FF"/>
              </a:solidFill>
            </a:endParaRPr>
          </a:p>
          <a:p>
            <a:pPr eaLnBrk="1" hangingPunct="1">
              <a:spcBef>
                <a:spcPct val="0"/>
              </a:spcBef>
              <a:buClrTx/>
              <a:buSzTx/>
              <a:buFontTx/>
              <a:buNone/>
            </a:pPr>
            <a:r>
              <a:rPr lang="en-US" altLang="en-US" sz="1200"/>
              <a:t>--Tissue is…</a:t>
            </a:r>
            <a:r>
              <a:rPr lang="en-US" altLang="en-US" sz="1200" b="1">
                <a:solidFill>
                  <a:srgbClr val="0000FF"/>
                </a:solidFill>
              </a:rPr>
              <a:t>contractile</a:t>
            </a:r>
            <a:r>
              <a:rPr lang="en-US" altLang="en-US" sz="1200"/>
              <a:t>, so cup seems</a:t>
            </a:r>
          </a:p>
          <a:p>
            <a:pPr eaLnBrk="1" hangingPunct="1">
              <a:spcBef>
                <a:spcPct val="0"/>
              </a:spcBef>
              <a:buClrTx/>
              <a:buSzTx/>
              <a:buFontTx/>
              <a:buNone/>
            </a:pPr>
            <a:r>
              <a:rPr lang="en-US" altLang="en-US" sz="1200"/>
              <a:t>  to…</a:t>
            </a:r>
            <a:r>
              <a:rPr lang="en-US" altLang="en-US" sz="1200" b="1">
                <a:solidFill>
                  <a:srgbClr val="0000FF"/>
                </a:solidFill>
              </a:rPr>
              <a:t>open </a:t>
            </a:r>
            <a:r>
              <a:rPr lang="en-US" altLang="en-US" sz="1200">
                <a:solidFill>
                  <a:srgbClr val="0000FF"/>
                </a:solidFill>
              </a:rPr>
              <a:t>and</a:t>
            </a:r>
            <a:r>
              <a:rPr lang="en-US" altLang="en-US" sz="1200" b="1">
                <a:solidFill>
                  <a:srgbClr val="0000FF"/>
                </a:solidFill>
              </a:rPr>
              <a:t> close</a:t>
            </a:r>
            <a:r>
              <a:rPr lang="en-US" altLang="en-US" sz="1200"/>
              <a:t> (like its namesake,  </a:t>
            </a:r>
          </a:p>
          <a:p>
            <a:pPr eaLnBrk="1" hangingPunct="1">
              <a:spcBef>
                <a:spcPct val="0"/>
              </a:spcBef>
              <a:buClrTx/>
              <a:buSzTx/>
              <a:buFontTx/>
              <a:buNone/>
            </a:pPr>
            <a:r>
              <a:rPr lang="en-US" altLang="en-US" sz="1200"/>
              <a:t>  the morning-glory flower)</a:t>
            </a:r>
          </a:p>
          <a:p>
            <a:pPr eaLnBrk="1" hangingPunct="1">
              <a:spcBef>
                <a:spcPct val="0"/>
              </a:spcBef>
              <a:buClrTx/>
              <a:buSzTx/>
              <a:buFontTx/>
              <a:buNone/>
            </a:pPr>
            <a:r>
              <a:rPr lang="en-US" altLang="en-US" sz="1200"/>
              <a:t>--VA usually…</a:t>
            </a:r>
            <a:r>
              <a:rPr lang="en-US" altLang="en-US" sz="1200" b="1">
                <a:solidFill>
                  <a:srgbClr val="0000FF"/>
                </a:solidFill>
              </a:rPr>
              <a:t>20/200</a:t>
            </a:r>
            <a:r>
              <a:rPr lang="en-US" altLang="en-US" sz="1200"/>
              <a:t>, but can be…</a:t>
            </a:r>
          </a:p>
          <a:p>
            <a:pPr eaLnBrk="1" hangingPunct="1">
              <a:spcBef>
                <a:spcPct val="0"/>
              </a:spcBef>
              <a:buClrTx/>
              <a:buSzTx/>
              <a:buFontTx/>
              <a:buNone/>
            </a:pPr>
            <a:r>
              <a:rPr lang="en-US" altLang="en-US" sz="1200"/>
              <a:t>   </a:t>
            </a:r>
            <a:r>
              <a:rPr lang="en-US" altLang="en-US" sz="1200" b="1">
                <a:solidFill>
                  <a:srgbClr val="0000FF"/>
                </a:solidFill>
              </a:rPr>
              <a:t>20/20&lt;-&gt;NLP</a:t>
            </a:r>
          </a:p>
          <a:p>
            <a:pPr eaLnBrk="1" hangingPunct="1">
              <a:spcBef>
                <a:spcPct val="0"/>
              </a:spcBef>
              <a:buClrTx/>
              <a:buSzTx/>
              <a:buFontTx/>
              <a:buNone/>
            </a:pPr>
            <a:r>
              <a:rPr lang="en-US" altLang="en-US" sz="1200"/>
              <a:t>--1/3 develop…</a:t>
            </a:r>
            <a:r>
              <a:rPr lang="en-US" altLang="en-US" sz="1200" b="1">
                <a:solidFill>
                  <a:srgbClr val="CCECFF"/>
                </a:solidFill>
              </a:rPr>
              <a:t>serous</a:t>
            </a:r>
            <a:r>
              <a:rPr lang="en-US" altLang="en-US" sz="1200" b="1">
                <a:solidFill>
                  <a:srgbClr val="0000FF"/>
                </a:solidFill>
              </a:rPr>
              <a:t> </a:t>
            </a:r>
            <a:r>
              <a:rPr lang="en-US" altLang="en-US" sz="1200" b="1">
                <a:solidFill>
                  <a:srgbClr val="CCECFF"/>
                </a:solidFill>
              </a:rPr>
              <a:t>RD</a:t>
            </a:r>
          </a:p>
        </p:txBody>
      </p:sp>
      <p:sp>
        <p:nvSpPr>
          <p:cNvPr id="66563" name="Text Box 3">
            <a:extLst>
              <a:ext uri="{FF2B5EF4-FFF2-40B4-BE49-F238E27FC236}">
                <a16:creationId xmlns:a16="http://schemas.microsoft.com/office/drawing/2014/main" id="{E46B3D38-CB0F-4BFC-AE9E-17B8EAC7193B}"/>
              </a:ext>
            </a:extLst>
          </p:cNvPr>
          <p:cNvSpPr txBox="1">
            <a:spLocks noChangeArrowheads="1"/>
          </p:cNvSpPr>
          <p:nvPr/>
        </p:nvSpPr>
        <p:spPr bwMode="auto">
          <a:xfrm>
            <a:off x="793750" y="3505200"/>
            <a:ext cx="2274982" cy="677108"/>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solidFill>
                  <a:schemeClr val="bg1">
                    <a:lumMod val="65000"/>
                  </a:schemeClr>
                </a:solidFill>
              </a:rPr>
              <a:t>Optic Pit/Hole</a:t>
            </a:r>
          </a:p>
          <a:p>
            <a:pPr eaLnBrk="1" hangingPunct="1">
              <a:spcBef>
                <a:spcPct val="0"/>
              </a:spcBef>
              <a:buClrTx/>
              <a:buSzTx/>
              <a:buFontTx/>
              <a:buNone/>
            </a:pPr>
            <a:r>
              <a:rPr lang="en-US" altLang="en-US" sz="1200">
                <a:solidFill>
                  <a:schemeClr val="bg1">
                    <a:lumMod val="65000"/>
                  </a:schemeClr>
                </a:solidFill>
              </a:rPr>
              <a:t>--Associated with…</a:t>
            </a:r>
            <a:r>
              <a:rPr lang="en-US" altLang="en-US" sz="1200" b="1">
                <a:solidFill>
                  <a:schemeClr val="bg1">
                    <a:lumMod val="65000"/>
                  </a:schemeClr>
                </a:solidFill>
              </a:rPr>
              <a:t>serous RD</a:t>
            </a:r>
          </a:p>
          <a:p>
            <a:pPr eaLnBrk="1" hangingPunct="1">
              <a:spcBef>
                <a:spcPct val="0"/>
              </a:spcBef>
              <a:buClrTx/>
              <a:buSzTx/>
              <a:buFontTx/>
              <a:buNone/>
            </a:pPr>
            <a:r>
              <a:rPr lang="en-US" altLang="en-US" sz="1200" b="1">
                <a:solidFill>
                  <a:schemeClr val="bg1">
                    <a:lumMod val="65000"/>
                  </a:schemeClr>
                </a:solidFill>
              </a:rPr>
              <a:t>  in adulthood</a:t>
            </a:r>
          </a:p>
        </p:txBody>
      </p:sp>
      <p:sp>
        <p:nvSpPr>
          <p:cNvPr id="66564" name="Line 4">
            <a:extLst>
              <a:ext uri="{FF2B5EF4-FFF2-40B4-BE49-F238E27FC236}">
                <a16:creationId xmlns:a16="http://schemas.microsoft.com/office/drawing/2014/main" id="{C3019ED5-AD6C-4034-939E-D3CAC8A88421}"/>
              </a:ext>
            </a:extLst>
          </p:cNvPr>
          <p:cNvSpPr>
            <a:spLocks noChangeShapeType="1"/>
          </p:cNvSpPr>
          <p:nvPr/>
        </p:nvSpPr>
        <p:spPr bwMode="auto">
          <a:xfrm flipH="1">
            <a:off x="1600200" y="2057400"/>
            <a:ext cx="1524000" cy="3810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6565" name="Text Box 6">
            <a:extLst>
              <a:ext uri="{FF2B5EF4-FFF2-40B4-BE49-F238E27FC236}">
                <a16:creationId xmlns:a16="http://schemas.microsoft.com/office/drawing/2014/main" id="{00DCDEE2-B453-494E-8E99-8502D9045C22}"/>
              </a:ext>
            </a:extLst>
          </p:cNvPr>
          <p:cNvSpPr txBox="1">
            <a:spLocks noChangeArrowheads="1"/>
          </p:cNvSpPr>
          <p:nvPr/>
        </p:nvSpPr>
        <p:spPr bwMode="auto">
          <a:xfrm>
            <a:off x="1340808" y="1524000"/>
            <a:ext cx="3544560" cy="4585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1400" i="1" dirty="0">
                <a:solidFill>
                  <a:schemeClr val="bg1">
                    <a:lumMod val="75000"/>
                  </a:schemeClr>
                </a:solidFill>
              </a:rPr>
              <a:t>These three are all secondary to abnormal</a:t>
            </a:r>
          </a:p>
          <a:p>
            <a:pPr algn="ctr" eaLnBrk="1" hangingPunct="1">
              <a:lnSpc>
                <a:spcPct val="85000"/>
              </a:lnSpc>
              <a:spcBef>
                <a:spcPct val="0"/>
              </a:spcBef>
              <a:buClrTx/>
              <a:buSzTx/>
              <a:buFontTx/>
              <a:buNone/>
            </a:pPr>
            <a:r>
              <a:rPr lang="en-US" altLang="en-US" sz="1400" i="1" dirty="0">
                <a:solidFill>
                  <a:schemeClr val="bg1">
                    <a:lumMod val="75000"/>
                  </a:schemeClr>
                </a:solidFill>
              </a:rPr>
              <a:t>closure of the embryonic optic fissure</a:t>
            </a:r>
          </a:p>
        </p:txBody>
      </p:sp>
      <p:sp>
        <p:nvSpPr>
          <p:cNvPr id="66566" name="Text Box 7">
            <a:extLst>
              <a:ext uri="{FF2B5EF4-FFF2-40B4-BE49-F238E27FC236}">
                <a16:creationId xmlns:a16="http://schemas.microsoft.com/office/drawing/2014/main" id="{2315D049-330D-491D-A8EC-75E74E56EFDB}"/>
              </a:ext>
            </a:extLst>
          </p:cNvPr>
          <p:cNvSpPr txBox="1">
            <a:spLocks noChangeArrowheads="1"/>
          </p:cNvSpPr>
          <p:nvPr/>
        </p:nvSpPr>
        <p:spPr bwMode="auto">
          <a:xfrm>
            <a:off x="76200" y="2514600"/>
            <a:ext cx="2783134" cy="861774"/>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solidFill>
                  <a:schemeClr val="bg1">
                    <a:lumMod val="65000"/>
                  </a:schemeClr>
                </a:solidFill>
              </a:rPr>
              <a:t>Optic Nerve Coloboma</a:t>
            </a:r>
          </a:p>
          <a:p>
            <a:pPr eaLnBrk="1" hangingPunct="1">
              <a:spcBef>
                <a:spcPct val="0"/>
              </a:spcBef>
              <a:buClrTx/>
              <a:buSzTx/>
              <a:buFontTx/>
              <a:buNone/>
            </a:pPr>
            <a:r>
              <a:rPr lang="en-US" altLang="en-US" sz="1200">
                <a:solidFill>
                  <a:schemeClr val="bg1">
                    <a:lumMod val="65000"/>
                  </a:schemeClr>
                </a:solidFill>
              </a:rPr>
              <a:t>1) May resemble…</a:t>
            </a:r>
            <a:r>
              <a:rPr lang="en-US" altLang="en-US" sz="1200" b="1">
                <a:solidFill>
                  <a:schemeClr val="bg1">
                    <a:lumMod val="65000"/>
                  </a:schemeClr>
                </a:solidFill>
              </a:rPr>
              <a:t>deep cupping</a:t>
            </a:r>
          </a:p>
          <a:p>
            <a:pPr eaLnBrk="1" hangingPunct="1">
              <a:spcBef>
                <a:spcPct val="0"/>
              </a:spcBef>
              <a:buClrTx/>
              <a:buSzTx/>
              <a:buFontTx/>
              <a:buNone/>
            </a:pPr>
            <a:r>
              <a:rPr lang="en-US" altLang="en-US" sz="1200">
                <a:solidFill>
                  <a:schemeClr val="bg1">
                    <a:lumMod val="65000"/>
                  </a:schemeClr>
                </a:solidFill>
              </a:rPr>
              <a:t>2) Can be…</a:t>
            </a:r>
            <a:r>
              <a:rPr lang="en-US" altLang="en-US" sz="1200" b="1">
                <a:solidFill>
                  <a:schemeClr val="bg1">
                    <a:lumMod val="65000"/>
                  </a:schemeClr>
                </a:solidFill>
              </a:rPr>
              <a:t>bilateral, asymmetric</a:t>
            </a:r>
          </a:p>
          <a:p>
            <a:pPr eaLnBrk="1" hangingPunct="1">
              <a:spcBef>
                <a:spcPct val="0"/>
              </a:spcBef>
              <a:buClrTx/>
              <a:buSzTx/>
              <a:buFontTx/>
              <a:buNone/>
            </a:pPr>
            <a:r>
              <a:rPr lang="en-US" altLang="en-US" sz="1200">
                <a:solidFill>
                  <a:schemeClr val="bg1">
                    <a:lumMod val="65000"/>
                  </a:schemeClr>
                </a:solidFill>
              </a:rPr>
              <a:t>3) Part of the…</a:t>
            </a:r>
            <a:r>
              <a:rPr lang="en-US" altLang="en-US" sz="1200" b="1">
                <a:solidFill>
                  <a:schemeClr val="bg1">
                    <a:lumMod val="65000"/>
                  </a:schemeClr>
                </a:solidFill>
              </a:rPr>
              <a:t>CHARGE association</a:t>
            </a:r>
          </a:p>
        </p:txBody>
      </p:sp>
      <p:sp>
        <p:nvSpPr>
          <p:cNvPr id="66567" name="Line 8">
            <a:extLst>
              <a:ext uri="{FF2B5EF4-FFF2-40B4-BE49-F238E27FC236}">
                <a16:creationId xmlns:a16="http://schemas.microsoft.com/office/drawing/2014/main" id="{20DA8BAB-64A5-4B11-B843-0E2317D60AF9}"/>
              </a:ext>
            </a:extLst>
          </p:cNvPr>
          <p:cNvSpPr>
            <a:spLocks noChangeShapeType="1"/>
          </p:cNvSpPr>
          <p:nvPr/>
        </p:nvSpPr>
        <p:spPr bwMode="auto">
          <a:xfrm flipH="1">
            <a:off x="2971800" y="2057400"/>
            <a:ext cx="152400" cy="14478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6568" name="Text Box 9">
            <a:extLst>
              <a:ext uri="{FF2B5EF4-FFF2-40B4-BE49-F238E27FC236}">
                <a16:creationId xmlns:a16="http://schemas.microsoft.com/office/drawing/2014/main" id="{5A0748CE-6FDB-4EBF-A70C-FDA7B10AB819}"/>
              </a:ext>
            </a:extLst>
          </p:cNvPr>
          <p:cNvSpPr txBox="1">
            <a:spLocks noChangeArrowheads="1"/>
          </p:cNvSpPr>
          <p:nvPr/>
        </p:nvSpPr>
        <p:spPr bwMode="auto">
          <a:xfrm>
            <a:off x="1371600" y="4267200"/>
            <a:ext cx="3057247" cy="2154436"/>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dirty="0">
                <a:solidFill>
                  <a:schemeClr val="bg1">
                    <a:lumMod val="65000"/>
                  </a:schemeClr>
                </a:solidFill>
              </a:rPr>
              <a:t>Morning-Glory Disc</a:t>
            </a:r>
          </a:p>
          <a:p>
            <a:pPr eaLnBrk="1" hangingPunct="1">
              <a:spcBef>
                <a:spcPct val="0"/>
              </a:spcBef>
              <a:buClrTx/>
              <a:buSzTx/>
              <a:buFontTx/>
              <a:buNone/>
            </a:pPr>
            <a:r>
              <a:rPr lang="en-US" altLang="en-US" sz="1200" dirty="0">
                <a:solidFill>
                  <a:schemeClr val="bg1">
                    <a:lumMod val="65000"/>
                  </a:schemeClr>
                </a:solidFill>
              </a:rPr>
              <a:t>--DFE reveals:</a:t>
            </a:r>
          </a:p>
          <a:p>
            <a:pPr eaLnBrk="1" hangingPunct="1">
              <a:spcBef>
                <a:spcPct val="0"/>
              </a:spcBef>
              <a:buClrTx/>
              <a:buSzTx/>
              <a:buFontTx/>
              <a:buNone/>
            </a:pPr>
            <a:r>
              <a:rPr lang="en-US" altLang="en-US" sz="1200" dirty="0">
                <a:solidFill>
                  <a:schemeClr val="bg1">
                    <a:lumMod val="65000"/>
                  </a:schemeClr>
                </a:solidFill>
              </a:rPr>
              <a:t>  1) A funnel-shaped…</a:t>
            </a:r>
            <a:r>
              <a:rPr lang="en-US" altLang="en-US" sz="1200" b="1" dirty="0">
                <a:solidFill>
                  <a:schemeClr val="bg1">
                    <a:lumMod val="65000"/>
                  </a:schemeClr>
                </a:solidFill>
              </a:rPr>
              <a:t>excavation</a:t>
            </a:r>
            <a:endParaRPr lang="en-US" altLang="en-US" sz="1200" dirty="0">
              <a:solidFill>
                <a:schemeClr val="bg1">
                  <a:lumMod val="65000"/>
                </a:schemeClr>
              </a:solidFill>
            </a:endParaRPr>
          </a:p>
          <a:p>
            <a:pPr eaLnBrk="1" hangingPunct="1">
              <a:spcBef>
                <a:spcPct val="0"/>
              </a:spcBef>
              <a:buClrTx/>
              <a:buSzTx/>
              <a:buFontTx/>
              <a:buNone/>
            </a:pPr>
            <a:r>
              <a:rPr lang="en-US" altLang="en-US" sz="1200" dirty="0">
                <a:solidFill>
                  <a:schemeClr val="bg1">
                    <a:lumMod val="65000"/>
                  </a:schemeClr>
                </a:solidFill>
              </a:rPr>
              <a:t>  2) Number of vessels crossing the rim</a:t>
            </a:r>
          </a:p>
          <a:p>
            <a:pPr eaLnBrk="1" hangingPunct="1">
              <a:spcBef>
                <a:spcPct val="0"/>
              </a:spcBef>
              <a:buClrTx/>
              <a:buSzTx/>
              <a:buFontTx/>
              <a:buNone/>
            </a:pPr>
            <a:r>
              <a:rPr lang="en-US" altLang="en-US" sz="1200" dirty="0">
                <a:solidFill>
                  <a:schemeClr val="bg1">
                    <a:lumMod val="65000"/>
                  </a:schemeClr>
                </a:solidFill>
              </a:rPr>
              <a:t>    seems abnormally…</a:t>
            </a:r>
            <a:r>
              <a:rPr lang="en-US" altLang="en-US" sz="1200" b="1" dirty="0">
                <a:solidFill>
                  <a:schemeClr val="bg1">
                    <a:lumMod val="65000"/>
                  </a:schemeClr>
                </a:solidFill>
              </a:rPr>
              <a:t>high</a:t>
            </a:r>
            <a:r>
              <a:rPr lang="en-US" altLang="en-US" sz="1200" dirty="0">
                <a:solidFill>
                  <a:schemeClr val="bg1">
                    <a:lumMod val="65000"/>
                  </a:schemeClr>
                </a:solidFill>
              </a:rPr>
              <a:t> </a:t>
            </a:r>
            <a:endParaRPr lang="en-US" altLang="en-US" sz="1200" b="1" dirty="0">
              <a:solidFill>
                <a:schemeClr val="bg1">
                  <a:lumMod val="65000"/>
                </a:schemeClr>
              </a:solidFill>
            </a:endParaRPr>
          </a:p>
          <a:p>
            <a:pPr eaLnBrk="1" hangingPunct="1">
              <a:spcBef>
                <a:spcPct val="0"/>
              </a:spcBef>
              <a:buClrTx/>
              <a:buSzTx/>
              <a:buFontTx/>
              <a:buNone/>
            </a:pPr>
            <a:r>
              <a:rPr lang="en-US" altLang="en-US" sz="1200" dirty="0">
                <a:solidFill>
                  <a:schemeClr val="bg1">
                    <a:lumMod val="65000"/>
                  </a:schemeClr>
                </a:solidFill>
              </a:rPr>
              <a:t>--Tissue is…</a:t>
            </a:r>
            <a:r>
              <a:rPr lang="en-US" altLang="en-US" sz="1200" b="1" dirty="0">
                <a:solidFill>
                  <a:schemeClr val="bg1">
                    <a:lumMod val="65000"/>
                  </a:schemeClr>
                </a:solidFill>
              </a:rPr>
              <a:t>contractile</a:t>
            </a:r>
            <a:r>
              <a:rPr lang="en-US" altLang="en-US" sz="1200" dirty="0">
                <a:solidFill>
                  <a:schemeClr val="bg1">
                    <a:lumMod val="65000"/>
                  </a:schemeClr>
                </a:solidFill>
              </a:rPr>
              <a:t>, so cup seems</a:t>
            </a:r>
          </a:p>
          <a:p>
            <a:pPr eaLnBrk="1" hangingPunct="1">
              <a:spcBef>
                <a:spcPct val="0"/>
              </a:spcBef>
              <a:buClrTx/>
              <a:buSzTx/>
              <a:buFontTx/>
              <a:buNone/>
            </a:pPr>
            <a:r>
              <a:rPr lang="en-US" altLang="en-US" sz="1200" dirty="0">
                <a:solidFill>
                  <a:schemeClr val="bg1">
                    <a:lumMod val="65000"/>
                  </a:schemeClr>
                </a:solidFill>
              </a:rPr>
              <a:t>  to…</a:t>
            </a:r>
            <a:r>
              <a:rPr lang="en-US" altLang="en-US" sz="1200" b="1" dirty="0">
                <a:solidFill>
                  <a:schemeClr val="bg1">
                    <a:lumMod val="65000"/>
                  </a:schemeClr>
                </a:solidFill>
              </a:rPr>
              <a:t>open </a:t>
            </a:r>
            <a:r>
              <a:rPr lang="en-US" altLang="en-US" sz="1200" dirty="0">
                <a:solidFill>
                  <a:schemeClr val="bg1">
                    <a:lumMod val="65000"/>
                  </a:schemeClr>
                </a:solidFill>
              </a:rPr>
              <a:t>and</a:t>
            </a:r>
            <a:r>
              <a:rPr lang="en-US" altLang="en-US" sz="1200" b="1" dirty="0">
                <a:solidFill>
                  <a:schemeClr val="bg1">
                    <a:lumMod val="65000"/>
                  </a:schemeClr>
                </a:solidFill>
              </a:rPr>
              <a:t> close</a:t>
            </a:r>
            <a:r>
              <a:rPr lang="en-US" altLang="en-US" sz="1200" dirty="0">
                <a:solidFill>
                  <a:schemeClr val="bg1">
                    <a:lumMod val="65000"/>
                  </a:schemeClr>
                </a:solidFill>
              </a:rPr>
              <a:t> (like its namesake,  </a:t>
            </a:r>
          </a:p>
          <a:p>
            <a:pPr eaLnBrk="1" hangingPunct="1">
              <a:spcBef>
                <a:spcPct val="0"/>
              </a:spcBef>
              <a:buClrTx/>
              <a:buSzTx/>
              <a:buFontTx/>
              <a:buNone/>
            </a:pPr>
            <a:r>
              <a:rPr lang="en-US" altLang="en-US" sz="1200" dirty="0">
                <a:solidFill>
                  <a:schemeClr val="bg1">
                    <a:lumMod val="65000"/>
                  </a:schemeClr>
                </a:solidFill>
              </a:rPr>
              <a:t>  the morning-glory flower)</a:t>
            </a:r>
          </a:p>
          <a:p>
            <a:pPr eaLnBrk="1" hangingPunct="1">
              <a:spcBef>
                <a:spcPct val="0"/>
              </a:spcBef>
              <a:buClrTx/>
              <a:buSzTx/>
              <a:buFontTx/>
              <a:buNone/>
            </a:pPr>
            <a:r>
              <a:rPr lang="en-US" altLang="en-US" sz="1200" dirty="0">
                <a:solidFill>
                  <a:schemeClr val="bg1">
                    <a:lumMod val="65000"/>
                  </a:schemeClr>
                </a:solidFill>
              </a:rPr>
              <a:t>--VA usually…</a:t>
            </a:r>
            <a:r>
              <a:rPr lang="en-US" altLang="en-US" sz="1200" b="1" dirty="0">
                <a:solidFill>
                  <a:schemeClr val="bg1">
                    <a:lumMod val="65000"/>
                  </a:schemeClr>
                </a:solidFill>
              </a:rPr>
              <a:t>20/200</a:t>
            </a:r>
            <a:r>
              <a:rPr lang="en-US" altLang="en-US" sz="1200" dirty="0">
                <a:solidFill>
                  <a:schemeClr val="bg1">
                    <a:lumMod val="65000"/>
                  </a:schemeClr>
                </a:solidFill>
              </a:rPr>
              <a:t>, but can be…</a:t>
            </a:r>
          </a:p>
          <a:p>
            <a:pPr eaLnBrk="1" hangingPunct="1">
              <a:spcBef>
                <a:spcPct val="0"/>
              </a:spcBef>
              <a:buClrTx/>
              <a:buSzTx/>
              <a:buFontTx/>
              <a:buNone/>
            </a:pPr>
            <a:r>
              <a:rPr lang="en-US" altLang="en-US" sz="1200" dirty="0">
                <a:solidFill>
                  <a:schemeClr val="bg1">
                    <a:lumMod val="65000"/>
                  </a:schemeClr>
                </a:solidFill>
              </a:rPr>
              <a:t>   </a:t>
            </a:r>
            <a:r>
              <a:rPr lang="en-US" altLang="en-US" sz="1200" b="1" dirty="0">
                <a:solidFill>
                  <a:schemeClr val="bg1">
                    <a:lumMod val="65000"/>
                  </a:schemeClr>
                </a:solidFill>
              </a:rPr>
              <a:t>20/20&lt;-&gt;NLP</a:t>
            </a:r>
          </a:p>
          <a:p>
            <a:pPr eaLnBrk="1" hangingPunct="1">
              <a:spcBef>
                <a:spcPct val="0"/>
              </a:spcBef>
              <a:buClrTx/>
              <a:buSzTx/>
              <a:buFontTx/>
              <a:buNone/>
            </a:pPr>
            <a:r>
              <a:rPr lang="en-US" altLang="en-US" sz="1200" dirty="0">
                <a:solidFill>
                  <a:schemeClr val="bg1">
                    <a:lumMod val="65000"/>
                  </a:schemeClr>
                </a:solidFill>
              </a:rPr>
              <a:t>--1/3 develop…</a:t>
            </a:r>
            <a:r>
              <a:rPr lang="en-US" altLang="en-US" sz="1200" b="1" dirty="0">
                <a:solidFill>
                  <a:schemeClr val="bg1">
                    <a:lumMod val="65000"/>
                  </a:schemeClr>
                </a:solidFill>
              </a:rPr>
              <a:t>serous RD</a:t>
            </a:r>
          </a:p>
        </p:txBody>
      </p:sp>
      <p:sp>
        <p:nvSpPr>
          <p:cNvPr id="66569" name="Text Box 10">
            <a:extLst>
              <a:ext uri="{FF2B5EF4-FFF2-40B4-BE49-F238E27FC236}">
                <a16:creationId xmlns:a16="http://schemas.microsoft.com/office/drawing/2014/main" id="{216029D3-73B1-47CA-B182-236FAACD0101}"/>
              </a:ext>
            </a:extLst>
          </p:cNvPr>
          <p:cNvSpPr txBox="1">
            <a:spLocks noChangeArrowheads="1"/>
          </p:cNvSpPr>
          <p:nvPr/>
        </p:nvSpPr>
        <p:spPr bwMode="auto">
          <a:xfrm>
            <a:off x="5410200" y="1687513"/>
            <a:ext cx="3640740" cy="677108"/>
          </a:xfrm>
          <a:prstGeom prst="rect">
            <a:avLst/>
          </a:prstGeom>
          <a:solidFill>
            <a:srgbClr val="FFFF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solidFill>
                  <a:schemeClr val="bg1">
                    <a:lumMod val="65000"/>
                  </a:schemeClr>
                </a:solidFill>
              </a:rPr>
              <a:t>Megalopapilla</a:t>
            </a:r>
          </a:p>
          <a:p>
            <a:pPr eaLnBrk="1" hangingPunct="1">
              <a:spcBef>
                <a:spcPct val="0"/>
              </a:spcBef>
              <a:buClrTx/>
              <a:buSzTx/>
              <a:buFontTx/>
              <a:buNone/>
            </a:pPr>
            <a:r>
              <a:rPr lang="en-US" altLang="en-US" sz="1200">
                <a:solidFill>
                  <a:schemeClr val="bg1">
                    <a:lumMod val="65000"/>
                  </a:schemeClr>
                </a:solidFill>
              </a:rPr>
              <a:t>1) Abnormally large diameter of…</a:t>
            </a:r>
            <a:r>
              <a:rPr lang="en-US" altLang="en-US" sz="1200" b="1">
                <a:solidFill>
                  <a:schemeClr val="bg1">
                    <a:lumMod val="65000"/>
                  </a:schemeClr>
                </a:solidFill>
              </a:rPr>
              <a:t>disc </a:t>
            </a:r>
            <a:r>
              <a:rPr lang="en-US" altLang="en-US" sz="1200">
                <a:solidFill>
                  <a:schemeClr val="bg1">
                    <a:lumMod val="65000"/>
                  </a:schemeClr>
                </a:solidFill>
              </a:rPr>
              <a:t>and</a:t>
            </a:r>
            <a:r>
              <a:rPr lang="en-US" altLang="en-US" sz="1200" b="1">
                <a:solidFill>
                  <a:schemeClr val="bg1">
                    <a:lumMod val="65000"/>
                  </a:schemeClr>
                </a:solidFill>
              </a:rPr>
              <a:t> cup</a:t>
            </a:r>
          </a:p>
          <a:p>
            <a:pPr eaLnBrk="1" hangingPunct="1">
              <a:spcBef>
                <a:spcPct val="0"/>
              </a:spcBef>
              <a:buClrTx/>
              <a:buSzTx/>
              <a:buFontTx/>
              <a:buNone/>
            </a:pPr>
            <a:r>
              <a:rPr lang="en-US" altLang="en-US" sz="1200">
                <a:solidFill>
                  <a:schemeClr val="bg1">
                    <a:lumMod val="65000"/>
                  </a:schemeClr>
                </a:solidFill>
              </a:rPr>
              <a:t>2) VF testing may reveal an…</a:t>
            </a:r>
            <a:r>
              <a:rPr lang="en-US" altLang="en-US" sz="1200" b="1">
                <a:solidFill>
                  <a:schemeClr val="bg1">
                    <a:lumMod val="65000"/>
                  </a:schemeClr>
                </a:solidFill>
              </a:rPr>
              <a:t>enlarged blind spot</a:t>
            </a:r>
          </a:p>
        </p:txBody>
      </p:sp>
      <p:sp>
        <p:nvSpPr>
          <p:cNvPr id="66570" name="Text Box 11">
            <a:extLst>
              <a:ext uri="{FF2B5EF4-FFF2-40B4-BE49-F238E27FC236}">
                <a16:creationId xmlns:a16="http://schemas.microsoft.com/office/drawing/2014/main" id="{4B4AC5E2-0CEA-40CC-AFBE-FFAEB38B49C9}"/>
              </a:ext>
            </a:extLst>
          </p:cNvPr>
          <p:cNvSpPr txBox="1">
            <a:spLocks noChangeArrowheads="1"/>
          </p:cNvSpPr>
          <p:nvPr/>
        </p:nvSpPr>
        <p:spPr bwMode="auto">
          <a:xfrm>
            <a:off x="4648200" y="2576513"/>
            <a:ext cx="3522663" cy="862012"/>
          </a:xfrm>
          <a:prstGeom prst="rect">
            <a:avLst/>
          </a:prstGeom>
          <a:solidFill>
            <a:srgbClr val="FFC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solidFill>
                  <a:schemeClr val="bg1">
                    <a:lumMod val="65000"/>
                  </a:schemeClr>
                </a:solidFill>
              </a:rPr>
              <a:t>Myelinated RNFL</a:t>
            </a:r>
          </a:p>
          <a:p>
            <a:pPr eaLnBrk="1" hangingPunct="1">
              <a:spcBef>
                <a:spcPct val="0"/>
              </a:spcBef>
              <a:buClrTx/>
              <a:buSzTx/>
              <a:buFontTx/>
              <a:buNone/>
            </a:pPr>
            <a:r>
              <a:rPr lang="en-US" altLang="en-US" sz="1200">
                <a:solidFill>
                  <a:schemeClr val="bg1">
                    <a:lumMod val="65000"/>
                  </a:schemeClr>
                </a:solidFill>
              </a:rPr>
              <a:t>1) Myelin normally ends at the…</a:t>
            </a:r>
            <a:r>
              <a:rPr lang="en-US" altLang="en-US" sz="1200" b="1">
                <a:solidFill>
                  <a:schemeClr val="bg1">
                    <a:lumMod val="65000"/>
                  </a:schemeClr>
                </a:solidFill>
              </a:rPr>
              <a:t>lamina cribrosa</a:t>
            </a:r>
          </a:p>
          <a:p>
            <a:pPr eaLnBrk="1" hangingPunct="1">
              <a:spcBef>
                <a:spcPct val="0"/>
              </a:spcBef>
              <a:buClrTx/>
              <a:buSzTx/>
              <a:buFontTx/>
              <a:buNone/>
            </a:pPr>
            <a:r>
              <a:rPr lang="en-US" altLang="en-US" sz="1200">
                <a:solidFill>
                  <a:schemeClr val="bg1">
                    <a:lumMod val="65000"/>
                  </a:schemeClr>
                </a:solidFill>
              </a:rPr>
              <a:t>2) Can be…</a:t>
            </a:r>
            <a:r>
              <a:rPr lang="en-US" altLang="en-US" sz="1200" b="1">
                <a:solidFill>
                  <a:schemeClr val="bg1">
                    <a:lumMod val="65000"/>
                  </a:schemeClr>
                </a:solidFill>
              </a:rPr>
              <a:t>patchy</a:t>
            </a:r>
            <a:r>
              <a:rPr lang="en-US" altLang="en-US" sz="1200">
                <a:solidFill>
                  <a:schemeClr val="bg1">
                    <a:lumMod val="65000"/>
                  </a:schemeClr>
                </a:solidFill>
              </a:rPr>
              <a:t> and </a:t>
            </a:r>
            <a:r>
              <a:rPr lang="en-US" altLang="en-US" sz="1200" b="1">
                <a:solidFill>
                  <a:schemeClr val="bg1">
                    <a:lumMod val="65000"/>
                  </a:schemeClr>
                </a:solidFill>
              </a:rPr>
              <a:t>discontinuous</a:t>
            </a:r>
          </a:p>
          <a:p>
            <a:pPr eaLnBrk="1" hangingPunct="1">
              <a:spcBef>
                <a:spcPct val="0"/>
              </a:spcBef>
              <a:buClrTx/>
              <a:buSzTx/>
              <a:buFontTx/>
              <a:buNone/>
            </a:pPr>
            <a:r>
              <a:rPr lang="en-US" altLang="en-US" sz="1200">
                <a:solidFill>
                  <a:schemeClr val="bg1">
                    <a:lumMod val="65000"/>
                  </a:schemeClr>
                </a:solidFill>
              </a:rPr>
              <a:t>3) Corresponding VF has an…</a:t>
            </a:r>
            <a:r>
              <a:rPr lang="en-US" altLang="en-US" sz="1200" b="1">
                <a:solidFill>
                  <a:schemeClr val="bg1">
                    <a:lumMod val="65000"/>
                  </a:schemeClr>
                </a:solidFill>
              </a:rPr>
              <a:t>absolute</a:t>
            </a:r>
            <a:r>
              <a:rPr lang="en-US" altLang="en-US" sz="1200">
                <a:solidFill>
                  <a:schemeClr val="bg1">
                    <a:lumMod val="65000"/>
                  </a:schemeClr>
                </a:solidFill>
              </a:rPr>
              <a:t> scotoma</a:t>
            </a:r>
          </a:p>
        </p:txBody>
      </p:sp>
      <p:sp>
        <p:nvSpPr>
          <p:cNvPr id="66571" name="Text Box 12">
            <a:extLst>
              <a:ext uri="{FF2B5EF4-FFF2-40B4-BE49-F238E27FC236}">
                <a16:creationId xmlns:a16="http://schemas.microsoft.com/office/drawing/2014/main" id="{5643820D-D1F5-4FA8-899B-B1F8D3C78752}"/>
              </a:ext>
            </a:extLst>
          </p:cNvPr>
          <p:cNvSpPr txBox="1">
            <a:spLocks noChangeArrowheads="1"/>
          </p:cNvSpPr>
          <p:nvPr/>
        </p:nvSpPr>
        <p:spPr bwMode="auto">
          <a:xfrm>
            <a:off x="5257800" y="3760788"/>
            <a:ext cx="3424238" cy="1231900"/>
          </a:xfrm>
          <a:prstGeom prst="rect">
            <a:avLst/>
          </a:prstGeom>
          <a:solidFill>
            <a:srgbClr val="CCFF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dirty="0">
                <a:solidFill>
                  <a:schemeClr val="bg1">
                    <a:lumMod val="65000"/>
                  </a:schemeClr>
                </a:solidFill>
              </a:rPr>
              <a:t>Optic Nerve Hypoplasia</a:t>
            </a:r>
          </a:p>
          <a:p>
            <a:pPr eaLnBrk="1" hangingPunct="1">
              <a:spcBef>
                <a:spcPct val="0"/>
              </a:spcBef>
              <a:buClrTx/>
              <a:buSzTx/>
              <a:buFontTx/>
              <a:buNone/>
            </a:pPr>
            <a:r>
              <a:rPr lang="en-US" altLang="en-US" sz="1200" dirty="0">
                <a:solidFill>
                  <a:schemeClr val="bg1">
                    <a:lumMod val="65000"/>
                  </a:schemeClr>
                </a:solidFill>
              </a:rPr>
              <a:t>1) Abnormally low</a:t>
            </a:r>
            <a:r>
              <a:rPr lang="en-US" altLang="en-US" sz="1200" b="1" dirty="0">
                <a:solidFill>
                  <a:schemeClr val="bg1">
                    <a:lumMod val="65000"/>
                  </a:schemeClr>
                </a:solidFill>
              </a:rPr>
              <a:t> </a:t>
            </a:r>
            <a:r>
              <a:rPr lang="en-US" altLang="en-US" sz="1200" dirty="0">
                <a:solidFill>
                  <a:schemeClr val="bg1">
                    <a:lumMod val="65000"/>
                  </a:schemeClr>
                </a:solidFill>
              </a:rPr>
              <a:t>number of…</a:t>
            </a:r>
            <a:r>
              <a:rPr lang="en-US" altLang="en-US" sz="1200" b="1" dirty="0">
                <a:solidFill>
                  <a:schemeClr val="bg1">
                    <a:lumMod val="65000"/>
                  </a:schemeClr>
                </a:solidFill>
              </a:rPr>
              <a:t>axons</a:t>
            </a:r>
          </a:p>
          <a:p>
            <a:pPr eaLnBrk="1" hangingPunct="1">
              <a:spcBef>
                <a:spcPct val="0"/>
              </a:spcBef>
              <a:buClrTx/>
              <a:buSzTx/>
              <a:buFontTx/>
              <a:buNone/>
            </a:pPr>
            <a:r>
              <a:rPr lang="en-US" altLang="en-US" sz="1200" dirty="0">
                <a:solidFill>
                  <a:schemeClr val="bg1">
                    <a:lumMod val="65000"/>
                  </a:schemeClr>
                </a:solidFill>
              </a:rPr>
              <a:t>2) DFE: Small pale disc with…</a:t>
            </a:r>
            <a:r>
              <a:rPr lang="en-US" altLang="en-US" sz="1200" b="1" dirty="0">
                <a:solidFill>
                  <a:schemeClr val="bg1">
                    <a:lumMod val="65000"/>
                  </a:schemeClr>
                </a:solidFill>
              </a:rPr>
              <a:t>double ring </a:t>
            </a:r>
            <a:r>
              <a:rPr lang="en-US" altLang="en-US" sz="1200" dirty="0">
                <a:solidFill>
                  <a:schemeClr val="bg1">
                    <a:lumMod val="65000"/>
                  </a:schemeClr>
                </a:solidFill>
              </a:rPr>
              <a:t>sign</a:t>
            </a:r>
          </a:p>
          <a:p>
            <a:pPr eaLnBrk="1" hangingPunct="1">
              <a:spcBef>
                <a:spcPct val="0"/>
              </a:spcBef>
              <a:buClrTx/>
              <a:buSzTx/>
              <a:buFontTx/>
              <a:buNone/>
            </a:pPr>
            <a:r>
              <a:rPr lang="en-US" altLang="en-US" sz="1200" dirty="0">
                <a:solidFill>
                  <a:schemeClr val="bg1">
                    <a:lumMod val="65000"/>
                  </a:schemeClr>
                </a:solidFill>
              </a:rPr>
              <a:t>3) VA…</a:t>
            </a:r>
            <a:r>
              <a:rPr lang="en-US" altLang="en-US" sz="1200" b="1" dirty="0">
                <a:solidFill>
                  <a:schemeClr val="bg1">
                    <a:lumMod val="65000"/>
                  </a:schemeClr>
                </a:solidFill>
              </a:rPr>
              <a:t>20/15&lt;-&gt;NLP</a:t>
            </a:r>
          </a:p>
          <a:p>
            <a:pPr eaLnBrk="1" hangingPunct="1">
              <a:spcBef>
                <a:spcPct val="0"/>
              </a:spcBef>
              <a:buClrTx/>
              <a:buSzTx/>
              <a:buFontTx/>
              <a:buNone/>
            </a:pPr>
            <a:r>
              <a:rPr lang="en-US" altLang="en-US" sz="1200" dirty="0">
                <a:solidFill>
                  <a:schemeClr val="bg1">
                    <a:lumMod val="65000"/>
                  </a:schemeClr>
                </a:solidFill>
              </a:rPr>
              <a:t>4) VF defects…</a:t>
            </a:r>
            <a:r>
              <a:rPr lang="en-US" altLang="en-US" sz="1200" b="1" dirty="0">
                <a:solidFill>
                  <a:schemeClr val="bg1">
                    <a:lumMod val="65000"/>
                  </a:schemeClr>
                </a:solidFill>
              </a:rPr>
              <a:t>invariably present</a:t>
            </a:r>
          </a:p>
          <a:p>
            <a:pPr eaLnBrk="1" hangingPunct="1">
              <a:spcBef>
                <a:spcPct val="0"/>
              </a:spcBef>
              <a:buClrTx/>
              <a:buSzTx/>
              <a:buFontTx/>
              <a:buNone/>
            </a:pPr>
            <a:r>
              <a:rPr lang="en-US" altLang="en-US" sz="1200" dirty="0">
                <a:solidFill>
                  <a:schemeClr val="bg1">
                    <a:lumMod val="65000"/>
                  </a:schemeClr>
                </a:solidFill>
              </a:rPr>
              <a:t>5) Remember the…</a:t>
            </a:r>
            <a:r>
              <a:rPr lang="en-US" altLang="en-US" sz="1200" b="1" dirty="0">
                <a:solidFill>
                  <a:schemeClr val="bg1">
                    <a:lumMod val="65000"/>
                  </a:schemeClr>
                </a:solidFill>
              </a:rPr>
              <a:t>4 D’s</a:t>
            </a:r>
            <a:r>
              <a:rPr lang="en-US" altLang="en-US" sz="1200" dirty="0">
                <a:solidFill>
                  <a:schemeClr val="bg1">
                    <a:lumMod val="65000"/>
                  </a:schemeClr>
                </a:solidFill>
              </a:rPr>
              <a:t> </a:t>
            </a:r>
          </a:p>
        </p:txBody>
      </p:sp>
      <p:sp>
        <p:nvSpPr>
          <p:cNvPr id="66572" name="Text Box 13">
            <a:extLst>
              <a:ext uri="{FF2B5EF4-FFF2-40B4-BE49-F238E27FC236}">
                <a16:creationId xmlns:a16="http://schemas.microsoft.com/office/drawing/2014/main" id="{E38F67E5-E389-424D-85A2-04701E685FEF}"/>
              </a:ext>
            </a:extLst>
          </p:cNvPr>
          <p:cNvSpPr txBox="1">
            <a:spLocks noChangeArrowheads="1"/>
          </p:cNvSpPr>
          <p:nvPr/>
        </p:nvSpPr>
        <p:spPr bwMode="auto">
          <a:xfrm>
            <a:off x="4800600" y="5257800"/>
            <a:ext cx="4294188" cy="1230313"/>
          </a:xfrm>
          <a:prstGeom prst="rect">
            <a:avLst/>
          </a:prstGeom>
          <a:solidFill>
            <a:srgbClr val="FFCC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dirty="0"/>
              <a:t>Tilted-Disc Syndrome</a:t>
            </a:r>
            <a:r>
              <a:rPr lang="en-US" altLang="en-US" sz="1400" dirty="0">
                <a:solidFill>
                  <a:srgbClr val="0000FF"/>
                </a:solidFill>
              </a:rPr>
              <a:t> </a:t>
            </a:r>
            <a:r>
              <a:rPr lang="en-US" altLang="en-US" sz="1400" dirty="0">
                <a:solidFill>
                  <a:schemeClr val="bg1">
                    <a:lumMod val="65000"/>
                  </a:schemeClr>
                </a:solidFill>
                <a:latin typeface="Segoe Script" panose="030B0504020000000003" pitchFamily="66" charset="0"/>
              </a:rPr>
              <a:t>aka…</a:t>
            </a:r>
            <a:r>
              <a:rPr lang="en-US" altLang="en-US" sz="1400" dirty="0" err="1">
                <a:solidFill>
                  <a:schemeClr val="bg1">
                    <a:lumMod val="65000"/>
                  </a:schemeClr>
                </a:solidFill>
                <a:latin typeface="Segoe Script" panose="030B0504020000000003" pitchFamily="66" charset="0"/>
              </a:rPr>
              <a:t>Fuch’s</a:t>
            </a:r>
            <a:r>
              <a:rPr lang="en-US" altLang="en-US" sz="1400" dirty="0">
                <a:solidFill>
                  <a:schemeClr val="bg1">
                    <a:lumMod val="65000"/>
                  </a:schemeClr>
                </a:solidFill>
                <a:latin typeface="Segoe Script" panose="030B0504020000000003" pitchFamily="66" charset="0"/>
              </a:rPr>
              <a:t> Coloboma</a:t>
            </a:r>
            <a:endParaRPr lang="en-US" altLang="en-US" sz="1400" b="1" dirty="0">
              <a:solidFill>
                <a:schemeClr val="bg1">
                  <a:lumMod val="65000"/>
                </a:schemeClr>
              </a:solidFill>
            </a:endParaRPr>
          </a:p>
          <a:p>
            <a:pPr eaLnBrk="1" hangingPunct="1">
              <a:spcBef>
                <a:spcPct val="0"/>
              </a:spcBef>
              <a:buClrTx/>
              <a:buSzTx/>
              <a:buFontTx/>
              <a:buNone/>
            </a:pPr>
            <a:r>
              <a:rPr lang="en-US" altLang="en-US" sz="1200" dirty="0">
                <a:solidFill>
                  <a:schemeClr val="bg1">
                    <a:lumMod val="65000"/>
                  </a:schemeClr>
                </a:solidFill>
              </a:rPr>
              <a:t>1) Superior pole appears…</a:t>
            </a:r>
            <a:r>
              <a:rPr lang="en-US" altLang="en-US" sz="1200" b="1" dirty="0">
                <a:solidFill>
                  <a:schemeClr val="bg1">
                    <a:lumMod val="65000"/>
                  </a:schemeClr>
                </a:solidFill>
              </a:rPr>
              <a:t>elevated</a:t>
            </a:r>
            <a:r>
              <a:rPr lang="en-US" altLang="en-US" sz="1200" dirty="0">
                <a:solidFill>
                  <a:schemeClr val="bg1">
                    <a:lumMod val="65000"/>
                  </a:schemeClr>
                </a:solidFill>
              </a:rPr>
              <a:t>, inferior…</a:t>
            </a:r>
            <a:r>
              <a:rPr lang="en-US" altLang="en-US" sz="1200" b="1" dirty="0">
                <a:solidFill>
                  <a:schemeClr val="bg1">
                    <a:lumMod val="65000"/>
                  </a:schemeClr>
                </a:solidFill>
              </a:rPr>
              <a:t>recessed</a:t>
            </a:r>
          </a:p>
          <a:p>
            <a:pPr eaLnBrk="1" hangingPunct="1">
              <a:spcBef>
                <a:spcPct val="0"/>
              </a:spcBef>
              <a:buClrTx/>
              <a:buSzTx/>
              <a:buFontTx/>
              <a:buNone/>
            </a:pPr>
            <a:r>
              <a:rPr lang="en-US" altLang="en-US" sz="1200" dirty="0">
                <a:solidFill>
                  <a:schemeClr val="bg1">
                    <a:lumMod val="65000"/>
                  </a:schemeClr>
                </a:solidFill>
              </a:rPr>
              <a:t>2) Associated with…</a:t>
            </a:r>
            <a:r>
              <a:rPr lang="en-US" altLang="en-US" sz="1200" b="1" dirty="0">
                <a:solidFill>
                  <a:schemeClr val="bg1">
                    <a:lumMod val="65000"/>
                  </a:schemeClr>
                </a:solidFill>
              </a:rPr>
              <a:t>situs inversus</a:t>
            </a:r>
            <a:r>
              <a:rPr lang="en-US" altLang="en-US" sz="1200" dirty="0">
                <a:solidFill>
                  <a:schemeClr val="bg1">
                    <a:lumMod val="65000"/>
                  </a:schemeClr>
                </a:solidFill>
              </a:rPr>
              <a:t> of retinal vessels</a:t>
            </a:r>
          </a:p>
          <a:p>
            <a:pPr eaLnBrk="1" hangingPunct="1">
              <a:spcBef>
                <a:spcPct val="0"/>
              </a:spcBef>
              <a:buClrTx/>
              <a:buSzTx/>
              <a:buFontTx/>
              <a:buNone/>
            </a:pPr>
            <a:r>
              <a:rPr lang="en-US" altLang="en-US" sz="1200" dirty="0">
                <a:solidFill>
                  <a:schemeClr val="bg1">
                    <a:lumMod val="65000"/>
                  </a:schemeClr>
                </a:solidFill>
              </a:rPr>
              <a:t>3) Fundus abnormality produces…</a:t>
            </a:r>
            <a:r>
              <a:rPr lang="en-US" altLang="en-US" sz="1200" b="1" dirty="0">
                <a:solidFill>
                  <a:schemeClr val="bg1">
                    <a:lumMod val="65000"/>
                  </a:schemeClr>
                </a:solidFill>
              </a:rPr>
              <a:t>myopic astigmatism</a:t>
            </a:r>
          </a:p>
          <a:p>
            <a:pPr eaLnBrk="1" hangingPunct="1">
              <a:spcBef>
                <a:spcPct val="0"/>
              </a:spcBef>
              <a:buClrTx/>
              <a:buSzTx/>
              <a:buFontTx/>
              <a:buNone/>
            </a:pPr>
            <a:r>
              <a:rPr lang="en-US" altLang="en-US" sz="1200" dirty="0">
                <a:solidFill>
                  <a:schemeClr val="bg1">
                    <a:lumMod val="65000"/>
                  </a:schemeClr>
                </a:solidFill>
              </a:rPr>
              <a:t>4) VF testing reveals…</a:t>
            </a:r>
            <a:r>
              <a:rPr lang="en-US" altLang="en-US" sz="1200" b="1" dirty="0">
                <a:solidFill>
                  <a:srgbClr val="0000FF"/>
                </a:solidFill>
              </a:rPr>
              <a:t>bitemporal loss</a:t>
            </a:r>
            <a:r>
              <a:rPr lang="en-US" altLang="en-US" sz="1200" dirty="0">
                <a:solidFill>
                  <a:srgbClr val="0000FF"/>
                </a:solidFill>
              </a:rPr>
              <a:t> </a:t>
            </a:r>
            <a:r>
              <a:rPr lang="en-US" altLang="en-US" sz="1200" dirty="0">
                <a:solidFill>
                  <a:schemeClr val="bg1">
                    <a:lumMod val="65000"/>
                  </a:schemeClr>
                </a:solidFill>
              </a:rPr>
              <a:t>that doesn’t</a:t>
            </a:r>
          </a:p>
          <a:p>
            <a:pPr eaLnBrk="1" hangingPunct="1">
              <a:spcBef>
                <a:spcPct val="0"/>
              </a:spcBef>
              <a:buClrTx/>
              <a:buSzTx/>
              <a:buFontTx/>
              <a:buNone/>
            </a:pPr>
            <a:r>
              <a:rPr lang="en-US" altLang="en-US" sz="1200" dirty="0">
                <a:solidFill>
                  <a:schemeClr val="bg1">
                    <a:lumMod val="65000"/>
                  </a:schemeClr>
                </a:solidFill>
              </a:rPr>
              <a:t>   respect the vertical, and may resolve with…</a:t>
            </a:r>
            <a:r>
              <a:rPr lang="en-US" altLang="en-US" sz="1200" b="1" dirty="0">
                <a:solidFill>
                  <a:schemeClr val="bg1">
                    <a:lumMod val="65000"/>
                  </a:schemeClr>
                </a:solidFill>
              </a:rPr>
              <a:t>refraction</a:t>
            </a:r>
          </a:p>
        </p:txBody>
      </p:sp>
      <p:sp>
        <p:nvSpPr>
          <p:cNvPr id="66573" name="Rectangle 14">
            <a:extLst>
              <a:ext uri="{FF2B5EF4-FFF2-40B4-BE49-F238E27FC236}">
                <a16:creationId xmlns:a16="http://schemas.microsoft.com/office/drawing/2014/main" id="{F285696A-57E2-45EC-8B53-8FFFA3A04321}"/>
              </a:ext>
            </a:extLst>
          </p:cNvPr>
          <p:cNvSpPr>
            <a:spLocks noChangeArrowheads="1"/>
          </p:cNvSpPr>
          <p:nvPr/>
        </p:nvSpPr>
        <p:spPr bwMode="auto">
          <a:xfrm>
            <a:off x="457200" y="122238"/>
            <a:ext cx="7543800" cy="8683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b"/>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ct val="85000"/>
              </a:lnSpc>
              <a:spcBef>
                <a:spcPct val="0"/>
              </a:spcBef>
              <a:buClrTx/>
              <a:buSzTx/>
              <a:buFontTx/>
              <a:buNone/>
            </a:pPr>
            <a:r>
              <a:rPr lang="en-US" altLang="en-US" sz="3200" b="1" dirty="0">
                <a:solidFill>
                  <a:schemeClr val="tx2"/>
                </a:solidFill>
              </a:rPr>
              <a:t>Developmental Abnormalities of the Optic Nerve Head</a:t>
            </a:r>
            <a:endParaRPr lang="en-US" altLang="en-US" sz="3200" dirty="0">
              <a:solidFill>
                <a:schemeClr val="tx2"/>
              </a:solidFill>
            </a:endParaRPr>
          </a:p>
        </p:txBody>
      </p:sp>
      <p:sp>
        <p:nvSpPr>
          <p:cNvPr id="66574" name="Slide Number Placeholder 1">
            <a:extLst>
              <a:ext uri="{FF2B5EF4-FFF2-40B4-BE49-F238E27FC236}">
                <a16:creationId xmlns:a16="http://schemas.microsoft.com/office/drawing/2014/main" id="{04C402A9-8FE1-41F8-B8FD-C8B6D877C3F0}"/>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286D2FA3-C121-4BBB-98D0-45A7FDA1C4EF}" type="slidenum">
              <a:rPr lang="en-US" altLang="en-US" sz="1000"/>
              <a:pPr>
                <a:spcBef>
                  <a:spcPct val="0"/>
                </a:spcBef>
                <a:buClrTx/>
                <a:buSzTx/>
                <a:buFontTx/>
                <a:buNone/>
              </a:pPr>
              <a:t>214</a:t>
            </a:fld>
            <a:endParaRPr lang="en-US" altLang="en-US" sz="1000"/>
          </a:p>
        </p:txBody>
      </p:sp>
      <p:sp>
        <p:nvSpPr>
          <p:cNvPr id="66575" name="Line 12">
            <a:extLst>
              <a:ext uri="{FF2B5EF4-FFF2-40B4-BE49-F238E27FC236}">
                <a16:creationId xmlns:a16="http://schemas.microsoft.com/office/drawing/2014/main" id="{80B50ABA-1EEE-43E4-8CAC-FE3345262FA7}"/>
              </a:ext>
            </a:extLst>
          </p:cNvPr>
          <p:cNvSpPr>
            <a:spLocks noChangeShapeType="1"/>
          </p:cNvSpPr>
          <p:nvPr/>
        </p:nvSpPr>
        <p:spPr bwMode="auto">
          <a:xfrm>
            <a:off x="3124200" y="2057400"/>
            <a:ext cx="381000" cy="22098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 name="TextBox 2">
            <a:extLst>
              <a:ext uri="{FF2B5EF4-FFF2-40B4-BE49-F238E27FC236}">
                <a16:creationId xmlns:a16="http://schemas.microsoft.com/office/drawing/2014/main" id="{FA9B4959-2DFD-4F7D-AAC1-5755588C409C}"/>
              </a:ext>
            </a:extLst>
          </p:cNvPr>
          <p:cNvSpPr txBox="1"/>
          <p:nvPr/>
        </p:nvSpPr>
        <p:spPr>
          <a:xfrm>
            <a:off x="3313028" y="5690008"/>
            <a:ext cx="3017313" cy="738664"/>
          </a:xfrm>
          <a:prstGeom prst="rect">
            <a:avLst/>
          </a:prstGeom>
          <a:solidFill>
            <a:schemeClr val="accent1">
              <a:lumMod val="75000"/>
            </a:schemeClr>
          </a:solidFill>
        </p:spPr>
        <p:txBody>
          <a:bodyPr wrap="square" rtlCol="0">
            <a:spAutoFit/>
          </a:bodyPr>
          <a:lstStyle/>
          <a:p>
            <a:r>
              <a:rPr lang="en-US" sz="1400" i="1" dirty="0">
                <a:solidFill>
                  <a:schemeClr val="bg1"/>
                </a:solidFill>
              </a:rPr>
              <a:t>Does the VF defect tend to involve the superior field, or the inferior?</a:t>
            </a:r>
          </a:p>
          <a:p>
            <a:r>
              <a:rPr lang="en-US" sz="1400" dirty="0">
                <a:solidFill>
                  <a:schemeClr val="accent1">
                    <a:lumMod val="75000"/>
                  </a:schemeClr>
                </a:solidFill>
              </a:rPr>
              <a:t>Superior</a:t>
            </a:r>
          </a:p>
        </p:txBody>
      </p:sp>
      <p:sp>
        <p:nvSpPr>
          <p:cNvPr id="2" name="Oval 1">
            <a:extLst>
              <a:ext uri="{FF2B5EF4-FFF2-40B4-BE49-F238E27FC236}">
                <a16:creationId xmlns:a16="http://schemas.microsoft.com/office/drawing/2014/main" id="{EDDA7060-F984-47A2-A30E-7DDFFC7D09C7}"/>
              </a:ext>
            </a:extLst>
          </p:cNvPr>
          <p:cNvSpPr/>
          <p:nvPr/>
        </p:nvSpPr>
        <p:spPr>
          <a:xfrm>
            <a:off x="6248401" y="5943600"/>
            <a:ext cx="1524000" cy="445255"/>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389904632"/>
      </p:ext>
    </p:extLst>
  </p:cSld>
  <p:clrMapOvr>
    <a:masterClrMapping/>
  </p:clrMapOvr>
</p:sld>
</file>

<file path=ppt/slides/slide2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562" name="Text Box 10">
            <a:extLst>
              <a:ext uri="{FF2B5EF4-FFF2-40B4-BE49-F238E27FC236}">
                <a16:creationId xmlns:a16="http://schemas.microsoft.com/office/drawing/2014/main" id="{E9896276-04B5-49A0-96C5-5033D1D64400}"/>
              </a:ext>
            </a:extLst>
          </p:cNvPr>
          <p:cNvSpPr txBox="1">
            <a:spLocks noChangeArrowheads="1"/>
          </p:cNvSpPr>
          <p:nvPr/>
        </p:nvSpPr>
        <p:spPr bwMode="auto">
          <a:xfrm>
            <a:off x="1371600" y="4267200"/>
            <a:ext cx="3057525" cy="2154238"/>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Morning-Glory Disc</a:t>
            </a:r>
          </a:p>
          <a:p>
            <a:pPr eaLnBrk="1" hangingPunct="1">
              <a:spcBef>
                <a:spcPct val="0"/>
              </a:spcBef>
              <a:buClrTx/>
              <a:buSzTx/>
              <a:buFontTx/>
              <a:buNone/>
            </a:pPr>
            <a:r>
              <a:rPr lang="en-US" altLang="en-US" sz="1200"/>
              <a:t>--DFE reveals:</a:t>
            </a:r>
          </a:p>
          <a:p>
            <a:pPr eaLnBrk="1" hangingPunct="1">
              <a:spcBef>
                <a:spcPct val="0"/>
              </a:spcBef>
              <a:buClrTx/>
              <a:buSzTx/>
              <a:buFontTx/>
              <a:buNone/>
            </a:pPr>
            <a:r>
              <a:rPr lang="en-US" altLang="en-US" sz="1200"/>
              <a:t>  1) A funnel-shaped…</a:t>
            </a:r>
            <a:r>
              <a:rPr lang="en-US" altLang="en-US" sz="1200" b="1">
                <a:solidFill>
                  <a:srgbClr val="0000FF"/>
                </a:solidFill>
              </a:rPr>
              <a:t>excavation</a:t>
            </a:r>
            <a:endParaRPr lang="en-US" altLang="en-US" sz="1200"/>
          </a:p>
          <a:p>
            <a:pPr eaLnBrk="1" hangingPunct="1">
              <a:spcBef>
                <a:spcPct val="0"/>
              </a:spcBef>
              <a:buClrTx/>
              <a:buSzTx/>
              <a:buFontTx/>
              <a:buNone/>
            </a:pPr>
            <a:r>
              <a:rPr lang="en-US" altLang="en-US" sz="1200"/>
              <a:t>  2) Number of vessels crossing the rim</a:t>
            </a:r>
          </a:p>
          <a:p>
            <a:pPr eaLnBrk="1" hangingPunct="1">
              <a:spcBef>
                <a:spcPct val="0"/>
              </a:spcBef>
              <a:buClrTx/>
              <a:buSzTx/>
              <a:buFontTx/>
              <a:buNone/>
            </a:pPr>
            <a:r>
              <a:rPr lang="en-US" altLang="en-US" sz="1200"/>
              <a:t>    seems abnormally…</a:t>
            </a:r>
            <a:r>
              <a:rPr lang="en-US" altLang="en-US" sz="1200" b="1">
                <a:solidFill>
                  <a:srgbClr val="0000FF"/>
                </a:solidFill>
              </a:rPr>
              <a:t>high</a:t>
            </a:r>
            <a:r>
              <a:rPr lang="en-US" altLang="en-US" sz="1200"/>
              <a:t> </a:t>
            </a:r>
            <a:endParaRPr lang="en-US" altLang="en-US" sz="1200" b="1">
              <a:solidFill>
                <a:srgbClr val="0000FF"/>
              </a:solidFill>
            </a:endParaRPr>
          </a:p>
          <a:p>
            <a:pPr eaLnBrk="1" hangingPunct="1">
              <a:spcBef>
                <a:spcPct val="0"/>
              </a:spcBef>
              <a:buClrTx/>
              <a:buSzTx/>
              <a:buFontTx/>
              <a:buNone/>
            </a:pPr>
            <a:r>
              <a:rPr lang="en-US" altLang="en-US" sz="1200"/>
              <a:t>--Tissue is…</a:t>
            </a:r>
            <a:r>
              <a:rPr lang="en-US" altLang="en-US" sz="1200" b="1">
                <a:solidFill>
                  <a:srgbClr val="0000FF"/>
                </a:solidFill>
              </a:rPr>
              <a:t>contractile</a:t>
            </a:r>
            <a:r>
              <a:rPr lang="en-US" altLang="en-US" sz="1200"/>
              <a:t>, so cup seems</a:t>
            </a:r>
          </a:p>
          <a:p>
            <a:pPr eaLnBrk="1" hangingPunct="1">
              <a:spcBef>
                <a:spcPct val="0"/>
              </a:spcBef>
              <a:buClrTx/>
              <a:buSzTx/>
              <a:buFontTx/>
              <a:buNone/>
            </a:pPr>
            <a:r>
              <a:rPr lang="en-US" altLang="en-US" sz="1200"/>
              <a:t>  to…</a:t>
            </a:r>
            <a:r>
              <a:rPr lang="en-US" altLang="en-US" sz="1200" b="1">
                <a:solidFill>
                  <a:srgbClr val="0000FF"/>
                </a:solidFill>
              </a:rPr>
              <a:t>open </a:t>
            </a:r>
            <a:r>
              <a:rPr lang="en-US" altLang="en-US" sz="1200">
                <a:solidFill>
                  <a:srgbClr val="0000FF"/>
                </a:solidFill>
              </a:rPr>
              <a:t>and</a:t>
            </a:r>
            <a:r>
              <a:rPr lang="en-US" altLang="en-US" sz="1200" b="1">
                <a:solidFill>
                  <a:srgbClr val="0000FF"/>
                </a:solidFill>
              </a:rPr>
              <a:t> close</a:t>
            </a:r>
            <a:r>
              <a:rPr lang="en-US" altLang="en-US" sz="1200"/>
              <a:t> (like its namesake,  </a:t>
            </a:r>
          </a:p>
          <a:p>
            <a:pPr eaLnBrk="1" hangingPunct="1">
              <a:spcBef>
                <a:spcPct val="0"/>
              </a:spcBef>
              <a:buClrTx/>
              <a:buSzTx/>
              <a:buFontTx/>
              <a:buNone/>
            </a:pPr>
            <a:r>
              <a:rPr lang="en-US" altLang="en-US" sz="1200"/>
              <a:t>  the morning-glory flower)</a:t>
            </a:r>
          </a:p>
          <a:p>
            <a:pPr eaLnBrk="1" hangingPunct="1">
              <a:spcBef>
                <a:spcPct val="0"/>
              </a:spcBef>
              <a:buClrTx/>
              <a:buSzTx/>
              <a:buFontTx/>
              <a:buNone/>
            </a:pPr>
            <a:r>
              <a:rPr lang="en-US" altLang="en-US" sz="1200"/>
              <a:t>--VA usually…</a:t>
            </a:r>
            <a:r>
              <a:rPr lang="en-US" altLang="en-US" sz="1200" b="1">
                <a:solidFill>
                  <a:srgbClr val="0000FF"/>
                </a:solidFill>
              </a:rPr>
              <a:t>20/200</a:t>
            </a:r>
            <a:r>
              <a:rPr lang="en-US" altLang="en-US" sz="1200"/>
              <a:t>, but can be…</a:t>
            </a:r>
          </a:p>
          <a:p>
            <a:pPr eaLnBrk="1" hangingPunct="1">
              <a:spcBef>
                <a:spcPct val="0"/>
              </a:spcBef>
              <a:buClrTx/>
              <a:buSzTx/>
              <a:buFontTx/>
              <a:buNone/>
            </a:pPr>
            <a:r>
              <a:rPr lang="en-US" altLang="en-US" sz="1200"/>
              <a:t>   </a:t>
            </a:r>
            <a:r>
              <a:rPr lang="en-US" altLang="en-US" sz="1200" b="1">
                <a:solidFill>
                  <a:srgbClr val="0000FF"/>
                </a:solidFill>
              </a:rPr>
              <a:t>20/20&lt;-&gt;NLP</a:t>
            </a:r>
          </a:p>
          <a:p>
            <a:pPr eaLnBrk="1" hangingPunct="1">
              <a:spcBef>
                <a:spcPct val="0"/>
              </a:spcBef>
              <a:buClrTx/>
              <a:buSzTx/>
              <a:buFontTx/>
              <a:buNone/>
            </a:pPr>
            <a:r>
              <a:rPr lang="en-US" altLang="en-US" sz="1200"/>
              <a:t>--1/3 develop…</a:t>
            </a:r>
            <a:r>
              <a:rPr lang="en-US" altLang="en-US" sz="1200" b="1">
                <a:solidFill>
                  <a:srgbClr val="CCECFF"/>
                </a:solidFill>
              </a:rPr>
              <a:t>serous</a:t>
            </a:r>
            <a:r>
              <a:rPr lang="en-US" altLang="en-US" sz="1200" b="1">
                <a:solidFill>
                  <a:srgbClr val="0000FF"/>
                </a:solidFill>
              </a:rPr>
              <a:t> </a:t>
            </a:r>
            <a:r>
              <a:rPr lang="en-US" altLang="en-US" sz="1200" b="1">
                <a:solidFill>
                  <a:srgbClr val="CCECFF"/>
                </a:solidFill>
              </a:rPr>
              <a:t>RD</a:t>
            </a:r>
          </a:p>
        </p:txBody>
      </p:sp>
      <p:sp>
        <p:nvSpPr>
          <p:cNvPr id="66563" name="Text Box 3">
            <a:extLst>
              <a:ext uri="{FF2B5EF4-FFF2-40B4-BE49-F238E27FC236}">
                <a16:creationId xmlns:a16="http://schemas.microsoft.com/office/drawing/2014/main" id="{E46B3D38-CB0F-4BFC-AE9E-17B8EAC7193B}"/>
              </a:ext>
            </a:extLst>
          </p:cNvPr>
          <p:cNvSpPr txBox="1">
            <a:spLocks noChangeArrowheads="1"/>
          </p:cNvSpPr>
          <p:nvPr/>
        </p:nvSpPr>
        <p:spPr bwMode="auto">
          <a:xfrm>
            <a:off x="793750" y="3505200"/>
            <a:ext cx="2274982" cy="677108"/>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dirty="0">
                <a:solidFill>
                  <a:schemeClr val="bg1">
                    <a:lumMod val="65000"/>
                  </a:schemeClr>
                </a:solidFill>
              </a:rPr>
              <a:t>Optic Pit/Hole</a:t>
            </a:r>
          </a:p>
          <a:p>
            <a:pPr eaLnBrk="1" hangingPunct="1">
              <a:spcBef>
                <a:spcPct val="0"/>
              </a:spcBef>
              <a:buClrTx/>
              <a:buSzTx/>
              <a:buFontTx/>
              <a:buNone/>
            </a:pPr>
            <a:r>
              <a:rPr lang="en-US" altLang="en-US" sz="1200" dirty="0">
                <a:solidFill>
                  <a:schemeClr val="bg1">
                    <a:lumMod val="65000"/>
                  </a:schemeClr>
                </a:solidFill>
              </a:rPr>
              <a:t>--Associated with…</a:t>
            </a:r>
            <a:r>
              <a:rPr lang="en-US" altLang="en-US" sz="1200" b="1" dirty="0">
                <a:solidFill>
                  <a:schemeClr val="bg1">
                    <a:lumMod val="65000"/>
                  </a:schemeClr>
                </a:solidFill>
              </a:rPr>
              <a:t>serous RD</a:t>
            </a:r>
          </a:p>
          <a:p>
            <a:pPr eaLnBrk="1" hangingPunct="1">
              <a:spcBef>
                <a:spcPct val="0"/>
              </a:spcBef>
              <a:buClrTx/>
              <a:buSzTx/>
              <a:buFontTx/>
              <a:buNone/>
            </a:pPr>
            <a:r>
              <a:rPr lang="en-US" altLang="en-US" sz="1200" b="1" dirty="0">
                <a:solidFill>
                  <a:schemeClr val="bg1">
                    <a:lumMod val="65000"/>
                  </a:schemeClr>
                </a:solidFill>
              </a:rPr>
              <a:t>  in adulthood</a:t>
            </a:r>
          </a:p>
        </p:txBody>
      </p:sp>
      <p:sp>
        <p:nvSpPr>
          <p:cNvPr id="66564" name="Line 4">
            <a:extLst>
              <a:ext uri="{FF2B5EF4-FFF2-40B4-BE49-F238E27FC236}">
                <a16:creationId xmlns:a16="http://schemas.microsoft.com/office/drawing/2014/main" id="{C3019ED5-AD6C-4034-939E-D3CAC8A88421}"/>
              </a:ext>
            </a:extLst>
          </p:cNvPr>
          <p:cNvSpPr>
            <a:spLocks noChangeShapeType="1"/>
          </p:cNvSpPr>
          <p:nvPr/>
        </p:nvSpPr>
        <p:spPr bwMode="auto">
          <a:xfrm flipH="1">
            <a:off x="1600200" y="2057400"/>
            <a:ext cx="1524000" cy="3810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6565" name="Text Box 6">
            <a:extLst>
              <a:ext uri="{FF2B5EF4-FFF2-40B4-BE49-F238E27FC236}">
                <a16:creationId xmlns:a16="http://schemas.microsoft.com/office/drawing/2014/main" id="{00DCDEE2-B453-494E-8E99-8502D9045C22}"/>
              </a:ext>
            </a:extLst>
          </p:cNvPr>
          <p:cNvSpPr txBox="1">
            <a:spLocks noChangeArrowheads="1"/>
          </p:cNvSpPr>
          <p:nvPr/>
        </p:nvSpPr>
        <p:spPr bwMode="auto">
          <a:xfrm>
            <a:off x="1340808" y="1524000"/>
            <a:ext cx="3544560" cy="4585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1400" i="1">
                <a:solidFill>
                  <a:schemeClr val="bg1">
                    <a:lumMod val="75000"/>
                  </a:schemeClr>
                </a:solidFill>
              </a:rPr>
              <a:t>These three are all secondary to abnormal</a:t>
            </a:r>
          </a:p>
          <a:p>
            <a:pPr algn="ctr" eaLnBrk="1" hangingPunct="1">
              <a:lnSpc>
                <a:spcPct val="85000"/>
              </a:lnSpc>
              <a:spcBef>
                <a:spcPct val="0"/>
              </a:spcBef>
              <a:buClrTx/>
              <a:buSzTx/>
              <a:buFontTx/>
              <a:buNone/>
            </a:pPr>
            <a:r>
              <a:rPr lang="en-US" altLang="en-US" sz="1400" i="1">
                <a:solidFill>
                  <a:schemeClr val="bg1">
                    <a:lumMod val="75000"/>
                  </a:schemeClr>
                </a:solidFill>
              </a:rPr>
              <a:t>closure of the embryonic optic fissure</a:t>
            </a:r>
          </a:p>
        </p:txBody>
      </p:sp>
      <p:sp>
        <p:nvSpPr>
          <p:cNvPr id="66566" name="Text Box 7">
            <a:extLst>
              <a:ext uri="{FF2B5EF4-FFF2-40B4-BE49-F238E27FC236}">
                <a16:creationId xmlns:a16="http://schemas.microsoft.com/office/drawing/2014/main" id="{2315D049-330D-491D-A8EC-75E74E56EFDB}"/>
              </a:ext>
            </a:extLst>
          </p:cNvPr>
          <p:cNvSpPr txBox="1">
            <a:spLocks noChangeArrowheads="1"/>
          </p:cNvSpPr>
          <p:nvPr/>
        </p:nvSpPr>
        <p:spPr bwMode="auto">
          <a:xfrm>
            <a:off x="76200" y="2514600"/>
            <a:ext cx="2783134" cy="861774"/>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dirty="0">
                <a:solidFill>
                  <a:schemeClr val="bg1">
                    <a:lumMod val="65000"/>
                  </a:schemeClr>
                </a:solidFill>
              </a:rPr>
              <a:t>Optic Nerve Coloboma</a:t>
            </a:r>
          </a:p>
          <a:p>
            <a:pPr eaLnBrk="1" hangingPunct="1">
              <a:spcBef>
                <a:spcPct val="0"/>
              </a:spcBef>
              <a:buClrTx/>
              <a:buSzTx/>
              <a:buFontTx/>
              <a:buNone/>
            </a:pPr>
            <a:r>
              <a:rPr lang="en-US" altLang="en-US" sz="1200" dirty="0">
                <a:solidFill>
                  <a:schemeClr val="bg1">
                    <a:lumMod val="65000"/>
                  </a:schemeClr>
                </a:solidFill>
              </a:rPr>
              <a:t>1) May resemble…</a:t>
            </a:r>
            <a:r>
              <a:rPr lang="en-US" altLang="en-US" sz="1200" b="1" dirty="0">
                <a:solidFill>
                  <a:schemeClr val="bg1">
                    <a:lumMod val="65000"/>
                  </a:schemeClr>
                </a:solidFill>
              </a:rPr>
              <a:t>deep cupping</a:t>
            </a:r>
          </a:p>
          <a:p>
            <a:pPr eaLnBrk="1" hangingPunct="1">
              <a:spcBef>
                <a:spcPct val="0"/>
              </a:spcBef>
              <a:buClrTx/>
              <a:buSzTx/>
              <a:buFontTx/>
              <a:buNone/>
            </a:pPr>
            <a:r>
              <a:rPr lang="en-US" altLang="en-US" sz="1200" dirty="0">
                <a:solidFill>
                  <a:schemeClr val="bg1">
                    <a:lumMod val="65000"/>
                  </a:schemeClr>
                </a:solidFill>
              </a:rPr>
              <a:t>2) Can be…</a:t>
            </a:r>
            <a:r>
              <a:rPr lang="en-US" altLang="en-US" sz="1200" b="1" dirty="0">
                <a:solidFill>
                  <a:schemeClr val="bg1">
                    <a:lumMod val="65000"/>
                  </a:schemeClr>
                </a:solidFill>
              </a:rPr>
              <a:t>bilateral, asymmetric</a:t>
            </a:r>
          </a:p>
          <a:p>
            <a:pPr eaLnBrk="1" hangingPunct="1">
              <a:spcBef>
                <a:spcPct val="0"/>
              </a:spcBef>
              <a:buClrTx/>
              <a:buSzTx/>
              <a:buFontTx/>
              <a:buNone/>
            </a:pPr>
            <a:r>
              <a:rPr lang="en-US" altLang="en-US" sz="1200" dirty="0">
                <a:solidFill>
                  <a:schemeClr val="bg1">
                    <a:lumMod val="65000"/>
                  </a:schemeClr>
                </a:solidFill>
              </a:rPr>
              <a:t>3) Part of the…</a:t>
            </a:r>
            <a:r>
              <a:rPr lang="en-US" altLang="en-US" sz="1200" b="1" dirty="0">
                <a:solidFill>
                  <a:schemeClr val="bg1">
                    <a:lumMod val="65000"/>
                  </a:schemeClr>
                </a:solidFill>
              </a:rPr>
              <a:t>CHARGE association</a:t>
            </a:r>
          </a:p>
        </p:txBody>
      </p:sp>
      <p:sp>
        <p:nvSpPr>
          <p:cNvPr id="66567" name="Line 8">
            <a:extLst>
              <a:ext uri="{FF2B5EF4-FFF2-40B4-BE49-F238E27FC236}">
                <a16:creationId xmlns:a16="http://schemas.microsoft.com/office/drawing/2014/main" id="{20DA8BAB-64A5-4B11-B843-0E2317D60AF9}"/>
              </a:ext>
            </a:extLst>
          </p:cNvPr>
          <p:cNvSpPr>
            <a:spLocks noChangeShapeType="1"/>
          </p:cNvSpPr>
          <p:nvPr/>
        </p:nvSpPr>
        <p:spPr bwMode="auto">
          <a:xfrm flipH="1">
            <a:off x="2971800" y="2057400"/>
            <a:ext cx="152400" cy="14478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6568" name="Text Box 9">
            <a:extLst>
              <a:ext uri="{FF2B5EF4-FFF2-40B4-BE49-F238E27FC236}">
                <a16:creationId xmlns:a16="http://schemas.microsoft.com/office/drawing/2014/main" id="{5A0748CE-6FDB-4EBF-A70C-FDA7B10AB819}"/>
              </a:ext>
            </a:extLst>
          </p:cNvPr>
          <p:cNvSpPr txBox="1">
            <a:spLocks noChangeArrowheads="1"/>
          </p:cNvSpPr>
          <p:nvPr/>
        </p:nvSpPr>
        <p:spPr bwMode="auto">
          <a:xfrm>
            <a:off x="1371600" y="4267200"/>
            <a:ext cx="3057247" cy="2154436"/>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dirty="0">
                <a:solidFill>
                  <a:schemeClr val="bg1">
                    <a:lumMod val="65000"/>
                  </a:schemeClr>
                </a:solidFill>
              </a:rPr>
              <a:t>Morning-Glory Disc</a:t>
            </a:r>
          </a:p>
          <a:p>
            <a:pPr eaLnBrk="1" hangingPunct="1">
              <a:spcBef>
                <a:spcPct val="0"/>
              </a:spcBef>
              <a:buClrTx/>
              <a:buSzTx/>
              <a:buFontTx/>
              <a:buNone/>
            </a:pPr>
            <a:r>
              <a:rPr lang="en-US" altLang="en-US" sz="1200" dirty="0">
                <a:solidFill>
                  <a:schemeClr val="bg1">
                    <a:lumMod val="65000"/>
                  </a:schemeClr>
                </a:solidFill>
              </a:rPr>
              <a:t>--DFE reveals:</a:t>
            </a:r>
          </a:p>
          <a:p>
            <a:pPr eaLnBrk="1" hangingPunct="1">
              <a:spcBef>
                <a:spcPct val="0"/>
              </a:spcBef>
              <a:buClrTx/>
              <a:buSzTx/>
              <a:buFontTx/>
              <a:buNone/>
            </a:pPr>
            <a:r>
              <a:rPr lang="en-US" altLang="en-US" sz="1200" dirty="0">
                <a:solidFill>
                  <a:schemeClr val="bg1">
                    <a:lumMod val="65000"/>
                  </a:schemeClr>
                </a:solidFill>
              </a:rPr>
              <a:t>  1) A funnel-shaped…</a:t>
            </a:r>
            <a:r>
              <a:rPr lang="en-US" altLang="en-US" sz="1200" b="1" dirty="0">
                <a:solidFill>
                  <a:schemeClr val="bg1">
                    <a:lumMod val="65000"/>
                  </a:schemeClr>
                </a:solidFill>
              </a:rPr>
              <a:t>excavation</a:t>
            </a:r>
            <a:endParaRPr lang="en-US" altLang="en-US" sz="1200" dirty="0">
              <a:solidFill>
                <a:schemeClr val="bg1">
                  <a:lumMod val="65000"/>
                </a:schemeClr>
              </a:solidFill>
            </a:endParaRPr>
          </a:p>
          <a:p>
            <a:pPr eaLnBrk="1" hangingPunct="1">
              <a:spcBef>
                <a:spcPct val="0"/>
              </a:spcBef>
              <a:buClrTx/>
              <a:buSzTx/>
              <a:buFontTx/>
              <a:buNone/>
            </a:pPr>
            <a:r>
              <a:rPr lang="en-US" altLang="en-US" sz="1200" dirty="0">
                <a:solidFill>
                  <a:schemeClr val="bg1">
                    <a:lumMod val="65000"/>
                  </a:schemeClr>
                </a:solidFill>
              </a:rPr>
              <a:t>  2) Number of vessels crossing the rim</a:t>
            </a:r>
          </a:p>
          <a:p>
            <a:pPr eaLnBrk="1" hangingPunct="1">
              <a:spcBef>
                <a:spcPct val="0"/>
              </a:spcBef>
              <a:buClrTx/>
              <a:buSzTx/>
              <a:buFontTx/>
              <a:buNone/>
            </a:pPr>
            <a:r>
              <a:rPr lang="en-US" altLang="en-US" sz="1200" dirty="0">
                <a:solidFill>
                  <a:schemeClr val="bg1">
                    <a:lumMod val="65000"/>
                  </a:schemeClr>
                </a:solidFill>
              </a:rPr>
              <a:t>    seems abnormally…</a:t>
            </a:r>
            <a:r>
              <a:rPr lang="en-US" altLang="en-US" sz="1200" b="1" dirty="0">
                <a:solidFill>
                  <a:schemeClr val="bg1">
                    <a:lumMod val="65000"/>
                  </a:schemeClr>
                </a:solidFill>
              </a:rPr>
              <a:t>high</a:t>
            </a:r>
            <a:r>
              <a:rPr lang="en-US" altLang="en-US" sz="1200" dirty="0">
                <a:solidFill>
                  <a:schemeClr val="bg1">
                    <a:lumMod val="65000"/>
                  </a:schemeClr>
                </a:solidFill>
              </a:rPr>
              <a:t> </a:t>
            </a:r>
            <a:endParaRPr lang="en-US" altLang="en-US" sz="1200" b="1" dirty="0">
              <a:solidFill>
                <a:schemeClr val="bg1">
                  <a:lumMod val="65000"/>
                </a:schemeClr>
              </a:solidFill>
            </a:endParaRPr>
          </a:p>
          <a:p>
            <a:pPr eaLnBrk="1" hangingPunct="1">
              <a:spcBef>
                <a:spcPct val="0"/>
              </a:spcBef>
              <a:buClrTx/>
              <a:buSzTx/>
              <a:buFontTx/>
              <a:buNone/>
            </a:pPr>
            <a:r>
              <a:rPr lang="en-US" altLang="en-US" sz="1200" dirty="0">
                <a:solidFill>
                  <a:schemeClr val="bg1">
                    <a:lumMod val="65000"/>
                  </a:schemeClr>
                </a:solidFill>
              </a:rPr>
              <a:t>--Tissue is…</a:t>
            </a:r>
            <a:r>
              <a:rPr lang="en-US" altLang="en-US" sz="1200" b="1" dirty="0">
                <a:solidFill>
                  <a:schemeClr val="bg1">
                    <a:lumMod val="65000"/>
                  </a:schemeClr>
                </a:solidFill>
              </a:rPr>
              <a:t>contractile</a:t>
            </a:r>
            <a:r>
              <a:rPr lang="en-US" altLang="en-US" sz="1200" dirty="0">
                <a:solidFill>
                  <a:schemeClr val="bg1">
                    <a:lumMod val="65000"/>
                  </a:schemeClr>
                </a:solidFill>
              </a:rPr>
              <a:t>, so cup seems</a:t>
            </a:r>
          </a:p>
          <a:p>
            <a:pPr eaLnBrk="1" hangingPunct="1">
              <a:spcBef>
                <a:spcPct val="0"/>
              </a:spcBef>
              <a:buClrTx/>
              <a:buSzTx/>
              <a:buFontTx/>
              <a:buNone/>
            </a:pPr>
            <a:r>
              <a:rPr lang="en-US" altLang="en-US" sz="1200" dirty="0">
                <a:solidFill>
                  <a:schemeClr val="bg1">
                    <a:lumMod val="65000"/>
                  </a:schemeClr>
                </a:solidFill>
              </a:rPr>
              <a:t>  to…</a:t>
            </a:r>
            <a:r>
              <a:rPr lang="en-US" altLang="en-US" sz="1200" b="1" dirty="0">
                <a:solidFill>
                  <a:schemeClr val="bg1">
                    <a:lumMod val="65000"/>
                  </a:schemeClr>
                </a:solidFill>
              </a:rPr>
              <a:t>open </a:t>
            </a:r>
            <a:r>
              <a:rPr lang="en-US" altLang="en-US" sz="1200" dirty="0">
                <a:solidFill>
                  <a:schemeClr val="bg1">
                    <a:lumMod val="65000"/>
                  </a:schemeClr>
                </a:solidFill>
              </a:rPr>
              <a:t>and</a:t>
            </a:r>
            <a:r>
              <a:rPr lang="en-US" altLang="en-US" sz="1200" b="1" dirty="0">
                <a:solidFill>
                  <a:schemeClr val="bg1">
                    <a:lumMod val="65000"/>
                  </a:schemeClr>
                </a:solidFill>
              </a:rPr>
              <a:t> close</a:t>
            </a:r>
            <a:r>
              <a:rPr lang="en-US" altLang="en-US" sz="1200" dirty="0">
                <a:solidFill>
                  <a:schemeClr val="bg1">
                    <a:lumMod val="65000"/>
                  </a:schemeClr>
                </a:solidFill>
              </a:rPr>
              <a:t> (like its namesake,  </a:t>
            </a:r>
          </a:p>
          <a:p>
            <a:pPr eaLnBrk="1" hangingPunct="1">
              <a:spcBef>
                <a:spcPct val="0"/>
              </a:spcBef>
              <a:buClrTx/>
              <a:buSzTx/>
              <a:buFontTx/>
              <a:buNone/>
            </a:pPr>
            <a:r>
              <a:rPr lang="en-US" altLang="en-US" sz="1200" dirty="0">
                <a:solidFill>
                  <a:schemeClr val="bg1">
                    <a:lumMod val="65000"/>
                  </a:schemeClr>
                </a:solidFill>
              </a:rPr>
              <a:t>  the morning-glory flower)</a:t>
            </a:r>
          </a:p>
          <a:p>
            <a:pPr eaLnBrk="1" hangingPunct="1">
              <a:spcBef>
                <a:spcPct val="0"/>
              </a:spcBef>
              <a:buClrTx/>
              <a:buSzTx/>
              <a:buFontTx/>
              <a:buNone/>
            </a:pPr>
            <a:r>
              <a:rPr lang="en-US" altLang="en-US" sz="1200" dirty="0">
                <a:solidFill>
                  <a:schemeClr val="bg1">
                    <a:lumMod val="65000"/>
                  </a:schemeClr>
                </a:solidFill>
              </a:rPr>
              <a:t>--VA usually…</a:t>
            </a:r>
            <a:r>
              <a:rPr lang="en-US" altLang="en-US" sz="1200" b="1" dirty="0">
                <a:solidFill>
                  <a:schemeClr val="bg1">
                    <a:lumMod val="65000"/>
                  </a:schemeClr>
                </a:solidFill>
              </a:rPr>
              <a:t>20/200</a:t>
            </a:r>
            <a:r>
              <a:rPr lang="en-US" altLang="en-US" sz="1200" dirty="0">
                <a:solidFill>
                  <a:schemeClr val="bg1">
                    <a:lumMod val="65000"/>
                  </a:schemeClr>
                </a:solidFill>
              </a:rPr>
              <a:t>, but can be…</a:t>
            </a:r>
          </a:p>
          <a:p>
            <a:pPr eaLnBrk="1" hangingPunct="1">
              <a:spcBef>
                <a:spcPct val="0"/>
              </a:spcBef>
              <a:buClrTx/>
              <a:buSzTx/>
              <a:buFontTx/>
              <a:buNone/>
            </a:pPr>
            <a:r>
              <a:rPr lang="en-US" altLang="en-US" sz="1200" dirty="0">
                <a:solidFill>
                  <a:schemeClr val="bg1">
                    <a:lumMod val="65000"/>
                  </a:schemeClr>
                </a:solidFill>
              </a:rPr>
              <a:t>   </a:t>
            </a:r>
            <a:r>
              <a:rPr lang="en-US" altLang="en-US" sz="1200" b="1" dirty="0">
                <a:solidFill>
                  <a:schemeClr val="bg1">
                    <a:lumMod val="65000"/>
                  </a:schemeClr>
                </a:solidFill>
              </a:rPr>
              <a:t>20/20&lt;-&gt;NLP</a:t>
            </a:r>
          </a:p>
          <a:p>
            <a:pPr eaLnBrk="1" hangingPunct="1">
              <a:spcBef>
                <a:spcPct val="0"/>
              </a:spcBef>
              <a:buClrTx/>
              <a:buSzTx/>
              <a:buFontTx/>
              <a:buNone/>
            </a:pPr>
            <a:r>
              <a:rPr lang="en-US" altLang="en-US" sz="1200" dirty="0">
                <a:solidFill>
                  <a:schemeClr val="bg1">
                    <a:lumMod val="65000"/>
                  </a:schemeClr>
                </a:solidFill>
              </a:rPr>
              <a:t>--1/3 develop…</a:t>
            </a:r>
            <a:r>
              <a:rPr lang="en-US" altLang="en-US" sz="1200" b="1" dirty="0">
                <a:solidFill>
                  <a:schemeClr val="bg1">
                    <a:lumMod val="65000"/>
                  </a:schemeClr>
                </a:solidFill>
              </a:rPr>
              <a:t>serous RD</a:t>
            </a:r>
          </a:p>
        </p:txBody>
      </p:sp>
      <p:sp>
        <p:nvSpPr>
          <p:cNvPr id="66569" name="Text Box 10">
            <a:extLst>
              <a:ext uri="{FF2B5EF4-FFF2-40B4-BE49-F238E27FC236}">
                <a16:creationId xmlns:a16="http://schemas.microsoft.com/office/drawing/2014/main" id="{216029D3-73B1-47CA-B182-236FAACD0101}"/>
              </a:ext>
            </a:extLst>
          </p:cNvPr>
          <p:cNvSpPr txBox="1">
            <a:spLocks noChangeArrowheads="1"/>
          </p:cNvSpPr>
          <p:nvPr/>
        </p:nvSpPr>
        <p:spPr bwMode="auto">
          <a:xfrm>
            <a:off x="5410200" y="1687513"/>
            <a:ext cx="3640740" cy="677108"/>
          </a:xfrm>
          <a:prstGeom prst="rect">
            <a:avLst/>
          </a:prstGeom>
          <a:solidFill>
            <a:srgbClr val="FFFF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dirty="0" err="1">
                <a:solidFill>
                  <a:schemeClr val="bg1">
                    <a:lumMod val="65000"/>
                  </a:schemeClr>
                </a:solidFill>
              </a:rPr>
              <a:t>Megalopapilla</a:t>
            </a:r>
            <a:endParaRPr lang="en-US" altLang="en-US" sz="1400" b="1" dirty="0">
              <a:solidFill>
                <a:schemeClr val="bg1">
                  <a:lumMod val="65000"/>
                </a:schemeClr>
              </a:solidFill>
            </a:endParaRPr>
          </a:p>
          <a:p>
            <a:pPr eaLnBrk="1" hangingPunct="1">
              <a:spcBef>
                <a:spcPct val="0"/>
              </a:spcBef>
              <a:buClrTx/>
              <a:buSzTx/>
              <a:buFontTx/>
              <a:buNone/>
            </a:pPr>
            <a:r>
              <a:rPr lang="en-US" altLang="en-US" sz="1200" dirty="0">
                <a:solidFill>
                  <a:schemeClr val="bg1">
                    <a:lumMod val="65000"/>
                  </a:schemeClr>
                </a:solidFill>
              </a:rPr>
              <a:t>1) Abnormally large diameter of…</a:t>
            </a:r>
            <a:r>
              <a:rPr lang="en-US" altLang="en-US" sz="1200" b="1" dirty="0">
                <a:solidFill>
                  <a:schemeClr val="bg1">
                    <a:lumMod val="65000"/>
                  </a:schemeClr>
                </a:solidFill>
              </a:rPr>
              <a:t>disc </a:t>
            </a:r>
            <a:r>
              <a:rPr lang="en-US" altLang="en-US" sz="1200" dirty="0">
                <a:solidFill>
                  <a:schemeClr val="bg1">
                    <a:lumMod val="65000"/>
                  </a:schemeClr>
                </a:solidFill>
              </a:rPr>
              <a:t>and</a:t>
            </a:r>
            <a:r>
              <a:rPr lang="en-US" altLang="en-US" sz="1200" b="1" dirty="0">
                <a:solidFill>
                  <a:schemeClr val="bg1">
                    <a:lumMod val="65000"/>
                  </a:schemeClr>
                </a:solidFill>
              </a:rPr>
              <a:t> cup</a:t>
            </a:r>
          </a:p>
          <a:p>
            <a:pPr eaLnBrk="1" hangingPunct="1">
              <a:spcBef>
                <a:spcPct val="0"/>
              </a:spcBef>
              <a:buClrTx/>
              <a:buSzTx/>
              <a:buFontTx/>
              <a:buNone/>
            </a:pPr>
            <a:r>
              <a:rPr lang="en-US" altLang="en-US" sz="1200" dirty="0">
                <a:solidFill>
                  <a:schemeClr val="bg1">
                    <a:lumMod val="65000"/>
                  </a:schemeClr>
                </a:solidFill>
              </a:rPr>
              <a:t>2) VF testing may reveal an…</a:t>
            </a:r>
            <a:r>
              <a:rPr lang="en-US" altLang="en-US" sz="1200" b="1" dirty="0">
                <a:solidFill>
                  <a:schemeClr val="bg1">
                    <a:lumMod val="65000"/>
                  </a:schemeClr>
                </a:solidFill>
              </a:rPr>
              <a:t>enlarged blind spot</a:t>
            </a:r>
          </a:p>
        </p:txBody>
      </p:sp>
      <p:sp>
        <p:nvSpPr>
          <p:cNvPr id="66570" name="Text Box 11">
            <a:extLst>
              <a:ext uri="{FF2B5EF4-FFF2-40B4-BE49-F238E27FC236}">
                <a16:creationId xmlns:a16="http://schemas.microsoft.com/office/drawing/2014/main" id="{4B4AC5E2-0CEA-40CC-AFBE-FFAEB38B49C9}"/>
              </a:ext>
            </a:extLst>
          </p:cNvPr>
          <p:cNvSpPr txBox="1">
            <a:spLocks noChangeArrowheads="1"/>
          </p:cNvSpPr>
          <p:nvPr/>
        </p:nvSpPr>
        <p:spPr bwMode="auto">
          <a:xfrm>
            <a:off x="4648200" y="2576513"/>
            <a:ext cx="3522663" cy="862012"/>
          </a:xfrm>
          <a:prstGeom prst="rect">
            <a:avLst/>
          </a:prstGeom>
          <a:solidFill>
            <a:srgbClr val="FFC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dirty="0">
                <a:solidFill>
                  <a:schemeClr val="bg1">
                    <a:lumMod val="65000"/>
                  </a:schemeClr>
                </a:solidFill>
              </a:rPr>
              <a:t>Myelinated RNFL</a:t>
            </a:r>
          </a:p>
          <a:p>
            <a:pPr eaLnBrk="1" hangingPunct="1">
              <a:spcBef>
                <a:spcPct val="0"/>
              </a:spcBef>
              <a:buClrTx/>
              <a:buSzTx/>
              <a:buFontTx/>
              <a:buNone/>
            </a:pPr>
            <a:r>
              <a:rPr lang="en-US" altLang="en-US" sz="1200" dirty="0">
                <a:solidFill>
                  <a:schemeClr val="bg1">
                    <a:lumMod val="65000"/>
                  </a:schemeClr>
                </a:solidFill>
              </a:rPr>
              <a:t>1) Myelin normally ends at the…</a:t>
            </a:r>
            <a:r>
              <a:rPr lang="en-US" altLang="en-US" sz="1200" b="1" dirty="0">
                <a:solidFill>
                  <a:schemeClr val="bg1">
                    <a:lumMod val="65000"/>
                  </a:schemeClr>
                </a:solidFill>
              </a:rPr>
              <a:t>lamina cribrosa</a:t>
            </a:r>
          </a:p>
          <a:p>
            <a:pPr eaLnBrk="1" hangingPunct="1">
              <a:spcBef>
                <a:spcPct val="0"/>
              </a:spcBef>
              <a:buClrTx/>
              <a:buSzTx/>
              <a:buFontTx/>
              <a:buNone/>
            </a:pPr>
            <a:r>
              <a:rPr lang="en-US" altLang="en-US" sz="1200" dirty="0">
                <a:solidFill>
                  <a:schemeClr val="bg1">
                    <a:lumMod val="65000"/>
                  </a:schemeClr>
                </a:solidFill>
              </a:rPr>
              <a:t>2) Can be…</a:t>
            </a:r>
            <a:r>
              <a:rPr lang="en-US" altLang="en-US" sz="1200" b="1" dirty="0">
                <a:solidFill>
                  <a:schemeClr val="bg1">
                    <a:lumMod val="65000"/>
                  </a:schemeClr>
                </a:solidFill>
              </a:rPr>
              <a:t>patchy</a:t>
            </a:r>
            <a:r>
              <a:rPr lang="en-US" altLang="en-US" sz="1200" dirty="0">
                <a:solidFill>
                  <a:schemeClr val="bg1">
                    <a:lumMod val="65000"/>
                  </a:schemeClr>
                </a:solidFill>
              </a:rPr>
              <a:t> and </a:t>
            </a:r>
            <a:r>
              <a:rPr lang="en-US" altLang="en-US" sz="1200" b="1" dirty="0">
                <a:solidFill>
                  <a:schemeClr val="bg1">
                    <a:lumMod val="65000"/>
                  </a:schemeClr>
                </a:solidFill>
              </a:rPr>
              <a:t>discontinuous</a:t>
            </a:r>
          </a:p>
          <a:p>
            <a:pPr eaLnBrk="1" hangingPunct="1">
              <a:spcBef>
                <a:spcPct val="0"/>
              </a:spcBef>
              <a:buClrTx/>
              <a:buSzTx/>
              <a:buFontTx/>
              <a:buNone/>
            </a:pPr>
            <a:r>
              <a:rPr lang="en-US" altLang="en-US" sz="1200" dirty="0">
                <a:solidFill>
                  <a:schemeClr val="bg1">
                    <a:lumMod val="65000"/>
                  </a:schemeClr>
                </a:solidFill>
              </a:rPr>
              <a:t>3) Corresponding VF has an…</a:t>
            </a:r>
            <a:r>
              <a:rPr lang="en-US" altLang="en-US" sz="1200" b="1" dirty="0">
                <a:solidFill>
                  <a:schemeClr val="bg1">
                    <a:lumMod val="65000"/>
                  </a:schemeClr>
                </a:solidFill>
              </a:rPr>
              <a:t>absolute</a:t>
            </a:r>
            <a:r>
              <a:rPr lang="en-US" altLang="en-US" sz="1200" dirty="0">
                <a:solidFill>
                  <a:schemeClr val="bg1">
                    <a:lumMod val="65000"/>
                  </a:schemeClr>
                </a:solidFill>
              </a:rPr>
              <a:t> scotoma</a:t>
            </a:r>
          </a:p>
        </p:txBody>
      </p:sp>
      <p:sp>
        <p:nvSpPr>
          <p:cNvPr id="66571" name="Text Box 12">
            <a:extLst>
              <a:ext uri="{FF2B5EF4-FFF2-40B4-BE49-F238E27FC236}">
                <a16:creationId xmlns:a16="http://schemas.microsoft.com/office/drawing/2014/main" id="{5643820D-D1F5-4FA8-899B-B1F8D3C78752}"/>
              </a:ext>
            </a:extLst>
          </p:cNvPr>
          <p:cNvSpPr txBox="1">
            <a:spLocks noChangeArrowheads="1"/>
          </p:cNvSpPr>
          <p:nvPr/>
        </p:nvSpPr>
        <p:spPr bwMode="auto">
          <a:xfrm>
            <a:off x="5257800" y="3760788"/>
            <a:ext cx="3424238" cy="1231900"/>
          </a:xfrm>
          <a:prstGeom prst="rect">
            <a:avLst/>
          </a:prstGeom>
          <a:solidFill>
            <a:srgbClr val="CCFF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dirty="0">
                <a:solidFill>
                  <a:schemeClr val="bg1">
                    <a:lumMod val="65000"/>
                  </a:schemeClr>
                </a:solidFill>
              </a:rPr>
              <a:t>Optic Nerve Hypoplasia</a:t>
            </a:r>
          </a:p>
          <a:p>
            <a:pPr eaLnBrk="1" hangingPunct="1">
              <a:spcBef>
                <a:spcPct val="0"/>
              </a:spcBef>
              <a:buClrTx/>
              <a:buSzTx/>
              <a:buFontTx/>
              <a:buNone/>
            </a:pPr>
            <a:r>
              <a:rPr lang="en-US" altLang="en-US" sz="1200" dirty="0">
                <a:solidFill>
                  <a:schemeClr val="bg1">
                    <a:lumMod val="65000"/>
                  </a:schemeClr>
                </a:solidFill>
              </a:rPr>
              <a:t>1) Abnormally low</a:t>
            </a:r>
            <a:r>
              <a:rPr lang="en-US" altLang="en-US" sz="1200" b="1" dirty="0">
                <a:solidFill>
                  <a:schemeClr val="bg1">
                    <a:lumMod val="65000"/>
                  </a:schemeClr>
                </a:solidFill>
              </a:rPr>
              <a:t> </a:t>
            </a:r>
            <a:r>
              <a:rPr lang="en-US" altLang="en-US" sz="1200" dirty="0">
                <a:solidFill>
                  <a:schemeClr val="bg1">
                    <a:lumMod val="65000"/>
                  </a:schemeClr>
                </a:solidFill>
              </a:rPr>
              <a:t>number of…</a:t>
            </a:r>
            <a:r>
              <a:rPr lang="en-US" altLang="en-US" sz="1200" b="1" dirty="0">
                <a:solidFill>
                  <a:schemeClr val="bg1">
                    <a:lumMod val="65000"/>
                  </a:schemeClr>
                </a:solidFill>
              </a:rPr>
              <a:t>axons</a:t>
            </a:r>
          </a:p>
          <a:p>
            <a:pPr eaLnBrk="1" hangingPunct="1">
              <a:spcBef>
                <a:spcPct val="0"/>
              </a:spcBef>
              <a:buClrTx/>
              <a:buSzTx/>
              <a:buFontTx/>
              <a:buNone/>
            </a:pPr>
            <a:r>
              <a:rPr lang="en-US" altLang="en-US" sz="1200" dirty="0">
                <a:solidFill>
                  <a:schemeClr val="bg1">
                    <a:lumMod val="65000"/>
                  </a:schemeClr>
                </a:solidFill>
              </a:rPr>
              <a:t>2) DFE: Small pale disc with…</a:t>
            </a:r>
            <a:r>
              <a:rPr lang="en-US" altLang="en-US" sz="1200" b="1" dirty="0">
                <a:solidFill>
                  <a:schemeClr val="bg1">
                    <a:lumMod val="65000"/>
                  </a:schemeClr>
                </a:solidFill>
              </a:rPr>
              <a:t>double ring </a:t>
            </a:r>
            <a:r>
              <a:rPr lang="en-US" altLang="en-US" sz="1200" dirty="0">
                <a:solidFill>
                  <a:schemeClr val="bg1">
                    <a:lumMod val="65000"/>
                  </a:schemeClr>
                </a:solidFill>
              </a:rPr>
              <a:t>sign</a:t>
            </a:r>
          </a:p>
          <a:p>
            <a:pPr eaLnBrk="1" hangingPunct="1">
              <a:spcBef>
                <a:spcPct val="0"/>
              </a:spcBef>
              <a:buClrTx/>
              <a:buSzTx/>
              <a:buFontTx/>
              <a:buNone/>
            </a:pPr>
            <a:r>
              <a:rPr lang="en-US" altLang="en-US" sz="1200" dirty="0">
                <a:solidFill>
                  <a:schemeClr val="bg1">
                    <a:lumMod val="65000"/>
                  </a:schemeClr>
                </a:solidFill>
              </a:rPr>
              <a:t>3) VA…</a:t>
            </a:r>
            <a:r>
              <a:rPr lang="en-US" altLang="en-US" sz="1200" b="1" dirty="0">
                <a:solidFill>
                  <a:schemeClr val="bg1">
                    <a:lumMod val="65000"/>
                  </a:schemeClr>
                </a:solidFill>
              </a:rPr>
              <a:t>20/15&lt;-&gt;NLP</a:t>
            </a:r>
          </a:p>
          <a:p>
            <a:pPr eaLnBrk="1" hangingPunct="1">
              <a:spcBef>
                <a:spcPct val="0"/>
              </a:spcBef>
              <a:buClrTx/>
              <a:buSzTx/>
              <a:buFontTx/>
              <a:buNone/>
            </a:pPr>
            <a:r>
              <a:rPr lang="en-US" altLang="en-US" sz="1200" dirty="0">
                <a:solidFill>
                  <a:schemeClr val="bg1">
                    <a:lumMod val="65000"/>
                  </a:schemeClr>
                </a:solidFill>
              </a:rPr>
              <a:t>4) VF defects…</a:t>
            </a:r>
            <a:r>
              <a:rPr lang="en-US" altLang="en-US" sz="1200" b="1" dirty="0">
                <a:solidFill>
                  <a:schemeClr val="bg1">
                    <a:lumMod val="65000"/>
                  </a:schemeClr>
                </a:solidFill>
              </a:rPr>
              <a:t>invariably present</a:t>
            </a:r>
          </a:p>
          <a:p>
            <a:pPr eaLnBrk="1" hangingPunct="1">
              <a:spcBef>
                <a:spcPct val="0"/>
              </a:spcBef>
              <a:buClrTx/>
              <a:buSzTx/>
              <a:buFontTx/>
              <a:buNone/>
            </a:pPr>
            <a:r>
              <a:rPr lang="en-US" altLang="en-US" sz="1200" dirty="0">
                <a:solidFill>
                  <a:schemeClr val="bg1">
                    <a:lumMod val="65000"/>
                  </a:schemeClr>
                </a:solidFill>
              </a:rPr>
              <a:t>5) Remember the…</a:t>
            </a:r>
            <a:r>
              <a:rPr lang="en-US" altLang="en-US" sz="1200" b="1" dirty="0">
                <a:solidFill>
                  <a:schemeClr val="bg1">
                    <a:lumMod val="65000"/>
                  </a:schemeClr>
                </a:solidFill>
              </a:rPr>
              <a:t>4 D’s</a:t>
            </a:r>
            <a:r>
              <a:rPr lang="en-US" altLang="en-US" sz="1200" dirty="0">
                <a:solidFill>
                  <a:schemeClr val="bg1">
                    <a:lumMod val="65000"/>
                  </a:schemeClr>
                </a:solidFill>
              </a:rPr>
              <a:t> </a:t>
            </a:r>
          </a:p>
        </p:txBody>
      </p:sp>
      <p:sp>
        <p:nvSpPr>
          <p:cNvPr id="66572" name="Text Box 13">
            <a:extLst>
              <a:ext uri="{FF2B5EF4-FFF2-40B4-BE49-F238E27FC236}">
                <a16:creationId xmlns:a16="http://schemas.microsoft.com/office/drawing/2014/main" id="{E38F67E5-E389-424D-85A2-04701E685FEF}"/>
              </a:ext>
            </a:extLst>
          </p:cNvPr>
          <p:cNvSpPr txBox="1">
            <a:spLocks noChangeArrowheads="1"/>
          </p:cNvSpPr>
          <p:nvPr/>
        </p:nvSpPr>
        <p:spPr bwMode="auto">
          <a:xfrm>
            <a:off x="4800600" y="5257800"/>
            <a:ext cx="4294188" cy="1230313"/>
          </a:xfrm>
          <a:prstGeom prst="rect">
            <a:avLst/>
          </a:prstGeom>
          <a:solidFill>
            <a:srgbClr val="FFCC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dirty="0"/>
              <a:t>Tilted-Disc Syndrome</a:t>
            </a:r>
            <a:r>
              <a:rPr lang="en-US" altLang="en-US" sz="1400" dirty="0">
                <a:solidFill>
                  <a:srgbClr val="0000FF"/>
                </a:solidFill>
              </a:rPr>
              <a:t> </a:t>
            </a:r>
            <a:r>
              <a:rPr lang="en-US" altLang="en-US" sz="1400" dirty="0">
                <a:solidFill>
                  <a:schemeClr val="bg1">
                    <a:lumMod val="65000"/>
                  </a:schemeClr>
                </a:solidFill>
                <a:latin typeface="Segoe Script" panose="030B0504020000000003" pitchFamily="66" charset="0"/>
              </a:rPr>
              <a:t>aka…</a:t>
            </a:r>
            <a:r>
              <a:rPr lang="en-US" altLang="en-US" sz="1400" dirty="0" err="1">
                <a:solidFill>
                  <a:schemeClr val="bg1">
                    <a:lumMod val="65000"/>
                  </a:schemeClr>
                </a:solidFill>
                <a:latin typeface="Segoe Script" panose="030B0504020000000003" pitchFamily="66" charset="0"/>
              </a:rPr>
              <a:t>Fuch’s</a:t>
            </a:r>
            <a:r>
              <a:rPr lang="en-US" altLang="en-US" sz="1400" dirty="0">
                <a:solidFill>
                  <a:schemeClr val="bg1">
                    <a:lumMod val="65000"/>
                  </a:schemeClr>
                </a:solidFill>
                <a:latin typeface="Segoe Script" panose="030B0504020000000003" pitchFamily="66" charset="0"/>
              </a:rPr>
              <a:t> Coloboma</a:t>
            </a:r>
            <a:endParaRPr lang="en-US" altLang="en-US" sz="1400" b="1" dirty="0">
              <a:solidFill>
                <a:schemeClr val="bg1">
                  <a:lumMod val="65000"/>
                </a:schemeClr>
              </a:solidFill>
            </a:endParaRPr>
          </a:p>
          <a:p>
            <a:pPr eaLnBrk="1" hangingPunct="1">
              <a:spcBef>
                <a:spcPct val="0"/>
              </a:spcBef>
              <a:buClrTx/>
              <a:buSzTx/>
              <a:buFontTx/>
              <a:buNone/>
            </a:pPr>
            <a:r>
              <a:rPr lang="en-US" altLang="en-US" sz="1200" dirty="0">
                <a:solidFill>
                  <a:schemeClr val="bg1">
                    <a:lumMod val="65000"/>
                  </a:schemeClr>
                </a:solidFill>
              </a:rPr>
              <a:t>1) Superior pole appears…</a:t>
            </a:r>
            <a:r>
              <a:rPr lang="en-US" altLang="en-US" sz="1200" b="1" dirty="0">
                <a:solidFill>
                  <a:schemeClr val="bg1">
                    <a:lumMod val="65000"/>
                  </a:schemeClr>
                </a:solidFill>
              </a:rPr>
              <a:t>elevated</a:t>
            </a:r>
            <a:r>
              <a:rPr lang="en-US" altLang="en-US" sz="1200" dirty="0">
                <a:solidFill>
                  <a:schemeClr val="bg1">
                    <a:lumMod val="65000"/>
                  </a:schemeClr>
                </a:solidFill>
              </a:rPr>
              <a:t>, inferior…</a:t>
            </a:r>
            <a:r>
              <a:rPr lang="en-US" altLang="en-US" sz="1200" b="1" dirty="0">
                <a:solidFill>
                  <a:schemeClr val="bg1">
                    <a:lumMod val="65000"/>
                  </a:schemeClr>
                </a:solidFill>
              </a:rPr>
              <a:t>recessed</a:t>
            </a:r>
          </a:p>
          <a:p>
            <a:pPr eaLnBrk="1" hangingPunct="1">
              <a:spcBef>
                <a:spcPct val="0"/>
              </a:spcBef>
              <a:buClrTx/>
              <a:buSzTx/>
              <a:buFontTx/>
              <a:buNone/>
            </a:pPr>
            <a:r>
              <a:rPr lang="en-US" altLang="en-US" sz="1200" dirty="0">
                <a:solidFill>
                  <a:schemeClr val="bg1">
                    <a:lumMod val="65000"/>
                  </a:schemeClr>
                </a:solidFill>
              </a:rPr>
              <a:t>2) Associated with…</a:t>
            </a:r>
            <a:r>
              <a:rPr lang="en-US" altLang="en-US" sz="1200" b="1" dirty="0">
                <a:solidFill>
                  <a:schemeClr val="bg1">
                    <a:lumMod val="65000"/>
                  </a:schemeClr>
                </a:solidFill>
              </a:rPr>
              <a:t>situs inversus</a:t>
            </a:r>
            <a:r>
              <a:rPr lang="en-US" altLang="en-US" sz="1200" dirty="0">
                <a:solidFill>
                  <a:schemeClr val="bg1">
                    <a:lumMod val="65000"/>
                  </a:schemeClr>
                </a:solidFill>
              </a:rPr>
              <a:t> of retinal vessels</a:t>
            </a:r>
          </a:p>
          <a:p>
            <a:pPr eaLnBrk="1" hangingPunct="1">
              <a:spcBef>
                <a:spcPct val="0"/>
              </a:spcBef>
              <a:buClrTx/>
              <a:buSzTx/>
              <a:buFontTx/>
              <a:buNone/>
            </a:pPr>
            <a:r>
              <a:rPr lang="en-US" altLang="en-US" sz="1200" dirty="0">
                <a:solidFill>
                  <a:schemeClr val="bg1">
                    <a:lumMod val="65000"/>
                  </a:schemeClr>
                </a:solidFill>
              </a:rPr>
              <a:t>3) Fundus abnormality produces…</a:t>
            </a:r>
            <a:r>
              <a:rPr lang="en-US" altLang="en-US" sz="1200" b="1" dirty="0">
                <a:solidFill>
                  <a:schemeClr val="bg1">
                    <a:lumMod val="65000"/>
                  </a:schemeClr>
                </a:solidFill>
              </a:rPr>
              <a:t>myopic astigmatism</a:t>
            </a:r>
          </a:p>
          <a:p>
            <a:pPr eaLnBrk="1" hangingPunct="1">
              <a:spcBef>
                <a:spcPct val="0"/>
              </a:spcBef>
              <a:buClrTx/>
              <a:buSzTx/>
              <a:buFontTx/>
              <a:buNone/>
            </a:pPr>
            <a:r>
              <a:rPr lang="en-US" altLang="en-US" sz="1200" dirty="0">
                <a:solidFill>
                  <a:schemeClr val="bg1">
                    <a:lumMod val="65000"/>
                  </a:schemeClr>
                </a:solidFill>
              </a:rPr>
              <a:t>4) VF testing reveals…</a:t>
            </a:r>
            <a:r>
              <a:rPr lang="en-US" altLang="en-US" sz="1200" b="1" dirty="0">
                <a:solidFill>
                  <a:srgbClr val="0000FF"/>
                </a:solidFill>
              </a:rPr>
              <a:t>bitemporal loss</a:t>
            </a:r>
            <a:r>
              <a:rPr lang="en-US" altLang="en-US" sz="1200" dirty="0">
                <a:solidFill>
                  <a:srgbClr val="0000FF"/>
                </a:solidFill>
              </a:rPr>
              <a:t> </a:t>
            </a:r>
            <a:r>
              <a:rPr lang="en-US" altLang="en-US" sz="1200" dirty="0">
                <a:solidFill>
                  <a:schemeClr val="bg1">
                    <a:lumMod val="65000"/>
                  </a:schemeClr>
                </a:solidFill>
              </a:rPr>
              <a:t>that doesn’t</a:t>
            </a:r>
          </a:p>
          <a:p>
            <a:pPr eaLnBrk="1" hangingPunct="1">
              <a:spcBef>
                <a:spcPct val="0"/>
              </a:spcBef>
              <a:buClrTx/>
              <a:buSzTx/>
              <a:buFontTx/>
              <a:buNone/>
            </a:pPr>
            <a:r>
              <a:rPr lang="en-US" altLang="en-US" sz="1200" dirty="0">
                <a:solidFill>
                  <a:schemeClr val="bg1">
                    <a:lumMod val="65000"/>
                  </a:schemeClr>
                </a:solidFill>
              </a:rPr>
              <a:t>   respect the vertical, and may resolve with…</a:t>
            </a:r>
            <a:r>
              <a:rPr lang="en-US" altLang="en-US" sz="1200" b="1" dirty="0">
                <a:solidFill>
                  <a:schemeClr val="bg1">
                    <a:lumMod val="65000"/>
                  </a:schemeClr>
                </a:solidFill>
              </a:rPr>
              <a:t>refraction</a:t>
            </a:r>
          </a:p>
        </p:txBody>
      </p:sp>
      <p:sp>
        <p:nvSpPr>
          <p:cNvPr id="66573" name="Rectangle 14">
            <a:extLst>
              <a:ext uri="{FF2B5EF4-FFF2-40B4-BE49-F238E27FC236}">
                <a16:creationId xmlns:a16="http://schemas.microsoft.com/office/drawing/2014/main" id="{F285696A-57E2-45EC-8B53-8FFFA3A04321}"/>
              </a:ext>
            </a:extLst>
          </p:cNvPr>
          <p:cNvSpPr>
            <a:spLocks noChangeArrowheads="1"/>
          </p:cNvSpPr>
          <p:nvPr/>
        </p:nvSpPr>
        <p:spPr bwMode="auto">
          <a:xfrm>
            <a:off x="457200" y="122238"/>
            <a:ext cx="7543800" cy="8683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b"/>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ct val="85000"/>
              </a:lnSpc>
              <a:spcBef>
                <a:spcPct val="0"/>
              </a:spcBef>
              <a:buClrTx/>
              <a:buSzTx/>
              <a:buFontTx/>
              <a:buNone/>
            </a:pPr>
            <a:r>
              <a:rPr lang="en-US" altLang="en-US" sz="3200" b="1" dirty="0">
                <a:solidFill>
                  <a:schemeClr val="tx2"/>
                </a:solidFill>
              </a:rPr>
              <a:t>Developmental Abnormalities of the Optic Nerve Head</a:t>
            </a:r>
            <a:endParaRPr lang="en-US" altLang="en-US" sz="3200" dirty="0">
              <a:solidFill>
                <a:schemeClr val="tx2"/>
              </a:solidFill>
            </a:endParaRPr>
          </a:p>
        </p:txBody>
      </p:sp>
      <p:sp>
        <p:nvSpPr>
          <p:cNvPr id="66574" name="Slide Number Placeholder 1">
            <a:extLst>
              <a:ext uri="{FF2B5EF4-FFF2-40B4-BE49-F238E27FC236}">
                <a16:creationId xmlns:a16="http://schemas.microsoft.com/office/drawing/2014/main" id="{04C402A9-8FE1-41F8-B8FD-C8B6D877C3F0}"/>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286D2FA3-C121-4BBB-98D0-45A7FDA1C4EF}" type="slidenum">
              <a:rPr lang="en-US" altLang="en-US" sz="1000"/>
              <a:pPr>
                <a:spcBef>
                  <a:spcPct val="0"/>
                </a:spcBef>
                <a:buClrTx/>
                <a:buSzTx/>
                <a:buFontTx/>
                <a:buNone/>
              </a:pPr>
              <a:t>215</a:t>
            </a:fld>
            <a:endParaRPr lang="en-US" altLang="en-US" sz="1000"/>
          </a:p>
        </p:txBody>
      </p:sp>
      <p:sp>
        <p:nvSpPr>
          <p:cNvPr id="66575" name="Line 12">
            <a:extLst>
              <a:ext uri="{FF2B5EF4-FFF2-40B4-BE49-F238E27FC236}">
                <a16:creationId xmlns:a16="http://schemas.microsoft.com/office/drawing/2014/main" id="{80B50ABA-1EEE-43E4-8CAC-FE3345262FA7}"/>
              </a:ext>
            </a:extLst>
          </p:cNvPr>
          <p:cNvSpPr>
            <a:spLocks noChangeShapeType="1"/>
          </p:cNvSpPr>
          <p:nvPr/>
        </p:nvSpPr>
        <p:spPr bwMode="auto">
          <a:xfrm>
            <a:off x="3124200" y="2057400"/>
            <a:ext cx="381000" cy="22098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 name="TextBox 2">
            <a:extLst>
              <a:ext uri="{FF2B5EF4-FFF2-40B4-BE49-F238E27FC236}">
                <a16:creationId xmlns:a16="http://schemas.microsoft.com/office/drawing/2014/main" id="{FA9B4959-2DFD-4F7D-AAC1-5755588C409C}"/>
              </a:ext>
            </a:extLst>
          </p:cNvPr>
          <p:cNvSpPr txBox="1"/>
          <p:nvPr/>
        </p:nvSpPr>
        <p:spPr>
          <a:xfrm>
            <a:off x="3313028" y="5690008"/>
            <a:ext cx="3017313" cy="738664"/>
          </a:xfrm>
          <a:prstGeom prst="rect">
            <a:avLst/>
          </a:prstGeom>
          <a:solidFill>
            <a:schemeClr val="accent1">
              <a:lumMod val="75000"/>
            </a:schemeClr>
          </a:solidFill>
        </p:spPr>
        <p:txBody>
          <a:bodyPr wrap="square" rtlCol="0">
            <a:spAutoFit/>
          </a:bodyPr>
          <a:lstStyle/>
          <a:p>
            <a:r>
              <a:rPr lang="en-US" sz="1400" i="1" dirty="0">
                <a:solidFill>
                  <a:schemeClr val="bg1"/>
                </a:solidFill>
              </a:rPr>
              <a:t>Does the VF defect tend to involve the superior field, or the inferior?</a:t>
            </a:r>
          </a:p>
          <a:p>
            <a:r>
              <a:rPr lang="en-US" sz="1400" dirty="0">
                <a:solidFill>
                  <a:schemeClr val="bg1"/>
                </a:solidFill>
              </a:rPr>
              <a:t>Superior</a:t>
            </a:r>
          </a:p>
        </p:txBody>
      </p:sp>
      <p:sp>
        <p:nvSpPr>
          <p:cNvPr id="4" name="Oval 3">
            <a:extLst>
              <a:ext uri="{FF2B5EF4-FFF2-40B4-BE49-F238E27FC236}">
                <a16:creationId xmlns:a16="http://schemas.microsoft.com/office/drawing/2014/main" id="{8170B566-3036-FC87-573C-BF0830AA4208}"/>
              </a:ext>
            </a:extLst>
          </p:cNvPr>
          <p:cNvSpPr/>
          <p:nvPr/>
        </p:nvSpPr>
        <p:spPr>
          <a:xfrm>
            <a:off x="6248401" y="5943600"/>
            <a:ext cx="1524000" cy="445255"/>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758521161"/>
      </p:ext>
    </p:extLst>
  </p:cSld>
  <p:clrMapOvr>
    <a:masterClrMapping/>
  </p:clrMapOvr>
</p:sld>
</file>

<file path=ppt/slides/slide2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8" name="Slide Number Placeholder 1">
            <a:extLst>
              <a:ext uri="{FF2B5EF4-FFF2-40B4-BE49-F238E27FC236}">
                <a16:creationId xmlns:a16="http://schemas.microsoft.com/office/drawing/2014/main" id="{24272C14-98B9-49AA-A34A-661F3FF25627}"/>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1CD4852E-4C6E-4BB0-9F3B-E44927F1563F}" type="slidenum">
              <a:rPr lang="en-US" altLang="en-US" sz="1000"/>
              <a:pPr>
                <a:spcBef>
                  <a:spcPct val="0"/>
                </a:spcBef>
                <a:buClrTx/>
                <a:buSzTx/>
                <a:buFontTx/>
                <a:buNone/>
              </a:pPr>
              <a:t>216</a:t>
            </a:fld>
            <a:endParaRPr lang="en-US" altLang="en-US" sz="1000"/>
          </a:p>
        </p:txBody>
      </p:sp>
      <p:sp>
        <p:nvSpPr>
          <p:cNvPr id="17" name="Rectangle 16">
            <a:extLst>
              <a:ext uri="{FF2B5EF4-FFF2-40B4-BE49-F238E27FC236}">
                <a16:creationId xmlns:a16="http://schemas.microsoft.com/office/drawing/2014/main" id="{B313EDA2-A575-489D-9267-5F5D1E29595C}"/>
              </a:ext>
            </a:extLst>
          </p:cNvPr>
          <p:cNvSpPr>
            <a:spLocks noChangeArrowheads="1"/>
          </p:cNvSpPr>
          <p:nvPr/>
        </p:nvSpPr>
        <p:spPr bwMode="auto">
          <a:xfrm>
            <a:off x="457200" y="122238"/>
            <a:ext cx="7543800" cy="8683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b"/>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ct val="85000"/>
              </a:lnSpc>
              <a:spcBef>
                <a:spcPct val="0"/>
              </a:spcBef>
              <a:buClrTx/>
              <a:buSzTx/>
              <a:buFontTx/>
              <a:buNone/>
            </a:pPr>
            <a:r>
              <a:rPr lang="en-US" altLang="en-US" sz="3200" b="1" dirty="0">
                <a:solidFill>
                  <a:schemeClr val="tx2"/>
                </a:solidFill>
              </a:rPr>
              <a:t>Developmental Abnormalities of the Optic Nerve Head</a:t>
            </a:r>
            <a:endParaRPr lang="en-US" altLang="en-US" sz="3200" dirty="0">
              <a:solidFill>
                <a:schemeClr val="tx2"/>
              </a:solidFill>
            </a:endParaRPr>
          </a:p>
        </p:txBody>
      </p:sp>
      <p:sp>
        <p:nvSpPr>
          <p:cNvPr id="2" name="TextBox 1">
            <a:extLst>
              <a:ext uri="{FF2B5EF4-FFF2-40B4-BE49-F238E27FC236}">
                <a16:creationId xmlns:a16="http://schemas.microsoft.com/office/drawing/2014/main" id="{B9642A5A-246A-44D6-8361-062F83946247}"/>
              </a:ext>
            </a:extLst>
          </p:cNvPr>
          <p:cNvSpPr txBox="1"/>
          <p:nvPr/>
        </p:nvSpPr>
        <p:spPr>
          <a:xfrm>
            <a:off x="1905000" y="6107668"/>
            <a:ext cx="5334000" cy="369332"/>
          </a:xfrm>
          <a:prstGeom prst="rect">
            <a:avLst/>
          </a:prstGeom>
          <a:noFill/>
        </p:spPr>
        <p:txBody>
          <a:bodyPr wrap="square" rtlCol="0">
            <a:spAutoFit/>
          </a:bodyPr>
          <a:lstStyle/>
          <a:p>
            <a:r>
              <a:rPr lang="en-US" dirty="0"/>
              <a:t>Tilted-disc syndrome: Superior bitemporal VF loss</a:t>
            </a:r>
          </a:p>
        </p:txBody>
      </p:sp>
      <p:pic>
        <p:nvPicPr>
          <p:cNvPr id="2050" name="Picture 2" descr="Congenital tilted disc syndrome - American Academy of Ophthalmology">
            <a:extLst>
              <a:ext uri="{FF2B5EF4-FFF2-40B4-BE49-F238E27FC236}">
                <a16:creationId xmlns:a16="http://schemas.microsoft.com/office/drawing/2014/main" id="{AB1D69C8-D639-49CF-BF6F-4F9BE1C33F39}"/>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066800" y="1164312"/>
            <a:ext cx="6858000" cy="4617244"/>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20537218"/>
      </p:ext>
    </p:extLst>
  </p:cSld>
  <p:clrMapOvr>
    <a:masterClrMapping/>
  </p:clrMapOvr>
</p:sld>
</file>

<file path=ppt/slides/slide2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562" name="Text Box 10">
            <a:extLst>
              <a:ext uri="{FF2B5EF4-FFF2-40B4-BE49-F238E27FC236}">
                <a16:creationId xmlns:a16="http://schemas.microsoft.com/office/drawing/2014/main" id="{E9896276-04B5-49A0-96C5-5033D1D64400}"/>
              </a:ext>
            </a:extLst>
          </p:cNvPr>
          <p:cNvSpPr txBox="1">
            <a:spLocks noChangeArrowheads="1"/>
          </p:cNvSpPr>
          <p:nvPr/>
        </p:nvSpPr>
        <p:spPr bwMode="auto">
          <a:xfrm>
            <a:off x="1371600" y="4267200"/>
            <a:ext cx="3057525" cy="2154238"/>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Morning-Glory Disc</a:t>
            </a:r>
          </a:p>
          <a:p>
            <a:pPr eaLnBrk="1" hangingPunct="1">
              <a:spcBef>
                <a:spcPct val="0"/>
              </a:spcBef>
              <a:buClrTx/>
              <a:buSzTx/>
              <a:buFontTx/>
              <a:buNone/>
            </a:pPr>
            <a:r>
              <a:rPr lang="en-US" altLang="en-US" sz="1200"/>
              <a:t>--DFE reveals:</a:t>
            </a:r>
          </a:p>
          <a:p>
            <a:pPr eaLnBrk="1" hangingPunct="1">
              <a:spcBef>
                <a:spcPct val="0"/>
              </a:spcBef>
              <a:buClrTx/>
              <a:buSzTx/>
              <a:buFontTx/>
              <a:buNone/>
            </a:pPr>
            <a:r>
              <a:rPr lang="en-US" altLang="en-US" sz="1200"/>
              <a:t>  1) A funnel-shaped…</a:t>
            </a:r>
            <a:r>
              <a:rPr lang="en-US" altLang="en-US" sz="1200" b="1">
                <a:solidFill>
                  <a:srgbClr val="0000FF"/>
                </a:solidFill>
              </a:rPr>
              <a:t>excavation</a:t>
            </a:r>
            <a:endParaRPr lang="en-US" altLang="en-US" sz="1200"/>
          </a:p>
          <a:p>
            <a:pPr eaLnBrk="1" hangingPunct="1">
              <a:spcBef>
                <a:spcPct val="0"/>
              </a:spcBef>
              <a:buClrTx/>
              <a:buSzTx/>
              <a:buFontTx/>
              <a:buNone/>
            </a:pPr>
            <a:r>
              <a:rPr lang="en-US" altLang="en-US" sz="1200"/>
              <a:t>  2) Number of vessels crossing the rim</a:t>
            </a:r>
          </a:p>
          <a:p>
            <a:pPr eaLnBrk="1" hangingPunct="1">
              <a:spcBef>
                <a:spcPct val="0"/>
              </a:spcBef>
              <a:buClrTx/>
              <a:buSzTx/>
              <a:buFontTx/>
              <a:buNone/>
            </a:pPr>
            <a:r>
              <a:rPr lang="en-US" altLang="en-US" sz="1200"/>
              <a:t>    seems abnormally…</a:t>
            </a:r>
            <a:r>
              <a:rPr lang="en-US" altLang="en-US" sz="1200" b="1">
                <a:solidFill>
                  <a:srgbClr val="0000FF"/>
                </a:solidFill>
              </a:rPr>
              <a:t>high</a:t>
            </a:r>
            <a:r>
              <a:rPr lang="en-US" altLang="en-US" sz="1200"/>
              <a:t> </a:t>
            </a:r>
            <a:endParaRPr lang="en-US" altLang="en-US" sz="1200" b="1">
              <a:solidFill>
                <a:srgbClr val="0000FF"/>
              </a:solidFill>
            </a:endParaRPr>
          </a:p>
          <a:p>
            <a:pPr eaLnBrk="1" hangingPunct="1">
              <a:spcBef>
                <a:spcPct val="0"/>
              </a:spcBef>
              <a:buClrTx/>
              <a:buSzTx/>
              <a:buFontTx/>
              <a:buNone/>
            </a:pPr>
            <a:r>
              <a:rPr lang="en-US" altLang="en-US" sz="1200"/>
              <a:t>--Tissue is…</a:t>
            </a:r>
            <a:r>
              <a:rPr lang="en-US" altLang="en-US" sz="1200" b="1">
                <a:solidFill>
                  <a:srgbClr val="0000FF"/>
                </a:solidFill>
              </a:rPr>
              <a:t>contractile</a:t>
            </a:r>
            <a:r>
              <a:rPr lang="en-US" altLang="en-US" sz="1200"/>
              <a:t>, so cup seems</a:t>
            </a:r>
          </a:p>
          <a:p>
            <a:pPr eaLnBrk="1" hangingPunct="1">
              <a:spcBef>
                <a:spcPct val="0"/>
              </a:spcBef>
              <a:buClrTx/>
              <a:buSzTx/>
              <a:buFontTx/>
              <a:buNone/>
            </a:pPr>
            <a:r>
              <a:rPr lang="en-US" altLang="en-US" sz="1200"/>
              <a:t>  to…</a:t>
            </a:r>
            <a:r>
              <a:rPr lang="en-US" altLang="en-US" sz="1200" b="1">
                <a:solidFill>
                  <a:srgbClr val="0000FF"/>
                </a:solidFill>
              </a:rPr>
              <a:t>open </a:t>
            </a:r>
            <a:r>
              <a:rPr lang="en-US" altLang="en-US" sz="1200">
                <a:solidFill>
                  <a:srgbClr val="0000FF"/>
                </a:solidFill>
              </a:rPr>
              <a:t>and</a:t>
            </a:r>
            <a:r>
              <a:rPr lang="en-US" altLang="en-US" sz="1200" b="1">
                <a:solidFill>
                  <a:srgbClr val="0000FF"/>
                </a:solidFill>
              </a:rPr>
              <a:t> close</a:t>
            </a:r>
            <a:r>
              <a:rPr lang="en-US" altLang="en-US" sz="1200"/>
              <a:t> (like its namesake,  </a:t>
            </a:r>
          </a:p>
          <a:p>
            <a:pPr eaLnBrk="1" hangingPunct="1">
              <a:spcBef>
                <a:spcPct val="0"/>
              </a:spcBef>
              <a:buClrTx/>
              <a:buSzTx/>
              <a:buFontTx/>
              <a:buNone/>
            </a:pPr>
            <a:r>
              <a:rPr lang="en-US" altLang="en-US" sz="1200"/>
              <a:t>  the morning-glory flower)</a:t>
            </a:r>
          </a:p>
          <a:p>
            <a:pPr eaLnBrk="1" hangingPunct="1">
              <a:spcBef>
                <a:spcPct val="0"/>
              </a:spcBef>
              <a:buClrTx/>
              <a:buSzTx/>
              <a:buFontTx/>
              <a:buNone/>
            </a:pPr>
            <a:r>
              <a:rPr lang="en-US" altLang="en-US" sz="1200"/>
              <a:t>--VA usually…</a:t>
            </a:r>
            <a:r>
              <a:rPr lang="en-US" altLang="en-US" sz="1200" b="1">
                <a:solidFill>
                  <a:srgbClr val="0000FF"/>
                </a:solidFill>
              </a:rPr>
              <a:t>20/200</a:t>
            </a:r>
            <a:r>
              <a:rPr lang="en-US" altLang="en-US" sz="1200"/>
              <a:t>, but can be…</a:t>
            </a:r>
          </a:p>
          <a:p>
            <a:pPr eaLnBrk="1" hangingPunct="1">
              <a:spcBef>
                <a:spcPct val="0"/>
              </a:spcBef>
              <a:buClrTx/>
              <a:buSzTx/>
              <a:buFontTx/>
              <a:buNone/>
            </a:pPr>
            <a:r>
              <a:rPr lang="en-US" altLang="en-US" sz="1200"/>
              <a:t>   </a:t>
            </a:r>
            <a:r>
              <a:rPr lang="en-US" altLang="en-US" sz="1200" b="1">
                <a:solidFill>
                  <a:srgbClr val="0000FF"/>
                </a:solidFill>
              </a:rPr>
              <a:t>20/20&lt;-&gt;NLP</a:t>
            </a:r>
          </a:p>
          <a:p>
            <a:pPr eaLnBrk="1" hangingPunct="1">
              <a:spcBef>
                <a:spcPct val="0"/>
              </a:spcBef>
              <a:buClrTx/>
              <a:buSzTx/>
              <a:buFontTx/>
              <a:buNone/>
            </a:pPr>
            <a:r>
              <a:rPr lang="en-US" altLang="en-US" sz="1200"/>
              <a:t>--1/3 develop…</a:t>
            </a:r>
            <a:r>
              <a:rPr lang="en-US" altLang="en-US" sz="1200" b="1">
                <a:solidFill>
                  <a:srgbClr val="CCECFF"/>
                </a:solidFill>
              </a:rPr>
              <a:t>serous</a:t>
            </a:r>
            <a:r>
              <a:rPr lang="en-US" altLang="en-US" sz="1200" b="1">
                <a:solidFill>
                  <a:srgbClr val="0000FF"/>
                </a:solidFill>
              </a:rPr>
              <a:t> </a:t>
            </a:r>
            <a:r>
              <a:rPr lang="en-US" altLang="en-US" sz="1200" b="1">
                <a:solidFill>
                  <a:srgbClr val="CCECFF"/>
                </a:solidFill>
              </a:rPr>
              <a:t>RD</a:t>
            </a:r>
          </a:p>
        </p:txBody>
      </p:sp>
      <p:sp>
        <p:nvSpPr>
          <p:cNvPr id="66563" name="Text Box 3">
            <a:extLst>
              <a:ext uri="{FF2B5EF4-FFF2-40B4-BE49-F238E27FC236}">
                <a16:creationId xmlns:a16="http://schemas.microsoft.com/office/drawing/2014/main" id="{E46B3D38-CB0F-4BFC-AE9E-17B8EAC7193B}"/>
              </a:ext>
            </a:extLst>
          </p:cNvPr>
          <p:cNvSpPr txBox="1">
            <a:spLocks noChangeArrowheads="1"/>
          </p:cNvSpPr>
          <p:nvPr/>
        </p:nvSpPr>
        <p:spPr bwMode="auto">
          <a:xfrm>
            <a:off x="793750" y="3505200"/>
            <a:ext cx="2274982" cy="677108"/>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solidFill>
                  <a:schemeClr val="bg1">
                    <a:lumMod val="65000"/>
                  </a:schemeClr>
                </a:solidFill>
              </a:rPr>
              <a:t>Optic Pit/Hole</a:t>
            </a:r>
          </a:p>
          <a:p>
            <a:pPr eaLnBrk="1" hangingPunct="1">
              <a:spcBef>
                <a:spcPct val="0"/>
              </a:spcBef>
              <a:buClrTx/>
              <a:buSzTx/>
              <a:buFontTx/>
              <a:buNone/>
            </a:pPr>
            <a:r>
              <a:rPr lang="en-US" altLang="en-US" sz="1200">
                <a:solidFill>
                  <a:schemeClr val="bg1">
                    <a:lumMod val="65000"/>
                  </a:schemeClr>
                </a:solidFill>
              </a:rPr>
              <a:t>--Associated with…</a:t>
            </a:r>
            <a:r>
              <a:rPr lang="en-US" altLang="en-US" sz="1200" b="1">
                <a:solidFill>
                  <a:schemeClr val="bg1">
                    <a:lumMod val="65000"/>
                  </a:schemeClr>
                </a:solidFill>
              </a:rPr>
              <a:t>serous RD</a:t>
            </a:r>
          </a:p>
          <a:p>
            <a:pPr eaLnBrk="1" hangingPunct="1">
              <a:spcBef>
                <a:spcPct val="0"/>
              </a:spcBef>
              <a:buClrTx/>
              <a:buSzTx/>
              <a:buFontTx/>
              <a:buNone/>
            </a:pPr>
            <a:r>
              <a:rPr lang="en-US" altLang="en-US" sz="1200" b="1">
                <a:solidFill>
                  <a:schemeClr val="bg1">
                    <a:lumMod val="65000"/>
                  </a:schemeClr>
                </a:solidFill>
              </a:rPr>
              <a:t>  in adulthood</a:t>
            </a:r>
          </a:p>
        </p:txBody>
      </p:sp>
      <p:sp>
        <p:nvSpPr>
          <p:cNvPr id="66564" name="Line 4">
            <a:extLst>
              <a:ext uri="{FF2B5EF4-FFF2-40B4-BE49-F238E27FC236}">
                <a16:creationId xmlns:a16="http://schemas.microsoft.com/office/drawing/2014/main" id="{C3019ED5-AD6C-4034-939E-D3CAC8A88421}"/>
              </a:ext>
            </a:extLst>
          </p:cNvPr>
          <p:cNvSpPr>
            <a:spLocks noChangeShapeType="1"/>
          </p:cNvSpPr>
          <p:nvPr/>
        </p:nvSpPr>
        <p:spPr bwMode="auto">
          <a:xfrm flipH="1">
            <a:off x="1600200" y="2057400"/>
            <a:ext cx="1524000" cy="3810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6565" name="Text Box 6">
            <a:extLst>
              <a:ext uri="{FF2B5EF4-FFF2-40B4-BE49-F238E27FC236}">
                <a16:creationId xmlns:a16="http://schemas.microsoft.com/office/drawing/2014/main" id="{00DCDEE2-B453-494E-8E99-8502D9045C22}"/>
              </a:ext>
            </a:extLst>
          </p:cNvPr>
          <p:cNvSpPr txBox="1">
            <a:spLocks noChangeArrowheads="1"/>
          </p:cNvSpPr>
          <p:nvPr/>
        </p:nvSpPr>
        <p:spPr bwMode="auto">
          <a:xfrm>
            <a:off x="1340808" y="1524000"/>
            <a:ext cx="3544560" cy="4585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1400" i="1">
                <a:solidFill>
                  <a:schemeClr val="bg1">
                    <a:lumMod val="75000"/>
                  </a:schemeClr>
                </a:solidFill>
              </a:rPr>
              <a:t>These three are all secondary to abnormal</a:t>
            </a:r>
          </a:p>
          <a:p>
            <a:pPr algn="ctr" eaLnBrk="1" hangingPunct="1">
              <a:lnSpc>
                <a:spcPct val="85000"/>
              </a:lnSpc>
              <a:spcBef>
                <a:spcPct val="0"/>
              </a:spcBef>
              <a:buClrTx/>
              <a:buSzTx/>
              <a:buFontTx/>
              <a:buNone/>
            </a:pPr>
            <a:r>
              <a:rPr lang="en-US" altLang="en-US" sz="1400" i="1">
                <a:solidFill>
                  <a:schemeClr val="bg1">
                    <a:lumMod val="75000"/>
                  </a:schemeClr>
                </a:solidFill>
              </a:rPr>
              <a:t>closure of the embryonic optic fissure</a:t>
            </a:r>
          </a:p>
        </p:txBody>
      </p:sp>
      <p:sp>
        <p:nvSpPr>
          <p:cNvPr id="66566" name="Text Box 7">
            <a:extLst>
              <a:ext uri="{FF2B5EF4-FFF2-40B4-BE49-F238E27FC236}">
                <a16:creationId xmlns:a16="http://schemas.microsoft.com/office/drawing/2014/main" id="{2315D049-330D-491D-A8EC-75E74E56EFDB}"/>
              </a:ext>
            </a:extLst>
          </p:cNvPr>
          <p:cNvSpPr txBox="1">
            <a:spLocks noChangeArrowheads="1"/>
          </p:cNvSpPr>
          <p:nvPr/>
        </p:nvSpPr>
        <p:spPr bwMode="auto">
          <a:xfrm>
            <a:off x="76200" y="2514600"/>
            <a:ext cx="2783134" cy="861774"/>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solidFill>
                  <a:schemeClr val="bg1">
                    <a:lumMod val="65000"/>
                  </a:schemeClr>
                </a:solidFill>
              </a:rPr>
              <a:t>Optic Nerve Coloboma</a:t>
            </a:r>
          </a:p>
          <a:p>
            <a:pPr eaLnBrk="1" hangingPunct="1">
              <a:spcBef>
                <a:spcPct val="0"/>
              </a:spcBef>
              <a:buClrTx/>
              <a:buSzTx/>
              <a:buFontTx/>
              <a:buNone/>
            </a:pPr>
            <a:r>
              <a:rPr lang="en-US" altLang="en-US" sz="1200">
                <a:solidFill>
                  <a:schemeClr val="bg1">
                    <a:lumMod val="65000"/>
                  </a:schemeClr>
                </a:solidFill>
              </a:rPr>
              <a:t>1) May resemble…</a:t>
            </a:r>
            <a:r>
              <a:rPr lang="en-US" altLang="en-US" sz="1200" b="1">
                <a:solidFill>
                  <a:schemeClr val="bg1">
                    <a:lumMod val="65000"/>
                  </a:schemeClr>
                </a:solidFill>
              </a:rPr>
              <a:t>deep cupping</a:t>
            </a:r>
          </a:p>
          <a:p>
            <a:pPr eaLnBrk="1" hangingPunct="1">
              <a:spcBef>
                <a:spcPct val="0"/>
              </a:spcBef>
              <a:buClrTx/>
              <a:buSzTx/>
              <a:buFontTx/>
              <a:buNone/>
            </a:pPr>
            <a:r>
              <a:rPr lang="en-US" altLang="en-US" sz="1200">
                <a:solidFill>
                  <a:schemeClr val="bg1">
                    <a:lumMod val="65000"/>
                  </a:schemeClr>
                </a:solidFill>
              </a:rPr>
              <a:t>2) Can be…</a:t>
            </a:r>
            <a:r>
              <a:rPr lang="en-US" altLang="en-US" sz="1200" b="1">
                <a:solidFill>
                  <a:schemeClr val="bg1">
                    <a:lumMod val="65000"/>
                  </a:schemeClr>
                </a:solidFill>
              </a:rPr>
              <a:t>bilateral, asymmetric</a:t>
            </a:r>
          </a:p>
          <a:p>
            <a:pPr eaLnBrk="1" hangingPunct="1">
              <a:spcBef>
                <a:spcPct val="0"/>
              </a:spcBef>
              <a:buClrTx/>
              <a:buSzTx/>
              <a:buFontTx/>
              <a:buNone/>
            </a:pPr>
            <a:r>
              <a:rPr lang="en-US" altLang="en-US" sz="1200">
                <a:solidFill>
                  <a:schemeClr val="bg1">
                    <a:lumMod val="65000"/>
                  </a:schemeClr>
                </a:solidFill>
              </a:rPr>
              <a:t>3) Part of the…</a:t>
            </a:r>
            <a:r>
              <a:rPr lang="en-US" altLang="en-US" sz="1200" b="1">
                <a:solidFill>
                  <a:schemeClr val="bg1">
                    <a:lumMod val="65000"/>
                  </a:schemeClr>
                </a:solidFill>
              </a:rPr>
              <a:t>CHARGE association</a:t>
            </a:r>
          </a:p>
        </p:txBody>
      </p:sp>
      <p:sp>
        <p:nvSpPr>
          <p:cNvPr id="66567" name="Line 8">
            <a:extLst>
              <a:ext uri="{FF2B5EF4-FFF2-40B4-BE49-F238E27FC236}">
                <a16:creationId xmlns:a16="http://schemas.microsoft.com/office/drawing/2014/main" id="{20DA8BAB-64A5-4B11-B843-0E2317D60AF9}"/>
              </a:ext>
            </a:extLst>
          </p:cNvPr>
          <p:cNvSpPr>
            <a:spLocks noChangeShapeType="1"/>
          </p:cNvSpPr>
          <p:nvPr/>
        </p:nvSpPr>
        <p:spPr bwMode="auto">
          <a:xfrm flipH="1">
            <a:off x="2971800" y="2057400"/>
            <a:ext cx="152400" cy="14478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6568" name="Text Box 9">
            <a:extLst>
              <a:ext uri="{FF2B5EF4-FFF2-40B4-BE49-F238E27FC236}">
                <a16:creationId xmlns:a16="http://schemas.microsoft.com/office/drawing/2014/main" id="{5A0748CE-6FDB-4EBF-A70C-FDA7B10AB819}"/>
              </a:ext>
            </a:extLst>
          </p:cNvPr>
          <p:cNvSpPr txBox="1">
            <a:spLocks noChangeArrowheads="1"/>
          </p:cNvSpPr>
          <p:nvPr/>
        </p:nvSpPr>
        <p:spPr bwMode="auto">
          <a:xfrm>
            <a:off x="1371600" y="4267200"/>
            <a:ext cx="3057247" cy="2154436"/>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dirty="0">
                <a:solidFill>
                  <a:schemeClr val="bg1">
                    <a:lumMod val="65000"/>
                  </a:schemeClr>
                </a:solidFill>
              </a:rPr>
              <a:t>Morning-Glory Disc</a:t>
            </a:r>
          </a:p>
          <a:p>
            <a:pPr eaLnBrk="1" hangingPunct="1">
              <a:spcBef>
                <a:spcPct val="0"/>
              </a:spcBef>
              <a:buClrTx/>
              <a:buSzTx/>
              <a:buFontTx/>
              <a:buNone/>
            </a:pPr>
            <a:r>
              <a:rPr lang="en-US" altLang="en-US" sz="1200" dirty="0">
                <a:solidFill>
                  <a:schemeClr val="bg1">
                    <a:lumMod val="65000"/>
                  </a:schemeClr>
                </a:solidFill>
              </a:rPr>
              <a:t>--DFE reveals:</a:t>
            </a:r>
          </a:p>
          <a:p>
            <a:pPr eaLnBrk="1" hangingPunct="1">
              <a:spcBef>
                <a:spcPct val="0"/>
              </a:spcBef>
              <a:buClrTx/>
              <a:buSzTx/>
              <a:buFontTx/>
              <a:buNone/>
            </a:pPr>
            <a:r>
              <a:rPr lang="en-US" altLang="en-US" sz="1200" dirty="0">
                <a:solidFill>
                  <a:schemeClr val="bg1">
                    <a:lumMod val="65000"/>
                  </a:schemeClr>
                </a:solidFill>
              </a:rPr>
              <a:t>  1) A funnel-shaped…</a:t>
            </a:r>
            <a:r>
              <a:rPr lang="en-US" altLang="en-US" sz="1200" b="1" dirty="0">
                <a:solidFill>
                  <a:schemeClr val="bg1">
                    <a:lumMod val="65000"/>
                  </a:schemeClr>
                </a:solidFill>
              </a:rPr>
              <a:t>excavation</a:t>
            </a:r>
            <a:endParaRPr lang="en-US" altLang="en-US" sz="1200" dirty="0">
              <a:solidFill>
                <a:schemeClr val="bg1">
                  <a:lumMod val="65000"/>
                </a:schemeClr>
              </a:solidFill>
            </a:endParaRPr>
          </a:p>
          <a:p>
            <a:pPr eaLnBrk="1" hangingPunct="1">
              <a:spcBef>
                <a:spcPct val="0"/>
              </a:spcBef>
              <a:buClrTx/>
              <a:buSzTx/>
              <a:buFontTx/>
              <a:buNone/>
            </a:pPr>
            <a:r>
              <a:rPr lang="en-US" altLang="en-US" sz="1200" dirty="0">
                <a:solidFill>
                  <a:schemeClr val="bg1">
                    <a:lumMod val="65000"/>
                  </a:schemeClr>
                </a:solidFill>
              </a:rPr>
              <a:t>  2) Number of vessels crossing the rim</a:t>
            </a:r>
          </a:p>
          <a:p>
            <a:pPr eaLnBrk="1" hangingPunct="1">
              <a:spcBef>
                <a:spcPct val="0"/>
              </a:spcBef>
              <a:buClrTx/>
              <a:buSzTx/>
              <a:buFontTx/>
              <a:buNone/>
            </a:pPr>
            <a:r>
              <a:rPr lang="en-US" altLang="en-US" sz="1200" dirty="0">
                <a:solidFill>
                  <a:schemeClr val="bg1">
                    <a:lumMod val="65000"/>
                  </a:schemeClr>
                </a:solidFill>
              </a:rPr>
              <a:t>    seems abnormally…</a:t>
            </a:r>
            <a:r>
              <a:rPr lang="en-US" altLang="en-US" sz="1200" b="1" dirty="0">
                <a:solidFill>
                  <a:schemeClr val="bg1">
                    <a:lumMod val="65000"/>
                  </a:schemeClr>
                </a:solidFill>
              </a:rPr>
              <a:t>high</a:t>
            </a:r>
            <a:r>
              <a:rPr lang="en-US" altLang="en-US" sz="1200" dirty="0">
                <a:solidFill>
                  <a:schemeClr val="bg1">
                    <a:lumMod val="65000"/>
                  </a:schemeClr>
                </a:solidFill>
              </a:rPr>
              <a:t> </a:t>
            </a:r>
            <a:endParaRPr lang="en-US" altLang="en-US" sz="1200" b="1" dirty="0">
              <a:solidFill>
                <a:schemeClr val="bg1">
                  <a:lumMod val="65000"/>
                </a:schemeClr>
              </a:solidFill>
            </a:endParaRPr>
          </a:p>
          <a:p>
            <a:pPr eaLnBrk="1" hangingPunct="1">
              <a:spcBef>
                <a:spcPct val="0"/>
              </a:spcBef>
              <a:buClrTx/>
              <a:buSzTx/>
              <a:buFontTx/>
              <a:buNone/>
            </a:pPr>
            <a:r>
              <a:rPr lang="en-US" altLang="en-US" sz="1200" dirty="0">
                <a:solidFill>
                  <a:schemeClr val="bg1">
                    <a:lumMod val="65000"/>
                  </a:schemeClr>
                </a:solidFill>
              </a:rPr>
              <a:t>--Tissue is…</a:t>
            </a:r>
            <a:r>
              <a:rPr lang="en-US" altLang="en-US" sz="1200" b="1" dirty="0">
                <a:solidFill>
                  <a:schemeClr val="bg1">
                    <a:lumMod val="65000"/>
                  </a:schemeClr>
                </a:solidFill>
              </a:rPr>
              <a:t>contractile</a:t>
            </a:r>
            <a:r>
              <a:rPr lang="en-US" altLang="en-US" sz="1200" dirty="0">
                <a:solidFill>
                  <a:schemeClr val="bg1">
                    <a:lumMod val="65000"/>
                  </a:schemeClr>
                </a:solidFill>
              </a:rPr>
              <a:t>, so cup seems</a:t>
            </a:r>
          </a:p>
          <a:p>
            <a:pPr eaLnBrk="1" hangingPunct="1">
              <a:spcBef>
                <a:spcPct val="0"/>
              </a:spcBef>
              <a:buClrTx/>
              <a:buSzTx/>
              <a:buFontTx/>
              <a:buNone/>
            </a:pPr>
            <a:r>
              <a:rPr lang="en-US" altLang="en-US" sz="1200" dirty="0">
                <a:solidFill>
                  <a:schemeClr val="bg1">
                    <a:lumMod val="65000"/>
                  </a:schemeClr>
                </a:solidFill>
              </a:rPr>
              <a:t>  to…</a:t>
            </a:r>
            <a:r>
              <a:rPr lang="en-US" altLang="en-US" sz="1200" b="1" dirty="0">
                <a:solidFill>
                  <a:schemeClr val="bg1">
                    <a:lumMod val="65000"/>
                  </a:schemeClr>
                </a:solidFill>
              </a:rPr>
              <a:t>open </a:t>
            </a:r>
            <a:r>
              <a:rPr lang="en-US" altLang="en-US" sz="1200" dirty="0">
                <a:solidFill>
                  <a:schemeClr val="bg1">
                    <a:lumMod val="65000"/>
                  </a:schemeClr>
                </a:solidFill>
              </a:rPr>
              <a:t>and</a:t>
            </a:r>
            <a:r>
              <a:rPr lang="en-US" altLang="en-US" sz="1200" b="1" dirty="0">
                <a:solidFill>
                  <a:schemeClr val="bg1">
                    <a:lumMod val="65000"/>
                  </a:schemeClr>
                </a:solidFill>
              </a:rPr>
              <a:t> close</a:t>
            </a:r>
            <a:r>
              <a:rPr lang="en-US" altLang="en-US" sz="1200" dirty="0">
                <a:solidFill>
                  <a:schemeClr val="bg1">
                    <a:lumMod val="65000"/>
                  </a:schemeClr>
                </a:solidFill>
              </a:rPr>
              <a:t> (like its namesake,  </a:t>
            </a:r>
          </a:p>
          <a:p>
            <a:pPr eaLnBrk="1" hangingPunct="1">
              <a:spcBef>
                <a:spcPct val="0"/>
              </a:spcBef>
              <a:buClrTx/>
              <a:buSzTx/>
              <a:buFontTx/>
              <a:buNone/>
            </a:pPr>
            <a:r>
              <a:rPr lang="en-US" altLang="en-US" sz="1200" dirty="0">
                <a:solidFill>
                  <a:schemeClr val="bg1">
                    <a:lumMod val="65000"/>
                  </a:schemeClr>
                </a:solidFill>
              </a:rPr>
              <a:t>  the morning-glory flower)</a:t>
            </a:r>
          </a:p>
          <a:p>
            <a:pPr eaLnBrk="1" hangingPunct="1">
              <a:spcBef>
                <a:spcPct val="0"/>
              </a:spcBef>
              <a:buClrTx/>
              <a:buSzTx/>
              <a:buFontTx/>
              <a:buNone/>
            </a:pPr>
            <a:r>
              <a:rPr lang="en-US" altLang="en-US" sz="1200" dirty="0">
                <a:solidFill>
                  <a:schemeClr val="bg1">
                    <a:lumMod val="65000"/>
                  </a:schemeClr>
                </a:solidFill>
              </a:rPr>
              <a:t>--VA usually…</a:t>
            </a:r>
            <a:r>
              <a:rPr lang="en-US" altLang="en-US" sz="1200" b="1" dirty="0">
                <a:solidFill>
                  <a:schemeClr val="bg1">
                    <a:lumMod val="65000"/>
                  </a:schemeClr>
                </a:solidFill>
              </a:rPr>
              <a:t>20/200</a:t>
            </a:r>
            <a:r>
              <a:rPr lang="en-US" altLang="en-US" sz="1200" dirty="0">
                <a:solidFill>
                  <a:schemeClr val="bg1">
                    <a:lumMod val="65000"/>
                  </a:schemeClr>
                </a:solidFill>
              </a:rPr>
              <a:t>, but can be…</a:t>
            </a:r>
          </a:p>
          <a:p>
            <a:pPr eaLnBrk="1" hangingPunct="1">
              <a:spcBef>
                <a:spcPct val="0"/>
              </a:spcBef>
              <a:buClrTx/>
              <a:buSzTx/>
              <a:buFontTx/>
              <a:buNone/>
            </a:pPr>
            <a:r>
              <a:rPr lang="en-US" altLang="en-US" sz="1200" dirty="0">
                <a:solidFill>
                  <a:schemeClr val="bg1">
                    <a:lumMod val="65000"/>
                  </a:schemeClr>
                </a:solidFill>
              </a:rPr>
              <a:t>   </a:t>
            </a:r>
            <a:r>
              <a:rPr lang="en-US" altLang="en-US" sz="1200" b="1" dirty="0">
                <a:solidFill>
                  <a:schemeClr val="bg1">
                    <a:lumMod val="65000"/>
                  </a:schemeClr>
                </a:solidFill>
              </a:rPr>
              <a:t>20/20&lt;-&gt;NLP</a:t>
            </a:r>
          </a:p>
          <a:p>
            <a:pPr eaLnBrk="1" hangingPunct="1">
              <a:spcBef>
                <a:spcPct val="0"/>
              </a:spcBef>
              <a:buClrTx/>
              <a:buSzTx/>
              <a:buFontTx/>
              <a:buNone/>
            </a:pPr>
            <a:r>
              <a:rPr lang="en-US" altLang="en-US" sz="1200" dirty="0">
                <a:solidFill>
                  <a:schemeClr val="bg1">
                    <a:lumMod val="65000"/>
                  </a:schemeClr>
                </a:solidFill>
              </a:rPr>
              <a:t>--1/3 develop…</a:t>
            </a:r>
            <a:r>
              <a:rPr lang="en-US" altLang="en-US" sz="1200" b="1" dirty="0">
                <a:solidFill>
                  <a:schemeClr val="bg1">
                    <a:lumMod val="65000"/>
                  </a:schemeClr>
                </a:solidFill>
              </a:rPr>
              <a:t>serous RD</a:t>
            </a:r>
          </a:p>
        </p:txBody>
      </p:sp>
      <p:sp>
        <p:nvSpPr>
          <p:cNvPr id="66569" name="Text Box 10">
            <a:extLst>
              <a:ext uri="{FF2B5EF4-FFF2-40B4-BE49-F238E27FC236}">
                <a16:creationId xmlns:a16="http://schemas.microsoft.com/office/drawing/2014/main" id="{216029D3-73B1-47CA-B182-236FAACD0101}"/>
              </a:ext>
            </a:extLst>
          </p:cNvPr>
          <p:cNvSpPr txBox="1">
            <a:spLocks noChangeArrowheads="1"/>
          </p:cNvSpPr>
          <p:nvPr/>
        </p:nvSpPr>
        <p:spPr bwMode="auto">
          <a:xfrm>
            <a:off x="5410200" y="1687513"/>
            <a:ext cx="3640740" cy="677108"/>
          </a:xfrm>
          <a:prstGeom prst="rect">
            <a:avLst/>
          </a:prstGeom>
          <a:solidFill>
            <a:srgbClr val="FFFF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solidFill>
                  <a:schemeClr val="bg1">
                    <a:lumMod val="65000"/>
                  </a:schemeClr>
                </a:solidFill>
              </a:rPr>
              <a:t>Megalopapilla</a:t>
            </a:r>
          </a:p>
          <a:p>
            <a:pPr eaLnBrk="1" hangingPunct="1">
              <a:spcBef>
                <a:spcPct val="0"/>
              </a:spcBef>
              <a:buClrTx/>
              <a:buSzTx/>
              <a:buFontTx/>
              <a:buNone/>
            </a:pPr>
            <a:r>
              <a:rPr lang="en-US" altLang="en-US" sz="1200">
                <a:solidFill>
                  <a:schemeClr val="bg1">
                    <a:lumMod val="65000"/>
                  </a:schemeClr>
                </a:solidFill>
              </a:rPr>
              <a:t>1) Abnormally large diameter of…</a:t>
            </a:r>
            <a:r>
              <a:rPr lang="en-US" altLang="en-US" sz="1200" b="1">
                <a:solidFill>
                  <a:schemeClr val="bg1">
                    <a:lumMod val="65000"/>
                  </a:schemeClr>
                </a:solidFill>
              </a:rPr>
              <a:t>disc </a:t>
            </a:r>
            <a:r>
              <a:rPr lang="en-US" altLang="en-US" sz="1200">
                <a:solidFill>
                  <a:schemeClr val="bg1">
                    <a:lumMod val="65000"/>
                  </a:schemeClr>
                </a:solidFill>
              </a:rPr>
              <a:t>and</a:t>
            </a:r>
            <a:r>
              <a:rPr lang="en-US" altLang="en-US" sz="1200" b="1">
                <a:solidFill>
                  <a:schemeClr val="bg1">
                    <a:lumMod val="65000"/>
                  </a:schemeClr>
                </a:solidFill>
              </a:rPr>
              <a:t> cup</a:t>
            </a:r>
          </a:p>
          <a:p>
            <a:pPr eaLnBrk="1" hangingPunct="1">
              <a:spcBef>
                <a:spcPct val="0"/>
              </a:spcBef>
              <a:buClrTx/>
              <a:buSzTx/>
              <a:buFontTx/>
              <a:buNone/>
            </a:pPr>
            <a:r>
              <a:rPr lang="en-US" altLang="en-US" sz="1200">
                <a:solidFill>
                  <a:schemeClr val="bg1">
                    <a:lumMod val="65000"/>
                  </a:schemeClr>
                </a:solidFill>
              </a:rPr>
              <a:t>2) VF testing may reveal an…</a:t>
            </a:r>
            <a:r>
              <a:rPr lang="en-US" altLang="en-US" sz="1200" b="1">
                <a:solidFill>
                  <a:schemeClr val="bg1">
                    <a:lumMod val="65000"/>
                  </a:schemeClr>
                </a:solidFill>
              </a:rPr>
              <a:t>enlarged blind spot</a:t>
            </a:r>
          </a:p>
        </p:txBody>
      </p:sp>
      <p:sp>
        <p:nvSpPr>
          <p:cNvPr id="66570" name="Text Box 11">
            <a:extLst>
              <a:ext uri="{FF2B5EF4-FFF2-40B4-BE49-F238E27FC236}">
                <a16:creationId xmlns:a16="http://schemas.microsoft.com/office/drawing/2014/main" id="{4B4AC5E2-0CEA-40CC-AFBE-FFAEB38B49C9}"/>
              </a:ext>
            </a:extLst>
          </p:cNvPr>
          <p:cNvSpPr txBox="1">
            <a:spLocks noChangeArrowheads="1"/>
          </p:cNvSpPr>
          <p:nvPr/>
        </p:nvSpPr>
        <p:spPr bwMode="auto">
          <a:xfrm>
            <a:off x="4648200" y="2576513"/>
            <a:ext cx="3522663" cy="862012"/>
          </a:xfrm>
          <a:prstGeom prst="rect">
            <a:avLst/>
          </a:prstGeom>
          <a:solidFill>
            <a:srgbClr val="FFC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solidFill>
                  <a:schemeClr val="bg1">
                    <a:lumMod val="65000"/>
                  </a:schemeClr>
                </a:solidFill>
              </a:rPr>
              <a:t>Myelinated RNFL</a:t>
            </a:r>
          </a:p>
          <a:p>
            <a:pPr eaLnBrk="1" hangingPunct="1">
              <a:spcBef>
                <a:spcPct val="0"/>
              </a:spcBef>
              <a:buClrTx/>
              <a:buSzTx/>
              <a:buFontTx/>
              <a:buNone/>
            </a:pPr>
            <a:r>
              <a:rPr lang="en-US" altLang="en-US" sz="1200">
                <a:solidFill>
                  <a:schemeClr val="bg1">
                    <a:lumMod val="65000"/>
                  </a:schemeClr>
                </a:solidFill>
              </a:rPr>
              <a:t>1) Myelin normally ends at the…</a:t>
            </a:r>
            <a:r>
              <a:rPr lang="en-US" altLang="en-US" sz="1200" b="1">
                <a:solidFill>
                  <a:schemeClr val="bg1">
                    <a:lumMod val="65000"/>
                  </a:schemeClr>
                </a:solidFill>
              </a:rPr>
              <a:t>lamina cribrosa</a:t>
            </a:r>
          </a:p>
          <a:p>
            <a:pPr eaLnBrk="1" hangingPunct="1">
              <a:spcBef>
                <a:spcPct val="0"/>
              </a:spcBef>
              <a:buClrTx/>
              <a:buSzTx/>
              <a:buFontTx/>
              <a:buNone/>
            </a:pPr>
            <a:r>
              <a:rPr lang="en-US" altLang="en-US" sz="1200">
                <a:solidFill>
                  <a:schemeClr val="bg1">
                    <a:lumMod val="65000"/>
                  </a:schemeClr>
                </a:solidFill>
              </a:rPr>
              <a:t>2) Can be…</a:t>
            </a:r>
            <a:r>
              <a:rPr lang="en-US" altLang="en-US" sz="1200" b="1">
                <a:solidFill>
                  <a:schemeClr val="bg1">
                    <a:lumMod val="65000"/>
                  </a:schemeClr>
                </a:solidFill>
              </a:rPr>
              <a:t>patchy</a:t>
            </a:r>
            <a:r>
              <a:rPr lang="en-US" altLang="en-US" sz="1200">
                <a:solidFill>
                  <a:schemeClr val="bg1">
                    <a:lumMod val="65000"/>
                  </a:schemeClr>
                </a:solidFill>
              </a:rPr>
              <a:t> and </a:t>
            </a:r>
            <a:r>
              <a:rPr lang="en-US" altLang="en-US" sz="1200" b="1">
                <a:solidFill>
                  <a:schemeClr val="bg1">
                    <a:lumMod val="65000"/>
                  </a:schemeClr>
                </a:solidFill>
              </a:rPr>
              <a:t>discontinuous</a:t>
            </a:r>
          </a:p>
          <a:p>
            <a:pPr eaLnBrk="1" hangingPunct="1">
              <a:spcBef>
                <a:spcPct val="0"/>
              </a:spcBef>
              <a:buClrTx/>
              <a:buSzTx/>
              <a:buFontTx/>
              <a:buNone/>
            </a:pPr>
            <a:r>
              <a:rPr lang="en-US" altLang="en-US" sz="1200">
                <a:solidFill>
                  <a:schemeClr val="bg1">
                    <a:lumMod val="65000"/>
                  </a:schemeClr>
                </a:solidFill>
              </a:rPr>
              <a:t>3) Corresponding VF has an…</a:t>
            </a:r>
            <a:r>
              <a:rPr lang="en-US" altLang="en-US" sz="1200" b="1">
                <a:solidFill>
                  <a:schemeClr val="bg1">
                    <a:lumMod val="65000"/>
                  </a:schemeClr>
                </a:solidFill>
              </a:rPr>
              <a:t>absolute</a:t>
            </a:r>
            <a:r>
              <a:rPr lang="en-US" altLang="en-US" sz="1200">
                <a:solidFill>
                  <a:schemeClr val="bg1">
                    <a:lumMod val="65000"/>
                  </a:schemeClr>
                </a:solidFill>
              </a:rPr>
              <a:t> scotoma</a:t>
            </a:r>
          </a:p>
        </p:txBody>
      </p:sp>
      <p:sp>
        <p:nvSpPr>
          <p:cNvPr id="66571" name="Text Box 12">
            <a:extLst>
              <a:ext uri="{FF2B5EF4-FFF2-40B4-BE49-F238E27FC236}">
                <a16:creationId xmlns:a16="http://schemas.microsoft.com/office/drawing/2014/main" id="{5643820D-D1F5-4FA8-899B-B1F8D3C78752}"/>
              </a:ext>
            </a:extLst>
          </p:cNvPr>
          <p:cNvSpPr txBox="1">
            <a:spLocks noChangeArrowheads="1"/>
          </p:cNvSpPr>
          <p:nvPr/>
        </p:nvSpPr>
        <p:spPr bwMode="auto">
          <a:xfrm>
            <a:off x="5257800" y="3760788"/>
            <a:ext cx="3424238" cy="1231900"/>
          </a:xfrm>
          <a:prstGeom prst="rect">
            <a:avLst/>
          </a:prstGeom>
          <a:solidFill>
            <a:srgbClr val="CCFF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dirty="0">
                <a:solidFill>
                  <a:schemeClr val="bg1">
                    <a:lumMod val="65000"/>
                  </a:schemeClr>
                </a:solidFill>
              </a:rPr>
              <a:t>Optic Nerve Hypoplasia</a:t>
            </a:r>
          </a:p>
          <a:p>
            <a:pPr eaLnBrk="1" hangingPunct="1">
              <a:spcBef>
                <a:spcPct val="0"/>
              </a:spcBef>
              <a:buClrTx/>
              <a:buSzTx/>
              <a:buFontTx/>
              <a:buNone/>
            </a:pPr>
            <a:r>
              <a:rPr lang="en-US" altLang="en-US" sz="1200" dirty="0">
                <a:solidFill>
                  <a:schemeClr val="bg1">
                    <a:lumMod val="65000"/>
                  </a:schemeClr>
                </a:solidFill>
              </a:rPr>
              <a:t>1) Abnormally low</a:t>
            </a:r>
            <a:r>
              <a:rPr lang="en-US" altLang="en-US" sz="1200" b="1" dirty="0">
                <a:solidFill>
                  <a:schemeClr val="bg1">
                    <a:lumMod val="65000"/>
                  </a:schemeClr>
                </a:solidFill>
              </a:rPr>
              <a:t> </a:t>
            </a:r>
            <a:r>
              <a:rPr lang="en-US" altLang="en-US" sz="1200" dirty="0">
                <a:solidFill>
                  <a:schemeClr val="bg1">
                    <a:lumMod val="65000"/>
                  </a:schemeClr>
                </a:solidFill>
              </a:rPr>
              <a:t>number of…</a:t>
            </a:r>
            <a:r>
              <a:rPr lang="en-US" altLang="en-US" sz="1200" b="1" dirty="0">
                <a:solidFill>
                  <a:schemeClr val="bg1">
                    <a:lumMod val="65000"/>
                  </a:schemeClr>
                </a:solidFill>
              </a:rPr>
              <a:t>axons</a:t>
            </a:r>
          </a:p>
          <a:p>
            <a:pPr eaLnBrk="1" hangingPunct="1">
              <a:spcBef>
                <a:spcPct val="0"/>
              </a:spcBef>
              <a:buClrTx/>
              <a:buSzTx/>
              <a:buFontTx/>
              <a:buNone/>
            </a:pPr>
            <a:r>
              <a:rPr lang="en-US" altLang="en-US" sz="1200" dirty="0">
                <a:solidFill>
                  <a:schemeClr val="bg1">
                    <a:lumMod val="65000"/>
                  </a:schemeClr>
                </a:solidFill>
              </a:rPr>
              <a:t>2) DFE: Small pale disc with…</a:t>
            </a:r>
            <a:r>
              <a:rPr lang="en-US" altLang="en-US" sz="1200" b="1" dirty="0">
                <a:solidFill>
                  <a:schemeClr val="bg1">
                    <a:lumMod val="65000"/>
                  </a:schemeClr>
                </a:solidFill>
              </a:rPr>
              <a:t>double ring </a:t>
            </a:r>
            <a:r>
              <a:rPr lang="en-US" altLang="en-US" sz="1200" dirty="0">
                <a:solidFill>
                  <a:schemeClr val="bg1">
                    <a:lumMod val="65000"/>
                  </a:schemeClr>
                </a:solidFill>
              </a:rPr>
              <a:t>sign</a:t>
            </a:r>
          </a:p>
          <a:p>
            <a:pPr eaLnBrk="1" hangingPunct="1">
              <a:spcBef>
                <a:spcPct val="0"/>
              </a:spcBef>
              <a:buClrTx/>
              <a:buSzTx/>
              <a:buFontTx/>
              <a:buNone/>
            </a:pPr>
            <a:r>
              <a:rPr lang="en-US" altLang="en-US" sz="1200" dirty="0">
                <a:solidFill>
                  <a:schemeClr val="bg1">
                    <a:lumMod val="65000"/>
                  </a:schemeClr>
                </a:solidFill>
              </a:rPr>
              <a:t>3) VA…</a:t>
            </a:r>
            <a:r>
              <a:rPr lang="en-US" altLang="en-US" sz="1200" b="1" dirty="0">
                <a:solidFill>
                  <a:schemeClr val="bg1">
                    <a:lumMod val="65000"/>
                  </a:schemeClr>
                </a:solidFill>
              </a:rPr>
              <a:t>20/15&lt;-&gt;NLP</a:t>
            </a:r>
          </a:p>
          <a:p>
            <a:pPr eaLnBrk="1" hangingPunct="1">
              <a:spcBef>
                <a:spcPct val="0"/>
              </a:spcBef>
              <a:buClrTx/>
              <a:buSzTx/>
              <a:buFontTx/>
              <a:buNone/>
            </a:pPr>
            <a:r>
              <a:rPr lang="en-US" altLang="en-US" sz="1200" dirty="0">
                <a:solidFill>
                  <a:schemeClr val="bg1">
                    <a:lumMod val="65000"/>
                  </a:schemeClr>
                </a:solidFill>
              </a:rPr>
              <a:t>4) VF defects…</a:t>
            </a:r>
            <a:r>
              <a:rPr lang="en-US" altLang="en-US" sz="1200" b="1" dirty="0">
                <a:solidFill>
                  <a:schemeClr val="bg1">
                    <a:lumMod val="65000"/>
                  </a:schemeClr>
                </a:solidFill>
              </a:rPr>
              <a:t>invariably present</a:t>
            </a:r>
          </a:p>
          <a:p>
            <a:pPr eaLnBrk="1" hangingPunct="1">
              <a:spcBef>
                <a:spcPct val="0"/>
              </a:spcBef>
              <a:buClrTx/>
              <a:buSzTx/>
              <a:buFontTx/>
              <a:buNone/>
            </a:pPr>
            <a:r>
              <a:rPr lang="en-US" altLang="en-US" sz="1200" dirty="0">
                <a:solidFill>
                  <a:schemeClr val="bg1">
                    <a:lumMod val="65000"/>
                  </a:schemeClr>
                </a:solidFill>
              </a:rPr>
              <a:t>5) Remember the…</a:t>
            </a:r>
            <a:r>
              <a:rPr lang="en-US" altLang="en-US" sz="1200" b="1" dirty="0">
                <a:solidFill>
                  <a:schemeClr val="bg1">
                    <a:lumMod val="65000"/>
                  </a:schemeClr>
                </a:solidFill>
              </a:rPr>
              <a:t>4 D’s</a:t>
            </a:r>
            <a:r>
              <a:rPr lang="en-US" altLang="en-US" sz="1200" dirty="0">
                <a:solidFill>
                  <a:schemeClr val="bg1">
                    <a:lumMod val="65000"/>
                  </a:schemeClr>
                </a:solidFill>
              </a:rPr>
              <a:t> </a:t>
            </a:r>
          </a:p>
        </p:txBody>
      </p:sp>
      <p:sp>
        <p:nvSpPr>
          <p:cNvPr id="66572" name="Text Box 13">
            <a:extLst>
              <a:ext uri="{FF2B5EF4-FFF2-40B4-BE49-F238E27FC236}">
                <a16:creationId xmlns:a16="http://schemas.microsoft.com/office/drawing/2014/main" id="{E38F67E5-E389-424D-85A2-04701E685FEF}"/>
              </a:ext>
            </a:extLst>
          </p:cNvPr>
          <p:cNvSpPr txBox="1">
            <a:spLocks noChangeArrowheads="1"/>
          </p:cNvSpPr>
          <p:nvPr/>
        </p:nvSpPr>
        <p:spPr bwMode="auto">
          <a:xfrm>
            <a:off x="4800600" y="5257800"/>
            <a:ext cx="4294188" cy="1230313"/>
          </a:xfrm>
          <a:prstGeom prst="rect">
            <a:avLst/>
          </a:prstGeom>
          <a:solidFill>
            <a:srgbClr val="FFCC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dirty="0"/>
              <a:t>Tilted-Disc Syndrome</a:t>
            </a:r>
            <a:r>
              <a:rPr lang="en-US" altLang="en-US" sz="1400" dirty="0">
                <a:solidFill>
                  <a:srgbClr val="0000FF"/>
                </a:solidFill>
              </a:rPr>
              <a:t> </a:t>
            </a:r>
            <a:r>
              <a:rPr lang="en-US" altLang="en-US" sz="1400" dirty="0">
                <a:solidFill>
                  <a:schemeClr val="bg1">
                    <a:lumMod val="65000"/>
                  </a:schemeClr>
                </a:solidFill>
                <a:latin typeface="Segoe Script" panose="030B0504020000000003" pitchFamily="66" charset="0"/>
              </a:rPr>
              <a:t>aka…</a:t>
            </a:r>
            <a:r>
              <a:rPr lang="en-US" altLang="en-US" sz="1400" dirty="0" err="1">
                <a:solidFill>
                  <a:schemeClr val="bg1">
                    <a:lumMod val="65000"/>
                  </a:schemeClr>
                </a:solidFill>
                <a:latin typeface="Segoe Script" panose="030B0504020000000003" pitchFamily="66" charset="0"/>
              </a:rPr>
              <a:t>Fuch’s</a:t>
            </a:r>
            <a:r>
              <a:rPr lang="en-US" altLang="en-US" sz="1400" dirty="0">
                <a:solidFill>
                  <a:schemeClr val="bg1">
                    <a:lumMod val="65000"/>
                  </a:schemeClr>
                </a:solidFill>
                <a:latin typeface="Segoe Script" panose="030B0504020000000003" pitchFamily="66" charset="0"/>
              </a:rPr>
              <a:t> Coloboma</a:t>
            </a:r>
            <a:endParaRPr lang="en-US" altLang="en-US" sz="1400" b="1" dirty="0">
              <a:solidFill>
                <a:schemeClr val="bg1">
                  <a:lumMod val="65000"/>
                </a:schemeClr>
              </a:solidFill>
            </a:endParaRPr>
          </a:p>
          <a:p>
            <a:pPr eaLnBrk="1" hangingPunct="1">
              <a:spcBef>
                <a:spcPct val="0"/>
              </a:spcBef>
              <a:buClrTx/>
              <a:buSzTx/>
              <a:buFontTx/>
              <a:buNone/>
            </a:pPr>
            <a:r>
              <a:rPr lang="en-US" altLang="en-US" sz="1200" dirty="0">
                <a:solidFill>
                  <a:schemeClr val="bg1">
                    <a:lumMod val="65000"/>
                  </a:schemeClr>
                </a:solidFill>
              </a:rPr>
              <a:t>1) Superior pole appears…</a:t>
            </a:r>
            <a:r>
              <a:rPr lang="en-US" altLang="en-US" sz="1200" b="1" dirty="0">
                <a:solidFill>
                  <a:schemeClr val="bg1">
                    <a:lumMod val="65000"/>
                  </a:schemeClr>
                </a:solidFill>
              </a:rPr>
              <a:t>elevated</a:t>
            </a:r>
            <a:r>
              <a:rPr lang="en-US" altLang="en-US" sz="1200" dirty="0">
                <a:solidFill>
                  <a:schemeClr val="bg1">
                    <a:lumMod val="65000"/>
                  </a:schemeClr>
                </a:solidFill>
              </a:rPr>
              <a:t>, inferior…</a:t>
            </a:r>
            <a:r>
              <a:rPr lang="en-US" altLang="en-US" sz="1200" b="1" dirty="0">
                <a:solidFill>
                  <a:schemeClr val="bg1">
                    <a:lumMod val="65000"/>
                  </a:schemeClr>
                </a:solidFill>
              </a:rPr>
              <a:t>recessed</a:t>
            </a:r>
          </a:p>
          <a:p>
            <a:pPr eaLnBrk="1" hangingPunct="1">
              <a:spcBef>
                <a:spcPct val="0"/>
              </a:spcBef>
              <a:buClrTx/>
              <a:buSzTx/>
              <a:buFontTx/>
              <a:buNone/>
            </a:pPr>
            <a:r>
              <a:rPr lang="en-US" altLang="en-US" sz="1200" dirty="0">
                <a:solidFill>
                  <a:schemeClr val="bg1">
                    <a:lumMod val="65000"/>
                  </a:schemeClr>
                </a:solidFill>
              </a:rPr>
              <a:t>2) Associated with…</a:t>
            </a:r>
            <a:r>
              <a:rPr lang="en-US" altLang="en-US" sz="1200" b="1" dirty="0">
                <a:solidFill>
                  <a:schemeClr val="bg1">
                    <a:lumMod val="65000"/>
                  </a:schemeClr>
                </a:solidFill>
              </a:rPr>
              <a:t>situs inversus</a:t>
            </a:r>
            <a:r>
              <a:rPr lang="en-US" altLang="en-US" sz="1200" dirty="0">
                <a:solidFill>
                  <a:schemeClr val="bg1">
                    <a:lumMod val="65000"/>
                  </a:schemeClr>
                </a:solidFill>
              </a:rPr>
              <a:t> of retinal vessels</a:t>
            </a:r>
          </a:p>
          <a:p>
            <a:pPr eaLnBrk="1" hangingPunct="1">
              <a:spcBef>
                <a:spcPct val="0"/>
              </a:spcBef>
              <a:buClrTx/>
              <a:buSzTx/>
              <a:buFontTx/>
              <a:buNone/>
            </a:pPr>
            <a:r>
              <a:rPr lang="en-US" altLang="en-US" sz="1200" dirty="0">
                <a:solidFill>
                  <a:schemeClr val="bg1">
                    <a:lumMod val="65000"/>
                  </a:schemeClr>
                </a:solidFill>
              </a:rPr>
              <a:t>3) Fundus abnormality produces…</a:t>
            </a:r>
            <a:r>
              <a:rPr lang="en-US" altLang="en-US" sz="1200" b="1" dirty="0">
                <a:solidFill>
                  <a:schemeClr val="bg1">
                    <a:lumMod val="65000"/>
                  </a:schemeClr>
                </a:solidFill>
              </a:rPr>
              <a:t>myopic astigmatism</a:t>
            </a:r>
          </a:p>
          <a:p>
            <a:pPr eaLnBrk="1" hangingPunct="1">
              <a:spcBef>
                <a:spcPct val="0"/>
              </a:spcBef>
              <a:buClrTx/>
              <a:buSzTx/>
              <a:buFontTx/>
              <a:buNone/>
            </a:pPr>
            <a:r>
              <a:rPr lang="en-US" altLang="en-US" sz="1200" dirty="0">
                <a:solidFill>
                  <a:schemeClr val="bg1">
                    <a:lumMod val="65000"/>
                  </a:schemeClr>
                </a:solidFill>
              </a:rPr>
              <a:t>4) VF testing reveals…</a:t>
            </a:r>
            <a:r>
              <a:rPr lang="en-US" altLang="en-US" sz="1200" b="1" dirty="0">
                <a:solidFill>
                  <a:srgbClr val="0000FF"/>
                </a:solidFill>
              </a:rPr>
              <a:t>bitemporal loss</a:t>
            </a:r>
            <a:r>
              <a:rPr lang="en-US" altLang="en-US" sz="1200" dirty="0">
                <a:solidFill>
                  <a:srgbClr val="0000FF"/>
                </a:solidFill>
              </a:rPr>
              <a:t> </a:t>
            </a:r>
            <a:r>
              <a:rPr lang="en-US" altLang="en-US" sz="1200" dirty="0">
                <a:solidFill>
                  <a:schemeClr val="bg1">
                    <a:lumMod val="65000"/>
                  </a:schemeClr>
                </a:solidFill>
              </a:rPr>
              <a:t>that doesn’t</a:t>
            </a:r>
          </a:p>
          <a:p>
            <a:pPr eaLnBrk="1" hangingPunct="1">
              <a:spcBef>
                <a:spcPct val="0"/>
              </a:spcBef>
              <a:buClrTx/>
              <a:buSzTx/>
              <a:buFontTx/>
              <a:buNone/>
            </a:pPr>
            <a:r>
              <a:rPr lang="en-US" altLang="en-US" sz="1200" dirty="0">
                <a:solidFill>
                  <a:schemeClr val="bg1">
                    <a:lumMod val="65000"/>
                  </a:schemeClr>
                </a:solidFill>
              </a:rPr>
              <a:t>   respect the vertical, and</a:t>
            </a:r>
            <a:r>
              <a:rPr lang="en-US" altLang="en-US" sz="1200" dirty="0"/>
              <a:t> may resolve with…</a:t>
            </a:r>
            <a:r>
              <a:rPr lang="en-US" altLang="en-US" sz="1200" b="1" dirty="0">
                <a:solidFill>
                  <a:srgbClr val="0000FF"/>
                </a:solidFill>
              </a:rPr>
              <a:t>refraction</a:t>
            </a:r>
          </a:p>
        </p:txBody>
      </p:sp>
      <p:sp>
        <p:nvSpPr>
          <p:cNvPr id="66573" name="Rectangle 14">
            <a:extLst>
              <a:ext uri="{FF2B5EF4-FFF2-40B4-BE49-F238E27FC236}">
                <a16:creationId xmlns:a16="http://schemas.microsoft.com/office/drawing/2014/main" id="{F285696A-57E2-45EC-8B53-8FFFA3A04321}"/>
              </a:ext>
            </a:extLst>
          </p:cNvPr>
          <p:cNvSpPr>
            <a:spLocks noChangeArrowheads="1"/>
          </p:cNvSpPr>
          <p:nvPr/>
        </p:nvSpPr>
        <p:spPr bwMode="auto">
          <a:xfrm>
            <a:off x="457200" y="122238"/>
            <a:ext cx="7543800" cy="8683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b"/>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ct val="85000"/>
              </a:lnSpc>
              <a:spcBef>
                <a:spcPct val="0"/>
              </a:spcBef>
              <a:buClrTx/>
              <a:buSzTx/>
              <a:buFontTx/>
              <a:buNone/>
            </a:pPr>
            <a:r>
              <a:rPr lang="en-US" altLang="en-US" sz="3200" b="1" dirty="0">
                <a:solidFill>
                  <a:schemeClr val="tx2"/>
                </a:solidFill>
              </a:rPr>
              <a:t>Developmental Abnormalities of the Optic Nerve Head</a:t>
            </a:r>
            <a:endParaRPr lang="en-US" altLang="en-US" sz="3200" dirty="0">
              <a:solidFill>
                <a:schemeClr val="tx2"/>
              </a:solidFill>
            </a:endParaRPr>
          </a:p>
        </p:txBody>
      </p:sp>
      <p:sp>
        <p:nvSpPr>
          <p:cNvPr id="66574" name="Slide Number Placeholder 1">
            <a:extLst>
              <a:ext uri="{FF2B5EF4-FFF2-40B4-BE49-F238E27FC236}">
                <a16:creationId xmlns:a16="http://schemas.microsoft.com/office/drawing/2014/main" id="{04C402A9-8FE1-41F8-B8FD-C8B6D877C3F0}"/>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286D2FA3-C121-4BBB-98D0-45A7FDA1C4EF}" type="slidenum">
              <a:rPr lang="en-US" altLang="en-US" sz="1000"/>
              <a:pPr>
                <a:spcBef>
                  <a:spcPct val="0"/>
                </a:spcBef>
                <a:buClrTx/>
                <a:buSzTx/>
                <a:buFontTx/>
                <a:buNone/>
              </a:pPr>
              <a:t>217</a:t>
            </a:fld>
            <a:endParaRPr lang="en-US" altLang="en-US" sz="1000"/>
          </a:p>
        </p:txBody>
      </p:sp>
      <p:sp>
        <p:nvSpPr>
          <p:cNvPr id="66575" name="Line 12">
            <a:extLst>
              <a:ext uri="{FF2B5EF4-FFF2-40B4-BE49-F238E27FC236}">
                <a16:creationId xmlns:a16="http://schemas.microsoft.com/office/drawing/2014/main" id="{80B50ABA-1EEE-43E4-8CAC-FE3345262FA7}"/>
              </a:ext>
            </a:extLst>
          </p:cNvPr>
          <p:cNvSpPr>
            <a:spLocks noChangeShapeType="1"/>
          </p:cNvSpPr>
          <p:nvPr/>
        </p:nvSpPr>
        <p:spPr bwMode="auto">
          <a:xfrm>
            <a:off x="3124200" y="2057400"/>
            <a:ext cx="381000" cy="22098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 name="Text Box 15">
            <a:extLst>
              <a:ext uri="{FF2B5EF4-FFF2-40B4-BE49-F238E27FC236}">
                <a16:creationId xmlns:a16="http://schemas.microsoft.com/office/drawing/2014/main" id="{229C639C-6FEB-4DCF-B333-426C11A1B7EE}"/>
              </a:ext>
            </a:extLst>
          </p:cNvPr>
          <p:cNvSpPr txBox="1">
            <a:spLocks noChangeArrowheads="1"/>
          </p:cNvSpPr>
          <p:nvPr/>
        </p:nvSpPr>
        <p:spPr bwMode="auto">
          <a:xfrm>
            <a:off x="793750" y="3886200"/>
            <a:ext cx="8085207" cy="2031325"/>
          </a:xfrm>
          <a:prstGeom prst="rect">
            <a:avLst/>
          </a:prstGeom>
          <a:solidFill>
            <a:srgbClr val="0070C0"/>
          </a:solidFill>
          <a:ln w="9525">
            <a:noFill/>
            <a:miter lim="800000"/>
            <a:headEnd/>
            <a:tailEnd/>
          </a:ln>
          <a:effec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i="1" dirty="0">
                <a:solidFill>
                  <a:schemeClr val="bg1"/>
                </a:solidFill>
              </a:rPr>
              <a:t>How on earth does tilting of the discs lead to a superior bitemporal VF defect?</a:t>
            </a:r>
            <a:endParaRPr lang="en-US" altLang="en-US" sz="1400" i="1" dirty="0">
              <a:solidFill>
                <a:srgbClr val="0070C0"/>
              </a:solidFill>
            </a:endParaRPr>
          </a:p>
          <a:p>
            <a:pPr eaLnBrk="1" hangingPunct="1">
              <a:spcBef>
                <a:spcPct val="0"/>
              </a:spcBef>
              <a:buClrTx/>
              <a:buSzTx/>
              <a:buFontTx/>
              <a:buNone/>
            </a:pPr>
            <a:r>
              <a:rPr lang="en-US" altLang="en-US" sz="1400" dirty="0">
                <a:solidFill>
                  <a:srgbClr val="0070C0"/>
                </a:solidFill>
              </a:rPr>
              <a:t>It’s actually pretty simple. </a:t>
            </a:r>
          </a:p>
          <a:p>
            <a:pPr eaLnBrk="1" hangingPunct="1">
              <a:spcBef>
                <a:spcPct val="0"/>
              </a:spcBef>
              <a:buClrTx/>
              <a:buSzTx/>
              <a:buFontTx/>
              <a:buNone/>
            </a:pPr>
            <a:r>
              <a:rPr lang="en-US" altLang="en-US" sz="1400" dirty="0">
                <a:solidFill>
                  <a:srgbClr val="0070C0"/>
                </a:solidFill>
              </a:rPr>
              <a:t>The recession of the inferonasal ONH is quite dramatic—almost staphyloma-</a:t>
            </a:r>
            <a:r>
              <a:rPr lang="en-US" altLang="en-US" sz="1400" dirty="0" err="1">
                <a:solidFill>
                  <a:srgbClr val="0070C0"/>
                </a:solidFill>
              </a:rPr>
              <a:t>ish</a:t>
            </a:r>
            <a:r>
              <a:rPr lang="en-US" altLang="en-US" sz="1400" dirty="0">
                <a:solidFill>
                  <a:srgbClr val="0070C0"/>
                </a:solidFill>
              </a:rPr>
              <a:t>. Because of this,  the ‘axial length’ (AL) of the inferonasal peripapillary retina is longer than that of other retinal regions.  The excess AL of this portion of the retina renders it more myopic than the rest, and thus the refractive correction used during the performance of the VF test—derived from the foveal refraction, with its unaffected AL—is not myopic enough for the inferonasal retina. The subsequent uncorrected myopia of the inferonasal retina produces a refractive scotoma which localizes in the </a:t>
            </a:r>
            <a:r>
              <a:rPr lang="en-US" altLang="en-US" sz="1400" i="1" dirty="0">
                <a:solidFill>
                  <a:srgbClr val="0070C0"/>
                </a:solidFill>
              </a:rPr>
              <a:t>superotemporal</a:t>
            </a:r>
            <a:r>
              <a:rPr lang="en-US" altLang="en-US" sz="1400" dirty="0">
                <a:solidFill>
                  <a:srgbClr val="0070C0"/>
                </a:solidFill>
              </a:rPr>
              <a:t> VF. And because Fuchs coloboma is almost always a bilateral condition, the VF loss is too. </a:t>
            </a:r>
          </a:p>
        </p:txBody>
      </p:sp>
      <p:sp>
        <p:nvSpPr>
          <p:cNvPr id="4" name="Frame 3">
            <a:extLst>
              <a:ext uri="{FF2B5EF4-FFF2-40B4-BE49-F238E27FC236}">
                <a16:creationId xmlns:a16="http://schemas.microsoft.com/office/drawing/2014/main" id="{BA0EFB1B-E36A-635C-1AA0-F36A58D487E6}"/>
              </a:ext>
            </a:extLst>
          </p:cNvPr>
          <p:cNvSpPr/>
          <p:nvPr/>
        </p:nvSpPr>
        <p:spPr>
          <a:xfrm>
            <a:off x="6241774" y="5923722"/>
            <a:ext cx="2637183" cy="689113"/>
          </a:xfrm>
          <a:prstGeom prst="frame">
            <a:avLst>
              <a:gd name="adj1" fmla="val 17198"/>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Tree>
    <p:extLst>
      <p:ext uri="{BB962C8B-B14F-4D97-AF65-F5344CB8AC3E}">
        <p14:creationId xmlns:p14="http://schemas.microsoft.com/office/powerpoint/2010/main" val="2138280431"/>
      </p:ext>
    </p:extLst>
  </p:cSld>
  <p:clrMapOvr>
    <a:masterClrMapping/>
  </p:clrMapOvr>
</p:sld>
</file>

<file path=ppt/slides/slide2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562" name="Text Box 10">
            <a:extLst>
              <a:ext uri="{FF2B5EF4-FFF2-40B4-BE49-F238E27FC236}">
                <a16:creationId xmlns:a16="http://schemas.microsoft.com/office/drawing/2014/main" id="{E9896276-04B5-49A0-96C5-5033D1D64400}"/>
              </a:ext>
            </a:extLst>
          </p:cNvPr>
          <p:cNvSpPr txBox="1">
            <a:spLocks noChangeArrowheads="1"/>
          </p:cNvSpPr>
          <p:nvPr/>
        </p:nvSpPr>
        <p:spPr bwMode="auto">
          <a:xfrm>
            <a:off x="1371600" y="4267200"/>
            <a:ext cx="3057525" cy="2154238"/>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Morning-Glory Disc</a:t>
            </a:r>
          </a:p>
          <a:p>
            <a:pPr eaLnBrk="1" hangingPunct="1">
              <a:spcBef>
                <a:spcPct val="0"/>
              </a:spcBef>
              <a:buClrTx/>
              <a:buSzTx/>
              <a:buFontTx/>
              <a:buNone/>
            </a:pPr>
            <a:r>
              <a:rPr lang="en-US" altLang="en-US" sz="1200"/>
              <a:t>--DFE reveals:</a:t>
            </a:r>
          </a:p>
          <a:p>
            <a:pPr eaLnBrk="1" hangingPunct="1">
              <a:spcBef>
                <a:spcPct val="0"/>
              </a:spcBef>
              <a:buClrTx/>
              <a:buSzTx/>
              <a:buFontTx/>
              <a:buNone/>
            </a:pPr>
            <a:r>
              <a:rPr lang="en-US" altLang="en-US" sz="1200"/>
              <a:t>  1) A funnel-shaped…</a:t>
            </a:r>
            <a:r>
              <a:rPr lang="en-US" altLang="en-US" sz="1200" b="1">
                <a:solidFill>
                  <a:srgbClr val="0000FF"/>
                </a:solidFill>
              </a:rPr>
              <a:t>excavation</a:t>
            </a:r>
            <a:endParaRPr lang="en-US" altLang="en-US" sz="1200"/>
          </a:p>
          <a:p>
            <a:pPr eaLnBrk="1" hangingPunct="1">
              <a:spcBef>
                <a:spcPct val="0"/>
              </a:spcBef>
              <a:buClrTx/>
              <a:buSzTx/>
              <a:buFontTx/>
              <a:buNone/>
            </a:pPr>
            <a:r>
              <a:rPr lang="en-US" altLang="en-US" sz="1200"/>
              <a:t>  2) Number of vessels crossing the rim</a:t>
            </a:r>
          </a:p>
          <a:p>
            <a:pPr eaLnBrk="1" hangingPunct="1">
              <a:spcBef>
                <a:spcPct val="0"/>
              </a:spcBef>
              <a:buClrTx/>
              <a:buSzTx/>
              <a:buFontTx/>
              <a:buNone/>
            </a:pPr>
            <a:r>
              <a:rPr lang="en-US" altLang="en-US" sz="1200"/>
              <a:t>    seems abnormally…</a:t>
            </a:r>
            <a:r>
              <a:rPr lang="en-US" altLang="en-US" sz="1200" b="1">
                <a:solidFill>
                  <a:srgbClr val="0000FF"/>
                </a:solidFill>
              </a:rPr>
              <a:t>high</a:t>
            </a:r>
            <a:r>
              <a:rPr lang="en-US" altLang="en-US" sz="1200"/>
              <a:t> </a:t>
            </a:r>
            <a:endParaRPr lang="en-US" altLang="en-US" sz="1200" b="1">
              <a:solidFill>
                <a:srgbClr val="0000FF"/>
              </a:solidFill>
            </a:endParaRPr>
          </a:p>
          <a:p>
            <a:pPr eaLnBrk="1" hangingPunct="1">
              <a:spcBef>
                <a:spcPct val="0"/>
              </a:spcBef>
              <a:buClrTx/>
              <a:buSzTx/>
              <a:buFontTx/>
              <a:buNone/>
            </a:pPr>
            <a:r>
              <a:rPr lang="en-US" altLang="en-US" sz="1200"/>
              <a:t>--Tissue is…</a:t>
            </a:r>
            <a:r>
              <a:rPr lang="en-US" altLang="en-US" sz="1200" b="1">
                <a:solidFill>
                  <a:srgbClr val="0000FF"/>
                </a:solidFill>
              </a:rPr>
              <a:t>contractile</a:t>
            </a:r>
            <a:r>
              <a:rPr lang="en-US" altLang="en-US" sz="1200"/>
              <a:t>, so cup seems</a:t>
            </a:r>
          </a:p>
          <a:p>
            <a:pPr eaLnBrk="1" hangingPunct="1">
              <a:spcBef>
                <a:spcPct val="0"/>
              </a:spcBef>
              <a:buClrTx/>
              <a:buSzTx/>
              <a:buFontTx/>
              <a:buNone/>
            </a:pPr>
            <a:r>
              <a:rPr lang="en-US" altLang="en-US" sz="1200"/>
              <a:t>  to…</a:t>
            </a:r>
            <a:r>
              <a:rPr lang="en-US" altLang="en-US" sz="1200" b="1">
                <a:solidFill>
                  <a:srgbClr val="0000FF"/>
                </a:solidFill>
              </a:rPr>
              <a:t>open </a:t>
            </a:r>
            <a:r>
              <a:rPr lang="en-US" altLang="en-US" sz="1200">
                <a:solidFill>
                  <a:srgbClr val="0000FF"/>
                </a:solidFill>
              </a:rPr>
              <a:t>and</a:t>
            </a:r>
            <a:r>
              <a:rPr lang="en-US" altLang="en-US" sz="1200" b="1">
                <a:solidFill>
                  <a:srgbClr val="0000FF"/>
                </a:solidFill>
              </a:rPr>
              <a:t> close</a:t>
            </a:r>
            <a:r>
              <a:rPr lang="en-US" altLang="en-US" sz="1200"/>
              <a:t> (like its namesake,  </a:t>
            </a:r>
          </a:p>
          <a:p>
            <a:pPr eaLnBrk="1" hangingPunct="1">
              <a:spcBef>
                <a:spcPct val="0"/>
              </a:spcBef>
              <a:buClrTx/>
              <a:buSzTx/>
              <a:buFontTx/>
              <a:buNone/>
            </a:pPr>
            <a:r>
              <a:rPr lang="en-US" altLang="en-US" sz="1200"/>
              <a:t>  the morning-glory flower)</a:t>
            </a:r>
          </a:p>
          <a:p>
            <a:pPr eaLnBrk="1" hangingPunct="1">
              <a:spcBef>
                <a:spcPct val="0"/>
              </a:spcBef>
              <a:buClrTx/>
              <a:buSzTx/>
              <a:buFontTx/>
              <a:buNone/>
            </a:pPr>
            <a:r>
              <a:rPr lang="en-US" altLang="en-US" sz="1200"/>
              <a:t>--VA usually…</a:t>
            </a:r>
            <a:r>
              <a:rPr lang="en-US" altLang="en-US" sz="1200" b="1">
                <a:solidFill>
                  <a:srgbClr val="0000FF"/>
                </a:solidFill>
              </a:rPr>
              <a:t>20/200</a:t>
            </a:r>
            <a:r>
              <a:rPr lang="en-US" altLang="en-US" sz="1200"/>
              <a:t>, but can be…</a:t>
            </a:r>
          </a:p>
          <a:p>
            <a:pPr eaLnBrk="1" hangingPunct="1">
              <a:spcBef>
                <a:spcPct val="0"/>
              </a:spcBef>
              <a:buClrTx/>
              <a:buSzTx/>
              <a:buFontTx/>
              <a:buNone/>
            </a:pPr>
            <a:r>
              <a:rPr lang="en-US" altLang="en-US" sz="1200"/>
              <a:t>   </a:t>
            </a:r>
            <a:r>
              <a:rPr lang="en-US" altLang="en-US" sz="1200" b="1">
                <a:solidFill>
                  <a:srgbClr val="0000FF"/>
                </a:solidFill>
              </a:rPr>
              <a:t>20/20&lt;-&gt;NLP</a:t>
            </a:r>
          </a:p>
          <a:p>
            <a:pPr eaLnBrk="1" hangingPunct="1">
              <a:spcBef>
                <a:spcPct val="0"/>
              </a:spcBef>
              <a:buClrTx/>
              <a:buSzTx/>
              <a:buFontTx/>
              <a:buNone/>
            </a:pPr>
            <a:r>
              <a:rPr lang="en-US" altLang="en-US" sz="1200"/>
              <a:t>--1/3 develop…</a:t>
            </a:r>
            <a:r>
              <a:rPr lang="en-US" altLang="en-US" sz="1200" b="1">
                <a:solidFill>
                  <a:srgbClr val="CCECFF"/>
                </a:solidFill>
              </a:rPr>
              <a:t>serous</a:t>
            </a:r>
            <a:r>
              <a:rPr lang="en-US" altLang="en-US" sz="1200" b="1">
                <a:solidFill>
                  <a:srgbClr val="0000FF"/>
                </a:solidFill>
              </a:rPr>
              <a:t> </a:t>
            </a:r>
            <a:r>
              <a:rPr lang="en-US" altLang="en-US" sz="1200" b="1">
                <a:solidFill>
                  <a:srgbClr val="CCECFF"/>
                </a:solidFill>
              </a:rPr>
              <a:t>RD</a:t>
            </a:r>
          </a:p>
        </p:txBody>
      </p:sp>
      <p:sp>
        <p:nvSpPr>
          <p:cNvPr id="66563" name="Text Box 3">
            <a:extLst>
              <a:ext uri="{FF2B5EF4-FFF2-40B4-BE49-F238E27FC236}">
                <a16:creationId xmlns:a16="http://schemas.microsoft.com/office/drawing/2014/main" id="{E46B3D38-CB0F-4BFC-AE9E-17B8EAC7193B}"/>
              </a:ext>
            </a:extLst>
          </p:cNvPr>
          <p:cNvSpPr txBox="1">
            <a:spLocks noChangeArrowheads="1"/>
          </p:cNvSpPr>
          <p:nvPr/>
        </p:nvSpPr>
        <p:spPr bwMode="auto">
          <a:xfrm>
            <a:off x="793750" y="3505200"/>
            <a:ext cx="2274982" cy="677108"/>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solidFill>
                  <a:schemeClr val="bg1">
                    <a:lumMod val="65000"/>
                  </a:schemeClr>
                </a:solidFill>
              </a:rPr>
              <a:t>Optic Pit/Hole</a:t>
            </a:r>
          </a:p>
          <a:p>
            <a:pPr eaLnBrk="1" hangingPunct="1">
              <a:spcBef>
                <a:spcPct val="0"/>
              </a:spcBef>
              <a:buClrTx/>
              <a:buSzTx/>
              <a:buFontTx/>
              <a:buNone/>
            </a:pPr>
            <a:r>
              <a:rPr lang="en-US" altLang="en-US" sz="1200">
                <a:solidFill>
                  <a:schemeClr val="bg1">
                    <a:lumMod val="65000"/>
                  </a:schemeClr>
                </a:solidFill>
              </a:rPr>
              <a:t>--Associated with…</a:t>
            </a:r>
            <a:r>
              <a:rPr lang="en-US" altLang="en-US" sz="1200" b="1">
                <a:solidFill>
                  <a:schemeClr val="bg1">
                    <a:lumMod val="65000"/>
                  </a:schemeClr>
                </a:solidFill>
              </a:rPr>
              <a:t>serous RD</a:t>
            </a:r>
          </a:p>
          <a:p>
            <a:pPr eaLnBrk="1" hangingPunct="1">
              <a:spcBef>
                <a:spcPct val="0"/>
              </a:spcBef>
              <a:buClrTx/>
              <a:buSzTx/>
              <a:buFontTx/>
              <a:buNone/>
            </a:pPr>
            <a:r>
              <a:rPr lang="en-US" altLang="en-US" sz="1200" b="1">
                <a:solidFill>
                  <a:schemeClr val="bg1">
                    <a:lumMod val="65000"/>
                  </a:schemeClr>
                </a:solidFill>
              </a:rPr>
              <a:t>  in adulthood</a:t>
            </a:r>
          </a:p>
        </p:txBody>
      </p:sp>
      <p:sp>
        <p:nvSpPr>
          <p:cNvPr id="66564" name="Line 4">
            <a:extLst>
              <a:ext uri="{FF2B5EF4-FFF2-40B4-BE49-F238E27FC236}">
                <a16:creationId xmlns:a16="http://schemas.microsoft.com/office/drawing/2014/main" id="{C3019ED5-AD6C-4034-939E-D3CAC8A88421}"/>
              </a:ext>
            </a:extLst>
          </p:cNvPr>
          <p:cNvSpPr>
            <a:spLocks noChangeShapeType="1"/>
          </p:cNvSpPr>
          <p:nvPr/>
        </p:nvSpPr>
        <p:spPr bwMode="auto">
          <a:xfrm flipH="1">
            <a:off x="1600200" y="2057400"/>
            <a:ext cx="1524000" cy="3810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6565" name="Text Box 6">
            <a:extLst>
              <a:ext uri="{FF2B5EF4-FFF2-40B4-BE49-F238E27FC236}">
                <a16:creationId xmlns:a16="http://schemas.microsoft.com/office/drawing/2014/main" id="{00DCDEE2-B453-494E-8E99-8502D9045C22}"/>
              </a:ext>
            </a:extLst>
          </p:cNvPr>
          <p:cNvSpPr txBox="1">
            <a:spLocks noChangeArrowheads="1"/>
          </p:cNvSpPr>
          <p:nvPr/>
        </p:nvSpPr>
        <p:spPr bwMode="auto">
          <a:xfrm>
            <a:off x="1340808" y="1524000"/>
            <a:ext cx="3544560" cy="4585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1400" i="1">
                <a:solidFill>
                  <a:schemeClr val="bg1">
                    <a:lumMod val="75000"/>
                  </a:schemeClr>
                </a:solidFill>
              </a:rPr>
              <a:t>These three are all secondary to abnormal</a:t>
            </a:r>
          </a:p>
          <a:p>
            <a:pPr algn="ctr" eaLnBrk="1" hangingPunct="1">
              <a:lnSpc>
                <a:spcPct val="85000"/>
              </a:lnSpc>
              <a:spcBef>
                <a:spcPct val="0"/>
              </a:spcBef>
              <a:buClrTx/>
              <a:buSzTx/>
              <a:buFontTx/>
              <a:buNone/>
            </a:pPr>
            <a:r>
              <a:rPr lang="en-US" altLang="en-US" sz="1400" i="1">
                <a:solidFill>
                  <a:schemeClr val="bg1">
                    <a:lumMod val="75000"/>
                  </a:schemeClr>
                </a:solidFill>
              </a:rPr>
              <a:t>closure of the embryonic optic fissure</a:t>
            </a:r>
          </a:p>
        </p:txBody>
      </p:sp>
      <p:sp>
        <p:nvSpPr>
          <p:cNvPr id="66566" name="Text Box 7">
            <a:extLst>
              <a:ext uri="{FF2B5EF4-FFF2-40B4-BE49-F238E27FC236}">
                <a16:creationId xmlns:a16="http://schemas.microsoft.com/office/drawing/2014/main" id="{2315D049-330D-491D-A8EC-75E74E56EFDB}"/>
              </a:ext>
            </a:extLst>
          </p:cNvPr>
          <p:cNvSpPr txBox="1">
            <a:spLocks noChangeArrowheads="1"/>
          </p:cNvSpPr>
          <p:nvPr/>
        </p:nvSpPr>
        <p:spPr bwMode="auto">
          <a:xfrm>
            <a:off x="76200" y="2514600"/>
            <a:ext cx="2783134" cy="861774"/>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solidFill>
                  <a:schemeClr val="bg1">
                    <a:lumMod val="65000"/>
                  </a:schemeClr>
                </a:solidFill>
              </a:rPr>
              <a:t>Optic Nerve Coloboma</a:t>
            </a:r>
          </a:p>
          <a:p>
            <a:pPr eaLnBrk="1" hangingPunct="1">
              <a:spcBef>
                <a:spcPct val="0"/>
              </a:spcBef>
              <a:buClrTx/>
              <a:buSzTx/>
              <a:buFontTx/>
              <a:buNone/>
            </a:pPr>
            <a:r>
              <a:rPr lang="en-US" altLang="en-US" sz="1200">
                <a:solidFill>
                  <a:schemeClr val="bg1">
                    <a:lumMod val="65000"/>
                  </a:schemeClr>
                </a:solidFill>
              </a:rPr>
              <a:t>1) May resemble…</a:t>
            </a:r>
            <a:r>
              <a:rPr lang="en-US" altLang="en-US" sz="1200" b="1">
                <a:solidFill>
                  <a:schemeClr val="bg1">
                    <a:lumMod val="65000"/>
                  </a:schemeClr>
                </a:solidFill>
              </a:rPr>
              <a:t>deep cupping</a:t>
            </a:r>
          </a:p>
          <a:p>
            <a:pPr eaLnBrk="1" hangingPunct="1">
              <a:spcBef>
                <a:spcPct val="0"/>
              </a:spcBef>
              <a:buClrTx/>
              <a:buSzTx/>
              <a:buFontTx/>
              <a:buNone/>
            </a:pPr>
            <a:r>
              <a:rPr lang="en-US" altLang="en-US" sz="1200">
                <a:solidFill>
                  <a:schemeClr val="bg1">
                    <a:lumMod val="65000"/>
                  </a:schemeClr>
                </a:solidFill>
              </a:rPr>
              <a:t>2) Can be…</a:t>
            </a:r>
            <a:r>
              <a:rPr lang="en-US" altLang="en-US" sz="1200" b="1">
                <a:solidFill>
                  <a:schemeClr val="bg1">
                    <a:lumMod val="65000"/>
                  </a:schemeClr>
                </a:solidFill>
              </a:rPr>
              <a:t>bilateral, asymmetric</a:t>
            </a:r>
          </a:p>
          <a:p>
            <a:pPr eaLnBrk="1" hangingPunct="1">
              <a:spcBef>
                <a:spcPct val="0"/>
              </a:spcBef>
              <a:buClrTx/>
              <a:buSzTx/>
              <a:buFontTx/>
              <a:buNone/>
            </a:pPr>
            <a:r>
              <a:rPr lang="en-US" altLang="en-US" sz="1200">
                <a:solidFill>
                  <a:schemeClr val="bg1">
                    <a:lumMod val="65000"/>
                  </a:schemeClr>
                </a:solidFill>
              </a:rPr>
              <a:t>3) Part of the…</a:t>
            </a:r>
            <a:r>
              <a:rPr lang="en-US" altLang="en-US" sz="1200" b="1">
                <a:solidFill>
                  <a:schemeClr val="bg1">
                    <a:lumMod val="65000"/>
                  </a:schemeClr>
                </a:solidFill>
              </a:rPr>
              <a:t>CHARGE association</a:t>
            </a:r>
          </a:p>
        </p:txBody>
      </p:sp>
      <p:sp>
        <p:nvSpPr>
          <p:cNvPr id="66567" name="Line 8">
            <a:extLst>
              <a:ext uri="{FF2B5EF4-FFF2-40B4-BE49-F238E27FC236}">
                <a16:creationId xmlns:a16="http://schemas.microsoft.com/office/drawing/2014/main" id="{20DA8BAB-64A5-4B11-B843-0E2317D60AF9}"/>
              </a:ext>
            </a:extLst>
          </p:cNvPr>
          <p:cNvSpPr>
            <a:spLocks noChangeShapeType="1"/>
          </p:cNvSpPr>
          <p:nvPr/>
        </p:nvSpPr>
        <p:spPr bwMode="auto">
          <a:xfrm flipH="1">
            <a:off x="2971800" y="2057400"/>
            <a:ext cx="152400" cy="14478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6568" name="Text Box 9">
            <a:extLst>
              <a:ext uri="{FF2B5EF4-FFF2-40B4-BE49-F238E27FC236}">
                <a16:creationId xmlns:a16="http://schemas.microsoft.com/office/drawing/2014/main" id="{5A0748CE-6FDB-4EBF-A70C-FDA7B10AB819}"/>
              </a:ext>
            </a:extLst>
          </p:cNvPr>
          <p:cNvSpPr txBox="1">
            <a:spLocks noChangeArrowheads="1"/>
          </p:cNvSpPr>
          <p:nvPr/>
        </p:nvSpPr>
        <p:spPr bwMode="auto">
          <a:xfrm>
            <a:off x="1371600" y="4267200"/>
            <a:ext cx="3057247" cy="2154436"/>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dirty="0">
                <a:solidFill>
                  <a:schemeClr val="bg1">
                    <a:lumMod val="65000"/>
                  </a:schemeClr>
                </a:solidFill>
              </a:rPr>
              <a:t>Morning-Glory Disc</a:t>
            </a:r>
          </a:p>
          <a:p>
            <a:pPr eaLnBrk="1" hangingPunct="1">
              <a:spcBef>
                <a:spcPct val="0"/>
              </a:spcBef>
              <a:buClrTx/>
              <a:buSzTx/>
              <a:buFontTx/>
              <a:buNone/>
            </a:pPr>
            <a:r>
              <a:rPr lang="en-US" altLang="en-US" sz="1200" dirty="0">
                <a:solidFill>
                  <a:schemeClr val="bg1">
                    <a:lumMod val="65000"/>
                  </a:schemeClr>
                </a:solidFill>
              </a:rPr>
              <a:t>--DFE reveals:</a:t>
            </a:r>
          </a:p>
          <a:p>
            <a:pPr eaLnBrk="1" hangingPunct="1">
              <a:spcBef>
                <a:spcPct val="0"/>
              </a:spcBef>
              <a:buClrTx/>
              <a:buSzTx/>
              <a:buFontTx/>
              <a:buNone/>
            </a:pPr>
            <a:r>
              <a:rPr lang="en-US" altLang="en-US" sz="1200" dirty="0">
                <a:solidFill>
                  <a:schemeClr val="bg1">
                    <a:lumMod val="65000"/>
                  </a:schemeClr>
                </a:solidFill>
              </a:rPr>
              <a:t>  1) A funnel-shaped…</a:t>
            </a:r>
            <a:r>
              <a:rPr lang="en-US" altLang="en-US" sz="1200" b="1" dirty="0">
                <a:solidFill>
                  <a:schemeClr val="bg1">
                    <a:lumMod val="65000"/>
                  </a:schemeClr>
                </a:solidFill>
              </a:rPr>
              <a:t>excavation</a:t>
            </a:r>
            <a:endParaRPr lang="en-US" altLang="en-US" sz="1200" dirty="0">
              <a:solidFill>
                <a:schemeClr val="bg1">
                  <a:lumMod val="65000"/>
                </a:schemeClr>
              </a:solidFill>
            </a:endParaRPr>
          </a:p>
          <a:p>
            <a:pPr eaLnBrk="1" hangingPunct="1">
              <a:spcBef>
                <a:spcPct val="0"/>
              </a:spcBef>
              <a:buClrTx/>
              <a:buSzTx/>
              <a:buFontTx/>
              <a:buNone/>
            </a:pPr>
            <a:r>
              <a:rPr lang="en-US" altLang="en-US" sz="1200" dirty="0">
                <a:solidFill>
                  <a:schemeClr val="bg1">
                    <a:lumMod val="65000"/>
                  </a:schemeClr>
                </a:solidFill>
              </a:rPr>
              <a:t>  2) Number of vessels crossing the rim</a:t>
            </a:r>
          </a:p>
          <a:p>
            <a:pPr eaLnBrk="1" hangingPunct="1">
              <a:spcBef>
                <a:spcPct val="0"/>
              </a:spcBef>
              <a:buClrTx/>
              <a:buSzTx/>
              <a:buFontTx/>
              <a:buNone/>
            </a:pPr>
            <a:r>
              <a:rPr lang="en-US" altLang="en-US" sz="1200" dirty="0">
                <a:solidFill>
                  <a:schemeClr val="bg1">
                    <a:lumMod val="65000"/>
                  </a:schemeClr>
                </a:solidFill>
              </a:rPr>
              <a:t>    seems abnormally…</a:t>
            </a:r>
            <a:r>
              <a:rPr lang="en-US" altLang="en-US" sz="1200" b="1" dirty="0">
                <a:solidFill>
                  <a:schemeClr val="bg1">
                    <a:lumMod val="65000"/>
                  </a:schemeClr>
                </a:solidFill>
              </a:rPr>
              <a:t>high</a:t>
            </a:r>
            <a:r>
              <a:rPr lang="en-US" altLang="en-US" sz="1200" dirty="0">
                <a:solidFill>
                  <a:schemeClr val="bg1">
                    <a:lumMod val="65000"/>
                  </a:schemeClr>
                </a:solidFill>
              </a:rPr>
              <a:t> </a:t>
            </a:r>
            <a:endParaRPr lang="en-US" altLang="en-US" sz="1200" b="1" dirty="0">
              <a:solidFill>
                <a:schemeClr val="bg1">
                  <a:lumMod val="65000"/>
                </a:schemeClr>
              </a:solidFill>
            </a:endParaRPr>
          </a:p>
          <a:p>
            <a:pPr eaLnBrk="1" hangingPunct="1">
              <a:spcBef>
                <a:spcPct val="0"/>
              </a:spcBef>
              <a:buClrTx/>
              <a:buSzTx/>
              <a:buFontTx/>
              <a:buNone/>
            </a:pPr>
            <a:r>
              <a:rPr lang="en-US" altLang="en-US" sz="1200" dirty="0">
                <a:solidFill>
                  <a:schemeClr val="bg1">
                    <a:lumMod val="65000"/>
                  </a:schemeClr>
                </a:solidFill>
              </a:rPr>
              <a:t>--Tissue is…</a:t>
            </a:r>
            <a:r>
              <a:rPr lang="en-US" altLang="en-US" sz="1200" b="1" dirty="0">
                <a:solidFill>
                  <a:schemeClr val="bg1">
                    <a:lumMod val="65000"/>
                  </a:schemeClr>
                </a:solidFill>
              </a:rPr>
              <a:t>contractile</a:t>
            </a:r>
            <a:r>
              <a:rPr lang="en-US" altLang="en-US" sz="1200" dirty="0">
                <a:solidFill>
                  <a:schemeClr val="bg1">
                    <a:lumMod val="65000"/>
                  </a:schemeClr>
                </a:solidFill>
              </a:rPr>
              <a:t>, so cup seems</a:t>
            </a:r>
          </a:p>
          <a:p>
            <a:pPr eaLnBrk="1" hangingPunct="1">
              <a:spcBef>
                <a:spcPct val="0"/>
              </a:spcBef>
              <a:buClrTx/>
              <a:buSzTx/>
              <a:buFontTx/>
              <a:buNone/>
            </a:pPr>
            <a:r>
              <a:rPr lang="en-US" altLang="en-US" sz="1200" dirty="0">
                <a:solidFill>
                  <a:schemeClr val="bg1">
                    <a:lumMod val="65000"/>
                  </a:schemeClr>
                </a:solidFill>
              </a:rPr>
              <a:t>  to…</a:t>
            </a:r>
            <a:r>
              <a:rPr lang="en-US" altLang="en-US" sz="1200" b="1" dirty="0">
                <a:solidFill>
                  <a:schemeClr val="bg1">
                    <a:lumMod val="65000"/>
                  </a:schemeClr>
                </a:solidFill>
              </a:rPr>
              <a:t>open </a:t>
            </a:r>
            <a:r>
              <a:rPr lang="en-US" altLang="en-US" sz="1200" dirty="0">
                <a:solidFill>
                  <a:schemeClr val="bg1">
                    <a:lumMod val="65000"/>
                  </a:schemeClr>
                </a:solidFill>
              </a:rPr>
              <a:t>and</a:t>
            </a:r>
            <a:r>
              <a:rPr lang="en-US" altLang="en-US" sz="1200" b="1" dirty="0">
                <a:solidFill>
                  <a:schemeClr val="bg1">
                    <a:lumMod val="65000"/>
                  </a:schemeClr>
                </a:solidFill>
              </a:rPr>
              <a:t> close</a:t>
            </a:r>
            <a:r>
              <a:rPr lang="en-US" altLang="en-US" sz="1200" dirty="0">
                <a:solidFill>
                  <a:schemeClr val="bg1">
                    <a:lumMod val="65000"/>
                  </a:schemeClr>
                </a:solidFill>
              </a:rPr>
              <a:t> (like its namesake,  </a:t>
            </a:r>
          </a:p>
          <a:p>
            <a:pPr eaLnBrk="1" hangingPunct="1">
              <a:spcBef>
                <a:spcPct val="0"/>
              </a:spcBef>
              <a:buClrTx/>
              <a:buSzTx/>
              <a:buFontTx/>
              <a:buNone/>
            </a:pPr>
            <a:r>
              <a:rPr lang="en-US" altLang="en-US" sz="1200" dirty="0">
                <a:solidFill>
                  <a:schemeClr val="bg1">
                    <a:lumMod val="65000"/>
                  </a:schemeClr>
                </a:solidFill>
              </a:rPr>
              <a:t>  the morning-glory flower)</a:t>
            </a:r>
          </a:p>
          <a:p>
            <a:pPr eaLnBrk="1" hangingPunct="1">
              <a:spcBef>
                <a:spcPct val="0"/>
              </a:spcBef>
              <a:buClrTx/>
              <a:buSzTx/>
              <a:buFontTx/>
              <a:buNone/>
            </a:pPr>
            <a:r>
              <a:rPr lang="en-US" altLang="en-US" sz="1200" dirty="0">
                <a:solidFill>
                  <a:schemeClr val="bg1">
                    <a:lumMod val="65000"/>
                  </a:schemeClr>
                </a:solidFill>
              </a:rPr>
              <a:t>--VA usually…</a:t>
            </a:r>
            <a:r>
              <a:rPr lang="en-US" altLang="en-US" sz="1200" b="1" dirty="0">
                <a:solidFill>
                  <a:schemeClr val="bg1">
                    <a:lumMod val="65000"/>
                  </a:schemeClr>
                </a:solidFill>
              </a:rPr>
              <a:t>20/200</a:t>
            </a:r>
            <a:r>
              <a:rPr lang="en-US" altLang="en-US" sz="1200" dirty="0">
                <a:solidFill>
                  <a:schemeClr val="bg1">
                    <a:lumMod val="65000"/>
                  </a:schemeClr>
                </a:solidFill>
              </a:rPr>
              <a:t>, but can be…</a:t>
            </a:r>
          </a:p>
          <a:p>
            <a:pPr eaLnBrk="1" hangingPunct="1">
              <a:spcBef>
                <a:spcPct val="0"/>
              </a:spcBef>
              <a:buClrTx/>
              <a:buSzTx/>
              <a:buFontTx/>
              <a:buNone/>
            </a:pPr>
            <a:r>
              <a:rPr lang="en-US" altLang="en-US" sz="1200" dirty="0">
                <a:solidFill>
                  <a:schemeClr val="bg1">
                    <a:lumMod val="65000"/>
                  </a:schemeClr>
                </a:solidFill>
              </a:rPr>
              <a:t>   </a:t>
            </a:r>
            <a:r>
              <a:rPr lang="en-US" altLang="en-US" sz="1200" b="1" dirty="0">
                <a:solidFill>
                  <a:schemeClr val="bg1">
                    <a:lumMod val="65000"/>
                  </a:schemeClr>
                </a:solidFill>
              </a:rPr>
              <a:t>20/20&lt;-&gt;NLP</a:t>
            </a:r>
          </a:p>
          <a:p>
            <a:pPr eaLnBrk="1" hangingPunct="1">
              <a:spcBef>
                <a:spcPct val="0"/>
              </a:spcBef>
              <a:buClrTx/>
              <a:buSzTx/>
              <a:buFontTx/>
              <a:buNone/>
            </a:pPr>
            <a:r>
              <a:rPr lang="en-US" altLang="en-US" sz="1200" dirty="0">
                <a:solidFill>
                  <a:schemeClr val="bg1">
                    <a:lumMod val="65000"/>
                  </a:schemeClr>
                </a:solidFill>
              </a:rPr>
              <a:t>--1/3 develop…</a:t>
            </a:r>
            <a:r>
              <a:rPr lang="en-US" altLang="en-US" sz="1200" b="1" dirty="0">
                <a:solidFill>
                  <a:schemeClr val="bg1">
                    <a:lumMod val="65000"/>
                  </a:schemeClr>
                </a:solidFill>
              </a:rPr>
              <a:t>serous RD</a:t>
            </a:r>
          </a:p>
        </p:txBody>
      </p:sp>
      <p:sp>
        <p:nvSpPr>
          <p:cNvPr id="66569" name="Text Box 10">
            <a:extLst>
              <a:ext uri="{FF2B5EF4-FFF2-40B4-BE49-F238E27FC236}">
                <a16:creationId xmlns:a16="http://schemas.microsoft.com/office/drawing/2014/main" id="{216029D3-73B1-47CA-B182-236FAACD0101}"/>
              </a:ext>
            </a:extLst>
          </p:cNvPr>
          <p:cNvSpPr txBox="1">
            <a:spLocks noChangeArrowheads="1"/>
          </p:cNvSpPr>
          <p:nvPr/>
        </p:nvSpPr>
        <p:spPr bwMode="auto">
          <a:xfrm>
            <a:off x="5410200" y="1687513"/>
            <a:ext cx="3640740" cy="677108"/>
          </a:xfrm>
          <a:prstGeom prst="rect">
            <a:avLst/>
          </a:prstGeom>
          <a:solidFill>
            <a:srgbClr val="FFFF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solidFill>
                  <a:schemeClr val="bg1">
                    <a:lumMod val="65000"/>
                  </a:schemeClr>
                </a:solidFill>
              </a:rPr>
              <a:t>Megalopapilla</a:t>
            </a:r>
          </a:p>
          <a:p>
            <a:pPr eaLnBrk="1" hangingPunct="1">
              <a:spcBef>
                <a:spcPct val="0"/>
              </a:spcBef>
              <a:buClrTx/>
              <a:buSzTx/>
              <a:buFontTx/>
              <a:buNone/>
            </a:pPr>
            <a:r>
              <a:rPr lang="en-US" altLang="en-US" sz="1200">
                <a:solidFill>
                  <a:schemeClr val="bg1">
                    <a:lumMod val="65000"/>
                  </a:schemeClr>
                </a:solidFill>
              </a:rPr>
              <a:t>1) Abnormally large diameter of…</a:t>
            </a:r>
            <a:r>
              <a:rPr lang="en-US" altLang="en-US" sz="1200" b="1">
                <a:solidFill>
                  <a:schemeClr val="bg1">
                    <a:lumMod val="65000"/>
                  </a:schemeClr>
                </a:solidFill>
              </a:rPr>
              <a:t>disc </a:t>
            </a:r>
            <a:r>
              <a:rPr lang="en-US" altLang="en-US" sz="1200">
                <a:solidFill>
                  <a:schemeClr val="bg1">
                    <a:lumMod val="65000"/>
                  </a:schemeClr>
                </a:solidFill>
              </a:rPr>
              <a:t>and</a:t>
            </a:r>
            <a:r>
              <a:rPr lang="en-US" altLang="en-US" sz="1200" b="1">
                <a:solidFill>
                  <a:schemeClr val="bg1">
                    <a:lumMod val="65000"/>
                  </a:schemeClr>
                </a:solidFill>
              </a:rPr>
              <a:t> cup</a:t>
            </a:r>
          </a:p>
          <a:p>
            <a:pPr eaLnBrk="1" hangingPunct="1">
              <a:spcBef>
                <a:spcPct val="0"/>
              </a:spcBef>
              <a:buClrTx/>
              <a:buSzTx/>
              <a:buFontTx/>
              <a:buNone/>
            </a:pPr>
            <a:r>
              <a:rPr lang="en-US" altLang="en-US" sz="1200">
                <a:solidFill>
                  <a:schemeClr val="bg1">
                    <a:lumMod val="65000"/>
                  </a:schemeClr>
                </a:solidFill>
              </a:rPr>
              <a:t>2) VF testing may reveal an…</a:t>
            </a:r>
            <a:r>
              <a:rPr lang="en-US" altLang="en-US" sz="1200" b="1">
                <a:solidFill>
                  <a:schemeClr val="bg1">
                    <a:lumMod val="65000"/>
                  </a:schemeClr>
                </a:solidFill>
              </a:rPr>
              <a:t>enlarged blind spot</a:t>
            </a:r>
          </a:p>
        </p:txBody>
      </p:sp>
      <p:sp>
        <p:nvSpPr>
          <p:cNvPr id="66570" name="Text Box 11">
            <a:extLst>
              <a:ext uri="{FF2B5EF4-FFF2-40B4-BE49-F238E27FC236}">
                <a16:creationId xmlns:a16="http://schemas.microsoft.com/office/drawing/2014/main" id="{4B4AC5E2-0CEA-40CC-AFBE-FFAEB38B49C9}"/>
              </a:ext>
            </a:extLst>
          </p:cNvPr>
          <p:cNvSpPr txBox="1">
            <a:spLocks noChangeArrowheads="1"/>
          </p:cNvSpPr>
          <p:nvPr/>
        </p:nvSpPr>
        <p:spPr bwMode="auto">
          <a:xfrm>
            <a:off x="4648200" y="2576513"/>
            <a:ext cx="3522663" cy="862012"/>
          </a:xfrm>
          <a:prstGeom prst="rect">
            <a:avLst/>
          </a:prstGeom>
          <a:solidFill>
            <a:srgbClr val="FFC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solidFill>
                  <a:schemeClr val="bg1">
                    <a:lumMod val="65000"/>
                  </a:schemeClr>
                </a:solidFill>
              </a:rPr>
              <a:t>Myelinated RNFL</a:t>
            </a:r>
          </a:p>
          <a:p>
            <a:pPr eaLnBrk="1" hangingPunct="1">
              <a:spcBef>
                <a:spcPct val="0"/>
              </a:spcBef>
              <a:buClrTx/>
              <a:buSzTx/>
              <a:buFontTx/>
              <a:buNone/>
            </a:pPr>
            <a:r>
              <a:rPr lang="en-US" altLang="en-US" sz="1200">
                <a:solidFill>
                  <a:schemeClr val="bg1">
                    <a:lumMod val="65000"/>
                  </a:schemeClr>
                </a:solidFill>
              </a:rPr>
              <a:t>1) Myelin normally ends at the…</a:t>
            </a:r>
            <a:r>
              <a:rPr lang="en-US" altLang="en-US" sz="1200" b="1">
                <a:solidFill>
                  <a:schemeClr val="bg1">
                    <a:lumMod val="65000"/>
                  </a:schemeClr>
                </a:solidFill>
              </a:rPr>
              <a:t>lamina cribrosa</a:t>
            </a:r>
          </a:p>
          <a:p>
            <a:pPr eaLnBrk="1" hangingPunct="1">
              <a:spcBef>
                <a:spcPct val="0"/>
              </a:spcBef>
              <a:buClrTx/>
              <a:buSzTx/>
              <a:buFontTx/>
              <a:buNone/>
            </a:pPr>
            <a:r>
              <a:rPr lang="en-US" altLang="en-US" sz="1200">
                <a:solidFill>
                  <a:schemeClr val="bg1">
                    <a:lumMod val="65000"/>
                  </a:schemeClr>
                </a:solidFill>
              </a:rPr>
              <a:t>2) Can be…</a:t>
            </a:r>
            <a:r>
              <a:rPr lang="en-US" altLang="en-US" sz="1200" b="1">
                <a:solidFill>
                  <a:schemeClr val="bg1">
                    <a:lumMod val="65000"/>
                  </a:schemeClr>
                </a:solidFill>
              </a:rPr>
              <a:t>patchy</a:t>
            </a:r>
            <a:r>
              <a:rPr lang="en-US" altLang="en-US" sz="1200">
                <a:solidFill>
                  <a:schemeClr val="bg1">
                    <a:lumMod val="65000"/>
                  </a:schemeClr>
                </a:solidFill>
              </a:rPr>
              <a:t> and </a:t>
            </a:r>
            <a:r>
              <a:rPr lang="en-US" altLang="en-US" sz="1200" b="1">
                <a:solidFill>
                  <a:schemeClr val="bg1">
                    <a:lumMod val="65000"/>
                  </a:schemeClr>
                </a:solidFill>
              </a:rPr>
              <a:t>discontinuous</a:t>
            </a:r>
          </a:p>
          <a:p>
            <a:pPr eaLnBrk="1" hangingPunct="1">
              <a:spcBef>
                <a:spcPct val="0"/>
              </a:spcBef>
              <a:buClrTx/>
              <a:buSzTx/>
              <a:buFontTx/>
              <a:buNone/>
            </a:pPr>
            <a:r>
              <a:rPr lang="en-US" altLang="en-US" sz="1200">
                <a:solidFill>
                  <a:schemeClr val="bg1">
                    <a:lumMod val="65000"/>
                  </a:schemeClr>
                </a:solidFill>
              </a:rPr>
              <a:t>3) Corresponding VF has an…</a:t>
            </a:r>
            <a:r>
              <a:rPr lang="en-US" altLang="en-US" sz="1200" b="1">
                <a:solidFill>
                  <a:schemeClr val="bg1">
                    <a:lumMod val="65000"/>
                  </a:schemeClr>
                </a:solidFill>
              </a:rPr>
              <a:t>absolute</a:t>
            </a:r>
            <a:r>
              <a:rPr lang="en-US" altLang="en-US" sz="1200">
                <a:solidFill>
                  <a:schemeClr val="bg1">
                    <a:lumMod val="65000"/>
                  </a:schemeClr>
                </a:solidFill>
              </a:rPr>
              <a:t> scotoma</a:t>
            </a:r>
          </a:p>
        </p:txBody>
      </p:sp>
      <p:sp>
        <p:nvSpPr>
          <p:cNvPr id="66571" name="Text Box 12">
            <a:extLst>
              <a:ext uri="{FF2B5EF4-FFF2-40B4-BE49-F238E27FC236}">
                <a16:creationId xmlns:a16="http://schemas.microsoft.com/office/drawing/2014/main" id="{5643820D-D1F5-4FA8-899B-B1F8D3C78752}"/>
              </a:ext>
            </a:extLst>
          </p:cNvPr>
          <p:cNvSpPr txBox="1">
            <a:spLocks noChangeArrowheads="1"/>
          </p:cNvSpPr>
          <p:nvPr/>
        </p:nvSpPr>
        <p:spPr bwMode="auto">
          <a:xfrm>
            <a:off x="5257800" y="3760788"/>
            <a:ext cx="3424238" cy="1231900"/>
          </a:xfrm>
          <a:prstGeom prst="rect">
            <a:avLst/>
          </a:prstGeom>
          <a:solidFill>
            <a:srgbClr val="CCFF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dirty="0">
                <a:solidFill>
                  <a:schemeClr val="bg1">
                    <a:lumMod val="65000"/>
                  </a:schemeClr>
                </a:solidFill>
              </a:rPr>
              <a:t>Optic Nerve Hypoplasia</a:t>
            </a:r>
          </a:p>
          <a:p>
            <a:pPr eaLnBrk="1" hangingPunct="1">
              <a:spcBef>
                <a:spcPct val="0"/>
              </a:spcBef>
              <a:buClrTx/>
              <a:buSzTx/>
              <a:buFontTx/>
              <a:buNone/>
            </a:pPr>
            <a:r>
              <a:rPr lang="en-US" altLang="en-US" sz="1200" dirty="0">
                <a:solidFill>
                  <a:schemeClr val="bg1">
                    <a:lumMod val="65000"/>
                  </a:schemeClr>
                </a:solidFill>
              </a:rPr>
              <a:t>1) Abnormally low</a:t>
            </a:r>
            <a:r>
              <a:rPr lang="en-US" altLang="en-US" sz="1200" b="1" dirty="0">
                <a:solidFill>
                  <a:schemeClr val="bg1">
                    <a:lumMod val="65000"/>
                  </a:schemeClr>
                </a:solidFill>
              </a:rPr>
              <a:t> </a:t>
            </a:r>
            <a:r>
              <a:rPr lang="en-US" altLang="en-US" sz="1200" dirty="0">
                <a:solidFill>
                  <a:schemeClr val="bg1">
                    <a:lumMod val="65000"/>
                  </a:schemeClr>
                </a:solidFill>
              </a:rPr>
              <a:t>number of…</a:t>
            </a:r>
            <a:r>
              <a:rPr lang="en-US" altLang="en-US" sz="1200" b="1" dirty="0">
                <a:solidFill>
                  <a:schemeClr val="bg1">
                    <a:lumMod val="65000"/>
                  </a:schemeClr>
                </a:solidFill>
              </a:rPr>
              <a:t>axons</a:t>
            </a:r>
          </a:p>
          <a:p>
            <a:pPr eaLnBrk="1" hangingPunct="1">
              <a:spcBef>
                <a:spcPct val="0"/>
              </a:spcBef>
              <a:buClrTx/>
              <a:buSzTx/>
              <a:buFontTx/>
              <a:buNone/>
            </a:pPr>
            <a:r>
              <a:rPr lang="en-US" altLang="en-US" sz="1200" dirty="0">
                <a:solidFill>
                  <a:schemeClr val="bg1">
                    <a:lumMod val="65000"/>
                  </a:schemeClr>
                </a:solidFill>
              </a:rPr>
              <a:t>2) DFE: Small pale disc with…</a:t>
            </a:r>
            <a:r>
              <a:rPr lang="en-US" altLang="en-US" sz="1200" b="1" dirty="0">
                <a:solidFill>
                  <a:schemeClr val="bg1">
                    <a:lumMod val="65000"/>
                  </a:schemeClr>
                </a:solidFill>
              </a:rPr>
              <a:t>double ring </a:t>
            </a:r>
            <a:r>
              <a:rPr lang="en-US" altLang="en-US" sz="1200" dirty="0">
                <a:solidFill>
                  <a:schemeClr val="bg1">
                    <a:lumMod val="65000"/>
                  </a:schemeClr>
                </a:solidFill>
              </a:rPr>
              <a:t>sign</a:t>
            </a:r>
          </a:p>
          <a:p>
            <a:pPr eaLnBrk="1" hangingPunct="1">
              <a:spcBef>
                <a:spcPct val="0"/>
              </a:spcBef>
              <a:buClrTx/>
              <a:buSzTx/>
              <a:buFontTx/>
              <a:buNone/>
            </a:pPr>
            <a:r>
              <a:rPr lang="en-US" altLang="en-US" sz="1200" dirty="0">
                <a:solidFill>
                  <a:schemeClr val="bg1">
                    <a:lumMod val="65000"/>
                  </a:schemeClr>
                </a:solidFill>
              </a:rPr>
              <a:t>3) VA…</a:t>
            </a:r>
            <a:r>
              <a:rPr lang="en-US" altLang="en-US" sz="1200" b="1" dirty="0">
                <a:solidFill>
                  <a:schemeClr val="bg1">
                    <a:lumMod val="65000"/>
                  </a:schemeClr>
                </a:solidFill>
              </a:rPr>
              <a:t>20/15&lt;-&gt;NLP</a:t>
            </a:r>
          </a:p>
          <a:p>
            <a:pPr eaLnBrk="1" hangingPunct="1">
              <a:spcBef>
                <a:spcPct val="0"/>
              </a:spcBef>
              <a:buClrTx/>
              <a:buSzTx/>
              <a:buFontTx/>
              <a:buNone/>
            </a:pPr>
            <a:r>
              <a:rPr lang="en-US" altLang="en-US" sz="1200" dirty="0">
                <a:solidFill>
                  <a:schemeClr val="bg1">
                    <a:lumMod val="65000"/>
                  </a:schemeClr>
                </a:solidFill>
              </a:rPr>
              <a:t>4) VF defects…</a:t>
            </a:r>
            <a:r>
              <a:rPr lang="en-US" altLang="en-US" sz="1200" b="1" dirty="0">
                <a:solidFill>
                  <a:schemeClr val="bg1">
                    <a:lumMod val="65000"/>
                  </a:schemeClr>
                </a:solidFill>
              </a:rPr>
              <a:t>invariably present</a:t>
            </a:r>
          </a:p>
          <a:p>
            <a:pPr eaLnBrk="1" hangingPunct="1">
              <a:spcBef>
                <a:spcPct val="0"/>
              </a:spcBef>
              <a:buClrTx/>
              <a:buSzTx/>
              <a:buFontTx/>
              <a:buNone/>
            </a:pPr>
            <a:r>
              <a:rPr lang="en-US" altLang="en-US" sz="1200" dirty="0">
                <a:solidFill>
                  <a:schemeClr val="bg1">
                    <a:lumMod val="65000"/>
                  </a:schemeClr>
                </a:solidFill>
              </a:rPr>
              <a:t>5) Remember the…</a:t>
            </a:r>
            <a:r>
              <a:rPr lang="en-US" altLang="en-US" sz="1200" b="1" dirty="0">
                <a:solidFill>
                  <a:schemeClr val="bg1">
                    <a:lumMod val="65000"/>
                  </a:schemeClr>
                </a:solidFill>
              </a:rPr>
              <a:t>4 D’s</a:t>
            </a:r>
            <a:r>
              <a:rPr lang="en-US" altLang="en-US" sz="1200" dirty="0">
                <a:solidFill>
                  <a:schemeClr val="bg1">
                    <a:lumMod val="65000"/>
                  </a:schemeClr>
                </a:solidFill>
              </a:rPr>
              <a:t> </a:t>
            </a:r>
          </a:p>
        </p:txBody>
      </p:sp>
      <p:sp>
        <p:nvSpPr>
          <p:cNvPr id="66572" name="Text Box 13">
            <a:extLst>
              <a:ext uri="{FF2B5EF4-FFF2-40B4-BE49-F238E27FC236}">
                <a16:creationId xmlns:a16="http://schemas.microsoft.com/office/drawing/2014/main" id="{E38F67E5-E389-424D-85A2-04701E685FEF}"/>
              </a:ext>
            </a:extLst>
          </p:cNvPr>
          <p:cNvSpPr txBox="1">
            <a:spLocks noChangeArrowheads="1"/>
          </p:cNvSpPr>
          <p:nvPr/>
        </p:nvSpPr>
        <p:spPr bwMode="auto">
          <a:xfrm>
            <a:off x="4800600" y="5257800"/>
            <a:ext cx="4294188" cy="1230313"/>
          </a:xfrm>
          <a:prstGeom prst="rect">
            <a:avLst/>
          </a:prstGeom>
          <a:solidFill>
            <a:srgbClr val="FFCC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dirty="0"/>
              <a:t>Tilted-Disc Syndrome</a:t>
            </a:r>
            <a:r>
              <a:rPr lang="en-US" altLang="en-US" sz="1400" dirty="0">
                <a:solidFill>
                  <a:srgbClr val="0000FF"/>
                </a:solidFill>
              </a:rPr>
              <a:t> </a:t>
            </a:r>
            <a:r>
              <a:rPr lang="en-US" altLang="en-US" sz="1400" dirty="0">
                <a:solidFill>
                  <a:schemeClr val="bg1">
                    <a:lumMod val="65000"/>
                  </a:schemeClr>
                </a:solidFill>
                <a:latin typeface="Segoe Script" panose="030B0504020000000003" pitchFamily="66" charset="0"/>
              </a:rPr>
              <a:t>aka…</a:t>
            </a:r>
            <a:r>
              <a:rPr lang="en-US" altLang="en-US" sz="1400" dirty="0" err="1">
                <a:solidFill>
                  <a:schemeClr val="bg1">
                    <a:lumMod val="65000"/>
                  </a:schemeClr>
                </a:solidFill>
                <a:latin typeface="Segoe Script" panose="030B0504020000000003" pitchFamily="66" charset="0"/>
              </a:rPr>
              <a:t>Fuch’s</a:t>
            </a:r>
            <a:r>
              <a:rPr lang="en-US" altLang="en-US" sz="1400" dirty="0">
                <a:solidFill>
                  <a:schemeClr val="bg1">
                    <a:lumMod val="65000"/>
                  </a:schemeClr>
                </a:solidFill>
                <a:latin typeface="Segoe Script" panose="030B0504020000000003" pitchFamily="66" charset="0"/>
              </a:rPr>
              <a:t> Coloboma</a:t>
            </a:r>
            <a:endParaRPr lang="en-US" altLang="en-US" sz="1400" b="1" dirty="0">
              <a:solidFill>
                <a:schemeClr val="bg1">
                  <a:lumMod val="65000"/>
                </a:schemeClr>
              </a:solidFill>
            </a:endParaRPr>
          </a:p>
          <a:p>
            <a:pPr eaLnBrk="1" hangingPunct="1">
              <a:spcBef>
                <a:spcPct val="0"/>
              </a:spcBef>
              <a:buClrTx/>
              <a:buSzTx/>
              <a:buFontTx/>
              <a:buNone/>
            </a:pPr>
            <a:r>
              <a:rPr lang="en-US" altLang="en-US" sz="1200" dirty="0">
                <a:solidFill>
                  <a:schemeClr val="bg1">
                    <a:lumMod val="65000"/>
                  </a:schemeClr>
                </a:solidFill>
              </a:rPr>
              <a:t>1) Superior pole appears…</a:t>
            </a:r>
            <a:r>
              <a:rPr lang="en-US" altLang="en-US" sz="1200" b="1" dirty="0">
                <a:solidFill>
                  <a:schemeClr val="bg1">
                    <a:lumMod val="65000"/>
                  </a:schemeClr>
                </a:solidFill>
              </a:rPr>
              <a:t>elevated</a:t>
            </a:r>
            <a:r>
              <a:rPr lang="en-US" altLang="en-US" sz="1200" dirty="0">
                <a:solidFill>
                  <a:schemeClr val="bg1">
                    <a:lumMod val="65000"/>
                  </a:schemeClr>
                </a:solidFill>
              </a:rPr>
              <a:t>, inferior…</a:t>
            </a:r>
            <a:r>
              <a:rPr lang="en-US" altLang="en-US" sz="1200" b="1" dirty="0">
                <a:solidFill>
                  <a:schemeClr val="bg1">
                    <a:lumMod val="65000"/>
                  </a:schemeClr>
                </a:solidFill>
              </a:rPr>
              <a:t>recessed</a:t>
            </a:r>
          </a:p>
          <a:p>
            <a:pPr eaLnBrk="1" hangingPunct="1">
              <a:spcBef>
                <a:spcPct val="0"/>
              </a:spcBef>
              <a:buClrTx/>
              <a:buSzTx/>
              <a:buFontTx/>
              <a:buNone/>
            </a:pPr>
            <a:r>
              <a:rPr lang="en-US" altLang="en-US" sz="1200" dirty="0">
                <a:solidFill>
                  <a:schemeClr val="bg1">
                    <a:lumMod val="65000"/>
                  </a:schemeClr>
                </a:solidFill>
              </a:rPr>
              <a:t>2) Associated with…</a:t>
            </a:r>
            <a:r>
              <a:rPr lang="en-US" altLang="en-US" sz="1200" b="1" dirty="0">
                <a:solidFill>
                  <a:schemeClr val="bg1">
                    <a:lumMod val="65000"/>
                  </a:schemeClr>
                </a:solidFill>
              </a:rPr>
              <a:t>situs inversus</a:t>
            </a:r>
            <a:r>
              <a:rPr lang="en-US" altLang="en-US" sz="1200" dirty="0">
                <a:solidFill>
                  <a:schemeClr val="bg1">
                    <a:lumMod val="65000"/>
                  </a:schemeClr>
                </a:solidFill>
              </a:rPr>
              <a:t> of retinal vessels</a:t>
            </a:r>
          </a:p>
          <a:p>
            <a:pPr eaLnBrk="1" hangingPunct="1">
              <a:spcBef>
                <a:spcPct val="0"/>
              </a:spcBef>
              <a:buClrTx/>
              <a:buSzTx/>
              <a:buFontTx/>
              <a:buNone/>
            </a:pPr>
            <a:r>
              <a:rPr lang="en-US" altLang="en-US" sz="1200" dirty="0">
                <a:solidFill>
                  <a:schemeClr val="bg1">
                    <a:lumMod val="65000"/>
                  </a:schemeClr>
                </a:solidFill>
              </a:rPr>
              <a:t>3) Fundus abnormality produces…</a:t>
            </a:r>
            <a:r>
              <a:rPr lang="en-US" altLang="en-US" sz="1200" b="1" dirty="0">
                <a:solidFill>
                  <a:schemeClr val="bg1">
                    <a:lumMod val="65000"/>
                  </a:schemeClr>
                </a:solidFill>
              </a:rPr>
              <a:t>myopic astigmatism</a:t>
            </a:r>
          </a:p>
          <a:p>
            <a:pPr eaLnBrk="1" hangingPunct="1">
              <a:spcBef>
                <a:spcPct val="0"/>
              </a:spcBef>
              <a:buClrTx/>
              <a:buSzTx/>
              <a:buFontTx/>
              <a:buNone/>
            </a:pPr>
            <a:r>
              <a:rPr lang="en-US" altLang="en-US" sz="1200" dirty="0">
                <a:solidFill>
                  <a:schemeClr val="bg1">
                    <a:lumMod val="65000"/>
                  </a:schemeClr>
                </a:solidFill>
              </a:rPr>
              <a:t>4) VF testing reveals…</a:t>
            </a:r>
            <a:r>
              <a:rPr lang="en-US" altLang="en-US" sz="1200" b="1" dirty="0">
                <a:solidFill>
                  <a:srgbClr val="0000FF"/>
                </a:solidFill>
              </a:rPr>
              <a:t>bitemporal loss</a:t>
            </a:r>
            <a:r>
              <a:rPr lang="en-US" altLang="en-US" sz="1200" dirty="0">
                <a:solidFill>
                  <a:srgbClr val="0000FF"/>
                </a:solidFill>
              </a:rPr>
              <a:t> </a:t>
            </a:r>
            <a:r>
              <a:rPr lang="en-US" altLang="en-US" sz="1200" dirty="0">
                <a:solidFill>
                  <a:schemeClr val="bg1">
                    <a:lumMod val="65000"/>
                  </a:schemeClr>
                </a:solidFill>
              </a:rPr>
              <a:t>that doesn’t</a:t>
            </a:r>
          </a:p>
          <a:p>
            <a:pPr eaLnBrk="1" hangingPunct="1">
              <a:spcBef>
                <a:spcPct val="0"/>
              </a:spcBef>
              <a:buClrTx/>
              <a:buSzTx/>
              <a:buFontTx/>
              <a:buNone/>
            </a:pPr>
            <a:r>
              <a:rPr lang="en-US" altLang="en-US" sz="1200" dirty="0">
                <a:solidFill>
                  <a:schemeClr val="bg1">
                    <a:lumMod val="65000"/>
                  </a:schemeClr>
                </a:solidFill>
              </a:rPr>
              <a:t>   respect the vertical, and</a:t>
            </a:r>
            <a:r>
              <a:rPr lang="en-US" altLang="en-US" sz="1200" dirty="0"/>
              <a:t> may resolve with…</a:t>
            </a:r>
            <a:r>
              <a:rPr lang="en-US" altLang="en-US" sz="1200" b="1" dirty="0">
                <a:solidFill>
                  <a:srgbClr val="0000FF"/>
                </a:solidFill>
              </a:rPr>
              <a:t>refraction</a:t>
            </a:r>
          </a:p>
        </p:txBody>
      </p:sp>
      <p:sp>
        <p:nvSpPr>
          <p:cNvPr id="66573" name="Rectangle 14">
            <a:extLst>
              <a:ext uri="{FF2B5EF4-FFF2-40B4-BE49-F238E27FC236}">
                <a16:creationId xmlns:a16="http://schemas.microsoft.com/office/drawing/2014/main" id="{F285696A-57E2-45EC-8B53-8FFFA3A04321}"/>
              </a:ext>
            </a:extLst>
          </p:cNvPr>
          <p:cNvSpPr>
            <a:spLocks noChangeArrowheads="1"/>
          </p:cNvSpPr>
          <p:nvPr/>
        </p:nvSpPr>
        <p:spPr bwMode="auto">
          <a:xfrm>
            <a:off x="457200" y="122238"/>
            <a:ext cx="7543800" cy="8683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b"/>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ct val="85000"/>
              </a:lnSpc>
              <a:spcBef>
                <a:spcPct val="0"/>
              </a:spcBef>
              <a:buClrTx/>
              <a:buSzTx/>
              <a:buFontTx/>
              <a:buNone/>
            </a:pPr>
            <a:r>
              <a:rPr lang="en-US" altLang="en-US" sz="3200" b="1" dirty="0">
                <a:solidFill>
                  <a:schemeClr val="tx2"/>
                </a:solidFill>
              </a:rPr>
              <a:t>Developmental Abnormalities of the Optic Nerve Head</a:t>
            </a:r>
            <a:endParaRPr lang="en-US" altLang="en-US" sz="3200" dirty="0">
              <a:solidFill>
                <a:schemeClr val="tx2"/>
              </a:solidFill>
            </a:endParaRPr>
          </a:p>
        </p:txBody>
      </p:sp>
      <p:sp>
        <p:nvSpPr>
          <p:cNvPr id="66574" name="Slide Number Placeholder 1">
            <a:extLst>
              <a:ext uri="{FF2B5EF4-FFF2-40B4-BE49-F238E27FC236}">
                <a16:creationId xmlns:a16="http://schemas.microsoft.com/office/drawing/2014/main" id="{04C402A9-8FE1-41F8-B8FD-C8B6D877C3F0}"/>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286D2FA3-C121-4BBB-98D0-45A7FDA1C4EF}" type="slidenum">
              <a:rPr lang="en-US" altLang="en-US" sz="1000"/>
              <a:pPr>
                <a:spcBef>
                  <a:spcPct val="0"/>
                </a:spcBef>
                <a:buClrTx/>
                <a:buSzTx/>
                <a:buFontTx/>
                <a:buNone/>
              </a:pPr>
              <a:t>218</a:t>
            </a:fld>
            <a:endParaRPr lang="en-US" altLang="en-US" sz="1000"/>
          </a:p>
        </p:txBody>
      </p:sp>
      <p:sp>
        <p:nvSpPr>
          <p:cNvPr id="66575" name="Line 12">
            <a:extLst>
              <a:ext uri="{FF2B5EF4-FFF2-40B4-BE49-F238E27FC236}">
                <a16:creationId xmlns:a16="http://schemas.microsoft.com/office/drawing/2014/main" id="{80B50ABA-1EEE-43E4-8CAC-FE3345262FA7}"/>
              </a:ext>
            </a:extLst>
          </p:cNvPr>
          <p:cNvSpPr>
            <a:spLocks noChangeShapeType="1"/>
          </p:cNvSpPr>
          <p:nvPr/>
        </p:nvSpPr>
        <p:spPr bwMode="auto">
          <a:xfrm>
            <a:off x="3124200" y="2057400"/>
            <a:ext cx="381000" cy="22098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 name="Text Box 15">
            <a:extLst>
              <a:ext uri="{FF2B5EF4-FFF2-40B4-BE49-F238E27FC236}">
                <a16:creationId xmlns:a16="http://schemas.microsoft.com/office/drawing/2014/main" id="{229C639C-6FEB-4DCF-B333-426C11A1B7EE}"/>
              </a:ext>
            </a:extLst>
          </p:cNvPr>
          <p:cNvSpPr txBox="1">
            <a:spLocks noChangeArrowheads="1"/>
          </p:cNvSpPr>
          <p:nvPr/>
        </p:nvSpPr>
        <p:spPr bwMode="auto">
          <a:xfrm>
            <a:off x="793750" y="3886200"/>
            <a:ext cx="8085207" cy="2031325"/>
          </a:xfrm>
          <a:prstGeom prst="rect">
            <a:avLst/>
          </a:prstGeom>
          <a:solidFill>
            <a:srgbClr val="0070C0"/>
          </a:solidFill>
          <a:ln w="9525">
            <a:noFill/>
            <a:miter lim="800000"/>
            <a:headEnd/>
            <a:tailEnd/>
          </a:ln>
          <a:effec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i="1" dirty="0">
                <a:solidFill>
                  <a:schemeClr val="bg1"/>
                </a:solidFill>
              </a:rPr>
              <a:t>How on earth does tilting of the discs lead to a superior bitemporal VF defect?</a:t>
            </a:r>
          </a:p>
          <a:p>
            <a:pPr eaLnBrk="1" hangingPunct="1">
              <a:spcBef>
                <a:spcPct val="0"/>
              </a:spcBef>
              <a:buClrTx/>
              <a:buSzTx/>
              <a:buFontTx/>
              <a:buNone/>
            </a:pPr>
            <a:r>
              <a:rPr lang="en-US" altLang="en-US" sz="1400" dirty="0">
                <a:solidFill>
                  <a:schemeClr val="bg1"/>
                </a:solidFill>
              </a:rPr>
              <a:t>It’s actually pretty simple. </a:t>
            </a:r>
          </a:p>
          <a:p>
            <a:pPr eaLnBrk="1" hangingPunct="1">
              <a:spcBef>
                <a:spcPct val="0"/>
              </a:spcBef>
              <a:buClrTx/>
              <a:buSzTx/>
              <a:buFontTx/>
              <a:buNone/>
            </a:pPr>
            <a:r>
              <a:rPr lang="en-US" altLang="en-US" sz="1400" dirty="0">
                <a:solidFill>
                  <a:schemeClr val="bg1"/>
                </a:solidFill>
              </a:rPr>
              <a:t>The recession of the inferonasal ONH is quite dramatic—almost staphyloma-</a:t>
            </a:r>
            <a:r>
              <a:rPr lang="en-US" altLang="en-US" sz="1400" dirty="0" err="1">
                <a:solidFill>
                  <a:schemeClr val="bg1"/>
                </a:solidFill>
              </a:rPr>
              <a:t>ish</a:t>
            </a:r>
            <a:r>
              <a:rPr lang="en-US" altLang="en-US" sz="1400" dirty="0">
                <a:solidFill>
                  <a:schemeClr val="bg1"/>
                </a:solidFill>
              </a:rPr>
              <a:t>. Because of this,  the ‘axial length’ (AL) of the inferonasal peripapillary retina is longer than that of other retinal regions.  </a:t>
            </a:r>
            <a:r>
              <a:rPr lang="en-US" altLang="en-US" sz="1400" dirty="0">
                <a:solidFill>
                  <a:srgbClr val="0070C0"/>
                </a:solidFill>
              </a:rPr>
              <a:t>The excess AL of this portion of the retina renders it more myopic than the rest, and thus the refractive correction used during the performance of the VF test—derived from the foveal refraction, with its unaffected AL—is not myopic enough for the inferonasal retina. The subsequent uncorrected myopia of the inferonasal retina produces a refractive scotoma which localizes in the </a:t>
            </a:r>
            <a:r>
              <a:rPr lang="en-US" altLang="en-US" sz="1400" i="1" dirty="0">
                <a:solidFill>
                  <a:srgbClr val="0070C0"/>
                </a:solidFill>
              </a:rPr>
              <a:t>superotemporal</a:t>
            </a:r>
            <a:r>
              <a:rPr lang="en-US" altLang="en-US" sz="1400" dirty="0">
                <a:solidFill>
                  <a:srgbClr val="0070C0"/>
                </a:solidFill>
              </a:rPr>
              <a:t> VF. And because Fuchs coloboma is almost always a bilateral condition, the VF loss is too. </a:t>
            </a:r>
          </a:p>
        </p:txBody>
      </p:sp>
      <p:sp>
        <p:nvSpPr>
          <p:cNvPr id="4" name="Frame 3">
            <a:extLst>
              <a:ext uri="{FF2B5EF4-FFF2-40B4-BE49-F238E27FC236}">
                <a16:creationId xmlns:a16="http://schemas.microsoft.com/office/drawing/2014/main" id="{BA0EFB1B-E36A-635C-1AA0-F36A58D487E6}"/>
              </a:ext>
            </a:extLst>
          </p:cNvPr>
          <p:cNvSpPr/>
          <p:nvPr/>
        </p:nvSpPr>
        <p:spPr>
          <a:xfrm>
            <a:off x="6241774" y="5923722"/>
            <a:ext cx="2637183" cy="689113"/>
          </a:xfrm>
          <a:prstGeom prst="frame">
            <a:avLst>
              <a:gd name="adj1" fmla="val 17198"/>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Tree>
    <p:extLst>
      <p:ext uri="{BB962C8B-B14F-4D97-AF65-F5344CB8AC3E}">
        <p14:creationId xmlns:p14="http://schemas.microsoft.com/office/powerpoint/2010/main" val="3574943059"/>
      </p:ext>
    </p:extLst>
  </p:cSld>
  <p:clrMapOvr>
    <a:masterClrMapping/>
  </p:clrMapOvr>
</p:sld>
</file>

<file path=ppt/slides/slide2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562" name="Text Box 10">
            <a:extLst>
              <a:ext uri="{FF2B5EF4-FFF2-40B4-BE49-F238E27FC236}">
                <a16:creationId xmlns:a16="http://schemas.microsoft.com/office/drawing/2014/main" id="{E9896276-04B5-49A0-96C5-5033D1D64400}"/>
              </a:ext>
            </a:extLst>
          </p:cNvPr>
          <p:cNvSpPr txBox="1">
            <a:spLocks noChangeArrowheads="1"/>
          </p:cNvSpPr>
          <p:nvPr/>
        </p:nvSpPr>
        <p:spPr bwMode="auto">
          <a:xfrm>
            <a:off x="1371600" y="4267200"/>
            <a:ext cx="3057525" cy="2154238"/>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Morning-Glory Disc</a:t>
            </a:r>
          </a:p>
          <a:p>
            <a:pPr eaLnBrk="1" hangingPunct="1">
              <a:spcBef>
                <a:spcPct val="0"/>
              </a:spcBef>
              <a:buClrTx/>
              <a:buSzTx/>
              <a:buFontTx/>
              <a:buNone/>
            </a:pPr>
            <a:r>
              <a:rPr lang="en-US" altLang="en-US" sz="1200"/>
              <a:t>--DFE reveals:</a:t>
            </a:r>
          </a:p>
          <a:p>
            <a:pPr eaLnBrk="1" hangingPunct="1">
              <a:spcBef>
                <a:spcPct val="0"/>
              </a:spcBef>
              <a:buClrTx/>
              <a:buSzTx/>
              <a:buFontTx/>
              <a:buNone/>
            </a:pPr>
            <a:r>
              <a:rPr lang="en-US" altLang="en-US" sz="1200"/>
              <a:t>  1) A funnel-shaped…</a:t>
            </a:r>
            <a:r>
              <a:rPr lang="en-US" altLang="en-US" sz="1200" b="1">
                <a:solidFill>
                  <a:srgbClr val="0000FF"/>
                </a:solidFill>
              </a:rPr>
              <a:t>excavation</a:t>
            </a:r>
            <a:endParaRPr lang="en-US" altLang="en-US" sz="1200"/>
          </a:p>
          <a:p>
            <a:pPr eaLnBrk="1" hangingPunct="1">
              <a:spcBef>
                <a:spcPct val="0"/>
              </a:spcBef>
              <a:buClrTx/>
              <a:buSzTx/>
              <a:buFontTx/>
              <a:buNone/>
            </a:pPr>
            <a:r>
              <a:rPr lang="en-US" altLang="en-US" sz="1200"/>
              <a:t>  2) Number of vessels crossing the rim</a:t>
            </a:r>
          </a:p>
          <a:p>
            <a:pPr eaLnBrk="1" hangingPunct="1">
              <a:spcBef>
                <a:spcPct val="0"/>
              </a:spcBef>
              <a:buClrTx/>
              <a:buSzTx/>
              <a:buFontTx/>
              <a:buNone/>
            </a:pPr>
            <a:r>
              <a:rPr lang="en-US" altLang="en-US" sz="1200"/>
              <a:t>    seems abnormally…</a:t>
            </a:r>
            <a:r>
              <a:rPr lang="en-US" altLang="en-US" sz="1200" b="1">
                <a:solidFill>
                  <a:srgbClr val="0000FF"/>
                </a:solidFill>
              </a:rPr>
              <a:t>high</a:t>
            </a:r>
            <a:r>
              <a:rPr lang="en-US" altLang="en-US" sz="1200"/>
              <a:t> </a:t>
            </a:r>
            <a:endParaRPr lang="en-US" altLang="en-US" sz="1200" b="1">
              <a:solidFill>
                <a:srgbClr val="0000FF"/>
              </a:solidFill>
            </a:endParaRPr>
          </a:p>
          <a:p>
            <a:pPr eaLnBrk="1" hangingPunct="1">
              <a:spcBef>
                <a:spcPct val="0"/>
              </a:spcBef>
              <a:buClrTx/>
              <a:buSzTx/>
              <a:buFontTx/>
              <a:buNone/>
            </a:pPr>
            <a:r>
              <a:rPr lang="en-US" altLang="en-US" sz="1200"/>
              <a:t>--Tissue is…</a:t>
            </a:r>
            <a:r>
              <a:rPr lang="en-US" altLang="en-US" sz="1200" b="1">
                <a:solidFill>
                  <a:srgbClr val="0000FF"/>
                </a:solidFill>
              </a:rPr>
              <a:t>contractile</a:t>
            </a:r>
            <a:r>
              <a:rPr lang="en-US" altLang="en-US" sz="1200"/>
              <a:t>, so cup seems</a:t>
            </a:r>
          </a:p>
          <a:p>
            <a:pPr eaLnBrk="1" hangingPunct="1">
              <a:spcBef>
                <a:spcPct val="0"/>
              </a:spcBef>
              <a:buClrTx/>
              <a:buSzTx/>
              <a:buFontTx/>
              <a:buNone/>
            </a:pPr>
            <a:r>
              <a:rPr lang="en-US" altLang="en-US" sz="1200"/>
              <a:t>  to…</a:t>
            </a:r>
            <a:r>
              <a:rPr lang="en-US" altLang="en-US" sz="1200" b="1">
                <a:solidFill>
                  <a:srgbClr val="0000FF"/>
                </a:solidFill>
              </a:rPr>
              <a:t>open </a:t>
            </a:r>
            <a:r>
              <a:rPr lang="en-US" altLang="en-US" sz="1200">
                <a:solidFill>
                  <a:srgbClr val="0000FF"/>
                </a:solidFill>
              </a:rPr>
              <a:t>and</a:t>
            </a:r>
            <a:r>
              <a:rPr lang="en-US" altLang="en-US" sz="1200" b="1">
                <a:solidFill>
                  <a:srgbClr val="0000FF"/>
                </a:solidFill>
              </a:rPr>
              <a:t> close</a:t>
            </a:r>
            <a:r>
              <a:rPr lang="en-US" altLang="en-US" sz="1200"/>
              <a:t> (like its namesake,  </a:t>
            </a:r>
          </a:p>
          <a:p>
            <a:pPr eaLnBrk="1" hangingPunct="1">
              <a:spcBef>
                <a:spcPct val="0"/>
              </a:spcBef>
              <a:buClrTx/>
              <a:buSzTx/>
              <a:buFontTx/>
              <a:buNone/>
            </a:pPr>
            <a:r>
              <a:rPr lang="en-US" altLang="en-US" sz="1200"/>
              <a:t>  the morning-glory flower)</a:t>
            </a:r>
          </a:p>
          <a:p>
            <a:pPr eaLnBrk="1" hangingPunct="1">
              <a:spcBef>
                <a:spcPct val="0"/>
              </a:spcBef>
              <a:buClrTx/>
              <a:buSzTx/>
              <a:buFontTx/>
              <a:buNone/>
            </a:pPr>
            <a:r>
              <a:rPr lang="en-US" altLang="en-US" sz="1200"/>
              <a:t>--VA usually…</a:t>
            </a:r>
            <a:r>
              <a:rPr lang="en-US" altLang="en-US" sz="1200" b="1">
                <a:solidFill>
                  <a:srgbClr val="0000FF"/>
                </a:solidFill>
              </a:rPr>
              <a:t>20/200</a:t>
            </a:r>
            <a:r>
              <a:rPr lang="en-US" altLang="en-US" sz="1200"/>
              <a:t>, but can be…</a:t>
            </a:r>
          </a:p>
          <a:p>
            <a:pPr eaLnBrk="1" hangingPunct="1">
              <a:spcBef>
                <a:spcPct val="0"/>
              </a:spcBef>
              <a:buClrTx/>
              <a:buSzTx/>
              <a:buFontTx/>
              <a:buNone/>
            </a:pPr>
            <a:r>
              <a:rPr lang="en-US" altLang="en-US" sz="1200"/>
              <a:t>   </a:t>
            </a:r>
            <a:r>
              <a:rPr lang="en-US" altLang="en-US" sz="1200" b="1">
                <a:solidFill>
                  <a:srgbClr val="0000FF"/>
                </a:solidFill>
              </a:rPr>
              <a:t>20/20&lt;-&gt;NLP</a:t>
            </a:r>
          </a:p>
          <a:p>
            <a:pPr eaLnBrk="1" hangingPunct="1">
              <a:spcBef>
                <a:spcPct val="0"/>
              </a:spcBef>
              <a:buClrTx/>
              <a:buSzTx/>
              <a:buFontTx/>
              <a:buNone/>
            </a:pPr>
            <a:r>
              <a:rPr lang="en-US" altLang="en-US" sz="1200"/>
              <a:t>--1/3 develop…</a:t>
            </a:r>
            <a:r>
              <a:rPr lang="en-US" altLang="en-US" sz="1200" b="1">
                <a:solidFill>
                  <a:srgbClr val="CCECFF"/>
                </a:solidFill>
              </a:rPr>
              <a:t>serous</a:t>
            </a:r>
            <a:r>
              <a:rPr lang="en-US" altLang="en-US" sz="1200" b="1">
                <a:solidFill>
                  <a:srgbClr val="0000FF"/>
                </a:solidFill>
              </a:rPr>
              <a:t> </a:t>
            </a:r>
            <a:r>
              <a:rPr lang="en-US" altLang="en-US" sz="1200" b="1">
                <a:solidFill>
                  <a:srgbClr val="CCECFF"/>
                </a:solidFill>
              </a:rPr>
              <a:t>RD</a:t>
            </a:r>
          </a:p>
        </p:txBody>
      </p:sp>
      <p:sp>
        <p:nvSpPr>
          <p:cNvPr id="66563" name="Text Box 3">
            <a:extLst>
              <a:ext uri="{FF2B5EF4-FFF2-40B4-BE49-F238E27FC236}">
                <a16:creationId xmlns:a16="http://schemas.microsoft.com/office/drawing/2014/main" id="{E46B3D38-CB0F-4BFC-AE9E-17B8EAC7193B}"/>
              </a:ext>
            </a:extLst>
          </p:cNvPr>
          <p:cNvSpPr txBox="1">
            <a:spLocks noChangeArrowheads="1"/>
          </p:cNvSpPr>
          <p:nvPr/>
        </p:nvSpPr>
        <p:spPr bwMode="auto">
          <a:xfrm>
            <a:off x="793750" y="3505200"/>
            <a:ext cx="2274982" cy="677108"/>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solidFill>
                  <a:schemeClr val="bg1">
                    <a:lumMod val="65000"/>
                  </a:schemeClr>
                </a:solidFill>
              </a:rPr>
              <a:t>Optic Pit/Hole</a:t>
            </a:r>
          </a:p>
          <a:p>
            <a:pPr eaLnBrk="1" hangingPunct="1">
              <a:spcBef>
                <a:spcPct val="0"/>
              </a:spcBef>
              <a:buClrTx/>
              <a:buSzTx/>
              <a:buFontTx/>
              <a:buNone/>
            </a:pPr>
            <a:r>
              <a:rPr lang="en-US" altLang="en-US" sz="1200">
                <a:solidFill>
                  <a:schemeClr val="bg1">
                    <a:lumMod val="65000"/>
                  </a:schemeClr>
                </a:solidFill>
              </a:rPr>
              <a:t>--Associated with…</a:t>
            </a:r>
            <a:r>
              <a:rPr lang="en-US" altLang="en-US" sz="1200" b="1">
                <a:solidFill>
                  <a:schemeClr val="bg1">
                    <a:lumMod val="65000"/>
                  </a:schemeClr>
                </a:solidFill>
              </a:rPr>
              <a:t>serous RD</a:t>
            </a:r>
          </a:p>
          <a:p>
            <a:pPr eaLnBrk="1" hangingPunct="1">
              <a:spcBef>
                <a:spcPct val="0"/>
              </a:spcBef>
              <a:buClrTx/>
              <a:buSzTx/>
              <a:buFontTx/>
              <a:buNone/>
            </a:pPr>
            <a:r>
              <a:rPr lang="en-US" altLang="en-US" sz="1200" b="1">
                <a:solidFill>
                  <a:schemeClr val="bg1">
                    <a:lumMod val="65000"/>
                  </a:schemeClr>
                </a:solidFill>
              </a:rPr>
              <a:t>  in adulthood</a:t>
            </a:r>
          </a:p>
        </p:txBody>
      </p:sp>
      <p:sp>
        <p:nvSpPr>
          <p:cNvPr id="66564" name="Line 4">
            <a:extLst>
              <a:ext uri="{FF2B5EF4-FFF2-40B4-BE49-F238E27FC236}">
                <a16:creationId xmlns:a16="http://schemas.microsoft.com/office/drawing/2014/main" id="{C3019ED5-AD6C-4034-939E-D3CAC8A88421}"/>
              </a:ext>
            </a:extLst>
          </p:cNvPr>
          <p:cNvSpPr>
            <a:spLocks noChangeShapeType="1"/>
          </p:cNvSpPr>
          <p:nvPr/>
        </p:nvSpPr>
        <p:spPr bwMode="auto">
          <a:xfrm flipH="1">
            <a:off x="1600200" y="2057400"/>
            <a:ext cx="1524000" cy="3810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6565" name="Text Box 6">
            <a:extLst>
              <a:ext uri="{FF2B5EF4-FFF2-40B4-BE49-F238E27FC236}">
                <a16:creationId xmlns:a16="http://schemas.microsoft.com/office/drawing/2014/main" id="{00DCDEE2-B453-494E-8E99-8502D9045C22}"/>
              </a:ext>
            </a:extLst>
          </p:cNvPr>
          <p:cNvSpPr txBox="1">
            <a:spLocks noChangeArrowheads="1"/>
          </p:cNvSpPr>
          <p:nvPr/>
        </p:nvSpPr>
        <p:spPr bwMode="auto">
          <a:xfrm>
            <a:off x="1340808" y="1524000"/>
            <a:ext cx="3544560" cy="4585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1400" i="1">
                <a:solidFill>
                  <a:schemeClr val="bg1">
                    <a:lumMod val="75000"/>
                  </a:schemeClr>
                </a:solidFill>
              </a:rPr>
              <a:t>These three are all secondary to abnormal</a:t>
            </a:r>
          </a:p>
          <a:p>
            <a:pPr algn="ctr" eaLnBrk="1" hangingPunct="1">
              <a:lnSpc>
                <a:spcPct val="85000"/>
              </a:lnSpc>
              <a:spcBef>
                <a:spcPct val="0"/>
              </a:spcBef>
              <a:buClrTx/>
              <a:buSzTx/>
              <a:buFontTx/>
              <a:buNone/>
            </a:pPr>
            <a:r>
              <a:rPr lang="en-US" altLang="en-US" sz="1400" i="1">
                <a:solidFill>
                  <a:schemeClr val="bg1">
                    <a:lumMod val="75000"/>
                  </a:schemeClr>
                </a:solidFill>
              </a:rPr>
              <a:t>closure of the embryonic optic fissure</a:t>
            </a:r>
          </a:p>
        </p:txBody>
      </p:sp>
      <p:sp>
        <p:nvSpPr>
          <p:cNvPr id="66566" name="Text Box 7">
            <a:extLst>
              <a:ext uri="{FF2B5EF4-FFF2-40B4-BE49-F238E27FC236}">
                <a16:creationId xmlns:a16="http://schemas.microsoft.com/office/drawing/2014/main" id="{2315D049-330D-491D-A8EC-75E74E56EFDB}"/>
              </a:ext>
            </a:extLst>
          </p:cNvPr>
          <p:cNvSpPr txBox="1">
            <a:spLocks noChangeArrowheads="1"/>
          </p:cNvSpPr>
          <p:nvPr/>
        </p:nvSpPr>
        <p:spPr bwMode="auto">
          <a:xfrm>
            <a:off x="76200" y="2514600"/>
            <a:ext cx="2783134" cy="861774"/>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solidFill>
                  <a:schemeClr val="bg1">
                    <a:lumMod val="65000"/>
                  </a:schemeClr>
                </a:solidFill>
              </a:rPr>
              <a:t>Optic Nerve Coloboma</a:t>
            </a:r>
          </a:p>
          <a:p>
            <a:pPr eaLnBrk="1" hangingPunct="1">
              <a:spcBef>
                <a:spcPct val="0"/>
              </a:spcBef>
              <a:buClrTx/>
              <a:buSzTx/>
              <a:buFontTx/>
              <a:buNone/>
            </a:pPr>
            <a:r>
              <a:rPr lang="en-US" altLang="en-US" sz="1200">
                <a:solidFill>
                  <a:schemeClr val="bg1">
                    <a:lumMod val="65000"/>
                  </a:schemeClr>
                </a:solidFill>
              </a:rPr>
              <a:t>1) May resemble…</a:t>
            </a:r>
            <a:r>
              <a:rPr lang="en-US" altLang="en-US" sz="1200" b="1">
                <a:solidFill>
                  <a:schemeClr val="bg1">
                    <a:lumMod val="65000"/>
                  </a:schemeClr>
                </a:solidFill>
              </a:rPr>
              <a:t>deep cupping</a:t>
            </a:r>
          </a:p>
          <a:p>
            <a:pPr eaLnBrk="1" hangingPunct="1">
              <a:spcBef>
                <a:spcPct val="0"/>
              </a:spcBef>
              <a:buClrTx/>
              <a:buSzTx/>
              <a:buFontTx/>
              <a:buNone/>
            </a:pPr>
            <a:r>
              <a:rPr lang="en-US" altLang="en-US" sz="1200">
                <a:solidFill>
                  <a:schemeClr val="bg1">
                    <a:lumMod val="65000"/>
                  </a:schemeClr>
                </a:solidFill>
              </a:rPr>
              <a:t>2) Can be…</a:t>
            </a:r>
            <a:r>
              <a:rPr lang="en-US" altLang="en-US" sz="1200" b="1">
                <a:solidFill>
                  <a:schemeClr val="bg1">
                    <a:lumMod val="65000"/>
                  </a:schemeClr>
                </a:solidFill>
              </a:rPr>
              <a:t>bilateral, asymmetric</a:t>
            </a:r>
          </a:p>
          <a:p>
            <a:pPr eaLnBrk="1" hangingPunct="1">
              <a:spcBef>
                <a:spcPct val="0"/>
              </a:spcBef>
              <a:buClrTx/>
              <a:buSzTx/>
              <a:buFontTx/>
              <a:buNone/>
            </a:pPr>
            <a:r>
              <a:rPr lang="en-US" altLang="en-US" sz="1200">
                <a:solidFill>
                  <a:schemeClr val="bg1">
                    <a:lumMod val="65000"/>
                  </a:schemeClr>
                </a:solidFill>
              </a:rPr>
              <a:t>3) Part of the…</a:t>
            </a:r>
            <a:r>
              <a:rPr lang="en-US" altLang="en-US" sz="1200" b="1">
                <a:solidFill>
                  <a:schemeClr val="bg1">
                    <a:lumMod val="65000"/>
                  </a:schemeClr>
                </a:solidFill>
              </a:rPr>
              <a:t>CHARGE association</a:t>
            </a:r>
          </a:p>
        </p:txBody>
      </p:sp>
      <p:sp>
        <p:nvSpPr>
          <p:cNvPr id="66567" name="Line 8">
            <a:extLst>
              <a:ext uri="{FF2B5EF4-FFF2-40B4-BE49-F238E27FC236}">
                <a16:creationId xmlns:a16="http://schemas.microsoft.com/office/drawing/2014/main" id="{20DA8BAB-64A5-4B11-B843-0E2317D60AF9}"/>
              </a:ext>
            </a:extLst>
          </p:cNvPr>
          <p:cNvSpPr>
            <a:spLocks noChangeShapeType="1"/>
          </p:cNvSpPr>
          <p:nvPr/>
        </p:nvSpPr>
        <p:spPr bwMode="auto">
          <a:xfrm flipH="1">
            <a:off x="2971800" y="2057400"/>
            <a:ext cx="152400" cy="14478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6568" name="Text Box 9">
            <a:extLst>
              <a:ext uri="{FF2B5EF4-FFF2-40B4-BE49-F238E27FC236}">
                <a16:creationId xmlns:a16="http://schemas.microsoft.com/office/drawing/2014/main" id="{5A0748CE-6FDB-4EBF-A70C-FDA7B10AB819}"/>
              </a:ext>
            </a:extLst>
          </p:cNvPr>
          <p:cNvSpPr txBox="1">
            <a:spLocks noChangeArrowheads="1"/>
          </p:cNvSpPr>
          <p:nvPr/>
        </p:nvSpPr>
        <p:spPr bwMode="auto">
          <a:xfrm>
            <a:off x="1371600" y="4267200"/>
            <a:ext cx="3057247" cy="2154436"/>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dirty="0">
                <a:solidFill>
                  <a:schemeClr val="bg1">
                    <a:lumMod val="65000"/>
                  </a:schemeClr>
                </a:solidFill>
              </a:rPr>
              <a:t>Morning-Glory Disc</a:t>
            </a:r>
          </a:p>
          <a:p>
            <a:pPr eaLnBrk="1" hangingPunct="1">
              <a:spcBef>
                <a:spcPct val="0"/>
              </a:spcBef>
              <a:buClrTx/>
              <a:buSzTx/>
              <a:buFontTx/>
              <a:buNone/>
            </a:pPr>
            <a:r>
              <a:rPr lang="en-US" altLang="en-US" sz="1200" dirty="0">
                <a:solidFill>
                  <a:schemeClr val="bg1">
                    <a:lumMod val="65000"/>
                  </a:schemeClr>
                </a:solidFill>
              </a:rPr>
              <a:t>--DFE reveals:</a:t>
            </a:r>
          </a:p>
          <a:p>
            <a:pPr eaLnBrk="1" hangingPunct="1">
              <a:spcBef>
                <a:spcPct val="0"/>
              </a:spcBef>
              <a:buClrTx/>
              <a:buSzTx/>
              <a:buFontTx/>
              <a:buNone/>
            </a:pPr>
            <a:r>
              <a:rPr lang="en-US" altLang="en-US" sz="1200" dirty="0">
                <a:solidFill>
                  <a:schemeClr val="bg1">
                    <a:lumMod val="65000"/>
                  </a:schemeClr>
                </a:solidFill>
              </a:rPr>
              <a:t>  1) A funnel-shaped…</a:t>
            </a:r>
            <a:r>
              <a:rPr lang="en-US" altLang="en-US" sz="1200" b="1" dirty="0">
                <a:solidFill>
                  <a:schemeClr val="bg1">
                    <a:lumMod val="65000"/>
                  </a:schemeClr>
                </a:solidFill>
              </a:rPr>
              <a:t>excavation</a:t>
            </a:r>
            <a:endParaRPr lang="en-US" altLang="en-US" sz="1200" dirty="0">
              <a:solidFill>
                <a:schemeClr val="bg1">
                  <a:lumMod val="65000"/>
                </a:schemeClr>
              </a:solidFill>
            </a:endParaRPr>
          </a:p>
          <a:p>
            <a:pPr eaLnBrk="1" hangingPunct="1">
              <a:spcBef>
                <a:spcPct val="0"/>
              </a:spcBef>
              <a:buClrTx/>
              <a:buSzTx/>
              <a:buFontTx/>
              <a:buNone/>
            </a:pPr>
            <a:r>
              <a:rPr lang="en-US" altLang="en-US" sz="1200" dirty="0">
                <a:solidFill>
                  <a:schemeClr val="bg1">
                    <a:lumMod val="65000"/>
                  </a:schemeClr>
                </a:solidFill>
              </a:rPr>
              <a:t>  2) Number of vessels crossing the rim</a:t>
            </a:r>
          </a:p>
          <a:p>
            <a:pPr eaLnBrk="1" hangingPunct="1">
              <a:spcBef>
                <a:spcPct val="0"/>
              </a:spcBef>
              <a:buClrTx/>
              <a:buSzTx/>
              <a:buFontTx/>
              <a:buNone/>
            </a:pPr>
            <a:r>
              <a:rPr lang="en-US" altLang="en-US" sz="1200" dirty="0">
                <a:solidFill>
                  <a:schemeClr val="bg1">
                    <a:lumMod val="65000"/>
                  </a:schemeClr>
                </a:solidFill>
              </a:rPr>
              <a:t>    seems abnormally…</a:t>
            </a:r>
            <a:r>
              <a:rPr lang="en-US" altLang="en-US" sz="1200" b="1" dirty="0">
                <a:solidFill>
                  <a:schemeClr val="bg1">
                    <a:lumMod val="65000"/>
                  </a:schemeClr>
                </a:solidFill>
              </a:rPr>
              <a:t>high</a:t>
            </a:r>
            <a:r>
              <a:rPr lang="en-US" altLang="en-US" sz="1200" dirty="0">
                <a:solidFill>
                  <a:schemeClr val="bg1">
                    <a:lumMod val="65000"/>
                  </a:schemeClr>
                </a:solidFill>
              </a:rPr>
              <a:t> </a:t>
            </a:r>
            <a:endParaRPr lang="en-US" altLang="en-US" sz="1200" b="1" dirty="0">
              <a:solidFill>
                <a:schemeClr val="bg1">
                  <a:lumMod val="65000"/>
                </a:schemeClr>
              </a:solidFill>
            </a:endParaRPr>
          </a:p>
          <a:p>
            <a:pPr eaLnBrk="1" hangingPunct="1">
              <a:spcBef>
                <a:spcPct val="0"/>
              </a:spcBef>
              <a:buClrTx/>
              <a:buSzTx/>
              <a:buFontTx/>
              <a:buNone/>
            </a:pPr>
            <a:r>
              <a:rPr lang="en-US" altLang="en-US" sz="1200" dirty="0">
                <a:solidFill>
                  <a:schemeClr val="bg1">
                    <a:lumMod val="65000"/>
                  </a:schemeClr>
                </a:solidFill>
              </a:rPr>
              <a:t>--Tissue is…</a:t>
            </a:r>
            <a:r>
              <a:rPr lang="en-US" altLang="en-US" sz="1200" b="1" dirty="0">
                <a:solidFill>
                  <a:schemeClr val="bg1">
                    <a:lumMod val="65000"/>
                  </a:schemeClr>
                </a:solidFill>
              </a:rPr>
              <a:t>contractile</a:t>
            </a:r>
            <a:r>
              <a:rPr lang="en-US" altLang="en-US" sz="1200" dirty="0">
                <a:solidFill>
                  <a:schemeClr val="bg1">
                    <a:lumMod val="65000"/>
                  </a:schemeClr>
                </a:solidFill>
              </a:rPr>
              <a:t>, so cup seems</a:t>
            </a:r>
          </a:p>
          <a:p>
            <a:pPr eaLnBrk="1" hangingPunct="1">
              <a:spcBef>
                <a:spcPct val="0"/>
              </a:spcBef>
              <a:buClrTx/>
              <a:buSzTx/>
              <a:buFontTx/>
              <a:buNone/>
            </a:pPr>
            <a:r>
              <a:rPr lang="en-US" altLang="en-US" sz="1200" dirty="0">
                <a:solidFill>
                  <a:schemeClr val="bg1">
                    <a:lumMod val="65000"/>
                  </a:schemeClr>
                </a:solidFill>
              </a:rPr>
              <a:t>  to…</a:t>
            </a:r>
            <a:r>
              <a:rPr lang="en-US" altLang="en-US" sz="1200" b="1" dirty="0">
                <a:solidFill>
                  <a:schemeClr val="bg1">
                    <a:lumMod val="65000"/>
                  </a:schemeClr>
                </a:solidFill>
              </a:rPr>
              <a:t>open </a:t>
            </a:r>
            <a:r>
              <a:rPr lang="en-US" altLang="en-US" sz="1200" dirty="0">
                <a:solidFill>
                  <a:schemeClr val="bg1">
                    <a:lumMod val="65000"/>
                  </a:schemeClr>
                </a:solidFill>
              </a:rPr>
              <a:t>and</a:t>
            </a:r>
            <a:r>
              <a:rPr lang="en-US" altLang="en-US" sz="1200" b="1" dirty="0">
                <a:solidFill>
                  <a:schemeClr val="bg1">
                    <a:lumMod val="65000"/>
                  </a:schemeClr>
                </a:solidFill>
              </a:rPr>
              <a:t> close</a:t>
            </a:r>
            <a:r>
              <a:rPr lang="en-US" altLang="en-US" sz="1200" dirty="0">
                <a:solidFill>
                  <a:schemeClr val="bg1">
                    <a:lumMod val="65000"/>
                  </a:schemeClr>
                </a:solidFill>
              </a:rPr>
              <a:t> (like its namesake,  </a:t>
            </a:r>
          </a:p>
          <a:p>
            <a:pPr eaLnBrk="1" hangingPunct="1">
              <a:spcBef>
                <a:spcPct val="0"/>
              </a:spcBef>
              <a:buClrTx/>
              <a:buSzTx/>
              <a:buFontTx/>
              <a:buNone/>
            </a:pPr>
            <a:r>
              <a:rPr lang="en-US" altLang="en-US" sz="1200" dirty="0">
                <a:solidFill>
                  <a:schemeClr val="bg1">
                    <a:lumMod val="65000"/>
                  </a:schemeClr>
                </a:solidFill>
              </a:rPr>
              <a:t>  the morning-glory flower)</a:t>
            </a:r>
          </a:p>
          <a:p>
            <a:pPr eaLnBrk="1" hangingPunct="1">
              <a:spcBef>
                <a:spcPct val="0"/>
              </a:spcBef>
              <a:buClrTx/>
              <a:buSzTx/>
              <a:buFontTx/>
              <a:buNone/>
            </a:pPr>
            <a:r>
              <a:rPr lang="en-US" altLang="en-US" sz="1200" dirty="0">
                <a:solidFill>
                  <a:schemeClr val="bg1">
                    <a:lumMod val="65000"/>
                  </a:schemeClr>
                </a:solidFill>
              </a:rPr>
              <a:t>--VA usually…</a:t>
            </a:r>
            <a:r>
              <a:rPr lang="en-US" altLang="en-US" sz="1200" b="1" dirty="0">
                <a:solidFill>
                  <a:schemeClr val="bg1">
                    <a:lumMod val="65000"/>
                  </a:schemeClr>
                </a:solidFill>
              </a:rPr>
              <a:t>20/200</a:t>
            </a:r>
            <a:r>
              <a:rPr lang="en-US" altLang="en-US" sz="1200" dirty="0">
                <a:solidFill>
                  <a:schemeClr val="bg1">
                    <a:lumMod val="65000"/>
                  </a:schemeClr>
                </a:solidFill>
              </a:rPr>
              <a:t>, but can be…</a:t>
            </a:r>
          </a:p>
          <a:p>
            <a:pPr eaLnBrk="1" hangingPunct="1">
              <a:spcBef>
                <a:spcPct val="0"/>
              </a:spcBef>
              <a:buClrTx/>
              <a:buSzTx/>
              <a:buFontTx/>
              <a:buNone/>
            </a:pPr>
            <a:r>
              <a:rPr lang="en-US" altLang="en-US" sz="1200" dirty="0">
                <a:solidFill>
                  <a:schemeClr val="bg1">
                    <a:lumMod val="65000"/>
                  </a:schemeClr>
                </a:solidFill>
              </a:rPr>
              <a:t>   </a:t>
            </a:r>
            <a:r>
              <a:rPr lang="en-US" altLang="en-US" sz="1200" b="1" dirty="0">
                <a:solidFill>
                  <a:schemeClr val="bg1">
                    <a:lumMod val="65000"/>
                  </a:schemeClr>
                </a:solidFill>
              </a:rPr>
              <a:t>20/20&lt;-&gt;NLP</a:t>
            </a:r>
          </a:p>
          <a:p>
            <a:pPr eaLnBrk="1" hangingPunct="1">
              <a:spcBef>
                <a:spcPct val="0"/>
              </a:spcBef>
              <a:buClrTx/>
              <a:buSzTx/>
              <a:buFontTx/>
              <a:buNone/>
            </a:pPr>
            <a:r>
              <a:rPr lang="en-US" altLang="en-US" sz="1200" dirty="0">
                <a:solidFill>
                  <a:schemeClr val="bg1">
                    <a:lumMod val="65000"/>
                  </a:schemeClr>
                </a:solidFill>
              </a:rPr>
              <a:t>--1/3 develop…</a:t>
            </a:r>
            <a:r>
              <a:rPr lang="en-US" altLang="en-US" sz="1200" b="1" dirty="0">
                <a:solidFill>
                  <a:schemeClr val="bg1">
                    <a:lumMod val="65000"/>
                  </a:schemeClr>
                </a:solidFill>
              </a:rPr>
              <a:t>serous RD</a:t>
            </a:r>
          </a:p>
        </p:txBody>
      </p:sp>
      <p:sp>
        <p:nvSpPr>
          <p:cNvPr id="66569" name="Text Box 10">
            <a:extLst>
              <a:ext uri="{FF2B5EF4-FFF2-40B4-BE49-F238E27FC236}">
                <a16:creationId xmlns:a16="http://schemas.microsoft.com/office/drawing/2014/main" id="{216029D3-73B1-47CA-B182-236FAACD0101}"/>
              </a:ext>
            </a:extLst>
          </p:cNvPr>
          <p:cNvSpPr txBox="1">
            <a:spLocks noChangeArrowheads="1"/>
          </p:cNvSpPr>
          <p:nvPr/>
        </p:nvSpPr>
        <p:spPr bwMode="auto">
          <a:xfrm>
            <a:off x="5410200" y="1687513"/>
            <a:ext cx="3640740" cy="677108"/>
          </a:xfrm>
          <a:prstGeom prst="rect">
            <a:avLst/>
          </a:prstGeom>
          <a:solidFill>
            <a:srgbClr val="FFFF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solidFill>
                  <a:schemeClr val="bg1">
                    <a:lumMod val="65000"/>
                  </a:schemeClr>
                </a:solidFill>
              </a:rPr>
              <a:t>Megalopapilla</a:t>
            </a:r>
          </a:p>
          <a:p>
            <a:pPr eaLnBrk="1" hangingPunct="1">
              <a:spcBef>
                <a:spcPct val="0"/>
              </a:spcBef>
              <a:buClrTx/>
              <a:buSzTx/>
              <a:buFontTx/>
              <a:buNone/>
            </a:pPr>
            <a:r>
              <a:rPr lang="en-US" altLang="en-US" sz="1200">
                <a:solidFill>
                  <a:schemeClr val="bg1">
                    <a:lumMod val="65000"/>
                  </a:schemeClr>
                </a:solidFill>
              </a:rPr>
              <a:t>1) Abnormally large diameter of…</a:t>
            </a:r>
            <a:r>
              <a:rPr lang="en-US" altLang="en-US" sz="1200" b="1">
                <a:solidFill>
                  <a:schemeClr val="bg1">
                    <a:lumMod val="65000"/>
                  </a:schemeClr>
                </a:solidFill>
              </a:rPr>
              <a:t>disc </a:t>
            </a:r>
            <a:r>
              <a:rPr lang="en-US" altLang="en-US" sz="1200">
                <a:solidFill>
                  <a:schemeClr val="bg1">
                    <a:lumMod val="65000"/>
                  </a:schemeClr>
                </a:solidFill>
              </a:rPr>
              <a:t>and</a:t>
            </a:r>
            <a:r>
              <a:rPr lang="en-US" altLang="en-US" sz="1200" b="1">
                <a:solidFill>
                  <a:schemeClr val="bg1">
                    <a:lumMod val="65000"/>
                  </a:schemeClr>
                </a:solidFill>
              </a:rPr>
              <a:t> cup</a:t>
            </a:r>
          </a:p>
          <a:p>
            <a:pPr eaLnBrk="1" hangingPunct="1">
              <a:spcBef>
                <a:spcPct val="0"/>
              </a:spcBef>
              <a:buClrTx/>
              <a:buSzTx/>
              <a:buFontTx/>
              <a:buNone/>
            </a:pPr>
            <a:r>
              <a:rPr lang="en-US" altLang="en-US" sz="1200">
                <a:solidFill>
                  <a:schemeClr val="bg1">
                    <a:lumMod val="65000"/>
                  </a:schemeClr>
                </a:solidFill>
              </a:rPr>
              <a:t>2) VF testing may reveal an…</a:t>
            </a:r>
            <a:r>
              <a:rPr lang="en-US" altLang="en-US" sz="1200" b="1">
                <a:solidFill>
                  <a:schemeClr val="bg1">
                    <a:lumMod val="65000"/>
                  </a:schemeClr>
                </a:solidFill>
              </a:rPr>
              <a:t>enlarged blind spot</a:t>
            </a:r>
          </a:p>
        </p:txBody>
      </p:sp>
      <p:sp>
        <p:nvSpPr>
          <p:cNvPr id="66570" name="Text Box 11">
            <a:extLst>
              <a:ext uri="{FF2B5EF4-FFF2-40B4-BE49-F238E27FC236}">
                <a16:creationId xmlns:a16="http://schemas.microsoft.com/office/drawing/2014/main" id="{4B4AC5E2-0CEA-40CC-AFBE-FFAEB38B49C9}"/>
              </a:ext>
            </a:extLst>
          </p:cNvPr>
          <p:cNvSpPr txBox="1">
            <a:spLocks noChangeArrowheads="1"/>
          </p:cNvSpPr>
          <p:nvPr/>
        </p:nvSpPr>
        <p:spPr bwMode="auto">
          <a:xfrm>
            <a:off x="4648200" y="2576513"/>
            <a:ext cx="3522663" cy="862012"/>
          </a:xfrm>
          <a:prstGeom prst="rect">
            <a:avLst/>
          </a:prstGeom>
          <a:solidFill>
            <a:srgbClr val="FFC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solidFill>
                  <a:schemeClr val="bg1">
                    <a:lumMod val="65000"/>
                  </a:schemeClr>
                </a:solidFill>
              </a:rPr>
              <a:t>Myelinated RNFL</a:t>
            </a:r>
          </a:p>
          <a:p>
            <a:pPr eaLnBrk="1" hangingPunct="1">
              <a:spcBef>
                <a:spcPct val="0"/>
              </a:spcBef>
              <a:buClrTx/>
              <a:buSzTx/>
              <a:buFontTx/>
              <a:buNone/>
            </a:pPr>
            <a:r>
              <a:rPr lang="en-US" altLang="en-US" sz="1200">
                <a:solidFill>
                  <a:schemeClr val="bg1">
                    <a:lumMod val="65000"/>
                  </a:schemeClr>
                </a:solidFill>
              </a:rPr>
              <a:t>1) Myelin normally ends at the…</a:t>
            </a:r>
            <a:r>
              <a:rPr lang="en-US" altLang="en-US" sz="1200" b="1">
                <a:solidFill>
                  <a:schemeClr val="bg1">
                    <a:lumMod val="65000"/>
                  </a:schemeClr>
                </a:solidFill>
              </a:rPr>
              <a:t>lamina cribrosa</a:t>
            </a:r>
          </a:p>
          <a:p>
            <a:pPr eaLnBrk="1" hangingPunct="1">
              <a:spcBef>
                <a:spcPct val="0"/>
              </a:spcBef>
              <a:buClrTx/>
              <a:buSzTx/>
              <a:buFontTx/>
              <a:buNone/>
            </a:pPr>
            <a:r>
              <a:rPr lang="en-US" altLang="en-US" sz="1200">
                <a:solidFill>
                  <a:schemeClr val="bg1">
                    <a:lumMod val="65000"/>
                  </a:schemeClr>
                </a:solidFill>
              </a:rPr>
              <a:t>2) Can be…</a:t>
            </a:r>
            <a:r>
              <a:rPr lang="en-US" altLang="en-US" sz="1200" b="1">
                <a:solidFill>
                  <a:schemeClr val="bg1">
                    <a:lumMod val="65000"/>
                  </a:schemeClr>
                </a:solidFill>
              </a:rPr>
              <a:t>patchy</a:t>
            </a:r>
            <a:r>
              <a:rPr lang="en-US" altLang="en-US" sz="1200">
                <a:solidFill>
                  <a:schemeClr val="bg1">
                    <a:lumMod val="65000"/>
                  </a:schemeClr>
                </a:solidFill>
              </a:rPr>
              <a:t> and </a:t>
            </a:r>
            <a:r>
              <a:rPr lang="en-US" altLang="en-US" sz="1200" b="1">
                <a:solidFill>
                  <a:schemeClr val="bg1">
                    <a:lumMod val="65000"/>
                  </a:schemeClr>
                </a:solidFill>
              </a:rPr>
              <a:t>discontinuous</a:t>
            </a:r>
          </a:p>
          <a:p>
            <a:pPr eaLnBrk="1" hangingPunct="1">
              <a:spcBef>
                <a:spcPct val="0"/>
              </a:spcBef>
              <a:buClrTx/>
              <a:buSzTx/>
              <a:buFontTx/>
              <a:buNone/>
            </a:pPr>
            <a:r>
              <a:rPr lang="en-US" altLang="en-US" sz="1200">
                <a:solidFill>
                  <a:schemeClr val="bg1">
                    <a:lumMod val="65000"/>
                  </a:schemeClr>
                </a:solidFill>
              </a:rPr>
              <a:t>3) Corresponding VF has an…</a:t>
            </a:r>
            <a:r>
              <a:rPr lang="en-US" altLang="en-US" sz="1200" b="1">
                <a:solidFill>
                  <a:schemeClr val="bg1">
                    <a:lumMod val="65000"/>
                  </a:schemeClr>
                </a:solidFill>
              </a:rPr>
              <a:t>absolute</a:t>
            </a:r>
            <a:r>
              <a:rPr lang="en-US" altLang="en-US" sz="1200">
                <a:solidFill>
                  <a:schemeClr val="bg1">
                    <a:lumMod val="65000"/>
                  </a:schemeClr>
                </a:solidFill>
              </a:rPr>
              <a:t> scotoma</a:t>
            </a:r>
          </a:p>
        </p:txBody>
      </p:sp>
      <p:sp>
        <p:nvSpPr>
          <p:cNvPr id="66571" name="Text Box 12">
            <a:extLst>
              <a:ext uri="{FF2B5EF4-FFF2-40B4-BE49-F238E27FC236}">
                <a16:creationId xmlns:a16="http://schemas.microsoft.com/office/drawing/2014/main" id="{5643820D-D1F5-4FA8-899B-B1F8D3C78752}"/>
              </a:ext>
            </a:extLst>
          </p:cNvPr>
          <p:cNvSpPr txBox="1">
            <a:spLocks noChangeArrowheads="1"/>
          </p:cNvSpPr>
          <p:nvPr/>
        </p:nvSpPr>
        <p:spPr bwMode="auto">
          <a:xfrm>
            <a:off x="5257800" y="3760788"/>
            <a:ext cx="3424238" cy="1231900"/>
          </a:xfrm>
          <a:prstGeom prst="rect">
            <a:avLst/>
          </a:prstGeom>
          <a:solidFill>
            <a:srgbClr val="CCFF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dirty="0">
                <a:solidFill>
                  <a:schemeClr val="bg1">
                    <a:lumMod val="65000"/>
                  </a:schemeClr>
                </a:solidFill>
              </a:rPr>
              <a:t>Optic Nerve Hypoplasia</a:t>
            </a:r>
          </a:p>
          <a:p>
            <a:pPr eaLnBrk="1" hangingPunct="1">
              <a:spcBef>
                <a:spcPct val="0"/>
              </a:spcBef>
              <a:buClrTx/>
              <a:buSzTx/>
              <a:buFontTx/>
              <a:buNone/>
            </a:pPr>
            <a:r>
              <a:rPr lang="en-US" altLang="en-US" sz="1200" dirty="0">
                <a:solidFill>
                  <a:schemeClr val="bg1">
                    <a:lumMod val="65000"/>
                  </a:schemeClr>
                </a:solidFill>
              </a:rPr>
              <a:t>1) Abnormally low</a:t>
            </a:r>
            <a:r>
              <a:rPr lang="en-US" altLang="en-US" sz="1200" b="1" dirty="0">
                <a:solidFill>
                  <a:schemeClr val="bg1">
                    <a:lumMod val="65000"/>
                  </a:schemeClr>
                </a:solidFill>
              </a:rPr>
              <a:t> </a:t>
            </a:r>
            <a:r>
              <a:rPr lang="en-US" altLang="en-US" sz="1200" dirty="0">
                <a:solidFill>
                  <a:schemeClr val="bg1">
                    <a:lumMod val="65000"/>
                  </a:schemeClr>
                </a:solidFill>
              </a:rPr>
              <a:t>number of…</a:t>
            </a:r>
            <a:r>
              <a:rPr lang="en-US" altLang="en-US" sz="1200" b="1" dirty="0">
                <a:solidFill>
                  <a:schemeClr val="bg1">
                    <a:lumMod val="65000"/>
                  </a:schemeClr>
                </a:solidFill>
              </a:rPr>
              <a:t>axons</a:t>
            </a:r>
          </a:p>
          <a:p>
            <a:pPr eaLnBrk="1" hangingPunct="1">
              <a:spcBef>
                <a:spcPct val="0"/>
              </a:spcBef>
              <a:buClrTx/>
              <a:buSzTx/>
              <a:buFontTx/>
              <a:buNone/>
            </a:pPr>
            <a:r>
              <a:rPr lang="en-US" altLang="en-US" sz="1200" dirty="0">
                <a:solidFill>
                  <a:schemeClr val="bg1">
                    <a:lumMod val="65000"/>
                  </a:schemeClr>
                </a:solidFill>
              </a:rPr>
              <a:t>2) DFE: Small pale disc with…</a:t>
            </a:r>
            <a:r>
              <a:rPr lang="en-US" altLang="en-US" sz="1200" b="1" dirty="0">
                <a:solidFill>
                  <a:schemeClr val="bg1">
                    <a:lumMod val="65000"/>
                  </a:schemeClr>
                </a:solidFill>
              </a:rPr>
              <a:t>double ring </a:t>
            </a:r>
            <a:r>
              <a:rPr lang="en-US" altLang="en-US" sz="1200" dirty="0">
                <a:solidFill>
                  <a:schemeClr val="bg1">
                    <a:lumMod val="65000"/>
                  </a:schemeClr>
                </a:solidFill>
              </a:rPr>
              <a:t>sign</a:t>
            </a:r>
          </a:p>
          <a:p>
            <a:pPr eaLnBrk="1" hangingPunct="1">
              <a:spcBef>
                <a:spcPct val="0"/>
              </a:spcBef>
              <a:buClrTx/>
              <a:buSzTx/>
              <a:buFontTx/>
              <a:buNone/>
            </a:pPr>
            <a:r>
              <a:rPr lang="en-US" altLang="en-US" sz="1200" dirty="0">
                <a:solidFill>
                  <a:schemeClr val="bg1">
                    <a:lumMod val="65000"/>
                  </a:schemeClr>
                </a:solidFill>
              </a:rPr>
              <a:t>3) VA…</a:t>
            </a:r>
            <a:r>
              <a:rPr lang="en-US" altLang="en-US" sz="1200" b="1" dirty="0">
                <a:solidFill>
                  <a:schemeClr val="bg1">
                    <a:lumMod val="65000"/>
                  </a:schemeClr>
                </a:solidFill>
              </a:rPr>
              <a:t>20/15&lt;-&gt;NLP</a:t>
            </a:r>
          </a:p>
          <a:p>
            <a:pPr eaLnBrk="1" hangingPunct="1">
              <a:spcBef>
                <a:spcPct val="0"/>
              </a:spcBef>
              <a:buClrTx/>
              <a:buSzTx/>
              <a:buFontTx/>
              <a:buNone/>
            </a:pPr>
            <a:r>
              <a:rPr lang="en-US" altLang="en-US" sz="1200" dirty="0">
                <a:solidFill>
                  <a:schemeClr val="bg1">
                    <a:lumMod val="65000"/>
                  </a:schemeClr>
                </a:solidFill>
              </a:rPr>
              <a:t>4) VF defects…</a:t>
            </a:r>
            <a:r>
              <a:rPr lang="en-US" altLang="en-US" sz="1200" b="1" dirty="0">
                <a:solidFill>
                  <a:schemeClr val="bg1">
                    <a:lumMod val="65000"/>
                  </a:schemeClr>
                </a:solidFill>
              </a:rPr>
              <a:t>invariably present</a:t>
            </a:r>
          </a:p>
          <a:p>
            <a:pPr eaLnBrk="1" hangingPunct="1">
              <a:spcBef>
                <a:spcPct val="0"/>
              </a:spcBef>
              <a:buClrTx/>
              <a:buSzTx/>
              <a:buFontTx/>
              <a:buNone/>
            </a:pPr>
            <a:r>
              <a:rPr lang="en-US" altLang="en-US" sz="1200" dirty="0">
                <a:solidFill>
                  <a:schemeClr val="bg1">
                    <a:lumMod val="65000"/>
                  </a:schemeClr>
                </a:solidFill>
              </a:rPr>
              <a:t>5) Remember the…</a:t>
            </a:r>
            <a:r>
              <a:rPr lang="en-US" altLang="en-US" sz="1200" b="1" dirty="0">
                <a:solidFill>
                  <a:schemeClr val="bg1">
                    <a:lumMod val="65000"/>
                  </a:schemeClr>
                </a:solidFill>
              </a:rPr>
              <a:t>4 D’s</a:t>
            </a:r>
            <a:r>
              <a:rPr lang="en-US" altLang="en-US" sz="1200" dirty="0">
                <a:solidFill>
                  <a:schemeClr val="bg1">
                    <a:lumMod val="65000"/>
                  </a:schemeClr>
                </a:solidFill>
              </a:rPr>
              <a:t> </a:t>
            </a:r>
          </a:p>
        </p:txBody>
      </p:sp>
      <p:sp>
        <p:nvSpPr>
          <p:cNvPr id="66572" name="Text Box 13">
            <a:extLst>
              <a:ext uri="{FF2B5EF4-FFF2-40B4-BE49-F238E27FC236}">
                <a16:creationId xmlns:a16="http://schemas.microsoft.com/office/drawing/2014/main" id="{E38F67E5-E389-424D-85A2-04701E685FEF}"/>
              </a:ext>
            </a:extLst>
          </p:cNvPr>
          <p:cNvSpPr txBox="1">
            <a:spLocks noChangeArrowheads="1"/>
          </p:cNvSpPr>
          <p:nvPr/>
        </p:nvSpPr>
        <p:spPr bwMode="auto">
          <a:xfrm>
            <a:off x="4800600" y="5257800"/>
            <a:ext cx="4294188" cy="1230313"/>
          </a:xfrm>
          <a:prstGeom prst="rect">
            <a:avLst/>
          </a:prstGeom>
          <a:solidFill>
            <a:srgbClr val="FFCC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dirty="0"/>
              <a:t>Tilted-Disc Syndrome</a:t>
            </a:r>
            <a:r>
              <a:rPr lang="en-US" altLang="en-US" sz="1400" dirty="0">
                <a:solidFill>
                  <a:srgbClr val="0000FF"/>
                </a:solidFill>
              </a:rPr>
              <a:t> </a:t>
            </a:r>
            <a:r>
              <a:rPr lang="en-US" altLang="en-US" sz="1400" dirty="0">
                <a:solidFill>
                  <a:schemeClr val="bg1">
                    <a:lumMod val="65000"/>
                  </a:schemeClr>
                </a:solidFill>
                <a:latin typeface="Segoe Script" panose="030B0504020000000003" pitchFamily="66" charset="0"/>
              </a:rPr>
              <a:t>aka…</a:t>
            </a:r>
            <a:r>
              <a:rPr lang="en-US" altLang="en-US" sz="1400" dirty="0" err="1">
                <a:solidFill>
                  <a:schemeClr val="bg1">
                    <a:lumMod val="65000"/>
                  </a:schemeClr>
                </a:solidFill>
                <a:latin typeface="Segoe Script" panose="030B0504020000000003" pitchFamily="66" charset="0"/>
              </a:rPr>
              <a:t>Fuch’s</a:t>
            </a:r>
            <a:r>
              <a:rPr lang="en-US" altLang="en-US" sz="1400" dirty="0">
                <a:solidFill>
                  <a:schemeClr val="bg1">
                    <a:lumMod val="65000"/>
                  </a:schemeClr>
                </a:solidFill>
                <a:latin typeface="Segoe Script" panose="030B0504020000000003" pitchFamily="66" charset="0"/>
              </a:rPr>
              <a:t> Coloboma</a:t>
            </a:r>
            <a:endParaRPr lang="en-US" altLang="en-US" sz="1400" b="1" dirty="0">
              <a:solidFill>
                <a:schemeClr val="bg1">
                  <a:lumMod val="65000"/>
                </a:schemeClr>
              </a:solidFill>
            </a:endParaRPr>
          </a:p>
          <a:p>
            <a:pPr eaLnBrk="1" hangingPunct="1">
              <a:spcBef>
                <a:spcPct val="0"/>
              </a:spcBef>
              <a:buClrTx/>
              <a:buSzTx/>
              <a:buFontTx/>
              <a:buNone/>
            </a:pPr>
            <a:r>
              <a:rPr lang="en-US" altLang="en-US" sz="1200" dirty="0">
                <a:solidFill>
                  <a:schemeClr val="bg1">
                    <a:lumMod val="65000"/>
                  </a:schemeClr>
                </a:solidFill>
              </a:rPr>
              <a:t>1) Superior pole appears…</a:t>
            </a:r>
            <a:r>
              <a:rPr lang="en-US" altLang="en-US" sz="1200" b="1" dirty="0">
                <a:solidFill>
                  <a:schemeClr val="bg1">
                    <a:lumMod val="65000"/>
                  </a:schemeClr>
                </a:solidFill>
              </a:rPr>
              <a:t>elevated</a:t>
            </a:r>
            <a:r>
              <a:rPr lang="en-US" altLang="en-US" sz="1200" dirty="0">
                <a:solidFill>
                  <a:schemeClr val="bg1">
                    <a:lumMod val="65000"/>
                  </a:schemeClr>
                </a:solidFill>
              </a:rPr>
              <a:t>, inferior…</a:t>
            </a:r>
            <a:r>
              <a:rPr lang="en-US" altLang="en-US" sz="1200" b="1" dirty="0">
                <a:solidFill>
                  <a:schemeClr val="bg1">
                    <a:lumMod val="65000"/>
                  </a:schemeClr>
                </a:solidFill>
              </a:rPr>
              <a:t>recessed</a:t>
            </a:r>
          </a:p>
          <a:p>
            <a:pPr eaLnBrk="1" hangingPunct="1">
              <a:spcBef>
                <a:spcPct val="0"/>
              </a:spcBef>
              <a:buClrTx/>
              <a:buSzTx/>
              <a:buFontTx/>
              <a:buNone/>
            </a:pPr>
            <a:r>
              <a:rPr lang="en-US" altLang="en-US" sz="1200" dirty="0">
                <a:solidFill>
                  <a:schemeClr val="bg1">
                    <a:lumMod val="65000"/>
                  </a:schemeClr>
                </a:solidFill>
              </a:rPr>
              <a:t>2) Associated with…</a:t>
            </a:r>
            <a:r>
              <a:rPr lang="en-US" altLang="en-US" sz="1200" b="1" dirty="0">
                <a:solidFill>
                  <a:schemeClr val="bg1">
                    <a:lumMod val="65000"/>
                  </a:schemeClr>
                </a:solidFill>
              </a:rPr>
              <a:t>situs inversus</a:t>
            </a:r>
            <a:r>
              <a:rPr lang="en-US" altLang="en-US" sz="1200" dirty="0">
                <a:solidFill>
                  <a:schemeClr val="bg1">
                    <a:lumMod val="65000"/>
                  </a:schemeClr>
                </a:solidFill>
              </a:rPr>
              <a:t> of retinal vessels</a:t>
            </a:r>
          </a:p>
          <a:p>
            <a:pPr eaLnBrk="1" hangingPunct="1">
              <a:spcBef>
                <a:spcPct val="0"/>
              </a:spcBef>
              <a:buClrTx/>
              <a:buSzTx/>
              <a:buFontTx/>
              <a:buNone/>
            </a:pPr>
            <a:r>
              <a:rPr lang="en-US" altLang="en-US" sz="1200" dirty="0">
                <a:solidFill>
                  <a:schemeClr val="bg1">
                    <a:lumMod val="65000"/>
                  </a:schemeClr>
                </a:solidFill>
              </a:rPr>
              <a:t>3) Fundus abnormality produces…</a:t>
            </a:r>
            <a:r>
              <a:rPr lang="en-US" altLang="en-US" sz="1200" b="1" dirty="0">
                <a:solidFill>
                  <a:schemeClr val="bg1">
                    <a:lumMod val="65000"/>
                  </a:schemeClr>
                </a:solidFill>
              </a:rPr>
              <a:t>myopic astigmatism</a:t>
            </a:r>
          </a:p>
          <a:p>
            <a:pPr eaLnBrk="1" hangingPunct="1">
              <a:spcBef>
                <a:spcPct val="0"/>
              </a:spcBef>
              <a:buClrTx/>
              <a:buSzTx/>
              <a:buFontTx/>
              <a:buNone/>
            </a:pPr>
            <a:r>
              <a:rPr lang="en-US" altLang="en-US" sz="1200" dirty="0">
                <a:solidFill>
                  <a:schemeClr val="bg1">
                    <a:lumMod val="65000"/>
                  </a:schemeClr>
                </a:solidFill>
              </a:rPr>
              <a:t>4) VF testing reveals…</a:t>
            </a:r>
            <a:r>
              <a:rPr lang="en-US" altLang="en-US" sz="1200" b="1" dirty="0">
                <a:solidFill>
                  <a:srgbClr val="0000FF"/>
                </a:solidFill>
              </a:rPr>
              <a:t>bitemporal loss</a:t>
            </a:r>
            <a:r>
              <a:rPr lang="en-US" altLang="en-US" sz="1200" dirty="0">
                <a:solidFill>
                  <a:srgbClr val="0000FF"/>
                </a:solidFill>
              </a:rPr>
              <a:t> </a:t>
            </a:r>
            <a:r>
              <a:rPr lang="en-US" altLang="en-US" sz="1200" dirty="0">
                <a:solidFill>
                  <a:schemeClr val="bg1">
                    <a:lumMod val="65000"/>
                  </a:schemeClr>
                </a:solidFill>
              </a:rPr>
              <a:t>that doesn’t</a:t>
            </a:r>
          </a:p>
          <a:p>
            <a:pPr eaLnBrk="1" hangingPunct="1">
              <a:spcBef>
                <a:spcPct val="0"/>
              </a:spcBef>
              <a:buClrTx/>
              <a:buSzTx/>
              <a:buFontTx/>
              <a:buNone/>
            </a:pPr>
            <a:r>
              <a:rPr lang="en-US" altLang="en-US" sz="1200" dirty="0">
                <a:solidFill>
                  <a:schemeClr val="bg1">
                    <a:lumMod val="65000"/>
                  </a:schemeClr>
                </a:solidFill>
              </a:rPr>
              <a:t>   respect the vertical, and</a:t>
            </a:r>
            <a:r>
              <a:rPr lang="en-US" altLang="en-US" sz="1200" dirty="0"/>
              <a:t> may resolve with…</a:t>
            </a:r>
            <a:r>
              <a:rPr lang="en-US" altLang="en-US" sz="1200" b="1" dirty="0">
                <a:solidFill>
                  <a:srgbClr val="0000FF"/>
                </a:solidFill>
              </a:rPr>
              <a:t>refraction</a:t>
            </a:r>
          </a:p>
        </p:txBody>
      </p:sp>
      <p:sp>
        <p:nvSpPr>
          <p:cNvPr id="66573" name="Rectangle 14">
            <a:extLst>
              <a:ext uri="{FF2B5EF4-FFF2-40B4-BE49-F238E27FC236}">
                <a16:creationId xmlns:a16="http://schemas.microsoft.com/office/drawing/2014/main" id="{F285696A-57E2-45EC-8B53-8FFFA3A04321}"/>
              </a:ext>
            </a:extLst>
          </p:cNvPr>
          <p:cNvSpPr>
            <a:spLocks noChangeArrowheads="1"/>
          </p:cNvSpPr>
          <p:nvPr/>
        </p:nvSpPr>
        <p:spPr bwMode="auto">
          <a:xfrm>
            <a:off x="457200" y="122238"/>
            <a:ext cx="7543800" cy="8683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b"/>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ct val="85000"/>
              </a:lnSpc>
              <a:spcBef>
                <a:spcPct val="0"/>
              </a:spcBef>
              <a:buClrTx/>
              <a:buSzTx/>
              <a:buFontTx/>
              <a:buNone/>
            </a:pPr>
            <a:r>
              <a:rPr lang="en-US" altLang="en-US" sz="3200" b="1" dirty="0">
                <a:solidFill>
                  <a:schemeClr val="tx2"/>
                </a:solidFill>
              </a:rPr>
              <a:t>Developmental Abnormalities of the Optic Nerve Head</a:t>
            </a:r>
            <a:endParaRPr lang="en-US" altLang="en-US" sz="3200" dirty="0">
              <a:solidFill>
                <a:schemeClr val="tx2"/>
              </a:solidFill>
            </a:endParaRPr>
          </a:p>
        </p:txBody>
      </p:sp>
      <p:sp>
        <p:nvSpPr>
          <p:cNvPr id="66574" name="Slide Number Placeholder 1">
            <a:extLst>
              <a:ext uri="{FF2B5EF4-FFF2-40B4-BE49-F238E27FC236}">
                <a16:creationId xmlns:a16="http://schemas.microsoft.com/office/drawing/2014/main" id="{04C402A9-8FE1-41F8-B8FD-C8B6D877C3F0}"/>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286D2FA3-C121-4BBB-98D0-45A7FDA1C4EF}" type="slidenum">
              <a:rPr lang="en-US" altLang="en-US" sz="1000"/>
              <a:pPr>
                <a:spcBef>
                  <a:spcPct val="0"/>
                </a:spcBef>
                <a:buClrTx/>
                <a:buSzTx/>
                <a:buFontTx/>
                <a:buNone/>
              </a:pPr>
              <a:t>219</a:t>
            </a:fld>
            <a:endParaRPr lang="en-US" altLang="en-US" sz="1000"/>
          </a:p>
        </p:txBody>
      </p:sp>
      <p:sp>
        <p:nvSpPr>
          <p:cNvPr id="66575" name="Line 12">
            <a:extLst>
              <a:ext uri="{FF2B5EF4-FFF2-40B4-BE49-F238E27FC236}">
                <a16:creationId xmlns:a16="http://schemas.microsoft.com/office/drawing/2014/main" id="{80B50ABA-1EEE-43E4-8CAC-FE3345262FA7}"/>
              </a:ext>
            </a:extLst>
          </p:cNvPr>
          <p:cNvSpPr>
            <a:spLocks noChangeShapeType="1"/>
          </p:cNvSpPr>
          <p:nvPr/>
        </p:nvSpPr>
        <p:spPr bwMode="auto">
          <a:xfrm>
            <a:off x="3124200" y="2057400"/>
            <a:ext cx="381000" cy="22098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 name="Text Box 15">
            <a:extLst>
              <a:ext uri="{FF2B5EF4-FFF2-40B4-BE49-F238E27FC236}">
                <a16:creationId xmlns:a16="http://schemas.microsoft.com/office/drawing/2014/main" id="{229C639C-6FEB-4DCF-B333-426C11A1B7EE}"/>
              </a:ext>
            </a:extLst>
          </p:cNvPr>
          <p:cNvSpPr txBox="1">
            <a:spLocks noChangeArrowheads="1"/>
          </p:cNvSpPr>
          <p:nvPr/>
        </p:nvSpPr>
        <p:spPr bwMode="auto">
          <a:xfrm>
            <a:off x="793750" y="3886200"/>
            <a:ext cx="8085207" cy="2031325"/>
          </a:xfrm>
          <a:prstGeom prst="rect">
            <a:avLst/>
          </a:prstGeom>
          <a:solidFill>
            <a:srgbClr val="0070C0"/>
          </a:solidFill>
          <a:ln w="9525">
            <a:noFill/>
            <a:miter lim="800000"/>
            <a:headEnd/>
            <a:tailEnd/>
          </a:ln>
          <a:effec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i="1" dirty="0">
                <a:solidFill>
                  <a:schemeClr val="bg1"/>
                </a:solidFill>
              </a:rPr>
              <a:t>How on earth does tilting of the discs lead to a superior bitemporal VF defect?</a:t>
            </a:r>
          </a:p>
          <a:p>
            <a:pPr eaLnBrk="1" hangingPunct="1">
              <a:spcBef>
                <a:spcPct val="0"/>
              </a:spcBef>
              <a:buClrTx/>
              <a:buSzTx/>
              <a:buFontTx/>
              <a:buNone/>
            </a:pPr>
            <a:r>
              <a:rPr lang="en-US" altLang="en-US" sz="1400" dirty="0">
                <a:solidFill>
                  <a:schemeClr val="bg1"/>
                </a:solidFill>
              </a:rPr>
              <a:t>It’s actually pretty simple. </a:t>
            </a:r>
          </a:p>
          <a:p>
            <a:pPr eaLnBrk="1" hangingPunct="1">
              <a:spcBef>
                <a:spcPct val="0"/>
              </a:spcBef>
              <a:buClrTx/>
              <a:buSzTx/>
              <a:buFontTx/>
              <a:buNone/>
            </a:pPr>
            <a:r>
              <a:rPr lang="en-US" altLang="en-US" sz="1400" dirty="0">
                <a:solidFill>
                  <a:schemeClr val="bg1"/>
                </a:solidFill>
              </a:rPr>
              <a:t>The recession of the inferonasal ONH is quite dramatic—almost staphyloma-</a:t>
            </a:r>
            <a:r>
              <a:rPr lang="en-US" altLang="en-US" sz="1400" dirty="0" err="1">
                <a:solidFill>
                  <a:schemeClr val="bg1"/>
                </a:solidFill>
              </a:rPr>
              <a:t>ish</a:t>
            </a:r>
            <a:r>
              <a:rPr lang="en-US" altLang="en-US" sz="1400" dirty="0">
                <a:solidFill>
                  <a:schemeClr val="bg1"/>
                </a:solidFill>
              </a:rPr>
              <a:t>. Because of this,  the ‘axial length’ (AL) of the inferonasal peripapillary retina is longer than that of other retinal regions.  </a:t>
            </a:r>
            <a:r>
              <a:rPr lang="en-US" altLang="en-US" sz="1400" dirty="0"/>
              <a:t>The excess AL of this portion of the retina renders it more myopic than the rest, and thus the refractive correction used during the performance of the VF test—derived from the foveal refraction, with its unaffected AL—is not myopic enough for the inferonasal retina. </a:t>
            </a:r>
            <a:r>
              <a:rPr lang="en-US" altLang="en-US" sz="1400" dirty="0">
                <a:solidFill>
                  <a:srgbClr val="0070C0"/>
                </a:solidFill>
              </a:rPr>
              <a:t>The subsequent uncorrected myopia of the inferonasal retina produces a refractive scotoma which localizes in the </a:t>
            </a:r>
            <a:r>
              <a:rPr lang="en-US" altLang="en-US" sz="1400" i="1" dirty="0">
                <a:solidFill>
                  <a:srgbClr val="0070C0"/>
                </a:solidFill>
              </a:rPr>
              <a:t>superotemporal</a:t>
            </a:r>
            <a:r>
              <a:rPr lang="en-US" altLang="en-US" sz="1400" dirty="0">
                <a:solidFill>
                  <a:srgbClr val="0070C0"/>
                </a:solidFill>
              </a:rPr>
              <a:t> VF. And because Fuchs coloboma is almost always a bilateral condition, the VF loss is too. </a:t>
            </a:r>
          </a:p>
        </p:txBody>
      </p:sp>
      <p:sp>
        <p:nvSpPr>
          <p:cNvPr id="4" name="Frame 3">
            <a:extLst>
              <a:ext uri="{FF2B5EF4-FFF2-40B4-BE49-F238E27FC236}">
                <a16:creationId xmlns:a16="http://schemas.microsoft.com/office/drawing/2014/main" id="{BA0EFB1B-E36A-635C-1AA0-F36A58D487E6}"/>
              </a:ext>
            </a:extLst>
          </p:cNvPr>
          <p:cNvSpPr/>
          <p:nvPr/>
        </p:nvSpPr>
        <p:spPr>
          <a:xfrm>
            <a:off x="6241774" y="5923722"/>
            <a:ext cx="2637183" cy="689113"/>
          </a:xfrm>
          <a:prstGeom prst="frame">
            <a:avLst>
              <a:gd name="adj1" fmla="val 17198"/>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Tree>
    <p:extLst>
      <p:ext uri="{BB962C8B-B14F-4D97-AF65-F5344CB8AC3E}">
        <p14:creationId xmlns:p14="http://schemas.microsoft.com/office/powerpoint/2010/main" val="10602785"/>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8" name="Slide Number Placeholder 1">
            <a:extLst>
              <a:ext uri="{FF2B5EF4-FFF2-40B4-BE49-F238E27FC236}">
                <a16:creationId xmlns:a16="http://schemas.microsoft.com/office/drawing/2014/main" id="{24272C14-98B9-49AA-A34A-661F3FF25627}"/>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1CD4852E-4C6E-4BB0-9F3B-E44927F1563F}" type="slidenum">
              <a:rPr lang="en-US" altLang="en-US" sz="1000"/>
              <a:pPr>
                <a:spcBef>
                  <a:spcPct val="0"/>
                </a:spcBef>
                <a:buClrTx/>
                <a:buSzTx/>
                <a:buFontTx/>
                <a:buNone/>
              </a:pPr>
              <a:t>22</a:t>
            </a:fld>
            <a:endParaRPr lang="en-US" altLang="en-US" sz="1000"/>
          </a:p>
        </p:txBody>
      </p:sp>
      <p:sp>
        <p:nvSpPr>
          <p:cNvPr id="17" name="Rectangle 16">
            <a:extLst>
              <a:ext uri="{FF2B5EF4-FFF2-40B4-BE49-F238E27FC236}">
                <a16:creationId xmlns:a16="http://schemas.microsoft.com/office/drawing/2014/main" id="{B313EDA2-A575-489D-9267-5F5D1E29595C}"/>
              </a:ext>
            </a:extLst>
          </p:cNvPr>
          <p:cNvSpPr>
            <a:spLocks noChangeArrowheads="1"/>
          </p:cNvSpPr>
          <p:nvPr/>
        </p:nvSpPr>
        <p:spPr bwMode="auto">
          <a:xfrm>
            <a:off x="457200" y="122238"/>
            <a:ext cx="7543800" cy="8683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b"/>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ct val="85000"/>
              </a:lnSpc>
              <a:spcBef>
                <a:spcPct val="0"/>
              </a:spcBef>
              <a:buClrTx/>
              <a:buSzTx/>
              <a:buFontTx/>
              <a:buNone/>
            </a:pPr>
            <a:r>
              <a:rPr lang="en-US" altLang="en-US" sz="3200" b="1" dirty="0">
                <a:solidFill>
                  <a:schemeClr val="tx2"/>
                </a:solidFill>
              </a:rPr>
              <a:t>Developmental Abnormalities of the Optic Nerve Head</a:t>
            </a:r>
            <a:endParaRPr lang="en-US" altLang="en-US" sz="3200" dirty="0">
              <a:solidFill>
                <a:schemeClr val="tx2"/>
              </a:solidFill>
            </a:endParaRPr>
          </a:p>
        </p:txBody>
      </p:sp>
      <p:pic>
        <p:nvPicPr>
          <p:cNvPr id="3074" name="Picture 2" descr="figure1">
            <a:extLst>
              <a:ext uri="{FF2B5EF4-FFF2-40B4-BE49-F238E27FC236}">
                <a16:creationId xmlns:a16="http://schemas.microsoft.com/office/drawing/2014/main" id="{E88A6831-6003-4C00-8B6E-B819BAD5B9D4}"/>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714625" y="1342072"/>
            <a:ext cx="3714750" cy="3619500"/>
          </a:xfrm>
          <a:prstGeom prst="rect">
            <a:avLst/>
          </a:prstGeom>
          <a:noFill/>
          <a:extLst>
            <a:ext uri="{909E8E84-426E-40DD-AFC4-6F175D3DCCD1}">
              <a14:hiddenFill xmlns:a14="http://schemas.microsoft.com/office/drawing/2010/main">
                <a:solidFill>
                  <a:srgbClr val="FFFFFF"/>
                </a:solidFill>
              </a14:hiddenFill>
            </a:ext>
          </a:extLst>
        </p:spPr>
      </p:pic>
      <p:sp>
        <p:nvSpPr>
          <p:cNvPr id="3" name="TextBox 2">
            <a:extLst>
              <a:ext uri="{FF2B5EF4-FFF2-40B4-BE49-F238E27FC236}">
                <a16:creationId xmlns:a16="http://schemas.microsoft.com/office/drawing/2014/main" id="{AB642F24-9D06-41C1-969C-0AD083B602B1}"/>
              </a:ext>
            </a:extLst>
          </p:cNvPr>
          <p:cNvSpPr txBox="1"/>
          <p:nvPr/>
        </p:nvSpPr>
        <p:spPr>
          <a:xfrm>
            <a:off x="457200" y="4953000"/>
            <a:ext cx="8229599" cy="738664"/>
          </a:xfrm>
          <a:prstGeom prst="rect">
            <a:avLst/>
          </a:prstGeom>
          <a:noFill/>
        </p:spPr>
        <p:txBody>
          <a:bodyPr wrap="square" rtlCol="0">
            <a:spAutoFit/>
          </a:bodyPr>
          <a:lstStyle/>
          <a:p>
            <a:r>
              <a:rPr lang="en-US" sz="1400" b="0" i="0" dirty="0">
                <a:solidFill>
                  <a:srgbClr val="222222"/>
                </a:solidFill>
                <a:effectLst/>
                <a:latin typeface="+mn-lt"/>
              </a:rPr>
              <a:t>A </a:t>
            </a:r>
            <a:r>
              <a:rPr lang="en-US" sz="1400" b="1" i="0" dirty="0">
                <a:solidFill>
                  <a:srgbClr val="222222"/>
                </a:solidFill>
                <a:effectLst/>
                <a:latin typeface="+mn-lt"/>
              </a:rPr>
              <a:t>very</a:t>
            </a:r>
            <a:r>
              <a:rPr lang="en-US" sz="1400" b="0" i="0" dirty="0">
                <a:solidFill>
                  <a:srgbClr val="222222"/>
                </a:solidFill>
                <a:effectLst/>
                <a:latin typeface="+mn-lt"/>
              </a:rPr>
              <a:t> subtle coloboma OS (note the ‘tongue’ of relative pallor of the RPE and choroid just below and slightly nasal to the nerve) in a child with the CHARGE association. </a:t>
            </a:r>
            <a:r>
              <a:rPr lang="en-US" sz="1400" b="0" i="0" dirty="0">
                <a:solidFill>
                  <a:srgbClr val="0000FF"/>
                </a:solidFill>
                <a:effectLst/>
                <a:latin typeface="+mn-lt"/>
              </a:rPr>
              <a:t>Although functionally insignificant, this sign has as much diagnostic importance as a marked coloboma.</a:t>
            </a:r>
            <a:endParaRPr lang="en-US" sz="1400" dirty="0">
              <a:solidFill>
                <a:srgbClr val="0000FF"/>
              </a:solidFill>
              <a:latin typeface="+mn-lt"/>
            </a:endParaRPr>
          </a:p>
        </p:txBody>
      </p:sp>
      <p:sp>
        <p:nvSpPr>
          <p:cNvPr id="6" name="TextBox 5">
            <a:extLst>
              <a:ext uri="{FF2B5EF4-FFF2-40B4-BE49-F238E27FC236}">
                <a16:creationId xmlns:a16="http://schemas.microsoft.com/office/drawing/2014/main" id="{3DE2C90E-613A-2F00-C423-BAF66060AE2E}"/>
              </a:ext>
            </a:extLst>
          </p:cNvPr>
          <p:cNvSpPr txBox="1"/>
          <p:nvPr/>
        </p:nvSpPr>
        <p:spPr>
          <a:xfrm>
            <a:off x="3953887" y="6107668"/>
            <a:ext cx="1236237" cy="369332"/>
          </a:xfrm>
          <a:prstGeom prst="rect">
            <a:avLst/>
          </a:prstGeom>
          <a:noFill/>
        </p:spPr>
        <p:txBody>
          <a:bodyPr wrap="none" rtlCol="0">
            <a:spAutoFit/>
          </a:bodyPr>
          <a:lstStyle/>
          <a:p>
            <a:pPr algn="ctr"/>
            <a:r>
              <a:rPr lang="en-US" dirty="0"/>
              <a:t>Coloboma</a:t>
            </a:r>
          </a:p>
        </p:txBody>
      </p:sp>
    </p:spTree>
    <p:extLst>
      <p:ext uri="{BB962C8B-B14F-4D97-AF65-F5344CB8AC3E}">
        <p14:creationId xmlns:p14="http://schemas.microsoft.com/office/powerpoint/2010/main" val="624120463"/>
      </p:ext>
    </p:extLst>
  </p:cSld>
  <p:clrMapOvr>
    <a:masterClrMapping/>
  </p:clrMapOvr>
</p:sld>
</file>

<file path=ppt/slides/slide2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562" name="Text Box 10">
            <a:extLst>
              <a:ext uri="{FF2B5EF4-FFF2-40B4-BE49-F238E27FC236}">
                <a16:creationId xmlns:a16="http://schemas.microsoft.com/office/drawing/2014/main" id="{E9896276-04B5-49A0-96C5-5033D1D64400}"/>
              </a:ext>
            </a:extLst>
          </p:cNvPr>
          <p:cNvSpPr txBox="1">
            <a:spLocks noChangeArrowheads="1"/>
          </p:cNvSpPr>
          <p:nvPr/>
        </p:nvSpPr>
        <p:spPr bwMode="auto">
          <a:xfrm>
            <a:off x="1371600" y="4267200"/>
            <a:ext cx="3057525" cy="2154238"/>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Morning-Glory Disc</a:t>
            </a:r>
          </a:p>
          <a:p>
            <a:pPr eaLnBrk="1" hangingPunct="1">
              <a:spcBef>
                <a:spcPct val="0"/>
              </a:spcBef>
              <a:buClrTx/>
              <a:buSzTx/>
              <a:buFontTx/>
              <a:buNone/>
            </a:pPr>
            <a:r>
              <a:rPr lang="en-US" altLang="en-US" sz="1200"/>
              <a:t>--DFE reveals:</a:t>
            </a:r>
          </a:p>
          <a:p>
            <a:pPr eaLnBrk="1" hangingPunct="1">
              <a:spcBef>
                <a:spcPct val="0"/>
              </a:spcBef>
              <a:buClrTx/>
              <a:buSzTx/>
              <a:buFontTx/>
              <a:buNone/>
            </a:pPr>
            <a:r>
              <a:rPr lang="en-US" altLang="en-US" sz="1200"/>
              <a:t>  1) A funnel-shaped…</a:t>
            </a:r>
            <a:r>
              <a:rPr lang="en-US" altLang="en-US" sz="1200" b="1">
                <a:solidFill>
                  <a:srgbClr val="0000FF"/>
                </a:solidFill>
              </a:rPr>
              <a:t>excavation</a:t>
            </a:r>
            <a:endParaRPr lang="en-US" altLang="en-US" sz="1200"/>
          </a:p>
          <a:p>
            <a:pPr eaLnBrk="1" hangingPunct="1">
              <a:spcBef>
                <a:spcPct val="0"/>
              </a:spcBef>
              <a:buClrTx/>
              <a:buSzTx/>
              <a:buFontTx/>
              <a:buNone/>
            </a:pPr>
            <a:r>
              <a:rPr lang="en-US" altLang="en-US" sz="1200"/>
              <a:t>  2) Number of vessels crossing the rim</a:t>
            </a:r>
          </a:p>
          <a:p>
            <a:pPr eaLnBrk="1" hangingPunct="1">
              <a:spcBef>
                <a:spcPct val="0"/>
              </a:spcBef>
              <a:buClrTx/>
              <a:buSzTx/>
              <a:buFontTx/>
              <a:buNone/>
            </a:pPr>
            <a:r>
              <a:rPr lang="en-US" altLang="en-US" sz="1200"/>
              <a:t>    seems abnormally…</a:t>
            </a:r>
            <a:r>
              <a:rPr lang="en-US" altLang="en-US" sz="1200" b="1">
                <a:solidFill>
                  <a:srgbClr val="0000FF"/>
                </a:solidFill>
              </a:rPr>
              <a:t>high</a:t>
            </a:r>
            <a:r>
              <a:rPr lang="en-US" altLang="en-US" sz="1200"/>
              <a:t> </a:t>
            </a:r>
            <a:endParaRPr lang="en-US" altLang="en-US" sz="1200" b="1">
              <a:solidFill>
                <a:srgbClr val="0000FF"/>
              </a:solidFill>
            </a:endParaRPr>
          </a:p>
          <a:p>
            <a:pPr eaLnBrk="1" hangingPunct="1">
              <a:spcBef>
                <a:spcPct val="0"/>
              </a:spcBef>
              <a:buClrTx/>
              <a:buSzTx/>
              <a:buFontTx/>
              <a:buNone/>
            </a:pPr>
            <a:r>
              <a:rPr lang="en-US" altLang="en-US" sz="1200"/>
              <a:t>--Tissue is…</a:t>
            </a:r>
            <a:r>
              <a:rPr lang="en-US" altLang="en-US" sz="1200" b="1">
                <a:solidFill>
                  <a:srgbClr val="0000FF"/>
                </a:solidFill>
              </a:rPr>
              <a:t>contractile</a:t>
            </a:r>
            <a:r>
              <a:rPr lang="en-US" altLang="en-US" sz="1200"/>
              <a:t>, so cup seems</a:t>
            </a:r>
          </a:p>
          <a:p>
            <a:pPr eaLnBrk="1" hangingPunct="1">
              <a:spcBef>
                <a:spcPct val="0"/>
              </a:spcBef>
              <a:buClrTx/>
              <a:buSzTx/>
              <a:buFontTx/>
              <a:buNone/>
            </a:pPr>
            <a:r>
              <a:rPr lang="en-US" altLang="en-US" sz="1200"/>
              <a:t>  to…</a:t>
            </a:r>
            <a:r>
              <a:rPr lang="en-US" altLang="en-US" sz="1200" b="1">
                <a:solidFill>
                  <a:srgbClr val="0000FF"/>
                </a:solidFill>
              </a:rPr>
              <a:t>open </a:t>
            </a:r>
            <a:r>
              <a:rPr lang="en-US" altLang="en-US" sz="1200">
                <a:solidFill>
                  <a:srgbClr val="0000FF"/>
                </a:solidFill>
              </a:rPr>
              <a:t>and</a:t>
            </a:r>
            <a:r>
              <a:rPr lang="en-US" altLang="en-US" sz="1200" b="1">
                <a:solidFill>
                  <a:srgbClr val="0000FF"/>
                </a:solidFill>
              </a:rPr>
              <a:t> close</a:t>
            </a:r>
            <a:r>
              <a:rPr lang="en-US" altLang="en-US" sz="1200"/>
              <a:t> (like its namesake,  </a:t>
            </a:r>
          </a:p>
          <a:p>
            <a:pPr eaLnBrk="1" hangingPunct="1">
              <a:spcBef>
                <a:spcPct val="0"/>
              </a:spcBef>
              <a:buClrTx/>
              <a:buSzTx/>
              <a:buFontTx/>
              <a:buNone/>
            </a:pPr>
            <a:r>
              <a:rPr lang="en-US" altLang="en-US" sz="1200"/>
              <a:t>  the morning-glory flower)</a:t>
            </a:r>
          </a:p>
          <a:p>
            <a:pPr eaLnBrk="1" hangingPunct="1">
              <a:spcBef>
                <a:spcPct val="0"/>
              </a:spcBef>
              <a:buClrTx/>
              <a:buSzTx/>
              <a:buFontTx/>
              <a:buNone/>
            </a:pPr>
            <a:r>
              <a:rPr lang="en-US" altLang="en-US" sz="1200"/>
              <a:t>--VA usually…</a:t>
            </a:r>
            <a:r>
              <a:rPr lang="en-US" altLang="en-US" sz="1200" b="1">
                <a:solidFill>
                  <a:srgbClr val="0000FF"/>
                </a:solidFill>
              </a:rPr>
              <a:t>20/200</a:t>
            </a:r>
            <a:r>
              <a:rPr lang="en-US" altLang="en-US" sz="1200"/>
              <a:t>, but can be…</a:t>
            </a:r>
          </a:p>
          <a:p>
            <a:pPr eaLnBrk="1" hangingPunct="1">
              <a:spcBef>
                <a:spcPct val="0"/>
              </a:spcBef>
              <a:buClrTx/>
              <a:buSzTx/>
              <a:buFontTx/>
              <a:buNone/>
            </a:pPr>
            <a:r>
              <a:rPr lang="en-US" altLang="en-US" sz="1200"/>
              <a:t>   </a:t>
            </a:r>
            <a:r>
              <a:rPr lang="en-US" altLang="en-US" sz="1200" b="1">
                <a:solidFill>
                  <a:srgbClr val="0000FF"/>
                </a:solidFill>
              </a:rPr>
              <a:t>20/20&lt;-&gt;NLP</a:t>
            </a:r>
          </a:p>
          <a:p>
            <a:pPr eaLnBrk="1" hangingPunct="1">
              <a:spcBef>
                <a:spcPct val="0"/>
              </a:spcBef>
              <a:buClrTx/>
              <a:buSzTx/>
              <a:buFontTx/>
              <a:buNone/>
            </a:pPr>
            <a:r>
              <a:rPr lang="en-US" altLang="en-US" sz="1200"/>
              <a:t>--1/3 develop…</a:t>
            </a:r>
            <a:r>
              <a:rPr lang="en-US" altLang="en-US" sz="1200" b="1">
                <a:solidFill>
                  <a:srgbClr val="CCECFF"/>
                </a:solidFill>
              </a:rPr>
              <a:t>serous</a:t>
            </a:r>
            <a:r>
              <a:rPr lang="en-US" altLang="en-US" sz="1200" b="1">
                <a:solidFill>
                  <a:srgbClr val="0000FF"/>
                </a:solidFill>
              </a:rPr>
              <a:t> </a:t>
            </a:r>
            <a:r>
              <a:rPr lang="en-US" altLang="en-US" sz="1200" b="1">
                <a:solidFill>
                  <a:srgbClr val="CCECFF"/>
                </a:solidFill>
              </a:rPr>
              <a:t>RD</a:t>
            </a:r>
          </a:p>
        </p:txBody>
      </p:sp>
      <p:sp>
        <p:nvSpPr>
          <p:cNvPr id="66563" name="Text Box 3">
            <a:extLst>
              <a:ext uri="{FF2B5EF4-FFF2-40B4-BE49-F238E27FC236}">
                <a16:creationId xmlns:a16="http://schemas.microsoft.com/office/drawing/2014/main" id="{E46B3D38-CB0F-4BFC-AE9E-17B8EAC7193B}"/>
              </a:ext>
            </a:extLst>
          </p:cNvPr>
          <p:cNvSpPr txBox="1">
            <a:spLocks noChangeArrowheads="1"/>
          </p:cNvSpPr>
          <p:nvPr/>
        </p:nvSpPr>
        <p:spPr bwMode="auto">
          <a:xfrm>
            <a:off x="793750" y="3505200"/>
            <a:ext cx="2274982" cy="677108"/>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solidFill>
                  <a:schemeClr val="bg1">
                    <a:lumMod val="65000"/>
                  </a:schemeClr>
                </a:solidFill>
              </a:rPr>
              <a:t>Optic Pit/Hole</a:t>
            </a:r>
          </a:p>
          <a:p>
            <a:pPr eaLnBrk="1" hangingPunct="1">
              <a:spcBef>
                <a:spcPct val="0"/>
              </a:spcBef>
              <a:buClrTx/>
              <a:buSzTx/>
              <a:buFontTx/>
              <a:buNone/>
            </a:pPr>
            <a:r>
              <a:rPr lang="en-US" altLang="en-US" sz="1200">
                <a:solidFill>
                  <a:schemeClr val="bg1">
                    <a:lumMod val="65000"/>
                  </a:schemeClr>
                </a:solidFill>
              </a:rPr>
              <a:t>--Associated with…</a:t>
            </a:r>
            <a:r>
              <a:rPr lang="en-US" altLang="en-US" sz="1200" b="1">
                <a:solidFill>
                  <a:schemeClr val="bg1">
                    <a:lumMod val="65000"/>
                  </a:schemeClr>
                </a:solidFill>
              </a:rPr>
              <a:t>serous RD</a:t>
            </a:r>
          </a:p>
          <a:p>
            <a:pPr eaLnBrk="1" hangingPunct="1">
              <a:spcBef>
                <a:spcPct val="0"/>
              </a:spcBef>
              <a:buClrTx/>
              <a:buSzTx/>
              <a:buFontTx/>
              <a:buNone/>
            </a:pPr>
            <a:r>
              <a:rPr lang="en-US" altLang="en-US" sz="1200" b="1">
                <a:solidFill>
                  <a:schemeClr val="bg1">
                    <a:lumMod val="65000"/>
                  </a:schemeClr>
                </a:solidFill>
              </a:rPr>
              <a:t>  in adulthood</a:t>
            </a:r>
          </a:p>
        </p:txBody>
      </p:sp>
      <p:sp>
        <p:nvSpPr>
          <p:cNvPr id="66564" name="Line 4">
            <a:extLst>
              <a:ext uri="{FF2B5EF4-FFF2-40B4-BE49-F238E27FC236}">
                <a16:creationId xmlns:a16="http://schemas.microsoft.com/office/drawing/2014/main" id="{C3019ED5-AD6C-4034-939E-D3CAC8A88421}"/>
              </a:ext>
            </a:extLst>
          </p:cNvPr>
          <p:cNvSpPr>
            <a:spLocks noChangeShapeType="1"/>
          </p:cNvSpPr>
          <p:nvPr/>
        </p:nvSpPr>
        <p:spPr bwMode="auto">
          <a:xfrm flipH="1">
            <a:off x="1600200" y="2057400"/>
            <a:ext cx="1524000" cy="3810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6565" name="Text Box 6">
            <a:extLst>
              <a:ext uri="{FF2B5EF4-FFF2-40B4-BE49-F238E27FC236}">
                <a16:creationId xmlns:a16="http://schemas.microsoft.com/office/drawing/2014/main" id="{00DCDEE2-B453-494E-8E99-8502D9045C22}"/>
              </a:ext>
            </a:extLst>
          </p:cNvPr>
          <p:cNvSpPr txBox="1">
            <a:spLocks noChangeArrowheads="1"/>
          </p:cNvSpPr>
          <p:nvPr/>
        </p:nvSpPr>
        <p:spPr bwMode="auto">
          <a:xfrm>
            <a:off x="1340808" y="1524000"/>
            <a:ext cx="3544560" cy="4585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1400" i="1">
                <a:solidFill>
                  <a:schemeClr val="bg1">
                    <a:lumMod val="75000"/>
                  </a:schemeClr>
                </a:solidFill>
              </a:rPr>
              <a:t>These three are all secondary to abnormal</a:t>
            </a:r>
          </a:p>
          <a:p>
            <a:pPr algn="ctr" eaLnBrk="1" hangingPunct="1">
              <a:lnSpc>
                <a:spcPct val="85000"/>
              </a:lnSpc>
              <a:spcBef>
                <a:spcPct val="0"/>
              </a:spcBef>
              <a:buClrTx/>
              <a:buSzTx/>
              <a:buFontTx/>
              <a:buNone/>
            </a:pPr>
            <a:r>
              <a:rPr lang="en-US" altLang="en-US" sz="1400" i="1">
                <a:solidFill>
                  <a:schemeClr val="bg1">
                    <a:lumMod val="75000"/>
                  </a:schemeClr>
                </a:solidFill>
              </a:rPr>
              <a:t>closure of the embryonic optic fissure</a:t>
            </a:r>
          </a:p>
        </p:txBody>
      </p:sp>
      <p:sp>
        <p:nvSpPr>
          <p:cNvPr id="66566" name="Text Box 7">
            <a:extLst>
              <a:ext uri="{FF2B5EF4-FFF2-40B4-BE49-F238E27FC236}">
                <a16:creationId xmlns:a16="http://schemas.microsoft.com/office/drawing/2014/main" id="{2315D049-330D-491D-A8EC-75E74E56EFDB}"/>
              </a:ext>
            </a:extLst>
          </p:cNvPr>
          <p:cNvSpPr txBox="1">
            <a:spLocks noChangeArrowheads="1"/>
          </p:cNvSpPr>
          <p:nvPr/>
        </p:nvSpPr>
        <p:spPr bwMode="auto">
          <a:xfrm>
            <a:off x="76200" y="2514600"/>
            <a:ext cx="2783134" cy="861774"/>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solidFill>
                  <a:schemeClr val="bg1">
                    <a:lumMod val="65000"/>
                  </a:schemeClr>
                </a:solidFill>
              </a:rPr>
              <a:t>Optic Nerve Coloboma</a:t>
            </a:r>
          </a:p>
          <a:p>
            <a:pPr eaLnBrk="1" hangingPunct="1">
              <a:spcBef>
                <a:spcPct val="0"/>
              </a:spcBef>
              <a:buClrTx/>
              <a:buSzTx/>
              <a:buFontTx/>
              <a:buNone/>
            </a:pPr>
            <a:r>
              <a:rPr lang="en-US" altLang="en-US" sz="1200">
                <a:solidFill>
                  <a:schemeClr val="bg1">
                    <a:lumMod val="65000"/>
                  </a:schemeClr>
                </a:solidFill>
              </a:rPr>
              <a:t>1) May resemble…</a:t>
            </a:r>
            <a:r>
              <a:rPr lang="en-US" altLang="en-US" sz="1200" b="1">
                <a:solidFill>
                  <a:schemeClr val="bg1">
                    <a:lumMod val="65000"/>
                  </a:schemeClr>
                </a:solidFill>
              </a:rPr>
              <a:t>deep cupping</a:t>
            </a:r>
          </a:p>
          <a:p>
            <a:pPr eaLnBrk="1" hangingPunct="1">
              <a:spcBef>
                <a:spcPct val="0"/>
              </a:spcBef>
              <a:buClrTx/>
              <a:buSzTx/>
              <a:buFontTx/>
              <a:buNone/>
            </a:pPr>
            <a:r>
              <a:rPr lang="en-US" altLang="en-US" sz="1200">
                <a:solidFill>
                  <a:schemeClr val="bg1">
                    <a:lumMod val="65000"/>
                  </a:schemeClr>
                </a:solidFill>
              </a:rPr>
              <a:t>2) Can be…</a:t>
            </a:r>
            <a:r>
              <a:rPr lang="en-US" altLang="en-US" sz="1200" b="1">
                <a:solidFill>
                  <a:schemeClr val="bg1">
                    <a:lumMod val="65000"/>
                  </a:schemeClr>
                </a:solidFill>
              </a:rPr>
              <a:t>bilateral, asymmetric</a:t>
            </a:r>
          </a:p>
          <a:p>
            <a:pPr eaLnBrk="1" hangingPunct="1">
              <a:spcBef>
                <a:spcPct val="0"/>
              </a:spcBef>
              <a:buClrTx/>
              <a:buSzTx/>
              <a:buFontTx/>
              <a:buNone/>
            </a:pPr>
            <a:r>
              <a:rPr lang="en-US" altLang="en-US" sz="1200">
                <a:solidFill>
                  <a:schemeClr val="bg1">
                    <a:lumMod val="65000"/>
                  </a:schemeClr>
                </a:solidFill>
              </a:rPr>
              <a:t>3) Part of the…</a:t>
            </a:r>
            <a:r>
              <a:rPr lang="en-US" altLang="en-US" sz="1200" b="1">
                <a:solidFill>
                  <a:schemeClr val="bg1">
                    <a:lumMod val="65000"/>
                  </a:schemeClr>
                </a:solidFill>
              </a:rPr>
              <a:t>CHARGE association</a:t>
            </a:r>
          </a:p>
        </p:txBody>
      </p:sp>
      <p:sp>
        <p:nvSpPr>
          <p:cNvPr id="66567" name="Line 8">
            <a:extLst>
              <a:ext uri="{FF2B5EF4-FFF2-40B4-BE49-F238E27FC236}">
                <a16:creationId xmlns:a16="http://schemas.microsoft.com/office/drawing/2014/main" id="{20DA8BAB-64A5-4B11-B843-0E2317D60AF9}"/>
              </a:ext>
            </a:extLst>
          </p:cNvPr>
          <p:cNvSpPr>
            <a:spLocks noChangeShapeType="1"/>
          </p:cNvSpPr>
          <p:nvPr/>
        </p:nvSpPr>
        <p:spPr bwMode="auto">
          <a:xfrm flipH="1">
            <a:off x="2971800" y="2057400"/>
            <a:ext cx="152400" cy="14478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6568" name="Text Box 9">
            <a:extLst>
              <a:ext uri="{FF2B5EF4-FFF2-40B4-BE49-F238E27FC236}">
                <a16:creationId xmlns:a16="http://schemas.microsoft.com/office/drawing/2014/main" id="{5A0748CE-6FDB-4EBF-A70C-FDA7B10AB819}"/>
              </a:ext>
            </a:extLst>
          </p:cNvPr>
          <p:cNvSpPr txBox="1">
            <a:spLocks noChangeArrowheads="1"/>
          </p:cNvSpPr>
          <p:nvPr/>
        </p:nvSpPr>
        <p:spPr bwMode="auto">
          <a:xfrm>
            <a:off x="1371600" y="4267200"/>
            <a:ext cx="3057247" cy="2154436"/>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dirty="0">
                <a:solidFill>
                  <a:schemeClr val="bg1">
                    <a:lumMod val="65000"/>
                  </a:schemeClr>
                </a:solidFill>
              </a:rPr>
              <a:t>Morning-Glory Disc</a:t>
            </a:r>
          </a:p>
          <a:p>
            <a:pPr eaLnBrk="1" hangingPunct="1">
              <a:spcBef>
                <a:spcPct val="0"/>
              </a:spcBef>
              <a:buClrTx/>
              <a:buSzTx/>
              <a:buFontTx/>
              <a:buNone/>
            </a:pPr>
            <a:r>
              <a:rPr lang="en-US" altLang="en-US" sz="1200" dirty="0">
                <a:solidFill>
                  <a:schemeClr val="bg1">
                    <a:lumMod val="65000"/>
                  </a:schemeClr>
                </a:solidFill>
              </a:rPr>
              <a:t>--DFE reveals:</a:t>
            </a:r>
          </a:p>
          <a:p>
            <a:pPr eaLnBrk="1" hangingPunct="1">
              <a:spcBef>
                <a:spcPct val="0"/>
              </a:spcBef>
              <a:buClrTx/>
              <a:buSzTx/>
              <a:buFontTx/>
              <a:buNone/>
            </a:pPr>
            <a:r>
              <a:rPr lang="en-US" altLang="en-US" sz="1200" dirty="0">
                <a:solidFill>
                  <a:schemeClr val="bg1">
                    <a:lumMod val="65000"/>
                  </a:schemeClr>
                </a:solidFill>
              </a:rPr>
              <a:t>  1) A funnel-shaped…</a:t>
            </a:r>
            <a:r>
              <a:rPr lang="en-US" altLang="en-US" sz="1200" b="1" dirty="0">
                <a:solidFill>
                  <a:schemeClr val="bg1">
                    <a:lumMod val="65000"/>
                  </a:schemeClr>
                </a:solidFill>
              </a:rPr>
              <a:t>excavation</a:t>
            </a:r>
            <a:endParaRPr lang="en-US" altLang="en-US" sz="1200" dirty="0">
              <a:solidFill>
                <a:schemeClr val="bg1">
                  <a:lumMod val="65000"/>
                </a:schemeClr>
              </a:solidFill>
            </a:endParaRPr>
          </a:p>
          <a:p>
            <a:pPr eaLnBrk="1" hangingPunct="1">
              <a:spcBef>
                <a:spcPct val="0"/>
              </a:spcBef>
              <a:buClrTx/>
              <a:buSzTx/>
              <a:buFontTx/>
              <a:buNone/>
            </a:pPr>
            <a:r>
              <a:rPr lang="en-US" altLang="en-US" sz="1200" dirty="0">
                <a:solidFill>
                  <a:schemeClr val="bg1">
                    <a:lumMod val="65000"/>
                  </a:schemeClr>
                </a:solidFill>
              </a:rPr>
              <a:t>  2) Number of vessels crossing the rim</a:t>
            </a:r>
          </a:p>
          <a:p>
            <a:pPr eaLnBrk="1" hangingPunct="1">
              <a:spcBef>
                <a:spcPct val="0"/>
              </a:spcBef>
              <a:buClrTx/>
              <a:buSzTx/>
              <a:buFontTx/>
              <a:buNone/>
            </a:pPr>
            <a:r>
              <a:rPr lang="en-US" altLang="en-US" sz="1200" dirty="0">
                <a:solidFill>
                  <a:schemeClr val="bg1">
                    <a:lumMod val="65000"/>
                  </a:schemeClr>
                </a:solidFill>
              </a:rPr>
              <a:t>    seems abnormally…</a:t>
            </a:r>
            <a:r>
              <a:rPr lang="en-US" altLang="en-US" sz="1200" b="1" dirty="0">
                <a:solidFill>
                  <a:schemeClr val="bg1">
                    <a:lumMod val="65000"/>
                  </a:schemeClr>
                </a:solidFill>
              </a:rPr>
              <a:t>high</a:t>
            </a:r>
            <a:r>
              <a:rPr lang="en-US" altLang="en-US" sz="1200" dirty="0">
                <a:solidFill>
                  <a:schemeClr val="bg1">
                    <a:lumMod val="65000"/>
                  </a:schemeClr>
                </a:solidFill>
              </a:rPr>
              <a:t> </a:t>
            </a:r>
            <a:endParaRPr lang="en-US" altLang="en-US" sz="1200" b="1" dirty="0">
              <a:solidFill>
                <a:schemeClr val="bg1">
                  <a:lumMod val="65000"/>
                </a:schemeClr>
              </a:solidFill>
            </a:endParaRPr>
          </a:p>
          <a:p>
            <a:pPr eaLnBrk="1" hangingPunct="1">
              <a:spcBef>
                <a:spcPct val="0"/>
              </a:spcBef>
              <a:buClrTx/>
              <a:buSzTx/>
              <a:buFontTx/>
              <a:buNone/>
            </a:pPr>
            <a:r>
              <a:rPr lang="en-US" altLang="en-US" sz="1200" dirty="0">
                <a:solidFill>
                  <a:schemeClr val="bg1">
                    <a:lumMod val="65000"/>
                  </a:schemeClr>
                </a:solidFill>
              </a:rPr>
              <a:t>--Tissue is…</a:t>
            </a:r>
            <a:r>
              <a:rPr lang="en-US" altLang="en-US" sz="1200" b="1" dirty="0">
                <a:solidFill>
                  <a:schemeClr val="bg1">
                    <a:lumMod val="65000"/>
                  </a:schemeClr>
                </a:solidFill>
              </a:rPr>
              <a:t>contractile</a:t>
            </a:r>
            <a:r>
              <a:rPr lang="en-US" altLang="en-US" sz="1200" dirty="0">
                <a:solidFill>
                  <a:schemeClr val="bg1">
                    <a:lumMod val="65000"/>
                  </a:schemeClr>
                </a:solidFill>
              </a:rPr>
              <a:t>, so cup seems</a:t>
            </a:r>
          </a:p>
          <a:p>
            <a:pPr eaLnBrk="1" hangingPunct="1">
              <a:spcBef>
                <a:spcPct val="0"/>
              </a:spcBef>
              <a:buClrTx/>
              <a:buSzTx/>
              <a:buFontTx/>
              <a:buNone/>
            </a:pPr>
            <a:r>
              <a:rPr lang="en-US" altLang="en-US" sz="1200" dirty="0">
                <a:solidFill>
                  <a:schemeClr val="bg1">
                    <a:lumMod val="65000"/>
                  </a:schemeClr>
                </a:solidFill>
              </a:rPr>
              <a:t>  to…</a:t>
            </a:r>
            <a:r>
              <a:rPr lang="en-US" altLang="en-US" sz="1200" b="1" dirty="0">
                <a:solidFill>
                  <a:schemeClr val="bg1">
                    <a:lumMod val="65000"/>
                  </a:schemeClr>
                </a:solidFill>
              </a:rPr>
              <a:t>open </a:t>
            </a:r>
            <a:r>
              <a:rPr lang="en-US" altLang="en-US" sz="1200" dirty="0">
                <a:solidFill>
                  <a:schemeClr val="bg1">
                    <a:lumMod val="65000"/>
                  </a:schemeClr>
                </a:solidFill>
              </a:rPr>
              <a:t>and</a:t>
            </a:r>
            <a:r>
              <a:rPr lang="en-US" altLang="en-US" sz="1200" b="1" dirty="0">
                <a:solidFill>
                  <a:schemeClr val="bg1">
                    <a:lumMod val="65000"/>
                  </a:schemeClr>
                </a:solidFill>
              </a:rPr>
              <a:t> close</a:t>
            </a:r>
            <a:r>
              <a:rPr lang="en-US" altLang="en-US" sz="1200" dirty="0">
                <a:solidFill>
                  <a:schemeClr val="bg1">
                    <a:lumMod val="65000"/>
                  </a:schemeClr>
                </a:solidFill>
              </a:rPr>
              <a:t> (like its namesake,  </a:t>
            </a:r>
          </a:p>
          <a:p>
            <a:pPr eaLnBrk="1" hangingPunct="1">
              <a:spcBef>
                <a:spcPct val="0"/>
              </a:spcBef>
              <a:buClrTx/>
              <a:buSzTx/>
              <a:buFontTx/>
              <a:buNone/>
            </a:pPr>
            <a:r>
              <a:rPr lang="en-US" altLang="en-US" sz="1200" dirty="0">
                <a:solidFill>
                  <a:schemeClr val="bg1">
                    <a:lumMod val="65000"/>
                  </a:schemeClr>
                </a:solidFill>
              </a:rPr>
              <a:t>  the morning-glory flower)</a:t>
            </a:r>
          </a:p>
          <a:p>
            <a:pPr eaLnBrk="1" hangingPunct="1">
              <a:spcBef>
                <a:spcPct val="0"/>
              </a:spcBef>
              <a:buClrTx/>
              <a:buSzTx/>
              <a:buFontTx/>
              <a:buNone/>
            </a:pPr>
            <a:r>
              <a:rPr lang="en-US" altLang="en-US" sz="1200" dirty="0">
                <a:solidFill>
                  <a:schemeClr val="bg1">
                    <a:lumMod val="65000"/>
                  </a:schemeClr>
                </a:solidFill>
              </a:rPr>
              <a:t>--VA usually…</a:t>
            </a:r>
            <a:r>
              <a:rPr lang="en-US" altLang="en-US" sz="1200" b="1" dirty="0">
                <a:solidFill>
                  <a:schemeClr val="bg1">
                    <a:lumMod val="65000"/>
                  </a:schemeClr>
                </a:solidFill>
              </a:rPr>
              <a:t>20/200</a:t>
            </a:r>
            <a:r>
              <a:rPr lang="en-US" altLang="en-US" sz="1200" dirty="0">
                <a:solidFill>
                  <a:schemeClr val="bg1">
                    <a:lumMod val="65000"/>
                  </a:schemeClr>
                </a:solidFill>
              </a:rPr>
              <a:t>, but can be…</a:t>
            </a:r>
          </a:p>
          <a:p>
            <a:pPr eaLnBrk="1" hangingPunct="1">
              <a:spcBef>
                <a:spcPct val="0"/>
              </a:spcBef>
              <a:buClrTx/>
              <a:buSzTx/>
              <a:buFontTx/>
              <a:buNone/>
            </a:pPr>
            <a:r>
              <a:rPr lang="en-US" altLang="en-US" sz="1200" dirty="0">
                <a:solidFill>
                  <a:schemeClr val="bg1">
                    <a:lumMod val="65000"/>
                  </a:schemeClr>
                </a:solidFill>
              </a:rPr>
              <a:t>   </a:t>
            </a:r>
            <a:r>
              <a:rPr lang="en-US" altLang="en-US" sz="1200" b="1" dirty="0">
                <a:solidFill>
                  <a:schemeClr val="bg1">
                    <a:lumMod val="65000"/>
                  </a:schemeClr>
                </a:solidFill>
              </a:rPr>
              <a:t>20/20&lt;-&gt;NLP</a:t>
            </a:r>
          </a:p>
          <a:p>
            <a:pPr eaLnBrk="1" hangingPunct="1">
              <a:spcBef>
                <a:spcPct val="0"/>
              </a:spcBef>
              <a:buClrTx/>
              <a:buSzTx/>
              <a:buFontTx/>
              <a:buNone/>
            </a:pPr>
            <a:r>
              <a:rPr lang="en-US" altLang="en-US" sz="1200" dirty="0">
                <a:solidFill>
                  <a:schemeClr val="bg1">
                    <a:lumMod val="65000"/>
                  </a:schemeClr>
                </a:solidFill>
              </a:rPr>
              <a:t>--1/3 develop…</a:t>
            </a:r>
            <a:r>
              <a:rPr lang="en-US" altLang="en-US" sz="1200" b="1" dirty="0">
                <a:solidFill>
                  <a:schemeClr val="bg1">
                    <a:lumMod val="65000"/>
                  </a:schemeClr>
                </a:solidFill>
              </a:rPr>
              <a:t>serous RD</a:t>
            </a:r>
          </a:p>
        </p:txBody>
      </p:sp>
      <p:sp>
        <p:nvSpPr>
          <p:cNvPr id="66569" name="Text Box 10">
            <a:extLst>
              <a:ext uri="{FF2B5EF4-FFF2-40B4-BE49-F238E27FC236}">
                <a16:creationId xmlns:a16="http://schemas.microsoft.com/office/drawing/2014/main" id="{216029D3-73B1-47CA-B182-236FAACD0101}"/>
              </a:ext>
            </a:extLst>
          </p:cNvPr>
          <p:cNvSpPr txBox="1">
            <a:spLocks noChangeArrowheads="1"/>
          </p:cNvSpPr>
          <p:nvPr/>
        </p:nvSpPr>
        <p:spPr bwMode="auto">
          <a:xfrm>
            <a:off x="5410200" y="1687513"/>
            <a:ext cx="3640740" cy="677108"/>
          </a:xfrm>
          <a:prstGeom prst="rect">
            <a:avLst/>
          </a:prstGeom>
          <a:solidFill>
            <a:srgbClr val="FFFF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solidFill>
                  <a:schemeClr val="bg1">
                    <a:lumMod val="65000"/>
                  </a:schemeClr>
                </a:solidFill>
              </a:rPr>
              <a:t>Megalopapilla</a:t>
            </a:r>
          </a:p>
          <a:p>
            <a:pPr eaLnBrk="1" hangingPunct="1">
              <a:spcBef>
                <a:spcPct val="0"/>
              </a:spcBef>
              <a:buClrTx/>
              <a:buSzTx/>
              <a:buFontTx/>
              <a:buNone/>
            </a:pPr>
            <a:r>
              <a:rPr lang="en-US" altLang="en-US" sz="1200">
                <a:solidFill>
                  <a:schemeClr val="bg1">
                    <a:lumMod val="65000"/>
                  </a:schemeClr>
                </a:solidFill>
              </a:rPr>
              <a:t>1) Abnormally large diameter of…</a:t>
            </a:r>
            <a:r>
              <a:rPr lang="en-US" altLang="en-US" sz="1200" b="1">
                <a:solidFill>
                  <a:schemeClr val="bg1">
                    <a:lumMod val="65000"/>
                  </a:schemeClr>
                </a:solidFill>
              </a:rPr>
              <a:t>disc </a:t>
            </a:r>
            <a:r>
              <a:rPr lang="en-US" altLang="en-US" sz="1200">
                <a:solidFill>
                  <a:schemeClr val="bg1">
                    <a:lumMod val="65000"/>
                  </a:schemeClr>
                </a:solidFill>
              </a:rPr>
              <a:t>and</a:t>
            </a:r>
            <a:r>
              <a:rPr lang="en-US" altLang="en-US" sz="1200" b="1">
                <a:solidFill>
                  <a:schemeClr val="bg1">
                    <a:lumMod val="65000"/>
                  </a:schemeClr>
                </a:solidFill>
              </a:rPr>
              <a:t> cup</a:t>
            </a:r>
          </a:p>
          <a:p>
            <a:pPr eaLnBrk="1" hangingPunct="1">
              <a:spcBef>
                <a:spcPct val="0"/>
              </a:spcBef>
              <a:buClrTx/>
              <a:buSzTx/>
              <a:buFontTx/>
              <a:buNone/>
            </a:pPr>
            <a:r>
              <a:rPr lang="en-US" altLang="en-US" sz="1200">
                <a:solidFill>
                  <a:schemeClr val="bg1">
                    <a:lumMod val="65000"/>
                  </a:schemeClr>
                </a:solidFill>
              </a:rPr>
              <a:t>2) VF testing may reveal an…</a:t>
            </a:r>
            <a:r>
              <a:rPr lang="en-US" altLang="en-US" sz="1200" b="1">
                <a:solidFill>
                  <a:schemeClr val="bg1">
                    <a:lumMod val="65000"/>
                  </a:schemeClr>
                </a:solidFill>
              </a:rPr>
              <a:t>enlarged blind spot</a:t>
            </a:r>
          </a:p>
        </p:txBody>
      </p:sp>
      <p:sp>
        <p:nvSpPr>
          <p:cNvPr id="66570" name="Text Box 11">
            <a:extLst>
              <a:ext uri="{FF2B5EF4-FFF2-40B4-BE49-F238E27FC236}">
                <a16:creationId xmlns:a16="http://schemas.microsoft.com/office/drawing/2014/main" id="{4B4AC5E2-0CEA-40CC-AFBE-FFAEB38B49C9}"/>
              </a:ext>
            </a:extLst>
          </p:cNvPr>
          <p:cNvSpPr txBox="1">
            <a:spLocks noChangeArrowheads="1"/>
          </p:cNvSpPr>
          <p:nvPr/>
        </p:nvSpPr>
        <p:spPr bwMode="auto">
          <a:xfrm>
            <a:off x="4648200" y="2576513"/>
            <a:ext cx="3522663" cy="862012"/>
          </a:xfrm>
          <a:prstGeom prst="rect">
            <a:avLst/>
          </a:prstGeom>
          <a:solidFill>
            <a:srgbClr val="FFC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solidFill>
                  <a:schemeClr val="bg1">
                    <a:lumMod val="65000"/>
                  </a:schemeClr>
                </a:solidFill>
              </a:rPr>
              <a:t>Myelinated RNFL</a:t>
            </a:r>
          </a:p>
          <a:p>
            <a:pPr eaLnBrk="1" hangingPunct="1">
              <a:spcBef>
                <a:spcPct val="0"/>
              </a:spcBef>
              <a:buClrTx/>
              <a:buSzTx/>
              <a:buFontTx/>
              <a:buNone/>
            </a:pPr>
            <a:r>
              <a:rPr lang="en-US" altLang="en-US" sz="1200">
                <a:solidFill>
                  <a:schemeClr val="bg1">
                    <a:lumMod val="65000"/>
                  </a:schemeClr>
                </a:solidFill>
              </a:rPr>
              <a:t>1) Myelin normally ends at the…</a:t>
            </a:r>
            <a:r>
              <a:rPr lang="en-US" altLang="en-US" sz="1200" b="1">
                <a:solidFill>
                  <a:schemeClr val="bg1">
                    <a:lumMod val="65000"/>
                  </a:schemeClr>
                </a:solidFill>
              </a:rPr>
              <a:t>lamina cribrosa</a:t>
            </a:r>
          </a:p>
          <a:p>
            <a:pPr eaLnBrk="1" hangingPunct="1">
              <a:spcBef>
                <a:spcPct val="0"/>
              </a:spcBef>
              <a:buClrTx/>
              <a:buSzTx/>
              <a:buFontTx/>
              <a:buNone/>
            </a:pPr>
            <a:r>
              <a:rPr lang="en-US" altLang="en-US" sz="1200">
                <a:solidFill>
                  <a:schemeClr val="bg1">
                    <a:lumMod val="65000"/>
                  </a:schemeClr>
                </a:solidFill>
              </a:rPr>
              <a:t>2) Can be…</a:t>
            </a:r>
            <a:r>
              <a:rPr lang="en-US" altLang="en-US" sz="1200" b="1">
                <a:solidFill>
                  <a:schemeClr val="bg1">
                    <a:lumMod val="65000"/>
                  </a:schemeClr>
                </a:solidFill>
              </a:rPr>
              <a:t>patchy</a:t>
            </a:r>
            <a:r>
              <a:rPr lang="en-US" altLang="en-US" sz="1200">
                <a:solidFill>
                  <a:schemeClr val="bg1">
                    <a:lumMod val="65000"/>
                  </a:schemeClr>
                </a:solidFill>
              </a:rPr>
              <a:t> and </a:t>
            </a:r>
            <a:r>
              <a:rPr lang="en-US" altLang="en-US" sz="1200" b="1">
                <a:solidFill>
                  <a:schemeClr val="bg1">
                    <a:lumMod val="65000"/>
                  </a:schemeClr>
                </a:solidFill>
              </a:rPr>
              <a:t>discontinuous</a:t>
            </a:r>
          </a:p>
          <a:p>
            <a:pPr eaLnBrk="1" hangingPunct="1">
              <a:spcBef>
                <a:spcPct val="0"/>
              </a:spcBef>
              <a:buClrTx/>
              <a:buSzTx/>
              <a:buFontTx/>
              <a:buNone/>
            </a:pPr>
            <a:r>
              <a:rPr lang="en-US" altLang="en-US" sz="1200">
                <a:solidFill>
                  <a:schemeClr val="bg1">
                    <a:lumMod val="65000"/>
                  </a:schemeClr>
                </a:solidFill>
              </a:rPr>
              <a:t>3) Corresponding VF has an…</a:t>
            </a:r>
            <a:r>
              <a:rPr lang="en-US" altLang="en-US" sz="1200" b="1">
                <a:solidFill>
                  <a:schemeClr val="bg1">
                    <a:lumMod val="65000"/>
                  </a:schemeClr>
                </a:solidFill>
              </a:rPr>
              <a:t>absolute</a:t>
            </a:r>
            <a:r>
              <a:rPr lang="en-US" altLang="en-US" sz="1200">
                <a:solidFill>
                  <a:schemeClr val="bg1">
                    <a:lumMod val="65000"/>
                  </a:schemeClr>
                </a:solidFill>
              </a:rPr>
              <a:t> scotoma</a:t>
            </a:r>
          </a:p>
        </p:txBody>
      </p:sp>
      <p:sp>
        <p:nvSpPr>
          <p:cNvPr id="66571" name="Text Box 12">
            <a:extLst>
              <a:ext uri="{FF2B5EF4-FFF2-40B4-BE49-F238E27FC236}">
                <a16:creationId xmlns:a16="http://schemas.microsoft.com/office/drawing/2014/main" id="{5643820D-D1F5-4FA8-899B-B1F8D3C78752}"/>
              </a:ext>
            </a:extLst>
          </p:cNvPr>
          <p:cNvSpPr txBox="1">
            <a:spLocks noChangeArrowheads="1"/>
          </p:cNvSpPr>
          <p:nvPr/>
        </p:nvSpPr>
        <p:spPr bwMode="auto">
          <a:xfrm>
            <a:off x="5257800" y="3760788"/>
            <a:ext cx="3424238" cy="1231900"/>
          </a:xfrm>
          <a:prstGeom prst="rect">
            <a:avLst/>
          </a:prstGeom>
          <a:solidFill>
            <a:srgbClr val="CCFF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dirty="0">
                <a:solidFill>
                  <a:schemeClr val="bg1">
                    <a:lumMod val="65000"/>
                  </a:schemeClr>
                </a:solidFill>
              </a:rPr>
              <a:t>Optic Nerve Hypoplasia</a:t>
            </a:r>
          </a:p>
          <a:p>
            <a:pPr eaLnBrk="1" hangingPunct="1">
              <a:spcBef>
                <a:spcPct val="0"/>
              </a:spcBef>
              <a:buClrTx/>
              <a:buSzTx/>
              <a:buFontTx/>
              <a:buNone/>
            </a:pPr>
            <a:r>
              <a:rPr lang="en-US" altLang="en-US" sz="1200" dirty="0">
                <a:solidFill>
                  <a:schemeClr val="bg1">
                    <a:lumMod val="65000"/>
                  </a:schemeClr>
                </a:solidFill>
              </a:rPr>
              <a:t>1) Abnormally low</a:t>
            </a:r>
            <a:r>
              <a:rPr lang="en-US" altLang="en-US" sz="1200" b="1" dirty="0">
                <a:solidFill>
                  <a:schemeClr val="bg1">
                    <a:lumMod val="65000"/>
                  </a:schemeClr>
                </a:solidFill>
              </a:rPr>
              <a:t> </a:t>
            </a:r>
            <a:r>
              <a:rPr lang="en-US" altLang="en-US" sz="1200" dirty="0">
                <a:solidFill>
                  <a:schemeClr val="bg1">
                    <a:lumMod val="65000"/>
                  </a:schemeClr>
                </a:solidFill>
              </a:rPr>
              <a:t>number of…</a:t>
            </a:r>
            <a:r>
              <a:rPr lang="en-US" altLang="en-US" sz="1200" b="1" dirty="0">
                <a:solidFill>
                  <a:schemeClr val="bg1">
                    <a:lumMod val="65000"/>
                  </a:schemeClr>
                </a:solidFill>
              </a:rPr>
              <a:t>axons</a:t>
            </a:r>
          </a:p>
          <a:p>
            <a:pPr eaLnBrk="1" hangingPunct="1">
              <a:spcBef>
                <a:spcPct val="0"/>
              </a:spcBef>
              <a:buClrTx/>
              <a:buSzTx/>
              <a:buFontTx/>
              <a:buNone/>
            </a:pPr>
            <a:r>
              <a:rPr lang="en-US" altLang="en-US" sz="1200" dirty="0">
                <a:solidFill>
                  <a:schemeClr val="bg1">
                    <a:lumMod val="65000"/>
                  </a:schemeClr>
                </a:solidFill>
              </a:rPr>
              <a:t>2) DFE: Small pale disc with…</a:t>
            </a:r>
            <a:r>
              <a:rPr lang="en-US" altLang="en-US" sz="1200" b="1" dirty="0">
                <a:solidFill>
                  <a:schemeClr val="bg1">
                    <a:lumMod val="65000"/>
                  </a:schemeClr>
                </a:solidFill>
              </a:rPr>
              <a:t>double ring </a:t>
            </a:r>
            <a:r>
              <a:rPr lang="en-US" altLang="en-US" sz="1200" dirty="0">
                <a:solidFill>
                  <a:schemeClr val="bg1">
                    <a:lumMod val="65000"/>
                  </a:schemeClr>
                </a:solidFill>
              </a:rPr>
              <a:t>sign</a:t>
            </a:r>
          </a:p>
          <a:p>
            <a:pPr eaLnBrk="1" hangingPunct="1">
              <a:spcBef>
                <a:spcPct val="0"/>
              </a:spcBef>
              <a:buClrTx/>
              <a:buSzTx/>
              <a:buFontTx/>
              <a:buNone/>
            </a:pPr>
            <a:r>
              <a:rPr lang="en-US" altLang="en-US" sz="1200" dirty="0">
                <a:solidFill>
                  <a:schemeClr val="bg1">
                    <a:lumMod val="65000"/>
                  </a:schemeClr>
                </a:solidFill>
              </a:rPr>
              <a:t>3) VA…</a:t>
            </a:r>
            <a:r>
              <a:rPr lang="en-US" altLang="en-US" sz="1200" b="1" dirty="0">
                <a:solidFill>
                  <a:schemeClr val="bg1">
                    <a:lumMod val="65000"/>
                  </a:schemeClr>
                </a:solidFill>
              </a:rPr>
              <a:t>20/15&lt;-&gt;NLP</a:t>
            </a:r>
          </a:p>
          <a:p>
            <a:pPr eaLnBrk="1" hangingPunct="1">
              <a:spcBef>
                <a:spcPct val="0"/>
              </a:spcBef>
              <a:buClrTx/>
              <a:buSzTx/>
              <a:buFontTx/>
              <a:buNone/>
            </a:pPr>
            <a:r>
              <a:rPr lang="en-US" altLang="en-US" sz="1200" dirty="0">
                <a:solidFill>
                  <a:schemeClr val="bg1">
                    <a:lumMod val="65000"/>
                  </a:schemeClr>
                </a:solidFill>
              </a:rPr>
              <a:t>4) VF defects…</a:t>
            </a:r>
            <a:r>
              <a:rPr lang="en-US" altLang="en-US" sz="1200" b="1" dirty="0">
                <a:solidFill>
                  <a:schemeClr val="bg1">
                    <a:lumMod val="65000"/>
                  </a:schemeClr>
                </a:solidFill>
              </a:rPr>
              <a:t>invariably present</a:t>
            </a:r>
          </a:p>
          <a:p>
            <a:pPr eaLnBrk="1" hangingPunct="1">
              <a:spcBef>
                <a:spcPct val="0"/>
              </a:spcBef>
              <a:buClrTx/>
              <a:buSzTx/>
              <a:buFontTx/>
              <a:buNone/>
            </a:pPr>
            <a:r>
              <a:rPr lang="en-US" altLang="en-US" sz="1200" dirty="0">
                <a:solidFill>
                  <a:schemeClr val="bg1">
                    <a:lumMod val="65000"/>
                  </a:schemeClr>
                </a:solidFill>
              </a:rPr>
              <a:t>5) Remember the…</a:t>
            </a:r>
            <a:r>
              <a:rPr lang="en-US" altLang="en-US" sz="1200" b="1" dirty="0">
                <a:solidFill>
                  <a:schemeClr val="bg1">
                    <a:lumMod val="65000"/>
                  </a:schemeClr>
                </a:solidFill>
              </a:rPr>
              <a:t>4 D’s</a:t>
            </a:r>
            <a:r>
              <a:rPr lang="en-US" altLang="en-US" sz="1200" dirty="0">
                <a:solidFill>
                  <a:schemeClr val="bg1">
                    <a:lumMod val="65000"/>
                  </a:schemeClr>
                </a:solidFill>
              </a:rPr>
              <a:t> </a:t>
            </a:r>
          </a:p>
        </p:txBody>
      </p:sp>
      <p:sp>
        <p:nvSpPr>
          <p:cNvPr id="66572" name="Text Box 13">
            <a:extLst>
              <a:ext uri="{FF2B5EF4-FFF2-40B4-BE49-F238E27FC236}">
                <a16:creationId xmlns:a16="http://schemas.microsoft.com/office/drawing/2014/main" id="{E38F67E5-E389-424D-85A2-04701E685FEF}"/>
              </a:ext>
            </a:extLst>
          </p:cNvPr>
          <p:cNvSpPr txBox="1">
            <a:spLocks noChangeArrowheads="1"/>
          </p:cNvSpPr>
          <p:nvPr/>
        </p:nvSpPr>
        <p:spPr bwMode="auto">
          <a:xfrm>
            <a:off x="4800600" y="5257800"/>
            <a:ext cx="4294188" cy="1230313"/>
          </a:xfrm>
          <a:prstGeom prst="rect">
            <a:avLst/>
          </a:prstGeom>
          <a:solidFill>
            <a:srgbClr val="FFCC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dirty="0"/>
              <a:t>Tilted-Disc Syndrome</a:t>
            </a:r>
            <a:r>
              <a:rPr lang="en-US" altLang="en-US" sz="1400" dirty="0">
                <a:solidFill>
                  <a:srgbClr val="0000FF"/>
                </a:solidFill>
              </a:rPr>
              <a:t> </a:t>
            </a:r>
            <a:r>
              <a:rPr lang="en-US" altLang="en-US" sz="1400" dirty="0">
                <a:solidFill>
                  <a:schemeClr val="bg1">
                    <a:lumMod val="65000"/>
                  </a:schemeClr>
                </a:solidFill>
                <a:latin typeface="Segoe Script" panose="030B0504020000000003" pitchFamily="66" charset="0"/>
              </a:rPr>
              <a:t>aka…</a:t>
            </a:r>
            <a:r>
              <a:rPr lang="en-US" altLang="en-US" sz="1400" dirty="0" err="1">
                <a:solidFill>
                  <a:schemeClr val="bg1">
                    <a:lumMod val="65000"/>
                  </a:schemeClr>
                </a:solidFill>
                <a:latin typeface="Segoe Script" panose="030B0504020000000003" pitchFamily="66" charset="0"/>
              </a:rPr>
              <a:t>Fuch’s</a:t>
            </a:r>
            <a:r>
              <a:rPr lang="en-US" altLang="en-US" sz="1400" dirty="0">
                <a:solidFill>
                  <a:schemeClr val="bg1">
                    <a:lumMod val="65000"/>
                  </a:schemeClr>
                </a:solidFill>
                <a:latin typeface="Segoe Script" panose="030B0504020000000003" pitchFamily="66" charset="0"/>
              </a:rPr>
              <a:t> Coloboma</a:t>
            </a:r>
            <a:endParaRPr lang="en-US" altLang="en-US" sz="1400" b="1" dirty="0">
              <a:solidFill>
                <a:schemeClr val="bg1">
                  <a:lumMod val="65000"/>
                </a:schemeClr>
              </a:solidFill>
            </a:endParaRPr>
          </a:p>
          <a:p>
            <a:pPr eaLnBrk="1" hangingPunct="1">
              <a:spcBef>
                <a:spcPct val="0"/>
              </a:spcBef>
              <a:buClrTx/>
              <a:buSzTx/>
              <a:buFontTx/>
              <a:buNone/>
            </a:pPr>
            <a:r>
              <a:rPr lang="en-US" altLang="en-US" sz="1200" dirty="0">
                <a:solidFill>
                  <a:schemeClr val="bg1">
                    <a:lumMod val="65000"/>
                  </a:schemeClr>
                </a:solidFill>
              </a:rPr>
              <a:t>1) Superior pole appears…</a:t>
            </a:r>
            <a:r>
              <a:rPr lang="en-US" altLang="en-US" sz="1200" b="1" dirty="0">
                <a:solidFill>
                  <a:schemeClr val="bg1">
                    <a:lumMod val="65000"/>
                  </a:schemeClr>
                </a:solidFill>
              </a:rPr>
              <a:t>elevated</a:t>
            </a:r>
            <a:r>
              <a:rPr lang="en-US" altLang="en-US" sz="1200" dirty="0">
                <a:solidFill>
                  <a:schemeClr val="bg1">
                    <a:lumMod val="65000"/>
                  </a:schemeClr>
                </a:solidFill>
              </a:rPr>
              <a:t>, inferior…</a:t>
            </a:r>
            <a:r>
              <a:rPr lang="en-US" altLang="en-US" sz="1200" b="1" dirty="0">
                <a:solidFill>
                  <a:schemeClr val="bg1">
                    <a:lumMod val="65000"/>
                  </a:schemeClr>
                </a:solidFill>
              </a:rPr>
              <a:t>recessed</a:t>
            </a:r>
          </a:p>
          <a:p>
            <a:pPr eaLnBrk="1" hangingPunct="1">
              <a:spcBef>
                <a:spcPct val="0"/>
              </a:spcBef>
              <a:buClrTx/>
              <a:buSzTx/>
              <a:buFontTx/>
              <a:buNone/>
            </a:pPr>
            <a:r>
              <a:rPr lang="en-US" altLang="en-US" sz="1200" dirty="0">
                <a:solidFill>
                  <a:schemeClr val="bg1">
                    <a:lumMod val="65000"/>
                  </a:schemeClr>
                </a:solidFill>
              </a:rPr>
              <a:t>2) Associated with…</a:t>
            </a:r>
            <a:r>
              <a:rPr lang="en-US" altLang="en-US" sz="1200" b="1" dirty="0">
                <a:solidFill>
                  <a:schemeClr val="bg1">
                    <a:lumMod val="65000"/>
                  </a:schemeClr>
                </a:solidFill>
              </a:rPr>
              <a:t>situs inversus</a:t>
            </a:r>
            <a:r>
              <a:rPr lang="en-US" altLang="en-US" sz="1200" dirty="0">
                <a:solidFill>
                  <a:schemeClr val="bg1">
                    <a:lumMod val="65000"/>
                  </a:schemeClr>
                </a:solidFill>
              </a:rPr>
              <a:t> of retinal vessels</a:t>
            </a:r>
          </a:p>
          <a:p>
            <a:pPr eaLnBrk="1" hangingPunct="1">
              <a:spcBef>
                <a:spcPct val="0"/>
              </a:spcBef>
              <a:buClrTx/>
              <a:buSzTx/>
              <a:buFontTx/>
              <a:buNone/>
            </a:pPr>
            <a:r>
              <a:rPr lang="en-US" altLang="en-US" sz="1200" dirty="0">
                <a:solidFill>
                  <a:schemeClr val="bg1">
                    <a:lumMod val="65000"/>
                  </a:schemeClr>
                </a:solidFill>
              </a:rPr>
              <a:t>3) Fundus abnormality produces…</a:t>
            </a:r>
            <a:r>
              <a:rPr lang="en-US" altLang="en-US" sz="1200" b="1" dirty="0">
                <a:solidFill>
                  <a:schemeClr val="bg1">
                    <a:lumMod val="65000"/>
                  </a:schemeClr>
                </a:solidFill>
              </a:rPr>
              <a:t>myopic astigmatism</a:t>
            </a:r>
          </a:p>
          <a:p>
            <a:pPr eaLnBrk="1" hangingPunct="1">
              <a:spcBef>
                <a:spcPct val="0"/>
              </a:spcBef>
              <a:buClrTx/>
              <a:buSzTx/>
              <a:buFontTx/>
              <a:buNone/>
            </a:pPr>
            <a:r>
              <a:rPr lang="en-US" altLang="en-US" sz="1200" dirty="0">
                <a:solidFill>
                  <a:schemeClr val="bg1">
                    <a:lumMod val="65000"/>
                  </a:schemeClr>
                </a:solidFill>
              </a:rPr>
              <a:t>4) VF testing reveals…</a:t>
            </a:r>
            <a:r>
              <a:rPr lang="en-US" altLang="en-US" sz="1200" b="1" dirty="0">
                <a:solidFill>
                  <a:srgbClr val="0000FF"/>
                </a:solidFill>
              </a:rPr>
              <a:t>bitemporal loss</a:t>
            </a:r>
            <a:r>
              <a:rPr lang="en-US" altLang="en-US" sz="1200" dirty="0">
                <a:solidFill>
                  <a:srgbClr val="0000FF"/>
                </a:solidFill>
              </a:rPr>
              <a:t> </a:t>
            </a:r>
            <a:r>
              <a:rPr lang="en-US" altLang="en-US" sz="1200" dirty="0">
                <a:solidFill>
                  <a:schemeClr val="bg1">
                    <a:lumMod val="65000"/>
                  </a:schemeClr>
                </a:solidFill>
              </a:rPr>
              <a:t>that doesn’t</a:t>
            </a:r>
          </a:p>
          <a:p>
            <a:pPr eaLnBrk="1" hangingPunct="1">
              <a:spcBef>
                <a:spcPct val="0"/>
              </a:spcBef>
              <a:buClrTx/>
              <a:buSzTx/>
              <a:buFontTx/>
              <a:buNone/>
            </a:pPr>
            <a:r>
              <a:rPr lang="en-US" altLang="en-US" sz="1200" dirty="0">
                <a:solidFill>
                  <a:schemeClr val="bg1">
                    <a:lumMod val="65000"/>
                  </a:schemeClr>
                </a:solidFill>
              </a:rPr>
              <a:t>   respect the vertical, and</a:t>
            </a:r>
            <a:r>
              <a:rPr lang="en-US" altLang="en-US" sz="1200" dirty="0"/>
              <a:t> may resolve with…</a:t>
            </a:r>
            <a:r>
              <a:rPr lang="en-US" altLang="en-US" sz="1200" b="1" dirty="0">
                <a:solidFill>
                  <a:srgbClr val="0000FF"/>
                </a:solidFill>
              </a:rPr>
              <a:t>refraction</a:t>
            </a:r>
          </a:p>
        </p:txBody>
      </p:sp>
      <p:sp>
        <p:nvSpPr>
          <p:cNvPr id="66573" name="Rectangle 14">
            <a:extLst>
              <a:ext uri="{FF2B5EF4-FFF2-40B4-BE49-F238E27FC236}">
                <a16:creationId xmlns:a16="http://schemas.microsoft.com/office/drawing/2014/main" id="{F285696A-57E2-45EC-8B53-8FFFA3A04321}"/>
              </a:ext>
            </a:extLst>
          </p:cNvPr>
          <p:cNvSpPr>
            <a:spLocks noChangeArrowheads="1"/>
          </p:cNvSpPr>
          <p:nvPr/>
        </p:nvSpPr>
        <p:spPr bwMode="auto">
          <a:xfrm>
            <a:off x="457200" y="122238"/>
            <a:ext cx="7543800" cy="8683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b"/>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ct val="85000"/>
              </a:lnSpc>
              <a:spcBef>
                <a:spcPct val="0"/>
              </a:spcBef>
              <a:buClrTx/>
              <a:buSzTx/>
              <a:buFontTx/>
              <a:buNone/>
            </a:pPr>
            <a:r>
              <a:rPr lang="en-US" altLang="en-US" sz="3200" b="1" dirty="0">
                <a:solidFill>
                  <a:schemeClr val="tx2"/>
                </a:solidFill>
              </a:rPr>
              <a:t>Developmental Abnormalities of the Optic Nerve Head</a:t>
            </a:r>
            <a:endParaRPr lang="en-US" altLang="en-US" sz="3200" dirty="0">
              <a:solidFill>
                <a:schemeClr val="tx2"/>
              </a:solidFill>
            </a:endParaRPr>
          </a:p>
        </p:txBody>
      </p:sp>
      <p:sp>
        <p:nvSpPr>
          <p:cNvPr id="66574" name="Slide Number Placeholder 1">
            <a:extLst>
              <a:ext uri="{FF2B5EF4-FFF2-40B4-BE49-F238E27FC236}">
                <a16:creationId xmlns:a16="http://schemas.microsoft.com/office/drawing/2014/main" id="{04C402A9-8FE1-41F8-B8FD-C8B6D877C3F0}"/>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286D2FA3-C121-4BBB-98D0-45A7FDA1C4EF}" type="slidenum">
              <a:rPr lang="en-US" altLang="en-US" sz="1000"/>
              <a:pPr>
                <a:spcBef>
                  <a:spcPct val="0"/>
                </a:spcBef>
                <a:buClrTx/>
                <a:buSzTx/>
                <a:buFontTx/>
                <a:buNone/>
              </a:pPr>
              <a:t>220</a:t>
            </a:fld>
            <a:endParaRPr lang="en-US" altLang="en-US" sz="1000"/>
          </a:p>
        </p:txBody>
      </p:sp>
      <p:sp>
        <p:nvSpPr>
          <p:cNvPr id="66575" name="Line 12">
            <a:extLst>
              <a:ext uri="{FF2B5EF4-FFF2-40B4-BE49-F238E27FC236}">
                <a16:creationId xmlns:a16="http://schemas.microsoft.com/office/drawing/2014/main" id="{80B50ABA-1EEE-43E4-8CAC-FE3345262FA7}"/>
              </a:ext>
            </a:extLst>
          </p:cNvPr>
          <p:cNvSpPr>
            <a:spLocks noChangeShapeType="1"/>
          </p:cNvSpPr>
          <p:nvPr/>
        </p:nvSpPr>
        <p:spPr bwMode="auto">
          <a:xfrm>
            <a:off x="3124200" y="2057400"/>
            <a:ext cx="381000" cy="22098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 name="Text Box 15">
            <a:extLst>
              <a:ext uri="{FF2B5EF4-FFF2-40B4-BE49-F238E27FC236}">
                <a16:creationId xmlns:a16="http://schemas.microsoft.com/office/drawing/2014/main" id="{229C639C-6FEB-4DCF-B333-426C11A1B7EE}"/>
              </a:ext>
            </a:extLst>
          </p:cNvPr>
          <p:cNvSpPr txBox="1">
            <a:spLocks noChangeArrowheads="1"/>
          </p:cNvSpPr>
          <p:nvPr/>
        </p:nvSpPr>
        <p:spPr bwMode="auto">
          <a:xfrm>
            <a:off x="793750" y="3886200"/>
            <a:ext cx="8085207" cy="2031325"/>
          </a:xfrm>
          <a:prstGeom prst="rect">
            <a:avLst/>
          </a:prstGeom>
          <a:solidFill>
            <a:srgbClr val="0070C0"/>
          </a:solidFill>
          <a:ln w="9525">
            <a:noFill/>
            <a:miter lim="800000"/>
            <a:headEnd/>
            <a:tailEnd/>
          </a:ln>
          <a:effec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i="1" dirty="0">
                <a:solidFill>
                  <a:schemeClr val="bg1"/>
                </a:solidFill>
              </a:rPr>
              <a:t>How on earth does tilting of the discs lead to a superior bitemporal VF defect?</a:t>
            </a:r>
          </a:p>
          <a:p>
            <a:pPr eaLnBrk="1" hangingPunct="1">
              <a:spcBef>
                <a:spcPct val="0"/>
              </a:spcBef>
              <a:buClrTx/>
              <a:buSzTx/>
              <a:buFontTx/>
              <a:buNone/>
            </a:pPr>
            <a:r>
              <a:rPr lang="en-US" altLang="en-US" sz="1400" dirty="0">
                <a:solidFill>
                  <a:schemeClr val="bg1"/>
                </a:solidFill>
              </a:rPr>
              <a:t>It’s actually pretty simple. </a:t>
            </a:r>
          </a:p>
          <a:p>
            <a:pPr eaLnBrk="1" hangingPunct="1">
              <a:spcBef>
                <a:spcPct val="0"/>
              </a:spcBef>
              <a:buClrTx/>
              <a:buSzTx/>
              <a:buFontTx/>
              <a:buNone/>
            </a:pPr>
            <a:r>
              <a:rPr lang="en-US" altLang="en-US" sz="1400" dirty="0">
                <a:solidFill>
                  <a:schemeClr val="bg1"/>
                </a:solidFill>
              </a:rPr>
              <a:t>The recession of the inferonasal ONH is quite dramatic—almost staphyloma-</a:t>
            </a:r>
            <a:r>
              <a:rPr lang="en-US" altLang="en-US" sz="1400" dirty="0" err="1">
                <a:solidFill>
                  <a:schemeClr val="bg1"/>
                </a:solidFill>
              </a:rPr>
              <a:t>ish</a:t>
            </a:r>
            <a:r>
              <a:rPr lang="en-US" altLang="en-US" sz="1400" dirty="0">
                <a:solidFill>
                  <a:schemeClr val="bg1"/>
                </a:solidFill>
              </a:rPr>
              <a:t>. Because of this,  the ‘axial length’ (AL) of the inferonasal peripapillary retina is longer than that of other retinal regions.  </a:t>
            </a:r>
            <a:r>
              <a:rPr lang="en-US" altLang="en-US" sz="1400" dirty="0"/>
              <a:t>The excess AL of this portion of the retina renders it more myopic than the rest, and thus the refractive correction used during the performance of the VF test—derived from the foveal refraction, with its unaffected AL—is not myopic enough for the inferonasal retina. </a:t>
            </a:r>
            <a:r>
              <a:rPr lang="en-US" altLang="en-US" sz="1400" dirty="0">
                <a:solidFill>
                  <a:schemeClr val="bg1"/>
                </a:solidFill>
              </a:rPr>
              <a:t>The subsequent uncorrected myopia of the inferonasal retina produces a refractive scotoma which localizes in the </a:t>
            </a:r>
            <a:r>
              <a:rPr lang="en-US" altLang="en-US" sz="1400" i="1" dirty="0">
                <a:solidFill>
                  <a:schemeClr val="bg1"/>
                </a:solidFill>
              </a:rPr>
              <a:t>superotemporal</a:t>
            </a:r>
            <a:r>
              <a:rPr lang="en-US" altLang="en-US" sz="1400" dirty="0">
                <a:solidFill>
                  <a:schemeClr val="bg1"/>
                </a:solidFill>
              </a:rPr>
              <a:t> VF. And because Fuchs coloboma is almost always a bilateral condition, the VF loss is too. </a:t>
            </a:r>
          </a:p>
        </p:txBody>
      </p:sp>
      <p:sp>
        <p:nvSpPr>
          <p:cNvPr id="4" name="Frame 3">
            <a:extLst>
              <a:ext uri="{FF2B5EF4-FFF2-40B4-BE49-F238E27FC236}">
                <a16:creationId xmlns:a16="http://schemas.microsoft.com/office/drawing/2014/main" id="{BA0EFB1B-E36A-635C-1AA0-F36A58D487E6}"/>
              </a:ext>
            </a:extLst>
          </p:cNvPr>
          <p:cNvSpPr/>
          <p:nvPr/>
        </p:nvSpPr>
        <p:spPr>
          <a:xfrm>
            <a:off x="6241774" y="5923722"/>
            <a:ext cx="2637183" cy="689113"/>
          </a:xfrm>
          <a:prstGeom prst="frame">
            <a:avLst>
              <a:gd name="adj1" fmla="val 17198"/>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Tree>
    <p:extLst>
      <p:ext uri="{BB962C8B-B14F-4D97-AF65-F5344CB8AC3E}">
        <p14:creationId xmlns:p14="http://schemas.microsoft.com/office/powerpoint/2010/main" val="1259988916"/>
      </p:ext>
    </p:extLst>
  </p:cSld>
  <p:clrMapOvr>
    <a:masterClrMapping/>
  </p:clrMapOvr>
</p:sld>
</file>

<file path=ppt/slides/slide2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562" name="Text Box 10">
            <a:extLst>
              <a:ext uri="{FF2B5EF4-FFF2-40B4-BE49-F238E27FC236}">
                <a16:creationId xmlns:a16="http://schemas.microsoft.com/office/drawing/2014/main" id="{E9896276-04B5-49A0-96C5-5033D1D64400}"/>
              </a:ext>
            </a:extLst>
          </p:cNvPr>
          <p:cNvSpPr txBox="1">
            <a:spLocks noChangeArrowheads="1"/>
          </p:cNvSpPr>
          <p:nvPr/>
        </p:nvSpPr>
        <p:spPr bwMode="auto">
          <a:xfrm>
            <a:off x="1371600" y="4267200"/>
            <a:ext cx="3057525" cy="2154238"/>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Morning-Glory Disc</a:t>
            </a:r>
          </a:p>
          <a:p>
            <a:pPr eaLnBrk="1" hangingPunct="1">
              <a:spcBef>
                <a:spcPct val="0"/>
              </a:spcBef>
              <a:buClrTx/>
              <a:buSzTx/>
              <a:buFontTx/>
              <a:buNone/>
            </a:pPr>
            <a:r>
              <a:rPr lang="en-US" altLang="en-US" sz="1200"/>
              <a:t>--DFE reveals:</a:t>
            </a:r>
          </a:p>
          <a:p>
            <a:pPr eaLnBrk="1" hangingPunct="1">
              <a:spcBef>
                <a:spcPct val="0"/>
              </a:spcBef>
              <a:buClrTx/>
              <a:buSzTx/>
              <a:buFontTx/>
              <a:buNone/>
            </a:pPr>
            <a:r>
              <a:rPr lang="en-US" altLang="en-US" sz="1200"/>
              <a:t>  1) A funnel-shaped…</a:t>
            </a:r>
            <a:r>
              <a:rPr lang="en-US" altLang="en-US" sz="1200" b="1">
                <a:solidFill>
                  <a:srgbClr val="0000FF"/>
                </a:solidFill>
              </a:rPr>
              <a:t>excavation</a:t>
            </a:r>
            <a:endParaRPr lang="en-US" altLang="en-US" sz="1200"/>
          </a:p>
          <a:p>
            <a:pPr eaLnBrk="1" hangingPunct="1">
              <a:spcBef>
                <a:spcPct val="0"/>
              </a:spcBef>
              <a:buClrTx/>
              <a:buSzTx/>
              <a:buFontTx/>
              <a:buNone/>
            </a:pPr>
            <a:r>
              <a:rPr lang="en-US" altLang="en-US" sz="1200"/>
              <a:t>  2) Number of vessels crossing the rim</a:t>
            </a:r>
          </a:p>
          <a:p>
            <a:pPr eaLnBrk="1" hangingPunct="1">
              <a:spcBef>
                <a:spcPct val="0"/>
              </a:spcBef>
              <a:buClrTx/>
              <a:buSzTx/>
              <a:buFontTx/>
              <a:buNone/>
            </a:pPr>
            <a:r>
              <a:rPr lang="en-US" altLang="en-US" sz="1200"/>
              <a:t>    seems abnormally…</a:t>
            </a:r>
            <a:r>
              <a:rPr lang="en-US" altLang="en-US" sz="1200" b="1">
                <a:solidFill>
                  <a:srgbClr val="0000FF"/>
                </a:solidFill>
              </a:rPr>
              <a:t>high</a:t>
            </a:r>
            <a:r>
              <a:rPr lang="en-US" altLang="en-US" sz="1200"/>
              <a:t> </a:t>
            </a:r>
            <a:endParaRPr lang="en-US" altLang="en-US" sz="1200" b="1">
              <a:solidFill>
                <a:srgbClr val="0000FF"/>
              </a:solidFill>
            </a:endParaRPr>
          </a:p>
          <a:p>
            <a:pPr eaLnBrk="1" hangingPunct="1">
              <a:spcBef>
                <a:spcPct val="0"/>
              </a:spcBef>
              <a:buClrTx/>
              <a:buSzTx/>
              <a:buFontTx/>
              <a:buNone/>
            </a:pPr>
            <a:r>
              <a:rPr lang="en-US" altLang="en-US" sz="1200"/>
              <a:t>--Tissue is…</a:t>
            </a:r>
            <a:r>
              <a:rPr lang="en-US" altLang="en-US" sz="1200" b="1">
                <a:solidFill>
                  <a:srgbClr val="0000FF"/>
                </a:solidFill>
              </a:rPr>
              <a:t>contractile</a:t>
            </a:r>
            <a:r>
              <a:rPr lang="en-US" altLang="en-US" sz="1200"/>
              <a:t>, so cup seems</a:t>
            </a:r>
          </a:p>
          <a:p>
            <a:pPr eaLnBrk="1" hangingPunct="1">
              <a:spcBef>
                <a:spcPct val="0"/>
              </a:spcBef>
              <a:buClrTx/>
              <a:buSzTx/>
              <a:buFontTx/>
              <a:buNone/>
            </a:pPr>
            <a:r>
              <a:rPr lang="en-US" altLang="en-US" sz="1200"/>
              <a:t>  to…</a:t>
            </a:r>
            <a:r>
              <a:rPr lang="en-US" altLang="en-US" sz="1200" b="1">
                <a:solidFill>
                  <a:srgbClr val="0000FF"/>
                </a:solidFill>
              </a:rPr>
              <a:t>open </a:t>
            </a:r>
            <a:r>
              <a:rPr lang="en-US" altLang="en-US" sz="1200">
                <a:solidFill>
                  <a:srgbClr val="0000FF"/>
                </a:solidFill>
              </a:rPr>
              <a:t>and</a:t>
            </a:r>
            <a:r>
              <a:rPr lang="en-US" altLang="en-US" sz="1200" b="1">
                <a:solidFill>
                  <a:srgbClr val="0000FF"/>
                </a:solidFill>
              </a:rPr>
              <a:t> close</a:t>
            </a:r>
            <a:r>
              <a:rPr lang="en-US" altLang="en-US" sz="1200"/>
              <a:t> (like its namesake,  </a:t>
            </a:r>
          </a:p>
          <a:p>
            <a:pPr eaLnBrk="1" hangingPunct="1">
              <a:spcBef>
                <a:spcPct val="0"/>
              </a:spcBef>
              <a:buClrTx/>
              <a:buSzTx/>
              <a:buFontTx/>
              <a:buNone/>
            </a:pPr>
            <a:r>
              <a:rPr lang="en-US" altLang="en-US" sz="1200"/>
              <a:t>  the morning-glory flower)</a:t>
            </a:r>
          </a:p>
          <a:p>
            <a:pPr eaLnBrk="1" hangingPunct="1">
              <a:spcBef>
                <a:spcPct val="0"/>
              </a:spcBef>
              <a:buClrTx/>
              <a:buSzTx/>
              <a:buFontTx/>
              <a:buNone/>
            </a:pPr>
            <a:r>
              <a:rPr lang="en-US" altLang="en-US" sz="1200"/>
              <a:t>--VA usually…</a:t>
            </a:r>
            <a:r>
              <a:rPr lang="en-US" altLang="en-US" sz="1200" b="1">
                <a:solidFill>
                  <a:srgbClr val="0000FF"/>
                </a:solidFill>
              </a:rPr>
              <a:t>20/200</a:t>
            </a:r>
            <a:r>
              <a:rPr lang="en-US" altLang="en-US" sz="1200"/>
              <a:t>, but can be…</a:t>
            </a:r>
          </a:p>
          <a:p>
            <a:pPr eaLnBrk="1" hangingPunct="1">
              <a:spcBef>
                <a:spcPct val="0"/>
              </a:spcBef>
              <a:buClrTx/>
              <a:buSzTx/>
              <a:buFontTx/>
              <a:buNone/>
            </a:pPr>
            <a:r>
              <a:rPr lang="en-US" altLang="en-US" sz="1200"/>
              <a:t>   </a:t>
            </a:r>
            <a:r>
              <a:rPr lang="en-US" altLang="en-US" sz="1200" b="1">
                <a:solidFill>
                  <a:srgbClr val="0000FF"/>
                </a:solidFill>
              </a:rPr>
              <a:t>20/20&lt;-&gt;NLP</a:t>
            </a:r>
          </a:p>
          <a:p>
            <a:pPr eaLnBrk="1" hangingPunct="1">
              <a:spcBef>
                <a:spcPct val="0"/>
              </a:spcBef>
              <a:buClrTx/>
              <a:buSzTx/>
              <a:buFontTx/>
              <a:buNone/>
            </a:pPr>
            <a:r>
              <a:rPr lang="en-US" altLang="en-US" sz="1200"/>
              <a:t>--1/3 develop…</a:t>
            </a:r>
            <a:r>
              <a:rPr lang="en-US" altLang="en-US" sz="1200" b="1">
                <a:solidFill>
                  <a:srgbClr val="CCECFF"/>
                </a:solidFill>
              </a:rPr>
              <a:t>serous</a:t>
            </a:r>
            <a:r>
              <a:rPr lang="en-US" altLang="en-US" sz="1200" b="1">
                <a:solidFill>
                  <a:srgbClr val="0000FF"/>
                </a:solidFill>
              </a:rPr>
              <a:t> </a:t>
            </a:r>
            <a:r>
              <a:rPr lang="en-US" altLang="en-US" sz="1200" b="1">
                <a:solidFill>
                  <a:srgbClr val="CCECFF"/>
                </a:solidFill>
              </a:rPr>
              <a:t>RD</a:t>
            </a:r>
          </a:p>
        </p:txBody>
      </p:sp>
      <p:sp>
        <p:nvSpPr>
          <p:cNvPr id="66563" name="Text Box 3">
            <a:extLst>
              <a:ext uri="{FF2B5EF4-FFF2-40B4-BE49-F238E27FC236}">
                <a16:creationId xmlns:a16="http://schemas.microsoft.com/office/drawing/2014/main" id="{E46B3D38-CB0F-4BFC-AE9E-17B8EAC7193B}"/>
              </a:ext>
            </a:extLst>
          </p:cNvPr>
          <p:cNvSpPr txBox="1">
            <a:spLocks noChangeArrowheads="1"/>
          </p:cNvSpPr>
          <p:nvPr/>
        </p:nvSpPr>
        <p:spPr bwMode="auto">
          <a:xfrm>
            <a:off x="793750" y="3505200"/>
            <a:ext cx="2274982" cy="677108"/>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solidFill>
                  <a:schemeClr val="bg1">
                    <a:lumMod val="65000"/>
                  </a:schemeClr>
                </a:solidFill>
              </a:rPr>
              <a:t>Optic Pit/Hole</a:t>
            </a:r>
          </a:p>
          <a:p>
            <a:pPr eaLnBrk="1" hangingPunct="1">
              <a:spcBef>
                <a:spcPct val="0"/>
              </a:spcBef>
              <a:buClrTx/>
              <a:buSzTx/>
              <a:buFontTx/>
              <a:buNone/>
            </a:pPr>
            <a:r>
              <a:rPr lang="en-US" altLang="en-US" sz="1200">
                <a:solidFill>
                  <a:schemeClr val="bg1">
                    <a:lumMod val="65000"/>
                  </a:schemeClr>
                </a:solidFill>
              </a:rPr>
              <a:t>--Associated with…</a:t>
            </a:r>
            <a:r>
              <a:rPr lang="en-US" altLang="en-US" sz="1200" b="1">
                <a:solidFill>
                  <a:schemeClr val="bg1">
                    <a:lumMod val="65000"/>
                  </a:schemeClr>
                </a:solidFill>
              </a:rPr>
              <a:t>serous RD</a:t>
            </a:r>
          </a:p>
          <a:p>
            <a:pPr eaLnBrk="1" hangingPunct="1">
              <a:spcBef>
                <a:spcPct val="0"/>
              </a:spcBef>
              <a:buClrTx/>
              <a:buSzTx/>
              <a:buFontTx/>
              <a:buNone/>
            </a:pPr>
            <a:r>
              <a:rPr lang="en-US" altLang="en-US" sz="1200" b="1">
                <a:solidFill>
                  <a:schemeClr val="bg1">
                    <a:lumMod val="65000"/>
                  </a:schemeClr>
                </a:solidFill>
              </a:rPr>
              <a:t>  in adulthood</a:t>
            </a:r>
          </a:p>
        </p:txBody>
      </p:sp>
      <p:sp>
        <p:nvSpPr>
          <p:cNvPr id="66564" name="Line 4">
            <a:extLst>
              <a:ext uri="{FF2B5EF4-FFF2-40B4-BE49-F238E27FC236}">
                <a16:creationId xmlns:a16="http://schemas.microsoft.com/office/drawing/2014/main" id="{C3019ED5-AD6C-4034-939E-D3CAC8A88421}"/>
              </a:ext>
            </a:extLst>
          </p:cNvPr>
          <p:cNvSpPr>
            <a:spLocks noChangeShapeType="1"/>
          </p:cNvSpPr>
          <p:nvPr/>
        </p:nvSpPr>
        <p:spPr bwMode="auto">
          <a:xfrm flipH="1">
            <a:off x="1600200" y="2057400"/>
            <a:ext cx="1524000" cy="3810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6565" name="Text Box 6">
            <a:extLst>
              <a:ext uri="{FF2B5EF4-FFF2-40B4-BE49-F238E27FC236}">
                <a16:creationId xmlns:a16="http://schemas.microsoft.com/office/drawing/2014/main" id="{00DCDEE2-B453-494E-8E99-8502D9045C22}"/>
              </a:ext>
            </a:extLst>
          </p:cNvPr>
          <p:cNvSpPr txBox="1">
            <a:spLocks noChangeArrowheads="1"/>
          </p:cNvSpPr>
          <p:nvPr/>
        </p:nvSpPr>
        <p:spPr bwMode="auto">
          <a:xfrm>
            <a:off x="1340808" y="1524000"/>
            <a:ext cx="3544560" cy="4585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1400" i="1">
                <a:solidFill>
                  <a:schemeClr val="bg1">
                    <a:lumMod val="75000"/>
                  </a:schemeClr>
                </a:solidFill>
              </a:rPr>
              <a:t>These three are all secondary to abnormal</a:t>
            </a:r>
          </a:p>
          <a:p>
            <a:pPr algn="ctr" eaLnBrk="1" hangingPunct="1">
              <a:lnSpc>
                <a:spcPct val="85000"/>
              </a:lnSpc>
              <a:spcBef>
                <a:spcPct val="0"/>
              </a:spcBef>
              <a:buClrTx/>
              <a:buSzTx/>
              <a:buFontTx/>
              <a:buNone/>
            </a:pPr>
            <a:r>
              <a:rPr lang="en-US" altLang="en-US" sz="1400" i="1">
                <a:solidFill>
                  <a:schemeClr val="bg1">
                    <a:lumMod val="75000"/>
                  </a:schemeClr>
                </a:solidFill>
              </a:rPr>
              <a:t>closure of the embryonic optic fissure</a:t>
            </a:r>
          </a:p>
        </p:txBody>
      </p:sp>
      <p:sp>
        <p:nvSpPr>
          <p:cNvPr id="66566" name="Text Box 7">
            <a:extLst>
              <a:ext uri="{FF2B5EF4-FFF2-40B4-BE49-F238E27FC236}">
                <a16:creationId xmlns:a16="http://schemas.microsoft.com/office/drawing/2014/main" id="{2315D049-330D-491D-A8EC-75E74E56EFDB}"/>
              </a:ext>
            </a:extLst>
          </p:cNvPr>
          <p:cNvSpPr txBox="1">
            <a:spLocks noChangeArrowheads="1"/>
          </p:cNvSpPr>
          <p:nvPr/>
        </p:nvSpPr>
        <p:spPr bwMode="auto">
          <a:xfrm>
            <a:off x="76200" y="2514600"/>
            <a:ext cx="2783134" cy="861774"/>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solidFill>
                  <a:schemeClr val="bg1">
                    <a:lumMod val="65000"/>
                  </a:schemeClr>
                </a:solidFill>
              </a:rPr>
              <a:t>Optic Nerve Coloboma</a:t>
            </a:r>
          </a:p>
          <a:p>
            <a:pPr eaLnBrk="1" hangingPunct="1">
              <a:spcBef>
                <a:spcPct val="0"/>
              </a:spcBef>
              <a:buClrTx/>
              <a:buSzTx/>
              <a:buFontTx/>
              <a:buNone/>
            </a:pPr>
            <a:r>
              <a:rPr lang="en-US" altLang="en-US" sz="1200">
                <a:solidFill>
                  <a:schemeClr val="bg1">
                    <a:lumMod val="65000"/>
                  </a:schemeClr>
                </a:solidFill>
              </a:rPr>
              <a:t>1) May resemble…</a:t>
            </a:r>
            <a:r>
              <a:rPr lang="en-US" altLang="en-US" sz="1200" b="1">
                <a:solidFill>
                  <a:schemeClr val="bg1">
                    <a:lumMod val="65000"/>
                  </a:schemeClr>
                </a:solidFill>
              </a:rPr>
              <a:t>deep cupping</a:t>
            </a:r>
          </a:p>
          <a:p>
            <a:pPr eaLnBrk="1" hangingPunct="1">
              <a:spcBef>
                <a:spcPct val="0"/>
              </a:spcBef>
              <a:buClrTx/>
              <a:buSzTx/>
              <a:buFontTx/>
              <a:buNone/>
            </a:pPr>
            <a:r>
              <a:rPr lang="en-US" altLang="en-US" sz="1200">
                <a:solidFill>
                  <a:schemeClr val="bg1">
                    <a:lumMod val="65000"/>
                  </a:schemeClr>
                </a:solidFill>
              </a:rPr>
              <a:t>2) Can be…</a:t>
            </a:r>
            <a:r>
              <a:rPr lang="en-US" altLang="en-US" sz="1200" b="1">
                <a:solidFill>
                  <a:schemeClr val="bg1">
                    <a:lumMod val="65000"/>
                  </a:schemeClr>
                </a:solidFill>
              </a:rPr>
              <a:t>bilateral, asymmetric</a:t>
            </a:r>
          </a:p>
          <a:p>
            <a:pPr eaLnBrk="1" hangingPunct="1">
              <a:spcBef>
                <a:spcPct val="0"/>
              </a:spcBef>
              <a:buClrTx/>
              <a:buSzTx/>
              <a:buFontTx/>
              <a:buNone/>
            </a:pPr>
            <a:r>
              <a:rPr lang="en-US" altLang="en-US" sz="1200">
                <a:solidFill>
                  <a:schemeClr val="bg1">
                    <a:lumMod val="65000"/>
                  </a:schemeClr>
                </a:solidFill>
              </a:rPr>
              <a:t>3) Part of the…</a:t>
            </a:r>
            <a:r>
              <a:rPr lang="en-US" altLang="en-US" sz="1200" b="1">
                <a:solidFill>
                  <a:schemeClr val="bg1">
                    <a:lumMod val="65000"/>
                  </a:schemeClr>
                </a:solidFill>
              </a:rPr>
              <a:t>CHARGE association</a:t>
            </a:r>
          </a:p>
        </p:txBody>
      </p:sp>
      <p:sp>
        <p:nvSpPr>
          <p:cNvPr id="66567" name="Line 8">
            <a:extLst>
              <a:ext uri="{FF2B5EF4-FFF2-40B4-BE49-F238E27FC236}">
                <a16:creationId xmlns:a16="http://schemas.microsoft.com/office/drawing/2014/main" id="{20DA8BAB-64A5-4B11-B843-0E2317D60AF9}"/>
              </a:ext>
            </a:extLst>
          </p:cNvPr>
          <p:cNvSpPr>
            <a:spLocks noChangeShapeType="1"/>
          </p:cNvSpPr>
          <p:nvPr/>
        </p:nvSpPr>
        <p:spPr bwMode="auto">
          <a:xfrm flipH="1">
            <a:off x="2971800" y="2057400"/>
            <a:ext cx="152400" cy="14478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6568" name="Text Box 9">
            <a:extLst>
              <a:ext uri="{FF2B5EF4-FFF2-40B4-BE49-F238E27FC236}">
                <a16:creationId xmlns:a16="http://schemas.microsoft.com/office/drawing/2014/main" id="{5A0748CE-6FDB-4EBF-A70C-FDA7B10AB819}"/>
              </a:ext>
            </a:extLst>
          </p:cNvPr>
          <p:cNvSpPr txBox="1">
            <a:spLocks noChangeArrowheads="1"/>
          </p:cNvSpPr>
          <p:nvPr/>
        </p:nvSpPr>
        <p:spPr bwMode="auto">
          <a:xfrm>
            <a:off x="1371600" y="4267200"/>
            <a:ext cx="3057247" cy="2154436"/>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dirty="0">
                <a:solidFill>
                  <a:schemeClr val="bg1">
                    <a:lumMod val="65000"/>
                  </a:schemeClr>
                </a:solidFill>
              </a:rPr>
              <a:t>Morning-Glory Disc</a:t>
            </a:r>
          </a:p>
          <a:p>
            <a:pPr eaLnBrk="1" hangingPunct="1">
              <a:spcBef>
                <a:spcPct val="0"/>
              </a:spcBef>
              <a:buClrTx/>
              <a:buSzTx/>
              <a:buFontTx/>
              <a:buNone/>
            </a:pPr>
            <a:r>
              <a:rPr lang="en-US" altLang="en-US" sz="1200" dirty="0">
                <a:solidFill>
                  <a:schemeClr val="bg1">
                    <a:lumMod val="65000"/>
                  </a:schemeClr>
                </a:solidFill>
              </a:rPr>
              <a:t>--DFE reveals:</a:t>
            </a:r>
          </a:p>
          <a:p>
            <a:pPr eaLnBrk="1" hangingPunct="1">
              <a:spcBef>
                <a:spcPct val="0"/>
              </a:spcBef>
              <a:buClrTx/>
              <a:buSzTx/>
              <a:buFontTx/>
              <a:buNone/>
            </a:pPr>
            <a:r>
              <a:rPr lang="en-US" altLang="en-US" sz="1200" dirty="0">
                <a:solidFill>
                  <a:schemeClr val="bg1">
                    <a:lumMod val="65000"/>
                  </a:schemeClr>
                </a:solidFill>
              </a:rPr>
              <a:t>  1) A funnel-shaped…</a:t>
            </a:r>
            <a:r>
              <a:rPr lang="en-US" altLang="en-US" sz="1200" b="1" dirty="0">
                <a:solidFill>
                  <a:schemeClr val="bg1">
                    <a:lumMod val="65000"/>
                  </a:schemeClr>
                </a:solidFill>
              </a:rPr>
              <a:t>excavation</a:t>
            </a:r>
            <a:endParaRPr lang="en-US" altLang="en-US" sz="1200" dirty="0">
              <a:solidFill>
                <a:schemeClr val="bg1">
                  <a:lumMod val="65000"/>
                </a:schemeClr>
              </a:solidFill>
            </a:endParaRPr>
          </a:p>
          <a:p>
            <a:pPr eaLnBrk="1" hangingPunct="1">
              <a:spcBef>
                <a:spcPct val="0"/>
              </a:spcBef>
              <a:buClrTx/>
              <a:buSzTx/>
              <a:buFontTx/>
              <a:buNone/>
            </a:pPr>
            <a:r>
              <a:rPr lang="en-US" altLang="en-US" sz="1200" dirty="0">
                <a:solidFill>
                  <a:schemeClr val="bg1">
                    <a:lumMod val="65000"/>
                  </a:schemeClr>
                </a:solidFill>
              </a:rPr>
              <a:t>  2) Number of vessels crossing the rim</a:t>
            </a:r>
          </a:p>
          <a:p>
            <a:pPr eaLnBrk="1" hangingPunct="1">
              <a:spcBef>
                <a:spcPct val="0"/>
              </a:spcBef>
              <a:buClrTx/>
              <a:buSzTx/>
              <a:buFontTx/>
              <a:buNone/>
            </a:pPr>
            <a:r>
              <a:rPr lang="en-US" altLang="en-US" sz="1200" dirty="0">
                <a:solidFill>
                  <a:schemeClr val="bg1">
                    <a:lumMod val="65000"/>
                  </a:schemeClr>
                </a:solidFill>
              </a:rPr>
              <a:t>    seems abnormally…</a:t>
            </a:r>
            <a:r>
              <a:rPr lang="en-US" altLang="en-US" sz="1200" b="1" dirty="0">
                <a:solidFill>
                  <a:schemeClr val="bg1">
                    <a:lumMod val="65000"/>
                  </a:schemeClr>
                </a:solidFill>
              </a:rPr>
              <a:t>high</a:t>
            </a:r>
            <a:r>
              <a:rPr lang="en-US" altLang="en-US" sz="1200" dirty="0">
                <a:solidFill>
                  <a:schemeClr val="bg1">
                    <a:lumMod val="65000"/>
                  </a:schemeClr>
                </a:solidFill>
              </a:rPr>
              <a:t> </a:t>
            </a:r>
            <a:endParaRPr lang="en-US" altLang="en-US" sz="1200" b="1" dirty="0">
              <a:solidFill>
                <a:schemeClr val="bg1">
                  <a:lumMod val="65000"/>
                </a:schemeClr>
              </a:solidFill>
            </a:endParaRPr>
          </a:p>
          <a:p>
            <a:pPr eaLnBrk="1" hangingPunct="1">
              <a:spcBef>
                <a:spcPct val="0"/>
              </a:spcBef>
              <a:buClrTx/>
              <a:buSzTx/>
              <a:buFontTx/>
              <a:buNone/>
            </a:pPr>
            <a:r>
              <a:rPr lang="en-US" altLang="en-US" sz="1200" dirty="0">
                <a:solidFill>
                  <a:schemeClr val="bg1">
                    <a:lumMod val="65000"/>
                  </a:schemeClr>
                </a:solidFill>
              </a:rPr>
              <a:t>--Tissue is…</a:t>
            </a:r>
            <a:r>
              <a:rPr lang="en-US" altLang="en-US" sz="1200" b="1" dirty="0">
                <a:solidFill>
                  <a:schemeClr val="bg1">
                    <a:lumMod val="65000"/>
                  </a:schemeClr>
                </a:solidFill>
              </a:rPr>
              <a:t>contractile</a:t>
            </a:r>
            <a:r>
              <a:rPr lang="en-US" altLang="en-US" sz="1200" dirty="0">
                <a:solidFill>
                  <a:schemeClr val="bg1">
                    <a:lumMod val="65000"/>
                  </a:schemeClr>
                </a:solidFill>
              </a:rPr>
              <a:t>, so cup seems</a:t>
            </a:r>
          </a:p>
          <a:p>
            <a:pPr eaLnBrk="1" hangingPunct="1">
              <a:spcBef>
                <a:spcPct val="0"/>
              </a:spcBef>
              <a:buClrTx/>
              <a:buSzTx/>
              <a:buFontTx/>
              <a:buNone/>
            </a:pPr>
            <a:r>
              <a:rPr lang="en-US" altLang="en-US" sz="1200" dirty="0">
                <a:solidFill>
                  <a:schemeClr val="bg1">
                    <a:lumMod val="65000"/>
                  </a:schemeClr>
                </a:solidFill>
              </a:rPr>
              <a:t>  to…</a:t>
            </a:r>
            <a:r>
              <a:rPr lang="en-US" altLang="en-US" sz="1200" b="1" dirty="0">
                <a:solidFill>
                  <a:schemeClr val="bg1">
                    <a:lumMod val="65000"/>
                  </a:schemeClr>
                </a:solidFill>
              </a:rPr>
              <a:t>open </a:t>
            </a:r>
            <a:r>
              <a:rPr lang="en-US" altLang="en-US" sz="1200" dirty="0">
                <a:solidFill>
                  <a:schemeClr val="bg1">
                    <a:lumMod val="65000"/>
                  </a:schemeClr>
                </a:solidFill>
              </a:rPr>
              <a:t>and</a:t>
            </a:r>
            <a:r>
              <a:rPr lang="en-US" altLang="en-US" sz="1200" b="1" dirty="0">
                <a:solidFill>
                  <a:schemeClr val="bg1">
                    <a:lumMod val="65000"/>
                  </a:schemeClr>
                </a:solidFill>
              </a:rPr>
              <a:t> close</a:t>
            </a:r>
            <a:r>
              <a:rPr lang="en-US" altLang="en-US" sz="1200" dirty="0">
                <a:solidFill>
                  <a:schemeClr val="bg1">
                    <a:lumMod val="65000"/>
                  </a:schemeClr>
                </a:solidFill>
              </a:rPr>
              <a:t> (like its namesake,  </a:t>
            </a:r>
          </a:p>
          <a:p>
            <a:pPr eaLnBrk="1" hangingPunct="1">
              <a:spcBef>
                <a:spcPct val="0"/>
              </a:spcBef>
              <a:buClrTx/>
              <a:buSzTx/>
              <a:buFontTx/>
              <a:buNone/>
            </a:pPr>
            <a:r>
              <a:rPr lang="en-US" altLang="en-US" sz="1200" dirty="0">
                <a:solidFill>
                  <a:schemeClr val="bg1">
                    <a:lumMod val="65000"/>
                  </a:schemeClr>
                </a:solidFill>
              </a:rPr>
              <a:t>  the morning-glory flower)</a:t>
            </a:r>
          </a:p>
          <a:p>
            <a:pPr eaLnBrk="1" hangingPunct="1">
              <a:spcBef>
                <a:spcPct val="0"/>
              </a:spcBef>
              <a:buClrTx/>
              <a:buSzTx/>
              <a:buFontTx/>
              <a:buNone/>
            </a:pPr>
            <a:r>
              <a:rPr lang="en-US" altLang="en-US" sz="1200" dirty="0">
                <a:solidFill>
                  <a:schemeClr val="bg1">
                    <a:lumMod val="65000"/>
                  </a:schemeClr>
                </a:solidFill>
              </a:rPr>
              <a:t>--VA usually…</a:t>
            </a:r>
            <a:r>
              <a:rPr lang="en-US" altLang="en-US" sz="1200" b="1" dirty="0">
                <a:solidFill>
                  <a:schemeClr val="bg1">
                    <a:lumMod val="65000"/>
                  </a:schemeClr>
                </a:solidFill>
              </a:rPr>
              <a:t>20/200</a:t>
            </a:r>
            <a:r>
              <a:rPr lang="en-US" altLang="en-US" sz="1200" dirty="0">
                <a:solidFill>
                  <a:schemeClr val="bg1">
                    <a:lumMod val="65000"/>
                  </a:schemeClr>
                </a:solidFill>
              </a:rPr>
              <a:t>, but can be…</a:t>
            </a:r>
          </a:p>
          <a:p>
            <a:pPr eaLnBrk="1" hangingPunct="1">
              <a:spcBef>
                <a:spcPct val="0"/>
              </a:spcBef>
              <a:buClrTx/>
              <a:buSzTx/>
              <a:buFontTx/>
              <a:buNone/>
            </a:pPr>
            <a:r>
              <a:rPr lang="en-US" altLang="en-US" sz="1200" dirty="0">
                <a:solidFill>
                  <a:schemeClr val="bg1">
                    <a:lumMod val="65000"/>
                  </a:schemeClr>
                </a:solidFill>
              </a:rPr>
              <a:t>   </a:t>
            </a:r>
            <a:r>
              <a:rPr lang="en-US" altLang="en-US" sz="1200" b="1" dirty="0">
                <a:solidFill>
                  <a:schemeClr val="bg1">
                    <a:lumMod val="65000"/>
                  </a:schemeClr>
                </a:solidFill>
              </a:rPr>
              <a:t>20/20&lt;-&gt;NLP</a:t>
            </a:r>
          </a:p>
          <a:p>
            <a:pPr eaLnBrk="1" hangingPunct="1">
              <a:spcBef>
                <a:spcPct val="0"/>
              </a:spcBef>
              <a:buClrTx/>
              <a:buSzTx/>
              <a:buFontTx/>
              <a:buNone/>
            </a:pPr>
            <a:r>
              <a:rPr lang="en-US" altLang="en-US" sz="1200" dirty="0">
                <a:solidFill>
                  <a:schemeClr val="bg1">
                    <a:lumMod val="65000"/>
                  </a:schemeClr>
                </a:solidFill>
              </a:rPr>
              <a:t>--1/3 develop…</a:t>
            </a:r>
            <a:r>
              <a:rPr lang="en-US" altLang="en-US" sz="1200" b="1" dirty="0">
                <a:solidFill>
                  <a:schemeClr val="bg1">
                    <a:lumMod val="65000"/>
                  </a:schemeClr>
                </a:solidFill>
              </a:rPr>
              <a:t>serous RD</a:t>
            </a:r>
          </a:p>
        </p:txBody>
      </p:sp>
      <p:sp>
        <p:nvSpPr>
          <p:cNvPr id="66569" name="Text Box 10">
            <a:extLst>
              <a:ext uri="{FF2B5EF4-FFF2-40B4-BE49-F238E27FC236}">
                <a16:creationId xmlns:a16="http://schemas.microsoft.com/office/drawing/2014/main" id="{216029D3-73B1-47CA-B182-236FAACD0101}"/>
              </a:ext>
            </a:extLst>
          </p:cNvPr>
          <p:cNvSpPr txBox="1">
            <a:spLocks noChangeArrowheads="1"/>
          </p:cNvSpPr>
          <p:nvPr/>
        </p:nvSpPr>
        <p:spPr bwMode="auto">
          <a:xfrm>
            <a:off x="5410200" y="1687513"/>
            <a:ext cx="3640740" cy="677108"/>
          </a:xfrm>
          <a:prstGeom prst="rect">
            <a:avLst/>
          </a:prstGeom>
          <a:solidFill>
            <a:srgbClr val="FFFF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solidFill>
                  <a:schemeClr val="bg1">
                    <a:lumMod val="65000"/>
                  </a:schemeClr>
                </a:solidFill>
              </a:rPr>
              <a:t>Megalopapilla</a:t>
            </a:r>
          </a:p>
          <a:p>
            <a:pPr eaLnBrk="1" hangingPunct="1">
              <a:spcBef>
                <a:spcPct val="0"/>
              </a:spcBef>
              <a:buClrTx/>
              <a:buSzTx/>
              <a:buFontTx/>
              <a:buNone/>
            </a:pPr>
            <a:r>
              <a:rPr lang="en-US" altLang="en-US" sz="1200">
                <a:solidFill>
                  <a:schemeClr val="bg1">
                    <a:lumMod val="65000"/>
                  </a:schemeClr>
                </a:solidFill>
              </a:rPr>
              <a:t>1) Abnormally large diameter of…</a:t>
            </a:r>
            <a:r>
              <a:rPr lang="en-US" altLang="en-US" sz="1200" b="1">
                <a:solidFill>
                  <a:schemeClr val="bg1">
                    <a:lumMod val="65000"/>
                  </a:schemeClr>
                </a:solidFill>
              </a:rPr>
              <a:t>disc </a:t>
            </a:r>
            <a:r>
              <a:rPr lang="en-US" altLang="en-US" sz="1200">
                <a:solidFill>
                  <a:schemeClr val="bg1">
                    <a:lumMod val="65000"/>
                  </a:schemeClr>
                </a:solidFill>
              </a:rPr>
              <a:t>and</a:t>
            </a:r>
            <a:r>
              <a:rPr lang="en-US" altLang="en-US" sz="1200" b="1">
                <a:solidFill>
                  <a:schemeClr val="bg1">
                    <a:lumMod val="65000"/>
                  </a:schemeClr>
                </a:solidFill>
              </a:rPr>
              <a:t> cup</a:t>
            </a:r>
          </a:p>
          <a:p>
            <a:pPr eaLnBrk="1" hangingPunct="1">
              <a:spcBef>
                <a:spcPct val="0"/>
              </a:spcBef>
              <a:buClrTx/>
              <a:buSzTx/>
              <a:buFontTx/>
              <a:buNone/>
            </a:pPr>
            <a:r>
              <a:rPr lang="en-US" altLang="en-US" sz="1200">
                <a:solidFill>
                  <a:schemeClr val="bg1">
                    <a:lumMod val="65000"/>
                  </a:schemeClr>
                </a:solidFill>
              </a:rPr>
              <a:t>2) VF testing may reveal an…</a:t>
            </a:r>
            <a:r>
              <a:rPr lang="en-US" altLang="en-US" sz="1200" b="1">
                <a:solidFill>
                  <a:schemeClr val="bg1">
                    <a:lumMod val="65000"/>
                  </a:schemeClr>
                </a:solidFill>
              </a:rPr>
              <a:t>enlarged blind spot</a:t>
            </a:r>
          </a:p>
        </p:txBody>
      </p:sp>
      <p:sp>
        <p:nvSpPr>
          <p:cNvPr id="66570" name="Text Box 11">
            <a:extLst>
              <a:ext uri="{FF2B5EF4-FFF2-40B4-BE49-F238E27FC236}">
                <a16:creationId xmlns:a16="http://schemas.microsoft.com/office/drawing/2014/main" id="{4B4AC5E2-0CEA-40CC-AFBE-FFAEB38B49C9}"/>
              </a:ext>
            </a:extLst>
          </p:cNvPr>
          <p:cNvSpPr txBox="1">
            <a:spLocks noChangeArrowheads="1"/>
          </p:cNvSpPr>
          <p:nvPr/>
        </p:nvSpPr>
        <p:spPr bwMode="auto">
          <a:xfrm>
            <a:off x="4648200" y="2576513"/>
            <a:ext cx="3522663" cy="862012"/>
          </a:xfrm>
          <a:prstGeom prst="rect">
            <a:avLst/>
          </a:prstGeom>
          <a:solidFill>
            <a:srgbClr val="FFC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solidFill>
                  <a:schemeClr val="bg1">
                    <a:lumMod val="65000"/>
                  </a:schemeClr>
                </a:solidFill>
              </a:rPr>
              <a:t>Myelinated RNFL</a:t>
            </a:r>
          </a:p>
          <a:p>
            <a:pPr eaLnBrk="1" hangingPunct="1">
              <a:spcBef>
                <a:spcPct val="0"/>
              </a:spcBef>
              <a:buClrTx/>
              <a:buSzTx/>
              <a:buFontTx/>
              <a:buNone/>
            </a:pPr>
            <a:r>
              <a:rPr lang="en-US" altLang="en-US" sz="1200">
                <a:solidFill>
                  <a:schemeClr val="bg1">
                    <a:lumMod val="65000"/>
                  </a:schemeClr>
                </a:solidFill>
              </a:rPr>
              <a:t>1) Myelin normally ends at the…</a:t>
            </a:r>
            <a:r>
              <a:rPr lang="en-US" altLang="en-US" sz="1200" b="1">
                <a:solidFill>
                  <a:schemeClr val="bg1">
                    <a:lumMod val="65000"/>
                  </a:schemeClr>
                </a:solidFill>
              </a:rPr>
              <a:t>lamina cribrosa</a:t>
            </a:r>
          </a:p>
          <a:p>
            <a:pPr eaLnBrk="1" hangingPunct="1">
              <a:spcBef>
                <a:spcPct val="0"/>
              </a:spcBef>
              <a:buClrTx/>
              <a:buSzTx/>
              <a:buFontTx/>
              <a:buNone/>
            </a:pPr>
            <a:r>
              <a:rPr lang="en-US" altLang="en-US" sz="1200">
                <a:solidFill>
                  <a:schemeClr val="bg1">
                    <a:lumMod val="65000"/>
                  </a:schemeClr>
                </a:solidFill>
              </a:rPr>
              <a:t>2) Can be…</a:t>
            </a:r>
            <a:r>
              <a:rPr lang="en-US" altLang="en-US" sz="1200" b="1">
                <a:solidFill>
                  <a:schemeClr val="bg1">
                    <a:lumMod val="65000"/>
                  </a:schemeClr>
                </a:solidFill>
              </a:rPr>
              <a:t>patchy</a:t>
            </a:r>
            <a:r>
              <a:rPr lang="en-US" altLang="en-US" sz="1200">
                <a:solidFill>
                  <a:schemeClr val="bg1">
                    <a:lumMod val="65000"/>
                  </a:schemeClr>
                </a:solidFill>
              </a:rPr>
              <a:t> and </a:t>
            </a:r>
            <a:r>
              <a:rPr lang="en-US" altLang="en-US" sz="1200" b="1">
                <a:solidFill>
                  <a:schemeClr val="bg1">
                    <a:lumMod val="65000"/>
                  </a:schemeClr>
                </a:solidFill>
              </a:rPr>
              <a:t>discontinuous</a:t>
            </a:r>
          </a:p>
          <a:p>
            <a:pPr eaLnBrk="1" hangingPunct="1">
              <a:spcBef>
                <a:spcPct val="0"/>
              </a:spcBef>
              <a:buClrTx/>
              <a:buSzTx/>
              <a:buFontTx/>
              <a:buNone/>
            </a:pPr>
            <a:r>
              <a:rPr lang="en-US" altLang="en-US" sz="1200">
                <a:solidFill>
                  <a:schemeClr val="bg1">
                    <a:lumMod val="65000"/>
                  </a:schemeClr>
                </a:solidFill>
              </a:rPr>
              <a:t>3) Corresponding VF has an…</a:t>
            </a:r>
            <a:r>
              <a:rPr lang="en-US" altLang="en-US" sz="1200" b="1">
                <a:solidFill>
                  <a:schemeClr val="bg1">
                    <a:lumMod val="65000"/>
                  </a:schemeClr>
                </a:solidFill>
              </a:rPr>
              <a:t>absolute</a:t>
            </a:r>
            <a:r>
              <a:rPr lang="en-US" altLang="en-US" sz="1200">
                <a:solidFill>
                  <a:schemeClr val="bg1">
                    <a:lumMod val="65000"/>
                  </a:schemeClr>
                </a:solidFill>
              </a:rPr>
              <a:t> scotoma</a:t>
            </a:r>
          </a:p>
        </p:txBody>
      </p:sp>
      <p:sp>
        <p:nvSpPr>
          <p:cNvPr id="66571" name="Text Box 12">
            <a:extLst>
              <a:ext uri="{FF2B5EF4-FFF2-40B4-BE49-F238E27FC236}">
                <a16:creationId xmlns:a16="http://schemas.microsoft.com/office/drawing/2014/main" id="{5643820D-D1F5-4FA8-899B-B1F8D3C78752}"/>
              </a:ext>
            </a:extLst>
          </p:cNvPr>
          <p:cNvSpPr txBox="1">
            <a:spLocks noChangeArrowheads="1"/>
          </p:cNvSpPr>
          <p:nvPr/>
        </p:nvSpPr>
        <p:spPr bwMode="auto">
          <a:xfrm>
            <a:off x="5257800" y="3760788"/>
            <a:ext cx="3424238" cy="1231900"/>
          </a:xfrm>
          <a:prstGeom prst="rect">
            <a:avLst/>
          </a:prstGeom>
          <a:solidFill>
            <a:srgbClr val="CCFF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dirty="0">
                <a:solidFill>
                  <a:schemeClr val="bg1">
                    <a:lumMod val="65000"/>
                  </a:schemeClr>
                </a:solidFill>
              </a:rPr>
              <a:t>Optic Nerve Hypoplasia</a:t>
            </a:r>
          </a:p>
          <a:p>
            <a:pPr eaLnBrk="1" hangingPunct="1">
              <a:spcBef>
                <a:spcPct val="0"/>
              </a:spcBef>
              <a:buClrTx/>
              <a:buSzTx/>
              <a:buFontTx/>
              <a:buNone/>
            </a:pPr>
            <a:r>
              <a:rPr lang="en-US" altLang="en-US" sz="1200" dirty="0">
                <a:solidFill>
                  <a:schemeClr val="bg1">
                    <a:lumMod val="65000"/>
                  </a:schemeClr>
                </a:solidFill>
              </a:rPr>
              <a:t>1) Abnormally low</a:t>
            </a:r>
            <a:r>
              <a:rPr lang="en-US" altLang="en-US" sz="1200" b="1" dirty="0">
                <a:solidFill>
                  <a:schemeClr val="bg1">
                    <a:lumMod val="65000"/>
                  </a:schemeClr>
                </a:solidFill>
              </a:rPr>
              <a:t> </a:t>
            </a:r>
            <a:r>
              <a:rPr lang="en-US" altLang="en-US" sz="1200" dirty="0">
                <a:solidFill>
                  <a:schemeClr val="bg1">
                    <a:lumMod val="65000"/>
                  </a:schemeClr>
                </a:solidFill>
              </a:rPr>
              <a:t>number of…</a:t>
            </a:r>
            <a:r>
              <a:rPr lang="en-US" altLang="en-US" sz="1200" b="1" dirty="0">
                <a:solidFill>
                  <a:schemeClr val="bg1">
                    <a:lumMod val="65000"/>
                  </a:schemeClr>
                </a:solidFill>
              </a:rPr>
              <a:t>axons</a:t>
            </a:r>
          </a:p>
          <a:p>
            <a:pPr eaLnBrk="1" hangingPunct="1">
              <a:spcBef>
                <a:spcPct val="0"/>
              </a:spcBef>
              <a:buClrTx/>
              <a:buSzTx/>
              <a:buFontTx/>
              <a:buNone/>
            </a:pPr>
            <a:r>
              <a:rPr lang="en-US" altLang="en-US" sz="1200" dirty="0">
                <a:solidFill>
                  <a:schemeClr val="bg1">
                    <a:lumMod val="65000"/>
                  </a:schemeClr>
                </a:solidFill>
              </a:rPr>
              <a:t>2) DFE: Small pale disc with…</a:t>
            </a:r>
            <a:r>
              <a:rPr lang="en-US" altLang="en-US" sz="1200" b="1" dirty="0">
                <a:solidFill>
                  <a:schemeClr val="bg1">
                    <a:lumMod val="65000"/>
                  </a:schemeClr>
                </a:solidFill>
              </a:rPr>
              <a:t>double ring </a:t>
            </a:r>
            <a:r>
              <a:rPr lang="en-US" altLang="en-US" sz="1200" dirty="0">
                <a:solidFill>
                  <a:schemeClr val="bg1">
                    <a:lumMod val="65000"/>
                  </a:schemeClr>
                </a:solidFill>
              </a:rPr>
              <a:t>sign</a:t>
            </a:r>
          </a:p>
          <a:p>
            <a:pPr eaLnBrk="1" hangingPunct="1">
              <a:spcBef>
                <a:spcPct val="0"/>
              </a:spcBef>
              <a:buClrTx/>
              <a:buSzTx/>
              <a:buFontTx/>
              <a:buNone/>
            </a:pPr>
            <a:r>
              <a:rPr lang="en-US" altLang="en-US" sz="1200" dirty="0">
                <a:solidFill>
                  <a:schemeClr val="bg1">
                    <a:lumMod val="65000"/>
                  </a:schemeClr>
                </a:solidFill>
              </a:rPr>
              <a:t>3) VA…</a:t>
            </a:r>
            <a:r>
              <a:rPr lang="en-US" altLang="en-US" sz="1200" b="1" dirty="0">
                <a:solidFill>
                  <a:schemeClr val="bg1">
                    <a:lumMod val="65000"/>
                  </a:schemeClr>
                </a:solidFill>
              </a:rPr>
              <a:t>20/15&lt;-&gt;NLP</a:t>
            </a:r>
          </a:p>
          <a:p>
            <a:pPr eaLnBrk="1" hangingPunct="1">
              <a:spcBef>
                <a:spcPct val="0"/>
              </a:spcBef>
              <a:buClrTx/>
              <a:buSzTx/>
              <a:buFontTx/>
              <a:buNone/>
            </a:pPr>
            <a:r>
              <a:rPr lang="en-US" altLang="en-US" sz="1200" dirty="0">
                <a:solidFill>
                  <a:schemeClr val="bg1">
                    <a:lumMod val="65000"/>
                  </a:schemeClr>
                </a:solidFill>
              </a:rPr>
              <a:t>4) VF defects…</a:t>
            </a:r>
            <a:r>
              <a:rPr lang="en-US" altLang="en-US" sz="1200" b="1" dirty="0">
                <a:solidFill>
                  <a:schemeClr val="bg1">
                    <a:lumMod val="65000"/>
                  </a:schemeClr>
                </a:solidFill>
              </a:rPr>
              <a:t>invariably present</a:t>
            </a:r>
          </a:p>
          <a:p>
            <a:pPr eaLnBrk="1" hangingPunct="1">
              <a:spcBef>
                <a:spcPct val="0"/>
              </a:spcBef>
              <a:buClrTx/>
              <a:buSzTx/>
              <a:buFontTx/>
              <a:buNone/>
            </a:pPr>
            <a:r>
              <a:rPr lang="en-US" altLang="en-US" sz="1200" dirty="0">
                <a:solidFill>
                  <a:schemeClr val="bg1">
                    <a:lumMod val="65000"/>
                  </a:schemeClr>
                </a:solidFill>
              </a:rPr>
              <a:t>5) Remember the…</a:t>
            </a:r>
            <a:r>
              <a:rPr lang="en-US" altLang="en-US" sz="1200" b="1" dirty="0">
                <a:solidFill>
                  <a:schemeClr val="bg1">
                    <a:lumMod val="65000"/>
                  </a:schemeClr>
                </a:solidFill>
              </a:rPr>
              <a:t>4 D’s</a:t>
            </a:r>
            <a:r>
              <a:rPr lang="en-US" altLang="en-US" sz="1200" dirty="0">
                <a:solidFill>
                  <a:schemeClr val="bg1">
                    <a:lumMod val="65000"/>
                  </a:schemeClr>
                </a:solidFill>
              </a:rPr>
              <a:t> </a:t>
            </a:r>
          </a:p>
        </p:txBody>
      </p:sp>
      <p:sp>
        <p:nvSpPr>
          <p:cNvPr id="66572" name="Text Box 13">
            <a:extLst>
              <a:ext uri="{FF2B5EF4-FFF2-40B4-BE49-F238E27FC236}">
                <a16:creationId xmlns:a16="http://schemas.microsoft.com/office/drawing/2014/main" id="{E38F67E5-E389-424D-85A2-04701E685FEF}"/>
              </a:ext>
            </a:extLst>
          </p:cNvPr>
          <p:cNvSpPr txBox="1">
            <a:spLocks noChangeArrowheads="1"/>
          </p:cNvSpPr>
          <p:nvPr/>
        </p:nvSpPr>
        <p:spPr bwMode="auto">
          <a:xfrm>
            <a:off x="4800600" y="5257800"/>
            <a:ext cx="4294188" cy="1230313"/>
          </a:xfrm>
          <a:prstGeom prst="rect">
            <a:avLst/>
          </a:prstGeom>
          <a:solidFill>
            <a:srgbClr val="FFCC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dirty="0"/>
              <a:t>Tilted-Disc Syndrome</a:t>
            </a:r>
            <a:r>
              <a:rPr lang="en-US" altLang="en-US" sz="1400" dirty="0">
                <a:solidFill>
                  <a:srgbClr val="0000FF"/>
                </a:solidFill>
              </a:rPr>
              <a:t> </a:t>
            </a:r>
            <a:r>
              <a:rPr lang="en-US" altLang="en-US" sz="1400" dirty="0">
                <a:solidFill>
                  <a:schemeClr val="bg1">
                    <a:lumMod val="65000"/>
                  </a:schemeClr>
                </a:solidFill>
                <a:latin typeface="Segoe Script" panose="030B0504020000000003" pitchFamily="66" charset="0"/>
              </a:rPr>
              <a:t>aka…</a:t>
            </a:r>
            <a:r>
              <a:rPr lang="en-US" altLang="en-US" sz="1400" dirty="0" err="1">
                <a:solidFill>
                  <a:schemeClr val="bg1">
                    <a:lumMod val="65000"/>
                  </a:schemeClr>
                </a:solidFill>
                <a:latin typeface="Segoe Script" panose="030B0504020000000003" pitchFamily="66" charset="0"/>
              </a:rPr>
              <a:t>Fuch’s</a:t>
            </a:r>
            <a:r>
              <a:rPr lang="en-US" altLang="en-US" sz="1400" dirty="0">
                <a:solidFill>
                  <a:schemeClr val="bg1">
                    <a:lumMod val="65000"/>
                  </a:schemeClr>
                </a:solidFill>
                <a:latin typeface="Segoe Script" panose="030B0504020000000003" pitchFamily="66" charset="0"/>
              </a:rPr>
              <a:t> Coloboma</a:t>
            </a:r>
            <a:endParaRPr lang="en-US" altLang="en-US" sz="1400" b="1" dirty="0">
              <a:solidFill>
                <a:schemeClr val="bg1">
                  <a:lumMod val="65000"/>
                </a:schemeClr>
              </a:solidFill>
            </a:endParaRPr>
          </a:p>
          <a:p>
            <a:pPr eaLnBrk="1" hangingPunct="1">
              <a:spcBef>
                <a:spcPct val="0"/>
              </a:spcBef>
              <a:buClrTx/>
              <a:buSzTx/>
              <a:buFontTx/>
              <a:buNone/>
            </a:pPr>
            <a:r>
              <a:rPr lang="en-US" altLang="en-US" sz="1200" dirty="0">
                <a:solidFill>
                  <a:schemeClr val="bg1">
                    <a:lumMod val="65000"/>
                  </a:schemeClr>
                </a:solidFill>
              </a:rPr>
              <a:t>1) Superior pole appears…</a:t>
            </a:r>
            <a:r>
              <a:rPr lang="en-US" altLang="en-US" sz="1200" b="1" dirty="0">
                <a:solidFill>
                  <a:schemeClr val="bg1">
                    <a:lumMod val="65000"/>
                  </a:schemeClr>
                </a:solidFill>
              </a:rPr>
              <a:t>elevated</a:t>
            </a:r>
            <a:r>
              <a:rPr lang="en-US" altLang="en-US" sz="1200" dirty="0">
                <a:solidFill>
                  <a:schemeClr val="bg1">
                    <a:lumMod val="65000"/>
                  </a:schemeClr>
                </a:solidFill>
              </a:rPr>
              <a:t>, inferior…</a:t>
            </a:r>
            <a:r>
              <a:rPr lang="en-US" altLang="en-US" sz="1200" b="1" dirty="0">
                <a:solidFill>
                  <a:schemeClr val="bg1">
                    <a:lumMod val="65000"/>
                  </a:schemeClr>
                </a:solidFill>
              </a:rPr>
              <a:t>recessed</a:t>
            </a:r>
          </a:p>
          <a:p>
            <a:pPr eaLnBrk="1" hangingPunct="1">
              <a:spcBef>
                <a:spcPct val="0"/>
              </a:spcBef>
              <a:buClrTx/>
              <a:buSzTx/>
              <a:buFontTx/>
              <a:buNone/>
            </a:pPr>
            <a:r>
              <a:rPr lang="en-US" altLang="en-US" sz="1200" dirty="0">
                <a:solidFill>
                  <a:schemeClr val="bg1">
                    <a:lumMod val="65000"/>
                  </a:schemeClr>
                </a:solidFill>
              </a:rPr>
              <a:t>2) Associated with…</a:t>
            </a:r>
            <a:r>
              <a:rPr lang="en-US" altLang="en-US" sz="1200" b="1" dirty="0">
                <a:solidFill>
                  <a:schemeClr val="bg1">
                    <a:lumMod val="65000"/>
                  </a:schemeClr>
                </a:solidFill>
              </a:rPr>
              <a:t>situs inversus</a:t>
            </a:r>
            <a:r>
              <a:rPr lang="en-US" altLang="en-US" sz="1200" dirty="0">
                <a:solidFill>
                  <a:schemeClr val="bg1">
                    <a:lumMod val="65000"/>
                  </a:schemeClr>
                </a:solidFill>
              </a:rPr>
              <a:t> of retinal vessels</a:t>
            </a:r>
          </a:p>
          <a:p>
            <a:pPr eaLnBrk="1" hangingPunct="1">
              <a:spcBef>
                <a:spcPct val="0"/>
              </a:spcBef>
              <a:buClrTx/>
              <a:buSzTx/>
              <a:buFontTx/>
              <a:buNone/>
            </a:pPr>
            <a:r>
              <a:rPr lang="en-US" altLang="en-US" sz="1200" dirty="0">
                <a:solidFill>
                  <a:schemeClr val="bg1">
                    <a:lumMod val="65000"/>
                  </a:schemeClr>
                </a:solidFill>
              </a:rPr>
              <a:t>3) Fundus abnormality produces…</a:t>
            </a:r>
            <a:r>
              <a:rPr lang="en-US" altLang="en-US" sz="1200" b="1" dirty="0">
                <a:solidFill>
                  <a:schemeClr val="bg1">
                    <a:lumMod val="65000"/>
                  </a:schemeClr>
                </a:solidFill>
              </a:rPr>
              <a:t>myopic astigmatism</a:t>
            </a:r>
          </a:p>
          <a:p>
            <a:pPr eaLnBrk="1" hangingPunct="1">
              <a:spcBef>
                <a:spcPct val="0"/>
              </a:spcBef>
              <a:buClrTx/>
              <a:buSzTx/>
              <a:buFontTx/>
              <a:buNone/>
            </a:pPr>
            <a:r>
              <a:rPr lang="en-US" altLang="en-US" sz="1200" dirty="0">
                <a:solidFill>
                  <a:schemeClr val="bg1">
                    <a:lumMod val="65000"/>
                  </a:schemeClr>
                </a:solidFill>
              </a:rPr>
              <a:t>4) VF testing reveals…</a:t>
            </a:r>
            <a:r>
              <a:rPr lang="en-US" altLang="en-US" sz="1200" b="1" dirty="0">
                <a:solidFill>
                  <a:srgbClr val="0000FF"/>
                </a:solidFill>
              </a:rPr>
              <a:t>bitemporal loss</a:t>
            </a:r>
            <a:r>
              <a:rPr lang="en-US" altLang="en-US" sz="1200" dirty="0">
                <a:solidFill>
                  <a:srgbClr val="0000FF"/>
                </a:solidFill>
              </a:rPr>
              <a:t> </a:t>
            </a:r>
            <a:r>
              <a:rPr lang="en-US" altLang="en-US" sz="1200" dirty="0">
                <a:solidFill>
                  <a:schemeClr val="bg1">
                    <a:lumMod val="65000"/>
                  </a:schemeClr>
                </a:solidFill>
              </a:rPr>
              <a:t>that doesn’t</a:t>
            </a:r>
          </a:p>
          <a:p>
            <a:pPr eaLnBrk="1" hangingPunct="1">
              <a:spcBef>
                <a:spcPct val="0"/>
              </a:spcBef>
              <a:buClrTx/>
              <a:buSzTx/>
              <a:buFontTx/>
              <a:buNone/>
            </a:pPr>
            <a:r>
              <a:rPr lang="en-US" altLang="en-US" sz="1200" dirty="0">
                <a:solidFill>
                  <a:schemeClr val="bg1">
                    <a:lumMod val="65000"/>
                  </a:schemeClr>
                </a:solidFill>
              </a:rPr>
              <a:t>   respect the vertical, and may resolve with…</a:t>
            </a:r>
            <a:r>
              <a:rPr lang="en-US" altLang="en-US" sz="1200" b="1" dirty="0">
                <a:solidFill>
                  <a:schemeClr val="bg1">
                    <a:lumMod val="65000"/>
                  </a:schemeClr>
                </a:solidFill>
              </a:rPr>
              <a:t>refraction</a:t>
            </a:r>
          </a:p>
        </p:txBody>
      </p:sp>
      <p:sp>
        <p:nvSpPr>
          <p:cNvPr id="66573" name="Rectangle 14">
            <a:extLst>
              <a:ext uri="{FF2B5EF4-FFF2-40B4-BE49-F238E27FC236}">
                <a16:creationId xmlns:a16="http://schemas.microsoft.com/office/drawing/2014/main" id="{F285696A-57E2-45EC-8B53-8FFFA3A04321}"/>
              </a:ext>
            </a:extLst>
          </p:cNvPr>
          <p:cNvSpPr>
            <a:spLocks noChangeArrowheads="1"/>
          </p:cNvSpPr>
          <p:nvPr/>
        </p:nvSpPr>
        <p:spPr bwMode="auto">
          <a:xfrm>
            <a:off x="457200" y="122238"/>
            <a:ext cx="7543800" cy="8683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b"/>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ct val="85000"/>
              </a:lnSpc>
              <a:spcBef>
                <a:spcPct val="0"/>
              </a:spcBef>
              <a:buClrTx/>
              <a:buSzTx/>
              <a:buFontTx/>
              <a:buNone/>
            </a:pPr>
            <a:r>
              <a:rPr lang="en-US" altLang="en-US" sz="3200" b="1" dirty="0">
                <a:solidFill>
                  <a:schemeClr val="tx2"/>
                </a:solidFill>
              </a:rPr>
              <a:t>Developmental Abnormalities of the Optic Nerve Head</a:t>
            </a:r>
            <a:endParaRPr lang="en-US" altLang="en-US" sz="3200" dirty="0">
              <a:solidFill>
                <a:schemeClr val="tx2"/>
              </a:solidFill>
            </a:endParaRPr>
          </a:p>
        </p:txBody>
      </p:sp>
      <p:sp>
        <p:nvSpPr>
          <p:cNvPr id="66574" name="Slide Number Placeholder 1">
            <a:extLst>
              <a:ext uri="{FF2B5EF4-FFF2-40B4-BE49-F238E27FC236}">
                <a16:creationId xmlns:a16="http://schemas.microsoft.com/office/drawing/2014/main" id="{04C402A9-8FE1-41F8-B8FD-C8B6D877C3F0}"/>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286D2FA3-C121-4BBB-98D0-45A7FDA1C4EF}" type="slidenum">
              <a:rPr lang="en-US" altLang="en-US" sz="1000"/>
              <a:pPr>
                <a:spcBef>
                  <a:spcPct val="0"/>
                </a:spcBef>
                <a:buClrTx/>
                <a:buSzTx/>
                <a:buFontTx/>
                <a:buNone/>
              </a:pPr>
              <a:t>221</a:t>
            </a:fld>
            <a:endParaRPr lang="en-US" altLang="en-US" sz="1000"/>
          </a:p>
        </p:txBody>
      </p:sp>
      <p:sp>
        <p:nvSpPr>
          <p:cNvPr id="66575" name="Line 12">
            <a:extLst>
              <a:ext uri="{FF2B5EF4-FFF2-40B4-BE49-F238E27FC236}">
                <a16:creationId xmlns:a16="http://schemas.microsoft.com/office/drawing/2014/main" id="{80B50ABA-1EEE-43E4-8CAC-FE3345262FA7}"/>
              </a:ext>
            </a:extLst>
          </p:cNvPr>
          <p:cNvSpPr>
            <a:spLocks noChangeShapeType="1"/>
          </p:cNvSpPr>
          <p:nvPr/>
        </p:nvSpPr>
        <p:spPr bwMode="auto">
          <a:xfrm>
            <a:off x="3124200" y="2057400"/>
            <a:ext cx="381000" cy="22098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 name="Text Box 15">
            <a:extLst>
              <a:ext uri="{FF2B5EF4-FFF2-40B4-BE49-F238E27FC236}">
                <a16:creationId xmlns:a16="http://schemas.microsoft.com/office/drawing/2014/main" id="{229C639C-6FEB-4DCF-B333-426C11A1B7EE}"/>
              </a:ext>
            </a:extLst>
          </p:cNvPr>
          <p:cNvSpPr txBox="1">
            <a:spLocks noChangeArrowheads="1"/>
          </p:cNvSpPr>
          <p:nvPr/>
        </p:nvSpPr>
        <p:spPr bwMode="auto">
          <a:xfrm>
            <a:off x="793750" y="3886200"/>
            <a:ext cx="8085207" cy="2031325"/>
          </a:xfrm>
          <a:prstGeom prst="rect">
            <a:avLst/>
          </a:prstGeom>
          <a:solidFill>
            <a:srgbClr val="0070C0"/>
          </a:solidFill>
          <a:ln w="9525">
            <a:noFill/>
            <a:miter lim="800000"/>
            <a:headEnd/>
            <a:tailEnd/>
          </a:ln>
          <a:effec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i="1" dirty="0">
                <a:solidFill>
                  <a:schemeClr val="tx1">
                    <a:lumMod val="65000"/>
                    <a:lumOff val="35000"/>
                  </a:schemeClr>
                </a:solidFill>
              </a:rPr>
              <a:t>How on earth does tilting of the discs lead to a superior bitemporal VF defect?</a:t>
            </a:r>
          </a:p>
          <a:p>
            <a:pPr eaLnBrk="1" hangingPunct="1">
              <a:spcBef>
                <a:spcPct val="0"/>
              </a:spcBef>
              <a:buClrTx/>
              <a:buSzTx/>
              <a:buFontTx/>
              <a:buNone/>
            </a:pPr>
            <a:r>
              <a:rPr lang="en-US" altLang="en-US" sz="1400" dirty="0">
                <a:solidFill>
                  <a:schemeClr val="tx1">
                    <a:lumMod val="65000"/>
                    <a:lumOff val="35000"/>
                  </a:schemeClr>
                </a:solidFill>
              </a:rPr>
              <a:t>It’s actually pretty simple. </a:t>
            </a:r>
          </a:p>
          <a:p>
            <a:pPr eaLnBrk="1" hangingPunct="1">
              <a:spcBef>
                <a:spcPct val="0"/>
              </a:spcBef>
              <a:buClrTx/>
              <a:buSzTx/>
              <a:buFontTx/>
              <a:buNone/>
            </a:pPr>
            <a:r>
              <a:rPr lang="en-US" altLang="en-US" sz="1400" dirty="0">
                <a:solidFill>
                  <a:schemeClr val="tx1">
                    <a:lumMod val="65000"/>
                    <a:lumOff val="35000"/>
                  </a:schemeClr>
                </a:solidFill>
              </a:rPr>
              <a:t>The recession of the inferonasal ONH is quite dramatic—almost staphyloma-</a:t>
            </a:r>
            <a:r>
              <a:rPr lang="en-US" altLang="en-US" sz="1400" dirty="0" err="1">
                <a:solidFill>
                  <a:schemeClr val="tx1">
                    <a:lumMod val="65000"/>
                    <a:lumOff val="35000"/>
                  </a:schemeClr>
                </a:solidFill>
              </a:rPr>
              <a:t>ish</a:t>
            </a:r>
            <a:r>
              <a:rPr lang="en-US" altLang="en-US" sz="1400" dirty="0">
                <a:solidFill>
                  <a:schemeClr val="tx1">
                    <a:lumMod val="65000"/>
                    <a:lumOff val="35000"/>
                  </a:schemeClr>
                </a:solidFill>
              </a:rPr>
              <a:t>. Because of this,  the ‘axial length’ (AL) of the inferonasal peripapillary retina is longer than that of other retinal regions.  The excess AL of this portion of the retina renders it more myopic than the rest, and thus the refractive correction used during the performance of the VF test—derived from the foveal refraction, with its unaffected AL—is not myopic enough for the inferonasal retina. The subsequent uncorrected myopia of the inferonasal retina produces a refractive scotoma which localizes in the </a:t>
            </a:r>
            <a:r>
              <a:rPr lang="en-US" altLang="en-US" sz="1400" i="1" dirty="0">
                <a:solidFill>
                  <a:schemeClr val="tx1">
                    <a:lumMod val="65000"/>
                    <a:lumOff val="35000"/>
                  </a:schemeClr>
                </a:solidFill>
              </a:rPr>
              <a:t>superotemporal</a:t>
            </a:r>
            <a:r>
              <a:rPr lang="en-US" altLang="en-US" sz="1400" dirty="0">
                <a:solidFill>
                  <a:schemeClr val="tx1">
                    <a:lumMod val="65000"/>
                    <a:lumOff val="35000"/>
                  </a:schemeClr>
                </a:solidFill>
              </a:rPr>
              <a:t> VF. And because Fuchs coloboma is almost always a bilateral condition, the VF loss is too. </a:t>
            </a:r>
          </a:p>
        </p:txBody>
      </p:sp>
      <p:sp>
        <p:nvSpPr>
          <p:cNvPr id="2" name="Frame 1">
            <a:extLst>
              <a:ext uri="{FF2B5EF4-FFF2-40B4-BE49-F238E27FC236}">
                <a16:creationId xmlns:a16="http://schemas.microsoft.com/office/drawing/2014/main" id="{67393181-30EE-30D1-F6F1-44E1DE0E7D43}"/>
              </a:ext>
            </a:extLst>
          </p:cNvPr>
          <p:cNvSpPr/>
          <p:nvPr/>
        </p:nvSpPr>
        <p:spPr>
          <a:xfrm>
            <a:off x="6241775" y="5923723"/>
            <a:ext cx="1530625" cy="497716"/>
          </a:xfrm>
          <a:prstGeom prst="frame">
            <a:avLst>
              <a:gd name="adj1" fmla="val 17198"/>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3" name="TextBox 2">
            <a:extLst>
              <a:ext uri="{FF2B5EF4-FFF2-40B4-BE49-F238E27FC236}">
                <a16:creationId xmlns:a16="http://schemas.microsoft.com/office/drawing/2014/main" id="{08E0ED14-FE8D-D46C-3D4E-6DC82AA6A74E}"/>
              </a:ext>
            </a:extLst>
          </p:cNvPr>
          <p:cNvSpPr txBox="1"/>
          <p:nvPr/>
        </p:nvSpPr>
        <p:spPr>
          <a:xfrm>
            <a:off x="1186967" y="2740752"/>
            <a:ext cx="6983896" cy="2677656"/>
          </a:xfrm>
          <a:prstGeom prst="rect">
            <a:avLst/>
          </a:prstGeom>
          <a:solidFill>
            <a:schemeClr val="accent5">
              <a:lumMod val="75000"/>
            </a:schemeClr>
          </a:solidFill>
        </p:spPr>
        <p:txBody>
          <a:bodyPr wrap="square" rtlCol="0">
            <a:spAutoFit/>
          </a:bodyPr>
          <a:lstStyle/>
          <a:p>
            <a:r>
              <a:rPr lang="en-US" sz="1400" i="1" dirty="0"/>
              <a:t>When you hear ‘superior bitemporal VF defect’ two words come to mind, and they </a:t>
            </a:r>
            <a:r>
              <a:rPr lang="en-US" sz="1400" b="1" i="1" dirty="0" err="1"/>
              <a:t>ain’t</a:t>
            </a:r>
            <a:r>
              <a:rPr lang="en-US" sz="1400" i="1" dirty="0"/>
              <a:t> Fuchs coloboma—they are  </a:t>
            </a:r>
            <a:r>
              <a:rPr lang="en-US" sz="1400" b="1" i="1" dirty="0"/>
              <a:t>pituitary tumor </a:t>
            </a:r>
            <a:r>
              <a:rPr lang="en-US" sz="1400" i="1" dirty="0"/>
              <a:t>.  </a:t>
            </a:r>
            <a:r>
              <a:rPr lang="en-US" sz="1400" i="1" dirty="0">
                <a:solidFill>
                  <a:schemeClr val="accent5">
                    <a:lumMod val="75000"/>
                  </a:schemeClr>
                </a:solidFill>
              </a:rPr>
              <a:t>How can you tell whether a bitemporal VF cut results from a pituitary tumor as opposed to Fuchs coloboma?</a:t>
            </a:r>
          </a:p>
          <a:p>
            <a:r>
              <a:rPr lang="en-US" sz="1400" dirty="0">
                <a:solidFill>
                  <a:schemeClr val="accent5">
                    <a:lumMod val="75000"/>
                  </a:schemeClr>
                </a:solidFill>
              </a:rPr>
              <a:t>For starters, by examining the pt. The ONHs in a Fuchs coloboma </a:t>
            </a:r>
            <a:r>
              <a:rPr lang="en-US" sz="1400" dirty="0" err="1">
                <a:solidFill>
                  <a:schemeClr val="accent5">
                    <a:lumMod val="75000"/>
                  </a:schemeClr>
                </a:solidFill>
              </a:rPr>
              <a:t>pt</a:t>
            </a:r>
            <a:r>
              <a:rPr lang="en-US" sz="1400" dirty="0">
                <a:solidFill>
                  <a:schemeClr val="accent5">
                    <a:lumMod val="75000"/>
                  </a:schemeClr>
                </a:solidFill>
              </a:rPr>
              <a:t> will be highly tilted and manifest situs inversus, whereas the ONHs of a pituitary-tumor </a:t>
            </a:r>
            <a:r>
              <a:rPr lang="en-US" sz="1400" dirty="0" err="1">
                <a:solidFill>
                  <a:schemeClr val="accent5">
                    <a:lumMod val="75000"/>
                  </a:schemeClr>
                </a:solidFill>
              </a:rPr>
              <a:t>pt</a:t>
            </a:r>
            <a:r>
              <a:rPr lang="en-US" sz="1400" dirty="0">
                <a:solidFill>
                  <a:schemeClr val="accent5">
                    <a:lumMod val="75000"/>
                  </a:schemeClr>
                </a:solidFill>
              </a:rPr>
              <a:t> will be unremarkable or edematous.</a:t>
            </a:r>
          </a:p>
          <a:p>
            <a:endParaRPr lang="en-US" sz="1400" dirty="0">
              <a:solidFill>
                <a:schemeClr val="accent5">
                  <a:lumMod val="75000"/>
                </a:schemeClr>
              </a:solidFill>
            </a:endParaRPr>
          </a:p>
          <a:p>
            <a:r>
              <a:rPr lang="en-US" sz="1400" i="1" dirty="0">
                <a:solidFill>
                  <a:schemeClr val="accent5">
                    <a:lumMod val="75000"/>
                  </a:schemeClr>
                </a:solidFill>
              </a:rPr>
              <a:t>OK, fair. But is there a way to tell from the VF itself?</a:t>
            </a:r>
          </a:p>
          <a:p>
            <a:r>
              <a:rPr lang="en-US" sz="1400" dirty="0">
                <a:solidFill>
                  <a:schemeClr val="accent5">
                    <a:lumMod val="75000"/>
                  </a:schemeClr>
                </a:solidFill>
              </a:rPr>
              <a:t>Indeed there is—a bitemporal VF defect 2ndry to a pituitary tumor will always respect the   vertical  midline, whereas one 2ndry to Fuchs coloboma will not. Put another way: A pituitary tumor, but not a Fuchs coloboma, is expected to produce bitemporal </a:t>
            </a:r>
            <a:r>
              <a:rPr lang="en-US" sz="1400" b="1" dirty="0" err="1">
                <a:solidFill>
                  <a:schemeClr val="accent5">
                    <a:lumMod val="75000"/>
                  </a:schemeClr>
                </a:solidFill>
              </a:rPr>
              <a:t>hemianopic</a:t>
            </a:r>
            <a:r>
              <a:rPr lang="en-US" sz="1400" dirty="0">
                <a:solidFill>
                  <a:schemeClr val="accent5">
                    <a:lumMod val="75000"/>
                  </a:schemeClr>
                </a:solidFill>
              </a:rPr>
              <a:t> VF loss. </a:t>
            </a:r>
          </a:p>
        </p:txBody>
      </p:sp>
      <p:sp>
        <p:nvSpPr>
          <p:cNvPr id="6" name="Rectangle 5">
            <a:extLst>
              <a:ext uri="{FF2B5EF4-FFF2-40B4-BE49-F238E27FC236}">
                <a16:creationId xmlns:a16="http://schemas.microsoft.com/office/drawing/2014/main" id="{DBC2D12E-6F66-4276-E342-78AEA2AE6363}"/>
              </a:ext>
            </a:extLst>
          </p:cNvPr>
          <p:cNvSpPr/>
          <p:nvPr/>
        </p:nvSpPr>
        <p:spPr>
          <a:xfrm>
            <a:off x="3468620" y="3019585"/>
            <a:ext cx="1308689" cy="192504"/>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155391948"/>
      </p:ext>
    </p:extLst>
  </p:cSld>
  <p:clrMapOvr>
    <a:masterClrMapping/>
  </p:clrMapOvr>
</p:sld>
</file>

<file path=ppt/slides/slide2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562" name="Text Box 10">
            <a:extLst>
              <a:ext uri="{FF2B5EF4-FFF2-40B4-BE49-F238E27FC236}">
                <a16:creationId xmlns:a16="http://schemas.microsoft.com/office/drawing/2014/main" id="{E9896276-04B5-49A0-96C5-5033D1D64400}"/>
              </a:ext>
            </a:extLst>
          </p:cNvPr>
          <p:cNvSpPr txBox="1">
            <a:spLocks noChangeArrowheads="1"/>
          </p:cNvSpPr>
          <p:nvPr/>
        </p:nvSpPr>
        <p:spPr bwMode="auto">
          <a:xfrm>
            <a:off x="1371600" y="4267200"/>
            <a:ext cx="3057525" cy="2154238"/>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Morning-Glory Disc</a:t>
            </a:r>
          </a:p>
          <a:p>
            <a:pPr eaLnBrk="1" hangingPunct="1">
              <a:spcBef>
                <a:spcPct val="0"/>
              </a:spcBef>
              <a:buClrTx/>
              <a:buSzTx/>
              <a:buFontTx/>
              <a:buNone/>
            </a:pPr>
            <a:r>
              <a:rPr lang="en-US" altLang="en-US" sz="1200"/>
              <a:t>--DFE reveals:</a:t>
            </a:r>
          </a:p>
          <a:p>
            <a:pPr eaLnBrk="1" hangingPunct="1">
              <a:spcBef>
                <a:spcPct val="0"/>
              </a:spcBef>
              <a:buClrTx/>
              <a:buSzTx/>
              <a:buFontTx/>
              <a:buNone/>
            </a:pPr>
            <a:r>
              <a:rPr lang="en-US" altLang="en-US" sz="1200"/>
              <a:t>  1) A funnel-shaped…</a:t>
            </a:r>
            <a:r>
              <a:rPr lang="en-US" altLang="en-US" sz="1200" b="1">
                <a:solidFill>
                  <a:srgbClr val="0000FF"/>
                </a:solidFill>
              </a:rPr>
              <a:t>excavation</a:t>
            </a:r>
            <a:endParaRPr lang="en-US" altLang="en-US" sz="1200"/>
          </a:p>
          <a:p>
            <a:pPr eaLnBrk="1" hangingPunct="1">
              <a:spcBef>
                <a:spcPct val="0"/>
              </a:spcBef>
              <a:buClrTx/>
              <a:buSzTx/>
              <a:buFontTx/>
              <a:buNone/>
            </a:pPr>
            <a:r>
              <a:rPr lang="en-US" altLang="en-US" sz="1200"/>
              <a:t>  2) Number of vessels crossing the rim</a:t>
            </a:r>
          </a:p>
          <a:p>
            <a:pPr eaLnBrk="1" hangingPunct="1">
              <a:spcBef>
                <a:spcPct val="0"/>
              </a:spcBef>
              <a:buClrTx/>
              <a:buSzTx/>
              <a:buFontTx/>
              <a:buNone/>
            </a:pPr>
            <a:r>
              <a:rPr lang="en-US" altLang="en-US" sz="1200"/>
              <a:t>    seems abnormally…</a:t>
            </a:r>
            <a:r>
              <a:rPr lang="en-US" altLang="en-US" sz="1200" b="1">
                <a:solidFill>
                  <a:srgbClr val="0000FF"/>
                </a:solidFill>
              </a:rPr>
              <a:t>high</a:t>
            </a:r>
            <a:r>
              <a:rPr lang="en-US" altLang="en-US" sz="1200"/>
              <a:t> </a:t>
            </a:r>
            <a:endParaRPr lang="en-US" altLang="en-US" sz="1200" b="1">
              <a:solidFill>
                <a:srgbClr val="0000FF"/>
              </a:solidFill>
            </a:endParaRPr>
          </a:p>
          <a:p>
            <a:pPr eaLnBrk="1" hangingPunct="1">
              <a:spcBef>
                <a:spcPct val="0"/>
              </a:spcBef>
              <a:buClrTx/>
              <a:buSzTx/>
              <a:buFontTx/>
              <a:buNone/>
            </a:pPr>
            <a:r>
              <a:rPr lang="en-US" altLang="en-US" sz="1200"/>
              <a:t>--Tissue is…</a:t>
            </a:r>
            <a:r>
              <a:rPr lang="en-US" altLang="en-US" sz="1200" b="1">
                <a:solidFill>
                  <a:srgbClr val="0000FF"/>
                </a:solidFill>
              </a:rPr>
              <a:t>contractile</a:t>
            </a:r>
            <a:r>
              <a:rPr lang="en-US" altLang="en-US" sz="1200"/>
              <a:t>, so cup seems</a:t>
            </a:r>
          </a:p>
          <a:p>
            <a:pPr eaLnBrk="1" hangingPunct="1">
              <a:spcBef>
                <a:spcPct val="0"/>
              </a:spcBef>
              <a:buClrTx/>
              <a:buSzTx/>
              <a:buFontTx/>
              <a:buNone/>
            </a:pPr>
            <a:r>
              <a:rPr lang="en-US" altLang="en-US" sz="1200"/>
              <a:t>  to…</a:t>
            </a:r>
            <a:r>
              <a:rPr lang="en-US" altLang="en-US" sz="1200" b="1">
                <a:solidFill>
                  <a:srgbClr val="0000FF"/>
                </a:solidFill>
              </a:rPr>
              <a:t>open </a:t>
            </a:r>
            <a:r>
              <a:rPr lang="en-US" altLang="en-US" sz="1200">
                <a:solidFill>
                  <a:srgbClr val="0000FF"/>
                </a:solidFill>
              </a:rPr>
              <a:t>and</a:t>
            </a:r>
            <a:r>
              <a:rPr lang="en-US" altLang="en-US" sz="1200" b="1">
                <a:solidFill>
                  <a:srgbClr val="0000FF"/>
                </a:solidFill>
              </a:rPr>
              <a:t> close</a:t>
            </a:r>
            <a:r>
              <a:rPr lang="en-US" altLang="en-US" sz="1200"/>
              <a:t> (like its namesake,  </a:t>
            </a:r>
          </a:p>
          <a:p>
            <a:pPr eaLnBrk="1" hangingPunct="1">
              <a:spcBef>
                <a:spcPct val="0"/>
              </a:spcBef>
              <a:buClrTx/>
              <a:buSzTx/>
              <a:buFontTx/>
              <a:buNone/>
            </a:pPr>
            <a:r>
              <a:rPr lang="en-US" altLang="en-US" sz="1200"/>
              <a:t>  the morning-glory flower)</a:t>
            </a:r>
          </a:p>
          <a:p>
            <a:pPr eaLnBrk="1" hangingPunct="1">
              <a:spcBef>
                <a:spcPct val="0"/>
              </a:spcBef>
              <a:buClrTx/>
              <a:buSzTx/>
              <a:buFontTx/>
              <a:buNone/>
            </a:pPr>
            <a:r>
              <a:rPr lang="en-US" altLang="en-US" sz="1200"/>
              <a:t>--VA usually…</a:t>
            </a:r>
            <a:r>
              <a:rPr lang="en-US" altLang="en-US" sz="1200" b="1">
                <a:solidFill>
                  <a:srgbClr val="0000FF"/>
                </a:solidFill>
              </a:rPr>
              <a:t>20/200</a:t>
            </a:r>
            <a:r>
              <a:rPr lang="en-US" altLang="en-US" sz="1200"/>
              <a:t>, but can be…</a:t>
            </a:r>
          </a:p>
          <a:p>
            <a:pPr eaLnBrk="1" hangingPunct="1">
              <a:spcBef>
                <a:spcPct val="0"/>
              </a:spcBef>
              <a:buClrTx/>
              <a:buSzTx/>
              <a:buFontTx/>
              <a:buNone/>
            </a:pPr>
            <a:r>
              <a:rPr lang="en-US" altLang="en-US" sz="1200"/>
              <a:t>   </a:t>
            </a:r>
            <a:r>
              <a:rPr lang="en-US" altLang="en-US" sz="1200" b="1">
                <a:solidFill>
                  <a:srgbClr val="0000FF"/>
                </a:solidFill>
              </a:rPr>
              <a:t>20/20&lt;-&gt;NLP</a:t>
            </a:r>
          </a:p>
          <a:p>
            <a:pPr eaLnBrk="1" hangingPunct="1">
              <a:spcBef>
                <a:spcPct val="0"/>
              </a:spcBef>
              <a:buClrTx/>
              <a:buSzTx/>
              <a:buFontTx/>
              <a:buNone/>
            </a:pPr>
            <a:r>
              <a:rPr lang="en-US" altLang="en-US" sz="1200"/>
              <a:t>--1/3 develop…</a:t>
            </a:r>
            <a:r>
              <a:rPr lang="en-US" altLang="en-US" sz="1200" b="1">
                <a:solidFill>
                  <a:srgbClr val="CCECFF"/>
                </a:solidFill>
              </a:rPr>
              <a:t>serous</a:t>
            </a:r>
            <a:r>
              <a:rPr lang="en-US" altLang="en-US" sz="1200" b="1">
                <a:solidFill>
                  <a:srgbClr val="0000FF"/>
                </a:solidFill>
              </a:rPr>
              <a:t> </a:t>
            </a:r>
            <a:r>
              <a:rPr lang="en-US" altLang="en-US" sz="1200" b="1">
                <a:solidFill>
                  <a:srgbClr val="CCECFF"/>
                </a:solidFill>
              </a:rPr>
              <a:t>RD</a:t>
            </a:r>
          </a:p>
        </p:txBody>
      </p:sp>
      <p:sp>
        <p:nvSpPr>
          <p:cNvPr id="66563" name="Text Box 3">
            <a:extLst>
              <a:ext uri="{FF2B5EF4-FFF2-40B4-BE49-F238E27FC236}">
                <a16:creationId xmlns:a16="http://schemas.microsoft.com/office/drawing/2014/main" id="{E46B3D38-CB0F-4BFC-AE9E-17B8EAC7193B}"/>
              </a:ext>
            </a:extLst>
          </p:cNvPr>
          <p:cNvSpPr txBox="1">
            <a:spLocks noChangeArrowheads="1"/>
          </p:cNvSpPr>
          <p:nvPr/>
        </p:nvSpPr>
        <p:spPr bwMode="auto">
          <a:xfrm>
            <a:off x="793750" y="3505200"/>
            <a:ext cx="2274982" cy="677108"/>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solidFill>
                  <a:schemeClr val="bg1">
                    <a:lumMod val="65000"/>
                  </a:schemeClr>
                </a:solidFill>
              </a:rPr>
              <a:t>Optic Pit/Hole</a:t>
            </a:r>
          </a:p>
          <a:p>
            <a:pPr eaLnBrk="1" hangingPunct="1">
              <a:spcBef>
                <a:spcPct val="0"/>
              </a:spcBef>
              <a:buClrTx/>
              <a:buSzTx/>
              <a:buFontTx/>
              <a:buNone/>
            </a:pPr>
            <a:r>
              <a:rPr lang="en-US" altLang="en-US" sz="1200">
                <a:solidFill>
                  <a:schemeClr val="bg1">
                    <a:lumMod val="65000"/>
                  </a:schemeClr>
                </a:solidFill>
              </a:rPr>
              <a:t>--Associated with…</a:t>
            </a:r>
            <a:r>
              <a:rPr lang="en-US" altLang="en-US" sz="1200" b="1">
                <a:solidFill>
                  <a:schemeClr val="bg1">
                    <a:lumMod val="65000"/>
                  </a:schemeClr>
                </a:solidFill>
              </a:rPr>
              <a:t>serous RD</a:t>
            </a:r>
          </a:p>
          <a:p>
            <a:pPr eaLnBrk="1" hangingPunct="1">
              <a:spcBef>
                <a:spcPct val="0"/>
              </a:spcBef>
              <a:buClrTx/>
              <a:buSzTx/>
              <a:buFontTx/>
              <a:buNone/>
            </a:pPr>
            <a:r>
              <a:rPr lang="en-US" altLang="en-US" sz="1200" b="1">
                <a:solidFill>
                  <a:schemeClr val="bg1">
                    <a:lumMod val="65000"/>
                  </a:schemeClr>
                </a:solidFill>
              </a:rPr>
              <a:t>  in adulthood</a:t>
            </a:r>
          </a:p>
        </p:txBody>
      </p:sp>
      <p:sp>
        <p:nvSpPr>
          <p:cNvPr id="66564" name="Line 4">
            <a:extLst>
              <a:ext uri="{FF2B5EF4-FFF2-40B4-BE49-F238E27FC236}">
                <a16:creationId xmlns:a16="http://schemas.microsoft.com/office/drawing/2014/main" id="{C3019ED5-AD6C-4034-939E-D3CAC8A88421}"/>
              </a:ext>
            </a:extLst>
          </p:cNvPr>
          <p:cNvSpPr>
            <a:spLocks noChangeShapeType="1"/>
          </p:cNvSpPr>
          <p:nvPr/>
        </p:nvSpPr>
        <p:spPr bwMode="auto">
          <a:xfrm flipH="1">
            <a:off x="1600200" y="2057400"/>
            <a:ext cx="1524000" cy="3810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6565" name="Text Box 6">
            <a:extLst>
              <a:ext uri="{FF2B5EF4-FFF2-40B4-BE49-F238E27FC236}">
                <a16:creationId xmlns:a16="http://schemas.microsoft.com/office/drawing/2014/main" id="{00DCDEE2-B453-494E-8E99-8502D9045C22}"/>
              </a:ext>
            </a:extLst>
          </p:cNvPr>
          <p:cNvSpPr txBox="1">
            <a:spLocks noChangeArrowheads="1"/>
          </p:cNvSpPr>
          <p:nvPr/>
        </p:nvSpPr>
        <p:spPr bwMode="auto">
          <a:xfrm>
            <a:off x="1340808" y="1524000"/>
            <a:ext cx="3544560" cy="4585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1400" i="1">
                <a:solidFill>
                  <a:schemeClr val="bg1">
                    <a:lumMod val="75000"/>
                  </a:schemeClr>
                </a:solidFill>
              </a:rPr>
              <a:t>These three are all secondary to abnormal</a:t>
            </a:r>
          </a:p>
          <a:p>
            <a:pPr algn="ctr" eaLnBrk="1" hangingPunct="1">
              <a:lnSpc>
                <a:spcPct val="85000"/>
              </a:lnSpc>
              <a:spcBef>
                <a:spcPct val="0"/>
              </a:spcBef>
              <a:buClrTx/>
              <a:buSzTx/>
              <a:buFontTx/>
              <a:buNone/>
            </a:pPr>
            <a:r>
              <a:rPr lang="en-US" altLang="en-US" sz="1400" i="1">
                <a:solidFill>
                  <a:schemeClr val="bg1">
                    <a:lumMod val="75000"/>
                  </a:schemeClr>
                </a:solidFill>
              </a:rPr>
              <a:t>closure of the embryonic optic fissure</a:t>
            </a:r>
          </a:p>
        </p:txBody>
      </p:sp>
      <p:sp>
        <p:nvSpPr>
          <p:cNvPr id="66566" name="Text Box 7">
            <a:extLst>
              <a:ext uri="{FF2B5EF4-FFF2-40B4-BE49-F238E27FC236}">
                <a16:creationId xmlns:a16="http://schemas.microsoft.com/office/drawing/2014/main" id="{2315D049-330D-491D-A8EC-75E74E56EFDB}"/>
              </a:ext>
            </a:extLst>
          </p:cNvPr>
          <p:cNvSpPr txBox="1">
            <a:spLocks noChangeArrowheads="1"/>
          </p:cNvSpPr>
          <p:nvPr/>
        </p:nvSpPr>
        <p:spPr bwMode="auto">
          <a:xfrm>
            <a:off x="76200" y="2514600"/>
            <a:ext cx="2783134" cy="861774"/>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solidFill>
                  <a:schemeClr val="bg1">
                    <a:lumMod val="65000"/>
                  </a:schemeClr>
                </a:solidFill>
              </a:rPr>
              <a:t>Optic Nerve Coloboma</a:t>
            </a:r>
          </a:p>
          <a:p>
            <a:pPr eaLnBrk="1" hangingPunct="1">
              <a:spcBef>
                <a:spcPct val="0"/>
              </a:spcBef>
              <a:buClrTx/>
              <a:buSzTx/>
              <a:buFontTx/>
              <a:buNone/>
            </a:pPr>
            <a:r>
              <a:rPr lang="en-US" altLang="en-US" sz="1200">
                <a:solidFill>
                  <a:schemeClr val="bg1">
                    <a:lumMod val="65000"/>
                  </a:schemeClr>
                </a:solidFill>
              </a:rPr>
              <a:t>1) May resemble…</a:t>
            </a:r>
            <a:r>
              <a:rPr lang="en-US" altLang="en-US" sz="1200" b="1">
                <a:solidFill>
                  <a:schemeClr val="bg1">
                    <a:lumMod val="65000"/>
                  </a:schemeClr>
                </a:solidFill>
              </a:rPr>
              <a:t>deep cupping</a:t>
            </a:r>
          </a:p>
          <a:p>
            <a:pPr eaLnBrk="1" hangingPunct="1">
              <a:spcBef>
                <a:spcPct val="0"/>
              </a:spcBef>
              <a:buClrTx/>
              <a:buSzTx/>
              <a:buFontTx/>
              <a:buNone/>
            </a:pPr>
            <a:r>
              <a:rPr lang="en-US" altLang="en-US" sz="1200">
                <a:solidFill>
                  <a:schemeClr val="bg1">
                    <a:lumMod val="65000"/>
                  </a:schemeClr>
                </a:solidFill>
              </a:rPr>
              <a:t>2) Can be…</a:t>
            </a:r>
            <a:r>
              <a:rPr lang="en-US" altLang="en-US" sz="1200" b="1">
                <a:solidFill>
                  <a:schemeClr val="bg1">
                    <a:lumMod val="65000"/>
                  </a:schemeClr>
                </a:solidFill>
              </a:rPr>
              <a:t>bilateral, asymmetric</a:t>
            </a:r>
          </a:p>
          <a:p>
            <a:pPr eaLnBrk="1" hangingPunct="1">
              <a:spcBef>
                <a:spcPct val="0"/>
              </a:spcBef>
              <a:buClrTx/>
              <a:buSzTx/>
              <a:buFontTx/>
              <a:buNone/>
            </a:pPr>
            <a:r>
              <a:rPr lang="en-US" altLang="en-US" sz="1200">
                <a:solidFill>
                  <a:schemeClr val="bg1">
                    <a:lumMod val="65000"/>
                  </a:schemeClr>
                </a:solidFill>
              </a:rPr>
              <a:t>3) Part of the…</a:t>
            </a:r>
            <a:r>
              <a:rPr lang="en-US" altLang="en-US" sz="1200" b="1">
                <a:solidFill>
                  <a:schemeClr val="bg1">
                    <a:lumMod val="65000"/>
                  </a:schemeClr>
                </a:solidFill>
              </a:rPr>
              <a:t>CHARGE association</a:t>
            </a:r>
          </a:p>
        </p:txBody>
      </p:sp>
      <p:sp>
        <p:nvSpPr>
          <p:cNvPr id="66567" name="Line 8">
            <a:extLst>
              <a:ext uri="{FF2B5EF4-FFF2-40B4-BE49-F238E27FC236}">
                <a16:creationId xmlns:a16="http://schemas.microsoft.com/office/drawing/2014/main" id="{20DA8BAB-64A5-4B11-B843-0E2317D60AF9}"/>
              </a:ext>
            </a:extLst>
          </p:cNvPr>
          <p:cNvSpPr>
            <a:spLocks noChangeShapeType="1"/>
          </p:cNvSpPr>
          <p:nvPr/>
        </p:nvSpPr>
        <p:spPr bwMode="auto">
          <a:xfrm flipH="1">
            <a:off x="2971800" y="2057400"/>
            <a:ext cx="152400" cy="14478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6568" name="Text Box 9">
            <a:extLst>
              <a:ext uri="{FF2B5EF4-FFF2-40B4-BE49-F238E27FC236}">
                <a16:creationId xmlns:a16="http://schemas.microsoft.com/office/drawing/2014/main" id="{5A0748CE-6FDB-4EBF-A70C-FDA7B10AB819}"/>
              </a:ext>
            </a:extLst>
          </p:cNvPr>
          <p:cNvSpPr txBox="1">
            <a:spLocks noChangeArrowheads="1"/>
          </p:cNvSpPr>
          <p:nvPr/>
        </p:nvSpPr>
        <p:spPr bwMode="auto">
          <a:xfrm>
            <a:off x="1371600" y="4267200"/>
            <a:ext cx="3057247" cy="2154436"/>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dirty="0">
                <a:solidFill>
                  <a:schemeClr val="bg1">
                    <a:lumMod val="65000"/>
                  </a:schemeClr>
                </a:solidFill>
              </a:rPr>
              <a:t>Morning-Glory Disc</a:t>
            </a:r>
          </a:p>
          <a:p>
            <a:pPr eaLnBrk="1" hangingPunct="1">
              <a:spcBef>
                <a:spcPct val="0"/>
              </a:spcBef>
              <a:buClrTx/>
              <a:buSzTx/>
              <a:buFontTx/>
              <a:buNone/>
            </a:pPr>
            <a:r>
              <a:rPr lang="en-US" altLang="en-US" sz="1200" dirty="0">
                <a:solidFill>
                  <a:schemeClr val="bg1">
                    <a:lumMod val="65000"/>
                  </a:schemeClr>
                </a:solidFill>
              </a:rPr>
              <a:t>--DFE reveals:</a:t>
            </a:r>
          </a:p>
          <a:p>
            <a:pPr eaLnBrk="1" hangingPunct="1">
              <a:spcBef>
                <a:spcPct val="0"/>
              </a:spcBef>
              <a:buClrTx/>
              <a:buSzTx/>
              <a:buFontTx/>
              <a:buNone/>
            </a:pPr>
            <a:r>
              <a:rPr lang="en-US" altLang="en-US" sz="1200" dirty="0">
                <a:solidFill>
                  <a:schemeClr val="bg1">
                    <a:lumMod val="65000"/>
                  </a:schemeClr>
                </a:solidFill>
              </a:rPr>
              <a:t>  1) A funnel-shaped…</a:t>
            </a:r>
            <a:r>
              <a:rPr lang="en-US" altLang="en-US" sz="1200" b="1" dirty="0">
                <a:solidFill>
                  <a:schemeClr val="bg1">
                    <a:lumMod val="65000"/>
                  </a:schemeClr>
                </a:solidFill>
              </a:rPr>
              <a:t>excavation</a:t>
            </a:r>
            <a:endParaRPr lang="en-US" altLang="en-US" sz="1200" dirty="0">
              <a:solidFill>
                <a:schemeClr val="bg1">
                  <a:lumMod val="65000"/>
                </a:schemeClr>
              </a:solidFill>
            </a:endParaRPr>
          </a:p>
          <a:p>
            <a:pPr eaLnBrk="1" hangingPunct="1">
              <a:spcBef>
                <a:spcPct val="0"/>
              </a:spcBef>
              <a:buClrTx/>
              <a:buSzTx/>
              <a:buFontTx/>
              <a:buNone/>
            </a:pPr>
            <a:r>
              <a:rPr lang="en-US" altLang="en-US" sz="1200" dirty="0">
                <a:solidFill>
                  <a:schemeClr val="bg1">
                    <a:lumMod val="65000"/>
                  </a:schemeClr>
                </a:solidFill>
              </a:rPr>
              <a:t>  2) Number of vessels crossing the rim</a:t>
            </a:r>
          </a:p>
          <a:p>
            <a:pPr eaLnBrk="1" hangingPunct="1">
              <a:spcBef>
                <a:spcPct val="0"/>
              </a:spcBef>
              <a:buClrTx/>
              <a:buSzTx/>
              <a:buFontTx/>
              <a:buNone/>
            </a:pPr>
            <a:r>
              <a:rPr lang="en-US" altLang="en-US" sz="1200" dirty="0">
                <a:solidFill>
                  <a:schemeClr val="bg1">
                    <a:lumMod val="65000"/>
                  </a:schemeClr>
                </a:solidFill>
              </a:rPr>
              <a:t>    seems abnormally…</a:t>
            </a:r>
            <a:r>
              <a:rPr lang="en-US" altLang="en-US" sz="1200" b="1" dirty="0">
                <a:solidFill>
                  <a:schemeClr val="bg1">
                    <a:lumMod val="65000"/>
                  </a:schemeClr>
                </a:solidFill>
              </a:rPr>
              <a:t>high</a:t>
            </a:r>
            <a:r>
              <a:rPr lang="en-US" altLang="en-US" sz="1200" dirty="0">
                <a:solidFill>
                  <a:schemeClr val="bg1">
                    <a:lumMod val="65000"/>
                  </a:schemeClr>
                </a:solidFill>
              </a:rPr>
              <a:t> </a:t>
            </a:r>
            <a:endParaRPr lang="en-US" altLang="en-US" sz="1200" b="1" dirty="0">
              <a:solidFill>
                <a:schemeClr val="bg1">
                  <a:lumMod val="65000"/>
                </a:schemeClr>
              </a:solidFill>
            </a:endParaRPr>
          </a:p>
          <a:p>
            <a:pPr eaLnBrk="1" hangingPunct="1">
              <a:spcBef>
                <a:spcPct val="0"/>
              </a:spcBef>
              <a:buClrTx/>
              <a:buSzTx/>
              <a:buFontTx/>
              <a:buNone/>
            </a:pPr>
            <a:r>
              <a:rPr lang="en-US" altLang="en-US" sz="1200" dirty="0">
                <a:solidFill>
                  <a:schemeClr val="bg1">
                    <a:lumMod val="65000"/>
                  </a:schemeClr>
                </a:solidFill>
              </a:rPr>
              <a:t>--Tissue is…</a:t>
            </a:r>
            <a:r>
              <a:rPr lang="en-US" altLang="en-US" sz="1200" b="1" dirty="0">
                <a:solidFill>
                  <a:schemeClr val="bg1">
                    <a:lumMod val="65000"/>
                  </a:schemeClr>
                </a:solidFill>
              </a:rPr>
              <a:t>contractile</a:t>
            </a:r>
            <a:r>
              <a:rPr lang="en-US" altLang="en-US" sz="1200" dirty="0">
                <a:solidFill>
                  <a:schemeClr val="bg1">
                    <a:lumMod val="65000"/>
                  </a:schemeClr>
                </a:solidFill>
              </a:rPr>
              <a:t>, so cup seems</a:t>
            </a:r>
          </a:p>
          <a:p>
            <a:pPr eaLnBrk="1" hangingPunct="1">
              <a:spcBef>
                <a:spcPct val="0"/>
              </a:spcBef>
              <a:buClrTx/>
              <a:buSzTx/>
              <a:buFontTx/>
              <a:buNone/>
            </a:pPr>
            <a:r>
              <a:rPr lang="en-US" altLang="en-US" sz="1200" dirty="0">
                <a:solidFill>
                  <a:schemeClr val="bg1">
                    <a:lumMod val="65000"/>
                  </a:schemeClr>
                </a:solidFill>
              </a:rPr>
              <a:t>  to…</a:t>
            </a:r>
            <a:r>
              <a:rPr lang="en-US" altLang="en-US" sz="1200" b="1" dirty="0">
                <a:solidFill>
                  <a:schemeClr val="bg1">
                    <a:lumMod val="65000"/>
                  </a:schemeClr>
                </a:solidFill>
              </a:rPr>
              <a:t>open </a:t>
            </a:r>
            <a:r>
              <a:rPr lang="en-US" altLang="en-US" sz="1200" dirty="0">
                <a:solidFill>
                  <a:schemeClr val="bg1">
                    <a:lumMod val="65000"/>
                  </a:schemeClr>
                </a:solidFill>
              </a:rPr>
              <a:t>and</a:t>
            </a:r>
            <a:r>
              <a:rPr lang="en-US" altLang="en-US" sz="1200" b="1" dirty="0">
                <a:solidFill>
                  <a:schemeClr val="bg1">
                    <a:lumMod val="65000"/>
                  </a:schemeClr>
                </a:solidFill>
              </a:rPr>
              <a:t> close</a:t>
            </a:r>
            <a:r>
              <a:rPr lang="en-US" altLang="en-US" sz="1200" dirty="0">
                <a:solidFill>
                  <a:schemeClr val="bg1">
                    <a:lumMod val="65000"/>
                  </a:schemeClr>
                </a:solidFill>
              </a:rPr>
              <a:t> (like its namesake,  </a:t>
            </a:r>
          </a:p>
          <a:p>
            <a:pPr eaLnBrk="1" hangingPunct="1">
              <a:spcBef>
                <a:spcPct val="0"/>
              </a:spcBef>
              <a:buClrTx/>
              <a:buSzTx/>
              <a:buFontTx/>
              <a:buNone/>
            </a:pPr>
            <a:r>
              <a:rPr lang="en-US" altLang="en-US" sz="1200" dirty="0">
                <a:solidFill>
                  <a:schemeClr val="bg1">
                    <a:lumMod val="65000"/>
                  </a:schemeClr>
                </a:solidFill>
              </a:rPr>
              <a:t>  the morning-glory flower)</a:t>
            </a:r>
          </a:p>
          <a:p>
            <a:pPr eaLnBrk="1" hangingPunct="1">
              <a:spcBef>
                <a:spcPct val="0"/>
              </a:spcBef>
              <a:buClrTx/>
              <a:buSzTx/>
              <a:buFontTx/>
              <a:buNone/>
            </a:pPr>
            <a:r>
              <a:rPr lang="en-US" altLang="en-US" sz="1200" dirty="0">
                <a:solidFill>
                  <a:schemeClr val="bg1">
                    <a:lumMod val="65000"/>
                  </a:schemeClr>
                </a:solidFill>
              </a:rPr>
              <a:t>--VA usually…</a:t>
            </a:r>
            <a:r>
              <a:rPr lang="en-US" altLang="en-US" sz="1200" b="1" dirty="0">
                <a:solidFill>
                  <a:schemeClr val="bg1">
                    <a:lumMod val="65000"/>
                  </a:schemeClr>
                </a:solidFill>
              </a:rPr>
              <a:t>20/200</a:t>
            </a:r>
            <a:r>
              <a:rPr lang="en-US" altLang="en-US" sz="1200" dirty="0">
                <a:solidFill>
                  <a:schemeClr val="bg1">
                    <a:lumMod val="65000"/>
                  </a:schemeClr>
                </a:solidFill>
              </a:rPr>
              <a:t>, but can be…</a:t>
            </a:r>
          </a:p>
          <a:p>
            <a:pPr eaLnBrk="1" hangingPunct="1">
              <a:spcBef>
                <a:spcPct val="0"/>
              </a:spcBef>
              <a:buClrTx/>
              <a:buSzTx/>
              <a:buFontTx/>
              <a:buNone/>
            </a:pPr>
            <a:r>
              <a:rPr lang="en-US" altLang="en-US" sz="1200" dirty="0">
                <a:solidFill>
                  <a:schemeClr val="bg1">
                    <a:lumMod val="65000"/>
                  </a:schemeClr>
                </a:solidFill>
              </a:rPr>
              <a:t>   </a:t>
            </a:r>
            <a:r>
              <a:rPr lang="en-US" altLang="en-US" sz="1200" b="1" dirty="0">
                <a:solidFill>
                  <a:schemeClr val="bg1">
                    <a:lumMod val="65000"/>
                  </a:schemeClr>
                </a:solidFill>
              </a:rPr>
              <a:t>20/20&lt;-&gt;NLP</a:t>
            </a:r>
          </a:p>
          <a:p>
            <a:pPr eaLnBrk="1" hangingPunct="1">
              <a:spcBef>
                <a:spcPct val="0"/>
              </a:spcBef>
              <a:buClrTx/>
              <a:buSzTx/>
              <a:buFontTx/>
              <a:buNone/>
            </a:pPr>
            <a:r>
              <a:rPr lang="en-US" altLang="en-US" sz="1200" dirty="0">
                <a:solidFill>
                  <a:schemeClr val="bg1">
                    <a:lumMod val="65000"/>
                  </a:schemeClr>
                </a:solidFill>
              </a:rPr>
              <a:t>--1/3 develop…</a:t>
            </a:r>
            <a:r>
              <a:rPr lang="en-US" altLang="en-US" sz="1200" b="1" dirty="0">
                <a:solidFill>
                  <a:schemeClr val="bg1">
                    <a:lumMod val="65000"/>
                  </a:schemeClr>
                </a:solidFill>
              </a:rPr>
              <a:t>serous RD</a:t>
            </a:r>
          </a:p>
        </p:txBody>
      </p:sp>
      <p:sp>
        <p:nvSpPr>
          <p:cNvPr id="66569" name="Text Box 10">
            <a:extLst>
              <a:ext uri="{FF2B5EF4-FFF2-40B4-BE49-F238E27FC236}">
                <a16:creationId xmlns:a16="http://schemas.microsoft.com/office/drawing/2014/main" id="{216029D3-73B1-47CA-B182-236FAACD0101}"/>
              </a:ext>
            </a:extLst>
          </p:cNvPr>
          <p:cNvSpPr txBox="1">
            <a:spLocks noChangeArrowheads="1"/>
          </p:cNvSpPr>
          <p:nvPr/>
        </p:nvSpPr>
        <p:spPr bwMode="auto">
          <a:xfrm>
            <a:off x="5410200" y="1687513"/>
            <a:ext cx="3640740" cy="677108"/>
          </a:xfrm>
          <a:prstGeom prst="rect">
            <a:avLst/>
          </a:prstGeom>
          <a:solidFill>
            <a:srgbClr val="FFFF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solidFill>
                  <a:schemeClr val="bg1">
                    <a:lumMod val="65000"/>
                  </a:schemeClr>
                </a:solidFill>
              </a:rPr>
              <a:t>Megalopapilla</a:t>
            </a:r>
          </a:p>
          <a:p>
            <a:pPr eaLnBrk="1" hangingPunct="1">
              <a:spcBef>
                <a:spcPct val="0"/>
              </a:spcBef>
              <a:buClrTx/>
              <a:buSzTx/>
              <a:buFontTx/>
              <a:buNone/>
            </a:pPr>
            <a:r>
              <a:rPr lang="en-US" altLang="en-US" sz="1200">
                <a:solidFill>
                  <a:schemeClr val="bg1">
                    <a:lumMod val="65000"/>
                  </a:schemeClr>
                </a:solidFill>
              </a:rPr>
              <a:t>1) Abnormally large diameter of…</a:t>
            </a:r>
            <a:r>
              <a:rPr lang="en-US" altLang="en-US" sz="1200" b="1">
                <a:solidFill>
                  <a:schemeClr val="bg1">
                    <a:lumMod val="65000"/>
                  </a:schemeClr>
                </a:solidFill>
              </a:rPr>
              <a:t>disc </a:t>
            </a:r>
            <a:r>
              <a:rPr lang="en-US" altLang="en-US" sz="1200">
                <a:solidFill>
                  <a:schemeClr val="bg1">
                    <a:lumMod val="65000"/>
                  </a:schemeClr>
                </a:solidFill>
              </a:rPr>
              <a:t>and</a:t>
            </a:r>
            <a:r>
              <a:rPr lang="en-US" altLang="en-US" sz="1200" b="1">
                <a:solidFill>
                  <a:schemeClr val="bg1">
                    <a:lumMod val="65000"/>
                  </a:schemeClr>
                </a:solidFill>
              </a:rPr>
              <a:t> cup</a:t>
            </a:r>
          </a:p>
          <a:p>
            <a:pPr eaLnBrk="1" hangingPunct="1">
              <a:spcBef>
                <a:spcPct val="0"/>
              </a:spcBef>
              <a:buClrTx/>
              <a:buSzTx/>
              <a:buFontTx/>
              <a:buNone/>
            </a:pPr>
            <a:r>
              <a:rPr lang="en-US" altLang="en-US" sz="1200">
                <a:solidFill>
                  <a:schemeClr val="bg1">
                    <a:lumMod val="65000"/>
                  </a:schemeClr>
                </a:solidFill>
              </a:rPr>
              <a:t>2) VF testing may reveal an…</a:t>
            </a:r>
            <a:r>
              <a:rPr lang="en-US" altLang="en-US" sz="1200" b="1">
                <a:solidFill>
                  <a:schemeClr val="bg1">
                    <a:lumMod val="65000"/>
                  </a:schemeClr>
                </a:solidFill>
              </a:rPr>
              <a:t>enlarged blind spot</a:t>
            </a:r>
          </a:p>
        </p:txBody>
      </p:sp>
      <p:sp>
        <p:nvSpPr>
          <p:cNvPr id="66570" name="Text Box 11">
            <a:extLst>
              <a:ext uri="{FF2B5EF4-FFF2-40B4-BE49-F238E27FC236}">
                <a16:creationId xmlns:a16="http://schemas.microsoft.com/office/drawing/2014/main" id="{4B4AC5E2-0CEA-40CC-AFBE-FFAEB38B49C9}"/>
              </a:ext>
            </a:extLst>
          </p:cNvPr>
          <p:cNvSpPr txBox="1">
            <a:spLocks noChangeArrowheads="1"/>
          </p:cNvSpPr>
          <p:nvPr/>
        </p:nvSpPr>
        <p:spPr bwMode="auto">
          <a:xfrm>
            <a:off x="4648200" y="2576513"/>
            <a:ext cx="3522663" cy="862012"/>
          </a:xfrm>
          <a:prstGeom prst="rect">
            <a:avLst/>
          </a:prstGeom>
          <a:solidFill>
            <a:srgbClr val="FFC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solidFill>
                  <a:schemeClr val="bg1">
                    <a:lumMod val="65000"/>
                  </a:schemeClr>
                </a:solidFill>
              </a:rPr>
              <a:t>Myelinated RNFL</a:t>
            </a:r>
          </a:p>
          <a:p>
            <a:pPr eaLnBrk="1" hangingPunct="1">
              <a:spcBef>
                <a:spcPct val="0"/>
              </a:spcBef>
              <a:buClrTx/>
              <a:buSzTx/>
              <a:buFontTx/>
              <a:buNone/>
            </a:pPr>
            <a:r>
              <a:rPr lang="en-US" altLang="en-US" sz="1200">
                <a:solidFill>
                  <a:schemeClr val="bg1">
                    <a:lumMod val="65000"/>
                  </a:schemeClr>
                </a:solidFill>
              </a:rPr>
              <a:t>1) Myelin normally ends at the…</a:t>
            </a:r>
            <a:r>
              <a:rPr lang="en-US" altLang="en-US" sz="1200" b="1">
                <a:solidFill>
                  <a:schemeClr val="bg1">
                    <a:lumMod val="65000"/>
                  </a:schemeClr>
                </a:solidFill>
              </a:rPr>
              <a:t>lamina cribrosa</a:t>
            </a:r>
          </a:p>
          <a:p>
            <a:pPr eaLnBrk="1" hangingPunct="1">
              <a:spcBef>
                <a:spcPct val="0"/>
              </a:spcBef>
              <a:buClrTx/>
              <a:buSzTx/>
              <a:buFontTx/>
              <a:buNone/>
            </a:pPr>
            <a:r>
              <a:rPr lang="en-US" altLang="en-US" sz="1200">
                <a:solidFill>
                  <a:schemeClr val="bg1">
                    <a:lumMod val="65000"/>
                  </a:schemeClr>
                </a:solidFill>
              </a:rPr>
              <a:t>2) Can be…</a:t>
            </a:r>
            <a:r>
              <a:rPr lang="en-US" altLang="en-US" sz="1200" b="1">
                <a:solidFill>
                  <a:schemeClr val="bg1">
                    <a:lumMod val="65000"/>
                  </a:schemeClr>
                </a:solidFill>
              </a:rPr>
              <a:t>patchy</a:t>
            </a:r>
            <a:r>
              <a:rPr lang="en-US" altLang="en-US" sz="1200">
                <a:solidFill>
                  <a:schemeClr val="bg1">
                    <a:lumMod val="65000"/>
                  </a:schemeClr>
                </a:solidFill>
              </a:rPr>
              <a:t> and </a:t>
            </a:r>
            <a:r>
              <a:rPr lang="en-US" altLang="en-US" sz="1200" b="1">
                <a:solidFill>
                  <a:schemeClr val="bg1">
                    <a:lumMod val="65000"/>
                  </a:schemeClr>
                </a:solidFill>
              </a:rPr>
              <a:t>discontinuous</a:t>
            </a:r>
          </a:p>
          <a:p>
            <a:pPr eaLnBrk="1" hangingPunct="1">
              <a:spcBef>
                <a:spcPct val="0"/>
              </a:spcBef>
              <a:buClrTx/>
              <a:buSzTx/>
              <a:buFontTx/>
              <a:buNone/>
            </a:pPr>
            <a:r>
              <a:rPr lang="en-US" altLang="en-US" sz="1200">
                <a:solidFill>
                  <a:schemeClr val="bg1">
                    <a:lumMod val="65000"/>
                  </a:schemeClr>
                </a:solidFill>
              </a:rPr>
              <a:t>3) Corresponding VF has an…</a:t>
            </a:r>
            <a:r>
              <a:rPr lang="en-US" altLang="en-US" sz="1200" b="1">
                <a:solidFill>
                  <a:schemeClr val="bg1">
                    <a:lumMod val="65000"/>
                  </a:schemeClr>
                </a:solidFill>
              </a:rPr>
              <a:t>absolute</a:t>
            </a:r>
            <a:r>
              <a:rPr lang="en-US" altLang="en-US" sz="1200">
                <a:solidFill>
                  <a:schemeClr val="bg1">
                    <a:lumMod val="65000"/>
                  </a:schemeClr>
                </a:solidFill>
              </a:rPr>
              <a:t> scotoma</a:t>
            </a:r>
          </a:p>
        </p:txBody>
      </p:sp>
      <p:sp>
        <p:nvSpPr>
          <p:cNvPr id="66571" name="Text Box 12">
            <a:extLst>
              <a:ext uri="{FF2B5EF4-FFF2-40B4-BE49-F238E27FC236}">
                <a16:creationId xmlns:a16="http://schemas.microsoft.com/office/drawing/2014/main" id="{5643820D-D1F5-4FA8-899B-B1F8D3C78752}"/>
              </a:ext>
            </a:extLst>
          </p:cNvPr>
          <p:cNvSpPr txBox="1">
            <a:spLocks noChangeArrowheads="1"/>
          </p:cNvSpPr>
          <p:nvPr/>
        </p:nvSpPr>
        <p:spPr bwMode="auto">
          <a:xfrm>
            <a:off x="5257800" y="3760788"/>
            <a:ext cx="3424238" cy="1231900"/>
          </a:xfrm>
          <a:prstGeom prst="rect">
            <a:avLst/>
          </a:prstGeom>
          <a:solidFill>
            <a:srgbClr val="CCFF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dirty="0">
                <a:solidFill>
                  <a:schemeClr val="bg1">
                    <a:lumMod val="65000"/>
                  </a:schemeClr>
                </a:solidFill>
              </a:rPr>
              <a:t>Optic Nerve Hypoplasia</a:t>
            </a:r>
          </a:p>
          <a:p>
            <a:pPr eaLnBrk="1" hangingPunct="1">
              <a:spcBef>
                <a:spcPct val="0"/>
              </a:spcBef>
              <a:buClrTx/>
              <a:buSzTx/>
              <a:buFontTx/>
              <a:buNone/>
            </a:pPr>
            <a:r>
              <a:rPr lang="en-US" altLang="en-US" sz="1200" dirty="0">
                <a:solidFill>
                  <a:schemeClr val="bg1">
                    <a:lumMod val="65000"/>
                  </a:schemeClr>
                </a:solidFill>
              </a:rPr>
              <a:t>1) Abnormally low</a:t>
            </a:r>
            <a:r>
              <a:rPr lang="en-US" altLang="en-US" sz="1200" b="1" dirty="0">
                <a:solidFill>
                  <a:schemeClr val="bg1">
                    <a:lumMod val="65000"/>
                  </a:schemeClr>
                </a:solidFill>
              </a:rPr>
              <a:t> </a:t>
            </a:r>
            <a:r>
              <a:rPr lang="en-US" altLang="en-US" sz="1200" dirty="0">
                <a:solidFill>
                  <a:schemeClr val="bg1">
                    <a:lumMod val="65000"/>
                  </a:schemeClr>
                </a:solidFill>
              </a:rPr>
              <a:t>number of…</a:t>
            </a:r>
            <a:r>
              <a:rPr lang="en-US" altLang="en-US" sz="1200" b="1" dirty="0">
                <a:solidFill>
                  <a:schemeClr val="bg1">
                    <a:lumMod val="65000"/>
                  </a:schemeClr>
                </a:solidFill>
              </a:rPr>
              <a:t>axons</a:t>
            </a:r>
          </a:p>
          <a:p>
            <a:pPr eaLnBrk="1" hangingPunct="1">
              <a:spcBef>
                <a:spcPct val="0"/>
              </a:spcBef>
              <a:buClrTx/>
              <a:buSzTx/>
              <a:buFontTx/>
              <a:buNone/>
            </a:pPr>
            <a:r>
              <a:rPr lang="en-US" altLang="en-US" sz="1200" dirty="0">
                <a:solidFill>
                  <a:schemeClr val="bg1">
                    <a:lumMod val="65000"/>
                  </a:schemeClr>
                </a:solidFill>
              </a:rPr>
              <a:t>2) DFE: Small pale disc with…</a:t>
            </a:r>
            <a:r>
              <a:rPr lang="en-US" altLang="en-US" sz="1200" b="1" dirty="0">
                <a:solidFill>
                  <a:schemeClr val="bg1">
                    <a:lumMod val="65000"/>
                  </a:schemeClr>
                </a:solidFill>
              </a:rPr>
              <a:t>double ring </a:t>
            </a:r>
            <a:r>
              <a:rPr lang="en-US" altLang="en-US" sz="1200" dirty="0">
                <a:solidFill>
                  <a:schemeClr val="bg1">
                    <a:lumMod val="65000"/>
                  </a:schemeClr>
                </a:solidFill>
              </a:rPr>
              <a:t>sign</a:t>
            </a:r>
          </a:p>
          <a:p>
            <a:pPr eaLnBrk="1" hangingPunct="1">
              <a:spcBef>
                <a:spcPct val="0"/>
              </a:spcBef>
              <a:buClrTx/>
              <a:buSzTx/>
              <a:buFontTx/>
              <a:buNone/>
            </a:pPr>
            <a:r>
              <a:rPr lang="en-US" altLang="en-US" sz="1200" dirty="0">
                <a:solidFill>
                  <a:schemeClr val="bg1">
                    <a:lumMod val="65000"/>
                  </a:schemeClr>
                </a:solidFill>
              </a:rPr>
              <a:t>3) VA…</a:t>
            </a:r>
            <a:r>
              <a:rPr lang="en-US" altLang="en-US" sz="1200" b="1" dirty="0">
                <a:solidFill>
                  <a:schemeClr val="bg1">
                    <a:lumMod val="65000"/>
                  </a:schemeClr>
                </a:solidFill>
              </a:rPr>
              <a:t>20/15&lt;-&gt;NLP</a:t>
            </a:r>
          </a:p>
          <a:p>
            <a:pPr eaLnBrk="1" hangingPunct="1">
              <a:spcBef>
                <a:spcPct val="0"/>
              </a:spcBef>
              <a:buClrTx/>
              <a:buSzTx/>
              <a:buFontTx/>
              <a:buNone/>
            </a:pPr>
            <a:r>
              <a:rPr lang="en-US" altLang="en-US" sz="1200" dirty="0">
                <a:solidFill>
                  <a:schemeClr val="bg1">
                    <a:lumMod val="65000"/>
                  </a:schemeClr>
                </a:solidFill>
              </a:rPr>
              <a:t>4) VF defects…</a:t>
            </a:r>
            <a:r>
              <a:rPr lang="en-US" altLang="en-US" sz="1200" b="1" dirty="0">
                <a:solidFill>
                  <a:schemeClr val="bg1">
                    <a:lumMod val="65000"/>
                  </a:schemeClr>
                </a:solidFill>
              </a:rPr>
              <a:t>invariably present</a:t>
            </a:r>
          </a:p>
          <a:p>
            <a:pPr eaLnBrk="1" hangingPunct="1">
              <a:spcBef>
                <a:spcPct val="0"/>
              </a:spcBef>
              <a:buClrTx/>
              <a:buSzTx/>
              <a:buFontTx/>
              <a:buNone/>
            </a:pPr>
            <a:r>
              <a:rPr lang="en-US" altLang="en-US" sz="1200" dirty="0">
                <a:solidFill>
                  <a:schemeClr val="bg1">
                    <a:lumMod val="65000"/>
                  </a:schemeClr>
                </a:solidFill>
              </a:rPr>
              <a:t>5) Remember the…</a:t>
            </a:r>
            <a:r>
              <a:rPr lang="en-US" altLang="en-US" sz="1200" b="1" dirty="0">
                <a:solidFill>
                  <a:schemeClr val="bg1">
                    <a:lumMod val="65000"/>
                  </a:schemeClr>
                </a:solidFill>
              </a:rPr>
              <a:t>4 D’s</a:t>
            </a:r>
            <a:r>
              <a:rPr lang="en-US" altLang="en-US" sz="1200" dirty="0">
                <a:solidFill>
                  <a:schemeClr val="bg1">
                    <a:lumMod val="65000"/>
                  </a:schemeClr>
                </a:solidFill>
              </a:rPr>
              <a:t> </a:t>
            </a:r>
          </a:p>
        </p:txBody>
      </p:sp>
      <p:sp>
        <p:nvSpPr>
          <p:cNvPr id="66572" name="Text Box 13">
            <a:extLst>
              <a:ext uri="{FF2B5EF4-FFF2-40B4-BE49-F238E27FC236}">
                <a16:creationId xmlns:a16="http://schemas.microsoft.com/office/drawing/2014/main" id="{E38F67E5-E389-424D-85A2-04701E685FEF}"/>
              </a:ext>
            </a:extLst>
          </p:cNvPr>
          <p:cNvSpPr txBox="1">
            <a:spLocks noChangeArrowheads="1"/>
          </p:cNvSpPr>
          <p:nvPr/>
        </p:nvSpPr>
        <p:spPr bwMode="auto">
          <a:xfrm>
            <a:off x="4800600" y="5257800"/>
            <a:ext cx="4294188" cy="1230313"/>
          </a:xfrm>
          <a:prstGeom prst="rect">
            <a:avLst/>
          </a:prstGeom>
          <a:solidFill>
            <a:srgbClr val="FFCC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dirty="0"/>
              <a:t>Tilted-Disc Syndrome</a:t>
            </a:r>
            <a:r>
              <a:rPr lang="en-US" altLang="en-US" sz="1400" dirty="0">
                <a:solidFill>
                  <a:srgbClr val="0000FF"/>
                </a:solidFill>
              </a:rPr>
              <a:t> </a:t>
            </a:r>
            <a:r>
              <a:rPr lang="en-US" altLang="en-US" sz="1400" dirty="0">
                <a:solidFill>
                  <a:schemeClr val="bg1">
                    <a:lumMod val="65000"/>
                  </a:schemeClr>
                </a:solidFill>
                <a:latin typeface="Segoe Script" panose="030B0504020000000003" pitchFamily="66" charset="0"/>
              </a:rPr>
              <a:t>aka…</a:t>
            </a:r>
            <a:r>
              <a:rPr lang="en-US" altLang="en-US" sz="1400" dirty="0" err="1">
                <a:solidFill>
                  <a:schemeClr val="bg1">
                    <a:lumMod val="65000"/>
                  </a:schemeClr>
                </a:solidFill>
                <a:latin typeface="Segoe Script" panose="030B0504020000000003" pitchFamily="66" charset="0"/>
              </a:rPr>
              <a:t>Fuch’s</a:t>
            </a:r>
            <a:r>
              <a:rPr lang="en-US" altLang="en-US" sz="1400" dirty="0">
                <a:solidFill>
                  <a:schemeClr val="bg1">
                    <a:lumMod val="65000"/>
                  </a:schemeClr>
                </a:solidFill>
                <a:latin typeface="Segoe Script" panose="030B0504020000000003" pitchFamily="66" charset="0"/>
              </a:rPr>
              <a:t> Coloboma</a:t>
            </a:r>
            <a:endParaRPr lang="en-US" altLang="en-US" sz="1400" b="1" dirty="0">
              <a:solidFill>
                <a:schemeClr val="bg1">
                  <a:lumMod val="65000"/>
                </a:schemeClr>
              </a:solidFill>
            </a:endParaRPr>
          </a:p>
          <a:p>
            <a:pPr eaLnBrk="1" hangingPunct="1">
              <a:spcBef>
                <a:spcPct val="0"/>
              </a:spcBef>
              <a:buClrTx/>
              <a:buSzTx/>
              <a:buFontTx/>
              <a:buNone/>
            </a:pPr>
            <a:r>
              <a:rPr lang="en-US" altLang="en-US" sz="1200" dirty="0">
                <a:solidFill>
                  <a:schemeClr val="bg1">
                    <a:lumMod val="65000"/>
                  </a:schemeClr>
                </a:solidFill>
              </a:rPr>
              <a:t>1) Superior pole appears…</a:t>
            </a:r>
            <a:r>
              <a:rPr lang="en-US" altLang="en-US" sz="1200" b="1" dirty="0">
                <a:solidFill>
                  <a:schemeClr val="bg1">
                    <a:lumMod val="65000"/>
                  </a:schemeClr>
                </a:solidFill>
              </a:rPr>
              <a:t>elevated</a:t>
            </a:r>
            <a:r>
              <a:rPr lang="en-US" altLang="en-US" sz="1200" dirty="0">
                <a:solidFill>
                  <a:schemeClr val="bg1">
                    <a:lumMod val="65000"/>
                  </a:schemeClr>
                </a:solidFill>
              </a:rPr>
              <a:t>, inferior…</a:t>
            </a:r>
            <a:r>
              <a:rPr lang="en-US" altLang="en-US" sz="1200" b="1" dirty="0">
                <a:solidFill>
                  <a:schemeClr val="bg1">
                    <a:lumMod val="65000"/>
                  </a:schemeClr>
                </a:solidFill>
              </a:rPr>
              <a:t>recessed</a:t>
            </a:r>
          </a:p>
          <a:p>
            <a:pPr eaLnBrk="1" hangingPunct="1">
              <a:spcBef>
                <a:spcPct val="0"/>
              </a:spcBef>
              <a:buClrTx/>
              <a:buSzTx/>
              <a:buFontTx/>
              <a:buNone/>
            </a:pPr>
            <a:r>
              <a:rPr lang="en-US" altLang="en-US" sz="1200" dirty="0">
                <a:solidFill>
                  <a:schemeClr val="bg1">
                    <a:lumMod val="65000"/>
                  </a:schemeClr>
                </a:solidFill>
              </a:rPr>
              <a:t>2) Associated with…</a:t>
            </a:r>
            <a:r>
              <a:rPr lang="en-US" altLang="en-US" sz="1200" b="1" dirty="0">
                <a:solidFill>
                  <a:schemeClr val="bg1">
                    <a:lumMod val="65000"/>
                  </a:schemeClr>
                </a:solidFill>
              </a:rPr>
              <a:t>situs inversus</a:t>
            </a:r>
            <a:r>
              <a:rPr lang="en-US" altLang="en-US" sz="1200" dirty="0">
                <a:solidFill>
                  <a:schemeClr val="bg1">
                    <a:lumMod val="65000"/>
                  </a:schemeClr>
                </a:solidFill>
              </a:rPr>
              <a:t> of retinal vessels</a:t>
            </a:r>
          </a:p>
          <a:p>
            <a:pPr eaLnBrk="1" hangingPunct="1">
              <a:spcBef>
                <a:spcPct val="0"/>
              </a:spcBef>
              <a:buClrTx/>
              <a:buSzTx/>
              <a:buFontTx/>
              <a:buNone/>
            </a:pPr>
            <a:r>
              <a:rPr lang="en-US" altLang="en-US" sz="1200" dirty="0">
                <a:solidFill>
                  <a:schemeClr val="bg1">
                    <a:lumMod val="65000"/>
                  </a:schemeClr>
                </a:solidFill>
              </a:rPr>
              <a:t>3) Fundus abnormality produces…</a:t>
            </a:r>
            <a:r>
              <a:rPr lang="en-US" altLang="en-US" sz="1200" b="1" dirty="0">
                <a:solidFill>
                  <a:schemeClr val="bg1">
                    <a:lumMod val="65000"/>
                  </a:schemeClr>
                </a:solidFill>
              </a:rPr>
              <a:t>myopic astigmatism</a:t>
            </a:r>
          </a:p>
          <a:p>
            <a:pPr eaLnBrk="1" hangingPunct="1">
              <a:spcBef>
                <a:spcPct val="0"/>
              </a:spcBef>
              <a:buClrTx/>
              <a:buSzTx/>
              <a:buFontTx/>
              <a:buNone/>
            </a:pPr>
            <a:r>
              <a:rPr lang="en-US" altLang="en-US" sz="1200" dirty="0">
                <a:solidFill>
                  <a:schemeClr val="bg1">
                    <a:lumMod val="65000"/>
                  </a:schemeClr>
                </a:solidFill>
              </a:rPr>
              <a:t>4) VF testing reveals…</a:t>
            </a:r>
            <a:r>
              <a:rPr lang="en-US" altLang="en-US" sz="1200" b="1" dirty="0">
                <a:solidFill>
                  <a:srgbClr val="0000FF"/>
                </a:solidFill>
              </a:rPr>
              <a:t>bitemporal loss</a:t>
            </a:r>
            <a:r>
              <a:rPr lang="en-US" altLang="en-US" sz="1200" dirty="0">
                <a:solidFill>
                  <a:srgbClr val="0000FF"/>
                </a:solidFill>
              </a:rPr>
              <a:t> </a:t>
            </a:r>
            <a:r>
              <a:rPr lang="en-US" altLang="en-US" sz="1200" dirty="0">
                <a:solidFill>
                  <a:schemeClr val="bg1">
                    <a:lumMod val="65000"/>
                  </a:schemeClr>
                </a:solidFill>
              </a:rPr>
              <a:t>that doesn’t</a:t>
            </a:r>
          </a:p>
          <a:p>
            <a:pPr eaLnBrk="1" hangingPunct="1">
              <a:spcBef>
                <a:spcPct val="0"/>
              </a:spcBef>
              <a:buClrTx/>
              <a:buSzTx/>
              <a:buFontTx/>
              <a:buNone/>
            </a:pPr>
            <a:r>
              <a:rPr lang="en-US" altLang="en-US" sz="1200" dirty="0">
                <a:solidFill>
                  <a:schemeClr val="bg1">
                    <a:lumMod val="65000"/>
                  </a:schemeClr>
                </a:solidFill>
              </a:rPr>
              <a:t>   respect the vertical, and may resolve with…</a:t>
            </a:r>
            <a:r>
              <a:rPr lang="en-US" altLang="en-US" sz="1200" b="1" dirty="0">
                <a:solidFill>
                  <a:schemeClr val="bg1">
                    <a:lumMod val="65000"/>
                  </a:schemeClr>
                </a:solidFill>
              </a:rPr>
              <a:t>refraction</a:t>
            </a:r>
          </a:p>
        </p:txBody>
      </p:sp>
      <p:sp>
        <p:nvSpPr>
          <p:cNvPr id="66573" name="Rectangle 14">
            <a:extLst>
              <a:ext uri="{FF2B5EF4-FFF2-40B4-BE49-F238E27FC236}">
                <a16:creationId xmlns:a16="http://schemas.microsoft.com/office/drawing/2014/main" id="{F285696A-57E2-45EC-8B53-8FFFA3A04321}"/>
              </a:ext>
            </a:extLst>
          </p:cNvPr>
          <p:cNvSpPr>
            <a:spLocks noChangeArrowheads="1"/>
          </p:cNvSpPr>
          <p:nvPr/>
        </p:nvSpPr>
        <p:spPr bwMode="auto">
          <a:xfrm>
            <a:off x="457200" y="122238"/>
            <a:ext cx="7543800" cy="8683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b"/>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ct val="85000"/>
              </a:lnSpc>
              <a:spcBef>
                <a:spcPct val="0"/>
              </a:spcBef>
              <a:buClrTx/>
              <a:buSzTx/>
              <a:buFontTx/>
              <a:buNone/>
            </a:pPr>
            <a:r>
              <a:rPr lang="en-US" altLang="en-US" sz="3200" b="1" dirty="0">
                <a:solidFill>
                  <a:schemeClr val="tx2"/>
                </a:solidFill>
              </a:rPr>
              <a:t>Developmental Abnormalities of the Optic Nerve Head</a:t>
            </a:r>
            <a:endParaRPr lang="en-US" altLang="en-US" sz="3200" dirty="0">
              <a:solidFill>
                <a:schemeClr val="tx2"/>
              </a:solidFill>
            </a:endParaRPr>
          </a:p>
        </p:txBody>
      </p:sp>
      <p:sp>
        <p:nvSpPr>
          <p:cNvPr id="66574" name="Slide Number Placeholder 1">
            <a:extLst>
              <a:ext uri="{FF2B5EF4-FFF2-40B4-BE49-F238E27FC236}">
                <a16:creationId xmlns:a16="http://schemas.microsoft.com/office/drawing/2014/main" id="{04C402A9-8FE1-41F8-B8FD-C8B6D877C3F0}"/>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286D2FA3-C121-4BBB-98D0-45A7FDA1C4EF}" type="slidenum">
              <a:rPr lang="en-US" altLang="en-US" sz="1000"/>
              <a:pPr>
                <a:spcBef>
                  <a:spcPct val="0"/>
                </a:spcBef>
                <a:buClrTx/>
                <a:buSzTx/>
                <a:buFontTx/>
                <a:buNone/>
              </a:pPr>
              <a:t>222</a:t>
            </a:fld>
            <a:endParaRPr lang="en-US" altLang="en-US" sz="1000"/>
          </a:p>
        </p:txBody>
      </p:sp>
      <p:sp>
        <p:nvSpPr>
          <p:cNvPr id="66575" name="Line 12">
            <a:extLst>
              <a:ext uri="{FF2B5EF4-FFF2-40B4-BE49-F238E27FC236}">
                <a16:creationId xmlns:a16="http://schemas.microsoft.com/office/drawing/2014/main" id="{80B50ABA-1EEE-43E4-8CAC-FE3345262FA7}"/>
              </a:ext>
            </a:extLst>
          </p:cNvPr>
          <p:cNvSpPr>
            <a:spLocks noChangeShapeType="1"/>
          </p:cNvSpPr>
          <p:nvPr/>
        </p:nvSpPr>
        <p:spPr bwMode="auto">
          <a:xfrm>
            <a:off x="3124200" y="2057400"/>
            <a:ext cx="381000" cy="22098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 name="Text Box 15">
            <a:extLst>
              <a:ext uri="{FF2B5EF4-FFF2-40B4-BE49-F238E27FC236}">
                <a16:creationId xmlns:a16="http://schemas.microsoft.com/office/drawing/2014/main" id="{229C639C-6FEB-4DCF-B333-426C11A1B7EE}"/>
              </a:ext>
            </a:extLst>
          </p:cNvPr>
          <p:cNvSpPr txBox="1">
            <a:spLocks noChangeArrowheads="1"/>
          </p:cNvSpPr>
          <p:nvPr/>
        </p:nvSpPr>
        <p:spPr bwMode="auto">
          <a:xfrm>
            <a:off x="793750" y="3886200"/>
            <a:ext cx="8085207" cy="2031325"/>
          </a:xfrm>
          <a:prstGeom prst="rect">
            <a:avLst/>
          </a:prstGeom>
          <a:solidFill>
            <a:srgbClr val="0070C0"/>
          </a:solidFill>
          <a:ln w="9525">
            <a:noFill/>
            <a:miter lim="800000"/>
            <a:headEnd/>
            <a:tailEnd/>
          </a:ln>
          <a:effec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i="1" dirty="0">
                <a:solidFill>
                  <a:schemeClr val="tx1">
                    <a:lumMod val="65000"/>
                    <a:lumOff val="35000"/>
                  </a:schemeClr>
                </a:solidFill>
              </a:rPr>
              <a:t>How on earth does tilting of the discs lead to a superior bitemporal VF defect?</a:t>
            </a:r>
          </a:p>
          <a:p>
            <a:pPr eaLnBrk="1" hangingPunct="1">
              <a:spcBef>
                <a:spcPct val="0"/>
              </a:spcBef>
              <a:buClrTx/>
              <a:buSzTx/>
              <a:buFontTx/>
              <a:buNone/>
            </a:pPr>
            <a:r>
              <a:rPr lang="en-US" altLang="en-US" sz="1400" dirty="0">
                <a:solidFill>
                  <a:schemeClr val="tx1">
                    <a:lumMod val="65000"/>
                    <a:lumOff val="35000"/>
                  </a:schemeClr>
                </a:solidFill>
              </a:rPr>
              <a:t>It’s actually pretty simple. </a:t>
            </a:r>
          </a:p>
          <a:p>
            <a:pPr eaLnBrk="1" hangingPunct="1">
              <a:spcBef>
                <a:spcPct val="0"/>
              </a:spcBef>
              <a:buClrTx/>
              <a:buSzTx/>
              <a:buFontTx/>
              <a:buNone/>
            </a:pPr>
            <a:r>
              <a:rPr lang="en-US" altLang="en-US" sz="1400" dirty="0">
                <a:solidFill>
                  <a:schemeClr val="tx1">
                    <a:lumMod val="65000"/>
                    <a:lumOff val="35000"/>
                  </a:schemeClr>
                </a:solidFill>
              </a:rPr>
              <a:t>The recession of the inferonasal ONH is quite dramatic—almost staphyloma-</a:t>
            </a:r>
            <a:r>
              <a:rPr lang="en-US" altLang="en-US" sz="1400" dirty="0" err="1">
                <a:solidFill>
                  <a:schemeClr val="tx1">
                    <a:lumMod val="65000"/>
                    <a:lumOff val="35000"/>
                  </a:schemeClr>
                </a:solidFill>
              </a:rPr>
              <a:t>ish</a:t>
            </a:r>
            <a:r>
              <a:rPr lang="en-US" altLang="en-US" sz="1400" dirty="0">
                <a:solidFill>
                  <a:schemeClr val="tx1">
                    <a:lumMod val="65000"/>
                    <a:lumOff val="35000"/>
                  </a:schemeClr>
                </a:solidFill>
              </a:rPr>
              <a:t>. Because of this,  the ‘axial length’ (AL) of the inferonasal peripapillary retina is longer than that of other retinal regions.  The excess AL of this portion of the retina renders it more myopic than the rest, and thus the refractive correction used during the performance of the VF test—derived from the foveal refraction, with its unaffected AL—is not myopic enough for the inferonasal retina. The subsequent uncorrected myopia of the inferonasal retina produces a refractive scotoma which localizes in the </a:t>
            </a:r>
            <a:r>
              <a:rPr lang="en-US" altLang="en-US" sz="1400" i="1" dirty="0">
                <a:solidFill>
                  <a:schemeClr val="tx1">
                    <a:lumMod val="65000"/>
                    <a:lumOff val="35000"/>
                  </a:schemeClr>
                </a:solidFill>
              </a:rPr>
              <a:t>superotemporal</a:t>
            </a:r>
            <a:r>
              <a:rPr lang="en-US" altLang="en-US" sz="1400" dirty="0">
                <a:solidFill>
                  <a:schemeClr val="tx1">
                    <a:lumMod val="65000"/>
                    <a:lumOff val="35000"/>
                  </a:schemeClr>
                </a:solidFill>
              </a:rPr>
              <a:t> VF. And because Fuchs coloboma is almost always a bilateral condition, the VF loss is too. </a:t>
            </a:r>
          </a:p>
        </p:txBody>
      </p:sp>
      <p:sp>
        <p:nvSpPr>
          <p:cNvPr id="2" name="Frame 1">
            <a:extLst>
              <a:ext uri="{FF2B5EF4-FFF2-40B4-BE49-F238E27FC236}">
                <a16:creationId xmlns:a16="http://schemas.microsoft.com/office/drawing/2014/main" id="{67393181-30EE-30D1-F6F1-44E1DE0E7D43}"/>
              </a:ext>
            </a:extLst>
          </p:cNvPr>
          <p:cNvSpPr/>
          <p:nvPr/>
        </p:nvSpPr>
        <p:spPr>
          <a:xfrm>
            <a:off x="6241775" y="5923723"/>
            <a:ext cx="1530625" cy="497716"/>
          </a:xfrm>
          <a:prstGeom prst="frame">
            <a:avLst>
              <a:gd name="adj1" fmla="val 17198"/>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3" name="TextBox 2">
            <a:extLst>
              <a:ext uri="{FF2B5EF4-FFF2-40B4-BE49-F238E27FC236}">
                <a16:creationId xmlns:a16="http://schemas.microsoft.com/office/drawing/2014/main" id="{08E0ED14-FE8D-D46C-3D4E-6DC82AA6A74E}"/>
              </a:ext>
            </a:extLst>
          </p:cNvPr>
          <p:cNvSpPr txBox="1"/>
          <p:nvPr/>
        </p:nvSpPr>
        <p:spPr>
          <a:xfrm>
            <a:off x="1186967" y="2740752"/>
            <a:ext cx="6983896" cy="2677656"/>
          </a:xfrm>
          <a:prstGeom prst="rect">
            <a:avLst/>
          </a:prstGeom>
          <a:solidFill>
            <a:schemeClr val="accent5">
              <a:lumMod val="75000"/>
            </a:schemeClr>
          </a:solidFill>
        </p:spPr>
        <p:txBody>
          <a:bodyPr wrap="square" rtlCol="0">
            <a:spAutoFit/>
          </a:bodyPr>
          <a:lstStyle/>
          <a:p>
            <a:r>
              <a:rPr lang="en-US" sz="1400" i="1" dirty="0"/>
              <a:t>When you hear ‘superior bitemporal VF defect’ two words come to mind, and they </a:t>
            </a:r>
            <a:r>
              <a:rPr lang="en-US" sz="1400" b="1" i="1" dirty="0" err="1"/>
              <a:t>ain’t</a:t>
            </a:r>
            <a:r>
              <a:rPr lang="en-US" sz="1400" i="1" dirty="0"/>
              <a:t> Fuchs coloboma—they are  </a:t>
            </a:r>
            <a:r>
              <a:rPr lang="en-US" sz="1400" b="1" i="1" dirty="0"/>
              <a:t>pituitary tumor </a:t>
            </a:r>
            <a:r>
              <a:rPr lang="en-US" sz="1400" i="1" dirty="0"/>
              <a:t>.  </a:t>
            </a:r>
            <a:r>
              <a:rPr lang="en-US" sz="1400" i="1" dirty="0">
                <a:solidFill>
                  <a:schemeClr val="accent5">
                    <a:lumMod val="75000"/>
                  </a:schemeClr>
                </a:solidFill>
              </a:rPr>
              <a:t>How can you tell whether a bitemporal VF cut results from a pituitary tumor as opposed to Fuchs coloboma?</a:t>
            </a:r>
          </a:p>
          <a:p>
            <a:r>
              <a:rPr lang="en-US" sz="1400" dirty="0">
                <a:solidFill>
                  <a:schemeClr val="accent5">
                    <a:lumMod val="75000"/>
                  </a:schemeClr>
                </a:solidFill>
              </a:rPr>
              <a:t>For starters, by examining the pt. The ONHs in a Fuchs coloboma </a:t>
            </a:r>
            <a:r>
              <a:rPr lang="en-US" sz="1400" dirty="0" err="1">
                <a:solidFill>
                  <a:schemeClr val="accent5">
                    <a:lumMod val="75000"/>
                  </a:schemeClr>
                </a:solidFill>
              </a:rPr>
              <a:t>pt</a:t>
            </a:r>
            <a:r>
              <a:rPr lang="en-US" sz="1400" dirty="0">
                <a:solidFill>
                  <a:schemeClr val="accent5">
                    <a:lumMod val="75000"/>
                  </a:schemeClr>
                </a:solidFill>
              </a:rPr>
              <a:t> will be highly tilted and manifest situs inversus, whereas the ONHs of a pituitary-tumor </a:t>
            </a:r>
            <a:r>
              <a:rPr lang="en-US" sz="1400" dirty="0" err="1">
                <a:solidFill>
                  <a:schemeClr val="accent5">
                    <a:lumMod val="75000"/>
                  </a:schemeClr>
                </a:solidFill>
              </a:rPr>
              <a:t>pt</a:t>
            </a:r>
            <a:r>
              <a:rPr lang="en-US" sz="1400" dirty="0">
                <a:solidFill>
                  <a:schemeClr val="accent5">
                    <a:lumMod val="75000"/>
                  </a:schemeClr>
                </a:solidFill>
              </a:rPr>
              <a:t> will be unremarkable or edematous.</a:t>
            </a:r>
          </a:p>
          <a:p>
            <a:endParaRPr lang="en-US" sz="1400" dirty="0">
              <a:solidFill>
                <a:schemeClr val="accent5">
                  <a:lumMod val="75000"/>
                </a:schemeClr>
              </a:solidFill>
            </a:endParaRPr>
          </a:p>
          <a:p>
            <a:r>
              <a:rPr lang="en-US" sz="1400" i="1" dirty="0">
                <a:solidFill>
                  <a:schemeClr val="accent5">
                    <a:lumMod val="75000"/>
                  </a:schemeClr>
                </a:solidFill>
              </a:rPr>
              <a:t>OK, fair. But is there a way to tell from the VF itself?</a:t>
            </a:r>
          </a:p>
          <a:p>
            <a:r>
              <a:rPr lang="en-US" sz="1400" dirty="0">
                <a:solidFill>
                  <a:schemeClr val="accent5">
                    <a:lumMod val="75000"/>
                  </a:schemeClr>
                </a:solidFill>
              </a:rPr>
              <a:t>Indeed there is—a bitemporal VF defect 2ndry to a pituitary tumor will always respect the   vertical  midline, whereas one 2ndry to Fuchs coloboma will not. Put another way: A pituitary tumor, but not a Fuchs coloboma, is expected to produce bitemporal </a:t>
            </a:r>
            <a:r>
              <a:rPr lang="en-US" sz="1400" b="1" dirty="0" err="1">
                <a:solidFill>
                  <a:schemeClr val="accent5">
                    <a:lumMod val="75000"/>
                  </a:schemeClr>
                </a:solidFill>
              </a:rPr>
              <a:t>hemianopic</a:t>
            </a:r>
            <a:r>
              <a:rPr lang="en-US" sz="1400" dirty="0">
                <a:solidFill>
                  <a:schemeClr val="accent5">
                    <a:lumMod val="75000"/>
                  </a:schemeClr>
                </a:solidFill>
              </a:rPr>
              <a:t> VF loss. </a:t>
            </a:r>
          </a:p>
        </p:txBody>
      </p:sp>
    </p:spTree>
    <p:extLst>
      <p:ext uri="{BB962C8B-B14F-4D97-AF65-F5344CB8AC3E}">
        <p14:creationId xmlns:p14="http://schemas.microsoft.com/office/powerpoint/2010/main" val="1793196991"/>
      </p:ext>
    </p:extLst>
  </p:cSld>
  <p:clrMapOvr>
    <a:masterClrMapping/>
  </p:clrMapOvr>
</p:sld>
</file>

<file path=ppt/slides/slide2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562" name="Text Box 10">
            <a:extLst>
              <a:ext uri="{FF2B5EF4-FFF2-40B4-BE49-F238E27FC236}">
                <a16:creationId xmlns:a16="http://schemas.microsoft.com/office/drawing/2014/main" id="{E9896276-04B5-49A0-96C5-5033D1D64400}"/>
              </a:ext>
            </a:extLst>
          </p:cNvPr>
          <p:cNvSpPr txBox="1">
            <a:spLocks noChangeArrowheads="1"/>
          </p:cNvSpPr>
          <p:nvPr/>
        </p:nvSpPr>
        <p:spPr bwMode="auto">
          <a:xfrm>
            <a:off x="1371600" y="4267200"/>
            <a:ext cx="3057525" cy="2154238"/>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Morning-Glory Disc</a:t>
            </a:r>
          </a:p>
          <a:p>
            <a:pPr eaLnBrk="1" hangingPunct="1">
              <a:spcBef>
                <a:spcPct val="0"/>
              </a:spcBef>
              <a:buClrTx/>
              <a:buSzTx/>
              <a:buFontTx/>
              <a:buNone/>
            </a:pPr>
            <a:r>
              <a:rPr lang="en-US" altLang="en-US" sz="1200"/>
              <a:t>--DFE reveals:</a:t>
            </a:r>
          </a:p>
          <a:p>
            <a:pPr eaLnBrk="1" hangingPunct="1">
              <a:spcBef>
                <a:spcPct val="0"/>
              </a:spcBef>
              <a:buClrTx/>
              <a:buSzTx/>
              <a:buFontTx/>
              <a:buNone/>
            </a:pPr>
            <a:r>
              <a:rPr lang="en-US" altLang="en-US" sz="1200"/>
              <a:t>  1) A funnel-shaped…</a:t>
            </a:r>
            <a:r>
              <a:rPr lang="en-US" altLang="en-US" sz="1200" b="1">
                <a:solidFill>
                  <a:srgbClr val="0000FF"/>
                </a:solidFill>
              </a:rPr>
              <a:t>excavation</a:t>
            </a:r>
            <a:endParaRPr lang="en-US" altLang="en-US" sz="1200"/>
          </a:p>
          <a:p>
            <a:pPr eaLnBrk="1" hangingPunct="1">
              <a:spcBef>
                <a:spcPct val="0"/>
              </a:spcBef>
              <a:buClrTx/>
              <a:buSzTx/>
              <a:buFontTx/>
              <a:buNone/>
            </a:pPr>
            <a:r>
              <a:rPr lang="en-US" altLang="en-US" sz="1200"/>
              <a:t>  2) Number of vessels crossing the rim</a:t>
            </a:r>
          </a:p>
          <a:p>
            <a:pPr eaLnBrk="1" hangingPunct="1">
              <a:spcBef>
                <a:spcPct val="0"/>
              </a:spcBef>
              <a:buClrTx/>
              <a:buSzTx/>
              <a:buFontTx/>
              <a:buNone/>
            </a:pPr>
            <a:r>
              <a:rPr lang="en-US" altLang="en-US" sz="1200"/>
              <a:t>    seems abnormally…</a:t>
            </a:r>
            <a:r>
              <a:rPr lang="en-US" altLang="en-US" sz="1200" b="1">
                <a:solidFill>
                  <a:srgbClr val="0000FF"/>
                </a:solidFill>
              </a:rPr>
              <a:t>high</a:t>
            </a:r>
            <a:r>
              <a:rPr lang="en-US" altLang="en-US" sz="1200"/>
              <a:t> </a:t>
            </a:r>
            <a:endParaRPr lang="en-US" altLang="en-US" sz="1200" b="1">
              <a:solidFill>
                <a:srgbClr val="0000FF"/>
              </a:solidFill>
            </a:endParaRPr>
          </a:p>
          <a:p>
            <a:pPr eaLnBrk="1" hangingPunct="1">
              <a:spcBef>
                <a:spcPct val="0"/>
              </a:spcBef>
              <a:buClrTx/>
              <a:buSzTx/>
              <a:buFontTx/>
              <a:buNone/>
            </a:pPr>
            <a:r>
              <a:rPr lang="en-US" altLang="en-US" sz="1200"/>
              <a:t>--Tissue is…</a:t>
            </a:r>
            <a:r>
              <a:rPr lang="en-US" altLang="en-US" sz="1200" b="1">
                <a:solidFill>
                  <a:srgbClr val="0000FF"/>
                </a:solidFill>
              </a:rPr>
              <a:t>contractile</a:t>
            </a:r>
            <a:r>
              <a:rPr lang="en-US" altLang="en-US" sz="1200"/>
              <a:t>, so cup seems</a:t>
            </a:r>
          </a:p>
          <a:p>
            <a:pPr eaLnBrk="1" hangingPunct="1">
              <a:spcBef>
                <a:spcPct val="0"/>
              </a:spcBef>
              <a:buClrTx/>
              <a:buSzTx/>
              <a:buFontTx/>
              <a:buNone/>
            </a:pPr>
            <a:r>
              <a:rPr lang="en-US" altLang="en-US" sz="1200"/>
              <a:t>  to…</a:t>
            </a:r>
            <a:r>
              <a:rPr lang="en-US" altLang="en-US" sz="1200" b="1">
                <a:solidFill>
                  <a:srgbClr val="0000FF"/>
                </a:solidFill>
              </a:rPr>
              <a:t>open </a:t>
            </a:r>
            <a:r>
              <a:rPr lang="en-US" altLang="en-US" sz="1200">
                <a:solidFill>
                  <a:srgbClr val="0000FF"/>
                </a:solidFill>
              </a:rPr>
              <a:t>and</a:t>
            </a:r>
            <a:r>
              <a:rPr lang="en-US" altLang="en-US" sz="1200" b="1">
                <a:solidFill>
                  <a:srgbClr val="0000FF"/>
                </a:solidFill>
              </a:rPr>
              <a:t> close</a:t>
            </a:r>
            <a:r>
              <a:rPr lang="en-US" altLang="en-US" sz="1200"/>
              <a:t> (like its namesake,  </a:t>
            </a:r>
          </a:p>
          <a:p>
            <a:pPr eaLnBrk="1" hangingPunct="1">
              <a:spcBef>
                <a:spcPct val="0"/>
              </a:spcBef>
              <a:buClrTx/>
              <a:buSzTx/>
              <a:buFontTx/>
              <a:buNone/>
            </a:pPr>
            <a:r>
              <a:rPr lang="en-US" altLang="en-US" sz="1200"/>
              <a:t>  the morning-glory flower)</a:t>
            </a:r>
          </a:p>
          <a:p>
            <a:pPr eaLnBrk="1" hangingPunct="1">
              <a:spcBef>
                <a:spcPct val="0"/>
              </a:spcBef>
              <a:buClrTx/>
              <a:buSzTx/>
              <a:buFontTx/>
              <a:buNone/>
            </a:pPr>
            <a:r>
              <a:rPr lang="en-US" altLang="en-US" sz="1200"/>
              <a:t>--VA usually…</a:t>
            </a:r>
            <a:r>
              <a:rPr lang="en-US" altLang="en-US" sz="1200" b="1">
                <a:solidFill>
                  <a:srgbClr val="0000FF"/>
                </a:solidFill>
              </a:rPr>
              <a:t>20/200</a:t>
            </a:r>
            <a:r>
              <a:rPr lang="en-US" altLang="en-US" sz="1200"/>
              <a:t>, but can be…</a:t>
            </a:r>
          </a:p>
          <a:p>
            <a:pPr eaLnBrk="1" hangingPunct="1">
              <a:spcBef>
                <a:spcPct val="0"/>
              </a:spcBef>
              <a:buClrTx/>
              <a:buSzTx/>
              <a:buFontTx/>
              <a:buNone/>
            </a:pPr>
            <a:r>
              <a:rPr lang="en-US" altLang="en-US" sz="1200"/>
              <a:t>   </a:t>
            </a:r>
            <a:r>
              <a:rPr lang="en-US" altLang="en-US" sz="1200" b="1">
                <a:solidFill>
                  <a:srgbClr val="0000FF"/>
                </a:solidFill>
              </a:rPr>
              <a:t>20/20&lt;-&gt;NLP</a:t>
            </a:r>
          </a:p>
          <a:p>
            <a:pPr eaLnBrk="1" hangingPunct="1">
              <a:spcBef>
                <a:spcPct val="0"/>
              </a:spcBef>
              <a:buClrTx/>
              <a:buSzTx/>
              <a:buFontTx/>
              <a:buNone/>
            </a:pPr>
            <a:r>
              <a:rPr lang="en-US" altLang="en-US" sz="1200"/>
              <a:t>--1/3 develop…</a:t>
            </a:r>
            <a:r>
              <a:rPr lang="en-US" altLang="en-US" sz="1200" b="1">
                <a:solidFill>
                  <a:srgbClr val="CCECFF"/>
                </a:solidFill>
              </a:rPr>
              <a:t>serous</a:t>
            </a:r>
            <a:r>
              <a:rPr lang="en-US" altLang="en-US" sz="1200" b="1">
                <a:solidFill>
                  <a:srgbClr val="0000FF"/>
                </a:solidFill>
              </a:rPr>
              <a:t> </a:t>
            </a:r>
            <a:r>
              <a:rPr lang="en-US" altLang="en-US" sz="1200" b="1">
                <a:solidFill>
                  <a:srgbClr val="CCECFF"/>
                </a:solidFill>
              </a:rPr>
              <a:t>RD</a:t>
            </a:r>
          </a:p>
        </p:txBody>
      </p:sp>
      <p:sp>
        <p:nvSpPr>
          <p:cNvPr id="66563" name="Text Box 3">
            <a:extLst>
              <a:ext uri="{FF2B5EF4-FFF2-40B4-BE49-F238E27FC236}">
                <a16:creationId xmlns:a16="http://schemas.microsoft.com/office/drawing/2014/main" id="{E46B3D38-CB0F-4BFC-AE9E-17B8EAC7193B}"/>
              </a:ext>
            </a:extLst>
          </p:cNvPr>
          <p:cNvSpPr txBox="1">
            <a:spLocks noChangeArrowheads="1"/>
          </p:cNvSpPr>
          <p:nvPr/>
        </p:nvSpPr>
        <p:spPr bwMode="auto">
          <a:xfrm>
            <a:off x="793750" y="3505200"/>
            <a:ext cx="2274982" cy="677108"/>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solidFill>
                  <a:schemeClr val="bg1">
                    <a:lumMod val="65000"/>
                  </a:schemeClr>
                </a:solidFill>
              </a:rPr>
              <a:t>Optic Pit/Hole</a:t>
            </a:r>
          </a:p>
          <a:p>
            <a:pPr eaLnBrk="1" hangingPunct="1">
              <a:spcBef>
                <a:spcPct val="0"/>
              </a:spcBef>
              <a:buClrTx/>
              <a:buSzTx/>
              <a:buFontTx/>
              <a:buNone/>
            </a:pPr>
            <a:r>
              <a:rPr lang="en-US" altLang="en-US" sz="1200">
                <a:solidFill>
                  <a:schemeClr val="bg1">
                    <a:lumMod val="65000"/>
                  </a:schemeClr>
                </a:solidFill>
              </a:rPr>
              <a:t>--Associated with…</a:t>
            </a:r>
            <a:r>
              <a:rPr lang="en-US" altLang="en-US" sz="1200" b="1">
                <a:solidFill>
                  <a:schemeClr val="bg1">
                    <a:lumMod val="65000"/>
                  </a:schemeClr>
                </a:solidFill>
              </a:rPr>
              <a:t>serous RD</a:t>
            </a:r>
          </a:p>
          <a:p>
            <a:pPr eaLnBrk="1" hangingPunct="1">
              <a:spcBef>
                <a:spcPct val="0"/>
              </a:spcBef>
              <a:buClrTx/>
              <a:buSzTx/>
              <a:buFontTx/>
              <a:buNone/>
            </a:pPr>
            <a:r>
              <a:rPr lang="en-US" altLang="en-US" sz="1200" b="1">
                <a:solidFill>
                  <a:schemeClr val="bg1">
                    <a:lumMod val="65000"/>
                  </a:schemeClr>
                </a:solidFill>
              </a:rPr>
              <a:t>  in adulthood</a:t>
            </a:r>
          </a:p>
        </p:txBody>
      </p:sp>
      <p:sp>
        <p:nvSpPr>
          <p:cNvPr id="66564" name="Line 4">
            <a:extLst>
              <a:ext uri="{FF2B5EF4-FFF2-40B4-BE49-F238E27FC236}">
                <a16:creationId xmlns:a16="http://schemas.microsoft.com/office/drawing/2014/main" id="{C3019ED5-AD6C-4034-939E-D3CAC8A88421}"/>
              </a:ext>
            </a:extLst>
          </p:cNvPr>
          <p:cNvSpPr>
            <a:spLocks noChangeShapeType="1"/>
          </p:cNvSpPr>
          <p:nvPr/>
        </p:nvSpPr>
        <p:spPr bwMode="auto">
          <a:xfrm flipH="1">
            <a:off x="1600200" y="2057400"/>
            <a:ext cx="1524000" cy="3810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6565" name="Text Box 6">
            <a:extLst>
              <a:ext uri="{FF2B5EF4-FFF2-40B4-BE49-F238E27FC236}">
                <a16:creationId xmlns:a16="http://schemas.microsoft.com/office/drawing/2014/main" id="{00DCDEE2-B453-494E-8E99-8502D9045C22}"/>
              </a:ext>
            </a:extLst>
          </p:cNvPr>
          <p:cNvSpPr txBox="1">
            <a:spLocks noChangeArrowheads="1"/>
          </p:cNvSpPr>
          <p:nvPr/>
        </p:nvSpPr>
        <p:spPr bwMode="auto">
          <a:xfrm>
            <a:off x="1340808" y="1524000"/>
            <a:ext cx="3544560" cy="4585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1400" i="1">
                <a:solidFill>
                  <a:schemeClr val="bg1">
                    <a:lumMod val="75000"/>
                  </a:schemeClr>
                </a:solidFill>
              </a:rPr>
              <a:t>These three are all secondary to abnormal</a:t>
            </a:r>
          </a:p>
          <a:p>
            <a:pPr algn="ctr" eaLnBrk="1" hangingPunct="1">
              <a:lnSpc>
                <a:spcPct val="85000"/>
              </a:lnSpc>
              <a:spcBef>
                <a:spcPct val="0"/>
              </a:spcBef>
              <a:buClrTx/>
              <a:buSzTx/>
              <a:buFontTx/>
              <a:buNone/>
            </a:pPr>
            <a:r>
              <a:rPr lang="en-US" altLang="en-US" sz="1400" i="1">
                <a:solidFill>
                  <a:schemeClr val="bg1">
                    <a:lumMod val="75000"/>
                  </a:schemeClr>
                </a:solidFill>
              </a:rPr>
              <a:t>closure of the embryonic optic fissure</a:t>
            </a:r>
          </a:p>
        </p:txBody>
      </p:sp>
      <p:sp>
        <p:nvSpPr>
          <p:cNvPr id="66566" name="Text Box 7">
            <a:extLst>
              <a:ext uri="{FF2B5EF4-FFF2-40B4-BE49-F238E27FC236}">
                <a16:creationId xmlns:a16="http://schemas.microsoft.com/office/drawing/2014/main" id="{2315D049-330D-491D-A8EC-75E74E56EFDB}"/>
              </a:ext>
            </a:extLst>
          </p:cNvPr>
          <p:cNvSpPr txBox="1">
            <a:spLocks noChangeArrowheads="1"/>
          </p:cNvSpPr>
          <p:nvPr/>
        </p:nvSpPr>
        <p:spPr bwMode="auto">
          <a:xfrm>
            <a:off x="76200" y="2514600"/>
            <a:ext cx="2783134" cy="861774"/>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solidFill>
                  <a:schemeClr val="bg1">
                    <a:lumMod val="65000"/>
                  </a:schemeClr>
                </a:solidFill>
              </a:rPr>
              <a:t>Optic Nerve Coloboma</a:t>
            </a:r>
          </a:p>
          <a:p>
            <a:pPr eaLnBrk="1" hangingPunct="1">
              <a:spcBef>
                <a:spcPct val="0"/>
              </a:spcBef>
              <a:buClrTx/>
              <a:buSzTx/>
              <a:buFontTx/>
              <a:buNone/>
            </a:pPr>
            <a:r>
              <a:rPr lang="en-US" altLang="en-US" sz="1200">
                <a:solidFill>
                  <a:schemeClr val="bg1">
                    <a:lumMod val="65000"/>
                  </a:schemeClr>
                </a:solidFill>
              </a:rPr>
              <a:t>1) May resemble…</a:t>
            </a:r>
            <a:r>
              <a:rPr lang="en-US" altLang="en-US" sz="1200" b="1">
                <a:solidFill>
                  <a:schemeClr val="bg1">
                    <a:lumMod val="65000"/>
                  </a:schemeClr>
                </a:solidFill>
              </a:rPr>
              <a:t>deep cupping</a:t>
            </a:r>
          </a:p>
          <a:p>
            <a:pPr eaLnBrk="1" hangingPunct="1">
              <a:spcBef>
                <a:spcPct val="0"/>
              </a:spcBef>
              <a:buClrTx/>
              <a:buSzTx/>
              <a:buFontTx/>
              <a:buNone/>
            </a:pPr>
            <a:r>
              <a:rPr lang="en-US" altLang="en-US" sz="1200">
                <a:solidFill>
                  <a:schemeClr val="bg1">
                    <a:lumMod val="65000"/>
                  </a:schemeClr>
                </a:solidFill>
              </a:rPr>
              <a:t>2) Can be…</a:t>
            </a:r>
            <a:r>
              <a:rPr lang="en-US" altLang="en-US" sz="1200" b="1">
                <a:solidFill>
                  <a:schemeClr val="bg1">
                    <a:lumMod val="65000"/>
                  </a:schemeClr>
                </a:solidFill>
              </a:rPr>
              <a:t>bilateral, asymmetric</a:t>
            </a:r>
          </a:p>
          <a:p>
            <a:pPr eaLnBrk="1" hangingPunct="1">
              <a:spcBef>
                <a:spcPct val="0"/>
              </a:spcBef>
              <a:buClrTx/>
              <a:buSzTx/>
              <a:buFontTx/>
              <a:buNone/>
            </a:pPr>
            <a:r>
              <a:rPr lang="en-US" altLang="en-US" sz="1200">
                <a:solidFill>
                  <a:schemeClr val="bg1">
                    <a:lumMod val="65000"/>
                  </a:schemeClr>
                </a:solidFill>
              </a:rPr>
              <a:t>3) Part of the…</a:t>
            </a:r>
            <a:r>
              <a:rPr lang="en-US" altLang="en-US" sz="1200" b="1">
                <a:solidFill>
                  <a:schemeClr val="bg1">
                    <a:lumMod val="65000"/>
                  </a:schemeClr>
                </a:solidFill>
              </a:rPr>
              <a:t>CHARGE association</a:t>
            </a:r>
          </a:p>
        </p:txBody>
      </p:sp>
      <p:sp>
        <p:nvSpPr>
          <p:cNvPr id="66567" name="Line 8">
            <a:extLst>
              <a:ext uri="{FF2B5EF4-FFF2-40B4-BE49-F238E27FC236}">
                <a16:creationId xmlns:a16="http://schemas.microsoft.com/office/drawing/2014/main" id="{20DA8BAB-64A5-4B11-B843-0E2317D60AF9}"/>
              </a:ext>
            </a:extLst>
          </p:cNvPr>
          <p:cNvSpPr>
            <a:spLocks noChangeShapeType="1"/>
          </p:cNvSpPr>
          <p:nvPr/>
        </p:nvSpPr>
        <p:spPr bwMode="auto">
          <a:xfrm flipH="1">
            <a:off x="2971800" y="2057400"/>
            <a:ext cx="152400" cy="14478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6568" name="Text Box 9">
            <a:extLst>
              <a:ext uri="{FF2B5EF4-FFF2-40B4-BE49-F238E27FC236}">
                <a16:creationId xmlns:a16="http://schemas.microsoft.com/office/drawing/2014/main" id="{5A0748CE-6FDB-4EBF-A70C-FDA7B10AB819}"/>
              </a:ext>
            </a:extLst>
          </p:cNvPr>
          <p:cNvSpPr txBox="1">
            <a:spLocks noChangeArrowheads="1"/>
          </p:cNvSpPr>
          <p:nvPr/>
        </p:nvSpPr>
        <p:spPr bwMode="auto">
          <a:xfrm>
            <a:off x="1371600" y="4267200"/>
            <a:ext cx="3057247" cy="2154436"/>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dirty="0">
                <a:solidFill>
                  <a:schemeClr val="bg1">
                    <a:lumMod val="65000"/>
                  </a:schemeClr>
                </a:solidFill>
              </a:rPr>
              <a:t>Morning-Glory Disc</a:t>
            </a:r>
          </a:p>
          <a:p>
            <a:pPr eaLnBrk="1" hangingPunct="1">
              <a:spcBef>
                <a:spcPct val="0"/>
              </a:spcBef>
              <a:buClrTx/>
              <a:buSzTx/>
              <a:buFontTx/>
              <a:buNone/>
            </a:pPr>
            <a:r>
              <a:rPr lang="en-US" altLang="en-US" sz="1200" dirty="0">
                <a:solidFill>
                  <a:schemeClr val="bg1">
                    <a:lumMod val="65000"/>
                  </a:schemeClr>
                </a:solidFill>
              </a:rPr>
              <a:t>--DFE reveals:</a:t>
            </a:r>
          </a:p>
          <a:p>
            <a:pPr eaLnBrk="1" hangingPunct="1">
              <a:spcBef>
                <a:spcPct val="0"/>
              </a:spcBef>
              <a:buClrTx/>
              <a:buSzTx/>
              <a:buFontTx/>
              <a:buNone/>
            </a:pPr>
            <a:r>
              <a:rPr lang="en-US" altLang="en-US" sz="1200" dirty="0">
                <a:solidFill>
                  <a:schemeClr val="bg1">
                    <a:lumMod val="65000"/>
                  </a:schemeClr>
                </a:solidFill>
              </a:rPr>
              <a:t>  1) A funnel-shaped…</a:t>
            </a:r>
            <a:r>
              <a:rPr lang="en-US" altLang="en-US" sz="1200" b="1" dirty="0">
                <a:solidFill>
                  <a:schemeClr val="bg1">
                    <a:lumMod val="65000"/>
                  </a:schemeClr>
                </a:solidFill>
              </a:rPr>
              <a:t>excavation</a:t>
            </a:r>
            <a:endParaRPr lang="en-US" altLang="en-US" sz="1200" dirty="0">
              <a:solidFill>
                <a:schemeClr val="bg1">
                  <a:lumMod val="65000"/>
                </a:schemeClr>
              </a:solidFill>
            </a:endParaRPr>
          </a:p>
          <a:p>
            <a:pPr eaLnBrk="1" hangingPunct="1">
              <a:spcBef>
                <a:spcPct val="0"/>
              </a:spcBef>
              <a:buClrTx/>
              <a:buSzTx/>
              <a:buFontTx/>
              <a:buNone/>
            </a:pPr>
            <a:r>
              <a:rPr lang="en-US" altLang="en-US" sz="1200" dirty="0">
                <a:solidFill>
                  <a:schemeClr val="bg1">
                    <a:lumMod val="65000"/>
                  </a:schemeClr>
                </a:solidFill>
              </a:rPr>
              <a:t>  2) Number of vessels crossing the rim</a:t>
            </a:r>
          </a:p>
          <a:p>
            <a:pPr eaLnBrk="1" hangingPunct="1">
              <a:spcBef>
                <a:spcPct val="0"/>
              </a:spcBef>
              <a:buClrTx/>
              <a:buSzTx/>
              <a:buFontTx/>
              <a:buNone/>
            </a:pPr>
            <a:r>
              <a:rPr lang="en-US" altLang="en-US" sz="1200" dirty="0">
                <a:solidFill>
                  <a:schemeClr val="bg1">
                    <a:lumMod val="65000"/>
                  </a:schemeClr>
                </a:solidFill>
              </a:rPr>
              <a:t>    seems abnormally…</a:t>
            </a:r>
            <a:r>
              <a:rPr lang="en-US" altLang="en-US" sz="1200" b="1" dirty="0">
                <a:solidFill>
                  <a:schemeClr val="bg1">
                    <a:lumMod val="65000"/>
                  </a:schemeClr>
                </a:solidFill>
              </a:rPr>
              <a:t>high</a:t>
            </a:r>
            <a:r>
              <a:rPr lang="en-US" altLang="en-US" sz="1200" dirty="0">
                <a:solidFill>
                  <a:schemeClr val="bg1">
                    <a:lumMod val="65000"/>
                  </a:schemeClr>
                </a:solidFill>
              </a:rPr>
              <a:t> </a:t>
            </a:r>
            <a:endParaRPr lang="en-US" altLang="en-US" sz="1200" b="1" dirty="0">
              <a:solidFill>
                <a:schemeClr val="bg1">
                  <a:lumMod val="65000"/>
                </a:schemeClr>
              </a:solidFill>
            </a:endParaRPr>
          </a:p>
          <a:p>
            <a:pPr eaLnBrk="1" hangingPunct="1">
              <a:spcBef>
                <a:spcPct val="0"/>
              </a:spcBef>
              <a:buClrTx/>
              <a:buSzTx/>
              <a:buFontTx/>
              <a:buNone/>
            </a:pPr>
            <a:r>
              <a:rPr lang="en-US" altLang="en-US" sz="1200" dirty="0">
                <a:solidFill>
                  <a:schemeClr val="bg1">
                    <a:lumMod val="65000"/>
                  </a:schemeClr>
                </a:solidFill>
              </a:rPr>
              <a:t>--Tissue is…</a:t>
            </a:r>
            <a:r>
              <a:rPr lang="en-US" altLang="en-US" sz="1200" b="1" dirty="0">
                <a:solidFill>
                  <a:schemeClr val="bg1">
                    <a:lumMod val="65000"/>
                  </a:schemeClr>
                </a:solidFill>
              </a:rPr>
              <a:t>contractile</a:t>
            </a:r>
            <a:r>
              <a:rPr lang="en-US" altLang="en-US" sz="1200" dirty="0">
                <a:solidFill>
                  <a:schemeClr val="bg1">
                    <a:lumMod val="65000"/>
                  </a:schemeClr>
                </a:solidFill>
              </a:rPr>
              <a:t>, so cup seems</a:t>
            </a:r>
          </a:p>
          <a:p>
            <a:pPr eaLnBrk="1" hangingPunct="1">
              <a:spcBef>
                <a:spcPct val="0"/>
              </a:spcBef>
              <a:buClrTx/>
              <a:buSzTx/>
              <a:buFontTx/>
              <a:buNone/>
            </a:pPr>
            <a:r>
              <a:rPr lang="en-US" altLang="en-US" sz="1200" dirty="0">
                <a:solidFill>
                  <a:schemeClr val="bg1">
                    <a:lumMod val="65000"/>
                  </a:schemeClr>
                </a:solidFill>
              </a:rPr>
              <a:t>  to…</a:t>
            </a:r>
            <a:r>
              <a:rPr lang="en-US" altLang="en-US" sz="1200" b="1" dirty="0">
                <a:solidFill>
                  <a:schemeClr val="bg1">
                    <a:lumMod val="65000"/>
                  </a:schemeClr>
                </a:solidFill>
              </a:rPr>
              <a:t>open </a:t>
            </a:r>
            <a:r>
              <a:rPr lang="en-US" altLang="en-US" sz="1200" dirty="0">
                <a:solidFill>
                  <a:schemeClr val="bg1">
                    <a:lumMod val="65000"/>
                  </a:schemeClr>
                </a:solidFill>
              </a:rPr>
              <a:t>and</a:t>
            </a:r>
            <a:r>
              <a:rPr lang="en-US" altLang="en-US" sz="1200" b="1" dirty="0">
                <a:solidFill>
                  <a:schemeClr val="bg1">
                    <a:lumMod val="65000"/>
                  </a:schemeClr>
                </a:solidFill>
              </a:rPr>
              <a:t> close</a:t>
            </a:r>
            <a:r>
              <a:rPr lang="en-US" altLang="en-US" sz="1200" dirty="0">
                <a:solidFill>
                  <a:schemeClr val="bg1">
                    <a:lumMod val="65000"/>
                  </a:schemeClr>
                </a:solidFill>
              </a:rPr>
              <a:t> (like its namesake,  </a:t>
            </a:r>
          </a:p>
          <a:p>
            <a:pPr eaLnBrk="1" hangingPunct="1">
              <a:spcBef>
                <a:spcPct val="0"/>
              </a:spcBef>
              <a:buClrTx/>
              <a:buSzTx/>
              <a:buFontTx/>
              <a:buNone/>
            </a:pPr>
            <a:r>
              <a:rPr lang="en-US" altLang="en-US" sz="1200" dirty="0">
                <a:solidFill>
                  <a:schemeClr val="bg1">
                    <a:lumMod val="65000"/>
                  </a:schemeClr>
                </a:solidFill>
              </a:rPr>
              <a:t>  the morning-glory flower)</a:t>
            </a:r>
          </a:p>
          <a:p>
            <a:pPr eaLnBrk="1" hangingPunct="1">
              <a:spcBef>
                <a:spcPct val="0"/>
              </a:spcBef>
              <a:buClrTx/>
              <a:buSzTx/>
              <a:buFontTx/>
              <a:buNone/>
            </a:pPr>
            <a:r>
              <a:rPr lang="en-US" altLang="en-US" sz="1200" dirty="0">
                <a:solidFill>
                  <a:schemeClr val="bg1">
                    <a:lumMod val="65000"/>
                  </a:schemeClr>
                </a:solidFill>
              </a:rPr>
              <a:t>--VA usually…</a:t>
            </a:r>
            <a:r>
              <a:rPr lang="en-US" altLang="en-US" sz="1200" b="1" dirty="0">
                <a:solidFill>
                  <a:schemeClr val="bg1">
                    <a:lumMod val="65000"/>
                  </a:schemeClr>
                </a:solidFill>
              </a:rPr>
              <a:t>20/200</a:t>
            </a:r>
            <a:r>
              <a:rPr lang="en-US" altLang="en-US" sz="1200" dirty="0">
                <a:solidFill>
                  <a:schemeClr val="bg1">
                    <a:lumMod val="65000"/>
                  </a:schemeClr>
                </a:solidFill>
              </a:rPr>
              <a:t>, but can be…</a:t>
            </a:r>
          </a:p>
          <a:p>
            <a:pPr eaLnBrk="1" hangingPunct="1">
              <a:spcBef>
                <a:spcPct val="0"/>
              </a:spcBef>
              <a:buClrTx/>
              <a:buSzTx/>
              <a:buFontTx/>
              <a:buNone/>
            </a:pPr>
            <a:r>
              <a:rPr lang="en-US" altLang="en-US" sz="1200" dirty="0">
                <a:solidFill>
                  <a:schemeClr val="bg1">
                    <a:lumMod val="65000"/>
                  </a:schemeClr>
                </a:solidFill>
              </a:rPr>
              <a:t>   </a:t>
            </a:r>
            <a:r>
              <a:rPr lang="en-US" altLang="en-US" sz="1200" b="1" dirty="0">
                <a:solidFill>
                  <a:schemeClr val="bg1">
                    <a:lumMod val="65000"/>
                  </a:schemeClr>
                </a:solidFill>
              </a:rPr>
              <a:t>20/20&lt;-&gt;NLP</a:t>
            </a:r>
          </a:p>
          <a:p>
            <a:pPr eaLnBrk="1" hangingPunct="1">
              <a:spcBef>
                <a:spcPct val="0"/>
              </a:spcBef>
              <a:buClrTx/>
              <a:buSzTx/>
              <a:buFontTx/>
              <a:buNone/>
            </a:pPr>
            <a:r>
              <a:rPr lang="en-US" altLang="en-US" sz="1200" dirty="0">
                <a:solidFill>
                  <a:schemeClr val="bg1">
                    <a:lumMod val="65000"/>
                  </a:schemeClr>
                </a:solidFill>
              </a:rPr>
              <a:t>--1/3 develop…</a:t>
            </a:r>
            <a:r>
              <a:rPr lang="en-US" altLang="en-US" sz="1200" b="1" dirty="0">
                <a:solidFill>
                  <a:schemeClr val="bg1">
                    <a:lumMod val="65000"/>
                  </a:schemeClr>
                </a:solidFill>
              </a:rPr>
              <a:t>serous RD</a:t>
            </a:r>
          </a:p>
        </p:txBody>
      </p:sp>
      <p:sp>
        <p:nvSpPr>
          <p:cNvPr id="66569" name="Text Box 10">
            <a:extLst>
              <a:ext uri="{FF2B5EF4-FFF2-40B4-BE49-F238E27FC236}">
                <a16:creationId xmlns:a16="http://schemas.microsoft.com/office/drawing/2014/main" id="{216029D3-73B1-47CA-B182-236FAACD0101}"/>
              </a:ext>
            </a:extLst>
          </p:cNvPr>
          <p:cNvSpPr txBox="1">
            <a:spLocks noChangeArrowheads="1"/>
          </p:cNvSpPr>
          <p:nvPr/>
        </p:nvSpPr>
        <p:spPr bwMode="auto">
          <a:xfrm>
            <a:off x="5410200" y="1687513"/>
            <a:ext cx="3640740" cy="677108"/>
          </a:xfrm>
          <a:prstGeom prst="rect">
            <a:avLst/>
          </a:prstGeom>
          <a:solidFill>
            <a:srgbClr val="FFFF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solidFill>
                  <a:schemeClr val="bg1">
                    <a:lumMod val="65000"/>
                  </a:schemeClr>
                </a:solidFill>
              </a:rPr>
              <a:t>Megalopapilla</a:t>
            </a:r>
          </a:p>
          <a:p>
            <a:pPr eaLnBrk="1" hangingPunct="1">
              <a:spcBef>
                <a:spcPct val="0"/>
              </a:spcBef>
              <a:buClrTx/>
              <a:buSzTx/>
              <a:buFontTx/>
              <a:buNone/>
            </a:pPr>
            <a:r>
              <a:rPr lang="en-US" altLang="en-US" sz="1200">
                <a:solidFill>
                  <a:schemeClr val="bg1">
                    <a:lumMod val="65000"/>
                  </a:schemeClr>
                </a:solidFill>
              </a:rPr>
              <a:t>1) Abnormally large diameter of…</a:t>
            </a:r>
            <a:r>
              <a:rPr lang="en-US" altLang="en-US" sz="1200" b="1">
                <a:solidFill>
                  <a:schemeClr val="bg1">
                    <a:lumMod val="65000"/>
                  </a:schemeClr>
                </a:solidFill>
              </a:rPr>
              <a:t>disc </a:t>
            </a:r>
            <a:r>
              <a:rPr lang="en-US" altLang="en-US" sz="1200">
                <a:solidFill>
                  <a:schemeClr val="bg1">
                    <a:lumMod val="65000"/>
                  </a:schemeClr>
                </a:solidFill>
              </a:rPr>
              <a:t>and</a:t>
            </a:r>
            <a:r>
              <a:rPr lang="en-US" altLang="en-US" sz="1200" b="1">
                <a:solidFill>
                  <a:schemeClr val="bg1">
                    <a:lumMod val="65000"/>
                  </a:schemeClr>
                </a:solidFill>
              </a:rPr>
              <a:t> cup</a:t>
            </a:r>
          </a:p>
          <a:p>
            <a:pPr eaLnBrk="1" hangingPunct="1">
              <a:spcBef>
                <a:spcPct val="0"/>
              </a:spcBef>
              <a:buClrTx/>
              <a:buSzTx/>
              <a:buFontTx/>
              <a:buNone/>
            </a:pPr>
            <a:r>
              <a:rPr lang="en-US" altLang="en-US" sz="1200">
                <a:solidFill>
                  <a:schemeClr val="bg1">
                    <a:lumMod val="65000"/>
                  </a:schemeClr>
                </a:solidFill>
              </a:rPr>
              <a:t>2) VF testing may reveal an…</a:t>
            </a:r>
            <a:r>
              <a:rPr lang="en-US" altLang="en-US" sz="1200" b="1">
                <a:solidFill>
                  <a:schemeClr val="bg1">
                    <a:lumMod val="65000"/>
                  </a:schemeClr>
                </a:solidFill>
              </a:rPr>
              <a:t>enlarged blind spot</a:t>
            </a:r>
          </a:p>
        </p:txBody>
      </p:sp>
      <p:sp>
        <p:nvSpPr>
          <p:cNvPr id="66570" name="Text Box 11">
            <a:extLst>
              <a:ext uri="{FF2B5EF4-FFF2-40B4-BE49-F238E27FC236}">
                <a16:creationId xmlns:a16="http://schemas.microsoft.com/office/drawing/2014/main" id="{4B4AC5E2-0CEA-40CC-AFBE-FFAEB38B49C9}"/>
              </a:ext>
            </a:extLst>
          </p:cNvPr>
          <p:cNvSpPr txBox="1">
            <a:spLocks noChangeArrowheads="1"/>
          </p:cNvSpPr>
          <p:nvPr/>
        </p:nvSpPr>
        <p:spPr bwMode="auto">
          <a:xfrm>
            <a:off x="4648200" y="2576513"/>
            <a:ext cx="3522663" cy="862012"/>
          </a:xfrm>
          <a:prstGeom prst="rect">
            <a:avLst/>
          </a:prstGeom>
          <a:solidFill>
            <a:srgbClr val="FFC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solidFill>
                  <a:schemeClr val="bg1">
                    <a:lumMod val="65000"/>
                  </a:schemeClr>
                </a:solidFill>
              </a:rPr>
              <a:t>Myelinated RNFL</a:t>
            </a:r>
          </a:p>
          <a:p>
            <a:pPr eaLnBrk="1" hangingPunct="1">
              <a:spcBef>
                <a:spcPct val="0"/>
              </a:spcBef>
              <a:buClrTx/>
              <a:buSzTx/>
              <a:buFontTx/>
              <a:buNone/>
            </a:pPr>
            <a:r>
              <a:rPr lang="en-US" altLang="en-US" sz="1200">
                <a:solidFill>
                  <a:schemeClr val="bg1">
                    <a:lumMod val="65000"/>
                  </a:schemeClr>
                </a:solidFill>
              </a:rPr>
              <a:t>1) Myelin normally ends at the…</a:t>
            </a:r>
            <a:r>
              <a:rPr lang="en-US" altLang="en-US" sz="1200" b="1">
                <a:solidFill>
                  <a:schemeClr val="bg1">
                    <a:lumMod val="65000"/>
                  </a:schemeClr>
                </a:solidFill>
              </a:rPr>
              <a:t>lamina cribrosa</a:t>
            </a:r>
          </a:p>
          <a:p>
            <a:pPr eaLnBrk="1" hangingPunct="1">
              <a:spcBef>
                <a:spcPct val="0"/>
              </a:spcBef>
              <a:buClrTx/>
              <a:buSzTx/>
              <a:buFontTx/>
              <a:buNone/>
            </a:pPr>
            <a:r>
              <a:rPr lang="en-US" altLang="en-US" sz="1200">
                <a:solidFill>
                  <a:schemeClr val="bg1">
                    <a:lumMod val="65000"/>
                  </a:schemeClr>
                </a:solidFill>
              </a:rPr>
              <a:t>2) Can be…</a:t>
            </a:r>
            <a:r>
              <a:rPr lang="en-US" altLang="en-US" sz="1200" b="1">
                <a:solidFill>
                  <a:schemeClr val="bg1">
                    <a:lumMod val="65000"/>
                  </a:schemeClr>
                </a:solidFill>
              </a:rPr>
              <a:t>patchy</a:t>
            </a:r>
            <a:r>
              <a:rPr lang="en-US" altLang="en-US" sz="1200">
                <a:solidFill>
                  <a:schemeClr val="bg1">
                    <a:lumMod val="65000"/>
                  </a:schemeClr>
                </a:solidFill>
              </a:rPr>
              <a:t> and </a:t>
            </a:r>
            <a:r>
              <a:rPr lang="en-US" altLang="en-US" sz="1200" b="1">
                <a:solidFill>
                  <a:schemeClr val="bg1">
                    <a:lumMod val="65000"/>
                  </a:schemeClr>
                </a:solidFill>
              </a:rPr>
              <a:t>discontinuous</a:t>
            </a:r>
          </a:p>
          <a:p>
            <a:pPr eaLnBrk="1" hangingPunct="1">
              <a:spcBef>
                <a:spcPct val="0"/>
              </a:spcBef>
              <a:buClrTx/>
              <a:buSzTx/>
              <a:buFontTx/>
              <a:buNone/>
            </a:pPr>
            <a:r>
              <a:rPr lang="en-US" altLang="en-US" sz="1200">
                <a:solidFill>
                  <a:schemeClr val="bg1">
                    <a:lumMod val="65000"/>
                  </a:schemeClr>
                </a:solidFill>
              </a:rPr>
              <a:t>3) Corresponding VF has an…</a:t>
            </a:r>
            <a:r>
              <a:rPr lang="en-US" altLang="en-US" sz="1200" b="1">
                <a:solidFill>
                  <a:schemeClr val="bg1">
                    <a:lumMod val="65000"/>
                  </a:schemeClr>
                </a:solidFill>
              </a:rPr>
              <a:t>absolute</a:t>
            </a:r>
            <a:r>
              <a:rPr lang="en-US" altLang="en-US" sz="1200">
                <a:solidFill>
                  <a:schemeClr val="bg1">
                    <a:lumMod val="65000"/>
                  </a:schemeClr>
                </a:solidFill>
              </a:rPr>
              <a:t> scotoma</a:t>
            </a:r>
          </a:p>
        </p:txBody>
      </p:sp>
      <p:sp>
        <p:nvSpPr>
          <p:cNvPr id="66571" name="Text Box 12">
            <a:extLst>
              <a:ext uri="{FF2B5EF4-FFF2-40B4-BE49-F238E27FC236}">
                <a16:creationId xmlns:a16="http://schemas.microsoft.com/office/drawing/2014/main" id="{5643820D-D1F5-4FA8-899B-B1F8D3C78752}"/>
              </a:ext>
            </a:extLst>
          </p:cNvPr>
          <p:cNvSpPr txBox="1">
            <a:spLocks noChangeArrowheads="1"/>
          </p:cNvSpPr>
          <p:nvPr/>
        </p:nvSpPr>
        <p:spPr bwMode="auto">
          <a:xfrm>
            <a:off x="5257800" y="3760788"/>
            <a:ext cx="3424238" cy="1231900"/>
          </a:xfrm>
          <a:prstGeom prst="rect">
            <a:avLst/>
          </a:prstGeom>
          <a:solidFill>
            <a:srgbClr val="CCFF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dirty="0">
                <a:solidFill>
                  <a:schemeClr val="bg1">
                    <a:lumMod val="65000"/>
                  </a:schemeClr>
                </a:solidFill>
              </a:rPr>
              <a:t>Optic Nerve Hypoplasia</a:t>
            </a:r>
          </a:p>
          <a:p>
            <a:pPr eaLnBrk="1" hangingPunct="1">
              <a:spcBef>
                <a:spcPct val="0"/>
              </a:spcBef>
              <a:buClrTx/>
              <a:buSzTx/>
              <a:buFontTx/>
              <a:buNone/>
            </a:pPr>
            <a:r>
              <a:rPr lang="en-US" altLang="en-US" sz="1200" dirty="0">
                <a:solidFill>
                  <a:schemeClr val="bg1">
                    <a:lumMod val="65000"/>
                  </a:schemeClr>
                </a:solidFill>
              </a:rPr>
              <a:t>1) Abnormally low</a:t>
            </a:r>
            <a:r>
              <a:rPr lang="en-US" altLang="en-US" sz="1200" b="1" dirty="0">
                <a:solidFill>
                  <a:schemeClr val="bg1">
                    <a:lumMod val="65000"/>
                  </a:schemeClr>
                </a:solidFill>
              </a:rPr>
              <a:t> </a:t>
            </a:r>
            <a:r>
              <a:rPr lang="en-US" altLang="en-US" sz="1200" dirty="0">
                <a:solidFill>
                  <a:schemeClr val="bg1">
                    <a:lumMod val="65000"/>
                  </a:schemeClr>
                </a:solidFill>
              </a:rPr>
              <a:t>number of…</a:t>
            </a:r>
            <a:r>
              <a:rPr lang="en-US" altLang="en-US" sz="1200" b="1" dirty="0">
                <a:solidFill>
                  <a:schemeClr val="bg1">
                    <a:lumMod val="65000"/>
                  </a:schemeClr>
                </a:solidFill>
              </a:rPr>
              <a:t>axons</a:t>
            </a:r>
          </a:p>
          <a:p>
            <a:pPr eaLnBrk="1" hangingPunct="1">
              <a:spcBef>
                <a:spcPct val="0"/>
              </a:spcBef>
              <a:buClrTx/>
              <a:buSzTx/>
              <a:buFontTx/>
              <a:buNone/>
            </a:pPr>
            <a:r>
              <a:rPr lang="en-US" altLang="en-US" sz="1200" dirty="0">
                <a:solidFill>
                  <a:schemeClr val="bg1">
                    <a:lumMod val="65000"/>
                  </a:schemeClr>
                </a:solidFill>
              </a:rPr>
              <a:t>2) DFE: Small pale disc with…</a:t>
            </a:r>
            <a:r>
              <a:rPr lang="en-US" altLang="en-US" sz="1200" b="1" dirty="0">
                <a:solidFill>
                  <a:schemeClr val="bg1">
                    <a:lumMod val="65000"/>
                  </a:schemeClr>
                </a:solidFill>
              </a:rPr>
              <a:t>double ring </a:t>
            </a:r>
            <a:r>
              <a:rPr lang="en-US" altLang="en-US" sz="1200" dirty="0">
                <a:solidFill>
                  <a:schemeClr val="bg1">
                    <a:lumMod val="65000"/>
                  </a:schemeClr>
                </a:solidFill>
              </a:rPr>
              <a:t>sign</a:t>
            </a:r>
          </a:p>
          <a:p>
            <a:pPr eaLnBrk="1" hangingPunct="1">
              <a:spcBef>
                <a:spcPct val="0"/>
              </a:spcBef>
              <a:buClrTx/>
              <a:buSzTx/>
              <a:buFontTx/>
              <a:buNone/>
            </a:pPr>
            <a:r>
              <a:rPr lang="en-US" altLang="en-US" sz="1200" dirty="0">
                <a:solidFill>
                  <a:schemeClr val="bg1">
                    <a:lumMod val="65000"/>
                  </a:schemeClr>
                </a:solidFill>
              </a:rPr>
              <a:t>3) VA…</a:t>
            </a:r>
            <a:r>
              <a:rPr lang="en-US" altLang="en-US" sz="1200" b="1" dirty="0">
                <a:solidFill>
                  <a:schemeClr val="bg1">
                    <a:lumMod val="65000"/>
                  </a:schemeClr>
                </a:solidFill>
              </a:rPr>
              <a:t>20/15&lt;-&gt;NLP</a:t>
            </a:r>
          </a:p>
          <a:p>
            <a:pPr eaLnBrk="1" hangingPunct="1">
              <a:spcBef>
                <a:spcPct val="0"/>
              </a:spcBef>
              <a:buClrTx/>
              <a:buSzTx/>
              <a:buFontTx/>
              <a:buNone/>
            </a:pPr>
            <a:r>
              <a:rPr lang="en-US" altLang="en-US" sz="1200" dirty="0">
                <a:solidFill>
                  <a:schemeClr val="bg1">
                    <a:lumMod val="65000"/>
                  </a:schemeClr>
                </a:solidFill>
              </a:rPr>
              <a:t>4) VF defects…</a:t>
            </a:r>
            <a:r>
              <a:rPr lang="en-US" altLang="en-US" sz="1200" b="1" dirty="0">
                <a:solidFill>
                  <a:schemeClr val="bg1">
                    <a:lumMod val="65000"/>
                  </a:schemeClr>
                </a:solidFill>
              </a:rPr>
              <a:t>invariably present</a:t>
            </a:r>
          </a:p>
          <a:p>
            <a:pPr eaLnBrk="1" hangingPunct="1">
              <a:spcBef>
                <a:spcPct val="0"/>
              </a:spcBef>
              <a:buClrTx/>
              <a:buSzTx/>
              <a:buFontTx/>
              <a:buNone/>
            </a:pPr>
            <a:r>
              <a:rPr lang="en-US" altLang="en-US" sz="1200" dirty="0">
                <a:solidFill>
                  <a:schemeClr val="bg1">
                    <a:lumMod val="65000"/>
                  </a:schemeClr>
                </a:solidFill>
              </a:rPr>
              <a:t>5) Remember the…</a:t>
            </a:r>
            <a:r>
              <a:rPr lang="en-US" altLang="en-US" sz="1200" b="1" dirty="0">
                <a:solidFill>
                  <a:schemeClr val="bg1">
                    <a:lumMod val="65000"/>
                  </a:schemeClr>
                </a:solidFill>
              </a:rPr>
              <a:t>4 D’s</a:t>
            </a:r>
            <a:r>
              <a:rPr lang="en-US" altLang="en-US" sz="1200" dirty="0">
                <a:solidFill>
                  <a:schemeClr val="bg1">
                    <a:lumMod val="65000"/>
                  </a:schemeClr>
                </a:solidFill>
              </a:rPr>
              <a:t> </a:t>
            </a:r>
          </a:p>
        </p:txBody>
      </p:sp>
      <p:sp>
        <p:nvSpPr>
          <p:cNvPr id="66572" name="Text Box 13">
            <a:extLst>
              <a:ext uri="{FF2B5EF4-FFF2-40B4-BE49-F238E27FC236}">
                <a16:creationId xmlns:a16="http://schemas.microsoft.com/office/drawing/2014/main" id="{E38F67E5-E389-424D-85A2-04701E685FEF}"/>
              </a:ext>
            </a:extLst>
          </p:cNvPr>
          <p:cNvSpPr txBox="1">
            <a:spLocks noChangeArrowheads="1"/>
          </p:cNvSpPr>
          <p:nvPr/>
        </p:nvSpPr>
        <p:spPr bwMode="auto">
          <a:xfrm>
            <a:off x="4800600" y="5257800"/>
            <a:ext cx="4294188" cy="1230313"/>
          </a:xfrm>
          <a:prstGeom prst="rect">
            <a:avLst/>
          </a:prstGeom>
          <a:solidFill>
            <a:srgbClr val="FFCC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dirty="0"/>
              <a:t>Tilted-Disc Syndrome</a:t>
            </a:r>
            <a:r>
              <a:rPr lang="en-US" altLang="en-US" sz="1400" dirty="0">
                <a:solidFill>
                  <a:srgbClr val="0000FF"/>
                </a:solidFill>
              </a:rPr>
              <a:t> </a:t>
            </a:r>
            <a:r>
              <a:rPr lang="en-US" altLang="en-US" sz="1400" dirty="0">
                <a:solidFill>
                  <a:schemeClr val="bg1">
                    <a:lumMod val="65000"/>
                  </a:schemeClr>
                </a:solidFill>
                <a:latin typeface="Segoe Script" panose="030B0504020000000003" pitchFamily="66" charset="0"/>
              </a:rPr>
              <a:t>aka…</a:t>
            </a:r>
            <a:r>
              <a:rPr lang="en-US" altLang="en-US" sz="1400" dirty="0" err="1">
                <a:solidFill>
                  <a:schemeClr val="bg1">
                    <a:lumMod val="65000"/>
                  </a:schemeClr>
                </a:solidFill>
                <a:latin typeface="Segoe Script" panose="030B0504020000000003" pitchFamily="66" charset="0"/>
              </a:rPr>
              <a:t>Fuch’s</a:t>
            </a:r>
            <a:r>
              <a:rPr lang="en-US" altLang="en-US" sz="1400" dirty="0">
                <a:solidFill>
                  <a:schemeClr val="bg1">
                    <a:lumMod val="65000"/>
                  </a:schemeClr>
                </a:solidFill>
                <a:latin typeface="Segoe Script" panose="030B0504020000000003" pitchFamily="66" charset="0"/>
              </a:rPr>
              <a:t> Coloboma</a:t>
            </a:r>
            <a:endParaRPr lang="en-US" altLang="en-US" sz="1400" b="1" dirty="0">
              <a:solidFill>
                <a:schemeClr val="bg1">
                  <a:lumMod val="65000"/>
                </a:schemeClr>
              </a:solidFill>
            </a:endParaRPr>
          </a:p>
          <a:p>
            <a:pPr eaLnBrk="1" hangingPunct="1">
              <a:spcBef>
                <a:spcPct val="0"/>
              </a:spcBef>
              <a:buClrTx/>
              <a:buSzTx/>
              <a:buFontTx/>
              <a:buNone/>
            </a:pPr>
            <a:r>
              <a:rPr lang="en-US" altLang="en-US" sz="1200" dirty="0">
                <a:solidFill>
                  <a:schemeClr val="bg1">
                    <a:lumMod val="65000"/>
                  </a:schemeClr>
                </a:solidFill>
              </a:rPr>
              <a:t>1) Superior pole appears…</a:t>
            </a:r>
            <a:r>
              <a:rPr lang="en-US" altLang="en-US" sz="1200" b="1" dirty="0">
                <a:solidFill>
                  <a:schemeClr val="bg1">
                    <a:lumMod val="65000"/>
                  </a:schemeClr>
                </a:solidFill>
              </a:rPr>
              <a:t>elevated</a:t>
            </a:r>
            <a:r>
              <a:rPr lang="en-US" altLang="en-US" sz="1200" dirty="0">
                <a:solidFill>
                  <a:schemeClr val="bg1">
                    <a:lumMod val="65000"/>
                  </a:schemeClr>
                </a:solidFill>
              </a:rPr>
              <a:t>, inferior…</a:t>
            </a:r>
            <a:r>
              <a:rPr lang="en-US" altLang="en-US" sz="1200" b="1" dirty="0">
                <a:solidFill>
                  <a:schemeClr val="bg1">
                    <a:lumMod val="65000"/>
                  </a:schemeClr>
                </a:solidFill>
              </a:rPr>
              <a:t>recessed</a:t>
            </a:r>
          </a:p>
          <a:p>
            <a:pPr eaLnBrk="1" hangingPunct="1">
              <a:spcBef>
                <a:spcPct val="0"/>
              </a:spcBef>
              <a:buClrTx/>
              <a:buSzTx/>
              <a:buFontTx/>
              <a:buNone/>
            </a:pPr>
            <a:r>
              <a:rPr lang="en-US" altLang="en-US" sz="1200" dirty="0">
                <a:solidFill>
                  <a:schemeClr val="bg1">
                    <a:lumMod val="65000"/>
                  </a:schemeClr>
                </a:solidFill>
              </a:rPr>
              <a:t>2) Associated with…</a:t>
            </a:r>
            <a:r>
              <a:rPr lang="en-US" altLang="en-US" sz="1200" b="1" dirty="0">
                <a:solidFill>
                  <a:schemeClr val="bg1">
                    <a:lumMod val="65000"/>
                  </a:schemeClr>
                </a:solidFill>
              </a:rPr>
              <a:t>situs inversus</a:t>
            </a:r>
            <a:r>
              <a:rPr lang="en-US" altLang="en-US" sz="1200" dirty="0">
                <a:solidFill>
                  <a:schemeClr val="bg1">
                    <a:lumMod val="65000"/>
                  </a:schemeClr>
                </a:solidFill>
              </a:rPr>
              <a:t> of retinal vessels</a:t>
            </a:r>
          </a:p>
          <a:p>
            <a:pPr eaLnBrk="1" hangingPunct="1">
              <a:spcBef>
                <a:spcPct val="0"/>
              </a:spcBef>
              <a:buClrTx/>
              <a:buSzTx/>
              <a:buFontTx/>
              <a:buNone/>
            </a:pPr>
            <a:r>
              <a:rPr lang="en-US" altLang="en-US" sz="1200" dirty="0">
                <a:solidFill>
                  <a:schemeClr val="bg1">
                    <a:lumMod val="65000"/>
                  </a:schemeClr>
                </a:solidFill>
              </a:rPr>
              <a:t>3) Fundus abnormality produces…</a:t>
            </a:r>
            <a:r>
              <a:rPr lang="en-US" altLang="en-US" sz="1200" b="1" dirty="0">
                <a:solidFill>
                  <a:schemeClr val="bg1">
                    <a:lumMod val="65000"/>
                  </a:schemeClr>
                </a:solidFill>
              </a:rPr>
              <a:t>myopic astigmatism</a:t>
            </a:r>
          </a:p>
          <a:p>
            <a:pPr eaLnBrk="1" hangingPunct="1">
              <a:spcBef>
                <a:spcPct val="0"/>
              </a:spcBef>
              <a:buClrTx/>
              <a:buSzTx/>
              <a:buFontTx/>
              <a:buNone/>
            </a:pPr>
            <a:r>
              <a:rPr lang="en-US" altLang="en-US" sz="1200" dirty="0">
                <a:solidFill>
                  <a:schemeClr val="bg1">
                    <a:lumMod val="65000"/>
                  </a:schemeClr>
                </a:solidFill>
              </a:rPr>
              <a:t>4) VF testing reveals…</a:t>
            </a:r>
            <a:r>
              <a:rPr lang="en-US" altLang="en-US" sz="1200" b="1" dirty="0">
                <a:solidFill>
                  <a:srgbClr val="0000FF"/>
                </a:solidFill>
              </a:rPr>
              <a:t>bitemporal loss</a:t>
            </a:r>
            <a:r>
              <a:rPr lang="en-US" altLang="en-US" sz="1200" dirty="0">
                <a:solidFill>
                  <a:srgbClr val="0000FF"/>
                </a:solidFill>
              </a:rPr>
              <a:t> </a:t>
            </a:r>
            <a:r>
              <a:rPr lang="en-US" altLang="en-US" sz="1200" dirty="0">
                <a:solidFill>
                  <a:schemeClr val="bg1">
                    <a:lumMod val="65000"/>
                  </a:schemeClr>
                </a:solidFill>
              </a:rPr>
              <a:t>that doesn’t</a:t>
            </a:r>
          </a:p>
          <a:p>
            <a:pPr eaLnBrk="1" hangingPunct="1">
              <a:spcBef>
                <a:spcPct val="0"/>
              </a:spcBef>
              <a:buClrTx/>
              <a:buSzTx/>
              <a:buFontTx/>
              <a:buNone/>
            </a:pPr>
            <a:r>
              <a:rPr lang="en-US" altLang="en-US" sz="1200" dirty="0">
                <a:solidFill>
                  <a:schemeClr val="bg1">
                    <a:lumMod val="65000"/>
                  </a:schemeClr>
                </a:solidFill>
              </a:rPr>
              <a:t>   respect the vertical, and may resolve with…</a:t>
            </a:r>
            <a:r>
              <a:rPr lang="en-US" altLang="en-US" sz="1200" b="1" dirty="0">
                <a:solidFill>
                  <a:schemeClr val="bg1">
                    <a:lumMod val="65000"/>
                  </a:schemeClr>
                </a:solidFill>
              </a:rPr>
              <a:t>refraction</a:t>
            </a:r>
          </a:p>
        </p:txBody>
      </p:sp>
      <p:sp>
        <p:nvSpPr>
          <p:cNvPr id="66573" name="Rectangle 14">
            <a:extLst>
              <a:ext uri="{FF2B5EF4-FFF2-40B4-BE49-F238E27FC236}">
                <a16:creationId xmlns:a16="http://schemas.microsoft.com/office/drawing/2014/main" id="{F285696A-57E2-45EC-8B53-8FFFA3A04321}"/>
              </a:ext>
            </a:extLst>
          </p:cNvPr>
          <p:cNvSpPr>
            <a:spLocks noChangeArrowheads="1"/>
          </p:cNvSpPr>
          <p:nvPr/>
        </p:nvSpPr>
        <p:spPr bwMode="auto">
          <a:xfrm>
            <a:off x="457200" y="122238"/>
            <a:ext cx="7543800" cy="8683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b"/>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ct val="85000"/>
              </a:lnSpc>
              <a:spcBef>
                <a:spcPct val="0"/>
              </a:spcBef>
              <a:buClrTx/>
              <a:buSzTx/>
              <a:buFontTx/>
              <a:buNone/>
            </a:pPr>
            <a:r>
              <a:rPr lang="en-US" altLang="en-US" sz="3200" b="1" dirty="0">
                <a:solidFill>
                  <a:schemeClr val="tx2"/>
                </a:solidFill>
              </a:rPr>
              <a:t>Developmental Abnormalities of the Optic Nerve Head</a:t>
            </a:r>
            <a:endParaRPr lang="en-US" altLang="en-US" sz="3200" dirty="0">
              <a:solidFill>
                <a:schemeClr val="tx2"/>
              </a:solidFill>
            </a:endParaRPr>
          </a:p>
        </p:txBody>
      </p:sp>
      <p:sp>
        <p:nvSpPr>
          <p:cNvPr id="66574" name="Slide Number Placeholder 1">
            <a:extLst>
              <a:ext uri="{FF2B5EF4-FFF2-40B4-BE49-F238E27FC236}">
                <a16:creationId xmlns:a16="http://schemas.microsoft.com/office/drawing/2014/main" id="{04C402A9-8FE1-41F8-B8FD-C8B6D877C3F0}"/>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286D2FA3-C121-4BBB-98D0-45A7FDA1C4EF}" type="slidenum">
              <a:rPr lang="en-US" altLang="en-US" sz="1000"/>
              <a:pPr>
                <a:spcBef>
                  <a:spcPct val="0"/>
                </a:spcBef>
                <a:buClrTx/>
                <a:buSzTx/>
                <a:buFontTx/>
                <a:buNone/>
              </a:pPr>
              <a:t>223</a:t>
            </a:fld>
            <a:endParaRPr lang="en-US" altLang="en-US" sz="1000"/>
          </a:p>
        </p:txBody>
      </p:sp>
      <p:sp>
        <p:nvSpPr>
          <p:cNvPr id="66575" name="Line 12">
            <a:extLst>
              <a:ext uri="{FF2B5EF4-FFF2-40B4-BE49-F238E27FC236}">
                <a16:creationId xmlns:a16="http://schemas.microsoft.com/office/drawing/2014/main" id="{80B50ABA-1EEE-43E4-8CAC-FE3345262FA7}"/>
              </a:ext>
            </a:extLst>
          </p:cNvPr>
          <p:cNvSpPr>
            <a:spLocks noChangeShapeType="1"/>
          </p:cNvSpPr>
          <p:nvPr/>
        </p:nvSpPr>
        <p:spPr bwMode="auto">
          <a:xfrm>
            <a:off x="3124200" y="2057400"/>
            <a:ext cx="381000" cy="22098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 name="Text Box 15">
            <a:extLst>
              <a:ext uri="{FF2B5EF4-FFF2-40B4-BE49-F238E27FC236}">
                <a16:creationId xmlns:a16="http://schemas.microsoft.com/office/drawing/2014/main" id="{229C639C-6FEB-4DCF-B333-426C11A1B7EE}"/>
              </a:ext>
            </a:extLst>
          </p:cNvPr>
          <p:cNvSpPr txBox="1">
            <a:spLocks noChangeArrowheads="1"/>
          </p:cNvSpPr>
          <p:nvPr/>
        </p:nvSpPr>
        <p:spPr bwMode="auto">
          <a:xfrm>
            <a:off x="793750" y="3886200"/>
            <a:ext cx="8085207" cy="2031325"/>
          </a:xfrm>
          <a:prstGeom prst="rect">
            <a:avLst/>
          </a:prstGeom>
          <a:solidFill>
            <a:srgbClr val="0070C0"/>
          </a:solidFill>
          <a:ln w="9525">
            <a:noFill/>
            <a:miter lim="800000"/>
            <a:headEnd/>
            <a:tailEnd/>
          </a:ln>
          <a:effec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i="1" dirty="0">
                <a:solidFill>
                  <a:schemeClr val="tx1">
                    <a:lumMod val="65000"/>
                    <a:lumOff val="35000"/>
                  </a:schemeClr>
                </a:solidFill>
              </a:rPr>
              <a:t>How on earth does tilting of the discs lead to a superior bitemporal VF defect?</a:t>
            </a:r>
          </a:p>
          <a:p>
            <a:pPr eaLnBrk="1" hangingPunct="1">
              <a:spcBef>
                <a:spcPct val="0"/>
              </a:spcBef>
              <a:buClrTx/>
              <a:buSzTx/>
              <a:buFontTx/>
              <a:buNone/>
            </a:pPr>
            <a:r>
              <a:rPr lang="en-US" altLang="en-US" sz="1400" dirty="0">
                <a:solidFill>
                  <a:schemeClr val="tx1">
                    <a:lumMod val="65000"/>
                    <a:lumOff val="35000"/>
                  </a:schemeClr>
                </a:solidFill>
              </a:rPr>
              <a:t>It’s actually pretty simple. </a:t>
            </a:r>
          </a:p>
          <a:p>
            <a:pPr eaLnBrk="1" hangingPunct="1">
              <a:spcBef>
                <a:spcPct val="0"/>
              </a:spcBef>
              <a:buClrTx/>
              <a:buSzTx/>
              <a:buFontTx/>
              <a:buNone/>
            </a:pPr>
            <a:r>
              <a:rPr lang="en-US" altLang="en-US" sz="1400" dirty="0">
                <a:solidFill>
                  <a:schemeClr val="tx1">
                    <a:lumMod val="65000"/>
                    <a:lumOff val="35000"/>
                  </a:schemeClr>
                </a:solidFill>
              </a:rPr>
              <a:t>The recession of the inferonasal ONH is quite dramatic—almost staphyloma-</a:t>
            </a:r>
            <a:r>
              <a:rPr lang="en-US" altLang="en-US" sz="1400" dirty="0" err="1">
                <a:solidFill>
                  <a:schemeClr val="tx1">
                    <a:lumMod val="65000"/>
                    <a:lumOff val="35000"/>
                  </a:schemeClr>
                </a:solidFill>
              </a:rPr>
              <a:t>ish</a:t>
            </a:r>
            <a:r>
              <a:rPr lang="en-US" altLang="en-US" sz="1400" dirty="0">
                <a:solidFill>
                  <a:schemeClr val="tx1">
                    <a:lumMod val="65000"/>
                    <a:lumOff val="35000"/>
                  </a:schemeClr>
                </a:solidFill>
              </a:rPr>
              <a:t>. Because of this,  the ‘axial length’ (AL) of the inferonasal peripapillary retina is longer than that of other retinal regions.  The excess AL of this portion of the retina renders it more myopic than the rest, and thus the refractive correction used during the performance of the VF test—derived from the foveal refraction, with its unaffected AL—is not myopic enough for the inferonasal retina. The subsequent uncorrected myopia of the inferonasal retina produces a refractive scotoma which localizes in the </a:t>
            </a:r>
            <a:r>
              <a:rPr lang="en-US" altLang="en-US" sz="1400" i="1" dirty="0">
                <a:solidFill>
                  <a:schemeClr val="tx1">
                    <a:lumMod val="65000"/>
                    <a:lumOff val="35000"/>
                  </a:schemeClr>
                </a:solidFill>
              </a:rPr>
              <a:t>superotemporal</a:t>
            </a:r>
            <a:r>
              <a:rPr lang="en-US" altLang="en-US" sz="1400" dirty="0">
                <a:solidFill>
                  <a:schemeClr val="tx1">
                    <a:lumMod val="65000"/>
                    <a:lumOff val="35000"/>
                  </a:schemeClr>
                </a:solidFill>
              </a:rPr>
              <a:t> VF. And because Fuchs coloboma is almost always a bilateral condition, the VF loss is too. </a:t>
            </a:r>
          </a:p>
        </p:txBody>
      </p:sp>
      <p:sp>
        <p:nvSpPr>
          <p:cNvPr id="2" name="Frame 1">
            <a:extLst>
              <a:ext uri="{FF2B5EF4-FFF2-40B4-BE49-F238E27FC236}">
                <a16:creationId xmlns:a16="http://schemas.microsoft.com/office/drawing/2014/main" id="{67393181-30EE-30D1-F6F1-44E1DE0E7D43}"/>
              </a:ext>
            </a:extLst>
          </p:cNvPr>
          <p:cNvSpPr/>
          <p:nvPr/>
        </p:nvSpPr>
        <p:spPr>
          <a:xfrm>
            <a:off x="6241775" y="5923723"/>
            <a:ext cx="1530625" cy="497716"/>
          </a:xfrm>
          <a:prstGeom prst="frame">
            <a:avLst>
              <a:gd name="adj1" fmla="val 17198"/>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3" name="TextBox 2">
            <a:extLst>
              <a:ext uri="{FF2B5EF4-FFF2-40B4-BE49-F238E27FC236}">
                <a16:creationId xmlns:a16="http://schemas.microsoft.com/office/drawing/2014/main" id="{08E0ED14-FE8D-D46C-3D4E-6DC82AA6A74E}"/>
              </a:ext>
            </a:extLst>
          </p:cNvPr>
          <p:cNvSpPr txBox="1"/>
          <p:nvPr/>
        </p:nvSpPr>
        <p:spPr>
          <a:xfrm>
            <a:off x="1186967" y="2740752"/>
            <a:ext cx="6983896" cy="2677656"/>
          </a:xfrm>
          <a:prstGeom prst="rect">
            <a:avLst/>
          </a:prstGeom>
          <a:solidFill>
            <a:schemeClr val="accent5">
              <a:lumMod val="75000"/>
            </a:schemeClr>
          </a:solidFill>
        </p:spPr>
        <p:txBody>
          <a:bodyPr wrap="square" rtlCol="0">
            <a:spAutoFit/>
          </a:bodyPr>
          <a:lstStyle/>
          <a:p>
            <a:r>
              <a:rPr lang="en-US" sz="1400" i="1" dirty="0"/>
              <a:t>When you hear ‘superior bitemporal VF defect’ two words come to mind, and they </a:t>
            </a:r>
            <a:r>
              <a:rPr lang="en-US" sz="1400" b="1" i="1" dirty="0" err="1"/>
              <a:t>ain’t</a:t>
            </a:r>
            <a:r>
              <a:rPr lang="en-US" sz="1400" i="1" dirty="0"/>
              <a:t> Fuchs coloboma—they are  </a:t>
            </a:r>
            <a:r>
              <a:rPr lang="en-US" sz="1400" b="1" i="1" dirty="0"/>
              <a:t>pituitary tumor </a:t>
            </a:r>
            <a:r>
              <a:rPr lang="en-US" sz="1400" i="1" dirty="0"/>
              <a:t>.  </a:t>
            </a:r>
            <a:r>
              <a:rPr lang="en-US" sz="1400" i="1" dirty="0">
                <a:solidFill>
                  <a:srgbClr val="0000FF"/>
                </a:solidFill>
              </a:rPr>
              <a:t>How can you tell whether a bitemporal VF cut results from a pituitary tumor as opposed to Fuchs coloboma?</a:t>
            </a:r>
            <a:endParaRPr lang="en-US" sz="1400" i="1" dirty="0">
              <a:solidFill>
                <a:schemeClr val="accent5">
                  <a:lumMod val="75000"/>
                </a:schemeClr>
              </a:solidFill>
            </a:endParaRPr>
          </a:p>
          <a:p>
            <a:r>
              <a:rPr lang="en-US" sz="1400" dirty="0">
                <a:solidFill>
                  <a:schemeClr val="accent5">
                    <a:lumMod val="75000"/>
                  </a:schemeClr>
                </a:solidFill>
              </a:rPr>
              <a:t>For starters, by examining the pt. The ONHs in a Fuchs coloboma </a:t>
            </a:r>
            <a:r>
              <a:rPr lang="en-US" sz="1400" dirty="0" err="1">
                <a:solidFill>
                  <a:schemeClr val="accent5">
                    <a:lumMod val="75000"/>
                  </a:schemeClr>
                </a:solidFill>
              </a:rPr>
              <a:t>pt</a:t>
            </a:r>
            <a:r>
              <a:rPr lang="en-US" sz="1400" dirty="0">
                <a:solidFill>
                  <a:schemeClr val="accent5">
                    <a:lumMod val="75000"/>
                  </a:schemeClr>
                </a:solidFill>
              </a:rPr>
              <a:t> will be highly tilted and manifest situs inversus, whereas the ONHs of a pituitary-tumor </a:t>
            </a:r>
            <a:r>
              <a:rPr lang="en-US" sz="1400" dirty="0" err="1">
                <a:solidFill>
                  <a:schemeClr val="accent5">
                    <a:lumMod val="75000"/>
                  </a:schemeClr>
                </a:solidFill>
              </a:rPr>
              <a:t>pt</a:t>
            </a:r>
            <a:r>
              <a:rPr lang="en-US" sz="1400" dirty="0">
                <a:solidFill>
                  <a:schemeClr val="accent5">
                    <a:lumMod val="75000"/>
                  </a:schemeClr>
                </a:solidFill>
              </a:rPr>
              <a:t> will be unremarkable or edematous.</a:t>
            </a:r>
          </a:p>
          <a:p>
            <a:endParaRPr lang="en-US" sz="1400" dirty="0">
              <a:solidFill>
                <a:schemeClr val="accent5">
                  <a:lumMod val="75000"/>
                </a:schemeClr>
              </a:solidFill>
            </a:endParaRPr>
          </a:p>
          <a:p>
            <a:r>
              <a:rPr lang="en-US" sz="1400" i="1" dirty="0">
                <a:solidFill>
                  <a:schemeClr val="accent5">
                    <a:lumMod val="75000"/>
                  </a:schemeClr>
                </a:solidFill>
              </a:rPr>
              <a:t>OK, fair. But is there a way to tell from the VF itself?</a:t>
            </a:r>
          </a:p>
          <a:p>
            <a:r>
              <a:rPr lang="en-US" sz="1400" dirty="0">
                <a:solidFill>
                  <a:schemeClr val="accent5">
                    <a:lumMod val="75000"/>
                  </a:schemeClr>
                </a:solidFill>
              </a:rPr>
              <a:t>Indeed there is—a bitemporal VF defect 2ndry to a pituitary tumor will always respect the   vertical  midline, whereas one 2ndry to Fuchs coloboma will not. Put another way: A pituitary tumor, but not a Fuchs coloboma, is expected to produce bitemporal </a:t>
            </a:r>
            <a:r>
              <a:rPr lang="en-US" sz="1400" b="1" dirty="0" err="1">
                <a:solidFill>
                  <a:schemeClr val="accent5">
                    <a:lumMod val="75000"/>
                  </a:schemeClr>
                </a:solidFill>
              </a:rPr>
              <a:t>hemianopic</a:t>
            </a:r>
            <a:r>
              <a:rPr lang="en-US" sz="1400" dirty="0">
                <a:solidFill>
                  <a:schemeClr val="accent5">
                    <a:lumMod val="75000"/>
                  </a:schemeClr>
                </a:solidFill>
              </a:rPr>
              <a:t> VF loss. </a:t>
            </a:r>
          </a:p>
        </p:txBody>
      </p:sp>
    </p:spTree>
    <p:extLst>
      <p:ext uri="{BB962C8B-B14F-4D97-AF65-F5344CB8AC3E}">
        <p14:creationId xmlns:p14="http://schemas.microsoft.com/office/powerpoint/2010/main" val="3733396162"/>
      </p:ext>
    </p:extLst>
  </p:cSld>
  <p:clrMapOvr>
    <a:masterClrMapping/>
  </p:clrMapOvr>
</p:sld>
</file>

<file path=ppt/slides/slide2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562" name="Text Box 10">
            <a:extLst>
              <a:ext uri="{FF2B5EF4-FFF2-40B4-BE49-F238E27FC236}">
                <a16:creationId xmlns:a16="http://schemas.microsoft.com/office/drawing/2014/main" id="{E9896276-04B5-49A0-96C5-5033D1D64400}"/>
              </a:ext>
            </a:extLst>
          </p:cNvPr>
          <p:cNvSpPr txBox="1">
            <a:spLocks noChangeArrowheads="1"/>
          </p:cNvSpPr>
          <p:nvPr/>
        </p:nvSpPr>
        <p:spPr bwMode="auto">
          <a:xfrm>
            <a:off x="1371600" y="4267200"/>
            <a:ext cx="3057525" cy="2154238"/>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Morning-Glory Disc</a:t>
            </a:r>
          </a:p>
          <a:p>
            <a:pPr eaLnBrk="1" hangingPunct="1">
              <a:spcBef>
                <a:spcPct val="0"/>
              </a:spcBef>
              <a:buClrTx/>
              <a:buSzTx/>
              <a:buFontTx/>
              <a:buNone/>
            </a:pPr>
            <a:r>
              <a:rPr lang="en-US" altLang="en-US" sz="1200"/>
              <a:t>--DFE reveals:</a:t>
            </a:r>
          </a:p>
          <a:p>
            <a:pPr eaLnBrk="1" hangingPunct="1">
              <a:spcBef>
                <a:spcPct val="0"/>
              </a:spcBef>
              <a:buClrTx/>
              <a:buSzTx/>
              <a:buFontTx/>
              <a:buNone/>
            </a:pPr>
            <a:r>
              <a:rPr lang="en-US" altLang="en-US" sz="1200"/>
              <a:t>  1) A funnel-shaped…</a:t>
            </a:r>
            <a:r>
              <a:rPr lang="en-US" altLang="en-US" sz="1200" b="1">
                <a:solidFill>
                  <a:srgbClr val="0000FF"/>
                </a:solidFill>
              </a:rPr>
              <a:t>excavation</a:t>
            </a:r>
            <a:endParaRPr lang="en-US" altLang="en-US" sz="1200"/>
          </a:p>
          <a:p>
            <a:pPr eaLnBrk="1" hangingPunct="1">
              <a:spcBef>
                <a:spcPct val="0"/>
              </a:spcBef>
              <a:buClrTx/>
              <a:buSzTx/>
              <a:buFontTx/>
              <a:buNone/>
            </a:pPr>
            <a:r>
              <a:rPr lang="en-US" altLang="en-US" sz="1200"/>
              <a:t>  2) Number of vessels crossing the rim</a:t>
            </a:r>
          </a:p>
          <a:p>
            <a:pPr eaLnBrk="1" hangingPunct="1">
              <a:spcBef>
                <a:spcPct val="0"/>
              </a:spcBef>
              <a:buClrTx/>
              <a:buSzTx/>
              <a:buFontTx/>
              <a:buNone/>
            </a:pPr>
            <a:r>
              <a:rPr lang="en-US" altLang="en-US" sz="1200"/>
              <a:t>    seems abnormally…</a:t>
            </a:r>
            <a:r>
              <a:rPr lang="en-US" altLang="en-US" sz="1200" b="1">
                <a:solidFill>
                  <a:srgbClr val="0000FF"/>
                </a:solidFill>
              </a:rPr>
              <a:t>high</a:t>
            </a:r>
            <a:r>
              <a:rPr lang="en-US" altLang="en-US" sz="1200"/>
              <a:t> </a:t>
            </a:r>
            <a:endParaRPr lang="en-US" altLang="en-US" sz="1200" b="1">
              <a:solidFill>
                <a:srgbClr val="0000FF"/>
              </a:solidFill>
            </a:endParaRPr>
          </a:p>
          <a:p>
            <a:pPr eaLnBrk="1" hangingPunct="1">
              <a:spcBef>
                <a:spcPct val="0"/>
              </a:spcBef>
              <a:buClrTx/>
              <a:buSzTx/>
              <a:buFontTx/>
              <a:buNone/>
            </a:pPr>
            <a:r>
              <a:rPr lang="en-US" altLang="en-US" sz="1200"/>
              <a:t>--Tissue is…</a:t>
            </a:r>
            <a:r>
              <a:rPr lang="en-US" altLang="en-US" sz="1200" b="1">
                <a:solidFill>
                  <a:srgbClr val="0000FF"/>
                </a:solidFill>
              </a:rPr>
              <a:t>contractile</a:t>
            </a:r>
            <a:r>
              <a:rPr lang="en-US" altLang="en-US" sz="1200"/>
              <a:t>, so cup seems</a:t>
            </a:r>
          </a:p>
          <a:p>
            <a:pPr eaLnBrk="1" hangingPunct="1">
              <a:spcBef>
                <a:spcPct val="0"/>
              </a:spcBef>
              <a:buClrTx/>
              <a:buSzTx/>
              <a:buFontTx/>
              <a:buNone/>
            </a:pPr>
            <a:r>
              <a:rPr lang="en-US" altLang="en-US" sz="1200"/>
              <a:t>  to…</a:t>
            </a:r>
            <a:r>
              <a:rPr lang="en-US" altLang="en-US" sz="1200" b="1">
                <a:solidFill>
                  <a:srgbClr val="0000FF"/>
                </a:solidFill>
              </a:rPr>
              <a:t>open </a:t>
            </a:r>
            <a:r>
              <a:rPr lang="en-US" altLang="en-US" sz="1200">
                <a:solidFill>
                  <a:srgbClr val="0000FF"/>
                </a:solidFill>
              </a:rPr>
              <a:t>and</a:t>
            </a:r>
            <a:r>
              <a:rPr lang="en-US" altLang="en-US" sz="1200" b="1">
                <a:solidFill>
                  <a:srgbClr val="0000FF"/>
                </a:solidFill>
              </a:rPr>
              <a:t> close</a:t>
            </a:r>
            <a:r>
              <a:rPr lang="en-US" altLang="en-US" sz="1200"/>
              <a:t> (like its namesake,  </a:t>
            </a:r>
          </a:p>
          <a:p>
            <a:pPr eaLnBrk="1" hangingPunct="1">
              <a:spcBef>
                <a:spcPct val="0"/>
              </a:spcBef>
              <a:buClrTx/>
              <a:buSzTx/>
              <a:buFontTx/>
              <a:buNone/>
            </a:pPr>
            <a:r>
              <a:rPr lang="en-US" altLang="en-US" sz="1200"/>
              <a:t>  the morning-glory flower)</a:t>
            </a:r>
          </a:p>
          <a:p>
            <a:pPr eaLnBrk="1" hangingPunct="1">
              <a:spcBef>
                <a:spcPct val="0"/>
              </a:spcBef>
              <a:buClrTx/>
              <a:buSzTx/>
              <a:buFontTx/>
              <a:buNone/>
            </a:pPr>
            <a:r>
              <a:rPr lang="en-US" altLang="en-US" sz="1200"/>
              <a:t>--VA usually…</a:t>
            </a:r>
            <a:r>
              <a:rPr lang="en-US" altLang="en-US" sz="1200" b="1">
                <a:solidFill>
                  <a:srgbClr val="0000FF"/>
                </a:solidFill>
              </a:rPr>
              <a:t>20/200</a:t>
            </a:r>
            <a:r>
              <a:rPr lang="en-US" altLang="en-US" sz="1200"/>
              <a:t>, but can be…</a:t>
            </a:r>
          </a:p>
          <a:p>
            <a:pPr eaLnBrk="1" hangingPunct="1">
              <a:spcBef>
                <a:spcPct val="0"/>
              </a:spcBef>
              <a:buClrTx/>
              <a:buSzTx/>
              <a:buFontTx/>
              <a:buNone/>
            </a:pPr>
            <a:r>
              <a:rPr lang="en-US" altLang="en-US" sz="1200"/>
              <a:t>   </a:t>
            </a:r>
            <a:r>
              <a:rPr lang="en-US" altLang="en-US" sz="1200" b="1">
                <a:solidFill>
                  <a:srgbClr val="0000FF"/>
                </a:solidFill>
              </a:rPr>
              <a:t>20/20&lt;-&gt;NLP</a:t>
            </a:r>
          </a:p>
          <a:p>
            <a:pPr eaLnBrk="1" hangingPunct="1">
              <a:spcBef>
                <a:spcPct val="0"/>
              </a:spcBef>
              <a:buClrTx/>
              <a:buSzTx/>
              <a:buFontTx/>
              <a:buNone/>
            </a:pPr>
            <a:r>
              <a:rPr lang="en-US" altLang="en-US" sz="1200"/>
              <a:t>--1/3 develop…</a:t>
            </a:r>
            <a:r>
              <a:rPr lang="en-US" altLang="en-US" sz="1200" b="1">
                <a:solidFill>
                  <a:srgbClr val="CCECFF"/>
                </a:solidFill>
              </a:rPr>
              <a:t>serous</a:t>
            </a:r>
            <a:r>
              <a:rPr lang="en-US" altLang="en-US" sz="1200" b="1">
                <a:solidFill>
                  <a:srgbClr val="0000FF"/>
                </a:solidFill>
              </a:rPr>
              <a:t> </a:t>
            </a:r>
            <a:r>
              <a:rPr lang="en-US" altLang="en-US" sz="1200" b="1">
                <a:solidFill>
                  <a:srgbClr val="CCECFF"/>
                </a:solidFill>
              </a:rPr>
              <a:t>RD</a:t>
            </a:r>
          </a:p>
        </p:txBody>
      </p:sp>
      <p:sp>
        <p:nvSpPr>
          <p:cNvPr id="66563" name="Text Box 3">
            <a:extLst>
              <a:ext uri="{FF2B5EF4-FFF2-40B4-BE49-F238E27FC236}">
                <a16:creationId xmlns:a16="http://schemas.microsoft.com/office/drawing/2014/main" id="{E46B3D38-CB0F-4BFC-AE9E-17B8EAC7193B}"/>
              </a:ext>
            </a:extLst>
          </p:cNvPr>
          <p:cNvSpPr txBox="1">
            <a:spLocks noChangeArrowheads="1"/>
          </p:cNvSpPr>
          <p:nvPr/>
        </p:nvSpPr>
        <p:spPr bwMode="auto">
          <a:xfrm>
            <a:off x="793750" y="3505200"/>
            <a:ext cx="2274982" cy="677108"/>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solidFill>
                  <a:schemeClr val="bg1">
                    <a:lumMod val="65000"/>
                  </a:schemeClr>
                </a:solidFill>
              </a:rPr>
              <a:t>Optic Pit/Hole</a:t>
            </a:r>
          </a:p>
          <a:p>
            <a:pPr eaLnBrk="1" hangingPunct="1">
              <a:spcBef>
                <a:spcPct val="0"/>
              </a:spcBef>
              <a:buClrTx/>
              <a:buSzTx/>
              <a:buFontTx/>
              <a:buNone/>
            </a:pPr>
            <a:r>
              <a:rPr lang="en-US" altLang="en-US" sz="1200">
                <a:solidFill>
                  <a:schemeClr val="bg1">
                    <a:lumMod val="65000"/>
                  </a:schemeClr>
                </a:solidFill>
              </a:rPr>
              <a:t>--Associated with…</a:t>
            </a:r>
            <a:r>
              <a:rPr lang="en-US" altLang="en-US" sz="1200" b="1">
                <a:solidFill>
                  <a:schemeClr val="bg1">
                    <a:lumMod val="65000"/>
                  </a:schemeClr>
                </a:solidFill>
              </a:rPr>
              <a:t>serous RD</a:t>
            </a:r>
          </a:p>
          <a:p>
            <a:pPr eaLnBrk="1" hangingPunct="1">
              <a:spcBef>
                <a:spcPct val="0"/>
              </a:spcBef>
              <a:buClrTx/>
              <a:buSzTx/>
              <a:buFontTx/>
              <a:buNone/>
            </a:pPr>
            <a:r>
              <a:rPr lang="en-US" altLang="en-US" sz="1200" b="1">
                <a:solidFill>
                  <a:schemeClr val="bg1">
                    <a:lumMod val="65000"/>
                  </a:schemeClr>
                </a:solidFill>
              </a:rPr>
              <a:t>  in adulthood</a:t>
            </a:r>
          </a:p>
        </p:txBody>
      </p:sp>
      <p:sp>
        <p:nvSpPr>
          <p:cNvPr id="66564" name="Line 4">
            <a:extLst>
              <a:ext uri="{FF2B5EF4-FFF2-40B4-BE49-F238E27FC236}">
                <a16:creationId xmlns:a16="http://schemas.microsoft.com/office/drawing/2014/main" id="{C3019ED5-AD6C-4034-939E-D3CAC8A88421}"/>
              </a:ext>
            </a:extLst>
          </p:cNvPr>
          <p:cNvSpPr>
            <a:spLocks noChangeShapeType="1"/>
          </p:cNvSpPr>
          <p:nvPr/>
        </p:nvSpPr>
        <p:spPr bwMode="auto">
          <a:xfrm flipH="1">
            <a:off x="1600200" y="2057400"/>
            <a:ext cx="1524000" cy="3810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6565" name="Text Box 6">
            <a:extLst>
              <a:ext uri="{FF2B5EF4-FFF2-40B4-BE49-F238E27FC236}">
                <a16:creationId xmlns:a16="http://schemas.microsoft.com/office/drawing/2014/main" id="{00DCDEE2-B453-494E-8E99-8502D9045C22}"/>
              </a:ext>
            </a:extLst>
          </p:cNvPr>
          <p:cNvSpPr txBox="1">
            <a:spLocks noChangeArrowheads="1"/>
          </p:cNvSpPr>
          <p:nvPr/>
        </p:nvSpPr>
        <p:spPr bwMode="auto">
          <a:xfrm>
            <a:off x="1340808" y="1524000"/>
            <a:ext cx="3544560" cy="4585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1400" i="1">
                <a:solidFill>
                  <a:schemeClr val="bg1">
                    <a:lumMod val="75000"/>
                  </a:schemeClr>
                </a:solidFill>
              </a:rPr>
              <a:t>These three are all secondary to abnormal</a:t>
            </a:r>
          </a:p>
          <a:p>
            <a:pPr algn="ctr" eaLnBrk="1" hangingPunct="1">
              <a:lnSpc>
                <a:spcPct val="85000"/>
              </a:lnSpc>
              <a:spcBef>
                <a:spcPct val="0"/>
              </a:spcBef>
              <a:buClrTx/>
              <a:buSzTx/>
              <a:buFontTx/>
              <a:buNone/>
            </a:pPr>
            <a:r>
              <a:rPr lang="en-US" altLang="en-US" sz="1400" i="1">
                <a:solidFill>
                  <a:schemeClr val="bg1">
                    <a:lumMod val="75000"/>
                  </a:schemeClr>
                </a:solidFill>
              </a:rPr>
              <a:t>closure of the embryonic optic fissure</a:t>
            </a:r>
          </a:p>
        </p:txBody>
      </p:sp>
      <p:sp>
        <p:nvSpPr>
          <p:cNvPr id="66566" name="Text Box 7">
            <a:extLst>
              <a:ext uri="{FF2B5EF4-FFF2-40B4-BE49-F238E27FC236}">
                <a16:creationId xmlns:a16="http://schemas.microsoft.com/office/drawing/2014/main" id="{2315D049-330D-491D-A8EC-75E74E56EFDB}"/>
              </a:ext>
            </a:extLst>
          </p:cNvPr>
          <p:cNvSpPr txBox="1">
            <a:spLocks noChangeArrowheads="1"/>
          </p:cNvSpPr>
          <p:nvPr/>
        </p:nvSpPr>
        <p:spPr bwMode="auto">
          <a:xfrm>
            <a:off x="76200" y="2514600"/>
            <a:ext cx="2783134" cy="861774"/>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solidFill>
                  <a:schemeClr val="bg1">
                    <a:lumMod val="65000"/>
                  </a:schemeClr>
                </a:solidFill>
              </a:rPr>
              <a:t>Optic Nerve Coloboma</a:t>
            </a:r>
          </a:p>
          <a:p>
            <a:pPr eaLnBrk="1" hangingPunct="1">
              <a:spcBef>
                <a:spcPct val="0"/>
              </a:spcBef>
              <a:buClrTx/>
              <a:buSzTx/>
              <a:buFontTx/>
              <a:buNone/>
            </a:pPr>
            <a:r>
              <a:rPr lang="en-US" altLang="en-US" sz="1200">
                <a:solidFill>
                  <a:schemeClr val="bg1">
                    <a:lumMod val="65000"/>
                  </a:schemeClr>
                </a:solidFill>
              </a:rPr>
              <a:t>1) May resemble…</a:t>
            </a:r>
            <a:r>
              <a:rPr lang="en-US" altLang="en-US" sz="1200" b="1">
                <a:solidFill>
                  <a:schemeClr val="bg1">
                    <a:lumMod val="65000"/>
                  </a:schemeClr>
                </a:solidFill>
              </a:rPr>
              <a:t>deep cupping</a:t>
            </a:r>
          </a:p>
          <a:p>
            <a:pPr eaLnBrk="1" hangingPunct="1">
              <a:spcBef>
                <a:spcPct val="0"/>
              </a:spcBef>
              <a:buClrTx/>
              <a:buSzTx/>
              <a:buFontTx/>
              <a:buNone/>
            </a:pPr>
            <a:r>
              <a:rPr lang="en-US" altLang="en-US" sz="1200">
                <a:solidFill>
                  <a:schemeClr val="bg1">
                    <a:lumMod val="65000"/>
                  </a:schemeClr>
                </a:solidFill>
              </a:rPr>
              <a:t>2) Can be…</a:t>
            </a:r>
            <a:r>
              <a:rPr lang="en-US" altLang="en-US" sz="1200" b="1">
                <a:solidFill>
                  <a:schemeClr val="bg1">
                    <a:lumMod val="65000"/>
                  </a:schemeClr>
                </a:solidFill>
              </a:rPr>
              <a:t>bilateral, asymmetric</a:t>
            </a:r>
          </a:p>
          <a:p>
            <a:pPr eaLnBrk="1" hangingPunct="1">
              <a:spcBef>
                <a:spcPct val="0"/>
              </a:spcBef>
              <a:buClrTx/>
              <a:buSzTx/>
              <a:buFontTx/>
              <a:buNone/>
            </a:pPr>
            <a:r>
              <a:rPr lang="en-US" altLang="en-US" sz="1200">
                <a:solidFill>
                  <a:schemeClr val="bg1">
                    <a:lumMod val="65000"/>
                  </a:schemeClr>
                </a:solidFill>
              </a:rPr>
              <a:t>3) Part of the…</a:t>
            </a:r>
            <a:r>
              <a:rPr lang="en-US" altLang="en-US" sz="1200" b="1">
                <a:solidFill>
                  <a:schemeClr val="bg1">
                    <a:lumMod val="65000"/>
                  </a:schemeClr>
                </a:solidFill>
              </a:rPr>
              <a:t>CHARGE association</a:t>
            </a:r>
          </a:p>
        </p:txBody>
      </p:sp>
      <p:sp>
        <p:nvSpPr>
          <p:cNvPr id="66567" name="Line 8">
            <a:extLst>
              <a:ext uri="{FF2B5EF4-FFF2-40B4-BE49-F238E27FC236}">
                <a16:creationId xmlns:a16="http://schemas.microsoft.com/office/drawing/2014/main" id="{20DA8BAB-64A5-4B11-B843-0E2317D60AF9}"/>
              </a:ext>
            </a:extLst>
          </p:cNvPr>
          <p:cNvSpPr>
            <a:spLocks noChangeShapeType="1"/>
          </p:cNvSpPr>
          <p:nvPr/>
        </p:nvSpPr>
        <p:spPr bwMode="auto">
          <a:xfrm flipH="1">
            <a:off x="2971800" y="2057400"/>
            <a:ext cx="152400" cy="14478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6568" name="Text Box 9">
            <a:extLst>
              <a:ext uri="{FF2B5EF4-FFF2-40B4-BE49-F238E27FC236}">
                <a16:creationId xmlns:a16="http://schemas.microsoft.com/office/drawing/2014/main" id="{5A0748CE-6FDB-4EBF-A70C-FDA7B10AB819}"/>
              </a:ext>
            </a:extLst>
          </p:cNvPr>
          <p:cNvSpPr txBox="1">
            <a:spLocks noChangeArrowheads="1"/>
          </p:cNvSpPr>
          <p:nvPr/>
        </p:nvSpPr>
        <p:spPr bwMode="auto">
          <a:xfrm>
            <a:off x="1371600" y="4267200"/>
            <a:ext cx="3057247" cy="2154436"/>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dirty="0">
                <a:solidFill>
                  <a:schemeClr val="bg1">
                    <a:lumMod val="65000"/>
                  </a:schemeClr>
                </a:solidFill>
              </a:rPr>
              <a:t>Morning-Glory Disc</a:t>
            </a:r>
          </a:p>
          <a:p>
            <a:pPr eaLnBrk="1" hangingPunct="1">
              <a:spcBef>
                <a:spcPct val="0"/>
              </a:spcBef>
              <a:buClrTx/>
              <a:buSzTx/>
              <a:buFontTx/>
              <a:buNone/>
            </a:pPr>
            <a:r>
              <a:rPr lang="en-US" altLang="en-US" sz="1200" dirty="0">
                <a:solidFill>
                  <a:schemeClr val="bg1">
                    <a:lumMod val="65000"/>
                  </a:schemeClr>
                </a:solidFill>
              </a:rPr>
              <a:t>--DFE reveals:</a:t>
            </a:r>
          </a:p>
          <a:p>
            <a:pPr eaLnBrk="1" hangingPunct="1">
              <a:spcBef>
                <a:spcPct val="0"/>
              </a:spcBef>
              <a:buClrTx/>
              <a:buSzTx/>
              <a:buFontTx/>
              <a:buNone/>
            </a:pPr>
            <a:r>
              <a:rPr lang="en-US" altLang="en-US" sz="1200" dirty="0">
                <a:solidFill>
                  <a:schemeClr val="bg1">
                    <a:lumMod val="65000"/>
                  </a:schemeClr>
                </a:solidFill>
              </a:rPr>
              <a:t>  1) A funnel-shaped…</a:t>
            </a:r>
            <a:r>
              <a:rPr lang="en-US" altLang="en-US" sz="1200" b="1" dirty="0">
                <a:solidFill>
                  <a:schemeClr val="bg1">
                    <a:lumMod val="65000"/>
                  </a:schemeClr>
                </a:solidFill>
              </a:rPr>
              <a:t>excavation</a:t>
            </a:r>
            <a:endParaRPr lang="en-US" altLang="en-US" sz="1200" dirty="0">
              <a:solidFill>
                <a:schemeClr val="bg1">
                  <a:lumMod val="65000"/>
                </a:schemeClr>
              </a:solidFill>
            </a:endParaRPr>
          </a:p>
          <a:p>
            <a:pPr eaLnBrk="1" hangingPunct="1">
              <a:spcBef>
                <a:spcPct val="0"/>
              </a:spcBef>
              <a:buClrTx/>
              <a:buSzTx/>
              <a:buFontTx/>
              <a:buNone/>
            </a:pPr>
            <a:r>
              <a:rPr lang="en-US" altLang="en-US" sz="1200" dirty="0">
                <a:solidFill>
                  <a:schemeClr val="bg1">
                    <a:lumMod val="65000"/>
                  </a:schemeClr>
                </a:solidFill>
              </a:rPr>
              <a:t>  2) Number of vessels crossing the rim</a:t>
            </a:r>
          </a:p>
          <a:p>
            <a:pPr eaLnBrk="1" hangingPunct="1">
              <a:spcBef>
                <a:spcPct val="0"/>
              </a:spcBef>
              <a:buClrTx/>
              <a:buSzTx/>
              <a:buFontTx/>
              <a:buNone/>
            </a:pPr>
            <a:r>
              <a:rPr lang="en-US" altLang="en-US" sz="1200" dirty="0">
                <a:solidFill>
                  <a:schemeClr val="bg1">
                    <a:lumMod val="65000"/>
                  </a:schemeClr>
                </a:solidFill>
              </a:rPr>
              <a:t>    seems abnormally…</a:t>
            </a:r>
            <a:r>
              <a:rPr lang="en-US" altLang="en-US" sz="1200" b="1" dirty="0">
                <a:solidFill>
                  <a:schemeClr val="bg1">
                    <a:lumMod val="65000"/>
                  </a:schemeClr>
                </a:solidFill>
              </a:rPr>
              <a:t>high</a:t>
            </a:r>
            <a:r>
              <a:rPr lang="en-US" altLang="en-US" sz="1200" dirty="0">
                <a:solidFill>
                  <a:schemeClr val="bg1">
                    <a:lumMod val="65000"/>
                  </a:schemeClr>
                </a:solidFill>
              </a:rPr>
              <a:t> </a:t>
            </a:r>
            <a:endParaRPr lang="en-US" altLang="en-US" sz="1200" b="1" dirty="0">
              <a:solidFill>
                <a:schemeClr val="bg1">
                  <a:lumMod val="65000"/>
                </a:schemeClr>
              </a:solidFill>
            </a:endParaRPr>
          </a:p>
          <a:p>
            <a:pPr eaLnBrk="1" hangingPunct="1">
              <a:spcBef>
                <a:spcPct val="0"/>
              </a:spcBef>
              <a:buClrTx/>
              <a:buSzTx/>
              <a:buFontTx/>
              <a:buNone/>
            </a:pPr>
            <a:r>
              <a:rPr lang="en-US" altLang="en-US" sz="1200" dirty="0">
                <a:solidFill>
                  <a:schemeClr val="bg1">
                    <a:lumMod val="65000"/>
                  </a:schemeClr>
                </a:solidFill>
              </a:rPr>
              <a:t>--Tissue is…</a:t>
            </a:r>
            <a:r>
              <a:rPr lang="en-US" altLang="en-US" sz="1200" b="1" dirty="0">
                <a:solidFill>
                  <a:schemeClr val="bg1">
                    <a:lumMod val="65000"/>
                  </a:schemeClr>
                </a:solidFill>
              </a:rPr>
              <a:t>contractile</a:t>
            </a:r>
            <a:r>
              <a:rPr lang="en-US" altLang="en-US" sz="1200" dirty="0">
                <a:solidFill>
                  <a:schemeClr val="bg1">
                    <a:lumMod val="65000"/>
                  </a:schemeClr>
                </a:solidFill>
              </a:rPr>
              <a:t>, so cup seems</a:t>
            </a:r>
          </a:p>
          <a:p>
            <a:pPr eaLnBrk="1" hangingPunct="1">
              <a:spcBef>
                <a:spcPct val="0"/>
              </a:spcBef>
              <a:buClrTx/>
              <a:buSzTx/>
              <a:buFontTx/>
              <a:buNone/>
            </a:pPr>
            <a:r>
              <a:rPr lang="en-US" altLang="en-US" sz="1200" dirty="0">
                <a:solidFill>
                  <a:schemeClr val="bg1">
                    <a:lumMod val="65000"/>
                  </a:schemeClr>
                </a:solidFill>
              </a:rPr>
              <a:t>  to…</a:t>
            </a:r>
            <a:r>
              <a:rPr lang="en-US" altLang="en-US" sz="1200" b="1" dirty="0">
                <a:solidFill>
                  <a:schemeClr val="bg1">
                    <a:lumMod val="65000"/>
                  </a:schemeClr>
                </a:solidFill>
              </a:rPr>
              <a:t>open </a:t>
            </a:r>
            <a:r>
              <a:rPr lang="en-US" altLang="en-US" sz="1200" dirty="0">
                <a:solidFill>
                  <a:schemeClr val="bg1">
                    <a:lumMod val="65000"/>
                  </a:schemeClr>
                </a:solidFill>
              </a:rPr>
              <a:t>and</a:t>
            </a:r>
            <a:r>
              <a:rPr lang="en-US" altLang="en-US" sz="1200" b="1" dirty="0">
                <a:solidFill>
                  <a:schemeClr val="bg1">
                    <a:lumMod val="65000"/>
                  </a:schemeClr>
                </a:solidFill>
              </a:rPr>
              <a:t> close</a:t>
            </a:r>
            <a:r>
              <a:rPr lang="en-US" altLang="en-US" sz="1200" dirty="0">
                <a:solidFill>
                  <a:schemeClr val="bg1">
                    <a:lumMod val="65000"/>
                  </a:schemeClr>
                </a:solidFill>
              </a:rPr>
              <a:t> (like its namesake,  </a:t>
            </a:r>
          </a:p>
          <a:p>
            <a:pPr eaLnBrk="1" hangingPunct="1">
              <a:spcBef>
                <a:spcPct val="0"/>
              </a:spcBef>
              <a:buClrTx/>
              <a:buSzTx/>
              <a:buFontTx/>
              <a:buNone/>
            </a:pPr>
            <a:r>
              <a:rPr lang="en-US" altLang="en-US" sz="1200" dirty="0">
                <a:solidFill>
                  <a:schemeClr val="bg1">
                    <a:lumMod val="65000"/>
                  </a:schemeClr>
                </a:solidFill>
              </a:rPr>
              <a:t>  the morning-glory flower)</a:t>
            </a:r>
          </a:p>
          <a:p>
            <a:pPr eaLnBrk="1" hangingPunct="1">
              <a:spcBef>
                <a:spcPct val="0"/>
              </a:spcBef>
              <a:buClrTx/>
              <a:buSzTx/>
              <a:buFontTx/>
              <a:buNone/>
            </a:pPr>
            <a:r>
              <a:rPr lang="en-US" altLang="en-US" sz="1200" dirty="0">
                <a:solidFill>
                  <a:schemeClr val="bg1">
                    <a:lumMod val="65000"/>
                  </a:schemeClr>
                </a:solidFill>
              </a:rPr>
              <a:t>--VA usually…</a:t>
            </a:r>
            <a:r>
              <a:rPr lang="en-US" altLang="en-US" sz="1200" b="1" dirty="0">
                <a:solidFill>
                  <a:schemeClr val="bg1">
                    <a:lumMod val="65000"/>
                  </a:schemeClr>
                </a:solidFill>
              </a:rPr>
              <a:t>20/200</a:t>
            </a:r>
            <a:r>
              <a:rPr lang="en-US" altLang="en-US" sz="1200" dirty="0">
                <a:solidFill>
                  <a:schemeClr val="bg1">
                    <a:lumMod val="65000"/>
                  </a:schemeClr>
                </a:solidFill>
              </a:rPr>
              <a:t>, but can be…</a:t>
            </a:r>
          </a:p>
          <a:p>
            <a:pPr eaLnBrk="1" hangingPunct="1">
              <a:spcBef>
                <a:spcPct val="0"/>
              </a:spcBef>
              <a:buClrTx/>
              <a:buSzTx/>
              <a:buFontTx/>
              <a:buNone/>
            </a:pPr>
            <a:r>
              <a:rPr lang="en-US" altLang="en-US" sz="1200" dirty="0">
                <a:solidFill>
                  <a:schemeClr val="bg1">
                    <a:lumMod val="65000"/>
                  </a:schemeClr>
                </a:solidFill>
              </a:rPr>
              <a:t>   </a:t>
            </a:r>
            <a:r>
              <a:rPr lang="en-US" altLang="en-US" sz="1200" b="1" dirty="0">
                <a:solidFill>
                  <a:schemeClr val="bg1">
                    <a:lumMod val="65000"/>
                  </a:schemeClr>
                </a:solidFill>
              </a:rPr>
              <a:t>20/20&lt;-&gt;NLP</a:t>
            </a:r>
          </a:p>
          <a:p>
            <a:pPr eaLnBrk="1" hangingPunct="1">
              <a:spcBef>
                <a:spcPct val="0"/>
              </a:spcBef>
              <a:buClrTx/>
              <a:buSzTx/>
              <a:buFontTx/>
              <a:buNone/>
            </a:pPr>
            <a:r>
              <a:rPr lang="en-US" altLang="en-US" sz="1200" dirty="0">
                <a:solidFill>
                  <a:schemeClr val="bg1">
                    <a:lumMod val="65000"/>
                  </a:schemeClr>
                </a:solidFill>
              </a:rPr>
              <a:t>--1/3 develop…</a:t>
            </a:r>
            <a:r>
              <a:rPr lang="en-US" altLang="en-US" sz="1200" b="1" dirty="0">
                <a:solidFill>
                  <a:schemeClr val="bg1">
                    <a:lumMod val="65000"/>
                  </a:schemeClr>
                </a:solidFill>
              </a:rPr>
              <a:t>serous RD</a:t>
            </a:r>
          </a:p>
        </p:txBody>
      </p:sp>
      <p:sp>
        <p:nvSpPr>
          <p:cNvPr id="66569" name="Text Box 10">
            <a:extLst>
              <a:ext uri="{FF2B5EF4-FFF2-40B4-BE49-F238E27FC236}">
                <a16:creationId xmlns:a16="http://schemas.microsoft.com/office/drawing/2014/main" id="{216029D3-73B1-47CA-B182-236FAACD0101}"/>
              </a:ext>
            </a:extLst>
          </p:cNvPr>
          <p:cNvSpPr txBox="1">
            <a:spLocks noChangeArrowheads="1"/>
          </p:cNvSpPr>
          <p:nvPr/>
        </p:nvSpPr>
        <p:spPr bwMode="auto">
          <a:xfrm>
            <a:off x="5410200" y="1687513"/>
            <a:ext cx="3640740" cy="677108"/>
          </a:xfrm>
          <a:prstGeom prst="rect">
            <a:avLst/>
          </a:prstGeom>
          <a:solidFill>
            <a:srgbClr val="FFFF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solidFill>
                  <a:schemeClr val="bg1">
                    <a:lumMod val="65000"/>
                  </a:schemeClr>
                </a:solidFill>
              </a:rPr>
              <a:t>Megalopapilla</a:t>
            </a:r>
          </a:p>
          <a:p>
            <a:pPr eaLnBrk="1" hangingPunct="1">
              <a:spcBef>
                <a:spcPct val="0"/>
              </a:spcBef>
              <a:buClrTx/>
              <a:buSzTx/>
              <a:buFontTx/>
              <a:buNone/>
            </a:pPr>
            <a:r>
              <a:rPr lang="en-US" altLang="en-US" sz="1200">
                <a:solidFill>
                  <a:schemeClr val="bg1">
                    <a:lumMod val="65000"/>
                  </a:schemeClr>
                </a:solidFill>
              </a:rPr>
              <a:t>1) Abnormally large diameter of…</a:t>
            </a:r>
            <a:r>
              <a:rPr lang="en-US" altLang="en-US" sz="1200" b="1">
                <a:solidFill>
                  <a:schemeClr val="bg1">
                    <a:lumMod val="65000"/>
                  </a:schemeClr>
                </a:solidFill>
              </a:rPr>
              <a:t>disc </a:t>
            </a:r>
            <a:r>
              <a:rPr lang="en-US" altLang="en-US" sz="1200">
                <a:solidFill>
                  <a:schemeClr val="bg1">
                    <a:lumMod val="65000"/>
                  </a:schemeClr>
                </a:solidFill>
              </a:rPr>
              <a:t>and</a:t>
            </a:r>
            <a:r>
              <a:rPr lang="en-US" altLang="en-US" sz="1200" b="1">
                <a:solidFill>
                  <a:schemeClr val="bg1">
                    <a:lumMod val="65000"/>
                  </a:schemeClr>
                </a:solidFill>
              </a:rPr>
              <a:t> cup</a:t>
            </a:r>
          </a:p>
          <a:p>
            <a:pPr eaLnBrk="1" hangingPunct="1">
              <a:spcBef>
                <a:spcPct val="0"/>
              </a:spcBef>
              <a:buClrTx/>
              <a:buSzTx/>
              <a:buFontTx/>
              <a:buNone/>
            </a:pPr>
            <a:r>
              <a:rPr lang="en-US" altLang="en-US" sz="1200">
                <a:solidFill>
                  <a:schemeClr val="bg1">
                    <a:lumMod val="65000"/>
                  </a:schemeClr>
                </a:solidFill>
              </a:rPr>
              <a:t>2) VF testing may reveal an…</a:t>
            </a:r>
            <a:r>
              <a:rPr lang="en-US" altLang="en-US" sz="1200" b="1">
                <a:solidFill>
                  <a:schemeClr val="bg1">
                    <a:lumMod val="65000"/>
                  </a:schemeClr>
                </a:solidFill>
              </a:rPr>
              <a:t>enlarged blind spot</a:t>
            </a:r>
          </a:p>
        </p:txBody>
      </p:sp>
      <p:sp>
        <p:nvSpPr>
          <p:cNvPr id="66570" name="Text Box 11">
            <a:extLst>
              <a:ext uri="{FF2B5EF4-FFF2-40B4-BE49-F238E27FC236}">
                <a16:creationId xmlns:a16="http://schemas.microsoft.com/office/drawing/2014/main" id="{4B4AC5E2-0CEA-40CC-AFBE-FFAEB38B49C9}"/>
              </a:ext>
            </a:extLst>
          </p:cNvPr>
          <p:cNvSpPr txBox="1">
            <a:spLocks noChangeArrowheads="1"/>
          </p:cNvSpPr>
          <p:nvPr/>
        </p:nvSpPr>
        <p:spPr bwMode="auto">
          <a:xfrm>
            <a:off x="4648200" y="2576513"/>
            <a:ext cx="3522663" cy="862012"/>
          </a:xfrm>
          <a:prstGeom prst="rect">
            <a:avLst/>
          </a:prstGeom>
          <a:solidFill>
            <a:srgbClr val="FFC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solidFill>
                  <a:schemeClr val="bg1">
                    <a:lumMod val="65000"/>
                  </a:schemeClr>
                </a:solidFill>
              </a:rPr>
              <a:t>Myelinated RNFL</a:t>
            </a:r>
          </a:p>
          <a:p>
            <a:pPr eaLnBrk="1" hangingPunct="1">
              <a:spcBef>
                <a:spcPct val="0"/>
              </a:spcBef>
              <a:buClrTx/>
              <a:buSzTx/>
              <a:buFontTx/>
              <a:buNone/>
            </a:pPr>
            <a:r>
              <a:rPr lang="en-US" altLang="en-US" sz="1200">
                <a:solidFill>
                  <a:schemeClr val="bg1">
                    <a:lumMod val="65000"/>
                  </a:schemeClr>
                </a:solidFill>
              </a:rPr>
              <a:t>1) Myelin normally ends at the…</a:t>
            </a:r>
            <a:r>
              <a:rPr lang="en-US" altLang="en-US" sz="1200" b="1">
                <a:solidFill>
                  <a:schemeClr val="bg1">
                    <a:lumMod val="65000"/>
                  </a:schemeClr>
                </a:solidFill>
              </a:rPr>
              <a:t>lamina cribrosa</a:t>
            </a:r>
          </a:p>
          <a:p>
            <a:pPr eaLnBrk="1" hangingPunct="1">
              <a:spcBef>
                <a:spcPct val="0"/>
              </a:spcBef>
              <a:buClrTx/>
              <a:buSzTx/>
              <a:buFontTx/>
              <a:buNone/>
            </a:pPr>
            <a:r>
              <a:rPr lang="en-US" altLang="en-US" sz="1200">
                <a:solidFill>
                  <a:schemeClr val="bg1">
                    <a:lumMod val="65000"/>
                  </a:schemeClr>
                </a:solidFill>
              </a:rPr>
              <a:t>2) Can be…</a:t>
            </a:r>
            <a:r>
              <a:rPr lang="en-US" altLang="en-US" sz="1200" b="1">
                <a:solidFill>
                  <a:schemeClr val="bg1">
                    <a:lumMod val="65000"/>
                  </a:schemeClr>
                </a:solidFill>
              </a:rPr>
              <a:t>patchy</a:t>
            </a:r>
            <a:r>
              <a:rPr lang="en-US" altLang="en-US" sz="1200">
                <a:solidFill>
                  <a:schemeClr val="bg1">
                    <a:lumMod val="65000"/>
                  </a:schemeClr>
                </a:solidFill>
              </a:rPr>
              <a:t> and </a:t>
            </a:r>
            <a:r>
              <a:rPr lang="en-US" altLang="en-US" sz="1200" b="1">
                <a:solidFill>
                  <a:schemeClr val="bg1">
                    <a:lumMod val="65000"/>
                  </a:schemeClr>
                </a:solidFill>
              </a:rPr>
              <a:t>discontinuous</a:t>
            </a:r>
          </a:p>
          <a:p>
            <a:pPr eaLnBrk="1" hangingPunct="1">
              <a:spcBef>
                <a:spcPct val="0"/>
              </a:spcBef>
              <a:buClrTx/>
              <a:buSzTx/>
              <a:buFontTx/>
              <a:buNone/>
            </a:pPr>
            <a:r>
              <a:rPr lang="en-US" altLang="en-US" sz="1200">
                <a:solidFill>
                  <a:schemeClr val="bg1">
                    <a:lumMod val="65000"/>
                  </a:schemeClr>
                </a:solidFill>
              </a:rPr>
              <a:t>3) Corresponding VF has an…</a:t>
            </a:r>
            <a:r>
              <a:rPr lang="en-US" altLang="en-US" sz="1200" b="1">
                <a:solidFill>
                  <a:schemeClr val="bg1">
                    <a:lumMod val="65000"/>
                  </a:schemeClr>
                </a:solidFill>
              </a:rPr>
              <a:t>absolute</a:t>
            </a:r>
            <a:r>
              <a:rPr lang="en-US" altLang="en-US" sz="1200">
                <a:solidFill>
                  <a:schemeClr val="bg1">
                    <a:lumMod val="65000"/>
                  </a:schemeClr>
                </a:solidFill>
              </a:rPr>
              <a:t> scotoma</a:t>
            </a:r>
          </a:p>
        </p:txBody>
      </p:sp>
      <p:sp>
        <p:nvSpPr>
          <p:cNvPr id="66571" name="Text Box 12">
            <a:extLst>
              <a:ext uri="{FF2B5EF4-FFF2-40B4-BE49-F238E27FC236}">
                <a16:creationId xmlns:a16="http://schemas.microsoft.com/office/drawing/2014/main" id="{5643820D-D1F5-4FA8-899B-B1F8D3C78752}"/>
              </a:ext>
            </a:extLst>
          </p:cNvPr>
          <p:cNvSpPr txBox="1">
            <a:spLocks noChangeArrowheads="1"/>
          </p:cNvSpPr>
          <p:nvPr/>
        </p:nvSpPr>
        <p:spPr bwMode="auto">
          <a:xfrm>
            <a:off x="5257800" y="3760788"/>
            <a:ext cx="3424238" cy="1231900"/>
          </a:xfrm>
          <a:prstGeom prst="rect">
            <a:avLst/>
          </a:prstGeom>
          <a:solidFill>
            <a:srgbClr val="CCFF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dirty="0">
                <a:solidFill>
                  <a:schemeClr val="bg1">
                    <a:lumMod val="65000"/>
                  </a:schemeClr>
                </a:solidFill>
              </a:rPr>
              <a:t>Optic Nerve Hypoplasia</a:t>
            </a:r>
          </a:p>
          <a:p>
            <a:pPr eaLnBrk="1" hangingPunct="1">
              <a:spcBef>
                <a:spcPct val="0"/>
              </a:spcBef>
              <a:buClrTx/>
              <a:buSzTx/>
              <a:buFontTx/>
              <a:buNone/>
            </a:pPr>
            <a:r>
              <a:rPr lang="en-US" altLang="en-US" sz="1200" dirty="0">
                <a:solidFill>
                  <a:schemeClr val="bg1">
                    <a:lumMod val="65000"/>
                  </a:schemeClr>
                </a:solidFill>
              </a:rPr>
              <a:t>1) Abnormally low</a:t>
            </a:r>
            <a:r>
              <a:rPr lang="en-US" altLang="en-US" sz="1200" b="1" dirty="0">
                <a:solidFill>
                  <a:schemeClr val="bg1">
                    <a:lumMod val="65000"/>
                  </a:schemeClr>
                </a:solidFill>
              </a:rPr>
              <a:t> </a:t>
            </a:r>
            <a:r>
              <a:rPr lang="en-US" altLang="en-US" sz="1200" dirty="0">
                <a:solidFill>
                  <a:schemeClr val="bg1">
                    <a:lumMod val="65000"/>
                  </a:schemeClr>
                </a:solidFill>
              </a:rPr>
              <a:t>number of…</a:t>
            </a:r>
            <a:r>
              <a:rPr lang="en-US" altLang="en-US" sz="1200" b="1" dirty="0">
                <a:solidFill>
                  <a:schemeClr val="bg1">
                    <a:lumMod val="65000"/>
                  </a:schemeClr>
                </a:solidFill>
              </a:rPr>
              <a:t>axons</a:t>
            </a:r>
          </a:p>
          <a:p>
            <a:pPr eaLnBrk="1" hangingPunct="1">
              <a:spcBef>
                <a:spcPct val="0"/>
              </a:spcBef>
              <a:buClrTx/>
              <a:buSzTx/>
              <a:buFontTx/>
              <a:buNone/>
            </a:pPr>
            <a:r>
              <a:rPr lang="en-US" altLang="en-US" sz="1200" dirty="0">
                <a:solidFill>
                  <a:schemeClr val="bg1">
                    <a:lumMod val="65000"/>
                  </a:schemeClr>
                </a:solidFill>
              </a:rPr>
              <a:t>2) DFE: Small pale disc with…</a:t>
            </a:r>
            <a:r>
              <a:rPr lang="en-US" altLang="en-US" sz="1200" b="1" dirty="0">
                <a:solidFill>
                  <a:schemeClr val="bg1">
                    <a:lumMod val="65000"/>
                  </a:schemeClr>
                </a:solidFill>
              </a:rPr>
              <a:t>double ring </a:t>
            </a:r>
            <a:r>
              <a:rPr lang="en-US" altLang="en-US" sz="1200" dirty="0">
                <a:solidFill>
                  <a:schemeClr val="bg1">
                    <a:lumMod val="65000"/>
                  </a:schemeClr>
                </a:solidFill>
              </a:rPr>
              <a:t>sign</a:t>
            </a:r>
          </a:p>
          <a:p>
            <a:pPr eaLnBrk="1" hangingPunct="1">
              <a:spcBef>
                <a:spcPct val="0"/>
              </a:spcBef>
              <a:buClrTx/>
              <a:buSzTx/>
              <a:buFontTx/>
              <a:buNone/>
            </a:pPr>
            <a:r>
              <a:rPr lang="en-US" altLang="en-US" sz="1200" dirty="0">
                <a:solidFill>
                  <a:schemeClr val="bg1">
                    <a:lumMod val="65000"/>
                  </a:schemeClr>
                </a:solidFill>
              </a:rPr>
              <a:t>3) VA…</a:t>
            </a:r>
            <a:r>
              <a:rPr lang="en-US" altLang="en-US" sz="1200" b="1" dirty="0">
                <a:solidFill>
                  <a:schemeClr val="bg1">
                    <a:lumMod val="65000"/>
                  </a:schemeClr>
                </a:solidFill>
              </a:rPr>
              <a:t>20/15&lt;-&gt;NLP</a:t>
            </a:r>
          </a:p>
          <a:p>
            <a:pPr eaLnBrk="1" hangingPunct="1">
              <a:spcBef>
                <a:spcPct val="0"/>
              </a:spcBef>
              <a:buClrTx/>
              <a:buSzTx/>
              <a:buFontTx/>
              <a:buNone/>
            </a:pPr>
            <a:r>
              <a:rPr lang="en-US" altLang="en-US" sz="1200" dirty="0">
                <a:solidFill>
                  <a:schemeClr val="bg1">
                    <a:lumMod val="65000"/>
                  </a:schemeClr>
                </a:solidFill>
              </a:rPr>
              <a:t>4) VF defects…</a:t>
            </a:r>
            <a:r>
              <a:rPr lang="en-US" altLang="en-US" sz="1200" b="1" dirty="0">
                <a:solidFill>
                  <a:schemeClr val="bg1">
                    <a:lumMod val="65000"/>
                  </a:schemeClr>
                </a:solidFill>
              </a:rPr>
              <a:t>invariably present</a:t>
            </a:r>
          </a:p>
          <a:p>
            <a:pPr eaLnBrk="1" hangingPunct="1">
              <a:spcBef>
                <a:spcPct val="0"/>
              </a:spcBef>
              <a:buClrTx/>
              <a:buSzTx/>
              <a:buFontTx/>
              <a:buNone/>
            </a:pPr>
            <a:r>
              <a:rPr lang="en-US" altLang="en-US" sz="1200" dirty="0">
                <a:solidFill>
                  <a:schemeClr val="bg1">
                    <a:lumMod val="65000"/>
                  </a:schemeClr>
                </a:solidFill>
              </a:rPr>
              <a:t>5) Remember the…</a:t>
            </a:r>
            <a:r>
              <a:rPr lang="en-US" altLang="en-US" sz="1200" b="1" dirty="0">
                <a:solidFill>
                  <a:schemeClr val="bg1">
                    <a:lumMod val="65000"/>
                  </a:schemeClr>
                </a:solidFill>
              </a:rPr>
              <a:t>4 D’s</a:t>
            </a:r>
            <a:r>
              <a:rPr lang="en-US" altLang="en-US" sz="1200" dirty="0">
                <a:solidFill>
                  <a:schemeClr val="bg1">
                    <a:lumMod val="65000"/>
                  </a:schemeClr>
                </a:solidFill>
              </a:rPr>
              <a:t> </a:t>
            </a:r>
          </a:p>
        </p:txBody>
      </p:sp>
      <p:sp>
        <p:nvSpPr>
          <p:cNvPr id="66572" name="Text Box 13">
            <a:extLst>
              <a:ext uri="{FF2B5EF4-FFF2-40B4-BE49-F238E27FC236}">
                <a16:creationId xmlns:a16="http://schemas.microsoft.com/office/drawing/2014/main" id="{E38F67E5-E389-424D-85A2-04701E685FEF}"/>
              </a:ext>
            </a:extLst>
          </p:cNvPr>
          <p:cNvSpPr txBox="1">
            <a:spLocks noChangeArrowheads="1"/>
          </p:cNvSpPr>
          <p:nvPr/>
        </p:nvSpPr>
        <p:spPr bwMode="auto">
          <a:xfrm>
            <a:off x="4800600" y="5257800"/>
            <a:ext cx="4294188" cy="1230313"/>
          </a:xfrm>
          <a:prstGeom prst="rect">
            <a:avLst/>
          </a:prstGeom>
          <a:solidFill>
            <a:srgbClr val="FFCC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dirty="0"/>
              <a:t>Tilted-Disc Syndrome</a:t>
            </a:r>
            <a:r>
              <a:rPr lang="en-US" altLang="en-US" sz="1400" dirty="0">
                <a:solidFill>
                  <a:srgbClr val="0000FF"/>
                </a:solidFill>
              </a:rPr>
              <a:t> </a:t>
            </a:r>
            <a:r>
              <a:rPr lang="en-US" altLang="en-US" sz="1400" dirty="0">
                <a:solidFill>
                  <a:schemeClr val="bg1">
                    <a:lumMod val="65000"/>
                  </a:schemeClr>
                </a:solidFill>
                <a:latin typeface="Segoe Script" panose="030B0504020000000003" pitchFamily="66" charset="0"/>
              </a:rPr>
              <a:t>aka…</a:t>
            </a:r>
            <a:r>
              <a:rPr lang="en-US" altLang="en-US" sz="1400" dirty="0" err="1">
                <a:solidFill>
                  <a:schemeClr val="bg1">
                    <a:lumMod val="65000"/>
                  </a:schemeClr>
                </a:solidFill>
                <a:latin typeface="Segoe Script" panose="030B0504020000000003" pitchFamily="66" charset="0"/>
              </a:rPr>
              <a:t>Fuch’s</a:t>
            </a:r>
            <a:r>
              <a:rPr lang="en-US" altLang="en-US" sz="1400" dirty="0">
                <a:solidFill>
                  <a:schemeClr val="bg1">
                    <a:lumMod val="65000"/>
                  </a:schemeClr>
                </a:solidFill>
                <a:latin typeface="Segoe Script" panose="030B0504020000000003" pitchFamily="66" charset="0"/>
              </a:rPr>
              <a:t> Coloboma</a:t>
            </a:r>
            <a:endParaRPr lang="en-US" altLang="en-US" sz="1400" b="1" dirty="0">
              <a:solidFill>
                <a:schemeClr val="bg1">
                  <a:lumMod val="65000"/>
                </a:schemeClr>
              </a:solidFill>
            </a:endParaRPr>
          </a:p>
          <a:p>
            <a:pPr eaLnBrk="1" hangingPunct="1">
              <a:spcBef>
                <a:spcPct val="0"/>
              </a:spcBef>
              <a:buClrTx/>
              <a:buSzTx/>
              <a:buFontTx/>
              <a:buNone/>
            </a:pPr>
            <a:r>
              <a:rPr lang="en-US" altLang="en-US" sz="1200" dirty="0">
                <a:solidFill>
                  <a:schemeClr val="bg1">
                    <a:lumMod val="65000"/>
                  </a:schemeClr>
                </a:solidFill>
              </a:rPr>
              <a:t>1) Superior pole appears…</a:t>
            </a:r>
            <a:r>
              <a:rPr lang="en-US" altLang="en-US" sz="1200" b="1" dirty="0">
                <a:solidFill>
                  <a:schemeClr val="bg1">
                    <a:lumMod val="65000"/>
                  </a:schemeClr>
                </a:solidFill>
              </a:rPr>
              <a:t>elevated</a:t>
            </a:r>
            <a:r>
              <a:rPr lang="en-US" altLang="en-US" sz="1200" dirty="0">
                <a:solidFill>
                  <a:schemeClr val="bg1">
                    <a:lumMod val="65000"/>
                  </a:schemeClr>
                </a:solidFill>
              </a:rPr>
              <a:t>, inferior…</a:t>
            </a:r>
            <a:r>
              <a:rPr lang="en-US" altLang="en-US" sz="1200" b="1" dirty="0">
                <a:solidFill>
                  <a:schemeClr val="bg1">
                    <a:lumMod val="65000"/>
                  </a:schemeClr>
                </a:solidFill>
              </a:rPr>
              <a:t>recessed</a:t>
            </a:r>
          </a:p>
          <a:p>
            <a:pPr eaLnBrk="1" hangingPunct="1">
              <a:spcBef>
                <a:spcPct val="0"/>
              </a:spcBef>
              <a:buClrTx/>
              <a:buSzTx/>
              <a:buFontTx/>
              <a:buNone/>
            </a:pPr>
            <a:r>
              <a:rPr lang="en-US" altLang="en-US" sz="1200" dirty="0">
                <a:solidFill>
                  <a:schemeClr val="bg1">
                    <a:lumMod val="65000"/>
                  </a:schemeClr>
                </a:solidFill>
              </a:rPr>
              <a:t>2) Associated with…</a:t>
            </a:r>
            <a:r>
              <a:rPr lang="en-US" altLang="en-US" sz="1200" b="1" dirty="0">
                <a:solidFill>
                  <a:schemeClr val="bg1">
                    <a:lumMod val="65000"/>
                  </a:schemeClr>
                </a:solidFill>
              </a:rPr>
              <a:t>situs inversus</a:t>
            </a:r>
            <a:r>
              <a:rPr lang="en-US" altLang="en-US" sz="1200" dirty="0">
                <a:solidFill>
                  <a:schemeClr val="bg1">
                    <a:lumMod val="65000"/>
                  </a:schemeClr>
                </a:solidFill>
              </a:rPr>
              <a:t> of retinal vessels</a:t>
            </a:r>
          </a:p>
          <a:p>
            <a:pPr eaLnBrk="1" hangingPunct="1">
              <a:spcBef>
                <a:spcPct val="0"/>
              </a:spcBef>
              <a:buClrTx/>
              <a:buSzTx/>
              <a:buFontTx/>
              <a:buNone/>
            </a:pPr>
            <a:r>
              <a:rPr lang="en-US" altLang="en-US" sz="1200" dirty="0">
                <a:solidFill>
                  <a:schemeClr val="bg1">
                    <a:lumMod val="65000"/>
                  </a:schemeClr>
                </a:solidFill>
              </a:rPr>
              <a:t>3) Fundus abnormality produces…</a:t>
            </a:r>
            <a:r>
              <a:rPr lang="en-US" altLang="en-US" sz="1200" b="1" dirty="0">
                <a:solidFill>
                  <a:schemeClr val="bg1">
                    <a:lumMod val="65000"/>
                  </a:schemeClr>
                </a:solidFill>
              </a:rPr>
              <a:t>myopic astigmatism</a:t>
            </a:r>
          </a:p>
          <a:p>
            <a:pPr eaLnBrk="1" hangingPunct="1">
              <a:spcBef>
                <a:spcPct val="0"/>
              </a:spcBef>
              <a:buClrTx/>
              <a:buSzTx/>
              <a:buFontTx/>
              <a:buNone/>
            </a:pPr>
            <a:r>
              <a:rPr lang="en-US" altLang="en-US" sz="1200" dirty="0">
                <a:solidFill>
                  <a:schemeClr val="bg1">
                    <a:lumMod val="65000"/>
                  </a:schemeClr>
                </a:solidFill>
              </a:rPr>
              <a:t>4) VF testing reveals…</a:t>
            </a:r>
            <a:r>
              <a:rPr lang="en-US" altLang="en-US" sz="1200" b="1" dirty="0">
                <a:solidFill>
                  <a:srgbClr val="0000FF"/>
                </a:solidFill>
              </a:rPr>
              <a:t>bitemporal loss</a:t>
            </a:r>
            <a:r>
              <a:rPr lang="en-US" altLang="en-US" sz="1200" dirty="0">
                <a:solidFill>
                  <a:srgbClr val="0000FF"/>
                </a:solidFill>
              </a:rPr>
              <a:t> </a:t>
            </a:r>
            <a:r>
              <a:rPr lang="en-US" altLang="en-US" sz="1200" dirty="0">
                <a:solidFill>
                  <a:schemeClr val="bg1">
                    <a:lumMod val="65000"/>
                  </a:schemeClr>
                </a:solidFill>
              </a:rPr>
              <a:t>that doesn’t</a:t>
            </a:r>
          </a:p>
          <a:p>
            <a:pPr eaLnBrk="1" hangingPunct="1">
              <a:spcBef>
                <a:spcPct val="0"/>
              </a:spcBef>
              <a:buClrTx/>
              <a:buSzTx/>
              <a:buFontTx/>
              <a:buNone/>
            </a:pPr>
            <a:r>
              <a:rPr lang="en-US" altLang="en-US" sz="1200" dirty="0">
                <a:solidFill>
                  <a:schemeClr val="bg1">
                    <a:lumMod val="65000"/>
                  </a:schemeClr>
                </a:solidFill>
              </a:rPr>
              <a:t>   respect the vertical, and may resolve with…</a:t>
            </a:r>
            <a:r>
              <a:rPr lang="en-US" altLang="en-US" sz="1200" b="1" dirty="0">
                <a:solidFill>
                  <a:schemeClr val="bg1">
                    <a:lumMod val="65000"/>
                  </a:schemeClr>
                </a:solidFill>
              </a:rPr>
              <a:t>refraction</a:t>
            </a:r>
          </a:p>
        </p:txBody>
      </p:sp>
      <p:sp>
        <p:nvSpPr>
          <p:cNvPr id="66573" name="Rectangle 14">
            <a:extLst>
              <a:ext uri="{FF2B5EF4-FFF2-40B4-BE49-F238E27FC236}">
                <a16:creationId xmlns:a16="http://schemas.microsoft.com/office/drawing/2014/main" id="{F285696A-57E2-45EC-8B53-8FFFA3A04321}"/>
              </a:ext>
            </a:extLst>
          </p:cNvPr>
          <p:cNvSpPr>
            <a:spLocks noChangeArrowheads="1"/>
          </p:cNvSpPr>
          <p:nvPr/>
        </p:nvSpPr>
        <p:spPr bwMode="auto">
          <a:xfrm>
            <a:off x="457200" y="122238"/>
            <a:ext cx="7543800" cy="8683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b"/>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ct val="85000"/>
              </a:lnSpc>
              <a:spcBef>
                <a:spcPct val="0"/>
              </a:spcBef>
              <a:buClrTx/>
              <a:buSzTx/>
              <a:buFontTx/>
              <a:buNone/>
            </a:pPr>
            <a:r>
              <a:rPr lang="en-US" altLang="en-US" sz="3200" b="1" dirty="0">
                <a:solidFill>
                  <a:schemeClr val="tx2"/>
                </a:solidFill>
              </a:rPr>
              <a:t>Developmental Abnormalities of the Optic Nerve Head</a:t>
            </a:r>
            <a:endParaRPr lang="en-US" altLang="en-US" sz="3200" dirty="0">
              <a:solidFill>
                <a:schemeClr val="tx2"/>
              </a:solidFill>
            </a:endParaRPr>
          </a:p>
        </p:txBody>
      </p:sp>
      <p:sp>
        <p:nvSpPr>
          <p:cNvPr id="66574" name="Slide Number Placeholder 1">
            <a:extLst>
              <a:ext uri="{FF2B5EF4-FFF2-40B4-BE49-F238E27FC236}">
                <a16:creationId xmlns:a16="http://schemas.microsoft.com/office/drawing/2014/main" id="{04C402A9-8FE1-41F8-B8FD-C8B6D877C3F0}"/>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286D2FA3-C121-4BBB-98D0-45A7FDA1C4EF}" type="slidenum">
              <a:rPr lang="en-US" altLang="en-US" sz="1000"/>
              <a:pPr>
                <a:spcBef>
                  <a:spcPct val="0"/>
                </a:spcBef>
                <a:buClrTx/>
                <a:buSzTx/>
                <a:buFontTx/>
                <a:buNone/>
              </a:pPr>
              <a:t>224</a:t>
            </a:fld>
            <a:endParaRPr lang="en-US" altLang="en-US" sz="1000"/>
          </a:p>
        </p:txBody>
      </p:sp>
      <p:sp>
        <p:nvSpPr>
          <p:cNvPr id="66575" name="Line 12">
            <a:extLst>
              <a:ext uri="{FF2B5EF4-FFF2-40B4-BE49-F238E27FC236}">
                <a16:creationId xmlns:a16="http://schemas.microsoft.com/office/drawing/2014/main" id="{80B50ABA-1EEE-43E4-8CAC-FE3345262FA7}"/>
              </a:ext>
            </a:extLst>
          </p:cNvPr>
          <p:cNvSpPr>
            <a:spLocks noChangeShapeType="1"/>
          </p:cNvSpPr>
          <p:nvPr/>
        </p:nvSpPr>
        <p:spPr bwMode="auto">
          <a:xfrm>
            <a:off x="3124200" y="2057400"/>
            <a:ext cx="381000" cy="22098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 name="Text Box 15">
            <a:extLst>
              <a:ext uri="{FF2B5EF4-FFF2-40B4-BE49-F238E27FC236}">
                <a16:creationId xmlns:a16="http://schemas.microsoft.com/office/drawing/2014/main" id="{229C639C-6FEB-4DCF-B333-426C11A1B7EE}"/>
              </a:ext>
            </a:extLst>
          </p:cNvPr>
          <p:cNvSpPr txBox="1">
            <a:spLocks noChangeArrowheads="1"/>
          </p:cNvSpPr>
          <p:nvPr/>
        </p:nvSpPr>
        <p:spPr bwMode="auto">
          <a:xfrm>
            <a:off x="793750" y="3886200"/>
            <a:ext cx="8085207" cy="2031325"/>
          </a:xfrm>
          <a:prstGeom prst="rect">
            <a:avLst/>
          </a:prstGeom>
          <a:solidFill>
            <a:srgbClr val="0070C0"/>
          </a:solidFill>
          <a:ln w="9525">
            <a:noFill/>
            <a:miter lim="800000"/>
            <a:headEnd/>
            <a:tailEnd/>
          </a:ln>
          <a:effec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i="1" dirty="0">
                <a:solidFill>
                  <a:schemeClr val="tx1">
                    <a:lumMod val="65000"/>
                    <a:lumOff val="35000"/>
                  </a:schemeClr>
                </a:solidFill>
              </a:rPr>
              <a:t>How on earth does tilting of the discs lead to a superior bitemporal VF defect?</a:t>
            </a:r>
          </a:p>
          <a:p>
            <a:pPr eaLnBrk="1" hangingPunct="1">
              <a:spcBef>
                <a:spcPct val="0"/>
              </a:spcBef>
              <a:buClrTx/>
              <a:buSzTx/>
              <a:buFontTx/>
              <a:buNone/>
            </a:pPr>
            <a:r>
              <a:rPr lang="en-US" altLang="en-US" sz="1400" dirty="0">
                <a:solidFill>
                  <a:schemeClr val="tx1">
                    <a:lumMod val="65000"/>
                    <a:lumOff val="35000"/>
                  </a:schemeClr>
                </a:solidFill>
              </a:rPr>
              <a:t>It’s actually pretty simple. </a:t>
            </a:r>
          </a:p>
          <a:p>
            <a:pPr eaLnBrk="1" hangingPunct="1">
              <a:spcBef>
                <a:spcPct val="0"/>
              </a:spcBef>
              <a:buClrTx/>
              <a:buSzTx/>
              <a:buFontTx/>
              <a:buNone/>
            </a:pPr>
            <a:r>
              <a:rPr lang="en-US" altLang="en-US" sz="1400" dirty="0">
                <a:solidFill>
                  <a:schemeClr val="tx1">
                    <a:lumMod val="65000"/>
                    <a:lumOff val="35000"/>
                  </a:schemeClr>
                </a:solidFill>
              </a:rPr>
              <a:t>The recession of the inferonasal ONH is quite dramatic—almost staphyloma-</a:t>
            </a:r>
            <a:r>
              <a:rPr lang="en-US" altLang="en-US" sz="1400" dirty="0" err="1">
                <a:solidFill>
                  <a:schemeClr val="tx1">
                    <a:lumMod val="65000"/>
                    <a:lumOff val="35000"/>
                  </a:schemeClr>
                </a:solidFill>
              </a:rPr>
              <a:t>ish</a:t>
            </a:r>
            <a:r>
              <a:rPr lang="en-US" altLang="en-US" sz="1400" dirty="0">
                <a:solidFill>
                  <a:schemeClr val="tx1">
                    <a:lumMod val="65000"/>
                    <a:lumOff val="35000"/>
                  </a:schemeClr>
                </a:solidFill>
              </a:rPr>
              <a:t>. Because of this,  the ‘axial length’ (AL) of the inferonasal peripapillary retina is longer than that of other retinal regions.  The excess AL of this portion of the retina renders it more myopic than the rest, and thus the refractive correction used during the performance of the VF test—derived from the foveal refraction, with its unaffected AL—is not myopic enough for the inferonasal retina. The subsequent uncorrected myopia of the inferonasal retina produces a refractive scotoma which localizes in the </a:t>
            </a:r>
            <a:r>
              <a:rPr lang="en-US" altLang="en-US" sz="1400" i="1" dirty="0">
                <a:solidFill>
                  <a:schemeClr val="tx1">
                    <a:lumMod val="65000"/>
                    <a:lumOff val="35000"/>
                  </a:schemeClr>
                </a:solidFill>
              </a:rPr>
              <a:t>superotemporal</a:t>
            </a:r>
            <a:r>
              <a:rPr lang="en-US" altLang="en-US" sz="1400" dirty="0">
                <a:solidFill>
                  <a:schemeClr val="tx1">
                    <a:lumMod val="65000"/>
                    <a:lumOff val="35000"/>
                  </a:schemeClr>
                </a:solidFill>
              </a:rPr>
              <a:t> VF. And because Fuchs coloboma is almost always a bilateral condition, the VF loss is too. </a:t>
            </a:r>
          </a:p>
        </p:txBody>
      </p:sp>
      <p:sp>
        <p:nvSpPr>
          <p:cNvPr id="2" name="Frame 1">
            <a:extLst>
              <a:ext uri="{FF2B5EF4-FFF2-40B4-BE49-F238E27FC236}">
                <a16:creationId xmlns:a16="http://schemas.microsoft.com/office/drawing/2014/main" id="{67393181-30EE-30D1-F6F1-44E1DE0E7D43}"/>
              </a:ext>
            </a:extLst>
          </p:cNvPr>
          <p:cNvSpPr/>
          <p:nvPr/>
        </p:nvSpPr>
        <p:spPr>
          <a:xfrm>
            <a:off x="6241775" y="5923723"/>
            <a:ext cx="1530625" cy="497716"/>
          </a:xfrm>
          <a:prstGeom prst="frame">
            <a:avLst>
              <a:gd name="adj1" fmla="val 17198"/>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3" name="TextBox 2">
            <a:extLst>
              <a:ext uri="{FF2B5EF4-FFF2-40B4-BE49-F238E27FC236}">
                <a16:creationId xmlns:a16="http://schemas.microsoft.com/office/drawing/2014/main" id="{08E0ED14-FE8D-D46C-3D4E-6DC82AA6A74E}"/>
              </a:ext>
            </a:extLst>
          </p:cNvPr>
          <p:cNvSpPr txBox="1"/>
          <p:nvPr/>
        </p:nvSpPr>
        <p:spPr>
          <a:xfrm>
            <a:off x="1186967" y="2740752"/>
            <a:ext cx="6983896" cy="2677656"/>
          </a:xfrm>
          <a:prstGeom prst="rect">
            <a:avLst/>
          </a:prstGeom>
          <a:solidFill>
            <a:schemeClr val="accent5">
              <a:lumMod val="75000"/>
            </a:schemeClr>
          </a:solidFill>
        </p:spPr>
        <p:txBody>
          <a:bodyPr wrap="square" rtlCol="0">
            <a:spAutoFit/>
          </a:bodyPr>
          <a:lstStyle/>
          <a:p>
            <a:r>
              <a:rPr lang="en-US" sz="1400" i="1" dirty="0"/>
              <a:t>When you hear ‘superior bitemporal VF defect’ two words come to mind, and they </a:t>
            </a:r>
            <a:r>
              <a:rPr lang="en-US" sz="1400" b="1" i="1" dirty="0" err="1"/>
              <a:t>ain’t</a:t>
            </a:r>
            <a:r>
              <a:rPr lang="en-US" sz="1400" i="1" dirty="0"/>
              <a:t> Fuchs coloboma—they are  </a:t>
            </a:r>
            <a:r>
              <a:rPr lang="en-US" sz="1400" b="1" i="1" dirty="0"/>
              <a:t>pituitary tumor </a:t>
            </a:r>
            <a:r>
              <a:rPr lang="en-US" sz="1400" i="1" dirty="0"/>
              <a:t>.  </a:t>
            </a:r>
            <a:r>
              <a:rPr lang="en-US" sz="1400" i="1" dirty="0">
                <a:solidFill>
                  <a:srgbClr val="0000FF"/>
                </a:solidFill>
              </a:rPr>
              <a:t>How can you tell whether a bitemporal VF cut results from a pituitary tumor as opposed to Fuchs coloboma?</a:t>
            </a:r>
          </a:p>
          <a:p>
            <a:r>
              <a:rPr lang="en-US" sz="1400" dirty="0"/>
              <a:t>For starters, by examining the pt. The ONHs in a Fuchs coloboma </a:t>
            </a:r>
            <a:r>
              <a:rPr lang="en-US" sz="1400" dirty="0" err="1"/>
              <a:t>pt</a:t>
            </a:r>
            <a:r>
              <a:rPr lang="en-US" sz="1400" dirty="0"/>
              <a:t> will be highly tilted and manifest situs inversus, whereas the ONHs of a pituitary-tumor </a:t>
            </a:r>
            <a:r>
              <a:rPr lang="en-US" sz="1400" dirty="0" err="1"/>
              <a:t>pt</a:t>
            </a:r>
            <a:r>
              <a:rPr lang="en-US" sz="1400" dirty="0"/>
              <a:t> will be unremarkable or edematous.</a:t>
            </a:r>
            <a:endParaRPr lang="en-US" sz="1400" dirty="0">
              <a:solidFill>
                <a:schemeClr val="accent5">
                  <a:lumMod val="75000"/>
                </a:schemeClr>
              </a:solidFill>
            </a:endParaRPr>
          </a:p>
          <a:p>
            <a:endParaRPr lang="en-US" sz="1400" dirty="0">
              <a:solidFill>
                <a:schemeClr val="accent5">
                  <a:lumMod val="75000"/>
                </a:schemeClr>
              </a:solidFill>
            </a:endParaRPr>
          </a:p>
          <a:p>
            <a:r>
              <a:rPr lang="en-US" sz="1400" i="1" dirty="0">
                <a:solidFill>
                  <a:schemeClr val="accent5">
                    <a:lumMod val="75000"/>
                  </a:schemeClr>
                </a:solidFill>
              </a:rPr>
              <a:t>OK, fair. But is there a way to tell from the VF itself?</a:t>
            </a:r>
          </a:p>
          <a:p>
            <a:r>
              <a:rPr lang="en-US" sz="1400" dirty="0">
                <a:solidFill>
                  <a:schemeClr val="accent5">
                    <a:lumMod val="75000"/>
                  </a:schemeClr>
                </a:solidFill>
              </a:rPr>
              <a:t>Indeed there is—a bitemporal VF defect 2ndry to a pituitary tumor will always respect the   vertical  midline, whereas one 2ndry to Fuchs coloboma will not. Put another way: A pituitary tumor, but not a Fuchs coloboma, is expected to produce bitemporal </a:t>
            </a:r>
            <a:r>
              <a:rPr lang="en-US" sz="1400" b="1" dirty="0" err="1">
                <a:solidFill>
                  <a:schemeClr val="accent5">
                    <a:lumMod val="75000"/>
                  </a:schemeClr>
                </a:solidFill>
              </a:rPr>
              <a:t>hemianopic</a:t>
            </a:r>
            <a:r>
              <a:rPr lang="en-US" sz="1400" dirty="0">
                <a:solidFill>
                  <a:schemeClr val="accent5">
                    <a:lumMod val="75000"/>
                  </a:schemeClr>
                </a:solidFill>
              </a:rPr>
              <a:t> VF loss. </a:t>
            </a:r>
          </a:p>
        </p:txBody>
      </p:sp>
    </p:spTree>
    <p:extLst>
      <p:ext uri="{BB962C8B-B14F-4D97-AF65-F5344CB8AC3E}">
        <p14:creationId xmlns:p14="http://schemas.microsoft.com/office/powerpoint/2010/main" val="3682135197"/>
      </p:ext>
    </p:extLst>
  </p:cSld>
  <p:clrMapOvr>
    <a:masterClrMapping/>
  </p:clrMapOvr>
</p:sld>
</file>

<file path=ppt/slides/slide2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562" name="Text Box 10">
            <a:extLst>
              <a:ext uri="{FF2B5EF4-FFF2-40B4-BE49-F238E27FC236}">
                <a16:creationId xmlns:a16="http://schemas.microsoft.com/office/drawing/2014/main" id="{E9896276-04B5-49A0-96C5-5033D1D64400}"/>
              </a:ext>
            </a:extLst>
          </p:cNvPr>
          <p:cNvSpPr txBox="1">
            <a:spLocks noChangeArrowheads="1"/>
          </p:cNvSpPr>
          <p:nvPr/>
        </p:nvSpPr>
        <p:spPr bwMode="auto">
          <a:xfrm>
            <a:off x="1371600" y="4267200"/>
            <a:ext cx="3057525" cy="2154238"/>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Morning-Glory Disc</a:t>
            </a:r>
          </a:p>
          <a:p>
            <a:pPr eaLnBrk="1" hangingPunct="1">
              <a:spcBef>
                <a:spcPct val="0"/>
              </a:spcBef>
              <a:buClrTx/>
              <a:buSzTx/>
              <a:buFontTx/>
              <a:buNone/>
            </a:pPr>
            <a:r>
              <a:rPr lang="en-US" altLang="en-US" sz="1200"/>
              <a:t>--DFE reveals:</a:t>
            </a:r>
          </a:p>
          <a:p>
            <a:pPr eaLnBrk="1" hangingPunct="1">
              <a:spcBef>
                <a:spcPct val="0"/>
              </a:spcBef>
              <a:buClrTx/>
              <a:buSzTx/>
              <a:buFontTx/>
              <a:buNone/>
            </a:pPr>
            <a:r>
              <a:rPr lang="en-US" altLang="en-US" sz="1200"/>
              <a:t>  1) A funnel-shaped…</a:t>
            </a:r>
            <a:r>
              <a:rPr lang="en-US" altLang="en-US" sz="1200" b="1">
                <a:solidFill>
                  <a:srgbClr val="0000FF"/>
                </a:solidFill>
              </a:rPr>
              <a:t>excavation</a:t>
            </a:r>
            <a:endParaRPr lang="en-US" altLang="en-US" sz="1200"/>
          </a:p>
          <a:p>
            <a:pPr eaLnBrk="1" hangingPunct="1">
              <a:spcBef>
                <a:spcPct val="0"/>
              </a:spcBef>
              <a:buClrTx/>
              <a:buSzTx/>
              <a:buFontTx/>
              <a:buNone/>
            </a:pPr>
            <a:r>
              <a:rPr lang="en-US" altLang="en-US" sz="1200"/>
              <a:t>  2) Number of vessels crossing the rim</a:t>
            </a:r>
          </a:p>
          <a:p>
            <a:pPr eaLnBrk="1" hangingPunct="1">
              <a:spcBef>
                <a:spcPct val="0"/>
              </a:spcBef>
              <a:buClrTx/>
              <a:buSzTx/>
              <a:buFontTx/>
              <a:buNone/>
            </a:pPr>
            <a:r>
              <a:rPr lang="en-US" altLang="en-US" sz="1200"/>
              <a:t>    seems abnormally…</a:t>
            </a:r>
            <a:r>
              <a:rPr lang="en-US" altLang="en-US" sz="1200" b="1">
                <a:solidFill>
                  <a:srgbClr val="0000FF"/>
                </a:solidFill>
              </a:rPr>
              <a:t>high</a:t>
            </a:r>
            <a:r>
              <a:rPr lang="en-US" altLang="en-US" sz="1200"/>
              <a:t> </a:t>
            </a:r>
            <a:endParaRPr lang="en-US" altLang="en-US" sz="1200" b="1">
              <a:solidFill>
                <a:srgbClr val="0000FF"/>
              </a:solidFill>
            </a:endParaRPr>
          </a:p>
          <a:p>
            <a:pPr eaLnBrk="1" hangingPunct="1">
              <a:spcBef>
                <a:spcPct val="0"/>
              </a:spcBef>
              <a:buClrTx/>
              <a:buSzTx/>
              <a:buFontTx/>
              <a:buNone/>
            </a:pPr>
            <a:r>
              <a:rPr lang="en-US" altLang="en-US" sz="1200"/>
              <a:t>--Tissue is…</a:t>
            </a:r>
            <a:r>
              <a:rPr lang="en-US" altLang="en-US" sz="1200" b="1">
                <a:solidFill>
                  <a:srgbClr val="0000FF"/>
                </a:solidFill>
              </a:rPr>
              <a:t>contractile</a:t>
            </a:r>
            <a:r>
              <a:rPr lang="en-US" altLang="en-US" sz="1200"/>
              <a:t>, so cup seems</a:t>
            </a:r>
          </a:p>
          <a:p>
            <a:pPr eaLnBrk="1" hangingPunct="1">
              <a:spcBef>
                <a:spcPct val="0"/>
              </a:spcBef>
              <a:buClrTx/>
              <a:buSzTx/>
              <a:buFontTx/>
              <a:buNone/>
            </a:pPr>
            <a:r>
              <a:rPr lang="en-US" altLang="en-US" sz="1200"/>
              <a:t>  to…</a:t>
            </a:r>
            <a:r>
              <a:rPr lang="en-US" altLang="en-US" sz="1200" b="1">
                <a:solidFill>
                  <a:srgbClr val="0000FF"/>
                </a:solidFill>
              </a:rPr>
              <a:t>open </a:t>
            </a:r>
            <a:r>
              <a:rPr lang="en-US" altLang="en-US" sz="1200">
                <a:solidFill>
                  <a:srgbClr val="0000FF"/>
                </a:solidFill>
              </a:rPr>
              <a:t>and</a:t>
            </a:r>
            <a:r>
              <a:rPr lang="en-US" altLang="en-US" sz="1200" b="1">
                <a:solidFill>
                  <a:srgbClr val="0000FF"/>
                </a:solidFill>
              </a:rPr>
              <a:t> close</a:t>
            </a:r>
            <a:r>
              <a:rPr lang="en-US" altLang="en-US" sz="1200"/>
              <a:t> (like its namesake,  </a:t>
            </a:r>
          </a:p>
          <a:p>
            <a:pPr eaLnBrk="1" hangingPunct="1">
              <a:spcBef>
                <a:spcPct val="0"/>
              </a:spcBef>
              <a:buClrTx/>
              <a:buSzTx/>
              <a:buFontTx/>
              <a:buNone/>
            </a:pPr>
            <a:r>
              <a:rPr lang="en-US" altLang="en-US" sz="1200"/>
              <a:t>  the morning-glory flower)</a:t>
            </a:r>
          </a:p>
          <a:p>
            <a:pPr eaLnBrk="1" hangingPunct="1">
              <a:spcBef>
                <a:spcPct val="0"/>
              </a:spcBef>
              <a:buClrTx/>
              <a:buSzTx/>
              <a:buFontTx/>
              <a:buNone/>
            </a:pPr>
            <a:r>
              <a:rPr lang="en-US" altLang="en-US" sz="1200"/>
              <a:t>--VA usually…</a:t>
            </a:r>
            <a:r>
              <a:rPr lang="en-US" altLang="en-US" sz="1200" b="1">
                <a:solidFill>
                  <a:srgbClr val="0000FF"/>
                </a:solidFill>
              </a:rPr>
              <a:t>20/200</a:t>
            </a:r>
            <a:r>
              <a:rPr lang="en-US" altLang="en-US" sz="1200"/>
              <a:t>, but can be…</a:t>
            </a:r>
          </a:p>
          <a:p>
            <a:pPr eaLnBrk="1" hangingPunct="1">
              <a:spcBef>
                <a:spcPct val="0"/>
              </a:spcBef>
              <a:buClrTx/>
              <a:buSzTx/>
              <a:buFontTx/>
              <a:buNone/>
            </a:pPr>
            <a:r>
              <a:rPr lang="en-US" altLang="en-US" sz="1200"/>
              <a:t>   </a:t>
            </a:r>
            <a:r>
              <a:rPr lang="en-US" altLang="en-US" sz="1200" b="1">
                <a:solidFill>
                  <a:srgbClr val="0000FF"/>
                </a:solidFill>
              </a:rPr>
              <a:t>20/20&lt;-&gt;NLP</a:t>
            </a:r>
          </a:p>
          <a:p>
            <a:pPr eaLnBrk="1" hangingPunct="1">
              <a:spcBef>
                <a:spcPct val="0"/>
              </a:spcBef>
              <a:buClrTx/>
              <a:buSzTx/>
              <a:buFontTx/>
              <a:buNone/>
            </a:pPr>
            <a:r>
              <a:rPr lang="en-US" altLang="en-US" sz="1200"/>
              <a:t>--1/3 develop…</a:t>
            </a:r>
            <a:r>
              <a:rPr lang="en-US" altLang="en-US" sz="1200" b="1">
                <a:solidFill>
                  <a:srgbClr val="CCECFF"/>
                </a:solidFill>
              </a:rPr>
              <a:t>serous</a:t>
            </a:r>
            <a:r>
              <a:rPr lang="en-US" altLang="en-US" sz="1200" b="1">
                <a:solidFill>
                  <a:srgbClr val="0000FF"/>
                </a:solidFill>
              </a:rPr>
              <a:t> </a:t>
            </a:r>
            <a:r>
              <a:rPr lang="en-US" altLang="en-US" sz="1200" b="1">
                <a:solidFill>
                  <a:srgbClr val="CCECFF"/>
                </a:solidFill>
              </a:rPr>
              <a:t>RD</a:t>
            </a:r>
          </a:p>
        </p:txBody>
      </p:sp>
      <p:sp>
        <p:nvSpPr>
          <p:cNvPr id="66563" name="Text Box 3">
            <a:extLst>
              <a:ext uri="{FF2B5EF4-FFF2-40B4-BE49-F238E27FC236}">
                <a16:creationId xmlns:a16="http://schemas.microsoft.com/office/drawing/2014/main" id="{E46B3D38-CB0F-4BFC-AE9E-17B8EAC7193B}"/>
              </a:ext>
            </a:extLst>
          </p:cNvPr>
          <p:cNvSpPr txBox="1">
            <a:spLocks noChangeArrowheads="1"/>
          </p:cNvSpPr>
          <p:nvPr/>
        </p:nvSpPr>
        <p:spPr bwMode="auto">
          <a:xfrm>
            <a:off x="793750" y="3505200"/>
            <a:ext cx="2274982" cy="677108"/>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solidFill>
                  <a:schemeClr val="bg1">
                    <a:lumMod val="65000"/>
                  </a:schemeClr>
                </a:solidFill>
              </a:rPr>
              <a:t>Optic Pit/Hole</a:t>
            </a:r>
          </a:p>
          <a:p>
            <a:pPr eaLnBrk="1" hangingPunct="1">
              <a:spcBef>
                <a:spcPct val="0"/>
              </a:spcBef>
              <a:buClrTx/>
              <a:buSzTx/>
              <a:buFontTx/>
              <a:buNone/>
            </a:pPr>
            <a:r>
              <a:rPr lang="en-US" altLang="en-US" sz="1200">
                <a:solidFill>
                  <a:schemeClr val="bg1">
                    <a:lumMod val="65000"/>
                  </a:schemeClr>
                </a:solidFill>
              </a:rPr>
              <a:t>--Associated with…</a:t>
            </a:r>
            <a:r>
              <a:rPr lang="en-US" altLang="en-US" sz="1200" b="1">
                <a:solidFill>
                  <a:schemeClr val="bg1">
                    <a:lumMod val="65000"/>
                  </a:schemeClr>
                </a:solidFill>
              </a:rPr>
              <a:t>serous RD</a:t>
            </a:r>
          </a:p>
          <a:p>
            <a:pPr eaLnBrk="1" hangingPunct="1">
              <a:spcBef>
                <a:spcPct val="0"/>
              </a:spcBef>
              <a:buClrTx/>
              <a:buSzTx/>
              <a:buFontTx/>
              <a:buNone/>
            </a:pPr>
            <a:r>
              <a:rPr lang="en-US" altLang="en-US" sz="1200" b="1">
                <a:solidFill>
                  <a:schemeClr val="bg1">
                    <a:lumMod val="65000"/>
                  </a:schemeClr>
                </a:solidFill>
              </a:rPr>
              <a:t>  in adulthood</a:t>
            </a:r>
          </a:p>
        </p:txBody>
      </p:sp>
      <p:sp>
        <p:nvSpPr>
          <p:cNvPr id="66564" name="Line 4">
            <a:extLst>
              <a:ext uri="{FF2B5EF4-FFF2-40B4-BE49-F238E27FC236}">
                <a16:creationId xmlns:a16="http://schemas.microsoft.com/office/drawing/2014/main" id="{C3019ED5-AD6C-4034-939E-D3CAC8A88421}"/>
              </a:ext>
            </a:extLst>
          </p:cNvPr>
          <p:cNvSpPr>
            <a:spLocks noChangeShapeType="1"/>
          </p:cNvSpPr>
          <p:nvPr/>
        </p:nvSpPr>
        <p:spPr bwMode="auto">
          <a:xfrm flipH="1">
            <a:off x="1600200" y="2057400"/>
            <a:ext cx="1524000" cy="3810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6565" name="Text Box 6">
            <a:extLst>
              <a:ext uri="{FF2B5EF4-FFF2-40B4-BE49-F238E27FC236}">
                <a16:creationId xmlns:a16="http://schemas.microsoft.com/office/drawing/2014/main" id="{00DCDEE2-B453-494E-8E99-8502D9045C22}"/>
              </a:ext>
            </a:extLst>
          </p:cNvPr>
          <p:cNvSpPr txBox="1">
            <a:spLocks noChangeArrowheads="1"/>
          </p:cNvSpPr>
          <p:nvPr/>
        </p:nvSpPr>
        <p:spPr bwMode="auto">
          <a:xfrm>
            <a:off x="1340808" y="1524000"/>
            <a:ext cx="3544560" cy="4585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1400" i="1">
                <a:solidFill>
                  <a:schemeClr val="bg1">
                    <a:lumMod val="75000"/>
                  </a:schemeClr>
                </a:solidFill>
              </a:rPr>
              <a:t>These three are all secondary to abnormal</a:t>
            </a:r>
          </a:p>
          <a:p>
            <a:pPr algn="ctr" eaLnBrk="1" hangingPunct="1">
              <a:lnSpc>
                <a:spcPct val="85000"/>
              </a:lnSpc>
              <a:spcBef>
                <a:spcPct val="0"/>
              </a:spcBef>
              <a:buClrTx/>
              <a:buSzTx/>
              <a:buFontTx/>
              <a:buNone/>
            </a:pPr>
            <a:r>
              <a:rPr lang="en-US" altLang="en-US" sz="1400" i="1">
                <a:solidFill>
                  <a:schemeClr val="bg1">
                    <a:lumMod val="75000"/>
                  </a:schemeClr>
                </a:solidFill>
              </a:rPr>
              <a:t>closure of the embryonic optic fissure</a:t>
            </a:r>
          </a:p>
        </p:txBody>
      </p:sp>
      <p:sp>
        <p:nvSpPr>
          <p:cNvPr id="66566" name="Text Box 7">
            <a:extLst>
              <a:ext uri="{FF2B5EF4-FFF2-40B4-BE49-F238E27FC236}">
                <a16:creationId xmlns:a16="http://schemas.microsoft.com/office/drawing/2014/main" id="{2315D049-330D-491D-A8EC-75E74E56EFDB}"/>
              </a:ext>
            </a:extLst>
          </p:cNvPr>
          <p:cNvSpPr txBox="1">
            <a:spLocks noChangeArrowheads="1"/>
          </p:cNvSpPr>
          <p:nvPr/>
        </p:nvSpPr>
        <p:spPr bwMode="auto">
          <a:xfrm>
            <a:off x="76200" y="2514600"/>
            <a:ext cx="2783134" cy="861774"/>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solidFill>
                  <a:schemeClr val="bg1">
                    <a:lumMod val="65000"/>
                  </a:schemeClr>
                </a:solidFill>
              </a:rPr>
              <a:t>Optic Nerve Coloboma</a:t>
            </a:r>
          </a:p>
          <a:p>
            <a:pPr eaLnBrk="1" hangingPunct="1">
              <a:spcBef>
                <a:spcPct val="0"/>
              </a:spcBef>
              <a:buClrTx/>
              <a:buSzTx/>
              <a:buFontTx/>
              <a:buNone/>
            </a:pPr>
            <a:r>
              <a:rPr lang="en-US" altLang="en-US" sz="1200">
                <a:solidFill>
                  <a:schemeClr val="bg1">
                    <a:lumMod val="65000"/>
                  </a:schemeClr>
                </a:solidFill>
              </a:rPr>
              <a:t>1) May resemble…</a:t>
            </a:r>
            <a:r>
              <a:rPr lang="en-US" altLang="en-US" sz="1200" b="1">
                <a:solidFill>
                  <a:schemeClr val="bg1">
                    <a:lumMod val="65000"/>
                  </a:schemeClr>
                </a:solidFill>
              </a:rPr>
              <a:t>deep cupping</a:t>
            </a:r>
          </a:p>
          <a:p>
            <a:pPr eaLnBrk="1" hangingPunct="1">
              <a:spcBef>
                <a:spcPct val="0"/>
              </a:spcBef>
              <a:buClrTx/>
              <a:buSzTx/>
              <a:buFontTx/>
              <a:buNone/>
            </a:pPr>
            <a:r>
              <a:rPr lang="en-US" altLang="en-US" sz="1200">
                <a:solidFill>
                  <a:schemeClr val="bg1">
                    <a:lumMod val="65000"/>
                  </a:schemeClr>
                </a:solidFill>
              </a:rPr>
              <a:t>2) Can be…</a:t>
            </a:r>
            <a:r>
              <a:rPr lang="en-US" altLang="en-US" sz="1200" b="1">
                <a:solidFill>
                  <a:schemeClr val="bg1">
                    <a:lumMod val="65000"/>
                  </a:schemeClr>
                </a:solidFill>
              </a:rPr>
              <a:t>bilateral, asymmetric</a:t>
            </a:r>
          </a:p>
          <a:p>
            <a:pPr eaLnBrk="1" hangingPunct="1">
              <a:spcBef>
                <a:spcPct val="0"/>
              </a:spcBef>
              <a:buClrTx/>
              <a:buSzTx/>
              <a:buFontTx/>
              <a:buNone/>
            </a:pPr>
            <a:r>
              <a:rPr lang="en-US" altLang="en-US" sz="1200">
                <a:solidFill>
                  <a:schemeClr val="bg1">
                    <a:lumMod val="65000"/>
                  </a:schemeClr>
                </a:solidFill>
              </a:rPr>
              <a:t>3) Part of the…</a:t>
            </a:r>
            <a:r>
              <a:rPr lang="en-US" altLang="en-US" sz="1200" b="1">
                <a:solidFill>
                  <a:schemeClr val="bg1">
                    <a:lumMod val="65000"/>
                  </a:schemeClr>
                </a:solidFill>
              </a:rPr>
              <a:t>CHARGE association</a:t>
            </a:r>
          </a:p>
        </p:txBody>
      </p:sp>
      <p:sp>
        <p:nvSpPr>
          <p:cNvPr id="66567" name="Line 8">
            <a:extLst>
              <a:ext uri="{FF2B5EF4-FFF2-40B4-BE49-F238E27FC236}">
                <a16:creationId xmlns:a16="http://schemas.microsoft.com/office/drawing/2014/main" id="{20DA8BAB-64A5-4B11-B843-0E2317D60AF9}"/>
              </a:ext>
            </a:extLst>
          </p:cNvPr>
          <p:cNvSpPr>
            <a:spLocks noChangeShapeType="1"/>
          </p:cNvSpPr>
          <p:nvPr/>
        </p:nvSpPr>
        <p:spPr bwMode="auto">
          <a:xfrm flipH="1">
            <a:off x="2971800" y="2057400"/>
            <a:ext cx="152400" cy="14478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6568" name="Text Box 9">
            <a:extLst>
              <a:ext uri="{FF2B5EF4-FFF2-40B4-BE49-F238E27FC236}">
                <a16:creationId xmlns:a16="http://schemas.microsoft.com/office/drawing/2014/main" id="{5A0748CE-6FDB-4EBF-A70C-FDA7B10AB819}"/>
              </a:ext>
            </a:extLst>
          </p:cNvPr>
          <p:cNvSpPr txBox="1">
            <a:spLocks noChangeArrowheads="1"/>
          </p:cNvSpPr>
          <p:nvPr/>
        </p:nvSpPr>
        <p:spPr bwMode="auto">
          <a:xfrm>
            <a:off x="1371600" y="4267200"/>
            <a:ext cx="3057247" cy="2154436"/>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dirty="0">
                <a:solidFill>
                  <a:schemeClr val="bg1">
                    <a:lumMod val="65000"/>
                  </a:schemeClr>
                </a:solidFill>
              </a:rPr>
              <a:t>Morning-Glory Disc</a:t>
            </a:r>
          </a:p>
          <a:p>
            <a:pPr eaLnBrk="1" hangingPunct="1">
              <a:spcBef>
                <a:spcPct val="0"/>
              </a:spcBef>
              <a:buClrTx/>
              <a:buSzTx/>
              <a:buFontTx/>
              <a:buNone/>
            </a:pPr>
            <a:r>
              <a:rPr lang="en-US" altLang="en-US" sz="1200" dirty="0">
                <a:solidFill>
                  <a:schemeClr val="bg1">
                    <a:lumMod val="65000"/>
                  </a:schemeClr>
                </a:solidFill>
              </a:rPr>
              <a:t>--DFE reveals:</a:t>
            </a:r>
          </a:p>
          <a:p>
            <a:pPr eaLnBrk="1" hangingPunct="1">
              <a:spcBef>
                <a:spcPct val="0"/>
              </a:spcBef>
              <a:buClrTx/>
              <a:buSzTx/>
              <a:buFontTx/>
              <a:buNone/>
            </a:pPr>
            <a:r>
              <a:rPr lang="en-US" altLang="en-US" sz="1200" dirty="0">
                <a:solidFill>
                  <a:schemeClr val="bg1">
                    <a:lumMod val="65000"/>
                  </a:schemeClr>
                </a:solidFill>
              </a:rPr>
              <a:t>  1) A funnel-shaped…</a:t>
            </a:r>
            <a:r>
              <a:rPr lang="en-US" altLang="en-US" sz="1200" b="1" dirty="0">
                <a:solidFill>
                  <a:schemeClr val="bg1">
                    <a:lumMod val="65000"/>
                  </a:schemeClr>
                </a:solidFill>
              </a:rPr>
              <a:t>excavation</a:t>
            </a:r>
            <a:endParaRPr lang="en-US" altLang="en-US" sz="1200" dirty="0">
              <a:solidFill>
                <a:schemeClr val="bg1">
                  <a:lumMod val="65000"/>
                </a:schemeClr>
              </a:solidFill>
            </a:endParaRPr>
          </a:p>
          <a:p>
            <a:pPr eaLnBrk="1" hangingPunct="1">
              <a:spcBef>
                <a:spcPct val="0"/>
              </a:spcBef>
              <a:buClrTx/>
              <a:buSzTx/>
              <a:buFontTx/>
              <a:buNone/>
            </a:pPr>
            <a:r>
              <a:rPr lang="en-US" altLang="en-US" sz="1200" dirty="0">
                <a:solidFill>
                  <a:schemeClr val="bg1">
                    <a:lumMod val="65000"/>
                  </a:schemeClr>
                </a:solidFill>
              </a:rPr>
              <a:t>  2) Number of vessels crossing the rim</a:t>
            </a:r>
          </a:p>
          <a:p>
            <a:pPr eaLnBrk="1" hangingPunct="1">
              <a:spcBef>
                <a:spcPct val="0"/>
              </a:spcBef>
              <a:buClrTx/>
              <a:buSzTx/>
              <a:buFontTx/>
              <a:buNone/>
            </a:pPr>
            <a:r>
              <a:rPr lang="en-US" altLang="en-US" sz="1200" dirty="0">
                <a:solidFill>
                  <a:schemeClr val="bg1">
                    <a:lumMod val="65000"/>
                  </a:schemeClr>
                </a:solidFill>
              </a:rPr>
              <a:t>    seems abnormally…</a:t>
            </a:r>
            <a:r>
              <a:rPr lang="en-US" altLang="en-US" sz="1200" b="1" dirty="0">
                <a:solidFill>
                  <a:schemeClr val="bg1">
                    <a:lumMod val="65000"/>
                  </a:schemeClr>
                </a:solidFill>
              </a:rPr>
              <a:t>high</a:t>
            </a:r>
            <a:r>
              <a:rPr lang="en-US" altLang="en-US" sz="1200" dirty="0">
                <a:solidFill>
                  <a:schemeClr val="bg1">
                    <a:lumMod val="65000"/>
                  </a:schemeClr>
                </a:solidFill>
              </a:rPr>
              <a:t> </a:t>
            </a:r>
            <a:endParaRPr lang="en-US" altLang="en-US" sz="1200" b="1" dirty="0">
              <a:solidFill>
                <a:schemeClr val="bg1">
                  <a:lumMod val="65000"/>
                </a:schemeClr>
              </a:solidFill>
            </a:endParaRPr>
          </a:p>
          <a:p>
            <a:pPr eaLnBrk="1" hangingPunct="1">
              <a:spcBef>
                <a:spcPct val="0"/>
              </a:spcBef>
              <a:buClrTx/>
              <a:buSzTx/>
              <a:buFontTx/>
              <a:buNone/>
            </a:pPr>
            <a:r>
              <a:rPr lang="en-US" altLang="en-US" sz="1200" dirty="0">
                <a:solidFill>
                  <a:schemeClr val="bg1">
                    <a:lumMod val="65000"/>
                  </a:schemeClr>
                </a:solidFill>
              </a:rPr>
              <a:t>--Tissue is…</a:t>
            </a:r>
            <a:r>
              <a:rPr lang="en-US" altLang="en-US" sz="1200" b="1" dirty="0">
                <a:solidFill>
                  <a:schemeClr val="bg1">
                    <a:lumMod val="65000"/>
                  </a:schemeClr>
                </a:solidFill>
              </a:rPr>
              <a:t>contractile</a:t>
            </a:r>
            <a:r>
              <a:rPr lang="en-US" altLang="en-US" sz="1200" dirty="0">
                <a:solidFill>
                  <a:schemeClr val="bg1">
                    <a:lumMod val="65000"/>
                  </a:schemeClr>
                </a:solidFill>
              </a:rPr>
              <a:t>, so cup seems</a:t>
            </a:r>
          </a:p>
          <a:p>
            <a:pPr eaLnBrk="1" hangingPunct="1">
              <a:spcBef>
                <a:spcPct val="0"/>
              </a:spcBef>
              <a:buClrTx/>
              <a:buSzTx/>
              <a:buFontTx/>
              <a:buNone/>
            </a:pPr>
            <a:r>
              <a:rPr lang="en-US" altLang="en-US" sz="1200" dirty="0">
                <a:solidFill>
                  <a:schemeClr val="bg1">
                    <a:lumMod val="65000"/>
                  </a:schemeClr>
                </a:solidFill>
              </a:rPr>
              <a:t>  to…</a:t>
            </a:r>
            <a:r>
              <a:rPr lang="en-US" altLang="en-US" sz="1200" b="1" dirty="0">
                <a:solidFill>
                  <a:schemeClr val="bg1">
                    <a:lumMod val="65000"/>
                  </a:schemeClr>
                </a:solidFill>
              </a:rPr>
              <a:t>open </a:t>
            </a:r>
            <a:r>
              <a:rPr lang="en-US" altLang="en-US" sz="1200" dirty="0">
                <a:solidFill>
                  <a:schemeClr val="bg1">
                    <a:lumMod val="65000"/>
                  </a:schemeClr>
                </a:solidFill>
              </a:rPr>
              <a:t>and</a:t>
            </a:r>
            <a:r>
              <a:rPr lang="en-US" altLang="en-US" sz="1200" b="1" dirty="0">
                <a:solidFill>
                  <a:schemeClr val="bg1">
                    <a:lumMod val="65000"/>
                  </a:schemeClr>
                </a:solidFill>
              </a:rPr>
              <a:t> close</a:t>
            </a:r>
            <a:r>
              <a:rPr lang="en-US" altLang="en-US" sz="1200" dirty="0">
                <a:solidFill>
                  <a:schemeClr val="bg1">
                    <a:lumMod val="65000"/>
                  </a:schemeClr>
                </a:solidFill>
              </a:rPr>
              <a:t> (like its namesake,  </a:t>
            </a:r>
          </a:p>
          <a:p>
            <a:pPr eaLnBrk="1" hangingPunct="1">
              <a:spcBef>
                <a:spcPct val="0"/>
              </a:spcBef>
              <a:buClrTx/>
              <a:buSzTx/>
              <a:buFontTx/>
              <a:buNone/>
            </a:pPr>
            <a:r>
              <a:rPr lang="en-US" altLang="en-US" sz="1200" dirty="0">
                <a:solidFill>
                  <a:schemeClr val="bg1">
                    <a:lumMod val="65000"/>
                  </a:schemeClr>
                </a:solidFill>
              </a:rPr>
              <a:t>  the morning-glory flower)</a:t>
            </a:r>
          </a:p>
          <a:p>
            <a:pPr eaLnBrk="1" hangingPunct="1">
              <a:spcBef>
                <a:spcPct val="0"/>
              </a:spcBef>
              <a:buClrTx/>
              <a:buSzTx/>
              <a:buFontTx/>
              <a:buNone/>
            </a:pPr>
            <a:r>
              <a:rPr lang="en-US" altLang="en-US" sz="1200" dirty="0">
                <a:solidFill>
                  <a:schemeClr val="bg1">
                    <a:lumMod val="65000"/>
                  </a:schemeClr>
                </a:solidFill>
              </a:rPr>
              <a:t>--VA usually…</a:t>
            </a:r>
            <a:r>
              <a:rPr lang="en-US" altLang="en-US" sz="1200" b="1" dirty="0">
                <a:solidFill>
                  <a:schemeClr val="bg1">
                    <a:lumMod val="65000"/>
                  </a:schemeClr>
                </a:solidFill>
              </a:rPr>
              <a:t>20/200</a:t>
            </a:r>
            <a:r>
              <a:rPr lang="en-US" altLang="en-US" sz="1200" dirty="0">
                <a:solidFill>
                  <a:schemeClr val="bg1">
                    <a:lumMod val="65000"/>
                  </a:schemeClr>
                </a:solidFill>
              </a:rPr>
              <a:t>, but can be…</a:t>
            </a:r>
          </a:p>
          <a:p>
            <a:pPr eaLnBrk="1" hangingPunct="1">
              <a:spcBef>
                <a:spcPct val="0"/>
              </a:spcBef>
              <a:buClrTx/>
              <a:buSzTx/>
              <a:buFontTx/>
              <a:buNone/>
            </a:pPr>
            <a:r>
              <a:rPr lang="en-US" altLang="en-US" sz="1200" dirty="0">
                <a:solidFill>
                  <a:schemeClr val="bg1">
                    <a:lumMod val="65000"/>
                  </a:schemeClr>
                </a:solidFill>
              </a:rPr>
              <a:t>   </a:t>
            </a:r>
            <a:r>
              <a:rPr lang="en-US" altLang="en-US" sz="1200" b="1" dirty="0">
                <a:solidFill>
                  <a:schemeClr val="bg1">
                    <a:lumMod val="65000"/>
                  </a:schemeClr>
                </a:solidFill>
              </a:rPr>
              <a:t>20/20&lt;-&gt;NLP</a:t>
            </a:r>
          </a:p>
          <a:p>
            <a:pPr eaLnBrk="1" hangingPunct="1">
              <a:spcBef>
                <a:spcPct val="0"/>
              </a:spcBef>
              <a:buClrTx/>
              <a:buSzTx/>
              <a:buFontTx/>
              <a:buNone/>
            </a:pPr>
            <a:r>
              <a:rPr lang="en-US" altLang="en-US" sz="1200" dirty="0">
                <a:solidFill>
                  <a:schemeClr val="bg1">
                    <a:lumMod val="65000"/>
                  </a:schemeClr>
                </a:solidFill>
              </a:rPr>
              <a:t>--1/3 develop…</a:t>
            </a:r>
            <a:r>
              <a:rPr lang="en-US" altLang="en-US" sz="1200" b="1" dirty="0">
                <a:solidFill>
                  <a:schemeClr val="bg1">
                    <a:lumMod val="65000"/>
                  </a:schemeClr>
                </a:solidFill>
              </a:rPr>
              <a:t>serous RD</a:t>
            </a:r>
          </a:p>
        </p:txBody>
      </p:sp>
      <p:sp>
        <p:nvSpPr>
          <p:cNvPr id="66569" name="Text Box 10">
            <a:extLst>
              <a:ext uri="{FF2B5EF4-FFF2-40B4-BE49-F238E27FC236}">
                <a16:creationId xmlns:a16="http://schemas.microsoft.com/office/drawing/2014/main" id="{216029D3-73B1-47CA-B182-236FAACD0101}"/>
              </a:ext>
            </a:extLst>
          </p:cNvPr>
          <p:cNvSpPr txBox="1">
            <a:spLocks noChangeArrowheads="1"/>
          </p:cNvSpPr>
          <p:nvPr/>
        </p:nvSpPr>
        <p:spPr bwMode="auto">
          <a:xfrm>
            <a:off x="5410200" y="1687513"/>
            <a:ext cx="3640740" cy="677108"/>
          </a:xfrm>
          <a:prstGeom prst="rect">
            <a:avLst/>
          </a:prstGeom>
          <a:solidFill>
            <a:srgbClr val="FFFF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solidFill>
                  <a:schemeClr val="bg1">
                    <a:lumMod val="65000"/>
                  </a:schemeClr>
                </a:solidFill>
              </a:rPr>
              <a:t>Megalopapilla</a:t>
            </a:r>
          </a:p>
          <a:p>
            <a:pPr eaLnBrk="1" hangingPunct="1">
              <a:spcBef>
                <a:spcPct val="0"/>
              </a:spcBef>
              <a:buClrTx/>
              <a:buSzTx/>
              <a:buFontTx/>
              <a:buNone/>
            </a:pPr>
            <a:r>
              <a:rPr lang="en-US" altLang="en-US" sz="1200">
                <a:solidFill>
                  <a:schemeClr val="bg1">
                    <a:lumMod val="65000"/>
                  </a:schemeClr>
                </a:solidFill>
              </a:rPr>
              <a:t>1) Abnormally large diameter of…</a:t>
            </a:r>
            <a:r>
              <a:rPr lang="en-US" altLang="en-US" sz="1200" b="1">
                <a:solidFill>
                  <a:schemeClr val="bg1">
                    <a:lumMod val="65000"/>
                  </a:schemeClr>
                </a:solidFill>
              </a:rPr>
              <a:t>disc </a:t>
            </a:r>
            <a:r>
              <a:rPr lang="en-US" altLang="en-US" sz="1200">
                <a:solidFill>
                  <a:schemeClr val="bg1">
                    <a:lumMod val="65000"/>
                  </a:schemeClr>
                </a:solidFill>
              </a:rPr>
              <a:t>and</a:t>
            </a:r>
            <a:r>
              <a:rPr lang="en-US" altLang="en-US" sz="1200" b="1">
                <a:solidFill>
                  <a:schemeClr val="bg1">
                    <a:lumMod val="65000"/>
                  </a:schemeClr>
                </a:solidFill>
              </a:rPr>
              <a:t> cup</a:t>
            </a:r>
          </a:p>
          <a:p>
            <a:pPr eaLnBrk="1" hangingPunct="1">
              <a:spcBef>
                <a:spcPct val="0"/>
              </a:spcBef>
              <a:buClrTx/>
              <a:buSzTx/>
              <a:buFontTx/>
              <a:buNone/>
            </a:pPr>
            <a:r>
              <a:rPr lang="en-US" altLang="en-US" sz="1200">
                <a:solidFill>
                  <a:schemeClr val="bg1">
                    <a:lumMod val="65000"/>
                  </a:schemeClr>
                </a:solidFill>
              </a:rPr>
              <a:t>2) VF testing may reveal an…</a:t>
            </a:r>
            <a:r>
              <a:rPr lang="en-US" altLang="en-US" sz="1200" b="1">
                <a:solidFill>
                  <a:schemeClr val="bg1">
                    <a:lumMod val="65000"/>
                  </a:schemeClr>
                </a:solidFill>
              </a:rPr>
              <a:t>enlarged blind spot</a:t>
            </a:r>
          </a:p>
        </p:txBody>
      </p:sp>
      <p:sp>
        <p:nvSpPr>
          <p:cNvPr id="66570" name="Text Box 11">
            <a:extLst>
              <a:ext uri="{FF2B5EF4-FFF2-40B4-BE49-F238E27FC236}">
                <a16:creationId xmlns:a16="http://schemas.microsoft.com/office/drawing/2014/main" id="{4B4AC5E2-0CEA-40CC-AFBE-FFAEB38B49C9}"/>
              </a:ext>
            </a:extLst>
          </p:cNvPr>
          <p:cNvSpPr txBox="1">
            <a:spLocks noChangeArrowheads="1"/>
          </p:cNvSpPr>
          <p:nvPr/>
        </p:nvSpPr>
        <p:spPr bwMode="auto">
          <a:xfrm>
            <a:off x="4648200" y="2576513"/>
            <a:ext cx="3522663" cy="862012"/>
          </a:xfrm>
          <a:prstGeom prst="rect">
            <a:avLst/>
          </a:prstGeom>
          <a:solidFill>
            <a:srgbClr val="FFC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solidFill>
                  <a:schemeClr val="bg1">
                    <a:lumMod val="65000"/>
                  </a:schemeClr>
                </a:solidFill>
              </a:rPr>
              <a:t>Myelinated RNFL</a:t>
            </a:r>
          </a:p>
          <a:p>
            <a:pPr eaLnBrk="1" hangingPunct="1">
              <a:spcBef>
                <a:spcPct val="0"/>
              </a:spcBef>
              <a:buClrTx/>
              <a:buSzTx/>
              <a:buFontTx/>
              <a:buNone/>
            </a:pPr>
            <a:r>
              <a:rPr lang="en-US" altLang="en-US" sz="1200">
                <a:solidFill>
                  <a:schemeClr val="bg1">
                    <a:lumMod val="65000"/>
                  </a:schemeClr>
                </a:solidFill>
              </a:rPr>
              <a:t>1) Myelin normally ends at the…</a:t>
            </a:r>
            <a:r>
              <a:rPr lang="en-US" altLang="en-US" sz="1200" b="1">
                <a:solidFill>
                  <a:schemeClr val="bg1">
                    <a:lumMod val="65000"/>
                  </a:schemeClr>
                </a:solidFill>
              </a:rPr>
              <a:t>lamina cribrosa</a:t>
            </a:r>
          </a:p>
          <a:p>
            <a:pPr eaLnBrk="1" hangingPunct="1">
              <a:spcBef>
                <a:spcPct val="0"/>
              </a:spcBef>
              <a:buClrTx/>
              <a:buSzTx/>
              <a:buFontTx/>
              <a:buNone/>
            </a:pPr>
            <a:r>
              <a:rPr lang="en-US" altLang="en-US" sz="1200">
                <a:solidFill>
                  <a:schemeClr val="bg1">
                    <a:lumMod val="65000"/>
                  </a:schemeClr>
                </a:solidFill>
              </a:rPr>
              <a:t>2) Can be…</a:t>
            </a:r>
            <a:r>
              <a:rPr lang="en-US" altLang="en-US" sz="1200" b="1">
                <a:solidFill>
                  <a:schemeClr val="bg1">
                    <a:lumMod val="65000"/>
                  </a:schemeClr>
                </a:solidFill>
              </a:rPr>
              <a:t>patchy</a:t>
            </a:r>
            <a:r>
              <a:rPr lang="en-US" altLang="en-US" sz="1200">
                <a:solidFill>
                  <a:schemeClr val="bg1">
                    <a:lumMod val="65000"/>
                  </a:schemeClr>
                </a:solidFill>
              </a:rPr>
              <a:t> and </a:t>
            </a:r>
            <a:r>
              <a:rPr lang="en-US" altLang="en-US" sz="1200" b="1">
                <a:solidFill>
                  <a:schemeClr val="bg1">
                    <a:lumMod val="65000"/>
                  </a:schemeClr>
                </a:solidFill>
              </a:rPr>
              <a:t>discontinuous</a:t>
            </a:r>
          </a:p>
          <a:p>
            <a:pPr eaLnBrk="1" hangingPunct="1">
              <a:spcBef>
                <a:spcPct val="0"/>
              </a:spcBef>
              <a:buClrTx/>
              <a:buSzTx/>
              <a:buFontTx/>
              <a:buNone/>
            </a:pPr>
            <a:r>
              <a:rPr lang="en-US" altLang="en-US" sz="1200">
                <a:solidFill>
                  <a:schemeClr val="bg1">
                    <a:lumMod val="65000"/>
                  </a:schemeClr>
                </a:solidFill>
              </a:rPr>
              <a:t>3) Corresponding VF has an…</a:t>
            </a:r>
            <a:r>
              <a:rPr lang="en-US" altLang="en-US" sz="1200" b="1">
                <a:solidFill>
                  <a:schemeClr val="bg1">
                    <a:lumMod val="65000"/>
                  </a:schemeClr>
                </a:solidFill>
              </a:rPr>
              <a:t>absolute</a:t>
            </a:r>
            <a:r>
              <a:rPr lang="en-US" altLang="en-US" sz="1200">
                <a:solidFill>
                  <a:schemeClr val="bg1">
                    <a:lumMod val="65000"/>
                  </a:schemeClr>
                </a:solidFill>
              </a:rPr>
              <a:t> scotoma</a:t>
            </a:r>
          </a:p>
        </p:txBody>
      </p:sp>
      <p:sp>
        <p:nvSpPr>
          <p:cNvPr id="66571" name="Text Box 12">
            <a:extLst>
              <a:ext uri="{FF2B5EF4-FFF2-40B4-BE49-F238E27FC236}">
                <a16:creationId xmlns:a16="http://schemas.microsoft.com/office/drawing/2014/main" id="{5643820D-D1F5-4FA8-899B-B1F8D3C78752}"/>
              </a:ext>
            </a:extLst>
          </p:cNvPr>
          <p:cNvSpPr txBox="1">
            <a:spLocks noChangeArrowheads="1"/>
          </p:cNvSpPr>
          <p:nvPr/>
        </p:nvSpPr>
        <p:spPr bwMode="auto">
          <a:xfrm>
            <a:off x="5257800" y="3760788"/>
            <a:ext cx="3424238" cy="1231900"/>
          </a:xfrm>
          <a:prstGeom prst="rect">
            <a:avLst/>
          </a:prstGeom>
          <a:solidFill>
            <a:srgbClr val="CCFF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dirty="0">
                <a:solidFill>
                  <a:schemeClr val="bg1">
                    <a:lumMod val="65000"/>
                  </a:schemeClr>
                </a:solidFill>
              </a:rPr>
              <a:t>Optic Nerve Hypoplasia</a:t>
            </a:r>
          </a:p>
          <a:p>
            <a:pPr eaLnBrk="1" hangingPunct="1">
              <a:spcBef>
                <a:spcPct val="0"/>
              </a:spcBef>
              <a:buClrTx/>
              <a:buSzTx/>
              <a:buFontTx/>
              <a:buNone/>
            </a:pPr>
            <a:r>
              <a:rPr lang="en-US" altLang="en-US" sz="1200" dirty="0">
                <a:solidFill>
                  <a:schemeClr val="bg1">
                    <a:lumMod val="65000"/>
                  </a:schemeClr>
                </a:solidFill>
              </a:rPr>
              <a:t>1) Abnormally low</a:t>
            </a:r>
            <a:r>
              <a:rPr lang="en-US" altLang="en-US" sz="1200" b="1" dirty="0">
                <a:solidFill>
                  <a:schemeClr val="bg1">
                    <a:lumMod val="65000"/>
                  </a:schemeClr>
                </a:solidFill>
              </a:rPr>
              <a:t> </a:t>
            </a:r>
            <a:r>
              <a:rPr lang="en-US" altLang="en-US" sz="1200" dirty="0">
                <a:solidFill>
                  <a:schemeClr val="bg1">
                    <a:lumMod val="65000"/>
                  </a:schemeClr>
                </a:solidFill>
              </a:rPr>
              <a:t>number of…</a:t>
            </a:r>
            <a:r>
              <a:rPr lang="en-US" altLang="en-US" sz="1200" b="1" dirty="0">
                <a:solidFill>
                  <a:schemeClr val="bg1">
                    <a:lumMod val="65000"/>
                  </a:schemeClr>
                </a:solidFill>
              </a:rPr>
              <a:t>axons</a:t>
            </a:r>
          </a:p>
          <a:p>
            <a:pPr eaLnBrk="1" hangingPunct="1">
              <a:spcBef>
                <a:spcPct val="0"/>
              </a:spcBef>
              <a:buClrTx/>
              <a:buSzTx/>
              <a:buFontTx/>
              <a:buNone/>
            </a:pPr>
            <a:r>
              <a:rPr lang="en-US" altLang="en-US" sz="1200" dirty="0">
                <a:solidFill>
                  <a:schemeClr val="bg1">
                    <a:lumMod val="65000"/>
                  </a:schemeClr>
                </a:solidFill>
              </a:rPr>
              <a:t>2) DFE: Small pale disc with…</a:t>
            </a:r>
            <a:r>
              <a:rPr lang="en-US" altLang="en-US" sz="1200" b="1" dirty="0">
                <a:solidFill>
                  <a:schemeClr val="bg1">
                    <a:lumMod val="65000"/>
                  </a:schemeClr>
                </a:solidFill>
              </a:rPr>
              <a:t>double ring </a:t>
            </a:r>
            <a:r>
              <a:rPr lang="en-US" altLang="en-US" sz="1200" dirty="0">
                <a:solidFill>
                  <a:schemeClr val="bg1">
                    <a:lumMod val="65000"/>
                  </a:schemeClr>
                </a:solidFill>
              </a:rPr>
              <a:t>sign</a:t>
            </a:r>
          </a:p>
          <a:p>
            <a:pPr eaLnBrk="1" hangingPunct="1">
              <a:spcBef>
                <a:spcPct val="0"/>
              </a:spcBef>
              <a:buClrTx/>
              <a:buSzTx/>
              <a:buFontTx/>
              <a:buNone/>
            </a:pPr>
            <a:r>
              <a:rPr lang="en-US" altLang="en-US" sz="1200" dirty="0">
                <a:solidFill>
                  <a:schemeClr val="bg1">
                    <a:lumMod val="65000"/>
                  </a:schemeClr>
                </a:solidFill>
              </a:rPr>
              <a:t>3) VA…</a:t>
            </a:r>
            <a:r>
              <a:rPr lang="en-US" altLang="en-US" sz="1200" b="1" dirty="0">
                <a:solidFill>
                  <a:schemeClr val="bg1">
                    <a:lumMod val="65000"/>
                  </a:schemeClr>
                </a:solidFill>
              </a:rPr>
              <a:t>20/15&lt;-&gt;NLP</a:t>
            </a:r>
          </a:p>
          <a:p>
            <a:pPr eaLnBrk="1" hangingPunct="1">
              <a:spcBef>
                <a:spcPct val="0"/>
              </a:spcBef>
              <a:buClrTx/>
              <a:buSzTx/>
              <a:buFontTx/>
              <a:buNone/>
            </a:pPr>
            <a:r>
              <a:rPr lang="en-US" altLang="en-US" sz="1200" dirty="0">
                <a:solidFill>
                  <a:schemeClr val="bg1">
                    <a:lumMod val="65000"/>
                  </a:schemeClr>
                </a:solidFill>
              </a:rPr>
              <a:t>4) VF defects…</a:t>
            </a:r>
            <a:r>
              <a:rPr lang="en-US" altLang="en-US" sz="1200" b="1" dirty="0">
                <a:solidFill>
                  <a:schemeClr val="bg1">
                    <a:lumMod val="65000"/>
                  </a:schemeClr>
                </a:solidFill>
              </a:rPr>
              <a:t>invariably present</a:t>
            </a:r>
          </a:p>
          <a:p>
            <a:pPr eaLnBrk="1" hangingPunct="1">
              <a:spcBef>
                <a:spcPct val="0"/>
              </a:spcBef>
              <a:buClrTx/>
              <a:buSzTx/>
              <a:buFontTx/>
              <a:buNone/>
            </a:pPr>
            <a:r>
              <a:rPr lang="en-US" altLang="en-US" sz="1200" dirty="0">
                <a:solidFill>
                  <a:schemeClr val="bg1">
                    <a:lumMod val="65000"/>
                  </a:schemeClr>
                </a:solidFill>
              </a:rPr>
              <a:t>5) Remember the…</a:t>
            </a:r>
            <a:r>
              <a:rPr lang="en-US" altLang="en-US" sz="1200" b="1" dirty="0">
                <a:solidFill>
                  <a:schemeClr val="bg1">
                    <a:lumMod val="65000"/>
                  </a:schemeClr>
                </a:solidFill>
              </a:rPr>
              <a:t>4 D’s</a:t>
            </a:r>
            <a:r>
              <a:rPr lang="en-US" altLang="en-US" sz="1200" dirty="0">
                <a:solidFill>
                  <a:schemeClr val="bg1">
                    <a:lumMod val="65000"/>
                  </a:schemeClr>
                </a:solidFill>
              </a:rPr>
              <a:t> </a:t>
            </a:r>
          </a:p>
        </p:txBody>
      </p:sp>
      <p:sp>
        <p:nvSpPr>
          <p:cNvPr id="66572" name="Text Box 13">
            <a:extLst>
              <a:ext uri="{FF2B5EF4-FFF2-40B4-BE49-F238E27FC236}">
                <a16:creationId xmlns:a16="http://schemas.microsoft.com/office/drawing/2014/main" id="{E38F67E5-E389-424D-85A2-04701E685FEF}"/>
              </a:ext>
            </a:extLst>
          </p:cNvPr>
          <p:cNvSpPr txBox="1">
            <a:spLocks noChangeArrowheads="1"/>
          </p:cNvSpPr>
          <p:nvPr/>
        </p:nvSpPr>
        <p:spPr bwMode="auto">
          <a:xfrm>
            <a:off x="4800600" y="5257800"/>
            <a:ext cx="4294188" cy="1230313"/>
          </a:xfrm>
          <a:prstGeom prst="rect">
            <a:avLst/>
          </a:prstGeom>
          <a:solidFill>
            <a:srgbClr val="FFCC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dirty="0"/>
              <a:t>Tilted-Disc Syndrome</a:t>
            </a:r>
            <a:r>
              <a:rPr lang="en-US" altLang="en-US" sz="1400" dirty="0">
                <a:solidFill>
                  <a:srgbClr val="0000FF"/>
                </a:solidFill>
              </a:rPr>
              <a:t> </a:t>
            </a:r>
            <a:r>
              <a:rPr lang="en-US" altLang="en-US" sz="1400" dirty="0">
                <a:solidFill>
                  <a:schemeClr val="bg1">
                    <a:lumMod val="65000"/>
                  </a:schemeClr>
                </a:solidFill>
                <a:latin typeface="Segoe Script" panose="030B0504020000000003" pitchFamily="66" charset="0"/>
              </a:rPr>
              <a:t>aka…</a:t>
            </a:r>
            <a:r>
              <a:rPr lang="en-US" altLang="en-US" sz="1400" dirty="0" err="1">
                <a:solidFill>
                  <a:schemeClr val="bg1">
                    <a:lumMod val="65000"/>
                  </a:schemeClr>
                </a:solidFill>
                <a:latin typeface="Segoe Script" panose="030B0504020000000003" pitchFamily="66" charset="0"/>
              </a:rPr>
              <a:t>Fuch’s</a:t>
            </a:r>
            <a:r>
              <a:rPr lang="en-US" altLang="en-US" sz="1400" dirty="0">
                <a:solidFill>
                  <a:schemeClr val="bg1">
                    <a:lumMod val="65000"/>
                  </a:schemeClr>
                </a:solidFill>
                <a:latin typeface="Segoe Script" panose="030B0504020000000003" pitchFamily="66" charset="0"/>
              </a:rPr>
              <a:t> Coloboma</a:t>
            </a:r>
            <a:endParaRPr lang="en-US" altLang="en-US" sz="1400" b="1" dirty="0">
              <a:solidFill>
                <a:schemeClr val="bg1">
                  <a:lumMod val="65000"/>
                </a:schemeClr>
              </a:solidFill>
            </a:endParaRPr>
          </a:p>
          <a:p>
            <a:pPr eaLnBrk="1" hangingPunct="1">
              <a:spcBef>
                <a:spcPct val="0"/>
              </a:spcBef>
              <a:buClrTx/>
              <a:buSzTx/>
              <a:buFontTx/>
              <a:buNone/>
            </a:pPr>
            <a:r>
              <a:rPr lang="en-US" altLang="en-US" sz="1200" dirty="0">
                <a:solidFill>
                  <a:schemeClr val="bg1">
                    <a:lumMod val="65000"/>
                  </a:schemeClr>
                </a:solidFill>
              </a:rPr>
              <a:t>1) Superior pole appears…</a:t>
            </a:r>
            <a:r>
              <a:rPr lang="en-US" altLang="en-US" sz="1200" b="1" dirty="0">
                <a:solidFill>
                  <a:schemeClr val="bg1">
                    <a:lumMod val="65000"/>
                  </a:schemeClr>
                </a:solidFill>
              </a:rPr>
              <a:t>elevated</a:t>
            </a:r>
            <a:r>
              <a:rPr lang="en-US" altLang="en-US" sz="1200" dirty="0">
                <a:solidFill>
                  <a:schemeClr val="bg1">
                    <a:lumMod val="65000"/>
                  </a:schemeClr>
                </a:solidFill>
              </a:rPr>
              <a:t>, inferior…</a:t>
            </a:r>
            <a:r>
              <a:rPr lang="en-US" altLang="en-US" sz="1200" b="1" dirty="0">
                <a:solidFill>
                  <a:schemeClr val="bg1">
                    <a:lumMod val="65000"/>
                  </a:schemeClr>
                </a:solidFill>
              </a:rPr>
              <a:t>recessed</a:t>
            </a:r>
          </a:p>
          <a:p>
            <a:pPr eaLnBrk="1" hangingPunct="1">
              <a:spcBef>
                <a:spcPct val="0"/>
              </a:spcBef>
              <a:buClrTx/>
              <a:buSzTx/>
              <a:buFontTx/>
              <a:buNone/>
            </a:pPr>
            <a:r>
              <a:rPr lang="en-US" altLang="en-US" sz="1200" dirty="0">
                <a:solidFill>
                  <a:schemeClr val="bg1">
                    <a:lumMod val="65000"/>
                  </a:schemeClr>
                </a:solidFill>
              </a:rPr>
              <a:t>2) Associated with…</a:t>
            </a:r>
            <a:r>
              <a:rPr lang="en-US" altLang="en-US" sz="1200" b="1" dirty="0">
                <a:solidFill>
                  <a:schemeClr val="bg1">
                    <a:lumMod val="65000"/>
                  </a:schemeClr>
                </a:solidFill>
              </a:rPr>
              <a:t>situs inversus</a:t>
            </a:r>
            <a:r>
              <a:rPr lang="en-US" altLang="en-US" sz="1200" dirty="0">
                <a:solidFill>
                  <a:schemeClr val="bg1">
                    <a:lumMod val="65000"/>
                  </a:schemeClr>
                </a:solidFill>
              </a:rPr>
              <a:t> of retinal vessels</a:t>
            </a:r>
          </a:p>
          <a:p>
            <a:pPr eaLnBrk="1" hangingPunct="1">
              <a:spcBef>
                <a:spcPct val="0"/>
              </a:spcBef>
              <a:buClrTx/>
              <a:buSzTx/>
              <a:buFontTx/>
              <a:buNone/>
            </a:pPr>
            <a:r>
              <a:rPr lang="en-US" altLang="en-US" sz="1200" dirty="0">
                <a:solidFill>
                  <a:schemeClr val="bg1">
                    <a:lumMod val="65000"/>
                  </a:schemeClr>
                </a:solidFill>
              </a:rPr>
              <a:t>3) Fundus abnormality produces…</a:t>
            </a:r>
            <a:r>
              <a:rPr lang="en-US" altLang="en-US" sz="1200" b="1" dirty="0">
                <a:solidFill>
                  <a:schemeClr val="bg1">
                    <a:lumMod val="65000"/>
                  </a:schemeClr>
                </a:solidFill>
              </a:rPr>
              <a:t>myopic astigmatism</a:t>
            </a:r>
          </a:p>
          <a:p>
            <a:pPr eaLnBrk="1" hangingPunct="1">
              <a:spcBef>
                <a:spcPct val="0"/>
              </a:spcBef>
              <a:buClrTx/>
              <a:buSzTx/>
              <a:buFontTx/>
              <a:buNone/>
            </a:pPr>
            <a:r>
              <a:rPr lang="en-US" altLang="en-US" sz="1200" dirty="0">
                <a:solidFill>
                  <a:schemeClr val="bg1">
                    <a:lumMod val="65000"/>
                  </a:schemeClr>
                </a:solidFill>
              </a:rPr>
              <a:t>4) VF testing reveals…</a:t>
            </a:r>
            <a:r>
              <a:rPr lang="en-US" altLang="en-US" sz="1200" b="1" dirty="0">
                <a:solidFill>
                  <a:srgbClr val="0000FF"/>
                </a:solidFill>
              </a:rPr>
              <a:t>bitemporal loss</a:t>
            </a:r>
            <a:r>
              <a:rPr lang="en-US" altLang="en-US" sz="1200" dirty="0">
                <a:solidFill>
                  <a:srgbClr val="0000FF"/>
                </a:solidFill>
              </a:rPr>
              <a:t> </a:t>
            </a:r>
            <a:r>
              <a:rPr lang="en-US" altLang="en-US" sz="1200" dirty="0">
                <a:solidFill>
                  <a:schemeClr val="bg1">
                    <a:lumMod val="65000"/>
                  </a:schemeClr>
                </a:solidFill>
              </a:rPr>
              <a:t>that doesn’t</a:t>
            </a:r>
          </a:p>
          <a:p>
            <a:pPr eaLnBrk="1" hangingPunct="1">
              <a:spcBef>
                <a:spcPct val="0"/>
              </a:spcBef>
              <a:buClrTx/>
              <a:buSzTx/>
              <a:buFontTx/>
              <a:buNone/>
            </a:pPr>
            <a:r>
              <a:rPr lang="en-US" altLang="en-US" sz="1200" dirty="0">
                <a:solidFill>
                  <a:schemeClr val="bg1">
                    <a:lumMod val="65000"/>
                  </a:schemeClr>
                </a:solidFill>
              </a:rPr>
              <a:t>   respect the vertical, and may resolve with…</a:t>
            </a:r>
            <a:r>
              <a:rPr lang="en-US" altLang="en-US" sz="1200" b="1" dirty="0">
                <a:solidFill>
                  <a:schemeClr val="bg1">
                    <a:lumMod val="65000"/>
                  </a:schemeClr>
                </a:solidFill>
              </a:rPr>
              <a:t>refraction</a:t>
            </a:r>
          </a:p>
        </p:txBody>
      </p:sp>
      <p:sp>
        <p:nvSpPr>
          <p:cNvPr id="66573" name="Rectangle 14">
            <a:extLst>
              <a:ext uri="{FF2B5EF4-FFF2-40B4-BE49-F238E27FC236}">
                <a16:creationId xmlns:a16="http://schemas.microsoft.com/office/drawing/2014/main" id="{F285696A-57E2-45EC-8B53-8FFFA3A04321}"/>
              </a:ext>
            </a:extLst>
          </p:cNvPr>
          <p:cNvSpPr>
            <a:spLocks noChangeArrowheads="1"/>
          </p:cNvSpPr>
          <p:nvPr/>
        </p:nvSpPr>
        <p:spPr bwMode="auto">
          <a:xfrm>
            <a:off x="457200" y="122238"/>
            <a:ext cx="7543800" cy="8683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b"/>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ct val="85000"/>
              </a:lnSpc>
              <a:spcBef>
                <a:spcPct val="0"/>
              </a:spcBef>
              <a:buClrTx/>
              <a:buSzTx/>
              <a:buFontTx/>
              <a:buNone/>
            </a:pPr>
            <a:r>
              <a:rPr lang="en-US" altLang="en-US" sz="3200" b="1" dirty="0">
                <a:solidFill>
                  <a:schemeClr val="tx2"/>
                </a:solidFill>
              </a:rPr>
              <a:t>Developmental Abnormalities of the Optic Nerve Head</a:t>
            </a:r>
            <a:endParaRPr lang="en-US" altLang="en-US" sz="3200" dirty="0">
              <a:solidFill>
                <a:schemeClr val="tx2"/>
              </a:solidFill>
            </a:endParaRPr>
          </a:p>
        </p:txBody>
      </p:sp>
      <p:sp>
        <p:nvSpPr>
          <p:cNvPr id="66574" name="Slide Number Placeholder 1">
            <a:extLst>
              <a:ext uri="{FF2B5EF4-FFF2-40B4-BE49-F238E27FC236}">
                <a16:creationId xmlns:a16="http://schemas.microsoft.com/office/drawing/2014/main" id="{04C402A9-8FE1-41F8-B8FD-C8B6D877C3F0}"/>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286D2FA3-C121-4BBB-98D0-45A7FDA1C4EF}" type="slidenum">
              <a:rPr lang="en-US" altLang="en-US" sz="1000"/>
              <a:pPr>
                <a:spcBef>
                  <a:spcPct val="0"/>
                </a:spcBef>
                <a:buClrTx/>
                <a:buSzTx/>
                <a:buFontTx/>
                <a:buNone/>
              </a:pPr>
              <a:t>225</a:t>
            </a:fld>
            <a:endParaRPr lang="en-US" altLang="en-US" sz="1000"/>
          </a:p>
        </p:txBody>
      </p:sp>
      <p:sp>
        <p:nvSpPr>
          <p:cNvPr id="66575" name="Line 12">
            <a:extLst>
              <a:ext uri="{FF2B5EF4-FFF2-40B4-BE49-F238E27FC236}">
                <a16:creationId xmlns:a16="http://schemas.microsoft.com/office/drawing/2014/main" id="{80B50ABA-1EEE-43E4-8CAC-FE3345262FA7}"/>
              </a:ext>
            </a:extLst>
          </p:cNvPr>
          <p:cNvSpPr>
            <a:spLocks noChangeShapeType="1"/>
          </p:cNvSpPr>
          <p:nvPr/>
        </p:nvSpPr>
        <p:spPr bwMode="auto">
          <a:xfrm>
            <a:off x="3124200" y="2057400"/>
            <a:ext cx="381000" cy="22098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 name="Text Box 15">
            <a:extLst>
              <a:ext uri="{FF2B5EF4-FFF2-40B4-BE49-F238E27FC236}">
                <a16:creationId xmlns:a16="http://schemas.microsoft.com/office/drawing/2014/main" id="{229C639C-6FEB-4DCF-B333-426C11A1B7EE}"/>
              </a:ext>
            </a:extLst>
          </p:cNvPr>
          <p:cNvSpPr txBox="1">
            <a:spLocks noChangeArrowheads="1"/>
          </p:cNvSpPr>
          <p:nvPr/>
        </p:nvSpPr>
        <p:spPr bwMode="auto">
          <a:xfrm>
            <a:off x="793750" y="3886200"/>
            <a:ext cx="8085207" cy="2031325"/>
          </a:xfrm>
          <a:prstGeom prst="rect">
            <a:avLst/>
          </a:prstGeom>
          <a:solidFill>
            <a:srgbClr val="0070C0"/>
          </a:solidFill>
          <a:ln w="9525">
            <a:noFill/>
            <a:miter lim="800000"/>
            <a:headEnd/>
            <a:tailEnd/>
          </a:ln>
          <a:effec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i="1" dirty="0">
                <a:solidFill>
                  <a:schemeClr val="tx1">
                    <a:lumMod val="65000"/>
                    <a:lumOff val="35000"/>
                  </a:schemeClr>
                </a:solidFill>
              </a:rPr>
              <a:t>How on earth does tilting of the discs lead to a superior bitemporal VF defect?</a:t>
            </a:r>
          </a:p>
          <a:p>
            <a:pPr eaLnBrk="1" hangingPunct="1">
              <a:spcBef>
                <a:spcPct val="0"/>
              </a:spcBef>
              <a:buClrTx/>
              <a:buSzTx/>
              <a:buFontTx/>
              <a:buNone/>
            </a:pPr>
            <a:r>
              <a:rPr lang="en-US" altLang="en-US" sz="1400" dirty="0">
                <a:solidFill>
                  <a:schemeClr val="tx1">
                    <a:lumMod val="65000"/>
                    <a:lumOff val="35000"/>
                  </a:schemeClr>
                </a:solidFill>
              </a:rPr>
              <a:t>It’s actually pretty simple. </a:t>
            </a:r>
          </a:p>
          <a:p>
            <a:pPr eaLnBrk="1" hangingPunct="1">
              <a:spcBef>
                <a:spcPct val="0"/>
              </a:spcBef>
              <a:buClrTx/>
              <a:buSzTx/>
              <a:buFontTx/>
              <a:buNone/>
            </a:pPr>
            <a:r>
              <a:rPr lang="en-US" altLang="en-US" sz="1400" dirty="0">
                <a:solidFill>
                  <a:schemeClr val="tx1">
                    <a:lumMod val="65000"/>
                    <a:lumOff val="35000"/>
                  </a:schemeClr>
                </a:solidFill>
              </a:rPr>
              <a:t>The recession of the inferonasal ONH is quite dramatic—almost staphyloma-</a:t>
            </a:r>
            <a:r>
              <a:rPr lang="en-US" altLang="en-US" sz="1400" dirty="0" err="1">
                <a:solidFill>
                  <a:schemeClr val="tx1">
                    <a:lumMod val="65000"/>
                    <a:lumOff val="35000"/>
                  </a:schemeClr>
                </a:solidFill>
              </a:rPr>
              <a:t>ish</a:t>
            </a:r>
            <a:r>
              <a:rPr lang="en-US" altLang="en-US" sz="1400" dirty="0">
                <a:solidFill>
                  <a:schemeClr val="tx1">
                    <a:lumMod val="65000"/>
                    <a:lumOff val="35000"/>
                  </a:schemeClr>
                </a:solidFill>
              </a:rPr>
              <a:t>. Because of this,  the ‘axial length’ (AL) of the inferonasal peripapillary retina is longer than that of other retinal regions.  The excess AL of this portion of the retina renders it more myopic than the rest, and thus the refractive correction used during the performance of the VF test—derived from the foveal refraction, with its unaffected AL—is not myopic enough for the inferonasal retina. The subsequent uncorrected myopia of the inferonasal retina produces a refractive scotoma which localizes in the </a:t>
            </a:r>
            <a:r>
              <a:rPr lang="en-US" altLang="en-US" sz="1400" i="1" dirty="0">
                <a:solidFill>
                  <a:schemeClr val="tx1">
                    <a:lumMod val="65000"/>
                    <a:lumOff val="35000"/>
                  </a:schemeClr>
                </a:solidFill>
              </a:rPr>
              <a:t>superotemporal</a:t>
            </a:r>
            <a:r>
              <a:rPr lang="en-US" altLang="en-US" sz="1400" dirty="0">
                <a:solidFill>
                  <a:schemeClr val="tx1">
                    <a:lumMod val="65000"/>
                    <a:lumOff val="35000"/>
                  </a:schemeClr>
                </a:solidFill>
              </a:rPr>
              <a:t> VF. And because Fuchs coloboma is almost always a bilateral condition, the VF loss is too. </a:t>
            </a:r>
          </a:p>
        </p:txBody>
      </p:sp>
      <p:sp>
        <p:nvSpPr>
          <p:cNvPr id="2" name="Frame 1">
            <a:extLst>
              <a:ext uri="{FF2B5EF4-FFF2-40B4-BE49-F238E27FC236}">
                <a16:creationId xmlns:a16="http://schemas.microsoft.com/office/drawing/2014/main" id="{67393181-30EE-30D1-F6F1-44E1DE0E7D43}"/>
              </a:ext>
            </a:extLst>
          </p:cNvPr>
          <p:cNvSpPr/>
          <p:nvPr/>
        </p:nvSpPr>
        <p:spPr>
          <a:xfrm>
            <a:off x="6241775" y="5923723"/>
            <a:ext cx="1530625" cy="497716"/>
          </a:xfrm>
          <a:prstGeom prst="frame">
            <a:avLst>
              <a:gd name="adj1" fmla="val 17198"/>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3" name="TextBox 2">
            <a:extLst>
              <a:ext uri="{FF2B5EF4-FFF2-40B4-BE49-F238E27FC236}">
                <a16:creationId xmlns:a16="http://schemas.microsoft.com/office/drawing/2014/main" id="{08E0ED14-FE8D-D46C-3D4E-6DC82AA6A74E}"/>
              </a:ext>
            </a:extLst>
          </p:cNvPr>
          <p:cNvSpPr txBox="1"/>
          <p:nvPr/>
        </p:nvSpPr>
        <p:spPr>
          <a:xfrm>
            <a:off x="1186967" y="2740752"/>
            <a:ext cx="6983896" cy="2677656"/>
          </a:xfrm>
          <a:prstGeom prst="rect">
            <a:avLst/>
          </a:prstGeom>
          <a:solidFill>
            <a:schemeClr val="accent5">
              <a:lumMod val="75000"/>
            </a:schemeClr>
          </a:solidFill>
        </p:spPr>
        <p:txBody>
          <a:bodyPr wrap="square" rtlCol="0">
            <a:spAutoFit/>
          </a:bodyPr>
          <a:lstStyle/>
          <a:p>
            <a:r>
              <a:rPr lang="en-US" sz="1400" i="1" dirty="0"/>
              <a:t>When you hear ‘superior bitemporal VF defect’ two words come to mind, and they </a:t>
            </a:r>
            <a:r>
              <a:rPr lang="en-US" sz="1400" b="1" i="1" dirty="0" err="1"/>
              <a:t>ain’t</a:t>
            </a:r>
            <a:r>
              <a:rPr lang="en-US" sz="1400" i="1" dirty="0"/>
              <a:t> Fuchs coloboma—they are  </a:t>
            </a:r>
            <a:r>
              <a:rPr lang="en-US" sz="1400" b="1" i="1" dirty="0"/>
              <a:t>pituitary tumor </a:t>
            </a:r>
            <a:r>
              <a:rPr lang="en-US" sz="1400" i="1" dirty="0"/>
              <a:t>.  </a:t>
            </a:r>
            <a:r>
              <a:rPr lang="en-US" sz="1400" i="1" dirty="0">
                <a:solidFill>
                  <a:srgbClr val="0000FF"/>
                </a:solidFill>
              </a:rPr>
              <a:t>How can you tell whether a bitemporal VF cut results from a pituitary tumor as opposed to Fuchs coloboma?</a:t>
            </a:r>
          </a:p>
          <a:p>
            <a:r>
              <a:rPr lang="en-US" sz="1400" dirty="0"/>
              <a:t>For starters, by examining the pt. The ONHs in a Fuchs coloboma </a:t>
            </a:r>
            <a:r>
              <a:rPr lang="en-US" sz="1400" dirty="0" err="1"/>
              <a:t>pt</a:t>
            </a:r>
            <a:r>
              <a:rPr lang="en-US" sz="1400" dirty="0"/>
              <a:t> will be highly tilted and manifest situs inversus, whereas the ONHs of a pituitary-tumor </a:t>
            </a:r>
            <a:r>
              <a:rPr lang="en-US" sz="1400" dirty="0" err="1"/>
              <a:t>pt</a:t>
            </a:r>
            <a:r>
              <a:rPr lang="en-US" sz="1400" dirty="0"/>
              <a:t> will be unremarkable or edematous.</a:t>
            </a:r>
          </a:p>
          <a:p>
            <a:endParaRPr lang="en-US" sz="1400" dirty="0"/>
          </a:p>
          <a:p>
            <a:r>
              <a:rPr lang="en-US" sz="1400" i="1" dirty="0"/>
              <a:t>OK, fair. But is there a way to tell from the VF itself?</a:t>
            </a:r>
            <a:endParaRPr lang="en-US" sz="1400" i="1" dirty="0">
              <a:solidFill>
                <a:schemeClr val="accent5">
                  <a:lumMod val="75000"/>
                </a:schemeClr>
              </a:solidFill>
            </a:endParaRPr>
          </a:p>
          <a:p>
            <a:r>
              <a:rPr lang="en-US" sz="1400" dirty="0">
                <a:solidFill>
                  <a:schemeClr val="accent5">
                    <a:lumMod val="75000"/>
                  </a:schemeClr>
                </a:solidFill>
              </a:rPr>
              <a:t>Indeed there is—a bitemporal VF defect 2ndry to a pituitary tumor will always respect the   vertical  midline, whereas one 2ndry to Fuchs coloboma will not. Put another way: A pituitary tumor, but not a Fuchs coloboma, is expected to produce bitemporal </a:t>
            </a:r>
            <a:r>
              <a:rPr lang="en-US" sz="1400" b="1" dirty="0" err="1">
                <a:solidFill>
                  <a:schemeClr val="accent5">
                    <a:lumMod val="75000"/>
                  </a:schemeClr>
                </a:solidFill>
              </a:rPr>
              <a:t>hemianopic</a:t>
            </a:r>
            <a:r>
              <a:rPr lang="en-US" sz="1400" dirty="0">
                <a:solidFill>
                  <a:schemeClr val="accent5">
                    <a:lumMod val="75000"/>
                  </a:schemeClr>
                </a:solidFill>
              </a:rPr>
              <a:t> VF loss. </a:t>
            </a:r>
          </a:p>
        </p:txBody>
      </p:sp>
    </p:spTree>
    <p:extLst>
      <p:ext uri="{BB962C8B-B14F-4D97-AF65-F5344CB8AC3E}">
        <p14:creationId xmlns:p14="http://schemas.microsoft.com/office/powerpoint/2010/main" val="23254598"/>
      </p:ext>
    </p:extLst>
  </p:cSld>
  <p:clrMapOvr>
    <a:masterClrMapping/>
  </p:clrMapOvr>
</p:sld>
</file>

<file path=ppt/slides/slide2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562" name="Text Box 10">
            <a:extLst>
              <a:ext uri="{FF2B5EF4-FFF2-40B4-BE49-F238E27FC236}">
                <a16:creationId xmlns:a16="http://schemas.microsoft.com/office/drawing/2014/main" id="{E9896276-04B5-49A0-96C5-5033D1D64400}"/>
              </a:ext>
            </a:extLst>
          </p:cNvPr>
          <p:cNvSpPr txBox="1">
            <a:spLocks noChangeArrowheads="1"/>
          </p:cNvSpPr>
          <p:nvPr/>
        </p:nvSpPr>
        <p:spPr bwMode="auto">
          <a:xfrm>
            <a:off x="1371600" y="4267200"/>
            <a:ext cx="3057525" cy="2154238"/>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Morning-Glory Disc</a:t>
            </a:r>
          </a:p>
          <a:p>
            <a:pPr eaLnBrk="1" hangingPunct="1">
              <a:spcBef>
                <a:spcPct val="0"/>
              </a:spcBef>
              <a:buClrTx/>
              <a:buSzTx/>
              <a:buFontTx/>
              <a:buNone/>
            </a:pPr>
            <a:r>
              <a:rPr lang="en-US" altLang="en-US" sz="1200"/>
              <a:t>--DFE reveals:</a:t>
            </a:r>
          </a:p>
          <a:p>
            <a:pPr eaLnBrk="1" hangingPunct="1">
              <a:spcBef>
                <a:spcPct val="0"/>
              </a:spcBef>
              <a:buClrTx/>
              <a:buSzTx/>
              <a:buFontTx/>
              <a:buNone/>
            </a:pPr>
            <a:r>
              <a:rPr lang="en-US" altLang="en-US" sz="1200"/>
              <a:t>  1) A funnel-shaped…</a:t>
            </a:r>
            <a:r>
              <a:rPr lang="en-US" altLang="en-US" sz="1200" b="1">
                <a:solidFill>
                  <a:srgbClr val="0000FF"/>
                </a:solidFill>
              </a:rPr>
              <a:t>excavation</a:t>
            </a:r>
            <a:endParaRPr lang="en-US" altLang="en-US" sz="1200"/>
          </a:p>
          <a:p>
            <a:pPr eaLnBrk="1" hangingPunct="1">
              <a:spcBef>
                <a:spcPct val="0"/>
              </a:spcBef>
              <a:buClrTx/>
              <a:buSzTx/>
              <a:buFontTx/>
              <a:buNone/>
            </a:pPr>
            <a:r>
              <a:rPr lang="en-US" altLang="en-US" sz="1200"/>
              <a:t>  2) Number of vessels crossing the rim</a:t>
            </a:r>
          </a:p>
          <a:p>
            <a:pPr eaLnBrk="1" hangingPunct="1">
              <a:spcBef>
                <a:spcPct val="0"/>
              </a:spcBef>
              <a:buClrTx/>
              <a:buSzTx/>
              <a:buFontTx/>
              <a:buNone/>
            </a:pPr>
            <a:r>
              <a:rPr lang="en-US" altLang="en-US" sz="1200"/>
              <a:t>    seems abnormally…</a:t>
            </a:r>
            <a:r>
              <a:rPr lang="en-US" altLang="en-US" sz="1200" b="1">
                <a:solidFill>
                  <a:srgbClr val="0000FF"/>
                </a:solidFill>
              </a:rPr>
              <a:t>high</a:t>
            </a:r>
            <a:r>
              <a:rPr lang="en-US" altLang="en-US" sz="1200"/>
              <a:t> </a:t>
            </a:r>
            <a:endParaRPr lang="en-US" altLang="en-US" sz="1200" b="1">
              <a:solidFill>
                <a:srgbClr val="0000FF"/>
              </a:solidFill>
            </a:endParaRPr>
          </a:p>
          <a:p>
            <a:pPr eaLnBrk="1" hangingPunct="1">
              <a:spcBef>
                <a:spcPct val="0"/>
              </a:spcBef>
              <a:buClrTx/>
              <a:buSzTx/>
              <a:buFontTx/>
              <a:buNone/>
            </a:pPr>
            <a:r>
              <a:rPr lang="en-US" altLang="en-US" sz="1200"/>
              <a:t>--Tissue is…</a:t>
            </a:r>
            <a:r>
              <a:rPr lang="en-US" altLang="en-US" sz="1200" b="1">
                <a:solidFill>
                  <a:srgbClr val="0000FF"/>
                </a:solidFill>
              </a:rPr>
              <a:t>contractile</a:t>
            </a:r>
            <a:r>
              <a:rPr lang="en-US" altLang="en-US" sz="1200"/>
              <a:t>, so cup seems</a:t>
            </a:r>
          </a:p>
          <a:p>
            <a:pPr eaLnBrk="1" hangingPunct="1">
              <a:spcBef>
                <a:spcPct val="0"/>
              </a:spcBef>
              <a:buClrTx/>
              <a:buSzTx/>
              <a:buFontTx/>
              <a:buNone/>
            </a:pPr>
            <a:r>
              <a:rPr lang="en-US" altLang="en-US" sz="1200"/>
              <a:t>  to…</a:t>
            </a:r>
            <a:r>
              <a:rPr lang="en-US" altLang="en-US" sz="1200" b="1">
                <a:solidFill>
                  <a:srgbClr val="0000FF"/>
                </a:solidFill>
              </a:rPr>
              <a:t>open </a:t>
            </a:r>
            <a:r>
              <a:rPr lang="en-US" altLang="en-US" sz="1200">
                <a:solidFill>
                  <a:srgbClr val="0000FF"/>
                </a:solidFill>
              </a:rPr>
              <a:t>and</a:t>
            </a:r>
            <a:r>
              <a:rPr lang="en-US" altLang="en-US" sz="1200" b="1">
                <a:solidFill>
                  <a:srgbClr val="0000FF"/>
                </a:solidFill>
              </a:rPr>
              <a:t> close</a:t>
            </a:r>
            <a:r>
              <a:rPr lang="en-US" altLang="en-US" sz="1200"/>
              <a:t> (like its namesake,  </a:t>
            </a:r>
          </a:p>
          <a:p>
            <a:pPr eaLnBrk="1" hangingPunct="1">
              <a:spcBef>
                <a:spcPct val="0"/>
              </a:spcBef>
              <a:buClrTx/>
              <a:buSzTx/>
              <a:buFontTx/>
              <a:buNone/>
            </a:pPr>
            <a:r>
              <a:rPr lang="en-US" altLang="en-US" sz="1200"/>
              <a:t>  the morning-glory flower)</a:t>
            </a:r>
          </a:p>
          <a:p>
            <a:pPr eaLnBrk="1" hangingPunct="1">
              <a:spcBef>
                <a:spcPct val="0"/>
              </a:spcBef>
              <a:buClrTx/>
              <a:buSzTx/>
              <a:buFontTx/>
              <a:buNone/>
            </a:pPr>
            <a:r>
              <a:rPr lang="en-US" altLang="en-US" sz="1200"/>
              <a:t>--VA usually…</a:t>
            </a:r>
            <a:r>
              <a:rPr lang="en-US" altLang="en-US" sz="1200" b="1">
                <a:solidFill>
                  <a:srgbClr val="0000FF"/>
                </a:solidFill>
              </a:rPr>
              <a:t>20/200</a:t>
            </a:r>
            <a:r>
              <a:rPr lang="en-US" altLang="en-US" sz="1200"/>
              <a:t>, but can be…</a:t>
            </a:r>
          </a:p>
          <a:p>
            <a:pPr eaLnBrk="1" hangingPunct="1">
              <a:spcBef>
                <a:spcPct val="0"/>
              </a:spcBef>
              <a:buClrTx/>
              <a:buSzTx/>
              <a:buFontTx/>
              <a:buNone/>
            </a:pPr>
            <a:r>
              <a:rPr lang="en-US" altLang="en-US" sz="1200"/>
              <a:t>   </a:t>
            </a:r>
            <a:r>
              <a:rPr lang="en-US" altLang="en-US" sz="1200" b="1">
                <a:solidFill>
                  <a:srgbClr val="0000FF"/>
                </a:solidFill>
              </a:rPr>
              <a:t>20/20&lt;-&gt;NLP</a:t>
            </a:r>
          </a:p>
          <a:p>
            <a:pPr eaLnBrk="1" hangingPunct="1">
              <a:spcBef>
                <a:spcPct val="0"/>
              </a:spcBef>
              <a:buClrTx/>
              <a:buSzTx/>
              <a:buFontTx/>
              <a:buNone/>
            </a:pPr>
            <a:r>
              <a:rPr lang="en-US" altLang="en-US" sz="1200"/>
              <a:t>--1/3 develop…</a:t>
            </a:r>
            <a:r>
              <a:rPr lang="en-US" altLang="en-US" sz="1200" b="1">
                <a:solidFill>
                  <a:srgbClr val="CCECFF"/>
                </a:solidFill>
              </a:rPr>
              <a:t>serous</a:t>
            </a:r>
            <a:r>
              <a:rPr lang="en-US" altLang="en-US" sz="1200" b="1">
                <a:solidFill>
                  <a:srgbClr val="0000FF"/>
                </a:solidFill>
              </a:rPr>
              <a:t> </a:t>
            </a:r>
            <a:r>
              <a:rPr lang="en-US" altLang="en-US" sz="1200" b="1">
                <a:solidFill>
                  <a:srgbClr val="CCECFF"/>
                </a:solidFill>
              </a:rPr>
              <a:t>RD</a:t>
            </a:r>
          </a:p>
        </p:txBody>
      </p:sp>
      <p:sp>
        <p:nvSpPr>
          <p:cNvPr id="66563" name="Text Box 3">
            <a:extLst>
              <a:ext uri="{FF2B5EF4-FFF2-40B4-BE49-F238E27FC236}">
                <a16:creationId xmlns:a16="http://schemas.microsoft.com/office/drawing/2014/main" id="{E46B3D38-CB0F-4BFC-AE9E-17B8EAC7193B}"/>
              </a:ext>
            </a:extLst>
          </p:cNvPr>
          <p:cNvSpPr txBox="1">
            <a:spLocks noChangeArrowheads="1"/>
          </p:cNvSpPr>
          <p:nvPr/>
        </p:nvSpPr>
        <p:spPr bwMode="auto">
          <a:xfrm>
            <a:off x="793750" y="3505200"/>
            <a:ext cx="2274982" cy="677108"/>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solidFill>
                  <a:schemeClr val="bg1">
                    <a:lumMod val="65000"/>
                  </a:schemeClr>
                </a:solidFill>
              </a:rPr>
              <a:t>Optic Pit/Hole</a:t>
            </a:r>
          </a:p>
          <a:p>
            <a:pPr eaLnBrk="1" hangingPunct="1">
              <a:spcBef>
                <a:spcPct val="0"/>
              </a:spcBef>
              <a:buClrTx/>
              <a:buSzTx/>
              <a:buFontTx/>
              <a:buNone/>
            </a:pPr>
            <a:r>
              <a:rPr lang="en-US" altLang="en-US" sz="1200">
                <a:solidFill>
                  <a:schemeClr val="bg1">
                    <a:lumMod val="65000"/>
                  </a:schemeClr>
                </a:solidFill>
              </a:rPr>
              <a:t>--Associated with…</a:t>
            </a:r>
            <a:r>
              <a:rPr lang="en-US" altLang="en-US" sz="1200" b="1">
                <a:solidFill>
                  <a:schemeClr val="bg1">
                    <a:lumMod val="65000"/>
                  </a:schemeClr>
                </a:solidFill>
              </a:rPr>
              <a:t>serous RD</a:t>
            </a:r>
          </a:p>
          <a:p>
            <a:pPr eaLnBrk="1" hangingPunct="1">
              <a:spcBef>
                <a:spcPct val="0"/>
              </a:spcBef>
              <a:buClrTx/>
              <a:buSzTx/>
              <a:buFontTx/>
              <a:buNone/>
            </a:pPr>
            <a:r>
              <a:rPr lang="en-US" altLang="en-US" sz="1200" b="1">
                <a:solidFill>
                  <a:schemeClr val="bg1">
                    <a:lumMod val="65000"/>
                  </a:schemeClr>
                </a:solidFill>
              </a:rPr>
              <a:t>  in adulthood</a:t>
            </a:r>
          </a:p>
        </p:txBody>
      </p:sp>
      <p:sp>
        <p:nvSpPr>
          <p:cNvPr id="66564" name="Line 4">
            <a:extLst>
              <a:ext uri="{FF2B5EF4-FFF2-40B4-BE49-F238E27FC236}">
                <a16:creationId xmlns:a16="http://schemas.microsoft.com/office/drawing/2014/main" id="{C3019ED5-AD6C-4034-939E-D3CAC8A88421}"/>
              </a:ext>
            </a:extLst>
          </p:cNvPr>
          <p:cNvSpPr>
            <a:spLocks noChangeShapeType="1"/>
          </p:cNvSpPr>
          <p:nvPr/>
        </p:nvSpPr>
        <p:spPr bwMode="auto">
          <a:xfrm flipH="1">
            <a:off x="1600200" y="2057400"/>
            <a:ext cx="1524000" cy="3810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6565" name="Text Box 6">
            <a:extLst>
              <a:ext uri="{FF2B5EF4-FFF2-40B4-BE49-F238E27FC236}">
                <a16:creationId xmlns:a16="http://schemas.microsoft.com/office/drawing/2014/main" id="{00DCDEE2-B453-494E-8E99-8502D9045C22}"/>
              </a:ext>
            </a:extLst>
          </p:cNvPr>
          <p:cNvSpPr txBox="1">
            <a:spLocks noChangeArrowheads="1"/>
          </p:cNvSpPr>
          <p:nvPr/>
        </p:nvSpPr>
        <p:spPr bwMode="auto">
          <a:xfrm>
            <a:off x="1340808" y="1524000"/>
            <a:ext cx="3544560" cy="4585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1400" i="1">
                <a:solidFill>
                  <a:schemeClr val="bg1">
                    <a:lumMod val="75000"/>
                  </a:schemeClr>
                </a:solidFill>
              </a:rPr>
              <a:t>These three are all secondary to abnormal</a:t>
            </a:r>
          </a:p>
          <a:p>
            <a:pPr algn="ctr" eaLnBrk="1" hangingPunct="1">
              <a:lnSpc>
                <a:spcPct val="85000"/>
              </a:lnSpc>
              <a:spcBef>
                <a:spcPct val="0"/>
              </a:spcBef>
              <a:buClrTx/>
              <a:buSzTx/>
              <a:buFontTx/>
              <a:buNone/>
            </a:pPr>
            <a:r>
              <a:rPr lang="en-US" altLang="en-US" sz="1400" i="1">
                <a:solidFill>
                  <a:schemeClr val="bg1">
                    <a:lumMod val="75000"/>
                  </a:schemeClr>
                </a:solidFill>
              </a:rPr>
              <a:t>closure of the embryonic optic fissure</a:t>
            </a:r>
          </a:p>
        </p:txBody>
      </p:sp>
      <p:sp>
        <p:nvSpPr>
          <p:cNvPr id="66566" name="Text Box 7">
            <a:extLst>
              <a:ext uri="{FF2B5EF4-FFF2-40B4-BE49-F238E27FC236}">
                <a16:creationId xmlns:a16="http://schemas.microsoft.com/office/drawing/2014/main" id="{2315D049-330D-491D-A8EC-75E74E56EFDB}"/>
              </a:ext>
            </a:extLst>
          </p:cNvPr>
          <p:cNvSpPr txBox="1">
            <a:spLocks noChangeArrowheads="1"/>
          </p:cNvSpPr>
          <p:nvPr/>
        </p:nvSpPr>
        <p:spPr bwMode="auto">
          <a:xfrm>
            <a:off x="76200" y="2514600"/>
            <a:ext cx="2783134" cy="861774"/>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solidFill>
                  <a:schemeClr val="bg1">
                    <a:lumMod val="65000"/>
                  </a:schemeClr>
                </a:solidFill>
              </a:rPr>
              <a:t>Optic Nerve Coloboma</a:t>
            </a:r>
          </a:p>
          <a:p>
            <a:pPr eaLnBrk="1" hangingPunct="1">
              <a:spcBef>
                <a:spcPct val="0"/>
              </a:spcBef>
              <a:buClrTx/>
              <a:buSzTx/>
              <a:buFontTx/>
              <a:buNone/>
            </a:pPr>
            <a:r>
              <a:rPr lang="en-US" altLang="en-US" sz="1200">
                <a:solidFill>
                  <a:schemeClr val="bg1">
                    <a:lumMod val="65000"/>
                  </a:schemeClr>
                </a:solidFill>
              </a:rPr>
              <a:t>1) May resemble…</a:t>
            </a:r>
            <a:r>
              <a:rPr lang="en-US" altLang="en-US" sz="1200" b="1">
                <a:solidFill>
                  <a:schemeClr val="bg1">
                    <a:lumMod val="65000"/>
                  </a:schemeClr>
                </a:solidFill>
              </a:rPr>
              <a:t>deep cupping</a:t>
            </a:r>
          </a:p>
          <a:p>
            <a:pPr eaLnBrk="1" hangingPunct="1">
              <a:spcBef>
                <a:spcPct val="0"/>
              </a:spcBef>
              <a:buClrTx/>
              <a:buSzTx/>
              <a:buFontTx/>
              <a:buNone/>
            </a:pPr>
            <a:r>
              <a:rPr lang="en-US" altLang="en-US" sz="1200">
                <a:solidFill>
                  <a:schemeClr val="bg1">
                    <a:lumMod val="65000"/>
                  </a:schemeClr>
                </a:solidFill>
              </a:rPr>
              <a:t>2) Can be…</a:t>
            </a:r>
            <a:r>
              <a:rPr lang="en-US" altLang="en-US" sz="1200" b="1">
                <a:solidFill>
                  <a:schemeClr val="bg1">
                    <a:lumMod val="65000"/>
                  </a:schemeClr>
                </a:solidFill>
              </a:rPr>
              <a:t>bilateral, asymmetric</a:t>
            </a:r>
          </a:p>
          <a:p>
            <a:pPr eaLnBrk="1" hangingPunct="1">
              <a:spcBef>
                <a:spcPct val="0"/>
              </a:spcBef>
              <a:buClrTx/>
              <a:buSzTx/>
              <a:buFontTx/>
              <a:buNone/>
            </a:pPr>
            <a:r>
              <a:rPr lang="en-US" altLang="en-US" sz="1200">
                <a:solidFill>
                  <a:schemeClr val="bg1">
                    <a:lumMod val="65000"/>
                  </a:schemeClr>
                </a:solidFill>
              </a:rPr>
              <a:t>3) Part of the…</a:t>
            </a:r>
            <a:r>
              <a:rPr lang="en-US" altLang="en-US" sz="1200" b="1">
                <a:solidFill>
                  <a:schemeClr val="bg1">
                    <a:lumMod val="65000"/>
                  </a:schemeClr>
                </a:solidFill>
              </a:rPr>
              <a:t>CHARGE association</a:t>
            </a:r>
          </a:p>
        </p:txBody>
      </p:sp>
      <p:sp>
        <p:nvSpPr>
          <p:cNvPr id="66567" name="Line 8">
            <a:extLst>
              <a:ext uri="{FF2B5EF4-FFF2-40B4-BE49-F238E27FC236}">
                <a16:creationId xmlns:a16="http://schemas.microsoft.com/office/drawing/2014/main" id="{20DA8BAB-64A5-4B11-B843-0E2317D60AF9}"/>
              </a:ext>
            </a:extLst>
          </p:cNvPr>
          <p:cNvSpPr>
            <a:spLocks noChangeShapeType="1"/>
          </p:cNvSpPr>
          <p:nvPr/>
        </p:nvSpPr>
        <p:spPr bwMode="auto">
          <a:xfrm flipH="1">
            <a:off x="2971800" y="2057400"/>
            <a:ext cx="152400" cy="14478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6568" name="Text Box 9">
            <a:extLst>
              <a:ext uri="{FF2B5EF4-FFF2-40B4-BE49-F238E27FC236}">
                <a16:creationId xmlns:a16="http://schemas.microsoft.com/office/drawing/2014/main" id="{5A0748CE-6FDB-4EBF-A70C-FDA7B10AB819}"/>
              </a:ext>
            </a:extLst>
          </p:cNvPr>
          <p:cNvSpPr txBox="1">
            <a:spLocks noChangeArrowheads="1"/>
          </p:cNvSpPr>
          <p:nvPr/>
        </p:nvSpPr>
        <p:spPr bwMode="auto">
          <a:xfrm>
            <a:off x="1371600" y="4267200"/>
            <a:ext cx="3057247" cy="2154436"/>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dirty="0">
                <a:solidFill>
                  <a:schemeClr val="bg1">
                    <a:lumMod val="65000"/>
                  </a:schemeClr>
                </a:solidFill>
              </a:rPr>
              <a:t>Morning-Glory Disc</a:t>
            </a:r>
          </a:p>
          <a:p>
            <a:pPr eaLnBrk="1" hangingPunct="1">
              <a:spcBef>
                <a:spcPct val="0"/>
              </a:spcBef>
              <a:buClrTx/>
              <a:buSzTx/>
              <a:buFontTx/>
              <a:buNone/>
            </a:pPr>
            <a:r>
              <a:rPr lang="en-US" altLang="en-US" sz="1200" dirty="0">
                <a:solidFill>
                  <a:schemeClr val="bg1">
                    <a:lumMod val="65000"/>
                  </a:schemeClr>
                </a:solidFill>
              </a:rPr>
              <a:t>--DFE reveals:</a:t>
            </a:r>
          </a:p>
          <a:p>
            <a:pPr eaLnBrk="1" hangingPunct="1">
              <a:spcBef>
                <a:spcPct val="0"/>
              </a:spcBef>
              <a:buClrTx/>
              <a:buSzTx/>
              <a:buFontTx/>
              <a:buNone/>
            </a:pPr>
            <a:r>
              <a:rPr lang="en-US" altLang="en-US" sz="1200" dirty="0">
                <a:solidFill>
                  <a:schemeClr val="bg1">
                    <a:lumMod val="65000"/>
                  </a:schemeClr>
                </a:solidFill>
              </a:rPr>
              <a:t>  1) A funnel-shaped…</a:t>
            </a:r>
            <a:r>
              <a:rPr lang="en-US" altLang="en-US" sz="1200" b="1" dirty="0">
                <a:solidFill>
                  <a:schemeClr val="bg1">
                    <a:lumMod val="65000"/>
                  </a:schemeClr>
                </a:solidFill>
              </a:rPr>
              <a:t>excavation</a:t>
            </a:r>
            <a:endParaRPr lang="en-US" altLang="en-US" sz="1200" dirty="0">
              <a:solidFill>
                <a:schemeClr val="bg1">
                  <a:lumMod val="65000"/>
                </a:schemeClr>
              </a:solidFill>
            </a:endParaRPr>
          </a:p>
          <a:p>
            <a:pPr eaLnBrk="1" hangingPunct="1">
              <a:spcBef>
                <a:spcPct val="0"/>
              </a:spcBef>
              <a:buClrTx/>
              <a:buSzTx/>
              <a:buFontTx/>
              <a:buNone/>
            </a:pPr>
            <a:r>
              <a:rPr lang="en-US" altLang="en-US" sz="1200" dirty="0">
                <a:solidFill>
                  <a:schemeClr val="bg1">
                    <a:lumMod val="65000"/>
                  </a:schemeClr>
                </a:solidFill>
              </a:rPr>
              <a:t>  2) Number of vessels crossing the rim</a:t>
            </a:r>
          </a:p>
          <a:p>
            <a:pPr eaLnBrk="1" hangingPunct="1">
              <a:spcBef>
                <a:spcPct val="0"/>
              </a:spcBef>
              <a:buClrTx/>
              <a:buSzTx/>
              <a:buFontTx/>
              <a:buNone/>
            </a:pPr>
            <a:r>
              <a:rPr lang="en-US" altLang="en-US" sz="1200" dirty="0">
                <a:solidFill>
                  <a:schemeClr val="bg1">
                    <a:lumMod val="65000"/>
                  </a:schemeClr>
                </a:solidFill>
              </a:rPr>
              <a:t>    seems abnormally…</a:t>
            </a:r>
            <a:r>
              <a:rPr lang="en-US" altLang="en-US" sz="1200" b="1" dirty="0">
                <a:solidFill>
                  <a:schemeClr val="bg1">
                    <a:lumMod val="65000"/>
                  </a:schemeClr>
                </a:solidFill>
              </a:rPr>
              <a:t>high</a:t>
            </a:r>
            <a:r>
              <a:rPr lang="en-US" altLang="en-US" sz="1200" dirty="0">
                <a:solidFill>
                  <a:schemeClr val="bg1">
                    <a:lumMod val="65000"/>
                  </a:schemeClr>
                </a:solidFill>
              </a:rPr>
              <a:t> </a:t>
            </a:r>
            <a:endParaRPr lang="en-US" altLang="en-US" sz="1200" b="1" dirty="0">
              <a:solidFill>
                <a:schemeClr val="bg1">
                  <a:lumMod val="65000"/>
                </a:schemeClr>
              </a:solidFill>
            </a:endParaRPr>
          </a:p>
          <a:p>
            <a:pPr eaLnBrk="1" hangingPunct="1">
              <a:spcBef>
                <a:spcPct val="0"/>
              </a:spcBef>
              <a:buClrTx/>
              <a:buSzTx/>
              <a:buFontTx/>
              <a:buNone/>
            </a:pPr>
            <a:r>
              <a:rPr lang="en-US" altLang="en-US" sz="1200" dirty="0">
                <a:solidFill>
                  <a:schemeClr val="bg1">
                    <a:lumMod val="65000"/>
                  </a:schemeClr>
                </a:solidFill>
              </a:rPr>
              <a:t>--Tissue is…</a:t>
            </a:r>
            <a:r>
              <a:rPr lang="en-US" altLang="en-US" sz="1200" b="1" dirty="0">
                <a:solidFill>
                  <a:schemeClr val="bg1">
                    <a:lumMod val="65000"/>
                  </a:schemeClr>
                </a:solidFill>
              </a:rPr>
              <a:t>contractile</a:t>
            </a:r>
            <a:r>
              <a:rPr lang="en-US" altLang="en-US" sz="1200" dirty="0">
                <a:solidFill>
                  <a:schemeClr val="bg1">
                    <a:lumMod val="65000"/>
                  </a:schemeClr>
                </a:solidFill>
              </a:rPr>
              <a:t>, so cup seems</a:t>
            </a:r>
          </a:p>
          <a:p>
            <a:pPr eaLnBrk="1" hangingPunct="1">
              <a:spcBef>
                <a:spcPct val="0"/>
              </a:spcBef>
              <a:buClrTx/>
              <a:buSzTx/>
              <a:buFontTx/>
              <a:buNone/>
            </a:pPr>
            <a:r>
              <a:rPr lang="en-US" altLang="en-US" sz="1200" dirty="0">
                <a:solidFill>
                  <a:schemeClr val="bg1">
                    <a:lumMod val="65000"/>
                  </a:schemeClr>
                </a:solidFill>
              </a:rPr>
              <a:t>  to…</a:t>
            </a:r>
            <a:r>
              <a:rPr lang="en-US" altLang="en-US" sz="1200" b="1" dirty="0">
                <a:solidFill>
                  <a:schemeClr val="bg1">
                    <a:lumMod val="65000"/>
                  </a:schemeClr>
                </a:solidFill>
              </a:rPr>
              <a:t>open </a:t>
            </a:r>
            <a:r>
              <a:rPr lang="en-US" altLang="en-US" sz="1200" dirty="0">
                <a:solidFill>
                  <a:schemeClr val="bg1">
                    <a:lumMod val="65000"/>
                  </a:schemeClr>
                </a:solidFill>
              </a:rPr>
              <a:t>and</a:t>
            </a:r>
            <a:r>
              <a:rPr lang="en-US" altLang="en-US" sz="1200" b="1" dirty="0">
                <a:solidFill>
                  <a:schemeClr val="bg1">
                    <a:lumMod val="65000"/>
                  </a:schemeClr>
                </a:solidFill>
              </a:rPr>
              <a:t> close</a:t>
            </a:r>
            <a:r>
              <a:rPr lang="en-US" altLang="en-US" sz="1200" dirty="0">
                <a:solidFill>
                  <a:schemeClr val="bg1">
                    <a:lumMod val="65000"/>
                  </a:schemeClr>
                </a:solidFill>
              </a:rPr>
              <a:t> (like its namesake,  </a:t>
            </a:r>
          </a:p>
          <a:p>
            <a:pPr eaLnBrk="1" hangingPunct="1">
              <a:spcBef>
                <a:spcPct val="0"/>
              </a:spcBef>
              <a:buClrTx/>
              <a:buSzTx/>
              <a:buFontTx/>
              <a:buNone/>
            </a:pPr>
            <a:r>
              <a:rPr lang="en-US" altLang="en-US" sz="1200" dirty="0">
                <a:solidFill>
                  <a:schemeClr val="bg1">
                    <a:lumMod val="65000"/>
                  </a:schemeClr>
                </a:solidFill>
              </a:rPr>
              <a:t>  the morning-glory flower)</a:t>
            </a:r>
          </a:p>
          <a:p>
            <a:pPr eaLnBrk="1" hangingPunct="1">
              <a:spcBef>
                <a:spcPct val="0"/>
              </a:spcBef>
              <a:buClrTx/>
              <a:buSzTx/>
              <a:buFontTx/>
              <a:buNone/>
            </a:pPr>
            <a:r>
              <a:rPr lang="en-US" altLang="en-US" sz="1200" dirty="0">
                <a:solidFill>
                  <a:schemeClr val="bg1">
                    <a:lumMod val="65000"/>
                  </a:schemeClr>
                </a:solidFill>
              </a:rPr>
              <a:t>--VA usually…</a:t>
            </a:r>
            <a:r>
              <a:rPr lang="en-US" altLang="en-US" sz="1200" b="1" dirty="0">
                <a:solidFill>
                  <a:schemeClr val="bg1">
                    <a:lumMod val="65000"/>
                  </a:schemeClr>
                </a:solidFill>
              </a:rPr>
              <a:t>20/200</a:t>
            </a:r>
            <a:r>
              <a:rPr lang="en-US" altLang="en-US" sz="1200" dirty="0">
                <a:solidFill>
                  <a:schemeClr val="bg1">
                    <a:lumMod val="65000"/>
                  </a:schemeClr>
                </a:solidFill>
              </a:rPr>
              <a:t>, but can be…</a:t>
            </a:r>
          </a:p>
          <a:p>
            <a:pPr eaLnBrk="1" hangingPunct="1">
              <a:spcBef>
                <a:spcPct val="0"/>
              </a:spcBef>
              <a:buClrTx/>
              <a:buSzTx/>
              <a:buFontTx/>
              <a:buNone/>
            </a:pPr>
            <a:r>
              <a:rPr lang="en-US" altLang="en-US" sz="1200" dirty="0">
                <a:solidFill>
                  <a:schemeClr val="bg1">
                    <a:lumMod val="65000"/>
                  </a:schemeClr>
                </a:solidFill>
              </a:rPr>
              <a:t>   </a:t>
            </a:r>
            <a:r>
              <a:rPr lang="en-US" altLang="en-US" sz="1200" b="1" dirty="0">
                <a:solidFill>
                  <a:schemeClr val="bg1">
                    <a:lumMod val="65000"/>
                  </a:schemeClr>
                </a:solidFill>
              </a:rPr>
              <a:t>20/20&lt;-&gt;NLP</a:t>
            </a:r>
          </a:p>
          <a:p>
            <a:pPr eaLnBrk="1" hangingPunct="1">
              <a:spcBef>
                <a:spcPct val="0"/>
              </a:spcBef>
              <a:buClrTx/>
              <a:buSzTx/>
              <a:buFontTx/>
              <a:buNone/>
            </a:pPr>
            <a:r>
              <a:rPr lang="en-US" altLang="en-US" sz="1200" dirty="0">
                <a:solidFill>
                  <a:schemeClr val="bg1">
                    <a:lumMod val="65000"/>
                  </a:schemeClr>
                </a:solidFill>
              </a:rPr>
              <a:t>--1/3 develop…</a:t>
            </a:r>
            <a:r>
              <a:rPr lang="en-US" altLang="en-US" sz="1200" b="1" dirty="0">
                <a:solidFill>
                  <a:schemeClr val="bg1">
                    <a:lumMod val="65000"/>
                  </a:schemeClr>
                </a:solidFill>
              </a:rPr>
              <a:t>serous RD</a:t>
            </a:r>
          </a:p>
        </p:txBody>
      </p:sp>
      <p:sp>
        <p:nvSpPr>
          <p:cNvPr id="66569" name="Text Box 10">
            <a:extLst>
              <a:ext uri="{FF2B5EF4-FFF2-40B4-BE49-F238E27FC236}">
                <a16:creationId xmlns:a16="http://schemas.microsoft.com/office/drawing/2014/main" id="{216029D3-73B1-47CA-B182-236FAACD0101}"/>
              </a:ext>
            </a:extLst>
          </p:cNvPr>
          <p:cNvSpPr txBox="1">
            <a:spLocks noChangeArrowheads="1"/>
          </p:cNvSpPr>
          <p:nvPr/>
        </p:nvSpPr>
        <p:spPr bwMode="auto">
          <a:xfrm>
            <a:off x="5410200" y="1687513"/>
            <a:ext cx="3640740" cy="677108"/>
          </a:xfrm>
          <a:prstGeom prst="rect">
            <a:avLst/>
          </a:prstGeom>
          <a:solidFill>
            <a:srgbClr val="FFFF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solidFill>
                  <a:schemeClr val="bg1">
                    <a:lumMod val="65000"/>
                  </a:schemeClr>
                </a:solidFill>
              </a:rPr>
              <a:t>Megalopapilla</a:t>
            </a:r>
          </a:p>
          <a:p>
            <a:pPr eaLnBrk="1" hangingPunct="1">
              <a:spcBef>
                <a:spcPct val="0"/>
              </a:spcBef>
              <a:buClrTx/>
              <a:buSzTx/>
              <a:buFontTx/>
              <a:buNone/>
            </a:pPr>
            <a:r>
              <a:rPr lang="en-US" altLang="en-US" sz="1200">
                <a:solidFill>
                  <a:schemeClr val="bg1">
                    <a:lumMod val="65000"/>
                  </a:schemeClr>
                </a:solidFill>
              </a:rPr>
              <a:t>1) Abnormally large diameter of…</a:t>
            </a:r>
            <a:r>
              <a:rPr lang="en-US" altLang="en-US" sz="1200" b="1">
                <a:solidFill>
                  <a:schemeClr val="bg1">
                    <a:lumMod val="65000"/>
                  </a:schemeClr>
                </a:solidFill>
              </a:rPr>
              <a:t>disc </a:t>
            </a:r>
            <a:r>
              <a:rPr lang="en-US" altLang="en-US" sz="1200">
                <a:solidFill>
                  <a:schemeClr val="bg1">
                    <a:lumMod val="65000"/>
                  </a:schemeClr>
                </a:solidFill>
              </a:rPr>
              <a:t>and</a:t>
            </a:r>
            <a:r>
              <a:rPr lang="en-US" altLang="en-US" sz="1200" b="1">
                <a:solidFill>
                  <a:schemeClr val="bg1">
                    <a:lumMod val="65000"/>
                  </a:schemeClr>
                </a:solidFill>
              </a:rPr>
              <a:t> cup</a:t>
            </a:r>
          </a:p>
          <a:p>
            <a:pPr eaLnBrk="1" hangingPunct="1">
              <a:spcBef>
                <a:spcPct val="0"/>
              </a:spcBef>
              <a:buClrTx/>
              <a:buSzTx/>
              <a:buFontTx/>
              <a:buNone/>
            </a:pPr>
            <a:r>
              <a:rPr lang="en-US" altLang="en-US" sz="1200">
                <a:solidFill>
                  <a:schemeClr val="bg1">
                    <a:lumMod val="65000"/>
                  </a:schemeClr>
                </a:solidFill>
              </a:rPr>
              <a:t>2) VF testing may reveal an…</a:t>
            </a:r>
            <a:r>
              <a:rPr lang="en-US" altLang="en-US" sz="1200" b="1">
                <a:solidFill>
                  <a:schemeClr val="bg1">
                    <a:lumMod val="65000"/>
                  </a:schemeClr>
                </a:solidFill>
              </a:rPr>
              <a:t>enlarged blind spot</a:t>
            </a:r>
          </a:p>
        </p:txBody>
      </p:sp>
      <p:sp>
        <p:nvSpPr>
          <p:cNvPr id="66570" name="Text Box 11">
            <a:extLst>
              <a:ext uri="{FF2B5EF4-FFF2-40B4-BE49-F238E27FC236}">
                <a16:creationId xmlns:a16="http://schemas.microsoft.com/office/drawing/2014/main" id="{4B4AC5E2-0CEA-40CC-AFBE-FFAEB38B49C9}"/>
              </a:ext>
            </a:extLst>
          </p:cNvPr>
          <p:cNvSpPr txBox="1">
            <a:spLocks noChangeArrowheads="1"/>
          </p:cNvSpPr>
          <p:nvPr/>
        </p:nvSpPr>
        <p:spPr bwMode="auto">
          <a:xfrm>
            <a:off x="4648200" y="2576513"/>
            <a:ext cx="3522663" cy="862012"/>
          </a:xfrm>
          <a:prstGeom prst="rect">
            <a:avLst/>
          </a:prstGeom>
          <a:solidFill>
            <a:srgbClr val="FFC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solidFill>
                  <a:schemeClr val="bg1">
                    <a:lumMod val="65000"/>
                  </a:schemeClr>
                </a:solidFill>
              </a:rPr>
              <a:t>Myelinated RNFL</a:t>
            </a:r>
          </a:p>
          <a:p>
            <a:pPr eaLnBrk="1" hangingPunct="1">
              <a:spcBef>
                <a:spcPct val="0"/>
              </a:spcBef>
              <a:buClrTx/>
              <a:buSzTx/>
              <a:buFontTx/>
              <a:buNone/>
            </a:pPr>
            <a:r>
              <a:rPr lang="en-US" altLang="en-US" sz="1200">
                <a:solidFill>
                  <a:schemeClr val="bg1">
                    <a:lumMod val="65000"/>
                  </a:schemeClr>
                </a:solidFill>
              </a:rPr>
              <a:t>1) Myelin normally ends at the…</a:t>
            </a:r>
            <a:r>
              <a:rPr lang="en-US" altLang="en-US" sz="1200" b="1">
                <a:solidFill>
                  <a:schemeClr val="bg1">
                    <a:lumMod val="65000"/>
                  </a:schemeClr>
                </a:solidFill>
              </a:rPr>
              <a:t>lamina cribrosa</a:t>
            </a:r>
          </a:p>
          <a:p>
            <a:pPr eaLnBrk="1" hangingPunct="1">
              <a:spcBef>
                <a:spcPct val="0"/>
              </a:spcBef>
              <a:buClrTx/>
              <a:buSzTx/>
              <a:buFontTx/>
              <a:buNone/>
            </a:pPr>
            <a:r>
              <a:rPr lang="en-US" altLang="en-US" sz="1200">
                <a:solidFill>
                  <a:schemeClr val="bg1">
                    <a:lumMod val="65000"/>
                  </a:schemeClr>
                </a:solidFill>
              </a:rPr>
              <a:t>2) Can be…</a:t>
            </a:r>
            <a:r>
              <a:rPr lang="en-US" altLang="en-US" sz="1200" b="1">
                <a:solidFill>
                  <a:schemeClr val="bg1">
                    <a:lumMod val="65000"/>
                  </a:schemeClr>
                </a:solidFill>
              </a:rPr>
              <a:t>patchy</a:t>
            </a:r>
            <a:r>
              <a:rPr lang="en-US" altLang="en-US" sz="1200">
                <a:solidFill>
                  <a:schemeClr val="bg1">
                    <a:lumMod val="65000"/>
                  </a:schemeClr>
                </a:solidFill>
              </a:rPr>
              <a:t> and </a:t>
            </a:r>
            <a:r>
              <a:rPr lang="en-US" altLang="en-US" sz="1200" b="1">
                <a:solidFill>
                  <a:schemeClr val="bg1">
                    <a:lumMod val="65000"/>
                  </a:schemeClr>
                </a:solidFill>
              </a:rPr>
              <a:t>discontinuous</a:t>
            </a:r>
          </a:p>
          <a:p>
            <a:pPr eaLnBrk="1" hangingPunct="1">
              <a:spcBef>
                <a:spcPct val="0"/>
              </a:spcBef>
              <a:buClrTx/>
              <a:buSzTx/>
              <a:buFontTx/>
              <a:buNone/>
            </a:pPr>
            <a:r>
              <a:rPr lang="en-US" altLang="en-US" sz="1200">
                <a:solidFill>
                  <a:schemeClr val="bg1">
                    <a:lumMod val="65000"/>
                  </a:schemeClr>
                </a:solidFill>
              </a:rPr>
              <a:t>3) Corresponding VF has an…</a:t>
            </a:r>
            <a:r>
              <a:rPr lang="en-US" altLang="en-US" sz="1200" b="1">
                <a:solidFill>
                  <a:schemeClr val="bg1">
                    <a:lumMod val="65000"/>
                  </a:schemeClr>
                </a:solidFill>
              </a:rPr>
              <a:t>absolute</a:t>
            </a:r>
            <a:r>
              <a:rPr lang="en-US" altLang="en-US" sz="1200">
                <a:solidFill>
                  <a:schemeClr val="bg1">
                    <a:lumMod val="65000"/>
                  </a:schemeClr>
                </a:solidFill>
              </a:rPr>
              <a:t> scotoma</a:t>
            </a:r>
          </a:p>
        </p:txBody>
      </p:sp>
      <p:sp>
        <p:nvSpPr>
          <p:cNvPr id="66571" name="Text Box 12">
            <a:extLst>
              <a:ext uri="{FF2B5EF4-FFF2-40B4-BE49-F238E27FC236}">
                <a16:creationId xmlns:a16="http://schemas.microsoft.com/office/drawing/2014/main" id="{5643820D-D1F5-4FA8-899B-B1F8D3C78752}"/>
              </a:ext>
            </a:extLst>
          </p:cNvPr>
          <p:cNvSpPr txBox="1">
            <a:spLocks noChangeArrowheads="1"/>
          </p:cNvSpPr>
          <p:nvPr/>
        </p:nvSpPr>
        <p:spPr bwMode="auto">
          <a:xfrm>
            <a:off x="5257800" y="3760788"/>
            <a:ext cx="3424238" cy="1231900"/>
          </a:xfrm>
          <a:prstGeom prst="rect">
            <a:avLst/>
          </a:prstGeom>
          <a:solidFill>
            <a:srgbClr val="CCFF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dirty="0">
                <a:solidFill>
                  <a:schemeClr val="bg1">
                    <a:lumMod val="65000"/>
                  </a:schemeClr>
                </a:solidFill>
              </a:rPr>
              <a:t>Optic Nerve Hypoplasia</a:t>
            </a:r>
          </a:p>
          <a:p>
            <a:pPr eaLnBrk="1" hangingPunct="1">
              <a:spcBef>
                <a:spcPct val="0"/>
              </a:spcBef>
              <a:buClrTx/>
              <a:buSzTx/>
              <a:buFontTx/>
              <a:buNone/>
            </a:pPr>
            <a:r>
              <a:rPr lang="en-US" altLang="en-US" sz="1200" dirty="0">
                <a:solidFill>
                  <a:schemeClr val="bg1">
                    <a:lumMod val="65000"/>
                  </a:schemeClr>
                </a:solidFill>
              </a:rPr>
              <a:t>1) Abnormally low</a:t>
            </a:r>
            <a:r>
              <a:rPr lang="en-US" altLang="en-US" sz="1200" b="1" dirty="0">
                <a:solidFill>
                  <a:schemeClr val="bg1">
                    <a:lumMod val="65000"/>
                  </a:schemeClr>
                </a:solidFill>
              </a:rPr>
              <a:t> </a:t>
            </a:r>
            <a:r>
              <a:rPr lang="en-US" altLang="en-US" sz="1200" dirty="0">
                <a:solidFill>
                  <a:schemeClr val="bg1">
                    <a:lumMod val="65000"/>
                  </a:schemeClr>
                </a:solidFill>
              </a:rPr>
              <a:t>number of…</a:t>
            </a:r>
            <a:r>
              <a:rPr lang="en-US" altLang="en-US" sz="1200" b="1" dirty="0">
                <a:solidFill>
                  <a:schemeClr val="bg1">
                    <a:lumMod val="65000"/>
                  </a:schemeClr>
                </a:solidFill>
              </a:rPr>
              <a:t>axons</a:t>
            </a:r>
          </a:p>
          <a:p>
            <a:pPr eaLnBrk="1" hangingPunct="1">
              <a:spcBef>
                <a:spcPct val="0"/>
              </a:spcBef>
              <a:buClrTx/>
              <a:buSzTx/>
              <a:buFontTx/>
              <a:buNone/>
            </a:pPr>
            <a:r>
              <a:rPr lang="en-US" altLang="en-US" sz="1200" dirty="0">
                <a:solidFill>
                  <a:schemeClr val="bg1">
                    <a:lumMod val="65000"/>
                  </a:schemeClr>
                </a:solidFill>
              </a:rPr>
              <a:t>2) DFE: Small pale disc with…</a:t>
            </a:r>
            <a:r>
              <a:rPr lang="en-US" altLang="en-US" sz="1200" b="1" dirty="0">
                <a:solidFill>
                  <a:schemeClr val="bg1">
                    <a:lumMod val="65000"/>
                  </a:schemeClr>
                </a:solidFill>
              </a:rPr>
              <a:t>double ring </a:t>
            </a:r>
            <a:r>
              <a:rPr lang="en-US" altLang="en-US" sz="1200" dirty="0">
                <a:solidFill>
                  <a:schemeClr val="bg1">
                    <a:lumMod val="65000"/>
                  </a:schemeClr>
                </a:solidFill>
              </a:rPr>
              <a:t>sign</a:t>
            </a:r>
          </a:p>
          <a:p>
            <a:pPr eaLnBrk="1" hangingPunct="1">
              <a:spcBef>
                <a:spcPct val="0"/>
              </a:spcBef>
              <a:buClrTx/>
              <a:buSzTx/>
              <a:buFontTx/>
              <a:buNone/>
            </a:pPr>
            <a:r>
              <a:rPr lang="en-US" altLang="en-US" sz="1200" dirty="0">
                <a:solidFill>
                  <a:schemeClr val="bg1">
                    <a:lumMod val="65000"/>
                  </a:schemeClr>
                </a:solidFill>
              </a:rPr>
              <a:t>3) VA…</a:t>
            </a:r>
            <a:r>
              <a:rPr lang="en-US" altLang="en-US" sz="1200" b="1" dirty="0">
                <a:solidFill>
                  <a:schemeClr val="bg1">
                    <a:lumMod val="65000"/>
                  </a:schemeClr>
                </a:solidFill>
              </a:rPr>
              <a:t>20/15&lt;-&gt;NLP</a:t>
            </a:r>
          </a:p>
          <a:p>
            <a:pPr eaLnBrk="1" hangingPunct="1">
              <a:spcBef>
                <a:spcPct val="0"/>
              </a:spcBef>
              <a:buClrTx/>
              <a:buSzTx/>
              <a:buFontTx/>
              <a:buNone/>
            </a:pPr>
            <a:r>
              <a:rPr lang="en-US" altLang="en-US" sz="1200" dirty="0">
                <a:solidFill>
                  <a:schemeClr val="bg1">
                    <a:lumMod val="65000"/>
                  </a:schemeClr>
                </a:solidFill>
              </a:rPr>
              <a:t>4) VF defects…</a:t>
            </a:r>
            <a:r>
              <a:rPr lang="en-US" altLang="en-US" sz="1200" b="1" dirty="0">
                <a:solidFill>
                  <a:schemeClr val="bg1">
                    <a:lumMod val="65000"/>
                  </a:schemeClr>
                </a:solidFill>
              </a:rPr>
              <a:t>invariably present</a:t>
            </a:r>
          </a:p>
          <a:p>
            <a:pPr eaLnBrk="1" hangingPunct="1">
              <a:spcBef>
                <a:spcPct val="0"/>
              </a:spcBef>
              <a:buClrTx/>
              <a:buSzTx/>
              <a:buFontTx/>
              <a:buNone/>
            </a:pPr>
            <a:r>
              <a:rPr lang="en-US" altLang="en-US" sz="1200" dirty="0">
                <a:solidFill>
                  <a:schemeClr val="bg1">
                    <a:lumMod val="65000"/>
                  </a:schemeClr>
                </a:solidFill>
              </a:rPr>
              <a:t>5) Remember the…</a:t>
            </a:r>
            <a:r>
              <a:rPr lang="en-US" altLang="en-US" sz="1200" b="1" dirty="0">
                <a:solidFill>
                  <a:schemeClr val="bg1">
                    <a:lumMod val="65000"/>
                  </a:schemeClr>
                </a:solidFill>
              </a:rPr>
              <a:t>4 D’s</a:t>
            </a:r>
            <a:r>
              <a:rPr lang="en-US" altLang="en-US" sz="1200" dirty="0">
                <a:solidFill>
                  <a:schemeClr val="bg1">
                    <a:lumMod val="65000"/>
                  </a:schemeClr>
                </a:solidFill>
              </a:rPr>
              <a:t> </a:t>
            </a:r>
          </a:p>
        </p:txBody>
      </p:sp>
      <p:sp>
        <p:nvSpPr>
          <p:cNvPr id="66572" name="Text Box 13">
            <a:extLst>
              <a:ext uri="{FF2B5EF4-FFF2-40B4-BE49-F238E27FC236}">
                <a16:creationId xmlns:a16="http://schemas.microsoft.com/office/drawing/2014/main" id="{E38F67E5-E389-424D-85A2-04701E685FEF}"/>
              </a:ext>
            </a:extLst>
          </p:cNvPr>
          <p:cNvSpPr txBox="1">
            <a:spLocks noChangeArrowheads="1"/>
          </p:cNvSpPr>
          <p:nvPr/>
        </p:nvSpPr>
        <p:spPr bwMode="auto">
          <a:xfrm>
            <a:off x="4800600" y="5257800"/>
            <a:ext cx="4294188" cy="1230313"/>
          </a:xfrm>
          <a:prstGeom prst="rect">
            <a:avLst/>
          </a:prstGeom>
          <a:solidFill>
            <a:srgbClr val="FFCC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dirty="0"/>
              <a:t>Tilted-Disc Syndrome</a:t>
            </a:r>
            <a:r>
              <a:rPr lang="en-US" altLang="en-US" sz="1400" dirty="0">
                <a:solidFill>
                  <a:srgbClr val="0000FF"/>
                </a:solidFill>
              </a:rPr>
              <a:t> </a:t>
            </a:r>
            <a:r>
              <a:rPr lang="en-US" altLang="en-US" sz="1400" dirty="0">
                <a:solidFill>
                  <a:schemeClr val="bg1">
                    <a:lumMod val="65000"/>
                  </a:schemeClr>
                </a:solidFill>
                <a:latin typeface="Segoe Script" panose="030B0504020000000003" pitchFamily="66" charset="0"/>
              </a:rPr>
              <a:t>aka…</a:t>
            </a:r>
            <a:r>
              <a:rPr lang="en-US" altLang="en-US" sz="1400" dirty="0" err="1">
                <a:solidFill>
                  <a:schemeClr val="bg1">
                    <a:lumMod val="65000"/>
                  </a:schemeClr>
                </a:solidFill>
                <a:latin typeface="Segoe Script" panose="030B0504020000000003" pitchFamily="66" charset="0"/>
              </a:rPr>
              <a:t>Fuch’s</a:t>
            </a:r>
            <a:r>
              <a:rPr lang="en-US" altLang="en-US" sz="1400" dirty="0">
                <a:solidFill>
                  <a:schemeClr val="bg1">
                    <a:lumMod val="65000"/>
                  </a:schemeClr>
                </a:solidFill>
                <a:latin typeface="Segoe Script" panose="030B0504020000000003" pitchFamily="66" charset="0"/>
              </a:rPr>
              <a:t> Coloboma</a:t>
            </a:r>
            <a:endParaRPr lang="en-US" altLang="en-US" sz="1400" b="1" dirty="0">
              <a:solidFill>
                <a:schemeClr val="bg1">
                  <a:lumMod val="65000"/>
                </a:schemeClr>
              </a:solidFill>
            </a:endParaRPr>
          </a:p>
          <a:p>
            <a:pPr eaLnBrk="1" hangingPunct="1">
              <a:spcBef>
                <a:spcPct val="0"/>
              </a:spcBef>
              <a:buClrTx/>
              <a:buSzTx/>
              <a:buFontTx/>
              <a:buNone/>
            </a:pPr>
            <a:r>
              <a:rPr lang="en-US" altLang="en-US" sz="1200" dirty="0">
                <a:solidFill>
                  <a:schemeClr val="bg1">
                    <a:lumMod val="65000"/>
                  </a:schemeClr>
                </a:solidFill>
              </a:rPr>
              <a:t>1) Superior pole appears…</a:t>
            </a:r>
            <a:r>
              <a:rPr lang="en-US" altLang="en-US" sz="1200" b="1" dirty="0">
                <a:solidFill>
                  <a:schemeClr val="bg1">
                    <a:lumMod val="65000"/>
                  </a:schemeClr>
                </a:solidFill>
              </a:rPr>
              <a:t>elevated</a:t>
            </a:r>
            <a:r>
              <a:rPr lang="en-US" altLang="en-US" sz="1200" dirty="0">
                <a:solidFill>
                  <a:schemeClr val="bg1">
                    <a:lumMod val="65000"/>
                  </a:schemeClr>
                </a:solidFill>
              </a:rPr>
              <a:t>, inferior…</a:t>
            </a:r>
            <a:r>
              <a:rPr lang="en-US" altLang="en-US" sz="1200" b="1" dirty="0">
                <a:solidFill>
                  <a:schemeClr val="bg1">
                    <a:lumMod val="65000"/>
                  </a:schemeClr>
                </a:solidFill>
              </a:rPr>
              <a:t>recessed</a:t>
            </a:r>
          </a:p>
          <a:p>
            <a:pPr eaLnBrk="1" hangingPunct="1">
              <a:spcBef>
                <a:spcPct val="0"/>
              </a:spcBef>
              <a:buClrTx/>
              <a:buSzTx/>
              <a:buFontTx/>
              <a:buNone/>
            </a:pPr>
            <a:r>
              <a:rPr lang="en-US" altLang="en-US" sz="1200" dirty="0">
                <a:solidFill>
                  <a:schemeClr val="bg1">
                    <a:lumMod val="65000"/>
                  </a:schemeClr>
                </a:solidFill>
              </a:rPr>
              <a:t>2) Associated with…</a:t>
            </a:r>
            <a:r>
              <a:rPr lang="en-US" altLang="en-US" sz="1200" b="1" dirty="0">
                <a:solidFill>
                  <a:schemeClr val="bg1">
                    <a:lumMod val="65000"/>
                  </a:schemeClr>
                </a:solidFill>
              </a:rPr>
              <a:t>situs inversus</a:t>
            </a:r>
            <a:r>
              <a:rPr lang="en-US" altLang="en-US" sz="1200" dirty="0">
                <a:solidFill>
                  <a:schemeClr val="bg1">
                    <a:lumMod val="65000"/>
                  </a:schemeClr>
                </a:solidFill>
              </a:rPr>
              <a:t> of retinal vessels</a:t>
            </a:r>
          </a:p>
          <a:p>
            <a:pPr eaLnBrk="1" hangingPunct="1">
              <a:spcBef>
                <a:spcPct val="0"/>
              </a:spcBef>
              <a:buClrTx/>
              <a:buSzTx/>
              <a:buFontTx/>
              <a:buNone/>
            </a:pPr>
            <a:r>
              <a:rPr lang="en-US" altLang="en-US" sz="1200" dirty="0">
                <a:solidFill>
                  <a:schemeClr val="bg1">
                    <a:lumMod val="65000"/>
                  </a:schemeClr>
                </a:solidFill>
              </a:rPr>
              <a:t>3) Fundus abnormality produces…</a:t>
            </a:r>
            <a:r>
              <a:rPr lang="en-US" altLang="en-US" sz="1200" b="1" dirty="0">
                <a:solidFill>
                  <a:schemeClr val="bg1">
                    <a:lumMod val="65000"/>
                  </a:schemeClr>
                </a:solidFill>
              </a:rPr>
              <a:t>myopic astigmatism</a:t>
            </a:r>
          </a:p>
          <a:p>
            <a:pPr eaLnBrk="1" hangingPunct="1">
              <a:spcBef>
                <a:spcPct val="0"/>
              </a:spcBef>
              <a:buClrTx/>
              <a:buSzTx/>
              <a:buFontTx/>
              <a:buNone/>
            </a:pPr>
            <a:r>
              <a:rPr lang="en-US" altLang="en-US" sz="1200" dirty="0">
                <a:solidFill>
                  <a:schemeClr val="bg1">
                    <a:lumMod val="65000"/>
                  </a:schemeClr>
                </a:solidFill>
              </a:rPr>
              <a:t>4) VF testing reveals…</a:t>
            </a:r>
            <a:r>
              <a:rPr lang="en-US" altLang="en-US" sz="1200" b="1" dirty="0">
                <a:solidFill>
                  <a:srgbClr val="0000FF"/>
                </a:solidFill>
              </a:rPr>
              <a:t>bitemporal loss</a:t>
            </a:r>
            <a:r>
              <a:rPr lang="en-US" altLang="en-US" sz="1200" dirty="0">
                <a:solidFill>
                  <a:srgbClr val="0000FF"/>
                </a:solidFill>
              </a:rPr>
              <a:t> </a:t>
            </a:r>
            <a:r>
              <a:rPr lang="en-US" altLang="en-US" sz="1200" dirty="0">
                <a:solidFill>
                  <a:schemeClr val="bg1">
                    <a:lumMod val="65000"/>
                  </a:schemeClr>
                </a:solidFill>
              </a:rPr>
              <a:t>that doesn’t</a:t>
            </a:r>
          </a:p>
          <a:p>
            <a:pPr eaLnBrk="1" hangingPunct="1">
              <a:spcBef>
                <a:spcPct val="0"/>
              </a:spcBef>
              <a:buClrTx/>
              <a:buSzTx/>
              <a:buFontTx/>
              <a:buNone/>
            </a:pPr>
            <a:r>
              <a:rPr lang="en-US" altLang="en-US" sz="1200" dirty="0">
                <a:solidFill>
                  <a:schemeClr val="bg1">
                    <a:lumMod val="65000"/>
                  </a:schemeClr>
                </a:solidFill>
              </a:rPr>
              <a:t>   respect the vertical, and may resolve with…</a:t>
            </a:r>
            <a:r>
              <a:rPr lang="en-US" altLang="en-US" sz="1200" b="1" dirty="0">
                <a:solidFill>
                  <a:schemeClr val="bg1">
                    <a:lumMod val="65000"/>
                  </a:schemeClr>
                </a:solidFill>
              </a:rPr>
              <a:t>refraction</a:t>
            </a:r>
          </a:p>
        </p:txBody>
      </p:sp>
      <p:sp>
        <p:nvSpPr>
          <p:cNvPr id="66573" name="Rectangle 14">
            <a:extLst>
              <a:ext uri="{FF2B5EF4-FFF2-40B4-BE49-F238E27FC236}">
                <a16:creationId xmlns:a16="http://schemas.microsoft.com/office/drawing/2014/main" id="{F285696A-57E2-45EC-8B53-8FFFA3A04321}"/>
              </a:ext>
            </a:extLst>
          </p:cNvPr>
          <p:cNvSpPr>
            <a:spLocks noChangeArrowheads="1"/>
          </p:cNvSpPr>
          <p:nvPr/>
        </p:nvSpPr>
        <p:spPr bwMode="auto">
          <a:xfrm>
            <a:off x="457200" y="122238"/>
            <a:ext cx="7543800" cy="8683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b"/>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ct val="85000"/>
              </a:lnSpc>
              <a:spcBef>
                <a:spcPct val="0"/>
              </a:spcBef>
              <a:buClrTx/>
              <a:buSzTx/>
              <a:buFontTx/>
              <a:buNone/>
            </a:pPr>
            <a:r>
              <a:rPr lang="en-US" altLang="en-US" sz="3200" b="1" dirty="0">
                <a:solidFill>
                  <a:schemeClr val="tx2"/>
                </a:solidFill>
              </a:rPr>
              <a:t>Developmental Abnormalities of the Optic Nerve Head</a:t>
            </a:r>
            <a:endParaRPr lang="en-US" altLang="en-US" sz="3200" dirty="0">
              <a:solidFill>
                <a:schemeClr val="tx2"/>
              </a:solidFill>
            </a:endParaRPr>
          </a:p>
        </p:txBody>
      </p:sp>
      <p:sp>
        <p:nvSpPr>
          <p:cNvPr id="66574" name="Slide Number Placeholder 1">
            <a:extLst>
              <a:ext uri="{FF2B5EF4-FFF2-40B4-BE49-F238E27FC236}">
                <a16:creationId xmlns:a16="http://schemas.microsoft.com/office/drawing/2014/main" id="{04C402A9-8FE1-41F8-B8FD-C8B6D877C3F0}"/>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286D2FA3-C121-4BBB-98D0-45A7FDA1C4EF}" type="slidenum">
              <a:rPr lang="en-US" altLang="en-US" sz="1000"/>
              <a:pPr>
                <a:spcBef>
                  <a:spcPct val="0"/>
                </a:spcBef>
                <a:buClrTx/>
                <a:buSzTx/>
                <a:buFontTx/>
                <a:buNone/>
              </a:pPr>
              <a:t>226</a:t>
            </a:fld>
            <a:endParaRPr lang="en-US" altLang="en-US" sz="1000"/>
          </a:p>
        </p:txBody>
      </p:sp>
      <p:sp>
        <p:nvSpPr>
          <p:cNvPr id="66575" name="Line 12">
            <a:extLst>
              <a:ext uri="{FF2B5EF4-FFF2-40B4-BE49-F238E27FC236}">
                <a16:creationId xmlns:a16="http://schemas.microsoft.com/office/drawing/2014/main" id="{80B50ABA-1EEE-43E4-8CAC-FE3345262FA7}"/>
              </a:ext>
            </a:extLst>
          </p:cNvPr>
          <p:cNvSpPr>
            <a:spLocks noChangeShapeType="1"/>
          </p:cNvSpPr>
          <p:nvPr/>
        </p:nvSpPr>
        <p:spPr bwMode="auto">
          <a:xfrm>
            <a:off x="3124200" y="2057400"/>
            <a:ext cx="381000" cy="22098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 name="Text Box 15">
            <a:extLst>
              <a:ext uri="{FF2B5EF4-FFF2-40B4-BE49-F238E27FC236}">
                <a16:creationId xmlns:a16="http://schemas.microsoft.com/office/drawing/2014/main" id="{229C639C-6FEB-4DCF-B333-426C11A1B7EE}"/>
              </a:ext>
            </a:extLst>
          </p:cNvPr>
          <p:cNvSpPr txBox="1">
            <a:spLocks noChangeArrowheads="1"/>
          </p:cNvSpPr>
          <p:nvPr/>
        </p:nvSpPr>
        <p:spPr bwMode="auto">
          <a:xfrm>
            <a:off x="793750" y="3886200"/>
            <a:ext cx="8085207" cy="2031325"/>
          </a:xfrm>
          <a:prstGeom prst="rect">
            <a:avLst/>
          </a:prstGeom>
          <a:solidFill>
            <a:srgbClr val="0070C0"/>
          </a:solidFill>
          <a:ln w="9525">
            <a:noFill/>
            <a:miter lim="800000"/>
            <a:headEnd/>
            <a:tailEnd/>
          </a:ln>
          <a:effec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i="1" dirty="0">
                <a:solidFill>
                  <a:schemeClr val="tx1">
                    <a:lumMod val="65000"/>
                    <a:lumOff val="35000"/>
                  </a:schemeClr>
                </a:solidFill>
              </a:rPr>
              <a:t>How on earth does tilting of the discs lead to a superior bitemporal VF defect?</a:t>
            </a:r>
          </a:p>
          <a:p>
            <a:pPr eaLnBrk="1" hangingPunct="1">
              <a:spcBef>
                <a:spcPct val="0"/>
              </a:spcBef>
              <a:buClrTx/>
              <a:buSzTx/>
              <a:buFontTx/>
              <a:buNone/>
            </a:pPr>
            <a:r>
              <a:rPr lang="en-US" altLang="en-US" sz="1400" dirty="0">
                <a:solidFill>
                  <a:schemeClr val="tx1">
                    <a:lumMod val="65000"/>
                    <a:lumOff val="35000"/>
                  </a:schemeClr>
                </a:solidFill>
              </a:rPr>
              <a:t>It’s actually pretty simple. </a:t>
            </a:r>
          </a:p>
          <a:p>
            <a:pPr eaLnBrk="1" hangingPunct="1">
              <a:spcBef>
                <a:spcPct val="0"/>
              </a:spcBef>
              <a:buClrTx/>
              <a:buSzTx/>
              <a:buFontTx/>
              <a:buNone/>
            </a:pPr>
            <a:r>
              <a:rPr lang="en-US" altLang="en-US" sz="1400" dirty="0">
                <a:solidFill>
                  <a:schemeClr val="tx1">
                    <a:lumMod val="65000"/>
                    <a:lumOff val="35000"/>
                  </a:schemeClr>
                </a:solidFill>
              </a:rPr>
              <a:t>The recession of the inferonasal ONH is quite dramatic—almost staphyloma-</a:t>
            </a:r>
            <a:r>
              <a:rPr lang="en-US" altLang="en-US" sz="1400" dirty="0" err="1">
                <a:solidFill>
                  <a:schemeClr val="tx1">
                    <a:lumMod val="65000"/>
                    <a:lumOff val="35000"/>
                  </a:schemeClr>
                </a:solidFill>
              </a:rPr>
              <a:t>ish</a:t>
            </a:r>
            <a:r>
              <a:rPr lang="en-US" altLang="en-US" sz="1400" dirty="0">
                <a:solidFill>
                  <a:schemeClr val="tx1">
                    <a:lumMod val="65000"/>
                    <a:lumOff val="35000"/>
                  </a:schemeClr>
                </a:solidFill>
              </a:rPr>
              <a:t>. Because of this,  the ‘axial length’ (AL) of the inferonasal peripapillary retina is longer than that of other retinal regions.  The excess AL of this portion of the retina renders it more myopic than the rest, and thus the refractive correction used during the performance of the VF test—derived from the foveal refraction, with its unaffected AL—is not myopic enough for the inferonasal retina. The subsequent uncorrected myopia of the inferonasal retina produces a refractive scotoma which localizes in the </a:t>
            </a:r>
            <a:r>
              <a:rPr lang="en-US" altLang="en-US" sz="1400" i="1" dirty="0">
                <a:solidFill>
                  <a:schemeClr val="tx1">
                    <a:lumMod val="65000"/>
                    <a:lumOff val="35000"/>
                  </a:schemeClr>
                </a:solidFill>
              </a:rPr>
              <a:t>superotemporal</a:t>
            </a:r>
            <a:r>
              <a:rPr lang="en-US" altLang="en-US" sz="1400" dirty="0">
                <a:solidFill>
                  <a:schemeClr val="tx1">
                    <a:lumMod val="65000"/>
                    <a:lumOff val="35000"/>
                  </a:schemeClr>
                </a:solidFill>
              </a:rPr>
              <a:t> VF. And because Fuchs coloboma is almost always a bilateral condition, the VF loss is too. </a:t>
            </a:r>
          </a:p>
        </p:txBody>
      </p:sp>
      <p:sp>
        <p:nvSpPr>
          <p:cNvPr id="2" name="Frame 1">
            <a:extLst>
              <a:ext uri="{FF2B5EF4-FFF2-40B4-BE49-F238E27FC236}">
                <a16:creationId xmlns:a16="http://schemas.microsoft.com/office/drawing/2014/main" id="{67393181-30EE-30D1-F6F1-44E1DE0E7D43}"/>
              </a:ext>
            </a:extLst>
          </p:cNvPr>
          <p:cNvSpPr/>
          <p:nvPr/>
        </p:nvSpPr>
        <p:spPr>
          <a:xfrm>
            <a:off x="6241775" y="5923723"/>
            <a:ext cx="1530625" cy="497716"/>
          </a:xfrm>
          <a:prstGeom prst="frame">
            <a:avLst>
              <a:gd name="adj1" fmla="val 17198"/>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3" name="TextBox 2">
            <a:extLst>
              <a:ext uri="{FF2B5EF4-FFF2-40B4-BE49-F238E27FC236}">
                <a16:creationId xmlns:a16="http://schemas.microsoft.com/office/drawing/2014/main" id="{08E0ED14-FE8D-D46C-3D4E-6DC82AA6A74E}"/>
              </a:ext>
            </a:extLst>
          </p:cNvPr>
          <p:cNvSpPr txBox="1"/>
          <p:nvPr/>
        </p:nvSpPr>
        <p:spPr>
          <a:xfrm>
            <a:off x="1186967" y="2740752"/>
            <a:ext cx="6983896" cy="2677656"/>
          </a:xfrm>
          <a:prstGeom prst="rect">
            <a:avLst/>
          </a:prstGeom>
          <a:solidFill>
            <a:schemeClr val="accent5">
              <a:lumMod val="75000"/>
            </a:schemeClr>
          </a:solidFill>
        </p:spPr>
        <p:txBody>
          <a:bodyPr wrap="square" rtlCol="0">
            <a:spAutoFit/>
          </a:bodyPr>
          <a:lstStyle/>
          <a:p>
            <a:r>
              <a:rPr lang="en-US" sz="1400" i="1" dirty="0"/>
              <a:t>When you hear ‘superior bitemporal VF defect’ two words come to mind, and they </a:t>
            </a:r>
            <a:r>
              <a:rPr lang="en-US" sz="1400" b="1" i="1" dirty="0" err="1"/>
              <a:t>ain’t</a:t>
            </a:r>
            <a:r>
              <a:rPr lang="en-US" sz="1400" i="1" dirty="0"/>
              <a:t> Fuchs coloboma—they are  </a:t>
            </a:r>
            <a:r>
              <a:rPr lang="en-US" sz="1400" b="1" i="1" dirty="0"/>
              <a:t>pituitary tumor </a:t>
            </a:r>
            <a:r>
              <a:rPr lang="en-US" sz="1400" i="1" dirty="0"/>
              <a:t>.  </a:t>
            </a:r>
            <a:r>
              <a:rPr lang="en-US" sz="1400" i="1" dirty="0">
                <a:solidFill>
                  <a:srgbClr val="0000FF"/>
                </a:solidFill>
              </a:rPr>
              <a:t>How can you tell whether a bitemporal VF cut results from a pituitary tumor as opposed to Fuchs coloboma?</a:t>
            </a:r>
          </a:p>
          <a:p>
            <a:r>
              <a:rPr lang="en-US" sz="1400" dirty="0"/>
              <a:t>For starters, by examining the pt. The ONHs in a Fuchs coloboma </a:t>
            </a:r>
            <a:r>
              <a:rPr lang="en-US" sz="1400" dirty="0" err="1"/>
              <a:t>pt</a:t>
            </a:r>
            <a:r>
              <a:rPr lang="en-US" sz="1400" dirty="0"/>
              <a:t> will be highly tilted and manifest situs inversus, whereas the ONHs of a pituitary-tumor </a:t>
            </a:r>
            <a:r>
              <a:rPr lang="en-US" sz="1400" dirty="0" err="1"/>
              <a:t>pt</a:t>
            </a:r>
            <a:r>
              <a:rPr lang="en-US" sz="1400" dirty="0"/>
              <a:t> will be unremarkable or edematous.</a:t>
            </a:r>
          </a:p>
          <a:p>
            <a:endParaRPr lang="en-US" sz="1400" dirty="0"/>
          </a:p>
          <a:p>
            <a:r>
              <a:rPr lang="en-US" sz="1400" i="1" dirty="0"/>
              <a:t>OK, fair. But is there a way to tell from the VF itself?</a:t>
            </a:r>
          </a:p>
          <a:p>
            <a:r>
              <a:rPr lang="en-US" sz="1400" dirty="0"/>
              <a:t>Indeed there is—a bitemporal VF defect 2ndry to a pituitary tumor will always respect the   vertical  midline, whereas one 2ndry to Fuchs coloboma will not. </a:t>
            </a:r>
            <a:r>
              <a:rPr lang="en-US" sz="1400" dirty="0">
                <a:solidFill>
                  <a:schemeClr val="accent5">
                    <a:lumMod val="75000"/>
                  </a:schemeClr>
                </a:solidFill>
              </a:rPr>
              <a:t>Put another way: A pituitary tumor, but not a Fuchs coloboma, is expected to produce bitemporal </a:t>
            </a:r>
            <a:r>
              <a:rPr lang="en-US" sz="1400" b="1" dirty="0" err="1">
                <a:solidFill>
                  <a:schemeClr val="accent5">
                    <a:lumMod val="75000"/>
                  </a:schemeClr>
                </a:solidFill>
              </a:rPr>
              <a:t>hemianopic</a:t>
            </a:r>
            <a:r>
              <a:rPr lang="en-US" sz="1400" dirty="0">
                <a:solidFill>
                  <a:schemeClr val="accent5">
                    <a:lumMod val="75000"/>
                  </a:schemeClr>
                </a:solidFill>
              </a:rPr>
              <a:t> VF loss. </a:t>
            </a:r>
          </a:p>
        </p:txBody>
      </p:sp>
      <p:sp>
        <p:nvSpPr>
          <p:cNvPr id="5" name="Rectangle 4">
            <a:extLst>
              <a:ext uri="{FF2B5EF4-FFF2-40B4-BE49-F238E27FC236}">
                <a16:creationId xmlns:a16="http://schemas.microsoft.com/office/drawing/2014/main" id="{26DA8273-8C1F-43D9-359B-7E3F9321E3BC}"/>
              </a:ext>
            </a:extLst>
          </p:cNvPr>
          <p:cNvSpPr/>
          <p:nvPr/>
        </p:nvSpPr>
        <p:spPr>
          <a:xfrm>
            <a:off x="1605894" y="4716245"/>
            <a:ext cx="663402" cy="245165"/>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ts val="700"/>
              </a:lnSpc>
            </a:pPr>
            <a:r>
              <a:rPr lang="en-US" sz="800" dirty="0">
                <a:solidFill>
                  <a:schemeClr val="tx1"/>
                </a:solidFill>
              </a:rPr>
              <a:t>vertical vs horizontal</a:t>
            </a:r>
          </a:p>
        </p:txBody>
      </p:sp>
    </p:spTree>
    <p:extLst>
      <p:ext uri="{BB962C8B-B14F-4D97-AF65-F5344CB8AC3E}">
        <p14:creationId xmlns:p14="http://schemas.microsoft.com/office/powerpoint/2010/main" val="3365790134"/>
      </p:ext>
    </p:extLst>
  </p:cSld>
  <p:clrMapOvr>
    <a:masterClrMapping/>
  </p:clrMapOvr>
</p:sld>
</file>

<file path=ppt/slides/slide2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562" name="Text Box 10">
            <a:extLst>
              <a:ext uri="{FF2B5EF4-FFF2-40B4-BE49-F238E27FC236}">
                <a16:creationId xmlns:a16="http://schemas.microsoft.com/office/drawing/2014/main" id="{E9896276-04B5-49A0-96C5-5033D1D64400}"/>
              </a:ext>
            </a:extLst>
          </p:cNvPr>
          <p:cNvSpPr txBox="1">
            <a:spLocks noChangeArrowheads="1"/>
          </p:cNvSpPr>
          <p:nvPr/>
        </p:nvSpPr>
        <p:spPr bwMode="auto">
          <a:xfrm>
            <a:off x="1371600" y="4267200"/>
            <a:ext cx="3057525" cy="2154238"/>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Morning-Glory Disc</a:t>
            </a:r>
          </a:p>
          <a:p>
            <a:pPr eaLnBrk="1" hangingPunct="1">
              <a:spcBef>
                <a:spcPct val="0"/>
              </a:spcBef>
              <a:buClrTx/>
              <a:buSzTx/>
              <a:buFontTx/>
              <a:buNone/>
            </a:pPr>
            <a:r>
              <a:rPr lang="en-US" altLang="en-US" sz="1200"/>
              <a:t>--DFE reveals:</a:t>
            </a:r>
          </a:p>
          <a:p>
            <a:pPr eaLnBrk="1" hangingPunct="1">
              <a:spcBef>
                <a:spcPct val="0"/>
              </a:spcBef>
              <a:buClrTx/>
              <a:buSzTx/>
              <a:buFontTx/>
              <a:buNone/>
            </a:pPr>
            <a:r>
              <a:rPr lang="en-US" altLang="en-US" sz="1200"/>
              <a:t>  1) A funnel-shaped…</a:t>
            </a:r>
            <a:r>
              <a:rPr lang="en-US" altLang="en-US" sz="1200" b="1">
                <a:solidFill>
                  <a:srgbClr val="0000FF"/>
                </a:solidFill>
              </a:rPr>
              <a:t>excavation</a:t>
            </a:r>
            <a:endParaRPr lang="en-US" altLang="en-US" sz="1200"/>
          </a:p>
          <a:p>
            <a:pPr eaLnBrk="1" hangingPunct="1">
              <a:spcBef>
                <a:spcPct val="0"/>
              </a:spcBef>
              <a:buClrTx/>
              <a:buSzTx/>
              <a:buFontTx/>
              <a:buNone/>
            </a:pPr>
            <a:r>
              <a:rPr lang="en-US" altLang="en-US" sz="1200"/>
              <a:t>  2) Number of vessels crossing the rim</a:t>
            </a:r>
          </a:p>
          <a:p>
            <a:pPr eaLnBrk="1" hangingPunct="1">
              <a:spcBef>
                <a:spcPct val="0"/>
              </a:spcBef>
              <a:buClrTx/>
              <a:buSzTx/>
              <a:buFontTx/>
              <a:buNone/>
            </a:pPr>
            <a:r>
              <a:rPr lang="en-US" altLang="en-US" sz="1200"/>
              <a:t>    seems abnormally…</a:t>
            </a:r>
            <a:r>
              <a:rPr lang="en-US" altLang="en-US" sz="1200" b="1">
                <a:solidFill>
                  <a:srgbClr val="0000FF"/>
                </a:solidFill>
              </a:rPr>
              <a:t>high</a:t>
            </a:r>
            <a:r>
              <a:rPr lang="en-US" altLang="en-US" sz="1200"/>
              <a:t> </a:t>
            </a:r>
            <a:endParaRPr lang="en-US" altLang="en-US" sz="1200" b="1">
              <a:solidFill>
                <a:srgbClr val="0000FF"/>
              </a:solidFill>
            </a:endParaRPr>
          </a:p>
          <a:p>
            <a:pPr eaLnBrk="1" hangingPunct="1">
              <a:spcBef>
                <a:spcPct val="0"/>
              </a:spcBef>
              <a:buClrTx/>
              <a:buSzTx/>
              <a:buFontTx/>
              <a:buNone/>
            </a:pPr>
            <a:r>
              <a:rPr lang="en-US" altLang="en-US" sz="1200"/>
              <a:t>--Tissue is…</a:t>
            </a:r>
            <a:r>
              <a:rPr lang="en-US" altLang="en-US" sz="1200" b="1">
                <a:solidFill>
                  <a:srgbClr val="0000FF"/>
                </a:solidFill>
              </a:rPr>
              <a:t>contractile</a:t>
            </a:r>
            <a:r>
              <a:rPr lang="en-US" altLang="en-US" sz="1200"/>
              <a:t>, so cup seems</a:t>
            </a:r>
          </a:p>
          <a:p>
            <a:pPr eaLnBrk="1" hangingPunct="1">
              <a:spcBef>
                <a:spcPct val="0"/>
              </a:spcBef>
              <a:buClrTx/>
              <a:buSzTx/>
              <a:buFontTx/>
              <a:buNone/>
            </a:pPr>
            <a:r>
              <a:rPr lang="en-US" altLang="en-US" sz="1200"/>
              <a:t>  to…</a:t>
            </a:r>
            <a:r>
              <a:rPr lang="en-US" altLang="en-US" sz="1200" b="1">
                <a:solidFill>
                  <a:srgbClr val="0000FF"/>
                </a:solidFill>
              </a:rPr>
              <a:t>open </a:t>
            </a:r>
            <a:r>
              <a:rPr lang="en-US" altLang="en-US" sz="1200">
                <a:solidFill>
                  <a:srgbClr val="0000FF"/>
                </a:solidFill>
              </a:rPr>
              <a:t>and</a:t>
            </a:r>
            <a:r>
              <a:rPr lang="en-US" altLang="en-US" sz="1200" b="1">
                <a:solidFill>
                  <a:srgbClr val="0000FF"/>
                </a:solidFill>
              </a:rPr>
              <a:t> close</a:t>
            </a:r>
            <a:r>
              <a:rPr lang="en-US" altLang="en-US" sz="1200"/>
              <a:t> (like its namesake,  </a:t>
            </a:r>
          </a:p>
          <a:p>
            <a:pPr eaLnBrk="1" hangingPunct="1">
              <a:spcBef>
                <a:spcPct val="0"/>
              </a:spcBef>
              <a:buClrTx/>
              <a:buSzTx/>
              <a:buFontTx/>
              <a:buNone/>
            </a:pPr>
            <a:r>
              <a:rPr lang="en-US" altLang="en-US" sz="1200"/>
              <a:t>  the morning-glory flower)</a:t>
            </a:r>
          </a:p>
          <a:p>
            <a:pPr eaLnBrk="1" hangingPunct="1">
              <a:spcBef>
                <a:spcPct val="0"/>
              </a:spcBef>
              <a:buClrTx/>
              <a:buSzTx/>
              <a:buFontTx/>
              <a:buNone/>
            </a:pPr>
            <a:r>
              <a:rPr lang="en-US" altLang="en-US" sz="1200"/>
              <a:t>--VA usually…</a:t>
            </a:r>
            <a:r>
              <a:rPr lang="en-US" altLang="en-US" sz="1200" b="1">
                <a:solidFill>
                  <a:srgbClr val="0000FF"/>
                </a:solidFill>
              </a:rPr>
              <a:t>20/200</a:t>
            </a:r>
            <a:r>
              <a:rPr lang="en-US" altLang="en-US" sz="1200"/>
              <a:t>, but can be…</a:t>
            </a:r>
          </a:p>
          <a:p>
            <a:pPr eaLnBrk="1" hangingPunct="1">
              <a:spcBef>
                <a:spcPct val="0"/>
              </a:spcBef>
              <a:buClrTx/>
              <a:buSzTx/>
              <a:buFontTx/>
              <a:buNone/>
            </a:pPr>
            <a:r>
              <a:rPr lang="en-US" altLang="en-US" sz="1200"/>
              <a:t>   </a:t>
            </a:r>
            <a:r>
              <a:rPr lang="en-US" altLang="en-US" sz="1200" b="1">
                <a:solidFill>
                  <a:srgbClr val="0000FF"/>
                </a:solidFill>
              </a:rPr>
              <a:t>20/20&lt;-&gt;NLP</a:t>
            </a:r>
          </a:p>
          <a:p>
            <a:pPr eaLnBrk="1" hangingPunct="1">
              <a:spcBef>
                <a:spcPct val="0"/>
              </a:spcBef>
              <a:buClrTx/>
              <a:buSzTx/>
              <a:buFontTx/>
              <a:buNone/>
            </a:pPr>
            <a:r>
              <a:rPr lang="en-US" altLang="en-US" sz="1200"/>
              <a:t>--1/3 develop…</a:t>
            </a:r>
            <a:r>
              <a:rPr lang="en-US" altLang="en-US" sz="1200" b="1">
                <a:solidFill>
                  <a:srgbClr val="CCECFF"/>
                </a:solidFill>
              </a:rPr>
              <a:t>serous</a:t>
            </a:r>
            <a:r>
              <a:rPr lang="en-US" altLang="en-US" sz="1200" b="1">
                <a:solidFill>
                  <a:srgbClr val="0000FF"/>
                </a:solidFill>
              </a:rPr>
              <a:t> </a:t>
            </a:r>
            <a:r>
              <a:rPr lang="en-US" altLang="en-US" sz="1200" b="1">
                <a:solidFill>
                  <a:srgbClr val="CCECFF"/>
                </a:solidFill>
              </a:rPr>
              <a:t>RD</a:t>
            </a:r>
          </a:p>
        </p:txBody>
      </p:sp>
      <p:sp>
        <p:nvSpPr>
          <p:cNvPr id="66563" name="Text Box 3">
            <a:extLst>
              <a:ext uri="{FF2B5EF4-FFF2-40B4-BE49-F238E27FC236}">
                <a16:creationId xmlns:a16="http://schemas.microsoft.com/office/drawing/2014/main" id="{E46B3D38-CB0F-4BFC-AE9E-17B8EAC7193B}"/>
              </a:ext>
            </a:extLst>
          </p:cNvPr>
          <p:cNvSpPr txBox="1">
            <a:spLocks noChangeArrowheads="1"/>
          </p:cNvSpPr>
          <p:nvPr/>
        </p:nvSpPr>
        <p:spPr bwMode="auto">
          <a:xfrm>
            <a:off x="793750" y="3505200"/>
            <a:ext cx="2274982" cy="677108"/>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solidFill>
                  <a:schemeClr val="bg1">
                    <a:lumMod val="65000"/>
                  </a:schemeClr>
                </a:solidFill>
              </a:rPr>
              <a:t>Optic Pit/Hole</a:t>
            </a:r>
          </a:p>
          <a:p>
            <a:pPr eaLnBrk="1" hangingPunct="1">
              <a:spcBef>
                <a:spcPct val="0"/>
              </a:spcBef>
              <a:buClrTx/>
              <a:buSzTx/>
              <a:buFontTx/>
              <a:buNone/>
            </a:pPr>
            <a:r>
              <a:rPr lang="en-US" altLang="en-US" sz="1200">
                <a:solidFill>
                  <a:schemeClr val="bg1">
                    <a:lumMod val="65000"/>
                  </a:schemeClr>
                </a:solidFill>
              </a:rPr>
              <a:t>--Associated with…</a:t>
            </a:r>
            <a:r>
              <a:rPr lang="en-US" altLang="en-US" sz="1200" b="1">
                <a:solidFill>
                  <a:schemeClr val="bg1">
                    <a:lumMod val="65000"/>
                  </a:schemeClr>
                </a:solidFill>
              </a:rPr>
              <a:t>serous RD</a:t>
            </a:r>
          </a:p>
          <a:p>
            <a:pPr eaLnBrk="1" hangingPunct="1">
              <a:spcBef>
                <a:spcPct val="0"/>
              </a:spcBef>
              <a:buClrTx/>
              <a:buSzTx/>
              <a:buFontTx/>
              <a:buNone/>
            </a:pPr>
            <a:r>
              <a:rPr lang="en-US" altLang="en-US" sz="1200" b="1">
                <a:solidFill>
                  <a:schemeClr val="bg1">
                    <a:lumMod val="65000"/>
                  </a:schemeClr>
                </a:solidFill>
              </a:rPr>
              <a:t>  in adulthood</a:t>
            </a:r>
          </a:p>
        </p:txBody>
      </p:sp>
      <p:sp>
        <p:nvSpPr>
          <p:cNvPr id="66564" name="Line 4">
            <a:extLst>
              <a:ext uri="{FF2B5EF4-FFF2-40B4-BE49-F238E27FC236}">
                <a16:creationId xmlns:a16="http://schemas.microsoft.com/office/drawing/2014/main" id="{C3019ED5-AD6C-4034-939E-D3CAC8A88421}"/>
              </a:ext>
            </a:extLst>
          </p:cNvPr>
          <p:cNvSpPr>
            <a:spLocks noChangeShapeType="1"/>
          </p:cNvSpPr>
          <p:nvPr/>
        </p:nvSpPr>
        <p:spPr bwMode="auto">
          <a:xfrm flipH="1">
            <a:off x="1600200" y="2057400"/>
            <a:ext cx="1524000" cy="3810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6565" name="Text Box 6">
            <a:extLst>
              <a:ext uri="{FF2B5EF4-FFF2-40B4-BE49-F238E27FC236}">
                <a16:creationId xmlns:a16="http://schemas.microsoft.com/office/drawing/2014/main" id="{00DCDEE2-B453-494E-8E99-8502D9045C22}"/>
              </a:ext>
            </a:extLst>
          </p:cNvPr>
          <p:cNvSpPr txBox="1">
            <a:spLocks noChangeArrowheads="1"/>
          </p:cNvSpPr>
          <p:nvPr/>
        </p:nvSpPr>
        <p:spPr bwMode="auto">
          <a:xfrm>
            <a:off x="1340808" y="1524000"/>
            <a:ext cx="3544560" cy="4585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1400" i="1">
                <a:solidFill>
                  <a:schemeClr val="bg1">
                    <a:lumMod val="75000"/>
                  </a:schemeClr>
                </a:solidFill>
              </a:rPr>
              <a:t>These three are all secondary to abnormal</a:t>
            </a:r>
          </a:p>
          <a:p>
            <a:pPr algn="ctr" eaLnBrk="1" hangingPunct="1">
              <a:lnSpc>
                <a:spcPct val="85000"/>
              </a:lnSpc>
              <a:spcBef>
                <a:spcPct val="0"/>
              </a:spcBef>
              <a:buClrTx/>
              <a:buSzTx/>
              <a:buFontTx/>
              <a:buNone/>
            </a:pPr>
            <a:r>
              <a:rPr lang="en-US" altLang="en-US" sz="1400" i="1">
                <a:solidFill>
                  <a:schemeClr val="bg1">
                    <a:lumMod val="75000"/>
                  </a:schemeClr>
                </a:solidFill>
              </a:rPr>
              <a:t>closure of the embryonic optic fissure</a:t>
            </a:r>
          </a:p>
        </p:txBody>
      </p:sp>
      <p:sp>
        <p:nvSpPr>
          <p:cNvPr id="66566" name="Text Box 7">
            <a:extLst>
              <a:ext uri="{FF2B5EF4-FFF2-40B4-BE49-F238E27FC236}">
                <a16:creationId xmlns:a16="http://schemas.microsoft.com/office/drawing/2014/main" id="{2315D049-330D-491D-A8EC-75E74E56EFDB}"/>
              </a:ext>
            </a:extLst>
          </p:cNvPr>
          <p:cNvSpPr txBox="1">
            <a:spLocks noChangeArrowheads="1"/>
          </p:cNvSpPr>
          <p:nvPr/>
        </p:nvSpPr>
        <p:spPr bwMode="auto">
          <a:xfrm>
            <a:off x="76200" y="2514600"/>
            <a:ext cx="2783134" cy="861774"/>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solidFill>
                  <a:schemeClr val="bg1">
                    <a:lumMod val="65000"/>
                  </a:schemeClr>
                </a:solidFill>
              </a:rPr>
              <a:t>Optic Nerve Coloboma</a:t>
            </a:r>
          </a:p>
          <a:p>
            <a:pPr eaLnBrk="1" hangingPunct="1">
              <a:spcBef>
                <a:spcPct val="0"/>
              </a:spcBef>
              <a:buClrTx/>
              <a:buSzTx/>
              <a:buFontTx/>
              <a:buNone/>
            </a:pPr>
            <a:r>
              <a:rPr lang="en-US" altLang="en-US" sz="1200">
                <a:solidFill>
                  <a:schemeClr val="bg1">
                    <a:lumMod val="65000"/>
                  </a:schemeClr>
                </a:solidFill>
              </a:rPr>
              <a:t>1) May resemble…</a:t>
            </a:r>
            <a:r>
              <a:rPr lang="en-US" altLang="en-US" sz="1200" b="1">
                <a:solidFill>
                  <a:schemeClr val="bg1">
                    <a:lumMod val="65000"/>
                  </a:schemeClr>
                </a:solidFill>
              </a:rPr>
              <a:t>deep cupping</a:t>
            </a:r>
          </a:p>
          <a:p>
            <a:pPr eaLnBrk="1" hangingPunct="1">
              <a:spcBef>
                <a:spcPct val="0"/>
              </a:spcBef>
              <a:buClrTx/>
              <a:buSzTx/>
              <a:buFontTx/>
              <a:buNone/>
            </a:pPr>
            <a:r>
              <a:rPr lang="en-US" altLang="en-US" sz="1200">
                <a:solidFill>
                  <a:schemeClr val="bg1">
                    <a:lumMod val="65000"/>
                  </a:schemeClr>
                </a:solidFill>
              </a:rPr>
              <a:t>2) Can be…</a:t>
            </a:r>
            <a:r>
              <a:rPr lang="en-US" altLang="en-US" sz="1200" b="1">
                <a:solidFill>
                  <a:schemeClr val="bg1">
                    <a:lumMod val="65000"/>
                  </a:schemeClr>
                </a:solidFill>
              </a:rPr>
              <a:t>bilateral, asymmetric</a:t>
            </a:r>
          </a:p>
          <a:p>
            <a:pPr eaLnBrk="1" hangingPunct="1">
              <a:spcBef>
                <a:spcPct val="0"/>
              </a:spcBef>
              <a:buClrTx/>
              <a:buSzTx/>
              <a:buFontTx/>
              <a:buNone/>
            </a:pPr>
            <a:r>
              <a:rPr lang="en-US" altLang="en-US" sz="1200">
                <a:solidFill>
                  <a:schemeClr val="bg1">
                    <a:lumMod val="65000"/>
                  </a:schemeClr>
                </a:solidFill>
              </a:rPr>
              <a:t>3) Part of the…</a:t>
            </a:r>
            <a:r>
              <a:rPr lang="en-US" altLang="en-US" sz="1200" b="1">
                <a:solidFill>
                  <a:schemeClr val="bg1">
                    <a:lumMod val="65000"/>
                  </a:schemeClr>
                </a:solidFill>
              </a:rPr>
              <a:t>CHARGE association</a:t>
            </a:r>
          </a:p>
        </p:txBody>
      </p:sp>
      <p:sp>
        <p:nvSpPr>
          <p:cNvPr id="66567" name="Line 8">
            <a:extLst>
              <a:ext uri="{FF2B5EF4-FFF2-40B4-BE49-F238E27FC236}">
                <a16:creationId xmlns:a16="http://schemas.microsoft.com/office/drawing/2014/main" id="{20DA8BAB-64A5-4B11-B843-0E2317D60AF9}"/>
              </a:ext>
            </a:extLst>
          </p:cNvPr>
          <p:cNvSpPr>
            <a:spLocks noChangeShapeType="1"/>
          </p:cNvSpPr>
          <p:nvPr/>
        </p:nvSpPr>
        <p:spPr bwMode="auto">
          <a:xfrm flipH="1">
            <a:off x="2971800" y="2057400"/>
            <a:ext cx="152400" cy="14478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6568" name="Text Box 9">
            <a:extLst>
              <a:ext uri="{FF2B5EF4-FFF2-40B4-BE49-F238E27FC236}">
                <a16:creationId xmlns:a16="http://schemas.microsoft.com/office/drawing/2014/main" id="{5A0748CE-6FDB-4EBF-A70C-FDA7B10AB819}"/>
              </a:ext>
            </a:extLst>
          </p:cNvPr>
          <p:cNvSpPr txBox="1">
            <a:spLocks noChangeArrowheads="1"/>
          </p:cNvSpPr>
          <p:nvPr/>
        </p:nvSpPr>
        <p:spPr bwMode="auto">
          <a:xfrm>
            <a:off x="1371600" y="4267200"/>
            <a:ext cx="3057247" cy="2154436"/>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dirty="0">
                <a:solidFill>
                  <a:schemeClr val="bg1">
                    <a:lumMod val="65000"/>
                  </a:schemeClr>
                </a:solidFill>
              </a:rPr>
              <a:t>Morning-Glory Disc</a:t>
            </a:r>
          </a:p>
          <a:p>
            <a:pPr eaLnBrk="1" hangingPunct="1">
              <a:spcBef>
                <a:spcPct val="0"/>
              </a:spcBef>
              <a:buClrTx/>
              <a:buSzTx/>
              <a:buFontTx/>
              <a:buNone/>
            </a:pPr>
            <a:r>
              <a:rPr lang="en-US" altLang="en-US" sz="1200" dirty="0">
                <a:solidFill>
                  <a:schemeClr val="bg1">
                    <a:lumMod val="65000"/>
                  </a:schemeClr>
                </a:solidFill>
              </a:rPr>
              <a:t>--DFE reveals:</a:t>
            </a:r>
          </a:p>
          <a:p>
            <a:pPr eaLnBrk="1" hangingPunct="1">
              <a:spcBef>
                <a:spcPct val="0"/>
              </a:spcBef>
              <a:buClrTx/>
              <a:buSzTx/>
              <a:buFontTx/>
              <a:buNone/>
            </a:pPr>
            <a:r>
              <a:rPr lang="en-US" altLang="en-US" sz="1200" dirty="0">
                <a:solidFill>
                  <a:schemeClr val="bg1">
                    <a:lumMod val="65000"/>
                  </a:schemeClr>
                </a:solidFill>
              </a:rPr>
              <a:t>  1) A funnel-shaped…</a:t>
            </a:r>
            <a:r>
              <a:rPr lang="en-US" altLang="en-US" sz="1200" b="1" dirty="0">
                <a:solidFill>
                  <a:schemeClr val="bg1">
                    <a:lumMod val="65000"/>
                  </a:schemeClr>
                </a:solidFill>
              </a:rPr>
              <a:t>excavation</a:t>
            </a:r>
            <a:endParaRPr lang="en-US" altLang="en-US" sz="1200" dirty="0">
              <a:solidFill>
                <a:schemeClr val="bg1">
                  <a:lumMod val="65000"/>
                </a:schemeClr>
              </a:solidFill>
            </a:endParaRPr>
          </a:p>
          <a:p>
            <a:pPr eaLnBrk="1" hangingPunct="1">
              <a:spcBef>
                <a:spcPct val="0"/>
              </a:spcBef>
              <a:buClrTx/>
              <a:buSzTx/>
              <a:buFontTx/>
              <a:buNone/>
            </a:pPr>
            <a:r>
              <a:rPr lang="en-US" altLang="en-US" sz="1200" dirty="0">
                <a:solidFill>
                  <a:schemeClr val="bg1">
                    <a:lumMod val="65000"/>
                  </a:schemeClr>
                </a:solidFill>
              </a:rPr>
              <a:t>  2) Number of vessels crossing the rim</a:t>
            </a:r>
          </a:p>
          <a:p>
            <a:pPr eaLnBrk="1" hangingPunct="1">
              <a:spcBef>
                <a:spcPct val="0"/>
              </a:spcBef>
              <a:buClrTx/>
              <a:buSzTx/>
              <a:buFontTx/>
              <a:buNone/>
            </a:pPr>
            <a:r>
              <a:rPr lang="en-US" altLang="en-US" sz="1200" dirty="0">
                <a:solidFill>
                  <a:schemeClr val="bg1">
                    <a:lumMod val="65000"/>
                  </a:schemeClr>
                </a:solidFill>
              </a:rPr>
              <a:t>    seems abnormally…</a:t>
            </a:r>
            <a:r>
              <a:rPr lang="en-US" altLang="en-US" sz="1200" b="1" dirty="0">
                <a:solidFill>
                  <a:schemeClr val="bg1">
                    <a:lumMod val="65000"/>
                  </a:schemeClr>
                </a:solidFill>
              </a:rPr>
              <a:t>high</a:t>
            </a:r>
            <a:r>
              <a:rPr lang="en-US" altLang="en-US" sz="1200" dirty="0">
                <a:solidFill>
                  <a:schemeClr val="bg1">
                    <a:lumMod val="65000"/>
                  </a:schemeClr>
                </a:solidFill>
              </a:rPr>
              <a:t> </a:t>
            </a:r>
            <a:endParaRPr lang="en-US" altLang="en-US" sz="1200" b="1" dirty="0">
              <a:solidFill>
                <a:schemeClr val="bg1">
                  <a:lumMod val="65000"/>
                </a:schemeClr>
              </a:solidFill>
            </a:endParaRPr>
          </a:p>
          <a:p>
            <a:pPr eaLnBrk="1" hangingPunct="1">
              <a:spcBef>
                <a:spcPct val="0"/>
              </a:spcBef>
              <a:buClrTx/>
              <a:buSzTx/>
              <a:buFontTx/>
              <a:buNone/>
            </a:pPr>
            <a:r>
              <a:rPr lang="en-US" altLang="en-US" sz="1200" dirty="0">
                <a:solidFill>
                  <a:schemeClr val="bg1">
                    <a:lumMod val="65000"/>
                  </a:schemeClr>
                </a:solidFill>
              </a:rPr>
              <a:t>--Tissue is…</a:t>
            </a:r>
            <a:r>
              <a:rPr lang="en-US" altLang="en-US" sz="1200" b="1" dirty="0">
                <a:solidFill>
                  <a:schemeClr val="bg1">
                    <a:lumMod val="65000"/>
                  </a:schemeClr>
                </a:solidFill>
              </a:rPr>
              <a:t>contractile</a:t>
            </a:r>
            <a:r>
              <a:rPr lang="en-US" altLang="en-US" sz="1200" dirty="0">
                <a:solidFill>
                  <a:schemeClr val="bg1">
                    <a:lumMod val="65000"/>
                  </a:schemeClr>
                </a:solidFill>
              </a:rPr>
              <a:t>, so cup seems</a:t>
            </a:r>
          </a:p>
          <a:p>
            <a:pPr eaLnBrk="1" hangingPunct="1">
              <a:spcBef>
                <a:spcPct val="0"/>
              </a:spcBef>
              <a:buClrTx/>
              <a:buSzTx/>
              <a:buFontTx/>
              <a:buNone/>
            </a:pPr>
            <a:r>
              <a:rPr lang="en-US" altLang="en-US" sz="1200" dirty="0">
                <a:solidFill>
                  <a:schemeClr val="bg1">
                    <a:lumMod val="65000"/>
                  </a:schemeClr>
                </a:solidFill>
              </a:rPr>
              <a:t>  to…</a:t>
            </a:r>
            <a:r>
              <a:rPr lang="en-US" altLang="en-US" sz="1200" b="1" dirty="0">
                <a:solidFill>
                  <a:schemeClr val="bg1">
                    <a:lumMod val="65000"/>
                  </a:schemeClr>
                </a:solidFill>
              </a:rPr>
              <a:t>open </a:t>
            </a:r>
            <a:r>
              <a:rPr lang="en-US" altLang="en-US" sz="1200" dirty="0">
                <a:solidFill>
                  <a:schemeClr val="bg1">
                    <a:lumMod val="65000"/>
                  </a:schemeClr>
                </a:solidFill>
              </a:rPr>
              <a:t>and</a:t>
            </a:r>
            <a:r>
              <a:rPr lang="en-US" altLang="en-US" sz="1200" b="1" dirty="0">
                <a:solidFill>
                  <a:schemeClr val="bg1">
                    <a:lumMod val="65000"/>
                  </a:schemeClr>
                </a:solidFill>
              </a:rPr>
              <a:t> close</a:t>
            </a:r>
            <a:r>
              <a:rPr lang="en-US" altLang="en-US" sz="1200" dirty="0">
                <a:solidFill>
                  <a:schemeClr val="bg1">
                    <a:lumMod val="65000"/>
                  </a:schemeClr>
                </a:solidFill>
              </a:rPr>
              <a:t> (like its namesake,  </a:t>
            </a:r>
          </a:p>
          <a:p>
            <a:pPr eaLnBrk="1" hangingPunct="1">
              <a:spcBef>
                <a:spcPct val="0"/>
              </a:spcBef>
              <a:buClrTx/>
              <a:buSzTx/>
              <a:buFontTx/>
              <a:buNone/>
            </a:pPr>
            <a:r>
              <a:rPr lang="en-US" altLang="en-US" sz="1200" dirty="0">
                <a:solidFill>
                  <a:schemeClr val="bg1">
                    <a:lumMod val="65000"/>
                  </a:schemeClr>
                </a:solidFill>
              </a:rPr>
              <a:t>  the morning-glory flower)</a:t>
            </a:r>
          </a:p>
          <a:p>
            <a:pPr eaLnBrk="1" hangingPunct="1">
              <a:spcBef>
                <a:spcPct val="0"/>
              </a:spcBef>
              <a:buClrTx/>
              <a:buSzTx/>
              <a:buFontTx/>
              <a:buNone/>
            </a:pPr>
            <a:r>
              <a:rPr lang="en-US" altLang="en-US" sz="1200" dirty="0">
                <a:solidFill>
                  <a:schemeClr val="bg1">
                    <a:lumMod val="65000"/>
                  </a:schemeClr>
                </a:solidFill>
              </a:rPr>
              <a:t>--VA usually…</a:t>
            </a:r>
            <a:r>
              <a:rPr lang="en-US" altLang="en-US" sz="1200" b="1" dirty="0">
                <a:solidFill>
                  <a:schemeClr val="bg1">
                    <a:lumMod val="65000"/>
                  </a:schemeClr>
                </a:solidFill>
              </a:rPr>
              <a:t>20/200</a:t>
            </a:r>
            <a:r>
              <a:rPr lang="en-US" altLang="en-US" sz="1200" dirty="0">
                <a:solidFill>
                  <a:schemeClr val="bg1">
                    <a:lumMod val="65000"/>
                  </a:schemeClr>
                </a:solidFill>
              </a:rPr>
              <a:t>, but can be…</a:t>
            </a:r>
          </a:p>
          <a:p>
            <a:pPr eaLnBrk="1" hangingPunct="1">
              <a:spcBef>
                <a:spcPct val="0"/>
              </a:spcBef>
              <a:buClrTx/>
              <a:buSzTx/>
              <a:buFontTx/>
              <a:buNone/>
            </a:pPr>
            <a:r>
              <a:rPr lang="en-US" altLang="en-US" sz="1200" dirty="0">
                <a:solidFill>
                  <a:schemeClr val="bg1">
                    <a:lumMod val="65000"/>
                  </a:schemeClr>
                </a:solidFill>
              </a:rPr>
              <a:t>   </a:t>
            </a:r>
            <a:r>
              <a:rPr lang="en-US" altLang="en-US" sz="1200" b="1" dirty="0">
                <a:solidFill>
                  <a:schemeClr val="bg1">
                    <a:lumMod val="65000"/>
                  </a:schemeClr>
                </a:solidFill>
              </a:rPr>
              <a:t>20/20&lt;-&gt;NLP</a:t>
            </a:r>
          </a:p>
          <a:p>
            <a:pPr eaLnBrk="1" hangingPunct="1">
              <a:spcBef>
                <a:spcPct val="0"/>
              </a:spcBef>
              <a:buClrTx/>
              <a:buSzTx/>
              <a:buFontTx/>
              <a:buNone/>
            </a:pPr>
            <a:r>
              <a:rPr lang="en-US" altLang="en-US" sz="1200" dirty="0">
                <a:solidFill>
                  <a:schemeClr val="bg1">
                    <a:lumMod val="65000"/>
                  </a:schemeClr>
                </a:solidFill>
              </a:rPr>
              <a:t>--1/3 develop…</a:t>
            </a:r>
            <a:r>
              <a:rPr lang="en-US" altLang="en-US" sz="1200" b="1" dirty="0">
                <a:solidFill>
                  <a:schemeClr val="bg1">
                    <a:lumMod val="65000"/>
                  </a:schemeClr>
                </a:solidFill>
              </a:rPr>
              <a:t>serous RD</a:t>
            </a:r>
          </a:p>
        </p:txBody>
      </p:sp>
      <p:sp>
        <p:nvSpPr>
          <p:cNvPr id="66569" name="Text Box 10">
            <a:extLst>
              <a:ext uri="{FF2B5EF4-FFF2-40B4-BE49-F238E27FC236}">
                <a16:creationId xmlns:a16="http://schemas.microsoft.com/office/drawing/2014/main" id="{216029D3-73B1-47CA-B182-236FAACD0101}"/>
              </a:ext>
            </a:extLst>
          </p:cNvPr>
          <p:cNvSpPr txBox="1">
            <a:spLocks noChangeArrowheads="1"/>
          </p:cNvSpPr>
          <p:nvPr/>
        </p:nvSpPr>
        <p:spPr bwMode="auto">
          <a:xfrm>
            <a:off x="5410200" y="1687513"/>
            <a:ext cx="3640740" cy="677108"/>
          </a:xfrm>
          <a:prstGeom prst="rect">
            <a:avLst/>
          </a:prstGeom>
          <a:solidFill>
            <a:srgbClr val="FFFF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solidFill>
                  <a:schemeClr val="bg1">
                    <a:lumMod val="65000"/>
                  </a:schemeClr>
                </a:solidFill>
              </a:rPr>
              <a:t>Megalopapilla</a:t>
            </a:r>
          </a:p>
          <a:p>
            <a:pPr eaLnBrk="1" hangingPunct="1">
              <a:spcBef>
                <a:spcPct val="0"/>
              </a:spcBef>
              <a:buClrTx/>
              <a:buSzTx/>
              <a:buFontTx/>
              <a:buNone/>
            </a:pPr>
            <a:r>
              <a:rPr lang="en-US" altLang="en-US" sz="1200">
                <a:solidFill>
                  <a:schemeClr val="bg1">
                    <a:lumMod val="65000"/>
                  </a:schemeClr>
                </a:solidFill>
              </a:rPr>
              <a:t>1) Abnormally large diameter of…</a:t>
            </a:r>
            <a:r>
              <a:rPr lang="en-US" altLang="en-US" sz="1200" b="1">
                <a:solidFill>
                  <a:schemeClr val="bg1">
                    <a:lumMod val="65000"/>
                  </a:schemeClr>
                </a:solidFill>
              </a:rPr>
              <a:t>disc </a:t>
            </a:r>
            <a:r>
              <a:rPr lang="en-US" altLang="en-US" sz="1200">
                <a:solidFill>
                  <a:schemeClr val="bg1">
                    <a:lumMod val="65000"/>
                  </a:schemeClr>
                </a:solidFill>
              </a:rPr>
              <a:t>and</a:t>
            </a:r>
            <a:r>
              <a:rPr lang="en-US" altLang="en-US" sz="1200" b="1">
                <a:solidFill>
                  <a:schemeClr val="bg1">
                    <a:lumMod val="65000"/>
                  </a:schemeClr>
                </a:solidFill>
              </a:rPr>
              <a:t> cup</a:t>
            </a:r>
          </a:p>
          <a:p>
            <a:pPr eaLnBrk="1" hangingPunct="1">
              <a:spcBef>
                <a:spcPct val="0"/>
              </a:spcBef>
              <a:buClrTx/>
              <a:buSzTx/>
              <a:buFontTx/>
              <a:buNone/>
            </a:pPr>
            <a:r>
              <a:rPr lang="en-US" altLang="en-US" sz="1200">
                <a:solidFill>
                  <a:schemeClr val="bg1">
                    <a:lumMod val="65000"/>
                  </a:schemeClr>
                </a:solidFill>
              </a:rPr>
              <a:t>2) VF testing may reveal an…</a:t>
            </a:r>
            <a:r>
              <a:rPr lang="en-US" altLang="en-US" sz="1200" b="1">
                <a:solidFill>
                  <a:schemeClr val="bg1">
                    <a:lumMod val="65000"/>
                  </a:schemeClr>
                </a:solidFill>
              </a:rPr>
              <a:t>enlarged blind spot</a:t>
            </a:r>
          </a:p>
        </p:txBody>
      </p:sp>
      <p:sp>
        <p:nvSpPr>
          <p:cNvPr id="66570" name="Text Box 11">
            <a:extLst>
              <a:ext uri="{FF2B5EF4-FFF2-40B4-BE49-F238E27FC236}">
                <a16:creationId xmlns:a16="http://schemas.microsoft.com/office/drawing/2014/main" id="{4B4AC5E2-0CEA-40CC-AFBE-FFAEB38B49C9}"/>
              </a:ext>
            </a:extLst>
          </p:cNvPr>
          <p:cNvSpPr txBox="1">
            <a:spLocks noChangeArrowheads="1"/>
          </p:cNvSpPr>
          <p:nvPr/>
        </p:nvSpPr>
        <p:spPr bwMode="auto">
          <a:xfrm>
            <a:off x="4648200" y="2576513"/>
            <a:ext cx="3522663" cy="862012"/>
          </a:xfrm>
          <a:prstGeom prst="rect">
            <a:avLst/>
          </a:prstGeom>
          <a:solidFill>
            <a:srgbClr val="FFC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solidFill>
                  <a:schemeClr val="bg1">
                    <a:lumMod val="65000"/>
                  </a:schemeClr>
                </a:solidFill>
              </a:rPr>
              <a:t>Myelinated RNFL</a:t>
            </a:r>
          </a:p>
          <a:p>
            <a:pPr eaLnBrk="1" hangingPunct="1">
              <a:spcBef>
                <a:spcPct val="0"/>
              </a:spcBef>
              <a:buClrTx/>
              <a:buSzTx/>
              <a:buFontTx/>
              <a:buNone/>
            </a:pPr>
            <a:r>
              <a:rPr lang="en-US" altLang="en-US" sz="1200">
                <a:solidFill>
                  <a:schemeClr val="bg1">
                    <a:lumMod val="65000"/>
                  </a:schemeClr>
                </a:solidFill>
              </a:rPr>
              <a:t>1) Myelin normally ends at the…</a:t>
            </a:r>
            <a:r>
              <a:rPr lang="en-US" altLang="en-US" sz="1200" b="1">
                <a:solidFill>
                  <a:schemeClr val="bg1">
                    <a:lumMod val="65000"/>
                  </a:schemeClr>
                </a:solidFill>
              </a:rPr>
              <a:t>lamina cribrosa</a:t>
            </a:r>
          </a:p>
          <a:p>
            <a:pPr eaLnBrk="1" hangingPunct="1">
              <a:spcBef>
                <a:spcPct val="0"/>
              </a:spcBef>
              <a:buClrTx/>
              <a:buSzTx/>
              <a:buFontTx/>
              <a:buNone/>
            </a:pPr>
            <a:r>
              <a:rPr lang="en-US" altLang="en-US" sz="1200">
                <a:solidFill>
                  <a:schemeClr val="bg1">
                    <a:lumMod val="65000"/>
                  </a:schemeClr>
                </a:solidFill>
              </a:rPr>
              <a:t>2) Can be…</a:t>
            </a:r>
            <a:r>
              <a:rPr lang="en-US" altLang="en-US" sz="1200" b="1">
                <a:solidFill>
                  <a:schemeClr val="bg1">
                    <a:lumMod val="65000"/>
                  </a:schemeClr>
                </a:solidFill>
              </a:rPr>
              <a:t>patchy</a:t>
            </a:r>
            <a:r>
              <a:rPr lang="en-US" altLang="en-US" sz="1200">
                <a:solidFill>
                  <a:schemeClr val="bg1">
                    <a:lumMod val="65000"/>
                  </a:schemeClr>
                </a:solidFill>
              </a:rPr>
              <a:t> and </a:t>
            </a:r>
            <a:r>
              <a:rPr lang="en-US" altLang="en-US" sz="1200" b="1">
                <a:solidFill>
                  <a:schemeClr val="bg1">
                    <a:lumMod val="65000"/>
                  </a:schemeClr>
                </a:solidFill>
              </a:rPr>
              <a:t>discontinuous</a:t>
            </a:r>
          </a:p>
          <a:p>
            <a:pPr eaLnBrk="1" hangingPunct="1">
              <a:spcBef>
                <a:spcPct val="0"/>
              </a:spcBef>
              <a:buClrTx/>
              <a:buSzTx/>
              <a:buFontTx/>
              <a:buNone/>
            </a:pPr>
            <a:r>
              <a:rPr lang="en-US" altLang="en-US" sz="1200">
                <a:solidFill>
                  <a:schemeClr val="bg1">
                    <a:lumMod val="65000"/>
                  </a:schemeClr>
                </a:solidFill>
              </a:rPr>
              <a:t>3) Corresponding VF has an…</a:t>
            </a:r>
            <a:r>
              <a:rPr lang="en-US" altLang="en-US" sz="1200" b="1">
                <a:solidFill>
                  <a:schemeClr val="bg1">
                    <a:lumMod val="65000"/>
                  </a:schemeClr>
                </a:solidFill>
              </a:rPr>
              <a:t>absolute</a:t>
            </a:r>
            <a:r>
              <a:rPr lang="en-US" altLang="en-US" sz="1200">
                <a:solidFill>
                  <a:schemeClr val="bg1">
                    <a:lumMod val="65000"/>
                  </a:schemeClr>
                </a:solidFill>
              </a:rPr>
              <a:t> scotoma</a:t>
            </a:r>
          </a:p>
        </p:txBody>
      </p:sp>
      <p:sp>
        <p:nvSpPr>
          <p:cNvPr id="66571" name="Text Box 12">
            <a:extLst>
              <a:ext uri="{FF2B5EF4-FFF2-40B4-BE49-F238E27FC236}">
                <a16:creationId xmlns:a16="http://schemas.microsoft.com/office/drawing/2014/main" id="{5643820D-D1F5-4FA8-899B-B1F8D3C78752}"/>
              </a:ext>
            </a:extLst>
          </p:cNvPr>
          <p:cNvSpPr txBox="1">
            <a:spLocks noChangeArrowheads="1"/>
          </p:cNvSpPr>
          <p:nvPr/>
        </p:nvSpPr>
        <p:spPr bwMode="auto">
          <a:xfrm>
            <a:off x="5257800" y="3760788"/>
            <a:ext cx="3424238" cy="1231900"/>
          </a:xfrm>
          <a:prstGeom prst="rect">
            <a:avLst/>
          </a:prstGeom>
          <a:solidFill>
            <a:srgbClr val="CCFF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dirty="0">
                <a:solidFill>
                  <a:schemeClr val="bg1">
                    <a:lumMod val="65000"/>
                  </a:schemeClr>
                </a:solidFill>
              </a:rPr>
              <a:t>Optic Nerve Hypoplasia</a:t>
            </a:r>
          </a:p>
          <a:p>
            <a:pPr eaLnBrk="1" hangingPunct="1">
              <a:spcBef>
                <a:spcPct val="0"/>
              </a:spcBef>
              <a:buClrTx/>
              <a:buSzTx/>
              <a:buFontTx/>
              <a:buNone/>
            </a:pPr>
            <a:r>
              <a:rPr lang="en-US" altLang="en-US" sz="1200" dirty="0">
                <a:solidFill>
                  <a:schemeClr val="bg1">
                    <a:lumMod val="65000"/>
                  </a:schemeClr>
                </a:solidFill>
              </a:rPr>
              <a:t>1) Abnormally low</a:t>
            </a:r>
            <a:r>
              <a:rPr lang="en-US" altLang="en-US" sz="1200" b="1" dirty="0">
                <a:solidFill>
                  <a:schemeClr val="bg1">
                    <a:lumMod val="65000"/>
                  </a:schemeClr>
                </a:solidFill>
              </a:rPr>
              <a:t> </a:t>
            </a:r>
            <a:r>
              <a:rPr lang="en-US" altLang="en-US" sz="1200" dirty="0">
                <a:solidFill>
                  <a:schemeClr val="bg1">
                    <a:lumMod val="65000"/>
                  </a:schemeClr>
                </a:solidFill>
              </a:rPr>
              <a:t>number of…</a:t>
            </a:r>
            <a:r>
              <a:rPr lang="en-US" altLang="en-US" sz="1200" b="1" dirty="0">
                <a:solidFill>
                  <a:schemeClr val="bg1">
                    <a:lumMod val="65000"/>
                  </a:schemeClr>
                </a:solidFill>
              </a:rPr>
              <a:t>axons</a:t>
            </a:r>
          </a:p>
          <a:p>
            <a:pPr eaLnBrk="1" hangingPunct="1">
              <a:spcBef>
                <a:spcPct val="0"/>
              </a:spcBef>
              <a:buClrTx/>
              <a:buSzTx/>
              <a:buFontTx/>
              <a:buNone/>
            </a:pPr>
            <a:r>
              <a:rPr lang="en-US" altLang="en-US" sz="1200" dirty="0">
                <a:solidFill>
                  <a:schemeClr val="bg1">
                    <a:lumMod val="65000"/>
                  </a:schemeClr>
                </a:solidFill>
              </a:rPr>
              <a:t>2) DFE: Small pale disc with…</a:t>
            </a:r>
            <a:r>
              <a:rPr lang="en-US" altLang="en-US" sz="1200" b="1" dirty="0">
                <a:solidFill>
                  <a:schemeClr val="bg1">
                    <a:lumMod val="65000"/>
                  </a:schemeClr>
                </a:solidFill>
              </a:rPr>
              <a:t>double ring </a:t>
            </a:r>
            <a:r>
              <a:rPr lang="en-US" altLang="en-US" sz="1200" dirty="0">
                <a:solidFill>
                  <a:schemeClr val="bg1">
                    <a:lumMod val="65000"/>
                  </a:schemeClr>
                </a:solidFill>
              </a:rPr>
              <a:t>sign</a:t>
            </a:r>
          </a:p>
          <a:p>
            <a:pPr eaLnBrk="1" hangingPunct="1">
              <a:spcBef>
                <a:spcPct val="0"/>
              </a:spcBef>
              <a:buClrTx/>
              <a:buSzTx/>
              <a:buFontTx/>
              <a:buNone/>
            </a:pPr>
            <a:r>
              <a:rPr lang="en-US" altLang="en-US" sz="1200" dirty="0">
                <a:solidFill>
                  <a:schemeClr val="bg1">
                    <a:lumMod val="65000"/>
                  </a:schemeClr>
                </a:solidFill>
              </a:rPr>
              <a:t>3) VA…</a:t>
            </a:r>
            <a:r>
              <a:rPr lang="en-US" altLang="en-US" sz="1200" b="1" dirty="0">
                <a:solidFill>
                  <a:schemeClr val="bg1">
                    <a:lumMod val="65000"/>
                  </a:schemeClr>
                </a:solidFill>
              </a:rPr>
              <a:t>20/15&lt;-&gt;NLP</a:t>
            </a:r>
          </a:p>
          <a:p>
            <a:pPr eaLnBrk="1" hangingPunct="1">
              <a:spcBef>
                <a:spcPct val="0"/>
              </a:spcBef>
              <a:buClrTx/>
              <a:buSzTx/>
              <a:buFontTx/>
              <a:buNone/>
            </a:pPr>
            <a:r>
              <a:rPr lang="en-US" altLang="en-US" sz="1200" dirty="0">
                <a:solidFill>
                  <a:schemeClr val="bg1">
                    <a:lumMod val="65000"/>
                  </a:schemeClr>
                </a:solidFill>
              </a:rPr>
              <a:t>4) VF defects…</a:t>
            </a:r>
            <a:r>
              <a:rPr lang="en-US" altLang="en-US" sz="1200" b="1" dirty="0">
                <a:solidFill>
                  <a:schemeClr val="bg1">
                    <a:lumMod val="65000"/>
                  </a:schemeClr>
                </a:solidFill>
              </a:rPr>
              <a:t>invariably present</a:t>
            </a:r>
          </a:p>
          <a:p>
            <a:pPr eaLnBrk="1" hangingPunct="1">
              <a:spcBef>
                <a:spcPct val="0"/>
              </a:spcBef>
              <a:buClrTx/>
              <a:buSzTx/>
              <a:buFontTx/>
              <a:buNone/>
            </a:pPr>
            <a:r>
              <a:rPr lang="en-US" altLang="en-US" sz="1200" dirty="0">
                <a:solidFill>
                  <a:schemeClr val="bg1">
                    <a:lumMod val="65000"/>
                  </a:schemeClr>
                </a:solidFill>
              </a:rPr>
              <a:t>5) Remember the…</a:t>
            </a:r>
            <a:r>
              <a:rPr lang="en-US" altLang="en-US" sz="1200" b="1" dirty="0">
                <a:solidFill>
                  <a:schemeClr val="bg1">
                    <a:lumMod val="65000"/>
                  </a:schemeClr>
                </a:solidFill>
              </a:rPr>
              <a:t>4 D’s</a:t>
            </a:r>
            <a:r>
              <a:rPr lang="en-US" altLang="en-US" sz="1200" dirty="0">
                <a:solidFill>
                  <a:schemeClr val="bg1">
                    <a:lumMod val="65000"/>
                  </a:schemeClr>
                </a:solidFill>
              </a:rPr>
              <a:t> </a:t>
            </a:r>
          </a:p>
        </p:txBody>
      </p:sp>
      <p:sp>
        <p:nvSpPr>
          <p:cNvPr id="66572" name="Text Box 13">
            <a:extLst>
              <a:ext uri="{FF2B5EF4-FFF2-40B4-BE49-F238E27FC236}">
                <a16:creationId xmlns:a16="http://schemas.microsoft.com/office/drawing/2014/main" id="{E38F67E5-E389-424D-85A2-04701E685FEF}"/>
              </a:ext>
            </a:extLst>
          </p:cNvPr>
          <p:cNvSpPr txBox="1">
            <a:spLocks noChangeArrowheads="1"/>
          </p:cNvSpPr>
          <p:nvPr/>
        </p:nvSpPr>
        <p:spPr bwMode="auto">
          <a:xfrm>
            <a:off x="4800600" y="5257800"/>
            <a:ext cx="4294188" cy="1230313"/>
          </a:xfrm>
          <a:prstGeom prst="rect">
            <a:avLst/>
          </a:prstGeom>
          <a:solidFill>
            <a:srgbClr val="FFCC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dirty="0"/>
              <a:t>Tilted-Disc Syndrome</a:t>
            </a:r>
            <a:r>
              <a:rPr lang="en-US" altLang="en-US" sz="1400" dirty="0">
                <a:solidFill>
                  <a:srgbClr val="0000FF"/>
                </a:solidFill>
              </a:rPr>
              <a:t> </a:t>
            </a:r>
            <a:r>
              <a:rPr lang="en-US" altLang="en-US" sz="1400" dirty="0">
                <a:solidFill>
                  <a:schemeClr val="bg1">
                    <a:lumMod val="65000"/>
                  </a:schemeClr>
                </a:solidFill>
                <a:latin typeface="Segoe Script" panose="030B0504020000000003" pitchFamily="66" charset="0"/>
              </a:rPr>
              <a:t>aka…</a:t>
            </a:r>
            <a:r>
              <a:rPr lang="en-US" altLang="en-US" sz="1400" dirty="0" err="1">
                <a:solidFill>
                  <a:schemeClr val="bg1">
                    <a:lumMod val="65000"/>
                  </a:schemeClr>
                </a:solidFill>
                <a:latin typeface="Segoe Script" panose="030B0504020000000003" pitchFamily="66" charset="0"/>
              </a:rPr>
              <a:t>Fuch’s</a:t>
            </a:r>
            <a:r>
              <a:rPr lang="en-US" altLang="en-US" sz="1400" dirty="0">
                <a:solidFill>
                  <a:schemeClr val="bg1">
                    <a:lumMod val="65000"/>
                  </a:schemeClr>
                </a:solidFill>
                <a:latin typeface="Segoe Script" panose="030B0504020000000003" pitchFamily="66" charset="0"/>
              </a:rPr>
              <a:t> Coloboma</a:t>
            </a:r>
            <a:endParaRPr lang="en-US" altLang="en-US" sz="1400" b="1" dirty="0">
              <a:solidFill>
                <a:schemeClr val="bg1">
                  <a:lumMod val="65000"/>
                </a:schemeClr>
              </a:solidFill>
            </a:endParaRPr>
          </a:p>
          <a:p>
            <a:pPr eaLnBrk="1" hangingPunct="1">
              <a:spcBef>
                <a:spcPct val="0"/>
              </a:spcBef>
              <a:buClrTx/>
              <a:buSzTx/>
              <a:buFontTx/>
              <a:buNone/>
            </a:pPr>
            <a:r>
              <a:rPr lang="en-US" altLang="en-US" sz="1200" dirty="0">
                <a:solidFill>
                  <a:schemeClr val="bg1">
                    <a:lumMod val="65000"/>
                  </a:schemeClr>
                </a:solidFill>
              </a:rPr>
              <a:t>1) Superior pole appears…</a:t>
            </a:r>
            <a:r>
              <a:rPr lang="en-US" altLang="en-US" sz="1200" b="1" dirty="0">
                <a:solidFill>
                  <a:schemeClr val="bg1">
                    <a:lumMod val="65000"/>
                  </a:schemeClr>
                </a:solidFill>
              </a:rPr>
              <a:t>elevated</a:t>
            </a:r>
            <a:r>
              <a:rPr lang="en-US" altLang="en-US" sz="1200" dirty="0">
                <a:solidFill>
                  <a:schemeClr val="bg1">
                    <a:lumMod val="65000"/>
                  </a:schemeClr>
                </a:solidFill>
              </a:rPr>
              <a:t>, inferior…</a:t>
            </a:r>
            <a:r>
              <a:rPr lang="en-US" altLang="en-US" sz="1200" b="1" dirty="0">
                <a:solidFill>
                  <a:schemeClr val="bg1">
                    <a:lumMod val="65000"/>
                  </a:schemeClr>
                </a:solidFill>
              </a:rPr>
              <a:t>recessed</a:t>
            </a:r>
          </a:p>
          <a:p>
            <a:pPr eaLnBrk="1" hangingPunct="1">
              <a:spcBef>
                <a:spcPct val="0"/>
              </a:spcBef>
              <a:buClrTx/>
              <a:buSzTx/>
              <a:buFontTx/>
              <a:buNone/>
            </a:pPr>
            <a:r>
              <a:rPr lang="en-US" altLang="en-US" sz="1200" dirty="0">
                <a:solidFill>
                  <a:schemeClr val="bg1">
                    <a:lumMod val="65000"/>
                  </a:schemeClr>
                </a:solidFill>
              </a:rPr>
              <a:t>2) Associated with…</a:t>
            </a:r>
            <a:r>
              <a:rPr lang="en-US" altLang="en-US" sz="1200" b="1" dirty="0">
                <a:solidFill>
                  <a:schemeClr val="bg1">
                    <a:lumMod val="65000"/>
                  </a:schemeClr>
                </a:solidFill>
              </a:rPr>
              <a:t>situs inversus</a:t>
            </a:r>
            <a:r>
              <a:rPr lang="en-US" altLang="en-US" sz="1200" dirty="0">
                <a:solidFill>
                  <a:schemeClr val="bg1">
                    <a:lumMod val="65000"/>
                  </a:schemeClr>
                </a:solidFill>
              </a:rPr>
              <a:t> of retinal vessels</a:t>
            </a:r>
          </a:p>
          <a:p>
            <a:pPr eaLnBrk="1" hangingPunct="1">
              <a:spcBef>
                <a:spcPct val="0"/>
              </a:spcBef>
              <a:buClrTx/>
              <a:buSzTx/>
              <a:buFontTx/>
              <a:buNone/>
            </a:pPr>
            <a:r>
              <a:rPr lang="en-US" altLang="en-US" sz="1200" dirty="0">
                <a:solidFill>
                  <a:schemeClr val="bg1">
                    <a:lumMod val="65000"/>
                  </a:schemeClr>
                </a:solidFill>
              </a:rPr>
              <a:t>3) Fundus abnormality produces…</a:t>
            </a:r>
            <a:r>
              <a:rPr lang="en-US" altLang="en-US" sz="1200" b="1" dirty="0">
                <a:solidFill>
                  <a:schemeClr val="bg1">
                    <a:lumMod val="65000"/>
                  </a:schemeClr>
                </a:solidFill>
              </a:rPr>
              <a:t>myopic astigmatism</a:t>
            </a:r>
          </a:p>
          <a:p>
            <a:pPr eaLnBrk="1" hangingPunct="1">
              <a:spcBef>
                <a:spcPct val="0"/>
              </a:spcBef>
              <a:buClrTx/>
              <a:buSzTx/>
              <a:buFontTx/>
              <a:buNone/>
            </a:pPr>
            <a:r>
              <a:rPr lang="en-US" altLang="en-US" sz="1200" dirty="0">
                <a:solidFill>
                  <a:schemeClr val="bg1">
                    <a:lumMod val="65000"/>
                  </a:schemeClr>
                </a:solidFill>
              </a:rPr>
              <a:t>4) VF testing reveals…</a:t>
            </a:r>
            <a:r>
              <a:rPr lang="en-US" altLang="en-US" sz="1200" b="1" dirty="0">
                <a:solidFill>
                  <a:srgbClr val="0000FF"/>
                </a:solidFill>
              </a:rPr>
              <a:t>bitemporal loss</a:t>
            </a:r>
            <a:r>
              <a:rPr lang="en-US" altLang="en-US" sz="1200" dirty="0">
                <a:solidFill>
                  <a:srgbClr val="0000FF"/>
                </a:solidFill>
              </a:rPr>
              <a:t> </a:t>
            </a:r>
            <a:r>
              <a:rPr lang="en-US" altLang="en-US" sz="1200" dirty="0">
                <a:solidFill>
                  <a:schemeClr val="bg1">
                    <a:lumMod val="65000"/>
                  </a:schemeClr>
                </a:solidFill>
              </a:rPr>
              <a:t>that doesn’t</a:t>
            </a:r>
          </a:p>
          <a:p>
            <a:pPr eaLnBrk="1" hangingPunct="1">
              <a:spcBef>
                <a:spcPct val="0"/>
              </a:spcBef>
              <a:buClrTx/>
              <a:buSzTx/>
              <a:buFontTx/>
              <a:buNone/>
            </a:pPr>
            <a:r>
              <a:rPr lang="en-US" altLang="en-US" sz="1200" dirty="0">
                <a:solidFill>
                  <a:schemeClr val="bg1">
                    <a:lumMod val="65000"/>
                  </a:schemeClr>
                </a:solidFill>
              </a:rPr>
              <a:t>   respect the vertical, and may resolve with…</a:t>
            </a:r>
            <a:r>
              <a:rPr lang="en-US" altLang="en-US" sz="1200" b="1" dirty="0">
                <a:solidFill>
                  <a:schemeClr val="bg1">
                    <a:lumMod val="65000"/>
                  </a:schemeClr>
                </a:solidFill>
              </a:rPr>
              <a:t>refraction</a:t>
            </a:r>
          </a:p>
        </p:txBody>
      </p:sp>
      <p:sp>
        <p:nvSpPr>
          <p:cNvPr id="66573" name="Rectangle 14">
            <a:extLst>
              <a:ext uri="{FF2B5EF4-FFF2-40B4-BE49-F238E27FC236}">
                <a16:creationId xmlns:a16="http://schemas.microsoft.com/office/drawing/2014/main" id="{F285696A-57E2-45EC-8B53-8FFFA3A04321}"/>
              </a:ext>
            </a:extLst>
          </p:cNvPr>
          <p:cNvSpPr>
            <a:spLocks noChangeArrowheads="1"/>
          </p:cNvSpPr>
          <p:nvPr/>
        </p:nvSpPr>
        <p:spPr bwMode="auto">
          <a:xfrm>
            <a:off x="457200" y="122238"/>
            <a:ext cx="7543800" cy="8683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b"/>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ct val="85000"/>
              </a:lnSpc>
              <a:spcBef>
                <a:spcPct val="0"/>
              </a:spcBef>
              <a:buClrTx/>
              <a:buSzTx/>
              <a:buFontTx/>
              <a:buNone/>
            </a:pPr>
            <a:r>
              <a:rPr lang="en-US" altLang="en-US" sz="3200" b="1" dirty="0">
                <a:solidFill>
                  <a:schemeClr val="tx2"/>
                </a:solidFill>
              </a:rPr>
              <a:t>Developmental Abnormalities of the Optic Nerve Head</a:t>
            </a:r>
            <a:endParaRPr lang="en-US" altLang="en-US" sz="3200" dirty="0">
              <a:solidFill>
                <a:schemeClr val="tx2"/>
              </a:solidFill>
            </a:endParaRPr>
          </a:p>
        </p:txBody>
      </p:sp>
      <p:sp>
        <p:nvSpPr>
          <p:cNvPr id="66574" name="Slide Number Placeholder 1">
            <a:extLst>
              <a:ext uri="{FF2B5EF4-FFF2-40B4-BE49-F238E27FC236}">
                <a16:creationId xmlns:a16="http://schemas.microsoft.com/office/drawing/2014/main" id="{04C402A9-8FE1-41F8-B8FD-C8B6D877C3F0}"/>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286D2FA3-C121-4BBB-98D0-45A7FDA1C4EF}" type="slidenum">
              <a:rPr lang="en-US" altLang="en-US" sz="1000"/>
              <a:pPr>
                <a:spcBef>
                  <a:spcPct val="0"/>
                </a:spcBef>
                <a:buClrTx/>
                <a:buSzTx/>
                <a:buFontTx/>
                <a:buNone/>
              </a:pPr>
              <a:t>227</a:t>
            </a:fld>
            <a:endParaRPr lang="en-US" altLang="en-US" sz="1000"/>
          </a:p>
        </p:txBody>
      </p:sp>
      <p:sp>
        <p:nvSpPr>
          <p:cNvPr id="66575" name="Line 12">
            <a:extLst>
              <a:ext uri="{FF2B5EF4-FFF2-40B4-BE49-F238E27FC236}">
                <a16:creationId xmlns:a16="http://schemas.microsoft.com/office/drawing/2014/main" id="{80B50ABA-1EEE-43E4-8CAC-FE3345262FA7}"/>
              </a:ext>
            </a:extLst>
          </p:cNvPr>
          <p:cNvSpPr>
            <a:spLocks noChangeShapeType="1"/>
          </p:cNvSpPr>
          <p:nvPr/>
        </p:nvSpPr>
        <p:spPr bwMode="auto">
          <a:xfrm>
            <a:off x="3124200" y="2057400"/>
            <a:ext cx="381000" cy="22098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 name="Text Box 15">
            <a:extLst>
              <a:ext uri="{FF2B5EF4-FFF2-40B4-BE49-F238E27FC236}">
                <a16:creationId xmlns:a16="http://schemas.microsoft.com/office/drawing/2014/main" id="{229C639C-6FEB-4DCF-B333-426C11A1B7EE}"/>
              </a:ext>
            </a:extLst>
          </p:cNvPr>
          <p:cNvSpPr txBox="1">
            <a:spLocks noChangeArrowheads="1"/>
          </p:cNvSpPr>
          <p:nvPr/>
        </p:nvSpPr>
        <p:spPr bwMode="auto">
          <a:xfrm>
            <a:off x="793750" y="3886200"/>
            <a:ext cx="8085207" cy="2031325"/>
          </a:xfrm>
          <a:prstGeom prst="rect">
            <a:avLst/>
          </a:prstGeom>
          <a:solidFill>
            <a:srgbClr val="0070C0"/>
          </a:solidFill>
          <a:ln w="9525">
            <a:noFill/>
            <a:miter lim="800000"/>
            <a:headEnd/>
            <a:tailEnd/>
          </a:ln>
          <a:effec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i="1" dirty="0">
                <a:solidFill>
                  <a:schemeClr val="tx1">
                    <a:lumMod val="65000"/>
                    <a:lumOff val="35000"/>
                  </a:schemeClr>
                </a:solidFill>
              </a:rPr>
              <a:t>How on earth does tilting of the discs lead to a superior bitemporal VF defect?</a:t>
            </a:r>
          </a:p>
          <a:p>
            <a:pPr eaLnBrk="1" hangingPunct="1">
              <a:spcBef>
                <a:spcPct val="0"/>
              </a:spcBef>
              <a:buClrTx/>
              <a:buSzTx/>
              <a:buFontTx/>
              <a:buNone/>
            </a:pPr>
            <a:r>
              <a:rPr lang="en-US" altLang="en-US" sz="1400" dirty="0">
                <a:solidFill>
                  <a:schemeClr val="tx1">
                    <a:lumMod val="65000"/>
                    <a:lumOff val="35000"/>
                  </a:schemeClr>
                </a:solidFill>
              </a:rPr>
              <a:t>It’s actually pretty simple. </a:t>
            </a:r>
          </a:p>
          <a:p>
            <a:pPr eaLnBrk="1" hangingPunct="1">
              <a:spcBef>
                <a:spcPct val="0"/>
              </a:spcBef>
              <a:buClrTx/>
              <a:buSzTx/>
              <a:buFontTx/>
              <a:buNone/>
            </a:pPr>
            <a:r>
              <a:rPr lang="en-US" altLang="en-US" sz="1400" dirty="0">
                <a:solidFill>
                  <a:schemeClr val="tx1">
                    <a:lumMod val="65000"/>
                    <a:lumOff val="35000"/>
                  </a:schemeClr>
                </a:solidFill>
              </a:rPr>
              <a:t>The recession of the inferonasal ONH is quite dramatic—almost staphyloma-</a:t>
            </a:r>
            <a:r>
              <a:rPr lang="en-US" altLang="en-US" sz="1400" dirty="0" err="1">
                <a:solidFill>
                  <a:schemeClr val="tx1">
                    <a:lumMod val="65000"/>
                    <a:lumOff val="35000"/>
                  </a:schemeClr>
                </a:solidFill>
              </a:rPr>
              <a:t>ish</a:t>
            </a:r>
            <a:r>
              <a:rPr lang="en-US" altLang="en-US" sz="1400" dirty="0">
                <a:solidFill>
                  <a:schemeClr val="tx1">
                    <a:lumMod val="65000"/>
                    <a:lumOff val="35000"/>
                  </a:schemeClr>
                </a:solidFill>
              </a:rPr>
              <a:t>. Because of this,  the ‘axial length’ (AL) of the inferonasal peripapillary retina is longer than that of other retinal regions.  The excess AL of this portion of the retina renders it more myopic than the rest, and thus the refractive correction used during the performance of the VF test—derived from the foveal refraction, with its unaffected AL—is not myopic enough for the inferonasal retina. The subsequent uncorrected myopia of the inferonasal retina produces a refractive scotoma which localizes in the </a:t>
            </a:r>
            <a:r>
              <a:rPr lang="en-US" altLang="en-US" sz="1400" i="1" dirty="0">
                <a:solidFill>
                  <a:schemeClr val="tx1">
                    <a:lumMod val="65000"/>
                    <a:lumOff val="35000"/>
                  </a:schemeClr>
                </a:solidFill>
              </a:rPr>
              <a:t>superotemporal</a:t>
            </a:r>
            <a:r>
              <a:rPr lang="en-US" altLang="en-US" sz="1400" dirty="0">
                <a:solidFill>
                  <a:schemeClr val="tx1">
                    <a:lumMod val="65000"/>
                    <a:lumOff val="35000"/>
                  </a:schemeClr>
                </a:solidFill>
              </a:rPr>
              <a:t> VF. And because Fuchs coloboma is almost always a bilateral condition, the VF loss is too. </a:t>
            </a:r>
          </a:p>
        </p:txBody>
      </p:sp>
      <p:sp>
        <p:nvSpPr>
          <p:cNvPr id="2" name="Frame 1">
            <a:extLst>
              <a:ext uri="{FF2B5EF4-FFF2-40B4-BE49-F238E27FC236}">
                <a16:creationId xmlns:a16="http://schemas.microsoft.com/office/drawing/2014/main" id="{67393181-30EE-30D1-F6F1-44E1DE0E7D43}"/>
              </a:ext>
            </a:extLst>
          </p:cNvPr>
          <p:cNvSpPr/>
          <p:nvPr/>
        </p:nvSpPr>
        <p:spPr>
          <a:xfrm>
            <a:off x="6241775" y="5923723"/>
            <a:ext cx="1530625" cy="497716"/>
          </a:xfrm>
          <a:prstGeom prst="frame">
            <a:avLst>
              <a:gd name="adj1" fmla="val 17198"/>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3" name="TextBox 2">
            <a:extLst>
              <a:ext uri="{FF2B5EF4-FFF2-40B4-BE49-F238E27FC236}">
                <a16:creationId xmlns:a16="http://schemas.microsoft.com/office/drawing/2014/main" id="{08E0ED14-FE8D-D46C-3D4E-6DC82AA6A74E}"/>
              </a:ext>
            </a:extLst>
          </p:cNvPr>
          <p:cNvSpPr txBox="1"/>
          <p:nvPr/>
        </p:nvSpPr>
        <p:spPr>
          <a:xfrm>
            <a:off x="1186967" y="2740752"/>
            <a:ext cx="6983896" cy="2677656"/>
          </a:xfrm>
          <a:prstGeom prst="rect">
            <a:avLst/>
          </a:prstGeom>
          <a:solidFill>
            <a:schemeClr val="accent5">
              <a:lumMod val="75000"/>
            </a:schemeClr>
          </a:solidFill>
        </p:spPr>
        <p:txBody>
          <a:bodyPr wrap="square" rtlCol="0">
            <a:spAutoFit/>
          </a:bodyPr>
          <a:lstStyle/>
          <a:p>
            <a:r>
              <a:rPr lang="en-US" sz="1400" i="1" dirty="0"/>
              <a:t>When you hear ‘superior bitemporal VF defect’ two words come to mind, and they </a:t>
            </a:r>
            <a:r>
              <a:rPr lang="en-US" sz="1400" b="1" i="1" dirty="0" err="1"/>
              <a:t>ain’t</a:t>
            </a:r>
            <a:r>
              <a:rPr lang="en-US" sz="1400" i="1" dirty="0"/>
              <a:t> Fuchs coloboma—they are  </a:t>
            </a:r>
            <a:r>
              <a:rPr lang="en-US" sz="1400" b="1" i="1" dirty="0"/>
              <a:t>pituitary tumor </a:t>
            </a:r>
            <a:r>
              <a:rPr lang="en-US" sz="1400" i="1" dirty="0"/>
              <a:t>.  </a:t>
            </a:r>
            <a:r>
              <a:rPr lang="en-US" sz="1400" i="1" dirty="0">
                <a:solidFill>
                  <a:srgbClr val="0000FF"/>
                </a:solidFill>
              </a:rPr>
              <a:t>How can you tell whether a bitemporal VF cut results from a pituitary tumor as opposed to Fuchs coloboma?</a:t>
            </a:r>
          </a:p>
          <a:p>
            <a:r>
              <a:rPr lang="en-US" sz="1400" dirty="0"/>
              <a:t>For starters, by examining the pt. The ONHs in a Fuchs coloboma </a:t>
            </a:r>
            <a:r>
              <a:rPr lang="en-US" sz="1400" dirty="0" err="1"/>
              <a:t>pt</a:t>
            </a:r>
            <a:r>
              <a:rPr lang="en-US" sz="1400" dirty="0"/>
              <a:t> will be highly tilted and manifest situs inversus, whereas the ONHs of a pituitary-tumor </a:t>
            </a:r>
            <a:r>
              <a:rPr lang="en-US" sz="1400" dirty="0" err="1"/>
              <a:t>pt</a:t>
            </a:r>
            <a:r>
              <a:rPr lang="en-US" sz="1400" dirty="0"/>
              <a:t> will be unremarkable or edematous.</a:t>
            </a:r>
          </a:p>
          <a:p>
            <a:endParaRPr lang="en-US" sz="1400" dirty="0"/>
          </a:p>
          <a:p>
            <a:r>
              <a:rPr lang="en-US" sz="1400" i="1" dirty="0"/>
              <a:t>OK, fair. But is there a way to tell from the VF itself?</a:t>
            </a:r>
          </a:p>
          <a:p>
            <a:r>
              <a:rPr lang="en-US" sz="1400" dirty="0"/>
              <a:t>Indeed there is—a bitemporal VF defect 2ndry to a pituitary tumor will always respect the   vertical  midline, whereas one 2ndry to Fuchs coloboma will not. </a:t>
            </a:r>
            <a:r>
              <a:rPr lang="en-US" sz="1400" dirty="0">
                <a:solidFill>
                  <a:schemeClr val="accent5">
                    <a:lumMod val="75000"/>
                  </a:schemeClr>
                </a:solidFill>
              </a:rPr>
              <a:t>Put another way: A pituitary tumor, but not a Fuchs coloboma, is expected to produce bitemporal </a:t>
            </a:r>
            <a:r>
              <a:rPr lang="en-US" sz="1400" b="1" dirty="0" err="1">
                <a:solidFill>
                  <a:schemeClr val="accent5">
                    <a:lumMod val="75000"/>
                  </a:schemeClr>
                </a:solidFill>
              </a:rPr>
              <a:t>hemianopic</a:t>
            </a:r>
            <a:r>
              <a:rPr lang="en-US" sz="1400" dirty="0">
                <a:solidFill>
                  <a:schemeClr val="accent5">
                    <a:lumMod val="75000"/>
                  </a:schemeClr>
                </a:solidFill>
              </a:rPr>
              <a:t> VF loss. </a:t>
            </a:r>
          </a:p>
        </p:txBody>
      </p:sp>
    </p:spTree>
    <p:extLst>
      <p:ext uri="{BB962C8B-B14F-4D97-AF65-F5344CB8AC3E}">
        <p14:creationId xmlns:p14="http://schemas.microsoft.com/office/powerpoint/2010/main" val="3381358389"/>
      </p:ext>
    </p:extLst>
  </p:cSld>
  <p:clrMapOvr>
    <a:masterClrMapping/>
  </p:clrMapOvr>
</p:sld>
</file>

<file path=ppt/slides/slide2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562" name="Text Box 10">
            <a:extLst>
              <a:ext uri="{FF2B5EF4-FFF2-40B4-BE49-F238E27FC236}">
                <a16:creationId xmlns:a16="http://schemas.microsoft.com/office/drawing/2014/main" id="{E9896276-04B5-49A0-96C5-5033D1D64400}"/>
              </a:ext>
            </a:extLst>
          </p:cNvPr>
          <p:cNvSpPr txBox="1">
            <a:spLocks noChangeArrowheads="1"/>
          </p:cNvSpPr>
          <p:nvPr/>
        </p:nvSpPr>
        <p:spPr bwMode="auto">
          <a:xfrm>
            <a:off x="1371600" y="4267200"/>
            <a:ext cx="3057525" cy="2154238"/>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Morning-Glory Disc</a:t>
            </a:r>
          </a:p>
          <a:p>
            <a:pPr eaLnBrk="1" hangingPunct="1">
              <a:spcBef>
                <a:spcPct val="0"/>
              </a:spcBef>
              <a:buClrTx/>
              <a:buSzTx/>
              <a:buFontTx/>
              <a:buNone/>
            </a:pPr>
            <a:r>
              <a:rPr lang="en-US" altLang="en-US" sz="1200"/>
              <a:t>--DFE reveals:</a:t>
            </a:r>
          </a:p>
          <a:p>
            <a:pPr eaLnBrk="1" hangingPunct="1">
              <a:spcBef>
                <a:spcPct val="0"/>
              </a:spcBef>
              <a:buClrTx/>
              <a:buSzTx/>
              <a:buFontTx/>
              <a:buNone/>
            </a:pPr>
            <a:r>
              <a:rPr lang="en-US" altLang="en-US" sz="1200"/>
              <a:t>  1) A funnel-shaped…</a:t>
            </a:r>
            <a:r>
              <a:rPr lang="en-US" altLang="en-US" sz="1200" b="1">
                <a:solidFill>
                  <a:srgbClr val="0000FF"/>
                </a:solidFill>
              </a:rPr>
              <a:t>excavation</a:t>
            </a:r>
            <a:endParaRPr lang="en-US" altLang="en-US" sz="1200"/>
          </a:p>
          <a:p>
            <a:pPr eaLnBrk="1" hangingPunct="1">
              <a:spcBef>
                <a:spcPct val="0"/>
              </a:spcBef>
              <a:buClrTx/>
              <a:buSzTx/>
              <a:buFontTx/>
              <a:buNone/>
            </a:pPr>
            <a:r>
              <a:rPr lang="en-US" altLang="en-US" sz="1200"/>
              <a:t>  2) Number of vessels crossing the rim</a:t>
            </a:r>
          </a:p>
          <a:p>
            <a:pPr eaLnBrk="1" hangingPunct="1">
              <a:spcBef>
                <a:spcPct val="0"/>
              </a:spcBef>
              <a:buClrTx/>
              <a:buSzTx/>
              <a:buFontTx/>
              <a:buNone/>
            </a:pPr>
            <a:r>
              <a:rPr lang="en-US" altLang="en-US" sz="1200"/>
              <a:t>    seems abnormally…</a:t>
            </a:r>
            <a:r>
              <a:rPr lang="en-US" altLang="en-US" sz="1200" b="1">
                <a:solidFill>
                  <a:srgbClr val="0000FF"/>
                </a:solidFill>
              </a:rPr>
              <a:t>high</a:t>
            </a:r>
            <a:r>
              <a:rPr lang="en-US" altLang="en-US" sz="1200"/>
              <a:t> </a:t>
            </a:r>
            <a:endParaRPr lang="en-US" altLang="en-US" sz="1200" b="1">
              <a:solidFill>
                <a:srgbClr val="0000FF"/>
              </a:solidFill>
            </a:endParaRPr>
          </a:p>
          <a:p>
            <a:pPr eaLnBrk="1" hangingPunct="1">
              <a:spcBef>
                <a:spcPct val="0"/>
              </a:spcBef>
              <a:buClrTx/>
              <a:buSzTx/>
              <a:buFontTx/>
              <a:buNone/>
            </a:pPr>
            <a:r>
              <a:rPr lang="en-US" altLang="en-US" sz="1200"/>
              <a:t>--Tissue is…</a:t>
            </a:r>
            <a:r>
              <a:rPr lang="en-US" altLang="en-US" sz="1200" b="1">
                <a:solidFill>
                  <a:srgbClr val="0000FF"/>
                </a:solidFill>
              </a:rPr>
              <a:t>contractile</a:t>
            </a:r>
            <a:r>
              <a:rPr lang="en-US" altLang="en-US" sz="1200"/>
              <a:t>, so cup seems</a:t>
            </a:r>
          </a:p>
          <a:p>
            <a:pPr eaLnBrk="1" hangingPunct="1">
              <a:spcBef>
                <a:spcPct val="0"/>
              </a:spcBef>
              <a:buClrTx/>
              <a:buSzTx/>
              <a:buFontTx/>
              <a:buNone/>
            </a:pPr>
            <a:r>
              <a:rPr lang="en-US" altLang="en-US" sz="1200"/>
              <a:t>  to…</a:t>
            </a:r>
            <a:r>
              <a:rPr lang="en-US" altLang="en-US" sz="1200" b="1">
                <a:solidFill>
                  <a:srgbClr val="0000FF"/>
                </a:solidFill>
              </a:rPr>
              <a:t>open </a:t>
            </a:r>
            <a:r>
              <a:rPr lang="en-US" altLang="en-US" sz="1200">
                <a:solidFill>
                  <a:srgbClr val="0000FF"/>
                </a:solidFill>
              </a:rPr>
              <a:t>and</a:t>
            </a:r>
            <a:r>
              <a:rPr lang="en-US" altLang="en-US" sz="1200" b="1">
                <a:solidFill>
                  <a:srgbClr val="0000FF"/>
                </a:solidFill>
              </a:rPr>
              <a:t> close</a:t>
            </a:r>
            <a:r>
              <a:rPr lang="en-US" altLang="en-US" sz="1200"/>
              <a:t> (like its namesake,  </a:t>
            </a:r>
          </a:p>
          <a:p>
            <a:pPr eaLnBrk="1" hangingPunct="1">
              <a:spcBef>
                <a:spcPct val="0"/>
              </a:spcBef>
              <a:buClrTx/>
              <a:buSzTx/>
              <a:buFontTx/>
              <a:buNone/>
            </a:pPr>
            <a:r>
              <a:rPr lang="en-US" altLang="en-US" sz="1200"/>
              <a:t>  the morning-glory flower)</a:t>
            </a:r>
          </a:p>
          <a:p>
            <a:pPr eaLnBrk="1" hangingPunct="1">
              <a:spcBef>
                <a:spcPct val="0"/>
              </a:spcBef>
              <a:buClrTx/>
              <a:buSzTx/>
              <a:buFontTx/>
              <a:buNone/>
            </a:pPr>
            <a:r>
              <a:rPr lang="en-US" altLang="en-US" sz="1200"/>
              <a:t>--VA usually…</a:t>
            </a:r>
            <a:r>
              <a:rPr lang="en-US" altLang="en-US" sz="1200" b="1">
                <a:solidFill>
                  <a:srgbClr val="0000FF"/>
                </a:solidFill>
              </a:rPr>
              <a:t>20/200</a:t>
            </a:r>
            <a:r>
              <a:rPr lang="en-US" altLang="en-US" sz="1200"/>
              <a:t>, but can be…</a:t>
            </a:r>
          </a:p>
          <a:p>
            <a:pPr eaLnBrk="1" hangingPunct="1">
              <a:spcBef>
                <a:spcPct val="0"/>
              </a:spcBef>
              <a:buClrTx/>
              <a:buSzTx/>
              <a:buFontTx/>
              <a:buNone/>
            </a:pPr>
            <a:r>
              <a:rPr lang="en-US" altLang="en-US" sz="1200"/>
              <a:t>   </a:t>
            </a:r>
            <a:r>
              <a:rPr lang="en-US" altLang="en-US" sz="1200" b="1">
                <a:solidFill>
                  <a:srgbClr val="0000FF"/>
                </a:solidFill>
              </a:rPr>
              <a:t>20/20&lt;-&gt;NLP</a:t>
            </a:r>
          </a:p>
          <a:p>
            <a:pPr eaLnBrk="1" hangingPunct="1">
              <a:spcBef>
                <a:spcPct val="0"/>
              </a:spcBef>
              <a:buClrTx/>
              <a:buSzTx/>
              <a:buFontTx/>
              <a:buNone/>
            </a:pPr>
            <a:r>
              <a:rPr lang="en-US" altLang="en-US" sz="1200"/>
              <a:t>--1/3 develop…</a:t>
            </a:r>
            <a:r>
              <a:rPr lang="en-US" altLang="en-US" sz="1200" b="1">
                <a:solidFill>
                  <a:srgbClr val="CCECFF"/>
                </a:solidFill>
              </a:rPr>
              <a:t>serous</a:t>
            </a:r>
            <a:r>
              <a:rPr lang="en-US" altLang="en-US" sz="1200" b="1">
                <a:solidFill>
                  <a:srgbClr val="0000FF"/>
                </a:solidFill>
              </a:rPr>
              <a:t> </a:t>
            </a:r>
            <a:r>
              <a:rPr lang="en-US" altLang="en-US" sz="1200" b="1">
                <a:solidFill>
                  <a:srgbClr val="CCECFF"/>
                </a:solidFill>
              </a:rPr>
              <a:t>RD</a:t>
            </a:r>
          </a:p>
        </p:txBody>
      </p:sp>
      <p:sp>
        <p:nvSpPr>
          <p:cNvPr id="66563" name="Text Box 3">
            <a:extLst>
              <a:ext uri="{FF2B5EF4-FFF2-40B4-BE49-F238E27FC236}">
                <a16:creationId xmlns:a16="http://schemas.microsoft.com/office/drawing/2014/main" id="{E46B3D38-CB0F-4BFC-AE9E-17B8EAC7193B}"/>
              </a:ext>
            </a:extLst>
          </p:cNvPr>
          <p:cNvSpPr txBox="1">
            <a:spLocks noChangeArrowheads="1"/>
          </p:cNvSpPr>
          <p:nvPr/>
        </p:nvSpPr>
        <p:spPr bwMode="auto">
          <a:xfrm>
            <a:off x="793750" y="3505200"/>
            <a:ext cx="2274982" cy="677108"/>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solidFill>
                  <a:schemeClr val="bg1">
                    <a:lumMod val="65000"/>
                  </a:schemeClr>
                </a:solidFill>
              </a:rPr>
              <a:t>Optic Pit/Hole</a:t>
            </a:r>
          </a:p>
          <a:p>
            <a:pPr eaLnBrk="1" hangingPunct="1">
              <a:spcBef>
                <a:spcPct val="0"/>
              </a:spcBef>
              <a:buClrTx/>
              <a:buSzTx/>
              <a:buFontTx/>
              <a:buNone/>
            </a:pPr>
            <a:r>
              <a:rPr lang="en-US" altLang="en-US" sz="1200">
                <a:solidFill>
                  <a:schemeClr val="bg1">
                    <a:lumMod val="65000"/>
                  </a:schemeClr>
                </a:solidFill>
              </a:rPr>
              <a:t>--Associated with…</a:t>
            </a:r>
            <a:r>
              <a:rPr lang="en-US" altLang="en-US" sz="1200" b="1">
                <a:solidFill>
                  <a:schemeClr val="bg1">
                    <a:lumMod val="65000"/>
                  </a:schemeClr>
                </a:solidFill>
              </a:rPr>
              <a:t>serous RD</a:t>
            </a:r>
          </a:p>
          <a:p>
            <a:pPr eaLnBrk="1" hangingPunct="1">
              <a:spcBef>
                <a:spcPct val="0"/>
              </a:spcBef>
              <a:buClrTx/>
              <a:buSzTx/>
              <a:buFontTx/>
              <a:buNone/>
            </a:pPr>
            <a:r>
              <a:rPr lang="en-US" altLang="en-US" sz="1200" b="1">
                <a:solidFill>
                  <a:schemeClr val="bg1">
                    <a:lumMod val="65000"/>
                  </a:schemeClr>
                </a:solidFill>
              </a:rPr>
              <a:t>  in adulthood</a:t>
            </a:r>
          </a:p>
        </p:txBody>
      </p:sp>
      <p:sp>
        <p:nvSpPr>
          <p:cNvPr id="66564" name="Line 4">
            <a:extLst>
              <a:ext uri="{FF2B5EF4-FFF2-40B4-BE49-F238E27FC236}">
                <a16:creationId xmlns:a16="http://schemas.microsoft.com/office/drawing/2014/main" id="{C3019ED5-AD6C-4034-939E-D3CAC8A88421}"/>
              </a:ext>
            </a:extLst>
          </p:cNvPr>
          <p:cNvSpPr>
            <a:spLocks noChangeShapeType="1"/>
          </p:cNvSpPr>
          <p:nvPr/>
        </p:nvSpPr>
        <p:spPr bwMode="auto">
          <a:xfrm flipH="1">
            <a:off x="1600200" y="2057400"/>
            <a:ext cx="1524000" cy="3810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6565" name="Text Box 6">
            <a:extLst>
              <a:ext uri="{FF2B5EF4-FFF2-40B4-BE49-F238E27FC236}">
                <a16:creationId xmlns:a16="http://schemas.microsoft.com/office/drawing/2014/main" id="{00DCDEE2-B453-494E-8E99-8502D9045C22}"/>
              </a:ext>
            </a:extLst>
          </p:cNvPr>
          <p:cNvSpPr txBox="1">
            <a:spLocks noChangeArrowheads="1"/>
          </p:cNvSpPr>
          <p:nvPr/>
        </p:nvSpPr>
        <p:spPr bwMode="auto">
          <a:xfrm>
            <a:off x="1340808" y="1524000"/>
            <a:ext cx="3544560" cy="4585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1400" i="1">
                <a:solidFill>
                  <a:schemeClr val="bg1">
                    <a:lumMod val="75000"/>
                  </a:schemeClr>
                </a:solidFill>
              </a:rPr>
              <a:t>These three are all secondary to abnormal</a:t>
            </a:r>
          </a:p>
          <a:p>
            <a:pPr algn="ctr" eaLnBrk="1" hangingPunct="1">
              <a:lnSpc>
                <a:spcPct val="85000"/>
              </a:lnSpc>
              <a:spcBef>
                <a:spcPct val="0"/>
              </a:spcBef>
              <a:buClrTx/>
              <a:buSzTx/>
              <a:buFontTx/>
              <a:buNone/>
            </a:pPr>
            <a:r>
              <a:rPr lang="en-US" altLang="en-US" sz="1400" i="1">
                <a:solidFill>
                  <a:schemeClr val="bg1">
                    <a:lumMod val="75000"/>
                  </a:schemeClr>
                </a:solidFill>
              </a:rPr>
              <a:t>closure of the embryonic optic fissure</a:t>
            </a:r>
          </a:p>
        </p:txBody>
      </p:sp>
      <p:sp>
        <p:nvSpPr>
          <p:cNvPr id="66566" name="Text Box 7">
            <a:extLst>
              <a:ext uri="{FF2B5EF4-FFF2-40B4-BE49-F238E27FC236}">
                <a16:creationId xmlns:a16="http://schemas.microsoft.com/office/drawing/2014/main" id="{2315D049-330D-491D-A8EC-75E74E56EFDB}"/>
              </a:ext>
            </a:extLst>
          </p:cNvPr>
          <p:cNvSpPr txBox="1">
            <a:spLocks noChangeArrowheads="1"/>
          </p:cNvSpPr>
          <p:nvPr/>
        </p:nvSpPr>
        <p:spPr bwMode="auto">
          <a:xfrm>
            <a:off x="76200" y="2514600"/>
            <a:ext cx="2783134" cy="861774"/>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solidFill>
                  <a:schemeClr val="bg1">
                    <a:lumMod val="65000"/>
                  </a:schemeClr>
                </a:solidFill>
              </a:rPr>
              <a:t>Optic Nerve Coloboma</a:t>
            </a:r>
          </a:p>
          <a:p>
            <a:pPr eaLnBrk="1" hangingPunct="1">
              <a:spcBef>
                <a:spcPct val="0"/>
              </a:spcBef>
              <a:buClrTx/>
              <a:buSzTx/>
              <a:buFontTx/>
              <a:buNone/>
            </a:pPr>
            <a:r>
              <a:rPr lang="en-US" altLang="en-US" sz="1200">
                <a:solidFill>
                  <a:schemeClr val="bg1">
                    <a:lumMod val="65000"/>
                  </a:schemeClr>
                </a:solidFill>
              </a:rPr>
              <a:t>1) May resemble…</a:t>
            </a:r>
            <a:r>
              <a:rPr lang="en-US" altLang="en-US" sz="1200" b="1">
                <a:solidFill>
                  <a:schemeClr val="bg1">
                    <a:lumMod val="65000"/>
                  </a:schemeClr>
                </a:solidFill>
              </a:rPr>
              <a:t>deep cupping</a:t>
            </a:r>
          </a:p>
          <a:p>
            <a:pPr eaLnBrk="1" hangingPunct="1">
              <a:spcBef>
                <a:spcPct val="0"/>
              </a:spcBef>
              <a:buClrTx/>
              <a:buSzTx/>
              <a:buFontTx/>
              <a:buNone/>
            </a:pPr>
            <a:r>
              <a:rPr lang="en-US" altLang="en-US" sz="1200">
                <a:solidFill>
                  <a:schemeClr val="bg1">
                    <a:lumMod val="65000"/>
                  </a:schemeClr>
                </a:solidFill>
              </a:rPr>
              <a:t>2) Can be…</a:t>
            </a:r>
            <a:r>
              <a:rPr lang="en-US" altLang="en-US" sz="1200" b="1">
                <a:solidFill>
                  <a:schemeClr val="bg1">
                    <a:lumMod val="65000"/>
                  </a:schemeClr>
                </a:solidFill>
              </a:rPr>
              <a:t>bilateral, asymmetric</a:t>
            </a:r>
          </a:p>
          <a:p>
            <a:pPr eaLnBrk="1" hangingPunct="1">
              <a:spcBef>
                <a:spcPct val="0"/>
              </a:spcBef>
              <a:buClrTx/>
              <a:buSzTx/>
              <a:buFontTx/>
              <a:buNone/>
            </a:pPr>
            <a:r>
              <a:rPr lang="en-US" altLang="en-US" sz="1200">
                <a:solidFill>
                  <a:schemeClr val="bg1">
                    <a:lumMod val="65000"/>
                  </a:schemeClr>
                </a:solidFill>
              </a:rPr>
              <a:t>3) Part of the…</a:t>
            </a:r>
            <a:r>
              <a:rPr lang="en-US" altLang="en-US" sz="1200" b="1">
                <a:solidFill>
                  <a:schemeClr val="bg1">
                    <a:lumMod val="65000"/>
                  </a:schemeClr>
                </a:solidFill>
              </a:rPr>
              <a:t>CHARGE association</a:t>
            </a:r>
          </a:p>
        </p:txBody>
      </p:sp>
      <p:sp>
        <p:nvSpPr>
          <p:cNvPr id="66567" name="Line 8">
            <a:extLst>
              <a:ext uri="{FF2B5EF4-FFF2-40B4-BE49-F238E27FC236}">
                <a16:creationId xmlns:a16="http://schemas.microsoft.com/office/drawing/2014/main" id="{20DA8BAB-64A5-4B11-B843-0E2317D60AF9}"/>
              </a:ext>
            </a:extLst>
          </p:cNvPr>
          <p:cNvSpPr>
            <a:spLocks noChangeShapeType="1"/>
          </p:cNvSpPr>
          <p:nvPr/>
        </p:nvSpPr>
        <p:spPr bwMode="auto">
          <a:xfrm flipH="1">
            <a:off x="2971800" y="2057400"/>
            <a:ext cx="152400" cy="14478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6568" name="Text Box 9">
            <a:extLst>
              <a:ext uri="{FF2B5EF4-FFF2-40B4-BE49-F238E27FC236}">
                <a16:creationId xmlns:a16="http://schemas.microsoft.com/office/drawing/2014/main" id="{5A0748CE-6FDB-4EBF-A70C-FDA7B10AB819}"/>
              </a:ext>
            </a:extLst>
          </p:cNvPr>
          <p:cNvSpPr txBox="1">
            <a:spLocks noChangeArrowheads="1"/>
          </p:cNvSpPr>
          <p:nvPr/>
        </p:nvSpPr>
        <p:spPr bwMode="auto">
          <a:xfrm>
            <a:off x="1371600" y="4267200"/>
            <a:ext cx="3057247" cy="2154436"/>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dirty="0">
                <a:solidFill>
                  <a:schemeClr val="bg1">
                    <a:lumMod val="65000"/>
                  </a:schemeClr>
                </a:solidFill>
              </a:rPr>
              <a:t>Morning-Glory Disc</a:t>
            </a:r>
          </a:p>
          <a:p>
            <a:pPr eaLnBrk="1" hangingPunct="1">
              <a:spcBef>
                <a:spcPct val="0"/>
              </a:spcBef>
              <a:buClrTx/>
              <a:buSzTx/>
              <a:buFontTx/>
              <a:buNone/>
            </a:pPr>
            <a:r>
              <a:rPr lang="en-US" altLang="en-US" sz="1200" dirty="0">
                <a:solidFill>
                  <a:schemeClr val="bg1">
                    <a:lumMod val="65000"/>
                  </a:schemeClr>
                </a:solidFill>
              </a:rPr>
              <a:t>--DFE reveals:</a:t>
            </a:r>
          </a:p>
          <a:p>
            <a:pPr eaLnBrk="1" hangingPunct="1">
              <a:spcBef>
                <a:spcPct val="0"/>
              </a:spcBef>
              <a:buClrTx/>
              <a:buSzTx/>
              <a:buFontTx/>
              <a:buNone/>
            </a:pPr>
            <a:r>
              <a:rPr lang="en-US" altLang="en-US" sz="1200" dirty="0">
                <a:solidFill>
                  <a:schemeClr val="bg1">
                    <a:lumMod val="65000"/>
                  </a:schemeClr>
                </a:solidFill>
              </a:rPr>
              <a:t>  1) A funnel-shaped…</a:t>
            </a:r>
            <a:r>
              <a:rPr lang="en-US" altLang="en-US" sz="1200" b="1" dirty="0">
                <a:solidFill>
                  <a:schemeClr val="bg1">
                    <a:lumMod val="65000"/>
                  </a:schemeClr>
                </a:solidFill>
              </a:rPr>
              <a:t>excavation</a:t>
            </a:r>
            <a:endParaRPr lang="en-US" altLang="en-US" sz="1200" dirty="0">
              <a:solidFill>
                <a:schemeClr val="bg1">
                  <a:lumMod val="65000"/>
                </a:schemeClr>
              </a:solidFill>
            </a:endParaRPr>
          </a:p>
          <a:p>
            <a:pPr eaLnBrk="1" hangingPunct="1">
              <a:spcBef>
                <a:spcPct val="0"/>
              </a:spcBef>
              <a:buClrTx/>
              <a:buSzTx/>
              <a:buFontTx/>
              <a:buNone/>
            </a:pPr>
            <a:r>
              <a:rPr lang="en-US" altLang="en-US" sz="1200" dirty="0">
                <a:solidFill>
                  <a:schemeClr val="bg1">
                    <a:lumMod val="65000"/>
                  </a:schemeClr>
                </a:solidFill>
              </a:rPr>
              <a:t>  2) Number of vessels crossing the rim</a:t>
            </a:r>
          </a:p>
          <a:p>
            <a:pPr eaLnBrk="1" hangingPunct="1">
              <a:spcBef>
                <a:spcPct val="0"/>
              </a:spcBef>
              <a:buClrTx/>
              <a:buSzTx/>
              <a:buFontTx/>
              <a:buNone/>
            </a:pPr>
            <a:r>
              <a:rPr lang="en-US" altLang="en-US" sz="1200" dirty="0">
                <a:solidFill>
                  <a:schemeClr val="bg1">
                    <a:lumMod val="65000"/>
                  </a:schemeClr>
                </a:solidFill>
              </a:rPr>
              <a:t>    seems abnormally…</a:t>
            </a:r>
            <a:r>
              <a:rPr lang="en-US" altLang="en-US" sz="1200" b="1" dirty="0">
                <a:solidFill>
                  <a:schemeClr val="bg1">
                    <a:lumMod val="65000"/>
                  </a:schemeClr>
                </a:solidFill>
              </a:rPr>
              <a:t>high</a:t>
            </a:r>
            <a:r>
              <a:rPr lang="en-US" altLang="en-US" sz="1200" dirty="0">
                <a:solidFill>
                  <a:schemeClr val="bg1">
                    <a:lumMod val="65000"/>
                  </a:schemeClr>
                </a:solidFill>
              </a:rPr>
              <a:t> </a:t>
            </a:r>
            <a:endParaRPr lang="en-US" altLang="en-US" sz="1200" b="1" dirty="0">
              <a:solidFill>
                <a:schemeClr val="bg1">
                  <a:lumMod val="65000"/>
                </a:schemeClr>
              </a:solidFill>
            </a:endParaRPr>
          </a:p>
          <a:p>
            <a:pPr eaLnBrk="1" hangingPunct="1">
              <a:spcBef>
                <a:spcPct val="0"/>
              </a:spcBef>
              <a:buClrTx/>
              <a:buSzTx/>
              <a:buFontTx/>
              <a:buNone/>
            </a:pPr>
            <a:r>
              <a:rPr lang="en-US" altLang="en-US" sz="1200" dirty="0">
                <a:solidFill>
                  <a:schemeClr val="bg1">
                    <a:lumMod val="65000"/>
                  </a:schemeClr>
                </a:solidFill>
              </a:rPr>
              <a:t>--Tissue is…</a:t>
            </a:r>
            <a:r>
              <a:rPr lang="en-US" altLang="en-US" sz="1200" b="1" dirty="0">
                <a:solidFill>
                  <a:schemeClr val="bg1">
                    <a:lumMod val="65000"/>
                  </a:schemeClr>
                </a:solidFill>
              </a:rPr>
              <a:t>contractile</a:t>
            </a:r>
            <a:r>
              <a:rPr lang="en-US" altLang="en-US" sz="1200" dirty="0">
                <a:solidFill>
                  <a:schemeClr val="bg1">
                    <a:lumMod val="65000"/>
                  </a:schemeClr>
                </a:solidFill>
              </a:rPr>
              <a:t>, so cup seems</a:t>
            </a:r>
          </a:p>
          <a:p>
            <a:pPr eaLnBrk="1" hangingPunct="1">
              <a:spcBef>
                <a:spcPct val="0"/>
              </a:spcBef>
              <a:buClrTx/>
              <a:buSzTx/>
              <a:buFontTx/>
              <a:buNone/>
            </a:pPr>
            <a:r>
              <a:rPr lang="en-US" altLang="en-US" sz="1200" dirty="0">
                <a:solidFill>
                  <a:schemeClr val="bg1">
                    <a:lumMod val="65000"/>
                  </a:schemeClr>
                </a:solidFill>
              </a:rPr>
              <a:t>  to…</a:t>
            </a:r>
            <a:r>
              <a:rPr lang="en-US" altLang="en-US" sz="1200" b="1" dirty="0">
                <a:solidFill>
                  <a:schemeClr val="bg1">
                    <a:lumMod val="65000"/>
                  </a:schemeClr>
                </a:solidFill>
              </a:rPr>
              <a:t>open </a:t>
            </a:r>
            <a:r>
              <a:rPr lang="en-US" altLang="en-US" sz="1200" dirty="0">
                <a:solidFill>
                  <a:schemeClr val="bg1">
                    <a:lumMod val="65000"/>
                  </a:schemeClr>
                </a:solidFill>
              </a:rPr>
              <a:t>and</a:t>
            </a:r>
            <a:r>
              <a:rPr lang="en-US" altLang="en-US" sz="1200" b="1" dirty="0">
                <a:solidFill>
                  <a:schemeClr val="bg1">
                    <a:lumMod val="65000"/>
                  </a:schemeClr>
                </a:solidFill>
              </a:rPr>
              <a:t> close</a:t>
            </a:r>
            <a:r>
              <a:rPr lang="en-US" altLang="en-US" sz="1200" dirty="0">
                <a:solidFill>
                  <a:schemeClr val="bg1">
                    <a:lumMod val="65000"/>
                  </a:schemeClr>
                </a:solidFill>
              </a:rPr>
              <a:t> (like its namesake,  </a:t>
            </a:r>
          </a:p>
          <a:p>
            <a:pPr eaLnBrk="1" hangingPunct="1">
              <a:spcBef>
                <a:spcPct val="0"/>
              </a:spcBef>
              <a:buClrTx/>
              <a:buSzTx/>
              <a:buFontTx/>
              <a:buNone/>
            </a:pPr>
            <a:r>
              <a:rPr lang="en-US" altLang="en-US" sz="1200" dirty="0">
                <a:solidFill>
                  <a:schemeClr val="bg1">
                    <a:lumMod val="65000"/>
                  </a:schemeClr>
                </a:solidFill>
              </a:rPr>
              <a:t>  the morning-glory flower)</a:t>
            </a:r>
          </a:p>
          <a:p>
            <a:pPr eaLnBrk="1" hangingPunct="1">
              <a:spcBef>
                <a:spcPct val="0"/>
              </a:spcBef>
              <a:buClrTx/>
              <a:buSzTx/>
              <a:buFontTx/>
              <a:buNone/>
            </a:pPr>
            <a:r>
              <a:rPr lang="en-US" altLang="en-US" sz="1200" dirty="0">
                <a:solidFill>
                  <a:schemeClr val="bg1">
                    <a:lumMod val="65000"/>
                  </a:schemeClr>
                </a:solidFill>
              </a:rPr>
              <a:t>--VA usually…</a:t>
            </a:r>
            <a:r>
              <a:rPr lang="en-US" altLang="en-US" sz="1200" b="1" dirty="0">
                <a:solidFill>
                  <a:schemeClr val="bg1">
                    <a:lumMod val="65000"/>
                  </a:schemeClr>
                </a:solidFill>
              </a:rPr>
              <a:t>20/200</a:t>
            </a:r>
            <a:r>
              <a:rPr lang="en-US" altLang="en-US" sz="1200" dirty="0">
                <a:solidFill>
                  <a:schemeClr val="bg1">
                    <a:lumMod val="65000"/>
                  </a:schemeClr>
                </a:solidFill>
              </a:rPr>
              <a:t>, but can be…</a:t>
            </a:r>
          </a:p>
          <a:p>
            <a:pPr eaLnBrk="1" hangingPunct="1">
              <a:spcBef>
                <a:spcPct val="0"/>
              </a:spcBef>
              <a:buClrTx/>
              <a:buSzTx/>
              <a:buFontTx/>
              <a:buNone/>
            </a:pPr>
            <a:r>
              <a:rPr lang="en-US" altLang="en-US" sz="1200" dirty="0">
                <a:solidFill>
                  <a:schemeClr val="bg1">
                    <a:lumMod val="65000"/>
                  </a:schemeClr>
                </a:solidFill>
              </a:rPr>
              <a:t>   </a:t>
            </a:r>
            <a:r>
              <a:rPr lang="en-US" altLang="en-US" sz="1200" b="1" dirty="0">
                <a:solidFill>
                  <a:schemeClr val="bg1">
                    <a:lumMod val="65000"/>
                  </a:schemeClr>
                </a:solidFill>
              </a:rPr>
              <a:t>20/20&lt;-&gt;NLP</a:t>
            </a:r>
          </a:p>
          <a:p>
            <a:pPr eaLnBrk="1" hangingPunct="1">
              <a:spcBef>
                <a:spcPct val="0"/>
              </a:spcBef>
              <a:buClrTx/>
              <a:buSzTx/>
              <a:buFontTx/>
              <a:buNone/>
            </a:pPr>
            <a:r>
              <a:rPr lang="en-US" altLang="en-US" sz="1200" dirty="0">
                <a:solidFill>
                  <a:schemeClr val="bg1">
                    <a:lumMod val="65000"/>
                  </a:schemeClr>
                </a:solidFill>
              </a:rPr>
              <a:t>--1/3 develop…</a:t>
            </a:r>
            <a:r>
              <a:rPr lang="en-US" altLang="en-US" sz="1200" b="1" dirty="0">
                <a:solidFill>
                  <a:schemeClr val="bg1">
                    <a:lumMod val="65000"/>
                  </a:schemeClr>
                </a:solidFill>
              </a:rPr>
              <a:t>serous RD</a:t>
            </a:r>
          </a:p>
        </p:txBody>
      </p:sp>
      <p:sp>
        <p:nvSpPr>
          <p:cNvPr id="66569" name="Text Box 10">
            <a:extLst>
              <a:ext uri="{FF2B5EF4-FFF2-40B4-BE49-F238E27FC236}">
                <a16:creationId xmlns:a16="http://schemas.microsoft.com/office/drawing/2014/main" id="{216029D3-73B1-47CA-B182-236FAACD0101}"/>
              </a:ext>
            </a:extLst>
          </p:cNvPr>
          <p:cNvSpPr txBox="1">
            <a:spLocks noChangeArrowheads="1"/>
          </p:cNvSpPr>
          <p:nvPr/>
        </p:nvSpPr>
        <p:spPr bwMode="auto">
          <a:xfrm>
            <a:off x="5410200" y="1687513"/>
            <a:ext cx="3640740" cy="677108"/>
          </a:xfrm>
          <a:prstGeom prst="rect">
            <a:avLst/>
          </a:prstGeom>
          <a:solidFill>
            <a:srgbClr val="FFFF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solidFill>
                  <a:schemeClr val="bg1">
                    <a:lumMod val="65000"/>
                  </a:schemeClr>
                </a:solidFill>
              </a:rPr>
              <a:t>Megalopapilla</a:t>
            </a:r>
          </a:p>
          <a:p>
            <a:pPr eaLnBrk="1" hangingPunct="1">
              <a:spcBef>
                <a:spcPct val="0"/>
              </a:spcBef>
              <a:buClrTx/>
              <a:buSzTx/>
              <a:buFontTx/>
              <a:buNone/>
            </a:pPr>
            <a:r>
              <a:rPr lang="en-US" altLang="en-US" sz="1200">
                <a:solidFill>
                  <a:schemeClr val="bg1">
                    <a:lumMod val="65000"/>
                  </a:schemeClr>
                </a:solidFill>
              </a:rPr>
              <a:t>1) Abnormally large diameter of…</a:t>
            </a:r>
            <a:r>
              <a:rPr lang="en-US" altLang="en-US" sz="1200" b="1">
                <a:solidFill>
                  <a:schemeClr val="bg1">
                    <a:lumMod val="65000"/>
                  </a:schemeClr>
                </a:solidFill>
              </a:rPr>
              <a:t>disc </a:t>
            </a:r>
            <a:r>
              <a:rPr lang="en-US" altLang="en-US" sz="1200">
                <a:solidFill>
                  <a:schemeClr val="bg1">
                    <a:lumMod val="65000"/>
                  </a:schemeClr>
                </a:solidFill>
              </a:rPr>
              <a:t>and</a:t>
            </a:r>
            <a:r>
              <a:rPr lang="en-US" altLang="en-US" sz="1200" b="1">
                <a:solidFill>
                  <a:schemeClr val="bg1">
                    <a:lumMod val="65000"/>
                  </a:schemeClr>
                </a:solidFill>
              </a:rPr>
              <a:t> cup</a:t>
            </a:r>
          </a:p>
          <a:p>
            <a:pPr eaLnBrk="1" hangingPunct="1">
              <a:spcBef>
                <a:spcPct val="0"/>
              </a:spcBef>
              <a:buClrTx/>
              <a:buSzTx/>
              <a:buFontTx/>
              <a:buNone/>
            </a:pPr>
            <a:r>
              <a:rPr lang="en-US" altLang="en-US" sz="1200">
                <a:solidFill>
                  <a:schemeClr val="bg1">
                    <a:lumMod val="65000"/>
                  </a:schemeClr>
                </a:solidFill>
              </a:rPr>
              <a:t>2) VF testing may reveal an…</a:t>
            </a:r>
            <a:r>
              <a:rPr lang="en-US" altLang="en-US" sz="1200" b="1">
                <a:solidFill>
                  <a:schemeClr val="bg1">
                    <a:lumMod val="65000"/>
                  </a:schemeClr>
                </a:solidFill>
              </a:rPr>
              <a:t>enlarged blind spot</a:t>
            </a:r>
          </a:p>
        </p:txBody>
      </p:sp>
      <p:sp>
        <p:nvSpPr>
          <p:cNvPr id="66570" name="Text Box 11">
            <a:extLst>
              <a:ext uri="{FF2B5EF4-FFF2-40B4-BE49-F238E27FC236}">
                <a16:creationId xmlns:a16="http://schemas.microsoft.com/office/drawing/2014/main" id="{4B4AC5E2-0CEA-40CC-AFBE-FFAEB38B49C9}"/>
              </a:ext>
            </a:extLst>
          </p:cNvPr>
          <p:cNvSpPr txBox="1">
            <a:spLocks noChangeArrowheads="1"/>
          </p:cNvSpPr>
          <p:nvPr/>
        </p:nvSpPr>
        <p:spPr bwMode="auto">
          <a:xfrm>
            <a:off x="4648200" y="2576513"/>
            <a:ext cx="3522663" cy="862012"/>
          </a:xfrm>
          <a:prstGeom prst="rect">
            <a:avLst/>
          </a:prstGeom>
          <a:solidFill>
            <a:srgbClr val="FFC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solidFill>
                  <a:schemeClr val="bg1">
                    <a:lumMod val="65000"/>
                  </a:schemeClr>
                </a:solidFill>
              </a:rPr>
              <a:t>Myelinated RNFL</a:t>
            </a:r>
          </a:p>
          <a:p>
            <a:pPr eaLnBrk="1" hangingPunct="1">
              <a:spcBef>
                <a:spcPct val="0"/>
              </a:spcBef>
              <a:buClrTx/>
              <a:buSzTx/>
              <a:buFontTx/>
              <a:buNone/>
            </a:pPr>
            <a:r>
              <a:rPr lang="en-US" altLang="en-US" sz="1200">
                <a:solidFill>
                  <a:schemeClr val="bg1">
                    <a:lumMod val="65000"/>
                  </a:schemeClr>
                </a:solidFill>
              </a:rPr>
              <a:t>1) Myelin normally ends at the…</a:t>
            </a:r>
            <a:r>
              <a:rPr lang="en-US" altLang="en-US" sz="1200" b="1">
                <a:solidFill>
                  <a:schemeClr val="bg1">
                    <a:lumMod val="65000"/>
                  </a:schemeClr>
                </a:solidFill>
              </a:rPr>
              <a:t>lamina cribrosa</a:t>
            </a:r>
          </a:p>
          <a:p>
            <a:pPr eaLnBrk="1" hangingPunct="1">
              <a:spcBef>
                <a:spcPct val="0"/>
              </a:spcBef>
              <a:buClrTx/>
              <a:buSzTx/>
              <a:buFontTx/>
              <a:buNone/>
            </a:pPr>
            <a:r>
              <a:rPr lang="en-US" altLang="en-US" sz="1200">
                <a:solidFill>
                  <a:schemeClr val="bg1">
                    <a:lumMod val="65000"/>
                  </a:schemeClr>
                </a:solidFill>
              </a:rPr>
              <a:t>2) Can be…</a:t>
            </a:r>
            <a:r>
              <a:rPr lang="en-US" altLang="en-US" sz="1200" b="1">
                <a:solidFill>
                  <a:schemeClr val="bg1">
                    <a:lumMod val="65000"/>
                  </a:schemeClr>
                </a:solidFill>
              </a:rPr>
              <a:t>patchy</a:t>
            </a:r>
            <a:r>
              <a:rPr lang="en-US" altLang="en-US" sz="1200">
                <a:solidFill>
                  <a:schemeClr val="bg1">
                    <a:lumMod val="65000"/>
                  </a:schemeClr>
                </a:solidFill>
              </a:rPr>
              <a:t> and </a:t>
            </a:r>
            <a:r>
              <a:rPr lang="en-US" altLang="en-US" sz="1200" b="1">
                <a:solidFill>
                  <a:schemeClr val="bg1">
                    <a:lumMod val="65000"/>
                  </a:schemeClr>
                </a:solidFill>
              </a:rPr>
              <a:t>discontinuous</a:t>
            </a:r>
          </a:p>
          <a:p>
            <a:pPr eaLnBrk="1" hangingPunct="1">
              <a:spcBef>
                <a:spcPct val="0"/>
              </a:spcBef>
              <a:buClrTx/>
              <a:buSzTx/>
              <a:buFontTx/>
              <a:buNone/>
            </a:pPr>
            <a:r>
              <a:rPr lang="en-US" altLang="en-US" sz="1200">
                <a:solidFill>
                  <a:schemeClr val="bg1">
                    <a:lumMod val="65000"/>
                  </a:schemeClr>
                </a:solidFill>
              </a:rPr>
              <a:t>3) Corresponding VF has an…</a:t>
            </a:r>
            <a:r>
              <a:rPr lang="en-US" altLang="en-US" sz="1200" b="1">
                <a:solidFill>
                  <a:schemeClr val="bg1">
                    <a:lumMod val="65000"/>
                  </a:schemeClr>
                </a:solidFill>
              </a:rPr>
              <a:t>absolute</a:t>
            </a:r>
            <a:r>
              <a:rPr lang="en-US" altLang="en-US" sz="1200">
                <a:solidFill>
                  <a:schemeClr val="bg1">
                    <a:lumMod val="65000"/>
                  </a:schemeClr>
                </a:solidFill>
              </a:rPr>
              <a:t> scotoma</a:t>
            </a:r>
          </a:p>
        </p:txBody>
      </p:sp>
      <p:sp>
        <p:nvSpPr>
          <p:cNvPr id="66571" name="Text Box 12">
            <a:extLst>
              <a:ext uri="{FF2B5EF4-FFF2-40B4-BE49-F238E27FC236}">
                <a16:creationId xmlns:a16="http://schemas.microsoft.com/office/drawing/2014/main" id="{5643820D-D1F5-4FA8-899B-B1F8D3C78752}"/>
              </a:ext>
            </a:extLst>
          </p:cNvPr>
          <p:cNvSpPr txBox="1">
            <a:spLocks noChangeArrowheads="1"/>
          </p:cNvSpPr>
          <p:nvPr/>
        </p:nvSpPr>
        <p:spPr bwMode="auto">
          <a:xfrm>
            <a:off x="5257800" y="3760788"/>
            <a:ext cx="3424238" cy="1231900"/>
          </a:xfrm>
          <a:prstGeom prst="rect">
            <a:avLst/>
          </a:prstGeom>
          <a:solidFill>
            <a:srgbClr val="CCFF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dirty="0">
                <a:solidFill>
                  <a:schemeClr val="bg1">
                    <a:lumMod val="65000"/>
                  </a:schemeClr>
                </a:solidFill>
              </a:rPr>
              <a:t>Optic Nerve Hypoplasia</a:t>
            </a:r>
          </a:p>
          <a:p>
            <a:pPr eaLnBrk="1" hangingPunct="1">
              <a:spcBef>
                <a:spcPct val="0"/>
              </a:spcBef>
              <a:buClrTx/>
              <a:buSzTx/>
              <a:buFontTx/>
              <a:buNone/>
            </a:pPr>
            <a:r>
              <a:rPr lang="en-US" altLang="en-US" sz="1200" dirty="0">
                <a:solidFill>
                  <a:schemeClr val="bg1">
                    <a:lumMod val="65000"/>
                  </a:schemeClr>
                </a:solidFill>
              </a:rPr>
              <a:t>1) Abnormally low</a:t>
            </a:r>
            <a:r>
              <a:rPr lang="en-US" altLang="en-US" sz="1200" b="1" dirty="0">
                <a:solidFill>
                  <a:schemeClr val="bg1">
                    <a:lumMod val="65000"/>
                  </a:schemeClr>
                </a:solidFill>
              </a:rPr>
              <a:t> </a:t>
            </a:r>
            <a:r>
              <a:rPr lang="en-US" altLang="en-US" sz="1200" dirty="0">
                <a:solidFill>
                  <a:schemeClr val="bg1">
                    <a:lumMod val="65000"/>
                  </a:schemeClr>
                </a:solidFill>
              </a:rPr>
              <a:t>number of…</a:t>
            </a:r>
            <a:r>
              <a:rPr lang="en-US" altLang="en-US" sz="1200" b="1" dirty="0">
                <a:solidFill>
                  <a:schemeClr val="bg1">
                    <a:lumMod val="65000"/>
                  </a:schemeClr>
                </a:solidFill>
              </a:rPr>
              <a:t>axons</a:t>
            </a:r>
          </a:p>
          <a:p>
            <a:pPr eaLnBrk="1" hangingPunct="1">
              <a:spcBef>
                <a:spcPct val="0"/>
              </a:spcBef>
              <a:buClrTx/>
              <a:buSzTx/>
              <a:buFontTx/>
              <a:buNone/>
            </a:pPr>
            <a:r>
              <a:rPr lang="en-US" altLang="en-US" sz="1200" dirty="0">
                <a:solidFill>
                  <a:schemeClr val="bg1">
                    <a:lumMod val="65000"/>
                  </a:schemeClr>
                </a:solidFill>
              </a:rPr>
              <a:t>2) DFE: Small pale disc with…</a:t>
            </a:r>
            <a:r>
              <a:rPr lang="en-US" altLang="en-US" sz="1200" b="1" dirty="0">
                <a:solidFill>
                  <a:schemeClr val="bg1">
                    <a:lumMod val="65000"/>
                  </a:schemeClr>
                </a:solidFill>
              </a:rPr>
              <a:t>double ring </a:t>
            </a:r>
            <a:r>
              <a:rPr lang="en-US" altLang="en-US" sz="1200" dirty="0">
                <a:solidFill>
                  <a:schemeClr val="bg1">
                    <a:lumMod val="65000"/>
                  </a:schemeClr>
                </a:solidFill>
              </a:rPr>
              <a:t>sign</a:t>
            </a:r>
          </a:p>
          <a:p>
            <a:pPr eaLnBrk="1" hangingPunct="1">
              <a:spcBef>
                <a:spcPct val="0"/>
              </a:spcBef>
              <a:buClrTx/>
              <a:buSzTx/>
              <a:buFontTx/>
              <a:buNone/>
            </a:pPr>
            <a:r>
              <a:rPr lang="en-US" altLang="en-US" sz="1200" dirty="0">
                <a:solidFill>
                  <a:schemeClr val="bg1">
                    <a:lumMod val="65000"/>
                  </a:schemeClr>
                </a:solidFill>
              </a:rPr>
              <a:t>3) VA…</a:t>
            </a:r>
            <a:r>
              <a:rPr lang="en-US" altLang="en-US" sz="1200" b="1" dirty="0">
                <a:solidFill>
                  <a:schemeClr val="bg1">
                    <a:lumMod val="65000"/>
                  </a:schemeClr>
                </a:solidFill>
              </a:rPr>
              <a:t>20/15&lt;-&gt;NLP</a:t>
            </a:r>
          </a:p>
          <a:p>
            <a:pPr eaLnBrk="1" hangingPunct="1">
              <a:spcBef>
                <a:spcPct val="0"/>
              </a:spcBef>
              <a:buClrTx/>
              <a:buSzTx/>
              <a:buFontTx/>
              <a:buNone/>
            </a:pPr>
            <a:r>
              <a:rPr lang="en-US" altLang="en-US" sz="1200" dirty="0">
                <a:solidFill>
                  <a:schemeClr val="bg1">
                    <a:lumMod val="65000"/>
                  </a:schemeClr>
                </a:solidFill>
              </a:rPr>
              <a:t>4) VF defects…</a:t>
            </a:r>
            <a:r>
              <a:rPr lang="en-US" altLang="en-US" sz="1200" b="1" dirty="0">
                <a:solidFill>
                  <a:schemeClr val="bg1">
                    <a:lumMod val="65000"/>
                  </a:schemeClr>
                </a:solidFill>
              </a:rPr>
              <a:t>invariably present</a:t>
            </a:r>
          </a:p>
          <a:p>
            <a:pPr eaLnBrk="1" hangingPunct="1">
              <a:spcBef>
                <a:spcPct val="0"/>
              </a:spcBef>
              <a:buClrTx/>
              <a:buSzTx/>
              <a:buFontTx/>
              <a:buNone/>
            </a:pPr>
            <a:r>
              <a:rPr lang="en-US" altLang="en-US" sz="1200" dirty="0">
                <a:solidFill>
                  <a:schemeClr val="bg1">
                    <a:lumMod val="65000"/>
                  </a:schemeClr>
                </a:solidFill>
              </a:rPr>
              <a:t>5) Remember the…</a:t>
            </a:r>
            <a:r>
              <a:rPr lang="en-US" altLang="en-US" sz="1200" b="1" dirty="0">
                <a:solidFill>
                  <a:schemeClr val="bg1">
                    <a:lumMod val="65000"/>
                  </a:schemeClr>
                </a:solidFill>
              </a:rPr>
              <a:t>4 D’s</a:t>
            </a:r>
            <a:r>
              <a:rPr lang="en-US" altLang="en-US" sz="1200" dirty="0">
                <a:solidFill>
                  <a:schemeClr val="bg1">
                    <a:lumMod val="65000"/>
                  </a:schemeClr>
                </a:solidFill>
              </a:rPr>
              <a:t> </a:t>
            </a:r>
          </a:p>
        </p:txBody>
      </p:sp>
      <p:sp>
        <p:nvSpPr>
          <p:cNvPr id="66572" name="Text Box 13">
            <a:extLst>
              <a:ext uri="{FF2B5EF4-FFF2-40B4-BE49-F238E27FC236}">
                <a16:creationId xmlns:a16="http://schemas.microsoft.com/office/drawing/2014/main" id="{E38F67E5-E389-424D-85A2-04701E685FEF}"/>
              </a:ext>
            </a:extLst>
          </p:cNvPr>
          <p:cNvSpPr txBox="1">
            <a:spLocks noChangeArrowheads="1"/>
          </p:cNvSpPr>
          <p:nvPr/>
        </p:nvSpPr>
        <p:spPr bwMode="auto">
          <a:xfrm>
            <a:off x="4800600" y="5257800"/>
            <a:ext cx="4294188" cy="1230313"/>
          </a:xfrm>
          <a:prstGeom prst="rect">
            <a:avLst/>
          </a:prstGeom>
          <a:solidFill>
            <a:srgbClr val="FFCC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dirty="0"/>
              <a:t>Tilted-Disc Syndrome</a:t>
            </a:r>
            <a:r>
              <a:rPr lang="en-US" altLang="en-US" sz="1400" dirty="0">
                <a:solidFill>
                  <a:srgbClr val="0000FF"/>
                </a:solidFill>
              </a:rPr>
              <a:t> </a:t>
            </a:r>
            <a:r>
              <a:rPr lang="en-US" altLang="en-US" sz="1400" dirty="0">
                <a:solidFill>
                  <a:schemeClr val="bg1">
                    <a:lumMod val="65000"/>
                  </a:schemeClr>
                </a:solidFill>
                <a:latin typeface="Segoe Script" panose="030B0504020000000003" pitchFamily="66" charset="0"/>
              </a:rPr>
              <a:t>aka…</a:t>
            </a:r>
            <a:r>
              <a:rPr lang="en-US" altLang="en-US" sz="1400" dirty="0" err="1">
                <a:solidFill>
                  <a:schemeClr val="bg1">
                    <a:lumMod val="65000"/>
                  </a:schemeClr>
                </a:solidFill>
                <a:latin typeface="Segoe Script" panose="030B0504020000000003" pitchFamily="66" charset="0"/>
              </a:rPr>
              <a:t>Fuch’s</a:t>
            </a:r>
            <a:r>
              <a:rPr lang="en-US" altLang="en-US" sz="1400" dirty="0">
                <a:solidFill>
                  <a:schemeClr val="bg1">
                    <a:lumMod val="65000"/>
                  </a:schemeClr>
                </a:solidFill>
                <a:latin typeface="Segoe Script" panose="030B0504020000000003" pitchFamily="66" charset="0"/>
              </a:rPr>
              <a:t> Coloboma</a:t>
            </a:r>
            <a:endParaRPr lang="en-US" altLang="en-US" sz="1400" b="1" dirty="0">
              <a:solidFill>
                <a:schemeClr val="bg1">
                  <a:lumMod val="65000"/>
                </a:schemeClr>
              </a:solidFill>
            </a:endParaRPr>
          </a:p>
          <a:p>
            <a:pPr eaLnBrk="1" hangingPunct="1">
              <a:spcBef>
                <a:spcPct val="0"/>
              </a:spcBef>
              <a:buClrTx/>
              <a:buSzTx/>
              <a:buFontTx/>
              <a:buNone/>
            </a:pPr>
            <a:r>
              <a:rPr lang="en-US" altLang="en-US" sz="1200" dirty="0">
                <a:solidFill>
                  <a:schemeClr val="bg1">
                    <a:lumMod val="65000"/>
                  </a:schemeClr>
                </a:solidFill>
              </a:rPr>
              <a:t>1) Superior pole appears…</a:t>
            </a:r>
            <a:r>
              <a:rPr lang="en-US" altLang="en-US" sz="1200" b="1" dirty="0">
                <a:solidFill>
                  <a:schemeClr val="bg1">
                    <a:lumMod val="65000"/>
                  </a:schemeClr>
                </a:solidFill>
              </a:rPr>
              <a:t>elevated</a:t>
            </a:r>
            <a:r>
              <a:rPr lang="en-US" altLang="en-US" sz="1200" dirty="0">
                <a:solidFill>
                  <a:schemeClr val="bg1">
                    <a:lumMod val="65000"/>
                  </a:schemeClr>
                </a:solidFill>
              </a:rPr>
              <a:t>, inferior…</a:t>
            </a:r>
            <a:r>
              <a:rPr lang="en-US" altLang="en-US" sz="1200" b="1" dirty="0">
                <a:solidFill>
                  <a:schemeClr val="bg1">
                    <a:lumMod val="65000"/>
                  </a:schemeClr>
                </a:solidFill>
              </a:rPr>
              <a:t>recessed</a:t>
            </a:r>
          </a:p>
          <a:p>
            <a:pPr eaLnBrk="1" hangingPunct="1">
              <a:spcBef>
                <a:spcPct val="0"/>
              </a:spcBef>
              <a:buClrTx/>
              <a:buSzTx/>
              <a:buFontTx/>
              <a:buNone/>
            </a:pPr>
            <a:r>
              <a:rPr lang="en-US" altLang="en-US" sz="1200" dirty="0">
                <a:solidFill>
                  <a:schemeClr val="bg1">
                    <a:lumMod val="65000"/>
                  </a:schemeClr>
                </a:solidFill>
              </a:rPr>
              <a:t>2) Associated with…</a:t>
            </a:r>
            <a:r>
              <a:rPr lang="en-US" altLang="en-US" sz="1200" b="1" dirty="0">
                <a:solidFill>
                  <a:schemeClr val="bg1">
                    <a:lumMod val="65000"/>
                  </a:schemeClr>
                </a:solidFill>
              </a:rPr>
              <a:t>situs inversus</a:t>
            </a:r>
            <a:r>
              <a:rPr lang="en-US" altLang="en-US" sz="1200" dirty="0">
                <a:solidFill>
                  <a:schemeClr val="bg1">
                    <a:lumMod val="65000"/>
                  </a:schemeClr>
                </a:solidFill>
              </a:rPr>
              <a:t> of retinal vessels</a:t>
            </a:r>
          </a:p>
          <a:p>
            <a:pPr eaLnBrk="1" hangingPunct="1">
              <a:spcBef>
                <a:spcPct val="0"/>
              </a:spcBef>
              <a:buClrTx/>
              <a:buSzTx/>
              <a:buFontTx/>
              <a:buNone/>
            </a:pPr>
            <a:r>
              <a:rPr lang="en-US" altLang="en-US" sz="1200" dirty="0">
                <a:solidFill>
                  <a:schemeClr val="bg1">
                    <a:lumMod val="65000"/>
                  </a:schemeClr>
                </a:solidFill>
              </a:rPr>
              <a:t>3) Fundus abnormality produces…</a:t>
            </a:r>
            <a:r>
              <a:rPr lang="en-US" altLang="en-US" sz="1200" b="1" dirty="0">
                <a:solidFill>
                  <a:schemeClr val="bg1">
                    <a:lumMod val="65000"/>
                  </a:schemeClr>
                </a:solidFill>
              </a:rPr>
              <a:t>myopic astigmatism</a:t>
            </a:r>
          </a:p>
          <a:p>
            <a:pPr eaLnBrk="1" hangingPunct="1">
              <a:spcBef>
                <a:spcPct val="0"/>
              </a:spcBef>
              <a:buClrTx/>
              <a:buSzTx/>
              <a:buFontTx/>
              <a:buNone/>
            </a:pPr>
            <a:r>
              <a:rPr lang="en-US" altLang="en-US" sz="1200" dirty="0">
                <a:solidFill>
                  <a:schemeClr val="bg1">
                    <a:lumMod val="65000"/>
                  </a:schemeClr>
                </a:solidFill>
              </a:rPr>
              <a:t>4) VF testing reveals…</a:t>
            </a:r>
            <a:r>
              <a:rPr lang="en-US" altLang="en-US" sz="1200" b="1" dirty="0">
                <a:solidFill>
                  <a:srgbClr val="0000FF"/>
                </a:solidFill>
              </a:rPr>
              <a:t>bitemporal loss</a:t>
            </a:r>
            <a:r>
              <a:rPr lang="en-US" altLang="en-US" sz="1200" dirty="0">
                <a:solidFill>
                  <a:srgbClr val="0000FF"/>
                </a:solidFill>
              </a:rPr>
              <a:t> </a:t>
            </a:r>
            <a:r>
              <a:rPr lang="en-US" altLang="en-US" sz="1200" dirty="0">
                <a:solidFill>
                  <a:schemeClr val="bg1">
                    <a:lumMod val="65000"/>
                  </a:schemeClr>
                </a:solidFill>
              </a:rPr>
              <a:t>that doesn’t</a:t>
            </a:r>
          </a:p>
          <a:p>
            <a:pPr eaLnBrk="1" hangingPunct="1">
              <a:spcBef>
                <a:spcPct val="0"/>
              </a:spcBef>
              <a:buClrTx/>
              <a:buSzTx/>
              <a:buFontTx/>
              <a:buNone/>
            </a:pPr>
            <a:r>
              <a:rPr lang="en-US" altLang="en-US" sz="1200" dirty="0">
                <a:solidFill>
                  <a:schemeClr val="bg1">
                    <a:lumMod val="65000"/>
                  </a:schemeClr>
                </a:solidFill>
              </a:rPr>
              <a:t>   respect the vertical, and may resolve with…</a:t>
            </a:r>
            <a:r>
              <a:rPr lang="en-US" altLang="en-US" sz="1200" b="1" dirty="0">
                <a:solidFill>
                  <a:schemeClr val="bg1">
                    <a:lumMod val="65000"/>
                  </a:schemeClr>
                </a:solidFill>
              </a:rPr>
              <a:t>refraction</a:t>
            </a:r>
          </a:p>
        </p:txBody>
      </p:sp>
      <p:sp>
        <p:nvSpPr>
          <p:cNvPr id="66573" name="Rectangle 14">
            <a:extLst>
              <a:ext uri="{FF2B5EF4-FFF2-40B4-BE49-F238E27FC236}">
                <a16:creationId xmlns:a16="http://schemas.microsoft.com/office/drawing/2014/main" id="{F285696A-57E2-45EC-8B53-8FFFA3A04321}"/>
              </a:ext>
            </a:extLst>
          </p:cNvPr>
          <p:cNvSpPr>
            <a:spLocks noChangeArrowheads="1"/>
          </p:cNvSpPr>
          <p:nvPr/>
        </p:nvSpPr>
        <p:spPr bwMode="auto">
          <a:xfrm>
            <a:off x="457200" y="122238"/>
            <a:ext cx="7543800" cy="8683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b"/>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ct val="85000"/>
              </a:lnSpc>
              <a:spcBef>
                <a:spcPct val="0"/>
              </a:spcBef>
              <a:buClrTx/>
              <a:buSzTx/>
              <a:buFontTx/>
              <a:buNone/>
            </a:pPr>
            <a:r>
              <a:rPr lang="en-US" altLang="en-US" sz="3200" b="1" dirty="0">
                <a:solidFill>
                  <a:schemeClr val="tx2"/>
                </a:solidFill>
              </a:rPr>
              <a:t>Developmental Abnormalities of the Optic Nerve Head</a:t>
            </a:r>
            <a:endParaRPr lang="en-US" altLang="en-US" sz="3200" dirty="0">
              <a:solidFill>
                <a:schemeClr val="tx2"/>
              </a:solidFill>
            </a:endParaRPr>
          </a:p>
        </p:txBody>
      </p:sp>
      <p:sp>
        <p:nvSpPr>
          <p:cNvPr id="66574" name="Slide Number Placeholder 1">
            <a:extLst>
              <a:ext uri="{FF2B5EF4-FFF2-40B4-BE49-F238E27FC236}">
                <a16:creationId xmlns:a16="http://schemas.microsoft.com/office/drawing/2014/main" id="{04C402A9-8FE1-41F8-B8FD-C8B6D877C3F0}"/>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286D2FA3-C121-4BBB-98D0-45A7FDA1C4EF}" type="slidenum">
              <a:rPr lang="en-US" altLang="en-US" sz="1000"/>
              <a:pPr>
                <a:spcBef>
                  <a:spcPct val="0"/>
                </a:spcBef>
                <a:buClrTx/>
                <a:buSzTx/>
                <a:buFontTx/>
                <a:buNone/>
              </a:pPr>
              <a:t>228</a:t>
            </a:fld>
            <a:endParaRPr lang="en-US" altLang="en-US" sz="1000"/>
          </a:p>
        </p:txBody>
      </p:sp>
      <p:sp>
        <p:nvSpPr>
          <p:cNvPr id="66575" name="Line 12">
            <a:extLst>
              <a:ext uri="{FF2B5EF4-FFF2-40B4-BE49-F238E27FC236}">
                <a16:creationId xmlns:a16="http://schemas.microsoft.com/office/drawing/2014/main" id="{80B50ABA-1EEE-43E4-8CAC-FE3345262FA7}"/>
              </a:ext>
            </a:extLst>
          </p:cNvPr>
          <p:cNvSpPr>
            <a:spLocks noChangeShapeType="1"/>
          </p:cNvSpPr>
          <p:nvPr/>
        </p:nvSpPr>
        <p:spPr bwMode="auto">
          <a:xfrm>
            <a:off x="3124200" y="2057400"/>
            <a:ext cx="381000" cy="22098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 name="Text Box 15">
            <a:extLst>
              <a:ext uri="{FF2B5EF4-FFF2-40B4-BE49-F238E27FC236}">
                <a16:creationId xmlns:a16="http://schemas.microsoft.com/office/drawing/2014/main" id="{229C639C-6FEB-4DCF-B333-426C11A1B7EE}"/>
              </a:ext>
            </a:extLst>
          </p:cNvPr>
          <p:cNvSpPr txBox="1">
            <a:spLocks noChangeArrowheads="1"/>
          </p:cNvSpPr>
          <p:nvPr/>
        </p:nvSpPr>
        <p:spPr bwMode="auto">
          <a:xfrm>
            <a:off x="793750" y="3886200"/>
            <a:ext cx="8085207" cy="2031325"/>
          </a:xfrm>
          <a:prstGeom prst="rect">
            <a:avLst/>
          </a:prstGeom>
          <a:solidFill>
            <a:srgbClr val="0070C0"/>
          </a:solidFill>
          <a:ln w="9525">
            <a:noFill/>
            <a:miter lim="800000"/>
            <a:headEnd/>
            <a:tailEnd/>
          </a:ln>
          <a:effec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i="1" dirty="0">
                <a:solidFill>
                  <a:schemeClr val="tx1">
                    <a:lumMod val="65000"/>
                    <a:lumOff val="35000"/>
                  </a:schemeClr>
                </a:solidFill>
              </a:rPr>
              <a:t>How on earth does tilting of the discs lead to a superior bitemporal VF defect?</a:t>
            </a:r>
          </a:p>
          <a:p>
            <a:pPr eaLnBrk="1" hangingPunct="1">
              <a:spcBef>
                <a:spcPct val="0"/>
              </a:spcBef>
              <a:buClrTx/>
              <a:buSzTx/>
              <a:buFontTx/>
              <a:buNone/>
            </a:pPr>
            <a:r>
              <a:rPr lang="en-US" altLang="en-US" sz="1400" dirty="0">
                <a:solidFill>
                  <a:schemeClr val="tx1">
                    <a:lumMod val="65000"/>
                    <a:lumOff val="35000"/>
                  </a:schemeClr>
                </a:solidFill>
              </a:rPr>
              <a:t>It’s actually pretty simple. </a:t>
            </a:r>
          </a:p>
          <a:p>
            <a:pPr eaLnBrk="1" hangingPunct="1">
              <a:spcBef>
                <a:spcPct val="0"/>
              </a:spcBef>
              <a:buClrTx/>
              <a:buSzTx/>
              <a:buFontTx/>
              <a:buNone/>
            </a:pPr>
            <a:r>
              <a:rPr lang="en-US" altLang="en-US" sz="1400" dirty="0">
                <a:solidFill>
                  <a:schemeClr val="tx1">
                    <a:lumMod val="65000"/>
                    <a:lumOff val="35000"/>
                  </a:schemeClr>
                </a:solidFill>
              </a:rPr>
              <a:t>The recession of the inferonasal ONH is quite dramatic—almost staphyloma-</a:t>
            </a:r>
            <a:r>
              <a:rPr lang="en-US" altLang="en-US" sz="1400" dirty="0" err="1">
                <a:solidFill>
                  <a:schemeClr val="tx1">
                    <a:lumMod val="65000"/>
                    <a:lumOff val="35000"/>
                  </a:schemeClr>
                </a:solidFill>
              </a:rPr>
              <a:t>ish</a:t>
            </a:r>
            <a:r>
              <a:rPr lang="en-US" altLang="en-US" sz="1400" dirty="0">
                <a:solidFill>
                  <a:schemeClr val="tx1">
                    <a:lumMod val="65000"/>
                    <a:lumOff val="35000"/>
                  </a:schemeClr>
                </a:solidFill>
              </a:rPr>
              <a:t>. Because of this,  the ‘axial length’ (AL) of the inferonasal peripapillary retina is longer than that of other retinal regions.  The excess AL of this portion of the retina renders it more myopic than the rest, and thus the refractive correction used during the performance of the VF test—derived from the foveal refraction, with its unaffected AL—is not myopic enough for the inferonasal retina. The subsequent uncorrected myopia of the inferonasal retina produces a refractive scotoma which localizes in the </a:t>
            </a:r>
            <a:r>
              <a:rPr lang="en-US" altLang="en-US" sz="1400" i="1" dirty="0">
                <a:solidFill>
                  <a:schemeClr val="tx1">
                    <a:lumMod val="65000"/>
                    <a:lumOff val="35000"/>
                  </a:schemeClr>
                </a:solidFill>
              </a:rPr>
              <a:t>superotemporal</a:t>
            </a:r>
            <a:r>
              <a:rPr lang="en-US" altLang="en-US" sz="1400" dirty="0">
                <a:solidFill>
                  <a:schemeClr val="tx1">
                    <a:lumMod val="65000"/>
                    <a:lumOff val="35000"/>
                  </a:schemeClr>
                </a:solidFill>
              </a:rPr>
              <a:t> VF. And because Fuchs coloboma is almost always a bilateral condition, the VF loss is too. </a:t>
            </a:r>
          </a:p>
        </p:txBody>
      </p:sp>
      <p:sp>
        <p:nvSpPr>
          <p:cNvPr id="2" name="Frame 1">
            <a:extLst>
              <a:ext uri="{FF2B5EF4-FFF2-40B4-BE49-F238E27FC236}">
                <a16:creationId xmlns:a16="http://schemas.microsoft.com/office/drawing/2014/main" id="{67393181-30EE-30D1-F6F1-44E1DE0E7D43}"/>
              </a:ext>
            </a:extLst>
          </p:cNvPr>
          <p:cNvSpPr/>
          <p:nvPr/>
        </p:nvSpPr>
        <p:spPr>
          <a:xfrm>
            <a:off x="6241775" y="5923723"/>
            <a:ext cx="1530625" cy="497716"/>
          </a:xfrm>
          <a:prstGeom prst="frame">
            <a:avLst>
              <a:gd name="adj1" fmla="val 17198"/>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3" name="TextBox 2">
            <a:extLst>
              <a:ext uri="{FF2B5EF4-FFF2-40B4-BE49-F238E27FC236}">
                <a16:creationId xmlns:a16="http://schemas.microsoft.com/office/drawing/2014/main" id="{08E0ED14-FE8D-D46C-3D4E-6DC82AA6A74E}"/>
              </a:ext>
            </a:extLst>
          </p:cNvPr>
          <p:cNvSpPr txBox="1"/>
          <p:nvPr/>
        </p:nvSpPr>
        <p:spPr>
          <a:xfrm>
            <a:off x="1186967" y="2740752"/>
            <a:ext cx="6983896" cy="2677656"/>
          </a:xfrm>
          <a:prstGeom prst="rect">
            <a:avLst/>
          </a:prstGeom>
          <a:solidFill>
            <a:schemeClr val="accent5">
              <a:lumMod val="75000"/>
            </a:schemeClr>
          </a:solidFill>
        </p:spPr>
        <p:txBody>
          <a:bodyPr wrap="square" rtlCol="0">
            <a:spAutoFit/>
          </a:bodyPr>
          <a:lstStyle/>
          <a:p>
            <a:r>
              <a:rPr lang="en-US" sz="1400" i="1" dirty="0"/>
              <a:t>When you hear ‘superior bitemporal VF defect’ two words come to mind, and they </a:t>
            </a:r>
            <a:r>
              <a:rPr lang="en-US" sz="1400" b="1" i="1" dirty="0" err="1"/>
              <a:t>ain’t</a:t>
            </a:r>
            <a:r>
              <a:rPr lang="en-US" sz="1400" i="1" dirty="0"/>
              <a:t> Fuchs coloboma—they are  </a:t>
            </a:r>
            <a:r>
              <a:rPr lang="en-US" sz="1400" b="1" i="1" dirty="0"/>
              <a:t>pituitary tumor </a:t>
            </a:r>
            <a:r>
              <a:rPr lang="en-US" sz="1400" i="1" dirty="0"/>
              <a:t>.  </a:t>
            </a:r>
            <a:r>
              <a:rPr lang="en-US" sz="1400" i="1" dirty="0">
                <a:solidFill>
                  <a:srgbClr val="0000FF"/>
                </a:solidFill>
              </a:rPr>
              <a:t>How can you tell whether a bitemporal VF cut results from a pituitary tumor as opposed to Fuchs coloboma?</a:t>
            </a:r>
          </a:p>
          <a:p>
            <a:r>
              <a:rPr lang="en-US" sz="1400" dirty="0"/>
              <a:t>For starters, by examining the pt. The ONHs in a Fuchs coloboma </a:t>
            </a:r>
            <a:r>
              <a:rPr lang="en-US" sz="1400" dirty="0" err="1"/>
              <a:t>pt</a:t>
            </a:r>
            <a:r>
              <a:rPr lang="en-US" sz="1400" dirty="0"/>
              <a:t> will be highly tilted and manifest situs inversus, whereas the ONHs of a pituitary-tumor </a:t>
            </a:r>
            <a:r>
              <a:rPr lang="en-US" sz="1400" dirty="0" err="1"/>
              <a:t>pt</a:t>
            </a:r>
            <a:r>
              <a:rPr lang="en-US" sz="1400" dirty="0"/>
              <a:t> will be unremarkable or edematous.</a:t>
            </a:r>
          </a:p>
          <a:p>
            <a:endParaRPr lang="en-US" sz="1400" dirty="0"/>
          </a:p>
          <a:p>
            <a:r>
              <a:rPr lang="en-US" sz="1400" i="1" dirty="0"/>
              <a:t>OK, fair. But is there a way to tell from the VF itself?</a:t>
            </a:r>
          </a:p>
          <a:p>
            <a:r>
              <a:rPr lang="en-US" sz="1400" dirty="0"/>
              <a:t>Indeed there is—a bitemporal VF defect 2ndry to a pituitary tumor will always respect the   vertical  midline, whereas one 2ndry to Fuchs coloboma will not. </a:t>
            </a:r>
            <a:r>
              <a:rPr lang="en-US" sz="1400" dirty="0">
                <a:solidFill>
                  <a:srgbClr val="0000FF"/>
                </a:solidFill>
              </a:rPr>
              <a:t>Put another way: A pituitary tumor, but not a Fuchs coloboma, is expected to produce bitemporal </a:t>
            </a:r>
            <a:r>
              <a:rPr lang="en-US" sz="1400" b="1" dirty="0" err="1">
                <a:solidFill>
                  <a:srgbClr val="002060"/>
                </a:solidFill>
              </a:rPr>
              <a:t>hemianopic</a:t>
            </a:r>
            <a:r>
              <a:rPr lang="en-US" sz="1400" dirty="0">
                <a:solidFill>
                  <a:srgbClr val="0000FF"/>
                </a:solidFill>
              </a:rPr>
              <a:t> VF loss. </a:t>
            </a:r>
          </a:p>
        </p:txBody>
      </p:sp>
      <p:sp>
        <p:nvSpPr>
          <p:cNvPr id="4" name="TextBox 3">
            <a:extLst>
              <a:ext uri="{FF2B5EF4-FFF2-40B4-BE49-F238E27FC236}">
                <a16:creationId xmlns:a16="http://schemas.microsoft.com/office/drawing/2014/main" id="{7D079AD0-E47A-765C-1E68-6D95B380947E}"/>
              </a:ext>
            </a:extLst>
          </p:cNvPr>
          <p:cNvSpPr txBox="1"/>
          <p:nvPr/>
        </p:nvSpPr>
        <p:spPr>
          <a:xfrm>
            <a:off x="4443982" y="6541009"/>
            <a:ext cx="1967206" cy="276999"/>
          </a:xfrm>
          <a:prstGeom prst="rect">
            <a:avLst/>
          </a:prstGeom>
          <a:noFill/>
        </p:spPr>
        <p:txBody>
          <a:bodyPr wrap="none" rtlCol="0">
            <a:spAutoFit/>
          </a:bodyPr>
          <a:lstStyle/>
          <a:p>
            <a:pPr algn="r"/>
            <a:r>
              <a:rPr lang="en-US" sz="1200" b="1" dirty="0">
                <a:solidFill>
                  <a:srgbClr val="0000FF"/>
                </a:solidFill>
                <a:latin typeface="Segoe Script" panose="030B0504020000000003" pitchFamily="66" charset="0"/>
              </a:rPr>
              <a:t>(</a:t>
            </a:r>
            <a:r>
              <a:rPr lang="en-US" sz="1200" dirty="0">
                <a:solidFill>
                  <a:srgbClr val="0000FF"/>
                </a:solidFill>
                <a:latin typeface="Segoe Script" panose="030B0504020000000003" pitchFamily="66" charset="0"/>
              </a:rPr>
              <a:t>but </a:t>
            </a:r>
            <a:r>
              <a:rPr lang="en-US" sz="1200" b="1" dirty="0">
                <a:solidFill>
                  <a:srgbClr val="0000FF"/>
                </a:solidFill>
                <a:latin typeface="Segoe Script" panose="030B0504020000000003" pitchFamily="66" charset="0"/>
              </a:rPr>
              <a:t>not</a:t>
            </a:r>
            <a:r>
              <a:rPr lang="en-US" sz="1200" dirty="0">
                <a:solidFill>
                  <a:srgbClr val="0000FF"/>
                </a:solidFill>
                <a:latin typeface="Segoe Script" panose="030B0504020000000003" pitchFamily="66" charset="0"/>
              </a:rPr>
              <a:t> </a:t>
            </a:r>
            <a:r>
              <a:rPr lang="en-US" sz="1200" dirty="0" err="1">
                <a:solidFill>
                  <a:srgbClr val="0000FF"/>
                </a:solidFill>
                <a:latin typeface="Segoe Script" panose="030B0504020000000003" pitchFamily="66" charset="0"/>
              </a:rPr>
              <a:t>hemianopic</a:t>
            </a:r>
            <a:r>
              <a:rPr lang="en-US" sz="1200" dirty="0">
                <a:solidFill>
                  <a:srgbClr val="0000FF"/>
                </a:solidFill>
                <a:latin typeface="Segoe Script" panose="030B0504020000000003" pitchFamily="66" charset="0"/>
              </a:rPr>
              <a:t>)</a:t>
            </a:r>
          </a:p>
        </p:txBody>
      </p:sp>
      <p:cxnSp>
        <p:nvCxnSpPr>
          <p:cNvPr id="7" name="Connector: Elbow 6">
            <a:extLst>
              <a:ext uri="{FF2B5EF4-FFF2-40B4-BE49-F238E27FC236}">
                <a16:creationId xmlns:a16="http://schemas.microsoft.com/office/drawing/2014/main" id="{84464320-732E-DB72-0B81-D9A485462CB0}"/>
              </a:ext>
            </a:extLst>
          </p:cNvPr>
          <p:cNvCxnSpPr>
            <a:cxnSpLocks/>
          </p:cNvCxnSpPr>
          <p:nvPr/>
        </p:nvCxnSpPr>
        <p:spPr>
          <a:xfrm flipV="1">
            <a:off x="6397487" y="6197463"/>
            <a:ext cx="609600" cy="447950"/>
          </a:xfrm>
          <a:prstGeom prst="bentConnector3">
            <a:avLst>
              <a:gd name="adj1" fmla="val 102174"/>
            </a:avLst>
          </a:prstGeom>
          <a:ln>
            <a:tailEnd type="triangle"/>
          </a:ln>
        </p:spPr>
        <p:style>
          <a:lnRef idx="1">
            <a:schemeClr val="dk1"/>
          </a:lnRef>
          <a:fillRef idx="0">
            <a:schemeClr val="dk1"/>
          </a:fillRef>
          <a:effectRef idx="0">
            <a:schemeClr val="dk1"/>
          </a:effectRef>
          <a:fontRef idx="minor">
            <a:schemeClr val="tx1"/>
          </a:fontRef>
        </p:style>
      </p:cxnSp>
    </p:spTree>
    <p:extLst>
      <p:ext uri="{BB962C8B-B14F-4D97-AF65-F5344CB8AC3E}">
        <p14:creationId xmlns:p14="http://schemas.microsoft.com/office/powerpoint/2010/main" val="3415645839"/>
      </p:ext>
    </p:extLst>
  </p:cSld>
  <p:clrMapOvr>
    <a:masterClrMapping/>
  </p:clrMapOvr>
</p:sld>
</file>

<file path=ppt/slides/slide2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8" name="Slide Number Placeholder 1">
            <a:extLst>
              <a:ext uri="{FF2B5EF4-FFF2-40B4-BE49-F238E27FC236}">
                <a16:creationId xmlns:a16="http://schemas.microsoft.com/office/drawing/2014/main" id="{24272C14-98B9-49AA-A34A-661F3FF25627}"/>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1CD4852E-4C6E-4BB0-9F3B-E44927F1563F}" type="slidenum">
              <a:rPr lang="en-US" altLang="en-US" sz="1000"/>
              <a:pPr>
                <a:spcBef>
                  <a:spcPct val="0"/>
                </a:spcBef>
                <a:buClrTx/>
                <a:buSzTx/>
                <a:buFontTx/>
                <a:buNone/>
              </a:pPr>
              <a:t>229</a:t>
            </a:fld>
            <a:endParaRPr lang="en-US" altLang="en-US" sz="1000"/>
          </a:p>
        </p:txBody>
      </p:sp>
      <p:sp>
        <p:nvSpPr>
          <p:cNvPr id="17" name="Rectangle 16">
            <a:extLst>
              <a:ext uri="{FF2B5EF4-FFF2-40B4-BE49-F238E27FC236}">
                <a16:creationId xmlns:a16="http://schemas.microsoft.com/office/drawing/2014/main" id="{B313EDA2-A575-489D-9267-5F5D1E29595C}"/>
              </a:ext>
            </a:extLst>
          </p:cNvPr>
          <p:cNvSpPr>
            <a:spLocks noChangeArrowheads="1"/>
          </p:cNvSpPr>
          <p:nvPr/>
        </p:nvSpPr>
        <p:spPr bwMode="auto">
          <a:xfrm>
            <a:off x="457200" y="122238"/>
            <a:ext cx="7543800" cy="8683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b"/>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ct val="85000"/>
              </a:lnSpc>
              <a:spcBef>
                <a:spcPct val="0"/>
              </a:spcBef>
              <a:buClrTx/>
              <a:buSzTx/>
              <a:buFontTx/>
              <a:buNone/>
            </a:pPr>
            <a:r>
              <a:rPr lang="en-US" altLang="en-US" sz="3200" b="1" dirty="0">
                <a:solidFill>
                  <a:schemeClr val="tx2"/>
                </a:solidFill>
              </a:rPr>
              <a:t>Developmental Abnormalities of the Optic Nerve Head</a:t>
            </a:r>
            <a:endParaRPr lang="en-US" altLang="en-US" sz="3200" dirty="0">
              <a:solidFill>
                <a:schemeClr val="tx2"/>
              </a:solidFill>
            </a:endParaRPr>
          </a:p>
        </p:txBody>
      </p:sp>
      <p:pic>
        <p:nvPicPr>
          <p:cNvPr id="2050" name="Picture 2" descr="Congenital tilted disc syndrome - American Academy of Ophthalmology">
            <a:extLst>
              <a:ext uri="{FF2B5EF4-FFF2-40B4-BE49-F238E27FC236}">
                <a16:creationId xmlns:a16="http://schemas.microsoft.com/office/drawing/2014/main" id="{AB1D69C8-D639-49CF-BF6F-4F9BE1C33F39}"/>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066800" y="1164312"/>
            <a:ext cx="6858000" cy="4617244"/>
          </a:xfrm>
          <a:prstGeom prst="rect">
            <a:avLst/>
          </a:prstGeom>
          <a:noFill/>
          <a:extLst>
            <a:ext uri="{909E8E84-426E-40DD-AFC4-6F175D3DCCD1}">
              <a14:hiddenFill xmlns:a14="http://schemas.microsoft.com/office/drawing/2010/main">
                <a:solidFill>
                  <a:srgbClr val="FFFFFF"/>
                </a:solidFill>
              </a14:hiddenFill>
            </a:ext>
          </a:extLst>
        </p:spPr>
      </p:pic>
      <p:sp>
        <p:nvSpPr>
          <p:cNvPr id="3" name="TextBox 2">
            <a:extLst>
              <a:ext uri="{FF2B5EF4-FFF2-40B4-BE49-F238E27FC236}">
                <a16:creationId xmlns:a16="http://schemas.microsoft.com/office/drawing/2014/main" id="{03878D12-59B3-AFFB-40E9-2B33A36C7CCF}"/>
              </a:ext>
            </a:extLst>
          </p:cNvPr>
          <p:cNvSpPr txBox="1"/>
          <p:nvPr/>
        </p:nvSpPr>
        <p:spPr>
          <a:xfrm>
            <a:off x="1905000" y="6107668"/>
            <a:ext cx="5334000" cy="369332"/>
          </a:xfrm>
          <a:prstGeom prst="rect">
            <a:avLst/>
          </a:prstGeom>
          <a:noFill/>
        </p:spPr>
        <p:txBody>
          <a:bodyPr wrap="square" rtlCol="0">
            <a:spAutoFit/>
          </a:bodyPr>
          <a:lstStyle/>
          <a:p>
            <a:r>
              <a:rPr lang="en-US" dirty="0"/>
              <a:t>Tilted-disc syndrome: Superior bitemporal VF loss</a:t>
            </a:r>
          </a:p>
        </p:txBody>
      </p:sp>
      <p:sp>
        <p:nvSpPr>
          <p:cNvPr id="4" name="TextBox 3">
            <a:extLst>
              <a:ext uri="{FF2B5EF4-FFF2-40B4-BE49-F238E27FC236}">
                <a16:creationId xmlns:a16="http://schemas.microsoft.com/office/drawing/2014/main" id="{0D6FAA9A-8672-2A16-AF17-8576DA3B6D82}"/>
              </a:ext>
            </a:extLst>
          </p:cNvPr>
          <p:cNvSpPr txBox="1"/>
          <p:nvPr/>
        </p:nvSpPr>
        <p:spPr>
          <a:xfrm>
            <a:off x="1389821" y="6354417"/>
            <a:ext cx="6364357" cy="369332"/>
          </a:xfrm>
          <a:prstGeom prst="rect">
            <a:avLst/>
          </a:prstGeom>
          <a:noFill/>
        </p:spPr>
        <p:txBody>
          <a:bodyPr wrap="square" rtlCol="0">
            <a:spAutoFit/>
          </a:bodyPr>
          <a:lstStyle/>
          <a:p>
            <a:pPr algn="ctr"/>
            <a:r>
              <a:rPr lang="en-US" dirty="0">
                <a:solidFill>
                  <a:srgbClr val="0000FF"/>
                </a:solidFill>
              </a:rPr>
              <a:t>(Note that the VF loss does </a:t>
            </a:r>
            <a:r>
              <a:rPr lang="en-US" b="1" dirty="0">
                <a:solidFill>
                  <a:srgbClr val="0000FF"/>
                </a:solidFill>
              </a:rPr>
              <a:t>not</a:t>
            </a:r>
            <a:r>
              <a:rPr lang="en-US" dirty="0">
                <a:solidFill>
                  <a:srgbClr val="0000FF"/>
                </a:solidFill>
              </a:rPr>
              <a:t> respect the vertical midline)</a:t>
            </a:r>
          </a:p>
        </p:txBody>
      </p:sp>
    </p:spTree>
    <p:extLst>
      <p:ext uri="{BB962C8B-B14F-4D97-AF65-F5344CB8AC3E}">
        <p14:creationId xmlns:p14="http://schemas.microsoft.com/office/powerpoint/2010/main" val="3549354248"/>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2" name="Line 4">
            <a:extLst>
              <a:ext uri="{FF2B5EF4-FFF2-40B4-BE49-F238E27FC236}">
                <a16:creationId xmlns:a16="http://schemas.microsoft.com/office/drawing/2014/main" id="{9524EAFE-B9D9-41AA-97F4-F261716F9806}"/>
              </a:ext>
            </a:extLst>
          </p:cNvPr>
          <p:cNvSpPr>
            <a:spLocks noChangeShapeType="1"/>
          </p:cNvSpPr>
          <p:nvPr/>
        </p:nvSpPr>
        <p:spPr bwMode="auto">
          <a:xfrm flipH="1">
            <a:off x="1600200" y="2057400"/>
            <a:ext cx="1524000" cy="3810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5363" name="Text Box 6">
            <a:extLst>
              <a:ext uri="{FF2B5EF4-FFF2-40B4-BE49-F238E27FC236}">
                <a16:creationId xmlns:a16="http://schemas.microsoft.com/office/drawing/2014/main" id="{90B89BAB-B534-4DFE-853B-729504389FD8}"/>
              </a:ext>
            </a:extLst>
          </p:cNvPr>
          <p:cNvSpPr txBox="1">
            <a:spLocks noChangeArrowheads="1"/>
          </p:cNvSpPr>
          <p:nvPr/>
        </p:nvSpPr>
        <p:spPr bwMode="auto">
          <a:xfrm>
            <a:off x="1357313" y="1524000"/>
            <a:ext cx="3511550" cy="4540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1400" i="1">
                <a:solidFill>
                  <a:srgbClr val="0000FF"/>
                </a:solidFill>
              </a:rPr>
              <a:t>These three are all secondary to abnormal</a:t>
            </a:r>
          </a:p>
          <a:p>
            <a:pPr algn="ctr" eaLnBrk="1" hangingPunct="1">
              <a:lnSpc>
                <a:spcPct val="85000"/>
              </a:lnSpc>
              <a:spcBef>
                <a:spcPct val="0"/>
              </a:spcBef>
              <a:buClrTx/>
              <a:buSzTx/>
              <a:buFontTx/>
              <a:buNone/>
            </a:pPr>
            <a:r>
              <a:rPr lang="en-US" altLang="en-US" sz="1400" i="1">
                <a:solidFill>
                  <a:srgbClr val="0000FF"/>
                </a:solidFill>
              </a:rPr>
              <a:t>closure of the embryonic optic fissure</a:t>
            </a:r>
          </a:p>
        </p:txBody>
      </p:sp>
      <p:sp>
        <p:nvSpPr>
          <p:cNvPr id="15364" name="Text Box 8">
            <a:extLst>
              <a:ext uri="{FF2B5EF4-FFF2-40B4-BE49-F238E27FC236}">
                <a16:creationId xmlns:a16="http://schemas.microsoft.com/office/drawing/2014/main" id="{9F71C228-1602-4A08-91A6-0BD6F8A1118E}"/>
              </a:ext>
            </a:extLst>
          </p:cNvPr>
          <p:cNvSpPr txBox="1">
            <a:spLocks noChangeArrowheads="1"/>
          </p:cNvSpPr>
          <p:nvPr/>
        </p:nvSpPr>
        <p:spPr bwMode="auto">
          <a:xfrm>
            <a:off x="76200" y="2514600"/>
            <a:ext cx="2757488" cy="852488"/>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Optic Nerve Coloboma</a:t>
            </a:r>
          </a:p>
          <a:p>
            <a:pPr eaLnBrk="1" hangingPunct="1">
              <a:spcBef>
                <a:spcPct val="0"/>
              </a:spcBef>
              <a:buClrTx/>
              <a:buSzTx/>
              <a:buFontTx/>
              <a:buNone/>
            </a:pPr>
            <a:r>
              <a:rPr lang="en-US" altLang="en-US" sz="1200"/>
              <a:t>1) May resemble…</a:t>
            </a:r>
            <a:r>
              <a:rPr lang="en-US" altLang="en-US" sz="1200" b="1">
                <a:solidFill>
                  <a:srgbClr val="0000FF"/>
                </a:solidFill>
              </a:rPr>
              <a:t>deep cupping</a:t>
            </a:r>
          </a:p>
          <a:p>
            <a:pPr eaLnBrk="1" hangingPunct="1">
              <a:spcBef>
                <a:spcPct val="0"/>
              </a:spcBef>
              <a:buClrTx/>
              <a:buSzTx/>
              <a:buFontTx/>
              <a:buNone/>
            </a:pPr>
            <a:r>
              <a:rPr lang="en-US" altLang="en-US" sz="1200"/>
              <a:t>2) Can be…</a:t>
            </a:r>
            <a:r>
              <a:rPr lang="en-US" altLang="en-US" sz="1200" b="1">
                <a:solidFill>
                  <a:srgbClr val="0000FF"/>
                </a:solidFill>
              </a:rPr>
              <a:t>bilateral, asymmetric</a:t>
            </a:r>
          </a:p>
          <a:p>
            <a:pPr eaLnBrk="1" hangingPunct="1">
              <a:spcBef>
                <a:spcPct val="0"/>
              </a:spcBef>
              <a:buClrTx/>
              <a:buSzTx/>
              <a:buFontTx/>
              <a:buNone/>
            </a:pPr>
            <a:r>
              <a:rPr lang="en-US" altLang="en-US" sz="1200"/>
              <a:t>3) Part of the…</a:t>
            </a:r>
            <a:r>
              <a:rPr lang="en-US" altLang="en-US" sz="1200" b="1">
                <a:solidFill>
                  <a:srgbClr val="0000FF"/>
                </a:solidFill>
              </a:rPr>
              <a:t>CHARGE association</a:t>
            </a:r>
          </a:p>
        </p:txBody>
      </p:sp>
      <p:sp>
        <p:nvSpPr>
          <p:cNvPr id="15365" name="Text Box 11">
            <a:extLst>
              <a:ext uri="{FF2B5EF4-FFF2-40B4-BE49-F238E27FC236}">
                <a16:creationId xmlns:a16="http://schemas.microsoft.com/office/drawing/2014/main" id="{2BD5F7A4-5387-42D8-991E-EF8F09A123F2}"/>
              </a:ext>
            </a:extLst>
          </p:cNvPr>
          <p:cNvSpPr txBox="1">
            <a:spLocks noChangeArrowheads="1"/>
          </p:cNvSpPr>
          <p:nvPr/>
        </p:nvSpPr>
        <p:spPr bwMode="auto">
          <a:xfrm>
            <a:off x="793750" y="3505200"/>
            <a:ext cx="2254250" cy="669925"/>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Optic Pit/Hole</a:t>
            </a:r>
          </a:p>
          <a:p>
            <a:pPr eaLnBrk="1" hangingPunct="1">
              <a:spcBef>
                <a:spcPct val="0"/>
              </a:spcBef>
              <a:buClrTx/>
              <a:buSzTx/>
              <a:buFontTx/>
              <a:buNone/>
            </a:pPr>
            <a:r>
              <a:rPr lang="en-US" altLang="en-US" sz="1200"/>
              <a:t>--Associated with…</a:t>
            </a:r>
            <a:r>
              <a:rPr lang="en-US" altLang="en-US" sz="1200" b="1">
                <a:solidFill>
                  <a:srgbClr val="CCECFF"/>
                </a:solidFill>
              </a:rPr>
              <a:t>serous RD</a:t>
            </a:r>
          </a:p>
          <a:p>
            <a:pPr eaLnBrk="1" hangingPunct="1">
              <a:spcBef>
                <a:spcPct val="0"/>
              </a:spcBef>
              <a:buClrTx/>
              <a:buSzTx/>
              <a:buFontTx/>
              <a:buNone/>
            </a:pPr>
            <a:r>
              <a:rPr lang="en-US" altLang="en-US" sz="1200">
                <a:solidFill>
                  <a:srgbClr val="CCECFF"/>
                </a:solidFill>
              </a:rPr>
              <a:t>  in adulthood</a:t>
            </a:r>
          </a:p>
        </p:txBody>
      </p:sp>
      <p:sp>
        <p:nvSpPr>
          <p:cNvPr id="15366" name="Line 14">
            <a:extLst>
              <a:ext uri="{FF2B5EF4-FFF2-40B4-BE49-F238E27FC236}">
                <a16:creationId xmlns:a16="http://schemas.microsoft.com/office/drawing/2014/main" id="{46392F05-5316-4925-80C1-781B44F4B6EC}"/>
              </a:ext>
            </a:extLst>
          </p:cNvPr>
          <p:cNvSpPr>
            <a:spLocks noChangeShapeType="1"/>
          </p:cNvSpPr>
          <p:nvPr/>
        </p:nvSpPr>
        <p:spPr bwMode="auto">
          <a:xfrm flipH="1">
            <a:off x="2971800" y="2057400"/>
            <a:ext cx="152400" cy="14478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5367" name="Rectangle 15">
            <a:extLst>
              <a:ext uri="{FF2B5EF4-FFF2-40B4-BE49-F238E27FC236}">
                <a16:creationId xmlns:a16="http://schemas.microsoft.com/office/drawing/2014/main" id="{D9ADB524-F4D0-4E96-A860-40AF8F36BA81}"/>
              </a:ext>
            </a:extLst>
          </p:cNvPr>
          <p:cNvSpPr>
            <a:spLocks noChangeArrowheads="1"/>
          </p:cNvSpPr>
          <p:nvPr/>
        </p:nvSpPr>
        <p:spPr bwMode="auto">
          <a:xfrm>
            <a:off x="457200" y="122238"/>
            <a:ext cx="7543800" cy="8683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b"/>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ct val="85000"/>
              </a:lnSpc>
              <a:spcBef>
                <a:spcPct val="0"/>
              </a:spcBef>
              <a:buClrTx/>
              <a:buSzTx/>
              <a:buFontTx/>
              <a:buNone/>
            </a:pPr>
            <a:r>
              <a:rPr lang="en-US" altLang="en-US" sz="3200" b="1" dirty="0">
                <a:solidFill>
                  <a:schemeClr val="tx2"/>
                </a:solidFill>
              </a:rPr>
              <a:t>Developmental Abnormalities of the Optic Nerve Head</a:t>
            </a:r>
            <a:endParaRPr lang="en-US" altLang="en-US" sz="3200" dirty="0">
              <a:solidFill>
                <a:schemeClr val="tx2"/>
              </a:solidFill>
            </a:endParaRPr>
          </a:p>
        </p:txBody>
      </p:sp>
      <p:sp>
        <p:nvSpPr>
          <p:cNvPr id="15368" name="TextBox 1">
            <a:extLst>
              <a:ext uri="{FF2B5EF4-FFF2-40B4-BE49-F238E27FC236}">
                <a16:creationId xmlns:a16="http://schemas.microsoft.com/office/drawing/2014/main" id="{D99B0E98-06F9-42AA-B877-EA43709E7772}"/>
              </a:ext>
            </a:extLst>
          </p:cNvPr>
          <p:cNvSpPr txBox="1">
            <a:spLocks noChangeArrowheads="1"/>
          </p:cNvSpPr>
          <p:nvPr/>
        </p:nvSpPr>
        <p:spPr bwMode="auto">
          <a:xfrm>
            <a:off x="838200" y="3898900"/>
            <a:ext cx="1982788"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200" i="1">
                <a:solidFill>
                  <a:srgbClr val="0000FF"/>
                </a:solidFill>
              </a:rPr>
              <a:t>[retinal condition, and age]</a:t>
            </a:r>
          </a:p>
        </p:txBody>
      </p:sp>
      <p:sp>
        <p:nvSpPr>
          <p:cNvPr id="15369" name="Slide Number Placeholder 1">
            <a:extLst>
              <a:ext uri="{FF2B5EF4-FFF2-40B4-BE49-F238E27FC236}">
                <a16:creationId xmlns:a16="http://schemas.microsoft.com/office/drawing/2014/main" id="{A581E09F-22E6-4E36-B839-9C07DBF16A89}"/>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9549DE33-D98B-45E0-91CD-04C8B458A98A}" type="slidenum">
              <a:rPr lang="en-US" altLang="en-US" sz="1000"/>
              <a:pPr>
                <a:spcBef>
                  <a:spcPct val="0"/>
                </a:spcBef>
                <a:buClrTx/>
                <a:buSzTx/>
                <a:buFontTx/>
                <a:buNone/>
              </a:pPr>
              <a:t>23</a:t>
            </a:fld>
            <a:endParaRPr lang="en-US" altLang="en-US" sz="1000"/>
          </a:p>
        </p:txBody>
      </p:sp>
      <p:sp>
        <p:nvSpPr>
          <p:cNvPr id="10" name="Line 12">
            <a:extLst>
              <a:ext uri="{FF2B5EF4-FFF2-40B4-BE49-F238E27FC236}">
                <a16:creationId xmlns:a16="http://schemas.microsoft.com/office/drawing/2014/main" id="{8A6393E2-85D6-454E-B0BA-3534FDF54D9B}"/>
              </a:ext>
            </a:extLst>
          </p:cNvPr>
          <p:cNvSpPr>
            <a:spLocks noChangeShapeType="1"/>
          </p:cNvSpPr>
          <p:nvPr/>
        </p:nvSpPr>
        <p:spPr bwMode="auto">
          <a:xfrm>
            <a:off x="3124200" y="2057400"/>
            <a:ext cx="381000" cy="22098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en-US"/>
          </a:p>
        </p:txBody>
      </p:sp>
      <p:sp>
        <p:nvSpPr>
          <p:cNvPr id="12" name="Text Box 16">
            <a:extLst>
              <a:ext uri="{FF2B5EF4-FFF2-40B4-BE49-F238E27FC236}">
                <a16:creationId xmlns:a16="http://schemas.microsoft.com/office/drawing/2014/main" id="{C7F649F6-D0DB-4AAD-9DB7-751CD08C25DA}"/>
              </a:ext>
            </a:extLst>
          </p:cNvPr>
          <p:cNvSpPr txBox="1">
            <a:spLocks noChangeArrowheads="1"/>
          </p:cNvSpPr>
          <p:nvPr/>
        </p:nvSpPr>
        <p:spPr bwMode="auto">
          <a:xfrm>
            <a:off x="4648200" y="2576513"/>
            <a:ext cx="3973513" cy="862012"/>
          </a:xfrm>
          <a:prstGeom prst="rect">
            <a:avLst/>
          </a:prstGeom>
          <a:solidFill>
            <a:srgbClr val="FFC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defRPr/>
            </a:pPr>
            <a:r>
              <a:rPr lang="en-US" altLang="en-US" sz="1400" b="1" dirty="0">
                <a:solidFill>
                  <a:schemeClr val="bg1">
                    <a:lumMod val="65000"/>
                  </a:schemeClr>
                </a:solidFill>
              </a:rPr>
              <a:t>Myelinated RNFL</a:t>
            </a:r>
          </a:p>
          <a:p>
            <a:pPr eaLnBrk="1" hangingPunct="1">
              <a:spcBef>
                <a:spcPct val="0"/>
              </a:spcBef>
              <a:buClrTx/>
              <a:buSzTx/>
              <a:buFontTx/>
              <a:buNone/>
              <a:defRPr/>
            </a:pPr>
            <a:r>
              <a:rPr lang="en-US" altLang="en-US" sz="1200" dirty="0">
                <a:solidFill>
                  <a:srgbClr val="FFCCFF"/>
                </a:solidFill>
              </a:rPr>
              <a:t>--Myelin normally starts at LGN, ends at lamina </a:t>
            </a:r>
            <a:r>
              <a:rPr lang="en-US" altLang="en-US" sz="1200" dirty="0" err="1">
                <a:solidFill>
                  <a:srgbClr val="FFCCFF"/>
                </a:solidFill>
              </a:rPr>
              <a:t>cribrosa</a:t>
            </a:r>
            <a:endParaRPr lang="en-US" altLang="en-US" sz="1200" dirty="0">
              <a:solidFill>
                <a:srgbClr val="FFCCFF"/>
              </a:solidFill>
            </a:endParaRPr>
          </a:p>
          <a:p>
            <a:pPr eaLnBrk="1" hangingPunct="1">
              <a:spcBef>
                <a:spcPct val="0"/>
              </a:spcBef>
              <a:buClrTx/>
              <a:buSzTx/>
              <a:buFontTx/>
              <a:buNone/>
              <a:defRPr/>
            </a:pPr>
            <a:r>
              <a:rPr lang="en-US" altLang="en-US" sz="1200" dirty="0">
                <a:solidFill>
                  <a:srgbClr val="FFCCFF"/>
                </a:solidFill>
              </a:rPr>
              <a:t>--Can be patchy, discontinuous</a:t>
            </a:r>
          </a:p>
          <a:p>
            <a:pPr eaLnBrk="1" hangingPunct="1">
              <a:spcBef>
                <a:spcPct val="0"/>
              </a:spcBef>
              <a:buClrTx/>
              <a:buSzTx/>
              <a:buFontTx/>
              <a:buNone/>
              <a:defRPr/>
            </a:pPr>
            <a:r>
              <a:rPr lang="en-US" altLang="en-US" sz="1200" dirty="0">
                <a:solidFill>
                  <a:srgbClr val="FFCCFF"/>
                </a:solidFill>
              </a:rPr>
              <a:t>--Corresponding VF has absolute scotoma</a:t>
            </a:r>
          </a:p>
        </p:txBody>
      </p:sp>
      <p:sp>
        <p:nvSpPr>
          <p:cNvPr id="14" name="Text Box 18">
            <a:extLst>
              <a:ext uri="{FF2B5EF4-FFF2-40B4-BE49-F238E27FC236}">
                <a16:creationId xmlns:a16="http://schemas.microsoft.com/office/drawing/2014/main" id="{112EEB00-F3EA-4824-8359-B281C575EFA4}"/>
              </a:ext>
            </a:extLst>
          </p:cNvPr>
          <p:cNvSpPr txBox="1">
            <a:spLocks noChangeArrowheads="1"/>
          </p:cNvSpPr>
          <p:nvPr/>
        </p:nvSpPr>
        <p:spPr bwMode="auto">
          <a:xfrm>
            <a:off x="5546725" y="1687513"/>
            <a:ext cx="3452813" cy="677862"/>
          </a:xfrm>
          <a:prstGeom prst="rect">
            <a:avLst/>
          </a:prstGeom>
          <a:solidFill>
            <a:srgbClr val="FFFF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defRPr/>
            </a:pPr>
            <a:r>
              <a:rPr lang="en-US" altLang="en-US" sz="1400" b="1" dirty="0" err="1">
                <a:solidFill>
                  <a:schemeClr val="bg1">
                    <a:lumMod val="75000"/>
                  </a:schemeClr>
                </a:solidFill>
              </a:rPr>
              <a:t>Megalopapilla</a:t>
            </a:r>
            <a:endParaRPr lang="en-US" altLang="en-US" sz="1400" b="1" dirty="0">
              <a:solidFill>
                <a:schemeClr val="bg1">
                  <a:lumMod val="75000"/>
                </a:schemeClr>
              </a:solidFill>
            </a:endParaRPr>
          </a:p>
          <a:p>
            <a:pPr eaLnBrk="1" hangingPunct="1">
              <a:spcBef>
                <a:spcPct val="0"/>
              </a:spcBef>
              <a:buClrTx/>
              <a:buSzTx/>
              <a:buFontTx/>
              <a:buNone/>
              <a:defRPr/>
            </a:pPr>
            <a:r>
              <a:rPr lang="en-US" altLang="en-US" sz="1200" dirty="0">
                <a:solidFill>
                  <a:srgbClr val="FFFF99"/>
                </a:solidFill>
              </a:rPr>
              <a:t>--Abnormally large diameter of </a:t>
            </a:r>
            <a:r>
              <a:rPr lang="en-US" altLang="en-US" sz="1200" b="1" dirty="0">
                <a:solidFill>
                  <a:srgbClr val="FFFF99"/>
                </a:solidFill>
              </a:rPr>
              <a:t>disc and cup</a:t>
            </a:r>
          </a:p>
          <a:p>
            <a:pPr eaLnBrk="1" hangingPunct="1">
              <a:spcBef>
                <a:spcPct val="0"/>
              </a:spcBef>
              <a:buClrTx/>
              <a:buSzTx/>
              <a:buFontTx/>
              <a:buNone/>
              <a:defRPr/>
            </a:pPr>
            <a:r>
              <a:rPr lang="en-US" altLang="en-US" sz="1200" dirty="0">
                <a:solidFill>
                  <a:srgbClr val="FFFF99"/>
                </a:solidFill>
              </a:rPr>
              <a:t>--VF testing may reveal an </a:t>
            </a:r>
            <a:r>
              <a:rPr lang="en-US" altLang="en-US" sz="1200" b="1" dirty="0">
                <a:solidFill>
                  <a:srgbClr val="FFFF99"/>
                </a:solidFill>
              </a:rPr>
              <a:t>enlarged blind spot</a:t>
            </a:r>
          </a:p>
        </p:txBody>
      </p:sp>
      <p:sp>
        <p:nvSpPr>
          <p:cNvPr id="15" name="Text Box 19">
            <a:extLst>
              <a:ext uri="{FF2B5EF4-FFF2-40B4-BE49-F238E27FC236}">
                <a16:creationId xmlns:a16="http://schemas.microsoft.com/office/drawing/2014/main" id="{214EF020-F76D-4A32-BFAD-E220E2CFEF94}"/>
              </a:ext>
            </a:extLst>
          </p:cNvPr>
          <p:cNvSpPr txBox="1">
            <a:spLocks noChangeArrowheads="1"/>
          </p:cNvSpPr>
          <p:nvPr/>
        </p:nvSpPr>
        <p:spPr bwMode="auto">
          <a:xfrm>
            <a:off x="5257800" y="3760788"/>
            <a:ext cx="3273425" cy="1231900"/>
          </a:xfrm>
          <a:prstGeom prst="rect">
            <a:avLst/>
          </a:prstGeom>
          <a:solidFill>
            <a:srgbClr val="CCFFCC"/>
          </a:solidFill>
          <a:ln w="9525">
            <a:no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defRPr/>
            </a:pPr>
            <a:r>
              <a:rPr lang="en-US" altLang="en-US" sz="1400" b="1" dirty="0">
                <a:solidFill>
                  <a:schemeClr val="bg1">
                    <a:lumMod val="65000"/>
                  </a:schemeClr>
                </a:solidFill>
              </a:rPr>
              <a:t>Optic Nerve Hypoplasia</a:t>
            </a:r>
          </a:p>
          <a:p>
            <a:pPr eaLnBrk="1" hangingPunct="1">
              <a:spcBef>
                <a:spcPct val="0"/>
              </a:spcBef>
              <a:buClrTx/>
              <a:buSzTx/>
              <a:buFontTx/>
              <a:buNone/>
              <a:defRPr/>
            </a:pPr>
            <a:r>
              <a:rPr lang="en-US" altLang="en-US" sz="1200" dirty="0">
                <a:solidFill>
                  <a:srgbClr val="CCFFCC"/>
                </a:solidFill>
              </a:rPr>
              <a:t>--Abnormally </a:t>
            </a:r>
            <a:r>
              <a:rPr lang="en-US" altLang="en-US" sz="1200" b="1" dirty="0">
                <a:solidFill>
                  <a:srgbClr val="CCFFCC"/>
                </a:solidFill>
              </a:rPr>
              <a:t>low number of axons</a:t>
            </a:r>
          </a:p>
          <a:p>
            <a:pPr eaLnBrk="1" hangingPunct="1">
              <a:spcBef>
                <a:spcPct val="0"/>
              </a:spcBef>
              <a:buClrTx/>
              <a:buSzTx/>
              <a:buFontTx/>
              <a:buNone/>
              <a:defRPr/>
            </a:pPr>
            <a:r>
              <a:rPr lang="en-US" altLang="en-US" sz="1200" dirty="0">
                <a:solidFill>
                  <a:srgbClr val="CCFFCC"/>
                </a:solidFill>
              </a:rPr>
              <a:t>--DFE: Small pale disc with </a:t>
            </a:r>
            <a:r>
              <a:rPr lang="en-US" altLang="en-US" sz="1200" b="1" dirty="0">
                <a:solidFill>
                  <a:srgbClr val="CCFFCC"/>
                </a:solidFill>
              </a:rPr>
              <a:t>double ring sign</a:t>
            </a:r>
            <a:endParaRPr lang="en-US" altLang="en-US" sz="1200" dirty="0">
              <a:solidFill>
                <a:srgbClr val="CCFFCC"/>
              </a:solidFill>
            </a:endParaRPr>
          </a:p>
          <a:p>
            <a:pPr eaLnBrk="1" hangingPunct="1">
              <a:spcBef>
                <a:spcPct val="0"/>
              </a:spcBef>
              <a:buClrTx/>
              <a:buSzTx/>
              <a:buFontTx/>
              <a:buNone/>
              <a:defRPr/>
            </a:pPr>
            <a:r>
              <a:rPr lang="en-US" altLang="en-US" sz="1200" dirty="0">
                <a:solidFill>
                  <a:srgbClr val="CCFFCC"/>
                </a:solidFill>
              </a:rPr>
              <a:t>--VA </a:t>
            </a:r>
            <a:r>
              <a:rPr lang="en-US" altLang="en-US" sz="1200" b="1" dirty="0">
                <a:solidFill>
                  <a:srgbClr val="CCFFCC"/>
                </a:solidFill>
              </a:rPr>
              <a:t>20/20&lt;-&gt;NLP</a:t>
            </a:r>
          </a:p>
          <a:p>
            <a:pPr eaLnBrk="1" hangingPunct="1">
              <a:spcBef>
                <a:spcPct val="0"/>
              </a:spcBef>
              <a:buClrTx/>
              <a:buSzTx/>
              <a:buFontTx/>
              <a:buNone/>
              <a:defRPr/>
            </a:pPr>
            <a:r>
              <a:rPr lang="en-US" altLang="en-US" sz="1200" dirty="0">
                <a:solidFill>
                  <a:srgbClr val="CCFFCC"/>
                </a:solidFill>
              </a:rPr>
              <a:t>--VF defects </a:t>
            </a:r>
            <a:r>
              <a:rPr lang="en-US" altLang="en-US" sz="1200" b="1" dirty="0">
                <a:solidFill>
                  <a:srgbClr val="CCFFCC"/>
                </a:solidFill>
              </a:rPr>
              <a:t>invariably present</a:t>
            </a:r>
          </a:p>
          <a:p>
            <a:pPr eaLnBrk="1" hangingPunct="1">
              <a:spcBef>
                <a:spcPct val="0"/>
              </a:spcBef>
              <a:buClrTx/>
              <a:buSzTx/>
              <a:buFontTx/>
              <a:buNone/>
              <a:defRPr/>
            </a:pPr>
            <a:r>
              <a:rPr lang="en-US" altLang="en-US" sz="1200" dirty="0">
                <a:solidFill>
                  <a:srgbClr val="CCFFCC"/>
                </a:solidFill>
              </a:rPr>
              <a:t>--Remember the </a:t>
            </a:r>
            <a:r>
              <a:rPr lang="en-US" altLang="en-US" sz="1200" b="1" dirty="0">
                <a:solidFill>
                  <a:srgbClr val="CCFFCC"/>
                </a:solidFill>
              </a:rPr>
              <a:t>4 D’s</a:t>
            </a:r>
            <a:r>
              <a:rPr lang="en-US" altLang="en-US" sz="1200" dirty="0">
                <a:solidFill>
                  <a:srgbClr val="CCFFCC"/>
                </a:solidFill>
              </a:rPr>
              <a:t> (more on this shortly)</a:t>
            </a:r>
          </a:p>
        </p:txBody>
      </p:sp>
      <p:sp>
        <p:nvSpPr>
          <p:cNvPr id="17" name="Text Box 22">
            <a:extLst>
              <a:ext uri="{FF2B5EF4-FFF2-40B4-BE49-F238E27FC236}">
                <a16:creationId xmlns:a16="http://schemas.microsoft.com/office/drawing/2014/main" id="{58B3BAD1-232F-4138-962E-443A50D167F7}"/>
              </a:ext>
            </a:extLst>
          </p:cNvPr>
          <p:cNvSpPr txBox="1">
            <a:spLocks noChangeArrowheads="1"/>
          </p:cNvSpPr>
          <p:nvPr/>
        </p:nvSpPr>
        <p:spPr bwMode="auto">
          <a:xfrm>
            <a:off x="1371600" y="4267200"/>
            <a:ext cx="3076575" cy="2154238"/>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defRPr/>
            </a:pPr>
            <a:r>
              <a:rPr lang="en-US" altLang="en-US" sz="1400" b="1" dirty="0">
                <a:solidFill>
                  <a:schemeClr val="bg1">
                    <a:lumMod val="65000"/>
                  </a:schemeClr>
                </a:solidFill>
              </a:rPr>
              <a:t>Morning-Glory Disc</a:t>
            </a:r>
          </a:p>
          <a:p>
            <a:pPr eaLnBrk="1" hangingPunct="1">
              <a:spcBef>
                <a:spcPct val="0"/>
              </a:spcBef>
              <a:buClrTx/>
              <a:buSzTx/>
              <a:buFontTx/>
              <a:buNone/>
              <a:defRPr/>
            </a:pPr>
            <a:r>
              <a:rPr lang="en-US" altLang="en-US" sz="1200" dirty="0">
                <a:solidFill>
                  <a:srgbClr val="CCECFF"/>
                </a:solidFill>
              </a:rPr>
              <a:t>--DFE reveals:</a:t>
            </a:r>
          </a:p>
          <a:p>
            <a:pPr eaLnBrk="1" hangingPunct="1">
              <a:spcBef>
                <a:spcPct val="0"/>
              </a:spcBef>
              <a:buClrTx/>
              <a:buSzTx/>
              <a:buFontTx/>
              <a:buNone/>
              <a:defRPr/>
            </a:pPr>
            <a:r>
              <a:rPr lang="en-US" altLang="en-US" sz="1200" dirty="0">
                <a:solidFill>
                  <a:srgbClr val="CCECFF"/>
                </a:solidFill>
              </a:rPr>
              <a:t>  1) Funnel-shaped…</a:t>
            </a:r>
          </a:p>
          <a:p>
            <a:pPr eaLnBrk="1" hangingPunct="1">
              <a:spcBef>
                <a:spcPct val="0"/>
              </a:spcBef>
              <a:buClrTx/>
              <a:buSzTx/>
              <a:buFontTx/>
              <a:buNone/>
              <a:defRPr/>
            </a:pPr>
            <a:r>
              <a:rPr lang="en-US" altLang="en-US" sz="1200" dirty="0">
                <a:solidFill>
                  <a:srgbClr val="CCECFF"/>
                </a:solidFill>
              </a:rPr>
              <a:t>  2) Number of vessels crossing the rim</a:t>
            </a:r>
          </a:p>
          <a:p>
            <a:pPr eaLnBrk="1" hangingPunct="1">
              <a:spcBef>
                <a:spcPct val="0"/>
              </a:spcBef>
              <a:buClrTx/>
              <a:buSzTx/>
              <a:buFontTx/>
              <a:buNone/>
              <a:defRPr/>
            </a:pPr>
            <a:r>
              <a:rPr lang="en-US" altLang="en-US" sz="1200" dirty="0">
                <a:solidFill>
                  <a:srgbClr val="CCECFF"/>
                </a:solidFill>
              </a:rPr>
              <a:t>    seems abnormally…</a:t>
            </a:r>
            <a:r>
              <a:rPr lang="en-US" altLang="en-US" sz="1200" b="1" dirty="0">
                <a:solidFill>
                  <a:srgbClr val="CCECFF"/>
                </a:solidFill>
              </a:rPr>
              <a:t>high</a:t>
            </a:r>
            <a:r>
              <a:rPr lang="en-US" altLang="en-US" sz="1200" dirty="0">
                <a:solidFill>
                  <a:srgbClr val="CCECFF"/>
                </a:solidFill>
              </a:rPr>
              <a:t> </a:t>
            </a:r>
            <a:endParaRPr lang="en-US" altLang="en-US" sz="1200" b="1" dirty="0">
              <a:solidFill>
                <a:srgbClr val="CCECFF"/>
              </a:solidFill>
            </a:endParaRPr>
          </a:p>
          <a:p>
            <a:pPr eaLnBrk="1" hangingPunct="1">
              <a:spcBef>
                <a:spcPct val="0"/>
              </a:spcBef>
              <a:buClrTx/>
              <a:buSzTx/>
              <a:buFontTx/>
              <a:buNone/>
              <a:defRPr/>
            </a:pPr>
            <a:r>
              <a:rPr lang="en-US" altLang="en-US" sz="1200" dirty="0">
                <a:solidFill>
                  <a:srgbClr val="CCECFF"/>
                </a:solidFill>
              </a:rPr>
              <a:t>--Tissue is…</a:t>
            </a:r>
            <a:r>
              <a:rPr lang="en-US" altLang="en-US" sz="1200" b="1" dirty="0">
                <a:solidFill>
                  <a:srgbClr val="CCECFF"/>
                </a:solidFill>
              </a:rPr>
              <a:t>contractile</a:t>
            </a:r>
            <a:r>
              <a:rPr lang="en-US" altLang="en-US" sz="1200" dirty="0">
                <a:solidFill>
                  <a:srgbClr val="CCECFF"/>
                </a:solidFill>
              </a:rPr>
              <a:t>, so cup seems</a:t>
            </a:r>
          </a:p>
          <a:p>
            <a:pPr eaLnBrk="1" hangingPunct="1">
              <a:spcBef>
                <a:spcPct val="0"/>
              </a:spcBef>
              <a:buClrTx/>
              <a:buSzTx/>
              <a:buFontTx/>
              <a:buNone/>
              <a:defRPr/>
            </a:pPr>
            <a:r>
              <a:rPr lang="en-US" altLang="en-US" sz="1200" dirty="0">
                <a:solidFill>
                  <a:srgbClr val="CCECFF"/>
                </a:solidFill>
              </a:rPr>
              <a:t>  to…</a:t>
            </a:r>
            <a:r>
              <a:rPr lang="en-US" altLang="en-US" sz="1200" b="1" dirty="0">
                <a:solidFill>
                  <a:srgbClr val="CCECFF"/>
                </a:solidFill>
              </a:rPr>
              <a:t>open and close</a:t>
            </a:r>
            <a:r>
              <a:rPr lang="en-US" altLang="en-US" sz="1200" dirty="0">
                <a:solidFill>
                  <a:srgbClr val="CCECFF"/>
                </a:solidFill>
              </a:rPr>
              <a:t> (like its namesake,  </a:t>
            </a:r>
          </a:p>
          <a:p>
            <a:pPr eaLnBrk="1" hangingPunct="1">
              <a:spcBef>
                <a:spcPct val="0"/>
              </a:spcBef>
              <a:buClrTx/>
              <a:buSzTx/>
              <a:buFontTx/>
              <a:buNone/>
              <a:defRPr/>
            </a:pPr>
            <a:r>
              <a:rPr lang="en-US" altLang="en-US" sz="1200" dirty="0">
                <a:solidFill>
                  <a:srgbClr val="CCECFF"/>
                </a:solidFill>
              </a:rPr>
              <a:t>  the morning-glory flower)</a:t>
            </a:r>
          </a:p>
          <a:p>
            <a:pPr eaLnBrk="1" hangingPunct="1">
              <a:spcBef>
                <a:spcPct val="0"/>
              </a:spcBef>
              <a:buClrTx/>
              <a:buSzTx/>
              <a:buFontTx/>
              <a:buNone/>
              <a:defRPr/>
            </a:pPr>
            <a:r>
              <a:rPr lang="en-US" altLang="en-US" sz="1200" dirty="0">
                <a:solidFill>
                  <a:srgbClr val="CCECFF"/>
                </a:solidFill>
              </a:rPr>
              <a:t>--VA usually…</a:t>
            </a:r>
            <a:r>
              <a:rPr lang="en-US" altLang="en-US" sz="1200" b="1" dirty="0">
                <a:solidFill>
                  <a:srgbClr val="CCECFF"/>
                </a:solidFill>
              </a:rPr>
              <a:t>20/200</a:t>
            </a:r>
            <a:r>
              <a:rPr lang="en-US" altLang="en-US" sz="1200" dirty="0">
                <a:solidFill>
                  <a:srgbClr val="CCECFF"/>
                </a:solidFill>
              </a:rPr>
              <a:t>, but can be…</a:t>
            </a:r>
          </a:p>
          <a:p>
            <a:pPr eaLnBrk="1" hangingPunct="1">
              <a:spcBef>
                <a:spcPct val="0"/>
              </a:spcBef>
              <a:buClrTx/>
              <a:buSzTx/>
              <a:buFontTx/>
              <a:buNone/>
              <a:defRPr/>
            </a:pPr>
            <a:r>
              <a:rPr lang="en-US" altLang="en-US" sz="1200" dirty="0">
                <a:solidFill>
                  <a:srgbClr val="CCECFF"/>
                </a:solidFill>
              </a:rPr>
              <a:t>   </a:t>
            </a:r>
            <a:r>
              <a:rPr lang="en-US" altLang="en-US" sz="1200" b="1" dirty="0">
                <a:solidFill>
                  <a:srgbClr val="CCECFF"/>
                </a:solidFill>
              </a:rPr>
              <a:t>20/20&lt;-&gt;NLP</a:t>
            </a:r>
          </a:p>
          <a:p>
            <a:pPr eaLnBrk="1" hangingPunct="1">
              <a:spcBef>
                <a:spcPct val="0"/>
              </a:spcBef>
              <a:buClrTx/>
              <a:buSzTx/>
              <a:buFontTx/>
              <a:buNone/>
              <a:defRPr/>
            </a:pPr>
            <a:r>
              <a:rPr lang="en-US" altLang="en-US" sz="1200" dirty="0">
                <a:solidFill>
                  <a:srgbClr val="CCECFF"/>
                </a:solidFill>
              </a:rPr>
              <a:t>--1/3 develop…</a:t>
            </a:r>
            <a:r>
              <a:rPr lang="en-US" altLang="en-US" sz="1200" b="1" dirty="0">
                <a:solidFill>
                  <a:srgbClr val="CCECFF"/>
                </a:solidFill>
              </a:rPr>
              <a:t>serous RD</a:t>
            </a:r>
          </a:p>
        </p:txBody>
      </p:sp>
      <p:sp>
        <p:nvSpPr>
          <p:cNvPr id="16" name="Text Box 13">
            <a:extLst>
              <a:ext uri="{FF2B5EF4-FFF2-40B4-BE49-F238E27FC236}">
                <a16:creationId xmlns:a16="http://schemas.microsoft.com/office/drawing/2014/main" id="{902D4595-E201-4A36-AB08-B17671A3D156}"/>
              </a:ext>
            </a:extLst>
          </p:cNvPr>
          <p:cNvSpPr txBox="1">
            <a:spLocks noChangeArrowheads="1"/>
          </p:cNvSpPr>
          <p:nvPr/>
        </p:nvSpPr>
        <p:spPr bwMode="auto">
          <a:xfrm>
            <a:off x="4800600" y="5257800"/>
            <a:ext cx="4294188" cy="1230313"/>
          </a:xfrm>
          <a:prstGeom prst="rect">
            <a:avLst/>
          </a:prstGeom>
          <a:solidFill>
            <a:srgbClr val="FFCC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Tilted-Disc Syndrome</a:t>
            </a:r>
          </a:p>
          <a:p>
            <a:pPr eaLnBrk="1" hangingPunct="1">
              <a:spcBef>
                <a:spcPct val="0"/>
              </a:spcBef>
              <a:buClrTx/>
              <a:buSzTx/>
              <a:buFontTx/>
              <a:buNone/>
            </a:pPr>
            <a:r>
              <a:rPr lang="en-US" altLang="en-US" sz="1200"/>
              <a:t>1) Superior pole appears…</a:t>
            </a:r>
            <a:r>
              <a:rPr lang="en-US" altLang="en-US" sz="1200" b="1">
                <a:solidFill>
                  <a:srgbClr val="0000FF"/>
                </a:solidFill>
              </a:rPr>
              <a:t>elevated</a:t>
            </a:r>
            <a:r>
              <a:rPr lang="en-US" altLang="en-US" sz="1200"/>
              <a:t>, inferior…</a:t>
            </a:r>
            <a:r>
              <a:rPr lang="en-US" altLang="en-US" sz="1200" b="1">
                <a:solidFill>
                  <a:srgbClr val="0000FF"/>
                </a:solidFill>
              </a:rPr>
              <a:t>recessed</a:t>
            </a:r>
          </a:p>
          <a:p>
            <a:pPr eaLnBrk="1" hangingPunct="1">
              <a:spcBef>
                <a:spcPct val="0"/>
              </a:spcBef>
              <a:buClrTx/>
              <a:buSzTx/>
              <a:buFontTx/>
              <a:buNone/>
            </a:pPr>
            <a:r>
              <a:rPr lang="en-US" altLang="en-US" sz="1200"/>
              <a:t>2) </a:t>
            </a:r>
            <a:r>
              <a:rPr lang="en-US" altLang="en-US" sz="1200">
                <a:solidFill>
                  <a:srgbClr val="FFCC99"/>
                </a:solidFill>
              </a:rPr>
              <a:t>Associated with…</a:t>
            </a:r>
            <a:r>
              <a:rPr lang="en-US" altLang="en-US" sz="1200" b="1">
                <a:solidFill>
                  <a:srgbClr val="FFCC99"/>
                </a:solidFill>
              </a:rPr>
              <a:t>situs inversus</a:t>
            </a:r>
            <a:r>
              <a:rPr lang="en-US" altLang="en-US" sz="1200">
                <a:solidFill>
                  <a:srgbClr val="FFCC99"/>
                </a:solidFill>
              </a:rPr>
              <a:t> of retinal vessels</a:t>
            </a:r>
          </a:p>
          <a:p>
            <a:pPr eaLnBrk="1" hangingPunct="1">
              <a:spcBef>
                <a:spcPct val="0"/>
              </a:spcBef>
              <a:buClrTx/>
              <a:buSzTx/>
              <a:buFontTx/>
              <a:buNone/>
            </a:pPr>
            <a:r>
              <a:rPr lang="en-US" altLang="en-US" sz="1200"/>
              <a:t>3) </a:t>
            </a:r>
            <a:r>
              <a:rPr lang="en-US" altLang="en-US" sz="1200">
                <a:solidFill>
                  <a:srgbClr val="FFCC99"/>
                </a:solidFill>
              </a:rPr>
              <a:t>Fundus abnormality produces…</a:t>
            </a:r>
            <a:r>
              <a:rPr lang="en-US" altLang="en-US" sz="1200" b="1">
                <a:solidFill>
                  <a:srgbClr val="FFCC99"/>
                </a:solidFill>
              </a:rPr>
              <a:t>myopic astigmatism</a:t>
            </a:r>
          </a:p>
          <a:p>
            <a:pPr eaLnBrk="1" hangingPunct="1">
              <a:spcBef>
                <a:spcPct val="0"/>
              </a:spcBef>
              <a:buClrTx/>
              <a:buSzTx/>
              <a:buFontTx/>
              <a:buNone/>
            </a:pPr>
            <a:r>
              <a:rPr lang="en-US" altLang="en-US" sz="1200"/>
              <a:t>4) </a:t>
            </a:r>
            <a:r>
              <a:rPr lang="en-US" altLang="en-US" sz="1200">
                <a:solidFill>
                  <a:srgbClr val="FFCC99"/>
                </a:solidFill>
              </a:rPr>
              <a:t>VF testing reveals…</a:t>
            </a:r>
            <a:r>
              <a:rPr lang="en-US" altLang="en-US" sz="1200" b="1">
                <a:solidFill>
                  <a:srgbClr val="FFCC99"/>
                </a:solidFill>
              </a:rPr>
              <a:t>bitemporal hemianopia</a:t>
            </a:r>
            <a:r>
              <a:rPr lang="en-US" altLang="en-US" sz="1200">
                <a:solidFill>
                  <a:srgbClr val="FFCC99"/>
                </a:solidFill>
              </a:rPr>
              <a:t> that doesn’t</a:t>
            </a:r>
          </a:p>
          <a:p>
            <a:pPr eaLnBrk="1" hangingPunct="1">
              <a:spcBef>
                <a:spcPct val="0"/>
              </a:spcBef>
              <a:buClrTx/>
              <a:buSzTx/>
              <a:buFontTx/>
              <a:buNone/>
            </a:pPr>
            <a:r>
              <a:rPr lang="en-US" altLang="en-US" sz="1200">
                <a:solidFill>
                  <a:srgbClr val="FFCC99"/>
                </a:solidFill>
              </a:rPr>
              <a:t>   …</a:t>
            </a:r>
            <a:r>
              <a:rPr lang="en-US" altLang="en-US" sz="1200" b="1">
                <a:solidFill>
                  <a:srgbClr val="FFCC99"/>
                </a:solidFill>
              </a:rPr>
              <a:t>respect the vertical</a:t>
            </a:r>
            <a:r>
              <a:rPr lang="en-US" altLang="en-US" sz="1200">
                <a:solidFill>
                  <a:srgbClr val="FFCC99"/>
                </a:solidFill>
              </a:rPr>
              <a:t> and may…</a:t>
            </a:r>
            <a:r>
              <a:rPr lang="en-US" altLang="en-US" sz="1200" b="1">
                <a:solidFill>
                  <a:srgbClr val="FFCC99"/>
                </a:solidFill>
              </a:rPr>
              <a:t>resolve with refraction</a:t>
            </a:r>
          </a:p>
        </p:txBody>
      </p:sp>
      <p:sp>
        <p:nvSpPr>
          <p:cNvPr id="18" name="Text Box 13">
            <a:extLst>
              <a:ext uri="{FF2B5EF4-FFF2-40B4-BE49-F238E27FC236}">
                <a16:creationId xmlns:a16="http://schemas.microsoft.com/office/drawing/2014/main" id="{3CA59089-218C-4ED2-9E6E-91026005DA4F}"/>
              </a:ext>
            </a:extLst>
          </p:cNvPr>
          <p:cNvSpPr txBox="1">
            <a:spLocks noChangeArrowheads="1"/>
          </p:cNvSpPr>
          <p:nvPr/>
        </p:nvSpPr>
        <p:spPr bwMode="auto">
          <a:xfrm>
            <a:off x="4800600" y="5257800"/>
            <a:ext cx="4216400" cy="1231106"/>
          </a:xfrm>
          <a:prstGeom prst="rect">
            <a:avLst/>
          </a:prstGeom>
          <a:solidFill>
            <a:srgbClr val="FFCC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dirty="0">
                <a:solidFill>
                  <a:schemeClr val="bg1">
                    <a:lumMod val="65000"/>
                  </a:schemeClr>
                </a:solidFill>
              </a:rPr>
              <a:t>Tilted-Disc Syndrome</a:t>
            </a:r>
          </a:p>
          <a:p>
            <a:pPr eaLnBrk="1" hangingPunct="1">
              <a:spcBef>
                <a:spcPct val="0"/>
              </a:spcBef>
              <a:buClrTx/>
              <a:buSzTx/>
              <a:buFontTx/>
              <a:buNone/>
            </a:pPr>
            <a:r>
              <a:rPr lang="en-US" altLang="en-US" sz="1200" dirty="0">
                <a:solidFill>
                  <a:srgbClr val="FFCC99"/>
                </a:solidFill>
              </a:rPr>
              <a:t>1) Superior pole appears…</a:t>
            </a:r>
            <a:r>
              <a:rPr lang="en-US" altLang="en-US" sz="1200" b="1" dirty="0">
                <a:solidFill>
                  <a:srgbClr val="FFCC99"/>
                </a:solidFill>
              </a:rPr>
              <a:t>elevated</a:t>
            </a:r>
            <a:r>
              <a:rPr lang="en-US" altLang="en-US" sz="1200" dirty="0">
                <a:solidFill>
                  <a:srgbClr val="FFCC99"/>
                </a:solidFill>
              </a:rPr>
              <a:t>, inferior… </a:t>
            </a:r>
            <a:r>
              <a:rPr lang="en-US" altLang="en-US" sz="1200" b="1" dirty="0">
                <a:solidFill>
                  <a:srgbClr val="FFCC99"/>
                </a:solidFill>
              </a:rPr>
              <a:t>recessed</a:t>
            </a:r>
          </a:p>
          <a:p>
            <a:pPr eaLnBrk="1" hangingPunct="1">
              <a:spcBef>
                <a:spcPct val="0"/>
              </a:spcBef>
              <a:buClrTx/>
              <a:buSzTx/>
              <a:buFontTx/>
              <a:buNone/>
            </a:pPr>
            <a:r>
              <a:rPr lang="en-US" altLang="en-US" sz="1200" dirty="0">
                <a:solidFill>
                  <a:srgbClr val="FFCC99"/>
                </a:solidFill>
              </a:rPr>
              <a:t>2) Associated with…</a:t>
            </a:r>
            <a:r>
              <a:rPr lang="en-US" altLang="en-US" sz="1200" b="1" dirty="0">
                <a:solidFill>
                  <a:srgbClr val="FFCC99"/>
                </a:solidFill>
              </a:rPr>
              <a:t>situs inversus</a:t>
            </a:r>
            <a:r>
              <a:rPr lang="en-US" altLang="en-US" sz="1200" dirty="0">
                <a:solidFill>
                  <a:srgbClr val="FFCC99"/>
                </a:solidFill>
              </a:rPr>
              <a:t> of retinal vessels</a:t>
            </a:r>
          </a:p>
          <a:p>
            <a:pPr eaLnBrk="1" hangingPunct="1">
              <a:spcBef>
                <a:spcPct val="0"/>
              </a:spcBef>
              <a:buClrTx/>
              <a:buSzTx/>
              <a:buFontTx/>
              <a:buNone/>
            </a:pPr>
            <a:r>
              <a:rPr lang="en-US" altLang="en-US" sz="1200" dirty="0">
                <a:solidFill>
                  <a:srgbClr val="FFCC99"/>
                </a:solidFill>
              </a:rPr>
              <a:t>3) Fundus abnormality produces… </a:t>
            </a:r>
            <a:r>
              <a:rPr lang="en-US" altLang="en-US" sz="1200" b="1" dirty="0">
                <a:solidFill>
                  <a:srgbClr val="FFCC99"/>
                </a:solidFill>
              </a:rPr>
              <a:t>myopic </a:t>
            </a:r>
            <a:r>
              <a:rPr lang="en-US" altLang="en-US" sz="1200" b="1" dirty="0" err="1">
                <a:solidFill>
                  <a:srgbClr val="FFCC99"/>
                </a:solidFill>
              </a:rPr>
              <a:t>astigm</a:t>
            </a:r>
            <a:endParaRPr lang="en-US" altLang="en-US" sz="1200" b="1" dirty="0">
              <a:solidFill>
                <a:srgbClr val="FFCC99"/>
              </a:solidFill>
            </a:endParaRPr>
          </a:p>
          <a:p>
            <a:pPr eaLnBrk="1" hangingPunct="1">
              <a:spcBef>
                <a:spcPct val="0"/>
              </a:spcBef>
              <a:buClrTx/>
              <a:buSzTx/>
              <a:buFontTx/>
              <a:buNone/>
            </a:pPr>
            <a:r>
              <a:rPr lang="en-US" altLang="en-US" sz="1200" dirty="0">
                <a:solidFill>
                  <a:srgbClr val="FFCC99"/>
                </a:solidFill>
              </a:rPr>
              <a:t>4) VF testing reveals…</a:t>
            </a:r>
            <a:r>
              <a:rPr lang="en-US" altLang="en-US" sz="1200" b="1" dirty="0">
                <a:solidFill>
                  <a:srgbClr val="FFCC99"/>
                </a:solidFill>
              </a:rPr>
              <a:t>bitemporal hemianopia</a:t>
            </a:r>
            <a:r>
              <a:rPr lang="en-US" altLang="en-US" sz="1200" dirty="0">
                <a:solidFill>
                  <a:srgbClr val="FFCC99"/>
                </a:solidFill>
              </a:rPr>
              <a:t> that </a:t>
            </a:r>
            <a:r>
              <a:rPr lang="en-US" altLang="en-US" sz="1200" dirty="0" err="1">
                <a:solidFill>
                  <a:srgbClr val="FFCC99"/>
                </a:solidFill>
              </a:rPr>
              <a:t>doesn’t</a:t>
            </a:r>
            <a:r>
              <a:rPr lang="en-US" altLang="en-US" sz="1200" b="1" dirty="0" err="1">
                <a:solidFill>
                  <a:srgbClr val="FFCC99"/>
                </a:solidFill>
              </a:rPr>
              <a:t>with</a:t>
            </a:r>
            <a:r>
              <a:rPr lang="en-US" altLang="en-US" sz="1200" b="1" dirty="0">
                <a:solidFill>
                  <a:srgbClr val="FFCC99"/>
                </a:solidFill>
              </a:rPr>
              <a:t> refract</a:t>
            </a:r>
          </a:p>
        </p:txBody>
      </p:sp>
    </p:spTree>
  </p:cSld>
  <p:clrMapOvr>
    <a:masterClrMapping/>
  </p:clrMapOvr>
</p:sld>
</file>

<file path=ppt/slides/slide2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562" name="Text Box 10">
            <a:extLst>
              <a:ext uri="{FF2B5EF4-FFF2-40B4-BE49-F238E27FC236}">
                <a16:creationId xmlns:a16="http://schemas.microsoft.com/office/drawing/2014/main" id="{E9896276-04B5-49A0-96C5-5033D1D64400}"/>
              </a:ext>
            </a:extLst>
          </p:cNvPr>
          <p:cNvSpPr txBox="1">
            <a:spLocks noChangeArrowheads="1"/>
          </p:cNvSpPr>
          <p:nvPr/>
        </p:nvSpPr>
        <p:spPr bwMode="auto">
          <a:xfrm>
            <a:off x="1371600" y="4267200"/>
            <a:ext cx="3057525" cy="2154238"/>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Morning-Glory Disc</a:t>
            </a:r>
          </a:p>
          <a:p>
            <a:pPr eaLnBrk="1" hangingPunct="1">
              <a:spcBef>
                <a:spcPct val="0"/>
              </a:spcBef>
              <a:buClrTx/>
              <a:buSzTx/>
              <a:buFontTx/>
              <a:buNone/>
            </a:pPr>
            <a:r>
              <a:rPr lang="en-US" altLang="en-US" sz="1200"/>
              <a:t>--DFE reveals:</a:t>
            </a:r>
          </a:p>
          <a:p>
            <a:pPr eaLnBrk="1" hangingPunct="1">
              <a:spcBef>
                <a:spcPct val="0"/>
              </a:spcBef>
              <a:buClrTx/>
              <a:buSzTx/>
              <a:buFontTx/>
              <a:buNone/>
            </a:pPr>
            <a:r>
              <a:rPr lang="en-US" altLang="en-US" sz="1200"/>
              <a:t>  1) A funnel-shaped…</a:t>
            </a:r>
            <a:r>
              <a:rPr lang="en-US" altLang="en-US" sz="1200" b="1">
                <a:solidFill>
                  <a:srgbClr val="0000FF"/>
                </a:solidFill>
              </a:rPr>
              <a:t>excavation</a:t>
            </a:r>
            <a:endParaRPr lang="en-US" altLang="en-US" sz="1200"/>
          </a:p>
          <a:p>
            <a:pPr eaLnBrk="1" hangingPunct="1">
              <a:spcBef>
                <a:spcPct val="0"/>
              </a:spcBef>
              <a:buClrTx/>
              <a:buSzTx/>
              <a:buFontTx/>
              <a:buNone/>
            </a:pPr>
            <a:r>
              <a:rPr lang="en-US" altLang="en-US" sz="1200"/>
              <a:t>  2) Number of vessels crossing the rim</a:t>
            </a:r>
          </a:p>
          <a:p>
            <a:pPr eaLnBrk="1" hangingPunct="1">
              <a:spcBef>
                <a:spcPct val="0"/>
              </a:spcBef>
              <a:buClrTx/>
              <a:buSzTx/>
              <a:buFontTx/>
              <a:buNone/>
            </a:pPr>
            <a:r>
              <a:rPr lang="en-US" altLang="en-US" sz="1200"/>
              <a:t>    seems abnormally…</a:t>
            </a:r>
            <a:r>
              <a:rPr lang="en-US" altLang="en-US" sz="1200" b="1">
                <a:solidFill>
                  <a:srgbClr val="0000FF"/>
                </a:solidFill>
              </a:rPr>
              <a:t>high</a:t>
            </a:r>
            <a:r>
              <a:rPr lang="en-US" altLang="en-US" sz="1200"/>
              <a:t> </a:t>
            </a:r>
            <a:endParaRPr lang="en-US" altLang="en-US" sz="1200" b="1">
              <a:solidFill>
                <a:srgbClr val="0000FF"/>
              </a:solidFill>
            </a:endParaRPr>
          </a:p>
          <a:p>
            <a:pPr eaLnBrk="1" hangingPunct="1">
              <a:spcBef>
                <a:spcPct val="0"/>
              </a:spcBef>
              <a:buClrTx/>
              <a:buSzTx/>
              <a:buFontTx/>
              <a:buNone/>
            </a:pPr>
            <a:r>
              <a:rPr lang="en-US" altLang="en-US" sz="1200"/>
              <a:t>--Tissue is…</a:t>
            </a:r>
            <a:r>
              <a:rPr lang="en-US" altLang="en-US" sz="1200" b="1">
                <a:solidFill>
                  <a:srgbClr val="0000FF"/>
                </a:solidFill>
              </a:rPr>
              <a:t>contractile</a:t>
            </a:r>
            <a:r>
              <a:rPr lang="en-US" altLang="en-US" sz="1200"/>
              <a:t>, so cup seems</a:t>
            </a:r>
          </a:p>
          <a:p>
            <a:pPr eaLnBrk="1" hangingPunct="1">
              <a:spcBef>
                <a:spcPct val="0"/>
              </a:spcBef>
              <a:buClrTx/>
              <a:buSzTx/>
              <a:buFontTx/>
              <a:buNone/>
            </a:pPr>
            <a:r>
              <a:rPr lang="en-US" altLang="en-US" sz="1200"/>
              <a:t>  to…</a:t>
            </a:r>
            <a:r>
              <a:rPr lang="en-US" altLang="en-US" sz="1200" b="1">
                <a:solidFill>
                  <a:srgbClr val="0000FF"/>
                </a:solidFill>
              </a:rPr>
              <a:t>open </a:t>
            </a:r>
            <a:r>
              <a:rPr lang="en-US" altLang="en-US" sz="1200">
                <a:solidFill>
                  <a:srgbClr val="0000FF"/>
                </a:solidFill>
              </a:rPr>
              <a:t>and</a:t>
            </a:r>
            <a:r>
              <a:rPr lang="en-US" altLang="en-US" sz="1200" b="1">
                <a:solidFill>
                  <a:srgbClr val="0000FF"/>
                </a:solidFill>
              </a:rPr>
              <a:t> close</a:t>
            </a:r>
            <a:r>
              <a:rPr lang="en-US" altLang="en-US" sz="1200"/>
              <a:t> (like its namesake,  </a:t>
            </a:r>
          </a:p>
          <a:p>
            <a:pPr eaLnBrk="1" hangingPunct="1">
              <a:spcBef>
                <a:spcPct val="0"/>
              </a:spcBef>
              <a:buClrTx/>
              <a:buSzTx/>
              <a:buFontTx/>
              <a:buNone/>
            </a:pPr>
            <a:r>
              <a:rPr lang="en-US" altLang="en-US" sz="1200"/>
              <a:t>  the morning-glory flower)</a:t>
            </a:r>
          </a:p>
          <a:p>
            <a:pPr eaLnBrk="1" hangingPunct="1">
              <a:spcBef>
                <a:spcPct val="0"/>
              </a:spcBef>
              <a:buClrTx/>
              <a:buSzTx/>
              <a:buFontTx/>
              <a:buNone/>
            </a:pPr>
            <a:r>
              <a:rPr lang="en-US" altLang="en-US" sz="1200"/>
              <a:t>--VA usually…</a:t>
            </a:r>
            <a:r>
              <a:rPr lang="en-US" altLang="en-US" sz="1200" b="1">
                <a:solidFill>
                  <a:srgbClr val="0000FF"/>
                </a:solidFill>
              </a:rPr>
              <a:t>20/200</a:t>
            </a:r>
            <a:r>
              <a:rPr lang="en-US" altLang="en-US" sz="1200"/>
              <a:t>, but can be…</a:t>
            </a:r>
          </a:p>
          <a:p>
            <a:pPr eaLnBrk="1" hangingPunct="1">
              <a:spcBef>
                <a:spcPct val="0"/>
              </a:spcBef>
              <a:buClrTx/>
              <a:buSzTx/>
              <a:buFontTx/>
              <a:buNone/>
            </a:pPr>
            <a:r>
              <a:rPr lang="en-US" altLang="en-US" sz="1200"/>
              <a:t>   </a:t>
            </a:r>
            <a:r>
              <a:rPr lang="en-US" altLang="en-US" sz="1200" b="1">
                <a:solidFill>
                  <a:srgbClr val="0000FF"/>
                </a:solidFill>
              </a:rPr>
              <a:t>20/20&lt;-&gt;NLP</a:t>
            </a:r>
          </a:p>
          <a:p>
            <a:pPr eaLnBrk="1" hangingPunct="1">
              <a:spcBef>
                <a:spcPct val="0"/>
              </a:spcBef>
              <a:buClrTx/>
              <a:buSzTx/>
              <a:buFontTx/>
              <a:buNone/>
            </a:pPr>
            <a:r>
              <a:rPr lang="en-US" altLang="en-US" sz="1200"/>
              <a:t>--1/3 develop…</a:t>
            </a:r>
            <a:r>
              <a:rPr lang="en-US" altLang="en-US" sz="1200" b="1">
                <a:solidFill>
                  <a:srgbClr val="CCECFF"/>
                </a:solidFill>
              </a:rPr>
              <a:t>serous</a:t>
            </a:r>
            <a:r>
              <a:rPr lang="en-US" altLang="en-US" sz="1200" b="1">
                <a:solidFill>
                  <a:srgbClr val="0000FF"/>
                </a:solidFill>
              </a:rPr>
              <a:t> </a:t>
            </a:r>
            <a:r>
              <a:rPr lang="en-US" altLang="en-US" sz="1200" b="1">
                <a:solidFill>
                  <a:srgbClr val="CCECFF"/>
                </a:solidFill>
              </a:rPr>
              <a:t>RD</a:t>
            </a:r>
          </a:p>
        </p:txBody>
      </p:sp>
      <p:sp>
        <p:nvSpPr>
          <p:cNvPr id="66563" name="Text Box 3">
            <a:extLst>
              <a:ext uri="{FF2B5EF4-FFF2-40B4-BE49-F238E27FC236}">
                <a16:creationId xmlns:a16="http://schemas.microsoft.com/office/drawing/2014/main" id="{E46B3D38-CB0F-4BFC-AE9E-17B8EAC7193B}"/>
              </a:ext>
            </a:extLst>
          </p:cNvPr>
          <p:cNvSpPr txBox="1">
            <a:spLocks noChangeArrowheads="1"/>
          </p:cNvSpPr>
          <p:nvPr/>
        </p:nvSpPr>
        <p:spPr bwMode="auto">
          <a:xfrm>
            <a:off x="793750" y="3505200"/>
            <a:ext cx="2274982" cy="677108"/>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solidFill>
                  <a:schemeClr val="bg1">
                    <a:lumMod val="65000"/>
                  </a:schemeClr>
                </a:solidFill>
              </a:rPr>
              <a:t>Optic Pit/Hole</a:t>
            </a:r>
          </a:p>
          <a:p>
            <a:pPr eaLnBrk="1" hangingPunct="1">
              <a:spcBef>
                <a:spcPct val="0"/>
              </a:spcBef>
              <a:buClrTx/>
              <a:buSzTx/>
              <a:buFontTx/>
              <a:buNone/>
            </a:pPr>
            <a:r>
              <a:rPr lang="en-US" altLang="en-US" sz="1200">
                <a:solidFill>
                  <a:schemeClr val="bg1">
                    <a:lumMod val="65000"/>
                  </a:schemeClr>
                </a:solidFill>
              </a:rPr>
              <a:t>--Associated with…</a:t>
            </a:r>
            <a:r>
              <a:rPr lang="en-US" altLang="en-US" sz="1200" b="1">
                <a:solidFill>
                  <a:schemeClr val="bg1">
                    <a:lumMod val="65000"/>
                  </a:schemeClr>
                </a:solidFill>
              </a:rPr>
              <a:t>serous RD</a:t>
            </a:r>
          </a:p>
          <a:p>
            <a:pPr eaLnBrk="1" hangingPunct="1">
              <a:spcBef>
                <a:spcPct val="0"/>
              </a:spcBef>
              <a:buClrTx/>
              <a:buSzTx/>
              <a:buFontTx/>
              <a:buNone/>
            </a:pPr>
            <a:r>
              <a:rPr lang="en-US" altLang="en-US" sz="1200" b="1">
                <a:solidFill>
                  <a:schemeClr val="bg1">
                    <a:lumMod val="65000"/>
                  </a:schemeClr>
                </a:solidFill>
              </a:rPr>
              <a:t>  in adulthood</a:t>
            </a:r>
          </a:p>
        </p:txBody>
      </p:sp>
      <p:sp>
        <p:nvSpPr>
          <p:cNvPr id="66564" name="Line 4">
            <a:extLst>
              <a:ext uri="{FF2B5EF4-FFF2-40B4-BE49-F238E27FC236}">
                <a16:creationId xmlns:a16="http://schemas.microsoft.com/office/drawing/2014/main" id="{C3019ED5-AD6C-4034-939E-D3CAC8A88421}"/>
              </a:ext>
            </a:extLst>
          </p:cNvPr>
          <p:cNvSpPr>
            <a:spLocks noChangeShapeType="1"/>
          </p:cNvSpPr>
          <p:nvPr/>
        </p:nvSpPr>
        <p:spPr bwMode="auto">
          <a:xfrm flipH="1">
            <a:off x="1600200" y="2057400"/>
            <a:ext cx="1524000" cy="3810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6565" name="Text Box 6">
            <a:extLst>
              <a:ext uri="{FF2B5EF4-FFF2-40B4-BE49-F238E27FC236}">
                <a16:creationId xmlns:a16="http://schemas.microsoft.com/office/drawing/2014/main" id="{00DCDEE2-B453-494E-8E99-8502D9045C22}"/>
              </a:ext>
            </a:extLst>
          </p:cNvPr>
          <p:cNvSpPr txBox="1">
            <a:spLocks noChangeArrowheads="1"/>
          </p:cNvSpPr>
          <p:nvPr/>
        </p:nvSpPr>
        <p:spPr bwMode="auto">
          <a:xfrm>
            <a:off x="1340808" y="1524000"/>
            <a:ext cx="3544560" cy="4585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1400" i="1">
                <a:solidFill>
                  <a:schemeClr val="bg1">
                    <a:lumMod val="75000"/>
                  </a:schemeClr>
                </a:solidFill>
              </a:rPr>
              <a:t>These three are all secondary to abnormal</a:t>
            </a:r>
          </a:p>
          <a:p>
            <a:pPr algn="ctr" eaLnBrk="1" hangingPunct="1">
              <a:lnSpc>
                <a:spcPct val="85000"/>
              </a:lnSpc>
              <a:spcBef>
                <a:spcPct val="0"/>
              </a:spcBef>
              <a:buClrTx/>
              <a:buSzTx/>
              <a:buFontTx/>
              <a:buNone/>
            </a:pPr>
            <a:r>
              <a:rPr lang="en-US" altLang="en-US" sz="1400" i="1">
                <a:solidFill>
                  <a:schemeClr val="bg1">
                    <a:lumMod val="75000"/>
                  </a:schemeClr>
                </a:solidFill>
              </a:rPr>
              <a:t>closure of the embryonic optic fissure</a:t>
            </a:r>
          </a:p>
        </p:txBody>
      </p:sp>
      <p:sp>
        <p:nvSpPr>
          <p:cNvPr id="66566" name="Text Box 7">
            <a:extLst>
              <a:ext uri="{FF2B5EF4-FFF2-40B4-BE49-F238E27FC236}">
                <a16:creationId xmlns:a16="http://schemas.microsoft.com/office/drawing/2014/main" id="{2315D049-330D-491D-A8EC-75E74E56EFDB}"/>
              </a:ext>
            </a:extLst>
          </p:cNvPr>
          <p:cNvSpPr txBox="1">
            <a:spLocks noChangeArrowheads="1"/>
          </p:cNvSpPr>
          <p:nvPr/>
        </p:nvSpPr>
        <p:spPr bwMode="auto">
          <a:xfrm>
            <a:off x="76200" y="2514600"/>
            <a:ext cx="2783134" cy="861774"/>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solidFill>
                  <a:schemeClr val="bg1">
                    <a:lumMod val="65000"/>
                  </a:schemeClr>
                </a:solidFill>
              </a:rPr>
              <a:t>Optic Nerve Coloboma</a:t>
            </a:r>
          </a:p>
          <a:p>
            <a:pPr eaLnBrk="1" hangingPunct="1">
              <a:spcBef>
                <a:spcPct val="0"/>
              </a:spcBef>
              <a:buClrTx/>
              <a:buSzTx/>
              <a:buFontTx/>
              <a:buNone/>
            </a:pPr>
            <a:r>
              <a:rPr lang="en-US" altLang="en-US" sz="1200">
                <a:solidFill>
                  <a:schemeClr val="bg1">
                    <a:lumMod val="65000"/>
                  </a:schemeClr>
                </a:solidFill>
              </a:rPr>
              <a:t>1) May resemble…</a:t>
            </a:r>
            <a:r>
              <a:rPr lang="en-US" altLang="en-US" sz="1200" b="1">
                <a:solidFill>
                  <a:schemeClr val="bg1">
                    <a:lumMod val="65000"/>
                  </a:schemeClr>
                </a:solidFill>
              </a:rPr>
              <a:t>deep cupping</a:t>
            </a:r>
          </a:p>
          <a:p>
            <a:pPr eaLnBrk="1" hangingPunct="1">
              <a:spcBef>
                <a:spcPct val="0"/>
              </a:spcBef>
              <a:buClrTx/>
              <a:buSzTx/>
              <a:buFontTx/>
              <a:buNone/>
            </a:pPr>
            <a:r>
              <a:rPr lang="en-US" altLang="en-US" sz="1200">
                <a:solidFill>
                  <a:schemeClr val="bg1">
                    <a:lumMod val="65000"/>
                  </a:schemeClr>
                </a:solidFill>
              </a:rPr>
              <a:t>2) Can be…</a:t>
            </a:r>
            <a:r>
              <a:rPr lang="en-US" altLang="en-US" sz="1200" b="1">
                <a:solidFill>
                  <a:schemeClr val="bg1">
                    <a:lumMod val="65000"/>
                  </a:schemeClr>
                </a:solidFill>
              </a:rPr>
              <a:t>bilateral, asymmetric</a:t>
            </a:r>
          </a:p>
          <a:p>
            <a:pPr eaLnBrk="1" hangingPunct="1">
              <a:spcBef>
                <a:spcPct val="0"/>
              </a:spcBef>
              <a:buClrTx/>
              <a:buSzTx/>
              <a:buFontTx/>
              <a:buNone/>
            </a:pPr>
            <a:r>
              <a:rPr lang="en-US" altLang="en-US" sz="1200">
                <a:solidFill>
                  <a:schemeClr val="bg1">
                    <a:lumMod val="65000"/>
                  </a:schemeClr>
                </a:solidFill>
              </a:rPr>
              <a:t>3) Part of the…</a:t>
            </a:r>
            <a:r>
              <a:rPr lang="en-US" altLang="en-US" sz="1200" b="1">
                <a:solidFill>
                  <a:schemeClr val="bg1">
                    <a:lumMod val="65000"/>
                  </a:schemeClr>
                </a:solidFill>
              </a:rPr>
              <a:t>CHARGE association</a:t>
            </a:r>
          </a:p>
        </p:txBody>
      </p:sp>
      <p:sp>
        <p:nvSpPr>
          <p:cNvPr id="66567" name="Line 8">
            <a:extLst>
              <a:ext uri="{FF2B5EF4-FFF2-40B4-BE49-F238E27FC236}">
                <a16:creationId xmlns:a16="http://schemas.microsoft.com/office/drawing/2014/main" id="{20DA8BAB-64A5-4B11-B843-0E2317D60AF9}"/>
              </a:ext>
            </a:extLst>
          </p:cNvPr>
          <p:cNvSpPr>
            <a:spLocks noChangeShapeType="1"/>
          </p:cNvSpPr>
          <p:nvPr/>
        </p:nvSpPr>
        <p:spPr bwMode="auto">
          <a:xfrm flipH="1">
            <a:off x="2971800" y="2057400"/>
            <a:ext cx="152400" cy="14478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6568" name="Text Box 9">
            <a:extLst>
              <a:ext uri="{FF2B5EF4-FFF2-40B4-BE49-F238E27FC236}">
                <a16:creationId xmlns:a16="http://schemas.microsoft.com/office/drawing/2014/main" id="{5A0748CE-6FDB-4EBF-A70C-FDA7B10AB819}"/>
              </a:ext>
            </a:extLst>
          </p:cNvPr>
          <p:cNvSpPr txBox="1">
            <a:spLocks noChangeArrowheads="1"/>
          </p:cNvSpPr>
          <p:nvPr/>
        </p:nvSpPr>
        <p:spPr bwMode="auto">
          <a:xfrm>
            <a:off x="1371600" y="4267200"/>
            <a:ext cx="3057247" cy="2154436"/>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dirty="0">
                <a:solidFill>
                  <a:schemeClr val="bg1">
                    <a:lumMod val="65000"/>
                  </a:schemeClr>
                </a:solidFill>
              </a:rPr>
              <a:t>Morning-Glory Disc</a:t>
            </a:r>
          </a:p>
          <a:p>
            <a:pPr eaLnBrk="1" hangingPunct="1">
              <a:spcBef>
                <a:spcPct val="0"/>
              </a:spcBef>
              <a:buClrTx/>
              <a:buSzTx/>
              <a:buFontTx/>
              <a:buNone/>
            </a:pPr>
            <a:r>
              <a:rPr lang="en-US" altLang="en-US" sz="1200" dirty="0">
                <a:solidFill>
                  <a:schemeClr val="bg1">
                    <a:lumMod val="65000"/>
                  </a:schemeClr>
                </a:solidFill>
              </a:rPr>
              <a:t>--DFE reveals:</a:t>
            </a:r>
          </a:p>
          <a:p>
            <a:pPr eaLnBrk="1" hangingPunct="1">
              <a:spcBef>
                <a:spcPct val="0"/>
              </a:spcBef>
              <a:buClrTx/>
              <a:buSzTx/>
              <a:buFontTx/>
              <a:buNone/>
            </a:pPr>
            <a:r>
              <a:rPr lang="en-US" altLang="en-US" sz="1200" dirty="0">
                <a:solidFill>
                  <a:schemeClr val="bg1">
                    <a:lumMod val="65000"/>
                  </a:schemeClr>
                </a:solidFill>
              </a:rPr>
              <a:t>  1) A funnel-shaped…</a:t>
            </a:r>
            <a:r>
              <a:rPr lang="en-US" altLang="en-US" sz="1200" b="1" dirty="0">
                <a:solidFill>
                  <a:schemeClr val="bg1">
                    <a:lumMod val="65000"/>
                  </a:schemeClr>
                </a:solidFill>
              </a:rPr>
              <a:t>excavation</a:t>
            </a:r>
            <a:endParaRPr lang="en-US" altLang="en-US" sz="1200" dirty="0">
              <a:solidFill>
                <a:schemeClr val="bg1">
                  <a:lumMod val="65000"/>
                </a:schemeClr>
              </a:solidFill>
            </a:endParaRPr>
          </a:p>
          <a:p>
            <a:pPr eaLnBrk="1" hangingPunct="1">
              <a:spcBef>
                <a:spcPct val="0"/>
              </a:spcBef>
              <a:buClrTx/>
              <a:buSzTx/>
              <a:buFontTx/>
              <a:buNone/>
            </a:pPr>
            <a:r>
              <a:rPr lang="en-US" altLang="en-US" sz="1200" dirty="0">
                <a:solidFill>
                  <a:schemeClr val="bg1">
                    <a:lumMod val="65000"/>
                  </a:schemeClr>
                </a:solidFill>
              </a:rPr>
              <a:t>  2) Number of vessels crossing the rim</a:t>
            </a:r>
          </a:p>
          <a:p>
            <a:pPr eaLnBrk="1" hangingPunct="1">
              <a:spcBef>
                <a:spcPct val="0"/>
              </a:spcBef>
              <a:buClrTx/>
              <a:buSzTx/>
              <a:buFontTx/>
              <a:buNone/>
            </a:pPr>
            <a:r>
              <a:rPr lang="en-US" altLang="en-US" sz="1200" dirty="0">
                <a:solidFill>
                  <a:schemeClr val="bg1">
                    <a:lumMod val="65000"/>
                  </a:schemeClr>
                </a:solidFill>
              </a:rPr>
              <a:t>    seems abnormally…</a:t>
            </a:r>
            <a:r>
              <a:rPr lang="en-US" altLang="en-US" sz="1200" b="1" dirty="0">
                <a:solidFill>
                  <a:schemeClr val="bg1">
                    <a:lumMod val="65000"/>
                  </a:schemeClr>
                </a:solidFill>
              </a:rPr>
              <a:t>high</a:t>
            </a:r>
            <a:r>
              <a:rPr lang="en-US" altLang="en-US" sz="1200" dirty="0">
                <a:solidFill>
                  <a:schemeClr val="bg1">
                    <a:lumMod val="65000"/>
                  </a:schemeClr>
                </a:solidFill>
              </a:rPr>
              <a:t> </a:t>
            </a:r>
            <a:endParaRPr lang="en-US" altLang="en-US" sz="1200" b="1" dirty="0">
              <a:solidFill>
                <a:schemeClr val="bg1">
                  <a:lumMod val="65000"/>
                </a:schemeClr>
              </a:solidFill>
            </a:endParaRPr>
          </a:p>
          <a:p>
            <a:pPr eaLnBrk="1" hangingPunct="1">
              <a:spcBef>
                <a:spcPct val="0"/>
              </a:spcBef>
              <a:buClrTx/>
              <a:buSzTx/>
              <a:buFontTx/>
              <a:buNone/>
            </a:pPr>
            <a:r>
              <a:rPr lang="en-US" altLang="en-US" sz="1200" dirty="0">
                <a:solidFill>
                  <a:schemeClr val="bg1">
                    <a:lumMod val="65000"/>
                  </a:schemeClr>
                </a:solidFill>
              </a:rPr>
              <a:t>--Tissue is…</a:t>
            </a:r>
            <a:r>
              <a:rPr lang="en-US" altLang="en-US" sz="1200" b="1" dirty="0">
                <a:solidFill>
                  <a:schemeClr val="bg1">
                    <a:lumMod val="65000"/>
                  </a:schemeClr>
                </a:solidFill>
              </a:rPr>
              <a:t>contractile</a:t>
            </a:r>
            <a:r>
              <a:rPr lang="en-US" altLang="en-US" sz="1200" dirty="0">
                <a:solidFill>
                  <a:schemeClr val="bg1">
                    <a:lumMod val="65000"/>
                  </a:schemeClr>
                </a:solidFill>
              </a:rPr>
              <a:t>, so cup seems</a:t>
            </a:r>
          </a:p>
          <a:p>
            <a:pPr eaLnBrk="1" hangingPunct="1">
              <a:spcBef>
                <a:spcPct val="0"/>
              </a:spcBef>
              <a:buClrTx/>
              <a:buSzTx/>
              <a:buFontTx/>
              <a:buNone/>
            </a:pPr>
            <a:r>
              <a:rPr lang="en-US" altLang="en-US" sz="1200" dirty="0">
                <a:solidFill>
                  <a:schemeClr val="bg1">
                    <a:lumMod val="65000"/>
                  </a:schemeClr>
                </a:solidFill>
              </a:rPr>
              <a:t>  to…</a:t>
            </a:r>
            <a:r>
              <a:rPr lang="en-US" altLang="en-US" sz="1200" b="1" dirty="0">
                <a:solidFill>
                  <a:schemeClr val="bg1">
                    <a:lumMod val="65000"/>
                  </a:schemeClr>
                </a:solidFill>
              </a:rPr>
              <a:t>open </a:t>
            </a:r>
            <a:r>
              <a:rPr lang="en-US" altLang="en-US" sz="1200" dirty="0">
                <a:solidFill>
                  <a:schemeClr val="bg1">
                    <a:lumMod val="65000"/>
                  </a:schemeClr>
                </a:solidFill>
              </a:rPr>
              <a:t>and</a:t>
            </a:r>
            <a:r>
              <a:rPr lang="en-US" altLang="en-US" sz="1200" b="1" dirty="0">
                <a:solidFill>
                  <a:schemeClr val="bg1">
                    <a:lumMod val="65000"/>
                  </a:schemeClr>
                </a:solidFill>
              </a:rPr>
              <a:t> close</a:t>
            </a:r>
            <a:r>
              <a:rPr lang="en-US" altLang="en-US" sz="1200" dirty="0">
                <a:solidFill>
                  <a:schemeClr val="bg1">
                    <a:lumMod val="65000"/>
                  </a:schemeClr>
                </a:solidFill>
              </a:rPr>
              <a:t> (like its namesake,  </a:t>
            </a:r>
          </a:p>
          <a:p>
            <a:pPr eaLnBrk="1" hangingPunct="1">
              <a:spcBef>
                <a:spcPct val="0"/>
              </a:spcBef>
              <a:buClrTx/>
              <a:buSzTx/>
              <a:buFontTx/>
              <a:buNone/>
            </a:pPr>
            <a:r>
              <a:rPr lang="en-US" altLang="en-US" sz="1200" dirty="0">
                <a:solidFill>
                  <a:schemeClr val="bg1">
                    <a:lumMod val="65000"/>
                  </a:schemeClr>
                </a:solidFill>
              </a:rPr>
              <a:t>  the morning-glory flower)</a:t>
            </a:r>
          </a:p>
          <a:p>
            <a:pPr eaLnBrk="1" hangingPunct="1">
              <a:spcBef>
                <a:spcPct val="0"/>
              </a:spcBef>
              <a:buClrTx/>
              <a:buSzTx/>
              <a:buFontTx/>
              <a:buNone/>
            </a:pPr>
            <a:r>
              <a:rPr lang="en-US" altLang="en-US" sz="1200" dirty="0">
                <a:solidFill>
                  <a:schemeClr val="bg1">
                    <a:lumMod val="65000"/>
                  </a:schemeClr>
                </a:solidFill>
              </a:rPr>
              <a:t>--VA usually…</a:t>
            </a:r>
            <a:r>
              <a:rPr lang="en-US" altLang="en-US" sz="1200" b="1" dirty="0">
                <a:solidFill>
                  <a:schemeClr val="bg1">
                    <a:lumMod val="65000"/>
                  </a:schemeClr>
                </a:solidFill>
              </a:rPr>
              <a:t>20/200</a:t>
            </a:r>
            <a:r>
              <a:rPr lang="en-US" altLang="en-US" sz="1200" dirty="0">
                <a:solidFill>
                  <a:schemeClr val="bg1">
                    <a:lumMod val="65000"/>
                  </a:schemeClr>
                </a:solidFill>
              </a:rPr>
              <a:t>, but can be…</a:t>
            </a:r>
          </a:p>
          <a:p>
            <a:pPr eaLnBrk="1" hangingPunct="1">
              <a:spcBef>
                <a:spcPct val="0"/>
              </a:spcBef>
              <a:buClrTx/>
              <a:buSzTx/>
              <a:buFontTx/>
              <a:buNone/>
            </a:pPr>
            <a:r>
              <a:rPr lang="en-US" altLang="en-US" sz="1200" dirty="0">
                <a:solidFill>
                  <a:schemeClr val="bg1">
                    <a:lumMod val="65000"/>
                  </a:schemeClr>
                </a:solidFill>
              </a:rPr>
              <a:t>   </a:t>
            </a:r>
            <a:r>
              <a:rPr lang="en-US" altLang="en-US" sz="1200" b="1" dirty="0">
                <a:solidFill>
                  <a:schemeClr val="bg1">
                    <a:lumMod val="65000"/>
                  </a:schemeClr>
                </a:solidFill>
              </a:rPr>
              <a:t>20/20&lt;-&gt;NLP</a:t>
            </a:r>
          </a:p>
          <a:p>
            <a:pPr eaLnBrk="1" hangingPunct="1">
              <a:spcBef>
                <a:spcPct val="0"/>
              </a:spcBef>
              <a:buClrTx/>
              <a:buSzTx/>
              <a:buFontTx/>
              <a:buNone/>
            </a:pPr>
            <a:r>
              <a:rPr lang="en-US" altLang="en-US" sz="1200" dirty="0">
                <a:solidFill>
                  <a:schemeClr val="bg1">
                    <a:lumMod val="65000"/>
                  </a:schemeClr>
                </a:solidFill>
              </a:rPr>
              <a:t>--1/3 develop…</a:t>
            </a:r>
            <a:r>
              <a:rPr lang="en-US" altLang="en-US" sz="1200" b="1" dirty="0">
                <a:solidFill>
                  <a:schemeClr val="bg1">
                    <a:lumMod val="65000"/>
                  </a:schemeClr>
                </a:solidFill>
              </a:rPr>
              <a:t>serous RD</a:t>
            </a:r>
          </a:p>
        </p:txBody>
      </p:sp>
      <p:sp>
        <p:nvSpPr>
          <p:cNvPr id="66569" name="Text Box 10">
            <a:extLst>
              <a:ext uri="{FF2B5EF4-FFF2-40B4-BE49-F238E27FC236}">
                <a16:creationId xmlns:a16="http://schemas.microsoft.com/office/drawing/2014/main" id="{216029D3-73B1-47CA-B182-236FAACD0101}"/>
              </a:ext>
            </a:extLst>
          </p:cNvPr>
          <p:cNvSpPr txBox="1">
            <a:spLocks noChangeArrowheads="1"/>
          </p:cNvSpPr>
          <p:nvPr/>
        </p:nvSpPr>
        <p:spPr bwMode="auto">
          <a:xfrm>
            <a:off x="5410200" y="1687513"/>
            <a:ext cx="3640740" cy="677108"/>
          </a:xfrm>
          <a:prstGeom prst="rect">
            <a:avLst/>
          </a:prstGeom>
          <a:solidFill>
            <a:srgbClr val="FFFF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solidFill>
                  <a:schemeClr val="bg1">
                    <a:lumMod val="65000"/>
                  </a:schemeClr>
                </a:solidFill>
              </a:rPr>
              <a:t>Megalopapilla</a:t>
            </a:r>
          </a:p>
          <a:p>
            <a:pPr eaLnBrk="1" hangingPunct="1">
              <a:spcBef>
                <a:spcPct val="0"/>
              </a:spcBef>
              <a:buClrTx/>
              <a:buSzTx/>
              <a:buFontTx/>
              <a:buNone/>
            </a:pPr>
            <a:r>
              <a:rPr lang="en-US" altLang="en-US" sz="1200">
                <a:solidFill>
                  <a:schemeClr val="bg1">
                    <a:lumMod val="65000"/>
                  </a:schemeClr>
                </a:solidFill>
              </a:rPr>
              <a:t>1) Abnormally large diameter of…</a:t>
            </a:r>
            <a:r>
              <a:rPr lang="en-US" altLang="en-US" sz="1200" b="1">
                <a:solidFill>
                  <a:schemeClr val="bg1">
                    <a:lumMod val="65000"/>
                  </a:schemeClr>
                </a:solidFill>
              </a:rPr>
              <a:t>disc </a:t>
            </a:r>
            <a:r>
              <a:rPr lang="en-US" altLang="en-US" sz="1200">
                <a:solidFill>
                  <a:schemeClr val="bg1">
                    <a:lumMod val="65000"/>
                  </a:schemeClr>
                </a:solidFill>
              </a:rPr>
              <a:t>and</a:t>
            </a:r>
            <a:r>
              <a:rPr lang="en-US" altLang="en-US" sz="1200" b="1">
                <a:solidFill>
                  <a:schemeClr val="bg1">
                    <a:lumMod val="65000"/>
                  </a:schemeClr>
                </a:solidFill>
              </a:rPr>
              <a:t> cup</a:t>
            </a:r>
          </a:p>
          <a:p>
            <a:pPr eaLnBrk="1" hangingPunct="1">
              <a:spcBef>
                <a:spcPct val="0"/>
              </a:spcBef>
              <a:buClrTx/>
              <a:buSzTx/>
              <a:buFontTx/>
              <a:buNone/>
            </a:pPr>
            <a:r>
              <a:rPr lang="en-US" altLang="en-US" sz="1200">
                <a:solidFill>
                  <a:schemeClr val="bg1">
                    <a:lumMod val="65000"/>
                  </a:schemeClr>
                </a:solidFill>
              </a:rPr>
              <a:t>2) VF testing may reveal an…</a:t>
            </a:r>
            <a:r>
              <a:rPr lang="en-US" altLang="en-US" sz="1200" b="1">
                <a:solidFill>
                  <a:schemeClr val="bg1">
                    <a:lumMod val="65000"/>
                  </a:schemeClr>
                </a:solidFill>
              </a:rPr>
              <a:t>enlarged blind spot</a:t>
            </a:r>
          </a:p>
        </p:txBody>
      </p:sp>
      <p:sp>
        <p:nvSpPr>
          <p:cNvPr id="66570" name="Text Box 11">
            <a:extLst>
              <a:ext uri="{FF2B5EF4-FFF2-40B4-BE49-F238E27FC236}">
                <a16:creationId xmlns:a16="http://schemas.microsoft.com/office/drawing/2014/main" id="{4B4AC5E2-0CEA-40CC-AFBE-FFAEB38B49C9}"/>
              </a:ext>
            </a:extLst>
          </p:cNvPr>
          <p:cNvSpPr txBox="1">
            <a:spLocks noChangeArrowheads="1"/>
          </p:cNvSpPr>
          <p:nvPr/>
        </p:nvSpPr>
        <p:spPr bwMode="auto">
          <a:xfrm>
            <a:off x="4648200" y="2576513"/>
            <a:ext cx="3522663" cy="862012"/>
          </a:xfrm>
          <a:prstGeom prst="rect">
            <a:avLst/>
          </a:prstGeom>
          <a:solidFill>
            <a:srgbClr val="FFC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solidFill>
                  <a:schemeClr val="bg1">
                    <a:lumMod val="65000"/>
                  </a:schemeClr>
                </a:solidFill>
              </a:rPr>
              <a:t>Myelinated RNFL</a:t>
            </a:r>
          </a:p>
          <a:p>
            <a:pPr eaLnBrk="1" hangingPunct="1">
              <a:spcBef>
                <a:spcPct val="0"/>
              </a:spcBef>
              <a:buClrTx/>
              <a:buSzTx/>
              <a:buFontTx/>
              <a:buNone/>
            </a:pPr>
            <a:r>
              <a:rPr lang="en-US" altLang="en-US" sz="1200">
                <a:solidFill>
                  <a:schemeClr val="bg1">
                    <a:lumMod val="65000"/>
                  </a:schemeClr>
                </a:solidFill>
              </a:rPr>
              <a:t>1) Myelin normally ends at the…</a:t>
            </a:r>
            <a:r>
              <a:rPr lang="en-US" altLang="en-US" sz="1200" b="1">
                <a:solidFill>
                  <a:schemeClr val="bg1">
                    <a:lumMod val="65000"/>
                  </a:schemeClr>
                </a:solidFill>
              </a:rPr>
              <a:t>lamina cribrosa</a:t>
            </a:r>
          </a:p>
          <a:p>
            <a:pPr eaLnBrk="1" hangingPunct="1">
              <a:spcBef>
                <a:spcPct val="0"/>
              </a:spcBef>
              <a:buClrTx/>
              <a:buSzTx/>
              <a:buFontTx/>
              <a:buNone/>
            </a:pPr>
            <a:r>
              <a:rPr lang="en-US" altLang="en-US" sz="1200">
                <a:solidFill>
                  <a:schemeClr val="bg1">
                    <a:lumMod val="65000"/>
                  </a:schemeClr>
                </a:solidFill>
              </a:rPr>
              <a:t>2) Can be…</a:t>
            </a:r>
            <a:r>
              <a:rPr lang="en-US" altLang="en-US" sz="1200" b="1">
                <a:solidFill>
                  <a:schemeClr val="bg1">
                    <a:lumMod val="65000"/>
                  </a:schemeClr>
                </a:solidFill>
              </a:rPr>
              <a:t>patchy</a:t>
            </a:r>
            <a:r>
              <a:rPr lang="en-US" altLang="en-US" sz="1200">
                <a:solidFill>
                  <a:schemeClr val="bg1">
                    <a:lumMod val="65000"/>
                  </a:schemeClr>
                </a:solidFill>
              </a:rPr>
              <a:t> and </a:t>
            </a:r>
            <a:r>
              <a:rPr lang="en-US" altLang="en-US" sz="1200" b="1">
                <a:solidFill>
                  <a:schemeClr val="bg1">
                    <a:lumMod val="65000"/>
                  </a:schemeClr>
                </a:solidFill>
              </a:rPr>
              <a:t>discontinuous</a:t>
            </a:r>
          </a:p>
          <a:p>
            <a:pPr eaLnBrk="1" hangingPunct="1">
              <a:spcBef>
                <a:spcPct val="0"/>
              </a:spcBef>
              <a:buClrTx/>
              <a:buSzTx/>
              <a:buFontTx/>
              <a:buNone/>
            </a:pPr>
            <a:r>
              <a:rPr lang="en-US" altLang="en-US" sz="1200">
                <a:solidFill>
                  <a:schemeClr val="bg1">
                    <a:lumMod val="65000"/>
                  </a:schemeClr>
                </a:solidFill>
              </a:rPr>
              <a:t>3) Corresponding VF has an…</a:t>
            </a:r>
            <a:r>
              <a:rPr lang="en-US" altLang="en-US" sz="1200" b="1">
                <a:solidFill>
                  <a:schemeClr val="bg1">
                    <a:lumMod val="65000"/>
                  </a:schemeClr>
                </a:solidFill>
              </a:rPr>
              <a:t>absolute</a:t>
            </a:r>
            <a:r>
              <a:rPr lang="en-US" altLang="en-US" sz="1200">
                <a:solidFill>
                  <a:schemeClr val="bg1">
                    <a:lumMod val="65000"/>
                  </a:schemeClr>
                </a:solidFill>
              </a:rPr>
              <a:t> scotoma</a:t>
            </a:r>
          </a:p>
        </p:txBody>
      </p:sp>
      <p:sp>
        <p:nvSpPr>
          <p:cNvPr id="66571" name="Text Box 12">
            <a:extLst>
              <a:ext uri="{FF2B5EF4-FFF2-40B4-BE49-F238E27FC236}">
                <a16:creationId xmlns:a16="http://schemas.microsoft.com/office/drawing/2014/main" id="{5643820D-D1F5-4FA8-899B-B1F8D3C78752}"/>
              </a:ext>
            </a:extLst>
          </p:cNvPr>
          <p:cNvSpPr txBox="1">
            <a:spLocks noChangeArrowheads="1"/>
          </p:cNvSpPr>
          <p:nvPr/>
        </p:nvSpPr>
        <p:spPr bwMode="auto">
          <a:xfrm>
            <a:off x="5257800" y="3760788"/>
            <a:ext cx="3424238" cy="1231900"/>
          </a:xfrm>
          <a:prstGeom prst="rect">
            <a:avLst/>
          </a:prstGeom>
          <a:solidFill>
            <a:srgbClr val="CCFF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dirty="0">
                <a:solidFill>
                  <a:schemeClr val="bg1">
                    <a:lumMod val="65000"/>
                  </a:schemeClr>
                </a:solidFill>
              </a:rPr>
              <a:t>Optic Nerve Hypoplasia</a:t>
            </a:r>
          </a:p>
          <a:p>
            <a:pPr eaLnBrk="1" hangingPunct="1">
              <a:spcBef>
                <a:spcPct val="0"/>
              </a:spcBef>
              <a:buClrTx/>
              <a:buSzTx/>
              <a:buFontTx/>
              <a:buNone/>
            </a:pPr>
            <a:r>
              <a:rPr lang="en-US" altLang="en-US" sz="1200" dirty="0">
                <a:solidFill>
                  <a:schemeClr val="bg1">
                    <a:lumMod val="65000"/>
                  </a:schemeClr>
                </a:solidFill>
              </a:rPr>
              <a:t>1) Abnormally low</a:t>
            </a:r>
            <a:r>
              <a:rPr lang="en-US" altLang="en-US" sz="1200" b="1" dirty="0">
                <a:solidFill>
                  <a:schemeClr val="bg1">
                    <a:lumMod val="65000"/>
                  </a:schemeClr>
                </a:solidFill>
              </a:rPr>
              <a:t> </a:t>
            </a:r>
            <a:r>
              <a:rPr lang="en-US" altLang="en-US" sz="1200" dirty="0">
                <a:solidFill>
                  <a:schemeClr val="bg1">
                    <a:lumMod val="65000"/>
                  </a:schemeClr>
                </a:solidFill>
              </a:rPr>
              <a:t>number of…</a:t>
            </a:r>
            <a:r>
              <a:rPr lang="en-US" altLang="en-US" sz="1200" b="1" dirty="0">
                <a:solidFill>
                  <a:schemeClr val="bg1">
                    <a:lumMod val="65000"/>
                  </a:schemeClr>
                </a:solidFill>
              </a:rPr>
              <a:t>axons</a:t>
            </a:r>
          </a:p>
          <a:p>
            <a:pPr eaLnBrk="1" hangingPunct="1">
              <a:spcBef>
                <a:spcPct val="0"/>
              </a:spcBef>
              <a:buClrTx/>
              <a:buSzTx/>
              <a:buFontTx/>
              <a:buNone/>
            </a:pPr>
            <a:r>
              <a:rPr lang="en-US" altLang="en-US" sz="1200" dirty="0">
                <a:solidFill>
                  <a:schemeClr val="bg1">
                    <a:lumMod val="65000"/>
                  </a:schemeClr>
                </a:solidFill>
              </a:rPr>
              <a:t>2) DFE: Small pale disc with…</a:t>
            </a:r>
            <a:r>
              <a:rPr lang="en-US" altLang="en-US" sz="1200" b="1" dirty="0">
                <a:solidFill>
                  <a:schemeClr val="bg1">
                    <a:lumMod val="65000"/>
                  </a:schemeClr>
                </a:solidFill>
              </a:rPr>
              <a:t>double ring </a:t>
            </a:r>
            <a:r>
              <a:rPr lang="en-US" altLang="en-US" sz="1200" dirty="0">
                <a:solidFill>
                  <a:schemeClr val="bg1">
                    <a:lumMod val="65000"/>
                  </a:schemeClr>
                </a:solidFill>
              </a:rPr>
              <a:t>sign</a:t>
            </a:r>
          </a:p>
          <a:p>
            <a:pPr eaLnBrk="1" hangingPunct="1">
              <a:spcBef>
                <a:spcPct val="0"/>
              </a:spcBef>
              <a:buClrTx/>
              <a:buSzTx/>
              <a:buFontTx/>
              <a:buNone/>
            </a:pPr>
            <a:r>
              <a:rPr lang="en-US" altLang="en-US" sz="1200" dirty="0">
                <a:solidFill>
                  <a:schemeClr val="bg1">
                    <a:lumMod val="65000"/>
                  </a:schemeClr>
                </a:solidFill>
              </a:rPr>
              <a:t>3) VA…</a:t>
            </a:r>
            <a:r>
              <a:rPr lang="en-US" altLang="en-US" sz="1200" b="1" dirty="0">
                <a:solidFill>
                  <a:schemeClr val="bg1">
                    <a:lumMod val="65000"/>
                  </a:schemeClr>
                </a:solidFill>
              </a:rPr>
              <a:t>20/15&lt;-&gt;NLP</a:t>
            </a:r>
          </a:p>
          <a:p>
            <a:pPr eaLnBrk="1" hangingPunct="1">
              <a:spcBef>
                <a:spcPct val="0"/>
              </a:spcBef>
              <a:buClrTx/>
              <a:buSzTx/>
              <a:buFontTx/>
              <a:buNone/>
            </a:pPr>
            <a:r>
              <a:rPr lang="en-US" altLang="en-US" sz="1200" dirty="0">
                <a:solidFill>
                  <a:schemeClr val="bg1">
                    <a:lumMod val="65000"/>
                  </a:schemeClr>
                </a:solidFill>
              </a:rPr>
              <a:t>4) VF defects…</a:t>
            </a:r>
            <a:r>
              <a:rPr lang="en-US" altLang="en-US" sz="1200" b="1" dirty="0">
                <a:solidFill>
                  <a:schemeClr val="bg1">
                    <a:lumMod val="65000"/>
                  </a:schemeClr>
                </a:solidFill>
              </a:rPr>
              <a:t>invariably present</a:t>
            </a:r>
          </a:p>
          <a:p>
            <a:pPr eaLnBrk="1" hangingPunct="1">
              <a:spcBef>
                <a:spcPct val="0"/>
              </a:spcBef>
              <a:buClrTx/>
              <a:buSzTx/>
              <a:buFontTx/>
              <a:buNone/>
            </a:pPr>
            <a:r>
              <a:rPr lang="en-US" altLang="en-US" sz="1200" dirty="0">
                <a:solidFill>
                  <a:schemeClr val="bg1">
                    <a:lumMod val="65000"/>
                  </a:schemeClr>
                </a:solidFill>
              </a:rPr>
              <a:t>5) Remember the…</a:t>
            </a:r>
            <a:r>
              <a:rPr lang="en-US" altLang="en-US" sz="1200" b="1" dirty="0">
                <a:solidFill>
                  <a:schemeClr val="bg1">
                    <a:lumMod val="65000"/>
                  </a:schemeClr>
                </a:solidFill>
              </a:rPr>
              <a:t>4 D’s</a:t>
            </a:r>
            <a:r>
              <a:rPr lang="en-US" altLang="en-US" sz="1200" dirty="0">
                <a:solidFill>
                  <a:schemeClr val="bg1">
                    <a:lumMod val="65000"/>
                  </a:schemeClr>
                </a:solidFill>
              </a:rPr>
              <a:t> </a:t>
            </a:r>
          </a:p>
        </p:txBody>
      </p:sp>
      <p:sp>
        <p:nvSpPr>
          <p:cNvPr id="66573" name="Rectangle 14">
            <a:extLst>
              <a:ext uri="{FF2B5EF4-FFF2-40B4-BE49-F238E27FC236}">
                <a16:creationId xmlns:a16="http://schemas.microsoft.com/office/drawing/2014/main" id="{F285696A-57E2-45EC-8B53-8FFFA3A04321}"/>
              </a:ext>
            </a:extLst>
          </p:cNvPr>
          <p:cNvSpPr>
            <a:spLocks noChangeArrowheads="1"/>
          </p:cNvSpPr>
          <p:nvPr/>
        </p:nvSpPr>
        <p:spPr bwMode="auto">
          <a:xfrm>
            <a:off x="457200" y="122238"/>
            <a:ext cx="7543800" cy="8683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b"/>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ct val="85000"/>
              </a:lnSpc>
              <a:spcBef>
                <a:spcPct val="0"/>
              </a:spcBef>
              <a:buClrTx/>
              <a:buSzTx/>
              <a:buFontTx/>
              <a:buNone/>
            </a:pPr>
            <a:r>
              <a:rPr lang="en-US" altLang="en-US" sz="3200" b="1" dirty="0">
                <a:solidFill>
                  <a:schemeClr val="tx2"/>
                </a:solidFill>
              </a:rPr>
              <a:t>Developmental Abnormalities of the Optic Nerve Head</a:t>
            </a:r>
            <a:endParaRPr lang="en-US" altLang="en-US" sz="3200" dirty="0">
              <a:solidFill>
                <a:schemeClr val="tx2"/>
              </a:solidFill>
            </a:endParaRPr>
          </a:p>
        </p:txBody>
      </p:sp>
      <p:sp>
        <p:nvSpPr>
          <p:cNvPr id="66574" name="Slide Number Placeholder 1">
            <a:extLst>
              <a:ext uri="{FF2B5EF4-FFF2-40B4-BE49-F238E27FC236}">
                <a16:creationId xmlns:a16="http://schemas.microsoft.com/office/drawing/2014/main" id="{04C402A9-8FE1-41F8-B8FD-C8B6D877C3F0}"/>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286D2FA3-C121-4BBB-98D0-45A7FDA1C4EF}" type="slidenum">
              <a:rPr lang="en-US" altLang="en-US" sz="1000"/>
              <a:pPr>
                <a:spcBef>
                  <a:spcPct val="0"/>
                </a:spcBef>
                <a:buClrTx/>
                <a:buSzTx/>
                <a:buFontTx/>
                <a:buNone/>
              </a:pPr>
              <a:t>230</a:t>
            </a:fld>
            <a:endParaRPr lang="en-US" altLang="en-US" sz="1000"/>
          </a:p>
        </p:txBody>
      </p:sp>
      <p:sp>
        <p:nvSpPr>
          <p:cNvPr id="66575" name="Line 12">
            <a:extLst>
              <a:ext uri="{FF2B5EF4-FFF2-40B4-BE49-F238E27FC236}">
                <a16:creationId xmlns:a16="http://schemas.microsoft.com/office/drawing/2014/main" id="{80B50ABA-1EEE-43E4-8CAC-FE3345262FA7}"/>
              </a:ext>
            </a:extLst>
          </p:cNvPr>
          <p:cNvSpPr>
            <a:spLocks noChangeShapeType="1"/>
          </p:cNvSpPr>
          <p:nvPr/>
        </p:nvSpPr>
        <p:spPr bwMode="auto">
          <a:xfrm>
            <a:off x="3124200" y="2057400"/>
            <a:ext cx="381000" cy="22098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 name="Text Box 13">
            <a:extLst>
              <a:ext uri="{FF2B5EF4-FFF2-40B4-BE49-F238E27FC236}">
                <a16:creationId xmlns:a16="http://schemas.microsoft.com/office/drawing/2014/main" id="{B7C06F84-09E0-5466-5CBE-84473E7979ED}"/>
              </a:ext>
            </a:extLst>
          </p:cNvPr>
          <p:cNvSpPr txBox="1">
            <a:spLocks noChangeArrowheads="1"/>
          </p:cNvSpPr>
          <p:nvPr/>
        </p:nvSpPr>
        <p:spPr bwMode="auto">
          <a:xfrm>
            <a:off x="4800600" y="5257800"/>
            <a:ext cx="4294188" cy="1230313"/>
          </a:xfrm>
          <a:prstGeom prst="rect">
            <a:avLst/>
          </a:prstGeom>
          <a:solidFill>
            <a:srgbClr val="FFCC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dirty="0"/>
              <a:t>Tilted-Disc Syndrome</a:t>
            </a:r>
            <a:r>
              <a:rPr lang="en-US" altLang="en-US" sz="1400" dirty="0">
                <a:solidFill>
                  <a:srgbClr val="0000FF"/>
                </a:solidFill>
              </a:rPr>
              <a:t> </a:t>
            </a:r>
            <a:r>
              <a:rPr lang="en-US" altLang="en-US" sz="1400" dirty="0">
                <a:solidFill>
                  <a:srgbClr val="0000FF"/>
                </a:solidFill>
                <a:latin typeface="Segoe Script" panose="030B0504020000000003" pitchFamily="66" charset="0"/>
              </a:rPr>
              <a:t>aka…</a:t>
            </a:r>
            <a:r>
              <a:rPr lang="en-US" altLang="en-US" sz="1400" dirty="0" err="1">
                <a:solidFill>
                  <a:srgbClr val="0000FF"/>
                </a:solidFill>
                <a:latin typeface="Segoe Script" panose="030B0504020000000003" pitchFamily="66" charset="0"/>
              </a:rPr>
              <a:t>Fuch’s</a:t>
            </a:r>
            <a:r>
              <a:rPr lang="en-US" altLang="en-US" sz="1400" dirty="0">
                <a:solidFill>
                  <a:srgbClr val="0000FF"/>
                </a:solidFill>
                <a:latin typeface="Segoe Script" panose="030B0504020000000003" pitchFamily="66" charset="0"/>
              </a:rPr>
              <a:t> Coloboma</a:t>
            </a:r>
            <a:endParaRPr lang="en-US" altLang="en-US" sz="1400" b="1" dirty="0"/>
          </a:p>
          <a:p>
            <a:pPr eaLnBrk="1" hangingPunct="1">
              <a:spcBef>
                <a:spcPct val="0"/>
              </a:spcBef>
              <a:buClrTx/>
              <a:buSzTx/>
              <a:buFontTx/>
              <a:buNone/>
            </a:pPr>
            <a:r>
              <a:rPr lang="en-US" altLang="en-US" sz="1200" dirty="0">
                <a:solidFill>
                  <a:schemeClr val="bg1">
                    <a:lumMod val="65000"/>
                  </a:schemeClr>
                </a:solidFill>
              </a:rPr>
              <a:t>1) Superior pole appears…</a:t>
            </a:r>
            <a:r>
              <a:rPr lang="en-US" altLang="en-US" sz="1200" b="1" dirty="0">
                <a:solidFill>
                  <a:schemeClr val="bg1">
                    <a:lumMod val="65000"/>
                  </a:schemeClr>
                </a:solidFill>
              </a:rPr>
              <a:t>elevated</a:t>
            </a:r>
            <a:r>
              <a:rPr lang="en-US" altLang="en-US" sz="1200" dirty="0">
                <a:solidFill>
                  <a:schemeClr val="bg1">
                    <a:lumMod val="65000"/>
                  </a:schemeClr>
                </a:solidFill>
              </a:rPr>
              <a:t>, inferior…</a:t>
            </a:r>
            <a:r>
              <a:rPr lang="en-US" altLang="en-US" sz="1200" b="1" dirty="0">
                <a:solidFill>
                  <a:schemeClr val="bg1">
                    <a:lumMod val="65000"/>
                  </a:schemeClr>
                </a:solidFill>
              </a:rPr>
              <a:t>recessed</a:t>
            </a:r>
          </a:p>
          <a:p>
            <a:pPr eaLnBrk="1" hangingPunct="1">
              <a:spcBef>
                <a:spcPct val="0"/>
              </a:spcBef>
              <a:buClrTx/>
              <a:buSzTx/>
              <a:buFontTx/>
              <a:buNone/>
            </a:pPr>
            <a:r>
              <a:rPr lang="en-US" altLang="en-US" sz="1200" dirty="0">
                <a:solidFill>
                  <a:schemeClr val="bg1">
                    <a:lumMod val="65000"/>
                  </a:schemeClr>
                </a:solidFill>
              </a:rPr>
              <a:t>2) Associated with…</a:t>
            </a:r>
            <a:r>
              <a:rPr lang="en-US" altLang="en-US" sz="1200" b="1" dirty="0">
                <a:solidFill>
                  <a:schemeClr val="bg1">
                    <a:lumMod val="65000"/>
                  </a:schemeClr>
                </a:solidFill>
              </a:rPr>
              <a:t>situs inversus</a:t>
            </a:r>
            <a:r>
              <a:rPr lang="en-US" altLang="en-US" sz="1200" dirty="0">
                <a:solidFill>
                  <a:schemeClr val="bg1">
                    <a:lumMod val="65000"/>
                  </a:schemeClr>
                </a:solidFill>
              </a:rPr>
              <a:t> of retinal vessels</a:t>
            </a:r>
          </a:p>
          <a:p>
            <a:pPr eaLnBrk="1" hangingPunct="1">
              <a:spcBef>
                <a:spcPct val="0"/>
              </a:spcBef>
              <a:buClrTx/>
              <a:buSzTx/>
              <a:buFontTx/>
              <a:buNone/>
            </a:pPr>
            <a:r>
              <a:rPr lang="en-US" altLang="en-US" sz="1200" dirty="0">
                <a:solidFill>
                  <a:schemeClr val="bg1">
                    <a:lumMod val="65000"/>
                  </a:schemeClr>
                </a:solidFill>
              </a:rPr>
              <a:t>3) Fundus abnormality produces…</a:t>
            </a:r>
            <a:r>
              <a:rPr lang="en-US" altLang="en-US" sz="1200" b="1" dirty="0">
                <a:solidFill>
                  <a:schemeClr val="bg1">
                    <a:lumMod val="65000"/>
                  </a:schemeClr>
                </a:solidFill>
              </a:rPr>
              <a:t>myopic astigmatism</a:t>
            </a:r>
          </a:p>
          <a:p>
            <a:pPr eaLnBrk="1" hangingPunct="1">
              <a:spcBef>
                <a:spcPct val="0"/>
              </a:spcBef>
              <a:buClrTx/>
              <a:buSzTx/>
              <a:buFontTx/>
              <a:buNone/>
            </a:pPr>
            <a:r>
              <a:rPr lang="en-US" altLang="en-US" sz="1200" dirty="0">
                <a:solidFill>
                  <a:schemeClr val="bg1">
                    <a:lumMod val="65000"/>
                  </a:schemeClr>
                </a:solidFill>
              </a:rPr>
              <a:t>4) VF testing reveals…</a:t>
            </a:r>
            <a:r>
              <a:rPr lang="en-US" altLang="en-US" sz="1200" b="1" dirty="0">
                <a:solidFill>
                  <a:schemeClr val="bg1">
                    <a:lumMod val="65000"/>
                  </a:schemeClr>
                </a:solidFill>
              </a:rPr>
              <a:t>bitemporal loss</a:t>
            </a:r>
            <a:r>
              <a:rPr lang="en-US" altLang="en-US" sz="1200" dirty="0">
                <a:solidFill>
                  <a:schemeClr val="bg1">
                    <a:lumMod val="65000"/>
                  </a:schemeClr>
                </a:solidFill>
              </a:rPr>
              <a:t> that doesn’t</a:t>
            </a:r>
          </a:p>
          <a:p>
            <a:pPr eaLnBrk="1" hangingPunct="1">
              <a:spcBef>
                <a:spcPct val="0"/>
              </a:spcBef>
              <a:buClrTx/>
              <a:buSzTx/>
              <a:buFontTx/>
              <a:buNone/>
            </a:pPr>
            <a:r>
              <a:rPr lang="en-US" altLang="en-US" sz="1200" dirty="0">
                <a:solidFill>
                  <a:schemeClr val="bg1">
                    <a:lumMod val="65000"/>
                  </a:schemeClr>
                </a:solidFill>
              </a:rPr>
              <a:t>   respect the vertical, and may resolve with…</a:t>
            </a:r>
            <a:r>
              <a:rPr lang="en-US" altLang="en-US" sz="1200" b="1" dirty="0">
                <a:solidFill>
                  <a:schemeClr val="bg1">
                    <a:lumMod val="65000"/>
                  </a:schemeClr>
                </a:solidFill>
              </a:rPr>
              <a:t>refraction</a:t>
            </a:r>
          </a:p>
        </p:txBody>
      </p:sp>
      <p:sp>
        <p:nvSpPr>
          <p:cNvPr id="6" name="TextBox 5">
            <a:extLst>
              <a:ext uri="{FF2B5EF4-FFF2-40B4-BE49-F238E27FC236}">
                <a16:creationId xmlns:a16="http://schemas.microsoft.com/office/drawing/2014/main" id="{60FA6F32-BFD2-BD15-7A97-1E12D1FEFB81}"/>
              </a:ext>
            </a:extLst>
          </p:cNvPr>
          <p:cNvSpPr txBox="1"/>
          <p:nvPr/>
        </p:nvSpPr>
        <p:spPr>
          <a:xfrm>
            <a:off x="2978426" y="2836379"/>
            <a:ext cx="5113336" cy="2246769"/>
          </a:xfrm>
          <a:prstGeom prst="rect">
            <a:avLst/>
          </a:prstGeom>
          <a:solidFill>
            <a:schemeClr val="accent6">
              <a:lumMod val="60000"/>
              <a:lumOff val="40000"/>
            </a:schemeClr>
          </a:solidFill>
        </p:spPr>
        <p:txBody>
          <a:bodyPr wrap="square" rtlCol="0">
            <a:spAutoFit/>
          </a:bodyPr>
          <a:lstStyle/>
          <a:p>
            <a:r>
              <a:rPr lang="en-US" sz="1400" i="1" dirty="0"/>
              <a:t>Finally: Fuchs coloboma is associated with a rare inherited retinal condition. What is it?</a:t>
            </a:r>
            <a:endParaRPr lang="en-US" sz="1400" i="1" dirty="0">
              <a:solidFill>
                <a:schemeClr val="accent6">
                  <a:lumMod val="60000"/>
                  <a:lumOff val="40000"/>
                </a:schemeClr>
              </a:solidFill>
            </a:endParaRPr>
          </a:p>
          <a:p>
            <a:r>
              <a:rPr lang="en-US" sz="1400" dirty="0">
                <a:solidFill>
                  <a:schemeClr val="accent6">
                    <a:lumMod val="60000"/>
                    <a:lumOff val="40000"/>
                  </a:schemeClr>
                </a:solidFill>
              </a:rPr>
              <a:t>CSNB</a:t>
            </a:r>
          </a:p>
          <a:p>
            <a:endParaRPr lang="en-US" sz="1400" i="1" dirty="0">
              <a:solidFill>
                <a:schemeClr val="accent6">
                  <a:lumMod val="60000"/>
                  <a:lumOff val="40000"/>
                </a:schemeClr>
              </a:solidFill>
            </a:endParaRPr>
          </a:p>
          <a:p>
            <a:r>
              <a:rPr lang="en-US" sz="1400" i="1" dirty="0">
                <a:solidFill>
                  <a:schemeClr val="accent6">
                    <a:lumMod val="60000"/>
                    <a:lumOff val="40000"/>
                  </a:schemeClr>
                </a:solidFill>
              </a:rPr>
              <a:t>What does </a:t>
            </a:r>
            <a:r>
              <a:rPr lang="en-US" sz="1400" dirty="0">
                <a:solidFill>
                  <a:schemeClr val="accent6">
                    <a:lumMod val="60000"/>
                    <a:lumOff val="40000"/>
                  </a:schemeClr>
                </a:solidFill>
              </a:rPr>
              <a:t>CSNB</a:t>
            </a:r>
            <a:r>
              <a:rPr lang="en-US" sz="1400" i="1" dirty="0">
                <a:solidFill>
                  <a:schemeClr val="accent6">
                    <a:lumMod val="60000"/>
                    <a:lumOff val="40000"/>
                  </a:schemeClr>
                </a:solidFill>
              </a:rPr>
              <a:t> stand for in this context?</a:t>
            </a:r>
          </a:p>
          <a:p>
            <a:r>
              <a:rPr lang="en-US" sz="1400" dirty="0">
                <a:solidFill>
                  <a:schemeClr val="accent6">
                    <a:lumMod val="60000"/>
                    <a:lumOff val="40000"/>
                  </a:schemeClr>
                </a:solidFill>
              </a:rPr>
              <a:t>Congenital stationary night blindness</a:t>
            </a:r>
          </a:p>
          <a:p>
            <a:endParaRPr lang="en-US" sz="1400" dirty="0">
              <a:solidFill>
                <a:schemeClr val="accent6">
                  <a:lumMod val="60000"/>
                  <a:lumOff val="40000"/>
                </a:schemeClr>
              </a:solidFill>
            </a:endParaRPr>
          </a:p>
          <a:p>
            <a:r>
              <a:rPr lang="en-US" sz="1400" i="1" dirty="0">
                <a:solidFill>
                  <a:schemeClr val="accent6">
                    <a:lumMod val="60000"/>
                    <a:lumOff val="40000"/>
                  </a:schemeClr>
                </a:solidFill>
              </a:rPr>
              <a:t>In a nutshell, what’s CSNB?</a:t>
            </a:r>
          </a:p>
          <a:p>
            <a:r>
              <a:rPr lang="en-US" sz="1400" dirty="0">
                <a:solidFill>
                  <a:schemeClr val="accent6">
                    <a:lumMod val="60000"/>
                    <a:lumOff val="40000"/>
                  </a:schemeClr>
                </a:solidFill>
              </a:rPr>
              <a:t>A congenital condition in which a dearth of functioning  rods  leads to  nyctalopia ,  nystagmus , and variably decreased  VA</a:t>
            </a:r>
          </a:p>
        </p:txBody>
      </p:sp>
      <p:sp>
        <p:nvSpPr>
          <p:cNvPr id="11" name="Frame 10">
            <a:extLst>
              <a:ext uri="{FF2B5EF4-FFF2-40B4-BE49-F238E27FC236}">
                <a16:creationId xmlns:a16="http://schemas.microsoft.com/office/drawing/2014/main" id="{02D2FE8D-ABED-8C95-5116-82A829CED8B3}"/>
              </a:ext>
            </a:extLst>
          </p:cNvPr>
          <p:cNvSpPr/>
          <p:nvPr/>
        </p:nvSpPr>
        <p:spPr>
          <a:xfrm>
            <a:off x="4748798" y="5156553"/>
            <a:ext cx="4294188" cy="497716"/>
          </a:xfrm>
          <a:prstGeom prst="frame">
            <a:avLst>
              <a:gd name="adj1" fmla="val 17198"/>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Tree>
    <p:extLst>
      <p:ext uri="{BB962C8B-B14F-4D97-AF65-F5344CB8AC3E}">
        <p14:creationId xmlns:p14="http://schemas.microsoft.com/office/powerpoint/2010/main" val="2363422005"/>
      </p:ext>
    </p:extLst>
  </p:cSld>
  <p:clrMapOvr>
    <a:masterClrMapping/>
  </p:clrMapOvr>
</p:sld>
</file>

<file path=ppt/slides/slide2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562" name="Text Box 10">
            <a:extLst>
              <a:ext uri="{FF2B5EF4-FFF2-40B4-BE49-F238E27FC236}">
                <a16:creationId xmlns:a16="http://schemas.microsoft.com/office/drawing/2014/main" id="{E9896276-04B5-49A0-96C5-5033D1D64400}"/>
              </a:ext>
            </a:extLst>
          </p:cNvPr>
          <p:cNvSpPr txBox="1">
            <a:spLocks noChangeArrowheads="1"/>
          </p:cNvSpPr>
          <p:nvPr/>
        </p:nvSpPr>
        <p:spPr bwMode="auto">
          <a:xfrm>
            <a:off x="1371600" y="4267200"/>
            <a:ext cx="3057525" cy="2154238"/>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Morning-Glory Disc</a:t>
            </a:r>
          </a:p>
          <a:p>
            <a:pPr eaLnBrk="1" hangingPunct="1">
              <a:spcBef>
                <a:spcPct val="0"/>
              </a:spcBef>
              <a:buClrTx/>
              <a:buSzTx/>
              <a:buFontTx/>
              <a:buNone/>
            </a:pPr>
            <a:r>
              <a:rPr lang="en-US" altLang="en-US" sz="1200"/>
              <a:t>--DFE reveals:</a:t>
            </a:r>
          </a:p>
          <a:p>
            <a:pPr eaLnBrk="1" hangingPunct="1">
              <a:spcBef>
                <a:spcPct val="0"/>
              </a:spcBef>
              <a:buClrTx/>
              <a:buSzTx/>
              <a:buFontTx/>
              <a:buNone/>
            </a:pPr>
            <a:r>
              <a:rPr lang="en-US" altLang="en-US" sz="1200"/>
              <a:t>  1) A funnel-shaped…</a:t>
            </a:r>
            <a:r>
              <a:rPr lang="en-US" altLang="en-US" sz="1200" b="1">
                <a:solidFill>
                  <a:srgbClr val="0000FF"/>
                </a:solidFill>
              </a:rPr>
              <a:t>excavation</a:t>
            </a:r>
            <a:endParaRPr lang="en-US" altLang="en-US" sz="1200"/>
          </a:p>
          <a:p>
            <a:pPr eaLnBrk="1" hangingPunct="1">
              <a:spcBef>
                <a:spcPct val="0"/>
              </a:spcBef>
              <a:buClrTx/>
              <a:buSzTx/>
              <a:buFontTx/>
              <a:buNone/>
            </a:pPr>
            <a:r>
              <a:rPr lang="en-US" altLang="en-US" sz="1200"/>
              <a:t>  2) Number of vessels crossing the rim</a:t>
            </a:r>
          </a:p>
          <a:p>
            <a:pPr eaLnBrk="1" hangingPunct="1">
              <a:spcBef>
                <a:spcPct val="0"/>
              </a:spcBef>
              <a:buClrTx/>
              <a:buSzTx/>
              <a:buFontTx/>
              <a:buNone/>
            </a:pPr>
            <a:r>
              <a:rPr lang="en-US" altLang="en-US" sz="1200"/>
              <a:t>    seems abnormally…</a:t>
            </a:r>
            <a:r>
              <a:rPr lang="en-US" altLang="en-US" sz="1200" b="1">
                <a:solidFill>
                  <a:srgbClr val="0000FF"/>
                </a:solidFill>
              </a:rPr>
              <a:t>high</a:t>
            </a:r>
            <a:r>
              <a:rPr lang="en-US" altLang="en-US" sz="1200"/>
              <a:t> </a:t>
            </a:r>
            <a:endParaRPr lang="en-US" altLang="en-US" sz="1200" b="1">
              <a:solidFill>
                <a:srgbClr val="0000FF"/>
              </a:solidFill>
            </a:endParaRPr>
          </a:p>
          <a:p>
            <a:pPr eaLnBrk="1" hangingPunct="1">
              <a:spcBef>
                <a:spcPct val="0"/>
              </a:spcBef>
              <a:buClrTx/>
              <a:buSzTx/>
              <a:buFontTx/>
              <a:buNone/>
            </a:pPr>
            <a:r>
              <a:rPr lang="en-US" altLang="en-US" sz="1200"/>
              <a:t>--Tissue is…</a:t>
            </a:r>
            <a:r>
              <a:rPr lang="en-US" altLang="en-US" sz="1200" b="1">
                <a:solidFill>
                  <a:srgbClr val="0000FF"/>
                </a:solidFill>
              </a:rPr>
              <a:t>contractile</a:t>
            </a:r>
            <a:r>
              <a:rPr lang="en-US" altLang="en-US" sz="1200"/>
              <a:t>, so cup seems</a:t>
            </a:r>
          </a:p>
          <a:p>
            <a:pPr eaLnBrk="1" hangingPunct="1">
              <a:spcBef>
                <a:spcPct val="0"/>
              </a:spcBef>
              <a:buClrTx/>
              <a:buSzTx/>
              <a:buFontTx/>
              <a:buNone/>
            </a:pPr>
            <a:r>
              <a:rPr lang="en-US" altLang="en-US" sz="1200"/>
              <a:t>  to…</a:t>
            </a:r>
            <a:r>
              <a:rPr lang="en-US" altLang="en-US" sz="1200" b="1">
                <a:solidFill>
                  <a:srgbClr val="0000FF"/>
                </a:solidFill>
              </a:rPr>
              <a:t>open </a:t>
            </a:r>
            <a:r>
              <a:rPr lang="en-US" altLang="en-US" sz="1200">
                <a:solidFill>
                  <a:srgbClr val="0000FF"/>
                </a:solidFill>
              </a:rPr>
              <a:t>and</a:t>
            </a:r>
            <a:r>
              <a:rPr lang="en-US" altLang="en-US" sz="1200" b="1">
                <a:solidFill>
                  <a:srgbClr val="0000FF"/>
                </a:solidFill>
              </a:rPr>
              <a:t> close</a:t>
            </a:r>
            <a:r>
              <a:rPr lang="en-US" altLang="en-US" sz="1200"/>
              <a:t> (like its namesake,  </a:t>
            </a:r>
          </a:p>
          <a:p>
            <a:pPr eaLnBrk="1" hangingPunct="1">
              <a:spcBef>
                <a:spcPct val="0"/>
              </a:spcBef>
              <a:buClrTx/>
              <a:buSzTx/>
              <a:buFontTx/>
              <a:buNone/>
            </a:pPr>
            <a:r>
              <a:rPr lang="en-US" altLang="en-US" sz="1200"/>
              <a:t>  the morning-glory flower)</a:t>
            </a:r>
          </a:p>
          <a:p>
            <a:pPr eaLnBrk="1" hangingPunct="1">
              <a:spcBef>
                <a:spcPct val="0"/>
              </a:spcBef>
              <a:buClrTx/>
              <a:buSzTx/>
              <a:buFontTx/>
              <a:buNone/>
            </a:pPr>
            <a:r>
              <a:rPr lang="en-US" altLang="en-US" sz="1200"/>
              <a:t>--VA usually…</a:t>
            </a:r>
            <a:r>
              <a:rPr lang="en-US" altLang="en-US" sz="1200" b="1">
                <a:solidFill>
                  <a:srgbClr val="0000FF"/>
                </a:solidFill>
              </a:rPr>
              <a:t>20/200</a:t>
            </a:r>
            <a:r>
              <a:rPr lang="en-US" altLang="en-US" sz="1200"/>
              <a:t>, but can be…</a:t>
            </a:r>
          </a:p>
          <a:p>
            <a:pPr eaLnBrk="1" hangingPunct="1">
              <a:spcBef>
                <a:spcPct val="0"/>
              </a:spcBef>
              <a:buClrTx/>
              <a:buSzTx/>
              <a:buFontTx/>
              <a:buNone/>
            </a:pPr>
            <a:r>
              <a:rPr lang="en-US" altLang="en-US" sz="1200"/>
              <a:t>   </a:t>
            </a:r>
            <a:r>
              <a:rPr lang="en-US" altLang="en-US" sz="1200" b="1">
                <a:solidFill>
                  <a:srgbClr val="0000FF"/>
                </a:solidFill>
              </a:rPr>
              <a:t>20/20&lt;-&gt;NLP</a:t>
            </a:r>
          </a:p>
          <a:p>
            <a:pPr eaLnBrk="1" hangingPunct="1">
              <a:spcBef>
                <a:spcPct val="0"/>
              </a:spcBef>
              <a:buClrTx/>
              <a:buSzTx/>
              <a:buFontTx/>
              <a:buNone/>
            </a:pPr>
            <a:r>
              <a:rPr lang="en-US" altLang="en-US" sz="1200"/>
              <a:t>--1/3 develop…</a:t>
            </a:r>
            <a:r>
              <a:rPr lang="en-US" altLang="en-US" sz="1200" b="1">
                <a:solidFill>
                  <a:srgbClr val="CCECFF"/>
                </a:solidFill>
              </a:rPr>
              <a:t>serous</a:t>
            </a:r>
            <a:r>
              <a:rPr lang="en-US" altLang="en-US" sz="1200" b="1">
                <a:solidFill>
                  <a:srgbClr val="0000FF"/>
                </a:solidFill>
              </a:rPr>
              <a:t> </a:t>
            </a:r>
            <a:r>
              <a:rPr lang="en-US" altLang="en-US" sz="1200" b="1">
                <a:solidFill>
                  <a:srgbClr val="CCECFF"/>
                </a:solidFill>
              </a:rPr>
              <a:t>RD</a:t>
            </a:r>
          </a:p>
        </p:txBody>
      </p:sp>
      <p:sp>
        <p:nvSpPr>
          <p:cNvPr id="66563" name="Text Box 3">
            <a:extLst>
              <a:ext uri="{FF2B5EF4-FFF2-40B4-BE49-F238E27FC236}">
                <a16:creationId xmlns:a16="http://schemas.microsoft.com/office/drawing/2014/main" id="{E46B3D38-CB0F-4BFC-AE9E-17B8EAC7193B}"/>
              </a:ext>
            </a:extLst>
          </p:cNvPr>
          <p:cNvSpPr txBox="1">
            <a:spLocks noChangeArrowheads="1"/>
          </p:cNvSpPr>
          <p:nvPr/>
        </p:nvSpPr>
        <p:spPr bwMode="auto">
          <a:xfrm>
            <a:off x="793750" y="3505200"/>
            <a:ext cx="2274982" cy="677108"/>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solidFill>
                  <a:schemeClr val="bg1">
                    <a:lumMod val="65000"/>
                  </a:schemeClr>
                </a:solidFill>
              </a:rPr>
              <a:t>Optic Pit/Hole</a:t>
            </a:r>
          </a:p>
          <a:p>
            <a:pPr eaLnBrk="1" hangingPunct="1">
              <a:spcBef>
                <a:spcPct val="0"/>
              </a:spcBef>
              <a:buClrTx/>
              <a:buSzTx/>
              <a:buFontTx/>
              <a:buNone/>
            </a:pPr>
            <a:r>
              <a:rPr lang="en-US" altLang="en-US" sz="1200">
                <a:solidFill>
                  <a:schemeClr val="bg1">
                    <a:lumMod val="65000"/>
                  </a:schemeClr>
                </a:solidFill>
              </a:rPr>
              <a:t>--Associated with…</a:t>
            </a:r>
            <a:r>
              <a:rPr lang="en-US" altLang="en-US" sz="1200" b="1">
                <a:solidFill>
                  <a:schemeClr val="bg1">
                    <a:lumMod val="65000"/>
                  </a:schemeClr>
                </a:solidFill>
              </a:rPr>
              <a:t>serous RD</a:t>
            </a:r>
          </a:p>
          <a:p>
            <a:pPr eaLnBrk="1" hangingPunct="1">
              <a:spcBef>
                <a:spcPct val="0"/>
              </a:spcBef>
              <a:buClrTx/>
              <a:buSzTx/>
              <a:buFontTx/>
              <a:buNone/>
            </a:pPr>
            <a:r>
              <a:rPr lang="en-US" altLang="en-US" sz="1200" b="1">
                <a:solidFill>
                  <a:schemeClr val="bg1">
                    <a:lumMod val="65000"/>
                  </a:schemeClr>
                </a:solidFill>
              </a:rPr>
              <a:t>  in adulthood</a:t>
            </a:r>
          </a:p>
        </p:txBody>
      </p:sp>
      <p:sp>
        <p:nvSpPr>
          <p:cNvPr id="66564" name="Line 4">
            <a:extLst>
              <a:ext uri="{FF2B5EF4-FFF2-40B4-BE49-F238E27FC236}">
                <a16:creationId xmlns:a16="http://schemas.microsoft.com/office/drawing/2014/main" id="{C3019ED5-AD6C-4034-939E-D3CAC8A88421}"/>
              </a:ext>
            </a:extLst>
          </p:cNvPr>
          <p:cNvSpPr>
            <a:spLocks noChangeShapeType="1"/>
          </p:cNvSpPr>
          <p:nvPr/>
        </p:nvSpPr>
        <p:spPr bwMode="auto">
          <a:xfrm flipH="1">
            <a:off x="1600200" y="2057400"/>
            <a:ext cx="1524000" cy="3810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6565" name="Text Box 6">
            <a:extLst>
              <a:ext uri="{FF2B5EF4-FFF2-40B4-BE49-F238E27FC236}">
                <a16:creationId xmlns:a16="http://schemas.microsoft.com/office/drawing/2014/main" id="{00DCDEE2-B453-494E-8E99-8502D9045C22}"/>
              </a:ext>
            </a:extLst>
          </p:cNvPr>
          <p:cNvSpPr txBox="1">
            <a:spLocks noChangeArrowheads="1"/>
          </p:cNvSpPr>
          <p:nvPr/>
        </p:nvSpPr>
        <p:spPr bwMode="auto">
          <a:xfrm>
            <a:off x="1340808" y="1524000"/>
            <a:ext cx="3544560" cy="4585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1400" i="1">
                <a:solidFill>
                  <a:schemeClr val="bg1">
                    <a:lumMod val="75000"/>
                  </a:schemeClr>
                </a:solidFill>
              </a:rPr>
              <a:t>These three are all secondary to abnormal</a:t>
            </a:r>
          </a:p>
          <a:p>
            <a:pPr algn="ctr" eaLnBrk="1" hangingPunct="1">
              <a:lnSpc>
                <a:spcPct val="85000"/>
              </a:lnSpc>
              <a:spcBef>
                <a:spcPct val="0"/>
              </a:spcBef>
              <a:buClrTx/>
              <a:buSzTx/>
              <a:buFontTx/>
              <a:buNone/>
            </a:pPr>
            <a:r>
              <a:rPr lang="en-US" altLang="en-US" sz="1400" i="1">
                <a:solidFill>
                  <a:schemeClr val="bg1">
                    <a:lumMod val="75000"/>
                  </a:schemeClr>
                </a:solidFill>
              </a:rPr>
              <a:t>closure of the embryonic optic fissure</a:t>
            </a:r>
          </a:p>
        </p:txBody>
      </p:sp>
      <p:sp>
        <p:nvSpPr>
          <p:cNvPr id="66566" name="Text Box 7">
            <a:extLst>
              <a:ext uri="{FF2B5EF4-FFF2-40B4-BE49-F238E27FC236}">
                <a16:creationId xmlns:a16="http://schemas.microsoft.com/office/drawing/2014/main" id="{2315D049-330D-491D-A8EC-75E74E56EFDB}"/>
              </a:ext>
            </a:extLst>
          </p:cNvPr>
          <p:cNvSpPr txBox="1">
            <a:spLocks noChangeArrowheads="1"/>
          </p:cNvSpPr>
          <p:nvPr/>
        </p:nvSpPr>
        <p:spPr bwMode="auto">
          <a:xfrm>
            <a:off x="76200" y="2514600"/>
            <a:ext cx="2783134" cy="861774"/>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solidFill>
                  <a:schemeClr val="bg1">
                    <a:lumMod val="65000"/>
                  </a:schemeClr>
                </a:solidFill>
              </a:rPr>
              <a:t>Optic Nerve Coloboma</a:t>
            </a:r>
          </a:p>
          <a:p>
            <a:pPr eaLnBrk="1" hangingPunct="1">
              <a:spcBef>
                <a:spcPct val="0"/>
              </a:spcBef>
              <a:buClrTx/>
              <a:buSzTx/>
              <a:buFontTx/>
              <a:buNone/>
            </a:pPr>
            <a:r>
              <a:rPr lang="en-US" altLang="en-US" sz="1200">
                <a:solidFill>
                  <a:schemeClr val="bg1">
                    <a:lumMod val="65000"/>
                  </a:schemeClr>
                </a:solidFill>
              </a:rPr>
              <a:t>1) May resemble…</a:t>
            </a:r>
            <a:r>
              <a:rPr lang="en-US" altLang="en-US" sz="1200" b="1">
                <a:solidFill>
                  <a:schemeClr val="bg1">
                    <a:lumMod val="65000"/>
                  </a:schemeClr>
                </a:solidFill>
              </a:rPr>
              <a:t>deep cupping</a:t>
            </a:r>
          </a:p>
          <a:p>
            <a:pPr eaLnBrk="1" hangingPunct="1">
              <a:spcBef>
                <a:spcPct val="0"/>
              </a:spcBef>
              <a:buClrTx/>
              <a:buSzTx/>
              <a:buFontTx/>
              <a:buNone/>
            </a:pPr>
            <a:r>
              <a:rPr lang="en-US" altLang="en-US" sz="1200">
                <a:solidFill>
                  <a:schemeClr val="bg1">
                    <a:lumMod val="65000"/>
                  </a:schemeClr>
                </a:solidFill>
              </a:rPr>
              <a:t>2) Can be…</a:t>
            </a:r>
            <a:r>
              <a:rPr lang="en-US" altLang="en-US" sz="1200" b="1">
                <a:solidFill>
                  <a:schemeClr val="bg1">
                    <a:lumMod val="65000"/>
                  </a:schemeClr>
                </a:solidFill>
              </a:rPr>
              <a:t>bilateral, asymmetric</a:t>
            </a:r>
          </a:p>
          <a:p>
            <a:pPr eaLnBrk="1" hangingPunct="1">
              <a:spcBef>
                <a:spcPct val="0"/>
              </a:spcBef>
              <a:buClrTx/>
              <a:buSzTx/>
              <a:buFontTx/>
              <a:buNone/>
            </a:pPr>
            <a:r>
              <a:rPr lang="en-US" altLang="en-US" sz="1200">
                <a:solidFill>
                  <a:schemeClr val="bg1">
                    <a:lumMod val="65000"/>
                  </a:schemeClr>
                </a:solidFill>
              </a:rPr>
              <a:t>3) Part of the…</a:t>
            </a:r>
            <a:r>
              <a:rPr lang="en-US" altLang="en-US" sz="1200" b="1">
                <a:solidFill>
                  <a:schemeClr val="bg1">
                    <a:lumMod val="65000"/>
                  </a:schemeClr>
                </a:solidFill>
              </a:rPr>
              <a:t>CHARGE association</a:t>
            </a:r>
          </a:p>
        </p:txBody>
      </p:sp>
      <p:sp>
        <p:nvSpPr>
          <p:cNvPr id="66567" name="Line 8">
            <a:extLst>
              <a:ext uri="{FF2B5EF4-FFF2-40B4-BE49-F238E27FC236}">
                <a16:creationId xmlns:a16="http://schemas.microsoft.com/office/drawing/2014/main" id="{20DA8BAB-64A5-4B11-B843-0E2317D60AF9}"/>
              </a:ext>
            </a:extLst>
          </p:cNvPr>
          <p:cNvSpPr>
            <a:spLocks noChangeShapeType="1"/>
          </p:cNvSpPr>
          <p:nvPr/>
        </p:nvSpPr>
        <p:spPr bwMode="auto">
          <a:xfrm flipH="1">
            <a:off x="2971800" y="2057400"/>
            <a:ext cx="152400" cy="14478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6568" name="Text Box 9">
            <a:extLst>
              <a:ext uri="{FF2B5EF4-FFF2-40B4-BE49-F238E27FC236}">
                <a16:creationId xmlns:a16="http://schemas.microsoft.com/office/drawing/2014/main" id="{5A0748CE-6FDB-4EBF-A70C-FDA7B10AB819}"/>
              </a:ext>
            </a:extLst>
          </p:cNvPr>
          <p:cNvSpPr txBox="1">
            <a:spLocks noChangeArrowheads="1"/>
          </p:cNvSpPr>
          <p:nvPr/>
        </p:nvSpPr>
        <p:spPr bwMode="auto">
          <a:xfrm>
            <a:off x="1371600" y="4267200"/>
            <a:ext cx="3057247" cy="2154436"/>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dirty="0">
                <a:solidFill>
                  <a:schemeClr val="bg1">
                    <a:lumMod val="65000"/>
                  </a:schemeClr>
                </a:solidFill>
              </a:rPr>
              <a:t>Morning-Glory Disc</a:t>
            </a:r>
          </a:p>
          <a:p>
            <a:pPr eaLnBrk="1" hangingPunct="1">
              <a:spcBef>
                <a:spcPct val="0"/>
              </a:spcBef>
              <a:buClrTx/>
              <a:buSzTx/>
              <a:buFontTx/>
              <a:buNone/>
            </a:pPr>
            <a:r>
              <a:rPr lang="en-US" altLang="en-US" sz="1200" dirty="0">
                <a:solidFill>
                  <a:schemeClr val="bg1">
                    <a:lumMod val="65000"/>
                  </a:schemeClr>
                </a:solidFill>
              </a:rPr>
              <a:t>--DFE reveals:</a:t>
            </a:r>
          </a:p>
          <a:p>
            <a:pPr eaLnBrk="1" hangingPunct="1">
              <a:spcBef>
                <a:spcPct val="0"/>
              </a:spcBef>
              <a:buClrTx/>
              <a:buSzTx/>
              <a:buFontTx/>
              <a:buNone/>
            </a:pPr>
            <a:r>
              <a:rPr lang="en-US" altLang="en-US" sz="1200" dirty="0">
                <a:solidFill>
                  <a:schemeClr val="bg1">
                    <a:lumMod val="65000"/>
                  </a:schemeClr>
                </a:solidFill>
              </a:rPr>
              <a:t>  1) A funnel-shaped…</a:t>
            </a:r>
            <a:r>
              <a:rPr lang="en-US" altLang="en-US" sz="1200" b="1" dirty="0">
                <a:solidFill>
                  <a:schemeClr val="bg1">
                    <a:lumMod val="65000"/>
                  </a:schemeClr>
                </a:solidFill>
              </a:rPr>
              <a:t>excavation</a:t>
            </a:r>
            <a:endParaRPr lang="en-US" altLang="en-US" sz="1200" dirty="0">
              <a:solidFill>
                <a:schemeClr val="bg1">
                  <a:lumMod val="65000"/>
                </a:schemeClr>
              </a:solidFill>
            </a:endParaRPr>
          </a:p>
          <a:p>
            <a:pPr eaLnBrk="1" hangingPunct="1">
              <a:spcBef>
                <a:spcPct val="0"/>
              </a:spcBef>
              <a:buClrTx/>
              <a:buSzTx/>
              <a:buFontTx/>
              <a:buNone/>
            </a:pPr>
            <a:r>
              <a:rPr lang="en-US" altLang="en-US" sz="1200" dirty="0">
                <a:solidFill>
                  <a:schemeClr val="bg1">
                    <a:lumMod val="65000"/>
                  </a:schemeClr>
                </a:solidFill>
              </a:rPr>
              <a:t>  2) Number of vessels crossing the rim</a:t>
            </a:r>
          </a:p>
          <a:p>
            <a:pPr eaLnBrk="1" hangingPunct="1">
              <a:spcBef>
                <a:spcPct val="0"/>
              </a:spcBef>
              <a:buClrTx/>
              <a:buSzTx/>
              <a:buFontTx/>
              <a:buNone/>
            </a:pPr>
            <a:r>
              <a:rPr lang="en-US" altLang="en-US" sz="1200" dirty="0">
                <a:solidFill>
                  <a:schemeClr val="bg1">
                    <a:lumMod val="65000"/>
                  </a:schemeClr>
                </a:solidFill>
              </a:rPr>
              <a:t>    seems abnormally…</a:t>
            </a:r>
            <a:r>
              <a:rPr lang="en-US" altLang="en-US" sz="1200" b="1" dirty="0">
                <a:solidFill>
                  <a:schemeClr val="bg1">
                    <a:lumMod val="65000"/>
                  </a:schemeClr>
                </a:solidFill>
              </a:rPr>
              <a:t>high</a:t>
            </a:r>
            <a:r>
              <a:rPr lang="en-US" altLang="en-US" sz="1200" dirty="0">
                <a:solidFill>
                  <a:schemeClr val="bg1">
                    <a:lumMod val="65000"/>
                  </a:schemeClr>
                </a:solidFill>
              </a:rPr>
              <a:t> </a:t>
            </a:r>
            <a:endParaRPr lang="en-US" altLang="en-US" sz="1200" b="1" dirty="0">
              <a:solidFill>
                <a:schemeClr val="bg1">
                  <a:lumMod val="65000"/>
                </a:schemeClr>
              </a:solidFill>
            </a:endParaRPr>
          </a:p>
          <a:p>
            <a:pPr eaLnBrk="1" hangingPunct="1">
              <a:spcBef>
                <a:spcPct val="0"/>
              </a:spcBef>
              <a:buClrTx/>
              <a:buSzTx/>
              <a:buFontTx/>
              <a:buNone/>
            </a:pPr>
            <a:r>
              <a:rPr lang="en-US" altLang="en-US" sz="1200" dirty="0">
                <a:solidFill>
                  <a:schemeClr val="bg1">
                    <a:lumMod val="65000"/>
                  </a:schemeClr>
                </a:solidFill>
              </a:rPr>
              <a:t>--Tissue is…</a:t>
            </a:r>
            <a:r>
              <a:rPr lang="en-US" altLang="en-US" sz="1200" b="1" dirty="0">
                <a:solidFill>
                  <a:schemeClr val="bg1">
                    <a:lumMod val="65000"/>
                  </a:schemeClr>
                </a:solidFill>
              </a:rPr>
              <a:t>contractile</a:t>
            </a:r>
            <a:r>
              <a:rPr lang="en-US" altLang="en-US" sz="1200" dirty="0">
                <a:solidFill>
                  <a:schemeClr val="bg1">
                    <a:lumMod val="65000"/>
                  </a:schemeClr>
                </a:solidFill>
              </a:rPr>
              <a:t>, so cup seems</a:t>
            </a:r>
          </a:p>
          <a:p>
            <a:pPr eaLnBrk="1" hangingPunct="1">
              <a:spcBef>
                <a:spcPct val="0"/>
              </a:spcBef>
              <a:buClrTx/>
              <a:buSzTx/>
              <a:buFontTx/>
              <a:buNone/>
            </a:pPr>
            <a:r>
              <a:rPr lang="en-US" altLang="en-US" sz="1200" dirty="0">
                <a:solidFill>
                  <a:schemeClr val="bg1">
                    <a:lumMod val="65000"/>
                  </a:schemeClr>
                </a:solidFill>
              </a:rPr>
              <a:t>  to…</a:t>
            </a:r>
            <a:r>
              <a:rPr lang="en-US" altLang="en-US" sz="1200" b="1" dirty="0">
                <a:solidFill>
                  <a:schemeClr val="bg1">
                    <a:lumMod val="65000"/>
                  </a:schemeClr>
                </a:solidFill>
              </a:rPr>
              <a:t>open </a:t>
            </a:r>
            <a:r>
              <a:rPr lang="en-US" altLang="en-US" sz="1200" dirty="0">
                <a:solidFill>
                  <a:schemeClr val="bg1">
                    <a:lumMod val="65000"/>
                  </a:schemeClr>
                </a:solidFill>
              </a:rPr>
              <a:t>and</a:t>
            </a:r>
            <a:r>
              <a:rPr lang="en-US" altLang="en-US" sz="1200" b="1" dirty="0">
                <a:solidFill>
                  <a:schemeClr val="bg1">
                    <a:lumMod val="65000"/>
                  </a:schemeClr>
                </a:solidFill>
              </a:rPr>
              <a:t> close</a:t>
            </a:r>
            <a:r>
              <a:rPr lang="en-US" altLang="en-US" sz="1200" dirty="0">
                <a:solidFill>
                  <a:schemeClr val="bg1">
                    <a:lumMod val="65000"/>
                  </a:schemeClr>
                </a:solidFill>
              </a:rPr>
              <a:t> (like its namesake,  </a:t>
            </a:r>
          </a:p>
          <a:p>
            <a:pPr eaLnBrk="1" hangingPunct="1">
              <a:spcBef>
                <a:spcPct val="0"/>
              </a:spcBef>
              <a:buClrTx/>
              <a:buSzTx/>
              <a:buFontTx/>
              <a:buNone/>
            </a:pPr>
            <a:r>
              <a:rPr lang="en-US" altLang="en-US" sz="1200" dirty="0">
                <a:solidFill>
                  <a:schemeClr val="bg1">
                    <a:lumMod val="65000"/>
                  </a:schemeClr>
                </a:solidFill>
              </a:rPr>
              <a:t>  the morning-glory flower)</a:t>
            </a:r>
          </a:p>
          <a:p>
            <a:pPr eaLnBrk="1" hangingPunct="1">
              <a:spcBef>
                <a:spcPct val="0"/>
              </a:spcBef>
              <a:buClrTx/>
              <a:buSzTx/>
              <a:buFontTx/>
              <a:buNone/>
            </a:pPr>
            <a:r>
              <a:rPr lang="en-US" altLang="en-US" sz="1200" dirty="0">
                <a:solidFill>
                  <a:schemeClr val="bg1">
                    <a:lumMod val="65000"/>
                  </a:schemeClr>
                </a:solidFill>
              </a:rPr>
              <a:t>--VA usually…</a:t>
            </a:r>
            <a:r>
              <a:rPr lang="en-US" altLang="en-US" sz="1200" b="1" dirty="0">
                <a:solidFill>
                  <a:schemeClr val="bg1">
                    <a:lumMod val="65000"/>
                  </a:schemeClr>
                </a:solidFill>
              </a:rPr>
              <a:t>20/200</a:t>
            </a:r>
            <a:r>
              <a:rPr lang="en-US" altLang="en-US" sz="1200" dirty="0">
                <a:solidFill>
                  <a:schemeClr val="bg1">
                    <a:lumMod val="65000"/>
                  </a:schemeClr>
                </a:solidFill>
              </a:rPr>
              <a:t>, but can be…</a:t>
            </a:r>
          </a:p>
          <a:p>
            <a:pPr eaLnBrk="1" hangingPunct="1">
              <a:spcBef>
                <a:spcPct val="0"/>
              </a:spcBef>
              <a:buClrTx/>
              <a:buSzTx/>
              <a:buFontTx/>
              <a:buNone/>
            </a:pPr>
            <a:r>
              <a:rPr lang="en-US" altLang="en-US" sz="1200" dirty="0">
                <a:solidFill>
                  <a:schemeClr val="bg1">
                    <a:lumMod val="65000"/>
                  </a:schemeClr>
                </a:solidFill>
              </a:rPr>
              <a:t>   </a:t>
            </a:r>
            <a:r>
              <a:rPr lang="en-US" altLang="en-US" sz="1200" b="1" dirty="0">
                <a:solidFill>
                  <a:schemeClr val="bg1">
                    <a:lumMod val="65000"/>
                  </a:schemeClr>
                </a:solidFill>
              </a:rPr>
              <a:t>20/20&lt;-&gt;NLP</a:t>
            </a:r>
          </a:p>
          <a:p>
            <a:pPr eaLnBrk="1" hangingPunct="1">
              <a:spcBef>
                <a:spcPct val="0"/>
              </a:spcBef>
              <a:buClrTx/>
              <a:buSzTx/>
              <a:buFontTx/>
              <a:buNone/>
            </a:pPr>
            <a:r>
              <a:rPr lang="en-US" altLang="en-US" sz="1200" dirty="0">
                <a:solidFill>
                  <a:schemeClr val="bg1">
                    <a:lumMod val="65000"/>
                  </a:schemeClr>
                </a:solidFill>
              </a:rPr>
              <a:t>--1/3 develop…</a:t>
            </a:r>
            <a:r>
              <a:rPr lang="en-US" altLang="en-US" sz="1200" b="1" dirty="0">
                <a:solidFill>
                  <a:schemeClr val="bg1">
                    <a:lumMod val="65000"/>
                  </a:schemeClr>
                </a:solidFill>
              </a:rPr>
              <a:t>serous RD</a:t>
            </a:r>
          </a:p>
        </p:txBody>
      </p:sp>
      <p:sp>
        <p:nvSpPr>
          <p:cNvPr id="66569" name="Text Box 10">
            <a:extLst>
              <a:ext uri="{FF2B5EF4-FFF2-40B4-BE49-F238E27FC236}">
                <a16:creationId xmlns:a16="http://schemas.microsoft.com/office/drawing/2014/main" id="{216029D3-73B1-47CA-B182-236FAACD0101}"/>
              </a:ext>
            </a:extLst>
          </p:cNvPr>
          <p:cNvSpPr txBox="1">
            <a:spLocks noChangeArrowheads="1"/>
          </p:cNvSpPr>
          <p:nvPr/>
        </p:nvSpPr>
        <p:spPr bwMode="auto">
          <a:xfrm>
            <a:off x="5410200" y="1687513"/>
            <a:ext cx="3640740" cy="677108"/>
          </a:xfrm>
          <a:prstGeom prst="rect">
            <a:avLst/>
          </a:prstGeom>
          <a:solidFill>
            <a:srgbClr val="FFFF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solidFill>
                  <a:schemeClr val="bg1">
                    <a:lumMod val="65000"/>
                  </a:schemeClr>
                </a:solidFill>
              </a:rPr>
              <a:t>Megalopapilla</a:t>
            </a:r>
          </a:p>
          <a:p>
            <a:pPr eaLnBrk="1" hangingPunct="1">
              <a:spcBef>
                <a:spcPct val="0"/>
              </a:spcBef>
              <a:buClrTx/>
              <a:buSzTx/>
              <a:buFontTx/>
              <a:buNone/>
            </a:pPr>
            <a:r>
              <a:rPr lang="en-US" altLang="en-US" sz="1200">
                <a:solidFill>
                  <a:schemeClr val="bg1">
                    <a:lumMod val="65000"/>
                  </a:schemeClr>
                </a:solidFill>
              </a:rPr>
              <a:t>1) Abnormally large diameter of…</a:t>
            </a:r>
            <a:r>
              <a:rPr lang="en-US" altLang="en-US" sz="1200" b="1">
                <a:solidFill>
                  <a:schemeClr val="bg1">
                    <a:lumMod val="65000"/>
                  </a:schemeClr>
                </a:solidFill>
              </a:rPr>
              <a:t>disc </a:t>
            </a:r>
            <a:r>
              <a:rPr lang="en-US" altLang="en-US" sz="1200">
                <a:solidFill>
                  <a:schemeClr val="bg1">
                    <a:lumMod val="65000"/>
                  </a:schemeClr>
                </a:solidFill>
              </a:rPr>
              <a:t>and</a:t>
            </a:r>
            <a:r>
              <a:rPr lang="en-US" altLang="en-US" sz="1200" b="1">
                <a:solidFill>
                  <a:schemeClr val="bg1">
                    <a:lumMod val="65000"/>
                  </a:schemeClr>
                </a:solidFill>
              </a:rPr>
              <a:t> cup</a:t>
            </a:r>
          </a:p>
          <a:p>
            <a:pPr eaLnBrk="1" hangingPunct="1">
              <a:spcBef>
                <a:spcPct val="0"/>
              </a:spcBef>
              <a:buClrTx/>
              <a:buSzTx/>
              <a:buFontTx/>
              <a:buNone/>
            </a:pPr>
            <a:r>
              <a:rPr lang="en-US" altLang="en-US" sz="1200">
                <a:solidFill>
                  <a:schemeClr val="bg1">
                    <a:lumMod val="65000"/>
                  </a:schemeClr>
                </a:solidFill>
              </a:rPr>
              <a:t>2) VF testing may reveal an…</a:t>
            </a:r>
            <a:r>
              <a:rPr lang="en-US" altLang="en-US" sz="1200" b="1">
                <a:solidFill>
                  <a:schemeClr val="bg1">
                    <a:lumMod val="65000"/>
                  </a:schemeClr>
                </a:solidFill>
              </a:rPr>
              <a:t>enlarged blind spot</a:t>
            </a:r>
          </a:p>
        </p:txBody>
      </p:sp>
      <p:sp>
        <p:nvSpPr>
          <p:cNvPr id="66570" name="Text Box 11">
            <a:extLst>
              <a:ext uri="{FF2B5EF4-FFF2-40B4-BE49-F238E27FC236}">
                <a16:creationId xmlns:a16="http://schemas.microsoft.com/office/drawing/2014/main" id="{4B4AC5E2-0CEA-40CC-AFBE-FFAEB38B49C9}"/>
              </a:ext>
            </a:extLst>
          </p:cNvPr>
          <p:cNvSpPr txBox="1">
            <a:spLocks noChangeArrowheads="1"/>
          </p:cNvSpPr>
          <p:nvPr/>
        </p:nvSpPr>
        <p:spPr bwMode="auto">
          <a:xfrm>
            <a:off x="4648200" y="2576513"/>
            <a:ext cx="3522663" cy="862012"/>
          </a:xfrm>
          <a:prstGeom prst="rect">
            <a:avLst/>
          </a:prstGeom>
          <a:solidFill>
            <a:srgbClr val="FFC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solidFill>
                  <a:schemeClr val="bg1">
                    <a:lumMod val="65000"/>
                  </a:schemeClr>
                </a:solidFill>
              </a:rPr>
              <a:t>Myelinated RNFL</a:t>
            </a:r>
          </a:p>
          <a:p>
            <a:pPr eaLnBrk="1" hangingPunct="1">
              <a:spcBef>
                <a:spcPct val="0"/>
              </a:spcBef>
              <a:buClrTx/>
              <a:buSzTx/>
              <a:buFontTx/>
              <a:buNone/>
            </a:pPr>
            <a:r>
              <a:rPr lang="en-US" altLang="en-US" sz="1200">
                <a:solidFill>
                  <a:schemeClr val="bg1">
                    <a:lumMod val="65000"/>
                  </a:schemeClr>
                </a:solidFill>
              </a:rPr>
              <a:t>1) Myelin normally ends at the…</a:t>
            </a:r>
            <a:r>
              <a:rPr lang="en-US" altLang="en-US" sz="1200" b="1">
                <a:solidFill>
                  <a:schemeClr val="bg1">
                    <a:lumMod val="65000"/>
                  </a:schemeClr>
                </a:solidFill>
              </a:rPr>
              <a:t>lamina cribrosa</a:t>
            </a:r>
          </a:p>
          <a:p>
            <a:pPr eaLnBrk="1" hangingPunct="1">
              <a:spcBef>
                <a:spcPct val="0"/>
              </a:spcBef>
              <a:buClrTx/>
              <a:buSzTx/>
              <a:buFontTx/>
              <a:buNone/>
            </a:pPr>
            <a:r>
              <a:rPr lang="en-US" altLang="en-US" sz="1200">
                <a:solidFill>
                  <a:schemeClr val="bg1">
                    <a:lumMod val="65000"/>
                  </a:schemeClr>
                </a:solidFill>
              </a:rPr>
              <a:t>2) Can be…</a:t>
            </a:r>
            <a:r>
              <a:rPr lang="en-US" altLang="en-US" sz="1200" b="1">
                <a:solidFill>
                  <a:schemeClr val="bg1">
                    <a:lumMod val="65000"/>
                  </a:schemeClr>
                </a:solidFill>
              </a:rPr>
              <a:t>patchy</a:t>
            </a:r>
            <a:r>
              <a:rPr lang="en-US" altLang="en-US" sz="1200">
                <a:solidFill>
                  <a:schemeClr val="bg1">
                    <a:lumMod val="65000"/>
                  </a:schemeClr>
                </a:solidFill>
              </a:rPr>
              <a:t> and </a:t>
            </a:r>
            <a:r>
              <a:rPr lang="en-US" altLang="en-US" sz="1200" b="1">
                <a:solidFill>
                  <a:schemeClr val="bg1">
                    <a:lumMod val="65000"/>
                  </a:schemeClr>
                </a:solidFill>
              </a:rPr>
              <a:t>discontinuous</a:t>
            </a:r>
          </a:p>
          <a:p>
            <a:pPr eaLnBrk="1" hangingPunct="1">
              <a:spcBef>
                <a:spcPct val="0"/>
              </a:spcBef>
              <a:buClrTx/>
              <a:buSzTx/>
              <a:buFontTx/>
              <a:buNone/>
            </a:pPr>
            <a:r>
              <a:rPr lang="en-US" altLang="en-US" sz="1200">
                <a:solidFill>
                  <a:schemeClr val="bg1">
                    <a:lumMod val="65000"/>
                  </a:schemeClr>
                </a:solidFill>
              </a:rPr>
              <a:t>3) Corresponding VF has an…</a:t>
            </a:r>
            <a:r>
              <a:rPr lang="en-US" altLang="en-US" sz="1200" b="1">
                <a:solidFill>
                  <a:schemeClr val="bg1">
                    <a:lumMod val="65000"/>
                  </a:schemeClr>
                </a:solidFill>
              </a:rPr>
              <a:t>absolute</a:t>
            </a:r>
            <a:r>
              <a:rPr lang="en-US" altLang="en-US" sz="1200">
                <a:solidFill>
                  <a:schemeClr val="bg1">
                    <a:lumMod val="65000"/>
                  </a:schemeClr>
                </a:solidFill>
              </a:rPr>
              <a:t> scotoma</a:t>
            </a:r>
          </a:p>
        </p:txBody>
      </p:sp>
      <p:sp>
        <p:nvSpPr>
          <p:cNvPr id="66571" name="Text Box 12">
            <a:extLst>
              <a:ext uri="{FF2B5EF4-FFF2-40B4-BE49-F238E27FC236}">
                <a16:creationId xmlns:a16="http://schemas.microsoft.com/office/drawing/2014/main" id="{5643820D-D1F5-4FA8-899B-B1F8D3C78752}"/>
              </a:ext>
            </a:extLst>
          </p:cNvPr>
          <p:cNvSpPr txBox="1">
            <a:spLocks noChangeArrowheads="1"/>
          </p:cNvSpPr>
          <p:nvPr/>
        </p:nvSpPr>
        <p:spPr bwMode="auto">
          <a:xfrm>
            <a:off x="5257800" y="3760788"/>
            <a:ext cx="3424238" cy="1231900"/>
          </a:xfrm>
          <a:prstGeom prst="rect">
            <a:avLst/>
          </a:prstGeom>
          <a:solidFill>
            <a:srgbClr val="CCFF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dirty="0">
                <a:solidFill>
                  <a:schemeClr val="bg1">
                    <a:lumMod val="65000"/>
                  </a:schemeClr>
                </a:solidFill>
              </a:rPr>
              <a:t>Optic Nerve Hypoplasia</a:t>
            </a:r>
          </a:p>
          <a:p>
            <a:pPr eaLnBrk="1" hangingPunct="1">
              <a:spcBef>
                <a:spcPct val="0"/>
              </a:spcBef>
              <a:buClrTx/>
              <a:buSzTx/>
              <a:buFontTx/>
              <a:buNone/>
            </a:pPr>
            <a:r>
              <a:rPr lang="en-US" altLang="en-US" sz="1200" dirty="0">
                <a:solidFill>
                  <a:schemeClr val="bg1">
                    <a:lumMod val="65000"/>
                  </a:schemeClr>
                </a:solidFill>
              </a:rPr>
              <a:t>1) Abnormally low</a:t>
            </a:r>
            <a:r>
              <a:rPr lang="en-US" altLang="en-US" sz="1200" b="1" dirty="0">
                <a:solidFill>
                  <a:schemeClr val="bg1">
                    <a:lumMod val="65000"/>
                  </a:schemeClr>
                </a:solidFill>
              </a:rPr>
              <a:t> </a:t>
            </a:r>
            <a:r>
              <a:rPr lang="en-US" altLang="en-US" sz="1200" dirty="0">
                <a:solidFill>
                  <a:schemeClr val="bg1">
                    <a:lumMod val="65000"/>
                  </a:schemeClr>
                </a:solidFill>
              </a:rPr>
              <a:t>number of…</a:t>
            </a:r>
            <a:r>
              <a:rPr lang="en-US" altLang="en-US" sz="1200" b="1" dirty="0">
                <a:solidFill>
                  <a:schemeClr val="bg1">
                    <a:lumMod val="65000"/>
                  </a:schemeClr>
                </a:solidFill>
              </a:rPr>
              <a:t>axons</a:t>
            </a:r>
          </a:p>
          <a:p>
            <a:pPr eaLnBrk="1" hangingPunct="1">
              <a:spcBef>
                <a:spcPct val="0"/>
              </a:spcBef>
              <a:buClrTx/>
              <a:buSzTx/>
              <a:buFontTx/>
              <a:buNone/>
            </a:pPr>
            <a:r>
              <a:rPr lang="en-US" altLang="en-US" sz="1200" dirty="0">
                <a:solidFill>
                  <a:schemeClr val="bg1">
                    <a:lumMod val="65000"/>
                  </a:schemeClr>
                </a:solidFill>
              </a:rPr>
              <a:t>2) DFE: Small pale disc with…</a:t>
            </a:r>
            <a:r>
              <a:rPr lang="en-US" altLang="en-US" sz="1200" b="1" dirty="0">
                <a:solidFill>
                  <a:schemeClr val="bg1">
                    <a:lumMod val="65000"/>
                  </a:schemeClr>
                </a:solidFill>
              </a:rPr>
              <a:t>double ring </a:t>
            </a:r>
            <a:r>
              <a:rPr lang="en-US" altLang="en-US" sz="1200" dirty="0">
                <a:solidFill>
                  <a:schemeClr val="bg1">
                    <a:lumMod val="65000"/>
                  </a:schemeClr>
                </a:solidFill>
              </a:rPr>
              <a:t>sign</a:t>
            </a:r>
          </a:p>
          <a:p>
            <a:pPr eaLnBrk="1" hangingPunct="1">
              <a:spcBef>
                <a:spcPct val="0"/>
              </a:spcBef>
              <a:buClrTx/>
              <a:buSzTx/>
              <a:buFontTx/>
              <a:buNone/>
            </a:pPr>
            <a:r>
              <a:rPr lang="en-US" altLang="en-US" sz="1200" dirty="0">
                <a:solidFill>
                  <a:schemeClr val="bg1">
                    <a:lumMod val="65000"/>
                  </a:schemeClr>
                </a:solidFill>
              </a:rPr>
              <a:t>3) VA…</a:t>
            </a:r>
            <a:r>
              <a:rPr lang="en-US" altLang="en-US" sz="1200" b="1" dirty="0">
                <a:solidFill>
                  <a:schemeClr val="bg1">
                    <a:lumMod val="65000"/>
                  </a:schemeClr>
                </a:solidFill>
              </a:rPr>
              <a:t>20/15&lt;-&gt;NLP</a:t>
            </a:r>
          </a:p>
          <a:p>
            <a:pPr eaLnBrk="1" hangingPunct="1">
              <a:spcBef>
                <a:spcPct val="0"/>
              </a:spcBef>
              <a:buClrTx/>
              <a:buSzTx/>
              <a:buFontTx/>
              <a:buNone/>
            </a:pPr>
            <a:r>
              <a:rPr lang="en-US" altLang="en-US" sz="1200" dirty="0">
                <a:solidFill>
                  <a:schemeClr val="bg1">
                    <a:lumMod val="65000"/>
                  </a:schemeClr>
                </a:solidFill>
              </a:rPr>
              <a:t>4) VF defects…</a:t>
            </a:r>
            <a:r>
              <a:rPr lang="en-US" altLang="en-US" sz="1200" b="1" dirty="0">
                <a:solidFill>
                  <a:schemeClr val="bg1">
                    <a:lumMod val="65000"/>
                  </a:schemeClr>
                </a:solidFill>
              </a:rPr>
              <a:t>invariably present</a:t>
            </a:r>
          </a:p>
          <a:p>
            <a:pPr eaLnBrk="1" hangingPunct="1">
              <a:spcBef>
                <a:spcPct val="0"/>
              </a:spcBef>
              <a:buClrTx/>
              <a:buSzTx/>
              <a:buFontTx/>
              <a:buNone/>
            </a:pPr>
            <a:r>
              <a:rPr lang="en-US" altLang="en-US" sz="1200" dirty="0">
                <a:solidFill>
                  <a:schemeClr val="bg1">
                    <a:lumMod val="65000"/>
                  </a:schemeClr>
                </a:solidFill>
              </a:rPr>
              <a:t>5) Remember the…</a:t>
            </a:r>
            <a:r>
              <a:rPr lang="en-US" altLang="en-US" sz="1200" b="1" dirty="0">
                <a:solidFill>
                  <a:schemeClr val="bg1">
                    <a:lumMod val="65000"/>
                  </a:schemeClr>
                </a:solidFill>
              </a:rPr>
              <a:t>4 D’s</a:t>
            </a:r>
            <a:r>
              <a:rPr lang="en-US" altLang="en-US" sz="1200" dirty="0">
                <a:solidFill>
                  <a:schemeClr val="bg1">
                    <a:lumMod val="65000"/>
                  </a:schemeClr>
                </a:solidFill>
              </a:rPr>
              <a:t> </a:t>
            </a:r>
          </a:p>
        </p:txBody>
      </p:sp>
      <p:sp>
        <p:nvSpPr>
          <p:cNvPr id="66573" name="Rectangle 14">
            <a:extLst>
              <a:ext uri="{FF2B5EF4-FFF2-40B4-BE49-F238E27FC236}">
                <a16:creationId xmlns:a16="http://schemas.microsoft.com/office/drawing/2014/main" id="{F285696A-57E2-45EC-8B53-8FFFA3A04321}"/>
              </a:ext>
            </a:extLst>
          </p:cNvPr>
          <p:cNvSpPr>
            <a:spLocks noChangeArrowheads="1"/>
          </p:cNvSpPr>
          <p:nvPr/>
        </p:nvSpPr>
        <p:spPr bwMode="auto">
          <a:xfrm>
            <a:off x="457200" y="122238"/>
            <a:ext cx="7543800" cy="8683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b"/>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ct val="85000"/>
              </a:lnSpc>
              <a:spcBef>
                <a:spcPct val="0"/>
              </a:spcBef>
              <a:buClrTx/>
              <a:buSzTx/>
              <a:buFontTx/>
              <a:buNone/>
            </a:pPr>
            <a:r>
              <a:rPr lang="en-US" altLang="en-US" sz="3200" b="1" dirty="0">
                <a:solidFill>
                  <a:schemeClr val="tx2"/>
                </a:solidFill>
              </a:rPr>
              <a:t>Developmental Abnormalities of the Optic Nerve Head</a:t>
            </a:r>
            <a:endParaRPr lang="en-US" altLang="en-US" sz="3200" dirty="0">
              <a:solidFill>
                <a:schemeClr val="tx2"/>
              </a:solidFill>
            </a:endParaRPr>
          </a:p>
        </p:txBody>
      </p:sp>
      <p:sp>
        <p:nvSpPr>
          <p:cNvPr id="66574" name="Slide Number Placeholder 1">
            <a:extLst>
              <a:ext uri="{FF2B5EF4-FFF2-40B4-BE49-F238E27FC236}">
                <a16:creationId xmlns:a16="http://schemas.microsoft.com/office/drawing/2014/main" id="{04C402A9-8FE1-41F8-B8FD-C8B6D877C3F0}"/>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286D2FA3-C121-4BBB-98D0-45A7FDA1C4EF}" type="slidenum">
              <a:rPr lang="en-US" altLang="en-US" sz="1000"/>
              <a:pPr>
                <a:spcBef>
                  <a:spcPct val="0"/>
                </a:spcBef>
                <a:buClrTx/>
                <a:buSzTx/>
                <a:buFontTx/>
                <a:buNone/>
              </a:pPr>
              <a:t>231</a:t>
            </a:fld>
            <a:endParaRPr lang="en-US" altLang="en-US" sz="1000"/>
          </a:p>
        </p:txBody>
      </p:sp>
      <p:sp>
        <p:nvSpPr>
          <p:cNvPr id="66575" name="Line 12">
            <a:extLst>
              <a:ext uri="{FF2B5EF4-FFF2-40B4-BE49-F238E27FC236}">
                <a16:creationId xmlns:a16="http://schemas.microsoft.com/office/drawing/2014/main" id="{80B50ABA-1EEE-43E4-8CAC-FE3345262FA7}"/>
              </a:ext>
            </a:extLst>
          </p:cNvPr>
          <p:cNvSpPr>
            <a:spLocks noChangeShapeType="1"/>
          </p:cNvSpPr>
          <p:nvPr/>
        </p:nvSpPr>
        <p:spPr bwMode="auto">
          <a:xfrm>
            <a:off x="3124200" y="2057400"/>
            <a:ext cx="381000" cy="22098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 name="Text Box 13">
            <a:extLst>
              <a:ext uri="{FF2B5EF4-FFF2-40B4-BE49-F238E27FC236}">
                <a16:creationId xmlns:a16="http://schemas.microsoft.com/office/drawing/2014/main" id="{B7C06F84-09E0-5466-5CBE-84473E7979ED}"/>
              </a:ext>
            </a:extLst>
          </p:cNvPr>
          <p:cNvSpPr txBox="1">
            <a:spLocks noChangeArrowheads="1"/>
          </p:cNvSpPr>
          <p:nvPr/>
        </p:nvSpPr>
        <p:spPr bwMode="auto">
          <a:xfrm>
            <a:off x="4800600" y="5257800"/>
            <a:ext cx="4294188" cy="1230313"/>
          </a:xfrm>
          <a:prstGeom prst="rect">
            <a:avLst/>
          </a:prstGeom>
          <a:solidFill>
            <a:srgbClr val="FFCC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dirty="0"/>
              <a:t>Tilted-Disc Syndrome</a:t>
            </a:r>
            <a:r>
              <a:rPr lang="en-US" altLang="en-US" sz="1400" dirty="0">
                <a:solidFill>
                  <a:srgbClr val="0000FF"/>
                </a:solidFill>
              </a:rPr>
              <a:t> </a:t>
            </a:r>
            <a:r>
              <a:rPr lang="en-US" altLang="en-US" sz="1400" dirty="0">
                <a:solidFill>
                  <a:srgbClr val="0000FF"/>
                </a:solidFill>
                <a:latin typeface="Segoe Script" panose="030B0504020000000003" pitchFamily="66" charset="0"/>
              </a:rPr>
              <a:t>aka…</a:t>
            </a:r>
            <a:r>
              <a:rPr lang="en-US" altLang="en-US" sz="1400" dirty="0" err="1">
                <a:solidFill>
                  <a:srgbClr val="0000FF"/>
                </a:solidFill>
                <a:latin typeface="Segoe Script" panose="030B0504020000000003" pitchFamily="66" charset="0"/>
              </a:rPr>
              <a:t>Fuch’s</a:t>
            </a:r>
            <a:r>
              <a:rPr lang="en-US" altLang="en-US" sz="1400" dirty="0">
                <a:solidFill>
                  <a:srgbClr val="0000FF"/>
                </a:solidFill>
                <a:latin typeface="Segoe Script" panose="030B0504020000000003" pitchFamily="66" charset="0"/>
              </a:rPr>
              <a:t> Coloboma</a:t>
            </a:r>
            <a:endParaRPr lang="en-US" altLang="en-US" sz="1400" b="1" dirty="0"/>
          </a:p>
          <a:p>
            <a:pPr eaLnBrk="1" hangingPunct="1">
              <a:spcBef>
                <a:spcPct val="0"/>
              </a:spcBef>
              <a:buClrTx/>
              <a:buSzTx/>
              <a:buFontTx/>
              <a:buNone/>
            </a:pPr>
            <a:r>
              <a:rPr lang="en-US" altLang="en-US" sz="1200" dirty="0">
                <a:solidFill>
                  <a:schemeClr val="bg1">
                    <a:lumMod val="65000"/>
                  </a:schemeClr>
                </a:solidFill>
              </a:rPr>
              <a:t>1) Superior pole appears…</a:t>
            </a:r>
            <a:r>
              <a:rPr lang="en-US" altLang="en-US" sz="1200" b="1" dirty="0">
                <a:solidFill>
                  <a:schemeClr val="bg1">
                    <a:lumMod val="65000"/>
                  </a:schemeClr>
                </a:solidFill>
              </a:rPr>
              <a:t>elevated</a:t>
            </a:r>
            <a:r>
              <a:rPr lang="en-US" altLang="en-US" sz="1200" dirty="0">
                <a:solidFill>
                  <a:schemeClr val="bg1">
                    <a:lumMod val="65000"/>
                  </a:schemeClr>
                </a:solidFill>
              </a:rPr>
              <a:t>, inferior…</a:t>
            </a:r>
            <a:r>
              <a:rPr lang="en-US" altLang="en-US" sz="1200" b="1" dirty="0">
                <a:solidFill>
                  <a:schemeClr val="bg1">
                    <a:lumMod val="65000"/>
                  </a:schemeClr>
                </a:solidFill>
              </a:rPr>
              <a:t>recessed</a:t>
            </a:r>
          </a:p>
          <a:p>
            <a:pPr eaLnBrk="1" hangingPunct="1">
              <a:spcBef>
                <a:spcPct val="0"/>
              </a:spcBef>
              <a:buClrTx/>
              <a:buSzTx/>
              <a:buFontTx/>
              <a:buNone/>
            </a:pPr>
            <a:r>
              <a:rPr lang="en-US" altLang="en-US" sz="1200" dirty="0">
                <a:solidFill>
                  <a:schemeClr val="bg1">
                    <a:lumMod val="65000"/>
                  </a:schemeClr>
                </a:solidFill>
              </a:rPr>
              <a:t>2) Associated with…</a:t>
            </a:r>
            <a:r>
              <a:rPr lang="en-US" altLang="en-US" sz="1200" b="1" dirty="0">
                <a:solidFill>
                  <a:schemeClr val="bg1">
                    <a:lumMod val="65000"/>
                  </a:schemeClr>
                </a:solidFill>
              </a:rPr>
              <a:t>situs inversus</a:t>
            </a:r>
            <a:r>
              <a:rPr lang="en-US" altLang="en-US" sz="1200" dirty="0">
                <a:solidFill>
                  <a:schemeClr val="bg1">
                    <a:lumMod val="65000"/>
                  </a:schemeClr>
                </a:solidFill>
              </a:rPr>
              <a:t> of retinal vessels</a:t>
            </a:r>
          </a:p>
          <a:p>
            <a:pPr eaLnBrk="1" hangingPunct="1">
              <a:spcBef>
                <a:spcPct val="0"/>
              </a:spcBef>
              <a:buClrTx/>
              <a:buSzTx/>
              <a:buFontTx/>
              <a:buNone/>
            </a:pPr>
            <a:r>
              <a:rPr lang="en-US" altLang="en-US" sz="1200" dirty="0">
                <a:solidFill>
                  <a:schemeClr val="bg1">
                    <a:lumMod val="65000"/>
                  </a:schemeClr>
                </a:solidFill>
              </a:rPr>
              <a:t>3) Fundus abnormality produces…</a:t>
            </a:r>
            <a:r>
              <a:rPr lang="en-US" altLang="en-US" sz="1200" b="1" dirty="0">
                <a:solidFill>
                  <a:schemeClr val="bg1">
                    <a:lumMod val="65000"/>
                  </a:schemeClr>
                </a:solidFill>
              </a:rPr>
              <a:t>myopic astigmatism</a:t>
            </a:r>
          </a:p>
          <a:p>
            <a:pPr eaLnBrk="1" hangingPunct="1">
              <a:spcBef>
                <a:spcPct val="0"/>
              </a:spcBef>
              <a:buClrTx/>
              <a:buSzTx/>
              <a:buFontTx/>
              <a:buNone/>
            </a:pPr>
            <a:r>
              <a:rPr lang="en-US" altLang="en-US" sz="1200" dirty="0">
                <a:solidFill>
                  <a:schemeClr val="bg1">
                    <a:lumMod val="65000"/>
                  </a:schemeClr>
                </a:solidFill>
              </a:rPr>
              <a:t>4) VF testing reveals…</a:t>
            </a:r>
            <a:r>
              <a:rPr lang="en-US" altLang="en-US" sz="1200" b="1" dirty="0">
                <a:solidFill>
                  <a:schemeClr val="bg1">
                    <a:lumMod val="65000"/>
                  </a:schemeClr>
                </a:solidFill>
              </a:rPr>
              <a:t>bitemporal loss</a:t>
            </a:r>
            <a:r>
              <a:rPr lang="en-US" altLang="en-US" sz="1200" dirty="0">
                <a:solidFill>
                  <a:schemeClr val="bg1">
                    <a:lumMod val="65000"/>
                  </a:schemeClr>
                </a:solidFill>
              </a:rPr>
              <a:t> that doesn’t</a:t>
            </a:r>
          </a:p>
          <a:p>
            <a:pPr eaLnBrk="1" hangingPunct="1">
              <a:spcBef>
                <a:spcPct val="0"/>
              </a:spcBef>
              <a:buClrTx/>
              <a:buSzTx/>
              <a:buFontTx/>
              <a:buNone/>
            </a:pPr>
            <a:r>
              <a:rPr lang="en-US" altLang="en-US" sz="1200" dirty="0">
                <a:solidFill>
                  <a:schemeClr val="bg1">
                    <a:lumMod val="65000"/>
                  </a:schemeClr>
                </a:solidFill>
              </a:rPr>
              <a:t>   respect the vertical, and may resolve with…</a:t>
            </a:r>
            <a:r>
              <a:rPr lang="en-US" altLang="en-US" sz="1200" b="1" dirty="0">
                <a:solidFill>
                  <a:schemeClr val="bg1">
                    <a:lumMod val="65000"/>
                  </a:schemeClr>
                </a:solidFill>
              </a:rPr>
              <a:t>refraction</a:t>
            </a:r>
          </a:p>
        </p:txBody>
      </p:sp>
      <p:sp>
        <p:nvSpPr>
          <p:cNvPr id="6" name="TextBox 5">
            <a:extLst>
              <a:ext uri="{FF2B5EF4-FFF2-40B4-BE49-F238E27FC236}">
                <a16:creationId xmlns:a16="http://schemas.microsoft.com/office/drawing/2014/main" id="{60FA6F32-BFD2-BD15-7A97-1E12D1FEFB81}"/>
              </a:ext>
            </a:extLst>
          </p:cNvPr>
          <p:cNvSpPr txBox="1"/>
          <p:nvPr/>
        </p:nvSpPr>
        <p:spPr>
          <a:xfrm>
            <a:off x="2978426" y="2836379"/>
            <a:ext cx="5113336" cy="2246769"/>
          </a:xfrm>
          <a:prstGeom prst="rect">
            <a:avLst/>
          </a:prstGeom>
          <a:solidFill>
            <a:schemeClr val="accent6">
              <a:lumMod val="60000"/>
              <a:lumOff val="40000"/>
            </a:schemeClr>
          </a:solidFill>
        </p:spPr>
        <p:txBody>
          <a:bodyPr wrap="square" rtlCol="0">
            <a:spAutoFit/>
          </a:bodyPr>
          <a:lstStyle/>
          <a:p>
            <a:r>
              <a:rPr lang="en-US" sz="1400" i="1" dirty="0"/>
              <a:t>Finally: Fuchs coloboma is associated with a rare inherited retinal condition. What is it?</a:t>
            </a:r>
          </a:p>
          <a:p>
            <a:r>
              <a:rPr lang="en-US" sz="1400" dirty="0"/>
              <a:t>CSNB</a:t>
            </a:r>
            <a:endParaRPr lang="en-US" sz="1400" dirty="0">
              <a:solidFill>
                <a:schemeClr val="accent6">
                  <a:lumMod val="60000"/>
                  <a:lumOff val="40000"/>
                </a:schemeClr>
              </a:solidFill>
            </a:endParaRPr>
          </a:p>
          <a:p>
            <a:endParaRPr lang="en-US" sz="1400" i="1" dirty="0">
              <a:solidFill>
                <a:schemeClr val="accent6">
                  <a:lumMod val="60000"/>
                  <a:lumOff val="40000"/>
                </a:schemeClr>
              </a:solidFill>
            </a:endParaRPr>
          </a:p>
          <a:p>
            <a:r>
              <a:rPr lang="en-US" sz="1400" i="1" dirty="0">
                <a:solidFill>
                  <a:schemeClr val="accent6">
                    <a:lumMod val="60000"/>
                    <a:lumOff val="40000"/>
                  </a:schemeClr>
                </a:solidFill>
              </a:rPr>
              <a:t>What does </a:t>
            </a:r>
            <a:r>
              <a:rPr lang="en-US" sz="1400" dirty="0">
                <a:solidFill>
                  <a:schemeClr val="accent6">
                    <a:lumMod val="60000"/>
                    <a:lumOff val="40000"/>
                  </a:schemeClr>
                </a:solidFill>
              </a:rPr>
              <a:t>CSNB</a:t>
            </a:r>
            <a:r>
              <a:rPr lang="en-US" sz="1400" i="1" dirty="0">
                <a:solidFill>
                  <a:schemeClr val="accent6">
                    <a:lumMod val="60000"/>
                    <a:lumOff val="40000"/>
                  </a:schemeClr>
                </a:solidFill>
              </a:rPr>
              <a:t> stand for in this context?</a:t>
            </a:r>
          </a:p>
          <a:p>
            <a:r>
              <a:rPr lang="en-US" sz="1400" dirty="0">
                <a:solidFill>
                  <a:schemeClr val="accent6">
                    <a:lumMod val="60000"/>
                    <a:lumOff val="40000"/>
                  </a:schemeClr>
                </a:solidFill>
              </a:rPr>
              <a:t>Congenital stationary night blindness</a:t>
            </a:r>
          </a:p>
          <a:p>
            <a:endParaRPr lang="en-US" sz="1400" dirty="0">
              <a:solidFill>
                <a:schemeClr val="accent6">
                  <a:lumMod val="60000"/>
                  <a:lumOff val="40000"/>
                </a:schemeClr>
              </a:solidFill>
            </a:endParaRPr>
          </a:p>
          <a:p>
            <a:r>
              <a:rPr lang="en-US" sz="1400" i="1" dirty="0">
                <a:solidFill>
                  <a:schemeClr val="accent6">
                    <a:lumMod val="60000"/>
                    <a:lumOff val="40000"/>
                  </a:schemeClr>
                </a:solidFill>
              </a:rPr>
              <a:t>In a nutshell, what’s CSNB?</a:t>
            </a:r>
          </a:p>
          <a:p>
            <a:r>
              <a:rPr lang="en-US" sz="1400" dirty="0">
                <a:solidFill>
                  <a:schemeClr val="accent6">
                    <a:lumMod val="60000"/>
                    <a:lumOff val="40000"/>
                  </a:schemeClr>
                </a:solidFill>
              </a:rPr>
              <a:t>A congenital condition in which a dearth of functioning  rods  leads to  nyctalopia ,  nystagmus , and variably decreased  VA</a:t>
            </a:r>
          </a:p>
        </p:txBody>
      </p:sp>
      <p:sp>
        <p:nvSpPr>
          <p:cNvPr id="11" name="Frame 10">
            <a:extLst>
              <a:ext uri="{FF2B5EF4-FFF2-40B4-BE49-F238E27FC236}">
                <a16:creationId xmlns:a16="http://schemas.microsoft.com/office/drawing/2014/main" id="{02D2FE8D-ABED-8C95-5116-82A829CED8B3}"/>
              </a:ext>
            </a:extLst>
          </p:cNvPr>
          <p:cNvSpPr/>
          <p:nvPr/>
        </p:nvSpPr>
        <p:spPr>
          <a:xfrm>
            <a:off x="4748798" y="5156553"/>
            <a:ext cx="4294188" cy="497716"/>
          </a:xfrm>
          <a:prstGeom prst="frame">
            <a:avLst>
              <a:gd name="adj1" fmla="val 17198"/>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Tree>
    <p:extLst>
      <p:ext uri="{BB962C8B-B14F-4D97-AF65-F5344CB8AC3E}">
        <p14:creationId xmlns:p14="http://schemas.microsoft.com/office/powerpoint/2010/main" val="2411413941"/>
      </p:ext>
    </p:extLst>
  </p:cSld>
  <p:clrMapOvr>
    <a:masterClrMapping/>
  </p:clrMapOvr>
</p:sld>
</file>

<file path=ppt/slides/slide2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562" name="Text Box 10">
            <a:extLst>
              <a:ext uri="{FF2B5EF4-FFF2-40B4-BE49-F238E27FC236}">
                <a16:creationId xmlns:a16="http://schemas.microsoft.com/office/drawing/2014/main" id="{E9896276-04B5-49A0-96C5-5033D1D64400}"/>
              </a:ext>
            </a:extLst>
          </p:cNvPr>
          <p:cNvSpPr txBox="1">
            <a:spLocks noChangeArrowheads="1"/>
          </p:cNvSpPr>
          <p:nvPr/>
        </p:nvSpPr>
        <p:spPr bwMode="auto">
          <a:xfrm>
            <a:off x="1371600" y="4267200"/>
            <a:ext cx="3057525" cy="2154238"/>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Morning-Glory Disc</a:t>
            </a:r>
          </a:p>
          <a:p>
            <a:pPr eaLnBrk="1" hangingPunct="1">
              <a:spcBef>
                <a:spcPct val="0"/>
              </a:spcBef>
              <a:buClrTx/>
              <a:buSzTx/>
              <a:buFontTx/>
              <a:buNone/>
            </a:pPr>
            <a:r>
              <a:rPr lang="en-US" altLang="en-US" sz="1200"/>
              <a:t>--DFE reveals:</a:t>
            </a:r>
          </a:p>
          <a:p>
            <a:pPr eaLnBrk="1" hangingPunct="1">
              <a:spcBef>
                <a:spcPct val="0"/>
              </a:spcBef>
              <a:buClrTx/>
              <a:buSzTx/>
              <a:buFontTx/>
              <a:buNone/>
            </a:pPr>
            <a:r>
              <a:rPr lang="en-US" altLang="en-US" sz="1200"/>
              <a:t>  1) A funnel-shaped…</a:t>
            </a:r>
            <a:r>
              <a:rPr lang="en-US" altLang="en-US" sz="1200" b="1">
                <a:solidFill>
                  <a:srgbClr val="0000FF"/>
                </a:solidFill>
              </a:rPr>
              <a:t>excavation</a:t>
            </a:r>
            <a:endParaRPr lang="en-US" altLang="en-US" sz="1200"/>
          </a:p>
          <a:p>
            <a:pPr eaLnBrk="1" hangingPunct="1">
              <a:spcBef>
                <a:spcPct val="0"/>
              </a:spcBef>
              <a:buClrTx/>
              <a:buSzTx/>
              <a:buFontTx/>
              <a:buNone/>
            </a:pPr>
            <a:r>
              <a:rPr lang="en-US" altLang="en-US" sz="1200"/>
              <a:t>  2) Number of vessels crossing the rim</a:t>
            </a:r>
          </a:p>
          <a:p>
            <a:pPr eaLnBrk="1" hangingPunct="1">
              <a:spcBef>
                <a:spcPct val="0"/>
              </a:spcBef>
              <a:buClrTx/>
              <a:buSzTx/>
              <a:buFontTx/>
              <a:buNone/>
            </a:pPr>
            <a:r>
              <a:rPr lang="en-US" altLang="en-US" sz="1200"/>
              <a:t>    seems abnormally…</a:t>
            </a:r>
            <a:r>
              <a:rPr lang="en-US" altLang="en-US" sz="1200" b="1">
                <a:solidFill>
                  <a:srgbClr val="0000FF"/>
                </a:solidFill>
              </a:rPr>
              <a:t>high</a:t>
            </a:r>
            <a:r>
              <a:rPr lang="en-US" altLang="en-US" sz="1200"/>
              <a:t> </a:t>
            </a:r>
            <a:endParaRPr lang="en-US" altLang="en-US" sz="1200" b="1">
              <a:solidFill>
                <a:srgbClr val="0000FF"/>
              </a:solidFill>
            </a:endParaRPr>
          </a:p>
          <a:p>
            <a:pPr eaLnBrk="1" hangingPunct="1">
              <a:spcBef>
                <a:spcPct val="0"/>
              </a:spcBef>
              <a:buClrTx/>
              <a:buSzTx/>
              <a:buFontTx/>
              <a:buNone/>
            </a:pPr>
            <a:r>
              <a:rPr lang="en-US" altLang="en-US" sz="1200"/>
              <a:t>--Tissue is…</a:t>
            </a:r>
            <a:r>
              <a:rPr lang="en-US" altLang="en-US" sz="1200" b="1">
                <a:solidFill>
                  <a:srgbClr val="0000FF"/>
                </a:solidFill>
              </a:rPr>
              <a:t>contractile</a:t>
            </a:r>
            <a:r>
              <a:rPr lang="en-US" altLang="en-US" sz="1200"/>
              <a:t>, so cup seems</a:t>
            </a:r>
          </a:p>
          <a:p>
            <a:pPr eaLnBrk="1" hangingPunct="1">
              <a:spcBef>
                <a:spcPct val="0"/>
              </a:spcBef>
              <a:buClrTx/>
              <a:buSzTx/>
              <a:buFontTx/>
              <a:buNone/>
            </a:pPr>
            <a:r>
              <a:rPr lang="en-US" altLang="en-US" sz="1200"/>
              <a:t>  to…</a:t>
            </a:r>
            <a:r>
              <a:rPr lang="en-US" altLang="en-US" sz="1200" b="1">
                <a:solidFill>
                  <a:srgbClr val="0000FF"/>
                </a:solidFill>
              </a:rPr>
              <a:t>open </a:t>
            </a:r>
            <a:r>
              <a:rPr lang="en-US" altLang="en-US" sz="1200">
                <a:solidFill>
                  <a:srgbClr val="0000FF"/>
                </a:solidFill>
              </a:rPr>
              <a:t>and</a:t>
            </a:r>
            <a:r>
              <a:rPr lang="en-US" altLang="en-US" sz="1200" b="1">
                <a:solidFill>
                  <a:srgbClr val="0000FF"/>
                </a:solidFill>
              </a:rPr>
              <a:t> close</a:t>
            </a:r>
            <a:r>
              <a:rPr lang="en-US" altLang="en-US" sz="1200"/>
              <a:t> (like its namesake,  </a:t>
            </a:r>
          </a:p>
          <a:p>
            <a:pPr eaLnBrk="1" hangingPunct="1">
              <a:spcBef>
                <a:spcPct val="0"/>
              </a:spcBef>
              <a:buClrTx/>
              <a:buSzTx/>
              <a:buFontTx/>
              <a:buNone/>
            </a:pPr>
            <a:r>
              <a:rPr lang="en-US" altLang="en-US" sz="1200"/>
              <a:t>  the morning-glory flower)</a:t>
            </a:r>
          </a:p>
          <a:p>
            <a:pPr eaLnBrk="1" hangingPunct="1">
              <a:spcBef>
                <a:spcPct val="0"/>
              </a:spcBef>
              <a:buClrTx/>
              <a:buSzTx/>
              <a:buFontTx/>
              <a:buNone/>
            </a:pPr>
            <a:r>
              <a:rPr lang="en-US" altLang="en-US" sz="1200"/>
              <a:t>--VA usually…</a:t>
            </a:r>
            <a:r>
              <a:rPr lang="en-US" altLang="en-US" sz="1200" b="1">
                <a:solidFill>
                  <a:srgbClr val="0000FF"/>
                </a:solidFill>
              </a:rPr>
              <a:t>20/200</a:t>
            </a:r>
            <a:r>
              <a:rPr lang="en-US" altLang="en-US" sz="1200"/>
              <a:t>, but can be…</a:t>
            </a:r>
          </a:p>
          <a:p>
            <a:pPr eaLnBrk="1" hangingPunct="1">
              <a:spcBef>
                <a:spcPct val="0"/>
              </a:spcBef>
              <a:buClrTx/>
              <a:buSzTx/>
              <a:buFontTx/>
              <a:buNone/>
            </a:pPr>
            <a:r>
              <a:rPr lang="en-US" altLang="en-US" sz="1200"/>
              <a:t>   </a:t>
            </a:r>
            <a:r>
              <a:rPr lang="en-US" altLang="en-US" sz="1200" b="1">
                <a:solidFill>
                  <a:srgbClr val="0000FF"/>
                </a:solidFill>
              </a:rPr>
              <a:t>20/20&lt;-&gt;NLP</a:t>
            </a:r>
          </a:p>
          <a:p>
            <a:pPr eaLnBrk="1" hangingPunct="1">
              <a:spcBef>
                <a:spcPct val="0"/>
              </a:spcBef>
              <a:buClrTx/>
              <a:buSzTx/>
              <a:buFontTx/>
              <a:buNone/>
            </a:pPr>
            <a:r>
              <a:rPr lang="en-US" altLang="en-US" sz="1200"/>
              <a:t>--1/3 develop…</a:t>
            </a:r>
            <a:r>
              <a:rPr lang="en-US" altLang="en-US" sz="1200" b="1">
                <a:solidFill>
                  <a:srgbClr val="CCECFF"/>
                </a:solidFill>
              </a:rPr>
              <a:t>serous</a:t>
            </a:r>
            <a:r>
              <a:rPr lang="en-US" altLang="en-US" sz="1200" b="1">
                <a:solidFill>
                  <a:srgbClr val="0000FF"/>
                </a:solidFill>
              </a:rPr>
              <a:t> </a:t>
            </a:r>
            <a:r>
              <a:rPr lang="en-US" altLang="en-US" sz="1200" b="1">
                <a:solidFill>
                  <a:srgbClr val="CCECFF"/>
                </a:solidFill>
              </a:rPr>
              <a:t>RD</a:t>
            </a:r>
          </a:p>
        </p:txBody>
      </p:sp>
      <p:sp>
        <p:nvSpPr>
          <p:cNvPr id="66563" name="Text Box 3">
            <a:extLst>
              <a:ext uri="{FF2B5EF4-FFF2-40B4-BE49-F238E27FC236}">
                <a16:creationId xmlns:a16="http://schemas.microsoft.com/office/drawing/2014/main" id="{E46B3D38-CB0F-4BFC-AE9E-17B8EAC7193B}"/>
              </a:ext>
            </a:extLst>
          </p:cNvPr>
          <p:cNvSpPr txBox="1">
            <a:spLocks noChangeArrowheads="1"/>
          </p:cNvSpPr>
          <p:nvPr/>
        </p:nvSpPr>
        <p:spPr bwMode="auto">
          <a:xfrm>
            <a:off x="793750" y="3505200"/>
            <a:ext cx="2274982" cy="677108"/>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solidFill>
                  <a:schemeClr val="bg1">
                    <a:lumMod val="65000"/>
                  </a:schemeClr>
                </a:solidFill>
              </a:rPr>
              <a:t>Optic Pit/Hole</a:t>
            </a:r>
          </a:p>
          <a:p>
            <a:pPr eaLnBrk="1" hangingPunct="1">
              <a:spcBef>
                <a:spcPct val="0"/>
              </a:spcBef>
              <a:buClrTx/>
              <a:buSzTx/>
              <a:buFontTx/>
              <a:buNone/>
            </a:pPr>
            <a:r>
              <a:rPr lang="en-US" altLang="en-US" sz="1200">
                <a:solidFill>
                  <a:schemeClr val="bg1">
                    <a:lumMod val="65000"/>
                  </a:schemeClr>
                </a:solidFill>
              </a:rPr>
              <a:t>--Associated with…</a:t>
            </a:r>
            <a:r>
              <a:rPr lang="en-US" altLang="en-US" sz="1200" b="1">
                <a:solidFill>
                  <a:schemeClr val="bg1">
                    <a:lumMod val="65000"/>
                  </a:schemeClr>
                </a:solidFill>
              </a:rPr>
              <a:t>serous RD</a:t>
            </a:r>
          </a:p>
          <a:p>
            <a:pPr eaLnBrk="1" hangingPunct="1">
              <a:spcBef>
                <a:spcPct val="0"/>
              </a:spcBef>
              <a:buClrTx/>
              <a:buSzTx/>
              <a:buFontTx/>
              <a:buNone/>
            </a:pPr>
            <a:r>
              <a:rPr lang="en-US" altLang="en-US" sz="1200" b="1">
                <a:solidFill>
                  <a:schemeClr val="bg1">
                    <a:lumMod val="65000"/>
                  </a:schemeClr>
                </a:solidFill>
              </a:rPr>
              <a:t>  in adulthood</a:t>
            </a:r>
          </a:p>
        </p:txBody>
      </p:sp>
      <p:sp>
        <p:nvSpPr>
          <p:cNvPr id="66564" name="Line 4">
            <a:extLst>
              <a:ext uri="{FF2B5EF4-FFF2-40B4-BE49-F238E27FC236}">
                <a16:creationId xmlns:a16="http://schemas.microsoft.com/office/drawing/2014/main" id="{C3019ED5-AD6C-4034-939E-D3CAC8A88421}"/>
              </a:ext>
            </a:extLst>
          </p:cNvPr>
          <p:cNvSpPr>
            <a:spLocks noChangeShapeType="1"/>
          </p:cNvSpPr>
          <p:nvPr/>
        </p:nvSpPr>
        <p:spPr bwMode="auto">
          <a:xfrm flipH="1">
            <a:off x="1600200" y="2057400"/>
            <a:ext cx="1524000" cy="3810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6565" name="Text Box 6">
            <a:extLst>
              <a:ext uri="{FF2B5EF4-FFF2-40B4-BE49-F238E27FC236}">
                <a16:creationId xmlns:a16="http://schemas.microsoft.com/office/drawing/2014/main" id="{00DCDEE2-B453-494E-8E99-8502D9045C22}"/>
              </a:ext>
            </a:extLst>
          </p:cNvPr>
          <p:cNvSpPr txBox="1">
            <a:spLocks noChangeArrowheads="1"/>
          </p:cNvSpPr>
          <p:nvPr/>
        </p:nvSpPr>
        <p:spPr bwMode="auto">
          <a:xfrm>
            <a:off x="1340808" y="1524000"/>
            <a:ext cx="3544560" cy="4585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1400" i="1">
                <a:solidFill>
                  <a:schemeClr val="bg1">
                    <a:lumMod val="75000"/>
                  </a:schemeClr>
                </a:solidFill>
              </a:rPr>
              <a:t>These three are all secondary to abnormal</a:t>
            </a:r>
          </a:p>
          <a:p>
            <a:pPr algn="ctr" eaLnBrk="1" hangingPunct="1">
              <a:lnSpc>
                <a:spcPct val="85000"/>
              </a:lnSpc>
              <a:spcBef>
                <a:spcPct val="0"/>
              </a:spcBef>
              <a:buClrTx/>
              <a:buSzTx/>
              <a:buFontTx/>
              <a:buNone/>
            </a:pPr>
            <a:r>
              <a:rPr lang="en-US" altLang="en-US" sz="1400" i="1">
                <a:solidFill>
                  <a:schemeClr val="bg1">
                    <a:lumMod val="75000"/>
                  </a:schemeClr>
                </a:solidFill>
              </a:rPr>
              <a:t>closure of the embryonic optic fissure</a:t>
            </a:r>
          </a:p>
        </p:txBody>
      </p:sp>
      <p:sp>
        <p:nvSpPr>
          <p:cNvPr id="66566" name="Text Box 7">
            <a:extLst>
              <a:ext uri="{FF2B5EF4-FFF2-40B4-BE49-F238E27FC236}">
                <a16:creationId xmlns:a16="http://schemas.microsoft.com/office/drawing/2014/main" id="{2315D049-330D-491D-A8EC-75E74E56EFDB}"/>
              </a:ext>
            </a:extLst>
          </p:cNvPr>
          <p:cNvSpPr txBox="1">
            <a:spLocks noChangeArrowheads="1"/>
          </p:cNvSpPr>
          <p:nvPr/>
        </p:nvSpPr>
        <p:spPr bwMode="auto">
          <a:xfrm>
            <a:off x="76200" y="2514600"/>
            <a:ext cx="2783134" cy="861774"/>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solidFill>
                  <a:schemeClr val="bg1">
                    <a:lumMod val="65000"/>
                  </a:schemeClr>
                </a:solidFill>
              </a:rPr>
              <a:t>Optic Nerve Coloboma</a:t>
            </a:r>
          </a:p>
          <a:p>
            <a:pPr eaLnBrk="1" hangingPunct="1">
              <a:spcBef>
                <a:spcPct val="0"/>
              </a:spcBef>
              <a:buClrTx/>
              <a:buSzTx/>
              <a:buFontTx/>
              <a:buNone/>
            </a:pPr>
            <a:r>
              <a:rPr lang="en-US" altLang="en-US" sz="1200">
                <a:solidFill>
                  <a:schemeClr val="bg1">
                    <a:lumMod val="65000"/>
                  </a:schemeClr>
                </a:solidFill>
              </a:rPr>
              <a:t>1) May resemble…</a:t>
            </a:r>
            <a:r>
              <a:rPr lang="en-US" altLang="en-US" sz="1200" b="1">
                <a:solidFill>
                  <a:schemeClr val="bg1">
                    <a:lumMod val="65000"/>
                  </a:schemeClr>
                </a:solidFill>
              </a:rPr>
              <a:t>deep cupping</a:t>
            </a:r>
          </a:p>
          <a:p>
            <a:pPr eaLnBrk="1" hangingPunct="1">
              <a:spcBef>
                <a:spcPct val="0"/>
              </a:spcBef>
              <a:buClrTx/>
              <a:buSzTx/>
              <a:buFontTx/>
              <a:buNone/>
            </a:pPr>
            <a:r>
              <a:rPr lang="en-US" altLang="en-US" sz="1200">
                <a:solidFill>
                  <a:schemeClr val="bg1">
                    <a:lumMod val="65000"/>
                  </a:schemeClr>
                </a:solidFill>
              </a:rPr>
              <a:t>2) Can be…</a:t>
            </a:r>
            <a:r>
              <a:rPr lang="en-US" altLang="en-US" sz="1200" b="1">
                <a:solidFill>
                  <a:schemeClr val="bg1">
                    <a:lumMod val="65000"/>
                  </a:schemeClr>
                </a:solidFill>
              </a:rPr>
              <a:t>bilateral, asymmetric</a:t>
            </a:r>
          </a:p>
          <a:p>
            <a:pPr eaLnBrk="1" hangingPunct="1">
              <a:spcBef>
                <a:spcPct val="0"/>
              </a:spcBef>
              <a:buClrTx/>
              <a:buSzTx/>
              <a:buFontTx/>
              <a:buNone/>
            </a:pPr>
            <a:r>
              <a:rPr lang="en-US" altLang="en-US" sz="1200">
                <a:solidFill>
                  <a:schemeClr val="bg1">
                    <a:lumMod val="65000"/>
                  </a:schemeClr>
                </a:solidFill>
              </a:rPr>
              <a:t>3) Part of the…</a:t>
            </a:r>
            <a:r>
              <a:rPr lang="en-US" altLang="en-US" sz="1200" b="1">
                <a:solidFill>
                  <a:schemeClr val="bg1">
                    <a:lumMod val="65000"/>
                  </a:schemeClr>
                </a:solidFill>
              </a:rPr>
              <a:t>CHARGE association</a:t>
            </a:r>
          </a:p>
        </p:txBody>
      </p:sp>
      <p:sp>
        <p:nvSpPr>
          <p:cNvPr id="66567" name="Line 8">
            <a:extLst>
              <a:ext uri="{FF2B5EF4-FFF2-40B4-BE49-F238E27FC236}">
                <a16:creationId xmlns:a16="http://schemas.microsoft.com/office/drawing/2014/main" id="{20DA8BAB-64A5-4B11-B843-0E2317D60AF9}"/>
              </a:ext>
            </a:extLst>
          </p:cNvPr>
          <p:cNvSpPr>
            <a:spLocks noChangeShapeType="1"/>
          </p:cNvSpPr>
          <p:nvPr/>
        </p:nvSpPr>
        <p:spPr bwMode="auto">
          <a:xfrm flipH="1">
            <a:off x="2971800" y="2057400"/>
            <a:ext cx="152400" cy="14478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6568" name="Text Box 9">
            <a:extLst>
              <a:ext uri="{FF2B5EF4-FFF2-40B4-BE49-F238E27FC236}">
                <a16:creationId xmlns:a16="http://schemas.microsoft.com/office/drawing/2014/main" id="{5A0748CE-6FDB-4EBF-A70C-FDA7B10AB819}"/>
              </a:ext>
            </a:extLst>
          </p:cNvPr>
          <p:cNvSpPr txBox="1">
            <a:spLocks noChangeArrowheads="1"/>
          </p:cNvSpPr>
          <p:nvPr/>
        </p:nvSpPr>
        <p:spPr bwMode="auto">
          <a:xfrm>
            <a:off x="1371600" y="4267200"/>
            <a:ext cx="3057247" cy="2154436"/>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dirty="0">
                <a:solidFill>
                  <a:schemeClr val="bg1">
                    <a:lumMod val="65000"/>
                  </a:schemeClr>
                </a:solidFill>
              </a:rPr>
              <a:t>Morning-Glory Disc</a:t>
            </a:r>
          </a:p>
          <a:p>
            <a:pPr eaLnBrk="1" hangingPunct="1">
              <a:spcBef>
                <a:spcPct val="0"/>
              </a:spcBef>
              <a:buClrTx/>
              <a:buSzTx/>
              <a:buFontTx/>
              <a:buNone/>
            </a:pPr>
            <a:r>
              <a:rPr lang="en-US" altLang="en-US" sz="1200" dirty="0">
                <a:solidFill>
                  <a:schemeClr val="bg1">
                    <a:lumMod val="65000"/>
                  </a:schemeClr>
                </a:solidFill>
              </a:rPr>
              <a:t>--DFE reveals:</a:t>
            </a:r>
          </a:p>
          <a:p>
            <a:pPr eaLnBrk="1" hangingPunct="1">
              <a:spcBef>
                <a:spcPct val="0"/>
              </a:spcBef>
              <a:buClrTx/>
              <a:buSzTx/>
              <a:buFontTx/>
              <a:buNone/>
            </a:pPr>
            <a:r>
              <a:rPr lang="en-US" altLang="en-US" sz="1200" dirty="0">
                <a:solidFill>
                  <a:schemeClr val="bg1">
                    <a:lumMod val="65000"/>
                  </a:schemeClr>
                </a:solidFill>
              </a:rPr>
              <a:t>  1) A funnel-shaped…</a:t>
            </a:r>
            <a:r>
              <a:rPr lang="en-US" altLang="en-US" sz="1200" b="1" dirty="0">
                <a:solidFill>
                  <a:schemeClr val="bg1">
                    <a:lumMod val="65000"/>
                  </a:schemeClr>
                </a:solidFill>
              </a:rPr>
              <a:t>excavation</a:t>
            </a:r>
            <a:endParaRPr lang="en-US" altLang="en-US" sz="1200" dirty="0">
              <a:solidFill>
                <a:schemeClr val="bg1">
                  <a:lumMod val="65000"/>
                </a:schemeClr>
              </a:solidFill>
            </a:endParaRPr>
          </a:p>
          <a:p>
            <a:pPr eaLnBrk="1" hangingPunct="1">
              <a:spcBef>
                <a:spcPct val="0"/>
              </a:spcBef>
              <a:buClrTx/>
              <a:buSzTx/>
              <a:buFontTx/>
              <a:buNone/>
            </a:pPr>
            <a:r>
              <a:rPr lang="en-US" altLang="en-US" sz="1200" dirty="0">
                <a:solidFill>
                  <a:schemeClr val="bg1">
                    <a:lumMod val="65000"/>
                  </a:schemeClr>
                </a:solidFill>
              </a:rPr>
              <a:t>  2) Number of vessels crossing the rim</a:t>
            </a:r>
          </a:p>
          <a:p>
            <a:pPr eaLnBrk="1" hangingPunct="1">
              <a:spcBef>
                <a:spcPct val="0"/>
              </a:spcBef>
              <a:buClrTx/>
              <a:buSzTx/>
              <a:buFontTx/>
              <a:buNone/>
            </a:pPr>
            <a:r>
              <a:rPr lang="en-US" altLang="en-US" sz="1200" dirty="0">
                <a:solidFill>
                  <a:schemeClr val="bg1">
                    <a:lumMod val="65000"/>
                  </a:schemeClr>
                </a:solidFill>
              </a:rPr>
              <a:t>    seems abnormally…</a:t>
            </a:r>
            <a:r>
              <a:rPr lang="en-US" altLang="en-US" sz="1200" b="1" dirty="0">
                <a:solidFill>
                  <a:schemeClr val="bg1">
                    <a:lumMod val="65000"/>
                  </a:schemeClr>
                </a:solidFill>
              </a:rPr>
              <a:t>high</a:t>
            </a:r>
            <a:r>
              <a:rPr lang="en-US" altLang="en-US" sz="1200" dirty="0">
                <a:solidFill>
                  <a:schemeClr val="bg1">
                    <a:lumMod val="65000"/>
                  </a:schemeClr>
                </a:solidFill>
              </a:rPr>
              <a:t> </a:t>
            </a:r>
            <a:endParaRPr lang="en-US" altLang="en-US" sz="1200" b="1" dirty="0">
              <a:solidFill>
                <a:schemeClr val="bg1">
                  <a:lumMod val="65000"/>
                </a:schemeClr>
              </a:solidFill>
            </a:endParaRPr>
          </a:p>
          <a:p>
            <a:pPr eaLnBrk="1" hangingPunct="1">
              <a:spcBef>
                <a:spcPct val="0"/>
              </a:spcBef>
              <a:buClrTx/>
              <a:buSzTx/>
              <a:buFontTx/>
              <a:buNone/>
            </a:pPr>
            <a:r>
              <a:rPr lang="en-US" altLang="en-US" sz="1200" dirty="0">
                <a:solidFill>
                  <a:schemeClr val="bg1">
                    <a:lumMod val="65000"/>
                  </a:schemeClr>
                </a:solidFill>
              </a:rPr>
              <a:t>--Tissue is…</a:t>
            </a:r>
            <a:r>
              <a:rPr lang="en-US" altLang="en-US" sz="1200" b="1" dirty="0">
                <a:solidFill>
                  <a:schemeClr val="bg1">
                    <a:lumMod val="65000"/>
                  </a:schemeClr>
                </a:solidFill>
              </a:rPr>
              <a:t>contractile</a:t>
            </a:r>
            <a:r>
              <a:rPr lang="en-US" altLang="en-US" sz="1200" dirty="0">
                <a:solidFill>
                  <a:schemeClr val="bg1">
                    <a:lumMod val="65000"/>
                  </a:schemeClr>
                </a:solidFill>
              </a:rPr>
              <a:t>, so cup seems</a:t>
            </a:r>
          </a:p>
          <a:p>
            <a:pPr eaLnBrk="1" hangingPunct="1">
              <a:spcBef>
                <a:spcPct val="0"/>
              </a:spcBef>
              <a:buClrTx/>
              <a:buSzTx/>
              <a:buFontTx/>
              <a:buNone/>
            </a:pPr>
            <a:r>
              <a:rPr lang="en-US" altLang="en-US" sz="1200" dirty="0">
                <a:solidFill>
                  <a:schemeClr val="bg1">
                    <a:lumMod val="65000"/>
                  </a:schemeClr>
                </a:solidFill>
              </a:rPr>
              <a:t>  to…</a:t>
            </a:r>
            <a:r>
              <a:rPr lang="en-US" altLang="en-US" sz="1200" b="1" dirty="0">
                <a:solidFill>
                  <a:schemeClr val="bg1">
                    <a:lumMod val="65000"/>
                  </a:schemeClr>
                </a:solidFill>
              </a:rPr>
              <a:t>open </a:t>
            </a:r>
            <a:r>
              <a:rPr lang="en-US" altLang="en-US" sz="1200" dirty="0">
                <a:solidFill>
                  <a:schemeClr val="bg1">
                    <a:lumMod val="65000"/>
                  </a:schemeClr>
                </a:solidFill>
              </a:rPr>
              <a:t>and</a:t>
            </a:r>
            <a:r>
              <a:rPr lang="en-US" altLang="en-US" sz="1200" b="1" dirty="0">
                <a:solidFill>
                  <a:schemeClr val="bg1">
                    <a:lumMod val="65000"/>
                  </a:schemeClr>
                </a:solidFill>
              </a:rPr>
              <a:t> close</a:t>
            </a:r>
            <a:r>
              <a:rPr lang="en-US" altLang="en-US" sz="1200" dirty="0">
                <a:solidFill>
                  <a:schemeClr val="bg1">
                    <a:lumMod val="65000"/>
                  </a:schemeClr>
                </a:solidFill>
              </a:rPr>
              <a:t> (like its namesake,  </a:t>
            </a:r>
          </a:p>
          <a:p>
            <a:pPr eaLnBrk="1" hangingPunct="1">
              <a:spcBef>
                <a:spcPct val="0"/>
              </a:spcBef>
              <a:buClrTx/>
              <a:buSzTx/>
              <a:buFontTx/>
              <a:buNone/>
            </a:pPr>
            <a:r>
              <a:rPr lang="en-US" altLang="en-US" sz="1200" dirty="0">
                <a:solidFill>
                  <a:schemeClr val="bg1">
                    <a:lumMod val="65000"/>
                  </a:schemeClr>
                </a:solidFill>
              </a:rPr>
              <a:t>  the morning-glory flower)</a:t>
            </a:r>
          </a:p>
          <a:p>
            <a:pPr eaLnBrk="1" hangingPunct="1">
              <a:spcBef>
                <a:spcPct val="0"/>
              </a:spcBef>
              <a:buClrTx/>
              <a:buSzTx/>
              <a:buFontTx/>
              <a:buNone/>
            </a:pPr>
            <a:r>
              <a:rPr lang="en-US" altLang="en-US" sz="1200" dirty="0">
                <a:solidFill>
                  <a:schemeClr val="bg1">
                    <a:lumMod val="65000"/>
                  </a:schemeClr>
                </a:solidFill>
              </a:rPr>
              <a:t>--VA usually…</a:t>
            </a:r>
            <a:r>
              <a:rPr lang="en-US" altLang="en-US" sz="1200" b="1" dirty="0">
                <a:solidFill>
                  <a:schemeClr val="bg1">
                    <a:lumMod val="65000"/>
                  </a:schemeClr>
                </a:solidFill>
              </a:rPr>
              <a:t>20/200</a:t>
            </a:r>
            <a:r>
              <a:rPr lang="en-US" altLang="en-US" sz="1200" dirty="0">
                <a:solidFill>
                  <a:schemeClr val="bg1">
                    <a:lumMod val="65000"/>
                  </a:schemeClr>
                </a:solidFill>
              </a:rPr>
              <a:t>, but can be…</a:t>
            </a:r>
          </a:p>
          <a:p>
            <a:pPr eaLnBrk="1" hangingPunct="1">
              <a:spcBef>
                <a:spcPct val="0"/>
              </a:spcBef>
              <a:buClrTx/>
              <a:buSzTx/>
              <a:buFontTx/>
              <a:buNone/>
            </a:pPr>
            <a:r>
              <a:rPr lang="en-US" altLang="en-US" sz="1200" dirty="0">
                <a:solidFill>
                  <a:schemeClr val="bg1">
                    <a:lumMod val="65000"/>
                  </a:schemeClr>
                </a:solidFill>
              </a:rPr>
              <a:t>   </a:t>
            </a:r>
            <a:r>
              <a:rPr lang="en-US" altLang="en-US" sz="1200" b="1" dirty="0">
                <a:solidFill>
                  <a:schemeClr val="bg1">
                    <a:lumMod val="65000"/>
                  </a:schemeClr>
                </a:solidFill>
              </a:rPr>
              <a:t>20/20&lt;-&gt;NLP</a:t>
            </a:r>
          </a:p>
          <a:p>
            <a:pPr eaLnBrk="1" hangingPunct="1">
              <a:spcBef>
                <a:spcPct val="0"/>
              </a:spcBef>
              <a:buClrTx/>
              <a:buSzTx/>
              <a:buFontTx/>
              <a:buNone/>
            </a:pPr>
            <a:r>
              <a:rPr lang="en-US" altLang="en-US" sz="1200" dirty="0">
                <a:solidFill>
                  <a:schemeClr val="bg1">
                    <a:lumMod val="65000"/>
                  </a:schemeClr>
                </a:solidFill>
              </a:rPr>
              <a:t>--1/3 develop…</a:t>
            </a:r>
            <a:r>
              <a:rPr lang="en-US" altLang="en-US" sz="1200" b="1" dirty="0">
                <a:solidFill>
                  <a:schemeClr val="bg1">
                    <a:lumMod val="65000"/>
                  </a:schemeClr>
                </a:solidFill>
              </a:rPr>
              <a:t>serous RD</a:t>
            </a:r>
          </a:p>
        </p:txBody>
      </p:sp>
      <p:sp>
        <p:nvSpPr>
          <p:cNvPr id="66569" name="Text Box 10">
            <a:extLst>
              <a:ext uri="{FF2B5EF4-FFF2-40B4-BE49-F238E27FC236}">
                <a16:creationId xmlns:a16="http://schemas.microsoft.com/office/drawing/2014/main" id="{216029D3-73B1-47CA-B182-236FAACD0101}"/>
              </a:ext>
            </a:extLst>
          </p:cNvPr>
          <p:cNvSpPr txBox="1">
            <a:spLocks noChangeArrowheads="1"/>
          </p:cNvSpPr>
          <p:nvPr/>
        </p:nvSpPr>
        <p:spPr bwMode="auto">
          <a:xfrm>
            <a:off x="5410200" y="1687513"/>
            <a:ext cx="3640740" cy="677108"/>
          </a:xfrm>
          <a:prstGeom prst="rect">
            <a:avLst/>
          </a:prstGeom>
          <a:solidFill>
            <a:srgbClr val="FFFF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solidFill>
                  <a:schemeClr val="bg1">
                    <a:lumMod val="65000"/>
                  </a:schemeClr>
                </a:solidFill>
              </a:rPr>
              <a:t>Megalopapilla</a:t>
            </a:r>
          </a:p>
          <a:p>
            <a:pPr eaLnBrk="1" hangingPunct="1">
              <a:spcBef>
                <a:spcPct val="0"/>
              </a:spcBef>
              <a:buClrTx/>
              <a:buSzTx/>
              <a:buFontTx/>
              <a:buNone/>
            </a:pPr>
            <a:r>
              <a:rPr lang="en-US" altLang="en-US" sz="1200">
                <a:solidFill>
                  <a:schemeClr val="bg1">
                    <a:lumMod val="65000"/>
                  </a:schemeClr>
                </a:solidFill>
              </a:rPr>
              <a:t>1) Abnormally large diameter of…</a:t>
            </a:r>
            <a:r>
              <a:rPr lang="en-US" altLang="en-US" sz="1200" b="1">
                <a:solidFill>
                  <a:schemeClr val="bg1">
                    <a:lumMod val="65000"/>
                  </a:schemeClr>
                </a:solidFill>
              </a:rPr>
              <a:t>disc </a:t>
            </a:r>
            <a:r>
              <a:rPr lang="en-US" altLang="en-US" sz="1200">
                <a:solidFill>
                  <a:schemeClr val="bg1">
                    <a:lumMod val="65000"/>
                  </a:schemeClr>
                </a:solidFill>
              </a:rPr>
              <a:t>and</a:t>
            </a:r>
            <a:r>
              <a:rPr lang="en-US" altLang="en-US" sz="1200" b="1">
                <a:solidFill>
                  <a:schemeClr val="bg1">
                    <a:lumMod val="65000"/>
                  </a:schemeClr>
                </a:solidFill>
              </a:rPr>
              <a:t> cup</a:t>
            </a:r>
          </a:p>
          <a:p>
            <a:pPr eaLnBrk="1" hangingPunct="1">
              <a:spcBef>
                <a:spcPct val="0"/>
              </a:spcBef>
              <a:buClrTx/>
              <a:buSzTx/>
              <a:buFontTx/>
              <a:buNone/>
            </a:pPr>
            <a:r>
              <a:rPr lang="en-US" altLang="en-US" sz="1200">
                <a:solidFill>
                  <a:schemeClr val="bg1">
                    <a:lumMod val="65000"/>
                  </a:schemeClr>
                </a:solidFill>
              </a:rPr>
              <a:t>2) VF testing may reveal an…</a:t>
            </a:r>
            <a:r>
              <a:rPr lang="en-US" altLang="en-US" sz="1200" b="1">
                <a:solidFill>
                  <a:schemeClr val="bg1">
                    <a:lumMod val="65000"/>
                  </a:schemeClr>
                </a:solidFill>
              </a:rPr>
              <a:t>enlarged blind spot</a:t>
            </a:r>
          </a:p>
        </p:txBody>
      </p:sp>
      <p:sp>
        <p:nvSpPr>
          <p:cNvPr id="66570" name="Text Box 11">
            <a:extLst>
              <a:ext uri="{FF2B5EF4-FFF2-40B4-BE49-F238E27FC236}">
                <a16:creationId xmlns:a16="http://schemas.microsoft.com/office/drawing/2014/main" id="{4B4AC5E2-0CEA-40CC-AFBE-FFAEB38B49C9}"/>
              </a:ext>
            </a:extLst>
          </p:cNvPr>
          <p:cNvSpPr txBox="1">
            <a:spLocks noChangeArrowheads="1"/>
          </p:cNvSpPr>
          <p:nvPr/>
        </p:nvSpPr>
        <p:spPr bwMode="auto">
          <a:xfrm>
            <a:off x="4648200" y="2576513"/>
            <a:ext cx="3522663" cy="862012"/>
          </a:xfrm>
          <a:prstGeom prst="rect">
            <a:avLst/>
          </a:prstGeom>
          <a:solidFill>
            <a:srgbClr val="FFC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solidFill>
                  <a:schemeClr val="bg1">
                    <a:lumMod val="65000"/>
                  </a:schemeClr>
                </a:solidFill>
              </a:rPr>
              <a:t>Myelinated RNFL</a:t>
            </a:r>
          </a:p>
          <a:p>
            <a:pPr eaLnBrk="1" hangingPunct="1">
              <a:spcBef>
                <a:spcPct val="0"/>
              </a:spcBef>
              <a:buClrTx/>
              <a:buSzTx/>
              <a:buFontTx/>
              <a:buNone/>
            </a:pPr>
            <a:r>
              <a:rPr lang="en-US" altLang="en-US" sz="1200">
                <a:solidFill>
                  <a:schemeClr val="bg1">
                    <a:lumMod val="65000"/>
                  </a:schemeClr>
                </a:solidFill>
              </a:rPr>
              <a:t>1) Myelin normally ends at the…</a:t>
            </a:r>
            <a:r>
              <a:rPr lang="en-US" altLang="en-US" sz="1200" b="1">
                <a:solidFill>
                  <a:schemeClr val="bg1">
                    <a:lumMod val="65000"/>
                  </a:schemeClr>
                </a:solidFill>
              </a:rPr>
              <a:t>lamina cribrosa</a:t>
            </a:r>
          </a:p>
          <a:p>
            <a:pPr eaLnBrk="1" hangingPunct="1">
              <a:spcBef>
                <a:spcPct val="0"/>
              </a:spcBef>
              <a:buClrTx/>
              <a:buSzTx/>
              <a:buFontTx/>
              <a:buNone/>
            </a:pPr>
            <a:r>
              <a:rPr lang="en-US" altLang="en-US" sz="1200">
                <a:solidFill>
                  <a:schemeClr val="bg1">
                    <a:lumMod val="65000"/>
                  </a:schemeClr>
                </a:solidFill>
              </a:rPr>
              <a:t>2) Can be…</a:t>
            </a:r>
            <a:r>
              <a:rPr lang="en-US" altLang="en-US" sz="1200" b="1">
                <a:solidFill>
                  <a:schemeClr val="bg1">
                    <a:lumMod val="65000"/>
                  </a:schemeClr>
                </a:solidFill>
              </a:rPr>
              <a:t>patchy</a:t>
            </a:r>
            <a:r>
              <a:rPr lang="en-US" altLang="en-US" sz="1200">
                <a:solidFill>
                  <a:schemeClr val="bg1">
                    <a:lumMod val="65000"/>
                  </a:schemeClr>
                </a:solidFill>
              </a:rPr>
              <a:t> and </a:t>
            </a:r>
            <a:r>
              <a:rPr lang="en-US" altLang="en-US" sz="1200" b="1">
                <a:solidFill>
                  <a:schemeClr val="bg1">
                    <a:lumMod val="65000"/>
                  </a:schemeClr>
                </a:solidFill>
              </a:rPr>
              <a:t>discontinuous</a:t>
            </a:r>
          </a:p>
          <a:p>
            <a:pPr eaLnBrk="1" hangingPunct="1">
              <a:spcBef>
                <a:spcPct val="0"/>
              </a:spcBef>
              <a:buClrTx/>
              <a:buSzTx/>
              <a:buFontTx/>
              <a:buNone/>
            </a:pPr>
            <a:r>
              <a:rPr lang="en-US" altLang="en-US" sz="1200">
                <a:solidFill>
                  <a:schemeClr val="bg1">
                    <a:lumMod val="65000"/>
                  </a:schemeClr>
                </a:solidFill>
              </a:rPr>
              <a:t>3) Corresponding VF has an…</a:t>
            </a:r>
            <a:r>
              <a:rPr lang="en-US" altLang="en-US" sz="1200" b="1">
                <a:solidFill>
                  <a:schemeClr val="bg1">
                    <a:lumMod val="65000"/>
                  </a:schemeClr>
                </a:solidFill>
              </a:rPr>
              <a:t>absolute</a:t>
            </a:r>
            <a:r>
              <a:rPr lang="en-US" altLang="en-US" sz="1200">
                <a:solidFill>
                  <a:schemeClr val="bg1">
                    <a:lumMod val="65000"/>
                  </a:schemeClr>
                </a:solidFill>
              </a:rPr>
              <a:t> scotoma</a:t>
            </a:r>
          </a:p>
        </p:txBody>
      </p:sp>
      <p:sp>
        <p:nvSpPr>
          <p:cNvPr id="66571" name="Text Box 12">
            <a:extLst>
              <a:ext uri="{FF2B5EF4-FFF2-40B4-BE49-F238E27FC236}">
                <a16:creationId xmlns:a16="http://schemas.microsoft.com/office/drawing/2014/main" id="{5643820D-D1F5-4FA8-899B-B1F8D3C78752}"/>
              </a:ext>
            </a:extLst>
          </p:cNvPr>
          <p:cNvSpPr txBox="1">
            <a:spLocks noChangeArrowheads="1"/>
          </p:cNvSpPr>
          <p:nvPr/>
        </p:nvSpPr>
        <p:spPr bwMode="auto">
          <a:xfrm>
            <a:off x="5257800" y="3760788"/>
            <a:ext cx="3424238" cy="1231900"/>
          </a:xfrm>
          <a:prstGeom prst="rect">
            <a:avLst/>
          </a:prstGeom>
          <a:solidFill>
            <a:srgbClr val="CCFF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dirty="0">
                <a:solidFill>
                  <a:schemeClr val="bg1">
                    <a:lumMod val="65000"/>
                  </a:schemeClr>
                </a:solidFill>
              </a:rPr>
              <a:t>Optic Nerve Hypoplasia</a:t>
            </a:r>
          </a:p>
          <a:p>
            <a:pPr eaLnBrk="1" hangingPunct="1">
              <a:spcBef>
                <a:spcPct val="0"/>
              </a:spcBef>
              <a:buClrTx/>
              <a:buSzTx/>
              <a:buFontTx/>
              <a:buNone/>
            </a:pPr>
            <a:r>
              <a:rPr lang="en-US" altLang="en-US" sz="1200" dirty="0">
                <a:solidFill>
                  <a:schemeClr val="bg1">
                    <a:lumMod val="65000"/>
                  </a:schemeClr>
                </a:solidFill>
              </a:rPr>
              <a:t>1) Abnormally low</a:t>
            </a:r>
            <a:r>
              <a:rPr lang="en-US" altLang="en-US" sz="1200" b="1" dirty="0">
                <a:solidFill>
                  <a:schemeClr val="bg1">
                    <a:lumMod val="65000"/>
                  </a:schemeClr>
                </a:solidFill>
              </a:rPr>
              <a:t> </a:t>
            </a:r>
            <a:r>
              <a:rPr lang="en-US" altLang="en-US" sz="1200" dirty="0">
                <a:solidFill>
                  <a:schemeClr val="bg1">
                    <a:lumMod val="65000"/>
                  </a:schemeClr>
                </a:solidFill>
              </a:rPr>
              <a:t>number of…</a:t>
            </a:r>
            <a:r>
              <a:rPr lang="en-US" altLang="en-US" sz="1200" b="1" dirty="0">
                <a:solidFill>
                  <a:schemeClr val="bg1">
                    <a:lumMod val="65000"/>
                  </a:schemeClr>
                </a:solidFill>
              </a:rPr>
              <a:t>axons</a:t>
            </a:r>
          </a:p>
          <a:p>
            <a:pPr eaLnBrk="1" hangingPunct="1">
              <a:spcBef>
                <a:spcPct val="0"/>
              </a:spcBef>
              <a:buClrTx/>
              <a:buSzTx/>
              <a:buFontTx/>
              <a:buNone/>
            </a:pPr>
            <a:r>
              <a:rPr lang="en-US" altLang="en-US" sz="1200" dirty="0">
                <a:solidFill>
                  <a:schemeClr val="bg1">
                    <a:lumMod val="65000"/>
                  </a:schemeClr>
                </a:solidFill>
              </a:rPr>
              <a:t>2) DFE: Small pale disc with…</a:t>
            </a:r>
            <a:r>
              <a:rPr lang="en-US" altLang="en-US" sz="1200" b="1" dirty="0">
                <a:solidFill>
                  <a:schemeClr val="bg1">
                    <a:lumMod val="65000"/>
                  </a:schemeClr>
                </a:solidFill>
              </a:rPr>
              <a:t>double ring </a:t>
            </a:r>
            <a:r>
              <a:rPr lang="en-US" altLang="en-US" sz="1200" dirty="0">
                <a:solidFill>
                  <a:schemeClr val="bg1">
                    <a:lumMod val="65000"/>
                  </a:schemeClr>
                </a:solidFill>
              </a:rPr>
              <a:t>sign</a:t>
            </a:r>
          </a:p>
          <a:p>
            <a:pPr eaLnBrk="1" hangingPunct="1">
              <a:spcBef>
                <a:spcPct val="0"/>
              </a:spcBef>
              <a:buClrTx/>
              <a:buSzTx/>
              <a:buFontTx/>
              <a:buNone/>
            </a:pPr>
            <a:r>
              <a:rPr lang="en-US" altLang="en-US" sz="1200" dirty="0">
                <a:solidFill>
                  <a:schemeClr val="bg1">
                    <a:lumMod val="65000"/>
                  </a:schemeClr>
                </a:solidFill>
              </a:rPr>
              <a:t>3) VA…</a:t>
            </a:r>
            <a:r>
              <a:rPr lang="en-US" altLang="en-US" sz="1200" b="1" dirty="0">
                <a:solidFill>
                  <a:schemeClr val="bg1">
                    <a:lumMod val="65000"/>
                  </a:schemeClr>
                </a:solidFill>
              </a:rPr>
              <a:t>20/15&lt;-&gt;NLP</a:t>
            </a:r>
          </a:p>
          <a:p>
            <a:pPr eaLnBrk="1" hangingPunct="1">
              <a:spcBef>
                <a:spcPct val="0"/>
              </a:spcBef>
              <a:buClrTx/>
              <a:buSzTx/>
              <a:buFontTx/>
              <a:buNone/>
            </a:pPr>
            <a:r>
              <a:rPr lang="en-US" altLang="en-US" sz="1200" dirty="0">
                <a:solidFill>
                  <a:schemeClr val="bg1">
                    <a:lumMod val="65000"/>
                  </a:schemeClr>
                </a:solidFill>
              </a:rPr>
              <a:t>4) VF defects…</a:t>
            </a:r>
            <a:r>
              <a:rPr lang="en-US" altLang="en-US" sz="1200" b="1" dirty="0">
                <a:solidFill>
                  <a:schemeClr val="bg1">
                    <a:lumMod val="65000"/>
                  </a:schemeClr>
                </a:solidFill>
              </a:rPr>
              <a:t>invariably present</a:t>
            </a:r>
          </a:p>
          <a:p>
            <a:pPr eaLnBrk="1" hangingPunct="1">
              <a:spcBef>
                <a:spcPct val="0"/>
              </a:spcBef>
              <a:buClrTx/>
              <a:buSzTx/>
              <a:buFontTx/>
              <a:buNone/>
            </a:pPr>
            <a:r>
              <a:rPr lang="en-US" altLang="en-US" sz="1200" dirty="0">
                <a:solidFill>
                  <a:schemeClr val="bg1">
                    <a:lumMod val="65000"/>
                  </a:schemeClr>
                </a:solidFill>
              </a:rPr>
              <a:t>5) Remember the…</a:t>
            </a:r>
            <a:r>
              <a:rPr lang="en-US" altLang="en-US" sz="1200" b="1" dirty="0">
                <a:solidFill>
                  <a:schemeClr val="bg1">
                    <a:lumMod val="65000"/>
                  </a:schemeClr>
                </a:solidFill>
              </a:rPr>
              <a:t>4 D’s</a:t>
            </a:r>
            <a:r>
              <a:rPr lang="en-US" altLang="en-US" sz="1200" dirty="0">
                <a:solidFill>
                  <a:schemeClr val="bg1">
                    <a:lumMod val="65000"/>
                  </a:schemeClr>
                </a:solidFill>
              </a:rPr>
              <a:t> </a:t>
            </a:r>
          </a:p>
        </p:txBody>
      </p:sp>
      <p:sp>
        <p:nvSpPr>
          <p:cNvPr id="66573" name="Rectangle 14">
            <a:extLst>
              <a:ext uri="{FF2B5EF4-FFF2-40B4-BE49-F238E27FC236}">
                <a16:creationId xmlns:a16="http://schemas.microsoft.com/office/drawing/2014/main" id="{F285696A-57E2-45EC-8B53-8FFFA3A04321}"/>
              </a:ext>
            </a:extLst>
          </p:cNvPr>
          <p:cNvSpPr>
            <a:spLocks noChangeArrowheads="1"/>
          </p:cNvSpPr>
          <p:nvPr/>
        </p:nvSpPr>
        <p:spPr bwMode="auto">
          <a:xfrm>
            <a:off x="457200" y="122238"/>
            <a:ext cx="7543800" cy="8683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b"/>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ct val="85000"/>
              </a:lnSpc>
              <a:spcBef>
                <a:spcPct val="0"/>
              </a:spcBef>
              <a:buClrTx/>
              <a:buSzTx/>
              <a:buFontTx/>
              <a:buNone/>
            </a:pPr>
            <a:r>
              <a:rPr lang="en-US" altLang="en-US" sz="3200" b="1" dirty="0">
                <a:solidFill>
                  <a:schemeClr val="tx2"/>
                </a:solidFill>
              </a:rPr>
              <a:t>Developmental Abnormalities of the Optic Nerve Head</a:t>
            </a:r>
            <a:endParaRPr lang="en-US" altLang="en-US" sz="3200" dirty="0">
              <a:solidFill>
                <a:schemeClr val="tx2"/>
              </a:solidFill>
            </a:endParaRPr>
          </a:p>
        </p:txBody>
      </p:sp>
      <p:sp>
        <p:nvSpPr>
          <p:cNvPr id="66574" name="Slide Number Placeholder 1">
            <a:extLst>
              <a:ext uri="{FF2B5EF4-FFF2-40B4-BE49-F238E27FC236}">
                <a16:creationId xmlns:a16="http://schemas.microsoft.com/office/drawing/2014/main" id="{04C402A9-8FE1-41F8-B8FD-C8B6D877C3F0}"/>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286D2FA3-C121-4BBB-98D0-45A7FDA1C4EF}" type="slidenum">
              <a:rPr lang="en-US" altLang="en-US" sz="1000"/>
              <a:pPr>
                <a:spcBef>
                  <a:spcPct val="0"/>
                </a:spcBef>
                <a:buClrTx/>
                <a:buSzTx/>
                <a:buFontTx/>
                <a:buNone/>
              </a:pPr>
              <a:t>232</a:t>
            </a:fld>
            <a:endParaRPr lang="en-US" altLang="en-US" sz="1000"/>
          </a:p>
        </p:txBody>
      </p:sp>
      <p:sp>
        <p:nvSpPr>
          <p:cNvPr id="66575" name="Line 12">
            <a:extLst>
              <a:ext uri="{FF2B5EF4-FFF2-40B4-BE49-F238E27FC236}">
                <a16:creationId xmlns:a16="http://schemas.microsoft.com/office/drawing/2014/main" id="{80B50ABA-1EEE-43E4-8CAC-FE3345262FA7}"/>
              </a:ext>
            </a:extLst>
          </p:cNvPr>
          <p:cNvSpPr>
            <a:spLocks noChangeShapeType="1"/>
          </p:cNvSpPr>
          <p:nvPr/>
        </p:nvSpPr>
        <p:spPr bwMode="auto">
          <a:xfrm>
            <a:off x="3124200" y="2057400"/>
            <a:ext cx="381000" cy="22098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 name="Text Box 13">
            <a:extLst>
              <a:ext uri="{FF2B5EF4-FFF2-40B4-BE49-F238E27FC236}">
                <a16:creationId xmlns:a16="http://schemas.microsoft.com/office/drawing/2014/main" id="{B7C06F84-09E0-5466-5CBE-84473E7979ED}"/>
              </a:ext>
            </a:extLst>
          </p:cNvPr>
          <p:cNvSpPr txBox="1">
            <a:spLocks noChangeArrowheads="1"/>
          </p:cNvSpPr>
          <p:nvPr/>
        </p:nvSpPr>
        <p:spPr bwMode="auto">
          <a:xfrm>
            <a:off x="4800600" y="5257800"/>
            <a:ext cx="4294188" cy="1230313"/>
          </a:xfrm>
          <a:prstGeom prst="rect">
            <a:avLst/>
          </a:prstGeom>
          <a:solidFill>
            <a:srgbClr val="FFCC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dirty="0"/>
              <a:t>Tilted-Disc Syndrome</a:t>
            </a:r>
            <a:r>
              <a:rPr lang="en-US" altLang="en-US" sz="1400" dirty="0">
                <a:solidFill>
                  <a:srgbClr val="0000FF"/>
                </a:solidFill>
              </a:rPr>
              <a:t> </a:t>
            </a:r>
            <a:r>
              <a:rPr lang="en-US" altLang="en-US" sz="1400" dirty="0">
                <a:solidFill>
                  <a:srgbClr val="0000FF"/>
                </a:solidFill>
                <a:latin typeface="Segoe Script" panose="030B0504020000000003" pitchFamily="66" charset="0"/>
              </a:rPr>
              <a:t>aka…</a:t>
            </a:r>
            <a:r>
              <a:rPr lang="en-US" altLang="en-US" sz="1400" dirty="0" err="1">
                <a:solidFill>
                  <a:srgbClr val="0000FF"/>
                </a:solidFill>
                <a:latin typeface="Segoe Script" panose="030B0504020000000003" pitchFamily="66" charset="0"/>
              </a:rPr>
              <a:t>Fuch’s</a:t>
            </a:r>
            <a:r>
              <a:rPr lang="en-US" altLang="en-US" sz="1400" dirty="0">
                <a:solidFill>
                  <a:srgbClr val="0000FF"/>
                </a:solidFill>
                <a:latin typeface="Segoe Script" panose="030B0504020000000003" pitchFamily="66" charset="0"/>
              </a:rPr>
              <a:t> Coloboma</a:t>
            </a:r>
            <a:endParaRPr lang="en-US" altLang="en-US" sz="1400" b="1" dirty="0"/>
          </a:p>
          <a:p>
            <a:pPr eaLnBrk="1" hangingPunct="1">
              <a:spcBef>
                <a:spcPct val="0"/>
              </a:spcBef>
              <a:buClrTx/>
              <a:buSzTx/>
              <a:buFontTx/>
              <a:buNone/>
            </a:pPr>
            <a:r>
              <a:rPr lang="en-US" altLang="en-US" sz="1200" dirty="0">
                <a:solidFill>
                  <a:schemeClr val="bg1">
                    <a:lumMod val="65000"/>
                  </a:schemeClr>
                </a:solidFill>
              </a:rPr>
              <a:t>1) Superior pole appears…</a:t>
            </a:r>
            <a:r>
              <a:rPr lang="en-US" altLang="en-US" sz="1200" b="1" dirty="0">
                <a:solidFill>
                  <a:schemeClr val="bg1">
                    <a:lumMod val="65000"/>
                  </a:schemeClr>
                </a:solidFill>
              </a:rPr>
              <a:t>elevated</a:t>
            </a:r>
            <a:r>
              <a:rPr lang="en-US" altLang="en-US" sz="1200" dirty="0">
                <a:solidFill>
                  <a:schemeClr val="bg1">
                    <a:lumMod val="65000"/>
                  </a:schemeClr>
                </a:solidFill>
              </a:rPr>
              <a:t>, inferior…</a:t>
            </a:r>
            <a:r>
              <a:rPr lang="en-US" altLang="en-US" sz="1200" b="1" dirty="0">
                <a:solidFill>
                  <a:schemeClr val="bg1">
                    <a:lumMod val="65000"/>
                  </a:schemeClr>
                </a:solidFill>
              </a:rPr>
              <a:t>recessed</a:t>
            </a:r>
          </a:p>
          <a:p>
            <a:pPr eaLnBrk="1" hangingPunct="1">
              <a:spcBef>
                <a:spcPct val="0"/>
              </a:spcBef>
              <a:buClrTx/>
              <a:buSzTx/>
              <a:buFontTx/>
              <a:buNone/>
            </a:pPr>
            <a:r>
              <a:rPr lang="en-US" altLang="en-US" sz="1200" dirty="0">
                <a:solidFill>
                  <a:schemeClr val="bg1">
                    <a:lumMod val="65000"/>
                  </a:schemeClr>
                </a:solidFill>
              </a:rPr>
              <a:t>2) Associated with…</a:t>
            </a:r>
            <a:r>
              <a:rPr lang="en-US" altLang="en-US" sz="1200" b="1" dirty="0">
                <a:solidFill>
                  <a:schemeClr val="bg1">
                    <a:lumMod val="65000"/>
                  </a:schemeClr>
                </a:solidFill>
              </a:rPr>
              <a:t>situs inversus</a:t>
            </a:r>
            <a:r>
              <a:rPr lang="en-US" altLang="en-US" sz="1200" dirty="0">
                <a:solidFill>
                  <a:schemeClr val="bg1">
                    <a:lumMod val="65000"/>
                  </a:schemeClr>
                </a:solidFill>
              </a:rPr>
              <a:t> of retinal vessels</a:t>
            </a:r>
          </a:p>
          <a:p>
            <a:pPr eaLnBrk="1" hangingPunct="1">
              <a:spcBef>
                <a:spcPct val="0"/>
              </a:spcBef>
              <a:buClrTx/>
              <a:buSzTx/>
              <a:buFontTx/>
              <a:buNone/>
            </a:pPr>
            <a:r>
              <a:rPr lang="en-US" altLang="en-US" sz="1200" dirty="0">
                <a:solidFill>
                  <a:schemeClr val="bg1">
                    <a:lumMod val="65000"/>
                  </a:schemeClr>
                </a:solidFill>
              </a:rPr>
              <a:t>3) Fundus abnormality produces…</a:t>
            </a:r>
            <a:r>
              <a:rPr lang="en-US" altLang="en-US" sz="1200" b="1" dirty="0">
                <a:solidFill>
                  <a:schemeClr val="bg1">
                    <a:lumMod val="65000"/>
                  </a:schemeClr>
                </a:solidFill>
              </a:rPr>
              <a:t>myopic astigmatism</a:t>
            </a:r>
          </a:p>
          <a:p>
            <a:pPr eaLnBrk="1" hangingPunct="1">
              <a:spcBef>
                <a:spcPct val="0"/>
              </a:spcBef>
              <a:buClrTx/>
              <a:buSzTx/>
              <a:buFontTx/>
              <a:buNone/>
            </a:pPr>
            <a:r>
              <a:rPr lang="en-US" altLang="en-US" sz="1200" dirty="0">
                <a:solidFill>
                  <a:schemeClr val="bg1">
                    <a:lumMod val="65000"/>
                  </a:schemeClr>
                </a:solidFill>
              </a:rPr>
              <a:t>4) VF testing reveals…</a:t>
            </a:r>
            <a:r>
              <a:rPr lang="en-US" altLang="en-US" sz="1200" b="1" dirty="0">
                <a:solidFill>
                  <a:schemeClr val="bg1">
                    <a:lumMod val="65000"/>
                  </a:schemeClr>
                </a:solidFill>
              </a:rPr>
              <a:t>bitemporal loss</a:t>
            </a:r>
            <a:r>
              <a:rPr lang="en-US" altLang="en-US" sz="1200" dirty="0">
                <a:solidFill>
                  <a:schemeClr val="bg1">
                    <a:lumMod val="65000"/>
                  </a:schemeClr>
                </a:solidFill>
              </a:rPr>
              <a:t> that doesn’t</a:t>
            </a:r>
          </a:p>
          <a:p>
            <a:pPr eaLnBrk="1" hangingPunct="1">
              <a:spcBef>
                <a:spcPct val="0"/>
              </a:spcBef>
              <a:buClrTx/>
              <a:buSzTx/>
              <a:buFontTx/>
              <a:buNone/>
            </a:pPr>
            <a:r>
              <a:rPr lang="en-US" altLang="en-US" sz="1200" dirty="0">
                <a:solidFill>
                  <a:schemeClr val="bg1">
                    <a:lumMod val="65000"/>
                  </a:schemeClr>
                </a:solidFill>
              </a:rPr>
              <a:t>   respect the vertical, and may resolve with…</a:t>
            </a:r>
            <a:r>
              <a:rPr lang="en-US" altLang="en-US" sz="1200" b="1" dirty="0">
                <a:solidFill>
                  <a:schemeClr val="bg1">
                    <a:lumMod val="65000"/>
                  </a:schemeClr>
                </a:solidFill>
              </a:rPr>
              <a:t>refraction</a:t>
            </a:r>
          </a:p>
        </p:txBody>
      </p:sp>
      <p:sp>
        <p:nvSpPr>
          <p:cNvPr id="6" name="TextBox 5">
            <a:extLst>
              <a:ext uri="{FF2B5EF4-FFF2-40B4-BE49-F238E27FC236}">
                <a16:creationId xmlns:a16="http://schemas.microsoft.com/office/drawing/2014/main" id="{60FA6F32-BFD2-BD15-7A97-1E12D1FEFB81}"/>
              </a:ext>
            </a:extLst>
          </p:cNvPr>
          <p:cNvSpPr txBox="1"/>
          <p:nvPr/>
        </p:nvSpPr>
        <p:spPr>
          <a:xfrm>
            <a:off x="2978426" y="2836379"/>
            <a:ext cx="5113336" cy="2246769"/>
          </a:xfrm>
          <a:prstGeom prst="rect">
            <a:avLst/>
          </a:prstGeom>
          <a:solidFill>
            <a:schemeClr val="accent6">
              <a:lumMod val="60000"/>
              <a:lumOff val="40000"/>
            </a:schemeClr>
          </a:solidFill>
        </p:spPr>
        <p:txBody>
          <a:bodyPr wrap="square" rtlCol="0">
            <a:spAutoFit/>
          </a:bodyPr>
          <a:lstStyle/>
          <a:p>
            <a:r>
              <a:rPr lang="en-US" sz="1400" i="1" dirty="0"/>
              <a:t>Finally: Fuchs coloboma is associated with a rare inherited retinal condition. What is it?</a:t>
            </a:r>
          </a:p>
          <a:p>
            <a:r>
              <a:rPr lang="en-US" sz="1400" dirty="0"/>
              <a:t>CSNB</a:t>
            </a:r>
          </a:p>
          <a:p>
            <a:endParaRPr lang="en-US" sz="1400" i="1" dirty="0"/>
          </a:p>
          <a:p>
            <a:r>
              <a:rPr lang="en-US" sz="1400" i="1" dirty="0"/>
              <a:t>What does </a:t>
            </a:r>
            <a:r>
              <a:rPr lang="en-US" sz="1400" dirty="0"/>
              <a:t>CSNB</a:t>
            </a:r>
            <a:r>
              <a:rPr lang="en-US" sz="1400" i="1" dirty="0"/>
              <a:t> stand for in this context?</a:t>
            </a:r>
            <a:endParaRPr lang="en-US" sz="1400" i="1" dirty="0">
              <a:solidFill>
                <a:schemeClr val="accent6">
                  <a:lumMod val="60000"/>
                  <a:lumOff val="40000"/>
                </a:schemeClr>
              </a:solidFill>
            </a:endParaRPr>
          </a:p>
          <a:p>
            <a:r>
              <a:rPr lang="en-US" sz="1400" dirty="0">
                <a:solidFill>
                  <a:schemeClr val="accent6">
                    <a:lumMod val="60000"/>
                    <a:lumOff val="40000"/>
                  </a:schemeClr>
                </a:solidFill>
              </a:rPr>
              <a:t>Congenital stationary night blindness</a:t>
            </a:r>
          </a:p>
          <a:p>
            <a:endParaRPr lang="en-US" sz="1400" dirty="0">
              <a:solidFill>
                <a:schemeClr val="accent6">
                  <a:lumMod val="60000"/>
                  <a:lumOff val="40000"/>
                </a:schemeClr>
              </a:solidFill>
            </a:endParaRPr>
          </a:p>
          <a:p>
            <a:r>
              <a:rPr lang="en-US" sz="1400" i="1" dirty="0">
                <a:solidFill>
                  <a:schemeClr val="accent6">
                    <a:lumMod val="60000"/>
                    <a:lumOff val="40000"/>
                  </a:schemeClr>
                </a:solidFill>
              </a:rPr>
              <a:t>In a nutshell, what’s CSNB?</a:t>
            </a:r>
          </a:p>
          <a:p>
            <a:r>
              <a:rPr lang="en-US" sz="1400" dirty="0">
                <a:solidFill>
                  <a:schemeClr val="accent6">
                    <a:lumMod val="60000"/>
                    <a:lumOff val="40000"/>
                  </a:schemeClr>
                </a:solidFill>
              </a:rPr>
              <a:t>A congenital condition in which a dearth of functioning  rods  leads to  nyctalopia ,  nystagmus , and variably decreased  VA</a:t>
            </a:r>
          </a:p>
        </p:txBody>
      </p:sp>
      <p:sp>
        <p:nvSpPr>
          <p:cNvPr id="11" name="Frame 10">
            <a:extLst>
              <a:ext uri="{FF2B5EF4-FFF2-40B4-BE49-F238E27FC236}">
                <a16:creationId xmlns:a16="http://schemas.microsoft.com/office/drawing/2014/main" id="{02D2FE8D-ABED-8C95-5116-82A829CED8B3}"/>
              </a:ext>
            </a:extLst>
          </p:cNvPr>
          <p:cNvSpPr/>
          <p:nvPr/>
        </p:nvSpPr>
        <p:spPr>
          <a:xfrm>
            <a:off x="4748798" y="5156553"/>
            <a:ext cx="4294188" cy="497716"/>
          </a:xfrm>
          <a:prstGeom prst="frame">
            <a:avLst>
              <a:gd name="adj1" fmla="val 17198"/>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Tree>
    <p:extLst>
      <p:ext uri="{BB962C8B-B14F-4D97-AF65-F5344CB8AC3E}">
        <p14:creationId xmlns:p14="http://schemas.microsoft.com/office/powerpoint/2010/main" val="4281997555"/>
      </p:ext>
    </p:extLst>
  </p:cSld>
  <p:clrMapOvr>
    <a:masterClrMapping/>
  </p:clrMapOvr>
</p:sld>
</file>

<file path=ppt/slides/slide2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562" name="Text Box 10">
            <a:extLst>
              <a:ext uri="{FF2B5EF4-FFF2-40B4-BE49-F238E27FC236}">
                <a16:creationId xmlns:a16="http://schemas.microsoft.com/office/drawing/2014/main" id="{E9896276-04B5-49A0-96C5-5033D1D64400}"/>
              </a:ext>
            </a:extLst>
          </p:cNvPr>
          <p:cNvSpPr txBox="1">
            <a:spLocks noChangeArrowheads="1"/>
          </p:cNvSpPr>
          <p:nvPr/>
        </p:nvSpPr>
        <p:spPr bwMode="auto">
          <a:xfrm>
            <a:off x="1371600" y="4267200"/>
            <a:ext cx="3057525" cy="2154238"/>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Morning-Glory Disc</a:t>
            </a:r>
          </a:p>
          <a:p>
            <a:pPr eaLnBrk="1" hangingPunct="1">
              <a:spcBef>
                <a:spcPct val="0"/>
              </a:spcBef>
              <a:buClrTx/>
              <a:buSzTx/>
              <a:buFontTx/>
              <a:buNone/>
            </a:pPr>
            <a:r>
              <a:rPr lang="en-US" altLang="en-US" sz="1200"/>
              <a:t>--DFE reveals:</a:t>
            </a:r>
          </a:p>
          <a:p>
            <a:pPr eaLnBrk="1" hangingPunct="1">
              <a:spcBef>
                <a:spcPct val="0"/>
              </a:spcBef>
              <a:buClrTx/>
              <a:buSzTx/>
              <a:buFontTx/>
              <a:buNone/>
            </a:pPr>
            <a:r>
              <a:rPr lang="en-US" altLang="en-US" sz="1200"/>
              <a:t>  1) A funnel-shaped…</a:t>
            </a:r>
            <a:r>
              <a:rPr lang="en-US" altLang="en-US" sz="1200" b="1">
                <a:solidFill>
                  <a:srgbClr val="0000FF"/>
                </a:solidFill>
              </a:rPr>
              <a:t>excavation</a:t>
            </a:r>
            <a:endParaRPr lang="en-US" altLang="en-US" sz="1200"/>
          </a:p>
          <a:p>
            <a:pPr eaLnBrk="1" hangingPunct="1">
              <a:spcBef>
                <a:spcPct val="0"/>
              </a:spcBef>
              <a:buClrTx/>
              <a:buSzTx/>
              <a:buFontTx/>
              <a:buNone/>
            </a:pPr>
            <a:r>
              <a:rPr lang="en-US" altLang="en-US" sz="1200"/>
              <a:t>  2) Number of vessels crossing the rim</a:t>
            </a:r>
          </a:p>
          <a:p>
            <a:pPr eaLnBrk="1" hangingPunct="1">
              <a:spcBef>
                <a:spcPct val="0"/>
              </a:spcBef>
              <a:buClrTx/>
              <a:buSzTx/>
              <a:buFontTx/>
              <a:buNone/>
            </a:pPr>
            <a:r>
              <a:rPr lang="en-US" altLang="en-US" sz="1200"/>
              <a:t>    seems abnormally…</a:t>
            </a:r>
            <a:r>
              <a:rPr lang="en-US" altLang="en-US" sz="1200" b="1">
                <a:solidFill>
                  <a:srgbClr val="0000FF"/>
                </a:solidFill>
              </a:rPr>
              <a:t>high</a:t>
            </a:r>
            <a:r>
              <a:rPr lang="en-US" altLang="en-US" sz="1200"/>
              <a:t> </a:t>
            </a:r>
            <a:endParaRPr lang="en-US" altLang="en-US" sz="1200" b="1">
              <a:solidFill>
                <a:srgbClr val="0000FF"/>
              </a:solidFill>
            </a:endParaRPr>
          </a:p>
          <a:p>
            <a:pPr eaLnBrk="1" hangingPunct="1">
              <a:spcBef>
                <a:spcPct val="0"/>
              </a:spcBef>
              <a:buClrTx/>
              <a:buSzTx/>
              <a:buFontTx/>
              <a:buNone/>
            </a:pPr>
            <a:r>
              <a:rPr lang="en-US" altLang="en-US" sz="1200"/>
              <a:t>--Tissue is…</a:t>
            </a:r>
            <a:r>
              <a:rPr lang="en-US" altLang="en-US" sz="1200" b="1">
                <a:solidFill>
                  <a:srgbClr val="0000FF"/>
                </a:solidFill>
              </a:rPr>
              <a:t>contractile</a:t>
            </a:r>
            <a:r>
              <a:rPr lang="en-US" altLang="en-US" sz="1200"/>
              <a:t>, so cup seems</a:t>
            </a:r>
          </a:p>
          <a:p>
            <a:pPr eaLnBrk="1" hangingPunct="1">
              <a:spcBef>
                <a:spcPct val="0"/>
              </a:spcBef>
              <a:buClrTx/>
              <a:buSzTx/>
              <a:buFontTx/>
              <a:buNone/>
            </a:pPr>
            <a:r>
              <a:rPr lang="en-US" altLang="en-US" sz="1200"/>
              <a:t>  to…</a:t>
            </a:r>
            <a:r>
              <a:rPr lang="en-US" altLang="en-US" sz="1200" b="1">
                <a:solidFill>
                  <a:srgbClr val="0000FF"/>
                </a:solidFill>
              </a:rPr>
              <a:t>open </a:t>
            </a:r>
            <a:r>
              <a:rPr lang="en-US" altLang="en-US" sz="1200">
                <a:solidFill>
                  <a:srgbClr val="0000FF"/>
                </a:solidFill>
              </a:rPr>
              <a:t>and</a:t>
            </a:r>
            <a:r>
              <a:rPr lang="en-US" altLang="en-US" sz="1200" b="1">
                <a:solidFill>
                  <a:srgbClr val="0000FF"/>
                </a:solidFill>
              </a:rPr>
              <a:t> close</a:t>
            </a:r>
            <a:r>
              <a:rPr lang="en-US" altLang="en-US" sz="1200"/>
              <a:t> (like its namesake,  </a:t>
            </a:r>
          </a:p>
          <a:p>
            <a:pPr eaLnBrk="1" hangingPunct="1">
              <a:spcBef>
                <a:spcPct val="0"/>
              </a:spcBef>
              <a:buClrTx/>
              <a:buSzTx/>
              <a:buFontTx/>
              <a:buNone/>
            </a:pPr>
            <a:r>
              <a:rPr lang="en-US" altLang="en-US" sz="1200"/>
              <a:t>  the morning-glory flower)</a:t>
            </a:r>
          </a:p>
          <a:p>
            <a:pPr eaLnBrk="1" hangingPunct="1">
              <a:spcBef>
                <a:spcPct val="0"/>
              </a:spcBef>
              <a:buClrTx/>
              <a:buSzTx/>
              <a:buFontTx/>
              <a:buNone/>
            </a:pPr>
            <a:r>
              <a:rPr lang="en-US" altLang="en-US" sz="1200"/>
              <a:t>--VA usually…</a:t>
            </a:r>
            <a:r>
              <a:rPr lang="en-US" altLang="en-US" sz="1200" b="1">
                <a:solidFill>
                  <a:srgbClr val="0000FF"/>
                </a:solidFill>
              </a:rPr>
              <a:t>20/200</a:t>
            </a:r>
            <a:r>
              <a:rPr lang="en-US" altLang="en-US" sz="1200"/>
              <a:t>, but can be…</a:t>
            </a:r>
          </a:p>
          <a:p>
            <a:pPr eaLnBrk="1" hangingPunct="1">
              <a:spcBef>
                <a:spcPct val="0"/>
              </a:spcBef>
              <a:buClrTx/>
              <a:buSzTx/>
              <a:buFontTx/>
              <a:buNone/>
            </a:pPr>
            <a:r>
              <a:rPr lang="en-US" altLang="en-US" sz="1200"/>
              <a:t>   </a:t>
            </a:r>
            <a:r>
              <a:rPr lang="en-US" altLang="en-US" sz="1200" b="1">
                <a:solidFill>
                  <a:srgbClr val="0000FF"/>
                </a:solidFill>
              </a:rPr>
              <a:t>20/20&lt;-&gt;NLP</a:t>
            </a:r>
          </a:p>
          <a:p>
            <a:pPr eaLnBrk="1" hangingPunct="1">
              <a:spcBef>
                <a:spcPct val="0"/>
              </a:spcBef>
              <a:buClrTx/>
              <a:buSzTx/>
              <a:buFontTx/>
              <a:buNone/>
            </a:pPr>
            <a:r>
              <a:rPr lang="en-US" altLang="en-US" sz="1200"/>
              <a:t>--1/3 develop…</a:t>
            </a:r>
            <a:r>
              <a:rPr lang="en-US" altLang="en-US" sz="1200" b="1">
                <a:solidFill>
                  <a:srgbClr val="CCECFF"/>
                </a:solidFill>
              </a:rPr>
              <a:t>serous</a:t>
            </a:r>
            <a:r>
              <a:rPr lang="en-US" altLang="en-US" sz="1200" b="1">
                <a:solidFill>
                  <a:srgbClr val="0000FF"/>
                </a:solidFill>
              </a:rPr>
              <a:t> </a:t>
            </a:r>
            <a:r>
              <a:rPr lang="en-US" altLang="en-US" sz="1200" b="1">
                <a:solidFill>
                  <a:srgbClr val="CCECFF"/>
                </a:solidFill>
              </a:rPr>
              <a:t>RD</a:t>
            </a:r>
          </a:p>
        </p:txBody>
      </p:sp>
      <p:sp>
        <p:nvSpPr>
          <p:cNvPr id="66563" name="Text Box 3">
            <a:extLst>
              <a:ext uri="{FF2B5EF4-FFF2-40B4-BE49-F238E27FC236}">
                <a16:creationId xmlns:a16="http://schemas.microsoft.com/office/drawing/2014/main" id="{E46B3D38-CB0F-4BFC-AE9E-17B8EAC7193B}"/>
              </a:ext>
            </a:extLst>
          </p:cNvPr>
          <p:cNvSpPr txBox="1">
            <a:spLocks noChangeArrowheads="1"/>
          </p:cNvSpPr>
          <p:nvPr/>
        </p:nvSpPr>
        <p:spPr bwMode="auto">
          <a:xfrm>
            <a:off x="793750" y="3505200"/>
            <a:ext cx="2274982" cy="677108"/>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solidFill>
                  <a:schemeClr val="bg1">
                    <a:lumMod val="65000"/>
                  </a:schemeClr>
                </a:solidFill>
              </a:rPr>
              <a:t>Optic Pit/Hole</a:t>
            </a:r>
          </a:p>
          <a:p>
            <a:pPr eaLnBrk="1" hangingPunct="1">
              <a:spcBef>
                <a:spcPct val="0"/>
              </a:spcBef>
              <a:buClrTx/>
              <a:buSzTx/>
              <a:buFontTx/>
              <a:buNone/>
            </a:pPr>
            <a:r>
              <a:rPr lang="en-US" altLang="en-US" sz="1200">
                <a:solidFill>
                  <a:schemeClr val="bg1">
                    <a:lumMod val="65000"/>
                  </a:schemeClr>
                </a:solidFill>
              </a:rPr>
              <a:t>--Associated with…</a:t>
            </a:r>
            <a:r>
              <a:rPr lang="en-US" altLang="en-US" sz="1200" b="1">
                <a:solidFill>
                  <a:schemeClr val="bg1">
                    <a:lumMod val="65000"/>
                  </a:schemeClr>
                </a:solidFill>
              </a:rPr>
              <a:t>serous RD</a:t>
            </a:r>
          </a:p>
          <a:p>
            <a:pPr eaLnBrk="1" hangingPunct="1">
              <a:spcBef>
                <a:spcPct val="0"/>
              </a:spcBef>
              <a:buClrTx/>
              <a:buSzTx/>
              <a:buFontTx/>
              <a:buNone/>
            </a:pPr>
            <a:r>
              <a:rPr lang="en-US" altLang="en-US" sz="1200" b="1">
                <a:solidFill>
                  <a:schemeClr val="bg1">
                    <a:lumMod val="65000"/>
                  </a:schemeClr>
                </a:solidFill>
              </a:rPr>
              <a:t>  in adulthood</a:t>
            </a:r>
          </a:p>
        </p:txBody>
      </p:sp>
      <p:sp>
        <p:nvSpPr>
          <p:cNvPr id="66564" name="Line 4">
            <a:extLst>
              <a:ext uri="{FF2B5EF4-FFF2-40B4-BE49-F238E27FC236}">
                <a16:creationId xmlns:a16="http://schemas.microsoft.com/office/drawing/2014/main" id="{C3019ED5-AD6C-4034-939E-D3CAC8A88421}"/>
              </a:ext>
            </a:extLst>
          </p:cNvPr>
          <p:cNvSpPr>
            <a:spLocks noChangeShapeType="1"/>
          </p:cNvSpPr>
          <p:nvPr/>
        </p:nvSpPr>
        <p:spPr bwMode="auto">
          <a:xfrm flipH="1">
            <a:off x="1600200" y="2057400"/>
            <a:ext cx="1524000" cy="3810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6565" name="Text Box 6">
            <a:extLst>
              <a:ext uri="{FF2B5EF4-FFF2-40B4-BE49-F238E27FC236}">
                <a16:creationId xmlns:a16="http://schemas.microsoft.com/office/drawing/2014/main" id="{00DCDEE2-B453-494E-8E99-8502D9045C22}"/>
              </a:ext>
            </a:extLst>
          </p:cNvPr>
          <p:cNvSpPr txBox="1">
            <a:spLocks noChangeArrowheads="1"/>
          </p:cNvSpPr>
          <p:nvPr/>
        </p:nvSpPr>
        <p:spPr bwMode="auto">
          <a:xfrm>
            <a:off x="1340808" y="1524000"/>
            <a:ext cx="3544560" cy="4585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1400" i="1">
                <a:solidFill>
                  <a:schemeClr val="bg1">
                    <a:lumMod val="75000"/>
                  </a:schemeClr>
                </a:solidFill>
              </a:rPr>
              <a:t>These three are all secondary to abnormal</a:t>
            </a:r>
          </a:p>
          <a:p>
            <a:pPr algn="ctr" eaLnBrk="1" hangingPunct="1">
              <a:lnSpc>
                <a:spcPct val="85000"/>
              </a:lnSpc>
              <a:spcBef>
                <a:spcPct val="0"/>
              </a:spcBef>
              <a:buClrTx/>
              <a:buSzTx/>
              <a:buFontTx/>
              <a:buNone/>
            </a:pPr>
            <a:r>
              <a:rPr lang="en-US" altLang="en-US" sz="1400" i="1">
                <a:solidFill>
                  <a:schemeClr val="bg1">
                    <a:lumMod val="75000"/>
                  </a:schemeClr>
                </a:solidFill>
              </a:rPr>
              <a:t>closure of the embryonic optic fissure</a:t>
            </a:r>
          </a:p>
        </p:txBody>
      </p:sp>
      <p:sp>
        <p:nvSpPr>
          <p:cNvPr id="66566" name="Text Box 7">
            <a:extLst>
              <a:ext uri="{FF2B5EF4-FFF2-40B4-BE49-F238E27FC236}">
                <a16:creationId xmlns:a16="http://schemas.microsoft.com/office/drawing/2014/main" id="{2315D049-330D-491D-A8EC-75E74E56EFDB}"/>
              </a:ext>
            </a:extLst>
          </p:cNvPr>
          <p:cNvSpPr txBox="1">
            <a:spLocks noChangeArrowheads="1"/>
          </p:cNvSpPr>
          <p:nvPr/>
        </p:nvSpPr>
        <p:spPr bwMode="auto">
          <a:xfrm>
            <a:off x="76200" y="2514600"/>
            <a:ext cx="2783134" cy="861774"/>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solidFill>
                  <a:schemeClr val="bg1">
                    <a:lumMod val="65000"/>
                  </a:schemeClr>
                </a:solidFill>
              </a:rPr>
              <a:t>Optic Nerve Coloboma</a:t>
            </a:r>
          </a:p>
          <a:p>
            <a:pPr eaLnBrk="1" hangingPunct="1">
              <a:spcBef>
                <a:spcPct val="0"/>
              </a:spcBef>
              <a:buClrTx/>
              <a:buSzTx/>
              <a:buFontTx/>
              <a:buNone/>
            </a:pPr>
            <a:r>
              <a:rPr lang="en-US" altLang="en-US" sz="1200">
                <a:solidFill>
                  <a:schemeClr val="bg1">
                    <a:lumMod val="65000"/>
                  </a:schemeClr>
                </a:solidFill>
              </a:rPr>
              <a:t>1) May resemble…</a:t>
            </a:r>
            <a:r>
              <a:rPr lang="en-US" altLang="en-US" sz="1200" b="1">
                <a:solidFill>
                  <a:schemeClr val="bg1">
                    <a:lumMod val="65000"/>
                  </a:schemeClr>
                </a:solidFill>
              </a:rPr>
              <a:t>deep cupping</a:t>
            </a:r>
          </a:p>
          <a:p>
            <a:pPr eaLnBrk="1" hangingPunct="1">
              <a:spcBef>
                <a:spcPct val="0"/>
              </a:spcBef>
              <a:buClrTx/>
              <a:buSzTx/>
              <a:buFontTx/>
              <a:buNone/>
            </a:pPr>
            <a:r>
              <a:rPr lang="en-US" altLang="en-US" sz="1200">
                <a:solidFill>
                  <a:schemeClr val="bg1">
                    <a:lumMod val="65000"/>
                  </a:schemeClr>
                </a:solidFill>
              </a:rPr>
              <a:t>2) Can be…</a:t>
            </a:r>
            <a:r>
              <a:rPr lang="en-US" altLang="en-US" sz="1200" b="1">
                <a:solidFill>
                  <a:schemeClr val="bg1">
                    <a:lumMod val="65000"/>
                  </a:schemeClr>
                </a:solidFill>
              </a:rPr>
              <a:t>bilateral, asymmetric</a:t>
            </a:r>
          </a:p>
          <a:p>
            <a:pPr eaLnBrk="1" hangingPunct="1">
              <a:spcBef>
                <a:spcPct val="0"/>
              </a:spcBef>
              <a:buClrTx/>
              <a:buSzTx/>
              <a:buFontTx/>
              <a:buNone/>
            </a:pPr>
            <a:r>
              <a:rPr lang="en-US" altLang="en-US" sz="1200">
                <a:solidFill>
                  <a:schemeClr val="bg1">
                    <a:lumMod val="65000"/>
                  </a:schemeClr>
                </a:solidFill>
              </a:rPr>
              <a:t>3) Part of the…</a:t>
            </a:r>
            <a:r>
              <a:rPr lang="en-US" altLang="en-US" sz="1200" b="1">
                <a:solidFill>
                  <a:schemeClr val="bg1">
                    <a:lumMod val="65000"/>
                  </a:schemeClr>
                </a:solidFill>
              </a:rPr>
              <a:t>CHARGE association</a:t>
            </a:r>
          </a:p>
        </p:txBody>
      </p:sp>
      <p:sp>
        <p:nvSpPr>
          <p:cNvPr id="66567" name="Line 8">
            <a:extLst>
              <a:ext uri="{FF2B5EF4-FFF2-40B4-BE49-F238E27FC236}">
                <a16:creationId xmlns:a16="http://schemas.microsoft.com/office/drawing/2014/main" id="{20DA8BAB-64A5-4B11-B843-0E2317D60AF9}"/>
              </a:ext>
            </a:extLst>
          </p:cNvPr>
          <p:cNvSpPr>
            <a:spLocks noChangeShapeType="1"/>
          </p:cNvSpPr>
          <p:nvPr/>
        </p:nvSpPr>
        <p:spPr bwMode="auto">
          <a:xfrm flipH="1">
            <a:off x="2971800" y="2057400"/>
            <a:ext cx="152400" cy="14478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6568" name="Text Box 9">
            <a:extLst>
              <a:ext uri="{FF2B5EF4-FFF2-40B4-BE49-F238E27FC236}">
                <a16:creationId xmlns:a16="http://schemas.microsoft.com/office/drawing/2014/main" id="{5A0748CE-6FDB-4EBF-A70C-FDA7B10AB819}"/>
              </a:ext>
            </a:extLst>
          </p:cNvPr>
          <p:cNvSpPr txBox="1">
            <a:spLocks noChangeArrowheads="1"/>
          </p:cNvSpPr>
          <p:nvPr/>
        </p:nvSpPr>
        <p:spPr bwMode="auto">
          <a:xfrm>
            <a:off x="1371600" y="4267200"/>
            <a:ext cx="3057247" cy="2154436"/>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dirty="0">
                <a:solidFill>
                  <a:schemeClr val="bg1">
                    <a:lumMod val="65000"/>
                  </a:schemeClr>
                </a:solidFill>
              </a:rPr>
              <a:t>Morning-Glory Disc</a:t>
            </a:r>
          </a:p>
          <a:p>
            <a:pPr eaLnBrk="1" hangingPunct="1">
              <a:spcBef>
                <a:spcPct val="0"/>
              </a:spcBef>
              <a:buClrTx/>
              <a:buSzTx/>
              <a:buFontTx/>
              <a:buNone/>
            </a:pPr>
            <a:r>
              <a:rPr lang="en-US" altLang="en-US" sz="1200" dirty="0">
                <a:solidFill>
                  <a:schemeClr val="bg1">
                    <a:lumMod val="65000"/>
                  </a:schemeClr>
                </a:solidFill>
              </a:rPr>
              <a:t>--DFE reveals:</a:t>
            </a:r>
          </a:p>
          <a:p>
            <a:pPr eaLnBrk="1" hangingPunct="1">
              <a:spcBef>
                <a:spcPct val="0"/>
              </a:spcBef>
              <a:buClrTx/>
              <a:buSzTx/>
              <a:buFontTx/>
              <a:buNone/>
            </a:pPr>
            <a:r>
              <a:rPr lang="en-US" altLang="en-US" sz="1200" dirty="0">
                <a:solidFill>
                  <a:schemeClr val="bg1">
                    <a:lumMod val="65000"/>
                  </a:schemeClr>
                </a:solidFill>
              </a:rPr>
              <a:t>  1) A funnel-shaped…</a:t>
            </a:r>
            <a:r>
              <a:rPr lang="en-US" altLang="en-US" sz="1200" b="1" dirty="0">
                <a:solidFill>
                  <a:schemeClr val="bg1">
                    <a:lumMod val="65000"/>
                  </a:schemeClr>
                </a:solidFill>
              </a:rPr>
              <a:t>excavation</a:t>
            </a:r>
            <a:endParaRPr lang="en-US" altLang="en-US" sz="1200" dirty="0">
              <a:solidFill>
                <a:schemeClr val="bg1">
                  <a:lumMod val="65000"/>
                </a:schemeClr>
              </a:solidFill>
            </a:endParaRPr>
          </a:p>
          <a:p>
            <a:pPr eaLnBrk="1" hangingPunct="1">
              <a:spcBef>
                <a:spcPct val="0"/>
              </a:spcBef>
              <a:buClrTx/>
              <a:buSzTx/>
              <a:buFontTx/>
              <a:buNone/>
            </a:pPr>
            <a:r>
              <a:rPr lang="en-US" altLang="en-US" sz="1200" dirty="0">
                <a:solidFill>
                  <a:schemeClr val="bg1">
                    <a:lumMod val="65000"/>
                  </a:schemeClr>
                </a:solidFill>
              </a:rPr>
              <a:t>  2) Number of vessels crossing the rim</a:t>
            </a:r>
          </a:p>
          <a:p>
            <a:pPr eaLnBrk="1" hangingPunct="1">
              <a:spcBef>
                <a:spcPct val="0"/>
              </a:spcBef>
              <a:buClrTx/>
              <a:buSzTx/>
              <a:buFontTx/>
              <a:buNone/>
            </a:pPr>
            <a:r>
              <a:rPr lang="en-US" altLang="en-US" sz="1200" dirty="0">
                <a:solidFill>
                  <a:schemeClr val="bg1">
                    <a:lumMod val="65000"/>
                  </a:schemeClr>
                </a:solidFill>
              </a:rPr>
              <a:t>    seems abnormally…</a:t>
            </a:r>
            <a:r>
              <a:rPr lang="en-US" altLang="en-US" sz="1200" b="1" dirty="0">
                <a:solidFill>
                  <a:schemeClr val="bg1">
                    <a:lumMod val="65000"/>
                  </a:schemeClr>
                </a:solidFill>
              </a:rPr>
              <a:t>high</a:t>
            </a:r>
            <a:r>
              <a:rPr lang="en-US" altLang="en-US" sz="1200" dirty="0">
                <a:solidFill>
                  <a:schemeClr val="bg1">
                    <a:lumMod val="65000"/>
                  </a:schemeClr>
                </a:solidFill>
              </a:rPr>
              <a:t> </a:t>
            </a:r>
            <a:endParaRPr lang="en-US" altLang="en-US" sz="1200" b="1" dirty="0">
              <a:solidFill>
                <a:schemeClr val="bg1">
                  <a:lumMod val="65000"/>
                </a:schemeClr>
              </a:solidFill>
            </a:endParaRPr>
          </a:p>
          <a:p>
            <a:pPr eaLnBrk="1" hangingPunct="1">
              <a:spcBef>
                <a:spcPct val="0"/>
              </a:spcBef>
              <a:buClrTx/>
              <a:buSzTx/>
              <a:buFontTx/>
              <a:buNone/>
            </a:pPr>
            <a:r>
              <a:rPr lang="en-US" altLang="en-US" sz="1200" dirty="0">
                <a:solidFill>
                  <a:schemeClr val="bg1">
                    <a:lumMod val="65000"/>
                  </a:schemeClr>
                </a:solidFill>
              </a:rPr>
              <a:t>--Tissue is…</a:t>
            </a:r>
            <a:r>
              <a:rPr lang="en-US" altLang="en-US" sz="1200" b="1" dirty="0">
                <a:solidFill>
                  <a:schemeClr val="bg1">
                    <a:lumMod val="65000"/>
                  </a:schemeClr>
                </a:solidFill>
              </a:rPr>
              <a:t>contractile</a:t>
            </a:r>
            <a:r>
              <a:rPr lang="en-US" altLang="en-US" sz="1200" dirty="0">
                <a:solidFill>
                  <a:schemeClr val="bg1">
                    <a:lumMod val="65000"/>
                  </a:schemeClr>
                </a:solidFill>
              </a:rPr>
              <a:t>, so cup seems</a:t>
            </a:r>
          </a:p>
          <a:p>
            <a:pPr eaLnBrk="1" hangingPunct="1">
              <a:spcBef>
                <a:spcPct val="0"/>
              </a:spcBef>
              <a:buClrTx/>
              <a:buSzTx/>
              <a:buFontTx/>
              <a:buNone/>
            </a:pPr>
            <a:r>
              <a:rPr lang="en-US" altLang="en-US" sz="1200" dirty="0">
                <a:solidFill>
                  <a:schemeClr val="bg1">
                    <a:lumMod val="65000"/>
                  </a:schemeClr>
                </a:solidFill>
              </a:rPr>
              <a:t>  to…</a:t>
            </a:r>
            <a:r>
              <a:rPr lang="en-US" altLang="en-US" sz="1200" b="1" dirty="0">
                <a:solidFill>
                  <a:schemeClr val="bg1">
                    <a:lumMod val="65000"/>
                  </a:schemeClr>
                </a:solidFill>
              </a:rPr>
              <a:t>open </a:t>
            </a:r>
            <a:r>
              <a:rPr lang="en-US" altLang="en-US" sz="1200" dirty="0">
                <a:solidFill>
                  <a:schemeClr val="bg1">
                    <a:lumMod val="65000"/>
                  </a:schemeClr>
                </a:solidFill>
              </a:rPr>
              <a:t>and</a:t>
            </a:r>
            <a:r>
              <a:rPr lang="en-US" altLang="en-US" sz="1200" b="1" dirty="0">
                <a:solidFill>
                  <a:schemeClr val="bg1">
                    <a:lumMod val="65000"/>
                  </a:schemeClr>
                </a:solidFill>
              </a:rPr>
              <a:t> close</a:t>
            </a:r>
            <a:r>
              <a:rPr lang="en-US" altLang="en-US" sz="1200" dirty="0">
                <a:solidFill>
                  <a:schemeClr val="bg1">
                    <a:lumMod val="65000"/>
                  </a:schemeClr>
                </a:solidFill>
              </a:rPr>
              <a:t> (like its namesake,  </a:t>
            </a:r>
          </a:p>
          <a:p>
            <a:pPr eaLnBrk="1" hangingPunct="1">
              <a:spcBef>
                <a:spcPct val="0"/>
              </a:spcBef>
              <a:buClrTx/>
              <a:buSzTx/>
              <a:buFontTx/>
              <a:buNone/>
            </a:pPr>
            <a:r>
              <a:rPr lang="en-US" altLang="en-US" sz="1200" dirty="0">
                <a:solidFill>
                  <a:schemeClr val="bg1">
                    <a:lumMod val="65000"/>
                  </a:schemeClr>
                </a:solidFill>
              </a:rPr>
              <a:t>  the morning-glory flower)</a:t>
            </a:r>
          </a:p>
          <a:p>
            <a:pPr eaLnBrk="1" hangingPunct="1">
              <a:spcBef>
                <a:spcPct val="0"/>
              </a:spcBef>
              <a:buClrTx/>
              <a:buSzTx/>
              <a:buFontTx/>
              <a:buNone/>
            </a:pPr>
            <a:r>
              <a:rPr lang="en-US" altLang="en-US" sz="1200" dirty="0">
                <a:solidFill>
                  <a:schemeClr val="bg1">
                    <a:lumMod val="65000"/>
                  </a:schemeClr>
                </a:solidFill>
              </a:rPr>
              <a:t>--VA usually…</a:t>
            </a:r>
            <a:r>
              <a:rPr lang="en-US" altLang="en-US" sz="1200" b="1" dirty="0">
                <a:solidFill>
                  <a:schemeClr val="bg1">
                    <a:lumMod val="65000"/>
                  </a:schemeClr>
                </a:solidFill>
              </a:rPr>
              <a:t>20/200</a:t>
            </a:r>
            <a:r>
              <a:rPr lang="en-US" altLang="en-US" sz="1200" dirty="0">
                <a:solidFill>
                  <a:schemeClr val="bg1">
                    <a:lumMod val="65000"/>
                  </a:schemeClr>
                </a:solidFill>
              </a:rPr>
              <a:t>, but can be…</a:t>
            </a:r>
          </a:p>
          <a:p>
            <a:pPr eaLnBrk="1" hangingPunct="1">
              <a:spcBef>
                <a:spcPct val="0"/>
              </a:spcBef>
              <a:buClrTx/>
              <a:buSzTx/>
              <a:buFontTx/>
              <a:buNone/>
            </a:pPr>
            <a:r>
              <a:rPr lang="en-US" altLang="en-US" sz="1200" dirty="0">
                <a:solidFill>
                  <a:schemeClr val="bg1">
                    <a:lumMod val="65000"/>
                  </a:schemeClr>
                </a:solidFill>
              </a:rPr>
              <a:t>   </a:t>
            </a:r>
            <a:r>
              <a:rPr lang="en-US" altLang="en-US" sz="1200" b="1" dirty="0">
                <a:solidFill>
                  <a:schemeClr val="bg1">
                    <a:lumMod val="65000"/>
                  </a:schemeClr>
                </a:solidFill>
              </a:rPr>
              <a:t>20/20&lt;-&gt;NLP</a:t>
            </a:r>
          </a:p>
          <a:p>
            <a:pPr eaLnBrk="1" hangingPunct="1">
              <a:spcBef>
                <a:spcPct val="0"/>
              </a:spcBef>
              <a:buClrTx/>
              <a:buSzTx/>
              <a:buFontTx/>
              <a:buNone/>
            </a:pPr>
            <a:r>
              <a:rPr lang="en-US" altLang="en-US" sz="1200" dirty="0">
                <a:solidFill>
                  <a:schemeClr val="bg1">
                    <a:lumMod val="65000"/>
                  </a:schemeClr>
                </a:solidFill>
              </a:rPr>
              <a:t>--1/3 develop…</a:t>
            </a:r>
            <a:r>
              <a:rPr lang="en-US" altLang="en-US" sz="1200" b="1" dirty="0">
                <a:solidFill>
                  <a:schemeClr val="bg1">
                    <a:lumMod val="65000"/>
                  </a:schemeClr>
                </a:solidFill>
              </a:rPr>
              <a:t>serous RD</a:t>
            </a:r>
          </a:p>
        </p:txBody>
      </p:sp>
      <p:sp>
        <p:nvSpPr>
          <p:cNvPr id="66569" name="Text Box 10">
            <a:extLst>
              <a:ext uri="{FF2B5EF4-FFF2-40B4-BE49-F238E27FC236}">
                <a16:creationId xmlns:a16="http://schemas.microsoft.com/office/drawing/2014/main" id="{216029D3-73B1-47CA-B182-236FAACD0101}"/>
              </a:ext>
            </a:extLst>
          </p:cNvPr>
          <p:cNvSpPr txBox="1">
            <a:spLocks noChangeArrowheads="1"/>
          </p:cNvSpPr>
          <p:nvPr/>
        </p:nvSpPr>
        <p:spPr bwMode="auto">
          <a:xfrm>
            <a:off x="5410200" y="1687513"/>
            <a:ext cx="3640740" cy="677108"/>
          </a:xfrm>
          <a:prstGeom prst="rect">
            <a:avLst/>
          </a:prstGeom>
          <a:solidFill>
            <a:srgbClr val="FFFF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solidFill>
                  <a:schemeClr val="bg1">
                    <a:lumMod val="65000"/>
                  </a:schemeClr>
                </a:solidFill>
              </a:rPr>
              <a:t>Megalopapilla</a:t>
            </a:r>
          </a:p>
          <a:p>
            <a:pPr eaLnBrk="1" hangingPunct="1">
              <a:spcBef>
                <a:spcPct val="0"/>
              </a:spcBef>
              <a:buClrTx/>
              <a:buSzTx/>
              <a:buFontTx/>
              <a:buNone/>
            </a:pPr>
            <a:r>
              <a:rPr lang="en-US" altLang="en-US" sz="1200">
                <a:solidFill>
                  <a:schemeClr val="bg1">
                    <a:lumMod val="65000"/>
                  </a:schemeClr>
                </a:solidFill>
              </a:rPr>
              <a:t>1) Abnormally large diameter of…</a:t>
            </a:r>
            <a:r>
              <a:rPr lang="en-US" altLang="en-US" sz="1200" b="1">
                <a:solidFill>
                  <a:schemeClr val="bg1">
                    <a:lumMod val="65000"/>
                  </a:schemeClr>
                </a:solidFill>
              </a:rPr>
              <a:t>disc </a:t>
            </a:r>
            <a:r>
              <a:rPr lang="en-US" altLang="en-US" sz="1200">
                <a:solidFill>
                  <a:schemeClr val="bg1">
                    <a:lumMod val="65000"/>
                  </a:schemeClr>
                </a:solidFill>
              </a:rPr>
              <a:t>and</a:t>
            </a:r>
            <a:r>
              <a:rPr lang="en-US" altLang="en-US" sz="1200" b="1">
                <a:solidFill>
                  <a:schemeClr val="bg1">
                    <a:lumMod val="65000"/>
                  </a:schemeClr>
                </a:solidFill>
              </a:rPr>
              <a:t> cup</a:t>
            </a:r>
          </a:p>
          <a:p>
            <a:pPr eaLnBrk="1" hangingPunct="1">
              <a:spcBef>
                <a:spcPct val="0"/>
              </a:spcBef>
              <a:buClrTx/>
              <a:buSzTx/>
              <a:buFontTx/>
              <a:buNone/>
            </a:pPr>
            <a:r>
              <a:rPr lang="en-US" altLang="en-US" sz="1200">
                <a:solidFill>
                  <a:schemeClr val="bg1">
                    <a:lumMod val="65000"/>
                  </a:schemeClr>
                </a:solidFill>
              </a:rPr>
              <a:t>2) VF testing may reveal an…</a:t>
            </a:r>
            <a:r>
              <a:rPr lang="en-US" altLang="en-US" sz="1200" b="1">
                <a:solidFill>
                  <a:schemeClr val="bg1">
                    <a:lumMod val="65000"/>
                  </a:schemeClr>
                </a:solidFill>
              </a:rPr>
              <a:t>enlarged blind spot</a:t>
            </a:r>
          </a:p>
        </p:txBody>
      </p:sp>
      <p:sp>
        <p:nvSpPr>
          <p:cNvPr id="66570" name="Text Box 11">
            <a:extLst>
              <a:ext uri="{FF2B5EF4-FFF2-40B4-BE49-F238E27FC236}">
                <a16:creationId xmlns:a16="http://schemas.microsoft.com/office/drawing/2014/main" id="{4B4AC5E2-0CEA-40CC-AFBE-FFAEB38B49C9}"/>
              </a:ext>
            </a:extLst>
          </p:cNvPr>
          <p:cNvSpPr txBox="1">
            <a:spLocks noChangeArrowheads="1"/>
          </p:cNvSpPr>
          <p:nvPr/>
        </p:nvSpPr>
        <p:spPr bwMode="auto">
          <a:xfrm>
            <a:off x="4648200" y="2576513"/>
            <a:ext cx="3522663" cy="862012"/>
          </a:xfrm>
          <a:prstGeom prst="rect">
            <a:avLst/>
          </a:prstGeom>
          <a:solidFill>
            <a:srgbClr val="FFC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solidFill>
                  <a:schemeClr val="bg1">
                    <a:lumMod val="65000"/>
                  </a:schemeClr>
                </a:solidFill>
              </a:rPr>
              <a:t>Myelinated RNFL</a:t>
            </a:r>
          </a:p>
          <a:p>
            <a:pPr eaLnBrk="1" hangingPunct="1">
              <a:spcBef>
                <a:spcPct val="0"/>
              </a:spcBef>
              <a:buClrTx/>
              <a:buSzTx/>
              <a:buFontTx/>
              <a:buNone/>
            </a:pPr>
            <a:r>
              <a:rPr lang="en-US" altLang="en-US" sz="1200">
                <a:solidFill>
                  <a:schemeClr val="bg1">
                    <a:lumMod val="65000"/>
                  </a:schemeClr>
                </a:solidFill>
              </a:rPr>
              <a:t>1) Myelin normally ends at the…</a:t>
            </a:r>
            <a:r>
              <a:rPr lang="en-US" altLang="en-US" sz="1200" b="1">
                <a:solidFill>
                  <a:schemeClr val="bg1">
                    <a:lumMod val="65000"/>
                  </a:schemeClr>
                </a:solidFill>
              </a:rPr>
              <a:t>lamina cribrosa</a:t>
            </a:r>
          </a:p>
          <a:p>
            <a:pPr eaLnBrk="1" hangingPunct="1">
              <a:spcBef>
                <a:spcPct val="0"/>
              </a:spcBef>
              <a:buClrTx/>
              <a:buSzTx/>
              <a:buFontTx/>
              <a:buNone/>
            </a:pPr>
            <a:r>
              <a:rPr lang="en-US" altLang="en-US" sz="1200">
                <a:solidFill>
                  <a:schemeClr val="bg1">
                    <a:lumMod val="65000"/>
                  </a:schemeClr>
                </a:solidFill>
              </a:rPr>
              <a:t>2) Can be…</a:t>
            </a:r>
            <a:r>
              <a:rPr lang="en-US" altLang="en-US" sz="1200" b="1">
                <a:solidFill>
                  <a:schemeClr val="bg1">
                    <a:lumMod val="65000"/>
                  </a:schemeClr>
                </a:solidFill>
              </a:rPr>
              <a:t>patchy</a:t>
            </a:r>
            <a:r>
              <a:rPr lang="en-US" altLang="en-US" sz="1200">
                <a:solidFill>
                  <a:schemeClr val="bg1">
                    <a:lumMod val="65000"/>
                  </a:schemeClr>
                </a:solidFill>
              </a:rPr>
              <a:t> and </a:t>
            </a:r>
            <a:r>
              <a:rPr lang="en-US" altLang="en-US" sz="1200" b="1">
                <a:solidFill>
                  <a:schemeClr val="bg1">
                    <a:lumMod val="65000"/>
                  </a:schemeClr>
                </a:solidFill>
              </a:rPr>
              <a:t>discontinuous</a:t>
            </a:r>
          </a:p>
          <a:p>
            <a:pPr eaLnBrk="1" hangingPunct="1">
              <a:spcBef>
                <a:spcPct val="0"/>
              </a:spcBef>
              <a:buClrTx/>
              <a:buSzTx/>
              <a:buFontTx/>
              <a:buNone/>
            </a:pPr>
            <a:r>
              <a:rPr lang="en-US" altLang="en-US" sz="1200">
                <a:solidFill>
                  <a:schemeClr val="bg1">
                    <a:lumMod val="65000"/>
                  </a:schemeClr>
                </a:solidFill>
              </a:rPr>
              <a:t>3) Corresponding VF has an…</a:t>
            </a:r>
            <a:r>
              <a:rPr lang="en-US" altLang="en-US" sz="1200" b="1">
                <a:solidFill>
                  <a:schemeClr val="bg1">
                    <a:lumMod val="65000"/>
                  </a:schemeClr>
                </a:solidFill>
              </a:rPr>
              <a:t>absolute</a:t>
            </a:r>
            <a:r>
              <a:rPr lang="en-US" altLang="en-US" sz="1200">
                <a:solidFill>
                  <a:schemeClr val="bg1">
                    <a:lumMod val="65000"/>
                  </a:schemeClr>
                </a:solidFill>
              </a:rPr>
              <a:t> scotoma</a:t>
            </a:r>
          </a:p>
        </p:txBody>
      </p:sp>
      <p:sp>
        <p:nvSpPr>
          <p:cNvPr id="66571" name="Text Box 12">
            <a:extLst>
              <a:ext uri="{FF2B5EF4-FFF2-40B4-BE49-F238E27FC236}">
                <a16:creationId xmlns:a16="http://schemas.microsoft.com/office/drawing/2014/main" id="{5643820D-D1F5-4FA8-899B-B1F8D3C78752}"/>
              </a:ext>
            </a:extLst>
          </p:cNvPr>
          <p:cNvSpPr txBox="1">
            <a:spLocks noChangeArrowheads="1"/>
          </p:cNvSpPr>
          <p:nvPr/>
        </p:nvSpPr>
        <p:spPr bwMode="auto">
          <a:xfrm>
            <a:off x="5257800" y="3760788"/>
            <a:ext cx="3424238" cy="1231900"/>
          </a:xfrm>
          <a:prstGeom prst="rect">
            <a:avLst/>
          </a:prstGeom>
          <a:solidFill>
            <a:srgbClr val="CCFF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dirty="0">
                <a:solidFill>
                  <a:schemeClr val="bg1">
                    <a:lumMod val="65000"/>
                  </a:schemeClr>
                </a:solidFill>
              </a:rPr>
              <a:t>Optic Nerve Hypoplasia</a:t>
            </a:r>
          </a:p>
          <a:p>
            <a:pPr eaLnBrk="1" hangingPunct="1">
              <a:spcBef>
                <a:spcPct val="0"/>
              </a:spcBef>
              <a:buClrTx/>
              <a:buSzTx/>
              <a:buFontTx/>
              <a:buNone/>
            </a:pPr>
            <a:r>
              <a:rPr lang="en-US" altLang="en-US" sz="1200" dirty="0">
                <a:solidFill>
                  <a:schemeClr val="bg1">
                    <a:lumMod val="65000"/>
                  </a:schemeClr>
                </a:solidFill>
              </a:rPr>
              <a:t>1) Abnormally low</a:t>
            </a:r>
            <a:r>
              <a:rPr lang="en-US" altLang="en-US" sz="1200" b="1" dirty="0">
                <a:solidFill>
                  <a:schemeClr val="bg1">
                    <a:lumMod val="65000"/>
                  </a:schemeClr>
                </a:solidFill>
              </a:rPr>
              <a:t> </a:t>
            </a:r>
            <a:r>
              <a:rPr lang="en-US" altLang="en-US" sz="1200" dirty="0">
                <a:solidFill>
                  <a:schemeClr val="bg1">
                    <a:lumMod val="65000"/>
                  </a:schemeClr>
                </a:solidFill>
              </a:rPr>
              <a:t>number of…</a:t>
            </a:r>
            <a:r>
              <a:rPr lang="en-US" altLang="en-US" sz="1200" b="1" dirty="0">
                <a:solidFill>
                  <a:schemeClr val="bg1">
                    <a:lumMod val="65000"/>
                  </a:schemeClr>
                </a:solidFill>
              </a:rPr>
              <a:t>axons</a:t>
            </a:r>
          </a:p>
          <a:p>
            <a:pPr eaLnBrk="1" hangingPunct="1">
              <a:spcBef>
                <a:spcPct val="0"/>
              </a:spcBef>
              <a:buClrTx/>
              <a:buSzTx/>
              <a:buFontTx/>
              <a:buNone/>
            </a:pPr>
            <a:r>
              <a:rPr lang="en-US" altLang="en-US" sz="1200" dirty="0">
                <a:solidFill>
                  <a:schemeClr val="bg1">
                    <a:lumMod val="65000"/>
                  </a:schemeClr>
                </a:solidFill>
              </a:rPr>
              <a:t>2) DFE: Small pale disc with…</a:t>
            </a:r>
            <a:r>
              <a:rPr lang="en-US" altLang="en-US" sz="1200" b="1" dirty="0">
                <a:solidFill>
                  <a:schemeClr val="bg1">
                    <a:lumMod val="65000"/>
                  </a:schemeClr>
                </a:solidFill>
              </a:rPr>
              <a:t>double ring </a:t>
            </a:r>
            <a:r>
              <a:rPr lang="en-US" altLang="en-US" sz="1200" dirty="0">
                <a:solidFill>
                  <a:schemeClr val="bg1">
                    <a:lumMod val="65000"/>
                  </a:schemeClr>
                </a:solidFill>
              </a:rPr>
              <a:t>sign</a:t>
            </a:r>
          </a:p>
          <a:p>
            <a:pPr eaLnBrk="1" hangingPunct="1">
              <a:spcBef>
                <a:spcPct val="0"/>
              </a:spcBef>
              <a:buClrTx/>
              <a:buSzTx/>
              <a:buFontTx/>
              <a:buNone/>
            </a:pPr>
            <a:r>
              <a:rPr lang="en-US" altLang="en-US" sz="1200" dirty="0">
                <a:solidFill>
                  <a:schemeClr val="bg1">
                    <a:lumMod val="65000"/>
                  </a:schemeClr>
                </a:solidFill>
              </a:rPr>
              <a:t>3) VA…</a:t>
            </a:r>
            <a:r>
              <a:rPr lang="en-US" altLang="en-US" sz="1200" b="1" dirty="0">
                <a:solidFill>
                  <a:schemeClr val="bg1">
                    <a:lumMod val="65000"/>
                  </a:schemeClr>
                </a:solidFill>
              </a:rPr>
              <a:t>20/15&lt;-&gt;NLP</a:t>
            </a:r>
          </a:p>
          <a:p>
            <a:pPr eaLnBrk="1" hangingPunct="1">
              <a:spcBef>
                <a:spcPct val="0"/>
              </a:spcBef>
              <a:buClrTx/>
              <a:buSzTx/>
              <a:buFontTx/>
              <a:buNone/>
            </a:pPr>
            <a:r>
              <a:rPr lang="en-US" altLang="en-US" sz="1200" dirty="0">
                <a:solidFill>
                  <a:schemeClr val="bg1">
                    <a:lumMod val="65000"/>
                  </a:schemeClr>
                </a:solidFill>
              </a:rPr>
              <a:t>4) VF defects…</a:t>
            </a:r>
            <a:r>
              <a:rPr lang="en-US" altLang="en-US" sz="1200" b="1" dirty="0">
                <a:solidFill>
                  <a:schemeClr val="bg1">
                    <a:lumMod val="65000"/>
                  </a:schemeClr>
                </a:solidFill>
              </a:rPr>
              <a:t>invariably present</a:t>
            </a:r>
          </a:p>
          <a:p>
            <a:pPr eaLnBrk="1" hangingPunct="1">
              <a:spcBef>
                <a:spcPct val="0"/>
              </a:spcBef>
              <a:buClrTx/>
              <a:buSzTx/>
              <a:buFontTx/>
              <a:buNone/>
            </a:pPr>
            <a:r>
              <a:rPr lang="en-US" altLang="en-US" sz="1200" dirty="0">
                <a:solidFill>
                  <a:schemeClr val="bg1">
                    <a:lumMod val="65000"/>
                  </a:schemeClr>
                </a:solidFill>
              </a:rPr>
              <a:t>5) Remember the…</a:t>
            </a:r>
            <a:r>
              <a:rPr lang="en-US" altLang="en-US" sz="1200" b="1" dirty="0">
                <a:solidFill>
                  <a:schemeClr val="bg1">
                    <a:lumMod val="65000"/>
                  </a:schemeClr>
                </a:solidFill>
              </a:rPr>
              <a:t>4 D’s</a:t>
            </a:r>
            <a:r>
              <a:rPr lang="en-US" altLang="en-US" sz="1200" dirty="0">
                <a:solidFill>
                  <a:schemeClr val="bg1">
                    <a:lumMod val="65000"/>
                  </a:schemeClr>
                </a:solidFill>
              </a:rPr>
              <a:t> </a:t>
            </a:r>
          </a:p>
        </p:txBody>
      </p:sp>
      <p:sp>
        <p:nvSpPr>
          <p:cNvPr id="66573" name="Rectangle 14">
            <a:extLst>
              <a:ext uri="{FF2B5EF4-FFF2-40B4-BE49-F238E27FC236}">
                <a16:creationId xmlns:a16="http://schemas.microsoft.com/office/drawing/2014/main" id="{F285696A-57E2-45EC-8B53-8FFFA3A04321}"/>
              </a:ext>
            </a:extLst>
          </p:cNvPr>
          <p:cNvSpPr>
            <a:spLocks noChangeArrowheads="1"/>
          </p:cNvSpPr>
          <p:nvPr/>
        </p:nvSpPr>
        <p:spPr bwMode="auto">
          <a:xfrm>
            <a:off x="457200" y="122238"/>
            <a:ext cx="7543800" cy="8683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b"/>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ct val="85000"/>
              </a:lnSpc>
              <a:spcBef>
                <a:spcPct val="0"/>
              </a:spcBef>
              <a:buClrTx/>
              <a:buSzTx/>
              <a:buFontTx/>
              <a:buNone/>
            </a:pPr>
            <a:r>
              <a:rPr lang="en-US" altLang="en-US" sz="3200" b="1" dirty="0">
                <a:solidFill>
                  <a:schemeClr val="tx2"/>
                </a:solidFill>
              </a:rPr>
              <a:t>Developmental Abnormalities of the Optic Nerve Head</a:t>
            </a:r>
            <a:endParaRPr lang="en-US" altLang="en-US" sz="3200" dirty="0">
              <a:solidFill>
                <a:schemeClr val="tx2"/>
              </a:solidFill>
            </a:endParaRPr>
          </a:p>
        </p:txBody>
      </p:sp>
      <p:sp>
        <p:nvSpPr>
          <p:cNvPr id="66574" name="Slide Number Placeholder 1">
            <a:extLst>
              <a:ext uri="{FF2B5EF4-FFF2-40B4-BE49-F238E27FC236}">
                <a16:creationId xmlns:a16="http://schemas.microsoft.com/office/drawing/2014/main" id="{04C402A9-8FE1-41F8-B8FD-C8B6D877C3F0}"/>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286D2FA3-C121-4BBB-98D0-45A7FDA1C4EF}" type="slidenum">
              <a:rPr lang="en-US" altLang="en-US" sz="1000"/>
              <a:pPr>
                <a:spcBef>
                  <a:spcPct val="0"/>
                </a:spcBef>
                <a:buClrTx/>
                <a:buSzTx/>
                <a:buFontTx/>
                <a:buNone/>
              </a:pPr>
              <a:t>233</a:t>
            </a:fld>
            <a:endParaRPr lang="en-US" altLang="en-US" sz="1000"/>
          </a:p>
        </p:txBody>
      </p:sp>
      <p:sp>
        <p:nvSpPr>
          <p:cNvPr id="66575" name="Line 12">
            <a:extLst>
              <a:ext uri="{FF2B5EF4-FFF2-40B4-BE49-F238E27FC236}">
                <a16:creationId xmlns:a16="http://schemas.microsoft.com/office/drawing/2014/main" id="{80B50ABA-1EEE-43E4-8CAC-FE3345262FA7}"/>
              </a:ext>
            </a:extLst>
          </p:cNvPr>
          <p:cNvSpPr>
            <a:spLocks noChangeShapeType="1"/>
          </p:cNvSpPr>
          <p:nvPr/>
        </p:nvSpPr>
        <p:spPr bwMode="auto">
          <a:xfrm>
            <a:off x="3124200" y="2057400"/>
            <a:ext cx="381000" cy="22098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 name="Text Box 13">
            <a:extLst>
              <a:ext uri="{FF2B5EF4-FFF2-40B4-BE49-F238E27FC236}">
                <a16:creationId xmlns:a16="http://schemas.microsoft.com/office/drawing/2014/main" id="{B7C06F84-09E0-5466-5CBE-84473E7979ED}"/>
              </a:ext>
            </a:extLst>
          </p:cNvPr>
          <p:cNvSpPr txBox="1">
            <a:spLocks noChangeArrowheads="1"/>
          </p:cNvSpPr>
          <p:nvPr/>
        </p:nvSpPr>
        <p:spPr bwMode="auto">
          <a:xfrm>
            <a:off x="4800600" y="5257800"/>
            <a:ext cx="4294188" cy="1230313"/>
          </a:xfrm>
          <a:prstGeom prst="rect">
            <a:avLst/>
          </a:prstGeom>
          <a:solidFill>
            <a:srgbClr val="FFCC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dirty="0"/>
              <a:t>Tilted-Disc Syndrome</a:t>
            </a:r>
            <a:r>
              <a:rPr lang="en-US" altLang="en-US" sz="1400" dirty="0">
                <a:solidFill>
                  <a:srgbClr val="0000FF"/>
                </a:solidFill>
              </a:rPr>
              <a:t> </a:t>
            </a:r>
            <a:r>
              <a:rPr lang="en-US" altLang="en-US" sz="1400" dirty="0">
                <a:solidFill>
                  <a:srgbClr val="0000FF"/>
                </a:solidFill>
                <a:latin typeface="Segoe Script" panose="030B0504020000000003" pitchFamily="66" charset="0"/>
              </a:rPr>
              <a:t>aka…</a:t>
            </a:r>
            <a:r>
              <a:rPr lang="en-US" altLang="en-US" sz="1400" dirty="0" err="1">
                <a:solidFill>
                  <a:srgbClr val="0000FF"/>
                </a:solidFill>
                <a:latin typeface="Segoe Script" panose="030B0504020000000003" pitchFamily="66" charset="0"/>
              </a:rPr>
              <a:t>Fuch’s</a:t>
            </a:r>
            <a:r>
              <a:rPr lang="en-US" altLang="en-US" sz="1400" dirty="0">
                <a:solidFill>
                  <a:srgbClr val="0000FF"/>
                </a:solidFill>
                <a:latin typeface="Segoe Script" panose="030B0504020000000003" pitchFamily="66" charset="0"/>
              </a:rPr>
              <a:t> Coloboma</a:t>
            </a:r>
            <a:endParaRPr lang="en-US" altLang="en-US" sz="1400" b="1" dirty="0"/>
          </a:p>
          <a:p>
            <a:pPr eaLnBrk="1" hangingPunct="1">
              <a:spcBef>
                <a:spcPct val="0"/>
              </a:spcBef>
              <a:buClrTx/>
              <a:buSzTx/>
              <a:buFontTx/>
              <a:buNone/>
            </a:pPr>
            <a:r>
              <a:rPr lang="en-US" altLang="en-US" sz="1200" dirty="0">
                <a:solidFill>
                  <a:schemeClr val="bg1">
                    <a:lumMod val="65000"/>
                  </a:schemeClr>
                </a:solidFill>
              </a:rPr>
              <a:t>1) Superior pole appears…</a:t>
            </a:r>
            <a:r>
              <a:rPr lang="en-US" altLang="en-US" sz="1200" b="1" dirty="0">
                <a:solidFill>
                  <a:schemeClr val="bg1">
                    <a:lumMod val="65000"/>
                  </a:schemeClr>
                </a:solidFill>
              </a:rPr>
              <a:t>elevated</a:t>
            </a:r>
            <a:r>
              <a:rPr lang="en-US" altLang="en-US" sz="1200" dirty="0">
                <a:solidFill>
                  <a:schemeClr val="bg1">
                    <a:lumMod val="65000"/>
                  </a:schemeClr>
                </a:solidFill>
              </a:rPr>
              <a:t>, inferior…</a:t>
            </a:r>
            <a:r>
              <a:rPr lang="en-US" altLang="en-US" sz="1200" b="1" dirty="0">
                <a:solidFill>
                  <a:schemeClr val="bg1">
                    <a:lumMod val="65000"/>
                  </a:schemeClr>
                </a:solidFill>
              </a:rPr>
              <a:t>recessed</a:t>
            </a:r>
          </a:p>
          <a:p>
            <a:pPr eaLnBrk="1" hangingPunct="1">
              <a:spcBef>
                <a:spcPct val="0"/>
              </a:spcBef>
              <a:buClrTx/>
              <a:buSzTx/>
              <a:buFontTx/>
              <a:buNone/>
            </a:pPr>
            <a:r>
              <a:rPr lang="en-US" altLang="en-US" sz="1200" dirty="0">
                <a:solidFill>
                  <a:schemeClr val="bg1">
                    <a:lumMod val="65000"/>
                  </a:schemeClr>
                </a:solidFill>
              </a:rPr>
              <a:t>2) Associated with…</a:t>
            </a:r>
            <a:r>
              <a:rPr lang="en-US" altLang="en-US" sz="1200" b="1" dirty="0">
                <a:solidFill>
                  <a:schemeClr val="bg1">
                    <a:lumMod val="65000"/>
                  </a:schemeClr>
                </a:solidFill>
              </a:rPr>
              <a:t>situs inversus</a:t>
            </a:r>
            <a:r>
              <a:rPr lang="en-US" altLang="en-US" sz="1200" dirty="0">
                <a:solidFill>
                  <a:schemeClr val="bg1">
                    <a:lumMod val="65000"/>
                  </a:schemeClr>
                </a:solidFill>
              </a:rPr>
              <a:t> of retinal vessels</a:t>
            </a:r>
          </a:p>
          <a:p>
            <a:pPr eaLnBrk="1" hangingPunct="1">
              <a:spcBef>
                <a:spcPct val="0"/>
              </a:spcBef>
              <a:buClrTx/>
              <a:buSzTx/>
              <a:buFontTx/>
              <a:buNone/>
            </a:pPr>
            <a:r>
              <a:rPr lang="en-US" altLang="en-US" sz="1200" dirty="0">
                <a:solidFill>
                  <a:schemeClr val="bg1">
                    <a:lumMod val="65000"/>
                  </a:schemeClr>
                </a:solidFill>
              </a:rPr>
              <a:t>3) Fundus abnormality produces…</a:t>
            </a:r>
            <a:r>
              <a:rPr lang="en-US" altLang="en-US" sz="1200" b="1" dirty="0">
                <a:solidFill>
                  <a:schemeClr val="bg1">
                    <a:lumMod val="65000"/>
                  </a:schemeClr>
                </a:solidFill>
              </a:rPr>
              <a:t>myopic astigmatism</a:t>
            </a:r>
          </a:p>
          <a:p>
            <a:pPr eaLnBrk="1" hangingPunct="1">
              <a:spcBef>
                <a:spcPct val="0"/>
              </a:spcBef>
              <a:buClrTx/>
              <a:buSzTx/>
              <a:buFontTx/>
              <a:buNone/>
            </a:pPr>
            <a:r>
              <a:rPr lang="en-US" altLang="en-US" sz="1200" dirty="0">
                <a:solidFill>
                  <a:schemeClr val="bg1">
                    <a:lumMod val="65000"/>
                  </a:schemeClr>
                </a:solidFill>
              </a:rPr>
              <a:t>4) VF testing reveals…</a:t>
            </a:r>
            <a:r>
              <a:rPr lang="en-US" altLang="en-US" sz="1200" b="1" dirty="0">
                <a:solidFill>
                  <a:schemeClr val="bg1">
                    <a:lumMod val="65000"/>
                  </a:schemeClr>
                </a:solidFill>
              </a:rPr>
              <a:t>bitemporal loss</a:t>
            </a:r>
            <a:r>
              <a:rPr lang="en-US" altLang="en-US" sz="1200" dirty="0">
                <a:solidFill>
                  <a:schemeClr val="bg1">
                    <a:lumMod val="65000"/>
                  </a:schemeClr>
                </a:solidFill>
              </a:rPr>
              <a:t> that doesn’t</a:t>
            </a:r>
          </a:p>
          <a:p>
            <a:pPr eaLnBrk="1" hangingPunct="1">
              <a:spcBef>
                <a:spcPct val="0"/>
              </a:spcBef>
              <a:buClrTx/>
              <a:buSzTx/>
              <a:buFontTx/>
              <a:buNone/>
            </a:pPr>
            <a:r>
              <a:rPr lang="en-US" altLang="en-US" sz="1200" dirty="0">
                <a:solidFill>
                  <a:schemeClr val="bg1">
                    <a:lumMod val="65000"/>
                  </a:schemeClr>
                </a:solidFill>
              </a:rPr>
              <a:t>   respect the vertical, and may resolve with…</a:t>
            </a:r>
            <a:r>
              <a:rPr lang="en-US" altLang="en-US" sz="1200" b="1" dirty="0">
                <a:solidFill>
                  <a:schemeClr val="bg1">
                    <a:lumMod val="65000"/>
                  </a:schemeClr>
                </a:solidFill>
              </a:rPr>
              <a:t>refraction</a:t>
            </a:r>
          </a:p>
        </p:txBody>
      </p:sp>
      <p:sp>
        <p:nvSpPr>
          <p:cNvPr id="6" name="TextBox 5">
            <a:extLst>
              <a:ext uri="{FF2B5EF4-FFF2-40B4-BE49-F238E27FC236}">
                <a16:creationId xmlns:a16="http://schemas.microsoft.com/office/drawing/2014/main" id="{60FA6F32-BFD2-BD15-7A97-1E12D1FEFB81}"/>
              </a:ext>
            </a:extLst>
          </p:cNvPr>
          <p:cNvSpPr txBox="1"/>
          <p:nvPr/>
        </p:nvSpPr>
        <p:spPr>
          <a:xfrm>
            <a:off x="2978426" y="2836379"/>
            <a:ext cx="5113336" cy="2246769"/>
          </a:xfrm>
          <a:prstGeom prst="rect">
            <a:avLst/>
          </a:prstGeom>
          <a:solidFill>
            <a:schemeClr val="accent6">
              <a:lumMod val="60000"/>
              <a:lumOff val="40000"/>
            </a:schemeClr>
          </a:solidFill>
        </p:spPr>
        <p:txBody>
          <a:bodyPr wrap="square" rtlCol="0">
            <a:spAutoFit/>
          </a:bodyPr>
          <a:lstStyle/>
          <a:p>
            <a:r>
              <a:rPr lang="en-US" sz="1400" i="1" dirty="0"/>
              <a:t>Finally: Fuchs coloboma is associated with a rare inherited retinal condition. What is it?</a:t>
            </a:r>
          </a:p>
          <a:p>
            <a:r>
              <a:rPr lang="en-US" sz="1400" dirty="0"/>
              <a:t>CSNB</a:t>
            </a:r>
          </a:p>
          <a:p>
            <a:endParaRPr lang="en-US" sz="1400" i="1" dirty="0"/>
          </a:p>
          <a:p>
            <a:r>
              <a:rPr lang="en-US" sz="1400" i="1" dirty="0"/>
              <a:t>What does </a:t>
            </a:r>
            <a:r>
              <a:rPr lang="en-US" sz="1400" dirty="0"/>
              <a:t>CSNB</a:t>
            </a:r>
            <a:r>
              <a:rPr lang="en-US" sz="1400" i="1" dirty="0"/>
              <a:t> stand for in this context?</a:t>
            </a:r>
          </a:p>
          <a:p>
            <a:r>
              <a:rPr lang="en-US" sz="1400" dirty="0"/>
              <a:t>Congenital stationary night blindness</a:t>
            </a:r>
            <a:endParaRPr lang="en-US" sz="1400" dirty="0">
              <a:solidFill>
                <a:schemeClr val="accent6">
                  <a:lumMod val="60000"/>
                  <a:lumOff val="40000"/>
                </a:schemeClr>
              </a:solidFill>
            </a:endParaRPr>
          </a:p>
          <a:p>
            <a:endParaRPr lang="en-US" sz="1400" dirty="0">
              <a:solidFill>
                <a:schemeClr val="accent6">
                  <a:lumMod val="60000"/>
                  <a:lumOff val="40000"/>
                </a:schemeClr>
              </a:solidFill>
            </a:endParaRPr>
          </a:p>
          <a:p>
            <a:r>
              <a:rPr lang="en-US" sz="1400" i="1" dirty="0">
                <a:solidFill>
                  <a:schemeClr val="accent6">
                    <a:lumMod val="60000"/>
                    <a:lumOff val="40000"/>
                  </a:schemeClr>
                </a:solidFill>
              </a:rPr>
              <a:t>In a nutshell, what’s CSNB?</a:t>
            </a:r>
          </a:p>
          <a:p>
            <a:r>
              <a:rPr lang="en-US" sz="1400" dirty="0">
                <a:solidFill>
                  <a:schemeClr val="accent6">
                    <a:lumMod val="60000"/>
                    <a:lumOff val="40000"/>
                  </a:schemeClr>
                </a:solidFill>
              </a:rPr>
              <a:t>A congenital condition in which a dearth of functioning  rods  leads to  nyctalopia ,  nystagmus , and variably decreased  VA</a:t>
            </a:r>
          </a:p>
        </p:txBody>
      </p:sp>
      <p:sp>
        <p:nvSpPr>
          <p:cNvPr id="11" name="Frame 10">
            <a:extLst>
              <a:ext uri="{FF2B5EF4-FFF2-40B4-BE49-F238E27FC236}">
                <a16:creationId xmlns:a16="http://schemas.microsoft.com/office/drawing/2014/main" id="{02D2FE8D-ABED-8C95-5116-82A829CED8B3}"/>
              </a:ext>
            </a:extLst>
          </p:cNvPr>
          <p:cNvSpPr/>
          <p:nvPr/>
        </p:nvSpPr>
        <p:spPr>
          <a:xfrm>
            <a:off x="4748798" y="5156553"/>
            <a:ext cx="4294188" cy="497716"/>
          </a:xfrm>
          <a:prstGeom prst="frame">
            <a:avLst>
              <a:gd name="adj1" fmla="val 17198"/>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Tree>
    <p:extLst>
      <p:ext uri="{BB962C8B-B14F-4D97-AF65-F5344CB8AC3E}">
        <p14:creationId xmlns:p14="http://schemas.microsoft.com/office/powerpoint/2010/main" val="2746434202"/>
      </p:ext>
    </p:extLst>
  </p:cSld>
  <p:clrMapOvr>
    <a:masterClrMapping/>
  </p:clrMapOvr>
</p:sld>
</file>

<file path=ppt/slides/slide2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562" name="Text Box 10">
            <a:extLst>
              <a:ext uri="{FF2B5EF4-FFF2-40B4-BE49-F238E27FC236}">
                <a16:creationId xmlns:a16="http://schemas.microsoft.com/office/drawing/2014/main" id="{E9896276-04B5-49A0-96C5-5033D1D64400}"/>
              </a:ext>
            </a:extLst>
          </p:cNvPr>
          <p:cNvSpPr txBox="1">
            <a:spLocks noChangeArrowheads="1"/>
          </p:cNvSpPr>
          <p:nvPr/>
        </p:nvSpPr>
        <p:spPr bwMode="auto">
          <a:xfrm>
            <a:off x="1371600" y="4267200"/>
            <a:ext cx="3057525" cy="2154238"/>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Morning-Glory Disc</a:t>
            </a:r>
          </a:p>
          <a:p>
            <a:pPr eaLnBrk="1" hangingPunct="1">
              <a:spcBef>
                <a:spcPct val="0"/>
              </a:spcBef>
              <a:buClrTx/>
              <a:buSzTx/>
              <a:buFontTx/>
              <a:buNone/>
            </a:pPr>
            <a:r>
              <a:rPr lang="en-US" altLang="en-US" sz="1200"/>
              <a:t>--DFE reveals:</a:t>
            </a:r>
          </a:p>
          <a:p>
            <a:pPr eaLnBrk="1" hangingPunct="1">
              <a:spcBef>
                <a:spcPct val="0"/>
              </a:spcBef>
              <a:buClrTx/>
              <a:buSzTx/>
              <a:buFontTx/>
              <a:buNone/>
            </a:pPr>
            <a:r>
              <a:rPr lang="en-US" altLang="en-US" sz="1200"/>
              <a:t>  1) A funnel-shaped…</a:t>
            </a:r>
            <a:r>
              <a:rPr lang="en-US" altLang="en-US" sz="1200" b="1">
                <a:solidFill>
                  <a:srgbClr val="0000FF"/>
                </a:solidFill>
              </a:rPr>
              <a:t>excavation</a:t>
            </a:r>
            <a:endParaRPr lang="en-US" altLang="en-US" sz="1200"/>
          </a:p>
          <a:p>
            <a:pPr eaLnBrk="1" hangingPunct="1">
              <a:spcBef>
                <a:spcPct val="0"/>
              </a:spcBef>
              <a:buClrTx/>
              <a:buSzTx/>
              <a:buFontTx/>
              <a:buNone/>
            </a:pPr>
            <a:r>
              <a:rPr lang="en-US" altLang="en-US" sz="1200"/>
              <a:t>  2) Number of vessels crossing the rim</a:t>
            </a:r>
          </a:p>
          <a:p>
            <a:pPr eaLnBrk="1" hangingPunct="1">
              <a:spcBef>
                <a:spcPct val="0"/>
              </a:spcBef>
              <a:buClrTx/>
              <a:buSzTx/>
              <a:buFontTx/>
              <a:buNone/>
            </a:pPr>
            <a:r>
              <a:rPr lang="en-US" altLang="en-US" sz="1200"/>
              <a:t>    seems abnormally…</a:t>
            </a:r>
            <a:r>
              <a:rPr lang="en-US" altLang="en-US" sz="1200" b="1">
                <a:solidFill>
                  <a:srgbClr val="0000FF"/>
                </a:solidFill>
              </a:rPr>
              <a:t>high</a:t>
            </a:r>
            <a:r>
              <a:rPr lang="en-US" altLang="en-US" sz="1200"/>
              <a:t> </a:t>
            </a:r>
            <a:endParaRPr lang="en-US" altLang="en-US" sz="1200" b="1">
              <a:solidFill>
                <a:srgbClr val="0000FF"/>
              </a:solidFill>
            </a:endParaRPr>
          </a:p>
          <a:p>
            <a:pPr eaLnBrk="1" hangingPunct="1">
              <a:spcBef>
                <a:spcPct val="0"/>
              </a:spcBef>
              <a:buClrTx/>
              <a:buSzTx/>
              <a:buFontTx/>
              <a:buNone/>
            </a:pPr>
            <a:r>
              <a:rPr lang="en-US" altLang="en-US" sz="1200"/>
              <a:t>--Tissue is…</a:t>
            </a:r>
            <a:r>
              <a:rPr lang="en-US" altLang="en-US" sz="1200" b="1">
                <a:solidFill>
                  <a:srgbClr val="0000FF"/>
                </a:solidFill>
              </a:rPr>
              <a:t>contractile</a:t>
            </a:r>
            <a:r>
              <a:rPr lang="en-US" altLang="en-US" sz="1200"/>
              <a:t>, so cup seems</a:t>
            </a:r>
          </a:p>
          <a:p>
            <a:pPr eaLnBrk="1" hangingPunct="1">
              <a:spcBef>
                <a:spcPct val="0"/>
              </a:spcBef>
              <a:buClrTx/>
              <a:buSzTx/>
              <a:buFontTx/>
              <a:buNone/>
            </a:pPr>
            <a:r>
              <a:rPr lang="en-US" altLang="en-US" sz="1200"/>
              <a:t>  to…</a:t>
            </a:r>
            <a:r>
              <a:rPr lang="en-US" altLang="en-US" sz="1200" b="1">
                <a:solidFill>
                  <a:srgbClr val="0000FF"/>
                </a:solidFill>
              </a:rPr>
              <a:t>open </a:t>
            </a:r>
            <a:r>
              <a:rPr lang="en-US" altLang="en-US" sz="1200">
                <a:solidFill>
                  <a:srgbClr val="0000FF"/>
                </a:solidFill>
              </a:rPr>
              <a:t>and</a:t>
            </a:r>
            <a:r>
              <a:rPr lang="en-US" altLang="en-US" sz="1200" b="1">
                <a:solidFill>
                  <a:srgbClr val="0000FF"/>
                </a:solidFill>
              </a:rPr>
              <a:t> close</a:t>
            </a:r>
            <a:r>
              <a:rPr lang="en-US" altLang="en-US" sz="1200"/>
              <a:t> (like its namesake,  </a:t>
            </a:r>
          </a:p>
          <a:p>
            <a:pPr eaLnBrk="1" hangingPunct="1">
              <a:spcBef>
                <a:spcPct val="0"/>
              </a:spcBef>
              <a:buClrTx/>
              <a:buSzTx/>
              <a:buFontTx/>
              <a:buNone/>
            </a:pPr>
            <a:r>
              <a:rPr lang="en-US" altLang="en-US" sz="1200"/>
              <a:t>  the morning-glory flower)</a:t>
            </a:r>
          </a:p>
          <a:p>
            <a:pPr eaLnBrk="1" hangingPunct="1">
              <a:spcBef>
                <a:spcPct val="0"/>
              </a:spcBef>
              <a:buClrTx/>
              <a:buSzTx/>
              <a:buFontTx/>
              <a:buNone/>
            </a:pPr>
            <a:r>
              <a:rPr lang="en-US" altLang="en-US" sz="1200"/>
              <a:t>--VA usually…</a:t>
            </a:r>
            <a:r>
              <a:rPr lang="en-US" altLang="en-US" sz="1200" b="1">
                <a:solidFill>
                  <a:srgbClr val="0000FF"/>
                </a:solidFill>
              </a:rPr>
              <a:t>20/200</a:t>
            </a:r>
            <a:r>
              <a:rPr lang="en-US" altLang="en-US" sz="1200"/>
              <a:t>, but can be…</a:t>
            </a:r>
          </a:p>
          <a:p>
            <a:pPr eaLnBrk="1" hangingPunct="1">
              <a:spcBef>
                <a:spcPct val="0"/>
              </a:spcBef>
              <a:buClrTx/>
              <a:buSzTx/>
              <a:buFontTx/>
              <a:buNone/>
            </a:pPr>
            <a:r>
              <a:rPr lang="en-US" altLang="en-US" sz="1200"/>
              <a:t>   </a:t>
            </a:r>
            <a:r>
              <a:rPr lang="en-US" altLang="en-US" sz="1200" b="1">
                <a:solidFill>
                  <a:srgbClr val="0000FF"/>
                </a:solidFill>
              </a:rPr>
              <a:t>20/20&lt;-&gt;NLP</a:t>
            </a:r>
          </a:p>
          <a:p>
            <a:pPr eaLnBrk="1" hangingPunct="1">
              <a:spcBef>
                <a:spcPct val="0"/>
              </a:spcBef>
              <a:buClrTx/>
              <a:buSzTx/>
              <a:buFontTx/>
              <a:buNone/>
            </a:pPr>
            <a:r>
              <a:rPr lang="en-US" altLang="en-US" sz="1200"/>
              <a:t>--1/3 develop…</a:t>
            </a:r>
            <a:r>
              <a:rPr lang="en-US" altLang="en-US" sz="1200" b="1">
                <a:solidFill>
                  <a:srgbClr val="CCECFF"/>
                </a:solidFill>
              </a:rPr>
              <a:t>serous</a:t>
            </a:r>
            <a:r>
              <a:rPr lang="en-US" altLang="en-US" sz="1200" b="1">
                <a:solidFill>
                  <a:srgbClr val="0000FF"/>
                </a:solidFill>
              </a:rPr>
              <a:t> </a:t>
            </a:r>
            <a:r>
              <a:rPr lang="en-US" altLang="en-US" sz="1200" b="1">
                <a:solidFill>
                  <a:srgbClr val="CCECFF"/>
                </a:solidFill>
              </a:rPr>
              <a:t>RD</a:t>
            </a:r>
          </a:p>
        </p:txBody>
      </p:sp>
      <p:sp>
        <p:nvSpPr>
          <p:cNvPr id="66563" name="Text Box 3">
            <a:extLst>
              <a:ext uri="{FF2B5EF4-FFF2-40B4-BE49-F238E27FC236}">
                <a16:creationId xmlns:a16="http://schemas.microsoft.com/office/drawing/2014/main" id="{E46B3D38-CB0F-4BFC-AE9E-17B8EAC7193B}"/>
              </a:ext>
            </a:extLst>
          </p:cNvPr>
          <p:cNvSpPr txBox="1">
            <a:spLocks noChangeArrowheads="1"/>
          </p:cNvSpPr>
          <p:nvPr/>
        </p:nvSpPr>
        <p:spPr bwMode="auto">
          <a:xfrm>
            <a:off x="793750" y="3505200"/>
            <a:ext cx="2274982" cy="677108"/>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solidFill>
                  <a:schemeClr val="bg1">
                    <a:lumMod val="65000"/>
                  </a:schemeClr>
                </a:solidFill>
              </a:rPr>
              <a:t>Optic Pit/Hole</a:t>
            </a:r>
          </a:p>
          <a:p>
            <a:pPr eaLnBrk="1" hangingPunct="1">
              <a:spcBef>
                <a:spcPct val="0"/>
              </a:spcBef>
              <a:buClrTx/>
              <a:buSzTx/>
              <a:buFontTx/>
              <a:buNone/>
            </a:pPr>
            <a:r>
              <a:rPr lang="en-US" altLang="en-US" sz="1200">
                <a:solidFill>
                  <a:schemeClr val="bg1">
                    <a:lumMod val="65000"/>
                  </a:schemeClr>
                </a:solidFill>
              </a:rPr>
              <a:t>--Associated with…</a:t>
            </a:r>
            <a:r>
              <a:rPr lang="en-US" altLang="en-US" sz="1200" b="1">
                <a:solidFill>
                  <a:schemeClr val="bg1">
                    <a:lumMod val="65000"/>
                  </a:schemeClr>
                </a:solidFill>
              </a:rPr>
              <a:t>serous RD</a:t>
            </a:r>
          </a:p>
          <a:p>
            <a:pPr eaLnBrk="1" hangingPunct="1">
              <a:spcBef>
                <a:spcPct val="0"/>
              </a:spcBef>
              <a:buClrTx/>
              <a:buSzTx/>
              <a:buFontTx/>
              <a:buNone/>
            </a:pPr>
            <a:r>
              <a:rPr lang="en-US" altLang="en-US" sz="1200" b="1">
                <a:solidFill>
                  <a:schemeClr val="bg1">
                    <a:lumMod val="65000"/>
                  </a:schemeClr>
                </a:solidFill>
              </a:rPr>
              <a:t>  in adulthood</a:t>
            </a:r>
          </a:p>
        </p:txBody>
      </p:sp>
      <p:sp>
        <p:nvSpPr>
          <p:cNvPr id="66564" name="Line 4">
            <a:extLst>
              <a:ext uri="{FF2B5EF4-FFF2-40B4-BE49-F238E27FC236}">
                <a16:creationId xmlns:a16="http://schemas.microsoft.com/office/drawing/2014/main" id="{C3019ED5-AD6C-4034-939E-D3CAC8A88421}"/>
              </a:ext>
            </a:extLst>
          </p:cNvPr>
          <p:cNvSpPr>
            <a:spLocks noChangeShapeType="1"/>
          </p:cNvSpPr>
          <p:nvPr/>
        </p:nvSpPr>
        <p:spPr bwMode="auto">
          <a:xfrm flipH="1">
            <a:off x="1600200" y="2057400"/>
            <a:ext cx="1524000" cy="3810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6565" name="Text Box 6">
            <a:extLst>
              <a:ext uri="{FF2B5EF4-FFF2-40B4-BE49-F238E27FC236}">
                <a16:creationId xmlns:a16="http://schemas.microsoft.com/office/drawing/2014/main" id="{00DCDEE2-B453-494E-8E99-8502D9045C22}"/>
              </a:ext>
            </a:extLst>
          </p:cNvPr>
          <p:cNvSpPr txBox="1">
            <a:spLocks noChangeArrowheads="1"/>
          </p:cNvSpPr>
          <p:nvPr/>
        </p:nvSpPr>
        <p:spPr bwMode="auto">
          <a:xfrm>
            <a:off x="1340808" y="1524000"/>
            <a:ext cx="3544560" cy="4585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1400" i="1">
                <a:solidFill>
                  <a:schemeClr val="bg1">
                    <a:lumMod val="75000"/>
                  </a:schemeClr>
                </a:solidFill>
              </a:rPr>
              <a:t>These three are all secondary to abnormal</a:t>
            </a:r>
          </a:p>
          <a:p>
            <a:pPr algn="ctr" eaLnBrk="1" hangingPunct="1">
              <a:lnSpc>
                <a:spcPct val="85000"/>
              </a:lnSpc>
              <a:spcBef>
                <a:spcPct val="0"/>
              </a:spcBef>
              <a:buClrTx/>
              <a:buSzTx/>
              <a:buFontTx/>
              <a:buNone/>
            </a:pPr>
            <a:r>
              <a:rPr lang="en-US" altLang="en-US" sz="1400" i="1">
                <a:solidFill>
                  <a:schemeClr val="bg1">
                    <a:lumMod val="75000"/>
                  </a:schemeClr>
                </a:solidFill>
              </a:rPr>
              <a:t>closure of the embryonic optic fissure</a:t>
            </a:r>
          </a:p>
        </p:txBody>
      </p:sp>
      <p:sp>
        <p:nvSpPr>
          <p:cNvPr id="66566" name="Text Box 7">
            <a:extLst>
              <a:ext uri="{FF2B5EF4-FFF2-40B4-BE49-F238E27FC236}">
                <a16:creationId xmlns:a16="http://schemas.microsoft.com/office/drawing/2014/main" id="{2315D049-330D-491D-A8EC-75E74E56EFDB}"/>
              </a:ext>
            </a:extLst>
          </p:cNvPr>
          <p:cNvSpPr txBox="1">
            <a:spLocks noChangeArrowheads="1"/>
          </p:cNvSpPr>
          <p:nvPr/>
        </p:nvSpPr>
        <p:spPr bwMode="auto">
          <a:xfrm>
            <a:off x="76200" y="2514600"/>
            <a:ext cx="2783134" cy="861774"/>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solidFill>
                  <a:schemeClr val="bg1">
                    <a:lumMod val="65000"/>
                  </a:schemeClr>
                </a:solidFill>
              </a:rPr>
              <a:t>Optic Nerve Coloboma</a:t>
            </a:r>
          </a:p>
          <a:p>
            <a:pPr eaLnBrk="1" hangingPunct="1">
              <a:spcBef>
                <a:spcPct val="0"/>
              </a:spcBef>
              <a:buClrTx/>
              <a:buSzTx/>
              <a:buFontTx/>
              <a:buNone/>
            </a:pPr>
            <a:r>
              <a:rPr lang="en-US" altLang="en-US" sz="1200">
                <a:solidFill>
                  <a:schemeClr val="bg1">
                    <a:lumMod val="65000"/>
                  </a:schemeClr>
                </a:solidFill>
              </a:rPr>
              <a:t>1) May resemble…</a:t>
            </a:r>
            <a:r>
              <a:rPr lang="en-US" altLang="en-US" sz="1200" b="1">
                <a:solidFill>
                  <a:schemeClr val="bg1">
                    <a:lumMod val="65000"/>
                  </a:schemeClr>
                </a:solidFill>
              </a:rPr>
              <a:t>deep cupping</a:t>
            </a:r>
          </a:p>
          <a:p>
            <a:pPr eaLnBrk="1" hangingPunct="1">
              <a:spcBef>
                <a:spcPct val="0"/>
              </a:spcBef>
              <a:buClrTx/>
              <a:buSzTx/>
              <a:buFontTx/>
              <a:buNone/>
            </a:pPr>
            <a:r>
              <a:rPr lang="en-US" altLang="en-US" sz="1200">
                <a:solidFill>
                  <a:schemeClr val="bg1">
                    <a:lumMod val="65000"/>
                  </a:schemeClr>
                </a:solidFill>
              </a:rPr>
              <a:t>2) Can be…</a:t>
            </a:r>
            <a:r>
              <a:rPr lang="en-US" altLang="en-US" sz="1200" b="1">
                <a:solidFill>
                  <a:schemeClr val="bg1">
                    <a:lumMod val="65000"/>
                  </a:schemeClr>
                </a:solidFill>
              </a:rPr>
              <a:t>bilateral, asymmetric</a:t>
            </a:r>
          </a:p>
          <a:p>
            <a:pPr eaLnBrk="1" hangingPunct="1">
              <a:spcBef>
                <a:spcPct val="0"/>
              </a:spcBef>
              <a:buClrTx/>
              <a:buSzTx/>
              <a:buFontTx/>
              <a:buNone/>
            </a:pPr>
            <a:r>
              <a:rPr lang="en-US" altLang="en-US" sz="1200">
                <a:solidFill>
                  <a:schemeClr val="bg1">
                    <a:lumMod val="65000"/>
                  </a:schemeClr>
                </a:solidFill>
              </a:rPr>
              <a:t>3) Part of the…</a:t>
            </a:r>
            <a:r>
              <a:rPr lang="en-US" altLang="en-US" sz="1200" b="1">
                <a:solidFill>
                  <a:schemeClr val="bg1">
                    <a:lumMod val="65000"/>
                  </a:schemeClr>
                </a:solidFill>
              </a:rPr>
              <a:t>CHARGE association</a:t>
            </a:r>
          </a:p>
        </p:txBody>
      </p:sp>
      <p:sp>
        <p:nvSpPr>
          <p:cNvPr id="66567" name="Line 8">
            <a:extLst>
              <a:ext uri="{FF2B5EF4-FFF2-40B4-BE49-F238E27FC236}">
                <a16:creationId xmlns:a16="http://schemas.microsoft.com/office/drawing/2014/main" id="{20DA8BAB-64A5-4B11-B843-0E2317D60AF9}"/>
              </a:ext>
            </a:extLst>
          </p:cNvPr>
          <p:cNvSpPr>
            <a:spLocks noChangeShapeType="1"/>
          </p:cNvSpPr>
          <p:nvPr/>
        </p:nvSpPr>
        <p:spPr bwMode="auto">
          <a:xfrm flipH="1">
            <a:off x="2971800" y="2057400"/>
            <a:ext cx="152400" cy="14478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6568" name="Text Box 9">
            <a:extLst>
              <a:ext uri="{FF2B5EF4-FFF2-40B4-BE49-F238E27FC236}">
                <a16:creationId xmlns:a16="http://schemas.microsoft.com/office/drawing/2014/main" id="{5A0748CE-6FDB-4EBF-A70C-FDA7B10AB819}"/>
              </a:ext>
            </a:extLst>
          </p:cNvPr>
          <p:cNvSpPr txBox="1">
            <a:spLocks noChangeArrowheads="1"/>
          </p:cNvSpPr>
          <p:nvPr/>
        </p:nvSpPr>
        <p:spPr bwMode="auto">
          <a:xfrm>
            <a:off x="1371600" y="4267200"/>
            <a:ext cx="3057247" cy="2154436"/>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dirty="0">
                <a:solidFill>
                  <a:schemeClr val="bg1">
                    <a:lumMod val="65000"/>
                  </a:schemeClr>
                </a:solidFill>
              </a:rPr>
              <a:t>Morning-Glory Disc</a:t>
            </a:r>
          </a:p>
          <a:p>
            <a:pPr eaLnBrk="1" hangingPunct="1">
              <a:spcBef>
                <a:spcPct val="0"/>
              </a:spcBef>
              <a:buClrTx/>
              <a:buSzTx/>
              <a:buFontTx/>
              <a:buNone/>
            </a:pPr>
            <a:r>
              <a:rPr lang="en-US" altLang="en-US" sz="1200" dirty="0">
                <a:solidFill>
                  <a:schemeClr val="bg1">
                    <a:lumMod val="65000"/>
                  </a:schemeClr>
                </a:solidFill>
              </a:rPr>
              <a:t>--DFE reveals:</a:t>
            </a:r>
          </a:p>
          <a:p>
            <a:pPr eaLnBrk="1" hangingPunct="1">
              <a:spcBef>
                <a:spcPct val="0"/>
              </a:spcBef>
              <a:buClrTx/>
              <a:buSzTx/>
              <a:buFontTx/>
              <a:buNone/>
            </a:pPr>
            <a:r>
              <a:rPr lang="en-US" altLang="en-US" sz="1200" dirty="0">
                <a:solidFill>
                  <a:schemeClr val="bg1">
                    <a:lumMod val="65000"/>
                  </a:schemeClr>
                </a:solidFill>
              </a:rPr>
              <a:t>  1) A funnel-shaped…</a:t>
            </a:r>
            <a:r>
              <a:rPr lang="en-US" altLang="en-US" sz="1200" b="1" dirty="0">
                <a:solidFill>
                  <a:schemeClr val="bg1">
                    <a:lumMod val="65000"/>
                  </a:schemeClr>
                </a:solidFill>
              </a:rPr>
              <a:t>excavation</a:t>
            </a:r>
            <a:endParaRPr lang="en-US" altLang="en-US" sz="1200" dirty="0">
              <a:solidFill>
                <a:schemeClr val="bg1">
                  <a:lumMod val="65000"/>
                </a:schemeClr>
              </a:solidFill>
            </a:endParaRPr>
          </a:p>
          <a:p>
            <a:pPr eaLnBrk="1" hangingPunct="1">
              <a:spcBef>
                <a:spcPct val="0"/>
              </a:spcBef>
              <a:buClrTx/>
              <a:buSzTx/>
              <a:buFontTx/>
              <a:buNone/>
            </a:pPr>
            <a:r>
              <a:rPr lang="en-US" altLang="en-US" sz="1200" dirty="0">
                <a:solidFill>
                  <a:schemeClr val="bg1">
                    <a:lumMod val="65000"/>
                  </a:schemeClr>
                </a:solidFill>
              </a:rPr>
              <a:t>  2) Number of vessels crossing the rim</a:t>
            </a:r>
          </a:p>
          <a:p>
            <a:pPr eaLnBrk="1" hangingPunct="1">
              <a:spcBef>
                <a:spcPct val="0"/>
              </a:spcBef>
              <a:buClrTx/>
              <a:buSzTx/>
              <a:buFontTx/>
              <a:buNone/>
            </a:pPr>
            <a:r>
              <a:rPr lang="en-US" altLang="en-US" sz="1200" dirty="0">
                <a:solidFill>
                  <a:schemeClr val="bg1">
                    <a:lumMod val="65000"/>
                  </a:schemeClr>
                </a:solidFill>
              </a:rPr>
              <a:t>    seems abnormally…</a:t>
            </a:r>
            <a:r>
              <a:rPr lang="en-US" altLang="en-US" sz="1200" b="1" dirty="0">
                <a:solidFill>
                  <a:schemeClr val="bg1">
                    <a:lumMod val="65000"/>
                  </a:schemeClr>
                </a:solidFill>
              </a:rPr>
              <a:t>high</a:t>
            </a:r>
            <a:r>
              <a:rPr lang="en-US" altLang="en-US" sz="1200" dirty="0">
                <a:solidFill>
                  <a:schemeClr val="bg1">
                    <a:lumMod val="65000"/>
                  </a:schemeClr>
                </a:solidFill>
              </a:rPr>
              <a:t> </a:t>
            </a:r>
            <a:endParaRPr lang="en-US" altLang="en-US" sz="1200" b="1" dirty="0">
              <a:solidFill>
                <a:schemeClr val="bg1">
                  <a:lumMod val="65000"/>
                </a:schemeClr>
              </a:solidFill>
            </a:endParaRPr>
          </a:p>
          <a:p>
            <a:pPr eaLnBrk="1" hangingPunct="1">
              <a:spcBef>
                <a:spcPct val="0"/>
              </a:spcBef>
              <a:buClrTx/>
              <a:buSzTx/>
              <a:buFontTx/>
              <a:buNone/>
            </a:pPr>
            <a:r>
              <a:rPr lang="en-US" altLang="en-US" sz="1200" dirty="0">
                <a:solidFill>
                  <a:schemeClr val="bg1">
                    <a:lumMod val="65000"/>
                  </a:schemeClr>
                </a:solidFill>
              </a:rPr>
              <a:t>--Tissue is…</a:t>
            </a:r>
            <a:r>
              <a:rPr lang="en-US" altLang="en-US" sz="1200" b="1" dirty="0">
                <a:solidFill>
                  <a:schemeClr val="bg1">
                    <a:lumMod val="65000"/>
                  </a:schemeClr>
                </a:solidFill>
              </a:rPr>
              <a:t>contractile</a:t>
            </a:r>
            <a:r>
              <a:rPr lang="en-US" altLang="en-US" sz="1200" dirty="0">
                <a:solidFill>
                  <a:schemeClr val="bg1">
                    <a:lumMod val="65000"/>
                  </a:schemeClr>
                </a:solidFill>
              </a:rPr>
              <a:t>, so cup seems</a:t>
            </a:r>
          </a:p>
          <a:p>
            <a:pPr eaLnBrk="1" hangingPunct="1">
              <a:spcBef>
                <a:spcPct val="0"/>
              </a:spcBef>
              <a:buClrTx/>
              <a:buSzTx/>
              <a:buFontTx/>
              <a:buNone/>
            </a:pPr>
            <a:r>
              <a:rPr lang="en-US" altLang="en-US" sz="1200" dirty="0">
                <a:solidFill>
                  <a:schemeClr val="bg1">
                    <a:lumMod val="65000"/>
                  </a:schemeClr>
                </a:solidFill>
              </a:rPr>
              <a:t>  to…</a:t>
            </a:r>
            <a:r>
              <a:rPr lang="en-US" altLang="en-US" sz="1200" b="1" dirty="0">
                <a:solidFill>
                  <a:schemeClr val="bg1">
                    <a:lumMod val="65000"/>
                  </a:schemeClr>
                </a:solidFill>
              </a:rPr>
              <a:t>open </a:t>
            </a:r>
            <a:r>
              <a:rPr lang="en-US" altLang="en-US" sz="1200" dirty="0">
                <a:solidFill>
                  <a:schemeClr val="bg1">
                    <a:lumMod val="65000"/>
                  </a:schemeClr>
                </a:solidFill>
              </a:rPr>
              <a:t>and</a:t>
            </a:r>
            <a:r>
              <a:rPr lang="en-US" altLang="en-US" sz="1200" b="1" dirty="0">
                <a:solidFill>
                  <a:schemeClr val="bg1">
                    <a:lumMod val="65000"/>
                  </a:schemeClr>
                </a:solidFill>
              </a:rPr>
              <a:t> close</a:t>
            </a:r>
            <a:r>
              <a:rPr lang="en-US" altLang="en-US" sz="1200" dirty="0">
                <a:solidFill>
                  <a:schemeClr val="bg1">
                    <a:lumMod val="65000"/>
                  </a:schemeClr>
                </a:solidFill>
              </a:rPr>
              <a:t> (like its namesake,  </a:t>
            </a:r>
          </a:p>
          <a:p>
            <a:pPr eaLnBrk="1" hangingPunct="1">
              <a:spcBef>
                <a:spcPct val="0"/>
              </a:spcBef>
              <a:buClrTx/>
              <a:buSzTx/>
              <a:buFontTx/>
              <a:buNone/>
            </a:pPr>
            <a:r>
              <a:rPr lang="en-US" altLang="en-US" sz="1200" dirty="0">
                <a:solidFill>
                  <a:schemeClr val="bg1">
                    <a:lumMod val="65000"/>
                  </a:schemeClr>
                </a:solidFill>
              </a:rPr>
              <a:t>  the morning-glory flower)</a:t>
            </a:r>
          </a:p>
          <a:p>
            <a:pPr eaLnBrk="1" hangingPunct="1">
              <a:spcBef>
                <a:spcPct val="0"/>
              </a:spcBef>
              <a:buClrTx/>
              <a:buSzTx/>
              <a:buFontTx/>
              <a:buNone/>
            </a:pPr>
            <a:r>
              <a:rPr lang="en-US" altLang="en-US" sz="1200" dirty="0">
                <a:solidFill>
                  <a:schemeClr val="bg1">
                    <a:lumMod val="65000"/>
                  </a:schemeClr>
                </a:solidFill>
              </a:rPr>
              <a:t>--VA usually…</a:t>
            </a:r>
            <a:r>
              <a:rPr lang="en-US" altLang="en-US" sz="1200" b="1" dirty="0">
                <a:solidFill>
                  <a:schemeClr val="bg1">
                    <a:lumMod val="65000"/>
                  </a:schemeClr>
                </a:solidFill>
              </a:rPr>
              <a:t>20/200</a:t>
            </a:r>
            <a:r>
              <a:rPr lang="en-US" altLang="en-US" sz="1200" dirty="0">
                <a:solidFill>
                  <a:schemeClr val="bg1">
                    <a:lumMod val="65000"/>
                  </a:schemeClr>
                </a:solidFill>
              </a:rPr>
              <a:t>, but can be…</a:t>
            </a:r>
          </a:p>
          <a:p>
            <a:pPr eaLnBrk="1" hangingPunct="1">
              <a:spcBef>
                <a:spcPct val="0"/>
              </a:spcBef>
              <a:buClrTx/>
              <a:buSzTx/>
              <a:buFontTx/>
              <a:buNone/>
            </a:pPr>
            <a:r>
              <a:rPr lang="en-US" altLang="en-US" sz="1200" dirty="0">
                <a:solidFill>
                  <a:schemeClr val="bg1">
                    <a:lumMod val="65000"/>
                  </a:schemeClr>
                </a:solidFill>
              </a:rPr>
              <a:t>   </a:t>
            </a:r>
            <a:r>
              <a:rPr lang="en-US" altLang="en-US" sz="1200" b="1" dirty="0">
                <a:solidFill>
                  <a:schemeClr val="bg1">
                    <a:lumMod val="65000"/>
                  </a:schemeClr>
                </a:solidFill>
              </a:rPr>
              <a:t>20/20&lt;-&gt;NLP</a:t>
            </a:r>
          </a:p>
          <a:p>
            <a:pPr eaLnBrk="1" hangingPunct="1">
              <a:spcBef>
                <a:spcPct val="0"/>
              </a:spcBef>
              <a:buClrTx/>
              <a:buSzTx/>
              <a:buFontTx/>
              <a:buNone/>
            </a:pPr>
            <a:r>
              <a:rPr lang="en-US" altLang="en-US" sz="1200" dirty="0">
                <a:solidFill>
                  <a:schemeClr val="bg1">
                    <a:lumMod val="65000"/>
                  </a:schemeClr>
                </a:solidFill>
              </a:rPr>
              <a:t>--1/3 develop…</a:t>
            </a:r>
            <a:r>
              <a:rPr lang="en-US" altLang="en-US" sz="1200" b="1" dirty="0">
                <a:solidFill>
                  <a:schemeClr val="bg1">
                    <a:lumMod val="65000"/>
                  </a:schemeClr>
                </a:solidFill>
              </a:rPr>
              <a:t>serous RD</a:t>
            </a:r>
          </a:p>
        </p:txBody>
      </p:sp>
      <p:sp>
        <p:nvSpPr>
          <p:cNvPr id="66569" name="Text Box 10">
            <a:extLst>
              <a:ext uri="{FF2B5EF4-FFF2-40B4-BE49-F238E27FC236}">
                <a16:creationId xmlns:a16="http://schemas.microsoft.com/office/drawing/2014/main" id="{216029D3-73B1-47CA-B182-236FAACD0101}"/>
              </a:ext>
            </a:extLst>
          </p:cNvPr>
          <p:cNvSpPr txBox="1">
            <a:spLocks noChangeArrowheads="1"/>
          </p:cNvSpPr>
          <p:nvPr/>
        </p:nvSpPr>
        <p:spPr bwMode="auto">
          <a:xfrm>
            <a:off x="5410200" y="1687513"/>
            <a:ext cx="3640740" cy="677108"/>
          </a:xfrm>
          <a:prstGeom prst="rect">
            <a:avLst/>
          </a:prstGeom>
          <a:solidFill>
            <a:srgbClr val="FFFF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solidFill>
                  <a:schemeClr val="bg1">
                    <a:lumMod val="65000"/>
                  </a:schemeClr>
                </a:solidFill>
              </a:rPr>
              <a:t>Megalopapilla</a:t>
            </a:r>
          </a:p>
          <a:p>
            <a:pPr eaLnBrk="1" hangingPunct="1">
              <a:spcBef>
                <a:spcPct val="0"/>
              </a:spcBef>
              <a:buClrTx/>
              <a:buSzTx/>
              <a:buFontTx/>
              <a:buNone/>
            </a:pPr>
            <a:r>
              <a:rPr lang="en-US" altLang="en-US" sz="1200">
                <a:solidFill>
                  <a:schemeClr val="bg1">
                    <a:lumMod val="65000"/>
                  </a:schemeClr>
                </a:solidFill>
              </a:rPr>
              <a:t>1) Abnormally large diameter of…</a:t>
            </a:r>
            <a:r>
              <a:rPr lang="en-US" altLang="en-US" sz="1200" b="1">
                <a:solidFill>
                  <a:schemeClr val="bg1">
                    <a:lumMod val="65000"/>
                  </a:schemeClr>
                </a:solidFill>
              </a:rPr>
              <a:t>disc </a:t>
            </a:r>
            <a:r>
              <a:rPr lang="en-US" altLang="en-US" sz="1200">
                <a:solidFill>
                  <a:schemeClr val="bg1">
                    <a:lumMod val="65000"/>
                  </a:schemeClr>
                </a:solidFill>
              </a:rPr>
              <a:t>and</a:t>
            </a:r>
            <a:r>
              <a:rPr lang="en-US" altLang="en-US" sz="1200" b="1">
                <a:solidFill>
                  <a:schemeClr val="bg1">
                    <a:lumMod val="65000"/>
                  </a:schemeClr>
                </a:solidFill>
              </a:rPr>
              <a:t> cup</a:t>
            </a:r>
          </a:p>
          <a:p>
            <a:pPr eaLnBrk="1" hangingPunct="1">
              <a:spcBef>
                <a:spcPct val="0"/>
              </a:spcBef>
              <a:buClrTx/>
              <a:buSzTx/>
              <a:buFontTx/>
              <a:buNone/>
            </a:pPr>
            <a:r>
              <a:rPr lang="en-US" altLang="en-US" sz="1200">
                <a:solidFill>
                  <a:schemeClr val="bg1">
                    <a:lumMod val="65000"/>
                  </a:schemeClr>
                </a:solidFill>
              </a:rPr>
              <a:t>2) VF testing may reveal an…</a:t>
            </a:r>
            <a:r>
              <a:rPr lang="en-US" altLang="en-US" sz="1200" b="1">
                <a:solidFill>
                  <a:schemeClr val="bg1">
                    <a:lumMod val="65000"/>
                  </a:schemeClr>
                </a:solidFill>
              </a:rPr>
              <a:t>enlarged blind spot</a:t>
            </a:r>
          </a:p>
        </p:txBody>
      </p:sp>
      <p:sp>
        <p:nvSpPr>
          <p:cNvPr id="66570" name="Text Box 11">
            <a:extLst>
              <a:ext uri="{FF2B5EF4-FFF2-40B4-BE49-F238E27FC236}">
                <a16:creationId xmlns:a16="http://schemas.microsoft.com/office/drawing/2014/main" id="{4B4AC5E2-0CEA-40CC-AFBE-FFAEB38B49C9}"/>
              </a:ext>
            </a:extLst>
          </p:cNvPr>
          <p:cNvSpPr txBox="1">
            <a:spLocks noChangeArrowheads="1"/>
          </p:cNvSpPr>
          <p:nvPr/>
        </p:nvSpPr>
        <p:spPr bwMode="auto">
          <a:xfrm>
            <a:off x="4648200" y="2576513"/>
            <a:ext cx="3522663" cy="862012"/>
          </a:xfrm>
          <a:prstGeom prst="rect">
            <a:avLst/>
          </a:prstGeom>
          <a:solidFill>
            <a:srgbClr val="FFC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solidFill>
                  <a:schemeClr val="bg1">
                    <a:lumMod val="65000"/>
                  </a:schemeClr>
                </a:solidFill>
              </a:rPr>
              <a:t>Myelinated RNFL</a:t>
            </a:r>
          </a:p>
          <a:p>
            <a:pPr eaLnBrk="1" hangingPunct="1">
              <a:spcBef>
                <a:spcPct val="0"/>
              </a:spcBef>
              <a:buClrTx/>
              <a:buSzTx/>
              <a:buFontTx/>
              <a:buNone/>
            </a:pPr>
            <a:r>
              <a:rPr lang="en-US" altLang="en-US" sz="1200">
                <a:solidFill>
                  <a:schemeClr val="bg1">
                    <a:lumMod val="65000"/>
                  </a:schemeClr>
                </a:solidFill>
              </a:rPr>
              <a:t>1) Myelin normally ends at the…</a:t>
            </a:r>
            <a:r>
              <a:rPr lang="en-US" altLang="en-US" sz="1200" b="1">
                <a:solidFill>
                  <a:schemeClr val="bg1">
                    <a:lumMod val="65000"/>
                  </a:schemeClr>
                </a:solidFill>
              </a:rPr>
              <a:t>lamina cribrosa</a:t>
            </a:r>
          </a:p>
          <a:p>
            <a:pPr eaLnBrk="1" hangingPunct="1">
              <a:spcBef>
                <a:spcPct val="0"/>
              </a:spcBef>
              <a:buClrTx/>
              <a:buSzTx/>
              <a:buFontTx/>
              <a:buNone/>
            </a:pPr>
            <a:r>
              <a:rPr lang="en-US" altLang="en-US" sz="1200">
                <a:solidFill>
                  <a:schemeClr val="bg1">
                    <a:lumMod val="65000"/>
                  </a:schemeClr>
                </a:solidFill>
              </a:rPr>
              <a:t>2) Can be…</a:t>
            </a:r>
            <a:r>
              <a:rPr lang="en-US" altLang="en-US" sz="1200" b="1">
                <a:solidFill>
                  <a:schemeClr val="bg1">
                    <a:lumMod val="65000"/>
                  </a:schemeClr>
                </a:solidFill>
              </a:rPr>
              <a:t>patchy</a:t>
            </a:r>
            <a:r>
              <a:rPr lang="en-US" altLang="en-US" sz="1200">
                <a:solidFill>
                  <a:schemeClr val="bg1">
                    <a:lumMod val="65000"/>
                  </a:schemeClr>
                </a:solidFill>
              </a:rPr>
              <a:t> and </a:t>
            </a:r>
            <a:r>
              <a:rPr lang="en-US" altLang="en-US" sz="1200" b="1">
                <a:solidFill>
                  <a:schemeClr val="bg1">
                    <a:lumMod val="65000"/>
                  </a:schemeClr>
                </a:solidFill>
              </a:rPr>
              <a:t>discontinuous</a:t>
            </a:r>
          </a:p>
          <a:p>
            <a:pPr eaLnBrk="1" hangingPunct="1">
              <a:spcBef>
                <a:spcPct val="0"/>
              </a:spcBef>
              <a:buClrTx/>
              <a:buSzTx/>
              <a:buFontTx/>
              <a:buNone/>
            </a:pPr>
            <a:r>
              <a:rPr lang="en-US" altLang="en-US" sz="1200">
                <a:solidFill>
                  <a:schemeClr val="bg1">
                    <a:lumMod val="65000"/>
                  </a:schemeClr>
                </a:solidFill>
              </a:rPr>
              <a:t>3) Corresponding VF has an…</a:t>
            </a:r>
            <a:r>
              <a:rPr lang="en-US" altLang="en-US" sz="1200" b="1">
                <a:solidFill>
                  <a:schemeClr val="bg1">
                    <a:lumMod val="65000"/>
                  </a:schemeClr>
                </a:solidFill>
              </a:rPr>
              <a:t>absolute</a:t>
            </a:r>
            <a:r>
              <a:rPr lang="en-US" altLang="en-US" sz="1200">
                <a:solidFill>
                  <a:schemeClr val="bg1">
                    <a:lumMod val="65000"/>
                  </a:schemeClr>
                </a:solidFill>
              </a:rPr>
              <a:t> scotoma</a:t>
            </a:r>
          </a:p>
        </p:txBody>
      </p:sp>
      <p:sp>
        <p:nvSpPr>
          <p:cNvPr id="66571" name="Text Box 12">
            <a:extLst>
              <a:ext uri="{FF2B5EF4-FFF2-40B4-BE49-F238E27FC236}">
                <a16:creationId xmlns:a16="http://schemas.microsoft.com/office/drawing/2014/main" id="{5643820D-D1F5-4FA8-899B-B1F8D3C78752}"/>
              </a:ext>
            </a:extLst>
          </p:cNvPr>
          <p:cNvSpPr txBox="1">
            <a:spLocks noChangeArrowheads="1"/>
          </p:cNvSpPr>
          <p:nvPr/>
        </p:nvSpPr>
        <p:spPr bwMode="auto">
          <a:xfrm>
            <a:off x="5257800" y="3760788"/>
            <a:ext cx="3424238" cy="1231900"/>
          </a:xfrm>
          <a:prstGeom prst="rect">
            <a:avLst/>
          </a:prstGeom>
          <a:solidFill>
            <a:srgbClr val="CCFF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dirty="0">
                <a:solidFill>
                  <a:schemeClr val="bg1">
                    <a:lumMod val="65000"/>
                  </a:schemeClr>
                </a:solidFill>
              </a:rPr>
              <a:t>Optic Nerve Hypoplasia</a:t>
            </a:r>
          </a:p>
          <a:p>
            <a:pPr eaLnBrk="1" hangingPunct="1">
              <a:spcBef>
                <a:spcPct val="0"/>
              </a:spcBef>
              <a:buClrTx/>
              <a:buSzTx/>
              <a:buFontTx/>
              <a:buNone/>
            </a:pPr>
            <a:r>
              <a:rPr lang="en-US" altLang="en-US" sz="1200" dirty="0">
                <a:solidFill>
                  <a:schemeClr val="bg1">
                    <a:lumMod val="65000"/>
                  </a:schemeClr>
                </a:solidFill>
              </a:rPr>
              <a:t>1) Abnormally low</a:t>
            </a:r>
            <a:r>
              <a:rPr lang="en-US" altLang="en-US" sz="1200" b="1" dirty="0">
                <a:solidFill>
                  <a:schemeClr val="bg1">
                    <a:lumMod val="65000"/>
                  </a:schemeClr>
                </a:solidFill>
              </a:rPr>
              <a:t> </a:t>
            </a:r>
            <a:r>
              <a:rPr lang="en-US" altLang="en-US" sz="1200" dirty="0">
                <a:solidFill>
                  <a:schemeClr val="bg1">
                    <a:lumMod val="65000"/>
                  </a:schemeClr>
                </a:solidFill>
              </a:rPr>
              <a:t>number of…</a:t>
            </a:r>
            <a:r>
              <a:rPr lang="en-US" altLang="en-US" sz="1200" b="1" dirty="0">
                <a:solidFill>
                  <a:schemeClr val="bg1">
                    <a:lumMod val="65000"/>
                  </a:schemeClr>
                </a:solidFill>
              </a:rPr>
              <a:t>axons</a:t>
            </a:r>
          </a:p>
          <a:p>
            <a:pPr eaLnBrk="1" hangingPunct="1">
              <a:spcBef>
                <a:spcPct val="0"/>
              </a:spcBef>
              <a:buClrTx/>
              <a:buSzTx/>
              <a:buFontTx/>
              <a:buNone/>
            </a:pPr>
            <a:r>
              <a:rPr lang="en-US" altLang="en-US" sz="1200" dirty="0">
                <a:solidFill>
                  <a:schemeClr val="bg1">
                    <a:lumMod val="65000"/>
                  </a:schemeClr>
                </a:solidFill>
              </a:rPr>
              <a:t>2) DFE: Small pale disc with…</a:t>
            </a:r>
            <a:r>
              <a:rPr lang="en-US" altLang="en-US" sz="1200" b="1" dirty="0">
                <a:solidFill>
                  <a:schemeClr val="bg1">
                    <a:lumMod val="65000"/>
                  </a:schemeClr>
                </a:solidFill>
              </a:rPr>
              <a:t>double ring </a:t>
            </a:r>
            <a:r>
              <a:rPr lang="en-US" altLang="en-US" sz="1200" dirty="0">
                <a:solidFill>
                  <a:schemeClr val="bg1">
                    <a:lumMod val="65000"/>
                  </a:schemeClr>
                </a:solidFill>
              </a:rPr>
              <a:t>sign</a:t>
            </a:r>
          </a:p>
          <a:p>
            <a:pPr eaLnBrk="1" hangingPunct="1">
              <a:spcBef>
                <a:spcPct val="0"/>
              </a:spcBef>
              <a:buClrTx/>
              <a:buSzTx/>
              <a:buFontTx/>
              <a:buNone/>
            </a:pPr>
            <a:r>
              <a:rPr lang="en-US" altLang="en-US" sz="1200" dirty="0">
                <a:solidFill>
                  <a:schemeClr val="bg1">
                    <a:lumMod val="65000"/>
                  </a:schemeClr>
                </a:solidFill>
              </a:rPr>
              <a:t>3) VA…</a:t>
            </a:r>
            <a:r>
              <a:rPr lang="en-US" altLang="en-US" sz="1200" b="1" dirty="0">
                <a:solidFill>
                  <a:schemeClr val="bg1">
                    <a:lumMod val="65000"/>
                  </a:schemeClr>
                </a:solidFill>
              </a:rPr>
              <a:t>20/15&lt;-&gt;NLP</a:t>
            </a:r>
          </a:p>
          <a:p>
            <a:pPr eaLnBrk="1" hangingPunct="1">
              <a:spcBef>
                <a:spcPct val="0"/>
              </a:spcBef>
              <a:buClrTx/>
              <a:buSzTx/>
              <a:buFontTx/>
              <a:buNone/>
            </a:pPr>
            <a:r>
              <a:rPr lang="en-US" altLang="en-US" sz="1200" dirty="0">
                <a:solidFill>
                  <a:schemeClr val="bg1">
                    <a:lumMod val="65000"/>
                  </a:schemeClr>
                </a:solidFill>
              </a:rPr>
              <a:t>4) VF defects…</a:t>
            </a:r>
            <a:r>
              <a:rPr lang="en-US" altLang="en-US" sz="1200" b="1" dirty="0">
                <a:solidFill>
                  <a:schemeClr val="bg1">
                    <a:lumMod val="65000"/>
                  </a:schemeClr>
                </a:solidFill>
              </a:rPr>
              <a:t>invariably present</a:t>
            </a:r>
          </a:p>
          <a:p>
            <a:pPr eaLnBrk="1" hangingPunct="1">
              <a:spcBef>
                <a:spcPct val="0"/>
              </a:spcBef>
              <a:buClrTx/>
              <a:buSzTx/>
              <a:buFontTx/>
              <a:buNone/>
            </a:pPr>
            <a:r>
              <a:rPr lang="en-US" altLang="en-US" sz="1200" dirty="0">
                <a:solidFill>
                  <a:schemeClr val="bg1">
                    <a:lumMod val="65000"/>
                  </a:schemeClr>
                </a:solidFill>
              </a:rPr>
              <a:t>5) Remember the…</a:t>
            </a:r>
            <a:r>
              <a:rPr lang="en-US" altLang="en-US" sz="1200" b="1" dirty="0">
                <a:solidFill>
                  <a:schemeClr val="bg1">
                    <a:lumMod val="65000"/>
                  </a:schemeClr>
                </a:solidFill>
              </a:rPr>
              <a:t>4 D’s</a:t>
            </a:r>
            <a:r>
              <a:rPr lang="en-US" altLang="en-US" sz="1200" dirty="0">
                <a:solidFill>
                  <a:schemeClr val="bg1">
                    <a:lumMod val="65000"/>
                  </a:schemeClr>
                </a:solidFill>
              </a:rPr>
              <a:t> </a:t>
            </a:r>
          </a:p>
        </p:txBody>
      </p:sp>
      <p:sp>
        <p:nvSpPr>
          <p:cNvPr id="66573" name="Rectangle 14">
            <a:extLst>
              <a:ext uri="{FF2B5EF4-FFF2-40B4-BE49-F238E27FC236}">
                <a16:creationId xmlns:a16="http://schemas.microsoft.com/office/drawing/2014/main" id="{F285696A-57E2-45EC-8B53-8FFFA3A04321}"/>
              </a:ext>
            </a:extLst>
          </p:cNvPr>
          <p:cNvSpPr>
            <a:spLocks noChangeArrowheads="1"/>
          </p:cNvSpPr>
          <p:nvPr/>
        </p:nvSpPr>
        <p:spPr bwMode="auto">
          <a:xfrm>
            <a:off x="457200" y="122238"/>
            <a:ext cx="7543800" cy="8683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b"/>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ct val="85000"/>
              </a:lnSpc>
              <a:spcBef>
                <a:spcPct val="0"/>
              </a:spcBef>
              <a:buClrTx/>
              <a:buSzTx/>
              <a:buFontTx/>
              <a:buNone/>
            </a:pPr>
            <a:r>
              <a:rPr lang="en-US" altLang="en-US" sz="3200" b="1" dirty="0">
                <a:solidFill>
                  <a:schemeClr val="tx2"/>
                </a:solidFill>
              </a:rPr>
              <a:t>Developmental Abnormalities of the Optic Nerve Head</a:t>
            </a:r>
            <a:endParaRPr lang="en-US" altLang="en-US" sz="3200" dirty="0">
              <a:solidFill>
                <a:schemeClr val="tx2"/>
              </a:solidFill>
            </a:endParaRPr>
          </a:p>
        </p:txBody>
      </p:sp>
      <p:sp>
        <p:nvSpPr>
          <p:cNvPr id="66574" name="Slide Number Placeholder 1">
            <a:extLst>
              <a:ext uri="{FF2B5EF4-FFF2-40B4-BE49-F238E27FC236}">
                <a16:creationId xmlns:a16="http://schemas.microsoft.com/office/drawing/2014/main" id="{04C402A9-8FE1-41F8-B8FD-C8B6D877C3F0}"/>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286D2FA3-C121-4BBB-98D0-45A7FDA1C4EF}" type="slidenum">
              <a:rPr lang="en-US" altLang="en-US" sz="1000"/>
              <a:pPr>
                <a:spcBef>
                  <a:spcPct val="0"/>
                </a:spcBef>
                <a:buClrTx/>
                <a:buSzTx/>
                <a:buFontTx/>
                <a:buNone/>
              </a:pPr>
              <a:t>234</a:t>
            </a:fld>
            <a:endParaRPr lang="en-US" altLang="en-US" sz="1000"/>
          </a:p>
        </p:txBody>
      </p:sp>
      <p:sp>
        <p:nvSpPr>
          <p:cNvPr id="66575" name="Line 12">
            <a:extLst>
              <a:ext uri="{FF2B5EF4-FFF2-40B4-BE49-F238E27FC236}">
                <a16:creationId xmlns:a16="http://schemas.microsoft.com/office/drawing/2014/main" id="{80B50ABA-1EEE-43E4-8CAC-FE3345262FA7}"/>
              </a:ext>
            </a:extLst>
          </p:cNvPr>
          <p:cNvSpPr>
            <a:spLocks noChangeShapeType="1"/>
          </p:cNvSpPr>
          <p:nvPr/>
        </p:nvSpPr>
        <p:spPr bwMode="auto">
          <a:xfrm>
            <a:off x="3124200" y="2057400"/>
            <a:ext cx="381000" cy="22098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 name="Text Box 13">
            <a:extLst>
              <a:ext uri="{FF2B5EF4-FFF2-40B4-BE49-F238E27FC236}">
                <a16:creationId xmlns:a16="http://schemas.microsoft.com/office/drawing/2014/main" id="{B7C06F84-09E0-5466-5CBE-84473E7979ED}"/>
              </a:ext>
            </a:extLst>
          </p:cNvPr>
          <p:cNvSpPr txBox="1">
            <a:spLocks noChangeArrowheads="1"/>
          </p:cNvSpPr>
          <p:nvPr/>
        </p:nvSpPr>
        <p:spPr bwMode="auto">
          <a:xfrm>
            <a:off x="4800600" y="5257800"/>
            <a:ext cx="4294188" cy="1230313"/>
          </a:xfrm>
          <a:prstGeom prst="rect">
            <a:avLst/>
          </a:prstGeom>
          <a:solidFill>
            <a:srgbClr val="FFCC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dirty="0"/>
              <a:t>Tilted-Disc Syndrome</a:t>
            </a:r>
            <a:r>
              <a:rPr lang="en-US" altLang="en-US" sz="1400" dirty="0">
                <a:solidFill>
                  <a:srgbClr val="0000FF"/>
                </a:solidFill>
              </a:rPr>
              <a:t> </a:t>
            </a:r>
            <a:r>
              <a:rPr lang="en-US" altLang="en-US" sz="1400" dirty="0">
                <a:solidFill>
                  <a:srgbClr val="0000FF"/>
                </a:solidFill>
                <a:latin typeface="Segoe Script" panose="030B0504020000000003" pitchFamily="66" charset="0"/>
              </a:rPr>
              <a:t>aka…</a:t>
            </a:r>
            <a:r>
              <a:rPr lang="en-US" altLang="en-US" sz="1400" dirty="0" err="1">
                <a:solidFill>
                  <a:srgbClr val="0000FF"/>
                </a:solidFill>
                <a:latin typeface="Segoe Script" panose="030B0504020000000003" pitchFamily="66" charset="0"/>
              </a:rPr>
              <a:t>Fuch’s</a:t>
            </a:r>
            <a:r>
              <a:rPr lang="en-US" altLang="en-US" sz="1400" dirty="0">
                <a:solidFill>
                  <a:srgbClr val="0000FF"/>
                </a:solidFill>
                <a:latin typeface="Segoe Script" panose="030B0504020000000003" pitchFamily="66" charset="0"/>
              </a:rPr>
              <a:t> Coloboma</a:t>
            </a:r>
            <a:endParaRPr lang="en-US" altLang="en-US" sz="1400" b="1" dirty="0"/>
          </a:p>
          <a:p>
            <a:pPr eaLnBrk="1" hangingPunct="1">
              <a:spcBef>
                <a:spcPct val="0"/>
              </a:spcBef>
              <a:buClrTx/>
              <a:buSzTx/>
              <a:buFontTx/>
              <a:buNone/>
            </a:pPr>
            <a:r>
              <a:rPr lang="en-US" altLang="en-US" sz="1200" dirty="0">
                <a:solidFill>
                  <a:schemeClr val="bg1">
                    <a:lumMod val="65000"/>
                  </a:schemeClr>
                </a:solidFill>
              </a:rPr>
              <a:t>1) Superior pole appears…</a:t>
            </a:r>
            <a:r>
              <a:rPr lang="en-US" altLang="en-US" sz="1200" b="1" dirty="0">
                <a:solidFill>
                  <a:schemeClr val="bg1">
                    <a:lumMod val="65000"/>
                  </a:schemeClr>
                </a:solidFill>
              </a:rPr>
              <a:t>elevated</a:t>
            </a:r>
            <a:r>
              <a:rPr lang="en-US" altLang="en-US" sz="1200" dirty="0">
                <a:solidFill>
                  <a:schemeClr val="bg1">
                    <a:lumMod val="65000"/>
                  </a:schemeClr>
                </a:solidFill>
              </a:rPr>
              <a:t>, inferior…</a:t>
            </a:r>
            <a:r>
              <a:rPr lang="en-US" altLang="en-US" sz="1200" b="1" dirty="0">
                <a:solidFill>
                  <a:schemeClr val="bg1">
                    <a:lumMod val="65000"/>
                  </a:schemeClr>
                </a:solidFill>
              </a:rPr>
              <a:t>recessed</a:t>
            </a:r>
          </a:p>
          <a:p>
            <a:pPr eaLnBrk="1" hangingPunct="1">
              <a:spcBef>
                <a:spcPct val="0"/>
              </a:spcBef>
              <a:buClrTx/>
              <a:buSzTx/>
              <a:buFontTx/>
              <a:buNone/>
            </a:pPr>
            <a:r>
              <a:rPr lang="en-US" altLang="en-US" sz="1200" dirty="0">
                <a:solidFill>
                  <a:schemeClr val="bg1">
                    <a:lumMod val="65000"/>
                  </a:schemeClr>
                </a:solidFill>
              </a:rPr>
              <a:t>2) Associated with…</a:t>
            </a:r>
            <a:r>
              <a:rPr lang="en-US" altLang="en-US" sz="1200" b="1" dirty="0">
                <a:solidFill>
                  <a:schemeClr val="bg1">
                    <a:lumMod val="65000"/>
                  </a:schemeClr>
                </a:solidFill>
              </a:rPr>
              <a:t>situs inversus</a:t>
            </a:r>
            <a:r>
              <a:rPr lang="en-US" altLang="en-US" sz="1200" dirty="0">
                <a:solidFill>
                  <a:schemeClr val="bg1">
                    <a:lumMod val="65000"/>
                  </a:schemeClr>
                </a:solidFill>
              </a:rPr>
              <a:t> of retinal vessels</a:t>
            </a:r>
          </a:p>
          <a:p>
            <a:pPr eaLnBrk="1" hangingPunct="1">
              <a:spcBef>
                <a:spcPct val="0"/>
              </a:spcBef>
              <a:buClrTx/>
              <a:buSzTx/>
              <a:buFontTx/>
              <a:buNone/>
            </a:pPr>
            <a:r>
              <a:rPr lang="en-US" altLang="en-US" sz="1200" dirty="0">
                <a:solidFill>
                  <a:schemeClr val="bg1">
                    <a:lumMod val="65000"/>
                  </a:schemeClr>
                </a:solidFill>
              </a:rPr>
              <a:t>3) Fundus abnormality produces…</a:t>
            </a:r>
            <a:r>
              <a:rPr lang="en-US" altLang="en-US" sz="1200" b="1" dirty="0">
                <a:solidFill>
                  <a:schemeClr val="bg1">
                    <a:lumMod val="65000"/>
                  </a:schemeClr>
                </a:solidFill>
              </a:rPr>
              <a:t>myopic astigmatism</a:t>
            </a:r>
          </a:p>
          <a:p>
            <a:pPr eaLnBrk="1" hangingPunct="1">
              <a:spcBef>
                <a:spcPct val="0"/>
              </a:spcBef>
              <a:buClrTx/>
              <a:buSzTx/>
              <a:buFontTx/>
              <a:buNone/>
            </a:pPr>
            <a:r>
              <a:rPr lang="en-US" altLang="en-US" sz="1200" dirty="0">
                <a:solidFill>
                  <a:schemeClr val="bg1">
                    <a:lumMod val="65000"/>
                  </a:schemeClr>
                </a:solidFill>
              </a:rPr>
              <a:t>4) VF testing reveals…</a:t>
            </a:r>
            <a:r>
              <a:rPr lang="en-US" altLang="en-US" sz="1200" b="1" dirty="0">
                <a:solidFill>
                  <a:schemeClr val="bg1">
                    <a:lumMod val="65000"/>
                  </a:schemeClr>
                </a:solidFill>
              </a:rPr>
              <a:t>bitemporal loss</a:t>
            </a:r>
            <a:r>
              <a:rPr lang="en-US" altLang="en-US" sz="1200" dirty="0">
                <a:solidFill>
                  <a:schemeClr val="bg1">
                    <a:lumMod val="65000"/>
                  </a:schemeClr>
                </a:solidFill>
              </a:rPr>
              <a:t> that doesn’t</a:t>
            </a:r>
          </a:p>
          <a:p>
            <a:pPr eaLnBrk="1" hangingPunct="1">
              <a:spcBef>
                <a:spcPct val="0"/>
              </a:spcBef>
              <a:buClrTx/>
              <a:buSzTx/>
              <a:buFontTx/>
              <a:buNone/>
            </a:pPr>
            <a:r>
              <a:rPr lang="en-US" altLang="en-US" sz="1200" dirty="0">
                <a:solidFill>
                  <a:schemeClr val="bg1">
                    <a:lumMod val="65000"/>
                  </a:schemeClr>
                </a:solidFill>
              </a:rPr>
              <a:t>   respect the vertical, and may resolve with…</a:t>
            </a:r>
            <a:r>
              <a:rPr lang="en-US" altLang="en-US" sz="1200" b="1" dirty="0">
                <a:solidFill>
                  <a:schemeClr val="bg1">
                    <a:lumMod val="65000"/>
                  </a:schemeClr>
                </a:solidFill>
              </a:rPr>
              <a:t>refraction</a:t>
            </a:r>
          </a:p>
        </p:txBody>
      </p:sp>
      <p:sp>
        <p:nvSpPr>
          <p:cNvPr id="6" name="TextBox 5">
            <a:extLst>
              <a:ext uri="{FF2B5EF4-FFF2-40B4-BE49-F238E27FC236}">
                <a16:creationId xmlns:a16="http://schemas.microsoft.com/office/drawing/2014/main" id="{60FA6F32-BFD2-BD15-7A97-1E12D1FEFB81}"/>
              </a:ext>
            </a:extLst>
          </p:cNvPr>
          <p:cNvSpPr txBox="1"/>
          <p:nvPr/>
        </p:nvSpPr>
        <p:spPr>
          <a:xfrm>
            <a:off x="2978426" y="2836379"/>
            <a:ext cx="5113336" cy="2246769"/>
          </a:xfrm>
          <a:prstGeom prst="rect">
            <a:avLst/>
          </a:prstGeom>
          <a:solidFill>
            <a:schemeClr val="accent6">
              <a:lumMod val="60000"/>
              <a:lumOff val="40000"/>
            </a:schemeClr>
          </a:solidFill>
        </p:spPr>
        <p:txBody>
          <a:bodyPr wrap="square" rtlCol="0">
            <a:spAutoFit/>
          </a:bodyPr>
          <a:lstStyle/>
          <a:p>
            <a:r>
              <a:rPr lang="en-US" sz="1400" i="1" dirty="0"/>
              <a:t>Finally: Fuchs coloboma is associated with a rare inherited retinal condition. What is it?</a:t>
            </a:r>
          </a:p>
          <a:p>
            <a:r>
              <a:rPr lang="en-US" sz="1400" dirty="0"/>
              <a:t>CSNB</a:t>
            </a:r>
          </a:p>
          <a:p>
            <a:endParaRPr lang="en-US" sz="1400" i="1" dirty="0"/>
          </a:p>
          <a:p>
            <a:r>
              <a:rPr lang="en-US" sz="1400" i="1" dirty="0"/>
              <a:t>What does </a:t>
            </a:r>
            <a:r>
              <a:rPr lang="en-US" sz="1400" dirty="0"/>
              <a:t>CSNB</a:t>
            </a:r>
            <a:r>
              <a:rPr lang="en-US" sz="1400" i="1" dirty="0"/>
              <a:t> stand for in this context?</a:t>
            </a:r>
          </a:p>
          <a:p>
            <a:r>
              <a:rPr lang="en-US" sz="1400" dirty="0"/>
              <a:t>Congenital stationary night blindness</a:t>
            </a:r>
          </a:p>
          <a:p>
            <a:endParaRPr lang="en-US" sz="1400" dirty="0"/>
          </a:p>
          <a:p>
            <a:r>
              <a:rPr lang="en-US" sz="1400" i="1" dirty="0"/>
              <a:t>In a nutshell, what’s CSNB?</a:t>
            </a:r>
            <a:endParaRPr lang="en-US" sz="1400" i="1" dirty="0">
              <a:solidFill>
                <a:schemeClr val="accent6">
                  <a:lumMod val="60000"/>
                  <a:lumOff val="40000"/>
                </a:schemeClr>
              </a:solidFill>
            </a:endParaRPr>
          </a:p>
          <a:p>
            <a:r>
              <a:rPr lang="en-US" sz="1400" dirty="0">
                <a:solidFill>
                  <a:schemeClr val="accent6">
                    <a:lumMod val="60000"/>
                    <a:lumOff val="40000"/>
                  </a:schemeClr>
                </a:solidFill>
              </a:rPr>
              <a:t>A congenital condition in which a dearth of functioning  rods  leads to  nyctalopia ,  nystagmus , and variably decreased  VA</a:t>
            </a:r>
          </a:p>
        </p:txBody>
      </p:sp>
      <p:sp>
        <p:nvSpPr>
          <p:cNvPr id="11" name="Frame 10">
            <a:extLst>
              <a:ext uri="{FF2B5EF4-FFF2-40B4-BE49-F238E27FC236}">
                <a16:creationId xmlns:a16="http://schemas.microsoft.com/office/drawing/2014/main" id="{02D2FE8D-ABED-8C95-5116-82A829CED8B3}"/>
              </a:ext>
            </a:extLst>
          </p:cNvPr>
          <p:cNvSpPr/>
          <p:nvPr/>
        </p:nvSpPr>
        <p:spPr>
          <a:xfrm>
            <a:off x="4748798" y="5156553"/>
            <a:ext cx="4294188" cy="497716"/>
          </a:xfrm>
          <a:prstGeom prst="frame">
            <a:avLst>
              <a:gd name="adj1" fmla="val 17198"/>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Tree>
    <p:extLst>
      <p:ext uri="{BB962C8B-B14F-4D97-AF65-F5344CB8AC3E}">
        <p14:creationId xmlns:p14="http://schemas.microsoft.com/office/powerpoint/2010/main" val="3214230422"/>
      </p:ext>
    </p:extLst>
  </p:cSld>
  <p:clrMapOvr>
    <a:masterClrMapping/>
  </p:clrMapOvr>
</p:sld>
</file>

<file path=ppt/slides/slide2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562" name="Text Box 10">
            <a:extLst>
              <a:ext uri="{FF2B5EF4-FFF2-40B4-BE49-F238E27FC236}">
                <a16:creationId xmlns:a16="http://schemas.microsoft.com/office/drawing/2014/main" id="{E9896276-04B5-49A0-96C5-5033D1D64400}"/>
              </a:ext>
            </a:extLst>
          </p:cNvPr>
          <p:cNvSpPr txBox="1">
            <a:spLocks noChangeArrowheads="1"/>
          </p:cNvSpPr>
          <p:nvPr/>
        </p:nvSpPr>
        <p:spPr bwMode="auto">
          <a:xfrm>
            <a:off x="1371600" y="4267200"/>
            <a:ext cx="3057525" cy="2154238"/>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Morning-Glory Disc</a:t>
            </a:r>
          </a:p>
          <a:p>
            <a:pPr eaLnBrk="1" hangingPunct="1">
              <a:spcBef>
                <a:spcPct val="0"/>
              </a:spcBef>
              <a:buClrTx/>
              <a:buSzTx/>
              <a:buFontTx/>
              <a:buNone/>
            </a:pPr>
            <a:r>
              <a:rPr lang="en-US" altLang="en-US" sz="1200"/>
              <a:t>--DFE reveals:</a:t>
            </a:r>
          </a:p>
          <a:p>
            <a:pPr eaLnBrk="1" hangingPunct="1">
              <a:spcBef>
                <a:spcPct val="0"/>
              </a:spcBef>
              <a:buClrTx/>
              <a:buSzTx/>
              <a:buFontTx/>
              <a:buNone/>
            </a:pPr>
            <a:r>
              <a:rPr lang="en-US" altLang="en-US" sz="1200"/>
              <a:t>  1) A funnel-shaped…</a:t>
            </a:r>
            <a:r>
              <a:rPr lang="en-US" altLang="en-US" sz="1200" b="1">
                <a:solidFill>
                  <a:srgbClr val="0000FF"/>
                </a:solidFill>
              </a:rPr>
              <a:t>excavation</a:t>
            </a:r>
            <a:endParaRPr lang="en-US" altLang="en-US" sz="1200"/>
          </a:p>
          <a:p>
            <a:pPr eaLnBrk="1" hangingPunct="1">
              <a:spcBef>
                <a:spcPct val="0"/>
              </a:spcBef>
              <a:buClrTx/>
              <a:buSzTx/>
              <a:buFontTx/>
              <a:buNone/>
            </a:pPr>
            <a:r>
              <a:rPr lang="en-US" altLang="en-US" sz="1200"/>
              <a:t>  2) Number of vessels crossing the rim</a:t>
            </a:r>
          </a:p>
          <a:p>
            <a:pPr eaLnBrk="1" hangingPunct="1">
              <a:spcBef>
                <a:spcPct val="0"/>
              </a:spcBef>
              <a:buClrTx/>
              <a:buSzTx/>
              <a:buFontTx/>
              <a:buNone/>
            </a:pPr>
            <a:r>
              <a:rPr lang="en-US" altLang="en-US" sz="1200"/>
              <a:t>    seems abnormally…</a:t>
            </a:r>
            <a:r>
              <a:rPr lang="en-US" altLang="en-US" sz="1200" b="1">
                <a:solidFill>
                  <a:srgbClr val="0000FF"/>
                </a:solidFill>
              </a:rPr>
              <a:t>high</a:t>
            </a:r>
            <a:r>
              <a:rPr lang="en-US" altLang="en-US" sz="1200"/>
              <a:t> </a:t>
            </a:r>
            <a:endParaRPr lang="en-US" altLang="en-US" sz="1200" b="1">
              <a:solidFill>
                <a:srgbClr val="0000FF"/>
              </a:solidFill>
            </a:endParaRPr>
          </a:p>
          <a:p>
            <a:pPr eaLnBrk="1" hangingPunct="1">
              <a:spcBef>
                <a:spcPct val="0"/>
              </a:spcBef>
              <a:buClrTx/>
              <a:buSzTx/>
              <a:buFontTx/>
              <a:buNone/>
            </a:pPr>
            <a:r>
              <a:rPr lang="en-US" altLang="en-US" sz="1200"/>
              <a:t>--Tissue is…</a:t>
            </a:r>
            <a:r>
              <a:rPr lang="en-US" altLang="en-US" sz="1200" b="1">
                <a:solidFill>
                  <a:srgbClr val="0000FF"/>
                </a:solidFill>
              </a:rPr>
              <a:t>contractile</a:t>
            </a:r>
            <a:r>
              <a:rPr lang="en-US" altLang="en-US" sz="1200"/>
              <a:t>, so cup seems</a:t>
            </a:r>
          </a:p>
          <a:p>
            <a:pPr eaLnBrk="1" hangingPunct="1">
              <a:spcBef>
                <a:spcPct val="0"/>
              </a:spcBef>
              <a:buClrTx/>
              <a:buSzTx/>
              <a:buFontTx/>
              <a:buNone/>
            </a:pPr>
            <a:r>
              <a:rPr lang="en-US" altLang="en-US" sz="1200"/>
              <a:t>  to…</a:t>
            </a:r>
            <a:r>
              <a:rPr lang="en-US" altLang="en-US" sz="1200" b="1">
                <a:solidFill>
                  <a:srgbClr val="0000FF"/>
                </a:solidFill>
              </a:rPr>
              <a:t>open </a:t>
            </a:r>
            <a:r>
              <a:rPr lang="en-US" altLang="en-US" sz="1200">
                <a:solidFill>
                  <a:srgbClr val="0000FF"/>
                </a:solidFill>
              </a:rPr>
              <a:t>and</a:t>
            </a:r>
            <a:r>
              <a:rPr lang="en-US" altLang="en-US" sz="1200" b="1">
                <a:solidFill>
                  <a:srgbClr val="0000FF"/>
                </a:solidFill>
              </a:rPr>
              <a:t> close</a:t>
            </a:r>
            <a:r>
              <a:rPr lang="en-US" altLang="en-US" sz="1200"/>
              <a:t> (like its namesake,  </a:t>
            </a:r>
          </a:p>
          <a:p>
            <a:pPr eaLnBrk="1" hangingPunct="1">
              <a:spcBef>
                <a:spcPct val="0"/>
              </a:spcBef>
              <a:buClrTx/>
              <a:buSzTx/>
              <a:buFontTx/>
              <a:buNone/>
            </a:pPr>
            <a:r>
              <a:rPr lang="en-US" altLang="en-US" sz="1200"/>
              <a:t>  the morning-glory flower)</a:t>
            </a:r>
          </a:p>
          <a:p>
            <a:pPr eaLnBrk="1" hangingPunct="1">
              <a:spcBef>
                <a:spcPct val="0"/>
              </a:spcBef>
              <a:buClrTx/>
              <a:buSzTx/>
              <a:buFontTx/>
              <a:buNone/>
            </a:pPr>
            <a:r>
              <a:rPr lang="en-US" altLang="en-US" sz="1200"/>
              <a:t>--VA usually…</a:t>
            </a:r>
            <a:r>
              <a:rPr lang="en-US" altLang="en-US" sz="1200" b="1">
                <a:solidFill>
                  <a:srgbClr val="0000FF"/>
                </a:solidFill>
              </a:rPr>
              <a:t>20/200</a:t>
            </a:r>
            <a:r>
              <a:rPr lang="en-US" altLang="en-US" sz="1200"/>
              <a:t>, but can be…</a:t>
            </a:r>
          </a:p>
          <a:p>
            <a:pPr eaLnBrk="1" hangingPunct="1">
              <a:spcBef>
                <a:spcPct val="0"/>
              </a:spcBef>
              <a:buClrTx/>
              <a:buSzTx/>
              <a:buFontTx/>
              <a:buNone/>
            </a:pPr>
            <a:r>
              <a:rPr lang="en-US" altLang="en-US" sz="1200"/>
              <a:t>   </a:t>
            </a:r>
            <a:r>
              <a:rPr lang="en-US" altLang="en-US" sz="1200" b="1">
                <a:solidFill>
                  <a:srgbClr val="0000FF"/>
                </a:solidFill>
              </a:rPr>
              <a:t>20/20&lt;-&gt;NLP</a:t>
            </a:r>
          </a:p>
          <a:p>
            <a:pPr eaLnBrk="1" hangingPunct="1">
              <a:spcBef>
                <a:spcPct val="0"/>
              </a:spcBef>
              <a:buClrTx/>
              <a:buSzTx/>
              <a:buFontTx/>
              <a:buNone/>
            </a:pPr>
            <a:r>
              <a:rPr lang="en-US" altLang="en-US" sz="1200"/>
              <a:t>--1/3 develop…</a:t>
            </a:r>
            <a:r>
              <a:rPr lang="en-US" altLang="en-US" sz="1200" b="1">
                <a:solidFill>
                  <a:srgbClr val="CCECFF"/>
                </a:solidFill>
              </a:rPr>
              <a:t>serous</a:t>
            </a:r>
            <a:r>
              <a:rPr lang="en-US" altLang="en-US" sz="1200" b="1">
                <a:solidFill>
                  <a:srgbClr val="0000FF"/>
                </a:solidFill>
              </a:rPr>
              <a:t> </a:t>
            </a:r>
            <a:r>
              <a:rPr lang="en-US" altLang="en-US" sz="1200" b="1">
                <a:solidFill>
                  <a:srgbClr val="CCECFF"/>
                </a:solidFill>
              </a:rPr>
              <a:t>RD</a:t>
            </a:r>
          </a:p>
        </p:txBody>
      </p:sp>
      <p:sp>
        <p:nvSpPr>
          <p:cNvPr id="66563" name="Text Box 3">
            <a:extLst>
              <a:ext uri="{FF2B5EF4-FFF2-40B4-BE49-F238E27FC236}">
                <a16:creationId xmlns:a16="http://schemas.microsoft.com/office/drawing/2014/main" id="{E46B3D38-CB0F-4BFC-AE9E-17B8EAC7193B}"/>
              </a:ext>
            </a:extLst>
          </p:cNvPr>
          <p:cNvSpPr txBox="1">
            <a:spLocks noChangeArrowheads="1"/>
          </p:cNvSpPr>
          <p:nvPr/>
        </p:nvSpPr>
        <p:spPr bwMode="auto">
          <a:xfrm>
            <a:off x="793750" y="3505200"/>
            <a:ext cx="2274982" cy="677108"/>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solidFill>
                  <a:schemeClr val="bg1">
                    <a:lumMod val="65000"/>
                  </a:schemeClr>
                </a:solidFill>
              </a:rPr>
              <a:t>Optic Pit/Hole</a:t>
            </a:r>
          </a:p>
          <a:p>
            <a:pPr eaLnBrk="1" hangingPunct="1">
              <a:spcBef>
                <a:spcPct val="0"/>
              </a:spcBef>
              <a:buClrTx/>
              <a:buSzTx/>
              <a:buFontTx/>
              <a:buNone/>
            </a:pPr>
            <a:r>
              <a:rPr lang="en-US" altLang="en-US" sz="1200">
                <a:solidFill>
                  <a:schemeClr val="bg1">
                    <a:lumMod val="65000"/>
                  </a:schemeClr>
                </a:solidFill>
              </a:rPr>
              <a:t>--Associated with…</a:t>
            </a:r>
            <a:r>
              <a:rPr lang="en-US" altLang="en-US" sz="1200" b="1">
                <a:solidFill>
                  <a:schemeClr val="bg1">
                    <a:lumMod val="65000"/>
                  </a:schemeClr>
                </a:solidFill>
              </a:rPr>
              <a:t>serous RD</a:t>
            </a:r>
          </a:p>
          <a:p>
            <a:pPr eaLnBrk="1" hangingPunct="1">
              <a:spcBef>
                <a:spcPct val="0"/>
              </a:spcBef>
              <a:buClrTx/>
              <a:buSzTx/>
              <a:buFontTx/>
              <a:buNone/>
            </a:pPr>
            <a:r>
              <a:rPr lang="en-US" altLang="en-US" sz="1200" b="1">
                <a:solidFill>
                  <a:schemeClr val="bg1">
                    <a:lumMod val="65000"/>
                  </a:schemeClr>
                </a:solidFill>
              </a:rPr>
              <a:t>  in adulthood</a:t>
            </a:r>
          </a:p>
        </p:txBody>
      </p:sp>
      <p:sp>
        <p:nvSpPr>
          <p:cNvPr id="66564" name="Line 4">
            <a:extLst>
              <a:ext uri="{FF2B5EF4-FFF2-40B4-BE49-F238E27FC236}">
                <a16:creationId xmlns:a16="http://schemas.microsoft.com/office/drawing/2014/main" id="{C3019ED5-AD6C-4034-939E-D3CAC8A88421}"/>
              </a:ext>
            </a:extLst>
          </p:cNvPr>
          <p:cNvSpPr>
            <a:spLocks noChangeShapeType="1"/>
          </p:cNvSpPr>
          <p:nvPr/>
        </p:nvSpPr>
        <p:spPr bwMode="auto">
          <a:xfrm flipH="1">
            <a:off x="1600200" y="2057400"/>
            <a:ext cx="1524000" cy="3810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6565" name="Text Box 6">
            <a:extLst>
              <a:ext uri="{FF2B5EF4-FFF2-40B4-BE49-F238E27FC236}">
                <a16:creationId xmlns:a16="http://schemas.microsoft.com/office/drawing/2014/main" id="{00DCDEE2-B453-494E-8E99-8502D9045C22}"/>
              </a:ext>
            </a:extLst>
          </p:cNvPr>
          <p:cNvSpPr txBox="1">
            <a:spLocks noChangeArrowheads="1"/>
          </p:cNvSpPr>
          <p:nvPr/>
        </p:nvSpPr>
        <p:spPr bwMode="auto">
          <a:xfrm>
            <a:off x="1340808" y="1524000"/>
            <a:ext cx="3544560" cy="4585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1400" i="1">
                <a:solidFill>
                  <a:schemeClr val="bg1">
                    <a:lumMod val="75000"/>
                  </a:schemeClr>
                </a:solidFill>
              </a:rPr>
              <a:t>These three are all secondary to abnormal</a:t>
            </a:r>
          </a:p>
          <a:p>
            <a:pPr algn="ctr" eaLnBrk="1" hangingPunct="1">
              <a:lnSpc>
                <a:spcPct val="85000"/>
              </a:lnSpc>
              <a:spcBef>
                <a:spcPct val="0"/>
              </a:spcBef>
              <a:buClrTx/>
              <a:buSzTx/>
              <a:buFontTx/>
              <a:buNone/>
            </a:pPr>
            <a:r>
              <a:rPr lang="en-US" altLang="en-US" sz="1400" i="1">
                <a:solidFill>
                  <a:schemeClr val="bg1">
                    <a:lumMod val="75000"/>
                  </a:schemeClr>
                </a:solidFill>
              </a:rPr>
              <a:t>closure of the embryonic optic fissure</a:t>
            </a:r>
          </a:p>
        </p:txBody>
      </p:sp>
      <p:sp>
        <p:nvSpPr>
          <p:cNvPr id="66566" name="Text Box 7">
            <a:extLst>
              <a:ext uri="{FF2B5EF4-FFF2-40B4-BE49-F238E27FC236}">
                <a16:creationId xmlns:a16="http://schemas.microsoft.com/office/drawing/2014/main" id="{2315D049-330D-491D-A8EC-75E74E56EFDB}"/>
              </a:ext>
            </a:extLst>
          </p:cNvPr>
          <p:cNvSpPr txBox="1">
            <a:spLocks noChangeArrowheads="1"/>
          </p:cNvSpPr>
          <p:nvPr/>
        </p:nvSpPr>
        <p:spPr bwMode="auto">
          <a:xfrm>
            <a:off x="76200" y="2514600"/>
            <a:ext cx="2783134" cy="861774"/>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solidFill>
                  <a:schemeClr val="bg1">
                    <a:lumMod val="65000"/>
                  </a:schemeClr>
                </a:solidFill>
              </a:rPr>
              <a:t>Optic Nerve Coloboma</a:t>
            </a:r>
          </a:p>
          <a:p>
            <a:pPr eaLnBrk="1" hangingPunct="1">
              <a:spcBef>
                <a:spcPct val="0"/>
              </a:spcBef>
              <a:buClrTx/>
              <a:buSzTx/>
              <a:buFontTx/>
              <a:buNone/>
            </a:pPr>
            <a:r>
              <a:rPr lang="en-US" altLang="en-US" sz="1200">
                <a:solidFill>
                  <a:schemeClr val="bg1">
                    <a:lumMod val="65000"/>
                  </a:schemeClr>
                </a:solidFill>
              </a:rPr>
              <a:t>1) May resemble…</a:t>
            </a:r>
            <a:r>
              <a:rPr lang="en-US" altLang="en-US" sz="1200" b="1">
                <a:solidFill>
                  <a:schemeClr val="bg1">
                    <a:lumMod val="65000"/>
                  </a:schemeClr>
                </a:solidFill>
              </a:rPr>
              <a:t>deep cupping</a:t>
            </a:r>
          </a:p>
          <a:p>
            <a:pPr eaLnBrk="1" hangingPunct="1">
              <a:spcBef>
                <a:spcPct val="0"/>
              </a:spcBef>
              <a:buClrTx/>
              <a:buSzTx/>
              <a:buFontTx/>
              <a:buNone/>
            </a:pPr>
            <a:r>
              <a:rPr lang="en-US" altLang="en-US" sz="1200">
                <a:solidFill>
                  <a:schemeClr val="bg1">
                    <a:lumMod val="65000"/>
                  </a:schemeClr>
                </a:solidFill>
              </a:rPr>
              <a:t>2) Can be…</a:t>
            </a:r>
            <a:r>
              <a:rPr lang="en-US" altLang="en-US" sz="1200" b="1">
                <a:solidFill>
                  <a:schemeClr val="bg1">
                    <a:lumMod val="65000"/>
                  </a:schemeClr>
                </a:solidFill>
              </a:rPr>
              <a:t>bilateral, asymmetric</a:t>
            </a:r>
          </a:p>
          <a:p>
            <a:pPr eaLnBrk="1" hangingPunct="1">
              <a:spcBef>
                <a:spcPct val="0"/>
              </a:spcBef>
              <a:buClrTx/>
              <a:buSzTx/>
              <a:buFontTx/>
              <a:buNone/>
            </a:pPr>
            <a:r>
              <a:rPr lang="en-US" altLang="en-US" sz="1200">
                <a:solidFill>
                  <a:schemeClr val="bg1">
                    <a:lumMod val="65000"/>
                  </a:schemeClr>
                </a:solidFill>
              </a:rPr>
              <a:t>3) Part of the…</a:t>
            </a:r>
            <a:r>
              <a:rPr lang="en-US" altLang="en-US" sz="1200" b="1">
                <a:solidFill>
                  <a:schemeClr val="bg1">
                    <a:lumMod val="65000"/>
                  </a:schemeClr>
                </a:solidFill>
              </a:rPr>
              <a:t>CHARGE association</a:t>
            </a:r>
          </a:p>
        </p:txBody>
      </p:sp>
      <p:sp>
        <p:nvSpPr>
          <p:cNvPr id="66567" name="Line 8">
            <a:extLst>
              <a:ext uri="{FF2B5EF4-FFF2-40B4-BE49-F238E27FC236}">
                <a16:creationId xmlns:a16="http://schemas.microsoft.com/office/drawing/2014/main" id="{20DA8BAB-64A5-4B11-B843-0E2317D60AF9}"/>
              </a:ext>
            </a:extLst>
          </p:cNvPr>
          <p:cNvSpPr>
            <a:spLocks noChangeShapeType="1"/>
          </p:cNvSpPr>
          <p:nvPr/>
        </p:nvSpPr>
        <p:spPr bwMode="auto">
          <a:xfrm flipH="1">
            <a:off x="2971800" y="2057400"/>
            <a:ext cx="152400" cy="14478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6568" name="Text Box 9">
            <a:extLst>
              <a:ext uri="{FF2B5EF4-FFF2-40B4-BE49-F238E27FC236}">
                <a16:creationId xmlns:a16="http://schemas.microsoft.com/office/drawing/2014/main" id="{5A0748CE-6FDB-4EBF-A70C-FDA7B10AB819}"/>
              </a:ext>
            </a:extLst>
          </p:cNvPr>
          <p:cNvSpPr txBox="1">
            <a:spLocks noChangeArrowheads="1"/>
          </p:cNvSpPr>
          <p:nvPr/>
        </p:nvSpPr>
        <p:spPr bwMode="auto">
          <a:xfrm>
            <a:off x="1371600" y="4267200"/>
            <a:ext cx="3057247" cy="2154436"/>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dirty="0">
                <a:solidFill>
                  <a:schemeClr val="bg1">
                    <a:lumMod val="65000"/>
                  </a:schemeClr>
                </a:solidFill>
              </a:rPr>
              <a:t>Morning-Glory Disc</a:t>
            </a:r>
          </a:p>
          <a:p>
            <a:pPr eaLnBrk="1" hangingPunct="1">
              <a:spcBef>
                <a:spcPct val="0"/>
              </a:spcBef>
              <a:buClrTx/>
              <a:buSzTx/>
              <a:buFontTx/>
              <a:buNone/>
            </a:pPr>
            <a:r>
              <a:rPr lang="en-US" altLang="en-US" sz="1200" dirty="0">
                <a:solidFill>
                  <a:schemeClr val="bg1">
                    <a:lumMod val="65000"/>
                  </a:schemeClr>
                </a:solidFill>
              </a:rPr>
              <a:t>--DFE reveals:</a:t>
            </a:r>
          </a:p>
          <a:p>
            <a:pPr eaLnBrk="1" hangingPunct="1">
              <a:spcBef>
                <a:spcPct val="0"/>
              </a:spcBef>
              <a:buClrTx/>
              <a:buSzTx/>
              <a:buFontTx/>
              <a:buNone/>
            </a:pPr>
            <a:r>
              <a:rPr lang="en-US" altLang="en-US" sz="1200" dirty="0">
                <a:solidFill>
                  <a:schemeClr val="bg1">
                    <a:lumMod val="65000"/>
                  </a:schemeClr>
                </a:solidFill>
              </a:rPr>
              <a:t>  1) A funnel-shaped…</a:t>
            </a:r>
            <a:r>
              <a:rPr lang="en-US" altLang="en-US" sz="1200" b="1" dirty="0">
                <a:solidFill>
                  <a:schemeClr val="bg1">
                    <a:lumMod val="65000"/>
                  </a:schemeClr>
                </a:solidFill>
              </a:rPr>
              <a:t>excavation</a:t>
            </a:r>
            <a:endParaRPr lang="en-US" altLang="en-US" sz="1200" dirty="0">
              <a:solidFill>
                <a:schemeClr val="bg1">
                  <a:lumMod val="65000"/>
                </a:schemeClr>
              </a:solidFill>
            </a:endParaRPr>
          </a:p>
          <a:p>
            <a:pPr eaLnBrk="1" hangingPunct="1">
              <a:spcBef>
                <a:spcPct val="0"/>
              </a:spcBef>
              <a:buClrTx/>
              <a:buSzTx/>
              <a:buFontTx/>
              <a:buNone/>
            </a:pPr>
            <a:r>
              <a:rPr lang="en-US" altLang="en-US" sz="1200" dirty="0">
                <a:solidFill>
                  <a:schemeClr val="bg1">
                    <a:lumMod val="65000"/>
                  </a:schemeClr>
                </a:solidFill>
              </a:rPr>
              <a:t>  2) Number of vessels crossing the rim</a:t>
            </a:r>
          </a:p>
          <a:p>
            <a:pPr eaLnBrk="1" hangingPunct="1">
              <a:spcBef>
                <a:spcPct val="0"/>
              </a:spcBef>
              <a:buClrTx/>
              <a:buSzTx/>
              <a:buFontTx/>
              <a:buNone/>
            </a:pPr>
            <a:r>
              <a:rPr lang="en-US" altLang="en-US" sz="1200" dirty="0">
                <a:solidFill>
                  <a:schemeClr val="bg1">
                    <a:lumMod val="65000"/>
                  </a:schemeClr>
                </a:solidFill>
              </a:rPr>
              <a:t>    seems abnormally…</a:t>
            </a:r>
            <a:r>
              <a:rPr lang="en-US" altLang="en-US" sz="1200" b="1" dirty="0">
                <a:solidFill>
                  <a:schemeClr val="bg1">
                    <a:lumMod val="65000"/>
                  </a:schemeClr>
                </a:solidFill>
              </a:rPr>
              <a:t>high</a:t>
            </a:r>
            <a:r>
              <a:rPr lang="en-US" altLang="en-US" sz="1200" dirty="0">
                <a:solidFill>
                  <a:schemeClr val="bg1">
                    <a:lumMod val="65000"/>
                  </a:schemeClr>
                </a:solidFill>
              </a:rPr>
              <a:t> </a:t>
            </a:r>
            <a:endParaRPr lang="en-US" altLang="en-US" sz="1200" b="1" dirty="0">
              <a:solidFill>
                <a:schemeClr val="bg1">
                  <a:lumMod val="65000"/>
                </a:schemeClr>
              </a:solidFill>
            </a:endParaRPr>
          </a:p>
          <a:p>
            <a:pPr eaLnBrk="1" hangingPunct="1">
              <a:spcBef>
                <a:spcPct val="0"/>
              </a:spcBef>
              <a:buClrTx/>
              <a:buSzTx/>
              <a:buFontTx/>
              <a:buNone/>
            </a:pPr>
            <a:r>
              <a:rPr lang="en-US" altLang="en-US" sz="1200" dirty="0">
                <a:solidFill>
                  <a:schemeClr val="bg1">
                    <a:lumMod val="65000"/>
                  </a:schemeClr>
                </a:solidFill>
              </a:rPr>
              <a:t>--Tissue is…</a:t>
            </a:r>
            <a:r>
              <a:rPr lang="en-US" altLang="en-US" sz="1200" b="1" dirty="0">
                <a:solidFill>
                  <a:schemeClr val="bg1">
                    <a:lumMod val="65000"/>
                  </a:schemeClr>
                </a:solidFill>
              </a:rPr>
              <a:t>contractile</a:t>
            </a:r>
            <a:r>
              <a:rPr lang="en-US" altLang="en-US" sz="1200" dirty="0">
                <a:solidFill>
                  <a:schemeClr val="bg1">
                    <a:lumMod val="65000"/>
                  </a:schemeClr>
                </a:solidFill>
              </a:rPr>
              <a:t>, so cup seems</a:t>
            </a:r>
          </a:p>
          <a:p>
            <a:pPr eaLnBrk="1" hangingPunct="1">
              <a:spcBef>
                <a:spcPct val="0"/>
              </a:spcBef>
              <a:buClrTx/>
              <a:buSzTx/>
              <a:buFontTx/>
              <a:buNone/>
            </a:pPr>
            <a:r>
              <a:rPr lang="en-US" altLang="en-US" sz="1200" dirty="0">
                <a:solidFill>
                  <a:schemeClr val="bg1">
                    <a:lumMod val="65000"/>
                  </a:schemeClr>
                </a:solidFill>
              </a:rPr>
              <a:t>  to…</a:t>
            </a:r>
            <a:r>
              <a:rPr lang="en-US" altLang="en-US" sz="1200" b="1" dirty="0">
                <a:solidFill>
                  <a:schemeClr val="bg1">
                    <a:lumMod val="65000"/>
                  </a:schemeClr>
                </a:solidFill>
              </a:rPr>
              <a:t>open </a:t>
            </a:r>
            <a:r>
              <a:rPr lang="en-US" altLang="en-US" sz="1200" dirty="0">
                <a:solidFill>
                  <a:schemeClr val="bg1">
                    <a:lumMod val="65000"/>
                  </a:schemeClr>
                </a:solidFill>
              </a:rPr>
              <a:t>and</a:t>
            </a:r>
            <a:r>
              <a:rPr lang="en-US" altLang="en-US" sz="1200" b="1" dirty="0">
                <a:solidFill>
                  <a:schemeClr val="bg1">
                    <a:lumMod val="65000"/>
                  </a:schemeClr>
                </a:solidFill>
              </a:rPr>
              <a:t> close</a:t>
            </a:r>
            <a:r>
              <a:rPr lang="en-US" altLang="en-US" sz="1200" dirty="0">
                <a:solidFill>
                  <a:schemeClr val="bg1">
                    <a:lumMod val="65000"/>
                  </a:schemeClr>
                </a:solidFill>
              </a:rPr>
              <a:t> (like its namesake,  </a:t>
            </a:r>
          </a:p>
          <a:p>
            <a:pPr eaLnBrk="1" hangingPunct="1">
              <a:spcBef>
                <a:spcPct val="0"/>
              </a:spcBef>
              <a:buClrTx/>
              <a:buSzTx/>
              <a:buFontTx/>
              <a:buNone/>
            </a:pPr>
            <a:r>
              <a:rPr lang="en-US" altLang="en-US" sz="1200" dirty="0">
                <a:solidFill>
                  <a:schemeClr val="bg1">
                    <a:lumMod val="65000"/>
                  </a:schemeClr>
                </a:solidFill>
              </a:rPr>
              <a:t>  the morning-glory flower)</a:t>
            </a:r>
          </a:p>
          <a:p>
            <a:pPr eaLnBrk="1" hangingPunct="1">
              <a:spcBef>
                <a:spcPct val="0"/>
              </a:spcBef>
              <a:buClrTx/>
              <a:buSzTx/>
              <a:buFontTx/>
              <a:buNone/>
            </a:pPr>
            <a:r>
              <a:rPr lang="en-US" altLang="en-US" sz="1200" dirty="0">
                <a:solidFill>
                  <a:schemeClr val="bg1">
                    <a:lumMod val="65000"/>
                  </a:schemeClr>
                </a:solidFill>
              </a:rPr>
              <a:t>--VA usually…</a:t>
            </a:r>
            <a:r>
              <a:rPr lang="en-US" altLang="en-US" sz="1200" b="1" dirty="0">
                <a:solidFill>
                  <a:schemeClr val="bg1">
                    <a:lumMod val="65000"/>
                  </a:schemeClr>
                </a:solidFill>
              </a:rPr>
              <a:t>20/200</a:t>
            </a:r>
            <a:r>
              <a:rPr lang="en-US" altLang="en-US" sz="1200" dirty="0">
                <a:solidFill>
                  <a:schemeClr val="bg1">
                    <a:lumMod val="65000"/>
                  </a:schemeClr>
                </a:solidFill>
              </a:rPr>
              <a:t>, but can be…</a:t>
            </a:r>
          </a:p>
          <a:p>
            <a:pPr eaLnBrk="1" hangingPunct="1">
              <a:spcBef>
                <a:spcPct val="0"/>
              </a:spcBef>
              <a:buClrTx/>
              <a:buSzTx/>
              <a:buFontTx/>
              <a:buNone/>
            </a:pPr>
            <a:r>
              <a:rPr lang="en-US" altLang="en-US" sz="1200" dirty="0">
                <a:solidFill>
                  <a:schemeClr val="bg1">
                    <a:lumMod val="65000"/>
                  </a:schemeClr>
                </a:solidFill>
              </a:rPr>
              <a:t>   </a:t>
            </a:r>
            <a:r>
              <a:rPr lang="en-US" altLang="en-US" sz="1200" b="1" dirty="0">
                <a:solidFill>
                  <a:schemeClr val="bg1">
                    <a:lumMod val="65000"/>
                  </a:schemeClr>
                </a:solidFill>
              </a:rPr>
              <a:t>20/20&lt;-&gt;NLP</a:t>
            </a:r>
          </a:p>
          <a:p>
            <a:pPr eaLnBrk="1" hangingPunct="1">
              <a:spcBef>
                <a:spcPct val="0"/>
              </a:spcBef>
              <a:buClrTx/>
              <a:buSzTx/>
              <a:buFontTx/>
              <a:buNone/>
            </a:pPr>
            <a:r>
              <a:rPr lang="en-US" altLang="en-US" sz="1200" dirty="0">
                <a:solidFill>
                  <a:schemeClr val="bg1">
                    <a:lumMod val="65000"/>
                  </a:schemeClr>
                </a:solidFill>
              </a:rPr>
              <a:t>--1/3 develop…</a:t>
            </a:r>
            <a:r>
              <a:rPr lang="en-US" altLang="en-US" sz="1200" b="1" dirty="0">
                <a:solidFill>
                  <a:schemeClr val="bg1">
                    <a:lumMod val="65000"/>
                  </a:schemeClr>
                </a:solidFill>
              </a:rPr>
              <a:t>serous RD</a:t>
            </a:r>
          </a:p>
        </p:txBody>
      </p:sp>
      <p:sp>
        <p:nvSpPr>
          <p:cNvPr id="66569" name="Text Box 10">
            <a:extLst>
              <a:ext uri="{FF2B5EF4-FFF2-40B4-BE49-F238E27FC236}">
                <a16:creationId xmlns:a16="http://schemas.microsoft.com/office/drawing/2014/main" id="{216029D3-73B1-47CA-B182-236FAACD0101}"/>
              </a:ext>
            </a:extLst>
          </p:cNvPr>
          <p:cNvSpPr txBox="1">
            <a:spLocks noChangeArrowheads="1"/>
          </p:cNvSpPr>
          <p:nvPr/>
        </p:nvSpPr>
        <p:spPr bwMode="auto">
          <a:xfrm>
            <a:off x="5410200" y="1687513"/>
            <a:ext cx="3640740" cy="677108"/>
          </a:xfrm>
          <a:prstGeom prst="rect">
            <a:avLst/>
          </a:prstGeom>
          <a:solidFill>
            <a:srgbClr val="FFFF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solidFill>
                  <a:schemeClr val="bg1">
                    <a:lumMod val="65000"/>
                  </a:schemeClr>
                </a:solidFill>
              </a:rPr>
              <a:t>Megalopapilla</a:t>
            </a:r>
          </a:p>
          <a:p>
            <a:pPr eaLnBrk="1" hangingPunct="1">
              <a:spcBef>
                <a:spcPct val="0"/>
              </a:spcBef>
              <a:buClrTx/>
              <a:buSzTx/>
              <a:buFontTx/>
              <a:buNone/>
            </a:pPr>
            <a:r>
              <a:rPr lang="en-US" altLang="en-US" sz="1200">
                <a:solidFill>
                  <a:schemeClr val="bg1">
                    <a:lumMod val="65000"/>
                  </a:schemeClr>
                </a:solidFill>
              </a:rPr>
              <a:t>1) Abnormally large diameter of…</a:t>
            </a:r>
            <a:r>
              <a:rPr lang="en-US" altLang="en-US" sz="1200" b="1">
                <a:solidFill>
                  <a:schemeClr val="bg1">
                    <a:lumMod val="65000"/>
                  </a:schemeClr>
                </a:solidFill>
              </a:rPr>
              <a:t>disc </a:t>
            </a:r>
            <a:r>
              <a:rPr lang="en-US" altLang="en-US" sz="1200">
                <a:solidFill>
                  <a:schemeClr val="bg1">
                    <a:lumMod val="65000"/>
                  </a:schemeClr>
                </a:solidFill>
              </a:rPr>
              <a:t>and</a:t>
            </a:r>
            <a:r>
              <a:rPr lang="en-US" altLang="en-US" sz="1200" b="1">
                <a:solidFill>
                  <a:schemeClr val="bg1">
                    <a:lumMod val="65000"/>
                  </a:schemeClr>
                </a:solidFill>
              </a:rPr>
              <a:t> cup</a:t>
            </a:r>
          </a:p>
          <a:p>
            <a:pPr eaLnBrk="1" hangingPunct="1">
              <a:spcBef>
                <a:spcPct val="0"/>
              </a:spcBef>
              <a:buClrTx/>
              <a:buSzTx/>
              <a:buFontTx/>
              <a:buNone/>
            </a:pPr>
            <a:r>
              <a:rPr lang="en-US" altLang="en-US" sz="1200">
                <a:solidFill>
                  <a:schemeClr val="bg1">
                    <a:lumMod val="65000"/>
                  </a:schemeClr>
                </a:solidFill>
              </a:rPr>
              <a:t>2) VF testing may reveal an…</a:t>
            </a:r>
            <a:r>
              <a:rPr lang="en-US" altLang="en-US" sz="1200" b="1">
                <a:solidFill>
                  <a:schemeClr val="bg1">
                    <a:lumMod val="65000"/>
                  </a:schemeClr>
                </a:solidFill>
              </a:rPr>
              <a:t>enlarged blind spot</a:t>
            </a:r>
          </a:p>
        </p:txBody>
      </p:sp>
      <p:sp>
        <p:nvSpPr>
          <p:cNvPr id="66570" name="Text Box 11">
            <a:extLst>
              <a:ext uri="{FF2B5EF4-FFF2-40B4-BE49-F238E27FC236}">
                <a16:creationId xmlns:a16="http://schemas.microsoft.com/office/drawing/2014/main" id="{4B4AC5E2-0CEA-40CC-AFBE-FFAEB38B49C9}"/>
              </a:ext>
            </a:extLst>
          </p:cNvPr>
          <p:cNvSpPr txBox="1">
            <a:spLocks noChangeArrowheads="1"/>
          </p:cNvSpPr>
          <p:nvPr/>
        </p:nvSpPr>
        <p:spPr bwMode="auto">
          <a:xfrm>
            <a:off x="4648200" y="2576513"/>
            <a:ext cx="3522663" cy="862012"/>
          </a:xfrm>
          <a:prstGeom prst="rect">
            <a:avLst/>
          </a:prstGeom>
          <a:solidFill>
            <a:srgbClr val="FFC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solidFill>
                  <a:schemeClr val="bg1">
                    <a:lumMod val="65000"/>
                  </a:schemeClr>
                </a:solidFill>
              </a:rPr>
              <a:t>Myelinated RNFL</a:t>
            </a:r>
          </a:p>
          <a:p>
            <a:pPr eaLnBrk="1" hangingPunct="1">
              <a:spcBef>
                <a:spcPct val="0"/>
              </a:spcBef>
              <a:buClrTx/>
              <a:buSzTx/>
              <a:buFontTx/>
              <a:buNone/>
            </a:pPr>
            <a:r>
              <a:rPr lang="en-US" altLang="en-US" sz="1200">
                <a:solidFill>
                  <a:schemeClr val="bg1">
                    <a:lumMod val="65000"/>
                  </a:schemeClr>
                </a:solidFill>
              </a:rPr>
              <a:t>1) Myelin normally ends at the…</a:t>
            </a:r>
            <a:r>
              <a:rPr lang="en-US" altLang="en-US" sz="1200" b="1">
                <a:solidFill>
                  <a:schemeClr val="bg1">
                    <a:lumMod val="65000"/>
                  </a:schemeClr>
                </a:solidFill>
              </a:rPr>
              <a:t>lamina cribrosa</a:t>
            </a:r>
          </a:p>
          <a:p>
            <a:pPr eaLnBrk="1" hangingPunct="1">
              <a:spcBef>
                <a:spcPct val="0"/>
              </a:spcBef>
              <a:buClrTx/>
              <a:buSzTx/>
              <a:buFontTx/>
              <a:buNone/>
            </a:pPr>
            <a:r>
              <a:rPr lang="en-US" altLang="en-US" sz="1200">
                <a:solidFill>
                  <a:schemeClr val="bg1">
                    <a:lumMod val="65000"/>
                  </a:schemeClr>
                </a:solidFill>
              </a:rPr>
              <a:t>2) Can be…</a:t>
            </a:r>
            <a:r>
              <a:rPr lang="en-US" altLang="en-US" sz="1200" b="1">
                <a:solidFill>
                  <a:schemeClr val="bg1">
                    <a:lumMod val="65000"/>
                  </a:schemeClr>
                </a:solidFill>
              </a:rPr>
              <a:t>patchy</a:t>
            </a:r>
            <a:r>
              <a:rPr lang="en-US" altLang="en-US" sz="1200">
                <a:solidFill>
                  <a:schemeClr val="bg1">
                    <a:lumMod val="65000"/>
                  </a:schemeClr>
                </a:solidFill>
              </a:rPr>
              <a:t> and </a:t>
            </a:r>
            <a:r>
              <a:rPr lang="en-US" altLang="en-US" sz="1200" b="1">
                <a:solidFill>
                  <a:schemeClr val="bg1">
                    <a:lumMod val="65000"/>
                  </a:schemeClr>
                </a:solidFill>
              </a:rPr>
              <a:t>discontinuous</a:t>
            </a:r>
          </a:p>
          <a:p>
            <a:pPr eaLnBrk="1" hangingPunct="1">
              <a:spcBef>
                <a:spcPct val="0"/>
              </a:spcBef>
              <a:buClrTx/>
              <a:buSzTx/>
              <a:buFontTx/>
              <a:buNone/>
            </a:pPr>
            <a:r>
              <a:rPr lang="en-US" altLang="en-US" sz="1200">
                <a:solidFill>
                  <a:schemeClr val="bg1">
                    <a:lumMod val="65000"/>
                  </a:schemeClr>
                </a:solidFill>
              </a:rPr>
              <a:t>3) Corresponding VF has an…</a:t>
            </a:r>
            <a:r>
              <a:rPr lang="en-US" altLang="en-US" sz="1200" b="1">
                <a:solidFill>
                  <a:schemeClr val="bg1">
                    <a:lumMod val="65000"/>
                  </a:schemeClr>
                </a:solidFill>
              </a:rPr>
              <a:t>absolute</a:t>
            </a:r>
            <a:r>
              <a:rPr lang="en-US" altLang="en-US" sz="1200">
                <a:solidFill>
                  <a:schemeClr val="bg1">
                    <a:lumMod val="65000"/>
                  </a:schemeClr>
                </a:solidFill>
              </a:rPr>
              <a:t> scotoma</a:t>
            </a:r>
          </a:p>
        </p:txBody>
      </p:sp>
      <p:sp>
        <p:nvSpPr>
          <p:cNvPr id="66571" name="Text Box 12">
            <a:extLst>
              <a:ext uri="{FF2B5EF4-FFF2-40B4-BE49-F238E27FC236}">
                <a16:creationId xmlns:a16="http://schemas.microsoft.com/office/drawing/2014/main" id="{5643820D-D1F5-4FA8-899B-B1F8D3C78752}"/>
              </a:ext>
            </a:extLst>
          </p:cNvPr>
          <p:cNvSpPr txBox="1">
            <a:spLocks noChangeArrowheads="1"/>
          </p:cNvSpPr>
          <p:nvPr/>
        </p:nvSpPr>
        <p:spPr bwMode="auto">
          <a:xfrm>
            <a:off x="5257800" y="3760788"/>
            <a:ext cx="3424238" cy="1231900"/>
          </a:xfrm>
          <a:prstGeom prst="rect">
            <a:avLst/>
          </a:prstGeom>
          <a:solidFill>
            <a:srgbClr val="CCFF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dirty="0">
                <a:solidFill>
                  <a:schemeClr val="bg1">
                    <a:lumMod val="65000"/>
                  </a:schemeClr>
                </a:solidFill>
              </a:rPr>
              <a:t>Optic Nerve Hypoplasia</a:t>
            </a:r>
          </a:p>
          <a:p>
            <a:pPr eaLnBrk="1" hangingPunct="1">
              <a:spcBef>
                <a:spcPct val="0"/>
              </a:spcBef>
              <a:buClrTx/>
              <a:buSzTx/>
              <a:buFontTx/>
              <a:buNone/>
            </a:pPr>
            <a:r>
              <a:rPr lang="en-US" altLang="en-US" sz="1200" dirty="0">
                <a:solidFill>
                  <a:schemeClr val="bg1">
                    <a:lumMod val="65000"/>
                  </a:schemeClr>
                </a:solidFill>
              </a:rPr>
              <a:t>1) Abnormally low</a:t>
            </a:r>
            <a:r>
              <a:rPr lang="en-US" altLang="en-US" sz="1200" b="1" dirty="0">
                <a:solidFill>
                  <a:schemeClr val="bg1">
                    <a:lumMod val="65000"/>
                  </a:schemeClr>
                </a:solidFill>
              </a:rPr>
              <a:t> </a:t>
            </a:r>
            <a:r>
              <a:rPr lang="en-US" altLang="en-US" sz="1200" dirty="0">
                <a:solidFill>
                  <a:schemeClr val="bg1">
                    <a:lumMod val="65000"/>
                  </a:schemeClr>
                </a:solidFill>
              </a:rPr>
              <a:t>number of…</a:t>
            </a:r>
            <a:r>
              <a:rPr lang="en-US" altLang="en-US" sz="1200" b="1" dirty="0">
                <a:solidFill>
                  <a:schemeClr val="bg1">
                    <a:lumMod val="65000"/>
                  </a:schemeClr>
                </a:solidFill>
              </a:rPr>
              <a:t>axons</a:t>
            </a:r>
          </a:p>
          <a:p>
            <a:pPr eaLnBrk="1" hangingPunct="1">
              <a:spcBef>
                <a:spcPct val="0"/>
              </a:spcBef>
              <a:buClrTx/>
              <a:buSzTx/>
              <a:buFontTx/>
              <a:buNone/>
            </a:pPr>
            <a:r>
              <a:rPr lang="en-US" altLang="en-US" sz="1200" dirty="0">
                <a:solidFill>
                  <a:schemeClr val="bg1">
                    <a:lumMod val="65000"/>
                  </a:schemeClr>
                </a:solidFill>
              </a:rPr>
              <a:t>2) DFE: Small pale disc with…</a:t>
            </a:r>
            <a:r>
              <a:rPr lang="en-US" altLang="en-US" sz="1200" b="1" dirty="0">
                <a:solidFill>
                  <a:schemeClr val="bg1">
                    <a:lumMod val="65000"/>
                  </a:schemeClr>
                </a:solidFill>
              </a:rPr>
              <a:t>double ring </a:t>
            </a:r>
            <a:r>
              <a:rPr lang="en-US" altLang="en-US" sz="1200" dirty="0">
                <a:solidFill>
                  <a:schemeClr val="bg1">
                    <a:lumMod val="65000"/>
                  </a:schemeClr>
                </a:solidFill>
              </a:rPr>
              <a:t>sign</a:t>
            </a:r>
          </a:p>
          <a:p>
            <a:pPr eaLnBrk="1" hangingPunct="1">
              <a:spcBef>
                <a:spcPct val="0"/>
              </a:spcBef>
              <a:buClrTx/>
              <a:buSzTx/>
              <a:buFontTx/>
              <a:buNone/>
            </a:pPr>
            <a:r>
              <a:rPr lang="en-US" altLang="en-US" sz="1200" dirty="0">
                <a:solidFill>
                  <a:schemeClr val="bg1">
                    <a:lumMod val="65000"/>
                  </a:schemeClr>
                </a:solidFill>
              </a:rPr>
              <a:t>3) VA…</a:t>
            </a:r>
            <a:r>
              <a:rPr lang="en-US" altLang="en-US" sz="1200" b="1" dirty="0">
                <a:solidFill>
                  <a:schemeClr val="bg1">
                    <a:lumMod val="65000"/>
                  </a:schemeClr>
                </a:solidFill>
              </a:rPr>
              <a:t>20/15&lt;-&gt;NLP</a:t>
            </a:r>
          </a:p>
          <a:p>
            <a:pPr eaLnBrk="1" hangingPunct="1">
              <a:spcBef>
                <a:spcPct val="0"/>
              </a:spcBef>
              <a:buClrTx/>
              <a:buSzTx/>
              <a:buFontTx/>
              <a:buNone/>
            </a:pPr>
            <a:r>
              <a:rPr lang="en-US" altLang="en-US" sz="1200" dirty="0">
                <a:solidFill>
                  <a:schemeClr val="bg1">
                    <a:lumMod val="65000"/>
                  </a:schemeClr>
                </a:solidFill>
              </a:rPr>
              <a:t>4) VF defects…</a:t>
            </a:r>
            <a:r>
              <a:rPr lang="en-US" altLang="en-US" sz="1200" b="1" dirty="0">
                <a:solidFill>
                  <a:schemeClr val="bg1">
                    <a:lumMod val="65000"/>
                  </a:schemeClr>
                </a:solidFill>
              </a:rPr>
              <a:t>invariably present</a:t>
            </a:r>
          </a:p>
          <a:p>
            <a:pPr eaLnBrk="1" hangingPunct="1">
              <a:spcBef>
                <a:spcPct val="0"/>
              </a:spcBef>
              <a:buClrTx/>
              <a:buSzTx/>
              <a:buFontTx/>
              <a:buNone/>
            </a:pPr>
            <a:r>
              <a:rPr lang="en-US" altLang="en-US" sz="1200" dirty="0">
                <a:solidFill>
                  <a:schemeClr val="bg1">
                    <a:lumMod val="65000"/>
                  </a:schemeClr>
                </a:solidFill>
              </a:rPr>
              <a:t>5) Remember the…</a:t>
            </a:r>
            <a:r>
              <a:rPr lang="en-US" altLang="en-US" sz="1200" b="1" dirty="0">
                <a:solidFill>
                  <a:schemeClr val="bg1">
                    <a:lumMod val="65000"/>
                  </a:schemeClr>
                </a:solidFill>
              </a:rPr>
              <a:t>4 D’s</a:t>
            </a:r>
            <a:r>
              <a:rPr lang="en-US" altLang="en-US" sz="1200" dirty="0">
                <a:solidFill>
                  <a:schemeClr val="bg1">
                    <a:lumMod val="65000"/>
                  </a:schemeClr>
                </a:solidFill>
              </a:rPr>
              <a:t> </a:t>
            </a:r>
          </a:p>
        </p:txBody>
      </p:sp>
      <p:sp>
        <p:nvSpPr>
          <p:cNvPr id="66573" name="Rectangle 14">
            <a:extLst>
              <a:ext uri="{FF2B5EF4-FFF2-40B4-BE49-F238E27FC236}">
                <a16:creationId xmlns:a16="http://schemas.microsoft.com/office/drawing/2014/main" id="{F285696A-57E2-45EC-8B53-8FFFA3A04321}"/>
              </a:ext>
            </a:extLst>
          </p:cNvPr>
          <p:cNvSpPr>
            <a:spLocks noChangeArrowheads="1"/>
          </p:cNvSpPr>
          <p:nvPr/>
        </p:nvSpPr>
        <p:spPr bwMode="auto">
          <a:xfrm>
            <a:off x="457200" y="122238"/>
            <a:ext cx="7543800" cy="8683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b"/>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ct val="85000"/>
              </a:lnSpc>
              <a:spcBef>
                <a:spcPct val="0"/>
              </a:spcBef>
              <a:buClrTx/>
              <a:buSzTx/>
              <a:buFontTx/>
              <a:buNone/>
            </a:pPr>
            <a:r>
              <a:rPr lang="en-US" altLang="en-US" sz="3200" b="1" dirty="0">
                <a:solidFill>
                  <a:schemeClr val="tx2"/>
                </a:solidFill>
              </a:rPr>
              <a:t>Developmental Abnormalities of the Optic Nerve Head</a:t>
            </a:r>
            <a:endParaRPr lang="en-US" altLang="en-US" sz="3200" dirty="0">
              <a:solidFill>
                <a:schemeClr val="tx2"/>
              </a:solidFill>
            </a:endParaRPr>
          </a:p>
        </p:txBody>
      </p:sp>
      <p:sp>
        <p:nvSpPr>
          <p:cNvPr id="66574" name="Slide Number Placeholder 1">
            <a:extLst>
              <a:ext uri="{FF2B5EF4-FFF2-40B4-BE49-F238E27FC236}">
                <a16:creationId xmlns:a16="http://schemas.microsoft.com/office/drawing/2014/main" id="{04C402A9-8FE1-41F8-B8FD-C8B6D877C3F0}"/>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286D2FA3-C121-4BBB-98D0-45A7FDA1C4EF}" type="slidenum">
              <a:rPr lang="en-US" altLang="en-US" sz="1000"/>
              <a:pPr>
                <a:spcBef>
                  <a:spcPct val="0"/>
                </a:spcBef>
                <a:buClrTx/>
                <a:buSzTx/>
                <a:buFontTx/>
                <a:buNone/>
              </a:pPr>
              <a:t>235</a:t>
            </a:fld>
            <a:endParaRPr lang="en-US" altLang="en-US" sz="1000"/>
          </a:p>
        </p:txBody>
      </p:sp>
      <p:sp>
        <p:nvSpPr>
          <p:cNvPr id="66575" name="Line 12">
            <a:extLst>
              <a:ext uri="{FF2B5EF4-FFF2-40B4-BE49-F238E27FC236}">
                <a16:creationId xmlns:a16="http://schemas.microsoft.com/office/drawing/2014/main" id="{80B50ABA-1EEE-43E4-8CAC-FE3345262FA7}"/>
              </a:ext>
            </a:extLst>
          </p:cNvPr>
          <p:cNvSpPr>
            <a:spLocks noChangeShapeType="1"/>
          </p:cNvSpPr>
          <p:nvPr/>
        </p:nvSpPr>
        <p:spPr bwMode="auto">
          <a:xfrm>
            <a:off x="3124200" y="2057400"/>
            <a:ext cx="381000" cy="22098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 name="Text Box 13">
            <a:extLst>
              <a:ext uri="{FF2B5EF4-FFF2-40B4-BE49-F238E27FC236}">
                <a16:creationId xmlns:a16="http://schemas.microsoft.com/office/drawing/2014/main" id="{B7C06F84-09E0-5466-5CBE-84473E7979ED}"/>
              </a:ext>
            </a:extLst>
          </p:cNvPr>
          <p:cNvSpPr txBox="1">
            <a:spLocks noChangeArrowheads="1"/>
          </p:cNvSpPr>
          <p:nvPr/>
        </p:nvSpPr>
        <p:spPr bwMode="auto">
          <a:xfrm>
            <a:off x="4800600" y="5257800"/>
            <a:ext cx="4294188" cy="1230313"/>
          </a:xfrm>
          <a:prstGeom prst="rect">
            <a:avLst/>
          </a:prstGeom>
          <a:solidFill>
            <a:srgbClr val="FFCC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dirty="0"/>
              <a:t>Tilted-Disc Syndrome</a:t>
            </a:r>
            <a:r>
              <a:rPr lang="en-US" altLang="en-US" sz="1400" dirty="0">
                <a:solidFill>
                  <a:srgbClr val="0000FF"/>
                </a:solidFill>
              </a:rPr>
              <a:t> </a:t>
            </a:r>
            <a:r>
              <a:rPr lang="en-US" altLang="en-US" sz="1400" dirty="0">
                <a:solidFill>
                  <a:srgbClr val="0000FF"/>
                </a:solidFill>
                <a:latin typeface="Segoe Script" panose="030B0504020000000003" pitchFamily="66" charset="0"/>
              </a:rPr>
              <a:t>aka…</a:t>
            </a:r>
            <a:r>
              <a:rPr lang="en-US" altLang="en-US" sz="1400" dirty="0" err="1">
                <a:solidFill>
                  <a:srgbClr val="0000FF"/>
                </a:solidFill>
                <a:latin typeface="Segoe Script" panose="030B0504020000000003" pitchFamily="66" charset="0"/>
              </a:rPr>
              <a:t>Fuch’s</a:t>
            </a:r>
            <a:r>
              <a:rPr lang="en-US" altLang="en-US" sz="1400" dirty="0">
                <a:solidFill>
                  <a:srgbClr val="0000FF"/>
                </a:solidFill>
                <a:latin typeface="Segoe Script" panose="030B0504020000000003" pitchFamily="66" charset="0"/>
              </a:rPr>
              <a:t> Coloboma</a:t>
            </a:r>
            <a:endParaRPr lang="en-US" altLang="en-US" sz="1400" b="1" dirty="0"/>
          </a:p>
          <a:p>
            <a:pPr eaLnBrk="1" hangingPunct="1">
              <a:spcBef>
                <a:spcPct val="0"/>
              </a:spcBef>
              <a:buClrTx/>
              <a:buSzTx/>
              <a:buFontTx/>
              <a:buNone/>
            </a:pPr>
            <a:r>
              <a:rPr lang="en-US" altLang="en-US" sz="1200" dirty="0">
                <a:solidFill>
                  <a:schemeClr val="bg1">
                    <a:lumMod val="65000"/>
                  </a:schemeClr>
                </a:solidFill>
              </a:rPr>
              <a:t>1) Superior pole appears…</a:t>
            </a:r>
            <a:r>
              <a:rPr lang="en-US" altLang="en-US" sz="1200" b="1" dirty="0">
                <a:solidFill>
                  <a:schemeClr val="bg1">
                    <a:lumMod val="65000"/>
                  </a:schemeClr>
                </a:solidFill>
              </a:rPr>
              <a:t>elevated</a:t>
            </a:r>
            <a:r>
              <a:rPr lang="en-US" altLang="en-US" sz="1200" dirty="0">
                <a:solidFill>
                  <a:schemeClr val="bg1">
                    <a:lumMod val="65000"/>
                  </a:schemeClr>
                </a:solidFill>
              </a:rPr>
              <a:t>, inferior…</a:t>
            </a:r>
            <a:r>
              <a:rPr lang="en-US" altLang="en-US" sz="1200" b="1" dirty="0">
                <a:solidFill>
                  <a:schemeClr val="bg1">
                    <a:lumMod val="65000"/>
                  </a:schemeClr>
                </a:solidFill>
              </a:rPr>
              <a:t>recessed</a:t>
            </a:r>
          </a:p>
          <a:p>
            <a:pPr eaLnBrk="1" hangingPunct="1">
              <a:spcBef>
                <a:spcPct val="0"/>
              </a:spcBef>
              <a:buClrTx/>
              <a:buSzTx/>
              <a:buFontTx/>
              <a:buNone/>
            </a:pPr>
            <a:r>
              <a:rPr lang="en-US" altLang="en-US" sz="1200" dirty="0">
                <a:solidFill>
                  <a:schemeClr val="bg1">
                    <a:lumMod val="65000"/>
                  </a:schemeClr>
                </a:solidFill>
              </a:rPr>
              <a:t>2) Associated with…</a:t>
            </a:r>
            <a:r>
              <a:rPr lang="en-US" altLang="en-US" sz="1200" b="1" dirty="0">
                <a:solidFill>
                  <a:schemeClr val="bg1">
                    <a:lumMod val="65000"/>
                  </a:schemeClr>
                </a:solidFill>
              </a:rPr>
              <a:t>situs inversus</a:t>
            </a:r>
            <a:r>
              <a:rPr lang="en-US" altLang="en-US" sz="1200" dirty="0">
                <a:solidFill>
                  <a:schemeClr val="bg1">
                    <a:lumMod val="65000"/>
                  </a:schemeClr>
                </a:solidFill>
              </a:rPr>
              <a:t> of retinal vessels</a:t>
            </a:r>
          </a:p>
          <a:p>
            <a:pPr eaLnBrk="1" hangingPunct="1">
              <a:spcBef>
                <a:spcPct val="0"/>
              </a:spcBef>
              <a:buClrTx/>
              <a:buSzTx/>
              <a:buFontTx/>
              <a:buNone/>
            </a:pPr>
            <a:r>
              <a:rPr lang="en-US" altLang="en-US" sz="1200" dirty="0">
                <a:solidFill>
                  <a:schemeClr val="bg1">
                    <a:lumMod val="65000"/>
                  </a:schemeClr>
                </a:solidFill>
              </a:rPr>
              <a:t>3) Fundus abnormality produces…</a:t>
            </a:r>
            <a:r>
              <a:rPr lang="en-US" altLang="en-US" sz="1200" b="1" dirty="0">
                <a:solidFill>
                  <a:schemeClr val="bg1">
                    <a:lumMod val="65000"/>
                  </a:schemeClr>
                </a:solidFill>
              </a:rPr>
              <a:t>myopic astigmatism</a:t>
            </a:r>
          </a:p>
          <a:p>
            <a:pPr eaLnBrk="1" hangingPunct="1">
              <a:spcBef>
                <a:spcPct val="0"/>
              </a:spcBef>
              <a:buClrTx/>
              <a:buSzTx/>
              <a:buFontTx/>
              <a:buNone/>
            </a:pPr>
            <a:r>
              <a:rPr lang="en-US" altLang="en-US" sz="1200" dirty="0">
                <a:solidFill>
                  <a:schemeClr val="bg1">
                    <a:lumMod val="65000"/>
                  </a:schemeClr>
                </a:solidFill>
              </a:rPr>
              <a:t>4) VF testing reveals…</a:t>
            </a:r>
            <a:r>
              <a:rPr lang="en-US" altLang="en-US" sz="1200" b="1" dirty="0">
                <a:solidFill>
                  <a:schemeClr val="bg1">
                    <a:lumMod val="65000"/>
                  </a:schemeClr>
                </a:solidFill>
              </a:rPr>
              <a:t>bitemporal loss</a:t>
            </a:r>
            <a:r>
              <a:rPr lang="en-US" altLang="en-US" sz="1200" dirty="0">
                <a:solidFill>
                  <a:schemeClr val="bg1">
                    <a:lumMod val="65000"/>
                  </a:schemeClr>
                </a:solidFill>
              </a:rPr>
              <a:t> that doesn’t</a:t>
            </a:r>
          </a:p>
          <a:p>
            <a:pPr eaLnBrk="1" hangingPunct="1">
              <a:spcBef>
                <a:spcPct val="0"/>
              </a:spcBef>
              <a:buClrTx/>
              <a:buSzTx/>
              <a:buFontTx/>
              <a:buNone/>
            </a:pPr>
            <a:r>
              <a:rPr lang="en-US" altLang="en-US" sz="1200" dirty="0">
                <a:solidFill>
                  <a:schemeClr val="bg1">
                    <a:lumMod val="65000"/>
                  </a:schemeClr>
                </a:solidFill>
              </a:rPr>
              <a:t>   respect the vertical, and may resolve with…</a:t>
            </a:r>
            <a:r>
              <a:rPr lang="en-US" altLang="en-US" sz="1200" b="1" dirty="0">
                <a:solidFill>
                  <a:schemeClr val="bg1">
                    <a:lumMod val="65000"/>
                  </a:schemeClr>
                </a:solidFill>
              </a:rPr>
              <a:t>refraction</a:t>
            </a:r>
          </a:p>
        </p:txBody>
      </p:sp>
      <p:sp>
        <p:nvSpPr>
          <p:cNvPr id="6" name="TextBox 5">
            <a:extLst>
              <a:ext uri="{FF2B5EF4-FFF2-40B4-BE49-F238E27FC236}">
                <a16:creationId xmlns:a16="http://schemas.microsoft.com/office/drawing/2014/main" id="{60FA6F32-BFD2-BD15-7A97-1E12D1FEFB81}"/>
              </a:ext>
            </a:extLst>
          </p:cNvPr>
          <p:cNvSpPr txBox="1"/>
          <p:nvPr/>
        </p:nvSpPr>
        <p:spPr>
          <a:xfrm>
            <a:off x="2978426" y="2836379"/>
            <a:ext cx="5113336" cy="2246769"/>
          </a:xfrm>
          <a:prstGeom prst="rect">
            <a:avLst/>
          </a:prstGeom>
          <a:solidFill>
            <a:schemeClr val="accent6">
              <a:lumMod val="60000"/>
              <a:lumOff val="40000"/>
            </a:schemeClr>
          </a:solidFill>
        </p:spPr>
        <p:txBody>
          <a:bodyPr wrap="square" rtlCol="0">
            <a:spAutoFit/>
          </a:bodyPr>
          <a:lstStyle/>
          <a:p>
            <a:r>
              <a:rPr lang="en-US" sz="1400" i="1" dirty="0"/>
              <a:t>Finally: Fuchs coloboma is associated with a rare inherited retinal condition. What is it?</a:t>
            </a:r>
          </a:p>
          <a:p>
            <a:r>
              <a:rPr lang="en-US" sz="1400" dirty="0"/>
              <a:t>CSNB</a:t>
            </a:r>
          </a:p>
          <a:p>
            <a:endParaRPr lang="en-US" sz="1400" i="1" dirty="0"/>
          </a:p>
          <a:p>
            <a:r>
              <a:rPr lang="en-US" sz="1400" i="1" dirty="0"/>
              <a:t>What does </a:t>
            </a:r>
            <a:r>
              <a:rPr lang="en-US" sz="1400" dirty="0"/>
              <a:t>CSNB</a:t>
            </a:r>
            <a:r>
              <a:rPr lang="en-US" sz="1400" i="1" dirty="0"/>
              <a:t> stand for in this context?</a:t>
            </a:r>
          </a:p>
          <a:p>
            <a:r>
              <a:rPr lang="en-US" sz="1400" dirty="0"/>
              <a:t>Congenital stationary night blindness</a:t>
            </a:r>
          </a:p>
          <a:p>
            <a:endParaRPr lang="en-US" sz="1400" dirty="0"/>
          </a:p>
          <a:p>
            <a:r>
              <a:rPr lang="en-US" sz="1400" i="1" dirty="0"/>
              <a:t>In a nutshell, what’s CSNB?</a:t>
            </a:r>
          </a:p>
          <a:p>
            <a:r>
              <a:rPr lang="en-US" sz="1400" dirty="0"/>
              <a:t>A congenital condition in which a dearth of functioning  rods  leads to  nyctalopia ,  nystagmus , and variably decreased  VA</a:t>
            </a:r>
          </a:p>
        </p:txBody>
      </p:sp>
      <p:sp>
        <p:nvSpPr>
          <p:cNvPr id="7" name="Rectangle 6">
            <a:extLst>
              <a:ext uri="{FF2B5EF4-FFF2-40B4-BE49-F238E27FC236}">
                <a16:creationId xmlns:a16="http://schemas.microsoft.com/office/drawing/2014/main" id="{EEC63736-26B6-DDC8-984E-AE1CDB1AA27D}"/>
              </a:ext>
            </a:extLst>
          </p:cNvPr>
          <p:cNvSpPr/>
          <p:nvPr/>
        </p:nvSpPr>
        <p:spPr>
          <a:xfrm>
            <a:off x="7317520" y="4580733"/>
            <a:ext cx="588790" cy="244503"/>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ts val="700"/>
              </a:lnSpc>
            </a:pPr>
            <a:r>
              <a:rPr lang="en-US" sz="800" dirty="0">
                <a:solidFill>
                  <a:schemeClr val="tx1"/>
                </a:solidFill>
              </a:rPr>
              <a:t>rods vs cones</a:t>
            </a:r>
          </a:p>
        </p:txBody>
      </p:sp>
      <p:sp>
        <p:nvSpPr>
          <p:cNvPr id="8" name="Rectangle 7">
            <a:extLst>
              <a:ext uri="{FF2B5EF4-FFF2-40B4-BE49-F238E27FC236}">
                <a16:creationId xmlns:a16="http://schemas.microsoft.com/office/drawing/2014/main" id="{D3F19BC8-EF3E-E719-FB0D-75DA9963681B}"/>
              </a:ext>
            </a:extLst>
          </p:cNvPr>
          <p:cNvSpPr/>
          <p:nvPr/>
        </p:nvSpPr>
        <p:spPr>
          <a:xfrm>
            <a:off x="7705745" y="4825236"/>
            <a:ext cx="384155" cy="205539"/>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ts val="700"/>
              </a:lnSpc>
            </a:pPr>
            <a:r>
              <a:rPr lang="en-US" sz="800" dirty="0">
                <a:solidFill>
                  <a:schemeClr val="tx1"/>
                </a:solidFill>
              </a:rPr>
              <a:t>abb.</a:t>
            </a:r>
          </a:p>
        </p:txBody>
      </p:sp>
      <p:sp>
        <p:nvSpPr>
          <p:cNvPr id="9" name="Rectangle 8">
            <a:extLst>
              <a:ext uri="{FF2B5EF4-FFF2-40B4-BE49-F238E27FC236}">
                <a16:creationId xmlns:a16="http://schemas.microsoft.com/office/drawing/2014/main" id="{45AF7F26-E8C8-352F-36F1-156B8AA623BA}"/>
              </a:ext>
            </a:extLst>
          </p:cNvPr>
          <p:cNvSpPr/>
          <p:nvPr/>
        </p:nvSpPr>
        <p:spPr>
          <a:xfrm>
            <a:off x="3789296" y="4833640"/>
            <a:ext cx="806175" cy="239061"/>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ts val="700"/>
              </a:lnSpc>
            </a:pPr>
            <a:endParaRPr lang="en-US" sz="800" dirty="0">
              <a:solidFill>
                <a:schemeClr val="tx1"/>
              </a:solidFill>
            </a:endParaRPr>
          </a:p>
        </p:txBody>
      </p:sp>
      <p:sp>
        <p:nvSpPr>
          <p:cNvPr id="10" name="Rectangle 9">
            <a:extLst>
              <a:ext uri="{FF2B5EF4-FFF2-40B4-BE49-F238E27FC236}">
                <a16:creationId xmlns:a16="http://schemas.microsoft.com/office/drawing/2014/main" id="{51B9246B-FC5A-E47C-82AB-B82F9C76ADF4}"/>
              </a:ext>
            </a:extLst>
          </p:cNvPr>
          <p:cNvSpPr/>
          <p:nvPr/>
        </p:nvSpPr>
        <p:spPr>
          <a:xfrm>
            <a:off x="4748798" y="4834692"/>
            <a:ext cx="909159" cy="238009"/>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ts val="700"/>
              </a:lnSpc>
            </a:pPr>
            <a:endParaRPr lang="en-US" sz="800" dirty="0">
              <a:solidFill>
                <a:schemeClr val="tx1"/>
              </a:solidFill>
            </a:endParaRPr>
          </a:p>
        </p:txBody>
      </p:sp>
      <p:sp>
        <p:nvSpPr>
          <p:cNvPr id="11" name="Frame 10">
            <a:extLst>
              <a:ext uri="{FF2B5EF4-FFF2-40B4-BE49-F238E27FC236}">
                <a16:creationId xmlns:a16="http://schemas.microsoft.com/office/drawing/2014/main" id="{02D2FE8D-ABED-8C95-5116-82A829CED8B3}"/>
              </a:ext>
            </a:extLst>
          </p:cNvPr>
          <p:cNvSpPr/>
          <p:nvPr/>
        </p:nvSpPr>
        <p:spPr>
          <a:xfrm>
            <a:off x="4748798" y="5156553"/>
            <a:ext cx="4294188" cy="497716"/>
          </a:xfrm>
          <a:prstGeom prst="frame">
            <a:avLst>
              <a:gd name="adj1" fmla="val 17198"/>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Tree>
    <p:extLst>
      <p:ext uri="{BB962C8B-B14F-4D97-AF65-F5344CB8AC3E}">
        <p14:creationId xmlns:p14="http://schemas.microsoft.com/office/powerpoint/2010/main" val="1909045517"/>
      </p:ext>
    </p:extLst>
  </p:cSld>
  <p:clrMapOvr>
    <a:masterClrMapping/>
  </p:clrMapOvr>
</p:sld>
</file>

<file path=ppt/slides/slide2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562" name="Text Box 10">
            <a:extLst>
              <a:ext uri="{FF2B5EF4-FFF2-40B4-BE49-F238E27FC236}">
                <a16:creationId xmlns:a16="http://schemas.microsoft.com/office/drawing/2014/main" id="{E9896276-04B5-49A0-96C5-5033D1D64400}"/>
              </a:ext>
            </a:extLst>
          </p:cNvPr>
          <p:cNvSpPr txBox="1">
            <a:spLocks noChangeArrowheads="1"/>
          </p:cNvSpPr>
          <p:nvPr/>
        </p:nvSpPr>
        <p:spPr bwMode="auto">
          <a:xfrm>
            <a:off x="1371600" y="4267200"/>
            <a:ext cx="3057525" cy="2154238"/>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Morning-Glory Disc</a:t>
            </a:r>
          </a:p>
          <a:p>
            <a:pPr eaLnBrk="1" hangingPunct="1">
              <a:spcBef>
                <a:spcPct val="0"/>
              </a:spcBef>
              <a:buClrTx/>
              <a:buSzTx/>
              <a:buFontTx/>
              <a:buNone/>
            </a:pPr>
            <a:r>
              <a:rPr lang="en-US" altLang="en-US" sz="1200"/>
              <a:t>--DFE reveals:</a:t>
            </a:r>
          </a:p>
          <a:p>
            <a:pPr eaLnBrk="1" hangingPunct="1">
              <a:spcBef>
                <a:spcPct val="0"/>
              </a:spcBef>
              <a:buClrTx/>
              <a:buSzTx/>
              <a:buFontTx/>
              <a:buNone/>
            </a:pPr>
            <a:r>
              <a:rPr lang="en-US" altLang="en-US" sz="1200"/>
              <a:t>  1) A funnel-shaped…</a:t>
            </a:r>
            <a:r>
              <a:rPr lang="en-US" altLang="en-US" sz="1200" b="1">
                <a:solidFill>
                  <a:srgbClr val="0000FF"/>
                </a:solidFill>
              </a:rPr>
              <a:t>excavation</a:t>
            </a:r>
            <a:endParaRPr lang="en-US" altLang="en-US" sz="1200"/>
          </a:p>
          <a:p>
            <a:pPr eaLnBrk="1" hangingPunct="1">
              <a:spcBef>
                <a:spcPct val="0"/>
              </a:spcBef>
              <a:buClrTx/>
              <a:buSzTx/>
              <a:buFontTx/>
              <a:buNone/>
            </a:pPr>
            <a:r>
              <a:rPr lang="en-US" altLang="en-US" sz="1200"/>
              <a:t>  2) Number of vessels crossing the rim</a:t>
            </a:r>
          </a:p>
          <a:p>
            <a:pPr eaLnBrk="1" hangingPunct="1">
              <a:spcBef>
                <a:spcPct val="0"/>
              </a:spcBef>
              <a:buClrTx/>
              <a:buSzTx/>
              <a:buFontTx/>
              <a:buNone/>
            </a:pPr>
            <a:r>
              <a:rPr lang="en-US" altLang="en-US" sz="1200"/>
              <a:t>    seems abnormally…</a:t>
            </a:r>
            <a:r>
              <a:rPr lang="en-US" altLang="en-US" sz="1200" b="1">
                <a:solidFill>
                  <a:srgbClr val="0000FF"/>
                </a:solidFill>
              </a:rPr>
              <a:t>high</a:t>
            </a:r>
            <a:r>
              <a:rPr lang="en-US" altLang="en-US" sz="1200"/>
              <a:t> </a:t>
            </a:r>
            <a:endParaRPr lang="en-US" altLang="en-US" sz="1200" b="1">
              <a:solidFill>
                <a:srgbClr val="0000FF"/>
              </a:solidFill>
            </a:endParaRPr>
          </a:p>
          <a:p>
            <a:pPr eaLnBrk="1" hangingPunct="1">
              <a:spcBef>
                <a:spcPct val="0"/>
              </a:spcBef>
              <a:buClrTx/>
              <a:buSzTx/>
              <a:buFontTx/>
              <a:buNone/>
            </a:pPr>
            <a:r>
              <a:rPr lang="en-US" altLang="en-US" sz="1200"/>
              <a:t>--Tissue is…</a:t>
            </a:r>
            <a:r>
              <a:rPr lang="en-US" altLang="en-US" sz="1200" b="1">
                <a:solidFill>
                  <a:srgbClr val="0000FF"/>
                </a:solidFill>
              </a:rPr>
              <a:t>contractile</a:t>
            </a:r>
            <a:r>
              <a:rPr lang="en-US" altLang="en-US" sz="1200"/>
              <a:t>, so cup seems</a:t>
            </a:r>
          </a:p>
          <a:p>
            <a:pPr eaLnBrk="1" hangingPunct="1">
              <a:spcBef>
                <a:spcPct val="0"/>
              </a:spcBef>
              <a:buClrTx/>
              <a:buSzTx/>
              <a:buFontTx/>
              <a:buNone/>
            </a:pPr>
            <a:r>
              <a:rPr lang="en-US" altLang="en-US" sz="1200"/>
              <a:t>  to…</a:t>
            </a:r>
            <a:r>
              <a:rPr lang="en-US" altLang="en-US" sz="1200" b="1">
                <a:solidFill>
                  <a:srgbClr val="0000FF"/>
                </a:solidFill>
              </a:rPr>
              <a:t>open </a:t>
            </a:r>
            <a:r>
              <a:rPr lang="en-US" altLang="en-US" sz="1200">
                <a:solidFill>
                  <a:srgbClr val="0000FF"/>
                </a:solidFill>
              </a:rPr>
              <a:t>and</a:t>
            </a:r>
            <a:r>
              <a:rPr lang="en-US" altLang="en-US" sz="1200" b="1">
                <a:solidFill>
                  <a:srgbClr val="0000FF"/>
                </a:solidFill>
              </a:rPr>
              <a:t> close</a:t>
            </a:r>
            <a:r>
              <a:rPr lang="en-US" altLang="en-US" sz="1200"/>
              <a:t> (like its namesake,  </a:t>
            </a:r>
          </a:p>
          <a:p>
            <a:pPr eaLnBrk="1" hangingPunct="1">
              <a:spcBef>
                <a:spcPct val="0"/>
              </a:spcBef>
              <a:buClrTx/>
              <a:buSzTx/>
              <a:buFontTx/>
              <a:buNone/>
            </a:pPr>
            <a:r>
              <a:rPr lang="en-US" altLang="en-US" sz="1200"/>
              <a:t>  the morning-glory flower)</a:t>
            </a:r>
          </a:p>
          <a:p>
            <a:pPr eaLnBrk="1" hangingPunct="1">
              <a:spcBef>
                <a:spcPct val="0"/>
              </a:spcBef>
              <a:buClrTx/>
              <a:buSzTx/>
              <a:buFontTx/>
              <a:buNone/>
            </a:pPr>
            <a:r>
              <a:rPr lang="en-US" altLang="en-US" sz="1200"/>
              <a:t>--VA usually…</a:t>
            </a:r>
            <a:r>
              <a:rPr lang="en-US" altLang="en-US" sz="1200" b="1">
                <a:solidFill>
                  <a:srgbClr val="0000FF"/>
                </a:solidFill>
              </a:rPr>
              <a:t>20/200</a:t>
            </a:r>
            <a:r>
              <a:rPr lang="en-US" altLang="en-US" sz="1200"/>
              <a:t>, but can be…</a:t>
            </a:r>
          </a:p>
          <a:p>
            <a:pPr eaLnBrk="1" hangingPunct="1">
              <a:spcBef>
                <a:spcPct val="0"/>
              </a:spcBef>
              <a:buClrTx/>
              <a:buSzTx/>
              <a:buFontTx/>
              <a:buNone/>
            </a:pPr>
            <a:r>
              <a:rPr lang="en-US" altLang="en-US" sz="1200"/>
              <a:t>   </a:t>
            </a:r>
            <a:r>
              <a:rPr lang="en-US" altLang="en-US" sz="1200" b="1">
                <a:solidFill>
                  <a:srgbClr val="0000FF"/>
                </a:solidFill>
              </a:rPr>
              <a:t>20/20&lt;-&gt;NLP</a:t>
            </a:r>
          </a:p>
          <a:p>
            <a:pPr eaLnBrk="1" hangingPunct="1">
              <a:spcBef>
                <a:spcPct val="0"/>
              </a:spcBef>
              <a:buClrTx/>
              <a:buSzTx/>
              <a:buFontTx/>
              <a:buNone/>
            </a:pPr>
            <a:r>
              <a:rPr lang="en-US" altLang="en-US" sz="1200"/>
              <a:t>--1/3 develop…</a:t>
            </a:r>
            <a:r>
              <a:rPr lang="en-US" altLang="en-US" sz="1200" b="1">
                <a:solidFill>
                  <a:srgbClr val="CCECFF"/>
                </a:solidFill>
              </a:rPr>
              <a:t>serous</a:t>
            </a:r>
            <a:r>
              <a:rPr lang="en-US" altLang="en-US" sz="1200" b="1">
                <a:solidFill>
                  <a:srgbClr val="0000FF"/>
                </a:solidFill>
              </a:rPr>
              <a:t> </a:t>
            </a:r>
            <a:r>
              <a:rPr lang="en-US" altLang="en-US" sz="1200" b="1">
                <a:solidFill>
                  <a:srgbClr val="CCECFF"/>
                </a:solidFill>
              </a:rPr>
              <a:t>RD</a:t>
            </a:r>
          </a:p>
        </p:txBody>
      </p:sp>
      <p:sp>
        <p:nvSpPr>
          <p:cNvPr id="66563" name="Text Box 3">
            <a:extLst>
              <a:ext uri="{FF2B5EF4-FFF2-40B4-BE49-F238E27FC236}">
                <a16:creationId xmlns:a16="http://schemas.microsoft.com/office/drawing/2014/main" id="{E46B3D38-CB0F-4BFC-AE9E-17B8EAC7193B}"/>
              </a:ext>
            </a:extLst>
          </p:cNvPr>
          <p:cNvSpPr txBox="1">
            <a:spLocks noChangeArrowheads="1"/>
          </p:cNvSpPr>
          <p:nvPr/>
        </p:nvSpPr>
        <p:spPr bwMode="auto">
          <a:xfrm>
            <a:off x="793750" y="3505200"/>
            <a:ext cx="2274982" cy="677108"/>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solidFill>
                  <a:schemeClr val="bg1">
                    <a:lumMod val="65000"/>
                  </a:schemeClr>
                </a:solidFill>
              </a:rPr>
              <a:t>Optic Pit/Hole</a:t>
            </a:r>
          </a:p>
          <a:p>
            <a:pPr eaLnBrk="1" hangingPunct="1">
              <a:spcBef>
                <a:spcPct val="0"/>
              </a:spcBef>
              <a:buClrTx/>
              <a:buSzTx/>
              <a:buFontTx/>
              <a:buNone/>
            </a:pPr>
            <a:r>
              <a:rPr lang="en-US" altLang="en-US" sz="1200">
                <a:solidFill>
                  <a:schemeClr val="bg1">
                    <a:lumMod val="65000"/>
                  </a:schemeClr>
                </a:solidFill>
              </a:rPr>
              <a:t>--Associated with…</a:t>
            </a:r>
            <a:r>
              <a:rPr lang="en-US" altLang="en-US" sz="1200" b="1">
                <a:solidFill>
                  <a:schemeClr val="bg1">
                    <a:lumMod val="65000"/>
                  </a:schemeClr>
                </a:solidFill>
              </a:rPr>
              <a:t>serous RD</a:t>
            </a:r>
          </a:p>
          <a:p>
            <a:pPr eaLnBrk="1" hangingPunct="1">
              <a:spcBef>
                <a:spcPct val="0"/>
              </a:spcBef>
              <a:buClrTx/>
              <a:buSzTx/>
              <a:buFontTx/>
              <a:buNone/>
            </a:pPr>
            <a:r>
              <a:rPr lang="en-US" altLang="en-US" sz="1200" b="1">
                <a:solidFill>
                  <a:schemeClr val="bg1">
                    <a:lumMod val="65000"/>
                  </a:schemeClr>
                </a:solidFill>
              </a:rPr>
              <a:t>  in adulthood</a:t>
            </a:r>
          </a:p>
        </p:txBody>
      </p:sp>
      <p:sp>
        <p:nvSpPr>
          <p:cNvPr id="66564" name="Line 4">
            <a:extLst>
              <a:ext uri="{FF2B5EF4-FFF2-40B4-BE49-F238E27FC236}">
                <a16:creationId xmlns:a16="http://schemas.microsoft.com/office/drawing/2014/main" id="{C3019ED5-AD6C-4034-939E-D3CAC8A88421}"/>
              </a:ext>
            </a:extLst>
          </p:cNvPr>
          <p:cNvSpPr>
            <a:spLocks noChangeShapeType="1"/>
          </p:cNvSpPr>
          <p:nvPr/>
        </p:nvSpPr>
        <p:spPr bwMode="auto">
          <a:xfrm flipH="1">
            <a:off x="1600200" y="2057400"/>
            <a:ext cx="1524000" cy="3810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6565" name="Text Box 6">
            <a:extLst>
              <a:ext uri="{FF2B5EF4-FFF2-40B4-BE49-F238E27FC236}">
                <a16:creationId xmlns:a16="http://schemas.microsoft.com/office/drawing/2014/main" id="{00DCDEE2-B453-494E-8E99-8502D9045C22}"/>
              </a:ext>
            </a:extLst>
          </p:cNvPr>
          <p:cNvSpPr txBox="1">
            <a:spLocks noChangeArrowheads="1"/>
          </p:cNvSpPr>
          <p:nvPr/>
        </p:nvSpPr>
        <p:spPr bwMode="auto">
          <a:xfrm>
            <a:off x="1340808" y="1524000"/>
            <a:ext cx="3544560" cy="4585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1400" i="1">
                <a:solidFill>
                  <a:schemeClr val="bg1">
                    <a:lumMod val="75000"/>
                  </a:schemeClr>
                </a:solidFill>
              </a:rPr>
              <a:t>These three are all secondary to abnormal</a:t>
            </a:r>
          </a:p>
          <a:p>
            <a:pPr algn="ctr" eaLnBrk="1" hangingPunct="1">
              <a:lnSpc>
                <a:spcPct val="85000"/>
              </a:lnSpc>
              <a:spcBef>
                <a:spcPct val="0"/>
              </a:spcBef>
              <a:buClrTx/>
              <a:buSzTx/>
              <a:buFontTx/>
              <a:buNone/>
            </a:pPr>
            <a:r>
              <a:rPr lang="en-US" altLang="en-US" sz="1400" i="1">
                <a:solidFill>
                  <a:schemeClr val="bg1">
                    <a:lumMod val="75000"/>
                  </a:schemeClr>
                </a:solidFill>
              </a:rPr>
              <a:t>closure of the embryonic optic fissure</a:t>
            </a:r>
          </a:p>
        </p:txBody>
      </p:sp>
      <p:sp>
        <p:nvSpPr>
          <p:cNvPr id="66566" name="Text Box 7">
            <a:extLst>
              <a:ext uri="{FF2B5EF4-FFF2-40B4-BE49-F238E27FC236}">
                <a16:creationId xmlns:a16="http://schemas.microsoft.com/office/drawing/2014/main" id="{2315D049-330D-491D-A8EC-75E74E56EFDB}"/>
              </a:ext>
            </a:extLst>
          </p:cNvPr>
          <p:cNvSpPr txBox="1">
            <a:spLocks noChangeArrowheads="1"/>
          </p:cNvSpPr>
          <p:nvPr/>
        </p:nvSpPr>
        <p:spPr bwMode="auto">
          <a:xfrm>
            <a:off x="76200" y="2514600"/>
            <a:ext cx="2783134" cy="861774"/>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solidFill>
                  <a:schemeClr val="bg1">
                    <a:lumMod val="65000"/>
                  </a:schemeClr>
                </a:solidFill>
              </a:rPr>
              <a:t>Optic Nerve Coloboma</a:t>
            </a:r>
          </a:p>
          <a:p>
            <a:pPr eaLnBrk="1" hangingPunct="1">
              <a:spcBef>
                <a:spcPct val="0"/>
              </a:spcBef>
              <a:buClrTx/>
              <a:buSzTx/>
              <a:buFontTx/>
              <a:buNone/>
            </a:pPr>
            <a:r>
              <a:rPr lang="en-US" altLang="en-US" sz="1200">
                <a:solidFill>
                  <a:schemeClr val="bg1">
                    <a:lumMod val="65000"/>
                  </a:schemeClr>
                </a:solidFill>
              </a:rPr>
              <a:t>1) May resemble…</a:t>
            </a:r>
            <a:r>
              <a:rPr lang="en-US" altLang="en-US" sz="1200" b="1">
                <a:solidFill>
                  <a:schemeClr val="bg1">
                    <a:lumMod val="65000"/>
                  </a:schemeClr>
                </a:solidFill>
              </a:rPr>
              <a:t>deep cupping</a:t>
            </a:r>
          </a:p>
          <a:p>
            <a:pPr eaLnBrk="1" hangingPunct="1">
              <a:spcBef>
                <a:spcPct val="0"/>
              </a:spcBef>
              <a:buClrTx/>
              <a:buSzTx/>
              <a:buFontTx/>
              <a:buNone/>
            </a:pPr>
            <a:r>
              <a:rPr lang="en-US" altLang="en-US" sz="1200">
                <a:solidFill>
                  <a:schemeClr val="bg1">
                    <a:lumMod val="65000"/>
                  </a:schemeClr>
                </a:solidFill>
              </a:rPr>
              <a:t>2) Can be…</a:t>
            </a:r>
            <a:r>
              <a:rPr lang="en-US" altLang="en-US" sz="1200" b="1">
                <a:solidFill>
                  <a:schemeClr val="bg1">
                    <a:lumMod val="65000"/>
                  </a:schemeClr>
                </a:solidFill>
              </a:rPr>
              <a:t>bilateral, asymmetric</a:t>
            </a:r>
          </a:p>
          <a:p>
            <a:pPr eaLnBrk="1" hangingPunct="1">
              <a:spcBef>
                <a:spcPct val="0"/>
              </a:spcBef>
              <a:buClrTx/>
              <a:buSzTx/>
              <a:buFontTx/>
              <a:buNone/>
            </a:pPr>
            <a:r>
              <a:rPr lang="en-US" altLang="en-US" sz="1200">
                <a:solidFill>
                  <a:schemeClr val="bg1">
                    <a:lumMod val="65000"/>
                  </a:schemeClr>
                </a:solidFill>
              </a:rPr>
              <a:t>3) Part of the…</a:t>
            </a:r>
            <a:r>
              <a:rPr lang="en-US" altLang="en-US" sz="1200" b="1">
                <a:solidFill>
                  <a:schemeClr val="bg1">
                    <a:lumMod val="65000"/>
                  </a:schemeClr>
                </a:solidFill>
              </a:rPr>
              <a:t>CHARGE association</a:t>
            </a:r>
          </a:p>
        </p:txBody>
      </p:sp>
      <p:sp>
        <p:nvSpPr>
          <p:cNvPr id="66567" name="Line 8">
            <a:extLst>
              <a:ext uri="{FF2B5EF4-FFF2-40B4-BE49-F238E27FC236}">
                <a16:creationId xmlns:a16="http://schemas.microsoft.com/office/drawing/2014/main" id="{20DA8BAB-64A5-4B11-B843-0E2317D60AF9}"/>
              </a:ext>
            </a:extLst>
          </p:cNvPr>
          <p:cNvSpPr>
            <a:spLocks noChangeShapeType="1"/>
          </p:cNvSpPr>
          <p:nvPr/>
        </p:nvSpPr>
        <p:spPr bwMode="auto">
          <a:xfrm flipH="1">
            <a:off x="2971800" y="2057400"/>
            <a:ext cx="152400" cy="14478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6568" name="Text Box 9">
            <a:extLst>
              <a:ext uri="{FF2B5EF4-FFF2-40B4-BE49-F238E27FC236}">
                <a16:creationId xmlns:a16="http://schemas.microsoft.com/office/drawing/2014/main" id="{5A0748CE-6FDB-4EBF-A70C-FDA7B10AB819}"/>
              </a:ext>
            </a:extLst>
          </p:cNvPr>
          <p:cNvSpPr txBox="1">
            <a:spLocks noChangeArrowheads="1"/>
          </p:cNvSpPr>
          <p:nvPr/>
        </p:nvSpPr>
        <p:spPr bwMode="auto">
          <a:xfrm>
            <a:off x="1371600" y="4267200"/>
            <a:ext cx="3057247" cy="2154436"/>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dirty="0">
                <a:solidFill>
                  <a:schemeClr val="bg1">
                    <a:lumMod val="65000"/>
                  </a:schemeClr>
                </a:solidFill>
              </a:rPr>
              <a:t>Morning-Glory Disc</a:t>
            </a:r>
          </a:p>
          <a:p>
            <a:pPr eaLnBrk="1" hangingPunct="1">
              <a:spcBef>
                <a:spcPct val="0"/>
              </a:spcBef>
              <a:buClrTx/>
              <a:buSzTx/>
              <a:buFontTx/>
              <a:buNone/>
            </a:pPr>
            <a:r>
              <a:rPr lang="en-US" altLang="en-US" sz="1200" dirty="0">
                <a:solidFill>
                  <a:schemeClr val="bg1">
                    <a:lumMod val="65000"/>
                  </a:schemeClr>
                </a:solidFill>
              </a:rPr>
              <a:t>--DFE reveals:</a:t>
            </a:r>
          </a:p>
          <a:p>
            <a:pPr eaLnBrk="1" hangingPunct="1">
              <a:spcBef>
                <a:spcPct val="0"/>
              </a:spcBef>
              <a:buClrTx/>
              <a:buSzTx/>
              <a:buFontTx/>
              <a:buNone/>
            </a:pPr>
            <a:r>
              <a:rPr lang="en-US" altLang="en-US" sz="1200" dirty="0">
                <a:solidFill>
                  <a:schemeClr val="bg1">
                    <a:lumMod val="65000"/>
                  </a:schemeClr>
                </a:solidFill>
              </a:rPr>
              <a:t>  1) A funnel-shaped…</a:t>
            </a:r>
            <a:r>
              <a:rPr lang="en-US" altLang="en-US" sz="1200" b="1" dirty="0">
                <a:solidFill>
                  <a:schemeClr val="bg1">
                    <a:lumMod val="65000"/>
                  </a:schemeClr>
                </a:solidFill>
              </a:rPr>
              <a:t>excavation</a:t>
            </a:r>
            <a:endParaRPr lang="en-US" altLang="en-US" sz="1200" dirty="0">
              <a:solidFill>
                <a:schemeClr val="bg1">
                  <a:lumMod val="65000"/>
                </a:schemeClr>
              </a:solidFill>
            </a:endParaRPr>
          </a:p>
          <a:p>
            <a:pPr eaLnBrk="1" hangingPunct="1">
              <a:spcBef>
                <a:spcPct val="0"/>
              </a:spcBef>
              <a:buClrTx/>
              <a:buSzTx/>
              <a:buFontTx/>
              <a:buNone/>
            </a:pPr>
            <a:r>
              <a:rPr lang="en-US" altLang="en-US" sz="1200" dirty="0">
                <a:solidFill>
                  <a:schemeClr val="bg1">
                    <a:lumMod val="65000"/>
                  </a:schemeClr>
                </a:solidFill>
              </a:rPr>
              <a:t>  2) Number of vessels crossing the rim</a:t>
            </a:r>
          </a:p>
          <a:p>
            <a:pPr eaLnBrk="1" hangingPunct="1">
              <a:spcBef>
                <a:spcPct val="0"/>
              </a:spcBef>
              <a:buClrTx/>
              <a:buSzTx/>
              <a:buFontTx/>
              <a:buNone/>
            </a:pPr>
            <a:r>
              <a:rPr lang="en-US" altLang="en-US" sz="1200" dirty="0">
                <a:solidFill>
                  <a:schemeClr val="bg1">
                    <a:lumMod val="65000"/>
                  </a:schemeClr>
                </a:solidFill>
              </a:rPr>
              <a:t>    seems abnormally…</a:t>
            </a:r>
            <a:r>
              <a:rPr lang="en-US" altLang="en-US" sz="1200" b="1" dirty="0">
                <a:solidFill>
                  <a:schemeClr val="bg1">
                    <a:lumMod val="65000"/>
                  </a:schemeClr>
                </a:solidFill>
              </a:rPr>
              <a:t>high</a:t>
            </a:r>
            <a:r>
              <a:rPr lang="en-US" altLang="en-US" sz="1200" dirty="0">
                <a:solidFill>
                  <a:schemeClr val="bg1">
                    <a:lumMod val="65000"/>
                  </a:schemeClr>
                </a:solidFill>
              </a:rPr>
              <a:t> </a:t>
            </a:r>
            <a:endParaRPr lang="en-US" altLang="en-US" sz="1200" b="1" dirty="0">
              <a:solidFill>
                <a:schemeClr val="bg1">
                  <a:lumMod val="65000"/>
                </a:schemeClr>
              </a:solidFill>
            </a:endParaRPr>
          </a:p>
          <a:p>
            <a:pPr eaLnBrk="1" hangingPunct="1">
              <a:spcBef>
                <a:spcPct val="0"/>
              </a:spcBef>
              <a:buClrTx/>
              <a:buSzTx/>
              <a:buFontTx/>
              <a:buNone/>
            </a:pPr>
            <a:r>
              <a:rPr lang="en-US" altLang="en-US" sz="1200" dirty="0">
                <a:solidFill>
                  <a:schemeClr val="bg1">
                    <a:lumMod val="65000"/>
                  </a:schemeClr>
                </a:solidFill>
              </a:rPr>
              <a:t>--Tissue is…</a:t>
            </a:r>
            <a:r>
              <a:rPr lang="en-US" altLang="en-US" sz="1200" b="1" dirty="0">
                <a:solidFill>
                  <a:schemeClr val="bg1">
                    <a:lumMod val="65000"/>
                  </a:schemeClr>
                </a:solidFill>
              </a:rPr>
              <a:t>contractile</a:t>
            </a:r>
            <a:r>
              <a:rPr lang="en-US" altLang="en-US" sz="1200" dirty="0">
                <a:solidFill>
                  <a:schemeClr val="bg1">
                    <a:lumMod val="65000"/>
                  </a:schemeClr>
                </a:solidFill>
              </a:rPr>
              <a:t>, so cup seems</a:t>
            </a:r>
          </a:p>
          <a:p>
            <a:pPr eaLnBrk="1" hangingPunct="1">
              <a:spcBef>
                <a:spcPct val="0"/>
              </a:spcBef>
              <a:buClrTx/>
              <a:buSzTx/>
              <a:buFontTx/>
              <a:buNone/>
            </a:pPr>
            <a:r>
              <a:rPr lang="en-US" altLang="en-US" sz="1200" dirty="0">
                <a:solidFill>
                  <a:schemeClr val="bg1">
                    <a:lumMod val="65000"/>
                  </a:schemeClr>
                </a:solidFill>
              </a:rPr>
              <a:t>  to…</a:t>
            </a:r>
            <a:r>
              <a:rPr lang="en-US" altLang="en-US" sz="1200" b="1" dirty="0">
                <a:solidFill>
                  <a:schemeClr val="bg1">
                    <a:lumMod val="65000"/>
                  </a:schemeClr>
                </a:solidFill>
              </a:rPr>
              <a:t>open </a:t>
            </a:r>
            <a:r>
              <a:rPr lang="en-US" altLang="en-US" sz="1200" dirty="0">
                <a:solidFill>
                  <a:schemeClr val="bg1">
                    <a:lumMod val="65000"/>
                  </a:schemeClr>
                </a:solidFill>
              </a:rPr>
              <a:t>and</a:t>
            </a:r>
            <a:r>
              <a:rPr lang="en-US" altLang="en-US" sz="1200" b="1" dirty="0">
                <a:solidFill>
                  <a:schemeClr val="bg1">
                    <a:lumMod val="65000"/>
                  </a:schemeClr>
                </a:solidFill>
              </a:rPr>
              <a:t> close</a:t>
            </a:r>
            <a:r>
              <a:rPr lang="en-US" altLang="en-US" sz="1200" dirty="0">
                <a:solidFill>
                  <a:schemeClr val="bg1">
                    <a:lumMod val="65000"/>
                  </a:schemeClr>
                </a:solidFill>
              </a:rPr>
              <a:t> (like its namesake,  </a:t>
            </a:r>
          </a:p>
          <a:p>
            <a:pPr eaLnBrk="1" hangingPunct="1">
              <a:spcBef>
                <a:spcPct val="0"/>
              </a:spcBef>
              <a:buClrTx/>
              <a:buSzTx/>
              <a:buFontTx/>
              <a:buNone/>
            </a:pPr>
            <a:r>
              <a:rPr lang="en-US" altLang="en-US" sz="1200" dirty="0">
                <a:solidFill>
                  <a:schemeClr val="bg1">
                    <a:lumMod val="65000"/>
                  </a:schemeClr>
                </a:solidFill>
              </a:rPr>
              <a:t>  the morning-glory flower)</a:t>
            </a:r>
          </a:p>
          <a:p>
            <a:pPr eaLnBrk="1" hangingPunct="1">
              <a:spcBef>
                <a:spcPct val="0"/>
              </a:spcBef>
              <a:buClrTx/>
              <a:buSzTx/>
              <a:buFontTx/>
              <a:buNone/>
            </a:pPr>
            <a:r>
              <a:rPr lang="en-US" altLang="en-US" sz="1200" dirty="0">
                <a:solidFill>
                  <a:schemeClr val="bg1">
                    <a:lumMod val="65000"/>
                  </a:schemeClr>
                </a:solidFill>
              </a:rPr>
              <a:t>--VA usually…</a:t>
            </a:r>
            <a:r>
              <a:rPr lang="en-US" altLang="en-US" sz="1200" b="1" dirty="0">
                <a:solidFill>
                  <a:schemeClr val="bg1">
                    <a:lumMod val="65000"/>
                  </a:schemeClr>
                </a:solidFill>
              </a:rPr>
              <a:t>20/200</a:t>
            </a:r>
            <a:r>
              <a:rPr lang="en-US" altLang="en-US" sz="1200" dirty="0">
                <a:solidFill>
                  <a:schemeClr val="bg1">
                    <a:lumMod val="65000"/>
                  </a:schemeClr>
                </a:solidFill>
              </a:rPr>
              <a:t>, but can be…</a:t>
            </a:r>
          </a:p>
          <a:p>
            <a:pPr eaLnBrk="1" hangingPunct="1">
              <a:spcBef>
                <a:spcPct val="0"/>
              </a:spcBef>
              <a:buClrTx/>
              <a:buSzTx/>
              <a:buFontTx/>
              <a:buNone/>
            </a:pPr>
            <a:r>
              <a:rPr lang="en-US" altLang="en-US" sz="1200" dirty="0">
                <a:solidFill>
                  <a:schemeClr val="bg1">
                    <a:lumMod val="65000"/>
                  </a:schemeClr>
                </a:solidFill>
              </a:rPr>
              <a:t>   </a:t>
            </a:r>
            <a:r>
              <a:rPr lang="en-US" altLang="en-US" sz="1200" b="1" dirty="0">
                <a:solidFill>
                  <a:schemeClr val="bg1">
                    <a:lumMod val="65000"/>
                  </a:schemeClr>
                </a:solidFill>
              </a:rPr>
              <a:t>20/20&lt;-&gt;NLP</a:t>
            </a:r>
          </a:p>
          <a:p>
            <a:pPr eaLnBrk="1" hangingPunct="1">
              <a:spcBef>
                <a:spcPct val="0"/>
              </a:spcBef>
              <a:buClrTx/>
              <a:buSzTx/>
              <a:buFontTx/>
              <a:buNone/>
            </a:pPr>
            <a:r>
              <a:rPr lang="en-US" altLang="en-US" sz="1200" dirty="0">
                <a:solidFill>
                  <a:schemeClr val="bg1">
                    <a:lumMod val="65000"/>
                  </a:schemeClr>
                </a:solidFill>
              </a:rPr>
              <a:t>--1/3 develop…</a:t>
            </a:r>
            <a:r>
              <a:rPr lang="en-US" altLang="en-US" sz="1200" b="1" dirty="0">
                <a:solidFill>
                  <a:schemeClr val="bg1">
                    <a:lumMod val="65000"/>
                  </a:schemeClr>
                </a:solidFill>
              </a:rPr>
              <a:t>serous RD</a:t>
            </a:r>
          </a:p>
        </p:txBody>
      </p:sp>
      <p:sp>
        <p:nvSpPr>
          <p:cNvPr id="66569" name="Text Box 10">
            <a:extLst>
              <a:ext uri="{FF2B5EF4-FFF2-40B4-BE49-F238E27FC236}">
                <a16:creationId xmlns:a16="http://schemas.microsoft.com/office/drawing/2014/main" id="{216029D3-73B1-47CA-B182-236FAACD0101}"/>
              </a:ext>
            </a:extLst>
          </p:cNvPr>
          <p:cNvSpPr txBox="1">
            <a:spLocks noChangeArrowheads="1"/>
          </p:cNvSpPr>
          <p:nvPr/>
        </p:nvSpPr>
        <p:spPr bwMode="auto">
          <a:xfrm>
            <a:off x="5410200" y="1687513"/>
            <a:ext cx="3640740" cy="677108"/>
          </a:xfrm>
          <a:prstGeom prst="rect">
            <a:avLst/>
          </a:prstGeom>
          <a:solidFill>
            <a:srgbClr val="FFFF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solidFill>
                  <a:schemeClr val="bg1">
                    <a:lumMod val="65000"/>
                  </a:schemeClr>
                </a:solidFill>
              </a:rPr>
              <a:t>Megalopapilla</a:t>
            </a:r>
          </a:p>
          <a:p>
            <a:pPr eaLnBrk="1" hangingPunct="1">
              <a:spcBef>
                <a:spcPct val="0"/>
              </a:spcBef>
              <a:buClrTx/>
              <a:buSzTx/>
              <a:buFontTx/>
              <a:buNone/>
            </a:pPr>
            <a:r>
              <a:rPr lang="en-US" altLang="en-US" sz="1200">
                <a:solidFill>
                  <a:schemeClr val="bg1">
                    <a:lumMod val="65000"/>
                  </a:schemeClr>
                </a:solidFill>
              </a:rPr>
              <a:t>1) Abnormally large diameter of…</a:t>
            </a:r>
            <a:r>
              <a:rPr lang="en-US" altLang="en-US" sz="1200" b="1">
                <a:solidFill>
                  <a:schemeClr val="bg1">
                    <a:lumMod val="65000"/>
                  </a:schemeClr>
                </a:solidFill>
              </a:rPr>
              <a:t>disc </a:t>
            </a:r>
            <a:r>
              <a:rPr lang="en-US" altLang="en-US" sz="1200">
                <a:solidFill>
                  <a:schemeClr val="bg1">
                    <a:lumMod val="65000"/>
                  </a:schemeClr>
                </a:solidFill>
              </a:rPr>
              <a:t>and</a:t>
            </a:r>
            <a:r>
              <a:rPr lang="en-US" altLang="en-US" sz="1200" b="1">
                <a:solidFill>
                  <a:schemeClr val="bg1">
                    <a:lumMod val="65000"/>
                  </a:schemeClr>
                </a:solidFill>
              </a:rPr>
              <a:t> cup</a:t>
            </a:r>
          </a:p>
          <a:p>
            <a:pPr eaLnBrk="1" hangingPunct="1">
              <a:spcBef>
                <a:spcPct val="0"/>
              </a:spcBef>
              <a:buClrTx/>
              <a:buSzTx/>
              <a:buFontTx/>
              <a:buNone/>
            </a:pPr>
            <a:r>
              <a:rPr lang="en-US" altLang="en-US" sz="1200">
                <a:solidFill>
                  <a:schemeClr val="bg1">
                    <a:lumMod val="65000"/>
                  </a:schemeClr>
                </a:solidFill>
              </a:rPr>
              <a:t>2) VF testing may reveal an…</a:t>
            </a:r>
            <a:r>
              <a:rPr lang="en-US" altLang="en-US" sz="1200" b="1">
                <a:solidFill>
                  <a:schemeClr val="bg1">
                    <a:lumMod val="65000"/>
                  </a:schemeClr>
                </a:solidFill>
              </a:rPr>
              <a:t>enlarged blind spot</a:t>
            </a:r>
          </a:p>
        </p:txBody>
      </p:sp>
      <p:sp>
        <p:nvSpPr>
          <p:cNvPr id="66570" name="Text Box 11">
            <a:extLst>
              <a:ext uri="{FF2B5EF4-FFF2-40B4-BE49-F238E27FC236}">
                <a16:creationId xmlns:a16="http://schemas.microsoft.com/office/drawing/2014/main" id="{4B4AC5E2-0CEA-40CC-AFBE-FFAEB38B49C9}"/>
              </a:ext>
            </a:extLst>
          </p:cNvPr>
          <p:cNvSpPr txBox="1">
            <a:spLocks noChangeArrowheads="1"/>
          </p:cNvSpPr>
          <p:nvPr/>
        </p:nvSpPr>
        <p:spPr bwMode="auto">
          <a:xfrm>
            <a:off x="4648200" y="2576513"/>
            <a:ext cx="3522663" cy="862012"/>
          </a:xfrm>
          <a:prstGeom prst="rect">
            <a:avLst/>
          </a:prstGeom>
          <a:solidFill>
            <a:srgbClr val="FFC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solidFill>
                  <a:schemeClr val="bg1">
                    <a:lumMod val="65000"/>
                  </a:schemeClr>
                </a:solidFill>
              </a:rPr>
              <a:t>Myelinated RNFL</a:t>
            </a:r>
          </a:p>
          <a:p>
            <a:pPr eaLnBrk="1" hangingPunct="1">
              <a:spcBef>
                <a:spcPct val="0"/>
              </a:spcBef>
              <a:buClrTx/>
              <a:buSzTx/>
              <a:buFontTx/>
              <a:buNone/>
            </a:pPr>
            <a:r>
              <a:rPr lang="en-US" altLang="en-US" sz="1200">
                <a:solidFill>
                  <a:schemeClr val="bg1">
                    <a:lumMod val="65000"/>
                  </a:schemeClr>
                </a:solidFill>
              </a:rPr>
              <a:t>1) Myelin normally ends at the…</a:t>
            </a:r>
            <a:r>
              <a:rPr lang="en-US" altLang="en-US" sz="1200" b="1">
                <a:solidFill>
                  <a:schemeClr val="bg1">
                    <a:lumMod val="65000"/>
                  </a:schemeClr>
                </a:solidFill>
              </a:rPr>
              <a:t>lamina cribrosa</a:t>
            </a:r>
          </a:p>
          <a:p>
            <a:pPr eaLnBrk="1" hangingPunct="1">
              <a:spcBef>
                <a:spcPct val="0"/>
              </a:spcBef>
              <a:buClrTx/>
              <a:buSzTx/>
              <a:buFontTx/>
              <a:buNone/>
            </a:pPr>
            <a:r>
              <a:rPr lang="en-US" altLang="en-US" sz="1200">
                <a:solidFill>
                  <a:schemeClr val="bg1">
                    <a:lumMod val="65000"/>
                  </a:schemeClr>
                </a:solidFill>
              </a:rPr>
              <a:t>2) Can be…</a:t>
            </a:r>
            <a:r>
              <a:rPr lang="en-US" altLang="en-US" sz="1200" b="1">
                <a:solidFill>
                  <a:schemeClr val="bg1">
                    <a:lumMod val="65000"/>
                  </a:schemeClr>
                </a:solidFill>
              </a:rPr>
              <a:t>patchy</a:t>
            </a:r>
            <a:r>
              <a:rPr lang="en-US" altLang="en-US" sz="1200">
                <a:solidFill>
                  <a:schemeClr val="bg1">
                    <a:lumMod val="65000"/>
                  </a:schemeClr>
                </a:solidFill>
              </a:rPr>
              <a:t> and </a:t>
            </a:r>
            <a:r>
              <a:rPr lang="en-US" altLang="en-US" sz="1200" b="1">
                <a:solidFill>
                  <a:schemeClr val="bg1">
                    <a:lumMod val="65000"/>
                  </a:schemeClr>
                </a:solidFill>
              </a:rPr>
              <a:t>discontinuous</a:t>
            </a:r>
          </a:p>
          <a:p>
            <a:pPr eaLnBrk="1" hangingPunct="1">
              <a:spcBef>
                <a:spcPct val="0"/>
              </a:spcBef>
              <a:buClrTx/>
              <a:buSzTx/>
              <a:buFontTx/>
              <a:buNone/>
            </a:pPr>
            <a:r>
              <a:rPr lang="en-US" altLang="en-US" sz="1200">
                <a:solidFill>
                  <a:schemeClr val="bg1">
                    <a:lumMod val="65000"/>
                  </a:schemeClr>
                </a:solidFill>
              </a:rPr>
              <a:t>3) Corresponding VF has an…</a:t>
            </a:r>
            <a:r>
              <a:rPr lang="en-US" altLang="en-US" sz="1200" b="1">
                <a:solidFill>
                  <a:schemeClr val="bg1">
                    <a:lumMod val="65000"/>
                  </a:schemeClr>
                </a:solidFill>
              </a:rPr>
              <a:t>absolute</a:t>
            </a:r>
            <a:r>
              <a:rPr lang="en-US" altLang="en-US" sz="1200">
                <a:solidFill>
                  <a:schemeClr val="bg1">
                    <a:lumMod val="65000"/>
                  </a:schemeClr>
                </a:solidFill>
              </a:rPr>
              <a:t> scotoma</a:t>
            </a:r>
          </a:p>
        </p:txBody>
      </p:sp>
      <p:sp>
        <p:nvSpPr>
          <p:cNvPr id="66571" name="Text Box 12">
            <a:extLst>
              <a:ext uri="{FF2B5EF4-FFF2-40B4-BE49-F238E27FC236}">
                <a16:creationId xmlns:a16="http://schemas.microsoft.com/office/drawing/2014/main" id="{5643820D-D1F5-4FA8-899B-B1F8D3C78752}"/>
              </a:ext>
            </a:extLst>
          </p:cNvPr>
          <p:cNvSpPr txBox="1">
            <a:spLocks noChangeArrowheads="1"/>
          </p:cNvSpPr>
          <p:nvPr/>
        </p:nvSpPr>
        <p:spPr bwMode="auto">
          <a:xfrm>
            <a:off x="5257800" y="3760788"/>
            <a:ext cx="3424238" cy="1231900"/>
          </a:xfrm>
          <a:prstGeom prst="rect">
            <a:avLst/>
          </a:prstGeom>
          <a:solidFill>
            <a:srgbClr val="CCFF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dirty="0">
                <a:solidFill>
                  <a:schemeClr val="bg1">
                    <a:lumMod val="65000"/>
                  </a:schemeClr>
                </a:solidFill>
              </a:rPr>
              <a:t>Optic Nerve Hypoplasia</a:t>
            </a:r>
          </a:p>
          <a:p>
            <a:pPr eaLnBrk="1" hangingPunct="1">
              <a:spcBef>
                <a:spcPct val="0"/>
              </a:spcBef>
              <a:buClrTx/>
              <a:buSzTx/>
              <a:buFontTx/>
              <a:buNone/>
            </a:pPr>
            <a:r>
              <a:rPr lang="en-US" altLang="en-US" sz="1200" dirty="0">
                <a:solidFill>
                  <a:schemeClr val="bg1">
                    <a:lumMod val="65000"/>
                  </a:schemeClr>
                </a:solidFill>
              </a:rPr>
              <a:t>1) Abnormally low</a:t>
            </a:r>
            <a:r>
              <a:rPr lang="en-US" altLang="en-US" sz="1200" b="1" dirty="0">
                <a:solidFill>
                  <a:schemeClr val="bg1">
                    <a:lumMod val="65000"/>
                  </a:schemeClr>
                </a:solidFill>
              </a:rPr>
              <a:t> </a:t>
            </a:r>
            <a:r>
              <a:rPr lang="en-US" altLang="en-US" sz="1200" dirty="0">
                <a:solidFill>
                  <a:schemeClr val="bg1">
                    <a:lumMod val="65000"/>
                  </a:schemeClr>
                </a:solidFill>
              </a:rPr>
              <a:t>number of…</a:t>
            </a:r>
            <a:r>
              <a:rPr lang="en-US" altLang="en-US" sz="1200" b="1" dirty="0">
                <a:solidFill>
                  <a:schemeClr val="bg1">
                    <a:lumMod val="65000"/>
                  </a:schemeClr>
                </a:solidFill>
              </a:rPr>
              <a:t>axons</a:t>
            </a:r>
          </a:p>
          <a:p>
            <a:pPr eaLnBrk="1" hangingPunct="1">
              <a:spcBef>
                <a:spcPct val="0"/>
              </a:spcBef>
              <a:buClrTx/>
              <a:buSzTx/>
              <a:buFontTx/>
              <a:buNone/>
            </a:pPr>
            <a:r>
              <a:rPr lang="en-US" altLang="en-US" sz="1200" dirty="0">
                <a:solidFill>
                  <a:schemeClr val="bg1">
                    <a:lumMod val="65000"/>
                  </a:schemeClr>
                </a:solidFill>
              </a:rPr>
              <a:t>2) DFE: Small pale disc with…</a:t>
            </a:r>
            <a:r>
              <a:rPr lang="en-US" altLang="en-US" sz="1200" b="1" dirty="0">
                <a:solidFill>
                  <a:schemeClr val="bg1">
                    <a:lumMod val="65000"/>
                  </a:schemeClr>
                </a:solidFill>
              </a:rPr>
              <a:t>double ring </a:t>
            </a:r>
            <a:r>
              <a:rPr lang="en-US" altLang="en-US" sz="1200" dirty="0">
                <a:solidFill>
                  <a:schemeClr val="bg1">
                    <a:lumMod val="65000"/>
                  </a:schemeClr>
                </a:solidFill>
              </a:rPr>
              <a:t>sign</a:t>
            </a:r>
          </a:p>
          <a:p>
            <a:pPr eaLnBrk="1" hangingPunct="1">
              <a:spcBef>
                <a:spcPct val="0"/>
              </a:spcBef>
              <a:buClrTx/>
              <a:buSzTx/>
              <a:buFontTx/>
              <a:buNone/>
            </a:pPr>
            <a:r>
              <a:rPr lang="en-US" altLang="en-US" sz="1200" dirty="0">
                <a:solidFill>
                  <a:schemeClr val="bg1">
                    <a:lumMod val="65000"/>
                  </a:schemeClr>
                </a:solidFill>
              </a:rPr>
              <a:t>3) VA…</a:t>
            </a:r>
            <a:r>
              <a:rPr lang="en-US" altLang="en-US" sz="1200" b="1" dirty="0">
                <a:solidFill>
                  <a:schemeClr val="bg1">
                    <a:lumMod val="65000"/>
                  </a:schemeClr>
                </a:solidFill>
              </a:rPr>
              <a:t>20/15&lt;-&gt;NLP</a:t>
            </a:r>
          </a:p>
          <a:p>
            <a:pPr eaLnBrk="1" hangingPunct="1">
              <a:spcBef>
                <a:spcPct val="0"/>
              </a:spcBef>
              <a:buClrTx/>
              <a:buSzTx/>
              <a:buFontTx/>
              <a:buNone/>
            </a:pPr>
            <a:r>
              <a:rPr lang="en-US" altLang="en-US" sz="1200" dirty="0">
                <a:solidFill>
                  <a:schemeClr val="bg1">
                    <a:lumMod val="65000"/>
                  </a:schemeClr>
                </a:solidFill>
              </a:rPr>
              <a:t>4) VF defects…</a:t>
            </a:r>
            <a:r>
              <a:rPr lang="en-US" altLang="en-US" sz="1200" b="1" dirty="0">
                <a:solidFill>
                  <a:schemeClr val="bg1">
                    <a:lumMod val="65000"/>
                  </a:schemeClr>
                </a:solidFill>
              </a:rPr>
              <a:t>invariably present</a:t>
            </a:r>
          </a:p>
          <a:p>
            <a:pPr eaLnBrk="1" hangingPunct="1">
              <a:spcBef>
                <a:spcPct val="0"/>
              </a:spcBef>
              <a:buClrTx/>
              <a:buSzTx/>
              <a:buFontTx/>
              <a:buNone/>
            </a:pPr>
            <a:r>
              <a:rPr lang="en-US" altLang="en-US" sz="1200" dirty="0">
                <a:solidFill>
                  <a:schemeClr val="bg1">
                    <a:lumMod val="65000"/>
                  </a:schemeClr>
                </a:solidFill>
              </a:rPr>
              <a:t>5) Remember the…</a:t>
            </a:r>
            <a:r>
              <a:rPr lang="en-US" altLang="en-US" sz="1200" b="1" dirty="0">
                <a:solidFill>
                  <a:schemeClr val="bg1">
                    <a:lumMod val="65000"/>
                  </a:schemeClr>
                </a:solidFill>
              </a:rPr>
              <a:t>4 D’s</a:t>
            </a:r>
            <a:r>
              <a:rPr lang="en-US" altLang="en-US" sz="1200" dirty="0">
                <a:solidFill>
                  <a:schemeClr val="bg1">
                    <a:lumMod val="65000"/>
                  </a:schemeClr>
                </a:solidFill>
              </a:rPr>
              <a:t> </a:t>
            </a:r>
          </a:p>
        </p:txBody>
      </p:sp>
      <p:sp>
        <p:nvSpPr>
          <p:cNvPr id="66573" name="Rectangle 14">
            <a:extLst>
              <a:ext uri="{FF2B5EF4-FFF2-40B4-BE49-F238E27FC236}">
                <a16:creationId xmlns:a16="http://schemas.microsoft.com/office/drawing/2014/main" id="{F285696A-57E2-45EC-8B53-8FFFA3A04321}"/>
              </a:ext>
            </a:extLst>
          </p:cNvPr>
          <p:cNvSpPr>
            <a:spLocks noChangeArrowheads="1"/>
          </p:cNvSpPr>
          <p:nvPr/>
        </p:nvSpPr>
        <p:spPr bwMode="auto">
          <a:xfrm>
            <a:off x="457200" y="122238"/>
            <a:ext cx="7543800" cy="8683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b"/>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ct val="85000"/>
              </a:lnSpc>
              <a:spcBef>
                <a:spcPct val="0"/>
              </a:spcBef>
              <a:buClrTx/>
              <a:buSzTx/>
              <a:buFontTx/>
              <a:buNone/>
            </a:pPr>
            <a:r>
              <a:rPr lang="en-US" altLang="en-US" sz="3200" b="1" dirty="0">
                <a:solidFill>
                  <a:schemeClr val="tx2"/>
                </a:solidFill>
              </a:rPr>
              <a:t>Developmental Abnormalities of the Optic Nerve Head</a:t>
            </a:r>
            <a:endParaRPr lang="en-US" altLang="en-US" sz="3200" dirty="0">
              <a:solidFill>
                <a:schemeClr val="tx2"/>
              </a:solidFill>
            </a:endParaRPr>
          </a:p>
        </p:txBody>
      </p:sp>
      <p:sp>
        <p:nvSpPr>
          <p:cNvPr id="66574" name="Slide Number Placeholder 1">
            <a:extLst>
              <a:ext uri="{FF2B5EF4-FFF2-40B4-BE49-F238E27FC236}">
                <a16:creationId xmlns:a16="http://schemas.microsoft.com/office/drawing/2014/main" id="{04C402A9-8FE1-41F8-B8FD-C8B6D877C3F0}"/>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286D2FA3-C121-4BBB-98D0-45A7FDA1C4EF}" type="slidenum">
              <a:rPr lang="en-US" altLang="en-US" sz="1000"/>
              <a:pPr>
                <a:spcBef>
                  <a:spcPct val="0"/>
                </a:spcBef>
                <a:buClrTx/>
                <a:buSzTx/>
                <a:buFontTx/>
                <a:buNone/>
              </a:pPr>
              <a:t>236</a:t>
            </a:fld>
            <a:endParaRPr lang="en-US" altLang="en-US" sz="1000"/>
          </a:p>
        </p:txBody>
      </p:sp>
      <p:sp>
        <p:nvSpPr>
          <p:cNvPr id="66575" name="Line 12">
            <a:extLst>
              <a:ext uri="{FF2B5EF4-FFF2-40B4-BE49-F238E27FC236}">
                <a16:creationId xmlns:a16="http://schemas.microsoft.com/office/drawing/2014/main" id="{80B50ABA-1EEE-43E4-8CAC-FE3345262FA7}"/>
              </a:ext>
            </a:extLst>
          </p:cNvPr>
          <p:cNvSpPr>
            <a:spLocks noChangeShapeType="1"/>
          </p:cNvSpPr>
          <p:nvPr/>
        </p:nvSpPr>
        <p:spPr bwMode="auto">
          <a:xfrm>
            <a:off x="3124200" y="2057400"/>
            <a:ext cx="381000" cy="22098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 name="Text Box 13">
            <a:extLst>
              <a:ext uri="{FF2B5EF4-FFF2-40B4-BE49-F238E27FC236}">
                <a16:creationId xmlns:a16="http://schemas.microsoft.com/office/drawing/2014/main" id="{B7C06F84-09E0-5466-5CBE-84473E7979ED}"/>
              </a:ext>
            </a:extLst>
          </p:cNvPr>
          <p:cNvSpPr txBox="1">
            <a:spLocks noChangeArrowheads="1"/>
          </p:cNvSpPr>
          <p:nvPr/>
        </p:nvSpPr>
        <p:spPr bwMode="auto">
          <a:xfrm>
            <a:off x="4800600" y="5257800"/>
            <a:ext cx="4294188" cy="1230313"/>
          </a:xfrm>
          <a:prstGeom prst="rect">
            <a:avLst/>
          </a:prstGeom>
          <a:solidFill>
            <a:srgbClr val="FFCC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dirty="0"/>
              <a:t>Tilted-Disc Syndrome</a:t>
            </a:r>
            <a:r>
              <a:rPr lang="en-US" altLang="en-US" sz="1400" dirty="0">
                <a:solidFill>
                  <a:srgbClr val="0000FF"/>
                </a:solidFill>
              </a:rPr>
              <a:t> </a:t>
            </a:r>
            <a:r>
              <a:rPr lang="en-US" altLang="en-US" sz="1400" dirty="0">
                <a:solidFill>
                  <a:srgbClr val="0000FF"/>
                </a:solidFill>
                <a:latin typeface="Segoe Script" panose="030B0504020000000003" pitchFamily="66" charset="0"/>
              </a:rPr>
              <a:t>aka…</a:t>
            </a:r>
            <a:r>
              <a:rPr lang="en-US" altLang="en-US" sz="1400" dirty="0" err="1">
                <a:solidFill>
                  <a:srgbClr val="0000FF"/>
                </a:solidFill>
                <a:latin typeface="Segoe Script" panose="030B0504020000000003" pitchFamily="66" charset="0"/>
              </a:rPr>
              <a:t>Fuch’s</a:t>
            </a:r>
            <a:r>
              <a:rPr lang="en-US" altLang="en-US" sz="1400" dirty="0">
                <a:solidFill>
                  <a:srgbClr val="0000FF"/>
                </a:solidFill>
                <a:latin typeface="Segoe Script" panose="030B0504020000000003" pitchFamily="66" charset="0"/>
              </a:rPr>
              <a:t> Coloboma</a:t>
            </a:r>
            <a:endParaRPr lang="en-US" altLang="en-US" sz="1400" b="1" dirty="0"/>
          </a:p>
          <a:p>
            <a:pPr eaLnBrk="1" hangingPunct="1">
              <a:spcBef>
                <a:spcPct val="0"/>
              </a:spcBef>
              <a:buClrTx/>
              <a:buSzTx/>
              <a:buFontTx/>
              <a:buNone/>
            </a:pPr>
            <a:r>
              <a:rPr lang="en-US" altLang="en-US" sz="1200" dirty="0">
                <a:solidFill>
                  <a:schemeClr val="bg1">
                    <a:lumMod val="65000"/>
                  </a:schemeClr>
                </a:solidFill>
              </a:rPr>
              <a:t>1) Superior pole appears…</a:t>
            </a:r>
            <a:r>
              <a:rPr lang="en-US" altLang="en-US" sz="1200" b="1" dirty="0">
                <a:solidFill>
                  <a:schemeClr val="bg1">
                    <a:lumMod val="65000"/>
                  </a:schemeClr>
                </a:solidFill>
              </a:rPr>
              <a:t>elevated</a:t>
            </a:r>
            <a:r>
              <a:rPr lang="en-US" altLang="en-US" sz="1200" dirty="0">
                <a:solidFill>
                  <a:schemeClr val="bg1">
                    <a:lumMod val="65000"/>
                  </a:schemeClr>
                </a:solidFill>
              </a:rPr>
              <a:t>, inferior…</a:t>
            </a:r>
            <a:r>
              <a:rPr lang="en-US" altLang="en-US" sz="1200" b="1" dirty="0">
                <a:solidFill>
                  <a:schemeClr val="bg1">
                    <a:lumMod val="65000"/>
                  </a:schemeClr>
                </a:solidFill>
              </a:rPr>
              <a:t>recessed</a:t>
            </a:r>
          </a:p>
          <a:p>
            <a:pPr eaLnBrk="1" hangingPunct="1">
              <a:spcBef>
                <a:spcPct val="0"/>
              </a:spcBef>
              <a:buClrTx/>
              <a:buSzTx/>
              <a:buFontTx/>
              <a:buNone/>
            </a:pPr>
            <a:r>
              <a:rPr lang="en-US" altLang="en-US" sz="1200" dirty="0">
                <a:solidFill>
                  <a:schemeClr val="bg1">
                    <a:lumMod val="65000"/>
                  </a:schemeClr>
                </a:solidFill>
              </a:rPr>
              <a:t>2) Associated with…</a:t>
            </a:r>
            <a:r>
              <a:rPr lang="en-US" altLang="en-US" sz="1200" b="1" dirty="0">
                <a:solidFill>
                  <a:schemeClr val="bg1">
                    <a:lumMod val="65000"/>
                  </a:schemeClr>
                </a:solidFill>
              </a:rPr>
              <a:t>situs inversus</a:t>
            </a:r>
            <a:r>
              <a:rPr lang="en-US" altLang="en-US" sz="1200" dirty="0">
                <a:solidFill>
                  <a:schemeClr val="bg1">
                    <a:lumMod val="65000"/>
                  </a:schemeClr>
                </a:solidFill>
              </a:rPr>
              <a:t> of retinal vessels</a:t>
            </a:r>
          </a:p>
          <a:p>
            <a:pPr eaLnBrk="1" hangingPunct="1">
              <a:spcBef>
                <a:spcPct val="0"/>
              </a:spcBef>
              <a:buClrTx/>
              <a:buSzTx/>
              <a:buFontTx/>
              <a:buNone/>
            </a:pPr>
            <a:r>
              <a:rPr lang="en-US" altLang="en-US" sz="1200" dirty="0">
                <a:solidFill>
                  <a:schemeClr val="bg1">
                    <a:lumMod val="65000"/>
                  </a:schemeClr>
                </a:solidFill>
              </a:rPr>
              <a:t>3) Fundus abnormality produces…</a:t>
            </a:r>
            <a:r>
              <a:rPr lang="en-US" altLang="en-US" sz="1200" b="1" dirty="0">
                <a:solidFill>
                  <a:schemeClr val="bg1">
                    <a:lumMod val="65000"/>
                  </a:schemeClr>
                </a:solidFill>
              </a:rPr>
              <a:t>myopic astigmatism</a:t>
            </a:r>
          </a:p>
          <a:p>
            <a:pPr eaLnBrk="1" hangingPunct="1">
              <a:spcBef>
                <a:spcPct val="0"/>
              </a:spcBef>
              <a:buClrTx/>
              <a:buSzTx/>
              <a:buFontTx/>
              <a:buNone/>
            </a:pPr>
            <a:r>
              <a:rPr lang="en-US" altLang="en-US" sz="1200" dirty="0">
                <a:solidFill>
                  <a:schemeClr val="bg1">
                    <a:lumMod val="65000"/>
                  </a:schemeClr>
                </a:solidFill>
              </a:rPr>
              <a:t>4) VF testing reveals…</a:t>
            </a:r>
            <a:r>
              <a:rPr lang="en-US" altLang="en-US" sz="1200" b="1" dirty="0">
                <a:solidFill>
                  <a:schemeClr val="bg1">
                    <a:lumMod val="65000"/>
                  </a:schemeClr>
                </a:solidFill>
              </a:rPr>
              <a:t>bitemporal loss</a:t>
            </a:r>
            <a:r>
              <a:rPr lang="en-US" altLang="en-US" sz="1200" dirty="0">
                <a:solidFill>
                  <a:schemeClr val="bg1">
                    <a:lumMod val="65000"/>
                  </a:schemeClr>
                </a:solidFill>
              </a:rPr>
              <a:t> that doesn’t</a:t>
            </a:r>
          </a:p>
          <a:p>
            <a:pPr eaLnBrk="1" hangingPunct="1">
              <a:spcBef>
                <a:spcPct val="0"/>
              </a:spcBef>
              <a:buClrTx/>
              <a:buSzTx/>
              <a:buFontTx/>
              <a:buNone/>
            </a:pPr>
            <a:r>
              <a:rPr lang="en-US" altLang="en-US" sz="1200" dirty="0">
                <a:solidFill>
                  <a:schemeClr val="bg1">
                    <a:lumMod val="65000"/>
                  </a:schemeClr>
                </a:solidFill>
              </a:rPr>
              <a:t>   respect the vertical, and may resolve with…</a:t>
            </a:r>
            <a:r>
              <a:rPr lang="en-US" altLang="en-US" sz="1200" b="1" dirty="0">
                <a:solidFill>
                  <a:schemeClr val="bg1">
                    <a:lumMod val="65000"/>
                  </a:schemeClr>
                </a:solidFill>
              </a:rPr>
              <a:t>refraction</a:t>
            </a:r>
          </a:p>
        </p:txBody>
      </p:sp>
      <p:sp>
        <p:nvSpPr>
          <p:cNvPr id="6" name="TextBox 5">
            <a:extLst>
              <a:ext uri="{FF2B5EF4-FFF2-40B4-BE49-F238E27FC236}">
                <a16:creationId xmlns:a16="http://schemas.microsoft.com/office/drawing/2014/main" id="{60FA6F32-BFD2-BD15-7A97-1E12D1FEFB81}"/>
              </a:ext>
            </a:extLst>
          </p:cNvPr>
          <p:cNvSpPr txBox="1"/>
          <p:nvPr/>
        </p:nvSpPr>
        <p:spPr>
          <a:xfrm>
            <a:off x="2978426" y="2836379"/>
            <a:ext cx="5113336" cy="2246769"/>
          </a:xfrm>
          <a:prstGeom prst="rect">
            <a:avLst/>
          </a:prstGeom>
          <a:solidFill>
            <a:schemeClr val="accent6">
              <a:lumMod val="60000"/>
              <a:lumOff val="40000"/>
            </a:schemeClr>
          </a:solidFill>
        </p:spPr>
        <p:txBody>
          <a:bodyPr wrap="square" rtlCol="0">
            <a:spAutoFit/>
          </a:bodyPr>
          <a:lstStyle/>
          <a:p>
            <a:r>
              <a:rPr lang="en-US" sz="1400" i="1" dirty="0"/>
              <a:t>Finally: Fuchs coloboma is associated with a rare inherited retinal condition. What is it?</a:t>
            </a:r>
          </a:p>
          <a:p>
            <a:r>
              <a:rPr lang="en-US" sz="1400" dirty="0"/>
              <a:t>CSNB</a:t>
            </a:r>
          </a:p>
          <a:p>
            <a:endParaRPr lang="en-US" sz="1400" i="1" dirty="0"/>
          </a:p>
          <a:p>
            <a:r>
              <a:rPr lang="en-US" sz="1400" i="1" dirty="0"/>
              <a:t>What does </a:t>
            </a:r>
            <a:r>
              <a:rPr lang="en-US" sz="1400" dirty="0"/>
              <a:t>CSNB</a:t>
            </a:r>
            <a:r>
              <a:rPr lang="en-US" sz="1400" i="1" dirty="0"/>
              <a:t> stand for in this context?</a:t>
            </a:r>
          </a:p>
          <a:p>
            <a:r>
              <a:rPr lang="en-US" sz="1400" dirty="0"/>
              <a:t>Congenital stationary night blindness</a:t>
            </a:r>
          </a:p>
          <a:p>
            <a:endParaRPr lang="en-US" sz="1400" dirty="0"/>
          </a:p>
          <a:p>
            <a:r>
              <a:rPr lang="en-US" sz="1400" i="1" dirty="0"/>
              <a:t>In a nutshell, what’s CSNB?</a:t>
            </a:r>
          </a:p>
          <a:p>
            <a:r>
              <a:rPr lang="en-US" sz="1400" dirty="0"/>
              <a:t>A congenital condition in which a dearth of functioning  rods  leads to  nyctalopia ,  nystagmus , and variably decreased  VA</a:t>
            </a:r>
          </a:p>
        </p:txBody>
      </p:sp>
      <p:sp>
        <p:nvSpPr>
          <p:cNvPr id="11" name="Frame 10">
            <a:extLst>
              <a:ext uri="{FF2B5EF4-FFF2-40B4-BE49-F238E27FC236}">
                <a16:creationId xmlns:a16="http://schemas.microsoft.com/office/drawing/2014/main" id="{02D2FE8D-ABED-8C95-5116-82A829CED8B3}"/>
              </a:ext>
            </a:extLst>
          </p:cNvPr>
          <p:cNvSpPr/>
          <p:nvPr/>
        </p:nvSpPr>
        <p:spPr>
          <a:xfrm>
            <a:off x="4748798" y="5156553"/>
            <a:ext cx="4294188" cy="497716"/>
          </a:xfrm>
          <a:prstGeom prst="frame">
            <a:avLst>
              <a:gd name="adj1" fmla="val 17198"/>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Tree>
    <p:extLst>
      <p:ext uri="{BB962C8B-B14F-4D97-AF65-F5344CB8AC3E}">
        <p14:creationId xmlns:p14="http://schemas.microsoft.com/office/powerpoint/2010/main" val="2453091018"/>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Line 12">
            <a:extLst>
              <a:ext uri="{FF2B5EF4-FFF2-40B4-BE49-F238E27FC236}">
                <a16:creationId xmlns:a16="http://schemas.microsoft.com/office/drawing/2014/main" id="{8DCF79DB-0A80-4963-BA92-794D03232E61}"/>
              </a:ext>
            </a:extLst>
          </p:cNvPr>
          <p:cNvSpPr>
            <a:spLocks noChangeShapeType="1"/>
          </p:cNvSpPr>
          <p:nvPr/>
        </p:nvSpPr>
        <p:spPr bwMode="auto">
          <a:xfrm>
            <a:off x="3124200" y="2057400"/>
            <a:ext cx="381000" cy="22098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en-US"/>
          </a:p>
        </p:txBody>
      </p:sp>
      <p:sp>
        <p:nvSpPr>
          <p:cNvPr id="12" name="Text Box 16">
            <a:extLst>
              <a:ext uri="{FF2B5EF4-FFF2-40B4-BE49-F238E27FC236}">
                <a16:creationId xmlns:a16="http://schemas.microsoft.com/office/drawing/2014/main" id="{9BFF54E4-8FC9-4319-A349-F8E1F71DF750}"/>
              </a:ext>
            </a:extLst>
          </p:cNvPr>
          <p:cNvSpPr txBox="1">
            <a:spLocks noChangeArrowheads="1"/>
          </p:cNvSpPr>
          <p:nvPr/>
        </p:nvSpPr>
        <p:spPr bwMode="auto">
          <a:xfrm>
            <a:off x="4648200" y="2576513"/>
            <a:ext cx="3973513" cy="862012"/>
          </a:xfrm>
          <a:prstGeom prst="rect">
            <a:avLst/>
          </a:prstGeom>
          <a:solidFill>
            <a:srgbClr val="FFC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defRPr/>
            </a:pPr>
            <a:r>
              <a:rPr lang="en-US" altLang="en-US" sz="1400" b="1" dirty="0">
                <a:solidFill>
                  <a:schemeClr val="bg1">
                    <a:lumMod val="65000"/>
                  </a:schemeClr>
                </a:solidFill>
              </a:rPr>
              <a:t>Myelinated RNFL</a:t>
            </a:r>
          </a:p>
          <a:p>
            <a:pPr eaLnBrk="1" hangingPunct="1">
              <a:spcBef>
                <a:spcPct val="0"/>
              </a:spcBef>
              <a:buClrTx/>
              <a:buSzTx/>
              <a:buFontTx/>
              <a:buNone/>
              <a:defRPr/>
            </a:pPr>
            <a:r>
              <a:rPr lang="en-US" altLang="en-US" sz="1200" dirty="0">
                <a:solidFill>
                  <a:srgbClr val="FFCCFF"/>
                </a:solidFill>
              </a:rPr>
              <a:t>--Myelin normally starts at LGN, ends at lamina </a:t>
            </a:r>
            <a:r>
              <a:rPr lang="en-US" altLang="en-US" sz="1200" dirty="0" err="1">
                <a:solidFill>
                  <a:srgbClr val="FFCCFF"/>
                </a:solidFill>
              </a:rPr>
              <a:t>cribrosa</a:t>
            </a:r>
            <a:endParaRPr lang="en-US" altLang="en-US" sz="1200" dirty="0">
              <a:solidFill>
                <a:srgbClr val="FFCCFF"/>
              </a:solidFill>
            </a:endParaRPr>
          </a:p>
          <a:p>
            <a:pPr eaLnBrk="1" hangingPunct="1">
              <a:spcBef>
                <a:spcPct val="0"/>
              </a:spcBef>
              <a:buClrTx/>
              <a:buSzTx/>
              <a:buFontTx/>
              <a:buNone/>
              <a:defRPr/>
            </a:pPr>
            <a:r>
              <a:rPr lang="en-US" altLang="en-US" sz="1200" dirty="0">
                <a:solidFill>
                  <a:srgbClr val="FFCCFF"/>
                </a:solidFill>
              </a:rPr>
              <a:t>--Can be patchy, discontinuous</a:t>
            </a:r>
          </a:p>
          <a:p>
            <a:pPr eaLnBrk="1" hangingPunct="1">
              <a:spcBef>
                <a:spcPct val="0"/>
              </a:spcBef>
              <a:buClrTx/>
              <a:buSzTx/>
              <a:buFontTx/>
              <a:buNone/>
              <a:defRPr/>
            </a:pPr>
            <a:r>
              <a:rPr lang="en-US" altLang="en-US" sz="1200" dirty="0">
                <a:solidFill>
                  <a:srgbClr val="FFCCFF"/>
                </a:solidFill>
              </a:rPr>
              <a:t>--Corresponding VF has absolute scotoma</a:t>
            </a:r>
          </a:p>
        </p:txBody>
      </p:sp>
      <p:sp>
        <p:nvSpPr>
          <p:cNvPr id="14" name="Text Box 18">
            <a:extLst>
              <a:ext uri="{FF2B5EF4-FFF2-40B4-BE49-F238E27FC236}">
                <a16:creationId xmlns:a16="http://schemas.microsoft.com/office/drawing/2014/main" id="{CC4AD77C-AAF4-474D-8410-AAD9B6DCA179}"/>
              </a:ext>
            </a:extLst>
          </p:cNvPr>
          <p:cNvSpPr txBox="1">
            <a:spLocks noChangeArrowheads="1"/>
          </p:cNvSpPr>
          <p:nvPr/>
        </p:nvSpPr>
        <p:spPr bwMode="auto">
          <a:xfrm>
            <a:off x="5546725" y="1687513"/>
            <a:ext cx="3452813" cy="677862"/>
          </a:xfrm>
          <a:prstGeom prst="rect">
            <a:avLst/>
          </a:prstGeom>
          <a:solidFill>
            <a:srgbClr val="FFFF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defRPr/>
            </a:pPr>
            <a:r>
              <a:rPr lang="en-US" altLang="en-US" sz="1400" b="1" dirty="0" err="1">
                <a:solidFill>
                  <a:schemeClr val="bg1">
                    <a:lumMod val="75000"/>
                  </a:schemeClr>
                </a:solidFill>
              </a:rPr>
              <a:t>Megalopapilla</a:t>
            </a:r>
            <a:endParaRPr lang="en-US" altLang="en-US" sz="1400" b="1" dirty="0">
              <a:solidFill>
                <a:schemeClr val="bg1">
                  <a:lumMod val="75000"/>
                </a:schemeClr>
              </a:solidFill>
            </a:endParaRPr>
          </a:p>
          <a:p>
            <a:pPr eaLnBrk="1" hangingPunct="1">
              <a:spcBef>
                <a:spcPct val="0"/>
              </a:spcBef>
              <a:buClrTx/>
              <a:buSzTx/>
              <a:buFontTx/>
              <a:buNone/>
              <a:defRPr/>
            </a:pPr>
            <a:r>
              <a:rPr lang="en-US" altLang="en-US" sz="1200" dirty="0">
                <a:solidFill>
                  <a:srgbClr val="FFFF99"/>
                </a:solidFill>
              </a:rPr>
              <a:t>--Abnormally large diameter of </a:t>
            </a:r>
            <a:r>
              <a:rPr lang="en-US" altLang="en-US" sz="1200" b="1" dirty="0">
                <a:solidFill>
                  <a:srgbClr val="FFFF99"/>
                </a:solidFill>
              </a:rPr>
              <a:t>disc and cup</a:t>
            </a:r>
          </a:p>
          <a:p>
            <a:pPr eaLnBrk="1" hangingPunct="1">
              <a:spcBef>
                <a:spcPct val="0"/>
              </a:spcBef>
              <a:buClrTx/>
              <a:buSzTx/>
              <a:buFontTx/>
              <a:buNone/>
              <a:defRPr/>
            </a:pPr>
            <a:r>
              <a:rPr lang="en-US" altLang="en-US" sz="1200" dirty="0">
                <a:solidFill>
                  <a:srgbClr val="FFFF99"/>
                </a:solidFill>
              </a:rPr>
              <a:t>--VF testing may reveal an </a:t>
            </a:r>
            <a:r>
              <a:rPr lang="en-US" altLang="en-US" sz="1200" b="1" dirty="0">
                <a:solidFill>
                  <a:srgbClr val="FFFF99"/>
                </a:solidFill>
              </a:rPr>
              <a:t>enlarged blind spot</a:t>
            </a:r>
          </a:p>
        </p:txBody>
      </p:sp>
      <p:sp>
        <p:nvSpPr>
          <p:cNvPr id="15" name="Text Box 19">
            <a:extLst>
              <a:ext uri="{FF2B5EF4-FFF2-40B4-BE49-F238E27FC236}">
                <a16:creationId xmlns:a16="http://schemas.microsoft.com/office/drawing/2014/main" id="{40639625-8192-4E4B-8268-1F1E17B18020}"/>
              </a:ext>
            </a:extLst>
          </p:cNvPr>
          <p:cNvSpPr txBox="1">
            <a:spLocks noChangeArrowheads="1"/>
          </p:cNvSpPr>
          <p:nvPr/>
        </p:nvSpPr>
        <p:spPr bwMode="auto">
          <a:xfrm>
            <a:off x="5257800" y="3760788"/>
            <a:ext cx="3273425" cy="1231900"/>
          </a:xfrm>
          <a:prstGeom prst="rect">
            <a:avLst/>
          </a:prstGeom>
          <a:solidFill>
            <a:srgbClr val="CCFFCC"/>
          </a:solidFill>
          <a:ln w="9525">
            <a:no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defRPr/>
            </a:pPr>
            <a:r>
              <a:rPr lang="en-US" altLang="en-US" sz="1400" b="1" dirty="0">
                <a:solidFill>
                  <a:schemeClr val="bg1">
                    <a:lumMod val="65000"/>
                  </a:schemeClr>
                </a:solidFill>
              </a:rPr>
              <a:t>Optic Nerve Hypoplasia</a:t>
            </a:r>
          </a:p>
          <a:p>
            <a:pPr eaLnBrk="1" hangingPunct="1">
              <a:spcBef>
                <a:spcPct val="0"/>
              </a:spcBef>
              <a:buClrTx/>
              <a:buSzTx/>
              <a:buFontTx/>
              <a:buNone/>
              <a:defRPr/>
            </a:pPr>
            <a:r>
              <a:rPr lang="en-US" altLang="en-US" sz="1200" dirty="0">
                <a:solidFill>
                  <a:srgbClr val="CCFFCC"/>
                </a:solidFill>
              </a:rPr>
              <a:t>--Abnormally </a:t>
            </a:r>
            <a:r>
              <a:rPr lang="en-US" altLang="en-US" sz="1200" b="1" dirty="0">
                <a:solidFill>
                  <a:srgbClr val="CCFFCC"/>
                </a:solidFill>
              </a:rPr>
              <a:t>low number of axons</a:t>
            </a:r>
          </a:p>
          <a:p>
            <a:pPr eaLnBrk="1" hangingPunct="1">
              <a:spcBef>
                <a:spcPct val="0"/>
              </a:spcBef>
              <a:buClrTx/>
              <a:buSzTx/>
              <a:buFontTx/>
              <a:buNone/>
              <a:defRPr/>
            </a:pPr>
            <a:r>
              <a:rPr lang="en-US" altLang="en-US" sz="1200" dirty="0">
                <a:solidFill>
                  <a:srgbClr val="CCFFCC"/>
                </a:solidFill>
              </a:rPr>
              <a:t>--DFE: Small pale disc with </a:t>
            </a:r>
            <a:r>
              <a:rPr lang="en-US" altLang="en-US" sz="1200" b="1" dirty="0">
                <a:solidFill>
                  <a:srgbClr val="CCFFCC"/>
                </a:solidFill>
              </a:rPr>
              <a:t>double ring sign</a:t>
            </a:r>
            <a:endParaRPr lang="en-US" altLang="en-US" sz="1200" dirty="0">
              <a:solidFill>
                <a:srgbClr val="CCFFCC"/>
              </a:solidFill>
            </a:endParaRPr>
          </a:p>
          <a:p>
            <a:pPr eaLnBrk="1" hangingPunct="1">
              <a:spcBef>
                <a:spcPct val="0"/>
              </a:spcBef>
              <a:buClrTx/>
              <a:buSzTx/>
              <a:buFontTx/>
              <a:buNone/>
              <a:defRPr/>
            </a:pPr>
            <a:r>
              <a:rPr lang="en-US" altLang="en-US" sz="1200" dirty="0">
                <a:solidFill>
                  <a:srgbClr val="CCFFCC"/>
                </a:solidFill>
              </a:rPr>
              <a:t>--VA </a:t>
            </a:r>
            <a:r>
              <a:rPr lang="en-US" altLang="en-US" sz="1200" b="1" dirty="0">
                <a:solidFill>
                  <a:srgbClr val="CCFFCC"/>
                </a:solidFill>
              </a:rPr>
              <a:t>20/20&lt;-&gt;NLP</a:t>
            </a:r>
          </a:p>
          <a:p>
            <a:pPr eaLnBrk="1" hangingPunct="1">
              <a:spcBef>
                <a:spcPct val="0"/>
              </a:spcBef>
              <a:buClrTx/>
              <a:buSzTx/>
              <a:buFontTx/>
              <a:buNone/>
              <a:defRPr/>
            </a:pPr>
            <a:r>
              <a:rPr lang="en-US" altLang="en-US" sz="1200" dirty="0">
                <a:solidFill>
                  <a:srgbClr val="CCFFCC"/>
                </a:solidFill>
              </a:rPr>
              <a:t>--VF defects </a:t>
            </a:r>
            <a:r>
              <a:rPr lang="en-US" altLang="en-US" sz="1200" b="1" dirty="0">
                <a:solidFill>
                  <a:srgbClr val="CCFFCC"/>
                </a:solidFill>
              </a:rPr>
              <a:t>invariably present</a:t>
            </a:r>
          </a:p>
          <a:p>
            <a:pPr eaLnBrk="1" hangingPunct="1">
              <a:spcBef>
                <a:spcPct val="0"/>
              </a:spcBef>
              <a:buClrTx/>
              <a:buSzTx/>
              <a:buFontTx/>
              <a:buNone/>
              <a:defRPr/>
            </a:pPr>
            <a:r>
              <a:rPr lang="en-US" altLang="en-US" sz="1200" dirty="0">
                <a:solidFill>
                  <a:srgbClr val="CCFFCC"/>
                </a:solidFill>
              </a:rPr>
              <a:t>--Remember the </a:t>
            </a:r>
            <a:r>
              <a:rPr lang="en-US" altLang="en-US" sz="1200" b="1" dirty="0">
                <a:solidFill>
                  <a:srgbClr val="CCFFCC"/>
                </a:solidFill>
              </a:rPr>
              <a:t>4 D’s</a:t>
            </a:r>
            <a:r>
              <a:rPr lang="en-US" altLang="en-US" sz="1200" dirty="0">
                <a:solidFill>
                  <a:srgbClr val="CCFFCC"/>
                </a:solidFill>
              </a:rPr>
              <a:t> (more on this shortly)</a:t>
            </a:r>
          </a:p>
        </p:txBody>
      </p:sp>
      <p:sp>
        <p:nvSpPr>
          <p:cNvPr id="16" name="Text Box 22">
            <a:extLst>
              <a:ext uri="{FF2B5EF4-FFF2-40B4-BE49-F238E27FC236}">
                <a16:creationId xmlns:a16="http://schemas.microsoft.com/office/drawing/2014/main" id="{2A6C8397-1B43-4AE8-A1A4-3E66684C79C1}"/>
              </a:ext>
            </a:extLst>
          </p:cNvPr>
          <p:cNvSpPr txBox="1">
            <a:spLocks noChangeArrowheads="1"/>
          </p:cNvSpPr>
          <p:nvPr/>
        </p:nvSpPr>
        <p:spPr bwMode="auto">
          <a:xfrm>
            <a:off x="1371600" y="4267200"/>
            <a:ext cx="3076575" cy="2154238"/>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defRPr/>
            </a:pPr>
            <a:r>
              <a:rPr lang="en-US" altLang="en-US" sz="1400" b="1" dirty="0">
                <a:solidFill>
                  <a:schemeClr val="bg1">
                    <a:lumMod val="65000"/>
                  </a:schemeClr>
                </a:solidFill>
              </a:rPr>
              <a:t>Morning-Glory Disc</a:t>
            </a:r>
          </a:p>
          <a:p>
            <a:pPr eaLnBrk="1" hangingPunct="1">
              <a:spcBef>
                <a:spcPct val="0"/>
              </a:spcBef>
              <a:buClrTx/>
              <a:buSzTx/>
              <a:buFontTx/>
              <a:buNone/>
              <a:defRPr/>
            </a:pPr>
            <a:r>
              <a:rPr lang="en-US" altLang="en-US" sz="1200" dirty="0">
                <a:solidFill>
                  <a:srgbClr val="CCECFF"/>
                </a:solidFill>
              </a:rPr>
              <a:t>--DFE reveals:</a:t>
            </a:r>
          </a:p>
          <a:p>
            <a:pPr eaLnBrk="1" hangingPunct="1">
              <a:spcBef>
                <a:spcPct val="0"/>
              </a:spcBef>
              <a:buClrTx/>
              <a:buSzTx/>
              <a:buFontTx/>
              <a:buNone/>
              <a:defRPr/>
            </a:pPr>
            <a:r>
              <a:rPr lang="en-US" altLang="en-US" sz="1200" dirty="0">
                <a:solidFill>
                  <a:srgbClr val="CCECFF"/>
                </a:solidFill>
              </a:rPr>
              <a:t>  1) Funnel-shaped…</a:t>
            </a:r>
          </a:p>
          <a:p>
            <a:pPr eaLnBrk="1" hangingPunct="1">
              <a:spcBef>
                <a:spcPct val="0"/>
              </a:spcBef>
              <a:buClrTx/>
              <a:buSzTx/>
              <a:buFontTx/>
              <a:buNone/>
              <a:defRPr/>
            </a:pPr>
            <a:r>
              <a:rPr lang="en-US" altLang="en-US" sz="1200" dirty="0">
                <a:solidFill>
                  <a:srgbClr val="CCECFF"/>
                </a:solidFill>
              </a:rPr>
              <a:t>  2) Number of vessels crossing the rim</a:t>
            </a:r>
          </a:p>
          <a:p>
            <a:pPr eaLnBrk="1" hangingPunct="1">
              <a:spcBef>
                <a:spcPct val="0"/>
              </a:spcBef>
              <a:buClrTx/>
              <a:buSzTx/>
              <a:buFontTx/>
              <a:buNone/>
              <a:defRPr/>
            </a:pPr>
            <a:r>
              <a:rPr lang="en-US" altLang="en-US" sz="1200" dirty="0">
                <a:solidFill>
                  <a:srgbClr val="CCECFF"/>
                </a:solidFill>
              </a:rPr>
              <a:t>    seems abnormally…</a:t>
            </a:r>
            <a:r>
              <a:rPr lang="en-US" altLang="en-US" sz="1200" b="1" dirty="0">
                <a:solidFill>
                  <a:srgbClr val="CCECFF"/>
                </a:solidFill>
              </a:rPr>
              <a:t>high</a:t>
            </a:r>
            <a:r>
              <a:rPr lang="en-US" altLang="en-US" sz="1200" dirty="0">
                <a:solidFill>
                  <a:srgbClr val="CCECFF"/>
                </a:solidFill>
              </a:rPr>
              <a:t> </a:t>
            </a:r>
            <a:endParaRPr lang="en-US" altLang="en-US" sz="1200" b="1" dirty="0">
              <a:solidFill>
                <a:srgbClr val="CCECFF"/>
              </a:solidFill>
            </a:endParaRPr>
          </a:p>
          <a:p>
            <a:pPr eaLnBrk="1" hangingPunct="1">
              <a:spcBef>
                <a:spcPct val="0"/>
              </a:spcBef>
              <a:buClrTx/>
              <a:buSzTx/>
              <a:buFontTx/>
              <a:buNone/>
              <a:defRPr/>
            </a:pPr>
            <a:r>
              <a:rPr lang="en-US" altLang="en-US" sz="1200" dirty="0">
                <a:solidFill>
                  <a:srgbClr val="CCECFF"/>
                </a:solidFill>
              </a:rPr>
              <a:t>--Tissue is…</a:t>
            </a:r>
            <a:r>
              <a:rPr lang="en-US" altLang="en-US" sz="1200" b="1" dirty="0">
                <a:solidFill>
                  <a:srgbClr val="CCECFF"/>
                </a:solidFill>
              </a:rPr>
              <a:t>contractile</a:t>
            </a:r>
            <a:r>
              <a:rPr lang="en-US" altLang="en-US" sz="1200" dirty="0">
                <a:solidFill>
                  <a:srgbClr val="CCECFF"/>
                </a:solidFill>
              </a:rPr>
              <a:t>, so cup seems</a:t>
            </a:r>
          </a:p>
          <a:p>
            <a:pPr eaLnBrk="1" hangingPunct="1">
              <a:spcBef>
                <a:spcPct val="0"/>
              </a:spcBef>
              <a:buClrTx/>
              <a:buSzTx/>
              <a:buFontTx/>
              <a:buNone/>
              <a:defRPr/>
            </a:pPr>
            <a:r>
              <a:rPr lang="en-US" altLang="en-US" sz="1200" dirty="0">
                <a:solidFill>
                  <a:srgbClr val="CCECFF"/>
                </a:solidFill>
              </a:rPr>
              <a:t>  to…</a:t>
            </a:r>
            <a:r>
              <a:rPr lang="en-US" altLang="en-US" sz="1200" b="1" dirty="0">
                <a:solidFill>
                  <a:srgbClr val="CCECFF"/>
                </a:solidFill>
              </a:rPr>
              <a:t>open and close</a:t>
            </a:r>
            <a:r>
              <a:rPr lang="en-US" altLang="en-US" sz="1200" dirty="0">
                <a:solidFill>
                  <a:srgbClr val="CCECFF"/>
                </a:solidFill>
              </a:rPr>
              <a:t> (like its namesake,  </a:t>
            </a:r>
          </a:p>
          <a:p>
            <a:pPr eaLnBrk="1" hangingPunct="1">
              <a:spcBef>
                <a:spcPct val="0"/>
              </a:spcBef>
              <a:buClrTx/>
              <a:buSzTx/>
              <a:buFontTx/>
              <a:buNone/>
              <a:defRPr/>
            </a:pPr>
            <a:r>
              <a:rPr lang="en-US" altLang="en-US" sz="1200" dirty="0">
                <a:solidFill>
                  <a:srgbClr val="CCECFF"/>
                </a:solidFill>
              </a:rPr>
              <a:t>  the morning-glory flower)</a:t>
            </a:r>
          </a:p>
          <a:p>
            <a:pPr eaLnBrk="1" hangingPunct="1">
              <a:spcBef>
                <a:spcPct val="0"/>
              </a:spcBef>
              <a:buClrTx/>
              <a:buSzTx/>
              <a:buFontTx/>
              <a:buNone/>
              <a:defRPr/>
            </a:pPr>
            <a:r>
              <a:rPr lang="en-US" altLang="en-US" sz="1200" dirty="0">
                <a:solidFill>
                  <a:srgbClr val="CCECFF"/>
                </a:solidFill>
              </a:rPr>
              <a:t>--VA usually…</a:t>
            </a:r>
            <a:r>
              <a:rPr lang="en-US" altLang="en-US" sz="1200" b="1" dirty="0">
                <a:solidFill>
                  <a:srgbClr val="CCECFF"/>
                </a:solidFill>
              </a:rPr>
              <a:t>20/200</a:t>
            </a:r>
            <a:r>
              <a:rPr lang="en-US" altLang="en-US" sz="1200" dirty="0">
                <a:solidFill>
                  <a:srgbClr val="CCECFF"/>
                </a:solidFill>
              </a:rPr>
              <a:t>, but can be…</a:t>
            </a:r>
          </a:p>
          <a:p>
            <a:pPr eaLnBrk="1" hangingPunct="1">
              <a:spcBef>
                <a:spcPct val="0"/>
              </a:spcBef>
              <a:buClrTx/>
              <a:buSzTx/>
              <a:buFontTx/>
              <a:buNone/>
              <a:defRPr/>
            </a:pPr>
            <a:r>
              <a:rPr lang="en-US" altLang="en-US" sz="1200" dirty="0">
                <a:solidFill>
                  <a:srgbClr val="CCECFF"/>
                </a:solidFill>
              </a:rPr>
              <a:t>   </a:t>
            </a:r>
            <a:r>
              <a:rPr lang="en-US" altLang="en-US" sz="1200" b="1" dirty="0">
                <a:solidFill>
                  <a:srgbClr val="CCECFF"/>
                </a:solidFill>
              </a:rPr>
              <a:t>20/20&lt;-&gt;NLP</a:t>
            </a:r>
          </a:p>
          <a:p>
            <a:pPr eaLnBrk="1" hangingPunct="1">
              <a:spcBef>
                <a:spcPct val="0"/>
              </a:spcBef>
              <a:buClrTx/>
              <a:buSzTx/>
              <a:buFontTx/>
              <a:buNone/>
              <a:defRPr/>
            </a:pPr>
            <a:r>
              <a:rPr lang="en-US" altLang="en-US" sz="1200" dirty="0">
                <a:solidFill>
                  <a:srgbClr val="CCECFF"/>
                </a:solidFill>
              </a:rPr>
              <a:t>--1/3 develop…</a:t>
            </a:r>
            <a:r>
              <a:rPr lang="en-US" altLang="en-US" sz="1200" b="1" dirty="0">
                <a:solidFill>
                  <a:srgbClr val="CCECFF"/>
                </a:solidFill>
              </a:rPr>
              <a:t>serous RD</a:t>
            </a:r>
          </a:p>
        </p:txBody>
      </p:sp>
      <p:sp>
        <p:nvSpPr>
          <p:cNvPr id="16392" name="Text Box 5">
            <a:extLst>
              <a:ext uri="{FF2B5EF4-FFF2-40B4-BE49-F238E27FC236}">
                <a16:creationId xmlns:a16="http://schemas.microsoft.com/office/drawing/2014/main" id="{56F7001E-DB51-4207-AFE5-8572DA7FD78B}"/>
              </a:ext>
            </a:extLst>
          </p:cNvPr>
          <p:cNvSpPr txBox="1">
            <a:spLocks noChangeArrowheads="1"/>
          </p:cNvSpPr>
          <p:nvPr/>
        </p:nvSpPr>
        <p:spPr bwMode="auto">
          <a:xfrm>
            <a:off x="793750" y="3505200"/>
            <a:ext cx="2254250" cy="669925"/>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Optic Pit/Hole</a:t>
            </a:r>
          </a:p>
          <a:p>
            <a:pPr eaLnBrk="1" hangingPunct="1">
              <a:spcBef>
                <a:spcPct val="0"/>
              </a:spcBef>
              <a:buClrTx/>
              <a:buSzTx/>
              <a:buFontTx/>
              <a:buNone/>
            </a:pPr>
            <a:r>
              <a:rPr lang="en-US" altLang="en-US" sz="1200"/>
              <a:t>--Associated with…</a:t>
            </a:r>
            <a:r>
              <a:rPr lang="en-US" altLang="en-US" sz="1200" b="1">
                <a:solidFill>
                  <a:srgbClr val="0000FF"/>
                </a:solidFill>
              </a:rPr>
              <a:t>serous RD</a:t>
            </a:r>
          </a:p>
          <a:p>
            <a:pPr eaLnBrk="1" hangingPunct="1">
              <a:spcBef>
                <a:spcPct val="0"/>
              </a:spcBef>
              <a:buClrTx/>
              <a:buSzTx/>
              <a:buFontTx/>
              <a:buNone/>
            </a:pPr>
            <a:r>
              <a:rPr lang="en-US" altLang="en-US" sz="1200"/>
              <a:t>  </a:t>
            </a:r>
            <a:r>
              <a:rPr lang="en-US" altLang="en-US" sz="1200" b="1">
                <a:solidFill>
                  <a:srgbClr val="0000FF"/>
                </a:solidFill>
              </a:rPr>
              <a:t>in adulthood</a:t>
            </a:r>
          </a:p>
        </p:txBody>
      </p:sp>
      <p:sp>
        <p:nvSpPr>
          <p:cNvPr id="16393" name="Line 6">
            <a:extLst>
              <a:ext uri="{FF2B5EF4-FFF2-40B4-BE49-F238E27FC236}">
                <a16:creationId xmlns:a16="http://schemas.microsoft.com/office/drawing/2014/main" id="{EE2BDED5-26EC-4326-83F6-06CEB387DBD5}"/>
              </a:ext>
            </a:extLst>
          </p:cNvPr>
          <p:cNvSpPr>
            <a:spLocks noChangeShapeType="1"/>
          </p:cNvSpPr>
          <p:nvPr/>
        </p:nvSpPr>
        <p:spPr bwMode="auto">
          <a:xfrm flipH="1">
            <a:off x="1600200" y="2057400"/>
            <a:ext cx="1524000" cy="3810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6394" name="Text Box 9">
            <a:extLst>
              <a:ext uri="{FF2B5EF4-FFF2-40B4-BE49-F238E27FC236}">
                <a16:creationId xmlns:a16="http://schemas.microsoft.com/office/drawing/2014/main" id="{1493152E-CDDF-49F9-BACA-12382BF15DD7}"/>
              </a:ext>
            </a:extLst>
          </p:cNvPr>
          <p:cNvSpPr txBox="1">
            <a:spLocks noChangeArrowheads="1"/>
          </p:cNvSpPr>
          <p:nvPr/>
        </p:nvSpPr>
        <p:spPr bwMode="auto">
          <a:xfrm>
            <a:off x="1357313" y="1524000"/>
            <a:ext cx="3511550" cy="4540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1400" i="1">
                <a:solidFill>
                  <a:srgbClr val="0000FF"/>
                </a:solidFill>
              </a:rPr>
              <a:t>These three are all secondary to abnormal</a:t>
            </a:r>
          </a:p>
          <a:p>
            <a:pPr algn="ctr" eaLnBrk="1" hangingPunct="1">
              <a:lnSpc>
                <a:spcPct val="85000"/>
              </a:lnSpc>
              <a:spcBef>
                <a:spcPct val="0"/>
              </a:spcBef>
              <a:buClrTx/>
              <a:buSzTx/>
              <a:buFontTx/>
              <a:buNone/>
            </a:pPr>
            <a:r>
              <a:rPr lang="en-US" altLang="en-US" sz="1400" i="1">
                <a:solidFill>
                  <a:srgbClr val="0000FF"/>
                </a:solidFill>
              </a:rPr>
              <a:t>closure of the embryonic optic fissure</a:t>
            </a:r>
          </a:p>
        </p:txBody>
      </p:sp>
      <p:sp>
        <p:nvSpPr>
          <p:cNvPr id="16395" name="Text Box 12">
            <a:extLst>
              <a:ext uri="{FF2B5EF4-FFF2-40B4-BE49-F238E27FC236}">
                <a16:creationId xmlns:a16="http://schemas.microsoft.com/office/drawing/2014/main" id="{C202F28D-F851-4C70-963F-0BFE234AC7F1}"/>
              </a:ext>
            </a:extLst>
          </p:cNvPr>
          <p:cNvSpPr txBox="1">
            <a:spLocks noChangeArrowheads="1"/>
          </p:cNvSpPr>
          <p:nvPr/>
        </p:nvSpPr>
        <p:spPr bwMode="auto">
          <a:xfrm>
            <a:off x="76200" y="2514600"/>
            <a:ext cx="2757488" cy="852488"/>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Optic Nerve Coloboma</a:t>
            </a:r>
          </a:p>
          <a:p>
            <a:pPr eaLnBrk="1" hangingPunct="1">
              <a:spcBef>
                <a:spcPct val="0"/>
              </a:spcBef>
              <a:buClrTx/>
              <a:buSzTx/>
              <a:buFontTx/>
              <a:buNone/>
            </a:pPr>
            <a:r>
              <a:rPr lang="en-US" altLang="en-US" sz="1200"/>
              <a:t>1) May resemble…</a:t>
            </a:r>
            <a:r>
              <a:rPr lang="en-US" altLang="en-US" sz="1200" b="1">
                <a:solidFill>
                  <a:srgbClr val="0000FF"/>
                </a:solidFill>
              </a:rPr>
              <a:t>deep cupping</a:t>
            </a:r>
          </a:p>
          <a:p>
            <a:pPr eaLnBrk="1" hangingPunct="1">
              <a:spcBef>
                <a:spcPct val="0"/>
              </a:spcBef>
              <a:buClrTx/>
              <a:buSzTx/>
              <a:buFontTx/>
              <a:buNone/>
            </a:pPr>
            <a:r>
              <a:rPr lang="en-US" altLang="en-US" sz="1200"/>
              <a:t>2) Can be…</a:t>
            </a:r>
            <a:r>
              <a:rPr lang="en-US" altLang="en-US" sz="1200" b="1">
                <a:solidFill>
                  <a:srgbClr val="0000FF"/>
                </a:solidFill>
              </a:rPr>
              <a:t>bilateral, asymmetric</a:t>
            </a:r>
          </a:p>
          <a:p>
            <a:pPr eaLnBrk="1" hangingPunct="1">
              <a:spcBef>
                <a:spcPct val="0"/>
              </a:spcBef>
              <a:buClrTx/>
              <a:buSzTx/>
              <a:buFontTx/>
              <a:buNone/>
            </a:pPr>
            <a:r>
              <a:rPr lang="en-US" altLang="en-US" sz="1200"/>
              <a:t>3) Part of the…</a:t>
            </a:r>
            <a:r>
              <a:rPr lang="en-US" altLang="en-US" sz="1200" b="1">
                <a:solidFill>
                  <a:srgbClr val="0000FF"/>
                </a:solidFill>
              </a:rPr>
              <a:t>CHARGE association</a:t>
            </a:r>
          </a:p>
        </p:txBody>
      </p:sp>
      <p:sp>
        <p:nvSpPr>
          <p:cNvPr id="16396" name="Line 13">
            <a:extLst>
              <a:ext uri="{FF2B5EF4-FFF2-40B4-BE49-F238E27FC236}">
                <a16:creationId xmlns:a16="http://schemas.microsoft.com/office/drawing/2014/main" id="{CB68BE77-1F26-403A-B93F-2107C3860EFA}"/>
              </a:ext>
            </a:extLst>
          </p:cNvPr>
          <p:cNvSpPr>
            <a:spLocks noChangeShapeType="1"/>
          </p:cNvSpPr>
          <p:nvPr/>
        </p:nvSpPr>
        <p:spPr bwMode="auto">
          <a:xfrm flipH="1">
            <a:off x="2971800" y="2057400"/>
            <a:ext cx="152400" cy="14478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6397" name="Rectangle 14">
            <a:extLst>
              <a:ext uri="{FF2B5EF4-FFF2-40B4-BE49-F238E27FC236}">
                <a16:creationId xmlns:a16="http://schemas.microsoft.com/office/drawing/2014/main" id="{F88FE3B3-89CF-457E-AABB-F7C94AD1CFF3}"/>
              </a:ext>
            </a:extLst>
          </p:cNvPr>
          <p:cNvSpPr>
            <a:spLocks noChangeArrowheads="1"/>
          </p:cNvSpPr>
          <p:nvPr/>
        </p:nvSpPr>
        <p:spPr bwMode="auto">
          <a:xfrm>
            <a:off x="457200" y="122238"/>
            <a:ext cx="7543800" cy="8683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b"/>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ct val="85000"/>
              </a:lnSpc>
              <a:spcBef>
                <a:spcPct val="0"/>
              </a:spcBef>
              <a:buClrTx/>
              <a:buSzTx/>
              <a:buFontTx/>
              <a:buNone/>
            </a:pPr>
            <a:r>
              <a:rPr lang="en-US" altLang="en-US" sz="3200" b="1" dirty="0">
                <a:solidFill>
                  <a:schemeClr val="tx2"/>
                </a:solidFill>
              </a:rPr>
              <a:t>Developmental Abnormalities of the Optic Nerve Head</a:t>
            </a:r>
            <a:endParaRPr lang="en-US" altLang="en-US" sz="3200" dirty="0">
              <a:solidFill>
                <a:schemeClr val="tx2"/>
              </a:solidFill>
            </a:endParaRPr>
          </a:p>
        </p:txBody>
      </p:sp>
      <p:sp>
        <p:nvSpPr>
          <p:cNvPr id="16398" name="Slide Number Placeholder 1">
            <a:extLst>
              <a:ext uri="{FF2B5EF4-FFF2-40B4-BE49-F238E27FC236}">
                <a16:creationId xmlns:a16="http://schemas.microsoft.com/office/drawing/2014/main" id="{356B8D40-3F5E-4236-8388-80570B7887A7}"/>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C4358A4C-BBF2-4D46-96C7-1F4BEDE5FCB0}" type="slidenum">
              <a:rPr lang="en-US" altLang="en-US" sz="1000"/>
              <a:pPr>
                <a:spcBef>
                  <a:spcPct val="0"/>
                </a:spcBef>
                <a:buClrTx/>
                <a:buSzTx/>
                <a:buFontTx/>
                <a:buNone/>
              </a:pPr>
              <a:t>24</a:t>
            </a:fld>
            <a:endParaRPr lang="en-US" altLang="en-US" sz="1000"/>
          </a:p>
        </p:txBody>
      </p:sp>
      <p:sp>
        <p:nvSpPr>
          <p:cNvPr id="17" name="Text Box 13">
            <a:extLst>
              <a:ext uri="{FF2B5EF4-FFF2-40B4-BE49-F238E27FC236}">
                <a16:creationId xmlns:a16="http://schemas.microsoft.com/office/drawing/2014/main" id="{3A45EA93-2B2E-4A19-8FC6-55370C7CB71F}"/>
              </a:ext>
            </a:extLst>
          </p:cNvPr>
          <p:cNvSpPr txBox="1">
            <a:spLocks noChangeArrowheads="1"/>
          </p:cNvSpPr>
          <p:nvPr/>
        </p:nvSpPr>
        <p:spPr bwMode="auto">
          <a:xfrm>
            <a:off x="4800600" y="5257800"/>
            <a:ext cx="4294188" cy="1230313"/>
          </a:xfrm>
          <a:prstGeom prst="rect">
            <a:avLst/>
          </a:prstGeom>
          <a:solidFill>
            <a:srgbClr val="FFCC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Tilted-Disc Syndrome</a:t>
            </a:r>
          </a:p>
          <a:p>
            <a:pPr eaLnBrk="1" hangingPunct="1">
              <a:spcBef>
                <a:spcPct val="0"/>
              </a:spcBef>
              <a:buClrTx/>
              <a:buSzTx/>
              <a:buFontTx/>
              <a:buNone/>
            </a:pPr>
            <a:r>
              <a:rPr lang="en-US" altLang="en-US" sz="1200"/>
              <a:t>1) Superior pole appears…</a:t>
            </a:r>
            <a:r>
              <a:rPr lang="en-US" altLang="en-US" sz="1200" b="1">
                <a:solidFill>
                  <a:srgbClr val="0000FF"/>
                </a:solidFill>
              </a:rPr>
              <a:t>elevated</a:t>
            </a:r>
            <a:r>
              <a:rPr lang="en-US" altLang="en-US" sz="1200"/>
              <a:t>, inferior…</a:t>
            </a:r>
            <a:r>
              <a:rPr lang="en-US" altLang="en-US" sz="1200" b="1">
                <a:solidFill>
                  <a:srgbClr val="0000FF"/>
                </a:solidFill>
              </a:rPr>
              <a:t>recessed</a:t>
            </a:r>
          </a:p>
          <a:p>
            <a:pPr eaLnBrk="1" hangingPunct="1">
              <a:spcBef>
                <a:spcPct val="0"/>
              </a:spcBef>
              <a:buClrTx/>
              <a:buSzTx/>
              <a:buFontTx/>
              <a:buNone/>
            </a:pPr>
            <a:r>
              <a:rPr lang="en-US" altLang="en-US" sz="1200"/>
              <a:t>2) </a:t>
            </a:r>
            <a:r>
              <a:rPr lang="en-US" altLang="en-US" sz="1200">
                <a:solidFill>
                  <a:srgbClr val="FFCC99"/>
                </a:solidFill>
              </a:rPr>
              <a:t>Associated with…</a:t>
            </a:r>
            <a:r>
              <a:rPr lang="en-US" altLang="en-US" sz="1200" b="1">
                <a:solidFill>
                  <a:srgbClr val="FFCC99"/>
                </a:solidFill>
              </a:rPr>
              <a:t>situs inversus</a:t>
            </a:r>
            <a:r>
              <a:rPr lang="en-US" altLang="en-US" sz="1200">
                <a:solidFill>
                  <a:srgbClr val="FFCC99"/>
                </a:solidFill>
              </a:rPr>
              <a:t> of retinal vessels</a:t>
            </a:r>
          </a:p>
          <a:p>
            <a:pPr eaLnBrk="1" hangingPunct="1">
              <a:spcBef>
                <a:spcPct val="0"/>
              </a:spcBef>
              <a:buClrTx/>
              <a:buSzTx/>
              <a:buFontTx/>
              <a:buNone/>
            </a:pPr>
            <a:r>
              <a:rPr lang="en-US" altLang="en-US" sz="1200"/>
              <a:t>3) </a:t>
            </a:r>
            <a:r>
              <a:rPr lang="en-US" altLang="en-US" sz="1200">
                <a:solidFill>
                  <a:srgbClr val="FFCC99"/>
                </a:solidFill>
              </a:rPr>
              <a:t>Fundus abnormality produces…</a:t>
            </a:r>
            <a:r>
              <a:rPr lang="en-US" altLang="en-US" sz="1200" b="1">
                <a:solidFill>
                  <a:srgbClr val="FFCC99"/>
                </a:solidFill>
              </a:rPr>
              <a:t>myopic astigmatism</a:t>
            </a:r>
          </a:p>
          <a:p>
            <a:pPr eaLnBrk="1" hangingPunct="1">
              <a:spcBef>
                <a:spcPct val="0"/>
              </a:spcBef>
              <a:buClrTx/>
              <a:buSzTx/>
              <a:buFontTx/>
              <a:buNone/>
            </a:pPr>
            <a:r>
              <a:rPr lang="en-US" altLang="en-US" sz="1200"/>
              <a:t>4) </a:t>
            </a:r>
            <a:r>
              <a:rPr lang="en-US" altLang="en-US" sz="1200">
                <a:solidFill>
                  <a:srgbClr val="FFCC99"/>
                </a:solidFill>
              </a:rPr>
              <a:t>VF testing reveals…</a:t>
            </a:r>
            <a:r>
              <a:rPr lang="en-US" altLang="en-US" sz="1200" b="1">
                <a:solidFill>
                  <a:srgbClr val="FFCC99"/>
                </a:solidFill>
              </a:rPr>
              <a:t>bitemporal hemianopia</a:t>
            </a:r>
            <a:r>
              <a:rPr lang="en-US" altLang="en-US" sz="1200">
                <a:solidFill>
                  <a:srgbClr val="FFCC99"/>
                </a:solidFill>
              </a:rPr>
              <a:t> that doesn’t</a:t>
            </a:r>
          </a:p>
          <a:p>
            <a:pPr eaLnBrk="1" hangingPunct="1">
              <a:spcBef>
                <a:spcPct val="0"/>
              </a:spcBef>
              <a:buClrTx/>
              <a:buSzTx/>
              <a:buFontTx/>
              <a:buNone/>
            </a:pPr>
            <a:r>
              <a:rPr lang="en-US" altLang="en-US" sz="1200">
                <a:solidFill>
                  <a:srgbClr val="FFCC99"/>
                </a:solidFill>
              </a:rPr>
              <a:t>   …</a:t>
            </a:r>
            <a:r>
              <a:rPr lang="en-US" altLang="en-US" sz="1200" b="1">
                <a:solidFill>
                  <a:srgbClr val="FFCC99"/>
                </a:solidFill>
              </a:rPr>
              <a:t>respect the vertical</a:t>
            </a:r>
            <a:r>
              <a:rPr lang="en-US" altLang="en-US" sz="1200">
                <a:solidFill>
                  <a:srgbClr val="FFCC99"/>
                </a:solidFill>
              </a:rPr>
              <a:t> and may…</a:t>
            </a:r>
            <a:r>
              <a:rPr lang="en-US" altLang="en-US" sz="1200" b="1">
                <a:solidFill>
                  <a:srgbClr val="FFCC99"/>
                </a:solidFill>
              </a:rPr>
              <a:t>resolve with refraction</a:t>
            </a:r>
          </a:p>
        </p:txBody>
      </p:sp>
      <p:sp>
        <p:nvSpPr>
          <p:cNvPr id="18" name="Text Box 13">
            <a:extLst>
              <a:ext uri="{FF2B5EF4-FFF2-40B4-BE49-F238E27FC236}">
                <a16:creationId xmlns:a16="http://schemas.microsoft.com/office/drawing/2014/main" id="{31A9D8BC-BF1F-4555-8683-9FA56AC0ED24}"/>
              </a:ext>
            </a:extLst>
          </p:cNvPr>
          <p:cNvSpPr txBox="1">
            <a:spLocks noChangeArrowheads="1"/>
          </p:cNvSpPr>
          <p:nvPr/>
        </p:nvSpPr>
        <p:spPr bwMode="auto">
          <a:xfrm>
            <a:off x="4800600" y="5257800"/>
            <a:ext cx="4216400" cy="1231106"/>
          </a:xfrm>
          <a:prstGeom prst="rect">
            <a:avLst/>
          </a:prstGeom>
          <a:solidFill>
            <a:srgbClr val="FFCC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dirty="0">
                <a:solidFill>
                  <a:schemeClr val="bg1">
                    <a:lumMod val="65000"/>
                  </a:schemeClr>
                </a:solidFill>
              </a:rPr>
              <a:t>Tilted-Disc Syndrome</a:t>
            </a:r>
          </a:p>
          <a:p>
            <a:pPr eaLnBrk="1" hangingPunct="1">
              <a:spcBef>
                <a:spcPct val="0"/>
              </a:spcBef>
              <a:buClrTx/>
              <a:buSzTx/>
              <a:buFontTx/>
              <a:buNone/>
            </a:pPr>
            <a:r>
              <a:rPr lang="en-US" altLang="en-US" sz="1200" dirty="0">
                <a:solidFill>
                  <a:srgbClr val="FFCC99"/>
                </a:solidFill>
              </a:rPr>
              <a:t>1) Superior pole appears…</a:t>
            </a:r>
            <a:r>
              <a:rPr lang="en-US" altLang="en-US" sz="1200" b="1" dirty="0">
                <a:solidFill>
                  <a:srgbClr val="FFCC99"/>
                </a:solidFill>
              </a:rPr>
              <a:t>elevated</a:t>
            </a:r>
            <a:r>
              <a:rPr lang="en-US" altLang="en-US" sz="1200" dirty="0">
                <a:solidFill>
                  <a:srgbClr val="FFCC99"/>
                </a:solidFill>
              </a:rPr>
              <a:t>, inferior… </a:t>
            </a:r>
            <a:r>
              <a:rPr lang="en-US" altLang="en-US" sz="1200" b="1" dirty="0">
                <a:solidFill>
                  <a:srgbClr val="FFCC99"/>
                </a:solidFill>
              </a:rPr>
              <a:t>recessed</a:t>
            </a:r>
          </a:p>
          <a:p>
            <a:pPr eaLnBrk="1" hangingPunct="1">
              <a:spcBef>
                <a:spcPct val="0"/>
              </a:spcBef>
              <a:buClrTx/>
              <a:buSzTx/>
              <a:buFontTx/>
              <a:buNone/>
            </a:pPr>
            <a:r>
              <a:rPr lang="en-US" altLang="en-US" sz="1200" dirty="0">
                <a:solidFill>
                  <a:srgbClr val="FFCC99"/>
                </a:solidFill>
              </a:rPr>
              <a:t>2) Associated with…</a:t>
            </a:r>
            <a:r>
              <a:rPr lang="en-US" altLang="en-US" sz="1200" b="1" dirty="0">
                <a:solidFill>
                  <a:srgbClr val="FFCC99"/>
                </a:solidFill>
              </a:rPr>
              <a:t>situs inversus</a:t>
            </a:r>
            <a:r>
              <a:rPr lang="en-US" altLang="en-US" sz="1200" dirty="0">
                <a:solidFill>
                  <a:srgbClr val="FFCC99"/>
                </a:solidFill>
              </a:rPr>
              <a:t> of retinal vessels</a:t>
            </a:r>
          </a:p>
          <a:p>
            <a:pPr eaLnBrk="1" hangingPunct="1">
              <a:spcBef>
                <a:spcPct val="0"/>
              </a:spcBef>
              <a:buClrTx/>
              <a:buSzTx/>
              <a:buFontTx/>
              <a:buNone/>
            </a:pPr>
            <a:r>
              <a:rPr lang="en-US" altLang="en-US" sz="1200" dirty="0">
                <a:solidFill>
                  <a:srgbClr val="FFCC99"/>
                </a:solidFill>
              </a:rPr>
              <a:t>3) Fundus abnormality produces… </a:t>
            </a:r>
            <a:r>
              <a:rPr lang="en-US" altLang="en-US" sz="1200" b="1" dirty="0">
                <a:solidFill>
                  <a:srgbClr val="FFCC99"/>
                </a:solidFill>
              </a:rPr>
              <a:t>myopic </a:t>
            </a:r>
            <a:r>
              <a:rPr lang="en-US" altLang="en-US" sz="1200" b="1" dirty="0" err="1">
                <a:solidFill>
                  <a:srgbClr val="FFCC99"/>
                </a:solidFill>
              </a:rPr>
              <a:t>astigm</a:t>
            </a:r>
            <a:endParaRPr lang="en-US" altLang="en-US" sz="1200" b="1" dirty="0">
              <a:solidFill>
                <a:srgbClr val="FFCC99"/>
              </a:solidFill>
            </a:endParaRPr>
          </a:p>
          <a:p>
            <a:pPr eaLnBrk="1" hangingPunct="1">
              <a:spcBef>
                <a:spcPct val="0"/>
              </a:spcBef>
              <a:buClrTx/>
              <a:buSzTx/>
              <a:buFontTx/>
              <a:buNone/>
            </a:pPr>
            <a:r>
              <a:rPr lang="en-US" altLang="en-US" sz="1200" dirty="0">
                <a:solidFill>
                  <a:srgbClr val="FFCC99"/>
                </a:solidFill>
              </a:rPr>
              <a:t>4) VF testing reveals…</a:t>
            </a:r>
            <a:r>
              <a:rPr lang="en-US" altLang="en-US" sz="1200" b="1" dirty="0">
                <a:solidFill>
                  <a:srgbClr val="FFCC99"/>
                </a:solidFill>
              </a:rPr>
              <a:t>bitemporal hemianopia</a:t>
            </a:r>
            <a:r>
              <a:rPr lang="en-US" altLang="en-US" sz="1200" dirty="0">
                <a:solidFill>
                  <a:srgbClr val="FFCC99"/>
                </a:solidFill>
              </a:rPr>
              <a:t> that </a:t>
            </a:r>
            <a:r>
              <a:rPr lang="en-US" altLang="en-US" sz="1200" dirty="0" err="1">
                <a:solidFill>
                  <a:srgbClr val="FFCC99"/>
                </a:solidFill>
              </a:rPr>
              <a:t>doesn’t</a:t>
            </a:r>
            <a:r>
              <a:rPr lang="en-US" altLang="en-US" sz="1200" b="1" dirty="0" err="1">
                <a:solidFill>
                  <a:srgbClr val="FFCC99"/>
                </a:solidFill>
              </a:rPr>
              <a:t>with</a:t>
            </a:r>
            <a:r>
              <a:rPr lang="en-US" altLang="en-US" sz="1200" b="1" dirty="0">
                <a:solidFill>
                  <a:srgbClr val="FFCC99"/>
                </a:solidFill>
              </a:rPr>
              <a:t> refract</a:t>
            </a:r>
          </a:p>
        </p:txBody>
      </p:sp>
    </p:spTree>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8" name="Slide Number Placeholder 1">
            <a:extLst>
              <a:ext uri="{FF2B5EF4-FFF2-40B4-BE49-F238E27FC236}">
                <a16:creationId xmlns:a16="http://schemas.microsoft.com/office/drawing/2014/main" id="{24272C14-98B9-49AA-A34A-661F3FF25627}"/>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1CD4852E-4C6E-4BB0-9F3B-E44927F1563F}" type="slidenum">
              <a:rPr lang="en-US" altLang="en-US" sz="1000"/>
              <a:pPr>
                <a:spcBef>
                  <a:spcPct val="0"/>
                </a:spcBef>
                <a:buClrTx/>
                <a:buSzTx/>
                <a:buFontTx/>
                <a:buNone/>
              </a:pPr>
              <a:t>25</a:t>
            </a:fld>
            <a:endParaRPr lang="en-US" altLang="en-US" sz="1000"/>
          </a:p>
        </p:txBody>
      </p:sp>
      <p:sp>
        <p:nvSpPr>
          <p:cNvPr id="17" name="Rectangle 16">
            <a:extLst>
              <a:ext uri="{FF2B5EF4-FFF2-40B4-BE49-F238E27FC236}">
                <a16:creationId xmlns:a16="http://schemas.microsoft.com/office/drawing/2014/main" id="{B313EDA2-A575-489D-9267-5F5D1E29595C}"/>
              </a:ext>
            </a:extLst>
          </p:cNvPr>
          <p:cNvSpPr>
            <a:spLocks noChangeArrowheads="1"/>
          </p:cNvSpPr>
          <p:nvPr/>
        </p:nvSpPr>
        <p:spPr bwMode="auto">
          <a:xfrm>
            <a:off x="457200" y="122238"/>
            <a:ext cx="7543800" cy="8683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b"/>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ct val="85000"/>
              </a:lnSpc>
              <a:spcBef>
                <a:spcPct val="0"/>
              </a:spcBef>
              <a:buClrTx/>
              <a:buSzTx/>
              <a:buFontTx/>
              <a:buNone/>
            </a:pPr>
            <a:r>
              <a:rPr lang="en-US" altLang="en-US" sz="3200" b="1" dirty="0">
                <a:solidFill>
                  <a:schemeClr val="tx2"/>
                </a:solidFill>
              </a:rPr>
              <a:t>Developmental Abnormalities of the Optic Nerve Head</a:t>
            </a:r>
            <a:endParaRPr lang="en-US" altLang="en-US" sz="3200" dirty="0">
              <a:solidFill>
                <a:schemeClr val="tx2"/>
              </a:solidFill>
            </a:endParaRPr>
          </a:p>
        </p:txBody>
      </p:sp>
      <p:sp>
        <p:nvSpPr>
          <p:cNvPr id="2" name="TextBox 1">
            <a:extLst>
              <a:ext uri="{FF2B5EF4-FFF2-40B4-BE49-F238E27FC236}">
                <a16:creationId xmlns:a16="http://schemas.microsoft.com/office/drawing/2014/main" id="{B9642A5A-246A-44D6-8361-062F83946247}"/>
              </a:ext>
            </a:extLst>
          </p:cNvPr>
          <p:cNvSpPr txBox="1"/>
          <p:nvPr/>
        </p:nvSpPr>
        <p:spPr>
          <a:xfrm>
            <a:off x="2921556" y="6107668"/>
            <a:ext cx="3300904" cy="369332"/>
          </a:xfrm>
          <a:prstGeom prst="rect">
            <a:avLst/>
          </a:prstGeom>
          <a:noFill/>
        </p:spPr>
        <p:txBody>
          <a:bodyPr wrap="none" rtlCol="0">
            <a:spAutoFit/>
          </a:bodyPr>
          <a:lstStyle/>
          <a:p>
            <a:pPr algn="ctr"/>
            <a:r>
              <a:rPr lang="en-US" dirty="0"/>
              <a:t>Optic nerve pit with serous RD</a:t>
            </a:r>
          </a:p>
        </p:txBody>
      </p:sp>
      <p:pic>
        <p:nvPicPr>
          <p:cNvPr id="5122" name="Picture 2" descr="optic nerve pit maculopathy">
            <a:extLst>
              <a:ext uri="{FF2B5EF4-FFF2-40B4-BE49-F238E27FC236}">
                <a16:creationId xmlns:a16="http://schemas.microsoft.com/office/drawing/2014/main" id="{B9B14595-3322-4964-9648-41882F8C26D0}"/>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72277" y="1265099"/>
            <a:ext cx="4267200" cy="3275897"/>
          </a:xfrm>
          <a:prstGeom prst="rect">
            <a:avLst/>
          </a:prstGeom>
          <a:noFill/>
          <a:extLst>
            <a:ext uri="{909E8E84-426E-40DD-AFC4-6F175D3DCCD1}">
              <a14:hiddenFill xmlns:a14="http://schemas.microsoft.com/office/drawing/2010/main">
                <a:solidFill>
                  <a:srgbClr val="FFFFFF"/>
                </a:solidFill>
              </a14:hiddenFill>
            </a:ext>
          </a:extLst>
        </p:spPr>
      </p:pic>
      <p:pic>
        <p:nvPicPr>
          <p:cNvPr id="5124" name="Picture 4" descr="optic nerve pit maculopathy">
            <a:extLst>
              <a:ext uri="{FF2B5EF4-FFF2-40B4-BE49-F238E27FC236}">
                <a16:creationId xmlns:a16="http://schemas.microsoft.com/office/drawing/2014/main" id="{269AADB3-5628-474B-8F3C-3212477FE02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724403" y="2860376"/>
            <a:ext cx="4267200" cy="1680620"/>
          </a:xfrm>
          <a:prstGeom prst="rect">
            <a:avLst/>
          </a:prstGeom>
          <a:noFill/>
          <a:extLst>
            <a:ext uri="{909E8E84-426E-40DD-AFC4-6F175D3DCCD1}">
              <a14:hiddenFill xmlns:a14="http://schemas.microsoft.com/office/drawing/2010/main">
                <a:solidFill>
                  <a:srgbClr val="FFFFFF"/>
                </a:solidFill>
              </a14:hiddenFill>
            </a:ext>
          </a:extLst>
        </p:spPr>
      </p:pic>
      <p:sp>
        <p:nvSpPr>
          <p:cNvPr id="3" name="TextBox 2">
            <a:extLst>
              <a:ext uri="{FF2B5EF4-FFF2-40B4-BE49-F238E27FC236}">
                <a16:creationId xmlns:a16="http://schemas.microsoft.com/office/drawing/2014/main" id="{6349BEA2-1C6E-4FA2-8BD9-2BF0AF9E08ED}"/>
              </a:ext>
            </a:extLst>
          </p:cNvPr>
          <p:cNvSpPr txBox="1"/>
          <p:nvPr/>
        </p:nvSpPr>
        <p:spPr>
          <a:xfrm>
            <a:off x="304800" y="4800600"/>
            <a:ext cx="8534402" cy="738664"/>
          </a:xfrm>
          <a:prstGeom prst="rect">
            <a:avLst/>
          </a:prstGeom>
          <a:noFill/>
        </p:spPr>
        <p:txBody>
          <a:bodyPr wrap="square" rtlCol="0">
            <a:spAutoFit/>
          </a:bodyPr>
          <a:lstStyle/>
          <a:p>
            <a:r>
              <a:rPr lang="en-US" sz="1400" b="0" i="0" dirty="0">
                <a:solidFill>
                  <a:srgbClr val="333333"/>
                </a:solidFill>
                <a:effectLst/>
                <a:latin typeface="+mn-lt"/>
              </a:rPr>
              <a:t>Optic nerve pits are </a:t>
            </a:r>
            <a:r>
              <a:rPr lang="en-US" sz="1400" b="0" i="0" dirty="0" err="1">
                <a:solidFill>
                  <a:srgbClr val="333333"/>
                </a:solidFill>
                <a:effectLst/>
                <a:latin typeface="+mn-lt"/>
              </a:rPr>
              <a:t>colobomatous</a:t>
            </a:r>
            <a:r>
              <a:rPr lang="en-US" sz="1400" b="0" i="0" dirty="0">
                <a:solidFill>
                  <a:srgbClr val="333333"/>
                </a:solidFill>
                <a:effectLst/>
                <a:latin typeface="+mn-lt"/>
              </a:rPr>
              <a:t> defects in the optic nerve, most common </a:t>
            </a:r>
            <a:r>
              <a:rPr lang="en-US" sz="1400" b="0" i="0" dirty="0" err="1">
                <a:solidFill>
                  <a:srgbClr val="333333"/>
                </a:solidFill>
                <a:effectLst/>
                <a:latin typeface="+mn-lt"/>
              </a:rPr>
              <a:t>inferotemporally</a:t>
            </a:r>
            <a:r>
              <a:rPr lang="en-US" sz="1400" b="0" i="0" dirty="0">
                <a:solidFill>
                  <a:srgbClr val="333333"/>
                </a:solidFill>
                <a:effectLst/>
                <a:latin typeface="+mn-lt"/>
              </a:rPr>
              <a:t>. Most optic nerve pits are asymptomatic, but they can occasionally cause serous macular detachments as seen in this fundus photograph. The OCT scan shows extensive subretinal fluid extending from the optic nerve.</a:t>
            </a:r>
            <a:endParaRPr lang="en-US" sz="1400" dirty="0">
              <a:latin typeface="+mn-lt"/>
            </a:endParaRPr>
          </a:p>
        </p:txBody>
      </p:sp>
    </p:spTree>
    <p:extLst>
      <p:ext uri="{BB962C8B-B14F-4D97-AF65-F5344CB8AC3E}">
        <p14:creationId xmlns:p14="http://schemas.microsoft.com/office/powerpoint/2010/main" val="2141568573"/>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10" name="Text Box 3">
            <a:extLst>
              <a:ext uri="{FF2B5EF4-FFF2-40B4-BE49-F238E27FC236}">
                <a16:creationId xmlns:a16="http://schemas.microsoft.com/office/drawing/2014/main" id="{BFD14B64-52CA-4723-A360-C45AEF84DC41}"/>
              </a:ext>
            </a:extLst>
          </p:cNvPr>
          <p:cNvSpPr txBox="1">
            <a:spLocks noChangeArrowheads="1"/>
          </p:cNvSpPr>
          <p:nvPr/>
        </p:nvSpPr>
        <p:spPr bwMode="auto">
          <a:xfrm>
            <a:off x="1371600" y="4267200"/>
            <a:ext cx="3057525" cy="2154238"/>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Morning-Glory Disc</a:t>
            </a:r>
          </a:p>
          <a:p>
            <a:pPr eaLnBrk="1" hangingPunct="1">
              <a:spcBef>
                <a:spcPct val="0"/>
              </a:spcBef>
              <a:buClrTx/>
              <a:buSzTx/>
              <a:buFontTx/>
              <a:buNone/>
            </a:pPr>
            <a:r>
              <a:rPr lang="en-US" altLang="en-US" sz="1200"/>
              <a:t>--DFE reveals:</a:t>
            </a:r>
          </a:p>
          <a:p>
            <a:pPr eaLnBrk="1" hangingPunct="1">
              <a:spcBef>
                <a:spcPct val="0"/>
              </a:spcBef>
              <a:buClrTx/>
              <a:buSzTx/>
              <a:buFontTx/>
              <a:buNone/>
            </a:pPr>
            <a:r>
              <a:rPr lang="en-US" altLang="en-US" sz="1200"/>
              <a:t>  1) A funnel-shaped…</a:t>
            </a:r>
          </a:p>
          <a:p>
            <a:pPr eaLnBrk="1" hangingPunct="1">
              <a:spcBef>
                <a:spcPct val="0"/>
              </a:spcBef>
              <a:buClrTx/>
              <a:buSzTx/>
              <a:buFontTx/>
              <a:buNone/>
            </a:pPr>
            <a:r>
              <a:rPr lang="en-US" altLang="en-US" sz="1200"/>
              <a:t>  2) </a:t>
            </a:r>
            <a:r>
              <a:rPr lang="en-US" altLang="en-US" sz="1200">
                <a:solidFill>
                  <a:srgbClr val="CCECFF"/>
                </a:solidFill>
              </a:rPr>
              <a:t>Number of vessels crossing the rim</a:t>
            </a:r>
          </a:p>
          <a:p>
            <a:pPr eaLnBrk="1" hangingPunct="1">
              <a:spcBef>
                <a:spcPct val="0"/>
              </a:spcBef>
              <a:buClrTx/>
              <a:buSzTx/>
              <a:buFontTx/>
              <a:buNone/>
            </a:pPr>
            <a:r>
              <a:rPr lang="en-US" altLang="en-US" sz="1200">
                <a:solidFill>
                  <a:srgbClr val="CCECFF"/>
                </a:solidFill>
              </a:rPr>
              <a:t>    seems abnormally…</a:t>
            </a:r>
            <a:endParaRPr lang="en-US" altLang="en-US" sz="1200" b="1">
              <a:solidFill>
                <a:srgbClr val="CCECFF"/>
              </a:solidFill>
            </a:endParaRPr>
          </a:p>
          <a:p>
            <a:pPr eaLnBrk="1" hangingPunct="1">
              <a:spcBef>
                <a:spcPct val="0"/>
              </a:spcBef>
              <a:buClrTx/>
              <a:buSzTx/>
              <a:buFontTx/>
              <a:buNone/>
            </a:pPr>
            <a:r>
              <a:rPr lang="en-US" altLang="en-US" sz="1200">
                <a:solidFill>
                  <a:srgbClr val="CCECFF"/>
                </a:solidFill>
              </a:rPr>
              <a:t>--Tissue is…</a:t>
            </a:r>
            <a:r>
              <a:rPr lang="en-US" altLang="en-US" sz="1200" b="1">
                <a:solidFill>
                  <a:srgbClr val="CCECFF"/>
                </a:solidFill>
              </a:rPr>
              <a:t>contractile</a:t>
            </a:r>
            <a:r>
              <a:rPr lang="en-US" altLang="en-US" sz="1200">
                <a:solidFill>
                  <a:srgbClr val="CCECFF"/>
                </a:solidFill>
              </a:rPr>
              <a:t>, so cup seems</a:t>
            </a:r>
          </a:p>
          <a:p>
            <a:pPr eaLnBrk="1" hangingPunct="1">
              <a:spcBef>
                <a:spcPct val="0"/>
              </a:spcBef>
              <a:buClrTx/>
              <a:buSzTx/>
              <a:buFontTx/>
              <a:buNone/>
            </a:pPr>
            <a:r>
              <a:rPr lang="en-US" altLang="en-US" sz="1200">
                <a:solidFill>
                  <a:srgbClr val="CCECFF"/>
                </a:solidFill>
              </a:rPr>
              <a:t>  to…</a:t>
            </a:r>
            <a:r>
              <a:rPr lang="en-US" altLang="en-US" sz="1200" b="1">
                <a:solidFill>
                  <a:srgbClr val="CCECFF"/>
                </a:solidFill>
              </a:rPr>
              <a:t>open </a:t>
            </a:r>
            <a:r>
              <a:rPr lang="en-US" altLang="en-US" sz="1200">
                <a:solidFill>
                  <a:srgbClr val="CCECFF"/>
                </a:solidFill>
              </a:rPr>
              <a:t>and</a:t>
            </a:r>
            <a:r>
              <a:rPr lang="en-US" altLang="en-US" sz="1200" b="1">
                <a:solidFill>
                  <a:srgbClr val="CCECFF"/>
                </a:solidFill>
              </a:rPr>
              <a:t> close</a:t>
            </a:r>
            <a:r>
              <a:rPr lang="en-US" altLang="en-US" sz="1200">
                <a:solidFill>
                  <a:srgbClr val="CCECFF"/>
                </a:solidFill>
              </a:rPr>
              <a:t> (like its namesake,  </a:t>
            </a:r>
          </a:p>
          <a:p>
            <a:pPr eaLnBrk="1" hangingPunct="1">
              <a:spcBef>
                <a:spcPct val="0"/>
              </a:spcBef>
              <a:buClrTx/>
              <a:buSzTx/>
              <a:buFontTx/>
              <a:buNone/>
            </a:pPr>
            <a:r>
              <a:rPr lang="en-US" altLang="en-US" sz="1200">
                <a:solidFill>
                  <a:srgbClr val="CCECFF"/>
                </a:solidFill>
              </a:rPr>
              <a:t>  the morning-glory flower)</a:t>
            </a:r>
          </a:p>
          <a:p>
            <a:pPr eaLnBrk="1" hangingPunct="1">
              <a:spcBef>
                <a:spcPct val="0"/>
              </a:spcBef>
              <a:buClrTx/>
              <a:buSzTx/>
              <a:buFontTx/>
              <a:buNone/>
            </a:pPr>
            <a:r>
              <a:rPr lang="en-US" altLang="en-US" sz="1200">
                <a:solidFill>
                  <a:srgbClr val="CCECFF"/>
                </a:solidFill>
              </a:rPr>
              <a:t>--VA usually…</a:t>
            </a:r>
            <a:r>
              <a:rPr lang="en-US" altLang="en-US" sz="1200" b="1">
                <a:solidFill>
                  <a:srgbClr val="CCECFF"/>
                </a:solidFill>
              </a:rPr>
              <a:t>20/200</a:t>
            </a:r>
            <a:r>
              <a:rPr lang="en-US" altLang="en-US" sz="1200">
                <a:solidFill>
                  <a:srgbClr val="CCECFF"/>
                </a:solidFill>
              </a:rPr>
              <a:t>, but can be…</a:t>
            </a:r>
          </a:p>
          <a:p>
            <a:pPr eaLnBrk="1" hangingPunct="1">
              <a:spcBef>
                <a:spcPct val="0"/>
              </a:spcBef>
              <a:buClrTx/>
              <a:buSzTx/>
              <a:buFontTx/>
              <a:buNone/>
            </a:pPr>
            <a:r>
              <a:rPr lang="en-US" altLang="en-US" sz="1200">
                <a:solidFill>
                  <a:srgbClr val="CCECFF"/>
                </a:solidFill>
              </a:rPr>
              <a:t>   </a:t>
            </a:r>
            <a:r>
              <a:rPr lang="en-US" altLang="en-US" sz="1200" b="1">
                <a:solidFill>
                  <a:srgbClr val="CCECFF"/>
                </a:solidFill>
              </a:rPr>
              <a:t>20/20&lt;-&gt;NLP</a:t>
            </a:r>
          </a:p>
          <a:p>
            <a:pPr eaLnBrk="1" hangingPunct="1">
              <a:spcBef>
                <a:spcPct val="0"/>
              </a:spcBef>
              <a:buClrTx/>
              <a:buSzTx/>
              <a:buFontTx/>
              <a:buNone/>
            </a:pPr>
            <a:r>
              <a:rPr lang="en-US" altLang="en-US" sz="1200">
                <a:solidFill>
                  <a:srgbClr val="CCECFF"/>
                </a:solidFill>
              </a:rPr>
              <a:t>--1/3 develop…</a:t>
            </a:r>
            <a:r>
              <a:rPr lang="en-US" altLang="en-US" sz="1200" b="1">
                <a:solidFill>
                  <a:srgbClr val="CCECFF"/>
                </a:solidFill>
              </a:rPr>
              <a:t>serous RD</a:t>
            </a:r>
          </a:p>
        </p:txBody>
      </p:sp>
      <p:sp>
        <p:nvSpPr>
          <p:cNvPr id="17411" name="Text Box 4">
            <a:extLst>
              <a:ext uri="{FF2B5EF4-FFF2-40B4-BE49-F238E27FC236}">
                <a16:creationId xmlns:a16="http://schemas.microsoft.com/office/drawing/2014/main" id="{BC53ACF8-F61E-41DF-AA5F-1FC13C08F4EA}"/>
              </a:ext>
            </a:extLst>
          </p:cNvPr>
          <p:cNvSpPr txBox="1">
            <a:spLocks noChangeArrowheads="1"/>
          </p:cNvSpPr>
          <p:nvPr/>
        </p:nvSpPr>
        <p:spPr bwMode="auto">
          <a:xfrm>
            <a:off x="793750" y="3505200"/>
            <a:ext cx="2254250" cy="669925"/>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Optic Pit/Hole</a:t>
            </a:r>
          </a:p>
          <a:p>
            <a:pPr eaLnBrk="1" hangingPunct="1">
              <a:spcBef>
                <a:spcPct val="0"/>
              </a:spcBef>
              <a:buClrTx/>
              <a:buSzTx/>
              <a:buFontTx/>
              <a:buNone/>
            </a:pPr>
            <a:r>
              <a:rPr lang="en-US" altLang="en-US" sz="1200"/>
              <a:t>--Associated with…</a:t>
            </a:r>
            <a:r>
              <a:rPr lang="en-US" altLang="en-US" sz="1200" b="1">
                <a:solidFill>
                  <a:srgbClr val="0000FF"/>
                </a:solidFill>
              </a:rPr>
              <a:t>serous RD</a:t>
            </a:r>
          </a:p>
          <a:p>
            <a:pPr eaLnBrk="1" hangingPunct="1">
              <a:spcBef>
                <a:spcPct val="0"/>
              </a:spcBef>
              <a:buClrTx/>
              <a:buSzTx/>
              <a:buFontTx/>
              <a:buNone/>
            </a:pPr>
            <a:r>
              <a:rPr lang="en-US" altLang="en-US" sz="1200" b="1">
                <a:solidFill>
                  <a:srgbClr val="0000FF"/>
                </a:solidFill>
              </a:rPr>
              <a:t>  in adulthood</a:t>
            </a:r>
          </a:p>
        </p:txBody>
      </p:sp>
      <p:sp>
        <p:nvSpPr>
          <p:cNvPr id="17412" name="Line 5">
            <a:extLst>
              <a:ext uri="{FF2B5EF4-FFF2-40B4-BE49-F238E27FC236}">
                <a16:creationId xmlns:a16="http://schemas.microsoft.com/office/drawing/2014/main" id="{656090C0-889F-4858-8163-66382E4A2685}"/>
              </a:ext>
            </a:extLst>
          </p:cNvPr>
          <p:cNvSpPr>
            <a:spLocks noChangeShapeType="1"/>
          </p:cNvSpPr>
          <p:nvPr/>
        </p:nvSpPr>
        <p:spPr bwMode="auto">
          <a:xfrm flipH="1">
            <a:off x="1600200" y="2057400"/>
            <a:ext cx="1524000" cy="3810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7413" name="Text Box 7">
            <a:extLst>
              <a:ext uri="{FF2B5EF4-FFF2-40B4-BE49-F238E27FC236}">
                <a16:creationId xmlns:a16="http://schemas.microsoft.com/office/drawing/2014/main" id="{12E32D77-780B-4740-A1A3-4C9246661ACF}"/>
              </a:ext>
            </a:extLst>
          </p:cNvPr>
          <p:cNvSpPr txBox="1">
            <a:spLocks noChangeArrowheads="1"/>
          </p:cNvSpPr>
          <p:nvPr/>
        </p:nvSpPr>
        <p:spPr bwMode="auto">
          <a:xfrm>
            <a:off x="1357313" y="1524000"/>
            <a:ext cx="3511550" cy="4540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1400" i="1">
                <a:solidFill>
                  <a:srgbClr val="0000FF"/>
                </a:solidFill>
              </a:rPr>
              <a:t>These three are all secondary to abnormal</a:t>
            </a:r>
          </a:p>
          <a:p>
            <a:pPr algn="ctr" eaLnBrk="1" hangingPunct="1">
              <a:lnSpc>
                <a:spcPct val="85000"/>
              </a:lnSpc>
              <a:spcBef>
                <a:spcPct val="0"/>
              </a:spcBef>
              <a:buClrTx/>
              <a:buSzTx/>
              <a:buFontTx/>
              <a:buNone/>
            </a:pPr>
            <a:r>
              <a:rPr lang="en-US" altLang="en-US" sz="1400" i="1">
                <a:solidFill>
                  <a:srgbClr val="0000FF"/>
                </a:solidFill>
              </a:rPr>
              <a:t>closure of the embryonic optic fissure</a:t>
            </a:r>
          </a:p>
        </p:txBody>
      </p:sp>
      <p:sp>
        <p:nvSpPr>
          <p:cNvPr id="17414" name="Text Box 8">
            <a:extLst>
              <a:ext uri="{FF2B5EF4-FFF2-40B4-BE49-F238E27FC236}">
                <a16:creationId xmlns:a16="http://schemas.microsoft.com/office/drawing/2014/main" id="{E0833FAE-83B6-40A9-81C2-075E793E1551}"/>
              </a:ext>
            </a:extLst>
          </p:cNvPr>
          <p:cNvSpPr txBox="1">
            <a:spLocks noChangeArrowheads="1"/>
          </p:cNvSpPr>
          <p:nvPr/>
        </p:nvSpPr>
        <p:spPr bwMode="auto">
          <a:xfrm>
            <a:off x="76200" y="2514600"/>
            <a:ext cx="2757488" cy="852488"/>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Optic Nerve Coloboma</a:t>
            </a:r>
          </a:p>
          <a:p>
            <a:pPr eaLnBrk="1" hangingPunct="1">
              <a:spcBef>
                <a:spcPct val="0"/>
              </a:spcBef>
              <a:buClrTx/>
              <a:buSzTx/>
              <a:buFontTx/>
              <a:buNone/>
            </a:pPr>
            <a:r>
              <a:rPr lang="en-US" altLang="en-US" sz="1200"/>
              <a:t>1) May resemble…</a:t>
            </a:r>
            <a:r>
              <a:rPr lang="en-US" altLang="en-US" sz="1200" b="1">
                <a:solidFill>
                  <a:srgbClr val="0000FF"/>
                </a:solidFill>
              </a:rPr>
              <a:t>deep cupping</a:t>
            </a:r>
          </a:p>
          <a:p>
            <a:pPr eaLnBrk="1" hangingPunct="1">
              <a:spcBef>
                <a:spcPct val="0"/>
              </a:spcBef>
              <a:buClrTx/>
              <a:buSzTx/>
              <a:buFontTx/>
              <a:buNone/>
            </a:pPr>
            <a:r>
              <a:rPr lang="en-US" altLang="en-US" sz="1200"/>
              <a:t>2) Can be…</a:t>
            </a:r>
            <a:r>
              <a:rPr lang="en-US" altLang="en-US" sz="1200" b="1">
                <a:solidFill>
                  <a:srgbClr val="0000FF"/>
                </a:solidFill>
              </a:rPr>
              <a:t>bilateral, asymmetric</a:t>
            </a:r>
          </a:p>
          <a:p>
            <a:pPr eaLnBrk="1" hangingPunct="1">
              <a:spcBef>
                <a:spcPct val="0"/>
              </a:spcBef>
              <a:buClrTx/>
              <a:buSzTx/>
              <a:buFontTx/>
              <a:buNone/>
            </a:pPr>
            <a:r>
              <a:rPr lang="en-US" altLang="en-US" sz="1200"/>
              <a:t>3) Part of the…</a:t>
            </a:r>
            <a:r>
              <a:rPr lang="en-US" altLang="en-US" sz="1200" b="1">
                <a:solidFill>
                  <a:srgbClr val="0000FF"/>
                </a:solidFill>
              </a:rPr>
              <a:t>CHARGE association</a:t>
            </a:r>
          </a:p>
        </p:txBody>
      </p:sp>
      <p:sp>
        <p:nvSpPr>
          <p:cNvPr id="17415" name="Line 9">
            <a:extLst>
              <a:ext uri="{FF2B5EF4-FFF2-40B4-BE49-F238E27FC236}">
                <a16:creationId xmlns:a16="http://schemas.microsoft.com/office/drawing/2014/main" id="{B936CEA4-ED7E-45EB-850C-7E1BCE427885}"/>
              </a:ext>
            </a:extLst>
          </p:cNvPr>
          <p:cNvSpPr>
            <a:spLocks noChangeShapeType="1"/>
          </p:cNvSpPr>
          <p:nvPr/>
        </p:nvSpPr>
        <p:spPr bwMode="auto">
          <a:xfrm flipH="1">
            <a:off x="2971800" y="2057400"/>
            <a:ext cx="152400" cy="14478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7416" name="Rectangle 10">
            <a:extLst>
              <a:ext uri="{FF2B5EF4-FFF2-40B4-BE49-F238E27FC236}">
                <a16:creationId xmlns:a16="http://schemas.microsoft.com/office/drawing/2014/main" id="{2FC0784F-F971-4D64-906F-B1679388BD4D}"/>
              </a:ext>
            </a:extLst>
          </p:cNvPr>
          <p:cNvSpPr>
            <a:spLocks noChangeArrowheads="1"/>
          </p:cNvSpPr>
          <p:nvPr/>
        </p:nvSpPr>
        <p:spPr bwMode="auto">
          <a:xfrm>
            <a:off x="457200" y="122238"/>
            <a:ext cx="7543800" cy="8683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b"/>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ct val="85000"/>
              </a:lnSpc>
              <a:spcBef>
                <a:spcPct val="0"/>
              </a:spcBef>
              <a:buClrTx/>
              <a:buSzTx/>
              <a:buFontTx/>
              <a:buNone/>
            </a:pPr>
            <a:r>
              <a:rPr lang="en-US" altLang="en-US" sz="3200" b="1" dirty="0">
                <a:solidFill>
                  <a:schemeClr val="tx2"/>
                </a:solidFill>
              </a:rPr>
              <a:t>Developmental Abnormalities of the Optic Nerve Head</a:t>
            </a:r>
            <a:endParaRPr lang="en-US" altLang="en-US" sz="3200" dirty="0">
              <a:solidFill>
                <a:schemeClr val="tx2"/>
              </a:solidFill>
            </a:endParaRPr>
          </a:p>
        </p:txBody>
      </p:sp>
      <p:sp>
        <p:nvSpPr>
          <p:cNvPr id="17417" name="TextBox 1">
            <a:extLst>
              <a:ext uri="{FF2B5EF4-FFF2-40B4-BE49-F238E27FC236}">
                <a16:creationId xmlns:a16="http://schemas.microsoft.com/office/drawing/2014/main" id="{0D588CA1-06CF-48CB-B8FD-E07F8F638036}"/>
              </a:ext>
            </a:extLst>
          </p:cNvPr>
          <p:cNvSpPr txBox="1">
            <a:spLocks noChangeArrowheads="1"/>
          </p:cNvSpPr>
          <p:nvPr/>
        </p:nvSpPr>
        <p:spPr bwMode="auto">
          <a:xfrm>
            <a:off x="2978150" y="4648200"/>
            <a:ext cx="1082675"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200" i="1">
                <a:solidFill>
                  <a:srgbClr val="0000FF"/>
                </a:solidFill>
              </a:rPr>
              <a:t>[classic term]</a:t>
            </a:r>
          </a:p>
        </p:txBody>
      </p:sp>
      <p:sp>
        <p:nvSpPr>
          <p:cNvPr id="17418" name="Slide Number Placeholder 1">
            <a:extLst>
              <a:ext uri="{FF2B5EF4-FFF2-40B4-BE49-F238E27FC236}">
                <a16:creationId xmlns:a16="http://schemas.microsoft.com/office/drawing/2014/main" id="{574C60E8-0187-449A-AACD-DC0AF31B6AE0}"/>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D941A741-BD3A-409F-9CC4-DBB71C1D544F}" type="slidenum">
              <a:rPr lang="en-US" altLang="en-US" sz="1000"/>
              <a:pPr>
                <a:spcBef>
                  <a:spcPct val="0"/>
                </a:spcBef>
                <a:buClrTx/>
                <a:buSzTx/>
                <a:buFontTx/>
                <a:buNone/>
              </a:pPr>
              <a:t>26</a:t>
            </a:fld>
            <a:endParaRPr lang="en-US" altLang="en-US" sz="1000"/>
          </a:p>
        </p:txBody>
      </p:sp>
      <p:sp>
        <p:nvSpPr>
          <p:cNvPr id="17419" name="Line 12">
            <a:extLst>
              <a:ext uri="{FF2B5EF4-FFF2-40B4-BE49-F238E27FC236}">
                <a16:creationId xmlns:a16="http://schemas.microsoft.com/office/drawing/2014/main" id="{51F4438E-2DD4-4230-A4ED-4FA8181218FB}"/>
              </a:ext>
            </a:extLst>
          </p:cNvPr>
          <p:cNvSpPr>
            <a:spLocks noChangeShapeType="1"/>
          </p:cNvSpPr>
          <p:nvPr/>
        </p:nvSpPr>
        <p:spPr bwMode="auto">
          <a:xfrm>
            <a:off x="3124200" y="2057400"/>
            <a:ext cx="381000" cy="22098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 name="Text Box 16">
            <a:extLst>
              <a:ext uri="{FF2B5EF4-FFF2-40B4-BE49-F238E27FC236}">
                <a16:creationId xmlns:a16="http://schemas.microsoft.com/office/drawing/2014/main" id="{5FF75DFC-13A9-429E-A1FE-F75345EABDDA}"/>
              </a:ext>
            </a:extLst>
          </p:cNvPr>
          <p:cNvSpPr txBox="1">
            <a:spLocks noChangeArrowheads="1"/>
          </p:cNvSpPr>
          <p:nvPr/>
        </p:nvSpPr>
        <p:spPr bwMode="auto">
          <a:xfrm>
            <a:off x="4648200" y="2576513"/>
            <a:ext cx="3973513" cy="862012"/>
          </a:xfrm>
          <a:prstGeom prst="rect">
            <a:avLst/>
          </a:prstGeom>
          <a:solidFill>
            <a:srgbClr val="FFC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defRPr/>
            </a:pPr>
            <a:r>
              <a:rPr lang="en-US" altLang="en-US" sz="1400" b="1" dirty="0">
                <a:solidFill>
                  <a:schemeClr val="bg1">
                    <a:lumMod val="65000"/>
                  </a:schemeClr>
                </a:solidFill>
              </a:rPr>
              <a:t>Myelinated RNFL</a:t>
            </a:r>
          </a:p>
          <a:p>
            <a:pPr eaLnBrk="1" hangingPunct="1">
              <a:spcBef>
                <a:spcPct val="0"/>
              </a:spcBef>
              <a:buClrTx/>
              <a:buSzTx/>
              <a:buFontTx/>
              <a:buNone/>
              <a:defRPr/>
            </a:pPr>
            <a:r>
              <a:rPr lang="en-US" altLang="en-US" sz="1200" dirty="0">
                <a:solidFill>
                  <a:srgbClr val="FFCCFF"/>
                </a:solidFill>
              </a:rPr>
              <a:t>--Myelin normally starts at LGN, ends at lamina </a:t>
            </a:r>
            <a:r>
              <a:rPr lang="en-US" altLang="en-US" sz="1200" dirty="0" err="1">
                <a:solidFill>
                  <a:srgbClr val="FFCCFF"/>
                </a:solidFill>
              </a:rPr>
              <a:t>cribrosa</a:t>
            </a:r>
            <a:endParaRPr lang="en-US" altLang="en-US" sz="1200" dirty="0">
              <a:solidFill>
                <a:srgbClr val="FFCCFF"/>
              </a:solidFill>
            </a:endParaRPr>
          </a:p>
          <a:p>
            <a:pPr eaLnBrk="1" hangingPunct="1">
              <a:spcBef>
                <a:spcPct val="0"/>
              </a:spcBef>
              <a:buClrTx/>
              <a:buSzTx/>
              <a:buFontTx/>
              <a:buNone/>
              <a:defRPr/>
            </a:pPr>
            <a:r>
              <a:rPr lang="en-US" altLang="en-US" sz="1200" dirty="0">
                <a:solidFill>
                  <a:srgbClr val="FFCCFF"/>
                </a:solidFill>
              </a:rPr>
              <a:t>--Can be patchy, discontinuous</a:t>
            </a:r>
          </a:p>
          <a:p>
            <a:pPr eaLnBrk="1" hangingPunct="1">
              <a:spcBef>
                <a:spcPct val="0"/>
              </a:spcBef>
              <a:buClrTx/>
              <a:buSzTx/>
              <a:buFontTx/>
              <a:buNone/>
              <a:defRPr/>
            </a:pPr>
            <a:r>
              <a:rPr lang="en-US" altLang="en-US" sz="1200" dirty="0">
                <a:solidFill>
                  <a:srgbClr val="FFCCFF"/>
                </a:solidFill>
              </a:rPr>
              <a:t>--Corresponding VF has absolute scotoma</a:t>
            </a:r>
          </a:p>
        </p:txBody>
      </p:sp>
      <p:sp>
        <p:nvSpPr>
          <p:cNvPr id="15" name="Text Box 18">
            <a:extLst>
              <a:ext uri="{FF2B5EF4-FFF2-40B4-BE49-F238E27FC236}">
                <a16:creationId xmlns:a16="http://schemas.microsoft.com/office/drawing/2014/main" id="{A94B6B5A-62C0-47AB-8467-5DF1022A5859}"/>
              </a:ext>
            </a:extLst>
          </p:cNvPr>
          <p:cNvSpPr txBox="1">
            <a:spLocks noChangeArrowheads="1"/>
          </p:cNvSpPr>
          <p:nvPr/>
        </p:nvSpPr>
        <p:spPr bwMode="auto">
          <a:xfrm>
            <a:off x="5546725" y="1687513"/>
            <a:ext cx="3452813" cy="677862"/>
          </a:xfrm>
          <a:prstGeom prst="rect">
            <a:avLst/>
          </a:prstGeom>
          <a:solidFill>
            <a:srgbClr val="FFFF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defRPr/>
            </a:pPr>
            <a:r>
              <a:rPr lang="en-US" altLang="en-US" sz="1400" b="1" dirty="0" err="1">
                <a:solidFill>
                  <a:schemeClr val="bg1">
                    <a:lumMod val="75000"/>
                  </a:schemeClr>
                </a:solidFill>
              </a:rPr>
              <a:t>Megalopapilla</a:t>
            </a:r>
            <a:endParaRPr lang="en-US" altLang="en-US" sz="1400" b="1" dirty="0">
              <a:solidFill>
                <a:schemeClr val="bg1">
                  <a:lumMod val="75000"/>
                </a:schemeClr>
              </a:solidFill>
            </a:endParaRPr>
          </a:p>
          <a:p>
            <a:pPr eaLnBrk="1" hangingPunct="1">
              <a:spcBef>
                <a:spcPct val="0"/>
              </a:spcBef>
              <a:buClrTx/>
              <a:buSzTx/>
              <a:buFontTx/>
              <a:buNone/>
              <a:defRPr/>
            </a:pPr>
            <a:r>
              <a:rPr lang="en-US" altLang="en-US" sz="1200" dirty="0">
                <a:solidFill>
                  <a:srgbClr val="FFFF99"/>
                </a:solidFill>
              </a:rPr>
              <a:t>--Abnormally large diameter of </a:t>
            </a:r>
            <a:r>
              <a:rPr lang="en-US" altLang="en-US" sz="1200" b="1" dirty="0">
                <a:solidFill>
                  <a:srgbClr val="FFFF99"/>
                </a:solidFill>
              </a:rPr>
              <a:t>disc and cup</a:t>
            </a:r>
          </a:p>
          <a:p>
            <a:pPr eaLnBrk="1" hangingPunct="1">
              <a:spcBef>
                <a:spcPct val="0"/>
              </a:spcBef>
              <a:buClrTx/>
              <a:buSzTx/>
              <a:buFontTx/>
              <a:buNone/>
              <a:defRPr/>
            </a:pPr>
            <a:r>
              <a:rPr lang="en-US" altLang="en-US" sz="1200" dirty="0">
                <a:solidFill>
                  <a:srgbClr val="FFFF99"/>
                </a:solidFill>
              </a:rPr>
              <a:t>--VF testing may reveal an </a:t>
            </a:r>
            <a:r>
              <a:rPr lang="en-US" altLang="en-US" sz="1200" b="1" dirty="0">
                <a:solidFill>
                  <a:srgbClr val="FFFF99"/>
                </a:solidFill>
              </a:rPr>
              <a:t>enlarged blind spot</a:t>
            </a:r>
          </a:p>
        </p:txBody>
      </p:sp>
      <p:sp>
        <p:nvSpPr>
          <p:cNvPr id="16" name="Text Box 19">
            <a:extLst>
              <a:ext uri="{FF2B5EF4-FFF2-40B4-BE49-F238E27FC236}">
                <a16:creationId xmlns:a16="http://schemas.microsoft.com/office/drawing/2014/main" id="{3B47F29D-6DF6-4800-93B1-0E6F0396CCD9}"/>
              </a:ext>
            </a:extLst>
          </p:cNvPr>
          <p:cNvSpPr txBox="1">
            <a:spLocks noChangeArrowheads="1"/>
          </p:cNvSpPr>
          <p:nvPr/>
        </p:nvSpPr>
        <p:spPr bwMode="auto">
          <a:xfrm>
            <a:off x="5257800" y="3760788"/>
            <a:ext cx="3273425" cy="1231900"/>
          </a:xfrm>
          <a:prstGeom prst="rect">
            <a:avLst/>
          </a:prstGeom>
          <a:solidFill>
            <a:srgbClr val="CCFFCC"/>
          </a:solidFill>
          <a:ln w="9525">
            <a:no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defRPr/>
            </a:pPr>
            <a:r>
              <a:rPr lang="en-US" altLang="en-US" sz="1400" b="1" dirty="0">
                <a:solidFill>
                  <a:schemeClr val="bg1">
                    <a:lumMod val="65000"/>
                  </a:schemeClr>
                </a:solidFill>
              </a:rPr>
              <a:t>Optic Nerve Hypoplasia</a:t>
            </a:r>
          </a:p>
          <a:p>
            <a:pPr eaLnBrk="1" hangingPunct="1">
              <a:spcBef>
                <a:spcPct val="0"/>
              </a:spcBef>
              <a:buClrTx/>
              <a:buSzTx/>
              <a:buFontTx/>
              <a:buNone/>
              <a:defRPr/>
            </a:pPr>
            <a:r>
              <a:rPr lang="en-US" altLang="en-US" sz="1200" dirty="0">
                <a:solidFill>
                  <a:srgbClr val="CCFFCC"/>
                </a:solidFill>
              </a:rPr>
              <a:t>--Abnormally </a:t>
            </a:r>
            <a:r>
              <a:rPr lang="en-US" altLang="en-US" sz="1200" b="1" dirty="0">
                <a:solidFill>
                  <a:srgbClr val="CCFFCC"/>
                </a:solidFill>
              </a:rPr>
              <a:t>low number of axons</a:t>
            </a:r>
          </a:p>
          <a:p>
            <a:pPr eaLnBrk="1" hangingPunct="1">
              <a:spcBef>
                <a:spcPct val="0"/>
              </a:spcBef>
              <a:buClrTx/>
              <a:buSzTx/>
              <a:buFontTx/>
              <a:buNone/>
              <a:defRPr/>
            </a:pPr>
            <a:r>
              <a:rPr lang="en-US" altLang="en-US" sz="1200" dirty="0">
                <a:solidFill>
                  <a:srgbClr val="CCFFCC"/>
                </a:solidFill>
              </a:rPr>
              <a:t>--DFE: Small pale disc with </a:t>
            </a:r>
            <a:r>
              <a:rPr lang="en-US" altLang="en-US" sz="1200" b="1" dirty="0">
                <a:solidFill>
                  <a:srgbClr val="CCFFCC"/>
                </a:solidFill>
              </a:rPr>
              <a:t>double ring sign</a:t>
            </a:r>
            <a:endParaRPr lang="en-US" altLang="en-US" sz="1200" dirty="0">
              <a:solidFill>
                <a:srgbClr val="CCFFCC"/>
              </a:solidFill>
            </a:endParaRPr>
          </a:p>
          <a:p>
            <a:pPr eaLnBrk="1" hangingPunct="1">
              <a:spcBef>
                <a:spcPct val="0"/>
              </a:spcBef>
              <a:buClrTx/>
              <a:buSzTx/>
              <a:buFontTx/>
              <a:buNone/>
              <a:defRPr/>
            </a:pPr>
            <a:r>
              <a:rPr lang="en-US" altLang="en-US" sz="1200" dirty="0">
                <a:solidFill>
                  <a:srgbClr val="CCFFCC"/>
                </a:solidFill>
              </a:rPr>
              <a:t>--VA </a:t>
            </a:r>
            <a:r>
              <a:rPr lang="en-US" altLang="en-US" sz="1200" b="1" dirty="0">
                <a:solidFill>
                  <a:srgbClr val="CCFFCC"/>
                </a:solidFill>
              </a:rPr>
              <a:t>20/20&lt;-&gt;NLP</a:t>
            </a:r>
          </a:p>
          <a:p>
            <a:pPr eaLnBrk="1" hangingPunct="1">
              <a:spcBef>
                <a:spcPct val="0"/>
              </a:spcBef>
              <a:buClrTx/>
              <a:buSzTx/>
              <a:buFontTx/>
              <a:buNone/>
              <a:defRPr/>
            </a:pPr>
            <a:r>
              <a:rPr lang="en-US" altLang="en-US" sz="1200" dirty="0">
                <a:solidFill>
                  <a:srgbClr val="CCFFCC"/>
                </a:solidFill>
              </a:rPr>
              <a:t>--VF defects </a:t>
            </a:r>
            <a:r>
              <a:rPr lang="en-US" altLang="en-US" sz="1200" b="1" dirty="0">
                <a:solidFill>
                  <a:srgbClr val="CCFFCC"/>
                </a:solidFill>
              </a:rPr>
              <a:t>invariably present</a:t>
            </a:r>
          </a:p>
          <a:p>
            <a:pPr eaLnBrk="1" hangingPunct="1">
              <a:spcBef>
                <a:spcPct val="0"/>
              </a:spcBef>
              <a:buClrTx/>
              <a:buSzTx/>
              <a:buFontTx/>
              <a:buNone/>
              <a:defRPr/>
            </a:pPr>
            <a:r>
              <a:rPr lang="en-US" altLang="en-US" sz="1200" dirty="0">
                <a:solidFill>
                  <a:srgbClr val="CCFFCC"/>
                </a:solidFill>
              </a:rPr>
              <a:t>--Remember the </a:t>
            </a:r>
            <a:r>
              <a:rPr lang="en-US" altLang="en-US" sz="1200" b="1" dirty="0">
                <a:solidFill>
                  <a:srgbClr val="CCFFCC"/>
                </a:solidFill>
              </a:rPr>
              <a:t>4 D’s</a:t>
            </a:r>
            <a:r>
              <a:rPr lang="en-US" altLang="en-US" sz="1200" dirty="0">
                <a:solidFill>
                  <a:srgbClr val="CCFFCC"/>
                </a:solidFill>
              </a:rPr>
              <a:t> (more on this shortly)</a:t>
            </a:r>
          </a:p>
        </p:txBody>
      </p:sp>
      <p:sp>
        <p:nvSpPr>
          <p:cNvPr id="17" name="Text Box 13">
            <a:extLst>
              <a:ext uri="{FF2B5EF4-FFF2-40B4-BE49-F238E27FC236}">
                <a16:creationId xmlns:a16="http://schemas.microsoft.com/office/drawing/2014/main" id="{70CE7CE1-DB67-43CF-9B73-F1FBDA8E374D}"/>
              </a:ext>
            </a:extLst>
          </p:cNvPr>
          <p:cNvSpPr txBox="1">
            <a:spLocks noChangeArrowheads="1"/>
          </p:cNvSpPr>
          <p:nvPr/>
        </p:nvSpPr>
        <p:spPr bwMode="auto">
          <a:xfrm>
            <a:off x="4800600" y="5257800"/>
            <a:ext cx="4294188" cy="1230313"/>
          </a:xfrm>
          <a:prstGeom prst="rect">
            <a:avLst/>
          </a:prstGeom>
          <a:solidFill>
            <a:srgbClr val="FFCC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Tilted-Disc Syndrome</a:t>
            </a:r>
          </a:p>
          <a:p>
            <a:pPr eaLnBrk="1" hangingPunct="1">
              <a:spcBef>
                <a:spcPct val="0"/>
              </a:spcBef>
              <a:buClrTx/>
              <a:buSzTx/>
              <a:buFontTx/>
              <a:buNone/>
            </a:pPr>
            <a:r>
              <a:rPr lang="en-US" altLang="en-US" sz="1200"/>
              <a:t>1) Superior pole appears…</a:t>
            </a:r>
            <a:r>
              <a:rPr lang="en-US" altLang="en-US" sz="1200" b="1">
                <a:solidFill>
                  <a:srgbClr val="0000FF"/>
                </a:solidFill>
              </a:rPr>
              <a:t>elevated</a:t>
            </a:r>
            <a:r>
              <a:rPr lang="en-US" altLang="en-US" sz="1200"/>
              <a:t>, inferior…</a:t>
            </a:r>
            <a:r>
              <a:rPr lang="en-US" altLang="en-US" sz="1200" b="1">
                <a:solidFill>
                  <a:srgbClr val="0000FF"/>
                </a:solidFill>
              </a:rPr>
              <a:t>recessed</a:t>
            </a:r>
          </a:p>
          <a:p>
            <a:pPr eaLnBrk="1" hangingPunct="1">
              <a:spcBef>
                <a:spcPct val="0"/>
              </a:spcBef>
              <a:buClrTx/>
              <a:buSzTx/>
              <a:buFontTx/>
              <a:buNone/>
            </a:pPr>
            <a:r>
              <a:rPr lang="en-US" altLang="en-US" sz="1200"/>
              <a:t>2) </a:t>
            </a:r>
            <a:r>
              <a:rPr lang="en-US" altLang="en-US" sz="1200">
                <a:solidFill>
                  <a:srgbClr val="FFCC99"/>
                </a:solidFill>
              </a:rPr>
              <a:t>Associated with…</a:t>
            </a:r>
            <a:r>
              <a:rPr lang="en-US" altLang="en-US" sz="1200" b="1">
                <a:solidFill>
                  <a:srgbClr val="FFCC99"/>
                </a:solidFill>
              </a:rPr>
              <a:t>situs inversus</a:t>
            </a:r>
            <a:r>
              <a:rPr lang="en-US" altLang="en-US" sz="1200">
                <a:solidFill>
                  <a:srgbClr val="FFCC99"/>
                </a:solidFill>
              </a:rPr>
              <a:t> of retinal vessels</a:t>
            </a:r>
          </a:p>
          <a:p>
            <a:pPr eaLnBrk="1" hangingPunct="1">
              <a:spcBef>
                <a:spcPct val="0"/>
              </a:spcBef>
              <a:buClrTx/>
              <a:buSzTx/>
              <a:buFontTx/>
              <a:buNone/>
            </a:pPr>
            <a:r>
              <a:rPr lang="en-US" altLang="en-US" sz="1200"/>
              <a:t>3) </a:t>
            </a:r>
            <a:r>
              <a:rPr lang="en-US" altLang="en-US" sz="1200">
                <a:solidFill>
                  <a:srgbClr val="FFCC99"/>
                </a:solidFill>
              </a:rPr>
              <a:t>Fundus abnormality produces…</a:t>
            </a:r>
            <a:r>
              <a:rPr lang="en-US" altLang="en-US" sz="1200" b="1">
                <a:solidFill>
                  <a:srgbClr val="FFCC99"/>
                </a:solidFill>
              </a:rPr>
              <a:t>myopic astigmatism</a:t>
            </a:r>
          </a:p>
          <a:p>
            <a:pPr eaLnBrk="1" hangingPunct="1">
              <a:spcBef>
                <a:spcPct val="0"/>
              </a:spcBef>
              <a:buClrTx/>
              <a:buSzTx/>
              <a:buFontTx/>
              <a:buNone/>
            </a:pPr>
            <a:r>
              <a:rPr lang="en-US" altLang="en-US" sz="1200"/>
              <a:t>4) </a:t>
            </a:r>
            <a:r>
              <a:rPr lang="en-US" altLang="en-US" sz="1200">
                <a:solidFill>
                  <a:srgbClr val="FFCC99"/>
                </a:solidFill>
              </a:rPr>
              <a:t>VF testing reveals…</a:t>
            </a:r>
            <a:r>
              <a:rPr lang="en-US" altLang="en-US" sz="1200" b="1">
                <a:solidFill>
                  <a:srgbClr val="FFCC99"/>
                </a:solidFill>
              </a:rPr>
              <a:t>bitemporal hemianopia</a:t>
            </a:r>
            <a:r>
              <a:rPr lang="en-US" altLang="en-US" sz="1200">
                <a:solidFill>
                  <a:srgbClr val="FFCC99"/>
                </a:solidFill>
              </a:rPr>
              <a:t> that doesn’t</a:t>
            </a:r>
          </a:p>
          <a:p>
            <a:pPr eaLnBrk="1" hangingPunct="1">
              <a:spcBef>
                <a:spcPct val="0"/>
              </a:spcBef>
              <a:buClrTx/>
              <a:buSzTx/>
              <a:buFontTx/>
              <a:buNone/>
            </a:pPr>
            <a:r>
              <a:rPr lang="en-US" altLang="en-US" sz="1200">
                <a:solidFill>
                  <a:srgbClr val="FFCC99"/>
                </a:solidFill>
              </a:rPr>
              <a:t>   …</a:t>
            </a:r>
            <a:r>
              <a:rPr lang="en-US" altLang="en-US" sz="1200" b="1">
                <a:solidFill>
                  <a:srgbClr val="FFCC99"/>
                </a:solidFill>
              </a:rPr>
              <a:t>respect the vertical</a:t>
            </a:r>
            <a:r>
              <a:rPr lang="en-US" altLang="en-US" sz="1200">
                <a:solidFill>
                  <a:srgbClr val="FFCC99"/>
                </a:solidFill>
              </a:rPr>
              <a:t> and may…</a:t>
            </a:r>
            <a:r>
              <a:rPr lang="en-US" altLang="en-US" sz="1200" b="1">
                <a:solidFill>
                  <a:srgbClr val="FFCC99"/>
                </a:solidFill>
              </a:rPr>
              <a:t>resolve with refraction</a:t>
            </a:r>
          </a:p>
        </p:txBody>
      </p:sp>
      <p:sp>
        <p:nvSpPr>
          <p:cNvPr id="18" name="Text Box 13">
            <a:extLst>
              <a:ext uri="{FF2B5EF4-FFF2-40B4-BE49-F238E27FC236}">
                <a16:creationId xmlns:a16="http://schemas.microsoft.com/office/drawing/2014/main" id="{CD1B1C5F-B66F-4CDC-9D79-802B0728E1CE}"/>
              </a:ext>
            </a:extLst>
          </p:cNvPr>
          <p:cNvSpPr txBox="1">
            <a:spLocks noChangeArrowheads="1"/>
          </p:cNvSpPr>
          <p:nvPr/>
        </p:nvSpPr>
        <p:spPr bwMode="auto">
          <a:xfrm>
            <a:off x="4800600" y="5257800"/>
            <a:ext cx="4216400" cy="1231106"/>
          </a:xfrm>
          <a:prstGeom prst="rect">
            <a:avLst/>
          </a:prstGeom>
          <a:solidFill>
            <a:srgbClr val="FFCC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dirty="0">
                <a:solidFill>
                  <a:schemeClr val="bg1">
                    <a:lumMod val="65000"/>
                  </a:schemeClr>
                </a:solidFill>
              </a:rPr>
              <a:t>Tilted-Disc Syndrome</a:t>
            </a:r>
          </a:p>
          <a:p>
            <a:pPr eaLnBrk="1" hangingPunct="1">
              <a:spcBef>
                <a:spcPct val="0"/>
              </a:spcBef>
              <a:buClrTx/>
              <a:buSzTx/>
              <a:buFontTx/>
              <a:buNone/>
            </a:pPr>
            <a:r>
              <a:rPr lang="en-US" altLang="en-US" sz="1200" dirty="0">
                <a:solidFill>
                  <a:srgbClr val="FFCC99"/>
                </a:solidFill>
              </a:rPr>
              <a:t>1) Superior pole appears…</a:t>
            </a:r>
            <a:r>
              <a:rPr lang="en-US" altLang="en-US" sz="1200" b="1" dirty="0">
                <a:solidFill>
                  <a:srgbClr val="FFCC99"/>
                </a:solidFill>
              </a:rPr>
              <a:t>elevated</a:t>
            </a:r>
            <a:r>
              <a:rPr lang="en-US" altLang="en-US" sz="1200" dirty="0">
                <a:solidFill>
                  <a:srgbClr val="FFCC99"/>
                </a:solidFill>
              </a:rPr>
              <a:t>, inferior… </a:t>
            </a:r>
            <a:r>
              <a:rPr lang="en-US" altLang="en-US" sz="1200" b="1" dirty="0">
                <a:solidFill>
                  <a:srgbClr val="FFCC99"/>
                </a:solidFill>
              </a:rPr>
              <a:t>recessed</a:t>
            </a:r>
          </a:p>
          <a:p>
            <a:pPr eaLnBrk="1" hangingPunct="1">
              <a:spcBef>
                <a:spcPct val="0"/>
              </a:spcBef>
              <a:buClrTx/>
              <a:buSzTx/>
              <a:buFontTx/>
              <a:buNone/>
            </a:pPr>
            <a:r>
              <a:rPr lang="en-US" altLang="en-US" sz="1200" dirty="0">
                <a:solidFill>
                  <a:srgbClr val="FFCC99"/>
                </a:solidFill>
              </a:rPr>
              <a:t>2) Associated with…</a:t>
            </a:r>
            <a:r>
              <a:rPr lang="en-US" altLang="en-US" sz="1200" b="1" dirty="0">
                <a:solidFill>
                  <a:srgbClr val="FFCC99"/>
                </a:solidFill>
              </a:rPr>
              <a:t>situs inversus</a:t>
            </a:r>
            <a:r>
              <a:rPr lang="en-US" altLang="en-US" sz="1200" dirty="0">
                <a:solidFill>
                  <a:srgbClr val="FFCC99"/>
                </a:solidFill>
              </a:rPr>
              <a:t> of retinal vessels</a:t>
            </a:r>
          </a:p>
          <a:p>
            <a:pPr eaLnBrk="1" hangingPunct="1">
              <a:spcBef>
                <a:spcPct val="0"/>
              </a:spcBef>
              <a:buClrTx/>
              <a:buSzTx/>
              <a:buFontTx/>
              <a:buNone/>
            </a:pPr>
            <a:r>
              <a:rPr lang="en-US" altLang="en-US" sz="1200" dirty="0">
                <a:solidFill>
                  <a:srgbClr val="FFCC99"/>
                </a:solidFill>
              </a:rPr>
              <a:t>3) Fundus abnormality produces… </a:t>
            </a:r>
            <a:r>
              <a:rPr lang="en-US" altLang="en-US" sz="1200" b="1" dirty="0">
                <a:solidFill>
                  <a:srgbClr val="FFCC99"/>
                </a:solidFill>
              </a:rPr>
              <a:t>myopic </a:t>
            </a:r>
            <a:r>
              <a:rPr lang="en-US" altLang="en-US" sz="1200" b="1" dirty="0" err="1">
                <a:solidFill>
                  <a:srgbClr val="FFCC99"/>
                </a:solidFill>
              </a:rPr>
              <a:t>astigm</a:t>
            </a:r>
            <a:endParaRPr lang="en-US" altLang="en-US" sz="1200" b="1" dirty="0">
              <a:solidFill>
                <a:srgbClr val="FFCC99"/>
              </a:solidFill>
            </a:endParaRPr>
          </a:p>
          <a:p>
            <a:pPr eaLnBrk="1" hangingPunct="1">
              <a:spcBef>
                <a:spcPct val="0"/>
              </a:spcBef>
              <a:buClrTx/>
              <a:buSzTx/>
              <a:buFontTx/>
              <a:buNone/>
            </a:pPr>
            <a:r>
              <a:rPr lang="en-US" altLang="en-US" sz="1200" dirty="0">
                <a:solidFill>
                  <a:srgbClr val="FFCC99"/>
                </a:solidFill>
              </a:rPr>
              <a:t>4) VF testing reveals…</a:t>
            </a:r>
            <a:r>
              <a:rPr lang="en-US" altLang="en-US" sz="1200" b="1" dirty="0">
                <a:solidFill>
                  <a:srgbClr val="FFCC99"/>
                </a:solidFill>
              </a:rPr>
              <a:t>bitemporal hemianopia</a:t>
            </a:r>
            <a:r>
              <a:rPr lang="en-US" altLang="en-US" sz="1200" dirty="0">
                <a:solidFill>
                  <a:srgbClr val="FFCC99"/>
                </a:solidFill>
              </a:rPr>
              <a:t> that </a:t>
            </a:r>
            <a:r>
              <a:rPr lang="en-US" altLang="en-US" sz="1200" dirty="0" err="1">
                <a:solidFill>
                  <a:srgbClr val="FFCC99"/>
                </a:solidFill>
              </a:rPr>
              <a:t>doesn’t</a:t>
            </a:r>
            <a:r>
              <a:rPr lang="en-US" altLang="en-US" sz="1200" b="1" dirty="0" err="1">
                <a:solidFill>
                  <a:srgbClr val="FFCC99"/>
                </a:solidFill>
              </a:rPr>
              <a:t>with</a:t>
            </a:r>
            <a:r>
              <a:rPr lang="en-US" altLang="en-US" sz="1200" b="1" dirty="0">
                <a:solidFill>
                  <a:srgbClr val="FFCC99"/>
                </a:solidFill>
              </a:rPr>
              <a:t> refract</a:t>
            </a:r>
          </a:p>
        </p:txBody>
      </p:sp>
    </p:spTree>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434" name="Text Box 4">
            <a:extLst>
              <a:ext uri="{FF2B5EF4-FFF2-40B4-BE49-F238E27FC236}">
                <a16:creationId xmlns:a16="http://schemas.microsoft.com/office/drawing/2014/main" id="{E8066326-8992-4ABF-9FFE-C27B28803113}"/>
              </a:ext>
            </a:extLst>
          </p:cNvPr>
          <p:cNvSpPr txBox="1">
            <a:spLocks noChangeArrowheads="1"/>
          </p:cNvSpPr>
          <p:nvPr/>
        </p:nvSpPr>
        <p:spPr bwMode="auto">
          <a:xfrm>
            <a:off x="793750" y="3505200"/>
            <a:ext cx="2254250" cy="669925"/>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Optic Pit/Hole</a:t>
            </a:r>
          </a:p>
          <a:p>
            <a:pPr eaLnBrk="1" hangingPunct="1">
              <a:spcBef>
                <a:spcPct val="0"/>
              </a:spcBef>
              <a:buClrTx/>
              <a:buSzTx/>
              <a:buFontTx/>
              <a:buNone/>
            </a:pPr>
            <a:r>
              <a:rPr lang="en-US" altLang="en-US" sz="1200"/>
              <a:t>--Associated with…</a:t>
            </a:r>
            <a:r>
              <a:rPr lang="en-US" altLang="en-US" sz="1200" b="1">
                <a:solidFill>
                  <a:srgbClr val="0000FF"/>
                </a:solidFill>
              </a:rPr>
              <a:t>serous RD</a:t>
            </a:r>
          </a:p>
          <a:p>
            <a:pPr eaLnBrk="1" hangingPunct="1">
              <a:spcBef>
                <a:spcPct val="0"/>
              </a:spcBef>
              <a:buClrTx/>
              <a:buSzTx/>
              <a:buFontTx/>
              <a:buNone/>
            </a:pPr>
            <a:r>
              <a:rPr lang="en-US" altLang="en-US" sz="1200" b="1">
                <a:solidFill>
                  <a:srgbClr val="0000FF"/>
                </a:solidFill>
              </a:rPr>
              <a:t>  in adulthood</a:t>
            </a:r>
          </a:p>
        </p:txBody>
      </p:sp>
      <p:sp>
        <p:nvSpPr>
          <p:cNvPr id="18435" name="Line 5">
            <a:extLst>
              <a:ext uri="{FF2B5EF4-FFF2-40B4-BE49-F238E27FC236}">
                <a16:creationId xmlns:a16="http://schemas.microsoft.com/office/drawing/2014/main" id="{6AB31D08-5F70-4D6C-9634-E3A3B49F5CA3}"/>
              </a:ext>
            </a:extLst>
          </p:cNvPr>
          <p:cNvSpPr>
            <a:spLocks noChangeShapeType="1"/>
          </p:cNvSpPr>
          <p:nvPr/>
        </p:nvSpPr>
        <p:spPr bwMode="auto">
          <a:xfrm flipH="1">
            <a:off x="1600200" y="2057400"/>
            <a:ext cx="1524000" cy="3810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436" name="Text Box 7">
            <a:extLst>
              <a:ext uri="{FF2B5EF4-FFF2-40B4-BE49-F238E27FC236}">
                <a16:creationId xmlns:a16="http://schemas.microsoft.com/office/drawing/2014/main" id="{CAE2DA70-C0A1-4311-A511-32DB79EFA17C}"/>
              </a:ext>
            </a:extLst>
          </p:cNvPr>
          <p:cNvSpPr txBox="1">
            <a:spLocks noChangeArrowheads="1"/>
          </p:cNvSpPr>
          <p:nvPr/>
        </p:nvSpPr>
        <p:spPr bwMode="auto">
          <a:xfrm>
            <a:off x="1357313" y="1524000"/>
            <a:ext cx="3511550" cy="4540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1400" i="1">
                <a:solidFill>
                  <a:srgbClr val="0000FF"/>
                </a:solidFill>
              </a:rPr>
              <a:t>These three are all secondary to abnormal</a:t>
            </a:r>
          </a:p>
          <a:p>
            <a:pPr algn="ctr" eaLnBrk="1" hangingPunct="1">
              <a:lnSpc>
                <a:spcPct val="85000"/>
              </a:lnSpc>
              <a:spcBef>
                <a:spcPct val="0"/>
              </a:spcBef>
              <a:buClrTx/>
              <a:buSzTx/>
              <a:buFontTx/>
              <a:buNone/>
            </a:pPr>
            <a:r>
              <a:rPr lang="en-US" altLang="en-US" sz="1400" i="1">
                <a:solidFill>
                  <a:srgbClr val="0000FF"/>
                </a:solidFill>
              </a:rPr>
              <a:t>closure of the embryonic optic fissure</a:t>
            </a:r>
          </a:p>
        </p:txBody>
      </p:sp>
      <p:sp>
        <p:nvSpPr>
          <p:cNvPr id="18437" name="Text Box 8">
            <a:extLst>
              <a:ext uri="{FF2B5EF4-FFF2-40B4-BE49-F238E27FC236}">
                <a16:creationId xmlns:a16="http://schemas.microsoft.com/office/drawing/2014/main" id="{43BFE8C7-83BB-4656-9D00-2A4293DAC715}"/>
              </a:ext>
            </a:extLst>
          </p:cNvPr>
          <p:cNvSpPr txBox="1">
            <a:spLocks noChangeArrowheads="1"/>
          </p:cNvSpPr>
          <p:nvPr/>
        </p:nvSpPr>
        <p:spPr bwMode="auto">
          <a:xfrm>
            <a:off x="76200" y="2514600"/>
            <a:ext cx="2757488" cy="852488"/>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Optic Nerve Coloboma</a:t>
            </a:r>
          </a:p>
          <a:p>
            <a:pPr eaLnBrk="1" hangingPunct="1">
              <a:spcBef>
                <a:spcPct val="0"/>
              </a:spcBef>
              <a:buClrTx/>
              <a:buSzTx/>
              <a:buFontTx/>
              <a:buNone/>
            </a:pPr>
            <a:r>
              <a:rPr lang="en-US" altLang="en-US" sz="1200"/>
              <a:t>1) May resemble…</a:t>
            </a:r>
            <a:r>
              <a:rPr lang="en-US" altLang="en-US" sz="1200" b="1">
                <a:solidFill>
                  <a:srgbClr val="0000FF"/>
                </a:solidFill>
              </a:rPr>
              <a:t>deep cupping</a:t>
            </a:r>
          </a:p>
          <a:p>
            <a:pPr eaLnBrk="1" hangingPunct="1">
              <a:spcBef>
                <a:spcPct val="0"/>
              </a:spcBef>
              <a:buClrTx/>
              <a:buSzTx/>
              <a:buFontTx/>
              <a:buNone/>
            </a:pPr>
            <a:r>
              <a:rPr lang="en-US" altLang="en-US" sz="1200"/>
              <a:t>2) Can be…</a:t>
            </a:r>
            <a:r>
              <a:rPr lang="en-US" altLang="en-US" sz="1200" b="1">
                <a:solidFill>
                  <a:srgbClr val="0000FF"/>
                </a:solidFill>
              </a:rPr>
              <a:t>bilateral, asymmetric</a:t>
            </a:r>
          </a:p>
          <a:p>
            <a:pPr eaLnBrk="1" hangingPunct="1">
              <a:spcBef>
                <a:spcPct val="0"/>
              </a:spcBef>
              <a:buClrTx/>
              <a:buSzTx/>
              <a:buFontTx/>
              <a:buNone/>
            </a:pPr>
            <a:r>
              <a:rPr lang="en-US" altLang="en-US" sz="1200"/>
              <a:t>3) Part of the…</a:t>
            </a:r>
            <a:r>
              <a:rPr lang="en-US" altLang="en-US" sz="1200" b="1">
                <a:solidFill>
                  <a:srgbClr val="0000FF"/>
                </a:solidFill>
              </a:rPr>
              <a:t>CHARGE association</a:t>
            </a:r>
          </a:p>
        </p:txBody>
      </p:sp>
      <p:sp>
        <p:nvSpPr>
          <p:cNvPr id="18438" name="Line 9">
            <a:extLst>
              <a:ext uri="{FF2B5EF4-FFF2-40B4-BE49-F238E27FC236}">
                <a16:creationId xmlns:a16="http://schemas.microsoft.com/office/drawing/2014/main" id="{00265354-7A4A-4E6D-8A97-D39ACDD6DA78}"/>
              </a:ext>
            </a:extLst>
          </p:cNvPr>
          <p:cNvSpPr>
            <a:spLocks noChangeShapeType="1"/>
          </p:cNvSpPr>
          <p:nvPr/>
        </p:nvSpPr>
        <p:spPr bwMode="auto">
          <a:xfrm flipH="1">
            <a:off x="2971800" y="2057400"/>
            <a:ext cx="152400" cy="14478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439" name="Text Box 10">
            <a:extLst>
              <a:ext uri="{FF2B5EF4-FFF2-40B4-BE49-F238E27FC236}">
                <a16:creationId xmlns:a16="http://schemas.microsoft.com/office/drawing/2014/main" id="{855C01C6-CA20-45F4-A354-DF684936621C}"/>
              </a:ext>
            </a:extLst>
          </p:cNvPr>
          <p:cNvSpPr txBox="1">
            <a:spLocks noChangeArrowheads="1"/>
          </p:cNvSpPr>
          <p:nvPr/>
        </p:nvSpPr>
        <p:spPr bwMode="auto">
          <a:xfrm>
            <a:off x="1371600" y="4267200"/>
            <a:ext cx="3057525" cy="2154238"/>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Morning-Glory Disc</a:t>
            </a:r>
          </a:p>
          <a:p>
            <a:pPr eaLnBrk="1" hangingPunct="1">
              <a:spcBef>
                <a:spcPct val="0"/>
              </a:spcBef>
              <a:buClrTx/>
              <a:buSzTx/>
              <a:buFontTx/>
              <a:buNone/>
            </a:pPr>
            <a:r>
              <a:rPr lang="en-US" altLang="en-US" sz="1200"/>
              <a:t>--DFE reveals:</a:t>
            </a:r>
          </a:p>
          <a:p>
            <a:pPr eaLnBrk="1" hangingPunct="1">
              <a:spcBef>
                <a:spcPct val="0"/>
              </a:spcBef>
              <a:buClrTx/>
              <a:buSzTx/>
              <a:buFontTx/>
              <a:buNone/>
            </a:pPr>
            <a:r>
              <a:rPr lang="en-US" altLang="en-US" sz="1200"/>
              <a:t>  1) A funnel-shaped…</a:t>
            </a:r>
            <a:r>
              <a:rPr lang="en-US" altLang="en-US" sz="1200" b="1">
                <a:solidFill>
                  <a:srgbClr val="0000FF"/>
                </a:solidFill>
              </a:rPr>
              <a:t>excavation</a:t>
            </a:r>
            <a:endParaRPr lang="en-US" altLang="en-US" sz="1200"/>
          </a:p>
          <a:p>
            <a:pPr eaLnBrk="1" hangingPunct="1">
              <a:spcBef>
                <a:spcPct val="0"/>
              </a:spcBef>
              <a:buClrTx/>
              <a:buSzTx/>
              <a:buFontTx/>
              <a:buNone/>
            </a:pPr>
            <a:r>
              <a:rPr lang="en-US" altLang="en-US" sz="1200"/>
              <a:t>  2) </a:t>
            </a:r>
            <a:r>
              <a:rPr lang="en-US" altLang="en-US" sz="1200">
                <a:solidFill>
                  <a:srgbClr val="CCECFF"/>
                </a:solidFill>
              </a:rPr>
              <a:t>Number of vessels crossing the rim</a:t>
            </a:r>
          </a:p>
          <a:p>
            <a:pPr eaLnBrk="1" hangingPunct="1">
              <a:spcBef>
                <a:spcPct val="0"/>
              </a:spcBef>
              <a:buClrTx/>
              <a:buSzTx/>
              <a:buFontTx/>
              <a:buNone/>
            </a:pPr>
            <a:r>
              <a:rPr lang="en-US" altLang="en-US" sz="1200">
                <a:solidFill>
                  <a:srgbClr val="CCECFF"/>
                </a:solidFill>
              </a:rPr>
              <a:t>    seems abnormally…</a:t>
            </a:r>
            <a:r>
              <a:rPr lang="en-US" altLang="en-US" sz="1200" b="1">
                <a:solidFill>
                  <a:srgbClr val="CCECFF"/>
                </a:solidFill>
              </a:rPr>
              <a:t>high</a:t>
            </a:r>
            <a:r>
              <a:rPr lang="en-US" altLang="en-US" sz="1200">
                <a:solidFill>
                  <a:srgbClr val="CCECFF"/>
                </a:solidFill>
              </a:rPr>
              <a:t> </a:t>
            </a:r>
            <a:endParaRPr lang="en-US" altLang="en-US" sz="1200" b="1">
              <a:solidFill>
                <a:srgbClr val="CCECFF"/>
              </a:solidFill>
            </a:endParaRPr>
          </a:p>
          <a:p>
            <a:pPr eaLnBrk="1" hangingPunct="1">
              <a:spcBef>
                <a:spcPct val="0"/>
              </a:spcBef>
              <a:buClrTx/>
              <a:buSzTx/>
              <a:buFontTx/>
              <a:buNone/>
            </a:pPr>
            <a:r>
              <a:rPr lang="en-US" altLang="en-US" sz="1200">
                <a:solidFill>
                  <a:srgbClr val="CCECFF"/>
                </a:solidFill>
              </a:rPr>
              <a:t>--Tissue is…</a:t>
            </a:r>
            <a:r>
              <a:rPr lang="en-US" altLang="en-US" sz="1200" b="1">
                <a:solidFill>
                  <a:srgbClr val="CCECFF"/>
                </a:solidFill>
              </a:rPr>
              <a:t>contractile</a:t>
            </a:r>
            <a:r>
              <a:rPr lang="en-US" altLang="en-US" sz="1200">
                <a:solidFill>
                  <a:srgbClr val="CCECFF"/>
                </a:solidFill>
              </a:rPr>
              <a:t>, so cup seems</a:t>
            </a:r>
          </a:p>
          <a:p>
            <a:pPr eaLnBrk="1" hangingPunct="1">
              <a:spcBef>
                <a:spcPct val="0"/>
              </a:spcBef>
              <a:buClrTx/>
              <a:buSzTx/>
              <a:buFontTx/>
              <a:buNone/>
            </a:pPr>
            <a:r>
              <a:rPr lang="en-US" altLang="en-US" sz="1200">
                <a:solidFill>
                  <a:srgbClr val="CCECFF"/>
                </a:solidFill>
              </a:rPr>
              <a:t>  to…</a:t>
            </a:r>
            <a:r>
              <a:rPr lang="en-US" altLang="en-US" sz="1200" b="1">
                <a:solidFill>
                  <a:srgbClr val="CCECFF"/>
                </a:solidFill>
              </a:rPr>
              <a:t>open </a:t>
            </a:r>
            <a:r>
              <a:rPr lang="en-US" altLang="en-US" sz="1200">
                <a:solidFill>
                  <a:srgbClr val="CCECFF"/>
                </a:solidFill>
              </a:rPr>
              <a:t>and</a:t>
            </a:r>
            <a:r>
              <a:rPr lang="en-US" altLang="en-US" sz="1200" b="1">
                <a:solidFill>
                  <a:srgbClr val="CCECFF"/>
                </a:solidFill>
              </a:rPr>
              <a:t> close</a:t>
            </a:r>
            <a:r>
              <a:rPr lang="en-US" altLang="en-US" sz="1200">
                <a:solidFill>
                  <a:srgbClr val="CCECFF"/>
                </a:solidFill>
              </a:rPr>
              <a:t> (like its namesake,  </a:t>
            </a:r>
          </a:p>
          <a:p>
            <a:pPr eaLnBrk="1" hangingPunct="1">
              <a:spcBef>
                <a:spcPct val="0"/>
              </a:spcBef>
              <a:buClrTx/>
              <a:buSzTx/>
              <a:buFontTx/>
              <a:buNone/>
            </a:pPr>
            <a:r>
              <a:rPr lang="en-US" altLang="en-US" sz="1200">
                <a:solidFill>
                  <a:srgbClr val="CCECFF"/>
                </a:solidFill>
              </a:rPr>
              <a:t>  the morning-glory flower)</a:t>
            </a:r>
          </a:p>
          <a:p>
            <a:pPr eaLnBrk="1" hangingPunct="1">
              <a:spcBef>
                <a:spcPct val="0"/>
              </a:spcBef>
              <a:buClrTx/>
              <a:buSzTx/>
              <a:buFontTx/>
              <a:buNone/>
            </a:pPr>
            <a:r>
              <a:rPr lang="en-US" altLang="en-US" sz="1200">
                <a:solidFill>
                  <a:srgbClr val="CCECFF"/>
                </a:solidFill>
              </a:rPr>
              <a:t>--VA usually…</a:t>
            </a:r>
            <a:r>
              <a:rPr lang="en-US" altLang="en-US" sz="1200" b="1">
                <a:solidFill>
                  <a:srgbClr val="CCECFF"/>
                </a:solidFill>
              </a:rPr>
              <a:t>20/200</a:t>
            </a:r>
            <a:r>
              <a:rPr lang="en-US" altLang="en-US" sz="1200">
                <a:solidFill>
                  <a:srgbClr val="CCECFF"/>
                </a:solidFill>
              </a:rPr>
              <a:t>, but can be…</a:t>
            </a:r>
          </a:p>
          <a:p>
            <a:pPr eaLnBrk="1" hangingPunct="1">
              <a:spcBef>
                <a:spcPct val="0"/>
              </a:spcBef>
              <a:buClrTx/>
              <a:buSzTx/>
              <a:buFontTx/>
              <a:buNone/>
            </a:pPr>
            <a:r>
              <a:rPr lang="en-US" altLang="en-US" sz="1200">
                <a:solidFill>
                  <a:srgbClr val="CCECFF"/>
                </a:solidFill>
              </a:rPr>
              <a:t>   </a:t>
            </a:r>
            <a:r>
              <a:rPr lang="en-US" altLang="en-US" sz="1200" b="1">
                <a:solidFill>
                  <a:srgbClr val="CCECFF"/>
                </a:solidFill>
              </a:rPr>
              <a:t>20/20&lt;-&gt;NLP</a:t>
            </a:r>
          </a:p>
          <a:p>
            <a:pPr eaLnBrk="1" hangingPunct="1">
              <a:spcBef>
                <a:spcPct val="0"/>
              </a:spcBef>
              <a:buClrTx/>
              <a:buSzTx/>
              <a:buFontTx/>
              <a:buNone/>
            </a:pPr>
            <a:r>
              <a:rPr lang="en-US" altLang="en-US" sz="1200">
                <a:solidFill>
                  <a:srgbClr val="CCECFF"/>
                </a:solidFill>
              </a:rPr>
              <a:t>--1/3 develop…</a:t>
            </a:r>
            <a:r>
              <a:rPr lang="en-US" altLang="en-US" sz="1200" b="1">
                <a:solidFill>
                  <a:srgbClr val="CCECFF"/>
                </a:solidFill>
              </a:rPr>
              <a:t>serous RD</a:t>
            </a:r>
          </a:p>
        </p:txBody>
      </p:sp>
      <p:sp>
        <p:nvSpPr>
          <p:cNvPr id="18441" name="Slide Number Placeholder 1">
            <a:extLst>
              <a:ext uri="{FF2B5EF4-FFF2-40B4-BE49-F238E27FC236}">
                <a16:creationId xmlns:a16="http://schemas.microsoft.com/office/drawing/2014/main" id="{C7D51EFE-721B-4DC9-A939-2F789BD3E3FD}"/>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BCD900AE-37CE-4863-94FF-B326523EEE8A}" type="slidenum">
              <a:rPr lang="en-US" altLang="en-US" sz="1000"/>
              <a:pPr>
                <a:spcBef>
                  <a:spcPct val="0"/>
                </a:spcBef>
                <a:buClrTx/>
                <a:buSzTx/>
                <a:buFontTx/>
                <a:buNone/>
              </a:pPr>
              <a:t>27</a:t>
            </a:fld>
            <a:endParaRPr lang="en-US" altLang="en-US" sz="1000"/>
          </a:p>
        </p:txBody>
      </p:sp>
      <p:sp>
        <p:nvSpPr>
          <p:cNvPr id="18442" name="Line 12">
            <a:extLst>
              <a:ext uri="{FF2B5EF4-FFF2-40B4-BE49-F238E27FC236}">
                <a16:creationId xmlns:a16="http://schemas.microsoft.com/office/drawing/2014/main" id="{33E77E5D-5C66-4045-A98E-79E2C308AEF1}"/>
              </a:ext>
            </a:extLst>
          </p:cNvPr>
          <p:cNvSpPr>
            <a:spLocks noChangeShapeType="1"/>
          </p:cNvSpPr>
          <p:nvPr/>
        </p:nvSpPr>
        <p:spPr bwMode="auto">
          <a:xfrm>
            <a:off x="3124200" y="2057400"/>
            <a:ext cx="381000" cy="22098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2" name="Text Box 16">
            <a:extLst>
              <a:ext uri="{FF2B5EF4-FFF2-40B4-BE49-F238E27FC236}">
                <a16:creationId xmlns:a16="http://schemas.microsoft.com/office/drawing/2014/main" id="{FDFB52A5-97CC-448D-BBE2-11B6984F8A07}"/>
              </a:ext>
            </a:extLst>
          </p:cNvPr>
          <p:cNvSpPr txBox="1">
            <a:spLocks noChangeArrowheads="1"/>
          </p:cNvSpPr>
          <p:nvPr/>
        </p:nvSpPr>
        <p:spPr bwMode="auto">
          <a:xfrm>
            <a:off x="4648200" y="2576513"/>
            <a:ext cx="3973513" cy="862012"/>
          </a:xfrm>
          <a:prstGeom prst="rect">
            <a:avLst/>
          </a:prstGeom>
          <a:solidFill>
            <a:srgbClr val="FFC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defRPr/>
            </a:pPr>
            <a:r>
              <a:rPr lang="en-US" altLang="en-US" sz="1400" b="1" dirty="0">
                <a:solidFill>
                  <a:schemeClr val="bg1">
                    <a:lumMod val="65000"/>
                  </a:schemeClr>
                </a:solidFill>
              </a:rPr>
              <a:t>Myelinated RNFL</a:t>
            </a:r>
          </a:p>
          <a:p>
            <a:pPr eaLnBrk="1" hangingPunct="1">
              <a:spcBef>
                <a:spcPct val="0"/>
              </a:spcBef>
              <a:buClrTx/>
              <a:buSzTx/>
              <a:buFontTx/>
              <a:buNone/>
              <a:defRPr/>
            </a:pPr>
            <a:r>
              <a:rPr lang="en-US" altLang="en-US" sz="1200" dirty="0">
                <a:solidFill>
                  <a:srgbClr val="FFCCFF"/>
                </a:solidFill>
              </a:rPr>
              <a:t>--Myelin normally starts at LGN, ends at lamina </a:t>
            </a:r>
            <a:r>
              <a:rPr lang="en-US" altLang="en-US" sz="1200" dirty="0" err="1">
                <a:solidFill>
                  <a:srgbClr val="FFCCFF"/>
                </a:solidFill>
              </a:rPr>
              <a:t>cribrosa</a:t>
            </a:r>
            <a:endParaRPr lang="en-US" altLang="en-US" sz="1200" dirty="0">
              <a:solidFill>
                <a:srgbClr val="FFCCFF"/>
              </a:solidFill>
            </a:endParaRPr>
          </a:p>
          <a:p>
            <a:pPr eaLnBrk="1" hangingPunct="1">
              <a:spcBef>
                <a:spcPct val="0"/>
              </a:spcBef>
              <a:buClrTx/>
              <a:buSzTx/>
              <a:buFontTx/>
              <a:buNone/>
              <a:defRPr/>
            </a:pPr>
            <a:r>
              <a:rPr lang="en-US" altLang="en-US" sz="1200" dirty="0">
                <a:solidFill>
                  <a:srgbClr val="FFCCFF"/>
                </a:solidFill>
              </a:rPr>
              <a:t>--Can be patchy, discontinuous</a:t>
            </a:r>
          </a:p>
          <a:p>
            <a:pPr eaLnBrk="1" hangingPunct="1">
              <a:spcBef>
                <a:spcPct val="0"/>
              </a:spcBef>
              <a:buClrTx/>
              <a:buSzTx/>
              <a:buFontTx/>
              <a:buNone/>
              <a:defRPr/>
            </a:pPr>
            <a:r>
              <a:rPr lang="en-US" altLang="en-US" sz="1200" dirty="0">
                <a:solidFill>
                  <a:srgbClr val="FFCCFF"/>
                </a:solidFill>
              </a:rPr>
              <a:t>--Corresponding VF has absolute scotoma</a:t>
            </a:r>
          </a:p>
        </p:txBody>
      </p:sp>
      <p:sp>
        <p:nvSpPr>
          <p:cNvPr id="14" name="Text Box 18">
            <a:extLst>
              <a:ext uri="{FF2B5EF4-FFF2-40B4-BE49-F238E27FC236}">
                <a16:creationId xmlns:a16="http://schemas.microsoft.com/office/drawing/2014/main" id="{74FF51AA-E90A-4ABF-BBCC-5EE888568CDD}"/>
              </a:ext>
            </a:extLst>
          </p:cNvPr>
          <p:cNvSpPr txBox="1">
            <a:spLocks noChangeArrowheads="1"/>
          </p:cNvSpPr>
          <p:nvPr/>
        </p:nvSpPr>
        <p:spPr bwMode="auto">
          <a:xfrm>
            <a:off x="5546725" y="1687513"/>
            <a:ext cx="3452813" cy="677862"/>
          </a:xfrm>
          <a:prstGeom prst="rect">
            <a:avLst/>
          </a:prstGeom>
          <a:solidFill>
            <a:srgbClr val="FFFF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defRPr/>
            </a:pPr>
            <a:r>
              <a:rPr lang="en-US" altLang="en-US" sz="1400" b="1" dirty="0" err="1">
                <a:solidFill>
                  <a:schemeClr val="bg1">
                    <a:lumMod val="75000"/>
                  </a:schemeClr>
                </a:solidFill>
              </a:rPr>
              <a:t>Megalopapilla</a:t>
            </a:r>
            <a:endParaRPr lang="en-US" altLang="en-US" sz="1400" b="1" dirty="0">
              <a:solidFill>
                <a:schemeClr val="bg1">
                  <a:lumMod val="75000"/>
                </a:schemeClr>
              </a:solidFill>
            </a:endParaRPr>
          </a:p>
          <a:p>
            <a:pPr eaLnBrk="1" hangingPunct="1">
              <a:spcBef>
                <a:spcPct val="0"/>
              </a:spcBef>
              <a:buClrTx/>
              <a:buSzTx/>
              <a:buFontTx/>
              <a:buNone/>
              <a:defRPr/>
            </a:pPr>
            <a:r>
              <a:rPr lang="en-US" altLang="en-US" sz="1200" dirty="0">
                <a:solidFill>
                  <a:srgbClr val="FFFF99"/>
                </a:solidFill>
              </a:rPr>
              <a:t>--Abnormally large diameter of </a:t>
            </a:r>
            <a:r>
              <a:rPr lang="en-US" altLang="en-US" sz="1200" b="1" dirty="0">
                <a:solidFill>
                  <a:srgbClr val="FFFF99"/>
                </a:solidFill>
              </a:rPr>
              <a:t>disc and cup</a:t>
            </a:r>
          </a:p>
          <a:p>
            <a:pPr eaLnBrk="1" hangingPunct="1">
              <a:spcBef>
                <a:spcPct val="0"/>
              </a:spcBef>
              <a:buClrTx/>
              <a:buSzTx/>
              <a:buFontTx/>
              <a:buNone/>
              <a:defRPr/>
            </a:pPr>
            <a:r>
              <a:rPr lang="en-US" altLang="en-US" sz="1200" dirty="0">
                <a:solidFill>
                  <a:srgbClr val="FFFF99"/>
                </a:solidFill>
              </a:rPr>
              <a:t>--VF testing may reveal an </a:t>
            </a:r>
            <a:r>
              <a:rPr lang="en-US" altLang="en-US" sz="1200" b="1" dirty="0">
                <a:solidFill>
                  <a:srgbClr val="FFFF99"/>
                </a:solidFill>
              </a:rPr>
              <a:t>enlarged blind spot</a:t>
            </a:r>
          </a:p>
        </p:txBody>
      </p:sp>
      <p:sp>
        <p:nvSpPr>
          <p:cNvPr id="15" name="Text Box 19">
            <a:extLst>
              <a:ext uri="{FF2B5EF4-FFF2-40B4-BE49-F238E27FC236}">
                <a16:creationId xmlns:a16="http://schemas.microsoft.com/office/drawing/2014/main" id="{271185AD-C2E4-4B05-8EC6-18D0A7E7F502}"/>
              </a:ext>
            </a:extLst>
          </p:cNvPr>
          <p:cNvSpPr txBox="1">
            <a:spLocks noChangeArrowheads="1"/>
          </p:cNvSpPr>
          <p:nvPr/>
        </p:nvSpPr>
        <p:spPr bwMode="auto">
          <a:xfrm>
            <a:off x="5257800" y="3760788"/>
            <a:ext cx="3273425" cy="1231900"/>
          </a:xfrm>
          <a:prstGeom prst="rect">
            <a:avLst/>
          </a:prstGeom>
          <a:solidFill>
            <a:srgbClr val="CCFFCC"/>
          </a:solidFill>
          <a:ln w="9525">
            <a:no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defRPr/>
            </a:pPr>
            <a:r>
              <a:rPr lang="en-US" altLang="en-US" sz="1400" b="1" dirty="0">
                <a:solidFill>
                  <a:schemeClr val="bg1">
                    <a:lumMod val="65000"/>
                  </a:schemeClr>
                </a:solidFill>
              </a:rPr>
              <a:t>Optic Nerve Hypoplasia</a:t>
            </a:r>
          </a:p>
          <a:p>
            <a:pPr eaLnBrk="1" hangingPunct="1">
              <a:spcBef>
                <a:spcPct val="0"/>
              </a:spcBef>
              <a:buClrTx/>
              <a:buSzTx/>
              <a:buFontTx/>
              <a:buNone/>
              <a:defRPr/>
            </a:pPr>
            <a:r>
              <a:rPr lang="en-US" altLang="en-US" sz="1200" dirty="0">
                <a:solidFill>
                  <a:srgbClr val="CCFFCC"/>
                </a:solidFill>
              </a:rPr>
              <a:t>--Abnormally </a:t>
            </a:r>
            <a:r>
              <a:rPr lang="en-US" altLang="en-US" sz="1200" b="1" dirty="0">
                <a:solidFill>
                  <a:srgbClr val="CCFFCC"/>
                </a:solidFill>
              </a:rPr>
              <a:t>low number of axons</a:t>
            </a:r>
          </a:p>
          <a:p>
            <a:pPr eaLnBrk="1" hangingPunct="1">
              <a:spcBef>
                <a:spcPct val="0"/>
              </a:spcBef>
              <a:buClrTx/>
              <a:buSzTx/>
              <a:buFontTx/>
              <a:buNone/>
              <a:defRPr/>
            </a:pPr>
            <a:r>
              <a:rPr lang="en-US" altLang="en-US" sz="1200" dirty="0">
                <a:solidFill>
                  <a:srgbClr val="CCFFCC"/>
                </a:solidFill>
              </a:rPr>
              <a:t>--DFE: Small pale disc with </a:t>
            </a:r>
            <a:r>
              <a:rPr lang="en-US" altLang="en-US" sz="1200" b="1" dirty="0">
                <a:solidFill>
                  <a:srgbClr val="CCFFCC"/>
                </a:solidFill>
              </a:rPr>
              <a:t>double ring sign</a:t>
            </a:r>
            <a:endParaRPr lang="en-US" altLang="en-US" sz="1200" dirty="0">
              <a:solidFill>
                <a:srgbClr val="CCFFCC"/>
              </a:solidFill>
            </a:endParaRPr>
          </a:p>
          <a:p>
            <a:pPr eaLnBrk="1" hangingPunct="1">
              <a:spcBef>
                <a:spcPct val="0"/>
              </a:spcBef>
              <a:buClrTx/>
              <a:buSzTx/>
              <a:buFontTx/>
              <a:buNone/>
              <a:defRPr/>
            </a:pPr>
            <a:r>
              <a:rPr lang="en-US" altLang="en-US" sz="1200" dirty="0">
                <a:solidFill>
                  <a:srgbClr val="CCFFCC"/>
                </a:solidFill>
              </a:rPr>
              <a:t>--VA </a:t>
            </a:r>
            <a:r>
              <a:rPr lang="en-US" altLang="en-US" sz="1200" b="1" dirty="0">
                <a:solidFill>
                  <a:srgbClr val="CCFFCC"/>
                </a:solidFill>
              </a:rPr>
              <a:t>20/20&lt;-&gt;NLP</a:t>
            </a:r>
          </a:p>
          <a:p>
            <a:pPr eaLnBrk="1" hangingPunct="1">
              <a:spcBef>
                <a:spcPct val="0"/>
              </a:spcBef>
              <a:buClrTx/>
              <a:buSzTx/>
              <a:buFontTx/>
              <a:buNone/>
              <a:defRPr/>
            </a:pPr>
            <a:r>
              <a:rPr lang="en-US" altLang="en-US" sz="1200" dirty="0">
                <a:solidFill>
                  <a:srgbClr val="CCFFCC"/>
                </a:solidFill>
              </a:rPr>
              <a:t>--VF defects </a:t>
            </a:r>
            <a:r>
              <a:rPr lang="en-US" altLang="en-US" sz="1200" b="1" dirty="0">
                <a:solidFill>
                  <a:srgbClr val="CCFFCC"/>
                </a:solidFill>
              </a:rPr>
              <a:t>invariably present</a:t>
            </a:r>
          </a:p>
          <a:p>
            <a:pPr eaLnBrk="1" hangingPunct="1">
              <a:spcBef>
                <a:spcPct val="0"/>
              </a:spcBef>
              <a:buClrTx/>
              <a:buSzTx/>
              <a:buFontTx/>
              <a:buNone/>
              <a:defRPr/>
            </a:pPr>
            <a:r>
              <a:rPr lang="en-US" altLang="en-US" sz="1200" dirty="0">
                <a:solidFill>
                  <a:srgbClr val="CCFFCC"/>
                </a:solidFill>
              </a:rPr>
              <a:t>--Remember the </a:t>
            </a:r>
            <a:r>
              <a:rPr lang="en-US" altLang="en-US" sz="1200" b="1" dirty="0">
                <a:solidFill>
                  <a:srgbClr val="CCFFCC"/>
                </a:solidFill>
              </a:rPr>
              <a:t>4 D’s</a:t>
            </a:r>
            <a:r>
              <a:rPr lang="en-US" altLang="en-US" sz="1200" dirty="0">
                <a:solidFill>
                  <a:srgbClr val="CCFFCC"/>
                </a:solidFill>
              </a:rPr>
              <a:t> (more on this shortly)</a:t>
            </a:r>
          </a:p>
        </p:txBody>
      </p:sp>
      <p:sp>
        <p:nvSpPr>
          <p:cNvPr id="17" name="Rectangle 16">
            <a:extLst>
              <a:ext uri="{FF2B5EF4-FFF2-40B4-BE49-F238E27FC236}">
                <a16:creationId xmlns:a16="http://schemas.microsoft.com/office/drawing/2014/main" id="{635A8DB8-8765-44CD-BC6A-D26C80388203}"/>
              </a:ext>
            </a:extLst>
          </p:cNvPr>
          <p:cNvSpPr>
            <a:spLocks noChangeArrowheads="1"/>
          </p:cNvSpPr>
          <p:nvPr/>
        </p:nvSpPr>
        <p:spPr bwMode="auto">
          <a:xfrm>
            <a:off x="457200" y="122238"/>
            <a:ext cx="7543800" cy="8683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b"/>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ct val="85000"/>
              </a:lnSpc>
              <a:spcBef>
                <a:spcPct val="0"/>
              </a:spcBef>
              <a:buClrTx/>
              <a:buSzTx/>
              <a:buFontTx/>
              <a:buNone/>
            </a:pPr>
            <a:r>
              <a:rPr lang="en-US" altLang="en-US" sz="3200" b="1" dirty="0">
                <a:solidFill>
                  <a:schemeClr val="tx2"/>
                </a:solidFill>
              </a:rPr>
              <a:t>Developmental Abnormalities of the Optic Nerve Head</a:t>
            </a:r>
            <a:endParaRPr lang="en-US" altLang="en-US" sz="3200" dirty="0">
              <a:solidFill>
                <a:schemeClr val="tx2"/>
              </a:solidFill>
            </a:endParaRPr>
          </a:p>
        </p:txBody>
      </p:sp>
      <p:sp>
        <p:nvSpPr>
          <p:cNvPr id="16" name="Text Box 13">
            <a:extLst>
              <a:ext uri="{FF2B5EF4-FFF2-40B4-BE49-F238E27FC236}">
                <a16:creationId xmlns:a16="http://schemas.microsoft.com/office/drawing/2014/main" id="{7B54A28D-27E0-4CFD-B213-E1DC1F3CB368}"/>
              </a:ext>
            </a:extLst>
          </p:cNvPr>
          <p:cNvSpPr txBox="1">
            <a:spLocks noChangeArrowheads="1"/>
          </p:cNvSpPr>
          <p:nvPr/>
        </p:nvSpPr>
        <p:spPr bwMode="auto">
          <a:xfrm>
            <a:off x="4800600" y="5257800"/>
            <a:ext cx="4294188" cy="1230313"/>
          </a:xfrm>
          <a:prstGeom prst="rect">
            <a:avLst/>
          </a:prstGeom>
          <a:solidFill>
            <a:srgbClr val="FFCC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Tilted-Disc Syndrome</a:t>
            </a:r>
          </a:p>
          <a:p>
            <a:pPr eaLnBrk="1" hangingPunct="1">
              <a:spcBef>
                <a:spcPct val="0"/>
              </a:spcBef>
              <a:buClrTx/>
              <a:buSzTx/>
              <a:buFontTx/>
              <a:buNone/>
            </a:pPr>
            <a:r>
              <a:rPr lang="en-US" altLang="en-US" sz="1200"/>
              <a:t>1) Superior pole appears…</a:t>
            </a:r>
            <a:r>
              <a:rPr lang="en-US" altLang="en-US" sz="1200" b="1">
                <a:solidFill>
                  <a:srgbClr val="0000FF"/>
                </a:solidFill>
              </a:rPr>
              <a:t>elevated</a:t>
            </a:r>
            <a:r>
              <a:rPr lang="en-US" altLang="en-US" sz="1200"/>
              <a:t>, inferior…</a:t>
            </a:r>
            <a:r>
              <a:rPr lang="en-US" altLang="en-US" sz="1200" b="1">
                <a:solidFill>
                  <a:srgbClr val="0000FF"/>
                </a:solidFill>
              </a:rPr>
              <a:t>recessed</a:t>
            </a:r>
          </a:p>
          <a:p>
            <a:pPr eaLnBrk="1" hangingPunct="1">
              <a:spcBef>
                <a:spcPct val="0"/>
              </a:spcBef>
              <a:buClrTx/>
              <a:buSzTx/>
              <a:buFontTx/>
              <a:buNone/>
            </a:pPr>
            <a:r>
              <a:rPr lang="en-US" altLang="en-US" sz="1200"/>
              <a:t>2) </a:t>
            </a:r>
            <a:r>
              <a:rPr lang="en-US" altLang="en-US" sz="1200">
                <a:solidFill>
                  <a:srgbClr val="FFCC99"/>
                </a:solidFill>
              </a:rPr>
              <a:t>Associated with…</a:t>
            </a:r>
            <a:r>
              <a:rPr lang="en-US" altLang="en-US" sz="1200" b="1">
                <a:solidFill>
                  <a:srgbClr val="FFCC99"/>
                </a:solidFill>
              </a:rPr>
              <a:t>situs inversus</a:t>
            </a:r>
            <a:r>
              <a:rPr lang="en-US" altLang="en-US" sz="1200">
                <a:solidFill>
                  <a:srgbClr val="FFCC99"/>
                </a:solidFill>
              </a:rPr>
              <a:t> of retinal vessels</a:t>
            </a:r>
          </a:p>
          <a:p>
            <a:pPr eaLnBrk="1" hangingPunct="1">
              <a:spcBef>
                <a:spcPct val="0"/>
              </a:spcBef>
              <a:buClrTx/>
              <a:buSzTx/>
              <a:buFontTx/>
              <a:buNone/>
            </a:pPr>
            <a:r>
              <a:rPr lang="en-US" altLang="en-US" sz="1200"/>
              <a:t>3) </a:t>
            </a:r>
            <a:r>
              <a:rPr lang="en-US" altLang="en-US" sz="1200">
                <a:solidFill>
                  <a:srgbClr val="FFCC99"/>
                </a:solidFill>
              </a:rPr>
              <a:t>Fundus abnormality produces…</a:t>
            </a:r>
            <a:r>
              <a:rPr lang="en-US" altLang="en-US" sz="1200" b="1">
                <a:solidFill>
                  <a:srgbClr val="FFCC99"/>
                </a:solidFill>
              </a:rPr>
              <a:t>myopic astigmatism</a:t>
            </a:r>
          </a:p>
          <a:p>
            <a:pPr eaLnBrk="1" hangingPunct="1">
              <a:spcBef>
                <a:spcPct val="0"/>
              </a:spcBef>
              <a:buClrTx/>
              <a:buSzTx/>
              <a:buFontTx/>
              <a:buNone/>
            </a:pPr>
            <a:r>
              <a:rPr lang="en-US" altLang="en-US" sz="1200"/>
              <a:t>4) </a:t>
            </a:r>
            <a:r>
              <a:rPr lang="en-US" altLang="en-US" sz="1200">
                <a:solidFill>
                  <a:srgbClr val="FFCC99"/>
                </a:solidFill>
              </a:rPr>
              <a:t>VF testing reveals…</a:t>
            </a:r>
            <a:r>
              <a:rPr lang="en-US" altLang="en-US" sz="1200" b="1">
                <a:solidFill>
                  <a:srgbClr val="FFCC99"/>
                </a:solidFill>
              </a:rPr>
              <a:t>bitemporal hemianopia</a:t>
            </a:r>
            <a:r>
              <a:rPr lang="en-US" altLang="en-US" sz="1200">
                <a:solidFill>
                  <a:srgbClr val="FFCC99"/>
                </a:solidFill>
              </a:rPr>
              <a:t> that doesn’t</a:t>
            </a:r>
          </a:p>
          <a:p>
            <a:pPr eaLnBrk="1" hangingPunct="1">
              <a:spcBef>
                <a:spcPct val="0"/>
              </a:spcBef>
              <a:buClrTx/>
              <a:buSzTx/>
              <a:buFontTx/>
              <a:buNone/>
            </a:pPr>
            <a:r>
              <a:rPr lang="en-US" altLang="en-US" sz="1200">
                <a:solidFill>
                  <a:srgbClr val="FFCC99"/>
                </a:solidFill>
              </a:rPr>
              <a:t>   …</a:t>
            </a:r>
            <a:r>
              <a:rPr lang="en-US" altLang="en-US" sz="1200" b="1">
                <a:solidFill>
                  <a:srgbClr val="FFCC99"/>
                </a:solidFill>
              </a:rPr>
              <a:t>respect the vertical</a:t>
            </a:r>
            <a:r>
              <a:rPr lang="en-US" altLang="en-US" sz="1200">
                <a:solidFill>
                  <a:srgbClr val="FFCC99"/>
                </a:solidFill>
              </a:rPr>
              <a:t> and may…</a:t>
            </a:r>
            <a:r>
              <a:rPr lang="en-US" altLang="en-US" sz="1200" b="1">
                <a:solidFill>
                  <a:srgbClr val="FFCC99"/>
                </a:solidFill>
              </a:rPr>
              <a:t>resolve with refraction</a:t>
            </a:r>
          </a:p>
        </p:txBody>
      </p:sp>
      <p:sp>
        <p:nvSpPr>
          <p:cNvPr id="18" name="Text Box 13">
            <a:extLst>
              <a:ext uri="{FF2B5EF4-FFF2-40B4-BE49-F238E27FC236}">
                <a16:creationId xmlns:a16="http://schemas.microsoft.com/office/drawing/2014/main" id="{288E11A3-84FD-4716-8EC9-04A0F9886B95}"/>
              </a:ext>
            </a:extLst>
          </p:cNvPr>
          <p:cNvSpPr txBox="1">
            <a:spLocks noChangeArrowheads="1"/>
          </p:cNvSpPr>
          <p:nvPr/>
        </p:nvSpPr>
        <p:spPr bwMode="auto">
          <a:xfrm>
            <a:off x="4800600" y="5257800"/>
            <a:ext cx="4216400" cy="1231106"/>
          </a:xfrm>
          <a:prstGeom prst="rect">
            <a:avLst/>
          </a:prstGeom>
          <a:solidFill>
            <a:srgbClr val="FFCC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dirty="0">
                <a:solidFill>
                  <a:schemeClr val="bg1">
                    <a:lumMod val="65000"/>
                  </a:schemeClr>
                </a:solidFill>
              </a:rPr>
              <a:t>Tilted-Disc Syndrome</a:t>
            </a:r>
          </a:p>
          <a:p>
            <a:pPr eaLnBrk="1" hangingPunct="1">
              <a:spcBef>
                <a:spcPct val="0"/>
              </a:spcBef>
              <a:buClrTx/>
              <a:buSzTx/>
              <a:buFontTx/>
              <a:buNone/>
            </a:pPr>
            <a:r>
              <a:rPr lang="en-US" altLang="en-US" sz="1200" dirty="0">
                <a:solidFill>
                  <a:srgbClr val="FFCC99"/>
                </a:solidFill>
              </a:rPr>
              <a:t>1) Superior pole appears…</a:t>
            </a:r>
            <a:r>
              <a:rPr lang="en-US" altLang="en-US" sz="1200" b="1" dirty="0">
                <a:solidFill>
                  <a:srgbClr val="FFCC99"/>
                </a:solidFill>
              </a:rPr>
              <a:t>elevated</a:t>
            </a:r>
            <a:r>
              <a:rPr lang="en-US" altLang="en-US" sz="1200" dirty="0">
                <a:solidFill>
                  <a:srgbClr val="FFCC99"/>
                </a:solidFill>
              </a:rPr>
              <a:t>, inferior… </a:t>
            </a:r>
            <a:r>
              <a:rPr lang="en-US" altLang="en-US" sz="1200" b="1" dirty="0">
                <a:solidFill>
                  <a:srgbClr val="FFCC99"/>
                </a:solidFill>
              </a:rPr>
              <a:t>recessed</a:t>
            </a:r>
          </a:p>
          <a:p>
            <a:pPr eaLnBrk="1" hangingPunct="1">
              <a:spcBef>
                <a:spcPct val="0"/>
              </a:spcBef>
              <a:buClrTx/>
              <a:buSzTx/>
              <a:buFontTx/>
              <a:buNone/>
            </a:pPr>
            <a:r>
              <a:rPr lang="en-US" altLang="en-US" sz="1200" dirty="0">
                <a:solidFill>
                  <a:srgbClr val="FFCC99"/>
                </a:solidFill>
              </a:rPr>
              <a:t>2) Associated with…</a:t>
            </a:r>
            <a:r>
              <a:rPr lang="en-US" altLang="en-US" sz="1200" b="1" dirty="0">
                <a:solidFill>
                  <a:srgbClr val="FFCC99"/>
                </a:solidFill>
              </a:rPr>
              <a:t>situs inversus</a:t>
            </a:r>
            <a:r>
              <a:rPr lang="en-US" altLang="en-US" sz="1200" dirty="0">
                <a:solidFill>
                  <a:srgbClr val="FFCC99"/>
                </a:solidFill>
              </a:rPr>
              <a:t> of retinal vessels</a:t>
            </a:r>
          </a:p>
          <a:p>
            <a:pPr eaLnBrk="1" hangingPunct="1">
              <a:spcBef>
                <a:spcPct val="0"/>
              </a:spcBef>
              <a:buClrTx/>
              <a:buSzTx/>
              <a:buFontTx/>
              <a:buNone/>
            </a:pPr>
            <a:r>
              <a:rPr lang="en-US" altLang="en-US" sz="1200" dirty="0">
                <a:solidFill>
                  <a:srgbClr val="FFCC99"/>
                </a:solidFill>
              </a:rPr>
              <a:t>3) Fundus abnormality produces… </a:t>
            </a:r>
            <a:r>
              <a:rPr lang="en-US" altLang="en-US" sz="1200" b="1" dirty="0">
                <a:solidFill>
                  <a:srgbClr val="FFCC99"/>
                </a:solidFill>
              </a:rPr>
              <a:t>myopic </a:t>
            </a:r>
            <a:r>
              <a:rPr lang="en-US" altLang="en-US" sz="1200" b="1" dirty="0" err="1">
                <a:solidFill>
                  <a:srgbClr val="FFCC99"/>
                </a:solidFill>
              </a:rPr>
              <a:t>astigm</a:t>
            </a:r>
            <a:endParaRPr lang="en-US" altLang="en-US" sz="1200" b="1" dirty="0">
              <a:solidFill>
                <a:srgbClr val="FFCC99"/>
              </a:solidFill>
            </a:endParaRPr>
          </a:p>
          <a:p>
            <a:pPr eaLnBrk="1" hangingPunct="1">
              <a:spcBef>
                <a:spcPct val="0"/>
              </a:spcBef>
              <a:buClrTx/>
              <a:buSzTx/>
              <a:buFontTx/>
              <a:buNone/>
            </a:pPr>
            <a:r>
              <a:rPr lang="en-US" altLang="en-US" sz="1200" dirty="0">
                <a:solidFill>
                  <a:srgbClr val="FFCC99"/>
                </a:solidFill>
              </a:rPr>
              <a:t>4) VF testing reveals…</a:t>
            </a:r>
            <a:r>
              <a:rPr lang="en-US" altLang="en-US" sz="1200" b="1" dirty="0">
                <a:solidFill>
                  <a:srgbClr val="FFCC99"/>
                </a:solidFill>
              </a:rPr>
              <a:t>bitemporal hemianopia</a:t>
            </a:r>
            <a:r>
              <a:rPr lang="en-US" altLang="en-US" sz="1200" dirty="0">
                <a:solidFill>
                  <a:srgbClr val="FFCC99"/>
                </a:solidFill>
              </a:rPr>
              <a:t> that </a:t>
            </a:r>
            <a:r>
              <a:rPr lang="en-US" altLang="en-US" sz="1200" dirty="0" err="1">
                <a:solidFill>
                  <a:srgbClr val="FFCC99"/>
                </a:solidFill>
              </a:rPr>
              <a:t>doesn’t</a:t>
            </a:r>
            <a:r>
              <a:rPr lang="en-US" altLang="en-US" sz="1200" b="1" dirty="0" err="1">
                <a:solidFill>
                  <a:srgbClr val="FFCC99"/>
                </a:solidFill>
              </a:rPr>
              <a:t>with</a:t>
            </a:r>
            <a:r>
              <a:rPr lang="en-US" altLang="en-US" sz="1200" b="1" dirty="0">
                <a:solidFill>
                  <a:srgbClr val="FFCC99"/>
                </a:solidFill>
              </a:rPr>
              <a:t> refract</a:t>
            </a:r>
          </a:p>
        </p:txBody>
      </p:sp>
    </p:spTree>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8" name="Text Box 4">
            <a:extLst>
              <a:ext uri="{FF2B5EF4-FFF2-40B4-BE49-F238E27FC236}">
                <a16:creationId xmlns:a16="http://schemas.microsoft.com/office/drawing/2014/main" id="{A9485534-7D71-4923-A032-DAE7A3F47BDF}"/>
              </a:ext>
            </a:extLst>
          </p:cNvPr>
          <p:cNvSpPr txBox="1">
            <a:spLocks noChangeArrowheads="1"/>
          </p:cNvSpPr>
          <p:nvPr/>
        </p:nvSpPr>
        <p:spPr bwMode="auto">
          <a:xfrm>
            <a:off x="793750" y="3505200"/>
            <a:ext cx="2254250" cy="669925"/>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Optic Pit/Hole</a:t>
            </a:r>
          </a:p>
          <a:p>
            <a:pPr eaLnBrk="1" hangingPunct="1">
              <a:spcBef>
                <a:spcPct val="0"/>
              </a:spcBef>
              <a:buClrTx/>
              <a:buSzTx/>
              <a:buFontTx/>
              <a:buNone/>
            </a:pPr>
            <a:r>
              <a:rPr lang="en-US" altLang="en-US" sz="1200"/>
              <a:t>--Associated with…</a:t>
            </a:r>
            <a:r>
              <a:rPr lang="en-US" altLang="en-US" sz="1200" b="1">
                <a:solidFill>
                  <a:srgbClr val="0000FF"/>
                </a:solidFill>
              </a:rPr>
              <a:t>serous RD</a:t>
            </a:r>
          </a:p>
          <a:p>
            <a:pPr eaLnBrk="1" hangingPunct="1">
              <a:spcBef>
                <a:spcPct val="0"/>
              </a:spcBef>
              <a:buClrTx/>
              <a:buSzTx/>
              <a:buFontTx/>
              <a:buNone/>
            </a:pPr>
            <a:r>
              <a:rPr lang="en-US" altLang="en-US" sz="1200" b="1">
                <a:solidFill>
                  <a:srgbClr val="0000FF"/>
                </a:solidFill>
              </a:rPr>
              <a:t>  in adulthood</a:t>
            </a:r>
          </a:p>
        </p:txBody>
      </p:sp>
      <p:sp>
        <p:nvSpPr>
          <p:cNvPr id="19459" name="Line 5">
            <a:extLst>
              <a:ext uri="{FF2B5EF4-FFF2-40B4-BE49-F238E27FC236}">
                <a16:creationId xmlns:a16="http://schemas.microsoft.com/office/drawing/2014/main" id="{6D3252DC-9D27-4B48-A014-882E7E260B4E}"/>
              </a:ext>
            </a:extLst>
          </p:cNvPr>
          <p:cNvSpPr>
            <a:spLocks noChangeShapeType="1"/>
          </p:cNvSpPr>
          <p:nvPr/>
        </p:nvSpPr>
        <p:spPr bwMode="auto">
          <a:xfrm flipH="1">
            <a:off x="1600200" y="2057400"/>
            <a:ext cx="1524000" cy="3810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9460" name="Text Box 7">
            <a:extLst>
              <a:ext uri="{FF2B5EF4-FFF2-40B4-BE49-F238E27FC236}">
                <a16:creationId xmlns:a16="http://schemas.microsoft.com/office/drawing/2014/main" id="{03013F36-9771-49AE-AC59-16FC42B25658}"/>
              </a:ext>
            </a:extLst>
          </p:cNvPr>
          <p:cNvSpPr txBox="1">
            <a:spLocks noChangeArrowheads="1"/>
          </p:cNvSpPr>
          <p:nvPr/>
        </p:nvSpPr>
        <p:spPr bwMode="auto">
          <a:xfrm>
            <a:off x="1357313" y="1524000"/>
            <a:ext cx="3511550" cy="4540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1400" i="1">
                <a:solidFill>
                  <a:srgbClr val="0000FF"/>
                </a:solidFill>
              </a:rPr>
              <a:t>These three are all secondary to abnormal</a:t>
            </a:r>
          </a:p>
          <a:p>
            <a:pPr algn="ctr" eaLnBrk="1" hangingPunct="1">
              <a:lnSpc>
                <a:spcPct val="85000"/>
              </a:lnSpc>
              <a:spcBef>
                <a:spcPct val="0"/>
              </a:spcBef>
              <a:buClrTx/>
              <a:buSzTx/>
              <a:buFontTx/>
              <a:buNone/>
            </a:pPr>
            <a:r>
              <a:rPr lang="en-US" altLang="en-US" sz="1400" i="1">
                <a:solidFill>
                  <a:srgbClr val="0000FF"/>
                </a:solidFill>
              </a:rPr>
              <a:t>closure of the embryonic optic fissure</a:t>
            </a:r>
          </a:p>
        </p:txBody>
      </p:sp>
      <p:sp>
        <p:nvSpPr>
          <p:cNvPr id="19461" name="Text Box 8">
            <a:extLst>
              <a:ext uri="{FF2B5EF4-FFF2-40B4-BE49-F238E27FC236}">
                <a16:creationId xmlns:a16="http://schemas.microsoft.com/office/drawing/2014/main" id="{C820A4F3-B509-4BDE-BF9A-4EBDE55166F8}"/>
              </a:ext>
            </a:extLst>
          </p:cNvPr>
          <p:cNvSpPr txBox="1">
            <a:spLocks noChangeArrowheads="1"/>
          </p:cNvSpPr>
          <p:nvPr/>
        </p:nvSpPr>
        <p:spPr bwMode="auto">
          <a:xfrm>
            <a:off x="76200" y="2514600"/>
            <a:ext cx="2757488" cy="852488"/>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Optic Nerve Coloboma</a:t>
            </a:r>
          </a:p>
          <a:p>
            <a:pPr eaLnBrk="1" hangingPunct="1">
              <a:spcBef>
                <a:spcPct val="0"/>
              </a:spcBef>
              <a:buClrTx/>
              <a:buSzTx/>
              <a:buFontTx/>
              <a:buNone/>
            </a:pPr>
            <a:r>
              <a:rPr lang="en-US" altLang="en-US" sz="1200"/>
              <a:t>1) May resemble…</a:t>
            </a:r>
            <a:r>
              <a:rPr lang="en-US" altLang="en-US" sz="1200" b="1">
                <a:solidFill>
                  <a:srgbClr val="0000FF"/>
                </a:solidFill>
              </a:rPr>
              <a:t>deep cupping</a:t>
            </a:r>
          </a:p>
          <a:p>
            <a:pPr eaLnBrk="1" hangingPunct="1">
              <a:spcBef>
                <a:spcPct val="0"/>
              </a:spcBef>
              <a:buClrTx/>
              <a:buSzTx/>
              <a:buFontTx/>
              <a:buNone/>
            </a:pPr>
            <a:r>
              <a:rPr lang="en-US" altLang="en-US" sz="1200"/>
              <a:t>2) Can be…</a:t>
            </a:r>
            <a:r>
              <a:rPr lang="en-US" altLang="en-US" sz="1200" b="1">
                <a:solidFill>
                  <a:srgbClr val="0000FF"/>
                </a:solidFill>
              </a:rPr>
              <a:t>bilateral, asymmetric</a:t>
            </a:r>
          </a:p>
          <a:p>
            <a:pPr eaLnBrk="1" hangingPunct="1">
              <a:spcBef>
                <a:spcPct val="0"/>
              </a:spcBef>
              <a:buClrTx/>
              <a:buSzTx/>
              <a:buFontTx/>
              <a:buNone/>
            </a:pPr>
            <a:r>
              <a:rPr lang="en-US" altLang="en-US" sz="1200"/>
              <a:t>3) Part of the…</a:t>
            </a:r>
            <a:r>
              <a:rPr lang="en-US" altLang="en-US" sz="1200" b="1">
                <a:solidFill>
                  <a:srgbClr val="0000FF"/>
                </a:solidFill>
              </a:rPr>
              <a:t>CHARGE association</a:t>
            </a:r>
          </a:p>
        </p:txBody>
      </p:sp>
      <p:sp>
        <p:nvSpPr>
          <p:cNvPr id="19462" name="Line 9">
            <a:extLst>
              <a:ext uri="{FF2B5EF4-FFF2-40B4-BE49-F238E27FC236}">
                <a16:creationId xmlns:a16="http://schemas.microsoft.com/office/drawing/2014/main" id="{7DC97B81-1FB7-4B61-B27F-9D31AB7916D0}"/>
              </a:ext>
            </a:extLst>
          </p:cNvPr>
          <p:cNvSpPr>
            <a:spLocks noChangeShapeType="1"/>
          </p:cNvSpPr>
          <p:nvPr/>
        </p:nvSpPr>
        <p:spPr bwMode="auto">
          <a:xfrm flipH="1">
            <a:off x="2971800" y="2057400"/>
            <a:ext cx="152400" cy="14478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9463" name="Text Box 10">
            <a:extLst>
              <a:ext uri="{FF2B5EF4-FFF2-40B4-BE49-F238E27FC236}">
                <a16:creationId xmlns:a16="http://schemas.microsoft.com/office/drawing/2014/main" id="{76C7B4A2-A3E8-4FE1-B565-C48DF25E3E51}"/>
              </a:ext>
            </a:extLst>
          </p:cNvPr>
          <p:cNvSpPr txBox="1">
            <a:spLocks noChangeArrowheads="1"/>
          </p:cNvSpPr>
          <p:nvPr/>
        </p:nvSpPr>
        <p:spPr bwMode="auto">
          <a:xfrm>
            <a:off x="1371600" y="4267200"/>
            <a:ext cx="3057525" cy="2154238"/>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Morning-Glory Disc</a:t>
            </a:r>
          </a:p>
          <a:p>
            <a:pPr eaLnBrk="1" hangingPunct="1">
              <a:spcBef>
                <a:spcPct val="0"/>
              </a:spcBef>
              <a:buClrTx/>
              <a:buSzTx/>
              <a:buFontTx/>
              <a:buNone/>
            </a:pPr>
            <a:r>
              <a:rPr lang="en-US" altLang="en-US" sz="1200"/>
              <a:t>--DFE reveals:</a:t>
            </a:r>
          </a:p>
          <a:p>
            <a:pPr eaLnBrk="1" hangingPunct="1">
              <a:spcBef>
                <a:spcPct val="0"/>
              </a:spcBef>
              <a:buClrTx/>
              <a:buSzTx/>
              <a:buFontTx/>
              <a:buNone/>
            </a:pPr>
            <a:r>
              <a:rPr lang="en-US" altLang="en-US" sz="1200"/>
              <a:t>  1) A funnel-shaped…</a:t>
            </a:r>
            <a:r>
              <a:rPr lang="en-US" altLang="en-US" sz="1200" b="1">
                <a:solidFill>
                  <a:srgbClr val="0000FF"/>
                </a:solidFill>
              </a:rPr>
              <a:t>excavation</a:t>
            </a:r>
            <a:endParaRPr lang="en-US" altLang="en-US" sz="1200"/>
          </a:p>
          <a:p>
            <a:pPr eaLnBrk="1" hangingPunct="1">
              <a:spcBef>
                <a:spcPct val="0"/>
              </a:spcBef>
              <a:buClrTx/>
              <a:buSzTx/>
              <a:buFontTx/>
              <a:buNone/>
            </a:pPr>
            <a:r>
              <a:rPr lang="en-US" altLang="en-US" sz="1200"/>
              <a:t>  2) Number of vessels crossing the rim</a:t>
            </a:r>
          </a:p>
          <a:p>
            <a:pPr eaLnBrk="1" hangingPunct="1">
              <a:spcBef>
                <a:spcPct val="0"/>
              </a:spcBef>
              <a:buClrTx/>
              <a:buSzTx/>
              <a:buFontTx/>
              <a:buNone/>
            </a:pPr>
            <a:r>
              <a:rPr lang="en-US" altLang="en-US" sz="1200"/>
              <a:t>    seems abnormally…</a:t>
            </a:r>
            <a:endParaRPr lang="en-US" altLang="en-US" sz="1200" b="1">
              <a:solidFill>
                <a:srgbClr val="0000FF"/>
              </a:solidFill>
            </a:endParaRPr>
          </a:p>
          <a:p>
            <a:pPr eaLnBrk="1" hangingPunct="1">
              <a:spcBef>
                <a:spcPct val="0"/>
              </a:spcBef>
              <a:buClrTx/>
              <a:buSzTx/>
              <a:buFontTx/>
              <a:buNone/>
            </a:pPr>
            <a:r>
              <a:rPr lang="en-US" altLang="en-US" sz="1200">
                <a:solidFill>
                  <a:srgbClr val="CCECFF"/>
                </a:solidFill>
              </a:rPr>
              <a:t>--Tissue is…</a:t>
            </a:r>
            <a:r>
              <a:rPr lang="en-US" altLang="en-US" sz="1200" b="1">
                <a:solidFill>
                  <a:srgbClr val="CCECFF"/>
                </a:solidFill>
              </a:rPr>
              <a:t>contractile</a:t>
            </a:r>
            <a:r>
              <a:rPr lang="en-US" altLang="en-US" sz="1200">
                <a:solidFill>
                  <a:srgbClr val="CCECFF"/>
                </a:solidFill>
              </a:rPr>
              <a:t>, so cup seems</a:t>
            </a:r>
          </a:p>
          <a:p>
            <a:pPr eaLnBrk="1" hangingPunct="1">
              <a:spcBef>
                <a:spcPct val="0"/>
              </a:spcBef>
              <a:buClrTx/>
              <a:buSzTx/>
              <a:buFontTx/>
              <a:buNone/>
            </a:pPr>
            <a:r>
              <a:rPr lang="en-US" altLang="en-US" sz="1200">
                <a:solidFill>
                  <a:srgbClr val="CCECFF"/>
                </a:solidFill>
              </a:rPr>
              <a:t>  to…</a:t>
            </a:r>
            <a:r>
              <a:rPr lang="en-US" altLang="en-US" sz="1200" b="1">
                <a:solidFill>
                  <a:srgbClr val="CCECFF"/>
                </a:solidFill>
              </a:rPr>
              <a:t>open </a:t>
            </a:r>
            <a:r>
              <a:rPr lang="en-US" altLang="en-US" sz="1200">
                <a:solidFill>
                  <a:srgbClr val="CCECFF"/>
                </a:solidFill>
              </a:rPr>
              <a:t>and</a:t>
            </a:r>
            <a:r>
              <a:rPr lang="en-US" altLang="en-US" sz="1200" b="1">
                <a:solidFill>
                  <a:srgbClr val="CCECFF"/>
                </a:solidFill>
              </a:rPr>
              <a:t> close</a:t>
            </a:r>
            <a:r>
              <a:rPr lang="en-US" altLang="en-US" sz="1200">
                <a:solidFill>
                  <a:srgbClr val="CCECFF"/>
                </a:solidFill>
              </a:rPr>
              <a:t> (like its namesake,  </a:t>
            </a:r>
          </a:p>
          <a:p>
            <a:pPr eaLnBrk="1" hangingPunct="1">
              <a:spcBef>
                <a:spcPct val="0"/>
              </a:spcBef>
              <a:buClrTx/>
              <a:buSzTx/>
              <a:buFontTx/>
              <a:buNone/>
            </a:pPr>
            <a:r>
              <a:rPr lang="en-US" altLang="en-US" sz="1200">
                <a:solidFill>
                  <a:srgbClr val="CCECFF"/>
                </a:solidFill>
              </a:rPr>
              <a:t>  the morning-glory flower)</a:t>
            </a:r>
          </a:p>
          <a:p>
            <a:pPr eaLnBrk="1" hangingPunct="1">
              <a:spcBef>
                <a:spcPct val="0"/>
              </a:spcBef>
              <a:buClrTx/>
              <a:buSzTx/>
              <a:buFontTx/>
              <a:buNone/>
            </a:pPr>
            <a:r>
              <a:rPr lang="en-US" altLang="en-US" sz="1200">
                <a:solidFill>
                  <a:srgbClr val="CCECFF"/>
                </a:solidFill>
              </a:rPr>
              <a:t>--VA usually…</a:t>
            </a:r>
            <a:r>
              <a:rPr lang="en-US" altLang="en-US" sz="1200" b="1">
                <a:solidFill>
                  <a:srgbClr val="CCECFF"/>
                </a:solidFill>
              </a:rPr>
              <a:t>20/200</a:t>
            </a:r>
            <a:r>
              <a:rPr lang="en-US" altLang="en-US" sz="1200">
                <a:solidFill>
                  <a:srgbClr val="CCECFF"/>
                </a:solidFill>
              </a:rPr>
              <a:t>, but can be…</a:t>
            </a:r>
          </a:p>
          <a:p>
            <a:pPr eaLnBrk="1" hangingPunct="1">
              <a:spcBef>
                <a:spcPct val="0"/>
              </a:spcBef>
              <a:buClrTx/>
              <a:buSzTx/>
              <a:buFontTx/>
              <a:buNone/>
            </a:pPr>
            <a:r>
              <a:rPr lang="en-US" altLang="en-US" sz="1200">
                <a:solidFill>
                  <a:srgbClr val="CCECFF"/>
                </a:solidFill>
              </a:rPr>
              <a:t>   </a:t>
            </a:r>
            <a:r>
              <a:rPr lang="en-US" altLang="en-US" sz="1200" b="1">
                <a:solidFill>
                  <a:srgbClr val="CCECFF"/>
                </a:solidFill>
              </a:rPr>
              <a:t>20/20&lt;-&gt;NLP</a:t>
            </a:r>
          </a:p>
          <a:p>
            <a:pPr eaLnBrk="1" hangingPunct="1">
              <a:spcBef>
                <a:spcPct val="0"/>
              </a:spcBef>
              <a:buClrTx/>
              <a:buSzTx/>
              <a:buFontTx/>
              <a:buNone/>
            </a:pPr>
            <a:r>
              <a:rPr lang="en-US" altLang="en-US" sz="1200">
                <a:solidFill>
                  <a:srgbClr val="CCECFF"/>
                </a:solidFill>
              </a:rPr>
              <a:t>--1/3 develop…</a:t>
            </a:r>
            <a:r>
              <a:rPr lang="en-US" altLang="en-US" sz="1200" b="1">
                <a:solidFill>
                  <a:srgbClr val="CCECFF"/>
                </a:solidFill>
              </a:rPr>
              <a:t>serous RD</a:t>
            </a:r>
          </a:p>
        </p:txBody>
      </p:sp>
      <p:sp>
        <p:nvSpPr>
          <p:cNvPr id="19465" name="TextBox 1">
            <a:extLst>
              <a:ext uri="{FF2B5EF4-FFF2-40B4-BE49-F238E27FC236}">
                <a16:creationId xmlns:a16="http://schemas.microsoft.com/office/drawing/2014/main" id="{5A4ECCE4-DB3E-496B-BE00-83C974C0D9CF}"/>
              </a:ext>
            </a:extLst>
          </p:cNvPr>
          <p:cNvSpPr txBox="1">
            <a:spLocks noChangeArrowheads="1"/>
          </p:cNvSpPr>
          <p:nvPr/>
        </p:nvSpPr>
        <p:spPr bwMode="auto">
          <a:xfrm>
            <a:off x="3048000" y="5046663"/>
            <a:ext cx="952500" cy="277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200" i="1">
                <a:solidFill>
                  <a:srgbClr val="0000FF"/>
                </a:solidFill>
              </a:rPr>
              <a:t>[high v low]</a:t>
            </a:r>
          </a:p>
        </p:txBody>
      </p:sp>
      <p:sp>
        <p:nvSpPr>
          <p:cNvPr id="19466" name="Slide Number Placeholder 1">
            <a:extLst>
              <a:ext uri="{FF2B5EF4-FFF2-40B4-BE49-F238E27FC236}">
                <a16:creationId xmlns:a16="http://schemas.microsoft.com/office/drawing/2014/main" id="{21E6E080-CDD7-4B72-A66E-3AFB26D09B5F}"/>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85AEF876-3E21-4782-A520-B47D20137DDA}" type="slidenum">
              <a:rPr lang="en-US" altLang="en-US" sz="1000"/>
              <a:pPr>
                <a:spcBef>
                  <a:spcPct val="0"/>
                </a:spcBef>
                <a:buClrTx/>
                <a:buSzTx/>
                <a:buFontTx/>
                <a:buNone/>
              </a:pPr>
              <a:t>28</a:t>
            </a:fld>
            <a:endParaRPr lang="en-US" altLang="en-US" sz="1000"/>
          </a:p>
        </p:txBody>
      </p:sp>
      <p:sp>
        <p:nvSpPr>
          <p:cNvPr id="19467" name="Line 12">
            <a:extLst>
              <a:ext uri="{FF2B5EF4-FFF2-40B4-BE49-F238E27FC236}">
                <a16:creationId xmlns:a16="http://schemas.microsoft.com/office/drawing/2014/main" id="{2114AFD3-9040-48F6-8DC6-325DE89889A3}"/>
              </a:ext>
            </a:extLst>
          </p:cNvPr>
          <p:cNvSpPr>
            <a:spLocks noChangeShapeType="1"/>
          </p:cNvSpPr>
          <p:nvPr/>
        </p:nvSpPr>
        <p:spPr bwMode="auto">
          <a:xfrm>
            <a:off x="3124200" y="2057400"/>
            <a:ext cx="381000" cy="22098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 name="Text Box 16">
            <a:extLst>
              <a:ext uri="{FF2B5EF4-FFF2-40B4-BE49-F238E27FC236}">
                <a16:creationId xmlns:a16="http://schemas.microsoft.com/office/drawing/2014/main" id="{A66409CD-24CB-4B2A-BA12-1892DBBA0906}"/>
              </a:ext>
            </a:extLst>
          </p:cNvPr>
          <p:cNvSpPr txBox="1">
            <a:spLocks noChangeArrowheads="1"/>
          </p:cNvSpPr>
          <p:nvPr/>
        </p:nvSpPr>
        <p:spPr bwMode="auto">
          <a:xfrm>
            <a:off x="4648200" y="2576513"/>
            <a:ext cx="3973513" cy="862012"/>
          </a:xfrm>
          <a:prstGeom prst="rect">
            <a:avLst/>
          </a:prstGeom>
          <a:solidFill>
            <a:srgbClr val="FFC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defRPr/>
            </a:pPr>
            <a:r>
              <a:rPr lang="en-US" altLang="en-US" sz="1400" b="1" dirty="0">
                <a:solidFill>
                  <a:schemeClr val="bg1">
                    <a:lumMod val="65000"/>
                  </a:schemeClr>
                </a:solidFill>
              </a:rPr>
              <a:t>Myelinated RNFL</a:t>
            </a:r>
          </a:p>
          <a:p>
            <a:pPr eaLnBrk="1" hangingPunct="1">
              <a:spcBef>
                <a:spcPct val="0"/>
              </a:spcBef>
              <a:buClrTx/>
              <a:buSzTx/>
              <a:buFontTx/>
              <a:buNone/>
              <a:defRPr/>
            </a:pPr>
            <a:r>
              <a:rPr lang="en-US" altLang="en-US" sz="1200" dirty="0">
                <a:solidFill>
                  <a:srgbClr val="FFCCFF"/>
                </a:solidFill>
              </a:rPr>
              <a:t>--Myelin normally starts at LGN, ends at lamina </a:t>
            </a:r>
            <a:r>
              <a:rPr lang="en-US" altLang="en-US" sz="1200" dirty="0" err="1">
                <a:solidFill>
                  <a:srgbClr val="FFCCFF"/>
                </a:solidFill>
              </a:rPr>
              <a:t>cribrosa</a:t>
            </a:r>
            <a:endParaRPr lang="en-US" altLang="en-US" sz="1200" dirty="0">
              <a:solidFill>
                <a:srgbClr val="FFCCFF"/>
              </a:solidFill>
            </a:endParaRPr>
          </a:p>
          <a:p>
            <a:pPr eaLnBrk="1" hangingPunct="1">
              <a:spcBef>
                <a:spcPct val="0"/>
              </a:spcBef>
              <a:buClrTx/>
              <a:buSzTx/>
              <a:buFontTx/>
              <a:buNone/>
              <a:defRPr/>
            </a:pPr>
            <a:r>
              <a:rPr lang="en-US" altLang="en-US" sz="1200" dirty="0">
                <a:solidFill>
                  <a:srgbClr val="FFCCFF"/>
                </a:solidFill>
              </a:rPr>
              <a:t>--Can be patchy, discontinuous</a:t>
            </a:r>
          </a:p>
          <a:p>
            <a:pPr eaLnBrk="1" hangingPunct="1">
              <a:spcBef>
                <a:spcPct val="0"/>
              </a:spcBef>
              <a:buClrTx/>
              <a:buSzTx/>
              <a:buFontTx/>
              <a:buNone/>
              <a:defRPr/>
            </a:pPr>
            <a:r>
              <a:rPr lang="en-US" altLang="en-US" sz="1200" dirty="0">
                <a:solidFill>
                  <a:srgbClr val="FFCCFF"/>
                </a:solidFill>
              </a:rPr>
              <a:t>--Corresponding VF has absolute scotoma</a:t>
            </a:r>
          </a:p>
        </p:txBody>
      </p:sp>
      <p:sp>
        <p:nvSpPr>
          <p:cNvPr id="15" name="Text Box 18">
            <a:extLst>
              <a:ext uri="{FF2B5EF4-FFF2-40B4-BE49-F238E27FC236}">
                <a16:creationId xmlns:a16="http://schemas.microsoft.com/office/drawing/2014/main" id="{ECEB5A7C-114A-4B03-AFBA-D4B37E37D08D}"/>
              </a:ext>
            </a:extLst>
          </p:cNvPr>
          <p:cNvSpPr txBox="1">
            <a:spLocks noChangeArrowheads="1"/>
          </p:cNvSpPr>
          <p:nvPr/>
        </p:nvSpPr>
        <p:spPr bwMode="auto">
          <a:xfrm>
            <a:off x="5546725" y="1687513"/>
            <a:ext cx="3452813" cy="677862"/>
          </a:xfrm>
          <a:prstGeom prst="rect">
            <a:avLst/>
          </a:prstGeom>
          <a:solidFill>
            <a:srgbClr val="FFFF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defRPr/>
            </a:pPr>
            <a:r>
              <a:rPr lang="en-US" altLang="en-US" sz="1400" b="1" dirty="0" err="1">
                <a:solidFill>
                  <a:schemeClr val="bg1">
                    <a:lumMod val="75000"/>
                  </a:schemeClr>
                </a:solidFill>
              </a:rPr>
              <a:t>Megalopapilla</a:t>
            </a:r>
            <a:endParaRPr lang="en-US" altLang="en-US" sz="1400" b="1" dirty="0">
              <a:solidFill>
                <a:schemeClr val="bg1">
                  <a:lumMod val="75000"/>
                </a:schemeClr>
              </a:solidFill>
            </a:endParaRPr>
          </a:p>
          <a:p>
            <a:pPr eaLnBrk="1" hangingPunct="1">
              <a:spcBef>
                <a:spcPct val="0"/>
              </a:spcBef>
              <a:buClrTx/>
              <a:buSzTx/>
              <a:buFontTx/>
              <a:buNone/>
              <a:defRPr/>
            </a:pPr>
            <a:r>
              <a:rPr lang="en-US" altLang="en-US" sz="1200" dirty="0">
                <a:solidFill>
                  <a:srgbClr val="FFFF99"/>
                </a:solidFill>
              </a:rPr>
              <a:t>--Abnormally large diameter of </a:t>
            </a:r>
            <a:r>
              <a:rPr lang="en-US" altLang="en-US" sz="1200" b="1" dirty="0">
                <a:solidFill>
                  <a:srgbClr val="FFFF99"/>
                </a:solidFill>
              </a:rPr>
              <a:t>disc and cup</a:t>
            </a:r>
          </a:p>
          <a:p>
            <a:pPr eaLnBrk="1" hangingPunct="1">
              <a:spcBef>
                <a:spcPct val="0"/>
              </a:spcBef>
              <a:buClrTx/>
              <a:buSzTx/>
              <a:buFontTx/>
              <a:buNone/>
              <a:defRPr/>
            </a:pPr>
            <a:r>
              <a:rPr lang="en-US" altLang="en-US" sz="1200" dirty="0">
                <a:solidFill>
                  <a:srgbClr val="FFFF99"/>
                </a:solidFill>
              </a:rPr>
              <a:t>--VF testing may reveal an </a:t>
            </a:r>
            <a:r>
              <a:rPr lang="en-US" altLang="en-US" sz="1200" b="1" dirty="0">
                <a:solidFill>
                  <a:srgbClr val="FFFF99"/>
                </a:solidFill>
              </a:rPr>
              <a:t>enlarged blind spot</a:t>
            </a:r>
          </a:p>
        </p:txBody>
      </p:sp>
      <p:sp>
        <p:nvSpPr>
          <p:cNvPr id="16" name="Text Box 19">
            <a:extLst>
              <a:ext uri="{FF2B5EF4-FFF2-40B4-BE49-F238E27FC236}">
                <a16:creationId xmlns:a16="http://schemas.microsoft.com/office/drawing/2014/main" id="{FC8CFDFE-D1A6-450C-8149-365F99F90F6A}"/>
              </a:ext>
            </a:extLst>
          </p:cNvPr>
          <p:cNvSpPr txBox="1">
            <a:spLocks noChangeArrowheads="1"/>
          </p:cNvSpPr>
          <p:nvPr/>
        </p:nvSpPr>
        <p:spPr bwMode="auto">
          <a:xfrm>
            <a:off x="5257800" y="3760788"/>
            <a:ext cx="3273425" cy="1231900"/>
          </a:xfrm>
          <a:prstGeom prst="rect">
            <a:avLst/>
          </a:prstGeom>
          <a:solidFill>
            <a:srgbClr val="CCFFCC"/>
          </a:solidFill>
          <a:ln w="9525">
            <a:no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defRPr/>
            </a:pPr>
            <a:r>
              <a:rPr lang="en-US" altLang="en-US" sz="1400" b="1" dirty="0">
                <a:solidFill>
                  <a:schemeClr val="bg1">
                    <a:lumMod val="65000"/>
                  </a:schemeClr>
                </a:solidFill>
              </a:rPr>
              <a:t>Optic Nerve Hypoplasia</a:t>
            </a:r>
          </a:p>
          <a:p>
            <a:pPr eaLnBrk="1" hangingPunct="1">
              <a:spcBef>
                <a:spcPct val="0"/>
              </a:spcBef>
              <a:buClrTx/>
              <a:buSzTx/>
              <a:buFontTx/>
              <a:buNone/>
              <a:defRPr/>
            </a:pPr>
            <a:r>
              <a:rPr lang="en-US" altLang="en-US" sz="1200" dirty="0">
                <a:solidFill>
                  <a:srgbClr val="CCFFCC"/>
                </a:solidFill>
              </a:rPr>
              <a:t>--Abnormally </a:t>
            </a:r>
            <a:r>
              <a:rPr lang="en-US" altLang="en-US" sz="1200" b="1" dirty="0">
                <a:solidFill>
                  <a:srgbClr val="CCFFCC"/>
                </a:solidFill>
              </a:rPr>
              <a:t>low number of axons</a:t>
            </a:r>
          </a:p>
          <a:p>
            <a:pPr eaLnBrk="1" hangingPunct="1">
              <a:spcBef>
                <a:spcPct val="0"/>
              </a:spcBef>
              <a:buClrTx/>
              <a:buSzTx/>
              <a:buFontTx/>
              <a:buNone/>
              <a:defRPr/>
            </a:pPr>
            <a:r>
              <a:rPr lang="en-US" altLang="en-US" sz="1200" dirty="0">
                <a:solidFill>
                  <a:srgbClr val="CCFFCC"/>
                </a:solidFill>
              </a:rPr>
              <a:t>--DFE: Small pale disc with </a:t>
            </a:r>
            <a:r>
              <a:rPr lang="en-US" altLang="en-US" sz="1200" b="1" dirty="0">
                <a:solidFill>
                  <a:srgbClr val="CCFFCC"/>
                </a:solidFill>
              </a:rPr>
              <a:t>double ring sign</a:t>
            </a:r>
            <a:endParaRPr lang="en-US" altLang="en-US" sz="1200" dirty="0">
              <a:solidFill>
                <a:srgbClr val="CCFFCC"/>
              </a:solidFill>
            </a:endParaRPr>
          </a:p>
          <a:p>
            <a:pPr eaLnBrk="1" hangingPunct="1">
              <a:spcBef>
                <a:spcPct val="0"/>
              </a:spcBef>
              <a:buClrTx/>
              <a:buSzTx/>
              <a:buFontTx/>
              <a:buNone/>
              <a:defRPr/>
            </a:pPr>
            <a:r>
              <a:rPr lang="en-US" altLang="en-US" sz="1200" dirty="0">
                <a:solidFill>
                  <a:srgbClr val="CCFFCC"/>
                </a:solidFill>
              </a:rPr>
              <a:t>--VA </a:t>
            </a:r>
            <a:r>
              <a:rPr lang="en-US" altLang="en-US" sz="1200" b="1" dirty="0">
                <a:solidFill>
                  <a:srgbClr val="CCFFCC"/>
                </a:solidFill>
              </a:rPr>
              <a:t>20/20&lt;-&gt;NLP</a:t>
            </a:r>
          </a:p>
          <a:p>
            <a:pPr eaLnBrk="1" hangingPunct="1">
              <a:spcBef>
                <a:spcPct val="0"/>
              </a:spcBef>
              <a:buClrTx/>
              <a:buSzTx/>
              <a:buFontTx/>
              <a:buNone/>
              <a:defRPr/>
            </a:pPr>
            <a:r>
              <a:rPr lang="en-US" altLang="en-US" sz="1200" dirty="0">
                <a:solidFill>
                  <a:srgbClr val="CCFFCC"/>
                </a:solidFill>
              </a:rPr>
              <a:t>--VF defects </a:t>
            </a:r>
            <a:r>
              <a:rPr lang="en-US" altLang="en-US" sz="1200" b="1" dirty="0">
                <a:solidFill>
                  <a:srgbClr val="CCFFCC"/>
                </a:solidFill>
              </a:rPr>
              <a:t>invariably present</a:t>
            </a:r>
          </a:p>
          <a:p>
            <a:pPr eaLnBrk="1" hangingPunct="1">
              <a:spcBef>
                <a:spcPct val="0"/>
              </a:spcBef>
              <a:buClrTx/>
              <a:buSzTx/>
              <a:buFontTx/>
              <a:buNone/>
              <a:defRPr/>
            </a:pPr>
            <a:r>
              <a:rPr lang="en-US" altLang="en-US" sz="1200" dirty="0">
                <a:solidFill>
                  <a:srgbClr val="CCFFCC"/>
                </a:solidFill>
              </a:rPr>
              <a:t>--Remember the </a:t>
            </a:r>
            <a:r>
              <a:rPr lang="en-US" altLang="en-US" sz="1200" b="1" dirty="0">
                <a:solidFill>
                  <a:srgbClr val="CCFFCC"/>
                </a:solidFill>
              </a:rPr>
              <a:t>4 D’s</a:t>
            </a:r>
            <a:r>
              <a:rPr lang="en-US" altLang="en-US" sz="1200" dirty="0">
                <a:solidFill>
                  <a:srgbClr val="CCFFCC"/>
                </a:solidFill>
              </a:rPr>
              <a:t> (more on this shortly)</a:t>
            </a:r>
          </a:p>
        </p:txBody>
      </p:sp>
      <p:sp>
        <p:nvSpPr>
          <p:cNvPr id="18" name="Rectangle 16">
            <a:extLst>
              <a:ext uri="{FF2B5EF4-FFF2-40B4-BE49-F238E27FC236}">
                <a16:creationId xmlns:a16="http://schemas.microsoft.com/office/drawing/2014/main" id="{29FBE2F8-7269-45DF-80C4-105F558CB070}"/>
              </a:ext>
            </a:extLst>
          </p:cNvPr>
          <p:cNvSpPr>
            <a:spLocks noChangeArrowheads="1"/>
          </p:cNvSpPr>
          <p:nvPr/>
        </p:nvSpPr>
        <p:spPr bwMode="auto">
          <a:xfrm>
            <a:off x="457200" y="122238"/>
            <a:ext cx="7543800" cy="8683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b"/>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ct val="85000"/>
              </a:lnSpc>
              <a:spcBef>
                <a:spcPct val="0"/>
              </a:spcBef>
              <a:buClrTx/>
              <a:buSzTx/>
              <a:buFontTx/>
              <a:buNone/>
            </a:pPr>
            <a:r>
              <a:rPr lang="en-US" altLang="en-US" sz="3200" b="1" dirty="0">
                <a:solidFill>
                  <a:schemeClr val="tx2"/>
                </a:solidFill>
              </a:rPr>
              <a:t>Developmental Abnormalities of the Optic Nerve Head</a:t>
            </a:r>
            <a:endParaRPr lang="en-US" altLang="en-US" sz="3200" dirty="0">
              <a:solidFill>
                <a:schemeClr val="tx2"/>
              </a:solidFill>
            </a:endParaRPr>
          </a:p>
        </p:txBody>
      </p:sp>
      <p:sp>
        <p:nvSpPr>
          <p:cNvPr id="17" name="Text Box 13">
            <a:extLst>
              <a:ext uri="{FF2B5EF4-FFF2-40B4-BE49-F238E27FC236}">
                <a16:creationId xmlns:a16="http://schemas.microsoft.com/office/drawing/2014/main" id="{17A42647-125A-41AA-A288-C32FC84912E4}"/>
              </a:ext>
            </a:extLst>
          </p:cNvPr>
          <p:cNvSpPr txBox="1">
            <a:spLocks noChangeArrowheads="1"/>
          </p:cNvSpPr>
          <p:nvPr/>
        </p:nvSpPr>
        <p:spPr bwMode="auto">
          <a:xfrm>
            <a:off x="4800600" y="5257800"/>
            <a:ext cx="4294188" cy="1230313"/>
          </a:xfrm>
          <a:prstGeom prst="rect">
            <a:avLst/>
          </a:prstGeom>
          <a:solidFill>
            <a:srgbClr val="FFCC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Tilted-Disc Syndrome</a:t>
            </a:r>
          </a:p>
          <a:p>
            <a:pPr eaLnBrk="1" hangingPunct="1">
              <a:spcBef>
                <a:spcPct val="0"/>
              </a:spcBef>
              <a:buClrTx/>
              <a:buSzTx/>
              <a:buFontTx/>
              <a:buNone/>
            </a:pPr>
            <a:r>
              <a:rPr lang="en-US" altLang="en-US" sz="1200"/>
              <a:t>1) Superior pole appears…</a:t>
            </a:r>
            <a:r>
              <a:rPr lang="en-US" altLang="en-US" sz="1200" b="1">
                <a:solidFill>
                  <a:srgbClr val="0000FF"/>
                </a:solidFill>
              </a:rPr>
              <a:t>elevated</a:t>
            </a:r>
            <a:r>
              <a:rPr lang="en-US" altLang="en-US" sz="1200"/>
              <a:t>, inferior…</a:t>
            </a:r>
            <a:r>
              <a:rPr lang="en-US" altLang="en-US" sz="1200" b="1">
                <a:solidFill>
                  <a:srgbClr val="0000FF"/>
                </a:solidFill>
              </a:rPr>
              <a:t>recessed</a:t>
            </a:r>
          </a:p>
          <a:p>
            <a:pPr eaLnBrk="1" hangingPunct="1">
              <a:spcBef>
                <a:spcPct val="0"/>
              </a:spcBef>
              <a:buClrTx/>
              <a:buSzTx/>
              <a:buFontTx/>
              <a:buNone/>
            </a:pPr>
            <a:r>
              <a:rPr lang="en-US" altLang="en-US" sz="1200"/>
              <a:t>2) </a:t>
            </a:r>
            <a:r>
              <a:rPr lang="en-US" altLang="en-US" sz="1200">
                <a:solidFill>
                  <a:srgbClr val="FFCC99"/>
                </a:solidFill>
              </a:rPr>
              <a:t>Associated with…</a:t>
            </a:r>
            <a:r>
              <a:rPr lang="en-US" altLang="en-US" sz="1200" b="1">
                <a:solidFill>
                  <a:srgbClr val="FFCC99"/>
                </a:solidFill>
              </a:rPr>
              <a:t>situs inversus</a:t>
            </a:r>
            <a:r>
              <a:rPr lang="en-US" altLang="en-US" sz="1200">
                <a:solidFill>
                  <a:srgbClr val="FFCC99"/>
                </a:solidFill>
              </a:rPr>
              <a:t> of retinal vessels</a:t>
            </a:r>
          </a:p>
          <a:p>
            <a:pPr eaLnBrk="1" hangingPunct="1">
              <a:spcBef>
                <a:spcPct val="0"/>
              </a:spcBef>
              <a:buClrTx/>
              <a:buSzTx/>
              <a:buFontTx/>
              <a:buNone/>
            </a:pPr>
            <a:r>
              <a:rPr lang="en-US" altLang="en-US" sz="1200"/>
              <a:t>3) </a:t>
            </a:r>
            <a:r>
              <a:rPr lang="en-US" altLang="en-US" sz="1200">
                <a:solidFill>
                  <a:srgbClr val="FFCC99"/>
                </a:solidFill>
              </a:rPr>
              <a:t>Fundus abnormality produces…</a:t>
            </a:r>
            <a:r>
              <a:rPr lang="en-US" altLang="en-US" sz="1200" b="1">
                <a:solidFill>
                  <a:srgbClr val="FFCC99"/>
                </a:solidFill>
              </a:rPr>
              <a:t>myopic astigmatism</a:t>
            </a:r>
          </a:p>
          <a:p>
            <a:pPr eaLnBrk="1" hangingPunct="1">
              <a:spcBef>
                <a:spcPct val="0"/>
              </a:spcBef>
              <a:buClrTx/>
              <a:buSzTx/>
              <a:buFontTx/>
              <a:buNone/>
            </a:pPr>
            <a:r>
              <a:rPr lang="en-US" altLang="en-US" sz="1200"/>
              <a:t>4) </a:t>
            </a:r>
            <a:r>
              <a:rPr lang="en-US" altLang="en-US" sz="1200">
                <a:solidFill>
                  <a:srgbClr val="FFCC99"/>
                </a:solidFill>
              </a:rPr>
              <a:t>VF testing reveals…</a:t>
            </a:r>
            <a:r>
              <a:rPr lang="en-US" altLang="en-US" sz="1200" b="1">
                <a:solidFill>
                  <a:srgbClr val="FFCC99"/>
                </a:solidFill>
              </a:rPr>
              <a:t>bitemporal hemianopia</a:t>
            </a:r>
            <a:r>
              <a:rPr lang="en-US" altLang="en-US" sz="1200">
                <a:solidFill>
                  <a:srgbClr val="FFCC99"/>
                </a:solidFill>
              </a:rPr>
              <a:t> that doesn’t</a:t>
            </a:r>
          </a:p>
          <a:p>
            <a:pPr eaLnBrk="1" hangingPunct="1">
              <a:spcBef>
                <a:spcPct val="0"/>
              </a:spcBef>
              <a:buClrTx/>
              <a:buSzTx/>
              <a:buFontTx/>
              <a:buNone/>
            </a:pPr>
            <a:r>
              <a:rPr lang="en-US" altLang="en-US" sz="1200">
                <a:solidFill>
                  <a:srgbClr val="FFCC99"/>
                </a:solidFill>
              </a:rPr>
              <a:t>   …</a:t>
            </a:r>
            <a:r>
              <a:rPr lang="en-US" altLang="en-US" sz="1200" b="1">
                <a:solidFill>
                  <a:srgbClr val="FFCC99"/>
                </a:solidFill>
              </a:rPr>
              <a:t>respect the vertical</a:t>
            </a:r>
            <a:r>
              <a:rPr lang="en-US" altLang="en-US" sz="1200">
                <a:solidFill>
                  <a:srgbClr val="FFCC99"/>
                </a:solidFill>
              </a:rPr>
              <a:t> and may…</a:t>
            </a:r>
            <a:r>
              <a:rPr lang="en-US" altLang="en-US" sz="1200" b="1">
                <a:solidFill>
                  <a:srgbClr val="FFCC99"/>
                </a:solidFill>
              </a:rPr>
              <a:t>resolve with refraction</a:t>
            </a:r>
          </a:p>
        </p:txBody>
      </p:sp>
      <p:sp>
        <p:nvSpPr>
          <p:cNvPr id="19" name="Text Box 13">
            <a:extLst>
              <a:ext uri="{FF2B5EF4-FFF2-40B4-BE49-F238E27FC236}">
                <a16:creationId xmlns:a16="http://schemas.microsoft.com/office/drawing/2014/main" id="{D34D36C3-5261-4DBA-A10C-7A8008F4D769}"/>
              </a:ext>
            </a:extLst>
          </p:cNvPr>
          <p:cNvSpPr txBox="1">
            <a:spLocks noChangeArrowheads="1"/>
          </p:cNvSpPr>
          <p:nvPr/>
        </p:nvSpPr>
        <p:spPr bwMode="auto">
          <a:xfrm>
            <a:off x="4800600" y="5257800"/>
            <a:ext cx="4216400" cy="1231106"/>
          </a:xfrm>
          <a:prstGeom prst="rect">
            <a:avLst/>
          </a:prstGeom>
          <a:solidFill>
            <a:srgbClr val="FFCC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dirty="0">
                <a:solidFill>
                  <a:schemeClr val="bg1">
                    <a:lumMod val="65000"/>
                  </a:schemeClr>
                </a:solidFill>
              </a:rPr>
              <a:t>Tilted-Disc Syndrome</a:t>
            </a:r>
          </a:p>
          <a:p>
            <a:pPr eaLnBrk="1" hangingPunct="1">
              <a:spcBef>
                <a:spcPct val="0"/>
              </a:spcBef>
              <a:buClrTx/>
              <a:buSzTx/>
              <a:buFontTx/>
              <a:buNone/>
            </a:pPr>
            <a:r>
              <a:rPr lang="en-US" altLang="en-US" sz="1200" dirty="0">
                <a:solidFill>
                  <a:srgbClr val="FFCC99"/>
                </a:solidFill>
              </a:rPr>
              <a:t>1) Superior pole appears…</a:t>
            </a:r>
            <a:r>
              <a:rPr lang="en-US" altLang="en-US" sz="1200" b="1" dirty="0">
                <a:solidFill>
                  <a:srgbClr val="FFCC99"/>
                </a:solidFill>
              </a:rPr>
              <a:t>elevated</a:t>
            </a:r>
            <a:r>
              <a:rPr lang="en-US" altLang="en-US" sz="1200" dirty="0">
                <a:solidFill>
                  <a:srgbClr val="FFCC99"/>
                </a:solidFill>
              </a:rPr>
              <a:t>, inferior… </a:t>
            </a:r>
            <a:r>
              <a:rPr lang="en-US" altLang="en-US" sz="1200" b="1" dirty="0">
                <a:solidFill>
                  <a:srgbClr val="FFCC99"/>
                </a:solidFill>
              </a:rPr>
              <a:t>recessed</a:t>
            </a:r>
          </a:p>
          <a:p>
            <a:pPr eaLnBrk="1" hangingPunct="1">
              <a:spcBef>
                <a:spcPct val="0"/>
              </a:spcBef>
              <a:buClrTx/>
              <a:buSzTx/>
              <a:buFontTx/>
              <a:buNone/>
            </a:pPr>
            <a:r>
              <a:rPr lang="en-US" altLang="en-US" sz="1200" dirty="0">
                <a:solidFill>
                  <a:srgbClr val="FFCC99"/>
                </a:solidFill>
              </a:rPr>
              <a:t>2) Associated with…</a:t>
            </a:r>
            <a:r>
              <a:rPr lang="en-US" altLang="en-US" sz="1200" b="1" dirty="0">
                <a:solidFill>
                  <a:srgbClr val="FFCC99"/>
                </a:solidFill>
              </a:rPr>
              <a:t>situs inversus</a:t>
            </a:r>
            <a:r>
              <a:rPr lang="en-US" altLang="en-US" sz="1200" dirty="0">
                <a:solidFill>
                  <a:srgbClr val="FFCC99"/>
                </a:solidFill>
              </a:rPr>
              <a:t> of retinal vessels</a:t>
            </a:r>
          </a:p>
          <a:p>
            <a:pPr eaLnBrk="1" hangingPunct="1">
              <a:spcBef>
                <a:spcPct val="0"/>
              </a:spcBef>
              <a:buClrTx/>
              <a:buSzTx/>
              <a:buFontTx/>
              <a:buNone/>
            </a:pPr>
            <a:r>
              <a:rPr lang="en-US" altLang="en-US" sz="1200" dirty="0">
                <a:solidFill>
                  <a:srgbClr val="FFCC99"/>
                </a:solidFill>
              </a:rPr>
              <a:t>3) Fundus abnormality produces… </a:t>
            </a:r>
            <a:r>
              <a:rPr lang="en-US" altLang="en-US" sz="1200" b="1" dirty="0">
                <a:solidFill>
                  <a:srgbClr val="FFCC99"/>
                </a:solidFill>
              </a:rPr>
              <a:t>myopic </a:t>
            </a:r>
            <a:r>
              <a:rPr lang="en-US" altLang="en-US" sz="1200" b="1" dirty="0" err="1">
                <a:solidFill>
                  <a:srgbClr val="FFCC99"/>
                </a:solidFill>
              </a:rPr>
              <a:t>astigm</a:t>
            </a:r>
            <a:endParaRPr lang="en-US" altLang="en-US" sz="1200" b="1" dirty="0">
              <a:solidFill>
                <a:srgbClr val="FFCC99"/>
              </a:solidFill>
            </a:endParaRPr>
          </a:p>
          <a:p>
            <a:pPr eaLnBrk="1" hangingPunct="1">
              <a:spcBef>
                <a:spcPct val="0"/>
              </a:spcBef>
              <a:buClrTx/>
              <a:buSzTx/>
              <a:buFontTx/>
              <a:buNone/>
            </a:pPr>
            <a:r>
              <a:rPr lang="en-US" altLang="en-US" sz="1200" dirty="0">
                <a:solidFill>
                  <a:srgbClr val="FFCC99"/>
                </a:solidFill>
              </a:rPr>
              <a:t>4) VF testing reveals…</a:t>
            </a:r>
            <a:r>
              <a:rPr lang="en-US" altLang="en-US" sz="1200" b="1" dirty="0">
                <a:solidFill>
                  <a:srgbClr val="FFCC99"/>
                </a:solidFill>
              </a:rPr>
              <a:t>bitemporal hemianopia</a:t>
            </a:r>
            <a:r>
              <a:rPr lang="en-US" altLang="en-US" sz="1200" dirty="0">
                <a:solidFill>
                  <a:srgbClr val="FFCC99"/>
                </a:solidFill>
              </a:rPr>
              <a:t> that </a:t>
            </a:r>
            <a:r>
              <a:rPr lang="en-US" altLang="en-US" sz="1200" dirty="0" err="1">
                <a:solidFill>
                  <a:srgbClr val="FFCC99"/>
                </a:solidFill>
              </a:rPr>
              <a:t>doesn’t</a:t>
            </a:r>
            <a:r>
              <a:rPr lang="en-US" altLang="en-US" sz="1200" b="1" dirty="0" err="1">
                <a:solidFill>
                  <a:srgbClr val="FFCC99"/>
                </a:solidFill>
              </a:rPr>
              <a:t>with</a:t>
            </a:r>
            <a:r>
              <a:rPr lang="en-US" altLang="en-US" sz="1200" b="1" dirty="0">
                <a:solidFill>
                  <a:srgbClr val="FFCC99"/>
                </a:solidFill>
              </a:rPr>
              <a:t> refract</a:t>
            </a:r>
          </a:p>
        </p:txBody>
      </p:sp>
    </p:spTree>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2" name="Text Box 4">
            <a:extLst>
              <a:ext uri="{FF2B5EF4-FFF2-40B4-BE49-F238E27FC236}">
                <a16:creationId xmlns:a16="http://schemas.microsoft.com/office/drawing/2014/main" id="{7EE03777-4FDA-42B7-867D-CBFC37E05D25}"/>
              </a:ext>
            </a:extLst>
          </p:cNvPr>
          <p:cNvSpPr txBox="1">
            <a:spLocks noChangeArrowheads="1"/>
          </p:cNvSpPr>
          <p:nvPr/>
        </p:nvSpPr>
        <p:spPr bwMode="auto">
          <a:xfrm>
            <a:off x="793750" y="3505200"/>
            <a:ext cx="2254250" cy="669925"/>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Optic Pit/Hole</a:t>
            </a:r>
          </a:p>
          <a:p>
            <a:pPr eaLnBrk="1" hangingPunct="1">
              <a:spcBef>
                <a:spcPct val="0"/>
              </a:spcBef>
              <a:buClrTx/>
              <a:buSzTx/>
              <a:buFontTx/>
              <a:buNone/>
            </a:pPr>
            <a:r>
              <a:rPr lang="en-US" altLang="en-US" sz="1200"/>
              <a:t>--Associated with…</a:t>
            </a:r>
            <a:r>
              <a:rPr lang="en-US" altLang="en-US" sz="1200" b="1">
                <a:solidFill>
                  <a:srgbClr val="0000FF"/>
                </a:solidFill>
              </a:rPr>
              <a:t>serous RD</a:t>
            </a:r>
          </a:p>
          <a:p>
            <a:pPr eaLnBrk="1" hangingPunct="1">
              <a:spcBef>
                <a:spcPct val="0"/>
              </a:spcBef>
              <a:buClrTx/>
              <a:buSzTx/>
              <a:buFontTx/>
              <a:buNone/>
            </a:pPr>
            <a:r>
              <a:rPr lang="en-US" altLang="en-US" sz="1200" b="1">
                <a:solidFill>
                  <a:srgbClr val="0000FF"/>
                </a:solidFill>
              </a:rPr>
              <a:t>  in adulthood</a:t>
            </a:r>
          </a:p>
        </p:txBody>
      </p:sp>
      <p:sp>
        <p:nvSpPr>
          <p:cNvPr id="20483" name="Line 5">
            <a:extLst>
              <a:ext uri="{FF2B5EF4-FFF2-40B4-BE49-F238E27FC236}">
                <a16:creationId xmlns:a16="http://schemas.microsoft.com/office/drawing/2014/main" id="{55F2E8A2-8C7C-4079-B7ED-60C01FC7C5AE}"/>
              </a:ext>
            </a:extLst>
          </p:cNvPr>
          <p:cNvSpPr>
            <a:spLocks noChangeShapeType="1"/>
          </p:cNvSpPr>
          <p:nvPr/>
        </p:nvSpPr>
        <p:spPr bwMode="auto">
          <a:xfrm flipH="1">
            <a:off x="1600200" y="2057400"/>
            <a:ext cx="1524000" cy="3810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0484" name="Text Box 7">
            <a:extLst>
              <a:ext uri="{FF2B5EF4-FFF2-40B4-BE49-F238E27FC236}">
                <a16:creationId xmlns:a16="http://schemas.microsoft.com/office/drawing/2014/main" id="{301AF0C1-19AF-407F-8D08-EEF37E3D7189}"/>
              </a:ext>
            </a:extLst>
          </p:cNvPr>
          <p:cNvSpPr txBox="1">
            <a:spLocks noChangeArrowheads="1"/>
          </p:cNvSpPr>
          <p:nvPr/>
        </p:nvSpPr>
        <p:spPr bwMode="auto">
          <a:xfrm>
            <a:off x="1357313" y="1524000"/>
            <a:ext cx="3511550" cy="4540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1400" i="1">
                <a:solidFill>
                  <a:srgbClr val="0000FF"/>
                </a:solidFill>
              </a:rPr>
              <a:t>These three are all secondary to abnormal</a:t>
            </a:r>
          </a:p>
          <a:p>
            <a:pPr algn="ctr" eaLnBrk="1" hangingPunct="1">
              <a:lnSpc>
                <a:spcPct val="85000"/>
              </a:lnSpc>
              <a:spcBef>
                <a:spcPct val="0"/>
              </a:spcBef>
              <a:buClrTx/>
              <a:buSzTx/>
              <a:buFontTx/>
              <a:buNone/>
            </a:pPr>
            <a:r>
              <a:rPr lang="en-US" altLang="en-US" sz="1400" i="1">
                <a:solidFill>
                  <a:srgbClr val="0000FF"/>
                </a:solidFill>
              </a:rPr>
              <a:t>closure of the embryonic optic fissure</a:t>
            </a:r>
          </a:p>
        </p:txBody>
      </p:sp>
      <p:sp>
        <p:nvSpPr>
          <p:cNvPr id="20485" name="Text Box 8">
            <a:extLst>
              <a:ext uri="{FF2B5EF4-FFF2-40B4-BE49-F238E27FC236}">
                <a16:creationId xmlns:a16="http://schemas.microsoft.com/office/drawing/2014/main" id="{81530B92-18A2-474A-A603-F3673C264D5D}"/>
              </a:ext>
            </a:extLst>
          </p:cNvPr>
          <p:cNvSpPr txBox="1">
            <a:spLocks noChangeArrowheads="1"/>
          </p:cNvSpPr>
          <p:nvPr/>
        </p:nvSpPr>
        <p:spPr bwMode="auto">
          <a:xfrm>
            <a:off x="76200" y="2514600"/>
            <a:ext cx="2757488" cy="852488"/>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Optic Nerve Coloboma</a:t>
            </a:r>
          </a:p>
          <a:p>
            <a:pPr eaLnBrk="1" hangingPunct="1">
              <a:spcBef>
                <a:spcPct val="0"/>
              </a:spcBef>
              <a:buClrTx/>
              <a:buSzTx/>
              <a:buFontTx/>
              <a:buNone/>
            </a:pPr>
            <a:r>
              <a:rPr lang="en-US" altLang="en-US" sz="1200"/>
              <a:t>1) May resemble…</a:t>
            </a:r>
            <a:r>
              <a:rPr lang="en-US" altLang="en-US" sz="1200" b="1">
                <a:solidFill>
                  <a:srgbClr val="0000FF"/>
                </a:solidFill>
              </a:rPr>
              <a:t>deep cupping</a:t>
            </a:r>
          </a:p>
          <a:p>
            <a:pPr eaLnBrk="1" hangingPunct="1">
              <a:spcBef>
                <a:spcPct val="0"/>
              </a:spcBef>
              <a:buClrTx/>
              <a:buSzTx/>
              <a:buFontTx/>
              <a:buNone/>
            </a:pPr>
            <a:r>
              <a:rPr lang="en-US" altLang="en-US" sz="1200"/>
              <a:t>2) Can be…</a:t>
            </a:r>
            <a:r>
              <a:rPr lang="en-US" altLang="en-US" sz="1200" b="1">
                <a:solidFill>
                  <a:srgbClr val="0000FF"/>
                </a:solidFill>
              </a:rPr>
              <a:t>bilateral, asymmetric</a:t>
            </a:r>
          </a:p>
          <a:p>
            <a:pPr eaLnBrk="1" hangingPunct="1">
              <a:spcBef>
                <a:spcPct val="0"/>
              </a:spcBef>
              <a:buClrTx/>
              <a:buSzTx/>
              <a:buFontTx/>
              <a:buNone/>
            </a:pPr>
            <a:r>
              <a:rPr lang="en-US" altLang="en-US" sz="1200"/>
              <a:t>3) Part of the…</a:t>
            </a:r>
            <a:r>
              <a:rPr lang="en-US" altLang="en-US" sz="1200" b="1">
                <a:solidFill>
                  <a:srgbClr val="0000FF"/>
                </a:solidFill>
              </a:rPr>
              <a:t>CHARGE association</a:t>
            </a:r>
          </a:p>
        </p:txBody>
      </p:sp>
      <p:sp>
        <p:nvSpPr>
          <p:cNvPr id="20486" name="Line 9">
            <a:extLst>
              <a:ext uri="{FF2B5EF4-FFF2-40B4-BE49-F238E27FC236}">
                <a16:creationId xmlns:a16="http://schemas.microsoft.com/office/drawing/2014/main" id="{7BE1E9A2-CC2B-4B66-B155-97BD4211B790}"/>
              </a:ext>
            </a:extLst>
          </p:cNvPr>
          <p:cNvSpPr>
            <a:spLocks noChangeShapeType="1"/>
          </p:cNvSpPr>
          <p:nvPr/>
        </p:nvSpPr>
        <p:spPr bwMode="auto">
          <a:xfrm flipH="1">
            <a:off x="2971800" y="2057400"/>
            <a:ext cx="152400" cy="14478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0487" name="Text Box 10">
            <a:extLst>
              <a:ext uri="{FF2B5EF4-FFF2-40B4-BE49-F238E27FC236}">
                <a16:creationId xmlns:a16="http://schemas.microsoft.com/office/drawing/2014/main" id="{4C1E6BE9-ABA5-4679-A76F-4007C958E355}"/>
              </a:ext>
            </a:extLst>
          </p:cNvPr>
          <p:cNvSpPr txBox="1">
            <a:spLocks noChangeArrowheads="1"/>
          </p:cNvSpPr>
          <p:nvPr/>
        </p:nvSpPr>
        <p:spPr bwMode="auto">
          <a:xfrm>
            <a:off x="1371600" y="4267200"/>
            <a:ext cx="3057525" cy="2154238"/>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Morning-Glory Disc</a:t>
            </a:r>
          </a:p>
          <a:p>
            <a:pPr eaLnBrk="1" hangingPunct="1">
              <a:spcBef>
                <a:spcPct val="0"/>
              </a:spcBef>
              <a:buClrTx/>
              <a:buSzTx/>
              <a:buFontTx/>
              <a:buNone/>
            </a:pPr>
            <a:r>
              <a:rPr lang="en-US" altLang="en-US" sz="1200"/>
              <a:t>--DFE reveals:</a:t>
            </a:r>
          </a:p>
          <a:p>
            <a:pPr eaLnBrk="1" hangingPunct="1">
              <a:spcBef>
                <a:spcPct val="0"/>
              </a:spcBef>
              <a:buClrTx/>
              <a:buSzTx/>
              <a:buFontTx/>
              <a:buNone/>
            </a:pPr>
            <a:r>
              <a:rPr lang="en-US" altLang="en-US" sz="1200"/>
              <a:t>  1) A funnel-shaped…</a:t>
            </a:r>
            <a:r>
              <a:rPr lang="en-US" altLang="en-US" sz="1200" b="1">
                <a:solidFill>
                  <a:srgbClr val="0000FF"/>
                </a:solidFill>
              </a:rPr>
              <a:t>excavation</a:t>
            </a:r>
            <a:endParaRPr lang="en-US" altLang="en-US" sz="1200"/>
          </a:p>
          <a:p>
            <a:pPr eaLnBrk="1" hangingPunct="1">
              <a:spcBef>
                <a:spcPct val="0"/>
              </a:spcBef>
              <a:buClrTx/>
              <a:buSzTx/>
              <a:buFontTx/>
              <a:buNone/>
            </a:pPr>
            <a:r>
              <a:rPr lang="en-US" altLang="en-US" sz="1200"/>
              <a:t>  2) Number of vessels crossing the rim</a:t>
            </a:r>
          </a:p>
          <a:p>
            <a:pPr eaLnBrk="1" hangingPunct="1">
              <a:spcBef>
                <a:spcPct val="0"/>
              </a:spcBef>
              <a:buClrTx/>
              <a:buSzTx/>
              <a:buFontTx/>
              <a:buNone/>
            </a:pPr>
            <a:r>
              <a:rPr lang="en-US" altLang="en-US" sz="1200"/>
              <a:t>    seems abnormally…</a:t>
            </a:r>
            <a:r>
              <a:rPr lang="en-US" altLang="en-US" sz="1200" b="1">
                <a:solidFill>
                  <a:srgbClr val="0000FF"/>
                </a:solidFill>
              </a:rPr>
              <a:t>high</a:t>
            </a:r>
            <a:r>
              <a:rPr lang="en-US" altLang="en-US" sz="1200"/>
              <a:t> </a:t>
            </a:r>
            <a:endParaRPr lang="en-US" altLang="en-US" sz="1200" b="1">
              <a:solidFill>
                <a:srgbClr val="0000FF"/>
              </a:solidFill>
            </a:endParaRPr>
          </a:p>
          <a:p>
            <a:pPr eaLnBrk="1" hangingPunct="1">
              <a:spcBef>
                <a:spcPct val="0"/>
              </a:spcBef>
              <a:buClrTx/>
              <a:buSzTx/>
              <a:buFontTx/>
              <a:buNone/>
            </a:pPr>
            <a:r>
              <a:rPr lang="en-US" altLang="en-US" sz="1200">
                <a:solidFill>
                  <a:srgbClr val="CCECFF"/>
                </a:solidFill>
              </a:rPr>
              <a:t>--Tissue is…</a:t>
            </a:r>
            <a:r>
              <a:rPr lang="en-US" altLang="en-US" sz="1200" b="1">
                <a:solidFill>
                  <a:srgbClr val="CCECFF"/>
                </a:solidFill>
              </a:rPr>
              <a:t>contractile</a:t>
            </a:r>
            <a:r>
              <a:rPr lang="en-US" altLang="en-US" sz="1200">
                <a:solidFill>
                  <a:srgbClr val="CCECFF"/>
                </a:solidFill>
              </a:rPr>
              <a:t>, so cup seems</a:t>
            </a:r>
          </a:p>
          <a:p>
            <a:pPr eaLnBrk="1" hangingPunct="1">
              <a:spcBef>
                <a:spcPct val="0"/>
              </a:spcBef>
              <a:buClrTx/>
              <a:buSzTx/>
              <a:buFontTx/>
              <a:buNone/>
            </a:pPr>
            <a:r>
              <a:rPr lang="en-US" altLang="en-US" sz="1200">
                <a:solidFill>
                  <a:srgbClr val="CCECFF"/>
                </a:solidFill>
              </a:rPr>
              <a:t>  to…</a:t>
            </a:r>
            <a:r>
              <a:rPr lang="en-US" altLang="en-US" sz="1200" b="1">
                <a:solidFill>
                  <a:srgbClr val="CCECFF"/>
                </a:solidFill>
              </a:rPr>
              <a:t>open </a:t>
            </a:r>
            <a:r>
              <a:rPr lang="en-US" altLang="en-US" sz="1200">
                <a:solidFill>
                  <a:srgbClr val="CCECFF"/>
                </a:solidFill>
              </a:rPr>
              <a:t>and</a:t>
            </a:r>
            <a:r>
              <a:rPr lang="en-US" altLang="en-US" sz="1200" b="1">
                <a:solidFill>
                  <a:srgbClr val="CCECFF"/>
                </a:solidFill>
              </a:rPr>
              <a:t> close</a:t>
            </a:r>
            <a:r>
              <a:rPr lang="en-US" altLang="en-US" sz="1200">
                <a:solidFill>
                  <a:srgbClr val="CCECFF"/>
                </a:solidFill>
              </a:rPr>
              <a:t> (like its namesake,  </a:t>
            </a:r>
          </a:p>
          <a:p>
            <a:pPr eaLnBrk="1" hangingPunct="1">
              <a:spcBef>
                <a:spcPct val="0"/>
              </a:spcBef>
              <a:buClrTx/>
              <a:buSzTx/>
              <a:buFontTx/>
              <a:buNone/>
            </a:pPr>
            <a:r>
              <a:rPr lang="en-US" altLang="en-US" sz="1200">
                <a:solidFill>
                  <a:srgbClr val="CCECFF"/>
                </a:solidFill>
              </a:rPr>
              <a:t>  the morning-glory flower)</a:t>
            </a:r>
          </a:p>
          <a:p>
            <a:pPr eaLnBrk="1" hangingPunct="1">
              <a:spcBef>
                <a:spcPct val="0"/>
              </a:spcBef>
              <a:buClrTx/>
              <a:buSzTx/>
              <a:buFontTx/>
              <a:buNone/>
            </a:pPr>
            <a:r>
              <a:rPr lang="en-US" altLang="en-US" sz="1200">
                <a:solidFill>
                  <a:srgbClr val="CCECFF"/>
                </a:solidFill>
              </a:rPr>
              <a:t>--VA usually…</a:t>
            </a:r>
            <a:r>
              <a:rPr lang="en-US" altLang="en-US" sz="1200" b="1">
                <a:solidFill>
                  <a:srgbClr val="CCECFF"/>
                </a:solidFill>
              </a:rPr>
              <a:t>20/200</a:t>
            </a:r>
            <a:r>
              <a:rPr lang="en-US" altLang="en-US" sz="1200">
                <a:solidFill>
                  <a:srgbClr val="CCECFF"/>
                </a:solidFill>
              </a:rPr>
              <a:t>, but can be…</a:t>
            </a:r>
          </a:p>
          <a:p>
            <a:pPr eaLnBrk="1" hangingPunct="1">
              <a:spcBef>
                <a:spcPct val="0"/>
              </a:spcBef>
              <a:buClrTx/>
              <a:buSzTx/>
              <a:buFontTx/>
              <a:buNone/>
            </a:pPr>
            <a:r>
              <a:rPr lang="en-US" altLang="en-US" sz="1200">
                <a:solidFill>
                  <a:srgbClr val="CCECFF"/>
                </a:solidFill>
              </a:rPr>
              <a:t>   </a:t>
            </a:r>
            <a:r>
              <a:rPr lang="en-US" altLang="en-US" sz="1200" b="1">
                <a:solidFill>
                  <a:srgbClr val="CCECFF"/>
                </a:solidFill>
              </a:rPr>
              <a:t>20/20&lt;-&gt;NLP</a:t>
            </a:r>
          </a:p>
          <a:p>
            <a:pPr eaLnBrk="1" hangingPunct="1">
              <a:spcBef>
                <a:spcPct val="0"/>
              </a:spcBef>
              <a:buClrTx/>
              <a:buSzTx/>
              <a:buFontTx/>
              <a:buNone/>
            </a:pPr>
            <a:r>
              <a:rPr lang="en-US" altLang="en-US" sz="1200">
                <a:solidFill>
                  <a:srgbClr val="CCECFF"/>
                </a:solidFill>
              </a:rPr>
              <a:t>--1/3 develop…</a:t>
            </a:r>
            <a:r>
              <a:rPr lang="en-US" altLang="en-US" sz="1200" b="1">
                <a:solidFill>
                  <a:srgbClr val="CCECFF"/>
                </a:solidFill>
              </a:rPr>
              <a:t>serous RD</a:t>
            </a:r>
          </a:p>
        </p:txBody>
      </p:sp>
      <p:sp>
        <p:nvSpPr>
          <p:cNvPr id="20489" name="Slide Number Placeholder 1">
            <a:extLst>
              <a:ext uri="{FF2B5EF4-FFF2-40B4-BE49-F238E27FC236}">
                <a16:creationId xmlns:a16="http://schemas.microsoft.com/office/drawing/2014/main" id="{6DA2DAF9-6D00-4814-AB81-95EDC6625669}"/>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D67D61B1-B4CB-4239-93B1-942BE25668DC}" type="slidenum">
              <a:rPr lang="en-US" altLang="en-US" sz="1000"/>
              <a:pPr>
                <a:spcBef>
                  <a:spcPct val="0"/>
                </a:spcBef>
                <a:buClrTx/>
                <a:buSzTx/>
                <a:buFontTx/>
                <a:buNone/>
              </a:pPr>
              <a:t>29</a:t>
            </a:fld>
            <a:endParaRPr lang="en-US" altLang="en-US" sz="1000"/>
          </a:p>
        </p:txBody>
      </p:sp>
      <p:sp>
        <p:nvSpPr>
          <p:cNvPr id="20490" name="Line 12">
            <a:extLst>
              <a:ext uri="{FF2B5EF4-FFF2-40B4-BE49-F238E27FC236}">
                <a16:creationId xmlns:a16="http://schemas.microsoft.com/office/drawing/2014/main" id="{79E5E58E-A140-446E-A189-EE26914C3372}"/>
              </a:ext>
            </a:extLst>
          </p:cNvPr>
          <p:cNvSpPr>
            <a:spLocks noChangeShapeType="1"/>
          </p:cNvSpPr>
          <p:nvPr/>
        </p:nvSpPr>
        <p:spPr bwMode="auto">
          <a:xfrm>
            <a:off x="3124200" y="2057400"/>
            <a:ext cx="381000" cy="22098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2" name="Text Box 16">
            <a:extLst>
              <a:ext uri="{FF2B5EF4-FFF2-40B4-BE49-F238E27FC236}">
                <a16:creationId xmlns:a16="http://schemas.microsoft.com/office/drawing/2014/main" id="{AA9B0ABF-F467-417C-8312-3DC22BFDCCD0}"/>
              </a:ext>
            </a:extLst>
          </p:cNvPr>
          <p:cNvSpPr txBox="1">
            <a:spLocks noChangeArrowheads="1"/>
          </p:cNvSpPr>
          <p:nvPr/>
        </p:nvSpPr>
        <p:spPr bwMode="auto">
          <a:xfrm>
            <a:off x="4648200" y="2576513"/>
            <a:ext cx="3973513" cy="862012"/>
          </a:xfrm>
          <a:prstGeom prst="rect">
            <a:avLst/>
          </a:prstGeom>
          <a:solidFill>
            <a:srgbClr val="FFC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defRPr/>
            </a:pPr>
            <a:r>
              <a:rPr lang="en-US" altLang="en-US" sz="1400" b="1" dirty="0">
                <a:solidFill>
                  <a:schemeClr val="bg1">
                    <a:lumMod val="65000"/>
                  </a:schemeClr>
                </a:solidFill>
              </a:rPr>
              <a:t>Myelinated RNFL</a:t>
            </a:r>
          </a:p>
          <a:p>
            <a:pPr eaLnBrk="1" hangingPunct="1">
              <a:spcBef>
                <a:spcPct val="0"/>
              </a:spcBef>
              <a:buClrTx/>
              <a:buSzTx/>
              <a:buFontTx/>
              <a:buNone/>
              <a:defRPr/>
            </a:pPr>
            <a:r>
              <a:rPr lang="en-US" altLang="en-US" sz="1200" dirty="0">
                <a:solidFill>
                  <a:srgbClr val="FFCCFF"/>
                </a:solidFill>
              </a:rPr>
              <a:t>--Myelin normally starts at LGN, ends at lamina </a:t>
            </a:r>
            <a:r>
              <a:rPr lang="en-US" altLang="en-US" sz="1200" dirty="0" err="1">
                <a:solidFill>
                  <a:srgbClr val="FFCCFF"/>
                </a:solidFill>
              </a:rPr>
              <a:t>cribrosa</a:t>
            </a:r>
            <a:endParaRPr lang="en-US" altLang="en-US" sz="1200" dirty="0">
              <a:solidFill>
                <a:srgbClr val="FFCCFF"/>
              </a:solidFill>
            </a:endParaRPr>
          </a:p>
          <a:p>
            <a:pPr eaLnBrk="1" hangingPunct="1">
              <a:spcBef>
                <a:spcPct val="0"/>
              </a:spcBef>
              <a:buClrTx/>
              <a:buSzTx/>
              <a:buFontTx/>
              <a:buNone/>
              <a:defRPr/>
            </a:pPr>
            <a:r>
              <a:rPr lang="en-US" altLang="en-US" sz="1200" dirty="0">
                <a:solidFill>
                  <a:srgbClr val="FFCCFF"/>
                </a:solidFill>
              </a:rPr>
              <a:t>--Can be patchy, discontinuous</a:t>
            </a:r>
          </a:p>
          <a:p>
            <a:pPr eaLnBrk="1" hangingPunct="1">
              <a:spcBef>
                <a:spcPct val="0"/>
              </a:spcBef>
              <a:buClrTx/>
              <a:buSzTx/>
              <a:buFontTx/>
              <a:buNone/>
              <a:defRPr/>
            </a:pPr>
            <a:r>
              <a:rPr lang="en-US" altLang="en-US" sz="1200" dirty="0">
                <a:solidFill>
                  <a:srgbClr val="FFCCFF"/>
                </a:solidFill>
              </a:rPr>
              <a:t>--Corresponding VF has absolute scotoma</a:t>
            </a:r>
          </a:p>
        </p:txBody>
      </p:sp>
      <p:sp>
        <p:nvSpPr>
          <p:cNvPr id="14" name="Text Box 18">
            <a:extLst>
              <a:ext uri="{FF2B5EF4-FFF2-40B4-BE49-F238E27FC236}">
                <a16:creationId xmlns:a16="http://schemas.microsoft.com/office/drawing/2014/main" id="{540D9B66-8DBC-43BF-9DF7-93F57B9663EB}"/>
              </a:ext>
            </a:extLst>
          </p:cNvPr>
          <p:cNvSpPr txBox="1">
            <a:spLocks noChangeArrowheads="1"/>
          </p:cNvSpPr>
          <p:nvPr/>
        </p:nvSpPr>
        <p:spPr bwMode="auto">
          <a:xfrm>
            <a:off x="5546725" y="1687513"/>
            <a:ext cx="3452813" cy="677862"/>
          </a:xfrm>
          <a:prstGeom prst="rect">
            <a:avLst/>
          </a:prstGeom>
          <a:solidFill>
            <a:srgbClr val="FFFF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defRPr/>
            </a:pPr>
            <a:r>
              <a:rPr lang="en-US" altLang="en-US" sz="1400" b="1" dirty="0" err="1">
                <a:solidFill>
                  <a:schemeClr val="bg1">
                    <a:lumMod val="75000"/>
                  </a:schemeClr>
                </a:solidFill>
              </a:rPr>
              <a:t>Megalopapilla</a:t>
            </a:r>
            <a:endParaRPr lang="en-US" altLang="en-US" sz="1400" b="1" dirty="0">
              <a:solidFill>
                <a:schemeClr val="bg1">
                  <a:lumMod val="75000"/>
                </a:schemeClr>
              </a:solidFill>
            </a:endParaRPr>
          </a:p>
          <a:p>
            <a:pPr eaLnBrk="1" hangingPunct="1">
              <a:spcBef>
                <a:spcPct val="0"/>
              </a:spcBef>
              <a:buClrTx/>
              <a:buSzTx/>
              <a:buFontTx/>
              <a:buNone/>
              <a:defRPr/>
            </a:pPr>
            <a:r>
              <a:rPr lang="en-US" altLang="en-US" sz="1200" dirty="0">
                <a:solidFill>
                  <a:srgbClr val="FFFF99"/>
                </a:solidFill>
              </a:rPr>
              <a:t>--Abnormally large diameter of </a:t>
            </a:r>
            <a:r>
              <a:rPr lang="en-US" altLang="en-US" sz="1200" b="1" dirty="0">
                <a:solidFill>
                  <a:srgbClr val="FFFF99"/>
                </a:solidFill>
              </a:rPr>
              <a:t>disc and cup</a:t>
            </a:r>
          </a:p>
          <a:p>
            <a:pPr eaLnBrk="1" hangingPunct="1">
              <a:spcBef>
                <a:spcPct val="0"/>
              </a:spcBef>
              <a:buClrTx/>
              <a:buSzTx/>
              <a:buFontTx/>
              <a:buNone/>
              <a:defRPr/>
            </a:pPr>
            <a:r>
              <a:rPr lang="en-US" altLang="en-US" sz="1200" dirty="0">
                <a:solidFill>
                  <a:srgbClr val="FFFF99"/>
                </a:solidFill>
              </a:rPr>
              <a:t>--VF testing may reveal an </a:t>
            </a:r>
            <a:r>
              <a:rPr lang="en-US" altLang="en-US" sz="1200" b="1" dirty="0">
                <a:solidFill>
                  <a:srgbClr val="FFFF99"/>
                </a:solidFill>
              </a:rPr>
              <a:t>enlarged blind spot</a:t>
            </a:r>
          </a:p>
        </p:txBody>
      </p:sp>
      <p:sp>
        <p:nvSpPr>
          <p:cNvPr id="15" name="Text Box 19">
            <a:extLst>
              <a:ext uri="{FF2B5EF4-FFF2-40B4-BE49-F238E27FC236}">
                <a16:creationId xmlns:a16="http://schemas.microsoft.com/office/drawing/2014/main" id="{E3881CCE-F047-4343-904C-21681B94D273}"/>
              </a:ext>
            </a:extLst>
          </p:cNvPr>
          <p:cNvSpPr txBox="1">
            <a:spLocks noChangeArrowheads="1"/>
          </p:cNvSpPr>
          <p:nvPr/>
        </p:nvSpPr>
        <p:spPr bwMode="auto">
          <a:xfrm>
            <a:off x="5257800" y="3760788"/>
            <a:ext cx="3273425" cy="1231900"/>
          </a:xfrm>
          <a:prstGeom prst="rect">
            <a:avLst/>
          </a:prstGeom>
          <a:solidFill>
            <a:srgbClr val="CCFFCC"/>
          </a:solidFill>
          <a:ln w="9525">
            <a:no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defRPr/>
            </a:pPr>
            <a:r>
              <a:rPr lang="en-US" altLang="en-US" sz="1400" b="1" dirty="0">
                <a:solidFill>
                  <a:schemeClr val="bg1">
                    <a:lumMod val="65000"/>
                  </a:schemeClr>
                </a:solidFill>
              </a:rPr>
              <a:t>Optic Nerve Hypoplasia</a:t>
            </a:r>
          </a:p>
          <a:p>
            <a:pPr eaLnBrk="1" hangingPunct="1">
              <a:spcBef>
                <a:spcPct val="0"/>
              </a:spcBef>
              <a:buClrTx/>
              <a:buSzTx/>
              <a:buFontTx/>
              <a:buNone/>
              <a:defRPr/>
            </a:pPr>
            <a:r>
              <a:rPr lang="en-US" altLang="en-US" sz="1200" dirty="0">
                <a:solidFill>
                  <a:srgbClr val="CCFFCC"/>
                </a:solidFill>
              </a:rPr>
              <a:t>--Abnormally </a:t>
            </a:r>
            <a:r>
              <a:rPr lang="en-US" altLang="en-US" sz="1200" b="1" dirty="0">
                <a:solidFill>
                  <a:srgbClr val="CCFFCC"/>
                </a:solidFill>
              </a:rPr>
              <a:t>low number of axons</a:t>
            </a:r>
          </a:p>
          <a:p>
            <a:pPr eaLnBrk="1" hangingPunct="1">
              <a:spcBef>
                <a:spcPct val="0"/>
              </a:spcBef>
              <a:buClrTx/>
              <a:buSzTx/>
              <a:buFontTx/>
              <a:buNone/>
              <a:defRPr/>
            </a:pPr>
            <a:r>
              <a:rPr lang="en-US" altLang="en-US" sz="1200" dirty="0">
                <a:solidFill>
                  <a:srgbClr val="CCFFCC"/>
                </a:solidFill>
              </a:rPr>
              <a:t>--DFE: Small pale disc with </a:t>
            </a:r>
            <a:r>
              <a:rPr lang="en-US" altLang="en-US" sz="1200" b="1" dirty="0">
                <a:solidFill>
                  <a:srgbClr val="CCFFCC"/>
                </a:solidFill>
              </a:rPr>
              <a:t>double ring sign</a:t>
            </a:r>
            <a:endParaRPr lang="en-US" altLang="en-US" sz="1200" dirty="0">
              <a:solidFill>
                <a:srgbClr val="CCFFCC"/>
              </a:solidFill>
            </a:endParaRPr>
          </a:p>
          <a:p>
            <a:pPr eaLnBrk="1" hangingPunct="1">
              <a:spcBef>
                <a:spcPct val="0"/>
              </a:spcBef>
              <a:buClrTx/>
              <a:buSzTx/>
              <a:buFontTx/>
              <a:buNone/>
              <a:defRPr/>
            </a:pPr>
            <a:r>
              <a:rPr lang="en-US" altLang="en-US" sz="1200" dirty="0">
                <a:solidFill>
                  <a:srgbClr val="CCFFCC"/>
                </a:solidFill>
              </a:rPr>
              <a:t>--VA </a:t>
            </a:r>
            <a:r>
              <a:rPr lang="en-US" altLang="en-US" sz="1200" b="1" dirty="0">
                <a:solidFill>
                  <a:srgbClr val="CCFFCC"/>
                </a:solidFill>
              </a:rPr>
              <a:t>20/20&lt;-&gt;NLP</a:t>
            </a:r>
          </a:p>
          <a:p>
            <a:pPr eaLnBrk="1" hangingPunct="1">
              <a:spcBef>
                <a:spcPct val="0"/>
              </a:spcBef>
              <a:buClrTx/>
              <a:buSzTx/>
              <a:buFontTx/>
              <a:buNone/>
              <a:defRPr/>
            </a:pPr>
            <a:r>
              <a:rPr lang="en-US" altLang="en-US" sz="1200" dirty="0">
                <a:solidFill>
                  <a:srgbClr val="CCFFCC"/>
                </a:solidFill>
              </a:rPr>
              <a:t>--VF defects </a:t>
            </a:r>
            <a:r>
              <a:rPr lang="en-US" altLang="en-US" sz="1200" b="1" dirty="0">
                <a:solidFill>
                  <a:srgbClr val="CCFFCC"/>
                </a:solidFill>
              </a:rPr>
              <a:t>invariably present</a:t>
            </a:r>
          </a:p>
          <a:p>
            <a:pPr eaLnBrk="1" hangingPunct="1">
              <a:spcBef>
                <a:spcPct val="0"/>
              </a:spcBef>
              <a:buClrTx/>
              <a:buSzTx/>
              <a:buFontTx/>
              <a:buNone/>
              <a:defRPr/>
            </a:pPr>
            <a:r>
              <a:rPr lang="en-US" altLang="en-US" sz="1200" dirty="0">
                <a:solidFill>
                  <a:srgbClr val="CCFFCC"/>
                </a:solidFill>
              </a:rPr>
              <a:t>--Remember the </a:t>
            </a:r>
            <a:r>
              <a:rPr lang="en-US" altLang="en-US" sz="1200" b="1" dirty="0">
                <a:solidFill>
                  <a:srgbClr val="CCFFCC"/>
                </a:solidFill>
              </a:rPr>
              <a:t>4 D’s</a:t>
            </a:r>
            <a:r>
              <a:rPr lang="en-US" altLang="en-US" sz="1200" dirty="0">
                <a:solidFill>
                  <a:srgbClr val="CCFFCC"/>
                </a:solidFill>
              </a:rPr>
              <a:t> (more on this shortly)</a:t>
            </a:r>
          </a:p>
        </p:txBody>
      </p:sp>
      <p:sp>
        <p:nvSpPr>
          <p:cNvPr id="17" name="Rectangle 16">
            <a:extLst>
              <a:ext uri="{FF2B5EF4-FFF2-40B4-BE49-F238E27FC236}">
                <a16:creationId xmlns:a16="http://schemas.microsoft.com/office/drawing/2014/main" id="{00FDB5A0-27E4-46CE-AB25-BE275E349283}"/>
              </a:ext>
            </a:extLst>
          </p:cNvPr>
          <p:cNvSpPr>
            <a:spLocks noChangeArrowheads="1"/>
          </p:cNvSpPr>
          <p:nvPr/>
        </p:nvSpPr>
        <p:spPr bwMode="auto">
          <a:xfrm>
            <a:off x="457200" y="122238"/>
            <a:ext cx="7543800" cy="8683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b"/>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ct val="85000"/>
              </a:lnSpc>
              <a:spcBef>
                <a:spcPct val="0"/>
              </a:spcBef>
              <a:buClrTx/>
              <a:buSzTx/>
              <a:buFontTx/>
              <a:buNone/>
            </a:pPr>
            <a:r>
              <a:rPr lang="en-US" altLang="en-US" sz="3200" b="1" dirty="0">
                <a:solidFill>
                  <a:schemeClr val="tx2"/>
                </a:solidFill>
              </a:rPr>
              <a:t>Developmental Abnormalities of the Optic Nerve Head</a:t>
            </a:r>
            <a:endParaRPr lang="en-US" altLang="en-US" sz="3200" dirty="0">
              <a:solidFill>
                <a:schemeClr val="tx2"/>
              </a:solidFill>
            </a:endParaRPr>
          </a:p>
        </p:txBody>
      </p:sp>
      <p:sp>
        <p:nvSpPr>
          <p:cNvPr id="16" name="Text Box 13">
            <a:extLst>
              <a:ext uri="{FF2B5EF4-FFF2-40B4-BE49-F238E27FC236}">
                <a16:creationId xmlns:a16="http://schemas.microsoft.com/office/drawing/2014/main" id="{583ACD08-9EBF-41BB-945E-4D506A058873}"/>
              </a:ext>
            </a:extLst>
          </p:cNvPr>
          <p:cNvSpPr txBox="1">
            <a:spLocks noChangeArrowheads="1"/>
          </p:cNvSpPr>
          <p:nvPr/>
        </p:nvSpPr>
        <p:spPr bwMode="auto">
          <a:xfrm>
            <a:off x="4800600" y="5257800"/>
            <a:ext cx="4294188" cy="1230313"/>
          </a:xfrm>
          <a:prstGeom prst="rect">
            <a:avLst/>
          </a:prstGeom>
          <a:solidFill>
            <a:srgbClr val="FFCC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Tilted-Disc Syndrome</a:t>
            </a:r>
          </a:p>
          <a:p>
            <a:pPr eaLnBrk="1" hangingPunct="1">
              <a:spcBef>
                <a:spcPct val="0"/>
              </a:spcBef>
              <a:buClrTx/>
              <a:buSzTx/>
              <a:buFontTx/>
              <a:buNone/>
            </a:pPr>
            <a:r>
              <a:rPr lang="en-US" altLang="en-US" sz="1200"/>
              <a:t>1) Superior pole appears…</a:t>
            </a:r>
            <a:r>
              <a:rPr lang="en-US" altLang="en-US" sz="1200" b="1">
                <a:solidFill>
                  <a:srgbClr val="0000FF"/>
                </a:solidFill>
              </a:rPr>
              <a:t>elevated</a:t>
            </a:r>
            <a:r>
              <a:rPr lang="en-US" altLang="en-US" sz="1200"/>
              <a:t>, inferior…</a:t>
            </a:r>
            <a:r>
              <a:rPr lang="en-US" altLang="en-US" sz="1200" b="1">
                <a:solidFill>
                  <a:srgbClr val="0000FF"/>
                </a:solidFill>
              </a:rPr>
              <a:t>recessed</a:t>
            </a:r>
          </a:p>
          <a:p>
            <a:pPr eaLnBrk="1" hangingPunct="1">
              <a:spcBef>
                <a:spcPct val="0"/>
              </a:spcBef>
              <a:buClrTx/>
              <a:buSzTx/>
              <a:buFontTx/>
              <a:buNone/>
            </a:pPr>
            <a:r>
              <a:rPr lang="en-US" altLang="en-US" sz="1200"/>
              <a:t>2) </a:t>
            </a:r>
            <a:r>
              <a:rPr lang="en-US" altLang="en-US" sz="1200">
                <a:solidFill>
                  <a:srgbClr val="FFCC99"/>
                </a:solidFill>
              </a:rPr>
              <a:t>Associated with…</a:t>
            </a:r>
            <a:r>
              <a:rPr lang="en-US" altLang="en-US" sz="1200" b="1">
                <a:solidFill>
                  <a:srgbClr val="FFCC99"/>
                </a:solidFill>
              </a:rPr>
              <a:t>situs inversus</a:t>
            </a:r>
            <a:r>
              <a:rPr lang="en-US" altLang="en-US" sz="1200">
                <a:solidFill>
                  <a:srgbClr val="FFCC99"/>
                </a:solidFill>
              </a:rPr>
              <a:t> of retinal vessels</a:t>
            </a:r>
          </a:p>
          <a:p>
            <a:pPr eaLnBrk="1" hangingPunct="1">
              <a:spcBef>
                <a:spcPct val="0"/>
              </a:spcBef>
              <a:buClrTx/>
              <a:buSzTx/>
              <a:buFontTx/>
              <a:buNone/>
            </a:pPr>
            <a:r>
              <a:rPr lang="en-US" altLang="en-US" sz="1200"/>
              <a:t>3) </a:t>
            </a:r>
            <a:r>
              <a:rPr lang="en-US" altLang="en-US" sz="1200">
                <a:solidFill>
                  <a:srgbClr val="FFCC99"/>
                </a:solidFill>
              </a:rPr>
              <a:t>Fundus abnormality produces…</a:t>
            </a:r>
            <a:r>
              <a:rPr lang="en-US" altLang="en-US" sz="1200" b="1">
                <a:solidFill>
                  <a:srgbClr val="FFCC99"/>
                </a:solidFill>
              </a:rPr>
              <a:t>myopic astigmatism</a:t>
            </a:r>
          </a:p>
          <a:p>
            <a:pPr eaLnBrk="1" hangingPunct="1">
              <a:spcBef>
                <a:spcPct val="0"/>
              </a:spcBef>
              <a:buClrTx/>
              <a:buSzTx/>
              <a:buFontTx/>
              <a:buNone/>
            </a:pPr>
            <a:r>
              <a:rPr lang="en-US" altLang="en-US" sz="1200"/>
              <a:t>4) </a:t>
            </a:r>
            <a:r>
              <a:rPr lang="en-US" altLang="en-US" sz="1200">
                <a:solidFill>
                  <a:srgbClr val="FFCC99"/>
                </a:solidFill>
              </a:rPr>
              <a:t>VF testing reveals…</a:t>
            </a:r>
            <a:r>
              <a:rPr lang="en-US" altLang="en-US" sz="1200" b="1">
                <a:solidFill>
                  <a:srgbClr val="FFCC99"/>
                </a:solidFill>
              </a:rPr>
              <a:t>bitemporal hemianopia</a:t>
            </a:r>
            <a:r>
              <a:rPr lang="en-US" altLang="en-US" sz="1200">
                <a:solidFill>
                  <a:srgbClr val="FFCC99"/>
                </a:solidFill>
              </a:rPr>
              <a:t> that doesn’t</a:t>
            </a:r>
          </a:p>
          <a:p>
            <a:pPr eaLnBrk="1" hangingPunct="1">
              <a:spcBef>
                <a:spcPct val="0"/>
              </a:spcBef>
              <a:buClrTx/>
              <a:buSzTx/>
              <a:buFontTx/>
              <a:buNone/>
            </a:pPr>
            <a:r>
              <a:rPr lang="en-US" altLang="en-US" sz="1200">
                <a:solidFill>
                  <a:srgbClr val="FFCC99"/>
                </a:solidFill>
              </a:rPr>
              <a:t>   …</a:t>
            </a:r>
            <a:r>
              <a:rPr lang="en-US" altLang="en-US" sz="1200" b="1">
                <a:solidFill>
                  <a:srgbClr val="FFCC99"/>
                </a:solidFill>
              </a:rPr>
              <a:t>respect the vertical</a:t>
            </a:r>
            <a:r>
              <a:rPr lang="en-US" altLang="en-US" sz="1200">
                <a:solidFill>
                  <a:srgbClr val="FFCC99"/>
                </a:solidFill>
              </a:rPr>
              <a:t> and may…</a:t>
            </a:r>
            <a:r>
              <a:rPr lang="en-US" altLang="en-US" sz="1200" b="1">
                <a:solidFill>
                  <a:srgbClr val="FFCC99"/>
                </a:solidFill>
              </a:rPr>
              <a:t>resolve with refraction</a:t>
            </a:r>
          </a:p>
        </p:txBody>
      </p:sp>
      <p:sp>
        <p:nvSpPr>
          <p:cNvPr id="18" name="Text Box 13">
            <a:extLst>
              <a:ext uri="{FF2B5EF4-FFF2-40B4-BE49-F238E27FC236}">
                <a16:creationId xmlns:a16="http://schemas.microsoft.com/office/drawing/2014/main" id="{5189BCF1-48E9-4880-8D84-30EDD7D2C52E}"/>
              </a:ext>
            </a:extLst>
          </p:cNvPr>
          <p:cNvSpPr txBox="1">
            <a:spLocks noChangeArrowheads="1"/>
          </p:cNvSpPr>
          <p:nvPr/>
        </p:nvSpPr>
        <p:spPr bwMode="auto">
          <a:xfrm>
            <a:off x="4800600" y="5257800"/>
            <a:ext cx="4216400" cy="1231106"/>
          </a:xfrm>
          <a:prstGeom prst="rect">
            <a:avLst/>
          </a:prstGeom>
          <a:solidFill>
            <a:srgbClr val="FFCC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dirty="0">
                <a:solidFill>
                  <a:schemeClr val="bg1">
                    <a:lumMod val="65000"/>
                  </a:schemeClr>
                </a:solidFill>
              </a:rPr>
              <a:t>Tilted-Disc Syndrome</a:t>
            </a:r>
          </a:p>
          <a:p>
            <a:pPr eaLnBrk="1" hangingPunct="1">
              <a:spcBef>
                <a:spcPct val="0"/>
              </a:spcBef>
              <a:buClrTx/>
              <a:buSzTx/>
              <a:buFontTx/>
              <a:buNone/>
            </a:pPr>
            <a:r>
              <a:rPr lang="en-US" altLang="en-US" sz="1200" dirty="0">
                <a:solidFill>
                  <a:srgbClr val="FFCC99"/>
                </a:solidFill>
              </a:rPr>
              <a:t>1) Superior pole appears…</a:t>
            </a:r>
            <a:r>
              <a:rPr lang="en-US" altLang="en-US" sz="1200" b="1" dirty="0">
                <a:solidFill>
                  <a:srgbClr val="FFCC99"/>
                </a:solidFill>
              </a:rPr>
              <a:t>elevated</a:t>
            </a:r>
            <a:r>
              <a:rPr lang="en-US" altLang="en-US" sz="1200" dirty="0">
                <a:solidFill>
                  <a:srgbClr val="FFCC99"/>
                </a:solidFill>
              </a:rPr>
              <a:t>, inferior… </a:t>
            </a:r>
            <a:r>
              <a:rPr lang="en-US" altLang="en-US" sz="1200" b="1" dirty="0">
                <a:solidFill>
                  <a:srgbClr val="FFCC99"/>
                </a:solidFill>
              </a:rPr>
              <a:t>recessed</a:t>
            </a:r>
          </a:p>
          <a:p>
            <a:pPr eaLnBrk="1" hangingPunct="1">
              <a:spcBef>
                <a:spcPct val="0"/>
              </a:spcBef>
              <a:buClrTx/>
              <a:buSzTx/>
              <a:buFontTx/>
              <a:buNone/>
            </a:pPr>
            <a:r>
              <a:rPr lang="en-US" altLang="en-US" sz="1200" dirty="0">
                <a:solidFill>
                  <a:srgbClr val="FFCC99"/>
                </a:solidFill>
              </a:rPr>
              <a:t>2) Associated with…</a:t>
            </a:r>
            <a:r>
              <a:rPr lang="en-US" altLang="en-US" sz="1200" b="1" dirty="0">
                <a:solidFill>
                  <a:srgbClr val="FFCC99"/>
                </a:solidFill>
              </a:rPr>
              <a:t>situs inversus</a:t>
            </a:r>
            <a:r>
              <a:rPr lang="en-US" altLang="en-US" sz="1200" dirty="0">
                <a:solidFill>
                  <a:srgbClr val="FFCC99"/>
                </a:solidFill>
              </a:rPr>
              <a:t> of retinal vessels</a:t>
            </a:r>
          </a:p>
          <a:p>
            <a:pPr eaLnBrk="1" hangingPunct="1">
              <a:spcBef>
                <a:spcPct val="0"/>
              </a:spcBef>
              <a:buClrTx/>
              <a:buSzTx/>
              <a:buFontTx/>
              <a:buNone/>
            </a:pPr>
            <a:r>
              <a:rPr lang="en-US" altLang="en-US" sz="1200" dirty="0">
                <a:solidFill>
                  <a:srgbClr val="FFCC99"/>
                </a:solidFill>
              </a:rPr>
              <a:t>3) Fundus abnormality produces… </a:t>
            </a:r>
            <a:r>
              <a:rPr lang="en-US" altLang="en-US" sz="1200" b="1" dirty="0">
                <a:solidFill>
                  <a:srgbClr val="FFCC99"/>
                </a:solidFill>
              </a:rPr>
              <a:t>myopic </a:t>
            </a:r>
            <a:r>
              <a:rPr lang="en-US" altLang="en-US" sz="1200" b="1" dirty="0" err="1">
                <a:solidFill>
                  <a:srgbClr val="FFCC99"/>
                </a:solidFill>
              </a:rPr>
              <a:t>astigm</a:t>
            </a:r>
            <a:endParaRPr lang="en-US" altLang="en-US" sz="1200" b="1" dirty="0">
              <a:solidFill>
                <a:srgbClr val="FFCC99"/>
              </a:solidFill>
            </a:endParaRPr>
          </a:p>
          <a:p>
            <a:pPr eaLnBrk="1" hangingPunct="1">
              <a:spcBef>
                <a:spcPct val="0"/>
              </a:spcBef>
              <a:buClrTx/>
              <a:buSzTx/>
              <a:buFontTx/>
              <a:buNone/>
            </a:pPr>
            <a:r>
              <a:rPr lang="en-US" altLang="en-US" sz="1200" dirty="0">
                <a:solidFill>
                  <a:srgbClr val="FFCC99"/>
                </a:solidFill>
              </a:rPr>
              <a:t>4) VF testing reveals…</a:t>
            </a:r>
            <a:r>
              <a:rPr lang="en-US" altLang="en-US" sz="1200" b="1" dirty="0">
                <a:solidFill>
                  <a:srgbClr val="FFCC99"/>
                </a:solidFill>
              </a:rPr>
              <a:t>bitemporal hemianopia</a:t>
            </a:r>
            <a:r>
              <a:rPr lang="en-US" altLang="en-US" sz="1200" dirty="0">
                <a:solidFill>
                  <a:srgbClr val="FFCC99"/>
                </a:solidFill>
              </a:rPr>
              <a:t> that </a:t>
            </a:r>
            <a:r>
              <a:rPr lang="en-US" altLang="en-US" sz="1200" dirty="0" err="1">
                <a:solidFill>
                  <a:srgbClr val="FFCC99"/>
                </a:solidFill>
              </a:rPr>
              <a:t>doesn’t</a:t>
            </a:r>
            <a:r>
              <a:rPr lang="en-US" altLang="en-US" sz="1200" b="1" dirty="0" err="1">
                <a:solidFill>
                  <a:srgbClr val="FFCC99"/>
                </a:solidFill>
              </a:rPr>
              <a:t>with</a:t>
            </a:r>
            <a:r>
              <a:rPr lang="en-US" altLang="en-US" sz="1200" b="1" dirty="0">
                <a:solidFill>
                  <a:srgbClr val="FFCC99"/>
                </a:solidFill>
              </a:rPr>
              <a:t> refract</a:t>
            </a:r>
          </a:p>
        </p:txBody>
      </p:sp>
    </p:spTree>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56" name="Text Box 20">
            <a:extLst>
              <a:ext uri="{FF2B5EF4-FFF2-40B4-BE49-F238E27FC236}">
                <a16:creationId xmlns:a16="http://schemas.microsoft.com/office/drawing/2014/main" id="{06D67543-4399-4182-A8C4-2AE49EC50E7E}"/>
              </a:ext>
            </a:extLst>
          </p:cNvPr>
          <p:cNvSpPr txBox="1">
            <a:spLocks noChangeArrowheads="1"/>
          </p:cNvSpPr>
          <p:nvPr/>
        </p:nvSpPr>
        <p:spPr bwMode="auto">
          <a:xfrm>
            <a:off x="76200" y="2514600"/>
            <a:ext cx="2757488" cy="852488"/>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Optic Nerve Coloboma</a:t>
            </a:r>
          </a:p>
          <a:p>
            <a:pPr eaLnBrk="1" hangingPunct="1">
              <a:spcBef>
                <a:spcPct val="0"/>
              </a:spcBef>
              <a:buClrTx/>
              <a:buSzTx/>
              <a:buFontTx/>
              <a:buNone/>
            </a:pPr>
            <a:r>
              <a:rPr lang="en-US" altLang="en-US" sz="1200">
                <a:solidFill>
                  <a:srgbClr val="CCECFF"/>
                </a:solidFill>
              </a:rPr>
              <a:t>1) May resemble… </a:t>
            </a:r>
            <a:r>
              <a:rPr lang="en-US" altLang="en-US" sz="1200" b="1">
                <a:solidFill>
                  <a:srgbClr val="CCECFF"/>
                </a:solidFill>
              </a:rPr>
              <a:t>deep cupping</a:t>
            </a:r>
          </a:p>
          <a:p>
            <a:pPr eaLnBrk="1" hangingPunct="1">
              <a:spcBef>
                <a:spcPct val="0"/>
              </a:spcBef>
              <a:buClrTx/>
              <a:buSzTx/>
              <a:buFontTx/>
              <a:buNone/>
            </a:pPr>
            <a:r>
              <a:rPr lang="en-US" altLang="en-US" sz="1200">
                <a:solidFill>
                  <a:srgbClr val="CCECFF"/>
                </a:solidFill>
              </a:rPr>
              <a:t>2) Can be… </a:t>
            </a:r>
            <a:r>
              <a:rPr lang="en-US" altLang="en-US" sz="1200" b="1">
                <a:solidFill>
                  <a:srgbClr val="CCECFF"/>
                </a:solidFill>
              </a:rPr>
              <a:t>bilateral, asymmetric</a:t>
            </a:r>
          </a:p>
          <a:p>
            <a:pPr eaLnBrk="1" hangingPunct="1">
              <a:spcBef>
                <a:spcPct val="0"/>
              </a:spcBef>
              <a:buClrTx/>
              <a:buSzTx/>
              <a:buFontTx/>
              <a:buNone/>
            </a:pPr>
            <a:r>
              <a:rPr lang="en-US" altLang="en-US" sz="1200">
                <a:solidFill>
                  <a:srgbClr val="CCECFF"/>
                </a:solidFill>
              </a:rPr>
              <a:t>3) Part of the…</a:t>
            </a:r>
            <a:r>
              <a:rPr lang="en-US" altLang="en-US" sz="1200" b="1">
                <a:solidFill>
                  <a:srgbClr val="CCECFF"/>
                </a:solidFill>
              </a:rPr>
              <a:t>CHARGE association</a:t>
            </a:r>
          </a:p>
        </p:txBody>
      </p:sp>
      <p:sp>
        <p:nvSpPr>
          <p:cNvPr id="6157" name="Text Box 21">
            <a:extLst>
              <a:ext uri="{FF2B5EF4-FFF2-40B4-BE49-F238E27FC236}">
                <a16:creationId xmlns:a16="http://schemas.microsoft.com/office/drawing/2014/main" id="{1E1B20C9-9F50-4638-8A24-9BF4BD147D7A}"/>
              </a:ext>
            </a:extLst>
          </p:cNvPr>
          <p:cNvSpPr txBox="1">
            <a:spLocks noChangeArrowheads="1"/>
          </p:cNvSpPr>
          <p:nvPr/>
        </p:nvSpPr>
        <p:spPr bwMode="auto">
          <a:xfrm>
            <a:off x="869950" y="3505200"/>
            <a:ext cx="2144713" cy="669925"/>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Optic Pit/Hole</a:t>
            </a:r>
          </a:p>
          <a:p>
            <a:pPr eaLnBrk="1" hangingPunct="1">
              <a:spcBef>
                <a:spcPct val="0"/>
              </a:spcBef>
              <a:buClrTx/>
              <a:buSzTx/>
              <a:buFontTx/>
              <a:buNone/>
            </a:pPr>
            <a:r>
              <a:rPr lang="en-US" altLang="en-US" sz="1200">
                <a:solidFill>
                  <a:srgbClr val="CCECFF"/>
                </a:solidFill>
              </a:rPr>
              <a:t>--Associated with </a:t>
            </a:r>
            <a:r>
              <a:rPr lang="en-US" altLang="en-US" sz="1200" b="1">
                <a:solidFill>
                  <a:srgbClr val="CCECFF"/>
                </a:solidFill>
              </a:rPr>
              <a:t>serous RD</a:t>
            </a:r>
          </a:p>
          <a:p>
            <a:pPr eaLnBrk="1" hangingPunct="1">
              <a:spcBef>
                <a:spcPct val="0"/>
              </a:spcBef>
              <a:buClrTx/>
              <a:buSzTx/>
              <a:buFontTx/>
              <a:buNone/>
            </a:pPr>
            <a:r>
              <a:rPr lang="en-US" altLang="en-US" sz="1200">
                <a:solidFill>
                  <a:srgbClr val="CCECFF"/>
                </a:solidFill>
              </a:rPr>
              <a:t>  in adulthood</a:t>
            </a:r>
          </a:p>
        </p:txBody>
      </p:sp>
      <p:sp>
        <p:nvSpPr>
          <p:cNvPr id="6158" name="Text Box 22">
            <a:extLst>
              <a:ext uri="{FF2B5EF4-FFF2-40B4-BE49-F238E27FC236}">
                <a16:creationId xmlns:a16="http://schemas.microsoft.com/office/drawing/2014/main" id="{9816774E-0764-44CE-9708-55344D45C75D}"/>
              </a:ext>
            </a:extLst>
          </p:cNvPr>
          <p:cNvSpPr txBox="1">
            <a:spLocks noChangeArrowheads="1"/>
          </p:cNvSpPr>
          <p:nvPr/>
        </p:nvSpPr>
        <p:spPr bwMode="auto">
          <a:xfrm>
            <a:off x="1371600" y="4267200"/>
            <a:ext cx="3048000" cy="2130425"/>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Morning-Glory Disc</a:t>
            </a:r>
          </a:p>
          <a:p>
            <a:pPr eaLnBrk="1" hangingPunct="1">
              <a:spcBef>
                <a:spcPct val="0"/>
              </a:spcBef>
              <a:buClrTx/>
              <a:buSzTx/>
              <a:buFontTx/>
              <a:buNone/>
            </a:pPr>
            <a:r>
              <a:rPr lang="en-US" altLang="en-US" sz="1200">
                <a:solidFill>
                  <a:srgbClr val="CCECFF"/>
                </a:solidFill>
              </a:rPr>
              <a:t>--DFE reveals:</a:t>
            </a:r>
          </a:p>
          <a:p>
            <a:pPr eaLnBrk="1" hangingPunct="1">
              <a:spcBef>
                <a:spcPct val="0"/>
              </a:spcBef>
              <a:buClrTx/>
              <a:buSzTx/>
              <a:buFontTx/>
              <a:buNone/>
            </a:pPr>
            <a:r>
              <a:rPr lang="en-US" altLang="en-US" sz="1200">
                <a:solidFill>
                  <a:srgbClr val="CCECFF"/>
                </a:solidFill>
              </a:rPr>
              <a:t>  1) Funnel-shaped…</a:t>
            </a:r>
          </a:p>
          <a:p>
            <a:pPr eaLnBrk="1" hangingPunct="1">
              <a:spcBef>
                <a:spcPct val="0"/>
              </a:spcBef>
              <a:buClrTx/>
              <a:buSzTx/>
              <a:buFontTx/>
              <a:buNone/>
            </a:pPr>
            <a:r>
              <a:rPr lang="en-US" altLang="en-US" sz="1200">
                <a:solidFill>
                  <a:srgbClr val="CCECFF"/>
                </a:solidFill>
              </a:rPr>
              <a:t>  2) Number of vessels crossing the rim</a:t>
            </a:r>
          </a:p>
          <a:p>
            <a:pPr eaLnBrk="1" hangingPunct="1">
              <a:spcBef>
                <a:spcPct val="0"/>
              </a:spcBef>
              <a:buClrTx/>
              <a:buSzTx/>
              <a:buFontTx/>
              <a:buNone/>
            </a:pPr>
            <a:r>
              <a:rPr lang="en-US" altLang="en-US" sz="1200">
                <a:solidFill>
                  <a:srgbClr val="CCECFF"/>
                </a:solidFill>
              </a:rPr>
              <a:t>    seems abnormally…</a:t>
            </a:r>
            <a:r>
              <a:rPr lang="en-US" altLang="en-US" sz="1200" b="1">
                <a:solidFill>
                  <a:srgbClr val="CCECFF"/>
                </a:solidFill>
              </a:rPr>
              <a:t>high</a:t>
            </a:r>
            <a:r>
              <a:rPr lang="en-US" altLang="en-US" sz="1200">
                <a:solidFill>
                  <a:srgbClr val="CCECFF"/>
                </a:solidFill>
              </a:rPr>
              <a:t> </a:t>
            </a:r>
            <a:endParaRPr lang="en-US" altLang="en-US" sz="1200" b="1">
              <a:solidFill>
                <a:srgbClr val="CCECFF"/>
              </a:solidFill>
            </a:endParaRPr>
          </a:p>
          <a:p>
            <a:pPr eaLnBrk="1" hangingPunct="1">
              <a:spcBef>
                <a:spcPct val="0"/>
              </a:spcBef>
              <a:buClrTx/>
              <a:buSzTx/>
              <a:buFontTx/>
              <a:buNone/>
            </a:pPr>
            <a:r>
              <a:rPr lang="en-US" altLang="en-US" sz="1200">
                <a:solidFill>
                  <a:srgbClr val="CCECFF"/>
                </a:solidFill>
              </a:rPr>
              <a:t>--Tissue is…</a:t>
            </a:r>
            <a:r>
              <a:rPr lang="en-US" altLang="en-US" sz="1200" b="1">
                <a:solidFill>
                  <a:srgbClr val="CCECFF"/>
                </a:solidFill>
              </a:rPr>
              <a:t>contractile</a:t>
            </a:r>
            <a:r>
              <a:rPr lang="en-US" altLang="en-US" sz="1200">
                <a:solidFill>
                  <a:srgbClr val="CCECFF"/>
                </a:solidFill>
              </a:rPr>
              <a:t>, so cup seems</a:t>
            </a:r>
          </a:p>
          <a:p>
            <a:pPr eaLnBrk="1" hangingPunct="1">
              <a:spcBef>
                <a:spcPct val="0"/>
              </a:spcBef>
              <a:buClrTx/>
              <a:buSzTx/>
              <a:buFontTx/>
              <a:buNone/>
            </a:pPr>
            <a:r>
              <a:rPr lang="en-US" altLang="en-US" sz="1200">
                <a:solidFill>
                  <a:srgbClr val="CCECFF"/>
                </a:solidFill>
              </a:rPr>
              <a:t>  to…</a:t>
            </a:r>
            <a:r>
              <a:rPr lang="en-US" altLang="en-US" sz="1200" b="1">
                <a:solidFill>
                  <a:srgbClr val="CCECFF"/>
                </a:solidFill>
              </a:rPr>
              <a:t>open and close</a:t>
            </a:r>
            <a:r>
              <a:rPr lang="en-US" altLang="en-US" sz="1200">
                <a:solidFill>
                  <a:srgbClr val="CCECFF"/>
                </a:solidFill>
              </a:rPr>
              <a:t> (like its namesake,  </a:t>
            </a:r>
          </a:p>
          <a:p>
            <a:pPr eaLnBrk="1" hangingPunct="1">
              <a:spcBef>
                <a:spcPct val="0"/>
              </a:spcBef>
              <a:buClrTx/>
              <a:buSzTx/>
              <a:buFontTx/>
              <a:buNone/>
            </a:pPr>
            <a:r>
              <a:rPr lang="en-US" altLang="en-US" sz="1200">
                <a:solidFill>
                  <a:srgbClr val="CCECFF"/>
                </a:solidFill>
              </a:rPr>
              <a:t>  the morning-glory flower)</a:t>
            </a:r>
          </a:p>
          <a:p>
            <a:pPr eaLnBrk="1" hangingPunct="1">
              <a:spcBef>
                <a:spcPct val="0"/>
              </a:spcBef>
              <a:buClrTx/>
              <a:buSzTx/>
              <a:buFontTx/>
              <a:buNone/>
            </a:pPr>
            <a:r>
              <a:rPr lang="en-US" altLang="en-US" sz="1200">
                <a:solidFill>
                  <a:srgbClr val="CCECFF"/>
                </a:solidFill>
              </a:rPr>
              <a:t>--VA usually…</a:t>
            </a:r>
            <a:r>
              <a:rPr lang="en-US" altLang="en-US" sz="1200" b="1">
                <a:solidFill>
                  <a:srgbClr val="CCECFF"/>
                </a:solidFill>
              </a:rPr>
              <a:t>20/200</a:t>
            </a:r>
            <a:r>
              <a:rPr lang="en-US" altLang="en-US" sz="1200">
                <a:solidFill>
                  <a:srgbClr val="CCECFF"/>
                </a:solidFill>
              </a:rPr>
              <a:t>, but can be…</a:t>
            </a:r>
          </a:p>
          <a:p>
            <a:pPr eaLnBrk="1" hangingPunct="1">
              <a:spcBef>
                <a:spcPct val="0"/>
              </a:spcBef>
              <a:buClrTx/>
              <a:buSzTx/>
              <a:buFontTx/>
              <a:buNone/>
            </a:pPr>
            <a:r>
              <a:rPr lang="en-US" altLang="en-US" sz="1200">
                <a:solidFill>
                  <a:srgbClr val="CCECFF"/>
                </a:solidFill>
              </a:rPr>
              <a:t>   </a:t>
            </a:r>
            <a:r>
              <a:rPr lang="en-US" altLang="en-US" sz="1200" b="1">
                <a:solidFill>
                  <a:srgbClr val="CCECFF"/>
                </a:solidFill>
              </a:rPr>
              <a:t>20/20&lt;-&gt;NLP</a:t>
            </a:r>
          </a:p>
          <a:p>
            <a:pPr eaLnBrk="1" hangingPunct="1">
              <a:spcBef>
                <a:spcPct val="0"/>
              </a:spcBef>
              <a:buClrTx/>
              <a:buSzTx/>
              <a:buFontTx/>
              <a:buNone/>
            </a:pPr>
            <a:r>
              <a:rPr lang="en-US" altLang="en-US" sz="1200">
                <a:solidFill>
                  <a:srgbClr val="CCECFF"/>
                </a:solidFill>
              </a:rPr>
              <a:t>--1/3 develop…</a:t>
            </a:r>
            <a:r>
              <a:rPr lang="en-US" altLang="en-US" sz="1200" b="1">
                <a:solidFill>
                  <a:srgbClr val="CCECFF"/>
                </a:solidFill>
              </a:rPr>
              <a:t>serous RD</a:t>
            </a:r>
          </a:p>
        </p:txBody>
      </p:sp>
      <p:sp>
        <p:nvSpPr>
          <p:cNvPr id="6159" name="Slide Number Placeholder 1">
            <a:extLst>
              <a:ext uri="{FF2B5EF4-FFF2-40B4-BE49-F238E27FC236}">
                <a16:creationId xmlns:a16="http://schemas.microsoft.com/office/drawing/2014/main" id="{7FCD747D-7F69-407B-87FA-92FBBB088DB1}"/>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AB945841-A344-4294-AD0F-C1DCF664A863}" type="slidenum">
              <a:rPr lang="en-US" altLang="en-US" sz="1000"/>
              <a:pPr>
                <a:spcBef>
                  <a:spcPct val="0"/>
                </a:spcBef>
                <a:buClrTx/>
                <a:buSzTx/>
                <a:buFontTx/>
                <a:buNone/>
              </a:pPr>
              <a:t>3</a:t>
            </a:fld>
            <a:endParaRPr lang="en-US" altLang="en-US" sz="1000"/>
          </a:p>
        </p:txBody>
      </p:sp>
      <p:sp>
        <p:nvSpPr>
          <p:cNvPr id="18" name="Rectangle 16">
            <a:extLst>
              <a:ext uri="{FF2B5EF4-FFF2-40B4-BE49-F238E27FC236}">
                <a16:creationId xmlns:a16="http://schemas.microsoft.com/office/drawing/2014/main" id="{B90621CB-7463-4FDE-849A-C3542ACF68EF}"/>
              </a:ext>
            </a:extLst>
          </p:cNvPr>
          <p:cNvSpPr>
            <a:spLocks noChangeArrowheads="1"/>
          </p:cNvSpPr>
          <p:nvPr/>
        </p:nvSpPr>
        <p:spPr bwMode="auto">
          <a:xfrm>
            <a:off x="457200" y="122238"/>
            <a:ext cx="7543800" cy="8683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b"/>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ct val="85000"/>
              </a:lnSpc>
              <a:spcBef>
                <a:spcPct val="0"/>
              </a:spcBef>
              <a:buClrTx/>
              <a:buSzTx/>
              <a:buFontTx/>
              <a:buNone/>
            </a:pPr>
            <a:r>
              <a:rPr lang="en-US" altLang="en-US" sz="3200" b="1" dirty="0">
                <a:solidFill>
                  <a:schemeClr val="tx2"/>
                </a:solidFill>
              </a:rPr>
              <a:t>Developmental Abnormalities of the Optic Nerve Head</a:t>
            </a:r>
            <a:endParaRPr lang="en-US" altLang="en-US" sz="3200" dirty="0">
              <a:solidFill>
                <a:schemeClr val="tx2"/>
              </a:solidFill>
            </a:endParaRPr>
          </a:p>
        </p:txBody>
      </p:sp>
      <p:sp>
        <p:nvSpPr>
          <p:cNvPr id="27" name="Text Box 18">
            <a:extLst>
              <a:ext uri="{FF2B5EF4-FFF2-40B4-BE49-F238E27FC236}">
                <a16:creationId xmlns:a16="http://schemas.microsoft.com/office/drawing/2014/main" id="{E46A8C3C-0A7C-4FC7-9BD6-891E9496A6A9}"/>
              </a:ext>
            </a:extLst>
          </p:cNvPr>
          <p:cNvSpPr txBox="1">
            <a:spLocks noChangeArrowheads="1"/>
          </p:cNvSpPr>
          <p:nvPr/>
        </p:nvSpPr>
        <p:spPr bwMode="auto">
          <a:xfrm>
            <a:off x="5546725" y="1687513"/>
            <a:ext cx="3421063" cy="669925"/>
          </a:xfrm>
          <a:prstGeom prst="rect">
            <a:avLst/>
          </a:prstGeom>
          <a:solidFill>
            <a:srgbClr val="FFFF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Megalo-…</a:t>
            </a:r>
          </a:p>
          <a:p>
            <a:pPr eaLnBrk="1" hangingPunct="1">
              <a:spcBef>
                <a:spcPct val="0"/>
              </a:spcBef>
              <a:buClrTx/>
              <a:buSzTx/>
              <a:buFontTx/>
              <a:buNone/>
            </a:pPr>
            <a:r>
              <a:rPr lang="en-US" altLang="en-US" sz="1200">
                <a:solidFill>
                  <a:srgbClr val="FFFF99"/>
                </a:solidFill>
              </a:rPr>
              <a:t>--Abnormally large diameter of </a:t>
            </a:r>
            <a:r>
              <a:rPr lang="en-US" altLang="en-US" sz="1200" b="1">
                <a:solidFill>
                  <a:srgbClr val="FFFF99"/>
                </a:solidFill>
              </a:rPr>
              <a:t>disc and cup</a:t>
            </a:r>
          </a:p>
          <a:p>
            <a:pPr eaLnBrk="1" hangingPunct="1">
              <a:spcBef>
                <a:spcPct val="0"/>
              </a:spcBef>
              <a:buClrTx/>
              <a:buSzTx/>
              <a:buFontTx/>
              <a:buNone/>
            </a:pPr>
            <a:r>
              <a:rPr lang="en-US" altLang="en-US" sz="1200">
                <a:solidFill>
                  <a:srgbClr val="FFFF99"/>
                </a:solidFill>
              </a:rPr>
              <a:t>--VF testing may reveal an </a:t>
            </a:r>
            <a:r>
              <a:rPr lang="en-US" altLang="en-US" sz="1200" b="1">
                <a:solidFill>
                  <a:srgbClr val="FFFF99"/>
                </a:solidFill>
              </a:rPr>
              <a:t>enlarged blind spot</a:t>
            </a:r>
          </a:p>
        </p:txBody>
      </p:sp>
      <p:sp>
        <p:nvSpPr>
          <p:cNvPr id="30" name="Line 10">
            <a:extLst>
              <a:ext uri="{FF2B5EF4-FFF2-40B4-BE49-F238E27FC236}">
                <a16:creationId xmlns:a16="http://schemas.microsoft.com/office/drawing/2014/main" id="{8D4E9901-1624-47A0-ABC4-9450E46C9A1E}"/>
              </a:ext>
            </a:extLst>
          </p:cNvPr>
          <p:cNvSpPr>
            <a:spLocks noChangeShapeType="1"/>
          </p:cNvSpPr>
          <p:nvPr/>
        </p:nvSpPr>
        <p:spPr bwMode="auto">
          <a:xfrm flipH="1">
            <a:off x="1600200" y="2057400"/>
            <a:ext cx="1524000" cy="3810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1" name="Line 12">
            <a:extLst>
              <a:ext uri="{FF2B5EF4-FFF2-40B4-BE49-F238E27FC236}">
                <a16:creationId xmlns:a16="http://schemas.microsoft.com/office/drawing/2014/main" id="{4A95CD16-6571-4918-A31F-C3475AC67458}"/>
              </a:ext>
            </a:extLst>
          </p:cNvPr>
          <p:cNvSpPr>
            <a:spLocks noChangeShapeType="1"/>
          </p:cNvSpPr>
          <p:nvPr/>
        </p:nvSpPr>
        <p:spPr bwMode="auto">
          <a:xfrm>
            <a:off x="3124200" y="2057400"/>
            <a:ext cx="381000" cy="22098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2" name="Text Box 13">
            <a:extLst>
              <a:ext uri="{FF2B5EF4-FFF2-40B4-BE49-F238E27FC236}">
                <a16:creationId xmlns:a16="http://schemas.microsoft.com/office/drawing/2014/main" id="{0D86F9DF-0A00-4645-B978-162BA6C011F5}"/>
              </a:ext>
            </a:extLst>
          </p:cNvPr>
          <p:cNvSpPr txBox="1">
            <a:spLocks noChangeArrowheads="1"/>
          </p:cNvSpPr>
          <p:nvPr/>
        </p:nvSpPr>
        <p:spPr bwMode="auto">
          <a:xfrm>
            <a:off x="1357313" y="1524000"/>
            <a:ext cx="3511550" cy="4540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1400" i="1">
                <a:solidFill>
                  <a:srgbClr val="0000FF"/>
                </a:solidFill>
              </a:rPr>
              <a:t>These three are all secondary to abnormal</a:t>
            </a:r>
          </a:p>
          <a:p>
            <a:pPr algn="ctr" eaLnBrk="1" hangingPunct="1">
              <a:lnSpc>
                <a:spcPct val="85000"/>
              </a:lnSpc>
              <a:spcBef>
                <a:spcPct val="0"/>
              </a:spcBef>
              <a:buClrTx/>
              <a:buSzTx/>
              <a:buFontTx/>
              <a:buNone/>
            </a:pPr>
            <a:r>
              <a:rPr lang="en-US" altLang="en-US" sz="1400" i="1">
                <a:solidFill>
                  <a:srgbClr val="0000FF"/>
                </a:solidFill>
              </a:rPr>
              <a:t>closure of the embryonic optic fissure</a:t>
            </a:r>
          </a:p>
        </p:txBody>
      </p:sp>
      <p:sp>
        <p:nvSpPr>
          <p:cNvPr id="33" name="Line 14">
            <a:extLst>
              <a:ext uri="{FF2B5EF4-FFF2-40B4-BE49-F238E27FC236}">
                <a16:creationId xmlns:a16="http://schemas.microsoft.com/office/drawing/2014/main" id="{DB7D8C22-4EEC-43FB-B7D3-597FAD6C57C2}"/>
              </a:ext>
            </a:extLst>
          </p:cNvPr>
          <p:cNvSpPr>
            <a:spLocks noChangeShapeType="1"/>
          </p:cNvSpPr>
          <p:nvPr/>
        </p:nvSpPr>
        <p:spPr bwMode="auto">
          <a:xfrm flipH="1">
            <a:off x="2971800" y="2057400"/>
            <a:ext cx="152400" cy="14478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Tree>
    <p:extLst>
      <p:ext uri="{BB962C8B-B14F-4D97-AF65-F5344CB8AC3E}">
        <p14:creationId xmlns:p14="http://schemas.microsoft.com/office/powerpoint/2010/main" val="3862869216"/>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2" name="Text Box 4">
            <a:extLst>
              <a:ext uri="{FF2B5EF4-FFF2-40B4-BE49-F238E27FC236}">
                <a16:creationId xmlns:a16="http://schemas.microsoft.com/office/drawing/2014/main" id="{7EE03777-4FDA-42B7-867D-CBFC37E05D25}"/>
              </a:ext>
            </a:extLst>
          </p:cNvPr>
          <p:cNvSpPr txBox="1">
            <a:spLocks noChangeArrowheads="1"/>
          </p:cNvSpPr>
          <p:nvPr/>
        </p:nvSpPr>
        <p:spPr bwMode="auto">
          <a:xfrm>
            <a:off x="793750" y="3505200"/>
            <a:ext cx="2274982" cy="677108"/>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dirty="0">
                <a:solidFill>
                  <a:schemeClr val="bg1">
                    <a:lumMod val="65000"/>
                  </a:schemeClr>
                </a:solidFill>
              </a:rPr>
              <a:t>Optic Pit/Hole</a:t>
            </a:r>
          </a:p>
          <a:p>
            <a:pPr eaLnBrk="1" hangingPunct="1">
              <a:spcBef>
                <a:spcPct val="0"/>
              </a:spcBef>
              <a:buClrTx/>
              <a:buSzTx/>
              <a:buFontTx/>
              <a:buNone/>
            </a:pPr>
            <a:r>
              <a:rPr lang="en-US" altLang="en-US" sz="1200" dirty="0">
                <a:solidFill>
                  <a:schemeClr val="bg1">
                    <a:lumMod val="65000"/>
                  </a:schemeClr>
                </a:solidFill>
              </a:rPr>
              <a:t>--Associated with…</a:t>
            </a:r>
            <a:r>
              <a:rPr lang="en-US" altLang="en-US" sz="1200" b="1" dirty="0">
                <a:solidFill>
                  <a:schemeClr val="bg1">
                    <a:lumMod val="65000"/>
                  </a:schemeClr>
                </a:solidFill>
              </a:rPr>
              <a:t>serous RD</a:t>
            </a:r>
          </a:p>
          <a:p>
            <a:pPr eaLnBrk="1" hangingPunct="1">
              <a:spcBef>
                <a:spcPct val="0"/>
              </a:spcBef>
              <a:buClrTx/>
              <a:buSzTx/>
              <a:buFontTx/>
              <a:buNone/>
            </a:pPr>
            <a:r>
              <a:rPr lang="en-US" altLang="en-US" sz="1200" b="1" dirty="0">
                <a:solidFill>
                  <a:schemeClr val="bg1">
                    <a:lumMod val="65000"/>
                  </a:schemeClr>
                </a:solidFill>
              </a:rPr>
              <a:t>  in adulthood</a:t>
            </a:r>
          </a:p>
        </p:txBody>
      </p:sp>
      <p:sp>
        <p:nvSpPr>
          <p:cNvPr id="20483" name="Line 5">
            <a:extLst>
              <a:ext uri="{FF2B5EF4-FFF2-40B4-BE49-F238E27FC236}">
                <a16:creationId xmlns:a16="http://schemas.microsoft.com/office/drawing/2014/main" id="{55F2E8A2-8C7C-4079-B7ED-60C01FC7C5AE}"/>
              </a:ext>
            </a:extLst>
          </p:cNvPr>
          <p:cNvSpPr>
            <a:spLocks noChangeShapeType="1"/>
          </p:cNvSpPr>
          <p:nvPr/>
        </p:nvSpPr>
        <p:spPr bwMode="auto">
          <a:xfrm flipH="1">
            <a:off x="1600200" y="2057400"/>
            <a:ext cx="1524000" cy="3810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0484" name="Text Box 7">
            <a:extLst>
              <a:ext uri="{FF2B5EF4-FFF2-40B4-BE49-F238E27FC236}">
                <a16:creationId xmlns:a16="http://schemas.microsoft.com/office/drawing/2014/main" id="{301AF0C1-19AF-407F-8D08-EEF37E3D7189}"/>
              </a:ext>
            </a:extLst>
          </p:cNvPr>
          <p:cNvSpPr txBox="1">
            <a:spLocks noChangeArrowheads="1"/>
          </p:cNvSpPr>
          <p:nvPr/>
        </p:nvSpPr>
        <p:spPr bwMode="auto">
          <a:xfrm>
            <a:off x="1340808" y="1524000"/>
            <a:ext cx="3544560" cy="4585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1400" i="1">
                <a:solidFill>
                  <a:schemeClr val="bg1">
                    <a:lumMod val="75000"/>
                  </a:schemeClr>
                </a:solidFill>
              </a:rPr>
              <a:t>These three are all secondary to abnormal</a:t>
            </a:r>
          </a:p>
          <a:p>
            <a:pPr algn="ctr" eaLnBrk="1" hangingPunct="1">
              <a:lnSpc>
                <a:spcPct val="85000"/>
              </a:lnSpc>
              <a:spcBef>
                <a:spcPct val="0"/>
              </a:spcBef>
              <a:buClrTx/>
              <a:buSzTx/>
              <a:buFontTx/>
              <a:buNone/>
            </a:pPr>
            <a:r>
              <a:rPr lang="en-US" altLang="en-US" sz="1400" i="1">
                <a:solidFill>
                  <a:schemeClr val="bg1">
                    <a:lumMod val="75000"/>
                  </a:schemeClr>
                </a:solidFill>
              </a:rPr>
              <a:t>closure of the embryonic optic fissure</a:t>
            </a:r>
          </a:p>
        </p:txBody>
      </p:sp>
      <p:sp>
        <p:nvSpPr>
          <p:cNvPr id="20485" name="Text Box 8">
            <a:extLst>
              <a:ext uri="{FF2B5EF4-FFF2-40B4-BE49-F238E27FC236}">
                <a16:creationId xmlns:a16="http://schemas.microsoft.com/office/drawing/2014/main" id="{81530B92-18A2-474A-A603-F3673C264D5D}"/>
              </a:ext>
            </a:extLst>
          </p:cNvPr>
          <p:cNvSpPr txBox="1">
            <a:spLocks noChangeArrowheads="1"/>
          </p:cNvSpPr>
          <p:nvPr/>
        </p:nvSpPr>
        <p:spPr bwMode="auto">
          <a:xfrm>
            <a:off x="76200" y="2514600"/>
            <a:ext cx="2783134" cy="861774"/>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solidFill>
                  <a:schemeClr val="bg1">
                    <a:lumMod val="65000"/>
                  </a:schemeClr>
                </a:solidFill>
              </a:rPr>
              <a:t>Optic Nerve Coloboma</a:t>
            </a:r>
          </a:p>
          <a:p>
            <a:pPr eaLnBrk="1" hangingPunct="1">
              <a:spcBef>
                <a:spcPct val="0"/>
              </a:spcBef>
              <a:buClrTx/>
              <a:buSzTx/>
              <a:buFontTx/>
              <a:buNone/>
            </a:pPr>
            <a:r>
              <a:rPr lang="en-US" altLang="en-US" sz="1200">
                <a:solidFill>
                  <a:schemeClr val="bg1">
                    <a:lumMod val="65000"/>
                  </a:schemeClr>
                </a:solidFill>
              </a:rPr>
              <a:t>1) May resemble…</a:t>
            </a:r>
            <a:r>
              <a:rPr lang="en-US" altLang="en-US" sz="1200" b="1">
                <a:solidFill>
                  <a:schemeClr val="bg1">
                    <a:lumMod val="65000"/>
                  </a:schemeClr>
                </a:solidFill>
              </a:rPr>
              <a:t>deep cupping</a:t>
            </a:r>
          </a:p>
          <a:p>
            <a:pPr eaLnBrk="1" hangingPunct="1">
              <a:spcBef>
                <a:spcPct val="0"/>
              </a:spcBef>
              <a:buClrTx/>
              <a:buSzTx/>
              <a:buFontTx/>
              <a:buNone/>
            </a:pPr>
            <a:r>
              <a:rPr lang="en-US" altLang="en-US" sz="1200">
                <a:solidFill>
                  <a:schemeClr val="bg1">
                    <a:lumMod val="65000"/>
                  </a:schemeClr>
                </a:solidFill>
              </a:rPr>
              <a:t>2) Can be…</a:t>
            </a:r>
            <a:r>
              <a:rPr lang="en-US" altLang="en-US" sz="1200" b="1">
                <a:solidFill>
                  <a:schemeClr val="bg1">
                    <a:lumMod val="65000"/>
                  </a:schemeClr>
                </a:solidFill>
              </a:rPr>
              <a:t>bilateral, asymmetric</a:t>
            </a:r>
          </a:p>
          <a:p>
            <a:pPr eaLnBrk="1" hangingPunct="1">
              <a:spcBef>
                <a:spcPct val="0"/>
              </a:spcBef>
              <a:buClrTx/>
              <a:buSzTx/>
              <a:buFontTx/>
              <a:buNone/>
            </a:pPr>
            <a:r>
              <a:rPr lang="en-US" altLang="en-US" sz="1200">
                <a:solidFill>
                  <a:schemeClr val="bg1">
                    <a:lumMod val="65000"/>
                  </a:schemeClr>
                </a:solidFill>
              </a:rPr>
              <a:t>3) Part of the…</a:t>
            </a:r>
            <a:r>
              <a:rPr lang="en-US" altLang="en-US" sz="1200" b="1">
                <a:solidFill>
                  <a:schemeClr val="bg1">
                    <a:lumMod val="65000"/>
                  </a:schemeClr>
                </a:solidFill>
              </a:rPr>
              <a:t>CHARGE association</a:t>
            </a:r>
          </a:p>
        </p:txBody>
      </p:sp>
      <p:sp>
        <p:nvSpPr>
          <p:cNvPr id="20486" name="Line 9">
            <a:extLst>
              <a:ext uri="{FF2B5EF4-FFF2-40B4-BE49-F238E27FC236}">
                <a16:creationId xmlns:a16="http://schemas.microsoft.com/office/drawing/2014/main" id="{7BE1E9A2-CC2B-4B66-B155-97BD4211B790}"/>
              </a:ext>
            </a:extLst>
          </p:cNvPr>
          <p:cNvSpPr>
            <a:spLocks noChangeShapeType="1"/>
          </p:cNvSpPr>
          <p:nvPr/>
        </p:nvSpPr>
        <p:spPr bwMode="auto">
          <a:xfrm flipH="1">
            <a:off x="2971800" y="2057400"/>
            <a:ext cx="152400" cy="14478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0487" name="Text Box 10">
            <a:extLst>
              <a:ext uri="{FF2B5EF4-FFF2-40B4-BE49-F238E27FC236}">
                <a16:creationId xmlns:a16="http://schemas.microsoft.com/office/drawing/2014/main" id="{4C1E6BE9-ABA5-4679-A76F-4007C958E355}"/>
              </a:ext>
            </a:extLst>
          </p:cNvPr>
          <p:cNvSpPr txBox="1">
            <a:spLocks noChangeArrowheads="1"/>
          </p:cNvSpPr>
          <p:nvPr/>
        </p:nvSpPr>
        <p:spPr bwMode="auto">
          <a:xfrm>
            <a:off x="1371600" y="4267200"/>
            <a:ext cx="3057525" cy="2154238"/>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dirty="0"/>
              <a:t>Morning-Glory Disc</a:t>
            </a:r>
          </a:p>
          <a:p>
            <a:pPr eaLnBrk="1" hangingPunct="1">
              <a:spcBef>
                <a:spcPct val="0"/>
              </a:spcBef>
              <a:buClrTx/>
              <a:buSzTx/>
              <a:buFontTx/>
              <a:buNone/>
            </a:pPr>
            <a:r>
              <a:rPr lang="en-US" altLang="en-US" sz="1200" dirty="0">
                <a:solidFill>
                  <a:schemeClr val="bg1">
                    <a:lumMod val="65000"/>
                  </a:schemeClr>
                </a:solidFill>
              </a:rPr>
              <a:t>--DFE reveals:</a:t>
            </a:r>
          </a:p>
          <a:p>
            <a:pPr eaLnBrk="1" hangingPunct="1">
              <a:spcBef>
                <a:spcPct val="0"/>
              </a:spcBef>
              <a:buClrTx/>
              <a:buSzTx/>
              <a:buFontTx/>
              <a:buNone/>
            </a:pPr>
            <a:r>
              <a:rPr lang="en-US" altLang="en-US" sz="1200" dirty="0">
                <a:solidFill>
                  <a:schemeClr val="bg1">
                    <a:lumMod val="65000"/>
                  </a:schemeClr>
                </a:solidFill>
              </a:rPr>
              <a:t>  1) A funnel-shaped…</a:t>
            </a:r>
            <a:r>
              <a:rPr lang="en-US" altLang="en-US" sz="1200" b="1" dirty="0">
                <a:solidFill>
                  <a:schemeClr val="bg1">
                    <a:lumMod val="65000"/>
                  </a:schemeClr>
                </a:solidFill>
              </a:rPr>
              <a:t>excavation</a:t>
            </a:r>
            <a:endParaRPr lang="en-US" altLang="en-US" sz="1200" dirty="0">
              <a:solidFill>
                <a:schemeClr val="bg1">
                  <a:lumMod val="65000"/>
                </a:schemeClr>
              </a:solidFill>
            </a:endParaRPr>
          </a:p>
          <a:p>
            <a:pPr eaLnBrk="1" hangingPunct="1">
              <a:spcBef>
                <a:spcPct val="0"/>
              </a:spcBef>
              <a:buClrTx/>
              <a:buSzTx/>
              <a:buFontTx/>
              <a:buNone/>
            </a:pPr>
            <a:r>
              <a:rPr lang="en-US" altLang="en-US" sz="1200" dirty="0"/>
              <a:t>  </a:t>
            </a:r>
            <a:r>
              <a:rPr lang="en-US" altLang="en-US" sz="1200" dirty="0">
                <a:solidFill>
                  <a:schemeClr val="bg1">
                    <a:lumMod val="65000"/>
                  </a:schemeClr>
                </a:solidFill>
              </a:rPr>
              <a:t>2) </a:t>
            </a:r>
            <a:r>
              <a:rPr lang="en-US" altLang="en-US" sz="1200" dirty="0"/>
              <a:t>Number of vessels crossing the rim</a:t>
            </a:r>
          </a:p>
          <a:p>
            <a:pPr eaLnBrk="1" hangingPunct="1">
              <a:spcBef>
                <a:spcPct val="0"/>
              </a:spcBef>
              <a:buClrTx/>
              <a:buSzTx/>
              <a:buFontTx/>
              <a:buNone/>
            </a:pPr>
            <a:r>
              <a:rPr lang="en-US" altLang="en-US" sz="1200" dirty="0"/>
              <a:t>    seems abnormally…</a:t>
            </a:r>
            <a:r>
              <a:rPr lang="en-US" altLang="en-US" sz="1200" b="1" dirty="0">
                <a:solidFill>
                  <a:srgbClr val="0000FF"/>
                </a:solidFill>
              </a:rPr>
              <a:t>high</a:t>
            </a:r>
            <a:r>
              <a:rPr lang="en-US" altLang="en-US" sz="1200" dirty="0"/>
              <a:t> </a:t>
            </a:r>
            <a:endParaRPr lang="en-US" altLang="en-US" sz="1200" b="1" dirty="0">
              <a:solidFill>
                <a:srgbClr val="0000FF"/>
              </a:solidFill>
            </a:endParaRPr>
          </a:p>
          <a:p>
            <a:pPr eaLnBrk="1" hangingPunct="1">
              <a:spcBef>
                <a:spcPct val="0"/>
              </a:spcBef>
              <a:buClrTx/>
              <a:buSzTx/>
              <a:buFontTx/>
              <a:buNone/>
            </a:pPr>
            <a:r>
              <a:rPr lang="en-US" altLang="en-US" sz="1200" dirty="0">
                <a:solidFill>
                  <a:srgbClr val="CCECFF"/>
                </a:solidFill>
              </a:rPr>
              <a:t>--Tissue is…</a:t>
            </a:r>
            <a:r>
              <a:rPr lang="en-US" altLang="en-US" sz="1200" b="1" dirty="0">
                <a:solidFill>
                  <a:srgbClr val="CCECFF"/>
                </a:solidFill>
              </a:rPr>
              <a:t>contractile</a:t>
            </a:r>
            <a:r>
              <a:rPr lang="en-US" altLang="en-US" sz="1200" dirty="0">
                <a:solidFill>
                  <a:srgbClr val="CCECFF"/>
                </a:solidFill>
              </a:rPr>
              <a:t>, so cup seems</a:t>
            </a:r>
          </a:p>
          <a:p>
            <a:pPr eaLnBrk="1" hangingPunct="1">
              <a:spcBef>
                <a:spcPct val="0"/>
              </a:spcBef>
              <a:buClrTx/>
              <a:buSzTx/>
              <a:buFontTx/>
              <a:buNone/>
            </a:pPr>
            <a:r>
              <a:rPr lang="en-US" altLang="en-US" sz="1200" dirty="0">
                <a:solidFill>
                  <a:srgbClr val="CCECFF"/>
                </a:solidFill>
              </a:rPr>
              <a:t>  to…</a:t>
            </a:r>
            <a:r>
              <a:rPr lang="en-US" altLang="en-US" sz="1200" b="1" dirty="0">
                <a:solidFill>
                  <a:srgbClr val="CCECFF"/>
                </a:solidFill>
              </a:rPr>
              <a:t>open </a:t>
            </a:r>
            <a:r>
              <a:rPr lang="en-US" altLang="en-US" sz="1200" dirty="0">
                <a:solidFill>
                  <a:srgbClr val="CCECFF"/>
                </a:solidFill>
              </a:rPr>
              <a:t>and</a:t>
            </a:r>
            <a:r>
              <a:rPr lang="en-US" altLang="en-US" sz="1200" b="1" dirty="0">
                <a:solidFill>
                  <a:srgbClr val="CCECFF"/>
                </a:solidFill>
              </a:rPr>
              <a:t> close</a:t>
            </a:r>
            <a:r>
              <a:rPr lang="en-US" altLang="en-US" sz="1200" dirty="0">
                <a:solidFill>
                  <a:srgbClr val="CCECFF"/>
                </a:solidFill>
              </a:rPr>
              <a:t> (like its namesake,  </a:t>
            </a:r>
          </a:p>
          <a:p>
            <a:pPr eaLnBrk="1" hangingPunct="1">
              <a:spcBef>
                <a:spcPct val="0"/>
              </a:spcBef>
              <a:buClrTx/>
              <a:buSzTx/>
              <a:buFontTx/>
              <a:buNone/>
            </a:pPr>
            <a:r>
              <a:rPr lang="en-US" altLang="en-US" sz="1200" dirty="0">
                <a:solidFill>
                  <a:srgbClr val="CCECFF"/>
                </a:solidFill>
              </a:rPr>
              <a:t>  the morning-glory flower)</a:t>
            </a:r>
          </a:p>
          <a:p>
            <a:pPr eaLnBrk="1" hangingPunct="1">
              <a:spcBef>
                <a:spcPct val="0"/>
              </a:spcBef>
              <a:buClrTx/>
              <a:buSzTx/>
              <a:buFontTx/>
              <a:buNone/>
            </a:pPr>
            <a:r>
              <a:rPr lang="en-US" altLang="en-US" sz="1200" dirty="0">
                <a:solidFill>
                  <a:srgbClr val="CCECFF"/>
                </a:solidFill>
              </a:rPr>
              <a:t>--VA usually…</a:t>
            </a:r>
            <a:r>
              <a:rPr lang="en-US" altLang="en-US" sz="1200" b="1" dirty="0">
                <a:solidFill>
                  <a:srgbClr val="CCECFF"/>
                </a:solidFill>
              </a:rPr>
              <a:t>20/200</a:t>
            </a:r>
            <a:r>
              <a:rPr lang="en-US" altLang="en-US" sz="1200" dirty="0">
                <a:solidFill>
                  <a:srgbClr val="CCECFF"/>
                </a:solidFill>
              </a:rPr>
              <a:t>, but can be…</a:t>
            </a:r>
          </a:p>
          <a:p>
            <a:pPr eaLnBrk="1" hangingPunct="1">
              <a:spcBef>
                <a:spcPct val="0"/>
              </a:spcBef>
              <a:buClrTx/>
              <a:buSzTx/>
              <a:buFontTx/>
              <a:buNone/>
            </a:pPr>
            <a:r>
              <a:rPr lang="en-US" altLang="en-US" sz="1200" dirty="0">
                <a:solidFill>
                  <a:srgbClr val="CCECFF"/>
                </a:solidFill>
              </a:rPr>
              <a:t>   </a:t>
            </a:r>
            <a:r>
              <a:rPr lang="en-US" altLang="en-US" sz="1200" b="1" dirty="0">
                <a:solidFill>
                  <a:srgbClr val="CCECFF"/>
                </a:solidFill>
              </a:rPr>
              <a:t>20/20&lt;-&gt;NLP</a:t>
            </a:r>
          </a:p>
          <a:p>
            <a:pPr eaLnBrk="1" hangingPunct="1">
              <a:spcBef>
                <a:spcPct val="0"/>
              </a:spcBef>
              <a:buClrTx/>
              <a:buSzTx/>
              <a:buFontTx/>
              <a:buNone/>
            </a:pPr>
            <a:r>
              <a:rPr lang="en-US" altLang="en-US" sz="1200" dirty="0">
                <a:solidFill>
                  <a:srgbClr val="CCECFF"/>
                </a:solidFill>
              </a:rPr>
              <a:t>--1/3 develop…</a:t>
            </a:r>
            <a:r>
              <a:rPr lang="en-US" altLang="en-US" sz="1200" b="1" dirty="0">
                <a:solidFill>
                  <a:srgbClr val="CCECFF"/>
                </a:solidFill>
              </a:rPr>
              <a:t>serous RD</a:t>
            </a:r>
          </a:p>
        </p:txBody>
      </p:sp>
      <p:sp>
        <p:nvSpPr>
          <p:cNvPr id="20489" name="Slide Number Placeholder 1">
            <a:extLst>
              <a:ext uri="{FF2B5EF4-FFF2-40B4-BE49-F238E27FC236}">
                <a16:creationId xmlns:a16="http://schemas.microsoft.com/office/drawing/2014/main" id="{6DA2DAF9-6D00-4814-AB81-95EDC6625669}"/>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D67D61B1-B4CB-4239-93B1-942BE25668DC}" type="slidenum">
              <a:rPr lang="en-US" altLang="en-US" sz="1000"/>
              <a:pPr>
                <a:spcBef>
                  <a:spcPct val="0"/>
                </a:spcBef>
                <a:buClrTx/>
                <a:buSzTx/>
                <a:buFontTx/>
                <a:buNone/>
              </a:pPr>
              <a:t>30</a:t>
            </a:fld>
            <a:endParaRPr lang="en-US" altLang="en-US" sz="1000"/>
          </a:p>
        </p:txBody>
      </p:sp>
      <p:sp>
        <p:nvSpPr>
          <p:cNvPr id="20490" name="Line 12">
            <a:extLst>
              <a:ext uri="{FF2B5EF4-FFF2-40B4-BE49-F238E27FC236}">
                <a16:creationId xmlns:a16="http://schemas.microsoft.com/office/drawing/2014/main" id="{79E5E58E-A140-446E-A189-EE26914C3372}"/>
              </a:ext>
            </a:extLst>
          </p:cNvPr>
          <p:cNvSpPr>
            <a:spLocks noChangeShapeType="1"/>
          </p:cNvSpPr>
          <p:nvPr/>
        </p:nvSpPr>
        <p:spPr bwMode="auto">
          <a:xfrm>
            <a:off x="3124200" y="2057400"/>
            <a:ext cx="381000" cy="22098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2" name="Text Box 16">
            <a:extLst>
              <a:ext uri="{FF2B5EF4-FFF2-40B4-BE49-F238E27FC236}">
                <a16:creationId xmlns:a16="http://schemas.microsoft.com/office/drawing/2014/main" id="{AA9B0ABF-F467-417C-8312-3DC22BFDCCD0}"/>
              </a:ext>
            </a:extLst>
          </p:cNvPr>
          <p:cNvSpPr txBox="1">
            <a:spLocks noChangeArrowheads="1"/>
          </p:cNvSpPr>
          <p:nvPr/>
        </p:nvSpPr>
        <p:spPr bwMode="auto">
          <a:xfrm>
            <a:off x="4648200" y="2576513"/>
            <a:ext cx="3973513" cy="862012"/>
          </a:xfrm>
          <a:prstGeom prst="rect">
            <a:avLst/>
          </a:prstGeom>
          <a:solidFill>
            <a:srgbClr val="FFC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defRPr/>
            </a:pPr>
            <a:r>
              <a:rPr lang="en-US" altLang="en-US" sz="1400" b="1" dirty="0">
                <a:solidFill>
                  <a:schemeClr val="bg1">
                    <a:lumMod val="65000"/>
                  </a:schemeClr>
                </a:solidFill>
              </a:rPr>
              <a:t>Myelinated RNFL</a:t>
            </a:r>
          </a:p>
          <a:p>
            <a:pPr eaLnBrk="1" hangingPunct="1">
              <a:spcBef>
                <a:spcPct val="0"/>
              </a:spcBef>
              <a:buClrTx/>
              <a:buSzTx/>
              <a:buFontTx/>
              <a:buNone/>
              <a:defRPr/>
            </a:pPr>
            <a:r>
              <a:rPr lang="en-US" altLang="en-US" sz="1200" dirty="0">
                <a:solidFill>
                  <a:srgbClr val="FFCCFF"/>
                </a:solidFill>
              </a:rPr>
              <a:t>--Myelin normally starts at LGN, ends at lamina </a:t>
            </a:r>
            <a:r>
              <a:rPr lang="en-US" altLang="en-US" sz="1200" dirty="0" err="1">
                <a:solidFill>
                  <a:srgbClr val="FFCCFF"/>
                </a:solidFill>
              </a:rPr>
              <a:t>cribrosa</a:t>
            </a:r>
            <a:endParaRPr lang="en-US" altLang="en-US" sz="1200" dirty="0">
              <a:solidFill>
                <a:srgbClr val="FFCCFF"/>
              </a:solidFill>
            </a:endParaRPr>
          </a:p>
          <a:p>
            <a:pPr eaLnBrk="1" hangingPunct="1">
              <a:spcBef>
                <a:spcPct val="0"/>
              </a:spcBef>
              <a:buClrTx/>
              <a:buSzTx/>
              <a:buFontTx/>
              <a:buNone/>
              <a:defRPr/>
            </a:pPr>
            <a:r>
              <a:rPr lang="en-US" altLang="en-US" sz="1200" dirty="0">
                <a:solidFill>
                  <a:srgbClr val="FFCCFF"/>
                </a:solidFill>
              </a:rPr>
              <a:t>--Can be patchy, discontinuous</a:t>
            </a:r>
          </a:p>
          <a:p>
            <a:pPr eaLnBrk="1" hangingPunct="1">
              <a:spcBef>
                <a:spcPct val="0"/>
              </a:spcBef>
              <a:buClrTx/>
              <a:buSzTx/>
              <a:buFontTx/>
              <a:buNone/>
              <a:defRPr/>
            </a:pPr>
            <a:r>
              <a:rPr lang="en-US" altLang="en-US" sz="1200" dirty="0">
                <a:solidFill>
                  <a:srgbClr val="FFCCFF"/>
                </a:solidFill>
              </a:rPr>
              <a:t>--Corresponding VF has absolute scotoma</a:t>
            </a:r>
          </a:p>
        </p:txBody>
      </p:sp>
      <p:sp>
        <p:nvSpPr>
          <p:cNvPr id="14" name="Text Box 18">
            <a:extLst>
              <a:ext uri="{FF2B5EF4-FFF2-40B4-BE49-F238E27FC236}">
                <a16:creationId xmlns:a16="http://schemas.microsoft.com/office/drawing/2014/main" id="{540D9B66-8DBC-43BF-9DF7-93F57B9663EB}"/>
              </a:ext>
            </a:extLst>
          </p:cNvPr>
          <p:cNvSpPr txBox="1">
            <a:spLocks noChangeArrowheads="1"/>
          </p:cNvSpPr>
          <p:nvPr/>
        </p:nvSpPr>
        <p:spPr bwMode="auto">
          <a:xfrm>
            <a:off x="5546725" y="1687513"/>
            <a:ext cx="3452813" cy="677862"/>
          </a:xfrm>
          <a:prstGeom prst="rect">
            <a:avLst/>
          </a:prstGeom>
          <a:solidFill>
            <a:srgbClr val="FFFF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defRPr/>
            </a:pPr>
            <a:r>
              <a:rPr lang="en-US" altLang="en-US" sz="1400" b="1" dirty="0" err="1">
                <a:solidFill>
                  <a:schemeClr val="bg1">
                    <a:lumMod val="75000"/>
                  </a:schemeClr>
                </a:solidFill>
              </a:rPr>
              <a:t>Megalopapilla</a:t>
            </a:r>
            <a:endParaRPr lang="en-US" altLang="en-US" sz="1400" b="1" dirty="0">
              <a:solidFill>
                <a:schemeClr val="bg1">
                  <a:lumMod val="75000"/>
                </a:schemeClr>
              </a:solidFill>
            </a:endParaRPr>
          </a:p>
          <a:p>
            <a:pPr eaLnBrk="1" hangingPunct="1">
              <a:spcBef>
                <a:spcPct val="0"/>
              </a:spcBef>
              <a:buClrTx/>
              <a:buSzTx/>
              <a:buFontTx/>
              <a:buNone/>
              <a:defRPr/>
            </a:pPr>
            <a:r>
              <a:rPr lang="en-US" altLang="en-US" sz="1200" dirty="0">
                <a:solidFill>
                  <a:srgbClr val="FFFF99"/>
                </a:solidFill>
              </a:rPr>
              <a:t>--Abnormally large diameter of </a:t>
            </a:r>
            <a:r>
              <a:rPr lang="en-US" altLang="en-US" sz="1200" b="1" dirty="0">
                <a:solidFill>
                  <a:srgbClr val="FFFF99"/>
                </a:solidFill>
              </a:rPr>
              <a:t>disc and cup</a:t>
            </a:r>
          </a:p>
          <a:p>
            <a:pPr eaLnBrk="1" hangingPunct="1">
              <a:spcBef>
                <a:spcPct val="0"/>
              </a:spcBef>
              <a:buClrTx/>
              <a:buSzTx/>
              <a:buFontTx/>
              <a:buNone/>
              <a:defRPr/>
            </a:pPr>
            <a:r>
              <a:rPr lang="en-US" altLang="en-US" sz="1200" dirty="0">
                <a:solidFill>
                  <a:srgbClr val="FFFF99"/>
                </a:solidFill>
              </a:rPr>
              <a:t>--VF testing may reveal an </a:t>
            </a:r>
            <a:r>
              <a:rPr lang="en-US" altLang="en-US" sz="1200" b="1" dirty="0">
                <a:solidFill>
                  <a:srgbClr val="FFFF99"/>
                </a:solidFill>
              </a:rPr>
              <a:t>enlarged blind spot</a:t>
            </a:r>
          </a:p>
        </p:txBody>
      </p:sp>
      <p:sp>
        <p:nvSpPr>
          <p:cNvPr id="15" name="Text Box 19">
            <a:extLst>
              <a:ext uri="{FF2B5EF4-FFF2-40B4-BE49-F238E27FC236}">
                <a16:creationId xmlns:a16="http://schemas.microsoft.com/office/drawing/2014/main" id="{E3881CCE-F047-4343-904C-21681B94D273}"/>
              </a:ext>
            </a:extLst>
          </p:cNvPr>
          <p:cNvSpPr txBox="1">
            <a:spLocks noChangeArrowheads="1"/>
          </p:cNvSpPr>
          <p:nvPr/>
        </p:nvSpPr>
        <p:spPr bwMode="auto">
          <a:xfrm>
            <a:off x="5257800" y="3760788"/>
            <a:ext cx="3273425" cy="1231900"/>
          </a:xfrm>
          <a:prstGeom prst="rect">
            <a:avLst/>
          </a:prstGeom>
          <a:solidFill>
            <a:srgbClr val="CCFFCC"/>
          </a:solidFill>
          <a:ln w="9525">
            <a:no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defRPr/>
            </a:pPr>
            <a:r>
              <a:rPr lang="en-US" altLang="en-US" sz="1400" b="1" dirty="0">
                <a:solidFill>
                  <a:schemeClr val="bg1">
                    <a:lumMod val="65000"/>
                  </a:schemeClr>
                </a:solidFill>
              </a:rPr>
              <a:t>Optic Nerve Hypoplasia</a:t>
            </a:r>
          </a:p>
          <a:p>
            <a:pPr eaLnBrk="1" hangingPunct="1">
              <a:spcBef>
                <a:spcPct val="0"/>
              </a:spcBef>
              <a:buClrTx/>
              <a:buSzTx/>
              <a:buFontTx/>
              <a:buNone/>
              <a:defRPr/>
            </a:pPr>
            <a:r>
              <a:rPr lang="en-US" altLang="en-US" sz="1200" dirty="0">
                <a:solidFill>
                  <a:srgbClr val="CCFFCC"/>
                </a:solidFill>
              </a:rPr>
              <a:t>--Abnormally </a:t>
            </a:r>
            <a:r>
              <a:rPr lang="en-US" altLang="en-US" sz="1200" b="1" dirty="0">
                <a:solidFill>
                  <a:srgbClr val="CCFFCC"/>
                </a:solidFill>
              </a:rPr>
              <a:t>low number of axons</a:t>
            </a:r>
          </a:p>
          <a:p>
            <a:pPr eaLnBrk="1" hangingPunct="1">
              <a:spcBef>
                <a:spcPct val="0"/>
              </a:spcBef>
              <a:buClrTx/>
              <a:buSzTx/>
              <a:buFontTx/>
              <a:buNone/>
              <a:defRPr/>
            </a:pPr>
            <a:r>
              <a:rPr lang="en-US" altLang="en-US" sz="1200" dirty="0">
                <a:solidFill>
                  <a:srgbClr val="CCFFCC"/>
                </a:solidFill>
              </a:rPr>
              <a:t>--DFE: Small pale disc with </a:t>
            </a:r>
            <a:r>
              <a:rPr lang="en-US" altLang="en-US" sz="1200" b="1" dirty="0">
                <a:solidFill>
                  <a:srgbClr val="CCFFCC"/>
                </a:solidFill>
              </a:rPr>
              <a:t>double ring sign</a:t>
            </a:r>
            <a:endParaRPr lang="en-US" altLang="en-US" sz="1200" dirty="0">
              <a:solidFill>
                <a:srgbClr val="CCFFCC"/>
              </a:solidFill>
            </a:endParaRPr>
          </a:p>
          <a:p>
            <a:pPr eaLnBrk="1" hangingPunct="1">
              <a:spcBef>
                <a:spcPct val="0"/>
              </a:spcBef>
              <a:buClrTx/>
              <a:buSzTx/>
              <a:buFontTx/>
              <a:buNone/>
              <a:defRPr/>
            </a:pPr>
            <a:r>
              <a:rPr lang="en-US" altLang="en-US" sz="1200" dirty="0">
                <a:solidFill>
                  <a:srgbClr val="CCFFCC"/>
                </a:solidFill>
              </a:rPr>
              <a:t>--VA </a:t>
            </a:r>
            <a:r>
              <a:rPr lang="en-US" altLang="en-US" sz="1200" b="1" dirty="0">
                <a:solidFill>
                  <a:srgbClr val="CCFFCC"/>
                </a:solidFill>
              </a:rPr>
              <a:t>20/20&lt;-&gt;NLP</a:t>
            </a:r>
          </a:p>
          <a:p>
            <a:pPr eaLnBrk="1" hangingPunct="1">
              <a:spcBef>
                <a:spcPct val="0"/>
              </a:spcBef>
              <a:buClrTx/>
              <a:buSzTx/>
              <a:buFontTx/>
              <a:buNone/>
              <a:defRPr/>
            </a:pPr>
            <a:r>
              <a:rPr lang="en-US" altLang="en-US" sz="1200" dirty="0">
                <a:solidFill>
                  <a:srgbClr val="CCFFCC"/>
                </a:solidFill>
              </a:rPr>
              <a:t>--VF defects </a:t>
            </a:r>
            <a:r>
              <a:rPr lang="en-US" altLang="en-US" sz="1200" b="1" dirty="0">
                <a:solidFill>
                  <a:srgbClr val="CCFFCC"/>
                </a:solidFill>
              </a:rPr>
              <a:t>invariably present</a:t>
            </a:r>
          </a:p>
          <a:p>
            <a:pPr eaLnBrk="1" hangingPunct="1">
              <a:spcBef>
                <a:spcPct val="0"/>
              </a:spcBef>
              <a:buClrTx/>
              <a:buSzTx/>
              <a:buFontTx/>
              <a:buNone/>
              <a:defRPr/>
            </a:pPr>
            <a:r>
              <a:rPr lang="en-US" altLang="en-US" sz="1200" dirty="0">
                <a:solidFill>
                  <a:srgbClr val="CCFFCC"/>
                </a:solidFill>
              </a:rPr>
              <a:t>--Remember the </a:t>
            </a:r>
            <a:r>
              <a:rPr lang="en-US" altLang="en-US" sz="1200" b="1" dirty="0">
                <a:solidFill>
                  <a:srgbClr val="CCFFCC"/>
                </a:solidFill>
              </a:rPr>
              <a:t>4 D’s</a:t>
            </a:r>
            <a:r>
              <a:rPr lang="en-US" altLang="en-US" sz="1200" dirty="0">
                <a:solidFill>
                  <a:srgbClr val="CCFFCC"/>
                </a:solidFill>
              </a:rPr>
              <a:t> (more on this shortly)</a:t>
            </a:r>
          </a:p>
        </p:txBody>
      </p:sp>
      <p:sp>
        <p:nvSpPr>
          <p:cNvPr id="17" name="Rectangle 16">
            <a:extLst>
              <a:ext uri="{FF2B5EF4-FFF2-40B4-BE49-F238E27FC236}">
                <a16:creationId xmlns:a16="http://schemas.microsoft.com/office/drawing/2014/main" id="{00FDB5A0-27E4-46CE-AB25-BE275E349283}"/>
              </a:ext>
            </a:extLst>
          </p:cNvPr>
          <p:cNvSpPr>
            <a:spLocks noChangeArrowheads="1"/>
          </p:cNvSpPr>
          <p:nvPr/>
        </p:nvSpPr>
        <p:spPr bwMode="auto">
          <a:xfrm>
            <a:off x="457200" y="122238"/>
            <a:ext cx="7543800" cy="8683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b"/>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ct val="85000"/>
              </a:lnSpc>
              <a:spcBef>
                <a:spcPct val="0"/>
              </a:spcBef>
              <a:buClrTx/>
              <a:buSzTx/>
              <a:buFontTx/>
              <a:buNone/>
            </a:pPr>
            <a:r>
              <a:rPr lang="en-US" altLang="en-US" sz="3200" b="1" dirty="0">
                <a:solidFill>
                  <a:schemeClr val="tx2"/>
                </a:solidFill>
              </a:rPr>
              <a:t>Developmental Abnormalities of the Optic Nerve Head</a:t>
            </a:r>
            <a:endParaRPr lang="en-US" altLang="en-US" sz="3200" dirty="0">
              <a:solidFill>
                <a:schemeClr val="tx2"/>
              </a:solidFill>
            </a:endParaRPr>
          </a:p>
        </p:txBody>
      </p:sp>
      <p:sp>
        <p:nvSpPr>
          <p:cNvPr id="16" name="Text Box 13">
            <a:extLst>
              <a:ext uri="{FF2B5EF4-FFF2-40B4-BE49-F238E27FC236}">
                <a16:creationId xmlns:a16="http://schemas.microsoft.com/office/drawing/2014/main" id="{583ACD08-9EBF-41BB-945E-4D506A058873}"/>
              </a:ext>
            </a:extLst>
          </p:cNvPr>
          <p:cNvSpPr txBox="1">
            <a:spLocks noChangeArrowheads="1"/>
          </p:cNvSpPr>
          <p:nvPr/>
        </p:nvSpPr>
        <p:spPr bwMode="auto">
          <a:xfrm>
            <a:off x="4800600" y="5257800"/>
            <a:ext cx="4294188" cy="1230313"/>
          </a:xfrm>
          <a:prstGeom prst="rect">
            <a:avLst/>
          </a:prstGeom>
          <a:solidFill>
            <a:srgbClr val="FFCC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Tilted-Disc Syndrome</a:t>
            </a:r>
          </a:p>
          <a:p>
            <a:pPr eaLnBrk="1" hangingPunct="1">
              <a:spcBef>
                <a:spcPct val="0"/>
              </a:spcBef>
              <a:buClrTx/>
              <a:buSzTx/>
              <a:buFontTx/>
              <a:buNone/>
            </a:pPr>
            <a:r>
              <a:rPr lang="en-US" altLang="en-US" sz="1200"/>
              <a:t>1) Superior pole appears…</a:t>
            </a:r>
            <a:r>
              <a:rPr lang="en-US" altLang="en-US" sz="1200" b="1">
                <a:solidFill>
                  <a:srgbClr val="0000FF"/>
                </a:solidFill>
              </a:rPr>
              <a:t>elevated</a:t>
            </a:r>
            <a:r>
              <a:rPr lang="en-US" altLang="en-US" sz="1200"/>
              <a:t>, inferior…</a:t>
            </a:r>
            <a:r>
              <a:rPr lang="en-US" altLang="en-US" sz="1200" b="1">
                <a:solidFill>
                  <a:srgbClr val="0000FF"/>
                </a:solidFill>
              </a:rPr>
              <a:t>recessed</a:t>
            </a:r>
          </a:p>
          <a:p>
            <a:pPr eaLnBrk="1" hangingPunct="1">
              <a:spcBef>
                <a:spcPct val="0"/>
              </a:spcBef>
              <a:buClrTx/>
              <a:buSzTx/>
              <a:buFontTx/>
              <a:buNone/>
            </a:pPr>
            <a:r>
              <a:rPr lang="en-US" altLang="en-US" sz="1200"/>
              <a:t>2) </a:t>
            </a:r>
            <a:r>
              <a:rPr lang="en-US" altLang="en-US" sz="1200">
                <a:solidFill>
                  <a:srgbClr val="FFCC99"/>
                </a:solidFill>
              </a:rPr>
              <a:t>Associated with…</a:t>
            </a:r>
            <a:r>
              <a:rPr lang="en-US" altLang="en-US" sz="1200" b="1">
                <a:solidFill>
                  <a:srgbClr val="FFCC99"/>
                </a:solidFill>
              </a:rPr>
              <a:t>situs inversus</a:t>
            </a:r>
            <a:r>
              <a:rPr lang="en-US" altLang="en-US" sz="1200">
                <a:solidFill>
                  <a:srgbClr val="FFCC99"/>
                </a:solidFill>
              </a:rPr>
              <a:t> of retinal vessels</a:t>
            </a:r>
          </a:p>
          <a:p>
            <a:pPr eaLnBrk="1" hangingPunct="1">
              <a:spcBef>
                <a:spcPct val="0"/>
              </a:spcBef>
              <a:buClrTx/>
              <a:buSzTx/>
              <a:buFontTx/>
              <a:buNone/>
            </a:pPr>
            <a:r>
              <a:rPr lang="en-US" altLang="en-US" sz="1200"/>
              <a:t>3) </a:t>
            </a:r>
            <a:r>
              <a:rPr lang="en-US" altLang="en-US" sz="1200">
                <a:solidFill>
                  <a:srgbClr val="FFCC99"/>
                </a:solidFill>
              </a:rPr>
              <a:t>Fundus abnormality produces…</a:t>
            </a:r>
            <a:r>
              <a:rPr lang="en-US" altLang="en-US" sz="1200" b="1">
                <a:solidFill>
                  <a:srgbClr val="FFCC99"/>
                </a:solidFill>
              </a:rPr>
              <a:t>myopic astigmatism</a:t>
            </a:r>
          </a:p>
          <a:p>
            <a:pPr eaLnBrk="1" hangingPunct="1">
              <a:spcBef>
                <a:spcPct val="0"/>
              </a:spcBef>
              <a:buClrTx/>
              <a:buSzTx/>
              <a:buFontTx/>
              <a:buNone/>
            </a:pPr>
            <a:r>
              <a:rPr lang="en-US" altLang="en-US" sz="1200"/>
              <a:t>4) </a:t>
            </a:r>
            <a:r>
              <a:rPr lang="en-US" altLang="en-US" sz="1200">
                <a:solidFill>
                  <a:srgbClr val="FFCC99"/>
                </a:solidFill>
              </a:rPr>
              <a:t>VF testing reveals…</a:t>
            </a:r>
            <a:r>
              <a:rPr lang="en-US" altLang="en-US" sz="1200" b="1">
                <a:solidFill>
                  <a:srgbClr val="FFCC99"/>
                </a:solidFill>
              </a:rPr>
              <a:t>bitemporal hemianopia</a:t>
            </a:r>
            <a:r>
              <a:rPr lang="en-US" altLang="en-US" sz="1200">
                <a:solidFill>
                  <a:srgbClr val="FFCC99"/>
                </a:solidFill>
              </a:rPr>
              <a:t> that doesn’t</a:t>
            </a:r>
          </a:p>
          <a:p>
            <a:pPr eaLnBrk="1" hangingPunct="1">
              <a:spcBef>
                <a:spcPct val="0"/>
              </a:spcBef>
              <a:buClrTx/>
              <a:buSzTx/>
              <a:buFontTx/>
              <a:buNone/>
            </a:pPr>
            <a:r>
              <a:rPr lang="en-US" altLang="en-US" sz="1200">
                <a:solidFill>
                  <a:srgbClr val="FFCC99"/>
                </a:solidFill>
              </a:rPr>
              <a:t>   …</a:t>
            </a:r>
            <a:r>
              <a:rPr lang="en-US" altLang="en-US" sz="1200" b="1">
                <a:solidFill>
                  <a:srgbClr val="FFCC99"/>
                </a:solidFill>
              </a:rPr>
              <a:t>respect the vertical</a:t>
            </a:r>
            <a:r>
              <a:rPr lang="en-US" altLang="en-US" sz="1200">
                <a:solidFill>
                  <a:srgbClr val="FFCC99"/>
                </a:solidFill>
              </a:rPr>
              <a:t> and may…</a:t>
            </a:r>
            <a:r>
              <a:rPr lang="en-US" altLang="en-US" sz="1200" b="1">
                <a:solidFill>
                  <a:srgbClr val="FFCC99"/>
                </a:solidFill>
              </a:rPr>
              <a:t>resolve with refraction</a:t>
            </a:r>
          </a:p>
        </p:txBody>
      </p:sp>
      <p:sp>
        <p:nvSpPr>
          <p:cNvPr id="18" name="Text Box 13">
            <a:extLst>
              <a:ext uri="{FF2B5EF4-FFF2-40B4-BE49-F238E27FC236}">
                <a16:creationId xmlns:a16="http://schemas.microsoft.com/office/drawing/2014/main" id="{5189BCF1-48E9-4880-8D84-30EDD7D2C52E}"/>
              </a:ext>
            </a:extLst>
          </p:cNvPr>
          <p:cNvSpPr txBox="1">
            <a:spLocks noChangeArrowheads="1"/>
          </p:cNvSpPr>
          <p:nvPr/>
        </p:nvSpPr>
        <p:spPr bwMode="auto">
          <a:xfrm>
            <a:off x="4800600" y="5257800"/>
            <a:ext cx="4216400" cy="1231106"/>
          </a:xfrm>
          <a:prstGeom prst="rect">
            <a:avLst/>
          </a:prstGeom>
          <a:solidFill>
            <a:srgbClr val="FFCC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dirty="0">
                <a:solidFill>
                  <a:schemeClr val="bg1">
                    <a:lumMod val="65000"/>
                  </a:schemeClr>
                </a:solidFill>
              </a:rPr>
              <a:t>Tilted-Disc Syndrome</a:t>
            </a:r>
          </a:p>
          <a:p>
            <a:pPr eaLnBrk="1" hangingPunct="1">
              <a:spcBef>
                <a:spcPct val="0"/>
              </a:spcBef>
              <a:buClrTx/>
              <a:buSzTx/>
              <a:buFontTx/>
              <a:buNone/>
            </a:pPr>
            <a:r>
              <a:rPr lang="en-US" altLang="en-US" sz="1200" dirty="0">
                <a:solidFill>
                  <a:srgbClr val="FFCC99"/>
                </a:solidFill>
              </a:rPr>
              <a:t>1) Superior pole appears…</a:t>
            </a:r>
            <a:r>
              <a:rPr lang="en-US" altLang="en-US" sz="1200" b="1" dirty="0">
                <a:solidFill>
                  <a:srgbClr val="FFCC99"/>
                </a:solidFill>
              </a:rPr>
              <a:t>elevated</a:t>
            </a:r>
            <a:r>
              <a:rPr lang="en-US" altLang="en-US" sz="1200" dirty="0">
                <a:solidFill>
                  <a:srgbClr val="FFCC99"/>
                </a:solidFill>
              </a:rPr>
              <a:t>, inferior… </a:t>
            </a:r>
            <a:r>
              <a:rPr lang="en-US" altLang="en-US" sz="1200" b="1" dirty="0">
                <a:solidFill>
                  <a:srgbClr val="FFCC99"/>
                </a:solidFill>
              </a:rPr>
              <a:t>recessed</a:t>
            </a:r>
          </a:p>
          <a:p>
            <a:pPr eaLnBrk="1" hangingPunct="1">
              <a:spcBef>
                <a:spcPct val="0"/>
              </a:spcBef>
              <a:buClrTx/>
              <a:buSzTx/>
              <a:buFontTx/>
              <a:buNone/>
            </a:pPr>
            <a:r>
              <a:rPr lang="en-US" altLang="en-US" sz="1200" dirty="0">
                <a:solidFill>
                  <a:srgbClr val="FFCC99"/>
                </a:solidFill>
              </a:rPr>
              <a:t>2) Associated with…</a:t>
            </a:r>
            <a:r>
              <a:rPr lang="en-US" altLang="en-US" sz="1200" b="1" dirty="0">
                <a:solidFill>
                  <a:srgbClr val="FFCC99"/>
                </a:solidFill>
              </a:rPr>
              <a:t>situs inversus</a:t>
            </a:r>
            <a:r>
              <a:rPr lang="en-US" altLang="en-US" sz="1200" dirty="0">
                <a:solidFill>
                  <a:srgbClr val="FFCC99"/>
                </a:solidFill>
              </a:rPr>
              <a:t> of retinal vessels</a:t>
            </a:r>
          </a:p>
          <a:p>
            <a:pPr eaLnBrk="1" hangingPunct="1">
              <a:spcBef>
                <a:spcPct val="0"/>
              </a:spcBef>
              <a:buClrTx/>
              <a:buSzTx/>
              <a:buFontTx/>
              <a:buNone/>
            </a:pPr>
            <a:r>
              <a:rPr lang="en-US" altLang="en-US" sz="1200" dirty="0">
                <a:solidFill>
                  <a:srgbClr val="FFCC99"/>
                </a:solidFill>
              </a:rPr>
              <a:t>3) Fundus abnormality produces… </a:t>
            </a:r>
            <a:r>
              <a:rPr lang="en-US" altLang="en-US" sz="1200" b="1" dirty="0">
                <a:solidFill>
                  <a:srgbClr val="FFCC99"/>
                </a:solidFill>
              </a:rPr>
              <a:t>myopic </a:t>
            </a:r>
            <a:r>
              <a:rPr lang="en-US" altLang="en-US" sz="1200" b="1" dirty="0" err="1">
                <a:solidFill>
                  <a:srgbClr val="FFCC99"/>
                </a:solidFill>
              </a:rPr>
              <a:t>astigm</a:t>
            </a:r>
            <a:endParaRPr lang="en-US" altLang="en-US" sz="1200" b="1" dirty="0">
              <a:solidFill>
                <a:srgbClr val="FFCC99"/>
              </a:solidFill>
            </a:endParaRPr>
          </a:p>
          <a:p>
            <a:pPr eaLnBrk="1" hangingPunct="1">
              <a:spcBef>
                <a:spcPct val="0"/>
              </a:spcBef>
              <a:buClrTx/>
              <a:buSzTx/>
              <a:buFontTx/>
              <a:buNone/>
            </a:pPr>
            <a:r>
              <a:rPr lang="en-US" altLang="en-US" sz="1200" dirty="0">
                <a:solidFill>
                  <a:srgbClr val="FFCC99"/>
                </a:solidFill>
              </a:rPr>
              <a:t>4) VF testing reveals…</a:t>
            </a:r>
            <a:r>
              <a:rPr lang="en-US" altLang="en-US" sz="1200" b="1" dirty="0">
                <a:solidFill>
                  <a:srgbClr val="FFCC99"/>
                </a:solidFill>
              </a:rPr>
              <a:t>bitemporal hemianopia</a:t>
            </a:r>
            <a:r>
              <a:rPr lang="en-US" altLang="en-US" sz="1200" dirty="0">
                <a:solidFill>
                  <a:srgbClr val="FFCC99"/>
                </a:solidFill>
              </a:rPr>
              <a:t> that </a:t>
            </a:r>
            <a:r>
              <a:rPr lang="en-US" altLang="en-US" sz="1200" dirty="0" err="1">
                <a:solidFill>
                  <a:srgbClr val="FFCC99"/>
                </a:solidFill>
              </a:rPr>
              <a:t>doesn’t</a:t>
            </a:r>
            <a:r>
              <a:rPr lang="en-US" altLang="en-US" sz="1200" b="1" dirty="0" err="1">
                <a:solidFill>
                  <a:srgbClr val="FFCC99"/>
                </a:solidFill>
              </a:rPr>
              <a:t>with</a:t>
            </a:r>
            <a:r>
              <a:rPr lang="en-US" altLang="en-US" sz="1200" b="1" dirty="0">
                <a:solidFill>
                  <a:srgbClr val="FFCC99"/>
                </a:solidFill>
              </a:rPr>
              <a:t> refract</a:t>
            </a:r>
          </a:p>
        </p:txBody>
      </p:sp>
      <p:sp>
        <p:nvSpPr>
          <p:cNvPr id="2" name="TextBox 1">
            <a:extLst>
              <a:ext uri="{FF2B5EF4-FFF2-40B4-BE49-F238E27FC236}">
                <a16:creationId xmlns:a16="http://schemas.microsoft.com/office/drawing/2014/main" id="{A0E88983-6B2F-4BF7-5796-F4C558AACF6A}"/>
              </a:ext>
            </a:extLst>
          </p:cNvPr>
          <p:cNvSpPr txBox="1"/>
          <p:nvPr/>
        </p:nvSpPr>
        <p:spPr>
          <a:xfrm>
            <a:off x="4229100" y="4801155"/>
            <a:ext cx="3429000" cy="738664"/>
          </a:xfrm>
          <a:prstGeom prst="rect">
            <a:avLst/>
          </a:prstGeom>
          <a:solidFill>
            <a:schemeClr val="accent6"/>
          </a:solidFill>
        </p:spPr>
        <p:txBody>
          <a:bodyPr wrap="square" rtlCol="0">
            <a:spAutoFit/>
          </a:bodyPr>
          <a:lstStyle/>
          <a:p>
            <a:pPr algn="r"/>
            <a:r>
              <a:rPr lang="en-US" sz="1400" i="1" dirty="0">
                <a:solidFill>
                  <a:schemeClr val="bg1"/>
                </a:solidFill>
              </a:rPr>
              <a:t>In addition to their number, what else is unusual about the vessels at the ONH?</a:t>
            </a:r>
          </a:p>
          <a:p>
            <a:pPr algn="r"/>
            <a:r>
              <a:rPr lang="en-US" sz="1400" dirty="0">
                <a:solidFill>
                  <a:schemeClr val="accent6"/>
                </a:solidFill>
              </a:rPr>
              <a:t>They all emanate from the rim of the disc</a:t>
            </a:r>
          </a:p>
        </p:txBody>
      </p:sp>
      <p:sp>
        <p:nvSpPr>
          <p:cNvPr id="3" name="Oval 2">
            <a:extLst>
              <a:ext uri="{FF2B5EF4-FFF2-40B4-BE49-F238E27FC236}">
                <a16:creationId xmlns:a16="http://schemas.microsoft.com/office/drawing/2014/main" id="{DB0CBCE6-FD7A-50C4-451E-0D62B8B9E7E8}"/>
              </a:ext>
            </a:extLst>
          </p:cNvPr>
          <p:cNvSpPr/>
          <p:nvPr/>
        </p:nvSpPr>
        <p:spPr>
          <a:xfrm>
            <a:off x="1307063" y="4782648"/>
            <a:ext cx="3057525" cy="609600"/>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697080652"/>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2" name="Text Box 4">
            <a:extLst>
              <a:ext uri="{FF2B5EF4-FFF2-40B4-BE49-F238E27FC236}">
                <a16:creationId xmlns:a16="http://schemas.microsoft.com/office/drawing/2014/main" id="{7EE03777-4FDA-42B7-867D-CBFC37E05D25}"/>
              </a:ext>
            </a:extLst>
          </p:cNvPr>
          <p:cNvSpPr txBox="1">
            <a:spLocks noChangeArrowheads="1"/>
          </p:cNvSpPr>
          <p:nvPr/>
        </p:nvSpPr>
        <p:spPr bwMode="auto">
          <a:xfrm>
            <a:off x="793750" y="3505200"/>
            <a:ext cx="2274982" cy="677108"/>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dirty="0">
                <a:solidFill>
                  <a:schemeClr val="bg1">
                    <a:lumMod val="65000"/>
                  </a:schemeClr>
                </a:solidFill>
              </a:rPr>
              <a:t>Optic Pit/Hole</a:t>
            </a:r>
          </a:p>
          <a:p>
            <a:pPr eaLnBrk="1" hangingPunct="1">
              <a:spcBef>
                <a:spcPct val="0"/>
              </a:spcBef>
              <a:buClrTx/>
              <a:buSzTx/>
              <a:buFontTx/>
              <a:buNone/>
            </a:pPr>
            <a:r>
              <a:rPr lang="en-US" altLang="en-US" sz="1200" dirty="0">
                <a:solidFill>
                  <a:schemeClr val="bg1">
                    <a:lumMod val="65000"/>
                  </a:schemeClr>
                </a:solidFill>
              </a:rPr>
              <a:t>--Associated with…</a:t>
            </a:r>
            <a:r>
              <a:rPr lang="en-US" altLang="en-US" sz="1200" b="1" dirty="0">
                <a:solidFill>
                  <a:schemeClr val="bg1">
                    <a:lumMod val="65000"/>
                  </a:schemeClr>
                </a:solidFill>
              </a:rPr>
              <a:t>serous RD</a:t>
            </a:r>
          </a:p>
          <a:p>
            <a:pPr eaLnBrk="1" hangingPunct="1">
              <a:spcBef>
                <a:spcPct val="0"/>
              </a:spcBef>
              <a:buClrTx/>
              <a:buSzTx/>
              <a:buFontTx/>
              <a:buNone/>
            </a:pPr>
            <a:r>
              <a:rPr lang="en-US" altLang="en-US" sz="1200" b="1" dirty="0">
                <a:solidFill>
                  <a:schemeClr val="bg1">
                    <a:lumMod val="65000"/>
                  </a:schemeClr>
                </a:solidFill>
              </a:rPr>
              <a:t>  in adulthood</a:t>
            </a:r>
          </a:p>
        </p:txBody>
      </p:sp>
      <p:sp>
        <p:nvSpPr>
          <p:cNvPr id="20483" name="Line 5">
            <a:extLst>
              <a:ext uri="{FF2B5EF4-FFF2-40B4-BE49-F238E27FC236}">
                <a16:creationId xmlns:a16="http://schemas.microsoft.com/office/drawing/2014/main" id="{55F2E8A2-8C7C-4079-B7ED-60C01FC7C5AE}"/>
              </a:ext>
            </a:extLst>
          </p:cNvPr>
          <p:cNvSpPr>
            <a:spLocks noChangeShapeType="1"/>
          </p:cNvSpPr>
          <p:nvPr/>
        </p:nvSpPr>
        <p:spPr bwMode="auto">
          <a:xfrm flipH="1">
            <a:off x="1600200" y="2057400"/>
            <a:ext cx="1524000" cy="3810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0484" name="Text Box 7">
            <a:extLst>
              <a:ext uri="{FF2B5EF4-FFF2-40B4-BE49-F238E27FC236}">
                <a16:creationId xmlns:a16="http://schemas.microsoft.com/office/drawing/2014/main" id="{301AF0C1-19AF-407F-8D08-EEF37E3D7189}"/>
              </a:ext>
            </a:extLst>
          </p:cNvPr>
          <p:cNvSpPr txBox="1">
            <a:spLocks noChangeArrowheads="1"/>
          </p:cNvSpPr>
          <p:nvPr/>
        </p:nvSpPr>
        <p:spPr bwMode="auto">
          <a:xfrm>
            <a:off x="1340808" y="1524000"/>
            <a:ext cx="3544560" cy="4585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1400" i="1">
                <a:solidFill>
                  <a:schemeClr val="bg1">
                    <a:lumMod val="75000"/>
                  </a:schemeClr>
                </a:solidFill>
              </a:rPr>
              <a:t>These three are all secondary to abnormal</a:t>
            </a:r>
          </a:p>
          <a:p>
            <a:pPr algn="ctr" eaLnBrk="1" hangingPunct="1">
              <a:lnSpc>
                <a:spcPct val="85000"/>
              </a:lnSpc>
              <a:spcBef>
                <a:spcPct val="0"/>
              </a:spcBef>
              <a:buClrTx/>
              <a:buSzTx/>
              <a:buFontTx/>
              <a:buNone/>
            </a:pPr>
            <a:r>
              <a:rPr lang="en-US" altLang="en-US" sz="1400" i="1">
                <a:solidFill>
                  <a:schemeClr val="bg1">
                    <a:lumMod val="75000"/>
                  </a:schemeClr>
                </a:solidFill>
              </a:rPr>
              <a:t>closure of the embryonic optic fissure</a:t>
            </a:r>
          </a:p>
        </p:txBody>
      </p:sp>
      <p:sp>
        <p:nvSpPr>
          <p:cNvPr id="20485" name="Text Box 8">
            <a:extLst>
              <a:ext uri="{FF2B5EF4-FFF2-40B4-BE49-F238E27FC236}">
                <a16:creationId xmlns:a16="http://schemas.microsoft.com/office/drawing/2014/main" id="{81530B92-18A2-474A-A603-F3673C264D5D}"/>
              </a:ext>
            </a:extLst>
          </p:cNvPr>
          <p:cNvSpPr txBox="1">
            <a:spLocks noChangeArrowheads="1"/>
          </p:cNvSpPr>
          <p:nvPr/>
        </p:nvSpPr>
        <p:spPr bwMode="auto">
          <a:xfrm>
            <a:off x="76200" y="2514600"/>
            <a:ext cx="2783134" cy="861774"/>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solidFill>
                  <a:schemeClr val="bg1">
                    <a:lumMod val="65000"/>
                  </a:schemeClr>
                </a:solidFill>
              </a:rPr>
              <a:t>Optic Nerve Coloboma</a:t>
            </a:r>
          </a:p>
          <a:p>
            <a:pPr eaLnBrk="1" hangingPunct="1">
              <a:spcBef>
                <a:spcPct val="0"/>
              </a:spcBef>
              <a:buClrTx/>
              <a:buSzTx/>
              <a:buFontTx/>
              <a:buNone/>
            </a:pPr>
            <a:r>
              <a:rPr lang="en-US" altLang="en-US" sz="1200">
                <a:solidFill>
                  <a:schemeClr val="bg1">
                    <a:lumMod val="65000"/>
                  </a:schemeClr>
                </a:solidFill>
              </a:rPr>
              <a:t>1) May resemble…</a:t>
            </a:r>
            <a:r>
              <a:rPr lang="en-US" altLang="en-US" sz="1200" b="1">
                <a:solidFill>
                  <a:schemeClr val="bg1">
                    <a:lumMod val="65000"/>
                  </a:schemeClr>
                </a:solidFill>
              </a:rPr>
              <a:t>deep cupping</a:t>
            </a:r>
          </a:p>
          <a:p>
            <a:pPr eaLnBrk="1" hangingPunct="1">
              <a:spcBef>
                <a:spcPct val="0"/>
              </a:spcBef>
              <a:buClrTx/>
              <a:buSzTx/>
              <a:buFontTx/>
              <a:buNone/>
            </a:pPr>
            <a:r>
              <a:rPr lang="en-US" altLang="en-US" sz="1200">
                <a:solidFill>
                  <a:schemeClr val="bg1">
                    <a:lumMod val="65000"/>
                  </a:schemeClr>
                </a:solidFill>
              </a:rPr>
              <a:t>2) Can be…</a:t>
            </a:r>
            <a:r>
              <a:rPr lang="en-US" altLang="en-US" sz="1200" b="1">
                <a:solidFill>
                  <a:schemeClr val="bg1">
                    <a:lumMod val="65000"/>
                  </a:schemeClr>
                </a:solidFill>
              </a:rPr>
              <a:t>bilateral, asymmetric</a:t>
            </a:r>
          </a:p>
          <a:p>
            <a:pPr eaLnBrk="1" hangingPunct="1">
              <a:spcBef>
                <a:spcPct val="0"/>
              </a:spcBef>
              <a:buClrTx/>
              <a:buSzTx/>
              <a:buFontTx/>
              <a:buNone/>
            </a:pPr>
            <a:r>
              <a:rPr lang="en-US" altLang="en-US" sz="1200">
                <a:solidFill>
                  <a:schemeClr val="bg1">
                    <a:lumMod val="65000"/>
                  </a:schemeClr>
                </a:solidFill>
              </a:rPr>
              <a:t>3) Part of the…</a:t>
            </a:r>
            <a:r>
              <a:rPr lang="en-US" altLang="en-US" sz="1200" b="1">
                <a:solidFill>
                  <a:schemeClr val="bg1">
                    <a:lumMod val="65000"/>
                  </a:schemeClr>
                </a:solidFill>
              </a:rPr>
              <a:t>CHARGE association</a:t>
            </a:r>
          </a:p>
        </p:txBody>
      </p:sp>
      <p:sp>
        <p:nvSpPr>
          <p:cNvPr id="20486" name="Line 9">
            <a:extLst>
              <a:ext uri="{FF2B5EF4-FFF2-40B4-BE49-F238E27FC236}">
                <a16:creationId xmlns:a16="http://schemas.microsoft.com/office/drawing/2014/main" id="{7BE1E9A2-CC2B-4B66-B155-97BD4211B790}"/>
              </a:ext>
            </a:extLst>
          </p:cNvPr>
          <p:cNvSpPr>
            <a:spLocks noChangeShapeType="1"/>
          </p:cNvSpPr>
          <p:nvPr/>
        </p:nvSpPr>
        <p:spPr bwMode="auto">
          <a:xfrm flipH="1">
            <a:off x="2971800" y="2057400"/>
            <a:ext cx="152400" cy="14478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0487" name="Text Box 10">
            <a:extLst>
              <a:ext uri="{FF2B5EF4-FFF2-40B4-BE49-F238E27FC236}">
                <a16:creationId xmlns:a16="http://schemas.microsoft.com/office/drawing/2014/main" id="{4C1E6BE9-ABA5-4679-A76F-4007C958E355}"/>
              </a:ext>
            </a:extLst>
          </p:cNvPr>
          <p:cNvSpPr txBox="1">
            <a:spLocks noChangeArrowheads="1"/>
          </p:cNvSpPr>
          <p:nvPr/>
        </p:nvSpPr>
        <p:spPr bwMode="auto">
          <a:xfrm>
            <a:off x="1371600" y="4267200"/>
            <a:ext cx="3057525" cy="2154238"/>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dirty="0"/>
              <a:t>Morning-Glory Disc</a:t>
            </a:r>
          </a:p>
          <a:p>
            <a:pPr eaLnBrk="1" hangingPunct="1">
              <a:spcBef>
                <a:spcPct val="0"/>
              </a:spcBef>
              <a:buClrTx/>
              <a:buSzTx/>
              <a:buFontTx/>
              <a:buNone/>
            </a:pPr>
            <a:r>
              <a:rPr lang="en-US" altLang="en-US" sz="1200" dirty="0">
                <a:solidFill>
                  <a:schemeClr val="bg1">
                    <a:lumMod val="65000"/>
                  </a:schemeClr>
                </a:solidFill>
              </a:rPr>
              <a:t>--DFE reveals:</a:t>
            </a:r>
          </a:p>
          <a:p>
            <a:pPr eaLnBrk="1" hangingPunct="1">
              <a:spcBef>
                <a:spcPct val="0"/>
              </a:spcBef>
              <a:buClrTx/>
              <a:buSzTx/>
              <a:buFontTx/>
              <a:buNone/>
            </a:pPr>
            <a:r>
              <a:rPr lang="en-US" altLang="en-US" sz="1200" dirty="0">
                <a:solidFill>
                  <a:schemeClr val="bg1">
                    <a:lumMod val="65000"/>
                  </a:schemeClr>
                </a:solidFill>
              </a:rPr>
              <a:t>  1) A funnel-shaped…</a:t>
            </a:r>
            <a:r>
              <a:rPr lang="en-US" altLang="en-US" sz="1200" b="1" dirty="0">
                <a:solidFill>
                  <a:schemeClr val="bg1">
                    <a:lumMod val="65000"/>
                  </a:schemeClr>
                </a:solidFill>
              </a:rPr>
              <a:t>excavation</a:t>
            </a:r>
            <a:endParaRPr lang="en-US" altLang="en-US" sz="1200" dirty="0">
              <a:solidFill>
                <a:schemeClr val="bg1">
                  <a:lumMod val="65000"/>
                </a:schemeClr>
              </a:solidFill>
            </a:endParaRPr>
          </a:p>
          <a:p>
            <a:pPr eaLnBrk="1" hangingPunct="1">
              <a:spcBef>
                <a:spcPct val="0"/>
              </a:spcBef>
              <a:buClrTx/>
              <a:buSzTx/>
              <a:buFontTx/>
              <a:buNone/>
            </a:pPr>
            <a:r>
              <a:rPr lang="en-US" altLang="en-US" sz="1200" dirty="0"/>
              <a:t>  </a:t>
            </a:r>
            <a:r>
              <a:rPr lang="en-US" altLang="en-US" sz="1200" dirty="0">
                <a:solidFill>
                  <a:schemeClr val="bg1">
                    <a:lumMod val="65000"/>
                  </a:schemeClr>
                </a:solidFill>
              </a:rPr>
              <a:t>2) </a:t>
            </a:r>
            <a:r>
              <a:rPr lang="en-US" altLang="en-US" sz="1200" dirty="0"/>
              <a:t>Number of vessels crossing the rim</a:t>
            </a:r>
          </a:p>
          <a:p>
            <a:pPr eaLnBrk="1" hangingPunct="1">
              <a:spcBef>
                <a:spcPct val="0"/>
              </a:spcBef>
              <a:buClrTx/>
              <a:buSzTx/>
              <a:buFontTx/>
              <a:buNone/>
            </a:pPr>
            <a:r>
              <a:rPr lang="en-US" altLang="en-US" sz="1200" dirty="0"/>
              <a:t>    seems abnormally…</a:t>
            </a:r>
            <a:r>
              <a:rPr lang="en-US" altLang="en-US" sz="1200" b="1" dirty="0">
                <a:solidFill>
                  <a:srgbClr val="0000FF"/>
                </a:solidFill>
              </a:rPr>
              <a:t>high</a:t>
            </a:r>
            <a:r>
              <a:rPr lang="en-US" altLang="en-US" sz="1200" dirty="0"/>
              <a:t> </a:t>
            </a:r>
            <a:endParaRPr lang="en-US" altLang="en-US" sz="1200" b="1" dirty="0">
              <a:solidFill>
                <a:srgbClr val="0000FF"/>
              </a:solidFill>
            </a:endParaRPr>
          </a:p>
          <a:p>
            <a:pPr eaLnBrk="1" hangingPunct="1">
              <a:spcBef>
                <a:spcPct val="0"/>
              </a:spcBef>
              <a:buClrTx/>
              <a:buSzTx/>
              <a:buFontTx/>
              <a:buNone/>
            </a:pPr>
            <a:r>
              <a:rPr lang="en-US" altLang="en-US" sz="1200" dirty="0">
                <a:solidFill>
                  <a:srgbClr val="CCECFF"/>
                </a:solidFill>
              </a:rPr>
              <a:t>--Tissue is…</a:t>
            </a:r>
            <a:r>
              <a:rPr lang="en-US" altLang="en-US" sz="1200" b="1" dirty="0">
                <a:solidFill>
                  <a:srgbClr val="CCECFF"/>
                </a:solidFill>
              </a:rPr>
              <a:t>contractile</a:t>
            </a:r>
            <a:r>
              <a:rPr lang="en-US" altLang="en-US" sz="1200" dirty="0">
                <a:solidFill>
                  <a:srgbClr val="CCECFF"/>
                </a:solidFill>
              </a:rPr>
              <a:t>, so cup seems</a:t>
            </a:r>
          </a:p>
          <a:p>
            <a:pPr eaLnBrk="1" hangingPunct="1">
              <a:spcBef>
                <a:spcPct val="0"/>
              </a:spcBef>
              <a:buClrTx/>
              <a:buSzTx/>
              <a:buFontTx/>
              <a:buNone/>
            </a:pPr>
            <a:r>
              <a:rPr lang="en-US" altLang="en-US" sz="1200" dirty="0">
                <a:solidFill>
                  <a:srgbClr val="CCECFF"/>
                </a:solidFill>
              </a:rPr>
              <a:t>  to…</a:t>
            </a:r>
            <a:r>
              <a:rPr lang="en-US" altLang="en-US" sz="1200" b="1" dirty="0">
                <a:solidFill>
                  <a:srgbClr val="CCECFF"/>
                </a:solidFill>
              </a:rPr>
              <a:t>open </a:t>
            </a:r>
            <a:r>
              <a:rPr lang="en-US" altLang="en-US" sz="1200" dirty="0">
                <a:solidFill>
                  <a:srgbClr val="CCECFF"/>
                </a:solidFill>
              </a:rPr>
              <a:t>and</a:t>
            </a:r>
            <a:r>
              <a:rPr lang="en-US" altLang="en-US" sz="1200" b="1" dirty="0">
                <a:solidFill>
                  <a:srgbClr val="CCECFF"/>
                </a:solidFill>
              </a:rPr>
              <a:t> close</a:t>
            </a:r>
            <a:r>
              <a:rPr lang="en-US" altLang="en-US" sz="1200" dirty="0">
                <a:solidFill>
                  <a:srgbClr val="CCECFF"/>
                </a:solidFill>
              </a:rPr>
              <a:t> (like its namesake,  </a:t>
            </a:r>
          </a:p>
          <a:p>
            <a:pPr eaLnBrk="1" hangingPunct="1">
              <a:spcBef>
                <a:spcPct val="0"/>
              </a:spcBef>
              <a:buClrTx/>
              <a:buSzTx/>
              <a:buFontTx/>
              <a:buNone/>
            </a:pPr>
            <a:r>
              <a:rPr lang="en-US" altLang="en-US" sz="1200" dirty="0">
                <a:solidFill>
                  <a:srgbClr val="CCECFF"/>
                </a:solidFill>
              </a:rPr>
              <a:t>  the morning-glory flower)</a:t>
            </a:r>
          </a:p>
          <a:p>
            <a:pPr eaLnBrk="1" hangingPunct="1">
              <a:spcBef>
                <a:spcPct val="0"/>
              </a:spcBef>
              <a:buClrTx/>
              <a:buSzTx/>
              <a:buFontTx/>
              <a:buNone/>
            </a:pPr>
            <a:r>
              <a:rPr lang="en-US" altLang="en-US" sz="1200" dirty="0">
                <a:solidFill>
                  <a:srgbClr val="CCECFF"/>
                </a:solidFill>
              </a:rPr>
              <a:t>--VA usually…</a:t>
            </a:r>
            <a:r>
              <a:rPr lang="en-US" altLang="en-US" sz="1200" b="1" dirty="0">
                <a:solidFill>
                  <a:srgbClr val="CCECFF"/>
                </a:solidFill>
              </a:rPr>
              <a:t>20/200</a:t>
            </a:r>
            <a:r>
              <a:rPr lang="en-US" altLang="en-US" sz="1200" dirty="0">
                <a:solidFill>
                  <a:srgbClr val="CCECFF"/>
                </a:solidFill>
              </a:rPr>
              <a:t>, but can be…</a:t>
            </a:r>
          </a:p>
          <a:p>
            <a:pPr eaLnBrk="1" hangingPunct="1">
              <a:spcBef>
                <a:spcPct val="0"/>
              </a:spcBef>
              <a:buClrTx/>
              <a:buSzTx/>
              <a:buFontTx/>
              <a:buNone/>
            </a:pPr>
            <a:r>
              <a:rPr lang="en-US" altLang="en-US" sz="1200" dirty="0">
                <a:solidFill>
                  <a:srgbClr val="CCECFF"/>
                </a:solidFill>
              </a:rPr>
              <a:t>   </a:t>
            </a:r>
            <a:r>
              <a:rPr lang="en-US" altLang="en-US" sz="1200" b="1" dirty="0">
                <a:solidFill>
                  <a:srgbClr val="CCECFF"/>
                </a:solidFill>
              </a:rPr>
              <a:t>20/20&lt;-&gt;NLP</a:t>
            </a:r>
          </a:p>
          <a:p>
            <a:pPr eaLnBrk="1" hangingPunct="1">
              <a:spcBef>
                <a:spcPct val="0"/>
              </a:spcBef>
              <a:buClrTx/>
              <a:buSzTx/>
              <a:buFontTx/>
              <a:buNone/>
            </a:pPr>
            <a:r>
              <a:rPr lang="en-US" altLang="en-US" sz="1200" dirty="0">
                <a:solidFill>
                  <a:srgbClr val="CCECFF"/>
                </a:solidFill>
              </a:rPr>
              <a:t>--1/3 develop…</a:t>
            </a:r>
            <a:r>
              <a:rPr lang="en-US" altLang="en-US" sz="1200" b="1" dirty="0">
                <a:solidFill>
                  <a:srgbClr val="CCECFF"/>
                </a:solidFill>
              </a:rPr>
              <a:t>serous RD</a:t>
            </a:r>
          </a:p>
        </p:txBody>
      </p:sp>
      <p:sp>
        <p:nvSpPr>
          <p:cNvPr id="20489" name="Slide Number Placeholder 1">
            <a:extLst>
              <a:ext uri="{FF2B5EF4-FFF2-40B4-BE49-F238E27FC236}">
                <a16:creationId xmlns:a16="http://schemas.microsoft.com/office/drawing/2014/main" id="{6DA2DAF9-6D00-4814-AB81-95EDC6625669}"/>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D67D61B1-B4CB-4239-93B1-942BE25668DC}" type="slidenum">
              <a:rPr lang="en-US" altLang="en-US" sz="1000"/>
              <a:pPr>
                <a:spcBef>
                  <a:spcPct val="0"/>
                </a:spcBef>
                <a:buClrTx/>
                <a:buSzTx/>
                <a:buFontTx/>
                <a:buNone/>
              </a:pPr>
              <a:t>31</a:t>
            </a:fld>
            <a:endParaRPr lang="en-US" altLang="en-US" sz="1000"/>
          </a:p>
        </p:txBody>
      </p:sp>
      <p:sp>
        <p:nvSpPr>
          <p:cNvPr id="20490" name="Line 12">
            <a:extLst>
              <a:ext uri="{FF2B5EF4-FFF2-40B4-BE49-F238E27FC236}">
                <a16:creationId xmlns:a16="http://schemas.microsoft.com/office/drawing/2014/main" id="{79E5E58E-A140-446E-A189-EE26914C3372}"/>
              </a:ext>
            </a:extLst>
          </p:cNvPr>
          <p:cNvSpPr>
            <a:spLocks noChangeShapeType="1"/>
          </p:cNvSpPr>
          <p:nvPr/>
        </p:nvSpPr>
        <p:spPr bwMode="auto">
          <a:xfrm>
            <a:off x="3124200" y="2057400"/>
            <a:ext cx="381000" cy="22098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2" name="Text Box 16">
            <a:extLst>
              <a:ext uri="{FF2B5EF4-FFF2-40B4-BE49-F238E27FC236}">
                <a16:creationId xmlns:a16="http://schemas.microsoft.com/office/drawing/2014/main" id="{AA9B0ABF-F467-417C-8312-3DC22BFDCCD0}"/>
              </a:ext>
            </a:extLst>
          </p:cNvPr>
          <p:cNvSpPr txBox="1">
            <a:spLocks noChangeArrowheads="1"/>
          </p:cNvSpPr>
          <p:nvPr/>
        </p:nvSpPr>
        <p:spPr bwMode="auto">
          <a:xfrm>
            <a:off x="4648200" y="2576513"/>
            <a:ext cx="3973513" cy="862012"/>
          </a:xfrm>
          <a:prstGeom prst="rect">
            <a:avLst/>
          </a:prstGeom>
          <a:solidFill>
            <a:srgbClr val="FFC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defRPr/>
            </a:pPr>
            <a:r>
              <a:rPr lang="en-US" altLang="en-US" sz="1400" b="1" dirty="0">
                <a:solidFill>
                  <a:schemeClr val="bg1">
                    <a:lumMod val="65000"/>
                  </a:schemeClr>
                </a:solidFill>
              </a:rPr>
              <a:t>Myelinated RNFL</a:t>
            </a:r>
          </a:p>
          <a:p>
            <a:pPr eaLnBrk="1" hangingPunct="1">
              <a:spcBef>
                <a:spcPct val="0"/>
              </a:spcBef>
              <a:buClrTx/>
              <a:buSzTx/>
              <a:buFontTx/>
              <a:buNone/>
              <a:defRPr/>
            </a:pPr>
            <a:r>
              <a:rPr lang="en-US" altLang="en-US" sz="1200" dirty="0">
                <a:solidFill>
                  <a:srgbClr val="FFCCFF"/>
                </a:solidFill>
              </a:rPr>
              <a:t>--Myelin normally starts at LGN, ends at lamina </a:t>
            </a:r>
            <a:r>
              <a:rPr lang="en-US" altLang="en-US" sz="1200" dirty="0" err="1">
                <a:solidFill>
                  <a:srgbClr val="FFCCFF"/>
                </a:solidFill>
              </a:rPr>
              <a:t>cribrosa</a:t>
            </a:r>
            <a:endParaRPr lang="en-US" altLang="en-US" sz="1200" dirty="0">
              <a:solidFill>
                <a:srgbClr val="FFCCFF"/>
              </a:solidFill>
            </a:endParaRPr>
          </a:p>
          <a:p>
            <a:pPr eaLnBrk="1" hangingPunct="1">
              <a:spcBef>
                <a:spcPct val="0"/>
              </a:spcBef>
              <a:buClrTx/>
              <a:buSzTx/>
              <a:buFontTx/>
              <a:buNone/>
              <a:defRPr/>
            </a:pPr>
            <a:r>
              <a:rPr lang="en-US" altLang="en-US" sz="1200" dirty="0">
                <a:solidFill>
                  <a:srgbClr val="FFCCFF"/>
                </a:solidFill>
              </a:rPr>
              <a:t>--Can be patchy, discontinuous</a:t>
            </a:r>
          </a:p>
          <a:p>
            <a:pPr eaLnBrk="1" hangingPunct="1">
              <a:spcBef>
                <a:spcPct val="0"/>
              </a:spcBef>
              <a:buClrTx/>
              <a:buSzTx/>
              <a:buFontTx/>
              <a:buNone/>
              <a:defRPr/>
            </a:pPr>
            <a:r>
              <a:rPr lang="en-US" altLang="en-US" sz="1200" dirty="0">
                <a:solidFill>
                  <a:srgbClr val="FFCCFF"/>
                </a:solidFill>
              </a:rPr>
              <a:t>--Corresponding VF has absolute scotoma</a:t>
            </a:r>
          </a:p>
        </p:txBody>
      </p:sp>
      <p:sp>
        <p:nvSpPr>
          <p:cNvPr id="14" name="Text Box 18">
            <a:extLst>
              <a:ext uri="{FF2B5EF4-FFF2-40B4-BE49-F238E27FC236}">
                <a16:creationId xmlns:a16="http://schemas.microsoft.com/office/drawing/2014/main" id="{540D9B66-8DBC-43BF-9DF7-93F57B9663EB}"/>
              </a:ext>
            </a:extLst>
          </p:cNvPr>
          <p:cNvSpPr txBox="1">
            <a:spLocks noChangeArrowheads="1"/>
          </p:cNvSpPr>
          <p:nvPr/>
        </p:nvSpPr>
        <p:spPr bwMode="auto">
          <a:xfrm>
            <a:off x="5546725" y="1687513"/>
            <a:ext cx="3452813" cy="677862"/>
          </a:xfrm>
          <a:prstGeom prst="rect">
            <a:avLst/>
          </a:prstGeom>
          <a:solidFill>
            <a:srgbClr val="FFFF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defRPr/>
            </a:pPr>
            <a:r>
              <a:rPr lang="en-US" altLang="en-US" sz="1400" b="1" dirty="0" err="1">
                <a:solidFill>
                  <a:schemeClr val="bg1">
                    <a:lumMod val="75000"/>
                  </a:schemeClr>
                </a:solidFill>
              </a:rPr>
              <a:t>Megalopapilla</a:t>
            </a:r>
            <a:endParaRPr lang="en-US" altLang="en-US" sz="1400" b="1" dirty="0">
              <a:solidFill>
                <a:schemeClr val="bg1">
                  <a:lumMod val="75000"/>
                </a:schemeClr>
              </a:solidFill>
            </a:endParaRPr>
          </a:p>
          <a:p>
            <a:pPr eaLnBrk="1" hangingPunct="1">
              <a:spcBef>
                <a:spcPct val="0"/>
              </a:spcBef>
              <a:buClrTx/>
              <a:buSzTx/>
              <a:buFontTx/>
              <a:buNone/>
              <a:defRPr/>
            </a:pPr>
            <a:r>
              <a:rPr lang="en-US" altLang="en-US" sz="1200" dirty="0">
                <a:solidFill>
                  <a:srgbClr val="FFFF99"/>
                </a:solidFill>
              </a:rPr>
              <a:t>--Abnormally large diameter of </a:t>
            </a:r>
            <a:r>
              <a:rPr lang="en-US" altLang="en-US" sz="1200" b="1" dirty="0">
                <a:solidFill>
                  <a:srgbClr val="FFFF99"/>
                </a:solidFill>
              </a:rPr>
              <a:t>disc and cup</a:t>
            </a:r>
          </a:p>
          <a:p>
            <a:pPr eaLnBrk="1" hangingPunct="1">
              <a:spcBef>
                <a:spcPct val="0"/>
              </a:spcBef>
              <a:buClrTx/>
              <a:buSzTx/>
              <a:buFontTx/>
              <a:buNone/>
              <a:defRPr/>
            </a:pPr>
            <a:r>
              <a:rPr lang="en-US" altLang="en-US" sz="1200" dirty="0">
                <a:solidFill>
                  <a:srgbClr val="FFFF99"/>
                </a:solidFill>
              </a:rPr>
              <a:t>--VF testing may reveal an </a:t>
            </a:r>
            <a:r>
              <a:rPr lang="en-US" altLang="en-US" sz="1200" b="1" dirty="0">
                <a:solidFill>
                  <a:srgbClr val="FFFF99"/>
                </a:solidFill>
              </a:rPr>
              <a:t>enlarged blind spot</a:t>
            </a:r>
          </a:p>
        </p:txBody>
      </p:sp>
      <p:sp>
        <p:nvSpPr>
          <p:cNvPr id="15" name="Text Box 19">
            <a:extLst>
              <a:ext uri="{FF2B5EF4-FFF2-40B4-BE49-F238E27FC236}">
                <a16:creationId xmlns:a16="http://schemas.microsoft.com/office/drawing/2014/main" id="{E3881CCE-F047-4343-904C-21681B94D273}"/>
              </a:ext>
            </a:extLst>
          </p:cNvPr>
          <p:cNvSpPr txBox="1">
            <a:spLocks noChangeArrowheads="1"/>
          </p:cNvSpPr>
          <p:nvPr/>
        </p:nvSpPr>
        <p:spPr bwMode="auto">
          <a:xfrm>
            <a:off x="5257800" y="3760788"/>
            <a:ext cx="3273425" cy="1231900"/>
          </a:xfrm>
          <a:prstGeom prst="rect">
            <a:avLst/>
          </a:prstGeom>
          <a:solidFill>
            <a:srgbClr val="CCFFCC"/>
          </a:solidFill>
          <a:ln w="9525">
            <a:no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defRPr/>
            </a:pPr>
            <a:r>
              <a:rPr lang="en-US" altLang="en-US" sz="1400" b="1" dirty="0">
                <a:solidFill>
                  <a:schemeClr val="bg1">
                    <a:lumMod val="65000"/>
                  </a:schemeClr>
                </a:solidFill>
              </a:rPr>
              <a:t>Optic Nerve Hypoplasia</a:t>
            </a:r>
          </a:p>
          <a:p>
            <a:pPr eaLnBrk="1" hangingPunct="1">
              <a:spcBef>
                <a:spcPct val="0"/>
              </a:spcBef>
              <a:buClrTx/>
              <a:buSzTx/>
              <a:buFontTx/>
              <a:buNone/>
              <a:defRPr/>
            </a:pPr>
            <a:r>
              <a:rPr lang="en-US" altLang="en-US" sz="1200" dirty="0">
                <a:solidFill>
                  <a:srgbClr val="CCFFCC"/>
                </a:solidFill>
              </a:rPr>
              <a:t>--Abnormally </a:t>
            </a:r>
            <a:r>
              <a:rPr lang="en-US" altLang="en-US" sz="1200" b="1" dirty="0">
                <a:solidFill>
                  <a:srgbClr val="CCFFCC"/>
                </a:solidFill>
              </a:rPr>
              <a:t>low number of axons</a:t>
            </a:r>
          </a:p>
          <a:p>
            <a:pPr eaLnBrk="1" hangingPunct="1">
              <a:spcBef>
                <a:spcPct val="0"/>
              </a:spcBef>
              <a:buClrTx/>
              <a:buSzTx/>
              <a:buFontTx/>
              <a:buNone/>
              <a:defRPr/>
            </a:pPr>
            <a:r>
              <a:rPr lang="en-US" altLang="en-US" sz="1200" dirty="0">
                <a:solidFill>
                  <a:srgbClr val="CCFFCC"/>
                </a:solidFill>
              </a:rPr>
              <a:t>--DFE: Small pale disc with </a:t>
            </a:r>
            <a:r>
              <a:rPr lang="en-US" altLang="en-US" sz="1200" b="1" dirty="0">
                <a:solidFill>
                  <a:srgbClr val="CCFFCC"/>
                </a:solidFill>
              </a:rPr>
              <a:t>double ring sign</a:t>
            </a:r>
            <a:endParaRPr lang="en-US" altLang="en-US" sz="1200" dirty="0">
              <a:solidFill>
                <a:srgbClr val="CCFFCC"/>
              </a:solidFill>
            </a:endParaRPr>
          </a:p>
          <a:p>
            <a:pPr eaLnBrk="1" hangingPunct="1">
              <a:spcBef>
                <a:spcPct val="0"/>
              </a:spcBef>
              <a:buClrTx/>
              <a:buSzTx/>
              <a:buFontTx/>
              <a:buNone/>
              <a:defRPr/>
            </a:pPr>
            <a:r>
              <a:rPr lang="en-US" altLang="en-US" sz="1200" dirty="0">
                <a:solidFill>
                  <a:srgbClr val="CCFFCC"/>
                </a:solidFill>
              </a:rPr>
              <a:t>--VA </a:t>
            </a:r>
            <a:r>
              <a:rPr lang="en-US" altLang="en-US" sz="1200" b="1" dirty="0">
                <a:solidFill>
                  <a:srgbClr val="CCFFCC"/>
                </a:solidFill>
              </a:rPr>
              <a:t>20/20&lt;-&gt;NLP</a:t>
            </a:r>
          </a:p>
          <a:p>
            <a:pPr eaLnBrk="1" hangingPunct="1">
              <a:spcBef>
                <a:spcPct val="0"/>
              </a:spcBef>
              <a:buClrTx/>
              <a:buSzTx/>
              <a:buFontTx/>
              <a:buNone/>
              <a:defRPr/>
            </a:pPr>
            <a:r>
              <a:rPr lang="en-US" altLang="en-US" sz="1200" dirty="0">
                <a:solidFill>
                  <a:srgbClr val="CCFFCC"/>
                </a:solidFill>
              </a:rPr>
              <a:t>--VF defects </a:t>
            </a:r>
            <a:r>
              <a:rPr lang="en-US" altLang="en-US" sz="1200" b="1" dirty="0">
                <a:solidFill>
                  <a:srgbClr val="CCFFCC"/>
                </a:solidFill>
              </a:rPr>
              <a:t>invariably present</a:t>
            </a:r>
          </a:p>
          <a:p>
            <a:pPr eaLnBrk="1" hangingPunct="1">
              <a:spcBef>
                <a:spcPct val="0"/>
              </a:spcBef>
              <a:buClrTx/>
              <a:buSzTx/>
              <a:buFontTx/>
              <a:buNone/>
              <a:defRPr/>
            </a:pPr>
            <a:r>
              <a:rPr lang="en-US" altLang="en-US" sz="1200" dirty="0">
                <a:solidFill>
                  <a:srgbClr val="CCFFCC"/>
                </a:solidFill>
              </a:rPr>
              <a:t>--Remember the </a:t>
            </a:r>
            <a:r>
              <a:rPr lang="en-US" altLang="en-US" sz="1200" b="1" dirty="0">
                <a:solidFill>
                  <a:srgbClr val="CCFFCC"/>
                </a:solidFill>
              </a:rPr>
              <a:t>4 D’s</a:t>
            </a:r>
            <a:r>
              <a:rPr lang="en-US" altLang="en-US" sz="1200" dirty="0">
                <a:solidFill>
                  <a:srgbClr val="CCFFCC"/>
                </a:solidFill>
              </a:rPr>
              <a:t> (more on this shortly)</a:t>
            </a:r>
          </a:p>
        </p:txBody>
      </p:sp>
      <p:sp>
        <p:nvSpPr>
          <p:cNvPr id="17" name="Rectangle 16">
            <a:extLst>
              <a:ext uri="{FF2B5EF4-FFF2-40B4-BE49-F238E27FC236}">
                <a16:creationId xmlns:a16="http://schemas.microsoft.com/office/drawing/2014/main" id="{00FDB5A0-27E4-46CE-AB25-BE275E349283}"/>
              </a:ext>
            </a:extLst>
          </p:cNvPr>
          <p:cNvSpPr>
            <a:spLocks noChangeArrowheads="1"/>
          </p:cNvSpPr>
          <p:nvPr/>
        </p:nvSpPr>
        <p:spPr bwMode="auto">
          <a:xfrm>
            <a:off x="457200" y="122238"/>
            <a:ext cx="7543800" cy="8683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b"/>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ct val="85000"/>
              </a:lnSpc>
              <a:spcBef>
                <a:spcPct val="0"/>
              </a:spcBef>
              <a:buClrTx/>
              <a:buSzTx/>
              <a:buFontTx/>
              <a:buNone/>
            </a:pPr>
            <a:r>
              <a:rPr lang="en-US" altLang="en-US" sz="3200" b="1" dirty="0">
                <a:solidFill>
                  <a:schemeClr val="tx2"/>
                </a:solidFill>
              </a:rPr>
              <a:t>Developmental Abnormalities of the Optic Nerve Head</a:t>
            </a:r>
            <a:endParaRPr lang="en-US" altLang="en-US" sz="3200" dirty="0">
              <a:solidFill>
                <a:schemeClr val="tx2"/>
              </a:solidFill>
            </a:endParaRPr>
          </a:p>
        </p:txBody>
      </p:sp>
      <p:sp>
        <p:nvSpPr>
          <p:cNvPr id="16" name="Text Box 13">
            <a:extLst>
              <a:ext uri="{FF2B5EF4-FFF2-40B4-BE49-F238E27FC236}">
                <a16:creationId xmlns:a16="http://schemas.microsoft.com/office/drawing/2014/main" id="{583ACD08-9EBF-41BB-945E-4D506A058873}"/>
              </a:ext>
            </a:extLst>
          </p:cNvPr>
          <p:cNvSpPr txBox="1">
            <a:spLocks noChangeArrowheads="1"/>
          </p:cNvSpPr>
          <p:nvPr/>
        </p:nvSpPr>
        <p:spPr bwMode="auto">
          <a:xfrm>
            <a:off x="4800600" y="5257800"/>
            <a:ext cx="4294188" cy="1230313"/>
          </a:xfrm>
          <a:prstGeom prst="rect">
            <a:avLst/>
          </a:prstGeom>
          <a:solidFill>
            <a:srgbClr val="FFCC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Tilted-Disc Syndrome</a:t>
            </a:r>
          </a:p>
          <a:p>
            <a:pPr eaLnBrk="1" hangingPunct="1">
              <a:spcBef>
                <a:spcPct val="0"/>
              </a:spcBef>
              <a:buClrTx/>
              <a:buSzTx/>
              <a:buFontTx/>
              <a:buNone/>
            </a:pPr>
            <a:r>
              <a:rPr lang="en-US" altLang="en-US" sz="1200"/>
              <a:t>1) Superior pole appears…</a:t>
            </a:r>
            <a:r>
              <a:rPr lang="en-US" altLang="en-US" sz="1200" b="1">
                <a:solidFill>
                  <a:srgbClr val="0000FF"/>
                </a:solidFill>
              </a:rPr>
              <a:t>elevated</a:t>
            </a:r>
            <a:r>
              <a:rPr lang="en-US" altLang="en-US" sz="1200"/>
              <a:t>, inferior…</a:t>
            </a:r>
            <a:r>
              <a:rPr lang="en-US" altLang="en-US" sz="1200" b="1">
                <a:solidFill>
                  <a:srgbClr val="0000FF"/>
                </a:solidFill>
              </a:rPr>
              <a:t>recessed</a:t>
            </a:r>
          </a:p>
          <a:p>
            <a:pPr eaLnBrk="1" hangingPunct="1">
              <a:spcBef>
                <a:spcPct val="0"/>
              </a:spcBef>
              <a:buClrTx/>
              <a:buSzTx/>
              <a:buFontTx/>
              <a:buNone/>
            </a:pPr>
            <a:r>
              <a:rPr lang="en-US" altLang="en-US" sz="1200"/>
              <a:t>2) </a:t>
            </a:r>
            <a:r>
              <a:rPr lang="en-US" altLang="en-US" sz="1200">
                <a:solidFill>
                  <a:srgbClr val="FFCC99"/>
                </a:solidFill>
              </a:rPr>
              <a:t>Associated with…</a:t>
            </a:r>
            <a:r>
              <a:rPr lang="en-US" altLang="en-US" sz="1200" b="1">
                <a:solidFill>
                  <a:srgbClr val="FFCC99"/>
                </a:solidFill>
              </a:rPr>
              <a:t>situs inversus</a:t>
            </a:r>
            <a:r>
              <a:rPr lang="en-US" altLang="en-US" sz="1200">
                <a:solidFill>
                  <a:srgbClr val="FFCC99"/>
                </a:solidFill>
              </a:rPr>
              <a:t> of retinal vessels</a:t>
            </a:r>
          </a:p>
          <a:p>
            <a:pPr eaLnBrk="1" hangingPunct="1">
              <a:spcBef>
                <a:spcPct val="0"/>
              </a:spcBef>
              <a:buClrTx/>
              <a:buSzTx/>
              <a:buFontTx/>
              <a:buNone/>
            </a:pPr>
            <a:r>
              <a:rPr lang="en-US" altLang="en-US" sz="1200"/>
              <a:t>3) </a:t>
            </a:r>
            <a:r>
              <a:rPr lang="en-US" altLang="en-US" sz="1200">
                <a:solidFill>
                  <a:srgbClr val="FFCC99"/>
                </a:solidFill>
              </a:rPr>
              <a:t>Fundus abnormality produces…</a:t>
            </a:r>
            <a:r>
              <a:rPr lang="en-US" altLang="en-US" sz="1200" b="1">
                <a:solidFill>
                  <a:srgbClr val="FFCC99"/>
                </a:solidFill>
              </a:rPr>
              <a:t>myopic astigmatism</a:t>
            </a:r>
          </a:p>
          <a:p>
            <a:pPr eaLnBrk="1" hangingPunct="1">
              <a:spcBef>
                <a:spcPct val="0"/>
              </a:spcBef>
              <a:buClrTx/>
              <a:buSzTx/>
              <a:buFontTx/>
              <a:buNone/>
            </a:pPr>
            <a:r>
              <a:rPr lang="en-US" altLang="en-US" sz="1200"/>
              <a:t>4) </a:t>
            </a:r>
            <a:r>
              <a:rPr lang="en-US" altLang="en-US" sz="1200">
                <a:solidFill>
                  <a:srgbClr val="FFCC99"/>
                </a:solidFill>
              </a:rPr>
              <a:t>VF testing reveals…</a:t>
            </a:r>
            <a:r>
              <a:rPr lang="en-US" altLang="en-US" sz="1200" b="1">
                <a:solidFill>
                  <a:srgbClr val="FFCC99"/>
                </a:solidFill>
              </a:rPr>
              <a:t>bitemporal hemianopia</a:t>
            </a:r>
            <a:r>
              <a:rPr lang="en-US" altLang="en-US" sz="1200">
                <a:solidFill>
                  <a:srgbClr val="FFCC99"/>
                </a:solidFill>
              </a:rPr>
              <a:t> that doesn’t</a:t>
            </a:r>
          </a:p>
          <a:p>
            <a:pPr eaLnBrk="1" hangingPunct="1">
              <a:spcBef>
                <a:spcPct val="0"/>
              </a:spcBef>
              <a:buClrTx/>
              <a:buSzTx/>
              <a:buFontTx/>
              <a:buNone/>
            </a:pPr>
            <a:r>
              <a:rPr lang="en-US" altLang="en-US" sz="1200">
                <a:solidFill>
                  <a:srgbClr val="FFCC99"/>
                </a:solidFill>
              </a:rPr>
              <a:t>   …</a:t>
            </a:r>
            <a:r>
              <a:rPr lang="en-US" altLang="en-US" sz="1200" b="1">
                <a:solidFill>
                  <a:srgbClr val="FFCC99"/>
                </a:solidFill>
              </a:rPr>
              <a:t>respect the vertical</a:t>
            </a:r>
            <a:r>
              <a:rPr lang="en-US" altLang="en-US" sz="1200">
                <a:solidFill>
                  <a:srgbClr val="FFCC99"/>
                </a:solidFill>
              </a:rPr>
              <a:t> and may…</a:t>
            </a:r>
            <a:r>
              <a:rPr lang="en-US" altLang="en-US" sz="1200" b="1">
                <a:solidFill>
                  <a:srgbClr val="FFCC99"/>
                </a:solidFill>
              </a:rPr>
              <a:t>resolve with refraction</a:t>
            </a:r>
          </a:p>
        </p:txBody>
      </p:sp>
      <p:sp>
        <p:nvSpPr>
          <p:cNvPr id="18" name="Text Box 13">
            <a:extLst>
              <a:ext uri="{FF2B5EF4-FFF2-40B4-BE49-F238E27FC236}">
                <a16:creationId xmlns:a16="http://schemas.microsoft.com/office/drawing/2014/main" id="{5189BCF1-48E9-4880-8D84-30EDD7D2C52E}"/>
              </a:ext>
            </a:extLst>
          </p:cNvPr>
          <p:cNvSpPr txBox="1">
            <a:spLocks noChangeArrowheads="1"/>
          </p:cNvSpPr>
          <p:nvPr/>
        </p:nvSpPr>
        <p:spPr bwMode="auto">
          <a:xfrm>
            <a:off x="4800600" y="5257800"/>
            <a:ext cx="4216400" cy="1231106"/>
          </a:xfrm>
          <a:prstGeom prst="rect">
            <a:avLst/>
          </a:prstGeom>
          <a:solidFill>
            <a:srgbClr val="FFCC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dirty="0">
                <a:solidFill>
                  <a:schemeClr val="bg1">
                    <a:lumMod val="65000"/>
                  </a:schemeClr>
                </a:solidFill>
              </a:rPr>
              <a:t>Tilted-Disc Syndrome</a:t>
            </a:r>
          </a:p>
          <a:p>
            <a:pPr eaLnBrk="1" hangingPunct="1">
              <a:spcBef>
                <a:spcPct val="0"/>
              </a:spcBef>
              <a:buClrTx/>
              <a:buSzTx/>
              <a:buFontTx/>
              <a:buNone/>
            </a:pPr>
            <a:r>
              <a:rPr lang="en-US" altLang="en-US" sz="1200" dirty="0">
                <a:solidFill>
                  <a:srgbClr val="FFCC99"/>
                </a:solidFill>
              </a:rPr>
              <a:t>1) Superior pole appears…</a:t>
            </a:r>
            <a:r>
              <a:rPr lang="en-US" altLang="en-US" sz="1200" b="1" dirty="0">
                <a:solidFill>
                  <a:srgbClr val="FFCC99"/>
                </a:solidFill>
              </a:rPr>
              <a:t>elevated</a:t>
            </a:r>
            <a:r>
              <a:rPr lang="en-US" altLang="en-US" sz="1200" dirty="0">
                <a:solidFill>
                  <a:srgbClr val="FFCC99"/>
                </a:solidFill>
              </a:rPr>
              <a:t>, inferior… </a:t>
            </a:r>
            <a:r>
              <a:rPr lang="en-US" altLang="en-US" sz="1200" b="1" dirty="0">
                <a:solidFill>
                  <a:srgbClr val="FFCC99"/>
                </a:solidFill>
              </a:rPr>
              <a:t>recessed</a:t>
            </a:r>
          </a:p>
          <a:p>
            <a:pPr eaLnBrk="1" hangingPunct="1">
              <a:spcBef>
                <a:spcPct val="0"/>
              </a:spcBef>
              <a:buClrTx/>
              <a:buSzTx/>
              <a:buFontTx/>
              <a:buNone/>
            </a:pPr>
            <a:r>
              <a:rPr lang="en-US" altLang="en-US" sz="1200" dirty="0">
                <a:solidFill>
                  <a:srgbClr val="FFCC99"/>
                </a:solidFill>
              </a:rPr>
              <a:t>2) Associated with…</a:t>
            </a:r>
            <a:r>
              <a:rPr lang="en-US" altLang="en-US" sz="1200" b="1" dirty="0">
                <a:solidFill>
                  <a:srgbClr val="FFCC99"/>
                </a:solidFill>
              </a:rPr>
              <a:t>situs inversus</a:t>
            </a:r>
            <a:r>
              <a:rPr lang="en-US" altLang="en-US" sz="1200" dirty="0">
                <a:solidFill>
                  <a:srgbClr val="FFCC99"/>
                </a:solidFill>
              </a:rPr>
              <a:t> of retinal vessels</a:t>
            </a:r>
          </a:p>
          <a:p>
            <a:pPr eaLnBrk="1" hangingPunct="1">
              <a:spcBef>
                <a:spcPct val="0"/>
              </a:spcBef>
              <a:buClrTx/>
              <a:buSzTx/>
              <a:buFontTx/>
              <a:buNone/>
            </a:pPr>
            <a:r>
              <a:rPr lang="en-US" altLang="en-US" sz="1200" dirty="0">
                <a:solidFill>
                  <a:srgbClr val="FFCC99"/>
                </a:solidFill>
              </a:rPr>
              <a:t>3) Fundus abnormality produces… </a:t>
            </a:r>
            <a:r>
              <a:rPr lang="en-US" altLang="en-US" sz="1200" b="1" dirty="0">
                <a:solidFill>
                  <a:srgbClr val="FFCC99"/>
                </a:solidFill>
              </a:rPr>
              <a:t>myopic </a:t>
            </a:r>
            <a:r>
              <a:rPr lang="en-US" altLang="en-US" sz="1200" b="1" dirty="0" err="1">
                <a:solidFill>
                  <a:srgbClr val="FFCC99"/>
                </a:solidFill>
              </a:rPr>
              <a:t>astigm</a:t>
            </a:r>
            <a:endParaRPr lang="en-US" altLang="en-US" sz="1200" b="1" dirty="0">
              <a:solidFill>
                <a:srgbClr val="FFCC99"/>
              </a:solidFill>
            </a:endParaRPr>
          </a:p>
          <a:p>
            <a:pPr eaLnBrk="1" hangingPunct="1">
              <a:spcBef>
                <a:spcPct val="0"/>
              </a:spcBef>
              <a:buClrTx/>
              <a:buSzTx/>
              <a:buFontTx/>
              <a:buNone/>
            </a:pPr>
            <a:r>
              <a:rPr lang="en-US" altLang="en-US" sz="1200" dirty="0">
                <a:solidFill>
                  <a:srgbClr val="FFCC99"/>
                </a:solidFill>
              </a:rPr>
              <a:t>4) VF testing reveals…</a:t>
            </a:r>
            <a:r>
              <a:rPr lang="en-US" altLang="en-US" sz="1200" b="1" dirty="0">
                <a:solidFill>
                  <a:srgbClr val="FFCC99"/>
                </a:solidFill>
              </a:rPr>
              <a:t>bitemporal hemianopia</a:t>
            </a:r>
            <a:r>
              <a:rPr lang="en-US" altLang="en-US" sz="1200" dirty="0">
                <a:solidFill>
                  <a:srgbClr val="FFCC99"/>
                </a:solidFill>
              </a:rPr>
              <a:t> that </a:t>
            </a:r>
            <a:r>
              <a:rPr lang="en-US" altLang="en-US" sz="1200" dirty="0" err="1">
                <a:solidFill>
                  <a:srgbClr val="FFCC99"/>
                </a:solidFill>
              </a:rPr>
              <a:t>doesn’t</a:t>
            </a:r>
            <a:r>
              <a:rPr lang="en-US" altLang="en-US" sz="1200" b="1" dirty="0" err="1">
                <a:solidFill>
                  <a:srgbClr val="FFCC99"/>
                </a:solidFill>
              </a:rPr>
              <a:t>with</a:t>
            </a:r>
            <a:r>
              <a:rPr lang="en-US" altLang="en-US" sz="1200" b="1" dirty="0">
                <a:solidFill>
                  <a:srgbClr val="FFCC99"/>
                </a:solidFill>
              </a:rPr>
              <a:t> refract</a:t>
            </a:r>
          </a:p>
        </p:txBody>
      </p:sp>
      <p:sp>
        <p:nvSpPr>
          <p:cNvPr id="2" name="TextBox 1">
            <a:extLst>
              <a:ext uri="{FF2B5EF4-FFF2-40B4-BE49-F238E27FC236}">
                <a16:creationId xmlns:a16="http://schemas.microsoft.com/office/drawing/2014/main" id="{A0E88983-6B2F-4BF7-5796-F4C558AACF6A}"/>
              </a:ext>
            </a:extLst>
          </p:cNvPr>
          <p:cNvSpPr txBox="1"/>
          <p:nvPr/>
        </p:nvSpPr>
        <p:spPr>
          <a:xfrm>
            <a:off x="4229100" y="4801155"/>
            <a:ext cx="3429000" cy="738664"/>
          </a:xfrm>
          <a:prstGeom prst="rect">
            <a:avLst/>
          </a:prstGeom>
          <a:solidFill>
            <a:schemeClr val="accent6"/>
          </a:solidFill>
        </p:spPr>
        <p:txBody>
          <a:bodyPr wrap="square" rtlCol="0">
            <a:spAutoFit/>
          </a:bodyPr>
          <a:lstStyle/>
          <a:p>
            <a:pPr algn="r"/>
            <a:r>
              <a:rPr lang="en-US" sz="1400" i="1" dirty="0">
                <a:solidFill>
                  <a:schemeClr val="bg1"/>
                </a:solidFill>
              </a:rPr>
              <a:t>In addition to their number, what else is unusual about the vessels at the ONH?</a:t>
            </a:r>
          </a:p>
          <a:p>
            <a:pPr algn="r"/>
            <a:r>
              <a:rPr lang="en-US" sz="1400" dirty="0">
                <a:solidFill>
                  <a:schemeClr val="bg1"/>
                </a:solidFill>
              </a:rPr>
              <a:t>They all emanate from the rim of the disc</a:t>
            </a:r>
          </a:p>
        </p:txBody>
      </p:sp>
      <p:sp>
        <p:nvSpPr>
          <p:cNvPr id="3" name="Oval 2">
            <a:extLst>
              <a:ext uri="{FF2B5EF4-FFF2-40B4-BE49-F238E27FC236}">
                <a16:creationId xmlns:a16="http://schemas.microsoft.com/office/drawing/2014/main" id="{DB0CBCE6-FD7A-50C4-451E-0D62B8B9E7E8}"/>
              </a:ext>
            </a:extLst>
          </p:cNvPr>
          <p:cNvSpPr/>
          <p:nvPr/>
        </p:nvSpPr>
        <p:spPr>
          <a:xfrm>
            <a:off x="1307063" y="4782648"/>
            <a:ext cx="3057525" cy="609600"/>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612383912"/>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8" name="Slide Number Placeholder 1">
            <a:extLst>
              <a:ext uri="{FF2B5EF4-FFF2-40B4-BE49-F238E27FC236}">
                <a16:creationId xmlns:a16="http://schemas.microsoft.com/office/drawing/2014/main" id="{24272C14-98B9-49AA-A34A-661F3FF25627}"/>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1CD4852E-4C6E-4BB0-9F3B-E44927F1563F}" type="slidenum">
              <a:rPr lang="en-US" altLang="en-US" sz="1000"/>
              <a:pPr>
                <a:spcBef>
                  <a:spcPct val="0"/>
                </a:spcBef>
                <a:buClrTx/>
                <a:buSzTx/>
                <a:buFontTx/>
                <a:buNone/>
              </a:pPr>
              <a:t>32</a:t>
            </a:fld>
            <a:endParaRPr lang="en-US" altLang="en-US" sz="1000"/>
          </a:p>
        </p:txBody>
      </p:sp>
      <p:sp>
        <p:nvSpPr>
          <p:cNvPr id="17" name="Rectangle 16">
            <a:extLst>
              <a:ext uri="{FF2B5EF4-FFF2-40B4-BE49-F238E27FC236}">
                <a16:creationId xmlns:a16="http://schemas.microsoft.com/office/drawing/2014/main" id="{B313EDA2-A575-489D-9267-5F5D1E29595C}"/>
              </a:ext>
            </a:extLst>
          </p:cNvPr>
          <p:cNvSpPr>
            <a:spLocks noChangeArrowheads="1"/>
          </p:cNvSpPr>
          <p:nvPr/>
        </p:nvSpPr>
        <p:spPr bwMode="auto">
          <a:xfrm>
            <a:off x="457200" y="122238"/>
            <a:ext cx="7543800" cy="8683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b"/>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ct val="85000"/>
              </a:lnSpc>
              <a:spcBef>
                <a:spcPct val="0"/>
              </a:spcBef>
              <a:buClrTx/>
              <a:buSzTx/>
              <a:buFontTx/>
              <a:buNone/>
            </a:pPr>
            <a:r>
              <a:rPr lang="en-US" altLang="en-US" sz="3200" b="1" dirty="0">
                <a:solidFill>
                  <a:schemeClr val="tx2"/>
                </a:solidFill>
              </a:rPr>
              <a:t>Developmental Abnormalities of the Optic Nerve Head</a:t>
            </a:r>
            <a:endParaRPr lang="en-US" altLang="en-US" sz="3200" dirty="0">
              <a:solidFill>
                <a:schemeClr val="tx2"/>
              </a:solidFill>
            </a:endParaRPr>
          </a:p>
        </p:txBody>
      </p:sp>
      <p:sp>
        <p:nvSpPr>
          <p:cNvPr id="2" name="TextBox 1">
            <a:extLst>
              <a:ext uri="{FF2B5EF4-FFF2-40B4-BE49-F238E27FC236}">
                <a16:creationId xmlns:a16="http://schemas.microsoft.com/office/drawing/2014/main" id="{B9642A5A-246A-44D6-8361-062F83946247}"/>
              </a:ext>
            </a:extLst>
          </p:cNvPr>
          <p:cNvSpPr txBox="1"/>
          <p:nvPr/>
        </p:nvSpPr>
        <p:spPr>
          <a:xfrm>
            <a:off x="1523743" y="6107668"/>
            <a:ext cx="6096541" cy="369332"/>
          </a:xfrm>
          <a:prstGeom prst="rect">
            <a:avLst/>
          </a:prstGeom>
          <a:noFill/>
        </p:spPr>
        <p:txBody>
          <a:bodyPr wrap="none" rtlCol="0">
            <a:spAutoFit/>
          </a:bodyPr>
          <a:lstStyle/>
          <a:p>
            <a:pPr algn="ctr"/>
            <a:r>
              <a:rPr lang="en-US" dirty="0"/>
              <a:t>Morning-glory disc: </a:t>
            </a:r>
            <a:r>
              <a:rPr lang="en-US" dirty="0" err="1"/>
              <a:t>Lotsa</a:t>
            </a:r>
            <a:r>
              <a:rPr lang="en-US" dirty="0"/>
              <a:t> vessels, emanating from the rim</a:t>
            </a:r>
          </a:p>
        </p:txBody>
      </p:sp>
      <p:pic>
        <p:nvPicPr>
          <p:cNvPr id="6146" name="Picture 2" descr="figure2">
            <a:extLst>
              <a:ext uri="{FF2B5EF4-FFF2-40B4-BE49-F238E27FC236}">
                <a16:creationId xmlns:a16="http://schemas.microsoft.com/office/drawing/2014/main" id="{CC096E08-237B-4088-81D1-21B17E798500}"/>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247900" y="1330195"/>
            <a:ext cx="4648200" cy="4197609"/>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331910405"/>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6" name="Text Box 4">
            <a:extLst>
              <a:ext uri="{FF2B5EF4-FFF2-40B4-BE49-F238E27FC236}">
                <a16:creationId xmlns:a16="http://schemas.microsoft.com/office/drawing/2014/main" id="{0E4827F9-EB50-40CC-92FB-01C47206EAA1}"/>
              </a:ext>
            </a:extLst>
          </p:cNvPr>
          <p:cNvSpPr txBox="1">
            <a:spLocks noChangeArrowheads="1"/>
          </p:cNvSpPr>
          <p:nvPr/>
        </p:nvSpPr>
        <p:spPr bwMode="auto">
          <a:xfrm>
            <a:off x="793750" y="3505200"/>
            <a:ext cx="2254250" cy="669925"/>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Optic Pit/Hole</a:t>
            </a:r>
          </a:p>
          <a:p>
            <a:pPr eaLnBrk="1" hangingPunct="1">
              <a:spcBef>
                <a:spcPct val="0"/>
              </a:spcBef>
              <a:buClrTx/>
              <a:buSzTx/>
              <a:buFontTx/>
              <a:buNone/>
            </a:pPr>
            <a:r>
              <a:rPr lang="en-US" altLang="en-US" sz="1200"/>
              <a:t>--Associated with…</a:t>
            </a:r>
            <a:r>
              <a:rPr lang="en-US" altLang="en-US" sz="1200" b="1">
                <a:solidFill>
                  <a:srgbClr val="0000FF"/>
                </a:solidFill>
              </a:rPr>
              <a:t>serous RD</a:t>
            </a:r>
          </a:p>
          <a:p>
            <a:pPr eaLnBrk="1" hangingPunct="1">
              <a:spcBef>
                <a:spcPct val="0"/>
              </a:spcBef>
              <a:buClrTx/>
              <a:buSzTx/>
              <a:buFontTx/>
              <a:buNone/>
            </a:pPr>
            <a:r>
              <a:rPr lang="en-US" altLang="en-US" sz="1200" b="1">
                <a:solidFill>
                  <a:srgbClr val="0000FF"/>
                </a:solidFill>
              </a:rPr>
              <a:t>  in adulthood</a:t>
            </a:r>
          </a:p>
        </p:txBody>
      </p:sp>
      <p:sp>
        <p:nvSpPr>
          <p:cNvPr id="21507" name="Line 5">
            <a:extLst>
              <a:ext uri="{FF2B5EF4-FFF2-40B4-BE49-F238E27FC236}">
                <a16:creationId xmlns:a16="http://schemas.microsoft.com/office/drawing/2014/main" id="{E8CF29CD-409E-45B2-A41D-972744BE3CD9}"/>
              </a:ext>
            </a:extLst>
          </p:cNvPr>
          <p:cNvSpPr>
            <a:spLocks noChangeShapeType="1"/>
          </p:cNvSpPr>
          <p:nvPr/>
        </p:nvSpPr>
        <p:spPr bwMode="auto">
          <a:xfrm flipH="1">
            <a:off x="1600200" y="2057400"/>
            <a:ext cx="1524000" cy="3810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1508" name="Text Box 7">
            <a:extLst>
              <a:ext uri="{FF2B5EF4-FFF2-40B4-BE49-F238E27FC236}">
                <a16:creationId xmlns:a16="http://schemas.microsoft.com/office/drawing/2014/main" id="{DE148F7F-16C5-4A38-AB7F-34E8752AD36F}"/>
              </a:ext>
            </a:extLst>
          </p:cNvPr>
          <p:cNvSpPr txBox="1">
            <a:spLocks noChangeArrowheads="1"/>
          </p:cNvSpPr>
          <p:nvPr/>
        </p:nvSpPr>
        <p:spPr bwMode="auto">
          <a:xfrm>
            <a:off x="1357313" y="1524000"/>
            <a:ext cx="3511550" cy="4540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1400" i="1">
                <a:solidFill>
                  <a:srgbClr val="0000FF"/>
                </a:solidFill>
              </a:rPr>
              <a:t>These three are all secondary to abnormal</a:t>
            </a:r>
          </a:p>
          <a:p>
            <a:pPr algn="ctr" eaLnBrk="1" hangingPunct="1">
              <a:lnSpc>
                <a:spcPct val="85000"/>
              </a:lnSpc>
              <a:spcBef>
                <a:spcPct val="0"/>
              </a:spcBef>
              <a:buClrTx/>
              <a:buSzTx/>
              <a:buFontTx/>
              <a:buNone/>
            </a:pPr>
            <a:r>
              <a:rPr lang="en-US" altLang="en-US" sz="1400" i="1">
                <a:solidFill>
                  <a:srgbClr val="0000FF"/>
                </a:solidFill>
              </a:rPr>
              <a:t>closure of the embryonic optic fissure</a:t>
            </a:r>
          </a:p>
        </p:txBody>
      </p:sp>
      <p:sp>
        <p:nvSpPr>
          <p:cNvPr id="21509" name="Text Box 8">
            <a:extLst>
              <a:ext uri="{FF2B5EF4-FFF2-40B4-BE49-F238E27FC236}">
                <a16:creationId xmlns:a16="http://schemas.microsoft.com/office/drawing/2014/main" id="{EE4F22E5-0EF2-4918-894E-67693E9C10A8}"/>
              </a:ext>
            </a:extLst>
          </p:cNvPr>
          <p:cNvSpPr txBox="1">
            <a:spLocks noChangeArrowheads="1"/>
          </p:cNvSpPr>
          <p:nvPr/>
        </p:nvSpPr>
        <p:spPr bwMode="auto">
          <a:xfrm>
            <a:off x="76200" y="2514600"/>
            <a:ext cx="2757488" cy="852488"/>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Optic Nerve Coloboma</a:t>
            </a:r>
          </a:p>
          <a:p>
            <a:pPr eaLnBrk="1" hangingPunct="1">
              <a:spcBef>
                <a:spcPct val="0"/>
              </a:spcBef>
              <a:buClrTx/>
              <a:buSzTx/>
              <a:buFontTx/>
              <a:buNone/>
            </a:pPr>
            <a:r>
              <a:rPr lang="en-US" altLang="en-US" sz="1200"/>
              <a:t>1) May resemble…</a:t>
            </a:r>
            <a:r>
              <a:rPr lang="en-US" altLang="en-US" sz="1200" b="1">
                <a:solidFill>
                  <a:srgbClr val="0000FF"/>
                </a:solidFill>
              </a:rPr>
              <a:t>deep cupping</a:t>
            </a:r>
          </a:p>
          <a:p>
            <a:pPr eaLnBrk="1" hangingPunct="1">
              <a:spcBef>
                <a:spcPct val="0"/>
              </a:spcBef>
              <a:buClrTx/>
              <a:buSzTx/>
              <a:buFontTx/>
              <a:buNone/>
            </a:pPr>
            <a:r>
              <a:rPr lang="en-US" altLang="en-US" sz="1200"/>
              <a:t>2) Can be…</a:t>
            </a:r>
            <a:r>
              <a:rPr lang="en-US" altLang="en-US" sz="1200" b="1">
                <a:solidFill>
                  <a:srgbClr val="0000FF"/>
                </a:solidFill>
              </a:rPr>
              <a:t>bilateral, asymmetric</a:t>
            </a:r>
          </a:p>
          <a:p>
            <a:pPr eaLnBrk="1" hangingPunct="1">
              <a:spcBef>
                <a:spcPct val="0"/>
              </a:spcBef>
              <a:buClrTx/>
              <a:buSzTx/>
              <a:buFontTx/>
              <a:buNone/>
            </a:pPr>
            <a:r>
              <a:rPr lang="en-US" altLang="en-US" sz="1200"/>
              <a:t>3) Part of the…</a:t>
            </a:r>
            <a:r>
              <a:rPr lang="en-US" altLang="en-US" sz="1200" b="1">
                <a:solidFill>
                  <a:srgbClr val="0000FF"/>
                </a:solidFill>
              </a:rPr>
              <a:t>CHARGE association</a:t>
            </a:r>
          </a:p>
        </p:txBody>
      </p:sp>
      <p:sp>
        <p:nvSpPr>
          <p:cNvPr id="21510" name="Line 9">
            <a:extLst>
              <a:ext uri="{FF2B5EF4-FFF2-40B4-BE49-F238E27FC236}">
                <a16:creationId xmlns:a16="http://schemas.microsoft.com/office/drawing/2014/main" id="{4C53DC38-8AE2-46B5-B9B5-F3D6D55580B8}"/>
              </a:ext>
            </a:extLst>
          </p:cNvPr>
          <p:cNvSpPr>
            <a:spLocks noChangeShapeType="1"/>
          </p:cNvSpPr>
          <p:nvPr/>
        </p:nvSpPr>
        <p:spPr bwMode="auto">
          <a:xfrm flipH="1">
            <a:off x="2971800" y="2057400"/>
            <a:ext cx="152400" cy="14478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1511" name="Text Box 10">
            <a:extLst>
              <a:ext uri="{FF2B5EF4-FFF2-40B4-BE49-F238E27FC236}">
                <a16:creationId xmlns:a16="http://schemas.microsoft.com/office/drawing/2014/main" id="{4AD1DF1A-09DD-4504-A648-1425ED679C29}"/>
              </a:ext>
            </a:extLst>
          </p:cNvPr>
          <p:cNvSpPr txBox="1">
            <a:spLocks noChangeArrowheads="1"/>
          </p:cNvSpPr>
          <p:nvPr/>
        </p:nvSpPr>
        <p:spPr bwMode="auto">
          <a:xfrm>
            <a:off x="1371600" y="4267200"/>
            <a:ext cx="3057525" cy="2154238"/>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Morning-Glory Disc</a:t>
            </a:r>
          </a:p>
          <a:p>
            <a:pPr eaLnBrk="1" hangingPunct="1">
              <a:spcBef>
                <a:spcPct val="0"/>
              </a:spcBef>
              <a:buClrTx/>
              <a:buSzTx/>
              <a:buFontTx/>
              <a:buNone/>
            </a:pPr>
            <a:r>
              <a:rPr lang="en-US" altLang="en-US" sz="1200"/>
              <a:t>--DFE reveals:</a:t>
            </a:r>
          </a:p>
          <a:p>
            <a:pPr eaLnBrk="1" hangingPunct="1">
              <a:spcBef>
                <a:spcPct val="0"/>
              </a:spcBef>
              <a:buClrTx/>
              <a:buSzTx/>
              <a:buFontTx/>
              <a:buNone/>
            </a:pPr>
            <a:r>
              <a:rPr lang="en-US" altLang="en-US" sz="1200"/>
              <a:t>  1) A funnel-shaped…</a:t>
            </a:r>
            <a:r>
              <a:rPr lang="en-US" altLang="en-US" sz="1200" b="1">
                <a:solidFill>
                  <a:srgbClr val="0000FF"/>
                </a:solidFill>
              </a:rPr>
              <a:t>excavation</a:t>
            </a:r>
            <a:endParaRPr lang="en-US" altLang="en-US" sz="1200"/>
          </a:p>
          <a:p>
            <a:pPr eaLnBrk="1" hangingPunct="1">
              <a:spcBef>
                <a:spcPct val="0"/>
              </a:spcBef>
              <a:buClrTx/>
              <a:buSzTx/>
              <a:buFontTx/>
              <a:buNone/>
            </a:pPr>
            <a:r>
              <a:rPr lang="en-US" altLang="en-US" sz="1200"/>
              <a:t>  2) Number of vessels crossing the rim</a:t>
            </a:r>
          </a:p>
          <a:p>
            <a:pPr eaLnBrk="1" hangingPunct="1">
              <a:spcBef>
                <a:spcPct val="0"/>
              </a:spcBef>
              <a:buClrTx/>
              <a:buSzTx/>
              <a:buFontTx/>
              <a:buNone/>
            </a:pPr>
            <a:r>
              <a:rPr lang="en-US" altLang="en-US" sz="1200"/>
              <a:t>    seems abnormally…</a:t>
            </a:r>
            <a:r>
              <a:rPr lang="en-US" altLang="en-US" sz="1200" b="1">
                <a:solidFill>
                  <a:srgbClr val="0000FF"/>
                </a:solidFill>
              </a:rPr>
              <a:t>high</a:t>
            </a:r>
            <a:r>
              <a:rPr lang="en-US" altLang="en-US" sz="1200"/>
              <a:t> </a:t>
            </a:r>
            <a:endParaRPr lang="en-US" altLang="en-US" sz="1200" b="1">
              <a:solidFill>
                <a:srgbClr val="0000FF"/>
              </a:solidFill>
            </a:endParaRPr>
          </a:p>
          <a:p>
            <a:pPr eaLnBrk="1" hangingPunct="1">
              <a:spcBef>
                <a:spcPct val="0"/>
              </a:spcBef>
              <a:buClrTx/>
              <a:buSzTx/>
              <a:buFontTx/>
              <a:buNone/>
            </a:pPr>
            <a:r>
              <a:rPr lang="en-US" altLang="en-US" sz="1200"/>
              <a:t>--Tissue is…</a:t>
            </a:r>
            <a:r>
              <a:rPr lang="en-US" altLang="en-US" sz="1200" b="1">
                <a:solidFill>
                  <a:srgbClr val="CCECFF"/>
                </a:solidFill>
              </a:rPr>
              <a:t>contractile</a:t>
            </a:r>
            <a:r>
              <a:rPr lang="en-US" altLang="en-US" sz="1200"/>
              <a:t>, so cup seems</a:t>
            </a:r>
          </a:p>
          <a:p>
            <a:pPr eaLnBrk="1" hangingPunct="1">
              <a:spcBef>
                <a:spcPct val="0"/>
              </a:spcBef>
              <a:buClrTx/>
              <a:buSzTx/>
              <a:buFontTx/>
              <a:buNone/>
            </a:pPr>
            <a:r>
              <a:rPr lang="en-US" altLang="en-US" sz="1200"/>
              <a:t>  to…</a:t>
            </a:r>
            <a:r>
              <a:rPr lang="en-US" altLang="en-US" sz="1200" b="1">
                <a:solidFill>
                  <a:srgbClr val="CCECFF"/>
                </a:solidFill>
              </a:rPr>
              <a:t>open</a:t>
            </a:r>
            <a:r>
              <a:rPr lang="en-US" altLang="en-US" sz="1200" b="1">
                <a:solidFill>
                  <a:srgbClr val="0000FF"/>
                </a:solidFill>
              </a:rPr>
              <a:t> </a:t>
            </a:r>
            <a:r>
              <a:rPr lang="en-US" altLang="en-US" sz="1200">
                <a:solidFill>
                  <a:srgbClr val="CCECFF"/>
                </a:solidFill>
              </a:rPr>
              <a:t>and</a:t>
            </a:r>
            <a:r>
              <a:rPr lang="en-US" altLang="en-US" sz="1200" b="1">
                <a:solidFill>
                  <a:srgbClr val="CCECFF"/>
                </a:solidFill>
              </a:rPr>
              <a:t> close</a:t>
            </a:r>
            <a:r>
              <a:rPr lang="en-US" altLang="en-US" sz="1200">
                <a:solidFill>
                  <a:srgbClr val="CCECFF"/>
                </a:solidFill>
              </a:rPr>
              <a:t> </a:t>
            </a:r>
            <a:r>
              <a:rPr lang="en-US" altLang="en-US" sz="1200"/>
              <a:t>(like its namesake,  </a:t>
            </a:r>
          </a:p>
          <a:p>
            <a:pPr eaLnBrk="1" hangingPunct="1">
              <a:spcBef>
                <a:spcPct val="0"/>
              </a:spcBef>
              <a:buClrTx/>
              <a:buSzTx/>
              <a:buFontTx/>
              <a:buNone/>
            </a:pPr>
            <a:r>
              <a:rPr lang="en-US" altLang="en-US" sz="1200"/>
              <a:t>  the morning-glory flower)</a:t>
            </a:r>
          </a:p>
          <a:p>
            <a:pPr eaLnBrk="1" hangingPunct="1">
              <a:spcBef>
                <a:spcPct val="0"/>
              </a:spcBef>
              <a:buClrTx/>
              <a:buSzTx/>
              <a:buFontTx/>
              <a:buNone/>
            </a:pPr>
            <a:r>
              <a:rPr lang="en-US" altLang="en-US" sz="1200">
                <a:solidFill>
                  <a:srgbClr val="CCECFF"/>
                </a:solidFill>
              </a:rPr>
              <a:t>--VA usually…</a:t>
            </a:r>
            <a:r>
              <a:rPr lang="en-US" altLang="en-US" sz="1200" b="1">
                <a:solidFill>
                  <a:srgbClr val="CCECFF"/>
                </a:solidFill>
              </a:rPr>
              <a:t>20/200</a:t>
            </a:r>
            <a:r>
              <a:rPr lang="en-US" altLang="en-US" sz="1200">
                <a:solidFill>
                  <a:srgbClr val="CCECFF"/>
                </a:solidFill>
              </a:rPr>
              <a:t>, but can be…</a:t>
            </a:r>
          </a:p>
          <a:p>
            <a:pPr eaLnBrk="1" hangingPunct="1">
              <a:spcBef>
                <a:spcPct val="0"/>
              </a:spcBef>
              <a:buClrTx/>
              <a:buSzTx/>
              <a:buFontTx/>
              <a:buNone/>
            </a:pPr>
            <a:r>
              <a:rPr lang="en-US" altLang="en-US" sz="1200">
                <a:solidFill>
                  <a:srgbClr val="CCECFF"/>
                </a:solidFill>
              </a:rPr>
              <a:t>   </a:t>
            </a:r>
            <a:r>
              <a:rPr lang="en-US" altLang="en-US" sz="1200" b="1">
                <a:solidFill>
                  <a:srgbClr val="CCECFF"/>
                </a:solidFill>
              </a:rPr>
              <a:t>20/20&lt;-&gt;NLP</a:t>
            </a:r>
          </a:p>
          <a:p>
            <a:pPr eaLnBrk="1" hangingPunct="1">
              <a:spcBef>
                <a:spcPct val="0"/>
              </a:spcBef>
              <a:buClrTx/>
              <a:buSzTx/>
              <a:buFontTx/>
              <a:buNone/>
            </a:pPr>
            <a:r>
              <a:rPr lang="en-US" altLang="en-US" sz="1200">
                <a:solidFill>
                  <a:srgbClr val="CCECFF"/>
                </a:solidFill>
              </a:rPr>
              <a:t>--1/3 develop…</a:t>
            </a:r>
            <a:r>
              <a:rPr lang="en-US" altLang="en-US" sz="1200" b="1">
                <a:solidFill>
                  <a:srgbClr val="CCECFF"/>
                </a:solidFill>
              </a:rPr>
              <a:t>serous RD</a:t>
            </a:r>
          </a:p>
        </p:txBody>
      </p:sp>
      <p:sp>
        <p:nvSpPr>
          <p:cNvPr id="21513" name="TextBox 1">
            <a:extLst>
              <a:ext uri="{FF2B5EF4-FFF2-40B4-BE49-F238E27FC236}">
                <a16:creationId xmlns:a16="http://schemas.microsoft.com/office/drawing/2014/main" id="{EF522D18-D8AA-47B8-BC70-41AE078E3BDE}"/>
              </a:ext>
            </a:extLst>
          </p:cNvPr>
          <p:cNvSpPr txBox="1">
            <a:spLocks noChangeArrowheads="1"/>
          </p:cNvSpPr>
          <p:nvPr/>
        </p:nvSpPr>
        <p:spPr bwMode="auto">
          <a:xfrm>
            <a:off x="2286000" y="5224463"/>
            <a:ext cx="881063"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100" i="1">
                <a:solidFill>
                  <a:srgbClr val="0000FF"/>
                </a:solidFill>
              </a:rPr>
              <a:t>[descriptor]</a:t>
            </a:r>
          </a:p>
        </p:txBody>
      </p:sp>
      <p:sp>
        <p:nvSpPr>
          <p:cNvPr id="21514" name="TextBox 2">
            <a:extLst>
              <a:ext uri="{FF2B5EF4-FFF2-40B4-BE49-F238E27FC236}">
                <a16:creationId xmlns:a16="http://schemas.microsoft.com/office/drawing/2014/main" id="{EBFDB43C-A1AA-4C12-954E-731095481F25}"/>
              </a:ext>
            </a:extLst>
          </p:cNvPr>
          <p:cNvSpPr txBox="1">
            <a:spLocks noChangeArrowheads="1"/>
          </p:cNvSpPr>
          <p:nvPr/>
        </p:nvSpPr>
        <p:spPr bwMode="auto">
          <a:xfrm>
            <a:off x="1787525" y="5376863"/>
            <a:ext cx="1184275"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100" i="1">
                <a:solidFill>
                  <a:srgbClr val="0000FF"/>
                </a:solidFill>
              </a:rPr>
              <a:t>[type of change]</a:t>
            </a:r>
          </a:p>
        </p:txBody>
      </p:sp>
      <p:sp>
        <p:nvSpPr>
          <p:cNvPr id="21515" name="Slide Number Placeholder 1">
            <a:extLst>
              <a:ext uri="{FF2B5EF4-FFF2-40B4-BE49-F238E27FC236}">
                <a16:creationId xmlns:a16="http://schemas.microsoft.com/office/drawing/2014/main" id="{163BA627-51B7-4727-927F-A5E5A64028EB}"/>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9F030E69-5029-424F-B278-169E89358295}" type="slidenum">
              <a:rPr lang="en-US" altLang="en-US" sz="1000"/>
              <a:pPr>
                <a:spcBef>
                  <a:spcPct val="0"/>
                </a:spcBef>
                <a:buClrTx/>
                <a:buSzTx/>
                <a:buFontTx/>
                <a:buNone/>
              </a:pPr>
              <a:t>33</a:t>
            </a:fld>
            <a:endParaRPr lang="en-US" altLang="en-US" sz="1000"/>
          </a:p>
        </p:txBody>
      </p:sp>
      <p:sp>
        <p:nvSpPr>
          <p:cNvPr id="21516" name="Line 12">
            <a:extLst>
              <a:ext uri="{FF2B5EF4-FFF2-40B4-BE49-F238E27FC236}">
                <a16:creationId xmlns:a16="http://schemas.microsoft.com/office/drawing/2014/main" id="{14234FDC-7DFD-4EA3-B109-BF13EADEC906}"/>
              </a:ext>
            </a:extLst>
          </p:cNvPr>
          <p:cNvSpPr>
            <a:spLocks noChangeShapeType="1"/>
          </p:cNvSpPr>
          <p:nvPr/>
        </p:nvSpPr>
        <p:spPr bwMode="auto">
          <a:xfrm>
            <a:off x="3124200" y="2057400"/>
            <a:ext cx="381000" cy="22098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 name="Text Box 16">
            <a:extLst>
              <a:ext uri="{FF2B5EF4-FFF2-40B4-BE49-F238E27FC236}">
                <a16:creationId xmlns:a16="http://schemas.microsoft.com/office/drawing/2014/main" id="{9145646F-8B35-45BC-B8CD-8DEE387E0577}"/>
              </a:ext>
            </a:extLst>
          </p:cNvPr>
          <p:cNvSpPr txBox="1">
            <a:spLocks noChangeArrowheads="1"/>
          </p:cNvSpPr>
          <p:nvPr/>
        </p:nvSpPr>
        <p:spPr bwMode="auto">
          <a:xfrm>
            <a:off x="4648200" y="2576513"/>
            <a:ext cx="3973513" cy="862012"/>
          </a:xfrm>
          <a:prstGeom prst="rect">
            <a:avLst/>
          </a:prstGeom>
          <a:solidFill>
            <a:srgbClr val="FFC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defRPr/>
            </a:pPr>
            <a:r>
              <a:rPr lang="en-US" altLang="en-US" sz="1400" b="1" dirty="0">
                <a:solidFill>
                  <a:schemeClr val="bg1">
                    <a:lumMod val="65000"/>
                  </a:schemeClr>
                </a:solidFill>
              </a:rPr>
              <a:t>Myelinated RNFL</a:t>
            </a:r>
          </a:p>
          <a:p>
            <a:pPr eaLnBrk="1" hangingPunct="1">
              <a:spcBef>
                <a:spcPct val="0"/>
              </a:spcBef>
              <a:buClrTx/>
              <a:buSzTx/>
              <a:buFontTx/>
              <a:buNone/>
              <a:defRPr/>
            </a:pPr>
            <a:r>
              <a:rPr lang="en-US" altLang="en-US" sz="1200" dirty="0">
                <a:solidFill>
                  <a:srgbClr val="FFCCFF"/>
                </a:solidFill>
              </a:rPr>
              <a:t>--Myelin normally starts at LGN, ends at lamina </a:t>
            </a:r>
            <a:r>
              <a:rPr lang="en-US" altLang="en-US" sz="1200" dirty="0" err="1">
                <a:solidFill>
                  <a:srgbClr val="FFCCFF"/>
                </a:solidFill>
              </a:rPr>
              <a:t>cribrosa</a:t>
            </a:r>
            <a:endParaRPr lang="en-US" altLang="en-US" sz="1200" dirty="0">
              <a:solidFill>
                <a:srgbClr val="FFCCFF"/>
              </a:solidFill>
            </a:endParaRPr>
          </a:p>
          <a:p>
            <a:pPr eaLnBrk="1" hangingPunct="1">
              <a:spcBef>
                <a:spcPct val="0"/>
              </a:spcBef>
              <a:buClrTx/>
              <a:buSzTx/>
              <a:buFontTx/>
              <a:buNone/>
              <a:defRPr/>
            </a:pPr>
            <a:r>
              <a:rPr lang="en-US" altLang="en-US" sz="1200" dirty="0">
                <a:solidFill>
                  <a:srgbClr val="FFCCFF"/>
                </a:solidFill>
              </a:rPr>
              <a:t>--Can be patchy, discontinuous</a:t>
            </a:r>
          </a:p>
          <a:p>
            <a:pPr eaLnBrk="1" hangingPunct="1">
              <a:spcBef>
                <a:spcPct val="0"/>
              </a:spcBef>
              <a:buClrTx/>
              <a:buSzTx/>
              <a:buFontTx/>
              <a:buNone/>
              <a:defRPr/>
            </a:pPr>
            <a:r>
              <a:rPr lang="en-US" altLang="en-US" sz="1200" dirty="0">
                <a:solidFill>
                  <a:srgbClr val="FFCCFF"/>
                </a:solidFill>
              </a:rPr>
              <a:t>--Corresponding VF has absolute scotoma</a:t>
            </a:r>
          </a:p>
        </p:txBody>
      </p:sp>
      <p:sp>
        <p:nvSpPr>
          <p:cNvPr id="16" name="Text Box 18">
            <a:extLst>
              <a:ext uri="{FF2B5EF4-FFF2-40B4-BE49-F238E27FC236}">
                <a16:creationId xmlns:a16="http://schemas.microsoft.com/office/drawing/2014/main" id="{E2701DE6-EAF1-49C6-8332-8278CAE498BC}"/>
              </a:ext>
            </a:extLst>
          </p:cNvPr>
          <p:cNvSpPr txBox="1">
            <a:spLocks noChangeArrowheads="1"/>
          </p:cNvSpPr>
          <p:nvPr/>
        </p:nvSpPr>
        <p:spPr bwMode="auto">
          <a:xfrm>
            <a:off x="5546725" y="1687513"/>
            <a:ext cx="3452813" cy="677862"/>
          </a:xfrm>
          <a:prstGeom prst="rect">
            <a:avLst/>
          </a:prstGeom>
          <a:solidFill>
            <a:srgbClr val="FFFF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defRPr/>
            </a:pPr>
            <a:r>
              <a:rPr lang="en-US" altLang="en-US" sz="1400" b="1" dirty="0" err="1">
                <a:solidFill>
                  <a:schemeClr val="bg1">
                    <a:lumMod val="75000"/>
                  </a:schemeClr>
                </a:solidFill>
              </a:rPr>
              <a:t>Megalopapilla</a:t>
            </a:r>
            <a:endParaRPr lang="en-US" altLang="en-US" sz="1400" b="1" dirty="0">
              <a:solidFill>
                <a:schemeClr val="bg1">
                  <a:lumMod val="75000"/>
                </a:schemeClr>
              </a:solidFill>
            </a:endParaRPr>
          </a:p>
          <a:p>
            <a:pPr eaLnBrk="1" hangingPunct="1">
              <a:spcBef>
                <a:spcPct val="0"/>
              </a:spcBef>
              <a:buClrTx/>
              <a:buSzTx/>
              <a:buFontTx/>
              <a:buNone/>
              <a:defRPr/>
            </a:pPr>
            <a:r>
              <a:rPr lang="en-US" altLang="en-US" sz="1200" dirty="0">
                <a:solidFill>
                  <a:srgbClr val="FFFF99"/>
                </a:solidFill>
              </a:rPr>
              <a:t>--Abnormally large diameter of </a:t>
            </a:r>
            <a:r>
              <a:rPr lang="en-US" altLang="en-US" sz="1200" b="1" dirty="0">
                <a:solidFill>
                  <a:srgbClr val="FFFF99"/>
                </a:solidFill>
              </a:rPr>
              <a:t>disc and cup</a:t>
            </a:r>
          </a:p>
          <a:p>
            <a:pPr eaLnBrk="1" hangingPunct="1">
              <a:spcBef>
                <a:spcPct val="0"/>
              </a:spcBef>
              <a:buClrTx/>
              <a:buSzTx/>
              <a:buFontTx/>
              <a:buNone/>
              <a:defRPr/>
            </a:pPr>
            <a:r>
              <a:rPr lang="en-US" altLang="en-US" sz="1200" dirty="0">
                <a:solidFill>
                  <a:srgbClr val="FFFF99"/>
                </a:solidFill>
              </a:rPr>
              <a:t>--VF testing may reveal an </a:t>
            </a:r>
            <a:r>
              <a:rPr lang="en-US" altLang="en-US" sz="1200" b="1" dirty="0">
                <a:solidFill>
                  <a:srgbClr val="FFFF99"/>
                </a:solidFill>
              </a:rPr>
              <a:t>enlarged blind spot</a:t>
            </a:r>
          </a:p>
        </p:txBody>
      </p:sp>
      <p:sp>
        <p:nvSpPr>
          <p:cNvPr id="17" name="Text Box 19">
            <a:extLst>
              <a:ext uri="{FF2B5EF4-FFF2-40B4-BE49-F238E27FC236}">
                <a16:creationId xmlns:a16="http://schemas.microsoft.com/office/drawing/2014/main" id="{177FEB3C-6F26-4A3D-A8B6-489C05CB3A71}"/>
              </a:ext>
            </a:extLst>
          </p:cNvPr>
          <p:cNvSpPr txBox="1">
            <a:spLocks noChangeArrowheads="1"/>
          </p:cNvSpPr>
          <p:nvPr/>
        </p:nvSpPr>
        <p:spPr bwMode="auto">
          <a:xfrm>
            <a:off x="5257800" y="3760788"/>
            <a:ext cx="3273425" cy="1231900"/>
          </a:xfrm>
          <a:prstGeom prst="rect">
            <a:avLst/>
          </a:prstGeom>
          <a:solidFill>
            <a:srgbClr val="CCFFCC"/>
          </a:solidFill>
          <a:ln w="9525">
            <a:no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defRPr/>
            </a:pPr>
            <a:r>
              <a:rPr lang="en-US" altLang="en-US" sz="1400" b="1" dirty="0">
                <a:solidFill>
                  <a:schemeClr val="bg1">
                    <a:lumMod val="65000"/>
                  </a:schemeClr>
                </a:solidFill>
              </a:rPr>
              <a:t>Optic Nerve Hypoplasia</a:t>
            </a:r>
          </a:p>
          <a:p>
            <a:pPr eaLnBrk="1" hangingPunct="1">
              <a:spcBef>
                <a:spcPct val="0"/>
              </a:spcBef>
              <a:buClrTx/>
              <a:buSzTx/>
              <a:buFontTx/>
              <a:buNone/>
              <a:defRPr/>
            </a:pPr>
            <a:r>
              <a:rPr lang="en-US" altLang="en-US" sz="1200" dirty="0">
                <a:solidFill>
                  <a:srgbClr val="CCFFCC"/>
                </a:solidFill>
              </a:rPr>
              <a:t>--Abnormally </a:t>
            </a:r>
            <a:r>
              <a:rPr lang="en-US" altLang="en-US" sz="1200" b="1" dirty="0">
                <a:solidFill>
                  <a:srgbClr val="CCFFCC"/>
                </a:solidFill>
              </a:rPr>
              <a:t>low number of axons</a:t>
            </a:r>
          </a:p>
          <a:p>
            <a:pPr eaLnBrk="1" hangingPunct="1">
              <a:spcBef>
                <a:spcPct val="0"/>
              </a:spcBef>
              <a:buClrTx/>
              <a:buSzTx/>
              <a:buFontTx/>
              <a:buNone/>
              <a:defRPr/>
            </a:pPr>
            <a:r>
              <a:rPr lang="en-US" altLang="en-US" sz="1200" dirty="0">
                <a:solidFill>
                  <a:srgbClr val="CCFFCC"/>
                </a:solidFill>
              </a:rPr>
              <a:t>--DFE: Small pale disc with </a:t>
            </a:r>
            <a:r>
              <a:rPr lang="en-US" altLang="en-US" sz="1200" b="1" dirty="0">
                <a:solidFill>
                  <a:srgbClr val="CCFFCC"/>
                </a:solidFill>
              </a:rPr>
              <a:t>double ring sign</a:t>
            </a:r>
            <a:endParaRPr lang="en-US" altLang="en-US" sz="1200" dirty="0">
              <a:solidFill>
                <a:srgbClr val="CCFFCC"/>
              </a:solidFill>
            </a:endParaRPr>
          </a:p>
          <a:p>
            <a:pPr eaLnBrk="1" hangingPunct="1">
              <a:spcBef>
                <a:spcPct val="0"/>
              </a:spcBef>
              <a:buClrTx/>
              <a:buSzTx/>
              <a:buFontTx/>
              <a:buNone/>
              <a:defRPr/>
            </a:pPr>
            <a:r>
              <a:rPr lang="en-US" altLang="en-US" sz="1200" dirty="0">
                <a:solidFill>
                  <a:srgbClr val="CCFFCC"/>
                </a:solidFill>
              </a:rPr>
              <a:t>--VA </a:t>
            </a:r>
            <a:r>
              <a:rPr lang="en-US" altLang="en-US" sz="1200" b="1" dirty="0">
                <a:solidFill>
                  <a:srgbClr val="CCFFCC"/>
                </a:solidFill>
              </a:rPr>
              <a:t>20/20&lt;-&gt;NLP</a:t>
            </a:r>
          </a:p>
          <a:p>
            <a:pPr eaLnBrk="1" hangingPunct="1">
              <a:spcBef>
                <a:spcPct val="0"/>
              </a:spcBef>
              <a:buClrTx/>
              <a:buSzTx/>
              <a:buFontTx/>
              <a:buNone/>
              <a:defRPr/>
            </a:pPr>
            <a:r>
              <a:rPr lang="en-US" altLang="en-US" sz="1200" dirty="0">
                <a:solidFill>
                  <a:srgbClr val="CCFFCC"/>
                </a:solidFill>
              </a:rPr>
              <a:t>--VF defects </a:t>
            </a:r>
            <a:r>
              <a:rPr lang="en-US" altLang="en-US" sz="1200" b="1" dirty="0">
                <a:solidFill>
                  <a:srgbClr val="CCFFCC"/>
                </a:solidFill>
              </a:rPr>
              <a:t>invariably present</a:t>
            </a:r>
          </a:p>
          <a:p>
            <a:pPr eaLnBrk="1" hangingPunct="1">
              <a:spcBef>
                <a:spcPct val="0"/>
              </a:spcBef>
              <a:buClrTx/>
              <a:buSzTx/>
              <a:buFontTx/>
              <a:buNone/>
              <a:defRPr/>
            </a:pPr>
            <a:r>
              <a:rPr lang="en-US" altLang="en-US" sz="1200" dirty="0">
                <a:solidFill>
                  <a:srgbClr val="CCFFCC"/>
                </a:solidFill>
              </a:rPr>
              <a:t>--Remember the </a:t>
            </a:r>
            <a:r>
              <a:rPr lang="en-US" altLang="en-US" sz="1200" b="1" dirty="0">
                <a:solidFill>
                  <a:srgbClr val="CCFFCC"/>
                </a:solidFill>
              </a:rPr>
              <a:t>4 D’s</a:t>
            </a:r>
            <a:r>
              <a:rPr lang="en-US" altLang="en-US" sz="1200" dirty="0">
                <a:solidFill>
                  <a:srgbClr val="CCFFCC"/>
                </a:solidFill>
              </a:rPr>
              <a:t> (more on this shortly)</a:t>
            </a:r>
          </a:p>
        </p:txBody>
      </p:sp>
      <p:sp>
        <p:nvSpPr>
          <p:cNvPr id="19" name="Rectangle 16">
            <a:extLst>
              <a:ext uri="{FF2B5EF4-FFF2-40B4-BE49-F238E27FC236}">
                <a16:creationId xmlns:a16="http://schemas.microsoft.com/office/drawing/2014/main" id="{C42B0174-287E-4E5B-B929-C512E909C86D}"/>
              </a:ext>
            </a:extLst>
          </p:cNvPr>
          <p:cNvSpPr>
            <a:spLocks noChangeArrowheads="1"/>
          </p:cNvSpPr>
          <p:nvPr/>
        </p:nvSpPr>
        <p:spPr bwMode="auto">
          <a:xfrm>
            <a:off x="457200" y="122238"/>
            <a:ext cx="7543800" cy="8683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b"/>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ct val="85000"/>
              </a:lnSpc>
              <a:spcBef>
                <a:spcPct val="0"/>
              </a:spcBef>
              <a:buClrTx/>
              <a:buSzTx/>
              <a:buFontTx/>
              <a:buNone/>
            </a:pPr>
            <a:r>
              <a:rPr lang="en-US" altLang="en-US" sz="3200" b="1" dirty="0">
                <a:solidFill>
                  <a:schemeClr val="tx2"/>
                </a:solidFill>
              </a:rPr>
              <a:t>Developmental Abnormalities of the Optic Nerve Head</a:t>
            </a:r>
            <a:endParaRPr lang="en-US" altLang="en-US" sz="3200" dirty="0">
              <a:solidFill>
                <a:schemeClr val="tx2"/>
              </a:solidFill>
            </a:endParaRPr>
          </a:p>
        </p:txBody>
      </p:sp>
      <p:sp>
        <p:nvSpPr>
          <p:cNvPr id="18" name="Text Box 13">
            <a:extLst>
              <a:ext uri="{FF2B5EF4-FFF2-40B4-BE49-F238E27FC236}">
                <a16:creationId xmlns:a16="http://schemas.microsoft.com/office/drawing/2014/main" id="{29438452-AF7E-477B-95D7-EBBB974FDDD3}"/>
              </a:ext>
            </a:extLst>
          </p:cNvPr>
          <p:cNvSpPr txBox="1">
            <a:spLocks noChangeArrowheads="1"/>
          </p:cNvSpPr>
          <p:nvPr/>
        </p:nvSpPr>
        <p:spPr bwMode="auto">
          <a:xfrm>
            <a:off x="4800600" y="5257800"/>
            <a:ext cx="4294188" cy="1230313"/>
          </a:xfrm>
          <a:prstGeom prst="rect">
            <a:avLst/>
          </a:prstGeom>
          <a:solidFill>
            <a:srgbClr val="FFCC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Tilted-Disc Syndrome</a:t>
            </a:r>
          </a:p>
          <a:p>
            <a:pPr eaLnBrk="1" hangingPunct="1">
              <a:spcBef>
                <a:spcPct val="0"/>
              </a:spcBef>
              <a:buClrTx/>
              <a:buSzTx/>
              <a:buFontTx/>
              <a:buNone/>
            </a:pPr>
            <a:r>
              <a:rPr lang="en-US" altLang="en-US" sz="1200"/>
              <a:t>1) Superior pole appears…</a:t>
            </a:r>
            <a:r>
              <a:rPr lang="en-US" altLang="en-US" sz="1200" b="1">
                <a:solidFill>
                  <a:srgbClr val="0000FF"/>
                </a:solidFill>
              </a:rPr>
              <a:t>elevated</a:t>
            </a:r>
            <a:r>
              <a:rPr lang="en-US" altLang="en-US" sz="1200"/>
              <a:t>, inferior…</a:t>
            </a:r>
            <a:r>
              <a:rPr lang="en-US" altLang="en-US" sz="1200" b="1">
                <a:solidFill>
                  <a:srgbClr val="0000FF"/>
                </a:solidFill>
              </a:rPr>
              <a:t>recessed</a:t>
            </a:r>
          </a:p>
          <a:p>
            <a:pPr eaLnBrk="1" hangingPunct="1">
              <a:spcBef>
                <a:spcPct val="0"/>
              </a:spcBef>
              <a:buClrTx/>
              <a:buSzTx/>
              <a:buFontTx/>
              <a:buNone/>
            </a:pPr>
            <a:r>
              <a:rPr lang="en-US" altLang="en-US" sz="1200"/>
              <a:t>2) </a:t>
            </a:r>
            <a:r>
              <a:rPr lang="en-US" altLang="en-US" sz="1200">
                <a:solidFill>
                  <a:srgbClr val="FFCC99"/>
                </a:solidFill>
              </a:rPr>
              <a:t>Associated with…</a:t>
            </a:r>
            <a:r>
              <a:rPr lang="en-US" altLang="en-US" sz="1200" b="1">
                <a:solidFill>
                  <a:srgbClr val="FFCC99"/>
                </a:solidFill>
              </a:rPr>
              <a:t>situs inversus</a:t>
            </a:r>
            <a:r>
              <a:rPr lang="en-US" altLang="en-US" sz="1200">
                <a:solidFill>
                  <a:srgbClr val="FFCC99"/>
                </a:solidFill>
              </a:rPr>
              <a:t> of retinal vessels</a:t>
            </a:r>
          </a:p>
          <a:p>
            <a:pPr eaLnBrk="1" hangingPunct="1">
              <a:spcBef>
                <a:spcPct val="0"/>
              </a:spcBef>
              <a:buClrTx/>
              <a:buSzTx/>
              <a:buFontTx/>
              <a:buNone/>
            </a:pPr>
            <a:r>
              <a:rPr lang="en-US" altLang="en-US" sz="1200"/>
              <a:t>3) </a:t>
            </a:r>
            <a:r>
              <a:rPr lang="en-US" altLang="en-US" sz="1200">
                <a:solidFill>
                  <a:srgbClr val="FFCC99"/>
                </a:solidFill>
              </a:rPr>
              <a:t>Fundus abnormality produces…</a:t>
            </a:r>
            <a:r>
              <a:rPr lang="en-US" altLang="en-US" sz="1200" b="1">
                <a:solidFill>
                  <a:srgbClr val="FFCC99"/>
                </a:solidFill>
              </a:rPr>
              <a:t>myopic astigmatism</a:t>
            </a:r>
          </a:p>
          <a:p>
            <a:pPr eaLnBrk="1" hangingPunct="1">
              <a:spcBef>
                <a:spcPct val="0"/>
              </a:spcBef>
              <a:buClrTx/>
              <a:buSzTx/>
              <a:buFontTx/>
              <a:buNone/>
            </a:pPr>
            <a:r>
              <a:rPr lang="en-US" altLang="en-US" sz="1200"/>
              <a:t>4) </a:t>
            </a:r>
            <a:r>
              <a:rPr lang="en-US" altLang="en-US" sz="1200">
                <a:solidFill>
                  <a:srgbClr val="FFCC99"/>
                </a:solidFill>
              </a:rPr>
              <a:t>VF testing reveals…</a:t>
            </a:r>
            <a:r>
              <a:rPr lang="en-US" altLang="en-US" sz="1200" b="1">
                <a:solidFill>
                  <a:srgbClr val="FFCC99"/>
                </a:solidFill>
              </a:rPr>
              <a:t>bitemporal hemianopia</a:t>
            </a:r>
            <a:r>
              <a:rPr lang="en-US" altLang="en-US" sz="1200">
                <a:solidFill>
                  <a:srgbClr val="FFCC99"/>
                </a:solidFill>
              </a:rPr>
              <a:t> that doesn’t</a:t>
            </a:r>
          </a:p>
          <a:p>
            <a:pPr eaLnBrk="1" hangingPunct="1">
              <a:spcBef>
                <a:spcPct val="0"/>
              </a:spcBef>
              <a:buClrTx/>
              <a:buSzTx/>
              <a:buFontTx/>
              <a:buNone/>
            </a:pPr>
            <a:r>
              <a:rPr lang="en-US" altLang="en-US" sz="1200">
                <a:solidFill>
                  <a:srgbClr val="FFCC99"/>
                </a:solidFill>
              </a:rPr>
              <a:t>   …</a:t>
            </a:r>
            <a:r>
              <a:rPr lang="en-US" altLang="en-US" sz="1200" b="1">
                <a:solidFill>
                  <a:srgbClr val="FFCC99"/>
                </a:solidFill>
              </a:rPr>
              <a:t>respect the vertical</a:t>
            </a:r>
            <a:r>
              <a:rPr lang="en-US" altLang="en-US" sz="1200">
                <a:solidFill>
                  <a:srgbClr val="FFCC99"/>
                </a:solidFill>
              </a:rPr>
              <a:t> and may…</a:t>
            </a:r>
            <a:r>
              <a:rPr lang="en-US" altLang="en-US" sz="1200" b="1">
                <a:solidFill>
                  <a:srgbClr val="FFCC99"/>
                </a:solidFill>
              </a:rPr>
              <a:t>resolve with refraction</a:t>
            </a:r>
          </a:p>
        </p:txBody>
      </p:sp>
      <p:sp>
        <p:nvSpPr>
          <p:cNvPr id="20" name="Text Box 13">
            <a:extLst>
              <a:ext uri="{FF2B5EF4-FFF2-40B4-BE49-F238E27FC236}">
                <a16:creationId xmlns:a16="http://schemas.microsoft.com/office/drawing/2014/main" id="{43F9AE38-AFF1-4B82-B250-6332F7631E4F}"/>
              </a:ext>
            </a:extLst>
          </p:cNvPr>
          <p:cNvSpPr txBox="1">
            <a:spLocks noChangeArrowheads="1"/>
          </p:cNvSpPr>
          <p:nvPr/>
        </p:nvSpPr>
        <p:spPr bwMode="auto">
          <a:xfrm>
            <a:off x="4800600" y="5257800"/>
            <a:ext cx="4216400" cy="1231106"/>
          </a:xfrm>
          <a:prstGeom prst="rect">
            <a:avLst/>
          </a:prstGeom>
          <a:solidFill>
            <a:srgbClr val="FFCC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dirty="0">
                <a:solidFill>
                  <a:schemeClr val="bg1">
                    <a:lumMod val="65000"/>
                  </a:schemeClr>
                </a:solidFill>
              </a:rPr>
              <a:t>Tilted-Disc Syndrome</a:t>
            </a:r>
          </a:p>
          <a:p>
            <a:pPr eaLnBrk="1" hangingPunct="1">
              <a:spcBef>
                <a:spcPct val="0"/>
              </a:spcBef>
              <a:buClrTx/>
              <a:buSzTx/>
              <a:buFontTx/>
              <a:buNone/>
            </a:pPr>
            <a:r>
              <a:rPr lang="en-US" altLang="en-US" sz="1200" dirty="0">
                <a:solidFill>
                  <a:srgbClr val="FFCC99"/>
                </a:solidFill>
              </a:rPr>
              <a:t>1) Superior pole appears…</a:t>
            </a:r>
            <a:r>
              <a:rPr lang="en-US" altLang="en-US" sz="1200" b="1" dirty="0">
                <a:solidFill>
                  <a:srgbClr val="FFCC99"/>
                </a:solidFill>
              </a:rPr>
              <a:t>elevated</a:t>
            </a:r>
            <a:r>
              <a:rPr lang="en-US" altLang="en-US" sz="1200" dirty="0">
                <a:solidFill>
                  <a:srgbClr val="FFCC99"/>
                </a:solidFill>
              </a:rPr>
              <a:t>, inferior… </a:t>
            </a:r>
            <a:r>
              <a:rPr lang="en-US" altLang="en-US" sz="1200" b="1" dirty="0">
                <a:solidFill>
                  <a:srgbClr val="FFCC99"/>
                </a:solidFill>
              </a:rPr>
              <a:t>recessed</a:t>
            </a:r>
          </a:p>
          <a:p>
            <a:pPr eaLnBrk="1" hangingPunct="1">
              <a:spcBef>
                <a:spcPct val="0"/>
              </a:spcBef>
              <a:buClrTx/>
              <a:buSzTx/>
              <a:buFontTx/>
              <a:buNone/>
            </a:pPr>
            <a:r>
              <a:rPr lang="en-US" altLang="en-US" sz="1200" dirty="0">
                <a:solidFill>
                  <a:srgbClr val="FFCC99"/>
                </a:solidFill>
              </a:rPr>
              <a:t>2) Associated with…</a:t>
            </a:r>
            <a:r>
              <a:rPr lang="en-US" altLang="en-US" sz="1200" b="1" dirty="0">
                <a:solidFill>
                  <a:srgbClr val="FFCC99"/>
                </a:solidFill>
              </a:rPr>
              <a:t>situs inversus</a:t>
            </a:r>
            <a:r>
              <a:rPr lang="en-US" altLang="en-US" sz="1200" dirty="0">
                <a:solidFill>
                  <a:srgbClr val="FFCC99"/>
                </a:solidFill>
              </a:rPr>
              <a:t> of retinal vessels</a:t>
            </a:r>
          </a:p>
          <a:p>
            <a:pPr eaLnBrk="1" hangingPunct="1">
              <a:spcBef>
                <a:spcPct val="0"/>
              </a:spcBef>
              <a:buClrTx/>
              <a:buSzTx/>
              <a:buFontTx/>
              <a:buNone/>
            </a:pPr>
            <a:r>
              <a:rPr lang="en-US" altLang="en-US" sz="1200" dirty="0">
                <a:solidFill>
                  <a:srgbClr val="FFCC99"/>
                </a:solidFill>
              </a:rPr>
              <a:t>3) Fundus abnormality produces… </a:t>
            </a:r>
            <a:r>
              <a:rPr lang="en-US" altLang="en-US" sz="1200" b="1" dirty="0">
                <a:solidFill>
                  <a:srgbClr val="FFCC99"/>
                </a:solidFill>
              </a:rPr>
              <a:t>myopic </a:t>
            </a:r>
            <a:r>
              <a:rPr lang="en-US" altLang="en-US" sz="1200" b="1" dirty="0" err="1">
                <a:solidFill>
                  <a:srgbClr val="FFCC99"/>
                </a:solidFill>
              </a:rPr>
              <a:t>astigm</a:t>
            </a:r>
            <a:endParaRPr lang="en-US" altLang="en-US" sz="1200" b="1" dirty="0">
              <a:solidFill>
                <a:srgbClr val="FFCC99"/>
              </a:solidFill>
            </a:endParaRPr>
          </a:p>
          <a:p>
            <a:pPr eaLnBrk="1" hangingPunct="1">
              <a:spcBef>
                <a:spcPct val="0"/>
              </a:spcBef>
              <a:buClrTx/>
              <a:buSzTx/>
              <a:buFontTx/>
              <a:buNone/>
            </a:pPr>
            <a:r>
              <a:rPr lang="en-US" altLang="en-US" sz="1200" dirty="0">
                <a:solidFill>
                  <a:srgbClr val="FFCC99"/>
                </a:solidFill>
              </a:rPr>
              <a:t>4) VF testing reveals…</a:t>
            </a:r>
            <a:r>
              <a:rPr lang="en-US" altLang="en-US" sz="1200" b="1" dirty="0">
                <a:solidFill>
                  <a:srgbClr val="FFCC99"/>
                </a:solidFill>
              </a:rPr>
              <a:t>bitemporal hemianopia</a:t>
            </a:r>
            <a:r>
              <a:rPr lang="en-US" altLang="en-US" sz="1200" dirty="0">
                <a:solidFill>
                  <a:srgbClr val="FFCC99"/>
                </a:solidFill>
              </a:rPr>
              <a:t> that </a:t>
            </a:r>
            <a:r>
              <a:rPr lang="en-US" altLang="en-US" sz="1200" dirty="0" err="1">
                <a:solidFill>
                  <a:srgbClr val="FFCC99"/>
                </a:solidFill>
              </a:rPr>
              <a:t>doesn’t</a:t>
            </a:r>
            <a:r>
              <a:rPr lang="en-US" altLang="en-US" sz="1200" b="1" dirty="0" err="1">
                <a:solidFill>
                  <a:srgbClr val="FFCC99"/>
                </a:solidFill>
              </a:rPr>
              <a:t>with</a:t>
            </a:r>
            <a:r>
              <a:rPr lang="en-US" altLang="en-US" sz="1200" b="1" dirty="0">
                <a:solidFill>
                  <a:srgbClr val="FFCC99"/>
                </a:solidFill>
              </a:rPr>
              <a:t> refract</a:t>
            </a:r>
          </a:p>
        </p:txBody>
      </p:sp>
    </p:spTree>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0" name="Text Box 4">
            <a:extLst>
              <a:ext uri="{FF2B5EF4-FFF2-40B4-BE49-F238E27FC236}">
                <a16:creationId xmlns:a16="http://schemas.microsoft.com/office/drawing/2014/main" id="{2D94F378-5806-4453-9667-2E19678BFCA1}"/>
              </a:ext>
            </a:extLst>
          </p:cNvPr>
          <p:cNvSpPr txBox="1">
            <a:spLocks noChangeArrowheads="1"/>
          </p:cNvSpPr>
          <p:nvPr/>
        </p:nvSpPr>
        <p:spPr bwMode="auto">
          <a:xfrm>
            <a:off x="793750" y="3505200"/>
            <a:ext cx="2254250" cy="669925"/>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Optic Pit/Hole</a:t>
            </a:r>
          </a:p>
          <a:p>
            <a:pPr eaLnBrk="1" hangingPunct="1">
              <a:spcBef>
                <a:spcPct val="0"/>
              </a:spcBef>
              <a:buClrTx/>
              <a:buSzTx/>
              <a:buFontTx/>
              <a:buNone/>
            </a:pPr>
            <a:r>
              <a:rPr lang="en-US" altLang="en-US" sz="1200"/>
              <a:t>--Associated with…</a:t>
            </a:r>
            <a:r>
              <a:rPr lang="en-US" altLang="en-US" sz="1200" b="1">
                <a:solidFill>
                  <a:srgbClr val="0000FF"/>
                </a:solidFill>
              </a:rPr>
              <a:t>serous RD</a:t>
            </a:r>
          </a:p>
          <a:p>
            <a:pPr eaLnBrk="1" hangingPunct="1">
              <a:spcBef>
                <a:spcPct val="0"/>
              </a:spcBef>
              <a:buClrTx/>
              <a:buSzTx/>
              <a:buFontTx/>
              <a:buNone/>
            </a:pPr>
            <a:r>
              <a:rPr lang="en-US" altLang="en-US" sz="1200" b="1">
                <a:solidFill>
                  <a:srgbClr val="0000FF"/>
                </a:solidFill>
              </a:rPr>
              <a:t>  in adulthood</a:t>
            </a:r>
          </a:p>
        </p:txBody>
      </p:sp>
      <p:sp>
        <p:nvSpPr>
          <p:cNvPr id="22531" name="Line 5">
            <a:extLst>
              <a:ext uri="{FF2B5EF4-FFF2-40B4-BE49-F238E27FC236}">
                <a16:creationId xmlns:a16="http://schemas.microsoft.com/office/drawing/2014/main" id="{2049CB29-D54E-4BF9-949C-B00D7FD68CD0}"/>
              </a:ext>
            </a:extLst>
          </p:cNvPr>
          <p:cNvSpPr>
            <a:spLocks noChangeShapeType="1"/>
          </p:cNvSpPr>
          <p:nvPr/>
        </p:nvSpPr>
        <p:spPr bwMode="auto">
          <a:xfrm flipH="1">
            <a:off x="1600200" y="2057400"/>
            <a:ext cx="1524000" cy="3810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2532" name="Text Box 7">
            <a:extLst>
              <a:ext uri="{FF2B5EF4-FFF2-40B4-BE49-F238E27FC236}">
                <a16:creationId xmlns:a16="http://schemas.microsoft.com/office/drawing/2014/main" id="{CB479152-5F65-47D1-BD7C-1753F13AD17B}"/>
              </a:ext>
            </a:extLst>
          </p:cNvPr>
          <p:cNvSpPr txBox="1">
            <a:spLocks noChangeArrowheads="1"/>
          </p:cNvSpPr>
          <p:nvPr/>
        </p:nvSpPr>
        <p:spPr bwMode="auto">
          <a:xfrm>
            <a:off x="1357313" y="1524000"/>
            <a:ext cx="3511550" cy="4540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1400" i="1">
                <a:solidFill>
                  <a:srgbClr val="0000FF"/>
                </a:solidFill>
              </a:rPr>
              <a:t>These three are all secondary to abnormal</a:t>
            </a:r>
          </a:p>
          <a:p>
            <a:pPr algn="ctr" eaLnBrk="1" hangingPunct="1">
              <a:lnSpc>
                <a:spcPct val="85000"/>
              </a:lnSpc>
              <a:spcBef>
                <a:spcPct val="0"/>
              </a:spcBef>
              <a:buClrTx/>
              <a:buSzTx/>
              <a:buFontTx/>
              <a:buNone/>
            </a:pPr>
            <a:r>
              <a:rPr lang="en-US" altLang="en-US" sz="1400" i="1">
                <a:solidFill>
                  <a:srgbClr val="0000FF"/>
                </a:solidFill>
              </a:rPr>
              <a:t>closure of the embryonic optic fissure</a:t>
            </a:r>
          </a:p>
        </p:txBody>
      </p:sp>
      <p:sp>
        <p:nvSpPr>
          <p:cNvPr id="22533" name="Text Box 8">
            <a:extLst>
              <a:ext uri="{FF2B5EF4-FFF2-40B4-BE49-F238E27FC236}">
                <a16:creationId xmlns:a16="http://schemas.microsoft.com/office/drawing/2014/main" id="{3D255E87-CFD8-4CE9-BEAA-55543ACD5E96}"/>
              </a:ext>
            </a:extLst>
          </p:cNvPr>
          <p:cNvSpPr txBox="1">
            <a:spLocks noChangeArrowheads="1"/>
          </p:cNvSpPr>
          <p:nvPr/>
        </p:nvSpPr>
        <p:spPr bwMode="auto">
          <a:xfrm>
            <a:off x="76200" y="2514600"/>
            <a:ext cx="2757488" cy="852488"/>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Optic Nerve Coloboma</a:t>
            </a:r>
          </a:p>
          <a:p>
            <a:pPr eaLnBrk="1" hangingPunct="1">
              <a:spcBef>
                <a:spcPct val="0"/>
              </a:spcBef>
              <a:buClrTx/>
              <a:buSzTx/>
              <a:buFontTx/>
              <a:buNone/>
            </a:pPr>
            <a:r>
              <a:rPr lang="en-US" altLang="en-US" sz="1200"/>
              <a:t>1) May resemble…</a:t>
            </a:r>
            <a:r>
              <a:rPr lang="en-US" altLang="en-US" sz="1200" b="1">
                <a:solidFill>
                  <a:srgbClr val="0000FF"/>
                </a:solidFill>
              </a:rPr>
              <a:t>deep cupping</a:t>
            </a:r>
          </a:p>
          <a:p>
            <a:pPr eaLnBrk="1" hangingPunct="1">
              <a:spcBef>
                <a:spcPct val="0"/>
              </a:spcBef>
              <a:buClrTx/>
              <a:buSzTx/>
              <a:buFontTx/>
              <a:buNone/>
            </a:pPr>
            <a:r>
              <a:rPr lang="en-US" altLang="en-US" sz="1200"/>
              <a:t>2) Can be…</a:t>
            </a:r>
            <a:r>
              <a:rPr lang="en-US" altLang="en-US" sz="1200" b="1">
                <a:solidFill>
                  <a:srgbClr val="0000FF"/>
                </a:solidFill>
              </a:rPr>
              <a:t>bilateral, asymmetric</a:t>
            </a:r>
          </a:p>
          <a:p>
            <a:pPr eaLnBrk="1" hangingPunct="1">
              <a:spcBef>
                <a:spcPct val="0"/>
              </a:spcBef>
              <a:buClrTx/>
              <a:buSzTx/>
              <a:buFontTx/>
              <a:buNone/>
            </a:pPr>
            <a:r>
              <a:rPr lang="en-US" altLang="en-US" sz="1200"/>
              <a:t>3) Part of the…</a:t>
            </a:r>
            <a:r>
              <a:rPr lang="en-US" altLang="en-US" sz="1200" b="1">
                <a:solidFill>
                  <a:srgbClr val="0000FF"/>
                </a:solidFill>
              </a:rPr>
              <a:t>CHARGE association</a:t>
            </a:r>
          </a:p>
        </p:txBody>
      </p:sp>
      <p:sp>
        <p:nvSpPr>
          <p:cNvPr id="22534" name="Line 9">
            <a:extLst>
              <a:ext uri="{FF2B5EF4-FFF2-40B4-BE49-F238E27FC236}">
                <a16:creationId xmlns:a16="http://schemas.microsoft.com/office/drawing/2014/main" id="{FA9C1B80-31D8-4B99-B418-AFD08339F382}"/>
              </a:ext>
            </a:extLst>
          </p:cNvPr>
          <p:cNvSpPr>
            <a:spLocks noChangeShapeType="1"/>
          </p:cNvSpPr>
          <p:nvPr/>
        </p:nvSpPr>
        <p:spPr bwMode="auto">
          <a:xfrm flipH="1">
            <a:off x="2971800" y="2057400"/>
            <a:ext cx="152400" cy="14478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2535" name="Text Box 10">
            <a:extLst>
              <a:ext uri="{FF2B5EF4-FFF2-40B4-BE49-F238E27FC236}">
                <a16:creationId xmlns:a16="http://schemas.microsoft.com/office/drawing/2014/main" id="{1BE25DE9-29D0-4D0A-B23C-8B1EC7AFCEC0}"/>
              </a:ext>
            </a:extLst>
          </p:cNvPr>
          <p:cNvSpPr txBox="1">
            <a:spLocks noChangeArrowheads="1"/>
          </p:cNvSpPr>
          <p:nvPr/>
        </p:nvSpPr>
        <p:spPr bwMode="auto">
          <a:xfrm>
            <a:off x="1371600" y="4267200"/>
            <a:ext cx="3057525" cy="2154238"/>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Morning-Glory Disc</a:t>
            </a:r>
          </a:p>
          <a:p>
            <a:pPr eaLnBrk="1" hangingPunct="1">
              <a:spcBef>
                <a:spcPct val="0"/>
              </a:spcBef>
              <a:buClrTx/>
              <a:buSzTx/>
              <a:buFontTx/>
              <a:buNone/>
            </a:pPr>
            <a:r>
              <a:rPr lang="en-US" altLang="en-US" sz="1200"/>
              <a:t>--DFE reveals:</a:t>
            </a:r>
          </a:p>
          <a:p>
            <a:pPr eaLnBrk="1" hangingPunct="1">
              <a:spcBef>
                <a:spcPct val="0"/>
              </a:spcBef>
              <a:buClrTx/>
              <a:buSzTx/>
              <a:buFontTx/>
              <a:buNone/>
            </a:pPr>
            <a:r>
              <a:rPr lang="en-US" altLang="en-US" sz="1200"/>
              <a:t>  1) A funnel-shaped…</a:t>
            </a:r>
            <a:r>
              <a:rPr lang="en-US" altLang="en-US" sz="1200" b="1">
                <a:solidFill>
                  <a:srgbClr val="0000FF"/>
                </a:solidFill>
              </a:rPr>
              <a:t>excavation</a:t>
            </a:r>
            <a:endParaRPr lang="en-US" altLang="en-US" sz="1200"/>
          </a:p>
          <a:p>
            <a:pPr eaLnBrk="1" hangingPunct="1">
              <a:spcBef>
                <a:spcPct val="0"/>
              </a:spcBef>
              <a:buClrTx/>
              <a:buSzTx/>
              <a:buFontTx/>
              <a:buNone/>
            </a:pPr>
            <a:r>
              <a:rPr lang="en-US" altLang="en-US" sz="1200"/>
              <a:t>  2) Number of vessels crossing the rim</a:t>
            </a:r>
          </a:p>
          <a:p>
            <a:pPr eaLnBrk="1" hangingPunct="1">
              <a:spcBef>
                <a:spcPct val="0"/>
              </a:spcBef>
              <a:buClrTx/>
              <a:buSzTx/>
              <a:buFontTx/>
              <a:buNone/>
            </a:pPr>
            <a:r>
              <a:rPr lang="en-US" altLang="en-US" sz="1200"/>
              <a:t>    seems abnormally…</a:t>
            </a:r>
            <a:r>
              <a:rPr lang="en-US" altLang="en-US" sz="1200" b="1">
                <a:solidFill>
                  <a:srgbClr val="0000FF"/>
                </a:solidFill>
              </a:rPr>
              <a:t>high</a:t>
            </a:r>
            <a:r>
              <a:rPr lang="en-US" altLang="en-US" sz="1200"/>
              <a:t> </a:t>
            </a:r>
            <a:endParaRPr lang="en-US" altLang="en-US" sz="1200" b="1">
              <a:solidFill>
                <a:srgbClr val="0000FF"/>
              </a:solidFill>
            </a:endParaRPr>
          </a:p>
          <a:p>
            <a:pPr eaLnBrk="1" hangingPunct="1">
              <a:spcBef>
                <a:spcPct val="0"/>
              </a:spcBef>
              <a:buClrTx/>
              <a:buSzTx/>
              <a:buFontTx/>
              <a:buNone/>
            </a:pPr>
            <a:r>
              <a:rPr lang="en-US" altLang="en-US" sz="1200"/>
              <a:t>--Tissue is…</a:t>
            </a:r>
            <a:r>
              <a:rPr lang="en-US" altLang="en-US" sz="1200" b="1">
                <a:solidFill>
                  <a:srgbClr val="0000FF"/>
                </a:solidFill>
              </a:rPr>
              <a:t>contractile</a:t>
            </a:r>
            <a:r>
              <a:rPr lang="en-US" altLang="en-US" sz="1200"/>
              <a:t>, so cup seems</a:t>
            </a:r>
          </a:p>
          <a:p>
            <a:pPr eaLnBrk="1" hangingPunct="1">
              <a:spcBef>
                <a:spcPct val="0"/>
              </a:spcBef>
              <a:buClrTx/>
              <a:buSzTx/>
              <a:buFontTx/>
              <a:buNone/>
            </a:pPr>
            <a:r>
              <a:rPr lang="en-US" altLang="en-US" sz="1200"/>
              <a:t>  to…</a:t>
            </a:r>
            <a:r>
              <a:rPr lang="en-US" altLang="en-US" sz="1200" b="1">
                <a:solidFill>
                  <a:srgbClr val="0000FF"/>
                </a:solidFill>
              </a:rPr>
              <a:t>open </a:t>
            </a:r>
            <a:r>
              <a:rPr lang="en-US" altLang="en-US" sz="1200">
                <a:solidFill>
                  <a:srgbClr val="0000FF"/>
                </a:solidFill>
              </a:rPr>
              <a:t>and</a:t>
            </a:r>
            <a:r>
              <a:rPr lang="en-US" altLang="en-US" sz="1200" b="1">
                <a:solidFill>
                  <a:srgbClr val="0000FF"/>
                </a:solidFill>
              </a:rPr>
              <a:t> close</a:t>
            </a:r>
            <a:r>
              <a:rPr lang="en-US" altLang="en-US" sz="1200"/>
              <a:t> (like its namesake,  </a:t>
            </a:r>
          </a:p>
          <a:p>
            <a:pPr eaLnBrk="1" hangingPunct="1">
              <a:spcBef>
                <a:spcPct val="0"/>
              </a:spcBef>
              <a:buClrTx/>
              <a:buSzTx/>
              <a:buFontTx/>
              <a:buNone/>
            </a:pPr>
            <a:r>
              <a:rPr lang="en-US" altLang="en-US" sz="1200"/>
              <a:t>  the morning-glory flower)</a:t>
            </a:r>
          </a:p>
          <a:p>
            <a:pPr eaLnBrk="1" hangingPunct="1">
              <a:spcBef>
                <a:spcPct val="0"/>
              </a:spcBef>
              <a:buClrTx/>
              <a:buSzTx/>
              <a:buFontTx/>
              <a:buNone/>
            </a:pPr>
            <a:r>
              <a:rPr lang="en-US" altLang="en-US" sz="1200">
                <a:solidFill>
                  <a:srgbClr val="CCECFF"/>
                </a:solidFill>
              </a:rPr>
              <a:t>--VA usually…</a:t>
            </a:r>
            <a:r>
              <a:rPr lang="en-US" altLang="en-US" sz="1200" b="1">
                <a:solidFill>
                  <a:srgbClr val="CCECFF"/>
                </a:solidFill>
              </a:rPr>
              <a:t>20/200</a:t>
            </a:r>
            <a:r>
              <a:rPr lang="en-US" altLang="en-US" sz="1200">
                <a:solidFill>
                  <a:srgbClr val="CCECFF"/>
                </a:solidFill>
              </a:rPr>
              <a:t>, but can be…</a:t>
            </a:r>
          </a:p>
          <a:p>
            <a:pPr eaLnBrk="1" hangingPunct="1">
              <a:spcBef>
                <a:spcPct val="0"/>
              </a:spcBef>
              <a:buClrTx/>
              <a:buSzTx/>
              <a:buFontTx/>
              <a:buNone/>
            </a:pPr>
            <a:r>
              <a:rPr lang="en-US" altLang="en-US" sz="1200">
                <a:solidFill>
                  <a:srgbClr val="CCECFF"/>
                </a:solidFill>
              </a:rPr>
              <a:t>   </a:t>
            </a:r>
            <a:r>
              <a:rPr lang="en-US" altLang="en-US" sz="1200" b="1">
                <a:solidFill>
                  <a:srgbClr val="CCECFF"/>
                </a:solidFill>
              </a:rPr>
              <a:t>20/20&lt;-&gt;NLP</a:t>
            </a:r>
          </a:p>
          <a:p>
            <a:pPr eaLnBrk="1" hangingPunct="1">
              <a:spcBef>
                <a:spcPct val="0"/>
              </a:spcBef>
              <a:buClrTx/>
              <a:buSzTx/>
              <a:buFontTx/>
              <a:buNone/>
            </a:pPr>
            <a:r>
              <a:rPr lang="en-US" altLang="en-US" sz="1200">
                <a:solidFill>
                  <a:srgbClr val="CCECFF"/>
                </a:solidFill>
              </a:rPr>
              <a:t>--1/3 develop…</a:t>
            </a:r>
            <a:r>
              <a:rPr lang="en-US" altLang="en-US" sz="1200" b="1">
                <a:solidFill>
                  <a:srgbClr val="CCECFF"/>
                </a:solidFill>
              </a:rPr>
              <a:t>serous RD</a:t>
            </a:r>
          </a:p>
        </p:txBody>
      </p:sp>
      <p:sp>
        <p:nvSpPr>
          <p:cNvPr id="22537" name="Slide Number Placeholder 1">
            <a:extLst>
              <a:ext uri="{FF2B5EF4-FFF2-40B4-BE49-F238E27FC236}">
                <a16:creationId xmlns:a16="http://schemas.microsoft.com/office/drawing/2014/main" id="{A954A3DD-F872-4CC7-8C4A-77550915A335}"/>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A0B4612B-9EBA-4A4F-B15F-155769EFD5DC}" type="slidenum">
              <a:rPr lang="en-US" altLang="en-US" sz="1000"/>
              <a:pPr>
                <a:spcBef>
                  <a:spcPct val="0"/>
                </a:spcBef>
                <a:buClrTx/>
                <a:buSzTx/>
                <a:buFontTx/>
                <a:buNone/>
              </a:pPr>
              <a:t>34</a:t>
            </a:fld>
            <a:endParaRPr lang="en-US" altLang="en-US" sz="1000"/>
          </a:p>
        </p:txBody>
      </p:sp>
      <p:sp>
        <p:nvSpPr>
          <p:cNvPr id="22538" name="Line 12">
            <a:extLst>
              <a:ext uri="{FF2B5EF4-FFF2-40B4-BE49-F238E27FC236}">
                <a16:creationId xmlns:a16="http://schemas.microsoft.com/office/drawing/2014/main" id="{F2E1CC5C-140D-47F9-BE0A-717232391EFA}"/>
              </a:ext>
            </a:extLst>
          </p:cNvPr>
          <p:cNvSpPr>
            <a:spLocks noChangeShapeType="1"/>
          </p:cNvSpPr>
          <p:nvPr/>
        </p:nvSpPr>
        <p:spPr bwMode="auto">
          <a:xfrm>
            <a:off x="3124200" y="2057400"/>
            <a:ext cx="381000" cy="22098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2" name="Text Box 16">
            <a:extLst>
              <a:ext uri="{FF2B5EF4-FFF2-40B4-BE49-F238E27FC236}">
                <a16:creationId xmlns:a16="http://schemas.microsoft.com/office/drawing/2014/main" id="{371F46AE-7860-41F7-AF47-25C6AC893AE6}"/>
              </a:ext>
            </a:extLst>
          </p:cNvPr>
          <p:cNvSpPr txBox="1">
            <a:spLocks noChangeArrowheads="1"/>
          </p:cNvSpPr>
          <p:nvPr/>
        </p:nvSpPr>
        <p:spPr bwMode="auto">
          <a:xfrm>
            <a:off x="4648200" y="2576513"/>
            <a:ext cx="3973513" cy="862012"/>
          </a:xfrm>
          <a:prstGeom prst="rect">
            <a:avLst/>
          </a:prstGeom>
          <a:solidFill>
            <a:srgbClr val="FFC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defRPr/>
            </a:pPr>
            <a:r>
              <a:rPr lang="en-US" altLang="en-US" sz="1400" b="1" dirty="0">
                <a:solidFill>
                  <a:schemeClr val="bg1">
                    <a:lumMod val="65000"/>
                  </a:schemeClr>
                </a:solidFill>
              </a:rPr>
              <a:t>Myelinated RNFL</a:t>
            </a:r>
          </a:p>
          <a:p>
            <a:pPr eaLnBrk="1" hangingPunct="1">
              <a:spcBef>
                <a:spcPct val="0"/>
              </a:spcBef>
              <a:buClrTx/>
              <a:buSzTx/>
              <a:buFontTx/>
              <a:buNone/>
              <a:defRPr/>
            </a:pPr>
            <a:r>
              <a:rPr lang="en-US" altLang="en-US" sz="1200" dirty="0">
                <a:solidFill>
                  <a:srgbClr val="FFCCFF"/>
                </a:solidFill>
              </a:rPr>
              <a:t>--Myelin normally starts at LGN, ends at lamina </a:t>
            </a:r>
            <a:r>
              <a:rPr lang="en-US" altLang="en-US" sz="1200" dirty="0" err="1">
                <a:solidFill>
                  <a:srgbClr val="FFCCFF"/>
                </a:solidFill>
              </a:rPr>
              <a:t>cribrosa</a:t>
            </a:r>
            <a:endParaRPr lang="en-US" altLang="en-US" sz="1200" dirty="0">
              <a:solidFill>
                <a:srgbClr val="FFCCFF"/>
              </a:solidFill>
            </a:endParaRPr>
          </a:p>
          <a:p>
            <a:pPr eaLnBrk="1" hangingPunct="1">
              <a:spcBef>
                <a:spcPct val="0"/>
              </a:spcBef>
              <a:buClrTx/>
              <a:buSzTx/>
              <a:buFontTx/>
              <a:buNone/>
              <a:defRPr/>
            </a:pPr>
            <a:r>
              <a:rPr lang="en-US" altLang="en-US" sz="1200" dirty="0">
                <a:solidFill>
                  <a:srgbClr val="FFCCFF"/>
                </a:solidFill>
              </a:rPr>
              <a:t>--Can be patchy, discontinuous</a:t>
            </a:r>
          </a:p>
          <a:p>
            <a:pPr eaLnBrk="1" hangingPunct="1">
              <a:spcBef>
                <a:spcPct val="0"/>
              </a:spcBef>
              <a:buClrTx/>
              <a:buSzTx/>
              <a:buFontTx/>
              <a:buNone/>
              <a:defRPr/>
            </a:pPr>
            <a:r>
              <a:rPr lang="en-US" altLang="en-US" sz="1200" dirty="0">
                <a:solidFill>
                  <a:srgbClr val="FFCCFF"/>
                </a:solidFill>
              </a:rPr>
              <a:t>--Corresponding VF has absolute scotoma</a:t>
            </a:r>
          </a:p>
        </p:txBody>
      </p:sp>
      <p:sp>
        <p:nvSpPr>
          <p:cNvPr id="14" name="Text Box 18">
            <a:extLst>
              <a:ext uri="{FF2B5EF4-FFF2-40B4-BE49-F238E27FC236}">
                <a16:creationId xmlns:a16="http://schemas.microsoft.com/office/drawing/2014/main" id="{4ADE7DBE-5827-40FB-AA5A-68F35D705739}"/>
              </a:ext>
            </a:extLst>
          </p:cNvPr>
          <p:cNvSpPr txBox="1">
            <a:spLocks noChangeArrowheads="1"/>
          </p:cNvSpPr>
          <p:nvPr/>
        </p:nvSpPr>
        <p:spPr bwMode="auto">
          <a:xfrm>
            <a:off x="5546725" y="1687513"/>
            <a:ext cx="3452813" cy="677862"/>
          </a:xfrm>
          <a:prstGeom prst="rect">
            <a:avLst/>
          </a:prstGeom>
          <a:solidFill>
            <a:srgbClr val="FFFF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defRPr/>
            </a:pPr>
            <a:r>
              <a:rPr lang="en-US" altLang="en-US" sz="1400" b="1" dirty="0" err="1">
                <a:solidFill>
                  <a:schemeClr val="bg1">
                    <a:lumMod val="75000"/>
                  </a:schemeClr>
                </a:solidFill>
              </a:rPr>
              <a:t>Megalopapilla</a:t>
            </a:r>
            <a:endParaRPr lang="en-US" altLang="en-US" sz="1400" b="1" dirty="0">
              <a:solidFill>
                <a:schemeClr val="bg1">
                  <a:lumMod val="75000"/>
                </a:schemeClr>
              </a:solidFill>
            </a:endParaRPr>
          </a:p>
          <a:p>
            <a:pPr eaLnBrk="1" hangingPunct="1">
              <a:spcBef>
                <a:spcPct val="0"/>
              </a:spcBef>
              <a:buClrTx/>
              <a:buSzTx/>
              <a:buFontTx/>
              <a:buNone/>
              <a:defRPr/>
            </a:pPr>
            <a:r>
              <a:rPr lang="en-US" altLang="en-US" sz="1200" dirty="0">
                <a:solidFill>
                  <a:srgbClr val="FFFF99"/>
                </a:solidFill>
              </a:rPr>
              <a:t>--Abnormally large diameter of </a:t>
            </a:r>
            <a:r>
              <a:rPr lang="en-US" altLang="en-US" sz="1200" b="1" dirty="0">
                <a:solidFill>
                  <a:srgbClr val="FFFF99"/>
                </a:solidFill>
              </a:rPr>
              <a:t>disc and cup</a:t>
            </a:r>
          </a:p>
          <a:p>
            <a:pPr eaLnBrk="1" hangingPunct="1">
              <a:spcBef>
                <a:spcPct val="0"/>
              </a:spcBef>
              <a:buClrTx/>
              <a:buSzTx/>
              <a:buFontTx/>
              <a:buNone/>
              <a:defRPr/>
            </a:pPr>
            <a:r>
              <a:rPr lang="en-US" altLang="en-US" sz="1200" dirty="0">
                <a:solidFill>
                  <a:srgbClr val="FFFF99"/>
                </a:solidFill>
              </a:rPr>
              <a:t>--VF testing may reveal an </a:t>
            </a:r>
            <a:r>
              <a:rPr lang="en-US" altLang="en-US" sz="1200" b="1" dirty="0">
                <a:solidFill>
                  <a:srgbClr val="FFFF99"/>
                </a:solidFill>
              </a:rPr>
              <a:t>enlarged blind spot</a:t>
            </a:r>
          </a:p>
        </p:txBody>
      </p:sp>
      <p:sp>
        <p:nvSpPr>
          <p:cNvPr id="15" name="Text Box 19">
            <a:extLst>
              <a:ext uri="{FF2B5EF4-FFF2-40B4-BE49-F238E27FC236}">
                <a16:creationId xmlns:a16="http://schemas.microsoft.com/office/drawing/2014/main" id="{A4257955-114D-46EC-80D6-AB44FA9C9383}"/>
              </a:ext>
            </a:extLst>
          </p:cNvPr>
          <p:cNvSpPr txBox="1">
            <a:spLocks noChangeArrowheads="1"/>
          </p:cNvSpPr>
          <p:nvPr/>
        </p:nvSpPr>
        <p:spPr bwMode="auto">
          <a:xfrm>
            <a:off x="5257800" y="3760788"/>
            <a:ext cx="3273425" cy="1231900"/>
          </a:xfrm>
          <a:prstGeom prst="rect">
            <a:avLst/>
          </a:prstGeom>
          <a:solidFill>
            <a:srgbClr val="CCFFCC"/>
          </a:solidFill>
          <a:ln w="9525">
            <a:no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defRPr/>
            </a:pPr>
            <a:r>
              <a:rPr lang="en-US" altLang="en-US" sz="1400" b="1" dirty="0">
                <a:solidFill>
                  <a:schemeClr val="bg1">
                    <a:lumMod val="65000"/>
                  </a:schemeClr>
                </a:solidFill>
              </a:rPr>
              <a:t>Optic Nerve Hypoplasia</a:t>
            </a:r>
          </a:p>
          <a:p>
            <a:pPr eaLnBrk="1" hangingPunct="1">
              <a:spcBef>
                <a:spcPct val="0"/>
              </a:spcBef>
              <a:buClrTx/>
              <a:buSzTx/>
              <a:buFontTx/>
              <a:buNone/>
              <a:defRPr/>
            </a:pPr>
            <a:r>
              <a:rPr lang="en-US" altLang="en-US" sz="1200" dirty="0">
                <a:solidFill>
                  <a:srgbClr val="CCFFCC"/>
                </a:solidFill>
              </a:rPr>
              <a:t>--Abnormally </a:t>
            </a:r>
            <a:r>
              <a:rPr lang="en-US" altLang="en-US" sz="1200" b="1" dirty="0">
                <a:solidFill>
                  <a:srgbClr val="CCFFCC"/>
                </a:solidFill>
              </a:rPr>
              <a:t>low number of axons</a:t>
            </a:r>
          </a:p>
          <a:p>
            <a:pPr eaLnBrk="1" hangingPunct="1">
              <a:spcBef>
                <a:spcPct val="0"/>
              </a:spcBef>
              <a:buClrTx/>
              <a:buSzTx/>
              <a:buFontTx/>
              <a:buNone/>
              <a:defRPr/>
            </a:pPr>
            <a:r>
              <a:rPr lang="en-US" altLang="en-US" sz="1200" dirty="0">
                <a:solidFill>
                  <a:srgbClr val="CCFFCC"/>
                </a:solidFill>
              </a:rPr>
              <a:t>--DFE: Small pale disc with </a:t>
            </a:r>
            <a:r>
              <a:rPr lang="en-US" altLang="en-US" sz="1200" b="1" dirty="0">
                <a:solidFill>
                  <a:srgbClr val="CCFFCC"/>
                </a:solidFill>
              </a:rPr>
              <a:t>double ring sign</a:t>
            </a:r>
            <a:endParaRPr lang="en-US" altLang="en-US" sz="1200" dirty="0">
              <a:solidFill>
                <a:srgbClr val="CCFFCC"/>
              </a:solidFill>
            </a:endParaRPr>
          </a:p>
          <a:p>
            <a:pPr eaLnBrk="1" hangingPunct="1">
              <a:spcBef>
                <a:spcPct val="0"/>
              </a:spcBef>
              <a:buClrTx/>
              <a:buSzTx/>
              <a:buFontTx/>
              <a:buNone/>
              <a:defRPr/>
            </a:pPr>
            <a:r>
              <a:rPr lang="en-US" altLang="en-US" sz="1200" dirty="0">
                <a:solidFill>
                  <a:srgbClr val="CCFFCC"/>
                </a:solidFill>
              </a:rPr>
              <a:t>--VA </a:t>
            </a:r>
            <a:r>
              <a:rPr lang="en-US" altLang="en-US" sz="1200" b="1" dirty="0">
                <a:solidFill>
                  <a:srgbClr val="CCFFCC"/>
                </a:solidFill>
              </a:rPr>
              <a:t>20/20&lt;-&gt;NLP</a:t>
            </a:r>
          </a:p>
          <a:p>
            <a:pPr eaLnBrk="1" hangingPunct="1">
              <a:spcBef>
                <a:spcPct val="0"/>
              </a:spcBef>
              <a:buClrTx/>
              <a:buSzTx/>
              <a:buFontTx/>
              <a:buNone/>
              <a:defRPr/>
            </a:pPr>
            <a:r>
              <a:rPr lang="en-US" altLang="en-US" sz="1200" dirty="0">
                <a:solidFill>
                  <a:srgbClr val="CCFFCC"/>
                </a:solidFill>
              </a:rPr>
              <a:t>--VF defects </a:t>
            </a:r>
            <a:r>
              <a:rPr lang="en-US" altLang="en-US" sz="1200" b="1" dirty="0">
                <a:solidFill>
                  <a:srgbClr val="CCFFCC"/>
                </a:solidFill>
              </a:rPr>
              <a:t>invariably present</a:t>
            </a:r>
          </a:p>
          <a:p>
            <a:pPr eaLnBrk="1" hangingPunct="1">
              <a:spcBef>
                <a:spcPct val="0"/>
              </a:spcBef>
              <a:buClrTx/>
              <a:buSzTx/>
              <a:buFontTx/>
              <a:buNone/>
              <a:defRPr/>
            </a:pPr>
            <a:r>
              <a:rPr lang="en-US" altLang="en-US" sz="1200" dirty="0">
                <a:solidFill>
                  <a:srgbClr val="CCFFCC"/>
                </a:solidFill>
              </a:rPr>
              <a:t>--Remember the </a:t>
            </a:r>
            <a:r>
              <a:rPr lang="en-US" altLang="en-US" sz="1200" b="1" dirty="0">
                <a:solidFill>
                  <a:srgbClr val="CCFFCC"/>
                </a:solidFill>
              </a:rPr>
              <a:t>4 D’s</a:t>
            </a:r>
            <a:r>
              <a:rPr lang="en-US" altLang="en-US" sz="1200" dirty="0">
                <a:solidFill>
                  <a:srgbClr val="CCFFCC"/>
                </a:solidFill>
              </a:rPr>
              <a:t> (more on this shortly)</a:t>
            </a:r>
          </a:p>
        </p:txBody>
      </p:sp>
      <p:sp>
        <p:nvSpPr>
          <p:cNvPr id="17" name="Rectangle 16">
            <a:extLst>
              <a:ext uri="{FF2B5EF4-FFF2-40B4-BE49-F238E27FC236}">
                <a16:creationId xmlns:a16="http://schemas.microsoft.com/office/drawing/2014/main" id="{05D62ABA-19D7-47E3-B7FF-41C943093B6A}"/>
              </a:ext>
            </a:extLst>
          </p:cNvPr>
          <p:cNvSpPr>
            <a:spLocks noChangeArrowheads="1"/>
          </p:cNvSpPr>
          <p:nvPr/>
        </p:nvSpPr>
        <p:spPr bwMode="auto">
          <a:xfrm>
            <a:off x="457200" y="122238"/>
            <a:ext cx="7543800" cy="8683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b"/>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ct val="85000"/>
              </a:lnSpc>
              <a:spcBef>
                <a:spcPct val="0"/>
              </a:spcBef>
              <a:buClrTx/>
              <a:buSzTx/>
              <a:buFontTx/>
              <a:buNone/>
            </a:pPr>
            <a:r>
              <a:rPr lang="en-US" altLang="en-US" sz="3200" b="1" dirty="0">
                <a:solidFill>
                  <a:schemeClr val="tx2"/>
                </a:solidFill>
              </a:rPr>
              <a:t>Developmental Abnormalities of the Optic Nerve Head</a:t>
            </a:r>
            <a:endParaRPr lang="en-US" altLang="en-US" sz="3200" dirty="0">
              <a:solidFill>
                <a:schemeClr val="tx2"/>
              </a:solidFill>
            </a:endParaRPr>
          </a:p>
        </p:txBody>
      </p:sp>
      <p:sp>
        <p:nvSpPr>
          <p:cNvPr id="16" name="Text Box 13">
            <a:extLst>
              <a:ext uri="{FF2B5EF4-FFF2-40B4-BE49-F238E27FC236}">
                <a16:creationId xmlns:a16="http://schemas.microsoft.com/office/drawing/2014/main" id="{9C712839-ED41-4A31-967A-175585411C11}"/>
              </a:ext>
            </a:extLst>
          </p:cNvPr>
          <p:cNvSpPr txBox="1">
            <a:spLocks noChangeArrowheads="1"/>
          </p:cNvSpPr>
          <p:nvPr/>
        </p:nvSpPr>
        <p:spPr bwMode="auto">
          <a:xfrm>
            <a:off x="4800600" y="5257800"/>
            <a:ext cx="4294188" cy="1230313"/>
          </a:xfrm>
          <a:prstGeom prst="rect">
            <a:avLst/>
          </a:prstGeom>
          <a:solidFill>
            <a:srgbClr val="FFCC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Tilted-Disc Syndrome</a:t>
            </a:r>
          </a:p>
          <a:p>
            <a:pPr eaLnBrk="1" hangingPunct="1">
              <a:spcBef>
                <a:spcPct val="0"/>
              </a:spcBef>
              <a:buClrTx/>
              <a:buSzTx/>
              <a:buFontTx/>
              <a:buNone/>
            </a:pPr>
            <a:r>
              <a:rPr lang="en-US" altLang="en-US" sz="1200"/>
              <a:t>1) Superior pole appears…</a:t>
            </a:r>
            <a:r>
              <a:rPr lang="en-US" altLang="en-US" sz="1200" b="1">
                <a:solidFill>
                  <a:srgbClr val="0000FF"/>
                </a:solidFill>
              </a:rPr>
              <a:t>elevated</a:t>
            </a:r>
            <a:r>
              <a:rPr lang="en-US" altLang="en-US" sz="1200"/>
              <a:t>, inferior…</a:t>
            </a:r>
            <a:r>
              <a:rPr lang="en-US" altLang="en-US" sz="1200" b="1">
                <a:solidFill>
                  <a:srgbClr val="0000FF"/>
                </a:solidFill>
              </a:rPr>
              <a:t>recessed</a:t>
            </a:r>
          </a:p>
          <a:p>
            <a:pPr eaLnBrk="1" hangingPunct="1">
              <a:spcBef>
                <a:spcPct val="0"/>
              </a:spcBef>
              <a:buClrTx/>
              <a:buSzTx/>
              <a:buFontTx/>
              <a:buNone/>
            </a:pPr>
            <a:r>
              <a:rPr lang="en-US" altLang="en-US" sz="1200"/>
              <a:t>2) </a:t>
            </a:r>
            <a:r>
              <a:rPr lang="en-US" altLang="en-US" sz="1200">
                <a:solidFill>
                  <a:srgbClr val="FFCC99"/>
                </a:solidFill>
              </a:rPr>
              <a:t>Associated with…</a:t>
            </a:r>
            <a:r>
              <a:rPr lang="en-US" altLang="en-US" sz="1200" b="1">
                <a:solidFill>
                  <a:srgbClr val="FFCC99"/>
                </a:solidFill>
              </a:rPr>
              <a:t>situs inversus</a:t>
            </a:r>
            <a:r>
              <a:rPr lang="en-US" altLang="en-US" sz="1200">
                <a:solidFill>
                  <a:srgbClr val="FFCC99"/>
                </a:solidFill>
              </a:rPr>
              <a:t> of retinal vessels</a:t>
            </a:r>
          </a:p>
          <a:p>
            <a:pPr eaLnBrk="1" hangingPunct="1">
              <a:spcBef>
                <a:spcPct val="0"/>
              </a:spcBef>
              <a:buClrTx/>
              <a:buSzTx/>
              <a:buFontTx/>
              <a:buNone/>
            </a:pPr>
            <a:r>
              <a:rPr lang="en-US" altLang="en-US" sz="1200"/>
              <a:t>3) </a:t>
            </a:r>
            <a:r>
              <a:rPr lang="en-US" altLang="en-US" sz="1200">
                <a:solidFill>
                  <a:srgbClr val="FFCC99"/>
                </a:solidFill>
              </a:rPr>
              <a:t>Fundus abnormality produces…</a:t>
            </a:r>
            <a:r>
              <a:rPr lang="en-US" altLang="en-US" sz="1200" b="1">
                <a:solidFill>
                  <a:srgbClr val="FFCC99"/>
                </a:solidFill>
              </a:rPr>
              <a:t>myopic astigmatism</a:t>
            </a:r>
          </a:p>
          <a:p>
            <a:pPr eaLnBrk="1" hangingPunct="1">
              <a:spcBef>
                <a:spcPct val="0"/>
              </a:spcBef>
              <a:buClrTx/>
              <a:buSzTx/>
              <a:buFontTx/>
              <a:buNone/>
            </a:pPr>
            <a:r>
              <a:rPr lang="en-US" altLang="en-US" sz="1200"/>
              <a:t>4) </a:t>
            </a:r>
            <a:r>
              <a:rPr lang="en-US" altLang="en-US" sz="1200">
                <a:solidFill>
                  <a:srgbClr val="FFCC99"/>
                </a:solidFill>
              </a:rPr>
              <a:t>VF testing reveals…</a:t>
            </a:r>
            <a:r>
              <a:rPr lang="en-US" altLang="en-US" sz="1200" b="1">
                <a:solidFill>
                  <a:srgbClr val="FFCC99"/>
                </a:solidFill>
              </a:rPr>
              <a:t>bitemporal hemianopia</a:t>
            </a:r>
            <a:r>
              <a:rPr lang="en-US" altLang="en-US" sz="1200">
                <a:solidFill>
                  <a:srgbClr val="FFCC99"/>
                </a:solidFill>
              </a:rPr>
              <a:t> that doesn’t</a:t>
            </a:r>
          </a:p>
          <a:p>
            <a:pPr eaLnBrk="1" hangingPunct="1">
              <a:spcBef>
                <a:spcPct val="0"/>
              </a:spcBef>
              <a:buClrTx/>
              <a:buSzTx/>
              <a:buFontTx/>
              <a:buNone/>
            </a:pPr>
            <a:r>
              <a:rPr lang="en-US" altLang="en-US" sz="1200">
                <a:solidFill>
                  <a:srgbClr val="FFCC99"/>
                </a:solidFill>
              </a:rPr>
              <a:t>   …</a:t>
            </a:r>
            <a:r>
              <a:rPr lang="en-US" altLang="en-US" sz="1200" b="1">
                <a:solidFill>
                  <a:srgbClr val="FFCC99"/>
                </a:solidFill>
              </a:rPr>
              <a:t>respect the vertical</a:t>
            </a:r>
            <a:r>
              <a:rPr lang="en-US" altLang="en-US" sz="1200">
                <a:solidFill>
                  <a:srgbClr val="FFCC99"/>
                </a:solidFill>
              </a:rPr>
              <a:t> and may…</a:t>
            </a:r>
            <a:r>
              <a:rPr lang="en-US" altLang="en-US" sz="1200" b="1">
                <a:solidFill>
                  <a:srgbClr val="FFCC99"/>
                </a:solidFill>
              </a:rPr>
              <a:t>resolve with refraction</a:t>
            </a:r>
          </a:p>
        </p:txBody>
      </p:sp>
      <p:sp>
        <p:nvSpPr>
          <p:cNvPr id="18" name="Text Box 13">
            <a:extLst>
              <a:ext uri="{FF2B5EF4-FFF2-40B4-BE49-F238E27FC236}">
                <a16:creationId xmlns:a16="http://schemas.microsoft.com/office/drawing/2014/main" id="{272AC279-4B25-4491-ACF5-D536A53BD7BE}"/>
              </a:ext>
            </a:extLst>
          </p:cNvPr>
          <p:cNvSpPr txBox="1">
            <a:spLocks noChangeArrowheads="1"/>
          </p:cNvSpPr>
          <p:nvPr/>
        </p:nvSpPr>
        <p:spPr bwMode="auto">
          <a:xfrm>
            <a:off x="4800600" y="5257800"/>
            <a:ext cx="4216400" cy="1231106"/>
          </a:xfrm>
          <a:prstGeom prst="rect">
            <a:avLst/>
          </a:prstGeom>
          <a:solidFill>
            <a:srgbClr val="FFCC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dirty="0">
                <a:solidFill>
                  <a:schemeClr val="bg1">
                    <a:lumMod val="65000"/>
                  </a:schemeClr>
                </a:solidFill>
              </a:rPr>
              <a:t>Tilted-Disc Syndrome</a:t>
            </a:r>
          </a:p>
          <a:p>
            <a:pPr eaLnBrk="1" hangingPunct="1">
              <a:spcBef>
                <a:spcPct val="0"/>
              </a:spcBef>
              <a:buClrTx/>
              <a:buSzTx/>
              <a:buFontTx/>
              <a:buNone/>
            </a:pPr>
            <a:r>
              <a:rPr lang="en-US" altLang="en-US" sz="1200" dirty="0">
                <a:solidFill>
                  <a:srgbClr val="FFCC99"/>
                </a:solidFill>
              </a:rPr>
              <a:t>1) Superior pole appears…</a:t>
            </a:r>
            <a:r>
              <a:rPr lang="en-US" altLang="en-US" sz="1200" b="1" dirty="0">
                <a:solidFill>
                  <a:srgbClr val="FFCC99"/>
                </a:solidFill>
              </a:rPr>
              <a:t>elevated</a:t>
            </a:r>
            <a:r>
              <a:rPr lang="en-US" altLang="en-US" sz="1200" dirty="0">
                <a:solidFill>
                  <a:srgbClr val="FFCC99"/>
                </a:solidFill>
              </a:rPr>
              <a:t>, inferior… </a:t>
            </a:r>
            <a:r>
              <a:rPr lang="en-US" altLang="en-US" sz="1200" b="1" dirty="0">
                <a:solidFill>
                  <a:srgbClr val="FFCC99"/>
                </a:solidFill>
              </a:rPr>
              <a:t>recessed</a:t>
            </a:r>
          </a:p>
          <a:p>
            <a:pPr eaLnBrk="1" hangingPunct="1">
              <a:spcBef>
                <a:spcPct val="0"/>
              </a:spcBef>
              <a:buClrTx/>
              <a:buSzTx/>
              <a:buFontTx/>
              <a:buNone/>
            </a:pPr>
            <a:r>
              <a:rPr lang="en-US" altLang="en-US" sz="1200" dirty="0">
                <a:solidFill>
                  <a:srgbClr val="FFCC99"/>
                </a:solidFill>
              </a:rPr>
              <a:t>2) Associated with…</a:t>
            </a:r>
            <a:r>
              <a:rPr lang="en-US" altLang="en-US" sz="1200" b="1" dirty="0">
                <a:solidFill>
                  <a:srgbClr val="FFCC99"/>
                </a:solidFill>
              </a:rPr>
              <a:t>situs inversus</a:t>
            </a:r>
            <a:r>
              <a:rPr lang="en-US" altLang="en-US" sz="1200" dirty="0">
                <a:solidFill>
                  <a:srgbClr val="FFCC99"/>
                </a:solidFill>
              </a:rPr>
              <a:t> of retinal vessels</a:t>
            </a:r>
          </a:p>
          <a:p>
            <a:pPr eaLnBrk="1" hangingPunct="1">
              <a:spcBef>
                <a:spcPct val="0"/>
              </a:spcBef>
              <a:buClrTx/>
              <a:buSzTx/>
              <a:buFontTx/>
              <a:buNone/>
            </a:pPr>
            <a:r>
              <a:rPr lang="en-US" altLang="en-US" sz="1200" dirty="0">
                <a:solidFill>
                  <a:srgbClr val="FFCC99"/>
                </a:solidFill>
              </a:rPr>
              <a:t>3) Fundus abnormality produces… </a:t>
            </a:r>
            <a:r>
              <a:rPr lang="en-US" altLang="en-US" sz="1200" b="1" dirty="0">
                <a:solidFill>
                  <a:srgbClr val="FFCC99"/>
                </a:solidFill>
              </a:rPr>
              <a:t>myopic </a:t>
            </a:r>
            <a:r>
              <a:rPr lang="en-US" altLang="en-US" sz="1200" b="1" dirty="0" err="1">
                <a:solidFill>
                  <a:srgbClr val="FFCC99"/>
                </a:solidFill>
              </a:rPr>
              <a:t>astigm</a:t>
            </a:r>
            <a:endParaRPr lang="en-US" altLang="en-US" sz="1200" b="1" dirty="0">
              <a:solidFill>
                <a:srgbClr val="FFCC99"/>
              </a:solidFill>
            </a:endParaRPr>
          </a:p>
          <a:p>
            <a:pPr eaLnBrk="1" hangingPunct="1">
              <a:spcBef>
                <a:spcPct val="0"/>
              </a:spcBef>
              <a:buClrTx/>
              <a:buSzTx/>
              <a:buFontTx/>
              <a:buNone/>
            </a:pPr>
            <a:r>
              <a:rPr lang="en-US" altLang="en-US" sz="1200" dirty="0">
                <a:solidFill>
                  <a:srgbClr val="FFCC99"/>
                </a:solidFill>
              </a:rPr>
              <a:t>4) VF testing reveals…</a:t>
            </a:r>
            <a:r>
              <a:rPr lang="en-US" altLang="en-US" sz="1200" b="1" dirty="0">
                <a:solidFill>
                  <a:srgbClr val="FFCC99"/>
                </a:solidFill>
              </a:rPr>
              <a:t>bitemporal hemianopia</a:t>
            </a:r>
            <a:r>
              <a:rPr lang="en-US" altLang="en-US" sz="1200" dirty="0">
                <a:solidFill>
                  <a:srgbClr val="FFCC99"/>
                </a:solidFill>
              </a:rPr>
              <a:t> that </a:t>
            </a:r>
            <a:r>
              <a:rPr lang="en-US" altLang="en-US" sz="1200" dirty="0" err="1">
                <a:solidFill>
                  <a:srgbClr val="FFCC99"/>
                </a:solidFill>
              </a:rPr>
              <a:t>doesn’t</a:t>
            </a:r>
            <a:r>
              <a:rPr lang="en-US" altLang="en-US" sz="1200" b="1" dirty="0" err="1">
                <a:solidFill>
                  <a:srgbClr val="FFCC99"/>
                </a:solidFill>
              </a:rPr>
              <a:t>with</a:t>
            </a:r>
            <a:r>
              <a:rPr lang="en-US" altLang="en-US" sz="1200" b="1" dirty="0">
                <a:solidFill>
                  <a:srgbClr val="FFCC99"/>
                </a:solidFill>
              </a:rPr>
              <a:t> refract</a:t>
            </a:r>
          </a:p>
        </p:txBody>
      </p:sp>
    </p:spTree>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54" name="Text Box 4">
            <a:extLst>
              <a:ext uri="{FF2B5EF4-FFF2-40B4-BE49-F238E27FC236}">
                <a16:creationId xmlns:a16="http://schemas.microsoft.com/office/drawing/2014/main" id="{90F956D9-DD90-4D51-8B9A-763960E7B5C2}"/>
              </a:ext>
            </a:extLst>
          </p:cNvPr>
          <p:cNvSpPr txBox="1">
            <a:spLocks noChangeArrowheads="1"/>
          </p:cNvSpPr>
          <p:nvPr/>
        </p:nvSpPr>
        <p:spPr bwMode="auto">
          <a:xfrm>
            <a:off x="793750" y="3505200"/>
            <a:ext cx="2254250" cy="669925"/>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Optic Pit/Hole</a:t>
            </a:r>
          </a:p>
          <a:p>
            <a:pPr eaLnBrk="1" hangingPunct="1">
              <a:spcBef>
                <a:spcPct val="0"/>
              </a:spcBef>
              <a:buClrTx/>
              <a:buSzTx/>
              <a:buFontTx/>
              <a:buNone/>
            </a:pPr>
            <a:r>
              <a:rPr lang="en-US" altLang="en-US" sz="1200"/>
              <a:t>--Associated with…</a:t>
            </a:r>
            <a:r>
              <a:rPr lang="en-US" altLang="en-US" sz="1200" b="1">
                <a:solidFill>
                  <a:srgbClr val="0000FF"/>
                </a:solidFill>
              </a:rPr>
              <a:t>serous RD</a:t>
            </a:r>
          </a:p>
          <a:p>
            <a:pPr eaLnBrk="1" hangingPunct="1">
              <a:spcBef>
                <a:spcPct val="0"/>
              </a:spcBef>
              <a:buClrTx/>
              <a:buSzTx/>
              <a:buFontTx/>
              <a:buNone/>
            </a:pPr>
            <a:r>
              <a:rPr lang="en-US" altLang="en-US" sz="1200" b="1">
                <a:solidFill>
                  <a:srgbClr val="0000FF"/>
                </a:solidFill>
              </a:rPr>
              <a:t>  in adulthood</a:t>
            </a:r>
          </a:p>
        </p:txBody>
      </p:sp>
      <p:sp>
        <p:nvSpPr>
          <p:cNvPr id="23555" name="Line 5">
            <a:extLst>
              <a:ext uri="{FF2B5EF4-FFF2-40B4-BE49-F238E27FC236}">
                <a16:creationId xmlns:a16="http://schemas.microsoft.com/office/drawing/2014/main" id="{4A55B604-C6C3-4050-A2BE-2DADAC819C6C}"/>
              </a:ext>
            </a:extLst>
          </p:cNvPr>
          <p:cNvSpPr>
            <a:spLocks noChangeShapeType="1"/>
          </p:cNvSpPr>
          <p:nvPr/>
        </p:nvSpPr>
        <p:spPr bwMode="auto">
          <a:xfrm flipH="1">
            <a:off x="1600200" y="2057400"/>
            <a:ext cx="1524000" cy="3810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3556" name="Text Box 7">
            <a:extLst>
              <a:ext uri="{FF2B5EF4-FFF2-40B4-BE49-F238E27FC236}">
                <a16:creationId xmlns:a16="http://schemas.microsoft.com/office/drawing/2014/main" id="{7BD3AAD4-3A6D-429E-BED1-5C7DF7B2B099}"/>
              </a:ext>
            </a:extLst>
          </p:cNvPr>
          <p:cNvSpPr txBox="1">
            <a:spLocks noChangeArrowheads="1"/>
          </p:cNvSpPr>
          <p:nvPr/>
        </p:nvSpPr>
        <p:spPr bwMode="auto">
          <a:xfrm>
            <a:off x="1357313" y="1524000"/>
            <a:ext cx="3511550" cy="4540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1400" i="1">
                <a:solidFill>
                  <a:srgbClr val="0000FF"/>
                </a:solidFill>
              </a:rPr>
              <a:t>These three are all secondary to abnormal</a:t>
            </a:r>
          </a:p>
          <a:p>
            <a:pPr algn="ctr" eaLnBrk="1" hangingPunct="1">
              <a:lnSpc>
                <a:spcPct val="85000"/>
              </a:lnSpc>
              <a:spcBef>
                <a:spcPct val="0"/>
              </a:spcBef>
              <a:buClrTx/>
              <a:buSzTx/>
              <a:buFontTx/>
              <a:buNone/>
            </a:pPr>
            <a:r>
              <a:rPr lang="en-US" altLang="en-US" sz="1400" i="1">
                <a:solidFill>
                  <a:srgbClr val="0000FF"/>
                </a:solidFill>
              </a:rPr>
              <a:t>closure of the embryonic optic fissure</a:t>
            </a:r>
          </a:p>
        </p:txBody>
      </p:sp>
      <p:sp>
        <p:nvSpPr>
          <p:cNvPr id="23557" name="Text Box 8">
            <a:extLst>
              <a:ext uri="{FF2B5EF4-FFF2-40B4-BE49-F238E27FC236}">
                <a16:creationId xmlns:a16="http://schemas.microsoft.com/office/drawing/2014/main" id="{488A6C78-0E1D-4E70-98FA-175B9869AB6C}"/>
              </a:ext>
            </a:extLst>
          </p:cNvPr>
          <p:cNvSpPr txBox="1">
            <a:spLocks noChangeArrowheads="1"/>
          </p:cNvSpPr>
          <p:nvPr/>
        </p:nvSpPr>
        <p:spPr bwMode="auto">
          <a:xfrm>
            <a:off x="76200" y="2514600"/>
            <a:ext cx="2757488" cy="852488"/>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Optic Nerve Coloboma</a:t>
            </a:r>
          </a:p>
          <a:p>
            <a:pPr eaLnBrk="1" hangingPunct="1">
              <a:spcBef>
                <a:spcPct val="0"/>
              </a:spcBef>
              <a:buClrTx/>
              <a:buSzTx/>
              <a:buFontTx/>
              <a:buNone/>
            </a:pPr>
            <a:r>
              <a:rPr lang="en-US" altLang="en-US" sz="1200"/>
              <a:t>1) May resemble…</a:t>
            </a:r>
            <a:r>
              <a:rPr lang="en-US" altLang="en-US" sz="1200" b="1">
                <a:solidFill>
                  <a:srgbClr val="0000FF"/>
                </a:solidFill>
              </a:rPr>
              <a:t>deep cupping</a:t>
            </a:r>
          </a:p>
          <a:p>
            <a:pPr eaLnBrk="1" hangingPunct="1">
              <a:spcBef>
                <a:spcPct val="0"/>
              </a:spcBef>
              <a:buClrTx/>
              <a:buSzTx/>
              <a:buFontTx/>
              <a:buNone/>
            </a:pPr>
            <a:r>
              <a:rPr lang="en-US" altLang="en-US" sz="1200"/>
              <a:t>2) Can be…</a:t>
            </a:r>
            <a:r>
              <a:rPr lang="en-US" altLang="en-US" sz="1200" b="1">
                <a:solidFill>
                  <a:srgbClr val="0000FF"/>
                </a:solidFill>
              </a:rPr>
              <a:t>bilateral, asymmetric</a:t>
            </a:r>
          </a:p>
          <a:p>
            <a:pPr eaLnBrk="1" hangingPunct="1">
              <a:spcBef>
                <a:spcPct val="0"/>
              </a:spcBef>
              <a:buClrTx/>
              <a:buSzTx/>
              <a:buFontTx/>
              <a:buNone/>
            </a:pPr>
            <a:r>
              <a:rPr lang="en-US" altLang="en-US" sz="1200"/>
              <a:t>3) Part of the…</a:t>
            </a:r>
            <a:r>
              <a:rPr lang="en-US" altLang="en-US" sz="1200" b="1">
                <a:solidFill>
                  <a:srgbClr val="0000FF"/>
                </a:solidFill>
              </a:rPr>
              <a:t>CHARGE association</a:t>
            </a:r>
          </a:p>
        </p:txBody>
      </p:sp>
      <p:sp>
        <p:nvSpPr>
          <p:cNvPr id="23558" name="Line 9">
            <a:extLst>
              <a:ext uri="{FF2B5EF4-FFF2-40B4-BE49-F238E27FC236}">
                <a16:creationId xmlns:a16="http://schemas.microsoft.com/office/drawing/2014/main" id="{3061C4FB-1BC7-49BE-AEC9-FC6898A5E9B6}"/>
              </a:ext>
            </a:extLst>
          </p:cNvPr>
          <p:cNvSpPr>
            <a:spLocks noChangeShapeType="1"/>
          </p:cNvSpPr>
          <p:nvPr/>
        </p:nvSpPr>
        <p:spPr bwMode="auto">
          <a:xfrm flipH="1">
            <a:off x="2971800" y="2057400"/>
            <a:ext cx="152400" cy="14478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3559" name="Text Box 10">
            <a:extLst>
              <a:ext uri="{FF2B5EF4-FFF2-40B4-BE49-F238E27FC236}">
                <a16:creationId xmlns:a16="http://schemas.microsoft.com/office/drawing/2014/main" id="{176EBB22-DD48-4ECF-8A62-C6733D0B862C}"/>
              </a:ext>
            </a:extLst>
          </p:cNvPr>
          <p:cNvSpPr txBox="1">
            <a:spLocks noChangeArrowheads="1"/>
          </p:cNvSpPr>
          <p:nvPr/>
        </p:nvSpPr>
        <p:spPr bwMode="auto">
          <a:xfrm>
            <a:off x="1371600" y="4267200"/>
            <a:ext cx="3057525" cy="2154238"/>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Morning-Glory Disc</a:t>
            </a:r>
          </a:p>
          <a:p>
            <a:pPr eaLnBrk="1" hangingPunct="1">
              <a:spcBef>
                <a:spcPct val="0"/>
              </a:spcBef>
              <a:buClrTx/>
              <a:buSzTx/>
              <a:buFontTx/>
              <a:buNone/>
            </a:pPr>
            <a:r>
              <a:rPr lang="en-US" altLang="en-US" sz="1200"/>
              <a:t>--DFE reveals:</a:t>
            </a:r>
          </a:p>
          <a:p>
            <a:pPr eaLnBrk="1" hangingPunct="1">
              <a:spcBef>
                <a:spcPct val="0"/>
              </a:spcBef>
              <a:buClrTx/>
              <a:buSzTx/>
              <a:buFontTx/>
              <a:buNone/>
            </a:pPr>
            <a:r>
              <a:rPr lang="en-US" altLang="en-US" sz="1200"/>
              <a:t>  1) A funnel-shaped…</a:t>
            </a:r>
            <a:r>
              <a:rPr lang="en-US" altLang="en-US" sz="1200" b="1">
                <a:solidFill>
                  <a:srgbClr val="0000FF"/>
                </a:solidFill>
              </a:rPr>
              <a:t>excavation</a:t>
            </a:r>
            <a:endParaRPr lang="en-US" altLang="en-US" sz="1200"/>
          </a:p>
          <a:p>
            <a:pPr eaLnBrk="1" hangingPunct="1">
              <a:spcBef>
                <a:spcPct val="0"/>
              </a:spcBef>
              <a:buClrTx/>
              <a:buSzTx/>
              <a:buFontTx/>
              <a:buNone/>
            </a:pPr>
            <a:r>
              <a:rPr lang="en-US" altLang="en-US" sz="1200"/>
              <a:t>  2) Number of vessels crossing the rim</a:t>
            </a:r>
          </a:p>
          <a:p>
            <a:pPr eaLnBrk="1" hangingPunct="1">
              <a:spcBef>
                <a:spcPct val="0"/>
              </a:spcBef>
              <a:buClrTx/>
              <a:buSzTx/>
              <a:buFontTx/>
              <a:buNone/>
            </a:pPr>
            <a:r>
              <a:rPr lang="en-US" altLang="en-US" sz="1200"/>
              <a:t>    seems abnormally…</a:t>
            </a:r>
            <a:r>
              <a:rPr lang="en-US" altLang="en-US" sz="1200" b="1">
                <a:solidFill>
                  <a:srgbClr val="0000FF"/>
                </a:solidFill>
              </a:rPr>
              <a:t>high</a:t>
            </a:r>
            <a:r>
              <a:rPr lang="en-US" altLang="en-US" sz="1200"/>
              <a:t> </a:t>
            </a:r>
            <a:endParaRPr lang="en-US" altLang="en-US" sz="1200" b="1">
              <a:solidFill>
                <a:srgbClr val="0000FF"/>
              </a:solidFill>
            </a:endParaRPr>
          </a:p>
          <a:p>
            <a:pPr eaLnBrk="1" hangingPunct="1">
              <a:spcBef>
                <a:spcPct val="0"/>
              </a:spcBef>
              <a:buClrTx/>
              <a:buSzTx/>
              <a:buFontTx/>
              <a:buNone/>
            </a:pPr>
            <a:r>
              <a:rPr lang="en-US" altLang="en-US" sz="1200"/>
              <a:t>--Tissue is…</a:t>
            </a:r>
            <a:r>
              <a:rPr lang="en-US" altLang="en-US" sz="1200" b="1">
                <a:solidFill>
                  <a:srgbClr val="0000FF"/>
                </a:solidFill>
              </a:rPr>
              <a:t>contractile</a:t>
            </a:r>
            <a:r>
              <a:rPr lang="en-US" altLang="en-US" sz="1200"/>
              <a:t>, so cup seems</a:t>
            </a:r>
          </a:p>
          <a:p>
            <a:pPr eaLnBrk="1" hangingPunct="1">
              <a:spcBef>
                <a:spcPct val="0"/>
              </a:spcBef>
              <a:buClrTx/>
              <a:buSzTx/>
              <a:buFontTx/>
              <a:buNone/>
            </a:pPr>
            <a:r>
              <a:rPr lang="en-US" altLang="en-US" sz="1200"/>
              <a:t>  to…</a:t>
            </a:r>
            <a:r>
              <a:rPr lang="en-US" altLang="en-US" sz="1200" b="1">
                <a:solidFill>
                  <a:srgbClr val="0000FF"/>
                </a:solidFill>
              </a:rPr>
              <a:t>open </a:t>
            </a:r>
            <a:r>
              <a:rPr lang="en-US" altLang="en-US" sz="1200">
                <a:solidFill>
                  <a:srgbClr val="0000FF"/>
                </a:solidFill>
              </a:rPr>
              <a:t>and</a:t>
            </a:r>
            <a:r>
              <a:rPr lang="en-US" altLang="en-US" sz="1200" b="1">
                <a:solidFill>
                  <a:srgbClr val="0000FF"/>
                </a:solidFill>
              </a:rPr>
              <a:t> close</a:t>
            </a:r>
            <a:r>
              <a:rPr lang="en-US" altLang="en-US" sz="1200"/>
              <a:t> (like its namesake,  </a:t>
            </a:r>
          </a:p>
          <a:p>
            <a:pPr eaLnBrk="1" hangingPunct="1">
              <a:spcBef>
                <a:spcPct val="0"/>
              </a:spcBef>
              <a:buClrTx/>
              <a:buSzTx/>
              <a:buFontTx/>
              <a:buNone/>
            </a:pPr>
            <a:r>
              <a:rPr lang="en-US" altLang="en-US" sz="1200"/>
              <a:t>  the morning-glory flower)</a:t>
            </a:r>
          </a:p>
          <a:p>
            <a:pPr eaLnBrk="1" hangingPunct="1">
              <a:spcBef>
                <a:spcPct val="0"/>
              </a:spcBef>
              <a:buClrTx/>
              <a:buSzTx/>
              <a:buFontTx/>
              <a:buNone/>
            </a:pPr>
            <a:r>
              <a:rPr lang="en-US" altLang="en-US" sz="1200"/>
              <a:t>--VA usually…</a:t>
            </a:r>
            <a:r>
              <a:rPr lang="en-US" altLang="en-US" sz="1200" b="1">
                <a:solidFill>
                  <a:srgbClr val="CCECFF"/>
                </a:solidFill>
              </a:rPr>
              <a:t>20/200</a:t>
            </a:r>
            <a:r>
              <a:rPr lang="en-US" altLang="en-US" sz="1200"/>
              <a:t>, but can be…</a:t>
            </a:r>
          </a:p>
          <a:p>
            <a:pPr eaLnBrk="1" hangingPunct="1">
              <a:spcBef>
                <a:spcPct val="0"/>
              </a:spcBef>
              <a:buClrTx/>
              <a:buSzTx/>
              <a:buFontTx/>
              <a:buNone/>
            </a:pPr>
            <a:r>
              <a:rPr lang="en-US" altLang="en-US" sz="1200"/>
              <a:t>   </a:t>
            </a:r>
            <a:r>
              <a:rPr lang="en-US" altLang="en-US" sz="1200" b="1">
                <a:solidFill>
                  <a:srgbClr val="CCECFF"/>
                </a:solidFill>
              </a:rPr>
              <a:t>20/20&lt;-&gt;NLP</a:t>
            </a:r>
          </a:p>
          <a:p>
            <a:pPr eaLnBrk="1" hangingPunct="1">
              <a:spcBef>
                <a:spcPct val="0"/>
              </a:spcBef>
              <a:buClrTx/>
              <a:buSzTx/>
              <a:buFontTx/>
              <a:buNone/>
            </a:pPr>
            <a:r>
              <a:rPr lang="en-US" altLang="en-US" sz="1200">
                <a:solidFill>
                  <a:srgbClr val="CCECFF"/>
                </a:solidFill>
              </a:rPr>
              <a:t>--1/3 develop…</a:t>
            </a:r>
            <a:r>
              <a:rPr lang="en-US" altLang="en-US" sz="1200" b="1">
                <a:solidFill>
                  <a:srgbClr val="CCECFF"/>
                </a:solidFill>
              </a:rPr>
              <a:t>serous RD</a:t>
            </a:r>
          </a:p>
        </p:txBody>
      </p:sp>
      <p:sp>
        <p:nvSpPr>
          <p:cNvPr id="23561" name="TextBox 1">
            <a:extLst>
              <a:ext uri="{FF2B5EF4-FFF2-40B4-BE49-F238E27FC236}">
                <a16:creationId xmlns:a16="http://schemas.microsoft.com/office/drawing/2014/main" id="{B41C1A9F-0EE0-407F-B1EC-85859290FDA9}"/>
              </a:ext>
            </a:extLst>
          </p:cNvPr>
          <p:cNvSpPr txBox="1">
            <a:spLocks noChangeArrowheads="1"/>
          </p:cNvSpPr>
          <p:nvPr/>
        </p:nvSpPr>
        <p:spPr bwMode="auto">
          <a:xfrm>
            <a:off x="2416175" y="5737225"/>
            <a:ext cx="484188"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200" i="1">
                <a:solidFill>
                  <a:srgbClr val="0000FF"/>
                </a:solidFill>
              </a:rPr>
              <a:t>[#/#]</a:t>
            </a:r>
          </a:p>
        </p:txBody>
      </p:sp>
      <p:sp>
        <p:nvSpPr>
          <p:cNvPr id="23562" name="TextBox 2">
            <a:extLst>
              <a:ext uri="{FF2B5EF4-FFF2-40B4-BE49-F238E27FC236}">
                <a16:creationId xmlns:a16="http://schemas.microsoft.com/office/drawing/2014/main" id="{5CB8A7D2-B835-4D8E-ADBC-23EC2CB5B9F4}"/>
              </a:ext>
            </a:extLst>
          </p:cNvPr>
          <p:cNvSpPr txBox="1">
            <a:spLocks noChangeArrowheads="1"/>
          </p:cNvSpPr>
          <p:nvPr/>
        </p:nvSpPr>
        <p:spPr bwMode="auto">
          <a:xfrm>
            <a:off x="1524000" y="5943600"/>
            <a:ext cx="661988"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200" i="1">
                <a:solidFill>
                  <a:srgbClr val="0000FF"/>
                </a:solidFill>
              </a:rPr>
              <a:t>[range]</a:t>
            </a:r>
          </a:p>
        </p:txBody>
      </p:sp>
      <p:sp>
        <p:nvSpPr>
          <p:cNvPr id="23563" name="Slide Number Placeholder 1">
            <a:extLst>
              <a:ext uri="{FF2B5EF4-FFF2-40B4-BE49-F238E27FC236}">
                <a16:creationId xmlns:a16="http://schemas.microsoft.com/office/drawing/2014/main" id="{5762A43B-CABC-4B60-BBC8-2E80331D4DF3}"/>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C0FA9E1F-9B9D-4F4B-AB93-1B7ACAC5F147}" type="slidenum">
              <a:rPr lang="en-US" altLang="en-US" sz="1000"/>
              <a:pPr>
                <a:spcBef>
                  <a:spcPct val="0"/>
                </a:spcBef>
                <a:buClrTx/>
                <a:buSzTx/>
                <a:buFontTx/>
                <a:buNone/>
              </a:pPr>
              <a:t>35</a:t>
            </a:fld>
            <a:endParaRPr lang="en-US" altLang="en-US" sz="1000"/>
          </a:p>
        </p:txBody>
      </p:sp>
      <p:sp>
        <p:nvSpPr>
          <p:cNvPr id="23564" name="Line 12">
            <a:extLst>
              <a:ext uri="{FF2B5EF4-FFF2-40B4-BE49-F238E27FC236}">
                <a16:creationId xmlns:a16="http://schemas.microsoft.com/office/drawing/2014/main" id="{A6700961-40B0-42DB-8C65-6B49691CC869}"/>
              </a:ext>
            </a:extLst>
          </p:cNvPr>
          <p:cNvSpPr>
            <a:spLocks noChangeShapeType="1"/>
          </p:cNvSpPr>
          <p:nvPr/>
        </p:nvSpPr>
        <p:spPr bwMode="auto">
          <a:xfrm>
            <a:off x="3124200" y="2057400"/>
            <a:ext cx="381000" cy="22098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 name="Text Box 16">
            <a:extLst>
              <a:ext uri="{FF2B5EF4-FFF2-40B4-BE49-F238E27FC236}">
                <a16:creationId xmlns:a16="http://schemas.microsoft.com/office/drawing/2014/main" id="{3804C5EF-4A98-4F82-9DCE-CE288DE37819}"/>
              </a:ext>
            </a:extLst>
          </p:cNvPr>
          <p:cNvSpPr txBox="1">
            <a:spLocks noChangeArrowheads="1"/>
          </p:cNvSpPr>
          <p:nvPr/>
        </p:nvSpPr>
        <p:spPr bwMode="auto">
          <a:xfrm>
            <a:off x="4648200" y="2576513"/>
            <a:ext cx="3973513" cy="862012"/>
          </a:xfrm>
          <a:prstGeom prst="rect">
            <a:avLst/>
          </a:prstGeom>
          <a:solidFill>
            <a:srgbClr val="FFC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defRPr/>
            </a:pPr>
            <a:r>
              <a:rPr lang="en-US" altLang="en-US" sz="1400" b="1" dirty="0">
                <a:solidFill>
                  <a:schemeClr val="bg1">
                    <a:lumMod val="65000"/>
                  </a:schemeClr>
                </a:solidFill>
              </a:rPr>
              <a:t>Myelinated RNFL</a:t>
            </a:r>
          </a:p>
          <a:p>
            <a:pPr eaLnBrk="1" hangingPunct="1">
              <a:spcBef>
                <a:spcPct val="0"/>
              </a:spcBef>
              <a:buClrTx/>
              <a:buSzTx/>
              <a:buFontTx/>
              <a:buNone/>
              <a:defRPr/>
            </a:pPr>
            <a:r>
              <a:rPr lang="en-US" altLang="en-US" sz="1200" dirty="0">
                <a:solidFill>
                  <a:srgbClr val="FFCCFF"/>
                </a:solidFill>
              </a:rPr>
              <a:t>--Myelin normally starts at LGN, ends at lamina </a:t>
            </a:r>
            <a:r>
              <a:rPr lang="en-US" altLang="en-US" sz="1200" dirty="0" err="1">
                <a:solidFill>
                  <a:srgbClr val="FFCCFF"/>
                </a:solidFill>
              </a:rPr>
              <a:t>cribrosa</a:t>
            </a:r>
            <a:endParaRPr lang="en-US" altLang="en-US" sz="1200" dirty="0">
              <a:solidFill>
                <a:srgbClr val="FFCCFF"/>
              </a:solidFill>
            </a:endParaRPr>
          </a:p>
          <a:p>
            <a:pPr eaLnBrk="1" hangingPunct="1">
              <a:spcBef>
                <a:spcPct val="0"/>
              </a:spcBef>
              <a:buClrTx/>
              <a:buSzTx/>
              <a:buFontTx/>
              <a:buNone/>
              <a:defRPr/>
            </a:pPr>
            <a:r>
              <a:rPr lang="en-US" altLang="en-US" sz="1200" dirty="0">
                <a:solidFill>
                  <a:srgbClr val="FFCCFF"/>
                </a:solidFill>
              </a:rPr>
              <a:t>--Can be patchy, discontinuous</a:t>
            </a:r>
          </a:p>
          <a:p>
            <a:pPr eaLnBrk="1" hangingPunct="1">
              <a:spcBef>
                <a:spcPct val="0"/>
              </a:spcBef>
              <a:buClrTx/>
              <a:buSzTx/>
              <a:buFontTx/>
              <a:buNone/>
              <a:defRPr/>
            </a:pPr>
            <a:r>
              <a:rPr lang="en-US" altLang="en-US" sz="1200" dirty="0">
                <a:solidFill>
                  <a:srgbClr val="FFCCFF"/>
                </a:solidFill>
              </a:rPr>
              <a:t>--Corresponding VF has absolute scotoma</a:t>
            </a:r>
          </a:p>
        </p:txBody>
      </p:sp>
      <p:sp>
        <p:nvSpPr>
          <p:cNvPr id="16" name="Text Box 18">
            <a:extLst>
              <a:ext uri="{FF2B5EF4-FFF2-40B4-BE49-F238E27FC236}">
                <a16:creationId xmlns:a16="http://schemas.microsoft.com/office/drawing/2014/main" id="{3D02BBCB-E62C-4896-9D49-8FF0E06F52C2}"/>
              </a:ext>
            </a:extLst>
          </p:cNvPr>
          <p:cNvSpPr txBox="1">
            <a:spLocks noChangeArrowheads="1"/>
          </p:cNvSpPr>
          <p:nvPr/>
        </p:nvSpPr>
        <p:spPr bwMode="auto">
          <a:xfrm>
            <a:off x="5546725" y="1687513"/>
            <a:ext cx="3452813" cy="677862"/>
          </a:xfrm>
          <a:prstGeom prst="rect">
            <a:avLst/>
          </a:prstGeom>
          <a:solidFill>
            <a:srgbClr val="FFFF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defRPr/>
            </a:pPr>
            <a:r>
              <a:rPr lang="en-US" altLang="en-US" sz="1400" b="1" dirty="0" err="1">
                <a:solidFill>
                  <a:schemeClr val="bg1">
                    <a:lumMod val="75000"/>
                  </a:schemeClr>
                </a:solidFill>
              </a:rPr>
              <a:t>Megalopapilla</a:t>
            </a:r>
            <a:endParaRPr lang="en-US" altLang="en-US" sz="1400" b="1" dirty="0">
              <a:solidFill>
                <a:schemeClr val="bg1">
                  <a:lumMod val="75000"/>
                </a:schemeClr>
              </a:solidFill>
            </a:endParaRPr>
          </a:p>
          <a:p>
            <a:pPr eaLnBrk="1" hangingPunct="1">
              <a:spcBef>
                <a:spcPct val="0"/>
              </a:spcBef>
              <a:buClrTx/>
              <a:buSzTx/>
              <a:buFontTx/>
              <a:buNone/>
              <a:defRPr/>
            </a:pPr>
            <a:r>
              <a:rPr lang="en-US" altLang="en-US" sz="1200" dirty="0">
                <a:solidFill>
                  <a:srgbClr val="FFFF99"/>
                </a:solidFill>
              </a:rPr>
              <a:t>--Abnormally large diameter of </a:t>
            </a:r>
            <a:r>
              <a:rPr lang="en-US" altLang="en-US" sz="1200" b="1" dirty="0">
                <a:solidFill>
                  <a:srgbClr val="FFFF99"/>
                </a:solidFill>
              </a:rPr>
              <a:t>disc and cup</a:t>
            </a:r>
          </a:p>
          <a:p>
            <a:pPr eaLnBrk="1" hangingPunct="1">
              <a:spcBef>
                <a:spcPct val="0"/>
              </a:spcBef>
              <a:buClrTx/>
              <a:buSzTx/>
              <a:buFontTx/>
              <a:buNone/>
              <a:defRPr/>
            </a:pPr>
            <a:r>
              <a:rPr lang="en-US" altLang="en-US" sz="1200" dirty="0">
                <a:solidFill>
                  <a:srgbClr val="FFFF99"/>
                </a:solidFill>
              </a:rPr>
              <a:t>--VF testing may reveal an </a:t>
            </a:r>
            <a:r>
              <a:rPr lang="en-US" altLang="en-US" sz="1200" b="1" dirty="0">
                <a:solidFill>
                  <a:srgbClr val="FFFF99"/>
                </a:solidFill>
              </a:rPr>
              <a:t>enlarged blind spot</a:t>
            </a:r>
          </a:p>
        </p:txBody>
      </p:sp>
      <p:sp>
        <p:nvSpPr>
          <p:cNvPr id="17" name="Text Box 19">
            <a:extLst>
              <a:ext uri="{FF2B5EF4-FFF2-40B4-BE49-F238E27FC236}">
                <a16:creationId xmlns:a16="http://schemas.microsoft.com/office/drawing/2014/main" id="{53B1ABD4-DFA8-4A2F-9E94-98A582982D6A}"/>
              </a:ext>
            </a:extLst>
          </p:cNvPr>
          <p:cNvSpPr txBox="1">
            <a:spLocks noChangeArrowheads="1"/>
          </p:cNvSpPr>
          <p:nvPr/>
        </p:nvSpPr>
        <p:spPr bwMode="auto">
          <a:xfrm>
            <a:off x="5257800" y="3760788"/>
            <a:ext cx="3273425" cy="1231900"/>
          </a:xfrm>
          <a:prstGeom prst="rect">
            <a:avLst/>
          </a:prstGeom>
          <a:solidFill>
            <a:srgbClr val="CCFFCC"/>
          </a:solidFill>
          <a:ln w="9525">
            <a:no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defRPr/>
            </a:pPr>
            <a:r>
              <a:rPr lang="en-US" altLang="en-US" sz="1400" b="1" dirty="0">
                <a:solidFill>
                  <a:schemeClr val="bg1">
                    <a:lumMod val="65000"/>
                  </a:schemeClr>
                </a:solidFill>
              </a:rPr>
              <a:t>Optic Nerve Hypoplasia</a:t>
            </a:r>
          </a:p>
          <a:p>
            <a:pPr eaLnBrk="1" hangingPunct="1">
              <a:spcBef>
                <a:spcPct val="0"/>
              </a:spcBef>
              <a:buClrTx/>
              <a:buSzTx/>
              <a:buFontTx/>
              <a:buNone/>
              <a:defRPr/>
            </a:pPr>
            <a:r>
              <a:rPr lang="en-US" altLang="en-US" sz="1200" dirty="0">
                <a:solidFill>
                  <a:srgbClr val="CCFFCC"/>
                </a:solidFill>
              </a:rPr>
              <a:t>--Abnormally </a:t>
            </a:r>
            <a:r>
              <a:rPr lang="en-US" altLang="en-US" sz="1200" b="1" dirty="0">
                <a:solidFill>
                  <a:srgbClr val="CCFFCC"/>
                </a:solidFill>
              </a:rPr>
              <a:t>low number of axons</a:t>
            </a:r>
          </a:p>
          <a:p>
            <a:pPr eaLnBrk="1" hangingPunct="1">
              <a:spcBef>
                <a:spcPct val="0"/>
              </a:spcBef>
              <a:buClrTx/>
              <a:buSzTx/>
              <a:buFontTx/>
              <a:buNone/>
              <a:defRPr/>
            </a:pPr>
            <a:r>
              <a:rPr lang="en-US" altLang="en-US" sz="1200" dirty="0">
                <a:solidFill>
                  <a:srgbClr val="CCFFCC"/>
                </a:solidFill>
              </a:rPr>
              <a:t>--DFE: Small pale disc with </a:t>
            </a:r>
            <a:r>
              <a:rPr lang="en-US" altLang="en-US" sz="1200" b="1" dirty="0">
                <a:solidFill>
                  <a:srgbClr val="CCFFCC"/>
                </a:solidFill>
              </a:rPr>
              <a:t>double ring sign</a:t>
            </a:r>
            <a:endParaRPr lang="en-US" altLang="en-US" sz="1200" dirty="0">
              <a:solidFill>
                <a:srgbClr val="CCFFCC"/>
              </a:solidFill>
            </a:endParaRPr>
          </a:p>
          <a:p>
            <a:pPr eaLnBrk="1" hangingPunct="1">
              <a:spcBef>
                <a:spcPct val="0"/>
              </a:spcBef>
              <a:buClrTx/>
              <a:buSzTx/>
              <a:buFontTx/>
              <a:buNone/>
              <a:defRPr/>
            </a:pPr>
            <a:r>
              <a:rPr lang="en-US" altLang="en-US" sz="1200" dirty="0">
                <a:solidFill>
                  <a:srgbClr val="CCFFCC"/>
                </a:solidFill>
              </a:rPr>
              <a:t>--VA </a:t>
            </a:r>
            <a:r>
              <a:rPr lang="en-US" altLang="en-US" sz="1200" b="1" dirty="0">
                <a:solidFill>
                  <a:srgbClr val="CCFFCC"/>
                </a:solidFill>
              </a:rPr>
              <a:t>20/20&lt;-&gt;NLP</a:t>
            </a:r>
          </a:p>
          <a:p>
            <a:pPr eaLnBrk="1" hangingPunct="1">
              <a:spcBef>
                <a:spcPct val="0"/>
              </a:spcBef>
              <a:buClrTx/>
              <a:buSzTx/>
              <a:buFontTx/>
              <a:buNone/>
              <a:defRPr/>
            </a:pPr>
            <a:r>
              <a:rPr lang="en-US" altLang="en-US" sz="1200" dirty="0">
                <a:solidFill>
                  <a:srgbClr val="CCFFCC"/>
                </a:solidFill>
              </a:rPr>
              <a:t>--VF defects </a:t>
            </a:r>
            <a:r>
              <a:rPr lang="en-US" altLang="en-US" sz="1200" b="1" dirty="0">
                <a:solidFill>
                  <a:srgbClr val="CCFFCC"/>
                </a:solidFill>
              </a:rPr>
              <a:t>invariably present</a:t>
            </a:r>
          </a:p>
          <a:p>
            <a:pPr eaLnBrk="1" hangingPunct="1">
              <a:spcBef>
                <a:spcPct val="0"/>
              </a:spcBef>
              <a:buClrTx/>
              <a:buSzTx/>
              <a:buFontTx/>
              <a:buNone/>
              <a:defRPr/>
            </a:pPr>
            <a:r>
              <a:rPr lang="en-US" altLang="en-US" sz="1200" dirty="0">
                <a:solidFill>
                  <a:srgbClr val="CCFFCC"/>
                </a:solidFill>
              </a:rPr>
              <a:t>--Remember the </a:t>
            </a:r>
            <a:r>
              <a:rPr lang="en-US" altLang="en-US" sz="1200" b="1" dirty="0">
                <a:solidFill>
                  <a:srgbClr val="CCFFCC"/>
                </a:solidFill>
              </a:rPr>
              <a:t>4 D’s</a:t>
            </a:r>
            <a:r>
              <a:rPr lang="en-US" altLang="en-US" sz="1200" dirty="0">
                <a:solidFill>
                  <a:srgbClr val="CCFFCC"/>
                </a:solidFill>
              </a:rPr>
              <a:t> (more on this shortly)</a:t>
            </a:r>
          </a:p>
        </p:txBody>
      </p:sp>
      <p:sp>
        <p:nvSpPr>
          <p:cNvPr id="19" name="Rectangle 16">
            <a:extLst>
              <a:ext uri="{FF2B5EF4-FFF2-40B4-BE49-F238E27FC236}">
                <a16:creationId xmlns:a16="http://schemas.microsoft.com/office/drawing/2014/main" id="{10C79B01-3440-4196-A59D-667B7150252C}"/>
              </a:ext>
            </a:extLst>
          </p:cNvPr>
          <p:cNvSpPr>
            <a:spLocks noChangeArrowheads="1"/>
          </p:cNvSpPr>
          <p:nvPr/>
        </p:nvSpPr>
        <p:spPr bwMode="auto">
          <a:xfrm>
            <a:off x="457200" y="122238"/>
            <a:ext cx="7543800" cy="8683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b"/>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ct val="85000"/>
              </a:lnSpc>
              <a:spcBef>
                <a:spcPct val="0"/>
              </a:spcBef>
              <a:buClrTx/>
              <a:buSzTx/>
              <a:buFontTx/>
              <a:buNone/>
            </a:pPr>
            <a:r>
              <a:rPr lang="en-US" altLang="en-US" sz="3200" b="1" dirty="0">
                <a:solidFill>
                  <a:schemeClr val="tx2"/>
                </a:solidFill>
              </a:rPr>
              <a:t>Developmental Abnormalities of the Optic Nerve Head</a:t>
            </a:r>
            <a:endParaRPr lang="en-US" altLang="en-US" sz="3200" dirty="0">
              <a:solidFill>
                <a:schemeClr val="tx2"/>
              </a:solidFill>
            </a:endParaRPr>
          </a:p>
        </p:txBody>
      </p:sp>
      <p:sp>
        <p:nvSpPr>
          <p:cNvPr id="18" name="Text Box 13">
            <a:extLst>
              <a:ext uri="{FF2B5EF4-FFF2-40B4-BE49-F238E27FC236}">
                <a16:creationId xmlns:a16="http://schemas.microsoft.com/office/drawing/2014/main" id="{6D02CF88-4B8E-4803-AEB1-6CC7E1DF469D}"/>
              </a:ext>
            </a:extLst>
          </p:cNvPr>
          <p:cNvSpPr txBox="1">
            <a:spLocks noChangeArrowheads="1"/>
          </p:cNvSpPr>
          <p:nvPr/>
        </p:nvSpPr>
        <p:spPr bwMode="auto">
          <a:xfrm>
            <a:off x="4800600" y="5257800"/>
            <a:ext cx="4294188" cy="1230313"/>
          </a:xfrm>
          <a:prstGeom prst="rect">
            <a:avLst/>
          </a:prstGeom>
          <a:solidFill>
            <a:srgbClr val="FFCC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Tilted-Disc Syndrome</a:t>
            </a:r>
          </a:p>
          <a:p>
            <a:pPr eaLnBrk="1" hangingPunct="1">
              <a:spcBef>
                <a:spcPct val="0"/>
              </a:spcBef>
              <a:buClrTx/>
              <a:buSzTx/>
              <a:buFontTx/>
              <a:buNone/>
            </a:pPr>
            <a:r>
              <a:rPr lang="en-US" altLang="en-US" sz="1200"/>
              <a:t>1) Superior pole appears…</a:t>
            </a:r>
            <a:r>
              <a:rPr lang="en-US" altLang="en-US" sz="1200" b="1">
                <a:solidFill>
                  <a:srgbClr val="0000FF"/>
                </a:solidFill>
              </a:rPr>
              <a:t>elevated</a:t>
            </a:r>
            <a:r>
              <a:rPr lang="en-US" altLang="en-US" sz="1200"/>
              <a:t>, inferior…</a:t>
            </a:r>
            <a:r>
              <a:rPr lang="en-US" altLang="en-US" sz="1200" b="1">
                <a:solidFill>
                  <a:srgbClr val="0000FF"/>
                </a:solidFill>
              </a:rPr>
              <a:t>recessed</a:t>
            </a:r>
          </a:p>
          <a:p>
            <a:pPr eaLnBrk="1" hangingPunct="1">
              <a:spcBef>
                <a:spcPct val="0"/>
              </a:spcBef>
              <a:buClrTx/>
              <a:buSzTx/>
              <a:buFontTx/>
              <a:buNone/>
            </a:pPr>
            <a:r>
              <a:rPr lang="en-US" altLang="en-US" sz="1200"/>
              <a:t>2) </a:t>
            </a:r>
            <a:r>
              <a:rPr lang="en-US" altLang="en-US" sz="1200">
                <a:solidFill>
                  <a:srgbClr val="FFCC99"/>
                </a:solidFill>
              </a:rPr>
              <a:t>Associated with…</a:t>
            </a:r>
            <a:r>
              <a:rPr lang="en-US" altLang="en-US" sz="1200" b="1">
                <a:solidFill>
                  <a:srgbClr val="FFCC99"/>
                </a:solidFill>
              </a:rPr>
              <a:t>situs inversus</a:t>
            </a:r>
            <a:r>
              <a:rPr lang="en-US" altLang="en-US" sz="1200">
                <a:solidFill>
                  <a:srgbClr val="FFCC99"/>
                </a:solidFill>
              </a:rPr>
              <a:t> of retinal vessels</a:t>
            </a:r>
          </a:p>
          <a:p>
            <a:pPr eaLnBrk="1" hangingPunct="1">
              <a:spcBef>
                <a:spcPct val="0"/>
              </a:spcBef>
              <a:buClrTx/>
              <a:buSzTx/>
              <a:buFontTx/>
              <a:buNone/>
            </a:pPr>
            <a:r>
              <a:rPr lang="en-US" altLang="en-US" sz="1200"/>
              <a:t>3) </a:t>
            </a:r>
            <a:r>
              <a:rPr lang="en-US" altLang="en-US" sz="1200">
                <a:solidFill>
                  <a:srgbClr val="FFCC99"/>
                </a:solidFill>
              </a:rPr>
              <a:t>Fundus abnormality produces…</a:t>
            </a:r>
            <a:r>
              <a:rPr lang="en-US" altLang="en-US" sz="1200" b="1">
                <a:solidFill>
                  <a:srgbClr val="FFCC99"/>
                </a:solidFill>
              </a:rPr>
              <a:t>myopic astigmatism</a:t>
            </a:r>
          </a:p>
          <a:p>
            <a:pPr eaLnBrk="1" hangingPunct="1">
              <a:spcBef>
                <a:spcPct val="0"/>
              </a:spcBef>
              <a:buClrTx/>
              <a:buSzTx/>
              <a:buFontTx/>
              <a:buNone/>
            </a:pPr>
            <a:r>
              <a:rPr lang="en-US" altLang="en-US" sz="1200"/>
              <a:t>4) </a:t>
            </a:r>
            <a:r>
              <a:rPr lang="en-US" altLang="en-US" sz="1200">
                <a:solidFill>
                  <a:srgbClr val="FFCC99"/>
                </a:solidFill>
              </a:rPr>
              <a:t>VF testing reveals…</a:t>
            </a:r>
            <a:r>
              <a:rPr lang="en-US" altLang="en-US" sz="1200" b="1">
                <a:solidFill>
                  <a:srgbClr val="FFCC99"/>
                </a:solidFill>
              </a:rPr>
              <a:t>bitemporal hemianopia</a:t>
            </a:r>
            <a:r>
              <a:rPr lang="en-US" altLang="en-US" sz="1200">
                <a:solidFill>
                  <a:srgbClr val="FFCC99"/>
                </a:solidFill>
              </a:rPr>
              <a:t> that doesn’t</a:t>
            </a:r>
          </a:p>
          <a:p>
            <a:pPr eaLnBrk="1" hangingPunct="1">
              <a:spcBef>
                <a:spcPct val="0"/>
              </a:spcBef>
              <a:buClrTx/>
              <a:buSzTx/>
              <a:buFontTx/>
              <a:buNone/>
            </a:pPr>
            <a:r>
              <a:rPr lang="en-US" altLang="en-US" sz="1200">
                <a:solidFill>
                  <a:srgbClr val="FFCC99"/>
                </a:solidFill>
              </a:rPr>
              <a:t>   …</a:t>
            </a:r>
            <a:r>
              <a:rPr lang="en-US" altLang="en-US" sz="1200" b="1">
                <a:solidFill>
                  <a:srgbClr val="FFCC99"/>
                </a:solidFill>
              </a:rPr>
              <a:t>respect the vertical</a:t>
            </a:r>
            <a:r>
              <a:rPr lang="en-US" altLang="en-US" sz="1200">
                <a:solidFill>
                  <a:srgbClr val="FFCC99"/>
                </a:solidFill>
              </a:rPr>
              <a:t> and may…</a:t>
            </a:r>
            <a:r>
              <a:rPr lang="en-US" altLang="en-US" sz="1200" b="1">
                <a:solidFill>
                  <a:srgbClr val="FFCC99"/>
                </a:solidFill>
              </a:rPr>
              <a:t>resolve with refraction</a:t>
            </a:r>
          </a:p>
        </p:txBody>
      </p:sp>
      <p:sp>
        <p:nvSpPr>
          <p:cNvPr id="20" name="Text Box 13">
            <a:extLst>
              <a:ext uri="{FF2B5EF4-FFF2-40B4-BE49-F238E27FC236}">
                <a16:creationId xmlns:a16="http://schemas.microsoft.com/office/drawing/2014/main" id="{5D30CE41-6975-4735-80CD-0722CCCCBD50}"/>
              </a:ext>
            </a:extLst>
          </p:cNvPr>
          <p:cNvSpPr txBox="1">
            <a:spLocks noChangeArrowheads="1"/>
          </p:cNvSpPr>
          <p:nvPr/>
        </p:nvSpPr>
        <p:spPr bwMode="auto">
          <a:xfrm>
            <a:off x="4800600" y="5257800"/>
            <a:ext cx="4216400" cy="1231106"/>
          </a:xfrm>
          <a:prstGeom prst="rect">
            <a:avLst/>
          </a:prstGeom>
          <a:solidFill>
            <a:srgbClr val="FFCC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dirty="0">
                <a:solidFill>
                  <a:schemeClr val="bg1">
                    <a:lumMod val="65000"/>
                  </a:schemeClr>
                </a:solidFill>
              </a:rPr>
              <a:t>Tilted-Disc Syndrome</a:t>
            </a:r>
          </a:p>
          <a:p>
            <a:pPr eaLnBrk="1" hangingPunct="1">
              <a:spcBef>
                <a:spcPct val="0"/>
              </a:spcBef>
              <a:buClrTx/>
              <a:buSzTx/>
              <a:buFontTx/>
              <a:buNone/>
            </a:pPr>
            <a:r>
              <a:rPr lang="en-US" altLang="en-US" sz="1200" dirty="0">
                <a:solidFill>
                  <a:srgbClr val="FFCC99"/>
                </a:solidFill>
              </a:rPr>
              <a:t>1) Superior pole appears…</a:t>
            </a:r>
            <a:r>
              <a:rPr lang="en-US" altLang="en-US" sz="1200" b="1" dirty="0">
                <a:solidFill>
                  <a:srgbClr val="FFCC99"/>
                </a:solidFill>
              </a:rPr>
              <a:t>elevated</a:t>
            </a:r>
            <a:r>
              <a:rPr lang="en-US" altLang="en-US" sz="1200" dirty="0">
                <a:solidFill>
                  <a:srgbClr val="FFCC99"/>
                </a:solidFill>
              </a:rPr>
              <a:t>, inferior… </a:t>
            </a:r>
            <a:r>
              <a:rPr lang="en-US" altLang="en-US" sz="1200" b="1" dirty="0">
                <a:solidFill>
                  <a:srgbClr val="FFCC99"/>
                </a:solidFill>
              </a:rPr>
              <a:t>recessed</a:t>
            </a:r>
          </a:p>
          <a:p>
            <a:pPr eaLnBrk="1" hangingPunct="1">
              <a:spcBef>
                <a:spcPct val="0"/>
              </a:spcBef>
              <a:buClrTx/>
              <a:buSzTx/>
              <a:buFontTx/>
              <a:buNone/>
            </a:pPr>
            <a:r>
              <a:rPr lang="en-US" altLang="en-US" sz="1200" dirty="0">
                <a:solidFill>
                  <a:srgbClr val="FFCC99"/>
                </a:solidFill>
              </a:rPr>
              <a:t>2) Associated with…</a:t>
            </a:r>
            <a:r>
              <a:rPr lang="en-US" altLang="en-US" sz="1200" b="1" dirty="0">
                <a:solidFill>
                  <a:srgbClr val="FFCC99"/>
                </a:solidFill>
              </a:rPr>
              <a:t>situs inversus</a:t>
            </a:r>
            <a:r>
              <a:rPr lang="en-US" altLang="en-US" sz="1200" dirty="0">
                <a:solidFill>
                  <a:srgbClr val="FFCC99"/>
                </a:solidFill>
              </a:rPr>
              <a:t> of retinal vessels</a:t>
            </a:r>
          </a:p>
          <a:p>
            <a:pPr eaLnBrk="1" hangingPunct="1">
              <a:spcBef>
                <a:spcPct val="0"/>
              </a:spcBef>
              <a:buClrTx/>
              <a:buSzTx/>
              <a:buFontTx/>
              <a:buNone/>
            </a:pPr>
            <a:r>
              <a:rPr lang="en-US" altLang="en-US" sz="1200" dirty="0">
                <a:solidFill>
                  <a:srgbClr val="FFCC99"/>
                </a:solidFill>
              </a:rPr>
              <a:t>3) Fundus abnormality produces… </a:t>
            </a:r>
            <a:r>
              <a:rPr lang="en-US" altLang="en-US" sz="1200" b="1" dirty="0">
                <a:solidFill>
                  <a:srgbClr val="FFCC99"/>
                </a:solidFill>
              </a:rPr>
              <a:t>myopic </a:t>
            </a:r>
            <a:r>
              <a:rPr lang="en-US" altLang="en-US" sz="1200" b="1" dirty="0" err="1">
                <a:solidFill>
                  <a:srgbClr val="FFCC99"/>
                </a:solidFill>
              </a:rPr>
              <a:t>astigm</a:t>
            </a:r>
            <a:endParaRPr lang="en-US" altLang="en-US" sz="1200" b="1" dirty="0">
              <a:solidFill>
                <a:srgbClr val="FFCC99"/>
              </a:solidFill>
            </a:endParaRPr>
          </a:p>
          <a:p>
            <a:pPr eaLnBrk="1" hangingPunct="1">
              <a:spcBef>
                <a:spcPct val="0"/>
              </a:spcBef>
              <a:buClrTx/>
              <a:buSzTx/>
              <a:buFontTx/>
              <a:buNone/>
            </a:pPr>
            <a:r>
              <a:rPr lang="en-US" altLang="en-US" sz="1200" dirty="0">
                <a:solidFill>
                  <a:srgbClr val="FFCC99"/>
                </a:solidFill>
              </a:rPr>
              <a:t>4) VF testing reveals…</a:t>
            </a:r>
            <a:r>
              <a:rPr lang="en-US" altLang="en-US" sz="1200" b="1" dirty="0">
                <a:solidFill>
                  <a:srgbClr val="FFCC99"/>
                </a:solidFill>
              </a:rPr>
              <a:t>bitemporal hemianopia</a:t>
            </a:r>
            <a:r>
              <a:rPr lang="en-US" altLang="en-US" sz="1200" dirty="0">
                <a:solidFill>
                  <a:srgbClr val="FFCC99"/>
                </a:solidFill>
              </a:rPr>
              <a:t> that </a:t>
            </a:r>
            <a:r>
              <a:rPr lang="en-US" altLang="en-US" sz="1200" dirty="0" err="1">
                <a:solidFill>
                  <a:srgbClr val="FFCC99"/>
                </a:solidFill>
              </a:rPr>
              <a:t>doesn’t</a:t>
            </a:r>
            <a:r>
              <a:rPr lang="en-US" altLang="en-US" sz="1200" b="1" dirty="0" err="1">
                <a:solidFill>
                  <a:srgbClr val="FFCC99"/>
                </a:solidFill>
              </a:rPr>
              <a:t>with</a:t>
            </a:r>
            <a:r>
              <a:rPr lang="en-US" altLang="en-US" sz="1200" b="1" dirty="0">
                <a:solidFill>
                  <a:srgbClr val="FFCC99"/>
                </a:solidFill>
              </a:rPr>
              <a:t> refract</a:t>
            </a:r>
          </a:p>
        </p:txBody>
      </p:sp>
    </p:spTree>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8" name="Text Box 4">
            <a:extLst>
              <a:ext uri="{FF2B5EF4-FFF2-40B4-BE49-F238E27FC236}">
                <a16:creationId xmlns:a16="http://schemas.microsoft.com/office/drawing/2014/main" id="{34D2A3AD-86E7-4A54-9D2F-BCD02DA16333}"/>
              </a:ext>
            </a:extLst>
          </p:cNvPr>
          <p:cNvSpPr txBox="1">
            <a:spLocks noChangeArrowheads="1"/>
          </p:cNvSpPr>
          <p:nvPr/>
        </p:nvSpPr>
        <p:spPr bwMode="auto">
          <a:xfrm>
            <a:off x="793750" y="3505200"/>
            <a:ext cx="2254250" cy="669925"/>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Optic Pit/Hole</a:t>
            </a:r>
          </a:p>
          <a:p>
            <a:pPr eaLnBrk="1" hangingPunct="1">
              <a:spcBef>
                <a:spcPct val="0"/>
              </a:spcBef>
              <a:buClrTx/>
              <a:buSzTx/>
              <a:buFontTx/>
              <a:buNone/>
            </a:pPr>
            <a:r>
              <a:rPr lang="en-US" altLang="en-US" sz="1200"/>
              <a:t>--Associated with…</a:t>
            </a:r>
            <a:r>
              <a:rPr lang="en-US" altLang="en-US" sz="1200" b="1">
                <a:solidFill>
                  <a:srgbClr val="0000FF"/>
                </a:solidFill>
              </a:rPr>
              <a:t>serous RD</a:t>
            </a:r>
          </a:p>
          <a:p>
            <a:pPr eaLnBrk="1" hangingPunct="1">
              <a:spcBef>
                <a:spcPct val="0"/>
              </a:spcBef>
              <a:buClrTx/>
              <a:buSzTx/>
              <a:buFontTx/>
              <a:buNone/>
            </a:pPr>
            <a:r>
              <a:rPr lang="en-US" altLang="en-US" sz="1200" b="1">
                <a:solidFill>
                  <a:srgbClr val="0000FF"/>
                </a:solidFill>
              </a:rPr>
              <a:t>  in adulthood</a:t>
            </a:r>
          </a:p>
        </p:txBody>
      </p:sp>
      <p:sp>
        <p:nvSpPr>
          <p:cNvPr id="24579" name="Line 5">
            <a:extLst>
              <a:ext uri="{FF2B5EF4-FFF2-40B4-BE49-F238E27FC236}">
                <a16:creationId xmlns:a16="http://schemas.microsoft.com/office/drawing/2014/main" id="{BC5E2BE3-E646-4A92-AF6B-92DC4CAB7475}"/>
              </a:ext>
            </a:extLst>
          </p:cNvPr>
          <p:cNvSpPr>
            <a:spLocks noChangeShapeType="1"/>
          </p:cNvSpPr>
          <p:nvPr/>
        </p:nvSpPr>
        <p:spPr bwMode="auto">
          <a:xfrm flipH="1">
            <a:off x="1600200" y="2057400"/>
            <a:ext cx="1524000" cy="3810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4580" name="Text Box 7">
            <a:extLst>
              <a:ext uri="{FF2B5EF4-FFF2-40B4-BE49-F238E27FC236}">
                <a16:creationId xmlns:a16="http://schemas.microsoft.com/office/drawing/2014/main" id="{17811EF5-A8DC-444E-BD88-17BEEF7C0FC0}"/>
              </a:ext>
            </a:extLst>
          </p:cNvPr>
          <p:cNvSpPr txBox="1">
            <a:spLocks noChangeArrowheads="1"/>
          </p:cNvSpPr>
          <p:nvPr/>
        </p:nvSpPr>
        <p:spPr bwMode="auto">
          <a:xfrm>
            <a:off x="1357313" y="1524000"/>
            <a:ext cx="3511550" cy="4540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1400" i="1">
                <a:solidFill>
                  <a:srgbClr val="0000FF"/>
                </a:solidFill>
              </a:rPr>
              <a:t>These three are all secondary to abnormal</a:t>
            </a:r>
          </a:p>
          <a:p>
            <a:pPr algn="ctr" eaLnBrk="1" hangingPunct="1">
              <a:lnSpc>
                <a:spcPct val="85000"/>
              </a:lnSpc>
              <a:spcBef>
                <a:spcPct val="0"/>
              </a:spcBef>
              <a:buClrTx/>
              <a:buSzTx/>
              <a:buFontTx/>
              <a:buNone/>
            </a:pPr>
            <a:r>
              <a:rPr lang="en-US" altLang="en-US" sz="1400" i="1">
                <a:solidFill>
                  <a:srgbClr val="0000FF"/>
                </a:solidFill>
              </a:rPr>
              <a:t>closure of the embryonic optic fissure</a:t>
            </a:r>
          </a:p>
        </p:txBody>
      </p:sp>
      <p:sp>
        <p:nvSpPr>
          <p:cNvPr id="24581" name="Text Box 8">
            <a:extLst>
              <a:ext uri="{FF2B5EF4-FFF2-40B4-BE49-F238E27FC236}">
                <a16:creationId xmlns:a16="http://schemas.microsoft.com/office/drawing/2014/main" id="{FAC91686-82FB-47AC-9CD6-BA249C9380D8}"/>
              </a:ext>
            </a:extLst>
          </p:cNvPr>
          <p:cNvSpPr txBox="1">
            <a:spLocks noChangeArrowheads="1"/>
          </p:cNvSpPr>
          <p:nvPr/>
        </p:nvSpPr>
        <p:spPr bwMode="auto">
          <a:xfrm>
            <a:off x="76200" y="2514600"/>
            <a:ext cx="2757488" cy="852488"/>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Optic Nerve Coloboma</a:t>
            </a:r>
          </a:p>
          <a:p>
            <a:pPr eaLnBrk="1" hangingPunct="1">
              <a:spcBef>
                <a:spcPct val="0"/>
              </a:spcBef>
              <a:buClrTx/>
              <a:buSzTx/>
              <a:buFontTx/>
              <a:buNone/>
            </a:pPr>
            <a:r>
              <a:rPr lang="en-US" altLang="en-US" sz="1200"/>
              <a:t>1) May resemble…</a:t>
            </a:r>
            <a:r>
              <a:rPr lang="en-US" altLang="en-US" sz="1200" b="1">
                <a:solidFill>
                  <a:srgbClr val="0000FF"/>
                </a:solidFill>
              </a:rPr>
              <a:t>deep cupping</a:t>
            </a:r>
          </a:p>
          <a:p>
            <a:pPr eaLnBrk="1" hangingPunct="1">
              <a:spcBef>
                <a:spcPct val="0"/>
              </a:spcBef>
              <a:buClrTx/>
              <a:buSzTx/>
              <a:buFontTx/>
              <a:buNone/>
            </a:pPr>
            <a:r>
              <a:rPr lang="en-US" altLang="en-US" sz="1200"/>
              <a:t>2) Can be…</a:t>
            </a:r>
            <a:r>
              <a:rPr lang="en-US" altLang="en-US" sz="1200" b="1">
                <a:solidFill>
                  <a:srgbClr val="0000FF"/>
                </a:solidFill>
              </a:rPr>
              <a:t>bilateral, asymmetric</a:t>
            </a:r>
          </a:p>
          <a:p>
            <a:pPr eaLnBrk="1" hangingPunct="1">
              <a:spcBef>
                <a:spcPct val="0"/>
              </a:spcBef>
              <a:buClrTx/>
              <a:buSzTx/>
              <a:buFontTx/>
              <a:buNone/>
            </a:pPr>
            <a:r>
              <a:rPr lang="en-US" altLang="en-US" sz="1200"/>
              <a:t>3) Part of the…</a:t>
            </a:r>
            <a:r>
              <a:rPr lang="en-US" altLang="en-US" sz="1200" b="1">
                <a:solidFill>
                  <a:srgbClr val="0000FF"/>
                </a:solidFill>
              </a:rPr>
              <a:t>CHARGE association</a:t>
            </a:r>
          </a:p>
        </p:txBody>
      </p:sp>
      <p:sp>
        <p:nvSpPr>
          <p:cNvPr id="24582" name="Line 9">
            <a:extLst>
              <a:ext uri="{FF2B5EF4-FFF2-40B4-BE49-F238E27FC236}">
                <a16:creationId xmlns:a16="http://schemas.microsoft.com/office/drawing/2014/main" id="{710E3934-DA7D-4036-BCB7-E0F6D8CF117C}"/>
              </a:ext>
            </a:extLst>
          </p:cNvPr>
          <p:cNvSpPr>
            <a:spLocks noChangeShapeType="1"/>
          </p:cNvSpPr>
          <p:nvPr/>
        </p:nvSpPr>
        <p:spPr bwMode="auto">
          <a:xfrm flipH="1">
            <a:off x="2971800" y="2057400"/>
            <a:ext cx="152400" cy="14478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4583" name="Text Box 10">
            <a:extLst>
              <a:ext uri="{FF2B5EF4-FFF2-40B4-BE49-F238E27FC236}">
                <a16:creationId xmlns:a16="http://schemas.microsoft.com/office/drawing/2014/main" id="{00ECFF55-BC03-4112-AB29-F7152E221B75}"/>
              </a:ext>
            </a:extLst>
          </p:cNvPr>
          <p:cNvSpPr txBox="1">
            <a:spLocks noChangeArrowheads="1"/>
          </p:cNvSpPr>
          <p:nvPr/>
        </p:nvSpPr>
        <p:spPr bwMode="auto">
          <a:xfrm>
            <a:off x="1371600" y="4267200"/>
            <a:ext cx="3057525" cy="2154238"/>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Morning-Glory Disc</a:t>
            </a:r>
          </a:p>
          <a:p>
            <a:pPr eaLnBrk="1" hangingPunct="1">
              <a:spcBef>
                <a:spcPct val="0"/>
              </a:spcBef>
              <a:buClrTx/>
              <a:buSzTx/>
              <a:buFontTx/>
              <a:buNone/>
            </a:pPr>
            <a:r>
              <a:rPr lang="en-US" altLang="en-US" sz="1200"/>
              <a:t>--DFE reveals:</a:t>
            </a:r>
          </a:p>
          <a:p>
            <a:pPr eaLnBrk="1" hangingPunct="1">
              <a:spcBef>
                <a:spcPct val="0"/>
              </a:spcBef>
              <a:buClrTx/>
              <a:buSzTx/>
              <a:buFontTx/>
              <a:buNone/>
            </a:pPr>
            <a:r>
              <a:rPr lang="en-US" altLang="en-US" sz="1200"/>
              <a:t>  1) A funnel-shaped…</a:t>
            </a:r>
            <a:r>
              <a:rPr lang="en-US" altLang="en-US" sz="1200" b="1">
                <a:solidFill>
                  <a:srgbClr val="0000FF"/>
                </a:solidFill>
              </a:rPr>
              <a:t>excavation</a:t>
            </a:r>
            <a:endParaRPr lang="en-US" altLang="en-US" sz="1200"/>
          </a:p>
          <a:p>
            <a:pPr eaLnBrk="1" hangingPunct="1">
              <a:spcBef>
                <a:spcPct val="0"/>
              </a:spcBef>
              <a:buClrTx/>
              <a:buSzTx/>
              <a:buFontTx/>
              <a:buNone/>
            </a:pPr>
            <a:r>
              <a:rPr lang="en-US" altLang="en-US" sz="1200"/>
              <a:t>  2) Number of vessels crossing the rim</a:t>
            </a:r>
          </a:p>
          <a:p>
            <a:pPr eaLnBrk="1" hangingPunct="1">
              <a:spcBef>
                <a:spcPct val="0"/>
              </a:spcBef>
              <a:buClrTx/>
              <a:buSzTx/>
              <a:buFontTx/>
              <a:buNone/>
            </a:pPr>
            <a:r>
              <a:rPr lang="en-US" altLang="en-US" sz="1200"/>
              <a:t>    seems abnormally…</a:t>
            </a:r>
            <a:r>
              <a:rPr lang="en-US" altLang="en-US" sz="1200" b="1">
                <a:solidFill>
                  <a:srgbClr val="0000FF"/>
                </a:solidFill>
              </a:rPr>
              <a:t>high</a:t>
            </a:r>
            <a:r>
              <a:rPr lang="en-US" altLang="en-US" sz="1200"/>
              <a:t> </a:t>
            </a:r>
            <a:endParaRPr lang="en-US" altLang="en-US" sz="1200" b="1">
              <a:solidFill>
                <a:srgbClr val="0000FF"/>
              </a:solidFill>
            </a:endParaRPr>
          </a:p>
          <a:p>
            <a:pPr eaLnBrk="1" hangingPunct="1">
              <a:spcBef>
                <a:spcPct val="0"/>
              </a:spcBef>
              <a:buClrTx/>
              <a:buSzTx/>
              <a:buFontTx/>
              <a:buNone/>
            </a:pPr>
            <a:r>
              <a:rPr lang="en-US" altLang="en-US" sz="1200"/>
              <a:t>--Tissue is…</a:t>
            </a:r>
            <a:r>
              <a:rPr lang="en-US" altLang="en-US" sz="1200" b="1">
                <a:solidFill>
                  <a:srgbClr val="0000FF"/>
                </a:solidFill>
              </a:rPr>
              <a:t>contractile</a:t>
            </a:r>
            <a:r>
              <a:rPr lang="en-US" altLang="en-US" sz="1200"/>
              <a:t>, so cup seems</a:t>
            </a:r>
          </a:p>
          <a:p>
            <a:pPr eaLnBrk="1" hangingPunct="1">
              <a:spcBef>
                <a:spcPct val="0"/>
              </a:spcBef>
              <a:buClrTx/>
              <a:buSzTx/>
              <a:buFontTx/>
              <a:buNone/>
            </a:pPr>
            <a:r>
              <a:rPr lang="en-US" altLang="en-US" sz="1200"/>
              <a:t>  to…</a:t>
            </a:r>
            <a:r>
              <a:rPr lang="en-US" altLang="en-US" sz="1200" b="1">
                <a:solidFill>
                  <a:srgbClr val="0000FF"/>
                </a:solidFill>
              </a:rPr>
              <a:t>open </a:t>
            </a:r>
            <a:r>
              <a:rPr lang="en-US" altLang="en-US" sz="1200">
                <a:solidFill>
                  <a:srgbClr val="0000FF"/>
                </a:solidFill>
              </a:rPr>
              <a:t>and</a:t>
            </a:r>
            <a:r>
              <a:rPr lang="en-US" altLang="en-US" sz="1200" b="1">
                <a:solidFill>
                  <a:srgbClr val="0000FF"/>
                </a:solidFill>
              </a:rPr>
              <a:t> close</a:t>
            </a:r>
            <a:r>
              <a:rPr lang="en-US" altLang="en-US" sz="1200"/>
              <a:t> (like its namesake,  </a:t>
            </a:r>
          </a:p>
          <a:p>
            <a:pPr eaLnBrk="1" hangingPunct="1">
              <a:spcBef>
                <a:spcPct val="0"/>
              </a:spcBef>
              <a:buClrTx/>
              <a:buSzTx/>
              <a:buFontTx/>
              <a:buNone/>
            </a:pPr>
            <a:r>
              <a:rPr lang="en-US" altLang="en-US" sz="1200"/>
              <a:t>  the morning-glory flower)</a:t>
            </a:r>
          </a:p>
          <a:p>
            <a:pPr eaLnBrk="1" hangingPunct="1">
              <a:spcBef>
                <a:spcPct val="0"/>
              </a:spcBef>
              <a:buClrTx/>
              <a:buSzTx/>
              <a:buFontTx/>
              <a:buNone/>
            </a:pPr>
            <a:r>
              <a:rPr lang="en-US" altLang="en-US" sz="1200"/>
              <a:t>--VA usually…</a:t>
            </a:r>
            <a:r>
              <a:rPr lang="en-US" altLang="en-US" sz="1200" b="1">
                <a:solidFill>
                  <a:srgbClr val="0000FF"/>
                </a:solidFill>
              </a:rPr>
              <a:t>20/200</a:t>
            </a:r>
            <a:r>
              <a:rPr lang="en-US" altLang="en-US" sz="1200"/>
              <a:t>, but can be…</a:t>
            </a:r>
          </a:p>
          <a:p>
            <a:pPr eaLnBrk="1" hangingPunct="1">
              <a:spcBef>
                <a:spcPct val="0"/>
              </a:spcBef>
              <a:buClrTx/>
              <a:buSzTx/>
              <a:buFontTx/>
              <a:buNone/>
            </a:pPr>
            <a:r>
              <a:rPr lang="en-US" altLang="en-US" sz="1200"/>
              <a:t>   </a:t>
            </a:r>
            <a:r>
              <a:rPr lang="en-US" altLang="en-US" sz="1200" b="1">
                <a:solidFill>
                  <a:srgbClr val="0000FF"/>
                </a:solidFill>
              </a:rPr>
              <a:t>20/20&lt;-&gt;NLP</a:t>
            </a:r>
          </a:p>
          <a:p>
            <a:pPr eaLnBrk="1" hangingPunct="1">
              <a:spcBef>
                <a:spcPct val="0"/>
              </a:spcBef>
              <a:buClrTx/>
              <a:buSzTx/>
              <a:buFontTx/>
              <a:buNone/>
            </a:pPr>
            <a:r>
              <a:rPr lang="en-US" altLang="en-US" sz="1200">
                <a:solidFill>
                  <a:srgbClr val="CCECFF"/>
                </a:solidFill>
              </a:rPr>
              <a:t>--1/3 develop…</a:t>
            </a:r>
            <a:r>
              <a:rPr lang="en-US" altLang="en-US" sz="1200" b="1">
                <a:solidFill>
                  <a:srgbClr val="CCECFF"/>
                </a:solidFill>
              </a:rPr>
              <a:t>serous RD</a:t>
            </a:r>
          </a:p>
        </p:txBody>
      </p:sp>
      <p:sp>
        <p:nvSpPr>
          <p:cNvPr id="24585" name="Slide Number Placeholder 1">
            <a:extLst>
              <a:ext uri="{FF2B5EF4-FFF2-40B4-BE49-F238E27FC236}">
                <a16:creationId xmlns:a16="http://schemas.microsoft.com/office/drawing/2014/main" id="{FE3BCC01-E2C3-413F-BFB1-83DF9F4BF705}"/>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30B7138A-2335-428C-BFC0-DDD60BFBAC22}" type="slidenum">
              <a:rPr lang="en-US" altLang="en-US" sz="1000"/>
              <a:pPr>
                <a:spcBef>
                  <a:spcPct val="0"/>
                </a:spcBef>
                <a:buClrTx/>
                <a:buSzTx/>
                <a:buFontTx/>
                <a:buNone/>
              </a:pPr>
              <a:t>36</a:t>
            </a:fld>
            <a:endParaRPr lang="en-US" altLang="en-US" sz="1000"/>
          </a:p>
        </p:txBody>
      </p:sp>
      <p:sp>
        <p:nvSpPr>
          <p:cNvPr id="24586" name="Line 12">
            <a:extLst>
              <a:ext uri="{FF2B5EF4-FFF2-40B4-BE49-F238E27FC236}">
                <a16:creationId xmlns:a16="http://schemas.microsoft.com/office/drawing/2014/main" id="{D602FBC4-2E39-485B-B995-DD331C214FCE}"/>
              </a:ext>
            </a:extLst>
          </p:cNvPr>
          <p:cNvSpPr>
            <a:spLocks noChangeShapeType="1"/>
          </p:cNvSpPr>
          <p:nvPr/>
        </p:nvSpPr>
        <p:spPr bwMode="auto">
          <a:xfrm>
            <a:off x="3124200" y="2057400"/>
            <a:ext cx="381000" cy="22098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2" name="Text Box 16">
            <a:extLst>
              <a:ext uri="{FF2B5EF4-FFF2-40B4-BE49-F238E27FC236}">
                <a16:creationId xmlns:a16="http://schemas.microsoft.com/office/drawing/2014/main" id="{02D8B849-8E6E-4116-917C-ED1CCAE5EF43}"/>
              </a:ext>
            </a:extLst>
          </p:cNvPr>
          <p:cNvSpPr txBox="1">
            <a:spLocks noChangeArrowheads="1"/>
          </p:cNvSpPr>
          <p:nvPr/>
        </p:nvSpPr>
        <p:spPr bwMode="auto">
          <a:xfrm>
            <a:off x="4648200" y="2576513"/>
            <a:ext cx="3973513" cy="862012"/>
          </a:xfrm>
          <a:prstGeom prst="rect">
            <a:avLst/>
          </a:prstGeom>
          <a:solidFill>
            <a:srgbClr val="FFC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defRPr/>
            </a:pPr>
            <a:r>
              <a:rPr lang="en-US" altLang="en-US" sz="1400" b="1" dirty="0">
                <a:solidFill>
                  <a:schemeClr val="bg1">
                    <a:lumMod val="65000"/>
                  </a:schemeClr>
                </a:solidFill>
              </a:rPr>
              <a:t>Myelinated RNFL</a:t>
            </a:r>
          </a:p>
          <a:p>
            <a:pPr eaLnBrk="1" hangingPunct="1">
              <a:spcBef>
                <a:spcPct val="0"/>
              </a:spcBef>
              <a:buClrTx/>
              <a:buSzTx/>
              <a:buFontTx/>
              <a:buNone/>
              <a:defRPr/>
            </a:pPr>
            <a:r>
              <a:rPr lang="en-US" altLang="en-US" sz="1200" dirty="0">
                <a:solidFill>
                  <a:srgbClr val="FFCCFF"/>
                </a:solidFill>
              </a:rPr>
              <a:t>--Myelin normally starts at LGN, ends at lamina </a:t>
            </a:r>
            <a:r>
              <a:rPr lang="en-US" altLang="en-US" sz="1200" dirty="0" err="1">
                <a:solidFill>
                  <a:srgbClr val="FFCCFF"/>
                </a:solidFill>
              </a:rPr>
              <a:t>cribrosa</a:t>
            </a:r>
            <a:endParaRPr lang="en-US" altLang="en-US" sz="1200" dirty="0">
              <a:solidFill>
                <a:srgbClr val="FFCCFF"/>
              </a:solidFill>
            </a:endParaRPr>
          </a:p>
          <a:p>
            <a:pPr eaLnBrk="1" hangingPunct="1">
              <a:spcBef>
                <a:spcPct val="0"/>
              </a:spcBef>
              <a:buClrTx/>
              <a:buSzTx/>
              <a:buFontTx/>
              <a:buNone/>
              <a:defRPr/>
            </a:pPr>
            <a:r>
              <a:rPr lang="en-US" altLang="en-US" sz="1200" dirty="0">
                <a:solidFill>
                  <a:srgbClr val="FFCCFF"/>
                </a:solidFill>
              </a:rPr>
              <a:t>--Can be patchy, discontinuous</a:t>
            </a:r>
          </a:p>
          <a:p>
            <a:pPr eaLnBrk="1" hangingPunct="1">
              <a:spcBef>
                <a:spcPct val="0"/>
              </a:spcBef>
              <a:buClrTx/>
              <a:buSzTx/>
              <a:buFontTx/>
              <a:buNone/>
              <a:defRPr/>
            </a:pPr>
            <a:r>
              <a:rPr lang="en-US" altLang="en-US" sz="1200" dirty="0">
                <a:solidFill>
                  <a:srgbClr val="FFCCFF"/>
                </a:solidFill>
              </a:rPr>
              <a:t>--Corresponding VF has absolute scotoma</a:t>
            </a:r>
          </a:p>
        </p:txBody>
      </p:sp>
      <p:sp>
        <p:nvSpPr>
          <p:cNvPr id="14" name="Text Box 18">
            <a:extLst>
              <a:ext uri="{FF2B5EF4-FFF2-40B4-BE49-F238E27FC236}">
                <a16:creationId xmlns:a16="http://schemas.microsoft.com/office/drawing/2014/main" id="{360CCE9D-25C9-452C-AE9F-8D8795E2DCEF}"/>
              </a:ext>
            </a:extLst>
          </p:cNvPr>
          <p:cNvSpPr txBox="1">
            <a:spLocks noChangeArrowheads="1"/>
          </p:cNvSpPr>
          <p:nvPr/>
        </p:nvSpPr>
        <p:spPr bwMode="auto">
          <a:xfrm>
            <a:off x="5546725" y="1687513"/>
            <a:ext cx="3452813" cy="677862"/>
          </a:xfrm>
          <a:prstGeom prst="rect">
            <a:avLst/>
          </a:prstGeom>
          <a:solidFill>
            <a:srgbClr val="FFFF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defRPr/>
            </a:pPr>
            <a:r>
              <a:rPr lang="en-US" altLang="en-US" sz="1400" b="1" dirty="0" err="1">
                <a:solidFill>
                  <a:schemeClr val="bg1">
                    <a:lumMod val="75000"/>
                  </a:schemeClr>
                </a:solidFill>
              </a:rPr>
              <a:t>Megalopapilla</a:t>
            </a:r>
            <a:endParaRPr lang="en-US" altLang="en-US" sz="1400" b="1" dirty="0">
              <a:solidFill>
                <a:schemeClr val="bg1">
                  <a:lumMod val="75000"/>
                </a:schemeClr>
              </a:solidFill>
            </a:endParaRPr>
          </a:p>
          <a:p>
            <a:pPr eaLnBrk="1" hangingPunct="1">
              <a:spcBef>
                <a:spcPct val="0"/>
              </a:spcBef>
              <a:buClrTx/>
              <a:buSzTx/>
              <a:buFontTx/>
              <a:buNone/>
              <a:defRPr/>
            </a:pPr>
            <a:r>
              <a:rPr lang="en-US" altLang="en-US" sz="1200" dirty="0">
                <a:solidFill>
                  <a:srgbClr val="FFFF99"/>
                </a:solidFill>
              </a:rPr>
              <a:t>--Abnormally large diameter of </a:t>
            </a:r>
            <a:r>
              <a:rPr lang="en-US" altLang="en-US" sz="1200" b="1" dirty="0">
                <a:solidFill>
                  <a:srgbClr val="FFFF99"/>
                </a:solidFill>
              </a:rPr>
              <a:t>disc and cup</a:t>
            </a:r>
          </a:p>
          <a:p>
            <a:pPr eaLnBrk="1" hangingPunct="1">
              <a:spcBef>
                <a:spcPct val="0"/>
              </a:spcBef>
              <a:buClrTx/>
              <a:buSzTx/>
              <a:buFontTx/>
              <a:buNone/>
              <a:defRPr/>
            </a:pPr>
            <a:r>
              <a:rPr lang="en-US" altLang="en-US" sz="1200" dirty="0">
                <a:solidFill>
                  <a:srgbClr val="FFFF99"/>
                </a:solidFill>
              </a:rPr>
              <a:t>--VF testing may reveal an </a:t>
            </a:r>
            <a:r>
              <a:rPr lang="en-US" altLang="en-US" sz="1200" b="1" dirty="0">
                <a:solidFill>
                  <a:srgbClr val="FFFF99"/>
                </a:solidFill>
              </a:rPr>
              <a:t>enlarged blind spot</a:t>
            </a:r>
          </a:p>
        </p:txBody>
      </p:sp>
      <p:sp>
        <p:nvSpPr>
          <p:cNvPr id="15" name="Text Box 19">
            <a:extLst>
              <a:ext uri="{FF2B5EF4-FFF2-40B4-BE49-F238E27FC236}">
                <a16:creationId xmlns:a16="http://schemas.microsoft.com/office/drawing/2014/main" id="{5B90F9DB-4B20-42FC-902C-AED1658627EB}"/>
              </a:ext>
            </a:extLst>
          </p:cNvPr>
          <p:cNvSpPr txBox="1">
            <a:spLocks noChangeArrowheads="1"/>
          </p:cNvSpPr>
          <p:nvPr/>
        </p:nvSpPr>
        <p:spPr bwMode="auto">
          <a:xfrm>
            <a:off x="5257800" y="3760788"/>
            <a:ext cx="3273425" cy="1231900"/>
          </a:xfrm>
          <a:prstGeom prst="rect">
            <a:avLst/>
          </a:prstGeom>
          <a:solidFill>
            <a:srgbClr val="CCFFCC"/>
          </a:solidFill>
          <a:ln w="9525">
            <a:no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defRPr/>
            </a:pPr>
            <a:r>
              <a:rPr lang="en-US" altLang="en-US" sz="1400" b="1" dirty="0">
                <a:solidFill>
                  <a:schemeClr val="bg1">
                    <a:lumMod val="65000"/>
                  </a:schemeClr>
                </a:solidFill>
              </a:rPr>
              <a:t>Optic Nerve Hypoplasia</a:t>
            </a:r>
          </a:p>
          <a:p>
            <a:pPr eaLnBrk="1" hangingPunct="1">
              <a:spcBef>
                <a:spcPct val="0"/>
              </a:spcBef>
              <a:buClrTx/>
              <a:buSzTx/>
              <a:buFontTx/>
              <a:buNone/>
              <a:defRPr/>
            </a:pPr>
            <a:r>
              <a:rPr lang="en-US" altLang="en-US" sz="1200" dirty="0">
                <a:solidFill>
                  <a:srgbClr val="CCFFCC"/>
                </a:solidFill>
              </a:rPr>
              <a:t>--Abnormally </a:t>
            </a:r>
            <a:r>
              <a:rPr lang="en-US" altLang="en-US" sz="1200" b="1" dirty="0">
                <a:solidFill>
                  <a:srgbClr val="CCFFCC"/>
                </a:solidFill>
              </a:rPr>
              <a:t>low number of axons</a:t>
            </a:r>
          </a:p>
          <a:p>
            <a:pPr eaLnBrk="1" hangingPunct="1">
              <a:spcBef>
                <a:spcPct val="0"/>
              </a:spcBef>
              <a:buClrTx/>
              <a:buSzTx/>
              <a:buFontTx/>
              <a:buNone/>
              <a:defRPr/>
            </a:pPr>
            <a:r>
              <a:rPr lang="en-US" altLang="en-US" sz="1200" dirty="0">
                <a:solidFill>
                  <a:srgbClr val="CCFFCC"/>
                </a:solidFill>
              </a:rPr>
              <a:t>--DFE: Small pale disc with </a:t>
            </a:r>
            <a:r>
              <a:rPr lang="en-US" altLang="en-US" sz="1200" b="1" dirty="0">
                <a:solidFill>
                  <a:srgbClr val="CCFFCC"/>
                </a:solidFill>
              </a:rPr>
              <a:t>double ring sign</a:t>
            </a:r>
            <a:endParaRPr lang="en-US" altLang="en-US" sz="1200" dirty="0">
              <a:solidFill>
                <a:srgbClr val="CCFFCC"/>
              </a:solidFill>
            </a:endParaRPr>
          </a:p>
          <a:p>
            <a:pPr eaLnBrk="1" hangingPunct="1">
              <a:spcBef>
                <a:spcPct val="0"/>
              </a:spcBef>
              <a:buClrTx/>
              <a:buSzTx/>
              <a:buFontTx/>
              <a:buNone/>
              <a:defRPr/>
            </a:pPr>
            <a:r>
              <a:rPr lang="en-US" altLang="en-US" sz="1200" dirty="0">
                <a:solidFill>
                  <a:srgbClr val="CCFFCC"/>
                </a:solidFill>
              </a:rPr>
              <a:t>--VA </a:t>
            </a:r>
            <a:r>
              <a:rPr lang="en-US" altLang="en-US" sz="1200" b="1" dirty="0">
                <a:solidFill>
                  <a:srgbClr val="CCFFCC"/>
                </a:solidFill>
              </a:rPr>
              <a:t>20/20&lt;-&gt;NLP</a:t>
            </a:r>
          </a:p>
          <a:p>
            <a:pPr eaLnBrk="1" hangingPunct="1">
              <a:spcBef>
                <a:spcPct val="0"/>
              </a:spcBef>
              <a:buClrTx/>
              <a:buSzTx/>
              <a:buFontTx/>
              <a:buNone/>
              <a:defRPr/>
            </a:pPr>
            <a:r>
              <a:rPr lang="en-US" altLang="en-US" sz="1200" dirty="0">
                <a:solidFill>
                  <a:srgbClr val="CCFFCC"/>
                </a:solidFill>
              </a:rPr>
              <a:t>--VF defects </a:t>
            </a:r>
            <a:r>
              <a:rPr lang="en-US" altLang="en-US" sz="1200" b="1" dirty="0">
                <a:solidFill>
                  <a:srgbClr val="CCFFCC"/>
                </a:solidFill>
              </a:rPr>
              <a:t>invariably present</a:t>
            </a:r>
          </a:p>
          <a:p>
            <a:pPr eaLnBrk="1" hangingPunct="1">
              <a:spcBef>
                <a:spcPct val="0"/>
              </a:spcBef>
              <a:buClrTx/>
              <a:buSzTx/>
              <a:buFontTx/>
              <a:buNone/>
              <a:defRPr/>
            </a:pPr>
            <a:r>
              <a:rPr lang="en-US" altLang="en-US" sz="1200" dirty="0">
                <a:solidFill>
                  <a:srgbClr val="CCFFCC"/>
                </a:solidFill>
              </a:rPr>
              <a:t>--Remember the </a:t>
            </a:r>
            <a:r>
              <a:rPr lang="en-US" altLang="en-US" sz="1200" b="1" dirty="0">
                <a:solidFill>
                  <a:srgbClr val="CCFFCC"/>
                </a:solidFill>
              </a:rPr>
              <a:t>4 D’s</a:t>
            </a:r>
            <a:r>
              <a:rPr lang="en-US" altLang="en-US" sz="1200" dirty="0">
                <a:solidFill>
                  <a:srgbClr val="CCFFCC"/>
                </a:solidFill>
              </a:rPr>
              <a:t> (more on this shortly)</a:t>
            </a:r>
          </a:p>
        </p:txBody>
      </p:sp>
      <p:sp>
        <p:nvSpPr>
          <p:cNvPr id="17" name="Rectangle 16">
            <a:extLst>
              <a:ext uri="{FF2B5EF4-FFF2-40B4-BE49-F238E27FC236}">
                <a16:creationId xmlns:a16="http://schemas.microsoft.com/office/drawing/2014/main" id="{37098E23-0E04-4CC9-B2E7-8CD0E86F666A}"/>
              </a:ext>
            </a:extLst>
          </p:cNvPr>
          <p:cNvSpPr>
            <a:spLocks noChangeArrowheads="1"/>
          </p:cNvSpPr>
          <p:nvPr/>
        </p:nvSpPr>
        <p:spPr bwMode="auto">
          <a:xfrm>
            <a:off x="457200" y="122238"/>
            <a:ext cx="7543800" cy="8683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b"/>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ct val="85000"/>
              </a:lnSpc>
              <a:spcBef>
                <a:spcPct val="0"/>
              </a:spcBef>
              <a:buClrTx/>
              <a:buSzTx/>
              <a:buFontTx/>
              <a:buNone/>
            </a:pPr>
            <a:r>
              <a:rPr lang="en-US" altLang="en-US" sz="3200" b="1" dirty="0">
                <a:solidFill>
                  <a:schemeClr val="tx2"/>
                </a:solidFill>
              </a:rPr>
              <a:t>Developmental Abnormalities of the Optic Nerve Head</a:t>
            </a:r>
            <a:endParaRPr lang="en-US" altLang="en-US" sz="3200" dirty="0">
              <a:solidFill>
                <a:schemeClr val="tx2"/>
              </a:solidFill>
            </a:endParaRPr>
          </a:p>
        </p:txBody>
      </p:sp>
      <p:sp>
        <p:nvSpPr>
          <p:cNvPr id="16" name="Text Box 13">
            <a:extLst>
              <a:ext uri="{FF2B5EF4-FFF2-40B4-BE49-F238E27FC236}">
                <a16:creationId xmlns:a16="http://schemas.microsoft.com/office/drawing/2014/main" id="{9C047484-F56E-4FEB-9E57-C392173EA6A8}"/>
              </a:ext>
            </a:extLst>
          </p:cNvPr>
          <p:cNvSpPr txBox="1">
            <a:spLocks noChangeArrowheads="1"/>
          </p:cNvSpPr>
          <p:nvPr/>
        </p:nvSpPr>
        <p:spPr bwMode="auto">
          <a:xfrm>
            <a:off x="4800600" y="5257800"/>
            <a:ext cx="4294188" cy="1230313"/>
          </a:xfrm>
          <a:prstGeom prst="rect">
            <a:avLst/>
          </a:prstGeom>
          <a:solidFill>
            <a:srgbClr val="FFCC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Tilted-Disc Syndrome</a:t>
            </a:r>
          </a:p>
          <a:p>
            <a:pPr eaLnBrk="1" hangingPunct="1">
              <a:spcBef>
                <a:spcPct val="0"/>
              </a:spcBef>
              <a:buClrTx/>
              <a:buSzTx/>
              <a:buFontTx/>
              <a:buNone/>
            </a:pPr>
            <a:r>
              <a:rPr lang="en-US" altLang="en-US" sz="1200"/>
              <a:t>1) Superior pole appears…</a:t>
            </a:r>
            <a:r>
              <a:rPr lang="en-US" altLang="en-US" sz="1200" b="1">
                <a:solidFill>
                  <a:srgbClr val="0000FF"/>
                </a:solidFill>
              </a:rPr>
              <a:t>elevated</a:t>
            </a:r>
            <a:r>
              <a:rPr lang="en-US" altLang="en-US" sz="1200"/>
              <a:t>, inferior…</a:t>
            </a:r>
            <a:r>
              <a:rPr lang="en-US" altLang="en-US" sz="1200" b="1">
                <a:solidFill>
                  <a:srgbClr val="0000FF"/>
                </a:solidFill>
              </a:rPr>
              <a:t>recessed</a:t>
            </a:r>
          </a:p>
          <a:p>
            <a:pPr eaLnBrk="1" hangingPunct="1">
              <a:spcBef>
                <a:spcPct val="0"/>
              </a:spcBef>
              <a:buClrTx/>
              <a:buSzTx/>
              <a:buFontTx/>
              <a:buNone/>
            </a:pPr>
            <a:r>
              <a:rPr lang="en-US" altLang="en-US" sz="1200"/>
              <a:t>2) </a:t>
            </a:r>
            <a:r>
              <a:rPr lang="en-US" altLang="en-US" sz="1200">
                <a:solidFill>
                  <a:srgbClr val="FFCC99"/>
                </a:solidFill>
              </a:rPr>
              <a:t>Associated with…</a:t>
            </a:r>
            <a:r>
              <a:rPr lang="en-US" altLang="en-US" sz="1200" b="1">
                <a:solidFill>
                  <a:srgbClr val="FFCC99"/>
                </a:solidFill>
              </a:rPr>
              <a:t>situs inversus</a:t>
            </a:r>
            <a:r>
              <a:rPr lang="en-US" altLang="en-US" sz="1200">
                <a:solidFill>
                  <a:srgbClr val="FFCC99"/>
                </a:solidFill>
              </a:rPr>
              <a:t> of retinal vessels</a:t>
            </a:r>
          </a:p>
          <a:p>
            <a:pPr eaLnBrk="1" hangingPunct="1">
              <a:spcBef>
                <a:spcPct val="0"/>
              </a:spcBef>
              <a:buClrTx/>
              <a:buSzTx/>
              <a:buFontTx/>
              <a:buNone/>
            </a:pPr>
            <a:r>
              <a:rPr lang="en-US" altLang="en-US" sz="1200"/>
              <a:t>3) </a:t>
            </a:r>
            <a:r>
              <a:rPr lang="en-US" altLang="en-US" sz="1200">
                <a:solidFill>
                  <a:srgbClr val="FFCC99"/>
                </a:solidFill>
              </a:rPr>
              <a:t>Fundus abnormality produces…</a:t>
            </a:r>
            <a:r>
              <a:rPr lang="en-US" altLang="en-US" sz="1200" b="1">
                <a:solidFill>
                  <a:srgbClr val="FFCC99"/>
                </a:solidFill>
              </a:rPr>
              <a:t>myopic astigmatism</a:t>
            </a:r>
          </a:p>
          <a:p>
            <a:pPr eaLnBrk="1" hangingPunct="1">
              <a:spcBef>
                <a:spcPct val="0"/>
              </a:spcBef>
              <a:buClrTx/>
              <a:buSzTx/>
              <a:buFontTx/>
              <a:buNone/>
            </a:pPr>
            <a:r>
              <a:rPr lang="en-US" altLang="en-US" sz="1200"/>
              <a:t>4) </a:t>
            </a:r>
            <a:r>
              <a:rPr lang="en-US" altLang="en-US" sz="1200">
                <a:solidFill>
                  <a:srgbClr val="FFCC99"/>
                </a:solidFill>
              </a:rPr>
              <a:t>VF testing reveals…</a:t>
            </a:r>
            <a:r>
              <a:rPr lang="en-US" altLang="en-US" sz="1200" b="1">
                <a:solidFill>
                  <a:srgbClr val="FFCC99"/>
                </a:solidFill>
              </a:rPr>
              <a:t>bitemporal hemianopia</a:t>
            </a:r>
            <a:r>
              <a:rPr lang="en-US" altLang="en-US" sz="1200">
                <a:solidFill>
                  <a:srgbClr val="FFCC99"/>
                </a:solidFill>
              </a:rPr>
              <a:t> that doesn’t</a:t>
            </a:r>
          </a:p>
          <a:p>
            <a:pPr eaLnBrk="1" hangingPunct="1">
              <a:spcBef>
                <a:spcPct val="0"/>
              </a:spcBef>
              <a:buClrTx/>
              <a:buSzTx/>
              <a:buFontTx/>
              <a:buNone/>
            </a:pPr>
            <a:r>
              <a:rPr lang="en-US" altLang="en-US" sz="1200">
                <a:solidFill>
                  <a:srgbClr val="FFCC99"/>
                </a:solidFill>
              </a:rPr>
              <a:t>   …</a:t>
            </a:r>
            <a:r>
              <a:rPr lang="en-US" altLang="en-US" sz="1200" b="1">
                <a:solidFill>
                  <a:srgbClr val="FFCC99"/>
                </a:solidFill>
              </a:rPr>
              <a:t>respect the vertical</a:t>
            </a:r>
            <a:r>
              <a:rPr lang="en-US" altLang="en-US" sz="1200">
                <a:solidFill>
                  <a:srgbClr val="FFCC99"/>
                </a:solidFill>
              </a:rPr>
              <a:t> and may…</a:t>
            </a:r>
            <a:r>
              <a:rPr lang="en-US" altLang="en-US" sz="1200" b="1">
                <a:solidFill>
                  <a:srgbClr val="FFCC99"/>
                </a:solidFill>
              </a:rPr>
              <a:t>resolve with refraction</a:t>
            </a:r>
          </a:p>
        </p:txBody>
      </p:sp>
      <p:sp>
        <p:nvSpPr>
          <p:cNvPr id="18" name="Text Box 13">
            <a:extLst>
              <a:ext uri="{FF2B5EF4-FFF2-40B4-BE49-F238E27FC236}">
                <a16:creationId xmlns:a16="http://schemas.microsoft.com/office/drawing/2014/main" id="{D22F3413-8A8B-48B4-94B8-15106E9D2808}"/>
              </a:ext>
            </a:extLst>
          </p:cNvPr>
          <p:cNvSpPr txBox="1">
            <a:spLocks noChangeArrowheads="1"/>
          </p:cNvSpPr>
          <p:nvPr/>
        </p:nvSpPr>
        <p:spPr bwMode="auto">
          <a:xfrm>
            <a:off x="4800600" y="5257800"/>
            <a:ext cx="4216400" cy="1231106"/>
          </a:xfrm>
          <a:prstGeom prst="rect">
            <a:avLst/>
          </a:prstGeom>
          <a:solidFill>
            <a:srgbClr val="FFCC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dirty="0">
                <a:solidFill>
                  <a:schemeClr val="bg1">
                    <a:lumMod val="65000"/>
                  </a:schemeClr>
                </a:solidFill>
              </a:rPr>
              <a:t>Tilted-Disc Syndrome</a:t>
            </a:r>
          </a:p>
          <a:p>
            <a:pPr eaLnBrk="1" hangingPunct="1">
              <a:spcBef>
                <a:spcPct val="0"/>
              </a:spcBef>
              <a:buClrTx/>
              <a:buSzTx/>
              <a:buFontTx/>
              <a:buNone/>
            </a:pPr>
            <a:r>
              <a:rPr lang="en-US" altLang="en-US" sz="1200" dirty="0">
                <a:solidFill>
                  <a:srgbClr val="FFCC99"/>
                </a:solidFill>
              </a:rPr>
              <a:t>1) Superior pole appears…</a:t>
            </a:r>
            <a:r>
              <a:rPr lang="en-US" altLang="en-US" sz="1200" b="1" dirty="0">
                <a:solidFill>
                  <a:srgbClr val="FFCC99"/>
                </a:solidFill>
              </a:rPr>
              <a:t>elevated</a:t>
            </a:r>
            <a:r>
              <a:rPr lang="en-US" altLang="en-US" sz="1200" dirty="0">
                <a:solidFill>
                  <a:srgbClr val="FFCC99"/>
                </a:solidFill>
              </a:rPr>
              <a:t>, inferior… </a:t>
            </a:r>
            <a:r>
              <a:rPr lang="en-US" altLang="en-US" sz="1200" b="1" dirty="0">
                <a:solidFill>
                  <a:srgbClr val="FFCC99"/>
                </a:solidFill>
              </a:rPr>
              <a:t>recessed</a:t>
            </a:r>
          </a:p>
          <a:p>
            <a:pPr eaLnBrk="1" hangingPunct="1">
              <a:spcBef>
                <a:spcPct val="0"/>
              </a:spcBef>
              <a:buClrTx/>
              <a:buSzTx/>
              <a:buFontTx/>
              <a:buNone/>
            </a:pPr>
            <a:r>
              <a:rPr lang="en-US" altLang="en-US" sz="1200" dirty="0">
                <a:solidFill>
                  <a:srgbClr val="FFCC99"/>
                </a:solidFill>
              </a:rPr>
              <a:t>2) Associated with…</a:t>
            </a:r>
            <a:r>
              <a:rPr lang="en-US" altLang="en-US" sz="1200" b="1" dirty="0">
                <a:solidFill>
                  <a:srgbClr val="FFCC99"/>
                </a:solidFill>
              </a:rPr>
              <a:t>situs inversus</a:t>
            </a:r>
            <a:r>
              <a:rPr lang="en-US" altLang="en-US" sz="1200" dirty="0">
                <a:solidFill>
                  <a:srgbClr val="FFCC99"/>
                </a:solidFill>
              </a:rPr>
              <a:t> of retinal vessels</a:t>
            </a:r>
          </a:p>
          <a:p>
            <a:pPr eaLnBrk="1" hangingPunct="1">
              <a:spcBef>
                <a:spcPct val="0"/>
              </a:spcBef>
              <a:buClrTx/>
              <a:buSzTx/>
              <a:buFontTx/>
              <a:buNone/>
            </a:pPr>
            <a:r>
              <a:rPr lang="en-US" altLang="en-US" sz="1200" dirty="0">
                <a:solidFill>
                  <a:srgbClr val="FFCC99"/>
                </a:solidFill>
              </a:rPr>
              <a:t>3) Fundus abnormality produces… </a:t>
            </a:r>
            <a:r>
              <a:rPr lang="en-US" altLang="en-US" sz="1200" b="1" dirty="0">
                <a:solidFill>
                  <a:srgbClr val="FFCC99"/>
                </a:solidFill>
              </a:rPr>
              <a:t>myopic </a:t>
            </a:r>
            <a:r>
              <a:rPr lang="en-US" altLang="en-US" sz="1200" b="1" dirty="0" err="1">
                <a:solidFill>
                  <a:srgbClr val="FFCC99"/>
                </a:solidFill>
              </a:rPr>
              <a:t>astigm</a:t>
            </a:r>
            <a:endParaRPr lang="en-US" altLang="en-US" sz="1200" b="1" dirty="0">
              <a:solidFill>
                <a:srgbClr val="FFCC99"/>
              </a:solidFill>
            </a:endParaRPr>
          </a:p>
          <a:p>
            <a:pPr eaLnBrk="1" hangingPunct="1">
              <a:spcBef>
                <a:spcPct val="0"/>
              </a:spcBef>
              <a:buClrTx/>
              <a:buSzTx/>
              <a:buFontTx/>
              <a:buNone/>
            </a:pPr>
            <a:r>
              <a:rPr lang="en-US" altLang="en-US" sz="1200" dirty="0">
                <a:solidFill>
                  <a:srgbClr val="FFCC99"/>
                </a:solidFill>
              </a:rPr>
              <a:t>4) VF testing reveals…</a:t>
            </a:r>
            <a:r>
              <a:rPr lang="en-US" altLang="en-US" sz="1200" b="1" dirty="0">
                <a:solidFill>
                  <a:srgbClr val="FFCC99"/>
                </a:solidFill>
              </a:rPr>
              <a:t>bitemporal hemianopia</a:t>
            </a:r>
            <a:r>
              <a:rPr lang="en-US" altLang="en-US" sz="1200" dirty="0">
                <a:solidFill>
                  <a:srgbClr val="FFCC99"/>
                </a:solidFill>
              </a:rPr>
              <a:t> that </a:t>
            </a:r>
            <a:r>
              <a:rPr lang="en-US" altLang="en-US" sz="1200" dirty="0" err="1">
                <a:solidFill>
                  <a:srgbClr val="FFCC99"/>
                </a:solidFill>
              </a:rPr>
              <a:t>doesn’t</a:t>
            </a:r>
            <a:r>
              <a:rPr lang="en-US" altLang="en-US" sz="1200" b="1" dirty="0" err="1">
                <a:solidFill>
                  <a:srgbClr val="FFCC99"/>
                </a:solidFill>
              </a:rPr>
              <a:t>with</a:t>
            </a:r>
            <a:r>
              <a:rPr lang="en-US" altLang="en-US" sz="1200" b="1" dirty="0">
                <a:solidFill>
                  <a:srgbClr val="FFCC99"/>
                </a:solidFill>
              </a:rPr>
              <a:t> refract</a:t>
            </a:r>
          </a:p>
        </p:txBody>
      </p:sp>
    </p:spTree>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2" name="Text Box 4">
            <a:extLst>
              <a:ext uri="{FF2B5EF4-FFF2-40B4-BE49-F238E27FC236}">
                <a16:creationId xmlns:a16="http://schemas.microsoft.com/office/drawing/2014/main" id="{3FE99D4E-BEE9-4727-B398-EB24BA396C2B}"/>
              </a:ext>
            </a:extLst>
          </p:cNvPr>
          <p:cNvSpPr txBox="1">
            <a:spLocks noChangeArrowheads="1"/>
          </p:cNvSpPr>
          <p:nvPr/>
        </p:nvSpPr>
        <p:spPr bwMode="auto">
          <a:xfrm>
            <a:off x="793750" y="3505200"/>
            <a:ext cx="2254250" cy="669925"/>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Optic Pit/Hole</a:t>
            </a:r>
          </a:p>
          <a:p>
            <a:pPr eaLnBrk="1" hangingPunct="1">
              <a:spcBef>
                <a:spcPct val="0"/>
              </a:spcBef>
              <a:buClrTx/>
              <a:buSzTx/>
              <a:buFontTx/>
              <a:buNone/>
            </a:pPr>
            <a:r>
              <a:rPr lang="en-US" altLang="en-US" sz="1200"/>
              <a:t>--Associated with…</a:t>
            </a:r>
            <a:r>
              <a:rPr lang="en-US" altLang="en-US" sz="1200" b="1">
                <a:solidFill>
                  <a:srgbClr val="0000FF"/>
                </a:solidFill>
              </a:rPr>
              <a:t>serous RD</a:t>
            </a:r>
          </a:p>
          <a:p>
            <a:pPr eaLnBrk="1" hangingPunct="1">
              <a:spcBef>
                <a:spcPct val="0"/>
              </a:spcBef>
              <a:buClrTx/>
              <a:buSzTx/>
              <a:buFontTx/>
              <a:buNone/>
            </a:pPr>
            <a:r>
              <a:rPr lang="en-US" altLang="en-US" sz="1200" b="1">
                <a:solidFill>
                  <a:srgbClr val="0000FF"/>
                </a:solidFill>
              </a:rPr>
              <a:t>  in adulthood</a:t>
            </a:r>
          </a:p>
        </p:txBody>
      </p:sp>
      <p:sp>
        <p:nvSpPr>
          <p:cNvPr id="25603" name="Line 5">
            <a:extLst>
              <a:ext uri="{FF2B5EF4-FFF2-40B4-BE49-F238E27FC236}">
                <a16:creationId xmlns:a16="http://schemas.microsoft.com/office/drawing/2014/main" id="{426B0DE3-F694-4BD9-9680-356627A775C7}"/>
              </a:ext>
            </a:extLst>
          </p:cNvPr>
          <p:cNvSpPr>
            <a:spLocks noChangeShapeType="1"/>
          </p:cNvSpPr>
          <p:nvPr/>
        </p:nvSpPr>
        <p:spPr bwMode="auto">
          <a:xfrm flipH="1">
            <a:off x="1600200" y="2057400"/>
            <a:ext cx="1524000" cy="3810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5604" name="Text Box 7">
            <a:extLst>
              <a:ext uri="{FF2B5EF4-FFF2-40B4-BE49-F238E27FC236}">
                <a16:creationId xmlns:a16="http://schemas.microsoft.com/office/drawing/2014/main" id="{0F301667-833C-41B7-B121-D5AF97BD4106}"/>
              </a:ext>
            </a:extLst>
          </p:cNvPr>
          <p:cNvSpPr txBox="1">
            <a:spLocks noChangeArrowheads="1"/>
          </p:cNvSpPr>
          <p:nvPr/>
        </p:nvSpPr>
        <p:spPr bwMode="auto">
          <a:xfrm>
            <a:off x="1357313" y="1524000"/>
            <a:ext cx="3511550" cy="4540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1400" i="1">
                <a:solidFill>
                  <a:srgbClr val="0000FF"/>
                </a:solidFill>
              </a:rPr>
              <a:t>These three are all secondary to abnormal</a:t>
            </a:r>
          </a:p>
          <a:p>
            <a:pPr algn="ctr" eaLnBrk="1" hangingPunct="1">
              <a:lnSpc>
                <a:spcPct val="85000"/>
              </a:lnSpc>
              <a:spcBef>
                <a:spcPct val="0"/>
              </a:spcBef>
              <a:buClrTx/>
              <a:buSzTx/>
              <a:buFontTx/>
              <a:buNone/>
            </a:pPr>
            <a:r>
              <a:rPr lang="en-US" altLang="en-US" sz="1400" i="1">
                <a:solidFill>
                  <a:srgbClr val="0000FF"/>
                </a:solidFill>
              </a:rPr>
              <a:t>closure of the embryonic optic fissure</a:t>
            </a:r>
          </a:p>
        </p:txBody>
      </p:sp>
      <p:sp>
        <p:nvSpPr>
          <p:cNvPr id="25605" name="Text Box 8">
            <a:extLst>
              <a:ext uri="{FF2B5EF4-FFF2-40B4-BE49-F238E27FC236}">
                <a16:creationId xmlns:a16="http://schemas.microsoft.com/office/drawing/2014/main" id="{78B83721-6EE4-4254-A8FA-B8ECCE4F35A0}"/>
              </a:ext>
            </a:extLst>
          </p:cNvPr>
          <p:cNvSpPr txBox="1">
            <a:spLocks noChangeArrowheads="1"/>
          </p:cNvSpPr>
          <p:nvPr/>
        </p:nvSpPr>
        <p:spPr bwMode="auto">
          <a:xfrm>
            <a:off x="76200" y="2514600"/>
            <a:ext cx="2757488" cy="852488"/>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Optic Nerve Coloboma</a:t>
            </a:r>
          </a:p>
          <a:p>
            <a:pPr eaLnBrk="1" hangingPunct="1">
              <a:spcBef>
                <a:spcPct val="0"/>
              </a:spcBef>
              <a:buClrTx/>
              <a:buSzTx/>
              <a:buFontTx/>
              <a:buNone/>
            </a:pPr>
            <a:r>
              <a:rPr lang="en-US" altLang="en-US" sz="1200"/>
              <a:t>1) May resemble…</a:t>
            </a:r>
            <a:r>
              <a:rPr lang="en-US" altLang="en-US" sz="1200" b="1">
                <a:solidFill>
                  <a:srgbClr val="0000FF"/>
                </a:solidFill>
              </a:rPr>
              <a:t>deep cupping</a:t>
            </a:r>
          </a:p>
          <a:p>
            <a:pPr eaLnBrk="1" hangingPunct="1">
              <a:spcBef>
                <a:spcPct val="0"/>
              </a:spcBef>
              <a:buClrTx/>
              <a:buSzTx/>
              <a:buFontTx/>
              <a:buNone/>
            </a:pPr>
            <a:r>
              <a:rPr lang="en-US" altLang="en-US" sz="1200"/>
              <a:t>2) Can be…</a:t>
            </a:r>
            <a:r>
              <a:rPr lang="en-US" altLang="en-US" sz="1200" b="1">
                <a:solidFill>
                  <a:srgbClr val="0000FF"/>
                </a:solidFill>
              </a:rPr>
              <a:t>bilateral, asymmetric</a:t>
            </a:r>
          </a:p>
          <a:p>
            <a:pPr eaLnBrk="1" hangingPunct="1">
              <a:spcBef>
                <a:spcPct val="0"/>
              </a:spcBef>
              <a:buClrTx/>
              <a:buSzTx/>
              <a:buFontTx/>
              <a:buNone/>
            </a:pPr>
            <a:r>
              <a:rPr lang="en-US" altLang="en-US" sz="1200"/>
              <a:t>3) Part of the…</a:t>
            </a:r>
            <a:r>
              <a:rPr lang="en-US" altLang="en-US" sz="1200" b="1">
                <a:solidFill>
                  <a:srgbClr val="0000FF"/>
                </a:solidFill>
              </a:rPr>
              <a:t>CHARGE association</a:t>
            </a:r>
          </a:p>
        </p:txBody>
      </p:sp>
      <p:sp>
        <p:nvSpPr>
          <p:cNvPr id="25606" name="Line 9">
            <a:extLst>
              <a:ext uri="{FF2B5EF4-FFF2-40B4-BE49-F238E27FC236}">
                <a16:creationId xmlns:a16="http://schemas.microsoft.com/office/drawing/2014/main" id="{83BBB7A1-AB93-4F7E-96F5-ECE76E358FB0}"/>
              </a:ext>
            </a:extLst>
          </p:cNvPr>
          <p:cNvSpPr>
            <a:spLocks noChangeShapeType="1"/>
          </p:cNvSpPr>
          <p:nvPr/>
        </p:nvSpPr>
        <p:spPr bwMode="auto">
          <a:xfrm flipH="1">
            <a:off x="2971800" y="2057400"/>
            <a:ext cx="152400" cy="14478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5607" name="Text Box 10">
            <a:extLst>
              <a:ext uri="{FF2B5EF4-FFF2-40B4-BE49-F238E27FC236}">
                <a16:creationId xmlns:a16="http://schemas.microsoft.com/office/drawing/2014/main" id="{163999C6-3AE7-4F7C-962B-9D76366CF6F0}"/>
              </a:ext>
            </a:extLst>
          </p:cNvPr>
          <p:cNvSpPr txBox="1">
            <a:spLocks noChangeArrowheads="1"/>
          </p:cNvSpPr>
          <p:nvPr/>
        </p:nvSpPr>
        <p:spPr bwMode="auto">
          <a:xfrm>
            <a:off x="1371600" y="4267200"/>
            <a:ext cx="3057525" cy="2154238"/>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Morning-Glory Disc</a:t>
            </a:r>
          </a:p>
          <a:p>
            <a:pPr eaLnBrk="1" hangingPunct="1">
              <a:spcBef>
                <a:spcPct val="0"/>
              </a:spcBef>
              <a:buClrTx/>
              <a:buSzTx/>
              <a:buFontTx/>
              <a:buNone/>
            </a:pPr>
            <a:r>
              <a:rPr lang="en-US" altLang="en-US" sz="1200"/>
              <a:t>--DFE reveals:</a:t>
            </a:r>
          </a:p>
          <a:p>
            <a:pPr eaLnBrk="1" hangingPunct="1">
              <a:spcBef>
                <a:spcPct val="0"/>
              </a:spcBef>
              <a:buClrTx/>
              <a:buSzTx/>
              <a:buFontTx/>
              <a:buNone/>
            </a:pPr>
            <a:r>
              <a:rPr lang="en-US" altLang="en-US" sz="1200"/>
              <a:t>  1) A funnel-shaped…</a:t>
            </a:r>
            <a:r>
              <a:rPr lang="en-US" altLang="en-US" sz="1200" b="1">
                <a:solidFill>
                  <a:srgbClr val="0000FF"/>
                </a:solidFill>
              </a:rPr>
              <a:t>excavation</a:t>
            </a:r>
            <a:endParaRPr lang="en-US" altLang="en-US" sz="1200"/>
          </a:p>
          <a:p>
            <a:pPr eaLnBrk="1" hangingPunct="1">
              <a:spcBef>
                <a:spcPct val="0"/>
              </a:spcBef>
              <a:buClrTx/>
              <a:buSzTx/>
              <a:buFontTx/>
              <a:buNone/>
            </a:pPr>
            <a:r>
              <a:rPr lang="en-US" altLang="en-US" sz="1200"/>
              <a:t>  2) Number of vessels crossing the rim</a:t>
            </a:r>
          </a:p>
          <a:p>
            <a:pPr eaLnBrk="1" hangingPunct="1">
              <a:spcBef>
                <a:spcPct val="0"/>
              </a:spcBef>
              <a:buClrTx/>
              <a:buSzTx/>
              <a:buFontTx/>
              <a:buNone/>
            </a:pPr>
            <a:r>
              <a:rPr lang="en-US" altLang="en-US" sz="1200"/>
              <a:t>    seems abnormally…</a:t>
            </a:r>
            <a:r>
              <a:rPr lang="en-US" altLang="en-US" sz="1200" b="1">
                <a:solidFill>
                  <a:srgbClr val="0000FF"/>
                </a:solidFill>
              </a:rPr>
              <a:t>high</a:t>
            </a:r>
            <a:r>
              <a:rPr lang="en-US" altLang="en-US" sz="1200"/>
              <a:t> </a:t>
            </a:r>
            <a:endParaRPr lang="en-US" altLang="en-US" sz="1200" b="1">
              <a:solidFill>
                <a:srgbClr val="0000FF"/>
              </a:solidFill>
            </a:endParaRPr>
          </a:p>
          <a:p>
            <a:pPr eaLnBrk="1" hangingPunct="1">
              <a:spcBef>
                <a:spcPct val="0"/>
              </a:spcBef>
              <a:buClrTx/>
              <a:buSzTx/>
              <a:buFontTx/>
              <a:buNone/>
            </a:pPr>
            <a:r>
              <a:rPr lang="en-US" altLang="en-US" sz="1200"/>
              <a:t>--Tissue is…</a:t>
            </a:r>
            <a:r>
              <a:rPr lang="en-US" altLang="en-US" sz="1200" b="1">
                <a:solidFill>
                  <a:srgbClr val="0000FF"/>
                </a:solidFill>
              </a:rPr>
              <a:t>contractile</a:t>
            </a:r>
            <a:r>
              <a:rPr lang="en-US" altLang="en-US" sz="1200"/>
              <a:t>, so cup seems</a:t>
            </a:r>
          </a:p>
          <a:p>
            <a:pPr eaLnBrk="1" hangingPunct="1">
              <a:spcBef>
                <a:spcPct val="0"/>
              </a:spcBef>
              <a:buClrTx/>
              <a:buSzTx/>
              <a:buFontTx/>
              <a:buNone/>
            </a:pPr>
            <a:r>
              <a:rPr lang="en-US" altLang="en-US" sz="1200"/>
              <a:t>  to…</a:t>
            </a:r>
            <a:r>
              <a:rPr lang="en-US" altLang="en-US" sz="1200" b="1">
                <a:solidFill>
                  <a:srgbClr val="0000FF"/>
                </a:solidFill>
              </a:rPr>
              <a:t>open </a:t>
            </a:r>
            <a:r>
              <a:rPr lang="en-US" altLang="en-US" sz="1200">
                <a:solidFill>
                  <a:srgbClr val="0000FF"/>
                </a:solidFill>
              </a:rPr>
              <a:t>and</a:t>
            </a:r>
            <a:r>
              <a:rPr lang="en-US" altLang="en-US" sz="1200" b="1">
                <a:solidFill>
                  <a:srgbClr val="0000FF"/>
                </a:solidFill>
              </a:rPr>
              <a:t> close</a:t>
            </a:r>
            <a:r>
              <a:rPr lang="en-US" altLang="en-US" sz="1200"/>
              <a:t> (like its namesake,  </a:t>
            </a:r>
          </a:p>
          <a:p>
            <a:pPr eaLnBrk="1" hangingPunct="1">
              <a:spcBef>
                <a:spcPct val="0"/>
              </a:spcBef>
              <a:buClrTx/>
              <a:buSzTx/>
              <a:buFontTx/>
              <a:buNone/>
            </a:pPr>
            <a:r>
              <a:rPr lang="en-US" altLang="en-US" sz="1200"/>
              <a:t>  the morning-glory flower)</a:t>
            </a:r>
          </a:p>
          <a:p>
            <a:pPr eaLnBrk="1" hangingPunct="1">
              <a:spcBef>
                <a:spcPct val="0"/>
              </a:spcBef>
              <a:buClrTx/>
              <a:buSzTx/>
              <a:buFontTx/>
              <a:buNone/>
            </a:pPr>
            <a:r>
              <a:rPr lang="en-US" altLang="en-US" sz="1200"/>
              <a:t>--VA usually…</a:t>
            </a:r>
            <a:r>
              <a:rPr lang="en-US" altLang="en-US" sz="1200" b="1">
                <a:solidFill>
                  <a:srgbClr val="0000FF"/>
                </a:solidFill>
              </a:rPr>
              <a:t>20/200</a:t>
            </a:r>
            <a:r>
              <a:rPr lang="en-US" altLang="en-US" sz="1200"/>
              <a:t>, but can be…</a:t>
            </a:r>
          </a:p>
          <a:p>
            <a:pPr eaLnBrk="1" hangingPunct="1">
              <a:spcBef>
                <a:spcPct val="0"/>
              </a:spcBef>
              <a:buClrTx/>
              <a:buSzTx/>
              <a:buFontTx/>
              <a:buNone/>
            </a:pPr>
            <a:r>
              <a:rPr lang="en-US" altLang="en-US" sz="1200"/>
              <a:t>   </a:t>
            </a:r>
            <a:r>
              <a:rPr lang="en-US" altLang="en-US" sz="1200" b="1">
                <a:solidFill>
                  <a:srgbClr val="0000FF"/>
                </a:solidFill>
              </a:rPr>
              <a:t>20/20&lt;-&gt;NLP</a:t>
            </a:r>
          </a:p>
          <a:p>
            <a:pPr eaLnBrk="1" hangingPunct="1">
              <a:spcBef>
                <a:spcPct val="0"/>
              </a:spcBef>
              <a:buClrTx/>
              <a:buSzTx/>
              <a:buFontTx/>
              <a:buNone/>
            </a:pPr>
            <a:r>
              <a:rPr lang="en-US" altLang="en-US" sz="1200"/>
              <a:t>--1/3 develop…</a:t>
            </a:r>
            <a:r>
              <a:rPr lang="en-US" altLang="en-US" sz="1200" b="1">
                <a:solidFill>
                  <a:srgbClr val="CCECFF"/>
                </a:solidFill>
              </a:rPr>
              <a:t>serous</a:t>
            </a:r>
            <a:r>
              <a:rPr lang="en-US" altLang="en-US" sz="1200" b="1">
                <a:solidFill>
                  <a:srgbClr val="0000FF"/>
                </a:solidFill>
              </a:rPr>
              <a:t> </a:t>
            </a:r>
            <a:r>
              <a:rPr lang="en-US" altLang="en-US" sz="1200" b="1">
                <a:solidFill>
                  <a:srgbClr val="CCECFF"/>
                </a:solidFill>
              </a:rPr>
              <a:t>RD</a:t>
            </a:r>
          </a:p>
        </p:txBody>
      </p:sp>
      <p:sp>
        <p:nvSpPr>
          <p:cNvPr id="25609" name="TextBox 1">
            <a:extLst>
              <a:ext uri="{FF2B5EF4-FFF2-40B4-BE49-F238E27FC236}">
                <a16:creationId xmlns:a16="http://schemas.microsoft.com/office/drawing/2014/main" id="{399B9A4B-4FD5-4073-9B8C-A88BAB3BDA92}"/>
              </a:ext>
            </a:extLst>
          </p:cNvPr>
          <p:cNvSpPr txBox="1">
            <a:spLocks noChangeArrowheads="1"/>
          </p:cNvSpPr>
          <p:nvPr/>
        </p:nvSpPr>
        <p:spPr bwMode="auto">
          <a:xfrm>
            <a:off x="2438400" y="6124575"/>
            <a:ext cx="1343025"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200" i="1">
                <a:solidFill>
                  <a:srgbClr val="0000FF"/>
                </a:solidFill>
              </a:rPr>
              <a:t>[retinal condition]</a:t>
            </a:r>
          </a:p>
        </p:txBody>
      </p:sp>
      <p:sp>
        <p:nvSpPr>
          <p:cNvPr id="25610" name="Slide Number Placeholder 1">
            <a:extLst>
              <a:ext uri="{FF2B5EF4-FFF2-40B4-BE49-F238E27FC236}">
                <a16:creationId xmlns:a16="http://schemas.microsoft.com/office/drawing/2014/main" id="{CF6E180D-5E5F-41FD-BA05-58D53F72E5D0}"/>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FF083CF4-9E13-4A84-A86D-27B2CED56447}" type="slidenum">
              <a:rPr lang="en-US" altLang="en-US" sz="1000"/>
              <a:pPr>
                <a:spcBef>
                  <a:spcPct val="0"/>
                </a:spcBef>
                <a:buClrTx/>
                <a:buSzTx/>
                <a:buFontTx/>
                <a:buNone/>
              </a:pPr>
              <a:t>37</a:t>
            </a:fld>
            <a:endParaRPr lang="en-US" altLang="en-US" sz="1000"/>
          </a:p>
        </p:txBody>
      </p:sp>
      <p:sp>
        <p:nvSpPr>
          <p:cNvPr id="25611" name="Line 12">
            <a:extLst>
              <a:ext uri="{FF2B5EF4-FFF2-40B4-BE49-F238E27FC236}">
                <a16:creationId xmlns:a16="http://schemas.microsoft.com/office/drawing/2014/main" id="{CFC099E0-8909-41AB-9AFC-784DAA7796FD}"/>
              </a:ext>
            </a:extLst>
          </p:cNvPr>
          <p:cNvSpPr>
            <a:spLocks noChangeShapeType="1"/>
          </p:cNvSpPr>
          <p:nvPr/>
        </p:nvSpPr>
        <p:spPr bwMode="auto">
          <a:xfrm>
            <a:off x="3124200" y="2057400"/>
            <a:ext cx="381000" cy="22098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 name="Text Box 16">
            <a:extLst>
              <a:ext uri="{FF2B5EF4-FFF2-40B4-BE49-F238E27FC236}">
                <a16:creationId xmlns:a16="http://schemas.microsoft.com/office/drawing/2014/main" id="{026DC2A2-E378-4FFD-BB00-907623D54DB4}"/>
              </a:ext>
            </a:extLst>
          </p:cNvPr>
          <p:cNvSpPr txBox="1">
            <a:spLocks noChangeArrowheads="1"/>
          </p:cNvSpPr>
          <p:nvPr/>
        </p:nvSpPr>
        <p:spPr bwMode="auto">
          <a:xfrm>
            <a:off x="4648200" y="2576513"/>
            <a:ext cx="3973513" cy="862012"/>
          </a:xfrm>
          <a:prstGeom prst="rect">
            <a:avLst/>
          </a:prstGeom>
          <a:solidFill>
            <a:srgbClr val="FFC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defRPr/>
            </a:pPr>
            <a:r>
              <a:rPr lang="en-US" altLang="en-US" sz="1400" b="1" dirty="0">
                <a:solidFill>
                  <a:schemeClr val="bg1">
                    <a:lumMod val="65000"/>
                  </a:schemeClr>
                </a:solidFill>
              </a:rPr>
              <a:t>Myelinated RNFL</a:t>
            </a:r>
          </a:p>
          <a:p>
            <a:pPr eaLnBrk="1" hangingPunct="1">
              <a:spcBef>
                <a:spcPct val="0"/>
              </a:spcBef>
              <a:buClrTx/>
              <a:buSzTx/>
              <a:buFontTx/>
              <a:buNone/>
              <a:defRPr/>
            </a:pPr>
            <a:r>
              <a:rPr lang="en-US" altLang="en-US" sz="1200" dirty="0">
                <a:solidFill>
                  <a:srgbClr val="FFCCFF"/>
                </a:solidFill>
              </a:rPr>
              <a:t>--Myelin normally starts at LGN, ends at lamina </a:t>
            </a:r>
            <a:r>
              <a:rPr lang="en-US" altLang="en-US" sz="1200" dirty="0" err="1">
                <a:solidFill>
                  <a:srgbClr val="FFCCFF"/>
                </a:solidFill>
              </a:rPr>
              <a:t>cribrosa</a:t>
            </a:r>
            <a:endParaRPr lang="en-US" altLang="en-US" sz="1200" dirty="0">
              <a:solidFill>
                <a:srgbClr val="FFCCFF"/>
              </a:solidFill>
            </a:endParaRPr>
          </a:p>
          <a:p>
            <a:pPr eaLnBrk="1" hangingPunct="1">
              <a:spcBef>
                <a:spcPct val="0"/>
              </a:spcBef>
              <a:buClrTx/>
              <a:buSzTx/>
              <a:buFontTx/>
              <a:buNone/>
              <a:defRPr/>
            </a:pPr>
            <a:r>
              <a:rPr lang="en-US" altLang="en-US" sz="1200" dirty="0">
                <a:solidFill>
                  <a:srgbClr val="FFCCFF"/>
                </a:solidFill>
              </a:rPr>
              <a:t>--Can be patchy, discontinuous</a:t>
            </a:r>
          </a:p>
          <a:p>
            <a:pPr eaLnBrk="1" hangingPunct="1">
              <a:spcBef>
                <a:spcPct val="0"/>
              </a:spcBef>
              <a:buClrTx/>
              <a:buSzTx/>
              <a:buFontTx/>
              <a:buNone/>
              <a:defRPr/>
            </a:pPr>
            <a:r>
              <a:rPr lang="en-US" altLang="en-US" sz="1200" dirty="0">
                <a:solidFill>
                  <a:srgbClr val="FFCCFF"/>
                </a:solidFill>
              </a:rPr>
              <a:t>--Corresponding VF has absolute scotoma</a:t>
            </a:r>
          </a:p>
        </p:txBody>
      </p:sp>
      <p:sp>
        <p:nvSpPr>
          <p:cNvPr id="15" name="Text Box 18">
            <a:extLst>
              <a:ext uri="{FF2B5EF4-FFF2-40B4-BE49-F238E27FC236}">
                <a16:creationId xmlns:a16="http://schemas.microsoft.com/office/drawing/2014/main" id="{C829E767-AE58-4DFE-87AB-A6D5BDFD5BDE}"/>
              </a:ext>
            </a:extLst>
          </p:cNvPr>
          <p:cNvSpPr txBox="1">
            <a:spLocks noChangeArrowheads="1"/>
          </p:cNvSpPr>
          <p:nvPr/>
        </p:nvSpPr>
        <p:spPr bwMode="auto">
          <a:xfrm>
            <a:off x="5546725" y="1687513"/>
            <a:ext cx="3452813" cy="677862"/>
          </a:xfrm>
          <a:prstGeom prst="rect">
            <a:avLst/>
          </a:prstGeom>
          <a:solidFill>
            <a:srgbClr val="FFFF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defRPr/>
            </a:pPr>
            <a:r>
              <a:rPr lang="en-US" altLang="en-US" sz="1400" b="1" dirty="0" err="1">
                <a:solidFill>
                  <a:schemeClr val="bg1">
                    <a:lumMod val="75000"/>
                  </a:schemeClr>
                </a:solidFill>
              </a:rPr>
              <a:t>Megalopapilla</a:t>
            </a:r>
            <a:endParaRPr lang="en-US" altLang="en-US" sz="1400" b="1" dirty="0">
              <a:solidFill>
                <a:schemeClr val="bg1">
                  <a:lumMod val="75000"/>
                </a:schemeClr>
              </a:solidFill>
            </a:endParaRPr>
          </a:p>
          <a:p>
            <a:pPr eaLnBrk="1" hangingPunct="1">
              <a:spcBef>
                <a:spcPct val="0"/>
              </a:spcBef>
              <a:buClrTx/>
              <a:buSzTx/>
              <a:buFontTx/>
              <a:buNone/>
              <a:defRPr/>
            </a:pPr>
            <a:r>
              <a:rPr lang="en-US" altLang="en-US" sz="1200" dirty="0">
                <a:solidFill>
                  <a:srgbClr val="FFFF99"/>
                </a:solidFill>
              </a:rPr>
              <a:t>--Abnormally large diameter of </a:t>
            </a:r>
            <a:r>
              <a:rPr lang="en-US" altLang="en-US" sz="1200" b="1" dirty="0">
                <a:solidFill>
                  <a:srgbClr val="FFFF99"/>
                </a:solidFill>
              </a:rPr>
              <a:t>disc and cup</a:t>
            </a:r>
          </a:p>
          <a:p>
            <a:pPr eaLnBrk="1" hangingPunct="1">
              <a:spcBef>
                <a:spcPct val="0"/>
              </a:spcBef>
              <a:buClrTx/>
              <a:buSzTx/>
              <a:buFontTx/>
              <a:buNone/>
              <a:defRPr/>
            </a:pPr>
            <a:r>
              <a:rPr lang="en-US" altLang="en-US" sz="1200" dirty="0">
                <a:solidFill>
                  <a:srgbClr val="FFFF99"/>
                </a:solidFill>
              </a:rPr>
              <a:t>--VF testing may reveal an </a:t>
            </a:r>
            <a:r>
              <a:rPr lang="en-US" altLang="en-US" sz="1200" b="1" dirty="0">
                <a:solidFill>
                  <a:srgbClr val="FFFF99"/>
                </a:solidFill>
              </a:rPr>
              <a:t>enlarged blind spot</a:t>
            </a:r>
          </a:p>
        </p:txBody>
      </p:sp>
      <p:sp>
        <p:nvSpPr>
          <p:cNvPr id="16" name="Text Box 19">
            <a:extLst>
              <a:ext uri="{FF2B5EF4-FFF2-40B4-BE49-F238E27FC236}">
                <a16:creationId xmlns:a16="http://schemas.microsoft.com/office/drawing/2014/main" id="{DBF7873B-0EF2-4991-9816-117546EBC5EA}"/>
              </a:ext>
            </a:extLst>
          </p:cNvPr>
          <p:cNvSpPr txBox="1">
            <a:spLocks noChangeArrowheads="1"/>
          </p:cNvSpPr>
          <p:nvPr/>
        </p:nvSpPr>
        <p:spPr bwMode="auto">
          <a:xfrm>
            <a:off x="5257800" y="3760788"/>
            <a:ext cx="3273425" cy="1231900"/>
          </a:xfrm>
          <a:prstGeom prst="rect">
            <a:avLst/>
          </a:prstGeom>
          <a:solidFill>
            <a:srgbClr val="CCFFCC"/>
          </a:solidFill>
          <a:ln w="9525">
            <a:no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defRPr/>
            </a:pPr>
            <a:r>
              <a:rPr lang="en-US" altLang="en-US" sz="1400" b="1" dirty="0">
                <a:solidFill>
                  <a:schemeClr val="bg1">
                    <a:lumMod val="65000"/>
                  </a:schemeClr>
                </a:solidFill>
              </a:rPr>
              <a:t>Optic Nerve Hypoplasia</a:t>
            </a:r>
          </a:p>
          <a:p>
            <a:pPr eaLnBrk="1" hangingPunct="1">
              <a:spcBef>
                <a:spcPct val="0"/>
              </a:spcBef>
              <a:buClrTx/>
              <a:buSzTx/>
              <a:buFontTx/>
              <a:buNone/>
              <a:defRPr/>
            </a:pPr>
            <a:r>
              <a:rPr lang="en-US" altLang="en-US" sz="1200" dirty="0">
                <a:solidFill>
                  <a:srgbClr val="CCFFCC"/>
                </a:solidFill>
              </a:rPr>
              <a:t>--Abnormally </a:t>
            </a:r>
            <a:r>
              <a:rPr lang="en-US" altLang="en-US" sz="1200" b="1" dirty="0">
                <a:solidFill>
                  <a:srgbClr val="CCFFCC"/>
                </a:solidFill>
              </a:rPr>
              <a:t>low number of axons</a:t>
            </a:r>
          </a:p>
          <a:p>
            <a:pPr eaLnBrk="1" hangingPunct="1">
              <a:spcBef>
                <a:spcPct val="0"/>
              </a:spcBef>
              <a:buClrTx/>
              <a:buSzTx/>
              <a:buFontTx/>
              <a:buNone/>
              <a:defRPr/>
            </a:pPr>
            <a:r>
              <a:rPr lang="en-US" altLang="en-US" sz="1200" dirty="0">
                <a:solidFill>
                  <a:srgbClr val="CCFFCC"/>
                </a:solidFill>
              </a:rPr>
              <a:t>--DFE: Small pale disc with </a:t>
            </a:r>
            <a:r>
              <a:rPr lang="en-US" altLang="en-US" sz="1200" b="1" dirty="0">
                <a:solidFill>
                  <a:srgbClr val="CCFFCC"/>
                </a:solidFill>
              </a:rPr>
              <a:t>double ring sign</a:t>
            </a:r>
            <a:endParaRPr lang="en-US" altLang="en-US" sz="1200" dirty="0">
              <a:solidFill>
                <a:srgbClr val="CCFFCC"/>
              </a:solidFill>
            </a:endParaRPr>
          </a:p>
          <a:p>
            <a:pPr eaLnBrk="1" hangingPunct="1">
              <a:spcBef>
                <a:spcPct val="0"/>
              </a:spcBef>
              <a:buClrTx/>
              <a:buSzTx/>
              <a:buFontTx/>
              <a:buNone/>
              <a:defRPr/>
            </a:pPr>
            <a:r>
              <a:rPr lang="en-US" altLang="en-US" sz="1200" dirty="0">
                <a:solidFill>
                  <a:srgbClr val="CCFFCC"/>
                </a:solidFill>
              </a:rPr>
              <a:t>--VA </a:t>
            </a:r>
            <a:r>
              <a:rPr lang="en-US" altLang="en-US" sz="1200" b="1" dirty="0">
                <a:solidFill>
                  <a:srgbClr val="CCFFCC"/>
                </a:solidFill>
              </a:rPr>
              <a:t>20/20&lt;-&gt;NLP</a:t>
            </a:r>
          </a:p>
          <a:p>
            <a:pPr eaLnBrk="1" hangingPunct="1">
              <a:spcBef>
                <a:spcPct val="0"/>
              </a:spcBef>
              <a:buClrTx/>
              <a:buSzTx/>
              <a:buFontTx/>
              <a:buNone/>
              <a:defRPr/>
            </a:pPr>
            <a:r>
              <a:rPr lang="en-US" altLang="en-US" sz="1200" dirty="0">
                <a:solidFill>
                  <a:srgbClr val="CCFFCC"/>
                </a:solidFill>
              </a:rPr>
              <a:t>--VF defects </a:t>
            </a:r>
            <a:r>
              <a:rPr lang="en-US" altLang="en-US" sz="1200" b="1" dirty="0">
                <a:solidFill>
                  <a:srgbClr val="CCFFCC"/>
                </a:solidFill>
              </a:rPr>
              <a:t>invariably present</a:t>
            </a:r>
          </a:p>
          <a:p>
            <a:pPr eaLnBrk="1" hangingPunct="1">
              <a:spcBef>
                <a:spcPct val="0"/>
              </a:spcBef>
              <a:buClrTx/>
              <a:buSzTx/>
              <a:buFontTx/>
              <a:buNone/>
              <a:defRPr/>
            </a:pPr>
            <a:r>
              <a:rPr lang="en-US" altLang="en-US" sz="1200" dirty="0">
                <a:solidFill>
                  <a:srgbClr val="CCFFCC"/>
                </a:solidFill>
              </a:rPr>
              <a:t>--Remember the </a:t>
            </a:r>
            <a:r>
              <a:rPr lang="en-US" altLang="en-US" sz="1200" b="1" dirty="0">
                <a:solidFill>
                  <a:srgbClr val="CCFFCC"/>
                </a:solidFill>
              </a:rPr>
              <a:t>4 D’s</a:t>
            </a:r>
            <a:r>
              <a:rPr lang="en-US" altLang="en-US" sz="1200" dirty="0">
                <a:solidFill>
                  <a:srgbClr val="CCFFCC"/>
                </a:solidFill>
              </a:rPr>
              <a:t> (more on this shortly)</a:t>
            </a:r>
          </a:p>
        </p:txBody>
      </p:sp>
      <p:sp>
        <p:nvSpPr>
          <p:cNvPr id="18" name="Rectangle 16">
            <a:extLst>
              <a:ext uri="{FF2B5EF4-FFF2-40B4-BE49-F238E27FC236}">
                <a16:creationId xmlns:a16="http://schemas.microsoft.com/office/drawing/2014/main" id="{2C157329-C2C9-452F-9E5D-DCA60218330F}"/>
              </a:ext>
            </a:extLst>
          </p:cNvPr>
          <p:cNvSpPr>
            <a:spLocks noChangeArrowheads="1"/>
          </p:cNvSpPr>
          <p:nvPr/>
        </p:nvSpPr>
        <p:spPr bwMode="auto">
          <a:xfrm>
            <a:off x="457200" y="122238"/>
            <a:ext cx="7543800" cy="8683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b"/>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ct val="85000"/>
              </a:lnSpc>
              <a:spcBef>
                <a:spcPct val="0"/>
              </a:spcBef>
              <a:buClrTx/>
              <a:buSzTx/>
              <a:buFontTx/>
              <a:buNone/>
            </a:pPr>
            <a:r>
              <a:rPr lang="en-US" altLang="en-US" sz="3200" b="1" dirty="0">
                <a:solidFill>
                  <a:schemeClr val="tx2"/>
                </a:solidFill>
              </a:rPr>
              <a:t>Developmental Abnormalities of the Optic Nerve Head</a:t>
            </a:r>
            <a:endParaRPr lang="en-US" altLang="en-US" sz="3200" dirty="0">
              <a:solidFill>
                <a:schemeClr val="tx2"/>
              </a:solidFill>
            </a:endParaRPr>
          </a:p>
        </p:txBody>
      </p:sp>
      <p:sp>
        <p:nvSpPr>
          <p:cNvPr id="17" name="Text Box 13">
            <a:extLst>
              <a:ext uri="{FF2B5EF4-FFF2-40B4-BE49-F238E27FC236}">
                <a16:creationId xmlns:a16="http://schemas.microsoft.com/office/drawing/2014/main" id="{0ECB4297-304B-4A55-8D4A-E97007B01151}"/>
              </a:ext>
            </a:extLst>
          </p:cNvPr>
          <p:cNvSpPr txBox="1">
            <a:spLocks noChangeArrowheads="1"/>
          </p:cNvSpPr>
          <p:nvPr/>
        </p:nvSpPr>
        <p:spPr bwMode="auto">
          <a:xfrm>
            <a:off x="4800600" y="5257800"/>
            <a:ext cx="4294188" cy="1230313"/>
          </a:xfrm>
          <a:prstGeom prst="rect">
            <a:avLst/>
          </a:prstGeom>
          <a:solidFill>
            <a:srgbClr val="FFCC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Tilted-Disc Syndrome</a:t>
            </a:r>
          </a:p>
          <a:p>
            <a:pPr eaLnBrk="1" hangingPunct="1">
              <a:spcBef>
                <a:spcPct val="0"/>
              </a:spcBef>
              <a:buClrTx/>
              <a:buSzTx/>
              <a:buFontTx/>
              <a:buNone/>
            </a:pPr>
            <a:r>
              <a:rPr lang="en-US" altLang="en-US" sz="1200"/>
              <a:t>1) Superior pole appears…</a:t>
            </a:r>
            <a:r>
              <a:rPr lang="en-US" altLang="en-US" sz="1200" b="1">
                <a:solidFill>
                  <a:srgbClr val="0000FF"/>
                </a:solidFill>
              </a:rPr>
              <a:t>elevated</a:t>
            </a:r>
            <a:r>
              <a:rPr lang="en-US" altLang="en-US" sz="1200"/>
              <a:t>, inferior…</a:t>
            </a:r>
            <a:r>
              <a:rPr lang="en-US" altLang="en-US" sz="1200" b="1">
                <a:solidFill>
                  <a:srgbClr val="0000FF"/>
                </a:solidFill>
              </a:rPr>
              <a:t>recessed</a:t>
            </a:r>
          </a:p>
          <a:p>
            <a:pPr eaLnBrk="1" hangingPunct="1">
              <a:spcBef>
                <a:spcPct val="0"/>
              </a:spcBef>
              <a:buClrTx/>
              <a:buSzTx/>
              <a:buFontTx/>
              <a:buNone/>
            </a:pPr>
            <a:r>
              <a:rPr lang="en-US" altLang="en-US" sz="1200"/>
              <a:t>2) </a:t>
            </a:r>
            <a:r>
              <a:rPr lang="en-US" altLang="en-US" sz="1200">
                <a:solidFill>
                  <a:srgbClr val="FFCC99"/>
                </a:solidFill>
              </a:rPr>
              <a:t>Associated with…</a:t>
            </a:r>
            <a:r>
              <a:rPr lang="en-US" altLang="en-US" sz="1200" b="1">
                <a:solidFill>
                  <a:srgbClr val="FFCC99"/>
                </a:solidFill>
              </a:rPr>
              <a:t>situs inversus</a:t>
            </a:r>
            <a:r>
              <a:rPr lang="en-US" altLang="en-US" sz="1200">
                <a:solidFill>
                  <a:srgbClr val="FFCC99"/>
                </a:solidFill>
              </a:rPr>
              <a:t> of retinal vessels</a:t>
            </a:r>
          </a:p>
          <a:p>
            <a:pPr eaLnBrk="1" hangingPunct="1">
              <a:spcBef>
                <a:spcPct val="0"/>
              </a:spcBef>
              <a:buClrTx/>
              <a:buSzTx/>
              <a:buFontTx/>
              <a:buNone/>
            </a:pPr>
            <a:r>
              <a:rPr lang="en-US" altLang="en-US" sz="1200"/>
              <a:t>3) </a:t>
            </a:r>
            <a:r>
              <a:rPr lang="en-US" altLang="en-US" sz="1200">
                <a:solidFill>
                  <a:srgbClr val="FFCC99"/>
                </a:solidFill>
              </a:rPr>
              <a:t>Fundus abnormality produces…</a:t>
            </a:r>
            <a:r>
              <a:rPr lang="en-US" altLang="en-US" sz="1200" b="1">
                <a:solidFill>
                  <a:srgbClr val="FFCC99"/>
                </a:solidFill>
              </a:rPr>
              <a:t>myopic astigmatism</a:t>
            </a:r>
          </a:p>
          <a:p>
            <a:pPr eaLnBrk="1" hangingPunct="1">
              <a:spcBef>
                <a:spcPct val="0"/>
              </a:spcBef>
              <a:buClrTx/>
              <a:buSzTx/>
              <a:buFontTx/>
              <a:buNone/>
            </a:pPr>
            <a:r>
              <a:rPr lang="en-US" altLang="en-US" sz="1200"/>
              <a:t>4) </a:t>
            </a:r>
            <a:r>
              <a:rPr lang="en-US" altLang="en-US" sz="1200">
                <a:solidFill>
                  <a:srgbClr val="FFCC99"/>
                </a:solidFill>
              </a:rPr>
              <a:t>VF testing reveals…</a:t>
            </a:r>
            <a:r>
              <a:rPr lang="en-US" altLang="en-US" sz="1200" b="1">
                <a:solidFill>
                  <a:srgbClr val="FFCC99"/>
                </a:solidFill>
              </a:rPr>
              <a:t>bitemporal hemianopia</a:t>
            </a:r>
            <a:r>
              <a:rPr lang="en-US" altLang="en-US" sz="1200">
                <a:solidFill>
                  <a:srgbClr val="FFCC99"/>
                </a:solidFill>
              </a:rPr>
              <a:t> that doesn’t</a:t>
            </a:r>
          </a:p>
          <a:p>
            <a:pPr eaLnBrk="1" hangingPunct="1">
              <a:spcBef>
                <a:spcPct val="0"/>
              </a:spcBef>
              <a:buClrTx/>
              <a:buSzTx/>
              <a:buFontTx/>
              <a:buNone/>
            </a:pPr>
            <a:r>
              <a:rPr lang="en-US" altLang="en-US" sz="1200">
                <a:solidFill>
                  <a:srgbClr val="FFCC99"/>
                </a:solidFill>
              </a:rPr>
              <a:t>   …</a:t>
            </a:r>
            <a:r>
              <a:rPr lang="en-US" altLang="en-US" sz="1200" b="1">
                <a:solidFill>
                  <a:srgbClr val="FFCC99"/>
                </a:solidFill>
              </a:rPr>
              <a:t>respect the vertical</a:t>
            </a:r>
            <a:r>
              <a:rPr lang="en-US" altLang="en-US" sz="1200">
                <a:solidFill>
                  <a:srgbClr val="FFCC99"/>
                </a:solidFill>
              </a:rPr>
              <a:t> and may…</a:t>
            </a:r>
            <a:r>
              <a:rPr lang="en-US" altLang="en-US" sz="1200" b="1">
                <a:solidFill>
                  <a:srgbClr val="FFCC99"/>
                </a:solidFill>
              </a:rPr>
              <a:t>resolve with refraction</a:t>
            </a:r>
          </a:p>
        </p:txBody>
      </p:sp>
      <p:sp>
        <p:nvSpPr>
          <p:cNvPr id="19" name="Text Box 13">
            <a:extLst>
              <a:ext uri="{FF2B5EF4-FFF2-40B4-BE49-F238E27FC236}">
                <a16:creationId xmlns:a16="http://schemas.microsoft.com/office/drawing/2014/main" id="{0D67865C-41D1-4187-BA5C-47E50D1BDD7B}"/>
              </a:ext>
            </a:extLst>
          </p:cNvPr>
          <p:cNvSpPr txBox="1">
            <a:spLocks noChangeArrowheads="1"/>
          </p:cNvSpPr>
          <p:nvPr/>
        </p:nvSpPr>
        <p:spPr bwMode="auto">
          <a:xfrm>
            <a:off x="4800600" y="5257800"/>
            <a:ext cx="4216400" cy="1231106"/>
          </a:xfrm>
          <a:prstGeom prst="rect">
            <a:avLst/>
          </a:prstGeom>
          <a:solidFill>
            <a:srgbClr val="FFCC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dirty="0">
                <a:solidFill>
                  <a:schemeClr val="bg1">
                    <a:lumMod val="65000"/>
                  </a:schemeClr>
                </a:solidFill>
              </a:rPr>
              <a:t>Tilted-Disc Syndrome</a:t>
            </a:r>
          </a:p>
          <a:p>
            <a:pPr eaLnBrk="1" hangingPunct="1">
              <a:spcBef>
                <a:spcPct val="0"/>
              </a:spcBef>
              <a:buClrTx/>
              <a:buSzTx/>
              <a:buFontTx/>
              <a:buNone/>
            </a:pPr>
            <a:r>
              <a:rPr lang="en-US" altLang="en-US" sz="1200" dirty="0">
                <a:solidFill>
                  <a:srgbClr val="FFCC99"/>
                </a:solidFill>
              </a:rPr>
              <a:t>1) Superior pole appears…</a:t>
            </a:r>
            <a:r>
              <a:rPr lang="en-US" altLang="en-US" sz="1200" b="1" dirty="0">
                <a:solidFill>
                  <a:srgbClr val="FFCC99"/>
                </a:solidFill>
              </a:rPr>
              <a:t>elevated</a:t>
            </a:r>
            <a:r>
              <a:rPr lang="en-US" altLang="en-US" sz="1200" dirty="0">
                <a:solidFill>
                  <a:srgbClr val="FFCC99"/>
                </a:solidFill>
              </a:rPr>
              <a:t>, inferior… </a:t>
            </a:r>
            <a:r>
              <a:rPr lang="en-US" altLang="en-US" sz="1200" b="1" dirty="0">
                <a:solidFill>
                  <a:srgbClr val="FFCC99"/>
                </a:solidFill>
              </a:rPr>
              <a:t>recessed</a:t>
            </a:r>
          </a:p>
          <a:p>
            <a:pPr eaLnBrk="1" hangingPunct="1">
              <a:spcBef>
                <a:spcPct val="0"/>
              </a:spcBef>
              <a:buClrTx/>
              <a:buSzTx/>
              <a:buFontTx/>
              <a:buNone/>
            </a:pPr>
            <a:r>
              <a:rPr lang="en-US" altLang="en-US" sz="1200" dirty="0">
                <a:solidFill>
                  <a:srgbClr val="FFCC99"/>
                </a:solidFill>
              </a:rPr>
              <a:t>2) Associated with…</a:t>
            </a:r>
            <a:r>
              <a:rPr lang="en-US" altLang="en-US" sz="1200" b="1" dirty="0">
                <a:solidFill>
                  <a:srgbClr val="FFCC99"/>
                </a:solidFill>
              </a:rPr>
              <a:t>situs inversus</a:t>
            </a:r>
            <a:r>
              <a:rPr lang="en-US" altLang="en-US" sz="1200" dirty="0">
                <a:solidFill>
                  <a:srgbClr val="FFCC99"/>
                </a:solidFill>
              </a:rPr>
              <a:t> of retinal vessels</a:t>
            </a:r>
          </a:p>
          <a:p>
            <a:pPr eaLnBrk="1" hangingPunct="1">
              <a:spcBef>
                <a:spcPct val="0"/>
              </a:spcBef>
              <a:buClrTx/>
              <a:buSzTx/>
              <a:buFontTx/>
              <a:buNone/>
            </a:pPr>
            <a:r>
              <a:rPr lang="en-US" altLang="en-US" sz="1200" dirty="0">
                <a:solidFill>
                  <a:srgbClr val="FFCC99"/>
                </a:solidFill>
              </a:rPr>
              <a:t>3) Fundus abnormality produces… </a:t>
            </a:r>
            <a:r>
              <a:rPr lang="en-US" altLang="en-US" sz="1200" b="1" dirty="0">
                <a:solidFill>
                  <a:srgbClr val="FFCC99"/>
                </a:solidFill>
              </a:rPr>
              <a:t>myopic </a:t>
            </a:r>
            <a:r>
              <a:rPr lang="en-US" altLang="en-US" sz="1200" b="1" dirty="0" err="1">
                <a:solidFill>
                  <a:srgbClr val="FFCC99"/>
                </a:solidFill>
              </a:rPr>
              <a:t>astigm</a:t>
            </a:r>
            <a:endParaRPr lang="en-US" altLang="en-US" sz="1200" b="1" dirty="0">
              <a:solidFill>
                <a:srgbClr val="FFCC99"/>
              </a:solidFill>
            </a:endParaRPr>
          </a:p>
          <a:p>
            <a:pPr eaLnBrk="1" hangingPunct="1">
              <a:spcBef>
                <a:spcPct val="0"/>
              </a:spcBef>
              <a:buClrTx/>
              <a:buSzTx/>
              <a:buFontTx/>
              <a:buNone/>
            </a:pPr>
            <a:r>
              <a:rPr lang="en-US" altLang="en-US" sz="1200" dirty="0">
                <a:solidFill>
                  <a:srgbClr val="FFCC99"/>
                </a:solidFill>
              </a:rPr>
              <a:t>4) VF testing reveals…</a:t>
            </a:r>
            <a:r>
              <a:rPr lang="en-US" altLang="en-US" sz="1200" b="1" dirty="0">
                <a:solidFill>
                  <a:srgbClr val="FFCC99"/>
                </a:solidFill>
              </a:rPr>
              <a:t>bitemporal hemianopia</a:t>
            </a:r>
            <a:r>
              <a:rPr lang="en-US" altLang="en-US" sz="1200" dirty="0">
                <a:solidFill>
                  <a:srgbClr val="FFCC99"/>
                </a:solidFill>
              </a:rPr>
              <a:t> that </a:t>
            </a:r>
            <a:r>
              <a:rPr lang="en-US" altLang="en-US" sz="1200" dirty="0" err="1">
                <a:solidFill>
                  <a:srgbClr val="FFCC99"/>
                </a:solidFill>
              </a:rPr>
              <a:t>doesn’t</a:t>
            </a:r>
            <a:r>
              <a:rPr lang="en-US" altLang="en-US" sz="1200" b="1" dirty="0" err="1">
                <a:solidFill>
                  <a:srgbClr val="FFCC99"/>
                </a:solidFill>
              </a:rPr>
              <a:t>with</a:t>
            </a:r>
            <a:r>
              <a:rPr lang="en-US" altLang="en-US" sz="1200" b="1" dirty="0">
                <a:solidFill>
                  <a:srgbClr val="FFCC99"/>
                </a:solidFill>
              </a:rPr>
              <a:t> refract</a:t>
            </a:r>
          </a:p>
        </p:txBody>
      </p:sp>
    </p:spTree>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6" name="Text Box 10">
            <a:extLst>
              <a:ext uri="{FF2B5EF4-FFF2-40B4-BE49-F238E27FC236}">
                <a16:creationId xmlns:a16="http://schemas.microsoft.com/office/drawing/2014/main" id="{75A786AA-A76E-4831-AE75-ABE88B23D8E3}"/>
              </a:ext>
            </a:extLst>
          </p:cNvPr>
          <p:cNvSpPr txBox="1">
            <a:spLocks noChangeArrowheads="1"/>
          </p:cNvSpPr>
          <p:nvPr/>
        </p:nvSpPr>
        <p:spPr bwMode="auto">
          <a:xfrm>
            <a:off x="1371600" y="4267200"/>
            <a:ext cx="3057525" cy="2154238"/>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Morning-Glory Disc</a:t>
            </a:r>
          </a:p>
          <a:p>
            <a:pPr eaLnBrk="1" hangingPunct="1">
              <a:spcBef>
                <a:spcPct val="0"/>
              </a:spcBef>
              <a:buClrTx/>
              <a:buSzTx/>
              <a:buFontTx/>
              <a:buNone/>
            </a:pPr>
            <a:r>
              <a:rPr lang="en-US" altLang="en-US" sz="1200"/>
              <a:t>--DFE reveals:</a:t>
            </a:r>
          </a:p>
          <a:p>
            <a:pPr eaLnBrk="1" hangingPunct="1">
              <a:spcBef>
                <a:spcPct val="0"/>
              </a:spcBef>
              <a:buClrTx/>
              <a:buSzTx/>
              <a:buFontTx/>
              <a:buNone/>
            </a:pPr>
            <a:r>
              <a:rPr lang="en-US" altLang="en-US" sz="1200"/>
              <a:t>  1) A funnel-shaped…</a:t>
            </a:r>
            <a:r>
              <a:rPr lang="en-US" altLang="en-US" sz="1200" b="1">
                <a:solidFill>
                  <a:srgbClr val="0000FF"/>
                </a:solidFill>
              </a:rPr>
              <a:t>excavation</a:t>
            </a:r>
            <a:endParaRPr lang="en-US" altLang="en-US" sz="1200"/>
          </a:p>
          <a:p>
            <a:pPr eaLnBrk="1" hangingPunct="1">
              <a:spcBef>
                <a:spcPct val="0"/>
              </a:spcBef>
              <a:buClrTx/>
              <a:buSzTx/>
              <a:buFontTx/>
              <a:buNone/>
            </a:pPr>
            <a:r>
              <a:rPr lang="en-US" altLang="en-US" sz="1200"/>
              <a:t>  2) Number of vessels crossing the rim</a:t>
            </a:r>
          </a:p>
          <a:p>
            <a:pPr eaLnBrk="1" hangingPunct="1">
              <a:spcBef>
                <a:spcPct val="0"/>
              </a:spcBef>
              <a:buClrTx/>
              <a:buSzTx/>
              <a:buFontTx/>
              <a:buNone/>
            </a:pPr>
            <a:r>
              <a:rPr lang="en-US" altLang="en-US" sz="1200"/>
              <a:t>    seems abnormally…</a:t>
            </a:r>
            <a:r>
              <a:rPr lang="en-US" altLang="en-US" sz="1200" b="1">
                <a:solidFill>
                  <a:srgbClr val="0000FF"/>
                </a:solidFill>
              </a:rPr>
              <a:t>high</a:t>
            </a:r>
            <a:r>
              <a:rPr lang="en-US" altLang="en-US" sz="1200"/>
              <a:t> </a:t>
            </a:r>
            <a:endParaRPr lang="en-US" altLang="en-US" sz="1200" b="1">
              <a:solidFill>
                <a:srgbClr val="0000FF"/>
              </a:solidFill>
            </a:endParaRPr>
          </a:p>
          <a:p>
            <a:pPr eaLnBrk="1" hangingPunct="1">
              <a:spcBef>
                <a:spcPct val="0"/>
              </a:spcBef>
              <a:buClrTx/>
              <a:buSzTx/>
              <a:buFontTx/>
              <a:buNone/>
            </a:pPr>
            <a:r>
              <a:rPr lang="en-US" altLang="en-US" sz="1200"/>
              <a:t>--Tissue is…</a:t>
            </a:r>
            <a:r>
              <a:rPr lang="en-US" altLang="en-US" sz="1200" b="1">
                <a:solidFill>
                  <a:srgbClr val="0000FF"/>
                </a:solidFill>
              </a:rPr>
              <a:t>contractile</a:t>
            </a:r>
            <a:r>
              <a:rPr lang="en-US" altLang="en-US" sz="1200"/>
              <a:t>, so cup seems</a:t>
            </a:r>
          </a:p>
          <a:p>
            <a:pPr eaLnBrk="1" hangingPunct="1">
              <a:spcBef>
                <a:spcPct val="0"/>
              </a:spcBef>
              <a:buClrTx/>
              <a:buSzTx/>
              <a:buFontTx/>
              <a:buNone/>
            </a:pPr>
            <a:r>
              <a:rPr lang="en-US" altLang="en-US" sz="1200"/>
              <a:t>  to…</a:t>
            </a:r>
            <a:r>
              <a:rPr lang="en-US" altLang="en-US" sz="1200" b="1">
                <a:solidFill>
                  <a:srgbClr val="0000FF"/>
                </a:solidFill>
              </a:rPr>
              <a:t>open </a:t>
            </a:r>
            <a:r>
              <a:rPr lang="en-US" altLang="en-US" sz="1200">
                <a:solidFill>
                  <a:srgbClr val="0000FF"/>
                </a:solidFill>
              </a:rPr>
              <a:t>and</a:t>
            </a:r>
            <a:r>
              <a:rPr lang="en-US" altLang="en-US" sz="1200" b="1">
                <a:solidFill>
                  <a:srgbClr val="0000FF"/>
                </a:solidFill>
              </a:rPr>
              <a:t> close</a:t>
            </a:r>
            <a:r>
              <a:rPr lang="en-US" altLang="en-US" sz="1200"/>
              <a:t> (like its namesake,  </a:t>
            </a:r>
          </a:p>
          <a:p>
            <a:pPr eaLnBrk="1" hangingPunct="1">
              <a:spcBef>
                <a:spcPct val="0"/>
              </a:spcBef>
              <a:buClrTx/>
              <a:buSzTx/>
              <a:buFontTx/>
              <a:buNone/>
            </a:pPr>
            <a:r>
              <a:rPr lang="en-US" altLang="en-US" sz="1200"/>
              <a:t>  the morning-glory flower)</a:t>
            </a:r>
          </a:p>
          <a:p>
            <a:pPr eaLnBrk="1" hangingPunct="1">
              <a:spcBef>
                <a:spcPct val="0"/>
              </a:spcBef>
              <a:buClrTx/>
              <a:buSzTx/>
              <a:buFontTx/>
              <a:buNone/>
            </a:pPr>
            <a:r>
              <a:rPr lang="en-US" altLang="en-US" sz="1200"/>
              <a:t>--VA usually…</a:t>
            </a:r>
            <a:r>
              <a:rPr lang="en-US" altLang="en-US" sz="1200" b="1">
                <a:solidFill>
                  <a:srgbClr val="0000FF"/>
                </a:solidFill>
              </a:rPr>
              <a:t>20/200</a:t>
            </a:r>
            <a:r>
              <a:rPr lang="en-US" altLang="en-US" sz="1200"/>
              <a:t>, but can be…</a:t>
            </a:r>
          </a:p>
          <a:p>
            <a:pPr eaLnBrk="1" hangingPunct="1">
              <a:spcBef>
                <a:spcPct val="0"/>
              </a:spcBef>
              <a:buClrTx/>
              <a:buSzTx/>
              <a:buFontTx/>
              <a:buNone/>
            </a:pPr>
            <a:r>
              <a:rPr lang="en-US" altLang="en-US" sz="1200"/>
              <a:t>   </a:t>
            </a:r>
            <a:r>
              <a:rPr lang="en-US" altLang="en-US" sz="1200" b="1">
                <a:solidFill>
                  <a:srgbClr val="0000FF"/>
                </a:solidFill>
              </a:rPr>
              <a:t>20/20&lt;-&gt;NLP</a:t>
            </a:r>
          </a:p>
          <a:p>
            <a:pPr eaLnBrk="1" hangingPunct="1">
              <a:spcBef>
                <a:spcPct val="0"/>
              </a:spcBef>
              <a:buClrTx/>
              <a:buSzTx/>
              <a:buFontTx/>
              <a:buNone/>
            </a:pPr>
            <a:r>
              <a:rPr lang="en-US" altLang="en-US" sz="1200"/>
              <a:t>--1/3 develop…</a:t>
            </a:r>
            <a:r>
              <a:rPr lang="en-US" altLang="en-US" sz="1200" b="1">
                <a:solidFill>
                  <a:srgbClr val="CCECFF"/>
                </a:solidFill>
              </a:rPr>
              <a:t>serous</a:t>
            </a:r>
            <a:r>
              <a:rPr lang="en-US" altLang="en-US" sz="1200" b="1">
                <a:solidFill>
                  <a:srgbClr val="0000FF"/>
                </a:solidFill>
              </a:rPr>
              <a:t> </a:t>
            </a:r>
            <a:r>
              <a:rPr lang="en-US" altLang="en-US" sz="1200" b="1">
                <a:solidFill>
                  <a:srgbClr val="CCECFF"/>
                </a:solidFill>
              </a:rPr>
              <a:t>RD</a:t>
            </a:r>
          </a:p>
        </p:txBody>
      </p:sp>
      <p:sp>
        <p:nvSpPr>
          <p:cNvPr id="26627" name="Text Box 3">
            <a:extLst>
              <a:ext uri="{FF2B5EF4-FFF2-40B4-BE49-F238E27FC236}">
                <a16:creationId xmlns:a16="http://schemas.microsoft.com/office/drawing/2014/main" id="{EBF565CB-D2E5-4CB9-AB10-59AB11704A7C}"/>
              </a:ext>
            </a:extLst>
          </p:cNvPr>
          <p:cNvSpPr txBox="1">
            <a:spLocks noChangeArrowheads="1"/>
          </p:cNvSpPr>
          <p:nvPr/>
        </p:nvSpPr>
        <p:spPr bwMode="auto">
          <a:xfrm>
            <a:off x="793750" y="3505200"/>
            <a:ext cx="2254250" cy="669925"/>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Optic Pit/Hole</a:t>
            </a:r>
          </a:p>
          <a:p>
            <a:pPr eaLnBrk="1" hangingPunct="1">
              <a:spcBef>
                <a:spcPct val="0"/>
              </a:spcBef>
              <a:buClrTx/>
              <a:buSzTx/>
              <a:buFontTx/>
              <a:buNone/>
            </a:pPr>
            <a:r>
              <a:rPr lang="en-US" altLang="en-US" sz="1200"/>
              <a:t>--Associated with…</a:t>
            </a:r>
            <a:r>
              <a:rPr lang="en-US" altLang="en-US" sz="1200" b="1">
                <a:solidFill>
                  <a:srgbClr val="0000FF"/>
                </a:solidFill>
              </a:rPr>
              <a:t>serous RD</a:t>
            </a:r>
          </a:p>
          <a:p>
            <a:pPr eaLnBrk="1" hangingPunct="1">
              <a:spcBef>
                <a:spcPct val="0"/>
              </a:spcBef>
              <a:buClrTx/>
              <a:buSzTx/>
              <a:buFontTx/>
              <a:buNone/>
            </a:pPr>
            <a:r>
              <a:rPr lang="en-US" altLang="en-US" sz="1200" b="1">
                <a:solidFill>
                  <a:srgbClr val="0000FF"/>
                </a:solidFill>
              </a:rPr>
              <a:t>  in adulthood</a:t>
            </a:r>
          </a:p>
        </p:txBody>
      </p:sp>
      <p:sp>
        <p:nvSpPr>
          <p:cNvPr id="26628" name="Line 4">
            <a:extLst>
              <a:ext uri="{FF2B5EF4-FFF2-40B4-BE49-F238E27FC236}">
                <a16:creationId xmlns:a16="http://schemas.microsoft.com/office/drawing/2014/main" id="{6995FA1A-F69E-4714-87E2-B7C3F5C89A50}"/>
              </a:ext>
            </a:extLst>
          </p:cNvPr>
          <p:cNvSpPr>
            <a:spLocks noChangeShapeType="1"/>
          </p:cNvSpPr>
          <p:nvPr/>
        </p:nvSpPr>
        <p:spPr bwMode="auto">
          <a:xfrm flipH="1">
            <a:off x="1600200" y="2057400"/>
            <a:ext cx="1524000" cy="3810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629" name="Text Box 6">
            <a:extLst>
              <a:ext uri="{FF2B5EF4-FFF2-40B4-BE49-F238E27FC236}">
                <a16:creationId xmlns:a16="http://schemas.microsoft.com/office/drawing/2014/main" id="{2498F669-3885-470F-827E-D0722ECBD570}"/>
              </a:ext>
            </a:extLst>
          </p:cNvPr>
          <p:cNvSpPr txBox="1">
            <a:spLocks noChangeArrowheads="1"/>
          </p:cNvSpPr>
          <p:nvPr/>
        </p:nvSpPr>
        <p:spPr bwMode="auto">
          <a:xfrm>
            <a:off x="1357313" y="1524000"/>
            <a:ext cx="3511550" cy="4540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1400" i="1">
                <a:solidFill>
                  <a:srgbClr val="0000FF"/>
                </a:solidFill>
              </a:rPr>
              <a:t>These three are all secondary to abnormal</a:t>
            </a:r>
          </a:p>
          <a:p>
            <a:pPr algn="ctr" eaLnBrk="1" hangingPunct="1">
              <a:lnSpc>
                <a:spcPct val="85000"/>
              </a:lnSpc>
              <a:spcBef>
                <a:spcPct val="0"/>
              </a:spcBef>
              <a:buClrTx/>
              <a:buSzTx/>
              <a:buFontTx/>
              <a:buNone/>
            </a:pPr>
            <a:r>
              <a:rPr lang="en-US" altLang="en-US" sz="1400" i="1">
                <a:solidFill>
                  <a:srgbClr val="0000FF"/>
                </a:solidFill>
              </a:rPr>
              <a:t>closure of the embryonic optic fissure</a:t>
            </a:r>
          </a:p>
        </p:txBody>
      </p:sp>
      <p:sp>
        <p:nvSpPr>
          <p:cNvPr id="26630" name="Text Box 7">
            <a:extLst>
              <a:ext uri="{FF2B5EF4-FFF2-40B4-BE49-F238E27FC236}">
                <a16:creationId xmlns:a16="http://schemas.microsoft.com/office/drawing/2014/main" id="{77864995-F91A-497B-84DE-F4FB09455FB9}"/>
              </a:ext>
            </a:extLst>
          </p:cNvPr>
          <p:cNvSpPr txBox="1">
            <a:spLocks noChangeArrowheads="1"/>
          </p:cNvSpPr>
          <p:nvPr/>
        </p:nvSpPr>
        <p:spPr bwMode="auto">
          <a:xfrm>
            <a:off x="76200" y="2514600"/>
            <a:ext cx="2757488" cy="852488"/>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Optic Nerve Coloboma</a:t>
            </a:r>
          </a:p>
          <a:p>
            <a:pPr eaLnBrk="1" hangingPunct="1">
              <a:spcBef>
                <a:spcPct val="0"/>
              </a:spcBef>
              <a:buClrTx/>
              <a:buSzTx/>
              <a:buFontTx/>
              <a:buNone/>
            </a:pPr>
            <a:r>
              <a:rPr lang="en-US" altLang="en-US" sz="1200"/>
              <a:t>1) May resemble…</a:t>
            </a:r>
            <a:r>
              <a:rPr lang="en-US" altLang="en-US" sz="1200" b="1">
                <a:solidFill>
                  <a:srgbClr val="0000FF"/>
                </a:solidFill>
              </a:rPr>
              <a:t>deep cupping</a:t>
            </a:r>
          </a:p>
          <a:p>
            <a:pPr eaLnBrk="1" hangingPunct="1">
              <a:spcBef>
                <a:spcPct val="0"/>
              </a:spcBef>
              <a:buClrTx/>
              <a:buSzTx/>
              <a:buFontTx/>
              <a:buNone/>
            </a:pPr>
            <a:r>
              <a:rPr lang="en-US" altLang="en-US" sz="1200"/>
              <a:t>2) Can be…</a:t>
            </a:r>
            <a:r>
              <a:rPr lang="en-US" altLang="en-US" sz="1200" b="1">
                <a:solidFill>
                  <a:srgbClr val="0000FF"/>
                </a:solidFill>
              </a:rPr>
              <a:t>bilateral, asymmetric</a:t>
            </a:r>
          </a:p>
          <a:p>
            <a:pPr eaLnBrk="1" hangingPunct="1">
              <a:spcBef>
                <a:spcPct val="0"/>
              </a:spcBef>
              <a:buClrTx/>
              <a:buSzTx/>
              <a:buFontTx/>
              <a:buNone/>
            </a:pPr>
            <a:r>
              <a:rPr lang="en-US" altLang="en-US" sz="1200"/>
              <a:t>3) Part of the…</a:t>
            </a:r>
            <a:r>
              <a:rPr lang="en-US" altLang="en-US" sz="1200" b="1">
                <a:solidFill>
                  <a:srgbClr val="0000FF"/>
                </a:solidFill>
              </a:rPr>
              <a:t>CHARGE association</a:t>
            </a:r>
          </a:p>
        </p:txBody>
      </p:sp>
      <p:sp>
        <p:nvSpPr>
          <p:cNvPr id="26631" name="Line 8">
            <a:extLst>
              <a:ext uri="{FF2B5EF4-FFF2-40B4-BE49-F238E27FC236}">
                <a16:creationId xmlns:a16="http://schemas.microsoft.com/office/drawing/2014/main" id="{91D11795-7A2D-4757-920B-F908079269D1}"/>
              </a:ext>
            </a:extLst>
          </p:cNvPr>
          <p:cNvSpPr>
            <a:spLocks noChangeShapeType="1"/>
          </p:cNvSpPr>
          <p:nvPr/>
        </p:nvSpPr>
        <p:spPr bwMode="auto">
          <a:xfrm flipH="1">
            <a:off x="2971800" y="2057400"/>
            <a:ext cx="152400" cy="14478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632" name="Text Box 9">
            <a:extLst>
              <a:ext uri="{FF2B5EF4-FFF2-40B4-BE49-F238E27FC236}">
                <a16:creationId xmlns:a16="http://schemas.microsoft.com/office/drawing/2014/main" id="{A6F1D9EC-DA7F-44C4-8528-11B06C1FBD47}"/>
              </a:ext>
            </a:extLst>
          </p:cNvPr>
          <p:cNvSpPr txBox="1">
            <a:spLocks noChangeArrowheads="1"/>
          </p:cNvSpPr>
          <p:nvPr/>
        </p:nvSpPr>
        <p:spPr bwMode="auto">
          <a:xfrm>
            <a:off x="1371600" y="4267200"/>
            <a:ext cx="3028950" cy="2130425"/>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Morning-Glory Disc</a:t>
            </a:r>
          </a:p>
          <a:p>
            <a:pPr eaLnBrk="1" hangingPunct="1">
              <a:spcBef>
                <a:spcPct val="0"/>
              </a:spcBef>
              <a:buClrTx/>
              <a:buSzTx/>
              <a:buFontTx/>
              <a:buNone/>
            </a:pPr>
            <a:r>
              <a:rPr lang="en-US" altLang="en-US" sz="1200"/>
              <a:t>--DFE reveals:</a:t>
            </a:r>
          </a:p>
          <a:p>
            <a:pPr eaLnBrk="1" hangingPunct="1">
              <a:spcBef>
                <a:spcPct val="0"/>
              </a:spcBef>
              <a:buClrTx/>
              <a:buSzTx/>
              <a:buFontTx/>
              <a:buNone/>
            </a:pPr>
            <a:r>
              <a:rPr lang="en-US" altLang="en-US" sz="1200"/>
              <a:t>  1) A funnel-shaped…</a:t>
            </a:r>
            <a:r>
              <a:rPr lang="en-US" altLang="en-US" sz="1200" b="1">
                <a:solidFill>
                  <a:srgbClr val="0000FF"/>
                </a:solidFill>
              </a:rPr>
              <a:t>excavation</a:t>
            </a:r>
            <a:endParaRPr lang="en-US" altLang="en-US" sz="1200"/>
          </a:p>
          <a:p>
            <a:pPr eaLnBrk="1" hangingPunct="1">
              <a:spcBef>
                <a:spcPct val="0"/>
              </a:spcBef>
              <a:buClrTx/>
              <a:buSzTx/>
              <a:buFontTx/>
              <a:buNone/>
            </a:pPr>
            <a:r>
              <a:rPr lang="en-US" altLang="en-US" sz="1200"/>
              <a:t>  2) Number of vessels crossing the rim</a:t>
            </a:r>
          </a:p>
          <a:p>
            <a:pPr eaLnBrk="1" hangingPunct="1">
              <a:spcBef>
                <a:spcPct val="0"/>
              </a:spcBef>
              <a:buClrTx/>
              <a:buSzTx/>
              <a:buFontTx/>
              <a:buNone/>
            </a:pPr>
            <a:r>
              <a:rPr lang="en-US" altLang="en-US" sz="1200"/>
              <a:t>    seems abnormally…</a:t>
            </a:r>
            <a:r>
              <a:rPr lang="en-US" altLang="en-US" sz="1200" b="1">
                <a:solidFill>
                  <a:srgbClr val="0000FF"/>
                </a:solidFill>
              </a:rPr>
              <a:t>high</a:t>
            </a:r>
            <a:r>
              <a:rPr lang="en-US" altLang="en-US" sz="1200"/>
              <a:t> </a:t>
            </a:r>
            <a:endParaRPr lang="en-US" altLang="en-US" sz="1200" b="1">
              <a:solidFill>
                <a:srgbClr val="0000FF"/>
              </a:solidFill>
            </a:endParaRPr>
          </a:p>
          <a:p>
            <a:pPr eaLnBrk="1" hangingPunct="1">
              <a:spcBef>
                <a:spcPct val="0"/>
              </a:spcBef>
              <a:buClrTx/>
              <a:buSzTx/>
              <a:buFontTx/>
              <a:buNone/>
            </a:pPr>
            <a:r>
              <a:rPr lang="en-US" altLang="en-US" sz="1200"/>
              <a:t>--Tissue is…</a:t>
            </a:r>
            <a:r>
              <a:rPr lang="en-US" altLang="en-US" sz="1200" b="1">
                <a:solidFill>
                  <a:srgbClr val="0000FF"/>
                </a:solidFill>
              </a:rPr>
              <a:t>contractile</a:t>
            </a:r>
            <a:r>
              <a:rPr lang="en-US" altLang="en-US" sz="1200"/>
              <a:t>, so cup seems</a:t>
            </a:r>
          </a:p>
          <a:p>
            <a:pPr eaLnBrk="1" hangingPunct="1">
              <a:spcBef>
                <a:spcPct val="0"/>
              </a:spcBef>
              <a:buClrTx/>
              <a:buSzTx/>
              <a:buFontTx/>
              <a:buNone/>
            </a:pPr>
            <a:r>
              <a:rPr lang="en-US" altLang="en-US" sz="1200"/>
              <a:t>  to…</a:t>
            </a:r>
            <a:r>
              <a:rPr lang="en-US" altLang="en-US" sz="1200" b="1">
                <a:solidFill>
                  <a:srgbClr val="0000FF"/>
                </a:solidFill>
              </a:rPr>
              <a:t>open </a:t>
            </a:r>
            <a:r>
              <a:rPr lang="en-US" altLang="en-US" sz="1200">
                <a:solidFill>
                  <a:srgbClr val="0000FF"/>
                </a:solidFill>
              </a:rPr>
              <a:t>and</a:t>
            </a:r>
            <a:r>
              <a:rPr lang="en-US" altLang="en-US" sz="1200" b="1">
                <a:solidFill>
                  <a:srgbClr val="0000FF"/>
                </a:solidFill>
              </a:rPr>
              <a:t> close</a:t>
            </a:r>
            <a:r>
              <a:rPr lang="en-US" altLang="en-US" sz="1200"/>
              <a:t> (like its namesake,  </a:t>
            </a:r>
          </a:p>
          <a:p>
            <a:pPr eaLnBrk="1" hangingPunct="1">
              <a:spcBef>
                <a:spcPct val="0"/>
              </a:spcBef>
              <a:buClrTx/>
              <a:buSzTx/>
              <a:buFontTx/>
              <a:buNone/>
            </a:pPr>
            <a:r>
              <a:rPr lang="en-US" altLang="en-US" sz="1200"/>
              <a:t>  the morning-glory flower)</a:t>
            </a:r>
          </a:p>
          <a:p>
            <a:pPr eaLnBrk="1" hangingPunct="1">
              <a:spcBef>
                <a:spcPct val="0"/>
              </a:spcBef>
              <a:buClrTx/>
              <a:buSzTx/>
              <a:buFontTx/>
              <a:buNone/>
            </a:pPr>
            <a:r>
              <a:rPr lang="en-US" altLang="en-US" sz="1200"/>
              <a:t>--VA usually…</a:t>
            </a:r>
            <a:r>
              <a:rPr lang="en-US" altLang="en-US" sz="1200" b="1">
                <a:solidFill>
                  <a:srgbClr val="0000FF"/>
                </a:solidFill>
              </a:rPr>
              <a:t>20/200</a:t>
            </a:r>
            <a:r>
              <a:rPr lang="en-US" altLang="en-US" sz="1200"/>
              <a:t>, but can be…</a:t>
            </a:r>
          </a:p>
          <a:p>
            <a:pPr eaLnBrk="1" hangingPunct="1">
              <a:spcBef>
                <a:spcPct val="0"/>
              </a:spcBef>
              <a:buClrTx/>
              <a:buSzTx/>
              <a:buFontTx/>
              <a:buNone/>
            </a:pPr>
            <a:r>
              <a:rPr lang="en-US" altLang="en-US" sz="1200"/>
              <a:t>   </a:t>
            </a:r>
            <a:r>
              <a:rPr lang="en-US" altLang="en-US" sz="1200" b="1">
                <a:solidFill>
                  <a:srgbClr val="0000FF"/>
                </a:solidFill>
              </a:rPr>
              <a:t>20/20&lt;-&gt;NLP</a:t>
            </a:r>
          </a:p>
          <a:p>
            <a:pPr eaLnBrk="1" hangingPunct="1">
              <a:spcBef>
                <a:spcPct val="0"/>
              </a:spcBef>
              <a:buClrTx/>
              <a:buSzTx/>
              <a:buFontTx/>
              <a:buNone/>
            </a:pPr>
            <a:r>
              <a:rPr lang="en-US" altLang="en-US" sz="1200"/>
              <a:t>--1/3 develop…</a:t>
            </a:r>
            <a:r>
              <a:rPr lang="en-US" altLang="en-US" sz="1200" b="1">
                <a:solidFill>
                  <a:srgbClr val="0000FF"/>
                </a:solidFill>
              </a:rPr>
              <a:t>serous RD</a:t>
            </a:r>
          </a:p>
        </p:txBody>
      </p:sp>
      <p:sp>
        <p:nvSpPr>
          <p:cNvPr id="26633" name="Rectangle 11">
            <a:extLst>
              <a:ext uri="{FF2B5EF4-FFF2-40B4-BE49-F238E27FC236}">
                <a16:creationId xmlns:a16="http://schemas.microsoft.com/office/drawing/2014/main" id="{F76BCA91-4E24-4F7F-B6A5-D5C8FE6F39B6}"/>
              </a:ext>
            </a:extLst>
          </p:cNvPr>
          <p:cNvSpPr>
            <a:spLocks noChangeArrowheads="1"/>
          </p:cNvSpPr>
          <p:nvPr/>
        </p:nvSpPr>
        <p:spPr bwMode="auto">
          <a:xfrm>
            <a:off x="457200" y="122238"/>
            <a:ext cx="7543800" cy="8683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b"/>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ct val="85000"/>
              </a:lnSpc>
              <a:spcBef>
                <a:spcPct val="0"/>
              </a:spcBef>
              <a:buClrTx/>
              <a:buSzTx/>
              <a:buFontTx/>
              <a:buNone/>
            </a:pPr>
            <a:r>
              <a:rPr lang="en-US" altLang="en-US" sz="3200" b="1" dirty="0">
                <a:solidFill>
                  <a:schemeClr val="tx2"/>
                </a:solidFill>
              </a:rPr>
              <a:t>Developmental Abnormalities of the Optic Nerve Head</a:t>
            </a:r>
            <a:endParaRPr lang="en-US" altLang="en-US" sz="3200" dirty="0">
              <a:solidFill>
                <a:schemeClr val="tx2"/>
              </a:solidFill>
            </a:endParaRPr>
          </a:p>
        </p:txBody>
      </p:sp>
      <p:sp>
        <p:nvSpPr>
          <p:cNvPr id="26634" name="Slide Number Placeholder 1">
            <a:extLst>
              <a:ext uri="{FF2B5EF4-FFF2-40B4-BE49-F238E27FC236}">
                <a16:creationId xmlns:a16="http://schemas.microsoft.com/office/drawing/2014/main" id="{36D4B343-1488-4D7C-8569-64FF0FD08B6E}"/>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DBDA1020-9ADD-4487-AA1F-12FB75A402F9}" type="slidenum">
              <a:rPr lang="en-US" altLang="en-US" sz="1000"/>
              <a:pPr>
                <a:spcBef>
                  <a:spcPct val="0"/>
                </a:spcBef>
                <a:buClrTx/>
                <a:buSzTx/>
                <a:buFontTx/>
                <a:buNone/>
              </a:pPr>
              <a:t>38</a:t>
            </a:fld>
            <a:endParaRPr lang="en-US" altLang="en-US" sz="1000"/>
          </a:p>
        </p:txBody>
      </p:sp>
      <p:sp>
        <p:nvSpPr>
          <p:cNvPr id="26635" name="Line 12">
            <a:extLst>
              <a:ext uri="{FF2B5EF4-FFF2-40B4-BE49-F238E27FC236}">
                <a16:creationId xmlns:a16="http://schemas.microsoft.com/office/drawing/2014/main" id="{65C3BECB-2C2E-4FDB-BF02-61BA4BD8DB2D}"/>
              </a:ext>
            </a:extLst>
          </p:cNvPr>
          <p:cNvSpPr>
            <a:spLocks noChangeShapeType="1"/>
          </p:cNvSpPr>
          <p:nvPr/>
        </p:nvSpPr>
        <p:spPr bwMode="auto">
          <a:xfrm>
            <a:off x="3124200" y="2057400"/>
            <a:ext cx="381000" cy="22098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 name="Text Box 16">
            <a:extLst>
              <a:ext uri="{FF2B5EF4-FFF2-40B4-BE49-F238E27FC236}">
                <a16:creationId xmlns:a16="http://schemas.microsoft.com/office/drawing/2014/main" id="{A25388A0-A505-4976-AE31-C05FE10D78D8}"/>
              </a:ext>
            </a:extLst>
          </p:cNvPr>
          <p:cNvSpPr txBox="1">
            <a:spLocks noChangeArrowheads="1"/>
          </p:cNvSpPr>
          <p:nvPr/>
        </p:nvSpPr>
        <p:spPr bwMode="auto">
          <a:xfrm>
            <a:off x="4648200" y="2576513"/>
            <a:ext cx="3973513" cy="862012"/>
          </a:xfrm>
          <a:prstGeom prst="rect">
            <a:avLst/>
          </a:prstGeom>
          <a:solidFill>
            <a:srgbClr val="FFC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defRPr/>
            </a:pPr>
            <a:r>
              <a:rPr lang="en-US" altLang="en-US" sz="1400" b="1" dirty="0">
                <a:solidFill>
                  <a:schemeClr val="bg1">
                    <a:lumMod val="65000"/>
                  </a:schemeClr>
                </a:solidFill>
              </a:rPr>
              <a:t>Myelinated RNFL</a:t>
            </a:r>
          </a:p>
          <a:p>
            <a:pPr eaLnBrk="1" hangingPunct="1">
              <a:spcBef>
                <a:spcPct val="0"/>
              </a:spcBef>
              <a:buClrTx/>
              <a:buSzTx/>
              <a:buFontTx/>
              <a:buNone/>
              <a:defRPr/>
            </a:pPr>
            <a:r>
              <a:rPr lang="en-US" altLang="en-US" sz="1200" dirty="0">
                <a:solidFill>
                  <a:srgbClr val="FFCCFF"/>
                </a:solidFill>
              </a:rPr>
              <a:t>--Myelin normally starts at LGN, ends at lamina </a:t>
            </a:r>
            <a:r>
              <a:rPr lang="en-US" altLang="en-US" sz="1200" dirty="0" err="1">
                <a:solidFill>
                  <a:srgbClr val="FFCCFF"/>
                </a:solidFill>
              </a:rPr>
              <a:t>cribrosa</a:t>
            </a:r>
            <a:endParaRPr lang="en-US" altLang="en-US" sz="1200" dirty="0">
              <a:solidFill>
                <a:srgbClr val="FFCCFF"/>
              </a:solidFill>
            </a:endParaRPr>
          </a:p>
          <a:p>
            <a:pPr eaLnBrk="1" hangingPunct="1">
              <a:spcBef>
                <a:spcPct val="0"/>
              </a:spcBef>
              <a:buClrTx/>
              <a:buSzTx/>
              <a:buFontTx/>
              <a:buNone/>
              <a:defRPr/>
            </a:pPr>
            <a:r>
              <a:rPr lang="en-US" altLang="en-US" sz="1200" dirty="0">
                <a:solidFill>
                  <a:srgbClr val="FFCCFF"/>
                </a:solidFill>
              </a:rPr>
              <a:t>--Can be patchy, discontinuous</a:t>
            </a:r>
          </a:p>
          <a:p>
            <a:pPr eaLnBrk="1" hangingPunct="1">
              <a:spcBef>
                <a:spcPct val="0"/>
              </a:spcBef>
              <a:buClrTx/>
              <a:buSzTx/>
              <a:buFontTx/>
              <a:buNone/>
              <a:defRPr/>
            </a:pPr>
            <a:r>
              <a:rPr lang="en-US" altLang="en-US" sz="1200" dirty="0">
                <a:solidFill>
                  <a:srgbClr val="FFCCFF"/>
                </a:solidFill>
              </a:rPr>
              <a:t>--Corresponding VF has absolute scotoma</a:t>
            </a:r>
          </a:p>
        </p:txBody>
      </p:sp>
      <p:sp>
        <p:nvSpPr>
          <p:cNvPr id="15" name="Text Box 18">
            <a:extLst>
              <a:ext uri="{FF2B5EF4-FFF2-40B4-BE49-F238E27FC236}">
                <a16:creationId xmlns:a16="http://schemas.microsoft.com/office/drawing/2014/main" id="{0EEE94D4-BC7E-44DF-B02B-501B0F5929C0}"/>
              </a:ext>
            </a:extLst>
          </p:cNvPr>
          <p:cNvSpPr txBox="1">
            <a:spLocks noChangeArrowheads="1"/>
          </p:cNvSpPr>
          <p:nvPr/>
        </p:nvSpPr>
        <p:spPr bwMode="auto">
          <a:xfrm>
            <a:off x="5546725" y="1687513"/>
            <a:ext cx="3452813" cy="677862"/>
          </a:xfrm>
          <a:prstGeom prst="rect">
            <a:avLst/>
          </a:prstGeom>
          <a:solidFill>
            <a:srgbClr val="FFFF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defRPr/>
            </a:pPr>
            <a:r>
              <a:rPr lang="en-US" altLang="en-US" sz="1400" b="1" dirty="0" err="1">
                <a:solidFill>
                  <a:schemeClr val="bg1">
                    <a:lumMod val="75000"/>
                  </a:schemeClr>
                </a:solidFill>
              </a:rPr>
              <a:t>Megalopapilla</a:t>
            </a:r>
            <a:endParaRPr lang="en-US" altLang="en-US" sz="1400" b="1" dirty="0">
              <a:solidFill>
                <a:schemeClr val="bg1">
                  <a:lumMod val="75000"/>
                </a:schemeClr>
              </a:solidFill>
            </a:endParaRPr>
          </a:p>
          <a:p>
            <a:pPr eaLnBrk="1" hangingPunct="1">
              <a:spcBef>
                <a:spcPct val="0"/>
              </a:spcBef>
              <a:buClrTx/>
              <a:buSzTx/>
              <a:buFontTx/>
              <a:buNone/>
              <a:defRPr/>
            </a:pPr>
            <a:r>
              <a:rPr lang="en-US" altLang="en-US" sz="1200" dirty="0">
                <a:solidFill>
                  <a:srgbClr val="FFFF99"/>
                </a:solidFill>
              </a:rPr>
              <a:t>--Abnormally large diameter of </a:t>
            </a:r>
            <a:r>
              <a:rPr lang="en-US" altLang="en-US" sz="1200" b="1" dirty="0">
                <a:solidFill>
                  <a:srgbClr val="FFFF99"/>
                </a:solidFill>
              </a:rPr>
              <a:t>disc and cup</a:t>
            </a:r>
          </a:p>
          <a:p>
            <a:pPr eaLnBrk="1" hangingPunct="1">
              <a:spcBef>
                <a:spcPct val="0"/>
              </a:spcBef>
              <a:buClrTx/>
              <a:buSzTx/>
              <a:buFontTx/>
              <a:buNone/>
              <a:defRPr/>
            </a:pPr>
            <a:r>
              <a:rPr lang="en-US" altLang="en-US" sz="1200" dirty="0">
                <a:solidFill>
                  <a:srgbClr val="FFFF99"/>
                </a:solidFill>
              </a:rPr>
              <a:t>--VF testing may reveal an </a:t>
            </a:r>
            <a:r>
              <a:rPr lang="en-US" altLang="en-US" sz="1200" b="1" dirty="0">
                <a:solidFill>
                  <a:srgbClr val="FFFF99"/>
                </a:solidFill>
              </a:rPr>
              <a:t>enlarged blind spot</a:t>
            </a:r>
          </a:p>
        </p:txBody>
      </p:sp>
      <p:sp>
        <p:nvSpPr>
          <p:cNvPr id="16" name="Text Box 19">
            <a:extLst>
              <a:ext uri="{FF2B5EF4-FFF2-40B4-BE49-F238E27FC236}">
                <a16:creationId xmlns:a16="http://schemas.microsoft.com/office/drawing/2014/main" id="{BF21B0FD-ADB8-4F9B-81FF-E2291331973F}"/>
              </a:ext>
            </a:extLst>
          </p:cNvPr>
          <p:cNvSpPr txBox="1">
            <a:spLocks noChangeArrowheads="1"/>
          </p:cNvSpPr>
          <p:nvPr/>
        </p:nvSpPr>
        <p:spPr bwMode="auto">
          <a:xfrm>
            <a:off x="5257800" y="3760788"/>
            <a:ext cx="3273425" cy="1231900"/>
          </a:xfrm>
          <a:prstGeom prst="rect">
            <a:avLst/>
          </a:prstGeom>
          <a:solidFill>
            <a:srgbClr val="CCFFCC"/>
          </a:solidFill>
          <a:ln w="9525">
            <a:no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defRPr/>
            </a:pPr>
            <a:r>
              <a:rPr lang="en-US" altLang="en-US" sz="1400" b="1" dirty="0">
                <a:solidFill>
                  <a:schemeClr val="bg1">
                    <a:lumMod val="65000"/>
                  </a:schemeClr>
                </a:solidFill>
              </a:rPr>
              <a:t>Optic Nerve Hypoplasia</a:t>
            </a:r>
          </a:p>
          <a:p>
            <a:pPr eaLnBrk="1" hangingPunct="1">
              <a:spcBef>
                <a:spcPct val="0"/>
              </a:spcBef>
              <a:buClrTx/>
              <a:buSzTx/>
              <a:buFontTx/>
              <a:buNone/>
              <a:defRPr/>
            </a:pPr>
            <a:r>
              <a:rPr lang="en-US" altLang="en-US" sz="1200" dirty="0">
                <a:solidFill>
                  <a:srgbClr val="CCFFCC"/>
                </a:solidFill>
              </a:rPr>
              <a:t>--Abnormally </a:t>
            </a:r>
            <a:r>
              <a:rPr lang="en-US" altLang="en-US" sz="1200" b="1" dirty="0">
                <a:solidFill>
                  <a:srgbClr val="CCFFCC"/>
                </a:solidFill>
              </a:rPr>
              <a:t>low number of axons</a:t>
            </a:r>
          </a:p>
          <a:p>
            <a:pPr eaLnBrk="1" hangingPunct="1">
              <a:spcBef>
                <a:spcPct val="0"/>
              </a:spcBef>
              <a:buClrTx/>
              <a:buSzTx/>
              <a:buFontTx/>
              <a:buNone/>
              <a:defRPr/>
            </a:pPr>
            <a:r>
              <a:rPr lang="en-US" altLang="en-US" sz="1200" dirty="0">
                <a:solidFill>
                  <a:srgbClr val="CCFFCC"/>
                </a:solidFill>
              </a:rPr>
              <a:t>--DFE: Small pale disc with </a:t>
            </a:r>
            <a:r>
              <a:rPr lang="en-US" altLang="en-US" sz="1200" b="1" dirty="0">
                <a:solidFill>
                  <a:srgbClr val="CCFFCC"/>
                </a:solidFill>
              </a:rPr>
              <a:t>double ring sign</a:t>
            </a:r>
            <a:endParaRPr lang="en-US" altLang="en-US" sz="1200" dirty="0">
              <a:solidFill>
                <a:srgbClr val="CCFFCC"/>
              </a:solidFill>
            </a:endParaRPr>
          </a:p>
          <a:p>
            <a:pPr eaLnBrk="1" hangingPunct="1">
              <a:spcBef>
                <a:spcPct val="0"/>
              </a:spcBef>
              <a:buClrTx/>
              <a:buSzTx/>
              <a:buFontTx/>
              <a:buNone/>
              <a:defRPr/>
            </a:pPr>
            <a:r>
              <a:rPr lang="en-US" altLang="en-US" sz="1200" dirty="0">
                <a:solidFill>
                  <a:srgbClr val="CCFFCC"/>
                </a:solidFill>
              </a:rPr>
              <a:t>--VA </a:t>
            </a:r>
            <a:r>
              <a:rPr lang="en-US" altLang="en-US" sz="1200" b="1" dirty="0">
                <a:solidFill>
                  <a:srgbClr val="CCFFCC"/>
                </a:solidFill>
              </a:rPr>
              <a:t>20/20&lt;-&gt;NLP</a:t>
            </a:r>
          </a:p>
          <a:p>
            <a:pPr eaLnBrk="1" hangingPunct="1">
              <a:spcBef>
                <a:spcPct val="0"/>
              </a:spcBef>
              <a:buClrTx/>
              <a:buSzTx/>
              <a:buFontTx/>
              <a:buNone/>
              <a:defRPr/>
            </a:pPr>
            <a:r>
              <a:rPr lang="en-US" altLang="en-US" sz="1200" dirty="0">
                <a:solidFill>
                  <a:srgbClr val="CCFFCC"/>
                </a:solidFill>
              </a:rPr>
              <a:t>--VF defects </a:t>
            </a:r>
            <a:r>
              <a:rPr lang="en-US" altLang="en-US" sz="1200" b="1" dirty="0">
                <a:solidFill>
                  <a:srgbClr val="CCFFCC"/>
                </a:solidFill>
              </a:rPr>
              <a:t>invariably present</a:t>
            </a:r>
          </a:p>
          <a:p>
            <a:pPr eaLnBrk="1" hangingPunct="1">
              <a:spcBef>
                <a:spcPct val="0"/>
              </a:spcBef>
              <a:buClrTx/>
              <a:buSzTx/>
              <a:buFontTx/>
              <a:buNone/>
              <a:defRPr/>
            </a:pPr>
            <a:r>
              <a:rPr lang="en-US" altLang="en-US" sz="1200" dirty="0">
                <a:solidFill>
                  <a:srgbClr val="CCFFCC"/>
                </a:solidFill>
              </a:rPr>
              <a:t>--Remember the </a:t>
            </a:r>
            <a:r>
              <a:rPr lang="en-US" altLang="en-US" sz="1200" b="1" dirty="0">
                <a:solidFill>
                  <a:srgbClr val="CCFFCC"/>
                </a:solidFill>
              </a:rPr>
              <a:t>4 D’s</a:t>
            </a:r>
            <a:r>
              <a:rPr lang="en-US" altLang="en-US" sz="1200" dirty="0">
                <a:solidFill>
                  <a:srgbClr val="CCFFCC"/>
                </a:solidFill>
              </a:rPr>
              <a:t> (more on this shortly)</a:t>
            </a:r>
          </a:p>
        </p:txBody>
      </p:sp>
      <p:sp>
        <p:nvSpPr>
          <p:cNvPr id="17" name="Text Box 13">
            <a:extLst>
              <a:ext uri="{FF2B5EF4-FFF2-40B4-BE49-F238E27FC236}">
                <a16:creationId xmlns:a16="http://schemas.microsoft.com/office/drawing/2014/main" id="{D23EA8F9-DF9F-4DB4-AA3A-1B3558C3921B}"/>
              </a:ext>
            </a:extLst>
          </p:cNvPr>
          <p:cNvSpPr txBox="1">
            <a:spLocks noChangeArrowheads="1"/>
          </p:cNvSpPr>
          <p:nvPr/>
        </p:nvSpPr>
        <p:spPr bwMode="auto">
          <a:xfrm>
            <a:off x="4800600" y="5257800"/>
            <a:ext cx="4294188" cy="1230313"/>
          </a:xfrm>
          <a:prstGeom prst="rect">
            <a:avLst/>
          </a:prstGeom>
          <a:solidFill>
            <a:srgbClr val="FFCC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Tilted-Disc Syndrome</a:t>
            </a:r>
          </a:p>
          <a:p>
            <a:pPr eaLnBrk="1" hangingPunct="1">
              <a:spcBef>
                <a:spcPct val="0"/>
              </a:spcBef>
              <a:buClrTx/>
              <a:buSzTx/>
              <a:buFontTx/>
              <a:buNone/>
            </a:pPr>
            <a:r>
              <a:rPr lang="en-US" altLang="en-US" sz="1200"/>
              <a:t>1) Superior pole appears…</a:t>
            </a:r>
            <a:r>
              <a:rPr lang="en-US" altLang="en-US" sz="1200" b="1">
                <a:solidFill>
                  <a:srgbClr val="0000FF"/>
                </a:solidFill>
              </a:rPr>
              <a:t>elevated</a:t>
            </a:r>
            <a:r>
              <a:rPr lang="en-US" altLang="en-US" sz="1200"/>
              <a:t>, inferior…</a:t>
            </a:r>
            <a:r>
              <a:rPr lang="en-US" altLang="en-US" sz="1200" b="1">
                <a:solidFill>
                  <a:srgbClr val="0000FF"/>
                </a:solidFill>
              </a:rPr>
              <a:t>recessed</a:t>
            </a:r>
          </a:p>
          <a:p>
            <a:pPr eaLnBrk="1" hangingPunct="1">
              <a:spcBef>
                <a:spcPct val="0"/>
              </a:spcBef>
              <a:buClrTx/>
              <a:buSzTx/>
              <a:buFontTx/>
              <a:buNone/>
            </a:pPr>
            <a:r>
              <a:rPr lang="en-US" altLang="en-US" sz="1200"/>
              <a:t>2) </a:t>
            </a:r>
            <a:r>
              <a:rPr lang="en-US" altLang="en-US" sz="1200">
                <a:solidFill>
                  <a:srgbClr val="FFCC99"/>
                </a:solidFill>
              </a:rPr>
              <a:t>Associated with…</a:t>
            </a:r>
            <a:r>
              <a:rPr lang="en-US" altLang="en-US" sz="1200" b="1">
                <a:solidFill>
                  <a:srgbClr val="FFCC99"/>
                </a:solidFill>
              </a:rPr>
              <a:t>situs inversus</a:t>
            </a:r>
            <a:r>
              <a:rPr lang="en-US" altLang="en-US" sz="1200">
                <a:solidFill>
                  <a:srgbClr val="FFCC99"/>
                </a:solidFill>
              </a:rPr>
              <a:t> of retinal vessels</a:t>
            </a:r>
          </a:p>
          <a:p>
            <a:pPr eaLnBrk="1" hangingPunct="1">
              <a:spcBef>
                <a:spcPct val="0"/>
              </a:spcBef>
              <a:buClrTx/>
              <a:buSzTx/>
              <a:buFontTx/>
              <a:buNone/>
            </a:pPr>
            <a:r>
              <a:rPr lang="en-US" altLang="en-US" sz="1200"/>
              <a:t>3) </a:t>
            </a:r>
            <a:r>
              <a:rPr lang="en-US" altLang="en-US" sz="1200">
                <a:solidFill>
                  <a:srgbClr val="FFCC99"/>
                </a:solidFill>
              </a:rPr>
              <a:t>Fundus abnormality produces…</a:t>
            </a:r>
            <a:r>
              <a:rPr lang="en-US" altLang="en-US" sz="1200" b="1">
                <a:solidFill>
                  <a:srgbClr val="FFCC99"/>
                </a:solidFill>
              </a:rPr>
              <a:t>myopic astigmatism</a:t>
            </a:r>
          </a:p>
          <a:p>
            <a:pPr eaLnBrk="1" hangingPunct="1">
              <a:spcBef>
                <a:spcPct val="0"/>
              </a:spcBef>
              <a:buClrTx/>
              <a:buSzTx/>
              <a:buFontTx/>
              <a:buNone/>
            </a:pPr>
            <a:r>
              <a:rPr lang="en-US" altLang="en-US" sz="1200"/>
              <a:t>4) </a:t>
            </a:r>
            <a:r>
              <a:rPr lang="en-US" altLang="en-US" sz="1200">
                <a:solidFill>
                  <a:srgbClr val="FFCC99"/>
                </a:solidFill>
              </a:rPr>
              <a:t>VF testing reveals…</a:t>
            </a:r>
            <a:r>
              <a:rPr lang="en-US" altLang="en-US" sz="1200" b="1">
                <a:solidFill>
                  <a:srgbClr val="FFCC99"/>
                </a:solidFill>
              </a:rPr>
              <a:t>bitemporal hemianopia</a:t>
            </a:r>
            <a:r>
              <a:rPr lang="en-US" altLang="en-US" sz="1200">
                <a:solidFill>
                  <a:srgbClr val="FFCC99"/>
                </a:solidFill>
              </a:rPr>
              <a:t> that doesn’t</a:t>
            </a:r>
          </a:p>
          <a:p>
            <a:pPr eaLnBrk="1" hangingPunct="1">
              <a:spcBef>
                <a:spcPct val="0"/>
              </a:spcBef>
              <a:buClrTx/>
              <a:buSzTx/>
              <a:buFontTx/>
              <a:buNone/>
            </a:pPr>
            <a:r>
              <a:rPr lang="en-US" altLang="en-US" sz="1200">
                <a:solidFill>
                  <a:srgbClr val="FFCC99"/>
                </a:solidFill>
              </a:rPr>
              <a:t>   …</a:t>
            </a:r>
            <a:r>
              <a:rPr lang="en-US" altLang="en-US" sz="1200" b="1">
                <a:solidFill>
                  <a:srgbClr val="FFCC99"/>
                </a:solidFill>
              </a:rPr>
              <a:t>respect the vertical</a:t>
            </a:r>
            <a:r>
              <a:rPr lang="en-US" altLang="en-US" sz="1200">
                <a:solidFill>
                  <a:srgbClr val="FFCC99"/>
                </a:solidFill>
              </a:rPr>
              <a:t> and may…</a:t>
            </a:r>
            <a:r>
              <a:rPr lang="en-US" altLang="en-US" sz="1200" b="1">
                <a:solidFill>
                  <a:srgbClr val="FFCC99"/>
                </a:solidFill>
              </a:rPr>
              <a:t>resolve with refraction</a:t>
            </a:r>
          </a:p>
        </p:txBody>
      </p:sp>
      <p:sp>
        <p:nvSpPr>
          <p:cNvPr id="18" name="Text Box 13">
            <a:extLst>
              <a:ext uri="{FF2B5EF4-FFF2-40B4-BE49-F238E27FC236}">
                <a16:creationId xmlns:a16="http://schemas.microsoft.com/office/drawing/2014/main" id="{AF29A23D-8CCD-493E-A881-3F227F620AD9}"/>
              </a:ext>
            </a:extLst>
          </p:cNvPr>
          <p:cNvSpPr txBox="1">
            <a:spLocks noChangeArrowheads="1"/>
          </p:cNvSpPr>
          <p:nvPr/>
        </p:nvSpPr>
        <p:spPr bwMode="auto">
          <a:xfrm>
            <a:off x="4800600" y="5257800"/>
            <a:ext cx="4216400" cy="1231106"/>
          </a:xfrm>
          <a:prstGeom prst="rect">
            <a:avLst/>
          </a:prstGeom>
          <a:solidFill>
            <a:srgbClr val="FFCC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dirty="0">
                <a:solidFill>
                  <a:schemeClr val="bg1">
                    <a:lumMod val="65000"/>
                  </a:schemeClr>
                </a:solidFill>
              </a:rPr>
              <a:t>Tilted-Disc Syndrome</a:t>
            </a:r>
          </a:p>
          <a:p>
            <a:pPr eaLnBrk="1" hangingPunct="1">
              <a:spcBef>
                <a:spcPct val="0"/>
              </a:spcBef>
              <a:buClrTx/>
              <a:buSzTx/>
              <a:buFontTx/>
              <a:buNone/>
            </a:pPr>
            <a:r>
              <a:rPr lang="en-US" altLang="en-US" sz="1200" dirty="0">
                <a:solidFill>
                  <a:srgbClr val="FFCC99"/>
                </a:solidFill>
              </a:rPr>
              <a:t>1) Superior pole appears…</a:t>
            </a:r>
            <a:r>
              <a:rPr lang="en-US" altLang="en-US" sz="1200" b="1" dirty="0">
                <a:solidFill>
                  <a:srgbClr val="FFCC99"/>
                </a:solidFill>
              </a:rPr>
              <a:t>elevated</a:t>
            </a:r>
            <a:r>
              <a:rPr lang="en-US" altLang="en-US" sz="1200" dirty="0">
                <a:solidFill>
                  <a:srgbClr val="FFCC99"/>
                </a:solidFill>
              </a:rPr>
              <a:t>, inferior… </a:t>
            </a:r>
            <a:r>
              <a:rPr lang="en-US" altLang="en-US" sz="1200" b="1" dirty="0">
                <a:solidFill>
                  <a:srgbClr val="FFCC99"/>
                </a:solidFill>
              </a:rPr>
              <a:t>recessed</a:t>
            </a:r>
          </a:p>
          <a:p>
            <a:pPr eaLnBrk="1" hangingPunct="1">
              <a:spcBef>
                <a:spcPct val="0"/>
              </a:spcBef>
              <a:buClrTx/>
              <a:buSzTx/>
              <a:buFontTx/>
              <a:buNone/>
            </a:pPr>
            <a:r>
              <a:rPr lang="en-US" altLang="en-US" sz="1200" dirty="0">
                <a:solidFill>
                  <a:srgbClr val="FFCC99"/>
                </a:solidFill>
              </a:rPr>
              <a:t>2) Associated with…</a:t>
            </a:r>
            <a:r>
              <a:rPr lang="en-US" altLang="en-US" sz="1200" b="1" dirty="0">
                <a:solidFill>
                  <a:srgbClr val="FFCC99"/>
                </a:solidFill>
              </a:rPr>
              <a:t>situs inversus</a:t>
            </a:r>
            <a:r>
              <a:rPr lang="en-US" altLang="en-US" sz="1200" dirty="0">
                <a:solidFill>
                  <a:srgbClr val="FFCC99"/>
                </a:solidFill>
              </a:rPr>
              <a:t> of retinal vessels</a:t>
            </a:r>
          </a:p>
          <a:p>
            <a:pPr eaLnBrk="1" hangingPunct="1">
              <a:spcBef>
                <a:spcPct val="0"/>
              </a:spcBef>
              <a:buClrTx/>
              <a:buSzTx/>
              <a:buFontTx/>
              <a:buNone/>
            </a:pPr>
            <a:r>
              <a:rPr lang="en-US" altLang="en-US" sz="1200" dirty="0">
                <a:solidFill>
                  <a:srgbClr val="FFCC99"/>
                </a:solidFill>
              </a:rPr>
              <a:t>3) Fundus abnormality produces… </a:t>
            </a:r>
            <a:r>
              <a:rPr lang="en-US" altLang="en-US" sz="1200" b="1" dirty="0">
                <a:solidFill>
                  <a:srgbClr val="FFCC99"/>
                </a:solidFill>
              </a:rPr>
              <a:t>myopic </a:t>
            </a:r>
            <a:r>
              <a:rPr lang="en-US" altLang="en-US" sz="1200" b="1" dirty="0" err="1">
                <a:solidFill>
                  <a:srgbClr val="FFCC99"/>
                </a:solidFill>
              </a:rPr>
              <a:t>astigm</a:t>
            </a:r>
            <a:endParaRPr lang="en-US" altLang="en-US" sz="1200" b="1" dirty="0">
              <a:solidFill>
                <a:srgbClr val="FFCC99"/>
              </a:solidFill>
            </a:endParaRPr>
          </a:p>
          <a:p>
            <a:pPr eaLnBrk="1" hangingPunct="1">
              <a:spcBef>
                <a:spcPct val="0"/>
              </a:spcBef>
              <a:buClrTx/>
              <a:buSzTx/>
              <a:buFontTx/>
              <a:buNone/>
            </a:pPr>
            <a:r>
              <a:rPr lang="en-US" altLang="en-US" sz="1200" dirty="0">
                <a:solidFill>
                  <a:srgbClr val="FFCC99"/>
                </a:solidFill>
              </a:rPr>
              <a:t>4) VF testing reveals…</a:t>
            </a:r>
            <a:r>
              <a:rPr lang="en-US" altLang="en-US" sz="1200" b="1" dirty="0">
                <a:solidFill>
                  <a:srgbClr val="FFCC99"/>
                </a:solidFill>
              </a:rPr>
              <a:t>bitemporal hemianopia</a:t>
            </a:r>
            <a:r>
              <a:rPr lang="en-US" altLang="en-US" sz="1200" dirty="0">
                <a:solidFill>
                  <a:srgbClr val="FFCC99"/>
                </a:solidFill>
              </a:rPr>
              <a:t> that </a:t>
            </a:r>
            <a:r>
              <a:rPr lang="en-US" altLang="en-US" sz="1200" dirty="0" err="1">
                <a:solidFill>
                  <a:srgbClr val="FFCC99"/>
                </a:solidFill>
              </a:rPr>
              <a:t>doesn’t</a:t>
            </a:r>
            <a:r>
              <a:rPr lang="en-US" altLang="en-US" sz="1200" b="1" dirty="0" err="1">
                <a:solidFill>
                  <a:srgbClr val="FFCC99"/>
                </a:solidFill>
              </a:rPr>
              <a:t>with</a:t>
            </a:r>
            <a:r>
              <a:rPr lang="en-US" altLang="en-US" sz="1200" b="1" dirty="0">
                <a:solidFill>
                  <a:srgbClr val="FFCC99"/>
                </a:solidFill>
              </a:rPr>
              <a:t> refract</a:t>
            </a:r>
          </a:p>
        </p:txBody>
      </p:sp>
    </p:spTree>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6" name="Text Box 10">
            <a:extLst>
              <a:ext uri="{FF2B5EF4-FFF2-40B4-BE49-F238E27FC236}">
                <a16:creationId xmlns:a16="http://schemas.microsoft.com/office/drawing/2014/main" id="{75A786AA-A76E-4831-AE75-ABE88B23D8E3}"/>
              </a:ext>
            </a:extLst>
          </p:cNvPr>
          <p:cNvSpPr txBox="1">
            <a:spLocks noChangeArrowheads="1"/>
          </p:cNvSpPr>
          <p:nvPr/>
        </p:nvSpPr>
        <p:spPr bwMode="auto">
          <a:xfrm>
            <a:off x="1371600" y="4267200"/>
            <a:ext cx="3057525" cy="2154238"/>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Morning-Glory Disc</a:t>
            </a:r>
          </a:p>
          <a:p>
            <a:pPr eaLnBrk="1" hangingPunct="1">
              <a:spcBef>
                <a:spcPct val="0"/>
              </a:spcBef>
              <a:buClrTx/>
              <a:buSzTx/>
              <a:buFontTx/>
              <a:buNone/>
            </a:pPr>
            <a:r>
              <a:rPr lang="en-US" altLang="en-US" sz="1200"/>
              <a:t>--DFE reveals:</a:t>
            </a:r>
          </a:p>
          <a:p>
            <a:pPr eaLnBrk="1" hangingPunct="1">
              <a:spcBef>
                <a:spcPct val="0"/>
              </a:spcBef>
              <a:buClrTx/>
              <a:buSzTx/>
              <a:buFontTx/>
              <a:buNone/>
            </a:pPr>
            <a:r>
              <a:rPr lang="en-US" altLang="en-US" sz="1200"/>
              <a:t>  1) A funnel-shaped…</a:t>
            </a:r>
            <a:r>
              <a:rPr lang="en-US" altLang="en-US" sz="1200" b="1">
                <a:solidFill>
                  <a:srgbClr val="0000FF"/>
                </a:solidFill>
              </a:rPr>
              <a:t>excavation</a:t>
            </a:r>
            <a:endParaRPr lang="en-US" altLang="en-US" sz="1200"/>
          </a:p>
          <a:p>
            <a:pPr eaLnBrk="1" hangingPunct="1">
              <a:spcBef>
                <a:spcPct val="0"/>
              </a:spcBef>
              <a:buClrTx/>
              <a:buSzTx/>
              <a:buFontTx/>
              <a:buNone/>
            </a:pPr>
            <a:r>
              <a:rPr lang="en-US" altLang="en-US" sz="1200"/>
              <a:t>  2) Number of vessels crossing the rim</a:t>
            </a:r>
          </a:p>
          <a:p>
            <a:pPr eaLnBrk="1" hangingPunct="1">
              <a:spcBef>
                <a:spcPct val="0"/>
              </a:spcBef>
              <a:buClrTx/>
              <a:buSzTx/>
              <a:buFontTx/>
              <a:buNone/>
            </a:pPr>
            <a:r>
              <a:rPr lang="en-US" altLang="en-US" sz="1200"/>
              <a:t>    seems abnormally…</a:t>
            </a:r>
            <a:r>
              <a:rPr lang="en-US" altLang="en-US" sz="1200" b="1">
                <a:solidFill>
                  <a:srgbClr val="0000FF"/>
                </a:solidFill>
              </a:rPr>
              <a:t>high</a:t>
            </a:r>
            <a:r>
              <a:rPr lang="en-US" altLang="en-US" sz="1200"/>
              <a:t> </a:t>
            </a:r>
            <a:endParaRPr lang="en-US" altLang="en-US" sz="1200" b="1">
              <a:solidFill>
                <a:srgbClr val="0000FF"/>
              </a:solidFill>
            </a:endParaRPr>
          </a:p>
          <a:p>
            <a:pPr eaLnBrk="1" hangingPunct="1">
              <a:spcBef>
                <a:spcPct val="0"/>
              </a:spcBef>
              <a:buClrTx/>
              <a:buSzTx/>
              <a:buFontTx/>
              <a:buNone/>
            </a:pPr>
            <a:r>
              <a:rPr lang="en-US" altLang="en-US" sz="1200"/>
              <a:t>--Tissue is…</a:t>
            </a:r>
            <a:r>
              <a:rPr lang="en-US" altLang="en-US" sz="1200" b="1">
                <a:solidFill>
                  <a:srgbClr val="0000FF"/>
                </a:solidFill>
              </a:rPr>
              <a:t>contractile</a:t>
            </a:r>
            <a:r>
              <a:rPr lang="en-US" altLang="en-US" sz="1200"/>
              <a:t>, so cup seems</a:t>
            </a:r>
          </a:p>
          <a:p>
            <a:pPr eaLnBrk="1" hangingPunct="1">
              <a:spcBef>
                <a:spcPct val="0"/>
              </a:spcBef>
              <a:buClrTx/>
              <a:buSzTx/>
              <a:buFontTx/>
              <a:buNone/>
            </a:pPr>
            <a:r>
              <a:rPr lang="en-US" altLang="en-US" sz="1200"/>
              <a:t>  to…</a:t>
            </a:r>
            <a:r>
              <a:rPr lang="en-US" altLang="en-US" sz="1200" b="1">
                <a:solidFill>
                  <a:srgbClr val="0000FF"/>
                </a:solidFill>
              </a:rPr>
              <a:t>open </a:t>
            </a:r>
            <a:r>
              <a:rPr lang="en-US" altLang="en-US" sz="1200">
                <a:solidFill>
                  <a:srgbClr val="0000FF"/>
                </a:solidFill>
              </a:rPr>
              <a:t>and</a:t>
            </a:r>
            <a:r>
              <a:rPr lang="en-US" altLang="en-US" sz="1200" b="1">
                <a:solidFill>
                  <a:srgbClr val="0000FF"/>
                </a:solidFill>
              </a:rPr>
              <a:t> close</a:t>
            </a:r>
            <a:r>
              <a:rPr lang="en-US" altLang="en-US" sz="1200"/>
              <a:t> (like its namesake,  </a:t>
            </a:r>
          </a:p>
          <a:p>
            <a:pPr eaLnBrk="1" hangingPunct="1">
              <a:spcBef>
                <a:spcPct val="0"/>
              </a:spcBef>
              <a:buClrTx/>
              <a:buSzTx/>
              <a:buFontTx/>
              <a:buNone/>
            </a:pPr>
            <a:r>
              <a:rPr lang="en-US" altLang="en-US" sz="1200"/>
              <a:t>  the morning-glory flower)</a:t>
            </a:r>
          </a:p>
          <a:p>
            <a:pPr eaLnBrk="1" hangingPunct="1">
              <a:spcBef>
                <a:spcPct val="0"/>
              </a:spcBef>
              <a:buClrTx/>
              <a:buSzTx/>
              <a:buFontTx/>
              <a:buNone/>
            </a:pPr>
            <a:r>
              <a:rPr lang="en-US" altLang="en-US" sz="1200"/>
              <a:t>--VA usually…</a:t>
            </a:r>
            <a:r>
              <a:rPr lang="en-US" altLang="en-US" sz="1200" b="1">
                <a:solidFill>
                  <a:srgbClr val="0000FF"/>
                </a:solidFill>
              </a:rPr>
              <a:t>20/200</a:t>
            </a:r>
            <a:r>
              <a:rPr lang="en-US" altLang="en-US" sz="1200"/>
              <a:t>, but can be…</a:t>
            </a:r>
          </a:p>
          <a:p>
            <a:pPr eaLnBrk="1" hangingPunct="1">
              <a:spcBef>
                <a:spcPct val="0"/>
              </a:spcBef>
              <a:buClrTx/>
              <a:buSzTx/>
              <a:buFontTx/>
              <a:buNone/>
            </a:pPr>
            <a:r>
              <a:rPr lang="en-US" altLang="en-US" sz="1200"/>
              <a:t>   </a:t>
            </a:r>
            <a:r>
              <a:rPr lang="en-US" altLang="en-US" sz="1200" b="1">
                <a:solidFill>
                  <a:srgbClr val="0000FF"/>
                </a:solidFill>
              </a:rPr>
              <a:t>20/20&lt;-&gt;NLP</a:t>
            </a:r>
          </a:p>
          <a:p>
            <a:pPr eaLnBrk="1" hangingPunct="1">
              <a:spcBef>
                <a:spcPct val="0"/>
              </a:spcBef>
              <a:buClrTx/>
              <a:buSzTx/>
              <a:buFontTx/>
              <a:buNone/>
            </a:pPr>
            <a:r>
              <a:rPr lang="en-US" altLang="en-US" sz="1200"/>
              <a:t>--1/3 develop…</a:t>
            </a:r>
            <a:r>
              <a:rPr lang="en-US" altLang="en-US" sz="1200" b="1">
                <a:solidFill>
                  <a:srgbClr val="CCECFF"/>
                </a:solidFill>
              </a:rPr>
              <a:t>serous</a:t>
            </a:r>
            <a:r>
              <a:rPr lang="en-US" altLang="en-US" sz="1200" b="1">
                <a:solidFill>
                  <a:srgbClr val="0000FF"/>
                </a:solidFill>
              </a:rPr>
              <a:t> </a:t>
            </a:r>
            <a:r>
              <a:rPr lang="en-US" altLang="en-US" sz="1200" b="1">
                <a:solidFill>
                  <a:srgbClr val="CCECFF"/>
                </a:solidFill>
              </a:rPr>
              <a:t>RD</a:t>
            </a:r>
          </a:p>
        </p:txBody>
      </p:sp>
      <p:sp>
        <p:nvSpPr>
          <p:cNvPr id="26627" name="Text Box 3">
            <a:extLst>
              <a:ext uri="{FF2B5EF4-FFF2-40B4-BE49-F238E27FC236}">
                <a16:creationId xmlns:a16="http://schemas.microsoft.com/office/drawing/2014/main" id="{EBF565CB-D2E5-4CB9-AB10-59AB11704A7C}"/>
              </a:ext>
            </a:extLst>
          </p:cNvPr>
          <p:cNvSpPr txBox="1">
            <a:spLocks noChangeArrowheads="1"/>
          </p:cNvSpPr>
          <p:nvPr/>
        </p:nvSpPr>
        <p:spPr bwMode="auto">
          <a:xfrm>
            <a:off x="793750" y="3505200"/>
            <a:ext cx="2274982" cy="677108"/>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solidFill>
                  <a:schemeClr val="bg1">
                    <a:lumMod val="65000"/>
                  </a:schemeClr>
                </a:solidFill>
              </a:rPr>
              <a:t>Optic Pit/Hole</a:t>
            </a:r>
          </a:p>
          <a:p>
            <a:pPr eaLnBrk="1" hangingPunct="1">
              <a:spcBef>
                <a:spcPct val="0"/>
              </a:spcBef>
              <a:buClrTx/>
              <a:buSzTx/>
              <a:buFontTx/>
              <a:buNone/>
            </a:pPr>
            <a:r>
              <a:rPr lang="en-US" altLang="en-US" sz="1200">
                <a:solidFill>
                  <a:schemeClr val="bg1">
                    <a:lumMod val="65000"/>
                  </a:schemeClr>
                </a:solidFill>
              </a:rPr>
              <a:t>--Associated with…</a:t>
            </a:r>
            <a:r>
              <a:rPr lang="en-US" altLang="en-US" sz="1200" b="1">
                <a:solidFill>
                  <a:schemeClr val="bg1">
                    <a:lumMod val="65000"/>
                  </a:schemeClr>
                </a:solidFill>
              </a:rPr>
              <a:t>serous RD</a:t>
            </a:r>
          </a:p>
          <a:p>
            <a:pPr eaLnBrk="1" hangingPunct="1">
              <a:spcBef>
                <a:spcPct val="0"/>
              </a:spcBef>
              <a:buClrTx/>
              <a:buSzTx/>
              <a:buFontTx/>
              <a:buNone/>
            </a:pPr>
            <a:r>
              <a:rPr lang="en-US" altLang="en-US" sz="1200" b="1">
                <a:solidFill>
                  <a:schemeClr val="bg1">
                    <a:lumMod val="65000"/>
                  </a:schemeClr>
                </a:solidFill>
              </a:rPr>
              <a:t>  in adulthood</a:t>
            </a:r>
          </a:p>
        </p:txBody>
      </p:sp>
      <p:sp>
        <p:nvSpPr>
          <p:cNvPr id="26628" name="Line 4">
            <a:extLst>
              <a:ext uri="{FF2B5EF4-FFF2-40B4-BE49-F238E27FC236}">
                <a16:creationId xmlns:a16="http://schemas.microsoft.com/office/drawing/2014/main" id="{6995FA1A-F69E-4714-87E2-B7C3F5C89A50}"/>
              </a:ext>
            </a:extLst>
          </p:cNvPr>
          <p:cNvSpPr>
            <a:spLocks noChangeShapeType="1"/>
          </p:cNvSpPr>
          <p:nvPr/>
        </p:nvSpPr>
        <p:spPr bwMode="auto">
          <a:xfrm flipH="1">
            <a:off x="1600200" y="2057400"/>
            <a:ext cx="1524000" cy="3810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629" name="Text Box 6">
            <a:extLst>
              <a:ext uri="{FF2B5EF4-FFF2-40B4-BE49-F238E27FC236}">
                <a16:creationId xmlns:a16="http://schemas.microsoft.com/office/drawing/2014/main" id="{2498F669-3885-470F-827E-D0722ECBD570}"/>
              </a:ext>
            </a:extLst>
          </p:cNvPr>
          <p:cNvSpPr txBox="1">
            <a:spLocks noChangeArrowheads="1"/>
          </p:cNvSpPr>
          <p:nvPr/>
        </p:nvSpPr>
        <p:spPr bwMode="auto">
          <a:xfrm>
            <a:off x="1340808" y="1524000"/>
            <a:ext cx="3544560" cy="458587"/>
          </a:xfrm>
          <a:prstGeom prst="rect">
            <a:avLst/>
          </a:prstGeom>
          <a:noFill/>
          <a:ln w="952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1400" i="1">
                <a:solidFill>
                  <a:schemeClr val="bg1">
                    <a:lumMod val="75000"/>
                  </a:schemeClr>
                </a:solidFill>
              </a:rPr>
              <a:t>These three are all secondary to abnormal</a:t>
            </a:r>
          </a:p>
          <a:p>
            <a:pPr algn="ctr" eaLnBrk="1" hangingPunct="1">
              <a:lnSpc>
                <a:spcPct val="85000"/>
              </a:lnSpc>
              <a:spcBef>
                <a:spcPct val="0"/>
              </a:spcBef>
              <a:buClrTx/>
              <a:buSzTx/>
              <a:buFontTx/>
              <a:buNone/>
            </a:pPr>
            <a:r>
              <a:rPr lang="en-US" altLang="en-US" sz="1400" i="1">
                <a:solidFill>
                  <a:schemeClr val="bg1">
                    <a:lumMod val="75000"/>
                  </a:schemeClr>
                </a:solidFill>
              </a:rPr>
              <a:t>closure of the embryonic optic fissure</a:t>
            </a:r>
          </a:p>
        </p:txBody>
      </p:sp>
      <p:sp>
        <p:nvSpPr>
          <p:cNvPr id="26630" name="Text Box 7">
            <a:extLst>
              <a:ext uri="{FF2B5EF4-FFF2-40B4-BE49-F238E27FC236}">
                <a16:creationId xmlns:a16="http://schemas.microsoft.com/office/drawing/2014/main" id="{77864995-F91A-497B-84DE-F4FB09455FB9}"/>
              </a:ext>
            </a:extLst>
          </p:cNvPr>
          <p:cNvSpPr txBox="1">
            <a:spLocks noChangeArrowheads="1"/>
          </p:cNvSpPr>
          <p:nvPr/>
        </p:nvSpPr>
        <p:spPr bwMode="auto">
          <a:xfrm>
            <a:off x="76200" y="2514600"/>
            <a:ext cx="2783134" cy="861774"/>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solidFill>
                  <a:schemeClr val="bg1">
                    <a:lumMod val="65000"/>
                  </a:schemeClr>
                </a:solidFill>
              </a:rPr>
              <a:t>Optic Nerve Coloboma</a:t>
            </a:r>
          </a:p>
          <a:p>
            <a:pPr eaLnBrk="1" hangingPunct="1">
              <a:spcBef>
                <a:spcPct val="0"/>
              </a:spcBef>
              <a:buClrTx/>
              <a:buSzTx/>
              <a:buFontTx/>
              <a:buNone/>
            </a:pPr>
            <a:r>
              <a:rPr lang="en-US" altLang="en-US" sz="1200">
                <a:solidFill>
                  <a:schemeClr val="bg1">
                    <a:lumMod val="65000"/>
                  </a:schemeClr>
                </a:solidFill>
              </a:rPr>
              <a:t>1) May resemble…</a:t>
            </a:r>
            <a:r>
              <a:rPr lang="en-US" altLang="en-US" sz="1200" b="1">
                <a:solidFill>
                  <a:schemeClr val="bg1">
                    <a:lumMod val="65000"/>
                  </a:schemeClr>
                </a:solidFill>
              </a:rPr>
              <a:t>deep cupping</a:t>
            </a:r>
          </a:p>
          <a:p>
            <a:pPr eaLnBrk="1" hangingPunct="1">
              <a:spcBef>
                <a:spcPct val="0"/>
              </a:spcBef>
              <a:buClrTx/>
              <a:buSzTx/>
              <a:buFontTx/>
              <a:buNone/>
            </a:pPr>
            <a:r>
              <a:rPr lang="en-US" altLang="en-US" sz="1200">
                <a:solidFill>
                  <a:schemeClr val="bg1">
                    <a:lumMod val="65000"/>
                  </a:schemeClr>
                </a:solidFill>
              </a:rPr>
              <a:t>2) Can be…</a:t>
            </a:r>
            <a:r>
              <a:rPr lang="en-US" altLang="en-US" sz="1200" b="1">
                <a:solidFill>
                  <a:schemeClr val="bg1">
                    <a:lumMod val="65000"/>
                  </a:schemeClr>
                </a:solidFill>
              </a:rPr>
              <a:t>bilateral, asymmetric</a:t>
            </a:r>
          </a:p>
          <a:p>
            <a:pPr eaLnBrk="1" hangingPunct="1">
              <a:spcBef>
                <a:spcPct val="0"/>
              </a:spcBef>
              <a:buClrTx/>
              <a:buSzTx/>
              <a:buFontTx/>
              <a:buNone/>
            </a:pPr>
            <a:r>
              <a:rPr lang="en-US" altLang="en-US" sz="1200">
                <a:solidFill>
                  <a:schemeClr val="bg1">
                    <a:lumMod val="65000"/>
                  </a:schemeClr>
                </a:solidFill>
              </a:rPr>
              <a:t>3) Part of the…</a:t>
            </a:r>
            <a:r>
              <a:rPr lang="en-US" altLang="en-US" sz="1200" b="1">
                <a:solidFill>
                  <a:schemeClr val="bg1">
                    <a:lumMod val="65000"/>
                  </a:schemeClr>
                </a:solidFill>
              </a:rPr>
              <a:t>CHARGE association</a:t>
            </a:r>
          </a:p>
        </p:txBody>
      </p:sp>
      <p:sp>
        <p:nvSpPr>
          <p:cNvPr id="26631" name="Line 8">
            <a:extLst>
              <a:ext uri="{FF2B5EF4-FFF2-40B4-BE49-F238E27FC236}">
                <a16:creationId xmlns:a16="http://schemas.microsoft.com/office/drawing/2014/main" id="{91D11795-7A2D-4757-920B-F908079269D1}"/>
              </a:ext>
            </a:extLst>
          </p:cNvPr>
          <p:cNvSpPr>
            <a:spLocks noChangeShapeType="1"/>
          </p:cNvSpPr>
          <p:nvPr/>
        </p:nvSpPr>
        <p:spPr bwMode="auto">
          <a:xfrm flipH="1">
            <a:off x="2971800" y="2057400"/>
            <a:ext cx="152400" cy="14478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632" name="Text Box 9">
            <a:extLst>
              <a:ext uri="{FF2B5EF4-FFF2-40B4-BE49-F238E27FC236}">
                <a16:creationId xmlns:a16="http://schemas.microsoft.com/office/drawing/2014/main" id="{A6F1D9EC-DA7F-44C4-8528-11B06C1FBD47}"/>
              </a:ext>
            </a:extLst>
          </p:cNvPr>
          <p:cNvSpPr txBox="1">
            <a:spLocks noChangeArrowheads="1"/>
          </p:cNvSpPr>
          <p:nvPr/>
        </p:nvSpPr>
        <p:spPr bwMode="auto">
          <a:xfrm>
            <a:off x="1371600" y="4267200"/>
            <a:ext cx="3057247" cy="2154436"/>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dirty="0"/>
              <a:t>Morning-Glory Disc</a:t>
            </a:r>
          </a:p>
          <a:p>
            <a:pPr eaLnBrk="1" hangingPunct="1">
              <a:spcBef>
                <a:spcPct val="0"/>
              </a:spcBef>
              <a:buClrTx/>
              <a:buSzTx/>
              <a:buFontTx/>
              <a:buNone/>
            </a:pPr>
            <a:r>
              <a:rPr lang="en-US" altLang="en-US" sz="1200" dirty="0">
                <a:solidFill>
                  <a:schemeClr val="bg1">
                    <a:lumMod val="65000"/>
                  </a:schemeClr>
                </a:solidFill>
              </a:rPr>
              <a:t>--DFE reveals:</a:t>
            </a:r>
          </a:p>
          <a:p>
            <a:pPr eaLnBrk="1" hangingPunct="1">
              <a:spcBef>
                <a:spcPct val="0"/>
              </a:spcBef>
              <a:buClrTx/>
              <a:buSzTx/>
              <a:buFontTx/>
              <a:buNone/>
            </a:pPr>
            <a:r>
              <a:rPr lang="en-US" altLang="en-US" sz="1200" dirty="0">
                <a:solidFill>
                  <a:schemeClr val="bg1">
                    <a:lumMod val="65000"/>
                  </a:schemeClr>
                </a:solidFill>
              </a:rPr>
              <a:t>  1) A funnel-shaped…</a:t>
            </a:r>
            <a:r>
              <a:rPr lang="en-US" altLang="en-US" sz="1200" b="1" dirty="0">
                <a:solidFill>
                  <a:schemeClr val="bg1">
                    <a:lumMod val="65000"/>
                  </a:schemeClr>
                </a:solidFill>
              </a:rPr>
              <a:t>excavation</a:t>
            </a:r>
            <a:endParaRPr lang="en-US" altLang="en-US" sz="1200" dirty="0">
              <a:solidFill>
                <a:schemeClr val="bg1">
                  <a:lumMod val="65000"/>
                </a:schemeClr>
              </a:solidFill>
            </a:endParaRPr>
          </a:p>
          <a:p>
            <a:pPr eaLnBrk="1" hangingPunct="1">
              <a:spcBef>
                <a:spcPct val="0"/>
              </a:spcBef>
              <a:buClrTx/>
              <a:buSzTx/>
              <a:buFontTx/>
              <a:buNone/>
            </a:pPr>
            <a:r>
              <a:rPr lang="en-US" altLang="en-US" sz="1200" dirty="0">
                <a:solidFill>
                  <a:schemeClr val="bg1">
                    <a:lumMod val="65000"/>
                  </a:schemeClr>
                </a:solidFill>
              </a:rPr>
              <a:t>  2) Number of vessels crossing the rim</a:t>
            </a:r>
          </a:p>
          <a:p>
            <a:pPr eaLnBrk="1" hangingPunct="1">
              <a:spcBef>
                <a:spcPct val="0"/>
              </a:spcBef>
              <a:buClrTx/>
              <a:buSzTx/>
              <a:buFontTx/>
              <a:buNone/>
            </a:pPr>
            <a:r>
              <a:rPr lang="en-US" altLang="en-US" sz="1200" dirty="0">
                <a:solidFill>
                  <a:schemeClr val="bg1">
                    <a:lumMod val="65000"/>
                  </a:schemeClr>
                </a:solidFill>
              </a:rPr>
              <a:t>    seems abnormally…</a:t>
            </a:r>
            <a:r>
              <a:rPr lang="en-US" altLang="en-US" sz="1200" b="1" dirty="0">
                <a:solidFill>
                  <a:schemeClr val="bg1">
                    <a:lumMod val="65000"/>
                  </a:schemeClr>
                </a:solidFill>
              </a:rPr>
              <a:t>high</a:t>
            </a:r>
            <a:r>
              <a:rPr lang="en-US" altLang="en-US" sz="1200" dirty="0">
                <a:solidFill>
                  <a:schemeClr val="bg1">
                    <a:lumMod val="65000"/>
                  </a:schemeClr>
                </a:solidFill>
              </a:rPr>
              <a:t> </a:t>
            </a:r>
            <a:endParaRPr lang="en-US" altLang="en-US" sz="1200" b="1" dirty="0">
              <a:solidFill>
                <a:schemeClr val="bg1">
                  <a:lumMod val="65000"/>
                </a:schemeClr>
              </a:solidFill>
            </a:endParaRPr>
          </a:p>
          <a:p>
            <a:pPr eaLnBrk="1" hangingPunct="1">
              <a:spcBef>
                <a:spcPct val="0"/>
              </a:spcBef>
              <a:buClrTx/>
              <a:buSzTx/>
              <a:buFontTx/>
              <a:buNone/>
            </a:pPr>
            <a:r>
              <a:rPr lang="en-US" altLang="en-US" sz="1200" dirty="0">
                <a:solidFill>
                  <a:schemeClr val="bg1">
                    <a:lumMod val="65000"/>
                  </a:schemeClr>
                </a:solidFill>
              </a:rPr>
              <a:t>--Tissue is…</a:t>
            </a:r>
            <a:r>
              <a:rPr lang="en-US" altLang="en-US" sz="1200" b="1" dirty="0">
                <a:solidFill>
                  <a:schemeClr val="bg1">
                    <a:lumMod val="65000"/>
                  </a:schemeClr>
                </a:solidFill>
              </a:rPr>
              <a:t>contractile</a:t>
            </a:r>
            <a:r>
              <a:rPr lang="en-US" altLang="en-US" sz="1200" dirty="0">
                <a:solidFill>
                  <a:schemeClr val="bg1">
                    <a:lumMod val="65000"/>
                  </a:schemeClr>
                </a:solidFill>
              </a:rPr>
              <a:t>, so cup seems</a:t>
            </a:r>
          </a:p>
          <a:p>
            <a:pPr eaLnBrk="1" hangingPunct="1">
              <a:spcBef>
                <a:spcPct val="0"/>
              </a:spcBef>
              <a:buClrTx/>
              <a:buSzTx/>
              <a:buFontTx/>
              <a:buNone/>
            </a:pPr>
            <a:r>
              <a:rPr lang="en-US" altLang="en-US" sz="1200" dirty="0">
                <a:solidFill>
                  <a:schemeClr val="bg1">
                    <a:lumMod val="65000"/>
                  </a:schemeClr>
                </a:solidFill>
              </a:rPr>
              <a:t>  to…</a:t>
            </a:r>
            <a:r>
              <a:rPr lang="en-US" altLang="en-US" sz="1200" b="1" dirty="0">
                <a:solidFill>
                  <a:schemeClr val="bg1">
                    <a:lumMod val="65000"/>
                  </a:schemeClr>
                </a:solidFill>
              </a:rPr>
              <a:t>open </a:t>
            </a:r>
            <a:r>
              <a:rPr lang="en-US" altLang="en-US" sz="1200" dirty="0">
                <a:solidFill>
                  <a:schemeClr val="bg1">
                    <a:lumMod val="65000"/>
                  </a:schemeClr>
                </a:solidFill>
              </a:rPr>
              <a:t>and</a:t>
            </a:r>
            <a:r>
              <a:rPr lang="en-US" altLang="en-US" sz="1200" b="1" dirty="0">
                <a:solidFill>
                  <a:schemeClr val="bg1">
                    <a:lumMod val="65000"/>
                  </a:schemeClr>
                </a:solidFill>
              </a:rPr>
              <a:t> close</a:t>
            </a:r>
            <a:r>
              <a:rPr lang="en-US" altLang="en-US" sz="1200" dirty="0">
                <a:solidFill>
                  <a:schemeClr val="bg1">
                    <a:lumMod val="65000"/>
                  </a:schemeClr>
                </a:solidFill>
              </a:rPr>
              <a:t> (like its namesake,  </a:t>
            </a:r>
          </a:p>
          <a:p>
            <a:pPr eaLnBrk="1" hangingPunct="1">
              <a:spcBef>
                <a:spcPct val="0"/>
              </a:spcBef>
              <a:buClrTx/>
              <a:buSzTx/>
              <a:buFontTx/>
              <a:buNone/>
            </a:pPr>
            <a:r>
              <a:rPr lang="en-US" altLang="en-US" sz="1200" dirty="0">
                <a:solidFill>
                  <a:schemeClr val="bg1">
                    <a:lumMod val="65000"/>
                  </a:schemeClr>
                </a:solidFill>
              </a:rPr>
              <a:t>  the morning-glory flower)</a:t>
            </a:r>
          </a:p>
          <a:p>
            <a:pPr eaLnBrk="1" hangingPunct="1">
              <a:spcBef>
                <a:spcPct val="0"/>
              </a:spcBef>
              <a:buClrTx/>
              <a:buSzTx/>
              <a:buFontTx/>
              <a:buNone/>
            </a:pPr>
            <a:r>
              <a:rPr lang="en-US" altLang="en-US" sz="1200" dirty="0">
                <a:solidFill>
                  <a:schemeClr val="bg1">
                    <a:lumMod val="65000"/>
                  </a:schemeClr>
                </a:solidFill>
              </a:rPr>
              <a:t>--VA usually…</a:t>
            </a:r>
            <a:r>
              <a:rPr lang="en-US" altLang="en-US" sz="1200" b="1" dirty="0">
                <a:solidFill>
                  <a:schemeClr val="bg1">
                    <a:lumMod val="65000"/>
                  </a:schemeClr>
                </a:solidFill>
              </a:rPr>
              <a:t>20/200</a:t>
            </a:r>
            <a:r>
              <a:rPr lang="en-US" altLang="en-US" sz="1200" dirty="0">
                <a:solidFill>
                  <a:schemeClr val="bg1">
                    <a:lumMod val="65000"/>
                  </a:schemeClr>
                </a:solidFill>
              </a:rPr>
              <a:t>, but can be…</a:t>
            </a:r>
          </a:p>
          <a:p>
            <a:pPr eaLnBrk="1" hangingPunct="1">
              <a:spcBef>
                <a:spcPct val="0"/>
              </a:spcBef>
              <a:buClrTx/>
              <a:buSzTx/>
              <a:buFontTx/>
              <a:buNone/>
            </a:pPr>
            <a:r>
              <a:rPr lang="en-US" altLang="en-US" sz="1200" dirty="0">
                <a:solidFill>
                  <a:schemeClr val="bg1">
                    <a:lumMod val="65000"/>
                  </a:schemeClr>
                </a:solidFill>
              </a:rPr>
              <a:t>   </a:t>
            </a:r>
            <a:r>
              <a:rPr lang="en-US" altLang="en-US" sz="1200" b="1" dirty="0">
                <a:solidFill>
                  <a:schemeClr val="bg1">
                    <a:lumMod val="65000"/>
                  </a:schemeClr>
                </a:solidFill>
              </a:rPr>
              <a:t>20/20&lt;-&gt;NLP</a:t>
            </a:r>
          </a:p>
          <a:p>
            <a:pPr eaLnBrk="1" hangingPunct="1">
              <a:spcBef>
                <a:spcPct val="0"/>
              </a:spcBef>
              <a:buClrTx/>
              <a:buSzTx/>
              <a:buFontTx/>
              <a:buNone/>
            </a:pPr>
            <a:r>
              <a:rPr lang="en-US" altLang="en-US" sz="1200" dirty="0">
                <a:solidFill>
                  <a:schemeClr val="bg1">
                    <a:lumMod val="65000"/>
                  </a:schemeClr>
                </a:solidFill>
              </a:rPr>
              <a:t>--1/3 develop…</a:t>
            </a:r>
            <a:r>
              <a:rPr lang="en-US" altLang="en-US" sz="1200" b="1" dirty="0">
                <a:solidFill>
                  <a:schemeClr val="bg1">
                    <a:lumMod val="65000"/>
                  </a:schemeClr>
                </a:solidFill>
              </a:rPr>
              <a:t>serous RD</a:t>
            </a:r>
          </a:p>
        </p:txBody>
      </p:sp>
      <p:sp>
        <p:nvSpPr>
          <p:cNvPr id="26633" name="Rectangle 11">
            <a:extLst>
              <a:ext uri="{FF2B5EF4-FFF2-40B4-BE49-F238E27FC236}">
                <a16:creationId xmlns:a16="http://schemas.microsoft.com/office/drawing/2014/main" id="{F76BCA91-4E24-4F7F-B6A5-D5C8FE6F39B6}"/>
              </a:ext>
            </a:extLst>
          </p:cNvPr>
          <p:cNvSpPr>
            <a:spLocks noChangeArrowheads="1"/>
          </p:cNvSpPr>
          <p:nvPr/>
        </p:nvSpPr>
        <p:spPr bwMode="auto">
          <a:xfrm>
            <a:off x="457200" y="122238"/>
            <a:ext cx="7543800" cy="8683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b"/>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ct val="85000"/>
              </a:lnSpc>
              <a:spcBef>
                <a:spcPct val="0"/>
              </a:spcBef>
              <a:buClrTx/>
              <a:buSzTx/>
              <a:buFontTx/>
              <a:buNone/>
            </a:pPr>
            <a:r>
              <a:rPr lang="en-US" altLang="en-US" sz="3200" b="1" dirty="0">
                <a:solidFill>
                  <a:schemeClr val="tx2"/>
                </a:solidFill>
              </a:rPr>
              <a:t>Developmental Abnormalities of the Optic Nerve Head</a:t>
            </a:r>
            <a:endParaRPr lang="en-US" altLang="en-US" sz="3200" dirty="0">
              <a:solidFill>
                <a:schemeClr val="tx2"/>
              </a:solidFill>
            </a:endParaRPr>
          </a:p>
        </p:txBody>
      </p:sp>
      <p:sp>
        <p:nvSpPr>
          <p:cNvPr id="26634" name="Slide Number Placeholder 1">
            <a:extLst>
              <a:ext uri="{FF2B5EF4-FFF2-40B4-BE49-F238E27FC236}">
                <a16:creationId xmlns:a16="http://schemas.microsoft.com/office/drawing/2014/main" id="{36D4B343-1488-4D7C-8569-64FF0FD08B6E}"/>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DBDA1020-9ADD-4487-AA1F-12FB75A402F9}" type="slidenum">
              <a:rPr lang="en-US" altLang="en-US" sz="1000"/>
              <a:pPr>
                <a:spcBef>
                  <a:spcPct val="0"/>
                </a:spcBef>
                <a:buClrTx/>
                <a:buSzTx/>
                <a:buFontTx/>
                <a:buNone/>
              </a:pPr>
              <a:t>39</a:t>
            </a:fld>
            <a:endParaRPr lang="en-US" altLang="en-US" sz="1000"/>
          </a:p>
        </p:txBody>
      </p:sp>
      <p:sp>
        <p:nvSpPr>
          <p:cNvPr id="26635" name="Line 12">
            <a:extLst>
              <a:ext uri="{FF2B5EF4-FFF2-40B4-BE49-F238E27FC236}">
                <a16:creationId xmlns:a16="http://schemas.microsoft.com/office/drawing/2014/main" id="{65C3BECB-2C2E-4FDB-BF02-61BA4BD8DB2D}"/>
              </a:ext>
            </a:extLst>
          </p:cNvPr>
          <p:cNvSpPr>
            <a:spLocks noChangeShapeType="1"/>
          </p:cNvSpPr>
          <p:nvPr/>
        </p:nvSpPr>
        <p:spPr bwMode="auto">
          <a:xfrm>
            <a:off x="3124200" y="2057400"/>
            <a:ext cx="381000" cy="22098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 name="Text Box 16">
            <a:extLst>
              <a:ext uri="{FF2B5EF4-FFF2-40B4-BE49-F238E27FC236}">
                <a16:creationId xmlns:a16="http://schemas.microsoft.com/office/drawing/2014/main" id="{A25388A0-A505-4976-AE31-C05FE10D78D8}"/>
              </a:ext>
            </a:extLst>
          </p:cNvPr>
          <p:cNvSpPr txBox="1">
            <a:spLocks noChangeArrowheads="1"/>
          </p:cNvSpPr>
          <p:nvPr/>
        </p:nvSpPr>
        <p:spPr bwMode="auto">
          <a:xfrm>
            <a:off x="4648200" y="2576513"/>
            <a:ext cx="3973513" cy="862012"/>
          </a:xfrm>
          <a:prstGeom prst="rect">
            <a:avLst/>
          </a:prstGeom>
          <a:solidFill>
            <a:srgbClr val="FFC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defRPr/>
            </a:pPr>
            <a:r>
              <a:rPr lang="en-US" altLang="en-US" sz="1400" b="1" dirty="0">
                <a:solidFill>
                  <a:schemeClr val="bg1">
                    <a:lumMod val="65000"/>
                  </a:schemeClr>
                </a:solidFill>
              </a:rPr>
              <a:t>Myelinated RNFL</a:t>
            </a:r>
          </a:p>
          <a:p>
            <a:pPr eaLnBrk="1" hangingPunct="1">
              <a:spcBef>
                <a:spcPct val="0"/>
              </a:spcBef>
              <a:buClrTx/>
              <a:buSzTx/>
              <a:buFontTx/>
              <a:buNone/>
              <a:defRPr/>
            </a:pPr>
            <a:r>
              <a:rPr lang="en-US" altLang="en-US" sz="1200" dirty="0">
                <a:solidFill>
                  <a:srgbClr val="FFCCFF"/>
                </a:solidFill>
              </a:rPr>
              <a:t>--Myelin normally starts at LGN, ends at lamina </a:t>
            </a:r>
            <a:r>
              <a:rPr lang="en-US" altLang="en-US" sz="1200" dirty="0" err="1">
                <a:solidFill>
                  <a:srgbClr val="FFCCFF"/>
                </a:solidFill>
              </a:rPr>
              <a:t>cribrosa</a:t>
            </a:r>
            <a:endParaRPr lang="en-US" altLang="en-US" sz="1200" dirty="0">
              <a:solidFill>
                <a:srgbClr val="FFCCFF"/>
              </a:solidFill>
            </a:endParaRPr>
          </a:p>
          <a:p>
            <a:pPr eaLnBrk="1" hangingPunct="1">
              <a:spcBef>
                <a:spcPct val="0"/>
              </a:spcBef>
              <a:buClrTx/>
              <a:buSzTx/>
              <a:buFontTx/>
              <a:buNone/>
              <a:defRPr/>
            </a:pPr>
            <a:r>
              <a:rPr lang="en-US" altLang="en-US" sz="1200" dirty="0">
                <a:solidFill>
                  <a:srgbClr val="FFCCFF"/>
                </a:solidFill>
              </a:rPr>
              <a:t>--Can be patchy, discontinuous</a:t>
            </a:r>
          </a:p>
          <a:p>
            <a:pPr eaLnBrk="1" hangingPunct="1">
              <a:spcBef>
                <a:spcPct val="0"/>
              </a:spcBef>
              <a:buClrTx/>
              <a:buSzTx/>
              <a:buFontTx/>
              <a:buNone/>
              <a:defRPr/>
            </a:pPr>
            <a:r>
              <a:rPr lang="en-US" altLang="en-US" sz="1200" dirty="0">
                <a:solidFill>
                  <a:srgbClr val="FFCCFF"/>
                </a:solidFill>
              </a:rPr>
              <a:t>--Corresponding VF has absolute scotoma</a:t>
            </a:r>
          </a:p>
        </p:txBody>
      </p:sp>
      <p:sp>
        <p:nvSpPr>
          <p:cNvPr id="15" name="Text Box 18">
            <a:extLst>
              <a:ext uri="{FF2B5EF4-FFF2-40B4-BE49-F238E27FC236}">
                <a16:creationId xmlns:a16="http://schemas.microsoft.com/office/drawing/2014/main" id="{0EEE94D4-BC7E-44DF-B02B-501B0F5929C0}"/>
              </a:ext>
            </a:extLst>
          </p:cNvPr>
          <p:cNvSpPr txBox="1">
            <a:spLocks noChangeArrowheads="1"/>
          </p:cNvSpPr>
          <p:nvPr/>
        </p:nvSpPr>
        <p:spPr bwMode="auto">
          <a:xfrm>
            <a:off x="5546725" y="1687513"/>
            <a:ext cx="3452813" cy="677862"/>
          </a:xfrm>
          <a:prstGeom prst="rect">
            <a:avLst/>
          </a:prstGeom>
          <a:solidFill>
            <a:srgbClr val="FFFF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defRPr/>
            </a:pPr>
            <a:r>
              <a:rPr lang="en-US" altLang="en-US" sz="1400" b="1" dirty="0" err="1">
                <a:solidFill>
                  <a:schemeClr val="bg1">
                    <a:lumMod val="75000"/>
                  </a:schemeClr>
                </a:solidFill>
              </a:rPr>
              <a:t>Megalopapilla</a:t>
            </a:r>
            <a:endParaRPr lang="en-US" altLang="en-US" sz="1400" b="1" dirty="0">
              <a:solidFill>
                <a:schemeClr val="bg1">
                  <a:lumMod val="75000"/>
                </a:schemeClr>
              </a:solidFill>
            </a:endParaRPr>
          </a:p>
          <a:p>
            <a:pPr eaLnBrk="1" hangingPunct="1">
              <a:spcBef>
                <a:spcPct val="0"/>
              </a:spcBef>
              <a:buClrTx/>
              <a:buSzTx/>
              <a:buFontTx/>
              <a:buNone/>
              <a:defRPr/>
            </a:pPr>
            <a:r>
              <a:rPr lang="en-US" altLang="en-US" sz="1200" dirty="0">
                <a:solidFill>
                  <a:srgbClr val="FFFF99"/>
                </a:solidFill>
              </a:rPr>
              <a:t>--Abnormally large diameter of </a:t>
            </a:r>
            <a:r>
              <a:rPr lang="en-US" altLang="en-US" sz="1200" b="1" dirty="0">
                <a:solidFill>
                  <a:srgbClr val="FFFF99"/>
                </a:solidFill>
              </a:rPr>
              <a:t>disc and cup</a:t>
            </a:r>
          </a:p>
          <a:p>
            <a:pPr eaLnBrk="1" hangingPunct="1">
              <a:spcBef>
                <a:spcPct val="0"/>
              </a:spcBef>
              <a:buClrTx/>
              <a:buSzTx/>
              <a:buFontTx/>
              <a:buNone/>
              <a:defRPr/>
            </a:pPr>
            <a:r>
              <a:rPr lang="en-US" altLang="en-US" sz="1200" dirty="0">
                <a:solidFill>
                  <a:srgbClr val="FFFF99"/>
                </a:solidFill>
              </a:rPr>
              <a:t>--VF testing may reveal an </a:t>
            </a:r>
            <a:r>
              <a:rPr lang="en-US" altLang="en-US" sz="1200" b="1" dirty="0">
                <a:solidFill>
                  <a:srgbClr val="FFFF99"/>
                </a:solidFill>
              </a:rPr>
              <a:t>enlarged blind spot</a:t>
            </a:r>
          </a:p>
        </p:txBody>
      </p:sp>
      <p:sp>
        <p:nvSpPr>
          <p:cNvPr id="16" name="Text Box 19">
            <a:extLst>
              <a:ext uri="{FF2B5EF4-FFF2-40B4-BE49-F238E27FC236}">
                <a16:creationId xmlns:a16="http://schemas.microsoft.com/office/drawing/2014/main" id="{BF21B0FD-ADB8-4F9B-81FF-E2291331973F}"/>
              </a:ext>
            </a:extLst>
          </p:cNvPr>
          <p:cNvSpPr txBox="1">
            <a:spLocks noChangeArrowheads="1"/>
          </p:cNvSpPr>
          <p:nvPr/>
        </p:nvSpPr>
        <p:spPr bwMode="auto">
          <a:xfrm>
            <a:off x="5257800" y="3760788"/>
            <a:ext cx="3273425" cy="1231900"/>
          </a:xfrm>
          <a:prstGeom prst="rect">
            <a:avLst/>
          </a:prstGeom>
          <a:solidFill>
            <a:srgbClr val="CCFFCC"/>
          </a:solidFill>
          <a:ln w="9525">
            <a:no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defRPr/>
            </a:pPr>
            <a:r>
              <a:rPr lang="en-US" altLang="en-US" sz="1400" b="1" dirty="0">
                <a:solidFill>
                  <a:schemeClr val="bg1">
                    <a:lumMod val="65000"/>
                  </a:schemeClr>
                </a:solidFill>
              </a:rPr>
              <a:t>Optic Nerve Hypoplasia</a:t>
            </a:r>
          </a:p>
          <a:p>
            <a:pPr eaLnBrk="1" hangingPunct="1">
              <a:spcBef>
                <a:spcPct val="0"/>
              </a:spcBef>
              <a:buClrTx/>
              <a:buSzTx/>
              <a:buFontTx/>
              <a:buNone/>
              <a:defRPr/>
            </a:pPr>
            <a:r>
              <a:rPr lang="en-US" altLang="en-US" sz="1200" dirty="0">
                <a:solidFill>
                  <a:srgbClr val="CCFFCC"/>
                </a:solidFill>
              </a:rPr>
              <a:t>--Abnormally </a:t>
            </a:r>
            <a:r>
              <a:rPr lang="en-US" altLang="en-US" sz="1200" b="1" dirty="0">
                <a:solidFill>
                  <a:srgbClr val="CCFFCC"/>
                </a:solidFill>
              </a:rPr>
              <a:t>low number of axons</a:t>
            </a:r>
          </a:p>
          <a:p>
            <a:pPr eaLnBrk="1" hangingPunct="1">
              <a:spcBef>
                <a:spcPct val="0"/>
              </a:spcBef>
              <a:buClrTx/>
              <a:buSzTx/>
              <a:buFontTx/>
              <a:buNone/>
              <a:defRPr/>
            </a:pPr>
            <a:r>
              <a:rPr lang="en-US" altLang="en-US" sz="1200" dirty="0">
                <a:solidFill>
                  <a:srgbClr val="CCFFCC"/>
                </a:solidFill>
              </a:rPr>
              <a:t>--DFE: Small pale disc with </a:t>
            </a:r>
            <a:r>
              <a:rPr lang="en-US" altLang="en-US" sz="1200" b="1" dirty="0">
                <a:solidFill>
                  <a:srgbClr val="CCFFCC"/>
                </a:solidFill>
              </a:rPr>
              <a:t>double ring sign</a:t>
            </a:r>
            <a:endParaRPr lang="en-US" altLang="en-US" sz="1200" dirty="0">
              <a:solidFill>
                <a:srgbClr val="CCFFCC"/>
              </a:solidFill>
            </a:endParaRPr>
          </a:p>
          <a:p>
            <a:pPr eaLnBrk="1" hangingPunct="1">
              <a:spcBef>
                <a:spcPct val="0"/>
              </a:spcBef>
              <a:buClrTx/>
              <a:buSzTx/>
              <a:buFontTx/>
              <a:buNone/>
              <a:defRPr/>
            </a:pPr>
            <a:r>
              <a:rPr lang="en-US" altLang="en-US" sz="1200" dirty="0">
                <a:solidFill>
                  <a:srgbClr val="CCFFCC"/>
                </a:solidFill>
              </a:rPr>
              <a:t>--VA </a:t>
            </a:r>
            <a:r>
              <a:rPr lang="en-US" altLang="en-US" sz="1200" b="1" dirty="0">
                <a:solidFill>
                  <a:srgbClr val="CCFFCC"/>
                </a:solidFill>
              </a:rPr>
              <a:t>20/20&lt;-&gt;NLP</a:t>
            </a:r>
          </a:p>
          <a:p>
            <a:pPr eaLnBrk="1" hangingPunct="1">
              <a:spcBef>
                <a:spcPct val="0"/>
              </a:spcBef>
              <a:buClrTx/>
              <a:buSzTx/>
              <a:buFontTx/>
              <a:buNone/>
              <a:defRPr/>
            </a:pPr>
            <a:r>
              <a:rPr lang="en-US" altLang="en-US" sz="1200" dirty="0">
                <a:solidFill>
                  <a:srgbClr val="CCFFCC"/>
                </a:solidFill>
              </a:rPr>
              <a:t>--VF defects </a:t>
            </a:r>
            <a:r>
              <a:rPr lang="en-US" altLang="en-US" sz="1200" b="1" dirty="0">
                <a:solidFill>
                  <a:srgbClr val="CCFFCC"/>
                </a:solidFill>
              </a:rPr>
              <a:t>invariably present</a:t>
            </a:r>
          </a:p>
          <a:p>
            <a:pPr eaLnBrk="1" hangingPunct="1">
              <a:spcBef>
                <a:spcPct val="0"/>
              </a:spcBef>
              <a:buClrTx/>
              <a:buSzTx/>
              <a:buFontTx/>
              <a:buNone/>
              <a:defRPr/>
            </a:pPr>
            <a:r>
              <a:rPr lang="en-US" altLang="en-US" sz="1200" dirty="0">
                <a:solidFill>
                  <a:srgbClr val="CCFFCC"/>
                </a:solidFill>
              </a:rPr>
              <a:t>--Remember the </a:t>
            </a:r>
            <a:r>
              <a:rPr lang="en-US" altLang="en-US" sz="1200" b="1" dirty="0">
                <a:solidFill>
                  <a:srgbClr val="CCFFCC"/>
                </a:solidFill>
              </a:rPr>
              <a:t>4 D’s</a:t>
            </a:r>
            <a:r>
              <a:rPr lang="en-US" altLang="en-US" sz="1200" dirty="0">
                <a:solidFill>
                  <a:srgbClr val="CCFFCC"/>
                </a:solidFill>
              </a:rPr>
              <a:t> (more on this shortly)</a:t>
            </a:r>
          </a:p>
        </p:txBody>
      </p:sp>
      <p:sp>
        <p:nvSpPr>
          <p:cNvPr id="17" name="Text Box 13">
            <a:extLst>
              <a:ext uri="{FF2B5EF4-FFF2-40B4-BE49-F238E27FC236}">
                <a16:creationId xmlns:a16="http://schemas.microsoft.com/office/drawing/2014/main" id="{D23EA8F9-DF9F-4DB4-AA3A-1B3558C3921B}"/>
              </a:ext>
            </a:extLst>
          </p:cNvPr>
          <p:cNvSpPr txBox="1">
            <a:spLocks noChangeArrowheads="1"/>
          </p:cNvSpPr>
          <p:nvPr/>
        </p:nvSpPr>
        <p:spPr bwMode="auto">
          <a:xfrm>
            <a:off x="4800600" y="5257800"/>
            <a:ext cx="4294188" cy="1230313"/>
          </a:xfrm>
          <a:prstGeom prst="rect">
            <a:avLst/>
          </a:prstGeom>
          <a:solidFill>
            <a:srgbClr val="FFCC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Tilted-Disc Syndrome</a:t>
            </a:r>
          </a:p>
          <a:p>
            <a:pPr eaLnBrk="1" hangingPunct="1">
              <a:spcBef>
                <a:spcPct val="0"/>
              </a:spcBef>
              <a:buClrTx/>
              <a:buSzTx/>
              <a:buFontTx/>
              <a:buNone/>
            </a:pPr>
            <a:r>
              <a:rPr lang="en-US" altLang="en-US" sz="1200"/>
              <a:t>1) Superior pole appears…</a:t>
            </a:r>
            <a:r>
              <a:rPr lang="en-US" altLang="en-US" sz="1200" b="1">
                <a:solidFill>
                  <a:srgbClr val="0000FF"/>
                </a:solidFill>
              </a:rPr>
              <a:t>elevated</a:t>
            </a:r>
            <a:r>
              <a:rPr lang="en-US" altLang="en-US" sz="1200"/>
              <a:t>, inferior…</a:t>
            </a:r>
            <a:r>
              <a:rPr lang="en-US" altLang="en-US" sz="1200" b="1">
                <a:solidFill>
                  <a:srgbClr val="0000FF"/>
                </a:solidFill>
              </a:rPr>
              <a:t>recessed</a:t>
            </a:r>
          </a:p>
          <a:p>
            <a:pPr eaLnBrk="1" hangingPunct="1">
              <a:spcBef>
                <a:spcPct val="0"/>
              </a:spcBef>
              <a:buClrTx/>
              <a:buSzTx/>
              <a:buFontTx/>
              <a:buNone/>
            </a:pPr>
            <a:r>
              <a:rPr lang="en-US" altLang="en-US" sz="1200"/>
              <a:t>2) </a:t>
            </a:r>
            <a:r>
              <a:rPr lang="en-US" altLang="en-US" sz="1200">
                <a:solidFill>
                  <a:srgbClr val="FFCC99"/>
                </a:solidFill>
              </a:rPr>
              <a:t>Associated with…</a:t>
            </a:r>
            <a:r>
              <a:rPr lang="en-US" altLang="en-US" sz="1200" b="1">
                <a:solidFill>
                  <a:srgbClr val="FFCC99"/>
                </a:solidFill>
              </a:rPr>
              <a:t>situs inversus</a:t>
            </a:r>
            <a:r>
              <a:rPr lang="en-US" altLang="en-US" sz="1200">
                <a:solidFill>
                  <a:srgbClr val="FFCC99"/>
                </a:solidFill>
              </a:rPr>
              <a:t> of retinal vessels</a:t>
            </a:r>
          </a:p>
          <a:p>
            <a:pPr eaLnBrk="1" hangingPunct="1">
              <a:spcBef>
                <a:spcPct val="0"/>
              </a:spcBef>
              <a:buClrTx/>
              <a:buSzTx/>
              <a:buFontTx/>
              <a:buNone/>
            </a:pPr>
            <a:r>
              <a:rPr lang="en-US" altLang="en-US" sz="1200"/>
              <a:t>3) </a:t>
            </a:r>
            <a:r>
              <a:rPr lang="en-US" altLang="en-US" sz="1200">
                <a:solidFill>
                  <a:srgbClr val="FFCC99"/>
                </a:solidFill>
              </a:rPr>
              <a:t>Fundus abnormality produces…</a:t>
            </a:r>
            <a:r>
              <a:rPr lang="en-US" altLang="en-US" sz="1200" b="1">
                <a:solidFill>
                  <a:srgbClr val="FFCC99"/>
                </a:solidFill>
              </a:rPr>
              <a:t>myopic astigmatism</a:t>
            </a:r>
          </a:p>
          <a:p>
            <a:pPr eaLnBrk="1" hangingPunct="1">
              <a:spcBef>
                <a:spcPct val="0"/>
              </a:spcBef>
              <a:buClrTx/>
              <a:buSzTx/>
              <a:buFontTx/>
              <a:buNone/>
            </a:pPr>
            <a:r>
              <a:rPr lang="en-US" altLang="en-US" sz="1200"/>
              <a:t>4) </a:t>
            </a:r>
            <a:r>
              <a:rPr lang="en-US" altLang="en-US" sz="1200">
                <a:solidFill>
                  <a:srgbClr val="FFCC99"/>
                </a:solidFill>
              </a:rPr>
              <a:t>VF testing reveals…</a:t>
            </a:r>
            <a:r>
              <a:rPr lang="en-US" altLang="en-US" sz="1200" b="1">
                <a:solidFill>
                  <a:srgbClr val="FFCC99"/>
                </a:solidFill>
              </a:rPr>
              <a:t>bitemporal hemianopia</a:t>
            </a:r>
            <a:r>
              <a:rPr lang="en-US" altLang="en-US" sz="1200">
                <a:solidFill>
                  <a:srgbClr val="FFCC99"/>
                </a:solidFill>
              </a:rPr>
              <a:t> that doesn’t</a:t>
            </a:r>
          </a:p>
          <a:p>
            <a:pPr eaLnBrk="1" hangingPunct="1">
              <a:spcBef>
                <a:spcPct val="0"/>
              </a:spcBef>
              <a:buClrTx/>
              <a:buSzTx/>
              <a:buFontTx/>
              <a:buNone/>
            </a:pPr>
            <a:r>
              <a:rPr lang="en-US" altLang="en-US" sz="1200">
                <a:solidFill>
                  <a:srgbClr val="FFCC99"/>
                </a:solidFill>
              </a:rPr>
              <a:t>   …</a:t>
            </a:r>
            <a:r>
              <a:rPr lang="en-US" altLang="en-US" sz="1200" b="1">
                <a:solidFill>
                  <a:srgbClr val="FFCC99"/>
                </a:solidFill>
              </a:rPr>
              <a:t>respect the vertical</a:t>
            </a:r>
            <a:r>
              <a:rPr lang="en-US" altLang="en-US" sz="1200">
                <a:solidFill>
                  <a:srgbClr val="FFCC99"/>
                </a:solidFill>
              </a:rPr>
              <a:t> and may…</a:t>
            </a:r>
            <a:r>
              <a:rPr lang="en-US" altLang="en-US" sz="1200" b="1">
                <a:solidFill>
                  <a:srgbClr val="FFCC99"/>
                </a:solidFill>
              </a:rPr>
              <a:t>resolve with refraction</a:t>
            </a:r>
          </a:p>
        </p:txBody>
      </p:sp>
      <p:sp>
        <p:nvSpPr>
          <p:cNvPr id="18" name="Text Box 13">
            <a:extLst>
              <a:ext uri="{FF2B5EF4-FFF2-40B4-BE49-F238E27FC236}">
                <a16:creationId xmlns:a16="http://schemas.microsoft.com/office/drawing/2014/main" id="{AF29A23D-8CCD-493E-A881-3F227F620AD9}"/>
              </a:ext>
            </a:extLst>
          </p:cNvPr>
          <p:cNvSpPr txBox="1">
            <a:spLocks noChangeArrowheads="1"/>
          </p:cNvSpPr>
          <p:nvPr/>
        </p:nvSpPr>
        <p:spPr bwMode="auto">
          <a:xfrm>
            <a:off x="4800600" y="5257800"/>
            <a:ext cx="4216400" cy="1231106"/>
          </a:xfrm>
          <a:prstGeom prst="rect">
            <a:avLst/>
          </a:prstGeom>
          <a:solidFill>
            <a:srgbClr val="FFCC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dirty="0">
                <a:solidFill>
                  <a:schemeClr val="bg1">
                    <a:lumMod val="65000"/>
                  </a:schemeClr>
                </a:solidFill>
              </a:rPr>
              <a:t>Tilted-Disc Syndrome</a:t>
            </a:r>
          </a:p>
          <a:p>
            <a:pPr eaLnBrk="1" hangingPunct="1">
              <a:spcBef>
                <a:spcPct val="0"/>
              </a:spcBef>
              <a:buClrTx/>
              <a:buSzTx/>
              <a:buFontTx/>
              <a:buNone/>
            </a:pPr>
            <a:r>
              <a:rPr lang="en-US" altLang="en-US" sz="1200" dirty="0">
                <a:solidFill>
                  <a:srgbClr val="FFCC99"/>
                </a:solidFill>
              </a:rPr>
              <a:t>1) Superior pole appears…</a:t>
            </a:r>
            <a:r>
              <a:rPr lang="en-US" altLang="en-US" sz="1200" b="1" dirty="0">
                <a:solidFill>
                  <a:srgbClr val="FFCC99"/>
                </a:solidFill>
              </a:rPr>
              <a:t>elevated</a:t>
            </a:r>
            <a:r>
              <a:rPr lang="en-US" altLang="en-US" sz="1200" dirty="0">
                <a:solidFill>
                  <a:srgbClr val="FFCC99"/>
                </a:solidFill>
              </a:rPr>
              <a:t>, inferior… </a:t>
            </a:r>
            <a:r>
              <a:rPr lang="en-US" altLang="en-US" sz="1200" b="1" dirty="0">
                <a:solidFill>
                  <a:srgbClr val="FFCC99"/>
                </a:solidFill>
              </a:rPr>
              <a:t>recessed</a:t>
            </a:r>
          </a:p>
          <a:p>
            <a:pPr eaLnBrk="1" hangingPunct="1">
              <a:spcBef>
                <a:spcPct val="0"/>
              </a:spcBef>
              <a:buClrTx/>
              <a:buSzTx/>
              <a:buFontTx/>
              <a:buNone/>
            </a:pPr>
            <a:r>
              <a:rPr lang="en-US" altLang="en-US" sz="1200" dirty="0">
                <a:solidFill>
                  <a:srgbClr val="FFCC99"/>
                </a:solidFill>
              </a:rPr>
              <a:t>2) Associated with…</a:t>
            </a:r>
            <a:r>
              <a:rPr lang="en-US" altLang="en-US" sz="1200" b="1" dirty="0">
                <a:solidFill>
                  <a:srgbClr val="FFCC99"/>
                </a:solidFill>
              </a:rPr>
              <a:t>situs inversus</a:t>
            </a:r>
            <a:r>
              <a:rPr lang="en-US" altLang="en-US" sz="1200" dirty="0">
                <a:solidFill>
                  <a:srgbClr val="FFCC99"/>
                </a:solidFill>
              </a:rPr>
              <a:t> of retinal vessels</a:t>
            </a:r>
          </a:p>
          <a:p>
            <a:pPr eaLnBrk="1" hangingPunct="1">
              <a:spcBef>
                <a:spcPct val="0"/>
              </a:spcBef>
              <a:buClrTx/>
              <a:buSzTx/>
              <a:buFontTx/>
              <a:buNone/>
            </a:pPr>
            <a:r>
              <a:rPr lang="en-US" altLang="en-US" sz="1200" dirty="0">
                <a:solidFill>
                  <a:srgbClr val="FFCC99"/>
                </a:solidFill>
              </a:rPr>
              <a:t>3) Fundus abnormality produces… </a:t>
            </a:r>
            <a:r>
              <a:rPr lang="en-US" altLang="en-US" sz="1200" b="1" dirty="0">
                <a:solidFill>
                  <a:srgbClr val="FFCC99"/>
                </a:solidFill>
              </a:rPr>
              <a:t>myopic </a:t>
            </a:r>
            <a:r>
              <a:rPr lang="en-US" altLang="en-US" sz="1200" b="1" dirty="0" err="1">
                <a:solidFill>
                  <a:srgbClr val="FFCC99"/>
                </a:solidFill>
              </a:rPr>
              <a:t>astigm</a:t>
            </a:r>
            <a:endParaRPr lang="en-US" altLang="en-US" sz="1200" b="1" dirty="0">
              <a:solidFill>
                <a:srgbClr val="FFCC99"/>
              </a:solidFill>
            </a:endParaRPr>
          </a:p>
          <a:p>
            <a:pPr eaLnBrk="1" hangingPunct="1">
              <a:spcBef>
                <a:spcPct val="0"/>
              </a:spcBef>
              <a:buClrTx/>
              <a:buSzTx/>
              <a:buFontTx/>
              <a:buNone/>
            </a:pPr>
            <a:r>
              <a:rPr lang="en-US" altLang="en-US" sz="1200" dirty="0">
                <a:solidFill>
                  <a:srgbClr val="FFCC99"/>
                </a:solidFill>
              </a:rPr>
              <a:t>4) VF testing reveals…</a:t>
            </a:r>
            <a:r>
              <a:rPr lang="en-US" altLang="en-US" sz="1200" b="1" dirty="0">
                <a:solidFill>
                  <a:srgbClr val="FFCC99"/>
                </a:solidFill>
              </a:rPr>
              <a:t>bitemporal hemianopia</a:t>
            </a:r>
            <a:r>
              <a:rPr lang="en-US" altLang="en-US" sz="1200" dirty="0">
                <a:solidFill>
                  <a:srgbClr val="FFCC99"/>
                </a:solidFill>
              </a:rPr>
              <a:t> that </a:t>
            </a:r>
            <a:r>
              <a:rPr lang="en-US" altLang="en-US" sz="1200" dirty="0" err="1">
                <a:solidFill>
                  <a:srgbClr val="FFCC99"/>
                </a:solidFill>
              </a:rPr>
              <a:t>doesn’t</a:t>
            </a:r>
            <a:r>
              <a:rPr lang="en-US" altLang="en-US" sz="1200" b="1" dirty="0" err="1">
                <a:solidFill>
                  <a:srgbClr val="FFCC99"/>
                </a:solidFill>
              </a:rPr>
              <a:t>with</a:t>
            </a:r>
            <a:r>
              <a:rPr lang="en-US" altLang="en-US" sz="1200" b="1" dirty="0">
                <a:solidFill>
                  <a:srgbClr val="FFCC99"/>
                </a:solidFill>
              </a:rPr>
              <a:t> refract</a:t>
            </a:r>
          </a:p>
        </p:txBody>
      </p:sp>
      <p:sp>
        <p:nvSpPr>
          <p:cNvPr id="3" name="TextBox 2">
            <a:extLst>
              <a:ext uri="{FF2B5EF4-FFF2-40B4-BE49-F238E27FC236}">
                <a16:creationId xmlns:a16="http://schemas.microsoft.com/office/drawing/2014/main" id="{83967FBC-9255-EE50-B057-538AB35A0FFD}"/>
              </a:ext>
            </a:extLst>
          </p:cNvPr>
          <p:cNvSpPr txBox="1"/>
          <p:nvPr/>
        </p:nvSpPr>
        <p:spPr>
          <a:xfrm>
            <a:off x="299781" y="1873984"/>
            <a:ext cx="5410200" cy="2308324"/>
          </a:xfrm>
          <a:prstGeom prst="rect">
            <a:avLst/>
          </a:prstGeom>
          <a:solidFill>
            <a:srgbClr val="61D6FF"/>
          </a:solidFill>
        </p:spPr>
        <p:txBody>
          <a:bodyPr wrap="square" rtlCol="0">
            <a:spAutoFit/>
          </a:bodyPr>
          <a:lstStyle/>
          <a:p>
            <a:r>
              <a:rPr lang="en-US" sz="1600" i="1" dirty="0"/>
              <a:t>Is morning-glory disc usually unilateral, or bilateral?</a:t>
            </a:r>
          </a:p>
          <a:p>
            <a:r>
              <a:rPr lang="en-US" sz="1600" dirty="0">
                <a:solidFill>
                  <a:srgbClr val="61D6FF"/>
                </a:solidFill>
              </a:rPr>
              <a:t>Unilateral</a:t>
            </a:r>
          </a:p>
          <a:p>
            <a:endParaRPr lang="en-US" sz="1600" i="1" dirty="0">
              <a:solidFill>
                <a:srgbClr val="61D6FF"/>
              </a:solidFill>
              <a:latin typeface="+mn-lt"/>
            </a:endParaRPr>
          </a:p>
          <a:p>
            <a:r>
              <a:rPr lang="en-US" sz="1600" i="1" dirty="0">
                <a:solidFill>
                  <a:srgbClr val="61D6FF"/>
                </a:solidFill>
                <a:latin typeface="+mn-lt"/>
              </a:rPr>
              <a:t>Is there a gender predilection?</a:t>
            </a:r>
          </a:p>
          <a:p>
            <a:r>
              <a:rPr lang="en-US" sz="1600" dirty="0">
                <a:solidFill>
                  <a:srgbClr val="61D6FF"/>
                </a:solidFill>
                <a:latin typeface="+mn-lt"/>
              </a:rPr>
              <a:t>Yes, there is a  ♀  preponderance</a:t>
            </a:r>
          </a:p>
          <a:p>
            <a:endParaRPr lang="en-US" sz="1600" dirty="0">
              <a:solidFill>
                <a:srgbClr val="61D6FF"/>
              </a:solidFill>
            </a:endParaRPr>
          </a:p>
          <a:p>
            <a:r>
              <a:rPr lang="en-US" sz="1600" i="1" dirty="0">
                <a:solidFill>
                  <a:srgbClr val="61D6FF"/>
                </a:solidFill>
              </a:rPr>
              <a:t>It has two associations of particular note—what are they?</a:t>
            </a:r>
          </a:p>
          <a:p>
            <a:r>
              <a:rPr lang="en-US" sz="1600" dirty="0">
                <a:solidFill>
                  <a:srgbClr val="61D6FF"/>
                </a:solidFill>
              </a:rPr>
              <a:t>--PHACE  syndrome</a:t>
            </a:r>
          </a:p>
          <a:p>
            <a:r>
              <a:rPr lang="en-US" sz="1600" dirty="0">
                <a:solidFill>
                  <a:srgbClr val="61D6FF"/>
                </a:solidFill>
              </a:rPr>
              <a:t>--</a:t>
            </a:r>
            <a:r>
              <a:rPr lang="en-US" sz="1600" dirty="0" err="1">
                <a:solidFill>
                  <a:srgbClr val="61D6FF"/>
                </a:solidFill>
              </a:rPr>
              <a:t>Moyamoya</a:t>
            </a:r>
            <a:r>
              <a:rPr lang="en-US" sz="1600" dirty="0">
                <a:solidFill>
                  <a:srgbClr val="61D6FF"/>
                </a:solidFill>
              </a:rPr>
              <a:t>  disease</a:t>
            </a:r>
          </a:p>
        </p:txBody>
      </p:sp>
      <p:sp>
        <p:nvSpPr>
          <p:cNvPr id="4" name="Frame 3">
            <a:extLst>
              <a:ext uri="{FF2B5EF4-FFF2-40B4-BE49-F238E27FC236}">
                <a16:creationId xmlns:a16="http://schemas.microsoft.com/office/drawing/2014/main" id="{1C6DDD22-CE30-A21A-A1C2-8A65E4390164}"/>
              </a:ext>
            </a:extLst>
          </p:cNvPr>
          <p:cNvSpPr/>
          <p:nvPr/>
        </p:nvSpPr>
        <p:spPr>
          <a:xfrm>
            <a:off x="1340808" y="4266407"/>
            <a:ext cx="1859592" cy="305593"/>
          </a:xfrm>
          <a:prstGeom prst="fram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Tree>
    <p:extLst>
      <p:ext uri="{BB962C8B-B14F-4D97-AF65-F5344CB8AC3E}">
        <p14:creationId xmlns:p14="http://schemas.microsoft.com/office/powerpoint/2010/main" val="2888987184"/>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54" name="Text Box 18">
            <a:extLst>
              <a:ext uri="{FF2B5EF4-FFF2-40B4-BE49-F238E27FC236}">
                <a16:creationId xmlns:a16="http://schemas.microsoft.com/office/drawing/2014/main" id="{D3344072-87DD-4AB2-B95B-73F807A201CA}"/>
              </a:ext>
            </a:extLst>
          </p:cNvPr>
          <p:cNvSpPr txBox="1">
            <a:spLocks noChangeArrowheads="1"/>
          </p:cNvSpPr>
          <p:nvPr/>
        </p:nvSpPr>
        <p:spPr bwMode="auto">
          <a:xfrm>
            <a:off x="5546725" y="1687513"/>
            <a:ext cx="3421063" cy="669925"/>
          </a:xfrm>
          <a:prstGeom prst="rect">
            <a:avLst/>
          </a:prstGeom>
          <a:solidFill>
            <a:srgbClr val="FFFF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Megalopapilla</a:t>
            </a:r>
          </a:p>
          <a:p>
            <a:pPr eaLnBrk="1" hangingPunct="1">
              <a:spcBef>
                <a:spcPct val="0"/>
              </a:spcBef>
              <a:buClrTx/>
              <a:buSzTx/>
              <a:buFontTx/>
              <a:buNone/>
            </a:pPr>
            <a:r>
              <a:rPr lang="en-US" altLang="en-US" sz="1200">
                <a:solidFill>
                  <a:srgbClr val="FFFF99"/>
                </a:solidFill>
              </a:rPr>
              <a:t>--Abnormally large diameter of </a:t>
            </a:r>
            <a:r>
              <a:rPr lang="en-US" altLang="en-US" sz="1200" b="1">
                <a:solidFill>
                  <a:srgbClr val="FFFF99"/>
                </a:solidFill>
              </a:rPr>
              <a:t>disc and cup</a:t>
            </a:r>
          </a:p>
          <a:p>
            <a:pPr eaLnBrk="1" hangingPunct="1">
              <a:spcBef>
                <a:spcPct val="0"/>
              </a:spcBef>
              <a:buClrTx/>
              <a:buSzTx/>
              <a:buFontTx/>
              <a:buNone/>
            </a:pPr>
            <a:r>
              <a:rPr lang="en-US" altLang="en-US" sz="1200">
                <a:solidFill>
                  <a:srgbClr val="FFFF99"/>
                </a:solidFill>
              </a:rPr>
              <a:t>--VF testing may reveal an </a:t>
            </a:r>
            <a:r>
              <a:rPr lang="en-US" altLang="en-US" sz="1200" b="1">
                <a:solidFill>
                  <a:srgbClr val="FFFF99"/>
                </a:solidFill>
              </a:rPr>
              <a:t>enlarged blind spot</a:t>
            </a:r>
          </a:p>
        </p:txBody>
      </p:sp>
      <p:sp>
        <p:nvSpPr>
          <p:cNvPr id="6156" name="Text Box 20">
            <a:extLst>
              <a:ext uri="{FF2B5EF4-FFF2-40B4-BE49-F238E27FC236}">
                <a16:creationId xmlns:a16="http://schemas.microsoft.com/office/drawing/2014/main" id="{06D67543-4399-4182-A8C4-2AE49EC50E7E}"/>
              </a:ext>
            </a:extLst>
          </p:cNvPr>
          <p:cNvSpPr txBox="1">
            <a:spLocks noChangeArrowheads="1"/>
          </p:cNvSpPr>
          <p:nvPr/>
        </p:nvSpPr>
        <p:spPr bwMode="auto">
          <a:xfrm>
            <a:off x="76200" y="2514600"/>
            <a:ext cx="2757488" cy="852488"/>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Optic Nerve Coloboma</a:t>
            </a:r>
          </a:p>
          <a:p>
            <a:pPr eaLnBrk="1" hangingPunct="1">
              <a:spcBef>
                <a:spcPct val="0"/>
              </a:spcBef>
              <a:buClrTx/>
              <a:buSzTx/>
              <a:buFontTx/>
              <a:buNone/>
            </a:pPr>
            <a:r>
              <a:rPr lang="en-US" altLang="en-US" sz="1200">
                <a:solidFill>
                  <a:srgbClr val="CCECFF"/>
                </a:solidFill>
              </a:rPr>
              <a:t>1) May resemble… </a:t>
            </a:r>
            <a:r>
              <a:rPr lang="en-US" altLang="en-US" sz="1200" b="1">
                <a:solidFill>
                  <a:srgbClr val="CCECFF"/>
                </a:solidFill>
              </a:rPr>
              <a:t>deep cupping</a:t>
            </a:r>
          </a:p>
          <a:p>
            <a:pPr eaLnBrk="1" hangingPunct="1">
              <a:spcBef>
                <a:spcPct val="0"/>
              </a:spcBef>
              <a:buClrTx/>
              <a:buSzTx/>
              <a:buFontTx/>
              <a:buNone/>
            </a:pPr>
            <a:r>
              <a:rPr lang="en-US" altLang="en-US" sz="1200">
                <a:solidFill>
                  <a:srgbClr val="CCECFF"/>
                </a:solidFill>
              </a:rPr>
              <a:t>2) Can be… </a:t>
            </a:r>
            <a:r>
              <a:rPr lang="en-US" altLang="en-US" sz="1200" b="1">
                <a:solidFill>
                  <a:srgbClr val="CCECFF"/>
                </a:solidFill>
              </a:rPr>
              <a:t>bilateral, asymmetric</a:t>
            </a:r>
          </a:p>
          <a:p>
            <a:pPr eaLnBrk="1" hangingPunct="1">
              <a:spcBef>
                <a:spcPct val="0"/>
              </a:spcBef>
              <a:buClrTx/>
              <a:buSzTx/>
              <a:buFontTx/>
              <a:buNone/>
            </a:pPr>
            <a:r>
              <a:rPr lang="en-US" altLang="en-US" sz="1200">
                <a:solidFill>
                  <a:srgbClr val="CCECFF"/>
                </a:solidFill>
              </a:rPr>
              <a:t>3) Part of the…</a:t>
            </a:r>
            <a:r>
              <a:rPr lang="en-US" altLang="en-US" sz="1200" b="1">
                <a:solidFill>
                  <a:srgbClr val="CCECFF"/>
                </a:solidFill>
              </a:rPr>
              <a:t>CHARGE association</a:t>
            </a:r>
          </a:p>
        </p:txBody>
      </p:sp>
      <p:sp>
        <p:nvSpPr>
          <p:cNvPr id="6157" name="Text Box 21">
            <a:extLst>
              <a:ext uri="{FF2B5EF4-FFF2-40B4-BE49-F238E27FC236}">
                <a16:creationId xmlns:a16="http://schemas.microsoft.com/office/drawing/2014/main" id="{1E1B20C9-9F50-4638-8A24-9BF4BD147D7A}"/>
              </a:ext>
            </a:extLst>
          </p:cNvPr>
          <p:cNvSpPr txBox="1">
            <a:spLocks noChangeArrowheads="1"/>
          </p:cNvSpPr>
          <p:nvPr/>
        </p:nvSpPr>
        <p:spPr bwMode="auto">
          <a:xfrm>
            <a:off x="869950" y="3505200"/>
            <a:ext cx="2144713" cy="669925"/>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Optic Pit/Hole</a:t>
            </a:r>
          </a:p>
          <a:p>
            <a:pPr eaLnBrk="1" hangingPunct="1">
              <a:spcBef>
                <a:spcPct val="0"/>
              </a:spcBef>
              <a:buClrTx/>
              <a:buSzTx/>
              <a:buFontTx/>
              <a:buNone/>
            </a:pPr>
            <a:r>
              <a:rPr lang="en-US" altLang="en-US" sz="1200">
                <a:solidFill>
                  <a:srgbClr val="CCECFF"/>
                </a:solidFill>
              </a:rPr>
              <a:t>--Associated with </a:t>
            </a:r>
            <a:r>
              <a:rPr lang="en-US" altLang="en-US" sz="1200" b="1">
                <a:solidFill>
                  <a:srgbClr val="CCECFF"/>
                </a:solidFill>
              </a:rPr>
              <a:t>serous RD</a:t>
            </a:r>
          </a:p>
          <a:p>
            <a:pPr eaLnBrk="1" hangingPunct="1">
              <a:spcBef>
                <a:spcPct val="0"/>
              </a:spcBef>
              <a:buClrTx/>
              <a:buSzTx/>
              <a:buFontTx/>
              <a:buNone/>
            </a:pPr>
            <a:r>
              <a:rPr lang="en-US" altLang="en-US" sz="1200">
                <a:solidFill>
                  <a:srgbClr val="CCECFF"/>
                </a:solidFill>
              </a:rPr>
              <a:t>  in adulthood</a:t>
            </a:r>
          </a:p>
        </p:txBody>
      </p:sp>
      <p:sp>
        <p:nvSpPr>
          <p:cNvPr id="6158" name="Text Box 22">
            <a:extLst>
              <a:ext uri="{FF2B5EF4-FFF2-40B4-BE49-F238E27FC236}">
                <a16:creationId xmlns:a16="http://schemas.microsoft.com/office/drawing/2014/main" id="{9816774E-0764-44CE-9708-55344D45C75D}"/>
              </a:ext>
            </a:extLst>
          </p:cNvPr>
          <p:cNvSpPr txBox="1">
            <a:spLocks noChangeArrowheads="1"/>
          </p:cNvSpPr>
          <p:nvPr/>
        </p:nvSpPr>
        <p:spPr bwMode="auto">
          <a:xfrm>
            <a:off x="1371600" y="4267200"/>
            <a:ext cx="3048000" cy="2130425"/>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Morning-Glory Disc</a:t>
            </a:r>
          </a:p>
          <a:p>
            <a:pPr eaLnBrk="1" hangingPunct="1">
              <a:spcBef>
                <a:spcPct val="0"/>
              </a:spcBef>
              <a:buClrTx/>
              <a:buSzTx/>
              <a:buFontTx/>
              <a:buNone/>
            </a:pPr>
            <a:r>
              <a:rPr lang="en-US" altLang="en-US" sz="1200">
                <a:solidFill>
                  <a:srgbClr val="CCECFF"/>
                </a:solidFill>
              </a:rPr>
              <a:t>--DFE reveals:</a:t>
            </a:r>
          </a:p>
          <a:p>
            <a:pPr eaLnBrk="1" hangingPunct="1">
              <a:spcBef>
                <a:spcPct val="0"/>
              </a:spcBef>
              <a:buClrTx/>
              <a:buSzTx/>
              <a:buFontTx/>
              <a:buNone/>
            </a:pPr>
            <a:r>
              <a:rPr lang="en-US" altLang="en-US" sz="1200">
                <a:solidFill>
                  <a:srgbClr val="CCECFF"/>
                </a:solidFill>
              </a:rPr>
              <a:t>  1) Funnel-shaped…</a:t>
            </a:r>
          </a:p>
          <a:p>
            <a:pPr eaLnBrk="1" hangingPunct="1">
              <a:spcBef>
                <a:spcPct val="0"/>
              </a:spcBef>
              <a:buClrTx/>
              <a:buSzTx/>
              <a:buFontTx/>
              <a:buNone/>
            </a:pPr>
            <a:r>
              <a:rPr lang="en-US" altLang="en-US" sz="1200">
                <a:solidFill>
                  <a:srgbClr val="CCECFF"/>
                </a:solidFill>
              </a:rPr>
              <a:t>  2) Number of vessels crossing the rim</a:t>
            </a:r>
          </a:p>
          <a:p>
            <a:pPr eaLnBrk="1" hangingPunct="1">
              <a:spcBef>
                <a:spcPct val="0"/>
              </a:spcBef>
              <a:buClrTx/>
              <a:buSzTx/>
              <a:buFontTx/>
              <a:buNone/>
            </a:pPr>
            <a:r>
              <a:rPr lang="en-US" altLang="en-US" sz="1200">
                <a:solidFill>
                  <a:srgbClr val="CCECFF"/>
                </a:solidFill>
              </a:rPr>
              <a:t>    seems abnormally…</a:t>
            </a:r>
            <a:r>
              <a:rPr lang="en-US" altLang="en-US" sz="1200" b="1">
                <a:solidFill>
                  <a:srgbClr val="CCECFF"/>
                </a:solidFill>
              </a:rPr>
              <a:t>high</a:t>
            </a:r>
            <a:r>
              <a:rPr lang="en-US" altLang="en-US" sz="1200">
                <a:solidFill>
                  <a:srgbClr val="CCECFF"/>
                </a:solidFill>
              </a:rPr>
              <a:t> </a:t>
            </a:r>
            <a:endParaRPr lang="en-US" altLang="en-US" sz="1200" b="1">
              <a:solidFill>
                <a:srgbClr val="CCECFF"/>
              </a:solidFill>
            </a:endParaRPr>
          </a:p>
          <a:p>
            <a:pPr eaLnBrk="1" hangingPunct="1">
              <a:spcBef>
                <a:spcPct val="0"/>
              </a:spcBef>
              <a:buClrTx/>
              <a:buSzTx/>
              <a:buFontTx/>
              <a:buNone/>
            </a:pPr>
            <a:r>
              <a:rPr lang="en-US" altLang="en-US" sz="1200">
                <a:solidFill>
                  <a:srgbClr val="CCECFF"/>
                </a:solidFill>
              </a:rPr>
              <a:t>--Tissue is…</a:t>
            </a:r>
            <a:r>
              <a:rPr lang="en-US" altLang="en-US" sz="1200" b="1">
                <a:solidFill>
                  <a:srgbClr val="CCECFF"/>
                </a:solidFill>
              </a:rPr>
              <a:t>contractile</a:t>
            </a:r>
            <a:r>
              <a:rPr lang="en-US" altLang="en-US" sz="1200">
                <a:solidFill>
                  <a:srgbClr val="CCECFF"/>
                </a:solidFill>
              </a:rPr>
              <a:t>, so cup seems</a:t>
            </a:r>
          </a:p>
          <a:p>
            <a:pPr eaLnBrk="1" hangingPunct="1">
              <a:spcBef>
                <a:spcPct val="0"/>
              </a:spcBef>
              <a:buClrTx/>
              <a:buSzTx/>
              <a:buFontTx/>
              <a:buNone/>
            </a:pPr>
            <a:r>
              <a:rPr lang="en-US" altLang="en-US" sz="1200">
                <a:solidFill>
                  <a:srgbClr val="CCECFF"/>
                </a:solidFill>
              </a:rPr>
              <a:t>  to…</a:t>
            </a:r>
            <a:r>
              <a:rPr lang="en-US" altLang="en-US" sz="1200" b="1">
                <a:solidFill>
                  <a:srgbClr val="CCECFF"/>
                </a:solidFill>
              </a:rPr>
              <a:t>open and close</a:t>
            </a:r>
            <a:r>
              <a:rPr lang="en-US" altLang="en-US" sz="1200">
                <a:solidFill>
                  <a:srgbClr val="CCECFF"/>
                </a:solidFill>
              </a:rPr>
              <a:t> (like its namesake,  </a:t>
            </a:r>
          </a:p>
          <a:p>
            <a:pPr eaLnBrk="1" hangingPunct="1">
              <a:spcBef>
                <a:spcPct val="0"/>
              </a:spcBef>
              <a:buClrTx/>
              <a:buSzTx/>
              <a:buFontTx/>
              <a:buNone/>
            </a:pPr>
            <a:r>
              <a:rPr lang="en-US" altLang="en-US" sz="1200">
                <a:solidFill>
                  <a:srgbClr val="CCECFF"/>
                </a:solidFill>
              </a:rPr>
              <a:t>  the morning-glory flower)</a:t>
            </a:r>
          </a:p>
          <a:p>
            <a:pPr eaLnBrk="1" hangingPunct="1">
              <a:spcBef>
                <a:spcPct val="0"/>
              </a:spcBef>
              <a:buClrTx/>
              <a:buSzTx/>
              <a:buFontTx/>
              <a:buNone/>
            </a:pPr>
            <a:r>
              <a:rPr lang="en-US" altLang="en-US" sz="1200">
                <a:solidFill>
                  <a:srgbClr val="CCECFF"/>
                </a:solidFill>
              </a:rPr>
              <a:t>--VA usually…</a:t>
            </a:r>
            <a:r>
              <a:rPr lang="en-US" altLang="en-US" sz="1200" b="1">
                <a:solidFill>
                  <a:srgbClr val="CCECFF"/>
                </a:solidFill>
              </a:rPr>
              <a:t>20/200</a:t>
            </a:r>
            <a:r>
              <a:rPr lang="en-US" altLang="en-US" sz="1200">
                <a:solidFill>
                  <a:srgbClr val="CCECFF"/>
                </a:solidFill>
              </a:rPr>
              <a:t>, but can be…</a:t>
            </a:r>
          </a:p>
          <a:p>
            <a:pPr eaLnBrk="1" hangingPunct="1">
              <a:spcBef>
                <a:spcPct val="0"/>
              </a:spcBef>
              <a:buClrTx/>
              <a:buSzTx/>
              <a:buFontTx/>
              <a:buNone/>
            </a:pPr>
            <a:r>
              <a:rPr lang="en-US" altLang="en-US" sz="1200">
                <a:solidFill>
                  <a:srgbClr val="CCECFF"/>
                </a:solidFill>
              </a:rPr>
              <a:t>   </a:t>
            </a:r>
            <a:r>
              <a:rPr lang="en-US" altLang="en-US" sz="1200" b="1">
                <a:solidFill>
                  <a:srgbClr val="CCECFF"/>
                </a:solidFill>
              </a:rPr>
              <a:t>20/20&lt;-&gt;NLP</a:t>
            </a:r>
          </a:p>
          <a:p>
            <a:pPr eaLnBrk="1" hangingPunct="1">
              <a:spcBef>
                <a:spcPct val="0"/>
              </a:spcBef>
              <a:buClrTx/>
              <a:buSzTx/>
              <a:buFontTx/>
              <a:buNone/>
            </a:pPr>
            <a:r>
              <a:rPr lang="en-US" altLang="en-US" sz="1200">
                <a:solidFill>
                  <a:srgbClr val="CCECFF"/>
                </a:solidFill>
              </a:rPr>
              <a:t>--1/3 develop…</a:t>
            </a:r>
            <a:r>
              <a:rPr lang="en-US" altLang="en-US" sz="1200" b="1">
                <a:solidFill>
                  <a:srgbClr val="CCECFF"/>
                </a:solidFill>
              </a:rPr>
              <a:t>serous RD</a:t>
            </a:r>
          </a:p>
        </p:txBody>
      </p:sp>
      <p:sp>
        <p:nvSpPr>
          <p:cNvPr id="6159" name="Slide Number Placeholder 1">
            <a:extLst>
              <a:ext uri="{FF2B5EF4-FFF2-40B4-BE49-F238E27FC236}">
                <a16:creationId xmlns:a16="http://schemas.microsoft.com/office/drawing/2014/main" id="{7FCD747D-7F69-407B-87FA-92FBBB088DB1}"/>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AB945841-A344-4294-AD0F-C1DCF664A863}" type="slidenum">
              <a:rPr lang="en-US" altLang="en-US" sz="1000"/>
              <a:pPr>
                <a:spcBef>
                  <a:spcPct val="0"/>
                </a:spcBef>
                <a:buClrTx/>
                <a:buSzTx/>
                <a:buFontTx/>
                <a:buNone/>
              </a:pPr>
              <a:t>4</a:t>
            </a:fld>
            <a:endParaRPr lang="en-US" altLang="en-US" sz="1000"/>
          </a:p>
        </p:txBody>
      </p:sp>
      <p:sp>
        <p:nvSpPr>
          <p:cNvPr id="18" name="Rectangle 16">
            <a:extLst>
              <a:ext uri="{FF2B5EF4-FFF2-40B4-BE49-F238E27FC236}">
                <a16:creationId xmlns:a16="http://schemas.microsoft.com/office/drawing/2014/main" id="{B90621CB-7463-4FDE-849A-C3542ACF68EF}"/>
              </a:ext>
            </a:extLst>
          </p:cNvPr>
          <p:cNvSpPr>
            <a:spLocks noChangeArrowheads="1"/>
          </p:cNvSpPr>
          <p:nvPr/>
        </p:nvSpPr>
        <p:spPr bwMode="auto">
          <a:xfrm>
            <a:off x="457200" y="122238"/>
            <a:ext cx="7543800" cy="8683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b"/>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ct val="85000"/>
              </a:lnSpc>
              <a:spcBef>
                <a:spcPct val="0"/>
              </a:spcBef>
              <a:buClrTx/>
              <a:buSzTx/>
              <a:buFontTx/>
              <a:buNone/>
            </a:pPr>
            <a:r>
              <a:rPr lang="en-US" altLang="en-US" sz="3200" b="1" dirty="0">
                <a:solidFill>
                  <a:schemeClr val="tx2"/>
                </a:solidFill>
              </a:rPr>
              <a:t>Developmental Abnormalities of the Optic Nerve Head</a:t>
            </a:r>
            <a:endParaRPr lang="en-US" altLang="en-US" sz="3200" dirty="0">
              <a:solidFill>
                <a:schemeClr val="tx2"/>
              </a:solidFill>
            </a:endParaRPr>
          </a:p>
        </p:txBody>
      </p:sp>
      <p:sp>
        <p:nvSpPr>
          <p:cNvPr id="12" name="Line 10">
            <a:extLst>
              <a:ext uri="{FF2B5EF4-FFF2-40B4-BE49-F238E27FC236}">
                <a16:creationId xmlns:a16="http://schemas.microsoft.com/office/drawing/2014/main" id="{8FD752FE-31D7-404B-8BC5-A6431B0215CF}"/>
              </a:ext>
            </a:extLst>
          </p:cNvPr>
          <p:cNvSpPr>
            <a:spLocks noChangeShapeType="1"/>
          </p:cNvSpPr>
          <p:nvPr/>
        </p:nvSpPr>
        <p:spPr bwMode="auto">
          <a:xfrm flipH="1">
            <a:off x="1600200" y="2057400"/>
            <a:ext cx="1524000" cy="3810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 name="Line 12">
            <a:extLst>
              <a:ext uri="{FF2B5EF4-FFF2-40B4-BE49-F238E27FC236}">
                <a16:creationId xmlns:a16="http://schemas.microsoft.com/office/drawing/2014/main" id="{94AF522B-6B91-4DB5-ADB6-32B4C67CEA55}"/>
              </a:ext>
            </a:extLst>
          </p:cNvPr>
          <p:cNvSpPr>
            <a:spLocks noChangeShapeType="1"/>
          </p:cNvSpPr>
          <p:nvPr/>
        </p:nvSpPr>
        <p:spPr bwMode="auto">
          <a:xfrm>
            <a:off x="3124200" y="2057400"/>
            <a:ext cx="381000" cy="22098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 name="Text Box 13">
            <a:extLst>
              <a:ext uri="{FF2B5EF4-FFF2-40B4-BE49-F238E27FC236}">
                <a16:creationId xmlns:a16="http://schemas.microsoft.com/office/drawing/2014/main" id="{584ED962-D804-4BB0-BD2B-F72BEFE44902}"/>
              </a:ext>
            </a:extLst>
          </p:cNvPr>
          <p:cNvSpPr txBox="1">
            <a:spLocks noChangeArrowheads="1"/>
          </p:cNvSpPr>
          <p:nvPr/>
        </p:nvSpPr>
        <p:spPr bwMode="auto">
          <a:xfrm>
            <a:off x="1357313" y="1524000"/>
            <a:ext cx="3511550" cy="4540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1400" i="1">
                <a:solidFill>
                  <a:srgbClr val="0000FF"/>
                </a:solidFill>
              </a:rPr>
              <a:t>These three are all secondary to abnormal</a:t>
            </a:r>
          </a:p>
          <a:p>
            <a:pPr algn="ctr" eaLnBrk="1" hangingPunct="1">
              <a:lnSpc>
                <a:spcPct val="85000"/>
              </a:lnSpc>
              <a:spcBef>
                <a:spcPct val="0"/>
              </a:spcBef>
              <a:buClrTx/>
              <a:buSzTx/>
              <a:buFontTx/>
              <a:buNone/>
            </a:pPr>
            <a:r>
              <a:rPr lang="en-US" altLang="en-US" sz="1400" i="1">
                <a:solidFill>
                  <a:srgbClr val="0000FF"/>
                </a:solidFill>
              </a:rPr>
              <a:t>closure of the embryonic optic fissure</a:t>
            </a:r>
          </a:p>
        </p:txBody>
      </p:sp>
      <p:sp>
        <p:nvSpPr>
          <p:cNvPr id="15" name="Line 14">
            <a:extLst>
              <a:ext uri="{FF2B5EF4-FFF2-40B4-BE49-F238E27FC236}">
                <a16:creationId xmlns:a16="http://schemas.microsoft.com/office/drawing/2014/main" id="{2116571D-C140-4491-BB35-E138F529B3DE}"/>
              </a:ext>
            </a:extLst>
          </p:cNvPr>
          <p:cNvSpPr>
            <a:spLocks noChangeShapeType="1"/>
          </p:cNvSpPr>
          <p:nvPr/>
        </p:nvSpPr>
        <p:spPr bwMode="auto">
          <a:xfrm flipH="1">
            <a:off x="2971800" y="2057400"/>
            <a:ext cx="152400" cy="14478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Tree>
    <p:extLst>
      <p:ext uri="{BB962C8B-B14F-4D97-AF65-F5344CB8AC3E}">
        <p14:creationId xmlns:p14="http://schemas.microsoft.com/office/powerpoint/2010/main" val="163071038"/>
      </p:ext>
    </p:extLst>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6" name="Text Box 10">
            <a:extLst>
              <a:ext uri="{FF2B5EF4-FFF2-40B4-BE49-F238E27FC236}">
                <a16:creationId xmlns:a16="http://schemas.microsoft.com/office/drawing/2014/main" id="{75A786AA-A76E-4831-AE75-ABE88B23D8E3}"/>
              </a:ext>
            </a:extLst>
          </p:cNvPr>
          <p:cNvSpPr txBox="1">
            <a:spLocks noChangeArrowheads="1"/>
          </p:cNvSpPr>
          <p:nvPr/>
        </p:nvSpPr>
        <p:spPr bwMode="auto">
          <a:xfrm>
            <a:off x="1371600" y="4267200"/>
            <a:ext cx="3057525" cy="2154238"/>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Morning-Glory Disc</a:t>
            </a:r>
          </a:p>
          <a:p>
            <a:pPr eaLnBrk="1" hangingPunct="1">
              <a:spcBef>
                <a:spcPct val="0"/>
              </a:spcBef>
              <a:buClrTx/>
              <a:buSzTx/>
              <a:buFontTx/>
              <a:buNone/>
            </a:pPr>
            <a:r>
              <a:rPr lang="en-US" altLang="en-US" sz="1200"/>
              <a:t>--DFE reveals:</a:t>
            </a:r>
          </a:p>
          <a:p>
            <a:pPr eaLnBrk="1" hangingPunct="1">
              <a:spcBef>
                <a:spcPct val="0"/>
              </a:spcBef>
              <a:buClrTx/>
              <a:buSzTx/>
              <a:buFontTx/>
              <a:buNone/>
            </a:pPr>
            <a:r>
              <a:rPr lang="en-US" altLang="en-US" sz="1200"/>
              <a:t>  1) A funnel-shaped…</a:t>
            </a:r>
            <a:r>
              <a:rPr lang="en-US" altLang="en-US" sz="1200" b="1">
                <a:solidFill>
                  <a:srgbClr val="0000FF"/>
                </a:solidFill>
              </a:rPr>
              <a:t>excavation</a:t>
            </a:r>
            <a:endParaRPr lang="en-US" altLang="en-US" sz="1200"/>
          </a:p>
          <a:p>
            <a:pPr eaLnBrk="1" hangingPunct="1">
              <a:spcBef>
                <a:spcPct val="0"/>
              </a:spcBef>
              <a:buClrTx/>
              <a:buSzTx/>
              <a:buFontTx/>
              <a:buNone/>
            </a:pPr>
            <a:r>
              <a:rPr lang="en-US" altLang="en-US" sz="1200"/>
              <a:t>  2) Number of vessels crossing the rim</a:t>
            </a:r>
          </a:p>
          <a:p>
            <a:pPr eaLnBrk="1" hangingPunct="1">
              <a:spcBef>
                <a:spcPct val="0"/>
              </a:spcBef>
              <a:buClrTx/>
              <a:buSzTx/>
              <a:buFontTx/>
              <a:buNone/>
            </a:pPr>
            <a:r>
              <a:rPr lang="en-US" altLang="en-US" sz="1200"/>
              <a:t>    seems abnormally…</a:t>
            </a:r>
            <a:r>
              <a:rPr lang="en-US" altLang="en-US" sz="1200" b="1">
                <a:solidFill>
                  <a:srgbClr val="0000FF"/>
                </a:solidFill>
              </a:rPr>
              <a:t>high</a:t>
            </a:r>
            <a:r>
              <a:rPr lang="en-US" altLang="en-US" sz="1200"/>
              <a:t> </a:t>
            </a:r>
            <a:endParaRPr lang="en-US" altLang="en-US" sz="1200" b="1">
              <a:solidFill>
                <a:srgbClr val="0000FF"/>
              </a:solidFill>
            </a:endParaRPr>
          </a:p>
          <a:p>
            <a:pPr eaLnBrk="1" hangingPunct="1">
              <a:spcBef>
                <a:spcPct val="0"/>
              </a:spcBef>
              <a:buClrTx/>
              <a:buSzTx/>
              <a:buFontTx/>
              <a:buNone/>
            </a:pPr>
            <a:r>
              <a:rPr lang="en-US" altLang="en-US" sz="1200"/>
              <a:t>--Tissue is…</a:t>
            </a:r>
            <a:r>
              <a:rPr lang="en-US" altLang="en-US" sz="1200" b="1">
                <a:solidFill>
                  <a:srgbClr val="0000FF"/>
                </a:solidFill>
              </a:rPr>
              <a:t>contractile</a:t>
            </a:r>
            <a:r>
              <a:rPr lang="en-US" altLang="en-US" sz="1200"/>
              <a:t>, so cup seems</a:t>
            </a:r>
          </a:p>
          <a:p>
            <a:pPr eaLnBrk="1" hangingPunct="1">
              <a:spcBef>
                <a:spcPct val="0"/>
              </a:spcBef>
              <a:buClrTx/>
              <a:buSzTx/>
              <a:buFontTx/>
              <a:buNone/>
            </a:pPr>
            <a:r>
              <a:rPr lang="en-US" altLang="en-US" sz="1200"/>
              <a:t>  to…</a:t>
            </a:r>
            <a:r>
              <a:rPr lang="en-US" altLang="en-US" sz="1200" b="1">
                <a:solidFill>
                  <a:srgbClr val="0000FF"/>
                </a:solidFill>
              </a:rPr>
              <a:t>open </a:t>
            </a:r>
            <a:r>
              <a:rPr lang="en-US" altLang="en-US" sz="1200">
                <a:solidFill>
                  <a:srgbClr val="0000FF"/>
                </a:solidFill>
              </a:rPr>
              <a:t>and</a:t>
            </a:r>
            <a:r>
              <a:rPr lang="en-US" altLang="en-US" sz="1200" b="1">
                <a:solidFill>
                  <a:srgbClr val="0000FF"/>
                </a:solidFill>
              </a:rPr>
              <a:t> close</a:t>
            </a:r>
            <a:r>
              <a:rPr lang="en-US" altLang="en-US" sz="1200"/>
              <a:t> (like its namesake,  </a:t>
            </a:r>
          </a:p>
          <a:p>
            <a:pPr eaLnBrk="1" hangingPunct="1">
              <a:spcBef>
                <a:spcPct val="0"/>
              </a:spcBef>
              <a:buClrTx/>
              <a:buSzTx/>
              <a:buFontTx/>
              <a:buNone/>
            </a:pPr>
            <a:r>
              <a:rPr lang="en-US" altLang="en-US" sz="1200"/>
              <a:t>  the morning-glory flower)</a:t>
            </a:r>
          </a:p>
          <a:p>
            <a:pPr eaLnBrk="1" hangingPunct="1">
              <a:spcBef>
                <a:spcPct val="0"/>
              </a:spcBef>
              <a:buClrTx/>
              <a:buSzTx/>
              <a:buFontTx/>
              <a:buNone/>
            </a:pPr>
            <a:r>
              <a:rPr lang="en-US" altLang="en-US" sz="1200"/>
              <a:t>--VA usually…</a:t>
            </a:r>
            <a:r>
              <a:rPr lang="en-US" altLang="en-US" sz="1200" b="1">
                <a:solidFill>
                  <a:srgbClr val="0000FF"/>
                </a:solidFill>
              </a:rPr>
              <a:t>20/200</a:t>
            </a:r>
            <a:r>
              <a:rPr lang="en-US" altLang="en-US" sz="1200"/>
              <a:t>, but can be…</a:t>
            </a:r>
          </a:p>
          <a:p>
            <a:pPr eaLnBrk="1" hangingPunct="1">
              <a:spcBef>
                <a:spcPct val="0"/>
              </a:spcBef>
              <a:buClrTx/>
              <a:buSzTx/>
              <a:buFontTx/>
              <a:buNone/>
            </a:pPr>
            <a:r>
              <a:rPr lang="en-US" altLang="en-US" sz="1200"/>
              <a:t>   </a:t>
            </a:r>
            <a:r>
              <a:rPr lang="en-US" altLang="en-US" sz="1200" b="1">
                <a:solidFill>
                  <a:srgbClr val="0000FF"/>
                </a:solidFill>
              </a:rPr>
              <a:t>20/20&lt;-&gt;NLP</a:t>
            </a:r>
          </a:p>
          <a:p>
            <a:pPr eaLnBrk="1" hangingPunct="1">
              <a:spcBef>
                <a:spcPct val="0"/>
              </a:spcBef>
              <a:buClrTx/>
              <a:buSzTx/>
              <a:buFontTx/>
              <a:buNone/>
            </a:pPr>
            <a:r>
              <a:rPr lang="en-US" altLang="en-US" sz="1200"/>
              <a:t>--1/3 develop…</a:t>
            </a:r>
            <a:r>
              <a:rPr lang="en-US" altLang="en-US" sz="1200" b="1">
                <a:solidFill>
                  <a:srgbClr val="CCECFF"/>
                </a:solidFill>
              </a:rPr>
              <a:t>serous</a:t>
            </a:r>
            <a:r>
              <a:rPr lang="en-US" altLang="en-US" sz="1200" b="1">
                <a:solidFill>
                  <a:srgbClr val="0000FF"/>
                </a:solidFill>
              </a:rPr>
              <a:t> </a:t>
            </a:r>
            <a:r>
              <a:rPr lang="en-US" altLang="en-US" sz="1200" b="1">
                <a:solidFill>
                  <a:srgbClr val="CCECFF"/>
                </a:solidFill>
              </a:rPr>
              <a:t>RD</a:t>
            </a:r>
          </a:p>
        </p:txBody>
      </p:sp>
      <p:sp>
        <p:nvSpPr>
          <p:cNvPr id="26627" name="Text Box 3">
            <a:extLst>
              <a:ext uri="{FF2B5EF4-FFF2-40B4-BE49-F238E27FC236}">
                <a16:creationId xmlns:a16="http://schemas.microsoft.com/office/drawing/2014/main" id="{EBF565CB-D2E5-4CB9-AB10-59AB11704A7C}"/>
              </a:ext>
            </a:extLst>
          </p:cNvPr>
          <p:cNvSpPr txBox="1">
            <a:spLocks noChangeArrowheads="1"/>
          </p:cNvSpPr>
          <p:nvPr/>
        </p:nvSpPr>
        <p:spPr bwMode="auto">
          <a:xfrm>
            <a:off x="793750" y="3505200"/>
            <a:ext cx="2274982" cy="677108"/>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solidFill>
                  <a:schemeClr val="bg1">
                    <a:lumMod val="65000"/>
                  </a:schemeClr>
                </a:solidFill>
              </a:rPr>
              <a:t>Optic Pit/Hole</a:t>
            </a:r>
          </a:p>
          <a:p>
            <a:pPr eaLnBrk="1" hangingPunct="1">
              <a:spcBef>
                <a:spcPct val="0"/>
              </a:spcBef>
              <a:buClrTx/>
              <a:buSzTx/>
              <a:buFontTx/>
              <a:buNone/>
            </a:pPr>
            <a:r>
              <a:rPr lang="en-US" altLang="en-US" sz="1200">
                <a:solidFill>
                  <a:schemeClr val="bg1">
                    <a:lumMod val="65000"/>
                  </a:schemeClr>
                </a:solidFill>
              </a:rPr>
              <a:t>--Associated with…</a:t>
            </a:r>
            <a:r>
              <a:rPr lang="en-US" altLang="en-US" sz="1200" b="1">
                <a:solidFill>
                  <a:schemeClr val="bg1">
                    <a:lumMod val="65000"/>
                  </a:schemeClr>
                </a:solidFill>
              </a:rPr>
              <a:t>serous RD</a:t>
            </a:r>
          </a:p>
          <a:p>
            <a:pPr eaLnBrk="1" hangingPunct="1">
              <a:spcBef>
                <a:spcPct val="0"/>
              </a:spcBef>
              <a:buClrTx/>
              <a:buSzTx/>
              <a:buFontTx/>
              <a:buNone/>
            </a:pPr>
            <a:r>
              <a:rPr lang="en-US" altLang="en-US" sz="1200" b="1">
                <a:solidFill>
                  <a:schemeClr val="bg1">
                    <a:lumMod val="65000"/>
                  </a:schemeClr>
                </a:solidFill>
              </a:rPr>
              <a:t>  in adulthood</a:t>
            </a:r>
          </a:p>
        </p:txBody>
      </p:sp>
      <p:sp>
        <p:nvSpPr>
          <p:cNvPr id="26628" name="Line 4">
            <a:extLst>
              <a:ext uri="{FF2B5EF4-FFF2-40B4-BE49-F238E27FC236}">
                <a16:creationId xmlns:a16="http://schemas.microsoft.com/office/drawing/2014/main" id="{6995FA1A-F69E-4714-87E2-B7C3F5C89A50}"/>
              </a:ext>
            </a:extLst>
          </p:cNvPr>
          <p:cNvSpPr>
            <a:spLocks noChangeShapeType="1"/>
          </p:cNvSpPr>
          <p:nvPr/>
        </p:nvSpPr>
        <p:spPr bwMode="auto">
          <a:xfrm flipH="1">
            <a:off x="1600200" y="2057400"/>
            <a:ext cx="1524000" cy="3810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629" name="Text Box 6">
            <a:extLst>
              <a:ext uri="{FF2B5EF4-FFF2-40B4-BE49-F238E27FC236}">
                <a16:creationId xmlns:a16="http://schemas.microsoft.com/office/drawing/2014/main" id="{2498F669-3885-470F-827E-D0722ECBD570}"/>
              </a:ext>
            </a:extLst>
          </p:cNvPr>
          <p:cNvSpPr txBox="1">
            <a:spLocks noChangeArrowheads="1"/>
          </p:cNvSpPr>
          <p:nvPr/>
        </p:nvSpPr>
        <p:spPr bwMode="auto">
          <a:xfrm>
            <a:off x="1340808" y="1524000"/>
            <a:ext cx="3544560" cy="458587"/>
          </a:xfrm>
          <a:prstGeom prst="rect">
            <a:avLst/>
          </a:prstGeom>
          <a:noFill/>
          <a:ln w="952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1400" i="1">
                <a:solidFill>
                  <a:schemeClr val="bg1">
                    <a:lumMod val="75000"/>
                  </a:schemeClr>
                </a:solidFill>
              </a:rPr>
              <a:t>These three are all secondary to abnormal</a:t>
            </a:r>
          </a:p>
          <a:p>
            <a:pPr algn="ctr" eaLnBrk="1" hangingPunct="1">
              <a:lnSpc>
                <a:spcPct val="85000"/>
              </a:lnSpc>
              <a:spcBef>
                <a:spcPct val="0"/>
              </a:spcBef>
              <a:buClrTx/>
              <a:buSzTx/>
              <a:buFontTx/>
              <a:buNone/>
            </a:pPr>
            <a:r>
              <a:rPr lang="en-US" altLang="en-US" sz="1400" i="1">
                <a:solidFill>
                  <a:schemeClr val="bg1">
                    <a:lumMod val="75000"/>
                  </a:schemeClr>
                </a:solidFill>
              </a:rPr>
              <a:t>closure of the embryonic optic fissure</a:t>
            </a:r>
          </a:p>
        </p:txBody>
      </p:sp>
      <p:sp>
        <p:nvSpPr>
          <p:cNvPr id="26630" name="Text Box 7">
            <a:extLst>
              <a:ext uri="{FF2B5EF4-FFF2-40B4-BE49-F238E27FC236}">
                <a16:creationId xmlns:a16="http://schemas.microsoft.com/office/drawing/2014/main" id="{77864995-F91A-497B-84DE-F4FB09455FB9}"/>
              </a:ext>
            </a:extLst>
          </p:cNvPr>
          <p:cNvSpPr txBox="1">
            <a:spLocks noChangeArrowheads="1"/>
          </p:cNvSpPr>
          <p:nvPr/>
        </p:nvSpPr>
        <p:spPr bwMode="auto">
          <a:xfrm>
            <a:off x="76200" y="2514600"/>
            <a:ext cx="2783134" cy="861774"/>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solidFill>
                  <a:schemeClr val="bg1">
                    <a:lumMod val="65000"/>
                  </a:schemeClr>
                </a:solidFill>
              </a:rPr>
              <a:t>Optic Nerve Coloboma</a:t>
            </a:r>
          </a:p>
          <a:p>
            <a:pPr eaLnBrk="1" hangingPunct="1">
              <a:spcBef>
                <a:spcPct val="0"/>
              </a:spcBef>
              <a:buClrTx/>
              <a:buSzTx/>
              <a:buFontTx/>
              <a:buNone/>
            </a:pPr>
            <a:r>
              <a:rPr lang="en-US" altLang="en-US" sz="1200">
                <a:solidFill>
                  <a:schemeClr val="bg1">
                    <a:lumMod val="65000"/>
                  </a:schemeClr>
                </a:solidFill>
              </a:rPr>
              <a:t>1) May resemble…</a:t>
            </a:r>
            <a:r>
              <a:rPr lang="en-US" altLang="en-US" sz="1200" b="1">
                <a:solidFill>
                  <a:schemeClr val="bg1">
                    <a:lumMod val="65000"/>
                  </a:schemeClr>
                </a:solidFill>
              </a:rPr>
              <a:t>deep cupping</a:t>
            </a:r>
          </a:p>
          <a:p>
            <a:pPr eaLnBrk="1" hangingPunct="1">
              <a:spcBef>
                <a:spcPct val="0"/>
              </a:spcBef>
              <a:buClrTx/>
              <a:buSzTx/>
              <a:buFontTx/>
              <a:buNone/>
            </a:pPr>
            <a:r>
              <a:rPr lang="en-US" altLang="en-US" sz="1200">
                <a:solidFill>
                  <a:schemeClr val="bg1">
                    <a:lumMod val="65000"/>
                  </a:schemeClr>
                </a:solidFill>
              </a:rPr>
              <a:t>2) Can be…</a:t>
            </a:r>
            <a:r>
              <a:rPr lang="en-US" altLang="en-US" sz="1200" b="1">
                <a:solidFill>
                  <a:schemeClr val="bg1">
                    <a:lumMod val="65000"/>
                  </a:schemeClr>
                </a:solidFill>
              </a:rPr>
              <a:t>bilateral, asymmetric</a:t>
            </a:r>
          </a:p>
          <a:p>
            <a:pPr eaLnBrk="1" hangingPunct="1">
              <a:spcBef>
                <a:spcPct val="0"/>
              </a:spcBef>
              <a:buClrTx/>
              <a:buSzTx/>
              <a:buFontTx/>
              <a:buNone/>
            </a:pPr>
            <a:r>
              <a:rPr lang="en-US" altLang="en-US" sz="1200">
                <a:solidFill>
                  <a:schemeClr val="bg1">
                    <a:lumMod val="65000"/>
                  </a:schemeClr>
                </a:solidFill>
              </a:rPr>
              <a:t>3) Part of the…</a:t>
            </a:r>
            <a:r>
              <a:rPr lang="en-US" altLang="en-US" sz="1200" b="1">
                <a:solidFill>
                  <a:schemeClr val="bg1">
                    <a:lumMod val="65000"/>
                  </a:schemeClr>
                </a:solidFill>
              </a:rPr>
              <a:t>CHARGE association</a:t>
            </a:r>
          </a:p>
        </p:txBody>
      </p:sp>
      <p:sp>
        <p:nvSpPr>
          <p:cNvPr id="26631" name="Line 8">
            <a:extLst>
              <a:ext uri="{FF2B5EF4-FFF2-40B4-BE49-F238E27FC236}">
                <a16:creationId xmlns:a16="http://schemas.microsoft.com/office/drawing/2014/main" id="{91D11795-7A2D-4757-920B-F908079269D1}"/>
              </a:ext>
            </a:extLst>
          </p:cNvPr>
          <p:cNvSpPr>
            <a:spLocks noChangeShapeType="1"/>
          </p:cNvSpPr>
          <p:nvPr/>
        </p:nvSpPr>
        <p:spPr bwMode="auto">
          <a:xfrm flipH="1">
            <a:off x="2971800" y="2057400"/>
            <a:ext cx="152400" cy="14478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632" name="Text Box 9">
            <a:extLst>
              <a:ext uri="{FF2B5EF4-FFF2-40B4-BE49-F238E27FC236}">
                <a16:creationId xmlns:a16="http://schemas.microsoft.com/office/drawing/2014/main" id="{A6F1D9EC-DA7F-44C4-8528-11B06C1FBD47}"/>
              </a:ext>
            </a:extLst>
          </p:cNvPr>
          <p:cNvSpPr txBox="1">
            <a:spLocks noChangeArrowheads="1"/>
          </p:cNvSpPr>
          <p:nvPr/>
        </p:nvSpPr>
        <p:spPr bwMode="auto">
          <a:xfrm>
            <a:off x="1371600" y="4267200"/>
            <a:ext cx="3057247" cy="2154436"/>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dirty="0"/>
              <a:t>Morning-Glory Disc</a:t>
            </a:r>
          </a:p>
          <a:p>
            <a:pPr eaLnBrk="1" hangingPunct="1">
              <a:spcBef>
                <a:spcPct val="0"/>
              </a:spcBef>
              <a:buClrTx/>
              <a:buSzTx/>
              <a:buFontTx/>
              <a:buNone/>
            </a:pPr>
            <a:r>
              <a:rPr lang="en-US" altLang="en-US" sz="1200" dirty="0">
                <a:solidFill>
                  <a:schemeClr val="bg1">
                    <a:lumMod val="65000"/>
                  </a:schemeClr>
                </a:solidFill>
              </a:rPr>
              <a:t>--DFE reveals:</a:t>
            </a:r>
          </a:p>
          <a:p>
            <a:pPr eaLnBrk="1" hangingPunct="1">
              <a:spcBef>
                <a:spcPct val="0"/>
              </a:spcBef>
              <a:buClrTx/>
              <a:buSzTx/>
              <a:buFontTx/>
              <a:buNone/>
            </a:pPr>
            <a:r>
              <a:rPr lang="en-US" altLang="en-US" sz="1200" dirty="0">
                <a:solidFill>
                  <a:schemeClr val="bg1">
                    <a:lumMod val="65000"/>
                  </a:schemeClr>
                </a:solidFill>
              </a:rPr>
              <a:t>  1) A funnel-shaped…</a:t>
            </a:r>
            <a:r>
              <a:rPr lang="en-US" altLang="en-US" sz="1200" b="1" dirty="0">
                <a:solidFill>
                  <a:schemeClr val="bg1">
                    <a:lumMod val="65000"/>
                  </a:schemeClr>
                </a:solidFill>
              </a:rPr>
              <a:t>excavation</a:t>
            </a:r>
            <a:endParaRPr lang="en-US" altLang="en-US" sz="1200" dirty="0">
              <a:solidFill>
                <a:schemeClr val="bg1">
                  <a:lumMod val="65000"/>
                </a:schemeClr>
              </a:solidFill>
            </a:endParaRPr>
          </a:p>
          <a:p>
            <a:pPr eaLnBrk="1" hangingPunct="1">
              <a:spcBef>
                <a:spcPct val="0"/>
              </a:spcBef>
              <a:buClrTx/>
              <a:buSzTx/>
              <a:buFontTx/>
              <a:buNone/>
            </a:pPr>
            <a:r>
              <a:rPr lang="en-US" altLang="en-US" sz="1200" dirty="0">
                <a:solidFill>
                  <a:schemeClr val="bg1">
                    <a:lumMod val="65000"/>
                  </a:schemeClr>
                </a:solidFill>
              </a:rPr>
              <a:t>  2) Number of vessels crossing the rim</a:t>
            </a:r>
          </a:p>
          <a:p>
            <a:pPr eaLnBrk="1" hangingPunct="1">
              <a:spcBef>
                <a:spcPct val="0"/>
              </a:spcBef>
              <a:buClrTx/>
              <a:buSzTx/>
              <a:buFontTx/>
              <a:buNone/>
            </a:pPr>
            <a:r>
              <a:rPr lang="en-US" altLang="en-US" sz="1200" dirty="0">
                <a:solidFill>
                  <a:schemeClr val="bg1">
                    <a:lumMod val="65000"/>
                  </a:schemeClr>
                </a:solidFill>
              </a:rPr>
              <a:t>    seems abnormally…</a:t>
            </a:r>
            <a:r>
              <a:rPr lang="en-US" altLang="en-US" sz="1200" b="1" dirty="0">
                <a:solidFill>
                  <a:schemeClr val="bg1">
                    <a:lumMod val="65000"/>
                  </a:schemeClr>
                </a:solidFill>
              </a:rPr>
              <a:t>high</a:t>
            </a:r>
            <a:r>
              <a:rPr lang="en-US" altLang="en-US" sz="1200" dirty="0">
                <a:solidFill>
                  <a:schemeClr val="bg1">
                    <a:lumMod val="65000"/>
                  </a:schemeClr>
                </a:solidFill>
              </a:rPr>
              <a:t> </a:t>
            </a:r>
            <a:endParaRPr lang="en-US" altLang="en-US" sz="1200" b="1" dirty="0">
              <a:solidFill>
                <a:schemeClr val="bg1">
                  <a:lumMod val="65000"/>
                </a:schemeClr>
              </a:solidFill>
            </a:endParaRPr>
          </a:p>
          <a:p>
            <a:pPr eaLnBrk="1" hangingPunct="1">
              <a:spcBef>
                <a:spcPct val="0"/>
              </a:spcBef>
              <a:buClrTx/>
              <a:buSzTx/>
              <a:buFontTx/>
              <a:buNone/>
            </a:pPr>
            <a:r>
              <a:rPr lang="en-US" altLang="en-US" sz="1200" dirty="0">
                <a:solidFill>
                  <a:schemeClr val="bg1">
                    <a:lumMod val="65000"/>
                  </a:schemeClr>
                </a:solidFill>
              </a:rPr>
              <a:t>--Tissue is…</a:t>
            </a:r>
            <a:r>
              <a:rPr lang="en-US" altLang="en-US" sz="1200" b="1" dirty="0">
                <a:solidFill>
                  <a:schemeClr val="bg1">
                    <a:lumMod val="65000"/>
                  </a:schemeClr>
                </a:solidFill>
              </a:rPr>
              <a:t>contractile</a:t>
            </a:r>
            <a:r>
              <a:rPr lang="en-US" altLang="en-US" sz="1200" dirty="0">
                <a:solidFill>
                  <a:schemeClr val="bg1">
                    <a:lumMod val="65000"/>
                  </a:schemeClr>
                </a:solidFill>
              </a:rPr>
              <a:t>, so cup seems</a:t>
            </a:r>
          </a:p>
          <a:p>
            <a:pPr eaLnBrk="1" hangingPunct="1">
              <a:spcBef>
                <a:spcPct val="0"/>
              </a:spcBef>
              <a:buClrTx/>
              <a:buSzTx/>
              <a:buFontTx/>
              <a:buNone/>
            </a:pPr>
            <a:r>
              <a:rPr lang="en-US" altLang="en-US" sz="1200" dirty="0">
                <a:solidFill>
                  <a:schemeClr val="bg1">
                    <a:lumMod val="65000"/>
                  </a:schemeClr>
                </a:solidFill>
              </a:rPr>
              <a:t>  to…</a:t>
            </a:r>
            <a:r>
              <a:rPr lang="en-US" altLang="en-US" sz="1200" b="1" dirty="0">
                <a:solidFill>
                  <a:schemeClr val="bg1">
                    <a:lumMod val="65000"/>
                  </a:schemeClr>
                </a:solidFill>
              </a:rPr>
              <a:t>open </a:t>
            </a:r>
            <a:r>
              <a:rPr lang="en-US" altLang="en-US" sz="1200" dirty="0">
                <a:solidFill>
                  <a:schemeClr val="bg1">
                    <a:lumMod val="65000"/>
                  </a:schemeClr>
                </a:solidFill>
              </a:rPr>
              <a:t>and</a:t>
            </a:r>
            <a:r>
              <a:rPr lang="en-US" altLang="en-US" sz="1200" b="1" dirty="0">
                <a:solidFill>
                  <a:schemeClr val="bg1">
                    <a:lumMod val="65000"/>
                  </a:schemeClr>
                </a:solidFill>
              </a:rPr>
              <a:t> close</a:t>
            </a:r>
            <a:r>
              <a:rPr lang="en-US" altLang="en-US" sz="1200" dirty="0">
                <a:solidFill>
                  <a:schemeClr val="bg1">
                    <a:lumMod val="65000"/>
                  </a:schemeClr>
                </a:solidFill>
              </a:rPr>
              <a:t> (like its namesake,  </a:t>
            </a:r>
          </a:p>
          <a:p>
            <a:pPr eaLnBrk="1" hangingPunct="1">
              <a:spcBef>
                <a:spcPct val="0"/>
              </a:spcBef>
              <a:buClrTx/>
              <a:buSzTx/>
              <a:buFontTx/>
              <a:buNone/>
            </a:pPr>
            <a:r>
              <a:rPr lang="en-US" altLang="en-US" sz="1200" dirty="0">
                <a:solidFill>
                  <a:schemeClr val="bg1">
                    <a:lumMod val="65000"/>
                  </a:schemeClr>
                </a:solidFill>
              </a:rPr>
              <a:t>  the morning-glory flower)</a:t>
            </a:r>
          </a:p>
          <a:p>
            <a:pPr eaLnBrk="1" hangingPunct="1">
              <a:spcBef>
                <a:spcPct val="0"/>
              </a:spcBef>
              <a:buClrTx/>
              <a:buSzTx/>
              <a:buFontTx/>
              <a:buNone/>
            </a:pPr>
            <a:r>
              <a:rPr lang="en-US" altLang="en-US" sz="1200" dirty="0">
                <a:solidFill>
                  <a:schemeClr val="bg1">
                    <a:lumMod val="65000"/>
                  </a:schemeClr>
                </a:solidFill>
              </a:rPr>
              <a:t>--VA usually…</a:t>
            </a:r>
            <a:r>
              <a:rPr lang="en-US" altLang="en-US" sz="1200" b="1" dirty="0">
                <a:solidFill>
                  <a:schemeClr val="bg1">
                    <a:lumMod val="65000"/>
                  </a:schemeClr>
                </a:solidFill>
              </a:rPr>
              <a:t>20/200</a:t>
            </a:r>
            <a:r>
              <a:rPr lang="en-US" altLang="en-US" sz="1200" dirty="0">
                <a:solidFill>
                  <a:schemeClr val="bg1">
                    <a:lumMod val="65000"/>
                  </a:schemeClr>
                </a:solidFill>
              </a:rPr>
              <a:t>, but can be…</a:t>
            </a:r>
          </a:p>
          <a:p>
            <a:pPr eaLnBrk="1" hangingPunct="1">
              <a:spcBef>
                <a:spcPct val="0"/>
              </a:spcBef>
              <a:buClrTx/>
              <a:buSzTx/>
              <a:buFontTx/>
              <a:buNone/>
            </a:pPr>
            <a:r>
              <a:rPr lang="en-US" altLang="en-US" sz="1200" dirty="0">
                <a:solidFill>
                  <a:schemeClr val="bg1">
                    <a:lumMod val="65000"/>
                  </a:schemeClr>
                </a:solidFill>
              </a:rPr>
              <a:t>   </a:t>
            </a:r>
            <a:r>
              <a:rPr lang="en-US" altLang="en-US" sz="1200" b="1" dirty="0">
                <a:solidFill>
                  <a:schemeClr val="bg1">
                    <a:lumMod val="65000"/>
                  </a:schemeClr>
                </a:solidFill>
              </a:rPr>
              <a:t>20/20&lt;-&gt;NLP</a:t>
            </a:r>
          </a:p>
          <a:p>
            <a:pPr eaLnBrk="1" hangingPunct="1">
              <a:spcBef>
                <a:spcPct val="0"/>
              </a:spcBef>
              <a:buClrTx/>
              <a:buSzTx/>
              <a:buFontTx/>
              <a:buNone/>
            </a:pPr>
            <a:r>
              <a:rPr lang="en-US" altLang="en-US" sz="1200" dirty="0">
                <a:solidFill>
                  <a:schemeClr val="bg1">
                    <a:lumMod val="65000"/>
                  </a:schemeClr>
                </a:solidFill>
              </a:rPr>
              <a:t>--1/3 develop…</a:t>
            </a:r>
            <a:r>
              <a:rPr lang="en-US" altLang="en-US" sz="1200" b="1" dirty="0">
                <a:solidFill>
                  <a:schemeClr val="bg1">
                    <a:lumMod val="65000"/>
                  </a:schemeClr>
                </a:solidFill>
              </a:rPr>
              <a:t>serous RD</a:t>
            </a:r>
          </a:p>
        </p:txBody>
      </p:sp>
      <p:sp>
        <p:nvSpPr>
          <p:cNvPr id="26633" name="Rectangle 11">
            <a:extLst>
              <a:ext uri="{FF2B5EF4-FFF2-40B4-BE49-F238E27FC236}">
                <a16:creationId xmlns:a16="http://schemas.microsoft.com/office/drawing/2014/main" id="{F76BCA91-4E24-4F7F-B6A5-D5C8FE6F39B6}"/>
              </a:ext>
            </a:extLst>
          </p:cNvPr>
          <p:cNvSpPr>
            <a:spLocks noChangeArrowheads="1"/>
          </p:cNvSpPr>
          <p:nvPr/>
        </p:nvSpPr>
        <p:spPr bwMode="auto">
          <a:xfrm>
            <a:off x="457200" y="122238"/>
            <a:ext cx="7543800" cy="8683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b"/>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ct val="85000"/>
              </a:lnSpc>
              <a:spcBef>
                <a:spcPct val="0"/>
              </a:spcBef>
              <a:buClrTx/>
              <a:buSzTx/>
              <a:buFontTx/>
              <a:buNone/>
            </a:pPr>
            <a:r>
              <a:rPr lang="en-US" altLang="en-US" sz="3200" b="1" dirty="0">
                <a:solidFill>
                  <a:schemeClr val="tx2"/>
                </a:solidFill>
              </a:rPr>
              <a:t>Developmental Abnormalities of the Optic Nerve Head</a:t>
            </a:r>
            <a:endParaRPr lang="en-US" altLang="en-US" sz="3200" dirty="0">
              <a:solidFill>
                <a:schemeClr val="tx2"/>
              </a:solidFill>
            </a:endParaRPr>
          </a:p>
        </p:txBody>
      </p:sp>
      <p:sp>
        <p:nvSpPr>
          <p:cNvPr id="26634" name="Slide Number Placeholder 1">
            <a:extLst>
              <a:ext uri="{FF2B5EF4-FFF2-40B4-BE49-F238E27FC236}">
                <a16:creationId xmlns:a16="http://schemas.microsoft.com/office/drawing/2014/main" id="{36D4B343-1488-4D7C-8569-64FF0FD08B6E}"/>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DBDA1020-9ADD-4487-AA1F-12FB75A402F9}" type="slidenum">
              <a:rPr lang="en-US" altLang="en-US" sz="1000"/>
              <a:pPr>
                <a:spcBef>
                  <a:spcPct val="0"/>
                </a:spcBef>
                <a:buClrTx/>
                <a:buSzTx/>
                <a:buFontTx/>
                <a:buNone/>
              </a:pPr>
              <a:t>40</a:t>
            </a:fld>
            <a:endParaRPr lang="en-US" altLang="en-US" sz="1000"/>
          </a:p>
        </p:txBody>
      </p:sp>
      <p:sp>
        <p:nvSpPr>
          <p:cNvPr id="26635" name="Line 12">
            <a:extLst>
              <a:ext uri="{FF2B5EF4-FFF2-40B4-BE49-F238E27FC236}">
                <a16:creationId xmlns:a16="http://schemas.microsoft.com/office/drawing/2014/main" id="{65C3BECB-2C2E-4FDB-BF02-61BA4BD8DB2D}"/>
              </a:ext>
            </a:extLst>
          </p:cNvPr>
          <p:cNvSpPr>
            <a:spLocks noChangeShapeType="1"/>
          </p:cNvSpPr>
          <p:nvPr/>
        </p:nvSpPr>
        <p:spPr bwMode="auto">
          <a:xfrm>
            <a:off x="3124200" y="2057400"/>
            <a:ext cx="381000" cy="22098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 name="Text Box 16">
            <a:extLst>
              <a:ext uri="{FF2B5EF4-FFF2-40B4-BE49-F238E27FC236}">
                <a16:creationId xmlns:a16="http://schemas.microsoft.com/office/drawing/2014/main" id="{A25388A0-A505-4976-AE31-C05FE10D78D8}"/>
              </a:ext>
            </a:extLst>
          </p:cNvPr>
          <p:cNvSpPr txBox="1">
            <a:spLocks noChangeArrowheads="1"/>
          </p:cNvSpPr>
          <p:nvPr/>
        </p:nvSpPr>
        <p:spPr bwMode="auto">
          <a:xfrm>
            <a:off x="4648200" y="2576513"/>
            <a:ext cx="3973513" cy="862012"/>
          </a:xfrm>
          <a:prstGeom prst="rect">
            <a:avLst/>
          </a:prstGeom>
          <a:solidFill>
            <a:srgbClr val="FFC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defRPr/>
            </a:pPr>
            <a:r>
              <a:rPr lang="en-US" altLang="en-US" sz="1400" b="1" dirty="0">
                <a:solidFill>
                  <a:schemeClr val="bg1">
                    <a:lumMod val="65000"/>
                  </a:schemeClr>
                </a:solidFill>
              </a:rPr>
              <a:t>Myelinated RNFL</a:t>
            </a:r>
          </a:p>
          <a:p>
            <a:pPr eaLnBrk="1" hangingPunct="1">
              <a:spcBef>
                <a:spcPct val="0"/>
              </a:spcBef>
              <a:buClrTx/>
              <a:buSzTx/>
              <a:buFontTx/>
              <a:buNone/>
              <a:defRPr/>
            </a:pPr>
            <a:r>
              <a:rPr lang="en-US" altLang="en-US" sz="1200" dirty="0">
                <a:solidFill>
                  <a:srgbClr val="FFCCFF"/>
                </a:solidFill>
              </a:rPr>
              <a:t>--Myelin normally starts at LGN, ends at lamina </a:t>
            </a:r>
            <a:r>
              <a:rPr lang="en-US" altLang="en-US" sz="1200" dirty="0" err="1">
                <a:solidFill>
                  <a:srgbClr val="FFCCFF"/>
                </a:solidFill>
              </a:rPr>
              <a:t>cribrosa</a:t>
            </a:r>
            <a:endParaRPr lang="en-US" altLang="en-US" sz="1200" dirty="0">
              <a:solidFill>
                <a:srgbClr val="FFCCFF"/>
              </a:solidFill>
            </a:endParaRPr>
          </a:p>
          <a:p>
            <a:pPr eaLnBrk="1" hangingPunct="1">
              <a:spcBef>
                <a:spcPct val="0"/>
              </a:spcBef>
              <a:buClrTx/>
              <a:buSzTx/>
              <a:buFontTx/>
              <a:buNone/>
              <a:defRPr/>
            </a:pPr>
            <a:r>
              <a:rPr lang="en-US" altLang="en-US" sz="1200" dirty="0">
                <a:solidFill>
                  <a:srgbClr val="FFCCFF"/>
                </a:solidFill>
              </a:rPr>
              <a:t>--Can be patchy, discontinuous</a:t>
            </a:r>
          </a:p>
          <a:p>
            <a:pPr eaLnBrk="1" hangingPunct="1">
              <a:spcBef>
                <a:spcPct val="0"/>
              </a:spcBef>
              <a:buClrTx/>
              <a:buSzTx/>
              <a:buFontTx/>
              <a:buNone/>
              <a:defRPr/>
            </a:pPr>
            <a:r>
              <a:rPr lang="en-US" altLang="en-US" sz="1200" dirty="0">
                <a:solidFill>
                  <a:srgbClr val="FFCCFF"/>
                </a:solidFill>
              </a:rPr>
              <a:t>--Corresponding VF has absolute scotoma</a:t>
            </a:r>
          </a:p>
        </p:txBody>
      </p:sp>
      <p:sp>
        <p:nvSpPr>
          <p:cNvPr id="15" name="Text Box 18">
            <a:extLst>
              <a:ext uri="{FF2B5EF4-FFF2-40B4-BE49-F238E27FC236}">
                <a16:creationId xmlns:a16="http://schemas.microsoft.com/office/drawing/2014/main" id="{0EEE94D4-BC7E-44DF-B02B-501B0F5929C0}"/>
              </a:ext>
            </a:extLst>
          </p:cNvPr>
          <p:cNvSpPr txBox="1">
            <a:spLocks noChangeArrowheads="1"/>
          </p:cNvSpPr>
          <p:nvPr/>
        </p:nvSpPr>
        <p:spPr bwMode="auto">
          <a:xfrm>
            <a:off x="5546725" y="1687513"/>
            <a:ext cx="3452813" cy="677862"/>
          </a:xfrm>
          <a:prstGeom prst="rect">
            <a:avLst/>
          </a:prstGeom>
          <a:solidFill>
            <a:srgbClr val="FFFF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defRPr/>
            </a:pPr>
            <a:r>
              <a:rPr lang="en-US" altLang="en-US" sz="1400" b="1" dirty="0" err="1">
                <a:solidFill>
                  <a:schemeClr val="bg1">
                    <a:lumMod val="75000"/>
                  </a:schemeClr>
                </a:solidFill>
              </a:rPr>
              <a:t>Megalopapilla</a:t>
            </a:r>
            <a:endParaRPr lang="en-US" altLang="en-US" sz="1400" b="1" dirty="0">
              <a:solidFill>
                <a:schemeClr val="bg1">
                  <a:lumMod val="75000"/>
                </a:schemeClr>
              </a:solidFill>
            </a:endParaRPr>
          </a:p>
          <a:p>
            <a:pPr eaLnBrk="1" hangingPunct="1">
              <a:spcBef>
                <a:spcPct val="0"/>
              </a:spcBef>
              <a:buClrTx/>
              <a:buSzTx/>
              <a:buFontTx/>
              <a:buNone/>
              <a:defRPr/>
            </a:pPr>
            <a:r>
              <a:rPr lang="en-US" altLang="en-US" sz="1200" dirty="0">
                <a:solidFill>
                  <a:srgbClr val="FFFF99"/>
                </a:solidFill>
              </a:rPr>
              <a:t>--Abnormally large diameter of </a:t>
            </a:r>
            <a:r>
              <a:rPr lang="en-US" altLang="en-US" sz="1200" b="1" dirty="0">
                <a:solidFill>
                  <a:srgbClr val="FFFF99"/>
                </a:solidFill>
              </a:rPr>
              <a:t>disc and cup</a:t>
            </a:r>
          </a:p>
          <a:p>
            <a:pPr eaLnBrk="1" hangingPunct="1">
              <a:spcBef>
                <a:spcPct val="0"/>
              </a:spcBef>
              <a:buClrTx/>
              <a:buSzTx/>
              <a:buFontTx/>
              <a:buNone/>
              <a:defRPr/>
            </a:pPr>
            <a:r>
              <a:rPr lang="en-US" altLang="en-US" sz="1200" dirty="0">
                <a:solidFill>
                  <a:srgbClr val="FFFF99"/>
                </a:solidFill>
              </a:rPr>
              <a:t>--VF testing may reveal an </a:t>
            </a:r>
            <a:r>
              <a:rPr lang="en-US" altLang="en-US" sz="1200" b="1" dirty="0">
                <a:solidFill>
                  <a:srgbClr val="FFFF99"/>
                </a:solidFill>
              </a:rPr>
              <a:t>enlarged blind spot</a:t>
            </a:r>
          </a:p>
        </p:txBody>
      </p:sp>
      <p:sp>
        <p:nvSpPr>
          <p:cNvPr id="16" name="Text Box 19">
            <a:extLst>
              <a:ext uri="{FF2B5EF4-FFF2-40B4-BE49-F238E27FC236}">
                <a16:creationId xmlns:a16="http://schemas.microsoft.com/office/drawing/2014/main" id="{BF21B0FD-ADB8-4F9B-81FF-E2291331973F}"/>
              </a:ext>
            </a:extLst>
          </p:cNvPr>
          <p:cNvSpPr txBox="1">
            <a:spLocks noChangeArrowheads="1"/>
          </p:cNvSpPr>
          <p:nvPr/>
        </p:nvSpPr>
        <p:spPr bwMode="auto">
          <a:xfrm>
            <a:off x="5257800" y="3760788"/>
            <a:ext cx="3273425" cy="1231900"/>
          </a:xfrm>
          <a:prstGeom prst="rect">
            <a:avLst/>
          </a:prstGeom>
          <a:solidFill>
            <a:srgbClr val="CCFFCC"/>
          </a:solidFill>
          <a:ln w="9525">
            <a:no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defRPr/>
            </a:pPr>
            <a:r>
              <a:rPr lang="en-US" altLang="en-US" sz="1400" b="1" dirty="0">
                <a:solidFill>
                  <a:schemeClr val="bg1">
                    <a:lumMod val="65000"/>
                  </a:schemeClr>
                </a:solidFill>
              </a:rPr>
              <a:t>Optic Nerve Hypoplasia</a:t>
            </a:r>
          </a:p>
          <a:p>
            <a:pPr eaLnBrk="1" hangingPunct="1">
              <a:spcBef>
                <a:spcPct val="0"/>
              </a:spcBef>
              <a:buClrTx/>
              <a:buSzTx/>
              <a:buFontTx/>
              <a:buNone/>
              <a:defRPr/>
            </a:pPr>
            <a:r>
              <a:rPr lang="en-US" altLang="en-US" sz="1200" dirty="0">
                <a:solidFill>
                  <a:srgbClr val="CCFFCC"/>
                </a:solidFill>
              </a:rPr>
              <a:t>--Abnormally </a:t>
            </a:r>
            <a:r>
              <a:rPr lang="en-US" altLang="en-US" sz="1200" b="1" dirty="0">
                <a:solidFill>
                  <a:srgbClr val="CCFFCC"/>
                </a:solidFill>
              </a:rPr>
              <a:t>low number of axons</a:t>
            </a:r>
          </a:p>
          <a:p>
            <a:pPr eaLnBrk="1" hangingPunct="1">
              <a:spcBef>
                <a:spcPct val="0"/>
              </a:spcBef>
              <a:buClrTx/>
              <a:buSzTx/>
              <a:buFontTx/>
              <a:buNone/>
              <a:defRPr/>
            </a:pPr>
            <a:r>
              <a:rPr lang="en-US" altLang="en-US" sz="1200" dirty="0">
                <a:solidFill>
                  <a:srgbClr val="CCFFCC"/>
                </a:solidFill>
              </a:rPr>
              <a:t>--DFE: Small pale disc with </a:t>
            </a:r>
            <a:r>
              <a:rPr lang="en-US" altLang="en-US" sz="1200" b="1" dirty="0">
                <a:solidFill>
                  <a:srgbClr val="CCFFCC"/>
                </a:solidFill>
              </a:rPr>
              <a:t>double ring sign</a:t>
            </a:r>
            <a:endParaRPr lang="en-US" altLang="en-US" sz="1200" dirty="0">
              <a:solidFill>
                <a:srgbClr val="CCFFCC"/>
              </a:solidFill>
            </a:endParaRPr>
          </a:p>
          <a:p>
            <a:pPr eaLnBrk="1" hangingPunct="1">
              <a:spcBef>
                <a:spcPct val="0"/>
              </a:spcBef>
              <a:buClrTx/>
              <a:buSzTx/>
              <a:buFontTx/>
              <a:buNone/>
              <a:defRPr/>
            </a:pPr>
            <a:r>
              <a:rPr lang="en-US" altLang="en-US" sz="1200" dirty="0">
                <a:solidFill>
                  <a:srgbClr val="CCFFCC"/>
                </a:solidFill>
              </a:rPr>
              <a:t>--VA </a:t>
            </a:r>
            <a:r>
              <a:rPr lang="en-US" altLang="en-US" sz="1200" b="1" dirty="0">
                <a:solidFill>
                  <a:srgbClr val="CCFFCC"/>
                </a:solidFill>
              </a:rPr>
              <a:t>20/20&lt;-&gt;NLP</a:t>
            </a:r>
          </a:p>
          <a:p>
            <a:pPr eaLnBrk="1" hangingPunct="1">
              <a:spcBef>
                <a:spcPct val="0"/>
              </a:spcBef>
              <a:buClrTx/>
              <a:buSzTx/>
              <a:buFontTx/>
              <a:buNone/>
              <a:defRPr/>
            </a:pPr>
            <a:r>
              <a:rPr lang="en-US" altLang="en-US" sz="1200" dirty="0">
                <a:solidFill>
                  <a:srgbClr val="CCFFCC"/>
                </a:solidFill>
              </a:rPr>
              <a:t>--VF defects </a:t>
            </a:r>
            <a:r>
              <a:rPr lang="en-US" altLang="en-US" sz="1200" b="1" dirty="0">
                <a:solidFill>
                  <a:srgbClr val="CCFFCC"/>
                </a:solidFill>
              </a:rPr>
              <a:t>invariably present</a:t>
            </a:r>
          </a:p>
          <a:p>
            <a:pPr eaLnBrk="1" hangingPunct="1">
              <a:spcBef>
                <a:spcPct val="0"/>
              </a:spcBef>
              <a:buClrTx/>
              <a:buSzTx/>
              <a:buFontTx/>
              <a:buNone/>
              <a:defRPr/>
            </a:pPr>
            <a:r>
              <a:rPr lang="en-US" altLang="en-US" sz="1200" dirty="0">
                <a:solidFill>
                  <a:srgbClr val="CCFFCC"/>
                </a:solidFill>
              </a:rPr>
              <a:t>--Remember the </a:t>
            </a:r>
            <a:r>
              <a:rPr lang="en-US" altLang="en-US" sz="1200" b="1" dirty="0">
                <a:solidFill>
                  <a:srgbClr val="CCFFCC"/>
                </a:solidFill>
              </a:rPr>
              <a:t>4 D’s</a:t>
            </a:r>
            <a:r>
              <a:rPr lang="en-US" altLang="en-US" sz="1200" dirty="0">
                <a:solidFill>
                  <a:srgbClr val="CCFFCC"/>
                </a:solidFill>
              </a:rPr>
              <a:t> (more on this shortly)</a:t>
            </a:r>
          </a:p>
        </p:txBody>
      </p:sp>
      <p:sp>
        <p:nvSpPr>
          <p:cNvPr id="17" name="Text Box 13">
            <a:extLst>
              <a:ext uri="{FF2B5EF4-FFF2-40B4-BE49-F238E27FC236}">
                <a16:creationId xmlns:a16="http://schemas.microsoft.com/office/drawing/2014/main" id="{D23EA8F9-DF9F-4DB4-AA3A-1B3558C3921B}"/>
              </a:ext>
            </a:extLst>
          </p:cNvPr>
          <p:cNvSpPr txBox="1">
            <a:spLocks noChangeArrowheads="1"/>
          </p:cNvSpPr>
          <p:nvPr/>
        </p:nvSpPr>
        <p:spPr bwMode="auto">
          <a:xfrm>
            <a:off x="4800600" y="5257800"/>
            <a:ext cx="4294188" cy="1230313"/>
          </a:xfrm>
          <a:prstGeom prst="rect">
            <a:avLst/>
          </a:prstGeom>
          <a:solidFill>
            <a:srgbClr val="FFCC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Tilted-Disc Syndrome</a:t>
            </a:r>
          </a:p>
          <a:p>
            <a:pPr eaLnBrk="1" hangingPunct="1">
              <a:spcBef>
                <a:spcPct val="0"/>
              </a:spcBef>
              <a:buClrTx/>
              <a:buSzTx/>
              <a:buFontTx/>
              <a:buNone/>
            </a:pPr>
            <a:r>
              <a:rPr lang="en-US" altLang="en-US" sz="1200"/>
              <a:t>1) Superior pole appears…</a:t>
            </a:r>
            <a:r>
              <a:rPr lang="en-US" altLang="en-US" sz="1200" b="1">
                <a:solidFill>
                  <a:srgbClr val="0000FF"/>
                </a:solidFill>
              </a:rPr>
              <a:t>elevated</a:t>
            </a:r>
            <a:r>
              <a:rPr lang="en-US" altLang="en-US" sz="1200"/>
              <a:t>, inferior…</a:t>
            </a:r>
            <a:r>
              <a:rPr lang="en-US" altLang="en-US" sz="1200" b="1">
                <a:solidFill>
                  <a:srgbClr val="0000FF"/>
                </a:solidFill>
              </a:rPr>
              <a:t>recessed</a:t>
            </a:r>
          </a:p>
          <a:p>
            <a:pPr eaLnBrk="1" hangingPunct="1">
              <a:spcBef>
                <a:spcPct val="0"/>
              </a:spcBef>
              <a:buClrTx/>
              <a:buSzTx/>
              <a:buFontTx/>
              <a:buNone/>
            </a:pPr>
            <a:r>
              <a:rPr lang="en-US" altLang="en-US" sz="1200"/>
              <a:t>2) </a:t>
            </a:r>
            <a:r>
              <a:rPr lang="en-US" altLang="en-US" sz="1200">
                <a:solidFill>
                  <a:srgbClr val="FFCC99"/>
                </a:solidFill>
              </a:rPr>
              <a:t>Associated with…</a:t>
            </a:r>
            <a:r>
              <a:rPr lang="en-US" altLang="en-US" sz="1200" b="1">
                <a:solidFill>
                  <a:srgbClr val="FFCC99"/>
                </a:solidFill>
              </a:rPr>
              <a:t>situs inversus</a:t>
            </a:r>
            <a:r>
              <a:rPr lang="en-US" altLang="en-US" sz="1200">
                <a:solidFill>
                  <a:srgbClr val="FFCC99"/>
                </a:solidFill>
              </a:rPr>
              <a:t> of retinal vessels</a:t>
            </a:r>
          </a:p>
          <a:p>
            <a:pPr eaLnBrk="1" hangingPunct="1">
              <a:spcBef>
                <a:spcPct val="0"/>
              </a:spcBef>
              <a:buClrTx/>
              <a:buSzTx/>
              <a:buFontTx/>
              <a:buNone/>
            </a:pPr>
            <a:r>
              <a:rPr lang="en-US" altLang="en-US" sz="1200"/>
              <a:t>3) </a:t>
            </a:r>
            <a:r>
              <a:rPr lang="en-US" altLang="en-US" sz="1200">
                <a:solidFill>
                  <a:srgbClr val="FFCC99"/>
                </a:solidFill>
              </a:rPr>
              <a:t>Fundus abnormality produces…</a:t>
            </a:r>
            <a:r>
              <a:rPr lang="en-US" altLang="en-US" sz="1200" b="1">
                <a:solidFill>
                  <a:srgbClr val="FFCC99"/>
                </a:solidFill>
              </a:rPr>
              <a:t>myopic astigmatism</a:t>
            </a:r>
          </a:p>
          <a:p>
            <a:pPr eaLnBrk="1" hangingPunct="1">
              <a:spcBef>
                <a:spcPct val="0"/>
              </a:spcBef>
              <a:buClrTx/>
              <a:buSzTx/>
              <a:buFontTx/>
              <a:buNone/>
            </a:pPr>
            <a:r>
              <a:rPr lang="en-US" altLang="en-US" sz="1200"/>
              <a:t>4) </a:t>
            </a:r>
            <a:r>
              <a:rPr lang="en-US" altLang="en-US" sz="1200">
                <a:solidFill>
                  <a:srgbClr val="FFCC99"/>
                </a:solidFill>
              </a:rPr>
              <a:t>VF testing reveals…</a:t>
            </a:r>
            <a:r>
              <a:rPr lang="en-US" altLang="en-US" sz="1200" b="1">
                <a:solidFill>
                  <a:srgbClr val="FFCC99"/>
                </a:solidFill>
              </a:rPr>
              <a:t>bitemporal hemianopia</a:t>
            </a:r>
            <a:r>
              <a:rPr lang="en-US" altLang="en-US" sz="1200">
                <a:solidFill>
                  <a:srgbClr val="FFCC99"/>
                </a:solidFill>
              </a:rPr>
              <a:t> that doesn’t</a:t>
            </a:r>
          </a:p>
          <a:p>
            <a:pPr eaLnBrk="1" hangingPunct="1">
              <a:spcBef>
                <a:spcPct val="0"/>
              </a:spcBef>
              <a:buClrTx/>
              <a:buSzTx/>
              <a:buFontTx/>
              <a:buNone/>
            </a:pPr>
            <a:r>
              <a:rPr lang="en-US" altLang="en-US" sz="1200">
                <a:solidFill>
                  <a:srgbClr val="FFCC99"/>
                </a:solidFill>
              </a:rPr>
              <a:t>   …</a:t>
            </a:r>
            <a:r>
              <a:rPr lang="en-US" altLang="en-US" sz="1200" b="1">
                <a:solidFill>
                  <a:srgbClr val="FFCC99"/>
                </a:solidFill>
              </a:rPr>
              <a:t>respect the vertical</a:t>
            </a:r>
            <a:r>
              <a:rPr lang="en-US" altLang="en-US" sz="1200">
                <a:solidFill>
                  <a:srgbClr val="FFCC99"/>
                </a:solidFill>
              </a:rPr>
              <a:t> and may…</a:t>
            </a:r>
            <a:r>
              <a:rPr lang="en-US" altLang="en-US" sz="1200" b="1">
                <a:solidFill>
                  <a:srgbClr val="FFCC99"/>
                </a:solidFill>
              </a:rPr>
              <a:t>resolve with refraction</a:t>
            </a:r>
          </a:p>
        </p:txBody>
      </p:sp>
      <p:sp>
        <p:nvSpPr>
          <p:cNvPr id="18" name="Text Box 13">
            <a:extLst>
              <a:ext uri="{FF2B5EF4-FFF2-40B4-BE49-F238E27FC236}">
                <a16:creationId xmlns:a16="http://schemas.microsoft.com/office/drawing/2014/main" id="{AF29A23D-8CCD-493E-A881-3F227F620AD9}"/>
              </a:ext>
            </a:extLst>
          </p:cNvPr>
          <p:cNvSpPr txBox="1">
            <a:spLocks noChangeArrowheads="1"/>
          </p:cNvSpPr>
          <p:nvPr/>
        </p:nvSpPr>
        <p:spPr bwMode="auto">
          <a:xfrm>
            <a:off x="4800600" y="5257800"/>
            <a:ext cx="4216400" cy="1231106"/>
          </a:xfrm>
          <a:prstGeom prst="rect">
            <a:avLst/>
          </a:prstGeom>
          <a:solidFill>
            <a:srgbClr val="FFCC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dirty="0">
                <a:solidFill>
                  <a:schemeClr val="bg1">
                    <a:lumMod val="65000"/>
                  </a:schemeClr>
                </a:solidFill>
              </a:rPr>
              <a:t>Tilted-Disc Syndrome</a:t>
            </a:r>
          </a:p>
          <a:p>
            <a:pPr eaLnBrk="1" hangingPunct="1">
              <a:spcBef>
                <a:spcPct val="0"/>
              </a:spcBef>
              <a:buClrTx/>
              <a:buSzTx/>
              <a:buFontTx/>
              <a:buNone/>
            </a:pPr>
            <a:r>
              <a:rPr lang="en-US" altLang="en-US" sz="1200" dirty="0">
                <a:solidFill>
                  <a:srgbClr val="FFCC99"/>
                </a:solidFill>
              </a:rPr>
              <a:t>1) Superior pole appears…</a:t>
            </a:r>
            <a:r>
              <a:rPr lang="en-US" altLang="en-US" sz="1200" b="1" dirty="0">
                <a:solidFill>
                  <a:srgbClr val="FFCC99"/>
                </a:solidFill>
              </a:rPr>
              <a:t>elevated</a:t>
            </a:r>
            <a:r>
              <a:rPr lang="en-US" altLang="en-US" sz="1200" dirty="0">
                <a:solidFill>
                  <a:srgbClr val="FFCC99"/>
                </a:solidFill>
              </a:rPr>
              <a:t>, inferior… </a:t>
            </a:r>
            <a:r>
              <a:rPr lang="en-US" altLang="en-US" sz="1200" b="1" dirty="0">
                <a:solidFill>
                  <a:srgbClr val="FFCC99"/>
                </a:solidFill>
              </a:rPr>
              <a:t>recessed</a:t>
            </a:r>
          </a:p>
          <a:p>
            <a:pPr eaLnBrk="1" hangingPunct="1">
              <a:spcBef>
                <a:spcPct val="0"/>
              </a:spcBef>
              <a:buClrTx/>
              <a:buSzTx/>
              <a:buFontTx/>
              <a:buNone/>
            </a:pPr>
            <a:r>
              <a:rPr lang="en-US" altLang="en-US" sz="1200" dirty="0">
                <a:solidFill>
                  <a:srgbClr val="FFCC99"/>
                </a:solidFill>
              </a:rPr>
              <a:t>2) Associated with…</a:t>
            </a:r>
            <a:r>
              <a:rPr lang="en-US" altLang="en-US" sz="1200" b="1" dirty="0">
                <a:solidFill>
                  <a:srgbClr val="FFCC99"/>
                </a:solidFill>
              </a:rPr>
              <a:t>situs inversus</a:t>
            </a:r>
            <a:r>
              <a:rPr lang="en-US" altLang="en-US" sz="1200" dirty="0">
                <a:solidFill>
                  <a:srgbClr val="FFCC99"/>
                </a:solidFill>
              </a:rPr>
              <a:t> of retinal vessels</a:t>
            </a:r>
          </a:p>
          <a:p>
            <a:pPr eaLnBrk="1" hangingPunct="1">
              <a:spcBef>
                <a:spcPct val="0"/>
              </a:spcBef>
              <a:buClrTx/>
              <a:buSzTx/>
              <a:buFontTx/>
              <a:buNone/>
            </a:pPr>
            <a:r>
              <a:rPr lang="en-US" altLang="en-US" sz="1200" dirty="0">
                <a:solidFill>
                  <a:srgbClr val="FFCC99"/>
                </a:solidFill>
              </a:rPr>
              <a:t>3) Fundus abnormality produces… </a:t>
            </a:r>
            <a:r>
              <a:rPr lang="en-US" altLang="en-US" sz="1200" b="1" dirty="0">
                <a:solidFill>
                  <a:srgbClr val="FFCC99"/>
                </a:solidFill>
              </a:rPr>
              <a:t>myopic </a:t>
            </a:r>
            <a:r>
              <a:rPr lang="en-US" altLang="en-US" sz="1200" b="1" dirty="0" err="1">
                <a:solidFill>
                  <a:srgbClr val="FFCC99"/>
                </a:solidFill>
              </a:rPr>
              <a:t>astigm</a:t>
            </a:r>
            <a:endParaRPr lang="en-US" altLang="en-US" sz="1200" b="1" dirty="0">
              <a:solidFill>
                <a:srgbClr val="FFCC99"/>
              </a:solidFill>
            </a:endParaRPr>
          </a:p>
          <a:p>
            <a:pPr eaLnBrk="1" hangingPunct="1">
              <a:spcBef>
                <a:spcPct val="0"/>
              </a:spcBef>
              <a:buClrTx/>
              <a:buSzTx/>
              <a:buFontTx/>
              <a:buNone/>
            </a:pPr>
            <a:r>
              <a:rPr lang="en-US" altLang="en-US" sz="1200" dirty="0">
                <a:solidFill>
                  <a:srgbClr val="FFCC99"/>
                </a:solidFill>
              </a:rPr>
              <a:t>4) VF testing reveals…</a:t>
            </a:r>
            <a:r>
              <a:rPr lang="en-US" altLang="en-US" sz="1200" b="1" dirty="0">
                <a:solidFill>
                  <a:srgbClr val="FFCC99"/>
                </a:solidFill>
              </a:rPr>
              <a:t>bitemporal hemianopia</a:t>
            </a:r>
            <a:r>
              <a:rPr lang="en-US" altLang="en-US" sz="1200" dirty="0">
                <a:solidFill>
                  <a:srgbClr val="FFCC99"/>
                </a:solidFill>
              </a:rPr>
              <a:t> that </a:t>
            </a:r>
            <a:r>
              <a:rPr lang="en-US" altLang="en-US" sz="1200" dirty="0" err="1">
                <a:solidFill>
                  <a:srgbClr val="FFCC99"/>
                </a:solidFill>
              </a:rPr>
              <a:t>doesn’t</a:t>
            </a:r>
            <a:r>
              <a:rPr lang="en-US" altLang="en-US" sz="1200" b="1" dirty="0" err="1">
                <a:solidFill>
                  <a:srgbClr val="FFCC99"/>
                </a:solidFill>
              </a:rPr>
              <a:t>with</a:t>
            </a:r>
            <a:r>
              <a:rPr lang="en-US" altLang="en-US" sz="1200" b="1" dirty="0">
                <a:solidFill>
                  <a:srgbClr val="FFCC99"/>
                </a:solidFill>
              </a:rPr>
              <a:t> refract</a:t>
            </a:r>
          </a:p>
        </p:txBody>
      </p:sp>
      <p:sp>
        <p:nvSpPr>
          <p:cNvPr id="3" name="TextBox 2">
            <a:extLst>
              <a:ext uri="{FF2B5EF4-FFF2-40B4-BE49-F238E27FC236}">
                <a16:creationId xmlns:a16="http://schemas.microsoft.com/office/drawing/2014/main" id="{83967FBC-9255-EE50-B057-538AB35A0FFD}"/>
              </a:ext>
            </a:extLst>
          </p:cNvPr>
          <p:cNvSpPr txBox="1"/>
          <p:nvPr/>
        </p:nvSpPr>
        <p:spPr>
          <a:xfrm>
            <a:off x="299781" y="1873984"/>
            <a:ext cx="5410200" cy="2308324"/>
          </a:xfrm>
          <a:prstGeom prst="rect">
            <a:avLst/>
          </a:prstGeom>
          <a:solidFill>
            <a:srgbClr val="61D6FF"/>
          </a:solidFill>
        </p:spPr>
        <p:txBody>
          <a:bodyPr wrap="square" rtlCol="0">
            <a:spAutoFit/>
          </a:bodyPr>
          <a:lstStyle/>
          <a:p>
            <a:r>
              <a:rPr lang="en-US" sz="1600" i="1" dirty="0"/>
              <a:t>Is morning-glory disc usually unilateral, or bilateral?</a:t>
            </a:r>
          </a:p>
          <a:p>
            <a:r>
              <a:rPr lang="en-US" sz="1600" dirty="0"/>
              <a:t>Unilateral</a:t>
            </a:r>
            <a:endParaRPr lang="en-US" sz="1600" dirty="0">
              <a:solidFill>
                <a:srgbClr val="61D6FF"/>
              </a:solidFill>
            </a:endParaRPr>
          </a:p>
          <a:p>
            <a:endParaRPr lang="en-US" sz="1600" i="1" dirty="0">
              <a:solidFill>
                <a:srgbClr val="61D6FF"/>
              </a:solidFill>
              <a:latin typeface="+mn-lt"/>
            </a:endParaRPr>
          </a:p>
          <a:p>
            <a:r>
              <a:rPr lang="en-US" sz="1600" i="1" dirty="0">
                <a:solidFill>
                  <a:srgbClr val="61D6FF"/>
                </a:solidFill>
                <a:latin typeface="+mn-lt"/>
              </a:rPr>
              <a:t>Is there a gender predilection?</a:t>
            </a:r>
          </a:p>
          <a:p>
            <a:r>
              <a:rPr lang="en-US" sz="1600" dirty="0">
                <a:solidFill>
                  <a:srgbClr val="61D6FF"/>
                </a:solidFill>
                <a:latin typeface="+mn-lt"/>
              </a:rPr>
              <a:t>Yes, there is a  ♀  preponderance</a:t>
            </a:r>
          </a:p>
          <a:p>
            <a:endParaRPr lang="en-US" sz="1600" dirty="0">
              <a:solidFill>
                <a:srgbClr val="61D6FF"/>
              </a:solidFill>
            </a:endParaRPr>
          </a:p>
          <a:p>
            <a:r>
              <a:rPr lang="en-US" sz="1600" i="1" dirty="0">
                <a:solidFill>
                  <a:srgbClr val="61D6FF"/>
                </a:solidFill>
              </a:rPr>
              <a:t>It has two associations of particular note—what are they?</a:t>
            </a:r>
          </a:p>
          <a:p>
            <a:r>
              <a:rPr lang="en-US" sz="1600" dirty="0">
                <a:solidFill>
                  <a:srgbClr val="61D6FF"/>
                </a:solidFill>
              </a:rPr>
              <a:t>--PHACE  syndrome</a:t>
            </a:r>
          </a:p>
          <a:p>
            <a:r>
              <a:rPr lang="en-US" sz="1600" dirty="0">
                <a:solidFill>
                  <a:srgbClr val="61D6FF"/>
                </a:solidFill>
              </a:rPr>
              <a:t>--</a:t>
            </a:r>
            <a:r>
              <a:rPr lang="en-US" sz="1600" dirty="0" err="1">
                <a:solidFill>
                  <a:srgbClr val="61D6FF"/>
                </a:solidFill>
              </a:rPr>
              <a:t>Moyamoya</a:t>
            </a:r>
            <a:r>
              <a:rPr lang="en-US" sz="1600" dirty="0">
                <a:solidFill>
                  <a:srgbClr val="61D6FF"/>
                </a:solidFill>
              </a:rPr>
              <a:t>  disease</a:t>
            </a:r>
          </a:p>
        </p:txBody>
      </p:sp>
      <p:sp>
        <p:nvSpPr>
          <p:cNvPr id="4" name="Frame 3">
            <a:extLst>
              <a:ext uri="{FF2B5EF4-FFF2-40B4-BE49-F238E27FC236}">
                <a16:creationId xmlns:a16="http://schemas.microsoft.com/office/drawing/2014/main" id="{1C6DDD22-CE30-A21A-A1C2-8A65E4390164}"/>
              </a:ext>
            </a:extLst>
          </p:cNvPr>
          <p:cNvSpPr/>
          <p:nvPr/>
        </p:nvSpPr>
        <p:spPr>
          <a:xfrm>
            <a:off x="1340808" y="4266407"/>
            <a:ext cx="1859592" cy="305593"/>
          </a:xfrm>
          <a:prstGeom prst="fram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Tree>
    <p:extLst>
      <p:ext uri="{BB962C8B-B14F-4D97-AF65-F5344CB8AC3E}">
        <p14:creationId xmlns:p14="http://schemas.microsoft.com/office/powerpoint/2010/main" val="1187173223"/>
      </p:ext>
    </p:extLst>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6" name="Text Box 10">
            <a:extLst>
              <a:ext uri="{FF2B5EF4-FFF2-40B4-BE49-F238E27FC236}">
                <a16:creationId xmlns:a16="http://schemas.microsoft.com/office/drawing/2014/main" id="{75A786AA-A76E-4831-AE75-ABE88B23D8E3}"/>
              </a:ext>
            </a:extLst>
          </p:cNvPr>
          <p:cNvSpPr txBox="1">
            <a:spLocks noChangeArrowheads="1"/>
          </p:cNvSpPr>
          <p:nvPr/>
        </p:nvSpPr>
        <p:spPr bwMode="auto">
          <a:xfrm>
            <a:off x="1371600" y="4267200"/>
            <a:ext cx="3057525" cy="2154238"/>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Morning-Glory Disc</a:t>
            </a:r>
          </a:p>
          <a:p>
            <a:pPr eaLnBrk="1" hangingPunct="1">
              <a:spcBef>
                <a:spcPct val="0"/>
              </a:spcBef>
              <a:buClrTx/>
              <a:buSzTx/>
              <a:buFontTx/>
              <a:buNone/>
            </a:pPr>
            <a:r>
              <a:rPr lang="en-US" altLang="en-US" sz="1200"/>
              <a:t>--DFE reveals:</a:t>
            </a:r>
          </a:p>
          <a:p>
            <a:pPr eaLnBrk="1" hangingPunct="1">
              <a:spcBef>
                <a:spcPct val="0"/>
              </a:spcBef>
              <a:buClrTx/>
              <a:buSzTx/>
              <a:buFontTx/>
              <a:buNone/>
            </a:pPr>
            <a:r>
              <a:rPr lang="en-US" altLang="en-US" sz="1200"/>
              <a:t>  1) A funnel-shaped…</a:t>
            </a:r>
            <a:r>
              <a:rPr lang="en-US" altLang="en-US" sz="1200" b="1">
                <a:solidFill>
                  <a:srgbClr val="0000FF"/>
                </a:solidFill>
              </a:rPr>
              <a:t>excavation</a:t>
            </a:r>
            <a:endParaRPr lang="en-US" altLang="en-US" sz="1200"/>
          </a:p>
          <a:p>
            <a:pPr eaLnBrk="1" hangingPunct="1">
              <a:spcBef>
                <a:spcPct val="0"/>
              </a:spcBef>
              <a:buClrTx/>
              <a:buSzTx/>
              <a:buFontTx/>
              <a:buNone/>
            </a:pPr>
            <a:r>
              <a:rPr lang="en-US" altLang="en-US" sz="1200"/>
              <a:t>  2) Number of vessels crossing the rim</a:t>
            </a:r>
          </a:p>
          <a:p>
            <a:pPr eaLnBrk="1" hangingPunct="1">
              <a:spcBef>
                <a:spcPct val="0"/>
              </a:spcBef>
              <a:buClrTx/>
              <a:buSzTx/>
              <a:buFontTx/>
              <a:buNone/>
            </a:pPr>
            <a:r>
              <a:rPr lang="en-US" altLang="en-US" sz="1200"/>
              <a:t>    seems abnormally…</a:t>
            </a:r>
            <a:r>
              <a:rPr lang="en-US" altLang="en-US" sz="1200" b="1">
                <a:solidFill>
                  <a:srgbClr val="0000FF"/>
                </a:solidFill>
              </a:rPr>
              <a:t>high</a:t>
            </a:r>
            <a:r>
              <a:rPr lang="en-US" altLang="en-US" sz="1200"/>
              <a:t> </a:t>
            </a:r>
            <a:endParaRPr lang="en-US" altLang="en-US" sz="1200" b="1">
              <a:solidFill>
                <a:srgbClr val="0000FF"/>
              </a:solidFill>
            </a:endParaRPr>
          </a:p>
          <a:p>
            <a:pPr eaLnBrk="1" hangingPunct="1">
              <a:spcBef>
                <a:spcPct val="0"/>
              </a:spcBef>
              <a:buClrTx/>
              <a:buSzTx/>
              <a:buFontTx/>
              <a:buNone/>
            </a:pPr>
            <a:r>
              <a:rPr lang="en-US" altLang="en-US" sz="1200"/>
              <a:t>--Tissue is…</a:t>
            </a:r>
            <a:r>
              <a:rPr lang="en-US" altLang="en-US" sz="1200" b="1">
                <a:solidFill>
                  <a:srgbClr val="0000FF"/>
                </a:solidFill>
              </a:rPr>
              <a:t>contractile</a:t>
            </a:r>
            <a:r>
              <a:rPr lang="en-US" altLang="en-US" sz="1200"/>
              <a:t>, so cup seems</a:t>
            </a:r>
          </a:p>
          <a:p>
            <a:pPr eaLnBrk="1" hangingPunct="1">
              <a:spcBef>
                <a:spcPct val="0"/>
              </a:spcBef>
              <a:buClrTx/>
              <a:buSzTx/>
              <a:buFontTx/>
              <a:buNone/>
            </a:pPr>
            <a:r>
              <a:rPr lang="en-US" altLang="en-US" sz="1200"/>
              <a:t>  to…</a:t>
            </a:r>
            <a:r>
              <a:rPr lang="en-US" altLang="en-US" sz="1200" b="1">
                <a:solidFill>
                  <a:srgbClr val="0000FF"/>
                </a:solidFill>
              </a:rPr>
              <a:t>open </a:t>
            </a:r>
            <a:r>
              <a:rPr lang="en-US" altLang="en-US" sz="1200">
                <a:solidFill>
                  <a:srgbClr val="0000FF"/>
                </a:solidFill>
              </a:rPr>
              <a:t>and</a:t>
            </a:r>
            <a:r>
              <a:rPr lang="en-US" altLang="en-US" sz="1200" b="1">
                <a:solidFill>
                  <a:srgbClr val="0000FF"/>
                </a:solidFill>
              </a:rPr>
              <a:t> close</a:t>
            </a:r>
            <a:r>
              <a:rPr lang="en-US" altLang="en-US" sz="1200"/>
              <a:t> (like its namesake,  </a:t>
            </a:r>
          </a:p>
          <a:p>
            <a:pPr eaLnBrk="1" hangingPunct="1">
              <a:spcBef>
                <a:spcPct val="0"/>
              </a:spcBef>
              <a:buClrTx/>
              <a:buSzTx/>
              <a:buFontTx/>
              <a:buNone/>
            </a:pPr>
            <a:r>
              <a:rPr lang="en-US" altLang="en-US" sz="1200"/>
              <a:t>  the morning-glory flower)</a:t>
            </a:r>
          </a:p>
          <a:p>
            <a:pPr eaLnBrk="1" hangingPunct="1">
              <a:spcBef>
                <a:spcPct val="0"/>
              </a:spcBef>
              <a:buClrTx/>
              <a:buSzTx/>
              <a:buFontTx/>
              <a:buNone/>
            </a:pPr>
            <a:r>
              <a:rPr lang="en-US" altLang="en-US" sz="1200"/>
              <a:t>--VA usually…</a:t>
            </a:r>
            <a:r>
              <a:rPr lang="en-US" altLang="en-US" sz="1200" b="1">
                <a:solidFill>
                  <a:srgbClr val="0000FF"/>
                </a:solidFill>
              </a:rPr>
              <a:t>20/200</a:t>
            </a:r>
            <a:r>
              <a:rPr lang="en-US" altLang="en-US" sz="1200"/>
              <a:t>, but can be…</a:t>
            </a:r>
          </a:p>
          <a:p>
            <a:pPr eaLnBrk="1" hangingPunct="1">
              <a:spcBef>
                <a:spcPct val="0"/>
              </a:spcBef>
              <a:buClrTx/>
              <a:buSzTx/>
              <a:buFontTx/>
              <a:buNone/>
            </a:pPr>
            <a:r>
              <a:rPr lang="en-US" altLang="en-US" sz="1200"/>
              <a:t>   </a:t>
            </a:r>
            <a:r>
              <a:rPr lang="en-US" altLang="en-US" sz="1200" b="1">
                <a:solidFill>
                  <a:srgbClr val="0000FF"/>
                </a:solidFill>
              </a:rPr>
              <a:t>20/20&lt;-&gt;NLP</a:t>
            </a:r>
          </a:p>
          <a:p>
            <a:pPr eaLnBrk="1" hangingPunct="1">
              <a:spcBef>
                <a:spcPct val="0"/>
              </a:spcBef>
              <a:buClrTx/>
              <a:buSzTx/>
              <a:buFontTx/>
              <a:buNone/>
            </a:pPr>
            <a:r>
              <a:rPr lang="en-US" altLang="en-US" sz="1200"/>
              <a:t>--1/3 develop…</a:t>
            </a:r>
            <a:r>
              <a:rPr lang="en-US" altLang="en-US" sz="1200" b="1">
                <a:solidFill>
                  <a:srgbClr val="CCECFF"/>
                </a:solidFill>
              </a:rPr>
              <a:t>serous</a:t>
            </a:r>
            <a:r>
              <a:rPr lang="en-US" altLang="en-US" sz="1200" b="1">
                <a:solidFill>
                  <a:srgbClr val="0000FF"/>
                </a:solidFill>
              </a:rPr>
              <a:t> </a:t>
            </a:r>
            <a:r>
              <a:rPr lang="en-US" altLang="en-US" sz="1200" b="1">
                <a:solidFill>
                  <a:srgbClr val="CCECFF"/>
                </a:solidFill>
              </a:rPr>
              <a:t>RD</a:t>
            </a:r>
          </a:p>
        </p:txBody>
      </p:sp>
      <p:sp>
        <p:nvSpPr>
          <p:cNvPr id="26627" name="Text Box 3">
            <a:extLst>
              <a:ext uri="{FF2B5EF4-FFF2-40B4-BE49-F238E27FC236}">
                <a16:creationId xmlns:a16="http://schemas.microsoft.com/office/drawing/2014/main" id="{EBF565CB-D2E5-4CB9-AB10-59AB11704A7C}"/>
              </a:ext>
            </a:extLst>
          </p:cNvPr>
          <p:cNvSpPr txBox="1">
            <a:spLocks noChangeArrowheads="1"/>
          </p:cNvSpPr>
          <p:nvPr/>
        </p:nvSpPr>
        <p:spPr bwMode="auto">
          <a:xfrm>
            <a:off x="793750" y="3505200"/>
            <a:ext cx="2274982" cy="677108"/>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solidFill>
                  <a:schemeClr val="bg1">
                    <a:lumMod val="65000"/>
                  </a:schemeClr>
                </a:solidFill>
              </a:rPr>
              <a:t>Optic Pit/Hole</a:t>
            </a:r>
          </a:p>
          <a:p>
            <a:pPr eaLnBrk="1" hangingPunct="1">
              <a:spcBef>
                <a:spcPct val="0"/>
              </a:spcBef>
              <a:buClrTx/>
              <a:buSzTx/>
              <a:buFontTx/>
              <a:buNone/>
            </a:pPr>
            <a:r>
              <a:rPr lang="en-US" altLang="en-US" sz="1200">
                <a:solidFill>
                  <a:schemeClr val="bg1">
                    <a:lumMod val="65000"/>
                  </a:schemeClr>
                </a:solidFill>
              </a:rPr>
              <a:t>--Associated with…</a:t>
            </a:r>
            <a:r>
              <a:rPr lang="en-US" altLang="en-US" sz="1200" b="1">
                <a:solidFill>
                  <a:schemeClr val="bg1">
                    <a:lumMod val="65000"/>
                  </a:schemeClr>
                </a:solidFill>
              </a:rPr>
              <a:t>serous RD</a:t>
            </a:r>
          </a:p>
          <a:p>
            <a:pPr eaLnBrk="1" hangingPunct="1">
              <a:spcBef>
                <a:spcPct val="0"/>
              </a:spcBef>
              <a:buClrTx/>
              <a:buSzTx/>
              <a:buFontTx/>
              <a:buNone/>
            </a:pPr>
            <a:r>
              <a:rPr lang="en-US" altLang="en-US" sz="1200" b="1">
                <a:solidFill>
                  <a:schemeClr val="bg1">
                    <a:lumMod val="65000"/>
                  </a:schemeClr>
                </a:solidFill>
              </a:rPr>
              <a:t>  in adulthood</a:t>
            </a:r>
          </a:p>
        </p:txBody>
      </p:sp>
      <p:sp>
        <p:nvSpPr>
          <p:cNvPr id="26628" name="Line 4">
            <a:extLst>
              <a:ext uri="{FF2B5EF4-FFF2-40B4-BE49-F238E27FC236}">
                <a16:creationId xmlns:a16="http://schemas.microsoft.com/office/drawing/2014/main" id="{6995FA1A-F69E-4714-87E2-B7C3F5C89A50}"/>
              </a:ext>
            </a:extLst>
          </p:cNvPr>
          <p:cNvSpPr>
            <a:spLocks noChangeShapeType="1"/>
          </p:cNvSpPr>
          <p:nvPr/>
        </p:nvSpPr>
        <p:spPr bwMode="auto">
          <a:xfrm flipH="1">
            <a:off x="1600200" y="2057400"/>
            <a:ext cx="1524000" cy="3810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629" name="Text Box 6">
            <a:extLst>
              <a:ext uri="{FF2B5EF4-FFF2-40B4-BE49-F238E27FC236}">
                <a16:creationId xmlns:a16="http://schemas.microsoft.com/office/drawing/2014/main" id="{2498F669-3885-470F-827E-D0722ECBD570}"/>
              </a:ext>
            </a:extLst>
          </p:cNvPr>
          <p:cNvSpPr txBox="1">
            <a:spLocks noChangeArrowheads="1"/>
          </p:cNvSpPr>
          <p:nvPr/>
        </p:nvSpPr>
        <p:spPr bwMode="auto">
          <a:xfrm>
            <a:off x="1340808" y="1524000"/>
            <a:ext cx="3544560" cy="458587"/>
          </a:xfrm>
          <a:prstGeom prst="rect">
            <a:avLst/>
          </a:prstGeom>
          <a:noFill/>
          <a:ln w="952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1400" i="1">
                <a:solidFill>
                  <a:schemeClr val="bg1">
                    <a:lumMod val="75000"/>
                  </a:schemeClr>
                </a:solidFill>
              </a:rPr>
              <a:t>These three are all secondary to abnormal</a:t>
            </a:r>
          </a:p>
          <a:p>
            <a:pPr algn="ctr" eaLnBrk="1" hangingPunct="1">
              <a:lnSpc>
                <a:spcPct val="85000"/>
              </a:lnSpc>
              <a:spcBef>
                <a:spcPct val="0"/>
              </a:spcBef>
              <a:buClrTx/>
              <a:buSzTx/>
              <a:buFontTx/>
              <a:buNone/>
            </a:pPr>
            <a:r>
              <a:rPr lang="en-US" altLang="en-US" sz="1400" i="1">
                <a:solidFill>
                  <a:schemeClr val="bg1">
                    <a:lumMod val="75000"/>
                  </a:schemeClr>
                </a:solidFill>
              </a:rPr>
              <a:t>closure of the embryonic optic fissure</a:t>
            </a:r>
          </a:p>
        </p:txBody>
      </p:sp>
      <p:sp>
        <p:nvSpPr>
          <p:cNvPr id="26630" name="Text Box 7">
            <a:extLst>
              <a:ext uri="{FF2B5EF4-FFF2-40B4-BE49-F238E27FC236}">
                <a16:creationId xmlns:a16="http://schemas.microsoft.com/office/drawing/2014/main" id="{77864995-F91A-497B-84DE-F4FB09455FB9}"/>
              </a:ext>
            </a:extLst>
          </p:cNvPr>
          <p:cNvSpPr txBox="1">
            <a:spLocks noChangeArrowheads="1"/>
          </p:cNvSpPr>
          <p:nvPr/>
        </p:nvSpPr>
        <p:spPr bwMode="auto">
          <a:xfrm>
            <a:off x="76200" y="2514600"/>
            <a:ext cx="2783134" cy="861774"/>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solidFill>
                  <a:schemeClr val="bg1">
                    <a:lumMod val="65000"/>
                  </a:schemeClr>
                </a:solidFill>
              </a:rPr>
              <a:t>Optic Nerve Coloboma</a:t>
            </a:r>
          </a:p>
          <a:p>
            <a:pPr eaLnBrk="1" hangingPunct="1">
              <a:spcBef>
                <a:spcPct val="0"/>
              </a:spcBef>
              <a:buClrTx/>
              <a:buSzTx/>
              <a:buFontTx/>
              <a:buNone/>
            </a:pPr>
            <a:r>
              <a:rPr lang="en-US" altLang="en-US" sz="1200">
                <a:solidFill>
                  <a:schemeClr val="bg1">
                    <a:lumMod val="65000"/>
                  </a:schemeClr>
                </a:solidFill>
              </a:rPr>
              <a:t>1) May resemble…</a:t>
            </a:r>
            <a:r>
              <a:rPr lang="en-US" altLang="en-US" sz="1200" b="1">
                <a:solidFill>
                  <a:schemeClr val="bg1">
                    <a:lumMod val="65000"/>
                  </a:schemeClr>
                </a:solidFill>
              </a:rPr>
              <a:t>deep cupping</a:t>
            </a:r>
          </a:p>
          <a:p>
            <a:pPr eaLnBrk="1" hangingPunct="1">
              <a:spcBef>
                <a:spcPct val="0"/>
              </a:spcBef>
              <a:buClrTx/>
              <a:buSzTx/>
              <a:buFontTx/>
              <a:buNone/>
            </a:pPr>
            <a:r>
              <a:rPr lang="en-US" altLang="en-US" sz="1200">
                <a:solidFill>
                  <a:schemeClr val="bg1">
                    <a:lumMod val="65000"/>
                  </a:schemeClr>
                </a:solidFill>
              </a:rPr>
              <a:t>2) Can be…</a:t>
            </a:r>
            <a:r>
              <a:rPr lang="en-US" altLang="en-US" sz="1200" b="1">
                <a:solidFill>
                  <a:schemeClr val="bg1">
                    <a:lumMod val="65000"/>
                  </a:schemeClr>
                </a:solidFill>
              </a:rPr>
              <a:t>bilateral, asymmetric</a:t>
            </a:r>
          </a:p>
          <a:p>
            <a:pPr eaLnBrk="1" hangingPunct="1">
              <a:spcBef>
                <a:spcPct val="0"/>
              </a:spcBef>
              <a:buClrTx/>
              <a:buSzTx/>
              <a:buFontTx/>
              <a:buNone/>
            </a:pPr>
            <a:r>
              <a:rPr lang="en-US" altLang="en-US" sz="1200">
                <a:solidFill>
                  <a:schemeClr val="bg1">
                    <a:lumMod val="65000"/>
                  </a:schemeClr>
                </a:solidFill>
              </a:rPr>
              <a:t>3) Part of the…</a:t>
            </a:r>
            <a:r>
              <a:rPr lang="en-US" altLang="en-US" sz="1200" b="1">
                <a:solidFill>
                  <a:schemeClr val="bg1">
                    <a:lumMod val="65000"/>
                  </a:schemeClr>
                </a:solidFill>
              </a:rPr>
              <a:t>CHARGE association</a:t>
            </a:r>
          </a:p>
        </p:txBody>
      </p:sp>
      <p:sp>
        <p:nvSpPr>
          <p:cNvPr id="26631" name="Line 8">
            <a:extLst>
              <a:ext uri="{FF2B5EF4-FFF2-40B4-BE49-F238E27FC236}">
                <a16:creationId xmlns:a16="http://schemas.microsoft.com/office/drawing/2014/main" id="{91D11795-7A2D-4757-920B-F908079269D1}"/>
              </a:ext>
            </a:extLst>
          </p:cNvPr>
          <p:cNvSpPr>
            <a:spLocks noChangeShapeType="1"/>
          </p:cNvSpPr>
          <p:nvPr/>
        </p:nvSpPr>
        <p:spPr bwMode="auto">
          <a:xfrm flipH="1">
            <a:off x="2971800" y="2057400"/>
            <a:ext cx="152400" cy="14478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632" name="Text Box 9">
            <a:extLst>
              <a:ext uri="{FF2B5EF4-FFF2-40B4-BE49-F238E27FC236}">
                <a16:creationId xmlns:a16="http://schemas.microsoft.com/office/drawing/2014/main" id="{A6F1D9EC-DA7F-44C4-8528-11B06C1FBD47}"/>
              </a:ext>
            </a:extLst>
          </p:cNvPr>
          <p:cNvSpPr txBox="1">
            <a:spLocks noChangeArrowheads="1"/>
          </p:cNvSpPr>
          <p:nvPr/>
        </p:nvSpPr>
        <p:spPr bwMode="auto">
          <a:xfrm>
            <a:off x="1371600" y="4267200"/>
            <a:ext cx="3057247" cy="2154436"/>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dirty="0"/>
              <a:t>Morning-Glory Disc</a:t>
            </a:r>
          </a:p>
          <a:p>
            <a:pPr eaLnBrk="1" hangingPunct="1">
              <a:spcBef>
                <a:spcPct val="0"/>
              </a:spcBef>
              <a:buClrTx/>
              <a:buSzTx/>
              <a:buFontTx/>
              <a:buNone/>
            </a:pPr>
            <a:r>
              <a:rPr lang="en-US" altLang="en-US" sz="1200" dirty="0">
                <a:solidFill>
                  <a:schemeClr val="bg1">
                    <a:lumMod val="65000"/>
                  </a:schemeClr>
                </a:solidFill>
              </a:rPr>
              <a:t>--DFE reveals:</a:t>
            </a:r>
          </a:p>
          <a:p>
            <a:pPr eaLnBrk="1" hangingPunct="1">
              <a:spcBef>
                <a:spcPct val="0"/>
              </a:spcBef>
              <a:buClrTx/>
              <a:buSzTx/>
              <a:buFontTx/>
              <a:buNone/>
            </a:pPr>
            <a:r>
              <a:rPr lang="en-US" altLang="en-US" sz="1200" dirty="0">
                <a:solidFill>
                  <a:schemeClr val="bg1">
                    <a:lumMod val="65000"/>
                  </a:schemeClr>
                </a:solidFill>
              </a:rPr>
              <a:t>  1) A funnel-shaped…</a:t>
            </a:r>
            <a:r>
              <a:rPr lang="en-US" altLang="en-US" sz="1200" b="1" dirty="0">
                <a:solidFill>
                  <a:schemeClr val="bg1">
                    <a:lumMod val="65000"/>
                  </a:schemeClr>
                </a:solidFill>
              </a:rPr>
              <a:t>excavation</a:t>
            </a:r>
            <a:endParaRPr lang="en-US" altLang="en-US" sz="1200" dirty="0">
              <a:solidFill>
                <a:schemeClr val="bg1">
                  <a:lumMod val="65000"/>
                </a:schemeClr>
              </a:solidFill>
            </a:endParaRPr>
          </a:p>
          <a:p>
            <a:pPr eaLnBrk="1" hangingPunct="1">
              <a:spcBef>
                <a:spcPct val="0"/>
              </a:spcBef>
              <a:buClrTx/>
              <a:buSzTx/>
              <a:buFontTx/>
              <a:buNone/>
            </a:pPr>
            <a:r>
              <a:rPr lang="en-US" altLang="en-US" sz="1200" dirty="0">
                <a:solidFill>
                  <a:schemeClr val="bg1">
                    <a:lumMod val="65000"/>
                  </a:schemeClr>
                </a:solidFill>
              </a:rPr>
              <a:t>  2) Number of vessels crossing the rim</a:t>
            </a:r>
          </a:p>
          <a:p>
            <a:pPr eaLnBrk="1" hangingPunct="1">
              <a:spcBef>
                <a:spcPct val="0"/>
              </a:spcBef>
              <a:buClrTx/>
              <a:buSzTx/>
              <a:buFontTx/>
              <a:buNone/>
            </a:pPr>
            <a:r>
              <a:rPr lang="en-US" altLang="en-US" sz="1200" dirty="0">
                <a:solidFill>
                  <a:schemeClr val="bg1">
                    <a:lumMod val="65000"/>
                  </a:schemeClr>
                </a:solidFill>
              </a:rPr>
              <a:t>    seems abnormally…</a:t>
            </a:r>
            <a:r>
              <a:rPr lang="en-US" altLang="en-US" sz="1200" b="1" dirty="0">
                <a:solidFill>
                  <a:schemeClr val="bg1">
                    <a:lumMod val="65000"/>
                  </a:schemeClr>
                </a:solidFill>
              </a:rPr>
              <a:t>high</a:t>
            </a:r>
            <a:r>
              <a:rPr lang="en-US" altLang="en-US" sz="1200" dirty="0">
                <a:solidFill>
                  <a:schemeClr val="bg1">
                    <a:lumMod val="65000"/>
                  </a:schemeClr>
                </a:solidFill>
              </a:rPr>
              <a:t> </a:t>
            </a:r>
            <a:endParaRPr lang="en-US" altLang="en-US" sz="1200" b="1" dirty="0">
              <a:solidFill>
                <a:schemeClr val="bg1">
                  <a:lumMod val="65000"/>
                </a:schemeClr>
              </a:solidFill>
            </a:endParaRPr>
          </a:p>
          <a:p>
            <a:pPr eaLnBrk="1" hangingPunct="1">
              <a:spcBef>
                <a:spcPct val="0"/>
              </a:spcBef>
              <a:buClrTx/>
              <a:buSzTx/>
              <a:buFontTx/>
              <a:buNone/>
            </a:pPr>
            <a:r>
              <a:rPr lang="en-US" altLang="en-US" sz="1200" dirty="0">
                <a:solidFill>
                  <a:schemeClr val="bg1">
                    <a:lumMod val="65000"/>
                  </a:schemeClr>
                </a:solidFill>
              </a:rPr>
              <a:t>--Tissue is…</a:t>
            </a:r>
            <a:r>
              <a:rPr lang="en-US" altLang="en-US" sz="1200" b="1" dirty="0">
                <a:solidFill>
                  <a:schemeClr val="bg1">
                    <a:lumMod val="65000"/>
                  </a:schemeClr>
                </a:solidFill>
              </a:rPr>
              <a:t>contractile</a:t>
            </a:r>
            <a:r>
              <a:rPr lang="en-US" altLang="en-US" sz="1200" dirty="0">
                <a:solidFill>
                  <a:schemeClr val="bg1">
                    <a:lumMod val="65000"/>
                  </a:schemeClr>
                </a:solidFill>
              </a:rPr>
              <a:t>, so cup seems</a:t>
            </a:r>
          </a:p>
          <a:p>
            <a:pPr eaLnBrk="1" hangingPunct="1">
              <a:spcBef>
                <a:spcPct val="0"/>
              </a:spcBef>
              <a:buClrTx/>
              <a:buSzTx/>
              <a:buFontTx/>
              <a:buNone/>
            </a:pPr>
            <a:r>
              <a:rPr lang="en-US" altLang="en-US" sz="1200" dirty="0">
                <a:solidFill>
                  <a:schemeClr val="bg1">
                    <a:lumMod val="65000"/>
                  </a:schemeClr>
                </a:solidFill>
              </a:rPr>
              <a:t>  to…</a:t>
            </a:r>
            <a:r>
              <a:rPr lang="en-US" altLang="en-US" sz="1200" b="1" dirty="0">
                <a:solidFill>
                  <a:schemeClr val="bg1">
                    <a:lumMod val="65000"/>
                  </a:schemeClr>
                </a:solidFill>
              </a:rPr>
              <a:t>open </a:t>
            </a:r>
            <a:r>
              <a:rPr lang="en-US" altLang="en-US" sz="1200" dirty="0">
                <a:solidFill>
                  <a:schemeClr val="bg1">
                    <a:lumMod val="65000"/>
                  </a:schemeClr>
                </a:solidFill>
              </a:rPr>
              <a:t>and</a:t>
            </a:r>
            <a:r>
              <a:rPr lang="en-US" altLang="en-US" sz="1200" b="1" dirty="0">
                <a:solidFill>
                  <a:schemeClr val="bg1">
                    <a:lumMod val="65000"/>
                  </a:schemeClr>
                </a:solidFill>
              </a:rPr>
              <a:t> close</a:t>
            </a:r>
            <a:r>
              <a:rPr lang="en-US" altLang="en-US" sz="1200" dirty="0">
                <a:solidFill>
                  <a:schemeClr val="bg1">
                    <a:lumMod val="65000"/>
                  </a:schemeClr>
                </a:solidFill>
              </a:rPr>
              <a:t> (like its namesake,  </a:t>
            </a:r>
          </a:p>
          <a:p>
            <a:pPr eaLnBrk="1" hangingPunct="1">
              <a:spcBef>
                <a:spcPct val="0"/>
              </a:spcBef>
              <a:buClrTx/>
              <a:buSzTx/>
              <a:buFontTx/>
              <a:buNone/>
            </a:pPr>
            <a:r>
              <a:rPr lang="en-US" altLang="en-US" sz="1200" dirty="0">
                <a:solidFill>
                  <a:schemeClr val="bg1">
                    <a:lumMod val="65000"/>
                  </a:schemeClr>
                </a:solidFill>
              </a:rPr>
              <a:t>  the morning-glory flower)</a:t>
            </a:r>
          </a:p>
          <a:p>
            <a:pPr eaLnBrk="1" hangingPunct="1">
              <a:spcBef>
                <a:spcPct val="0"/>
              </a:spcBef>
              <a:buClrTx/>
              <a:buSzTx/>
              <a:buFontTx/>
              <a:buNone/>
            </a:pPr>
            <a:r>
              <a:rPr lang="en-US" altLang="en-US" sz="1200" dirty="0">
                <a:solidFill>
                  <a:schemeClr val="bg1">
                    <a:lumMod val="65000"/>
                  </a:schemeClr>
                </a:solidFill>
              </a:rPr>
              <a:t>--VA usually…</a:t>
            </a:r>
            <a:r>
              <a:rPr lang="en-US" altLang="en-US" sz="1200" b="1" dirty="0">
                <a:solidFill>
                  <a:schemeClr val="bg1">
                    <a:lumMod val="65000"/>
                  </a:schemeClr>
                </a:solidFill>
              </a:rPr>
              <a:t>20/200</a:t>
            </a:r>
            <a:r>
              <a:rPr lang="en-US" altLang="en-US" sz="1200" dirty="0">
                <a:solidFill>
                  <a:schemeClr val="bg1">
                    <a:lumMod val="65000"/>
                  </a:schemeClr>
                </a:solidFill>
              </a:rPr>
              <a:t>, but can be…</a:t>
            </a:r>
          </a:p>
          <a:p>
            <a:pPr eaLnBrk="1" hangingPunct="1">
              <a:spcBef>
                <a:spcPct val="0"/>
              </a:spcBef>
              <a:buClrTx/>
              <a:buSzTx/>
              <a:buFontTx/>
              <a:buNone/>
            </a:pPr>
            <a:r>
              <a:rPr lang="en-US" altLang="en-US" sz="1200" dirty="0">
                <a:solidFill>
                  <a:schemeClr val="bg1">
                    <a:lumMod val="65000"/>
                  </a:schemeClr>
                </a:solidFill>
              </a:rPr>
              <a:t>   </a:t>
            </a:r>
            <a:r>
              <a:rPr lang="en-US" altLang="en-US" sz="1200" b="1" dirty="0">
                <a:solidFill>
                  <a:schemeClr val="bg1">
                    <a:lumMod val="65000"/>
                  </a:schemeClr>
                </a:solidFill>
              </a:rPr>
              <a:t>20/20&lt;-&gt;NLP</a:t>
            </a:r>
          </a:p>
          <a:p>
            <a:pPr eaLnBrk="1" hangingPunct="1">
              <a:spcBef>
                <a:spcPct val="0"/>
              </a:spcBef>
              <a:buClrTx/>
              <a:buSzTx/>
              <a:buFontTx/>
              <a:buNone/>
            </a:pPr>
            <a:r>
              <a:rPr lang="en-US" altLang="en-US" sz="1200" dirty="0">
                <a:solidFill>
                  <a:schemeClr val="bg1">
                    <a:lumMod val="65000"/>
                  </a:schemeClr>
                </a:solidFill>
              </a:rPr>
              <a:t>--1/3 develop…</a:t>
            </a:r>
            <a:r>
              <a:rPr lang="en-US" altLang="en-US" sz="1200" b="1" dirty="0">
                <a:solidFill>
                  <a:schemeClr val="bg1">
                    <a:lumMod val="65000"/>
                  </a:schemeClr>
                </a:solidFill>
              </a:rPr>
              <a:t>serous RD</a:t>
            </a:r>
          </a:p>
        </p:txBody>
      </p:sp>
      <p:sp>
        <p:nvSpPr>
          <p:cNvPr id="26633" name="Rectangle 11">
            <a:extLst>
              <a:ext uri="{FF2B5EF4-FFF2-40B4-BE49-F238E27FC236}">
                <a16:creationId xmlns:a16="http://schemas.microsoft.com/office/drawing/2014/main" id="{F76BCA91-4E24-4F7F-B6A5-D5C8FE6F39B6}"/>
              </a:ext>
            </a:extLst>
          </p:cNvPr>
          <p:cNvSpPr>
            <a:spLocks noChangeArrowheads="1"/>
          </p:cNvSpPr>
          <p:nvPr/>
        </p:nvSpPr>
        <p:spPr bwMode="auto">
          <a:xfrm>
            <a:off x="457200" y="122238"/>
            <a:ext cx="7543800" cy="8683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b"/>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ct val="85000"/>
              </a:lnSpc>
              <a:spcBef>
                <a:spcPct val="0"/>
              </a:spcBef>
              <a:buClrTx/>
              <a:buSzTx/>
              <a:buFontTx/>
              <a:buNone/>
            </a:pPr>
            <a:r>
              <a:rPr lang="en-US" altLang="en-US" sz="3200" b="1" dirty="0">
                <a:solidFill>
                  <a:schemeClr val="tx2"/>
                </a:solidFill>
              </a:rPr>
              <a:t>Developmental Abnormalities of the Optic Nerve Head</a:t>
            </a:r>
            <a:endParaRPr lang="en-US" altLang="en-US" sz="3200" dirty="0">
              <a:solidFill>
                <a:schemeClr val="tx2"/>
              </a:solidFill>
            </a:endParaRPr>
          </a:p>
        </p:txBody>
      </p:sp>
      <p:sp>
        <p:nvSpPr>
          <p:cNvPr id="26634" name="Slide Number Placeholder 1">
            <a:extLst>
              <a:ext uri="{FF2B5EF4-FFF2-40B4-BE49-F238E27FC236}">
                <a16:creationId xmlns:a16="http://schemas.microsoft.com/office/drawing/2014/main" id="{36D4B343-1488-4D7C-8569-64FF0FD08B6E}"/>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DBDA1020-9ADD-4487-AA1F-12FB75A402F9}" type="slidenum">
              <a:rPr lang="en-US" altLang="en-US" sz="1000"/>
              <a:pPr>
                <a:spcBef>
                  <a:spcPct val="0"/>
                </a:spcBef>
                <a:buClrTx/>
                <a:buSzTx/>
                <a:buFontTx/>
                <a:buNone/>
              </a:pPr>
              <a:t>41</a:t>
            </a:fld>
            <a:endParaRPr lang="en-US" altLang="en-US" sz="1000"/>
          </a:p>
        </p:txBody>
      </p:sp>
      <p:sp>
        <p:nvSpPr>
          <p:cNvPr id="26635" name="Line 12">
            <a:extLst>
              <a:ext uri="{FF2B5EF4-FFF2-40B4-BE49-F238E27FC236}">
                <a16:creationId xmlns:a16="http://schemas.microsoft.com/office/drawing/2014/main" id="{65C3BECB-2C2E-4FDB-BF02-61BA4BD8DB2D}"/>
              </a:ext>
            </a:extLst>
          </p:cNvPr>
          <p:cNvSpPr>
            <a:spLocks noChangeShapeType="1"/>
          </p:cNvSpPr>
          <p:nvPr/>
        </p:nvSpPr>
        <p:spPr bwMode="auto">
          <a:xfrm>
            <a:off x="3124200" y="2057400"/>
            <a:ext cx="381000" cy="22098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 name="Text Box 16">
            <a:extLst>
              <a:ext uri="{FF2B5EF4-FFF2-40B4-BE49-F238E27FC236}">
                <a16:creationId xmlns:a16="http://schemas.microsoft.com/office/drawing/2014/main" id="{A25388A0-A505-4976-AE31-C05FE10D78D8}"/>
              </a:ext>
            </a:extLst>
          </p:cNvPr>
          <p:cNvSpPr txBox="1">
            <a:spLocks noChangeArrowheads="1"/>
          </p:cNvSpPr>
          <p:nvPr/>
        </p:nvSpPr>
        <p:spPr bwMode="auto">
          <a:xfrm>
            <a:off x="4648200" y="2576513"/>
            <a:ext cx="3973513" cy="862012"/>
          </a:xfrm>
          <a:prstGeom prst="rect">
            <a:avLst/>
          </a:prstGeom>
          <a:solidFill>
            <a:srgbClr val="FFC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defRPr/>
            </a:pPr>
            <a:r>
              <a:rPr lang="en-US" altLang="en-US" sz="1400" b="1" dirty="0">
                <a:solidFill>
                  <a:schemeClr val="bg1">
                    <a:lumMod val="65000"/>
                  </a:schemeClr>
                </a:solidFill>
              </a:rPr>
              <a:t>Myelinated RNFL</a:t>
            </a:r>
          </a:p>
          <a:p>
            <a:pPr eaLnBrk="1" hangingPunct="1">
              <a:spcBef>
                <a:spcPct val="0"/>
              </a:spcBef>
              <a:buClrTx/>
              <a:buSzTx/>
              <a:buFontTx/>
              <a:buNone/>
              <a:defRPr/>
            </a:pPr>
            <a:r>
              <a:rPr lang="en-US" altLang="en-US" sz="1200" dirty="0">
                <a:solidFill>
                  <a:srgbClr val="FFCCFF"/>
                </a:solidFill>
              </a:rPr>
              <a:t>--Myelin normally starts at LGN, ends at lamina </a:t>
            </a:r>
            <a:r>
              <a:rPr lang="en-US" altLang="en-US" sz="1200" dirty="0" err="1">
                <a:solidFill>
                  <a:srgbClr val="FFCCFF"/>
                </a:solidFill>
              </a:rPr>
              <a:t>cribrosa</a:t>
            </a:r>
            <a:endParaRPr lang="en-US" altLang="en-US" sz="1200" dirty="0">
              <a:solidFill>
                <a:srgbClr val="FFCCFF"/>
              </a:solidFill>
            </a:endParaRPr>
          </a:p>
          <a:p>
            <a:pPr eaLnBrk="1" hangingPunct="1">
              <a:spcBef>
                <a:spcPct val="0"/>
              </a:spcBef>
              <a:buClrTx/>
              <a:buSzTx/>
              <a:buFontTx/>
              <a:buNone/>
              <a:defRPr/>
            </a:pPr>
            <a:r>
              <a:rPr lang="en-US" altLang="en-US" sz="1200" dirty="0">
                <a:solidFill>
                  <a:srgbClr val="FFCCFF"/>
                </a:solidFill>
              </a:rPr>
              <a:t>--Can be patchy, discontinuous</a:t>
            </a:r>
          </a:p>
          <a:p>
            <a:pPr eaLnBrk="1" hangingPunct="1">
              <a:spcBef>
                <a:spcPct val="0"/>
              </a:spcBef>
              <a:buClrTx/>
              <a:buSzTx/>
              <a:buFontTx/>
              <a:buNone/>
              <a:defRPr/>
            </a:pPr>
            <a:r>
              <a:rPr lang="en-US" altLang="en-US" sz="1200" dirty="0">
                <a:solidFill>
                  <a:srgbClr val="FFCCFF"/>
                </a:solidFill>
              </a:rPr>
              <a:t>--Corresponding VF has absolute scotoma</a:t>
            </a:r>
          </a:p>
        </p:txBody>
      </p:sp>
      <p:sp>
        <p:nvSpPr>
          <p:cNvPr id="15" name="Text Box 18">
            <a:extLst>
              <a:ext uri="{FF2B5EF4-FFF2-40B4-BE49-F238E27FC236}">
                <a16:creationId xmlns:a16="http://schemas.microsoft.com/office/drawing/2014/main" id="{0EEE94D4-BC7E-44DF-B02B-501B0F5929C0}"/>
              </a:ext>
            </a:extLst>
          </p:cNvPr>
          <p:cNvSpPr txBox="1">
            <a:spLocks noChangeArrowheads="1"/>
          </p:cNvSpPr>
          <p:nvPr/>
        </p:nvSpPr>
        <p:spPr bwMode="auto">
          <a:xfrm>
            <a:off x="5546725" y="1687513"/>
            <a:ext cx="3452813" cy="677862"/>
          </a:xfrm>
          <a:prstGeom prst="rect">
            <a:avLst/>
          </a:prstGeom>
          <a:solidFill>
            <a:srgbClr val="FFFF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defRPr/>
            </a:pPr>
            <a:r>
              <a:rPr lang="en-US" altLang="en-US" sz="1400" b="1" dirty="0" err="1">
                <a:solidFill>
                  <a:schemeClr val="bg1">
                    <a:lumMod val="75000"/>
                  </a:schemeClr>
                </a:solidFill>
              </a:rPr>
              <a:t>Megalopapilla</a:t>
            </a:r>
            <a:endParaRPr lang="en-US" altLang="en-US" sz="1400" b="1" dirty="0">
              <a:solidFill>
                <a:schemeClr val="bg1">
                  <a:lumMod val="75000"/>
                </a:schemeClr>
              </a:solidFill>
            </a:endParaRPr>
          </a:p>
          <a:p>
            <a:pPr eaLnBrk="1" hangingPunct="1">
              <a:spcBef>
                <a:spcPct val="0"/>
              </a:spcBef>
              <a:buClrTx/>
              <a:buSzTx/>
              <a:buFontTx/>
              <a:buNone/>
              <a:defRPr/>
            </a:pPr>
            <a:r>
              <a:rPr lang="en-US" altLang="en-US" sz="1200" dirty="0">
                <a:solidFill>
                  <a:srgbClr val="FFFF99"/>
                </a:solidFill>
              </a:rPr>
              <a:t>--Abnormally large diameter of </a:t>
            </a:r>
            <a:r>
              <a:rPr lang="en-US" altLang="en-US" sz="1200" b="1" dirty="0">
                <a:solidFill>
                  <a:srgbClr val="FFFF99"/>
                </a:solidFill>
              </a:rPr>
              <a:t>disc and cup</a:t>
            </a:r>
          </a:p>
          <a:p>
            <a:pPr eaLnBrk="1" hangingPunct="1">
              <a:spcBef>
                <a:spcPct val="0"/>
              </a:spcBef>
              <a:buClrTx/>
              <a:buSzTx/>
              <a:buFontTx/>
              <a:buNone/>
              <a:defRPr/>
            </a:pPr>
            <a:r>
              <a:rPr lang="en-US" altLang="en-US" sz="1200" dirty="0">
                <a:solidFill>
                  <a:srgbClr val="FFFF99"/>
                </a:solidFill>
              </a:rPr>
              <a:t>--VF testing may reveal an </a:t>
            </a:r>
            <a:r>
              <a:rPr lang="en-US" altLang="en-US" sz="1200" b="1" dirty="0">
                <a:solidFill>
                  <a:srgbClr val="FFFF99"/>
                </a:solidFill>
              </a:rPr>
              <a:t>enlarged blind spot</a:t>
            </a:r>
          </a:p>
        </p:txBody>
      </p:sp>
      <p:sp>
        <p:nvSpPr>
          <p:cNvPr id="16" name="Text Box 19">
            <a:extLst>
              <a:ext uri="{FF2B5EF4-FFF2-40B4-BE49-F238E27FC236}">
                <a16:creationId xmlns:a16="http://schemas.microsoft.com/office/drawing/2014/main" id="{BF21B0FD-ADB8-4F9B-81FF-E2291331973F}"/>
              </a:ext>
            </a:extLst>
          </p:cNvPr>
          <p:cNvSpPr txBox="1">
            <a:spLocks noChangeArrowheads="1"/>
          </p:cNvSpPr>
          <p:nvPr/>
        </p:nvSpPr>
        <p:spPr bwMode="auto">
          <a:xfrm>
            <a:off x="5257800" y="3760788"/>
            <a:ext cx="3273425" cy="1231900"/>
          </a:xfrm>
          <a:prstGeom prst="rect">
            <a:avLst/>
          </a:prstGeom>
          <a:solidFill>
            <a:srgbClr val="CCFFCC"/>
          </a:solidFill>
          <a:ln w="9525">
            <a:no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defRPr/>
            </a:pPr>
            <a:r>
              <a:rPr lang="en-US" altLang="en-US" sz="1400" b="1" dirty="0">
                <a:solidFill>
                  <a:schemeClr val="bg1">
                    <a:lumMod val="65000"/>
                  </a:schemeClr>
                </a:solidFill>
              </a:rPr>
              <a:t>Optic Nerve Hypoplasia</a:t>
            </a:r>
          </a:p>
          <a:p>
            <a:pPr eaLnBrk="1" hangingPunct="1">
              <a:spcBef>
                <a:spcPct val="0"/>
              </a:spcBef>
              <a:buClrTx/>
              <a:buSzTx/>
              <a:buFontTx/>
              <a:buNone/>
              <a:defRPr/>
            </a:pPr>
            <a:r>
              <a:rPr lang="en-US" altLang="en-US" sz="1200" dirty="0">
                <a:solidFill>
                  <a:srgbClr val="CCFFCC"/>
                </a:solidFill>
              </a:rPr>
              <a:t>--Abnormally </a:t>
            </a:r>
            <a:r>
              <a:rPr lang="en-US" altLang="en-US" sz="1200" b="1" dirty="0">
                <a:solidFill>
                  <a:srgbClr val="CCFFCC"/>
                </a:solidFill>
              </a:rPr>
              <a:t>low number of axons</a:t>
            </a:r>
          </a:p>
          <a:p>
            <a:pPr eaLnBrk="1" hangingPunct="1">
              <a:spcBef>
                <a:spcPct val="0"/>
              </a:spcBef>
              <a:buClrTx/>
              <a:buSzTx/>
              <a:buFontTx/>
              <a:buNone/>
              <a:defRPr/>
            </a:pPr>
            <a:r>
              <a:rPr lang="en-US" altLang="en-US" sz="1200" dirty="0">
                <a:solidFill>
                  <a:srgbClr val="CCFFCC"/>
                </a:solidFill>
              </a:rPr>
              <a:t>--DFE: Small pale disc with </a:t>
            </a:r>
            <a:r>
              <a:rPr lang="en-US" altLang="en-US" sz="1200" b="1" dirty="0">
                <a:solidFill>
                  <a:srgbClr val="CCFFCC"/>
                </a:solidFill>
              </a:rPr>
              <a:t>double ring sign</a:t>
            </a:r>
            <a:endParaRPr lang="en-US" altLang="en-US" sz="1200" dirty="0">
              <a:solidFill>
                <a:srgbClr val="CCFFCC"/>
              </a:solidFill>
            </a:endParaRPr>
          </a:p>
          <a:p>
            <a:pPr eaLnBrk="1" hangingPunct="1">
              <a:spcBef>
                <a:spcPct val="0"/>
              </a:spcBef>
              <a:buClrTx/>
              <a:buSzTx/>
              <a:buFontTx/>
              <a:buNone/>
              <a:defRPr/>
            </a:pPr>
            <a:r>
              <a:rPr lang="en-US" altLang="en-US" sz="1200" dirty="0">
                <a:solidFill>
                  <a:srgbClr val="CCFFCC"/>
                </a:solidFill>
              </a:rPr>
              <a:t>--VA </a:t>
            </a:r>
            <a:r>
              <a:rPr lang="en-US" altLang="en-US" sz="1200" b="1" dirty="0">
                <a:solidFill>
                  <a:srgbClr val="CCFFCC"/>
                </a:solidFill>
              </a:rPr>
              <a:t>20/20&lt;-&gt;NLP</a:t>
            </a:r>
          </a:p>
          <a:p>
            <a:pPr eaLnBrk="1" hangingPunct="1">
              <a:spcBef>
                <a:spcPct val="0"/>
              </a:spcBef>
              <a:buClrTx/>
              <a:buSzTx/>
              <a:buFontTx/>
              <a:buNone/>
              <a:defRPr/>
            </a:pPr>
            <a:r>
              <a:rPr lang="en-US" altLang="en-US" sz="1200" dirty="0">
                <a:solidFill>
                  <a:srgbClr val="CCFFCC"/>
                </a:solidFill>
              </a:rPr>
              <a:t>--VF defects </a:t>
            </a:r>
            <a:r>
              <a:rPr lang="en-US" altLang="en-US" sz="1200" b="1" dirty="0">
                <a:solidFill>
                  <a:srgbClr val="CCFFCC"/>
                </a:solidFill>
              </a:rPr>
              <a:t>invariably present</a:t>
            </a:r>
          </a:p>
          <a:p>
            <a:pPr eaLnBrk="1" hangingPunct="1">
              <a:spcBef>
                <a:spcPct val="0"/>
              </a:spcBef>
              <a:buClrTx/>
              <a:buSzTx/>
              <a:buFontTx/>
              <a:buNone/>
              <a:defRPr/>
            </a:pPr>
            <a:r>
              <a:rPr lang="en-US" altLang="en-US" sz="1200" dirty="0">
                <a:solidFill>
                  <a:srgbClr val="CCFFCC"/>
                </a:solidFill>
              </a:rPr>
              <a:t>--Remember the </a:t>
            </a:r>
            <a:r>
              <a:rPr lang="en-US" altLang="en-US" sz="1200" b="1" dirty="0">
                <a:solidFill>
                  <a:srgbClr val="CCFFCC"/>
                </a:solidFill>
              </a:rPr>
              <a:t>4 D’s</a:t>
            </a:r>
            <a:r>
              <a:rPr lang="en-US" altLang="en-US" sz="1200" dirty="0">
                <a:solidFill>
                  <a:srgbClr val="CCFFCC"/>
                </a:solidFill>
              </a:rPr>
              <a:t> (more on this shortly)</a:t>
            </a:r>
          </a:p>
        </p:txBody>
      </p:sp>
      <p:sp>
        <p:nvSpPr>
          <p:cNvPr id="17" name="Text Box 13">
            <a:extLst>
              <a:ext uri="{FF2B5EF4-FFF2-40B4-BE49-F238E27FC236}">
                <a16:creationId xmlns:a16="http://schemas.microsoft.com/office/drawing/2014/main" id="{D23EA8F9-DF9F-4DB4-AA3A-1B3558C3921B}"/>
              </a:ext>
            </a:extLst>
          </p:cNvPr>
          <p:cNvSpPr txBox="1">
            <a:spLocks noChangeArrowheads="1"/>
          </p:cNvSpPr>
          <p:nvPr/>
        </p:nvSpPr>
        <p:spPr bwMode="auto">
          <a:xfrm>
            <a:off x="4800600" y="5257800"/>
            <a:ext cx="4294188" cy="1230313"/>
          </a:xfrm>
          <a:prstGeom prst="rect">
            <a:avLst/>
          </a:prstGeom>
          <a:solidFill>
            <a:srgbClr val="FFCC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Tilted-Disc Syndrome</a:t>
            </a:r>
          </a:p>
          <a:p>
            <a:pPr eaLnBrk="1" hangingPunct="1">
              <a:spcBef>
                <a:spcPct val="0"/>
              </a:spcBef>
              <a:buClrTx/>
              <a:buSzTx/>
              <a:buFontTx/>
              <a:buNone/>
            </a:pPr>
            <a:r>
              <a:rPr lang="en-US" altLang="en-US" sz="1200"/>
              <a:t>1) Superior pole appears…</a:t>
            </a:r>
            <a:r>
              <a:rPr lang="en-US" altLang="en-US" sz="1200" b="1">
                <a:solidFill>
                  <a:srgbClr val="0000FF"/>
                </a:solidFill>
              </a:rPr>
              <a:t>elevated</a:t>
            </a:r>
            <a:r>
              <a:rPr lang="en-US" altLang="en-US" sz="1200"/>
              <a:t>, inferior…</a:t>
            </a:r>
            <a:r>
              <a:rPr lang="en-US" altLang="en-US" sz="1200" b="1">
                <a:solidFill>
                  <a:srgbClr val="0000FF"/>
                </a:solidFill>
              </a:rPr>
              <a:t>recessed</a:t>
            </a:r>
          </a:p>
          <a:p>
            <a:pPr eaLnBrk="1" hangingPunct="1">
              <a:spcBef>
                <a:spcPct val="0"/>
              </a:spcBef>
              <a:buClrTx/>
              <a:buSzTx/>
              <a:buFontTx/>
              <a:buNone/>
            </a:pPr>
            <a:r>
              <a:rPr lang="en-US" altLang="en-US" sz="1200"/>
              <a:t>2) </a:t>
            </a:r>
            <a:r>
              <a:rPr lang="en-US" altLang="en-US" sz="1200">
                <a:solidFill>
                  <a:srgbClr val="FFCC99"/>
                </a:solidFill>
              </a:rPr>
              <a:t>Associated with…</a:t>
            </a:r>
            <a:r>
              <a:rPr lang="en-US" altLang="en-US" sz="1200" b="1">
                <a:solidFill>
                  <a:srgbClr val="FFCC99"/>
                </a:solidFill>
              </a:rPr>
              <a:t>situs inversus</a:t>
            </a:r>
            <a:r>
              <a:rPr lang="en-US" altLang="en-US" sz="1200">
                <a:solidFill>
                  <a:srgbClr val="FFCC99"/>
                </a:solidFill>
              </a:rPr>
              <a:t> of retinal vessels</a:t>
            </a:r>
          </a:p>
          <a:p>
            <a:pPr eaLnBrk="1" hangingPunct="1">
              <a:spcBef>
                <a:spcPct val="0"/>
              </a:spcBef>
              <a:buClrTx/>
              <a:buSzTx/>
              <a:buFontTx/>
              <a:buNone/>
            </a:pPr>
            <a:r>
              <a:rPr lang="en-US" altLang="en-US" sz="1200"/>
              <a:t>3) </a:t>
            </a:r>
            <a:r>
              <a:rPr lang="en-US" altLang="en-US" sz="1200">
                <a:solidFill>
                  <a:srgbClr val="FFCC99"/>
                </a:solidFill>
              </a:rPr>
              <a:t>Fundus abnormality produces…</a:t>
            </a:r>
            <a:r>
              <a:rPr lang="en-US" altLang="en-US" sz="1200" b="1">
                <a:solidFill>
                  <a:srgbClr val="FFCC99"/>
                </a:solidFill>
              </a:rPr>
              <a:t>myopic astigmatism</a:t>
            </a:r>
          </a:p>
          <a:p>
            <a:pPr eaLnBrk="1" hangingPunct="1">
              <a:spcBef>
                <a:spcPct val="0"/>
              </a:spcBef>
              <a:buClrTx/>
              <a:buSzTx/>
              <a:buFontTx/>
              <a:buNone/>
            </a:pPr>
            <a:r>
              <a:rPr lang="en-US" altLang="en-US" sz="1200"/>
              <a:t>4) </a:t>
            </a:r>
            <a:r>
              <a:rPr lang="en-US" altLang="en-US" sz="1200">
                <a:solidFill>
                  <a:srgbClr val="FFCC99"/>
                </a:solidFill>
              </a:rPr>
              <a:t>VF testing reveals…</a:t>
            </a:r>
            <a:r>
              <a:rPr lang="en-US" altLang="en-US" sz="1200" b="1">
                <a:solidFill>
                  <a:srgbClr val="FFCC99"/>
                </a:solidFill>
              </a:rPr>
              <a:t>bitemporal hemianopia</a:t>
            </a:r>
            <a:r>
              <a:rPr lang="en-US" altLang="en-US" sz="1200">
                <a:solidFill>
                  <a:srgbClr val="FFCC99"/>
                </a:solidFill>
              </a:rPr>
              <a:t> that doesn’t</a:t>
            </a:r>
          </a:p>
          <a:p>
            <a:pPr eaLnBrk="1" hangingPunct="1">
              <a:spcBef>
                <a:spcPct val="0"/>
              </a:spcBef>
              <a:buClrTx/>
              <a:buSzTx/>
              <a:buFontTx/>
              <a:buNone/>
            </a:pPr>
            <a:r>
              <a:rPr lang="en-US" altLang="en-US" sz="1200">
                <a:solidFill>
                  <a:srgbClr val="FFCC99"/>
                </a:solidFill>
              </a:rPr>
              <a:t>   …</a:t>
            </a:r>
            <a:r>
              <a:rPr lang="en-US" altLang="en-US" sz="1200" b="1">
                <a:solidFill>
                  <a:srgbClr val="FFCC99"/>
                </a:solidFill>
              </a:rPr>
              <a:t>respect the vertical</a:t>
            </a:r>
            <a:r>
              <a:rPr lang="en-US" altLang="en-US" sz="1200">
                <a:solidFill>
                  <a:srgbClr val="FFCC99"/>
                </a:solidFill>
              </a:rPr>
              <a:t> and may…</a:t>
            </a:r>
            <a:r>
              <a:rPr lang="en-US" altLang="en-US" sz="1200" b="1">
                <a:solidFill>
                  <a:srgbClr val="FFCC99"/>
                </a:solidFill>
              </a:rPr>
              <a:t>resolve with refraction</a:t>
            </a:r>
          </a:p>
        </p:txBody>
      </p:sp>
      <p:sp>
        <p:nvSpPr>
          <p:cNvPr id="18" name="Text Box 13">
            <a:extLst>
              <a:ext uri="{FF2B5EF4-FFF2-40B4-BE49-F238E27FC236}">
                <a16:creationId xmlns:a16="http://schemas.microsoft.com/office/drawing/2014/main" id="{AF29A23D-8CCD-493E-A881-3F227F620AD9}"/>
              </a:ext>
            </a:extLst>
          </p:cNvPr>
          <p:cNvSpPr txBox="1">
            <a:spLocks noChangeArrowheads="1"/>
          </p:cNvSpPr>
          <p:nvPr/>
        </p:nvSpPr>
        <p:spPr bwMode="auto">
          <a:xfrm>
            <a:off x="4800600" y="5257800"/>
            <a:ext cx="4216400" cy="1231106"/>
          </a:xfrm>
          <a:prstGeom prst="rect">
            <a:avLst/>
          </a:prstGeom>
          <a:solidFill>
            <a:srgbClr val="FFCC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dirty="0">
                <a:solidFill>
                  <a:schemeClr val="bg1">
                    <a:lumMod val="65000"/>
                  </a:schemeClr>
                </a:solidFill>
              </a:rPr>
              <a:t>Tilted-Disc Syndrome</a:t>
            </a:r>
          </a:p>
          <a:p>
            <a:pPr eaLnBrk="1" hangingPunct="1">
              <a:spcBef>
                <a:spcPct val="0"/>
              </a:spcBef>
              <a:buClrTx/>
              <a:buSzTx/>
              <a:buFontTx/>
              <a:buNone/>
            </a:pPr>
            <a:r>
              <a:rPr lang="en-US" altLang="en-US" sz="1200" dirty="0">
                <a:solidFill>
                  <a:srgbClr val="FFCC99"/>
                </a:solidFill>
              </a:rPr>
              <a:t>1) Superior pole appears…</a:t>
            </a:r>
            <a:r>
              <a:rPr lang="en-US" altLang="en-US" sz="1200" b="1" dirty="0">
                <a:solidFill>
                  <a:srgbClr val="FFCC99"/>
                </a:solidFill>
              </a:rPr>
              <a:t>elevated</a:t>
            </a:r>
            <a:r>
              <a:rPr lang="en-US" altLang="en-US" sz="1200" dirty="0">
                <a:solidFill>
                  <a:srgbClr val="FFCC99"/>
                </a:solidFill>
              </a:rPr>
              <a:t>, inferior… </a:t>
            </a:r>
            <a:r>
              <a:rPr lang="en-US" altLang="en-US" sz="1200" b="1" dirty="0">
                <a:solidFill>
                  <a:srgbClr val="FFCC99"/>
                </a:solidFill>
              </a:rPr>
              <a:t>recessed</a:t>
            </a:r>
          </a:p>
          <a:p>
            <a:pPr eaLnBrk="1" hangingPunct="1">
              <a:spcBef>
                <a:spcPct val="0"/>
              </a:spcBef>
              <a:buClrTx/>
              <a:buSzTx/>
              <a:buFontTx/>
              <a:buNone/>
            </a:pPr>
            <a:r>
              <a:rPr lang="en-US" altLang="en-US" sz="1200" dirty="0">
                <a:solidFill>
                  <a:srgbClr val="FFCC99"/>
                </a:solidFill>
              </a:rPr>
              <a:t>2) Associated with…</a:t>
            </a:r>
            <a:r>
              <a:rPr lang="en-US" altLang="en-US" sz="1200" b="1" dirty="0">
                <a:solidFill>
                  <a:srgbClr val="FFCC99"/>
                </a:solidFill>
              </a:rPr>
              <a:t>situs inversus</a:t>
            </a:r>
            <a:r>
              <a:rPr lang="en-US" altLang="en-US" sz="1200" dirty="0">
                <a:solidFill>
                  <a:srgbClr val="FFCC99"/>
                </a:solidFill>
              </a:rPr>
              <a:t> of retinal vessels</a:t>
            </a:r>
          </a:p>
          <a:p>
            <a:pPr eaLnBrk="1" hangingPunct="1">
              <a:spcBef>
                <a:spcPct val="0"/>
              </a:spcBef>
              <a:buClrTx/>
              <a:buSzTx/>
              <a:buFontTx/>
              <a:buNone/>
            </a:pPr>
            <a:r>
              <a:rPr lang="en-US" altLang="en-US" sz="1200" dirty="0">
                <a:solidFill>
                  <a:srgbClr val="FFCC99"/>
                </a:solidFill>
              </a:rPr>
              <a:t>3) Fundus abnormality produces… </a:t>
            </a:r>
            <a:r>
              <a:rPr lang="en-US" altLang="en-US" sz="1200" b="1" dirty="0">
                <a:solidFill>
                  <a:srgbClr val="FFCC99"/>
                </a:solidFill>
              </a:rPr>
              <a:t>myopic </a:t>
            </a:r>
            <a:r>
              <a:rPr lang="en-US" altLang="en-US" sz="1200" b="1" dirty="0" err="1">
                <a:solidFill>
                  <a:srgbClr val="FFCC99"/>
                </a:solidFill>
              </a:rPr>
              <a:t>astigm</a:t>
            </a:r>
            <a:endParaRPr lang="en-US" altLang="en-US" sz="1200" b="1" dirty="0">
              <a:solidFill>
                <a:srgbClr val="FFCC99"/>
              </a:solidFill>
            </a:endParaRPr>
          </a:p>
          <a:p>
            <a:pPr eaLnBrk="1" hangingPunct="1">
              <a:spcBef>
                <a:spcPct val="0"/>
              </a:spcBef>
              <a:buClrTx/>
              <a:buSzTx/>
              <a:buFontTx/>
              <a:buNone/>
            </a:pPr>
            <a:r>
              <a:rPr lang="en-US" altLang="en-US" sz="1200" dirty="0">
                <a:solidFill>
                  <a:srgbClr val="FFCC99"/>
                </a:solidFill>
              </a:rPr>
              <a:t>4) VF testing reveals…</a:t>
            </a:r>
            <a:r>
              <a:rPr lang="en-US" altLang="en-US" sz="1200" b="1" dirty="0">
                <a:solidFill>
                  <a:srgbClr val="FFCC99"/>
                </a:solidFill>
              </a:rPr>
              <a:t>bitemporal hemianopia</a:t>
            </a:r>
            <a:r>
              <a:rPr lang="en-US" altLang="en-US" sz="1200" dirty="0">
                <a:solidFill>
                  <a:srgbClr val="FFCC99"/>
                </a:solidFill>
              </a:rPr>
              <a:t> that </a:t>
            </a:r>
            <a:r>
              <a:rPr lang="en-US" altLang="en-US" sz="1200" dirty="0" err="1">
                <a:solidFill>
                  <a:srgbClr val="FFCC99"/>
                </a:solidFill>
              </a:rPr>
              <a:t>doesn’t</a:t>
            </a:r>
            <a:r>
              <a:rPr lang="en-US" altLang="en-US" sz="1200" b="1" dirty="0" err="1">
                <a:solidFill>
                  <a:srgbClr val="FFCC99"/>
                </a:solidFill>
              </a:rPr>
              <a:t>with</a:t>
            </a:r>
            <a:r>
              <a:rPr lang="en-US" altLang="en-US" sz="1200" b="1" dirty="0">
                <a:solidFill>
                  <a:srgbClr val="FFCC99"/>
                </a:solidFill>
              </a:rPr>
              <a:t> refract</a:t>
            </a:r>
          </a:p>
        </p:txBody>
      </p:sp>
      <p:sp>
        <p:nvSpPr>
          <p:cNvPr id="3" name="TextBox 2">
            <a:extLst>
              <a:ext uri="{FF2B5EF4-FFF2-40B4-BE49-F238E27FC236}">
                <a16:creationId xmlns:a16="http://schemas.microsoft.com/office/drawing/2014/main" id="{83967FBC-9255-EE50-B057-538AB35A0FFD}"/>
              </a:ext>
            </a:extLst>
          </p:cNvPr>
          <p:cNvSpPr txBox="1"/>
          <p:nvPr/>
        </p:nvSpPr>
        <p:spPr>
          <a:xfrm>
            <a:off x="299781" y="1873984"/>
            <a:ext cx="5410200" cy="2308324"/>
          </a:xfrm>
          <a:prstGeom prst="rect">
            <a:avLst/>
          </a:prstGeom>
          <a:solidFill>
            <a:srgbClr val="61D6FF"/>
          </a:solidFill>
        </p:spPr>
        <p:txBody>
          <a:bodyPr wrap="square" rtlCol="0">
            <a:spAutoFit/>
          </a:bodyPr>
          <a:lstStyle/>
          <a:p>
            <a:r>
              <a:rPr lang="en-US" sz="1600" i="1" dirty="0"/>
              <a:t>Is morning-glory disc usually unilateral, or bilateral?</a:t>
            </a:r>
          </a:p>
          <a:p>
            <a:r>
              <a:rPr lang="en-US" sz="1600" dirty="0"/>
              <a:t>Unilateral</a:t>
            </a:r>
          </a:p>
          <a:p>
            <a:endParaRPr lang="en-US" sz="1600" i="1" dirty="0">
              <a:latin typeface="+mn-lt"/>
            </a:endParaRPr>
          </a:p>
          <a:p>
            <a:r>
              <a:rPr lang="en-US" sz="1600" i="1" dirty="0">
                <a:latin typeface="+mn-lt"/>
              </a:rPr>
              <a:t>Is there a gender predilection?</a:t>
            </a:r>
            <a:endParaRPr lang="en-US" sz="1600" i="1" dirty="0">
              <a:solidFill>
                <a:srgbClr val="61D6FF"/>
              </a:solidFill>
              <a:latin typeface="+mn-lt"/>
            </a:endParaRPr>
          </a:p>
          <a:p>
            <a:r>
              <a:rPr lang="en-US" sz="1600" dirty="0">
                <a:solidFill>
                  <a:srgbClr val="61D6FF"/>
                </a:solidFill>
                <a:latin typeface="+mn-lt"/>
              </a:rPr>
              <a:t>Yes, there is a  ♀  preponderance</a:t>
            </a:r>
          </a:p>
          <a:p>
            <a:endParaRPr lang="en-US" sz="1600" dirty="0">
              <a:solidFill>
                <a:srgbClr val="61D6FF"/>
              </a:solidFill>
            </a:endParaRPr>
          </a:p>
          <a:p>
            <a:r>
              <a:rPr lang="en-US" sz="1600" i="1" dirty="0">
                <a:solidFill>
                  <a:srgbClr val="61D6FF"/>
                </a:solidFill>
              </a:rPr>
              <a:t>It has two associations of particular note—what are they?</a:t>
            </a:r>
          </a:p>
          <a:p>
            <a:r>
              <a:rPr lang="en-US" sz="1600" dirty="0">
                <a:solidFill>
                  <a:srgbClr val="61D6FF"/>
                </a:solidFill>
              </a:rPr>
              <a:t>--PHACE  syndrome</a:t>
            </a:r>
          </a:p>
          <a:p>
            <a:r>
              <a:rPr lang="en-US" sz="1600" dirty="0">
                <a:solidFill>
                  <a:srgbClr val="61D6FF"/>
                </a:solidFill>
              </a:rPr>
              <a:t>--</a:t>
            </a:r>
            <a:r>
              <a:rPr lang="en-US" sz="1600" dirty="0" err="1">
                <a:solidFill>
                  <a:srgbClr val="61D6FF"/>
                </a:solidFill>
              </a:rPr>
              <a:t>Moyamoya</a:t>
            </a:r>
            <a:r>
              <a:rPr lang="en-US" sz="1600" dirty="0">
                <a:solidFill>
                  <a:srgbClr val="61D6FF"/>
                </a:solidFill>
              </a:rPr>
              <a:t>  disease</a:t>
            </a:r>
          </a:p>
        </p:txBody>
      </p:sp>
      <p:sp>
        <p:nvSpPr>
          <p:cNvPr id="4" name="Frame 3">
            <a:extLst>
              <a:ext uri="{FF2B5EF4-FFF2-40B4-BE49-F238E27FC236}">
                <a16:creationId xmlns:a16="http://schemas.microsoft.com/office/drawing/2014/main" id="{1C6DDD22-CE30-A21A-A1C2-8A65E4390164}"/>
              </a:ext>
            </a:extLst>
          </p:cNvPr>
          <p:cNvSpPr/>
          <p:nvPr/>
        </p:nvSpPr>
        <p:spPr>
          <a:xfrm>
            <a:off x="1340808" y="4266407"/>
            <a:ext cx="1859592" cy="305593"/>
          </a:xfrm>
          <a:prstGeom prst="fram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Tree>
    <p:extLst>
      <p:ext uri="{BB962C8B-B14F-4D97-AF65-F5344CB8AC3E}">
        <p14:creationId xmlns:p14="http://schemas.microsoft.com/office/powerpoint/2010/main" val="1112768499"/>
      </p:ext>
    </p:extLst>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6" name="Text Box 10">
            <a:extLst>
              <a:ext uri="{FF2B5EF4-FFF2-40B4-BE49-F238E27FC236}">
                <a16:creationId xmlns:a16="http://schemas.microsoft.com/office/drawing/2014/main" id="{75A786AA-A76E-4831-AE75-ABE88B23D8E3}"/>
              </a:ext>
            </a:extLst>
          </p:cNvPr>
          <p:cNvSpPr txBox="1">
            <a:spLocks noChangeArrowheads="1"/>
          </p:cNvSpPr>
          <p:nvPr/>
        </p:nvSpPr>
        <p:spPr bwMode="auto">
          <a:xfrm>
            <a:off x="1371600" y="4267200"/>
            <a:ext cx="3057525" cy="2154238"/>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Morning-Glory Disc</a:t>
            </a:r>
          </a:p>
          <a:p>
            <a:pPr eaLnBrk="1" hangingPunct="1">
              <a:spcBef>
                <a:spcPct val="0"/>
              </a:spcBef>
              <a:buClrTx/>
              <a:buSzTx/>
              <a:buFontTx/>
              <a:buNone/>
            </a:pPr>
            <a:r>
              <a:rPr lang="en-US" altLang="en-US" sz="1200"/>
              <a:t>--DFE reveals:</a:t>
            </a:r>
          </a:p>
          <a:p>
            <a:pPr eaLnBrk="1" hangingPunct="1">
              <a:spcBef>
                <a:spcPct val="0"/>
              </a:spcBef>
              <a:buClrTx/>
              <a:buSzTx/>
              <a:buFontTx/>
              <a:buNone/>
            </a:pPr>
            <a:r>
              <a:rPr lang="en-US" altLang="en-US" sz="1200"/>
              <a:t>  1) A funnel-shaped…</a:t>
            </a:r>
            <a:r>
              <a:rPr lang="en-US" altLang="en-US" sz="1200" b="1">
                <a:solidFill>
                  <a:srgbClr val="0000FF"/>
                </a:solidFill>
              </a:rPr>
              <a:t>excavation</a:t>
            </a:r>
            <a:endParaRPr lang="en-US" altLang="en-US" sz="1200"/>
          </a:p>
          <a:p>
            <a:pPr eaLnBrk="1" hangingPunct="1">
              <a:spcBef>
                <a:spcPct val="0"/>
              </a:spcBef>
              <a:buClrTx/>
              <a:buSzTx/>
              <a:buFontTx/>
              <a:buNone/>
            </a:pPr>
            <a:r>
              <a:rPr lang="en-US" altLang="en-US" sz="1200"/>
              <a:t>  2) Number of vessels crossing the rim</a:t>
            </a:r>
          </a:p>
          <a:p>
            <a:pPr eaLnBrk="1" hangingPunct="1">
              <a:spcBef>
                <a:spcPct val="0"/>
              </a:spcBef>
              <a:buClrTx/>
              <a:buSzTx/>
              <a:buFontTx/>
              <a:buNone/>
            </a:pPr>
            <a:r>
              <a:rPr lang="en-US" altLang="en-US" sz="1200"/>
              <a:t>    seems abnormally…</a:t>
            </a:r>
            <a:r>
              <a:rPr lang="en-US" altLang="en-US" sz="1200" b="1">
                <a:solidFill>
                  <a:srgbClr val="0000FF"/>
                </a:solidFill>
              </a:rPr>
              <a:t>high</a:t>
            </a:r>
            <a:r>
              <a:rPr lang="en-US" altLang="en-US" sz="1200"/>
              <a:t> </a:t>
            </a:r>
            <a:endParaRPr lang="en-US" altLang="en-US" sz="1200" b="1">
              <a:solidFill>
                <a:srgbClr val="0000FF"/>
              </a:solidFill>
            </a:endParaRPr>
          </a:p>
          <a:p>
            <a:pPr eaLnBrk="1" hangingPunct="1">
              <a:spcBef>
                <a:spcPct val="0"/>
              </a:spcBef>
              <a:buClrTx/>
              <a:buSzTx/>
              <a:buFontTx/>
              <a:buNone/>
            </a:pPr>
            <a:r>
              <a:rPr lang="en-US" altLang="en-US" sz="1200"/>
              <a:t>--Tissue is…</a:t>
            </a:r>
            <a:r>
              <a:rPr lang="en-US" altLang="en-US" sz="1200" b="1">
                <a:solidFill>
                  <a:srgbClr val="0000FF"/>
                </a:solidFill>
              </a:rPr>
              <a:t>contractile</a:t>
            </a:r>
            <a:r>
              <a:rPr lang="en-US" altLang="en-US" sz="1200"/>
              <a:t>, so cup seems</a:t>
            </a:r>
          </a:p>
          <a:p>
            <a:pPr eaLnBrk="1" hangingPunct="1">
              <a:spcBef>
                <a:spcPct val="0"/>
              </a:spcBef>
              <a:buClrTx/>
              <a:buSzTx/>
              <a:buFontTx/>
              <a:buNone/>
            </a:pPr>
            <a:r>
              <a:rPr lang="en-US" altLang="en-US" sz="1200"/>
              <a:t>  to…</a:t>
            </a:r>
            <a:r>
              <a:rPr lang="en-US" altLang="en-US" sz="1200" b="1">
                <a:solidFill>
                  <a:srgbClr val="0000FF"/>
                </a:solidFill>
              </a:rPr>
              <a:t>open </a:t>
            </a:r>
            <a:r>
              <a:rPr lang="en-US" altLang="en-US" sz="1200">
                <a:solidFill>
                  <a:srgbClr val="0000FF"/>
                </a:solidFill>
              </a:rPr>
              <a:t>and</a:t>
            </a:r>
            <a:r>
              <a:rPr lang="en-US" altLang="en-US" sz="1200" b="1">
                <a:solidFill>
                  <a:srgbClr val="0000FF"/>
                </a:solidFill>
              </a:rPr>
              <a:t> close</a:t>
            </a:r>
            <a:r>
              <a:rPr lang="en-US" altLang="en-US" sz="1200"/>
              <a:t> (like its namesake,  </a:t>
            </a:r>
          </a:p>
          <a:p>
            <a:pPr eaLnBrk="1" hangingPunct="1">
              <a:spcBef>
                <a:spcPct val="0"/>
              </a:spcBef>
              <a:buClrTx/>
              <a:buSzTx/>
              <a:buFontTx/>
              <a:buNone/>
            </a:pPr>
            <a:r>
              <a:rPr lang="en-US" altLang="en-US" sz="1200"/>
              <a:t>  the morning-glory flower)</a:t>
            </a:r>
          </a:p>
          <a:p>
            <a:pPr eaLnBrk="1" hangingPunct="1">
              <a:spcBef>
                <a:spcPct val="0"/>
              </a:spcBef>
              <a:buClrTx/>
              <a:buSzTx/>
              <a:buFontTx/>
              <a:buNone/>
            </a:pPr>
            <a:r>
              <a:rPr lang="en-US" altLang="en-US" sz="1200"/>
              <a:t>--VA usually…</a:t>
            </a:r>
            <a:r>
              <a:rPr lang="en-US" altLang="en-US" sz="1200" b="1">
                <a:solidFill>
                  <a:srgbClr val="0000FF"/>
                </a:solidFill>
              </a:rPr>
              <a:t>20/200</a:t>
            </a:r>
            <a:r>
              <a:rPr lang="en-US" altLang="en-US" sz="1200"/>
              <a:t>, but can be…</a:t>
            </a:r>
          </a:p>
          <a:p>
            <a:pPr eaLnBrk="1" hangingPunct="1">
              <a:spcBef>
                <a:spcPct val="0"/>
              </a:spcBef>
              <a:buClrTx/>
              <a:buSzTx/>
              <a:buFontTx/>
              <a:buNone/>
            </a:pPr>
            <a:r>
              <a:rPr lang="en-US" altLang="en-US" sz="1200"/>
              <a:t>   </a:t>
            </a:r>
            <a:r>
              <a:rPr lang="en-US" altLang="en-US" sz="1200" b="1">
                <a:solidFill>
                  <a:srgbClr val="0000FF"/>
                </a:solidFill>
              </a:rPr>
              <a:t>20/20&lt;-&gt;NLP</a:t>
            </a:r>
          </a:p>
          <a:p>
            <a:pPr eaLnBrk="1" hangingPunct="1">
              <a:spcBef>
                <a:spcPct val="0"/>
              </a:spcBef>
              <a:buClrTx/>
              <a:buSzTx/>
              <a:buFontTx/>
              <a:buNone/>
            </a:pPr>
            <a:r>
              <a:rPr lang="en-US" altLang="en-US" sz="1200"/>
              <a:t>--1/3 develop…</a:t>
            </a:r>
            <a:r>
              <a:rPr lang="en-US" altLang="en-US" sz="1200" b="1">
                <a:solidFill>
                  <a:srgbClr val="CCECFF"/>
                </a:solidFill>
              </a:rPr>
              <a:t>serous</a:t>
            </a:r>
            <a:r>
              <a:rPr lang="en-US" altLang="en-US" sz="1200" b="1">
                <a:solidFill>
                  <a:srgbClr val="0000FF"/>
                </a:solidFill>
              </a:rPr>
              <a:t> </a:t>
            </a:r>
            <a:r>
              <a:rPr lang="en-US" altLang="en-US" sz="1200" b="1">
                <a:solidFill>
                  <a:srgbClr val="CCECFF"/>
                </a:solidFill>
              </a:rPr>
              <a:t>RD</a:t>
            </a:r>
          </a:p>
        </p:txBody>
      </p:sp>
      <p:sp>
        <p:nvSpPr>
          <p:cNvPr id="26627" name="Text Box 3">
            <a:extLst>
              <a:ext uri="{FF2B5EF4-FFF2-40B4-BE49-F238E27FC236}">
                <a16:creationId xmlns:a16="http://schemas.microsoft.com/office/drawing/2014/main" id="{EBF565CB-D2E5-4CB9-AB10-59AB11704A7C}"/>
              </a:ext>
            </a:extLst>
          </p:cNvPr>
          <p:cNvSpPr txBox="1">
            <a:spLocks noChangeArrowheads="1"/>
          </p:cNvSpPr>
          <p:nvPr/>
        </p:nvSpPr>
        <p:spPr bwMode="auto">
          <a:xfrm>
            <a:off x="793750" y="3505200"/>
            <a:ext cx="2274982" cy="677108"/>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solidFill>
                  <a:schemeClr val="bg1">
                    <a:lumMod val="65000"/>
                  </a:schemeClr>
                </a:solidFill>
              </a:rPr>
              <a:t>Optic Pit/Hole</a:t>
            </a:r>
          </a:p>
          <a:p>
            <a:pPr eaLnBrk="1" hangingPunct="1">
              <a:spcBef>
                <a:spcPct val="0"/>
              </a:spcBef>
              <a:buClrTx/>
              <a:buSzTx/>
              <a:buFontTx/>
              <a:buNone/>
            </a:pPr>
            <a:r>
              <a:rPr lang="en-US" altLang="en-US" sz="1200">
                <a:solidFill>
                  <a:schemeClr val="bg1">
                    <a:lumMod val="65000"/>
                  </a:schemeClr>
                </a:solidFill>
              </a:rPr>
              <a:t>--Associated with…</a:t>
            </a:r>
            <a:r>
              <a:rPr lang="en-US" altLang="en-US" sz="1200" b="1">
                <a:solidFill>
                  <a:schemeClr val="bg1">
                    <a:lumMod val="65000"/>
                  </a:schemeClr>
                </a:solidFill>
              </a:rPr>
              <a:t>serous RD</a:t>
            </a:r>
          </a:p>
          <a:p>
            <a:pPr eaLnBrk="1" hangingPunct="1">
              <a:spcBef>
                <a:spcPct val="0"/>
              </a:spcBef>
              <a:buClrTx/>
              <a:buSzTx/>
              <a:buFontTx/>
              <a:buNone/>
            </a:pPr>
            <a:r>
              <a:rPr lang="en-US" altLang="en-US" sz="1200" b="1">
                <a:solidFill>
                  <a:schemeClr val="bg1">
                    <a:lumMod val="65000"/>
                  </a:schemeClr>
                </a:solidFill>
              </a:rPr>
              <a:t>  in adulthood</a:t>
            </a:r>
          </a:p>
        </p:txBody>
      </p:sp>
      <p:sp>
        <p:nvSpPr>
          <p:cNvPr id="26628" name="Line 4">
            <a:extLst>
              <a:ext uri="{FF2B5EF4-FFF2-40B4-BE49-F238E27FC236}">
                <a16:creationId xmlns:a16="http://schemas.microsoft.com/office/drawing/2014/main" id="{6995FA1A-F69E-4714-87E2-B7C3F5C89A50}"/>
              </a:ext>
            </a:extLst>
          </p:cNvPr>
          <p:cNvSpPr>
            <a:spLocks noChangeShapeType="1"/>
          </p:cNvSpPr>
          <p:nvPr/>
        </p:nvSpPr>
        <p:spPr bwMode="auto">
          <a:xfrm flipH="1">
            <a:off x="1600200" y="2057400"/>
            <a:ext cx="1524000" cy="3810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629" name="Text Box 6">
            <a:extLst>
              <a:ext uri="{FF2B5EF4-FFF2-40B4-BE49-F238E27FC236}">
                <a16:creationId xmlns:a16="http://schemas.microsoft.com/office/drawing/2014/main" id="{2498F669-3885-470F-827E-D0722ECBD570}"/>
              </a:ext>
            </a:extLst>
          </p:cNvPr>
          <p:cNvSpPr txBox="1">
            <a:spLocks noChangeArrowheads="1"/>
          </p:cNvSpPr>
          <p:nvPr/>
        </p:nvSpPr>
        <p:spPr bwMode="auto">
          <a:xfrm>
            <a:off x="1340808" y="1524000"/>
            <a:ext cx="3544560" cy="458587"/>
          </a:xfrm>
          <a:prstGeom prst="rect">
            <a:avLst/>
          </a:prstGeom>
          <a:noFill/>
          <a:ln w="952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1400" i="1">
                <a:solidFill>
                  <a:schemeClr val="bg1">
                    <a:lumMod val="75000"/>
                  </a:schemeClr>
                </a:solidFill>
              </a:rPr>
              <a:t>These three are all secondary to abnormal</a:t>
            </a:r>
          </a:p>
          <a:p>
            <a:pPr algn="ctr" eaLnBrk="1" hangingPunct="1">
              <a:lnSpc>
                <a:spcPct val="85000"/>
              </a:lnSpc>
              <a:spcBef>
                <a:spcPct val="0"/>
              </a:spcBef>
              <a:buClrTx/>
              <a:buSzTx/>
              <a:buFontTx/>
              <a:buNone/>
            </a:pPr>
            <a:r>
              <a:rPr lang="en-US" altLang="en-US" sz="1400" i="1">
                <a:solidFill>
                  <a:schemeClr val="bg1">
                    <a:lumMod val="75000"/>
                  </a:schemeClr>
                </a:solidFill>
              </a:rPr>
              <a:t>closure of the embryonic optic fissure</a:t>
            </a:r>
          </a:p>
        </p:txBody>
      </p:sp>
      <p:sp>
        <p:nvSpPr>
          <p:cNvPr id="26630" name="Text Box 7">
            <a:extLst>
              <a:ext uri="{FF2B5EF4-FFF2-40B4-BE49-F238E27FC236}">
                <a16:creationId xmlns:a16="http://schemas.microsoft.com/office/drawing/2014/main" id="{77864995-F91A-497B-84DE-F4FB09455FB9}"/>
              </a:ext>
            </a:extLst>
          </p:cNvPr>
          <p:cNvSpPr txBox="1">
            <a:spLocks noChangeArrowheads="1"/>
          </p:cNvSpPr>
          <p:nvPr/>
        </p:nvSpPr>
        <p:spPr bwMode="auto">
          <a:xfrm>
            <a:off x="76200" y="2514600"/>
            <a:ext cx="2783134" cy="861774"/>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solidFill>
                  <a:schemeClr val="bg1">
                    <a:lumMod val="65000"/>
                  </a:schemeClr>
                </a:solidFill>
              </a:rPr>
              <a:t>Optic Nerve Coloboma</a:t>
            </a:r>
          </a:p>
          <a:p>
            <a:pPr eaLnBrk="1" hangingPunct="1">
              <a:spcBef>
                <a:spcPct val="0"/>
              </a:spcBef>
              <a:buClrTx/>
              <a:buSzTx/>
              <a:buFontTx/>
              <a:buNone/>
            </a:pPr>
            <a:r>
              <a:rPr lang="en-US" altLang="en-US" sz="1200">
                <a:solidFill>
                  <a:schemeClr val="bg1">
                    <a:lumMod val="65000"/>
                  </a:schemeClr>
                </a:solidFill>
              </a:rPr>
              <a:t>1) May resemble…</a:t>
            </a:r>
            <a:r>
              <a:rPr lang="en-US" altLang="en-US" sz="1200" b="1">
                <a:solidFill>
                  <a:schemeClr val="bg1">
                    <a:lumMod val="65000"/>
                  </a:schemeClr>
                </a:solidFill>
              </a:rPr>
              <a:t>deep cupping</a:t>
            </a:r>
          </a:p>
          <a:p>
            <a:pPr eaLnBrk="1" hangingPunct="1">
              <a:spcBef>
                <a:spcPct val="0"/>
              </a:spcBef>
              <a:buClrTx/>
              <a:buSzTx/>
              <a:buFontTx/>
              <a:buNone/>
            </a:pPr>
            <a:r>
              <a:rPr lang="en-US" altLang="en-US" sz="1200">
                <a:solidFill>
                  <a:schemeClr val="bg1">
                    <a:lumMod val="65000"/>
                  </a:schemeClr>
                </a:solidFill>
              </a:rPr>
              <a:t>2) Can be…</a:t>
            </a:r>
            <a:r>
              <a:rPr lang="en-US" altLang="en-US" sz="1200" b="1">
                <a:solidFill>
                  <a:schemeClr val="bg1">
                    <a:lumMod val="65000"/>
                  </a:schemeClr>
                </a:solidFill>
              </a:rPr>
              <a:t>bilateral, asymmetric</a:t>
            </a:r>
          </a:p>
          <a:p>
            <a:pPr eaLnBrk="1" hangingPunct="1">
              <a:spcBef>
                <a:spcPct val="0"/>
              </a:spcBef>
              <a:buClrTx/>
              <a:buSzTx/>
              <a:buFontTx/>
              <a:buNone/>
            </a:pPr>
            <a:r>
              <a:rPr lang="en-US" altLang="en-US" sz="1200">
                <a:solidFill>
                  <a:schemeClr val="bg1">
                    <a:lumMod val="65000"/>
                  </a:schemeClr>
                </a:solidFill>
              </a:rPr>
              <a:t>3) Part of the…</a:t>
            </a:r>
            <a:r>
              <a:rPr lang="en-US" altLang="en-US" sz="1200" b="1">
                <a:solidFill>
                  <a:schemeClr val="bg1">
                    <a:lumMod val="65000"/>
                  </a:schemeClr>
                </a:solidFill>
              </a:rPr>
              <a:t>CHARGE association</a:t>
            </a:r>
          </a:p>
        </p:txBody>
      </p:sp>
      <p:sp>
        <p:nvSpPr>
          <p:cNvPr id="26631" name="Line 8">
            <a:extLst>
              <a:ext uri="{FF2B5EF4-FFF2-40B4-BE49-F238E27FC236}">
                <a16:creationId xmlns:a16="http://schemas.microsoft.com/office/drawing/2014/main" id="{91D11795-7A2D-4757-920B-F908079269D1}"/>
              </a:ext>
            </a:extLst>
          </p:cNvPr>
          <p:cNvSpPr>
            <a:spLocks noChangeShapeType="1"/>
          </p:cNvSpPr>
          <p:nvPr/>
        </p:nvSpPr>
        <p:spPr bwMode="auto">
          <a:xfrm flipH="1">
            <a:off x="2971800" y="2057400"/>
            <a:ext cx="152400" cy="14478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632" name="Text Box 9">
            <a:extLst>
              <a:ext uri="{FF2B5EF4-FFF2-40B4-BE49-F238E27FC236}">
                <a16:creationId xmlns:a16="http://schemas.microsoft.com/office/drawing/2014/main" id="{A6F1D9EC-DA7F-44C4-8528-11B06C1FBD47}"/>
              </a:ext>
            </a:extLst>
          </p:cNvPr>
          <p:cNvSpPr txBox="1">
            <a:spLocks noChangeArrowheads="1"/>
          </p:cNvSpPr>
          <p:nvPr/>
        </p:nvSpPr>
        <p:spPr bwMode="auto">
          <a:xfrm>
            <a:off x="1371600" y="4267200"/>
            <a:ext cx="3057247" cy="2154436"/>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dirty="0"/>
              <a:t>Morning-Glory Disc</a:t>
            </a:r>
          </a:p>
          <a:p>
            <a:pPr eaLnBrk="1" hangingPunct="1">
              <a:spcBef>
                <a:spcPct val="0"/>
              </a:spcBef>
              <a:buClrTx/>
              <a:buSzTx/>
              <a:buFontTx/>
              <a:buNone/>
            </a:pPr>
            <a:r>
              <a:rPr lang="en-US" altLang="en-US" sz="1200" dirty="0">
                <a:solidFill>
                  <a:schemeClr val="bg1">
                    <a:lumMod val="65000"/>
                  </a:schemeClr>
                </a:solidFill>
              </a:rPr>
              <a:t>--DFE reveals:</a:t>
            </a:r>
          </a:p>
          <a:p>
            <a:pPr eaLnBrk="1" hangingPunct="1">
              <a:spcBef>
                <a:spcPct val="0"/>
              </a:spcBef>
              <a:buClrTx/>
              <a:buSzTx/>
              <a:buFontTx/>
              <a:buNone/>
            </a:pPr>
            <a:r>
              <a:rPr lang="en-US" altLang="en-US" sz="1200" dirty="0">
                <a:solidFill>
                  <a:schemeClr val="bg1">
                    <a:lumMod val="65000"/>
                  </a:schemeClr>
                </a:solidFill>
              </a:rPr>
              <a:t>  1) A funnel-shaped…</a:t>
            </a:r>
            <a:r>
              <a:rPr lang="en-US" altLang="en-US" sz="1200" b="1" dirty="0">
                <a:solidFill>
                  <a:schemeClr val="bg1">
                    <a:lumMod val="65000"/>
                  </a:schemeClr>
                </a:solidFill>
              </a:rPr>
              <a:t>excavation</a:t>
            </a:r>
            <a:endParaRPr lang="en-US" altLang="en-US" sz="1200" dirty="0">
              <a:solidFill>
                <a:schemeClr val="bg1">
                  <a:lumMod val="65000"/>
                </a:schemeClr>
              </a:solidFill>
            </a:endParaRPr>
          </a:p>
          <a:p>
            <a:pPr eaLnBrk="1" hangingPunct="1">
              <a:spcBef>
                <a:spcPct val="0"/>
              </a:spcBef>
              <a:buClrTx/>
              <a:buSzTx/>
              <a:buFontTx/>
              <a:buNone/>
            </a:pPr>
            <a:r>
              <a:rPr lang="en-US" altLang="en-US" sz="1200" dirty="0">
                <a:solidFill>
                  <a:schemeClr val="bg1">
                    <a:lumMod val="65000"/>
                  </a:schemeClr>
                </a:solidFill>
              </a:rPr>
              <a:t>  2) Number of vessels crossing the rim</a:t>
            </a:r>
          </a:p>
          <a:p>
            <a:pPr eaLnBrk="1" hangingPunct="1">
              <a:spcBef>
                <a:spcPct val="0"/>
              </a:spcBef>
              <a:buClrTx/>
              <a:buSzTx/>
              <a:buFontTx/>
              <a:buNone/>
            </a:pPr>
            <a:r>
              <a:rPr lang="en-US" altLang="en-US" sz="1200" dirty="0">
                <a:solidFill>
                  <a:schemeClr val="bg1">
                    <a:lumMod val="65000"/>
                  </a:schemeClr>
                </a:solidFill>
              </a:rPr>
              <a:t>    seems abnormally…</a:t>
            </a:r>
            <a:r>
              <a:rPr lang="en-US" altLang="en-US" sz="1200" b="1" dirty="0">
                <a:solidFill>
                  <a:schemeClr val="bg1">
                    <a:lumMod val="65000"/>
                  </a:schemeClr>
                </a:solidFill>
              </a:rPr>
              <a:t>high</a:t>
            </a:r>
            <a:r>
              <a:rPr lang="en-US" altLang="en-US" sz="1200" dirty="0">
                <a:solidFill>
                  <a:schemeClr val="bg1">
                    <a:lumMod val="65000"/>
                  </a:schemeClr>
                </a:solidFill>
              </a:rPr>
              <a:t> </a:t>
            </a:r>
            <a:endParaRPr lang="en-US" altLang="en-US" sz="1200" b="1" dirty="0">
              <a:solidFill>
                <a:schemeClr val="bg1">
                  <a:lumMod val="65000"/>
                </a:schemeClr>
              </a:solidFill>
            </a:endParaRPr>
          </a:p>
          <a:p>
            <a:pPr eaLnBrk="1" hangingPunct="1">
              <a:spcBef>
                <a:spcPct val="0"/>
              </a:spcBef>
              <a:buClrTx/>
              <a:buSzTx/>
              <a:buFontTx/>
              <a:buNone/>
            </a:pPr>
            <a:r>
              <a:rPr lang="en-US" altLang="en-US" sz="1200" dirty="0">
                <a:solidFill>
                  <a:schemeClr val="bg1">
                    <a:lumMod val="65000"/>
                  </a:schemeClr>
                </a:solidFill>
              </a:rPr>
              <a:t>--Tissue is…</a:t>
            </a:r>
            <a:r>
              <a:rPr lang="en-US" altLang="en-US" sz="1200" b="1" dirty="0">
                <a:solidFill>
                  <a:schemeClr val="bg1">
                    <a:lumMod val="65000"/>
                  </a:schemeClr>
                </a:solidFill>
              </a:rPr>
              <a:t>contractile</a:t>
            </a:r>
            <a:r>
              <a:rPr lang="en-US" altLang="en-US" sz="1200" dirty="0">
                <a:solidFill>
                  <a:schemeClr val="bg1">
                    <a:lumMod val="65000"/>
                  </a:schemeClr>
                </a:solidFill>
              </a:rPr>
              <a:t>, so cup seems</a:t>
            </a:r>
          </a:p>
          <a:p>
            <a:pPr eaLnBrk="1" hangingPunct="1">
              <a:spcBef>
                <a:spcPct val="0"/>
              </a:spcBef>
              <a:buClrTx/>
              <a:buSzTx/>
              <a:buFontTx/>
              <a:buNone/>
            </a:pPr>
            <a:r>
              <a:rPr lang="en-US" altLang="en-US" sz="1200" dirty="0">
                <a:solidFill>
                  <a:schemeClr val="bg1">
                    <a:lumMod val="65000"/>
                  </a:schemeClr>
                </a:solidFill>
              </a:rPr>
              <a:t>  to…</a:t>
            </a:r>
            <a:r>
              <a:rPr lang="en-US" altLang="en-US" sz="1200" b="1" dirty="0">
                <a:solidFill>
                  <a:schemeClr val="bg1">
                    <a:lumMod val="65000"/>
                  </a:schemeClr>
                </a:solidFill>
              </a:rPr>
              <a:t>open </a:t>
            </a:r>
            <a:r>
              <a:rPr lang="en-US" altLang="en-US" sz="1200" dirty="0">
                <a:solidFill>
                  <a:schemeClr val="bg1">
                    <a:lumMod val="65000"/>
                  </a:schemeClr>
                </a:solidFill>
              </a:rPr>
              <a:t>and</a:t>
            </a:r>
            <a:r>
              <a:rPr lang="en-US" altLang="en-US" sz="1200" b="1" dirty="0">
                <a:solidFill>
                  <a:schemeClr val="bg1">
                    <a:lumMod val="65000"/>
                  </a:schemeClr>
                </a:solidFill>
              </a:rPr>
              <a:t> close</a:t>
            </a:r>
            <a:r>
              <a:rPr lang="en-US" altLang="en-US" sz="1200" dirty="0">
                <a:solidFill>
                  <a:schemeClr val="bg1">
                    <a:lumMod val="65000"/>
                  </a:schemeClr>
                </a:solidFill>
              </a:rPr>
              <a:t> (like its namesake,  </a:t>
            </a:r>
          </a:p>
          <a:p>
            <a:pPr eaLnBrk="1" hangingPunct="1">
              <a:spcBef>
                <a:spcPct val="0"/>
              </a:spcBef>
              <a:buClrTx/>
              <a:buSzTx/>
              <a:buFontTx/>
              <a:buNone/>
            </a:pPr>
            <a:r>
              <a:rPr lang="en-US" altLang="en-US" sz="1200" dirty="0">
                <a:solidFill>
                  <a:schemeClr val="bg1">
                    <a:lumMod val="65000"/>
                  </a:schemeClr>
                </a:solidFill>
              </a:rPr>
              <a:t>  the morning-glory flower)</a:t>
            </a:r>
          </a:p>
          <a:p>
            <a:pPr eaLnBrk="1" hangingPunct="1">
              <a:spcBef>
                <a:spcPct val="0"/>
              </a:spcBef>
              <a:buClrTx/>
              <a:buSzTx/>
              <a:buFontTx/>
              <a:buNone/>
            </a:pPr>
            <a:r>
              <a:rPr lang="en-US" altLang="en-US" sz="1200" dirty="0">
                <a:solidFill>
                  <a:schemeClr val="bg1">
                    <a:lumMod val="65000"/>
                  </a:schemeClr>
                </a:solidFill>
              </a:rPr>
              <a:t>--VA usually…</a:t>
            </a:r>
            <a:r>
              <a:rPr lang="en-US" altLang="en-US" sz="1200" b="1" dirty="0">
                <a:solidFill>
                  <a:schemeClr val="bg1">
                    <a:lumMod val="65000"/>
                  </a:schemeClr>
                </a:solidFill>
              </a:rPr>
              <a:t>20/200</a:t>
            </a:r>
            <a:r>
              <a:rPr lang="en-US" altLang="en-US" sz="1200" dirty="0">
                <a:solidFill>
                  <a:schemeClr val="bg1">
                    <a:lumMod val="65000"/>
                  </a:schemeClr>
                </a:solidFill>
              </a:rPr>
              <a:t>, but can be…</a:t>
            </a:r>
          </a:p>
          <a:p>
            <a:pPr eaLnBrk="1" hangingPunct="1">
              <a:spcBef>
                <a:spcPct val="0"/>
              </a:spcBef>
              <a:buClrTx/>
              <a:buSzTx/>
              <a:buFontTx/>
              <a:buNone/>
            </a:pPr>
            <a:r>
              <a:rPr lang="en-US" altLang="en-US" sz="1200" dirty="0">
                <a:solidFill>
                  <a:schemeClr val="bg1">
                    <a:lumMod val="65000"/>
                  </a:schemeClr>
                </a:solidFill>
              </a:rPr>
              <a:t>   </a:t>
            </a:r>
            <a:r>
              <a:rPr lang="en-US" altLang="en-US" sz="1200" b="1" dirty="0">
                <a:solidFill>
                  <a:schemeClr val="bg1">
                    <a:lumMod val="65000"/>
                  </a:schemeClr>
                </a:solidFill>
              </a:rPr>
              <a:t>20/20&lt;-&gt;NLP</a:t>
            </a:r>
          </a:p>
          <a:p>
            <a:pPr eaLnBrk="1" hangingPunct="1">
              <a:spcBef>
                <a:spcPct val="0"/>
              </a:spcBef>
              <a:buClrTx/>
              <a:buSzTx/>
              <a:buFontTx/>
              <a:buNone/>
            </a:pPr>
            <a:r>
              <a:rPr lang="en-US" altLang="en-US" sz="1200" dirty="0">
                <a:solidFill>
                  <a:schemeClr val="bg1">
                    <a:lumMod val="65000"/>
                  </a:schemeClr>
                </a:solidFill>
              </a:rPr>
              <a:t>--1/3 develop…</a:t>
            </a:r>
            <a:r>
              <a:rPr lang="en-US" altLang="en-US" sz="1200" b="1" dirty="0">
                <a:solidFill>
                  <a:schemeClr val="bg1">
                    <a:lumMod val="65000"/>
                  </a:schemeClr>
                </a:solidFill>
              </a:rPr>
              <a:t>serous RD</a:t>
            </a:r>
          </a:p>
        </p:txBody>
      </p:sp>
      <p:sp>
        <p:nvSpPr>
          <p:cNvPr id="26633" name="Rectangle 11">
            <a:extLst>
              <a:ext uri="{FF2B5EF4-FFF2-40B4-BE49-F238E27FC236}">
                <a16:creationId xmlns:a16="http://schemas.microsoft.com/office/drawing/2014/main" id="{F76BCA91-4E24-4F7F-B6A5-D5C8FE6F39B6}"/>
              </a:ext>
            </a:extLst>
          </p:cNvPr>
          <p:cNvSpPr>
            <a:spLocks noChangeArrowheads="1"/>
          </p:cNvSpPr>
          <p:nvPr/>
        </p:nvSpPr>
        <p:spPr bwMode="auto">
          <a:xfrm>
            <a:off x="457200" y="122238"/>
            <a:ext cx="7543800" cy="8683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b"/>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ct val="85000"/>
              </a:lnSpc>
              <a:spcBef>
                <a:spcPct val="0"/>
              </a:spcBef>
              <a:buClrTx/>
              <a:buSzTx/>
              <a:buFontTx/>
              <a:buNone/>
            </a:pPr>
            <a:r>
              <a:rPr lang="en-US" altLang="en-US" sz="3200" b="1" dirty="0">
                <a:solidFill>
                  <a:schemeClr val="tx2"/>
                </a:solidFill>
              </a:rPr>
              <a:t>Developmental Abnormalities of the Optic Nerve Head</a:t>
            </a:r>
            <a:endParaRPr lang="en-US" altLang="en-US" sz="3200" dirty="0">
              <a:solidFill>
                <a:schemeClr val="tx2"/>
              </a:solidFill>
            </a:endParaRPr>
          </a:p>
        </p:txBody>
      </p:sp>
      <p:sp>
        <p:nvSpPr>
          <p:cNvPr id="26634" name="Slide Number Placeholder 1">
            <a:extLst>
              <a:ext uri="{FF2B5EF4-FFF2-40B4-BE49-F238E27FC236}">
                <a16:creationId xmlns:a16="http://schemas.microsoft.com/office/drawing/2014/main" id="{36D4B343-1488-4D7C-8569-64FF0FD08B6E}"/>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DBDA1020-9ADD-4487-AA1F-12FB75A402F9}" type="slidenum">
              <a:rPr lang="en-US" altLang="en-US" sz="1000"/>
              <a:pPr>
                <a:spcBef>
                  <a:spcPct val="0"/>
                </a:spcBef>
                <a:buClrTx/>
                <a:buSzTx/>
                <a:buFontTx/>
                <a:buNone/>
              </a:pPr>
              <a:t>42</a:t>
            </a:fld>
            <a:endParaRPr lang="en-US" altLang="en-US" sz="1000"/>
          </a:p>
        </p:txBody>
      </p:sp>
      <p:sp>
        <p:nvSpPr>
          <p:cNvPr id="26635" name="Line 12">
            <a:extLst>
              <a:ext uri="{FF2B5EF4-FFF2-40B4-BE49-F238E27FC236}">
                <a16:creationId xmlns:a16="http://schemas.microsoft.com/office/drawing/2014/main" id="{65C3BECB-2C2E-4FDB-BF02-61BA4BD8DB2D}"/>
              </a:ext>
            </a:extLst>
          </p:cNvPr>
          <p:cNvSpPr>
            <a:spLocks noChangeShapeType="1"/>
          </p:cNvSpPr>
          <p:nvPr/>
        </p:nvSpPr>
        <p:spPr bwMode="auto">
          <a:xfrm>
            <a:off x="3124200" y="2057400"/>
            <a:ext cx="381000" cy="22098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 name="Text Box 16">
            <a:extLst>
              <a:ext uri="{FF2B5EF4-FFF2-40B4-BE49-F238E27FC236}">
                <a16:creationId xmlns:a16="http://schemas.microsoft.com/office/drawing/2014/main" id="{A25388A0-A505-4976-AE31-C05FE10D78D8}"/>
              </a:ext>
            </a:extLst>
          </p:cNvPr>
          <p:cNvSpPr txBox="1">
            <a:spLocks noChangeArrowheads="1"/>
          </p:cNvSpPr>
          <p:nvPr/>
        </p:nvSpPr>
        <p:spPr bwMode="auto">
          <a:xfrm>
            <a:off x="4648200" y="2576513"/>
            <a:ext cx="3973513" cy="862012"/>
          </a:xfrm>
          <a:prstGeom prst="rect">
            <a:avLst/>
          </a:prstGeom>
          <a:solidFill>
            <a:srgbClr val="FFC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defRPr/>
            </a:pPr>
            <a:r>
              <a:rPr lang="en-US" altLang="en-US" sz="1400" b="1" dirty="0">
                <a:solidFill>
                  <a:schemeClr val="bg1">
                    <a:lumMod val="65000"/>
                  </a:schemeClr>
                </a:solidFill>
              </a:rPr>
              <a:t>Myelinated RNFL</a:t>
            </a:r>
          </a:p>
          <a:p>
            <a:pPr eaLnBrk="1" hangingPunct="1">
              <a:spcBef>
                <a:spcPct val="0"/>
              </a:spcBef>
              <a:buClrTx/>
              <a:buSzTx/>
              <a:buFontTx/>
              <a:buNone/>
              <a:defRPr/>
            </a:pPr>
            <a:r>
              <a:rPr lang="en-US" altLang="en-US" sz="1200" dirty="0">
                <a:solidFill>
                  <a:srgbClr val="FFCCFF"/>
                </a:solidFill>
              </a:rPr>
              <a:t>--Myelin normally starts at LGN, ends at lamina </a:t>
            </a:r>
            <a:r>
              <a:rPr lang="en-US" altLang="en-US" sz="1200" dirty="0" err="1">
                <a:solidFill>
                  <a:srgbClr val="FFCCFF"/>
                </a:solidFill>
              </a:rPr>
              <a:t>cribrosa</a:t>
            </a:r>
            <a:endParaRPr lang="en-US" altLang="en-US" sz="1200" dirty="0">
              <a:solidFill>
                <a:srgbClr val="FFCCFF"/>
              </a:solidFill>
            </a:endParaRPr>
          </a:p>
          <a:p>
            <a:pPr eaLnBrk="1" hangingPunct="1">
              <a:spcBef>
                <a:spcPct val="0"/>
              </a:spcBef>
              <a:buClrTx/>
              <a:buSzTx/>
              <a:buFontTx/>
              <a:buNone/>
              <a:defRPr/>
            </a:pPr>
            <a:r>
              <a:rPr lang="en-US" altLang="en-US" sz="1200" dirty="0">
                <a:solidFill>
                  <a:srgbClr val="FFCCFF"/>
                </a:solidFill>
              </a:rPr>
              <a:t>--Can be patchy, discontinuous</a:t>
            </a:r>
          </a:p>
          <a:p>
            <a:pPr eaLnBrk="1" hangingPunct="1">
              <a:spcBef>
                <a:spcPct val="0"/>
              </a:spcBef>
              <a:buClrTx/>
              <a:buSzTx/>
              <a:buFontTx/>
              <a:buNone/>
              <a:defRPr/>
            </a:pPr>
            <a:r>
              <a:rPr lang="en-US" altLang="en-US" sz="1200" dirty="0">
                <a:solidFill>
                  <a:srgbClr val="FFCCFF"/>
                </a:solidFill>
              </a:rPr>
              <a:t>--Corresponding VF has absolute scotoma</a:t>
            </a:r>
          </a:p>
        </p:txBody>
      </p:sp>
      <p:sp>
        <p:nvSpPr>
          <p:cNvPr id="15" name="Text Box 18">
            <a:extLst>
              <a:ext uri="{FF2B5EF4-FFF2-40B4-BE49-F238E27FC236}">
                <a16:creationId xmlns:a16="http://schemas.microsoft.com/office/drawing/2014/main" id="{0EEE94D4-BC7E-44DF-B02B-501B0F5929C0}"/>
              </a:ext>
            </a:extLst>
          </p:cNvPr>
          <p:cNvSpPr txBox="1">
            <a:spLocks noChangeArrowheads="1"/>
          </p:cNvSpPr>
          <p:nvPr/>
        </p:nvSpPr>
        <p:spPr bwMode="auto">
          <a:xfrm>
            <a:off x="5546725" y="1687513"/>
            <a:ext cx="3452813" cy="677862"/>
          </a:xfrm>
          <a:prstGeom prst="rect">
            <a:avLst/>
          </a:prstGeom>
          <a:solidFill>
            <a:srgbClr val="FFFF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defRPr/>
            </a:pPr>
            <a:r>
              <a:rPr lang="en-US" altLang="en-US" sz="1400" b="1" dirty="0" err="1">
                <a:solidFill>
                  <a:schemeClr val="bg1">
                    <a:lumMod val="75000"/>
                  </a:schemeClr>
                </a:solidFill>
              </a:rPr>
              <a:t>Megalopapilla</a:t>
            </a:r>
            <a:endParaRPr lang="en-US" altLang="en-US" sz="1400" b="1" dirty="0">
              <a:solidFill>
                <a:schemeClr val="bg1">
                  <a:lumMod val="75000"/>
                </a:schemeClr>
              </a:solidFill>
            </a:endParaRPr>
          </a:p>
          <a:p>
            <a:pPr eaLnBrk="1" hangingPunct="1">
              <a:spcBef>
                <a:spcPct val="0"/>
              </a:spcBef>
              <a:buClrTx/>
              <a:buSzTx/>
              <a:buFontTx/>
              <a:buNone/>
              <a:defRPr/>
            </a:pPr>
            <a:r>
              <a:rPr lang="en-US" altLang="en-US" sz="1200" dirty="0">
                <a:solidFill>
                  <a:srgbClr val="FFFF99"/>
                </a:solidFill>
              </a:rPr>
              <a:t>--Abnormally large diameter of </a:t>
            </a:r>
            <a:r>
              <a:rPr lang="en-US" altLang="en-US" sz="1200" b="1" dirty="0">
                <a:solidFill>
                  <a:srgbClr val="FFFF99"/>
                </a:solidFill>
              </a:rPr>
              <a:t>disc and cup</a:t>
            </a:r>
          </a:p>
          <a:p>
            <a:pPr eaLnBrk="1" hangingPunct="1">
              <a:spcBef>
                <a:spcPct val="0"/>
              </a:spcBef>
              <a:buClrTx/>
              <a:buSzTx/>
              <a:buFontTx/>
              <a:buNone/>
              <a:defRPr/>
            </a:pPr>
            <a:r>
              <a:rPr lang="en-US" altLang="en-US" sz="1200" dirty="0">
                <a:solidFill>
                  <a:srgbClr val="FFFF99"/>
                </a:solidFill>
              </a:rPr>
              <a:t>--VF testing may reveal an </a:t>
            </a:r>
            <a:r>
              <a:rPr lang="en-US" altLang="en-US" sz="1200" b="1" dirty="0">
                <a:solidFill>
                  <a:srgbClr val="FFFF99"/>
                </a:solidFill>
              </a:rPr>
              <a:t>enlarged blind spot</a:t>
            </a:r>
          </a:p>
        </p:txBody>
      </p:sp>
      <p:sp>
        <p:nvSpPr>
          <p:cNvPr id="16" name="Text Box 19">
            <a:extLst>
              <a:ext uri="{FF2B5EF4-FFF2-40B4-BE49-F238E27FC236}">
                <a16:creationId xmlns:a16="http://schemas.microsoft.com/office/drawing/2014/main" id="{BF21B0FD-ADB8-4F9B-81FF-E2291331973F}"/>
              </a:ext>
            </a:extLst>
          </p:cNvPr>
          <p:cNvSpPr txBox="1">
            <a:spLocks noChangeArrowheads="1"/>
          </p:cNvSpPr>
          <p:nvPr/>
        </p:nvSpPr>
        <p:spPr bwMode="auto">
          <a:xfrm>
            <a:off x="5257800" y="3760788"/>
            <a:ext cx="3273425" cy="1231900"/>
          </a:xfrm>
          <a:prstGeom prst="rect">
            <a:avLst/>
          </a:prstGeom>
          <a:solidFill>
            <a:srgbClr val="CCFFCC"/>
          </a:solidFill>
          <a:ln w="9525">
            <a:no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defRPr/>
            </a:pPr>
            <a:r>
              <a:rPr lang="en-US" altLang="en-US" sz="1400" b="1" dirty="0">
                <a:solidFill>
                  <a:schemeClr val="bg1">
                    <a:lumMod val="65000"/>
                  </a:schemeClr>
                </a:solidFill>
              </a:rPr>
              <a:t>Optic Nerve Hypoplasia</a:t>
            </a:r>
          </a:p>
          <a:p>
            <a:pPr eaLnBrk="1" hangingPunct="1">
              <a:spcBef>
                <a:spcPct val="0"/>
              </a:spcBef>
              <a:buClrTx/>
              <a:buSzTx/>
              <a:buFontTx/>
              <a:buNone/>
              <a:defRPr/>
            </a:pPr>
            <a:r>
              <a:rPr lang="en-US" altLang="en-US" sz="1200" dirty="0">
                <a:solidFill>
                  <a:srgbClr val="CCFFCC"/>
                </a:solidFill>
              </a:rPr>
              <a:t>--Abnormally </a:t>
            </a:r>
            <a:r>
              <a:rPr lang="en-US" altLang="en-US" sz="1200" b="1" dirty="0">
                <a:solidFill>
                  <a:srgbClr val="CCFFCC"/>
                </a:solidFill>
              </a:rPr>
              <a:t>low number of axons</a:t>
            </a:r>
          </a:p>
          <a:p>
            <a:pPr eaLnBrk="1" hangingPunct="1">
              <a:spcBef>
                <a:spcPct val="0"/>
              </a:spcBef>
              <a:buClrTx/>
              <a:buSzTx/>
              <a:buFontTx/>
              <a:buNone/>
              <a:defRPr/>
            </a:pPr>
            <a:r>
              <a:rPr lang="en-US" altLang="en-US" sz="1200" dirty="0">
                <a:solidFill>
                  <a:srgbClr val="CCFFCC"/>
                </a:solidFill>
              </a:rPr>
              <a:t>--DFE: Small pale disc with </a:t>
            </a:r>
            <a:r>
              <a:rPr lang="en-US" altLang="en-US" sz="1200" b="1" dirty="0">
                <a:solidFill>
                  <a:srgbClr val="CCFFCC"/>
                </a:solidFill>
              </a:rPr>
              <a:t>double ring sign</a:t>
            </a:r>
            <a:endParaRPr lang="en-US" altLang="en-US" sz="1200" dirty="0">
              <a:solidFill>
                <a:srgbClr val="CCFFCC"/>
              </a:solidFill>
            </a:endParaRPr>
          </a:p>
          <a:p>
            <a:pPr eaLnBrk="1" hangingPunct="1">
              <a:spcBef>
                <a:spcPct val="0"/>
              </a:spcBef>
              <a:buClrTx/>
              <a:buSzTx/>
              <a:buFontTx/>
              <a:buNone/>
              <a:defRPr/>
            </a:pPr>
            <a:r>
              <a:rPr lang="en-US" altLang="en-US" sz="1200" dirty="0">
                <a:solidFill>
                  <a:srgbClr val="CCFFCC"/>
                </a:solidFill>
              </a:rPr>
              <a:t>--VA </a:t>
            </a:r>
            <a:r>
              <a:rPr lang="en-US" altLang="en-US" sz="1200" b="1" dirty="0">
                <a:solidFill>
                  <a:srgbClr val="CCFFCC"/>
                </a:solidFill>
              </a:rPr>
              <a:t>20/20&lt;-&gt;NLP</a:t>
            </a:r>
          </a:p>
          <a:p>
            <a:pPr eaLnBrk="1" hangingPunct="1">
              <a:spcBef>
                <a:spcPct val="0"/>
              </a:spcBef>
              <a:buClrTx/>
              <a:buSzTx/>
              <a:buFontTx/>
              <a:buNone/>
              <a:defRPr/>
            </a:pPr>
            <a:r>
              <a:rPr lang="en-US" altLang="en-US" sz="1200" dirty="0">
                <a:solidFill>
                  <a:srgbClr val="CCFFCC"/>
                </a:solidFill>
              </a:rPr>
              <a:t>--VF defects </a:t>
            </a:r>
            <a:r>
              <a:rPr lang="en-US" altLang="en-US" sz="1200" b="1" dirty="0">
                <a:solidFill>
                  <a:srgbClr val="CCFFCC"/>
                </a:solidFill>
              </a:rPr>
              <a:t>invariably present</a:t>
            </a:r>
          </a:p>
          <a:p>
            <a:pPr eaLnBrk="1" hangingPunct="1">
              <a:spcBef>
                <a:spcPct val="0"/>
              </a:spcBef>
              <a:buClrTx/>
              <a:buSzTx/>
              <a:buFontTx/>
              <a:buNone/>
              <a:defRPr/>
            </a:pPr>
            <a:r>
              <a:rPr lang="en-US" altLang="en-US" sz="1200" dirty="0">
                <a:solidFill>
                  <a:srgbClr val="CCFFCC"/>
                </a:solidFill>
              </a:rPr>
              <a:t>--Remember the </a:t>
            </a:r>
            <a:r>
              <a:rPr lang="en-US" altLang="en-US" sz="1200" b="1" dirty="0">
                <a:solidFill>
                  <a:srgbClr val="CCFFCC"/>
                </a:solidFill>
              </a:rPr>
              <a:t>4 D’s</a:t>
            </a:r>
            <a:r>
              <a:rPr lang="en-US" altLang="en-US" sz="1200" dirty="0">
                <a:solidFill>
                  <a:srgbClr val="CCFFCC"/>
                </a:solidFill>
              </a:rPr>
              <a:t> (more on this shortly)</a:t>
            </a:r>
          </a:p>
        </p:txBody>
      </p:sp>
      <p:sp>
        <p:nvSpPr>
          <p:cNvPr id="17" name="Text Box 13">
            <a:extLst>
              <a:ext uri="{FF2B5EF4-FFF2-40B4-BE49-F238E27FC236}">
                <a16:creationId xmlns:a16="http://schemas.microsoft.com/office/drawing/2014/main" id="{D23EA8F9-DF9F-4DB4-AA3A-1B3558C3921B}"/>
              </a:ext>
            </a:extLst>
          </p:cNvPr>
          <p:cNvSpPr txBox="1">
            <a:spLocks noChangeArrowheads="1"/>
          </p:cNvSpPr>
          <p:nvPr/>
        </p:nvSpPr>
        <p:spPr bwMode="auto">
          <a:xfrm>
            <a:off x="4800600" y="5257800"/>
            <a:ext cx="4294188" cy="1230313"/>
          </a:xfrm>
          <a:prstGeom prst="rect">
            <a:avLst/>
          </a:prstGeom>
          <a:solidFill>
            <a:srgbClr val="FFCC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Tilted-Disc Syndrome</a:t>
            </a:r>
          </a:p>
          <a:p>
            <a:pPr eaLnBrk="1" hangingPunct="1">
              <a:spcBef>
                <a:spcPct val="0"/>
              </a:spcBef>
              <a:buClrTx/>
              <a:buSzTx/>
              <a:buFontTx/>
              <a:buNone/>
            </a:pPr>
            <a:r>
              <a:rPr lang="en-US" altLang="en-US" sz="1200"/>
              <a:t>1) Superior pole appears…</a:t>
            </a:r>
            <a:r>
              <a:rPr lang="en-US" altLang="en-US" sz="1200" b="1">
                <a:solidFill>
                  <a:srgbClr val="0000FF"/>
                </a:solidFill>
              </a:rPr>
              <a:t>elevated</a:t>
            </a:r>
            <a:r>
              <a:rPr lang="en-US" altLang="en-US" sz="1200"/>
              <a:t>, inferior…</a:t>
            </a:r>
            <a:r>
              <a:rPr lang="en-US" altLang="en-US" sz="1200" b="1">
                <a:solidFill>
                  <a:srgbClr val="0000FF"/>
                </a:solidFill>
              </a:rPr>
              <a:t>recessed</a:t>
            </a:r>
          </a:p>
          <a:p>
            <a:pPr eaLnBrk="1" hangingPunct="1">
              <a:spcBef>
                <a:spcPct val="0"/>
              </a:spcBef>
              <a:buClrTx/>
              <a:buSzTx/>
              <a:buFontTx/>
              <a:buNone/>
            </a:pPr>
            <a:r>
              <a:rPr lang="en-US" altLang="en-US" sz="1200"/>
              <a:t>2) </a:t>
            </a:r>
            <a:r>
              <a:rPr lang="en-US" altLang="en-US" sz="1200">
                <a:solidFill>
                  <a:srgbClr val="FFCC99"/>
                </a:solidFill>
              </a:rPr>
              <a:t>Associated with…</a:t>
            </a:r>
            <a:r>
              <a:rPr lang="en-US" altLang="en-US" sz="1200" b="1">
                <a:solidFill>
                  <a:srgbClr val="FFCC99"/>
                </a:solidFill>
              </a:rPr>
              <a:t>situs inversus</a:t>
            </a:r>
            <a:r>
              <a:rPr lang="en-US" altLang="en-US" sz="1200">
                <a:solidFill>
                  <a:srgbClr val="FFCC99"/>
                </a:solidFill>
              </a:rPr>
              <a:t> of retinal vessels</a:t>
            </a:r>
          </a:p>
          <a:p>
            <a:pPr eaLnBrk="1" hangingPunct="1">
              <a:spcBef>
                <a:spcPct val="0"/>
              </a:spcBef>
              <a:buClrTx/>
              <a:buSzTx/>
              <a:buFontTx/>
              <a:buNone/>
            </a:pPr>
            <a:r>
              <a:rPr lang="en-US" altLang="en-US" sz="1200"/>
              <a:t>3) </a:t>
            </a:r>
            <a:r>
              <a:rPr lang="en-US" altLang="en-US" sz="1200">
                <a:solidFill>
                  <a:srgbClr val="FFCC99"/>
                </a:solidFill>
              </a:rPr>
              <a:t>Fundus abnormality produces…</a:t>
            </a:r>
            <a:r>
              <a:rPr lang="en-US" altLang="en-US" sz="1200" b="1">
                <a:solidFill>
                  <a:srgbClr val="FFCC99"/>
                </a:solidFill>
              </a:rPr>
              <a:t>myopic astigmatism</a:t>
            </a:r>
          </a:p>
          <a:p>
            <a:pPr eaLnBrk="1" hangingPunct="1">
              <a:spcBef>
                <a:spcPct val="0"/>
              </a:spcBef>
              <a:buClrTx/>
              <a:buSzTx/>
              <a:buFontTx/>
              <a:buNone/>
            </a:pPr>
            <a:r>
              <a:rPr lang="en-US" altLang="en-US" sz="1200"/>
              <a:t>4) </a:t>
            </a:r>
            <a:r>
              <a:rPr lang="en-US" altLang="en-US" sz="1200">
                <a:solidFill>
                  <a:srgbClr val="FFCC99"/>
                </a:solidFill>
              </a:rPr>
              <a:t>VF testing reveals…</a:t>
            </a:r>
            <a:r>
              <a:rPr lang="en-US" altLang="en-US" sz="1200" b="1">
                <a:solidFill>
                  <a:srgbClr val="FFCC99"/>
                </a:solidFill>
              </a:rPr>
              <a:t>bitemporal hemianopia</a:t>
            </a:r>
            <a:r>
              <a:rPr lang="en-US" altLang="en-US" sz="1200">
                <a:solidFill>
                  <a:srgbClr val="FFCC99"/>
                </a:solidFill>
              </a:rPr>
              <a:t> that doesn’t</a:t>
            </a:r>
          </a:p>
          <a:p>
            <a:pPr eaLnBrk="1" hangingPunct="1">
              <a:spcBef>
                <a:spcPct val="0"/>
              </a:spcBef>
              <a:buClrTx/>
              <a:buSzTx/>
              <a:buFontTx/>
              <a:buNone/>
            </a:pPr>
            <a:r>
              <a:rPr lang="en-US" altLang="en-US" sz="1200">
                <a:solidFill>
                  <a:srgbClr val="FFCC99"/>
                </a:solidFill>
              </a:rPr>
              <a:t>   …</a:t>
            </a:r>
            <a:r>
              <a:rPr lang="en-US" altLang="en-US" sz="1200" b="1">
                <a:solidFill>
                  <a:srgbClr val="FFCC99"/>
                </a:solidFill>
              </a:rPr>
              <a:t>respect the vertical</a:t>
            </a:r>
            <a:r>
              <a:rPr lang="en-US" altLang="en-US" sz="1200">
                <a:solidFill>
                  <a:srgbClr val="FFCC99"/>
                </a:solidFill>
              </a:rPr>
              <a:t> and may…</a:t>
            </a:r>
            <a:r>
              <a:rPr lang="en-US" altLang="en-US" sz="1200" b="1">
                <a:solidFill>
                  <a:srgbClr val="FFCC99"/>
                </a:solidFill>
              </a:rPr>
              <a:t>resolve with refraction</a:t>
            </a:r>
          </a:p>
        </p:txBody>
      </p:sp>
      <p:sp>
        <p:nvSpPr>
          <p:cNvPr id="18" name="Text Box 13">
            <a:extLst>
              <a:ext uri="{FF2B5EF4-FFF2-40B4-BE49-F238E27FC236}">
                <a16:creationId xmlns:a16="http://schemas.microsoft.com/office/drawing/2014/main" id="{AF29A23D-8CCD-493E-A881-3F227F620AD9}"/>
              </a:ext>
            </a:extLst>
          </p:cNvPr>
          <p:cNvSpPr txBox="1">
            <a:spLocks noChangeArrowheads="1"/>
          </p:cNvSpPr>
          <p:nvPr/>
        </p:nvSpPr>
        <p:spPr bwMode="auto">
          <a:xfrm>
            <a:off x="4800600" y="5257800"/>
            <a:ext cx="4216400" cy="1231106"/>
          </a:xfrm>
          <a:prstGeom prst="rect">
            <a:avLst/>
          </a:prstGeom>
          <a:solidFill>
            <a:srgbClr val="FFCC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dirty="0">
                <a:solidFill>
                  <a:schemeClr val="bg1">
                    <a:lumMod val="65000"/>
                  </a:schemeClr>
                </a:solidFill>
              </a:rPr>
              <a:t>Tilted-Disc Syndrome</a:t>
            </a:r>
          </a:p>
          <a:p>
            <a:pPr eaLnBrk="1" hangingPunct="1">
              <a:spcBef>
                <a:spcPct val="0"/>
              </a:spcBef>
              <a:buClrTx/>
              <a:buSzTx/>
              <a:buFontTx/>
              <a:buNone/>
            </a:pPr>
            <a:r>
              <a:rPr lang="en-US" altLang="en-US" sz="1200" dirty="0">
                <a:solidFill>
                  <a:srgbClr val="FFCC99"/>
                </a:solidFill>
              </a:rPr>
              <a:t>1) Superior pole appears…</a:t>
            </a:r>
            <a:r>
              <a:rPr lang="en-US" altLang="en-US" sz="1200" b="1" dirty="0">
                <a:solidFill>
                  <a:srgbClr val="FFCC99"/>
                </a:solidFill>
              </a:rPr>
              <a:t>elevated</a:t>
            </a:r>
            <a:r>
              <a:rPr lang="en-US" altLang="en-US" sz="1200" dirty="0">
                <a:solidFill>
                  <a:srgbClr val="FFCC99"/>
                </a:solidFill>
              </a:rPr>
              <a:t>, inferior… </a:t>
            </a:r>
            <a:r>
              <a:rPr lang="en-US" altLang="en-US" sz="1200" b="1" dirty="0">
                <a:solidFill>
                  <a:srgbClr val="FFCC99"/>
                </a:solidFill>
              </a:rPr>
              <a:t>recessed</a:t>
            </a:r>
          </a:p>
          <a:p>
            <a:pPr eaLnBrk="1" hangingPunct="1">
              <a:spcBef>
                <a:spcPct val="0"/>
              </a:spcBef>
              <a:buClrTx/>
              <a:buSzTx/>
              <a:buFontTx/>
              <a:buNone/>
            </a:pPr>
            <a:r>
              <a:rPr lang="en-US" altLang="en-US" sz="1200" dirty="0">
                <a:solidFill>
                  <a:srgbClr val="FFCC99"/>
                </a:solidFill>
              </a:rPr>
              <a:t>2) Associated with…</a:t>
            </a:r>
            <a:r>
              <a:rPr lang="en-US" altLang="en-US" sz="1200" b="1" dirty="0">
                <a:solidFill>
                  <a:srgbClr val="FFCC99"/>
                </a:solidFill>
              </a:rPr>
              <a:t>situs inversus</a:t>
            </a:r>
            <a:r>
              <a:rPr lang="en-US" altLang="en-US" sz="1200" dirty="0">
                <a:solidFill>
                  <a:srgbClr val="FFCC99"/>
                </a:solidFill>
              </a:rPr>
              <a:t> of retinal vessels</a:t>
            </a:r>
          </a:p>
          <a:p>
            <a:pPr eaLnBrk="1" hangingPunct="1">
              <a:spcBef>
                <a:spcPct val="0"/>
              </a:spcBef>
              <a:buClrTx/>
              <a:buSzTx/>
              <a:buFontTx/>
              <a:buNone/>
            </a:pPr>
            <a:r>
              <a:rPr lang="en-US" altLang="en-US" sz="1200" dirty="0">
                <a:solidFill>
                  <a:srgbClr val="FFCC99"/>
                </a:solidFill>
              </a:rPr>
              <a:t>3) Fundus abnormality produces… </a:t>
            </a:r>
            <a:r>
              <a:rPr lang="en-US" altLang="en-US" sz="1200" b="1" dirty="0">
                <a:solidFill>
                  <a:srgbClr val="FFCC99"/>
                </a:solidFill>
              </a:rPr>
              <a:t>myopic </a:t>
            </a:r>
            <a:r>
              <a:rPr lang="en-US" altLang="en-US" sz="1200" b="1" dirty="0" err="1">
                <a:solidFill>
                  <a:srgbClr val="FFCC99"/>
                </a:solidFill>
              </a:rPr>
              <a:t>astigm</a:t>
            </a:r>
            <a:endParaRPr lang="en-US" altLang="en-US" sz="1200" b="1" dirty="0">
              <a:solidFill>
                <a:srgbClr val="FFCC99"/>
              </a:solidFill>
            </a:endParaRPr>
          </a:p>
          <a:p>
            <a:pPr eaLnBrk="1" hangingPunct="1">
              <a:spcBef>
                <a:spcPct val="0"/>
              </a:spcBef>
              <a:buClrTx/>
              <a:buSzTx/>
              <a:buFontTx/>
              <a:buNone/>
            </a:pPr>
            <a:r>
              <a:rPr lang="en-US" altLang="en-US" sz="1200" dirty="0">
                <a:solidFill>
                  <a:srgbClr val="FFCC99"/>
                </a:solidFill>
              </a:rPr>
              <a:t>4) VF testing reveals…</a:t>
            </a:r>
            <a:r>
              <a:rPr lang="en-US" altLang="en-US" sz="1200" b="1" dirty="0">
                <a:solidFill>
                  <a:srgbClr val="FFCC99"/>
                </a:solidFill>
              </a:rPr>
              <a:t>bitemporal hemianopia</a:t>
            </a:r>
            <a:r>
              <a:rPr lang="en-US" altLang="en-US" sz="1200" dirty="0">
                <a:solidFill>
                  <a:srgbClr val="FFCC99"/>
                </a:solidFill>
              </a:rPr>
              <a:t> that </a:t>
            </a:r>
            <a:r>
              <a:rPr lang="en-US" altLang="en-US" sz="1200" dirty="0" err="1">
                <a:solidFill>
                  <a:srgbClr val="FFCC99"/>
                </a:solidFill>
              </a:rPr>
              <a:t>doesn’t</a:t>
            </a:r>
            <a:r>
              <a:rPr lang="en-US" altLang="en-US" sz="1200" b="1" dirty="0" err="1">
                <a:solidFill>
                  <a:srgbClr val="FFCC99"/>
                </a:solidFill>
              </a:rPr>
              <a:t>with</a:t>
            </a:r>
            <a:r>
              <a:rPr lang="en-US" altLang="en-US" sz="1200" b="1" dirty="0">
                <a:solidFill>
                  <a:srgbClr val="FFCC99"/>
                </a:solidFill>
              </a:rPr>
              <a:t> refract</a:t>
            </a:r>
          </a:p>
        </p:txBody>
      </p:sp>
      <p:sp>
        <p:nvSpPr>
          <p:cNvPr id="3" name="TextBox 2">
            <a:extLst>
              <a:ext uri="{FF2B5EF4-FFF2-40B4-BE49-F238E27FC236}">
                <a16:creationId xmlns:a16="http://schemas.microsoft.com/office/drawing/2014/main" id="{83967FBC-9255-EE50-B057-538AB35A0FFD}"/>
              </a:ext>
            </a:extLst>
          </p:cNvPr>
          <p:cNvSpPr txBox="1"/>
          <p:nvPr/>
        </p:nvSpPr>
        <p:spPr>
          <a:xfrm>
            <a:off x="299781" y="1873984"/>
            <a:ext cx="5410200" cy="2308324"/>
          </a:xfrm>
          <a:prstGeom prst="rect">
            <a:avLst/>
          </a:prstGeom>
          <a:solidFill>
            <a:srgbClr val="61D6FF"/>
          </a:solidFill>
        </p:spPr>
        <p:txBody>
          <a:bodyPr wrap="square" rtlCol="0">
            <a:spAutoFit/>
          </a:bodyPr>
          <a:lstStyle/>
          <a:p>
            <a:r>
              <a:rPr lang="en-US" sz="1600" i="1" dirty="0"/>
              <a:t>Is morning-glory disc usually unilateral, or bilateral?</a:t>
            </a:r>
          </a:p>
          <a:p>
            <a:r>
              <a:rPr lang="en-US" sz="1600" dirty="0"/>
              <a:t>Unilateral</a:t>
            </a:r>
          </a:p>
          <a:p>
            <a:endParaRPr lang="en-US" sz="1600" i="1" dirty="0">
              <a:latin typeface="+mn-lt"/>
            </a:endParaRPr>
          </a:p>
          <a:p>
            <a:r>
              <a:rPr lang="en-US" sz="1600" i="1" dirty="0">
                <a:latin typeface="+mn-lt"/>
              </a:rPr>
              <a:t>Is there a gender predilection?</a:t>
            </a:r>
          </a:p>
          <a:p>
            <a:r>
              <a:rPr lang="en-US" sz="1600" dirty="0">
                <a:latin typeface="+mn-lt"/>
              </a:rPr>
              <a:t>Yes, there is a  ♀  preponderance</a:t>
            </a:r>
          </a:p>
          <a:p>
            <a:endParaRPr lang="en-US" sz="1600" dirty="0">
              <a:solidFill>
                <a:srgbClr val="61D6FF"/>
              </a:solidFill>
            </a:endParaRPr>
          </a:p>
          <a:p>
            <a:r>
              <a:rPr lang="en-US" sz="1600" i="1" dirty="0">
                <a:solidFill>
                  <a:srgbClr val="61D6FF"/>
                </a:solidFill>
              </a:rPr>
              <a:t>It has two associations of particular note—what are they?</a:t>
            </a:r>
          </a:p>
          <a:p>
            <a:r>
              <a:rPr lang="en-US" sz="1600" dirty="0">
                <a:solidFill>
                  <a:srgbClr val="61D6FF"/>
                </a:solidFill>
              </a:rPr>
              <a:t>--PHACE  syndrome</a:t>
            </a:r>
          </a:p>
          <a:p>
            <a:r>
              <a:rPr lang="en-US" sz="1600" dirty="0">
                <a:solidFill>
                  <a:srgbClr val="61D6FF"/>
                </a:solidFill>
              </a:rPr>
              <a:t>--</a:t>
            </a:r>
            <a:r>
              <a:rPr lang="en-US" sz="1600" dirty="0" err="1">
                <a:solidFill>
                  <a:srgbClr val="61D6FF"/>
                </a:solidFill>
              </a:rPr>
              <a:t>Moyamoya</a:t>
            </a:r>
            <a:r>
              <a:rPr lang="en-US" sz="1600" dirty="0">
                <a:solidFill>
                  <a:srgbClr val="61D6FF"/>
                </a:solidFill>
              </a:rPr>
              <a:t>  disease</a:t>
            </a:r>
          </a:p>
        </p:txBody>
      </p:sp>
      <p:sp>
        <p:nvSpPr>
          <p:cNvPr id="4" name="Frame 3">
            <a:extLst>
              <a:ext uri="{FF2B5EF4-FFF2-40B4-BE49-F238E27FC236}">
                <a16:creationId xmlns:a16="http://schemas.microsoft.com/office/drawing/2014/main" id="{1C6DDD22-CE30-A21A-A1C2-8A65E4390164}"/>
              </a:ext>
            </a:extLst>
          </p:cNvPr>
          <p:cNvSpPr/>
          <p:nvPr/>
        </p:nvSpPr>
        <p:spPr>
          <a:xfrm>
            <a:off x="1340808" y="4266407"/>
            <a:ext cx="1859592" cy="305593"/>
          </a:xfrm>
          <a:prstGeom prst="fram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Tree>
    <p:extLst>
      <p:ext uri="{BB962C8B-B14F-4D97-AF65-F5344CB8AC3E}">
        <p14:creationId xmlns:p14="http://schemas.microsoft.com/office/powerpoint/2010/main" val="285890530"/>
      </p:ext>
    </p:extLst>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6" name="Text Box 10">
            <a:extLst>
              <a:ext uri="{FF2B5EF4-FFF2-40B4-BE49-F238E27FC236}">
                <a16:creationId xmlns:a16="http://schemas.microsoft.com/office/drawing/2014/main" id="{75A786AA-A76E-4831-AE75-ABE88B23D8E3}"/>
              </a:ext>
            </a:extLst>
          </p:cNvPr>
          <p:cNvSpPr txBox="1">
            <a:spLocks noChangeArrowheads="1"/>
          </p:cNvSpPr>
          <p:nvPr/>
        </p:nvSpPr>
        <p:spPr bwMode="auto">
          <a:xfrm>
            <a:off x="1371600" y="4267200"/>
            <a:ext cx="3057525" cy="2154238"/>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Morning-Glory Disc</a:t>
            </a:r>
          </a:p>
          <a:p>
            <a:pPr eaLnBrk="1" hangingPunct="1">
              <a:spcBef>
                <a:spcPct val="0"/>
              </a:spcBef>
              <a:buClrTx/>
              <a:buSzTx/>
              <a:buFontTx/>
              <a:buNone/>
            </a:pPr>
            <a:r>
              <a:rPr lang="en-US" altLang="en-US" sz="1200"/>
              <a:t>--DFE reveals:</a:t>
            </a:r>
          </a:p>
          <a:p>
            <a:pPr eaLnBrk="1" hangingPunct="1">
              <a:spcBef>
                <a:spcPct val="0"/>
              </a:spcBef>
              <a:buClrTx/>
              <a:buSzTx/>
              <a:buFontTx/>
              <a:buNone/>
            </a:pPr>
            <a:r>
              <a:rPr lang="en-US" altLang="en-US" sz="1200"/>
              <a:t>  1) A funnel-shaped…</a:t>
            </a:r>
            <a:r>
              <a:rPr lang="en-US" altLang="en-US" sz="1200" b="1">
                <a:solidFill>
                  <a:srgbClr val="0000FF"/>
                </a:solidFill>
              </a:rPr>
              <a:t>excavation</a:t>
            </a:r>
            <a:endParaRPr lang="en-US" altLang="en-US" sz="1200"/>
          </a:p>
          <a:p>
            <a:pPr eaLnBrk="1" hangingPunct="1">
              <a:spcBef>
                <a:spcPct val="0"/>
              </a:spcBef>
              <a:buClrTx/>
              <a:buSzTx/>
              <a:buFontTx/>
              <a:buNone/>
            </a:pPr>
            <a:r>
              <a:rPr lang="en-US" altLang="en-US" sz="1200"/>
              <a:t>  2) Number of vessels crossing the rim</a:t>
            </a:r>
          </a:p>
          <a:p>
            <a:pPr eaLnBrk="1" hangingPunct="1">
              <a:spcBef>
                <a:spcPct val="0"/>
              </a:spcBef>
              <a:buClrTx/>
              <a:buSzTx/>
              <a:buFontTx/>
              <a:buNone/>
            </a:pPr>
            <a:r>
              <a:rPr lang="en-US" altLang="en-US" sz="1200"/>
              <a:t>    seems abnormally…</a:t>
            </a:r>
            <a:r>
              <a:rPr lang="en-US" altLang="en-US" sz="1200" b="1">
                <a:solidFill>
                  <a:srgbClr val="0000FF"/>
                </a:solidFill>
              </a:rPr>
              <a:t>high</a:t>
            </a:r>
            <a:r>
              <a:rPr lang="en-US" altLang="en-US" sz="1200"/>
              <a:t> </a:t>
            </a:r>
            <a:endParaRPr lang="en-US" altLang="en-US" sz="1200" b="1">
              <a:solidFill>
                <a:srgbClr val="0000FF"/>
              </a:solidFill>
            </a:endParaRPr>
          </a:p>
          <a:p>
            <a:pPr eaLnBrk="1" hangingPunct="1">
              <a:spcBef>
                <a:spcPct val="0"/>
              </a:spcBef>
              <a:buClrTx/>
              <a:buSzTx/>
              <a:buFontTx/>
              <a:buNone/>
            </a:pPr>
            <a:r>
              <a:rPr lang="en-US" altLang="en-US" sz="1200"/>
              <a:t>--Tissue is…</a:t>
            </a:r>
            <a:r>
              <a:rPr lang="en-US" altLang="en-US" sz="1200" b="1">
                <a:solidFill>
                  <a:srgbClr val="0000FF"/>
                </a:solidFill>
              </a:rPr>
              <a:t>contractile</a:t>
            </a:r>
            <a:r>
              <a:rPr lang="en-US" altLang="en-US" sz="1200"/>
              <a:t>, so cup seems</a:t>
            </a:r>
          </a:p>
          <a:p>
            <a:pPr eaLnBrk="1" hangingPunct="1">
              <a:spcBef>
                <a:spcPct val="0"/>
              </a:spcBef>
              <a:buClrTx/>
              <a:buSzTx/>
              <a:buFontTx/>
              <a:buNone/>
            </a:pPr>
            <a:r>
              <a:rPr lang="en-US" altLang="en-US" sz="1200"/>
              <a:t>  to…</a:t>
            </a:r>
            <a:r>
              <a:rPr lang="en-US" altLang="en-US" sz="1200" b="1">
                <a:solidFill>
                  <a:srgbClr val="0000FF"/>
                </a:solidFill>
              </a:rPr>
              <a:t>open </a:t>
            </a:r>
            <a:r>
              <a:rPr lang="en-US" altLang="en-US" sz="1200">
                <a:solidFill>
                  <a:srgbClr val="0000FF"/>
                </a:solidFill>
              </a:rPr>
              <a:t>and</a:t>
            </a:r>
            <a:r>
              <a:rPr lang="en-US" altLang="en-US" sz="1200" b="1">
                <a:solidFill>
                  <a:srgbClr val="0000FF"/>
                </a:solidFill>
              </a:rPr>
              <a:t> close</a:t>
            </a:r>
            <a:r>
              <a:rPr lang="en-US" altLang="en-US" sz="1200"/>
              <a:t> (like its namesake,  </a:t>
            </a:r>
          </a:p>
          <a:p>
            <a:pPr eaLnBrk="1" hangingPunct="1">
              <a:spcBef>
                <a:spcPct val="0"/>
              </a:spcBef>
              <a:buClrTx/>
              <a:buSzTx/>
              <a:buFontTx/>
              <a:buNone/>
            </a:pPr>
            <a:r>
              <a:rPr lang="en-US" altLang="en-US" sz="1200"/>
              <a:t>  the morning-glory flower)</a:t>
            </a:r>
          </a:p>
          <a:p>
            <a:pPr eaLnBrk="1" hangingPunct="1">
              <a:spcBef>
                <a:spcPct val="0"/>
              </a:spcBef>
              <a:buClrTx/>
              <a:buSzTx/>
              <a:buFontTx/>
              <a:buNone/>
            </a:pPr>
            <a:r>
              <a:rPr lang="en-US" altLang="en-US" sz="1200"/>
              <a:t>--VA usually…</a:t>
            </a:r>
            <a:r>
              <a:rPr lang="en-US" altLang="en-US" sz="1200" b="1">
                <a:solidFill>
                  <a:srgbClr val="0000FF"/>
                </a:solidFill>
              </a:rPr>
              <a:t>20/200</a:t>
            </a:r>
            <a:r>
              <a:rPr lang="en-US" altLang="en-US" sz="1200"/>
              <a:t>, but can be…</a:t>
            </a:r>
          </a:p>
          <a:p>
            <a:pPr eaLnBrk="1" hangingPunct="1">
              <a:spcBef>
                <a:spcPct val="0"/>
              </a:spcBef>
              <a:buClrTx/>
              <a:buSzTx/>
              <a:buFontTx/>
              <a:buNone/>
            </a:pPr>
            <a:r>
              <a:rPr lang="en-US" altLang="en-US" sz="1200"/>
              <a:t>   </a:t>
            </a:r>
            <a:r>
              <a:rPr lang="en-US" altLang="en-US" sz="1200" b="1">
                <a:solidFill>
                  <a:srgbClr val="0000FF"/>
                </a:solidFill>
              </a:rPr>
              <a:t>20/20&lt;-&gt;NLP</a:t>
            </a:r>
          </a:p>
          <a:p>
            <a:pPr eaLnBrk="1" hangingPunct="1">
              <a:spcBef>
                <a:spcPct val="0"/>
              </a:spcBef>
              <a:buClrTx/>
              <a:buSzTx/>
              <a:buFontTx/>
              <a:buNone/>
            </a:pPr>
            <a:r>
              <a:rPr lang="en-US" altLang="en-US" sz="1200"/>
              <a:t>--1/3 develop…</a:t>
            </a:r>
            <a:r>
              <a:rPr lang="en-US" altLang="en-US" sz="1200" b="1">
                <a:solidFill>
                  <a:srgbClr val="CCECFF"/>
                </a:solidFill>
              </a:rPr>
              <a:t>serous</a:t>
            </a:r>
            <a:r>
              <a:rPr lang="en-US" altLang="en-US" sz="1200" b="1">
                <a:solidFill>
                  <a:srgbClr val="0000FF"/>
                </a:solidFill>
              </a:rPr>
              <a:t> </a:t>
            </a:r>
            <a:r>
              <a:rPr lang="en-US" altLang="en-US" sz="1200" b="1">
                <a:solidFill>
                  <a:srgbClr val="CCECFF"/>
                </a:solidFill>
              </a:rPr>
              <a:t>RD</a:t>
            </a:r>
          </a:p>
        </p:txBody>
      </p:sp>
      <p:sp>
        <p:nvSpPr>
          <p:cNvPr id="26627" name="Text Box 3">
            <a:extLst>
              <a:ext uri="{FF2B5EF4-FFF2-40B4-BE49-F238E27FC236}">
                <a16:creationId xmlns:a16="http://schemas.microsoft.com/office/drawing/2014/main" id="{EBF565CB-D2E5-4CB9-AB10-59AB11704A7C}"/>
              </a:ext>
            </a:extLst>
          </p:cNvPr>
          <p:cNvSpPr txBox="1">
            <a:spLocks noChangeArrowheads="1"/>
          </p:cNvSpPr>
          <p:nvPr/>
        </p:nvSpPr>
        <p:spPr bwMode="auto">
          <a:xfrm>
            <a:off x="793750" y="3505200"/>
            <a:ext cx="2274982" cy="677108"/>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solidFill>
                  <a:schemeClr val="bg1">
                    <a:lumMod val="65000"/>
                  </a:schemeClr>
                </a:solidFill>
              </a:rPr>
              <a:t>Optic Pit/Hole</a:t>
            </a:r>
          </a:p>
          <a:p>
            <a:pPr eaLnBrk="1" hangingPunct="1">
              <a:spcBef>
                <a:spcPct val="0"/>
              </a:spcBef>
              <a:buClrTx/>
              <a:buSzTx/>
              <a:buFontTx/>
              <a:buNone/>
            </a:pPr>
            <a:r>
              <a:rPr lang="en-US" altLang="en-US" sz="1200">
                <a:solidFill>
                  <a:schemeClr val="bg1">
                    <a:lumMod val="65000"/>
                  </a:schemeClr>
                </a:solidFill>
              </a:rPr>
              <a:t>--Associated with…</a:t>
            </a:r>
            <a:r>
              <a:rPr lang="en-US" altLang="en-US" sz="1200" b="1">
                <a:solidFill>
                  <a:schemeClr val="bg1">
                    <a:lumMod val="65000"/>
                  </a:schemeClr>
                </a:solidFill>
              </a:rPr>
              <a:t>serous RD</a:t>
            </a:r>
          </a:p>
          <a:p>
            <a:pPr eaLnBrk="1" hangingPunct="1">
              <a:spcBef>
                <a:spcPct val="0"/>
              </a:spcBef>
              <a:buClrTx/>
              <a:buSzTx/>
              <a:buFontTx/>
              <a:buNone/>
            </a:pPr>
            <a:r>
              <a:rPr lang="en-US" altLang="en-US" sz="1200" b="1">
                <a:solidFill>
                  <a:schemeClr val="bg1">
                    <a:lumMod val="65000"/>
                  </a:schemeClr>
                </a:solidFill>
              </a:rPr>
              <a:t>  in adulthood</a:t>
            </a:r>
          </a:p>
        </p:txBody>
      </p:sp>
      <p:sp>
        <p:nvSpPr>
          <p:cNvPr id="26628" name="Line 4">
            <a:extLst>
              <a:ext uri="{FF2B5EF4-FFF2-40B4-BE49-F238E27FC236}">
                <a16:creationId xmlns:a16="http://schemas.microsoft.com/office/drawing/2014/main" id="{6995FA1A-F69E-4714-87E2-B7C3F5C89A50}"/>
              </a:ext>
            </a:extLst>
          </p:cNvPr>
          <p:cNvSpPr>
            <a:spLocks noChangeShapeType="1"/>
          </p:cNvSpPr>
          <p:nvPr/>
        </p:nvSpPr>
        <p:spPr bwMode="auto">
          <a:xfrm flipH="1">
            <a:off x="1600200" y="2057400"/>
            <a:ext cx="1524000" cy="3810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629" name="Text Box 6">
            <a:extLst>
              <a:ext uri="{FF2B5EF4-FFF2-40B4-BE49-F238E27FC236}">
                <a16:creationId xmlns:a16="http://schemas.microsoft.com/office/drawing/2014/main" id="{2498F669-3885-470F-827E-D0722ECBD570}"/>
              </a:ext>
            </a:extLst>
          </p:cNvPr>
          <p:cNvSpPr txBox="1">
            <a:spLocks noChangeArrowheads="1"/>
          </p:cNvSpPr>
          <p:nvPr/>
        </p:nvSpPr>
        <p:spPr bwMode="auto">
          <a:xfrm>
            <a:off x="1340808" y="1524000"/>
            <a:ext cx="3544560" cy="458587"/>
          </a:xfrm>
          <a:prstGeom prst="rect">
            <a:avLst/>
          </a:prstGeom>
          <a:noFill/>
          <a:ln w="952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1400" i="1">
                <a:solidFill>
                  <a:schemeClr val="bg1">
                    <a:lumMod val="75000"/>
                  </a:schemeClr>
                </a:solidFill>
              </a:rPr>
              <a:t>These three are all secondary to abnormal</a:t>
            </a:r>
          </a:p>
          <a:p>
            <a:pPr algn="ctr" eaLnBrk="1" hangingPunct="1">
              <a:lnSpc>
                <a:spcPct val="85000"/>
              </a:lnSpc>
              <a:spcBef>
                <a:spcPct val="0"/>
              </a:spcBef>
              <a:buClrTx/>
              <a:buSzTx/>
              <a:buFontTx/>
              <a:buNone/>
            </a:pPr>
            <a:r>
              <a:rPr lang="en-US" altLang="en-US" sz="1400" i="1">
                <a:solidFill>
                  <a:schemeClr val="bg1">
                    <a:lumMod val="75000"/>
                  </a:schemeClr>
                </a:solidFill>
              </a:rPr>
              <a:t>closure of the embryonic optic fissure</a:t>
            </a:r>
          </a:p>
        </p:txBody>
      </p:sp>
      <p:sp>
        <p:nvSpPr>
          <p:cNvPr id="26630" name="Text Box 7">
            <a:extLst>
              <a:ext uri="{FF2B5EF4-FFF2-40B4-BE49-F238E27FC236}">
                <a16:creationId xmlns:a16="http://schemas.microsoft.com/office/drawing/2014/main" id="{77864995-F91A-497B-84DE-F4FB09455FB9}"/>
              </a:ext>
            </a:extLst>
          </p:cNvPr>
          <p:cNvSpPr txBox="1">
            <a:spLocks noChangeArrowheads="1"/>
          </p:cNvSpPr>
          <p:nvPr/>
        </p:nvSpPr>
        <p:spPr bwMode="auto">
          <a:xfrm>
            <a:off x="76200" y="2514600"/>
            <a:ext cx="2783134" cy="861774"/>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solidFill>
                  <a:schemeClr val="bg1">
                    <a:lumMod val="65000"/>
                  </a:schemeClr>
                </a:solidFill>
              </a:rPr>
              <a:t>Optic Nerve Coloboma</a:t>
            </a:r>
          </a:p>
          <a:p>
            <a:pPr eaLnBrk="1" hangingPunct="1">
              <a:spcBef>
                <a:spcPct val="0"/>
              </a:spcBef>
              <a:buClrTx/>
              <a:buSzTx/>
              <a:buFontTx/>
              <a:buNone/>
            </a:pPr>
            <a:r>
              <a:rPr lang="en-US" altLang="en-US" sz="1200">
                <a:solidFill>
                  <a:schemeClr val="bg1">
                    <a:lumMod val="65000"/>
                  </a:schemeClr>
                </a:solidFill>
              </a:rPr>
              <a:t>1) May resemble…</a:t>
            </a:r>
            <a:r>
              <a:rPr lang="en-US" altLang="en-US" sz="1200" b="1">
                <a:solidFill>
                  <a:schemeClr val="bg1">
                    <a:lumMod val="65000"/>
                  </a:schemeClr>
                </a:solidFill>
              </a:rPr>
              <a:t>deep cupping</a:t>
            </a:r>
          </a:p>
          <a:p>
            <a:pPr eaLnBrk="1" hangingPunct="1">
              <a:spcBef>
                <a:spcPct val="0"/>
              </a:spcBef>
              <a:buClrTx/>
              <a:buSzTx/>
              <a:buFontTx/>
              <a:buNone/>
            </a:pPr>
            <a:r>
              <a:rPr lang="en-US" altLang="en-US" sz="1200">
                <a:solidFill>
                  <a:schemeClr val="bg1">
                    <a:lumMod val="65000"/>
                  </a:schemeClr>
                </a:solidFill>
              </a:rPr>
              <a:t>2) Can be…</a:t>
            </a:r>
            <a:r>
              <a:rPr lang="en-US" altLang="en-US" sz="1200" b="1">
                <a:solidFill>
                  <a:schemeClr val="bg1">
                    <a:lumMod val="65000"/>
                  </a:schemeClr>
                </a:solidFill>
              </a:rPr>
              <a:t>bilateral, asymmetric</a:t>
            </a:r>
          </a:p>
          <a:p>
            <a:pPr eaLnBrk="1" hangingPunct="1">
              <a:spcBef>
                <a:spcPct val="0"/>
              </a:spcBef>
              <a:buClrTx/>
              <a:buSzTx/>
              <a:buFontTx/>
              <a:buNone/>
            </a:pPr>
            <a:r>
              <a:rPr lang="en-US" altLang="en-US" sz="1200">
                <a:solidFill>
                  <a:schemeClr val="bg1">
                    <a:lumMod val="65000"/>
                  </a:schemeClr>
                </a:solidFill>
              </a:rPr>
              <a:t>3) Part of the…</a:t>
            </a:r>
            <a:r>
              <a:rPr lang="en-US" altLang="en-US" sz="1200" b="1">
                <a:solidFill>
                  <a:schemeClr val="bg1">
                    <a:lumMod val="65000"/>
                  </a:schemeClr>
                </a:solidFill>
              </a:rPr>
              <a:t>CHARGE association</a:t>
            </a:r>
          </a:p>
        </p:txBody>
      </p:sp>
      <p:sp>
        <p:nvSpPr>
          <p:cNvPr id="26631" name="Line 8">
            <a:extLst>
              <a:ext uri="{FF2B5EF4-FFF2-40B4-BE49-F238E27FC236}">
                <a16:creationId xmlns:a16="http://schemas.microsoft.com/office/drawing/2014/main" id="{91D11795-7A2D-4757-920B-F908079269D1}"/>
              </a:ext>
            </a:extLst>
          </p:cNvPr>
          <p:cNvSpPr>
            <a:spLocks noChangeShapeType="1"/>
          </p:cNvSpPr>
          <p:nvPr/>
        </p:nvSpPr>
        <p:spPr bwMode="auto">
          <a:xfrm flipH="1">
            <a:off x="2971800" y="2057400"/>
            <a:ext cx="152400" cy="14478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632" name="Text Box 9">
            <a:extLst>
              <a:ext uri="{FF2B5EF4-FFF2-40B4-BE49-F238E27FC236}">
                <a16:creationId xmlns:a16="http://schemas.microsoft.com/office/drawing/2014/main" id="{A6F1D9EC-DA7F-44C4-8528-11B06C1FBD47}"/>
              </a:ext>
            </a:extLst>
          </p:cNvPr>
          <p:cNvSpPr txBox="1">
            <a:spLocks noChangeArrowheads="1"/>
          </p:cNvSpPr>
          <p:nvPr/>
        </p:nvSpPr>
        <p:spPr bwMode="auto">
          <a:xfrm>
            <a:off x="1371600" y="4267200"/>
            <a:ext cx="3057247" cy="2154436"/>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dirty="0"/>
              <a:t>Morning-Glory Disc</a:t>
            </a:r>
          </a:p>
          <a:p>
            <a:pPr eaLnBrk="1" hangingPunct="1">
              <a:spcBef>
                <a:spcPct val="0"/>
              </a:spcBef>
              <a:buClrTx/>
              <a:buSzTx/>
              <a:buFontTx/>
              <a:buNone/>
            </a:pPr>
            <a:r>
              <a:rPr lang="en-US" altLang="en-US" sz="1200" dirty="0">
                <a:solidFill>
                  <a:schemeClr val="bg1">
                    <a:lumMod val="65000"/>
                  </a:schemeClr>
                </a:solidFill>
              </a:rPr>
              <a:t>--DFE reveals:</a:t>
            </a:r>
          </a:p>
          <a:p>
            <a:pPr eaLnBrk="1" hangingPunct="1">
              <a:spcBef>
                <a:spcPct val="0"/>
              </a:spcBef>
              <a:buClrTx/>
              <a:buSzTx/>
              <a:buFontTx/>
              <a:buNone/>
            </a:pPr>
            <a:r>
              <a:rPr lang="en-US" altLang="en-US" sz="1200" dirty="0">
                <a:solidFill>
                  <a:schemeClr val="bg1">
                    <a:lumMod val="65000"/>
                  </a:schemeClr>
                </a:solidFill>
              </a:rPr>
              <a:t>  1) A funnel-shaped…</a:t>
            </a:r>
            <a:r>
              <a:rPr lang="en-US" altLang="en-US" sz="1200" b="1" dirty="0">
                <a:solidFill>
                  <a:schemeClr val="bg1">
                    <a:lumMod val="65000"/>
                  </a:schemeClr>
                </a:solidFill>
              </a:rPr>
              <a:t>excavation</a:t>
            </a:r>
            <a:endParaRPr lang="en-US" altLang="en-US" sz="1200" dirty="0">
              <a:solidFill>
                <a:schemeClr val="bg1">
                  <a:lumMod val="65000"/>
                </a:schemeClr>
              </a:solidFill>
            </a:endParaRPr>
          </a:p>
          <a:p>
            <a:pPr eaLnBrk="1" hangingPunct="1">
              <a:spcBef>
                <a:spcPct val="0"/>
              </a:spcBef>
              <a:buClrTx/>
              <a:buSzTx/>
              <a:buFontTx/>
              <a:buNone/>
            </a:pPr>
            <a:r>
              <a:rPr lang="en-US" altLang="en-US" sz="1200" dirty="0">
                <a:solidFill>
                  <a:schemeClr val="bg1">
                    <a:lumMod val="65000"/>
                  </a:schemeClr>
                </a:solidFill>
              </a:rPr>
              <a:t>  2) Number of vessels crossing the rim</a:t>
            </a:r>
          </a:p>
          <a:p>
            <a:pPr eaLnBrk="1" hangingPunct="1">
              <a:spcBef>
                <a:spcPct val="0"/>
              </a:spcBef>
              <a:buClrTx/>
              <a:buSzTx/>
              <a:buFontTx/>
              <a:buNone/>
            </a:pPr>
            <a:r>
              <a:rPr lang="en-US" altLang="en-US" sz="1200" dirty="0">
                <a:solidFill>
                  <a:schemeClr val="bg1">
                    <a:lumMod val="65000"/>
                  </a:schemeClr>
                </a:solidFill>
              </a:rPr>
              <a:t>    seems abnormally…</a:t>
            </a:r>
            <a:r>
              <a:rPr lang="en-US" altLang="en-US" sz="1200" b="1" dirty="0">
                <a:solidFill>
                  <a:schemeClr val="bg1">
                    <a:lumMod val="65000"/>
                  </a:schemeClr>
                </a:solidFill>
              </a:rPr>
              <a:t>high</a:t>
            </a:r>
            <a:r>
              <a:rPr lang="en-US" altLang="en-US" sz="1200" dirty="0">
                <a:solidFill>
                  <a:schemeClr val="bg1">
                    <a:lumMod val="65000"/>
                  </a:schemeClr>
                </a:solidFill>
              </a:rPr>
              <a:t> </a:t>
            </a:r>
            <a:endParaRPr lang="en-US" altLang="en-US" sz="1200" b="1" dirty="0">
              <a:solidFill>
                <a:schemeClr val="bg1">
                  <a:lumMod val="65000"/>
                </a:schemeClr>
              </a:solidFill>
            </a:endParaRPr>
          </a:p>
          <a:p>
            <a:pPr eaLnBrk="1" hangingPunct="1">
              <a:spcBef>
                <a:spcPct val="0"/>
              </a:spcBef>
              <a:buClrTx/>
              <a:buSzTx/>
              <a:buFontTx/>
              <a:buNone/>
            </a:pPr>
            <a:r>
              <a:rPr lang="en-US" altLang="en-US" sz="1200" dirty="0">
                <a:solidFill>
                  <a:schemeClr val="bg1">
                    <a:lumMod val="65000"/>
                  </a:schemeClr>
                </a:solidFill>
              </a:rPr>
              <a:t>--Tissue is…</a:t>
            </a:r>
            <a:r>
              <a:rPr lang="en-US" altLang="en-US" sz="1200" b="1" dirty="0">
                <a:solidFill>
                  <a:schemeClr val="bg1">
                    <a:lumMod val="65000"/>
                  </a:schemeClr>
                </a:solidFill>
              </a:rPr>
              <a:t>contractile</a:t>
            </a:r>
            <a:r>
              <a:rPr lang="en-US" altLang="en-US" sz="1200" dirty="0">
                <a:solidFill>
                  <a:schemeClr val="bg1">
                    <a:lumMod val="65000"/>
                  </a:schemeClr>
                </a:solidFill>
              </a:rPr>
              <a:t>, so cup seems</a:t>
            </a:r>
          </a:p>
          <a:p>
            <a:pPr eaLnBrk="1" hangingPunct="1">
              <a:spcBef>
                <a:spcPct val="0"/>
              </a:spcBef>
              <a:buClrTx/>
              <a:buSzTx/>
              <a:buFontTx/>
              <a:buNone/>
            </a:pPr>
            <a:r>
              <a:rPr lang="en-US" altLang="en-US" sz="1200" dirty="0">
                <a:solidFill>
                  <a:schemeClr val="bg1">
                    <a:lumMod val="65000"/>
                  </a:schemeClr>
                </a:solidFill>
              </a:rPr>
              <a:t>  to…</a:t>
            </a:r>
            <a:r>
              <a:rPr lang="en-US" altLang="en-US" sz="1200" b="1" dirty="0">
                <a:solidFill>
                  <a:schemeClr val="bg1">
                    <a:lumMod val="65000"/>
                  </a:schemeClr>
                </a:solidFill>
              </a:rPr>
              <a:t>open </a:t>
            </a:r>
            <a:r>
              <a:rPr lang="en-US" altLang="en-US" sz="1200" dirty="0">
                <a:solidFill>
                  <a:schemeClr val="bg1">
                    <a:lumMod val="65000"/>
                  </a:schemeClr>
                </a:solidFill>
              </a:rPr>
              <a:t>and</a:t>
            </a:r>
            <a:r>
              <a:rPr lang="en-US" altLang="en-US" sz="1200" b="1" dirty="0">
                <a:solidFill>
                  <a:schemeClr val="bg1">
                    <a:lumMod val="65000"/>
                  </a:schemeClr>
                </a:solidFill>
              </a:rPr>
              <a:t> close</a:t>
            </a:r>
            <a:r>
              <a:rPr lang="en-US" altLang="en-US" sz="1200" dirty="0">
                <a:solidFill>
                  <a:schemeClr val="bg1">
                    <a:lumMod val="65000"/>
                  </a:schemeClr>
                </a:solidFill>
              </a:rPr>
              <a:t> (like its namesake,  </a:t>
            </a:r>
          </a:p>
          <a:p>
            <a:pPr eaLnBrk="1" hangingPunct="1">
              <a:spcBef>
                <a:spcPct val="0"/>
              </a:spcBef>
              <a:buClrTx/>
              <a:buSzTx/>
              <a:buFontTx/>
              <a:buNone/>
            </a:pPr>
            <a:r>
              <a:rPr lang="en-US" altLang="en-US" sz="1200" dirty="0">
                <a:solidFill>
                  <a:schemeClr val="bg1">
                    <a:lumMod val="65000"/>
                  </a:schemeClr>
                </a:solidFill>
              </a:rPr>
              <a:t>  the morning-glory flower)</a:t>
            </a:r>
          </a:p>
          <a:p>
            <a:pPr eaLnBrk="1" hangingPunct="1">
              <a:spcBef>
                <a:spcPct val="0"/>
              </a:spcBef>
              <a:buClrTx/>
              <a:buSzTx/>
              <a:buFontTx/>
              <a:buNone/>
            </a:pPr>
            <a:r>
              <a:rPr lang="en-US" altLang="en-US" sz="1200" dirty="0">
                <a:solidFill>
                  <a:schemeClr val="bg1">
                    <a:lumMod val="65000"/>
                  </a:schemeClr>
                </a:solidFill>
              </a:rPr>
              <a:t>--VA usually…</a:t>
            </a:r>
            <a:r>
              <a:rPr lang="en-US" altLang="en-US" sz="1200" b="1" dirty="0">
                <a:solidFill>
                  <a:schemeClr val="bg1">
                    <a:lumMod val="65000"/>
                  </a:schemeClr>
                </a:solidFill>
              </a:rPr>
              <a:t>20/200</a:t>
            </a:r>
            <a:r>
              <a:rPr lang="en-US" altLang="en-US" sz="1200" dirty="0">
                <a:solidFill>
                  <a:schemeClr val="bg1">
                    <a:lumMod val="65000"/>
                  </a:schemeClr>
                </a:solidFill>
              </a:rPr>
              <a:t>, but can be…</a:t>
            </a:r>
          </a:p>
          <a:p>
            <a:pPr eaLnBrk="1" hangingPunct="1">
              <a:spcBef>
                <a:spcPct val="0"/>
              </a:spcBef>
              <a:buClrTx/>
              <a:buSzTx/>
              <a:buFontTx/>
              <a:buNone/>
            </a:pPr>
            <a:r>
              <a:rPr lang="en-US" altLang="en-US" sz="1200" dirty="0">
                <a:solidFill>
                  <a:schemeClr val="bg1">
                    <a:lumMod val="65000"/>
                  </a:schemeClr>
                </a:solidFill>
              </a:rPr>
              <a:t>   </a:t>
            </a:r>
            <a:r>
              <a:rPr lang="en-US" altLang="en-US" sz="1200" b="1" dirty="0">
                <a:solidFill>
                  <a:schemeClr val="bg1">
                    <a:lumMod val="65000"/>
                  </a:schemeClr>
                </a:solidFill>
              </a:rPr>
              <a:t>20/20&lt;-&gt;NLP</a:t>
            </a:r>
          </a:p>
          <a:p>
            <a:pPr eaLnBrk="1" hangingPunct="1">
              <a:spcBef>
                <a:spcPct val="0"/>
              </a:spcBef>
              <a:buClrTx/>
              <a:buSzTx/>
              <a:buFontTx/>
              <a:buNone/>
            </a:pPr>
            <a:r>
              <a:rPr lang="en-US" altLang="en-US" sz="1200" dirty="0">
                <a:solidFill>
                  <a:schemeClr val="bg1">
                    <a:lumMod val="65000"/>
                  </a:schemeClr>
                </a:solidFill>
              </a:rPr>
              <a:t>--1/3 develop…</a:t>
            </a:r>
            <a:r>
              <a:rPr lang="en-US" altLang="en-US" sz="1200" b="1" dirty="0">
                <a:solidFill>
                  <a:schemeClr val="bg1">
                    <a:lumMod val="65000"/>
                  </a:schemeClr>
                </a:solidFill>
              </a:rPr>
              <a:t>serous RD</a:t>
            </a:r>
          </a:p>
        </p:txBody>
      </p:sp>
      <p:sp>
        <p:nvSpPr>
          <p:cNvPr id="26633" name="Rectangle 11">
            <a:extLst>
              <a:ext uri="{FF2B5EF4-FFF2-40B4-BE49-F238E27FC236}">
                <a16:creationId xmlns:a16="http://schemas.microsoft.com/office/drawing/2014/main" id="{F76BCA91-4E24-4F7F-B6A5-D5C8FE6F39B6}"/>
              </a:ext>
            </a:extLst>
          </p:cNvPr>
          <p:cNvSpPr>
            <a:spLocks noChangeArrowheads="1"/>
          </p:cNvSpPr>
          <p:nvPr/>
        </p:nvSpPr>
        <p:spPr bwMode="auto">
          <a:xfrm>
            <a:off x="457200" y="122238"/>
            <a:ext cx="7543800" cy="8683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b"/>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ct val="85000"/>
              </a:lnSpc>
              <a:spcBef>
                <a:spcPct val="0"/>
              </a:spcBef>
              <a:buClrTx/>
              <a:buSzTx/>
              <a:buFontTx/>
              <a:buNone/>
            </a:pPr>
            <a:r>
              <a:rPr lang="en-US" altLang="en-US" sz="3200" b="1" dirty="0">
                <a:solidFill>
                  <a:schemeClr val="tx2"/>
                </a:solidFill>
              </a:rPr>
              <a:t>Developmental Abnormalities of the Optic Nerve Head</a:t>
            </a:r>
            <a:endParaRPr lang="en-US" altLang="en-US" sz="3200" dirty="0">
              <a:solidFill>
                <a:schemeClr val="tx2"/>
              </a:solidFill>
            </a:endParaRPr>
          </a:p>
        </p:txBody>
      </p:sp>
      <p:sp>
        <p:nvSpPr>
          <p:cNvPr id="26634" name="Slide Number Placeholder 1">
            <a:extLst>
              <a:ext uri="{FF2B5EF4-FFF2-40B4-BE49-F238E27FC236}">
                <a16:creationId xmlns:a16="http://schemas.microsoft.com/office/drawing/2014/main" id="{36D4B343-1488-4D7C-8569-64FF0FD08B6E}"/>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DBDA1020-9ADD-4487-AA1F-12FB75A402F9}" type="slidenum">
              <a:rPr lang="en-US" altLang="en-US" sz="1000"/>
              <a:pPr>
                <a:spcBef>
                  <a:spcPct val="0"/>
                </a:spcBef>
                <a:buClrTx/>
                <a:buSzTx/>
                <a:buFontTx/>
                <a:buNone/>
              </a:pPr>
              <a:t>43</a:t>
            </a:fld>
            <a:endParaRPr lang="en-US" altLang="en-US" sz="1000"/>
          </a:p>
        </p:txBody>
      </p:sp>
      <p:sp>
        <p:nvSpPr>
          <p:cNvPr id="26635" name="Line 12">
            <a:extLst>
              <a:ext uri="{FF2B5EF4-FFF2-40B4-BE49-F238E27FC236}">
                <a16:creationId xmlns:a16="http://schemas.microsoft.com/office/drawing/2014/main" id="{65C3BECB-2C2E-4FDB-BF02-61BA4BD8DB2D}"/>
              </a:ext>
            </a:extLst>
          </p:cNvPr>
          <p:cNvSpPr>
            <a:spLocks noChangeShapeType="1"/>
          </p:cNvSpPr>
          <p:nvPr/>
        </p:nvSpPr>
        <p:spPr bwMode="auto">
          <a:xfrm>
            <a:off x="3124200" y="2057400"/>
            <a:ext cx="381000" cy="22098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 name="Text Box 16">
            <a:extLst>
              <a:ext uri="{FF2B5EF4-FFF2-40B4-BE49-F238E27FC236}">
                <a16:creationId xmlns:a16="http://schemas.microsoft.com/office/drawing/2014/main" id="{A25388A0-A505-4976-AE31-C05FE10D78D8}"/>
              </a:ext>
            </a:extLst>
          </p:cNvPr>
          <p:cNvSpPr txBox="1">
            <a:spLocks noChangeArrowheads="1"/>
          </p:cNvSpPr>
          <p:nvPr/>
        </p:nvSpPr>
        <p:spPr bwMode="auto">
          <a:xfrm>
            <a:off x="4648200" y="2576513"/>
            <a:ext cx="3973513" cy="862012"/>
          </a:xfrm>
          <a:prstGeom prst="rect">
            <a:avLst/>
          </a:prstGeom>
          <a:solidFill>
            <a:srgbClr val="FFC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defRPr/>
            </a:pPr>
            <a:r>
              <a:rPr lang="en-US" altLang="en-US" sz="1400" b="1" dirty="0">
                <a:solidFill>
                  <a:schemeClr val="bg1">
                    <a:lumMod val="65000"/>
                  </a:schemeClr>
                </a:solidFill>
              </a:rPr>
              <a:t>Myelinated RNFL</a:t>
            </a:r>
          </a:p>
          <a:p>
            <a:pPr eaLnBrk="1" hangingPunct="1">
              <a:spcBef>
                <a:spcPct val="0"/>
              </a:spcBef>
              <a:buClrTx/>
              <a:buSzTx/>
              <a:buFontTx/>
              <a:buNone/>
              <a:defRPr/>
            </a:pPr>
            <a:r>
              <a:rPr lang="en-US" altLang="en-US" sz="1200" dirty="0">
                <a:solidFill>
                  <a:srgbClr val="FFCCFF"/>
                </a:solidFill>
              </a:rPr>
              <a:t>--Myelin normally starts at LGN, ends at lamina </a:t>
            </a:r>
            <a:r>
              <a:rPr lang="en-US" altLang="en-US" sz="1200" dirty="0" err="1">
                <a:solidFill>
                  <a:srgbClr val="FFCCFF"/>
                </a:solidFill>
              </a:rPr>
              <a:t>cribrosa</a:t>
            </a:r>
            <a:endParaRPr lang="en-US" altLang="en-US" sz="1200" dirty="0">
              <a:solidFill>
                <a:srgbClr val="FFCCFF"/>
              </a:solidFill>
            </a:endParaRPr>
          </a:p>
          <a:p>
            <a:pPr eaLnBrk="1" hangingPunct="1">
              <a:spcBef>
                <a:spcPct val="0"/>
              </a:spcBef>
              <a:buClrTx/>
              <a:buSzTx/>
              <a:buFontTx/>
              <a:buNone/>
              <a:defRPr/>
            </a:pPr>
            <a:r>
              <a:rPr lang="en-US" altLang="en-US" sz="1200" dirty="0">
                <a:solidFill>
                  <a:srgbClr val="FFCCFF"/>
                </a:solidFill>
              </a:rPr>
              <a:t>--Can be patchy, discontinuous</a:t>
            </a:r>
          </a:p>
          <a:p>
            <a:pPr eaLnBrk="1" hangingPunct="1">
              <a:spcBef>
                <a:spcPct val="0"/>
              </a:spcBef>
              <a:buClrTx/>
              <a:buSzTx/>
              <a:buFontTx/>
              <a:buNone/>
              <a:defRPr/>
            </a:pPr>
            <a:r>
              <a:rPr lang="en-US" altLang="en-US" sz="1200" dirty="0">
                <a:solidFill>
                  <a:srgbClr val="FFCCFF"/>
                </a:solidFill>
              </a:rPr>
              <a:t>--Corresponding VF has absolute scotoma</a:t>
            </a:r>
          </a:p>
        </p:txBody>
      </p:sp>
      <p:sp>
        <p:nvSpPr>
          <p:cNvPr id="15" name="Text Box 18">
            <a:extLst>
              <a:ext uri="{FF2B5EF4-FFF2-40B4-BE49-F238E27FC236}">
                <a16:creationId xmlns:a16="http://schemas.microsoft.com/office/drawing/2014/main" id="{0EEE94D4-BC7E-44DF-B02B-501B0F5929C0}"/>
              </a:ext>
            </a:extLst>
          </p:cNvPr>
          <p:cNvSpPr txBox="1">
            <a:spLocks noChangeArrowheads="1"/>
          </p:cNvSpPr>
          <p:nvPr/>
        </p:nvSpPr>
        <p:spPr bwMode="auto">
          <a:xfrm>
            <a:off x="5546725" y="1687513"/>
            <a:ext cx="3452813" cy="677862"/>
          </a:xfrm>
          <a:prstGeom prst="rect">
            <a:avLst/>
          </a:prstGeom>
          <a:solidFill>
            <a:srgbClr val="FFFF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defRPr/>
            </a:pPr>
            <a:r>
              <a:rPr lang="en-US" altLang="en-US" sz="1400" b="1" dirty="0" err="1">
                <a:solidFill>
                  <a:schemeClr val="bg1">
                    <a:lumMod val="75000"/>
                  </a:schemeClr>
                </a:solidFill>
              </a:rPr>
              <a:t>Megalopapilla</a:t>
            </a:r>
            <a:endParaRPr lang="en-US" altLang="en-US" sz="1400" b="1" dirty="0">
              <a:solidFill>
                <a:schemeClr val="bg1">
                  <a:lumMod val="75000"/>
                </a:schemeClr>
              </a:solidFill>
            </a:endParaRPr>
          </a:p>
          <a:p>
            <a:pPr eaLnBrk="1" hangingPunct="1">
              <a:spcBef>
                <a:spcPct val="0"/>
              </a:spcBef>
              <a:buClrTx/>
              <a:buSzTx/>
              <a:buFontTx/>
              <a:buNone/>
              <a:defRPr/>
            </a:pPr>
            <a:r>
              <a:rPr lang="en-US" altLang="en-US" sz="1200" dirty="0">
                <a:solidFill>
                  <a:srgbClr val="FFFF99"/>
                </a:solidFill>
              </a:rPr>
              <a:t>--Abnormally large diameter of </a:t>
            </a:r>
            <a:r>
              <a:rPr lang="en-US" altLang="en-US" sz="1200" b="1" dirty="0">
                <a:solidFill>
                  <a:srgbClr val="FFFF99"/>
                </a:solidFill>
              </a:rPr>
              <a:t>disc and cup</a:t>
            </a:r>
          </a:p>
          <a:p>
            <a:pPr eaLnBrk="1" hangingPunct="1">
              <a:spcBef>
                <a:spcPct val="0"/>
              </a:spcBef>
              <a:buClrTx/>
              <a:buSzTx/>
              <a:buFontTx/>
              <a:buNone/>
              <a:defRPr/>
            </a:pPr>
            <a:r>
              <a:rPr lang="en-US" altLang="en-US" sz="1200" dirty="0">
                <a:solidFill>
                  <a:srgbClr val="FFFF99"/>
                </a:solidFill>
              </a:rPr>
              <a:t>--VF testing may reveal an </a:t>
            </a:r>
            <a:r>
              <a:rPr lang="en-US" altLang="en-US" sz="1200" b="1" dirty="0">
                <a:solidFill>
                  <a:srgbClr val="FFFF99"/>
                </a:solidFill>
              </a:rPr>
              <a:t>enlarged blind spot</a:t>
            </a:r>
          </a:p>
        </p:txBody>
      </p:sp>
      <p:sp>
        <p:nvSpPr>
          <p:cNvPr id="16" name="Text Box 19">
            <a:extLst>
              <a:ext uri="{FF2B5EF4-FFF2-40B4-BE49-F238E27FC236}">
                <a16:creationId xmlns:a16="http://schemas.microsoft.com/office/drawing/2014/main" id="{BF21B0FD-ADB8-4F9B-81FF-E2291331973F}"/>
              </a:ext>
            </a:extLst>
          </p:cNvPr>
          <p:cNvSpPr txBox="1">
            <a:spLocks noChangeArrowheads="1"/>
          </p:cNvSpPr>
          <p:nvPr/>
        </p:nvSpPr>
        <p:spPr bwMode="auto">
          <a:xfrm>
            <a:off x="5257800" y="3760788"/>
            <a:ext cx="3273425" cy="1231900"/>
          </a:xfrm>
          <a:prstGeom prst="rect">
            <a:avLst/>
          </a:prstGeom>
          <a:solidFill>
            <a:srgbClr val="CCFFCC"/>
          </a:solidFill>
          <a:ln w="9525">
            <a:no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defRPr/>
            </a:pPr>
            <a:r>
              <a:rPr lang="en-US" altLang="en-US" sz="1400" b="1" dirty="0">
                <a:solidFill>
                  <a:schemeClr val="bg1">
                    <a:lumMod val="65000"/>
                  </a:schemeClr>
                </a:solidFill>
              </a:rPr>
              <a:t>Optic Nerve Hypoplasia</a:t>
            </a:r>
          </a:p>
          <a:p>
            <a:pPr eaLnBrk="1" hangingPunct="1">
              <a:spcBef>
                <a:spcPct val="0"/>
              </a:spcBef>
              <a:buClrTx/>
              <a:buSzTx/>
              <a:buFontTx/>
              <a:buNone/>
              <a:defRPr/>
            </a:pPr>
            <a:r>
              <a:rPr lang="en-US" altLang="en-US" sz="1200" dirty="0">
                <a:solidFill>
                  <a:srgbClr val="CCFFCC"/>
                </a:solidFill>
              </a:rPr>
              <a:t>--Abnormally </a:t>
            </a:r>
            <a:r>
              <a:rPr lang="en-US" altLang="en-US" sz="1200" b="1" dirty="0">
                <a:solidFill>
                  <a:srgbClr val="CCFFCC"/>
                </a:solidFill>
              </a:rPr>
              <a:t>low number of axons</a:t>
            </a:r>
          </a:p>
          <a:p>
            <a:pPr eaLnBrk="1" hangingPunct="1">
              <a:spcBef>
                <a:spcPct val="0"/>
              </a:spcBef>
              <a:buClrTx/>
              <a:buSzTx/>
              <a:buFontTx/>
              <a:buNone/>
              <a:defRPr/>
            </a:pPr>
            <a:r>
              <a:rPr lang="en-US" altLang="en-US" sz="1200" dirty="0">
                <a:solidFill>
                  <a:srgbClr val="CCFFCC"/>
                </a:solidFill>
              </a:rPr>
              <a:t>--DFE: Small pale disc with </a:t>
            </a:r>
            <a:r>
              <a:rPr lang="en-US" altLang="en-US" sz="1200" b="1" dirty="0">
                <a:solidFill>
                  <a:srgbClr val="CCFFCC"/>
                </a:solidFill>
              </a:rPr>
              <a:t>double ring sign</a:t>
            </a:r>
            <a:endParaRPr lang="en-US" altLang="en-US" sz="1200" dirty="0">
              <a:solidFill>
                <a:srgbClr val="CCFFCC"/>
              </a:solidFill>
            </a:endParaRPr>
          </a:p>
          <a:p>
            <a:pPr eaLnBrk="1" hangingPunct="1">
              <a:spcBef>
                <a:spcPct val="0"/>
              </a:spcBef>
              <a:buClrTx/>
              <a:buSzTx/>
              <a:buFontTx/>
              <a:buNone/>
              <a:defRPr/>
            </a:pPr>
            <a:r>
              <a:rPr lang="en-US" altLang="en-US" sz="1200" dirty="0">
                <a:solidFill>
                  <a:srgbClr val="CCFFCC"/>
                </a:solidFill>
              </a:rPr>
              <a:t>--VA </a:t>
            </a:r>
            <a:r>
              <a:rPr lang="en-US" altLang="en-US" sz="1200" b="1" dirty="0">
                <a:solidFill>
                  <a:srgbClr val="CCFFCC"/>
                </a:solidFill>
              </a:rPr>
              <a:t>20/20&lt;-&gt;NLP</a:t>
            </a:r>
          </a:p>
          <a:p>
            <a:pPr eaLnBrk="1" hangingPunct="1">
              <a:spcBef>
                <a:spcPct val="0"/>
              </a:spcBef>
              <a:buClrTx/>
              <a:buSzTx/>
              <a:buFontTx/>
              <a:buNone/>
              <a:defRPr/>
            </a:pPr>
            <a:r>
              <a:rPr lang="en-US" altLang="en-US" sz="1200" dirty="0">
                <a:solidFill>
                  <a:srgbClr val="CCFFCC"/>
                </a:solidFill>
              </a:rPr>
              <a:t>--VF defects </a:t>
            </a:r>
            <a:r>
              <a:rPr lang="en-US" altLang="en-US" sz="1200" b="1" dirty="0">
                <a:solidFill>
                  <a:srgbClr val="CCFFCC"/>
                </a:solidFill>
              </a:rPr>
              <a:t>invariably present</a:t>
            </a:r>
          </a:p>
          <a:p>
            <a:pPr eaLnBrk="1" hangingPunct="1">
              <a:spcBef>
                <a:spcPct val="0"/>
              </a:spcBef>
              <a:buClrTx/>
              <a:buSzTx/>
              <a:buFontTx/>
              <a:buNone/>
              <a:defRPr/>
            </a:pPr>
            <a:r>
              <a:rPr lang="en-US" altLang="en-US" sz="1200" dirty="0">
                <a:solidFill>
                  <a:srgbClr val="CCFFCC"/>
                </a:solidFill>
              </a:rPr>
              <a:t>--Remember the </a:t>
            </a:r>
            <a:r>
              <a:rPr lang="en-US" altLang="en-US" sz="1200" b="1" dirty="0">
                <a:solidFill>
                  <a:srgbClr val="CCFFCC"/>
                </a:solidFill>
              </a:rPr>
              <a:t>4 D’s</a:t>
            </a:r>
            <a:r>
              <a:rPr lang="en-US" altLang="en-US" sz="1200" dirty="0">
                <a:solidFill>
                  <a:srgbClr val="CCFFCC"/>
                </a:solidFill>
              </a:rPr>
              <a:t> (more on this shortly)</a:t>
            </a:r>
          </a:p>
        </p:txBody>
      </p:sp>
      <p:sp>
        <p:nvSpPr>
          <p:cNvPr id="17" name="Text Box 13">
            <a:extLst>
              <a:ext uri="{FF2B5EF4-FFF2-40B4-BE49-F238E27FC236}">
                <a16:creationId xmlns:a16="http://schemas.microsoft.com/office/drawing/2014/main" id="{D23EA8F9-DF9F-4DB4-AA3A-1B3558C3921B}"/>
              </a:ext>
            </a:extLst>
          </p:cNvPr>
          <p:cNvSpPr txBox="1">
            <a:spLocks noChangeArrowheads="1"/>
          </p:cNvSpPr>
          <p:nvPr/>
        </p:nvSpPr>
        <p:spPr bwMode="auto">
          <a:xfrm>
            <a:off x="4800600" y="5257800"/>
            <a:ext cx="4294188" cy="1230313"/>
          </a:xfrm>
          <a:prstGeom prst="rect">
            <a:avLst/>
          </a:prstGeom>
          <a:solidFill>
            <a:srgbClr val="FFCC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Tilted-Disc Syndrome</a:t>
            </a:r>
          </a:p>
          <a:p>
            <a:pPr eaLnBrk="1" hangingPunct="1">
              <a:spcBef>
                <a:spcPct val="0"/>
              </a:spcBef>
              <a:buClrTx/>
              <a:buSzTx/>
              <a:buFontTx/>
              <a:buNone/>
            </a:pPr>
            <a:r>
              <a:rPr lang="en-US" altLang="en-US" sz="1200"/>
              <a:t>1) Superior pole appears…</a:t>
            </a:r>
            <a:r>
              <a:rPr lang="en-US" altLang="en-US" sz="1200" b="1">
                <a:solidFill>
                  <a:srgbClr val="0000FF"/>
                </a:solidFill>
              </a:rPr>
              <a:t>elevated</a:t>
            </a:r>
            <a:r>
              <a:rPr lang="en-US" altLang="en-US" sz="1200"/>
              <a:t>, inferior…</a:t>
            </a:r>
            <a:r>
              <a:rPr lang="en-US" altLang="en-US" sz="1200" b="1">
                <a:solidFill>
                  <a:srgbClr val="0000FF"/>
                </a:solidFill>
              </a:rPr>
              <a:t>recessed</a:t>
            </a:r>
          </a:p>
          <a:p>
            <a:pPr eaLnBrk="1" hangingPunct="1">
              <a:spcBef>
                <a:spcPct val="0"/>
              </a:spcBef>
              <a:buClrTx/>
              <a:buSzTx/>
              <a:buFontTx/>
              <a:buNone/>
            </a:pPr>
            <a:r>
              <a:rPr lang="en-US" altLang="en-US" sz="1200"/>
              <a:t>2) </a:t>
            </a:r>
            <a:r>
              <a:rPr lang="en-US" altLang="en-US" sz="1200">
                <a:solidFill>
                  <a:srgbClr val="FFCC99"/>
                </a:solidFill>
              </a:rPr>
              <a:t>Associated with…</a:t>
            </a:r>
            <a:r>
              <a:rPr lang="en-US" altLang="en-US" sz="1200" b="1">
                <a:solidFill>
                  <a:srgbClr val="FFCC99"/>
                </a:solidFill>
              </a:rPr>
              <a:t>situs inversus</a:t>
            </a:r>
            <a:r>
              <a:rPr lang="en-US" altLang="en-US" sz="1200">
                <a:solidFill>
                  <a:srgbClr val="FFCC99"/>
                </a:solidFill>
              </a:rPr>
              <a:t> of retinal vessels</a:t>
            </a:r>
          </a:p>
          <a:p>
            <a:pPr eaLnBrk="1" hangingPunct="1">
              <a:spcBef>
                <a:spcPct val="0"/>
              </a:spcBef>
              <a:buClrTx/>
              <a:buSzTx/>
              <a:buFontTx/>
              <a:buNone/>
            </a:pPr>
            <a:r>
              <a:rPr lang="en-US" altLang="en-US" sz="1200"/>
              <a:t>3) </a:t>
            </a:r>
            <a:r>
              <a:rPr lang="en-US" altLang="en-US" sz="1200">
                <a:solidFill>
                  <a:srgbClr val="FFCC99"/>
                </a:solidFill>
              </a:rPr>
              <a:t>Fundus abnormality produces…</a:t>
            </a:r>
            <a:r>
              <a:rPr lang="en-US" altLang="en-US" sz="1200" b="1">
                <a:solidFill>
                  <a:srgbClr val="FFCC99"/>
                </a:solidFill>
              </a:rPr>
              <a:t>myopic astigmatism</a:t>
            </a:r>
          </a:p>
          <a:p>
            <a:pPr eaLnBrk="1" hangingPunct="1">
              <a:spcBef>
                <a:spcPct val="0"/>
              </a:spcBef>
              <a:buClrTx/>
              <a:buSzTx/>
              <a:buFontTx/>
              <a:buNone/>
            </a:pPr>
            <a:r>
              <a:rPr lang="en-US" altLang="en-US" sz="1200"/>
              <a:t>4) </a:t>
            </a:r>
            <a:r>
              <a:rPr lang="en-US" altLang="en-US" sz="1200">
                <a:solidFill>
                  <a:srgbClr val="FFCC99"/>
                </a:solidFill>
              </a:rPr>
              <a:t>VF testing reveals…</a:t>
            </a:r>
            <a:r>
              <a:rPr lang="en-US" altLang="en-US" sz="1200" b="1">
                <a:solidFill>
                  <a:srgbClr val="FFCC99"/>
                </a:solidFill>
              </a:rPr>
              <a:t>bitemporal hemianopia</a:t>
            </a:r>
            <a:r>
              <a:rPr lang="en-US" altLang="en-US" sz="1200">
                <a:solidFill>
                  <a:srgbClr val="FFCC99"/>
                </a:solidFill>
              </a:rPr>
              <a:t> that doesn’t</a:t>
            </a:r>
          </a:p>
          <a:p>
            <a:pPr eaLnBrk="1" hangingPunct="1">
              <a:spcBef>
                <a:spcPct val="0"/>
              </a:spcBef>
              <a:buClrTx/>
              <a:buSzTx/>
              <a:buFontTx/>
              <a:buNone/>
            </a:pPr>
            <a:r>
              <a:rPr lang="en-US" altLang="en-US" sz="1200">
                <a:solidFill>
                  <a:srgbClr val="FFCC99"/>
                </a:solidFill>
              </a:rPr>
              <a:t>   …</a:t>
            </a:r>
            <a:r>
              <a:rPr lang="en-US" altLang="en-US" sz="1200" b="1">
                <a:solidFill>
                  <a:srgbClr val="FFCC99"/>
                </a:solidFill>
              </a:rPr>
              <a:t>respect the vertical</a:t>
            </a:r>
            <a:r>
              <a:rPr lang="en-US" altLang="en-US" sz="1200">
                <a:solidFill>
                  <a:srgbClr val="FFCC99"/>
                </a:solidFill>
              </a:rPr>
              <a:t> and may…</a:t>
            </a:r>
            <a:r>
              <a:rPr lang="en-US" altLang="en-US" sz="1200" b="1">
                <a:solidFill>
                  <a:srgbClr val="FFCC99"/>
                </a:solidFill>
              </a:rPr>
              <a:t>resolve with refraction</a:t>
            </a:r>
          </a:p>
        </p:txBody>
      </p:sp>
      <p:sp>
        <p:nvSpPr>
          <p:cNvPr id="18" name="Text Box 13">
            <a:extLst>
              <a:ext uri="{FF2B5EF4-FFF2-40B4-BE49-F238E27FC236}">
                <a16:creationId xmlns:a16="http://schemas.microsoft.com/office/drawing/2014/main" id="{AF29A23D-8CCD-493E-A881-3F227F620AD9}"/>
              </a:ext>
            </a:extLst>
          </p:cNvPr>
          <p:cNvSpPr txBox="1">
            <a:spLocks noChangeArrowheads="1"/>
          </p:cNvSpPr>
          <p:nvPr/>
        </p:nvSpPr>
        <p:spPr bwMode="auto">
          <a:xfrm>
            <a:off x="4800600" y="5257800"/>
            <a:ext cx="4216400" cy="1231106"/>
          </a:xfrm>
          <a:prstGeom prst="rect">
            <a:avLst/>
          </a:prstGeom>
          <a:solidFill>
            <a:srgbClr val="FFCC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dirty="0">
                <a:solidFill>
                  <a:schemeClr val="bg1">
                    <a:lumMod val="65000"/>
                  </a:schemeClr>
                </a:solidFill>
              </a:rPr>
              <a:t>Tilted-Disc Syndrome</a:t>
            </a:r>
          </a:p>
          <a:p>
            <a:pPr eaLnBrk="1" hangingPunct="1">
              <a:spcBef>
                <a:spcPct val="0"/>
              </a:spcBef>
              <a:buClrTx/>
              <a:buSzTx/>
              <a:buFontTx/>
              <a:buNone/>
            </a:pPr>
            <a:r>
              <a:rPr lang="en-US" altLang="en-US" sz="1200" dirty="0">
                <a:solidFill>
                  <a:srgbClr val="FFCC99"/>
                </a:solidFill>
              </a:rPr>
              <a:t>1) Superior pole appears…</a:t>
            </a:r>
            <a:r>
              <a:rPr lang="en-US" altLang="en-US" sz="1200" b="1" dirty="0">
                <a:solidFill>
                  <a:srgbClr val="FFCC99"/>
                </a:solidFill>
              </a:rPr>
              <a:t>elevated</a:t>
            </a:r>
            <a:r>
              <a:rPr lang="en-US" altLang="en-US" sz="1200" dirty="0">
                <a:solidFill>
                  <a:srgbClr val="FFCC99"/>
                </a:solidFill>
              </a:rPr>
              <a:t>, inferior… </a:t>
            </a:r>
            <a:r>
              <a:rPr lang="en-US" altLang="en-US" sz="1200" b="1" dirty="0">
                <a:solidFill>
                  <a:srgbClr val="FFCC99"/>
                </a:solidFill>
              </a:rPr>
              <a:t>recessed</a:t>
            </a:r>
          </a:p>
          <a:p>
            <a:pPr eaLnBrk="1" hangingPunct="1">
              <a:spcBef>
                <a:spcPct val="0"/>
              </a:spcBef>
              <a:buClrTx/>
              <a:buSzTx/>
              <a:buFontTx/>
              <a:buNone/>
            </a:pPr>
            <a:r>
              <a:rPr lang="en-US" altLang="en-US" sz="1200" dirty="0">
                <a:solidFill>
                  <a:srgbClr val="FFCC99"/>
                </a:solidFill>
              </a:rPr>
              <a:t>2) Associated with…</a:t>
            </a:r>
            <a:r>
              <a:rPr lang="en-US" altLang="en-US" sz="1200" b="1" dirty="0">
                <a:solidFill>
                  <a:srgbClr val="FFCC99"/>
                </a:solidFill>
              </a:rPr>
              <a:t>situs inversus</a:t>
            </a:r>
            <a:r>
              <a:rPr lang="en-US" altLang="en-US" sz="1200" dirty="0">
                <a:solidFill>
                  <a:srgbClr val="FFCC99"/>
                </a:solidFill>
              </a:rPr>
              <a:t> of retinal vessels</a:t>
            </a:r>
          </a:p>
          <a:p>
            <a:pPr eaLnBrk="1" hangingPunct="1">
              <a:spcBef>
                <a:spcPct val="0"/>
              </a:spcBef>
              <a:buClrTx/>
              <a:buSzTx/>
              <a:buFontTx/>
              <a:buNone/>
            </a:pPr>
            <a:r>
              <a:rPr lang="en-US" altLang="en-US" sz="1200" dirty="0">
                <a:solidFill>
                  <a:srgbClr val="FFCC99"/>
                </a:solidFill>
              </a:rPr>
              <a:t>3) Fundus abnormality produces… </a:t>
            </a:r>
            <a:r>
              <a:rPr lang="en-US" altLang="en-US" sz="1200" b="1" dirty="0">
                <a:solidFill>
                  <a:srgbClr val="FFCC99"/>
                </a:solidFill>
              </a:rPr>
              <a:t>myopic </a:t>
            </a:r>
            <a:r>
              <a:rPr lang="en-US" altLang="en-US" sz="1200" b="1" dirty="0" err="1">
                <a:solidFill>
                  <a:srgbClr val="FFCC99"/>
                </a:solidFill>
              </a:rPr>
              <a:t>astigm</a:t>
            </a:r>
            <a:endParaRPr lang="en-US" altLang="en-US" sz="1200" b="1" dirty="0">
              <a:solidFill>
                <a:srgbClr val="FFCC99"/>
              </a:solidFill>
            </a:endParaRPr>
          </a:p>
          <a:p>
            <a:pPr eaLnBrk="1" hangingPunct="1">
              <a:spcBef>
                <a:spcPct val="0"/>
              </a:spcBef>
              <a:buClrTx/>
              <a:buSzTx/>
              <a:buFontTx/>
              <a:buNone/>
            </a:pPr>
            <a:r>
              <a:rPr lang="en-US" altLang="en-US" sz="1200" dirty="0">
                <a:solidFill>
                  <a:srgbClr val="FFCC99"/>
                </a:solidFill>
              </a:rPr>
              <a:t>4) VF testing reveals…</a:t>
            </a:r>
            <a:r>
              <a:rPr lang="en-US" altLang="en-US" sz="1200" b="1" dirty="0">
                <a:solidFill>
                  <a:srgbClr val="FFCC99"/>
                </a:solidFill>
              </a:rPr>
              <a:t>bitemporal hemianopia</a:t>
            </a:r>
            <a:r>
              <a:rPr lang="en-US" altLang="en-US" sz="1200" dirty="0">
                <a:solidFill>
                  <a:srgbClr val="FFCC99"/>
                </a:solidFill>
              </a:rPr>
              <a:t> that </a:t>
            </a:r>
            <a:r>
              <a:rPr lang="en-US" altLang="en-US" sz="1200" dirty="0" err="1">
                <a:solidFill>
                  <a:srgbClr val="FFCC99"/>
                </a:solidFill>
              </a:rPr>
              <a:t>doesn’t</a:t>
            </a:r>
            <a:r>
              <a:rPr lang="en-US" altLang="en-US" sz="1200" b="1" dirty="0" err="1">
                <a:solidFill>
                  <a:srgbClr val="FFCC99"/>
                </a:solidFill>
              </a:rPr>
              <a:t>with</a:t>
            </a:r>
            <a:r>
              <a:rPr lang="en-US" altLang="en-US" sz="1200" b="1" dirty="0">
                <a:solidFill>
                  <a:srgbClr val="FFCC99"/>
                </a:solidFill>
              </a:rPr>
              <a:t> refract</a:t>
            </a:r>
          </a:p>
        </p:txBody>
      </p:sp>
      <p:sp>
        <p:nvSpPr>
          <p:cNvPr id="3" name="TextBox 2">
            <a:extLst>
              <a:ext uri="{FF2B5EF4-FFF2-40B4-BE49-F238E27FC236}">
                <a16:creationId xmlns:a16="http://schemas.microsoft.com/office/drawing/2014/main" id="{83967FBC-9255-EE50-B057-538AB35A0FFD}"/>
              </a:ext>
            </a:extLst>
          </p:cNvPr>
          <p:cNvSpPr txBox="1"/>
          <p:nvPr/>
        </p:nvSpPr>
        <p:spPr>
          <a:xfrm>
            <a:off x="299781" y="1873984"/>
            <a:ext cx="5410200" cy="2308324"/>
          </a:xfrm>
          <a:prstGeom prst="rect">
            <a:avLst/>
          </a:prstGeom>
          <a:solidFill>
            <a:srgbClr val="61D6FF"/>
          </a:solidFill>
        </p:spPr>
        <p:txBody>
          <a:bodyPr wrap="square" rtlCol="0">
            <a:spAutoFit/>
          </a:bodyPr>
          <a:lstStyle/>
          <a:p>
            <a:r>
              <a:rPr lang="en-US" sz="1600" i="1" dirty="0"/>
              <a:t>Is morning-glory disc usually unilateral, or bilateral?</a:t>
            </a:r>
          </a:p>
          <a:p>
            <a:r>
              <a:rPr lang="en-US" sz="1600" dirty="0"/>
              <a:t>Unilateral</a:t>
            </a:r>
          </a:p>
          <a:p>
            <a:endParaRPr lang="en-US" sz="1600" i="1" dirty="0">
              <a:latin typeface="+mn-lt"/>
            </a:endParaRPr>
          </a:p>
          <a:p>
            <a:r>
              <a:rPr lang="en-US" sz="1600" i="1" dirty="0">
                <a:latin typeface="+mn-lt"/>
              </a:rPr>
              <a:t>Is there a gender predilection?</a:t>
            </a:r>
          </a:p>
          <a:p>
            <a:r>
              <a:rPr lang="en-US" sz="1600" dirty="0">
                <a:latin typeface="+mn-lt"/>
              </a:rPr>
              <a:t>Yes, there is a  ♀  preponderance</a:t>
            </a:r>
          </a:p>
          <a:p>
            <a:endParaRPr lang="en-US" sz="1600" dirty="0">
              <a:solidFill>
                <a:srgbClr val="61D6FF"/>
              </a:solidFill>
            </a:endParaRPr>
          </a:p>
          <a:p>
            <a:r>
              <a:rPr lang="en-US" sz="1600" i="1" dirty="0">
                <a:solidFill>
                  <a:srgbClr val="61D6FF"/>
                </a:solidFill>
              </a:rPr>
              <a:t>It has two associations of particular note—what are they?</a:t>
            </a:r>
          </a:p>
          <a:p>
            <a:r>
              <a:rPr lang="en-US" sz="1600" dirty="0">
                <a:solidFill>
                  <a:srgbClr val="61D6FF"/>
                </a:solidFill>
              </a:rPr>
              <a:t>--PHACE  syndrome</a:t>
            </a:r>
          </a:p>
          <a:p>
            <a:r>
              <a:rPr lang="en-US" sz="1600" dirty="0">
                <a:solidFill>
                  <a:srgbClr val="61D6FF"/>
                </a:solidFill>
              </a:rPr>
              <a:t>--</a:t>
            </a:r>
            <a:r>
              <a:rPr lang="en-US" sz="1600" dirty="0" err="1">
                <a:solidFill>
                  <a:srgbClr val="61D6FF"/>
                </a:solidFill>
              </a:rPr>
              <a:t>Moyamoya</a:t>
            </a:r>
            <a:r>
              <a:rPr lang="en-US" sz="1600" dirty="0">
                <a:solidFill>
                  <a:srgbClr val="61D6FF"/>
                </a:solidFill>
              </a:rPr>
              <a:t>  disease</a:t>
            </a:r>
          </a:p>
        </p:txBody>
      </p:sp>
      <p:sp>
        <p:nvSpPr>
          <p:cNvPr id="4" name="Frame 3">
            <a:extLst>
              <a:ext uri="{FF2B5EF4-FFF2-40B4-BE49-F238E27FC236}">
                <a16:creationId xmlns:a16="http://schemas.microsoft.com/office/drawing/2014/main" id="{1C6DDD22-CE30-A21A-A1C2-8A65E4390164}"/>
              </a:ext>
            </a:extLst>
          </p:cNvPr>
          <p:cNvSpPr/>
          <p:nvPr/>
        </p:nvSpPr>
        <p:spPr>
          <a:xfrm>
            <a:off x="1340808" y="4266407"/>
            <a:ext cx="1859592" cy="305593"/>
          </a:xfrm>
          <a:prstGeom prst="fram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Tree>
    <p:extLst>
      <p:ext uri="{BB962C8B-B14F-4D97-AF65-F5344CB8AC3E}">
        <p14:creationId xmlns:p14="http://schemas.microsoft.com/office/powerpoint/2010/main" val="2374928877"/>
      </p:ext>
    </p:extLst>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6" name="Text Box 10">
            <a:extLst>
              <a:ext uri="{FF2B5EF4-FFF2-40B4-BE49-F238E27FC236}">
                <a16:creationId xmlns:a16="http://schemas.microsoft.com/office/drawing/2014/main" id="{75A786AA-A76E-4831-AE75-ABE88B23D8E3}"/>
              </a:ext>
            </a:extLst>
          </p:cNvPr>
          <p:cNvSpPr txBox="1">
            <a:spLocks noChangeArrowheads="1"/>
          </p:cNvSpPr>
          <p:nvPr/>
        </p:nvSpPr>
        <p:spPr bwMode="auto">
          <a:xfrm>
            <a:off x="1371600" y="4267200"/>
            <a:ext cx="3057525" cy="2154238"/>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Morning-Glory Disc</a:t>
            </a:r>
          </a:p>
          <a:p>
            <a:pPr eaLnBrk="1" hangingPunct="1">
              <a:spcBef>
                <a:spcPct val="0"/>
              </a:spcBef>
              <a:buClrTx/>
              <a:buSzTx/>
              <a:buFontTx/>
              <a:buNone/>
            </a:pPr>
            <a:r>
              <a:rPr lang="en-US" altLang="en-US" sz="1200"/>
              <a:t>--DFE reveals:</a:t>
            </a:r>
          </a:p>
          <a:p>
            <a:pPr eaLnBrk="1" hangingPunct="1">
              <a:spcBef>
                <a:spcPct val="0"/>
              </a:spcBef>
              <a:buClrTx/>
              <a:buSzTx/>
              <a:buFontTx/>
              <a:buNone/>
            </a:pPr>
            <a:r>
              <a:rPr lang="en-US" altLang="en-US" sz="1200"/>
              <a:t>  1) A funnel-shaped…</a:t>
            </a:r>
            <a:r>
              <a:rPr lang="en-US" altLang="en-US" sz="1200" b="1">
                <a:solidFill>
                  <a:srgbClr val="0000FF"/>
                </a:solidFill>
              </a:rPr>
              <a:t>excavation</a:t>
            </a:r>
            <a:endParaRPr lang="en-US" altLang="en-US" sz="1200"/>
          </a:p>
          <a:p>
            <a:pPr eaLnBrk="1" hangingPunct="1">
              <a:spcBef>
                <a:spcPct val="0"/>
              </a:spcBef>
              <a:buClrTx/>
              <a:buSzTx/>
              <a:buFontTx/>
              <a:buNone/>
            </a:pPr>
            <a:r>
              <a:rPr lang="en-US" altLang="en-US" sz="1200"/>
              <a:t>  2) Number of vessels crossing the rim</a:t>
            </a:r>
          </a:p>
          <a:p>
            <a:pPr eaLnBrk="1" hangingPunct="1">
              <a:spcBef>
                <a:spcPct val="0"/>
              </a:spcBef>
              <a:buClrTx/>
              <a:buSzTx/>
              <a:buFontTx/>
              <a:buNone/>
            </a:pPr>
            <a:r>
              <a:rPr lang="en-US" altLang="en-US" sz="1200"/>
              <a:t>    seems abnormally…</a:t>
            </a:r>
            <a:r>
              <a:rPr lang="en-US" altLang="en-US" sz="1200" b="1">
                <a:solidFill>
                  <a:srgbClr val="0000FF"/>
                </a:solidFill>
              </a:rPr>
              <a:t>high</a:t>
            </a:r>
            <a:r>
              <a:rPr lang="en-US" altLang="en-US" sz="1200"/>
              <a:t> </a:t>
            </a:r>
            <a:endParaRPr lang="en-US" altLang="en-US" sz="1200" b="1">
              <a:solidFill>
                <a:srgbClr val="0000FF"/>
              </a:solidFill>
            </a:endParaRPr>
          </a:p>
          <a:p>
            <a:pPr eaLnBrk="1" hangingPunct="1">
              <a:spcBef>
                <a:spcPct val="0"/>
              </a:spcBef>
              <a:buClrTx/>
              <a:buSzTx/>
              <a:buFontTx/>
              <a:buNone/>
            </a:pPr>
            <a:r>
              <a:rPr lang="en-US" altLang="en-US" sz="1200"/>
              <a:t>--Tissue is…</a:t>
            </a:r>
            <a:r>
              <a:rPr lang="en-US" altLang="en-US" sz="1200" b="1">
                <a:solidFill>
                  <a:srgbClr val="0000FF"/>
                </a:solidFill>
              </a:rPr>
              <a:t>contractile</a:t>
            </a:r>
            <a:r>
              <a:rPr lang="en-US" altLang="en-US" sz="1200"/>
              <a:t>, so cup seems</a:t>
            </a:r>
          </a:p>
          <a:p>
            <a:pPr eaLnBrk="1" hangingPunct="1">
              <a:spcBef>
                <a:spcPct val="0"/>
              </a:spcBef>
              <a:buClrTx/>
              <a:buSzTx/>
              <a:buFontTx/>
              <a:buNone/>
            </a:pPr>
            <a:r>
              <a:rPr lang="en-US" altLang="en-US" sz="1200"/>
              <a:t>  to…</a:t>
            </a:r>
            <a:r>
              <a:rPr lang="en-US" altLang="en-US" sz="1200" b="1">
                <a:solidFill>
                  <a:srgbClr val="0000FF"/>
                </a:solidFill>
              </a:rPr>
              <a:t>open </a:t>
            </a:r>
            <a:r>
              <a:rPr lang="en-US" altLang="en-US" sz="1200">
                <a:solidFill>
                  <a:srgbClr val="0000FF"/>
                </a:solidFill>
              </a:rPr>
              <a:t>and</a:t>
            </a:r>
            <a:r>
              <a:rPr lang="en-US" altLang="en-US" sz="1200" b="1">
                <a:solidFill>
                  <a:srgbClr val="0000FF"/>
                </a:solidFill>
              </a:rPr>
              <a:t> close</a:t>
            </a:r>
            <a:r>
              <a:rPr lang="en-US" altLang="en-US" sz="1200"/>
              <a:t> (like its namesake,  </a:t>
            </a:r>
          </a:p>
          <a:p>
            <a:pPr eaLnBrk="1" hangingPunct="1">
              <a:spcBef>
                <a:spcPct val="0"/>
              </a:spcBef>
              <a:buClrTx/>
              <a:buSzTx/>
              <a:buFontTx/>
              <a:buNone/>
            </a:pPr>
            <a:r>
              <a:rPr lang="en-US" altLang="en-US" sz="1200"/>
              <a:t>  the morning-glory flower)</a:t>
            </a:r>
          </a:p>
          <a:p>
            <a:pPr eaLnBrk="1" hangingPunct="1">
              <a:spcBef>
                <a:spcPct val="0"/>
              </a:spcBef>
              <a:buClrTx/>
              <a:buSzTx/>
              <a:buFontTx/>
              <a:buNone/>
            </a:pPr>
            <a:r>
              <a:rPr lang="en-US" altLang="en-US" sz="1200"/>
              <a:t>--VA usually…</a:t>
            </a:r>
            <a:r>
              <a:rPr lang="en-US" altLang="en-US" sz="1200" b="1">
                <a:solidFill>
                  <a:srgbClr val="0000FF"/>
                </a:solidFill>
              </a:rPr>
              <a:t>20/200</a:t>
            </a:r>
            <a:r>
              <a:rPr lang="en-US" altLang="en-US" sz="1200"/>
              <a:t>, but can be…</a:t>
            </a:r>
          </a:p>
          <a:p>
            <a:pPr eaLnBrk="1" hangingPunct="1">
              <a:spcBef>
                <a:spcPct val="0"/>
              </a:spcBef>
              <a:buClrTx/>
              <a:buSzTx/>
              <a:buFontTx/>
              <a:buNone/>
            </a:pPr>
            <a:r>
              <a:rPr lang="en-US" altLang="en-US" sz="1200"/>
              <a:t>   </a:t>
            </a:r>
            <a:r>
              <a:rPr lang="en-US" altLang="en-US" sz="1200" b="1">
                <a:solidFill>
                  <a:srgbClr val="0000FF"/>
                </a:solidFill>
              </a:rPr>
              <a:t>20/20&lt;-&gt;NLP</a:t>
            </a:r>
          </a:p>
          <a:p>
            <a:pPr eaLnBrk="1" hangingPunct="1">
              <a:spcBef>
                <a:spcPct val="0"/>
              </a:spcBef>
              <a:buClrTx/>
              <a:buSzTx/>
              <a:buFontTx/>
              <a:buNone/>
            </a:pPr>
            <a:r>
              <a:rPr lang="en-US" altLang="en-US" sz="1200"/>
              <a:t>--1/3 develop…</a:t>
            </a:r>
            <a:r>
              <a:rPr lang="en-US" altLang="en-US" sz="1200" b="1">
                <a:solidFill>
                  <a:srgbClr val="CCECFF"/>
                </a:solidFill>
              </a:rPr>
              <a:t>serous</a:t>
            </a:r>
            <a:r>
              <a:rPr lang="en-US" altLang="en-US" sz="1200" b="1">
                <a:solidFill>
                  <a:srgbClr val="0000FF"/>
                </a:solidFill>
              </a:rPr>
              <a:t> </a:t>
            </a:r>
            <a:r>
              <a:rPr lang="en-US" altLang="en-US" sz="1200" b="1">
                <a:solidFill>
                  <a:srgbClr val="CCECFF"/>
                </a:solidFill>
              </a:rPr>
              <a:t>RD</a:t>
            </a:r>
          </a:p>
        </p:txBody>
      </p:sp>
      <p:sp>
        <p:nvSpPr>
          <p:cNvPr id="26627" name="Text Box 3">
            <a:extLst>
              <a:ext uri="{FF2B5EF4-FFF2-40B4-BE49-F238E27FC236}">
                <a16:creationId xmlns:a16="http://schemas.microsoft.com/office/drawing/2014/main" id="{EBF565CB-D2E5-4CB9-AB10-59AB11704A7C}"/>
              </a:ext>
            </a:extLst>
          </p:cNvPr>
          <p:cNvSpPr txBox="1">
            <a:spLocks noChangeArrowheads="1"/>
          </p:cNvSpPr>
          <p:nvPr/>
        </p:nvSpPr>
        <p:spPr bwMode="auto">
          <a:xfrm>
            <a:off x="793750" y="3505200"/>
            <a:ext cx="2274982" cy="677108"/>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solidFill>
                  <a:schemeClr val="bg1">
                    <a:lumMod val="65000"/>
                  </a:schemeClr>
                </a:solidFill>
              </a:rPr>
              <a:t>Optic Pit/Hole</a:t>
            </a:r>
          </a:p>
          <a:p>
            <a:pPr eaLnBrk="1" hangingPunct="1">
              <a:spcBef>
                <a:spcPct val="0"/>
              </a:spcBef>
              <a:buClrTx/>
              <a:buSzTx/>
              <a:buFontTx/>
              <a:buNone/>
            </a:pPr>
            <a:r>
              <a:rPr lang="en-US" altLang="en-US" sz="1200">
                <a:solidFill>
                  <a:schemeClr val="bg1">
                    <a:lumMod val="65000"/>
                  </a:schemeClr>
                </a:solidFill>
              </a:rPr>
              <a:t>--Associated with…</a:t>
            </a:r>
            <a:r>
              <a:rPr lang="en-US" altLang="en-US" sz="1200" b="1">
                <a:solidFill>
                  <a:schemeClr val="bg1">
                    <a:lumMod val="65000"/>
                  </a:schemeClr>
                </a:solidFill>
              </a:rPr>
              <a:t>serous RD</a:t>
            </a:r>
          </a:p>
          <a:p>
            <a:pPr eaLnBrk="1" hangingPunct="1">
              <a:spcBef>
                <a:spcPct val="0"/>
              </a:spcBef>
              <a:buClrTx/>
              <a:buSzTx/>
              <a:buFontTx/>
              <a:buNone/>
            </a:pPr>
            <a:r>
              <a:rPr lang="en-US" altLang="en-US" sz="1200" b="1">
                <a:solidFill>
                  <a:schemeClr val="bg1">
                    <a:lumMod val="65000"/>
                  </a:schemeClr>
                </a:solidFill>
              </a:rPr>
              <a:t>  in adulthood</a:t>
            </a:r>
          </a:p>
        </p:txBody>
      </p:sp>
      <p:sp>
        <p:nvSpPr>
          <p:cNvPr id="26628" name="Line 4">
            <a:extLst>
              <a:ext uri="{FF2B5EF4-FFF2-40B4-BE49-F238E27FC236}">
                <a16:creationId xmlns:a16="http://schemas.microsoft.com/office/drawing/2014/main" id="{6995FA1A-F69E-4714-87E2-B7C3F5C89A50}"/>
              </a:ext>
            </a:extLst>
          </p:cNvPr>
          <p:cNvSpPr>
            <a:spLocks noChangeShapeType="1"/>
          </p:cNvSpPr>
          <p:nvPr/>
        </p:nvSpPr>
        <p:spPr bwMode="auto">
          <a:xfrm flipH="1">
            <a:off x="1600200" y="2057400"/>
            <a:ext cx="1524000" cy="3810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629" name="Text Box 6">
            <a:extLst>
              <a:ext uri="{FF2B5EF4-FFF2-40B4-BE49-F238E27FC236}">
                <a16:creationId xmlns:a16="http://schemas.microsoft.com/office/drawing/2014/main" id="{2498F669-3885-470F-827E-D0722ECBD570}"/>
              </a:ext>
            </a:extLst>
          </p:cNvPr>
          <p:cNvSpPr txBox="1">
            <a:spLocks noChangeArrowheads="1"/>
          </p:cNvSpPr>
          <p:nvPr/>
        </p:nvSpPr>
        <p:spPr bwMode="auto">
          <a:xfrm>
            <a:off x="1340808" y="1524000"/>
            <a:ext cx="3544560" cy="458587"/>
          </a:xfrm>
          <a:prstGeom prst="rect">
            <a:avLst/>
          </a:prstGeom>
          <a:noFill/>
          <a:ln w="952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1400" i="1">
                <a:solidFill>
                  <a:schemeClr val="bg1">
                    <a:lumMod val="75000"/>
                  </a:schemeClr>
                </a:solidFill>
              </a:rPr>
              <a:t>These three are all secondary to abnormal</a:t>
            </a:r>
          </a:p>
          <a:p>
            <a:pPr algn="ctr" eaLnBrk="1" hangingPunct="1">
              <a:lnSpc>
                <a:spcPct val="85000"/>
              </a:lnSpc>
              <a:spcBef>
                <a:spcPct val="0"/>
              </a:spcBef>
              <a:buClrTx/>
              <a:buSzTx/>
              <a:buFontTx/>
              <a:buNone/>
            </a:pPr>
            <a:r>
              <a:rPr lang="en-US" altLang="en-US" sz="1400" i="1">
                <a:solidFill>
                  <a:schemeClr val="bg1">
                    <a:lumMod val="75000"/>
                  </a:schemeClr>
                </a:solidFill>
              </a:rPr>
              <a:t>closure of the embryonic optic fissure</a:t>
            </a:r>
          </a:p>
        </p:txBody>
      </p:sp>
      <p:sp>
        <p:nvSpPr>
          <p:cNvPr id="26630" name="Text Box 7">
            <a:extLst>
              <a:ext uri="{FF2B5EF4-FFF2-40B4-BE49-F238E27FC236}">
                <a16:creationId xmlns:a16="http://schemas.microsoft.com/office/drawing/2014/main" id="{77864995-F91A-497B-84DE-F4FB09455FB9}"/>
              </a:ext>
            </a:extLst>
          </p:cNvPr>
          <p:cNvSpPr txBox="1">
            <a:spLocks noChangeArrowheads="1"/>
          </p:cNvSpPr>
          <p:nvPr/>
        </p:nvSpPr>
        <p:spPr bwMode="auto">
          <a:xfrm>
            <a:off x="76200" y="2514600"/>
            <a:ext cx="2783134" cy="861774"/>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solidFill>
                  <a:schemeClr val="bg1">
                    <a:lumMod val="65000"/>
                  </a:schemeClr>
                </a:solidFill>
              </a:rPr>
              <a:t>Optic Nerve Coloboma</a:t>
            </a:r>
          </a:p>
          <a:p>
            <a:pPr eaLnBrk="1" hangingPunct="1">
              <a:spcBef>
                <a:spcPct val="0"/>
              </a:spcBef>
              <a:buClrTx/>
              <a:buSzTx/>
              <a:buFontTx/>
              <a:buNone/>
            </a:pPr>
            <a:r>
              <a:rPr lang="en-US" altLang="en-US" sz="1200">
                <a:solidFill>
                  <a:schemeClr val="bg1">
                    <a:lumMod val="65000"/>
                  </a:schemeClr>
                </a:solidFill>
              </a:rPr>
              <a:t>1) May resemble…</a:t>
            </a:r>
            <a:r>
              <a:rPr lang="en-US" altLang="en-US" sz="1200" b="1">
                <a:solidFill>
                  <a:schemeClr val="bg1">
                    <a:lumMod val="65000"/>
                  </a:schemeClr>
                </a:solidFill>
              </a:rPr>
              <a:t>deep cupping</a:t>
            </a:r>
          </a:p>
          <a:p>
            <a:pPr eaLnBrk="1" hangingPunct="1">
              <a:spcBef>
                <a:spcPct val="0"/>
              </a:spcBef>
              <a:buClrTx/>
              <a:buSzTx/>
              <a:buFontTx/>
              <a:buNone/>
            </a:pPr>
            <a:r>
              <a:rPr lang="en-US" altLang="en-US" sz="1200">
                <a:solidFill>
                  <a:schemeClr val="bg1">
                    <a:lumMod val="65000"/>
                  </a:schemeClr>
                </a:solidFill>
              </a:rPr>
              <a:t>2) Can be…</a:t>
            </a:r>
            <a:r>
              <a:rPr lang="en-US" altLang="en-US" sz="1200" b="1">
                <a:solidFill>
                  <a:schemeClr val="bg1">
                    <a:lumMod val="65000"/>
                  </a:schemeClr>
                </a:solidFill>
              </a:rPr>
              <a:t>bilateral, asymmetric</a:t>
            </a:r>
          </a:p>
          <a:p>
            <a:pPr eaLnBrk="1" hangingPunct="1">
              <a:spcBef>
                <a:spcPct val="0"/>
              </a:spcBef>
              <a:buClrTx/>
              <a:buSzTx/>
              <a:buFontTx/>
              <a:buNone/>
            </a:pPr>
            <a:r>
              <a:rPr lang="en-US" altLang="en-US" sz="1200">
                <a:solidFill>
                  <a:schemeClr val="bg1">
                    <a:lumMod val="65000"/>
                  </a:schemeClr>
                </a:solidFill>
              </a:rPr>
              <a:t>3) Part of the…</a:t>
            </a:r>
            <a:r>
              <a:rPr lang="en-US" altLang="en-US" sz="1200" b="1">
                <a:solidFill>
                  <a:schemeClr val="bg1">
                    <a:lumMod val="65000"/>
                  </a:schemeClr>
                </a:solidFill>
              </a:rPr>
              <a:t>CHARGE association</a:t>
            </a:r>
          </a:p>
        </p:txBody>
      </p:sp>
      <p:sp>
        <p:nvSpPr>
          <p:cNvPr id="26631" name="Line 8">
            <a:extLst>
              <a:ext uri="{FF2B5EF4-FFF2-40B4-BE49-F238E27FC236}">
                <a16:creationId xmlns:a16="http://schemas.microsoft.com/office/drawing/2014/main" id="{91D11795-7A2D-4757-920B-F908079269D1}"/>
              </a:ext>
            </a:extLst>
          </p:cNvPr>
          <p:cNvSpPr>
            <a:spLocks noChangeShapeType="1"/>
          </p:cNvSpPr>
          <p:nvPr/>
        </p:nvSpPr>
        <p:spPr bwMode="auto">
          <a:xfrm flipH="1">
            <a:off x="2971800" y="2057400"/>
            <a:ext cx="152400" cy="14478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632" name="Text Box 9">
            <a:extLst>
              <a:ext uri="{FF2B5EF4-FFF2-40B4-BE49-F238E27FC236}">
                <a16:creationId xmlns:a16="http://schemas.microsoft.com/office/drawing/2014/main" id="{A6F1D9EC-DA7F-44C4-8528-11B06C1FBD47}"/>
              </a:ext>
            </a:extLst>
          </p:cNvPr>
          <p:cNvSpPr txBox="1">
            <a:spLocks noChangeArrowheads="1"/>
          </p:cNvSpPr>
          <p:nvPr/>
        </p:nvSpPr>
        <p:spPr bwMode="auto">
          <a:xfrm>
            <a:off x="1371600" y="4267200"/>
            <a:ext cx="3057247" cy="2154436"/>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dirty="0"/>
              <a:t>Morning-Glory Disc</a:t>
            </a:r>
          </a:p>
          <a:p>
            <a:pPr eaLnBrk="1" hangingPunct="1">
              <a:spcBef>
                <a:spcPct val="0"/>
              </a:spcBef>
              <a:buClrTx/>
              <a:buSzTx/>
              <a:buFontTx/>
              <a:buNone/>
            </a:pPr>
            <a:r>
              <a:rPr lang="en-US" altLang="en-US" sz="1200" dirty="0">
                <a:solidFill>
                  <a:schemeClr val="bg1">
                    <a:lumMod val="65000"/>
                  </a:schemeClr>
                </a:solidFill>
              </a:rPr>
              <a:t>--DFE reveals:</a:t>
            </a:r>
          </a:p>
          <a:p>
            <a:pPr eaLnBrk="1" hangingPunct="1">
              <a:spcBef>
                <a:spcPct val="0"/>
              </a:spcBef>
              <a:buClrTx/>
              <a:buSzTx/>
              <a:buFontTx/>
              <a:buNone/>
            </a:pPr>
            <a:r>
              <a:rPr lang="en-US" altLang="en-US" sz="1200" dirty="0">
                <a:solidFill>
                  <a:schemeClr val="bg1">
                    <a:lumMod val="65000"/>
                  </a:schemeClr>
                </a:solidFill>
              </a:rPr>
              <a:t>  1) A funnel-shaped…</a:t>
            </a:r>
            <a:r>
              <a:rPr lang="en-US" altLang="en-US" sz="1200" b="1" dirty="0">
                <a:solidFill>
                  <a:schemeClr val="bg1">
                    <a:lumMod val="65000"/>
                  </a:schemeClr>
                </a:solidFill>
              </a:rPr>
              <a:t>excavation</a:t>
            </a:r>
            <a:endParaRPr lang="en-US" altLang="en-US" sz="1200" dirty="0">
              <a:solidFill>
                <a:schemeClr val="bg1">
                  <a:lumMod val="65000"/>
                </a:schemeClr>
              </a:solidFill>
            </a:endParaRPr>
          </a:p>
          <a:p>
            <a:pPr eaLnBrk="1" hangingPunct="1">
              <a:spcBef>
                <a:spcPct val="0"/>
              </a:spcBef>
              <a:buClrTx/>
              <a:buSzTx/>
              <a:buFontTx/>
              <a:buNone/>
            </a:pPr>
            <a:r>
              <a:rPr lang="en-US" altLang="en-US" sz="1200" dirty="0">
                <a:solidFill>
                  <a:schemeClr val="bg1">
                    <a:lumMod val="65000"/>
                  </a:schemeClr>
                </a:solidFill>
              </a:rPr>
              <a:t>  2) Number of vessels crossing the rim</a:t>
            </a:r>
          </a:p>
          <a:p>
            <a:pPr eaLnBrk="1" hangingPunct="1">
              <a:spcBef>
                <a:spcPct val="0"/>
              </a:spcBef>
              <a:buClrTx/>
              <a:buSzTx/>
              <a:buFontTx/>
              <a:buNone/>
            </a:pPr>
            <a:r>
              <a:rPr lang="en-US" altLang="en-US" sz="1200" dirty="0">
                <a:solidFill>
                  <a:schemeClr val="bg1">
                    <a:lumMod val="65000"/>
                  </a:schemeClr>
                </a:solidFill>
              </a:rPr>
              <a:t>    seems abnormally…</a:t>
            </a:r>
            <a:r>
              <a:rPr lang="en-US" altLang="en-US" sz="1200" b="1" dirty="0">
                <a:solidFill>
                  <a:schemeClr val="bg1">
                    <a:lumMod val="65000"/>
                  </a:schemeClr>
                </a:solidFill>
              </a:rPr>
              <a:t>high</a:t>
            </a:r>
            <a:r>
              <a:rPr lang="en-US" altLang="en-US" sz="1200" dirty="0">
                <a:solidFill>
                  <a:schemeClr val="bg1">
                    <a:lumMod val="65000"/>
                  </a:schemeClr>
                </a:solidFill>
              </a:rPr>
              <a:t> </a:t>
            </a:r>
            <a:endParaRPr lang="en-US" altLang="en-US" sz="1200" b="1" dirty="0">
              <a:solidFill>
                <a:schemeClr val="bg1">
                  <a:lumMod val="65000"/>
                </a:schemeClr>
              </a:solidFill>
            </a:endParaRPr>
          </a:p>
          <a:p>
            <a:pPr eaLnBrk="1" hangingPunct="1">
              <a:spcBef>
                <a:spcPct val="0"/>
              </a:spcBef>
              <a:buClrTx/>
              <a:buSzTx/>
              <a:buFontTx/>
              <a:buNone/>
            </a:pPr>
            <a:r>
              <a:rPr lang="en-US" altLang="en-US" sz="1200" dirty="0">
                <a:solidFill>
                  <a:schemeClr val="bg1">
                    <a:lumMod val="65000"/>
                  </a:schemeClr>
                </a:solidFill>
              </a:rPr>
              <a:t>--Tissue is…</a:t>
            </a:r>
            <a:r>
              <a:rPr lang="en-US" altLang="en-US" sz="1200" b="1" dirty="0">
                <a:solidFill>
                  <a:schemeClr val="bg1">
                    <a:lumMod val="65000"/>
                  </a:schemeClr>
                </a:solidFill>
              </a:rPr>
              <a:t>contractile</a:t>
            </a:r>
            <a:r>
              <a:rPr lang="en-US" altLang="en-US" sz="1200" dirty="0">
                <a:solidFill>
                  <a:schemeClr val="bg1">
                    <a:lumMod val="65000"/>
                  </a:schemeClr>
                </a:solidFill>
              </a:rPr>
              <a:t>, so cup seems</a:t>
            </a:r>
          </a:p>
          <a:p>
            <a:pPr eaLnBrk="1" hangingPunct="1">
              <a:spcBef>
                <a:spcPct val="0"/>
              </a:spcBef>
              <a:buClrTx/>
              <a:buSzTx/>
              <a:buFontTx/>
              <a:buNone/>
            </a:pPr>
            <a:r>
              <a:rPr lang="en-US" altLang="en-US" sz="1200" dirty="0">
                <a:solidFill>
                  <a:schemeClr val="bg1">
                    <a:lumMod val="65000"/>
                  </a:schemeClr>
                </a:solidFill>
              </a:rPr>
              <a:t>  to…</a:t>
            </a:r>
            <a:r>
              <a:rPr lang="en-US" altLang="en-US" sz="1200" b="1" dirty="0">
                <a:solidFill>
                  <a:schemeClr val="bg1">
                    <a:lumMod val="65000"/>
                  </a:schemeClr>
                </a:solidFill>
              </a:rPr>
              <a:t>open </a:t>
            </a:r>
            <a:r>
              <a:rPr lang="en-US" altLang="en-US" sz="1200" dirty="0">
                <a:solidFill>
                  <a:schemeClr val="bg1">
                    <a:lumMod val="65000"/>
                  </a:schemeClr>
                </a:solidFill>
              </a:rPr>
              <a:t>and</a:t>
            </a:r>
            <a:r>
              <a:rPr lang="en-US" altLang="en-US" sz="1200" b="1" dirty="0">
                <a:solidFill>
                  <a:schemeClr val="bg1">
                    <a:lumMod val="65000"/>
                  </a:schemeClr>
                </a:solidFill>
              </a:rPr>
              <a:t> close</a:t>
            </a:r>
            <a:r>
              <a:rPr lang="en-US" altLang="en-US" sz="1200" dirty="0">
                <a:solidFill>
                  <a:schemeClr val="bg1">
                    <a:lumMod val="65000"/>
                  </a:schemeClr>
                </a:solidFill>
              </a:rPr>
              <a:t> (like its namesake,  </a:t>
            </a:r>
          </a:p>
          <a:p>
            <a:pPr eaLnBrk="1" hangingPunct="1">
              <a:spcBef>
                <a:spcPct val="0"/>
              </a:spcBef>
              <a:buClrTx/>
              <a:buSzTx/>
              <a:buFontTx/>
              <a:buNone/>
            </a:pPr>
            <a:r>
              <a:rPr lang="en-US" altLang="en-US" sz="1200" dirty="0">
                <a:solidFill>
                  <a:schemeClr val="bg1">
                    <a:lumMod val="65000"/>
                  </a:schemeClr>
                </a:solidFill>
              </a:rPr>
              <a:t>  the morning-glory flower)</a:t>
            </a:r>
          </a:p>
          <a:p>
            <a:pPr eaLnBrk="1" hangingPunct="1">
              <a:spcBef>
                <a:spcPct val="0"/>
              </a:spcBef>
              <a:buClrTx/>
              <a:buSzTx/>
              <a:buFontTx/>
              <a:buNone/>
            </a:pPr>
            <a:r>
              <a:rPr lang="en-US" altLang="en-US" sz="1200" dirty="0">
                <a:solidFill>
                  <a:schemeClr val="bg1">
                    <a:lumMod val="65000"/>
                  </a:schemeClr>
                </a:solidFill>
              </a:rPr>
              <a:t>--VA usually…</a:t>
            </a:r>
            <a:r>
              <a:rPr lang="en-US" altLang="en-US" sz="1200" b="1" dirty="0">
                <a:solidFill>
                  <a:schemeClr val="bg1">
                    <a:lumMod val="65000"/>
                  </a:schemeClr>
                </a:solidFill>
              </a:rPr>
              <a:t>20/200</a:t>
            </a:r>
            <a:r>
              <a:rPr lang="en-US" altLang="en-US" sz="1200" dirty="0">
                <a:solidFill>
                  <a:schemeClr val="bg1">
                    <a:lumMod val="65000"/>
                  </a:schemeClr>
                </a:solidFill>
              </a:rPr>
              <a:t>, but can be…</a:t>
            </a:r>
          </a:p>
          <a:p>
            <a:pPr eaLnBrk="1" hangingPunct="1">
              <a:spcBef>
                <a:spcPct val="0"/>
              </a:spcBef>
              <a:buClrTx/>
              <a:buSzTx/>
              <a:buFontTx/>
              <a:buNone/>
            </a:pPr>
            <a:r>
              <a:rPr lang="en-US" altLang="en-US" sz="1200" dirty="0">
                <a:solidFill>
                  <a:schemeClr val="bg1">
                    <a:lumMod val="65000"/>
                  </a:schemeClr>
                </a:solidFill>
              </a:rPr>
              <a:t>   </a:t>
            </a:r>
            <a:r>
              <a:rPr lang="en-US" altLang="en-US" sz="1200" b="1" dirty="0">
                <a:solidFill>
                  <a:schemeClr val="bg1">
                    <a:lumMod val="65000"/>
                  </a:schemeClr>
                </a:solidFill>
              </a:rPr>
              <a:t>20/20&lt;-&gt;NLP</a:t>
            </a:r>
          </a:p>
          <a:p>
            <a:pPr eaLnBrk="1" hangingPunct="1">
              <a:spcBef>
                <a:spcPct val="0"/>
              </a:spcBef>
              <a:buClrTx/>
              <a:buSzTx/>
              <a:buFontTx/>
              <a:buNone/>
            </a:pPr>
            <a:r>
              <a:rPr lang="en-US" altLang="en-US" sz="1200" dirty="0">
                <a:solidFill>
                  <a:schemeClr val="bg1">
                    <a:lumMod val="65000"/>
                  </a:schemeClr>
                </a:solidFill>
              </a:rPr>
              <a:t>--1/3 develop…</a:t>
            </a:r>
            <a:r>
              <a:rPr lang="en-US" altLang="en-US" sz="1200" b="1" dirty="0">
                <a:solidFill>
                  <a:schemeClr val="bg1">
                    <a:lumMod val="65000"/>
                  </a:schemeClr>
                </a:solidFill>
              </a:rPr>
              <a:t>serous RD</a:t>
            </a:r>
          </a:p>
        </p:txBody>
      </p:sp>
      <p:sp>
        <p:nvSpPr>
          <p:cNvPr id="26633" name="Rectangle 11">
            <a:extLst>
              <a:ext uri="{FF2B5EF4-FFF2-40B4-BE49-F238E27FC236}">
                <a16:creationId xmlns:a16="http://schemas.microsoft.com/office/drawing/2014/main" id="{F76BCA91-4E24-4F7F-B6A5-D5C8FE6F39B6}"/>
              </a:ext>
            </a:extLst>
          </p:cNvPr>
          <p:cNvSpPr>
            <a:spLocks noChangeArrowheads="1"/>
          </p:cNvSpPr>
          <p:nvPr/>
        </p:nvSpPr>
        <p:spPr bwMode="auto">
          <a:xfrm>
            <a:off x="457200" y="122238"/>
            <a:ext cx="7543800" cy="8683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b"/>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ct val="85000"/>
              </a:lnSpc>
              <a:spcBef>
                <a:spcPct val="0"/>
              </a:spcBef>
              <a:buClrTx/>
              <a:buSzTx/>
              <a:buFontTx/>
              <a:buNone/>
            </a:pPr>
            <a:r>
              <a:rPr lang="en-US" altLang="en-US" sz="3200" b="1" dirty="0">
                <a:solidFill>
                  <a:schemeClr val="tx2"/>
                </a:solidFill>
              </a:rPr>
              <a:t>Developmental Abnormalities of the Optic Nerve Head</a:t>
            </a:r>
            <a:endParaRPr lang="en-US" altLang="en-US" sz="3200" dirty="0">
              <a:solidFill>
                <a:schemeClr val="tx2"/>
              </a:solidFill>
            </a:endParaRPr>
          </a:p>
        </p:txBody>
      </p:sp>
      <p:sp>
        <p:nvSpPr>
          <p:cNvPr id="26634" name="Slide Number Placeholder 1">
            <a:extLst>
              <a:ext uri="{FF2B5EF4-FFF2-40B4-BE49-F238E27FC236}">
                <a16:creationId xmlns:a16="http://schemas.microsoft.com/office/drawing/2014/main" id="{36D4B343-1488-4D7C-8569-64FF0FD08B6E}"/>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DBDA1020-9ADD-4487-AA1F-12FB75A402F9}" type="slidenum">
              <a:rPr lang="en-US" altLang="en-US" sz="1000"/>
              <a:pPr>
                <a:spcBef>
                  <a:spcPct val="0"/>
                </a:spcBef>
                <a:buClrTx/>
                <a:buSzTx/>
                <a:buFontTx/>
                <a:buNone/>
              </a:pPr>
              <a:t>44</a:t>
            </a:fld>
            <a:endParaRPr lang="en-US" altLang="en-US" sz="1000"/>
          </a:p>
        </p:txBody>
      </p:sp>
      <p:sp>
        <p:nvSpPr>
          <p:cNvPr id="26635" name="Line 12">
            <a:extLst>
              <a:ext uri="{FF2B5EF4-FFF2-40B4-BE49-F238E27FC236}">
                <a16:creationId xmlns:a16="http://schemas.microsoft.com/office/drawing/2014/main" id="{65C3BECB-2C2E-4FDB-BF02-61BA4BD8DB2D}"/>
              </a:ext>
            </a:extLst>
          </p:cNvPr>
          <p:cNvSpPr>
            <a:spLocks noChangeShapeType="1"/>
          </p:cNvSpPr>
          <p:nvPr/>
        </p:nvSpPr>
        <p:spPr bwMode="auto">
          <a:xfrm>
            <a:off x="3124200" y="2057400"/>
            <a:ext cx="381000" cy="22098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 name="Text Box 16">
            <a:extLst>
              <a:ext uri="{FF2B5EF4-FFF2-40B4-BE49-F238E27FC236}">
                <a16:creationId xmlns:a16="http://schemas.microsoft.com/office/drawing/2014/main" id="{A25388A0-A505-4976-AE31-C05FE10D78D8}"/>
              </a:ext>
            </a:extLst>
          </p:cNvPr>
          <p:cNvSpPr txBox="1">
            <a:spLocks noChangeArrowheads="1"/>
          </p:cNvSpPr>
          <p:nvPr/>
        </p:nvSpPr>
        <p:spPr bwMode="auto">
          <a:xfrm>
            <a:off x="4648200" y="2576513"/>
            <a:ext cx="3973513" cy="862012"/>
          </a:xfrm>
          <a:prstGeom prst="rect">
            <a:avLst/>
          </a:prstGeom>
          <a:solidFill>
            <a:srgbClr val="FFC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defRPr/>
            </a:pPr>
            <a:r>
              <a:rPr lang="en-US" altLang="en-US" sz="1400" b="1" dirty="0">
                <a:solidFill>
                  <a:schemeClr val="bg1">
                    <a:lumMod val="65000"/>
                  </a:schemeClr>
                </a:solidFill>
              </a:rPr>
              <a:t>Myelinated RNFL</a:t>
            </a:r>
          </a:p>
          <a:p>
            <a:pPr eaLnBrk="1" hangingPunct="1">
              <a:spcBef>
                <a:spcPct val="0"/>
              </a:spcBef>
              <a:buClrTx/>
              <a:buSzTx/>
              <a:buFontTx/>
              <a:buNone/>
              <a:defRPr/>
            </a:pPr>
            <a:r>
              <a:rPr lang="en-US" altLang="en-US" sz="1200" dirty="0">
                <a:solidFill>
                  <a:srgbClr val="FFCCFF"/>
                </a:solidFill>
              </a:rPr>
              <a:t>--Myelin normally starts at LGN, ends at lamina </a:t>
            </a:r>
            <a:r>
              <a:rPr lang="en-US" altLang="en-US" sz="1200" dirty="0" err="1">
                <a:solidFill>
                  <a:srgbClr val="FFCCFF"/>
                </a:solidFill>
              </a:rPr>
              <a:t>cribrosa</a:t>
            </a:r>
            <a:endParaRPr lang="en-US" altLang="en-US" sz="1200" dirty="0">
              <a:solidFill>
                <a:srgbClr val="FFCCFF"/>
              </a:solidFill>
            </a:endParaRPr>
          </a:p>
          <a:p>
            <a:pPr eaLnBrk="1" hangingPunct="1">
              <a:spcBef>
                <a:spcPct val="0"/>
              </a:spcBef>
              <a:buClrTx/>
              <a:buSzTx/>
              <a:buFontTx/>
              <a:buNone/>
              <a:defRPr/>
            </a:pPr>
            <a:r>
              <a:rPr lang="en-US" altLang="en-US" sz="1200" dirty="0">
                <a:solidFill>
                  <a:srgbClr val="FFCCFF"/>
                </a:solidFill>
              </a:rPr>
              <a:t>--Can be patchy, discontinuous</a:t>
            </a:r>
          </a:p>
          <a:p>
            <a:pPr eaLnBrk="1" hangingPunct="1">
              <a:spcBef>
                <a:spcPct val="0"/>
              </a:spcBef>
              <a:buClrTx/>
              <a:buSzTx/>
              <a:buFontTx/>
              <a:buNone/>
              <a:defRPr/>
            </a:pPr>
            <a:r>
              <a:rPr lang="en-US" altLang="en-US" sz="1200" dirty="0">
                <a:solidFill>
                  <a:srgbClr val="FFCCFF"/>
                </a:solidFill>
              </a:rPr>
              <a:t>--Corresponding VF has absolute scotoma</a:t>
            </a:r>
          </a:p>
        </p:txBody>
      </p:sp>
      <p:sp>
        <p:nvSpPr>
          <p:cNvPr id="15" name="Text Box 18">
            <a:extLst>
              <a:ext uri="{FF2B5EF4-FFF2-40B4-BE49-F238E27FC236}">
                <a16:creationId xmlns:a16="http://schemas.microsoft.com/office/drawing/2014/main" id="{0EEE94D4-BC7E-44DF-B02B-501B0F5929C0}"/>
              </a:ext>
            </a:extLst>
          </p:cNvPr>
          <p:cNvSpPr txBox="1">
            <a:spLocks noChangeArrowheads="1"/>
          </p:cNvSpPr>
          <p:nvPr/>
        </p:nvSpPr>
        <p:spPr bwMode="auto">
          <a:xfrm>
            <a:off x="5546725" y="1687513"/>
            <a:ext cx="3452813" cy="677862"/>
          </a:xfrm>
          <a:prstGeom prst="rect">
            <a:avLst/>
          </a:prstGeom>
          <a:solidFill>
            <a:srgbClr val="FFFF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defRPr/>
            </a:pPr>
            <a:r>
              <a:rPr lang="en-US" altLang="en-US" sz="1400" b="1" dirty="0" err="1">
                <a:solidFill>
                  <a:schemeClr val="bg1">
                    <a:lumMod val="75000"/>
                  </a:schemeClr>
                </a:solidFill>
              </a:rPr>
              <a:t>Megalopapilla</a:t>
            </a:r>
            <a:endParaRPr lang="en-US" altLang="en-US" sz="1400" b="1" dirty="0">
              <a:solidFill>
                <a:schemeClr val="bg1">
                  <a:lumMod val="75000"/>
                </a:schemeClr>
              </a:solidFill>
            </a:endParaRPr>
          </a:p>
          <a:p>
            <a:pPr eaLnBrk="1" hangingPunct="1">
              <a:spcBef>
                <a:spcPct val="0"/>
              </a:spcBef>
              <a:buClrTx/>
              <a:buSzTx/>
              <a:buFontTx/>
              <a:buNone/>
              <a:defRPr/>
            </a:pPr>
            <a:r>
              <a:rPr lang="en-US" altLang="en-US" sz="1200" dirty="0">
                <a:solidFill>
                  <a:srgbClr val="FFFF99"/>
                </a:solidFill>
              </a:rPr>
              <a:t>--Abnormally large diameter of </a:t>
            </a:r>
            <a:r>
              <a:rPr lang="en-US" altLang="en-US" sz="1200" b="1" dirty="0">
                <a:solidFill>
                  <a:srgbClr val="FFFF99"/>
                </a:solidFill>
              </a:rPr>
              <a:t>disc and cup</a:t>
            </a:r>
          </a:p>
          <a:p>
            <a:pPr eaLnBrk="1" hangingPunct="1">
              <a:spcBef>
                <a:spcPct val="0"/>
              </a:spcBef>
              <a:buClrTx/>
              <a:buSzTx/>
              <a:buFontTx/>
              <a:buNone/>
              <a:defRPr/>
            </a:pPr>
            <a:r>
              <a:rPr lang="en-US" altLang="en-US" sz="1200" dirty="0">
                <a:solidFill>
                  <a:srgbClr val="FFFF99"/>
                </a:solidFill>
              </a:rPr>
              <a:t>--VF testing may reveal an </a:t>
            </a:r>
            <a:r>
              <a:rPr lang="en-US" altLang="en-US" sz="1200" b="1" dirty="0">
                <a:solidFill>
                  <a:srgbClr val="FFFF99"/>
                </a:solidFill>
              </a:rPr>
              <a:t>enlarged blind spot</a:t>
            </a:r>
          </a:p>
        </p:txBody>
      </p:sp>
      <p:sp>
        <p:nvSpPr>
          <p:cNvPr id="16" name="Text Box 19">
            <a:extLst>
              <a:ext uri="{FF2B5EF4-FFF2-40B4-BE49-F238E27FC236}">
                <a16:creationId xmlns:a16="http://schemas.microsoft.com/office/drawing/2014/main" id="{BF21B0FD-ADB8-4F9B-81FF-E2291331973F}"/>
              </a:ext>
            </a:extLst>
          </p:cNvPr>
          <p:cNvSpPr txBox="1">
            <a:spLocks noChangeArrowheads="1"/>
          </p:cNvSpPr>
          <p:nvPr/>
        </p:nvSpPr>
        <p:spPr bwMode="auto">
          <a:xfrm>
            <a:off x="5257800" y="3760788"/>
            <a:ext cx="3273425" cy="1231900"/>
          </a:xfrm>
          <a:prstGeom prst="rect">
            <a:avLst/>
          </a:prstGeom>
          <a:solidFill>
            <a:srgbClr val="CCFFCC"/>
          </a:solidFill>
          <a:ln w="9525">
            <a:no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defRPr/>
            </a:pPr>
            <a:r>
              <a:rPr lang="en-US" altLang="en-US" sz="1400" b="1" dirty="0">
                <a:solidFill>
                  <a:schemeClr val="bg1">
                    <a:lumMod val="65000"/>
                  </a:schemeClr>
                </a:solidFill>
              </a:rPr>
              <a:t>Optic Nerve Hypoplasia</a:t>
            </a:r>
          </a:p>
          <a:p>
            <a:pPr eaLnBrk="1" hangingPunct="1">
              <a:spcBef>
                <a:spcPct val="0"/>
              </a:spcBef>
              <a:buClrTx/>
              <a:buSzTx/>
              <a:buFontTx/>
              <a:buNone/>
              <a:defRPr/>
            </a:pPr>
            <a:r>
              <a:rPr lang="en-US" altLang="en-US" sz="1200" dirty="0">
                <a:solidFill>
                  <a:srgbClr val="CCFFCC"/>
                </a:solidFill>
              </a:rPr>
              <a:t>--Abnormally </a:t>
            </a:r>
            <a:r>
              <a:rPr lang="en-US" altLang="en-US" sz="1200" b="1" dirty="0">
                <a:solidFill>
                  <a:srgbClr val="CCFFCC"/>
                </a:solidFill>
              </a:rPr>
              <a:t>low number of axons</a:t>
            </a:r>
          </a:p>
          <a:p>
            <a:pPr eaLnBrk="1" hangingPunct="1">
              <a:spcBef>
                <a:spcPct val="0"/>
              </a:spcBef>
              <a:buClrTx/>
              <a:buSzTx/>
              <a:buFontTx/>
              <a:buNone/>
              <a:defRPr/>
            </a:pPr>
            <a:r>
              <a:rPr lang="en-US" altLang="en-US" sz="1200" dirty="0">
                <a:solidFill>
                  <a:srgbClr val="CCFFCC"/>
                </a:solidFill>
              </a:rPr>
              <a:t>--DFE: Small pale disc with </a:t>
            </a:r>
            <a:r>
              <a:rPr lang="en-US" altLang="en-US" sz="1200" b="1" dirty="0">
                <a:solidFill>
                  <a:srgbClr val="CCFFCC"/>
                </a:solidFill>
              </a:rPr>
              <a:t>double ring sign</a:t>
            </a:r>
            <a:endParaRPr lang="en-US" altLang="en-US" sz="1200" dirty="0">
              <a:solidFill>
                <a:srgbClr val="CCFFCC"/>
              </a:solidFill>
            </a:endParaRPr>
          </a:p>
          <a:p>
            <a:pPr eaLnBrk="1" hangingPunct="1">
              <a:spcBef>
                <a:spcPct val="0"/>
              </a:spcBef>
              <a:buClrTx/>
              <a:buSzTx/>
              <a:buFontTx/>
              <a:buNone/>
              <a:defRPr/>
            </a:pPr>
            <a:r>
              <a:rPr lang="en-US" altLang="en-US" sz="1200" dirty="0">
                <a:solidFill>
                  <a:srgbClr val="CCFFCC"/>
                </a:solidFill>
              </a:rPr>
              <a:t>--VA </a:t>
            </a:r>
            <a:r>
              <a:rPr lang="en-US" altLang="en-US" sz="1200" b="1" dirty="0">
                <a:solidFill>
                  <a:srgbClr val="CCFFCC"/>
                </a:solidFill>
              </a:rPr>
              <a:t>20/20&lt;-&gt;NLP</a:t>
            </a:r>
          </a:p>
          <a:p>
            <a:pPr eaLnBrk="1" hangingPunct="1">
              <a:spcBef>
                <a:spcPct val="0"/>
              </a:spcBef>
              <a:buClrTx/>
              <a:buSzTx/>
              <a:buFontTx/>
              <a:buNone/>
              <a:defRPr/>
            </a:pPr>
            <a:r>
              <a:rPr lang="en-US" altLang="en-US" sz="1200" dirty="0">
                <a:solidFill>
                  <a:srgbClr val="CCFFCC"/>
                </a:solidFill>
              </a:rPr>
              <a:t>--VF defects </a:t>
            </a:r>
            <a:r>
              <a:rPr lang="en-US" altLang="en-US" sz="1200" b="1" dirty="0">
                <a:solidFill>
                  <a:srgbClr val="CCFFCC"/>
                </a:solidFill>
              </a:rPr>
              <a:t>invariably present</a:t>
            </a:r>
          </a:p>
          <a:p>
            <a:pPr eaLnBrk="1" hangingPunct="1">
              <a:spcBef>
                <a:spcPct val="0"/>
              </a:spcBef>
              <a:buClrTx/>
              <a:buSzTx/>
              <a:buFontTx/>
              <a:buNone/>
              <a:defRPr/>
            </a:pPr>
            <a:r>
              <a:rPr lang="en-US" altLang="en-US" sz="1200" dirty="0">
                <a:solidFill>
                  <a:srgbClr val="CCFFCC"/>
                </a:solidFill>
              </a:rPr>
              <a:t>--Remember the </a:t>
            </a:r>
            <a:r>
              <a:rPr lang="en-US" altLang="en-US" sz="1200" b="1" dirty="0">
                <a:solidFill>
                  <a:srgbClr val="CCFFCC"/>
                </a:solidFill>
              </a:rPr>
              <a:t>4 D’s</a:t>
            </a:r>
            <a:r>
              <a:rPr lang="en-US" altLang="en-US" sz="1200" dirty="0">
                <a:solidFill>
                  <a:srgbClr val="CCFFCC"/>
                </a:solidFill>
              </a:rPr>
              <a:t> (more on this shortly)</a:t>
            </a:r>
          </a:p>
        </p:txBody>
      </p:sp>
      <p:sp>
        <p:nvSpPr>
          <p:cNvPr id="17" name="Text Box 13">
            <a:extLst>
              <a:ext uri="{FF2B5EF4-FFF2-40B4-BE49-F238E27FC236}">
                <a16:creationId xmlns:a16="http://schemas.microsoft.com/office/drawing/2014/main" id="{D23EA8F9-DF9F-4DB4-AA3A-1B3558C3921B}"/>
              </a:ext>
            </a:extLst>
          </p:cNvPr>
          <p:cNvSpPr txBox="1">
            <a:spLocks noChangeArrowheads="1"/>
          </p:cNvSpPr>
          <p:nvPr/>
        </p:nvSpPr>
        <p:spPr bwMode="auto">
          <a:xfrm>
            <a:off x="4800600" y="5257800"/>
            <a:ext cx="4294188" cy="1230313"/>
          </a:xfrm>
          <a:prstGeom prst="rect">
            <a:avLst/>
          </a:prstGeom>
          <a:solidFill>
            <a:srgbClr val="FFCC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Tilted-Disc Syndrome</a:t>
            </a:r>
          </a:p>
          <a:p>
            <a:pPr eaLnBrk="1" hangingPunct="1">
              <a:spcBef>
                <a:spcPct val="0"/>
              </a:spcBef>
              <a:buClrTx/>
              <a:buSzTx/>
              <a:buFontTx/>
              <a:buNone/>
            </a:pPr>
            <a:r>
              <a:rPr lang="en-US" altLang="en-US" sz="1200"/>
              <a:t>1) Superior pole appears…</a:t>
            </a:r>
            <a:r>
              <a:rPr lang="en-US" altLang="en-US" sz="1200" b="1">
                <a:solidFill>
                  <a:srgbClr val="0000FF"/>
                </a:solidFill>
              </a:rPr>
              <a:t>elevated</a:t>
            </a:r>
            <a:r>
              <a:rPr lang="en-US" altLang="en-US" sz="1200"/>
              <a:t>, inferior…</a:t>
            </a:r>
            <a:r>
              <a:rPr lang="en-US" altLang="en-US" sz="1200" b="1">
                <a:solidFill>
                  <a:srgbClr val="0000FF"/>
                </a:solidFill>
              </a:rPr>
              <a:t>recessed</a:t>
            </a:r>
          </a:p>
          <a:p>
            <a:pPr eaLnBrk="1" hangingPunct="1">
              <a:spcBef>
                <a:spcPct val="0"/>
              </a:spcBef>
              <a:buClrTx/>
              <a:buSzTx/>
              <a:buFontTx/>
              <a:buNone/>
            </a:pPr>
            <a:r>
              <a:rPr lang="en-US" altLang="en-US" sz="1200"/>
              <a:t>2) </a:t>
            </a:r>
            <a:r>
              <a:rPr lang="en-US" altLang="en-US" sz="1200">
                <a:solidFill>
                  <a:srgbClr val="FFCC99"/>
                </a:solidFill>
              </a:rPr>
              <a:t>Associated with…</a:t>
            </a:r>
            <a:r>
              <a:rPr lang="en-US" altLang="en-US" sz="1200" b="1">
                <a:solidFill>
                  <a:srgbClr val="FFCC99"/>
                </a:solidFill>
              </a:rPr>
              <a:t>situs inversus</a:t>
            </a:r>
            <a:r>
              <a:rPr lang="en-US" altLang="en-US" sz="1200">
                <a:solidFill>
                  <a:srgbClr val="FFCC99"/>
                </a:solidFill>
              </a:rPr>
              <a:t> of retinal vessels</a:t>
            </a:r>
          </a:p>
          <a:p>
            <a:pPr eaLnBrk="1" hangingPunct="1">
              <a:spcBef>
                <a:spcPct val="0"/>
              </a:spcBef>
              <a:buClrTx/>
              <a:buSzTx/>
              <a:buFontTx/>
              <a:buNone/>
            </a:pPr>
            <a:r>
              <a:rPr lang="en-US" altLang="en-US" sz="1200"/>
              <a:t>3) </a:t>
            </a:r>
            <a:r>
              <a:rPr lang="en-US" altLang="en-US" sz="1200">
                <a:solidFill>
                  <a:srgbClr val="FFCC99"/>
                </a:solidFill>
              </a:rPr>
              <a:t>Fundus abnormality produces…</a:t>
            </a:r>
            <a:r>
              <a:rPr lang="en-US" altLang="en-US" sz="1200" b="1">
                <a:solidFill>
                  <a:srgbClr val="FFCC99"/>
                </a:solidFill>
              </a:rPr>
              <a:t>myopic astigmatism</a:t>
            </a:r>
          </a:p>
          <a:p>
            <a:pPr eaLnBrk="1" hangingPunct="1">
              <a:spcBef>
                <a:spcPct val="0"/>
              </a:spcBef>
              <a:buClrTx/>
              <a:buSzTx/>
              <a:buFontTx/>
              <a:buNone/>
            </a:pPr>
            <a:r>
              <a:rPr lang="en-US" altLang="en-US" sz="1200"/>
              <a:t>4) </a:t>
            </a:r>
            <a:r>
              <a:rPr lang="en-US" altLang="en-US" sz="1200">
                <a:solidFill>
                  <a:srgbClr val="FFCC99"/>
                </a:solidFill>
              </a:rPr>
              <a:t>VF testing reveals…</a:t>
            </a:r>
            <a:r>
              <a:rPr lang="en-US" altLang="en-US" sz="1200" b="1">
                <a:solidFill>
                  <a:srgbClr val="FFCC99"/>
                </a:solidFill>
              </a:rPr>
              <a:t>bitemporal hemianopia</a:t>
            </a:r>
            <a:r>
              <a:rPr lang="en-US" altLang="en-US" sz="1200">
                <a:solidFill>
                  <a:srgbClr val="FFCC99"/>
                </a:solidFill>
              </a:rPr>
              <a:t> that doesn’t</a:t>
            </a:r>
          </a:p>
          <a:p>
            <a:pPr eaLnBrk="1" hangingPunct="1">
              <a:spcBef>
                <a:spcPct val="0"/>
              </a:spcBef>
              <a:buClrTx/>
              <a:buSzTx/>
              <a:buFontTx/>
              <a:buNone/>
            </a:pPr>
            <a:r>
              <a:rPr lang="en-US" altLang="en-US" sz="1200">
                <a:solidFill>
                  <a:srgbClr val="FFCC99"/>
                </a:solidFill>
              </a:rPr>
              <a:t>   …</a:t>
            </a:r>
            <a:r>
              <a:rPr lang="en-US" altLang="en-US" sz="1200" b="1">
                <a:solidFill>
                  <a:srgbClr val="FFCC99"/>
                </a:solidFill>
              </a:rPr>
              <a:t>respect the vertical</a:t>
            </a:r>
            <a:r>
              <a:rPr lang="en-US" altLang="en-US" sz="1200">
                <a:solidFill>
                  <a:srgbClr val="FFCC99"/>
                </a:solidFill>
              </a:rPr>
              <a:t> and may…</a:t>
            </a:r>
            <a:r>
              <a:rPr lang="en-US" altLang="en-US" sz="1200" b="1">
                <a:solidFill>
                  <a:srgbClr val="FFCC99"/>
                </a:solidFill>
              </a:rPr>
              <a:t>resolve with refraction</a:t>
            </a:r>
          </a:p>
        </p:txBody>
      </p:sp>
      <p:sp>
        <p:nvSpPr>
          <p:cNvPr id="18" name="Text Box 13">
            <a:extLst>
              <a:ext uri="{FF2B5EF4-FFF2-40B4-BE49-F238E27FC236}">
                <a16:creationId xmlns:a16="http://schemas.microsoft.com/office/drawing/2014/main" id="{AF29A23D-8CCD-493E-A881-3F227F620AD9}"/>
              </a:ext>
            </a:extLst>
          </p:cNvPr>
          <p:cNvSpPr txBox="1">
            <a:spLocks noChangeArrowheads="1"/>
          </p:cNvSpPr>
          <p:nvPr/>
        </p:nvSpPr>
        <p:spPr bwMode="auto">
          <a:xfrm>
            <a:off x="4800600" y="5257800"/>
            <a:ext cx="4216400" cy="1231106"/>
          </a:xfrm>
          <a:prstGeom prst="rect">
            <a:avLst/>
          </a:prstGeom>
          <a:solidFill>
            <a:srgbClr val="FFCC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dirty="0">
                <a:solidFill>
                  <a:schemeClr val="bg1">
                    <a:lumMod val="65000"/>
                  </a:schemeClr>
                </a:solidFill>
              </a:rPr>
              <a:t>Tilted-Disc Syndrome</a:t>
            </a:r>
          </a:p>
          <a:p>
            <a:pPr eaLnBrk="1" hangingPunct="1">
              <a:spcBef>
                <a:spcPct val="0"/>
              </a:spcBef>
              <a:buClrTx/>
              <a:buSzTx/>
              <a:buFontTx/>
              <a:buNone/>
            </a:pPr>
            <a:r>
              <a:rPr lang="en-US" altLang="en-US" sz="1200" dirty="0">
                <a:solidFill>
                  <a:srgbClr val="FFCC99"/>
                </a:solidFill>
              </a:rPr>
              <a:t>1) Superior pole appears…</a:t>
            </a:r>
            <a:r>
              <a:rPr lang="en-US" altLang="en-US" sz="1200" b="1" dirty="0">
                <a:solidFill>
                  <a:srgbClr val="FFCC99"/>
                </a:solidFill>
              </a:rPr>
              <a:t>elevated</a:t>
            </a:r>
            <a:r>
              <a:rPr lang="en-US" altLang="en-US" sz="1200" dirty="0">
                <a:solidFill>
                  <a:srgbClr val="FFCC99"/>
                </a:solidFill>
              </a:rPr>
              <a:t>, inferior… </a:t>
            </a:r>
            <a:r>
              <a:rPr lang="en-US" altLang="en-US" sz="1200" b="1" dirty="0">
                <a:solidFill>
                  <a:srgbClr val="FFCC99"/>
                </a:solidFill>
              </a:rPr>
              <a:t>recessed</a:t>
            </a:r>
          </a:p>
          <a:p>
            <a:pPr eaLnBrk="1" hangingPunct="1">
              <a:spcBef>
                <a:spcPct val="0"/>
              </a:spcBef>
              <a:buClrTx/>
              <a:buSzTx/>
              <a:buFontTx/>
              <a:buNone/>
            </a:pPr>
            <a:r>
              <a:rPr lang="en-US" altLang="en-US" sz="1200" dirty="0">
                <a:solidFill>
                  <a:srgbClr val="FFCC99"/>
                </a:solidFill>
              </a:rPr>
              <a:t>2) Associated with…</a:t>
            </a:r>
            <a:r>
              <a:rPr lang="en-US" altLang="en-US" sz="1200" b="1" dirty="0">
                <a:solidFill>
                  <a:srgbClr val="FFCC99"/>
                </a:solidFill>
              </a:rPr>
              <a:t>situs inversus</a:t>
            </a:r>
            <a:r>
              <a:rPr lang="en-US" altLang="en-US" sz="1200" dirty="0">
                <a:solidFill>
                  <a:srgbClr val="FFCC99"/>
                </a:solidFill>
              </a:rPr>
              <a:t> of retinal vessels</a:t>
            </a:r>
          </a:p>
          <a:p>
            <a:pPr eaLnBrk="1" hangingPunct="1">
              <a:spcBef>
                <a:spcPct val="0"/>
              </a:spcBef>
              <a:buClrTx/>
              <a:buSzTx/>
              <a:buFontTx/>
              <a:buNone/>
            </a:pPr>
            <a:r>
              <a:rPr lang="en-US" altLang="en-US" sz="1200" dirty="0">
                <a:solidFill>
                  <a:srgbClr val="FFCC99"/>
                </a:solidFill>
              </a:rPr>
              <a:t>3) Fundus abnormality produces… </a:t>
            </a:r>
            <a:r>
              <a:rPr lang="en-US" altLang="en-US" sz="1200" b="1" dirty="0">
                <a:solidFill>
                  <a:srgbClr val="FFCC99"/>
                </a:solidFill>
              </a:rPr>
              <a:t>myopic </a:t>
            </a:r>
            <a:r>
              <a:rPr lang="en-US" altLang="en-US" sz="1200" b="1" dirty="0" err="1">
                <a:solidFill>
                  <a:srgbClr val="FFCC99"/>
                </a:solidFill>
              </a:rPr>
              <a:t>astigm</a:t>
            </a:r>
            <a:endParaRPr lang="en-US" altLang="en-US" sz="1200" b="1" dirty="0">
              <a:solidFill>
                <a:srgbClr val="FFCC99"/>
              </a:solidFill>
            </a:endParaRPr>
          </a:p>
          <a:p>
            <a:pPr eaLnBrk="1" hangingPunct="1">
              <a:spcBef>
                <a:spcPct val="0"/>
              </a:spcBef>
              <a:buClrTx/>
              <a:buSzTx/>
              <a:buFontTx/>
              <a:buNone/>
            </a:pPr>
            <a:r>
              <a:rPr lang="en-US" altLang="en-US" sz="1200" dirty="0">
                <a:solidFill>
                  <a:srgbClr val="FFCC99"/>
                </a:solidFill>
              </a:rPr>
              <a:t>4) VF testing reveals…</a:t>
            </a:r>
            <a:r>
              <a:rPr lang="en-US" altLang="en-US" sz="1200" b="1" dirty="0">
                <a:solidFill>
                  <a:srgbClr val="FFCC99"/>
                </a:solidFill>
              </a:rPr>
              <a:t>bitemporal hemianopia</a:t>
            </a:r>
            <a:r>
              <a:rPr lang="en-US" altLang="en-US" sz="1200" dirty="0">
                <a:solidFill>
                  <a:srgbClr val="FFCC99"/>
                </a:solidFill>
              </a:rPr>
              <a:t> that </a:t>
            </a:r>
            <a:r>
              <a:rPr lang="en-US" altLang="en-US" sz="1200" dirty="0" err="1">
                <a:solidFill>
                  <a:srgbClr val="FFCC99"/>
                </a:solidFill>
              </a:rPr>
              <a:t>doesn’t</a:t>
            </a:r>
            <a:r>
              <a:rPr lang="en-US" altLang="en-US" sz="1200" b="1" dirty="0" err="1">
                <a:solidFill>
                  <a:srgbClr val="FFCC99"/>
                </a:solidFill>
              </a:rPr>
              <a:t>with</a:t>
            </a:r>
            <a:r>
              <a:rPr lang="en-US" altLang="en-US" sz="1200" b="1" dirty="0">
                <a:solidFill>
                  <a:srgbClr val="FFCC99"/>
                </a:solidFill>
              </a:rPr>
              <a:t> refract</a:t>
            </a:r>
          </a:p>
        </p:txBody>
      </p:sp>
      <p:sp>
        <p:nvSpPr>
          <p:cNvPr id="3" name="TextBox 2">
            <a:extLst>
              <a:ext uri="{FF2B5EF4-FFF2-40B4-BE49-F238E27FC236}">
                <a16:creationId xmlns:a16="http://schemas.microsoft.com/office/drawing/2014/main" id="{83967FBC-9255-EE50-B057-538AB35A0FFD}"/>
              </a:ext>
            </a:extLst>
          </p:cNvPr>
          <p:cNvSpPr txBox="1"/>
          <p:nvPr/>
        </p:nvSpPr>
        <p:spPr>
          <a:xfrm>
            <a:off x="299781" y="1873984"/>
            <a:ext cx="5410200" cy="2308324"/>
          </a:xfrm>
          <a:prstGeom prst="rect">
            <a:avLst/>
          </a:prstGeom>
          <a:solidFill>
            <a:srgbClr val="61D6FF"/>
          </a:solidFill>
        </p:spPr>
        <p:txBody>
          <a:bodyPr wrap="square" rtlCol="0">
            <a:spAutoFit/>
          </a:bodyPr>
          <a:lstStyle/>
          <a:p>
            <a:r>
              <a:rPr lang="en-US" sz="1600" i="1" dirty="0"/>
              <a:t>Is morning-glory disc usually unilateral, or bilateral?</a:t>
            </a:r>
          </a:p>
          <a:p>
            <a:r>
              <a:rPr lang="en-US" sz="1600" dirty="0"/>
              <a:t>Unilateral</a:t>
            </a:r>
          </a:p>
          <a:p>
            <a:endParaRPr lang="en-US" sz="1600" i="1" dirty="0">
              <a:latin typeface="+mn-lt"/>
            </a:endParaRPr>
          </a:p>
          <a:p>
            <a:r>
              <a:rPr lang="en-US" sz="1600" i="1" dirty="0">
                <a:latin typeface="+mn-lt"/>
              </a:rPr>
              <a:t>Is there a gender predilection?</a:t>
            </a:r>
          </a:p>
          <a:p>
            <a:r>
              <a:rPr lang="en-US" sz="1600" dirty="0">
                <a:latin typeface="+mn-lt"/>
              </a:rPr>
              <a:t>Yes, there is a  ♀  preponderance</a:t>
            </a:r>
          </a:p>
          <a:p>
            <a:endParaRPr lang="en-US" sz="1600" dirty="0"/>
          </a:p>
          <a:p>
            <a:r>
              <a:rPr lang="en-US" sz="1600" i="1" dirty="0"/>
              <a:t>It has two associations of particular note—what are they?</a:t>
            </a:r>
          </a:p>
          <a:p>
            <a:r>
              <a:rPr lang="en-US" sz="1600" dirty="0"/>
              <a:t>--</a:t>
            </a:r>
            <a:r>
              <a:rPr lang="en-US" sz="1600" b="1" i="1" dirty="0"/>
              <a:t>?</a:t>
            </a:r>
          </a:p>
          <a:p>
            <a:r>
              <a:rPr lang="en-US" sz="1600" dirty="0"/>
              <a:t>--</a:t>
            </a:r>
            <a:r>
              <a:rPr lang="en-US" sz="1600" b="1" i="1" dirty="0"/>
              <a:t>?</a:t>
            </a:r>
          </a:p>
        </p:txBody>
      </p:sp>
      <p:sp>
        <p:nvSpPr>
          <p:cNvPr id="4" name="Frame 3">
            <a:extLst>
              <a:ext uri="{FF2B5EF4-FFF2-40B4-BE49-F238E27FC236}">
                <a16:creationId xmlns:a16="http://schemas.microsoft.com/office/drawing/2014/main" id="{1C6DDD22-CE30-A21A-A1C2-8A65E4390164}"/>
              </a:ext>
            </a:extLst>
          </p:cNvPr>
          <p:cNvSpPr/>
          <p:nvPr/>
        </p:nvSpPr>
        <p:spPr>
          <a:xfrm>
            <a:off x="1340808" y="4266407"/>
            <a:ext cx="1859592" cy="305593"/>
          </a:xfrm>
          <a:prstGeom prst="fram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Tree>
    <p:extLst>
      <p:ext uri="{BB962C8B-B14F-4D97-AF65-F5344CB8AC3E}">
        <p14:creationId xmlns:p14="http://schemas.microsoft.com/office/powerpoint/2010/main" val="784415451"/>
      </p:ext>
    </p:extLst>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6" name="Text Box 10">
            <a:extLst>
              <a:ext uri="{FF2B5EF4-FFF2-40B4-BE49-F238E27FC236}">
                <a16:creationId xmlns:a16="http://schemas.microsoft.com/office/drawing/2014/main" id="{75A786AA-A76E-4831-AE75-ABE88B23D8E3}"/>
              </a:ext>
            </a:extLst>
          </p:cNvPr>
          <p:cNvSpPr txBox="1">
            <a:spLocks noChangeArrowheads="1"/>
          </p:cNvSpPr>
          <p:nvPr/>
        </p:nvSpPr>
        <p:spPr bwMode="auto">
          <a:xfrm>
            <a:off x="1371600" y="4267200"/>
            <a:ext cx="3057525" cy="2154238"/>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Morning-Glory Disc</a:t>
            </a:r>
          </a:p>
          <a:p>
            <a:pPr eaLnBrk="1" hangingPunct="1">
              <a:spcBef>
                <a:spcPct val="0"/>
              </a:spcBef>
              <a:buClrTx/>
              <a:buSzTx/>
              <a:buFontTx/>
              <a:buNone/>
            </a:pPr>
            <a:r>
              <a:rPr lang="en-US" altLang="en-US" sz="1200"/>
              <a:t>--DFE reveals:</a:t>
            </a:r>
          </a:p>
          <a:p>
            <a:pPr eaLnBrk="1" hangingPunct="1">
              <a:spcBef>
                <a:spcPct val="0"/>
              </a:spcBef>
              <a:buClrTx/>
              <a:buSzTx/>
              <a:buFontTx/>
              <a:buNone/>
            </a:pPr>
            <a:r>
              <a:rPr lang="en-US" altLang="en-US" sz="1200"/>
              <a:t>  1) A funnel-shaped…</a:t>
            </a:r>
            <a:r>
              <a:rPr lang="en-US" altLang="en-US" sz="1200" b="1">
                <a:solidFill>
                  <a:srgbClr val="0000FF"/>
                </a:solidFill>
              </a:rPr>
              <a:t>excavation</a:t>
            </a:r>
            <a:endParaRPr lang="en-US" altLang="en-US" sz="1200"/>
          </a:p>
          <a:p>
            <a:pPr eaLnBrk="1" hangingPunct="1">
              <a:spcBef>
                <a:spcPct val="0"/>
              </a:spcBef>
              <a:buClrTx/>
              <a:buSzTx/>
              <a:buFontTx/>
              <a:buNone/>
            </a:pPr>
            <a:r>
              <a:rPr lang="en-US" altLang="en-US" sz="1200"/>
              <a:t>  2) Number of vessels crossing the rim</a:t>
            </a:r>
          </a:p>
          <a:p>
            <a:pPr eaLnBrk="1" hangingPunct="1">
              <a:spcBef>
                <a:spcPct val="0"/>
              </a:spcBef>
              <a:buClrTx/>
              <a:buSzTx/>
              <a:buFontTx/>
              <a:buNone/>
            </a:pPr>
            <a:r>
              <a:rPr lang="en-US" altLang="en-US" sz="1200"/>
              <a:t>    seems abnormally…</a:t>
            </a:r>
            <a:r>
              <a:rPr lang="en-US" altLang="en-US" sz="1200" b="1">
                <a:solidFill>
                  <a:srgbClr val="0000FF"/>
                </a:solidFill>
              </a:rPr>
              <a:t>high</a:t>
            </a:r>
            <a:r>
              <a:rPr lang="en-US" altLang="en-US" sz="1200"/>
              <a:t> </a:t>
            </a:r>
            <a:endParaRPr lang="en-US" altLang="en-US" sz="1200" b="1">
              <a:solidFill>
                <a:srgbClr val="0000FF"/>
              </a:solidFill>
            </a:endParaRPr>
          </a:p>
          <a:p>
            <a:pPr eaLnBrk="1" hangingPunct="1">
              <a:spcBef>
                <a:spcPct val="0"/>
              </a:spcBef>
              <a:buClrTx/>
              <a:buSzTx/>
              <a:buFontTx/>
              <a:buNone/>
            </a:pPr>
            <a:r>
              <a:rPr lang="en-US" altLang="en-US" sz="1200"/>
              <a:t>--Tissue is…</a:t>
            </a:r>
            <a:r>
              <a:rPr lang="en-US" altLang="en-US" sz="1200" b="1">
                <a:solidFill>
                  <a:srgbClr val="0000FF"/>
                </a:solidFill>
              </a:rPr>
              <a:t>contractile</a:t>
            </a:r>
            <a:r>
              <a:rPr lang="en-US" altLang="en-US" sz="1200"/>
              <a:t>, so cup seems</a:t>
            </a:r>
          </a:p>
          <a:p>
            <a:pPr eaLnBrk="1" hangingPunct="1">
              <a:spcBef>
                <a:spcPct val="0"/>
              </a:spcBef>
              <a:buClrTx/>
              <a:buSzTx/>
              <a:buFontTx/>
              <a:buNone/>
            </a:pPr>
            <a:r>
              <a:rPr lang="en-US" altLang="en-US" sz="1200"/>
              <a:t>  to…</a:t>
            </a:r>
            <a:r>
              <a:rPr lang="en-US" altLang="en-US" sz="1200" b="1">
                <a:solidFill>
                  <a:srgbClr val="0000FF"/>
                </a:solidFill>
              </a:rPr>
              <a:t>open </a:t>
            </a:r>
            <a:r>
              <a:rPr lang="en-US" altLang="en-US" sz="1200">
                <a:solidFill>
                  <a:srgbClr val="0000FF"/>
                </a:solidFill>
              </a:rPr>
              <a:t>and</a:t>
            </a:r>
            <a:r>
              <a:rPr lang="en-US" altLang="en-US" sz="1200" b="1">
                <a:solidFill>
                  <a:srgbClr val="0000FF"/>
                </a:solidFill>
              </a:rPr>
              <a:t> close</a:t>
            </a:r>
            <a:r>
              <a:rPr lang="en-US" altLang="en-US" sz="1200"/>
              <a:t> (like its namesake,  </a:t>
            </a:r>
          </a:p>
          <a:p>
            <a:pPr eaLnBrk="1" hangingPunct="1">
              <a:spcBef>
                <a:spcPct val="0"/>
              </a:spcBef>
              <a:buClrTx/>
              <a:buSzTx/>
              <a:buFontTx/>
              <a:buNone/>
            </a:pPr>
            <a:r>
              <a:rPr lang="en-US" altLang="en-US" sz="1200"/>
              <a:t>  the morning-glory flower)</a:t>
            </a:r>
          </a:p>
          <a:p>
            <a:pPr eaLnBrk="1" hangingPunct="1">
              <a:spcBef>
                <a:spcPct val="0"/>
              </a:spcBef>
              <a:buClrTx/>
              <a:buSzTx/>
              <a:buFontTx/>
              <a:buNone/>
            </a:pPr>
            <a:r>
              <a:rPr lang="en-US" altLang="en-US" sz="1200"/>
              <a:t>--VA usually…</a:t>
            </a:r>
            <a:r>
              <a:rPr lang="en-US" altLang="en-US" sz="1200" b="1">
                <a:solidFill>
                  <a:srgbClr val="0000FF"/>
                </a:solidFill>
              </a:rPr>
              <a:t>20/200</a:t>
            </a:r>
            <a:r>
              <a:rPr lang="en-US" altLang="en-US" sz="1200"/>
              <a:t>, but can be…</a:t>
            </a:r>
          </a:p>
          <a:p>
            <a:pPr eaLnBrk="1" hangingPunct="1">
              <a:spcBef>
                <a:spcPct val="0"/>
              </a:spcBef>
              <a:buClrTx/>
              <a:buSzTx/>
              <a:buFontTx/>
              <a:buNone/>
            </a:pPr>
            <a:r>
              <a:rPr lang="en-US" altLang="en-US" sz="1200"/>
              <a:t>   </a:t>
            </a:r>
            <a:r>
              <a:rPr lang="en-US" altLang="en-US" sz="1200" b="1">
                <a:solidFill>
                  <a:srgbClr val="0000FF"/>
                </a:solidFill>
              </a:rPr>
              <a:t>20/20&lt;-&gt;NLP</a:t>
            </a:r>
          </a:p>
          <a:p>
            <a:pPr eaLnBrk="1" hangingPunct="1">
              <a:spcBef>
                <a:spcPct val="0"/>
              </a:spcBef>
              <a:buClrTx/>
              <a:buSzTx/>
              <a:buFontTx/>
              <a:buNone/>
            </a:pPr>
            <a:r>
              <a:rPr lang="en-US" altLang="en-US" sz="1200"/>
              <a:t>--1/3 develop…</a:t>
            </a:r>
            <a:r>
              <a:rPr lang="en-US" altLang="en-US" sz="1200" b="1">
                <a:solidFill>
                  <a:srgbClr val="CCECFF"/>
                </a:solidFill>
              </a:rPr>
              <a:t>serous</a:t>
            </a:r>
            <a:r>
              <a:rPr lang="en-US" altLang="en-US" sz="1200" b="1">
                <a:solidFill>
                  <a:srgbClr val="0000FF"/>
                </a:solidFill>
              </a:rPr>
              <a:t> </a:t>
            </a:r>
            <a:r>
              <a:rPr lang="en-US" altLang="en-US" sz="1200" b="1">
                <a:solidFill>
                  <a:srgbClr val="CCECFF"/>
                </a:solidFill>
              </a:rPr>
              <a:t>RD</a:t>
            </a:r>
          </a:p>
        </p:txBody>
      </p:sp>
      <p:sp>
        <p:nvSpPr>
          <p:cNvPr id="26627" name="Text Box 3">
            <a:extLst>
              <a:ext uri="{FF2B5EF4-FFF2-40B4-BE49-F238E27FC236}">
                <a16:creationId xmlns:a16="http://schemas.microsoft.com/office/drawing/2014/main" id="{EBF565CB-D2E5-4CB9-AB10-59AB11704A7C}"/>
              </a:ext>
            </a:extLst>
          </p:cNvPr>
          <p:cNvSpPr txBox="1">
            <a:spLocks noChangeArrowheads="1"/>
          </p:cNvSpPr>
          <p:nvPr/>
        </p:nvSpPr>
        <p:spPr bwMode="auto">
          <a:xfrm>
            <a:off x="793750" y="3505200"/>
            <a:ext cx="2274982" cy="677108"/>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solidFill>
                  <a:schemeClr val="bg1">
                    <a:lumMod val="65000"/>
                  </a:schemeClr>
                </a:solidFill>
              </a:rPr>
              <a:t>Optic Pit/Hole</a:t>
            </a:r>
          </a:p>
          <a:p>
            <a:pPr eaLnBrk="1" hangingPunct="1">
              <a:spcBef>
                <a:spcPct val="0"/>
              </a:spcBef>
              <a:buClrTx/>
              <a:buSzTx/>
              <a:buFontTx/>
              <a:buNone/>
            </a:pPr>
            <a:r>
              <a:rPr lang="en-US" altLang="en-US" sz="1200">
                <a:solidFill>
                  <a:schemeClr val="bg1">
                    <a:lumMod val="65000"/>
                  </a:schemeClr>
                </a:solidFill>
              </a:rPr>
              <a:t>--Associated with…</a:t>
            </a:r>
            <a:r>
              <a:rPr lang="en-US" altLang="en-US" sz="1200" b="1">
                <a:solidFill>
                  <a:schemeClr val="bg1">
                    <a:lumMod val="65000"/>
                  </a:schemeClr>
                </a:solidFill>
              </a:rPr>
              <a:t>serous RD</a:t>
            </a:r>
          </a:p>
          <a:p>
            <a:pPr eaLnBrk="1" hangingPunct="1">
              <a:spcBef>
                <a:spcPct val="0"/>
              </a:spcBef>
              <a:buClrTx/>
              <a:buSzTx/>
              <a:buFontTx/>
              <a:buNone/>
            </a:pPr>
            <a:r>
              <a:rPr lang="en-US" altLang="en-US" sz="1200" b="1">
                <a:solidFill>
                  <a:schemeClr val="bg1">
                    <a:lumMod val="65000"/>
                  </a:schemeClr>
                </a:solidFill>
              </a:rPr>
              <a:t>  in adulthood</a:t>
            </a:r>
          </a:p>
        </p:txBody>
      </p:sp>
      <p:sp>
        <p:nvSpPr>
          <p:cNvPr id="26628" name="Line 4">
            <a:extLst>
              <a:ext uri="{FF2B5EF4-FFF2-40B4-BE49-F238E27FC236}">
                <a16:creationId xmlns:a16="http://schemas.microsoft.com/office/drawing/2014/main" id="{6995FA1A-F69E-4714-87E2-B7C3F5C89A50}"/>
              </a:ext>
            </a:extLst>
          </p:cNvPr>
          <p:cNvSpPr>
            <a:spLocks noChangeShapeType="1"/>
          </p:cNvSpPr>
          <p:nvPr/>
        </p:nvSpPr>
        <p:spPr bwMode="auto">
          <a:xfrm flipH="1">
            <a:off x="1600200" y="2057400"/>
            <a:ext cx="1524000" cy="3810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629" name="Text Box 6">
            <a:extLst>
              <a:ext uri="{FF2B5EF4-FFF2-40B4-BE49-F238E27FC236}">
                <a16:creationId xmlns:a16="http://schemas.microsoft.com/office/drawing/2014/main" id="{2498F669-3885-470F-827E-D0722ECBD570}"/>
              </a:ext>
            </a:extLst>
          </p:cNvPr>
          <p:cNvSpPr txBox="1">
            <a:spLocks noChangeArrowheads="1"/>
          </p:cNvSpPr>
          <p:nvPr/>
        </p:nvSpPr>
        <p:spPr bwMode="auto">
          <a:xfrm>
            <a:off x="1340808" y="1524000"/>
            <a:ext cx="3544560" cy="458587"/>
          </a:xfrm>
          <a:prstGeom prst="rect">
            <a:avLst/>
          </a:prstGeom>
          <a:noFill/>
          <a:ln w="952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1400" i="1">
                <a:solidFill>
                  <a:schemeClr val="bg1">
                    <a:lumMod val="75000"/>
                  </a:schemeClr>
                </a:solidFill>
              </a:rPr>
              <a:t>These three are all secondary to abnormal</a:t>
            </a:r>
          </a:p>
          <a:p>
            <a:pPr algn="ctr" eaLnBrk="1" hangingPunct="1">
              <a:lnSpc>
                <a:spcPct val="85000"/>
              </a:lnSpc>
              <a:spcBef>
                <a:spcPct val="0"/>
              </a:spcBef>
              <a:buClrTx/>
              <a:buSzTx/>
              <a:buFontTx/>
              <a:buNone/>
            </a:pPr>
            <a:r>
              <a:rPr lang="en-US" altLang="en-US" sz="1400" i="1">
                <a:solidFill>
                  <a:schemeClr val="bg1">
                    <a:lumMod val="75000"/>
                  </a:schemeClr>
                </a:solidFill>
              </a:rPr>
              <a:t>closure of the embryonic optic fissure</a:t>
            </a:r>
          </a:p>
        </p:txBody>
      </p:sp>
      <p:sp>
        <p:nvSpPr>
          <p:cNvPr id="26630" name="Text Box 7">
            <a:extLst>
              <a:ext uri="{FF2B5EF4-FFF2-40B4-BE49-F238E27FC236}">
                <a16:creationId xmlns:a16="http://schemas.microsoft.com/office/drawing/2014/main" id="{77864995-F91A-497B-84DE-F4FB09455FB9}"/>
              </a:ext>
            </a:extLst>
          </p:cNvPr>
          <p:cNvSpPr txBox="1">
            <a:spLocks noChangeArrowheads="1"/>
          </p:cNvSpPr>
          <p:nvPr/>
        </p:nvSpPr>
        <p:spPr bwMode="auto">
          <a:xfrm>
            <a:off x="76200" y="2514600"/>
            <a:ext cx="2783134" cy="861774"/>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solidFill>
                  <a:schemeClr val="bg1">
                    <a:lumMod val="65000"/>
                  </a:schemeClr>
                </a:solidFill>
              </a:rPr>
              <a:t>Optic Nerve Coloboma</a:t>
            </a:r>
          </a:p>
          <a:p>
            <a:pPr eaLnBrk="1" hangingPunct="1">
              <a:spcBef>
                <a:spcPct val="0"/>
              </a:spcBef>
              <a:buClrTx/>
              <a:buSzTx/>
              <a:buFontTx/>
              <a:buNone/>
            </a:pPr>
            <a:r>
              <a:rPr lang="en-US" altLang="en-US" sz="1200">
                <a:solidFill>
                  <a:schemeClr val="bg1">
                    <a:lumMod val="65000"/>
                  </a:schemeClr>
                </a:solidFill>
              </a:rPr>
              <a:t>1) May resemble…</a:t>
            </a:r>
            <a:r>
              <a:rPr lang="en-US" altLang="en-US" sz="1200" b="1">
                <a:solidFill>
                  <a:schemeClr val="bg1">
                    <a:lumMod val="65000"/>
                  </a:schemeClr>
                </a:solidFill>
              </a:rPr>
              <a:t>deep cupping</a:t>
            </a:r>
          </a:p>
          <a:p>
            <a:pPr eaLnBrk="1" hangingPunct="1">
              <a:spcBef>
                <a:spcPct val="0"/>
              </a:spcBef>
              <a:buClrTx/>
              <a:buSzTx/>
              <a:buFontTx/>
              <a:buNone/>
            </a:pPr>
            <a:r>
              <a:rPr lang="en-US" altLang="en-US" sz="1200">
                <a:solidFill>
                  <a:schemeClr val="bg1">
                    <a:lumMod val="65000"/>
                  </a:schemeClr>
                </a:solidFill>
              </a:rPr>
              <a:t>2) Can be…</a:t>
            </a:r>
            <a:r>
              <a:rPr lang="en-US" altLang="en-US" sz="1200" b="1">
                <a:solidFill>
                  <a:schemeClr val="bg1">
                    <a:lumMod val="65000"/>
                  </a:schemeClr>
                </a:solidFill>
              </a:rPr>
              <a:t>bilateral, asymmetric</a:t>
            </a:r>
          </a:p>
          <a:p>
            <a:pPr eaLnBrk="1" hangingPunct="1">
              <a:spcBef>
                <a:spcPct val="0"/>
              </a:spcBef>
              <a:buClrTx/>
              <a:buSzTx/>
              <a:buFontTx/>
              <a:buNone/>
            </a:pPr>
            <a:r>
              <a:rPr lang="en-US" altLang="en-US" sz="1200">
                <a:solidFill>
                  <a:schemeClr val="bg1">
                    <a:lumMod val="65000"/>
                  </a:schemeClr>
                </a:solidFill>
              </a:rPr>
              <a:t>3) Part of the…</a:t>
            </a:r>
            <a:r>
              <a:rPr lang="en-US" altLang="en-US" sz="1200" b="1">
                <a:solidFill>
                  <a:schemeClr val="bg1">
                    <a:lumMod val="65000"/>
                  </a:schemeClr>
                </a:solidFill>
              </a:rPr>
              <a:t>CHARGE association</a:t>
            </a:r>
          </a:p>
        </p:txBody>
      </p:sp>
      <p:sp>
        <p:nvSpPr>
          <p:cNvPr id="26631" name="Line 8">
            <a:extLst>
              <a:ext uri="{FF2B5EF4-FFF2-40B4-BE49-F238E27FC236}">
                <a16:creationId xmlns:a16="http://schemas.microsoft.com/office/drawing/2014/main" id="{91D11795-7A2D-4757-920B-F908079269D1}"/>
              </a:ext>
            </a:extLst>
          </p:cNvPr>
          <p:cNvSpPr>
            <a:spLocks noChangeShapeType="1"/>
          </p:cNvSpPr>
          <p:nvPr/>
        </p:nvSpPr>
        <p:spPr bwMode="auto">
          <a:xfrm flipH="1">
            <a:off x="2971800" y="2057400"/>
            <a:ext cx="152400" cy="14478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632" name="Text Box 9">
            <a:extLst>
              <a:ext uri="{FF2B5EF4-FFF2-40B4-BE49-F238E27FC236}">
                <a16:creationId xmlns:a16="http://schemas.microsoft.com/office/drawing/2014/main" id="{A6F1D9EC-DA7F-44C4-8528-11B06C1FBD47}"/>
              </a:ext>
            </a:extLst>
          </p:cNvPr>
          <p:cNvSpPr txBox="1">
            <a:spLocks noChangeArrowheads="1"/>
          </p:cNvSpPr>
          <p:nvPr/>
        </p:nvSpPr>
        <p:spPr bwMode="auto">
          <a:xfrm>
            <a:off x="1371600" y="4267200"/>
            <a:ext cx="3057247" cy="2154436"/>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dirty="0"/>
              <a:t>Morning-Glory Disc</a:t>
            </a:r>
          </a:p>
          <a:p>
            <a:pPr eaLnBrk="1" hangingPunct="1">
              <a:spcBef>
                <a:spcPct val="0"/>
              </a:spcBef>
              <a:buClrTx/>
              <a:buSzTx/>
              <a:buFontTx/>
              <a:buNone/>
            </a:pPr>
            <a:r>
              <a:rPr lang="en-US" altLang="en-US" sz="1200" dirty="0">
                <a:solidFill>
                  <a:schemeClr val="bg1">
                    <a:lumMod val="65000"/>
                  </a:schemeClr>
                </a:solidFill>
              </a:rPr>
              <a:t>--DFE reveals:</a:t>
            </a:r>
          </a:p>
          <a:p>
            <a:pPr eaLnBrk="1" hangingPunct="1">
              <a:spcBef>
                <a:spcPct val="0"/>
              </a:spcBef>
              <a:buClrTx/>
              <a:buSzTx/>
              <a:buFontTx/>
              <a:buNone/>
            </a:pPr>
            <a:r>
              <a:rPr lang="en-US" altLang="en-US" sz="1200" dirty="0">
                <a:solidFill>
                  <a:schemeClr val="bg1">
                    <a:lumMod val="65000"/>
                  </a:schemeClr>
                </a:solidFill>
              </a:rPr>
              <a:t>  1) A funnel-shaped…</a:t>
            </a:r>
            <a:r>
              <a:rPr lang="en-US" altLang="en-US" sz="1200" b="1" dirty="0">
                <a:solidFill>
                  <a:schemeClr val="bg1">
                    <a:lumMod val="65000"/>
                  </a:schemeClr>
                </a:solidFill>
              </a:rPr>
              <a:t>excavation</a:t>
            </a:r>
            <a:endParaRPr lang="en-US" altLang="en-US" sz="1200" dirty="0">
              <a:solidFill>
                <a:schemeClr val="bg1">
                  <a:lumMod val="65000"/>
                </a:schemeClr>
              </a:solidFill>
            </a:endParaRPr>
          </a:p>
          <a:p>
            <a:pPr eaLnBrk="1" hangingPunct="1">
              <a:spcBef>
                <a:spcPct val="0"/>
              </a:spcBef>
              <a:buClrTx/>
              <a:buSzTx/>
              <a:buFontTx/>
              <a:buNone/>
            </a:pPr>
            <a:r>
              <a:rPr lang="en-US" altLang="en-US" sz="1200" dirty="0">
                <a:solidFill>
                  <a:schemeClr val="bg1">
                    <a:lumMod val="65000"/>
                  </a:schemeClr>
                </a:solidFill>
              </a:rPr>
              <a:t>  2) Number of vessels crossing the rim</a:t>
            </a:r>
          </a:p>
          <a:p>
            <a:pPr eaLnBrk="1" hangingPunct="1">
              <a:spcBef>
                <a:spcPct val="0"/>
              </a:spcBef>
              <a:buClrTx/>
              <a:buSzTx/>
              <a:buFontTx/>
              <a:buNone/>
            </a:pPr>
            <a:r>
              <a:rPr lang="en-US" altLang="en-US" sz="1200" dirty="0">
                <a:solidFill>
                  <a:schemeClr val="bg1">
                    <a:lumMod val="65000"/>
                  </a:schemeClr>
                </a:solidFill>
              </a:rPr>
              <a:t>    seems abnormally…</a:t>
            </a:r>
            <a:r>
              <a:rPr lang="en-US" altLang="en-US" sz="1200" b="1" dirty="0">
                <a:solidFill>
                  <a:schemeClr val="bg1">
                    <a:lumMod val="65000"/>
                  </a:schemeClr>
                </a:solidFill>
              </a:rPr>
              <a:t>high</a:t>
            </a:r>
            <a:r>
              <a:rPr lang="en-US" altLang="en-US" sz="1200" dirty="0">
                <a:solidFill>
                  <a:schemeClr val="bg1">
                    <a:lumMod val="65000"/>
                  </a:schemeClr>
                </a:solidFill>
              </a:rPr>
              <a:t> </a:t>
            </a:r>
            <a:endParaRPr lang="en-US" altLang="en-US" sz="1200" b="1" dirty="0">
              <a:solidFill>
                <a:schemeClr val="bg1">
                  <a:lumMod val="65000"/>
                </a:schemeClr>
              </a:solidFill>
            </a:endParaRPr>
          </a:p>
          <a:p>
            <a:pPr eaLnBrk="1" hangingPunct="1">
              <a:spcBef>
                <a:spcPct val="0"/>
              </a:spcBef>
              <a:buClrTx/>
              <a:buSzTx/>
              <a:buFontTx/>
              <a:buNone/>
            </a:pPr>
            <a:r>
              <a:rPr lang="en-US" altLang="en-US" sz="1200" dirty="0">
                <a:solidFill>
                  <a:schemeClr val="bg1">
                    <a:lumMod val="65000"/>
                  </a:schemeClr>
                </a:solidFill>
              </a:rPr>
              <a:t>--Tissue is…</a:t>
            </a:r>
            <a:r>
              <a:rPr lang="en-US" altLang="en-US" sz="1200" b="1" dirty="0">
                <a:solidFill>
                  <a:schemeClr val="bg1">
                    <a:lumMod val="65000"/>
                  </a:schemeClr>
                </a:solidFill>
              </a:rPr>
              <a:t>contractile</a:t>
            </a:r>
            <a:r>
              <a:rPr lang="en-US" altLang="en-US" sz="1200" dirty="0">
                <a:solidFill>
                  <a:schemeClr val="bg1">
                    <a:lumMod val="65000"/>
                  </a:schemeClr>
                </a:solidFill>
              </a:rPr>
              <a:t>, so cup seems</a:t>
            </a:r>
          </a:p>
          <a:p>
            <a:pPr eaLnBrk="1" hangingPunct="1">
              <a:spcBef>
                <a:spcPct val="0"/>
              </a:spcBef>
              <a:buClrTx/>
              <a:buSzTx/>
              <a:buFontTx/>
              <a:buNone/>
            </a:pPr>
            <a:r>
              <a:rPr lang="en-US" altLang="en-US" sz="1200" dirty="0">
                <a:solidFill>
                  <a:schemeClr val="bg1">
                    <a:lumMod val="65000"/>
                  </a:schemeClr>
                </a:solidFill>
              </a:rPr>
              <a:t>  to…</a:t>
            </a:r>
            <a:r>
              <a:rPr lang="en-US" altLang="en-US" sz="1200" b="1" dirty="0">
                <a:solidFill>
                  <a:schemeClr val="bg1">
                    <a:lumMod val="65000"/>
                  </a:schemeClr>
                </a:solidFill>
              </a:rPr>
              <a:t>open </a:t>
            </a:r>
            <a:r>
              <a:rPr lang="en-US" altLang="en-US" sz="1200" dirty="0">
                <a:solidFill>
                  <a:schemeClr val="bg1">
                    <a:lumMod val="65000"/>
                  </a:schemeClr>
                </a:solidFill>
              </a:rPr>
              <a:t>and</a:t>
            </a:r>
            <a:r>
              <a:rPr lang="en-US" altLang="en-US" sz="1200" b="1" dirty="0">
                <a:solidFill>
                  <a:schemeClr val="bg1">
                    <a:lumMod val="65000"/>
                  </a:schemeClr>
                </a:solidFill>
              </a:rPr>
              <a:t> close</a:t>
            </a:r>
            <a:r>
              <a:rPr lang="en-US" altLang="en-US" sz="1200" dirty="0">
                <a:solidFill>
                  <a:schemeClr val="bg1">
                    <a:lumMod val="65000"/>
                  </a:schemeClr>
                </a:solidFill>
              </a:rPr>
              <a:t> (like its namesake,  </a:t>
            </a:r>
          </a:p>
          <a:p>
            <a:pPr eaLnBrk="1" hangingPunct="1">
              <a:spcBef>
                <a:spcPct val="0"/>
              </a:spcBef>
              <a:buClrTx/>
              <a:buSzTx/>
              <a:buFontTx/>
              <a:buNone/>
            </a:pPr>
            <a:r>
              <a:rPr lang="en-US" altLang="en-US" sz="1200" dirty="0">
                <a:solidFill>
                  <a:schemeClr val="bg1">
                    <a:lumMod val="65000"/>
                  </a:schemeClr>
                </a:solidFill>
              </a:rPr>
              <a:t>  the morning-glory flower)</a:t>
            </a:r>
          </a:p>
          <a:p>
            <a:pPr eaLnBrk="1" hangingPunct="1">
              <a:spcBef>
                <a:spcPct val="0"/>
              </a:spcBef>
              <a:buClrTx/>
              <a:buSzTx/>
              <a:buFontTx/>
              <a:buNone/>
            </a:pPr>
            <a:r>
              <a:rPr lang="en-US" altLang="en-US" sz="1200" dirty="0">
                <a:solidFill>
                  <a:schemeClr val="bg1">
                    <a:lumMod val="65000"/>
                  </a:schemeClr>
                </a:solidFill>
              </a:rPr>
              <a:t>--VA usually…</a:t>
            </a:r>
            <a:r>
              <a:rPr lang="en-US" altLang="en-US" sz="1200" b="1" dirty="0">
                <a:solidFill>
                  <a:schemeClr val="bg1">
                    <a:lumMod val="65000"/>
                  </a:schemeClr>
                </a:solidFill>
              </a:rPr>
              <a:t>20/200</a:t>
            </a:r>
            <a:r>
              <a:rPr lang="en-US" altLang="en-US" sz="1200" dirty="0">
                <a:solidFill>
                  <a:schemeClr val="bg1">
                    <a:lumMod val="65000"/>
                  </a:schemeClr>
                </a:solidFill>
              </a:rPr>
              <a:t>, but can be…</a:t>
            </a:r>
          </a:p>
          <a:p>
            <a:pPr eaLnBrk="1" hangingPunct="1">
              <a:spcBef>
                <a:spcPct val="0"/>
              </a:spcBef>
              <a:buClrTx/>
              <a:buSzTx/>
              <a:buFontTx/>
              <a:buNone/>
            </a:pPr>
            <a:r>
              <a:rPr lang="en-US" altLang="en-US" sz="1200" dirty="0">
                <a:solidFill>
                  <a:schemeClr val="bg1">
                    <a:lumMod val="65000"/>
                  </a:schemeClr>
                </a:solidFill>
              </a:rPr>
              <a:t>   </a:t>
            </a:r>
            <a:r>
              <a:rPr lang="en-US" altLang="en-US" sz="1200" b="1" dirty="0">
                <a:solidFill>
                  <a:schemeClr val="bg1">
                    <a:lumMod val="65000"/>
                  </a:schemeClr>
                </a:solidFill>
              </a:rPr>
              <a:t>20/20&lt;-&gt;NLP</a:t>
            </a:r>
          </a:p>
          <a:p>
            <a:pPr eaLnBrk="1" hangingPunct="1">
              <a:spcBef>
                <a:spcPct val="0"/>
              </a:spcBef>
              <a:buClrTx/>
              <a:buSzTx/>
              <a:buFontTx/>
              <a:buNone/>
            </a:pPr>
            <a:r>
              <a:rPr lang="en-US" altLang="en-US" sz="1200" dirty="0">
                <a:solidFill>
                  <a:schemeClr val="bg1">
                    <a:lumMod val="65000"/>
                  </a:schemeClr>
                </a:solidFill>
              </a:rPr>
              <a:t>--1/3 develop…</a:t>
            </a:r>
            <a:r>
              <a:rPr lang="en-US" altLang="en-US" sz="1200" b="1" dirty="0">
                <a:solidFill>
                  <a:schemeClr val="bg1">
                    <a:lumMod val="65000"/>
                  </a:schemeClr>
                </a:solidFill>
              </a:rPr>
              <a:t>serous RD</a:t>
            </a:r>
          </a:p>
        </p:txBody>
      </p:sp>
      <p:sp>
        <p:nvSpPr>
          <p:cNvPr id="26633" name="Rectangle 11">
            <a:extLst>
              <a:ext uri="{FF2B5EF4-FFF2-40B4-BE49-F238E27FC236}">
                <a16:creationId xmlns:a16="http://schemas.microsoft.com/office/drawing/2014/main" id="{F76BCA91-4E24-4F7F-B6A5-D5C8FE6F39B6}"/>
              </a:ext>
            </a:extLst>
          </p:cNvPr>
          <p:cNvSpPr>
            <a:spLocks noChangeArrowheads="1"/>
          </p:cNvSpPr>
          <p:nvPr/>
        </p:nvSpPr>
        <p:spPr bwMode="auto">
          <a:xfrm>
            <a:off x="457200" y="122238"/>
            <a:ext cx="7543800" cy="8683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b"/>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ct val="85000"/>
              </a:lnSpc>
              <a:spcBef>
                <a:spcPct val="0"/>
              </a:spcBef>
              <a:buClrTx/>
              <a:buSzTx/>
              <a:buFontTx/>
              <a:buNone/>
            </a:pPr>
            <a:r>
              <a:rPr lang="en-US" altLang="en-US" sz="3200" b="1" dirty="0">
                <a:solidFill>
                  <a:schemeClr val="tx2"/>
                </a:solidFill>
              </a:rPr>
              <a:t>Developmental Abnormalities of the Optic Nerve Head</a:t>
            </a:r>
            <a:endParaRPr lang="en-US" altLang="en-US" sz="3200" dirty="0">
              <a:solidFill>
                <a:schemeClr val="tx2"/>
              </a:solidFill>
            </a:endParaRPr>
          </a:p>
        </p:txBody>
      </p:sp>
      <p:sp>
        <p:nvSpPr>
          <p:cNvPr id="26634" name="Slide Number Placeholder 1">
            <a:extLst>
              <a:ext uri="{FF2B5EF4-FFF2-40B4-BE49-F238E27FC236}">
                <a16:creationId xmlns:a16="http://schemas.microsoft.com/office/drawing/2014/main" id="{36D4B343-1488-4D7C-8569-64FF0FD08B6E}"/>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DBDA1020-9ADD-4487-AA1F-12FB75A402F9}" type="slidenum">
              <a:rPr lang="en-US" altLang="en-US" sz="1000"/>
              <a:pPr>
                <a:spcBef>
                  <a:spcPct val="0"/>
                </a:spcBef>
                <a:buClrTx/>
                <a:buSzTx/>
                <a:buFontTx/>
                <a:buNone/>
              </a:pPr>
              <a:t>45</a:t>
            </a:fld>
            <a:endParaRPr lang="en-US" altLang="en-US" sz="1000"/>
          </a:p>
        </p:txBody>
      </p:sp>
      <p:sp>
        <p:nvSpPr>
          <p:cNvPr id="26635" name="Line 12">
            <a:extLst>
              <a:ext uri="{FF2B5EF4-FFF2-40B4-BE49-F238E27FC236}">
                <a16:creationId xmlns:a16="http://schemas.microsoft.com/office/drawing/2014/main" id="{65C3BECB-2C2E-4FDB-BF02-61BA4BD8DB2D}"/>
              </a:ext>
            </a:extLst>
          </p:cNvPr>
          <p:cNvSpPr>
            <a:spLocks noChangeShapeType="1"/>
          </p:cNvSpPr>
          <p:nvPr/>
        </p:nvSpPr>
        <p:spPr bwMode="auto">
          <a:xfrm>
            <a:off x="3124200" y="2057400"/>
            <a:ext cx="381000" cy="22098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 name="Text Box 16">
            <a:extLst>
              <a:ext uri="{FF2B5EF4-FFF2-40B4-BE49-F238E27FC236}">
                <a16:creationId xmlns:a16="http://schemas.microsoft.com/office/drawing/2014/main" id="{A25388A0-A505-4976-AE31-C05FE10D78D8}"/>
              </a:ext>
            </a:extLst>
          </p:cNvPr>
          <p:cNvSpPr txBox="1">
            <a:spLocks noChangeArrowheads="1"/>
          </p:cNvSpPr>
          <p:nvPr/>
        </p:nvSpPr>
        <p:spPr bwMode="auto">
          <a:xfrm>
            <a:off x="4648200" y="2576513"/>
            <a:ext cx="3973513" cy="862012"/>
          </a:xfrm>
          <a:prstGeom prst="rect">
            <a:avLst/>
          </a:prstGeom>
          <a:solidFill>
            <a:srgbClr val="FFC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defRPr/>
            </a:pPr>
            <a:r>
              <a:rPr lang="en-US" altLang="en-US" sz="1400" b="1" dirty="0">
                <a:solidFill>
                  <a:schemeClr val="bg1">
                    <a:lumMod val="65000"/>
                  </a:schemeClr>
                </a:solidFill>
              </a:rPr>
              <a:t>Myelinated RNFL</a:t>
            </a:r>
          </a:p>
          <a:p>
            <a:pPr eaLnBrk="1" hangingPunct="1">
              <a:spcBef>
                <a:spcPct val="0"/>
              </a:spcBef>
              <a:buClrTx/>
              <a:buSzTx/>
              <a:buFontTx/>
              <a:buNone/>
              <a:defRPr/>
            </a:pPr>
            <a:r>
              <a:rPr lang="en-US" altLang="en-US" sz="1200" dirty="0">
                <a:solidFill>
                  <a:srgbClr val="FFCCFF"/>
                </a:solidFill>
              </a:rPr>
              <a:t>--Myelin normally starts at LGN, ends at lamina </a:t>
            </a:r>
            <a:r>
              <a:rPr lang="en-US" altLang="en-US" sz="1200" dirty="0" err="1">
                <a:solidFill>
                  <a:srgbClr val="FFCCFF"/>
                </a:solidFill>
              </a:rPr>
              <a:t>cribrosa</a:t>
            </a:r>
            <a:endParaRPr lang="en-US" altLang="en-US" sz="1200" dirty="0">
              <a:solidFill>
                <a:srgbClr val="FFCCFF"/>
              </a:solidFill>
            </a:endParaRPr>
          </a:p>
          <a:p>
            <a:pPr eaLnBrk="1" hangingPunct="1">
              <a:spcBef>
                <a:spcPct val="0"/>
              </a:spcBef>
              <a:buClrTx/>
              <a:buSzTx/>
              <a:buFontTx/>
              <a:buNone/>
              <a:defRPr/>
            </a:pPr>
            <a:r>
              <a:rPr lang="en-US" altLang="en-US" sz="1200" dirty="0">
                <a:solidFill>
                  <a:srgbClr val="FFCCFF"/>
                </a:solidFill>
              </a:rPr>
              <a:t>--Can be patchy, discontinuous</a:t>
            </a:r>
          </a:p>
          <a:p>
            <a:pPr eaLnBrk="1" hangingPunct="1">
              <a:spcBef>
                <a:spcPct val="0"/>
              </a:spcBef>
              <a:buClrTx/>
              <a:buSzTx/>
              <a:buFontTx/>
              <a:buNone/>
              <a:defRPr/>
            </a:pPr>
            <a:r>
              <a:rPr lang="en-US" altLang="en-US" sz="1200" dirty="0">
                <a:solidFill>
                  <a:srgbClr val="FFCCFF"/>
                </a:solidFill>
              </a:rPr>
              <a:t>--Corresponding VF has absolute scotoma</a:t>
            </a:r>
          </a:p>
        </p:txBody>
      </p:sp>
      <p:sp>
        <p:nvSpPr>
          <p:cNvPr id="15" name="Text Box 18">
            <a:extLst>
              <a:ext uri="{FF2B5EF4-FFF2-40B4-BE49-F238E27FC236}">
                <a16:creationId xmlns:a16="http://schemas.microsoft.com/office/drawing/2014/main" id="{0EEE94D4-BC7E-44DF-B02B-501B0F5929C0}"/>
              </a:ext>
            </a:extLst>
          </p:cNvPr>
          <p:cNvSpPr txBox="1">
            <a:spLocks noChangeArrowheads="1"/>
          </p:cNvSpPr>
          <p:nvPr/>
        </p:nvSpPr>
        <p:spPr bwMode="auto">
          <a:xfrm>
            <a:off x="5546725" y="1687513"/>
            <a:ext cx="3452813" cy="677862"/>
          </a:xfrm>
          <a:prstGeom prst="rect">
            <a:avLst/>
          </a:prstGeom>
          <a:solidFill>
            <a:srgbClr val="FFFF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defRPr/>
            </a:pPr>
            <a:r>
              <a:rPr lang="en-US" altLang="en-US" sz="1400" b="1" dirty="0" err="1">
                <a:solidFill>
                  <a:schemeClr val="bg1">
                    <a:lumMod val="75000"/>
                  </a:schemeClr>
                </a:solidFill>
              </a:rPr>
              <a:t>Megalopapilla</a:t>
            </a:r>
            <a:endParaRPr lang="en-US" altLang="en-US" sz="1400" b="1" dirty="0">
              <a:solidFill>
                <a:schemeClr val="bg1">
                  <a:lumMod val="75000"/>
                </a:schemeClr>
              </a:solidFill>
            </a:endParaRPr>
          </a:p>
          <a:p>
            <a:pPr eaLnBrk="1" hangingPunct="1">
              <a:spcBef>
                <a:spcPct val="0"/>
              </a:spcBef>
              <a:buClrTx/>
              <a:buSzTx/>
              <a:buFontTx/>
              <a:buNone/>
              <a:defRPr/>
            </a:pPr>
            <a:r>
              <a:rPr lang="en-US" altLang="en-US" sz="1200" dirty="0">
                <a:solidFill>
                  <a:srgbClr val="FFFF99"/>
                </a:solidFill>
              </a:rPr>
              <a:t>--Abnormally large diameter of </a:t>
            </a:r>
            <a:r>
              <a:rPr lang="en-US" altLang="en-US" sz="1200" b="1" dirty="0">
                <a:solidFill>
                  <a:srgbClr val="FFFF99"/>
                </a:solidFill>
              </a:rPr>
              <a:t>disc and cup</a:t>
            </a:r>
          </a:p>
          <a:p>
            <a:pPr eaLnBrk="1" hangingPunct="1">
              <a:spcBef>
                <a:spcPct val="0"/>
              </a:spcBef>
              <a:buClrTx/>
              <a:buSzTx/>
              <a:buFontTx/>
              <a:buNone/>
              <a:defRPr/>
            </a:pPr>
            <a:r>
              <a:rPr lang="en-US" altLang="en-US" sz="1200" dirty="0">
                <a:solidFill>
                  <a:srgbClr val="FFFF99"/>
                </a:solidFill>
              </a:rPr>
              <a:t>--VF testing may reveal an </a:t>
            </a:r>
            <a:r>
              <a:rPr lang="en-US" altLang="en-US" sz="1200" b="1" dirty="0">
                <a:solidFill>
                  <a:srgbClr val="FFFF99"/>
                </a:solidFill>
              </a:rPr>
              <a:t>enlarged blind spot</a:t>
            </a:r>
          </a:p>
        </p:txBody>
      </p:sp>
      <p:sp>
        <p:nvSpPr>
          <p:cNvPr id="16" name="Text Box 19">
            <a:extLst>
              <a:ext uri="{FF2B5EF4-FFF2-40B4-BE49-F238E27FC236}">
                <a16:creationId xmlns:a16="http://schemas.microsoft.com/office/drawing/2014/main" id="{BF21B0FD-ADB8-4F9B-81FF-E2291331973F}"/>
              </a:ext>
            </a:extLst>
          </p:cNvPr>
          <p:cNvSpPr txBox="1">
            <a:spLocks noChangeArrowheads="1"/>
          </p:cNvSpPr>
          <p:nvPr/>
        </p:nvSpPr>
        <p:spPr bwMode="auto">
          <a:xfrm>
            <a:off x="5257800" y="3760788"/>
            <a:ext cx="3273425" cy="1231900"/>
          </a:xfrm>
          <a:prstGeom prst="rect">
            <a:avLst/>
          </a:prstGeom>
          <a:solidFill>
            <a:srgbClr val="CCFFCC"/>
          </a:solidFill>
          <a:ln w="9525">
            <a:no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defRPr/>
            </a:pPr>
            <a:r>
              <a:rPr lang="en-US" altLang="en-US" sz="1400" b="1" dirty="0">
                <a:solidFill>
                  <a:schemeClr val="bg1">
                    <a:lumMod val="65000"/>
                  </a:schemeClr>
                </a:solidFill>
              </a:rPr>
              <a:t>Optic Nerve Hypoplasia</a:t>
            </a:r>
          </a:p>
          <a:p>
            <a:pPr eaLnBrk="1" hangingPunct="1">
              <a:spcBef>
                <a:spcPct val="0"/>
              </a:spcBef>
              <a:buClrTx/>
              <a:buSzTx/>
              <a:buFontTx/>
              <a:buNone/>
              <a:defRPr/>
            </a:pPr>
            <a:r>
              <a:rPr lang="en-US" altLang="en-US" sz="1200" dirty="0">
                <a:solidFill>
                  <a:srgbClr val="CCFFCC"/>
                </a:solidFill>
              </a:rPr>
              <a:t>--Abnormally </a:t>
            </a:r>
            <a:r>
              <a:rPr lang="en-US" altLang="en-US" sz="1200" b="1" dirty="0">
                <a:solidFill>
                  <a:srgbClr val="CCFFCC"/>
                </a:solidFill>
              </a:rPr>
              <a:t>low number of axons</a:t>
            </a:r>
          </a:p>
          <a:p>
            <a:pPr eaLnBrk="1" hangingPunct="1">
              <a:spcBef>
                <a:spcPct val="0"/>
              </a:spcBef>
              <a:buClrTx/>
              <a:buSzTx/>
              <a:buFontTx/>
              <a:buNone/>
              <a:defRPr/>
            </a:pPr>
            <a:r>
              <a:rPr lang="en-US" altLang="en-US" sz="1200" dirty="0">
                <a:solidFill>
                  <a:srgbClr val="CCFFCC"/>
                </a:solidFill>
              </a:rPr>
              <a:t>--DFE: Small pale disc with </a:t>
            </a:r>
            <a:r>
              <a:rPr lang="en-US" altLang="en-US" sz="1200" b="1" dirty="0">
                <a:solidFill>
                  <a:srgbClr val="CCFFCC"/>
                </a:solidFill>
              </a:rPr>
              <a:t>double ring sign</a:t>
            </a:r>
            <a:endParaRPr lang="en-US" altLang="en-US" sz="1200" dirty="0">
              <a:solidFill>
                <a:srgbClr val="CCFFCC"/>
              </a:solidFill>
            </a:endParaRPr>
          </a:p>
          <a:p>
            <a:pPr eaLnBrk="1" hangingPunct="1">
              <a:spcBef>
                <a:spcPct val="0"/>
              </a:spcBef>
              <a:buClrTx/>
              <a:buSzTx/>
              <a:buFontTx/>
              <a:buNone/>
              <a:defRPr/>
            </a:pPr>
            <a:r>
              <a:rPr lang="en-US" altLang="en-US" sz="1200" dirty="0">
                <a:solidFill>
                  <a:srgbClr val="CCFFCC"/>
                </a:solidFill>
              </a:rPr>
              <a:t>--VA </a:t>
            </a:r>
            <a:r>
              <a:rPr lang="en-US" altLang="en-US" sz="1200" b="1" dirty="0">
                <a:solidFill>
                  <a:srgbClr val="CCFFCC"/>
                </a:solidFill>
              </a:rPr>
              <a:t>20/20&lt;-&gt;NLP</a:t>
            </a:r>
          </a:p>
          <a:p>
            <a:pPr eaLnBrk="1" hangingPunct="1">
              <a:spcBef>
                <a:spcPct val="0"/>
              </a:spcBef>
              <a:buClrTx/>
              <a:buSzTx/>
              <a:buFontTx/>
              <a:buNone/>
              <a:defRPr/>
            </a:pPr>
            <a:r>
              <a:rPr lang="en-US" altLang="en-US" sz="1200" dirty="0">
                <a:solidFill>
                  <a:srgbClr val="CCFFCC"/>
                </a:solidFill>
              </a:rPr>
              <a:t>--VF defects </a:t>
            </a:r>
            <a:r>
              <a:rPr lang="en-US" altLang="en-US" sz="1200" b="1" dirty="0">
                <a:solidFill>
                  <a:srgbClr val="CCFFCC"/>
                </a:solidFill>
              </a:rPr>
              <a:t>invariably present</a:t>
            </a:r>
          </a:p>
          <a:p>
            <a:pPr eaLnBrk="1" hangingPunct="1">
              <a:spcBef>
                <a:spcPct val="0"/>
              </a:spcBef>
              <a:buClrTx/>
              <a:buSzTx/>
              <a:buFontTx/>
              <a:buNone/>
              <a:defRPr/>
            </a:pPr>
            <a:r>
              <a:rPr lang="en-US" altLang="en-US" sz="1200" dirty="0">
                <a:solidFill>
                  <a:srgbClr val="CCFFCC"/>
                </a:solidFill>
              </a:rPr>
              <a:t>--Remember the </a:t>
            </a:r>
            <a:r>
              <a:rPr lang="en-US" altLang="en-US" sz="1200" b="1" dirty="0">
                <a:solidFill>
                  <a:srgbClr val="CCFFCC"/>
                </a:solidFill>
              </a:rPr>
              <a:t>4 D’s</a:t>
            </a:r>
            <a:r>
              <a:rPr lang="en-US" altLang="en-US" sz="1200" dirty="0">
                <a:solidFill>
                  <a:srgbClr val="CCFFCC"/>
                </a:solidFill>
              </a:rPr>
              <a:t> (more on this shortly)</a:t>
            </a:r>
          </a:p>
        </p:txBody>
      </p:sp>
      <p:sp>
        <p:nvSpPr>
          <p:cNvPr id="17" name="Text Box 13">
            <a:extLst>
              <a:ext uri="{FF2B5EF4-FFF2-40B4-BE49-F238E27FC236}">
                <a16:creationId xmlns:a16="http://schemas.microsoft.com/office/drawing/2014/main" id="{D23EA8F9-DF9F-4DB4-AA3A-1B3558C3921B}"/>
              </a:ext>
            </a:extLst>
          </p:cNvPr>
          <p:cNvSpPr txBox="1">
            <a:spLocks noChangeArrowheads="1"/>
          </p:cNvSpPr>
          <p:nvPr/>
        </p:nvSpPr>
        <p:spPr bwMode="auto">
          <a:xfrm>
            <a:off x="4800600" y="5257800"/>
            <a:ext cx="4294188" cy="1230313"/>
          </a:xfrm>
          <a:prstGeom prst="rect">
            <a:avLst/>
          </a:prstGeom>
          <a:solidFill>
            <a:srgbClr val="FFCC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Tilted-Disc Syndrome</a:t>
            </a:r>
          </a:p>
          <a:p>
            <a:pPr eaLnBrk="1" hangingPunct="1">
              <a:spcBef>
                <a:spcPct val="0"/>
              </a:spcBef>
              <a:buClrTx/>
              <a:buSzTx/>
              <a:buFontTx/>
              <a:buNone/>
            </a:pPr>
            <a:r>
              <a:rPr lang="en-US" altLang="en-US" sz="1200"/>
              <a:t>1) Superior pole appears…</a:t>
            </a:r>
            <a:r>
              <a:rPr lang="en-US" altLang="en-US" sz="1200" b="1">
                <a:solidFill>
                  <a:srgbClr val="0000FF"/>
                </a:solidFill>
              </a:rPr>
              <a:t>elevated</a:t>
            </a:r>
            <a:r>
              <a:rPr lang="en-US" altLang="en-US" sz="1200"/>
              <a:t>, inferior…</a:t>
            </a:r>
            <a:r>
              <a:rPr lang="en-US" altLang="en-US" sz="1200" b="1">
                <a:solidFill>
                  <a:srgbClr val="0000FF"/>
                </a:solidFill>
              </a:rPr>
              <a:t>recessed</a:t>
            </a:r>
          </a:p>
          <a:p>
            <a:pPr eaLnBrk="1" hangingPunct="1">
              <a:spcBef>
                <a:spcPct val="0"/>
              </a:spcBef>
              <a:buClrTx/>
              <a:buSzTx/>
              <a:buFontTx/>
              <a:buNone/>
            </a:pPr>
            <a:r>
              <a:rPr lang="en-US" altLang="en-US" sz="1200"/>
              <a:t>2) </a:t>
            </a:r>
            <a:r>
              <a:rPr lang="en-US" altLang="en-US" sz="1200">
                <a:solidFill>
                  <a:srgbClr val="FFCC99"/>
                </a:solidFill>
              </a:rPr>
              <a:t>Associated with…</a:t>
            </a:r>
            <a:r>
              <a:rPr lang="en-US" altLang="en-US" sz="1200" b="1">
                <a:solidFill>
                  <a:srgbClr val="FFCC99"/>
                </a:solidFill>
              </a:rPr>
              <a:t>situs inversus</a:t>
            </a:r>
            <a:r>
              <a:rPr lang="en-US" altLang="en-US" sz="1200">
                <a:solidFill>
                  <a:srgbClr val="FFCC99"/>
                </a:solidFill>
              </a:rPr>
              <a:t> of retinal vessels</a:t>
            </a:r>
          </a:p>
          <a:p>
            <a:pPr eaLnBrk="1" hangingPunct="1">
              <a:spcBef>
                <a:spcPct val="0"/>
              </a:spcBef>
              <a:buClrTx/>
              <a:buSzTx/>
              <a:buFontTx/>
              <a:buNone/>
            </a:pPr>
            <a:r>
              <a:rPr lang="en-US" altLang="en-US" sz="1200"/>
              <a:t>3) </a:t>
            </a:r>
            <a:r>
              <a:rPr lang="en-US" altLang="en-US" sz="1200">
                <a:solidFill>
                  <a:srgbClr val="FFCC99"/>
                </a:solidFill>
              </a:rPr>
              <a:t>Fundus abnormality produces…</a:t>
            </a:r>
            <a:r>
              <a:rPr lang="en-US" altLang="en-US" sz="1200" b="1">
                <a:solidFill>
                  <a:srgbClr val="FFCC99"/>
                </a:solidFill>
              </a:rPr>
              <a:t>myopic astigmatism</a:t>
            </a:r>
          </a:p>
          <a:p>
            <a:pPr eaLnBrk="1" hangingPunct="1">
              <a:spcBef>
                <a:spcPct val="0"/>
              </a:spcBef>
              <a:buClrTx/>
              <a:buSzTx/>
              <a:buFontTx/>
              <a:buNone/>
            </a:pPr>
            <a:r>
              <a:rPr lang="en-US" altLang="en-US" sz="1200"/>
              <a:t>4) </a:t>
            </a:r>
            <a:r>
              <a:rPr lang="en-US" altLang="en-US" sz="1200">
                <a:solidFill>
                  <a:srgbClr val="FFCC99"/>
                </a:solidFill>
              </a:rPr>
              <a:t>VF testing reveals…</a:t>
            </a:r>
            <a:r>
              <a:rPr lang="en-US" altLang="en-US" sz="1200" b="1">
                <a:solidFill>
                  <a:srgbClr val="FFCC99"/>
                </a:solidFill>
              </a:rPr>
              <a:t>bitemporal hemianopia</a:t>
            </a:r>
            <a:r>
              <a:rPr lang="en-US" altLang="en-US" sz="1200">
                <a:solidFill>
                  <a:srgbClr val="FFCC99"/>
                </a:solidFill>
              </a:rPr>
              <a:t> that doesn’t</a:t>
            </a:r>
          </a:p>
          <a:p>
            <a:pPr eaLnBrk="1" hangingPunct="1">
              <a:spcBef>
                <a:spcPct val="0"/>
              </a:spcBef>
              <a:buClrTx/>
              <a:buSzTx/>
              <a:buFontTx/>
              <a:buNone/>
            </a:pPr>
            <a:r>
              <a:rPr lang="en-US" altLang="en-US" sz="1200">
                <a:solidFill>
                  <a:srgbClr val="FFCC99"/>
                </a:solidFill>
              </a:rPr>
              <a:t>   …</a:t>
            </a:r>
            <a:r>
              <a:rPr lang="en-US" altLang="en-US" sz="1200" b="1">
                <a:solidFill>
                  <a:srgbClr val="FFCC99"/>
                </a:solidFill>
              </a:rPr>
              <a:t>respect the vertical</a:t>
            </a:r>
            <a:r>
              <a:rPr lang="en-US" altLang="en-US" sz="1200">
                <a:solidFill>
                  <a:srgbClr val="FFCC99"/>
                </a:solidFill>
              </a:rPr>
              <a:t> and may…</a:t>
            </a:r>
            <a:r>
              <a:rPr lang="en-US" altLang="en-US" sz="1200" b="1">
                <a:solidFill>
                  <a:srgbClr val="FFCC99"/>
                </a:solidFill>
              </a:rPr>
              <a:t>resolve with refraction</a:t>
            </a:r>
          </a:p>
        </p:txBody>
      </p:sp>
      <p:sp>
        <p:nvSpPr>
          <p:cNvPr id="18" name="Text Box 13">
            <a:extLst>
              <a:ext uri="{FF2B5EF4-FFF2-40B4-BE49-F238E27FC236}">
                <a16:creationId xmlns:a16="http://schemas.microsoft.com/office/drawing/2014/main" id="{AF29A23D-8CCD-493E-A881-3F227F620AD9}"/>
              </a:ext>
            </a:extLst>
          </p:cNvPr>
          <p:cNvSpPr txBox="1">
            <a:spLocks noChangeArrowheads="1"/>
          </p:cNvSpPr>
          <p:nvPr/>
        </p:nvSpPr>
        <p:spPr bwMode="auto">
          <a:xfrm>
            <a:off x="4800600" y="5257800"/>
            <a:ext cx="4216400" cy="1231106"/>
          </a:xfrm>
          <a:prstGeom prst="rect">
            <a:avLst/>
          </a:prstGeom>
          <a:solidFill>
            <a:srgbClr val="FFCC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dirty="0">
                <a:solidFill>
                  <a:schemeClr val="bg1">
                    <a:lumMod val="65000"/>
                  </a:schemeClr>
                </a:solidFill>
              </a:rPr>
              <a:t>Tilted-Disc Syndrome</a:t>
            </a:r>
          </a:p>
          <a:p>
            <a:pPr eaLnBrk="1" hangingPunct="1">
              <a:spcBef>
                <a:spcPct val="0"/>
              </a:spcBef>
              <a:buClrTx/>
              <a:buSzTx/>
              <a:buFontTx/>
              <a:buNone/>
            </a:pPr>
            <a:r>
              <a:rPr lang="en-US" altLang="en-US" sz="1200" dirty="0">
                <a:solidFill>
                  <a:srgbClr val="FFCC99"/>
                </a:solidFill>
              </a:rPr>
              <a:t>1) Superior pole appears…</a:t>
            </a:r>
            <a:r>
              <a:rPr lang="en-US" altLang="en-US" sz="1200" b="1" dirty="0">
                <a:solidFill>
                  <a:srgbClr val="FFCC99"/>
                </a:solidFill>
              </a:rPr>
              <a:t>elevated</a:t>
            </a:r>
            <a:r>
              <a:rPr lang="en-US" altLang="en-US" sz="1200" dirty="0">
                <a:solidFill>
                  <a:srgbClr val="FFCC99"/>
                </a:solidFill>
              </a:rPr>
              <a:t>, inferior… </a:t>
            </a:r>
            <a:r>
              <a:rPr lang="en-US" altLang="en-US" sz="1200" b="1" dirty="0">
                <a:solidFill>
                  <a:srgbClr val="FFCC99"/>
                </a:solidFill>
              </a:rPr>
              <a:t>recessed</a:t>
            </a:r>
          </a:p>
          <a:p>
            <a:pPr eaLnBrk="1" hangingPunct="1">
              <a:spcBef>
                <a:spcPct val="0"/>
              </a:spcBef>
              <a:buClrTx/>
              <a:buSzTx/>
              <a:buFontTx/>
              <a:buNone/>
            </a:pPr>
            <a:r>
              <a:rPr lang="en-US" altLang="en-US" sz="1200" dirty="0">
                <a:solidFill>
                  <a:srgbClr val="FFCC99"/>
                </a:solidFill>
              </a:rPr>
              <a:t>2) Associated with…</a:t>
            </a:r>
            <a:r>
              <a:rPr lang="en-US" altLang="en-US" sz="1200" b="1" dirty="0">
                <a:solidFill>
                  <a:srgbClr val="FFCC99"/>
                </a:solidFill>
              </a:rPr>
              <a:t>situs inversus</a:t>
            </a:r>
            <a:r>
              <a:rPr lang="en-US" altLang="en-US" sz="1200" dirty="0">
                <a:solidFill>
                  <a:srgbClr val="FFCC99"/>
                </a:solidFill>
              </a:rPr>
              <a:t> of retinal vessels</a:t>
            </a:r>
          </a:p>
          <a:p>
            <a:pPr eaLnBrk="1" hangingPunct="1">
              <a:spcBef>
                <a:spcPct val="0"/>
              </a:spcBef>
              <a:buClrTx/>
              <a:buSzTx/>
              <a:buFontTx/>
              <a:buNone/>
            </a:pPr>
            <a:r>
              <a:rPr lang="en-US" altLang="en-US" sz="1200" dirty="0">
                <a:solidFill>
                  <a:srgbClr val="FFCC99"/>
                </a:solidFill>
              </a:rPr>
              <a:t>3) Fundus abnormality produces… </a:t>
            </a:r>
            <a:r>
              <a:rPr lang="en-US" altLang="en-US" sz="1200" b="1" dirty="0">
                <a:solidFill>
                  <a:srgbClr val="FFCC99"/>
                </a:solidFill>
              </a:rPr>
              <a:t>myopic </a:t>
            </a:r>
            <a:r>
              <a:rPr lang="en-US" altLang="en-US" sz="1200" b="1" dirty="0" err="1">
                <a:solidFill>
                  <a:srgbClr val="FFCC99"/>
                </a:solidFill>
              </a:rPr>
              <a:t>astigm</a:t>
            </a:r>
            <a:endParaRPr lang="en-US" altLang="en-US" sz="1200" b="1" dirty="0">
              <a:solidFill>
                <a:srgbClr val="FFCC99"/>
              </a:solidFill>
            </a:endParaRPr>
          </a:p>
          <a:p>
            <a:pPr eaLnBrk="1" hangingPunct="1">
              <a:spcBef>
                <a:spcPct val="0"/>
              </a:spcBef>
              <a:buClrTx/>
              <a:buSzTx/>
              <a:buFontTx/>
              <a:buNone/>
            </a:pPr>
            <a:r>
              <a:rPr lang="en-US" altLang="en-US" sz="1200" dirty="0">
                <a:solidFill>
                  <a:srgbClr val="FFCC99"/>
                </a:solidFill>
              </a:rPr>
              <a:t>4) VF testing reveals…</a:t>
            </a:r>
            <a:r>
              <a:rPr lang="en-US" altLang="en-US" sz="1200" b="1" dirty="0">
                <a:solidFill>
                  <a:srgbClr val="FFCC99"/>
                </a:solidFill>
              </a:rPr>
              <a:t>bitemporal hemianopia</a:t>
            </a:r>
            <a:r>
              <a:rPr lang="en-US" altLang="en-US" sz="1200" dirty="0">
                <a:solidFill>
                  <a:srgbClr val="FFCC99"/>
                </a:solidFill>
              </a:rPr>
              <a:t> that </a:t>
            </a:r>
            <a:r>
              <a:rPr lang="en-US" altLang="en-US" sz="1200" dirty="0" err="1">
                <a:solidFill>
                  <a:srgbClr val="FFCC99"/>
                </a:solidFill>
              </a:rPr>
              <a:t>doesn’t</a:t>
            </a:r>
            <a:r>
              <a:rPr lang="en-US" altLang="en-US" sz="1200" b="1" dirty="0" err="1">
                <a:solidFill>
                  <a:srgbClr val="FFCC99"/>
                </a:solidFill>
              </a:rPr>
              <a:t>with</a:t>
            </a:r>
            <a:r>
              <a:rPr lang="en-US" altLang="en-US" sz="1200" b="1" dirty="0">
                <a:solidFill>
                  <a:srgbClr val="FFCC99"/>
                </a:solidFill>
              </a:rPr>
              <a:t> refract</a:t>
            </a:r>
          </a:p>
        </p:txBody>
      </p:sp>
      <p:sp>
        <p:nvSpPr>
          <p:cNvPr id="3" name="TextBox 2">
            <a:extLst>
              <a:ext uri="{FF2B5EF4-FFF2-40B4-BE49-F238E27FC236}">
                <a16:creationId xmlns:a16="http://schemas.microsoft.com/office/drawing/2014/main" id="{83967FBC-9255-EE50-B057-538AB35A0FFD}"/>
              </a:ext>
            </a:extLst>
          </p:cNvPr>
          <p:cNvSpPr txBox="1"/>
          <p:nvPr/>
        </p:nvSpPr>
        <p:spPr>
          <a:xfrm>
            <a:off x="299781" y="1873984"/>
            <a:ext cx="5410200" cy="2308324"/>
          </a:xfrm>
          <a:prstGeom prst="rect">
            <a:avLst/>
          </a:prstGeom>
          <a:solidFill>
            <a:srgbClr val="61D6FF"/>
          </a:solidFill>
        </p:spPr>
        <p:txBody>
          <a:bodyPr wrap="square" rtlCol="0">
            <a:spAutoFit/>
          </a:bodyPr>
          <a:lstStyle/>
          <a:p>
            <a:r>
              <a:rPr lang="en-US" sz="1600" i="1" dirty="0"/>
              <a:t>Is morning-glory disc usually unilateral, or bilateral?</a:t>
            </a:r>
          </a:p>
          <a:p>
            <a:r>
              <a:rPr lang="en-US" sz="1600" dirty="0"/>
              <a:t>Unilateral</a:t>
            </a:r>
          </a:p>
          <a:p>
            <a:endParaRPr lang="en-US" sz="1600" i="1" dirty="0">
              <a:latin typeface="+mn-lt"/>
            </a:endParaRPr>
          </a:p>
          <a:p>
            <a:r>
              <a:rPr lang="en-US" sz="1600" i="1" dirty="0">
                <a:latin typeface="+mn-lt"/>
              </a:rPr>
              <a:t>Is there a gender predilection?</a:t>
            </a:r>
          </a:p>
          <a:p>
            <a:r>
              <a:rPr lang="en-US" sz="1600" dirty="0">
                <a:latin typeface="+mn-lt"/>
              </a:rPr>
              <a:t>Yes, there is a  ♀  preponderance</a:t>
            </a:r>
          </a:p>
          <a:p>
            <a:endParaRPr lang="en-US" sz="1600" dirty="0"/>
          </a:p>
          <a:p>
            <a:r>
              <a:rPr lang="en-US" sz="1600" i="1" dirty="0"/>
              <a:t>It has two associations of particular note—what are they?</a:t>
            </a:r>
          </a:p>
          <a:p>
            <a:r>
              <a:rPr lang="en-US" sz="1600" dirty="0"/>
              <a:t>--PHACE  syndrome</a:t>
            </a:r>
          </a:p>
          <a:p>
            <a:r>
              <a:rPr lang="en-US" sz="1600" dirty="0">
                <a:solidFill>
                  <a:schemeClr val="bg1">
                    <a:lumMod val="50000"/>
                  </a:schemeClr>
                </a:solidFill>
              </a:rPr>
              <a:t>--</a:t>
            </a:r>
            <a:r>
              <a:rPr lang="en-US" sz="1600" b="1" i="1" dirty="0">
                <a:solidFill>
                  <a:schemeClr val="bg1">
                    <a:lumMod val="50000"/>
                  </a:schemeClr>
                </a:solidFill>
              </a:rPr>
              <a:t>?</a:t>
            </a:r>
          </a:p>
        </p:txBody>
      </p:sp>
      <p:sp>
        <p:nvSpPr>
          <p:cNvPr id="4" name="Frame 3">
            <a:extLst>
              <a:ext uri="{FF2B5EF4-FFF2-40B4-BE49-F238E27FC236}">
                <a16:creationId xmlns:a16="http://schemas.microsoft.com/office/drawing/2014/main" id="{1C6DDD22-CE30-A21A-A1C2-8A65E4390164}"/>
              </a:ext>
            </a:extLst>
          </p:cNvPr>
          <p:cNvSpPr/>
          <p:nvPr/>
        </p:nvSpPr>
        <p:spPr>
          <a:xfrm>
            <a:off x="1340808" y="4266407"/>
            <a:ext cx="1859592" cy="305593"/>
          </a:xfrm>
          <a:prstGeom prst="fram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 name="Rectangle 1">
            <a:extLst>
              <a:ext uri="{FF2B5EF4-FFF2-40B4-BE49-F238E27FC236}">
                <a16:creationId xmlns:a16="http://schemas.microsoft.com/office/drawing/2014/main" id="{A05B542F-8FCA-6EB0-8A43-E90780C20D82}"/>
              </a:ext>
            </a:extLst>
          </p:cNvPr>
          <p:cNvSpPr/>
          <p:nvPr/>
        </p:nvSpPr>
        <p:spPr>
          <a:xfrm>
            <a:off x="538419" y="3649801"/>
            <a:ext cx="762000" cy="221974"/>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800" dirty="0">
                <a:solidFill>
                  <a:schemeClr val="tx1"/>
                </a:solidFill>
              </a:rPr>
              <a:t>acronym</a:t>
            </a:r>
          </a:p>
        </p:txBody>
      </p:sp>
    </p:spTree>
    <p:extLst>
      <p:ext uri="{BB962C8B-B14F-4D97-AF65-F5344CB8AC3E}">
        <p14:creationId xmlns:p14="http://schemas.microsoft.com/office/powerpoint/2010/main" val="1228225337"/>
      </p:ext>
    </p:extLst>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6" name="Text Box 10">
            <a:extLst>
              <a:ext uri="{FF2B5EF4-FFF2-40B4-BE49-F238E27FC236}">
                <a16:creationId xmlns:a16="http://schemas.microsoft.com/office/drawing/2014/main" id="{75A786AA-A76E-4831-AE75-ABE88B23D8E3}"/>
              </a:ext>
            </a:extLst>
          </p:cNvPr>
          <p:cNvSpPr txBox="1">
            <a:spLocks noChangeArrowheads="1"/>
          </p:cNvSpPr>
          <p:nvPr/>
        </p:nvSpPr>
        <p:spPr bwMode="auto">
          <a:xfrm>
            <a:off x="1371600" y="4267200"/>
            <a:ext cx="3057525" cy="2154238"/>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Morning-Glory Disc</a:t>
            </a:r>
          </a:p>
          <a:p>
            <a:pPr eaLnBrk="1" hangingPunct="1">
              <a:spcBef>
                <a:spcPct val="0"/>
              </a:spcBef>
              <a:buClrTx/>
              <a:buSzTx/>
              <a:buFontTx/>
              <a:buNone/>
            </a:pPr>
            <a:r>
              <a:rPr lang="en-US" altLang="en-US" sz="1200"/>
              <a:t>--DFE reveals:</a:t>
            </a:r>
          </a:p>
          <a:p>
            <a:pPr eaLnBrk="1" hangingPunct="1">
              <a:spcBef>
                <a:spcPct val="0"/>
              </a:spcBef>
              <a:buClrTx/>
              <a:buSzTx/>
              <a:buFontTx/>
              <a:buNone/>
            </a:pPr>
            <a:r>
              <a:rPr lang="en-US" altLang="en-US" sz="1200"/>
              <a:t>  1) A funnel-shaped…</a:t>
            </a:r>
            <a:r>
              <a:rPr lang="en-US" altLang="en-US" sz="1200" b="1">
                <a:solidFill>
                  <a:srgbClr val="0000FF"/>
                </a:solidFill>
              </a:rPr>
              <a:t>excavation</a:t>
            </a:r>
            <a:endParaRPr lang="en-US" altLang="en-US" sz="1200"/>
          </a:p>
          <a:p>
            <a:pPr eaLnBrk="1" hangingPunct="1">
              <a:spcBef>
                <a:spcPct val="0"/>
              </a:spcBef>
              <a:buClrTx/>
              <a:buSzTx/>
              <a:buFontTx/>
              <a:buNone/>
            </a:pPr>
            <a:r>
              <a:rPr lang="en-US" altLang="en-US" sz="1200"/>
              <a:t>  2) Number of vessels crossing the rim</a:t>
            </a:r>
          </a:p>
          <a:p>
            <a:pPr eaLnBrk="1" hangingPunct="1">
              <a:spcBef>
                <a:spcPct val="0"/>
              </a:spcBef>
              <a:buClrTx/>
              <a:buSzTx/>
              <a:buFontTx/>
              <a:buNone/>
            </a:pPr>
            <a:r>
              <a:rPr lang="en-US" altLang="en-US" sz="1200"/>
              <a:t>    seems abnormally…</a:t>
            </a:r>
            <a:r>
              <a:rPr lang="en-US" altLang="en-US" sz="1200" b="1">
                <a:solidFill>
                  <a:srgbClr val="0000FF"/>
                </a:solidFill>
              </a:rPr>
              <a:t>high</a:t>
            </a:r>
            <a:r>
              <a:rPr lang="en-US" altLang="en-US" sz="1200"/>
              <a:t> </a:t>
            </a:r>
            <a:endParaRPr lang="en-US" altLang="en-US" sz="1200" b="1">
              <a:solidFill>
                <a:srgbClr val="0000FF"/>
              </a:solidFill>
            </a:endParaRPr>
          </a:p>
          <a:p>
            <a:pPr eaLnBrk="1" hangingPunct="1">
              <a:spcBef>
                <a:spcPct val="0"/>
              </a:spcBef>
              <a:buClrTx/>
              <a:buSzTx/>
              <a:buFontTx/>
              <a:buNone/>
            </a:pPr>
            <a:r>
              <a:rPr lang="en-US" altLang="en-US" sz="1200"/>
              <a:t>--Tissue is…</a:t>
            </a:r>
            <a:r>
              <a:rPr lang="en-US" altLang="en-US" sz="1200" b="1">
                <a:solidFill>
                  <a:srgbClr val="0000FF"/>
                </a:solidFill>
              </a:rPr>
              <a:t>contractile</a:t>
            </a:r>
            <a:r>
              <a:rPr lang="en-US" altLang="en-US" sz="1200"/>
              <a:t>, so cup seems</a:t>
            </a:r>
          </a:p>
          <a:p>
            <a:pPr eaLnBrk="1" hangingPunct="1">
              <a:spcBef>
                <a:spcPct val="0"/>
              </a:spcBef>
              <a:buClrTx/>
              <a:buSzTx/>
              <a:buFontTx/>
              <a:buNone/>
            </a:pPr>
            <a:r>
              <a:rPr lang="en-US" altLang="en-US" sz="1200"/>
              <a:t>  to…</a:t>
            </a:r>
            <a:r>
              <a:rPr lang="en-US" altLang="en-US" sz="1200" b="1">
                <a:solidFill>
                  <a:srgbClr val="0000FF"/>
                </a:solidFill>
              </a:rPr>
              <a:t>open </a:t>
            </a:r>
            <a:r>
              <a:rPr lang="en-US" altLang="en-US" sz="1200">
                <a:solidFill>
                  <a:srgbClr val="0000FF"/>
                </a:solidFill>
              </a:rPr>
              <a:t>and</a:t>
            </a:r>
            <a:r>
              <a:rPr lang="en-US" altLang="en-US" sz="1200" b="1">
                <a:solidFill>
                  <a:srgbClr val="0000FF"/>
                </a:solidFill>
              </a:rPr>
              <a:t> close</a:t>
            </a:r>
            <a:r>
              <a:rPr lang="en-US" altLang="en-US" sz="1200"/>
              <a:t> (like its namesake,  </a:t>
            </a:r>
          </a:p>
          <a:p>
            <a:pPr eaLnBrk="1" hangingPunct="1">
              <a:spcBef>
                <a:spcPct val="0"/>
              </a:spcBef>
              <a:buClrTx/>
              <a:buSzTx/>
              <a:buFontTx/>
              <a:buNone/>
            </a:pPr>
            <a:r>
              <a:rPr lang="en-US" altLang="en-US" sz="1200"/>
              <a:t>  the morning-glory flower)</a:t>
            </a:r>
          </a:p>
          <a:p>
            <a:pPr eaLnBrk="1" hangingPunct="1">
              <a:spcBef>
                <a:spcPct val="0"/>
              </a:spcBef>
              <a:buClrTx/>
              <a:buSzTx/>
              <a:buFontTx/>
              <a:buNone/>
            </a:pPr>
            <a:r>
              <a:rPr lang="en-US" altLang="en-US" sz="1200"/>
              <a:t>--VA usually…</a:t>
            </a:r>
            <a:r>
              <a:rPr lang="en-US" altLang="en-US" sz="1200" b="1">
                <a:solidFill>
                  <a:srgbClr val="0000FF"/>
                </a:solidFill>
              </a:rPr>
              <a:t>20/200</a:t>
            </a:r>
            <a:r>
              <a:rPr lang="en-US" altLang="en-US" sz="1200"/>
              <a:t>, but can be…</a:t>
            </a:r>
          </a:p>
          <a:p>
            <a:pPr eaLnBrk="1" hangingPunct="1">
              <a:spcBef>
                <a:spcPct val="0"/>
              </a:spcBef>
              <a:buClrTx/>
              <a:buSzTx/>
              <a:buFontTx/>
              <a:buNone/>
            </a:pPr>
            <a:r>
              <a:rPr lang="en-US" altLang="en-US" sz="1200"/>
              <a:t>   </a:t>
            </a:r>
            <a:r>
              <a:rPr lang="en-US" altLang="en-US" sz="1200" b="1">
                <a:solidFill>
                  <a:srgbClr val="0000FF"/>
                </a:solidFill>
              </a:rPr>
              <a:t>20/20&lt;-&gt;NLP</a:t>
            </a:r>
          </a:p>
          <a:p>
            <a:pPr eaLnBrk="1" hangingPunct="1">
              <a:spcBef>
                <a:spcPct val="0"/>
              </a:spcBef>
              <a:buClrTx/>
              <a:buSzTx/>
              <a:buFontTx/>
              <a:buNone/>
            </a:pPr>
            <a:r>
              <a:rPr lang="en-US" altLang="en-US" sz="1200"/>
              <a:t>--1/3 develop…</a:t>
            </a:r>
            <a:r>
              <a:rPr lang="en-US" altLang="en-US" sz="1200" b="1">
                <a:solidFill>
                  <a:srgbClr val="CCECFF"/>
                </a:solidFill>
              </a:rPr>
              <a:t>serous</a:t>
            </a:r>
            <a:r>
              <a:rPr lang="en-US" altLang="en-US" sz="1200" b="1">
                <a:solidFill>
                  <a:srgbClr val="0000FF"/>
                </a:solidFill>
              </a:rPr>
              <a:t> </a:t>
            </a:r>
            <a:r>
              <a:rPr lang="en-US" altLang="en-US" sz="1200" b="1">
                <a:solidFill>
                  <a:srgbClr val="CCECFF"/>
                </a:solidFill>
              </a:rPr>
              <a:t>RD</a:t>
            </a:r>
          </a:p>
        </p:txBody>
      </p:sp>
      <p:sp>
        <p:nvSpPr>
          <p:cNvPr id="26627" name="Text Box 3">
            <a:extLst>
              <a:ext uri="{FF2B5EF4-FFF2-40B4-BE49-F238E27FC236}">
                <a16:creationId xmlns:a16="http://schemas.microsoft.com/office/drawing/2014/main" id="{EBF565CB-D2E5-4CB9-AB10-59AB11704A7C}"/>
              </a:ext>
            </a:extLst>
          </p:cNvPr>
          <p:cNvSpPr txBox="1">
            <a:spLocks noChangeArrowheads="1"/>
          </p:cNvSpPr>
          <p:nvPr/>
        </p:nvSpPr>
        <p:spPr bwMode="auto">
          <a:xfrm>
            <a:off x="793750" y="3505200"/>
            <a:ext cx="2274982" cy="677108"/>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solidFill>
                  <a:schemeClr val="bg1">
                    <a:lumMod val="65000"/>
                  </a:schemeClr>
                </a:solidFill>
              </a:rPr>
              <a:t>Optic Pit/Hole</a:t>
            </a:r>
          </a:p>
          <a:p>
            <a:pPr eaLnBrk="1" hangingPunct="1">
              <a:spcBef>
                <a:spcPct val="0"/>
              </a:spcBef>
              <a:buClrTx/>
              <a:buSzTx/>
              <a:buFontTx/>
              <a:buNone/>
            </a:pPr>
            <a:r>
              <a:rPr lang="en-US" altLang="en-US" sz="1200">
                <a:solidFill>
                  <a:schemeClr val="bg1">
                    <a:lumMod val="65000"/>
                  </a:schemeClr>
                </a:solidFill>
              </a:rPr>
              <a:t>--Associated with…</a:t>
            </a:r>
            <a:r>
              <a:rPr lang="en-US" altLang="en-US" sz="1200" b="1">
                <a:solidFill>
                  <a:schemeClr val="bg1">
                    <a:lumMod val="65000"/>
                  </a:schemeClr>
                </a:solidFill>
              </a:rPr>
              <a:t>serous RD</a:t>
            </a:r>
          </a:p>
          <a:p>
            <a:pPr eaLnBrk="1" hangingPunct="1">
              <a:spcBef>
                <a:spcPct val="0"/>
              </a:spcBef>
              <a:buClrTx/>
              <a:buSzTx/>
              <a:buFontTx/>
              <a:buNone/>
            </a:pPr>
            <a:r>
              <a:rPr lang="en-US" altLang="en-US" sz="1200" b="1">
                <a:solidFill>
                  <a:schemeClr val="bg1">
                    <a:lumMod val="65000"/>
                  </a:schemeClr>
                </a:solidFill>
              </a:rPr>
              <a:t>  in adulthood</a:t>
            </a:r>
          </a:p>
        </p:txBody>
      </p:sp>
      <p:sp>
        <p:nvSpPr>
          <p:cNvPr id="26628" name="Line 4">
            <a:extLst>
              <a:ext uri="{FF2B5EF4-FFF2-40B4-BE49-F238E27FC236}">
                <a16:creationId xmlns:a16="http://schemas.microsoft.com/office/drawing/2014/main" id="{6995FA1A-F69E-4714-87E2-B7C3F5C89A50}"/>
              </a:ext>
            </a:extLst>
          </p:cNvPr>
          <p:cNvSpPr>
            <a:spLocks noChangeShapeType="1"/>
          </p:cNvSpPr>
          <p:nvPr/>
        </p:nvSpPr>
        <p:spPr bwMode="auto">
          <a:xfrm flipH="1">
            <a:off x="1600200" y="2057400"/>
            <a:ext cx="1524000" cy="3810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629" name="Text Box 6">
            <a:extLst>
              <a:ext uri="{FF2B5EF4-FFF2-40B4-BE49-F238E27FC236}">
                <a16:creationId xmlns:a16="http://schemas.microsoft.com/office/drawing/2014/main" id="{2498F669-3885-470F-827E-D0722ECBD570}"/>
              </a:ext>
            </a:extLst>
          </p:cNvPr>
          <p:cNvSpPr txBox="1">
            <a:spLocks noChangeArrowheads="1"/>
          </p:cNvSpPr>
          <p:nvPr/>
        </p:nvSpPr>
        <p:spPr bwMode="auto">
          <a:xfrm>
            <a:off x="1340808" y="1524000"/>
            <a:ext cx="3544560" cy="458587"/>
          </a:xfrm>
          <a:prstGeom prst="rect">
            <a:avLst/>
          </a:prstGeom>
          <a:noFill/>
          <a:ln w="952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1400" i="1">
                <a:solidFill>
                  <a:schemeClr val="bg1">
                    <a:lumMod val="75000"/>
                  </a:schemeClr>
                </a:solidFill>
              </a:rPr>
              <a:t>These three are all secondary to abnormal</a:t>
            </a:r>
          </a:p>
          <a:p>
            <a:pPr algn="ctr" eaLnBrk="1" hangingPunct="1">
              <a:lnSpc>
                <a:spcPct val="85000"/>
              </a:lnSpc>
              <a:spcBef>
                <a:spcPct val="0"/>
              </a:spcBef>
              <a:buClrTx/>
              <a:buSzTx/>
              <a:buFontTx/>
              <a:buNone/>
            </a:pPr>
            <a:r>
              <a:rPr lang="en-US" altLang="en-US" sz="1400" i="1">
                <a:solidFill>
                  <a:schemeClr val="bg1">
                    <a:lumMod val="75000"/>
                  </a:schemeClr>
                </a:solidFill>
              </a:rPr>
              <a:t>closure of the embryonic optic fissure</a:t>
            </a:r>
          </a:p>
        </p:txBody>
      </p:sp>
      <p:sp>
        <p:nvSpPr>
          <p:cNvPr id="26630" name="Text Box 7">
            <a:extLst>
              <a:ext uri="{FF2B5EF4-FFF2-40B4-BE49-F238E27FC236}">
                <a16:creationId xmlns:a16="http://schemas.microsoft.com/office/drawing/2014/main" id="{77864995-F91A-497B-84DE-F4FB09455FB9}"/>
              </a:ext>
            </a:extLst>
          </p:cNvPr>
          <p:cNvSpPr txBox="1">
            <a:spLocks noChangeArrowheads="1"/>
          </p:cNvSpPr>
          <p:nvPr/>
        </p:nvSpPr>
        <p:spPr bwMode="auto">
          <a:xfrm>
            <a:off x="76200" y="2514600"/>
            <a:ext cx="2783134" cy="861774"/>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solidFill>
                  <a:schemeClr val="bg1">
                    <a:lumMod val="65000"/>
                  </a:schemeClr>
                </a:solidFill>
              </a:rPr>
              <a:t>Optic Nerve Coloboma</a:t>
            </a:r>
          </a:p>
          <a:p>
            <a:pPr eaLnBrk="1" hangingPunct="1">
              <a:spcBef>
                <a:spcPct val="0"/>
              </a:spcBef>
              <a:buClrTx/>
              <a:buSzTx/>
              <a:buFontTx/>
              <a:buNone/>
            </a:pPr>
            <a:r>
              <a:rPr lang="en-US" altLang="en-US" sz="1200">
                <a:solidFill>
                  <a:schemeClr val="bg1">
                    <a:lumMod val="65000"/>
                  </a:schemeClr>
                </a:solidFill>
              </a:rPr>
              <a:t>1) May resemble…</a:t>
            </a:r>
            <a:r>
              <a:rPr lang="en-US" altLang="en-US" sz="1200" b="1">
                <a:solidFill>
                  <a:schemeClr val="bg1">
                    <a:lumMod val="65000"/>
                  </a:schemeClr>
                </a:solidFill>
              </a:rPr>
              <a:t>deep cupping</a:t>
            </a:r>
          </a:p>
          <a:p>
            <a:pPr eaLnBrk="1" hangingPunct="1">
              <a:spcBef>
                <a:spcPct val="0"/>
              </a:spcBef>
              <a:buClrTx/>
              <a:buSzTx/>
              <a:buFontTx/>
              <a:buNone/>
            </a:pPr>
            <a:r>
              <a:rPr lang="en-US" altLang="en-US" sz="1200">
                <a:solidFill>
                  <a:schemeClr val="bg1">
                    <a:lumMod val="65000"/>
                  </a:schemeClr>
                </a:solidFill>
              </a:rPr>
              <a:t>2) Can be…</a:t>
            </a:r>
            <a:r>
              <a:rPr lang="en-US" altLang="en-US" sz="1200" b="1">
                <a:solidFill>
                  <a:schemeClr val="bg1">
                    <a:lumMod val="65000"/>
                  </a:schemeClr>
                </a:solidFill>
              </a:rPr>
              <a:t>bilateral, asymmetric</a:t>
            </a:r>
          </a:p>
          <a:p>
            <a:pPr eaLnBrk="1" hangingPunct="1">
              <a:spcBef>
                <a:spcPct val="0"/>
              </a:spcBef>
              <a:buClrTx/>
              <a:buSzTx/>
              <a:buFontTx/>
              <a:buNone/>
            </a:pPr>
            <a:r>
              <a:rPr lang="en-US" altLang="en-US" sz="1200">
                <a:solidFill>
                  <a:schemeClr val="bg1">
                    <a:lumMod val="65000"/>
                  </a:schemeClr>
                </a:solidFill>
              </a:rPr>
              <a:t>3) Part of the…</a:t>
            </a:r>
            <a:r>
              <a:rPr lang="en-US" altLang="en-US" sz="1200" b="1">
                <a:solidFill>
                  <a:schemeClr val="bg1">
                    <a:lumMod val="65000"/>
                  </a:schemeClr>
                </a:solidFill>
              </a:rPr>
              <a:t>CHARGE association</a:t>
            </a:r>
          </a:p>
        </p:txBody>
      </p:sp>
      <p:sp>
        <p:nvSpPr>
          <p:cNvPr id="26631" name="Line 8">
            <a:extLst>
              <a:ext uri="{FF2B5EF4-FFF2-40B4-BE49-F238E27FC236}">
                <a16:creationId xmlns:a16="http://schemas.microsoft.com/office/drawing/2014/main" id="{91D11795-7A2D-4757-920B-F908079269D1}"/>
              </a:ext>
            </a:extLst>
          </p:cNvPr>
          <p:cNvSpPr>
            <a:spLocks noChangeShapeType="1"/>
          </p:cNvSpPr>
          <p:nvPr/>
        </p:nvSpPr>
        <p:spPr bwMode="auto">
          <a:xfrm flipH="1">
            <a:off x="2971800" y="2057400"/>
            <a:ext cx="152400" cy="14478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632" name="Text Box 9">
            <a:extLst>
              <a:ext uri="{FF2B5EF4-FFF2-40B4-BE49-F238E27FC236}">
                <a16:creationId xmlns:a16="http://schemas.microsoft.com/office/drawing/2014/main" id="{A6F1D9EC-DA7F-44C4-8528-11B06C1FBD47}"/>
              </a:ext>
            </a:extLst>
          </p:cNvPr>
          <p:cNvSpPr txBox="1">
            <a:spLocks noChangeArrowheads="1"/>
          </p:cNvSpPr>
          <p:nvPr/>
        </p:nvSpPr>
        <p:spPr bwMode="auto">
          <a:xfrm>
            <a:off x="1371600" y="4267200"/>
            <a:ext cx="3057247" cy="2154436"/>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dirty="0"/>
              <a:t>Morning-Glory Disc</a:t>
            </a:r>
          </a:p>
          <a:p>
            <a:pPr eaLnBrk="1" hangingPunct="1">
              <a:spcBef>
                <a:spcPct val="0"/>
              </a:spcBef>
              <a:buClrTx/>
              <a:buSzTx/>
              <a:buFontTx/>
              <a:buNone/>
            </a:pPr>
            <a:r>
              <a:rPr lang="en-US" altLang="en-US" sz="1200" dirty="0">
                <a:solidFill>
                  <a:schemeClr val="bg1">
                    <a:lumMod val="65000"/>
                  </a:schemeClr>
                </a:solidFill>
              </a:rPr>
              <a:t>--DFE reveals:</a:t>
            </a:r>
          </a:p>
          <a:p>
            <a:pPr eaLnBrk="1" hangingPunct="1">
              <a:spcBef>
                <a:spcPct val="0"/>
              </a:spcBef>
              <a:buClrTx/>
              <a:buSzTx/>
              <a:buFontTx/>
              <a:buNone/>
            </a:pPr>
            <a:r>
              <a:rPr lang="en-US" altLang="en-US" sz="1200" dirty="0">
                <a:solidFill>
                  <a:schemeClr val="bg1">
                    <a:lumMod val="65000"/>
                  </a:schemeClr>
                </a:solidFill>
              </a:rPr>
              <a:t>  1) A funnel-shaped…</a:t>
            </a:r>
            <a:r>
              <a:rPr lang="en-US" altLang="en-US" sz="1200" b="1" dirty="0">
                <a:solidFill>
                  <a:schemeClr val="bg1">
                    <a:lumMod val="65000"/>
                  </a:schemeClr>
                </a:solidFill>
              </a:rPr>
              <a:t>excavation</a:t>
            </a:r>
            <a:endParaRPr lang="en-US" altLang="en-US" sz="1200" dirty="0">
              <a:solidFill>
                <a:schemeClr val="bg1">
                  <a:lumMod val="65000"/>
                </a:schemeClr>
              </a:solidFill>
            </a:endParaRPr>
          </a:p>
          <a:p>
            <a:pPr eaLnBrk="1" hangingPunct="1">
              <a:spcBef>
                <a:spcPct val="0"/>
              </a:spcBef>
              <a:buClrTx/>
              <a:buSzTx/>
              <a:buFontTx/>
              <a:buNone/>
            </a:pPr>
            <a:r>
              <a:rPr lang="en-US" altLang="en-US" sz="1200" dirty="0">
                <a:solidFill>
                  <a:schemeClr val="bg1">
                    <a:lumMod val="65000"/>
                  </a:schemeClr>
                </a:solidFill>
              </a:rPr>
              <a:t>  2) Number of vessels crossing the rim</a:t>
            </a:r>
          </a:p>
          <a:p>
            <a:pPr eaLnBrk="1" hangingPunct="1">
              <a:spcBef>
                <a:spcPct val="0"/>
              </a:spcBef>
              <a:buClrTx/>
              <a:buSzTx/>
              <a:buFontTx/>
              <a:buNone/>
            </a:pPr>
            <a:r>
              <a:rPr lang="en-US" altLang="en-US" sz="1200" dirty="0">
                <a:solidFill>
                  <a:schemeClr val="bg1">
                    <a:lumMod val="65000"/>
                  </a:schemeClr>
                </a:solidFill>
              </a:rPr>
              <a:t>    seems abnormally…</a:t>
            </a:r>
            <a:r>
              <a:rPr lang="en-US" altLang="en-US" sz="1200" b="1" dirty="0">
                <a:solidFill>
                  <a:schemeClr val="bg1">
                    <a:lumMod val="65000"/>
                  </a:schemeClr>
                </a:solidFill>
              </a:rPr>
              <a:t>high</a:t>
            </a:r>
            <a:r>
              <a:rPr lang="en-US" altLang="en-US" sz="1200" dirty="0">
                <a:solidFill>
                  <a:schemeClr val="bg1">
                    <a:lumMod val="65000"/>
                  </a:schemeClr>
                </a:solidFill>
              </a:rPr>
              <a:t> </a:t>
            </a:r>
            <a:endParaRPr lang="en-US" altLang="en-US" sz="1200" b="1" dirty="0">
              <a:solidFill>
                <a:schemeClr val="bg1">
                  <a:lumMod val="65000"/>
                </a:schemeClr>
              </a:solidFill>
            </a:endParaRPr>
          </a:p>
          <a:p>
            <a:pPr eaLnBrk="1" hangingPunct="1">
              <a:spcBef>
                <a:spcPct val="0"/>
              </a:spcBef>
              <a:buClrTx/>
              <a:buSzTx/>
              <a:buFontTx/>
              <a:buNone/>
            </a:pPr>
            <a:r>
              <a:rPr lang="en-US" altLang="en-US" sz="1200" dirty="0">
                <a:solidFill>
                  <a:schemeClr val="bg1">
                    <a:lumMod val="65000"/>
                  </a:schemeClr>
                </a:solidFill>
              </a:rPr>
              <a:t>--Tissue is…</a:t>
            </a:r>
            <a:r>
              <a:rPr lang="en-US" altLang="en-US" sz="1200" b="1" dirty="0">
                <a:solidFill>
                  <a:schemeClr val="bg1">
                    <a:lumMod val="65000"/>
                  </a:schemeClr>
                </a:solidFill>
              </a:rPr>
              <a:t>contractile</a:t>
            </a:r>
            <a:r>
              <a:rPr lang="en-US" altLang="en-US" sz="1200" dirty="0">
                <a:solidFill>
                  <a:schemeClr val="bg1">
                    <a:lumMod val="65000"/>
                  </a:schemeClr>
                </a:solidFill>
              </a:rPr>
              <a:t>, so cup seems</a:t>
            </a:r>
          </a:p>
          <a:p>
            <a:pPr eaLnBrk="1" hangingPunct="1">
              <a:spcBef>
                <a:spcPct val="0"/>
              </a:spcBef>
              <a:buClrTx/>
              <a:buSzTx/>
              <a:buFontTx/>
              <a:buNone/>
            </a:pPr>
            <a:r>
              <a:rPr lang="en-US" altLang="en-US" sz="1200" dirty="0">
                <a:solidFill>
                  <a:schemeClr val="bg1">
                    <a:lumMod val="65000"/>
                  </a:schemeClr>
                </a:solidFill>
              </a:rPr>
              <a:t>  to…</a:t>
            </a:r>
            <a:r>
              <a:rPr lang="en-US" altLang="en-US" sz="1200" b="1" dirty="0">
                <a:solidFill>
                  <a:schemeClr val="bg1">
                    <a:lumMod val="65000"/>
                  </a:schemeClr>
                </a:solidFill>
              </a:rPr>
              <a:t>open </a:t>
            </a:r>
            <a:r>
              <a:rPr lang="en-US" altLang="en-US" sz="1200" dirty="0">
                <a:solidFill>
                  <a:schemeClr val="bg1">
                    <a:lumMod val="65000"/>
                  </a:schemeClr>
                </a:solidFill>
              </a:rPr>
              <a:t>and</a:t>
            </a:r>
            <a:r>
              <a:rPr lang="en-US" altLang="en-US" sz="1200" b="1" dirty="0">
                <a:solidFill>
                  <a:schemeClr val="bg1">
                    <a:lumMod val="65000"/>
                  </a:schemeClr>
                </a:solidFill>
              </a:rPr>
              <a:t> close</a:t>
            </a:r>
            <a:r>
              <a:rPr lang="en-US" altLang="en-US" sz="1200" dirty="0">
                <a:solidFill>
                  <a:schemeClr val="bg1">
                    <a:lumMod val="65000"/>
                  </a:schemeClr>
                </a:solidFill>
              </a:rPr>
              <a:t> (like its namesake,  </a:t>
            </a:r>
          </a:p>
          <a:p>
            <a:pPr eaLnBrk="1" hangingPunct="1">
              <a:spcBef>
                <a:spcPct val="0"/>
              </a:spcBef>
              <a:buClrTx/>
              <a:buSzTx/>
              <a:buFontTx/>
              <a:buNone/>
            </a:pPr>
            <a:r>
              <a:rPr lang="en-US" altLang="en-US" sz="1200" dirty="0">
                <a:solidFill>
                  <a:schemeClr val="bg1">
                    <a:lumMod val="65000"/>
                  </a:schemeClr>
                </a:solidFill>
              </a:rPr>
              <a:t>  the morning-glory flower)</a:t>
            </a:r>
          </a:p>
          <a:p>
            <a:pPr eaLnBrk="1" hangingPunct="1">
              <a:spcBef>
                <a:spcPct val="0"/>
              </a:spcBef>
              <a:buClrTx/>
              <a:buSzTx/>
              <a:buFontTx/>
              <a:buNone/>
            </a:pPr>
            <a:r>
              <a:rPr lang="en-US" altLang="en-US" sz="1200" dirty="0">
                <a:solidFill>
                  <a:schemeClr val="bg1">
                    <a:lumMod val="65000"/>
                  </a:schemeClr>
                </a:solidFill>
              </a:rPr>
              <a:t>--VA usually…</a:t>
            </a:r>
            <a:r>
              <a:rPr lang="en-US" altLang="en-US" sz="1200" b="1" dirty="0">
                <a:solidFill>
                  <a:schemeClr val="bg1">
                    <a:lumMod val="65000"/>
                  </a:schemeClr>
                </a:solidFill>
              </a:rPr>
              <a:t>20/200</a:t>
            </a:r>
            <a:r>
              <a:rPr lang="en-US" altLang="en-US" sz="1200" dirty="0">
                <a:solidFill>
                  <a:schemeClr val="bg1">
                    <a:lumMod val="65000"/>
                  </a:schemeClr>
                </a:solidFill>
              </a:rPr>
              <a:t>, but can be…</a:t>
            </a:r>
          </a:p>
          <a:p>
            <a:pPr eaLnBrk="1" hangingPunct="1">
              <a:spcBef>
                <a:spcPct val="0"/>
              </a:spcBef>
              <a:buClrTx/>
              <a:buSzTx/>
              <a:buFontTx/>
              <a:buNone/>
            </a:pPr>
            <a:r>
              <a:rPr lang="en-US" altLang="en-US" sz="1200" dirty="0">
                <a:solidFill>
                  <a:schemeClr val="bg1">
                    <a:lumMod val="65000"/>
                  </a:schemeClr>
                </a:solidFill>
              </a:rPr>
              <a:t>   </a:t>
            </a:r>
            <a:r>
              <a:rPr lang="en-US" altLang="en-US" sz="1200" b="1" dirty="0">
                <a:solidFill>
                  <a:schemeClr val="bg1">
                    <a:lumMod val="65000"/>
                  </a:schemeClr>
                </a:solidFill>
              </a:rPr>
              <a:t>20/20&lt;-&gt;NLP</a:t>
            </a:r>
          </a:p>
          <a:p>
            <a:pPr eaLnBrk="1" hangingPunct="1">
              <a:spcBef>
                <a:spcPct val="0"/>
              </a:spcBef>
              <a:buClrTx/>
              <a:buSzTx/>
              <a:buFontTx/>
              <a:buNone/>
            </a:pPr>
            <a:r>
              <a:rPr lang="en-US" altLang="en-US" sz="1200" dirty="0">
                <a:solidFill>
                  <a:schemeClr val="bg1">
                    <a:lumMod val="65000"/>
                  </a:schemeClr>
                </a:solidFill>
              </a:rPr>
              <a:t>--1/3 develop…</a:t>
            </a:r>
            <a:r>
              <a:rPr lang="en-US" altLang="en-US" sz="1200" b="1" dirty="0">
                <a:solidFill>
                  <a:schemeClr val="bg1">
                    <a:lumMod val="65000"/>
                  </a:schemeClr>
                </a:solidFill>
              </a:rPr>
              <a:t>serous RD</a:t>
            </a:r>
          </a:p>
        </p:txBody>
      </p:sp>
      <p:sp>
        <p:nvSpPr>
          <p:cNvPr id="26633" name="Rectangle 11">
            <a:extLst>
              <a:ext uri="{FF2B5EF4-FFF2-40B4-BE49-F238E27FC236}">
                <a16:creationId xmlns:a16="http://schemas.microsoft.com/office/drawing/2014/main" id="{F76BCA91-4E24-4F7F-B6A5-D5C8FE6F39B6}"/>
              </a:ext>
            </a:extLst>
          </p:cNvPr>
          <p:cNvSpPr>
            <a:spLocks noChangeArrowheads="1"/>
          </p:cNvSpPr>
          <p:nvPr/>
        </p:nvSpPr>
        <p:spPr bwMode="auto">
          <a:xfrm>
            <a:off x="457200" y="122238"/>
            <a:ext cx="7543800" cy="8683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b"/>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ct val="85000"/>
              </a:lnSpc>
              <a:spcBef>
                <a:spcPct val="0"/>
              </a:spcBef>
              <a:buClrTx/>
              <a:buSzTx/>
              <a:buFontTx/>
              <a:buNone/>
            </a:pPr>
            <a:r>
              <a:rPr lang="en-US" altLang="en-US" sz="3200" b="1" dirty="0">
                <a:solidFill>
                  <a:schemeClr val="tx2"/>
                </a:solidFill>
              </a:rPr>
              <a:t>Developmental Abnormalities of the Optic Nerve Head</a:t>
            </a:r>
            <a:endParaRPr lang="en-US" altLang="en-US" sz="3200" dirty="0">
              <a:solidFill>
                <a:schemeClr val="tx2"/>
              </a:solidFill>
            </a:endParaRPr>
          </a:p>
        </p:txBody>
      </p:sp>
      <p:sp>
        <p:nvSpPr>
          <p:cNvPr id="26634" name="Slide Number Placeholder 1">
            <a:extLst>
              <a:ext uri="{FF2B5EF4-FFF2-40B4-BE49-F238E27FC236}">
                <a16:creationId xmlns:a16="http://schemas.microsoft.com/office/drawing/2014/main" id="{36D4B343-1488-4D7C-8569-64FF0FD08B6E}"/>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DBDA1020-9ADD-4487-AA1F-12FB75A402F9}" type="slidenum">
              <a:rPr lang="en-US" altLang="en-US" sz="1000"/>
              <a:pPr>
                <a:spcBef>
                  <a:spcPct val="0"/>
                </a:spcBef>
                <a:buClrTx/>
                <a:buSzTx/>
                <a:buFontTx/>
                <a:buNone/>
              </a:pPr>
              <a:t>46</a:t>
            </a:fld>
            <a:endParaRPr lang="en-US" altLang="en-US" sz="1000"/>
          </a:p>
        </p:txBody>
      </p:sp>
      <p:sp>
        <p:nvSpPr>
          <p:cNvPr id="26635" name="Line 12">
            <a:extLst>
              <a:ext uri="{FF2B5EF4-FFF2-40B4-BE49-F238E27FC236}">
                <a16:creationId xmlns:a16="http://schemas.microsoft.com/office/drawing/2014/main" id="{65C3BECB-2C2E-4FDB-BF02-61BA4BD8DB2D}"/>
              </a:ext>
            </a:extLst>
          </p:cNvPr>
          <p:cNvSpPr>
            <a:spLocks noChangeShapeType="1"/>
          </p:cNvSpPr>
          <p:nvPr/>
        </p:nvSpPr>
        <p:spPr bwMode="auto">
          <a:xfrm>
            <a:off x="3124200" y="2057400"/>
            <a:ext cx="381000" cy="22098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 name="Text Box 16">
            <a:extLst>
              <a:ext uri="{FF2B5EF4-FFF2-40B4-BE49-F238E27FC236}">
                <a16:creationId xmlns:a16="http://schemas.microsoft.com/office/drawing/2014/main" id="{A25388A0-A505-4976-AE31-C05FE10D78D8}"/>
              </a:ext>
            </a:extLst>
          </p:cNvPr>
          <p:cNvSpPr txBox="1">
            <a:spLocks noChangeArrowheads="1"/>
          </p:cNvSpPr>
          <p:nvPr/>
        </p:nvSpPr>
        <p:spPr bwMode="auto">
          <a:xfrm>
            <a:off x="4648200" y="2576513"/>
            <a:ext cx="3973513" cy="862012"/>
          </a:xfrm>
          <a:prstGeom prst="rect">
            <a:avLst/>
          </a:prstGeom>
          <a:solidFill>
            <a:srgbClr val="FFC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defRPr/>
            </a:pPr>
            <a:r>
              <a:rPr lang="en-US" altLang="en-US" sz="1400" b="1" dirty="0">
                <a:solidFill>
                  <a:schemeClr val="bg1">
                    <a:lumMod val="65000"/>
                  </a:schemeClr>
                </a:solidFill>
              </a:rPr>
              <a:t>Myelinated RNFL</a:t>
            </a:r>
          </a:p>
          <a:p>
            <a:pPr eaLnBrk="1" hangingPunct="1">
              <a:spcBef>
                <a:spcPct val="0"/>
              </a:spcBef>
              <a:buClrTx/>
              <a:buSzTx/>
              <a:buFontTx/>
              <a:buNone/>
              <a:defRPr/>
            </a:pPr>
            <a:r>
              <a:rPr lang="en-US" altLang="en-US" sz="1200" dirty="0">
                <a:solidFill>
                  <a:srgbClr val="FFCCFF"/>
                </a:solidFill>
              </a:rPr>
              <a:t>--Myelin normally starts at LGN, ends at lamina </a:t>
            </a:r>
            <a:r>
              <a:rPr lang="en-US" altLang="en-US" sz="1200" dirty="0" err="1">
                <a:solidFill>
                  <a:srgbClr val="FFCCFF"/>
                </a:solidFill>
              </a:rPr>
              <a:t>cribrosa</a:t>
            </a:r>
            <a:endParaRPr lang="en-US" altLang="en-US" sz="1200" dirty="0">
              <a:solidFill>
                <a:srgbClr val="FFCCFF"/>
              </a:solidFill>
            </a:endParaRPr>
          </a:p>
          <a:p>
            <a:pPr eaLnBrk="1" hangingPunct="1">
              <a:spcBef>
                <a:spcPct val="0"/>
              </a:spcBef>
              <a:buClrTx/>
              <a:buSzTx/>
              <a:buFontTx/>
              <a:buNone/>
              <a:defRPr/>
            </a:pPr>
            <a:r>
              <a:rPr lang="en-US" altLang="en-US" sz="1200" dirty="0">
                <a:solidFill>
                  <a:srgbClr val="FFCCFF"/>
                </a:solidFill>
              </a:rPr>
              <a:t>--Can be patchy, discontinuous</a:t>
            </a:r>
          </a:p>
          <a:p>
            <a:pPr eaLnBrk="1" hangingPunct="1">
              <a:spcBef>
                <a:spcPct val="0"/>
              </a:spcBef>
              <a:buClrTx/>
              <a:buSzTx/>
              <a:buFontTx/>
              <a:buNone/>
              <a:defRPr/>
            </a:pPr>
            <a:r>
              <a:rPr lang="en-US" altLang="en-US" sz="1200" dirty="0">
                <a:solidFill>
                  <a:srgbClr val="FFCCFF"/>
                </a:solidFill>
              </a:rPr>
              <a:t>--Corresponding VF has absolute scotoma</a:t>
            </a:r>
          </a:p>
        </p:txBody>
      </p:sp>
      <p:sp>
        <p:nvSpPr>
          <p:cNvPr id="15" name="Text Box 18">
            <a:extLst>
              <a:ext uri="{FF2B5EF4-FFF2-40B4-BE49-F238E27FC236}">
                <a16:creationId xmlns:a16="http://schemas.microsoft.com/office/drawing/2014/main" id="{0EEE94D4-BC7E-44DF-B02B-501B0F5929C0}"/>
              </a:ext>
            </a:extLst>
          </p:cNvPr>
          <p:cNvSpPr txBox="1">
            <a:spLocks noChangeArrowheads="1"/>
          </p:cNvSpPr>
          <p:nvPr/>
        </p:nvSpPr>
        <p:spPr bwMode="auto">
          <a:xfrm>
            <a:off x="5546725" y="1687513"/>
            <a:ext cx="3452813" cy="677862"/>
          </a:xfrm>
          <a:prstGeom prst="rect">
            <a:avLst/>
          </a:prstGeom>
          <a:solidFill>
            <a:srgbClr val="FFFF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defRPr/>
            </a:pPr>
            <a:r>
              <a:rPr lang="en-US" altLang="en-US" sz="1400" b="1" dirty="0" err="1">
                <a:solidFill>
                  <a:schemeClr val="bg1">
                    <a:lumMod val="75000"/>
                  </a:schemeClr>
                </a:solidFill>
              </a:rPr>
              <a:t>Megalopapilla</a:t>
            </a:r>
            <a:endParaRPr lang="en-US" altLang="en-US" sz="1400" b="1" dirty="0">
              <a:solidFill>
                <a:schemeClr val="bg1">
                  <a:lumMod val="75000"/>
                </a:schemeClr>
              </a:solidFill>
            </a:endParaRPr>
          </a:p>
          <a:p>
            <a:pPr eaLnBrk="1" hangingPunct="1">
              <a:spcBef>
                <a:spcPct val="0"/>
              </a:spcBef>
              <a:buClrTx/>
              <a:buSzTx/>
              <a:buFontTx/>
              <a:buNone/>
              <a:defRPr/>
            </a:pPr>
            <a:r>
              <a:rPr lang="en-US" altLang="en-US" sz="1200" dirty="0">
                <a:solidFill>
                  <a:srgbClr val="FFFF99"/>
                </a:solidFill>
              </a:rPr>
              <a:t>--Abnormally large diameter of </a:t>
            </a:r>
            <a:r>
              <a:rPr lang="en-US" altLang="en-US" sz="1200" b="1" dirty="0">
                <a:solidFill>
                  <a:srgbClr val="FFFF99"/>
                </a:solidFill>
              </a:rPr>
              <a:t>disc and cup</a:t>
            </a:r>
          </a:p>
          <a:p>
            <a:pPr eaLnBrk="1" hangingPunct="1">
              <a:spcBef>
                <a:spcPct val="0"/>
              </a:spcBef>
              <a:buClrTx/>
              <a:buSzTx/>
              <a:buFontTx/>
              <a:buNone/>
              <a:defRPr/>
            </a:pPr>
            <a:r>
              <a:rPr lang="en-US" altLang="en-US" sz="1200" dirty="0">
                <a:solidFill>
                  <a:srgbClr val="FFFF99"/>
                </a:solidFill>
              </a:rPr>
              <a:t>--VF testing may reveal an </a:t>
            </a:r>
            <a:r>
              <a:rPr lang="en-US" altLang="en-US" sz="1200" b="1" dirty="0">
                <a:solidFill>
                  <a:srgbClr val="FFFF99"/>
                </a:solidFill>
              </a:rPr>
              <a:t>enlarged blind spot</a:t>
            </a:r>
          </a:p>
        </p:txBody>
      </p:sp>
      <p:sp>
        <p:nvSpPr>
          <p:cNvPr id="16" name="Text Box 19">
            <a:extLst>
              <a:ext uri="{FF2B5EF4-FFF2-40B4-BE49-F238E27FC236}">
                <a16:creationId xmlns:a16="http://schemas.microsoft.com/office/drawing/2014/main" id="{BF21B0FD-ADB8-4F9B-81FF-E2291331973F}"/>
              </a:ext>
            </a:extLst>
          </p:cNvPr>
          <p:cNvSpPr txBox="1">
            <a:spLocks noChangeArrowheads="1"/>
          </p:cNvSpPr>
          <p:nvPr/>
        </p:nvSpPr>
        <p:spPr bwMode="auto">
          <a:xfrm>
            <a:off x="5257800" y="3760788"/>
            <a:ext cx="3273425" cy="1231900"/>
          </a:xfrm>
          <a:prstGeom prst="rect">
            <a:avLst/>
          </a:prstGeom>
          <a:solidFill>
            <a:srgbClr val="CCFFCC"/>
          </a:solidFill>
          <a:ln w="9525">
            <a:no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defRPr/>
            </a:pPr>
            <a:r>
              <a:rPr lang="en-US" altLang="en-US" sz="1400" b="1" dirty="0">
                <a:solidFill>
                  <a:schemeClr val="bg1">
                    <a:lumMod val="65000"/>
                  </a:schemeClr>
                </a:solidFill>
              </a:rPr>
              <a:t>Optic Nerve Hypoplasia</a:t>
            </a:r>
          </a:p>
          <a:p>
            <a:pPr eaLnBrk="1" hangingPunct="1">
              <a:spcBef>
                <a:spcPct val="0"/>
              </a:spcBef>
              <a:buClrTx/>
              <a:buSzTx/>
              <a:buFontTx/>
              <a:buNone/>
              <a:defRPr/>
            </a:pPr>
            <a:r>
              <a:rPr lang="en-US" altLang="en-US" sz="1200" dirty="0">
                <a:solidFill>
                  <a:srgbClr val="CCFFCC"/>
                </a:solidFill>
              </a:rPr>
              <a:t>--Abnormally </a:t>
            </a:r>
            <a:r>
              <a:rPr lang="en-US" altLang="en-US" sz="1200" b="1" dirty="0">
                <a:solidFill>
                  <a:srgbClr val="CCFFCC"/>
                </a:solidFill>
              </a:rPr>
              <a:t>low number of axons</a:t>
            </a:r>
          </a:p>
          <a:p>
            <a:pPr eaLnBrk="1" hangingPunct="1">
              <a:spcBef>
                <a:spcPct val="0"/>
              </a:spcBef>
              <a:buClrTx/>
              <a:buSzTx/>
              <a:buFontTx/>
              <a:buNone/>
              <a:defRPr/>
            </a:pPr>
            <a:r>
              <a:rPr lang="en-US" altLang="en-US" sz="1200" dirty="0">
                <a:solidFill>
                  <a:srgbClr val="CCFFCC"/>
                </a:solidFill>
              </a:rPr>
              <a:t>--DFE: Small pale disc with </a:t>
            </a:r>
            <a:r>
              <a:rPr lang="en-US" altLang="en-US" sz="1200" b="1" dirty="0">
                <a:solidFill>
                  <a:srgbClr val="CCFFCC"/>
                </a:solidFill>
              </a:rPr>
              <a:t>double ring sign</a:t>
            </a:r>
            <a:endParaRPr lang="en-US" altLang="en-US" sz="1200" dirty="0">
              <a:solidFill>
                <a:srgbClr val="CCFFCC"/>
              </a:solidFill>
            </a:endParaRPr>
          </a:p>
          <a:p>
            <a:pPr eaLnBrk="1" hangingPunct="1">
              <a:spcBef>
                <a:spcPct val="0"/>
              </a:spcBef>
              <a:buClrTx/>
              <a:buSzTx/>
              <a:buFontTx/>
              <a:buNone/>
              <a:defRPr/>
            </a:pPr>
            <a:r>
              <a:rPr lang="en-US" altLang="en-US" sz="1200" dirty="0">
                <a:solidFill>
                  <a:srgbClr val="CCFFCC"/>
                </a:solidFill>
              </a:rPr>
              <a:t>--VA </a:t>
            </a:r>
            <a:r>
              <a:rPr lang="en-US" altLang="en-US" sz="1200" b="1" dirty="0">
                <a:solidFill>
                  <a:srgbClr val="CCFFCC"/>
                </a:solidFill>
              </a:rPr>
              <a:t>20/20&lt;-&gt;NLP</a:t>
            </a:r>
          </a:p>
          <a:p>
            <a:pPr eaLnBrk="1" hangingPunct="1">
              <a:spcBef>
                <a:spcPct val="0"/>
              </a:spcBef>
              <a:buClrTx/>
              <a:buSzTx/>
              <a:buFontTx/>
              <a:buNone/>
              <a:defRPr/>
            </a:pPr>
            <a:r>
              <a:rPr lang="en-US" altLang="en-US" sz="1200" dirty="0">
                <a:solidFill>
                  <a:srgbClr val="CCFFCC"/>
                </a:solidFill>
              </a:rPr>
              <a:t>--VF defects </a:t>
            </a:r>
            <a:r>
              <a:rPr lang="en-US" altLang="en-US" sz="1200" b="1" dirty="0">
                <a:solidFill>
                  <a:srgbClr val="CCFFCC"/>
                </a:solidFill>
              </a:rPr>
              <a:t>invariably present</a:t>
            </a:r>
          </a:p>
          <a:p>
            <a:pPr eaLnBrk="1" hangingPunct="1">
              <a:spcBef>
                <a:spcPct val="0"/>
              </a:spcBef>
              <a:buClrTx/>
              <a:buSzTx/>
              <a:buFontTx/>
              <a:buNone/>
              <a:defRPr/>
            </a:pPr>
            <a:r>
              <a:rPr lang="en-US" altLang="en-US" sz="1200" dirty="0">
                <a:solidFill>
                  <a:srgbClr val="CCFFCC"/>
                </a:solidFill>
              </a:rPr>
              <a:t>--Remember the </a:t>
            </a:r>
            <a:r>
              <a:rPr lang="en-US" altLang="en-US" sz="1200" b="1" dirty="0">
                <a:solidFill>
                  <a:srgbClr val="CCFFCC"/>
                </a:solidFill>
              </a:rPr>
              <a:t>4 D’s</a:t>
            </a:r>
            <a:r>
              <a:rPr lang="en-US" altLang="en-US" sz="1200" dirty="0">
                <a:solidFill>
                  <a:srgbClr val="CCFFCC"/>
                </a:solidFill>
              </a:rPr>
              <a:t> (more on this shortly)</a:t>
            </a:r>
          </a:p>
        </p:txBody>
      </p:sp>
      <p:sp>
        <p:nvSpPr>
          <p:cNvPr id="17" name="Text Box 13">
            <a:extLst>
              <a:ext uri="{FF2B5EF4-FFF2-40B4-BE49-F238E27FC236}">
                <a16:creationId xmlns:a16="http://schemas.microsoft.com/office/drawing/2014/main" id="{D23EA8F9-DF9F-4DB4-AA3A-1B3558C3921B}"/>
              </a:ext>
            </a:extLst>
          </p:cNvPr>
          <p:cNvSpPr txBox="1">
            <a:spLocks noChangeArrowheads="1"/>
          </p:cNvSpPr>
          <p:nvPr/>
        </p:nvSpPr>
        <p:spPr bwMode="auto">
          <a:xfrm>
            <a:off x="4800600" y="5257800"/>
            <a:ext cx="4294188" cy="1230313"/>
          </a:xfrm>
          <a:prstGeom prst="rect">
            <a:avLst/>
          </a:prstGeom>
          <a:solidFill>
            <a:srgbClr val="FFCC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Tilted-Disc Syndrome</a:t>
            </a:r>
          </a:p>
          <a:p>
            <a:pPr eaLnBrk="1" hangingPunct="1">
              <a:spcBef>
                <a:spcPct val="0"/>
              </a:spcBef>
              <a:buClrTx/>
              <a:buSzTx/>
              <a:buFontTx/>
              <a:buNone/>
            </a:pPr>
            <a:r>
              <a:rPr lang="en-US" altLang="en-US" sz="1200"/>
              <a:t>1) Superior pole appears…</a:t>
            </a:r>
            <a:r>
              <a:rPr lang="en-US" altLang="en-US" sz="1200" b="1">
                <a:solidFill>
                  <a:srgbClr val="0000FF"/>
                </a:solidFill>
              </a:rPr>
              <a:t>elevated</a:t>
            </a:r>
            <a:r>
              <a:rPr lang="en-US" altLang="en-US" sz="1200"/>
              <a:t>, inferior…</a:t>
            </a:r>
            <a:r>
              <a:rPr lang="en-US" altLang="en-US" sz="1200" b="1">
                <a:solidFill>
                  <a:srgbClr val="0000FF"/>
                </a:solidFill>
              </a:rPr>
              <a:t>recessed</a:t>
            </a:r>
          </a:p>
          <a:p>
            <a:pPr eaLnBrk="1" hangingPunct="1">
              <a:spcBef>
                <a:spcPct val="0"/>
              </a:spcBef>
              <a:buClrTx/>
              <a:buSzTx/>
              <a:buFontTx/>
              <a:buNone/>
            </a:pPr>
            <a:r>
              <a:rPr lang="en-US" altLang="en-US" sz="1200"/>
              <a:t>2) </a:t>
            </a:r>
            <a:r>
              <a:rPr lang="en-US" altLang="en-US" sz="1200">
                <a:solidFill>
                  <a:srgbClr val="FFCC99"/>
                </a:solidFill>
              </a:rPr>
              <a:t>Associated with…</a:t>
            </a:r>
            <a:r>
              <a:rPr lang="en-US" altLang="en-US" sz="1200" b="1">
                <a:solidFill>
                  <a:srgbClr val="FFCC99"/>
                </a:solidFill>
              </a:rPr>
              <a:t>situs inversus</a:t>
            </a:r>
            <a:r>
              <a:rPr lang="en-US" altLang="en-US" sz="1200">
                <a:solidFill>
                  <a:srgbClr val="FFCC99"/>
                </a:solidFill>
              </a:rPr>
              <a:t> of retinal vessels</a:t>
            </a:r>
          </a:p>
          <a:p>
            <a:pPr eaLnBrk="1" hangingPunct="1">
              <a:spcBef>
                <a:spcPct val="0"/>
              </a:spcBef>
              <a:buClrTx/>
              <a:buSzTx/>
              <a:buFontTx/>
              <a:buNone/>
            </a:pPr>
            <a:r>
              <a:rPr lang="en-US" altLang="en-US" sz="1200"/>
              <a:t>3) </a:t>
            </a:r>
            <a:r>
              <a:rPr lang="en-US" altLang="en-US" sz="1200">
                <a:solidFill>
                  <a:srgbClr val="FFCC99"/>
                </a:solidFill>
              </a:rPr>
              <a:t>Fundus abnormality produces…</a:t>
            </a:r>
            <a:r>
              <a:rPr lang="en-US" altLang="en-US" sz="1200" b="1">
                <a:solidFill>
                  <a:srgbClr val="FFCC99"/>
                </a:solidFill>
              </a:rPr>
              <a:t>myopic astigmatism</a:t>
            </a:r>
          </a:p>
          <a:p>
            <a:pPr eaLnBrk="1" hangingPunct="1">
              <a:spcBef>
                <a:spcPct val="0"/>
              </a:spcBef>
              <a:buClrTx/>
              <a:buSzTx/>
              <a:buFontTx/>
              <a:buNone/>
            </a:pPr>
            <a:r>
              <a:rPr lang="en-US" altLang="en-US" sz="1200"/>
              <a:t>4) </a:t>
            </a:r>
            <a:r>
              <a:rPr lang="en-US" altLang="en-US" sz="1200">
                <a:solidFill>
                  <a:srgbClr val="FFCC99"/>
                </a:solidFill>
              </a:rPr>
              <a:t>VF testing reveals…</a:t>
            </a:r>
            <a:r>
              <a:rPr lang="en-US" altLang="en-US" sz="1200" b="1">
                <a:solidFill>
                  <a:srgbClr val="FFCC99"/>
                </a:solidFill>
              </a:rPr>
              <a:t>bitemporal hemianopia</a:t>
            </a:r>
            <a:r>
              <a:rPr lang="en-US" altLang="en-US" sz="1200">
                <a:solidFill>
                  <a:srgbClr val="FFCC99"/>
                </a:solidFill>
              </a:rPr>
              <a:t> that doesn’t</a:t>
            </a:r>
          </a:p>
          <a:p>
            <a:pPr eaLnBrk="1" hangingPunct="1">
              <a:spcBef>
                <a:spcPct val="0"/>
              </a:spcBef>
              <a:buClrTx/>
              <a:buSzTx/>
              <a:buFontTx/>
              <a:buNone/>
            </a:pPr>
            <a:r>
              <a:rPr lang="en-US" altLang="en-US" sz="1200">
                <a:solidFill>
                  <a:srgbClr val="FFCC99"/>
                </a:solidFill>
              </a:rPr>
              <a:t>   …</a:t>
            </a:r>
            <a:r>
              <a:rPr lang="en-US" altLang="en-US" sz="1200" b="1">
                <a:solidFill>
                  <a:srgbClr val="FFCC99"/>
                </a:solidFill>
              </a:rPr>
              <a:t>respect the vertical</a:t>
            </a:r>
            <a:r>
              <a:rPr lang="en-US" altLang="en-US" sz="1200">
                <a:solidFill>
                  <a:srgbClr val="FFCC99"/>
                </a:solidFill>
              </a:rPr>
              <a:t> and may…</a:t>
            </a:r>
            <a:r>
              <a:rPr lang="en-US" altLang="en-US" sz="1200" b="1">
                <a:solidFill>
                  <a:srgbClr val="FFCC99"/>
                </a:solidFill>
              </a:rPr>
              <a:t>resolve with refraction</a:t>
            </a:r>
          </a:p>
        </p:txBody>
      </p:sp>
      <p:sp>
        <p:nvSpPr>
          <p:cNvPr id="18" name="Text Box 13">
            <a:extLst>
              <a:ext uri="{FF2B5EF4-FFF2-40B4-BE49-F238E27FC236}">
                <a16:creationId xmlns:a16="http://schemas.microsoft.com/office/drawing/2014/main" id="{AF29A23D-8CCD-493E-A881-3F227F620AD9}"/>
              </a:ext>
            </a:extLst>
          </p:cNvPr>
          <p:cNvSpPr txBox="1">
            <a:spLocks noChangeArrowheads="1"/>
          </p:cNvSpPr>
          <p:nvPr/>
        </p:nvSpPr>
        <p:spPr bwMode="auto">
          <a:xfrm>
            <a:off x="4800600" y="5257800"/>
            <a:ext cx="4216400" cy="1231106"/>
          </a:xfrm>
          <a:prstGeom prst="rect">
            <a:avLst/>
          </a:prstGeom>
          <a:solidFill>
            <a:srgbClr val="FFCC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dirty="0">
                <a:solidFill>
                  <a:schemeClr val="bg1">
                    <a:lumMod val="65000"/>
                  </a:schemeClr>
                </a:solidFill>
              </a:rPr>
              <a:t>Tilted-Disc Syndrome</a:t>
            </a:r>
          </a:p>
          <a:p>
            <a:pPr eaLnBrk="1" hangingPunct="1">
              <a:spcBef>
                <a:spcPct val="0"/>
              </a:spcBef>
              <a:buClrTx/>
              <a:buSzTx/>
              <a:buFontTx/>
              <a:buNone/>
            </a:pPr>
            <a:r>
              <a:rPr lang="en-US" altLang="en-US" sz="1200" dirty="0">
                <a:solidFill>
                  <a:srgbClr val="FFCC99"/>
                </a:solidFill>
              </a:rPr>
              <a:t>1) Superior pole appears…</a:t>
            </a:r>
            <a:r>
              <a:rPr lang="en-US" altLang="en-US" sz="1200" b="1" dirty="0">
                <a:solidFill>
                  <a:srgbClr val="FFCC99"/>
                </a:solidFill>
              </a:rPr>
              <a:t>elevated</a:t>
            </a:r>
            <a:r>
              <a:rPr lang="en-US" altLang="en-US" sz="1200" dirty="0">
                <a:solidFill>
                  <a:srgbClr val="FFCC99"/>
                </a:solidFill>
              </a:rPr>
              <a:t>, inferior… </a:t>
            </a:r>
            <a:r>
              <a:rPr lang="en-US" altLang="en-US" sz="1200" b="1" dirty="0">
                <a:solidFill>
                  <a:srgbClr val="FFCC99"/>
                </a:solidFill>
              </a:rPr>
              <a:t>recessed</a:t>
            </a:r>
          </a:p>
          <a:p>
            <a:pPr eaLnBrk="1" hangingPunct="1">
              <a:spcBef>
                <a:spcPct val="0"/>
              </a:spcBef>
              <a:buClrTx/>
              <a:buSzTx/>
              <a:buFontTx/>
              <a:buNone/>
            </a:pPr>
            <a:r>
              <a:rPr lang="en-US" altLang="en-US" sz="1200" dirty="0">
                <a:solidFill>
                  <a:srgbClr val="FFCC99"/>
                </a:solidFill>
              </a:rPr>
              <a:t>2) Associated with…</a:t>
            </a:r>
            <a:r>
              <a:rPr lang="en-US" altLang="en-US" sz="1200" b="1" dirty="0">
                <a:solidFill>
                  <a:srgbClr val="FFCC99"/>
                </a:solidFill>
              </a:rPr>
              <a:t>situs inversus</a:t>
            </a:r>
            <a:r>
              <a:rPr lang="en-US" altLang="en-US" sz="1200" dirty="0">
                <a:solidFill>
                  <a:srgbClr val="FFCC99"/>
                </a:solidFill>
              </a:rPr>
              <a:t> of retinal vessels</a:t>
            </a:r>
          </a:p>
          <a:p>
            <a:pPr eaLnBrk="1" hangingPunct="1">
              <a:spcBef>
                <a:spcPct val="0"/>
              </a:spcBef>
              <a:buClrTx/>
              <a:buSzTx/>
              <a:buFontTx/>
              <a:buNone/>
            </a:pPr>
            <a:r>
              <a:rPr lang="en-US" altLang="en-US" sz="1200" dirty="0">
                <a:solidFill>
                  <a:srgbClr val="FFCC99"/>
                </a:solidFill>
              </a:rPr>
              <a:t>3) Fundus abnormality produces… </a:t>
            </a:r>
            <a:r>
              <a:rPr lang="en-US" altLang="en-US" sz="1200" b="1" dirty="0">
                <a:solidFill>
                  <a:srgbClr val="FFCC99"/>
                </a:solidFill>
              </a:rPr>
              <a:t>myopic </a:t>
            </a:r>
            <a:r>
              <a:rPr lang="en-US" altLang="en-US" sz="1200" b="1" dirty="0" err="1">
                <a:solidFill>
                  <a:srgbClr val="FFCC99"/>
                </a:solidFill>
              </a:rPr>
              <a:t>astigm</a:t>
            </a:r>
            <a:endParaRPr lang="en-US" altLang="en-US" sz="1200" b="1" dirty="0">
              <a:solidFill>
                <a:srgbClr val="FFCC99"/>
              </a:solidFill>
            </a:endParaRPr>
          </a:p>
          <a:p>
            <a:pPr eaLnBrk="1" hangingPunct="1">
              <a:spcBef>
                <a:spcPct val="0"/>
              </a:spcBef>
              <a:buClrTx/>
              <a:buSzTx/>
              <a:buFontTx/>
              <a:buNone/>
            </a:pPr>
            <a:r>
              <a:rPr lang="en-US" altLang="en-US" sz="1200" dirty="0">
                <a:solidFill>
                  <a:srgbClr val="FFCC99"/>
                </a:solidFill>
              </a:rPr>
              <a:t>4) VF testing reveals…</a:t>
            </a:r>
            <a:r>
              <a:rPr lang="en-US" altLang="en-US" sz="1200" b="1" dirty="0">
                <a:solidFill>
                  <a:srgbClr val="FFCC99"/>
                </a:solidFill>
              </a:rPr>
              <a:t>bitemporal hemianopia</a:t>
            </a:r>
            <a:r>
              <a:rPr lang="en-US" altLang="en-US" sz="1200" dirty="0">
                <a:solidFill>
                  <a:srgbClr val="FFCC99"/>
                </a:solidFill>
              </a:rPr>
              <a:t> that </a:t>
            </a:r>
            <a:r>
              <a:rPr lang="en-US" altLang="en-US" sz="1200" dirty="0" err="1">
                <a:solidFill>
                  <a:srgbClr val="FFCC99"/>
                </a:solidFill>
              </a:rPr>
              <a:t>doesn’t</a:t>
            </a:r>
            <a:r>
              <a:rPr lang="en-US" altLang="en-US" sz="1200" b="1" dirty="0" err="1">
                <a:solidFill>
                  <a:srgbClr val="FFCC99"/>
                </a:solidFill>
              </a:rPr>
              <a:t>with</a:t>
            </a:r>
            <a:r>
              <a:rPr lang="en-US" altLang="en-US" sz="1200" b="1" dirty="0">
                <a:solidFill>
                  <a:srgbClr val="FFCC99"/>
                </a:solidFill>
              </a:rPr>
              <a:t> refract</a:t>
            </a:r>
          </a:p>
        </p:txBody>
      </p:sp>
      <p:sp>
        <p:nvSpPr>
          <p:cNvPr id="3" name="TextBox 2">
            <a:extLst>
              <a:ext uri="{FF2B5EF4-FFF2-40B4-BE49-F238E27FC236}">
                <a16:creationId xmlns:a16="http://schemas.microsoft.com/office/drawing/2014/main" id="{83967FBC-9255-EE50-B057-538AB35A0FFD}"/>
              </a:ext>
            </a:extLst>
          </p:cNvPr>
          <p:cNvSpPr txBox="1"/>
          <p:nvPr/>
        </p:nvSpPr>
        <p:spPr>
          <a:xfrm>
            <a:off x="299781" y="1873984"/>
            <a:ext cx="5410200" cy="2308324"/>
          </a:xfrm>
          <a:prstGeom prst="rect">
            <a:avLst/>
          </a:prstGeom>
          <a:solidFill>
            <a:srgbClr val="61D6FF"/>
          </a:solidFill>
        </p:spPr>
        <p:txBody>
          <a:bodyPr wrap="square" rtlCol="0">
            <a:spAutoFit/>
          </a:bodyPr>
          <a:lstStyle/>
          <a:p>
            <a:r>
              <a:rPr lang="en-US" sz="1600" i="1" dirty="0"/>
              <a:t>Is morning-glory disc usually unilateral, or bilateral?</a:t>
            </a:r>
          </a:p>
          <a:p>
            <a:r>
              <a:rPr lang="en-US" sz="1600" dirty="0"/>
              <a:t>Unilateral</a:t>
            </a:r>
          </a:p>
          <a:p>
            <a:endParaRPr lang="en-US" sz="1600" i="1" dirty="0">
              <a:latin typeface="+mn-lt"/>
            </a:endParaRPr>
          </a:p>
          <a:p>
            <a:r>
              <a:rPr lang="en-US" sz="1600" i="1" dirty="0">
                <a:latin typeface="+mn-lt"/>
              </a:rPr>
              <a:t>Is there a gender predilection?</a:t>
            </a:r>
          </a:p>
          <a:p>
            <a:r>
              <a:rPr lang="en-US" sz="1600" dirty="0">
                <a:latin typeface="+mn-lt"/>
              </a:rPr>
              <a:t>Yes, there is a  ♀  preponderance</a:t>
            </a:r>
          </a:p>
          <a:p>
            <a:endParaRPr lang="en-US" sz="1600" dirty="0"/>
          </a:p>
          <a:p>
            <a:r>
              <a:rPr lang="en-US" sz="1600" i="1" dirty="0"/>
              <a:t>It has two associations of particular note—what are they?</a:t>
            </a:r>
          </a:p>
          <a:p>
            <a:r>
              <a:rPr lang="en-US" sz="1600" dirty="0"/>
              <a:t>--PHACE  syndrome</a:t>
            </a:r>
          </a:p>
          <a:p>
            <a:r>
              <a:rPr lang="en-US" sz="1600" dirty="0">
                <a:solidFill>
                  <a:schemeClr val="bg1">
                    <a:lumMod val="50000"/>
                  </a:schemeClr>
                </a:solidFill>
              </a:rPr>
              <a:t>--</a:t>
            </a:r>
            <a:r>
              <a:rPr lang="en-US" sz="1600" b="1" i="1" dirty="0">
                <a:solidFill>
                  <a:schemeClr val="bg1">
                    <a:lumMod val="50000"/>
                  </a:schemeClr>
                </a:solidFill>
              </a:rPr>
              <a:t>?</a:t>
            </a:r>
          </a:p>
        </p:txBody>
      </p:sp>
      <p:sp>
        <p:nvSpPr>
          <p:cNvPr id="4" name="Frame 3">
            <a:extLst>
              <a:ext uri="{FF2B5EF4-FFF2-40B4-BE49-F238E27FC236}">
                <a16:creationId xmlns:a16="http://schemas.microsoft.com/office/drawing/2014/main" id="{1C6DDD22-CE30-A21A-A1C2-8A65E4390164}"/>
              </a:ext>
            </a:extLst>
          </p:cNvPr>
          <p:cNvSpPr/>
          <p:nvPr/>
        </p:nvSpPr>
        <p:spPr>
          <a:xfrm>
            <a:off x="1340808" y="4266407"/>
            <a:ext cx="1859592" cy="305593"/>
          </a:xfrm>
          <a:prstGeom prst="fram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Tree>
    <p:extLst>
      <p:ext uri="{BB962C8B-B14F-4D97-AF65-F5344CB8AC3E}">
        <p14:creationId xmlns:p14="http://schemas.microsoft.com/office/powerpoint/2010/main" val="3276841009"/>
      </p:ext>
    </p:extLst>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6" name="Text Box 10">
            <a:extLst>
              <a:ext uri="{FF2B5EF4-FFF2-40B4-BE49-F238E27FC236}">
                <a16:creationId xmlns:a16="http://schemas.microsoft.com/office/drawing/2014/main" id="{75A786AA-A76E-4831-AE75-ABE88B23D8E3}"/>
              </a:ext>
            </a:extLst>
          </p:cNvPr>
          <p:cNvSpPr txBox="1">
            <a:spLocks noChangeArrowheads="1"/>
          </p:cNvSpPr>
          <p:nvPr/>
        </p:nvSpPr>
        <p:spPr bwMode="auto">
          <a:xfrm>
            <a:off x="1371600" y="4267200"/>
            <a:ext cx="3057525" cy="2154238"/>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Morning-Glory Disc</a:t>
            </a:r>
          </a:p>
          <a:p>
            <a:pPr eaLnBrk="1" hangingPunct="1">
              <a:spcBef>
                <a:spcPct val="0"/>
              </a:spcBef>
              <a:buClrTx/>
              <a:buSzTx/>
              <a:buFontTx/>
              <a:buNone/>
            </a:pPr>
            <a:r>
              <a:rPr lang="en-US" altLang="en-US" sz="1200"/>
              <a:t>--DFE reveals:</a:t>
            </a:r>
          </a:p>
          <a:p>
            <a:pPr eaLnBrk="1" hangingPunct="1">
              <a:spcBef>
                <a:spcPct val="0"/>
              </a:spcBef>
              <a:buClrTx/>
              <a:buSzTx/>
              <a:buFontTx/>
              <a:buNone/>
            </a:pPr>
            <a:r>
              <a:rPr lang="en-US" altLang="en-US" sz="1200"/>
              <a:t>  1) A funnel-shaped…</a:t>
            </a:r>
            <a:r>
              <a:rPr lang="en-US" altLang="en-US" sz="1200" b="1">
                <a:solidFill>
                  <a:srgbClr val="0000FF"/>
                </a:solidFill>
              </a:rPr>
              <a:t>excavation</a:t>
            </a:r>
            <a:endParaRPr lang="en-US" altLang="en-US" sz="1200"/>
          </a:p>
          <a:p>
            <a:pPr eaLnBrk="1" hangingPunct="1">
              <a:spcBef>
                <a:spcPct val="0"/>
              </a:spcBef>
              <a:buClrTx/>
              <a:buSzTx/>
              <a:buFontTx/>
              <a:buNone/>
            </a:pPr>
            <a:r>
              <a:rPr lang="en-US" altLang="en-US" sz="1200"/>
              <a:t>  2) Number of vessels crossing the rim</a:t>
            </a:r>
          </a:p>
          <a:p>
            <a:pPr eaLnBrk="1" hangingPunct="1">
              <a:spcBef>
                <a:spcPct val="0"/>
              </a:spcBef>
              <a:buClrTx/>
              <a:buSzTx/>
              <a:buFontTx/>
              <a:buNone/>
            </a:pPr>
            <a:r>
              <a:rPr lang="en-US" altLang="en-US" sz="1200"/>
              <a:t>    seems abnormally…</a:t>
            </a:r>
            <a:r>
              <a:rPr lang="en-US" altLang="en-US" sz="1200" b="1">
                <a:solidFill>
                  <a:srgbClr val="0000FF"/>
                </a:solidFill>
              </a:rPr>
              <a:t>high</a:t>
            </a:r>
            <a:r>
              <a:rPr lang="en-US" altLang="en-US" sz="1200"/>
              <a:t> </a:t>
            </a:r>
            <a:endParaRPr lang="en-US" altLang="en-US" sz="1200" b="1">
              <a:solidFill>
                <a:srgbClr val="0000FF"/>
              </a:solidFill>
            </a:endParaRPr>
          </a:p>
          <a:p>
            <a:pPr eaLnBrk="1" hangingPunct="1">
              <a:spcBef>
                <a:spcPct val="0"/>
              </a:spcBef>
              <a:buClrTx/>
              <a:buSzTx/>
              <a:buFontTx/>
              <a:buNone/>
            </a:pPr>
            <a:r>
              <a:rPr lang="en-US" altLang="en-US" sz="1200"/>
              <a:t>--Tissue is…</a:t>
            </a:r>
            <a:r>
              <a:rPr lang="en-US" altLang="en-US" sz="1200" b="1">
                <a:solidFill>
                  <a:srgbClr val="0000FF"/>
                </a:solidFill>
              </a:rPr>
              <a:t>contractile</a:t>
            </a:r>
            <a:r>
              <a:rPr lang="en-US" altLang="en-US" sz="1200"/>
              <a:t>, so cup seems</a:t>
            </a:r>
          </a:p>
          <a:p>
            <a:pPr eaLnBrk="1" hangingPunct="1">
              <a:spcBef>
                <a:spcPct val="0"/>
              </a:spcBef>
              <a:buClrTx/>
              <a:buSzTx/>
              <a:buFontTx/>
              <a:buNone/>
            </a:pPr>
            <a:r>
              <a:rPr lang="en-US" altLang="en-US" sz="1200"/>
              <a:t>  to…</a:t>
            </a:r>
            <a:r>
              <a:rPr lang="en-US" altLang="en-US" sz="1200" b="1">
                <a:solidFill>
                  <a:srgbClr val="0000FF"/>
                </a:solidFill>
              </a:rPr>
              <a:t>open </a:t>
            </a:r>
            <a:r>
              <a:rPr lang="en-US" altLang="en-US" sz="1200">
                <a:solidFill>
                  <a:srgbClr val="0000FF"/>
                </a:solidFill>
              </a:rPr>
              <a:t>and</a:t>
            </a:r>
            <a:r>
              <a:rPr lang="en-US" altLang="en-US" sz="1200" b="1">
                <a:solidFill>
                  <a:srgbClr val="0000FF"/>
                </a:solidFill>
              </a:rPr>
              <a:t> close</a:t>
            </a:r>
            <a:r>
              <a:rPr lang="en-US" altLang="en-US" sz="1200"/>
              <a:t> (like its namesake,  </a:t>
            </a:r>
          </a:p>
          <a:p>
            <a:pPr eaLnBrk="1" hangingPunct="1">
              <a:spcBef>
                <a:spcPct val="0"/>
              </a:spcBef>
              <a:buClrTx/>
              <a:buSzTx/>
              <a:buFontTx/>
              <a:buNone/>
            </a:pPr>
            <a:r>
              <a:rPr lang="en-US" altLang="en-US" sz="1200"/>
              <a:t>  the morning-glory flower)</a:t>
            </a:r>
          </a:p>
          <a:p>
            <a:pPr eaLnBrk="1" hangingPunct="1">
              <a:spcBef>
                <a:spcPct val="0"/>
              </a:spcBef>
              <a:buClrTx/>
              <a:buSzTx/>
              <a:buFontTx/>
              <a:buNone/>
            </a:pPr>
            <a:r>
              <a:rPr lang="en-US" altLang="en-US" sz="1200"/>
              <a:t>--VA usually…</a:t>
            </a:r>
            <a:r>
              <a:rPr lang="en-US" altLang="en-US" sz="1200" b="1">
                <a:solidFill>
                  <a:srgbClr val="0000FF"/>
                </a:solidFill>
              </a:rPr>
              <a:t>20/200</a:t>
            </a:r>
            <a:r>
              <a:rPr lang="en-US" altLang="en-US" sz="1200"/>
              <a:t>, but can be…</a:t>
            </a:r>
          </a:p>
          <a:p>
            <a:pPr eaLnBrk="1" hangingPunct="1">
              <a:spcBef>
                <a:spcPct val="0"/>
              </a:spcBef>
              <a:buClrTx/>
              <a:buSzTx/>
              <a:buFontTx/>
              <a:buNone/>
            </a:pPr>
            <a:r>
              <a:rPr lang="en-US" altLang="en-US" sz="1200"/>
              <a:t>   </a:t>
            </a:r>
            <a:r>
              <a:rPr lang="en-US" altLang="en-US" sz="1200" b="1">
                <a:solidFill>
                  <a:srgbClr val="0000FF"/>
                </a:solidFill>
              </a:rPr>
              <a:t>20/20&lt;-&gt;NLP</a:t>
            </a:r>
          </a:p>
          <a:p>
            <a:pPr eaLnBrk="1" hangingPunct="1">
              <a:spcBef>
                <a:spcPct val="0"/>
              </a:spcBef>
              <a:buClrTx/>
              <a:buSzTx/>
              <a:buFontTx/>
              <a:buNone/>
            </a:pPr>
            <a:r>
              <a:rPr lang="en-US" altLang="en-US" sz="1200"/>
              <a:t>--1/3 develop…</a:t>
            </a:r>
            <a:r>
              <a:rPr lang="en-US" altLang="en-US" sz="1200" b="1">
                <a:solidFill>
                  <a:srgbClr val="CCECFF"/>
                </a:solidFill>
              </a:rPr>
              <a:t>serous</a:t>
            </a:r>
            <a:r>
              <a:rPr lang="en-US" altLang="en-US" sz="1200" b="1">
                <a:solidFill>
                  <a:srgbClr val="0000FF"/>
                </a:solidFill>
              </a:rPr>
              <a:t> </a:t>
            </a:r>
            <a:r>
              <a:rPr lang="en-US" altLang="en-US" sz="1200" b="1">
                <a:solidFill>
                  <a:srgbClr val="CCECFF"/>
                </a:solidFill>
              </a:rPr>
              <a:t>RD</a:t>
            </a:r>
          </a:p>
        </p:txBody>
      </p:sp>
      <p:sp>
        <p:nvSpPr>
          <p:cNvPr id="26627" name="Text Box 3">
            <a:extLst>
              <a:ext uri="{FF2B5EF4-FFF2-40B4-BE49-F238E27FC236}">
                <a16:creationId xmlns:a16="http://schemas.microsoft.com/office/drawing/2014/main" id="{EBF565CB-D2E5-4CB9-AB10-59AB11704A7C}"/>
              </a:ext>
            </a:extLst>
          </p:cNvPr>
          <p:cNvSpPr txBox="1">
            <a:spLocks noChangeArrowheads="1"/>
          </p:cNvSpPr>
          <p:nvPr/>
        </p:nvSpPr>
        <p:spPr bwMode="auto">
          <a:xfrm>
            <a:off x="793750" y="3505200"/>
            <a:ext cx="2274982" cy="677108"/>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solidFill>
                  <a:schemeClr val="bg1">
                    <a:lumMod val="65000"/>
                  </a:schemeClr>
                </a:solidFill>
              </a:rPr>
              <a:t>Optic Pit/Hole</a:t>
            </a:r>
          </a:p>
          <a:p>
            <a:pPr eaLnBrk="1" hangingPunct="1">
              <a:spcBef>
                <a:spcPct val="0"/>
              </a:spcBef>
              <a:buClrTx/>
              <a:buSzTx/>
              <a:buFontTx/>
              <a:buNone/>
            </a:pPr>
            <a:r>
              <a:rPr lang="en-US" altLang="en-US" sz="1200">
                <a:solidFill>
                  <a:schemeClr val="bg1">
                    <a:lumMod val="65000"/>
                  </a:schemeClr>
                </a:solidFill>
              </a:rPr>
              <a:t>--Associated with…</a:t>
            </a:r>
            <a:r>
              <a:rPr lang="en-US" altLang="en-US" sz="1200" b="1">
                <a:solidFill>
                  <a:schemeClr val="bg1">
                    <a:lumMod val="65000"/>
                  </a:schemeClr>
                </a:solidFill>
              </a:rPr>
              <a:t>serous RD</a:t>
            </a:r>
          </a:p>
          <a:p>
            <a:pPr eaLnBrk="1" hangingPunct="1">
              <a:spcBef>
                <a:spcPct val="0"/>
              </a:spcBef>
              <a:buClrTx/>
              <a:buSzTx/>
              <a:buFontTx/>
              <a:buNone/>
            </a:pPr>
            <a:r>
              <a:rPr lang="en-US" altLang="en-US" sz="1200" b="1">
                <a:solidFill>
                  <a:schemeClr val="bg1">
                    <a:lumMod val="65000"/>
                  </a:schemeClr>
                </a:solidFill>
              </a:rPr>
              <a:t>  in adulthood</a:t>
            </a:r>
          </a:p>
        </p:txBody>
      </p:sp>
      <p:sp>
        <p:nvSpPr>
          <p:cNvPr id="26628" name="Line 4">
            <a:extLst>
              <a:ext uri="{FF2B5EF4-FFF2-40B4-BE49-F238E27FC236}">
                <a16:creationId xmlns:a16="http://schemas.microsoft.com/office/drawing/2014/main" id="{6995FA1A-F69E-4714-87E2-B7C3F5C89A50}"/>
              </a:ext>
            </a:extLst>
          </p:cNvPr>
          <p:cNvSpPr>
            <a:spLocks noChangeShapeType="1"/>
          </p:cNvSpPr>
          <p:nvPr/>
        </p:nvSpPr>
        <p:spPr bwMode="auto">
          <a:xfrm flipH="1">
            <a:off x="1600200" y="2057400"/>
            <a:ext cx="1524000" cy="3810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629" name="Text Box 6">
            <a:extLst>
              <a:ext uri="{FF2B5EF4-FFF2-40B4-BE49-F238E27FC236}">
                <a16:creationId xmlns:a16="http://schemas.microsoft.com/office/drawing/2014/main" id="{2498F669-3885-470F-827E-D0722ECBD570}"/>
              </a:ext>
            </a:extLst>
          </p:cNvPr>
          <p:cNvSpPr txBox="1">
            <a:spLocks noChangeArrowheads="1"/>
          </p:cNvSpPr>
          <p:nvPr/>
        </p:nvSpPr>
        <p:spPr bwMode="auto">
          <a:xfrm>
            <a:off x="1340808" y="1524000"/>
            <a:ext cx="3544560" cy="458587"/>
          </a:xfrm>
          <a:prstGeom prst="rect">
            <a:avLst/>
          </a:prstGeom>
          <a:noFill/>
          <a:ln w="952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1400" i="1">
                <a:solidFill>
                  <a:schemeClr val="bg1">
                    <a:lumMod val="75000"/>
                  </a:schemeClr>
                </a:solidFill>
              </a:rPr>
              <a:t>These three are all secondary to abnormal</a:t>
            </a:r>
          </a:p>
          <a:p>
            <a:pPr algn="ctr" eaLnBrk="1" hangingPunct="1">
              <a:lnSpc>
                <a:spcPct val="85000"/>
              </a:lnSpc>
              <a:spcBef>
                <a:spcPct val="0"/>
              </a:spcBef>
              <a:buClrTx/>
              <a:buSzTx/>
              <a:buFontTx/>
              <a:buNone/>
            </a:pPr>
            <a:r>
              <a:rPr lang="en-US" altLang="en-US" sz="1400" i="1">
                <a:solidFill>
                  <a:schemeClr val="bg1">
                    <a:lumMod val="75000"/>
                  </a:schemeClr>
                </a:solidFill>
              </a:rPr>
              <a:t>closure of the embryonic optic fissure</a:t>
            </a:r>
          </a:p>
        </p:txBody>
      </p:sp>
      <p:sp>
        <p:nvSpPr>
          <p:cNvPr id="26630" name="Text Box 7">
            <a:extLst>
              <a:ext uri="{FF2B5EF4-FFF2-40B4-BE49-F238E27FC236}">
                <a16:creationId xmlns:a16="http://schemas.microsoft.com/office/drawing/2014/main" id="{77864995-F91A-497B-84DE-F4FB09455FB9}"/>
              </a:ext>
            </a:extLst>
          </p:cNvPr>
          <p:cNvSpPr txBox="1">
            <a:spLocks noChangeArrowheads="1"/>
          </p:cNvSpPr>
          <p:nvPr/>
        </p:nvSpPr>
        <p:spPr bwMode="auto">
          <a:xfrm>
            <a:off x="76200" y="2514600"/>
            <a:ext cx="2783134" cy="861774"/>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solidFill>
                  <a:schemeClr val="bg1">
                    <a:lumMod val="65000"/>
                  </a:schemeClr>
                </a:solidFill>
              </a:rPr>
              <a:t>Optic Nerve Coloboma</a:t>
            </a:r>
          </a:p>
          <a:p>
            <a:pPr eaLnBrk="1" hangingPunct="1">
              <a:spcBef>
                <a:spcPct val="0"/>
              </a:spcBef>
              <a:buClrTx/>
              <a:buSzTx/>
              <a:buFontTx/>
              <a:buNone/>
            </a:pPr>
            <a:r>
              <a:rPr lang="en-US" altLang="en-US" sz="1200">
                <a:solidFill>
                  <a:schemeClr val="bg1">
                    <a:lumMod val="65000"/>
                  </a:schemeClr>
                </a:solidFill>
              </a:rPr>
              <a:t>1) May resemble…</a:t>
            </a:r>
            <a:r>
              <a:rPr lang="en-US" altLang="en-US" sz="1200" b="1">
                <a:solidFill>
                  <a:schemeClr val="bg1">
                    <a:lumMod val="65000"/>
                  </a:schemeClr>
                </a:solidFill>
              </a:rPr>
              <a:t>deep cupping</a:t>
            </a:r>
          </a:p>
          <a:p>
            <a:pPr eaLnBrk="1" hangingPunct="1">
              <a:spcBef>
                <a:spcPct val="0"/>
              </a:spcBef>
              <a:buClrTx/>
              <a:buSzTx/>
              <a:buFontTx/>
              <a:buNone/>
            </a:pPr>
            <a:r>
              <a:rPr lang="en-US" altLang="en-US" sz="1200">
                <a:solidFill>
                  <a:schemeClr val="bg1">
                    <a:lumMod val="65000"/>
                  </a:schemeClr>
                </a:solidFill>
              </a:rPr>
              <a:t>2) Can be…</a:t>
            </a:r>
            <a:r>
              <a:rPr lang="en-US" altLang="en-US" sz="1200" b="1">
                <a:solidFill>
                  <a:schemeClr val="bg1">
                    <a:lumMod val="65000"/>
                  </a:schemeClr>
                </a:solidFill>
              </a:rPr>
              <a:t>bilateral, asymmetric</a:t>
            </a:r>
          </a:p>
          <a:p>
            <a:pPr eaLnBrk="1" hangingPunct="1">
              <a:spcBef>
                <a:spcPct val="0"/>
              </a:spcBef>
              <a:buClrTx/>
              <a:buSzTx/>
              <a:buFontTx/>
              <a:buNone/>
            </a:pPr>
            <a:r>
              <a:rPr lang="en-US" altLang="en-US" sz="1200">
                <a:solidFill>
                  <a:schemeClr val="bg1">
                    <a:lumMod val="65000"/>
                  </a:schemeClr>
                </a:solidFill>
              </a:rPr>
              <a:t>3) Part of the…</a:t>
            </a:r>
            <a:r>
              <a:rPr lang="en-US" altLang="en-US" sz="1200" b="1">
                <a:solidFill>
                  <a:schemeClr val="bg1">
                    <a:lumMod val="65000"/>
                  </a:schemeClr>
                </a:solidFill>
              </a:rPr>
              <a:t>CHARGE association</a:t>
            </a:r>
          </a:p>
        </p:txBody>
      </p:sp>
      <p:sp>
        <p:nvSpPr>
          <p:cNvPr id="26631" name="Line 8">
            <a:extLst>
              <a:ext uri="{FF2B5EF4-FFF2-40B4-BE49-F238E27FC236}">
                <a16:creationId xmlns:a16="http://schemas.microsoft.com/office/drawing/2014/main" id="{91D11795-7A2D-4757-920B-F908079269D1}"/>
              </a:ext>
            </a:extLst>
          </p:cNvPr>
          <p:cNvSpPr>
            <a:spLocks noChangeShapeType="1"/>
          </p:cNvSpPr>
          <p:nvPr/>
        </p:nvSpPr>
        <p:spPr bwMode="auto">
          <a:xfrm flipH="1">
            <a:off x="2971800" y="2057400"/>
            <a:ext cx="152400" cy="14478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632" name="Text Box 9">
            <a:extLst>
              <a:ext uri="{FF2B5EF4-FFF2-40B4-BE49-F238E27FC236}">
                <a16:creationId xmlns:a16="http://schemas.microsoft.com/office/drawing/2014/main" id="{A6F1D9EC-DA7F-44C4-8528-11B06C1FBD47}"/>
              </a:ext>
            </a:extLst>
          </p:cNvPr>
          <p:cNvSpPr txBox="1">
            <a:spLocks noChangeArrowheads="1"/>
          </p:cNvSpPr>
          <p:nvPr/>
        </p:nvSpPr>
        <p:spPr bwMode="auto">
          <a:xfrm>
            <a:off x="1371600" y="4267200"/>
            <a:ext cx="3057247" cy="2154436"/>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dirty="0"/>
              <a:t>Morning-Glory Disc</a:t>
            </a:r>
          </a:p>
          <a:p>
            <a:pPr eaLnBrk="1" hangingPunct="1">
              <a:spcBef>
                <a:spcPct val="0"/>
              </a:spcBef>
              <a:buClrTx/>
              <a:buSzTx/>
              <a:buFontTx/>
              <a:buNone/>
            </a:pPr>
            <a:r>
              <a:rPr lang="en-US" altLang="en-US" sz="1200" dirty="0">
                <a:solidFill>
                  <a:schemeClr val="bg1">
                    <a:lumMod val="65000"/>
                  </a:schemeClr>
                </a:solidFill>
              </a:rPr>
              <a:t>--DFE reveals:</a:t>
            </a:r>
          </a:p>
          <a:p>
            <a:pPr eaLnBrk="1" hangingPunct="1">
              <a:spcBef>
                <a:spcPct val="0"/>
              </a:spcBef>
              <a:buClrTx/>
              <a:buSzTx/>
              <a:buFontTx/>
              <a:buNone/>
            </a:pPr>
            <a:r>
              <a:rPr lang="en-US" altLang="en-US" sz="1200" dirty="0">
                <a:solidFill>
                  <a:schemeClr val="bg1">
                    <a:lumMod val="65000"/>
                  </a:schemeClr>
                </a:solidFill>
              </a:rPr>
              <a:t>  1) A funnel-shaped…</a:t>
            </a:r>
            <a:r>
              <a:rPr lang="en-US" altLang="en-US" sz="1200" b="1" dirty="0">
                <a:solidFill>
                  <a:schemeClr val="bg1">
                    <a:lumMod val="65000"/>
                  </a:schemeClr>
                </a:solidFill>
              </a:rPr>
              <a:t>excavation</a:t>
            </a:r>
            <a:endParaRPr lang="en-US" altLang="en-US" sz="1200" dirty="0">
              <a:solidFill>
                <a:schemeClr val="bg1">
                  <a:lumMod val="65000"/>
                </a:schemeClr>
              </a:solidFill>
            </a:endParaRPr>
          </a:p>
          <a:p>
            <a:pPr eaLnBrk="1" hangingPunct="1">
              <a:spcBef>
                <a:spcPct val="0"/>
              </a:spcBef>
              <a:buClrTx/>
              <a:buSzTx/>
              <a:buFontTx/>
              <a:buNone/>
            </a:pPr>
            <a:r>
              <a:rPr lang="en-US" altLang="en-US" sz="1200" dirty="0">
                <a:solidFill>
                  <a:schemeClr val="bg1">
                    <a:lumMod val="65000"/>
                  </a:schemeClr>
                </a:solidFill>
              </a:rPr>
              <a:t>  2) Number of vessels crossing the rim</a:t>
            </a:r>
          </a:p>
          <a:p>
            <a:pPr eaLnBrk="1" hangingPunct="1">
              <a:spcBef>
                <a:spcPct val="0"/>
              </a:spcBef>
              <a:buClrTx/>
              <a:buSzTx/>
              <a:buFontTx/>
              <a:buNone/>
            </a:pPr>
            <a:r>
              <a:rPr lang="en-US" altLang="en-US" sz="1200" dirty="0">
                <a:solidFill>
                  <a:schemeClr val="bg1">
                    <a:lumMod val="65000"/>
                  </a:schemeClr>
                </a:solidFill>
              </a:rPr>
              <a:t>    seems abnormally…</a:t>
            </a:r>
            <a:r>
              <a:rPr lang="en-US" altLang="en-US" sz="1200" b="1" dirty="0">
                <a:solidFill>
                  <a:schemeClr val="bg1">
                    <a:lumMod val="65000"/>
                  </a:schemeClr>
                </a:solidFill>
              </a:rPr>
              <a:t>high</a:t>
            </a:r>
            <a:r>
              <a:rPr lang="en-US" altLang="en-US" sz="1200" dirty="0">
                <a:solidFill>
                  <a:schemeClr val="bg1">
                    <a:lumMod val="65000"/>
                  </a:schemeClr>
                </a:solidFill>
              </a:rPr>
              <a:t> </a:t>
            </a:r>
            <a:endParaRPr lang="en-US" altLang="en-US" sz="1200" b="1" dirty="0">
              <a:solidFill>
                <a:schemeClr val="bg1">
                  <a:lumMod val="65000"/>
                </a:schemeClr>
              </a:solidFill>
            </a:endParaRPr>
          </a:p>
          <a:p>
            <a:pPr eaLnBrk="1" hangingPunct="1">
              <a:spcBef>
                <a:spcPct val="0"/>
              </a:spcBef>
              <a:buClrTx/>
              <a:buSzTx/>
              <a:buFontTx/>
              <a:buNone/>
            </a:pPr>
            <a:r>
              <a:rPr lang="en-US" altLang="en-US" sz="1200" dirty="0">
                <a:solidFill>
                  <a:schemeClr val="bg1">
                    <a:lumMod val="65000"/>
                  </a:schemeClr>
                </a:solidFill>
              </a:rPr>
              <a:t>--Tissue is…</a:t>
            </a:r>
            <a:r>
              <a:rPr lang="en-US" altLang="en-US" sz="1200" b="1" dirty="0">
                <a:solidFill>
                  <a:schemeClr val="bg1">
                    <a:lumMod val="65000"/>
                  </a:schemeClr>
                </a:solidFill>
              </a:rPr>
              <a:t>contractile</a:t>
            </a:r>
            <a:r>
              <a:rPr lang="en-US" altLang="en-US" sz="1200" dirty="0">
                <a:solidFill>
                  <a:schemeClr val="bg1">
                    <a:lumMod val="65000"/>
                  </a:schemeClr>
                </a:solidFill>
              </a:rPr>
              <a:t>, so cup seems</a:t>
            </a:r>
          </a:p>
          <a:p>
            <a:pPr eaLnBrk="1" hangingPunct="1">
              <a:spcBef>
                <a:spcPct val="0"/>
              </a:spcBef>
              <a:buClrTx/>
              <a:buSzTx/>
              <a:buFontTx/>
              <a:buNone/>
            </a:pPr>
            <a:r>
              <a:rPr lang="en-US" altLang="en-US" sz="1200" dirty="0">
                <a:solidFill>
                  <a:schemeClr val="bg1">
                    <a:lumMod val="65000"/>
                  </a:schemeClr>
                </a:solidFill>
              </a:rPr>
              <a:t>  to…</a:t>
            </a:r>
            <a:r>
              <a:rPr lang="en-US" altLang="en-US" sz="1200" b="1" dirty="0">
                <a:solidFill>
                  <a:schemeClr val="bg1">
                    <a:lumMod val="65000"/>
                  </a:schemeClr>
                </a:solidFill>
              </a:rPr>
              <a:t>open </a:t>
            </a:r>
            <a:r>
              <a:rPr lang="en-US" altLang="en-US" sz="1200" dirty="0">
                <a:solidFill>
                  <a:schemeClr val="bg1">
                    <a:lumMod val="65000"/>
                  </a:schemeClr>
                </a:solidFill>
              </a:rPr>
              <a:t>and</a:t>
            </a:r>
            <a:r>
              <a:rPr lang="en-US" altLang="en-US" sz="1200" b="1" dirty="0">
                <a:solidFill>
                  <a:schemeClr val="bg1">
                    <a:lumMod val="65000"/>
                  </a:schemeClr>
                </a:solidFill>
              </a:rPr>
              <a:t> close</a:t>
            </a:r>
            <a:r>
              <a:rPr lang="en-US" altLang="en-US" sz="1200" dirty="0">
                <a:solidFill>
                  <a:schemeClr val="bg1">
                    <a:lumMod val="65000"/>
                  </a:schemeClr>
                </a:solidFill>
              </a:rPr>
              <a:t> (like its namesake,  </a:t>
            </a:r>
          </a:p>
          <a:p>
            <a:pPr eaLnBrk="1" hangingPunct="1">
              <a:spcBef>
                <a:spcPct val="0"/>
              </a:spcBef>
              <a:buClrTx/>
              <a:buSzTx/>
              <a:buFontTx/>
              <a:buNone/>
            </a:pPr>
            <a:r>
              <a:rPr lang="en-US" altLang="en-US" sz="1200" dirty="0">
                <a:solidFill>
                  <a:schemeClr val="bg1">
                    <a:lumMod val="65000"/>
                  </a:schemeClr>
                </a:solidFill>
              </a:rPr>
              <a:t>  the morning-glory flower)</a:t>
            </a:r>
          </a:p>
          <a:p>
            <a:pPr eaLnBrk="1" hangingPunct="1">
              <a:spcBef>
                <a:spcPct val="0"/>
              </a:spcBef>
              <a:buClrTx/>
              <a:buSzTx/>
              <a:buFontTx/>
              <a:buNone/>
            </a:pPr>
            <a:r>
              <a:rPr lang="en-US" altLang="en-US" sz="1200" dirty="0">
                <a:solidFill>
                  <a:schemeClr val="bg1">
                    <a:lumMod val="65000"/>
                  </a:schemeClr>
                </a:solidFill>
              </a:rPr>
              <a:t>--VA usually…</a:t>
            </a:r>
            <a:r>
              <a:rPr lang="en-US" altLang="en-US" sz="1200" b="1" dirty="0">
                <a:solidFill>
                  <a:schemeClr val="bg1">
                    <a:lumMod val="65000"/>
                  </a:schemeClr>
                </a:solidFill>
              </a:rPr>
              <a:t>20/200</a:t>
            </a:r>
            <a:r>
              <a:rPr lang="en-US" altLang="en-US" sz="1200" dirty="0">
                <a:solidFill>
                  <a:schemeClr val="bg1">
                    <a:lumMod val="65000"/>
                  </a:schemeClr>
                </a:solidFill>
              </a:rPr>
              <a:t>, but can be…</a:t>
            </a:r>
          </a:p>
          <a:p>
            <a:pPr eaLnBrk="1" hangingPunct="1">
              <a:spcBef>
                <a:spcPct val="0"/>
              </a:spcBef>
              <a:buClrTx/>
              <a:buSzTx/>
              <a:buFontTx/>
              <a:buNone/>
            </a:pPr>
            <a:r>
              <a:rPr lang="en-US" altLang="en-US" sz="1200" dirty="0">
                <a:solidFill>
                  <a:schemeClr val="bg1">
                    <a:lumMod val="65000"/>
                  </a:schemeClr>
                </a:solidFill>
              </a:rPr>
              <a:t>   </a:t>
            </a:r>
            <a:r>
              <a:rPr lang="en-US" altLang="en-US" sz="1200" b="1" dirty="0">
                <a:solidFill>
                  <a:schemeClr val="bg1">
                    <a:lumMod val="65000"/>
                  </a:schemeClr>
                </a:solidFill>
              </a:rPr>
              <a:t>20/20&lt;-&gt;NLP</a:t>
            </a:r>
          </a:p>
          <a:p>
            <a:pPr eaLnBrk="1" hangingPunct="1">
              <a:spcBef>
                <a:spcPct val="0"/>
              </a:spcBef>
              <a:buClrTx/>
              <a:buSzTx/>
              <a:buFontTx/>
              <a:buNone/>
            </a:pPr>
            <a:r>
              <a:rPr lang="en-US" altLang="en-US" sz="1200" dirty="0">
                <a:solidFill>
                  <a:schemeClr val="bg1">
                    <a:lumMod val="65000"/>
                  </a:schemeClr>
                </a:solidFill>
              </a:rPr>
              <a:t>--1/3 develop…</a:t>
            </a:r>
            <a:r>
              <a:rPr lang="en-US" altLang="en-US" sz="1200" b="1" dirty="0">
                <a:solidFill>
                  <a:schemeClr val="bg1">
                    <a:lumMod val="65000"/>
                  </a:schemeClr>
                </a:solidFill>
              </a:rPr>
              <a:t>serous RD</a:t>
            </a:r>
          </a:p>
        </p:txBody>
      </p:sp>
      <p:sp>
        <p:nvSpPr>
          <p:cNvPr id="26633" name="Rectangle 11">
            <a:extLst>
              <a:ext uri="{FF2B5EF4-FFF2-40B4-BE49-F238E27FC236}">
                <a16:creationId xmlns:a16="http://schemas.microsoft.com/office/drawing/2014/main" id="{F76BCA91-4E24-4F7F-B6A5-D5C8FE6F39B6}"/>
              </a:ext>
            </a:extLst>
          </p:cNvPr>
          <p:cNvSpPr>
            <a:spLocks noChangeArrowheads="1"/>
          </p:cNvSpPr>
          <p:nvPr/>
        </p:nvSpPr>
        <p:spPr bwMode="auto">
          <a:xfrm>
            <a:off x="457200" y="122238"/>
            <a:ext cx="7543800" cy="8683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b"/>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ct val="85000"/>
              </a:lnSpc>
              <a:spcBef>
                <a:spcPct val="0"/>
              </a:spcBef>
              <a:buClrTx/>
              <a:buSzTx/>
              <a:buFontTx/>
              <a:buNone/>
            </a:pPr>
            <a:r>
              <a:rPr lang="en-US" altLang="en-US" sz="3200" b="1" dirty="0">
                <a:solidFill>
                  <a:schemeClr val="tx2"/>
                </a:solidFill>
              </a:rPr>
              <a:t>Developmental Abnormalities of the Optic Nerve Head</a:t>
            </a:r>
            <a:endParaRPr lang="en-US" altLang="en-US" sz="3200" dirty="0">
              <a:solidFill>
                <a:schemeClr val="tx2"/>
              </a:solidFill>
            </a:endParaRPr>
          </a:p>
        </p:txBody>
      </p:sp>
      <p:sp>
        <p:nvSpPr>
          <p:cNvPr id="26634" name="Slide Number Placeholder 1">
            <a:extLst>
              <a:ext uri="{FF2B5EF4-FFF2-40B4-BE49-F238E27FC236}">
                <a16:creationId xmlns:a16="http://schemas.microsoft.com/office/drawing/2014/main" id="{36D4B343-1488-4D7C-8569-64FF0FD08B6E}"/>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DBDA1020-9ADD-4487-AA1F-12FB75A402F9}" type="slidenum">
              <a:rPr lang="en-US" altLang="en-US" sz="1000"/>
              <a:pPr>
                <a:spcBef>
                  <a:spcPct val="0"/>
                </a:spcBef>
                <a:buClrTx/>
                <a:buSzTx/>
                <a:buFontTx/>
                <a:buNone/>
              </a:pPr>
              <a:t>47</a:t>
            </a:fld>
            <a:endParaRPr lang="en-US" altLang="en-US" sz="1000"/>
          </a:p>
        </p:txBody>
      </p:sp>
      <p:sp>
        <p:nvSpPr>
          <p:cNvPr id="26635" name="Line 12">
            <a:extLst>
              <a:ext uri="{FF2B5EF4-FFF2-40B4-BE49-F238E27FC236}">
                <a16:creationId xmlns:a16="http://schemas.microsoft.com/office/drawing/2014/main" id="{65C3BECB-2C2E-4FDB-BF02-61BA4BD8DB2D}"/>
              </a:ext>
            </a:extLst>
          </p:cNvPr>
          <p:cNvSpPr>
            <a:spLocks noChangeShapeType="1"/>
          </p:cNvSpPr>
          <p:nvPr/>
        </p:nvSpPr>
        <p:spPr bwMode="auto">
          <a:xfrm>
            <a:off x="3124200" y="2057400"/>
            <a:ext cx="381000" cy="22098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 name="Text Box 16">
            <a:extLst>
              <a:ext uri="{FF2B5EF4-FFF2-40B4-BE49-F238E27FC236}">
                <a16:creationId xmlns:a16="http://schemas.microsoft.com/office/drawing/2014/main" id="{A25388A0-A505-4976-AE31-C05FE10D78D8}"/>
              </a:ext>
            </a:extLst>
          </p:cNvPr>
          <p:cNvSpPr txBox="1">
            <a:spLocks noChangeArrowheads="1"/>
          </p:cNvSpPr>
          <p:nvPr/>
        </p:nvSpPr>
        <p:spPr bwMode="auto">
          <a:xfrm>
            <a:off x="4648200" y="2576513"/>
            <a:ext cx="3973513" cy="862012"/>
          </a:xfrm>
          <a:prstGeom prst="rect">
            <a:avLst/>
          </a:prstGeom>
          <a:solidFill>
            <a:srgbClr val="FFC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defRPr/>
            </a:pPr>
            <a:r>
              <a:rPr lang="en-US" altLang="en-US" sz="1400" b="1" dirty="0">
                <a:solidFill>
                  <a:schemeClr val="bg1">
                    <a:lumMod val="65000"/>
                  </a:schemeClr>
                </a:solidFill>
              </a:rPr>
              <a:t>Myelinated RNFL</a:t>
            </a:r>
          </a:p>
          <a:p>
            <a:pPr eaLnBrk="1" hangingPunct="1">
              <a:spcBef>
                <a:spcPct val="0"/>
              </a:spcBef>
              <a:buClrTx/>
              <a:buSzTx/>
              <a:buFontTx/>
              <a:buNone/>
              <a:defRPr/>
            </a:pPr>
            <a:r>
              <a:rPr lang="en-US" altLang="en-US" sz="1200" dirty="0">
                <a:solidFill>
                  <a:srgbClr val="FFCCFF"/>
                </a:solidFill>
              </a:rPr>
              <a:t>--Myelin normally starts at LGN, ends at lamina </a:t>
            </a:r>
            <a:r>
              <a:rPr lang="en-US" altLang="en-US" sz="1200" dirty="0" err="1">
                <a:solidFill>
                  <a:srgbClr val="FFCCFF"/>
                </a:solidFill>
              </a:rPr>
              <a:t>cribrosa</a:t>
            </a:r>
            <a:endParaRPr lang="en-US" altLang="en-US" sz="1200" dirty="0">
              <a:solidFill>
                <a:srgbClr val="FFCCFF"/>
              </a:solidFill>
            </a:endParaRPr>
          </a:p>
          <a:p>
            <a:pPr eaLnBrk="1" hangingPunct="1">
              <a:spcBef>
                <a:spcPct val="0"/>
              </a:spcBef>
              <a:buClrTx/>
              <a:buSzTx/>
              <a:buFontTx/>
              <a:buNone/>
              <a:defRPr/>
            </a:pPr>
            <a:r>
              <a:rPr lang="en-US" altLang="en-US" sz="1200" dirty="0">
                <a:solidFill>
                  <a:srgbClr val="FFCCFF"/>
                </a:solidFill>
              </a:rPr>
              <a:t>--Can be patchy, discontinuous</a:t>
            </a:r>
          </a:p>
          <a:p>
            <a:pPr eaLnBrk="1" hangingPunct="1">
              <a:spcBef>
                <a:spcPct val="0"/>
              </a:spcBef>
              <a:buClrTx/>
              <a:buSzTx/>
              <a:buFontTx/>
              <a:buNone/>
              <a:defRPr/>
            </a:pPr>
            <a:r>
              <a:rPr lang="en-US" altLang="en-US" sz="1200" dirty="0">
                <a:solidFill>
                  <a:srgbClr val="FFCCFF"/>
                </a:solidFill>
              </a:rPr>
              <a:t>--Corresponding VF has absolute scotoma</a:t>
            </a:r>
          </a:p>
        </p:txBody>
      </p:sp>
      <p:sp>
        <p:nvSpPr>
          <p:cNvPr id="15" name="Text Box 18">
            <a:extLst>
              <a:ext uri="{FF2B5EF4-FFF2-40B4-BE49-F238E27FC236}">
                <a16:creationId xmlns:a16="http://schemas.microsoft.com/office/drawing/2014/main" id="{0EEE94D4-BC7E-44DF-B02B-501B0F5929C0}"/>
              </a:ext>
            </a:extLst>
          </p:cNvPr>
          <p:cNvSpPr txBox="1">
            <a:spLocks noChangeArrowheads="1"/>
          </p:cNvSpPr>
          <p:nvPr/>
        </p:nvSpPr>
        <p:spPr bwMode="auto">
          <a:xfrm>
            <a:off x="5546725" y="1687513"/>
            <a:ext cx="3452813" cy="677862"/>
          </a:xfrm>
          <a:prstGeom prst="rect">
            <a:avLst/>
          </a:prstGeom>
          <a:solidFill>
            <a:srgbClr val="FFFF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defRPr/>
            </a:pPr>
            <a:r>
              <a:rPr lang="en-US" altLang="en-US" sz="1400" b="1" dirty="0" err="1">
                <a:solidFill>
                  <a:schemeClr val="bg1">
                    <a:lumMod val="75000"/>
                  </a:schemeClr>
                </a:solidFill>
              </a:rPr>
              <a:t>Megalopapilla</a:t>
            </a:r>
            <a:endParaRPr lang="en-US" altLang="en-US" sz="1400" b="1" dirty="0">
              <a:solidFill>
                <a:schemeClr val="bg1">
                  <a:lumMod val="75000"/>
                </a:schemeClr>
              </a:solidFill>
            </a:endParaRPr>
          </a:p>
          <a:p>
            <a:pPr eaLnBrk="1" hangingPunct="1">
              <a:spcBef>
                <a:spcPct val="0"/>
              </a:spcBef>
              <a:buClrTx/>
              <a:buSzTx/>
              <a:buFontTx/>
              <a:buNone/>
              <a:defRPr/>
            </a:pPr>
            <a:r>
              <a:rPr lang="en-US" altLang="en-US" sz="1200" dirty="0">
                <a:solidFill>
                  <a:srgbClr val="FFFF99"/>
                </a:solidFill>
              </a:rPr>
              <a:t>--Abnormally large diameter of </a:t>
            </a:r>
            <a:r>
              <a:rPr lang="en-US" altLang="en-US" sz="1200" b="1" dirty="0">
                <a:solidFill>
                  <a:srgbClr val="FFFF99"/>
                </a:solidFill>
              </a:rPr>
              <a:t>disc and cup</a:t>
            </a:r>
          </a:p>
          <a:p>
            <a:pPr eaLnBrk="1" hangingPunct="1">
              <a:spcBef>
                <a:spcPct val="0"/>
              </a:spcBef>
              <a:buClrTx/>
              <a:buSzTx/>
              <a:buFontTx/>
              <a:buNone/>
              <a:defRPr/>
            </a:pPr>
            <a:r>
              <a:rPr lang="en-US" altLang="en-US" sz="1200" dirty="0">
                <a:solidFill>
                  <a:srgbClr val="FFFF99"/>
                </a:solidFill>
              </a:rPr>
              <a:t>--VF testing may reveal an </a:t>
            </a:r>
            <a:r>
              <a:rPr lang="en-US" altLang="en-US" sz="1200" b="1" dirty="0">
                <a:solidFill>
                  <a:srgbClr val="FFFF99"/>
                </a:solidFill>
              </a:rPr>
              <a:t>enlarged blind spot</a:t>
            </a:r>
          </a:p>
        </p:txBody>
      </p:sp>
      <p:sp>
        <p:nvSpPr>
          <p:cNvPr id="16" name="Text Box 19">
            <a:extLst>
              <a:ext uri="{FF2B5EF4-FFF2-40B4-BE49-F238E27FC236}">
                <a16:creationId xmlns:a16="http://schemas.microsoft.com/office/drawing/2014/main" id="{BF21B0FD-ADB8-4F9B-81FF-E2291331973F}"/>
              </a:ext>
            </a:extLst>
          </p:cNvPr>
          <p:cNvSpPr txBox="1">
            <a:spLocks noChangeArrowheads="1"/>
          </p:cNvSpPr>
          <p:nvPr/>
        </p:nvSpPr>
        <p:spPr bwMode="auto">
          <a:xfrm>
            <a:off x="5257800" y="3760788"/>
            <a:ext cx="3273425" cy="1231900"/>
          </a:xfrm>
          <a:prstGeom prst="rect">
            <a:avLst/>
          </a:prstGeom>
          <a:solidFill>
            <a:srgbClr val="CCFFCC"/>
          </a:solidFill>
          <a:ln w="9525">
            <a:no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defRPr/>
            </a:pPr>
            <a:r>
              <a:rPr lang="en-US" altLang="en-US" sz="1400" b="1" dirty="0">
                <a:solidFill>
                  <a:schemeClr val="bg1">
                    <a:lumMod val="65000"/>
                  </a:schemeClr>
                </a:solidFill>
              </a:rPr>
              <a:t>Optic Nerve Hypoplasia</a:t>
            </a:r>
          </a:p>
          <a:p>
            <a:pPr eaLnBrk="1" hangingPunct="1">
              <a:spcBef>
                <a:spcPct val="0"/>
              </a:spcBef>
              <a:buClrTx/>
              <a:buSzTx/>
              <a:buFontTx/>
              <a:buNone/>
              <a:defRPr/>
            </a:pPr>
            <a:r>
              <a:rPr lang="en-US" altLang="en-US" sz="1200" dirty="0">
                <a:solidFill>
                  <a:srgbClr val="CCFFCC"/>
                </a:solidFill>
              </a:rPr>
              <a:t>--Abnormally </a:t>
            </a:r>
            <a:r>
              <a:rPr lang="en-US" altLang="en-US" sz="1200" b="1" dirty="0">
                <a:solidFill>
                  <a:srgbClr val="CCFFCC"/>
                </a:solidFill>
              </a:rPr>
              <a:t>low number of axons</a:t>
            </a:r>
          </a:p>
          <a:p>
            <a:pPr eaLnBrk="1" hangingPunct="1">
              <a:spcBef>
                <a:spcPct val="0"/>
              </a:spcBef>
              <a:buClrTx/>
              <a:buSzTx/>
              <a:buFontTx/>
              <a:buNone/>
              <a:defRPr/>
            </a:pPr>
            <a:r>
              <a:rPr lang="en-US" altLang="en-US" sz="1200" dirty="0">
                <a:solidFill>
                  <a:srgbClr val="CCFFCC"/>
                </a:solidFill>
              </a:rPr>
              <a:t>--DFE: Small pale disc with </a:t>
            </a:r>
            <a:r>
              <a:rPr lang="en-US" altLang="en-US" sz="1200" b="1" dirty="0">
                <a:solidFill>
                  <a:srgbClr val="CCFFCC"/>
                </a:solidFill>
              </a:rPr>
              <a:t>double ring sign</a:t>
            </a:r>
            <a:endParaRPr lang="en-US" altLang="en-US" sz="1200" dirty="0">
              <a:solidFill>
                <a:srgbClr val="CCFFCC"/>
              </a:solidFill>
            </a:endParaRPr>
          </a:p>
          <a:p>
            <a:pPr eaLnBrk="1" hangingPunct="1">
              <a:spcBef>
                <a:spcPct val="0"/>
              </a:spcBef>
              <a:buClrTx/>
              <a:buSzTx/>
              <a:buFontTx/>
              <a:buNone/>
              <a:defRPr/>
            </a:pPr>
            <a:r>
              <a:rPr lang="en-US" altLang="en-US" sz="1200" dirty="0">
                <a:solidFill>
                  <a:srgbClr val="CCFFCC"/>
                </a:solidFill>
              </a:rPr>
              <a:t>--VA </a:t>
            </a:r>
            <a:r>
              <a:rPr lang="en-US" altLang="en-US" sz="1200" b="1" dirty="0">
                <a:solidFill>
                  <a:srgbClr val="CCFFCC"/>
                </a:solidFill>
              </a:rPr>
              <a:t>20/20&lt;-&gt;NLP</a:t>
            </a:r>
          </a:p>
          <a:p>
            <a:pPr eaLnBrk="1" hangingPunct="1">
              <a:spcBef>
                <a:spcPct val="0"/>
              </a:spcBef>
              <a:buClrTx/>
              <a:buSzTx/>
              <a:buFontTx/>
              <a:buNone/>
              <a:defRPr/>
            </a:pPr>
            <a:r>
              <a:rPr lang="en-US" altLang="en-US" sz="1200" dirty="0">
                <a:solidFill>
                  <a:srgbClr val="CCFFCC"/>
                </a:solidFill>
              </a:rPr>
              <a:t>--VF defects </a:t>
            </a:r>
            <a:r>
              <a:rPr lang="en-US" altLang="en-US" sz="1200" b="1" dirty="0">
                <a:solidFill>
                  <a:srgbClr val="CCFFCC"/>
                </a:solidFill>
              </a:rPr>
              <a:t>invariably present</a:t>
            </a:r>
          </a:p>
          <a:p>
            <a:pPr eaLnBrk="1" hangingPunct="1">
              <a:spcBef>
                <a:spcPct val="0"/>
              </a:spcBef>
              <a:buClrTx/>
              <a:buSzTx/>
              <a:buFontTx/>
              <a:buNone/>
              <a:defRPr/>
            </a:pPr>
            <a:r>
              <a:rPr lang="en-US" altLang="en-US" sz="1200" dirty="0">
                <a:solidFill>
                  <a:srgbClr val="CCFFCC"/>
                </a:solidFill>
              </a:rPr>
              <a:t>--Remember the </a:t>
            </a:r>
            <a:r>
              <a:rPr lang="en-US" altLang="en-US" sz="1200" b="1" dirty="0">
                <a:solidFill>
                  <a:srgbClr val="CCFFCC"/>
                </a:solidFill>
              </a:rPr>
              <a:t>4 D’s</a:t>
            </a:r>
            <a:r>
              <a:rPr lang="en-US" altLang="en-US" sz="1200" dirty="0">
                <a:solidFill>
                  <a:srgbClr val="CCFFCC"/>
                </a:solidFill>
              </a:rPr>
              <a:t> (more on this shortly)</a:t>
            </a:r>
          </a:p>
        </p:txBody>
      </p:sp>
      <p:sp>
        <p:nvSpPr>
          <p:cNvPr id="17" name="Text Box 13">
            <a:extLst>
              <a:ext uri="{FF2B5EF4-FFF2-40B4-BE49-F238E27FC236}">
                <a16:creationId xmlns:a16="http://schemas.microsoft.com/office/drawing/2014/main" id="{D23EA8F9-DF9F-4DB4-AA3A-1B3558C3921B}"/>
              </a:ext>
            </a:extLst>
          </p:cNvPr>
          <p:cNvSpPr txBox="1">
            <a:spLocks noChangeArrowheads="1"/>
          </p:cNvSpPr>
          <p:nvPr/>
        </p:nvSpPr>
        <p:spPr bwMode="auto">
          <a:xfrm>
            <a:off x="4800600" y="5257800"/>
            <a:ext cx="4294188" cy="1230313"/>
          </a:xfrm>
          <a:prstGeom prst="rect">
            <a:avLst/>
          </a:prstGeom>
          <a:solidFill>
            <a:srgbClr val="FFCC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Tilted-Disc Syndrome</a:t>
            </a:r>
          </a:p>
          <a:p>
            <a:pPr eaLnBrk="1" hangingPunct="1">
              <a:spcBef>
                <a:spcPct val="0"/>
              </a:spcBef>
              <a:buClrTx/>
              <a:buSzTx/>
              <a:buFontTx/>
              <a:buNone/>
            </a:pPr>
            <a:r>
              <a:rPr lang="en-US" altLang="en-US" sz="1200"/>
              <a:t>1) Superior pole appears…</a:t>
            </a:r>
            <a:r>
              <a:rPr lang="en-US" altLang="en-US" sz="1200" b="1">
                <a:solidFill>
                  <a:srgbClr val="0000FF"/>
                </a:solidFill>
              </a:rPr>
              <a:t>elevated</a:t>
            </a:r>
            <a:r>
              <a:rPr lang="en-US" altLang="en-US" sz="1200"/>
              <a:t>, inferior…</a:t>
            </a:r>
            <a:r>
              <a:rPr lang="en-US" altLang="en-US" sz="1200" b="1">
                <a:solidFill>
                  <a:srgbClr val="0000FF"/>
                </a:solidFill>
              </a:rPr>
              <a:t>recessed</a:t>
            </a:r>
          </a:p>
          <a:p>
            <a:pPr eaLnBrk="1" hangingPunct="1">
              <a:spcBef>
                <a:spcPct val="0"/>
              </a:spcBef>
              <a:buClrTx/>
              <a:buSzTx/>
              <a:buFontTx/>
              <a:buNone/>
            </a:pPr>
            <a:r>
              <a:rPr lang="en-US" altLang="en-US" sz="1200"/>
              <a:t>2) </a:t>
            </a:r>
            <a:r>
              <a:rPr lang="en-US" altLang="en-US" sz="1200">
                <a:solidFill>
                  <a:srgbClr val="FFCC99"/>
                </a:solidFill>
              </a:rPr>
              <a:t>Associated with…</a:t>
            </a:r>
            <a:r>
              <a:rPr lang="en-US" altLang="en-US" sz="1200" b="1">
                <a:solidFill>
                  <a:srgbClr val="FFCC99"/>
                </a:solidFill>
              </a:rPr>
              <a:t>situs inversus</a:t>
            </a:r>
            <a:r>
              <a:rPr lang="en-US" altLang="en-US" sz="1200">
                <a:solidFill>
                  <a:srgbClr val="FFCC99"/>
                </a:solidFill>
              </a:rPr>
              <a:t> of retinal vessels</a:t>
            </a:r>
          </a:p>
          <a:p>
            <a:pPr eaLnBrk="1" hangingPunct="1">
              <a:spcBef>
                <a:spcPct val="0"/>
              </a:spcBef>
              <a:buClrTx/>
              <a:buSzTx/>
              <a:buFontTx/>
              <a:buNone/>
            </a:pPr>
            <a:r>
              <a:rPr lang="en-US" altLang="en-US" sz="1200"/>
              <a:t>3) </a:t>
            </a:r>
            <a:r>
              <a:rPr lang="en-US" altLang="en-US" sz="1200">
                <a:solidFill>
                  <a:srgbClr val="FFCC99"/>
                </a:solidFill>
              </a:rPr>
              <a:t>Fundus abnormality produces…</a:t>
            </a:r>
            <a:r>
              <a:rPr lang="en-US" altLang="en-US" sz="1200" b="1">
                <a:solidFill>
                  <a:srgbClr val="FFCC99"/>
                </a:solidFill>
              </a:rPr>
              <a:t>myopic astigmatism</a:t>
            </a:r>
          </a:p>
          <a:p>
            <a:pPr eaLnBrk="1" hangingPunct="1">
              <a:spcBef>
                <a:spcPct val="0"/>
              </a:spcBef>
              <a:buClrTx/>
              <a:buSzTx/>
              <a:buFontTx/>
              <a:buNone/>
            </a:pPr>
            <a:r>
              <a:rPr lang="en-US" altLang="en-US" sz="1200"/>
              <a:t>4) </a:t>
            </a:r>
            <a:r>
              <a:rPr lang="en-US" altLang="en-US" sz="1200">
                <a:solidFill>
                  <a:srgbClr val="FFCC99"/>
                </a:solidFill>
              </a:rPr>
              <a:t>VF testing reveals…</a:t>
            </a:r>
            <a:r>
              <a:rPr lang="en-US" altLang="en-US" sz="1200" b="1">
                <a:solidFill>
                  <a:srgbClr val="FFCC99"/>
                </a:solidFill>
              </a:rPr>
              <a:t>bitemporal hemianopia</a:t>
            </a:r>
            <a:r>
              <a:rPr lang="en-US" altLang="en-US" sz="1200">
                <a:solidFill>
                  <a:srgbClr val="FFCC99"/>
                </a:solidFill>
              </a:rPr>
              <a:t> that doesn’t</a:t>
            </a:r>
          </a:p>
          <a:p>
            <a:pPr eaLnBrk="1" hangingPunct="1">
              <a:spcBef>
                <a:spcPct val="0"/>
              </a:spcBef>
              <a:buClrTx/>
              <a:buSzTx/>
              <a:buFontTx/>
              <a:buNone/>
            </a:pPr>
            <a:r>
              <a:rPr lang="en-US" altLang="en-US" sz="1200">
                <a:solidFill>
                  <a:srgbClr val="FFCC99"/>
                </a:solidFill>
              </a:rPr>
              <a:t>   …</a:t>
            </a:r>
            <a:r>
              <a:rPr lang="en-US" altLang="en-US" sz="1200" b="1">
                <a:solidFill>
                  <a:srgbClr val="FFCC99"/>
                </a:solidFill>
              </a:rPr>
              <a:t>respect the vertical</a:t>
            </a:r>
            <a:r>
              <a:rPr lang="en-US" altLang="en-US" sz="1200">
                <a:solidFill>
                  <a:srgbClr val="FFCC99"/>
                </a:solidFill>
              </a:rPr>
              <a:t> and may…</a:t>
            </a:r>
            <a:r>
              <a:rPr lang="en-US" altLang="en-US" sz="1200" b="1">
                <a:solidFill>
                  <a:srgbClr val="FFCC99"/>
                </a:solidFill>
              </a:rPr>
              <a:t>resolve with refraction</a:t>
            </a:r>
          </a:p>
        </p:txBody>
      </p:sp>
      <p:sp>
        <p:nvSpPr>
          <p:cNvPr id="18" name="Text Box 13">
            <a:extLst>
              <a:ext uri="{FF2B5EF4-FFF2-40B4-BE49-F238E27FC236}">
                <a16:creationId xmlns:a16="http://schemas.microsoft.com/office/drawing/2014/main" id="{AF29A23D-8CCD-493E-A881-3F227F620AD9}"/>
              </a:ext>
            </a:extLst>
          </p:cNvPr>
          <p:cNvSpPr txBox="1">
            <a:spLocks noChangeArrowheads="1"/>
          </p:cNvSpPr>
          <p:nvPr/>
        </p:nvSpPr>
        <p:spPr bwMode="auto">
          <a:xfrm>
            <a:off x="4800600" y="5257800"/>
            <a:ext cx="4216400" cy="1231106"/>
          </a:xfrm>
          <a:prstGeom prst="rect">
            <a:avLst/>
          </a:prstGeom>
          <a:solidFill>
            <a:srgbClr val="FFCC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dirty="0">
                <a:solidFill>
                  <a:schemeClr val="bg1">
                    <a:lumMod val="65000"/>
                  </a:schemeClr>
                </a:solidFill>
              </a:rPr>
              <a:t>Tilted-Disc Syndrome</a:t>
            </a:r>
          </a:p>
          <a:p>
            <a:pPr eaLnBrk="1" hangingPunct="1">
              <a:spcBef>
                <a:spcPct val="0"/>
              </a:spcBef>
              <a:buClrTx/>
              <a:buSzTx/>
              <a:buFontTx/>
              <a:buNone/>
            </a:pPr>
            <a:r>
              <a:rPr lang="en-US" altLang="en-US" sz="1200" dirty="0">
                <a:solidFill>
                  <a:srgbClr val="FFCC99"/>
                </a:solidFill>
              </a:rPr>
              <a:t>1) Superior pole appears…</a:t>
            </a:r>
            <a:r>
              <a:rPr lang="en-US" altLang="en-US" sz="1200" b="1" dirty="0">
                <a:solidFill>
                  <a:srgbClr val="FFCC99"/>
                </a:solidFill>
              </a:rPr>
              <a:t>elevated</a:t>
            </a:r>
            <a:r>
              <a:rPr lang="en-US" altLang="en-US" sz="1200" dirty="0">
                <a:solidFill>
                  <a:srgbClr val="FFCC99"/>
                </a:solidFill>
              </a:rPr>
              <a:t>, inferior… </a:t>
            </a:r>
            <a:r>
              <a:rPr lang="en-US" altLang="en-US" sz="1200" b="1" dirty="0">
                <a:solidFill>
                  <a:srgbClr val="FFCC99"/>
                </a:solidFill>
              </a:rPr>
              <a:t>recessed</a:t>
            </a:r>
          </a:p>
          <a:p>
            <a:pPr eaLnBrk="1" hangingPunct="1">
              <a:spcBef>
                <a:spcPct val="0"/>
              </a:spcBef>
              <a:buClrTx/>
              <a:buSzTx/>
              <a:buFontTx/>
              <a:buNone/>
            </a:pPr>
            <a:r>
              <a:rPr lang="en-US" altLang="en-US" sz="1200" dirty="0">
                <a:solidFill>
                  <a:srgbClr val="FFCC99"/>
                </a:solidFill>
              </a:rPr>
              <a:t>2) Associated with…</a:t>
            </a:r>
            <a:r>
              <a:rPr lang="en-US" altLang="en-US" sz="1200" b="1" dirty="0">
                <a:solidFill>
                  <a:srgbClr val="FFCC99"/>
                </a:solidFill>
              </a:rPr>
              <a:t>situs inversus</a:t>
            </a:r>
            <a:r>
              <a:rPr lang="en-US" altLang="en-US" sz="1200" dirty="0">
                <a:solidFill>
                  <a:srgbClr val="FFCC99"/>
                </a:solidFill>
              </a:rPr>
              <a:t> of retinal vessels</a:t>
            </a:r>
          </a:p>
          <a:p>
            <a:pPr eaLnBrk="1" hangingPunct="1">
              <a:spcBef>
                <a:spcPct val="0"/>
              </a:spcBef>
              <a:buClrTx/>
              <a:buSzTx/>
              <a:buFontTx/>
              <a:buNone/>
            </a:pPr>
            <a:r>
              <a:rPr lang="en-US" altLang="en-US" sz="1200" dirty="0">
                <a:solidFill>
                  <a:srgbClr val="FFCC99"/>
                </a:solidFill>
              </a:rPr>
              <a:t>3) Fundus abnormality produces… </a:t>
            </a:r>
            <a:r>
              <a:rPr lang="en-US" altLang="en-US" sz="1200" b="1" dirty="0">
                <a:solidFill>
                  <a:srgbClr val="FFCC99"/>
                </a:solidFill>
              </a:rPr>
              <a:t>myopic </a:t>
            </a:r>
            <a:r>
              <a:rPr lang="en-US" altLang="en-US" sz="1200" b="1" dirty="0" err="1">
                <a:solidFill>
                  <a:srgbClr val="FFCC99"/>
                </a:solidFill>
              </a:rPr>
              <a:t>astigm</a:t>
            </a:r>
            <a:endParaRPr lang="en-US" altLang="en-US" sz="1200" b="1" dirty="0">
              <a:solidFill>
                <a:srgbClr val="FFCC99"/>
              </a:solidFill>
            </a:endParaRPr>
          </a:p>
          <a:p>
            <a:pPr eaLnBrk="1" hangingPunct="1">
              <a:spcBef>
                <a:spcPct val="0"/>
              </a:spcBef>
              <a:buClrTx/>
              <a:buSzTx/>
              <a:buFontTx/>
              <a:buNone/>
            </a:pPr>
            <a:r>
              <a:rPr lang="en-US" altLang="en-US" sz="1200" dirty="0">
                <a:solidFill>
                  <a:srgbClr val="FFCC99"/>
                </a:solidFill>
              </a:rPr>
              <a:t>4) VF testing reveals…</a:t>
            </a:r>
            <a:r>
              <a:rPr lang="en-US" altLang="en-US" sz="1200" b="1" dirty="0">
                <a:solidFill>
                  <a:srgbClr val="FFCC99"/>
                </a:solidFill>
              </a:rPr>
              <a:t>bitemporal hemianopia</a:t>
            </a:r>
            <a:r>
              <a:rPr lang="en-US" altLang="en-US" sz="1200" dirty="0">
                <a:solidFill>
                  <a:srgbClr val="FFCC99"/>
                </a:solidFill>
              </a:rPr>
              <a:t> that </a:t>
            </a:r>
            <a:r>
              <a:rPr lang="en-US" altLang="en-US" sz="1200" dirty="0" err="1">
                <a:solidFill>
                  <a:srgbClr val="FFCC99"/>
                </a:solidFill>
              </a:rPr>
              <a:t>doesn’t</a:t>
            </a:r>
            <a:r>
              <a:rPr lang="en-US" altLang="en-US" sz="1200" b="1" dirty="0" err="1">
                <a:solidFill>
                  <a:srgbClr val="FFCC99"/>
                </a:solidFill>
              </a:rPr>
              <a:t>with</a:t>
            </a:r>
            <a:r>
              <a:rPr lang="en-US" altLang="en-US" sz="1200" b="1" dirty="0">
                <a:solidFill>
                  <a:srgbClr val="FFCC99"/>
                </a:solidFill>
              </a:rPr>
              <a:t> refract</a:t>
            </a:r>
          </a:p>
        </p:txBody>
      </p:sp>
      <p:sp>
        <p:nvSpPr>
          <p:cNvPr id="3" name="TextBox 2">
            <a:extLst>
              <a:ext uri="{FF2B5EF4-FFF2-40B4-BE49-F238E27FC236}">
                <a16:creationId xmlns:a16="http://schemas.microsoft.com/office/drawing/2014/main" id="{83967FBC-9255-EE50-B057-538AB35A0FFD}"/>
              </a:ext>
            </a:extLst>
          </p:cNvPr>
          <p:cNvSpPr txBox="1"/>
          <p:nvPr/>
        </p:nvSpPr>
        <p:spPr>
          <a:xfrm>
            <a:off x="299781" y="1873984"/>
            <a:ext cx="5410200" cy="2308324"/>
          </a:xfrm>
          <a:prstGeom prst="rect">
            <a:avLst/>
          </a:prstGeom>
          <a:solidFill>
            <a:srgbClr val="61D6FF"/>
          </a:solidFill>
        </p:spPr>
        <p:txBody>
          <a:bodyPr wrap="square" rtlCol="0">
            <a:spAutoFit/>
          </a:bodyPr>
          <a:lstStyle/>
          <a:p>
            <a:r>
              <a:rPr lang="en-US" sz="1600" i="1" dirty="0"/>
              <a:t>Is morning-glory disc usually unilateral, or bilateral?</a:t>
            </a:r>
          </a:p>
          <a:p>
            <a:r>
              <a:rPr lang="en-US" sz="1600" dirty="0"/>
              <a:t>Unilateral</a:t>
            </a:r>
          </a:p>
          <a:p>
            <a:endParaRPr lang="en-US" sz="1600" i="1" dirty="0">
              <a:latin typeface="+mn-lt"/>
            </a:endParaRPr>
          </a:p>
          <a:p>
            <a:r>
              <a:rPr lang="en-US" sz="1600" i="1" dirty="0">
                <a:latin typeface="+mn-lt"/>
              </a:rPr>
              <a:t>Is there a gender predilection?</a:t>
            </a:r>
          </a:p>
          <a:p>
            <a:r>
              <a:rPr lang="en-US" sz="1600" dirty="0">
                <a:latin typeface="+mn-lt"/>
              </a:rPr>
              <a:t>Yes, there is a  ♀  preponderance</a:t>
            </a:r>
          </a:p>
          <a:p>
            <a:endParaRPr lang="en-US" sz="1600" dirty="0"/>
          </a:p>
          <a:p>
            <a:r>
              <a:rPr lang="en-US" sz="1600" i="1" dirty="0"/>
              <a:t>It has two associations of particular note—what are they?</a:t>
            </a:r>
          </a:p>
          <a:p>
            <a:r>
              <a:rPr lang="en-US" sz="1600" dirty="0"/>
              <a:t>--PHACE  syndrome</a:t>
            </a:r>
          </a:p>
          <a:p>
            <a:r>
              <a:rPr lang="en-US" sz="1600" dirty="0"/>
              <a:t>--</a:t>
            </a:r>
            <a:r>
              <a:rPr lang="en-US" sz="1600" dirty="0" err="1"/>
              <a:t>Moyamoya</a:t>
            </a:r>
            <a:r>
              <a:rPr lang="en-US" sz="1600" dirty="0"/>
              <a:t>  disease</a:t>
            </a:r>
          </a:p>
        </p:txBody>
      </p:sp>
      <p:sp>
        <p:nvSpPr>
          <p:cNvPr id="4" name="Frame 3">
            <a:extLst>
              <a:ext uri="{FF2B5EF4-FFF2-40B4-BE49-F238E27FC236}">
                <a16:creationId xmlns:a16="http://schemas.microsoft.com/office/drawing/2014/main" id="{1C6DDD22-CE30-A21A-A1C2-8A65E4390164}"/>
              </a:ext>
            </a:extLst>
          </p:cNvPr>
          <p:cNvSpPr/>
          <p:nvPr/>
        </p:nvSpPr>
        <p:spPr>
          <a:xfrm>
            <a:off x="1340808" y="4266407"/>
            <a:ext cx="1859592" cy="305593"/>
          </a:xfrm>
          <a:prstGeom prst="fram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 name="Rectangle 1">
            <a:extLst>
              <a:ext uri="{FF2B5EF4-FFF2-40B4-BE49-F238E27FC236}">
                <a16:creationId xmlns:a16="http://schemas.microsoft.com/office/drawing/2014/main" id="{190BC23C-FA01-C576-6C9B-F8BAE2608428}"/>
              </a:ext>
            </a:extLst>
          </p:cNvPr>
          <p:cNvSpPr/>
          <p:nvPr/>
        </p:nvSpPr>
        <p:spPr>
          <a:xfrm>
            <a:off x="457200" y="3887447"/>
            <a:ext cx="1143000" cy="221974"/>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441397602"/>
      </p:ext>
    </p:extLst>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6" name="Text Box 10">
            <a:extLst>
              <a:ext uri="{FF2B5EF4-FFF2-40B4-BE49-F238E27FC236}">
                <a16:creationId xmlns:a16="http://schemas.microsoft.com/office/drawing/2014/main" id="{75A786AA-A76E-4831-AE75-ABE88B23D8E3}"/>
              </a:ext>
            </a:extLst>
          </p:cNvPr>
          <p:cNvSpPr txBox="1">
            <a:spLocks noChangeArrowheads="1"/>
          </p:cNvSpPr>
          <p:nvPr/>
        </p:nvSpPr>
        <p:spPr bwMode="auto">
          <a:xfrm>
            <a:off x="1371600" y="4267200"/>
            <a:ext cx="3057525" cy="2154238"/>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Morning-Glory Disc</a:t>
            </a:r>
          </a:p>
          <a:p>
            <a:pPr eaLnBrk="1" hangingPunct="1">
              <a:spcBef>
                <a:spcPct val="0"/>
              </a:spcBef>
              <a:buClrTx/>
              <a:buSzTx/>
              <a:buFontTx/>
              <a:buNone/>
            </a:pPr>
            <a:r>
              <a:rPr lang="en-US" altLang="en-US" sz="1200"/>
              <a:t>--DFE reveals:</a:t>
            </a:r>
          </a:p>
          <a:p>
            <a:pPr eaLnBrk="1" hangingPunct="1">
              <a:spcBef>
                <a:spcPct val="0"/>
              </a:spcBef>
              <a:buClrTx/>
              <a:buSzTx/>
              <a:buFontTx/>
              <a:buNone/>
            </a:pPr>
            <a:r>
              <a:rPr lang="en-US" altLang="en-US" sz="1200"/>
              <a:t>  1) A funnel-shaped…</a:t>
            </a:r>
            <a:r>
              <a:rPr lang="en-US" altLang="en-US" sz="1200" b="1">
                <a:solidFill>
                  <a:srgbClr val="0000FF"/>
                </a:solidFill>
              </a:rPr>
              <a:t>excavation</a:t>
            </a:r>
            <a:endParaRPr lang="en-US" altLang="en-US" sz="1200"/>
          </a:p>
          <a:p>
            <a:pPr eaLnBrk="1" hangingPunct="1">
              <a:spcBef>
                <a:spcPct val="0"/>
              </a:spcBef>
              <a:buClrTx/>
              <a:buSzTx/>
              <a:buFontTx/>
              <a:buNone/>
            </a:pPr>
            <a:r>
              <a:rPr lang="en-US" altLang="en-US" sz="1200"/>
              <a:t>  2) Number of vessels crossing the rim</a:t>
            </a:r>
          </a:p>
          <a:p>
            <a:pPr eaLnBrk="1" hangingPunct="1">
              <a:spcBef>
                <a:spcPct val="0"/>
              </a:spcBef>
              <a:buClrTx/>
              <a:buSzTx/>
              <a:buFontTx/>
              <a:buNone/>
            </a:pPr>
            <a:r>
              <a:rPr lang="en-US" altLang="en-US" sz="1200"/>
              <a:t>    seems abnormally…</a:t>
            </a:r>
            <a:r>
              <a:rPr lang="en-US" altLang="en-US" sz="1200" b="1">
                <a:solidFill>
                  <a:srgbClr val="0000FF"/>
                </a:solidFill>
              </a:rPr>
              <a:t>high</a:t>
            </a:r>
            <a:r>
              <a:rPr lang="en-US" altLang="en-US" sz="1200"/>
              <a:t> </a:t>
            </a:r>
            <a:endParaRPr lang="en-US" altLang="en-US" sz="1200" b="1">
              <a:solidFill>
                <a:srgbClr val="0000FF"/>
              </a:solidFill>
            </a:endParaRPr>
          </a:p>
          <a:p>
            <a:pPr eaLnBrk="1" hangingPunct="1">
              <a:spcBef>
                <a:spcPct val="0"/>
              </a:spcBef>
              <a:buClrTx/>
              <a:buSzTx/>
              <a:buFontTx/>
              <a:buNone/>
            </a:pPr>
            <a:r>
              <a:rPr lang="en-US" altLang="en-US" sz="1200"/>
              <a:t>--Tissue is…</a:t>
            </a:r>
            <a:r>
              <a:rPr lang="en-US" altLang="en-US" sz="1200" b="1">
                <a:solidFill>
                  <a:srgbClr val="0000FF"/>
                </a:solidFill>
              </a:rPr>
              <a:t>contractile</a:t>
            </a:r>
            <a:r>
              <a:rPr lang="en-US" altLang="en-US" sz="1200"/>
              <a:t>, so cup seems</a:t>
            </a:r>
          </a:p>
          <a:p>
            <a:pPr eaLnBrk="1" hangingPunct="1">
              <a:spcBef>
                <a:spcPct val="0"/>
              </a:spcBef>
              <a:buClrTx/>
              <a:buSzTx/>
              <a:buFontTx/>
              <a:buNone/>
            </a:pPr>
            <a:r>
              <a:rPr lang="en-US" altLang="en-US" sz="1200"/>
              <a:t>  to…</a:t>
            </a:r>
            <a:r>
              <a:rPr lang="en-US" altLang="en-US" sz="1200" b="1">
                <a:solidFill>
                  <a:srgbClr val="0000FF"/>
                </a:solidFill>
              </a:rPr>
              <a:t>open </a:t>
            </a:r>
            <a:r>
              <a:rPr lang="en-US" altLang="en-US" sz="1200">
                <a:solidFill>
                  <a:srgbClr val="0000FF"/>
                </a:solidFill>
              </a:rPr>
              <a:t>and</a:t>
            </a:r>
            <a:r>
              <a:rPr lang="en-US" altLang="en-US" sz="1200" b="1">
                <a:solidFill>
                  <a:srgbClr val="0000FF"/>
                </a:solidFill>
              </a:rPr>
              <a:t> close</a:t>
            </a:r>
            <a:r>
              <a:rPr lang="en-US" altLang="en-US" sz="1200"/>
              <a:t> (like its namesake,  </a:t>
            </a:r>
          </a:p>
          <a:p>
            <a:pPr eaLnBrk="1" hangingPunct="1">
              <a:spcBef>
                <a:spcPct val="0"/>
              </a:spcBef>
              <a:buClrTx/>
              <a:buSzTx/>
              <a:buFontTx/>
              <a:buNone/>
            </a:pPr>
            <a:r>
              <a:rPr lang="en-US" altLang="en-US" sz="1200"/>
              <a:t>  the morning-glory flower)</a:t>
            </a:r>
          </a:p>
          <a:p>
            <a:pPr eaLnBrk="1" hangingPunct="1">
              <a:spcBef>
                <a:spcPct val="0"/>
              </a:spcBef>
              <a:buClrTx/>
              <a:buSzTx/>
              <a:buFontTx/>
              <a:buNone/>
            </a:pPr>
            <a:r>
              <a:rPr lang="en-US" altLang="en-US" sz="1200"/>
              <a:t>--VA usually…</a:t>
            </a:r>
            <a:r>
              <a:rPr lang="en-US" altLang="en-US" sz="1200" b="1">
                <a:solidFill>
                  <a:srgbClr val="0000FF"/>
                </a:solidFill>
              </a:rPr>
              <a:t>20/200</a:t>
            </a:r>
            <a:r>
              <a:rPr lang="en-US" altLang="en-US" sz="1200"/>
              <a:t>, but can be…</a:t>
            </a:r>
          </a:p>
          <a:p>
            <a:pPr eaLnBrk="1" hangingPunct="1">
              <a:spcBef>
                <a:spcPct val="0"/>
              </a:spcBef>
              <a:buClrTx/>
              <a:buSzTx/>
              <a:buFontTx/>
              <a:buNone/>
            </a:pPr>
            <a:r>
              <a:rPr lang="en-US" altLang="en-US" sz="1200"/>
              <a:t>   </a:t>
            </a:r>
            <a:r>
              <a:rPr lang="en-US" altLang="en-US" sz="1200" b="1">
                <a:solidFill>
                  <a:srgbClr val="0000FF"/>
                </a:solidFill>
              </a:rPr>
              <a:t>20/20&lt;-&gt;NLP</a:t>
            </a:r>
          </a:p>
          <a:p>
            <a:pPr eaLnBrk="1" hangingPunct="1">
              <a:spcBef>
                <a:spcPct val="0"/>
              </a:spcBef>
              <a:buClrTx/>
              <a:buSzTx/>
              <a:buFontTx/>
              <a:buNone/>
            </a:pPr>
            <a:r>
              <a:rPr lang="en-US" altLang="en-US" sz="1200"/>
              <a:t>--1/3 develop…</a:t>
            </a:r>
            <a:r>
              <a:rPr lang="en-US" altLang="en-US" sz="1200" b="1">
                <a:solidFill>
                  <a:srgbClr val="CCECFF"/>
                </a:solidFill>
              </a:rPr>
              <a:t>serous</a:t>
            </a:r>
            <a:r>
              <a:rPr lang="en-US" altLang="en-US" sz="1200" b="1">
                <a:solidFill>
                  <a:srgbClr val="0000FF"/>
                </a:solidFill>
              </a:rPr>
              <a:t> </a:t>
            </a:r>
            <a:r>
              <a:rPr lang="en-US" altLang="en-US" sz="1200" b="1">
                <a:solidFill>
                  <a:srgbClr val="CCECFF"/>
                </a:solidFill>
              </a:rPr>
              <a:t>RD</a:t>
            </a:r>
          </a:p>
        </p:txBody>
      </p:sp>
      <p:sp>
        <p:nvSpPr>
          <p:cNvPr id="26627" name="Text Box 3">
            <a:extLst>
              <a:ext uri="{FF2B5EF4-FFF2-40B4-BE49-F238E27FC236}">
                <a16:creationId xmlns:a16="http://schemas.microsoft.com/office/drawing/2014/main" id="{EBF565CB-D2E5-4CB9-AB10-59AB11704A7C}"/>
              </a:ext>
            </a:extLst>
          </p:cNvPr>
          <p:cNvSpPr txBox="1">
            <a:spLocks noChangeArrowheads="1"/>
          </p:cNvSpPr>
          <p:nvPr/>
        </p:nvSpPr>
        <p:spPr bwMode="auto">
          <a:xfrm>
            <a:off x="793750" y="3505200"/>
            <a:ext cx="2274982" cy="677108"/>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solidFill>
                  <a:schemeClr val="bg1">
                    <a:lumMod val="65000"/>
                  </a:schemeClr>
                </a:solidFill>
              </a:rPr>
              <a:t>Optic Pit/Hole</a:t>
            </a:r>
          </a:p>
          <a:p>
            <a:pPr eaLnBrk="1" hangingPunct="1">
              <a:spcBef>
                <a:spcPct val="0"/>
              </a:spcBef>
              <a:buClrTx/>
              <a:buSzTx/>
              <a:buFontTx/>
              <a:buNone/>
            </a:pPr>
            <a:r>
              <a:rPr lang="en-US" altLang="en-US" sz="1200">
                <a:solidFill>
                  <a:schemeClr val="bg1">
                    <a:lumMod val="65000"/>
                  </a:schemeClr>
                </a:solidFill>
              </a:rPr>
              <a:t>--Associated with…</a:t>
            </a:r>
            <a:r>
              <a:rPr lang="en-US" altLang="en-US" sz="1200" b="1">
                <a:solidFill>
                  <a:schemeClr val="bg1">
                    <a:lumMod val="65000"/>
                  </a:schemeClr>
                </a:solidFill>
              </a:rPr>
              <a:t>serous RD</a:t>
            </a:r>
          </a:p>
          <a:p>
            <a:pPr eaLnBrk="1" hangingPunct="1">
              <a:spcBef>
                <a:spcPct val="0"/>
              </a:spcBef>
              <a:buClrTx/>
              <a:buSzTx/>
              <a:buFontTx/>
              <a:buNone/>
            </a:pPr>
            <a:r>
              <a:rPr lang="en-US" altLang="en-US" sz="1200" b="1">
                <a:solidFill>
                  <a:schemeClr val="bg1">
                    <a:lumMod val="65000"/>
                  </a:schemeClr>
                </a:solidFill>
              </a:rPr>
              <a:t>  in adulthood</a:t>
            </a:r>
          </a:p>
        </p:txBody>
      </p:sp>
      <p:sp>
        <p:nvSpPr>
          <p:cNvPr id="26628" name="Line 4">
            <a:extLst>
              <a:ext uri="{FF2B5EF4-FFF2-40B4-BE49-F238E27FC236}">
                <a16:creationId xmlns:a16="http://schemas.microsoft.com/office/drawing/2014/main" id="{6995FA1A-F69E-4714-87E2-B7C3F5C89A50}"/>
              </a:ext>
            </a:extLst>
          </p:cNvPr>
          <p:cNvSpPr>
            <a:spLocks noChangeShapeType="1"/>
          </p:cNvSpPr>
          <p:nvPr/>
        </p:nvSpPr>
        <p:spPr bwMode="auto">
          <a:xfrm flipH="1">
            <a:off x="1600200" y="2057400"/>
            <a:ext cx="1524000" cy="3810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629" name="Text Box 6">
            <a:extLst>
              <a:ext uri="{FF2B5EF4-FFF2-40B4-BE49-F238E27FC236}">
                <a16:creationId xmlns:a16="http://schemas.microsoft.com/office/drawing/2014/main" id="{2498F669-3885-470F-827E-D0722ECBD570}"/>
              </a:ext>
            </a:extLst>
          </p:cNvPr>
          <p:cNvSpPr txBox="1">
            <a:spLocks noChangeArrowheads="1"/>
          </p:cNvSpPr>
          <p:nvPr/>
        </p:nvSpPr>
        <p:spPr bwMode="auto">
          <a:xfrm>
            <a:off x="1340808" y="1524000"/>
            <a:ext cx="3544560" cy="458587"/>
          </a:xfrm>
          <a:prstGeom prst="rect">
            <a:avLst/>
          </a:prstGeom>
          <a:noFill/>
          <a:ln w="952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1400" i="1">
                <a:solidFill>
                  <a:schemeClr val="bg1">
                    <a:lumMod val="75000"/>
                  </a:schemeClr>
                </a:solidFill>
              </a:rPr>
              <a:t>These three are all secondary to abnormal</a:t>
            </a:r>
          </a:p>
          <a:p>
            <a:pPr algn="ctr" eaLnBrk="1" hangingPunct="1">
              <a:lnSpc>
                <a:spcPct val="85000"/>
              </a:lnSpc>
              <a:spcBef>
                <a:spcPct val="0"/>
              </a:spcBef>
              <a:buClrTx/>
              <a:buSzTx/>
              <a:buFontTx/>
              <a:buNone/>
            </a:pPr>
            <a:r>
              <a:rPr lang="en-US" altLang="en-US" sz="1400" i="1">
                <a:solidFill>
                  <a:schemeClr val="bg1">
                    <a:lumMod val="75000"/>
                  </a:schemeClr>
                </a:solidFill>
              </a:rPr>
              <a:t>closure of the embryonic optic fissure</a:t>
            </a:r>
          </a:p>
        </p:txBody>
      </p:sp>
      <p:sp>
        <p:nvSpPr>
          <p:cNvPr id="26630" name="Text Box 7">
            <a:extLst>
              <a:ext uri="{FF2B5EF4-FFF2-40B4-BE49-F238E27FC236}">
                <a16:creationId xmlns:a16="http://schemas.microsoft.com/office/drawing/2014/main" id="{77864995-F91A-497B-84DE-F4FB09455FB9}"/>
              </a:ext>
            </a:extLst>
          </p:cNvPr>
          <p:cNvSpPr txBox="1">
            <a:spLocks noChangeArrowheads="1"/>
          </p:cNvSpPr>
          <p:nvPr/>
        </p:nvSpPr>
        <p:spPr bwMode="auto">
          <a:xfrm>
            <a:off x="76200" y="2514600"/>
            <a:ext cx="2783134" cy="861774"/>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solidFill>
                  <a:schemeClr val="bg1">
                    <a:lumMod val="65000"/>
                  </a:schemeClr>
                </a:solidFill>
              </a:rPr>
              <a:t>Optic Nerve Coloboma</a:t>
            </a:r>
          </a:p>
          <a:p>
            <a:pPr eaLnBrk="1" hangingPunct="1">
              <a:spcBef>
                <a:spcPct val="0"/>
              </a:spcBef>
              <a:buClrTx/>
              <a:buSzTx/>
              <a:buFontTx/>
              <a:buNone/>
            </a:pPr>
            <a:r>
              <a:rPr lang="en-US" altLang="en-US" sz="1200">
                <a:solidFill>
                  <a:schemeClr val="bg1">
                    <a:lumMod val="65000"/>
                  </a:schemeClr>
                </a:solidFill>
              </a:rPr>
              <a:t>1) May resemble…</a:t>
            </a:r>
            <a:r>
              <a:rPr lang="en-US" altLang="en-US" sz="1200" b="1">
                <a:solidFill>
                  <a:schemeClr val="bg1">
                    <a:lumMod val="65000"/>
                  </a:schemeClr>
                </a:solidFill>
              </a:rPr>
              <a:t>deep cupping</a:t>
            </a:r>
          </a:p>
          <a:p>
            <a:pPr eaLnBrk="1" hangingPunct="1">
              <a:spcBef>
                <a:spcPct val="0"/>
              </a:spcBef>
              <a:buClrTx/>
              <a:buSzTx/>
              <a:buFontTx/>
              <a:buNone/>
            </a:pPr>
            <a:r>
              <a:rPr lang="en-US" altLang="en-US" sz="1200">
                <a:solidFill>
                  <a:schemeClr val="bg1">
                    <a:lumMod val="65000"/>
                  </a:schemeClr>
                </a:solidFill>
              </a:rPr>
              <a:t>2) Can be…</a:t>
            </a:r>
            <a:r>
              <a:rPr lang="en-US" altLang="en-US" sz="1200" b="1">
                <a:solidFill>
                  <a:schemeClr val="bg1">
                    <a:lumMod val="65000"/>
                  </a:schemeClr>
                </a:solidFill>
              </a:rPr>
              <a:t>bilateral, asymmetric</a:t>
            </a:r>
          </a:p>
          <a:p>
            <a:pPr eaLnBrk="1" hangingPunct="1">
              <a:spcBef>
                <a:spcPct val="0"/>
              </a:spcBef>
              <a:buClrTx/>
              <a:buSzTx/>
              <a:buFontTx/>
              <a:buNone/>
            </a:pPr>
            <a:r>
              <a:rPr lang="en-US" altLang="en-US" sz="1200">
                <a:solidFill>
                  <a:schemeClr val="bg1">
                    <a:lumMod val="65000"/>
                  </a:schemeClr>
                </a:solidFill>
              </a:rPr>
              <a:t>3) Part of the…</a:t>
            </a:r>
            <a:r>
              <a:rPr lang="en-US" altLang="en-US" sz="1200" b="1">
                <a:solidFill>
                  <a:schemeClr val="bg1">
                    <a:lumMod val="65000"/>
                  </a:schemeClr>
                </a:solidFill>
              </a:rPr>
              <a:t>CHARGE association</a:t>
            </a:r>
          </a:p>
        </p:txBody>
      </p:sp>
      <p:sp>
        <p:nvSpPr>
          <p:cNvPr id="26631" name="Line 8">
            <a:extLst>
              <a:ext uri="{FF2B5EF4-FFF2-40B4-BE49-F238E27FC236}">
                <a16:creationId xmlns:a16="http://schemas.microsoft.com/office/drawing/2014/main" id="{91D11795-7A2D-4757-920B-F908079269D1}"/>
              </a:ext>
            </a:extLst>
          </p:cNvPr>
          <p:cNvSpPr>
            <a:spLocks noChangeShapeType="1"/>
          </p:cNvSpPr>
          <p:nvPr/>
        </p:nvSpPr>
        <p:spPr bwMode="auto">
          <a:xfrm flipH="1">
            <a:off x="2971800" y="2057400"/>
            <a:ext cx="152400" cy="14478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632" name="Text Box 9">
            <a:extLst>
              <a:ext uri="{FF2B5EF4-FFF2-40B4-BE49-F238E27FC236}">
                <a16:creationId xmlns:a16="http://schemas.microsoft.com/office/drawing/2014/main" id="{A6F1D9EC-DA7F-44C4-8528-11B06C1FBD47}"/>
              </a:ext>
            </a:extLst>
          </p:cNvPr>
          <p:cNvSpPr txBox="1">
            <a:spLocks noChangeArrowheads="1"/>
          </p:cNvSpPr>
          <p:nvPr/>
        </p:nvSpPr>
        <p:spPr bwMode="auto">
          <a:xfrm>
            <a:off x="1371600" y="4267200"/>
            <a:ext cx="3057247" cy="2154436"/>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dirty="0"/>
              <a:t>Morning-Glory Disc</a:t>
            </a:r>
          </a:p>
          <a:p>
            <a:pPr eaLnBrk="1" hangingPunct="1">
              <a:spcBef>
                <a:spcPct val="0"/>
              </a:spcBef>
              <a:buClrTx/>
              <a:buSzTx/>
              <a:buFontTx/>
              <a:buNone/>
            </a:pPr>
            <a:r>
              <a:rPr lang="en-US" altLang="en-US" sz="1200" dirty="0">
                <a:solidFill>
                  <a:schemeClr val="bg1">
                    <a:lumMod val="65000"/>
                  </a:schemeClr>
                </a:solidFill>
              </a:rPr>
              <a:t>--DFE reveals:</a:t>
            </a:r>
          </a:p>
          <a:p>
            <a:pPr eaLnBrk="1" hangingPunct="1">
              <a:spcBef>
                <a:spcPct val="0"/>
              </a:spcBef>
              <a:buClrTx/>
              <a:buSzTx/>
              <a:buFontTx/>
              <a:buNone/>
            </a:pPr>
            <a:r>
              <a:rPr lang="en-US" altLang="en-US" sz="1200" dirty="0">
                <a:solidFill>
                  <a:schemeClr val="bg1">
                    <a:lumMod val="65000"/>
                  </a:schemeClr>
                </a:solidFill>
              </a:rPr>
              <a:t>  1) A funnel-shaped…</a:t>
            </a:r>
            <a:r>
              <a:rPr lang="en-US" altLang="en-US" sz="1200" b="1" dirty="0">
                <a:solidFill>
                  <a:schemeClr val="bg1">
                    <a:lumMod val="65000"/>
                  </a:schemeClr>
                </a:solidFill>
              </a:rPr>
              <a:t>excavation</a:t>
            </a:r>
            <a:endParaRPr lang="en-US" altLang="en-US" sz="1200" dirty="0">
              <a:solidFill>
                <a:schemeClr val="bg1">
                  <a:lumMod val="65000"/>
                </a:schemeClr>
              </a:solidFill>
            </a:endParaRPr>
          </a:p>
          <a:p>
            <a:pPr eaLnBrk="1" hangingPunct="1">
              <a:spcBef>
                <a:spcPct val="0"/>
              </a:spcBef>
              <a:buClrTx/>
              <a:buSzTx/>
              <a:buFontTx/>
              <a:buNone/>
            </a:pPr>
            <a:r>
              <a:rPr lang="en-US" altLang="en-US" sz="1200" dirty="0">
                <a:solidFill>
                  <a:schemeClr val="bg1">
                    <a:lumMod val="65000"/>
                  </a:schemeClr>
                </a:solidFill>
              </a:rPr>
              <a:t>  2) Number of vessels crossing the rim</a:t>
            </a:r>
          </a:p>
          <a:p>
            <a:pPr eaLnBrk="1" hangingPunct="1">
              <a:spcBef>
                <a:spcPct val="0"/>
              </a:spcBef>
              <a:buClrTx/>
              <a:buSzTx/>
              <a:buFontTx/>
              <a:buNone/>
            </a:pPr>
            <a:r>
              <a:rPr lang="en-US" altLang="en-US" sz="1200" dirty="0">
                <a:solidFill>
                  <a:schemeClr val="bg1">
                    <a:lumMod val="65000"/>
                  </a:schemeClr>
                </a:solidFill>
              </a:rPr>
              <a:t>    seems abnormally…</a:t>
            </a:r>
            <a:r>
              <a:rPr lang="en-US" altLang="en-US" sz="1200" b="1" dirty="0">
                <a:solidFill>
                  <a:schemeClr val="bg1">
                    <a:lumMod val="65000"/>
                  </a:schemeClr>
                </a:solidFill>
              </a:rPr>
              <a:t>high</a:t>
            </a:r>
            <a:r>
              <a:rPr lang="en-US" altLang="en-US" sz="1200" dirty="0">
                <a:solidFill>
                  <a:schemeClr val="bg1">
                    <a:lumMod val="65000"/>
                  </a:schemeClr>
                </a:solidFill>
              </a:rPr>
              <a:t> </a:t>
            </a:r>
            <a:endParaRPr lang="en-US" altLang="en-US" sz="1200" b="1" dirty="0">
              <a:solidFill>
                <a:schemeClr val="bg1">
                  <a:lumMod val="65000"/>
                </a:schemeClr>
              </a:solidFill>
            </a:endParaRPr>
          </a:p>
          <a:p>
            <a:pPr eaLnBrk="1" hangingPunct="1">
              <a:spcBef>
                <a:spcPct val="0"/>
              </a:spcBef>
              <a:buClrTx/>
              <a:buSzTx/>
              <a:buFontTx/>
              <a:buNone/>
            </a:pPr>
            <a:r>
              <a:rPr lang="en-US" altLang="en-US" sz="1200" dirty="0">
                <a:solidFill>
                  <a:schemeClr val="bg1">
                    <a:lumMod val="65000"/>
                  </a:schemeClr>
                </a:solidFill>
              </a:rPr>
              <a:t>--Tissue is…</a:t>
            </a:r>
            <a:r>
              <a:rPr lang="en-US" altLang="en-US" sz="1200" b="1" dirty="0">
                <a:solidFill>
                  <a:schemeClr val="bg1">
                    <a:lumMod val="65000"/>
                  </a:schemeClr>
                </a:solidFill>
              </a:rPr>
              <a:t>contractile</a:t>
            </a:r>
            <a:r>
              <a:rPr lang="en-US" altLang="en-US" sz="1200" dirty="0">
                <a:solidFill>
                  <a:schemeClr val="bg1">
                    <a:lumMod val="65000"/>
                  </a:schemeClr>
                </a:solidFill>
              </a:rPr>
              <a:t>, so cup seems</a:t>
            </a:r>
          </a:p>
          <a:p>
            <a:pPr eaLnBrk="1" hangingPunct="1">
              <a:spcBef>
                <a:spcPct val="0"/>
              </a:spcBef>
              <a:buClrTx/>
              <a:buSzTx/>
              <a:buFontTx/>
              <a:buNone/>
            </a:pPr>
            <a:r>
              <a:rPr lang="en-US" altLang="en-US" sz="1200" dirty="0">
                <a:solidFill>
                  <a:schemeClr val="bg1">
                    <a:lumMod val="65000"/>
                  </a:schemeClr>
                </a:solidFill>
              </a:rPr>
              <a:t>  to…</a:t>
            </a:r>
            <a:r>
              <a:rPr lang="en-US" altLang="en-US" sz="1200" b="1" dirty="0">
                <a:solidFill>
                  <a:schemeClr val="bg1">
                    <a:lumMod val="65000"/>
                  </a:schemeClr>
                </a:solidFill>
              </a:rPr>
              <a:t>open </a:t>
            </a:r>
            <a:r>
              <a:rPr lang="en-US" altLang="en-US" sz="1200" dirty="0">
                <a:solidFill>
                  <a:schemeClr val="bg1">
                    <a:lumMod val="65000"/>
                  </a:schemeClr>
                </a:solidFill>
              </a:rPr>
              <a:t>and</a:t>
            </a:r>
            <a:r>
              <a:rPr lang="en-US" altLang="en-US" sz="1200" b="1" dirty="0">
                <a:solidFill>
                  <a:schemeClr val="bg1">
                    <a:lumMod val="65000"/>
                  </a:schemeClr>
                </a:solidFill>
              </a:rPr>
              <a:t> close</a:t>
            </a:r>
            <a:r>
              <a:rPr lang="en-US" altLang="en-US" sz="1200" dirty="0">
                <a:solidFill>
                  <a:schemeClr val="bg1">
                    <a:lumMod val="65000"/>
                  </a:schemeClr>
                </a:solidFill>
              </a:rPr>
              <a:t> (like its namesake,  </a:t>
            </a:r>
          </a:p>
          <a:p>
            <a:pPr eaLnBrk="1" hangingPunct="1">
              <a:spcBef>
                <a:spcPct val="0"/>
              </a:spcBef>
              <a:buClrTx/>
              <a:buSzTx/>
              <a:buFontTx/>
              <a:buNone/>
            </a:pPr>
            <a:r>
              <a:rPr lang="en-US" altLang="en-US" sz="1200" dirty="0">
                <a:solidFill>
                  <a:schemeClr val="bg1">
                    <a:lumMod val="65000"/>
                  </a:schemeClr>
                </a:solidFill>
              </a:rPr>
              <a:t>  the morning-glory flower)</a:t>
            </a:r>
          </a:p>
          <a:p>
            <a:pPr eaLnBrk="1" hangingPunct="1">
              <a:spcBef>
                <a:spcPct val="0"/>
              </a:spcBef>
              <a:buClrTx/>
              <a:buSzTx/>
              <a:buFontTx/>
              <a:buNone/>
            </a:pPr>
            <a:r>
              <a:rPr lang="en-US" altLang="en-US" sz="1200" dirty="0">
                <a:solidFill>
                  <a:schemeClr val="bg1">
                    <a:lumMod val="65000"/>
                  </a:schemeClr>
                </a:solidFill>
              </a:rPr>
              <a:t>--VA usually…</a:t>
            </a:r>
            <a:r>
              <a:rPr lang="en-US" altLang="en-US" sz="1200" b="1" dirty="0">
                <a:solidFill>
                  <a:schemeClr val="bg1">
                    <a:lumMod val="65000"/>
                  </a:schemeClr>
                </a:solidFill>
              </a:rPr>
              <a:t>20/200</a:t>
            </a:r>
            <a:r>
              <a:rPr lang="en-US" altLang="en-US" sz="1200" dirty="0">
                <a:solidFill>
                  <a:schemeClr val="bg1">
                    <a:lumMod val="65000"/>
                  </a:schemeClr>
                </a:solidFill>
              </a:rPr>
              <a:t>, but can be…</a:t>
            </a:r>
          </a:p>
          <a:p>
            <a:pPr eaLnBrk="1" hangingPunct="1">
              <a:spcBef>
                <a:spcPct val="0"/>
              </a:spcBef>
              <a:buClrTx/>
              <a:buSzTx/>
              <a:buFontTx/>
              <a:buNone/>
            </a:pPr>
            <a:r>
              <a:rPr lang="en-US" altLang="en-US" sz="1200" dirty="0">
                <a:solidFill>
                  <a:schemeClr val="bg1">
                    <a:lumMod val="65000"/>
                  </a:schemeClr>
                </a:solidFill>
              </a:rPr>
              <a:t>   </a:t>
            </a:r>
            <a:r>
              <a:rPr lang="en-US" altLang="en-US" sz="1200" b="1" dirty="0">
                <a:solidFill>
                  <a:schemeClr val="bg1">
                    <a:lumMod val="65000"/>
                  </a:schemeClr>
                </a:solidFill>
              </a:rPr>
              <a:t>20/20&lt;-&gt;NLP</a:t>
            </a:r>
          </a:p>
          <a:p>
            <a:pPr eaLnBrk="1" hangingPunct="1">
              <a:spcBef>
                <a:spcPct val="0"/>
              </a:spcBef>
              <a:buClrTx/>
              <a:buSzTx/>
              <a:buFontTx/>
              <a:buNone/>
            </a:pPr>
            <a:r>
              <a:rPr lang="en-US" altLang="en-US" sz="1200" dirty="0">
                <a:solidFill>
                  <a:schemeClr val="bg1">
                    <a:lumMod val="65000"/>
                  </a:schemeClr>
                </a:solidFill>
              </a:rPr>
              <a:t>--1/3 develop…</a:t>
            </a:r>
            <a:r>
              <a:rPr lang="en-US" altLang="en-US" sz="1200" b="1" dirty="0">
                <a:solidFill>
                  <a:schemeClr val="bg1">
                    <a:lumMod val="65000"/>
                  </a:schemeClr>
                </a:solidFill>
              </a:rPr>
              <a:t>serous RD</a:t>
            </a:r>
          </a:p>
        </p:txBody>
      </p:sp>
      <p:sp>
        <p:nvSpPr>
          <p:cNvPr id="26633" name="Rectangle 11">
            <a:extLst>
              <a:ext uri="{FF2B5EF4-FFF2-40B4-BE49-F238E27FC236}">
                <a16:creationId xmlns:a16="http://schemas.microsoft.com/office/drawing/2014/main" id="{F76BCA91-4E24-4F7F-B6A5-D5C8FE6F39B6}"/>
              </a:ext>
            </a:extLst>
          </p:cNvPr>
          <p:cNvSpPr>
            <a:spLocks noChangeArrowheads="1"/>
          </p:cNvSpPr>
          <p:nvPr/>
        </p:nvSpPr>
        <p:spPr bwMode="auto">
          <a:xfrm>
            <a:off x="457200" y="122238"/>
            <a:ext cx="7543800" cy="8683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b"/>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ct val="85000"/>
              </a:lnSpc>
              <a:spcBef>
                <a:spcPct val="0"/>
              </a:spcBef>
              <a:buClrTx/>
              <a:buSzTx/>
              <a:buFontTx/>
              <a:buNone/>
            </a:pPr>
            <a:r>
              <a:rPr lang="en-US" altLang="en-US" sz="3200" b="1" dirty="0">
                <a:solidFill>
                  <a:schemeClr val="tx2"/>
                </a:solidFill>
              </a:rPr>
              <a:t>Developmental Abnormalities of the Optic Nerve Head</a:t>
            </a:r>
            <a:endParaRPr lang="en-US" altLang="en-US" sz="3200" dirty="0">
              <a:solidFill>
                <a:schemeClr val="tx2"/>
              </a:solidFill>
            </a:endParaRPr>
          </a:p>
        </p:txBody>
      </p:sp>
      <p:sp>
        <p:nvSpPr>
          <p:cNvPr id="26634" name="Slide Number Placeholder 1">
            <a:extLst>
              <a:ext uri="{FF2B5EF4-FFF2-40B4-BE49-F238E27FC236}">
                <a16:creationId xmlns:a16="http://schemas.microsoft.com/office/drawing/2014/main" id="{36D4B343-1488-4D7C-8569-64FF0FD08B6E}"/>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DBDA1020-9ADD-4487-AA1F-12FB75A402F9}" type="slidenum">
              <a:rPr lang="en-US" altLang="en-US" sz="1000"/>
              <a:pPr>
                <a:spcBef>
                  <a:spcPct val="0"/>
                </a:spcBef>
                <a:buClrTx/>
                <a:buSzTx/>
                <a:buFontTx/>
                <a:buNone/>
              </a:pPr>
              <a:t>48</a:t>
            </a:fld>
            <a:endParaRPr lang="en-US" altLang="en-US" sz="1000"/>
          </a:p>
        </p:txBody>
      </p:sp>
      <p:sp>
        <p:nvSpPr>
          <p:cNvPr id="26635" name="Line 12">
            <a:extLst>
              <a:ext uri="{FF2B5EF4-FFF2-40B4-BE49-F238E27FC236}">
                <a16:creationId xmlns:a16="http://schemas.microsoft.com/office/drawing/2014/main" id="{65C3BECB-2C2E-4FDB-BF02-61BA4BD8DB2D}"/>
              </a:ext>
            </a:extLst>
          </p:cNvPr>
          <p:cNvSpPr>
            <a:spLocks noChangeShapeType="1"/>
          </p:cNvSpPr>
          <p:nvPr/>
        </p:nvSpPr>
        <p:spPr bwMode="auto">
          <a:xfrm>
            <a:off x="3124200" y="2057400"/>
            <a:ext cx="381000" cy="22098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 name="Text Box 16">
            <a:extLst>
              <a:ext uri="{FF2B5EF4-FFF2-40B4-BE49-F238E27FC236}">
                <a16:creationId xmlns:a16="http://schemas.microsoft.com/office/drawing/2014/main" id="{A25388A0-A505-4976-AE31-C05FE10D78D8}"/>
              </a:ext>
            </a:extLst>
          </p:cNvPr>
          <p:cNvSpPr txBox="1">
            <a:spLocks noChangeArrowheads="1"/>
          </p:cNvSpPr>
          <p:nvPr/>
        </p:nvSpPr>
        <p:spPr bwMode="auto">
          <a:xfrm>
            <a:off x="4648200" y="2576513"/>
            <a:ext cx="3973513" cy="862012"/>
          </a:xfrm>
          <a:prstGeom prst="rect">
            <a:avLst/>
          </a:prstGeom>
          <a:solidFill>
            <a:srgbClr val="FFC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defRPr/>
            </a:pPr>
            <a:r>
              <a:rPr lang="en-US" altLang="en-US" sz="1400" b="1" dirty="0">
                <a:solidFill>
                  <a:schemeClr val="bg1">
                    <a:lumMod val="65000"/>
                  </a:schemeClr>
                </a:solidFill>
              </a:rPr>
              <a:t>Myelinated RNFL</a:t>
            </a:r>
          </a:p>
          <a:p>
            <a:pPr eaLnBrk="1" hangingPunct="1">
              <a:spcBef>
                <a:spcPct val="0"/>
              </a:spcBef>
              <a:buClrTx/>
              <a:buSzTx/>
              <a:buFontTx/>
              <a:buNone/>
              <a:defRPr/>
            </a:pPr>
            <a:r>
              <a:rPr lang="en-US" altLang="en-US" sz="1200" dirty="0">
                <a:solidFill>
                  <a:srgbClr val="FFCCFF"/>
                </a:solidFill>
              </a:rPr>
              <a:t>--Myelin normally starts at LGN, ends at lamina </a:t>
            </a:r>
            <a:r>
              <a:rPr lang="en-US" altLang="en-US" sz="1200" dirty="0" err="1">
                <a:solidFill>
                  <a:srgbClr val="FFCCFF"/>
                </a:solidFill>
              </a:rPr>
              <a:t>cribrosa</a:t>
            </a:r>
            <a:endParaRPr lang="en-US" altLang="en-US" sz="1200" dirty="0">
              <a:solidFill>
                <a:srgbClr val="FFCCFF"/>
              </a:solidFill>
            </a:endParaRPr>
          </a:p>
          <a:p>
            <a:pPr eaLnBrk="1" hangingPunct="1">
              <a:spcBef>
                <a:spcPct val="0"/>
              </a:spcBef>
              <a:buClrTx/>
              <a:buSzTx/>
              <a:buFontTx/>
              <a:buNone/>
              <a:defRPr/>
            </a:pPr>
            <a:r>
              <a:rPr lang="en-US" altLang="en-US" sz="1200" dirty="0">
                <a:solidFill>
                  <a:srgbClr val="FFCCFF"/>
                </a:solidFill>
              </a:rPr>
              <a:t>--Can be patchy, discontinuous</a:t>
            </a:r>
          </a:p>
          <a:p>
            <a:pPr eaLnBrk="1" hangingPunct="1">
              <a:spcBef>
                <a:spcPct val="0"/>
              </a:spcBef>
              <a:buClrTx/>
              <a:buSzTx/>
              <a:buFontTx/>
              <a:buNone/>
              <a:defRPr/>
            </a:pPr>
            <a:r>
              <a:rPr lang="en-US" altLang="en-US" sz="1200" dirty="0">
                <a:solidFill>
                  <a:srgbClr val="FFCCFF"/>
                </a:solidFill>
              </a:rPr>
              <a:t>--Corresponding VF has absolute scotoma</a:t>
            </a:r>
          </a:p>
        </p:txBody>
      </p:sp>
      <p:sp>
        <p:nvSpPr>
          <p:cNvPr id="15" name="Text Box 18">
            <a:extLst>
              <a:ext uri="{FF2B5EF4-FFF2-40B4-BE49-F238E27FC236}">
                <a16:creationId xmlns:a16="http://schemas.microsoft.com/office/drawing/2014/main" id="{0EEE94D4-BC7E-44DF-B02B-501B0F5929C0}"/>
              </a:ext>
            </a:extLst>
          </p:cNvPr>
          <p:cNvSpPr txBox="1">
            <a:spLocks noChangeArrowheads="1"/>
          </p:cNvSpPr>
          <p:nvPr/>
        </p:nvSpPr>
        <p:spPr bwMode="auto">
          <a:xfrm>
            <a:off x="5546725" y="1687513"/>
            <a:ext cx="3452813" cy="677862"/>
          </a:xfrm>
          <a:prstGeom prst="rect">
            <a:avLst/>
          </a:prstGeom>
          <a:solidFill>
            <a:srgbClr val="FFFF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defRPr/>
            </a:pPr>
            <a:r>
              <a:rPr lang="en-US" altLang="en-US" sz="1400" b="1" dirty="0" err="1">
                <a:solidFill>
                  <a:schemeClr val="bg1">
                    <a:lumMod val="75000"/>
                  </a:schemeClr>
                </a:solidFill>
              </a:rPr>
              <a:t>Megalopapilla</a:t>
            </a:r>
            <a:endParaRPr lang="en-US" altLang="en-US" sz="1400" b="1" dirty="0">
              <a:solidFill>
                <a:schemeClr val="bg1">
                  <a:lumMod val="75000"/>
                </a:schemeClr>
              </a:solidFill>
            </a:endParaRPr>
          </a:p>
          <a:p>
            <a:pPr eaLnBrk="1" hangingPunct="1">
              <a:spcBef>
                <a:spcPct val="0"/>
              </a:spcBef>
              <a:buClrTx/>
              <a:buSzTx/>
              <a:buFontTx/>
              <a:buNone/>
              <a:defRPr/>
            </a:pPr>
            <a:r>
              <a:rPr lang="en-US" altLang="en-US" sz="1200" dirty="0">
                <a:solidFill>
                  <a:srgbClr val="FFFF99"/>
                </a:solidFill>
              </a:rPr>
              <a:t>--Abnormally large diameter of </a:t>
            </a:r>
            <a:r>
              <a:rPr lang="en-US" altLang="en-US" sz="1200" b="1" dirty="0">
                <a:solidFill>
                  <a:srgbClr val="FFFF99"/>
                </a:solidFill>
              </a:rPr>
              <a:t>disc and cup</a:t>
            </a:r>
          </a:p>
          <a:p>
            <a:pPr eaLnBrk="1" hangingPunct="1">
              <a:spcBef>
                <a:spcPct val="0"/>
              </a:spcBef>
              <a:buClrTx/>
              <a:buSzTx/>
              <a:buFontTx/>
              <a:buNone/>
              <a:defRPr/>
            </a:pPr>
            <a:r>
              <a:rPr lang="en-US" altLang="en-US" sz="1200" dirty="0">
                <a:solidFill>
                  <a:srgbClr val="FFFF99"/>
                </a:solidFill>
              </a:rPr>
              <a:t>--VF testing may reveal an </a:t>
            </a:r>
            <a:r>
              <a:rPr lang="en-US" altLang="en-US" sz="1200" b="1" dirty="0">
                <a:solidFill>
                  <a:srgbClr val="FFFF99"/>
                </a:solidFill>
              </a:rPr>
              <a:t>enlarged blind spot</a:t>
            </a:r>
          </a:p>
        </p:txBody>
      </p:sp>
      <p:sp>
        <p:nvSpPr>
          <p:cNvPr id="16" name="Text Box 19">
            <a:extLst>
              <a:ext uri="{FF2B5EF4-FFF2-40B4-BE49-F238E27FC236}">
                <a16:creationId xmlns:a16="http://schemas.microsoft.com/office/drawing/2014/main" id="{BF21B0FD-ADB8-4F9B-81FF-E2291331973F}"/>
              </a:ext>
            </a:extLst>
          </p:cNvPr>
          <p:cNvSpPr txBox="1">
            <a:spLocks noChangeArrowheads="1"/>
          </p:cNvSpPr>
          <p:nvPr/>
        </p:nvSpPr>
        <p:spPr bwMode="auto">
          <a:xfrm>
            <a:off x="5257800" y="3760788"/>
            <a:ext cx="3273425" cy="1231900"/>
          </a:xfrm>
          <a:prstGeom prst="rect">
            <a:avLst/>
          </a:prstGeom>
          <a:solidFill>
            <a:srgbClr val="CCFFCC"/>
          </a:solidFill>
          <a:ln w="9525">
            <a:no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defRPr/>
            </a:pPr>
            <a:r>
              <a:rPr lang="en-US" altLang="en-US" sz="1400" b="1" dirty="0">
                <a:solidFill>
                  <a:schemeClr val="bg1">
                    <a:lumMod val="65000"/>
                  </a:schemeClr>
                </a:solidFill>
              </a:rPr>
              <a:t>Optic Nerve Hypoplasia</a:t>
            </a:r>
          </a:p>
          <a:p>
            <a:pPr eaLnBrk="1" hangingPunct="1">
              <a:spcBef>
                <a:spcPct val="0"/>
              </a:spcBef>
              <a:buClrTx/>
              <a:buSzTx/>
              <a:buFontTx/>
              <a:buNone/>
              <a:defRPr/>
            </a:pPr>
            <a:r>
              <a:rPr lang="en-US" altLang="en-US" sz="1200" dirty="0">
                <a:solidFill>
                  <a:srgbClr val="CCFFCC"/>
                </a:solidFill>
              </a:rPr>
              <a:t>--Abnormally </a:t>
            </a:r>
            <a:r>
              <a:rPr lang="en-US" altLang="en-US" sz="1200" b="1" dirty="0">
                <a:solidFill>
                  <a:srgbClr val="CCFFCC"/>
                </a:solidFill>
              </a:rPr>
              <a:t>low number of axons</a:t>
            </a:r>
          </a:p>
          <a:p>
            <a:pPr eaLnBrk="1" hangingPunct="1">
              <a:spcBef>
                <a:spcPct val="0"/>
              </a:spcBef>
              <a:buClrTx/>
              <a:buSzTx/>
              <a:buFontTx/>
              <a:buNone/>
              <a:defRPr/>
            </a:pPr>
            <a:r>
              <a:rPr lang="en-US" altLang="en-US" sz="1200" dirty="0">
                <a:solidFill>
                  <a:srgbClr val="CCFFCC"/>
                </a:solidFill>
              </a:rPr>
              <a:t>--DFE: Small pale disc with </a:t>
            </a:r>
            <a:r>
              <a:rPr lang="en-US" altLang="en-US" sz="1200" b="1" dirty="0">
                <a:solidFill>
                  <a:srgbClr val="CCFFCC"/>
                </a:solidFill>
              </a:rPr>
              <a:t>double ring sign</a:t>
            </a:r>
            <a:endParaRPr lang="en-US" altLang="en-US" sz="1200" dirty="0">
              <a:solidFill>
                <a:srgbClr val="CCFFCC"/>
              </a:solidFill>
            </a:endParaRPr>
          </a:p>
          <a:p>
            <a:pPr eaLnBrk="1" hangingPunct="1">
              <a:spcBef>
                <a:spcPct val="0"/>
              </a:spcBef>
              <a:buClrTx/>
              <a:buSzTx/>
              <a:buFontTx/>
              <a:buNone/>
              <a:defRPr/>
            </a:pPr>
            <a:r>
              <a:rPr lang="en-US" altLang="en-US" sz="1200" dirty="0">
                <a:solidFill>
                  <a:srgbClr val="CCFFCC"/>
                </a:solidFill>
              </a:rPr>
              <a:t>--VA </a:t>
            </a:r>
            <a:r>
              <a:rPr lang="en-US" altLang="en-US" sz="1200" b="1" dirty="0">
                <a:solidFill>
                  <a:srgbClr val="CCFFCC"/>
                </a:solidFill>
              </a:rPr>
              <a:t>20/20&lt;-&gt;NLP</a:t>
            </a:r>
          </a:p>
          <a:p>
            <a:pPr eaLnBrk="1" hangingPunct="1">
              <a:spcBef>
                <a:spcPct val="0"/>
              </a:spcBef>
              <a:buClrTx/>
              <a:buSzTx/>
              <a:buFontTx/>
              <a:buNone/>
              <a:defRPr/>
            </a:pPr>
            <a:r>
              <a:rPr lang="en-US" altLang="en-US" sz="1200" dirty="0">
                <a:solidFill>
                  <a:srgbClr val="CCFFCC"/>
                </a:solidFill>
              </a:rPr>
              <a:t>--VF defects </a:t>
            </a:r>
            <a:r>
              <a:rPr lang="en-US" altLang="en-US" sz="1200" b="1" dirty="0">
                <a:solidFill>
                  <a:srgbClr val="CCFFCC"/>
                </a:solidFill>
              </a:rPr>
              <a:t>invariably present</a:t>
            </a:r>
          </a:p>
          <a:p>
            <a:pPr eaLnBrk="1" hangingPunct="1">
              <a:spcBef>
                <a:spcPct val="0"/>
              </a:spcBef>
              <a:buClrTx/>
              <a:buSzTx/>
              <a:buFontTx/>
              <a:buNone/>
              <a:defRPr/>
            </a:pPr>
            <a:r>
              <a:rPr lang="en-US" altLang="en-US" sz="1200" dirty="0">
                <a:solidFill>
                  <a:srgbClr val="CCFFCC"/>
                </a:solidFill>
              </a:rPr>
              <a:t>--Remember the </a:t>
            </a:r>
            <a:r>
              <a:rPr lang="en-US" altLang="en-US" sz="1200" b="1" dirty="0">
                <a:solidFill>
                  <a:srgbClr val="CCFFCC"/>
                </a:solidFill>
              </a:rPr>
              <a:t>4 D’s</a:t>
            </a:r>
            <a:r>
              <a:rPr lang="en-US" altLang="en-US" sz="1200" dirty="0">
                <a:solidFill>
                  <a:srgbClr val="CCFFCC"/>
                </a:solidFill>
              </a:rPr>
              <a:t> (more on this shortly)</a:t>
            </a:r>
          </a:p>
        </p:txBody>
      </p:sp>
      <p:sp>
        <p:nvSpPr>
          <p:cNvPr id="17" name="Text Box 13">
            <a:extLst>
              <a:ext uri="{FF2B5EF4-FFF2-40B4-BE49-F238E27FC236}">
                <a16:creationId xmlns:a16="http://schemas.microsoft.com/office/drawing/2014/main" id="{D23EA8F9-DF9F-4DB4-AA3A-1B3558C3921B}"/>
              </a:ext>
            </a:extLst>
          </p:cNvPr>
          <p:cNvSpPr txBox="1">
            <a:spLocks noChangeArrowheads="1"/>
          </p:cNvSpPr>
          <p:nvPr/>
        </p:nvSpPr>
        <p:spPr bwMode="auto">
          <a:xfrm>
            <a:off x="4800600" y="5257800"/>
            <a:ext cx="4294188" cy="1230313"/>
          </a:xfrm>
          <a:prstGeom prst="rect">
            <a:avLst/>
          </a:prstGeom>
          <a:solidFill>
            <a:srgbClr val="FFCC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Tilted-Disc Syndrome</a:t>
            </a:r>
          </a:p>
          <a:p>
            <a:pPr eaLnBrk="1" hangingPunct="1">
              <a:spcBef>
                <a:spcPct val="0"/>
              </a:spcBef>
              <a:buClrTx/>
              <a:buSzTx/>
              <a:buFontTx/>
              <a:buNone/>
            </a:pPr>
            <a:r>
              <a:rPr lang="en-US" altLang="en-US" sz="1200"/>
              <a:t>1) Superior pole appears…</a:t>
            </a:r>
            <a:r>
              <a:rPr lang="en-US" altLang="en-US" sz="1200" b="1">
                <a:solidFill>
                  <a:srgbClr val="0000FF"/>
                </a:solidFill>
              </a:rPr>
              <a:t>elevated</a:t>
            </a:r>
            <a:r>
              <a:rPr lang="en-US" altLang="en-US" sz="1200"/>
              <a:t>, inferior…</a:t>
            </a:r>
            <a:r>
              <a:rPr lang="en-US" altLang="en-US" sz="1200" b="1">
                <a:solidFill>
                  <a:srgbClr val="0000FF"/>
                </a:solidFill>
              </a:rPr>
              <a:t>recessed</a:t>
            </a:r>
          </a:p>
          <a:p>
            <a:pPr eaLnBrk="1" hangingPunct="1">
              <a:spcBef>
                <a:spcPct val="0"/>
              </a:spcBef>
              <a:buClrTx/>
              <a:buSzTx/>
              <a:buFontTx/>
              <a:buNone/>
            </a:pPr>
            <a:r>
              <a:rPr lang="en-US" altLang="en-US" sz="1200"/>
              <a:t>2) </a:t>
            </a:r>
            <a:r>
              <a:rPr lang="en-US" altLang="en-US" sz="1200">
                <a:solidFill>
                  <a:srgbClr val="FFCC99"/>
                </a:solidFill>
              </a:rPr>
              <a:t>Associated with…</a:t>
            </a:r>
            <a:r>
              <a:rPr lang="en-US" altLang="en-US" sz="1200" b="1">
                <a:solidFill>
                  <a:srgbClr val="FFCC99"/>
                </a:solidFill>
              </a:rPr>
              <a:t>situs inversus</a:t>
            </a:r>
            <a:r>
              <a:rPr lang="en-US" altLang="en-US" sz="1200">
                <a:solidFill>
                  <a:srgbClr val="FFCC99"/>
                </a:solidFill>
              </a:rPr>
              <a:t> of retinal vessels</a:t>
            </a:r>
          </a:p>
          <a:p>
            <a:pPr eaLnBrk="1" hangingPunct="1">
              <a:spcBef>
                <a:spcPct val="0"/>
              </a:spcBef>
              <a:buClrTx/>
              <a:buSzTx/>
              <a:buFontTx/>
              <a:buNone/>
            </a:pPr>
            <a:r>
              <a:rPr lang="en-US" altLang="en-US" sz="1200"/>
              <a:t>3) </a:t>
            </a:r>
            <a:r>
              <a:rPr lang="en-US" altLang="en-US" sz="1200">
                <a:solidFill>
                  <a:srgbClr val="FFCC99"/>
                </a:solidFill>
              </a:rPr>
              <a:t>Fundus abnormality produces…</a:t>
            </a:r>
            <a:r>
              <a:rPr lang="en-US" altLang="en-US" sz="1200" b="1">
                <a:solidFill>
                  <a:srgbClr val="FFCC99"/>
                </a:solidFill>
              </a:rPr>
              <a:t>myopic astigmatism</a:t>
            </a:r>
          </a:p>
          <a:p>
            <a:pPr eaLnBrk="1" hangingPunct="1">
              <a:spcBef>
                <a:spcPct val="0"/>
              </a:spcBef>
              <a:buClrTx/>
              <a:buSzTx/>
              <a:buFontTx/>
              <a:buNone/>
            </a:pPr>
            <a:r>
              <a:rPr lang="en-US" altLang="en-US" sz="1200"/>
              <a:t>4) </a:t>
            </a:r>
            <a:r>
              <a:rPr lang="en-US" altLang="en-US" sz="1200">
                <a:solidFill>
                  <a:srgbClr val="FFCC99"/>
                </a:solidFill>
              </a:rPr>
              <a:t>VF testing reveals…</a:t>
            </a:r>
            <a:r>
              <a:rPr lang="en-US" altLang="en-US" sz="1200" b="1">
                <a:solidFill>
                  <a:srgbClr val="FFCC99"/>
                </a:solidFill>
              </a:rPr>
              <a:t>bitemporal hemianopia</a:t>
            </a:r>
            <a:r>
              <a:rPr lang="en-US" altLang="en-US" sz="1200">
                <a:solidFill>
                  <a:srgbClr val="FFCC99"/>
                </a:solidFill>
              </a:rPr>
              <a:t> that doesn’t</a:t>
            </a:r>
          </a:p>
          <a:p>
            <a:pPr eaLnBrk="1" hangingPunct="1">
              <a:spcBef>
                <a:spcPct val="0"/>
              </a:spcBef>
              <a:buClrTx/>
              <a:buSzTx/>
              <a:buFontTx/>
              <a:buNone/>
            </a:pPr>
            <a:r>
              <a:rPr lang="en-US" altLang="en-US" sz="1200">
                <a:solidFill>
                  <a:srgbClr val="FFCC99"/>
                </a:solidFill>
              </a:rPr>
              <a:t>   …</a:t>
            </a:r>
            <a:r>
              <a:rPr lang="en-US" altLang="en-US" sz="1200" b="1">
                <a:solidFill>
                  <a:srgbClr val="FFCC99"/>
                </a:solidFill>
              </a:rPr>
              <a:t>respect the vertical</a:t>
            </a:r>
            <a:r>
              <a:rPr lang="en-US" altLang="en-US" sz="1200">
                <a:solidFill>
                  <a:srgbClr val="FFCC99"/>
                </a:solidFill>
              </a:rPr>
              <a:t> and may…</a:t>
            </a:r>
            <a:r>
              <a:rPr lang="en-US" altLang="en-US" sz="1200" b="1">
                <a:solidFill>
                  <a:srgbClr val="FFCC99"/>
                </a:solidFill>
              </a:rPr>
              <a:t>resolve with refraction</a:t>
            </a:r>
          </a:p>
        </p:txBody>
      </p:sp>
      <p:sp>
        <p:nvSpPr>
          <p:cNvPr id="18" name="Text Box 13">
            <a:extLst>
              <a:ext uri="{FF2B5EF4-FFF2-40B4-BE49-F238E27FC236}">
                <a16:creationId xmlns:a16="http://schemas.microsoft.com/office/drawing/2014/main" id="{AF29A23D-8CCD-493E-A881-3F227F620AD9}"/>
              </a:ext>
            </a:extLst>
          </p:cNvPr>
          <p:cNvSpPr txBox="1">
            <a:spLocks noChangeArrowheads="1"/>
          </p:cNvSpPr>
          <p:nvPr/>
        </p:nvSpPr>
        <p:spPr bwMode="auto">
          <a:xfrm>
            <a:off x="4800600" y="5257800"/>
            <a:ext cx="4216400" cy="1231106"/>
          </a:xfrm>
          <a:prstGeom prst="rect">
            <a:avLst/>
          </a:prstGeom>
          <a:solidFill>
            <a:srgbClr val="FFCC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dirty="0">
                <a:solidFill>
                  <a:schemeClr val="bg1">
                    <a:lumMod val="65000"/>
                  </a:schemeClr>
                </a:solidFill>
              </a:rPr>
              <a:t>Tilted-Disc Syndrome</a:t>
            </a:r>
          </a:p>
          <a:p>
            <a:pPr eaLnBrk="1" hangingPunct="1">
              <a:spcBef>
                <a:spcPct val="0"/>
              </a:spcBef>
              <a:buClrTx/>
              <a:buSzTx/>
              <a:buFontTx/>
              <a:buNone/>
            </a:pPr>
            <a:r>
              <a:rPr lang="en-US" altLang="en-US" sz="1200" dirty="0">
                <a:solidFill>
                  <a:srgbClr val="FFCC99"/>
                </a:solidFill>
              </a:rPr>
              <a:t>1) Superior pole appears…</a:t>
            </a:r>
            <a:r>
              <a:rPr lang="en-US" altLang="en-US" sz="1200" b="1" dirty="0">
                <a:solidFill>
                  <a:srgbClr val="FFCC99"/>
                </a:solidFill>
              </a:rPr>
              <a:t>elevated</a:t>
            </a:r>
            <a:r>
              <a:rPr lang="en-US" altLang="en-US" sz="1200" dirty="0">
                <a:solidFill>
                  <a:srgbClr val="FFCC99"/>
                </a:solidFill>
              </a:rPr>
              <a:t>, inferior… </a:t>
            </a:r>
            <a:r>
              <a:rPr lang="en-US" altLang="en-US" sz="1200" b="1" dirty="0">
                <a:solidFill>
                  <a:srgbClr val="FFCC99"/>
                </a:solidFill>
              </a:rPr>
              <a:t>recessed</a:t>
            </a:r>
          </a:p>
          <a:p>
            <a:pPr eaLnBrk="1" hangingPunct="1">
              <a:spcBef>
                <a:spcPct val="0"/>
              </a:spcBef>
              <a:buClrTx/>
              <a:buSzTx/>
              <a:buFontTx/>
              <a:buNone/>
            </a:pPr>
            <a:r>
              <a:rPr lang="en-US" altLang="en-US" sz="1200" dirty="0">
                <a:solidFill>
                  <a:srgbClr val="FFCC99"/>
                </a:solidFill>
              </a:rPr>
              <a:t>2) Associated with…</a:t>
            </a:r>
            <a:r>
              <a:rPr lang="en-US" altLang="en-US" sz="1200" b="1" dirty="0">
                <a:solidFill>
                  <a:srgbClr val="FFCC99"/>
                </a:solidFill>
              </a:rPr>
              <a:t>situs inversus</a:t>
            </a:r>
            <a:r>
              <a:rPr lang="en-US" altLang="en-US" sz="1200" dirty="0">
                <a:solidFill>
                  <a:srgbClr val="FFCC99"/>
                </a:solidFill>
              </a:rPr>
              <a:t> of retinal vessels</a:t>
            </a:r>
          </a:p>
          <a:p>
            <a:pPr eaLnBrk="1" hangingPunct="1">
              <a:spcBef>
                <a:spcPct val="0"/>
              </a:spcBef>
              <a:buClrTx/>
              <a:buSzTx/>
              <a:buFontTx/>
              <a:buNone/>
            </a:pPr>
            <a:r>
              <a:rPr lang="en-US" altLang="en-US" sz="1200" dirty="0">
                <a:solidFill>
                  <a:srgbClr val="FFCC99"/>
                </a:solidFill>
              </a:rPr>
              <a:t>3) Fundus abnormality produces… </a:t>
            </a:r>
            <a:r>
              <a:rPr lang="en-US" altLang="en-US" sz="1200" b="1" dirty="0">
                <a:solidFill>
                  <a:srgbClr val="FFCC99"/>
                </a:solidFill>
              </a:rPr>
              <a:t>myopic </a:t>
            </a:r>
            <a:r>
              <a:rPr lang="en-US" altLang="en-US" sz="1200" b="1" dirty="0" err="1">
                <a:solidFill>
                  <a:srgbClr val="FFCC99"/>
                </a:solidFill>
              </a:rPr>
              <a:t>astigm</a:t>
            </a:r>
            <a:endParaRPr lang="en-US" altLang="en-US" sz="1200" b="1" dirty="0">
              <a:solidFill>
                <a:srgbClr val="FFCC99"/>
              </a:solidFill>
            </a:endParaRPr>
          </a:p>
          <a:p>
            <a:pPr eaLnBrk="1" hangingPunct="1">
              <a:spcBef>
                <a:spcPct val="0"/>
              </a:spcBef>
              <a:buClrTx/>
              <a:buSzTx/>
              <a:buFontTx/>
              <a:buNone/>
            </a:pPr>
            <a:r>
              <a:rPr lang="en-US" altLang="en-US" sz="1200" dirty="0">
                <a:solidFill>
                  <a:srgbClr val="FFCC99"/>
                </a:solidFill>
              </a:rPr>
              <a:t>4) VF testing reveals…</a:t>
            </a:r>
            <a:r>
              <a:rPr lang="en-US" altLang="en-US" sz="1200" b="1" dirty="0">
                <a:solidFill>
                  <a:srgbClr val="FFCC99"/>
                </a:solidFill>
              </a:rPr>
              <a:t>bitemporal hemianopia</a:t>
            </a:r>
            <a:r>
              <a:rPr lang="en-US" altLang="en-US" sz="1200" dirty="0">
                <a:solidFill>
                  <a:srgbClr val="FFCC99"/>
                </a:solidFill>
              </a:rPr>
              <a:t> that </a:t>
            </a:r>
            <a:r>
              <a:rPr lang="en-US" altLang="en-US" sz="1200" dirty="0" err="1">
                <a:solidFill>
                  <a:srgbClr val="FFCC99"/>
                </a:solidFill>
              </a:rPr>
              <a:t>doesn’t</a:t>
            </a:r>
            <a:r>
              <a:rPr lang="en-US" altLang="en-US" sz="1200" b="1" dirty="0" err="1">
                <a:solidFill>
                  <a:srgbClr val="FFCC99"/>
                </a:solidFill>
              </a:rPr>
              <a:t>with</a:t>
            </a:r>
            <a:r>
              <a:rPr lang="en-US" altLang="en-US" sz="1200" b="1" dirty="0">
                <a:solidFill>
                  <a:srgbClr val="FFCC99"/>
                </a:solidFill>
              </a:rPr>
              <a:t> refract</a:t>
            </a:r>
          </a:p>
        </p:txBody>
      </p:sp>
      <p:sp>
        <p:nvSpPr>
          <p:cNvPr id="3" name="TextBox 2">
            <a:extLst>
              <a:ext uri="{FF2B5EF4-FFF2-40B4-BE49-F238E27FC236}">
                <a16:creationId xmlns:a16="http://schemas.microsoft.com/office/drawing/2014/main" id="{83967FBC-9255-EE50-B057-538AB35A0FFD}"/>
              </a:ext>
            </a:extLst>
          </p:cNvPr>
          <p:cNvSpPr txBox="1"/>
          <p:nvPr/>
        </p:nvSpPr>
        <p:spPr>
          <a:xfrm>
            <a:off x="299781" y="1873984"/>
            <a:ext cx="5410200" cy="2308324"/>
          </a:xfrm>
          <a:prstGeom prst="rect">
            <a:avLst/>
          </a:prstGeom>
          <a:solidFill>
            <a:srgbClr val="61D6FF"/>
          </a:solidFill>
        </p:spPr>
        <p:txBody>
          <a:bodyPr wrap="square" rtlCol="0">
            <a:spAutoFit/>
          </a:bodyPr>
          <a:lstStyle/>
          <a:p>
            <a:r>
              <a:rPr lang="en-US" sz="1600" i="1" dirty="0"/>
              <a:t>Is morning-glory disc usually unilateral, or bilateral?</a:t>
            </a:r>
          </a:p>
          <a:p>
            <a:r>
              <a:rPr lang="en-US" sz="1600" dirty="0"/>
              <a:t>Unilateral</a:t>
            </a:r>
          </a:p>
          <a:p>
            <a:endParaRPr lang="en-US" sz="1600" i="1" dirty="0">
              <a:latin typeface="+mn-lt"/>
            </a:endParaRPr>
          </a:p>
          <a:p>
            <a:r>
              <a:rPr lang="en-US" sz="1600" i="1" dirty="0">
                <a:latin typeface="+mn-lt"/>
              </a:rPr>
              <a:t>Is there a gender predilection?</a:t>
            </a:r>
          </a:p>
          <a:p>
            <a:r>
              <a:rPr lang="en-US" sz="1600" dirty="0">
                <a:latin typeface="+mn-lt"/>
              </a:rPr>
              <a:t>Yes, there is a  ♀  preponderance</a:t>
            </a:r>
          </a:p>
          <a:p>
            <a:endParaRPr lang="en-US" sz="1600" dirty="0"/>
          </a:p>
          <a:p>
            <a:r>
              <a:rPr lang="en-US" sz="1600" i="1" dirty="0"/>
              <a:t>It has two associations of particular note—what are they?</a:t>
            </a:r>
          </a:p>
          <a:p>
            <a:r>
              <a:rPr lang="en-US" sz="1600" dirty="0"/>
              <a:t>--PHACE  syndrome</a:t>
            </a:r>
          </a:p>
          <a:p>
            <a:r>
              <a:rPr lang="en-US" sz="1600" dirty="0"/>
              <a:t>--</a:t>
            </a:r>
            <a:r>
              <a:rPr lang="en-US" sz="1600" dirty="0" err="1"/>
              <a:t>Moyamoya</a:t>
            </a:r>
            <a:r>
              <a:rPr lang="en-US" sz="1600" dirty="0"/>
              <a:t>  disease</a:t>
            </a:r>
          </a:p>
        </p:txBody>
      </p:sp>
      <p:sp>
        <p:nvSpPr>
          <p:cNvPr id="4" name="Frame 3">
            <a:extLst>
              <a:ext uri="{FF2B5EF4-FFF2-40B4-BE49-F238E27FC236}">
                <a16:creationId xmlns:a16="http://schemas.microsoft.com/office/drawing/2014/main" id="{1C6DDD22-CE30-A21A-A1C2-8A65E4390164}"/>
              </a:ext>
            </a:extLst>
          </p:cNvPr>
          <p:cNvSpPr/>
          <p:nvPr/>
        </p:nvSpPr>
        <p:spPr>
          <a:xfrm>
            <a:off x="1340808" y="4266407"/>
            <a:ext cx="1859592" cy="305593"/>
          </a:xfrm>
          <a:prstGeom prst="fram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Tree>
    <p:extLst>
      <p:ext uri="{BB962C8B-B14F-4D97-AF65-F5344CB8AC3E}">
        <p14:creationId xmlns:p14="http://schemas.microsoft.com/office/powerpoint/2010/main" val="3777273464"/>
      </p:ext>
    </p:extLst>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6" name="Text Box 10">
            <a:extLst>
              <a:ext uri="{FF2B5EF4-FFF2-40B4-BE49-F238E27FC236}">
                <a16:creationId xmlns:a16="http://schemas.microsoft.com/office/drawing/2014/main" id="{75A786AA-A76E-4831-AE75-ABE88B23D8E3}"/>
              </a:ext>
            </a:extLst>
          </p:cNvPr>
          <p:cNvSpPr txBox="1">
            <a:spLocks noChangeArrowheads="1"/>
          </p:cNvSpPr>
          <p:nvPr/>
        </p:nvSpPr>
        <p:spPr bwMode="auto">
          <a:xfrm>
            <a:off x="1371600" y="4267200"/>
            <a:ext cx="3057525" cy="2154238"/>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Morning-Glory Disc</a:t>
            </a:r>
          </a:p>
          <a:p>
            <a:pPr eaLnBrk="1" hangingPunct="1">
              <a:spcBef>
                <a:spcPct val="0"/>
              </a:spcBef>
              <a:buClrTx/>
              <a:buSzTx/>
              <a:buFontTx/>
              <a:buNone/>
            </a:pPr>
            <a:r>
              <a:rPr lang="en-US" altLang="en-US" sz="1200"/>
              <a:t>--DFE reveals:</a:t>
            </a:r>
          </a:p>
          <a:p>
            <a:pPr eaLnBrk="1" hangingPunct="1">
              <a:spcBef>
                <a:spcPct val="0"/>
              </a:spcBef>
              <a:buClrTx/>
              <a:buSzTx/>
              <a:buFontTx/>
              <a:buNone/>
            </a:pPr>
            <a:r>
              <a:rPr lang="en-US" altLang="en-US" sz="1200"/>
              <a:t>  1) A funnel-shaped…</a:t>
            </a:r>
            <a:r>
              <a:rPr lang="en-US" altLang="en-US" sz="1200" b="1">
                <a:solidFill>
                  <a:srgbClr val="0000FF"/>
                </a:solidFill>
              </a:rPr>
              <a:t>excavation</a:t>
            </a:r>
            <a:endParaRPr lang="en-US" altLang="en-US" sz="1200"/>
          </a:p>
          <a:p>
            <a:pPr eaLnBrk="1" hangingPunct="1">
              <a:spcBef>
                <a:spcPct val="0"/>
              </a:spcBef>
              <a:buClrTx/>
              <a:buSzTx/>
              <a:buFontTx/>
              <a:buNone/>
            </a:pPr>
            <a:r>
              <a:rPr lang="en-US" altLang="en-US" sz="1200"/>
              <a:t>  2) Number of vessels crossing the rim</a:t>
            </a:r>
          </a:p>
          <a:p>
            <a:pPr eaLnBrk="1" hangingPunct="1">
              <a:spcBef>
                <a:spcPct val="0"/>
              </a:spcBef>
              <a:buClrTx/>
              <a:buSzTx/>
              <a:buFontTx/>
              <a:buNone/>
            </a:pPr>
            <a:r>
              <a:rPr lang="en-US" altLang="en-US" sz="1200"/>
              <a:t>    seems abnormally…</a:t>
            </a:r>
            <a:r>
              <a:rPr lang="en-US" altLang="en-US" sz="1200" b="1">
                <a:solidFill>
                  <a:srgbClr val="0000FF"/>
                </a:solidFill>
              </a:rPr>
              <a:t>high</a:t>
            </a:r>
            <a:r>
              <a:rPr lang="en-US" altLang="en-US" sz="1200"/>
              <a:t> </a:t>
            </a:r>
            <a:endParaRPr lang="en-US" altLang="en-US" sz="1200" b="1">
              <a:solidFill>
                <a:srgbClr val="0000FF"/>
              </a:solidFill>
            </a:endParaRPr>
          </a:p>
          <a:p>
            <a:pPr eaLnBrk="1" hangingPunct="1">
              <a:spcBef>
                <a:spcPct val="0"/>
              </a:spcBef>
              <a:buClrTx/>
              <a:buSzTx/>
              <a:buFontTx/>
              <a:buNone/>
            </a:pPr>
            <a:r>
              <a:rPr lang="en-US" altLang="en-US" sz="1200"/>
              <a:t>--Tissue is…</a:t>
            </a:r>
            <a:r>
              <a:rPr lang="en-US" altLang="en-US" sz="1200" b="1">
                <a:solidFill>
                  <a:srgbClr val="0000FF"/>
                </a:solidFill>
              </a:rPr>
              <a:t>contractile</a:t>
            </a:r>
            <a:r>
              <a:rPr lang="en-US" altLang="en-US" sz="1200"/>
              <a:t>, so cup seems</a:t>
            </a:r>
          </a:p>
          <a:p>
            <a:pPr eaLnBrk="1" hangingPunct="1">
              <a:spcBef>
                <a:spcPct val="0"/>
              </a:spcBef>
              <a:buClrTx/>
              <a:buSzTx/>
              <a:buFontTx/>
              <a:buNone/>
            </a:pPr>
            <a:r>
              <a:rPr lang="en-US" altLang="en-US" sz="1200"/>
              <a:t>  to…</a:t>
            </a:r>
            <a:r>
              <a:rPr lang="en-US" altLang="en-US" sz="1200" b="1">
                <a:solidFill>
                  <a:srgbClr val="0000FF"/>
                </a:solidFill>
              </a:rPr>
              <a:t>open </a:t>
            </a:r>
            <a:r>
              <a:rPr lang="en-US" altLang="en-US" sz="1200">
                <a:solidFill>
                  <a:srgbClr val="0000FF"/>
                </a:solidFill>
              </a:rPr>
              <a:t>and</a:t>
            </a:r>
            <a:r>
              <a:rPr lang="en-US" altLang="en-US" sz="1200" b="1">
                <a:solidFill>
                  <a:srgbClr val="0000FF"/>
                </a:solidFill>
              </a:rPr>
              <a:t> close</a:t>
            </a:r>
            <a:r>
              <a:rPr lang="en-US" altLang="en-US" sz="1200"/>
              <a:t> (like its namesake,  </a:t>
            </a:r>
          </a:p>
          <a:p>
            <a:pPr eaLnBrk="1" hangingPunct="1">
              <a:spcBef>
                <a:spcPct val="0"/>
              </a:spcBef>
              <a:buClrTx/>
              <a:buSzTx/>
              <a:buFontTx/>
              <a:buNone/>
            </a:pPr>
            <a:r>
              <a:rPr lang="en-US" altLang="en-US" sz="1200"/>
              <a:t>  the morning-glory flower)</a:t>
            </a:r>
          </a:p>
          <a:p>
            <a:pPr eaLnBrk="1" hangingPunct="1">
              <a:spcBef>
                <a:spcPct val="0"/>
              </a:spcBef>
              <a:buClrTx/>
              <a:buSzTx/>
              <a:buFontTx/>
              <a:buNone/>
            </a:pPr>
            <a:r>
              <a:rPr lang="en-US" altLang="en-US" sz="1200"/>
              <a:t>--VA usually…</a:t>
            </a:r>
            <a:r>
              <a:rPr lang="en-US" altLang="en-US" sz="1200" b="1">
                <a:solidFill>
                  <a:srgbClr val="0000FF"/>
                </a:solidFill>
              </a:rPr>
              <a:t>20/200</a:t>
            </a:r>
            <a:r>
              <a:rPr lang="en-US" altLang="en-US" sz="1200"/>
              <a:t>, but can be…</a:t>
            </a:r>
          </a:p>
          <a:p>
            <a:pPr eaLnBrk="1" hangingPunct="1">
              <a:spcBef>
                <a:spcPct val="0"/>
              </a:spcBef>
              <a:buClrTx/>
              <a:buSzTx/>
              <a:buFontTx/>
              <a:buNone/>
            </a:pPr>
            <a:r>
              <a:rPr lang="en-US" altLang="en-US" sz="1200"/>
              <a:t>   </a:t>
            </a:r>
            <a:r>
              <a:rPr lang="en-US" altLang="en-US" sz="1200" b="1">
                <a:solidFill>
                  <a:srgbClr val="0000FF"/>
                </a:solidFill>
              </a:rPr>
              <a:t>20/20&lt;-&gt;NLP</a:t>
            </a:r>
          </a:p>
          <a:p>
            <a:pPr eaLnBrk="1" hangingPunct="1">
              <a:spcBef>
                <a:spcPct val="0"/>
              </a:spcBef>
              <a:buClrTx/>
              <a:buSzTx/>
              <a:buFontTx/>
              <a:buNone/>
            </a:pPr>
            <a:r>
              <a:rPr lang="en-US" altLang="en-US" sz="1200"/>
              <a:t>--1/3 develop…</a:t>
            </a:r>
            <a:r>
              <a:rPr lang="en-US" altLang="en-US" sz="1200" b="1">
                <a:solidFill>
                  <a:srgbClr val="CCECFF"/>
                </a:solidFill>
              </a:rPr>
              <a:t>serous</a:t>
            </a:r>
            <a:r>
              <a:rPr lang="en-US" altLang="en-US" sz="1200" b="1">
                <a:solidFill>
                  <a:srgbClr val="0000FF"/>
                </a:solidFill>
              </a:rPr>
              <a:t> </a:t>
            </a:r>
            <a:r>
              <a:rPr lang="en-US" altLang="en-US" sz="1200" b="1">
                <a:solidFill>
                  <a:srgbClr val="CCECFF"/>
                </a:solidFill>
              </a:rPr>
              <a:t>RD</a:t>
            </a:r>
          </a:p>
        </p:txBody>
      </p:sp>
      <p:sp>
        <p:nvSpPr>
          <p:cNvPr id="26627" name="Text Box 3">
            <a:extLst>
              <a:ext uri="{FF2B5EF4-FFF2-40B4-BE49-F238E27FC236}">
                <a16:creationId xmlns:a16="http://schemas.microsoft.com/office/drawing/2014/main" id="{EBF565CB-D2E5-4CB9-AB10-59AB11704A7C}"/>
              </a:ext>
            </a:extLst>
          </p:cNvPr>
          <p:cNvSpPr txBox="1">
            <a:spLocks noChangeArrowheads="1"/>
          </p:cNvSpPr>
          <p:nvPr/>
        </p:nvSpPr>
        <p:spPr bwMode="auto">
          <a:xfrm>
            <a:off x="793750" y="3505200"/>
            <a:ext cx="2274982" cy="677108"/>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solidFill>
                  <a:schemeClr val="bg1">
                    <a:lumMod val="65000"/>
                  </a:schemeClr>
                </a:solidFill>
              </a:rPr>
              <a:t>Optic Pit/Hole</a:t>
            </a:r>
          </a:p>
          <a:p>
            <a:pPr eaLnBrk="1" hangingPunct="1">
              <a:spcBef>
                <a:spcPct val="0"/>
              </a:spcBef>
              <a:buClrTx/>
              <a:buSzTx/>
              <a:buFontTx/>
              <a:buNone/>
            </a:pPr>
            <a:r>
              <a:rPr lang="en-US" altLang="en-US" sz="1200">
                <a:solidFill>
                  <a:schemeClr val="bg1">
                    <a:lumMod val="65000"/>
                  </a:schemeClr>
                </a:solidFill>
              </a:rPr>
              <a:t>--Associated with…</a:t>
            </a:r>
            <a:r>
              <a:rPr lang="en-US" altLang="en-US" sz="1200" b="1">
                <a:solidFill>
                  <a:schemeClr val="bg1">
                    <a:lumMod val="65000"/>
                  </a:schemeClr>
                </a:solidFill>
              </a:rPr>
              <a:t>serous RD</a:t>
            </a:r>
          </a:p>
          <a:p>
            <a:pPr eaLnBrk="1" hangingPunct="1">
              <a:spcBef>
                <a:spcPct val="0"/>
              </a:spcBef>
              <a:buClrTx/>
              <a:buSzTx/>
              <a:buFontTx/>
              <a:buNone/>
            </a:pPr>
            <a:r>
              <a:rPr lang="en-US" altLang="en-US" sz="1200" b="1">
                <a:solidFill>
                  <a:schemeClr val="bg1">
                    <a:lumMod val="65000"/>
                  </a:schemeClr>
                </a:solidFill>
              </a:rPr>
              <a:t>  in adulthood</a:t>
            </a:r>
          </a:p>
        </p:txBody>
      </p:sp>
      <p:sp>
        <p:nvSpPr>
          <p:cNvPr id="26628" name="Line 4">
            <a:extLst>
              <a:ext uri="{FF2B5EF4-FFF2-40B4-BE49-F238E27FC236}">
                <a16:creationId xmlns:a16="http://schemas.microsoft.com/office/drawing/2014/main" id="{6995FA1A-F69E-4714-87E2-B7C3F5C89A50}"/>
              </a:ext>
            </a:extLst>
          </p:cNvPr>
          <p:cNvSpPr>
            <a:spLocks noChangeShapeType="1"/>
          </p:cNvSpPr>
          <p:nvPr/>
        </p:nvSpPr>
        <p:spPr bwMode="auto">
          <a:xfrm flipH="1">
            <a:off x="1600200" y="2057400"/>
            <a:ext cx="1524000" cy="3810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629" name="Text Box 6">
            <a:extLst>
              <a:ext uri="{FF2B5EF4-FFF2-40B4-BE49-F238E27FC236}">
                <a16:creationId xmlns:a16="http://schemas.microsoft.com/office/drawing/2014/main" id="{2498F669-3885-470F-827E-D0722ECBD570}"/>
              </a:ext>
            </a:extLst>
          </p:cNvPr>
          <p:cNvSpPr txBox="1">
            <a:spLocks noChangeArrowheads="1"/>
          </p:cNvSpPr>
          <p:nvPr/>
        </p:nvSpPr>
        <p:spPr bwMode="auto">
          <a:xfrm>
            <a:off x="1340808" y="1524000"/>
            <a:ext cx="3544560" cy="458587"/>
          </a:xfrm>
          <a:prstGeom prst="rect">
            <a:avLst/>
          </a:prstGeom>
          <a:noFill/>
          <a:ln w="952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1400" i="1">
                <a:solidFill>
                  <a:schemeClr val="bg1">
                    <a:lumMod val="75000"/>
                  </a:schemeClr>
                </a:solidFill>
              </a:rPr>
              <a:t>These three are all secondary to abnormal</a:t>
            </a:r>
          </a:p>
          <a:p>
            <a:pPr algn="ctr" eaLnBrk="1" hangingPunct="1">
              <a:lnSpc>
                <a:spcPct val="85000"/>
              </a:lnSpc>
              <a:spcBef>
                <a:spcPct val="0"/>
              </a:spcBef>
              <a:buClrTx/>
              <a:buSzTx/>
              <a:buFontTx/>
              <a:buNone/>
            </a:pPr>
            <a:r>
              <a:rPr lang="en-US" altLang="en-US" sz="1400" i="1">
                <a:solidFill>
                  <a:schemeClr val="bg1">
                    <a:lumMod val="75000"/>
                  </a:schemeClr>
                </a:solidFill>
              </a:rPr>
              <a:t>closure of the embryonic optic fissure</a:t>
            </a:r>
          </a:p>
        </p:txBody>
      </p:sp>
      <p:sp>
        <p:nvSpPr>
          <p:cNvPr id="26630" name="Text Box 7">
            <a:extLst>
              <a:ext uri="{FF2B5EF4-FFF2-40B4-BE49-F238E27FC236}">
                <a16:creationId xmlns:a16="http://schemas.microsoft.com/office/drawing/2014/main" id="{77864995-F91A-497B-84DE-F4FB09455FB9}"/>
              </a:ext>
            </a:extLst>
          </p:cNvPr>
          <p:cNvSpPr txBox="1">
            <a:spLocks noChangeArrowheads="1"/>
          </p:cNvSpPr>
          <p:nvPr/>
        </p:nvSpPr>
        <p:spPr bwMode="auto">
          <a:xfrm>
            <a:off x="76200" y="2514600"/>
            <a:ext cx="2783134" cy="861774"/>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solidFill>
                  <a:schemeClr val="bg1">
                    <a:lumMod val="65000"/>
                  </a:schemeClr>
                </a:solidFill>
              </a:rPr>
              <a:t>Optic Nerve Coloboma</a:t>
            </a:r>
          </a:p>
          <a:p>
            <a:pPr eaLnBrk="1" hangingPunct="1">
              <a:spcBef>
                <a:spcPct val="0"/>
              </a:spcBef>
              <a:buClrTx/>
              <a:buSzTx/>
              <a:buFontTx/>
              <a:buNone/>
            </a:pPr>
            <a:r>
              <a:rPr lang="en-US" altLang="en-US" sz="1200">
                <a:solidFill>
                  <a:schemeClr val="bg1">
                    <a:lumMod val="65000"/>
                  </a:schemeClr>
                </a:solidFill>
              </a:rPr>
              <a:t>1) May resemble…</a:t>
            </a:r>
            <a:r>
              <a:rPr lang="en-US" altLang="en-US" sz="1200" b="1">
                <a:solidFill>
                  <a:schemeClr val="bg1">
                    <a:lumMod val="65000"/>
                  </a:schemeClr>
                </a:solidFill>
              </a:rPr>
              <a:t>deep cupping</a:t>
            </a:r>
          </a:p>
          <a:p>
            <a:pPr eaLnBrk="1" hangingPunct="1">
              <a:spcBef>
                <a:spcPct val="0"/>
              </a:spcBef>
              <a:buClrTx/>
              <a:buSzTx/>
              <a:buFontTx/>
              <a:buNone/>
            </a:pPr>
            <a:r>
              <a:rPr lang="en-US" altLang="en-US" sz="1200">
                <a:solidFill>
                  <a:schemeClr val="bg1">
                    <a:lumMod val="65000"/>
                  </a:schemeClr>
                </a:solidFill>
              </a:rPr>
              <a:t>2) Can be…</a:t>
            </a:r>
            <a:r>
              <a:rPr lang="en-US" altLang="en-US" sz="1200" b="1">
                <a:solidFill>
                  <a:schemeClr val="bg1">
                    <a:lumMod val="65000"/>
                  </a:schemeClr>
                </a:solidFill>
              </a:rPr>
              <a:t>bilateral, asymmetric</a:t>
            </a:r>
          </a:p>
          <a:p>
            <a:pPr eaLnBrk="1" hangingPunct="1">
              <a:spcBef>
                <a:spcPct val="0"/>
              </a:spcBef>
              <a:buClrTx/>
              <a:buSzTx/>
              <a:buFontTx/>
              <a:buNone/>
            </a:pPr>
            <a:r>
              <a:rPr lang="en-US" altLang="en-US" sz="1200">
                <a:solidFill>
                  <a:schemeClr val="bg1">
                    <a:lumMod val="65000"/>
                  </a:schemeClr>
                </a:solidFill>
              </a:rPr>
              <a:t>3) Part of the…</a:t>
            </a:r>
            <a:r>
              <a:rPr lang="en-US" altLang="en-US" sz="1200" b="1">
                <a:solidFill>
                  <a:schemeClr val="bg1">
                    <a:lumMod val="65000"/>
                  </a:schemeClr>
                </a:solidFill>
              </a:rPr>
              <a:t>CHARGE association</a:t>
            </a:r>
          </a:p>
        </p:txBody>
      </p:sp>
      <p:sp>
        <p:nvSpPr>
          <p:cNvPr id="26631" name="Line 8">
            <a:extLst>
              <a:ext uri="{FF2B5EF4-FFF2-40B4-BE49-F238E27FC236}">
                <a16:creationId xmlns:a16="http://schemas.microsoft.com/office/drawing/2014/main" id="{91D11795-7A2D-4757-920B-F908079269D1}"/>
              </a:ext>
            </a:extLst>
          </p:cNvPr>
          <p:cNvSpPr>
            <a:spLocks noChangeShapeType="1"/>
          </p:cNvSpPr>
          <p:nvPr/>
        </p:nvSpPr>
        <p:spPr bwMode="auto">
          <a:xfrm flipH="1">
            <a:off x="2971800" y="2057400"/>
            <a:ext cx="152400" cy="14478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632" name="Text Box 9">
            <a:extLst>
              <a:ext uri="{FF2B5EF4-FFF2-40B4-BE49-F238E27FC236}">
                <a16:creationId xmlns:a16="http://schemas.microsoft.com/office/drawing/2014/main" id="{A6F1D9EC-DA7F-44C4-8528-11B06C1FBD47}"/>
              </a:ext>
            </a:extLst>
          </p:cNvPr>
          <p:cNvSpPr txBox="1">
            <a:spLocks noChangeArrowheads="1"/>
          </p:cNvSpPr>
          <p:nvPr/>
        </p:nvSpPr>
        <p:spPr bwMode="auto">
          <a:xfrm>
            <a:off x="1371600" y="4267200"/>
            <a:ext cx="3057247" cy="2154436"/>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dirty="0">
                <a:solidFill>
                  <a:schemeClr val="bg1">
                    <a:lumMod val="65000"/>
                  </a:schemeClr>
                </a:solidFill>
              </a:rPr>
              <a:t>Morning-Glory Disc</a:t>
            </a:r>
          </a:p>
          <a:p>
            <a:pPr eaLnBrk="1" hangingPunct="1">
              <a:spcBef>
                <a:spcPct val="0"/>
              </a:spcBef>
              <a:buClrTx/>
              <a:buSzTx/>
              <a:buFontTx/>
              <a:buNone/>
            </a:pPr>
            <a:r>
              <a:rPr lang="en-US" altLang="en-US" sz="1200" dirty="0">
                <a:solidFill>
                  <a:schemeClr val="bg1">
                    <a:lumMod val="65000"/>
                  </a:schemeClr>
                </a:solidFill>
              </a:rPr>
              <a:t>--DFE reveals:</a:t>
            </a:r>
          </a:p>
          <a:p>
            <a:pPr eaLnBrk="1" hangingPunct="1">
              <a:spcBef>
                <a:spcPct val="0"/>
              </a:spcBef>
              <a:buClrTx/>
              <a:buSzTx/>
              <a:buFontTx/>
              <a:buNone/>
            </a:pPr>
            <a:r>
              <a:rPr lang="en-US" altLang="en-US" sz="1200" dirty="0">
                <a:solidFill>
                  <a:schemeClr val="bg1">
                    <a:lumMod val="65000"/>
                  </a:schemeClr>
                </a:solidFill>
              </a:rPr>
              <a:t>  1) A funnel-shaped…</a:t>
            </a:r>
            <a:r>
              <a:rPr lang="en-US" altLang="en-US" sz="1200" b="1" dirty="0">
                <a:solidFill>
                  <a:schemeClr val="bg1">
                    <a:lumMod val="65000"/>
                  </a:schemeClr>
                </a:solidFill>
              </a:rPr>
              <a:t>excavation</a:t>
            </a:r>
            <a:endParaRPr lang="en-US" altLang="en-US" sz="1200" dirty="0">
              <a:solidFill>
                <a:schemeClr val="bg1">
                  <a:lumMod val="65000"/>
                </a:schemeClr>
              </a:solidFill>
            </a:endParaRPr>
          </a:p>
          <a:p>
            <a:pPr eaLnBrk="1" hangingPunct="1">
              <a:spcBef>
                <a:spcPct val="0"/>
              </a:spcBef>
              <a:buClrTx/>
              <a:buSzTx/>
              <a:buFontTx/>
              <a:buNone/>
            </a:pPr>
            <a:r>
              <a:rPr lang="en-US" altLang="en-US" sz="1200" dirty="0">
                <a:solidFill>
                  <a:schemeClr val="bg1">
                    <a:lumMod val="65000"/>
                  </a:schemeClr>
                </a:solidFill>
              </a:rPr>
              <a:t>  2) Number of vessels crossing the rim</a:t>
            </a:r>
          </a:p>
          <a:p>
            <a:pPr eaLnBrk="1" hangingPunct="1">
              <a:spcBef>
                <a:spcPct val="0"/>
              </a:spcBef>
              <a:buClrTx/>
              <a:buSzTx/>
              <a:buFontTx/>
              <a:buNone/>
            </a:pPr>
            <a:r>
              <a:rPr lang="en-US" altLang="en-US" sz="1200" dirty="0">
                <a:solidFill>
                  <a:schemeClr val="bg1">
                    <a:lumMod val="65000"/>
                  </a:schemeClr>
                </a:solidFill>
              </a:rPr>
              <a:t>    seems abnormally…</a:t>
            </a:r>
            <a:r>
              <a:rPr lang="en-US" altLang="en-US" sz="1200" b="1" dirty="0">
                <a:solidFill>
                  <a:schemeClr val="bg1">
                    <a:lumMod val="65000"/>
                  </a:schemeClr>
                </a:solidFill>
              </a:rPr>
              <a:t>high</a:t>
            </a:r>
            <a:r>
              <a:rPr lang="en-US" altLang="en-US" sz="1200" dirty="0">
                <a:solidFill>
                  <a:schemeClr val="bg1">
                    <a:lumMod val="65000"/>
                  </a:schemeClr>
                </a:solidFill>
              </a:rPr>
              <a:t> </a:t>
            </a:r>
            <a:endParaRPr lang="en-US" altLang="en-US" sz="1200" b="1" dirty="0">
              <a:solidFill>
                <a:schemeClr val="bg1">
                  <a:lumMod val="65000"/>
                </a:schemeClr>
              </a:solidFill>
            </a:endParaRPr>
          </a:p>
          <a:p>
            <a:pPr eaLnBrk="1" hangingPunct="1">
              <a:spcBef>
                <a:spcPct val="0"/>
              </a:spcBef>
              <a:buClrTx/>
              <a:buSzTx/>
              <a:buFontTx/>
              <a:buNone/>
            </a:pPr>
            <a:r>
              <a:rPr lang="en-US" altLang="en-US" sz="1200" dirty="0">
                <a:solidFill>
                  <a:schemeClr val="bg1">
                    <a:lumMod val="65000"/>
                  </a:schemeClr>
                </a:solidFill>
              </a:rPr>
              <a:t>--Tissue is…</a:t>
            </a:r>
            <a:r>
              <a:rPr lang="en-US" altLang="en-US" sz="1200" b="1" dirty="0">
                <a:solidFill>
                  <a:schemeClr val="bg1">
                    <a:lumMod val="65000"/>
                  </a:schemeClr>
                </a:solidFill>
              </a:rPr>
              <a:t>contractile</a:t>
            </a:r>
            <a:r>
              <a:rPr lang="en-US" altLang="en-US" sz="1200" dirty="0">
                <a:solidFill>
                  <a:schemeClr val="bg1">
                    <a:lumMod val="65000"/>
                  </a:schemeClr>
                </a:solidFill>
              </a:rPr>
              <a:t>, so cup seems</a:t>
            </a:r>
          </a:p>
          <a:p>
            <a:pPr eaLnBrk="1" hangingPunct="1">
              <a:spcBef>
                <a:spcPct val="0"/>
              </a:spcBef>
              <a:buClrTx/>
              <a:buSzTx/>
              <a:buFontTx/>
              <a:buNone/>
            </a:pPr>
            <a:r>
              <a:rPr lang="en-US" altLang="en-US" sz="1200" dirty="0">
                <a:solidFill>
                  <a:schemeClr val="bg1">
                    <a:lumMod val="65000"/>
                  </a:schemeClr>
                </a:solidFill>
              </a:rPr>
              <a:t>  to…</a:t>
            </a:r>
            <a:r>
              <a:rPr lang="en-US" altLang="en-US" sz="1200" b="1" dirty="0">
                <a:solidFill>
                  <a:schemeClr val="bg1">
                    <a:lumMod val="65000"/>
                  </a:schemeClr>
                </a:solidFill>
              </a:rPr>
              <a:t>open </a:t>
            </a:r>
            <a:r>
              <a:rPr lang="en-US" altLang="en-US" sz="1200" dirty="0">
                <a:solidFill>
                  <a:schemeClr val="bg1">
                    <a:lumMod val="65000"/>
                  </a:schemeClr>
                </a:solidFill>
              </a:rPr>
              <a:t>and</a:t>
            </a:r>
            <a:r>
              <a:rPr lang="en-US" altLang="en-US" sz="1200" b="1" dirty="0">
                <a:solidFill>
                  <a:schemeClr val="bg1">
                    <a:lumMod val="65000"/>
                  </a:schemeClr>
                </a:solidFill>
              </a:rPr>
              <a:t> close</a:t>
            </a:r>
            <a:r>
              <a:rPr lang="en-US" altLang="en-US" sz="1200" dirty="0">
                <a:solidFill>
                  <a:schemeClr val="bg1">
                    <a:lumMod val="65000"/>
                  </a:schemeClr>
                </a:solidFill>
              </a:rPr>
              <a:t> (like its namesake,  </a:t>
            </a:r>
          </a:p>
          <a:p>
            <a:pPr eaLnBrk="1" hangingPunct="1">
              <a:spcBef>
                <a:spcPct val="0"/>
              </a:spcBef>
              <a:buClrTx/>
              <a:buSzTx/>
              <a:buFontTx/>
              <a:buNone/>
            </a:pPr>
            <a:r>
              <a:rPr lang="en-US" altLang="en-US" sz="1200" dirty="0">
                <a:solidFill>
                  <a:schemeClr val="bg1">
                    <a:lumMod val="65000"/>
                  </a:schemeClr>
                </a:solidFill>
              </a:rPr>
              <a:t>  the morning-glory flower)</a:t>
            </a:r>
          </a:p>
          <a:p>
            <a:pPr eaLnBrk="1" hangingPunct="1">
              <a:spcBef>
                <a:spcPct val="0"/>
              </a:spcBef>
              <a:buClrTx/>
              <a:buSzTx/>
              <a:buFontTx/>
              <a:buNone/>
            </a:pPr>
            <a:r>
              <a:rPr lang="en-US" altLang="en-US" sz="1200" dirty="0">
                <a:solidFill>
                  <a:schemeClr val="bg1">
                    <a:lumMod val="65000"/>
                  </a:schemeClr>
                </a:solidFill>
              </a:rPr>
              <a:t>--VA usually…</a:t>
            </a:r>
            <a:r>
              <a:rPr lang="en-US" altLang="en-US" sz="1200" b="1" dirty="0">
                <a:solidFill>
                  <a:schemeClr val="bg1">
                    <a:lumMod val="65000"/>
                  </a:schemeClr>
                </a:solidFill>
              </a:rPr>
              <a:t>20/200</a:t>
            </a:r>
            <a:r>
              <a:rPr lang="en-US" altLang="en-US" sz="1200" dirty="0">
                <a:solidFill>
                  <a:schemeClr val="bg1">
                    <a:lumMod val="65000"/>
                  </a:schemeClr>
                </a:solidFill>
              </a:rPr>
              <a:t>, but can be…</a:t>
            </a:r>
          </a:p>
          <a:p>
            <a:pPr eaLnBrk="1" hangingPunct="1">
              <a:spcBef>
                <a:spcPct val="0"/>
              </a:spcBef>
              <a:buClrTx/>
              <a:buSzTx/>
              <a:buFontTx/>
              <a:buNone/>
            </a:pPr>
            <a:r>
              <a:rPr lang="en-US" altLang="en-US" sz="1200" dirty="0">
                <a:solidFill>
                  <a:schemeClr val="bg1">
                    <a:lumMod val="65000"/>
                  </a:schemeClr>
                </a:solidFill>
              </a:rPr>
              <a:t>   </a:t>
            </a:r>
            <a:r>
              <a:rPr lang="en-US" altLang="en-US" sz="1200" b="1" dirty="0">
                <a:solidFill>
                  <a:schemeClr val="bg1">
                    <a:lumMod val="65000"/>
                  </a:schemeClr>
                </a:solidFill>
              </a:rPr>
              <a:t>20/20&lt;-&gt;NLP</a:t>
            </a:r>
          </a:p>
          <a:p>
            <a:pPr eaLnBrk="1" hangingPunct="1">
              <a:spcBef>
                <a:spcPct val="0"/>
              </a:spcBef>
              <a:buClrTx/>
              <a:buSzTx/>
              <a:buFontTx/>
              <a:buNone/>
            </a:pPr>
            <a:r>
              <a:rPr lang="en-US" altLang="en-US" sz="1200" dirty="0">
                <a:solidFill>
                  <a:schemeClr val="bg1">
                    <a:lumMod val="65000"/>
                  </a:schemeClr>
                </a:solidFill>
              </a:rPr>
              <a:t>--1/3 develop…</a:t>
            </a:r>
            <a:r>
              <a:rPr lang="en-US" altLang="en-US" sz="1200" b="1" dirty="0">
                <a:solidFill>
                  <a:schemeClr val="bg1">
                    <a:lumMod val="65000"/>
                  </a:schemeClr>
                </a:solidFill>
              </a:rPr>
              <a:t>serous RD</a:t>
            </a:r>
          </a:p>
        </p:txBody>
      </p:sp>
      <p:sp>
        <p:nvSpPr>
          <p:cNvPr id="26633" name="Rectangle 11">
            <a:extLst>
              <a:ext uri="{FF2B5EF4-FFF2-40B4-BE49-F238E27FC236}">
                <a16:creationId xmlns:a16="http://schemas.microsoft.com/office/drawing/2014/main" id="{F76BCA91-4E24-4F7F-B6A5-D5C8FE6F39B6}"/>
              </a:ext>
            </a:extLst>
          </p:cNvPr>
          <p:cNvSpPr>
            <a:spLocks noChangeArrowheads="1"/>
          </p:cNvSpPr>
          <p:nvPr/>
        </p:nvSpPr>
        <p:spPr bwMode="auto">
          <a:xfrm>
            <a:off x="457200" y="122238"/>
            <a:ext cx="7543800" cy="8683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b"/>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ct val="85000"/>
              </a:lnSpc>
              <a:spcBef>
                <a:spcPct val="0"/>
              </a:spcBef>
              <a:buClrTx/>
              <a:buSzTx/>
              <a:buFontTx/>
              <a:buNone/>
            </a:pPr>
            <a:r>
              <a:rPr lang="en-US" altLang="en-US" sz="3200" b="1" dirty="0">
                <a:solidFill>
                  <a:schemeClr val="tx2"/>
                </a:solidFill>
              </a:rPr>
              <a:t>Developmental Abnormalities of the Optic Nerve Head</a:t>
            </a:r>
            <a:endParaRPr lang="en-US" altLang="en-US" sz="3200" dirty="0">
              <a:solidFill>
                <a:schemeClr val="tx2"/>
              </a:solidFill>
            </a:endParaRPr>
          </a:p>
        </p:txBody>
      </p:sp>
      <p:sp>
        <p:nvSpPr>
          <p:cNvPr id="26634" name="Slide Number Placeholder 1">
            <a:extLst>
              <a:ext uri="{FF2B5EF4-FFF2-40B4-BE49-F238E27FC236}">
                <a16:creationId xmlns:a16="http://schemas.microsoft.com/office/drawing/2014/main" id="{36D4B343-1488-4D7C-8569-64FF0FD08B6E}"/>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DBDA1020-9ADD-4487-AA1F-12FB75A402F9}" type="slidenum">
              <a:rPr lang="en-US" altLang="en-US" sz="1000"/>
              <a:pPr>
                <a:spcBef>
                  <a:spcPct val="0"/>
                </a:spcBef>
                <a:buClrTx/>
                <a:buSzTx/>
                <a:buFontTx/>
                <a:buNone/>
              </a:pPr>
              <a:t>49</a:t>
            </a:fld>
            <a:endParaRPr lang="en-US" altLang="en-US" sz="1000"/>
          </a:p>
        </p:txBody>
      </p:sp>
      <p:sp>
        <p:nvSpPr>
          <p:cNvPr id="26635" name="Line 12">
            <a:extLst>
              <a:ext uri="{FF2B5EF4-FFF2-40B4-BE49-F238E27FC236}">
                <a16:creationId xmlns:a16="http://schemas.microsoft.com/office/drawing/2014/main" id="{65C3BECB-2C2E-4FDB-BF02-61BA4BD8DB2D}"/>
              </a:ext>
            </a:extLst>
          </p:cNvPr>
          <p:cNvSpPr>
            <a:spLocks noChangeShapeType="1"/>
          </p:cNvSpPr>
          <p:nvPr/>
        </p:nvSpPr>
        <p:spPr bwMode="auto">
          <a:xfrm>
            <a:off x="3124200" y="2057400"/>
            <a:ext cx="381000" cy="22098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 name="Text Box 16">
            <a:extLst>
              <a:ext uri="{FF2B5EF4-FFF2-40B4-BE49-F238E27FC236}">
                <a16:creationId xmlns:a16="http://schemas.microsoft.com/office/drawing/2014/main" id="{A25388A0-A505-4976-AE31-C05FE10D78D8}"/>
              </a:ext>
            </a:extLst>
          </p:cNvPr>
          <p:cNvSpPr txBox="1">
            <a:spLocks noChangeArrowheads="1"/>
          </p:cNvSpPr>
          <p:nvPr/>
        </p:nvSpPr>
        <p:spPr bwMode="auto">
          <a:xfrm>
            <a:off x="4648200" y="2576513"/>
            <a:ext cx="3973513" cy="862012"/>
          </a:xfrm>
          <a:prstGeom prst="rect">
            <a:avLst/>
          </a:prstGeom>
          <a:solidFill>
            <a:srgbClr val="FFC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defRPr/>
            </a:pPr>
            <a:r>
              <a:rPr lang="en-US" altLang="en-US" sz="1400" b="1" dirty="0">
                <a:solidFill>
                  <a:schemeClr val="bg1">
                    <a:lumMod val="65000"/>
                  </a:schemeClr>
                </a:solidFill>
              </a:rPr>
              <a:t>Myelinated RNFL</a:t>
            </a:r>
          </a:p>
          <a:p>
            <a:pPr eaLnBrk="1" hangingPunct="1">
              <a:spcBef>
                <a:spcPct val="0"/>
              </a:spcBef>
              <a:buClrTx/>
              <a:buSzTx/>
              <a:buFontTx/>
              <a:buNone/>
              <a:defRPr/>
            </a:pPr>
            <a:r>
              <a:rPr lang="en-US" altLang="en-US" sz="1200" dirty="0">
                <a:solidFill>
                  <a:srgbClr val="FFCCFF"/>
                </a:solidFill>
              </a:rPr>
              <a:t>--Myelin normally starts at LGN, ends at lamina </a:t>
            </a:r>
            <a:r>
              <a:rPr lang="en-US" altLang="en-US" sz="1200" dirty="0" err="1">
                <a:solidFill>
                  <a:srgbClr val="FFCCFF"/>
                </a:solidFill>
              </a:rPr>
              <a:t>cribrosa</a:t>
            </a:r>
            <a:endParaRPr lang="en-US" altLang="en-US" sz="1200" dirty="0">
              <a:solidFill>
                <a:srgbClr val="FFCCFF"/>
              </a:solidFill>
            </a:endParaRPr>
          </a:p>
          <a:p>
            <a:pPr eaLnBrk="1" hangingPunct="1">
              <a:spcBef>
                <a:spcPct val="0"/>
              </a:spcBef>
              <a:buClrTx/>
              <a:buSzTx/>
              <a:buFontTx/>
              <a:buNone/>
              <a:defRPr/>
            </a:pPr>
            <a:r>
              <a:rPr lang="en-US" altLang="en-US" sz="1200" dirty="0">
                <a:solidFill>
                  <a:srgbClr val="FFCCFF"/>
                </a:solidFill>
              </a:rPr>
              <a:t>--Can be patchy, discontinuous</a:t>
            </a:r>
          </a:p>
          <a:p>
            <a:pPr eaLnBrk="1" hangingPunct="1">
              <a:spcBef>
                <a:spcPct val="0"/>
              </a:spcBef>
              <a:buClrTx/>
              <a:buSzTx/>
              <a:buFontTx/>
              <a:buNone/>
              <a:defRPr/>
            </a:pPr>
            <a:r>
              <a:rPr lang="en-US" altLang="en-US" sz="1200" dirty="0">
                <a:solidFill>
                  <a:srgbClr val="FFCCFF"/>
                </a:solidFill>
              </a:rPr>
              <a:t>--Corresponding VF has absolute scotoma</a:t>
            </a:r>
          </a:p>
        </p:txBody>
      </p:sp>
      <p:sp>
        <p:nvSpPr>
          <p:cNvPr id="15" name="Text Box 18">
            <a:extLst>
              <a:ext uri="{FF2B5EF4-FFF2-40B4-BE49-F238E27FC236}">
                <a16:creationId xmlns:a16="http://schemas.microsoft.com/office/drawing/2014/main" id="{0EEE94D4-BC7E-44DF-B02B-501B0F5929C0}"/>
              </a:ext>
            </a:extLst>
          </p:cNvPr>
          <p:cNvSpPr txBox="1">
            <a:spLocks noChangeArrowheads="1"/>
          </p:cNvSpPr>
          <p:nvPr/>
        </p:nvSpPr>
        <p:spPr bwMode="auto">
          <a:xfrm>
            <a:off x="5546725" y="1687513"/>
            <a:ext cx="3452813" cy="677862"/>
          </a:xfrm>
          <a:prstGeom prst="rect">
            <a:avLst/>
          </a:prstGeom>
          <a:solidFill>
            <a:srgbClr val="FFFF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defRPr/>
            </a:pPr>
            <a:r>
              <a:rPr lang="en-US" altLang="en-US" sz="1400" b="1" dirty="0" err="1">
                <a:solidFill>
                  <a:schemeClr val="bg1">
                    <a:lumMod val="75000"/>
                  </a:schemeClr>
                </a:solidFill>
              </a:rPr>
              <a:t>Megalopapilla</a:t>
            </a:r>
            <a:endParaRPr lang="en-US" altLang="en-US" sz="1400" b="1" dirty="0">
              <a:solidFill>
                <a:schemeClr val="bg1">
                  <a:lumMod val="75000"/>
                </a:schemeClr>
              </a:solidFill>
            </a:endParaRPr>
          </a:p>
          <a:p>
            <a:pPr eaLnBrk="1" hangingPunct="1">
              <a:spcBef>
                <a:spcPct val="0"/>
              </a:spcBef>
              <a:buClrTx/>
              <a:buSzTx/>
              <a:buFontTx/>
              <a:buNone/>
              <a:defRPr/>
            </a:pPr>
            <a:r>
              <a:rPr lang="en-US" altLang="en-US" sz="1200" dirty="0">
                <a:solidFill>
                  <a:srgbClr val="FFFF99"/>
                </a:solidFill>
              </a:rPr>
              <a:t>--Abnormally large diameter of </a:t>
            </a:r>
            <a:r>
              <a:rPr lang="en-US" altLang="en-US" sz="1200" b="1" dirty="0">
                <a:solidFill>
                  <a:srgbClr val="FFFF99"/>
                </a:solidFill>
              </a:rPr>
              <a:t>disc and cup</a:t>
            </a:r>
          </a:p>
          <a:p>
            <a:pPr eaLnBrk="1" hangingPunct="1">
              <a:spcBef>
                <a:spcPct val="0"/>
              </a:spcBef>
              <a:buClrTx/>
              <a:buSzTx/>
              <a:buFontTx/>
              <a:buNone/>
              <a:defRPr/>
            </a:pPr>
            <a:r>
              <a:rPr lang="en-US" altLang="en-US" sz="1200" dirty="0">
                <a:solidFill>
                  <a:srgbClr val="FFFF99"/>
                </a:solidFill>
              </a:rPr>
              <a:t>--VF testing may reveal an </a:t>
            </a:r>
            <a:r>
              <a:rPr lang="en-US" altLang="en-US" sz="1200" b="1" dirty="0">
                <a:solidFill>
                  <a:srgbClr val="FFFF99"/>
                </a:solidFill>
              </a:rPr>
              <a:t>enlarged blind spot</a:t>
            </a:r>
          </a:p>
        </p:txBody>
      </p:sp>
      <p:sp>
        <p:nvSpPr>
          <p:cNvPr id="16" name="Text Box 19">
            <a:extLst>
              <a:ext uri="{FF2B5EF4-FFF2-40B4-BE49-F238E27FC236}">
                <a16:creationId xmlns:a16="http://schemas.microsoft.com/office/drawing/2014/main" id="{BF21B0FD-ADB8-4F9B-81FF-E2291331973F}"/>
              </a:ext>
            </a:extLst>
          </p:cNvPr>
          <p:cNvSpPr txBox="1">
            <a:spLocks noChangeArrowheads="1"/>
          </p:cNvSpPr>
          <p:nvPr/>
        </p:nvSpPr>
        <p:spPr bwMode="auto">
          <a:xfrm>
            <a:off x="5257800" y="3760788"/>
            <a:ext cx="3273425" cy="1231900"/>
          </a:xfrm>
          <a:prstGeom prst="rect">
            <a:avLst/>
          </a:prstGeom>
          <a:solidFill>
            <a:srgbClr val="CCFFCC"/>
          </a:solidFill>
          <a:ln w="9525">
            <a:no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defRPr/>
            </a:pPr>
            <a:r>
              <a:rPr lang="en-US" altLang="en-US" sz="1400" b="1" dirty="0">
                <a:solidFill>
                  <a:schemeClr val="bg1">
                    <a:lumMod val="65000"/>
                  </a:schemeClr>
                </a:solidFill>
              </a:rPr>
              <a:t>Optic Nerve Hypoplasia</a:t>
            </a:r>
          </a:p>
          <a:p>
            <a:pPr eaLnBrk="1" hangingPunct="1">
              <a:spcBef>
                <a:spcPct val="0"/>
              </a:spcBef>
              <a:buClrTx/>
              <a:buSzTx/>
              <a:buFontTx/>
              <a:buNone/>
              <a:defRPr/>
            </a:pPr>
            <a:r>
              <a:rPr lang="en-US" altLang="en-US" sz="1200" dirty="0">
                <a:solidFill>
                  <a:srgbClr val="CCFFCC"/>
                </a:solidFill>
              </a:rPr>
              <a:t>--Abnormally </a:t>
            </a:r>
            <a:r>
              <a:rPr lang="en-US" altLang="en-US" sz="1200" b="1" dirty="0">
                <a:solidFill>
                  <a:srgbClr val="CCFFCC"/>
                </a:solidFill>
              </a:rPr>
              <a:t>low number of axons</a:t>
            </a:r>
          </a:p>
          <a:p>
            <a:pPr eaLnBrk="1" hangingPunct="1">
              <a:spcBef>
                <a:spcPct val="0"/>
              </a:spcBef>
              <a:buClrTx/>
              <a:buSzTx/>
              <a:buFontTx/>
              <a:buNone/>
              <a:defRPr/>
            </a:pPr>
            <a:r>
              <a:rPr lang="en-US" altLang="en-US" sz="1200" dirty="0">
                <a:solidFill>
                  <a:srgbClr val="CCFFCC"/>
                </a:solidFill>
              </a:rPr>
              <a:t>--DFE: Small pale disc with </a:t>
            </a:r>
            <a:r>
              <a:rPr lang="en-US" altLang="en-US" sz="1200" b="1" dirty="0">
                <a:solidFill>
                  <a:srgbClr val="CCFFCC"/>
                </a:solidFill>
              </a:rPr>
              <a:t>double ring sign</a:t>
            </a:r>
            <a:endParaRPr lang="en-US" altLang="en-US" sz="1200" dirty="0">
              <a:solidFill>
                <a:srgbClr val="CCFFCC"/>
              </a:solidFill>
            </a:endParaRPr>
          </a:p>
          <a:p>
            <a:pPr eaLnBrk="1" hangingPunct="1">
              <a:spcBef>
                <a:spcPct val="0"/>
              </a:spcBef>
              <a:buClrTx/>
              <a:buSzTx/>
              <a:buFontTx/>
              <a:buNone/>
              <a:defRPr/>
            </a:pPr>
            <a:r>
              <a:rPr lang="en-US" altLang="en-US" sz="1200" dirty="0">
                <a:solidFill>
                  <a:srgbClr val="CCFFCC"/>
                </a:solidFill>
              </a:rPr>
              <a:t>--VA </a:t>
            </a:r>
            <a:r>
              <a:rPr lang="en-US" altLang="en-US" sz="1200" b="1" dirty="0">
                <a:solidFill>
                  <a:srgbClr val="CCFFCC"/>
                </a:solidFill>
              </a:rPr>
              <a:t>20/20&lt;-&gt;NLP</a:t>
            </a:r>
          </a:p>
          <a:p>
            <a:pPr eaLnBrk="1" hangingPunct="1">
              <a:spcBef>
                <a:spcPct val="0"/>
              </a:spcBef>
              <a:buClrTx/>
              <a:buSzTx/>
              <a:buFontTx/>
              <a:buNone/>
              <a:defRPr/>
            </a:pPr>
            <a:r>
              <a:rPr lang="en-US" altLang="en-US" sz="1200" dirty="0">
                <a:solidFill>
                  <a:srgbClr val="CCFFCC"/>
                </a:solidFill>
              </a:rPr>
              <a:t>--VF defects </a:t>
            </a:r>
            <a:r>
              <a:rPr lang="en-US" altLang="en-US" sz="1200" b="1" dirty="0">
                <a:solidFill>
                  <a:srgbClr val="CCFFCC"/>
                </a:solidFill>
              </a:rPr>
              <a:t>invariably present</a:t>
            </a:r>
          </a:p>
          <a:p>
            <a:pPr eaLnBrk="1" hangingPunct="1">
              <a:spcBef>
                <a:spcPct val="0"/>
              </a:spcBef>
              <a:buClrTx/>
              <a:buSzTx/>
              <a:buFontTx/>
              <a:buNone/>
              <a:defRPr/>
            </a:pPr>
            <a:r>
              <a:rPr lang="en-US" altLang="en-US" sz="1200" dirty="0">
                <a:solidFill>
                  <a:srgbClr val="CCFFCC"/>
                </a:solidFill>
              </a:rPr>
              <a:t>--Remember the </a:t>
            </a:r>
            <a:r>
              <a:rPr lang="en-US" altLang="en-US" sz="1200" b="1" dirty="0">
                <a:solidFill>
                  <a:srgbClr val="CCFFCC"/>
                </a:solidFill>
              </a:rPr>
              <a:t>4 D’s</a:t>
            </a:r>
            <a:r>
              <a:rPr lang="en-US" altLang="en-US" sz="1200" dirty="0">
                <a:solidFill>
                  <a:srgbClr val="CCFFCC"/>
                </a:solidFill>
              </a:rPr>
              <a:t> (more on this shortly)</a:t>
            </a:r>
          </a:p>
        </p:txBody>
      </p:sp>
      <p:sp>
        <p:nvSpPr>
          <p:cNvPr id="17" name="Text Box 13">
            <a:extLst>
              <a:ext uri="{FF2B5EF4-FFF2-40B4-BE49-F238E27FC236}">
                <a16:creationId xmlns:a16="http://schemas.microsoft.com/office/drawing/2014/main" id="{D23EA8F9-DF9F-4DB4-AA3A-1B3558C3921B}"/>
              </a:ext>
            </a:extLst>
          </p:cNvPr>
          <p:cNvSpPr txBox="1">
            <a:spLocks noChangeArrowheads="1"/>
          </p:cNvSpPr>
          <p:nvPr/>
        </p:nvSpPr>
        <p:spPr bwMode="auto">
          <a:xfrm>
            <a:off x="4800600" y="5257800"/>
            <a:ext cx="4294188" cy="1230313"/>
          </a:xfrm>
          <a:prstGeom prst="rect">
            <a:avLst/>
          </a:prstGeom>
          <a:solidFill>
            <a:srgbClr val="FFCC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Tilted-Disc Syndrome</a:t>
            </a:r>
          </a:p>
          <a:p>
            <a:pPr eaLnBrk="1" hangingPunct="1">
              <a:spcBef>
                <a:spcPct val="0"/>
              </a:spcBef>
              <a:buClrTx/>
              <a:buSzTx/>
              <a:buFontTx/>
              <a:buNone/>
            </a:pPr>
            <a:r>
              <a:rPr lang="en-US" altLang="en-US" sz="1200"/>
              <a:t>1) Superior pole appears…</a:t>
            </a:r>
            <a:r>
              <a:rPr lang="en-US" altLang="en-US" sz="1200" b="1">
                <a:solidFill>
                  <a:srgbClr val="0000FF"/>
                </a:solidFill>
              </a:rPr>
              <a:t>elevated</a:t>
            </a:r>
            <a:r>
              <a:rPr lang="en-US" altLang="en-US" sz="1200"/>
              <a:t>, inferior…</a:t>
            </a:r>
            <a:r>
              <a:rPr lang="en-US" altLang="en-US" sz="1200" b="1">
                <a:solidFill>
                  <a:srgbClr val="0000FF"/>
                </a:solidFill>
              </a:rPr>
              <a:t>recessed</a:t>
            </a:r>
          </a:p>
          <a:p>
            <a:pPr eaLnBrk="1" hangingPunct="1">
              <a:spcBef>
                <a:spcPct val="0"/>
              </a:spcBef>
              <a:buClrTx/>
              <a:buSzTx/>
              <a:buFontTx/>
              <a:buNone/>
            </a:pPr>
            <a:r>
              <a:rPr lang="en-US" altLang="en-US" sz="1200"/>
              <a:t>2) </a:t>
            </a:r>
            <a:r>
              <a:rPr lang="en-US" altLang="en-US" sz="1200">
                <a:solidFill>
                  <a:srgbClr val="FFCC99"/>
                </a:solidFill>
              </a:rPr>
              <a:t>Associated with…</a:t>
            </a:r>
            <a:r>
              <a:rPr lang="en-US" altLang="en-US" sz="1200" b="1">
                <a:solidFill>
                  <a:srgbClr val="FFCC99"/>
                </a:solidFill>
              </a:rPr>
              <a:t>situs inversus</a:t>
            </a:r>
            <a:r>
              <a:rPr lang="en-US" altLang="en-US" sz="1200">
                <a:solidFill>
                  <a:srgbClr val="FFCC99"/>
                </a:solidFill>
              </a:rPr>
              <a:t> of retinal vessels</a:t>
            </a:r>
          </a:p>
          <a:p>
            <a:pPr eaLnBrk="1" hangingPunct="1">
              <a:spcBef>
                <a:spcPct val="0"/>
              </a:spcBef>
              <a:buClrTx/>
              <a:buSzTx/>
              <a:buFontTx/>
              <a:buNone/>
            </a:pPr>
            <a:r>
              <a:rPr lang="en-US" altLang="en-US" sz="1200"/>
              <a:t>3) </a:t>
            </a:r>
            <a:r>
              <a:rPr lang="en-US" altLang="en-US" sz="1200">
                <a:solidFill>
                  <a:srgbClr val="FFCC99"/>
                </a:solidFill>
              </a:rPr>
              <a:t>Fundus abnormality produces…</a:t>
            </a:r>
            <a:r>
              <a:rPr lang="en-US" altLang="en-US" sz="1200" b="1">
                <a:solidFill>
                  <a:srgbClr val="FFCC99"/>
                </a:solidFill>
              </a:rPr>
              <a:t>myopic astigmatism</a:t>
            </a:r>
          </a:p>
          <a:p>
            <a:pPr eaLnBrk="1" hangingPunct="1">
              <a:spcBef>
                <a:spcPct val="0"/>
              </a:spcBef>
              <a:buClrTx/>
              <a:buSzTx/>
              <a:buFontTx/>
              <a:buNone/>
            </a:pPr>
            <a:r>
              <a:rPr lang="en-US" altLang="en-US" sz="1200"/>
              <a:t>4) </a:t>
            </a:r>
            <a:r>
              <a:rPr lang="en-US" altLang="en-US" sz="1200">
                <a:solidFill>
                  <a:srgbClr val="FFCC99"/>
                </a:solidFill>
              </a:rPr>
              <a:t>VF testing reveals…</a:t>
            </a:r>
            <a:r>
              <a:rPr lang="en-US" altLang="en-US" sz="1200" b="1">
                <a:solidFill>
                  <a:srgbClr val="FFCC99"/>
                </a:solidFill>
              </a:rPr>
              <a:t>bitemporal hemianopia</a:t>
            </a:r>
            <a:r>
              <a:rPr lang="en-US" altLang="en-US" sz="1200">
                <a:solidFill>
                  <a:srgbClr val="FFCC99"/>
                </a:solidFill>
              </a:rPr>
              <a:t> that doesn’t</a:t>
            </a:r>
          </a:p>
          <a:p>
            <a:pPr eaLnBrk="1" hangingPunct="1">
              <a:spcBef>
                <a:spcPct val="0"/>
              </a:spcBef>
              <a:buClrTx/>
              <a:buSzTx/>
              <a:buFontTx/>
              <a:buNone/>
            </a:pPr>
            <a:r>
              <a:rPr lang="en-US" altLang="en-US" sz="1200">
                <a:solidFill>
                  <a:srgbClr val="FFCC99"/>
                </a:solidFill>
              </a:rPr>
              <a:t>   …</a:t>
            </a:r>
            <a:r>
              <a:rPr lang="en-US" altLang="en-US" sz="1200" b="1">
                <a:solidFill>
                  <a:srgbClr val="FFCC99"/>
                </a:solidFill>
              </a:rPr>
              <a:t>respect the vertical</a:t>
            </a:r>
            <a:r>
              <a:rPr lang="en-US" altLang="en-US" sz="1200">
                <a:solidFill>
                  <a:srgbClr val="FFCC99"/>
                </a:solidFill>
              </a:rPr>
              <a:t> and may…</a:t>
            </a:r>
            <a:r>
              <a:rPr lang="en-US" altLang="en-US" sz="1200" b="1">
                <a:solidFill>
                  <a:srgbClr val="FFCC99"/>
                </a:solidFill>
              </a:rPr>
              <a:t>resolve with refraction</a:t>
            </a:r>
          </a:p>
        </p:txBody>
      </p:sp>
      <p:sp>
        <p:nvSpPr>
          <p:cNvPr id="18" name="Text Box 13">
            <a:extLst>
              <a:ext uri="{FF2B5EF4-FFF2-40B4-BE49-F238E27FC236}">
                <a16:creationId xmlns:a16="http://schemas.microsoft.com/office/drawing/2014/main" id="{AF29A23D-8CCD-493E-A881-3F227F620AD9}"/>
              </a:ext>
            </a:extLst>
          </p:cNvPr>
          <p:cNvSpPr txBox="1">
            <a:spLocks noChangeArrowheads="1"/>
          </p:cNvSpPr>
          <p:nvPr/>
        </p:nvSpPr>
        <p:spPr bwMode="auto">
          <a:xfrm>
            <a:off x="4800600" y="5257800"/>
            <a:ext cx="4216400" cy="1231106"/>
          </a:xfrm>
          <a:prstGeom prst="rect">
            <a:avLst/>
          </a:prstGeom>
          <a:solidFill>
            <a:srgbClr val="FFCC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dirty="0">
                <a:solidFill>
                  <a:schemeClr val="bg1">
                    <a:lumMod val="65000"/>
                  </a:schemeClr>
                </a:solidFill>
              </a:rPr>
              <a:t>Tilted-Disc Syndrome</a:t>
            </a:r>
          </a:p>
          <a:p>
            <a:pPr eaLnBrk="1" hangingPunct="1">
              <a:spcBef>
                <a:spcPct val="0"/>
              </a:spcBef>
              <a:buClrTx/>
              <a:buSzTx/>
              <a:buFontTx/>
              <a:buNone/>
            </a:pPr>
            <a:r>
              <a:rPr lang="en-US" altLang="en-US" sz="1200" dirty="0">
                <a:solidFill>
                  <a:srgbClr val="FFCC99"/>
                </a:solidFill>
              </a:rPr>
              <a:t>1) Superior pole appears…</a:t>
            </a:r>
            <a:r>
              <a:rPr lang="en-US" altLang="en-US" sz="1200" b="1" dirty="0">
                <a:solidFill>
                  <a:srgbClr val="FFCC99"/>
                </a:solidFill>
              </a:rPr>
              <a:t>elevated</a:t>
            </a:r>
            <a:r>
              <a:rPr lang="en-US" altLang="en-US" sz="1200" dirty="0">
                <a:solidFill>
                  <a:srgbClr val="FFCC99"/>
                </a:solidFill>
              </a:rPr>
              <a:t>, inferior… </a:t>
            </a:r>
            <a:r>
              <a:rPr lang="en-US" altLang="en-US" sz="1200" b="1" dirty="0">
                <a:solidFill>
                  <a:srgbClr val="FFCC99"/>
                </a:solidFill>
              </a:rPr>
              <a:t>recessed</a:t>
            </a:r>
          </a:p>
          <a:p>
            <a:pPr eaLnBrk="1" hangingPunct="1">
              <a:spcBef>
                <a:spcPct val="0"/>
              </a:spcBef>
              <a:buClrTx/>
              <a:buSzTx/>
              <a:buFontTx/>
              <a:buNone/>
            </a:pPr>
            <a:r>
              <a:rPr lang="en-US" altLang="en-US" sz="1200" dirty="0">
                <a:solidFill>
                  <a:srgbClr val="FFCC99"/>
                </a:solidFill>
              </a:rPr>
              <a:t>2) Associated with…</a:t>
            </a:r>
            <a:r>
              <a:rPr lang="en-US" altLang="en-US" sz="1200" b="1" dirty="0">
                <a:solidFill>
                  <a:srgbClr val="FFCC99"/>
                </a:solidFill>
              </a:rPr>
              <a:t>situs inversus</a:t>
            </a:r>
            <a:r>
              <a:rPr lang="en-US" altLang="en-US" sz="1200" dirty="0">
                <a:solidFill>
                  <a:srgbClr val="FFCC99"/>
                </a:solidFill>
              </a:rPr>
              <a:t> of retinal vessels</a:t>
            </a:r>
          </a:p>
          <a:p>
            <a:pPr eaLnBrk="1" hangingPunct="1">
              <a:spcBef>
                <a:spcPct val="0"/>
              </a:spcBef>
              <a:buClrTx/>
              <a:buSzTx/>
              <a:buFontTx/>
              <a:buNone/>
            </a:pPr>
            <a:r>
              <a:rPr lang="en-US" altLang="en-US" sz="1200" dirty="0">
                <a:solidFill>
                  <a:srgbClr val="FFCC99"/>
                </a:solidFill>
              </a:rPr>
              <a:t>3) Fundus abnormality produces… </a:t>
            </a:r>
            <a:r>
              <a:rPr lang="en-US" altLang="en-US" sz="1200" b="1" dirty="0">
                <a:solidFill>
                  <a:srgbClr val="FFCC99"/>
                </a:solidFill>
              </a:rPr>
              <a:t>myopic </a:t>
            </a:r>
            <a:r>
              <a:rPr lang="en-US" altLang="en-US" sz="1200" b="1" dirty="0" err="1">
                <a:solidFill>
                  <a:srgbClr val="FFCC99"/>
                </a:solidFill>
              </a:rPr>
              <a:t>astigm</a:t>
            </a:r>
            <a:endParaRPr lang="en-US" altLang="en-US" sz="1200" b="1" dirty="0">
              <a:solidFill>
                <a:srgbClr val="FFCC99"/>
              </a:solidFill>
            </a:endParaRPr>
          </a:p>
          <a:p>
            <a:pPr eaLnBrk="1" hangingPunct="1">
              <a:spcBef>
                <a:spcPct val="0"/>
              </a:spcBef>
              <a:buClrTx/>
              <a:buSzTx/>
              <a:buFontTx/>
              <a:buNone/>
            </a:pPr>
            <a:r>
              <a:rPr lang="en-US" altLang="en-US" sz="1200" dirty="0">
                <a:solidFill>
                  <a:srgbClr val="FFCC99"/>
                </a:solidFill>
              </a:rPr>
              <a:t>4) VF testing reveals…</a:t>
            </a:r>
            <a:r>
              <a:rPr lang="en-US" altLang="en-US" sz="1200" b="1" dirty="0">
                <a:solidFill>
                  <a:srgbClr val="FFCC99"/>
                </a:solidFill>
              </a:rPr>
              <a:t>bitemporal hemianopia</a:t>
            </a:r>
            <a:r>
              <a:rPr lang="en-US" altLang="en-US" sz="1200" dirty="0">
                <a:solidFill>
                  <a:srgbClr val="FFCC99"/>
                </a:solidFill>
              </a:rPr>
              <a:t> that </a:t>
            </a:r>
            <a:r>
              <a:rPr lang="en-US" altLang="en-US" sz="1200" dirty="0" err="1">
                <a:solidFill>
                  <a:srgbClr val="FFCC99"/>
                </a:solidFill>
              </a:rPr>
              <a:t>doesn’t</a:t>
            </a:r>
            <a:r>
              <a:rPr lang="en-US" altLang="en-US" sz="1200" b="1" dirty="0" err="1">
                <a:solidFill>
                  <a:srgbClr val="FFCC99"/>
                </a:solidFill>
              </a:rPr>
              <a:t>with</a:t>
            </a:r>
            <a:r>
              <a:rPr lang="en-US" altLang="en-US" sz="1200" b="1" dirty="0">
                <a:solidFill>
                  <a:srgbClr val="FFCC99"/>
                </a:solidFill>
              </a:rPr>
              <a:t> refract</a:t>
            </a:r>
          </a:p>
        </p:txBody>
      </p:sp>
      <p:sp>
        <p:nvSpPr>
          <p:cNvPr id="3" name="TextBox 2">
            <a:extLst>
              <a:ext uri="{FF2B5EF4-FFF2-40B4-BE49-F238E27FC236}">
                <a16:creationId xmlns:a16="http://schemas.microsoft.com/office/drawing/2014/main" id="{83967FBC-9255-EE50-B057-538AB35A0FFD}"/>
              </a:ext>
            </a:extLst>
          </p:cNvPr>
          <p:cNvSpPr txBox="1"/>
          <p:nvPr/>
        </p:nvSpPr>
        <p:spPr>
          <a:xfrm>
            <a:off x="299781" y="1873984"/>
            <a:ext cx="5410200" cy="2308324"/>
          </a:xfrm>
          <a:prstGeom prst="rect">
            <a:avLst/>
          </a:prstGeom>
          <a:solidFill>
            <a:srgbClr val="61D6FF"/>
          </a:solidFill>
        </p:spPr>
        <p:txBody>
          <a:bodyPr wrap="square" rtlCol="0">
            <a:spAutoFit/>
          </a:bodyPr>
          <a:lstStyle/>
          <a:p>
            <a:r>
              <a:rPr lang="en-US" sz="1600" i="1" dirty="0">
                <a:solidFill>
                  <a:schemeClr val="bg1">
                    <a:lumMod val="50000"/>
                  </a:schemeClr>
                </a:solidFill>
              </a:rPr>
              <a:t>Is morning-glory disc usually unilateral, or bilateral?</a:t>
            </a:r>
          </a:p>
          <a:p>
            <a:r>
              <a:rPr lang="en-US" sz="1600" dirty="0">
                <a:solidFill>
                  <a:schemeClr val="bg1">
                    <a:lumMod val="50000"/>
                  </a:schemeClr>
                </a:solidFill>
              </a:rPr>
              <a:t>Unilateral</a:t>
            </a:r>
          </a:p>
          <a:p>
            <a:endParaRPr lang="en-US" sz="1600" i="1" dirty="0">
              <a:solidFill>
                <a:schemeClr val="bg1">
                  <a:lumMod val="50000"/>
                </a:schemeClr>
              </a:solidFill>
              <a:latin typeface="+mn-lt"/>
            </a:endParaRPr>
          </a:p>
          <a:p>
            <a:r>
              <a:rPr lang="en-US" sz="1600" i="1" dirty="0">
                <a:solidFill>
                  <a:schemeClr val="bg1">
                    <a:lumMod val="50000"/>
                  </a:schemeClr>
                </a:solidFill>
                <a:latin typeface="+mn-lt"/>
              </a:rPr>
              <a:t>Is there a gender predilection?</a:t>
            </a:r>
          </a:p>
          <a:p>
            <a:r>
              <a:rPr lang="en-US" sz="1600" dirty="0">
                <a:solidFill>
                  <a:schemeClr val="bg1">
                    <a:lumMod val="50000"/>
                  </a:schemeClr>
                </a:solidFill>
                <a:latin typeface="+mn-lt"/>
              </a:rPr>
              <a:t>Yes, there is a  ♀  preponderance</a:t>
            </a:r>
          </a:p>
          <a:p>
            <a:endParaRPr lang="en-US" sz="1600" dirty="0">
              <a:solidFill>
                <a:schemeClr val="bg1">
                  <a:lumMod val="50000"/>
                </a:schemeClr>
              </a:solidFill>
            </a:endParaRPr>
          </a:p>
          <a:p>
            <a:r>
              <a:rPr lang="en-US" sz="1600" i="1" dirty="0">
                <a:solidFill>
                  <a:schemeClr val="bg1">
                    <a:lumMod val="50000"/>
                  </a:schemeClr>
                </a:solidFill>
              </a:rPr>
              <a:t>It has two associations of particular note—what are they?</a:t>
            </a:r>
          </a:p>
          <a:p>
            <a:r>
              <a:rPr lang="en-US" sz="1600" dirty="0">
                <a:solidFill>
                  <a:schemeClr val="bg1">
                    <a:lumMod val="50000"/>
                  </a:schemeClr>
                </a:solidFill>
              </a:rPr>
              <a:t>--</a:t>
            </a:r>
            <a:r>
              <a:rPr lang="en-US" sz="1600" b="1" dirty="0"/>
              <a:t>PHACE  syndrome</a:t>
            </a:r>
          </a:p>
          <a:p>
            <a:r>
              <a:rPr lang="en-US" sz="1600" dirty="0">
                <a:solidFill>
                  <a:schemeClr val="bg1">
                    <a:lumMod val="50000"/>
                  </a:schemeClr>
                </a:solidFill>
              </a:rPr>
              <a:t>--</a:t>
            </a:r>
            <a:r>
              <a:rPr lang="en-US" sz="1600" dirty="0" err="1">
                <a:solidFill>
                  <a:schemeClr val="bg1">
                    <a:lumMod val="50000"/>
                  </a:schemeClr>
                </a:solidFill>
              </a:rPr>
              <a:t>Moyamoya</a:t>
            </a:r>
            <a:r>
              <a:rPr lang="en-US" sz="1600" dirty="0">
                <a:solidFill>
                  <a:schemeClr val="bg1">
                    <a:lumMod val="50000"/>
                  </a:schemeClr>
                </a:solidFill>
              </a:rPr>
              <a:t>  disease</a:t>
            </a:r>
          </a:p>
        </p:txBody>
      </p:sp>
      <p:sp>
        <p:nvSpPr>
          <p:cNvPr id="4" name="Frame 3">
            <a:extLst>
              <a:ext uri="{FF2B5EF4-FFF2-40B4-BE49-F238E27FC236}">
                <a16:creationId xmlns:a16="http://schemas.microsoft.com/office/drawing/2014/main" id="{1C6DDD22-CE30-A21A-A1C2-8A65E4390164}"/>
              </a:ext>
            </a:extLst>
          </p:cNvPr>
          <p:cNvSpPr/>
          <p:nvPr/>
        </p:nvSpPr>
        <p:spPr>
          <a:xfrm>
            <a:off x="1340808" y="4266407"/>
            <a:ext cx="1859592" cy="305593"/>
          </a:xfrm>
          <a:prstGeom prst="frame">
            <a:avLst/>
          </a:prstGeom>
          <a:solidFill>
            <a:schemeClr val="bg1">
              <a:lumMod val="65000"/>
            </a:schemeClr>
          </a:solidFill>
          <a:ln>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 name="TextBox 1">
            <a:extLst>
              <a:ext uri="{FF2B5EF4-FFF2-40B4-BE49-F238E27FC236}">
                <a16:creationId xmlns:a16="http://schemas.microsoft.com/office/drawing/2014/main" id="{F5FF40F2-05A5-670F-A0E0-0EFD3CB3AA03}"/>
              </a:ext>
            </a:extLst>
          </p:cNvPr>
          <p:cNvSpPr txBox="1"/>
          <p:nvPr/>
        </p:nvSpPr>
        <p:spPr>
          <a:xfrm>
            <a:off x="2426617" y="3284041"/>
            <a:ext cx="2795881" cy="1538883"/>
          </a:xfrm>
          <a:prstGeom prst="rect">
            <a:avLst/>
          </a:prstGeom>
          <a:solidFill>
            <a:srgbClr val="92D050"/>
          </a:solidFill>
        </p:spPr>
        <p:txBody>
          <a:bodyPr wrap="square" rtlCol="0">
            <a:spAutoFit/>
          </a:bodyPr>
          <a:lstStyle/>
          <a:p>
            <a:r>
              <a:rPr lang="en-US" sz="1400" i="1" dirty="0">
                <a:solidFill>
                  <a:srgbClr val="0000FF"/>
                </a:solidFill>
              </a:rPr>
              <a:t>What does </a:t>
            </a:r>
            <a:r>
              <a:rPr lang="en-US" sz="1400" dirty="0">
                <a:solidFill>
                  <a:srgbClr val="0000FF"/>
                </a:solidFill>
              </a:rPr>
              <a:t>PHACE</a:t>
            </a:r>
            <a:r>
              <a:rPr lang="en-US" sz="1400" i="1" dirty="0">
                <a:solidFill>
                  <a:srgbClr val="0000FF"/>
                </a:solidFill>
              </a:rPr>
              <a:t> stand for?</a:t>
            </a:r>
          </a:p>
          <a:p>
            <a:r>
              <a:rPr lang="en-US" altLang="en-US" sz="1600" b="1" dirty="0">
                <a:solidFill>
                  <a:srgbClr val="0000FF"/>
                </a:solidFill>
              </a:rPr>
              <a:t>P</a:t>
            </a:r>
            <a:endParaRPr lang="en-US" altLang="en-US" sz="1400" dirty="0">
              <a:solidFill>
                <a:srgbClr val="0000FF"/>
              </a:solidFill>
            </a:endParaRPr>
          </a:p>
          <a:p>
            <a:r>
              <a:rPr lang="en-US" altLang="en-US" sz="1600" b="1" dirty="0">
                <a:solidFill>
                  <a:srgbClr val="0000FF"/>
                </a:solidFill>
              </a:rPr>
              <a:t>H</a:t>
            </a:r>
            <a:endParaRPr lang="en-US" altLang="en-US" sz="1400" dirty="0">
              <a:solidFill>
                <a:srgbClr val="0000FF"/>
              </a:solidFill>
            </a:endParaRPr>
          </a:p>
          <a:p>
            <a:r>
              <a:rPr lang="en-US" altLang="en-US" sz="1600" b="1" dirty="0">
                <a:solidFill>
                  <a:srgbClr val="0000FF"/>
                </a:solidFill>
              </a:rPr>
              <a:t>A</a:t>
            </a:r>
            <a:endParaRPr lang="en-US" altLang="en-US" sz="1400" dirty="0">
              <a:solidFill>
                <a:srgbClr val="0000FF"/>
              </a:solidFill>
            </a:endParaRPr>
          </a:p>
          <a:p>
            <a:r>
              <a:rPr lang="en-US" altLang="en-US" sz="1600" b="1" dirty="0">
                <a:solidFill>
                  <a:srgbClr val="0000FF"/>
                </a:solidFill>
              </a:rPr>
              <a:t>C</a:t>
            </a:r>
            <a:endParaRPr lang="en-US" altLang="en-US" sz="1400" dirty="0">
              <a:solidFill>
                <a:srgbClr val="0000FF"/>
              </a:solidFill>
            </a:endParaRPr>
          </a:p>
          <a:p>
            <a:r>
              <a:rPr lang="en-US" altLang="en-US" sz="1600" b="1" dirty="0">
                <a:solidFill>
                  <a:srgbClr val="0000FF"/>
                </a:solidFill>
              </a:rPr>
              <a:t>E</a:t>
            </a:r>
            <a:endParaRPr lang="en-US" altLang="en-US" sz="1400" dirty="0">
              <a:solidFill>
                <a:srgbClr val="0000FF"/>
              </a:solidFill>
            </a:endParaRPr>
          </a:p>
        </p:txBody>
      </p:sp>
    </p:spTree>
    <p:extLst>
      <p:ext uri="{BB962C8B-B14F-4D97-AF65-F5344CB8AC3E}">
        <p14:creationId xmlns:p14="http://schemas.microsoft.com/office/powerpoint/2010/main" val="3452959597"/>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54" name="Text Box 18">
            <a:extLst>
              <a:ext uri="{FF2B5EF4-FFF2-40B4-BE49-F238E27FC236}">
                <a16:creationId xmlns:a16="http://schemas.microsoft.com/office/drawing/2014/main" id="{D3344072-87DD-4AB2-B95B-73F807A201CA}"/>
              </a:ext>
            </a:extLst>
          </p:cNvPr>
          <p:cNvSpPr txBox="1">
            <a:spLocks noChangeArrowheads="1"/>
          </p:cNvSpPr>
          <p:nvPr/>
        </p:nvSpPr>
        <p:spPr bwMode="auto">
          <a:xfrm>
            <a:off x="5546725" y="1687513"/>
            <a:ext cx="3421063" cy="669925"/>
          </a:xfrm>
          <a:prstGeom prst="rect">
            <a:avLst/>
          </a:prstGeom>
          <a:solidFill>
            <a:srgbClr val="FFFF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Megalopapilla</a:t>
            </a:r>
          </a:p>
          <a:p>
            <a:pPr eaLnBrk="1" hangingPunct="1">
              <a:spcBef>
                <a:spcPct val="0"/>
              </a:spcBef>
              <a:buClrTx/>
              <a:buSzTx/>
              <a:buFontTx/>
              <a:buNone/>
            </a:pPr>
            <a:r>
              <a:rPr lang="en-US" altLang="en-US" sz="1200">
                <a:solidFill>
                  <a:srgbClr val="FFFF99"/>
                </a:solidFill>
              </a:rPr>
              <a:t>--Abnormally large diameter of </a:t>
            </a:r>
            <a:r>
              <a:rPr lang="en-US" altLang="en-US" sz="1200" b="1">
                <a:solidFill>
                  <a:srgbClr val="FFFF99"/>
                </a:solidFill>
              </a:rPr>
              <a:t>disc and cup</a:t>
            </a:r>
          </a:p>
          <a:p>
            <a:pPr eaLnBrk="1" hangingPunct="1">
              <a:spcBef>
                <a:spcPct val="0"/>
              </a:spcBef>
              <a:buClrTx/>
              <a:buSzTx/>
              <a:buFontTx/>
              <a:buNone/>
            </a:pPr>
            <a:r>
              <a:rPr lang="en-US" altLang="en-US" sz="1200">
                <a:solidFill>
                  <a:srgbClr val="FFFF99"/>
                </a:solidFill>
              </a:rPr>
              <a:t>--VF testing may reveal an </a:t>
            </a:r>
            <a:r>
              <a:rPr lang="en-US" altLang="en-US" sz="1200" b="1">
                <a:solidFill>
                  <a:srgbClr val="FFFF99"/>
                </a:solidFill>
              </a:rPr>
              <a:t>enlarged blind spot</a:t>
            </a:r>
          </a:p>
        </p:txBody>
      </p:sp>
      <p:sp>
        <p:nvSpPr>
          <p:cNvPr id="6156" name="Text Box 20">
            <a:extLst>
              <a:ext uri="{FF2B5EF4-FFF2-40B4-BE49-F238E27FC236}">
                <a16:creationId xmlns:a16="http://schemas.microsoft.com/office/drawing/2014/main" id="{06D67543-4399-4182-A8C4-2AE49EC50E7E}"/>
              </a:ext>
            </a:extLst>
          </p:cNvPr>
          <p:cNvSpPr txBox="1">
            <a:spLocks noChangeArrowheads="1"/>
          </p:cNvSpPr>
          <p:nvPr/>
        </p:nvSpPr>
        <p:spPr bwMode="auto">
          <a:xfrm>
            <a:off x="76200" y="2514600"/>
            <a:ext cx="2757488" cy="852488"/>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Optic Nerve Coloboma</a:t>
            </a:r>
          </a:p>
          <a:p>
            <a:pPr eaLnBrk="1" hangingPunct="1">
              <a:spcBef>
                <a:spcPct val="0"/>
              </a:spcBef>
              <a:buClrTx/>
              <a:buSzTx/>
              <a:buFontTx/>
              <a:buNone/>
            </a:pPr>
            <a:r>
              <a:rPr lang="en-US" altLang="en-US" sz="1200">
                <a:solidFill>
                  <a:srgbClr val="CCECFF"/>
                </a:solidFill>
              </a:rPr>
              <a:t>1) May resemble… </a:t>
            </a:r>
            <a:r>
              <a:rPr lang="en-US" altLang="en-US" sz="1200" b="1">
                <a:solidFill>
                  <a:srgbClr val="CCECFF"/>
                </a:solidFill>
              </a:rPr>
              <a:t>deep cupping</a:t>
            </a:r>
          </a:p>
          <a:p>
            <a:pPr eaLnBrk="1" hangingPunct="1">
              <a:spcBef>
                <a:spcPct val="0"/>
              </a:spcBef>
              <a:buClrTx/>
              <a:buSzTx/>
              <a:buFontTx/>
              <a:buNone/>
            </a:pPr>
            <a:r>
              <a:rPr lang="en-US" altLang="en-US" sz="1200">
                <a:solidFill>
                  <a:srgbClr val="CCECFF"/>
                </a:solidFill>
              </a:rPr>
              <a:t>2) Can be… </a:t>
            </a:r>
            <a:r>
              <a:rPr lang="en-US" altLang="en-US" sz="1200" b="1">
                <a:solidFill>
                  <a:srgbClr val="CCECFF"/>
                </a:solidFill>
              </a:rPr>
              <a:t>bilateral, asymmetric</a:t>
            </a:r>
          </a:p>
          <a:p>
            <a:pPr eaLnBrk="1" hangingPunct="1">
              <a:spcBef>
                <a:spcPct val="0"/>
              </a:spcBef>
              <a:buClrTx/>
              <a:buSzTx/>
              <a:buFontTx/>
              <a:buNone/>
            </a:pPr>
            <a:r>
              <a:rPr lang="en-US" altLang="en-US" sz="1200">
                <a:solidFill>
                  <a:srgbClr val="CCECFF"/>
                </a:solidFill>
              </a:rPr>
              <a:t>3) Part of the…</a:t>
            </a:r>
            <a:r>
              <a:rPr lang="en-US" altLang="en-US" sz="1200" b="1">
                <a:solidFill>
                  <a:srgbClr val="CCECFF"/>
                </a:solidFill>
              </a:rPr>
              <a:t>CHARGE association</a:t>
            </a:r>
          </a:p>
        </p:txBody>
      </p:sp>
      <p:sp>
        <p:nvSpPr>
          <p:cNvPr id="6157" name="Text Box 21">
            <a:extLst>
              <a:ext uri="{FF2B5EF4-FFF2-40B4-BE49-F238E27FC236}">
                <a16:creationId xmlns:a16="http://schemas.microsoft.com/office/drawing/2014/main" id="{1E1B20C9-9F50-4638-8A24-9BF4BD147D7A}"/>
              </a:ext>
            </a:extLst>
          </p:cNvPr>
          <p:cNvSpPr txBox="1">
            <a:spLocks noChangeArrowheads="1"/>
          </p:cNvSpPr>
          <p:nvPr/>
        </p:nvSpPr>
        <p:spPr bwMode="auto">
          <a:xfrm>
            <a:off x="869950" y="3505200"/>
            <a:ext cx="2144713" cy="669925"/>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Optic Pit/Hole</a:t>
            </a:r>
          </a:p>
          <a:p>
            <a:pPr eaLnBrk="1" hangingPunct="1">
              <a:spcBef>
                <a:spcPct val="0"/>
              </a:spcBef>
              <a:buClrTx/>
              <a:buSzTx/>
              <a:buFontTx/>
              <a:buNone/>
            </a:pPr>
            <a:r>
              <a:rPr lang="en-US" altLang="en-US" sz="1200">
                <a:solidFill>
                  <a:srgbClr val="CCECFF"/>
                </a:solidFill>
              </a:rPr>
              <a:t>--Associated with </a:t>
            </a:r>
            <a:r>
              <a:rPr lang="en-US" altLang="en-US" sz="1200" b="1">
                <a:solidFill>
                  <a:srgbClr val="CCECFF"/>
                </a:solidFill>
              </a:rPr>
              <a:t>serous RD</a:t>
            </a:r>
          </a:p>
          <a:p>
            <a:pPr eaLnBrk="1" hangingPunct="1">
              <a:spcBef>
                <a:spcPct val="0"/>
              </a:spcBef>
              <a:buClrTx/>
              <a:buSzTx/>
              <a:buFontTx/>
              <a:buNone/>
            </a:pPr>
            <a:r>
              <a:rPr lang="en-US" altLang="en-US" sz="1200">
                <a:solidFill>
                  <a:srgbClr val="CCECFF"/>
                </a:solidFill>
              </a:rPr>
              <a:t>  in adulthood</a:t>
            </a:r>
          </a:p>
        </p:txBody>
      </p:sp>
      <p:sp>
        <p:nvSpPr>
          <p:cNvPr id="6158" name="Text Box 22">
            <a:extLst>
              <a:ext uri="{FF2B5EF4-FFF2-40B4-BE49-F238E27FC236}">
                <a16:creationId xmlns:a16="http://schemas.microsoft.com/office/drawing/2014/main" id="{9816774E-0764-44CE-9708-55344D45C75D}"/>
              </a:ext>
            </a:extLst>
          </p:cNvPr>
          <p:cNvSpPr txBox="1">
            <a:spLocks noChangeArrowheads="1"/>
          </p:cNvSpPr>
          <p:nvPr/>
        </p:nvSpPr>
        <p:spPr bwMode="auto">
          <a:xfrm>
            <a:off x="1371600" y="4267200"/>
            <a:ext cx="3048000" cy="2130425"/>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Morning-Glory Disc</a:t>
            </a:r>
          </a:p>
          <a:p>
            <a:pPr eaLnBrk="1" hangingPunct="1">
              <a:spcBef>
                <a:spcPct val="0"/>
              </a:spcBef>
              <a:buClrTx/>
              <a:buSzTx/>
              <a:buFontTx/>
              <a:buNone/>
            </a:pPr>
            <a:r>
              <a:rPr lang="en-US" altLang="en-US" sz="1200">
                <a:solidFill>
                  <a:srgbClr val="CCECFF"/>
                </a:solidFill>
              </a:rPr>
              <a:t>--DFE reveals:</a:t>
            </a:r>
          </a:p>
          <a:p>
            <a:pPr eaLnBrk="1" hangingPunct="1">
              <a:spcBef>
                <a:spcPct val="0"/>
              </a:spcBef>
              <a:buClrTx/>
              <a:buSzTx/>
              <a:buFontTx/>
              <a:buNone/>
            </a:pPr>
            <a:r>
              <a:rPr lang="en-US" altLang="en-US" sz="1200">
                <a:solidFill>
                  <a:srgbClr val="CCECFF"/>
                </a:solidFill>
              </a:rPr>
              <a:t>  1) Funnel-shaped…</a:t>
            </a:r>
          </a:p>
          <a:p>
            <a:pPr eaLnBrk="1" hangingPunct="1">
              <a:spcBef>
                <a:spcPct val="0"/>
              </a:spcBef>
              <a:buClrTx/>
              <a:buSzTx/>
              <a:buFontTx/>
              <a:buNone/>
            </a:pPr>
            <a:r>
              <a:rPr lang="en-US" altLang="en-US" sz="1200">
                <a:solidFill>
                  <a:srgbClr val="CCECFF"/>
                </a:solidFill>
              </a:rPr>
              <a:t>  2) Number of vessels crossing the rim</a:t>
            </a:r>
          </a:p>
          <a:p>
            <a:pPr eaLnBrk="1" hangingPunct="1">
              <a:spcBef>
                <a:spcPct val="0"/>
              </a:spcBef>
              <a:buClrTx/>
              <a:buSzTx/>
              <a:buFontTx/>
              <a:buNone/>
            </a:pPr>
            <a:r>
              <a:rPr lang="en-US" altLang="en-US" sz="1200">
                <a:solidFill>
                  <a:srgbClr val="CCECFF"/>
                </a:solidFill>
              </a:rPr>
              <a:t>    seems abnormally…</a:t>
            </a:r>
            <a:r>
              <a:rPr lang="en-US" altLang="en-US" sz="1200" b="1">
                <a:solidFill>
                  <a:srgbClr val="CCECFF"/>
                </a:solidFill>
              </a:rPr>
              <a:t>high</a:t>
            </a:r>
            <a:r>
              <a:rPr lang="en-US" altLang="en-US" sz="1200">
                <a:solidFill>
                  <a:srgbClr val="CCECFF"/>
                </a:solidFill>
              </a:rPr>
              <a:t> </a:t>
            </a:r>
            <a:endParaRPr lang="en-US" altLang="en-US" sz="1200" b="1">
              <a:solidFill>
                <a:srgbClr val="CCECFF"/>
              </a:solidFill>
            </a:endParaRPr>
          </a:p>
          <a:p>
            <a:pPr eaLnBrk="1" hangingPunct="1">
              <a:spcBef>
                <a:spcPct val="0"/>
              </a:spcBef>
              <a:buClrTx/>
              <a:buSzTx/>
              <a:buFontTx/>
              <a:buNone/>
            </a:pPr>
            <a:r>
              <a:rPr lang="en-US" altLang="en-US" sz="1200">
                <a:solidFill>
                  <a:srgbClr val="CCECFF"/>
                </a:solidFill>
              </a:rPr>
              <a:t>--Tissue is…</a:t>
            </a:r>
            <a:r>
              <a:rPr lang="en-US" altLang="en-US" sz="1200" b="1">
                <a:solidFill>
                  <a:srgbClr val="CCECFF"/>
                </a:solidFill>
              </a:rPr>
              <a:t>contractile</a:t>
            </a:r>
            <a:r>
              <a:rPr lang="en-US" altLang="en-US" sz="1200">
                <a:solidFill>
                  <a:srgbClr val="CCECFF"/>
                </a:solidFill>
              </a:rPr>
              <a:t>, so cup seems</a:t>
            </a:r>
          </a:p>
          <a:p>
            <a:pPr eaLnBrk="1" hangingPunct="1">
              <a:spcBef>
                <a:spcPct val="0"/>
              </a:spcBef>
              <a:buClrTx/>
              <a:buSzTx/>
              <a:buFontTx/>
              <a:buNone/>
            </a:pPr>
            <a:r>
              <a:rPr lang="en-US" altLang="en-US" sz="1200">
                <a:solidFill>
                  <a:srgbClr val="CCECFF"/>
                </a:solidFill>
              </a:rPr>
              <a:t>  to…</a:t>
            </a:r>
            <a:r>
              <a:rPr lang="en-US" altLang="en-US" sz="1200" b="1">
                <a:solidFill>
                  <a:srgbClr val="CCECFF"/>
                </a:solidFill>
              </a:rPr>
              <a:t>open and close</a:t>
            </a:r>
            <a:r>
              <a:rPr lang="en-US" altLang="en-US" sz="1200">
                <a:solidFill>
                  <a:srgbClr val="CCECFF"/>
                </a:solidFill>
              </a:rPr>
              <a:t> (like its namesake,  </a:t>
            </a:r>
          </a:p>
          <a:p>
            <a:pPr eaLnBrk="1" hangingPunct="1">
              <a:spcBef>
                <a:spcPct val="0"/>
              </a:spcBef>
              <a:buClrTx/>
              <a:buSzTx/>
              <a:buFontTx/>
              <a:buNone/>
            </a:pPr>
            <a:r>
              <a:rPr lang="en-US" altLang="en-US" sz="1200">
                <a:solidFill>
                  <a:srgbClr val="CCECFF"/>
                </a:solidFill>
              </a:rPr>
              <a:t>  the morning-glory flower)</a:t>
            </a:r>
          </a:p>
          <a:p>
            <a:pPr eaLnBrk="1" hangingPunct="1">
              <a:spcBef>
                <a:spcPct val="0"/>
              </a:spcBef>
              <a:buClrTx/>
              <a:buSzTx/>
              <a:buFontTx/>
              <a:buNone/>
            </a:pPr>
            <a:r>
              <a:rPr lang="en-US" altLang="en-US" sz="1200">
                <a:solidFill>
                  <a:srgbClr val="CCECFF"/>
                </a:solidFill>
              </a:rPr>
              <a:t>--VA usually…</a:t>
            </a:r>
            <a:r>
              <a:rPr lang="en-US" altLang="en-US" sz="1200" b="1">
                <a:solidFill>
                  <a:srgbClr val="CCECFF"/>
                </a:solidFill>
              </a:rPr>
              <a:t>20/200</a:t>
            </a:r>
            <a:r>
              <a:rPr lang="en-US" altLang="en-US" sz="1200">
                <a:solidFill>
                  <a:srgbClr val="CCECFF"/>
                </a:solidFill>
              </a:rPr>
              <a:t>, but can be…</a:t>
            </a:r>
          </a:p>
          <a:p>
            <a:pPr eaLnBrk="1" hangingPunct="1">
              <a:spcBef>
                <a:spcPct val="0"/>
              </a:spcBef>
              <a:buClrTx/>
              <a:buSzTx/>
              <a:buFontTx/>
              <a:buNone/>
            </a:pPr>
            <a:r>
              <a:rPr lang="en-US" altLang="en-US" sz="1200">
                <a:solidFill>
                  <a:srgbClr val="CCECFF"/>
                </a:solidFill>
              </a:rPr>
              <a:t>   </a:t>
            </a:r>
            <a:r>
              <a:rPr lang="en-US" altLang="en-US" sz="1200" b="1">
                <a:solidFill>
                  <a:srgbClr val="CCECFF"/>
                </a:solidFill>
              </a:rPr>
              <a:t>20/20&lt;-&gt;NLP</a:t>
            </a:r>
          </a:p>
          <a:p>
            <a:pPr eaLnBrk="1" hangingPunct="1">
              <a:spcBef>
                <a:spcPct val="0"/>
              </a:spcBef>
              <a:buClrTx/>
              <a:buSzTx/>
              <a:buFontTx/>
              <a:buNone/>
            </a:pPr>
            <a:r>
              <a:rPr lang="en-US" altLang="en-US" sz="1200">
                <a:solidFill>
                  <a:srgbClr val="CCECFF"/>
                </a:solidFill>
              </a:rPr>
              <a:t>--1/3 develop…</a:t>
            </a:r>
            <a:r>
              <a:rPr lang="en-US" altLang="en-US" sz="1200" b="1">
                <a:solidFill>
                  <a:srgbClr val="CCECFF"/>
                </a:solidFill>
              </a:rPr>
              <a:t>serous RD</a:t>
            </a:r>
          </a:p>
        </p:txBody>
      </p:sp>
      <p:sp>
        <p:nvSpPr>
          <p:cNvPr id="6159" name="Slide Number Placeholder 1">
            <a:extLst>
              <a:ext uri="{FF2B5EF4-FFF2-40B4-BE49-F238E27FC236}">
                <a16:creationId xmlns:a16="http://schemas.microsoft.com/office/drawing/2014/main" id="{7FCD747D-7F69-407B-87FA-92FBBB088DB1}"/>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AB945841-A344-4294-AD0F-C1DCF664A863}" type="slidenum">
              <a:rPr lang="en-US" altLang="en-US" sz="1000"/>
              <a:pPr>
                <a:spcBef>
                  <a:spcPct val="0"/>
                </a:spcBef>
                <a:buClrTx/>
                <a:buSzTx/>
                <a:buFontTx/>
                <a:buNone/>
              </a:pPr>
              <a:t>5</a:t>
            </a:fld>
            <a:endParaRPr lang="en-US" altLang="en-US" sz="1000"/>
          </a:p>
        </p:txBody>
      </p:sp>
      <p:sp>
        <p:nvSpPr>
          <p:cNvPr id="18" name="Rectangle 16">
            <a:extLst>
              <a:ext uri="{FF2B5EF4-FFF2-40B4-BE49-F238E27FC236}">
                <a16:creationId xmlns:a16="http://schemas.microsoft.com/office/drawing/2014/main" id="{B90621CB-7463-4FDE-849A-C3542ACF68EF}"/>
              </a:ext>
            </a:extLst>
          </p:cNvPr>
          <p:cNvSpPr>
            <a:spLocks noChangeArrowheads="1"/>
          </p:cNvSpPr>
          <p:nvPr/>
        </p:nvSpPr>
        <p:spPr bwMode="auto">
          <a:xfrm>
            <a:off x="457200" y="122238"/>
            <a:ext cx="7543800" cy="8683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b"/>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ct val="85000"/>
              </a:lnSpc>
              <a:spcBef>
                <a:spcPct val="0"/>
              </a:spcBef>
              <a:buClrTx/>
              <a:buSzTx/>
              <a:buFontTx/>
              <a:buNone/>
            </a:pPr>
            <a:r>
              <a:rPr lang="en-US" altLang="en-US" sz="3200" b="1" dirty="0">
                <a:solidFill>
                  <a:schemeClr val="tx2"/>
                </a:solidFill>
              </a:rPr>
              <a:t>Developmental Abnormalities of the Optic Nerve Head</a:t>
            </a:r>
            <a:endParaRPr lang="en-US" altLang="en-US" sz="3200" dirty="0">
              <a:solidFill>
                <a:schemeClr val="tx2"/>
              </a:solidFill>
            </a:endParaRPr>
          </a:p>
        </p:txBody>
      </p:sp>
      <p:sp>
        <p:nvSpPr>
          <p:cNvPr id="8" name="Text Box 16">
            <a:extLst>
              <a:ext uri="{FF2B5EF4-FFF2-40B4-BE49-F238E27FC236}">
                <a16:creationId xmlns:a16="http://schemas.microsoft.com/office/drawing/2014/main" id="{3724686E-6118-49D0-922E-80855592D420}"/>
              </a:ext>
            </a:extLst>
          </p:cNvPr>
          <p:cNvSpPr txBox="1">
            <a:spLocks noChangeArrowheads="1"/>
          </p:cNvSpPr>
          <p:nvPr/>
        </p:nvSpPr>
        <p:spPr bwMode="auto">
          <a:xfrm>
            <a:off x="4648200" y="2576513"/>
            <a:ext cx="3937000" cy="852487"/>
          </a:xfrm>
          <a:prstGeom prst="rect">
            <a:avLst/>
          </a:prstGeom>
          <a:solidFill>
            <a:srgbClr val="FFC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Myelinated…</a:t>
            </a:r>
          </a:p>
          <a:p>
            <a:pPr eaLnBrk="1" hangingPunct="1">
              <a:spcBef>
                <a:spcPct val="0"/>
              </a:spcBef>
              <a:buClrTx/>
              <a:buSzTx/>
              <a:buFontTx/>
              <a:buNone/>
            </a:pPr>
            <a:r>
              <a:rPr lang="en-US" altLang="en-US" sz="1200">
                <a:solidFill>
                  <a:srgbClr val="FFCCFF"/>
                </a:solidFill>
              </a:rPr>
              <a:t>--Myelin normally starts at LGN, ends at lamina cribrosa</a:t>
            </a:r>
          </a:p>
          <a:p>
            <a:pPr eaLnBrk="1" hangingPunct="1">
              <a:spcBef>
                <a:spcPct val="0"/>
              </a:spcBef>
              <a:buClrTx/>
              <a:buSzTx/>
              <a:buFontTx/>
              <a:buNone/>
            </a:pPr>
            <a:r>
              <a:rPr lang="en-US" altLang="en-US" sz="1200">
                <a:solidFill>
                  <a:srgbClr val="FFCCFF"/>
                </a:solidFill>
              </a:rPr>
              <a:t>--Can be patchy, discontinuous</a:t>
            </a:r>
          </a:p>
          <a:p>
            <a:pPr eaLnBrk="1" hangingPunct="1">
              <a:spcBef>
                <a:spcPct val="0"/>
              </a:spcBef>
              <a:buClrTx/>
              <a:buSzTx/>
              <a:buFontTx/>
              <a:buNone/>
            </a:pPr>
            <a:r>
              <a:rPr lang="en-US" altLang="en-US" sz="1200">
                <a:solidFill>
                  <a:srgbClr val="FFCCFF"/>
                </a:solidFill>
              </a:rPr>
              <a:t>--Corresponding VF has absolute scotoma</a:t>
            </a:r>
          </a:p>
        </p:txBody>
      </p:sp>
      <p:sp>
        <p:nvSpPr>
          <p:cNvPr id="9" name="Line 10">
            <a:extLst>
              <a:ext uri="{FF2B5EF4-FFF2-40B4-BE49-F238E27FC236}">
                <a16:creationId xmlns:a16="http://schemas.microsoft.com/office/drawing/2014/main" id="{A5FE8FAC-E930-448D-964B-9A854945CB9D}"/>
              </a:ext>
            </a:extLst>
          </p:cNvPr>
          <p:cNvSpPr>
            <a:spLocks noChangeShapeType="1"/>
          </p:cNvSpPr>
          <p:nvPr/>
        </p:nvSpPr>
        <p:spPr bwMode="auto">
          <a:xfrm flipH="1">
            <a:off x="1600200" y="2057400"/>
            <a:ext cx="1524000" cy="3810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 name="Line 12">
            <a:extLst>
              <a:ext uri="{FF2B5EF4-FFF2-40B4-BE49-F238E27FC236}">
                <a16:creationId xmlns:a16="http://schemas.microsoft.com/office/drawing/2014/main" id="{B732E147-45F2-4CC0-B5CB-B61F3DFB75DA}"/>
              </a:ext>
            </a:extLst>
          </p:cNvPr>
          <p:cNvSpPr>
            <a:spLocks noChangeShapeType="1"/>
          </p:cNvSpPr>
          <p:nvPr/>
        </p:nvSpPr>
        <p:spPr bwMode="auto">
          <a:xfrm>
            <a:off x="3124200" y="2057400"/>
            <a:ext cx="381000" cy="22098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 name="Text Box 13">
            <a:extLst>
              <a:ext uri="{FF2B5EF4-FFF2-40B4-BE49-F238E27FC236}">
                <a16:creationId xmlns:a16="http://schemas.microsoft.com/office/drawing/2014/main" id="{F4B577B4-23E3-4290-8B1E-AD7F52409517}"/>
              </a:ext>
            </a:extLst>
          </p:cNvPr>
          <p:cNvSpPr txBox="1">
            <a:spLocks noChangeArrowheads="1"/>
          </p:cNvSpPr>
          <p:nvPr/>
        </p:nvSpPr>
        <p:spPr bwMode="auto">
          <a:xfrm>
            <a:off x="1357313" y="1524000"/>
            <a:ext cx="3511550" cy="4540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1400" i="1">
                <a:solidFill>
                  <a:srgbClr val="0000FF"/>
                </a:solidFill>
              </a:rPr>
              <a:t>These three are all secondary to abnormal</a:t>
            </a:r>
          </a:p>
          <a:p>
            <a:pPr algn="ctr" eaLnBrk="1" hangingPunct="1">
              <a:lnSpc>
                <a:spcPct val="85000"/>
              </a:lnSpc>
              <a:spcBef>
                <a:spcPct val="0"/>
              </a:spcBef>
              <a:buClrTx/>
              <a:buSzTx/>
              <a:buFontTx/>
              <a:buNone/>
            </a:pPr>
            <a:r>
              <a:rPr lang="en-US" altLang="en-US" sz="1400" i="1">
                <a:solidFill>
                  <a:srgbClr val="0000FF"/>
                </a:solidFill>
              </a:rPr>
              <a:t>closure of the embryonic optic fissure</a:t>
            </a:r>
          </a:p>
        </p:txBody>
      </p:sp>
      <p:sp>
        <p:nvSpPr>
          <p:cNvPr id="12" name="Line 14">
            <a:extLst>
              <a:ext uri="{FF2B5EF4-FFF2-40B4-BE49-F238E27FC236}">
                <a16:creationId xmlns:a16="http://schemas.microsoft.com/office/drawing/2014/main" id="{935DFA8A-9D0D-4104-A01C-5E52273DA6D3}"/>
              </a:ext>
            </a:extLst>
          </p:cNvPr>
          <p:cNvSpPr>
            <a:spLocks noChangeShapeType="1"/>
          </p:cNvSpPr>
          <p:nvPr/>
        </p:nvSpPr>
        <p:spPr bwMode="auto">
          <a:xfrm flipH="1">
            <a:off x="2971800" y="2057400"/>
            <a:ext cx="152400" cy="14478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Tree>
    <p:extLst>
      <p:ext uri="{BB962C8B-B14F-4D97-AF65-F5344CB8AC3E}">
        <p14:creationId xmlns:p14="http://schemas.microsoft.com/office/powerpoint/2010/main" val="1687339039"/>
      </p:ext>
    </p:extLst>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6" name="Text Box 10">
            <a:extLst>
              <a:ext uri="{FF2B5EF4-FFF2-40B4-BE49-F238E27FC236}">
                <a16:creationId xmlns:a16="http://schemas.microsoft.com/office/drawing/2014/main" id="{75A786AA-A76E-4831-AE75-ABE88B23D8E3}"/>
              </a:ext>
            </a:extLst>
          </p:cNvPr>
          <p:cNvSpPr txBox="1">
            <a:spLocks noChangeArrowheads="1"/>
          </p:cNvSpPr>
          <p:nvPr/>
        </p:nvSpPr>
        <p:spPr bwMode="auto">
          <a:xfrm>
            <a:off x="1371600" y="4267200"/>
            <a:ext cx="3057525" cy="2154238"/>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Morning-Glory Disc</a:t>
            </a:r>
          </a:p>
          <a:p>
            <a:pPr eaLnBrk="1" hangingPunct="1">
              <a:spcBef>
                <a:spcPct val="0"/>
              </a:spcBef>
              <a:buClrTx/>
              <a:buSzTx/>
              <a:buFontTx/>
              <a:buNone/>
            </a:pPr>
            <a:r>
              <a:rPr lang="en-US" altLang="en-US" sz="1200"/>
              <a:t>--DFE reveals:</a:t>
            </a:r>
          </a:p>
          <a:p>
            <a:pPr eaLnBrk="1" hangingPunct="1">
              <a:spcBef>
                <a:spcPct val="0"/>
              </a:spcBef>
              <a:buClrTx/>
              <a:buSzTx/>
              <a:buFontTx/>
              <a:buNone/>
            </a:pPr>
            <a:r>
              <a:rPr lang="en-US" altLang="en-US" sz="1200"/>
              <a:t>  1) A funnel-shaped…</a:t>
            </a:r>
            <a:r>
              <a:rPr lang="en-US" altLang="en-US" sz="1200" b="1">
                <a:solidFill>
                  <a:srgbClr val="0000FF"/>
                </a:solidFill>
              </a:rPr>
              <a:t>excavation</a:t>
            </a:r>
            <a:endParaRPr lang="en-US" altLang="en-US" sz="1200"/>
          </a:p>
          <a:p>
            <a:pPr eaLnBrk="1" hangingPunct="1">
              <a:spcBef>
                <a:spcPct val="0"/>
              </a:spcBef>
              <a:buClrTx/>
              <a:buSzTx/>
              <a:buFontTx/>
              <a:buNone/>
            </a:pPr>
            <a:r>
              <a:rPr lang="en-US" altLang="en-US" sz="1200"/>
              <a:t>  2) Number of vessels crossing the rim</a:t>
            </a:r>
          </a:p>
          <a:p>
            <a:pPr eaLnBrk="1" hangingPunct="1">
              <a:spcBef>
                <a:spcPct val="0"/>
              </a:spcBef>
              <a:buClrTx/>
              <a:buSzTx/>
              <a:buFontTx/>
              <a:buNone/>
            </a:pPr>
            <a:r>
              <a:rPr lang="en-US" altLang="en-US" sz="1200"/>
              <a:t>    seems abnormally…</a:t>
            </a:r>
            <a:r>
              <a:rPr lang="en-US" altLang="en-US" sz="1200" b="1">
                <a:solidFill>
                  <a:srgbClr val="0000FF"/>
                </a:solidFill>
              </a:rPr>
              <a:t>high</a:t>
            </a:r>
            <a:r>
              <a:rPr lang="en-US" altLang="en-US" sz="1200"/>
              <a:t> </a:t>
            </a:r>
            <a:endParaRPr lang="en-US" altLang="en-US" sz="1200" b="1">
              <a:solidFill>
                <a:srgbClr val="0000FF"/>
              </a:solidFill>
            </a:endParaRPr>
          </a:p>
          <a:p>
            <a:pPr eaLnBrk="1" hangingPunct="1">
              <a:spcBef>
                <a:spcPct val="0"/>
              </a:spcBef>
              <a:buClrTx/>
              <a:buSzTx/>
              <a:buFontTx/>
              <a:buNone/>
            </a:pPr>
            <a:r>
              <a:rPr lang="en-US" altLang="en-US" sz="1200"/>
              <a:t>--Tissue is…</a:t>
            </a:r>
            <a:r>
              <a:rPr lang="en-US" altLang="en-US" sz="1200" b="1">
                <a:solidFill>
                  <a:srgbClr val="0000FF"/>
                </a:solidFill>
              </a:rPr>
              <a:t>contractile</a:t>
            </a:r>
            <a:r>
              <a:rPr lang="en-US" altLang="en-US" sz="1200"/>
              <a:t>, so cup seems</a:t>
            </a:r>
          </a:p>
          <a:p>
            <a:pPr eaLnBrk="1" hangingPunct="1">
              <a:spcBef>
                <a:spcPct val="0"/>
              </a:spcBef>
              <a:buClrTx/>
              <a:buSzTx/>
              <a:buFontTx/>
              <a:buNone/>
            </a:pPr>
            <a:r>
              <a:rPr lang="en-US" altLang="en-US" sz="1200"/>
              <a:t>  to…</a:t>
            </a:r>
            <a:r>
              <a:rPr lang="en-US" altLang="en-US" sz="1200" b="1">
                <a:solidFill>
                  <a:srgbClr val="0000FF"/>
                </a:solidFill>
              </a:rPr>
              <a:t>open </a:t>
            </a:r>
            <a:r>
              <a:rPr lang="en-US" altLang="en-US" sz="1200">
                <a:solidFill>
                  <a:srgbClr val="0000FF"/>
                </a:solidFill>
              </a:rPr>
              <a:t>and</a:t>
            </a:r>
            <a:r>
              <a:rPr lang="en-US" altLang="en-US" sz="1200" b="1">
                <a:solidFill>
                  <a:srgbClr val="0000FF"/>
                </a:solidFill>
              </a:rPr>
              <a:t> close</a:t>
            </a:r>
            <a:r>
              <a:rPr lang="en-US" altLang="en-US" sz="1200"/>
              <a:t> (like its namesake,  </a:t>
            </a:r>
          </a:p>
          <a:p>
            <a:pPr eaLnBrk="1" hangingPunct="1">
              <a:spcBef>
                <a:spcPct val="0"/>
              </a:spcBef>
              <a:buClrTx/>
              <a:buSzTx/>
              <a:buFontTx/>
              <a:buNone/>
            </a:pPr>
            <a:r>
              <a:rPr lang="en-US" altLang="en-US" sz="1200"/>
              <a:t>  the morning-glory flower)</a:t>
            </a:r>
          </a:p>
          <a:p>
            <a:pPr eaLnBrk="1" hangingPunct="1">
              <a:spcBef>
                <a:spcPct val="0"/>
              </a:spcBef>
              <a:buClrTx/>
              <a:buSzTx/>
              <a:buFontTx/>
              <a:buNone/>
            </a:pPr>
            <a:r>
              <a:rPr lang="en-US" altLang="en-US" sz="1200"/>
              <a:t>--VA usually…</a:t>
            </a:r>
            <a:r>
              <a:rPr lang="en-US" altLang="en-US" sz="1200" b="1">
                <a:solidFill>
                  <a:srgbClr val="0000FF"/>
                </a:solidFill>
              </a:rPr>
              <a:t>20/200</a:t>
            </a:r>
            <a:r>
              <a:rPr lang="en-US" altLang="en-US" sz="1200"/>
              <a:t>, but can be…</a:t>
            </a:r>
          </a:p>
          <a:p>
            <a:pPr eaLnBrk="1" hangingPunct="1">
              <a:spcBef>
                <a:spcPct val="0"/>
              </a:spcBef>
              <a:buClrTx/>
              <a:buSzTx/>
              <a:buFontTx/>
              <a:buNone/>
            </a:pPr>
            <a:r>
              <a:rPr lang="en-US" altLang="en-US" sz="1200"/>
              <a:t>   </a:t>
            </a:r>
            <a:r>
              <a:rPr lang="en-US" altLang="en-US" sz="1200" b="1">
                <a:solidFill>
                  <a:srgbClr val="0000FF"/>
                </a:solidFill>
              </a:rPr>
              <a:t>20/20&lt;-&gt;NLP</a:t>
            </a:r>
          </a:p>
          <a:p>
            <a:pPr eaLnBrk="1" hangingPunct="1">
              <a:spcBef>
                <a:spcPct val="0"/>
              </a:spcBef>
              <a:buClrTx/>
              <a:buSzTx/>
              <a:buFontTx/>
              <a:buNone/>
            </a:pPr>
            <a:r>
              <a:rPr lang="en-US" altLang="en-US" sz="1200"/>
              <a:t>--1/3 develop…</a:t>
            </a:r>
            <a:r>
              <a:rPr lang="en-US" altLang="en-US" sz="1200" b="1">
                <a:solidFill>
                  <a:srgbClr val="CCECFF"/>
                </a:solidFill>
              </a:rPr>
              <a:t>serous</a:t>
            </a:r>
            <a:r>
              <a:rPr lang="en-US" altLang="en-US" sz="1200" b="1">
                <a:solidFill>
                  <a:srgbClr val="0000FF"/>
                </a:solidFill>
              </a:rPr>
              <a:t> </a:t>
            </a:r>
            <a:r>
              <a:rPr lang="en-US" altLang="en-US" sz="1200" b="1">
                <a:solidFill>
                  <a:srgbClr val="CCECFF"/>
                </a:solidFill>
              </a:rPr>
              <a:t>RD</a:t>
            </a:r>
          </a:p>
        </p:txBody>
      </p:sp>
      <p:sp>
        <p:nvSpPr>
          <p:cNvPr id="26627" name="Text Box 3">
            <a:extLst>
              <a:ext uri="{FF2B5EF4-FFF2-40B4-BE49-F238E27FC236}">
                <a16:creationId xmlns:a16="http://schemas.microsoft.com/office/drawing/2014/main" id="{EBF565CB-D2E5-4CB9-AB10-59AB11704A7C}"/>
              </a:ext>
            </a:extLst>
          </p:cNvPr>
          <p:cNvSpPr txBox="1">
            <a:spLocks noChangeArrowheads="1"/>
          </p:cNvSpPr>
          <p:nvPr/>
        </p:nvSpPr>
        <p:spPr bwMode="auto">
          <a:xfrm>
            <a:off x="793750" y="3505200"/>
            <a:ext cx="2274982" cy="677108"/>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solidFill>
                  <a:schemeClr val="bg1">
                    <a:lumMod val="65000"/>
                  </a:schemeClr>
                </a:solidFill>
              </a:rPr>
              <a:t>Optic Pit/Hole</a:t>
            </a:r>
          </a:p>
          <a:p>
            <a:pPr eaLnBrk="1" hangingPunct="1">
              <a:spcBef>
                <a:spcPct val="0"/>
              </a:spcBef>
              <a:buClrTx/>
              <a:buSzTx/>
              <a:buFontTx/>
              <a:buNone/>
            </a:pPr>
            <a:r>
              <a:rPr lang="en-US" altLang="en-US" sz="1200">
                <a:solidFill>
                  <a:schemeClr val="bg1">
                    <a:lumMod val="65000"/>
                  </a:schemeClr>
                </a:solidFill>
              </a:rPr>
              <a:t>--Associated with…</a:t>
            </a:r>
            <a:r>
              <a:rPr lang="en-US" altLang="en-US" sz="1200" b="1">
                <a:solidFill>
                  <a:schemeClr val="bg1">
                    <a:lumMod val="65000"/>
                  </a:schemeClr>
                </a:solidFill>
              </a:rPr>
              <a:t>serous RD</a:t>
            </a:r>
          </a:p>
          <a:p>
            <a:pPr eaLnBrk="1" hangingPunct="1">
              <a:spcBef>
                <a:spcPct val="0"/>
              </a:spcBef>
              <a:buClrTx/>
              <a:buSzTx/>
              <a:buFontTx/>
              <a:buNone/>
            </a:pPr>
            <a:r>
              <a:rPr lang="en-US" altLang="en-US" sz="1200" b="1">
                <a:solidFill>
                  <a:schemeClr val="bg1">
                    <a:lumMod val="65000"/>
                  </a:schemeClr>
                </a:solidFill>
              </a:rPr>
              <a:t>  in adulthood</a:t>
            </a:r>
          </a:p>
        </p:txBody>
      </p:sp>
      <p:sp>
        <p:nvSpPr>
          <p:cNvPr id="26628" name="Line 4">
            <a:extLst>
              <a:ext uri="{FF2B5EF4-FFF2-40B4-BE49-F238E27FC236}">
                <a16:creationId xmlns:a16="http://schemas.microsoft.com/office/drawing/2014/main" id="{6995FA1A-F69E-4714-87E2-B7C3F5C89A50}"/>
              </a:ext>
            </a:extLst>
          </p:cNvPr>
          <p:cNvSpPr>
            <a:spLocks noChangeShapeType="1"/>
          </p:cNvSpPr>
          <p:nvPr/>
        </p:nvSpPr>
        <p:spPr bwMode="auto">
          <a:xfrm flipH="1">
            <a:off x="1600200" y="2057400"/>
            <a:ext cx="1524000" cy="3810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629" name="Text Box 6">
            <a:extLst>
              <a:ext uri="{FF2B5EF4-FFF2-40B4-BE49-F238E27FC236}">
                <a16:creationId xmlns:a16="http://schemas.microsoft.com/office/drawing/2014/main" id="{2498F669-3885-470F-827E-D0722ECBD570}"/>
              </a:ext>
            </a:extLst>
          </p:cNvPr>
          <p:cNvSpPr txBox="1">
            <a:spLocks noChangeArrowheads="1"/>
          </p:cNvSpPr>
          <p:nvPr/>
        </p:nvSpPr>
        <p:spPr bwMode="auto">
          <a:xfrm>
            <a:off x="1340808" y="1524000"/>
            <a:ext cx="3544560" cy="458587"/>
          </a:xfrm>
          <a:prstGeom prst="rect">
            <a:avLst/>
          </a:prstGeom>
          <a:noFill/>
          <a:ln w="952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1400" i="1">
                <a:solidFill>
                  <a:schemeClr val="bg1">
                    <a:lumMod val="75000"/>
                  </a:schemeClr>
                </a:solidFill>
              </a:rPr>
              <a:t>These three are all secondary to abnormal</a:t>
            </a:r>
          </a:p>
          <a:p>
            <a:pPr algn="ctr" eaLnBrk="1" hangingPunct="1">
              <a:lnSpc>
                <a:spcPct val="85000"/>
              </a:lnSpc>
              <a:spcBef>
                <a:spcPct val="0"/>
              </a:spcBef>
              <a:buClrTx/>
              <a:buSzTx/>
              <a:buFontTx/>
              <a:buNone/>
            </a:pPr>
            <a:r>
              <a:rPr lang="en-US" altLang="en-US" sz="1400" i="1">
                <a:solidFill>
                  <a:schemeClr val="bg1">
                    <a:lumMod val="75000"/>
                  </a:schemeClr>
                </a:solidFill>
              </a:rPr>
              <a:t>closure of the embryonic optic fissure</a:t>
            </a:r>
          </a:p>
        </p:txBody>
      </p:sp>
      <p:sp>
        <p:nvSpPr>
          <p:cNvPr id="26630" name="Text Box 7">
            <a:extLst>
              <a:ext uri="{FF2B5EF4-FFF2-40B4-BE49-F238E27FC236}">
                <a16:creationId xmlns:a16="http://schemas.microsoft.com/office/drawing/2014/main" id="{77864995-F91A-497B-84DE-F4FB09455FB9}"/>
              </a:ext>
            </a:extLst>
          </p:cNvPr>
          <p:cNvSpPr txBox="1">
            <a:spLocks noChangeArrowheads="1"/>
          </p:cNvSpPr>
          <p:nvPr/>
        </p:nvSpPr>
        <p:spPr bwMode="auto">
          <a:xfrm>
            <a:off x="76200" y="2514600"/>
            <a:ext cx="2783134" cy="861774"/>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solidFill>
                  <a:schemeClr val="bg1">
                    <a:lumMod val="65000"/>
                  </a:schemeClr>
                </a:solidFill>
              </a:rPr>
              <a:t>Optic Nerve Coloboma</a:t>
            </a:r>
          </a:p>
          <a:p>
            <a:pPr eaLnBrk="1" hangingPunct="1">
              <a:spcBef>
                <a:spcPct val="0"/>
              </a:spcBef>
              <a:buClrTx/>
              <a:buSzTx/>
              <a:buFontTx/>
              <a:buNone/>
            </a:pPr>
            <a:r>
              <a:rPr lang="en-US" altLang="en-US" sz="1200">
                <a:solidFill>
                  <a:schemeClr val="bg1">
                    <a:lumMod val="65000"/>
                  </a:schemeClr>
                </a:solidFill>
              </a:rPr>
              <a:t>1) May resemble…</a:t>
            </a:r>
            <a:r>
              <a:rPr lang="en-US" altLang="en-US" sz="1200" b="1">
                <a:solidFill>
                  <a:schemeClr val="bg1">
                    <a:lumMod val="65000"/>
                  </a:schemeClr>
                </a:solidFill>
              </a:rPr>
              <a:t>deep cupping</a:t>
            </a:r>
          </a:p>
          <a:p>
            <a:pPr eaLnBrk="1" hangingPunct="1">
              <a:spcBef>
                <a:spcPct val="0"/>
              </a:spcBef>
              <a:buClrTx/>
              <a:buSzTx/>
              <a:buFontTx/>
              <a:buNone/>
            </a:pPr>
            <a:r>
              <a:rPr lang="en-US" altLang="en-US" sz="1200">
                <a:solidFill>
                  <a:schemeClr val="bg1">
                    <a:lumMod val="65000"/>
                  </a:schemeClr>
                </a:solidFill>
              </a:rPr>
              <a:t>2) Can be…</a:t>
            </a:r>
            <a:r>
              <a:rPr lang="en-US" altLang="en-US" sz="1200" b="1">
                <a:solidFill>
                  <a:schemeClr val="bg1">
                    <a:lumMod val="65000"/>
                  </a:schemeClr>
                </a:solidFill>
              </a:rPr>
              <a:t>bilateral, asymmetric</a:t>
            </a:r>
          </a:p>
          <a:p>
            <a:pPr eaLnBrk="1" hangingPunct="1">
              <a:spcBef>
                <a:spcPct val="0"/>
              </a:spcBef>
              <a:buClrTx/>
              <a:buSzTx/>
              <a:buFontTx/>
              <a:buNone/>
            </a:pPr>
            <a:r>
              <a:rPr lang="en-US" altLang="en-US" sz="1200">
                <a:solidFill>
                  <a:schemeClr val="bg1">
                    <a:lumMod val="65000"/>
                  </a:schemeClr>
                </a:solidFill>
              </a:rPr>
              <a:t>3) Part of the…</a:t>
            </a:r>
            <a:r>
              <a:rPr lang="en-US" altLang="en-US" sz="1200" b="1">
                <a:solidFill>
                  <a:schemeClr val="bg1">
                    <a:lumMod val="65000"/>
                  </a:schemeClr>
                </a:solidFill>
              </a:rPr>
              <a:t>CHARGE association</a:t>
            </a:r>
          </a:p>
        </p:txBody>
      </p:sp>
      <p:sp>
        <p:nvSpPr>
          <p:cNvPr id="26631" name="Line 8">
            <a:extLst>
              <a:ext uri="{FF2B5EF4-FFF2-40B4-BE49-F238E27FC236}">
                <a16:creationId xmlns:a16="http://schemas.microsoft.com/office/drawing/2014/main" id="{91D11795-7A2D-4757-920B-F908079269D1}"/>
              </a:ext>
            </a:extLst>
          </p:cNvPr>
          <p:cNvSpPr>
            <a:spLocks noChangeShapeType="1"/>
          </p:cNvSpPr>
          <p:nvPr/>
        </p:nvSpPr>
        <p:spPr bwMode="auto">
          <a:xfrm flipH="1">
            <a:off x="2971800" y="2057400"/>
            <a:ext cx="152400" cy="14478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632" name="Text Box 9">
            <a:extLst>
              <a:ext uri="{FF2B5EF4-FFF2-40B4-BE49-F238E27FC236}">
                <a16:creationId xmlns:a16="http://schemas.microsoft.com/office/drawing/2014/main" id="{A6F1D9EC-DA7F-44C4-8528-11B06C1FBD47}"/>
              </a:ext>
            </a:extLst>
          </p:cNvPr>
          <p:cNvSpPr txBox="1">
            <a:spLocks noChangeArrowheads="1"/>
          </p:cNvSpPr>
          <p:nvPr/>
        </p:nvSpPr>
        <p:spPr bwMode="auto">
          <a:xfrm>
            <a:off x="1371600" y="4267200"/>
            <a:ext cx="3057247" cy="2154436"/>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dirty="0">
                <a:solidFill>
                  <a:schemeClr val="bg1">
                    <a:lumMod val="65000"/>
                  </a:schemeClr>
                </a:solidFill>
              </a:rPr>
              <a:t>Morning-Glory Disc</a:t>
            </a:r>
          </a:p>
          <a:p>
            <a:pPr eaLnBrk="1" hangingPunct="1">
              <a:spcBef>
                <a:spcPct val="0"/>
              </a:spcBef>
              <a:buClrTx/>
              <a:buSzTx/>
              <a:buFontTx/>
              <a:buNone/>
            </a:pPr>
            <a:r>
              <a:rPr lang="en-US" altLang="en-US" sz="1200" dirty="0">
                <a:solidFill>
                  <a:schemeClr val="bg1">
                    <a:lumMod val="65000"/>
                  </a:schemeClr>
                </a:solidFill>
              </a:rPr>
              <a:t>--DFE reveals:</a:t>
            </a:r>
          </a:p>
          <a:p>
            <a:pPr eaLnBrk="1" hangingPunct="1">
              <a:spcBef>
                <a:spcPct val="0"/>
              </a:spcBef>
              <a:buClrTx/>
              <a:buSzTx/>
              <a:buFontTx/>
              <a:buNone/>
            </a:pPr>
            <a:r>
              <a:rPr lang="en-US" altLang="en-US" sz="1200" dirty="0">
                <a:solidFill>
                  <a:schemeClr val="bg1">
                    <a:lumMod val="65000"/>
                  </a:schemeClr>
                </a:solidFill>
              </a:rPr>
              <a:t>  1) A funnel-shaped…</a:t>
            </a:r>
            <a:r>
              <a:rPr lang="en-US" altLang="en-US" sz="1200" b="1" dirty="0">
                <a:solidFill>
                  <a:schemeClr val="bg1">
                    <a:lumMod val="65000"/>
                  </a:schemeClr>
                </a:solidFill>
              </a:rPr>
              <a:t>excavation</a:t>
            </a:r>
            <a:endParaRPr lang="en-US" altLang="en-US" sz="1200" dirty="0">
              <a:solidFill>
                <a:schemeClr val="bg1">
                  <a:lumMod val="65000"/>
                </a:schemeClr>
              </a:solidFill>
            </a:endParaRPr>
          </a:p>
          <a:p>
            <a:pPr eaLnBrk="1" hangingPunct="1">
              <a:spcBef>
                <a:spcPct val="0"/>
              </a:spcBef>
              <a:buClrTx/>
              <a:buSzTx/>
              <a:buFontTx/>
              <a:buNone/>
            </a:pPr>
            <a:r>
              <a:rPr lang="en-US" altLang="en-US" sz="1200" dirty="0">
                <a:solidFill>
                  <a:schemeClr val="bg1">
                    <a:lumMod val="65000"/>
                  </a:schemeClr>
                </a:solidFill>
              </a:rPr>
              <a:t>  2) Number of vessels crossing the rim</a:t>
            </a:r>
          </a:p>
          <a:p>
            <a:pPr eaLnBrk="1" hangingPunct="1">
              <a:spcBef>
                <a:spcPct val="0"/>
              </a:spcBef>
              <a:buClrTx/>
              <a:buSzTx/>
              <a:buFontTx/>
              <a:buNone/>
            </a:pPr>
            <a:r>
              <a:rPr lang="en-US" altLang="en-US" sz="1200" dirty="0">
                <a:solidFill>
                  <a:schemeClr val="bg1">
                    <a:lumMod val="65000"/>
                  </a:schemeClr>
                </a:solidFill>
              </a:rPr>
              <a:t>    seems abnormally…</a:t>
            </a:r>
            <a:r>
              <a:rPr lang="en-US" altLang="en-US" sz="1200" b="1" dirty="0">
                <a:solidFill>
                  <a:schemeClr val="bg1">
                    <a:lumMod val="65000"/>
                  </a:schemeClr>
                </a:solidFill>
              </a:rPr>
              <a:t>high</a:t>
            </a:r>
            <a:r>
              <a:rPr lang="en-US" altLang="en-US" sz="1200" dirty="0">
                <a:solidFill>
                  <a:schemeClr val="bg1">
                    <a:lumMod val="65000"/>
                  </a:schemeClr>
                </a:solidFill>
              </a:rPr>
              <a:t> </a:t>
            </a:r>
            <a:endParaRPr lang="en-US" altLang="en-US" sz="1200" b="1" dirty="0">
              <a:solidFill>
                <a:schemeClr val="bg1">
                  <a:lumMod val="65000"/>
                </a:schemeClr>
              </a:solidFill>
            </a:endParaRPr>
          </a:p>
          <a:p>
            <a:pPr eaLnBrk="1" hangingPunct="1">
              <a:spcBef>
                <a:spcPct val="0"/>
              </a:spcBef>
              <a:buClrTx/>
              <a:buSzTx/>
              <a:buFontTx/>
              <a:buNone/>
            </a:pPr>
            <a:r>
              <a:rPr lang="en-US" altLang="en-US" sz="1200" dirty="0">
                <a:solidFill>
                  <a:schemeClr val="bg1">
                    <a:lumMod val="65000"/>
                  </a:schemeClr>
                </a:solidFill>
              </a:rPr>
              <a:t>--Tissue is…</a:t>
            </a:r>
            <a:r>
              <a:rPr lang="en-US" altLang="en-US" sz="1200" b="1" dirty="0">
                <a:solidFill>
                  <a:schemeClr val="bg1">
                    <a:lumMod val="65000"/>
                  </a:schemeClr>
                </a:solidFill>
              </a:rPr>
              <a:t>contractile</a:t>
            </a:r>
            <a:r>
              <a:rPr lang="en-US" altLang="en-US" sz="1200" dirty="0">
                <a:solidFill>
                  <a:schemeClr val="bg1">
                    <a:lumMod val="65000"/>
                  </a:schemeClr>
                </a:solidFill>
              </a:rPr>
              <a:t>, so cup seems</a:t>
            </a:r>
          </a:p>
          <a:p>
            <a:pPr eaLnBrk="1" hangingPunct="1">
              <a:spcBef>
                <a:spcPct val="0"/>
              </a:spcBef>
              <a:buClrTx/>
              <a:buSzTx/>
              <a:buFontTx/>
              <a:buNone/>
            </a:pPr>
            <a:r>
              <a:rPr lang="en-US" altLang="en-US" sz="1200" dirty="0">
                <a:solidFill>
                  <a:schemeClr val="bg1">
                    <a:lumMod val="65000"/>
                  </a:schemeClr>
                </a:solidFill>
              </a:rPr>
              <a:t>  to…</a:t>
            </a:r>
            <a:r>
              <a:rPr lang="en-US" altLang="en-US" sz="1200" b="1" dirty="0">
                <a:solidFill>
                  <a:schemeClr val="bg1">
                    <a:lumMod val="65000"/>
                  </a:schemeClr>
                </a:solidFill>
              </a:rPr>
              <a:t>open </a:t>
            </a:r>
            <a:r>
              <a:rPr lang="en-US" altLang="en-US" sz="1200" dirty="0">
                <a:solidFill>
                  <a:schemeClr val="bg1">
                    <a:lumMod val="65000"/>
                  </a:schemeClr>
                </a:solidFill>
              </a:rPr>
              <a:t>and</a:t>
            </a:r>
            <a:r>
              <a:rPr lang="en-US" altLang="en-US" sz="1200" b="1" dirty="0">
                <a:solidFill>
                  <a:schemeClr val="bg1">
                    <a:lumMod val="65000"/>
                  </a:schemeClr>
                </a:solidFill>
              </a:rPr>
              <a:t> close</a:t>
            </a:r>
            <a:r>
              <a:rPr lang="en-US" altLang="en-US" sz="1200" dirty="0">
                <a:solidFill>
                  <a:schemeClr val="bg1">
                    <a:lumMod val="65000"/>
                  </a:schemeClr>
                </a:solidFill>
              </a:rPr>
              <a:t> (like its namesake,  </a:t>
            </a:r>
          </a:p>
          <a:p>
            <a:pPr eaLnBrk="1" hangingPunct="1">
              <a:spcBef>
                <a:spcPct val="0"/>
              </a:spcBef>
              <a:buClrTx/>
              <a:buSzTx/>
              <a:buFontTx/>
              <a:buNone/>
            </a:pPr>
            <a:r>
              <a:rPr lang="en-US" altLang="en-US" sz="1200" dirty="0">
                <a:solidFill>
                  <a:schemeClr val="bg1">
                    <a:lumMod val="65000"/>
                  </a:schemeClr>
                </a:solidFill>
              </a:rPr>
              <a:t>  the morning-glory flower)</a:t>
            </a:r>
          </a:p>
          <a:p>
            <a:pPr eaLnBrk="1" hangingPunct="1">
              <a:spcBef>
                <a:spcPct val="0"/>
              </a:spcBef>
              <a:buClrTx/>
              <a:buSzTx/>
              <a:buFontTx/>
              <a:buNone/>
            </a:pPr>
            <a:r>
              <a:rPr lang="en-US" altLang="en-US" sz="1200" dirty="0">
                <a:solidFill>
                  <a:schemeClr val="bg1">
                    <a:lumMod val="65000"/>
                  </a:schemeClr>
                </a:solidFill>
              </a:rPr>
              <a:t>--VA usually…</a:t>
            </a:r>
            <a:r>
              <a:rPr lang="en-US" altLang="en-US" sz="1200" b="1" dirty="0">
                <a:solidFill>
                  <a:schemeClr val="bg1">
                    <a:lumMod val="65000"/>
                  </a:schemeClr>
                </a:solidFill>
              </a:rPr>
              <a:t>20/200</a:t>
            </a:r>
            <a:r>
              <a:rPr lang="en-US" altLang="en-US" sz="1200" dirty="0">
                <a:solidFill>
                  <a:schemeClr val="bg1">
                    <a:lumMod val="65000"/>
                  </a:schemeClr>
                </a:solidFill>
              </a:rPr>
              <a:t>, but can be…</a:t>
            </a:r>
          </a:p>
          <a:p>
            <a:pPr eaLnBrk="1" hangingPunct="1">
              <a:spcBef>
                <a:spcPct val="0"/>
              </a:spcBef>
              <a:buClrTx/>
              <a:buSzTx/>
              <a:buFontTx/>
              <a:buNone/>
            </a:pPr>
            <a:r>
              <a:rPr lang="en-US" altLang="en-US" sz="1200" dirty="0">
                <a:solidFill>
                  <a:schemeClr val="bg1">
                    <a:lumMod val="65000"/>
                  </a:schemeClr>
                </a:solidFill>
              </a:rPr>
              <a:t>   </a:t>
            </a:r>
            <a:r>
              <a:rPr lang="en-US" altLang="en-US" sz="1200" b="1" dirty="0">
                <a:solidFill>
                  <a:schemeClr val="bg1">
                    <a:lumMod val="65000"/>
                  </a:schemeClr>
                </a:solidFill>
              </a:rPr>
              <a:t>20/20&lt;-&gt;NLP</a:t>
            </a:r>
          </a:p>
          <a:p>
            <a:pPr eaLnBrk="1" hangingPunct="1">
              <a:spcBef>
                <a:spcPct val="0"/>
              </a:spcBef>
              <a:buClrTx/>
              <a:buSzTx/>
              <a:buFontTx/>
              <a:buNone/>
            </a:pPr>
            <a:r>
              <a:rPr lang="en-US" altLang="en-US" sz="1200" dirty="0">
                <a:solidFill>
                  <a:schemeClr val="bg1">
                    <a:lumMod val="65000"/>
                  </a:schemeClr>
                </a:solidFill>
              </a:rPr>
              <a:t>--1/3 develop…</a:t>
            </a:r>
            <a:r>
              <a:rPr lang="en-US" altLang="en-US" sz="1200" b="1" dirty="0">
                <a:solidFill>
                  <a:schemeClr val="bg1">
                    <a:lumMod val="65000"/>
                  </a:schemeClr>
                </a:solidFill>
              </a:rPr>
              <a:t>serous RD</a:t>
            </a:r>
          </a:p>
        </p:txBody>
      </p:sp>
      <p:sp>
        <p:nvSpPr>
          <p:cNvPr id="26633" name="Rectangle 11">
            <a:extLst>
              <a:ext uri="{FF2B5EF4-FFF2-40B4-BE49-F238E27FC236}">
                <a16:creationId xmlns:a16="http://schemas.microsoft.com/office/drawing/2014/main" id="{F76BCA91-4E24-4F7F-B6A5-D5C8FE6F39B6}"/>
              </a:ext>
            </a:extLst>
          </p:cNvPr>
          <p:cNvSpPr>
            <a:spLocks noChangeArrowheads="1"/>
          </p:cNvSpPr>
          <p:nvPr/>
        </p:nvSpPr>
        <p:spPr bwMode="auto">
          <a:xfrm>
            <a:off x="457200" y="122238"/>
            <a:ext cx="7543800" cy="8683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b"/>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ct val="85000"/>
              </a:lnSpc>
              <a:spcBef>
                <a:spcPct val="0"/>
              </a:spcBef>
              <a:buClrTx/>
              <a:buSzTx/>
              <a:buFontTx/>
              <a:buNone/>
            </a:pPr>
            <a:r>
              <a:rPr lang="en-US" altLang="en-US" sz="3200" b="1" dirty="0">
                <a:solidFill>
                  <a:schemeClr val="tx2"/>
                </a:solidFill>
              </a:rPr>
              <a:t>Developmental Abnormalities of the Optic Nerve Head</a:t>
            </a:r>
            <a:endParaRPr lang="en-US" altLang="en-US" sz="3200" dirty="0">
              <a:solidFill>
                <a:schemeClr val="tx2"/>
              </a:solidFill>
            </a:endParaRPr>
          </a:p>
        </p:txBody>
      </p:sp>
      <p:sp>
        <p:nvSpPr>
          <p:cNvPr id="26634" name="Slide Number Placeholder 1">
            <a:extLst>
              <a:ext uri="{FF2B5EF4-FFF2-40B4-BE49-F238E27FC236}">
                <a16:creationId xmlns:a16="http://schemas.microsoft.com/office/drawing/2014/main" id="{36D4B343-1488-4D7C-8569-64FF0FD08B6E}"/>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DBDA1020-9ADD-4487-AA1F-12FB75A402F9}" type="slidenum">
              <a:rPr lang="en-US" altLang="en-US" sz="1000"/>
              <a:pPr>
                <a:spcBef>
                  <a:spcPct val="0"/>
                </a:spcBef>
                <a:buClrTx/>
                <a:buSzTx/>
                <a:buFontTx/>
                <a:buNone/>
              </a:pPr>
              <a:t>50</a:t>
            </a:fld>
            <a:endParaRPr lang="en-US" altLang="en-US" sz="1000"/>
          </a:p>
        </p:txBody>
      </p:sp>
      <p:sp>
        <p:nvSpPr>
          <p:cNvPr id="26635" name="Line 12">
            <a:extLst>
              <a:ext uri="{FF2B5EF4-FFF2-40B4-BE49-F238E27FC236}">
                <a16:creationId xmlns:a16="http://schemas.microsoft.com/office/drawing/2014/main" id="{65C3BECB-2C2E-4FDB-BF02-61BA4BD8DB2D}"/>
              </a:ext>
            </a:extLst>
          </p:cNvPr>
          <p:cNvSpPr>
            <a:spLocks noChangeShapeType="1"/>
          </p:cNvSpPr>
          <p:nvPr/>
        </p:nvSpPr>
        <p:spPr bwMode="auto">
          <a:xfrm>
            <a:off x="3124200" y="2057400"/>
            <a:ext cx="381000" cy="22098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 name="Text Box 16">
            <a:extLst>
              <a:ext uri="{FF2B5EF4-FFF2-40B4-BE49-F238E27FC236}">
                <a16:creationId xmlns:a16="http://schemas.microsoft.com/office/drawing/2014/main" id="{A25388A0-A505-4976-AE31-C05FE10D78D8}"/>
              </a:ext>
            </a:extLst>
          </p:cNvPr>
          <p:cNvSpPr txBox="1">
            <a:spLocks noChangeArrowheads="1"/>
          </p:cNvSpPr>
          <p:nvPr/>
        </p:nvSpPr>
        <p:spPr bwMode="auto">
          <a:xfrm>
            <a:off x="4648200" y="2576513"/>
            <a:ext cx="3973513" cy="862012"/>
          </a:xfrm>
          <a:prstGeom prst="rect">
            <a:avLst/>
          </a:prstGeom>
          <a:solidFill>
            <a:srgbClr val="FFC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defRPr/>
            </a:pPr>
            <a:r>
              <a:rPr lang="en-US" altLang="en-US" sz="1400" b="1" dirty="0">
                <a:solidFill>
                  <a:schemeClr val="bg1">
                    <a:lumMod val="65000"/>
                  </a:schemeClr>
                </a:solidFill>
              </a:rPr>
              <a:t>Myelinated RNFL</a:t>
            </a:r>
          </a:p>
          <a:p>
            <a:pPr eaLnBrk="1" hangingPunct="1">
              <a:spcBef>
                <a:spcPct val="0"/>
              </a:spcBef>
              <a:buClrTx/>
              <a:buSzTx/>
              <a:buFontTx/>
              <a:buNone/>
              <a:defRPr/>
            </a:pPr>
            <a:r>
              <a:rPr lang="en-US" altLang="en-US" sz="1200" dirty="0">
                <a:solidFill>
                  <a:srgbClr val="FFCCFF"/>
                </a:solidFill>
              </a:rPr>
              <a:t>--Myelin normally starts at LGN, ends at lamina </a:t>
            </a:r>
            <a:r>
              <a:rPr lang="en-US" altLang="en-US" sz="1200" dirty="0" err="1">
                <a:solidFill>
                  <a:srgbClr val="FFCCFF"/>
                </a:solidFill>
              </a:rPr>
              <a:t>cribrosa</a:t>
            </a:r>
            <a:endParaRPr lang="en-US" altLang="en-US" sz="1200" dirty="0">
              <a:solidFill>
                <a:srgbClr val="FFCCFF"/>
              </a:solidFill>
            </a:endParaRPr>
          </a:p>
          <a:p>
            <a:pPr eaLnBrk="1" hangingPunct="1">
              <a:spcBef>
                <a:spcPct val="0"/>
              </a:spcBef>
              <a:buClrTx/>
              <a:buSzTx/>
              <a:buFontTx/>
              <a:buNone/>
              <a:defRPr/>
            </a:pPr>
            <a:r>
              <a:rPr lang="en-US" altLang="en-US" sz="1200" dirty="0">
                <a:solidFill>
                  <a:srgbClr val="FFCCFF"/>
                </a:solidFill>
              </a:rPr>
              <a:t>--Can be patchy, discontinuous</a:t>
            </a:r>
          </a:p>
          <a:p>
            <a:pPr eaLnBrk="1" hangingPunct="1">
              <a:spcBef>
                <a:spcPct val="0"/>
              </a:spcBef>
              <a:buClrTx/>
              <a:buSzTx/>
              <a:buFontTx/>
              <a:buNone/>
              <a:defRPr/>
            </a:pPr>
            <a:r>
              <a:rPr lang="en-US" altLang="en-US" sz="1200" dirty="0">
                <a:solidFill>
                  <a:srgbClr val="FFCCFF"/>
                </a:solidFill>
              </a:rPr>
              <a:t>--Corresponding VF has absolute scotoma</a:t>
            </a:r>
          </a:p>
        </p:txBody>
      </p:sp>
      <p:sp>
        <p:nvSpPr>
          <p:cNvPr id="15" name="Text Box 18">
            <a:extLst>
              <a:ext uri="{FF2B5EF4-FFF2-40B4-BE49-F238E27FC236}">
                <a16:creationId xmlns:a16="http://schemas.microsoft.com/office/drawing/2014/main" id="{0EEE94D4-BC7E-44DF-B02B-501B0F5929C0}"/>
              </a:ext>
            </a:extLst>
          </p:cNvPr>
          <p:cNvSpPr txBox="1">
            <a:spLocks noChangeArrowheads="1"/>
          </p:cNvSpPr>
          <p:nvPr/>
        </p:nvSpPr>
        <p:spPr bwMode="auto">
          <a:xfrm>
            <a:off x="5546725" y="1687513"/>
            <a:ext cx="3452813" cy="677862"/>
          </a:xfrm>
          <a:prstGeom prst="rect">
            <a:avLst/>
          </a:prstGeom>
          <a:solidFill>
            <a:srgbClr val="FFFF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defRPr/>
            </a:pPr>
            <a:r>
              <a:rPr lang="en-US" altLang="en-US" sz="1400" b="1" dirty="0" err="1">
                <a:solidFill>
                  <a:schemeClr val="bg1">
                    <a:lumMod val="75000"/>
                  </a:schemeClr>
                </a:solidFill>
              </a:rPr>
              <a:t>Megalopapilla</a:t>
            </a:r>
            <a:endParaRPr lang="en-US" altLang="en-US" sz="1400" b="1" dirty="0">
              <a:solidFill>
                <a:schemeClr val="bg1">
                  <a:lumMod val="75000"/>
                </a:schemeClr>
              </a:solidFill>
            </a:endParaRPr>
          </a:p>
          <a:p>
            <a:pPr eaLnBrk="1" hangingPunct="1">
              <a:spcBef>
                <a:spcPct val="0"/>
              </a:spcBef>
              <a:buClrTx/>
              <a:buSzTx/>
              <a:buFontTx/>
              <a:buNone/>
              <a:defRPr/>
            </a:pPr>
            <a:r>
              <a:rPr lang="en-US" altLang="en-US" sz="1200" dirty="0">
                <a:solidFill>
                  <a:srgbClr val="FFFF99"/>
                </a:solidFill>
              </a:rPr>
              <a:t>--Abnormally large diameter of </a:t>
            </a:r>
            <a:r>
              <a:rPr lang="en-US" altLang="en-US" sz="1200" b="1" dirty="0">
                <a:solidFill>
                  <a:srgbClr val="FFFF99"/>
                </a:solidFill>
              </a:rPr>
              <a:t>disc and cup</a:t>
            </a:r>
          </a:p>
          <a:p>
            <a:pPr eaLnBrk="1" hangingPunct="1">
              <a:spcBef>
                <a:spcPct val="0"/>
              </a:spcBef>
              <a:buClrTx/>
              <a:buSzTx/>
              <a:buFontTx/>
              <a:buNone/>
              <a:defRPr/>
            </a:pPr>
            <a:r>
              <a:rPr lang="en-US" altLang="en-US" sz="1200" dirty="0">
                <a:solidFill>
                  <a:srgbClr val="FFFF99"/>
                </a:solidFill>
              </a:rPr>
              <a:t>--VF testing may reveal an </a:t>
            </a:r>
            <a:r>
              <a:rPr lang="en-US" altLang="en-US" sz="1200" b="1" dirty="0">
                <a:solidFill>
                  <a:srgbClr val="FFFF99"/>
                </a:solidFill>
              </a:rPr>
              <a:t>enlarged blind spot</a:t>
            </a:r>
          </a:p>
        </p:txBody>
      </p:sp>
      <p:sp>
        <p:nvSpPr>
          <p:cNvPr id="16" name="Text Box 19">
            <a:extLst>
              <a:ext uri="{FF2B5EF4-FFF2-40B4-BE49-F238E27FC236}">
                <a16:creationId xmlns:a16="http://schemas.microsoft.com/office/drawing/2014/main" id="{BF21B0FD-ADB8-4F9B-81FF-E2291331973F}"/>
              </a:ext>
            </a:extLst>
          </p:cNvPr>
          <p:cNvSpPr txBox="1">
            <a:spLocks noChangeArrowheads="1"/>
          </p:cNvSpPr>
          <p:nvPr/>
        </p:nvSpPr>
        <p:spPr bwMode="auto">
          <a:xfrm>
            <a:off x="5257800" y="3760788"/>
            <a:ext cx="3273425" cy="1231900"/>
          </a:xfrm>
          <a:prstGeom prst="rect">
            <a:avLst/>
          </a:prstGeom>
          <a:solidFill>
            <a:srgbClr val="CCFFCC"/>
          </a:solidFill>
          <a:ln w="9525">
            <a:no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defRPr/>
            </a:pPr>
            <a:r>
              <a:rPr lang="en-US" altLang="en-US" sz="1400" b="1" dirty="0">
                <a:solidFill>
                  <a:schemeClr val="bg1">
                    <a:lumMod val="65000"/>
                  </a:schemeClr>
                </a:solidFill>
              </a:rPr>
              <a:t>Optic Nerve Hypoplasia</a:t>
            </a:r>
          </a:p>
          <a:p>
            <a:pPr eaLnBrk="1" hangingPunct="1">
              <a:spcBef>
                <a:spcPct val="0"/>
              </a:spcBef>
              <a:buClrTx/>
              <a:buSzTx/>
              <a:buFontTx/>
              <a:buNone/>
              <a:defRPr/>
            </a:pPr>
            <a:r>
              <a:rPr lang="en-US" altLang="en-US" sz="1200" dirty="0">
                <a:solidFill>
                  <a:srgbClr val="CCFFCC"/>
                </a:solidFill>
              </a:rPr>
              <a:t>--Abnormally </a:t>
            </a:r>
            <a:r>
              <a:rPr lang="en-US" altLang="en-US" sz="1200" b="1" dirty="0">
                <a:solidFill>
                  <a:srgbClr val="CCFFCC"/>
                </a:solidFill>
              </a:rPr>
              <a:t>low number of axons</a:t>
            </a:r>
          </a:p>
          <a:p>
            <a:pPr eaLnBrk="1" hangingPunct="1">
              <a:spcBef>
                <a:spcPct val="0"/>
              </a:spcBef>
              <a:buClrTx/>
              <a:buSzTx/>
              <a:buFontTx/>
              <a:buNone/>
              <a:defRPr/>
            </a:pPr>
            <a:r>
              <a:rPr lang="en-US" altLang="en-US" sz="1200" dirty="0">
                <a:solidFill>
                  <a:srgbClr val="CCFFCC"/>
                </a:solidFill>
              </a:rPr>
              <a:t>--DFE: Small pale disc with </a:t>
            </a:r>
            <a:r>
              <a:rPr lang="en-US" altLang="en-US" sz="1200" b="1" dirty="0">
                <a:solidFill>
                  <a:srgbClr val="CCFFCC"/>
                </a:solidFill>
              </a:rPr>
              <a:t>double ring sign</a:t>
            </a:r>
            <a:endParaRPr lang="en-US" altLang="en-US" sz="1200" dirty="0">
              <a:solidFill>
                <a:srgbClr val="CCFFCC"/>
              </a:solidFill>
            </a:endParaRPr>
          </a:p>
          <a:p>
            <a:pPr eaLnBrk="1" hangingPunct="1">
              <a:spcBef>
                <a:spcPct val="0"/>
              </a:spcBef>
              <a:buClrTx/>
              <a:buSzTx/>
              <a:buFontTx/>
              <a:buNone/>
              <a:defRPr/>
            </a:pPr>
            <a:r>
              <a:rPr lang="en-US" altLang="en-US" sz="1200" dirty="0">
                <a:solidFill>
                  <a:srgbClr val="CCFFCC"/>
                </a:solidFill>
              </a:rPr>
              <a:t>--VA </a:t>
            </a:r>
            <a:r>
              <a:rPr lang="en-US" altLang="en-US" sz="1200" b="1" dirty="0">
                <a:solidFill>
                  <a:srgbClr val="CCFFCC"/>
                </a:solidFill>
              </a:rPr>
              <a:t>20/20&lt;-&gt;NLP</a:t>
            </a:r>
          </a:p>
          <a:p>
            <a:pPr eaLnBrk="1" hangingPunct="1">
              <a:spcBef>
                <a:spcPct val="0"/>
              </a:spcBef>
              <a:buClrTx/>
              <a:buSzTx/>
              <a:buFontTx/>
              <a:buNone/>
              <a:defRPr/>
            </a:pPr>
            <a:r>
              <a:rPr lang="en-US" altLang="en-US" sz="1200" dirty="0">
                <a:solidFill>
                  <a:srgbClr val="CCFFCC"/>
                </a:solidFill>
              </a:rPr>
              <a:t>--VF defects </a:t>
            </a:r>
            <a:r>
              <a:rPr lang="en-US" altLang="en-US" sz="1200" b="1" dirty="0">
                <a:solidFill>
                  <a:srgbClr val="CCFFCC"/>
                </a:solidFill>
              </a:rPr>
              <a:t>invariably present</a:t>
            </a:r>
          </a:p>
          <a:p>
            <a:pPr eaLnBrk="1" hangingPunct="1">
              <a:spcBef>
                <a:spcPct val="0"/>
              </a:spcBef>
              <a:buClrTx/>
              <a:buSzTx/>
              <a:buFontTx/>
              <a:buNone/>
              <a:defRPr/>
            </a:pPr>
            <a:r>
              <a:rPr lang="en-US" altLang="en-US" sz="1200" dirty="0">
                <a:solidFill>
                  <a:srgbClr val="CCFFCC"/>
                </a:solidFill>
              </a:rPr>
              <a:t>--Remember the </a:t>
            </a:r>
            <a:r>
              <a:rPr lang="en-US" altLang="en-US" sz="1200" b="1" dirty="0">
                <a:solidFill>
                  <a:srgbClr val="CCFFCC"/>
                </a:solidFill>
              </a:rPr>
              <a:t>4 D’s</a:t>
            </a:r>
            <a:r>
              <a:rPr lang="en-US" altLang="en-US" sz="1200" dirty="0">
                <a:solidFill>
                  <a:srgbClr val="CCFFCC"/>
                </a:solidFill>
              </a:rPr>
              <a:t> (more on this shortly)</a:t>
            </a:r>
          </a:p>
        </p:txBody>
      </p:sp>
      <p:sp>
        <p:nvSpPr>
          <p:cNvPr id="17" name="Text Box 13">
            <a:extLst>
              <a:ext uri="{FF2B5EF4-FFF2-40B4-BE49-F238E27FC236}">
                <a16:creationId xmlns:a16="http://schemas.microsoft.com/office/drawing/2014/main" id="{D23EA8F9-DF9F-4DB4-AA3A-1B3558C3921B}"/>
              </a:ext>
            </a:extLst>
          </p:cNvPr>
          <p:cNvSpPr txBox="1">
            <a:spLocks noChangeArrowheads="1"/>
          </p:cNvSpPr>
          <p:nvPr/>
        </p:nvSpPr>
        <p:spPr bwMode="auto">
          <a:xfrm>
            <a:off x="4800600" y="5257800"/>
            <a:ext cx="4294188" cy="1230313"/>
          </a:xfrm>
          <a:prstGeom prst="rect">
            <a:avLst/>
          </a:prstGeom>
          <a:solidFill>
            <a:srgbClr val="FFCC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Tilted-Disc Syndrome</a:t>
            </a:r>
          </a:p>
          <a:p>
            <a:pPr eaLnBrk="1" hangingPunct="1">
              <a:spcBef>
                <a:spcPct val="0"/>
              </a:spcBef>
              <a:buClrTx/>
              <a:buSzTx/>
              <a:buFontTx/>
              <a:buNone/>
            </a:pPr>
            <a:r>
              <a:rPr lang="en-US" altLang="en-US" sz="1200"/>
              <a:t>1) Superior pole appears…</a:t>
            </a:r>
            <a:r>
              <a:rPr lang="en-US" altLang="en-US" sz="1200" b="1">
                <a:solidFill>
                  <a:srgbClr val="0000FF"/>
                </a:solidFill>
              </a:rPr>
              <a:t>elevated</a:t>
            </a:r>
            <a:r>
              <a:rPr lang="en-US" altLang="en-US" sz="1200"/>
              <a:t>, inferior…</a:t>
            </a:r>
            <a:r>
              <a:rPr lang="en-US" altLang="en-US" sz="1200" b="1">
                <a:solidFill>
                  <a:srgbClr val="0000FF"/>
                </a:solidFill>
              </a:rPr>
              <a:t>recessed</a:t>
            </a:r>
          </a:p>
          <a:p>
            <a:pPr eaLnBrk="1" hangingPunct="1">
              <a:spcBef>
                <a:spcPct val="0"/>
              </a:spcBef>
              <a:buClrTx/>
              <a:buSzTx/>
              <a:buFontTx/>
              <a:buNone/>
            </a:pPr>
            <a:r>
              <a:rPr lang="en-US" altLang="en-US" sz="1200"/>
              <a:t>2) </a:t>
            </a:r>
            <a:r>
              <a:rPr lang="en-US" altLang="en-US" sz="1200">
                <a:solidFill>
                  <a:srgbClr val="FFCC99"/>
                </a:solidFill>
              </a:rPr>
              <a:t>Associated with…</a:t>
            </a:r>
            <a:r>
              <a:rPr lang="en-US" altLang="en-US" sz="1200" b="1">
                <a:solidFill>
                  <a:srgbClr val="FFCC99"/>
                </a:solidFill>
              </a:rPr>
              <a:t>situs inversus</a:t>
            </a:r>
            <a:r>
              <a:rPr lang="en-US" altLang="en-US" sz="1200">
                <a:solidFill>
                  <a:srgbClr val="FFCC99"/>
                </a:solidFill>
              </a:rPr>
              <a:t> of retinal vessels</a:t>
            </a:r>
          </a:p>
          <a:p>
            <a:pPr eaLnBrk="1" hangingPunct="1">
              <a:spcBef>
                <a:spcPct val="0"/>
              </a:spcBef>
              <a:buClrTx/>
              <a:buSzTx/>
              <a:buFontTx/>
              <a:buNone/>
            </a:pPr>
            <a:r>
              <a:rPr lang="en-US" altLang="en-US" sz="1200"/>
              <a:t>3) </a:t>
            </a:r>
            <a:r>
              <a:rPr lang="en-US" altLang="en-US" sz="1200">
                <a:solidFill>
                  <a:srgbClr val="FFCC99"/>
                </a:solidFill>
              </a:rPr>
              <a:t>Fundus abnormality produces…</a:t>
            </a:r>
            <a:r>
              <a:rPr lang="en-US" altLang="en-US" sz="1200" b="1">
                <a:solidFill>
                  <a:srgbClr val="FFCC99"/>
                </a:solidFill>
              </a:rPr>
              <a:t>myopic astigmatism</a:t>
            </a:r>
          </a:p>
          <a:p>
            <a:pPr eaLnBrk="1" hangingPunct="1">
              <a:spcBef>
                <a:spcPct val="0"/>
              </a:spcBef>
              <a:buClrTx/>
              <a:buSzTx/>
              <a:buFontTx/>
              <a:buNone/>
            </a:pPr>
            <a:r>
              <a:rPr lang="en-US" altLang="en-US" sz="1200"/>
              <a:t>4) </a:t>
            </a:r>
            <a:r>
              <a:rPr lang="en-US" altLang="en-US" sz="1200">
                <a:solidFill>
                  <a:srgbClr val="FFCC99"/>
                </a:solidFill>
              </a:rPr>
              <a:t>VF testing reveals…</a:t>
            </a:r>
            <a:r>
              <a:rPr lang="en-US" altLang="en-US" sz="1200" b="1">
                <a:solidFill>
                  <a:srgbClr val="FFCC99"/>
                </a:solidFill>
              </a:rPr>
              <a:t>bitemporal hemianopia</a:t>
            </a:r>
            <a:r>
              <a:rPr lang="en-US" altLang="en-US" sz="1200">
                <a:solidFill>
                  <a:srgbClr val="FFCC99"/>
                </a:solidFill>
              </a:rPr>
              <a:t> that doesn’t</a:t>
            </a:r>
          </a:p>
          <a:p>
            <a:pPr eaLnBrk="1" hangingPunct="1">
              <a:spcBef>
                <a:spcPct val="0"/>
              </a:spcBef>
              <a:buClrTx/>
              <a:buSzTx/>
              <a:buFontTx/>
              <a:buNone/>
            </a:pPr>
            <a:r>
              <a:rPr lang="en-US" altLang="en-US" sz="1200">
                <a:solidFill>
                  <a:srgbClr val="FFCC99"/>
                </a:solidFill>
              </a:rPr>
              <a:t>   …</a:t>
            </a:r>
            <a:r>
              <a:rPr lang="en-US" altLang="en-US" sz="1200" b="1">
                <a:solidFill>
                  <a:srgbClr val="FFCC99"/>
                </a:solidFill>
              </a:rPr>
              <a:t>respect the vertical</a:t>
            </a:r>
            <a:r>
              <a:rPr lang="en-US" altLang="en-US" sz="1200">
                <a:solidFill>
                  <a:srgbClr val="FFCC99"/>
                </a:solidFill>
              </a:rPr>
              <a:t> and may…</a:t>
            </a:r>
            <a:r>
              <a:rPr lang="en-US" altLang="en-US" sz="1200" b="1">
                <a:solidFill>
                  <a:srgbClr val="FFCC99"/>
                </a:solidFill>
              </a:rPr>
              <a:t>resolve with refraction</a:t>
            </a:r>
          </a:p>
        </p:txBody>
      </p:sp>
      <p:sp>
        <p:nvSpPr>
          <p:cNvPr id="18" name="Text Box 13">
            <a:extLst>
              <a:ext uri="{FF2B5EF4-FFF2-40B4-BE49-F238E27FC236}">
                <a16:creationId xmlns:a16="http://schemas.microsoft.com/office/drawing/2014/main" id="{AF29A23D-8CCD-493E-A881-3F227F620AD9}"/>
              </a:ext>
            </a:extLst>
          </p:cNvPr>
          <p:cNvSpPr txBox="1">
            <a:spLocks noChangeArrowheads="1"/>
          </p:cNvSpPr>
          <p:nvPr/>
        </p:nvSpPr>
        <p:spPr bwMode="auto">
          <a:xfrm>
            <a:off x="4800600" y="5257800"/>
            <a:ext cx="4216400" cy="1231106"/>
          </a:xfrm>
          <a:prstGeom prst="rect">
            <a:avLst/>
          </a:prstGeom>
          <a:solidFill>
            <a:srgbClr val="FFCC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dirty="0">
                <a:solidFill>
                  <a:schemeClr val="bg1">
                    <a:lumMod val="65000"/>
                  </a:schemeClr>
                </a:solidFill>
              </a:rPr>
              <a:t>Tilted-Disc Syndrome</a:t>
            </a:r>
          </a:p>
          <a:p>
            <a:pPr eaLnBrk="1" hangingPunct="1">
              <a:spcBef>
                <a:spcPct val="0"/>
              </a:spcBef>
              <a:buClrTx/>
              <a:buSzTx/>
              <a:buFontTx/>
              <a:buNone/>
            </a:pPr>
            <a:r>
              <a:rPr lang="en-US" altLang="en-US" sz="1200" dirty="0">
                <a:solidFill>
                  <a:srgbClr val="FFCC99"/>
                </a:solidFill>
              </a:rPr>
              <a:t>1) Superior pole appears…</a:t>
            </a:r>
            <a:r>
              <a:rPr lang="en-US" altLang="en-US" sz="1200" b="1" dirty="0">
                <a:solidFill>
                  <a:srgbClr val="FFCC99"/>
                </a:solidFill>
              </a:rPr>
              <a:t>elevated</a:t>
            </a:r>
            <a:r>
              <a:rPr lang="en-US" altLang="en-US" sz="1200" dirty="0">
                <a:solidFill>
                  <a:srgbClr val="FFCC99"/>
                </a:solidFill>
              </a:rPr>
              <a:t>, inferior… </a:t>
            </a:r>
            <a:r>
              <a:rPr lang="en-US" altLang="en-US" sz="1200" b="1" dirty="0">
                <a:solidFill>
                  <a:srgbClr val="FFCC99"/>
                </a:solidFill>
              </a:rPr>
              <a:t>recessed</a:t>
            </a:r>
          </a:p>
          <a:p>
            <a:pPr eaLnBrk="1" hangingPunct="1">
              <a:spcBef>
                <a:spcPct val="0"/>
              </a:spcBef>
              <a:buClrTx/>
              <a:buSzTx/>
              <a:buFontTx/>
              <a:buNone/>
            </a:pPr>
            <a:r>
              <a:rPr lang="en-US" altLang="en-US" sz="1200" dirty="0">
                <a:solidFill>
                  <a:srgbClr val="FFCC99"/>
                </a:solidFill>
              </a:rPr>
              <a:t>2) Associated with…</a:t>
            </a:r>
            <a:r>
              <a:rPr lang="en-US" altLang="en-US" sz="1200" b="1" dirty="0">
                <a:solidFill>
                  <a:srgbClr val="FFCC99"/>
                </a:solidFill>
              </a:rPr>
              <a:t>situs inversus</a:t>
            </a:r>
            <a:r>
              <a:rPr lang="en-US" altLang="en-US" sz="1200" dirty="0">
                <a:solidFill>
                  <a:srgbClr val="FFCC99"/>
                </a:solidFill>
              </a:rPr>
              <a:t> of retinal vessels</a:t>
            </a:r>
          </a:p>
          <a:p>
            <a:pPr eaLnBrk="1" hangingPunct="1">
              <a:spcBef>
                <a:spcPct val="0"/>
              </a:spcBef>
              <a:buClrTx/>
              <a:buSzTx/>
              <a:buFontTx/>
              <a:buNone/>
            </a:pPr>
            <a:r>
              <a:rPr lang="en-US" altLang="en-US" sz="1200" dirty="0">
                <a:solidFill>
                  <a:srgbClr val="FFCC99"/>
                </a:solidFill>
              </a:rPr>
              <a:t>3) Fundus abnormality produces… </a:t>
            </a:r>
            <a:r>
              <a:rPr lang="en-US" altLang="en-US" sz="1200" b="1" dirty="0">
                <a:solidFill>
                  <a:srgbClr val="FFCC99"/>
                </a:solidFill>
              </a:rPr>
              <a:t>myopic </a:t>
            </a:r>
            <a:r>
              <a:rPr lang="en-US" altLang="en-US" sz="1200" b="1" dirty="0" err="1">
                <a:solidFill>
                  <a:srgbClr val="FFCC99"/>
                </a:solidFill>
              </a:rPr>
              <a:t>astigm</a:t>
            </a:r>
            <a:endParaRPr lang="en-US" altLang="en-US" sz="1200" b="1" dirty="0">
              <a:solidFill>
                <a:srgbClr val="FFCC99"/>
              </a:solidFill>
            </a:endParaRPr>
          </a:p>
          <a:p>
            <a:pPr eaLnBrk="1" hangingPunct="1">
              <a:spcBef>
                <a:spcPct val="0"/>
              </a:spcBef>
              <a:buClrTx/>
              <a:buSzTx/>
              <a:buFontTx/>
              <a:buNone/>
            </a:pPr>
            <a:r>
              <a:rPr lang="en-US" altLang="en-US" sz="1200" dirty="0">
                <a:solidFill>
                  <a:srgbClr val="FFCC99"/>
                </a:solidFill>
              </a:rPr>
              <a:t>4) VF testing reveals…</a:t>
            </a:r>
            <a:r>
              <a:rPr lang="en-US" altLang="en-US" sz="1200" b="1" dirty="0">
                <a:solidFill>
                  <a:srgbClr val="FFCC99"/>
                </a:solidFill>
              </a:rPr>
              <a:t>bitemporal hemianopia</a:t>
            </a:r>
            <a:r>
              <a:rPr lang="en-US" altLang="en-US" sz="1200" dirty="0">
                <a:solidFill>
                  <a:srgbClr val="FFCC99"/>
                </a:solidFill>
              </a:rPr>
              <a:t> that </a:t>
            </a:r>
            <a:r>
              <a:rPr lang="en-US" altLang="en-US" sz="1200" dirty="0" err="1">
                <a:solidFill>
                  <a:srgbClr val="FFCC99"/>
                </a:solidFill>
              </a:rPr>
              <a:t>doesn’t</a:t>
            </a:r>
            <a:r>
              <a:rPr lang="en-US" altLang="en-US" sz="1200" b="1" dirty="0" err="1">
                <a:solidFill>
                  <a:srgbClr val="FFCC99"/>
                </a:solidFill>
              </a:rPr>
              <a:t>with</a:t>
            </a:r>
            <a:r>
              <a:rPr lang="en-US" altLang="en-US" sz="1200" b="1" dirty="0">
                <a:solidFill>
                  <a:srgbClr val="FFCC99"/>
                </a:solidFill>
              </a:rPr>
              <a:t> refract</a:t>
            </a:r>
          </a:p>
        </p:txBody>
      </p:sp>
      <p:sp>
        <p:nvSpPr>
          <p:cNvPr id="3" name="TextBox 2">
            <a:extLst>
              <a:ext uri="{FF2B5EF4-FFF2-40B4-BE49-F238E27FC236}">
                <a16:creationId xmlns:a16="http://schemas.microsoft.com/office/drawing/2014/main" id="{83967FBC-9255-EE50-B057-538AB35A0FFD}"/>
              </a:ext>
            </a:extLst>
          </p:cNvPr>
          <p:cNvSpPr txBox="1"/>
          <p:nvPr/>
        </p:nvSpPr>
        <p:spPr>
          <a:xfrm>
            <a:off x="299781" y="1873984"/>
            <a:ext cx="5410200" cy="2308324"/>
          </a:xfrm>
          <a:prstGeom prst="rect">
            <a:avLst/>
          </a:prstGeom>
          <a:solidFill>
            <a:srgbClr val="61D6FF"/>
          </a:solidFill>
        </p:spPr>
        <p:txBody>
          <a:bodyPr wrap="square" rtlCol="0">
            <a:spAutoFit/>
          </a:bodyPr>
          <a:lstStyle/>
          <a:p>
            <a:r>
              <a:rPr lang="en-US" sz="1600" i="1" dirty="0">
                <a:solidFill>
                  <a:schemeClr val="bg1">
                    <a:lumMod val="50000"/>
                  </a:schemeClr>
                </a:solidFill>
              </a:rPr>
              <a:t>Is morning-glory disc usually unilateral, or bilateral?</a:t>
            </a:r>
          </a:p>
          <a:p>
            <a:r>
              <a:rPr lang="en-US" sz="1600" dirty="0">
                <a:solidFill>
                  <a:schemeClr val="bg1">
                    <a:lumMod val="50000"/>
                  </a:schemeClr>
                </a:solidFill>
              </a:rPr>
              <a:t>Unilateral</a:t>
            </a:r>
          </a:p>
          <a:p>
            <a:endParaRPr lang="en-US" sz="1600" i="1" dirty="0">
              <a:solidFill>
                <a:schemeClr val="bg1">
                  <a:lumMod val="50000"/>
                </a:schemeClr>
              </a:solidFill>
              <a:latin typeface="+mn-lt"/>
            </a:endParaRPr>
          </a:p>
          <a:p>
            <a:r>
              <a:rPr lang="en-US" sz="1600" i="1" dirty="0">
                <a:solidFill>
                  <a:schemeClr val="bg1">
                    <a:lumMod val="50000"/>
                  </a:schemeClr>
                </a:solidFill>
                <a:latin typeface="+mn-lt"/>
              </a:rPr>
              <a:t>Is there a gender predilection?</a:t>
            </a:r>
          </a:p>
          <a:p>
            <a:r>
              <a:rPr lang="en-US" sz="1600" dirty="0">
                <a:solidFill>
                  <a:schemeClr val="bg1">
                    <a:lumMod val="50000"/>
                  </a:schemeClr>
                </a:solidFill>
                <a:latin typeface="+mn-lt"/>
              </a:rPr>
              <a:t>Yes, there is a  ♀  preponderance</a:t>
            </a:r>
          </a:p>
          <a:p>
            <a:endParaRPr lang="en-US" sz="1600" dirty="0">
              <a:solidFill>
                <a:schemeClr val="bg1">
                  <a:lumMod val="50000"/>
                </a:schemeClr>
              </a:solidFill>
            </a:endParaRPr>
          </a:p>
          <a:p>
            <a:r>
              <a:rPr lang="en-US" sz="1600" i="1" dirty="0">
                <a:solidFill>
                  <a:schemeClr val="bg1">
                    <a:lumMod val="50000"/>
                  </a:schemeClr>
                </a:solidFill>
              </a:rPr>
              <a:t>It has two associations of particular note—what are they?</a:t>
            </a:r>
          </a:p>
          <a:p>
            <a:r>
              <a:rPr lang="en-US" sz="1600" dirty="0">
                <a:solidFill>
                  <a:schemeClr val="bg1">
                    <a:lumMod val="50000"/>
                  </a:schemeClr>
                </a:solidFill>
              </a:rPr>
              <a:t>--</a:t>
            </a:r>
            <a:r>
              <a:rPr lang="en-US" sz="1600" b="1" dirty="0"/>
              <a:t>PHACE  syndrome</a:t>
            </a:r>
          </a:p>
          <a:p>
            <a:r>
              <a:rPr lang="en-US" sz="1600" dirty="0">
                <a:solidFill>
                  <a:schemeClr val="bg1">
                    <a:lumMod val="50000"/>
                  </a:schemeClr>
                </a:solidFill>
              </a:rPr>
              <a:t>--</a:t>
            </a:r>
            <a:r>
              <a:rPr lang="en-US" sz="1600" dirty="0" err="1">
                <a:solidFill>
                  <a:schemeClr val="bg1">
                    <a:lumMod val="50000"/>
                  </a:schemeClr>
                </a:solidFill>
              </a:rPr>
              <a:t>Moyamoya</a:t>
            </a:r>
            <a:r>
              <a:rPr lang="en-US" sz="1600" dirty="0">
                <a:solidFill>
                  <a:schemeClr val="bg1">
                    <a:lumMod val="50000"/>
                  </a:schemeClr>
                </a:solidFill>
              </a:rPr>
              <a:t>  disease</a:t>
            </a:r>
          </a:p>
        </p:txBody>
      </p:sp>
      <p:sp>
        <p:nvSpPr>
          <p:cNvPr id="4" name="Frame 3">
            <a:extLst>
              <a:ext uri="{FF2B5EF4-FFF2-40B4-BE49-F238E27FC236}">
                <a16:creationId xmlns:a16="http://schemas.microsoft.com/office/drawing/2014/main" id="{1C6DDD22-CE30-A21A-A1C2-8A65E4390164}"/>
              </a:ext>
            </a:extLst>
          </p:cNvPr>
          <p:cNvSpPr/>
          <p:nvPr/>
        </p:nvSpPr>
        <p:spPr>
          <a:xfrm>
            <a:off x="1340808" y="4266407"/>
            <a:ext cx="1859592" cy="305593"/>
          </a:xfrm>
          <a:prstGeom prst="frame">
            <a:avLst/>
          </a:prstGeom>
          <a:solidFill>
            <a:schemeClr val="bg1">
              <a:lumMod val="65000"/>
            </a:schemeClr>
          </a:solidFill>
          <a:ln>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 name="TextBox 1">
            <a:extLst>
              <a:ext uri="{FF2B5EF4-FFF2-40B4-BE49-F238E27FC236}">
                <a16:creationId xmlns:a16="http://schemas.microsoft.com/office/drawing/2014/main" id="{F5FF40F2-05A5-670F-A0E0-0EFD3CB3AA03}"/>
              </a:ext>
            </a:extLst>
          </p:cNvPr>
          <p:cNvSpPr txBox="1"/>
          <p:nvPr/>
        </p:nvSpPr>
        <p:spPr>
          <a:xfrm>
            <a:off x="2426617" y="3284041"/>
            <a:ext cx="2795881" cy="1538883"/>
          </a:xfrm>
          <a:prstGeom prst="rect">
            <a:avLst/>
          </a:prstGeom>
          <a:solidFill>
            <a:srgbClr val="92D050"/>
          </a:solidFill>
        </p:spPr>
        <p:txBody>
          <a:bodyPr wrap="square" rtlCol="0">
            <a:spAutoFit/>
          </a:bodyPr>
          <a:lstStyle/>
          <a:p>
            <a:r>
              <a:rPr lang="en-US" sz="1400" i="1" dirty="0">
                <a:solidFill>
                  <a:srgbClr val="0000FF"/>
                </a:solidFill>
              </a:rPr>
              <a:t>What does </a:t>
            </a:r>
            <a:r>
              <a:rPr lang="en-US" sz="1400" dirty="0">
                <a:solidFill>
                  <a:srgbClr val="0000FF"/>
                </a:solidFill>
              </a:rPr>
              <a:t>PHACE</a:t>
            </a:r>
            <a:r>
              <a:rPr lang="en-US" sz="1400" i="1" dirty="0">
                <a:solidFill>
                  <a:srgbClr val="0000FF"/>
                </a:solidFill>
              </a:rPr>
              <a:t> stand for?</a:t>
            </a:r>
          </a:p>
          <a:p>
            <a:r>
              <a:rPr lang="en-US" altLang="en-US" sz="1600" b="1" dirty="0">
                <a:solidFill>
                  <a:srgbClr val="0000FF"/>
                </a:solidFill>
              </a:rPr>
              <a:t>P</a:t>
            </a:r>
            <a:r>
              <a:rPr lang="en-US" altLang="en-US" sz="1400" dirty="0">
                <a:solidFill>
                  <a:srgbClr val="0000FF"/>
                </a:solidFill>
              </a:rPr>
              <a:t>osterior fossa malformations</a:t>
            </a:r>
          </a:p>
          <a:p>
            <a:r>
              <a:rPr lang="en-US" altLang="en-US" sz="1600" b="1" dirty="0">
                <a:solidFill>
                  <a:srgbClr val="0000FF"/>
                </a:solidFill>
              </a:rPr>
              <a:t>H</a:t>
            </a:r>
            <a:r>
              <a:rPr lang="en-US" altLang="en-US" sz="1400" dirty="0">
                <a:solidFill>
                  <a:srgbClr val="0000FF"/>
                </a:solidFill>
              </a:rPr>
              <a:t>emangiomas</a:t>
            </a:r>
          </a:p>
          <a:p>
            <a:r>
              <a:rPr lang="en-US" altLang="en-US" sz="1600" b="1" dirty="0">
                <a:solidFill>
                  <a:srgbClr val="0000FF"/>
                </a:solidFill>
              </a:rPr>
              <a:t>A</a:t>
            </a:r>
            <a:r>
              <a:rPr lang="en-US" altLang="en-US" sz="1400" dirty="0">
                <a:solidFill>
                  <a:srgbClr val="0000FF"/>
                </a:solidFill>
              </a:rPr>
              <a:t>rterial lesions</a:t>
            </a:r>
          </a:p>
          <a:p>
            <a:r>
              <a:rPr lang="en-US" altLang="en-US" sz="1600" b="1" dirty="0">
                <a:solidFill>
                  <a:srgbClr val="0000FF"/>
                </a:solidFill>
              </a:rPr>
              <a:t>C</a:t>
            </a:r>
            <a:r>
              <a:rPr lang="en-US" altLang="en-US" sz="1400" dirty="0">
                <a:solidFill>
                  <a:srgbClr val="0000FF"/>
                </a:solidFill>
              </a:rPr>
              <a:t>ardiac anomalies</a:t>
            </a:r>
          </a:p>
          <a:p>
            <a:r>
              <a:rPr lang="en-US" altLang="en-US" sz="1600" b="1" dirty="0">
                <a:solidFill>
                  <a:srgbClr val="0000FF"/>
                </a:solidFill>
              </a:rPr>
              <a:t>E</a:t>
            </a:r>
            <a:r>
              <a:rPr lang="en-US" altLang="en-US" sz="1400" dirty="0">
                <a:solidFill>
                  <a:srgbClr val="0000FF"/>
                </a:solidFill>
              </a:rPr>
              <a:t>ye anomalies</a:t>
            </a:r>
          </a:p>
        </p:txBody>
      </p:sp>
    </p:spTree>
    <p:extLst>
      <p:ext uri="{BB962C8B-B14F-4D97-AF65-F5344CB8AC3E}">
        <p14:creationId xmlns:p14="http://schemas.microsoft.com/office/powerpoint/2010/main" val="2138897583"/>
      </p:ext>
    </p:extLst>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6" name="Text Box 10">
            <a:extLst>
              <a:ext uri="{FF2B5EF4-FFF2-40B4-BE49-F238E27FC236}">
                <a16:creationId xmlns:a16="http://schemas.microsoft.com/office/drawing/2014/main" id="{75A786AA-A76E-4831-AE75-ABE88B23D8E3}"/>
              </a:ext>
            </a:extLst>
          </p:cNvPr>
          <p:cNvSpPr txBox="1">
            <a:spLocks noChangeArrowheads="1"/>
          </p:cNvSpPr>
          <p:nvPr/>
        </p:nvSpPr>
        <p:spPr bwMode="auto">
          <a:xfrm>
            <a:off x="1371600" y="4267200"/>
            <a:ext cx="3057525" cy="2154238"/>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Morning-Glory Disc</a:t>
            </a:r>
          </a:p>
          <a:p>
            <a:pPr eaLnBrk="1" hangingPunct="1">
              <a:spcBef>
                <a:spcPct val="0"/>
              </a:spcBef>
              <a:buClrTx/>
              <a:buSzTx/>
              <a:buFontTx/>
              <a:buNone/>
            </a:pPr>
            <a:r>
              <a:rPr lang="en-US" altLang="en-US" sz="1200"/>
              <a:t>--DFE reveals:</a:t>
            </a:r>
          </a:p>
          <a:p>
            <a:pPr eaLnBrk="1" hangingPunct="1">
              <a:spcBef>
                <a:spcPct val="0"/>
              </a:spcBef>
              <a:buClrTx/>
              <a:buSzTx/>
              <a:buFontTx/>
              <a:buNone/>
            </a:pPr>
            <a:r>
              <a:rPr lang="en-US" altLang="en-US" sz="1200"/>
              <a:t>  1) A funnel-shaped…</a:t>
            </a:r>
            <a:r>
              <a:rPr lang="en-US" altLang="en-US" sz="1200" b="1">
                <a:solidFill>
                  <a:srgbClr val="0000FF"/>
                </a:solidFill>
              </a:rPr>
              <a:t>excavation</a:t>
            </a:r>
            <a:endParaRPr lang="en-US" altLang="en-US" sz="1200"/>
          </a:p>
          <a:p>
            <a:pPr eaLnBrk="1" hangingPunct="1">
              <a:spcBef>
                <a:spcPct val="0"/>
              </a:spcBef>
              <a:buClrTx/>
              <a:buSzTx/>
              <a:buFontTx/>
              <a:buNone/>
            </a:pPr>
            <a:r>
              <a:rPr lang="en-US" altLang="en-US" sz="1200"/>
              <a:t>  2) Number of vessels crossing the rim</a:t>
            </a:r>
          </a:p>
          <a:p>
            <a:pPr eaLnBrk="1" hangingPunct="1">
              <a:spcBef>
                <a:spcPct val="0"/>
              </a:spcBef>
              <a:buClrTx/>
              <a:buSzTx/>
              <a:buFontTx/>
              <a:buNone/>
            </a:pPr>
            <a:r>
              <a:rPr lang="en-US" altLang="en-US" sz="1200"/>
              <a:t>    seems abnormally…</a:t>
            </a:r>
            <a:r>
              <a:rPr lang="en-US" altLang="en-US" sz="1200" b="1">
                <a:solidFill>
                  <a:srgbClr val="0000FF"/>
                </a:solidFill>
              </a:rPr>
              <a:t>high</a:t>
            </a:r>
            <a:r>
              <a:rPr lang="en-US" altLang="en-US" sz="1200"/>
              <a:t> </a:t>
            </a:r>
            <a:endParaRPr lang="en-US" altLang="en-US" sz="1200" b="1">
              <a:solidFill>
                <a:srgbClr val="0000FF"/>
              </a:solidFill>
            </a:endParaRPr>
          </a:p>
          <a:p>
            <a:pPr eaLnBrk="1" hangingPunct="1">
              <a:spcBef>
                <a:spcPct val="0"/>
              </a:spcBef>
              <a:buClrTx/>
              <a:buSzTx/>
              <a:buFontTx/>
              <a:buNone/>
            </a:pPr>
            <a:r>
              <a:rPr lang="en-US" altLang="en-US" sz="1200"/>
              <a:t>--Tissue is…</a:t>
            </a:r>
            <a:r>
              <a:rPr lang="en-US" altLang="en-US" sz="1200" b="1">
                <a:solidFill>
                  <a:srgbClr val="0000FF"/>
                </a:solidFill>
              </a:rPr>
              <a:t>contractile</a:t>
            </a:r>
            <a:r>
              <a:rPr lang="en-US" altLang="en-US" sz="1200"/>
              <a:t>, so cup seems</a:t>
            </a:r>
          </a:p>
          <a:p>
            <a:pPr eaLnBrk="1" hangingPunct="1">
              <a:spcBef>
                <a:spcPct val="0"/>
              </a:spcBef>
              <a:buClrTx/>
              <a:buSzTx/>
              <a:buFontTx/>
              <a:buNone/>
            </a:pPr>
            <a:r>
              <a:rPr lang="en-US" altLang="en-US" sz="1200"/>
              <a:t>  to…</a:t>
            </a:r>
            <a:r>
              <a:rPr lang="en-US" altLang="en-US" sz="1200" b="1">
                <a:solidFill>
                  <a:srgbClr val="0000FF"/>
                </a:solidFill>
              </a:rPr>
              <a:t>open </a:t>
            </a:r>
            <a:r>
              <a:rPr lang="en-US" altLang="en-US" sz="1200">
                <a:solidFill>
                  <a:srgbClr val="0000FF"/>
                </a:solidFill>
              </a:rPr>
              <a:t>and</a:t>
            </a:r>
            <a:r>
              <a:rPr lang="en-US" altLang="en-US" sz="1200" b="1">
                <a:solidFill>
                  <a:srgbClr val="0000FF"/>
                </a:solidFill>
              </a:rPr>
              <a:t> close</a:t>
            </a:r>
            <a:r>
              <a:rPr lang="en-US" altLang="en-US" sz="1200"/>
              <a:t> (like its namesake,  </a:t>
            </a:r>
          </a:p>
          <a:p>
            <a:pPr eaLnBrk="1" hangingPunct="1">
              <a:spcBef>
                <a:spcPct val="0"/>
              </a:spcBef>
              <a:buClrTx/>
              <a:buSzTx/>
              <a:buFontTx/>
              <a:buNone/>
            </a:pPr>
            <a:r>
              <a:rPr lang="en-US" altLang="en-US" sz="1200"/>
              <a:t>  the morning-glory flower)</a:t>
            </a:r>
          </a:p>
          <a:p>
            <a:pPr eaLnBrk="1" hangingPunct="1">
              <a:spcBef>
                <a:spcPct val="0"/>
              </a:spcBef>
              <a:buClrTx/>
              <a:buSzTx/>
              <a:buFontTx/>
              <a:buNone/>
            </a:pPr>
            <a:r>
              <a:rPr lang="en-US" altLang="en-US" sz="1200"/>
              <a:t>--VA usually…</a:t>
            </a:r>
            <a:r>
              <a:rPr lang="en-US" altLang="en-US" sz="1200" b="1">
                <a:solidFill>
                  <a:srgbClr val="0000FF"/>
                </a:solidFill>
              </a:rPr>
              <a:t>20/200</a:t>
            </a:r>
            <a:r>
              <a:rPr lang="en-US" altLang="en-US" sz="1200"/>
              <a:t>, but can be…</a:t>
            </a:r>
          </a:p>
          <a:p>
            <a:pPr eaLnBrk="1" hangingPunct="1">
              <a:spcBef>
                <a:spcPct val="0"/>
              </a:spcBef>
              <a:buClrTx/>
              <a:buSzTx/>
              <a:buFontTx/>
              <a:buNone/>
            </a:pPr>
            <a:r>
              <a:rPr lang="en-US" altLang="en-US" sz="1200"/>
              <a:t>   </a:t>
            </a:r>
            <a:r>
              <a:rPr lang="en-US" altLang="en-US" sz="1200" b="1">
                <a:solidFill>
                  <a:srgbClr val="0000FF"/>
                </a:solidFill>
              </a:rPr>
              <a:t>20/20&lt;-&gt;NLP</a:t>
            </a:r>
          </a:p>
          <a:p>
            <a:pPr eaLnBrk="1" hangingPunct="1">
              <a:spcBef>
                <a:spcPct val="0"/>
              </a:spcBef>
              <a:buClrTx/>
              <a:buSzTx/>
              <a:buFontTx/>
              <a:buNone/>
            </a:pPr>
            <a:r>
              <a:rPr lang="en-US" altLang="en-US" sz="1200"/>
              <a:t>--1/3 develop…</a:t>
            </a:r>
            <a:r>
              <a:rPr lang="en-US" altLang="en-US" sz="1200" b="1">
                <a:solidFill>
                  <a:srgbClr val="CCECFF"/>
                </a:solidFill>
              </a:rPr>
              <a:t>serous</a:t>
            </a:r>
            <a:r>
              <a:rPr lang="en-US" altLang="en-US" sz="1200" b="1">
                <a:solidFill>
                  <a:srgbClr val="0000FF"/>
                </a:solidFill>
              </a:rPr>
              <a:t> </a:t>
            </a:r>
            <a:r>
              <a:rPr lang="en-US" altLang="en-US" sz="1200" b="1">
                <a:solidFill>
                  <a:srgbClr val="CCECFF"/>
                </a:solidFill>
              </a:rPr>
              <a:t>RD</a:t>
            </a:r>
          </a:p>
        </p:txBody>
      </p:sp>
      <p:sp>
        <p:nvSpPr>
          <p:cNvPr id="26627" name="Text Box 3">
            <a:extLst>
              <a:ext uri="{FF2B5EF4-FFF2-40B4-BE49-F238E27FC236}">
                <a16:creationId xmlns:a16="http://schemas.microsoft.com/office/drawing/2014/main" id="{EBF565CB-D2E5-4CB9-AB10-59AB11704A7C}"/>
              </a:ext>
            </a:extLst>
          </p:cNvPr>
          <p:cNvSpPr txBox="1">
            <a:spLocks noChangeArrowheads="1"/>
          </p:cNvSpPr>
          <p:nvPr/>
        </p:nvSpPr>
        <p:spPr bwMode="auto">
          <a:xfrm>
            <a:off x="793750" y="3505200"/>
            <a:ext cx="2274982" cy="677108"/>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solidFill>
                  <a:schemeClr val="bg1">
                    <a:lumMod val="65000"/>
                  </a:schemeClr>
                </a:solidFill>
              </a:rPr>
              <a:t>Optic Pit/Hole</a:t>
            </a:r>
          </a:p>
          <a:p>
            <a:pPr eaLnBrk="1" hangingPunct="1">
              <a:spcBef>
                <a:spcPct val="0"/>
              </a:spcBef>
              <a:buClrTx/>
              <a:buSzTx/>
              <a:buFontTx/>
              <a:buNone/>
            </a:pPr>
            <a:r>
              <a:rPr lang="en-US" altLang="en-US" sz="1200">
                <a:solidFill>
                  <a:schemeClr val="bg1">
                    <a:lumMod val="65000"/>
                  </a:schemeClr>
                </a:solidFill>
              </a:rPr>
              <a:t>--Associated with…</a:t>
            </a:r>
            <a:r>
              <a:rPr lang="en-US" altLang="en-US" sz="1200" b="1">
                <a:solidFill>
                  <a:schemeClr val="bg1">
                    <a:lumMod val="65000"/>
                  </a:schemeClr>
                </a:solidFill>
              </a:rPr>
              <a:t>serous RD</a:t>
            </a:r>
          </a:p>
          <a:p>
            <a:pPr eaLnBrk="1" hangingPunct="1">
              <a:spcBef>
                <a:spcPct val="0"/>
              </a:spcBef>
              <a:buClrTx/>
              <a:buSzTx/>
              <a:buFontTx/>
              <a:buNone/>
            </a:pPr>
            <a:r>
              <a:rPr lang="en-US" altLang="en-US" sz="1200" b="1">
                <a:solidFill>
                  <a:schemeClr val="bg1">
                    <a:lumMod val="65000"/>
                  </a:schemeClr>
                </a:solidFill>
              </a:rPr>
              <a:t>  in adulthood</a:t>
            </a:r>
          </a:p>
        </p:txBody>
      </p:sp>
      <p:sp>
        <p:nvSpPr>
          <p:cNvPr id="26628" name="Line 4">
            <a:extLst>
              <a:ext uri="{FF2B5EF4-FFF2-40B4-BE49-F238E27FC236}">
                <a16:creationId xmlns:a16="http://schemas.microsoft.com/office/drawing/2014/main" id="{6995FA1A-F69E-4714-87E2-B7C3F5C89A50}"/>
              </a:ext>
            </a:extLst>
          </p:cNvPr>
          <p:cNvSpPr>
            <a:spLocks noChangeShapeType="1"/>
          </p:cNvSpPr>
          <p:nvPr/>
        </p:nvSpPr>
        <p:spPr bwMode="auto">
          <a:xfrm flipH="1">
            <a:off x="1600200" y="2057400"/>
            <a:ext cx="1524000" cy="3810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629" name="Text Box 6">
            <a:extLst>
              <a:ext uri="{FF2B5EF4-FFF2-40B4-BE49-F238E27FC236}">
                <a16:creationId xmlns:a16="http://schemas.microsoft.com/office/drawing/2014/main" id="{2498F669-3885-470F-827E-D0722ECBD570}"/>
              </a:ext>
            </a:extLst>
          </p:cNvPr>
          <p:cNvSpPr txBox="1">
            <a:spLocks noChangeArrowheads="1"/>
          </p:cNvSpPr>
          <p:nvPr/>
        </p:nvSpPr>
        <p:spPr bwMode="auto">
          <a:xfrm>
            <a:off x="1340808" y="1524000"/>
            <a:ext cx="3544560" cy="458587"/>
          </a:xfrm>
          <a:prstGeom prst="rect">
            <a:avLst/>
          </a:prstGeom>
          <a:noFill/>
          <a:ln w="952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1400" i="1">
                <a:solidFill>
                  <a:schemeClr val="bg1">
                    <a:lumMod val="75000"/>
                  </a:schemeClr>
                </a:solidFill>
              </a:rPr>
              <a:t>These three are all secondary to abnormal</a:t>
            </a:r>
          </a:p>
          <a:p>
            <a:pPr algn="ctr" eaLnBrk="1" hangingPunct="1">
              <a:lnSpc>
                <a:spcPct val="85000"/>
              </a:lnSpc>
              <a:spcBef>
                <a:spcPct val="0"/>
              </a:spcBef>
              <a:buClrTx/>
              <a:buSzTx/>
              <a:buFontTx/>
              <a:buNone/>
            </a:pPr>
            <a:r>
              <a:rPr lang="en-US" altLang="en-US" sz="1400" i="1">
                <a:solidFill>
                  <a:schemeClr val="bg1">
                    <a:lumMod val="75000"/>
                  </a:schemeClr>
                </a:solidFill>
              </a:rPr>
              <a:t>closure of the embryonic optic fissure</a:t>
            </a:r>
          </a:p>
        </p:txBody>
      </p:sp>
      <p:sp>
        <p:nvSpPr>
          <p:cNvPr id="26630" name="Text Box 7">
            <a:extLst>
              <a:ext uri="{FF2B5EF4-FFF2-40B4-BE49-F238E27FC236}">
                <a16:creationId xmlns:a16="http://schemas.microsoft.com/office/drawing/2014/main" id="{77864995-F91A-497B-84DE-F4FB09455FB9}"/>
              </a:ext>
            </a:extLst>
          </p:cNvPr>
          <p:cNvSpPr txBox="1">
            <a:spLocks noChangeArrowheads="1"/>
          </p:cNvSpPr>
          <p:nvPr/>
        </p:nvSpPr>
        <p:spPr bwMode="auto">
          <a:xfrm>
            <a:off x="76200" y="2514600"/>
            <a:ext cx="2783134" cy="861774"/>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solidFill>
                  <a:schemeClr val="bg1">
                    <a:lumMod val="65000"/>
                  </a:schemeClr>
                </a:solidFill>
              </a:rPr>
              <a:t>Optic Nerve Coloboma</a:t>
            </a:r>
          </a:p>
          <a:p>
            <a:pPr eaLnBrk="1" hangingPunct="1">
              <a:spcBef>
                <a:spcPct val="0"/>
              </a:spcBef>
              <a:buClrTx/>
              <a:buSzTx/>
              <a:buFontTx/>
              <a:buNone/>
            </a:pPr>
            <a:r>
              <a:rPr lang="en-US" altLang="en-US" sz="1200">
                <a:solidFill>
                  <a:schemeClr val="bg1">
                    <a:lumMod val="65000"/>
                  </a:schemeClr>
                </a:solidFill>
              </a:rPr>
              <a:t>1) May resemble…</a:t>
            </a:r>
            <a:r>
              <a:rPr lang="en-US" altLang="en-US" sz="1200" b="1">
                <a:solidFill>
                  <a:schemeClr val="bg1">
                    <a:lumMod val="65000"/>
                  </a:schemeClr>
                </a:solidFill>
              </a:rPr>
              <a:t>deep cupping</a:t>
            </a:r>
          </a:p>
          <a:p>
            <a:pPr eaLnBrk="1" hangingPunct="1">
              <a:spcBef>
                <a:spcPct val="0"/>
              </a:spcBef>
              <a:buClrTx/>
              <a:buSzTx/>
              <a:buFontTx/>
              <a:buNone/>
            </a:pPr>
            <a:r>
              <a:rPr lang="en-US" altLang="en-US" sz="1200">
                <a:solidFill>
                  <a:schemeClr val="bg1">
                    <a:lumMod val="65000"/>
                  </a:schemeClr>
                </a:solidFill>
              </a:rPr>
              <a:t>2) Can be…</a:t>
            </a:r>
            <a:r>
              <a:rPr lang="en-US" altLang="en-US" sz="1200" b="1">
                <a:solidFill>
                  <a:schemeClr val="bg1">
                    <a:lumMod val="65000"/>
                  </a:schemeClr>
                </a:solidFill>
              </a:rPr>
              <a:t>bilateral, asymmetric</a:t>
            </a:r>
          </a:p>
          <a:p>
            <a:pPr eaLnBrk="1" hangingPunct="1">
              <a:spcBef>
                <a:spcPct val="0"/>
              </a:spcBef>
              <a:buClrTx/>
              <a:buSzTx/>
              <a:buFontTx/>
              <a:buNone/>
            </a:pPr>
            <a:r>
              <a:rPr lang="en-US" altLang="en-US" sz="1200">
                <a:solidFill>
                  <a:schemeClr val="bg1">
                    <a:lumMod val="65000"/>
                  </a:schemeClr>
                </a:solidFill>
              </a:rPr>
              <a:t>3) Part of the…</a:t>
            </a:r>
            <a:r>
              <a:rPr lang="en-US" altLang="en-US" sz="1200" b="1">
                <a:solidFill>
                  <a:schemeClr val="bg1">
                    <a:lumMod val="65000"/>
                  </a:schemeClr>
                </a:solidFill>
              </a:rPr>
              <a:t>CHARGE association</a:t>
            </a:r>
          </a:p>
        </p:txBody>
      </p:sp>
      <p:sp>
        <p:nvSpPr>
          <p:cNvPr id="26631" name="Line 8">
            <a:extLst>
              <a:ext uri="{FF2B5EF4-FFF2-40B4-BE49-F238E27FC236}">
                <a16:creationId xmlns:a16="http://schemas.microsoft.com/office/drawing/2014/main" id="{91D11795-7A2D-4757-920B-F908079269D1}"/>
              </a:ext>
            </a:extLst>
          </p:cNvPr>
          <p:cNvSpPr>
            <a:spLocks noChangeShapeType="1"/>
          </p:cNvSpPr>
          <p:nvPr/>
        </p:nvSpPr>
        <p:spPr bwMode="auto">
          <a:xfrm flipH="1">
            <a:off x="2971800" y="2057400"/>
            <a:ext cx="152400" cy="14478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632" name="Text Box 9">
            <a:extLst>
              <a:ext uri="{FF2B5EF4-FFF2-40B4-BE49-F238E27FC236}">
                <a16:creationId xmlns:a16="http://schemas.microsoft.com/office/drawing/2014/main" id="{A6F1D9EC-DA7F-44C4-8528-11B06C1FBD47}"/>
              </a:ext>
            </a:extLst>
          </p:cNvPr>
          <p:cNvSpPr txBox="1">
            <a:spLocks noChangeArrowheads="1"/>
          </p:cNvSpPr>
          <p:nvPr/>
        </p:nvSpPr>
        <p:spPr bwMode="auto">
          <a:xfrm>
            <a:off x="1371600" y="4267200"/>
            <a:ext cx="3057247" cy="2154436"/>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dirty="0">
                <a:solidFill>
                  <a:schemeClr val="bg1">
                    <a:lumMod val="65000"/>
                  </a:schemeClr>
                </a:solidFill>
              </a:rPr>
              <a:t>Morning-Glory Disc</a:t>
            </a:r>
          </a:p>
          <a:p>
            <a:pPr eaLnBrk="1" hangingPunct="1">
              <a:spcBef>
                <a:spcPct val="0"/>
              </a:spcBef>
              <a:buClrTx/>
              <a:buSzTx/>
              <a:buFontTx/>
              <a:buNone/>
            </a:pPr>
            <a:r>
              <a:rPr lang="en-US" altLang="en-US" sz="1200" dirty="0">
                <a:solidFill>
                  <a:schemeClr val="bg1">
                    <a:lumMod val="65000"/>
                  </a:schemeClr>
                </a:solidFill>
              </a:rPr>
              <a:t>--DFE reveals:</a:t>
            </a:r>
          </a:p>
          <a:p>
            <a:pPr eaLnBrk="1" hangingPunct="1">
              <a:spcBef>
                <a:spcPct val="0"/>
              </a:spcBef>
              <a:buClrTx/>
              <a:buSzTx/>
              <a:buFontTx/>
              <a:buNone/>
            </a:pPr>
            <a:r>
              <a:rPr lang="en-US" altLang="en-US" sz="1200" dirty="0">
                <a:solidFill>
                  <a:schemeClr val="bg1">
                    <a:lumMod val="65000"/>
                  </a:schemeClr>
                </a:solidFill>
              </a:rPr>
              <a:t>  1) A funnel-shaped…</a:t>
            </a:r>
            <a:r>
              <a:rPr lang="en-US" altLang="en-US" sz="1200" b="1" dirty="0">
                <a:solidFill>
                  <a:schemeClr val="bg1">
                    <a:lumMod val="65000"/>
                  </a:schemeClr>
                </a:solidFill>
              </a:rPr>
              <a:t>excavation</a:t>
            </a:r>
            <a:endParaRPr lang="en-US" altLang="en-US" sz="1200" dirty="0">
              <a:solidFill>
                <a:schemeClr val="bg1">
                  <a:lumMod val="65000"/>
                </a:schemeClr>
              </a:solidFill>
            </a:endParaRPr>
          </a:p>
          <a:p>
            <a:pPr eaLnBrk="1" hangingPunct="1">
              <a:spcBef>
                <a:spcPct val="0"/>
              </a:spcBef>
              <a:buClrTx/>
              <a:buSzTx/>
              <a:buFontTx/>
              <a:buNone/>
            </a:pPr>
            <a:r>
              <a:rPr lang="en-US" altLang="en-US" sz="1200" dirty="0">
                <a:solidFill>
                  <a:schemeClr val="bg1">
                    <a:lumMod val="65000"/>
                  </a:schemeClr>
                </a:solidFill>
              </a:rPr>
              <a:t>  2) Number of vessels crossing the rim</a:t>
            </a:r>
          </a:p>
          <a:p>
            <a:pPr eaLnBrk="1" hangingPunct="1">
              <a:spcBef>
                <a:spcPct val="0"/>
              </a:spcBef>
              <a:buClrTx/>
              <a:buSzTx/>
              <a:buFontTx/>
              <a:buNone/>
            </a:pPr>
            <a:r>
              <a:rPr lang="en-US" altLang="en-US" sz="1200" dirty="0">
                <a:solidFill>
                  <a:schemeClr val="bg1">
                    <a:lumMod val="65000"/>
                  </a:schemeClr>
                </a:solidFill>
              </a:rPr>
              <a:t>    seems abnormally…</a:t>
            </a:r>
            <a:r>
              <a:rPr lang="en-US" altLang="en-US" sz="1200" b="1" dirty="0">
                <a:solidFill>
                  <a:schemeClr val="bg1">
                    <a:lumMod val="65000"/>
                  </a:schemeClr>
                </a:solidFill>
              </a:rPr>
              <a:t>high</a:t>
            </a:r>
            <a:r>
              <a:rPr lang="en-US" altLang="en-US" sz="1200" dirty="0">
                <a:solidFill>
                  <a:schemeClr val="bg1">
                    <a:lumMod val="65000"/>
                  </a:schemeClr>
                </a:solidFill>
              </a:rPr>
              <a:t> </a:t>
            </a:r>
            <a:endParaRPr lang="en-US" altLang="en-US" sz="1200" b="1" dirty="0">
              <a:solidFill>
                <a:schemeClr val="bg1">
                  <a:lumMod val="65000"/>
                </a:schemeClr>
              </a:solidFill>
            </a:endParaRPr>
          </a:p>
          <a:p>
            <a:pPr eaLnBrk="1" hangingPunct="1">
              <a:spcBef>
                <a:spcPct val="0"/>
              </a:spcBef>
              <a:buClrTx/>
              <a:buSzTx/>
              <a:buFontTx/>
              <a:buNone/>
            </a:pPr>
            <a:r>
              <a:rPr lang="en-US" altLang="en-US" sz="1200" dirty="0">
                <a:solidFill>
                  <a:schemeClr val="bg1">
                    <a:lumMod val="65000"/>
                  </a:schemeClr>
                </a:solidFill>
              </a:rPr>
              <a:t>--Tissue is…</a:t>
            </a:r>
            <a:r>
              <a:rPr lang="en-US" altLang="en-US" sz="1200" b="1" dirty="0">
                <a:solidFill>
                  <a:schemeClr val="bg1">
                    <a:lumMod val="65000"/>
                  </a:schemeClr>
                </a:solidFill>
              </a:rPr>
              <a:t>contractile</a:t>
            </a:r>
            <a:r>
              <a:rPr lang="en-US" altLang="en-US" sz="1200" dirty="0">
                <a:solidFill>
                  <a:schemeClr val="bg1">
                    <a:lumMod val="65000"/>
                  </a:schemeClr>
                </a:solidFill>
              </a:rPr>
              <a:t>, so cup seems</a:t>
            </a:r>
          </a:p>
          <a:p>
            <a:pPr eaLnBrk="1" hangingPunct="1">
              <a:spcBef>
                <a:spcPct val="0"/>
              </a:spcBef>
              <a:buClrTx/>
              <a:buSzTx/>
              <a:buFontTx/>
              <a:buNone/>
            </a:pPr>
            <a:r>
              <a:rPr lang="en-US" altLang="en-US" sz="1200" dirty="0">
                <a:solidFill>
                  <a:schemeClr val="bg1">
                    <a:lumMod val="65000"/>
                  </a:schemeClr>
                </a:solidFill>
              </a:rPr>
              <a:t>  to…</a:t>
            </a:r>
            <a:r>
              <a:rPr lang="en-US" altLang="en-US" sz="1200" b="1" dirty="0">
                <a:solidFill>
                  <a:schemeClr val="bg1">
                    <a:lumMod val="65000"/>
                  </a:schemeClr>
                </a:solidFill>
              </a:rPr>
              <a:t>open </a:t>
            </a:r>
            <a:r>
              <a:rPr lang="en-US" altLang="en-US" sz="1200" dirty="0">
                <a:solidFill>
                  <a:schemeClr val="bg1">
                    <a:lumMod val="65000"/>
                  </a:schemeClr>
                </a:solidFill>
              </a:rPr>
              <a:t>and</a:t>
            </a:r>
            <a:r>
              <a:rPr lang="en-US" altLang="en-US" sz="1200" b="1" dirty="0">
                <a:solidFill>
                  <a:schemeClr val="bg1">
                    <a:lumMod val="65000"/>
                  </a:schemeClr>
                </a:solidFill>
              </a:rPr>
              <a:t> close</a:t>
            </a:r>
            <a:r>
              <a:rPr lang="en-US" altLang="en-US" sz="1200" dirty="0">
                <a:solidFill>
                  <a:schemeClr val="bg1">
                    <a:lumMod val="65000"/>
                  </a:schemeClr>
                </a:solidFill>
              </a:rPr>
              <a:t> (like its namesake,  </a:t>
            </a:r>
          </a:p>
          <a:p>
            <a:pPr eaLnBrk="1" hangingPunct="1">
              <a:spcBef>
                <a:spcPct val="0"/>
              </a:spcBef>
              <a:buClrTx/>
              <a:buSzTx/>
              <a:buFontTx/>
              <a:buNone/>
            </a:pPr>
            <a:r>
              <a:rPr lang="en-US" altLang="en-US" sz="1200" dirty="0">
                <a:solidFill>
                  <a:schemeClr val="bg1">
                    <a:lumMod val="65000"/>
                  </a:schemeClr>
                </a:solidFill>
              </a:rPr>
              <a:t>  the morning-glory flower)</a:t>
            </a:r>
          </a:p>
          <a:p>
            <a:pPr eaLnBrk="1" hangingPunct="1">
              <a:spcBef>
                <a:spcPct val="0"/>
              </a:spcBef>
              <a:buClrTx/>
              <a:buSzTx/>
              <a:buFontTx/>
              <a:buNone/>
            </a:pPr>
            <a:r>
              <a:rPr lang="en-US" altLang="en-US" sz="1200" dirty="0">
                <a:solidFill>
                  <a:schemeClr val="bg1">
                    <a:lumMod val="65000"/>
                  </a:schemeClr>
                </a:solidFill>
              </a:rPr>
              <a:t>--VA usually…</a:t>
            </a:r>
            <a:r>
              <a:rPr lang="en-US" altLang="en-US" sz="1200" b="1" dirty="0">
                <a:solidFill>
                  <a:schemeClr val="bg1">
                    <a:lumMod val="65000"/>
                  </a:schemeClr>
                </a:solidFill>
              </a:rPr>
              <a:t>20/200</a:t>
            </a:r>
            <a:r>
              <a:rPr lang="en-US" altLang="en-US" sz="1200" dirty="0">
                <a:solidFill>
                  <a:schemeClr val="bg1">
                    <a:lumMod val="65000"/>
                  </a:schemeClr>
                </a:solidFill>
              </a:rPr>
              <a:t>, but can be…</a:t>
            </a:r>
          </a:p>
          <a:p>
            <a:pPr eaLnBrk="1" hangingPunct="1">
              <a:spcBef>
                <a:spcPct val="0"/>
              </a:spcBef>
              <a:buClrTx/>
              <a:buSzTx/>
              <a:buFontTx/>
              <a:buNone/>
            </a:pPr>
            <a:r>
              <a:rPr lang="en-US" altLang="en-US" sz="1200" dirty="0">
                <a:solidFill>
                  <a:schemeClr val="bg1">
                    <a:lumMod val="65000"/>
                  </a:schemeClr>
                </a:solidFill>
              </a:rPr>
              <a:t>   </a:t>
            </a:r>
            <a:r>
              <a:rPr lang="en-US" altLang="en-US" sz="1200" b="1" dirty="0">
                <a:solidFill>
                  <a:schemeClr val="bg1">
                    <a:lumMod val="65000"/>
                  </a:schemeClr>
                </a:solidFill>
              </a:rPr>
              <a:t>20/20&lt;-&gt;NLP</a:t>
            </a:r>
          </a:p>
          <a:p>
            <a:pPr eaLnBrk="1" hangingPunct="1">
              <a:spcBef>
                <a:spcPct val="0"/>
              </a:spcBef>
              <a:buClrTx/>
              <a:buSzTx/>
              <a:buFontTx/>
              <a:buNone/>
            </a:pPr>
            <a:r>
              <a:rPr lang="en-US" altLang="en-US" sz="1200" dirty="0">
                <a:solidFill>
                  <a:schemeClr val="bg1">
                    <a:lumMod val="65000"/>
                  </a:schemeClr>
                </a:solidFill>
              </a:rPr>
              <a:t>--1/3 develop…</a:t>
            </a:r>
            <a:r>
              <a:rPr lang="en-US" altLang="en-US" sz="1200" b="1" dirty="0">
                <a:solidFill>
                  <a:schemeClr val="bg1">
                    <a:lumMod val="65000"/>
                  </a:schemeClr>
                </a:solidFill>
              </a:rPr>
              <a:t>serous RD</a:t>
            </a:r>
          </a:p>
        </p:txBody>
      </p:sp>
      <p:sp>
        <p:nvSpPr>
          <p:cNvPr id="26633" name="Rectangle 11">
            <a:extLst>
              <a:ext uri="{FF2B5EF4-FFF2-40B4-BE49-F238E27FC236}">
                <a16:creationId xmlns:a16="http://schemas.microsoft.com/office/drawing/2014/main" id="{F76BCA91-4E24-4F7F-B6A5-D5C8FE6F39B6}"/>
              </a:ext>
            </a:extLst>
          </p:cNvPr>
          <p:cNvSpPr>
            <a:spLocks noChangeArrowheads="1"/>
          </p:cNvSpPr>
          <p:nvPr/>
        </p:nvSpPr>
        <p:spPr bwMode="auto">
          <a:xfrm>
            <a:off x="457200" y="122238"/>
            <a:ext cx="7543800" cy="8683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b"/>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ct val="85000"/>
              </a:lnSpc>
              <a:spcBef>
                <a:spcPct val="0"/>
              </a:spcBef>
              <a:buClrTx/>
              <a:buSzTx/>
              <a:buFontTx/>
              <a:buNone/>
            </a:pPr>
            <a:r>
              <a:rPr lang="en-US" altLang="en-US" sz="3200" b="1" dirty="0">
                <a:solidFill>
                  <a:schemeClr val="tx2"/>
                </a:solidFill>
              </a:rPr>
              <a:t>Developmental Abnormalities of the Optic Nerve Head</a:t>
            </a:r>
            <a:endParaRPr lang="en-US" altLang="en-US" sz="3200" dirty="0">
              <a:solidFill>
                <a:schemeClr val="tx2"/>
              </a:solidFill>
            </a:endParaRPr>
          </a:p>
        </p:txBody>
      </p:sp>
      <p:sp>
        <p:nvSpPr>
          <p:cNvPr id="26634" name="Slide Number Placeholder 1">
            <a:extLst>
              <a:ext uri="{FF2B5EF4-FFF2-40B4-BE49-F238E27FC236}">
                <a16:creationId xmlns:a16="http://schemas.microsoft.com/office/drawing/2014/main" id="{36D4B343-1488-4D7C-8569-64FF0FD08B6E}"/>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DBDA1020-9ADD-4487-AA1F-12FB75A402F9}" type="slidenum">
              <a:rPr lang="en-US" altLang="en-US" sz="1000"/>
              <a:pPr>
                <a:spcBef>
                  <a:spcPct val="0"/>
                </a:spcBef>
                <a:buClrTx/>
                <a:buSzTx/>
                <a:buFontTx/>
                <a:buNone/>
              </a:pPr>
              <a:t>51</a:t>
            </a:fld>
            <a:endParaRPr lang="en-US" altLang="en-US" sz="1000"/>
          </a:p>
        </p:txBody>
      </p:sp>
      <p:sp>
        <p:nvSpPr>
          <p:cNvPr id="26635" name="Line 12">
            <a:extLst>
              <a:ext uri="{FF2B5EF4-FFF2-40B4-BE49-F238E27FC236}">
                <a16:creationId xmlns:a16="http://schemas.microsoft.com/office/drawing/2014/main" id="{65C3BECB-2C2E-4FDB-BF02-61BA4BD8DB2D}"/>
              </a:ext>
            </a:extLst>
          </p:cNvPr>
          <p:cNvSpPr>
            <a:spLocks noChangeShapeType="1"/>
          </p:cNvSpPr>
          <p:nvPr/>
        </p:nvSpPr>
        <p:spPr bwMode="auto">
          <a:xfrm>
            <a:off x="3124200" y="2057400"/>
            <a:ext cx="381000" cy="22098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 name="Text Box 16">
            <a:extLst>
              <a:ext uri="{FF2B5EF4-FFF2-40B4-BE49-F238E27FC236}">
                <a16:creationId xmlns:a16="http://schemas.microsoft.com/office/drawing/2014/main" id="{A25388A0-A505-4976-AE31-C05FE10D78D8}"/>
              </a:ext>
            </a:extLst>
          </p:cNvPr>
          <p:cNvSpPr txBox="1">
            <a:spLocks noChangeArrowheads="1"/>
          </p:cNvSpPr>
          <p:nvPr/>
        </p:nvSpPr>
        <p:spPr bwMode="auto">
          <a:xfrm>
            <a:off x="4648200" y="2576513"/>
            <a:ext cx="3973513" cy="862012"/>
          </a:xfrm>
          <a:prstGeom prst="rect">
            <a:avLst/>
          </a:prstGeom>
          <a:solidFill>
            <a:srgbClr val="FFC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defRPr/>
            </a:pPr>
            <a:r>
              <a:rPr lang="en-US" altLang="en-US" sz="1400" b="1" dirty="0">
                <a:solidFill>
                  <a:schemeClr val="bg1">
                    <a:lumMod val="65000"/>
                  </a:schemeClr>
                </a:solidFill>
              </a:rPr>
              <a:t>Myelinated RNFL</a:t>
            </a:r>
          </a:p>
          <a:p>
            <a:pPr eaLnBrk="1" hangingPunct="1">
              <a:spcBef>
                <a:spcPct val="0"/>
              </a:spcBef>
              <a:buClrTx/>
              <a:buSzTx/>
              <a:buFontTx/>
              <a:buNone/>
              <a:defRPr/>
            </a:pPr>
            <a:r>
              <a:rPr lang="en-US" altLang="en-US" sz="1200" dirty="0">
                <a:solidFill>
                  <a:srgbClr val="FFCCFF"/>
                </a:solidFill>
              </a:rPr>
              <a:t>--Myelin normally starts at LGN, ends at lamina </a:t>
            </a:r>
            <a:r>
              <a:rPr lang="en-US" altLang="en-US" sz="1200" dirty="0" err="1">
                <a:solidFill>
                  <a:srgbClr val="FFCCFF"/>
                </a:solidFill>
              </a:rPr>
              <a:t>cribrosa</a:t>
            </a:r>
            <a:endParaRPr lang="en-US" altLang="en-US" sz="1200" dirty="0">
              <a:solidFill>
                <a:srgbClr val="FFCCFF"/>
              </a:solidFill>
            </a:endParaRPr>
          </a:p>
          <a:p>
            <a:pPr eaLnBrk="1" hangingPunct="1">
              <a:spcBef>
                <a:spcPct val="0"/>
              </a:spcBef>
              <a:buClrTx/>
              <a:buSzTx/>
              <a:buFontTx/>
              <a:buNone/>
              <a:defRPr/>
            </a:pPr>
            <a:r>
              <a:rPr lang="en-US" altLang="en-US" sz="1200" dirty="0">
                <a:solidFill>
                  <a:srgbClr val="FFCCFF"/>
                </a:solidFill>
              </a:rPr>
              <a:t>--Can be patchy, discontinuous</a:t>
            </a:r>
          </a:p>
          <a:p>
            <a:pPr eaLnBrk="1" hangingPunct="1">
              <a:spcBef>
                <a:spcPct val="0"/>
              </a:spcBef>
              <a:buClrTx/>
              <a:buSzTx/>
              <a:buFontTx/>
              <a:buNone/>
              <a:defRPr/>
            </a:pPr>
            <a:r>
              <a:rPr lang="en-US" altLang="en-US" sz="1200" dirty="0">
                <a:solidFill>
                  <a:srgbClr val="FFCCFF"/>
                </a:solidFill>
              </a:rPr>
              <a:t>--Corresponding VF has absolute scotoma</a:t>
            </a:r>
          </a:p>
        </p:txBody>
      </p:sp>
      <p:sp>
        <p:nvSpPr>
          <p:cNvPr id="15" name="Text Box 18">
            <a:extLst>
              <a:ext uri="{FF2B5EF4-FFF2-40B4-BE49-F238E27FC236}">
                <a16:creationId xmlns:a16="http://schemas.microsoft.com/office/drawing/2014/main" id="{0EEE94D4-BC7E-44DF-B02B-501B0F5929C0}"/>
              </a:ext>
            </a:extLst>
          </p:cNvPr>
          <p:cNvSpPr txBox="1">
            <a:spLocks noChangeArrowheads="1"/>
          </p:cNvSpPr>
          <p:nvPr/>
        </p:nvSpPr>
        <p:spPr bwMode="auto">
          <a:xfrm>
            <a:off x="5546725" y="1687513"/>
            <a:ext cx="3452813" cy="677862"/>
          </a:xfrm>
          <a:prstGeom prst="rect">
            <a:avLst/>
          </a:prstGeom>
          <a:solidFill>
            <a:srgbClr val="FFFF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defRPr/>
            </a:pPr>
            <a:r>
              <a:rPr lang="en-US" altLang="en-US" sz="1400" b="1" dirty="0" err="1">
                <a:solidFill>
                  <a:schemeClr val="bg1">
                    <a:lumMod val="75000"/>
                  </a:schemeClr>
                </a:solidFill>
              </a:rPr>
              <a:t>Megalopapilla</a:t>
            </a:r>
            <a:endParaRPr lang="en-US" altLang="en-US" sz="1400" b="1" dirty="0">
              <a:solidFill>
                <a:schemeClr val="bg1">
                  <a:lumMod val="75000"/>
                </a:schemeClr>
              </a:solidFill>
            </a:endParaRPr>
          </a:p>
          <a:p>
            <a:pPr eaLnBrk="1" hangingPunct="1">
              <a:spcBef>
                <a:spcPct val="0"/>
              </a:spcBef>
              <a:buClrTx/>
              <a:buSzTx/>
              <a:buFontTx/>
              <a:buNone/>
              <a:defRPr/>
            </a:pPr>
            <a:r>
              <a:rPr lang="en-US" altLang="en-US" sz="1200" dirty="0">
                <a:solidFill>
                  <a:srgbClr val="FFFF99"/>
                </a:solidFill>
              </a:rPr>
              <a:t>--Abnormally large diameter of </a:t>
            </a:r>
            <a:r>
              <a:rPr lang="en-US" altLang="en-US" sz="1200" b="1" dirty="0">
                <a:solidFill>
                  <a:srgbClr val="FFFF99"/>
                </a:solidFill>
              </a:rPr>
              <a:t>disc and cup</a:t>
            </a:r>
          </a:p>
          <a:p>
            <a:pPr eaLnBrk="1" hangingPunct="1">
              <a:spcBef>
                <a:spcPct val="0"/>
              </a:spcBef>
              <a:buClrTx/>
              <a:buSzTx/>
              <a:buFontTx/>
              <a:buNone/>
              <a:defRPr/>
            </a:pPr>
            <a:r>
              <a:rPr lang="en-US" altLang="en-US" sz="1200" dirty="0">
                <a:solidFill>
                  <a:srgbClr val="FFFF99"/>
                </a:solidFill>
              </a:rPr>
              <a:t>--VF testing may reveal an </a:t>
            </a:r>
            <a:r>
              <a:rPr lang="en-US" altLang="en-US" sz="1200" b="1" dirty="0">
                <a:solidFill>
                  <a:srgbClr val="FFFF99"/>
                </a:solidFill>
              </a:rPr>
              <a:t>enlarged blind spot</a:t>
            </a:r>
          </a:p>
        </p:txBody>
      </p:sp>
      <p:sp>
        <p:nvSpPr>
          <p:cNvPr id="16" name="Text Box 19">
            <a:extLst>
              <a:ext uri="{FF2B5EF4-FFF2-40B4-BE49-F238E27FC236}">
                <a16:creationId xmlns:a16="http://schemas.microsoft.com/office/drawing/2014/main" id="{BF21B0FD-ADB8-4F9B-81FF-E2291331973F}"/>
              </a:ext>
            </a:extLst>
          </p:cNvPr>
          <p:cNvSpPr txBox="1">
            <a:spLocks noChangeArrowheads="1"/>
          </p:cNvSpPr>
          <p:nvPr/>
        </p:nvSpPr>
        <p:spPr bwMode="auto">
          <a:xfrm>
            <a:off x="5257800" y="3760788"/>
            <a:ext cx="3273425" cy="1231900"/>
          </a:xfrm>
          <a:prstGeom prst="rect">
            <a:avLst/>
          </a:prstGeom>
          <a:solidFill>
            <a:srgbClr val="CCFFCC"/>
          </a:solidFill>
          <a:ln w="9525">
            <a:no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defRPr/>
            </a:pPr>
            <a:r>
              <a:rPr lang="en-US" altLang="en-US" sz="1400" b="1" dirty="0">
                <a:solidFill>
                  <a:schemeClr val="bg1">
                    <a:lumMod val="65000"/>
                  </a:schemeClr>
                </a:solidFill>
              </a:rPr>
              <a:t>Optic Nerve Hypoplasia</a:t>
            </a:r>
          </a:p>
          <a:p>
            <a:pPr eaLnBrk="1" hangingPunct="1">
              <a:spcBef>
                <a:spcPct val="0"/>
              </a:spcBef>
              <a:buClrTx/>
              <a:buSzTx/>
              <a:buFontTx/>
              <a:buNone/>
              <a:defRPr/>
            </a:pPr>
            <a:r>
              <a:rPr lang="en-US" altLang="en-US" sz="1200" dirty="0">
                <a:solidFill>
                  <a:srgbClr val="CCFFCC"/>
                </a:solidFill>
              </a:rPr>
              <a:t>--Abnormally </a:t>
            </a:r>
            <a:r>
              <a:rPr lang="en-US" altLang="en-US" sz="1200" b="1" dirty="0">
                <a:solidFill>
                  <a:srgbClr val="CCFFCC"/>
                </a:solidFill>
              </a:rPr>
              <a:t>low number of axons</a:t>
            </a:r>
          </a:p>
          <a:p>
            <a:pPr eaLnBrk="1" hangingPunct="1">
              <a:spcBef>
                <a:spcPct val="0"/>
              </a:spcBef>
              <a:buClrTx/>
              <a:buSzTx/>
              <a:buFontTx/>
              <a:buNone/>
              <a:defRPr/>
            </a:pPr>
            <a:r>
              <a:rPr lang="en-US" altLang="en-US" sz="1200" dirty="0">
                <a:solidFill>
                  <a:srgbClr val="CCFFCC"/>
                </a:solidFill>
              </a:rPr>
              <a:t>--DFE: Small pale disc with </a:t>
            </a:r>
            <a:r>
              <a:rPr lang="en-US" altLang="en-US" sz="1200" b="1" dirty="0">
                <a:solidFill>
                  <a:srgbClr val="CCFFCC"/>
                </a:solidFill>
              </a:rPr>
              <a:t>double ring sign</a:t>
            </a:r>
            <a:endParaRPr lang="en-US" altLang="en-US" sz="1200" dirty="0">
              <a:solidFill>
                <a:srgbClr val="CCFFCC"/>
              </a:solidFill>
            </a:endParaRPr>
          </a:p>
          <a:p>
            <a:pPr eaLnBrk="1" hangingPunct="1">
              <a:spcBef>
                <a:spcPct val="0"/>
              </a:spcBef>
              <a:buClrTx/>
              <a:buSzTx/>
              <a:buFontTx/>
              <a:buNone/>
              <a:defRPr/>
            </a:pPr>
            <a:r>
              <a:rPr lang="en-US" altLang="en-US" sz="1200" dirty="0">
                <a:solidFill>
                  <a:srgbClr val="CCFFCC"/>
                </a:solidFill>
              </a:rPr>
              <a:t>--VA </a:t>
            </a:r>
            <a:r>
              <a:rPr lang="en-US" altLang="en-US" sz="1200" b="1" dirty="0">
                <a:solidFill>
                  <a:srgbClr val="CCFFCC"/>
                </a:solidFill>
              </a:rPr>
              <a:t>20/20&lt;-&gt;NLP</a:t>
            </a:r>
          </a:p>
          <a:p>
            <a:pPr eaLnBrk="1" hangingPunct="1">
              <a:spcBef>
                <a:spcPct val="0"/>
              </a:spcBef>
              <a:buClrTx/>
              <a:buSzTx/>
              <a:buFontTx/>
              <a:buNone/>
              <a:defRPr/>
            </a:pPr>
            <a:r>
              <a:rPr lang="en-US" altLang="en-US" sz="1200" dirty="0">
                <a:solidFill>
                  <a:srgbClr val="CCFFCC"/>
                </a:solidFill>
              </a:rPr>
              <a:t>--VF defects </a:t>
            </a:r>
            <a:r>
              <a:rPr lang="en-US" altLang="en-US" sz="1200" b="1" dirty="0">
                <a:solidFill>
                  <a:srgbClr val="CCFFCC"/>
                </a:solidFill>
              </a:rPr>
              <a:t>invariably present</a:t>
            </a:r>
          </a:p>
          <a:p>
            <a:pPr eaLnBrk="1" hangingPunct="1">
              <a:spcBef>
                <a:spcPct val="0"/>
              </a:spcBef>
              <a:buClrTx/>
              <a:buSzTx/>
              <a:buFontTx/>
              <a:buNone/>
              <a:defRPr/>
            </a:pPr>
            <a:r>
              <a:rPr lang="en-US" altLang="en-US" sz="1200" dirty="0">
                <a:solidFill>
                  <a:srgbClr val="CCFFCC"/>
                </a:solidFill>
              </a:rPr>
              <a:t>--Remember the </a:t>
            </a:r>
            <a:r>
              <a:rPr lang="en-US" altLang="en-US" sz="1200" b="1" dirty="0">
                <a:solidFill>
                  <a:srgbClr val="CCFFCC"/>
                </a:solidFill>
              </a:rPr>
              <a:t>4 D’s</a:t>
            </a:r>
            <a:r>
              <a:rPr lang="en-US" altLang="en-US" sz="1200" dirty="0">
                <a:solidFill>
                  <a:srgbClr val="CCFFCC"/>
                </a:solidFill>
              </a:rPr>
              <a:t> (more on this shortly)</a:t>
            </a:r>
          </a:p>
        </p:txBody>
      </p:sp>
      <p:sp>
        <p:nvSpPr>
          <p:cNvPr id="17" name="Text Box 13">
            <a:extLst>
              <a:ext uri="{FF2B5EF4-FFF2-40B4-BE49-F238E27FC236}">
                <a16:creationId xmlns:a16="http://schemas.microsoft.com/office/drawing/2014/main" id="{D23EA8F9-DF9F-4DB4-AA3A-1B3558C3921B}"/>
              </a:ext>
            </a:extLst>
          </p:cNvPr>
          <p:cNvSpPr txBox="1">
            <a:spLocks noChangeArrowheads="1"/>
          </p:cNvSpPr>
          <p:nvPr/>
        </p:nvSpPr>
        <p:spPr bwMode="auto">
          <a:xfrm>
            <a:off x="4800600" y="5257800"/>
            <a:ext cx="4294188" cy="1230313"/>
          </a:xfrm>
          <a:prstGeom prst="rect">
            <a:avLst/>
          </a:prstGeom>
          <a:solidFill>
            <a:srgbClr val="FFCC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Tilted-Disc Syndrome</a:t>
            </a:r>
          </a:p>
          <a:p>
            <a:pPr eaLnBrk="1" hangingPunct="1">
              <a:spcBef>
                <a:spcPct val="0"/>
              </a:spcBef>
              <a:buClrTx/>
              <a:buSzTx/>
              <a:buFontTx/>
              <a:buNone/>
            </a:pPr>
            <a:r>
              <a:rPr lang="en-US" altLang="en-US" sz="1200"/>
              <a:t>1) Superior pole appears…</a:t>
            </a:r>
            <a:r>
              <a:rPr lang="en-US" altLang="en-US" sz="1200" b="1">
                <a:solidFill>
                  <a:srgbClr val="0000FF"/>
                </a:solidFill>
              </a:rPr>
              <a:t>elevated</a:t>
            </a:r>
            <a:r>
              <a:rPr lang="en-US" altLang="en-US" sz="1200"/>
              <a:t>, inferior…</a:t>
            </a:r>
            <a:r>
              <a:rPr lang="en-US" altLang="en-US" sz="1200" b="1">
                <a:solidFill>
                  <a:srgbClr val="0000FF"/>
                </a:solidFill>
              </a:rPr>
              <a:t>recessed</a:t>
            </a:r>
          </a:p>
          <a:p>
            <a:pPr eaLnBrk="1" hangingPunct="1">
              <a:spcBef>
                <a:spcPct val="0"/>
              </a:spcBef>
              <a:buClrTx/>
              <a:buSzTx/>
              <a:buFontTx/>
              <a:buNone/>
            </a:pPr>
            <a:r>
              <a:rPr lang="en-US" altLang="en-US" sz="1200"/>
              <a:t>2) </a:t>
            </a:r>
            <a:r>
              <a:rPr lang="en-US" altLang="en-US" sz="1200">
                <a:solidFill>
                  <a:srgbClr val="FFCC99"/>
                </a:solidFill>
              </a:rPr>
              <a:t>Associated with…</a:t>
            </a:r>
            <a:r>
              <a:rPr lang="en-US" altLang="en-US" sz="1200" b="1">
                <a:solidFill>
                  <a:srgbClr val="FFCC99"/>
                </a:solidFill>
              </a:rPr>
              <a:t>situs inversus</a:t>
            </a:r>
            <a:r>
              <a:rPr lang="en-US" altLang="en-US" sz="1200">
                <a:solidFill>
                  <a:srgbClr val="FFCC99"/>
                </a:solidFill>
              </a:rPr>
              <a:t> of retinal vessels</a:t>
            </a:r>
          </a:p>
          <a:p>
            <a:pPr eaLnBrk="1" hangingPunct="1">
              <a:spcBef>
                <a:spcPct val="0"/>
              </a:spcBef>
              <a:buClrTx/>
              <a:buSzTx/>
              <a:buFontTx/>
              <a:buNone/>
            </a:pPr>
            <a:r>
              <a:rPr lang="en-US" altLang="en-US" sz="1200"/>
              <a:t>3) </a:t>
            </a:r>
            <a:r>
              <a:rPr lang="en-US" altLang="en-US" sz="1200">
                <a:solidFill>
                  <a:srgbClr val="FFCC99"/>
                </a:solidFill>
              </a:rPr>
              <a:t>Fundus abnormality produces…</a:t>
            </a:r>
            <a:r>
              <a:rPr lang="en-US" altLang="en-US" sz="1200" b="1">
                <a:solidFill>
                  <a:srgbClr val="FFCC99"/>
                </a:solidFill>
              </a:rPr>
              <a:t>myopic astigmatism</a:t>
            </a:r>
          </a:p>
          <a:p>
            <a:pPr eaLnBrk="1" hangingPunct="1">
              <a:spcBef>
                <a:spcPct val="0"/>
              </a:spcBef>
              <a:buClrTx/>
              <a:buSzTx/>
              <a:buFontTx/>
              <a:buNone/>
            </a:pPr>
            <a:r>
              <a:rPr lang="en-US" altLang="en-US" sz="1200"/>
              <a:t>4) </a:t>
            </a:r>
            <a:r>
              <a:rPr lang="en-US" altLang="en-US" sz="1200">
                <a:solidFill>
                  <a:srgbClr val="FFCC99"/>
                </a:solidFill>
              </a:rPr>
              <a:t>VF testing reveals…</a:t>
            </a:r>
            <a:r>
              <a:rPr lang="en-US" altLang="en-US" sz="1200" b="1">
                <a:solidFill>
                  <a:srgbClr val="FFCC99"/>
                </a:solidFill>
              </a:rPr>
              <a:t>bitemporal hemianopia</a:t>
            </a:r>
            <a:r>
              <a:rPr lang="en-US" altLang="en-US" sz="1200">
                <a:solidFill>
                  <a:srgbClr val="FFCC99"/>
                </a:solidFill>
              </a:rPr>
              <a:t> that doesn’t</a:t>
            </a:r>
          </a:p>
          <a:p>
            <a:pPr eaLnBrk="1" hangingPunct="1">
              <a:spcBef>
                <a:spcPct val="0"/>
              </a:spcBef>
              <a:buClrTx/>
              <a:buSzTx/>
              <a:buFontTx/>
              <a:buNone/>
            </a:pPr>
            <a:r>
              <a:rPr lang="en-US" altLang="en-US" sz="1200">
                <a:solidFill>
                  <a:srgbClr val="FFCC99"/>
                </a:solidFill>
              </a:rPr>
              <a:t>   …</a:t>
            </a:r>
            <a:r>
              <a:rPr lang="en-US" altLang="en-US" sz="1200" b="1">
                <a:solidFill>
                  <a:srgbClr val="FFCC99"/>
                </a:solidFill>
              </a:rPr>
              <a:t>respect the vertical</a:t>
            </a:r>
            <a:r>
              <a:rPr lang="en-US" altLang="en-US" sz="1200">
                <a:solidFill>
                  <a:srgbClr val="FFCC99"/>
                </a:solidFill>
              </a:rPr>
              <a:t> and may…</a:t>
            </a:r>
            <a:r>
              <a:rPr lang="en-US" altLang="en-US" sz="1200" b="1">
                <a:solidFill>
                  <a:srgbClr val="FFCC99"/>
                </a:solidFill>
              </a:rPr>
              <a:t>resolve with refraction</a:t>
            </a:r>
          </a:p>
        </p:txBody>
      </p:sp>
      <p:sp>
        <p:nvSpPr>
          <p:cNvPr id="18" name="Text Box 13">
            <a:extLst>
              <a:ext uri="{FF2B5EF4-FFF2-40B4-BE49-F238E27FC236}">
                <a16:creationId xmlns:a16="http://schemas.microsoft.com/office/drawing/2014/main" id="{AF29A23D-8CCD-493E-A881-3F227F620AD9}"/>
              </a:ext>
            </a:extLst>
          </p:cNvPr>
          <p:cNvSpPr txBox="1">
            <a:spLocks noChangeArrowheads="1"/>
          </p:cNvSpPr>
          <p:nvPr/>
        </p:nvSpPr>
        <p:spPr bwMode="auto">
          <a:xfrm>
            <a:off x="4800600" y="5257800"/>
            <a:ext cx="4216400" cy="1231106"/>
          </a:xfrm>
          <a:prstGeom prst="rect">
            <a:avLst/>
          </a:prstGeom>
          <a:solidFill>
            <a:srgbClr val="FFCC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dirty="0">
                <a:solidFill>
                  <a:schemeClr val="bg1">
                    <a:lumMod val="65000"/>
                  </a:schemeClr>
                </a:solidFill>
              </a:rPr>
              <a:t>Tilted-Disc Syndrome</a:t>
            </a:r>
          </a:p>
          <a:p>
            <a:pPr eaLnBrk="1" hangingPunct="1">
              <a:spcBef>
                <a:spcPct val="0"/>
              </a:spcBef>
              <a:buClrTx/>
              <a:buSzTx/>
              <a:buFontTx/>
              <a:buNone/>
            </a:pPr>
            <a:r>
              <a:rPr lang="en-US" altLang="en-US" sz="1200" dirty="0">
                <a:solidFill>
                  <a:srgbClr val="FFCC99"/>
                </a:solidFill>
              </a:rPr>
              <a:t>1) Superior pole appears…</a:t>
            </a:r>
            <a:r>
              <a:rPr lang="en-US" altLang="en-US" sz="1200" b="1" dirty="0">
                <a:solidFill>
                  <a:srgbClr val="FFCC99"/>
                </a:solidFill>
              </a:rPr>
              <a:t>elevated</a:t>
            </a:r>
            <a:r>
              <a:rPr lang="en-US" altLang="en-US" sz="1200" dirty="0">
                <a:solidFill>
                  <a:srgbClr val="FFCC99"/>
                </a:solidFill>
              </a:rPr>
              <a:t>, inferior… </a:t>
            </a:r>
            <a:r>
              <a:rPr lang="en-US" altLang="en-US" sz="1200" b="1" dirty="0">
                <a:solidFill>
                  <a:srgbClr val="FFCC99"/>
                </a:solidFill>
              </a:rPr>
              <a:t>recessed</a:t>
            </a:r>
          </a:p>
          <a:p>
            <a:pPr eaLnBrk="1" hangingPunct="1">
              <a:spcBef>
                <a:spcPct val="0"/>
              </a:spcBef>
              <a:buClrTx/>
              <a:buSzTx/>
              <a:buFontTx/>
              <a:buNone/>
            </a:pPr>
            <a:r>
              <a:rPr lang="en-US" altLang="en-US" sz="1200" dirty="0">
                <a:solidFill>
                  <a:srgbClr val="FFCC99"/>
                </a:solidFill>
              </a:rPr>
              <a:t>2) Associated with…</a:t>
            </a:r>
            <a:r>
              <a:rPr lang="en-US" altLang="en-US" sz="1200" b="1" dirty="0">
                <a:solidFill>
                  <a:srgbClr val="FFCC99"/>
                </a:solidFill>
              </a:rPr>
              <a:t>situs inversus</a:t>
            </a:r>
            <a:r>
              <a:rPr lang="en-US" altLang="en-US" sz="1200" dirty="0">
                <a:solidFill>
                  <a:srgbClr val="FFCC99"/>
                </a:solidFill>
              </a:rPr>
              <a:t> of retinal vessels</a:t>
            </a:r>
          </a:p>
          <a:p>
            <a:pPr eaLnBrk="1" hangingPunct="1">
              <a:spcBef>
                <a:spcPct val="0"/>
              </a:spcBef>
              <a:buClrTx/>
              <a:buSzTx/>
              <a:buFontTx/>
              <a:buNone/>
            </a:pPr>
            <a:r>
              <a:rPr lang="en-US" altLang="en-US" sz="1200" dirty="0">
                <a:solidFill>
                  <a:srgbClr val="FFCC99"/>
                </a:solidFill>
              </a:rPr>
              <a:t>3) Fundus abnormality produces… </a:t>
            </a:r>
            <a:r>
              <a:rPr lang="en-US" altLang="en-US" sz="1200" b="1" dirty="0">
                <a:solidFill>
                  <a:srgbClr val="FFCC99"/>
                </a:solidFill>
              </a:rPr>
              <a:t>myopic </a:t>
            </a:r>
            <a:r>
              <a:rPr lang="en-US" altLang="en-US" sz="1200" b="1" dirty="0" err="1">
                <a:solidFill>
                  <a:srgbClr val="FFCC99"/>
                </a:solidFill>
              </a:rPr>
              <a:t>astigm</a:t>
            </a:r>
            <a:endParaRPr lang="en-US" altLang="en-US" sz="1200" b="1" dirty="0">
              <a:solidFill>
                <a:srgbClr val="FFCC99"/>
              </a:solidFill>
            </a:endParaRPr>
          </a:p>
          <a:p>
            <a:pPr eaLnBrk="1" hangingPunct="1">
              <a:spcBef>
                <a:spcPct val="0"/>
              </a:spcBef>
              <a:buClrTx/>
              <a:buSzTx/>
              <a:buFontTx/>
              <a:buNone/>
            </a:pPr>
            <a:r>
              <a:rPr lang="en-US" altLang="en-US" sz="1200" dirty="0">
                <a:solidFill>
                  <a:srgbClr val="FFCC99"/>
                </a:solidFill>
              </a:rPr>
              <a:t>4) VF testing reveals…</a:t>
            </a:r>
            <a:r>
              <a:rPr lang="en-US" altLang="en-US" sz="1200" b="1" dirty="0">
                <a:solidFill>
                  <a:srgbClr val="FFCC99"/>
                </a:solidFill>
              </a:rPr>
              <a:t>bitemporal hemianopia</a:t>
            </a:r>
            <a:r>
              <a:rPr lang="en-US" altLang="en-US" sz="1200" dirty="0">
                <a:solidFill>
                  <a:srgbClr val="FFCC99"/>
                </a:solidFill>
              </a:rPr>
              <a:t> that </a:t>
            </a:r>
            <a:r>
              <a:rPr lang="en-US" altLang="en-US" sz="1200" dirty="0" err="1">
                <a:solidFill>
                  <a:srgbClr val="FFCC99"/>
                </a:solidFill>
              </a:rPr>
              <a:t>doesn’t</a:t>
            </a:r>
            <a:r>
              <a:rPr lang="en-US" altLang="en-US" sz="1200" b="1" dirty="0" err="1">
                <a:solidFill>
                  <a:srgbClr val="FFCC99"/>
                </a:solidFill>
              </a:rPr>
              <a:t>with</a:t>
            </a:r>
            <a:r>
              <a:rPr lang="en-US" altLang="en-US" sz="1200" b="1" dirty="0">
                <a:solidFill>
                  <a:srgbClr val="FFCC99"/>
                </a:solidFill>
              </a:rPr>
              <a:t> refract</a:t>
            </a:r>
          </a:p>
        </p:txBody>
      </p:sp>
      <p:sp>
        <p:nvSpPr>
          <p:cNvPr id="3" name="TextBox 2">
            <a:extLst>
              <a:ext uri="{FF2B5EF4-FFF2-40B4-BE49-F238E27FC236}">
                <a16:creationId xmlns:a16="http://schemas.microsoft.com/office/drawing/2014/main" id="{83967FBC-9255-EE50-B057-538AB35A0FFD}"/>
              </a:ext>
            </a:extLst>
          </p:cNvPr>
          <p:cNvSpPr txBox="1"/>
          <p:nvPr/>
        </p:nvSpPr>
        <p:spPr>
          <a:xfrm>
            <a:off x="299781" y="1873984"/>
            <a:ext cx="5410200" cy="2308324"/>
          </a:xfrm>
          <a:prstGeom prst="rect">
            <a:avLst/>
          </a:prstGeom>
          <a:solidFill>
            <a:srgbClr val="61D6FF"/>
          </a:solidFill>
        </p:spPr>
        <p:txBody>
          <a:bodyPr wrap="square" rtlCol="0">
            <a:spAutoFit/>
          </a:bodyPr>
          <a:lstStyle/>
          <a:p>
            <a:r>
              <a:rPr lang="en-US" sz="1600" i="1" dirty="0">
                <a:solidFill>
                  <a:schemeClr val="bg1">
                    <a:lumMod val="50000"/>
                  </a:schemeClr>
                </a:solidFill>
              </a:rPr>
              <a:t>Is morning-glory disc usually unilateral, or bilateral?</a:t>
            </a:r>
          </a:p>
          <a:p>
            <a:r>
              <a:rPr lang="en-US" sz="1600" dirty="0">
                <a:solidFill>
                  <a:schemeClr val="bg1">
                    <a:lumMod val="50000"/>
                  </a:schemeClr>
                </a:solidFill>
              </a:rPr>
              <a:t>Unilateral</a:t>
            </a:r>
          </a:p>
          <a:p>
            <a:endParaRPr lang="en-US" sz="1600" i="1" dirty="0">
              <a:solidFill>
                <a:schemeClr val="bg1">
                  <a:lumMod val="50000"/>
                </a:schemeClr>
              </a:solidFill>
              <a:latin typeface="+mn-lt"/>
            </a:endParaRPr>
          </a:p>
          <a:p>
            <a:r>
              <a:rPr lang="en-US" sz="1600" i="1" dirty="0">
                <a:solidFill>
                  <a:schemeClr val="bg1">
                    <a:lumMod val="50000"/>
                  </a:schemeClr>
                </a:solidFill>
                <a:latin typeface="+mn-lt"/>
              </a:rPr>
              <a:t>Is there a gender predilection?</a:t>
            </a:r>
          </a:p>
          <a:p>
            <a:r>
              <a:rPr lang="en-US" sz="1600" dirty="0">
                <a:solidFill>
                  <a:schemeClr val="bg1">
                    <a:lumMod val="50000"/>
                  </a:schemeClr>
                </a:solidFill>
                <a:latin typeface="+mn-lt"/>
              </a:rPr>
              <a:t>Yes, there is a  ♀  preponderance</a:t>
            </a:r>
          </a:p>
          <a:p>
            <a:endParaRPr lang="en-US" sz="1600" dirty="0">
              <a:solidFill>
                <a:schemeClr val="bg1">
                  <a:lumMod val="50000"/>
                </a:schemeClr>
              </a:solidFill>
            </a:endParaRPr>
          </a:p>
          <a:p>
            <a:r>
              <a:rPr lang="en-US" sz="1600" i="1" dirty="0">
                <a:solidFill>
                  <a:schemeClr val="bg1">
                    <a:lumMod val="50000"/>
                  </a:schemeClr>
                </a:solidFill>
              </a:rPr>
              <a:t>It has two associations of particular note—what are they?</a:t>
            </a:r>
          </a:p>
          <a:p>
            <a:r>
              <a:rPr lang="en-US" sz="1600" dirty="0">
                <a:solidFill>
                  <a:schemeClr val="bg1">
                    <a:lumMod val="50000"/>
                  </a:schemeClr>
                </a:solidFill>
              </a:rPr>
              <a:t>--</a:t>
            </a:r>
            <a:r>
              <a:rPr lang="en-US" sz="1600" b="1" dirty="0"/>
              <a:t>PHACE  syndrome</a:t>
            </a:r>
          </a:p>
          <a:p>
            <a:r>
              <a:rPr lang="en-US" sz="1600" dirty="0">
                <a:solidFill>
                  <a:schemeClr val="bg1">
                    <a:lumMod val="50000"/>
                  </a:schemeClr>
                </a:solidFill>
              </a:rPr>
              <a:t>--</a:t>
            </a:r>
            <a:r>
              <a:rPr lang="en-US" sz="1600" dirty="0" err="1">
                <a:solidFill>
                  <a:schemeClr val="bg1">
                    <a:lumMod val="50000"/>
                  </a:schemeClr>
                </a:solidFill>
              </a:rPr>
              <a:t>Moyamoya</a:t>
            </a:r>
            <a:r>
              <a:rPr lang="en-US" sz="1600" dirty="0">
                <a:solidFill>
                  <a:schemeClr val="bg1">
                    <a:lumMod val="50000"/>
                  </a:schemeClr>
                </a:solidFill>
              </a:rPr>
              <a:t>  disease</a:t>
            </a:r>
          </a:p>
        </p:txBody>
      </p:sp>
      <p:sp>
        <p:nvSpPr>
          <p:cNvPr id="4" name="Frame 3">
            <a:extLst>
              <a:ext uri="{FF2B5EF4-FFF2-40B4-BE49-F238E27FC236}">
                <a16:creationId xmlns:a16="http://schemas.microsoft.com/office/drawing/2014/main" id="{1C6DDD22-CE30-A21A-A1C2-8A65E4390164}"/>
              </a:ext>
            </a:extLst>
          </p:cNvPr>
          <p:cNvSpPr/>
          <p:nvPr/>
        </p:nvSpPr>
        <p:spPr>
          <a:xfrm>
            <a:off x="1340808" y="4266407"/>
            <a:ext cx="1859592" cy="305593"/>
          </a:xfrm>
          <a:prstGeom prst="frame">
            <a:avLst/>
          </a:prstGeom>
          <a:solidFill>
            <a:schemeClr val="bg1">
              <a:lumMod val="65000"/>
            </a:schemeClr>
          </a:solidFill>
          <a:ln>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 name="TextBox 1">
            <a:extLst>
              <a:ext uri="{FF2B5EF4-FFF2-40B4-BE49-F238E27FC236}">
                <a16:creationId xmlns:a16="http://schemas.microsoft.com/office/drawing/2014/main" id="{F5FF40F2-05A5-670F-A0E0-0EFD3CB3AA03}"/>
              </a:ext>
            </a:extLst>
          </p:cNvPr>
          <p:cNvSpPr txBox="1"/>
          <p:nvPr/>
        </p:nvSpPr>
        <p:spPr>
          <a:xfrm>
            <a:off x="2426617" y="3284041"/>
            <a:ext cx="2795881" cy="1538883"/>
          </a:xfrm>
          <a:prstGeom prst="rect">
            <a:avLst/>
          </a:prstGeom>
          <a:solidFill>
            <a:srgbClr val="92D050"/>
          </a:solidFill>
        </p:spPr>
        <p:txBody>
          <a:bodyPr wrap="square" rtlCol="0">
            <a:spAutoFit/>
          </a:bodyPr>
          <a:lstStyle/>
          <a:p>
            <a:r>
              <a:rPr lang="en-US" sz="1400" i="1" dirty="0">
                <a:solidFill>
                  <a:schemeClr val="bg1">
                    <a:lumMod val="50000"/>
                  </a:schemeClr>
                </a:solidFill>
              </a:rPr>
              <a:t>What does </a:t>
            </a:r>
            <a:r>
              <a:rPr lang="en-US" sz="1400" dirty="0">
                <a:solidFill>
                  <a:schemeClr val="bg1">
                    <a:lumMod val="50000"/>
                  </a:schemeClr>
                </a:solidFill>
              </a:rPr>
              <a:t>PHACE</a:t>
            </a:r>
            <a:r>
              <a:rPr lang="en-US" sz="1400" i="1" dirty="0">
                <a:solidFill>
                  <a:schemeClr val="bg1">
                    <a:lumMod val="50000"/>
                  </a:schemeClr>
                </a:solidFill>
              </a:rPr>
              <a:t> stand for?</a:t>
            </a:r>
          </a:p>
          <a:p>
            <a:r>
              <a:rPr lang="en-US" altLang="en-US" sz="1600" b="1" dirty="0">
                <a:solidFill>
                  <a:schemeClr val="bg1">
                    <a:lumMod val="50000"/>
                  </a:schemeClr>
                </a:solidFill>
              </a:rPr>
              <a:t>P</a:t>
            </a:r>
            <a:r>
              <a:rPr lang="en-US" altLang="en-US" sz="1400" dirty="0">
                <a:solidFill>
                  <a:schemeClr val="bg1">
                    <a:lumMod val="50000"/>
                  </a:schemeClr>
                </a:solidFill>
              </a:rPr>
              <a:t>osterior fossa malformations</a:t>
            </a:r>
          </a:p>
          <a:p>
            <a:r>
              <a:rPr lang="en-US" altLang="en-US" sz="1600" b="1" dirty="0">
                <a:solidFill>
                  <a:srgbClr val="0000FF"/>
                </a:solidFill>
              </a:rPr>
              <a:t>H</a:t>
            </a:r>
            <a:r>
              <a:rPr lang="en-US" altLang="en-US" sz="1400" dirty="0">
                <a:solidFill>
                  <a:srgbClr val="0000FF"/>
                </a:solidFill>
              </a:rPr>
              <a:t>emangiomas</a:t>
            </a:r>
          </a:p>
          <a:p>
            <a:r>
              <a:rPr lang="en-US" altLang="en-US" sz="1600" b="1" dirty="0">
                <a:solidFill>
                  <a:schemeClr val="bg1">
                    <a:lumMod val="50000"/>
                  </a:schemeClr>
                </a:solidFill>
              </a:rPr>
              <a:t>A</a:t>
            </a:r>
            <a:r>
              <a:rPr lang="en-US" altLang="en-US" sz="1400" dirty="0">
                <a:solidFill>
                  <a:schemeClr val="bg1">
                    <a:lumMod val="50000"/>
                  </a:schemeClr>
                </a:solidFill>
              </a:rPr>
              <a:t>rterial lesions</a:t>
            </a:r>
          </a:p>
          <a:p>
            <a:r>
              <a:rPr lang="en-US" altLang="en-US" sz="1600" b="1" dirty="0">
                <a:solidFill>
                  <a:schemeClr val="bg1">
                    <a:lumMod val="50000"/>
                  </a:schemeClr>
                </a:solidFill>
              </a:rPr>
              <a:t>C</a:t>
            </a:r>
            <a:r>
              <a:rPr lang="en-US" altLang="en-US" sz="1400" dirty="0">
                <a:solidFill>
                  <a:schemeClr val="bg1">
                    <a:lumMod val="50000"/>
                  </a:schemeClr>
                </a:solidFill>
              </a:rPr>
              <a:t>ardiac anomalies</a:t>
            </a:r>
          </a:p>
          <a:p>
            <a:r>
              <a:rPr lang="en-US" altLang="en-US" sz="1600" b="1" dirty="0">
                <a:solidFill>
                  <a:schemeClr val="bg1">
                    <a:lumMod val="50000"/>
                  </a:schemeClr>
                </a:solidFill>
              </a:rPr>
              <a:t>E</a:t>
            </a:r>
            <a:r>
              <a:rPr lang="en-US" altLang="en-US" sz="1400" dirty="0">
                <a:solidFill>
                  <a:schemeClr val="bg1">
                    <a:lumMod val="50000"/>
                  </a:schemeClr>
                </a:solidFill>
              </a:rPr>
              <a:t>ye anomalies</a:t>
            </a:r>
          </a:p>
        </p:txBody>
      </p:sp>
      <p:sp>
        <p:nvSpPr>
          <p:cNvPr id="5" name="TextBox 4">
            <a:extLst>
              <a:ext uri="{FF2B5EF4-FFF2-40B4-BE49-F238E27FC236}">
                <a16:creationId xmlns:a16="http://schemas.microsoft.com/office/drawing/2014/main" id="{3E99DAC8-B298-628A-4E92-A357D4A38153}"/>
              </a:ext>
            </a:extLst>
          </p:cNvPr>
          <p:cNvSpPr txBox="1"/>
          <p:nvPr/>
        </p:nvSpPr>
        <p:spPr>
          <a:xfrm>
            <a:off x="3708885" y="3226475"/>
            <a:ext cx="3199915" cy="2031325"/>
          </a:xfrm>
          <a:prstGeom prst="rect">
            <a:avLst/>
          </a:prstGeom>
          <a:solidFill>
            <a:srgbClr val="99FF99"/>
          </a:solidFill>
        </p:spPr>
        <p:txBody>
          <a:bodyPr wrap="none" rtlCol="0">
            <a:spAutoFit/>
          </a:bodyPr>
          <a:lstStyle/>
          <a:p>
            <a:r>
              <a:rPr lang="en-US" sz="1400" i="1" dirty="0">
                <a:solidFill>
                  <a:srgbClr val="CC0000"/>
                </a:solidFill>
              </a:rPr>
              <a:t>Where is the hemangioma located?</a:t>
            </a:r>
          </a:p>
          <a:p>
            <a:r>
              <a:rPr lang="en-US" sz="1400" dirty="0">
                <a:solidFill>
                  <a:srgbClr val="99FF99"/>
                </a:solidFill>
              </a:rPr>
              <a:t>The face, +/- scalp involvement</a:t>
            </a:r>
          </a:p>
          <a:p>
            <a:endParaRPr lang="en-US" sz="1400" i="1" dirty="0">
              <a:solidFill>
                <a:srgbClr val="99FF99"/>
              </a:solidFill>
            </a:endParaRPr>
          </a:p>
          <a:p>
            <a:endParaRPr lang="en-US" sz="1400" i="1" dirty="0">
              <a:solidFill>
                <a:srgbClr val="99FF99"/>
              </a:solidFill>
            </a:endParaRPr>
          </a:p>
          <a:p>
            <a:r>
              <a:rPr lang="en-US" sz="1400" i="1" dirty="0">
                <a:solidFill>
                  <a:srgbClr val="99FF99"/>
                </a:solidFill>
              </a:rPr>
              <a:t>Is it large, or small?</a:t>
            </a:r>
          </a:p>
          <a:p>
            <a:r>
              <a:rPr lang="en-US" sz="1400" dirty="0">
                <a:solidFill>
                  <a:srgbClr val="99FF99"/>
                </a:solidFill>
              </a:rPr>
              <a:t>Large</a:t>
            </a:r>
          </a:p>
          <a:p>
            <a:endParaRPr lang="en-US" sz="1400" i="1" dirty="0">
              <a:solidFill>
                <a:srgbClr val="99FF99"/>
              </a:solidFill>
            </a:endParaRPr>
          </a:p>
          <a:p>
            <a:r>
              <a:rPr lang="en-US" sz="1400" i="1" dirty="0">
                <a:solidFill>
                  <a:srgbClr val="99FF99"/>
                </a:solidFill>
              </a:rPr>
              <a:t>What is the classic term for its shape?</a:t>
            </a:r>
          </a:p>
          <a:p>
            <a:r>
              <a:rPr lang="en-US" sz="1400" dirty="0">
                <a:solidFill>
                  <a:srgbClr val="99FF99"/>
                </a:solidFill>
              </a:rPr>
              <a:t>‘</a:t>
            </a:r>
            <a:r>
              <a:rPr lang="en-US" sz="1400" dirty="0" err="1">
                <a:solidFill>
                  <a:srgbClr val="99FF99"/>
                </a:solidFill>
              </a:rPr>
              <a:t>Plaquelike</a:t>
            </a:r>
            <a:r>
              <a:rPr lang="en-US" sz="1400" dirty="0">
                <a:solidFill>
                  <a:srgbClr val="99FF99"/>
                </a:solidFill>
              </a:rPr>
              <a:t>’</a:t>
            </a:r>
          </a:p>
        </p:txBody>
      </p:sp>
      <p:sp>
        <p:nvSpPr>
          <p:cNvPr id="6" name="Oval 5">
            <a:extLst>
              <a:ext uri="{FF2B5EF4-FFF2-40B4-BE49-F238E27FC236}">
                <a16:creationId xmlns:a16="http://schemas.microsoft.com/office/drawing/2014/main" id="{74855FB3-B0C0-939B-1EE6-783E3F168B31}"/>
              </a:ext>
            </a:extLst>
          </p:cNvPr>
          <p:cNvSpPr/>
          <p:nvPr/>
        </p:nvSpPr>
        <p:spPr>
          <a:xfrm>
            <a:off x="2332383" y="3724295"/>
            <a:ext cx="1497496" cy="385027"/>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709290179"/>
      </p:ext>
    </p:extLst>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6" name="Text Box 10">
            <a:extLst>
              <a:ext uri="{FF2B5EF4-FFF2-40B4-BE49-F238E27FC236}">
                <a16:creationId xmlns:a16="http://schemas.microsoft.com/office/drawing/2014/main" id="{75A786AA-A76E-4831-AE75-ABE88B23D8E3}"/>
              </a:ext>
            </a:extLst>
          </p:cNvPr>
          <p:cNvSpPr txBox="1">
            <a:spLocks noChangeArrowheads="1"/>
          </p:cNvSpPr>
          <p:nvPr/>
        </p:nvSpPr>
        <p:spPr bwMode="auto">
          <a:xfrm>
            <a:off x="1371600" y="4267200"/>
            <a:ext cx="3057525" cy="2154238"/>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Morning-Glory Disc</a:t>
            </a:r>
          </a:p>
          <a:p>
            <a:pPr eaLnBrk="1" hangingPunct="1">
              <a:spcBef>
                <a:spcPct val="0"/>
              </a:spcBef>
              <a:buClrTx/>
              <a:buSzTx/>
              <a:buFontTx/>
              <a:buNone/>
            </a:pPr>
            <a:r>
              <a:rPr lang="en-US" altLang="en-US" sz="1200"/>
              <a:t>--DFE reveals:</a:t>
            </a:r>
          </a:p>
          <a:p>
            <a:pPr eaLnBrk="1" hangingPunct="1">
              <a:spcBef>
                <a:spcPct val="0"/>
              </a:spcBef>
              <a:buClrTx/>
              <a:buSzTx/>
              <a:buFontTx/>
              <a:buNone/>
            </a:pPr>
            <a:r>
              <a:rPr lang="en-US" altLang="en-US" sz="1200"/>
              <a:t>  1) A funnel-shaped…</a:t>
            </a:r>
            <a:r>
              <a:rPr lang="en-US" altLang="en-US" sz="1200" b="1">
                <a:solidFill>
                  <a:srgbClr val="0000FF"/>
                </a:solidFill>
              </a:rPr>
              <a:t>excavation</a:t>
            </a:r>
            <a:endParaRPr lang="en-US" altLang="en-US" sz="1200"/>
          </a:p>
          <a:p>
            <a:pPr eaLnBrk="1" hangingPunct="1">
              <a:spcBef>
                <a:spcPct val="0"/>
              </a:spcBef>
              <a:buClrTx/>
              <a:buSzTx/>
              <a:buFontTx/>
              <a:buNone/>
            </a:pPr>
            <a:r>
              <a:rPr lang="en-US" altLang="en-US" sz="1200"/>
              <a:t>  2) Number of vessels crossing the rim</a:t>
            </a:r>
          </a:p>
          <a:p>
            <a:pPr eaLnBrk="1" hangingPunct="1">
              <a:spcBef>
                <a:spcPct val="0"/>
              </a:spcBef>
              <a:buClrTx/>
              <a:buSzTx/>
              <a:buFontTx/>
              <a:buNone/>
            </a:pPr>
            <a:r>
              <a:rPr lang="en-US" altLang="en-US" sz="1200"/>
              <a:t>    seems abnormally…</a:t>
            </a:r>
            <a:r>
              <a:rPr lang="en-US" altLang="en-US" sz="1200" b="1">
                <a:solidFill>
                  <a:srgbClr val="0000FF"/>
                </a:solidFill>
              </a:rPr>
              <a:t>high</a:t>
            </a:r>
            <a:r>
              <a:rPr lang="en-US" altLang="en-US" sz="1200"/>
              <a:t> </a:t>
            </a:r>
            <a:endParaRPr lang="en-US" altLang="en-US" sz="1200" b="1">
              <a:solidFill>
                <a:srgbClr val="0000FF"/>
              </a:solidFill>
            </a:endParaRPr>
          </a:p>
          <a:p>
            <a:pPr eaLnBrk="1" hangingPunct="1">
              <a:spcBef>
                <a:spcPct val="0"/>
              </a:spcBef>
              <a:buClrTx/>
              <a:buSzTx/>
              <a:buFontTx/>
              <a:buNone/>
            </a:pPr>
            <a:r>
              <a:rPr lang="en-US" altLang="en-US" sz="1200"/>
              <a:t>--Tissue is…</a:t>
            </a:r>
            <a:r>
              <a:rPr lang="en-US" altLang="en-US" sz="1200" b="1">
                <a:solidFill>
                  <a:srgbClr val="0000FF"/>
                </a:solidFill>
              </a:rPr>
              <a:t>contractile</a:t>
            </a:r>
            <a:r>
              <a:rPr lang="en-US" altLang="en-US" sz="1200"/>
              <a:t>, so cup seems</a:t>
            </a:r>
          </a:p>
          <a:p>
            <a:pPr eaLnBrk="1" hangingPunct="1">
              <a:spcBef>
                <a:spcPct val="0"/>
              </a:spcBef>
              <a:buClrTx/>
              <a:buSzTx/>
              <a:buFontTx/>
              <a:buNone/>
            </a:pPr>
            <a:r>
              <a:rPr lang="en-US" altLang="en-US" sz="1200"/>
              <a:t>  to…</a:t>
            </a:r>
            <a:r>
              <a:rPr lang="en-US" altLang="en-US" sz="1200" b="1">
                <a:solidFill>
                  <a:srgbClr val="0000FF"/>
                </a:solidFill>
              </a:rPr>
              <a:t>open </a:t>
            </a:r>
            <a:r>
              <a:rPr lang="en-US" altLang="en-US" sz="1200">
                <a:solidFill>
                  <a:srgbClr val="0000FF"/>
                </a:solidFill>
              </a:rPr>
              <a:t>and</a:t>
            </a:r>
            <a:r>
              <a:rPr lang="en-US" altLang="en-US" sz="1200" b="1">
                <a:solidFill>
                  <a:srgbClr val="0000FF"/>
                </a:solidFill>
              </a:rPr>
              <a:t> close</a:t>
            </a:r>
            <a:r>
              <a:rPr lang="en-US" altLang="en-US" sz="1200"/>
              <a:t> (like its namesake,  </a:t>
            </a:r>
          </a:p>
          <a:p>
            <a:pPr eaLnBrk="1" hangingPunct="1">
              <a:spcBef>
                <a:spcPct val="0"/>
              </a:spcBef>
              <a:buClrTx/>
              <a:buSzTx/>
              <a:buFontTx/>
              <a:buNone/>
            </a:pPr>
            <a:r>
              <a:rPr lang="en-US" altLang="en-US" sz="1200"/>
              <a:t>  the morning-glory flower)</a:t>
            </a:r>
          </a:p>
          <a:p>
            <a:pPr eaLnBrk="1" hangingPunct="1">
              <a:spcBef>
                <a:spcPct val="0"/>
              </a:spcBef>
              <a:buClrTx/>
              <a:buSzTx/>
              <a:buFontTx/>
              <a:buNone/>
            </a:pPr>
            <a:r>
              <a:rPr lang="en-US" altLang="en-US" sz="1200"/>
              <a:t>--VA usually…</a:t>
            </a:r>
            <a:r>
              <a:rPr lang="en-US" altLang="en-US" sz="1200" b="1">
                <a:solidFill>
                  <a:srgbClr val="0000FF"/>
                </a:solidFill>
              </a:rPr>
              <a:t>20/200</a:t>
            </a:r>
            <a:r>
              <a:rPr lang="en-US" altLang="en-US" sz="1200"/>
              <a:t>, but can be…</a:t>
            </a:r>
          </a:p>
          <a:p>
            <a:pPr eaLnBrk="1" hangingPunct="1">
              <a:spcBef>
                <a:spcPct val="0"/>
              </a:spcBef>
              <a:buClrTx/>
              <a:buSzTx/>
              <a:buFontTx/>
              <a:buNone/>
            </a:pPr>
            <a:r>
              <a:rPr lang="en-US" altLang="en-US" sz="1200"/>
              <a:t>   </a:t>
            </a:r>
            <a:r>
              <a:rPr lang="en-US" altLang="en-US" sz="1200" b="1">
                <a:solidFill>
                  <a:srgbClr val="0000FF"/>
                </a:solidFill>
              </a:rPr>
              <a:t>20/20&lt;-&gt;NLP</a:t>
            </a:r>
          </a:p>
          <a:p>
            <a:pPr eaLnBrk="1" hangingPunct="1">
              <a:spcBef>
                <a:spcPct val="0"/>
              </a:spcBef>
              <a:buClrTx/>
              <a:buSzTx/>
              <a:buFontTx/>
              <a:buNone/>
            </a:pPr>
            <a:r>
              <a:rPr lang="en-US" altLang="en-US" sz="1200"/>
              <a:t>--1/3 develop…</a:t>
            </a:r>
            <a:r>
              <a:rPr lang="en-US" altLang="en-US" sz="1200" b="1">
                <a:solidFill>
                  <a:srgbClr val="CCECFF"/>
                </a:solidFill>
              </a:rPr>
              <a:t>serous</a:t>
            </a:r>
            <a:r>
              <a:rPr lang="en-US" altLang="en-US" sz="1200" b="1">
                <a:solidFill>
                  <a:srgbClr val="0000FF"/>
                </a:solidFill>
              </a:rPr>
              <a:t> </a:t>
            </a:r>
            <a:r>
              <a:rPr lang="en-US" altLang="en-US" sz="1200" b="1">
                <a:solidFill>
                  <a:srgbClr val="CCECFF"/>
                </a:solidFill>
              </a:rPr>
              <a:t>RD</a:t>
            </a:r>
          </a:p>
        </p:txBody>
      </p:sp>
      <p:sp>
        <p:nvSpPr>
          <p:cNvPr id="26627" name="Text Box 3">
            <a:extLst>
              <a:ext uri="{FF2B5EF4-FFF2-40B4-BE49-F238E27FC236}">
                <a16:creationId xmlns:a16="http://schemas.microsoft.com/office/drawing/2014/main" id="{EBF565CB-D2E5-4CB9-AB10-59AB11704A7C}"/>
              </a:ext>
            </a:extLst>
          </p:cNvPr>
          <p:cNvSpPr txBox="1">
            <a:spLocks noChangeArrowheads="1"/>
          </p:cNvSpPr>
          <p:nvPr/>
        </p:nvSpPr>
        <p:spPr bwMode="auto">
          <a:xfrm>
            <a:off x="793750" y="3505200"/>
            <a:ext cx="2274982" cy="677108"/>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solidFill>
                  <a:schemeClr val="bg1">
                    <a:lumMod val="65000"/>
                  </a:schemeClr>
                </a:solidFill>
              </a:rPr>
              <a:t>Optic Pit/Hole</a:t>
            </a:r>
          </a:p>
          <a:p>
            <a:pPr eaLnBrk="1" hangingPunct="1">
              <a:spcBef>
                <a:spcPct val="0"/>
              </a:spcBef>
              <a:buClrTx/>
              <a:buSzTx/>
              <a:buFontTx/>
              <a:buNone/>
            </a:pPr>
            <a:r>
              <a:rPr lang="en-US" altLang="en-US" sz="1200">
                <a:solidFill>
                  <a:schemeClr val="bg1">
                    <a:lumMod val="65000"/>
                  </a:schemeClr>
                </a:solidFill>
              </a:rPr>
              <a:t>--Associated with…</a:t>
            </a:r>
            <a:r>
              <a:rPr lang="en-US" altLang="en-US" sz="1200" b="1">
                <a:solidFill>
                  <a:schemeClr val="bg1">
                    <a:lumMod val="65000"/>
                  </a:schemeClr>
                </a:solidFill>
              </a:rPr>
              <a:t>serous RD</a:t>
            </a:r>
          </a:p>
          <a:p>
            <a:pPr eaLnBrk="1" hangingPunct="1">
              <a:spcBef>
                <a:spcPct val="0"/>
              </a:spcBef>
              <a:buClrTx/>
              <a:buSzTx/>
              <a:buFontTx/>
              <a:buNone/>
            </a:pPr>
            <a:r>
              <a:rPr lang="en-US" altLang="en-US" sz="1200" b="1">
                <a:solidFill>
                  <a:schemeClr val="bg1">
                    <a:lumMod val="65000"/>
                  </a:schemeClr>
                </a:solidFill>
              </a:rPr>
              <a:t>  in adulthood</a:t>
            </a:r>
          </a:p>
        </p:txBody>
      </p:sp>
      <p:sp>
        <p:nvSpPr>
          <p:cNvPr id="26628" name="Line 4">
            <a:extLst>
              <a:ext uri="{FF2B5EF4-FFF2-40B4-BE49-F238E27FC236}">
                <a16:creationId xmlns:a16="http://schemas.microsoft.com/office/drawing/2014/main" id="{6995FA1A-F69E-4714-87E2-B7C3F5C89A50}"/>
              </a:ext>
            </a:extLst>
          </p:cNvPr>
          <p:cNvSpPr>
            <a:spLocks noChangeShapeType="1"/>
          </p:cNvSpPr>
          <p:nvPr/>
        </p:nvSpPr>
        <p:spPr bwMode="auto">
          <a:xfrm flipH="1">
            <a:off x="1600200" y="2057400"/>
            <a:ext cx="1524000" cy="3810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629" name="Text Box 6">
            <a:extLst>
              <a:ext uri="{FF2B5EF4-FFF2-40B4-BE49-F238E27FC236}">
                <a16:creationId xmlns:a16="http://schemas.microsoft.com/office/drawing/2014/main" id="{2498F669-3885-470F-827E-D0722ECBD570}"/>
              </a:ext>
            </a:extLst>
          </p:cNvPr>
          <p:cNvSpPr txBox="1">
            <a:spLocks noChangeArrowheads="1"/>
          </p:cNvSpPr>
          <p:nvPr/>
        </p:nvSpPr>
        <p:spPr bwMode="auto">
          <a:xfrm>
            <a:off x="1340808" y="1524000"/>
            <a:ext cx="3544560" cy="458587"/>
          </a:xfrm>
          <a:prstGeom prst="rect">
            <a:avLst/>
          </a:prstGeom>
          <a:noFill/>
          <a:ln w="952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1400" i="1">
                <a:solidFill>
                  <a:schemeClr val="bg1">
                    <a:lumMod val="75000"/>
                  </a:schemeClr>
                </a:solidFill>
              </a:rPr>
              <a:t>These three are all secondary to abnormal</a:t>
            </a:r>
          </a:p>
          <a:p>
            <a:pPr algn="ctr" eaLnBrk="1" hangingPunct="1">
              <a:lnSpc>
                <a:spcPct val="85000"/>
              </a:lnSpc>
              <a:spcBef>
                <a:spcPct val="0"/>
              </a:spcBef>
              <a:buClrTx/>
              <a:buSzTx/>
              <a:buFontTx/>
              <a:buNone/>
            </a:pPr>
            <a:r>
              <a:rPr lang="en-US" altLang="en-US" sz="1400" i="1">
                <a:solidFill>
                  <a:schemeClr val="bg1">
                    <a:lumMod val="75000"/>
                  </a:schemeClr>
                </a:solidFill>
              </a:rPr>
              <a:t>closure of the embryonic optic fissure</a:t>
            </a:r>
          </a:p>
        </p:txBody>
      </p:sp>
      <p:sp>
        <p:nvSpPr>
          <p:cNvPr id="26630" name="Text Box 7">
            <a:extLst>
              <a:ext uri="{FF2B5EF4-FFF2-40B4-BE49-F238E27FC236}">
                <a16:creationId xmlns:a16="http://schemas.microsoft.com/office/drawing/2014/main" id="{77864995-F91A-497B-84DE-F4FB09455FB9}"/>
              </a:ext>
            </a:extLst>
          </p:cNvPr>
          <p:cNvSpPr txBox="1">
            <a:spLocks noChangeArrowheads="1"/>
          </p:cNvSpPr>
          <p:nvPr/>
        </p:nvSpPr>
        <p:spPr bwMode="auto">
          <a:xfrm>
            <a:off x="76200" y="2514600"/>
            <a:ext cx="2783134" cy="861774"/>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solidFill>
                  <a:schemeClr val="bg1">
                    <a:lumMod val="65000"/>
                  </a:schemeClr>
                </a:solidFill>
              </a:rPr>
              <a:t>Optic Nerve Coloboma</a:t>
            </a:r>
          </a:p>
          <a:p>
            <a:pPr eaLnBrk="1" hangingPunct="1">
              <a:spcBef>
                <a:spcPct val="0"/>
              </a:spcBef>
              <a:buClrTx/>
              <a:buSzTx/>
              <a:buFontTx/>
              <a:buNone/>
            </a:pPr>
            <a:r>
              <a:rPr lang="en-US" altLang="en-US" sz="1200">
                <a:solidFill>
                  <a:schemeClr val="bg1">
                    <a:lumMod val="65000"/>
                  </a:schemeClr>
                </a:solidFill>
              </a:rPr>
              <a:t>1) May resemble…</a:t>
            </a:r>
            <a:r>
              <a:rPr lang="en-US" altLang="en-US" sz="1200" b="1">
                <a:solidFill>
                  <a:schemeClr val="bg1">
                    <a:lumMod val="65000"/>
                  </a:schemeClr>
                </a:solidFill>
              </a:rPr>
              <a:t>deep cupping</a:t>
            </a:r>
          </a:p>
          <a:p>
            <a:pPr eaLnBrk="1" hangingPunct="1">
              <a:spcBef>
                <a:spcPct val="0"/>
              </a:spcBef>
              <a:buClrTx/>
              <a:buSzTx/>
              <a:buFontTx/>
              <a:buNone/>
            </a:pPr>
            <a:r>
              <a:rPr lang="en-US" altLang="en-US" sz="1200">
                <a:solidFill>
                  <a:schemeClr val="bg1">
                    <a:lumMod val="65000"/>
                  </a:schemeClr>
                </a:solidFill>
              </a:rPr>
              <a:t>2) Can be…</a:t>
            </a:r>
            <a:r>
              <a:rPr lang="en-US" altLang="en-US" sz="1200" b="1">
                <a:solidFill>
                  <a:schemeClr val="bg1">
                    <a:lumMod val="65000"/>
                  </a:schemeClr>
                </a:solidFill>
              </a:rPr>
              <a:t>bilateral, asymmetric</a:t>
            </a:r>
          </a:p>
          <a:p>
            <a:pPr eaLnBrk="1" hangingPunct="1">
              <a:spcBef>
                <a:spcPct val="0"/>
              </a:spcBef>
              <a:buClrTx/>
              <a:buSzTx/>
              <a:buFontTx/>
              <a:buNone/>
            </a:pPr>
            <a:r>
              <a:rPr lang="en-US" altLang="en-US" sz="1200">
                <a:solidFill>
                  <a:schemeClr val="bg1">
                    <a:lumMod val="65000"/>
                  </a:schemeClr>
                </a:solidFill>
              </a:rPr>
              <a:t>3) Part of the…</a:t>
            </a:r>
            <a:r>
              <a:rPr lang="en-US" altLang="en-US" sz="1200" b="1">
                <a:solidFill>
                  <a:schemeClr val="bg1">
                    <a:lumMod val="65000"/>
                  </a:schemeClr>
                </a:solidFill>
              </a:rPr>
              <a:t>CHARGE association</a:t>
            </a:r>
          </a:p>
        </p:txBody>
      </p:sp>
      <p:sp>
        <p:nvSpPr>
          <p:cNvPr id="26631" name="Line 8">
            <a:extLst>
              <a:ext uri="{FF2B5EF4-FFF2-40B4-BE49-F238E27FC236}">
                <a16:creationId xmlns:a16="http://schemas.microsoft.com/office/drawing/2014/main" id="{91D11795-7A2D-4757-920B-F908079269D1}"/>
              </a:ext>
            </a:extLst>
          </p:cNvPr>
          <p:cNvSpPr>
            <a:spLocks noChangeShapeType="1"/>
          </p:cNvSpPr>
          <p:nvPr/>
        </p:nvSpPr>
        <p:spPr bwMode="auto">
          <a:xfrm flipH="1">
            <a:off x="2971800" y="2057400"/>
            <a:ext cx="152400" cy="14478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632" name="Text Box 9">
            <a:extLst>
              <a:ext uri="{FF2B5EF4-FFF2-40B4-BE49-F238E27FC236}">
                <a16:creationId xmlns:a16="http://schemas.microsoft.com/office/drawing/2014/main" id="{A6F1D9EC-DA7F-44C4-8528-11B06C1FBD47}"/>
              </a:ext>
            </a:extLst>
          </p:cNvPr>
          <p:cNvSpPr txBox="1">
            <a:spLocks noChangeArrowheads="1"/>
          </p:cNvSpPr>
          <p:nvPr/>
        </p:nvSpPr>
        <p:spPr bwMode="auto">
          <a:xfrm>
            <a:off x="1371600" y="4267200"/>
            <a:ext cx="3057247" cy="2154436"/>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dirty="0">
                <a:solidFill>
                  <a:schemeClr val="bg1">
                    <a:lumMod val="65000"/>
                  </a:schemeClr>
                </a:solidFill>
              </a:rPr>
              <a:t>Morning-Glory Disc</a:t>
            </a:r>
          </a:p>
          <a:p>
            <a:pPr eaLnBrk="1" hangingPunct="1">
              <a:spcBef>
                <a:spcPct val="0"/>
              </a:spcBef>
              <a:buClrTx/>
              <a:buSzTx/>
              <a:buFontTx/>
              <a:buNone/>
            </a:pPr>
            <a:r>
              <a:rPr lang="en-US" altLang="en-US" sz="1200" dirty="0">
                <a:solidFill>
                  <a:schemeClr val="bg1">
                    <a:lumMod val="65000"/>
                  </a:schemeClr>
                </a:solidFill>
              </a:rPr>
              <a:t>--DFE reveals:</a:t>
            </a:r>
          </a:p>
          <a:p>
            <a:pPr eaLnBrk="1" hangingPunct="1">
              <a:spcBef>
                <a:spcPct val="0"/>
              </a:spcBef>
              <a:buClrTx/>
              <a:buSzTx/>
              <a:buFontTx/>
              <a:buNone/>
            </a:pPr>
            <a:r>
              <a:rPr lang="en-US" altLang="en-US" sz="1200" dirty="0">
                <a:solidFill>
                  <a:schemeClr val="bg1">
                    <a:lumMod val="65000"/>
                  </a:schemeClr>
                </a:solidFill>
              </a:rPr>
              <a:t>  1) A funnel-shaped…</a:t>
            </a:r>
            <a:r>
              <a:rPr lang="en-US" altLang="en-US" sz="1200" b="1" dirty="0">
                <a:solidFill>
                  <a:schemeClr val="bg1">
                    <a:lumMod val="65000"/>
                  </a:schemeClr>
                </a:solidFill>
              </a:rPr>
              <a:t>excavation</a:t>
            </a:r>
            <a:endParaRPr lang="en-US" altLang="en-US" sz="1200" dirty="0">
              <a:solidFill>
                <a:schemeClr val="bg1">
                  <a:lumMod val="65000"/>
                </a:schemeClr>
              </a:solidFill>
            </a:endParaRPr>
          </a:p>
          <a:p>
            <a:pPr eaLnBrk="1" hangingPunct="1">
              <a:spcBef>
                <a:spcPct val="0"/>
              </a:spcBef>
              <a:buClrTx/>
              <a:buSzTx/>
              <a:buFontTx/>
              <a:buNone/>
            </a:pPr>
            <a:r>
              <a:rPr lang="en-US" altLang="en-US" sz="1200" dirty="0">
                <a:solidFill>
                  <a:schemeClr val="bg1">
                    <a:lumMod val="65000"/>
                  </a:schemeClr>
                </a:solidFill>
              </a:rPr>
              <a:t>  2) Number of vessels crossing the rim</a:t>
            </a:r>
          </a:p>
          <a:p>
            <a:pPr eaLnBrk="1" hangingPunct="1">
              <a:spcBef>
                <a:spcPct val="0"/>
              </a:spcBef>
              <a:buClrTx/>
              <a:buSzTx/>
              <a:buFontTx/>
              <a:buNone/>
            </a:pPr>
            <a:r>
              <a:rPr lang="en-US" altLang="en-US" sz="1200" dirty="0">
                <a:solidFill>
                  <a:schemeClr val="bg1">
                    <a:lumMod val="65000"/>
                  </a:schemeClr>
                </a:solidFill>
              </a:rPr>
              <a:t>    seems abnormally…</a:t>
            </a:r>
            <a:r>
              <a:rPr lang="en-US" altLang="en-US" sz="1200" b="1" dirty="0">
                <a:solidFill>
                  <a:schemeClr val="bg1">
                    <a:lumMod val="65000"/>
                  </a:schemeClr>
                </a:solidFill>
              </a:rPr>
              <a:t>high</a:t>
            </a:r>
            <a:r>
              <a:rPr lang="en-US" altLang="en-US" sz="1200" dirty="0">
                <a:solidFill>
                  <a:schemeClr val="bg1">
                    <a:lumMod val="65000"/>
                  </a:schemeClr>
                </a:solidFill>
              </a:rPr>
              <a:t> </a:t>
            </a:r>
            <a:endParaRPr lang="en-US" altLang="en-US" sz="1200" b="1" dirty="0">
              <a:solidFill>
                <a:schemeClr val="bg1">
                  <a:lumMod val="65000"/>
                </a:schemeClr>
              </a:solidFill>
            </a:endParaRPr>
          </a:p>
          <a:p>
            <a:pPr eaLnBrk="1" hangingPunct="1">
              <a:spcBef>
                <a:spcPct val="0"/>
              </a:spcBef>
              <a:buClrTx/>
              <a:buSzTx/>
              <a:buFontTx/>
              <a:buNone/>
            </a:pPr>
            <a:r>
              <a:rPr lang="en-US" altLang="en-US" sz="1200" dirty="0">
                <a:solidFill>
                  <a:schemeClr val="bg1">
                    <a:lumMod val="65000"/>
                  </a:schemeClr>
                </a:solidFill>
              </a:rPr>
              <a:t>--Tissue is…</a:t>
            </a:r>
            <a:r>
              <a:rPr lang="en-US" altLang="en-US" sz="1200" b="1" dirty="0">
                <a:solidFill>
                  <a:schemeClr val="bg1">
                    <a:lumMod val="65000"/>
                  </a:schemeClr>
                </a:solidFill>
              </a:rPr>
              <a:t>contractile</a:t>
            </a:r>
            <a:r>
              <a:rPr lang="en-US" altLang="en-US" sz="1200" dirty="0">
                <a:solidFill>
                  <a:schemeClr val="bg1">
                    <a:lumMod val="65000"/>
                  </a:schemeClr>
                </a:solidFill>
              </a:rPr>
              <a:t>, so cup seems</a:t>
            </a:r>
          </a:p>
          <a:p>
            <a:pPr eaLnBrk="1" hangingPunct="1">
              <a:spcBef>
                <a:spcPct val="0"/>
              </a:spcBef>
              <a:buClrTx/>
              <a:buSzTx/>
              <a:buFontTx/>
              <a:buNone/>
            </a:pPr>
            <a:r>
              <a:rPr lang="en-US" altLang="en-US" sz="1200" dirty="0">
                <a:solidFill>
                  <a:schemeClr val="bg1">
                    <a:lumMod val="65000"/>
                  </a:schemeClr>
                </a:solidFill>
              </a:rPr>
              <a:t>  to…</a:t>
            </a:r>
            <a:r>
              <a:rPr lang="en-US" altLang="en-US" sz="1200" b="1" dirty="0">
                <a:solidFill>
                  <a:schemeClr val="bg1">
                    <a:lumMod val="65000"/>
                  </a:schemeClr>
                </a:solidFill>
              </a:rPr>
              <a:t>open </a:t>
            </a:r>
            <a:r>
              <a:rPr lang="en-US" altLang="en-US" sz="1200" dirty="0">
                <a:solidFill>
                  <a:schemeClr val="bg1">
                    <a:lumMod val="65000"/>
                  </a:schemeClr>
                </a:solidFill>
              </a:rPr>
              <a:t>and</a:t>
            </a:r>
            <a:r>
              <a:rPr lang="en-US" altLang="en-US" sz="1200" b="1" dirty="0">
                <a:solidFill>
                  <a:schemeClr val="bg1">
                    <a:lumMod val="65000"/>
                  </a:schemeClr>
                </a:solidFill>
              </a:rPr>
              <a:t> close</a:t>
            </a:r>
            <a:r>
              <a:rPr lang="en-US" altLang="en-US" sz="1200" dirty="0">
                <a:solidFill>
                  <a:schemeClr val="bg1">
                    <a:lumMod val="65000"/>
                  </a:schemeClr>
                </a:solidFill>
              </a:rPr>
              <a:t> (like its namesake,  </a:t>
            </a:r>
          </a:p>
          <a:p>
            <a:pPr eaLnBrk="1" hangingPunct="1">
              <a:spcBef>
                <a:spcPct val="0"/>
              </a:spcBef>
              <a:buClrTx/>
              <a:buSzTx/>
              <a:buFontTx/>
              <a:buNone/>
            </a:pPr>
            <a:r>
              <a:rPr lang="en-US" altLang="en-US" sz="1200" dirty="0">
                <a:solidFill>
                  <a:schemeClr val="bg1">
                    <a:lumMod val="65000"/>
                  </a:schemeClr>
                </a:solidFill>
              </a:rPr>
              <a:t>  the morning-glory flower)</a:t>
            </a:r>
          </a:p>
          <a:p>
            <a:pPr eaLnBrk="1" hangingPunct="1">
              <a:spcBef>
                <a:spcPct val="0"/>
              </a:spcBef>
              <a:buClrTx/>
              <a:buSzTx/>
              <a:buFontTx/>
              <a:buNone/>
            </a:pPr>
            <a:r>
              <a:rPr lang="en-US" altLang="en-US" sz="1200" dirty="0">
                <a:solidFill>
                  <a:schemeClr val="bg1">
                    <a:lumMod val="65000"/>
                  </a:schemeClr>
                </a:solidFill>
              </a:rPr>
              <a:t>--VA usually…</a:t>
            </a:r>
            <a:r>
              <a:rPr lang="en-US" altLang="en-US" sz="1200" b="1" dirty="0">
                <a:solidFill>
                  <a:schemeClr val="bg1">
                    <a:lumMod val="65000"/>
                  </a:schemeClr>
                </a:solidFill>
              </a:rPr>
              <a:t>20/200</a:t>
            </a:r>
            <a:r>
              <a:rPr lang="en-US" altLang="en-US" sz="1200" dirty="0">
                <a:solidFill>
                  <a:schemeClr val="bg1">
                    <a:lumMod val="65000"/>
                  </a:schemeClr>
                </a:solidFill>
              </a:rPr>
              <a:t>, but can be…</a:t>
            </a:r>
          </a:p>
          <a:p>
            <a:pPr eaLnBrk="1" hangingPunct="1">
              <a:spcBef>
                <a:spcPct val="0"/>
              </a:spcBef>
              <a:buClrTx/>
              <a:buSzTx/>
              <a:buFontTx/>
              <a:buNone/>
            </a:pPr>
            <a:r>
              <a:rPr lang="en-US" altLang="en-US" sz="1200" dirty="0">
                <a:solidFill>
                  <a:schemeClr val="bg1">
                    <a:lumMod val="65000"/>
                  </a:schemeClr>
                </a:solidFill>
              </a:rPr>
              <a:t>   </a:t>
            </a:r>
            <a:r>
              <a:rPr lang="en-US" altLang="en-US" sz="1200" b="1" dirty="0">
                <a:solidFill>
                  <a:schemeClr val="bg1">
                    <a:lumMod val="65000"/>
                  </a:schemeClr>
                </a:solidFill>
              </a:rPr>
              <a:t>20/20&lt;-&gt;NLP</a:t>
            </a:r>
          </a:p>
          <a:p>
            <a:pPr eaLnBrk="1" hangingPunct="1">
              <a:spcBef>
                <a:spcPct val="0"/>
              </a:spcBef>
              <a:buClrTx/>
              <a:buSzTx/>
              <a:buFontTx/>
              <a:buNone/>
            </a:pPr>
            <a:r>
              <a:rPr lang="en-US" altLang="en-US" sz="1200" dirty="0">
                <a:solidFill>
                  <a:schemeClr val="bg1">
                    <a:lumMod val="65000"/>
                  </a:schemeClr>
                </a:solidFill>
              </a:rPr>
              <a:t>--1/3 develop…</a:t>
            </a:r>
            <a:r>
              <a:rPr lang="en-US" altLang="en-US" sz="1200" b="1" dirty="0">
                <a:solidFill>
                  <a:schemeClr val="bg1">
                    <a:lumMod val="65000"/>
                  </a:schemeClr>
                </a:solidFill>
              </a:rPr>
              <a:t>serous RD</a:t>
            </a:r>
          </a:p>
        </p:txBody>
      </p:sp>
      <p:sp>
        <p:nvSpPr>
          <p:cNvPr id="26633" name="Rectangle 11">
            <a:extLst>
              <a:ext uri="{FF2B5EF4-FFF2-40B4-BE49-F238E27FC236}">
                <a16:creationId xmlns:a16="http://schemas.microsoft.com/office/drawing/2014/main" id="{F76BCA91-4E24-4F7F-B6A5-D5C8FE6F39B6}"/>
              </a:ext>
            </a:extLst>
          </p:cNvPr>
          <p:cNvSpPr>
            <a:spLocks noChangeArrowheads="1"/>
          </p:cNvSpPr>
          <p:nvPr/>
        </p:nvSpPr>
        <p:spPr bwMode="auto">
          <a:xfrm>
            <a:off x="457200" y="122238"/>
            <a:ext cx="7543800" cy="8683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b"/>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ct val="85000"/>
              </a:lnSpc>
              <a:spcBef>
                <a:spcPct val="0"/>
              </a:spcBef>
              <a:buClrTx/>
              <a:buSzTx/>
              <a:buFontTx/>
              <a:buNone/>
            </a:pPr>
            <a:r>
              <a:rPr lang="en-US" altLang="en-US" sz="3200" b="1" dirty="0">
                <a:solidFill>
                  <a:schemeClr val="tx2"/>
                </a:solidFill>
              </a:rPr>
              <a:t>Developmental Abnormalities of the Optic Nerve Head</a:t>
            </a:r>
            <a:endParaRPr lang="en-US" altLang="en-US" sz="3200" dirty="0">
              <a:solidFill>
                <a:schemeClr val="tx2"/>
              </a:solidFill>
            </a:endParaRPr>
          </a:p>
        </p:txBody>
      </p:sp>
      <p:sp>
        <p:nvSpPr>
          <p:cNvPr id="26634" name="Slide Number Placeholder 1">
            <a:extLst>
              <a:ext uri="{FF2B5EF4-FFF2-40B4-BE49-F238E27FC236}">
                <a16:creationId xmlns:a16="http://schemas.microsoft.com/office/drawing/2014/main" id="{36D4B343-1488-4D7C-8569-64FF0FD08B6E}"/>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DBDA1020-9ADD-4487-AA1F-12FB75A402F9}" type="slidenum">
              <a:rPr lang="en-US" altLang="en-US" sz="1000"/>
              <a:pPr>
                <a:spcBef>
                  <a:spcPct val="0"/>
                </a:spcBef>
                <a:buClrTx/>
                <a:buSzTx/>
                <a:buFontTx/>
                <a:buNone/>
              </a:pPr>
              <a:t>52</a:t>
            </a:fld>
            <a:endParaRPr lang="en-US" altLang="en-US" sz="1000"/>
          </a:p>
        </p:txBody>
      </p:sp>
      <p:sp>
        <p:nvSpPr>
          <p:cNvPr id="26635" name="Line 12">
            <a:extLst>
              <a:ext uri="{FF2B5EF4-FFF2-40B4-BE49-F238E27FC236}">
                <a16:creationId xmlns:a16="http://schemas.microsoft.com/office/drawing/2014/main" id="{65C3BECB-2C2E-4FDB-BF02-61BA4BD8DB2D}"/>
              </a:ext>
            </a:extLst>
          </p:cNvPr>
          <p:cNvSpPr>
            <a:spLocks noChangeShapeType="1"/>
          </p:cNvSpPr>
          <p:nvPr/>
        </p:nvSpPr>
        <p:spPr bwMode="auto">
          <a:xfrm>
            <a:off x="3124200" y="2057400"/>
            <a:ext cx="381000" cy="22098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 name="Text Box 16">
            <a:extLst>
              <a:ext uri="{FF2B5EF4-FFF2-40B4-BE49-F238E27FC236}">
                <a16:creationId xmlns:a16="http://schemas.microsoft.com/office/drawing/2014/main" id="{A25388A0-A505-4976-AE31-C05FE10D78D8}"/>
              </a:ext>
            </a:extLst>
          </p:cNvPr>
          <p:cNvSpPr txBox="1">
            <a:spLocks noChangeArrowheads="1"/>
          </p:cNvSpPr>
          <p:nvPr/>
        </p:nvSpPr>
        <p:spPr bwMode="auto">
          <a:xfrm>
            <a:off x="4648200" y="2576513"/>
            <a:ext cx="3973513" cy="862012"/>
          </a:xfrm>
          <a:prstGeom prst="rect">
            <a:avLst/>
          </a:prstGeom>
          <a:solidFill>
            <a:srgbClr val="FFC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defRPr/>
            </a:pPr>
            <a:r>
              <a:rPr lang="en-US" altLang="en-US" sz="1400" b="1" dirty="0">
                <a:solidFill>
                  <a:schemeClr val="bg1">
                    <a:lumMod val="65000"/>
                  </a:schemeClr>
                </a:solidFill>
              </a:rPr>
              <a:t>Myelinated RNFL</a:t>
            </a:r>
          </a:p>
          <a:p>
            <a:pPr eaLnBrk="1" hangingPunct="1">
              <a:spcBef>
                <a:spcPct val="0"/>
              </a:spcBef>
              <a:buClrTx/>
              <a:buSzTx/>
              <a:buFontTx/>
              <a:buNone/>
              <a:defRPr/>
            </a:pPr>
            <a:r>
              <a:rPr lang="en-US" altLang="en-US" sz="1200" dirty="0">
                <a:solidFill>
                  <a:srgbClr val="FFCCFF"/>
                </a:solidFill>
              </a:rPr>
              <a:t>--Myelin normally starts at LGN, ends at lamina </a:t>
            </a:r>
            <a:r>
              <a:rPr lang="en-US" altLang="en-US" sz="1200" dirty="0" err="1">
                <a:solidFill>
                  <a:srgbClr val="FFCCFF"/>
                </a:solidFill>
              </a:rPr>
              <a:t>cribrosa</a:t>
            </a:r>
            <a:endParaRPr lang="en-US" altLang="en-US" sz="1200" dirty="0">
              <a:solidFill>
                <a:srgbClr val="FFCCFF"/>
              </a:solidFill>
            </a:endParaRPr>
          </a:p>
          <a:p>
            <a:pPr eaLnBrk="1" hangingPunct="1">
              <a:spcBef>
                <a:spcPct val="0"/>
              </a:spcBef>
              <a:buClrTx/>
              <a:buSzTx/>
              <a:buFontTx/>
              <a:buNone/>
              <a:defRPr/>
            </a:pPr>
            <a:r>
              <a:rPr lang="en-US" altLang="en-US" sz="1200" dirty="0">
                <a:solidFill>
                  <a:srgbClr val="FFCCFF"/>
                </a:solidFill>
              </a:rPr>
              <a:t>--Can be patchy, discontinuous</a:t>
            </a:r>
          </a:p>
          <a:p>
            <a:pPr eaLnBrk="1" hangingPunct="1">
              <a:spcBef>
                <a:spcPct val="0"/>
              </a:spcBef>
              <a:buClrTx/>
              <a:buSzTx/>
              <a:buFontTx/>
              <a:buNone/>
              <a:defRPr/>
            </a:pPr>
            <a:r>
              <a:rPr lang="en-US" altLang="en-US" sz="1200" dirty="0">
                <a:solidFill>
                  <a:srgbClr val="FFCCFF"/>
                </a:solidFill>
              </a:rPr>
              <a:t>--Corresponding VF has absolute scotoma</a:t>
            </a:r>
          </a:p>
        </p:txBody>
      </p:sp>
      <p:sp>
        <p:nvSpPr>
          <p:cNvPr id="15" name="Text Box 18">
            <a:extLst>
              <a:ext uri="{FF2B5EF4-FFF2-40B4-BE49-F238E27FC236}">
                <a16:creationId xmlns:a16="http://schemas.microsoft.com/office/drawing/2014/main" id="{0EEE94D4-BC7E-44DF-B02B-501B0F5929C0}"/>
              </a:ext>
            </a:extLst>
          </p:cNvPr>
          <p:cNvSpPr txBox="1">
            <a:spLocks noChangeArrowheads="1"/>
          </p:cNvSpPr>
          <p:nvPr/>
        </p:nvSpPr>
        <p:spPr bwMode="auto">
          <a:xfrm>
            <a:off x="5546725" y="1687513"/>
            <a:ext cx="3452813" cy="677862"/>
          </a:xfrm>
          <a:prstGeom prst="rect">
            <a:avLst/>
          </a:prstGeom>
          <a:solidFill>
            <a:srgbClr val="FFFF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defRPr/>
            </a:pPr>
            <a:r>
              <a:rPr lang="en-US" altLang="en-US" sz="1400" b="1" dirty="0" err="1">
                <a:solidFill>
                  <a:schemeClr val="bg1">
                    <a:lumMod val="75000"/>
                  </a:schemeClr>
                </a:solidFill>
              </a:rPr>
              <a:t>Megalopapilla</a:t>
            </a:r>
            <a:endParaRPr lang="en-US" altLang="en-US" sz="1400" b="1" dirty="0">
              <a:solidFill>
                <a:schemeClr val="bg1">
                  <a:lumMod val="75000"/>
                </a:schemeClr>
              </a:solidFill>
            </a:endParaRPr>
          </a:p>
          <a:p>
            <a:pPr eaLnBrk="1" hangingPunct="1">
              <a:spcBef>
                <a:spcPct val="0"/>
              </a:spcBef>
              <a:buClrTx/>
              <a:buSzTx/>
              <a:buFontTx/>
              <a:buNone/>
              <a:defRPr/>
            </a:pPr>
            <a:r>
              <a:rPr lang="en-US" altLang="en-US" sz="1200" dirty="0">
                <a:solidFill>
                  <a:srgbClr val="FFFF99"/>
                </a:solidFill>
              </a:rPr>
              <a:t>--Abnormally large diameter of </a:t>
            </a:r>
            <a:r>
              <a:rPr lang="en-US" altLang="en-US" sz="1200" b="1" dirty="0">
                <a:solidFill>
                  <a:srgbClr val="FFFF99"/>
                </a:solidFill>
              </a:rPr>
              <a:t>disc and cup</a:t>
            </a:r>
          </a:p>
          <a:p>
            <a:pPr eaLnBrk="1" hangingPunct="1">
              <a:spcBef>
                <a:spcPct val="0"/>
              </a:spcBef>
              <a:buClrTx/>
              <a:buSzTx/>
              <a:buFontTx/>
              <a:buNone/>
              <a:defRPr/>
            </a:pPr>
            <a:r>
              <a:rPr lang="en-US" altLang="en-US" sz="1200" dirty="0">
                <a:solidFill>
                  <a:srgbClr val="FFFF99"/>
                </a:solidFill>
              </a:rPr>
              <a:t>--VF testing may reveal an </a:t>
            </a:r>
            <a:r>
              <a:rPr lang="en-US" altLang="en-US" sz="1200" b="1" dirty="0">
                <a:solidFill>
                  <a:srgbClr val="FFFF99"/>
                </a:solidFill>
              </a:rPr>
              <a:t>enlarged blind spot</a:t>
            </a:r>
          </a:p>
        </p:txBody>
      </p:sp>
      <p:sp>
        <p:nvSpPr>
          <p:cNvPr id="16" name="Text Box 19">
            <a:extLst>
              <a:ext uri="{FF2B5EF4-FFF2-40B4-BE49-F238E27FC236}">
                <a16:creationId xmlns:a16="http://schemas.microsoft.com/office/drawing/2014/main" id="{BF21B0FD-ADB8-4F9B-81FF-E2291331973F}"/>
              </a:ext>
            </a:extLst>
          </p:cNvPr>
          <p:cNvSpPr txBox="1">
            <a:spLocks noChangeArrowheads="1"/>
          </p:cNvSpPr>
          <p:nvPr/>
        </p:nvSpPr>
        <p:spPr bwMode="auto">
          <a:xfrm>
            <a:off x="5257800" y="3760788"/>
            <a:ext cx="3273425" cy="1231900"/>
          </a:xfrm>
          <a:prstGeom prst="rect">
            <a:avLst/>
          </a:prstGeom>
          <a:solidFill>
            <a:srgbClr val="CCFFCC"/>
          </a:solidFill>
          <a:ln w="9525">
            <a:no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defRPr/>
            </a:pPr>
            <a:r>
              <a:rPr lang="en-US" altLang="en-US" sz="1400" b="1" dirty="0">
                <a:solidFill>
                  <a:schemeClr val="bg1">
                    <a:lumMod val="65000"/>
                  </a:schemeClr>
                </a:solidFill>
              </a:rPr>
              <a:t>Optic Nerve Hypoplasia</a:t>
            </a:r>
          </a:p>
          <a:p>
            <a:pPr eaLnBrk="1" hangingPunct="1">
              <a:spcBef>
                <a:spcPct val="0"/>
              </a:spcBef>
              <a:buClrTx/>
              <a:buSzTx/>
              <a:buFontTx/>
              <a:buNone/>
              <a:defRPr/>
            </a:pPr>
            <a:r>
              <a:rPr lang="en-US" altLang="en-US" sz="1200" dirty="0">
                <a:solidFill>
                  <a:srgbClr val="CCFFCC"/>
                </a:solidFill>
              </a:rPr>
              <a:t>--Abnormally </a:t>
            </a:r>
            <a:r>
              <a:rPr lang="en-US" altLang="en-US" sz="1200" b="1" dirty="0">
                <a:solidFill>
                  <a:srgbClr val="CCFFCC"/>
                </a:solidFill>
              </a:rPr>
              <a:t>low number of axons</a:t>
            </a:r>
          </a:p>
          <a:p>
            <a:pPr eaLnBrk="1" hangingPunct="1">
              <a:spcBef>
                <a:spcPct val="0"/>
              </a:spcBef>
              <a:buClrTx/>
              <a:buSzTx/>
              <a:buFontTx/>
              <a:buNone/>
              <a:defRPr/>
            </a:pPr>
            <a:r>
              <a:rPr lang="en-US" altLang="en-US" sz="1200" dirty="0">
                <a:solidFill>
                  <a:srgbClr val="CCFFCC"/>
                </a:solidFill>
              </a:rPr>
              <a:t>--DFE: Small pale disc with </a:t>
            </a:r>
            <a:r>
              <a:rPr lang="en-US" altLang="en-US" sz="1200" b="1" dirty="0">
                <a:solidFill>
                  <a:srgbClr val="CCFFCC"/>
                </a:solidFill>
              </a:rPr>
              <a:t>double ring sign</a:t>
            </a:r>
            <a:endParaRPr lang="en-US" altLang="en-US" sz="1200" dirty="0">
              <a:solidFill>
                <a:srgbClr val="CCFFCC"/>
              </a:solidFill>
            </a:endParaRPr>
          </a:p>
          <a:p>
            <a:pPr eaLnBrk="1" hangingPunct="1">
              <a:spcBef>
                <a:spcPct val="0"/>
              </a:spcBef>
              <a:buClrTx/>
              <a:buSzTx/>
              <a:buFontTx/>
              <a:buNone/>
              <a:defRPr/>
            </a:pPr>
            <a:r>
              <a:rPr lang="en-US" altLang="en-US" sz="1200" dirty="0">
                <a:solidFill>
                  <a:srgbClr val="CCFFCC"/>
                </a:solidFill>
              </a:rPr>
              <a:t>--VA </a:t>
            </a:r>
            <a:r>
              <a:rPr lang="en-US" altLang="en-US" sz="1200" b="1" dirty="0">
                <a:solidFill>
                  <a:srgbClr val="CCFFCC"/>
                </a:solidFill>
              </a:rPr>
              <a:t>20/20&lt;-&gt;NLP</a:t>
            </a:r>
          </a:p>
          <a:p>
            <a:pPr eaLnBrk="1" hangingPunct="1">
              <a:spcBef>
                <a:spcPct val="0"/>
              </a:spcBef>
              <a:buClrTx/>
              <a:buSzTx/>
              <a:buFontTx/>
              <a:buNone/>
              <a:defRPr/>
            </a:pPr>
            <a:r>
              <a:rPr lang="en-US" altLang="en-US" sz="1200" dirty="0">
                <a:solidFill>
                  <a:srgbClr val="CCFFCC"/>
                </a:solidFill>
              </a:rPr>
              <a:t>--VF defects </a:t>
            </a:r>
            <a:r>
              <a:rPr lang="en-US" altLang="en-US" sz="1200" b="1" dirty="0">
                <a:solidFill>
                  <a:srgbClr val="CCFFCC"/>
                </a:solidFill>
              </a:rPr>
              <a:t>invariably present</a:t>
            </a:r>
          </a:p>
          <a:p>
            <a:pPr eaLnBrk="1" hangingPunct="1">
              <a:spcBef>
                <a:spcPct val="0"/>
              </a:spcBef>
              <a:buClrTx/>
              <a:buSzTx/>
              <a:buFontTx/>
              <a:buNone/>
              <a:defRPr/>
            </a:pPr>
            <a:r>
              <a:rPr lang="en-US" altLang="en-US" sz="1200" dirty="0">
                <a:solidFill>
                  <a:srgbClr val="CCFFCC"/>
                </a:solidFill>
              </a:rPr>
              <a:t>--Remember the </a:t>
            </a:r>
            <a:r>
              <a:rPr lang="en-US" altLang="en-US" sz="1200" b="1" dirty="0">
                <a:solidFill>
                  <a:srgbClr val="CCFFCC"/>
                </a:solidFill>
              </a:rPr>
              <a:t>4 D’s</a:t>
            </a:r>
            <a:r>
              <a:rPr lang="en-US" altLang="en-US" sz="1200" dirty="0">
                <a:solidFill>
                  <a:srgbClr val="CCFFCC"/>
                </a:solidFill>
              </a:rPr>
              <a:t> (more on this shortly)</a:t>
            </a:r>
          </a:p>
        </p:txBody>
      </p:sp>
      <p:sp>
        <p:nvSpPr>
          <p:cNvPr id="17" name="Text Box 13">
            <a:extLst>
              <a:ext uri="{FF2B5EF4-FFF2-40B4-BE49-F238E27FC236}">
                <a16:creationId xmlns:a16="http://schemas.microsoft.com/office/drawing/2014/main" id="{D23EA8F9-DF9F-4DB4-AA3A-1B3558C3921B}"/>
              </a:ext>
            </a:extLst>
          </p:cNvPr>
          <p:cNvSpPr txBox="1">
            <a:spLocks noChangeArrowheads="1"/>
          </p:cNvSpPr>
          <p:nvPr/>
        </p:nvSpPr>
        <p:spPr bwMode="auto">
          <a:xfrm>
            <a:off x="4800600" y="5257800"/>
            <a:ext cx="4294188" cy="1230313"/>
          </a:xfrm>
          <a:prstGeom prst="rect">
            <a:avLst/>
          </a:prstGeom>
          <a:solidFill>
            <a:srgbClr val="FFCC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Tilted-Disc Syndrome</a:t>
            </a:r>
          </a:p>
          <a:p>
            <a:pPr eaLnBrk="1" hangingPunct="1">
              <a:spcBef>
                <a:spcPct val="0"/>
              </a:spcBef>
              <a:buClrTx/>
              <a:buSzTx/>
              <a:buFontTx/>
              <a:buNone/>
            </a:pPr>
            <a:r>
              <a:rPr lang="en-US" altLang="en-US" sz="1200"/>
              <a:t>1) Superior pole appears…</a:t>
            </a:r>
            <a:r>
              <a:rPr lang="en-US" altLang="en-US" sz="1200" b="1">
                <a:solidFill>
                  <a:srgbClr val="0000FF"/>
                </a:solidFill>
              </a:rPr>
              <a:t>elevated</a:t>
            </a:r>
            <a:r>
              <a:rPr lang="en-US" altLang="en-US" sz="1200"/>
              <a:t>, inferior…</a:t>
            </a:r>
            <a:r>
              <a:rPr lang="en-US" altLang="en-US" sz="1200" b="1">
                <a:solidFill>
                  <a:srgbClr val="0000FF"/>
                </a:solidFill>
              </a:rPr>
              <a:t>recessed</a:t>
            </a:r>
          </a:p>
          <a:p>
            <a:pPr eaLnBrk="1" hangingPunct="1">
              <a:spcBef>
                <a:spcPct val="0"/>
              </a:spcBef>
              <a:buClrTx/>
              <a:buSzTx/>
              <a:buFontTx/>
              <a:buNone/>
            </a:pPr>
            <a:r>
              <a:rPr lang="en-US" altLang="en-US" sz="1200"/>
              <a:t>2) </a:t>
            </a:r>
            <a:r>
              <a:rPr lang="en-US" altLang="en-US" sz="1200">
                <a:solidFill>
                  <a:srgbClr val="FFCC99"/>
                </a:solidFill>
              </a:rPr>
              <a:t>Associated with…</a:t>
            </a:r>
            <a:r>
              <a:rPr lang="en-US" altLang="en-US" sz="1200" b="1">
                <a:solidFill>
                  <a:srgbClr val="FFCC99"/>
                </a:solidFill>
              </a:rPr>
              <a:t>situs inversus</a:t>
            </a:r>
            <a:r>
              <a:rPr lang="en-US" altLang="en-US" sz="1200">
                <a:solidFill>
                  <a:srgbClr val="FFCC99"/>
                </a:solidFill>
              </a:rPr>
              <a:t> of retinal vessels</a:t>
            </a:r>
          </a:p>
          <a:p>
            <a:pPr eaLnBrk="1" hangingPunct="1">
              <a:spcBef>
                <a:spcPct val="0"/>
              </a:spcBef>
              <a:buClrTx/>
              <a:buSzTx/>
              <a:buFontTx/>
              <a:buNone/>
            </a:pPr>
            <a:r>
              <a:rPr lang="en-US" altLang="en-US" sz="1200"/>
              <a:t>3) </a:t>
            </a:r>
            <a:r>
              <a:rPr lang="en-US" altLang="en-US" sz="1200">
                <a:solidFill>
                  <a:srgbClr val="FFCC99"/>
                </a:solidFill>
              </a:rPr>
              <a:t>Fundus abnormality produces…</a:t>
            </a:r>
            <a:r>
              <a:rPr lang="en-US" altLang="en-US" sz="1200" b="1">
                <a:solidFill>
                  <a:srgbClr val="FFCC99"/>
                </a:solidFill>
              </a:rPr>
              <a:t>myopic astigmatism</a:t>
            </a:r>
          </a:p>
          <a:p>
            <a:pPr eaLnBrk="1" hangingPunct="1">
              <a:spcBef>
                <a:spcPct val="0"/>
              </a:spcBef>
              <a:buClrTx/>
              <a:buSzTx/>
              <a:buFontTx/>
              <a:buNone/>
            </a:pPr>
            <a:r>
              <a:rPr lang="en-US" altLang="en-US" sz="1200"/>
              <a:t>4) </a:t>
            </a:r>
            <a:r>
              <a:rPr lang="en-US" altLang="en-US" sz="1200">
                <a:solidFill>
                  <a:srgbClr val="FFCC99"/>
                </a:solidFill>
              </a:rPr>
              <a:t>VF testing reveals…</a:t>
            </a:r>
            <a:r>
              <a:rPr lang="en-US" altLang="en-US" sz="1200" b="1">
                <a:solidFill>
                  <a:srgbClr val="FFCC99"/>
                </a:solidFill>
              </a:rPr>
              <a:t>bitemporal hemianopia</a:t>
            </a:r>
            <a:r>
              <a:rPr lang="en-US" altLang="en-US" sz="1200">
                <a:solidFill>
                  <a:srgbClr val="FFCC99"/>
                </a:solidFill>
              </a:rPr>
              <a:t> that doesn’t</a:t>
            </a:r>
          </a:p>
          <a:p>
            <a:pPr eaLnBrk="1" hangingPunct="1">
              <a:spcBef>
                <a:spcPct val="0"/>
              </a:spcBef>
              <a:buClrTx/>
              <a:buSzTx/>
              <a:buFontTx/>
              <a:buNone/>
            </a:pPr>
            <a:r>
              <a:rPr lang="en-US" altLang="en-US" sz="1200">
                <a:solidFill>
                  <a:srgbClr val="FFCC99"/>
                </a:solidFill>
              </a:rPr>
              <a:t>   …</a:t>
            </a:r>
            <a:r>
              <a:rPr lang="en-US" altLang="en-US" sz="1200" b="1">
                <a:solidFill>
                  <a:srgbClr val="FFCC99"/>
                </a:solidFill>
              </a:rPr>
              <a:t>respect the vertical</a:t>
            </a:r>
            <a:r>
              <a:rPr lang="en-US" altLang="en-US" sz="1200">
                <a:solidFill>
                  <a:srgbClr val="FFCC99"/>
                </a:solidFill>
              </a:rPr>
              <a:t> and may…</a:t>
            </a:r>
            <a:r>
              <a:rPr lang="en-US" altLang="en-US" sz="1200" b="1">
                <a:solidFill>
                  <a:srgbClr val="FFCC99"/>
                </a:solidFill>
              </a:rPr>
              <a:t>resolve with refraction</a:t>
            </a:r>
          </a:p>
        </p:txBody>
      </p:sp>
      <p:sp>
        <p:nvSpPr>
          <p:cNvPr id="18" name="Text Box 13">
            <a:extLst>
              <a:ext uri="{FF2B5EF4-FFF2-40B4-BE49-F238E27FC236}">
                <a16:creationId xmlns:a16="http://schemas.microsoft.com/office/drawing/2014/main" id="{AF29A23D-8CCD-493E-A881-3F227F620AD9}"/>
              </a:ext>
            </a:extLst>
          </p:cNvPr>
          <p:cNvSpPr txBox="1">
            <a:spLocks noChangeArrowheads="1"/>
          </p:cNvSpPr>
          <p:nvPr/>
        </p:nvSpPr>
        <p:spPr bwMode="auto">
          <a:xfrm>
            <a:off x="4800600" y="5257800"/>
            <a:ext cx="4216400" cy="1231106"/>
          </a:xfrm>
          <a:prstGeom prst="rect">
            <a:avLst/>
          </a:prstGeom>
          <a:solidFill>
            <a:srgbClr val="FFCC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dirty="0">
                <a:solidFill>
                  <a:schemeClr val="bg1">
                    <a:lumMod val="65000"/>
                  </a:schemeClr>
                </a:solidFill>
              </a:rPr>
              <a:t>Tilted-Disc Syndrome</a:t>
            </a:r>
          </a:p>
          <a:p>
            <a:pPr eaLnBrk="1" hangingPunct="1">
              <a:spcBef>
                <a:spcPct val="0"/>
              </a:spcBef>
              <a:buClrTx/>
              <a:buSzTx/>
              <a:buFontTx/>
              <a:buNone/>
            </a:pPr>
            <a:r>
              <a:rPr lang="en-US" altLang="en-US" sz="1200" dirty="0">
                <a:solidFill>
                  <a:srgbClr val="FFCC99"/>
                </a:solidFill>
              </a:rPr>
              <a:t>1) Superior pole appears…</a:t>
            </a:r>
            <a:r>
              <a:rPr lang="en-US" altLang="en-US" sz="1200" b="1" dirty="0">
                <a:solidFill>
                  <a:srgbClr val="FFCC99"/>
                </a:solidFill>
              </a:rPr>
              <a:t>elevated</a:t>
            </a:r>
            <a:r>
              <a:rPr lang="en-US" altLang="en-US" sz="1200" dirty="0">
                <a:solidFill>
                  <a:srgbClr val="FFCC99"/>
                </a:solidFill>
              </a:rPr>
              <a:t>, inferior… </a:t>
            </a:r>
            <a:r>
              <a:rPr lang="en-US" altLang="en-US" sz="1200" b="1" dirty="0">
                <a:solidFill>
                  <a:srgbClr val="FFCC99"/>
                </a:solidFill>
              </a:rPr>
              <a:t>recessed</a:t>
            </a:r>
          </a:p>
          <a:p>
            <a:pPr eaLnBrk="1" hangingPunct="1">
              <a:spcBef>
                <a:spcPct val="0"/>
              </a:spcBef>
              <a:buClrTx/>
              <a:buSzTx/>
              <a:buFontTx/>
              <a:buNone/>
            </a:pPr>
            <a:r>
              <a:rPr lang="en-US" altLang="en-US" sz="1200" dirty="0">
                <a:solidFill>
                  <a:srgbClr val="FFCC99"/>
                </a:solidFill>
              </a:rPr>
              <a:t>2) Associated with…</a:t>
            </a:r>
            <a:r>
              <a:rPr lang="en-US" altLang="en-US" sz="1200" b="1" dirty="0">
                <a:solidFill>
                  <a:srgbClr val="FFCC99"/>
                </a:solidFill>
              </a:rPr>
              <a:t>situs inversus</a:t>
            </a:r>
            <a:r>
              <a:rPr lang="en-US" altLang="en-US" sz="1200" dirty="0">
                <a:solidFill>
                  <a:srgbClr val="FFCC99"/>
                </a:solidFill>
              </a:rPr>
              <a:t> of retinal vessels</a:t>
            </a:r>
          </a:p>
          <a:p>
            <a:pPr eaLnBrk="1" hangingPunct="1">
              <a:spcBef>
                <a:spcPct val="0"/>
              </a:spcBef>
              <a:buClrTx/>
              <a:buSzTx/>
              <a:buFontTx/>
              <a:buNone/>
            </a:pPr>
            <a:r>
              <a:rPr lang="en-US" altLang="en-US" sz="1200" dirty="0">
                <a:solidFill>
                  <a:srgbClr val="FFCC99"/>
                </a:solidFill>
              </a:rPr>
              <a:t>3) Fundus abnormality produces… </a:t>
            </a:r>
            <a:r>
              <a:rPr lang="en-US" altLang="en-US" sz="1200" b="1" dirty="0">
                <a:solidFill>
                  <a:srgbClr val="FFCC99"/>
                </a:solidFill>
              </a:rPr>
              <a:t>myopic </a:t>
            </a:r>
            <a:r>
              <a:rPr lang="en-US" altLang="en-US" sz="1200" b="1" dirty="0" err="1">
                <a:solidFill>
                  <a:srgbClr val="FFCC99"/>
                </a:solidFill>
              </a:rPr>
              <a:t>astigm</a:t>
            </a:r>
            <a:endParaRPr lang="en-US" altLang="en-US" sz="1200" b="1" dirty="0">
              <a:solidFill>
                <a:srgbClr val="FFCC99"/>
              </a:solidFill>
            </a:endParaRPr>
          </a:p>
          <a:p>
            <a:pPr eaLnBrk="1" hangingPunct="1">
              <a:spcBef>
                <a:spcPct val="0"/>
              </a:spcBef>
              <a:buClrTx/>
              <a:buSzTx/>
              <a:buFontTx/>
              <a:buNone/>
            </a:pPr>
            <a:r>
              <a:rPr lang="en-US" altLang="en-US" sz="1200" dirty="0">
                <a:solidFill>
                  <a:srgbClr val="FFCC99"/>
                </a:solidFill>
              </a:rPr>
              <a:t>4) VF testing reveals…</a:t>
            </a:r>
            <a:r>
              <a:rPr lang="en-US" altLang="en-US" sz="1200" b="1" dirty="0">
                <a:solidFill>
                  <a:srgbClr val="FFCC99"/>
                </a:solidFill>
              </a:rPr>
              <a:t>bitemporal hemianopia</a:t>
            </a:r>
            <a:r>
              <a:rPr lang="en-US" altLang="en-US" sz="1200" dirty="0">
                <a:solidFill>
                  <a:srgbClr val="FFCC99"/>
                </a:solidFill>
              </a:rPr>
              <a:t> that </a:t>
            </a:r>
            <a:r>
              <a:rPr lang="en-US" altLang="en-US" sz="1200" dirty="0" err="1">
                <a:solidFill>
                  <a:srgbClr val="FFCC99"/>
                </a:solidFill>
              </a:rPr>
              <a:t>doesn’t</a:t>
            </a:r>
            <a:r>
              <a:rPr lang="en-US" altLang="en-US" sz="1200" b="1" dirty="0" err="1">
                <a:solidFill>
                  <a:srgbClr val="FFCC99"/>
                </a:solidFill>
              </a:rPr>
              <a:t>with</a:t>
            </a:r>
            <a:r>
              <a:rPr lang="en-US" altLang="en-US" sz="1200" b="1" dirty="0">
                <a:solidFill>
                  <a:srgbClr val="FFCC99"/>
                </a:solidFill>
              </a:rPr>
              <a:t> refract</a:t>
            </a:r>
          </a:p>
        </p:txBody>
      </p:sp>
      <p:sp>
        <p:nvSpPr>
          <p:cNvPr id="3" name="TextBox 2">
            <a:extLst>
              <a:ext uri="{FF2B5EF4-FFF2-40B4-BE49-F238E27FC236}">
                <a16:creationId xmlns:a16="http://schemas.microsoft.com/office/drawing/2014/main" id="{83967FBC-9255-EE50-B057-538AB35A0FFD}"/>
              </a:ext>
            </a:extLst>
          </p:cNvPr>
          <p:cNvSpPr txBox="1"/>
          <p:nvPr/>
        </p:nvSpPr>
        <p:spPr>
          <a:xfrm>
            <a:off x="299781" y="1873984"/>
            <a:ext cx="5410200" cy="2308324"/>
          </a:xfrm>
          <a:prstGeom prst="rect">
            <a:avLst/>
          </a:prstGeom>
          <a:solidFill>
            <a:srgbClr val="61D6FF"/>
          </a:solidFill>
        </p:spPr>
        <p:txBody>
          <a:bodyPr wrap="square" rtlCol="0">
            <a:spAutoFit/>
          </a:bodyPr>
          <a:lstStyle/>
          <a:p>
            <a:r>
              <a:rPr lang="en-US" sz="1600" i="1" dirty="0">
                <a:solidFill>
                  <a:schemeClr val="bg1">
                    <a:lumMod val="50000"/>
                  </a:schemeClr>
                </a:solidFill>
              </a:rPr>
              <a:t>Is morning-glory disc usually unilateral, or bilateral?</a:t>
            </a:r>
          </a:p>
          <a:p>
            <a:r>
              <a:rPr lang="en-US" sz="1600" dirty="0">
                <a:solidFill>
                  <a:schemeClr val="bg1">
                    <a:lumMod val="50000"/>
                  </a:schemeClr>
                </a:solidFill>
              </a:rPr>
              <a:t>Unilateral</a:t>
            </a:r>
          </a:p>
          <a:p>
            <a:endParaRPr lang="en-US" sz="1600" i="1" dirty="0">
              <a:solidFill>
                <a:schemeClr val="bg1">
                  <a:lumMod val="50000"/>
                </a:schemeClr>
              </a:solidFill>
              <a:latin typeface="+mn-lt"/>
            </a:endParaRPr>
          </a:p>
          <a:p>
            <a:r>
              <a:rPr lang="en-US" sz="1600" i="1" dirty="0">
                <a:solidFill>
                  <a:schemeClr val="bg1">
                    <a:lumMod val="50000"/>
                  </a:schemeClr>
                </a:solidFill>
                <a:latin typeface="+mn-lt"/>
              </a:rPr>
              <a:t>Is there a gender predilection?</a:t>
            </a:r>
          </a:p>
          <a:p>
            <a:r>
              <a:rPr lang="en-US" sz="1600" dirty="0">
                <a:solidFill>
                  <a:schemeClr val="bg1">
                    <a:lumMod val="50000"/>
                  </a:schemeClr>
                </a:solidFill>
                <a:latin typeface="+mn-lt"/>
              </a:rPr>
              <a:t>Yes, there is a  ♀  preponderance</a:t>
            </a:r>
          </a:p>
          <a:p>
            <a:endParaRPr lang="en-US" sz="1600" dirty="0">
              <a:solidFill>
                <a:schemeClr val="bg1">
                  <a:lumMod val="50000"/>
                </a:schemeClr>
              </a:solidFill>
            </a:endParaRPr>
          </a:p>
          <a:p>
            <a:r>
              <a:rPr lang="en-US" sz="1600" i="1" dirty="0">
                <a:solidFill>
                  <a:schemeClr val="bg1">
                    <a:lumMod val="50000"/>
                  </a:schemeClr>
                </a:solidFill>
              </a:rPr>
              <a:t>It has two associations of particular note—what are they?</a:t>
            </a:r>
          </a:p>
          <a:p>
            <a:r>
              <a:rPr lang="en-US" sz="1600" dirty="0">
                <a:solidFill>
                  <a:schemeClr val="bg1">
                    <a:lumMod val="50000"/>
                  </a:schemeClr>
                </a:solidFill>
              </a:rPr>
              <a:t>--</a:t>
            </a:r>
            <a:r>
              <a:rPr lang="en-US" sz="1600" b="1" dirty="0"/>
              <a:t>PHACE  syndrome</a:t>
            </a:r>
          </a:p>
          <a:p>
            <a:r>
              <a:rPr lang="en-US" sz="1600" dirty="0">
                <a:solidFill>
                  <a:schemeClr val="bg1">
                    <a:lumMod val="50000"/>
                  </a:schemeClr>
                </a:solidFill>
              </a:rPr>
              <a:t>--</a:t>
            </a:r>
            <a:r>
              <a:rPr lang="en-US" sz="1600" dirty="0" err="1">
                <a:solidFill>
                  <a:schemeClr val="bg1">
                    <a:lumMod val="50000"/>
                  </a:schemeClr>
                </a:solidFill>
              </a:rPr>
              <a:t>Moyamoya</a:t>
            </a:r>
            <a:r>
              <a:rPr lang="en-US" sz="1600" dirty="0">
                <a:solidFill>
                  <a:schemeClr val="bg1">
                    <a:lumMod val="50000"/>
                  </a:schemeClr>
                </a:solidFill>
              </a:rPr>
              <a:t>  disease</a:t>
            </a:r>
          </a:p>
        </p:txBody>
      </p:sp>
      <p:sp>
        <p:nvSpPr>
          <p:cNvPr id="4" name="Frame 3">
            <a:extLst>
              <a:ext uri="{FF2B5EF4-FFF2-40B4-BE49-F238E27FC236}">
                <a16:creationId xmlns:a16="http://schemas.microsoft.com/office/drawing/2014/main" id="{1C6DDD22-CE30-A21A-A1C2-8A65E4390164}"/>
              </a:ext>
            </a:extLst>
          </p:cNvPr>
          <p:cNvSpPr/>
          <p:nvPr/>
        </p:nvSpPr>
        <p:spPr>
          <a:xfrm>
            <a:off x="1340808" y="4266407"/>
            <a:ext cx="1859592" cy="305593"/>
          </a:xfrm>
          <a:prstGeom prst="frame">
            <a:avLst/>
          </a:prstGeom>
          <a:solidFill>
            <a:schemeClr val="bg1">
              <a:lumMod val="65000"/>
            </a:schemeClr>
          </a:solidFill>
          <a:ln>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 name="TextBox 1">
            <a:extLst>
              <a:ext uri="{FF2B5EF4-FFF2-40B4-BE49-F238E27FC236}">
                <a16:creationId xmlns:a16="http://schemas.microsoft.com/office/drawing/2014/main" id="{F5FF40F2-05A5-670F-A0E0-0EFD3CB3AA03}"/>
              </a:ext>
            </a:extLst>
          </p:cNvPr>
          <p:cNvSpPr txBox="1"/>
          <p:nvPr/>
        </p:nvSpPr>
        <p:spPr>
          <a:xfrm>
            <a:off x="2426617" y="3284041"/>
            <a:ext cx="2795881" cy="1538883"/>
          </a:xfrm>
          <a:prstGeom prst="rect">
            <a:avLst/>
          </a:prstGeom>
          <a:solidFill>
            <a:srgbClr val="92D050"/>
          </a:solidFill>
        </p:spPr>
        <p:txBody>
          <a:bodyPr wrap="square" rtlCol="0">
            <a:spAutoFit/>
          </a:bodyPr>
          <a:lstStyle/>
          <a:p>
            <a:r>
              <a:rPr lang="en-US" sz="1400" i="1" dirty="0">
                <a:solidFill>
                  <a:schemeClr val="bg1">
                    <a:lumMod val="50000"/>
                  </a:schemeClr>
                </a:solidFill>
              </a:rPr>
              <a:t>What does </a:t>
            </a:r>
            <a:r>
              <a:rPr lang="en-US" sz="1400" dirty="0">
                <a:solidFill>
                  <a:schemeClr val="bg1">
                    <a:lumMod val="50000"/>
                  </a:schemeClr>
                </a:solidFill>
              </a:rPr>
              <a:t>PHACE</a:t>
            </a:r>
            <a:r>
              <a:rPr lang="en-US" sz="1400" i="1" dirty="0">
                <a:solidFill>
                  <a:schemeClr val="bg1">
                    <a:lumMod val="50000"/>
                  </a:schemeClr>
                </a:solidFill>
              </a:rPr>
              <a:t> stand for?</a:t>
            </a:r>
          </a:p>
          <a:p>
            <a:r>
              <a:rPr lang="en-US" altLang="en-US" sz="1600" b="1" dirty="0">
                <a:solidFill>
                  <a:schemeClr val="bg1">
                    <a:lumMod val="50000"/>
                  </a:schemeClr>
                </a:solidFill>
              </a:rPr>
              <a:t>P</a:t>
            </a:r>
            <a:r>
              <a:rPr lang="en-US" altLang="en-US" sz="1400" dirty="0">
                <a:solidFill>
                  <a:schemeClr val="bg1">
                    <a:lumMod val="50000"/>
                  </a:schemeClr>
                </a:solidFill>
              </a:rPr>
              <a:t>osterior fossa malformations</a:t>
            </a:r>
          </a:p>
          <a:p>
            <a:r>
              <a:rPr lang="en-US" altLang="en-US" sz="1600" b="1" dirty="0">
                <a:solidFill>
                  <a:srgbClr val="0000FF"/>
                </a:solidFill>
              </a:rPr>
              <a:t>H</a:t>
            </a:r>
            <a:r>
              <a:rPr lang="en-US" altLang="en-US" sz="1400" dirty="0">
                <a:solidFill>
                  <a:srgbClr val="0000FF"/>
                </a:solidFill>
              </a:rPr>
              <a:t>emangiomas</a:t>
            </a:r>
          </a:p>
          <a:p>
            <a:r>
              <a:rPr lang="en-US" altLang="en-US" sz="1600" b="1" dirty="0">
                <a:solidFill>
                  <a:schemeClr val="bg1">
                    <a:lumMod val="50000"/>
                  </a:schemeClr>
                </a:solidFill>
              </a:rPr>
              <a:t>A</a:t>
            </a:r>
            <a:r>
              <a:rPr lang="en-US" altLang="en-US" sz="1400" dirty="0">
                <a:solidFill>
                  <a:schemeClr val="bg1">
                    <a:lumMod val="50000"/>
                  </a:schemeClr>
                </a:solidFill>
              </a:rPr>
              <a:t>rterial lesions</a:t>
            </a:r>
          </a:p>
          <a:p>
            <a:r>
              <a:rPr lang="en-US" altLang="en-US" sz="1600" b="1" dirty="0">
                <a:solidFill>
                  <a:schemeClr val="bg1">
                    <a:lumMod val="50000"/>
                  </a:schemeClr>
                </a:solidFill>
              </a:rPr>
              <a:t>C</a:t>
            </a:r>
            <a:r>
              <a:rPr lang="en-US" altLang="en-US" sz="1400" dirty="0">
                <a:solidFill>
                  <a:schemeClr val="bg1">
                    <a:lumMod val="50000"/>
                  </a:schemeClr>
                </a:solidFill>
              </a:rPr>
              <a:t>ardiac anomalies</a:t>
            </a:r>
          </a:p>
          <a:p>
            <a:r>
              <a:rPr lang="en-US" altLang="en-US" sz="1600" b="1" dirty="0">
                <a:solidFill>
                  <a:schemeClr val="bg1">
                    <a:lumMod val="50000"/>
                  </a:schemeClr>
                </a:solidFill>
              </a:rPr>
              <a:t>E</a:t>
            </a:r>
            <a:r>
              <a:rPr lang="en-US" altLang="en-US" sz="1400" dirty="0">
                <a:solidFill>
                  <a:schemeClr val="bg1">
                    <a:lumMod val="50000"/>
                  </a:schemeClr>
                </a:solidFill>
              </a:rPr>
              <a:t>ye anomalies</a:t>
            </a:r>
          </a:p>
        </p:txBody>
      </p:sp>
      <p:sp>
        <p:nvSpPr>
          <p:cNvPr id="5" name="TextBox 4">
            <a:extLst>
              <a:ext uri="{FF2B5EF4-FFF2-40B4-BE49-F238E27FC236}">
                <a16:creationId xmlns:a16="http://schemas.microsoft.com/office/drawing/2014/main" id="{3E99DAC8-B298-628A-4E92-A357D4A38153}"/>
              </a:ext>
            </a:extLst>
          </p:cNvPr>
          <p:cNvSpPr txBox="1"/>
          <p:nvPr/>
        </p:nvSpPr>
        <p:spPr>
          <a:xfrm>
            <a:off x="3708885" y="3226475"/>
            <a:ext cx="3199915" cy="2031325"/>
          </a:xfrm>
          <a:prstGeom prst="rect">
            <a:avLst/>
          </a:prstGeom>
          <a:solidFill>
            <a:srgbClr val="99FF99"/>
          </a:solidFill>
        </p:spPr>
        <p:txBody>
          <a:bodyPr wrap="none" rtlCol="0">
            <a:spAutoFit/>
          </a:bodyPr>
          <a:lstStyle/>
          <a:p>
            <a:r>
              <a:rPr lang="en-US" sz="1400" i="1" dirty="0">
                <a:solidFill>
                  <a:srgbClr val="CC0000"/>
                </a:solidFill>
              </a:rPr>
              <a:t>Where is the hemangioma located?</a:t>
            </a:r>
          </a:p>
          <a:p>
            <a:r>
              <a:rPr lang="en-US" sz="1400" dirty="0">
                <a:solidFill>
                  <a:srgbClr val="CC0000"/>
                </a:solidFill>
              </a:rPr>
              <a:t>The face, +/- scalp </a:t>
            </a:r>
          </a:p>
          <a:p>
            <a:endParaRPr lang="en-US" sz="1400" i="1" dirty="0">
              <a:solidFill>
                <a:srgbClr val="99FF99"/>
              </a:solidFill>
            </a:endParaRPr>
          </a:p>
          <a:p>
            <a:endParaRPr lang="en-US" sz="1400" i="1" dirty="0">
              <a:solidFill>
                <a:srgbClr val="99FF99"/>
              </a:solidFill>
            </a:endParaRPr>
          </a:p>
          <a:p>
            <a:r>
              <a:rPr lang="en-US" sz="1400" i="1" dirty="0">
                <a:solidFill>
                  <a:srgbClr val="99FF99"/>
                </a:solidFill>
              </a:rPr>
              <a:t>Is it large, or small?</a:t>
            </a:r>
          </a:p>
          <a:p>
            <a:r>
              <a:rPr lang="en-US" sz="1400" dirty="0">
                <a:solidFill>
                  <a:srgbClr val="99FF99"/>
                </a:solidFill>
              </a:rPr>
              <a:t>Large</a:t>
            </a:r>
          </a:p>
          <a:p>
            <a:endParaRPr lang="en-US" sz="1400" i="1" dirty="0">
              <a:solidFill>
                <a:srgbClr val="99FF99"/>
              </a:solidFill>
            </a:endParaRPr>
          </a:p>
          <a:p>
            <a:r>
              <a:rPr lang="en-US" sz="1400" i="1" dirty="0">
                <a:solidFill>
                  <a:srgbClr val="99FF99"/>
                </a:solidFill>
              </a:rPr>
              <a:t>What is the classic term for its shape?</a:t>
            </a:r>
          </a:p>
          <a:p>
            <a:r>
              <a:rPr lang="en-US" sz="1400" dirty="0">
                <a:solidFill>
                  <a:srgbClr val="99FF99"/>
                </a:solidFill>
              </a:rPr>
              <a:t>‘</a:t>
            </a:r>
            <a:r>
              <a:rPr lang="en-US" sz="1400" dirty="0" err="1">
                <a:solidFill>
                  <a:srgbClr val="99FF99"/>
                </a:solidFill>
              </a:rPr>
              <a:t>Plaquelike</a:t>
            </a:r>
            <a:r>
              <a:rPr lang="en-US" sz="1400" dirty="0">
                <a:solidFill>
                  <a:srgbClr val="99FF99"/>
                </a:solidFill>
              </a:rPr>
              <a:t>’</a:t>
            </a:r>
          </a:p>
        </p:txBody>
      </p:sp>
      <p:sp>
        <p:nvSpPr>
          <p:cNvPr id="6" name="Oval 5">
            <a:extLst>
              <a:ext uri="{FF2B5EF4-FFF2-40B4-BE49-F238E27FC236}">
                <a16:creationId xmlns:a16="http://schemas.microsoft.com/office/drawing/2014/main" id="{74855FB3-B0C0-939B-1EE6-783E3F168B31}"/>
              </a:ext>
            </a:extLst>
          </p:cNvPr>
          <p:cNvSpPr/>
          <p:nvPr/>
        </p:nvSpPr>
        <p:spPr>
          <a:xfrm>
            <a:off x="2332383" y="3724295"/>
            <a:ext cx="1497496" cy="385027"/>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950906983"/>
      </p:ext>
    </p:extLst>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6" name="Text Box 10">
            <a:extLst>
              <a:ext uri="{FF2B5EF4-FFF2-40B4-BE49-F238E27FC236}">
                <a16:creationId xmlns:a16="http://schemas.microsoft.com/office/drawing/2014/main" id="{75A786AA-A76E-4831-AE75-ABE88B23D8E3}"/>
              </a:ext>
            </a:extLst>
          </p:cNvPr>
          <p:cNvSpPr txBox="1">
            <a:spLocks noChangeArrowheads="1"/>
          </p:cNvSpPr>
          <p:nvPr/>
        </p:nvSpPr>
        <p:spPr bwMode="auto">
          <a:xfrm>
            <a:off x="1371600" y="4267200"/>
            <a:ext cx="3057525" cy="2154238"/>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Morning-Glory Disc</a:t>
            </a:r>
          </a:p>
          <a:p>
            <a:pPr eaLnBrk="1" hangingPunct="1">
              <a:spcBef>
                <a:spcPct val="0"/>
              </a:spcBef>
              <a:buClrTx/>
              <a:buSzTx/>
              <a:buFontTx/>
              <a:buNone/>
            </a:pPr>
            <a:r>
              <a:rPr lang="en-US" altLang="en-US" sz="1200"/>
              <a:t>--DFE reveals:</a:t>
            </a:r>
          </a:p>
          <a:p>
            <a:pPr eaLnBrk="1" hangingPunct="1">
              <a:spcBef>
                <a:spcPct val="0"/>
              </a:spcBef>
              <a:buClrTx/>
              <a:buSzTx/>
              <a:buFontTx/>
              <a:buNone/>
            </a:pPr>
            <a:r>
              <a:rPr lang="en-US" altLang="en-US" sz="1200"/>
              <a:t>  1) A funnel-shaped…</a:t>
            </a:r>
            <a:r>
              <a:rPr lang="en-US" altLang="en-US" sz="1200" b="1">
                <a:solidFill>
                  <a:srgbClr val="0000FF"/>
                </a:solidFill>
              </a:rPr>
              <a:t>excavation</a:t>
            </a:r>
            <a:endParaRPr lang="en-US" altLang="en-US" sz="1200"/>
          </a:p>
          <a:p>
            <a:pPr eaLnBrk="1" hangingPunct="1">
              <a:spcBef>
                <a:spcPct val="0"/>
              </a:spcBef>
              <a:buClrTx/>
              <a:buSzTx/>
              <a:buFontTx/>
              <a:buNone/>
            </a:pPr>
            <a:r>
              <a:rPr lang="en-US" altLang="en-US" sz="1200"/>
              <a:t>  2) Number of vessels crossing the rim</a:t>
            </a:r>
          </a:p>
          <a:p>
            <a:pPr eaLnBrk="1" hangingPunct="1">
              <a:spcBef>
                <a:spcPct val="0"/>
              </a:spcBef>
              <a:buClrTx/>
              <a:buSzTx/>
              <a:buFontTx/>
              <a:buNone/>
            </a:pPr>
            <a:r>
              <a:rPr lang="en-US" altLang="en-US" sz="1200"/>
              <a:t>    seems abnormally…</a:t>
            </a:r>
            <a:r>
              <a:rPr lang="en-US" altLang="en-US" sz="1200" b="1">
                <a:solidFill>
                  <a:srgbClr val="0000FF"/>
                </a:solidFill>
              </a:rPr>
              <a:t>high</a:t>
            </a:r>
            <a:r>
              <a:rPr lang="en-US" altLang="en-US" sz="1200"/>
              <a:t> </a:t>
            </a:r>
            <a:endParaRPr lang="en-US" altLang="en-US" sz="1200" b="1">
              <a:solidFill>
                <a:srgbClr val="0000FF"/>
              </a:solidFill>
            </a:endParaRPr>
          </a:p>
          <a:p>
            <a:pPr eaLnBrk="1" hangingPunct="1">
              <a:spcBef>
                <a:spcPct val="0"/>
              </a:spcBef>
              <a:buClrTx/>
              <a:buSzTx/>
              <a:buFontTx/>
              <a:buNone/>
            </a:pPr>
            <a:r>
              <a:rPr lang="en-US" altLang="en-US" sz="1200"/>
              <a:t>--Tissue is…</a:t>
            </a:r>
            <a:r>
              <a:rPr lang="en-US" altLang="en-US" sz="1200" b="1">
                <a:solidFill>
                  <a:srgbClr val="0000FF"/>
                </a:solidFill>
              </a:rPr>
              <a:t>contractile</a:t>
            </a:r>
            <a:r>
              <a:rPr lang="en-US" altLang="en-US" sz="1200"/>
              <a:t>, so cup seems</a:t>
            </a:r>
          </a:p>
          <a:p>
            <a:pPr eaLnBrk="1" hangingPunct="1">
              <a:spcBef>
                <a:spcPct val="0"/>
              </a:spcBef>
              <a:buClrTx/>
              <a:buSzTx/>
              <a:buFontTx/>
              <a:buNone/>
            </a:pPr>
            <a:r>
              <a:rPr lang="en-US" altLang="en-US" sz="1200"/>
              <a:t>  to…</a:t>
            </a:r>
            <a:r>
              <a:rPr lang="en-US" altLang="en-US" sz="1200" b="1">
                <a:solidFill>
                  <a:srgbClr val="0000FF"/>
                </a:solidFill>
              </a:rPr>
              <a:t>open </a:t>
            </a:r>
            <a:r>
              <a:rPr lang="en-US" altLang="en-US" sz="1200">
                <a:solidFill>
                  <a:srgbClr val="0000FF"/>
                </a:solidFill>
              </a:rPr>
              <a:t>and</a:t>
            </a:r>
            <a:r>
              <a:rPr lang="en-US" altLang="en-US" sz="1200" b="1">
                <a:solidFill>
                  <a:srgbClr val="0000FF"/>
                </a:solidFill>
              </a:rPr>
              <a:t> close</a:t>
            </a:r>
            <a:r>
              <a:rPr lang="en-US" altLang="en-US" sz="1200"/>
              <a:t> (like its namesake,  </a:t>
            </a:r>
          </a:p>
          <a:p>
            <a:pPr eaLnBrk="1" hangingPunct="1">
              <a:spcBef>
                <a:spcPct val="0"/>
              </a:spcBef>
              <a:buClrTx/>
              <a:buSzTx/>
              <a:buFontTx/>
              <a:buNone/>
            </a:pPr>
            <a:r>
              <a:rPr lang="en-US" altLang="en-US" sz="1200"/>
              <a:t>  the morning-glory flower)</a:t>
            </a:r>
          </a:p>
          <a:p>
            <a:pPr eaLnBrk="1" hangingPunct="1">
              <a:spcBef>
                <a:spcPct val="0"/>
              </a:spcBef>
              <a:buClrTx/>
              <a:buSzTx/>
              <a:buFontTx/>
              <a:buNone/>
            </a:pPr>
            <a:r>
              <a:rPr lang="en-US" altLang="en-US" sz="1200"/>
              <a:t>--VA usually…</a:t>
            </a:r>
            <a:r>
              <a:rPr lang="en-US" altLang="en-US" sz="1200" b="1">
                <a:solidFill>
                  <a:srgbClr val="0000FF"/>
                </a:solidFill>
              </a:rPr>
              <a:t>20/200</a:t>
            </a:r>
            <a:r>
              <a:rPr lang="en-US" altLang="en-US" sz="1200"/>
              <a:t>, but can be…</a:t>
            </a:r>
          </a:p>
          <a:p>
            <a:pPr eaLnBrk="1" hangingPunct="1">
              <a:spcBef>
                <a:spcPct val="0"/>
              </a:spcBef>
              <a:buClrTx/>
              <a:buSzTx/>
              <a:buFontTx/>
              <a:buNone/>
            </a:pPr>
            <a:r>
              <a:rPr lang="en-US" altLang="en-US" sz="1200"/>
              <a:t>   </a:t>
            </a:r>
            <a:r>
              <a:rPr lang="en-US" altLang="en-US" sz="1200" b="1">
                <a:solidFill>
                  <a:srgbClr val="0000FF"/>
                </a:solidFill>
              </a:rPr>
              <a:t>20/20&lt;-&gt;NLP</a:t>
            </a:r>
          </a:p>
          <a:p>
            <a:pPr eaLnBrk="1" hangingPunct="1">
              <a:spcBef>
                <a:spcPct val="0"/>
              </a:spcBef>
              <a:buClrTx/>
              <a:buSzTx/>
              <a:buFontTx/>
              <a:buNone/>
            </a:pPr>
            <a:r>
              <a:rPr lang="en-US" altLang="en-US" sz="1200"/>
              <a:t>--1/3 develop…</a:t>
            </a:r>
            <a:r>
              <a:rPr lang="en-US" altLang="en-US" sz="1200" b="1">
                <a:solidFill>
                  <a:srgbClr val="CCECFF"/>
                </a:solidFill>
              </a:rPr>
              <a:t>serous</a:t>
            </a:r>
            <a:r>
              <a:rPr lang="en-US" altLang="en-US" sz="1200" b="1">
                <a:solidFill>
                  <a:srgbClr val="0000FF"/>
                </a:solidFill>
              </a:rPr>
              <a:t> </a:t>
            </a:r>
            <a:r>
              <a:rPr lang="en-US" altLang="en-US" sz="1200" b="1">
                <a:solidFill>
                  <a:srgbClr val="CCECFF"/>
                </a:solidFill>
              </a:rPr>
              <a:t>RD</a:t>
            </a:r>
          </a:p>
        </p:txBody>
      </p:sp>
      <p:sp>
        <p:nvSpPr>
          <p:cNvPr id="26627" name="Text Box 3">
            <a:extLst>
              <a:ext uri="{FF2B5EF4-FFF2-40B4-BE49-F238E27FC236}">
                <a16:creationId xmlns:a16="http://schemas.microsoft.com/office/drawing/2014/main" id="{EBF565CB-D2E5-4CB9-AB10-59AB11704A7C}"/>
              </a:ext>
            </a:extLst>
          </p:cNvPr>
          <p:cNvSpPr txBox="1">
            <a:spLocks noChangeArrowheads="1"/>
          </p:cNvSpPr>
          <p:nvPr/>
        </p:nvSpPr>
        <p:spPr bwMode="auto">
          <a:xfrm>
            <a:off x="793750" y="3505200"/>
            <a:ext cx="2274982" cy="677108"/>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solidFill>
                  <a:schemeClr val="bg1">
                    <a:lumMod val="65000"/>
                  </a:schemeClr>
                </a:solidFill>
              </a:rPr>
              <a:t>Optic Pit/Hole</a:t>
            </a:r>
          </a:p>
          <a:p>
            <a:pPr eaLnBrk="1" hangingPunct="1">
              <a:spcBef>
                <a:spcPct val="0"/>
              </a:spcBef>
              <a:buClrTx/>
              <a:buSzTx/>
              <a:buFontTx/>
              <a:buNone/>
            </a:pPr>
            <a:r>
              <a:rPr lang="en-US" altLang="en-US" sz="1200">
                <a:solidFill>
                  <a:schemeClr val="bg1">
                    <a:lumMod val="65000"/>
                  </a:schemeClr>
                </a:solidFill>
              </a:rPr>
              <a:t>--Associated with…</a:t>
            </a:r>
            <a:r>
              <a:rPr lang="en-US" altLang="en-US" sz="1200" b="1">
                <a:solidFill>
                  <a:schemeClr val="bg1">
                    <a:lumMod val="65000"/>
                  </a:schemeClr>
                </a:solidFill>
              </a:rPr>
              <a:t>serous RD</a:t>
            </a:r>
          </a:p>
          <a:p>
            <a:pPr eaLnBrk="1" hangingPunct="1">
              <a:spcBef>
                <a:spcPct val="0"/>
              </a:spcBef>
              <a:buClrTx/>
              <a:buSzTx/>
              <a:buFontTx/>
              <a:buNone/>
            </a:pPr>
            <a:r>
              <a:rPr lang="en-US" altLang="en-US" sz="1200" b="1">
                <a:solidFill>
                  <a:schemeClr val="bg1">
                    <a:lumMod val="65000"/>
                  </a:schemeClr>
                </a:solidFill>
              </a:rPr>
              <a:t>  in adulthood</a:t>
            </a:r>
          </a:p>
        </p:txBody>
      </p:sp>
      <p:sp>
        <p:nvSpPr>
          <p:cNvPr id="26628" name="Line 4">
            <a:extLst>
              <a:ext uri="{FF2B5EF4-FFF2-40B4-BE49-F238E27FC236}">
                <a16:creationId xmlns:a16="http://schemas.microsoft.com/office/drawing/2014/main" id="{6995FA1A-F69E-4714-87E2-B7C3F5C89A50}"/>
              </a:ext>
            </a:extLst>
          </p:cNvPr>
          <p:cNvSpPr>
            <a:spLocks noChangeShapeType="1"/>
          </p:cNvSpPr>
          <p:nvPr/>
        </p:nvSpPr>
        <p:spPr bwMode="auto">
          <a:xfrm flipH="1">
            <a:off x="1600200" y="2057400"/>
            <a:ext cx="1524000" cy="3810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629" name="Text Box 6">
            <a:extLst>
              <a:ext uri="{FF2B5EF4-FFF2-40B4-BE49-F238E27FC236}">
                <a16:creationId xmlns:a16="http://schemas.microsoft.com/office/drawing/2014/main" id="{2498F669-3885-470F-827E-D0722ECBD570}"/>
              </a:ext>
            </a:extLst>
          </p:cNvPr>
          <p:cNvSpPr txBox="1">
            <a:spLocks noChangeArrowheads="1"/>
          </p:cNvSpPr>
          <p:nvPr/>
        </p:nvSpPr>
        <p:spPr bwMode="auto">
          <a:xfrm>
            <a:off x="1340808" y="1524000"/>
            <a:ext cx="3544560" cy="458587"/>
          </a:xfrm>
          <a:prstGeom prst="rect">
            <a:avLst/>
          </a:prstGeom>
          <a:noFill/>
          <a:ln w="952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1400" i="1">
                <a:solidFill>
                  <a:schemeClr val="bg1">
                    <a:lumMod val="75000"/>
                  </a:schemeClr>
                </a:solidFill>
              </a:rPr>
              <a:t>These three are all secondary to abnormal</a:t>
            </a:r>
          </a:p>
          <a:p>
            <a:pPr algn="ctr" eaLnBrk="1" hangingPunct="1">
              <a:lnSpc>
                <a:spcPct val="85000"/>
              </a:lnSpc>
              <a:spcBef>
                <a:spcPct val="0"/>
              </a:spcBef>
              <a:buClrTx/>
              <a:buSzTx/>
              <a:buFontTx/>
              <a:buNone/>
            </a:pPr>
            <a:r>
              <a:rPr lang="en-US" altLang="en-US" sz="1400" i="1">
                <a:solidFill>
                  <a:schemeClr val="bg1">
                    <a:lumMod val="75000"/>
                  </a:schemeClr>
                </a:solidFill>
              </a:rPr>
              <a:t>closure of the embryonic optic fissure</a:t>
            </a:r>
          </a:p>
        </p:txBody>
      </p:sp>
      <p:sp>
        <p:nvSpPr>
          <p:cNvPr id="26630" name="Text Box 7">
            <a:extLst>
              <a:ext uri="{FF2B5EF4-FFF2-40B4-BE49-F238E27FC236}">
                <a16:creationId xmlns:a16="http://schemas.microsoft.com/office/drawing/2014/main" id="{77864995-F91A-497B-84DE-F4FB09455FB9}"/>
              </a:ext>
            </a:extLst>
          </p:cNvPr>
          <p:cNvSpPr txBox="1">
            <a:spLocks noChangeArrowheads="1"/>
          </p:cNvSpPr>
          <p:nvPr/>
        </p:nvSpPr>
        <p:spPr bwMode="auto">
          <a:xfrm>
            <a:off x="76200" y="2514600"/>
            <a:ext cx="2783134" cy="861774"/>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solidFill>
                  <a:schemeClr val="bg1">
                    <a:lumMod val="65000"/>
                  </a:schemeClr>
                </a:solidFill>
              </a:rPr>
              <a:t>Optic Nerve Coloboma</a:t>
            </a:r>
          </a:p>
          <a:p>
            <a:pPr eaLnBrk="1" hangingPunct="1">
              <a:spcBef>
                <a:spcPct val="0"/>
              </a:spcBef>
              <a:buClrTx/>
              <a:buSzTx/>
              <a:buFontTx/>
              <a:buNone/>
            </a:pPr>
            <a:r>
              <a:rPr lang="en-US" altLang="en-US" sz="1200">
                <a:solidFill>
                  <a:schemeClr val="bg1">
                    <a:lumMod val="65000"/>
                  </a:schemeClr>
                </a:solidFill>
              </a:rPr>
              <a:t>1) May resemble…</a:t>
            </a:r>
            <a:r>
              <a:rPr lang="en-US" altLang="en-US" sz="1200" b="1">
                <a:solidFill>
                  <a:schemeClr val="bg1">
                    <a:lumMod val="65000"/>
                  </a:schemeClr>
                </a:solidFill>
              </a:rPr>
              <a:t>deep cupping</a:t>
            </a:r>
          </a:p>
          <a:p>
            <a:pPr eaLnBrk="1" hangingPunct="1">
              <a:spcBef>
                <a:spcPct val="0"/>
              </a:spcBef>
              <a:buClrTx/>
              <a:buSzTx/>
              <a:buFontTx/>
              <a:buNone/>
            </a:pPr>
            <a:r>
              <a:rPr lang="en-US" altLang="en-US" sz="1200">
                <a:solidFill>
                  <a:schemeClr val="bg1">
                    <a:lumMod val="65000"/>
                  </a:schemeClr>
                </a:solidFill>
              </a:rPr>
              <a:t>2) Can be…</a:t>
            </a:r>
            <a:r>
              <a:rPr lang="en-US" altLang="en-US" sz="1200" b="1">
                <a:solidFill>
                  <a:schemeClr val="bg1">
                    <a:lumMod val="65000"/>
                  </a:schemeClr>
                </a:solidFill>
              </a:rPr>
              <a:t>bilateral, asymmetric</a:t>
            </a:r>
          </a:p>
          <a:p>
            <a:pPr eaLnBrk="1" hangingPunct="1">
              <a:spcBef>
                <a:spcPct val="0"/>
              </a:spcBef>
              <a:buClrTx/>
              <a:buSzTx/>
              <a:buFontTx/>
              <a:buNone/>
            </a:pPr>
            <a:r>
              <a:rPr lang="en-US" altLang="en-US" sz="1200">
                <a:solidFill>
                  <a:schemeClr val="bg1">
                    <a:lumMod val="65000"/>
                  </a:schemeClr>
                </a:solidFill>
              </a:rPr>
              <a:t>3) Part of the…</a:t>
            </a:r>
            <a:r>
              <a:rPr lang="en-US" altLang="en-US" sz="1200" b="1">
                <a:solidFill>
                  <a:schemeClr val="bg1">
                    <a:lumMod val="65000"/>
                  </a:schemeClr>
                </a:solidFill>
              </a:rPr>
              <a:t>CHARGE association</a:t>
            </a:r>
          </a:p>
        </p:txBody>
      </p:sp>
      <p:sp>
        <p:nvSpPr>
          <p:cNvPr id="26631" name="Line 8">
            <a:extLst>
              <a:ext uri="{FF2B5EF4-FFF2-40B4-BE49-F238E27FC236}">
                <a16:creationId xmlns:a16="http://schemas.microsoft.com/office/drawing/2014/main" id="{91D11795-7A2D-4757-920B-F908079269D1}"/>
              </a:ext>
            </a:extLst>
          </p:cNvPr>
          <p:cNvSpPr>
            <a:spLocks noChangeShapeType="1"/>
          </p:cNvSpPr>
          <p:nvPr/>
        </p:nvSpPr>
        <p:spPr bwMode="auto">
          <a:xfrm flipH="1">
            <a:off x="2971800" y="2057400"/>
            <a:ext cx="152400" cy="14478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632" name="Text Box 9">
            <a:extLst>
              <a:ext uri="{FF2B5EF4-FFF2-40B4-BE49-F238E27FC236}">
                <a16:creationId xmlns:a16="http://schemas.microsoft.com/office/drawing/2014/main" id="{A6F1D9EC-DA7F-44C4-8528-11B06C1FBD47}"/>
              </a:ext>
            </a:extLst>
          </p:cNvPr>
          <p:cNvSpPr txBox="1">
            <a:spLocks noChangeArrowheads="1"/>
          </p:cNvSpPr>
          <p:nvPr/>
        </p:nvSpPr>
        <p:spPr bwMode="auto">
          <a:xfrm>
            <a:off x="1371600" y="4267200"/>
            <a:ext cx="3057247" cy="2154436"/>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dirty="0">
                <a:solidFill>
                  <a:schemeClr val="bg1">
                    <a:lumMod val="65000"/>
                  </a:schemeClr>
                </a:solidFill>
              </a:rPr>
              <a:t>Morning-Glory Disc</a:t>
            </a:r>
          </a:p>
          <a:p>
            <a:pPr eaLnBrk="1" hangingPunct="1">
              <a:spcBef>
                <a:spcPct val="0"/>
              </a:spcBef>
              <a:buClrTx/>
              <a:buSzTx/>
              <a:buFontTx/>
              <a:buNone/>
            </a:pPr>
            <a:r>
              <a:rPr lang="en-US" altLang="en-US" sz="1200" dirty="0">
                <a:solidFill>
                  <a:schemeClr val="bg1">
                    <a:lumMod val="65000"/>
                  </a:schemeClr>
                </a:solidFill>
              </a:rPr>
              <a:t>--DFE reveals:</a:t>
            </a:r>
          </a:p>
          <a:p>
            <a:pPr eaLnBrk="1" hangingPunct="1">
              <a:spcBef>
                <a:spcPct val="0"/>
              </a:spcBef>
              <a:buClrTx/>
              <a:buSzTx/>
              <a:buFontTx/>
              <a:buNone/>
            </a:pPr>
            <a:r>
              <a:rPr lang="en-US" altLang="en-US" sz="1200" dirty="0">
                <a:solidFill>
                  <a:schemeClr val="bg1">
                    <a:lumMod val="65000"/>
                  </a:schemeClr>
                </a:solidFill>
              </a:rPr>
              <a:t>  1) A funnel-shaped…</a:t>
            </a:r>
            <a:r>
              <a:rPr lang="en-US" altLang="en-US" sz="1200" b="1" dirty="0">
                <a:solidFill>
                  <a:schemeClr val="bg1">
                    <a:lumMod val="65000"/>
                  </a:schemeClr>
                </a:solidFill>
              </a:rPr>
              <a:t>excavation</a:t>
            </a:r>
            <a:endParaRPr lang="en-US" altLang="en-US" sz="1200" dirty="0">
              <a:solidFill>
                <a:schemeClr val="bg1">
                  <a:lumMod val="65000"/>
                </a:schemeClr>
              </a:solidFill>
            </a:endParaRPr>
          </a:p>
          <a:p>
            <a:pPr eaLnBrk="1" hangingPunct="1">
              <a:spcBef>
                <a:spcPct val="0"/>
              </a:spcBef>
              <a:buClrTx/>
              <a:buSzTx/>
              <a:buFontTx/>
              <a:buNone/>
            </a:pPr>
            <a:r>
              <a:rPr lang="en-US" altLang="en-US" sz="1200" dirty="0">
                <a:solidFill>
                  <a:schemeClr val="bg1">
                    <a:lumMod val="65000"/>
                  </a:schemeClr>
                </a:solidFill>
              </a:rPr>
              <a:t>  2) Number of vessels crossing the rim</a:t>
            </a:r>
          </a:p>
          <a:p>
            <a:pPr eaLnBrk="1" hangingPunct="1">
              <a:spcBef>
                <a:spcPct val="0"/>
              </a:spcBef>
              <a:buClrTx/>
              <a:buSzTx/>
              <a:buFontTx/>
              <a:buNone/>
            </a:pPr>
            <a:r>
              <a:rPr lang="en-US" altLang="en-US" sz="1200" dirty="0">
                <a:solidFill>
                  <a:schemeClr val="bg1">
                    <a:lumMod val="65000"/>
                  </a:schemeClr>
                </a:solidFill>
              </a:rPr>
              <a:t>    seems abnormally…</a:t>
            </a:r>
            <a:r>
              <a:rPr lang="en-US" altLang="en-US" sz="1200" b="1" dirty="0">
                <a:solidFill>
                  <a:schemeClr val="bg1">
                    <a:lumMod val="65000"/>
                  </a:schemeClr>
                </a:solidFill>
              </a:rPr>
              <a:t>high</a:t>
            </a:r>
            <a:r>
              <a:rPr lang="en-US" altLang="en-US" sz="1200" dirty="0">
                <a:solidFill>
                  <a:schemeClr val="bg1">
                    <a:lumMod val="65000"/>
                  </a:schemeClr>
                </a:solidFill>
              </a:rPr>
              <a:t> </a:t>
            </a:r>
            <a:endParaRPr lang="en-US" altLang="en-US" sz="1200" b="1" dirty="0">
              <a:solidFill>
                <a:schemeClr val="bg1">
                  <a:lumMod val="65000"/>
                </a:schemeClr>
              </a:solidFill>
            </a:endParaRPr>
          </a:p>
          <a:p>
            <a:pPr eaLnBrk="1" hangingPunct="1">
              <a:spcBef>
                <a:spcPct val="0"/>
              </a:spcBef>
              <a:buClrTx/>
              <a:buSzTx/>
              <a:buFontTx/>
              <a:buNone/>
            </a:pPr>
            <a:r>
              <a:rPr lang="en-US" altLang="en-US" sz="1200" dirty="0">
                <a:solidFill>
                  <a:schemeClr val="bg1">
                    <a:lumMod val="65000"/>
                  </a:schemeClr>
                </a:solidFill>
              </a:rPr>
              <a:t>--Tissue is…</a:t>
            </a:r>
            <a:r>
              <a:rPr lang="en-US" altLang="en-US" sz="1200" b="1" dirty="0">
                <a:solidFill>
                  <a:schemeClr val="bg1">
                    <a:lumMod val="65000"/>
                  </a:schemeClr>
                </a:solidFill>
              </a:rPr>
              <a:t>contractile</a:t>
            </a:r>
            <a:r>
              <a:rPr lang="en-US" altLang="en-US" sz="1200" dirty="0">
                <a:solidFill>
                  <a:schemeClr val="bg1">
                    <a:lumMod val="65000"/>
                  </a:schemeClr>
                </a:solidFill>
              </a:rPr>
              <a:t>, so cup seems</a:t>
            </a:r>
          </a:p>
          <a:p>
            <a:pPr eaLnBrk="1" hangingPunct="1">
              <a:spcBef>
                <a:spcPct val="0"/>
              </a:spcBef>
              <a:buClrTx/>
              <a:buSzTx/>
              <a:buFontTx/>
              <a:buNone/>
            </a:pPr>
            <a:r>
              <a:rPr lang="en-US" altLang="en-US" sz="1200" dirty="0">
                <a:solidFill>
                  <a:schemeClr val="bg1">
                    <a:lumMod val="65000"/>
                  </a:schemeClr>
                </a:solidFill>
              </a:rPr>
              <a:t>  to…</a:t>
            </a:r>
            <a:r>
              <a:rPr lang="en-US" altLang="en-US" sz="1200" b="1" dirty="0">
                <a:solidFill>
                  <a:schemeClr val="bg1">
                    <a:lumMod val="65000"/>
                  </a:schemeClr>
                </a:solidFill>
              </a:rPr>
              <a:t>open </a:t>
            </a:r>
            <a:r>
              <a:rPr lang="en-US" altLang="en-US" sz="1200" dirty="0">
                <a:solidFill>
                  <a:schemeClr val="bg1">
                    <a:lumMod val="65000"/>
                  </a:schemeClr>
                </a:solidFill>
              </a:rPr>
              <a:t>and</a:t>
            </a:r>
            <a:r>
              <a:rPr lang="en-US" altLang="en-US" sz="1200" b="1" dirty="0">
                <a:solidFill>
                  <a:schemeClr val="bg1">
                    <a:lumMod val="65000"/>
                  </a:schemeClr>
                </a:solidFill>
              </a:rPr>
              <a:t> close</a:t>
            </a:r>
            <a:r>
              <a:rPr lang="en-US" altLang="en-US" sz="1200" dirty="0">
                <a:solidFill>
                  <a:schemeClr val="bg1">
                    <a:lumMod val="65000"/>
                  </a:schemeClr>
                </a:solidFill>
              </a:rPr>
              <a:t> (like its namesake,  </a:t>
            </a:r>
          </a:p>
          <a:p>
            <a:pPr eaLnBrk="1" hangingPunct="1">
              <a:spcBef>
                <a:spcPct val="0"/>
              </a:spcBef>
              <a:buClrTx/>
              <a:buSzTx/>
              <a:buFontTx/>
              <a:buNone/>
            </a:pPr>
            <a:r>
              <a:rPr lang="en-US" altLang="en-US" sz="1200" dirty="0">
                <a:solidFill>
                  <a:schemeClr val="bg1">
                    <a:lumMod val="65000"/>
                  </a:schemeClr>
                </a:solidFill>
              </a:rPr>
              <a:t>  the morning-glory flower)</a:t>
            </a:r>
          </a:p>
          <a:p>
            <a:pPr eaLnBrk="1" hangingPunct="1">
              <a:spcBef>
                <a:spcPct val="0"/>
              </a:spcBef>
              <a:buClrTx/>
              <a:buSzTx/>
              <a:buFontTx/>
              <a:buNone/>
            </a:pPr>
            <a:r>
              <a:rPr lang="en-US" altLang="en-US" sz="1200" dirty="0">
                <a:solidFill>
                  <a:schemeClr val="bg1">
                    <a:lumMod val="65000"/>
                  </a:schemeClr>
                </a:solidFill>
              </a:rPr>
              <a:t>--VA usually…</a:t>
            </a:r>
            <a:r>
              <a:rPr lang="en-US" altLang="en-US" sz="1200" b="1" dirty="0">
                <a:solidFill>
                  <a:schemeClr val="bg1">
                    <a:lumMod val="65000"/>
                  </a:schemeClr>
                </a:solidFill>
              </a:rPr>
              <a:t>20/200</a:t>
            </a:r>
            <a:r>
              <a:rPr lang="en-US" altLang="en-US" sz="1200" dirty="0">
                <a:solidFill>
                  <a:schemeClr val="bg1">
                    <a:lumMod val="65000"/>
                  </a:schemeClr>
                </a:solidFill>
              </a:rPr>
              <a:t>, but can be…</a:t>
            </a:r>
          </a:p>
          <a:p>
            <a:pPr eaLnBrk="1" hangingPunct="1">
              <a:spcBef>
                <a:spcPct val="0"/>
              </a:spcBef>
              <a:buClrTx/>
              <a:buSzTx/>
              <a:buFontTx/>
              <a:buNone/>
            </a:pPr>
            <a:r>
              <a:rPr lang="en-US" altLang="en-US" sz="1200" dirty="0">
                <a:solidFill>
                  <a:schemeClr val="bg1">
                    <a:lumMod val="65000"/>
                  </a:schemeClr>
                </a:solidFill>
              </a:rPr>
              <a:t>   </a:t>
            </a:r>
            <a:r>
              <a:rPr lang="en-US" altLang="en-US" sz="1200" b="1" dirty="0">
                <a:solidFill>
                  <a:schemeClr val="bg1">
                    <a:lumMod val="65000"/>
                  </a:schemeClr>
                </a:solidFill>
              </a:rPr>
              <a:t>20/20&lt;-&gt;NLP</a:t>
            </a:r>
          </a:p>
          <a:p>
            <a:pPr eaLnBrk="1" hangingPunct="1">
              <a:spcBef>
                <a:spcPct val="0"/>
              </a:spcBef>
              <a:buClrTx/>
              <a:buSzTx/>
              <a:buFontTx/>
              <a:buNone/>
            </a:pPr>
            <a:r>
              <a:rPr lang="en-US" altLang="en-US" sz="1200" dirty="0">
                <a:solidFill>
                  <a:schemeClr val="bg1">
                    <a:lumMod val="65000"/>
                  </a:schemeClr>
                </a:solidFill>
              </a:rPr>
              <a:t>--1/3 develop…</a:t>
            </a:r>
            <a:r>
              <a:rPr lang="en-US" altLang="en-US" sz="1200" b="1" dirty="0">
                <a:solidFill>
                  <a:schemeClr val="bg1">
                    <a:lumMod val="65000"/>
                  </a:schemeClr>
                </a:solidFill>
              </a:rPr>
              <a:t>serous RD</a:t>
            </a:r>
          </a:p>
        </p:txBody>
      </p:sp>
      <p:sp>
        <p:nvSpPr>
          <p:cNvPr id="26633" name="Rectangle 11">
            <a:extLst>
              <a:ext uri="{FF2B5EF4-FFF2-40B4-BE49-F238E27FC236}">
                <a16:creationId xmlns:a16="http://schemas.microsoft.com/office/drawing/2014/main" id="{F76BCA91-4E24-4F7F-B6A5-D5C8FE6F39B6}"/>
              </a:ext>
            </a:extLst>
          </p:cNvPr>
          <p:cNvSpPr>
            <a:spLocks noChangeArrowheads="1"/>
          </p:cNvSpPr>
          <p:nvPr/>
        </p:nvSpPr>
        <p:spPr bwMode="auto">
          <a:xfrm>
            <a:off x="457200" y="122238"/>
            <a:ext cx="7543800" cy="8683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b"/>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ct val="85000"/>
              </a:lnSpc>
              <a:spcBef>
                <a:spcPct val="0"/>
              </a:spcBef>
              <a:buClrTx/>
              <a:buSzTx/>
              <a:buFontTx/>
              <a:buNone/>
            </a:pPr>
            <a:r>
              <a:rPr lang="en-US" altLang="en-US" sz="3200" b="1" dirty="0">
                <a:solidFill>
                  <a:schemeClr val="tx2"/>
                </a:solidFill>
              </a:rPr>
              <a:t>Developmental Abnormalities of the Optic Nerve Head</a:t>
            </a:r>
            <a:endParaRPr lang="en-US" altLang="en-US" sz="3200" dirty="0">
              <a:solidFill>
                <a:schemeClr val="tx2"/>
              </a:solidFill>
            </a:endParaRPr>
          </a:p>
        </p:txBody>
      </p:sp>
      <p:sp>
        <p:nvSpPr>
          <p:cNvPr id="26634" name="Slide Number Placeholder 1">
            <a:extLst>
              <a:ext uri="{FF2B5EF4-FFF2-40B4-BE49-F238E27FC236}">
                <a16:creationId xmlns:a16="http://schemas.microsoft.com/office/drawing/2014/main" id="{36D4B343-1488-4D7C-8569-64FF0FD08B6E}"/>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DBDA1020-9ADD-4487-AA1F-12FB75A402F9}" type="slidenum">
              <a:rPr lang="en-US" altLang="en-US" sz="1000"/>
              <a:pPr>
                <a:spcBef>
                  <a:spcPct val="0"/>
                </a:spcBef>
                <a:buClrTx/>
                <a:buSzTx/>
                <a:buFontTx/>
                <a:buNone/>
              </a:pPr>
              <a:t>53</a:t>
            </a:fld>
            <a:endParaRPr lang="en-US" altLang="en-US" sz="1000"/>
          </a:p>
        </p:txBody>
      </p:sp>
      <p:sp>
        <p:nvSpPr>
          <p:cNvPr id="26635" name="Line 12">
            <a:extLst>
              <a:ext uri="{FF2B5EF4-FFF2-40B4-BE49-F238E27FC236}">
                <a16:creationId xmlns:a16="http://schemas.microsoft.com/office/drawing/2014/main" id="{65C3BECB-2C2E-4FDB-BF02-61BA4BD8DB2D}"/>
              </a:ext>
            </a:extLst>
          </p:cNvPr>
          <p:cNvSpPr>
            <a:spLocks noChangeShapeType="1"/>
          </p:cNvSpPr>
          <p:nvPr/>
        </p:nvSpPr>
        <p:spPr bwMode="auto">
          <a:xfrm>
            <a:off x="3124200" y="2057400"/>
            <a:ext cx="381000" cy="22098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 name="Text Box 16">
            <a:extLst>
              <a:ext uri="{FF2B5EF4-FFF2-40B4-BE49-F238E27FC236}">
                <a16:creationId xmlns:a16="http://schemas.microsoft.com/office/drawing/2014/main" id="{A25388A0-A505-4976-AE31-C05FE10D78D8}"/>
              </a:ext>
            </a:extLst>
          </p:cNvPr>
          <p:cNvSpPr txBox="1">
            <a:spLocks noChangeArrowheads="1"/>
          </p:cNvSpPr>
          <p:nvPr/>
        </p:nvSpPr>
        <p:spPr bwMode="auto">
          <a:xfrm>
            <a:off x="4648200" y="2576513"/>
            <a:ext cx="3973513" cy="862012"/>
          </a:xfrm>
          <a:prstGeom prst="rect">
            <a:avLst/>
          </a:prstGeom>
          <a:solidFill>
            <a:srgbClr val="FFC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defRPr/>
            </a:pPr>
            <a:r>
              <a:rPr lang="en-US" altLang="en-US" sz="1400" b="1" dirty="0">
                <a:solidFill>
                  <a:schemeClr val="bg1">
                    <a:lumMod val="65000"/>
                  </a:schemeClr>
                </a:solidFill>
              </a:rPr>
              <a:t>Myelinated RNFL</a:t>
            </a:r>
          </a:p>
          <a:p>
            <a:pPr eaLnBrk="1" hangingPunct="1">
              <a:spcBef>
                <a:spcPct val="0"/>
              </a:spcBef>
              <a:buClrTx/>
              <a:buSzTx/>
              <a:buFontTx/>
              <a:buNone/>
              <a:defRPr/>
            </a:pPr>
            <a:r>
              <a:rPr lang="en-US" altLang="en-US" sz="1200" dirty="0">
                <a:solidFill>
                  <a:srgbClr val="FFCCFF"/>
                </a:solidFill>
              </a:rPr>
              <a:t>--Myelin normally starts at LGN, ends at lamina </a:t>
            </a:r>
            <a:r>
              <a:rPr lang="en-US" altLang="en-US" sz="1200" dirty="0" err="1">
                <a:solidFill>
                  <a:srgbClr val="FFCCFF"/>
                </a:solidFill>
              </a:rPr>
              <a:t>cribrosa</a:t>
            </a:r>
            <a:endParaRPr lang="en-US" altLang="en-US" sz="1200" dirty="0">
              <a:solidFill>
                <a:srgbClr val="FFCCFF"/>
              </a:solidFill>
            </a:endParaRPr>
          </a:p>
          <a:p>
            <a:pPr eaLnBrk="1" hangingPunct="1">
              <a:spcBef>
                <a:spcPct val="0"/>
              </a:spcBef>
              <a:buClrTx/>
              <a:buSzTx/>
              <a:buFontTx/>
              <a:buNone/>
              <a:defRPr/>
            </a:pPr>
            <a:r>
              <a:rPr lang="en-US" altLang="en-US" sz="1200" dirty="0">
                <a:solidFill>
                  <a:srgbClr val="FFCCFF"/>
                </a:solidFill>
              </a:rPr>
              <a:t>--Can be patchy, discontinuous</a:t>
            </a:r>
          </a:p>
          <a:p>
            <a:pPr eaLnBrk="1" hangingPunct="1">
              <a:spcBef>
                <a:spcPct val="0"/>
              </a:spcBef>
              <a:buClrTx/>
              <a:buSzTx/>
              <a:buFontTx/>
              <a:buNone/>
              <a:defRPr/>
            </a:pPr>
            <a:r>
              <a:rPr lang="en-US" altLang="en-US" sz="1200" dirty="0">
                <a:solidFill>
                  <a:srgbClr val="FFCCFF"/>
                </a:solidFill>
              </a:rPr>
              <a:t>--Corresponding VF has absolute scotoma</a:t>
            </a:r>
          </a:p>
        </p:txBody>
      </p:sp>
      <p:sp>
        <p:nvSpPr>
          <p:cNvPr id="15" name="Text Box 18">
            <a:extLst>
              <a:ext uri="{FF2B5EF4-FFF2-40B4-BE49-F238E27FC236}">
                <a16:creationId xmlns:a16="http://schemas.microsoft.com/office/drawing/2014/main" id="{0EEE94D4-BC7E-44DF-B02B-501B0F5929C0}"/>
              </a:ext>
            </a:extLst>
          </p:cNvPr>
          <p:cNvSpPr txBox="1">
            <a:spLocks noChangeArrowheads="1"/>
          </p:cNvSpPr>
          <p:nvPr/>
        </p:nvSpPr>
        <p:spPr bwMode="auto">
          <a:xfrm>
            <a:off x="5546725" y="1687513"/>
            <a:ext cx="3452813" cy="677862"/>
          </a:xfrm>
          <a:prstGeom prst="rect">
            <a:avLst/>
          </a:prstGeom>
          <a:solidFill>
            <a:srgbClr val="FFFF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defRPr/>
            </a:pPr>
            <a:r>
              <a:rPr lang="en-US" altLang="en-US" sz="1400" b="1" dirty="0" err="1">
                <a:solidFill>
                  <a:schemeClr val="bg1">
                    <a:lumMod val="75000"/>
                  </a:schemeClr>
                </a:solidFill>
              </a:rPr>
              <a:t>Megalopapilla</a:t>
            </a:r>
            <a:endParaRPr lang="en-US" altLang="en-US" sz="1400" b="1" dirty="0">
              <a:solidFill>
                <a:schemeClr val="bg1">
                  <a:lumMod val="75000"/>
                </a:schemeClr>
              </a:solidFill>
            </a:endParaRPr>
          </a:p>
          <a:p>
            <a:pPr eaLnBrk="1" hangingPunct="1">
              <a:spcBef>
                <a:spcPct val="0"/>
              </a:spcBef>
              <a:buClrTx/>
              <a:buSzTx/>
              <a:buFontTx/>
              <a:buNone/>
              <a:defRPr/>
            </a:pPr>
            <a:r>
              <a:rPr lang="en-US" altLang="en-US" sz="1200" dirty="0">
                <a:solidFill>
                  <a:srgbClr val="FFFF99"/>
                </a:solidFill>
              </a:rPr>
              <a:t>--Abnormally large diameter of </a:t>
            </a:r>
            <a:r>
              <a:rPr lang="en-US" altLang="en-US" sz="1200" b="1" dirty="0">
                <a:solidFill>
                  <a:srgbClr val="FFFF99"/>
                </a:solidFill>
              </a:rPr>
              <a:t>disc and cup</a:t>
            </a:r>
          </a:p>
          <a:p>
            <a:pPr eaLnBrk="1" hangingPunct="1">
              <a:spcBef>
                <a:spcPct val="0"/>
              </a:spcBef>
              <a:buClrTx/>
              <a:buSzTx/>
              <a:buFontTx/>
              <a:buNone/>
              <a:defRPr/>
            </a:pPr>
            <a:r>
              <a:rPr lang="en-US" altLang="en-US" sz="1200" dirty="0">
                <a:solidFill>
                  <a:srgbClr val="FFFF99"/>
                </a:solidFill>
              </a:rPr>
              <a:t>--VF testing may reveal an </a:t>
            </a:r>
            <a:r>
              <a:rPr lang="en-US" altLang="en-US" sz="1200" b="1" dirty="0">
                <a:solidFill>
                  <a:srgbClr val="FFFF99"/>
                </a:solidFill>
              </a:rPr>
              <a:t>enlarged blind spot</a:t>
            </a:r>
          </a:p>
        </p:txBody>
      </p:sp>
      <p:sp>
        <p:nvSpPr>
          <p:cNvPr id="16" name="Text Box 19">
            <a:extLst>
              <a:ext uri="{FF2B5EF4-FFF2-40B4-BE49-F238E27FC236}">
                <a16:creationId xmlns:a16="http://schemas.microsoft.com/office/drawing/2014/main" id="{BF21B0FD-ADB8-4F9B-81FF-E2291331973F}"/>
              </a:ext>
            </a:extLst>
          </p:cNvPr>
          <p:cNvSpPr txBox="1">
            <a:spLocks noChangeArrowheads="1"/>
          </p:cNvSpPr>
          <p:nvPr/>
        </p:nvSpPr>
        <p:spPr bwMode="auto">
          <a:xfrm>
            <a:off x="5257800" y="3760788"/>
            <a:ext cx="3273425" cy="1231900"/>
          </a:xfrm>
          <a:prstGeom prst="rect">
            <a:avLst/>
          </a:prstGeom>
          <a:solidFill>
            <a:srgbClr val="CCFFCC"/>
          </a:solidFill>
          <a:ln w="9525">
            <a:no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defRPr/>
            </a:pPr>
            <a:r>
              <a:rPr lang="en-US" altLang="en-US" sz="1400" b="1" dirty="0">
                <a:solidFill>
                  <a:schemeClr val="bg1">
                    <a:lumMod val="65000"/>
                  </a:schemeClr>
                </a:solidFill>
              </a:rPr>
              <a:t>Optic Nerve Hypoplasia</a:t>
            </a:r>
          </a:p>
          <a:p>
            <a:pPr eaLnBrk="1" hangingPunct="1">
              <a:spcBef>
                <a:spcPct val="0"/>
              </a:spcBef>
              <a:buClrTx/>
              <a:buSzTx/>
              <a:buFontTx/>
              <a:buNone/>
              <a:defRPr/>
            </a:pPr>
            <a:r>
              <a:rPr lang="en-US" altLang="en-US" sz="1200" dirty="0">
                <a:solidFill>
                  <a:srgbClr val="CCFFCC"/>
                </a:solidFill>
              </a:rPr>
              <a:t>--Abnormally </a:t>
            </a:r>
            <a:r>
              <a:rPr lang="en-US" altLang="en-US" sz="1200" b="1" dirty="0">
                <a:solidFill>
                  <a:srgbClr val="CCFFCC"/>
                </a:solidFill>
              </a:rPr>
              <a:t>low number of axons</a:t>
            </a:r>
          </a:p>
          <a:p>
            <a:pPr eaLnBrk="1" hangingPunct="1">
              <a:spcBef>
                <a:spcPct val="0"/>
              </a:spcBef>
              <a:buClrTx/>
              <a:buSzTx/>
              <a:buFontTx/>
              <a:buNone/>
              <a:defRPr/>
            </a:pPr>
            <a:r>
              <a:rPr lang="en-US" altLang="en-US" sz="1200" dirty="0">
                <a:solidFill>
                  <a:srgbClr val="CCFFCC"/>
                </a:solidFill>
              </a:rPr>
              <a:t>--DFE: Small pale disc with </a:t>
            </a:r>
            <a:r>
              <a:rPr lang="en-US" altLang="en-US" sz="1200" b="1" dirty="0">
                <a:solidFill>
                  <a:srgbClr val="CCFFCC"/>
                </a:solidFill>
              </a:rPr>
              <a:t>double ring sign</a:t>
            </a:r>
            <a:endParaRPr lang="en-US" altLang="en-US" sz="1200" dirty="0">
              <a:solidFill>
                <a:srgbClr val="CCFFCC"/>
              </a:solidFill>
            </a:endParaRPr>
          </a:p>
          <a:p>
            <a:pPr eaLnBrk="1" hangingPunct="1">
              <a:spcBef>
                <a:spcPct val="0"/>
              </a:spcBef>
              <a:buClrTx/>
              <a:buSzTx/>
              <a:buFontTx/>
              <a:buNone/>
              <a:defRPr/>
            </a:pPr>
            <a:r>
              <a:rPr lang="en-US" altLang="en-US" sz="1200" dirty="0">
                <a:solidFill>
                  <a:srgbClr val="CCFFCC"/>
                </a:solidFill>
              </a:rPr>
              <a:t>--VA </a:t>
            </a:r>
            <a:r>
              <a:rPr lang="en-US" altLang="en-US" sz="1200" b="1" dirty="0">
                <a:solidFill>
                  <a:srgbClr val="CCFFCC"/>
                </a:solidFill>
              </a:rPr>
              <a:t>20/20&lt;-&gt;NLP</a:t>
            </a:r>
          </a:p>
          <a:p>
            <a:pPr eaLnBrk="1" hangingPunct="1">
              <a:spcBef>
                <a:spcPct val="0"/>
              </a:spcBef>
              <a:buClrTx/>
              <a:buSzTx/>
              <a:buFontTx/>
              <a:buNone/>
              <a:defRPr/>
            </a:pPr>
            <a:r>
              <a:rPr lang="en-US" altLang="en-US" sz="1200" dirty="0">
                <a:solidFill>
                  <a:srgbClr val="CCFFCC"/>
                </a:solidFill>
              </a:rPr>
              <a:t>--VF defects </a:t>
            </a:r>
            <a:r>
              <a:rPr lang="en-US" altLang="en-US" sz="1200" b="1" dirty="0">
                <a:solidFill>
                  <a:srgbClr val="CCFFCC"/>
                </a:solidFill>
              </a:rPr>
              <a:t>invariably present</a:t>
            </a:r>
          </a:p>
          <a:p>
            <a:pPr eaLnBrk="1" hangingPunct="1">
              <a:spcBef>
                <a:spcPct val="0"/>
              </a:spcBef>
              <a:buClrTx/>
              <a:buSzTx/>
              <a:buFontTx/>
              <a:buNone/>
              <a:defRPr/>
            </a:pPr>
            <a:r>
              <a:rPr lang="en-US" altLang="en-US" sz="1200" dirty="0">
                <a:solidFill>
                  <a:srgbClr val="CCFFCC"/>
                </a:solidFill>
              </a:rPr>
              <a:t>--Remember the </a:t>
            </a:r>
            <a:r>
              <a:rPr lang="en-US" altLang="en-US" sz="1200" b="1" dirty="0">
                <a:solidFill>
                  <a:srgbClr val="CCFFCC"/>
                </a:solidFill>
              </a:rPr>
              <a:t>4 D’s</a:t>
            </a:r>
            <a:r>
              <a:rPr lang="en-US" altLang="en-US" sz="1200" dirty="0">
                <a:solidFill>
                  <a:srgbClr val="CCFFCC"/>
                </a:solidFill>
              </a:rPr>
              <a:t> (more on this shortly)</a:t>
            </a:r>
          </a:p>
        </p:txBody>
      </p:sp>
      <p:sp>
        <p:nvSpPr>
          <p:cNvPr id="17" name="Text Box 13">
            <a:extLst>
              <a:ext uri="{FF2B5EF4-FFF2-40B4-BE49-F238E27FC236}">
                <a16:creationId xmlns:a16="http://schemas.microsoft.com/office/drawing/2014/main" id="{D23EA8F9-DF9F-4DB4-AA3A-1B3558C3921B}"/>
              </a:ext>
            </a:extLst>
          </p:cNvPr>
          <p:cNvSpPr txBox="1">
            <a:spLocks noChangeArrowheads="1"/>
          </p:cNvSpPr>
          <p:nvPr/>
        </p:nvSpPr>
        <p:spPr bwMode="auto">
          <a:xfrm>
            <a:off x="4800600" y="5257800"/>
            <a:ext cx="4294188" cy="1230313"/>
          </a:xfrm>
          <a:prstGeom prst="rect">
            <a:avLst/>
          </a:prstGeom>
          <a:solidFill>
            <a:srgbClr val="FFCC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Tilted-Disc Syndrome</a:t>
            </a:r>
          </a:p>
          <a:p>
            <a:pPr eaLnBrk="1" hangingPunct="1">
              <a:spcBef>
                <a:spcPct val="0"/>
              </a:spcBef>
              <a:buClrTx/>
              <a:buSzTx/>
              <a:buFontTx/>
              <a:buNone/>
            </a:pPr>
            <a:r>
              <a:rPr lang="en-US" altLang="en-US" sz="1200"/>
              <a:t>1) Superior pole appears…</a:t>
            </a:r>
            <a:r>
              <a:rPr lang="en-US" altLang="en-US" sz="1200" b="1">
                <a:solidFill>
                  <a:srgbClr val="0000FF"/>
                </a:solidFill>
              </a:rPr>
              <a:t>elevated</a:t>
            </a:r>
            <a:r>
              <a:rPr lang="en-US" altLang="en-US" sz="1200"/>
              <a:t>, inferior…</a:t>
            </a:r>
            <a:r>
              <a:rPr lang="en-US" altLang="en-US" sz="1200" b="1">
                <a:solidFill>
                  <a:srgbClr val="0000FF"/>
                </a:solidFill>
              </a:rPr>
              <a:t>recessed</a:t>
            </a:r>
          </a:p>
          <a:p>
            <a:pPr eaLnBrk="1" hangingPunct="1">
              <a:spcBef>
                <a:spcPct val="0"/>
              </a:spcBef>
              <a:buClrTx/>
              <a:buSzTx/>
              <a:buFontTx/>
              <a:buNone/>
            </a:pPr>
            <a:r>
              <a:rPr lang="en-US" altLang="en-US" sz="1200"/>
              <a:t>2) </a:t>
            </a:r>
            <a:r>
              <a:rPr lang="en-US" altLang="en-US" sz="1200">
                <a:solidFill>
                  <a:srgbClr val="FFCC99"/>
                </a:solidFill>
              </a:rPr>
              <a:t>Associated with…</a:t>
            </a:r>
            <a:r>
              <a:rPr lang="en-US" altLang="en-US" sz="1200" b="1">
                <a:solidFill>
                  <a:srgbClr val="FFCC99"/>
                </a:solidFill>
              </a:rPr>
              <a:t>situs inversus</a:t>
            </a:r>
            <a:r>
              <a:rPr lang="en-US" altLang="en-US" sz="1200">
                <a:solidFill>
                  <a:srgbClr val="FFCC99"/>
                </a:solidFill>
              </a:rPr>
              <a:t> of retinal vessels</a:t>
            </a:r>
          </a:p>
          <a:p>
            <a:pPr eaLnBrk="1" hangingPunct="1">
              <a:spcBef>
                <a:spcPct val="0"/>
              </a:spcBef>
              <a:buClrTx/>
              <a:buSzTx/>
              <a:buFontTx/>
              <a:buNone/>
            </a:pPr>
            <a:r>
              <a:rPr lang="en-US" altLang="en-US" sz="1200"/>
              <a:t>3) </a:t>
            </a:r>
            <a:r>
              <a:rPr lang="en-US" altLang="en-US" sz="1200">
                <a:solidFill>
                  <a:srgbClr val="FFCC99"/>
                </a:solidFill>
              </a:rPr>
              <a:t>Fundus abnormality produces…</a:t>
            </a:r>
            <a:r>
              <a:rPr lang="en-US" altLang="en-US" sz="1200" b="1">
                <a:solidFill>
                  <a:srgbClr val="FFCC99"/>
                </a:solidFill>
              </a:rPr>
              <a:t>myopic astigmatism</a:t>
            </a:r>
          </a:p>
          <a:p>
            <a:pPr eaLnBrk="1" hangingPunct="1">
              <a:spcBef>
                <a:spcPct val="0"/>
              </a:spcBef>
              <a:buClrTx/>
              <a:buSzTx/>
              <a:buFontTx/>
              <a:buNone/>
            </a:pPr>
            <a:r>
              <a:rPr lang="en-US" altLang="en-US" sz="1200"/>
              <a:t>4) </a:t>
            </a:r>
            <a:r>
              <a:rPr lang="en-US" altLang="en-US" sz="1200">
                <a:solidFill>
                  <a:srgbClr val="FFCC99"/>
                </a:solidFill>
              </a:rPr>
              <a:t>VF testing reveals…</a:t>
            </a:r>
            <a:r>
              <a:rPr lang="en-US" altLang="en-US" sz="1200" b="1">
                <a:solidFill>
                  <a:srgbClr val="FFCC99"/>
                </a:solidFill>
              </a:rPr>
              <a:t>bitemporal hemianopia</a:t>
            </a:r>
            <a:r>
              <a:rPr lang="en-US" altLang="en-US" sz="1200">
                <a:solidFill>
                  <a:srgbClr val="FFCC99"/>
                </a:solidFill>
              </a:rPr>
              <a:t> that doesn’t</a:t>
            </a:r>
          </a:p>
          <a:p>
            <a:pPr eaLnBrk="1" hangingPunct="1">
              <a:spcBef>
                <a:spcPct val="0"/>
              </a:spcBef>
              <a:buClrTx/>
              <a:buSzTx/>
              <a:buFontTx/>
              <a:buNone/>
            </a:pPr>
            <a:r>
              <a:rPr lang="en-US" altLang="en-US" sz="1200">
                <a:solidFill>
                  <a:srgbClr val="FFCC99"/>
                </a:solidFill>
              </a:rPr>
              <a:t>   …</a:t>
            </a:r>
            <a:r>
              <a:rPr lang="en-US" altLang="en-US" sz="1200" b="1">
                <a:solidFill>
                  <a:srgbClr val="FFCC99"/>
                </a:solidFill>
              </a:rPr>
              <a:t>respect the vertical</a:t>
            </a:r>
            <a:r>
              <a:rPr lang="en-US" altLang="en-US" sz="1200">
                <a:solidFill>
                  <a:srgbClr val="FFCC99"/>
                </a:solidFill>
              </a:rPr>
              <a:t> and may…</a:t>
            </a:r>
            <a:r>
              <a:rPr lang="en-US" altLang="en-US" sz="1200" b="1">
                <a:solidFill>
                  <a:srgbClr val="FFCC99"/>
                </a:solidFill>
              </a:rPr>
              <a:t>resolve with refraction</a:t>
            </a:r>
          </a:p>
        </p:txBody>
      </p:sp>
      <p:sp>
        <p:nvSpPr>
          <p:cNvPr id="18" name="Text Box 13">
            <a:extLst>
              <a:ext uri="{FF2B5EF4-FFF2-40B4-BE49-F238E27FC236}">
                <a16:creationId xmlns:a16="http://schemas.microsoft.com/office/drawing/2014/main" id="{AF29A23D-8CCD-493E-A881-3F227F620AD9}"/>
              </a:ext>
            </a:extLst>
          </p:cNvPr>
          <p:cNvSpPr txBox="1">
            <a:spLocks noChangeArrowheads="1"/>
          </p:cNvSpPr>
          <p:nvPr/>
        </p:nvSpPr>
        <p:spPr bwMode="auto">
          <a:xfrm>
            <a:off x="4800600" y="5257800"/>
            <a:ext cx="4216400" cy="1231106"/>
          </a:xfrm>
          <a:prstGeom prst="rect">
            <a:avLst/>
          </a:prstGeom>
          <a:solidFill>
            <a:srgbClr val="FFCC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dirty="0">
                <a:solidFill>
                  <a:schemeClr val="bg1">
                    <a:lumMod val="65000"/>
                  </a:schemeClr>
                </a:solidFill>
              </a:rPr>
              <a:t>Tilted-Disc Syndrome</a:t>
            </a:r>
          </a:p>
          <a:p>
            <a:pPr eaLnBrk="1" hangingPunct="1">
              <a:spcBef>
                <a:spcPct val="0"/>
              </a:spcBef>
              <a:buClrTx/>
              <a:buSzTx/>
              <a:buFontTx/>
              <a:buNone/>
            </a:pPr>
            <a:r>
              <a:rPr lang="en-US" altLang="en-US" sz="1200" dirty="0">
                <a:solidFill>
                  <a:srgbClr val="FFCC99"/>
                </a:solidFill>
              </a:rPr>
              <a:t>1) Superior pole appears…</a:t>
            </a:r>
            <a:r>
              <a:rPr lang="en-US" altLang="en-US" sz="1200" b="1" dirty="0">
                <a:solidFill>
                  <a:srgbClr val="FFCC99"/>
                </a:solidFill>
              </a:rPr>
              <a:t>elevated</a:t>
            </a:r>
            <a:r>
              <a:rPr lang="en-US" altLang="en-US" sz="1200" dirty="0">
                <a:solidFill>
                  <a:srgbClr val="FFCC99"/>
                </a:solidFill>
              </a:rPr>
              <a:t>, inferior… </a:t>
            </a:r>
            <a:r>
              <a:rPr lang="en-US" altLang="en-US" sz="1200" b="1" dirty="0">
                <a:solidFill>
                  <a:srgbClr val="FFCC99"/>
                </a:solidFill>
              </a:rPr>
              <a:t>recessed</a:t>
            </a:r>
          </a:p>
          <a:p>
            <a:pPr eaLnBrk="1" hangingPunct="1">
              <a:spcBef>
                <a:spcPct val="0"/>
              </a:spcBef>
              <a:buClrTx/>
              <a:buSzTx/>
              <a:buFontTx/>
              <a:buNone/>
            </a:pPr>
            <a:r>
              <a:rPr lang="en-US" altLang="en-US" sz="1200" dirty="0">
                <a:solidFill>
                  <a:srgbClr val="FFCC99"/>
                </a:solidFill>
              </a:rPr>
              <a:t>2) Associated with…</a:t>
            </a:r>
            <a:r>
              <a:rPr lang="en-US" altLang="en-US" sz="1200" b="1" dirty="0">
                <a:solidFill>
                  <a:srgbClr val="FFCC99"/>
                </a:solidFill>
              </a:rPr>
              <a:t>situs inversus</a:t>
            </a:r>
            <a:r>
              <a:rPr lang="en-US" altLang="en-US" sz="1200" dirty="0">
                <a:solidFill>
                  <a:srgbClr val="FFCC99"/>
                </a:solidFill>
              </a:rPr>
              <a:t> of retinal vessels</a:t>
            </a:r>
          </a:p>
          <a:p>
            <a:pPr eaLnBrk="1" hangingPunct="1">
              <a:spcBef>
                <a:spcPct val="0"/>
              </a:spcBef>
              <a:buClrTx/>
              <a:buSzTx/>
              <a:buFontTx/>
              <a:buNone/>
            </a:pPr>
            <a:r>
              <a:rPr lang="en-US" altLang="en-US" sz="1200" dirty="0">
                <a:solidFill>
                  <a:srgbClr val="FFCC99"/>
                </a:solidFill>
              </a:rPr>
              <a:t>3) Fundus abnormality produces… </a:t>
            </a:r>
            <a:r>
              <a:rPr lang="en-US" altLang="en-US" sz="1200" b="1" dirty="0">
                <a:solidFill>
                  <a:srgbClr val="FFCC99"/>
                </a:solidFill>
              </a:rPr>
              <a:t>myopic </a:t>
            </a:r>
            <a:r>
              <a:rPr lang="en-US" altLang="en-US" sz="1200" b="1" dirty="0" err="1">
                <a:solidFill>
                  <a:srgbClr val="FFCC99"/>
                </a:solidFill>
              </a:rPr>
              <a:t>astigm</a:t>
            </a:r>
            <a:endParaRPr lang="en-US" altLang="en-US" sz="1200" b="1" dirty="0">
              <a:solidFill>
                <a:srgbClr val="FFCC99"/>
              </a:solidFill>
            </a:endParaRPr>
          </a:p>
          <a:p>
            <a:pPr eaLnBrk="1" hangingPunct="1">
              <a:spcBef>
                <a:spcPct val="0"/>
              </a:spcBef>
              <a:buClrTx/>
              <a:buSzTx/>
              <a:buFontTx/>
              <a:buNone/>
            </a:pPr>
            <a:r>
              <a:rPr lang="en-US" altLang="en-US" sz="1200" dirty="0">
                <a:solidFill>
                  <a:srgbClr val="FFCC99"/>
                </a:solidFill>
              </a:rPr>
              <a:t>4) VF testing reveals…</a:t>
            </a:r>
            <a:r>
              <a:rPr lang="en-US" altLang="en-US" sz="1200" b="1" dirty="0">
                <a:solidFill>
                  <a:srgbClr val="FFCC99"/>
                </a:solidFill>
              </a:rPr>
              <a:t>bitemporal hemianopia</a:t>
            </a:r>
            <a:r>
              <a:rPr lang="en-US" altLang="en-US" sz="1200" dirty="0">
                <a:solidFill>
                  <a:srgbClr val="FFCC99"/>
                </a:solidFill>
              </a:rPr>
              <a:t> that </a:t>
            </a:r>
            <a:r>
              <a:rPr lang="en-US" altLang="en-US" sz="1200" dirty="0" err="1">
                <a:solidFill>
                  <a:srgbClr val="FFCC99"/>
                </a:solidFill>
              </a:rPr>
              <a:t>doesn’t</a:t>
            </a:r>
            <a:r>
              <a:rPr lang="en-US" altLang="en-US" sz="1200" b="1" dirty="0" err="1">
                <a:solidFill>
                  <a:srgbClr val="FFCC99"/>
                </a:solidFill>
              </a:rPr>
              <a:t>with</a:t>
            </a:r>
            <a:r>
              <a:rPr lang="en-US" altLang="en-US" sz="1200" b="1" dirty="0">
                <a:solidFill>
                  <a:srgbClr val="FFCC99"/>
                </a:solidFill>
              </a:rPr>
              <a:t> refract</a:t>
            </a:r>
          </a:p>
        </p:txBody>
      </p:sp>
      <p:sp>
        <p:nvSpPr>
          <p:cNvPr id="3" name="TextBox 2">
            <a:extLst>
              <a:ext uri="{FF2B5EF4-FFF2-40B4-BE49-F238E27FC236}">
                <a16:creationId xmlns:a16="http://schemas.microsoft.com/office/drawing/2014/main" id="{83967FBC-9255-EE50-B057-538AB35A0FFD}"/>
              </a:ext>
            </a:extLst>
          </p:cNvPr>
          <p:cNvSpPr txBox="1"/>
          <p:nvPr/>
        </p:nvSpPr>
        <p:spPr>
          <a:xfrm>
            <a:off x="299781" y="1873984"/>
            <a:ext cx="5410200" cy="2308324"/>
          </a:xfrm>
          <a:prstGeom prst="rect">
            <a:avLst/>
          </a:prstGeom>
          <a:solidFill>
            <a:srgbClr val="61D6FF"/>
          </a:solidFill>
        </p:spPr>
        <p:txBody>
          <a:bodyPr wrap="square" rtlCol="0">
            <a:spAutoFit/>
          </a:bodyPr>
          <a:lstStyle/>
          <a:p>
            <a:r>
              <a:rPr lang="en-US" sz="1600" i="1" dirty="0">
                <a:solidFill>
                  <a:schemeClr val="bg1">
                    <a:lumMod val="50000"/>
                  </a:schemeClr>
                </a:solidFill>
              </a:rPr>
              <a:t>Is morning-glory disc usually unilateral, or bilateral?</a:t>
            </a:r>
          </a:p>
          <a:p>
            <a:r>
              <a:rPr lang="en-US" sz="1600" dirty="0">
                <a:solidFill>
                  <a:schemeClr val="bg1">
                    <a:lumMod val="50000"/>
                  </a:schemeClr>
                </a:solidFill>
              </a:rPr>
              <a:t>Unilateral</a:t>
            </a:r>
          </a:p>
          <a:p>
            <a:endParaRPr lang="en-US" sz="1600" i="1" dirty="0">
              <a:solidFill>
                <a:schemeClr val="bg1">
                  <a:lumMod val="50000"/>
                </a:schemeClr>
              </a:solidFill>
              <a:latin typeface="+mn-lt"/>
            </a:endParaRPr>
          </a:p>
          <a:p>
            <a:r>
              <a:rPr lang="en-US" sz="1600" i="1" dirty="0">
                <a:solidFill>
                  <a:schemeClr val="bg1">
                    <a:lumMod val="50000"/>
                  </a:schemeClr>
                </a:solidFill>
                <a:latin typeface="+mn-lt"/>
              </a:rPr>
              <a:t>Is there a gender predilection?</a:t>
            </a:r>
          </a:p>
          <a:p>
            <a:r>
              <a:rPr lang="en-US" sz="1600" dirty="0">
                <a:solidFill>
                  <a:schemeClr val="bg1">
                    <a:lumMod val="50000"/>
                  </a:schemeClr>
                </a:solidFill>
                <a:latin typeface="+mn-lt"/>
              </a:rPr>
              <a:t>Yes, there is a  ♀  preponderance</a:t>
            </a:r>
          </a:p>
          <a:p>
            <a:endParaRPr lang="en-US" sz="1600" dirty="0">
              <a:solidFill>
                <a:schemeClr val="bg1">
                  <a:lumMod val="50000"/>
                </a:schemeClr>
              </a:solidFill>
            </a:endParaRPr>
          </a:p>
          <a:p>
            <a:r>
              <a:rPr lang="en-US" sz="1600" i="1" dirty="0">
                <a:solidFill>
                  <a:schemeClr val="bg1">
                    <a:lumMod val="50000"/>
                  </a:schemeClr>
                </a:solidFill>
              </a:rPr>
              <a:t>It has two associations of particular note—what are they?</a:t>
            </a:r>
          </a:p>
          <a:p>
            <a:r>
              <a:rPr lang="en-US" sz="1600" dirty="0">
                <a:solidFill>
                  <a:schemeClr val="bg1">
                    <a:lumMod val="50000"/>
                  </a:schemeClr>
                </a:solidFill>
              </a:rPr>
              <a:t>--</a:t>
            </a:r>
            <a:r>
              <a:rPr lang="en-US" sz="1600" b="1" dirty="0"/>
              <a:t>PHACE  syndrome</a:t>
            </a:r>
          </a:p>
          <a:p>
            <a:r>
              <a:rPr lang="en-US" sz="1600" dirty="0">
                <a:solidFill>
                  <a:schemeClr val="bg1">
                    <a:lumMod val="50000"/>
                  </a:schemeClr>
                </a:solidFill>
              </a:rPr>
              <a:t>--</a:t>
            </a:r>
            <a:r>
              <a:rPr lang="en-US" sz="1600" dirty="0" err="1">
                <a:solidFill>
                  <a:schemeClr val="bg1">
                    <a:lumMod val="50000"/>
                  </a:schemeClr>
                </a:solidFill>
              </a:rPr>
              <a:t>Moyamoya</a:t>
            </a:r>
            <a:r>
              <a:rPr lang="en-US" sz="1600" dirty="0">
                <a:solidFill>
                  <a:schemeClr val="bg1">
                    <a:lumMod val="50000"/>
                  </a:schemeClr>
                </a:solidFill>
              </a:rPr>
              <a:t>  disease</a:t>
            </a:r>
          </a:p>
        </p:txBody>
      </p:sp>
      <p:sp>
        <p:nvSpPr>
          <p:cNvPr id="4" name="Frame 3">
            <a:extLst>
              <a:ext uri="{FF2B5EF4-FFF2-40B4-BE49-F238E27FC236}">
                <a16:creationId xmlns:a16="http://schemas.microsoft.com/office/drawing/2014/main" id="{1C6DDD22-CE30-A21A-A1C2-8A65E4390164}"/>
              </a:ext>
            </a:extLst>
          </p:cNvPr>
          <p:cNvSpPr/>
          <p:nvPr/>
        </p:nvSpPr>
        <p:spPr>
          <a:xfrm>
            <a:off x="1340808" y="4266407"/>
            <a:ext cx="1859592" cy="305593"/>
          </a:xfrm>
          <a:prstGeom prst="frame">
            <a:avLst/>
          </a:prstGeom>
          <a:solidFill>
            <a:schemeClr val="bg1">
              <a:lumMod val="65000"/>
            </a:schemeClr>
          </a:solidFill>
          <a:ln>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 name="TextBox 1">
            <a:extLst>
              <a:ext uri="{FF2B5EF4-FFF2-40B4-BE49-F238E27FC236}">
                <a16:creationId xmlns:a16="http://schemas.microsoft.com/office/drawing/2014/main" id="{F5FF40F2-05A5-670F-A0E0-0EFD3CB3AA03}"/>
              </a:ext>
            </a:extLst>
          </p:cNvPr>
          <p:cNvSpPr txBox="1"/>
          <p:nvPr/>
        </p:nvSpPr>
        <p:spPr>
          <a:xfrm>
            <a:off x="2426617" y="3284041"/>
            <a:ext cx="2795881" cy="1538883"/>
          </a:xfrm>
          <a:prstGeom prst="rect">
            <a:avLst/>
          </a:prstGeom>
          <a:solidFill>
            <a:srgbClr val="92D050"/>
          </a:solidFill>
        </p:spPr>
        <p:txBody>
          <a:bodyPr wrap="square" rtlCol="0">
            <a:spAutoFit/>
          </a:bodyPr>
          <a:lstStyle/>
          <a:p>
            <a:r>
              <a:rPr lang="en-US" sz="1400" i="1" dirty="0">
                <a:solidFill>
                  <a:schemeClr val="bg1">
                    <a:lumMod val="50000"/>
                  </a:schemeClr>
                </a:solidFill>
              </a:rPr>
              <a:t>What does </a:t>
            </a:r>
            <a:r>
              <a:rPr lang="en-US" sz="1400" dirty="0">
                <a:solidFill>
                  <a:schemeClr val="bg1">
                    <a:lumMod val="50000"/>
                  </a:schemeClr>
                </a:solidFill>
              </a:rPr>
              <a:t>PHACE</a:t>
            </a:r>
            <a:r>
              <a:rPr lang="en-US" sz="1400" i="1" dirty="0">
                <a:solidFill>
                  <a:schemeClr val="bg1">
                    <a:lumMod val="50000"/>
                  </a:schemeClr>
                </a:solidFill>
              </a:rPr>
              <a:t> stand for?</a:t>
            </a:r>
          </a:p>
          <a:p>
            <a:r>
              <a:rPr lang="en-US" altLang="en-US" sz="1600" b="1" dirty="0">
                <a:solidFill>
                  <a:schemeClr val="bg1">
                    <a:lumMod val="50000"/>
                  </a:schemeClr>
                </a:solidFill>
              </a:rPr>
              <a:t>P</a:t>
            </a:r>
            <a:r>
              <a:rPr lang="en-US" altLang="en-US" sz="1400" dirty="0">
                <a:solidFill>
                  <a:schemeClr val="bg1">
                    <a:lumMod val="50000"/>
                  </a:schemeClr>
                </a:solidFill>
              </a:rPr>
              <a:t>osterior fossa malformations</a:t>
            </a:r>
          </a:p>
          <a:p>
            <a:r>
              <a:rPr lang="en-US" altLang="en-US" sz="1600" b="1" dirty="0">
                <a:solidFill>
                  <a:srgbClr val="0000FF"/>
                </a:solidFill>
              </a:rPr>
              <a:t>H</a:t>
            </a:r>
            <a:r>
              <a:rPr lang="en-US" altLang="en-US" sz="1400" dirty="0">
                <a:solidFill>
                  <a:srgbClr val="0000FF"/>
                </a:solidFill>
              </a:rPr>
              <a:t>emangiomas</a:t>
            </a:r>
          </a:p>
          <a:p>
            <a:r>
              <a:rPr lang="en-US" altLang="en-US" sz="1600" b="1" dirty="0">
                <a:solidFill>
                  <a:schemeClr val="bg1">
                    <a:lumMod val="50000"/>
                  </a:schemeClr>
                </a:solidFill>
              </a:rPr>
              <a:t>A</a:t>
            </a:r>
            <a:r>
              <a:rPr lang="en-US" altLang="en-US" sz="1400" dirty="0">
                <a:solidFill>
                  <a:schemeClr val="bg1">
                    <a:lumMod val="50000"/>
                  </a:schemeClr>
                </a:solidFill>
              </a:rPr>
              <a:t>rterial lesions</a:t>
            </a:r>
          </a:p>
          <a:p>
            <a:r>
              <a:rPr lang="en-US" altLang="en-US" sz="1600" b="1" dirty="0">
                <a:solidFill>
                  <a:schemeClr val="bg1">
                    <a:lumMod val="50000"/>
                  </a:schemeClr>
                </a:solidFill>
              </a:rPr>
              <a:t>C</a:t>
            </a:r>
            <a:r>
              <a:rPr lang="en-US" altLang="en-US" sz="1400" dirty="0">
                <a:solidFill>
                  <a:schemeClr val="bg1">
                    <a:lumMod val="50000"/>
                  </a:schemeClr>
                </a:solidFill>
              </a:rPr>
              <a:t>ardiac anomalies</a:t>
            </a:r>
          </a:p>
          <a:p>
            <a:r>
              <a:rPr lang="en-US" altLang="en-US" sz="1600" b="1" dirty="0">
                <a:solidFill>
                  <a:schemeClr val="bg1">
                    <a:lumMod val="50000"/>
                  </a:schemeClr>
                </a:solidFill>
              </a:rPr>
              <a:t>E</a:t>
            </a:r>
            <a:r>
              <a:rPr lang="en-US" altLang="en-US" sz="1400" dirty="0">
                <a:solidFill>
                  <a:schemeClr val="bg1">
                    <a:lumMod val="50000"/>
                  </a:schemeClr>
                </a:solidFill>
              </a:rPr>
              <a:t>ye anomalies</a:t>
            </a:r>
          </a:p>
        </p:txBody>
      </p:sp>
      <p:sp>
        <p:nvSpPr>
          <p:cNvPr id="5" name="TextBox 4">
            <a:extLst>
              <a:ext uri="{FF2B5EF4-FFF2-40B4-BE49-F238E27FC236}">
                <a16:creationId xmlns:a16="http://schemas.microsoft.com/office/drawing/2014/main" id="{3E99DAC8-B298-628A-4E92-A357D4A38153}"/>
              </a:ext>
            </a:extLst>
          </p:cNvPr>
          <p:cNvSpPr txBox="1"/>
          <p:nvPr/>
        </p:nvSpPr>
        <p:spPr>
          <a:xfrm>
            <a:off x="3708885" y="3226475"/>
            <a:ext cx="3199915" cy="2031325"/>
          </a:xfrm>
          <a:prstGeom prst="rect">
            <a:avLst/>
          </a:prstGeom>
          <a:solidFill>
            <a:srgbClr val="99FF99"/>
          </a:solidFill>
        </p:spPr>
        <p:txBody>
          <a:bodyPr wrap="none" rtlCol="0">
            <a:spAutoFit/>
          </a:bodyPr>
          <a:lstStyle/>
          <a:p>
            <a:r>
              <a:rPr lang="en-US" sz="1400" i="1" dirty="0">
                <a:solidFill>
                  <a:srgbClr val="CC0000"/>
                </a:solidFill>
              </a:rPr>
              <a:t>Where is the hemangioma located?</a:t>
            </a:r>
          </a:p>
          <a:p>
            <a:r>
              <a:rPr lang="en-US" sz="1400" dirty="0">
                <a:solidFill>
                  <a:srgbClr val="CC0000"/>
                </a:solidFill>
              </a:rPr>
              <a:t>The face, +/- scalp </a:t>
            </a:r>
          </a:p>
          <a:p>
            <a:endParaRPr lang="en-US" sz="1400" i="1" dirty="0">
              <a:solidFill>
                <a:srgbClr val="CC0000"/>
              </a:solidFill>
            </a:endParaRPr>
          </a:p>
          <a:p>
            <a:endParaRPr lang="en-US" sz="1400" i="1" dirty="0">
              <a:solidFill>
                <a:srgbClr val="CC0000"/>
              </a:solidFill>
            </a:endParaRPr>
          </a:p>
          <a:p>
            <a:r>
              <a:rPr lang="en-US" sz="1400" i="1" dirty="0">
                <a:solidFill>
                  <a:srgbClr val="CC0000"/>
                </a:solidFill>
              </a:rPr>
              <a:t>Is it large, or small?</a:t>
            </a:r>
            <a:endParaRPr lang="en-US" sz="1400" i="1" dirty="0">
              <a:solidFill>
                <a:srgbClr val="99FF99"/>
              </a:solidFill>
            </a:endParaRPr>
          </a:p>
          <a:p>
            <a:r>
              <a:rPr lang="en-US" sz="1400" dirty="0">
                <a:solidFill>
                  <a:srgbClr val="99FF99"/>
                </a:solidFill>
              </a:rPr>
              <a:t>Large</a:t>
            </a:r>
          </a:p>
          <a:p>
            <a:endParaRPr lang="en-US" sz="1400" i="1" dirty="0">
              <a:solidFill>
                <a:srgbClr val="99FF99"/>
              </a:solidFill>
            </a:endParaRPr>
          </a:p>
          <a:p>
            <a:r>
              <a:rPr lang="en-US" sz="1400" i="1" dirty="0">
                <a:solidFill>
                  <a:srgbClr val="99FF99"/>
                </a:solidFill>
              </a:rPr>
              <a:t>What is the classic term for its shape?</a:t>
            </a:r>
          </a:p>
          <a:p>
            <a:r>
              <a:rPr lang="en-US" sz="1400" dirty="0">
                <a:solidFill>
                  <a:srgbClr val="99FF99"/>
                </a:solidFill>
              </a:rPr>
              <a:t>‘</a:t>
            </a:r>
            <a:r>
              <a:rPr lang="en-US" sz="1400" dirty="0" err="1">
                <a:solidFill>
                  <a:srgbClr val="99FF99"/>
                </a:solidFill>
              </a:rPr>
              <a:t>Plaquelike</a:t>
            </a:r>
            <a:r>
              <a:rPr lang="en-US" sz="1400" dirty="0">
                <a:solidFill>
                  <a:srgbClr val="99FF99"/>
                </a:solidFill>
              </a:rPr>
              <a:t>’</a:t>
            </a:r>
          </a:p>
        </p:txBody>
      </p:sp>
      <p:sp>
        <p:nvSpPr>
          <p:cNvPr id="6" name="Oval 5">
            <a:extLst>
              <a:ext uri="{FF2B5EF4-FFF2-40B4-BE49-F238E27FC236}">
                <a16:creationId xmlns:a16="http://schemas.microsoft.com/office/drawing/2014/main" id="{74855FB3-B0C0-939B-1EE6-783E3F168B31}"/>
              </a:ext>
            </a:extLst>
          </p:cNvPr>
          <p:cNvSpPr/>
          <p:nvPr/>
        </p:nvSpPr>
        <p:spPr>
          <a:xfrm>
            <a:off x="2332383" y="3724295"/>
            <a:ext cx="1497496" cy="385027"/>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639660680"/>
      </p:ext>
    </p:extLst>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6" name="Text Box 10">
            <a:extLst>
              <a:ext uri="{FF2B5EF4-FFF2-40B4-BE49-F238E27FC236}">
                <a16:creationId xmlns:a16="http://schemas.microsoft.com/office/drawing/2014/main" id="{75A786AA-A76E-4831-AE75-ABE88B23D8E3}"/>
              </a:ext>
            </a:extLst>
          </p:cNvPr>
          <p:cNvSpPr txBox="1">
            <a:spLocks noChangeArrowheads="1"/>
          </p:cNvSpPr>
          <p:nvPr/>
        </p:nvSpPr>
        <p:spPr bwMode="auto">
          <a:xfrm>
            <a:off x="1371600" y="4267200"/>
            <a:ext cx="3057525" cy="2154238"/>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Morning-Glory Disc</a:t>
            </a:r>
          </a:p>
          <a:p>
            <a:pPr eaLnBrk="1" hangingPunct="1">
              <a:spcBef>
                <a:spcPct val="0"/>
              </a:spcBef>
              <a:buClrTx/>
              <a:buSzTx/>
              <a:buFontTx/>
              <a:buNone/>
            </a:pPr>
            <a:r>
              <a:rPr lang="en-US" altLang="en-US" sz="1200"/>
              <a:t>--DFE reveals:</a:t>
            </a:r>
          </a:p>
          <a:p>
            <a:pPr eaLnBrk="1" hangingPunct="1">
              <a:spcBef>
                <a:spcPct val="0"/>
              </a:spcBef>
              <a:buClrTx/>
              <a:buSzTx/>
              <a:buFontTx/>
              <a:buNone/>
            </a:pPr>
            <a:r>
              <a:rPr lang="en-US" altLang="en-US" sz="1200"/>
              <a:t>  1) A funnel-shaped…</a:t>
            </a:r>
            <a:r>
              <a:rPr lang="en-US" altLang="en-US" sz="1200" b="1">
                <a:solidFill>
                  <a:srgbClr val="0000FF"/>
                </a:solidFill>
              </a:rPr>
              <a:t>excavation</a:t>
            </a:r>
            <a:endParaRPr lang="en-US" altLang="en-US" sz="1200"/>
          </a:p>
          <a:p>
            <a:pPr eaLnBrk="1" hangingPunct="1">
              <a:spcBef>
                <a:spcPct val="0"/>
              </a:spcBef>
              <a:buClrTx/>
              <a:buSzTx/>
              <a:buFontTx/>
              <a:buNone/>
            </a:pPr>
            <a:r>
              <a:rPr lang="en-US" altLang="en-US" sz="1200"/>
              <a:t>  2) Number of vessels crossing the rim</a:t>
            </a:r>
          </a:p>
          <a:p>
            <a:pPr eaLnBrk="1" hangingPunct="1">
              <a:spcBef>
                <a:spcPct val="0"/>
              </a:spcBef>
              <a:buClrTx/>
              <a:buSzTx/>
              <a:buFontTx/>
              <a:buNone/>
            </a:pPr>
            <a:r>
              <a:rPr lang="en-US" altLang="en-US" sz="1200"/>
              <a:t>    seems abnormally…</a:t>
            </a:r>
            <a:r>
              <a:rPr lang="en-US" altLang="en-US" sz="1200" b="1">
                <a:solidFill>
                  <a:srgbClr val="0000FF"/>
                </a:solidFill>
              </a:rPr>
              <a:t>high</a:t>
            </a:r>
            <a:r>
              <a:rPr lang="en-US" altLang="en-US" sz="1200"/>
              <a:t> </a:t>
            </a:r>
            <a:endParaRPr lang="en-US" altLang="en-US" sz="1200" b="1">
              <a:solidFill>
                <a:srgbClr val="0000FF"/>
              </a:solidFill>
            </a:endParaRPr>
          </a:p>
          <a:p>
            <a:pPr eaLnBrk="1" hangingPunct="1">
              <a:spcBef>
                <a:spcPct val="0"/>
              </a:spcBef>
              <a:buClrTx/>
              <a:buSzTx/>
              <a:buFontTx/>
              <a:buNone/>
            </a:pPr>
            <a:r>
              <a:rPr lang="en-US" altLang="en-US" sz="1200"/>
              <a:t>--Tissue is…</a:t>
            </a:r>
            <a:r>
              <a:rPr lang="en-US" altLang="en-US" sz="1200" b="1">
                <a:solidFill>
                  <a:srgbClr val="0000FF"/>
                </a:solidFill>
              </a:rPr>
              <a:t>contractile</a:t>
            </a:r>
            <a:r>
              <a:rPr lang="en-US" altLang="en-US" sz="1200"/>
              <a:t>, so cup seems</a:t>
            </a:r>
          </a:p>
          <a:p>
            <a:pPr eaLnBrk="1" hangingPunct="1">
              <a:spcBef>
                <a:spcPct val="0"/>
              </a:spcBef>
              <a:buClrTx/>
              <a:buSzTx/>
              <a:buFontTx/>
              <a:buNone/>
            </a:pPr>
            <a:r>
              <a:rPr lang="en-US" altLang="en-US" sz="1200"/>
              <a:t>  to…</a:t>
            </a:r>
            <a:r>
              <a:rPr lang="en-US" altLang="en-US" sz="1200" b="1">
                <a:solidFill>
                  <a:srgbClr val="0000FF"/>
                </a:solidFill>
              </a:rPr>
              <a:t>open </a:t>
            </a:r>
            <a:r>
              <a:rPr lang="en-US" altLang="en-US" sz="1200">
                <a:solidFill>
                  <a:srgbClr val="0000FF"/>
                </a:solidFill>
              </a:rPr>
              <a:t>and</a:t>
            </a:r>
            <a:r>
              <a:rPr lang="en-US" altLang="en-US" sz="1200" b="1">
                <a:solidFill>
                  <a:srgbClr val="0000FF"/>
                </a:solidFill>
              </a:rPr>
              <a:t> close</a:t>
            </a:r>
            <a:r>
              <a:rPr lang="en-US" altLang="en-US" sz="1200"/>
              <a:t> (like its namesake,  </a:t>
            </a:r>
          </a:p>
          <a:p>
            <a:pPr eaLnBrk="1" hangingPunct="1">
              <a:spcBef>
                <a:spcPct val="0"/>
              </a:spcBef>
              <a:buClrTx/>
              <a:buSzTx/>
              <a:buFontTx/>
              <a:buNone/>
            </a:pPr>
            <a:r>
              <a:rPr lang="en-US" altLang="en-US" sz="1200"/>
              <a:t>  the morning-glory flower)</a:t>
            </a:r>
          </a:p>
          <a:p>
            <a:pPr eaLnBrk="1" hangingPunct="1">
              <a:spcBef>
                <a:spcPct val="0"/>
              </a:spcBef>
              <a:buClrTx/>
              <a:buSzTx/>
              <a:buFontTx/>
              <a:buNone/>
            </a:pPr>
            <a:r>
              <a:rPr lang="en-US" altLang="en-US" sz="1200"/>
              <a:t>--VA usually…</a:t>
            </a:r>
            <a:r>
              <a:rPr lang="en-US" altLang="en-US" sz="1200" b="1">
                <a:solidFill>
                  <a:srgbClr val="0000FF"/>
                </a:solidFill>
              </a:rPr>
              <a:t>20/200</a:t>
            </a:r>
            <a:r>
              <a:rPr lang="en-US" altLang="en-US" sz="1200"/>
              <a:t>, but can be…</a:t>
            </a:r>
          </a:p>
          <a:p>
            <a:pPr eaLnBrk="1" hangingPunct="1">
              <a:spcBef>
                <a:spcPct val="0"/>
              </a:spcBef>
              <a:buClrTx/>
              <a:buSzTx/>
              <a:buFontTx/>
              <a:buNone/>
            </a:pPr>
            <a:r>
              <a:rPr lang="en-US" altLang="en-US" sz="1200"/>
              <a:t>   </a:t>
            </a:r>
            <a:r>
              <a:rPr lang="en-US" altLang="en-US" sz="1200" b="1">
                <a:solidFill>
                  <a:srgbClr val="0000FF"/>
                </a:solidFill>
              </a:rPr>
              <a:t>20/20&lt;-&gt;NLP</a:t>
            </a:r>
          </a:p>
          <a:p>
            <a:pPr eaLnBrk="1" hangingPunct="1">
              <a:spcBef>
                <a:spcPct val="0"/>
              </a:spcBef>
              <a:buClrTx/>
              <a:buSzTx/>
              <a:buFontTx/>
              <a:buNone/>
            </a:pPr>
            <a:r>
              <a:rPr lang="en-US" altLang="en-US" sz="1200"/>
              <a:t>--1/3 develop…</a:t>
            </a:r>
            <a:r>
              <a:rPr lang="en-US" altLang="en-US" sz="1200" b="1">
                <a:solidFill>
                  <a:srgbClr val="CCECFF"/>
                </a:solidFill>
              </a:rPr>
              <a:t>serous</a:t>
            </a:r>
            <a:r>
              <a:rPr lang="en-US" altLang="en-US" sz="1200" b="1">
                <a:solidFill>
                  <a:srgbClr val="0000FF"/>
                </a:solidFill>
              </a:rPr>
              <a:t> </a:t>
            </a:r>
            <a:r>
              <a:rPr lang="en-US" altLang="en-US" sz="1200" b="1">
                <a:solidFill>
                  <a:srgbClr val="CCECFF"/>
                </a:solidFill>
              </a:rPr>
              <a:t>RD</a:t>
            </a:r>
          </a:p>
        </p:txBody>
      </p:sp>
      <p:sp>
        <p:nvSpPr>
          <p:cNvPr id="26627" name="Text Box 3">
            <a:extLst>
              <a:ext uri="{FF2B5EF4-FFF2-40B4-BE49-F238E27FC236}">
                <a16:creationId xmlns:a16="http://schemas.microsoft.com/office/drawing/2014/main" id="{EBF565CB-D2E5-4CB9-AB10-59AB11704A7C}"/>
              </a:ext>
            </a:extLst>
          </p:cNvPr>
          <p:cNvSpPr txBox="1">
            <a:spLocks noChangeArrowheads="1"/>
          </p:cNvSpPr>
          <p:nvPr/>
        </p:nvSpPr>
        <p:spPr bwMode="auto">
          <a:xfrm>
            <a:off x="793750" y="3505200"/>
            <a:ext cx="2274982" cy="677108"/>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solidFill>
                  <a:schemeClr val="bg1">
                    <a:lumMod val="65000"/>
                  </a:schemeClr>
                </a:solidFill>
              </a:rPr>
              <a:t>Optic Pit/Hole</a:t>
            </a:r>
          </a:p>
          <a:p>
            <a:pPr eaLnBrk="1" hangingPunct="1">
              <a:spcBef>
                <a:spcPct val="0"/>
              </a:spcBef>
              <a:buClrTx/>
              <a:buSzTx/>
              <a:buFontTx/>
              <a:buNone/>
            </a:pPr>
            <a:r>
              <a:rPr lang="en-US" altLang="en-US" sz="1200">
                <a:solidFill>
                  <a:schemeClr val="bg1">
                    <a:lumMod val="65000"/>
                  </a:schemeClr>
                </a:solidFill>
              </a:rPr>
              <a:t>--Associated with…</a:t>
            </a:r>
            <a:r>
              <a:rPr lang="en-US" altLang="en-US" sz="1200" b="1">
                <a:solidFill>
                  <a:schemeClr val="bg1">
                    <a:lumMod val="65000"/>
                  </a:schemeClr>
                </a:solidFill>
              </a:rPr>
              <a:t>serous RD</a:t>
            </a:r>
          </a:p>
          <a:p>
            <a:pPr eaLnBrk="1" hangingPunct="1">
              <a:spcBef>
                <a:spcPct val="0"/>
              </a:spcBef>
              <a:buClrTx/>
              <a:buSzTx/>
              <a:buFontTx/>
              <a:buNone/>
            </a:pPr>
            <a:r>
              <a:rPr lang="en-US" altLang="en-US" sz="1200" b="1">
                <a:solidFill>
                  <a:schemeClr val="bg1">
                    <a:lumMod val="65000"/>
                  </a:schemeClr>
                </a:solidFill>
              </a:rPr>
              <a:t>  in adulthood</a:t>
            </a:r>
          </a:p>
        </p:txBody>
      </p:sp>
      <p:sp>
        <p:nvSpPr>
          <p:cNvPr id="26628" name="Line 4">
            <a:extLst>
              <a:ext uri="{FF2B5EF4-FFF2-40B4-BE49-F238E27FC236}">
                <a16:creationId xmlns:a16="http://schemas.microsoft.com/office/drawing/2014/main" id="{6995FA1A-F69E-4714-87E2-B7C3F5C89A50}"/>
              </a:ext>
            </a:extLst>
          </p:cNvPr>
          <p:cNvSpPr>
            <a:spLocks noChangeShapeType="1"/>
          </p:cNvSpPr>
          <p:nvPr/>
        </p:nvSpPr>
        <p:spPr bwMode="auto">
          <a:xfrm flipH="1">
            <a:off x="1600200" y="2057400"/>
            <a:ext cx="1524000" cy="3810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629" name="Text Box 6">
            <a:extLst>
              <a:ext uri="{FF2B5EF4-FFF2-40B4-BE49-F238E27FC236}">
                <a16:creationId xmlns:a16="http://schemas.microsoft.com/office/drawing/2014/main" id="{2498F669-3885-470F-827E-D0722ECBD570}"/>
              </a:ext>
            </a:extLst>
          </p:cNvPr>
          <p:cNvSpPr txBox="1">
            <a:spLocks noChangeArrowheads="1"/>
          </p:cNvSpPr>
          <p:nvPr/>
        </p:nvSpPr>
        <p:spPr bwMode="auto">
          <a:xfrm>
            <a:off x="1340808" y="1524000"/>
            <a:ext cx="3544560" cy="458587"/>
          </a:xfrm>
          <a:prstGeom prst="rect">
            <a:avLst/>
          </a:prstGeom>
          <a:noFill/>
          <a:ln w="952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1400" i="1">
                <a:solidFill>
                  <a:schemeClr val="bg1">
                    <a:lumMod val="75000"/>
                  </a:schemeClr>
                </a:solidFill>
              </a:rPr>
              <a:t>These three are all secondary to abnormal</a:t>
            </a:r>
          </a:p>
          <a:p>
            <a:pPr algn="ctr" eaLnBrk="1" hangingPunct="1">
              <a:lnSpc>
                <a:spcPct val="85000"/>
              </a:lnSpc>
              <a:spcBef>
                <a:spcPct val="0"/>
              </a:spcBef>
              <a:buClrTx/>
              <a:buSzTx/>
              <a:buFontTx/>
              <a:buNone/>
            </a:pPr>
            <a:r>
              <a:rPr lang="en-US" altLang="en-US" sz="1400" i="1">
                <a:solidFill>
                  <a:schemeClr val="bg1">
                    <a:lumMod val="75000"/>
                  </a:schemeClr>
                </a:solidFill>
              </a:rPr>
              <a:t>closure of the embryonic optic fissure</a:t>
            </a:r>
          </a:p>
        </p:txBody>
      </p:sp>
      <p:sp>
        <p:nvSpPr>
          <p:cNvPr id="26630" name="Text Box 7">
            <a:extLst>
              <a:ext uri="{FF2B5EF4-FFF2-40B4-BE49-F238E27FC236}">
                <a16:creationId xmlns:a16="http://schemas.microsoft.com/office/drawing/2014/main" id="{77864995-F91A-497B-84DE-F4FB09455FB9}"/>
              </a:ext>
            </a:extLst>
          </p:cNvPr>
          <p:cNvSpPr txBox="1">
            <a:spLocks noChangeArrowheads="1"/>
          </p:cNvSpPr>
          <p:nvPr/>
        </p:nvSpPr>
        <p:spPr bwMode="auto">
          <a:xfrm>
            <a:off x="76200" y="2514600"/>
            <a:ext cx="2783134" cy="861774"/>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solidFill>
                  <a:schemeClr val="bg1">
                    <a:lumMod val="65000"/>
                  </a:schemeClr>
                </a:solidFill>
              </a:rPr>
              <a:t>Optic Nerve Coloboma</a:t>
            </a:r>
          </a:p>
          <a:p>
            <a:pPr eaLnBrk="1" hangingPunct="1">
              <a:spcBef>
                <a:spcPct val="0"/>
              </a:spcBef>
              <a:buClrTx/>
              <a:buSzTx/>
              <a:buFontTx/>
              <a:buNone/>
            </a:pPr>
            <a:r>
              <a:rPr lang="en-US" altLang="en-US" sz="1200">
                <a:solidFill>
                  <a:schemeClr val="bg1">
                    <a:lumMod val="65000"/>
                  </a:schemeClr>
                </a:solidFill>
              </a:rPr>
              <a:t>1) May resemble…</a:t>
            </a:r>
            <a:r>
              <a:rPr lang="en-US" altLang="en-US" sz="1200" b="1">
                <a:solidFill>
                  <a:schemeClr val="bg1">
                    <a:lumMod val="65000"/>
                  </a:schemeClr>
                </a:solidFill>
              </a:rPr>
              <a:t>deep cupping</a:t>
            </a:r>
          </a:p>
          <a:p>
            <a:pPr eaLnBrk="1" hangingPunct="1">
              <a:spcBef>
                <a:spcPct val="0"/>
              </a:spcBef>
              <a:buClrTx/>
              <a:buSzTx/>
              <a:buFontTx/>
              <a:buNone/>
            </a:pPr>
            <a:r>
              <a:rPr lang="en-US" altLang="en-US" sz="1200">
                <a:solidFill>
                  <a:schemeClr val="bg1">
                    <a:lumMod val="65000"/>
                  </a:schemeClr>
                </a:solidFill>
              </a:rPr>
              <a:t>2) Can be…</a:t>
            </a:r>
            <a:r>
              <a:rPr lang="en-US" altLang="en-US" sz="1200" b="1">
                <a:solidFill>
                  <a:schemeClr val="bg1">
                    <a:lumMod val="65000"/>
                  </a:schemeClr>
                </a:solidFill>
              </a:rPr>
              <a:t>bilateral, asymmetric</a:t>
            </a:r>
          </a:p>
          <a:p>
            <a:pPr eaLnBrk="1" hangingPunct="1">
              <a:spcBef>
                <a:spcPct val="0"/>
              </a:spcBef>
              <a:buClrTx/>
              <a:buSzTx/>
              <a:buFontTx/>
              <a:buNone/>
            </a:pPr>
            <a:r>
              <a:rPr lang="en-US" altLang="en-US" sz="1200">
                <a:solidFill>
                  <a:schemeClr val="bg1">
                    <a:lumMod val="65000"/>
                  </a:schemeClr>
                </a:solidFill>
              </a:rPr>
              <a:t>3) Part of the…</a:t>
            </a:r>
            <a:r>
              <a:rPr lang="en-US" altLang="en-US" sz="1200" b="1">
                <a:solidFill>
                  <a:schemeClr val="bg1">
                    <a:lumMod val="65000"/>
                  </a:schemeClr>
                </a:solidFill>
              </a:rPr>
              <a:t>CHARGE association</a:t>
            </a:r>
          </a:p>
        </p:txBody>
      </p:sp>
      <p:sp>
        <p:nvSpPr>
          <p:cNvPr id="26631" name="Line 8">
            <a:extLst>
              <a:ext uri="{FF2B5EF4-FFF2-40B4-BE49-F238E27FC236}">
                <a16:creationId xmlns:a16="http://schemas.microsoft.com/office/drawing/2014/main" id="{91D11795-7A2D-4757-920B-F908079269D1}"/>
              </a:ext>
            </a:extLst>
          </p:cNvPr>
          <p:cNvSpPr>
            <a:spLocks noChangeShapeType="1"/>
          </p:cNvSpPr>
          <p:nvPr/>
        </p:nvSpPr>
        <p:spPr bwMode="auto">
          <a:xfrm flipH="1">
            <a:off x="2971800" y="2057400"/>
            <a:ext cx="152400" cy="14478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632" name="Text Box 9">
            <a:extLst>
              <a:ext uri="{FF2B5EF4-FFF2-40B4-BE49-F238E27FC236}">
                <a16:creationId xmlns:a16="http://schemas.microsoft.com/office/drawing/2014/main" id="{A6F1D9EC-DA7F-44C4-8528-11B06C1FBD47}"/>
              </a:ext>
            </a:extLst>
          </p:cNvPr>
          <p:cNvSpPr txBox="1">
            <a:spLocks noChangeArrowheads="1"/>
          </p:cNvSpPr>
          <p:nvPr/>
        </p:nvSpPr>
        <p:spPr bwMode="auto">
          <a:xfrm>
            <a:off x="1371600" y="4267200"/>
            <a:ext cx="3057247" cy="2154436"/>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dirty="0">
                <a:solidFill>
                  <a:schemeClr val="bg1">
                    <a:lumMod val="65000"/>
                  </a:schemeClr>
                </a:solidFill>
              </a:rPr>
              <a:t>Morning-Glory Disc</a:t>
            </a:r>
          </a:p>
          <a:p>
            <a:pPr eaLnBrk="1" hangingPunct="1">
              <a:spcBef>
                <a:spcPct val="0"/>
              </a:spcBef>
              <a:buClrTx/>
              <a:buSzTx/>
              <a:buFontTx/>
              <a:buNone/>
            </a:pPr>
            <a:r>
              <a:rPr lang="en-US" altLang="en-US" sz="1200" dirty="0">
                <a:solidFill>
                  <a:schemeClr val="bg1">
                    <a:lumMod val="65000"/>
                  </a:schemeClr>
                </a:solidFill>
              </a:rPr>
              <a:t>--DFE reveals:</a:t>
            </a:r>
          </a:p>
          <a:p>
            <a:pPr eaLnBrk="1" hangingPunct="1">
              <a:spcBef>
                <a:spcPct val="0"/>
              </a:spcBef>
              <a:buClrTx/>
              <a:buSzTx/>
              <a:buFontTx/>
              <a:buNone/>
            </a:pPr>
            <a:r>
              <a:rPr lang="en-US" altLang="en-US" sz="1200" dirty="0">
                <a:solidFill>
                  <a:schemeClr val="bg1">
                    <a:lumMod val="65000"/>
                  </a:schemeClr>
                </a:solidFill>
              </a:rPr>
              <a:t>  1) A funnel-shaped…</a:t>
            </a:r>
            <a:r>
              <a:rPr lang="en-US" altLang="en-US" sz="1200" b="1" dirty="0">
                <a:solidFill>
                  <a:schemeClr val="bg1">
                    <a:lumMod val="65000"/>
                  </a:schemeClr>
                </a:solidFill>
              </a:rPr>
              <a:t>excavation</a:t>
            </a:r>
            <a:endParaRPr lang="en-US" altLang="en-US" sz="1200" dirty="0">
              <a:solidFill>
                <a:schemeClr val="bg1">
                  <a:lumMod val="65000"/>
                </a:schemeClr>
              </a:solidFill>
            </a:endParaRPr>
          </a:p>
          <a:p>
            <a:pPr eaLnBrk="1" hangingPunct="1">
              <a:spcBef>
                <a:spcPct val="0"/>
              </a:spcBef>
              <a:buClrTx/>
              <a:buSzTx/>
              <a:buFontTx/>
              <a:buNone/>
            </a:pPr>
            <a:r>
              <a:rPr lang="en-US" altLang="en-US" sz="1200" dirty="0">
                <a:solidFill>
                  <a:schemeClr val="bg1">
                    <a:lumMod val="65000"/>
                  </a:schemeClr>
                </a:solidFill>
              </a:rPr>
              <a:t>  2) Number of vessels crossing the rim</a:t>
            </a:r>
          </a:p>
          <a:p>
            <a:pPr eaLnBrk="1" hangingPunct="1">
              <a:spcBef>
                <a:spcPct val="0"/>
              </a:spcBef>
              <a:buClrTx/>
              <a:buSzTx/>
              <a:buFontTx/>
              <a:buNone/>
            </a:pPr>
            <a:r>
              <a:rPr lang="en-US" altLang="en-US" sz="1200" dirty="0">
                <a:solidFill>
                  <a:schemeClr val="bg1">
                    <a:lumMod val="65000"/>
                  </a:schemeClr>
                </a:solidFill>
              </a:rPr>
              <a:t>    seems abnormally…</a:t>
            </a:r>
            <a:r>
              <a:rPr lang="en-US" altLang="en-US" sz="1200" b="1" dirty="0">
                <a:solidFill>
                  <a:schemeClr val="bg1">
                    <a:lumMod val="65000"/>
                  </a:schemeClr>
                </a:solidFill>
              </a:rPr>
              <a:t>high</a:t>
            </a:r>
            <a:r>
              <a:rPr lang="en-US" altLang="en-US" sz="1200" dirty="0">
                <a:solidFill>
                  <a:schemeClr val="bg1">
                    <a:lumMod val="65000"/>
                  </a:schemeClr>
                </a:solidFill>
              </a:rPr>
              <a:t> </a:t>
            </a:r>
            <a:endParaRPr lang="en-US" altLang="en-US" sz="1200" b="1" dirty="0">
              <a:solidFill>
                <a:schemeClr val="bg1">
                  <a:lumMod val="65000"/>
                </a:schemeClr>
              </a:solidFill>
            </a:endParaRPr>
          </a:p>
          <a:p>
            <a:pPr eaLnBrk="1" hangingPunct="1">
              <a:spcBef>
                <a:spcPct val="0"/>
              </a:spcBef>
              <a:buClrTx/>
              <a:buSzTx/>
              <a:buFontTx/>
              <a:buNone/>
            </a:pPr>
            <a:r>
              <a:rPr lang="en-US" altLang="en-US" sz="1200" dirty="0">
                <a:solidFill>
                  <a:schemeClr val="bg1">
                    <a:lumMod val="65000"/>
                  </a:schemeClr>
                </a:solidFill>
              </a:rPr>
              <a:t>--Tissue is…</a:t>
            </a:r>
            <a:r>
              <a:rPr lang="en-US" altLang="en-US" sz="1200" b="1" dirty="0">
                <a:solidFill>
                  <a:schemeClr val="bg1">
                    <a:lumMod val="65000"/>
                  </a:schemeClr>
                </a:solidFill>
              </a:rPr>
              <a:t>contractile</a:t>
            </a:r>
            <a:r>
              <a:rPr lang="en-US" altLang="en-US" sz="1200" dirty="0">
                <a:solidFill>
                  <a:schemeClr val="bg1">
                    <a:lumMod val="65000"/>
                  </a:schemeClr>
                </a:solidFill>
              </a:rPr>
              <a:t>, so cup seems</a:t>
            </a:r>
          </a:p>
          <a:p>
            <a:pPr eaLnBrk="1" hangingPunct="1">
              <a:spcBef>
                <a:spcPct val="0"/>
              </a:spcBef>
              <a:buClrTx/>
              <a:buSzTx/>
              <a:buFontTx/>
              <a:buNone/>
            </a:pPr>
            <a:r>
              <a:rPr lang="en-US" altLang="en-US" sz="1200" dirty="0">
                <a:solidFill>
                  <a:schemeClr val="bg1">
                    <a:lumMod val="65000"/>
                  </a:schemeClr>
                </a:solidFill>
              </a:rPr>
              <a:t>  to…</a:t>
            </a:r>
            <a:r>
              <a:rPr lang="en-US" altLang="en-US" sz="1200" b="1" dirty="0">
                <a:solidFill>
                  <a:schemeClr val="bg1">
                    <a:lumMod val="65000"/>
                  </a:schemeClr>
                </a:solidFill>
              </a:rPr>
              <a:t>open </a:t>
            </a:r>
            <a:r>
              <a:rPr lang="en-US" altLang="en-US" sz="1200" dirty="0">
                <a:solidFill>
                  <a:schemeClr val="bg1">
                    <a:lumMod val="65000"/>
                  </a:schemeClr>
                </a:solidFill>
              </a:rPr>
              <a:t>and</a:t>
            </a:r>
            <a:r>
              <a:rPr lang="en-US" altLang="en-US" sz="1200" b="1" dirty="0">
                <a:solidFill>
                  <a:schemeClr val="bg1">
                    <a:lumMod val="65000"/>
                  </a:schemeClr>
                </a:solidFill>
              </a:rPr>
              <a:t> close</a:t>
            </a:r>
            <a:r>
              <a:rPr lang="en-US" altLang="en-US" sz="1200" dirty="0">
                <a:solidFill>
                  <a:schemeClr val="bg1">
                    <a:lumMod val="65000"/>
                  </a:schemeClr>
                </a:solidFill>
              </a:rPr>
              <a:t> (like its namesake,  </a:t>
            </a:r>
          </a:p>
          <a:p>
            <a:pPr eaLnBrk="1" hangingPunct="1">
              <a:spcBef>
                <a:spcPct val="0"/>
              </a:spcBef>
              <a:buClrTx/>
              <a:buSzTx/>
              <a:buFontTx/>
              <a:buNone/>
            </a:pPr>
            <a:r>
              <a:rPr lang="en-US" altLang="en-US" sz="1200" dirty="0">
                <a:solidFill>
                  <a:schemeClr val="bg1">
                    <a:lumMod val="65000"/>
                  </a:schemeClr>
                </a:solidFill>
              </a:rPr>
              <a:t>  the morning-glory flower)</a:t>
            </a:r>
          </a:p>
          <a:p>
            <a:pPr eaLnBrk="1" hangingPunct="1">
              <a:spcBef>
                <a:spcPct val="0"/>
              </a:spcBef>
              <a:buClrTx/>
              <a:buSzTx/>
              <a:buFontTx/>
              <a:buNone/>
            </a:pPr>
            <a:r>
              <a:rPr lang="en-US" altLang="en-US" sz="1200" dirty="0">
                <a:solidFill>
                  <a:schemeClr val="bg1">
                    <a:lumMod val="65000"/>
                  </a:schemeClr>
                </a:solidFill>
              </a:rPr>
              <a:t>--VA usually…</a:t>
            </a:r>
            <a:r>
              <a:rPr lang="en-US" altLang="en-US" sz="1200" b="1" dirty="0">
                <a:solidFill>
                  <a:schemeClr val="bg1">
                    <a:lumMod val="65000"/>
                  </a:schemeClr>
                </a:solidFill>
              </a:rPr>
              <a:t>20/200</a:t>
            </a:r>
            <a:r>
              <a:rPr lang="en-US" altLang="en-US" sz="1200" dirty="0">
                <a:solidFill>
                  <a:schemeClr val="bg1">
                    <a:lumMod val="65000"/>
                  </a:schemeClr>
                </a:solidFill>
              </a:rPr>
              <a:t>, but can be…</a:t>
            </a:r>
          </a:p>
          <a:p>
            <a:pPr eaLnBrk="1" hangingPunct="1">
              <a:spcBef>
                <a:spcPct val="0"/>
              </a:spcBef>
              <a:buClrTx/>
              <a:buSzTx/>
              <a:buFontTx/>
              <a:buNone/>
            </a:pPr>
            <a:r>
              <a:rPr lang="en-US" altLang="en-US" sz="1200" dirty="0">
                <a:solidFill>
                  <a:schemeClr val="bg1">
                    <a:lumMod val="65000"/>
                  </a:schemeClr>
                </a:solidFill>
              </a:rPr>
              <a:t>   </a:t>
            </a:r>
            <a:r>
              <a:rPr lang="en-US" altLang="en-US" sz="1200" b="1" dirty="0">
                <a:solidFill>
                  <a:schemeClr val="bg1">
                    <a:lumMod val="65000"/>
                  </a:schemeClr>
                </a:solidFill>
              </a:rPr>
              <a:t>20/20&lt;-&gt;NLP</a:t>
            </a:r>
          </a:p>
          <a:p>
            <a:pPr eaLnBrk="1" hangingPunct="1">
              <a:spcBef>
                <a:spcPct val="0"/>
              </a:spcBef>
              <a:buClrTx/>
              <a:buSzTx/>
              <a:buFontTx/>
              <a:buNone/>
            </a:pPr>
            <a:r>
              <a:rPr lang="en-US" altLang="en-US" sz="1200" dirty="0">
                <a:solidFill>
                  <a:schemeClr val="bg1">
                    <a:lumMod val="65000"/>
                  </a:schemeClr>
                </a:solidFill>
              </a:rPr>
              <a:t>--1/3 develop…</a:t>
            </a:r>
            <a:r>
              <a:rPr lang="en-US" altLang="en-US" sz="1200" b="1" dirty="0">
                <a:solidFill>
                  <a:schemeClr val="bg1">
                    <a:lumMod val="65000"/>
                  </a:schemeClr>
                </a:solidFill>
              </a:rPr>
              <a:t>serous RD</a:t>
            </a:r>
          </a:p>
        </p:txBody>
      </p:sp>
      <p:sp>
        <p:nvSpPr>
          <p:cNvPr id="26633" name="Rectangle 11">
            <a:extLst>
              <a:ext uri="{FF2B5EF4-FFF2-40B4-BE49-F238E27FC236}">
                <a16:creationId xmlns:a16="http://schemas.microsoft.com/office/drawing/2014/main" id="{F76BCA91-4E24-4F7F-B6A5-D5C8FE6F39B6}"/>
              </a:ext>
            </a:extLst>
          </p:cNvPr>
          <p:cNvSpPr>
            <a:spLocks noChangeArrowheads="1"/>
          </p:cNvSpPr>
          <p:nvPr/>
        </p:nvSpPr>
        <p:spPr bwMode="auto">
          <a:xfrm>
            <a:off x="457200" y="122238"/>
            <a:ext cx="7543800" cy="8683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b"/>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ct val="85000"/>
              </a:lnSpc>
              <a:spcBef>
                <a:spcPct val="0"/>
              </a:spcBef>
              <a:buClrTx/>
              <a:buSzTx/>
              <a:buFontTx/>
              <a:buNone/>
            </a:pPr>
            <a:r>
              <a:rPr lang="en-US" altLang="en-US" sz="3200" b="1" dirty="0">
                <a:solidFill>
                  <a:schemeClr val="tx2"/>
                </a:solidFill>
              </a:rPr>
              <a:t>Developmental Abnormalities of the Optic Nerve Head</a:t>
            </a:r>
            <a:endParaRPr lang="en-US" altLang="en-US" sz="3200" dirty="0">
              <a:solidFill>
                <a:schemeClr val="tx2"/>
              </a:solidFill>
            </a:endParaRPr>
          </a:p>
        </p:txBody>
      </p:sp>
      <p:sp>
        <p:nvSpPr>
          <p:cNvPr id="26634" name="Slide Number Placeholder 1">
            <a:extLst>
              <a:ext uri="{FF2B5EF4-FFF2-40B4-BE49-F238E27FC236}">
                <a16:creationId xmlns:a16="http://schemas.microsoft.com/office/drawing/2014/main" id="{36D4B343-1488-4D7C-8569-64FF0FD08B6E}"/>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DBDA1020-9ADD-4487-AA1F-12FB75A402F9}" type="slidenum">
              <a:rPr lang="en-US" altLang="en-US" sz="1000"/>
              <a:pPr>
                <a:spcBef>
                  <a:spcPct val="0"/>
                </a:spcBef>
                <a:buClrTx/>
                <a:buSzTx/>
                <a:buFontTx/>
                <a:buNone/>
              </a:pPr>
              <a:t>54</a:t>
            </a:fld>
            <a:endParaRPr lang="en-US" altLang="en-US" sz="1000"/>
          </a:p>
        </p:txBody>
      </p:sp>
      <p:sp>
        <p:nvSpPr>
          <p:cNvPr id="26635" name="Line 12">
            <a:extLst>
              <a:ext uri="{FF2B5EF4-FFF2-40B4-BE49-F238E27FC236}">
                <a16:creationId xmlns:a16="http://schemas.microsoft.com/office/drawing/2014/main" id="{65C3BECB-2C2E-4FDB-BF02-61BA4BD8DB2D}"/>
              </a:ext>
            </a:extLst>
          </p:cNvPr>
          <p:cNvSpPr>
            <a:spLocks noChangeShapeType="1"/>
          </p:cNvSpPr>
          <p:nvPr/>
        </p:nvSpPr>
        <p:spPr bwMode="auto">
          <a:xfrm>
            <a:off x="3124200" y="2057400"/>
            <a:ext cx="381000" cy="22098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 name="Text Box 16">
            <a:extLst>
              <a:ext uri="{FF2B5EF4-FFF2-40B4-BE49-F238E27FC236}">
                <a16:creationId xmlns:a16="http://schemas.microsoft.com/office/drawing/2014/main" id="{A25388A0-A505-4976-AE31-C05FE10D78D8}"/>
              </a:ext>
            </a:extLst>
          </p:cNvPr>
          <p:cNvSpPr txBox="1">
            <a:spLocks noChangeArrowheads="1"/>
          </p:cNvSpPr>
          <p:nvPr/>
        </p:nvSpPr>
        <p:spPr bwMode="auto">
          <a:xfrm>
            <a:off x="4648200" y="2576513"/>
            <a:ext cx="3973513" cy="862012"/>
          </a:xfrm>
          <a:prstGeom prst="rect">
            <a:avLst/>
          </a:prstGeom>
          <a:solidFill>
            <a:srgbClr val="FFC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defRPr/>
            </a:pPr>
            <a:r>
              <a:rPr lang="en-US" altLang="en-US" sz="1400" b="1" dirty="0">
                <a:solidFill>
                  <a:schemeClr val="bg1">
                    <a:lumMod val="65000"/>
                  </a:schemeClr>
                </a:solidFill>
              </a:rPr>
              <a:t>Myelinated RNFL</a:t>
            </a:r>
          </a:p>
          <a:p>
            <a:pPr eaLnBrk="1" hangingPunct="1">
              <a:spcBef>
                <a:spcPct val="0"/>
              </a:spcBef>
              <a:buClrTx/>
              <a:buSzTx/>
              <a:buFontTx/>
              <a:buNone/>
              <a:defRPr/>
            </a:pPr>
            <a:r>
              <a:rPr lang="en-US" altLang="en-US" sz="1200" dirty="0">
                <a:solidFill>
                  <a:srgbClr val="FFCCFF"/>
                </a:solidFill>
              </a:rPr>
              <a:t>--Myelin normally starts at LGN, ends at lamina </a:t>
            </a:r>
            <a:r>
              <a:rPr lang="en-US" altLang="en-US" sz="1200" dirty="0" err="1">
                <a:solidFill>
                  <a:srgbClr val="FFCCFF"/>
                </a:solidFill>
              </a:rPr>
              <a:t>cribrosa</a:t>
            </a:r>
            <a:endParaRPr lang="en-US" altLang="en-US" sz="1200" dirty="0">
              <a:solidFill>
                <a:srgbClr val="FFCCFF"/>
              </a:solidFill>
            </a:endParaRPr>
          </a:p>
          <a:p>
            <a:pPr eaLnBrk="1" hangingPunct="1">
              <a:spcBef>
                <a:spcPct val="0"/>
              </a:spcBef>
              <a:buClrTx/>
              <a:buSzTx/>
              <a:buFontTx/>
              <a:buNone/>
              <a:defRPr/>
            </a:pPr>
            <a:r>
              <a:rPr lang="en-US" altLang="en-US" sz="1200" dirty="0">
                <a:solidFill>
                  <a:srgbClr val="FFCCFF"/>
                </a:solidFill>
              </a:rPr>
              <a:t>--Can be patchy, discontinuous</a:t>
            </a:r>
          </a:p>
          <a:p>
            <a:pPr eaLnBrk="1" hangingPunct="1">
              <a:spcBef>
                <a:spcPct val="0"/>
              </a:spcBef>
              <a:buClrTx/>
              <a:buSzTx/>
              <a:buFontTx/>
              <a:buNone/>
              <a:defRPr/>
            </a:pPr>
            <a:r>
              <a:rPr lang="en-US" altLang="en-US" sz="1200" dirty="0">
                <a:solidFill>
                  <a:srgbClr val="FFCCFF"/>
                </a:solidFill>
              </a:rPr>
              <a:t>--Corresponding VF has absolute scotoma</a:t>
            </a:r>
          </a:p>
        </p:txBody>
      </p:sp>
      <p:sp>
        <p:nvSpPr>
          <p:cNvPr id="15" name="Text Box 18">
            <a:extLst>
              <a:ext uri="{FF2B5EF4-FFF2-40B4-BE49-F238E27FC236}">
                <a16:creationId xmlns:a16="http://schemas.microsoft.com/office/drawing/2014/main" id="{0EEE94D4-BC7E-44DF-B02B-501B0F5929C0}"/>
              </a:ext>
            </a:extLst>
          </p:cNvPr>
          <p:cNvSpPr txBox="1">
            <a:spLocks noChangeArrowheads="1"/>
          </p:cNvSpPr>
          <p:nvPr/>
        </p:nvSpPr>
        <p:spPr bwMode="auto">
          <a:xfrm>
            <a:off x="5546725" y="1687513"/>
            <a:ext cx="3452813" cy="677862"/>
          </a:xfrm>
          <a:prstGeom prst="rect">
            <a:avLst/>
          </a:prstGeom>
          <a:solidFill>
            <a:srgbClr val="FFFF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defRPr/>
            </a:pPr>
            <a:r>
              <a:rPr lang="en-US" altLang="en-US" sz="1400" b="1" dirty="0" err="1">
                <a:solidFill>
                  <a:schemeClr val="bg1">
                    <a:lumMod val="75000"/>
                  </a:schemeClr>
                </a:solidFill>
              </a:rPr>
              <a:t>Megalopapilla</a:t>
            </a:r>
            <a:endParaRPr lang="en-US" altLang="en-US" sz="1400" b="1" dirty="0">
              <a:solidFill>
                <a:schemeClr val="bg1">
                  <a:lumMod val="75000"/>
                </a:schemeClr>
              </a:solidFill>
            </a:endParaRPr>
          </a:p>
          <a:p>
            <a:pPr eaLnBrk="1" hangingPunct="1">
              <a:spcBef>
                <a:spcPct val="0"/>
              </a:spcBef>
              <a:buClrTx/>
              <a:buSzTx/>
              <a:buFontTx/>
              <a:buNone/>
              <a:defRPr/>
            </a:pPr>
            <a:r>
              <a:rPr lang="en-US" altLang="en-US" sz="1200" dirty="0">
                <a:solidFill>
                  <a:srgbClr val="FFFF99"/>
                </a:solidFill>
              </a:rPr>
              <a:t>--Abnormally large diameter of </a:t>
            </a:r>
            <a:r>
              <a:rPr lang="en-US" altLang="en-US" sz="1200" b="1" dirty="0">
                <a:solidFill>
                  <a:srgbClr val="FFFF99"/>
                </a:solidFill>
              </a:rPr>
              <a:t>disc and cup</a:t>
            </a:r>
          </a:p>
          <a:p>
            <a:pPr eaLnBrk="1" hangingPunct="1">
              <a:spcBef>
                <a:spcPct val="0"/>
              </a:spcBef>
              <a:buClrTx/>
              <a:buSzTx/>
              <a:buFontTx/>
              <a:buNone/>
              <a:defRPr/>
            </a:pPr>
            <a:r>
              <a:rPr lang="en-US" altLang="en-US" sz="1200" dirty="0">
                <a:solidFill>
                  <a:srgbClr val="FFFF99"/>
                </a:solidFill>
              </a:rPr>
              <a:t>--VF testing may reveal an </a:t>
            </a:r>
            <a:r>
              <a:rPr lang="en-US" altLang="en-US" sz="1200" b="1" dirty="0">
                <a:solidFill>
                  <a:srgbClr val="FFFF99"/>
                </a:solidFill>
              </a:rPr>
              <a:t>enlarged blind spot</a:t>
            </a:r>
          </a:p>
        </p:txBody>
      </p:sp>
      <p:sp>
        <p:nvSpPr>
          <p:cNvPr id="16" name="Text Box 19">
            <a:extLst>
              <a:ext uri="{FF2B5EF4-FFF2-40B4-BE49-F238E27FC236}">
                <a16:creationId xmlns:a16="http://schemas.microsoft.com/office/drawing/2014/main" id="{BF21B0FD-ADB8-4F9B-81FF-E2291331973F}"/>
              </a:ext>
            </a:extLst>
          </p:cNvPr>
          <p:cNvSpPr txBox="1">
            <a:spLocks noChangeArrowheads="1"/>
          </p:cNvSpPr>
          <p:nvPr/>
        </p:nvSpPr>
        <p:spPr bwMode="auto">
          <a:xfrm>
            <a:off x="5257800" y="3760788"/>
            <a:ext cx="3273425" cy="1231900"/>
          </a:xfrm>
          <a:prstGeom prst="rect">
            <a:avLst/>
          </a:prstGeom>
          <a:solidFill>
            <a:srgbClr val="CCFFCC"/>
          </a:solidFill>
          <a:ln w="9525">
            <a:no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defRPr/>
            </a:pPr>
            <a:r>
              <a:rPr lang="en-US" altLang="en-US" sz="1400" b="1" dirty="0">
                <a:solidFill>
                  <a:schemeClr val="bg1">
                    <a:lumMod val="65000"/>
                  </a:schemeClr>
                </a:solidFill>
              </a:rPr>
              <a:t>Optic Nerve Hypoplasia</a:t>
            </a:r>
          </a:p>
          <a:p>
            <a:pPr eaLnBrk="1" hangingPunct="1">
              <a:spcBef>
                <a:spcPct val="0"/>
              </a:spcBef>
              <a:buClrTx/>
              <a:buSzTx/>
              <a:buFontTx/>
              <a:buNone/>
              <a:defRPr/>
            </a:pPr>
            <a:r>
              <a:rPr lang="en-US" altLang="en-US" sz="1200" dirty="0">
                <a:solidFill>
                  <a:srgbClr val="CCFFCC"/>
                </a:solidFill>
              </a:rPr>
              <a:t>--Abnormally </a:t>
            </a:r>
            <a:r>
              <a:rPr lang="en-US" altLang="en-US" sz="1200" b="1" dirty="0">
                <a:solidFill>
                  <a:srgbClr val="CCFFCC"/>
                </a:solidFill>
              </a:rPr>
              <a:t>low number of axons</a:t>
            </a:r>
          </a:p>
          <a:p>
            <a:pPr eaLnBrk="1" hangingPunct="1">
              <a:spcBef>
                <a:spcPct val="0"/>
              </a:spcBef>
              <a:buClrTx/>
              <a:buSzTx/>
              <a:buFontTx/>
              <a:buNone/>
              <a:defRPr/>
            </a:pPr>
            <a:r>
              <a:rPr lang="en-US" altLang="en-US" sz="1200" dirty="0">
                <a:solidFill>
                  <a:srgbClr val="CCFFCC"/>
                </a:solidFill>
              </a:rPr>
              <a:t>--DFE: Small pale disc with </a:t>
            </a:r>
            <a:r>
              <a:rPr lang="en-US" altLang="en-US" sz="1200" b="1" dirty="0">
                <a:solidFill>
                  <a:srgbClr val="CCFFCC"/>
                </a:solidFill>
              </a:rPr>
              <a:t>double ring sign</a:t>
            </a:r>
            <a:endParaRPr lang="en-US" altLang="en-US" sz="1200" dirty="0">
              <a:solidFill>
                <a:srgbClr val="CCFFCC"/>
              </a:solidFill>
            </a:endParaRPr>
          </a:p>
          <a:p>
            <a:pPr eaLnBrk="1" hangingPunct="1">
              <a:spcBef>
                <a:spcPct val="0"/>
              </a:spcBef>
              <a:buClrTx/>
              <a:buSzTx/>
              <a:buFontTx/>
              <a:buNone/>
              <a:defRPr/>
            </a:pPr>
            <a:r>
              <a:rPr lang="en-US" altLang="en-US" sz="1200" dirty="0">
                <a:solidFill>
                  <a:srgbClr val="CCFFCC"/>
                </a:solidFill>
              </a:rPr>
              <a:t>--VA </a:t>
            </a:r>
            <a:r>
              <a:rPr lang="en-US" altLang="en-US" sz="1200" b="1" dirty="0">
                <a:solidFill>
                  <a:srgbClr val="CCFFCC"/>
                </a:solidFill>
              </a:rPr>
              <a:t>20/20&lt;-&gt;NLP</a:t>
            </a:r>
          </a:p>
          <a:p>
            <a:pPr eaLnBrk="1" hangingPunct="1">
              <a:spcBef>
                <a:spcPct val="0"/>
              </a:spcBef>
              <a:buClrTx/>
              <a:buSzTx/>
              <a:buFontTx/>
              <a:buNone/>
              <a:defRPr/>
            </a:pPr>
            <a:r>
              <a:rPr lang="en-US" altLang="en-US" sz="1200" dirty="0">
                <a:solidFill>
                  <a:srgbClr val="CCFFCC"/>
                </a:solidFill>
              </a:rPr>
              <a:t>--VF defects </a:t>
            </a:r>
            <a:r>
              <a:rPr lang="en-US" altLang="en-US" sz="1200" b="1" dirty="0">
                <a:solidFill>
                  <a:srgbClr val="CCFFCC"/>
                </a:solidFill>
              </a:rPr>
              <a:t>invariably present</a:t>
            </a:r>
          </a:p>
          <a:p>
            <a:pPr eaLnBrk="1" hangingPunct="1">
              <a:spcBef>
                <a:spcPct val="0"/>
              </a:spcBef>
              <a:buClrTx/>
              <a:buSzTx/>
              <a:buFontTx/>
              <a:buNone/>
              <a:defRPr/>
            </a:pPr>
            <a:r>
              <a:rPr lang="en-US" altLang="en-US" sz="1200" dirty="0">
                <a:solidFill>
                  <a:srgbClr val="CCFFCC"/>
                </a:solidFill>
              </a:rPr>
              <a:t>--Remember the </a:t>
            </a:r>
            <a:r>
              <a:rPr lang="en-US" altLang="en-US" sz="1200" b="1" dirty="0">
                <a:solidFill>
                  <a:srgbClr val="CCFFCC"/>
                </a:solidFill>
              </a:rPr>
              <a:t>4 D’s</a:t>
            </a:r>
            <a:r>
              <a:rPr lang="en-US" altLang="en-US" sz="1200" dirty="0">
                <a:solidFill>
                  <a:srgbClr val="CCFFCC"/>
                </a:solidFill>
              </a:rPr>
              <a:t> (more on this shortly)</a:t>
            </a:r>
          </a:p>
        </p:txBody>
      </p:sp>
      <p:sp>
        <p:nvSpPr>
          <p:cNvPr id="17" name="Text Box 13">
            <a:extLst>
              <a:ext uri="{FF2B5EF4-FFF2-40B4-BE49-F238E27FC236}">
                <a16:creationId xmlns:a16="http://schemas.microsoft.com/office/drawing/2014/main" id="{D23EA8F9-DF9F-4DB4-AA3A-1B3558C3921B}"/>
              </a:ext>
            </a:extLst>
          </p:cNvPr>
          <p:cNvSpPr txBox="1">
            <a:spLocks noChangeArrowheads="1"/>
          </p:cNvSpPr>
          <p:nvPr/>
        </p:nvSpPr>
        <p:spPr bwMode="auto">
          <a:xfrm>
            <a:off x="4800600" y="5257800"/>
            <a:ext cx="4294188" cy="1230313"/>
          </a:xfrm>
          <a:prstGeom prst="rect">
            <a:avLst/>
          </a:prstGeom>
          <a:solidFill>
            <a:srgbClr val="FFCC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Tilted-Disc Syndrome</a:t>
            </a:r>
          </a:p>
          <a:p>
            <a:pPr eaLnBrk="1" hangingPunct="1">
              <a:spcBef>
                <a:spcPct val="0"/>
              </a:spcBef>
              <a:buClrTx/>
              <a:buSzTx/>
              <a:buFontTx/>
              <a:buNone/>
            </a:pPr>
            <a:r>
              <a:rPr lang="en-US" altLang="en-US" sz="1200"/>
              <a:t>1) Superior pole appears…</a:t>
            </a:r>
            <a:r>
              <a:rPr lang="en-US" altLang="en-US" sz="1200" b="1">
                <a:solidFill>
                  <a:srgbClr val="0000FF"/>
                </a:solidFill>
              </a:rPr>
              <a:t>elevated</a:t>
            </a:r>
            <a:r>
              <a:rPr lang="en-US" altLang="en-US" sz="1200"/>
              <a:t>, inferior…</a:t>
            </a:r>
            <a:r>
              <a:rPr lang="en-US" altLang="en-US" sz="1200" b="1">
                <a:solidFill>
                  <a:srgbClr val="0000FF"/>
                </a:solidFill>
              </a:rPr>
              <a:t>recessed</a:t>
            </a:r>
          </a:p>
          <a:p>
            <a:pPr eaLnBrk="1" hangingPunct="1">
              <a:spcBef>
                <a:spcPct val="0"/>
              </a:spcBef>
              <a:buClrTx/>
              <a:buSzTx/>
              <a:buFontTx/>
              <a:buNone/>
            </a:pPr>
            <a:r>
              <a:rPr lang="en-US" altLang="en-US" sz="1200"/>
              <a:t>2) </a:t>
            </a:r>
            <a:r>
              <a:rPr lang="en-US" altLang="en-US" sz="1200">
                <a:solidFill>
                  <a:srgbClr val="FFCC99"/>
                </a:solidFill>
              </a:rPr>
              <a:t>Associated with…</a:t>
            </a:r>
            <a:r>
              <a:rPr lang="en-US" altLang="en-US" sz="1200" b="1">
                <a:solidFill>
                  <a:srgbClr val="FFCC99"/>
                </a:solidFill>
              </a:rPr>
              <a:t>situs inversus</a:t>
            </a:r>
            <a:r>
              <a:rPr lang="en-US" altLang="en-US" sz="1200">
                <a:solidFill>
                  <a:srgbClr val="FFCC99"/>
                </a:solidFill>
              </a:rPr>
              <a:t> of retinal vessels</a:t>
            </a:r>
          </a:p>
          <a:p>
            <a:pPr eaLnBrk="1" hangingPunct="1">
              <a:spcBef>
                <a:spcPct val="0"/>
              </a:spcBef>
              <a:buClrTx/>
              <a:buSzTx/>
              <a:buFontTx/>
              <a:buNone/>
            </a:pPr>
            <a:r>
              <a:rPr lang="en-US" altLang="en-US" sz="1200"/>
              <a:t>3) </a:t>
            </a:r>
            <a:r>
              <a:rPr lang="en-US" altLang="en-US" sz="1200">
                <a:solidFill>
                  <a:srgbClr val="FFCC99"/>
                </a:solidFill>
              </a:rPr>
              <a:t>Fundus abnormality produces…</a:t>
            </a:r>
            <a:r>
              <a:rPr lang="en-US" altLang="en-US" sz="1200" b="1">
                <a:solidFill>
                  <a:srgbClr val="FFCC99"/>
                </a:solidFill>
              </a:rPr>
              <a:t>myopic astigmatism</a:t>
            </a:r>
          </a:p>
          <a:p>
            <a:pPr eaLnBrk="1" hangingPunct="1">
              <a:spcBef>
                <a:spcPct val="0"/>
              </a:spcBef>
              <a:buClrTx/>
              <a:buSzTx/>
              <a:buFontTx/>
              <a:buNone/>
            </a:pPr>
            <a:r>
              <a:rPr lang="en-US" altLang="en-US" sz="1200"/>
              <a:t>4) </a:t>
            </a:r>
            <a:r>
              <a:rPr lang="en-US" altLang="en-US" sz="1200">
                <a:solidFill>
                  <a:srgbClr val="FFCC99"/>
                </a:solidFill>
              </a:rPr>
              <a:t>VF testing reveals…</a:t>
            </a:r>
            <a:r>
              <a:rPr lang="en-US" altLang="en-US" sz="1200" b="1">
                <a:solidFill>
                  <a:srgbClr val="FFCC99"/>
                </a:solidFill>
              </a:rPr>
              <a:t>bitemporal hemianopia</a:t>
            </a:r>
            <a:r>
              <a:rPr lang="en-US" altLang="en-US" sz="1200">
                <a:solidFill>
                  <a:srgbClr val="FFCC99"/>
                </a:solidFill>
              </a:rPr>
              <a:t> that doesn’t</a:t>
            </a:r>
          </a:p>
          <a:p>
            <a:pPr eaLnBrk="1" hangingPunct="1">
              <a:spcBef>
                <a:spcPct val="0"/>
              </a:spcBef>
              <a:buClrTx/>
              <a:buSzTx/>
              <a:buFontTx/>
              <a:buNone/>
            </a:pPr>
            <a:r>
              <a:rPr lang="en-US" altLang="en-US" sz="1200">
                <a:solidFill>
                  <a:srgbClr val="FFCC99"/>
                </a:solidFill>
              </a:rPr>
              <a:t>   …</a:t>
            </a:r>
            <a:r>
              <a:rPr lang="en-US" altLang="en-US" sz="1200" b="1">
                <a:solidFill>
                  <a:srgbClr val="FFCC99"/>
                </a:solidFill>
              </a:rPr>
              <a:t>respect the vertical</a:t>
            </a:r>
            <a:r>
              <a:rPr lang="en-US" altLang="en-US" sz="1200">
                <a:solidFill>
                  <a:srgbClr val="FFCC99"/>
                </a:solidFill>
              </a:rPr>
              <a:t> and may…</a:t>
            </a:r>
            <a:r>
              <a:rPr lang="en-US" altLang="en-US" sz="1200" b="1">
                <a:solidFill>
                  <a:srgbClr val="FFCC99"/>
                </a:solidFill>
              </a:rPr>
              <a:t>resolve with refraction</a:t>
            </a:r>
          </a:p>
        </p:txBody>
      </p:sp>
      <p:sp>
        <p:nvSpPr>
          <p:cNvPr id="18" name="Text Box 13">
            <a:extLst>
              <a:ext uri="{FF2B5EF4-FFF2-40B4-BE49-F238E27FC236}">
                <a16:creationId xmlns:a16="http://schemas.microsoft.com/office/drawing/2014/main" id="{AF29A23D-8CCD-493E-A881-3F227F620AD9}"/>
              </a:ext>
            </a:extLst>
          </p:cNvPr>
          <p:cNvSpPr txBox="1">
            <a:spLocks noChangeArrowheads="1"/>
          </p:cNvSpPr>
          <p:nvPr/>
        </p:nvSpPr>
        <p:spPr bwMode="auto">
          <a:xfrm>
            <a:off x="4800600" y="5257800"/>
            <a:ext cx="4216400" cy="1231106"/>
          </a:xfrm>
          <a:prstGeom prst="rect">
            <a:avLst/>
          </a:prstGeom>
          <a:solidFill>
            <a:srgbClr val="FFCC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dirty="0">
                <a:solidFill>
                  <a:schemeClr val="bg1">
                    <a:lumMod val="65000"/>
                  </a:schemeClr>
                </a:solidFill>
              </a:rPr>
              <a:t>Tilted-Disc Syndrome</a:t>
            </a:r>
          </a:p>
          <a:p>
            <a:pPr eaLnBrk="1" hangingPunct="1">
              <a:spcBef>
                <a:spcPct val="0"/>
              </a:spcBef>
              <a:buClrTx/>
              <a:buSzTx/>
              <a:buFontTx/>
              <a:buNone/>
            </a:pPr>
            <a:r>
              <a:rPr lang="en-US" altLang="en-US" sz="1200" dirty="0">
                <a:solidFill>
                  <a:srgbClr val="FFCC99"/>
                </a:solidFill>
              </a:rPr>
              <a:t>1) Superior pole appears…</a:t>
            </a:r>
            <a:r>
              <a:rPr lang="en-US" altLang="en-US" sz="1200" b="1" dirty="0">
                <a:solidFill>
                  <a:srgbClr val="FFCC99"/>
                </a:solidFill>
              </a:rPr>
              <a:t>elevated</a:t>
            </a:r>
            <a:r>
              <a:rPr lang="en-US" altLang="en-US" sz="1200" dirty="0">
                <a:solidFill>
                  <a:srgbClr val="FFCC99"/>
                </a:solidFill>
              </a:rPr>
              <a:t>, inferior… </a:t>
            </a:r>
            <a:r>
              <a:rPr lang="en-US" altLang="en-US" sz="1200" b="1" dirty="0">
                <a:solidFill>
                  <a:srgbClr val="FFCC99"/>
                </a:solidFill>
              </a:rPr>
              <a:t>recessed</a:t>
            </a:r>
          </a:p>
          <a:p>
            <a:pPr eaLnBrk="1" hangingPunct="1">
              <a:spcBef>
                <a:spcPct val="0"/>
              </a:spcBef>
              <a:buClrTx/>
              <a:buSzTx/>
              <a:buFontTx/>
              <a:buNone/>
            </a:pPr>
            <a:r>
              <a:rPr lang="en-US" altLang="en-US" sz="1200" dirty="0">
                <a:solidFill>
                  <a:srgbClr val="FFCC99"/>
                </a:solidFill>
              </a:rPr>
              <a:t>2) Associated with…</a:t>
            </a:r>
            <a:r>
              <a:rPr lang="en-US" altLang="en-US" sz="1200" b="1" dirty="0">
                <a:solidFill>
                  <a:srgbClr val="FFCC99"/>
                </a:solidFill>
              </a:rPr>
              <a:t>situs inversus</a:t>
            </a:r>
            <a:r>
              <a:rPr lang="en-US" altLang="en-US" sz="1200" dirty="0">
                <a:solidFill>
                  <a:srgbClr val="FFCC99"/>
                </a:solidFill>
              </a:rPr>
              <a:t> of retinal vessels</a:t>
            </a:r>
          </a:p>
          <a:p>
            <a:pPr eaLnBrk="1" hangingPunct="1">
              <a:spcBef>
                <a:spcPct val="0"/>
              </a:spcBef>
              <a:buClrTx/>
              <a:buSzTx/>
              <a:buFontTx/>
              <a:buNone/>
            </a:pPr>
            <a:r>
              <a:rPr lang="en-US" altLang="en-US" sz="1200" dirty="0">
                <a:solidFill>
                  <a:srgbClr val="FFCC99"/>
                </a:solidFill>
              </a:rPr>
              <a:t>3) Fundus abnormality produces… </a:t>
            </a:r>
            <a:r>
              <a:rPr lang="en-US" altLang="en-US" sz="1200" b="1" dirty="0">
                <a:solidFill>
                  <a:srgbClr val="FFCC99"/>
                </a:solidFill>
              </a:rPr>
              <a:t>myopic </a:t>
            </a:r>
            <a:r>
              <a:rPr lang="en-US" altLang="en-US" sz="1200" b="1" dirty="0" err="1">
                <a:solidFill>
                  <a:srgbClr val="FFCC99"/>
                </a:solidFill>
              </a:rPr>
              <a:t>astigm</a:t>
            </a:r>
            <a:endParaRPr lang="en-US" altLang="en-US" sz="1200" b="1" dirty="0">
              <a:solidFill>
                <a:srgbClr val="FFCC99"/>
              </a:solidFill>
            </a:endParaRPr>
          </a:p>
          <a:p>
            <a:pPr eaLnBrk="1" hangingPunct="1">
              <a:spcBef>
                <a:spcPct val="0"/>
              </a:spcBef>
              <a:buClrTx/>
              <a:buSzTx/>
              <a:buFontTx/>
              <a:buNone/>
            </a:pPr>
            <a:r>
              <a:rPr lang="en-US" altLang="en-US" sz="1200" dirty="0">
                <a:solidFill>
                  <a:srgbClr val="FFCC99"/>
                </a:solidFill>
              </a:rPr>
              <a:t>4) VF testing reveals…</a:t>
            </a:r>
            <a:r>
              <a:rPr lang="en-US" altLang="en-US" sz="1200" b="1" dirty="0">
                <a:solidFill>
                  <a:srgbClr val="FFCC99"/>
                </a:solidFill>
              </a:rPr>
              <a:t>bitemporal hemianopia</a:t>
            </a:r>
            <a:r>
              <a:rPr lang="en-US" altLang="en-US" sz="1200" dirty="0">
                <a:solidFill>
                  <a:srgbClr val="FFCC99"/>
                </a:solidFill>
              </a:rPr>
              <a:t> that </a:t>
            </a:r>
            <a:r>
              <a:rPr lang="en-US" altLang="en-US" sz="1200" dirty="0" err="1">
                <a:solidFill>
                  <a:srgbClr val="FFCC99"/>
                </a:solidFill>
              </a:rPr>
              <a:t>doesn’t</a:t>
            </a:r>
            <a:r>
              <a:rPr lang="en-US" altLang="en-US" sz="1200" b="1" dirty="0" err="1">
                <a:solidFill>
                  <a:srgbClr val="FFCC99"/>
                </a:solidFill>
              </a:rPr>
              <a:t>with</a:t>
            </a:r>
            <a:r>
              <a:rPr lang="en-US" altLang="en-US" sz="1200" b="1" dirty="0">
                <a:solidFill>
                  <a:srgbClr val="FFCC99"/>
                </a:solidFill>
              </a:rPr>
              <a:t> refract</a:t>
            </a:r>
          </a:p>
        </p:txBody>
      </p:sp>
      <p:sp>
        <p:nvSpPr>
          <p:cNvPr id="3" name="TextBox 2">
            <a:extLst>
              <a:ext uri="{FF2B5EF4-FFF2-40B4-BE49-F238E27FC236}">
                <a16:creationId xmlns:a16="http://schemas.microsoft.com/office/drawing/2014/main" id="{83967FBC-9255-EE50-B057-538AB35A0FFD}"/>
              </a:ext>
            </a:extLst>
          </p:cNvPr>
          <p:cNvSpPr txBox="1"/>
          <p:nvPr/>
        </p:nvSpPr>
        <p:spPr>
          <a:xfrm>
            <a:off x="299781" y="1873984"/>
            <a:ext cx="5410200" cy="2308324"/>
          </a:xfrm>
          <a:prstGeom prst="rect">
            <a:avLst/>
          </a:prstGeom>
          <a:solidFill>
            <a:srgbClr val="61D6FF"/>
          </a:solidFill>
        </p:spPr>
        <p:txBody>
          <a:bodyPr wrap="square" rtlCol="0">
            <a:spAutoFit/>
          </a:bodyPr>
          <a:lstStyle/>
          <a:p>
            <a:r>
              <a:rPr lang="en-US" sz="1600" i="1" dirty="0">
                <a:solidFill>
                  <a:schemeClr val="bg1">
                    <a:lumMod val="50000"/>
                  </a:schemeClr>
                </a:solidFill>
              </a:rPr>
              <a:t>Is morning-glory disc usually unilateral, or bilateral?</a:t>
            </a:r>
          </a:p>
          <a:p>
            <a:r>
              <a:rPr lang="en-US" sz="1600" dirty="0">
                <a:solidFill>
                  <a:schemeClr val="bg1">
                    <a:lumMod val="50000"/>
                  </a:schemeClr>
                </a:solidFill>
              </a:rPr>
              <a:t>Unilateral</a:t>
            </a:r>
          </a:p>
          <a:p>
            <a:endParaRPr lang="en-US" sz="1600" i="1" dirty="0">
              <a:solidFill>
                <a:schemeClr val="bg1">
                  <a:lumMod val="50000"/>
                </a:schemeClr>
              </a:solidFill>
              <a:latin typeface="+mn-lt"/>
            </a:endParaRPr>
          </a:p>
          <a:p>
            <a:r>
              <a:rPr lang="en-US" sz="1600" i="1" dirty="0">
                <a:solidFill>
                  <a:schemeClr val="bg1">
                    <a:lumMod val="50000"/>
                  </a:schemeClr>
                </a:solidFill>
                <a:latin typeface="+mn-lt"/>
              </a:rPr>
              <a:t>Is there a gender predilection?</a:t>
            </a:r>
          </a:p>
          <a:p>
            <a:r>
              <a:rPr lang="en-US" sz="1600" dirty="0">
                <a:solidFill>
                  <a:schemeClr val="bg1">
                    <a:lumMod val="50000"/>
                  </a:schemeClr>
                </a:solidFill>
                <a:latin typeface="+mn-lt"/>
              </a:rPr>
              <a:t>Yes, there is a  ♀  preponderance</a:t>
            </a:r>
          </a:p>
          <a:p>
            <a:endParaRPr lang="en-US" sz="1600" dirty="0">
              <a:solidFill>
                <a:schemeClr val="bg1">
                  <a:lumMod val="50000"/>
                </a:schemeClr>
              </a:solidFill>
            </a:endParaRPr>
          </a:p>
          <a:p>
            <a:r>
              <a:rPr lang="en-US" sz="1600" i="1" dirty="0">
                <a:solidFill>
                  <a:schemeClr val="bg1">
                    <a:lumMod val="50000"/>
                  </a:schemeClr>
                </a:solidFill>
              </a:rPr>
              <a:t>It has two associations of particular note—what are they?</a:t>
            </a:r>
          </a:p>
          <a:p>
            <a:r>
              <a:rPr lang="en-US" sz="1600" dirty="0">
                <a:solidFill>
                  <a:schemeClr val="bg1">
                    <a:lumMod val="50000"/>
                  </a:schemeClr>
                </a:solidFill>
              </a:rPr>
              <a:t>--</a:t>
            </a:r>
            <a:r>
              <a:rPr lang="en-US" sz="1600" b="1" dirty="0"/>
              <a:t>PHACE  syndrome</a:t>
            </a:r>
          </a:p>
          <a:p>
            <a:r>
              <a:rPr lang="en-US" sz="1600" dirty="0">
                <a:solidFill>
                  <a:schemeClr val="bg1">
                    <a:lumMod val="50000"/>
                  </a:schemeClr>
                </a:solidFill>
              </a:rPr>
              <a:t>--</a:t>
            </a:r>
            <a:r>
              <a:rPr lang="en-US" sz="1600" dirty="0" err="1">
                <a:solidFill>
                  <a:schemeClr val="bg1">
                    <a:lumMod val="50000"/>
                  </a:schemeClr>
                </a:solidFill>
              </a:rPr>
              <a:t>Moyamoya</a:t>
            </a:r>
            <a:r>
              <a:rPr lang="en-US" sz="1600" dirty="0">
                <a:solidFill>
                  <a:schemeClr val="bg1">
                    <a:lumMod val="50000"/>
                  </a:schemeClr>
                </a:solidFill>
              </a:rPr>
              <a:t>  disease</a:t>
            </a:r>
          </a:p>
        </p:txBody>
      </p:sp>
      <p:sp>
        <p:nvSpPr>
          <p:cNvPr id="4" name="Frame 3">
            <a:extLst>
              <a:ext uri="{FF2B5EF4-FFF2-40B4-BE49-F238E27FC236}">
                <a16:creationId xmlns:a16="http://schemas.microsoft.com/office/drawing/2014/main" id="{1C6DDD22-CE30-A21A-A1C2-8A65E4390164}"/>
              </a:ext>
            </a:extLst>
          </p:cNvPr>
          <p:cNvSpPr/>
          <p:nvPr/>
        </p:nvSpPr>
        <p:spPr>
          <a:xfrm>
            <a:off x="1340808" y="4266407"/>
            <a:ext cx="1859592" cy="305593"/>
          </a:xfrm>
          <a:prstGeom prst="frame">
            <a:avLst/>
          </a:prstGeom>
          <a:solidFill>
            <a:schemeClr val="bg1">
              <a:lumMod val="65000"/>
            </a:schemeClr>
          </a:solidFill>
          <a:ln>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 name="TextBox 1">
            <a:extLst>
              <a:ext uri="{FF2B5EF4-FFF2-40B4-BE49-F238E27FC236}">
                <a16:creationId xmlns:a16="http://schemas.microsoft.com/office/drawing/2014/main" id="{F5FF40F2-05A5-670F-A0E0-0EFD3CB3AA03}"/>
              </a:ext>
            </a:extLst>
          </p:cNvPr>
          <p:cNvSpPr txBox="1"/>
          <p:nvPr/>
        </p:nvSpPr>
        <p:spPr>
          <a:xfrm>
            <a:off x="2426617" y="3284041"/>
            <a:ext cx="2795881" cy="1538883"/>
          </a:xfrm>
          <a:prstGeom prst="rect">
            <a:avLst/>
          </a:prstGeom>
          <a:solidFill>
            <a:srgbClr val="92D050"/>
          </a:solidFill>
        </p:spPr>
        <p:txBody>
          <a:bodyPr wrap="square" rtlCol="0">
            <a:spAutoFit/>
          </a:bodyPr>
          <a:lstStyle/>
          <a:p>
            <a:r>
              <a:rPr lang="en-US" sz="1400" i="1" dirty="0">
                <a:solidFill>
                  <a:schemeClr val="bg1">
                    <a:lumMod val="50000"/>
                  </a:schemeClr>
                </a:solidFill>
              </a:rPr>
              <a:t>What does </a:t>
            </a:r>
            <a:r>
              <a:rPr lang="en-US" sz="1400" dirty="0">
                <a:solidFill>
                  <a:schemeClr val="bg1">
                    <a:lumMod val="50000"/>
                  </a:schemeClr>
                </a:solidFill>
              </a:rPr>
              <a:t>PHACE</a:t>
            </a:r>
            <a:r>
              <a:rPr lang="en-US" sz="1400" i="1" dirty="0">
                <a:solidFill>
                  <a:schemeClr val="bg1">
                    <a:lumMod val="50000"/>
                  </a:schemeClr>
                </a:solidFill>
              </a:rPr>
              <a:t> stand for?</a:t>
            </a:r>
          </a:p>
          <a:p>
            <a:r>
              <a:rPr lang="en-US" altLang="en-US" sz="1600" b="1" dirty="0">
                <a:solidFill>
                  <a:schemeClr val="bg1">
                    <a:lumMod val="50000"/>
                  </a:schemeClr>
                </a:solidFill>
              </a:rPr>
              <a:t>P</a:t>
            </a:r>
            <a:r>
              <a:rPr lang="en-US" altLang="en-US" sz="1400" dirty="0">
                <a:solidFill>
                  <a:schemeClr val="bg1">
                    <a:lumMod val="50000"/>
                  </a:schemeClr>
                </a:solidFill>
              </a:rPr>
              <a:t>osterior fossa malformations</a:t>
            </a:r>
          </a:p>
          <a:p>
            <a:r>
              <a:rPr lang="en-US" altLang="en-US" sz="1600" b="1" dirty="0">
                <a:solidFill>
                  <a:srgbClr val="0000FF"/>
                </a:solidFill>
              </a:rPr>
              <a:t>H</a:t>
            </a:r>
            <a:r>
              <a:rPr lang="en-US" altLang="en-US" sz="1400" dirty="0">
                <a:solidFill>
                  <a:srgbClr val="0000FF"/>
                </a:solidFill>
              </a:rPr>
              <a:t>emangiomas</a:t>
            </a:r>
          </a:p>
          <a:p>
            <a:r>
              <a:rPr lang="en-US" altLang="en-US" sz="1600" b="1" dirty="0">
                <a:solidFill>
                  <a:schemeClr val="bg1">
                    <a:lumMod val="50000"/>
                  </a:schemeClr>
                </a:solidFill>
              </a:rPr>
              <a:t>A</a:t>
            </a:r>
            <a:r>
              <a:rPr lang="en-US" altLang="en-US" sz="1400" dirty="0">
                <a:solidFill>
                  <a:schemeClr val="bg1">
                    <a:lumMod val="50000"/>
                  </a:schemeClr>
                </a:solidFill>
              </a:rPr>
              <a:t>rterial lesions</a:t>
            </a:r>
          </a:p>
          <a:p>
            <a:r>
              <a:rPr lang="en-US" altLang="en-US" sz="1600" b="1" dirty="0">
                <a:solidFill>
                  <a:schemeClr val="bg1">
                    <a:lumMod val="50000"/>
                  </a:schemeClr>
                </a:solidFill>
              </a:rPr>
              <a:t>C</a:t>
            </a:r>
            <a:r>
              <a:rPr lang="en-US" altLang="en-US" sz="1400" dirty="0">
                <a:solidFill>
                  <a:schemeClr val="bg1">
                    <a:lumMod val="50000"/>
                  </a:schemeClr>
                </a:solidFill>
              </a:rPr>
              <a:t>ardiac anomalies</a:t>
            </a:r>
          </a:p>
          <a:p>
            <a:r>
              <a:rPr lang="en-US" altLang="en-US" sz="1600" b="1" dirty="0">
                <a:solidFill>
                  <a:schemeClr val="bg1">
                    <a:lumMod val="50000"/>
                  </a:schemeClr>
                </a:solidFill>
              </a:rPr>
              <a:t>E</a:t>
            </a:r>
            <a:r>
              <a:rPr lang="en-US" altLang="en-US" sz="1400" dirty="0">
                <a:solidFill>
                  <a:schemeClr val="bg1">
                    <a:lumMod val="50000"/>
                  </a:schemeClr>
                </a:solidFill>
              </a:rPr>
              <a:t>ye anomalies</a:t>
            </a:r>
          </a:p>
        </p:txBody>
      </p:sp>
      <p:sp>
        <p:nvSpPr>
          <p:cNvPr id="5" name="TextBox 4">
            <a:extLst>
              <a:ext uri="{FF2B5EF4-FFF2-40B4-BE49-F238E27FC236}">
                <a16:creationId xmlns:a16="http://schemas.microsoft.com/office/drawing/2014/main" id="{3E99DAC8-B298-628A-4E92-A357D4A38153}"/>
              </a:ext>
            </a:extLst>
          </p:cNvPr>
          <p:cNvSpPr txBox="1"/>
          <p:nvPr/>
        </p:nvSpPr>
        <p:spPr>
          <a:xfrm>
            <a:off x="3708885" y="3226475"/>
            <a:ext cx="3199915" cy="2031325"/>
          </a:xfrm>
          <a:prstGeom prst="rect">
            <a:avLst/>
          </a:prstGeom>
          <a:solidFill>
            <a:srgbClr val="99FF99"/>
          </a:solidFill>
        </p:spPr>
        <p:txBody>
          <a:bodyPr wrap="none" rtlCol="0">
            <a:spAutoFit/>
          </a:bodyPr>
          <a:lstStyle/>
          <a:p>
            <a:r>
              <a:rPr lang="en-US" sz="1400" i="1" dirty="0">
                <a:solidFill>
                  <a:srgbClr val="CC0000"/>
                </a:solidFill>
              </a:rPr>
              <a:t>Where is the hemangioma located?</a:t>
            </a:r>
          </a:p>
          <a:p>
            <a:r>
              <a:rPr lang="en-US" sz="1400" dirty="0">
                <a:solidFill>
                  <a:srgbClr val="CC0000"/>
                </a:solidFill>
              </a:rPr>
              <a:t>The face, +/- scalp </a:t>
            </a:r>
          </a:p>
          <a:p>
            <a:endParaRPr lang="en-US" sz="1400" i="1" dirty="0">
              <a:solidFill>
                <a:srgbClr val="CC0000"/>
              </a:solidFill>
            </a:endParaRPr>
          </a:p>
          <a:p>
            <a:endParaRPr lang="en-US" sz="1400" i="1" dirty="0">
              <a:solidFill>
                <a:srgbClr val="CC0000"/>
              </a:solidFill>
            </a:endParaRPr>
          </a:p>
          <a:p>
            <a:r>
              <a:rPr lang="en-US" sz="1400" i="1" dirty="0">
                <a:solidFill>
                  <a:srgbClr val="CC0000"/>
                </a:solidFill>
              </a:rPr>
              <a:t>Is it large, or small?</a:t>
            </a:r>
          </a:p>
          <a:p>
            <a:r>
              <a:rPr lang="en-US" sz="1400" dirty="0">
                <a:solidFill>
                  <a:srgbClr val="CC0000"/>
                </a:solidFill>
              </a:rPr>
              <a:t>Large</a:t>
            </a:r>
            <a:endParaRPr lang="en-US" sz="1400" dirty="0">
              <a:solidFill>
                <a:srgbClr val="99FF99"/>
              </a:solidFill>
            </a:endParaRPr>
          </a:p>
          <a:p>
            <a:endParaRPr lang="en-US" sz="1400" i="1" dirty="0">
              <a:solidFill>
                <a:srgbClr val="99FF99"/>
              </a:solidFill>
            </a:endParaRPr>
          </a:p>
          <a:p>
            <a:r>
              <a:rPr lang="en-US" sz="1400" i="1" dirty="0">
                <a:solidFill>
                  <a:srgbClr val="99FF99"/>
                </a:solidFill>
              </a:rPr>
              <a:t>What is the classic term for its shape?</a:t>
            </a:r>
          </a:p>
          <a:p>
            <a:r>
              <a:rPr lang="en-US" sz="1400" dirty="0">
                <a:solidFill>
                  <a:srgbClr val="99FF99"/>
                </a:solidFill>
              </a:rPr>
              <a:t>‘</a:t>
            </a:r>
            <a:r>
              <a:rPr lang="en-US" sz="1400" dirty="0" err="1">
                <a:solidFill>
                  <a:srgbClr val="99FF99"/>
                </a:solidFill>
              </a:rPr>
              <a:t>Plaquelike</a:t>
            </a:r>
            <a:r>
              <a:rPr lang="en-US" sz="1400" dirty="0">
                <a:solidFill>
                  <a:srgbClr val="99FF99"/>
                </a:solidFill>
              </a:rPr>
              <a:t>’</a:t>
            </a:r>
          </a:p>
        </p:txBody>
      </p:sp>
      <p:sp>
        <p:nvSpPr>
          <p:cNvPr id="6" name="Oval 5">
            <a:extLst>
              <a:ext uri="{FF2B5EF4-FFF2-40B4-BE49-F238E27FC236}">
                <a16:creationId xmlns:a16="http://schemas.microsoft.com/office/drawing/2014/main" id="{74855FB3-B0C0-939B-1EE6-783E3F168B31}"/>
              </a:ext>
            </a:extLst>
          </p:cNvPr>
          <p:cNvSpPr/>
          <p:nvPr/>
        </p:nvSpPr>
        <p:spPr>
          <a:xfrm>
            <a:off x="2332383" y="3724295"/>
            <a:ext cx="1497496" cy="385027"/>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643819873"/>
      </p:ext>
    </p:extLst>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6" name="Text Box 10">
            <a:extLst>
              <a:ext uri="{FF2B5EF4-FFF2-40B4-BE49-F238E27FC236}">
                <a16:creationId xmlns:a16="http://schemas.microsoft.com/office/drawing/2014/main" id="{75A786AA-A76E-4831-AE75-ABE88B23D8E3}"/>
              </a:ext>
            </a:extLst>
          </p:cNvPr>
          <p:cNvSpPr txBox="1">
            <a:spLocks noChangeArrowheads="1"/>
          </p:cNvSpPr>
          <p:nvPr/>
        </p:nvSpPr>
        <p:spPr bwMode="auto">
          <a:xfrm>
            <a:off x="1371600" y="4267200"/>
            <a:ext cx="3057525" cy="2154238"/>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Morning-Glory Disc</a:t>
            </a:r>
          </a:p>
          <a:p>
            <a:pPr eaLnBrk="1" hangingPunct="1">
              <a:spcBef>
                <a:spcPct val="0"/>
              </a:spcBef>
              <a:buClrTx/>
              <a:buSzTx/>
              <a:buFontTx/>
              <a:buNone/>
            </a:pPr>
            <a:r>
              <a:rPr lang="en-US" altLang="en-US" sz="1200"/>
              <a:t>--DFE reveals:</a:t>
            </a:r>
          </a:p>
          <a:p>
            <a:pPr eaLnBrk="1" hangingPunct="1">
              <a:spcBef>
                <a:spcPct val="0"/>
              </a:spcBef>
              <a:buClrTx/>
              <a:buSzTx/>
              <a:buFontTx/>
              <a:buNone/>
            </a:pPr>
            <a:r>
              <a:rPr lang="en-US" altLang="en-US" sz="1200"/>
              <a:t>  1) A funnel-shaped…</a:t>
            </a:r>
            <a:r>
              <a:rPr lang="en-US" altLang="en-US" sz="1200" b="1">
                <a:solidFill>
                  <a:srgbClr val="0000FF"/>
                </a:solidFill>
              </a:rPr>
              <a:t>excavation</a:t>
            </a:r>
            <a:endParaRPr lang="en-US" altLang="en-US" sz="1200"/>
          </a:p>
          <a:p>
            <a:pPr eaLnBrk="1" hangingPunct="1">
              <a:spcBef>
                <a:spcPct val="0"/>
              </a:spcBef>
              <a:buClrTx/>
              <a:buSzTx/>
              <a:buFontTx/>
              <a:buNone/>
            </a:pPr>
            <a:r>
              <a:rPr lang="en-US" altLang="en-US" sz="1200"/>
              <a:t>  2) Number of vessels crossing the rim</a:t>
            </a:r>
          </a:p>
          <a:p>
            <a:pPr eaLnBrk="1" hangingPunct="1">
              <a:spcBef>
                <a:spcPct val="0"/>
              </a:spcBef>
              <a:buClrTx/>
              <a:buSzTx/>
              <a:buFontTx/>
              <a:buNone/>
            </a:pPr>
            <a:r>
              <a:rPr lang="en-US" altLang="en-US" sz="1200"/>
              <a:t>    seems abnormally…</a:t>
            </a:r>
            <a:r>
              <a:rPr lang="en-US" altLang="en-US" sz="1200" b="1">
                <a:solidFill>
                  <a:srgbClr val="0000FF"/>
                </a:solidFill>
              </a:rPr>
              <a:t>high</a:t>
            </a:r>
            <a:r>
              <a:rPr lang="en-US" altLang="en-US" sz="1200"/>
              <a:t> </a:t>
            </a:r>
            <a:endParaRPr lang="en-US" altLang="en-US" sz="1200" b="1">
              <a:solidFill>
                <a:srgbClr val="0000FF"/>
              </a:solidFill>
            </a:endParaRPr>
          </a:p>
          <a:p>
            <a:pPr eaLnBrk="1" hangingPunct="1">
              <a:spcBef>
                <a:spcPct val="0"/>
              </a:spcBef>
              <a:buClrTx/>
              <a:buSzTx/>
              <a:buFontTx/>
              <a:buNone/>
            </a:pPr>
            <a:r>
              <a:rPr lang="en-US" altLang="en-US" sz="1200"/>
              <a:t>--Tissue is…</a:t>
            </a:r>
            <a:r>
              <a:rPr lang="en-US" altLang="en-US" sz="1200" b="1">
                <a:solidFill>
                  <a:srgbClr val="0000FF"/>
                </a:solidFill>
              </a:rPr>
              <a:t>contractile</a:t>
            </a:r>
            <a:r>
              <a:rPr lang="en-US" altLang="en-US" sz="1200"/>
              <a:t>, so cup seems</a:t>
            </a:r>
          </a:p>
          <a:p>
            <a:pPr eaLnBrk="1" hangingPunct="1">
              <a:spcBef>
                <a:spcPct val="0"/>
              </a:spcBef>
              <a:buClrTx/>
              <a:buSzTx/>
              <a:buFontTx/>
              <a:buNone/>
            </a:pPr>
            <a:r>
              <a:rPr lang="en-US" altLang="en-US" sz="1200"/>
              <a:t>  to…</a:t>
            </a:r>
            <a:r>
              <a:rPr lang="en-US" altLang="en-US" sz="1200" b="1">
                <a:solidFill>
                  <a:srgbClr val="0000FF"/>
                </a:solidFill>
              </a:rPr>
              <a:t>open </a:t>
            </a:r>
            <a:r>
              <a:rPr lang="en-US" altLang="en-US" sz="1200">
                <a:solidFill>
                  <a:srgbClr val="0000FF"/>
                </a:solidFill>
              </a:rPr>
              <a:t>and</a:t>
            </a:r>
            <a:r>
              <a:rPr lang="en-US" altLang="en-US" sz="1200" b="1">
                <a:solidFill>
                  <a:srgbClr val="0000FF"/>
                </a:solidFill>
              </a:rPr>
              <a:t> close</a:t>
            </a:r>
            <a:r>
              <a:rPr lang="en-US" altLang="en-US" sz="1200"/>
              <a:t> (like its namesake,  </a:t>
            </a:r>
          </a:p>
          <a:p>
            <a:pPr eaLnBrk="1" hangingPunct="1">
              <a:spcBef>
                <a:spcPct val="0"/>
              </a:spcBef>
              <a:buClrTx/>
              <a:buSzTx/>
              <a:buFontTx/>
              <a:buNone/>
            </a:pPr>
            <a:r>
              <a:rPr lang="en-US" altLang="en-US" sz="1200"/>
              <a:t>  the morning-glory flower)</a:t>
            </a:r>
          </a:p>
          <a:p>
            <a:pPr eaLnBrk="1" hangingPunct="1">
              <a:spcBef>
                <a:spcPct val="0"/>
              </a:spcBef>
              <a:buClrTx/>
              <a:buSzTx/>
              <a:buFontTx/>
              <a:buNone/>
            </a:pPr>
            <a:r>
              <a:rPr lang="en-US" altLang="en-US" sz="1200"/>
              <a:t>--VA usually…</a:t>
            </a:r>
            <a:r>
              <a:rPr lang="en-US" altLang="en-US" sz="1200" b="1">
                <a:solidFill>
                  <a:srgbClr val="0000FF"/>
                </a:solidFill>
              </a:rPr>
              <a:t>20/200</a:t>
            </a:r>
            <a:r>
              <a:rPr lang="en-US" altLang="en-US" sz="1200"/>
              <a:t>, but can be…</a:t>
            </a:r>
          </a:p>
          <a:p>
            <a:pPr eaLnBrk="1" hangingPunct="1">
              <a:spcBef>
                <a:spcPct val="0"/>
              </a:spcBef>
              <a:buClrTx/>
              <a:buSzTx/>
              <a:buFontTx/>
              <a:buNone/>
            </a:pPr>
            <a:r>
              <a:rPr lang="en-US" altLang="en-US" sz="1200"/>
              <a:t>   </a:t>
            </a:r>
            <a:r>
              <a:rPr lang="en-US" altLang="en-US" sz="1200" b="1">
                <a:solidFill>
                  <a:srgbClr val="0000FF"/>
                </a:solidFill>
              </a:rPr>
              <a:t>20/20&lt;-&gt;NLP</a:t>
            </a:r>
          </a:p>
          <a:p>
            <a:pPr eaLnBrk="1" hangingPunct="1">
              <a:spcBef>
                <a:spcPct val="0"/>
              </a:spcBef>
              <a:buClrTx/>
              <a:buSzTx/>
              <a:buFontTx/>
              <a:buNone/>
            </a:pPr>
            <a:r>
              <a:rPr lang="en-US" altLang="en-US" sz="1200"/>
              <a:t>--1/3 develop…</a:t>
            </a:r>
            <a:r>
              <a:rPr lang="en-US" altLang="en-US" sz="1200" b="1">
                <a:solidFill>
                  <a:srgbClr val="CCECFF"/>
                </a:solidFill>
              </a:rPr>
              <a:t>serous</a:t>
            </a:r>
            <a:r>
              <a:rPr lang="en-US" altLang="en-US" sz="1200" b="1">
                <a:solidFill>
                  <a:srgbClr val="0000FF"/>
                </a:solidFill>
              </a:rPr>
              <a:t> </a:t>
            </a:r>
            <a:r>
              <a:rPr lang="en-US" altLang="en-US" sz="1200" b="1">
                <a:solidFill>
                  <a:srgbClr val="CCECFF"/>
                </a:solidFill>
              </a:rPr>
              <a:t>RD</a:t>
            </a:r>
          </a:p>
        </p:txBody>
      </p:sp>
      <p:sp>
        <p:nvSpPr>
          <p:cNvPr id="26627" name="Text Box 3">
            <a:extLst>
              <a:ext uri="{FF2B5EF4-FFF2-40B4-BE49-F238E27FC236}">
                <a16:creationId xmlns:a16="http://schemas.microsoft.com/office/drawing/2014/main" id="{EBF565CB-D2E5-4CB9-AB10-59AB11704A7C}"/>
              </a:ext>
            </a:extLst>
          </p:cNvPr>
          <p:cNvSpPr txBox="1">
            <a:spLocks noChangeArrowheads="1"/>
          </p:cNvSpPr>
          <p:nvPr/>
        </p:nvSpPr>
        <p:spPr bwMode="auto">
          <a:xfrm>
            <a:off x="793750" y="3505200"/>
            <a:ext cx="2274982" cy="677108"/>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solidFill>
                  <a:schemeClr val="bg1">
                    <a:lumMod val="65000"/>
                  </a:schemeClr>
                </a:solidFill>
              </a:rPr>
              <a:t>Optic Pit/Hole</a:t>
            </a:r>
          </a:p>
          <a:p>
            <a:pPr eaLnBrk="1" hangingPunct="1">
              <a:spcBef>
                <a:spcPct val="0"/>
              </a:spcBef>
              <a:buClrTx/>
              <a:buSzTx/>
              <a:buFontTx/>
              <a:buNone/>
            </a:pPr>
            <a:r>
              <a:rPr lang="en-US" altLang="en-US" sz="1200">
                <a:solidFill>
                  <a:schemeClr val="bg1">
                    <a:lumMod val="65000"/>
                  </a:schemeClr>
                </a:solidFill>
              </a:rPr>
              <a:t>--Associated with…</a:t>
            </a:r>
            <a:r>
              <a:rPr lang="en-US" altLang="en-US" sz="1200" b="1">
                <a:solidFill>
                  <a:schemeClr val="bg1">
                    <a:lumMod val="65000"/>
                  </a:schemeClr>
                </a:solidFill>
              </a:rPr>
              <a:t>serous RD</a:t>
            </a:r>
          </a:p>
          <a:p>
            <a:pPr eaLnBrk="1" hangingPunct="1">
              <a:spcBef>
                <a:spcPct val="0"/>
              </a:spcBef>
              <a:buClrTx/>
              <a:buSzTx/>
              <a:buFontTx/>
              <a:buNone/>
            </a:pPr>
            <a:r>
              <a:rPr lang="en-US" altLang="en-US" sz="1200" b="1">
                <a:solidFill>
                  <a:schemeClr val="bg1">
                    <a:lumMod val="65000"/>
                  </a:schemeClr>
                </a:solidFill>
              </a:rPr>
              <a:t>  in adulthood</a:t>
            </a:r>
          </a:p>
        </p:txBody>
      </p:sp>
      <p:sp>
        <p:nvSpPr>
          <p:cNvPr id="26628" name="Line 4">
            <a:extLst>
              <a:ext uri="{FF2B5EF4-FFF2-40B4-BE49-F238E27FC236}">
                <a16:creationId xmlns:a16="http://schemas.microsoft.com/office/drawing/2014/main" id="{6995FA1A-F69E-4714-87E2-B7C3F5C89A50}"/>
              </a:ext>
            </a:extLst>
          </p:cNvPr>
          <p:cNvSpPr>
            <a:spLocks noChangeShapeType="1"/>
          </p:cNvSpPr>
          <p:nvPr/>
        </p:nvSpPr>
        <p:spPr bwMode="auto">
          <a:xfrm flipH="1">
            <a:off x="1600200" y="2057400"/>
            <a:ext cx="1524000" cy="3810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629" name="Text Box 6">
            <a:extLst>
              <a:ext uri="{FF2B5EF4-FFF2-40B4-BE49-F238E27FC236}">
                <a16:creationId xmlns:a16="http://schemas.microsoft.com/office/drawing/2014/main" id="{2498F669-3885-470F-827E-D0722ECBD570}"/>
              </a:ext>
            </a:extLst>
          </p:cNvPr>
          <p:cNvSpPr txBox="1">
            <a:spLocks noChangeArrowheads="1"/>
          </p:cNvSpPr>
          <p:nvPr/>
        </p:nvSpPr>
        <p:spPr bwMode="auto">
          <a:xfrm>
            <a:off x="1340808" y="1524000"/>
            <a:ext cx="3544560" cy="458587"/>
          </a:xfrm>
          <a:prstGeom prst="rect">
            <a:avLst/>
          </a:prstGeom>
          <a:noFill/>
          <a:ln w="952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1400" i="1">
                <a:solidFill>
                  <a:schemeClr val="bg1">
                    <a:lumMod val="75000"/>
                  </a:schemeClr>
                </a:solidFill>
              </a:rPr>
              <a:t>These three are all secondary to abnormal</a:t>
            </a:r>
          </a:p>
          <a:p>
            <a:pPr algn="ctr" eaLnBrk="1" hangingPunct="1">
              <a:lnSpc>
                <a:spcPct val="85000"/>
              </a:lnSpc>
              <a:spcBef>
                <a:spcPct val="0"/>
              </a:spcBef>
              <a:buClrTx/>
              <a:buSzTx/>
              <a:buFontTx/>
              <a:buNone/>
            </a:pPr>
            <a:r>
              <a:rPr lang="en-US" altLang="en-US" sz="1400" i="1">
                <a:solidFill>
                  <a:schemeClr val="bg1">
                    <a:lumMod val="75000"/>
                  </a:schemeClr>
                </a:solidFill>
              </a:rPr>
              <a:t>closure of the embryonic optic fissure</a:t>
            </a:r>
          </a:p>
        </p:txBody>
      </p:sp>
      <p:sp>
        <p:nvSpPr>
          <p:cNvPr id="26630" name="Text Box 7">
            <a:extLst>
              <a:ext uri="{FF2B5EF4-FFF2-40B4-BE49-F238E27FC236}">
                <a16:creationId xmlns:a16="http://schemas.microsoft.com/office/drawing/2014/main" id="{77864995-F91A-497B-84DE-F4FB09455FB9}"/>
              </a:ext>
            </a:extLst>
          </p:cNvPr>
          <p:cNvSpPr txBox="1">
            <a:spLocks noChangeArrowheads="1"/>
          </p:cNvSpPr>
          <p:nvPr/>
        </p:nvSpPr>
        <p:spPr bwMode="auto">
          <a:xfrm>
            <a:off x="76200" y="2514600"/>
            <a:ext cx="2783134" cy="861774"/>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solidFill>
                  <a:schemeClr val="bg1">
                    <a:lumMod val="65000"/>
                  </a:schemeClr>
                </a:solidFill>
              </a:rPr>
              <a:t>Optic Nerve Coloboma</a:t>
            </a:r>
          </a:p>
          <a:p>
            <a:pPr eaLnBrk="1" hangingPunct="1">
              <a:spcBef>
                <a:spcPct val="0"/>
              </a:spcBef>
              <a:buClrTx/>
              <a:buSzTx/>
              <a:buFontTx/>
              <a:buNone/>
            </a:pPr>
            <a:r>
              <a:rPr lang="en-US" altLang="en-US" sz="1200">
                <a:solidFill>
                  <a:schemeClr val="bg1">
                    <a:lumMod val="65000"/>
                  </a:schemeClr>
                </a:solidFill>
              </a:rPr>
              <a:t>1) May resemble…</a:t>
            </a:r>
            <a:r>
              <a:rPr lang="en-US" altLang="en-US" sz="1200" b="1">
                <a:solidFill>
                  <a:schemeClr val="bg1">
                    <a:lumMod val="65000"/>
                  </a:schemeClr>
                </a:solidFill>
              </a:rPr>
              <a:t>deep cupping</a:t>
            </a:r>
          </a:p>
          <a:p>
            <a:pPr eaLnBrk="1" hangingPunct="1">
              <a:spcBef>
                <a:spcPct val="0"/>
              </a:spcBef>
              <a:buClrTx/>
              <a:buSzTx/>
              <a:buFontTx/>
              <a:buNone/>
            </a:pPr>
            <a:r>
              <a:rPr lang="en-US" altLang="en-US" sz="1200">
                <a:solidFill>
                  <a:schemeClr val="bg1">
                    <a:lumMod val="65000"/>
                  </a:schemeClr>
                </a:solidFill>
              </a:rPr>
              <a:t>2) Can be…</a:t>
            </a:r>
            <a:r>
              <a:rPr lang="en-US" altLang="en-US" sz="1200" b="1">
                <a:solidFill>
                  <a:schemeClr val="bg1">
                    <a:lumMod val="65000"/>
                  </a:schemeClr>
                </a:solidFill>
              </a:rPr>
              <a:t>bilateral, asymmetric</a:t>
            </a:r>
          </a:p>
          <a:p>
            <a:pPr eaLnBrk="1" hangingPunct="1">
              <a:spcBef>
                <a:spcPct val="0"/>
              </a:spcBef>
              <a:buClrTx/>
              <a:buSzTx/>
              <a:buFontTx/>
              <a:buNone/>
            </a:pPr>
            <a:r>
              <a:rPr lang="en-US" altLang="en-US" sz="1200">
                <a:solidFill>
                  <a:schemeClr val="bg1">
                    <a:lumMod val="65000"/>
                  </a:schemeClr>
                </a:solidFill>
              </a:rPr>
              <a:t>3) Part of the…</a:t>
            </a:r>
            <a:r>
              <a:rPr lang="en-US" altLang="en-US" sz="1200" b="1">
                <a:solidFill>
                  <a:schemeClr val="bg1">
                    <a:lumMod val="65000"/>
                  </a:schemeClr>
                </a:solidFill>
              </a:rPr>
              <a:t>CHARGE association</a:t>
            </a:r>
          </a:p>
        </p:txBody>
      </p:sp>
      <p:sp>
        <p:nvSpPr>
          <p:cNvPr id="26631" name="Line 8">
            <a:extLst>
              <a:ext uri="{FF2B5EF4-FFF2-40B4-BE49-F238E27FC236}">
                <a16:creationId xmlns:a16="http://schemas.microsoft.com/office/drawing/2014/main" id="{91D11795-7A2D-4757-920B-F908079269D1}"/>
              </a:ext>
            </a:extLst>
          </p:cNvPr>
          <p:cNvSpPr>
            <a:spLocks noChangeShapeType="1"/>
          </p:cNvSpPr>
          <p:nvPr/>
        </p:nvSpPr>
        <p:spPr bwMode="auto">
          <a:xfrm flipH="1">
            <a:off x="2971800" y="2057400"/>
            <a:ext cx="152400" cy="14478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632" name="Text Box 9">
            <a:extLst>
              <a:ext uri="{FF2B5EF4-FFF2-40B4-BE49-F238E27FC236}">
                <a16:creationId xmlns:a16="http://schemas.microsoft.com/office/drawing/2014/main" id="{A6F1D9EC-DA7F-44C4-8528-11B06C1FBD47}"/>
              </a:ext>
            </a:extLst>
          </p:cNvPr>
          <p:cNvSpPr txBox="1">
            <a:spLocks noChangeArrowheads="1"/>
          </p:cNvSpPr>
          <p:nvPr/>
        </p:nvSpPr>
        <p:spPr bwMode="auto">
          <a:xfrm>
            <a:off x="1371600" y="4267200"/>
            <a:ext cx="3057247" cy="2154436"/>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dirty="0">
                <a:solidFill>
                  <a:schemeClr val="bg1">
                    <a:lumMod val="65000"/>
                  </a:schemeClr>
                </a:solidFill>
              </a:rPr>
              <a:t>Morning-Glory Disc</a:t>
            </a:r>
          </a:p>
          <a:p>
            <a:pPr eaLnBrk="1" hangingPunct="1">
              <a:spcBef>
                <a:spcPct val="0"/>
              </a:spcBef>
              <a:buClrTx/>
              <a:buSzTx/>
              <a:buFontTx/>
              <a:buNone/>
            </a:pPr>
            <a:r>
              <a:rPr lang="en-US" altLang="en-US" sz="1200" dirty="0">
                <a:solidFill>
                  <a:schemeClr val="bg1">
                    <a:lumMod val="65000"/>
                  </a:schemeClr>
                </a:solidFill>
              </a:rPr>
              <a:t>--DFE reveals:</a:t>
            </a:r>
          </a:p>
          <a:p>
            <a:pPr eaLnBrk="1" hangingPunct="1">
              <a:spcBef>
                <a:spcPct val="0"/>
              </a:spcBef>
              <a:buClrTx/>
              <a:buSzTx/>
              <a:buFontTx/>
              <a:buNone/>
            </a:pPr>
            <a:r>
              <a:rPr lang="en-US" altLang="en-US" sz="1200" dirty="0">
                <a:solidFill>
                  <a:schemeClr val="bg1">
                    <a:lumMod val="65000"/>
                  </a:schemeClr>
                </a:solidFill>
              </a:rPr>
              <a:t>  1) A funnel-shaped…</a:t>
            </a:r>
            <a:r>
              <a:rPr lang="en-US" altLang="en-US" sz="1200" b="1" dirty="0">
                <a:solidFill>
                  <a:schemeClr val="bg1">
                    <a:lumMod val="65000"/>
                  </a:schemeClr>
                </a:solidFill>
              </a:rPr>
              <a:t>excavation</a:t>
            </a:r>
            <a:endParaRPr lang="en-US" altLang="en-US" sz="1200" dirty="0">
              <a:solidFill>
                <a:schemeClr val="bg1">
                  <a:lumMod val="65000"/>
                </a:schemeClr>
              </a:solidFill>
            </a:endParaRPr>
          </a:p>
          <a:p>
            <a:pPr eaLnBrk="1" hangingPunct="1">
              <a:spcBef>
                <a:spcPct val="0"/>
              </a:spcBef>
              <a:buClrTx/>
              <a:buSzTx/>
              <a:buFontTx/>
              <a:buNone/>
            </a:pPr>
            <a:r>
              <a:rPr lang="en-US" altLang="en-US" sz="1200" dirty="0">
                <a:solidFill>
                  <a:schemeClr val="bg1">
                    <a:lumMod val="65000"/>
                  </a:schemeClr>
                </a:solidFill>
              </a:rPr>
              <a:t>  2) Number of vessels crossing the rim</a:t>
            </a:r>
          </a:p>
          <a:p>
            <a:pPr eaLnBrk="1" hangingPunct="1">
              <a:spcBef>
                <a:spcPct val="0"/>
              </a:spcBef>
              <a:buClrTx/>
              <a:buSzTx/>
              <a:buFontTx/>
              <a:buNone/>
            </a:pPr>
            <a:r>
              <a:rPr lang="en-US" altLang="en-US" sz="1200" dirty="0">
                <a:solidFill>
                  <a:schemeClr val="bg1">
                    <a:lumMod val="65000"/>
                  </a:schemeClr>
                </a:solidFill>
              </a:rPr>
              <a:t>    seems abnormally…</a:t>
            </a:r>
            <a:r>
              <a:rPr lang="en-US" altLang="en-US" sz="1200" b="1" dirty="0">
                <a:solidFill>
                  <a:schemeClr val="bg1">
                    <a:lumMod val="65000"/>
                  </a:schemeClr>
                </a:solidFill>
              </a:rPr>
              <a:t>high</a:t>
            </a:r>
            <a:r>
              <a:rPr lang="en-US" altLang="en-US" sz="1200" dirty="0">
                <a:solidFill>
                  <a:schemeClr val="bg1">
                    <a:lumMod val="65000"/>
                  </a:schemeClr>
                </a:solidFill>
              </a:rPr>
              <a:t> </a:t>
            </a:r>
            <a:endParaRPr lang="en-US" altLang="en-US" sz="1200" b="1" dirty="0">
              <a:solidFill>
                <a:schemeClr val="bg1">
                  <a:lumMod val="65000"/>
                </a:schemeClr>
              </a:solidFill>
            </a:endParaRPr>
          </a:p>
          <a:p>
            <a:pPr eaLnBrk="1" hangingPunct="1">
              <a:spcBef>
                <a:spcPct val="0"/>
              </a:spcBef>
              <a:buClrTx/>
              <a:buSzTx/>
              <a:buFontTx/>
              <a:buNone/>
            </a:pPr>
            <a:r>
              <a:rPr lang="en-US" altLang="en-US" sz="1200" dirty="0">
                <a:solidFill>
                  <a:schemeClr val="bg1">
                    <a:lumMod val="65000"/>
                  </a:schemeClr>
                </a:solidFill>
              </a:rPr>
              <a:t>--Tissue is…</a:t>
            </a:r>
            <a:r>
              <a:rPr lang="en-US" altLang="en-US" sz="1200" b="1" dirty="0">
                <a:solidFill>
                  <a:schemeClr val="bg1">
                    <a:lumMod val="65000"/>
                  </a:schemeClr>
                </a:solidFill>
              </a:rPr>
              <a:t>contractile</a:t>
            </a:r>
            <a:r>
              <a:rPr lang="en-US" altLang="en-US" sz="1200" dirty="0">
                <a:solidFill>
                  <a:schemeClr val="bg1">
                    <a:lumMod val="65000"/>
                  </a:schemeClr>
                </a:solidFill>
              </a:rPr>
              <a:t>, so cup seems</a:t>
            </a:r>
          </a:p>
          <a:p>
            <a:pPr eaLnBrk="1" hangingPunct="1">
              <a:spcBef>
                <a:spcPct val="0"/>
              </a:spcBef>
              <a:buClrTx/>
              <a:buSzTx/>
              <a:buFontTx/>
              <a:buNone/>
            </a:pPr>
            <a:r>
              <a:rPr lang="en-US" altLang="en-US" sz="1200" dirty="0">
                <a:solidFill>
                  <a:schemeClr val="bg1">
                    <a:lumMod val="65000"/>
                  </a:schemeClr>
                </a:solidFill>
              </a:rPr>
              <a:t>  to…</a:t>
            </a:r>
            <a:r>
              <a:rPr lang="en-US" altLang="en-US" sz="1200" b="1" dirty="0">
                <a:solidFill>
                  <a:schemeClr val="bg1">
                    <a:lumMod val="65000"/>
                  </a:schemeClr>
                </a:solidFill>
              </a:rPr>
              <a:t>open </a:t>
            </a:r>
            <a:r>
              <a:rPr lang="en-US" altLang="en-US" sz="1200" dirty="0">
                <a:solidFill>
                  <a:schemeClr val="bg1">
                    <a:lumMod val="65000"/>
                  </a:schemeClr>
                </a:solidFill>
              </a:rPr>
              <a:t>and</a:t>
            </a:r>
            <a:r>
              <a:rPr lang="en-US" altLang="en-US" sz="1200" b="1" dirty="0">
                <a:solidFill>
                  <a:schemeClr val="bg1">
                    <a:lumMod val="65000"/>
                  </a:schemeClr>
                </a:solidFill>
              </a:rPr>
              <a:t> close</a:t>
            </a:r>
            <a:r>
              <a:rPr lang="en-US" altLang="en-US" sz="1200" dirty="0">
                <a:solidFill>
                  <a:schemeClr val="bg1">
                    <a:lumMod val="65000"/>
                  </a:schemeClr>
                </a:solidFill>
              </a:rPr>
              <a:t> (like its namesake,  </a:t>
            </a:r>
          </a:p>
          <a:p>
            <a:pPr eaLnBrk="1" hangingPunct="1">
              <a:spcBef>
                <a:spcPct val="0"/>
              </a:spcBef>
              <a:buClrTx/>
              <a:buSzTx/>
              <a:buFontTx/>
              <a:buNone/>
            </a:pPr>
            <a:r>
              <a:rPr lang="en-US" altLang="en-US" sz="1200" dirty="0">
                <a:solidFill>
                  <a:schemeClr val="bg1">
                    <a:lumMod val="65000"/>
                  </a:schemeClr>
                </a:solidFill>
              </a:rPr>
              <a:t>  the morning-glory flower)</a:t>
            </a:r>
          </a:p>
          <a:p>
            <a:pPr eaLnBrk="1" hangingPunct="1">
              <a:spcBef>
                <a:spcPct val="0"/>
              </a:spcBef>
              <a:buClrTx/>
              <a:buSzTx/>
              <a:buFontTx/>
              <a:buNone/>
            </a:pPr>
            <a:r>
              <a:rPr lang="en-US" altLang="en-US" sz="1200" dirty="0">
                <a:solidFill>
                  <a:schemeClr val="bg1">
                    <a:lumMod val="65000"/>
                  </a:schemeClr>
                </a:solidFill>
              </a:rPr>
              <a:t>--VA usually…</a:t>
            </a:r>
            <a:r>
              <a:rPr lang="en-US" altLang="en-US" sz="1200" b="1" dirty="0">
                <a:solidFill>
                  <a:schemeClr val="bg1">
                    <a:lumMod val="65000"/>
                  </a:schemeClr>
                </a:solidFill>
              </a:rPr>
              <a:t>20/200</a:t>
            </a:r>
            <a:r>
              <a:rPr lang="en-US" altLang="en-US" sz="1200" dirty="0">
                <a:solidFill>
                  <a:schemeClr val="bg1">
                    <a:lumMod val="65000"/>
                  </a:schemeClr>
                </a:solidFill>
              </a:rPr>
              <a:t>, but can be…</a:t>
            </a:r>
          </a:p>
          <a:p>
            <a:pPr eaLnBrk="1" hangingPunct="1">
              <a:spcBef>
                <a:spcPct val="0"/>
              </a:spcBef>
              <a:buClrTx/>
              <a:buSzTx/>
              <a:buFontTx/>
              <a:buNone/>
            </a:pPr>
            <a:r>
              <a:rPr lang="en-US" altLang="en-US" sz="1200" dirty="0">
                <a:solidFill>
                  <a:schemeClr val="bg1">
                    <a:lumMod val="65000"/>
                  </a:schemeClr>
                </a:solidFill>
              </a:rPr>
              <a:t>   </a:t>
            </a:r>
            <a:r>
              <a:rPr lang="en-US" altLang="en-US" sz="1200" b="1" dirty="0">
                <a:solidFill>
                  <a:schemeClr val="bg1">
                    <a:lumMod val="65000"/>
                  </a:schemeClr>
                </a:solidFill>
              </a:rPr>
              <a:t>20/20&lt;-&gt;NLP</a:t>
            </a:r>
          </a:p>
          <a:p>
            <a:pPr eaLnBrk="1" hangingPunct="1">
              <a:spcBef>
                <a:spcPct val="0"/>
              </a:spcBef>
              <a:buClrTx/>
              <a:buSzTx/>
              <a:buFontTx/>
              <a:buNone/>
            </a:pPr>
            <a:r>
              <a:rPr lang="en-US" altLang="en-US" sz="1200" dirty="0">
                <a:solidFill>
                  <a:schemeClr val="bg1">
                    <a:lumMod val="65000"/>
                  </a:schemeClr>
                </a:solidFill>
              </a:rPr>
              <a:t>--1/3 develop…</a:t>
            </a:r>
            <a:r>
              <a:rPr lang="en-US" altLang="en-US" sz="1200" b="1" dirty="0">
                <a:solidFill>
                  <a:schemeClr val="bg1">
                    <a:lumMod val="65000"/>
                  </a:schemeClr>
                </a:solidFill>
              </a:rPr>
              <a:t>serous RD</a:t>
            </a:r>
          </a:p>
        </p:txBody>
      </p:sp>
      <p:sp>
        <p:nvSpPr>
          <p:cNvPr id="26633" name="Rectangle 11">
            <a:extLst>
              <a:ext uri="{FF2B5EF4-FFF2-40B4-BE49-F238E27FC236}">
                <a16:creationId xmlns:a16="http://schemas.microsoft.com/office/drawing/2014/main" id="{F76BCA91-4E24-4F7F-B6A5-D5C8FE6F39B6}"/>
              </a:ext>
            </a:extLst>
          </p:cNvPr>
          <p:cNvSpPr>
            <a:spLocks noChangeArrowheads="1"/>
          </p:cNvSpPr>
          <p:nvPr/>
        </p:nvSpPr>
        <p:spPr bwMode="auto">
          <a:xfrm>
            <a:off x="457200" y="122238"/>
            <a:ext cx="7543800" cy="8683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b"/>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ct val="85000"/>
              </a:lnSpc>
              <a:spcBef>
                <a:spcPct val="0"/>
              </a:spcBef>
              <a:buClrTx/>
              <a:buSzTx/>
              <a:buFontTx/>
              <a:buNone/>
            </a:pPr>
            <a:r>
              <a:rPr lang="en-US" altLang="en-US" sz="3200" b="1" dirty="0">
                <a:solidFill>
                  <a:schemeClr val="tx2"/>
                </a:solidFill>
              </a:rPr>
              <a:t>Developmental Abnormalities of the Optic Nerve Head</a:t>
            </a:r>
            <a:endParaRPr lang="en-US" altLang="en-US" sz="3200" dirty="0">
              <a:solidFill>
                <a:schemeClr val="tx2"/>
              </a:solidFill>
            </a:endParaRPr>
          </a:p>
        </p:txBody>
      </p:sp>
      <p:sp>
        <p:nvSpPr>
          <p:cNvPr id="26634" name="Slide Number Placeholder 1">
            <a:extLst>
              <a:ext uri="{FF2B5EF4-FFF2-40B4-BE49-F238E27FC236}">
                <a16:creationId xmlns:a16="http://schemas.microsoft.com/office/drawing/2014/main" id="{36D4B343-1488-4D7C-8569-64FF0FD08B6E}"/>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DBDA1020-9ADD-4487-AA1F-12FB75A402F9}" type="slidenum">
              <a:rPr lang="en-US" altLang="en-US" sz="1000"/>
              <a:pPr>
                <a:spcBef>
                  <a:spcPct val="0"/>
                </a:spcBef>
                <a:buClrTx/>
                <a:buSzTx/>
                <a:buFontTx/>
                <a:buNone/>
              </a:pPr>
              <a:t>55</a:t>
            </a:fld>
            <a:endParaRPr lang="en-US" altLang="en-US" sz="1000"/>
          </a:p>
        </p:txBody>
      </p:sp>
      <p:sp>
        <p:nvSpPr>
          <p:cNvPr id="26635" name="Line 12">
            <a:extLst>
              <a:ext uri="{FF2B5EF4-FFF2-40B4-BE49-F238E27FC236}">
                <a16:creationId xmlns:a16="http://schemas.microsoft.com/office/drawing/2014/main" id="{65C3BECB-2C2E-4FDB-BF02-61BA4BD8DB2D}"/>
              </a:ext>
            </a:extLst>
          </p:cNvPr>
          <p:cNvSpPr>
            <a:spLocks noChangeShapeType="1"/>
          </p:cNvSpPr>
          <p:nvPr/>
        </p:nvSpPr>
        <p:spPr bwMode="auto">
          <a:xfrm>
            <a:off x="3124200" y="2057400"/>
            <a:ext cx="381000" cy="22098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 name="Text Box 16">
            <a:extLst>
              <a:ext uri="{FF2B5EF4-FFF2-40B4-BE49-F238E27FC236}">
                <a16:creationId xmlns:a16="http://schemas.microsoft.com/office/drawing/2014/main" id="{A25388A0-A505-4976-AE31-C05FE10D78D8}"/>
              </a:ext>
            </a:extLst>
          </p:cNvPr>
          <p:cNvSpPr txBox="1">
            <a:spLocks noChangeArrowheads="1"/>
          </p:cNvSpPr>
          <p:nvPr/>
        </p:nvSpPr>
        <p:spPr bwMode="auto">
          <a:xfrm>
            <a:off x="4648200" y="2576513"/>
            <a:ext cx="3973513" cy="862012"/>
          </a:xfrm>
          <a:prstGeom prst="rect">
            <a:avLst/>
          </a:prstGeom>
          <a:solidFill>
            <a:srgbClr val="FFC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defRPr/>
            </a:pPr>
            <a:r>
              <a:rPr lang="en-US" altLang="en-US" sz="1400" b="1" dirty="0">
                <a:solidFill>
                  <a:schemeClr val="bg1">
                    <a:lumMod val="65000"/>
                  </a:schemeClr>
                </a:solidFill>
              </a:rPr>
              <a:t>Myelinated RNFL</a:t>
            </a:r>
          </a:p>
          <a:p>
            <a:pPr eaLnBrk="1" hangingPunct="1">
              <a:spcBef>
                <a:spcPct val="0"/>
              </a:spcBef>
              <a:buClrTx/>
              <a:buSzTx/>
              <a:buFontTx/>
              <a:buNone/>
              <a:defRPr/>
            </a:pPr>
            <a:r>
              <a:rPr lang="en-US" altLang="en-US" sz="1200" dirty="0">
                <a:solidFill>
                  <a:srgbClr val="FFCCFF"/>
                </a:solidFill>
              </a:rPr>
              <a:t>--Myelin normally starts at LGN, ends at lamina </a:t>
            </a:r>
            <a:r>
              <a:rPr lang="en-US" altLang="en-US" sz="1200" dirty="0" err="1">
                <a:solidFill>
                  <a:srgbClr val="FFCCFF"/>
                </a:solidFill>
              </a:rPr>
              <a:t>cribrosa</a:t>
            </a:r>
            <a:endParaRPr lang="en-US" altLang="en-US" sz="1200" dirty="0">
              <a:solidFill>
                <a:srgbClr val="FFCCFF"/>
              </a:solidFill>
            </a:endParaRPr>
          </a:p>
          <a:p>
            <a:pPr eaLnBrk="1" hangingPunct="1">
              <a:spcBef>
                <a:spcPct val="0"/>
              </a:spcBef>
              <a:buClrTx/>
              <a:buSzTx/>
              <a:buFontTx/>
              <a:buNone/>
              <a:defRPr/>
            </a:pPr>
            <a:r>
              <a:rPr lang="en-US" altLang="en-US" sz="1200" dirty="0">
                <a:solidFill>
                  <a:srgbClr val="FFCCFF"/>
                </a:solidFill>
              </a:rPr>
              <a:t>--Can be patchy, discontinuous</a:t>
            </a:r>
          </a:p>
          <a:p>
            <a:pPr eaLnBrk="1" hangingPunct="1">
              <a:spcBef>
                <a:spcPct val="0"/>
              </a:spcBef>
              <a:buClrTx/>
              <a:buSzTx/>
              <a:buFontTx/>
              <a:buNone/>
              <a:defRPr/>
            </a:pPr>
            <a:r>
              <a:rPr lang="en-US" altLang="en-US" sz="1200" dirty="0">
                <a:solidFill>
                  <a:srgbClr val="FFCCFF"/>
                </a:solidFill>
              </a:rPr>
              <a:t>--Corresponding VF has absolute scotoma</a:t>
            </a:r>
          </a:p>
        </p:txBody>
      </p:sp>
      <p:sp>
        <p:nvSpPr>
          <p:cNvPr id="15" name="Text Box 18">
            <a:extLst>
              <a:ext uri="{FF2B5EF4-FFF2-40B4-BE49-F238E27FC236}">
                <a16:creationId xmlns:a16="http://schemas.microsoft.com/office/drawing/2014/main" id="{0EEE94D4-BC7E-44DF-B02B-501B0F5929C0}"/>
              </a:ext>
            </a:extLst>
          </p:cNvPr>
          <p:cNvSpPr txBox="1">
            <a:spLocks noChangeArrowheads="1"/>
          </p:cNvSpPr>
          <p:nvPr/>
        </p:nvSpPr>
        <p:spPr bwMode="auto">
          <a:xfrm>
            <a:off x="5546725" y="1687513"/>
            <a:ext cx="3452813" cy="677862"/>
          </a:xfrm>
          <a:prstGeom prst="rect">
            <a:avLst/>
          </a:prstGeom>
          <a:solidFill>
            <a:srgbClr val="FFFF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defRPr/>
            </a:pPr>
            <a:r>
              <a:rPr lang="en-US" altLang="en-US" sz="1400" b="1" dirty="0" err="1">
                <a:solidFill>
                  <a:schemeClr val="bg1">
                    <a:lumMod val="75000"/>
                  </a:schemeClr>
                </a:solidFill>
              </a:rPr>
              <a:t>Megalopapilla</a:t>
            </a:r>
            <a:endParaRPr lang="en-US" altLang="en-US" sz="1400" b="1" dirty="0">
              <a:solidFill>
                <a:schemeClr val="bg1">
                  <a:lumMod val="75000"/>
                </a:schemeClr>
              </a:solidFill>
            </a:endParaRPr>
          </a:p>
          <a:p>
            <a:pPr eaLnBrk="1" hangingPunct="1">
              <a:spcBef>
                <a:spcPct val="0"/>
              </a:spcBef>
              <a:buClrTx/>
              <a:buSzTx/>
              <a:buFontTx/>
              <a:buNone/>
              <a:defRPr/>
            </a:pPr>
            <a:r>
              <a:rPr lang="en-US" altLang="en-US" sz="1200" dirty="0">
                <a:solidFill>
                  <a:srgbClr val="FFFF99"/>
                </a:solidFill>
              </a:rPr>
              <a:t>--Abnormally large diameter of </a:t>
            </a:r>
            <a:r>
              <a:rPr lang="en-US" altLang="en-US" sz="1200" b="1" dirty="0">
                <a:solidFill>
                  <a:srgbClr val="FFFF99"/>
                </a:solidFill>
              </a:rPr>
              <a:t>disc and cup</a:t>
            </a:r>
          </a:p>
          <a:p>
            <a:pPr eaLnBrk="1" hangingPunct="1">
              <a:spcBef>
                <a:spcPct val="0"/>
              </a:spcBef>
              <a:buClrTx/>
              <a:buSzTx/>
              <a:buFontTx/>
              <a:buNone/>
              <a:defRPr/>
            </a:pPr>
            <a:r>
              <a:rPr lang="en-US" altLang="en-US" sz="1200" dirty="0">
                <a:solidFill>
                  <a:srgbClr val="FFFF99"/>
                </a:solidFill>
              </a:rPr>
              <a:t>--VF testing may reveal an </a:t>
            </a:r>
            <a:r>
              <a:rPr lang="en-US" altLang="en-US" sz="1200" b="1" dirty="0">
                <a:solidFill>
                  <a:srgbClr val="FFFF99"/>
                </a:solidFill>
              </a:rPr>
              <a:t>enlarged blind spot</a:t>
            </a:r>
          </a:p>
        </p:txBody>
      </p:sp>
      <p:sp>
        <p:nvSpPr>
          <p:cNvPr id="16" name="Text Box 19">
            <a:extLst>
              <a:ext uri="{FF2B5EF4-FFF2-40B4-BE49-F238E27FC236}">
                <a16:creationId xmlns:a16="http://schemas.microsoft.com/office/drawing/2014/main" id="{BF21B0FD-ADB8-4F9B-81FF-E2291331973F}"/>
              </a:ext>
            </a:extLst>
          </p:cNvPr>
          <p:cNvSpPr txBox="1">
            <a:spLocks noChangeArrowheads="1"/>
          </p:cNvSpPr>
          <p:nvPr/>
        </p:nvSpPr>
        <p:spPr bwMode="auto">
          <a:xfrm>
            <a:off x="5257800" y="3760788"/>
            <a:ext cx="3273425" cy="1231900"/>
          </a:xfrm>
          <a:prstGeom prst="rect">
            <a:avLst/>
          </a:prstGeom>
          <a:solidFill>
            <a:srgbClr val="CCFFCC"/>
          </a:solidFill>
          <a:ln w="9525">
            <a:no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defRPr/>
            </a:pPr>
            <a:r>
              <a:rPr lang="en-US" altLang="en-US" sz="1400" b="1" dirty="0">
                <a:solidFill>
                  <a:schemeClr val="bg1">
                    <a:lumMod val="65000"/>
                  </a:schemeClr>
                </a:solidFill>
              </a:rPr>
              <a:t>Optic Nerve Hypoplasia</a:t>
            </a:r>
          </a:p>
          <a:p>
            <a:pPr eaLnBrk="1" hangingPunct="1">
              <a:spcBef>
                <a:spcPct val="0"/>
              </a:spcBef>
              <a:buClrTx/>
              <a:buSzTx/>
              <a:buFontTx/>
              <a:buNone/>
              <a:defRPr/>
            </a:pPr>
            <a:r>
              <a:rPr lang="en-US" altLang="en-US" sz="1200" dirty="0">
                <a:solidFill>
                  <a:srgbClr val="CCFFCC"/>
                </a:solidFill>
              </a:rPr>
              <a:t>--Abnormally </a:t>
            </a:r>
            <a:r>
              <a:rPr lang="en-US" altLang="en-US" sz="1200" b="1" dirty="0">
                <a:solidFill>
                  <a:srgbClr val="CCFFCC"/>
                </a:solidFill>
              </a:rPr>
              <a:t>low number of axons</a:t>
            </a:r>
          </a:p>
          <a:p>
            <a:pPr eaLnBrk="1" hangingPunct="1">
              <a:spcBef>
                <a:spcPct val="0"/>
              </a:spcBef>
              <a:buClrTx/>
              <a:buSzTx/>
              <a:buFontTx/>
              <a:buNone/>
              <a:defRPr/>
            </a:pPr>
            <a:r>
              <a:rPr lang="en-US" altLang="en-US" sz="1200" dirty="0">
                <a:solidFill>
                  <a:srgbClr val="CCFFCC"/>
                </a:solidFill>
              </a:rPr>
              <a:t>--DFE: Small pale disc with </a:t>
            </a:r>
            <a:r>
              <a:rPr lang="en-US" altLang="en-US" sz="1200" b="1" dirty="0">
                <a:solidFill>
                  <a:srgbClr val="CCFFCC"/>
                </a:solidFill>
              </a:rPr>
              <a:t>double ring sign</a:t>
            </a:r>
            <a:endParaRPr lang="en-US" altLang="en-US" sz="1200" dirty="0">
              <a:solidFill>
                <a:srgbClr val="CCFFCC"/>
              </a:solidFill>
            </a:endParaRPr>
          </a:p>
          <a:p>
            <a:pPr eaLnBrk="1" hangingPunct="1">
              <a:spcBef>
                <a:spcPct val="0"/>
              </a:spcBef>
              <a:buClrTx/>
              <a:buSzTx/>
              <a:buFontTx/>
              <a:buNone/>
              <a:defRPr/>
            </a:pPr>
            <a:r>
              <a:rPr lang="en-US" altLang="en-US" sz="1200" dirty="0">
                <a:solidFill>
                  <a:srgbClr val="CCFFCC"/>
                </a:solidFill>
              </a:rPr>
              <a:t>--VA </a:t>
            </a:r>
            <a:r>
              <a:rPr lang="en-US" altLang="en-US" sz="1200" b="1" dirty="0">
                <a:solidFill>
                  <a:srgbClr val="CCFFCC"/>
                </a:solidFill>
              </a:rPr>
              <a:t>20/20&lt;-&gt;NLP</a:t>
            </a:r>
          </a:p>
          <a:p>
            <a:pPr eaLnBrk="1" hangingPunct="1">
              <a:spcBef>
                <a:spcPct val="0"/>
              </a:spcBef>
              <a:buClrTx/>
              <a:buSzTx/>
              <a:buFontTx/>
              <a:buNone/>
              <a:defRPr/>
            </a:pPr>
            <a:r>
              <a:rPr lang="en-US" altLang="en-US" sz="1200" dirty="0">
                <a:solidFill>
                  <a:srgbClr val="CCFFCC"/>
                </a:solidFill>
              </a:rPr>
              <a:t>--VF defects </a:t>
            </a:r>
            <a:r>
              <a:rPr lang="en-US" altLang="en-US" sz="1200" b="1" dirty="0">
                <a:solidFill>
                  <a:srgbClr val="CCFFCC"/>
                </a:solidFill>
              </a:rPr>
              <a:t>invariably present</a:t>
            </a:r>
          </a:p>
          <a:p>
            <a:pPr eaLnBrk="1" hangingPunct="1">
              <a:spcBef>
                <a:spcPct val="0"/>
              </a:spcBef>
              <a:buClrTx/>
              <a:buSzTx/>
              <a:buFontTx/>
              <a:buNone/>
              <a:defRPr/>
            </a:pPr>
            <a:r>
              <a:rPr lang="en-US" altLang="en-US" sz="1200" dirty="0">
                <a:solidFill>
                  <a:srgbClr val="CCFFCC"/>
                </a:solidFill>
              </a:rPr>
              <a:t>--Remember the </a:t>
            </a:r>
            <a:r>
              <a:rPr lang="en-US" altLang="en-US" sz="1200" b="1" dirty="0">
                <a:solidFill>
                  <a:srgbClr val="CCFFCC"/>
                </a:solidFill>
              </a:rPr>
              <a:t>4 D’s</a:t>
            </a:r>
            <a:r>
              <a:rPr lang="en-US" altLang="en-US" sz="1200" dirty="0">
                <a:solidFill>
                  <a:srgbClr val="CCFFCC"/>
                </a:solidFill>
              </a:rPr>
              <a:t> (more on this shortly)</a:t>
            </a:r>
          </a:p>
        </p:txBody>
      </p:sp>
      <p:sp>
        <p:nvSpPr>
          <p:cNvPr id="17" name="Text Box 13">
            <a:extLst>
              <a:ext uri="{FF2B5EF4-FFF2-40B4-BE49-F238E27FC236}">
                <a16:creationId xmlns:a16="http://schemas.microsoft.com/office/drawing/2014/main" id="{D23EA8F9-DF9F-4DB4-AA3A-1B3558C3921B}"/>
              </a:ext>
            </a:extLst>
          </p:cNvPr>
          <p:cNvSpPr txBox="1">
            <a:spLocks noChangeArrowheads="1"/>
          </p:cNvSpPr>
          <p:nvPr/>
        </p:nvSpPr>
        <p:spPr bwMode="auto">
          <a:xfrm>
            <a:off x="4800600" y="5257800"/>
            <a:ext cx="4294188" cy="1230313"/>
          </a:xfrm>
          <a:prstGeom prst="rect">
            <a:avLst/>
          </a:prstGeom>
          <a:solidFill>
            <a:srgbClr val="FFCC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Tilted-Disc Syndrome</a:t>
            </a:r>
          </a:p>
          <a:p>
            <a:pPr eaLnBrk="1" hangingPunct="1">
              <a:spcBef>
                <a:spcPct val="0"/>
              </a:spcBef>
              <a:buClrTx/>
              <a:buSzTx/>
              <a:buFontTx/>
              <a:buNone/>
            </a:pPr>
            <a:r>
              <a:rPr lang="en-US" altLang="en-US" sz="1200"/>
              <a:t>1) Superior pole appears…</a:t>
            </a:r>
            <a:r>
              <a:rPr lang="en-US" altLang="en-US" sz="1200" b="1">
                <a:solidFill>
                  <a:srgbClr val="0000FF"/>
                </a:solidFill>
              </a:rPr>
              <a:t>elevated</a:t>
            </a:r>
            <a:r>
              <a:rPr lang="en-US" altLang="en-US" sz="1200"/>
              <a:t>, inferior…</a:t>
            </a:r>
            <a:r>
              <a:rPr lang="en-US" altLang="en-US" sz="1200" b="1">
                <a:solidFill>
                  <a:srgbClr val="0000FF"/>
                </a:solidFill>
              </a:rPr>
              <a:t>recessed</a:t>
            </a:r>
          </a:p>
          <a:p>
            <a:pPr eaLnBrk="1" hangingPunct="1">
              <a:spcBef>
                <a:spcPct val="0"/>
              </a:spcBef>
              <a:buClrTx/>
              <a:buSzTx/>
              <a:buFontTx/>
              <a:buNone/>
            </a:pPr>
            <a:r>
              <a:rPr lang="en-US" altLang="en-US" sz="1200"/>
              <a:t>2) </a:t>
            </a:r>
            <a:r>
              <a:rPr lang="en-US" altLang="en-US" sz="1200">
                <a:solidFill>
                  <a:srgbClr val="FFCC99"/>
                </a:solidFill>
              </a:rPr>
              <a:t>Associated with…</a:t>
            </a:r>
            <a:r>
              <a:rPr lang="en-US" altLang="en-US" sz="1200" b="1">
                <a:solidFill>
                  <a:srgbClr val="FFCC99"/>
                </a:solidFill>
              </a:rPr>
              <a:t>situs inversus</a:t>
            </a:r>
            <a:r>
              <a:rPr lang="en-US" altLang="en-US" sz="1200">
                <a:solidFill>
                  <a:srgbClr val="FFCC99"/>
                </a:solidFill>
              </a:rPr>
              <a:t> of retinal vessels</a:t>
            </a:r>
          </a:p>
          <a:p>
            <a:pPr eaLnBrk="1" hangingPunct="1">
              <a:spcBef>
                <a:spcPct val="0"/>
              </a:spcBef>
              <a:buClrTx/>
              <a:buSzTx/>
              <a:buFontTx/>
              <a:buNone/>
            </a:pPr>
            <a:r>
              <a:rPr lang="en-US" altLang="en-US" sz="1200"/>
              <a:t>3) </a:t>
            </a:r>
            <a:r>
              <a:rPr lang="en-US" altLang="en-US" sz="1200">
                <a:solidFill>
                  <a:srgbClr val="FFCC99"/>
                </a:solidFill>
              </a:rPr>
              <a:t>Fundus abnormality produces…</a:t>
            </a:r>
            <a:r>
              <a:rPr lang="en-US" altLang="en-US" sz="1200" b="1">
                <a:solidFill>
                  <a:srgbClr val="FFCC99"/>
                </a:solidFill>
              </a:rPr>
              <a:t>myopic astigmatism</a:t>
            </a:r>
          </a:p>
          <a:p>
            <a:pPr eaLnBrk="1" hangingPunct="1">
              <a:spcBef>
                <a:spcPct val="0"/>
              </a:spcBef>
              <a:buClrTx/>
              <a:buSzTx/>
              <a:buFontTx/>
              <a:buNone/>
            </a:pPr>
            <a:r>
              <a:rPr lang="en-US" altLang="en-US" sz="1200"/>
              <a:t>4) </a:t>
            </a:r>
            <a:r>
              <a:rPr lang="en-US" altLang="en-US" sz="1200">
                <a:solidFill>
                  <a:srgbClr val="FFCC99"/>
                </a:solidFill>
              </a:rPr>
              <a:t>VF testing reveals…</a:t>
            </a:r>
            <a:r>
              <a:rPr lang="en-US" altLang="en-US" sz="1200" b="1">
                <a:solidFill>
                  <a:srgbClr val="FFCC99"/>
                </a:solidFill>
              </a:rPr>
              <a:t>bitemporal hemianopia</a:t>
            </a:r>
            <a:r>
              <a:rPr lang="en-US" altLang="en-US" sz="1200">
                <a:solidFill>
                  <a:srgbClr val="FFCC99"/>
                </a:solidFill>
              </a:rPr>
              <a:t> that doesn’t</a:t>
            </a:r>
          </a:p>
          <a:p>
            <a:pPr eaLnBrk="1" hangingPunct="1">
              <a:spcBef>
                <a:spcPct val="0"/>
              </a:spcBef>
              <a:buClrTx/>
              <a:buSzTx/>
              <a:buFontTx/>
              <a:buNone/>
            </a:pPr>
            <a:r>
              <a:rPr lang="en-US" altLang="en-US" sz="1200">
                <a:solidFill>
                  <a:srgbClr val="FFCC99"/>
                </a:solidFill>
              </a:rPr>
              <a:t>   …</a:t>
            </a:r>
            <a:r>
              <a:rPr lang="en-US" altLang="en-US" sz="1200" b="1">
                <a:solidFill>
                  <a:srgbClr val="FFCC99"/>
                </a:solidFill>
              </a:rPr>
              <a:t>respect the vertical</a:t>
            </a:r>
            <a:r>
              <a:rPr lang="en-US" altLang="en-US" sz="1200">
                <a:solidFill>
                  <a:srgbClr val="FFCC99"/>
                </a:solidFill>
              </a:rPr>
              <a:t> and may…</a:t>
            </a:r>
            <a:r>
              <a:rPr lang="en-US" altLang="en-US" sz="1200" b="1">
                <a:solidFill>
                  <a:srgbClr val="FFCC99"/>
                </a:solidFill>
              </a:rPr>
              <a:t>resolve with refraction</a:t>
            </a:r>
          </a:p>
        </p:txBody>
      </p:sp>
      <p:sp>
        <p:nvSpPr>
          <p:cNvPr id="18" name="Text Box 13">
            <a:extLst>
              <a:ext uri="{FF2B5EF4-FFF2-40B4-BE49-F238E27FC236}">
                <a16:creationId xmlns:a16="http://schemas.microsoft.com/office/drawing/2014/main" id="{AF29A23D-8CCD-493E-A881-3F227F620AD9}"/>
              </a:ext>
            </a:extLst>
          </p:cNvPr>
          <p:cNvSpPr txBox="1">
            <a:spLocks noChangeArrowheads="1"/>
          </p:cNvSpPr>
          <p:nvPr/>
        </p:nvSpPr>
        <p:spPr bwMode="auto">
          <a:xfrm>
            <a:off x="4800600" y="5257800"/>
            <a:ext cx="4216400" cy="1231106"/>
          </a:xfrm>
          <a:prstGeom prst="rect">
            <a:avLst/>
          </a:prstGeom>
          <a:solidFill>
            <a:srgbClr val="FFCC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dirty="0">
                <a:solidFill>
                  <a:schemeClr val="bg1">
                    <a:lumMod val="65000"/>
                  </a:schemeClr>
                </a:solidFill>
              </a:rPr>
              <a:t>Tilted-Disc Syndrome</a:t>
            </a:r>
          </a:p>
          <a:p>
            <a:pPr eaLnBrk="1" hangingPunct="1">
              <a:spcBef>
                <a:spcPct val="0"/>
              </a:spcBef>
              <a:buClrTx/>
              <a:buSzTx/>
              <a:buFontTx/>
              <a:buNone/>
            </a:pPr>
            <a:r>
              <a:rPr lang="en-US" altLang="en-US" sz="1200" dirty="0">
                <a:solidFill>
                  <a:srgbClr val="FFCC99"/>
                </a:solidFill>
              </a:rPr>
              <a:t>1) Superior pole appears…</a:t>
            </a:r>
            <a:r>
              <a:rPr lang="en-US" altLang="en-US" sz="1200" b="1" dirty="0">
                <a:solidFill>
                  <a:srgbClr val="FFCC99"/>
                </a:solidFill>
              </a:rPr>
              <a:t>elevated</a:t>
            </a:r>
            <a:r>
              <a:rPr lang="en-US" altLang="en-US" sz="1200" dirty="0">
                <a:solidFill>
                  <a:srgbClr val="FFCC99"/>
                </a:solidFill>
              </a:rPr>
              <a:t>, inferior… </a:t>
            </a:r>
            <a:r>
              <a:rPr lang="en-US" altLang="en-US" sz="1200" b="1" dirty="0">
                <a:solidFill>
                  <a:srgbClr val="FFCC99"/>
                </a:solidFill>
              </a:rPr>
              <a:t>recessed</a:t>
            </a:r>
          </a:p>
          <a:p>
            <a:pPr eaLnBrk="1" hangingPunct="1">
              <a:spcBef>
                <a:spcPct val="0"/>
              </a:spcBef>
              <a:buClrTx/>
              <a:buSzTx/>
              <a:buFontTx/>
              <a:buNone/>
            </a:pPr>
            <a:r>
              <a:rPr lang="en-US" altLang="en-US" sz="1200" dirty="0">
                <a:solidFill>
                  <a:srgbClr val="FFCC99"/>
                </a:solidFill>
              </a:rPr>
              <a:t>2) Associated with…</a:t>
            </a:r>
            <a:r>
              <a:rPr lang="en-US" altLang="en-US" sz="1200" b="1" dirty="0">
                <a:solidFill>
                  <a:srgbClr val="FFCC99"/>
                </a:solidFill>
              </a:rPr>
              <a:t>situs inversus</a:t>
            </a:r>
            <a:r>
              <a:rPr lang="en-US" altLang="en-US" sz="1200" dirty="0">
                <a:solidFill>
                  <a:srgbClr val="FFCC99"/>
                </a:solidFill>
              </a:rPr>
              <a:t> of retinal vessels</a:t>
            </a:r>
          </a:p>
          <a:p>
            <a:pPr eaLnBrk="1" hangingPunct="1">
              <a:spcBef>
                <a:spcPct val="0"/>
              </a:spcBef>
              <a:buClrTx/>
              <a:buSzTx/>
              <a:buFontTx/>
              <a:buNone/>
            </a:pPr>
            <a:r>
              <a:rPr lang="en-US" altLang="en-US" sz="1200" dirty="0">
                <a:solidFill>
                  <a:srgbClr val="FFCC99"/>
                </a:solidFill>
              </a:rPr>
              <a:t>3) Fundus abnormality produces… </a:t>
            </a:r>
            <a:r>
              <a:rPr lang="en-US" altLang="en-US" sz="1200" b="1" dirty="0">
                <a:solidFill>
                  <a:srgbClr val="FFCC99"/>
                </a:solidFill>
              </a:rPr>
              <a:t>myopic </a:t>
            </a:r>
            <a:r>
              <a:rPr lang="en-US" altLang="en-US" sz="1200" b="1" dirty="0" err="1">
                <a:solidFill>
                  <a:srgbClr val="FFCC99"/>
                </a:solidFill>
              </a:rPr>
              <a:t>astigm</a:t>
            </a:r>
            <a:endParaRPr lang="en-US" altLang="en-US" sz="1200" b="1" dirty="0">
              <a:solidFill>
                <a:srgbClr val="FFCC99"/>
              </a:solidFill>
            </a:endParaRPr>
          </a:p>
          <a:p>
            <a:pPr eaLnBrk="1" hangingPunct="1">
              <a:spcBef>
                <a:spcPct val="0"/>
              </a:spcBef>
              <a:buClrTx/>
              <a:buSzTx/>
              <a:buFontTx/>
              <a:buNone/>
            </a:pPr>
            <a:r>
              <a:rPr lang="en-US" altLang="en-US" sz="1200" dirty="0">
                <a:solidFill>
                  <a:srgbClr val="FFCC99"/>
                </a:solidFill>
              </a:rPr>
              <a:t>4) VF testing reveals…</a:t>
            </a:r>
            <a:r>
              <a:rPr lang="en-US" altLang="en-US" sz="1200" b="1" dirty="0">
                <a:solidFill>
                  <a:srgbClr val="FFCC99"/>
                </a:solidFill>
              </a:rPr>
              <a:t>bitemporal hemianopia</a:t>
            </a:r>
            <a:r>
              <a:rPr lang="en-US" altLang="en-US" sz="1200" dirty="0">
                <a:solidFill>
                  <a:srgbClr val="FFCC99"/>
                </a:solidFill>
              </a:rPr>
              <a:t> that </a:t>
            </a:r>
            <a:r>
              <a:rPr lang="en-US" altLang="en-US" sz="1200" dirty="0" err="1">
                <a:solidFill>
                  <a:srgbClr val="FFCC99"/>
                </a:solidFill>
              </a:rPr>
              <a:t>doesn’t</a:t>
            </a:r>
            <a:r>
              <a:rPr lang="en-US" altLang="en-US" sz="1200" b="1" dirty="0" err="1">
                <a:solidFill>
                  <a:srgbClr val="FFCC99"/>
                </a:solidFill>
              </a:rPr>
              <a:t>with</a:t>
            </a:r>
            <a:r>
              <a:rPr lang="en-US" altLang="en-US" sz="1200" b="1" dirty="0">
                <a:solidFill>
                  <a:srgbClr val="FFCC99"/>
                </a:solidFill>
              </a:rPr>
              <a:t> refract</a:t>
            </a:r>
          </a:p>
        </p:txBody>
      </p:sp>
      <p:sp>
        <p:nvSpPr>
          <p:cNvPr id="3" name="TextBox 2">
            <a:extLst>
              <a:ext uri="{FF2B5EF4-FFF2-40B4-BE49-F238E27FC236}">
                <a16:creationId xmlns:a16="http://schemas.microsoft.com/office/drawing/2014/main" id="{83967FBC-9255-EE50-B057-538AB35A0FFD}"/>
              </a:ext>
            </a:extLst>
          </p:cNvPr>
          <p:cNvSpPr txBox="1"/>
          <p:nvPr/>
        </p:nvSpPr>
        <p:spPr>
          <a:xfrm>
            <a:off x="299781" y="1873984"/>
            <a:ext cx="5410200" cy="2308324"/>
          </a:xfrm>
          <a:prstGeom prst="rect">
            <a:avLst/>
          </a:prstGeom>
          <a:solidFill>
            <a:srgbClr val="61D6FF"/>
          </a:solidFill>
        </p:spPr>
        <p:txBody>
          <a:bodyPr wrap="square" rtlCol="0">
            <a:spAutoFit/>
          </a:bodyPr>
          <a:lstStyle/>
          <a:p>
            <a:r>
              <a:rPr lang="en-US" sz="1600" i="1" dirty="0">
                <a:solidFill>
                  <a:schemeClr val="bg1">
                    <a:lumMod val="50000"/>
                  </a:schemeClr>
                </a:solidFill>
              </a:rPr>
              <a:t>Is morning-glory disc usually unilateral, or bilateral?</a:t>
            </a:r>
          </a:p>
          <a:p>
            <a:r>
              <a:rPr lang="en-US" sz="1600" dirty="0">
                <a:solidFill>
                  <a:schemeClr val="bg1">
                    <a:lumMod val="50000"/>
                  </a:schemeClr>
                </a:solidFill>
              </a:rPr>
              <a:t>Unilateral</a:t>
            </a:r>
          </a:p>
          <a:p>
            <a:endParaRPr lang="en-US" sz="1600" i="1" dirty="0">
              <a:solidFill>
                <a:schemeClr val="bg1">
                  <a:lumMod val="50000"/>
                </a:schemeClr>
              </a:solidFill>
              <a:latin typeface="+mn-lt"/>
            </a:endParaRPr>
          </a:p>
          <a:p>
            <a:r>
              <a:rPr lang="en-US" sz="1600" i="1" dirty="0">
                <a:solidFill>
                  <a:schemeClr val="bg1">
                    <a:lumMod val="50000"/>
                  </a:schemeClr>
                </a:solidFill>
                <a:latin typeface="+mn-lt"/>
              </a:rPr>
              <a:t>Is there a gender predilection?</a:t>
            </a:r>
          </a:p>
          <a:p>
            <a:r>
              <a:rPr lang="en-US" sz="1600" dirty="0">
                <a:solidFill>
                  <a:schemeClr val="bg1">
                    <a:lumMod val="50000"/>
                  </a:schemeClr>
                </a:solidFill>
                <a:latin typeface="+mn-lt"/>
              </a:rPr>
              <a:t>Yes, there is a  ♀  preponderance</a:t>
            </a:r>
          </a:p>
          <a:p>
            <a:endParaRPr lang="en-US" sz="1600" dirty="0">
              <a:solidFill>
                <a:schemeClr val="bg1">
                  <a:lumMod val="50000"/>
                </a:schemeClr>
              </a:solidFill>
            </a:endParaRPr>
          </a:p>
          <a:p>
            <a:r>
              <a:rPr lang="en-US" sz="1600" i="1" dirty="0">
                <a:solidFill>
                  <a:schemeClr val="bg1">
                    <a:lumMod val="50000"/>
                  </a:schemeClr>
                </a:solidFill>
              </a:rPr>
              <a:t>It has two associations of particular note—what are they?</a:t>
            </a:r>
          </a:p>
          <a:p>
            <a:r>
              <a:rPr lang="en-US" sz="1600" dirty="0">
                <a:solidFill>
                  <a:schemeClr val="bg1">
                    <a:lumMod val="50000"/>
                  </a:schemeClr>
                </a:solidFill>
              </a:rPr>
              <a:t>--</a:t>
            </a:r>
            <a:r>
              <a:rPr lang="en-US" sz="1600" b="1" dirty="0"/>
              <a:t>PHACE  syndrome</a:t>
            </a:r>
          </a:p>
          <a:p>
            <a:r>
              <a:rPr lang="en-US" sz="1600" dirty="0">
                <a:solidFill>
                  <a:schemeClr val="bg1">
                    <a:lumMod val="50000"/>
                  </a:schemeClr>
                </a:solidFill>
              </a:rPr>
              <a:t>--</a:t>
            </a:r>
            <a:r>
              <a:rPr lang="en-US" sz="1600" dirty="0" err="1">
                <a:solidFill>
                  <a:schemeClr val="bg1">
                    <a:lumMod val="50000"/>
                  </a:schemeClr>
                </a:solidFill>
              </a:rPr>
              <a:t>Moyamoya</a:t>
            </a:r>
            <a:r>
              <a:rPr lang="en-US" sz="1600" dirty="0">
                <a:solidFill>
                  <a:schemeClr val="bg1">
                    <a:lumMod val="50000"/>
                  </a:schemeClr>
                </a:solidFill>
              </a:rPr>
              <a:t>  disease</a:t>
            </a:r>
          </a:p>
        </p:txBody>
      </p:sp>
      <p:sp>
        <p:nvSpPr>
          <p:cNvPr id="4" name="Frame 3">
            <a:extLst>
              <a:ext uri="{FF2B5EF4-FFF2-40B4-BE49-F238E27FC236}">
                <a16:creationId xmlns:a16="http://schemas.microsoft.com/office/drawing/2014/main" id="{1C6DDD22-CE30-A21A-A1C2-8A65E4390164}"/>
              </a:ext>
            </a:extLst>
          </p:cNvPr>
          <p:cNvSpPr/>
          <p:nvPr/>
        </p:nvSpPr>
        <p:spPr>
          <a:xfrm>
            <a:off x="1340808" y="4266407"/>
            <a:ext cx="1859592" cy="305593"/>
          </a:xfrm>
          <a:prstGeom prst="frame">
            <a:avLst/>
          </a:prstGeom>
          <a:solidFill>
            <a:schemeClr val="bg1">
              <a:lumMod val="65000"/>
            </a:schemeClr>
          </a:solidFill>
          <a:ln>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 name="TextBox 1">
            <a:extLst>
              <a:ext uri="{FF2B5EF4-FFF2-40B4-BE49-F238E27FC236}">
                <a16:creationId xmlns:a16="http://schemas.microsoft.com/office/drawing/2014/main" id="{F5FF40F2-05A5-670F-A0E0-0EFD3CB3AA03}"/>
              </a:ext>
            </a:extLst>
          </p:cNvPr>
          <p:cNvSpPr txBox="1"/>
          <p:nvPr/>
        </p:nvSpPr>
        <p:spPr>
          <a:xfrm>
            <a:off x="2426617" y="3284041"/>
            <a:ext cx="2795881" cy="1538883"/>
          </a:xfrm>
          <a:prstGeom prst="rect">
            <a:avLst/>
          </a:prstGeom>
          <a:solidFill>
            <a:srgbClr val="92D050"/>
          </a:solidFill>
        </p:spPr>
        <p:txBody>
          <a:bodyPr wrap="square" rtlCol="0">
            <a:spAutoFit/>
          </a:bodyPr>
          <a:lstStyle/>
          <a:p>
            <a:r>
              <a:rPr lang="en-US" sz="1400" i="1" dirty="0">
                <a:solidFill>
                  <a:schemeClr val="bg1">
                    <a:lumMod val="50000"/>
                  </a:schemeClr>
                </a:solidFill>
              </a:rPr>
              <a:t>What does </a:t>
            </a:r>
            <a:r>
              <a:rPr lang="en-US" sz="1400" dirty="0">
                <a:solidFill>
                  <a:schemeClr val="bg1">
                    <a:lumMod val="50000"/>
                  </a:schemeClr>
                </a:solidFill>
              </a:rPr>
              <a:t>PHACE</a:t>
            </a:r>
            <a:r>
              <a:rPr lang="en-US" sz="1400" i="1" dirty="0">
                <a:solidFill>
                  <a:schemeClr val="bg1">
                    <a:lumMod val="50000"/>
                  </a:schemeClr>
                </a:solidFill>
              </a:rPr>
              <a:t> stand for?</a:t>
            </a:r>
          </a:p>
          <a:p>
            <a:r>
              <a:rPr lang="en-US" altLang="en-US" sz="1600" b="1" dirty="0">
                <a:solidFill>
                  <a:schemeClr val="bg1">
                    <a:lumMod val="50000"/>
                  </a:schemeClr>
                </a:solidFill>
              </a:rPr>
              <a:t>P</a:t>
            </a:r>
            <a:r>
              <a:rPr lang="en-US" altLang="en-US" sz="1400" dirty="0">
                <a:solidFill>
                  <a:schemeClr val="bg1">
                    <a:lumMod val="50000"/>
                  </a:schemeClr>
                </a:solidFill>
              </a:rPr>
              <a:t>osterior fossa malformations</a:t>
            </a:r>
          </a:p>
          <a:p>
            <a:r>
              <a:rPr lang="en-US" altLang="en-US" sz="1600" b="1" dirty="0">
                <a:solidFill>
                  <a:srgbClr val="0000FF"/>
                </a:solidFill>
              </a:rPr>
              <a:t>H</a:t>
            </a:r>
            <a:r>
              <a:rPr lang="en-US" altLang="en-US" sz="1400" dirty="0">
                <a:solidFill>
                  <a:srgbClr val="0000FF"/>
                </a:solidFill>
              </a:rPr>
              <a:t>emangiomas</a:t>
            </a:r>
          </a:p>
          <a:p>
            <a:r>
              <a:rPr lang="en-US" altLang="en-US" sz="1600" b="1" dirty="0">
                <a:solidFill>
                  <a:schemeClr val="bg1">
                    <a:lumMod val="50000"/>
                  </a:schemeClr>
                </a:solidFill>
              </a:rPr>
              <a:t>A</a:t>
            </a:r>
            <a:r>
              <a:rPr lang="en-US" altLang="en-US" sz="1400" dirty="0">
                <a:solidFill>
                  <a:schemeClr val="bg1">
                    <a:lumMod val="50000"/>
                  </a:schemeClr>
                </a:solidFill>
              </a:rPr>
              <a:t>rterial lesions</a:t>
            </a:r>
          </a:p>
          <a:p>
            <a:r>
              <a:rPr lang="en-US" altLang="en-US" sz="1600" b="1" dirty="0">
                <a:solidFill>
                  <a:schemeClr val="bg1">
                    <a:lumMod val="50000"/>
                  </a:schemeClr>
                </a:solidFill>
              </a:rPr>
              <a:t>C</a:t>
            </a:r>
            <a:r>
              <a:rPr lang="en-US" altLang="en-US" sz="1400" dirty="0">
                <a:solidFill>
                  <a:schemeClr val="bg1">
                    <a:lumMod val="50000"/>
                  </a:schemeClr>
                </a:solidFill>
              </a:rPr>
              <a:t>ardiac anomalies</a:t>
            </a:r>
          </a:p>
          <a:p>
            <a:r>
              <a:rPr lang="en-US" altLang="en-US" sz="1600" b="1" dirty="0">
                <a:solidFill>
                  <a:schemeClr val="bg1">
                    <a:lumMod val="50000"/>
                  </a:schemeClr>
                </a:solidFill>
              </a:rPr>
              <a:t>E</a:t>
            </a:r>
            <a:r>
              <a:rPr lang="en-US" altLang="en-US" sz="1400" dirty="0">
                <a:solidFill>
                  <a:schemeClr val="bg1">
                    <a:lumMod val="50000"/>
                  </a:schemeClr>
                </a:solidFill>
              </a:rPr>
              <a:t>ye anomalies</a:t>
            </a:r>
          </a:p>
        </p:txBody>
      </p:sp>
      <p:sp>
        <p:nvSpPr>
          <p:cNvPr id="5" name="TextBox 4">
            <a:extLst>
              <a:ext uri="{FF2B5EF4-FFF2-40B4-BE49-F238E27FC236}">
                <a16:creationId xmlns:a16="http://schemas.microsoft.com/office/drawing/2014/main" id="{3E99DAC8-B298-628A-4E92-A357D4A38153}"/>
              </a:ext>
            </a:extLst>
          </p:cNvPr>
          <p:cNvSpPr txBox="1"/>
          <p:nvPr/>
        </p:nvSpPr>
        <p:spPr>
          <a:xfrm>
            <a:off x="3708885" y="3226475"/>
            <a:ext cx="3199915" cy="2031325"/>
          </a:xfrm>
          <a:prstGeom prst="rect">
            <a:avLst/>
          </a:prstGeom>
          <a:solidFill>
            <a:srgbClr val="99FF99"/>
          </a:solidFill>
        </p:spPr>
        <p:txBody>
          <a:bodyPr wrap="none" rtlCol="0">
            <a:spAutoFit/>
          </a:bodyPr>
          <a:lstStyle/>
          <a:p>
            <a:r>
              <a:rPr lang="en-US" sz="1400" i="1" dirty="0">
                <a:solidFill>
                  <a:srgbClr val="CC0000"/>
                </a:solidFill>
              </a:rPr>
              <a:t>Where is the hemangioma located?</a:t>
            </a:r>
          </a:p>
          <a:p>
            <a:r>
              <a:rPr lang="en-US" sz="1400" dirty="0">
                <a:solidFill>
                  <a:srgbClr val="CC0000"/>
                </a:solidFill>
              </a:rPr>
              <a:t>The face, +/- scalp </a:t>
            </a:r>
          </a:p>
          <a:p>
            <a:endParaRPr lang="en-US" sz="1400" i="1" dirty="0">
              <a:solidFill>
                <a:srgbClr val="CC0000"/>
              </a:solidFill>
            </a:endParaRPr>
          </a:p>
          <a:p>
            <a:endParaRPr lang="en-US" sz="1400" i="1" dirty="0">
              <a:solidFill>
                <a:srgbClr val="CC0000"/>
              </a:solidFill>
            </a:endParaRPr>
          </a:p>
          <a:p>
            <a:r>
              <a:rPr lang="en-US" sz="1400" i="1" dirty="0">
                <a:solidFill>
                  <a:srgbClr val="CC0000"/>
                </a:solidFill>
              </a:rPr>
              <a:t>Is it large, or small?</a:t>
            </a:r>
          </a:p>
          <a:p>
            <a:r>
              <a:rPr lang="en-US" sz="1400" dirty="0">
                <a:solidFill>
                  <a:srgbClr val="CC0000"/>
                </a:solidFill>
              </a:rPr>
              <a:t>Large</a:t>
            </a:r>
          </a:p>
          <a:p>
            <a:endParaRPr lang="en-US" sz="1400" i="1" dirty="0">
              <a:solidFill>
                <a:srgbClr val="CC0000"/>
              </a:solidFill>
            </a:endParaRPr>
          </a:p>
          <a:p>
            <a:r>
              <a:rPr lang="en-US" sz="1400" i="1" dirty="0">
                <a:solidFill>
                  <a:srgbClr val="CC0000"/>
                </a:solidFill>
              </a:rPr>
              <a:t>What is the classic term for its shape?</a:t>
            </a:r>
          </a:p>
          <a:p>
            <a:r>
              <a:rPr lang="en-US" sz="1400" dirty="0">
                <a:solidFill>
                  <a:srgbClr val="99FF99"/>
                </a:solidFill>
              </a:rPr>
              <a:t>‘</a:t>
            </a:r>
            <a:r>
              <a:rPr lang="en-US" sz="1400" dirty="0" err="1">
                <a:solidFill>
                  <a:srgbClr val="99FF99"/>
                </a:solidFill>
              </a:rPr>
              <a:t>Plaquelike</a:t>
            </a:r>
            <a:r>
              <a:rPr lang="en-US" sz="1400" dirty="0">
                <a:solidFill>
                  <a:srgbClr val="99FF99"/>
                </a:solidFill>
              </a:rPr>
              <a:t>’</a:t>
            </a:r>
          </a:p>
        </p:txBody>
      </p:sp>
      <p:sp>
        <p:nvSpPr>
          <p:cNvPr id="6" name="Oval 5">
            <a:extLst>
              <a:ext uri="{FF2B5EF4-FFF2-40B4-BE49-F238E27FC236}">
                <a16:creationId xmlns:a16="http://schemas.microsoft.com/office/drawing/2014/main" id="{74855FB3-B0C0-939B-1EE6-783E3F168B31}"/>
              </a:ext>
            </a:extLst>
          </p:cNvPr>
          <p:cNvSpPr/>
          <p:nvPr/>
        </p:nvSpPr>
        <p:spPr>
          <a:xfrm>
            <a:off x="2332383" y="3724295"/>
            <a:ext cx="1497496" cy="385027"/>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871049674"/>
      </p:ext>
    </p:extLst>
  </p:cSld>
  <p:clrMapOvr>
    <a:masterClrMapping/>
  </p:clrMapOvr>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6" name="Text Box 10">
            <a:extLst>
              <a:ext uri="{FF2B5EF4-FFF2-40B4-BE49-F238E27FC236}">
                <a16:creationId xmlns:a16="http://schemas.microsoft.com/office/drawing/2014/main" id="{75A786AA-A76E-4831-AE75-ABE88B23D8E3}"/>
              </a:ext>
            </a:extLst>
          </p:cNvPr>
          <p:cNvSpPr txBox="1">
            <a:spLocks noChangeArrowheads="1"/>
          </p:cNvSpPr>
          <p:nvPr/>
        </p:nvSpPr>
        <p:spPr bwMode="auto">
          <a:xfrm>
            <a:off x="1371600" y="4267200"/>
            <a:ext cx="3057525" cy="2154238"/>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Morning-Glory Disc</a:t>
            </a:r>
          </a:p>
          <a:p>
            <a:pPr eaLnBrk="1" hangingPunct="1">
              <a:spcBef>
                <a:spcPct val="0"/>
              </a:spcBef>
              <a:buClrTx/>
              <a:buSzTx/>
              <a:buFontTx/>
              <a:buNone/>
            </a:pPr>
            <a:r>
              <a:rPr lang="en-US" altLang="en-US" sz="1200"/>
              <a:t>--DFE reveals:</a:t>
            </a:r>
          </a:p>
          <a:p>
            <a:pPr eaLnBrk="1" hangingPunct="1">
              <a:spcBef>
                <a:spcPct val="0"/>
              </a:spcBef>
              <a:buClrTx/>
              <a:buSzTx/>
              <a:buFontTx/>
              <a:buNone/>
            </a:pPr>
            <a:r>
              <a:rPr lang="en-US" altLang="en-US" sz="1200"/>
              <a:t>  1) A funnel-shaped…</a:t>
            </a:r>
            <a:r>
              <a:rPr lang="en-US" altLang="en-US" sz="1200" b="1">
                <a:solidFill>
                  <a:srgbClr val="0000FF"/>
                </a:solidFill>
              </a:rPr>
              <a:t>excavation</a:t>
            </a:r>
            <a:endParaRPr lang="en-US" altLang="en-US" sz="1200"/>
          </a:p>
          <a:p>
            <a:pPr eaLnBrk="1" hangingPunct="1">
              <a:spcBef>
                <a:spcPct val="0"/>
              </a:spcBef>
              <a:buClrTx/>
              <a:buSzTx/>
              <a:buFontTx/>
              <a:buNone/>
            </a:pPr>
            <a:r>
              <a:rPr lang="en-US" altLang="en-US" sz="1200"/>
              <a:t>  2) Number of vessels crossing the rim</a:t>
            </a:r>
          </a:p>
          <a:p>
            <a:pPr eaLnBrk="1" hangingPunct="1">
              <a:spcBef>
                <a:spcPct val="0"/>
              </a:spcBef>
              <a:buClrTx/>
              <a:buSzTx/>
              <a:buFontTx/>
              <a:buNone/>
            </a:pPr>
            <a:r>
              <a:rPr lang="en-US" altLang="en-US" sz="1200"/>
              <a:t>    seems abnormally…</a:t>
            </a:r>
            <a:r>
              <a:rPr lang="en-US" altLang="en-US" sz="1200" b="1">
                <a:solidFill>
                  <a:srgbClr val="0000FF"/>
                </a:solidFill>
              </a:rPr>
              <a:t>high</a:t>
            </a:r>
            <a:r>
              <a:rPr lang="en-US" altLang="en-US" sz="1200"/>
              <a:t> </a:t>
            </a:r>
            <a:endParaRPr lang="en-US" altLang="en-US" sz="1200" b="1">
              <a:solidFill>
                <a:srgbClr val="0000FF"/>
              </a:solidFill>
            </a:endParaRPr>
          </a:p>
          <a:p>
            <a:pPr eaLnBrk="1" hangingPunct="1">
              <a:spcBef>
                <a:spcPct val="0"/>
              </a:spcBef>
              <a:buClrTx/>
              <a:buSzTx/>
              <a:buFontTx/>
              <a:buNone/>
            </a:pPr>
            <a:r>
              <a:rPr lang="en-US" altLang="en-US" sz="1200"/>
              <a:t>--Tissue is…</a:t>
            </a:r>
            <a:r>
              <a:rPr lang="en-US" altLang="en-US" sz="1200" b="1">
                <a:solidFill>
                  <a:srgbClr val="0000FF"/>
                </a:solidFill>
              </a:rPr>
              <a:t>contractile</a:t>
            </a:r>
            <a:r>
              <a:rPr lang="en-US" altLang="en-US" sz="1200"/>
              <a:t>, so cup seems</a:t>
            </a:r>
          </a:p>
          <a:p>
            <a:pPr eaLnBrk="1" hangingPunct="1">
              <a:spcBef>
                <a:spcPct val="0"/>
              </a:spcBef>
              <a:buClrTx/>
              <a:buSzTx/>
              <a:buFontTx/>
              <a:buNone/>
            </a:pPr>
            <a:r>
              <a:rPr lang="en-US" altLang="en-US" sz="1200"/>
              <a:t>  to…</a:t>
            </a:r>
            <a:r>
              <a:rPr lang="en-US" altLang="en-US" sz="1200" b="1">
                <a:solidFill>
                  <a:srgbClr val="0000FF"/>
                </a:solidFill>
              </a:rPr>
              <a:t>open </a:t>
            </a:r>
            <a:r>
              <a:rPr lang="en-US" altLang="en-US" sz="1200">
                <a:solidFill>
                  <a:srgbClr val="0000FF"/>
                </a:solidFill>
              </a:rPr>
              <a:t>and</a:t>
            </a:r>
            <a:r>
              <a:rPr lang="en-US" altLang="en-US" sz="1200" b="1">
                <a:solidFill>
                  <a:srgbClr val="0000FF"/>
                </a:solidFill>
              </a:rPr>
              <a:t> close</a:t>
            </a:r>
            <a:r>
              <a:rPr lang="en-US" altLang="en-US" sz="1200"/>
              <a:t> (like its namesake,  </a:t>
            </a:r>
          </a:p>
          <a:p>
            <a:pPr eaLnBrk="1" hangingPunct="1">
              <a:spcBef>
                <a:spcPct val="0"/>
              </a:spcBef>
              <a:buClrTx/>
              <a:buSzTx/>
              <a:buFontTx/>
              <a:buNone/>
            </a:pPr>
            <a:r>
              <a:rPr lang="en-US" altLang="en-US" sz="1200"/>
              <a:t>  the morning-glory flower)</a:t>
            </a:r>
          </a:p>
          <a:p>
            <a:pPr eaLnBrk="1" hangingPunct="1">
              <a:spcBef>
                <a:spcPct val="0"/>
              </a:spcBef>
              <a:buClrTx/>
              <a:buSzTx/>
              <a:buFontTx/>
              <a:buNone/>
            </a:pPr>
            <a:r>
              <a:rPr lang="en-US" altLang="en-US" sz="1200"/>
              <a:t>--VA usually…</a:t>
            </a:r>
            <a:r>
              <a:rPr lang="en-US" altLang="en-US" sz="1200" b="1">
                <a:solidFill>
                  <a:srgbClr val="0000FF"/>
                </a:solidFill>
              </a:rPr>
              <a:t>20/200</a:t>
            </a:r>
            <a:r>
              <a:rPr lang="en-US" altLang="en-US" sz="1200"/>
              <a:t>, but can be…</a:t>
            </a:r>
          </a:p>
          <a:p>
            <a:pPr eaLnBrk="1" hangingPunct="1">
              <a:spcBef>
                <a:spcPct val="0"/>
              </a:spcBef>
              <a:buClrTx/>
              <a:buSzTx/>
              <a:buFontTx/>
              <a:buNone/>
            </a:pPr>
            <a:r>
              <a:rPr lang="en-US" altLang="en-US" sz="1200"/>
              <a:t>   </a:t>
            </a:r>
            <a:r>
              <a:rPr lang="en-US" altLang="en-US" sz="1200" b="1">
                <a:solidFill>
                  <a:srgbClr val="0000FF"/>
                </a:solidFill>
              </a:rPr>
              <a:t>20/20&lt;-&gt;NLP</a:t>
            </a:r>
          </a:p>
          <a:p>
            <a:pPr eaLnBrk="1" hangingPunct="1">
              <a:spcBef>
                <a:spcPct val="0"/>
              </a:spcBef>
              <a:buClrTx/>
              <a:buSzTx/>
              <a:buFontTx/>
              <a:buNone/>
            </a:pPr>
            <a:r>
              <a:rPr lang="en-US" altLang="en-US" sz="1200"/>
              <a:t>--1/3 develop…</a:t>
            </a:r>
            <a:r>
              <a:rPr lang="en-US" altLang="en-US" sz="1200" b="1">
                <a:solidFill>
                  <a:srgbClr val="CCECFF"/>
                </a:solidFill>
              </a:rPr>
              <a:t>serous</a:t>
            </a:r>
            <a:r>
              <a:rPr lang="en-US" altLang="en-US" sz="1200" b="1">
                <a:solidFill>
                  <a:srgbClr val="0000FF"/>
                </a:solidFill>
              </a:rPr>
              <a:t> </a:t>
            </a:r>
            <a:r>
              <a:rPr lang="en-US" altLang="en-US" sz="1200" b="1">
                <a:solidFill>
                  <a:srgbClr val="CCECFF"/>
                </a:solidFill>
              </a:rPr>
              <a:t>RD</a:t>
            </a:r>
          </a:p>
        </p:txBody>
      </p:sp>
      <p:sp>
        <p:nvSpPr>
          <p:cNvPr id="26627" name="Text Box 3">
            <a:extLst>
              <a:ext uri="{FF2B5EF4-FFF2-40B4-BE49-F238E27FC236}">
                <a16:creationId xmlns:a16="http://schemas.microsoft.com/office/drawing/2014/main" id="{EBF565CB-D2E5-4CB9-AB10-59AB11704A7C}"/>
              </a:ext>
            </a:extLst>
          </p:cNvPr>
          <p:cNvSpPr txBox="1">
            <a:spLocks noChangeArrowheads="1"/>
          </p:cNvSpPr>
          <p:nvPr/>
        </p:nvSpPr>
        <p:spPr bwMode="auto">
          <a:xfrm>
            <a:off x="793750" y="3505200"/>
            <a:ext cx="2274982" cy="677108"/>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solidFill>
                  <a:schemeClr val="bg1">
                    <a:lumMod val="65000"/>
                  </a:schemeClr>
                </a:solidFill>
              </a:rPr>
              <a:t>Optic Pit/Hole</a:t>
            </a:r>
          </a:p>
          <a:p>
            <a:pPr eaLnBrk="1" hangingPunct="1">
              <a:spcBef>
                <a:spcPct val="0"/>
              </a:spcBef>
              <a:buClrTx/>
              <a:buSzTx/>
              <a:buFontTx/>
              <a:buNone/>
            </a:pPr>
            <a:r>
              <a:rPr lang="en-US" altLang="en-US" sz="1200">
                <a:solidFill>
                  <a:schemeClr val="bg1">
                    <a:lumMod val="65000"/>
                  </a:schemeClr>
                </a:solidFill>
              </a:rPr>
              <a:t>--Associated with…</a:t>
            </a:r>
            <a:r>
              <a:rPr lang="en-US" altLang="en-US" sz="1200" b="1">
                <a:solidFill>
                  <a:schemeClr val="bg1">
                    <a:lumMod val="65000"/>
                  </a:schemeClr>
                </a:solidFill>
              </a:rPr>
              <a:t>serous RD</a:t>
            </a:r>
          </a:p>
          <a:p>
            <a:pPr eaLnBrk="1" hangingPunct="1">
              <a:spcBef>
                <a:spcPct val="0"/>
              </a:spcBef>
              <a:buClrTx/>
              <a:buSzTx/>
              <a:buFontTx/>
              <a:buNone/>
            </a:pPr>
            <a:r>
              <a:rPr lang="en-US" altLang="en-US" sz="1200" b="1">
                <a:solidFill>
                  <a:schemeClr val="bg1">
                    <a:lumMod val="65000"/>
                  </a:schemeClr>
                </a:solidFill>
              </a:rPr>
              <a:t>  in adulthood</a:t>
            </a:r>
          </a:p>
        </p:txBody>
      </p:sp>
      <p:sp>
        <p:nvSpPr>
          <p:cNvPr id="26628" name="Line 4">
            <a:extLst>
              <a:ext uri="{FF2B5EF4-FFF2-40B4-BE49-F238E27FC236}">
                <a16:creationId xmlns:a16="http://schemas.microsoft.com/office/drawing/2014/main" id="{6995FA1A-F69E-4714-87E2-B7C3F5C89A50}"/>
              </a:ext>
            </a:extLst>
          </p:cNvPr>
          <p:cNvSpPr>
            <a:spLocks noChangeShapeType="1"/>
          </p:cNvSpPr>
          <p:nvPr/>
        </p:nvSpPr>
        <p:spPr bwMode="auto">
          <a:xfrm flipH="1">
            <a:off x="1600200" y="2057400"/>
            <a:ext cx="1524000" cy="3810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629" name="Text Box 6">
            <a:extLst>
              <a:ext uri="{FF2B5EF4-FFF2-40B4-BE49-F238E27FC236}">
                <a16:creationId xmlns:a16="http://schemas.microsoft.com/office/drawing/2014/main" id="{2498F669-3885-470F-827E-D0722ECBD570}"/>
              </a:ext>
            </a:extLst>
          </p:cNvPr>
          <p:cNvSpPr txBox="1">
            <a:spLocks noChangeArrowheads="1"/>
          </p:cNvSpPr>
          <p:nvPr/>
        </p:nvSpPr>
        <p:spPr bwMode="auto">
          <a:xfrm>
            <a:off x="1340808" y="1524000"/>
            <a:ext cx="3544560" cy="458587"/>
          </a:xfrm>
          <a:prstGeom prst="rect">
            <a:avLst/>
          </a:prstGeom>
          <a:noFill/>
          <a:ln w="952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1400" i="1">
                <a:solidFill>
                  <a:schemeClr val="bg1">
                    <a:lumMod val="75000"/>
                  </a:schemeClr>
                </a:solidFill>
              </a:rPr>
              <a:t>These three are all secondary to abnormal</a:t>
            </a:r>
          </a:p>
          <a:p>
            <a:pPr algn="ctr" eaLnBrk="1" hangingPunct="1">
              <a:lnSpc>
                <a:spcPct val="85000"/>
              </a:lnSpc>
              <a:spcBef>
                <a:spcPct val="0"/>
              </a:spcBef>
              <a:buClrTx/>
              <a:buSzTx/>
              <a:buFontTx/>
              <a:buNone/>
            </a:pPr>
            <a:r>
              <a:rPr lang="en-US" altLang="en-US" sz="1400" i="1">
                <a:solidFill>
                  <a:schemeClr val="bg1">
                    <a:lumMod val="75000"/>
                  </a:schemeClr>
                </a:solidFill>
              </a:rPr>
              <a:t>closure of the embryonic optic fissure</a:t>
            </a:r>
          </a:p>
        </p:txBody>
      </p:sp>
      <p:sp>
        <p:nvSpPr>
          <p:cNvPr id="26630" name="Text Box 7">
            <a:extLst>
              <a:ext uri="{FF2B5EF4-FFF2-40B4-BE49-F238E27FC236}">
                <a16:creationId xmlns:a16="http://schemas.microsoft.com/office/drawing/2014/main" id="{77864995-F91A-497B-84DE-F4FB09455FB9}"/>
              </a:ext>
            </a:extLst>
          </p:cNvPr>
          <p:cNvSpPr txBox="1">
            <a:spLocks noChangeArrowheads="1"/>
          </p:cNvSpPr>
          <p:nvPr/>
        </p:nvSpPr>
        <p:spPr bwMode="auto">
          <a:xfrm>
            <a:off x="76200" y="2514600"/>
            <a:ext cx="2783134" cy="861774"/>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solidFill>
                  <a:schemeClr val="bg1">
                    <a:lumMod val="65000"/>
                  </a:schemeClr>
                </a:solidFill>
              </a:rPr>
              <a:t>Optic Nerve Coloboma</a:t>
            </a:r>
          </a:p>
          <a:p>
            <a:pPr eaLnBrk="1" hangingPunct="1">
              <a:spcBef>
                <a:spcPct val="0"/>
              </a:spcBef>
              <a:buClrTx/>
              <a:buSzTx/>
              <a:buFontTx/>
              <a:buNone/>
            </a:pPr>
            <a:r>
              <a:rPr lang="en-US" altLang="en-US" sz="1200">
                <a:solidFill>
                  <a:schemeClr val="bg1">
                    <a:lumMod val="65000"/>
                  </a:schemeClr>
                </a:solidFill>
              </a:rPr>
              <a:t>1) May resemble…</a:t>
            </a:r>
            <a:r>
              <a:rPr lang="en-US" altLang="en-US" sz="1200" b="1">
                <a:solidFill>
                  <a:schemeClr val="bg1">
                    <a:lumMod val="65000"/>
                  </a:schemeClr>
                </a:solidFill>
              </a:rPr>
              <a:t>deep cupping</a:t>
            </a:r>
          </a:p>
          <a:p>
            <a:pPr eaLnBrk="1" hangingPunct="1">
              <a:spcBef>
                <a:spcPct val="0"/>
              </a:spcBef>
              <a:buClrTx/>
              <a:buSzTx/>
              <a:buFontTx/>
              <a:buNone/>
            </a:pPr>
            <a:r>
              <a:rPr lang="en-US" altLang="en-US" sz="1200">
                <a:solidFill>
                  <a:schemeClr val="bg1">
                    <a:lumMod val="65000"/>
                  </a:schemeClr>
                </a:solidFill>
              </a:rPr>
              <a:t>2) Can be…</a:t>
            </a:r>
            <a:r>
              <a:rPr lang="en-US" altLang="en-US" sz="1200" b="1">
                <a:solidFill>
                  <a:schemeClr val="bg1">
                    <a:lumMod val="65000"/>
                  </a:schemeClr>
                </a:solidFill>
              </a:rPr>
              <a:t>bilateral, asymmetric</a:t>
            </a:r>
          </a:p>
          <a:p>
            <a:pPr eaLnBrk="1" hangingPunct="1">
              <a:spcBef>
                <a:spcPct val="0"/>
              </a:spcBef>
              <a:buClrTx/>
              <a:buSzTx/>
              <a:buFontTx/>
              <a:buNone/>
            </a:pPr>
            <a:r>
              <a:rPr lang="en-US" altLang="en-US" sz="1200">
                <a:solidFill>
                  <a:schemeClr val="bg1">
                    <a:lumMod val="65000"/>
                  </a:schemeClr>
                </a:solidFill>
              </a:rPr>
              <a:t>3) Part of the…</a:t>
            </a:r>
            <a:r>
              <a:rPr lang="en-US" altLang="en-US" sz="1200" b="1">
                <a:solidFill>
                  <a:schemeClr val="bg1">
                    <a:lumMod val="65000"/>
                  </a:schemeClr>
                </a:solidFill>
              </a:rPr>
              <a:t>CHARGE association</a:t>
            </a:r>
          </a:p>
        </p:txBody>
      </p:sp>
      <p:sp>
        <p:nvSpPr>
          <p:cNvPr id="26631" name="Line 8">
            <a:extLst>
              <a:ext uri="{FF2B5EF4-FFF2-40B4-BE49-F238E27FC236}">
                <a16:creationId xmlns:a16="http://schemas.microsoft.com/office/drawing/2014/main" id="{91D11795-7A2D-4757-920B-F908079269D1}"/>
              </a:ext>
            </a:extLst>
          </p:cNvPr>
          <p:cNvSpPr>
            <a:spLocks noChangeShapeType="1"/>
          </p:cNvSpPr>
          <p:nvPr/>
        </p:nvSpPr>
        <p:spPr bwMode="auto">
          <a:xfrm flipH="1">
            <a:off x="2971800" y="2057400"/>
            <a:ext cx="152400" cy="14478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632" name="Text Box 9">
            <a:extLst>
              <a:ext uri="{FF2B5EF4-FFF2-40B4-BE49-F238E27FC236}">
                <a16:creationId xmlns:a16="http://schemas.microsoft.com/office/drawing/2014/main" id="{A6F1D9EC-DA7F-44C4-8528-11B06C1FBD47}"/>
              </a:ext>
            </a:extLst>
          </p:cNvPr>
          <p:cNvSpPr txBox="1">
            <a:spLocks noChangeArrowheads="1"/>
          </p:cNvSpPr>
          <p:nvPr/>
        </p:nvSpPr>
        <p:spPr bwMode="auto">
          <a:xfrm>
            <a:off x="1371600" y="4267200"/>
            <a:ext cx="3057247" cy="2154436"/>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dirty="0">
                <a:solidFill>
                  <a:schemeClr val="bg1">
                    <a:lumMod val="65000"/>
                  </a:schemeClr>
                </a:solidFill>
              </a:rPr>
              <a:t>Morning-Glory Disc</a:t>
            </a:r>
          </a:p>
          <a:p>
            <a:pPr eaLnBrk="1" hangingPunct="1">
              <a:spcBef>
                <a:spcPct val="0"/>
              </a:spcBef>
              <a:buClrTx/>
              <a:buSzTx/>
              <a:buFontTx/>
              <a:buNone/>
            </a:pPr>
            <a:r>
              <a:rPr lang="en-US" altLang="en-US" sz="1200" dirty="0">
                <a:solidFill>
                  <a:schemeClr val="bg1">
                    <a:lumMod val="65000"/>
                  </a:schemeClr>
                </a:solidFill>
              </a:rPr>
              <a:t>--DFE reveals:</a:t>
            </a:r>
          </a:p>
          <a:p>
            <a:pPr eaLnBrk="1" hangingPunct="1">
              <a:spcBef>
                <a:spcPct val="0"/>
              </a:spcBef>
              <a:buClrTx/>
              <a:buSzTx/>
              <a:buFontTx/>
              <a:buNone/>
            </a:pPr>
            <a:r>
              <a:rPr lang="en-US" altLang="en-US" sz="1200" dirty="0">
                <a:solidFill>
                  <a:schemeClr val="bg1">
                    <a:lumMod val="65000"/>
                  </a:schemeClr>
                </a:solidFill>
              </a:rPr>
              <a:t>  1) A funnel-shaped…</a:t>
            </a:r>
            <a:r>
              <a:rPr lang="en-US" altLang="en-US" sz="1200" b="1" dirty="0">
                <a:solidFill>
                  <a:schemeClr val="bg1">
                    <a:lumMod val="65000"/>
                  </a:schemeClr>
                </a:solidFill>
              </a:rPr>
              <a:t>excavation</a:t>
            </a:r>
            <a:endParaRPr lang="en-US" altLang="en-US" sz="1200" dirty="0">
              <a:solidFill>
                <a:schemeClr val="bg1">
                  <a:lumMod val="65000"/>
                </a:schemeClr>
              </a:solidFill>
            </a:endParaRPr>
          </a:p>
          <a:p>
            <a:pPr eaLnBrk="1" hangingPunct="1">
              <a:spcBef>
                <a:spcPct val="0"/>
              </a:spcBef>
              <a:buClrTx/>
              <a:buSzTx/>
              <a:buFontTx/>
              <a:buNone/>
            </a:pPr>
            <a:r>
              <a:rPr lang="en-US" altLang="en-US" sz="1200" dirty="0">
                <a:solidFill>
                  <a:schemeClr val="bg1">
                    <a:lumMod val="65000"/>
                  </a:schemeClr>
                </a:solidFill>
              </a:rPr>
              <a:t>  2) Number of vessels crossing the rim</a:t>
            </a:r>
          </a:p>
          <a:p>
            <a:pPr eaLnBrk="1" hangingPunct="1">
              <a:spcBef>
                <a:spcPct val="0"/>
              </a:spcBef>
              <a:buClrTx/>
              <a:buSzTx/>
              <a:buFontTx/>
              <a:buNone/>
            </a:pPr>
            <a:r>
              <a:rPr lang="en-US" altLang="en-US" sz="1200" dirty="0">
                <a:solidFill>
                  <a:schemeClr val="bg1">
                    <a:lumMod val="65000"/>
                  </a:schemeClr>
                </a:solidFill>
              </a:rPr>
              <a:t>    seems abnormally…</a:t>
            </a:r>
            <a:r>
              <a:rPr lang="en-US" altLang="en-US" sz="1200" b="1" dirty="0">
                <a:solidFill>
                  <a:schemeClr val="bg1">
                    <a:lumMod val="65000"/>
                  </a:schemeClr>
                </a:solidFill>
              </a:rPr>
              <a:t>high</a:t>
            </a:r>
            <a:r>
              <a:rPr lang="en-US" altLang="en-US" sz="1200" dirty="0">
                <a:solidFill>
                  <a:schemeClr val="bg1">
                    <a:lumMod val="65000"/>
                  </a:schemeClr>
                </a:solidFill>
              </a:rPr>
              <a:t> </a:t>
            </a:r>
            <a:endParaRPr lang="en-US" altLang="en-US" sz="1200" b="1" dirty="0">
              <a:solidFill>
                <a:schemeClr val="bg1">
                  <a:lumMod val="65000"/>
                </a:schemeClr>
              </a:solidFill>
            </a:endParaRPr>
          </a:p>
          <a:p>
            <a:pPr eaLnBrk="1" hangingPunct="1">
              <a:spcBef>
                <a:spcPct val="0"/>
              </a:spcBef>
              <a:buClrTx/>
              <a:buSzTx/>
              <a:buFontTx/>
              <a:buNone/>
            </a:pPr>
            <a:r>
              <a:rPr lang="en-US" altLang="en-US" sz="1200" dirty="0">
                <a:solidFill>
                  <a:schemeClr val="bg1">
                    <a:lumMod val="65000"/>
                  </a:schemeClr>
                </a:solidFill>
              </a:rPr>
              <a:t>--Tissue is…</a:t>
            </a:r>
            <a:r>
              <a:rPr lang="en-US" altLang="en-US" sz="1200" b="1" dirty="0">
                <a:solidFill>
                  <a:schemeClr val="bg1">
                    <a:lumMod val="65000"/>
                  </a:schemeClr>
                </a:solidFill>
              </a:rPr>
              <a:t>contractile</a:t>
            </a:r>
            <a:r>
              <a:rPr lang="en-US" altLang="en-US" sz="1200" dirty="0">
                <a:solidFill>
                  <a:schemeClr val="bg1">
                    <a:lumMod val="65000"/>
                  </a:schemeClr>
                </a:solidFill>
              </a:rPr>
              <a:t>, so cup seems</a:t>
            </a:r>
          </a:p>
          <a:p>
            <a:pPr eaLnBrk="1" hangingPunct="1">
              <a:spcBef>
                <a:spcPct val="0"/>
              </a:spcBef>
              <a:buClrTx/>
              <a:buSzTx/>
              <a:buFontTx/>
              <a:buNone/>
            </a:pPr>
            <a:r>
              <a:rPr lang="en-US" altLang="en-US" sz="1200" dirty="0">
                <a:solidFill>
                  <a:schemeClr val="bg1">
                    <a:lumMod val="65000"/>
                  </a:schemeClr>
                </a:solidFill>
              </a:rPr>
              <a:t>  to…</a:t>
            </a:r>
            <a:r>
              <a:rPr lang="en-US" altLang="en-US" sz="1200" b="1" dirty="0">
                <a:solidFill>
                  <a:schemeClr val="bg1">
                    <a:lumMod val="65000"/>
                  </a:schemeClr>
                </a:solidFill>
              </a:rPr>
              <a:t>open </a:t>
            </a:r>
            <a:r>
              <a:rPr lang="en-US" altLang="en-US" sz="1200" dirty="0">
                <a:solidFill>
                  <a:schemeClr val="bg1">
                    <a:lumMod val="65000"/>
                  </a:schemeClr>
                </a:solidFill>
              </a:rPr>
              <a:t>and</a:t>
            </a:r>
            <a:r>
              <a:rPr lang="en-US" altLang="en-US" sz="1200" b="1" dirty="0">
                <a:solidFill>
                  <a:schemeClr val="bg1">
                    <a:lumMod val="65000"/>
                  </a:schemeClr>
                </a:solidFill>
              </a:rPr>
              <a:t> close</a:t>
            </a:r>
            <a:r>
              <a:rPr lang="en-US" altLang="en-US" sz="1200" dirty="0">
                <a:solidFill>
                  <a:schemeClr val="bg1">
                    <a:lumMod val="65000"/>
                  </a:schemeClr>
                </a:solidFill>
              </a:rPr>
              <a:t> (like its namesake,  </a:t>
            </a:r>
          </a:p>
          <a:p>
            <a:pPr eaLnBrk="1" hangingPunct="1">
              <a:spcBef>
                <a:spcPct val="0"/>
              </a:spcBef>
              <a:buClrTx/>
              <a:buSzTx/>
              <a:buFontTx/>
              <a:buNone/>
            </a:pPr>
            <a:r>
              <a:rPr lang="en-US" altLang="en-US" sz="1200" dirty="0">
                <a:solidFill>
                  <a:schemeClr val="bg1">
                    <a:lumMod val="65000"/>
                  </a:schemeClr>
                </a:solidFill>
              </a:rPr>
              <a:t>  the morning-glory flower)</a:t>
            </a:r>
          </a:p>
          <a:p>
            <a:pPr eaLnBrk="1" hangingPunct="1">
              <a:spcBef>
                <a:spcPct val="0"/>
              </a:spcBef>
              <a:buClrTx/>
              <a:buSzTx/>
              <a:buFontTx/>
              <a:buNone/>
            </a:pPr>
            <a:r>
              <a:rPr lang="en-US" altLang="en-US" sz="1200" dirty="0">
                <a:solidFill>
                  <a:schemeClr val="bg1">
                    <a:lumMod val="65000"/>
                  </a:schemeClr>
                </a:solidFill>
              </a:rPr>
              <a:t>--VA usually…</a:t>
            </a:r>
            <a:r>
              <a:rPr lang="en-US" altLang="en-US" sz="1200" b="1" dirty="0">
                <a:solidFill>
                  <a:schemeClr val="bg1">
                    <a:lumMod val="65000"/>
                  </a:schemeClr>
                </a:solidFill>
              </a:rPr>
              <a:t>20/200</a:t>
            </a:r>
            <a:r>
              <a:rPr lang="en-US" altLang="en-US" sz="1200" dirty="0">
                <a:solidFill>
                  <a:schemeClr val="bg1">
                    <a:lumMod val="65000"/>
                  </a:schemeClr>
                </a:solidFill>
              </a:rPr>
              <a:t>, but can be…</a:t>
            </a:r>
          </a:p>
          <a:p>
            <a:pPr eaLnBrk="1" hangingPunct="1">
              <a:spcBef>
                <a:spcPct val="0"/>
              </a:spcBef>
              <a:buClrTx/>
              <a:buSzTx/>
              <a:buFontTx/>
              <a:buNone/>
            </a:pPr>
            <a:r>
              <a:rPr lang="en-US" altLang="en-US" sz="1200" dirty="0">
                <a:solidFill>
                  <a:schemeClr val="bg1">
                    <a:lumMod val="65000"/>
                  </a:schemeClr>
                </a:solidFill>
              </a:rPr>
              <a:t>   </a:t>
            </a:r>
            <a:r>
              <a:rPr lang="en-US" altLang="en-US" sz="1200" b="1" dirty="0">
                <a:solidFill>
                  <a:schemeClr val="bg1">
                    <a:lumMod val="65000"/>
                  </a:schemeClr>
                </a:solidFill>
              </a:rPr>
              <a:t>20/20&lt;-&gt;NLP</a:t>
            </a:r>
          </a:p>
          <a:p>
            <a:pPr eaLnBrk="1" hangingPunct="1">
              <a:spcBef>
                <a:spcPct val="0"/>
              </a:spcBef>
              <a:buClrTx/>
              <a:buSzTx/>
              <a:buFontTx/>
              <a:buNone/>
            </a:pPr>
            <a:r>
              <a:rPr lang="en-US" altLang="en-US" sz="1200" dirty="0">
                <a:solidFill>
                  <a:schemeClr val="bg1">
                    <a:lumMod val="65000"/>
                  </a:schemeClr>
                </a:solidFill>
              </a:rPr>
              <a:t>--1/3 develop…</a:t>
            </a:r>
            <a:r>
              <a:rPr lang="en-US" altLang="en-US" sz="1200" b="1" dirty="0">
                <a:solidFill>
                  <a:schemeClr val="bg1">
                    <a:lumMod val="65000"/>
                  </a:schemeClr>
                </a:solidFill>
              </a:rPr>
              <a:t>serous RD</a:t>
            </a:r>
          </a:p>
        </p:txBody>
      </p:sp>
      <p:sp>
        <p:nvSpPr>
          <p:cNvPr id="26633" name="Rectangle 11">
            <a:extLst>
              <a:ext uri="{FF2B5EF4-FFF2-40B4-BE49-F238E27FC236}">
                <a16:creationId xmlns:a16="http://schemas.microsoft.com/office/drawing/2014/main" id="{F76BCA91-4E24-4F7F-B6A5-D5C8FE6F39B6}"/>
              </a:ext>
            </a:extLst>
          </p:cNvPr>
          <p:cNvSpPr>
            <a:spLocks noChangeArrowheads="1"/>
          </p:cNvSpPr>
          <p:nvPr/>
        </p:nvSpPr>
        <p:spPr bwMode="auto">
          <a:xfrm>
            <a:off x="457200" y="122238"/>
            <a:ext cx="7543800" cy="8683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b"/>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ct val="85000"/>
              </a:lnSpc>
              <a:spcBef>
                <a:spcPct val="0"/>
              </a:spcBef>
              <a:buClrTx/>
              <a:buSzTx/>
              <a:buFontTx/>
              <a:buNone/>
            </a:pPr>
            <a:r>
              <a:rPr lang="en-US" altLang="en-US" sz="3200" b="1" dirty="0">
                <a:solidFill>
                  <a:schemeClr val="tx2"/>
                </a:solidFill>
              </a:rPr>
              <a:t>Developmental Abnormalities of the Optic Nerve Head</a:t>
            </a:r>
            <a:endParaRPr lang="en-US" altLang="en-US" sz="3200" dirty="0">
              <a:solidFill>
                <a:schemeClr val="tx2"/>
              </a:solidFill>
            </a:endParaRPr>
          </a:p>
        </p:txBody>
      </p:sp>
      <p:sp>
        <p:nvSpPr>
          <p:cNvPr id="26634" name="Slide Number Placeholder 1">
            <a:extLst>
              <a:ext uri="{FF2B5EF4-FFF2-40B4-BE49-F238E27FC236}">
                <a16:creationId xmlns:a16="http://schemas.microsoft.com/office/drawing/2014/main" id="{36D4B343-1488-4D7C-8569-64FF0FD08B6E}"/>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DBDA1020-9ADD-4487-AA1F-12FB75A402F9}" type="slidenum">
              <a:rPr lang="en-US" altLang="en-US" sz="1000"/>
              <a:pPr>
                <a:spcBef>
                  <a:spcPct val="0"/>
                </a:spcBef>
                <a:buClrTx/>
                <a:buSzTx/>
                <a:buFontTx/>
                <a:buNone/>
              </a:pPr>
              <a:t>56</a:t>
            </a:fld>
            <a:endParaRPr lang="en-US" altLang="en-US" sz="1000"/>
          </a:p>
        </p:txBody>
      </p:sp>
      <p:sp>
        <p:nvSpPr>
          <p:cNvPr id="26635" name="Line 12">
            <a:extLst>
              <a:ext uri="{FF2B5EF4-FFF2-40B4-BE49-F238E27FC236}">
                <a16:creationId xmlns:a16="http://schemas.microsoft.com/office/drawing/2014/main" id="{65C3BECB-2C2E-4FDB-BF02-61BA4BD8DB2D}"/>
              </a:ext>
            </a:extLst>
          </p:cNvPr>
          <p:cNvSpPr>
            <a:spLocks noChangeShapeType="1"/>
          </p:cNvSpPr>
          <p:nvPr/>
        </p:nvSpPr>
        <p:spPr bwMode="auto">
          <a:xfrm>
            <a:off x="3124200" y="2057400"/>
            <a:ext cx="381000" cy="22098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 name="Text Box 16">
            <a:extLst>
              <a:ext uri="{FF2B5EF4-FFF2-40B4-BE49-F238E27FC236}">
                <a16:creationId xmlns:a16="http://schemas.microsoft.com/office/drawing/2014/main" id="{A25388A0-A505-4976-AE31-C05FE10D78D8}"/>
              </a:ext>
            </a:extLst>
          </p:cNvPr>
          <p:cNvSpPr txBox="1">
            <a:spLocks noChangeArrowheads="1"/>
          </p:cNvSpPr>
          <p:nvPr/>
        </p:nvSpPr>
        <p:spPr bwMode="auto">
          <a:xfrm>
            <a:off x="4648200" y="2576513"/>
            <a:ext cx="3973513" cy="862012"/>
          </a:xfrm>
          <a:prstGeom prst="rect">
            <a:avLst/>
          </a:prstGeom>
          <a:solidFill>
            <a:srgbClr val="FFC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defRPr/>
            </a:pPr>
            <a:r>
              <a:rPr lang="en-US" altLang="en-US" sz="1400" b="1" dirty="0">
                <a:solidFill>
                  <a:schemeClr val="bg1">
                    <a:lumMod val="65000"/>
                  </a:schemeClr>
                </a:solidFill>
              </a:rPr>
              <a:t>Myelinated RNFL</a:t>
            </a:r>
          </a:p>
          <a:p>
            <a:pPr eaLnBrk="1" hangingPunct="1">
              <a:spcBef>
                <a:spcPct val="0"/>
              </a:spcBef>
              <a:buClrTx/>
              <a:buSzTx/>
              <a:buFontTx/>
              <a:buNone/>
              <a:defRPr/>
            </a:pPr>
            <a:r>
              <a:rPr lang="en-US" altLang="en-US" sz="1200" dirty="0">
                <a:solidFill>
                  <a:srgbClr val="FFCCFF"/>
                </a:solidFill>
              </a:rPr>
              <a:t>--Myelin normally starts at LGN, ends at lamina </a:t>
            </a:r>
            <a:r>
              <a:rPr lang="en-US" altLang="en-US" sz="1200" dirty="0" err="1">
                <a:solidFill>
                  <a:srgbClr val="FFCCFF"/>
                </a:solidFill>
              </a:rPr>
              <a:t>cribrosa</a:t>
            </a:r>
            <a:endParaRPr lang="en-US" altLang="en-US" sz="1200" dirty="0">
              <a:solidFill>
                <a:srgbClr val="FFCCFF"/>
              </a:solidFill>
            </a:endParaRPr>
          </a:p>
          <a:p>
            <a:pPr eaLnBrk="1" hangingPunct="1">
              <a:spcBef>
                <a:spcPct val="0"/>
              </a:spcBef>
              <a:buClrTx/>
              <a:buSzTx/>
              <a:buFontTx/>
              <a:buNone/>
              <a:defRPr/>
            </a:pPr>
            <a:r>
              <a:rPr lang="en-US" altLang="en-US" sz="1200" dirty="0">
                <a:solidFill>
                  <a:srgbClr val="FFCCFF"/>
                </a:solidFill>
              </a:rPr>
              <a:t>--Can be patchy, discontinuous</a:t>
            </a:r>
          </a:p>
          <a:p>
            <a:pPr eaLnBrk="1" hangingPunct="1">
              <a:spcBef>
                <a:spcPct val="0"/>
              </a:spcBef>
              <a:buClrTx/>
              <a:buSzTx/>
              <a:buFontTx/>
              <a:buNone/>
              <a:defRPr/>
            </a:pPr>
            <a:r>
              <a:rPr lang="en-US" altLang="en-US" sz="1200" dirty="0">
                <a:solidFill>
                  <a:srgbClr val="FFCCFF"/>
                </a:solidFill>
              </a:rPr>
              <a:t>--Corresponding VF has absolute scotoma</a:t>
            </a:r>
          </a:p>
        </p:txBody>
      </p:sp>
      <p:sp>
        <p:nvSpPr>
          <p:cNvPr id="15" name="Text Box 18">
            <a:extLst>
              <a:ext uri="{FF2B5EF4-FFF2-40B4-BE49-F238E27FC236}">
                <a16:creationId xmlns:a16="http://schemas.microsoft.com/office/drawing/2014/main" id="{0EEE94D4-BC7E-44DF-B02B-501B0F5929C0}"/>
              </a:ext>
            </a:extLst>
          </p:cNvPr>
          <p:cNvSpPr txBox="1">
            <a:spLocks noChangeArrowheads="1"/>
          </p:cNvSpPr>
          <p:nvPr/>
        </p:nvSpPr>
        <p:spPr bwMode="auto">
          <a:xfrm>
            <a:off x="5546725" y="1687513"/>
            <a:ext cx="3452813" cy="677862"/>
          </a:xfrm>
          <a:prstGeom prst="rect">
            <a:avLst/>
          </a:prstGeom>
          <a:solidFill>
            <a:srgbClr val="FFFF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defRPr/>
            </a:pPr>
            <a:r>
              <a:rPr lang="en-US" altLang="en-US" sz="1400" b="1" dirty="0" err="1">
                <a:solidFill>
                  <a:schemeClr val="bg1">
                    <a:lumMod val="75000"/>
                  </a:schemeClr>
                </a:solidFill>
              </a:rPr>
              <a:t>Megalopapilla</a:t>
            </a:r>
            <a:endParaRPr lang="en-US" altLang="en-US" sz="1400" b="1" dirty="0">
              <a:solidFill>
                <a:schemeClr val="bg1">
                  <a:lumMod val="75000"/>
                </a:schemeClr>
              </a:solidFill>
            </a:endParaRPr>
          </a:p>
          <a:p>
            <a:pPr eaLnBrk="1" hangingPunct="1">
              <a:spcBef>
                <a:spcPct val="0"/>
              </a:spcBef>
              <a:buClrTx/>
              <a:buSzTx/>
              <a:buFontTx/>
              <a:buNone/>
              <a:defRPr/>
            </a:pPr>
            <a:r>
              <a:rPr lang="en-US" altLang="en-US" sz="1200" dirty="0">
                <a:solidFill>
                  <a:srgbClr val="FFFF99"/>
                </a:solidFill>
              </a:rPr>
              <a:t>--Abnormally large diameter of </a:t>
            </a:r>
            <a:r>
              <a:rPr lang="en-US" altLang="en-US" sz="1200" b="1" dirty="0">
                <a:solidFill>
                  <a:srgbClr val="FFFF99"/>
                </a:solidFill>
              </a:rPr>
              <a:t>disc and cup</a:t>
            </a:r>
          </a:p>
          <a:p>
            <a:pPr eaLnBrk="1" hangingPunct="1">
              <a:spcBef>
                <a:spcPct val="0"/>
              </a:spcBef>
              <a:buClrTx/>
              <a:buSzTx/>
              <a:buFontTx/>
              <a:buNone/>
              <a:defRPr/>
            </a:pPr>
            <a:r>
              <a:rPr lang="en-US" altLang="en-US" sz="1200" dirty="0">
                <a:solidFill>
                  <a:srgbClr val="FFFF99"/>
                </a:solidFill>
              </a:rPr>
              <a:t>--VF testing may reveal an </a:t>
            </a:r>
            <a:r>
              <a:rPr lang="en-US" altLang="en-US" sz="1200" b="1" dirty="0">
                <a:solidFill>
                  <a:srgbClr val="FFFF99"/>
                </a:solidFill>
              </a:rPr>
              <a:t>enlarged blind spot</a:t>
            </a:r>
          </a:p>
        </p:txBody>
      </p:sp>
      <p:sp>
        <p:nvSpPr>
          <p:cNvPr id="16" name="Text Box 19">
            <a:extLst>
              <a:ext uri="{FF2B5EF4-FFF2-40B4-BE49-F238E27FC236}">
                <a16:creationId xmlns:a16="http://schemas.microsoft.com/office/drawing/2014/main" id="{BF21B0FD-ADB8-4F9B-81FF-E2291331973F}"/>
              </a:ext>
            </a:extLst>
          </p:cNvPr>
          <p:cNvSpPr txBox="1">
            <a:spLocks noChangeArrowheads="1"/>
          </p:cNvSpPr>
          <p:nvPr/>
        </p:nvSpPr>
        <p:spPr bwMode="auto">
          <a:xfrm>
            <a:off x="5257800" y="3760788"/>
            <a:ext cx="3273425" cy="1231900"/>
          </a:xfrm>
          <a:prstGeom prst="rect">
            <a:avLst/>
          </a:prstGeom>
          <a:solidFill>
            <a:srgbClr val="CCFFCC"/>
          </a:solidFill>
          <a:ln w="9525">
            <a:no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defRPr/>
            </a:pPr>
            <a:r>
              <a:rPr lang="en-US" altLang="en-US" sz="1400" b="1" dirty="0">
                <a:solidFill>
                  <a:schemeClr val="bg1">
                    <a:lumMod val="65000"/>
                  </a:schemeClr>
                </a:solidFill>
              </a:rPr>
              <a:t>Optic Nerve Hypoplasia</a:t>
            </a:r>
          </a:p>
          <a:p>
            <a:pPr eaLnBrk="1" hangingPunct="1">
              <a:spcBef>
                <a:spcPct val="0"/>
              </a:spcBef>
              <a:buClrTx/>
              <a:buSzTx/>
              <a:buFontTx/>
              <a:buNone/>
              <a:defRPr/>
            </a:pPr>
            <a:r>
              <a:rPr lang="en-US" altLang="en-US" sz="1200" dirty="0">
                <a:solidFill>
                  <a:srgbClr val="CCFFCC"/>
                </a:solidFill>
              </a:rPr>
              <a:t>--Abnormally </a:t>
            </a:r>
            <a:r>
              <a:rPr lang="en-US" altLang="en-US" sz="1200" b="1" dirty="0">
                <a:solidFill>
                  <a:srgbClr val="CCFFCC"/>
                </a:solidFill>
              </a:rPr>
              <a:t>low number of axons</a:t>
            </a:r>
          </a:p>
          <a:p>
            <a:pPr eaLnBrk="1" hangingPunct="1">
              <a:spcBef>
                <a:spcPct val="0"/>
              </a:spcBef>
              <a:buClrTx/>
              <a:buSzTx/>
              <a:buFontTx/>
              <a:buNone/>
              <a:defRPr/>
            </a:pPr>
            <a:r>
              <a:rPr lang="en-US" altLang="en-US" sz="1200" dirty="0">
                <a:solidFill>
                  <a:srgbClr val="CCFFCC"/>
                </a:solidFill>
              </a:rPr>
              <a:t>--DFE: Small pale disc with </a:t>
            </a:r>
            <a:r>
              <a:rPr lang="en-US" altLang="en-US" sz="1200" b="1" dirty="0">
                <a:solidFill>
                  <a:srgbClr val="CCFFCC"/>
                </a:solidFill>
              </a:rPr>
              <a:t>double ring sign</a:t>
            </a:r>
            <a:endParaRPr lang="en-US" altLang="en-US" sz="1200" dirty="0">
              <a:solidFill>
                <a:srgbClr val="CCFFCC"/>
              </a:solidFill>
            </a:endParaRPr>
          </a:p>
          <a:p>
            <a:pPr eaLnBrk="1" hangingPunct="1">
              <a:spcBef>
                <a:spcPct val="0"/>
              </a:spcBef>
              <a:buClrTx/>
              <a:buSzTx/>
              <a:buFontTx/>
              <a:buNone/>
              <a:defRPr/>
            </a:pPr>
            <a:r>
              <a:rPr lang="en-US" altLang="en-US" sz="1200" dirty="0">
                <a:solidFill>
                  <a:srgbClr val="CCFFCC"/>
                </a:solidFill>
              </a:rPr>
              <a:t>--VA </a:t>
            </a:r>
            <a:r>
              <a:rPr lang="en-US" altLang="en-US" sz="1200" b="1" dirty="0">
                <a:solidFill>
                  <a:srgbClr val="CCFFCC"/>
                </a:solidFill>
              </a:rPr>
              <a:t>20/20&lt;-&gt;NLP</a:t>
            </a:r>
          </a:p>
          <a:p>
            <a:pPr eaLnBrk="1" hangingPunct="1">
              <a:spcBef>
                <a:spcPct val="0"/>
              </a:spcBef>
              <a:buClrTx/>
              <a:buSzTx/>
              <a:buFontTx/>
              <a:buNone/>
              <a:defRPr/>
            </a:pPr>
            <a:r>
              <a:rPr lang="en-US" altLang="en-US" sz="1200" dirty="0">
                <a:solidFill>
                  <a:srgbClr val="CCFFCC"/>
                </a:solidFill>
              </a:rPr>
              <a:t>--VF defects </a:t>
            </a:r>
            <a:r>
              <a:rPr lang="en-US" altLang="en-US" sz="1200" b="1" dirty="0">
                <a:solidFill>
                  <a:srgbClr val="CCFFCC"/>
                </a:solidFill>
              </a:rPr>
              <a:t>invariably present</a:t>
            </a:r>
          </a:p>
          <a:p>
            <a:pPr eaLnBrk="1" hangingPunct="1">
              <a:spcBef>
                <a:spcPct val="0"/>
              </a:spcBef>
              <a:buClrTx/>
              <a:buSzTx/>
              <a:buFontTx/>
              <a:buNone/>
              <a:defRPr/>
            </a:pPr>
            <a:r>
              <a:rPr lang="en-US" altLang="en-US" sz="1200" dirty="0">
                <a:solidFill>
                  <a:srgbClr val="CCFFCC"/>
                </a:solidFill>
              </a:rPr>
              <a:t>--Remember the </a:t>
            </a:r>
            <a:r>
              <a:rPr lang="en-US" altLang="en-US" sz="1200" b="1" dirty="0">
                <a:solidFill>
                  <a:srgbClr val="CCFFCC"/>
                </a:solidFill>
              </a:rPr>
              <a:t>4 D’s</a:t>
            </a:r>
            <a:r>
              <a:rPr lang="en-US" altLang="en-US" sz="1200" dirty="0">
                <a:solidFill>
                  <a:srgbClr val="CCFFCC"/>
                </a:solidFill>
              </a:rPr>
              <a:t> (more on this shortly)</a:t>
            </a:r>
          </a:p>
        </p:txBody>
      </p:sp>
      <p:sp>
        <p:nvSpPr>
          <p:cNvPr id="17" name="Text Box 13">
            <a:extLst>
              <a:ext uri="{FF2B5EF4-FFF2-40B4-BE49-F238E27FC236}">
                <a16:creationId xmlns:a16="http://schemas.microsoft.com/office/drawing/2014/main" id="{D23EA8F9-DF9F-4DB4-AA3A-1B3558C3921B}"/>
              </a:ext>
            </a:extLst>
          </p:cNvPr>
          <p:cNvSpPr txBox="1">
            <a:spLocks noChangeArrowheads="1"/>
          </p:cNvSpPr>
          <p:nvPr/>
        </p:nvSpPr>
        <p:spPr bwMode="auto">
          <a:xfrm>
            <a:off x="4800600" y="5257800"/>
            <a:ext cx="4294188" cy="1230313"/>
          </a:xfrm>
          <a:prstGeom prst="rect">
            <a:avLst/>
          </a:prstGeom>
          <a:solidFill>
            <a:srgbClr val="FFCC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Tilted-Disc Syndrome</a:t>
            </a:r>
          </a:p>
          <a:p>
            <a:pPr eaLnBrk="1" hangingPunct="1">
              <a:spcBef>
                <a:spcPct val="0"/>
              </a:spcBef>
              <a:buClrTx/>
              <a:buSzTx/>
              <a:buFontTx/>
              <a:buNone/>
            </a:pPr>
            <a:r>
              <a:rPr lang="en-US" altLang="en-US" sz="1200"/>
              <a:t>1) Superior pole appears…</a:t>
            </a:r>
            <a:r>
              <a:rPr lang="en-US" altLang="en-US" sz="1200" b="1">
                <a:solidFill>
                  <a:srgbClr val="0000FF"/>
                </a:solidFill>
              </a:rPr>
              <a:t>elevated</a:t>
            </a:r>
            <a:r>
              <a:rPr lang="en-US" altLang="en-US" sz="1200"/>
              <a:t>, inferior…</a:t>
            </a:r>
            <a:r>
              <a:rPr lang="en-US" altLang="en-US" sz="1200" b="1">
                <a:solidFill>
                  <a:srgbClr val="0000FF"/>
                </a:solidFill>
              </a:rPr>
              <a:t>recessed</a:t>
            </a:r>
          </a:p>
          <a:p>
            <a:pPr eaLnBrk="1" hangingPunct="1">
              <a:spcBef>
                <a:spcPct val="0"/>
              </a:spcBef>
              <a:buClrTx/>
              <a:buSzTx/>
              <a:buFontTx/>
              <a:buNone/>
            </a:pPr>
            <a:r>
              <a:rPr lang="en-US" altLang="en-US" sz="1200"/>
              <a:t>2) </a:t>
            </a:r>
            <a:r>
              <a:rPr lang="en-US" altLang="en-US" sz="1200">
                <a:solidFill>
                  <a:srgbClr val="FFCC99"/>
                </a:solidFill>
              </a:rPr>
              <a:t>Associated with…</a:t>
            </a:r>
            <a:r>
              <a:rPr lang="en-US" altLang="en-US" sz="1200" b="1">
                <a:solidFill>
                  <a:srgbClr val="FFCC99"/>
                </a:solidFill>
              </a:rPr>
              <a:t>situs inversus</a:t>
            </a:r>
            <a:r>
              <a:rPr lang="en-US" altLang="en-US" sz="1200">
                <a:solidFill>
                  <a:srgbClr val="FFCC99"/>
                </a:solidFill>
              </a:rPr>
              <a:t> of retinal vessels</a:t>
            </a:r>
          </a:p>
          <a:p>
            <a:pPr eaLnBrk="1" hangingPunct="1">
              <a:spcBef>
                <a:spcPct val="0"/>
              </a:spcBef>
              <a:buClrTx/>
              <a:buSzTx/>
              <a:buFontTx/>
              <a:buNone/>
            </a:pPr>
            <a:r>
              <a:rPr lang="en-US" altLang="en-US" sz="1200"/>
              <a:t>3) </a:t>
            </a:r>
            <a:r>
              <a:rPr lang="en-US" altLang="en-US" sz="1200">
                <a:solidFill>
                  <a:srgbClr val="FFCC99"/>
                </a:solidFill>
              </a:rPr>
              <a:t>Fundus abnormality produces…</a:t>
            </a:r>
            <a:r>
              <a:rPr lang="en-US" altLang="en-US" sz="1200" b="1">
                <a:solidFill>
                  <a:srgbClr val="FFCC99"/>
                </a:solidFill>
              </a:rPr>
              <a:t>myopic astigmatism</a:t>
            </a:r>
          </a:p>
          <a:p>
            <a:pPr eaLnBrk="1" hangingPunct="1">
              <a:spcBef>
                <a:spcPct val="0"/>
              </a:spcBef>
              <a:buClrTx/>
              <a:buSzTx/>
              <a:buFontTx/>
              <a:buNone/>
            </a:pPr>
            <a:r>
              <a:rPr lang="en-US" altLang="en-US" sz="1200"/>
              <a:t>4) </a:t>
            </a:r>
            <a:r>
              <a:rPr lang="en-US" altLang="en-US" sz="1200">
                <a:solidFill>
                  <a:srgbClr val="FFCC99"/>
                </a:solidFill>
              </a:rPr>
              <a:t>VF testing reveals…</a:t>
            </a:r>
            <a:r>
              <a:rPr lang="en-US" altLang="en-US" sz="1200" b="1">
                <a:solidFill>
                  <a:srgbClr val="FFCC99"/>
                </a:solidFill>
              </a:rPr>
              <a:t>bitemporal hemianopia</a:t>
            </a:r>
            <a:r>
              <a:rPr lang="en-US" altLang="en-US" sz="1200">
                <a:solidFill>
                  <a:srgbClr val="FFCC99"/>
                </a:solidFill>
              </a:rPr>
              <a:t> that doesn’t</a:t>
            </a:r>
          </a:p>
          <a:p>
            <a:pPr eaLnBrk="1" hangingPunct="1">
              <a:spcBef>
                <a:spcPct val="0"/>
              </a:spcBef>
              <a:buClrTx/>
              <a:buSzTx/>
              <a:buFontTx/>
              <a:buNone/>
            </a:pPr>
            <a:r>
              <a:rPr lang="en-US" altLang="en-US" sz="1200">
                <a:solidFill>
                  <a:srgbClr val="FFCC99"/>
                </a:solidFill>
              </a:rPr>
              <a:t>   …</a:t>
            </a:r>
            <a:r>
              <a:rPr lang="en-US" altLang="en-US" sz="1200" b="1">
                <a:solidFill>
                  <a:srgbClr val="FFCC99"/>
                </a:solidFill>
              </a:rPr>
              <a:t>respect the vertical</a:t>
            </a:r>
            <a:r>
              <a:rPr lang="en-US" altLang="en-US" sz="1200">
                <a:solidFill>
                  <a:srgbClr val="FFCC99"/>
                </a:solidFill>
              </a:rPr>
              <a:t> and may…</a:t>
            </a:r>
            <a:r>
              <a:rPr lang="en-US" altLang="en-US" sz="1200" b="1">
                <a:solidFill>
                  <a:srgbClr val="FFCC99"/>
                </a:solidFill>
              </a:rPr>
              <a:t>resolve with refraction</a:t>
            </a:r>
          </a:p>
        </p:txBody>
      </p:sp>
      <p:sp>
        <p:nvSpPr>
          <p:cNvPr id="18" name="Text Box 13">
            <a:extLst>
              <a:ext uri="{FF2B5EF4-FFF2-40B4-BE49-F238E27FC236}">
                <a16:creationId xmlns:a16="http://schemas.microsoft.com/office/drawing/2014/main" id="{AF29A23D-8CCD-493E-A881-3F227F620AD9}"/>
              </a:ext>
            </a:extLst>
          </p:cNvPr>
          <p:cNvSpPr txBox="1">
            <a:spLocks noChangeArrowheads="1"/>
          </p:cNvSpPr>
          <p:nvPr/>
        </p:nvSpPr>
        <p:spPr bwMode="auto">
          <a:xfrm>
            <a:off x="4800600" y="5257800"/>
            <a:ext cx="4216400" cy="1231106"/>
          </a:xfrm>
          <a:prstGeom prst="rect">
            <a:avLst/>
          </a:prstGeom>
          <a:solidFill>
            <a:srgbClr val="FFCC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dirty="0">
                <a:solidFill>
                  <a:schemeClr val="bg1">
                    <a:lumMod val="65000"/>
                  </a:schemeClr>
                </a:solidFill>
              </a:rPr>
              <a:t>Tilted-Disc Syndrome</a:t>
            </a:r>
          </a:p>
          <a:p>
            <a:pPr eaLnBrk="1" hangingPunct="1">
              <a:spcBef>
                <a:spcPct val="0"/>
              </a:spcBef>
              <a:buClrTx/>
              <a:buSzTx/>
              <a:buFontTx/>
              <a:buNone/>
            </a:pPr>
            <a:r>
              <a:rPr lang="en-US" altLang="en-US" sz="1200" dirty="0">
                <a:solidFill>
                  <a:srgbClr val="FFCC99"/>
                </a:solidFill>
              </a:rPr>
              <a:t>1) Superior pole appears…</a:t>
            </a:r>
            <a:r>
              <a:rPr lang="en-US" altLang="en-US" sz="1200" b="1" dirty="0">
                <a:solidFill>
                  <a:srgbClr val="FFCC99"/>
                </a:solidFill>
              </a:rPr>
              <a:t>elevated</a:t>
            </a:r>
            <a:r>
              <a:rPr lang="en-US" altLang="en-US" sz="1200" dirty="0">
                <a:solidFill>
                  <a:srgbClr val="FFCC99"/>
                </a:solidFill>
              </a:rPr>
              <a:t>, inferior… </a:t>
            </a:r>
            <a:r>
              <a:rPr lang="en-US" altLang="en-US" sz="1200" b="1" dirty="0">
                <a:solidFill>
                  <a:srgbClr val="FFCC99"/>
                </a:solidFill>
              </a:rPr>
              <a:t>recessed</a:t>
            </a:r>
          </a:p>
          <a:p>
            <a:pPr eaLnBrk="1" hangingPunct="1">
              <a:spcBef>
                <a:spcPct val="0"/>
              </a:spcBef>
              <a:buClrTx/>
              <a:buSzTx/>
              <a:buFontTx/>
              <a:buNone/>
            </a:pPr>
            <a:r>
              <a:rPr lang="en-US" altLang="en-US" sz="1200" dirty="0">
                <a:solidFill>
                  <a:srgbClr val="FFCC99"/>
                </a:solidFill>
              </a:rPr>
              <a:t>2) Associated with…</a:t>
            </a:r>
            <a:r>
              <a:rPr lang="en-US" altLang="en-US" sz="1200" b="1" dirty="0">
                <a:solidFill>
                  <a:srgbClr val="FFCC99"/>
                </a:solidFill>
              </a:rPr>
              <a:t>situs inversus</a:t>
            </a:r>
            <a:r>
              <a:rPr lang="en-US" altLang="en-US" sz="1200" dirty="0">
                <a:solidFill>
                  <a:srgbClr val="FFCC99"/>
                </a:solidFill>
              </a:rPr>
              <a:t> of retinal vessels</a:t>
            </a:r>
          </a:p>
          <a:p>
            <a:pPr eaLnBrk="1" hangingPunct="1">
              <a:spcBef>
                <a:spcPct val="0"/>
              </a:spcBef>
              <a:buClrTx/>
              <a:buSzTx/>
              <a:buFontTx/>
              <a:buNone/>
            </a:pPr>
            <a:r>
              <a:rPr lang="en-US" altLang="en-US" sz="1200" dirty="0">
                <a:solidFill>
                  <a:srgbClr val="FFCC99"/>
                </a:solidFill>
              </a:rPr>
              <a:t>3) Fundus abnormality produces… </a:t>
            </a:r>
            <a:r>
              <a:rPr lang="en-US" altLang="en-US" sz="1200" b="1" dirty="0">
                <a:solidFill>
                  <a:srgbClr val="FFCC99"/>
                </a:solidFill>
              </a:rPr>
              <a:t>myopic </a:t>
            </a:r>
            <a:r>
              <a:rPr lang="en-US" altLang="en-US" sz="1200" b="1" dirty="0" err="1">
                <a:solidFill>
                  <a:srgbClr val="FFCC99"/>
                </a:solidFill>
              </a:rPr>
              <a:t>astigm</a:t>
            </a:r>
            <a:endParaRPr lang="en-US" altLang="en-US" sz="1200" b="1" dirty="0">
              <a:solidFill>
                <a:srgbClr val="FFCC99"/>
              </a:solidFill>
            </a:endParaRPr>
          </a:p>
          <a:p>
            <a:pPr eaLnBrk="1" hangingPunct="1">
              <a:spcBef>
                <a:spcPct val="0"/>
              </a:spcBef>
              <a:buClrTx/>
              <a:buSzTx/>
              <a:buFontTx/>
              <a:buNone/>
            </a:pPr>
            <a:r>
              <a:rPr lang="en-US" altLang="en-US" sz="1200" dirty="0">
                <a:solidFill>
                  <a:srgbClr val="FFCC99"/>
                </a:solidFill>
              </a:rPr>
              <a:t>4) VF testing reveals…</a:t>
            </a:r>
            <a:r>
              <a:rPr lang="en-US" altLang="en-US" sz="1200" b="1" dirty="0">
                <a:solidFill>
                  <a:srgbClr val="FFCC99"/>
                </a:solidFill>
              </a:rPr>
              <a:t>bitemporal hemianopia</a:t>
            </a:r>
            <a:r>
              <a:rPr lang="en-US" altLang="en-US" sz="1200" dirty="0">
                <a:solidFill>
                  <a:srgbClr val="FFCC99"/>
                </a:solidFill>
              </a:rPr>
              <a:t> that </a:t>
            </a:r>
            <a:r>
              <a:rPr lang="en-US" altLang="en-US" sz="1200" dirty="0" err="1">
                <a:solidFill>
                  <a:srgbClr val="FFCC99"/>
                </a:solidFill>
              </a:rPr>
              <a:t>doesn’t</a:t>
            </a:r>
            <a:r>
              <a:rPr lang="en-US" altLang="en-US" sz="1200" b="1" dirty="0" err="1">
                <a:solidFill>
                  <a:srgbClr val="FFCC99"/>
                </a:solidFill>
              </a:rPr>
              <a:t>with</a:t>
            </a:r>
            <a:r>
              <a:rPr lang="en-US" altLang="en-US" sz="1200" b="1" dirty="0">
                <a:solidFill>
                  <a:srgbClr val="FFCC99"/>
                </a:solidFill>
              </a:rPr>
              <a:t> refract</a:t>
            </a:r>
          </a:p>
        </p:txBody>
      </p:sp>
      <p:sp>
        <p:nvSpPr>
          <p:cNvPr id="3" name="TextBox 2">
            <a:extLst>
              <a:ext uri="{FF2B5EF4-FFF2-40B4-BE49-F238E27FC236}">
                <a16:creationId xmlns:a16="http://schemas.microsoft.com/office/drawing/2014/main" id="{83967FBC-9255-EE50-B057-538AB35A0FFD}"/>
              </a:ext>
            </a:extLst>
          </p:cNvPr>
          <p:cNvSpPr txBox="1"/>
          <p:nvPr/>
        </p:nvSpPr>
        <p:spPr>
          <a:xfrm>
            <a:off x="299781" y="1873984"/>
            <a:ext cx="5410200" cy="2308324"/>
          </a:xfrm>
          <a:prstGeom prst="rect">
            <a:avLst/>
          </a:prstGeom>
          <a:solidFill>
            <a:srgbClr val="61D6FF"/>
          </a:solidFill>
        </p:spPr>
        <p:txBody>
          <a:bodyPr wrap="square" rtlCol="0">
            <a:spAutoFit/>
          </a:bodyPr>
          <a:lstStyle/>
          <a:p>
            <a:r>
              <a:rPr lang="en-US" sz="1600" i="1" dirty="0">
                <a:solidFill>
                  <a:schemeClr val="bg1">
                    <a:lumMod val="50000"/>
                  </a:schemeClr>
                </a:solidFill>
              </a:rPr>
              <a:t>Is morning-glory disc usually unilateral, or bilateral?</a:t>
            </a:r>
          </a:p>
          <a:p>
            <a:r>
              <a:rPr lang="en-US" sz="1600" dirty="0">
                <a:solidFill>
                  <a:schemeClr val="bg1">
                    <a:lumMod val="50000"/>
                  </a:schemeClr>
                </a:solidFill>
              </a:rPr>
              <a:t>Unilateral</a:t>
            </a:r>
          </a:p>
          <a:p>
            <a:endParaRPr lang="en-US" sz="1600" i="1" dirty="0">
              <a:solidFill>
                <a:schemeClr val="bg1">
                  <a:lumMod val="50000"/>
                </a:schemeClr>
              </a:solidFill>
              <a:latin typeface="+mn-lt"/>
            </a:endParaRPr>
          </a:p>
          <a:p>
            <a:r>
              <a:rPr lang="en-US" sz="1600" i="1" dirty="0">
                <a:solidFill>
                  <a:schemeClr val="bg1">
                    <a:lumMod val="50000"/>
                  </a:schemeClr>
                </a:solidFill>
                <a:latin typeface="+mn-lt"/>
              </a:rPr>
              <a:t>Is there a gender predilection?</a:t>
            </a:r>
          </a:p>
          <a:p>
            <a:r>
              <a:rPr lang="en-US" sz="1600" dirty="0">
                <a:solidFill>
                  <a:schemeClr val="bg1">
                    <a:lumMod val="50000"/>
                  </a:schemeClr>
                </a:solidFill>
                <a:latin typeface="+mn-lt"/>
              </a:rPr>
              <a:t>Yes, there is a  ♀  preponderance</a:t>
            </a:r>
          </a:p>
          <a:p>
            <a:endParaRPr lang="en-US" sz="1600" dirty="0">
              <a:solidFill>
                <a:schemeClr val="bg1">
                  <a:lumMod val="50000"/>
                </a:schemeClr>
              </a:solidFill>
            </a:endParaRPr>
          </a:p>
          <a:p>
            <a:r>
              <a:rPr lang="en-US" sz="1600" i="1" dirty="0">
                <a:solidFill>
                  <a:schemeClr val="bg1">
                    <a:lumMod val="50000"/>
                  </a:schemeClr>
                </a:solidFill>
              </a:rPr>
              <a:t>It has two associations of particular note—what are they?</a:t>
            </a:r>
          </a:p>
          <a:p>
            <a:r>
              <a:rPr lang="en-US" sz="1600" dirty="0">
                <a:solidFill>
                  <a:schemeClr val="bg1">
                    <a:lumMod val="50000"/>
                  </a:schemeClr>
                </a:solidFill>
              </a:rPr>
              <a:t>--</a:t>
            </a:r>
            <a:r>
              <a:rPr lang="en-US" sz="1600" b="1" dirty="0"/>
              <a:t>PHACE  syndrome</a:t>
            </a:r>
          </a:p>
          <a:p>
            <a:r>
              <a:rPr lang="en-US" sz="1600" dirty="0">
                <a:solidFill>
                  <a:schemeClr val="bg1">
                    <a:lumMod val="50000"/>
                  </a:schemeClr>
                </a:solidFill>
              </a:rPr>
              <a:t>--</a:t>
            </a:r>
            <a:r>
              <a:rPr lang="en-US" sz="1600" dirty="0" err="1">
                <a:solidFill>
                  <a:schemeClr val="bg1">
                    <a:lumMod val="50000"/>
                  </a:schemeClr>
                </a:solidFill>
              </a:rPr>
              <a:t>Moyamoya</a:t>
            </a:r>
            <a:r>
              <a:rPr lang="en-US" sz="1600" dirty="0">
                <a:solidFill>
                  <a:schemeClr val="bg1">
                    <a:lumMod val="50000"/>
                  </a:schemeClr>
                </a:solidFill>
              </a:rPr>
              <a:t>  disease</a:t>
            </a:r>
          </a:p>
        </p:txBody>
      </p:sp>
      <p:sp>
        <p:nvSpPr>
          <p:cNvPr id="4" name="Frame 3">
            <a:extLst>
              <a:ext uri="{FF2B5EF4-FFF2-40B4-BE49-F238E27FC236}">
                <a16:creationId xmlns:a16="http://schemas.microsoft.com/office/drawing/2014/main" id="{1C6DDD22-CE30-A21A-A1C2-8A65E4390164}"/>
              </a:ext>
            </a:extLst>
          </p:cNvPr>
          <p:cNvSpPr/>
          <p:nvPr/>
        </p:nvSpPr>
        <p:spPr>
          <a:xfrm>
            <a:off x="1340808" y="4266407"/>
            <a:ext cx="1859592" cy="305593"/>
          </a:xfrm>
          <a:prstGeom prst="frame">
            <a:avLst/>
          </a:prstGeom>
          <a:solidFill>
            <a:schemeClr val="bg1">
              <a:lumMod val="65000"/>
            </a:schemeClr>
          </a:solidFill>
          <a:ln>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 name="TextBox 1">
            <a:extLst>
              <a:ext uri="{FF2B5EF4-FFF2-40B4-BE49-F238E27FC236}">
                <a16:creationId xmlns:a16="http://schemas.microsoft.com/office/drawing/2014/main" id="{F5FF40F2-05A5-670F-A0E0-0EFD3CB3AA03}"/>
              </a:ext>
            </a:extLst>
          </p:cNvPr>
          <p:cNvSpPr txBox="1"/>
          <p:nvPr/>
        </p:nvSpPr>
        <p:spPr>
          <a:xfrm>
            <a:off x="2426617" y="3284041"/>
            <a:ext cx="2795881" cy="1538883"/>
          </a:xfrm>
          <a:prstGeom prst="rect">
            <a:avLst/>
          </a:prstGeom>
          <a:solidFill>
            <a:srgbClr val="92D050"/>
          </a:solidFill>
        </p:spPr>
        <p:txBody>
          <a:bodyPr wrap="square" rtlCol="0">
            <a:spAutoFit/>
          </a:bodyPr>
          <a:lstStyle/>
          <a:p>
            <a:r>
              <a:rPr lang="en-US" sz="1400" i="1" dirty="0">
                <a:solidFill>
                  <a:schemeClr val="bg1">
                    <a:lumMod val="50000"/>
                  </a:schemeClr>
                </a:solidFill>
              </a:rPr>
              <a:t>What does </a:t>
            </a:r>
            <a:r>
              <a:rPr lang="en-US" sz="1400" dirty="0">
                <a:solidFill>
                  <a:schemeClr val="bg1">
                    <a:lumMod val="50000"/>
                  </a:schemeClr>
                </a:solidFill>
              </a:rPr>
              <a:t>PHACE</a:t>
            </a:r>
            <a:r>
              <a:rPr lang="en-US" sz="1400" i="1" dirty="0">
                <a:solidFill>
                  <a:schemeClr val="bg1">
                    <a:lumMod val="50000"/>
                  </a:schemeClr>
                </a:solidFill>
              </a:rPr>
              <a:t> stand for?</a:t>
            </a:r>
          </a:p>
          <a:p>
            <a:r>
              <a:rPr lang="en-US" altLang="en-US" sz="1600" b="1" dirty="0">
                <a:solidFill>
                  <a:schemeClr val="bg1">
                    <a:lumMod val="50000"/>
                  </a:schemeClr>
                </a:solidFill>
              </a:rPr>
              <a:t>P</a:t>
            </a:r>
            <a:r>
              <a:rPr lang="en-US" altLang="en-US" sz="1400" dirty="0">
                <a:solidFill>
                  <a:schemeClr val="bg1">
                    <a:lumMod val="50000"/>
                  </a:schemeClr>
                </a:solidFill>
              </a:rPr>
              <a:t>osterior fossa malformations</a:t>
            </a:r>
          </a:p>
          <a:p>
            <a:r>
              <a:rPr lang="en-US" altLang="en-US" sz="1600" b="1" dirty="0">
                <a:solidFill>
                  <a:srgbClr val="0000FF"/>
                </a:solidFill>
              </a:rPr>
              <a:t>H</a:t>
            </a:r>
            <a:r>
              <a:rPr lang="en-US" altLang="en-US" sz="1400" dirty="0">
                <a:solidFill>
                  <a:srgbClr val="0000FF"/>
                </a:solidFill>
              </a:rPr>
              <a:t>emangiomas</a:t>
            </a:r>
          </a:p>
          <a:p>
            <a:r>
              <a:rPr lang="en-US" altLang="en-US" sz="1600" b="1" dirty="0">
                <a:solidFill>
                  <a:schemeClr val="bg1">
                    <a:lumMod val="50000"/>
                  </a:schemeClr>
                </a:solidFill>
              </a:rPr>
              <a:t>A</a:t>
            </a:r>
            <a:r>
              <a:rPr lang="en-US" altLang="en-US" sz="1400" dirty="0">
                <a:solidFill>
                  <a:schemeClr val="bg1">
                    <a:lumMod val="50000"/>
                  </a:schemeClr>
                </a:solidFill>
              </a:rPr>
              <a:t>rterial lesions</a:t>
            </a:r>
          </a:p>
          <a:p>
            <a:r>
              <a:rPr lang="en-US" altLang="en-US" sz="1600" b="1" dirty="0">
                <a:solidFill>
                  <a:schemeClr val="bg1">
                    <a:lumMod val="50000"/>
                  </a:schemeClr>
                </a:solidFill>
              </a:rPr>
              <a:t>C</a:t>
            </a:r>
            <a:r>
              <a:rPr lang="en-US" altLang="en-US" sz="1400" dirty="0">
                <a:solidFill>
                  <a:schemeClr val="bg1">
                    <a:lumMod val="50000"/>
                  </a:schemeClr>
                </a:solidFill>
              </a:rPr>
              <a:t>ardiac anomalies</a:t>
            </a:r>
          </a:p>
          <a:p>
            <a:r>
              <a:rPr lang="en-US" altLang="en-US" sz="1600" b="1" dirty="0">
                <a:solidFill>
                  <a:schemeClr val="bg1">
                    <a:lumMod val="50000"/>
                  </a:schemeClr>
                </a:solidFill>
              </a:rPr>
              <a:t>E</a:t>
            </a:r>
            <a:r>
              <a:rPr lang="en-US" altLang="en-US" sz="1400" dirty="0">
                <a:solidFill>
                  <a:schemeClr val="bg1">
                    <a:lumMod val="50000"/>
                  </a:schemeClr>
                </a:solidFill>
              </a:rPr>
              <a:t>ye anomalies</a:t>
            </a:r>
          </a:p>
        </p:txBody>
      </p:sp>
      <p:sp>
        <p:nvSpPr>
          <p:cNvPr id="5" name="TextBox 4">
            <a:extLst>
              <a:ext uri="{FF2B5EF4-FFF2-40B4-BE49-F238E27FC236}">
                <a16:creationId xmlns:a16="http://schemas.microsoft.com/office/drawing/2014/main" id="{3E99DAC8-B298-628A-4E92-A357D4A38153}"/>
              </a:ext>
            </a:extLst>
          </p:cNvPr>
          <p:cNvSpPr txBox="1"/>
          <p:nvPr/>
        </p:nvSpPr>
        <p:spPr>
          <a:xfrm>
            <a:off x="3708885" y="3226475"/>
            <a:ext cx="3199915" cy="2031325"/>
          </a:xfrm>
          <a:prstGeom prst="rect">
            <a:avLst/>
          </a:prstGeom>
          <a:solidFill>
            <a:srgbClr val="99FF99"/>
          </a:solidFill>
        </p:spPr>
        <p:txBody>
          <a:bodyPr wrap="none" rtlCol="0">
            <a:spAutoFit/>
          </a:bodyPr>
          <a:lstStyle/>
          <a:p>
            <a:r>
              <a:rPr lang="en-US" sz="1400" i="1" dirty="0">
                <a:solidFill>
                  <a:srgbClr val="CC0000"/>
                </a:solidFill>
              </a:rPr>
              <a:t>Where is the hemangioma located?</a:t>
            </a:r>
          </a:p>
          <a:p>
            <a:r>
              <a:rPr lang="en-US" sz="1400" dirty="0">
                <a:solidFill>
                  <a:srgbClr val="CC0000"/>
                </a:solidFill>
              </a:rPr>
              <a:t>The face, +/- scalp </a:t>
            </a:r>
          </a:p>
          <a:p>
            <a:endParaRPr lang="en-US" sz="1400" i="1" dirty="0">
              <a:solidFill>
                <a:srgbClr val="CC0000"/>
              </a:solidFill>
            </a:endParaRPr>
          </a:p>
          <a:p>
            <a:endParaRPr lang="en-US" sz="1400" i="1" dirty="0">
              <a:solidFill>
                <a:srgbClr val="CC0000"/>
              </a:solidFill>
            </a:endParaRPr>
          </a:p>
          <a:p>
            <a:r>
              <a:rPr lang="en-US" sz="1400" i="1" dirty="0">
                <a:solidFill>
                  <a:srgbClr val="CC0000"/>
                </a:solidFill>
              </a:rPr>
              <a:t>Is it large, or small?</a:t>
            </a:r>
          </a:p>
          <a:p>
            <a:r>
              <a:rPr lang="en-US" sz="1400" dirty="0">
                <a:solidFill>
                  <a:srgbClr val="CC0000"/>
                </a:solidFill>
              </a:rPr>
              <a:t>Large</a:t>
            </a:r>
          </a:p>
          <a:p>
            <a:endParaRPr lang="en-US" sz="1400" i="1" dirty="0">
              <a:solidFill>
                <a:srgbClr val="CC0000"/>
              </a:solidFill>
            </a:endParaRPr>
          </a:p>
          <a:p>
            <a:r>
              <a:rPr lang="en-US" sz="1400" i="1" dirty="0">
                <a:solidFill>
                  <a:srgbClr val="CC0000"/>
                </a:solidFill>
              </a:rPr>
              <a:t>What is the classic term for its shape?</a:t>
            </a:r>
          </a:p>
          <a:p>
            <a:r>
              <a:rPr lang="en-US" sz="1400" dirty="0">
                <a:solidFill>
                  <a:srgbClr val="CC0000"/>
                </a:solidFill>
              </a:rPr>
              <a:t>‘</a:t>
            </a:r>
            <a:r>
              <a:rPr lang="en-US" sz="1400" dirty="0" err="1">
                <a:solidFill>
                  <a:srgbClr val="CC0000"/>
                </a:solidFill>
              </a:rPr>
              <a:t>Plaquelike</a:t>
            </a:r>
            <a:r>
              <a:rPr lang="en-US" sz="1400" dirty="0">
                <a:solidFill>
                  <a:srgbClr val="CC0000"/>
                </a:solidFill>
              </a:rPr>
              <a:t>’</a:t>
            </a:r>
          </a:p>
        </p:txBody>
      </p:sp>
      <p:sp>
        <p:nvSpPr>
          <p:cNvPr id="6" name="Oval 5">
            <a:extLst>
              <a:ext uri="{FF2B5EF4-FFF2-40B4-BE49-F238E27FC236}">
                <a16:creationId xmlns:a16="http://schemas.microsoft.com/office/drawing/2014/main" id="{74855FB3-B0C0-939B-1EE6-783E3F168B31}"/>
              </a:ext>
            </a:extLst>
          </p:cNvPr>
          <p:cNvSpPr/>
          <p:nvPr/>
        </p:nvSpPr>
        <p:spPr>
          <a:xfrm>
            <a:off x="2332383" y="3724295"/>
            <a:ext cx="1497496" cy="385027"/>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691232920"/>
      </p:ext>
    </p:extLst>
  </p:cSld>
  <p:clrMapOvr>
    <a:masterClrMapping/>
  </p:clrMapOvr>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2EF9DB03-6779-44B4-A739-8690F2C62C28}"/>
              </a:ext>
            </a:extLst>
          </p:cNvPr>
          <p:cNvSpPr>
            <a:spLocks noGrp="1"/>
          </p:cNvSpPr>
          <p:nvPr>
            <p:ph type="sldNum" sz="quarter" idx="12"/>
          </p:nvPr>
        </p:nvSpPr>
        <p:spPr/>
        <p:txBody>
          <a:bodyPr/>
          <a:lstStyle/>
          <a:p>
            <a:fld id="{9D102C00-844B-4F1A-B441-094DC94CECCF}" type="slidenum">
              <a:rPr lang="en-US" altLang="en-US" smtClean="0"/>
              <a:pPr/>
              <a:t>57</a:t>
            </a:fld>
            <a:endParaRPr lang="en-US" altLang="en-US"/>
          </a:p>
        </p:txBody>
      </p:sp>
      <p:pic>
        <p:nvPicPr>
          <p:cNvPr id="6" name="Picture 5" descr="A close up of a baby&#10;&#10;Description automatically generated">
            <a:extLst>
              <a:ext uri="{FF2B5EF4-FFF2-40B4-BE49-F238E27FC236}">
                <a16:creationId xmlns:a16="http://schemas.microsoft.com/office/drawing/2014/main" id="{ADACAC84-A791-49C2-A995-51B1DC37019D}"/>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381000" y="1300592"/>
            <a:ext cx="8275376" cy="4256815"/>
          </a:xfrm>
          <a:prstGeom prst="rect">
            <a:avLst/>
          </a:prstGeom>
        </p:spPr>
      </p:pic>
      <p:sp>
        <p:nvSpPr>
          <p:cNvPr id="9" name="TextBox 8">
            <a:extLst>
              <a:ext uri="{FF2B5EF4-FFF2-40B4-BE49-F238E27FC236}">
                <a16:creationId xmlns:a16="http://schemas.microsoft.com/office/drawing/2014/main" id="{87740FDC-E6D5-4022-934A-F2A11CE30F6D}"/>
              </a:ext>
            </a:extLst>
          </p:cNvPr>
          <p:cNvSpPr txBox="1"/>
          <p:nvPr/>
        </p:nvSpPr>
        <p:spPr>
          <a:xfrm>
            <a:off x="799181" y="6107668"/>
            <a:ext cx="7545655" cy="369332"/>
          </a:xfrm>
          <a:prstGeom prst="rect">
            <a:avLst/>
          </a:prstGeom>
          <a:noFill/>
        </p:spPr>
        <p:txBody>
          <a:bodyPr wrap="none" rtlCol="0">
            <a:spAutoFit/>
          </a:bodyPr>
          <a:lstStyle/>
          <a:p>
            <a:pPr algn="ctr"/>
            <a:r>
              <a:rPr lang="en-US" dirty="0"/>
              <a:t>PHACE syndrome: Large plaque-like hemangioma of the face and scalp</a:t>
            </a:r>
          </a:p>
        </p:txBody>
      </p:sp>
      <p:sp>
        <p:nvSpPr>
          <p:cNvPr id="3" name="Rectangle 11">
            <a:extLst>
              <a:ext uri="{FF2B5EF4-FFF2-40B4-BE49-F238E27FC236}">
                <a16:creationId xmlns:a16="http://schemas.microsoft.com/office/drawing/2014/main" id="{A007AE91-A1C7-A5E2-CE20-93AE4B225532}"/>
              </a:ext>
            </a:extLst>
          </p:cNvPr>
          <p:cNvSpPr>
            <a:spLocks noChangeArrowheads="1"/>
          </p:cNvSpPr>
          <p:nvPr/>
        </p:nvSpPr>
        <p:spPr bwMode="auto">
          <a:xfrm>
            <a:off x="457200" y="122238"/>
            <a:ext cx="7543800" cy="8683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b"/>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ct val="85000"/>
              </a:lnSpc>
              <a:spcBef>
                <a:spcPct val="0"/>
              </a:spcBef>
              <a:buClrTx/>
              <a:buSzTx/>
              <a:buFontTx/>
              <a:buNone/>
            </a:pPr>
            <a:r>
              <a:rPr lang="en-US" altLang="en-US" sz="3200" b="1" dirty="0">
                <a:solidFill>
                  <a:schemeClr val="tx2"/>
                </a:solidFill>
              </a:rPr>
              <a:t>Developmental Abnormalities of the Optic Nerve Head</a:t>
            </a:r>
            <a:endParaRPr lang="en-US" altLang="en-US" sz="3200" dirty="0">
              <a:solidFill>
                <a:schemeClr val="tx2"/>
              </a:solidFill>
            </a:endParaRPr>
          </a:p>
        </p:txBody>
      </p:sp>
    </p:spTree>
    <p:extLst>
      <p:ext uri="{BB962C8B-B14F-4D97-AF65-F5344CB8AC3E}">
        <p14:creationId xmlns:p14="http://schemas.microsoft.com/office/powerpoint/2010/main" val="2867197546"/>
      </p:ext>
    </p:extLst>
  </p:cSld>
  <p:clrMapOvr>
    <a:masterClrMapping/>
  </p:clrMapOvr>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6" name="Text Box 10">
            <a:extLst>
              <a:ext uri="{FF2B5EF4-FFF2-40B4-BE49-F238E27FC236}">
                <a16:creationId xmlns:a16="http://schemas.microsoft.com/office/drawing/2014/main" id="{75A786AA-A76E-4831-AE75-ABE88B23D8E3}"/>
              </a:ext>
            </a:extLst>
          </p:cNvPr>
          <p:cNvSpPr txBox="1">
            <a:spLocks noChangeArrowheads="1"/>
          </p:cNvSpPr>
          <p:nvPr/>
        </p:nvSpPr>
        <p:spPr bwMode="auto">
          <a:xfrm>
            <a:off x="1371600" y="4267200"/>
            <a:ext cx="3057525" cy="2154238"/>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Morning-Glory Disc</a:t>
            </a:r>
          </a:p>
          <a:p>
            <a:pPr eaLnBrk="1" hangingPunct="1">
              <a:spcBef>
                <a:spcPct val="0"/>
              </a:spcBef>
              <a:buClrTx/>
              <a:buSzTx/>
              <a:buFontTx/>
              <a:buNone/>
            </a:pPr>
            <a:r>
              <a:rPr lang="en-US" altLang="en-US" sz="1200"/>
              <a:t>--DFE reveals:</a:t>
            </a:r>
          </a:p>
          <a:p>
            <a:pPr eaLnBrk="1" hangingPunct="1">
              <a:spcBef>
                <a:spcPct val="0"/>
              </a:spcBef>
              <a:buClrTx/>
              <a:buSzTx/>
              <a:buFontTx/>
              <a:buNone/>
            </a:pPr>
            <a:r>
              <a:rPr lang="en-US" altLang="en-US" sz="1200"/>
              <a:t>  1) A funnel-shaped…</a:t>
            </a:r>
            <a:r>
              <a:rPr lang="en-US" altLang="en-US" sz="1200" b="1">
                <a:solidFill>
                  <a:srgbClr val="0000FF"/>
                </a:solidFill>
              </a:rPr>
              <a:t>excavation</a:t>
            </a:r>
            <a:endParaRPr lang="en-US" altLang="en-US" sz="1200"/>
          </a:p>
          <a:p>
            <a:pPr eaLnBrk="1" hangingPunct="1">
              <a:spcBef>
                <a:spcPct val="0"/>
              </a:spcBef>
              <a:buClrTx/>
              <a:buSzTx/>
              <a:buFontTx/>
              <a:buNone/>
            </a:pPr>
            <a:r>
              <a:rPr lang="en-US" altLang="en-US" sz="1200"/>
              <a:t>  2) Number of vessels crossing the rim</a:t>
            </a:r>
          </a:p>
          <a:p>
            <a:pPr eaLnBrk="1" hangingPunct="1">
              <a:spcBef>
                <a:spcPct val="0"/>
              </a:spcBef>
              <a:buClrTx/>
              <a:buSzTx/>
              <a:buFontTx/>
              <a:buNone/>
            </a:pPr>
            <a:r>
              <a:rPr lang="en-US" altLang="en-US" sz="1200"/>
              <a:t>    seems abnormally…</a:t>
            </a:r>
            <a:r>
              <a:rPr lang="en-US" altLang="en-US" sz="1200" b="1">
                <a:solidFill>
                  <a:srgbClr val="0000FF"/>
                </a:solidFill>
              </a:rPr>
              <a:t>high</a:t>
            </a:r>
            <a:r>
              <a:rPr lang="en-US" altLang="en-US" sz="1200"/>
              <a:t> </a:t>
            </a:r>
            <a:endParaRPr lang="en-US" altLang="en-US" sz="1200" b="1">
              <a:solidFill>
                <a:srgbClr val="0000FF"/>
              </a:solidFill>
            </a:endParaRPr>
          </a:p>
          <a:p>
            <a:pPr eaLnBrk="1" hangingPunct="1">
              <a:spcBef>
                <a:spcPct val="0"/>
              </a:spcBef>
              <a:buClrTx/>
              <a:buSzTx/>
              <a:buFontTx/>
              <a:buNone/>
            </a:pPr>
            <a:r>
              <a:rPr lang="en-US" altLang="en-US" sz="1200"/>
              <a:t>--Tissue is…</a:t>
            </a:r>
            <a:r>
              <a:rPr lang="en-US" altLang="en-US" sz="1200" b="1">
                <a:solidFill>
                  <a:srgbClr val="0000FF"/>
                </a:solidFill>
              </a:rPr>
              <a:t>contractile</a:t>
            </a:r>
            <a:r>
              <a:rPr lang="en-US" altLang="en-US" sz="1200"/>
              <a:t>, so cup seems</a:t>
            </a:r>
          </a:p>
          <a:p>
            <a:pPr eaLnBrk="1" hangingPunct="1">
              <a:spcBef>
                <a:spcPct val="0"/>
              </a:spcBef>
              <a:buClrTx/>
              <a:buSzTx/>
              <a:buFontTx/>
              <a:buNone/>
            </a:pPr>
            <a:r>
              <a:rPr lang="en-US" altLang="en-US" sz="1200"/>
              <a:t>  to…</a:t>
            </a:r>
            <a:r>
              <a:rPr lang="en-US" altLang="en-US" sz="1200" b="1">
                <a:solidFill>
                  <a:srgbClr val="0000FF"/>
                </a:solidFill>
              </a:rPr>
              <a:t>open </a:t>
            </a:r>
            <a:r>
              <a:rPr lang="en-US" altLang="en-US" sz="1200">
                <a:solidFill>
                  <a:srgbClr val="0000FF"/>
                </a:solidFill>
              </a:rPr>
              <a:t>and</a:t>
            </a:r>
            <a:r>
              <a:rPr lang="en-US" altLang="en-US" sz="1200" b="1">
                <a:solidFill>
                  <a:srgbClr val="0000FF"/>
                </a:solidFill>
              </a:rPr>
              <a:t> close</a:t>
            </a:r>
            <a:r>
              <a:rPr lang="en-US" altLang="en-US" sz="1200"/>
              <a:t> (like its namesake,  </a:t>
            </a:r>
          </a:p>
          <a:p>
            <a:pPr eaLnBrk="1" hangingPunct="1">
              <a:spcBef>
                <a:spcPct val="0"/>
              </a:spcBef>
              <a:buClrTx/>
              <a:buSzTx/>
              <a:buFontTx/>
              <a:buNone/>
            </a:pPr>
            <a:r>
              <a:rPr lang="en-US" altLang="en-US" sz="1200"/>
              <a:t>  the morning-glory flower)</a:t>
            </a:r>
          </a:p>
          <a:p>
            <a:pPr eaLnBrk="1" hangingPunct="1">
              <a:spcBef>
                <a:spcPct val="0"/>
              </a:spcBef>
              <a:buClrTx/>
              <a:buSzTx/>
              <a:buFontTx/>
              <a:buNone/>
            </a:pPr>
            <a:r>
              <a:rPr lang="en-US" altLang="en-US" sz="1200"/>
              <a:t>--VA usually…</a:t>
            </a:r>
            <a:r>
              <a:rPr lang="en-US" altLang="en-US" sz="1200" b="1">
                <a:solidFill>
                  <a:srgbClr val="0000FF"/>
                </a:solidFill>
              </a:rPr>
              <a:t>20/200</a:t>
            </a:r>
            <a:r>
              <a:rPr lang="en-US" altLang="en-US" sz="1200"/>
              <a:t>, but can be…</a:t>
            </a:r>
          </a:p>
          <a:p>
            <a:pPr eaLnBrk="1" hangingPunct="1">
              <a:spcBef>
                <a:spcPct val="0"/>
              </a:spcBef>
              <a:buClrTx/>
              <a:buSzTx/>
              <a:buFontTx/>
              <a:buNone/>
            </a:pPr>
            <a:r>
              <a:rPr lang="en-US" altLang="en-US" sz="1200"/>
              <a:t>   </a:t>
            </a:r>
            <a:r>
              <a:rPr lang="en-US" altLang="en-US" sz="1200" b="1">
                <a:solidFill>
                  <a:srgbClr val="0000FF"/>
                </a:solidFill>
              </a:rPr>
              <a:t>20/20&lt;-&gt;NLP</a:t>
            </a:r>
          </a:p>
          <a:p>
            <a:pPr eaLnBrk="1" hangingPunct="1">
              <a:spcBef>
                <a:spcPct val="0"/>
              </a:spcBef>
              <a:buClrTx/>
              <a:buSzTx/>
              <a:buFontTx/>
              <a:buNone/>
            </a:pPr>
            <a:r>
              <a:rPr lang="en-US" altLang="en-US" sz="1200"/>
              <a:t>--1/3 develop…</a:t>
            </a:r>
            <a:r>
              <a:rPr lang="en-US" altLang="en-US" sz="1200" b="1">
                <a:solidFill>
                  <a:srgbClr val="CCECFF"/>
                </a:solidFill>
              </a:rPr>
              <a:t>serous</a:t>
            </a:r>
            <a:r>
              <a:rPr lang="en-US" altLang="en-US" sz="1200" b="1">
                <a:solidFill>
                  <a:srgbClr val="0000FF"/>
                </a:solidFill>
              </a:rPr>
              <a:t> </a:t>
            </a:r>
            <a:r>
              <a:rPr lang="en-US" altLang="en-US" sz="1200" b="1">
                <a:solidFill>
                  <a:srgbClr val="CCECFF"/>
                </a:solidFill>
              </a:rPr>
              <a:t>RD</a:t>
            </a:r>
          </a:p>
        </p:txBody>
      </p:sp>
      <p:sp>
        <p:nvSpPr>
          <p:cNvPr id="26627" name="Text Box 3">
            <a:extLst>
              <a:ext uri="{FF2B5EF4-FFF2-40B4-BE49-F238E27FC236}">
                <a16:creationId xmlns:a16="http://schemas.microsoft.com/office/drawing/2014/main" id="{EBF565CB-D2E5-4CB9-AB10-59AB11704A7C}"/>
              </a:ext>
            </a:extLst>
          </p:cNvPr>
          <p:cNvSpPr txBox="1">
            <a:spLocks noChangeArrowheads="1"/>
          </p:cNvSpPr>
          <p:nvPr/>
        </p:nvSpPr>
        <p:spPr bwMode="auto">
          <a:xfrm>
            <a:off x="793750" y="3505200"/>
            <a:ext cx="2274982" cy="677108"/>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solidFill>
                  <a:schemeClr val="bg1">
                    <a:lumMod val="65000"/>
                  </a:schemeClr>
                </a:solidFill>
              </a:rPr>
              <a:t>Optic Pit/Hole</a:t>
            </a:r>
          </a:p>
          <a:p>
            <a:pPr eaLnBrk="1" hangingPunct="1">
              <a:spcBef>
                <a:spcPct val="0"/>
              </a:spcBef>
              <a:buClrTx/>
              <a:buSzTx/>
              <a:buFontTx/>
              <a:buNone/>
            </a:pPr>
            <a:r>
              <a:rPr lang="en-US" altLang="en-US" sz="1200">
                <a:solidFill>
                  <a:schemeClr val="bg1">
                    <a:lumMod val="65000"/>
                  </a:schemeClr>
                </a:solidFill>
              </a:rPr>
              <a:t>--Associated with…</a:t>
            </a:r>
            <a:r>
              <a:rPr lang="en-US" altLang="en-US" sz="1200" b="1">
                <a:solidFill>
                  <a:schemeClr val="bg1">
                    <a:lumMod val="65000"/>
                  </a:schemeClr>
                </a:solidFill>
              </a:rPr>
              <a:t>serous RD</a:t>
            </a:r>
          </a:p>
          <a:p>
            <a:pPr eaLnBrk="1" hangingPunct="1">
              <a:spcBef>
                <a:spcPct val="0"/>
              </a:spcBef>
              <a:buClrTx/>
              <a:buSzTx/>
              <a:buFontTx/>
              <a:buNone/>
            </a:pPr>
            <a:r>
              <a:rPr lang="en-US" altLang="en-US" sz="1200" b="1">
                <a:solidFill>
                  <a:schemeClr val="bg1">
                    <a:lumMod val="65000"/>
                  </a:schemeClr>
                </a:solidFill>
              </a:rPr>
              <a:t>  in adulthood</a:t>
            </a:r>
          </a:p>
        </p:txBody>
      </p:sp>
      <p:sp>
        <p:nvSpPr>
          <p:cNvPr id="26628" name="Line 4">
            <a:extLst>
              <a:ext uri="{FF2B5EF4-FFF2-40B4-BE49-F238E27FC236}">
                <a16:creationId xmlns:a16="http://schemas.microsoft.com/office/drawing/2014/main" id="{6995FA1A-F69E-4714-87E2-B7C3F5C89A50}"/>
              </a:ext>
            </a:extLst>
          </p:cNvPr>
          <p:cNvSpPr>
            <a:spLocks noChangeShapeType="1"/>
          </p:cNvSpPr>
          <p:nvPr/>
        </p:nvSpPr>
        <p:spPr bwMode="auto">
          <a:xfrm flipH="1">
            <a:off x="1600200" y="2057400"/>
            <a:ext cx="1524000" cy="3810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629" name="Text Box 6">
            <a:extLst>
              <a:ext uri="{FF2B5EF4-FFF2-40B4-BE49-F238E27FC236}">
                <a16:creationId xmlns:a16="http://schemas.microsoft.com/office/drawing/2014/main" id="{2498F669-3885-470F-827E-D0722ECBD570}"/>
              </a:ext>
            </a:extLst>
          </p:cNvPr>
          <p:cNvSpPr txBox="1">
            <a:spLocks noChangeArrowheads="1"/>
          </p:cNvSpPr>
          <p:nvPr/>
        </p:nvSpPr>
        <p:spPr bwMode="auto">
          <a:xfrm>
            <a:off x="1340808" y="1524000"/>
            <a:ext cx="3544560" cy="458587"/>
          </a:xfrm>
          <a:prstGeom prst="rect">
            <a:avLst/>
          </a:prstGeom>
          <a:noFill/>
          <a:ln w="952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1400" i="1">
                <a:solidFill>
                  <a:schemeClr val="bg1">
                    <a:lumMod val="75000"/>
                  </a:schemeClr>
                </a:solidFill>
              </a:rPr>
              <a:t>These three are all secondary to abnormal</a:t>
            </a:r>
          </a:p>
          <a:p>
            <a:pPr algn="ctr" eaLnBrk="1" hangingPunct="1">
              <a:lnSpc>
                <a:spcPct val="85000"/>
              </a:lnSpc>
              <a:spcBef>
                <a:spcPct val="0"/>
              </a:spcBef>
              <a:buClrTx/>
              <a:buSzTx/>
              <a:buFontTx/>
              <a:buNone/>
            </a:pPr>
            <a:r>
              <a:rPr lang="en-US" altLang="en-US" sz="1400" i="1">
                <a:solidFill>
                  <a:schemeClr val="bg1">
                    <a:lumMod val="75000"/>
                  </a:schemeClr>
                </a:solidFill>
              </a:rPr>
              <a:t>closure of the embryonic optic fissure</a:t>
            </a:r>
          </a:p>
        </p:txBody>
      </p:sp>
      <p:sp>
        <p:nvSpPr>
          <p:cNvPr id="26630" name="Text Box 7">
            <a:extLst>
              <a:ext uri="{FF2B5EF4-FFF2-40B4-BE49-F238E27FC236}">
                <a16:creationId xmlns:a16="http://schemas.microsoft.com/office/drawing/2014/main" id="{77864995-F91A-497B-84DE-F4FB09455FB9}"/>
              </a:ext>
            </a:extLst>
          </p:cNvPr>
          <p:cNvSpPr txBox="1">
            <a:spLocks noChangeArrowheads="1"/>
          </p:cNvSpPr>
          <p:nvPr/>
        </p:nvSpPr>
        <p:spPr bwMode="auto">
          <a:xfrm>
            <a:off x="76200" y="2514600"/>
            <a:ext cx="2783134" cy="861774"/>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solidFill>
                  <a:schemeClr val="bg1">
                    <a:lumMod val="65000"/>
                  </a:schemeClr>
                </a:solidFill>
              </a:rPr>
              <a:t>Optic Nerve Coloboma</a:t>
            </a:r>
          </a:p>
          <a:p>
            <a:pPr eaLnBrk="1" hangingPunct="1">
              <a:spcBef>
                <a:spcPct val="0"/>
              </a:spcBef>
              <a:buClrTx/>
              <a:buSzTx/>
              <a:buFontTx/>
              <a:buNone/>
            </a:pPr>
            <a:r>
              <a:rPr lang="en-US" altLang="en-US" sz="1200">
                <a:solidFill>
                  <a:schemeClr val="bg1">
                    <a:lumMod val="65000"/>
                  </a:schemeClr>
                </a:solidFill>
              </a:rPr>
              <a:t>1) May resemble…</a:t>
            </a:r>
            <a:r>
              <a:rPr lang="en-US" altLang="en-US" sz="1200" b="1">
                <a:solidFill>
                  <a:schemeClr val="bg1">
                    <a:lumMod val="65000"/>
                  </a:schemeClr>
                </a:solidFill>
              </a:rPr>
              <a:t>deep cupping</a:t>
            </a:r>
          </a:p>
          <a:p>
            <a:pPr eaLnBrk="1" hangingPunct="1">
              <a:spcBef>
                <a:spcPct val="0"/>
              </a:spcBef>
              <a:buClrTx/>
              <a:buSzTx/>
              <a:buFontTx/>
              <a:buNone/>
            </a:pPr>
            <a:r>
              <a:rPr lang="en-US" altLang="en-US" sz="1200">
                <a:solidFill>
                  <a:schemeClr val="bg1">
                    <a:lumMod val="65000"/>
                  </a:schemeClr>
                </a:solidFill>
              </a:rPr>
              <a:t>2) Can be…</a:t>
            </a:r>
            <a:r>
              <a:rPr lang="en-US" altLang="en-US" sz="1200" b="1">
                <a:solidFill>
                  <a:schemeClr val="bg1">
                    <a:lumMod val="65000"/>
                  </a:schemeClr>
                </a:solidFill>
              </a:rPr>
              <a:t>bilateral, asymmetric</a:t>
            </a:r>
          </a:p>
          <a:p>
            <a:pPr eaLnBrk="1" hangingPunct="1">
              <a:spcBef>
                <a:spcPct val="0"/>
              </a:spcBef>
              <a:buClrTx/>
              <a:buSzTx/>
              <a:buFontTx/>
              <a:buNone/>
            </a:pPr>
            <a:r>
              <a:rPr lang="en-US" altLang="en-US" sz="1200">
                <a:solidFill>
                  <a:schemeClr val="bg1">
                    <a:lumMod val="65000"/>
                  </a:schemeClr>
                </a:solidFill>
              </a:rPr>
              <a:t>3) Part of the…</a:t>
            </a:r>
            <a:r>
              <a:rPr lang="en-US" altLang="en-US" sz="1200" b="1">
                <a:solidFill>
                  <a:schemeClr val="bg1">
                    <a:lumMod val="65000"/>
                  </a:schemeClr>
                </a:solidFill>
              </a:rPr>
              <a:t>CHARGE association</a:t>
            </a:r>
          </a:p>
        </p:txBody>
      </p:sp>
      <p:sp>
        <p:nvSpPr>
          <p:cNvPr id="26631" name="Line 8">
            <a:extLst>
              <a:ext uri="{FF2B5EF4-FFF2-40B4-BE49-F238E27FC236}">
                <a16:creationId xmlns:a16="http://schemas.microsoft.com/office/drawing/2014/main" id="{91D11795-7A2D-4757-920B-F908079269D1}"/>
              </a:ext>
            </a:extLst>
          </p:cNvPr>
          <p:cNvSpPr>
            <a:spLocks noChangeShapeType="1"/>
          </p:cNvSpPr>
          <p:nvPr/>
        </p:nvSpPr>
        <p:spPr bwMode="auto">
          <a:xfrm flipH="1">
            <a:off x="2971800" y="2057400"/>
            <a:ext cx="152400" cy="14478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632" name="Text Box 9">
            <a:extLst>
              <a:ext uri="{FF2B5EF4-FFF2-40B4-BE49-F238E27FC236}">
                <a16:creationId xmlns:a16="http://schemas.microsoft.com/office/drawing/2014/main" id="{A6F1D9EC-DA7F-44C4-8528-11B06C1FBD47}"/>
              </a:ext>
            </a:extLst>
          </p:cNvPr>
          <p:cNvSpPr txBox="1">
            <a:spLocks noChangeArrowheads="1"/>
          </p:cNvSpPr>
          <p:nvPr/>
        </p:nvSpPr>
        <p:spPr bwMode="auto">
          <a:xfrm>
            <a:off x="1371600" y="4267200"/>
            <a:ext cx="3057247" cy="2154436"/>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dirty="0">
                <a:solidFill>
                  <a:schemeClr val="bg1">
                    <a:lumMod val="65000"/>
                  </a:schemeClr>
                </a:solidFill>
              </a:rPr>
              <a:t>Morning-Glory Disc</a:t>
            </a:r>
          </a:p>
          <a:p>
            <a:pPr eaLnBrk="1" hangingPunct="1">
              <a:spcBef>
                <a:spcPct val="0"/>
              </a:spcBef>
              <a:buClrTx/>
              <a:buSzTx/>
              <a:buFontTx/>
              <a:buNone/>
            </a:pPr>
            <a:r>
              <a:rPr lang="en-US" altLang="en-US" sz="1200" dirty="0">
                <a:solidFill>
                  <a:schemeClr val="bg1">
                    <a:lumMod val="65000"/>
                  </a:schemeClr>
                </a:solidFill>
              </a:rPr>
              <a:t>--DFE reveals:</a:t>
            </a:r>
          </a:p>
          <a:p>
            <a:pPr eaLnBrk="1" hangingPunct="1">
              <a:spcBef>
                <a:spcPct val="0"/>
              </a:spcBef>
              <a:buClrTx/>
              <a:buSzTx/>
              <a:buFontTx/>
              <a:buNone/>
            </a:pPr>
            <a:r>
              <a:rPr lang="en-US" altLang="en-US" sz="1200" dirty="0">
                <a:solidFill>
                  <a:schemeClr val="bg1">
                    <a:lumMod val="65000"/>
                  </a:schemeClr>
                </a:solidFill>
              </a:rPr>
              <a:t>  1) A funnel-shaped…</a:t>
            </a:r>
            <a:r>
              <a:rPr lang="en-US" altLang="en-US" sz="1200" b="1" dirty="0">
                <a:solidFill>
                  <a:schemeClr val="bg1">
                    <a:lumMod val="65000"/>
                  </a:schemeClr>
                </a:solidFill>
              </a:rPr>
              <a:t>excavation</a:t>
            </a:r>
            <a:endParaRPr lang="en-US" altLang="en-US" sz="1200" dirty="0">
              <a:solidFill>
                <a:schemeClr val="bg1">
                  <a:lumMod val="65000"/>
                </a:schemeClr>
              </a:solidFill>
            </a:endParaRPr>
          </a:p>
          <a:p>
            <a:pPr eaLnBrk="1" hangingPunct="1">
              <a:spcBef>
                <a:spcPct val="0"/>
              </a:spcBef>
              <a:buClrTx/>
              <a:buSzTx/>
              <a:buFontTx/>
              <a:buNone/>
            </a:pPr>
            <a:r>
              <a:rPr lang="en-US" altLang="en-US" sz="1200" dirty="0">
                <a:solidFill>
                  <a:schemeClr val="bg1">
                    <a:lumMod val="65000"/>
                  </a:schemeClr>
                </a:solidFill>
              </a:rPr>
              <a:t>  2) Number of vessels crossing the rim</a:t>
            </a:r>
          </a:p>
          <a:p>
            <a:pPr eaLnBrk="1" hangingPunct="1">
              <a:spcBef>
                <a:spcPct val="0"/>
              </a:spcBef>
              <a:buClrTx/>
              <a:buSzTx/>
              <a:buFontTx/>
              <a:buNone/>
            </a:pPr>
            <a:r>
              <a:rPr lang="en-US" altLang="en-US" sz="1200" dirty="0">
                <a:solidFill>
                  <a:schemeClr val="bg1">
                    <a:lumMod val="65000"/>
                  </a:schemeClr>
                </a:solidFill>
              </a:rPr>
              <a:t>    seems abnormally…</a:t>
            </a:r>
            <a:r>
              <a:rPr lang="en-US" altLang="en-US" sz="1200" b="1" dirty="0">
                <a:solidFill>
                  <a:schemeClr val="bg1">
                    <a:lumMod val="65000"/>
                  </a:schemeClr>
                </a:solidFill>
              </a:rPr>
              <a:t>high</a:t>
            </a:r>
            <a:r>
              <a:rPr lang="en-US" altLang="en-US" sz="1200" dirty="0">
                <a:solidFill>
                  <a:schemeClr val="bg1">
                    <a:lumMod val="65000"/>
                  </a:schemeClr>
                </a:solidFill>
              </a:rPr>
              <a:t> </a:t>
            </a:r>
            <a:endParaRPr lang="en-US" altLang="en-US" sz="1200" b="1" dirty="0">
              <a:solidFill>
                <a:schemeClr val="bg1">
                  <a:lumMod val="65000"/>
                </a:schemeClr>
              </a:solidFill>
            </a:endParaRPr>
          </a:p>
          <a:p>
            <a:pPr eaLnBrk="1" hangingPunct="1">
              <a:spcBef>
                <a:spcPct val="0"/>
              </a:spcBef>
              <a:buClrTx/>
              <a:buSzTx/>
              <a:buFontTx/>
              <a:buNone/>
            </a:pPr>
            <a:r>
              <a:rPr lang="en-US" altLang="en-US" sz="1200" dirty="0">
                <a:solidFill>
                  <a:schemeClr val="bg1">
                    <a:lumMod val="65000"/>
                  </a:schemeClr>
                </a:solidFill>
              </a:rPr>
              <a:t>--Tissue is…</a:t>
            </a:r>
            <a:r>
              <a:rPr lang="en-US" altLang="en-US" sz="1200" b="1" dirty="0">
                <a:solidFill>
                  <a:schemeClr val="bg1">
                    <a:lumMod val="65000"/>
                  </a:schemeClr>
                </a:solidFill>
              </a:rPr>
              <a:t>contractile</a:t>
            </a:r>
            <a:r>
              <a:rPr lang="en-US" altLang="en-US" sz="1200" dirty="0">
                <a:solidFill>
                  <a:schemeClr val="bg1">
                    <a:lumMod val="65000"/>
                  </a:schemeClr>
                </a:solidFill>
              </a:rPr>
              <a:t>, so cup seems</a:t>
            </a:r>
          </a:p>
          <a:p>
            <a:pPr eaLnBrk="1" hangingPunct="1">
              <a:spcBef>
                <a:spcPct val="0"/>
              </a:spcBef>
              <a:buClrTx/>
              <a:buSzTx/>
              <a:buFontTx/>
              <a:buNone/>
            </a:pPr>
            <a:r>
              <a:rPr lang="en-US" altLang="en-US" sz="1200" dirty="0">
                <a:solidFill>
                  <a:schemeClr val="bg1">
                    <a:lumMod val="65000"/>
                  </a:schemeClr>
                </a:solidFill>
              </a:rPr>
              <a:t>  to…</a:t>
            </a:r>
            <a:r>
              <a:rPr lang="en-US" altLang="en-US" sz="1200" b="1" dirty="0">
                <a:solidFill>
                  <a:schemeClr val="bg1">
                    <a:lumMod val="65000"/>
                  </a:schemeClr>
                </a:solidFill>
              </a:rPr>
              <a:t>open </a:t>
            </a:r>
            <a:r>
              <a:rPr lang="en-US" altLang="en-US" sz="1200" dirty="0">
                <a:solidFill>
                  <a:schemeClr val="bg1">
                    <a:lumMod val="65000"/>
                  </a:schemeClr>
                </a:solidFill>
              </a:rPr>
              <a:t>and</a:t>
            </a:r>
            <a:r>
              <a:rPr lang="en-US" altLang="en-US" sz="1200" b="1" dirty="0">
                <a:solidFill>
                  <a:schemeClr val="bg1">
                    <a:lumMod val="65000"/>
                  </a:schemeClr>
                </a:solidFill>
              </a:rPr>
              <a:t> close</a:t>
            </a:r>
            <a:r>
              <a:rPr lang="en-US" altLang="en-US" sz="1200" dirty="0">
                <a:solidFill>
                  <a:schemeClr val="bg1">
                    <a:lumMod val="65000"/>
                  </a:schemeClr>
                </a:solidFill>
              </a:rPr>
              <a:t> (like its namesake,  </a:t>
            </a:r>
          </a:p>
          <a:p>
            <a:pPr eaLnBrk="1" hangingPunct="1">
              <a:spcBef>
                <a:spcPct val="0"/>
              </a:spcBef>
              <a:buClrTx/>
              <a:buSzTx/>
              <a:buFontTx/>
              <a:buNone/>
            </a:pPr>
            <a:r>
              <a:rPr lang="en-US" altLang="en-US" sz="1200" dirty="0">
                <a:solidFill>
                  <a:schemeClr val="bg1">
                    <a:lumMod val="65000"/>
                  </a:schemeClr>
                </a:solidFill>
              </a:rPr>
              <a:t>  the morning-glory flower)</a:t>
            </a:r>
          </a:p>
          <a:p>
            <a:pPr eaLnBrk="1" hangingPunct="1">
              <a:spcBef>
                <a:spcPct val="0"/>
              </a:spcBef>
              <a:buClrTx/>
              <a:buSzTx/>
              <a:buFontTx/>
              <a:buNone/>
            </a:pPr>
            <a:r>
              <a:rPr lang="en-US" altLang="en-US" sz="1200" dirty="0">
                <a:solidFill>
                  <a:schemeClr val="bg1">
                    <a:lumMod val="65000"/>
                  </a:schemeClr>
                </a:solidFill>
              </a:rPr>
              <a:t>--VA usually…</a:t>
            </a:r>
            <a:r>
              <a:rPr lang="en-US" altLang="en-US" sz="1200" b="1" dirty="0">
                <a:solidFill>
                  <a:schemeClr val="bg1">
                    <a:lumMod val="65000"/>
                  </a:schemeClr>
                </a:solidFill>
              </a:rPr>
              <a:t>20/200</a:t>
            </a:r>
            <a:r>
              <a:rPr lang="en-US" altLang="en-US" sz="1200" dirty="0">
                <a:solidFill>
                  <a:schemeClr val="bg1">
                    <a:lumMod val="65000"/>
                  </a:schemeClr>
                </a:solidFill>
              </a:rPr>
              <a:t>, but can be…</a:t>
            </a:r>
          </a:p>
          <a:p>
            <a:pPr eaLnBrk="1" hangingPunct="1">
              <a:spcBef>
                <a:spcPct val="0"/>
              </a:spcBef>
              <a:buClrTx/>
              <a:buSzTx/>
              <a:buFontTx/>
              <a:buNone/>
            </a:pPr>
            <a:r>
              <a:rPr lang="en-US" altLang="en-US" sz="1200" dirty="0">
                <a:solidFill>
                  <a:schemeClr val="bg1">
                    <a:lumMod val="65000"/>
                  </a:schemeClr>
                </a:solidFill>
              </a:rPr>
              <a:t>   </a:t>
            </a:r>
            <a:r>
              <a:rPr lang="en-US" altLang="en-US" sz="1200" b="1" dirty="0">
                <a:solidFill>
                  <a:schemeClr val="bg1">
                    <a:lumMod val="65000"/>
                  </a:schemeClr>
                </a:solidFill>
              </a:rPr>
              <a:t>20/20&lt;-&gt;NLP</a:t>
            </a:r>
          </a:p>
          <a:p>
            <a:pPr eaLnBrk="1" hangingPunct="1">
              <a:spcBef>
                <a:spcPct val="0"/>
              </a:spcBef>
              <a:buClrTx/>
              <a:buSzTx/>
              <a:buFontTx/>
              <a:buNone/>
            </a:pPr>
            <a:r>
              <a:rPr lang="en-US" altLang="en-US" sz="1200" dirty="0">
                <a:solidFill>
                  <a:schemeClr val="bg1">
                    <a:lumMod val="65000"/>
                  </a:schemeClr>
                </a:solidFill>
              </a:rPr>
              <a:t>--1/3 develop…</a:t>
            </a:r>
            <a:r>
              <a:rPr lang="en-US" altLang="en-US" sz="1200" b="1" dirty="0">
                <a:solidFill>
                  <a:schemeClr val="bg1">
                    <a:lumMod val="65000"/>
                  </a:schemeClr>
                </a:solidFill>
              </a:rPr>
              <a:t>serous RD</a:t>
            </a:r>
          </a:p>
        </p:txBody>
      </p:sp>
      <p:sp>
        <p:nvSpPr>
          <p:cNvPr id="26633" name="Rectangle 11">
            <a:extLst>
              <a:ext uri="{FF2B5EF4-FFF2-40B4-BE49-F238E27FC236}">
                <a16:creationId xmlns:a16="http://schemas.microsoft.com/office/drawing/2014/main" id="{F76BCA91-4E24-4F7F-B6A5-D5C8FE6F39B6}"/>
              </a:ext>
            </a:extLst>
          </p:cNvPr>
          <p:cNvSpPr>
            <a:spLocks noChangeArrowheads="1"/>
          </p:cNvSpPr>
          <p:nvPr/>
        </p:nvSpPr>
        <p:spPr bwMode="auto">
          <a:xfrm>
            <a:off x="457200" y="122238"/>
            <a:ext cx="7543800" cy="8683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b"/>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ct val="85000"/>
              </a:lnSpc>
              <a:spcBef>
                <a:spcPct val="0"/>
              </a:spcBef>
              <a:buClrTx/>
              <a:buSzTx/>
              <a:buFontTx/>
              <a:buNone/>
            </a:pPr>
            <a:r>
              <a:rPr lang="en-US" altLang="en-US" sz="3200" b="1" dirty="0">
                <a:solidFill>
                  <a:schemeClr val="tx2"/>
                </a:solidFill>
              </a:rPr>
              <a:t>Developmental Abnormalities of the Optic Nerve Head</a:t>
            </a:r>
            <a:endParaRPr lang="en-US" altLang="en-US" sz="3200" dirty="0">
              <a:solidFill>
                <a:schemeClr val="tx2"/>
              </a:solidFill>
            </a:endParaRPr>
          </a:p>
        </p:txBody>
      </p:sp>
      <p:sp>
        <p:nvSpPr>
          <p:cNvPr id="26634" name="Slide Number Placeholder 1">
            <a:extLst>
              <a:ext uri="{FF2B5EF4-FFF2-40B4-BE49-F238E27FC236}">
                <a16:creationId xmlns:a16="http://schemas.microsoft.com/office/drawing/2014/main" id="{36D4B343-1488-4D7C-8569-64FF0FD08B6E}"/>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DBDA1020-9ADD-4487-AA1F-12FB75A402F9}" type="slidenum">
              <a:rPr lang="en-US" altLang="en-US" sz="1000"/>
              <a:pPr>
                <a:spcBef>
                  <a:spcPct val="0"/>
                </a:spcBef>
                <a:buClrTx/>
                <a:buSzTx/>
                <a:buFontTx/>
                <a:buNone/>
              </a:pPr>
              <a:t>58</a:t>
            </a:fld>
            <a:endParaRPr lang="en-US" altLang="en-US" sz="1000"/>
          </a:p>
        </p:txBody>
      </p:sp>
      <p:sp>
        <p:nvSpPr>
          <p:cNvPr id="26635" name="Line 12">
            <a:extLst>
              <a:ext uri="{FF2B5EF4-FFF2-40B4-BE49-F238E27FC236}">
                <a16:creationId xmlns:a16="http://schemas.microsoft.com/office/drawing/2014/main" id="{65C3BECB-2C2E-4FDB-BF02-61BA4BD8DB2D}"/>
              </a:ext>
            </a:extLst>
          </p:cNvPr>
          <p:cNvSpPr>
            <a:spLocks noChangeShapeType="1"/>
          </p:cNvSpPr>
          <p:nvPr/>
        </p:nvSpPr>
        <p:spPr bwMode="auto">
          <a:xfrm>
            <a:off x="3124200" y="2057400"/>
            <a:ext cx="381000" cy="22098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 name="Text Box 16">
            <a:extLst>
              <a:ext uri="{FF2B5EF4-FFF2-40B4-BE49-F238E27FC236}">
                <a16:creationId xmlns:a16="http://schemas.microsoft.com/office/drawing/2014/main" id="{A25388A0-A505-4976-AE31-C05FE10D78D8}"/>
              </a:ext>
            </a:extLst>
          </p:cNvPr>
          <p:cNvSpPr txBox="1">
            <a:spLocks noChangeArrowheads="1"/>
          </p:cNvSpPr>
          <p:nvPr/>
        </p:nvSpPr>
        <p:spPr bwMode="auto">
          <a:xfrm>
            <a:off x="4648200" y="2576513"/>
            <a:ext cx="3973513" cy="862012"/>
          </a:xfrm>
          <a:prstGeom prst="rect">
            <a:avLst/>
          </a:prstGeom>
          <a:solidFill>
            <a:srgbClr val="FFC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defRPr/>
            </a:pPr>
            <a:r>
              <a:rPr lang="en-US" altLang="en-US" sz="1400" b="1" dirty="0">
                <a:solidFill>
                  <a:schemeClr val="bg1">
                    <a:lumMod val="65000"/>
                  </a:schemeClr>
                </a:solidFill>
              </a:rPr>
              <a:t>Myelinated RNFL</a:t>
            </a:r>
          </a:p>
          <a:p>
            <a:pPr eaLnBrk="1" hangingPunct="1">
              <a:spcBef>
                <a:spcPct val="0"/>
              </a:spcBef>
              <a:buClrTx/>
              <a:buSzTx/>
              <a:buFontTx/>
              <a:buNone/>
              <a:defRPr/>
            </a:pPr>
            <a:r>
              <a:rPr lang="en-US" altLang="en-US" sz="1200" dirty="0">
                <a:solidFill>
                  <a:srgbClr val="FFCCFF"/>
                </a:solidFill>
              </a:rPr>
              <a:t>--Myelin normally starts at LGN, ends at lamina </a:t>
            </a:r>
            <a:r>
              <a:rPr lang="en-US" altLang="en-US" sz="1200" dirty="0" err="1">
                <a:solidFill>
                  <a:srgbClr val="FFCCFF"/>
                </a:solidFill>
              </a:rPr>
              <a:t>cribrosa</a:t>
            </a:r>
            <a:endParaRPr lang="en-US" altLang="en-US" sz="1200" dirty="0">
              <a:solidFill>
                <a:srgbClr val="FFCCFF"/>
              </a:solidFill>
            </a:endParaRPr>
          </a:p>
          <a:p>
            <a:pPr eaLnBrk="1" hangingPunct="1">
              <a:spcBef>
                <a:spcPct val="0"/>
              </a:spcBef>
              <a:buClrTx/>
              <a:buSzTx/>
              <a:buFontTx/>
              <a:buNone/>
              <a:defRPr/>
            </a:pPr>
            <a:r>
              <a:rPr lang="en-US" altLang="en-US" sz="1200" dirty="0">
                <a:solidFill>
                  <a:srgbClr val="FFCCFF"/>
                </a:solidFill>
              </a:rPr>
              <a:t>--Can be patchy, discontinuous</a:t>
            </a:r>
          </a:p>
          <a:p>
            <a:pPr eaLnBrk="1" hangingPunct="1">
              <a:spcBef>
                <a:spcPct val="0"/>
              </a:spcBef>
              <a:buClrTx/>
              <a:buSzTx/>
              <a:buFontTx/>
              <a:buNone/>
              <a:defRPr/>
            </a:pPr>
            <a:r>
              <a:rPr lang="en-US" altLang="en-US" sz="1200" dirty="0">
                <a:solidFill>
                  <a:srgbClr val="FFCCFF"/>
                </a:solidFill>
              </a:rPr>
              <a:t>--Corresponding VF has absolute scotoma</a:t>
            </a:r>
          </a:p>
        </p:txBody>
      </p:sp>
      <p:sp>
        <p:nvSpPr>
          <p:cNvPr id="15" name="Text Box 18">
            <a:extLst>
              <a:ext uri="{FF2B5EF4-FFF2-40B4-BE49-F238E27FC236}">
                <a16:creationId xmlns:a16="http://schemas.microsoft.com/office/drawing/2014/main" id="{0EEE94D4-BC7E-44DF-B02B-501B0F5929C0}"/>
              </a:ext>
            </a:extLst>
          </p:cNvPr>
          <p:cNvSpPr txBox="1">
            <a:spLocks noChangeArrowheads="1"/>
          </p:cNvSpPr>
          <p:nvPr/>
        </p:nvSpPr>
        <p:spPr bwMode="auto">
          <a:xfrm>
            <a:off x="5546725" y="1687513"/>
            <a:ext cx="3452813" cy="677862"/>
          </a:xfrm>
          <a:prstGeom prst="rect">
            <a:avLst/>
          </a:prstGeom>
          <a:solidFill>
            <a:srgbClr val="FFFF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defRPr/>
            </a:pPr>
            <a:r>
              <a:rPr lang="en-US" altLang="en-US" sz="1400" b="1" dirty="0" err="1">
                <a:solidFill>
                  <a:schemeClr val="bg1">
                    <a:lumMod val="75000"/>
                  </a:schemeClr>
                </a:solidFill>
              </a:rPr>
              <a:t>Megalopapilla</a:t>
            </a:r>
            <a:endParaRPr lang="en-US" altLang="en-US" sz="1400" b="1" dirty="0">
              <a:solidFill>
                <a:schemeClr val="bg1">
                  <a:lumMod val="75000"/>
                </a:schemeClr>
              </a:solidFill>
            </a:endParaRPr>
          </a:p>
          <a:p>
            <a:pPr eaLnBrk="1" hangingPunct="1">
              <a:spcBef>
                <a:spcPct val="0"/>
              </a:spcBef>
              <a:buClrTx/>
              <a:buSzTx/>
              <a:buFontTx/>
              <a:buNone/>
              <a:defRPr/>
            </a:pPr>
            <a:r>
              <a:rPr lang="en-US" altLang="en-US" sz="1200" dirty="0">
                <a:solidFill>
                  <a:srgbClr val="FFFF99"/>
                </a:solidFill>
              </a:rPr>
              <a:t>--Abnormally large diameter of </a:t>
            </a:r>
            <a:r>
              <a:rPr lang="en-US" altLang="en-US" sz="1200" b="1" dirty="0">
                <a:solidFill>
                  <a:srgbClr val="FFFF99"/>
                </a:solidFill>
              </a:rPr>
              <a:t>disc and cup</a:t>
            </a:r>
          </a:p>
          <a:p>
            <a:pPr eaLnBrk="1" hangingPunct="1">
              <a:spcBef>
                <a:spcPct val="0"/>
              </a:spcBef>
              <a:buClrTx/>
              <a:buSzTx/>
              <a:buFontTx/>
              <a:buNone/>
              <a:defRPr/>
            </a:pPr>
            <a:r>
              <a:rPr lang="en-US" altLang="en-US" sz="1200" dirty="0">
                <a:solidFill>
                  <a:srgbClr val="FFFF99"/>
                </a:solidFill>
              </a:rPr>
              <a:t>--VF testing may reveal an </a:t>
            </a:r>
            <a:r>
              <a:rPr lang="en-US" altLang="en-US" sz="1200" b="1" dirty="0">
                <a:solidFill>
                  <a:srgbClr val="FFFF99"/>
                </a:solidFill>
              </a:rPr>
              <a:t>enlarged blind spot</a:t>
            </a:r>
          </a:p>
        </p:txBody>
      </p:sp>
      <p:sp>
        <p:nvSpPr>
          <p:cNvPr id="16" name="Text Box 19">
            <a:extLst>
              <a:ext uri="{FF2B5EF4-FFF2-40B4-BE49-F238E27FC236}">
                <a16:creationId xmlns:a16="http://schemas.microsoft.com/office/drawing/2014/main" id="{BF21B0FD-ADB8-4F9B-81FF-E2291331973F}"/>
              </a:ext>
            </a:extLst>
          </p:cNvPr>
          <p:cNvSpPr txBox="1">
            <a:spLocks noChangeArrowheads="1"/>
          </p:cNvSpPr>
          <p:nvPr/>
        </p:nvSpPr>
        <p:spPr bwMode="auto">
          <a:xfrm>
            <a:off x="5257800" y="3760788"/>
            <a:ext cx="3273425" cy="1231900"/>
          </a:xfrm>
          <a:prstGeom prst="rect">
            <a:avLst/>
          </a:prstGeom>
          <a:solidFill>
            <a:srgbClr val="CCFFCC"/>
          </a:solidFill>
          <a:ln w="9525">
            <a:no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defRPr/>
            </a:pPr>
            <a:r>
              <a:rPr lang="en-US" altLang="en-US" sz="1400" b="1" dirty="0">
                <a:solidFill>
                  <a:schemeClr val="bg1">
                    <a:lumMod val="65000"/>
                  </a:schemeClr>
                </a:solidFill>
              </a:rPr>
              <a:t>Optic Nerve Hypoplasia</a:t>
            </a:r>
          </a:p>
          <a:p>
            <a:pPr eaLnBrk="1" hangingPunct="1">
              <a:spcBef>
                <a:spcPct val="0"/>
              </a:spcBef>
              <a:buClrTx/>
              <a:buSzTx/>
              <a:buFontTx/>
              <a:buNone/>
              <a:defRPr/>
            </a:pPr>
            <a:r>
              <a:rPr lang="en-US" altLang="en-US" sz="1200" dirty="0">
                <a:solidFill>
                  <a:srgbClr val="CCFFCC"/>
                </a:solidFill>
              </a:rPr>
              <a:t>--Abnormally </a:t>
            </a:r>
            <a:r>
              <a:rPr lang="en-US" altLang="en-US" sz="1200" b="1" dirty="0">
                <a:solidFill>
                  <a:srgbClr val="CCFFCC"/>
                </a:solidFill>
              </a:rPr>
              <a:t>low number of axons</a:t>
            </a:r>
          </a:p>
          <a:p>
            <a:pPr eaLnBrk="1" hangingPunct="1">
              <a:spcBef>
                <a:spcPct val="0"/>
              </a:spcBef>
              <a:buClrTx/>
              <a:buSzTx/>
              <a:buFontTx/>
              <a:buNone/>
              <a:defRPr/>
            </a:pPr>
            <a:r>
              <a:rPr lang="en-US" altLang="en-US" sz="1200" dirty="0">
                <a:solidFill>
                  <a:srgbClr val="CCFFCC"/>
                </a:solidFill>
              </a:rPr>
              <a:t>--DFE: Small pale disc with </a:t>
            </a:r>
            <a:r>
              <a:rPr lang="en-US" altLang="en-US" sz="1200" b="1" dirty="0">
                <a:solidFill>
                  <a:srgbClr val="CCFFCC"/>
                </a:solidFill>
              </a:rPr>
              <a:t>double ring sign</a:t>
            </a:r>
            <a:endParaRPr lang="en-US" altLang="en-US" sz="1200" dirty="0">
              <a:solidFill>
                <a:srgbClr val="CCFFCC"/>
              </a:solidFill>
            </a:endParaRPr>
          </a:p>
          <a:p>
            <a:pPr eaLnBrk="1" hangingPunct="1">
              <a:spcBef>
                <a:spcPct val="0"/>
              </a:spcBef>
              <a:buClrTx/>
              <a:buSzTx/>
              <a:buFontTx/>
              <a:buNone/>
              <a:defRPr/>
            </a:pPr>
            <a:r>
              <a:rPr lang="en-US" altLang="en-US" sz="1200" dirty="0">
                <a:solidFill>
                  <a:srgbClr val="CCFFCC"/>
                </a:solidFill>
              </a:rPr>
              <a:t>--VA </a:t>
            </a:r>
            <a:r>
              <a:rPr lang="en-US" altLang="en-US" sz="1200" b="1" dirty="0">
                <a:solidFill>
                  <a:srgbClr val="CCFFCC"/>
                </a:solidFill>
              </a:rPr>
              <a:t>20/20&lt;-&gt;NLP</a:t>
            </a:r>
          </a:p>
          <a:p>
            <a:pPr eaLnBrk="1" hangingPunct="1">
              <a:spcBef>
                <a:spcPct val="0"/>
              </a:spcBef>
              <a:buClrTx/>
              <a:buSzTx/>
              <a:buFontTx/>
              <a:buNone/>
              <a:defRPr/>
            </a:pPr>
            <a:r>
              <a:rPr lang="en-US" altLang="en-US" sz="1200" dirty="0">
                <a:solidFill>
                  <a:srgbClr val="CCFFCC"/>
                </a:solidFill>
              </a:rPr>
              <a:t>--VF defects </a:t>
            </a:r>
            <a:r>
              <a:rPr lang="en-US" altLang="en-US" sz="1200" b="1" dirty="0">
                <a:solidFill>
                  <a:srgbClr val="CCFFCC"/>
                </a:solidFill>
              </a:rPr>
              <a:t>invariably present</a:t>
            </a:r>
          </a:p>
          <a:p>
            <a:pPr eaLnBrk="1" hangingPunct="1">
              <a:spcBef>
                <a:spcPct val="0"/>
              </a:spcBef>
              <a:buClrTx/>
              <a:buSzTx/>
              <a:buFontTx/>
              <a:buNone/>
              <a:defRPr/>
            </a:pPr>
            <a:r>
              <a:rPr lang="en-US" altLang="en-US" sz="1200" dirty="0">
                <a:solidFill>
                  <a:srgbClr val="CCFFCC"/>
                </a:solidFill>
              </a:rPr>
              <a:t>--Remember the </a:t>
            </a:r>
            <a:r>
              <a:rPr lang="en-US" altLang="en-US" sz="1200" b="1" dirty="0">
                <a:solidFill>
                  <a:srgbClr val="CCFFCC"/>
                </a:solidFill>
              </a:rPr>
              <a:t>4 D’s</a:t>
            </a:r>
            <a:r>
              <a:rPr lang="en-US" altLang="en-US" sz="1200" dirty="0">
                <a:solidFill>
                  <a:srgbClr val="CCFFCC"/>
                </a:solidFill>
              </a:rPr>
              <a:t> (more on this shortly)</a:t>
            </a:r>
          </a:p>
        </p:txBody>
      </p:sp>
      <p:sp>
        <p:nvSpPr>
          <p:cNvPr id="17" name="Text Box 13">
            <a:extLst>
              <a:ext uri="{FF2B5EF4-FFF2-40B4-BE49-F238E27FC236}">
                <a16:creationId xmlns:a16="http://schemas.microsoft.com/office/drawing/2014/main" id="{D23EA8F9-DF9F-4DB4-AA3A-1B3558C3921B}"/>
              </a:ext>
            </a:extLst>
          </p:cNvPr>
          <p:cNvSpPr txBox="1">
            <a:spLocks noChangeArrowheads="1"/>
          </p:cNvSpPr>
          <p:nvPr/>
        </p:nvSpPr>
        <p:spPr bwMode="auto">
          <a:xfrm>
            <a:off x="4800600" y="5257800"/>
            <a:ext cx="4294188" cy="1230313"/>
          </a:xfrm>
          <a:prstGeom prst="rect">
            <a:avLst/>
          </a:prstGeom>
          <a:solidFill>
            <a:srgbClr val="FFCC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Tilted-Disc Syndrome</a:t>
            </a:r>
          </a:p>
          <a:p>
            <a:pPr eaLnBrk="1" hangingPunct="1">
              <a:spcBef>
                <a:spcPct val="0"/>
              </a:spcBef>
              <a:buClrTx/>
              <a:buSzTx/>
              <a:buFontTx/>
              <a:buNone/>
            </a:pPr>
            <a:r>
              <a:rPr lang="en-US" altLang="en-US" sz="1200"/>
              <a:t>1) Superior pole appears…</a:t>
            </a:r>
            <a:r>
              <a:rPr lang="en-US" altLang="en-US" sz="1200" b="1">
                <a:solidFill>
                  <a:srgbClr val="0000FF"/>
                </a:solidFill>
              </a:rPr>
              <a:t>elevated</a:t>
            </a:r>
            <a:r>
              <a:rPr lang="en-US" altLang="en-US" sz="1200"/>
              <a:t>, inferior…</a:t>
            </a:r>
            <a:r>
              <a:rPr lang="en-US" altLang="en-US" sz="1200" b="1">
                <a:solidFill>
                  <a:srgbClr val="0000FF"/>
                </a:solidFill>
              </a:rPr>
              <a:t>recessed</a:t>
            </a:r>
          </a:p>
          <a:p>
            <a:pPr eaLnBrk="1" hangingPunct="1">
              <a:spcBef>
                <a:spcPct val="0"/>
              </a:spcBef>
              <a:buClrTx/>
              <a:buSzTx/>
              <a:buFontTx/>
              <a:buNone/>
            </a:pPr>
            <a:r>
              <a:rPr lang="en-US" altLang="en-US" sz="1200"/>
              <a:t>2) </a:t>
            </a:r>
            <a:r>
              <a:rPr lang="en-US" altLang="en-US" sz="1200">
                <a:solidFill>
                  <a:srgbClr val="FFCC99"/>
                </a:solidFill>
              </a:rPr>
              <a:t>Associated with…</a:t>
            </a:r>
            <a:r>
              <a:rPr lang="en-US" altLang="en-US" sz="1200" b="1">
                <a:solidFill>
                  <a:srgbClr val="FFCC99"/>
                </a:solidFill>
              </a:rPr>
              <a:t>situs inversus</a:t>
            </a:r>
            <a:r>
              <a:rPr lang="en-US" altLang="en-US" sz="1200">
                <a:solidFill>
                  <a:srgbClr val="FFCC99"/>
                </a:solidFill>
              </a:rPr>
              <a:t> of retinal vessels</a:t>
            </a:r>
          </a:p>
          <a:p>
            <a:pPr eaLnBrk="1" hangingPunct="1">
              <a:spcBef>
                <a:spcPct val="0"/>
              </a:spcBef>
              <a:buClrTx/>
              <a:buSzTx/>
              <a:buFontTx/>
              <a:buNone/>
            </a:pPr>
            <a:r>
              <a:rPr lang="en-US" altLang="en-US" sz="1200"/>
              <a:t>3) </a:t>
            </a:r>
            <a:r>
              <a:rPr lang="en-US" altLang="en-US" sz="1200">
                <a:solidFill>
                  <a:srgbClr val="FFCC99"/>
                </a:solidFill>
              </a:rPr>
              <a:t>Fundus abnormality produces…</a:t>
            </a:r>
            <a:r>
              <a:rPr lang="en-US" altLang="en-US" sz="1200" b="1">
                <a:solidFill>
                  <a:srgbClr val="FFCC99"/>
                </a:solidFill>
              </a:rPr>
              <a:t>myopic astigmatism</a:t>
            </a:r>
          </a:p>
          <a:p>
            <a:pPr eaLnBrk="1" hangingPunct="1">
              <a:spcBef>
                <a:spcPct val="0"/>
              </a:spcBef>
              <a:buClrTx/>
              <a:buSzTx/>
              <a:buFontTx/>
              <a:buNone/>
            </a:pPr>
            <a:r>
              <a:rPr lang="en-US" altLang="en-US" sz="1200"/>
              <a:t>4) </a:t>
            </a:r>
            <a:r>
              <a:rPr lang="en-US" altLang="en-US" sz="1200">
                <a:solidFill>
                  <a:srgbClr val="FFCC99"/>
                </a:solidFill>
              </a:rPr>
              <a:t>VF testing reveals…</a:t>
            </a:r>
            <a:r>
              <a:rPr lang="en-US" altLang="en-US" sz="1200" b="1">
                <a:solidFill>
                  <a:srgbClr val="FFCC99"/>
                </a:solidFill>
              </a:rPr>
              <a:t>bitemporal hemianopia</a:t>
            </a:r>
            <a:r>
              <a:rPr lang="en-US" altLang="en-US" sz="1200">
                <a:solidFill>
                  <a:srgbClr val="FFCC99"/>
                </a:solidFill>
              </a:rPr>
              <a:t> that doesn’t</a:t>
            </a:r>
          </a:p>
          <a:p>
            <a:pPr eaLnBrk="1" hangingPunct="1">
              <a:spcBef>
                <a:spcPct val="0"/>
              </a:spcBef>
              <a:buClrTx/>
              <a:buSzTx/>
              <a:buFontTx/>
              <a:buNone/>
            </a:pPr>
            <a:r>
              <a:rPr lang="en-US" altLang="en-US" sz="1200">
                <a:solidFill>
                  <a:srgbClr val="FFCC99"/>
                </a:solidFill>
              </a:rPr>
              <a:t>   …</a:t>
            </a:r>
            <a:r>
              <a:rPr lang="en-US" altLang="en-US" sz="1200" b="1">
                <a:solidFill>
                  <a:srgbClr val="FFCC99"/>
                </a:solidFill>
              </a:rPr>
              <a:t>respect the vertical</a:t>
            </a:r>
            <a:r>
              <a:rPr lang="en-US" altLang="en-US" sz="1200">
                <a:solidFill>
                  <a:srgbClr val="FFCC99"/>
                </a:solidFill>
              </a:rPr>
              <a:t> and may…</a:t>
            </a:r>
            <a:r>
              <a:rPr lang="en-US" altLang="en-US" sz="1200" b="1">
                <a:solidFill>
                  <a:srgbClr val="FFCC99"/>
                </a:solidFill>
              </a:rPr>
              <a:t>resolve with refraction</a:t>
            </a:r>
          </a:p>
        </p:txBody>
      </p:sp>
      <p:sp>
        <p:nvSpPr>
          <p:cNvPr id="18" name="Text Box 13">
            <a:extLst>
              <a:ext uri="{FF2B5EF4-FFF2-40B4-BE49-F238E27FC236}">
                <a16:creationId xmlns:a16="http://schemas.microsoft.com/office/drawing/2014/main" id="{AF29A23D-8CCD-493E-A881-3F227F620AD9}"/>
              </a:ext>
            </a:extLst>
          </p:cNvPr>
          <p:cNvSpPr txBox="1">
            <a:spLocks noChangeArrowheads="1"/>
          </p:cNvSpPr>
          <p:nvPr/>
        </p:nvSpPr>
        <p:spPr bwMode="auto">
          <a:xfrm>
            <a:off x="4800600" y="5257800"/>
            <a:ext cx="4216400" cy="1231106"/>
          </a:xfrm>
          <a:prstGeom prst="rect">
            <a:avLst/>
          </a:prstGeom>
          <a:solidFill>
            <a:srgbClr val="FFCC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dirty="0">
                <a:solidFill>
                  <a:schemeClr val="bg1">
                    <a:lumMod val="65000"/>
                  </a:schemeClr>
                </a:solidFill>
              </a:rPr>
              <a:t>Tilted-Disc Syndrome</a:t>
            </a:r>
          </a:p>
          <a:p>
            <a:pPr eaLnBrk="1" hangingPunct="1">
              <a:spcBef>
                <a:spcPct val="0"/>
              </a:spcBef>
              <a:buClrTx/>
              <a:buSzTx/>
              <a:buFontTx/>
              <a:buNone/>
            </a:pPr>
            <a:r>
              <a:rPr lang="en-US" altLang="en-US" sz="1200" dirty="0">
                <a:solidFill>
                  <a:srgbClr val="FFCC99"/>
                </a:solidFill>
              </a:rPr>
              <a:t>1) Superior pole appears…</a:t>
            </a:r>
            <a:r>
              <a:rPr lang="en-US" altLang="en-US" sz="1200" b="1" dirty="0">
                <a:solidFill>
                  <a:srgbClr val="FFCC99"/>
                </a:solidFill>
              </a:rPr>
              <a:t>elevated</a:t>
            </a:r>
            <a:r>
              <a:rPr lang="en-US" altLang="en-US" sz="1200" dirty="0">
                <a:solidFill>
                  <a:srgbClr val="FFCC99"/>
                </a:solidFill>
              </a:rPr>
              <a:t>, inferior… </a:t>
            </a:r>
            <a:r>
              <a:rPr lang="en-US" altLang="en-US" sz="1200" b="1" dirty="0">
                <a:solidFill>
                  <a:srgbClr val="FFCC99"/>
                </a:solidFill>
              </a:rPr>
              <a:t>recessed</a:t>
            </a:r>
          </a:p>
          <a:p>
            <a:pPr eaLnBrk="1" hangingPunct="1">
              <a:spcBef>
                <a:spcPct val="0"/>
              </a:spcBef>
              <a:buClrTx/>
              <a:buSzTx/>
              <a:buFontTx/>
              <a:buNone/>
            </a:pPr>
            <a:r>
              <a:rPr lang="en-US" altLang="en-US" sz="1200" dirty="0">
                <a:solidFill>
                  <a:srgbClr val="FFCC99"/>
                </a:solidFill>
              </a:rPr>
              <a:t>2) Associated with…</a:t>
            </a:r>
            <a:r>
              <a:rPr lang="en-US" altLang="en-US" sz="1200" b="1" dirty="0">
                <a:solidFill>
                  <a:srgbClr val="FFCC99"/>
                </a:solidFill>
              </a:rPr>
              <a:t>situs inversus</a:t>
            </a:r>
            <a:r>
              <a:rPr lang="en-US" altLang="en-US" sz="1200" dirty="0">
                <a:solidFill>
                  <a:srgbClr val="FFCC99"/>
                </a:solidFill>
              </a:rPr>
              <a:t> of retinal vessels</a:t>
            </a:r>
          </a:p>
          <a:p>
            <a:pPr eaLnBrk="1" hangingPunct="1">
              <a:spcBef>
                <a:spcPct val="0"/>
              </a:spcBef>
              <a:buClrTx/>
              <a:buSzTx/>
              <a:buFontTx/>
              <a:buNone/>
            </a:pPr>
            <a:r>
              <a:rPr lang="en-US" altLang="en-US" sz="1200" dirty="0">
                <a:solidFill>
                  <a:srgbClr val="FFCC99"/>
                </a:solidFill>
              </a:rPr>
              <a:t>3) Fundus abnormality produces… </a:t>
            </a:r>
            <a:r>
              <a:rPr lang="en-US" altLang="en-US" sz="1200" b="1" dirty="0">
                <a:solidFill>
                  <a:srgbClr val="FFCC99"/>
                </a:solidFill>
              </a:rPr>
              <a:t>myopic </a:t>
            </a:r>
            <a:r>
              <a:rPr lang="en-US" altLang="en-US" sz="1200" b="1" dirty="0" err="1">
                <a:solidFill>
                  <a:srgbClr val="FFCC99"/>
                </a:solidFill>
              </a:rPr>
              <a:t>astigm</a:t>
            </a:r>
            <a:endParaRPr lang="en-US" altLang="en-US" sz="1200" b="1" dirty="0">
              <a:solidFill>
                <a:srgbClr val="FFCC99"/>
              </a:solidFill>
            </a:endParaRPr>
          </a:p>
          <a:p>
            <a:pPr eaLnBrk="1" hangingPunct="1">
              <a:spcBef>
                <a:spcPct val="0"/>
              </a:spcBef>
              <a:buClrTx/>
              <a:buSzTx/>
              <a:buFontTx/>
              <a:buNone/>
            </a:pPr>
            <a:r>
              <a:rPr lang="en-US" altLang="en-US" sz="1200" dirty="0">
                <a:solidFill>
                  <a:srgbClr val="FFCC99"/>
                </a:solidFill>
              </a:rPr>
              <a:t>4) VF testing reveals…</a:t>
            </a:r>
            <a:r>
              <a:rPr lang="en-US" altLang="en-US" sz="1200" b="1" dirty="0">
                <a:solidFill>
                  <a:srgbClr val="FFCC99"/>
                </a:solidFill>
              </a:rPr>
              <a:t>bitemporal hemianopia</a:t>
            </a:r>
            <a:r>
              <a:rPr lang="en-US" altLang="en-US" sz="1200" dirty="0">
                <a:solidFill>
                  <a:srgbClr val="FFCC99"/>
                </a:solidFill>
              </a:rPr>
              <a:t> that </a:t>
            </a:r>
            <a:r>
              <a:rPr lang="en-US" altLang="en-US" sz="1200" dirty="0" err="1">
                <a:solidFill>
                  <a:srgbClr val="FFCC99"/>
                </a:solidFill>
              </a:rPr>
              <a:t>doesn’t</a:t>
            </a:r>
            <a:r>
              <a:rPr lang="en-US" altLang="en-US" sz="1200" b="1" dirty="0" err="1">
                <a:solidFill>
                  <a:srgbClr val="FFCC99"/>
                </a:solidFill>
              </a:rPr>
              <a:t>with</a:t>
            </a:r>
            <a:r>
              <a:rPr lang="en-US" altLang="en-US" sz="1200" b="1" dirty="0">
                <a:solidFill>
                  <a:srgbClr val="FFCC99"/>
                </a:solidFill>
              </a:rPr>
              <a:t> refract</a:t>
            </a:r>
          </a:p>
        </p:txBody>
      </p:sp>
      <p:sp>
        <p:nvSpPr>
          <p:cNvPr id="3" name="TextBox 2">
            <a:extLst>
              <a:ext uri="{FF2B5EF4-FFF2-40B4-BE49-F238E27FC236}">
                <a16:creationId xmlns:a16="http://schemas.microsoft.com/office/drawing/2014/main" id="{83967FBC-9255-EE50-B057-538AB35A0FFD}"/>
              </a:ext>
            </a:extLst>
          </p:cNvPr>
          <p:cNvSpPr txBox="1"/>
          <p:nvPr/>
        </p:nvSpPr>
        <p:spPr>
          <a:xfrm>
            <a:off x="299781" y="1873984"/>
            <a:ext cx="5410200" cy="2308324"/>
          </a:xfrm>
          <a:prstGeom prst="rect">
            <a:avLst/>
          </a:prstGeom>
          <a:solidFill>
            <a:srgbClr val="61D6FF"/>
          </a:solidFill>
        </p:spPr>
        <p:txBody>
          <a:bodyPr wrap="square" rtlCol="0">
            <a:spAutoFit/>
          </a:bodyPr>
          <a:lstStyle/>
          <a:p>
            <a:r>
              <a:rPr lang="en-US" sz="1600" i="1" dirty="0">
                <a:solidFill>
                  <a:schemeClr val="bg1">
                    <a:lumMod val="50000"/>
                  </a:schemeClr>
                </a:solidFill>
              </a:rPr>
              <a:t>Is morning-glory disc usually unilateral, or bilateral?</a:t>
            </a:r>
          </a:p>
          <a:p>
            <a:r>
              <a:rPr lang="en-US" sz="1600" dirty="0">
                <a:solidFill>
                  <a:schemeClr val="bg1">
                    <a:lumMod val="50000"/>
                  </a:schemeClr>
                </a:solidFill>
              </a:rPr>
              <a:t>Unilateral</a:t>
            </a:r>
          </a:p>
          <a:p>
            <a:endParaRPr lang="en-US" sz="1600" i="1" dirty="0">
              <a:solidFill>
                <a:schemeClr val="bg1">
                  <a:lumMod val="50000"/>
                </a:schemeClr>
              </a:solidFill>
              <a:latin typeface="+mn-lt"/>
            </a:endParaRPr>
          </a:p>
          <a:p>
            <a:r>
              <a:rPr lang="en-US" sz="1600" i="1" dirty="0">
                <a:solidFill>
                  <a:schemeClr val="bg1">
                    <a:lumMod val="50000"/>
                  </a:schemeClr>
                </a:solidFill>
                <a:latin typeface="+mn-lt"/>
              </a:rPr>
              <a:t>Is there a gender predilection?</a:t>
            </a:r>
          </a:p>
          <a:p>
            <a:r>
              <a:rPr lang="en-US" sz="1600" dirty="0">
                <a:solidFill>
                  <a:schemeClr val="bg1">
                    <a:lumMod val="50000"/>
                  </a:schemeClr>
                </a:solidFill>
                <a:latin typeface="+mn-lt"/>
              </a:rPr>
              <a:t>Yes, there is a  ♀  preponderance</a:t>
            </a:r>
          </a:p>
          <a:p>
            <a:endParaRPr lang="en-US" sz="1600" dirty="0">
              <a:solidFill>
                <a:schemeClr val="bg1">
                  <a:lumMod val="50000"/>
                </a:schemeClr>
              </a:solidFill>
            </a:endParaRPr>
          </a:p>
          <a:p>
            <a:r>
              <a:rPr lang="en-US" sz="1600" i="1" dirty="0">
                <a:solidFill>
                  <a:schemeClr val="bg1">
                    <a:lumMod val="50000"/>
                  </a:schemeClr>
                </a:solidFill>
              </a:rPr>
              <a:t>It has two associations of particular note—what are they?</a:t>
            </a:r>
          </a:p>
          <a:p>
            <a:r>
              <a:rPr lang="en-US" sz="1600" dirty="0">
                <a:solidFill>
                  <a:schemeClr val="bg1">
                    <a:lumMod val="50000"/>
                  </a:schemeClr>
                </a:solidFill>
              </a:rPr>
              <a:t>--PHACE  syndrome</a:t>
            </a:r>
          </a:p>
          <a:p>
            <a:r>
              <a:rPr lang="en-US" sz="1600" dirty="0">
                <a:solidFill>
                  <a:schemeClr val="bg1">
                    <a:lumMod val="50000"/>
                  </a:schemeClr>
                </a:solidFill>
              </a:rPr>
              <a:t>--</a:t>
            </a:r>
            <a:r>
              <a:rPr lang="en-US" sz="1600" b="1" dirty="0" err="1"/>
              <a:t>Moyamoya</a:t>
            </a:r>
            <a:r>
              <a:rPr lang="en-US" sz="1600" b="1" dirty="0"/>
              <a:t>  </a:t>
            </a:r>
            <a:r>
              <a:rPr lang="en-US" sz="1600" b="1" dirty="0">
                <a:solidFill>
                  <a:srgbClr val="61D6FF"/>
                </a:solidFill>
              </a:rPr>
              <a:t>disease</a:t>
            </a:r>
          </a:p>
        </p:txBody>
      </p:sp>
      <p:sp>
        <p:nvSpPr>
          <p:cNvPr id="2" name="Frame 1">
            <a:extLst>
              <a:ext uri="{FF2B5EF4-FFF2-40B4-BE49-F238E27FC236}">
                <a16:creationId xmlns:a16="http://schemas.microsoft.com/office/drawing/2014/main" id="{257A94D7-AD34-AB4D-6027-AF081A0B8B3A}"/>
              </a:ext>
            </a:extLst>
          </p:cNvPr>
          <p:cNvSpPr/>
          <p:nvPr/>
        </p:nvSpPr>
        <p:spPr>
          <a:xfrm>
            <a:off x="1340808" y="4266407"/>
            <a:ext cx="1859592" cy="305593"/>
          </a:xfrm>
          <a:prstGeom prst="frame">
            <a:avLst/>
          </a:prstGeom>
          <a:solidFill>
            <a:schemeClr val="bg1">
              <a:lumMod val="65000"/>
            </a:schemeClr>
          </a:solidFill>
          <a:ln>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5" name="TextBox 4">
            <a:extLst>
              <a:ext uri="{FF2B5EF4-FFF2-40B4-BE49-F238E27FC236}">
                <a16:creationId xmlns:a16="http://schemas.microsoft.com/office/drawing/2014/main" id="{A5DE4E2D-A07C-9FD4-0501-0357163C4BDE}"/>
              </a:ext>
            </a:extLst>
          </p:cNvPr>
          <p:cNvSpPr txBox="1"/>
          <p:nvPr/>
        </p:nvSpPr>
        <p:spPr>
          <a:xfrm>
            <a:off x="2068437" y="2499301"/>
            <a:ext cx="6591695" cy="3754874"/>
          </a:xfrm>
          <a:prstGeom prst="rect">
            <a:avLst/>
          </a:prstGeom>
          <a:solidFill>
            <a:srgbClr val="FFDB69"/>
          </a:solidFill>
        </p:spPr>
        <p:txBody>
          <a:bodyPr wrap="square" rtlCol="0">
            <a:spAutoFit/>
          </a:bodyPr>
          <a:lstStyle/>
          <a:p>
            <a:r>
              <a:rPr lang="en-US" sz="1400" b="0" i="1" dirty="0">
                <a:effectLst/>
                <a:latin typeface="+mn-lt"/>
              </a:rPr>
              <a:t>What is </a:t>
            </a:r>
            <a:r>
              <a:rPr lang="en-US" sz="1400" b="0" dirty="0" err="1">
                <a:effectLst/>
                <a:latin typeface="+mn-lt"/>
              </a:rPr>
              <a:t>moyamoya</a:t>
            </a:r>
            <a:r>
              <a:rPr lang="en-US" sz="1400" b="0" dirty="0">
                <a:effectLst/>
                <a:latin typeface="+mn-lt"/>
              </a:rPr>
              <a:t> disease </a:t>
            </a:r>
            <a:r>
              <a:rPr lang="en-US" sz="1400" b="0" i="1" dirty="0">
                <a:effectLst/>
                <a:latin typeface="+mn-lt"/>
              </a:rPr>
              <a:t>(MMD)?</a:t>
            </a:r>
            <a:endParaRPr lang="en-US" sz="1400" b="0" i="1" dirty="0">
              <a:solidFill>
                <a:srgbClr val="FFDB69"/>
              </a:solidFill>
              <a:effectLst/>
              <a:latin typeface="+mn-lt"/>
            </a:endParaRPr>
          </a:p>
          <a:p>
            <a:r>
              <a:rPr lang="en-US" sz="1400" dirty="0">
                <a:solidFill>
                  <a:srgbClr val="FFDB69"/>
                </a:solidFill>
                <a:latin typeface="+mn-lt"/>
              </a:rPr>
              <a:t>An</a:t>
            </a:r>
            <a:r>
              <a:rPr lang="en-US" sz="1400" b="0" i="0" dirty="0">
                <a:solidFill>
                  <a:srgbClr val="FFDB69"/>
                </a:solidFill>
                <a:effectLst/>
                <a:latin typeface="+mn-lt"/>
              </a:rPr>
              <a:t>  occlusive  vascular condition primarily affecting the terminal  internal carotids  and proximal    anterior and middle cerebral  arteries</a:t>
            </a:r>
          </a:p>
          <a:p>
            <a:endParaRPr lang="en-US" sz="1400" i="1" dirty="0">
              <a:solidFill>
                <a:srgbClr val="FFDB69"/>
              </a:solidFill>
              <a:latin typeface="+mn-lt"/>
            </a:endParaRPr>
          </a:p>
          <a:p>
            <a:r>
              <a:rPr lang="en-US" sz="1400" b="0" i="1" dirty="0">
                <a:solidFill>
                  <a:srgbClr val="FFDB69"/>
                </a:solidFill>
                <a:effectLst/>
                <a:latin typeface="+mn-lt"/>
              </a:rPr>
              <a:t>Is it common, or rare?</a:t>
            </a:r>
          </a:p>
          <a:p>
            <a:r>
              <a:rPr lang="en-US" sz="1400" dirty="0">
                <a:solidFill>
                  <a:srgbClr val="FFDB69"/>
                </a:solidFill>
                <a:latin typeface="+mn-lt"/>
              </a:rPr>
              <a:t>Quite rare</a:t>
            </a:r>
          </a:p>
          <a:p>
            <a:endParaRPr lang="en-US" sz="1400" b="0" i="0" dirty="0">
              <a:solidFill>
                <a:srgbClr val="FFDB69"/>
              </a:solidFill>
              <a:effectLst/>
              <a:latin typeface="+mn-lt"/>
            </a:endParaRPr>
          </a:p>
          <a:p>
            <a:endParaRPr lang="en-US" sz="1400" i="1" dirty="0">
              <a:solidFill>
                <a:srgbClr val="FFDB69"/>
              </a:solidFill>
              <a:latin typeface="+mn-lt"/>
            </a:endParaRPr>
          </a:p>
          <a:p>
            <a:r>
              <a:rPr lang="en-US" sz="1400" i="1" dirty="0">
                <a:solidFill>
                  <a:srgbClr val="FFDB69"/>
                </a:solidFill>
                <a:latin typeface="+mn-lt"/>
              </a:rPr>
              <a:t>Is there a racial predilection?</a:t>
            </a:r>
          </a:p>
          <a:p>
            <a:r>
              <a:rPr lang="en-US" sz="1400" dirty="0">
                <a:solidFill>
                  <a:srgbClr val="FFDB69"/>
                </a:solidFill>
                <a:latin typeface="+mn-lt"/>
              </a:rPr>
              <a:t>Yes, it is more common in  Asians , especially  Japanese  and Korean  individuals</a:t>
            </a:r>
          </a:p>
          <a:p>
            <a:endParaRPr lang="en-US" sz="1400" dirty="0">
              <a:solidFill>
                <a:srgbClr val="FFDB69"/>
              </a:solidFill>
              <a:latin typeface="+mn-lt"/>
            </a:endParaRPr>
          </a:p>
          <a:p>
            <a:r>
              <a:rPr lang="en-US" sz="1400" i="1" dirty="0">
                <a:solidFill>
                  <a:srgbClr val="FFDB69"/>
                </a:solidFill>
                <a:latin typeface="+mn-lt"/>
              </a:rPr>
              <a:t>Is there a gender predilection?</a:t>
            </a:r>
          </a:p>
          <a:p>
            <a:r>
              <a:rPr lang="en-US" sz="1400" dirty="0">
                <a:solidFill>
                  <a:srgbClr val="FFDB69"/>
                </a:solidFill>
                <a:latin typeface="+mn-lt"/>
              </a:rPr>
              <a:t>Yes, there is a modest  ♀  preponderance</a:t>
            </a:r>
          </a:p>
          <a:p>
            <a:endParaRPr lang="en-US" sz="1400" i="1" dirty="0">
              <a:solidFill>
                <a:srgbClr val="FFDB69"/>
              </a:solidFill>
              <a:latin typeface="+mn-lt"/>
            </a:endParaRPr>
          </a:p>
          <a:p>
            <a:r>
              <a:rPr lang="en-US" sz="1400" i="1" dirty="0">
                <a:solidFill>
                  <a:srgbClr val="FFDB69"/>
                </a:solidFill>
                <a:latin typeface="+mn-lt"/>
              </a:rPr>
              <a:t>Is there an age predilection?</a:t>
            </a:r>
          </a:p>
          <a:p>
            <a:r>
              <a:rPr lang="en-US" sz="1400" dirty="0">
                <a:solidFill>
                  <a:srgbClr val="FFDB69"/>
                </a:solidFill>
                <a:latin typeface="+mn-lt"/>
              </a:rPr>
              <a:t>It manifests most commonly in  childhood  (with a second, smaller peak in the  fourth  decade)</a:t>
            </a:r>
          </a:p>
        </p:txBody>
      </p:sp>
      <p:sp>
        <p:nvSpPr>
          <p:cNvPr id="7" name="TextBox 6">
            <a:extLst>
              <a:ext uri="{FF2B5EF4-FFF2-40B4-BE49-F238E27FC236}">
                <a16:creationId xmlns:a16="http://schemas.microsoft.com/office/drawing/2014/main" id="{024A12C4-E399-702B-B93D-2CFCF3E1D8E2}"/>
              </a:ext>
            </a:extLst>
          </p:cNvPr>
          <p:cNvSpPr txBox="1"/>
          <p:nvPr/>
        </p:nvSpPr>
        <p:spPr>
          <a:xfrm>
            <a:off x="1600200" y="3830430"/>
            <a:ext cx="936475" cy="338554"/>
          </a:xfrm>
          <a:prstGeom prst="rect">
            <a:avLst/>
          </a:prstGeom>
          <a:noFill/>
        </p:spPr>
        <p:txBody>
          <a:bodyPr wrap="none" rtlCol="0">
            <a:spAutoFit/>
          </a:bodyPr>
          <a:lstStyle/>
          <a:p>
            <a:r>
              <a:rPr lang="en-US" sz="1600" b="1" dirty="0"/>
              <a:t>disease</a:t>
            </a:r>
          </a:p>
        </p:txBody>
      </p:sp>
    </p:spTree>
    <p:extLst>
      <p:ext uri="{BB962C8B-B14F-4D97-AF65-F5344CB8AC3E}">
        <p14:creationId xmlns:p14="http://schemas.microsoft.com/office/powerpoint/2010/main" val="3207750296"/>
      </p:ext>
    </p:extLst>
  </p:cSld>
  <p:clrMapOvr>
    <a:masterClrMapping/>
  </p:clrMapOvr>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6" name="Text Box 10">
            <a:extLst>
              <a:ext uri="{FF2B5EF4-FFF2-40B4-BE49-F238E27FC236}">
                <a16:creationId xmlns:a16="http://schemas.microsoft.com/office/drawing/2014/main" id="{75A786AA-A76E-4831-AE75-ABE88B23D8E3}"/>
              </a:ext>
            </a:extLst>
          </p:cNvPr>
          <p:cNvSpPr txBox="1">
            <a:spLocks noChangeArrowheads="1"/>
          </p:cNvSpPr>
          <p:nvPr/>
        </p:nvSpPr>
        <p:spPr bwMode="auto">
          <a:xfrm>
            <a:off x="1371600" y="4267200"/>
            <a:ext cx="3057525" cy="2154238"/>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Morning-Glory Disc</a:t>
            </a:r>
          </a:p>
          <a:p>
            <a:pPr eaLnBrk="1" hangingPunct="1">
              <a:spcBef>
                <a:spcPct val="0"/>
              </a:spcBef>
              <a:buClrTx/>
              <a:buSzTx/>
              <a:buFontTx/>
              <a:buNone/>
            </a:pPr>
            <a:r>
              <a:rPr lang="en-US" altLang="en-US" sz="1200"/>
              <a:t>--DFE reveals:</a:t>
            </a:r>
          </a:p>
          <a:p>
            <a:pPr eaLnBrk="1" hangingPunct="1">
              <a:spcBef>
                <a:spcPct val="0"/>
              </a:spcBef>
              <a:buClrTx/>
              <a:buSzTx/>
              <a:buFontTx/>
              <a:buNone/>
            </a:pPr>
            <a:r>
              <a:rPr lang="en-US" altLang="en-US" sz="1200"/>
              <a:t>  1) A funnel-shaped…</a:t>
            </a:r>
            <a:r>
              <a:rPr lang="en-US" altLang="en-US" sz="1200" b="1">
                <a:solidFill>
                  <a:srgbClr val="0000FF"/>
                </a:solidFill>
              </a:rPr>
              <a:t>excavation</a:t>
            </a:r>
            <a:endParaRPr lang="en-US" altLang="en-US" sz="1200"/>
          </a:p>
          <a:p>
            <a:pPr eaLnBrk="1" hangingPunct="1">
              <a:spcBef>
                <a:spcPct val="0"/>
              </a:spcBef>
              <a:buClrTx/>
              <a:buSzTx/>
              <a:buFontTx/>
              <a:buNone/>
            </a:pPr>
            <a:r>
              <a:rPr lang="en-US" altLang="en-US" sz="1200"/>
              <a:t>  2) Number of vessels crossing the rim</a:t>
            </a:r>
          </a:p>
          <a:p>
            <a:pPr eaLnBrk="1" hangingPunct="1">
              <a:spcBef>
                <a:spcPct val="0"/>
              </a:spcBef>
              <a:buClrTx/>
              <a:buSzTx/>
              <a:buFontTx/>
              <a:buNone/>
            </a:pPr>
            <a:r>
              <a:rPr lang="en-US" altLang="en-US" sz="1200"/>
              <a:t>    seems abnormally…</a:t>
            </a:r>
            <a:r>
              <a:rPr lang="en-US" altLang="en-US" sz="1200" b="1">
                <a:solidFill>
                  <a:srgbClr val="0000FF"/>
                </a:solidFill>
              </a:rPr>
              <a:t>high</a:t>
            </a:r>
            <a:r>
              <a:rPr lang="en-US" altLang="en-US" sz="1200"/>
              <a:t> </a:t>
            </a:r>
            <a:endParaRPr lang="en-US" altLang="en-US" sz="1200" b="1">
              <a:solidFill>
                <a:srgbClr val="0000FF"/>
              </a:solidFill>
            </a:endParaRPr>
          </a:p>
          <a:p>
            <a:pPr eaLnBrk="1" hangingPunct="1">
              <a:spcBef>
                <a:spcPct val="0"/>
              </a:spcBef>
              <a:buClrTx/>
              <a:buSzTx/>
              <a:buFontTx/>
              <a:buNone/>
            </a:pPr>
            <a:r>
              <a:rPr lang="en-US" altLang="en-US" sz="1200"/>
              <a:t>--Tissue is…</a:t>
            </a:r>
            <a:r>
              <a:rPr lang="en-US" altLang="en-US" sz="1200" b="1">
                <a:solidFill>
                  <a:srgbClr val="0000FF"/>
                </a:solidFill>
              </a:rPr>
              <a:t>contractile</a:t>
            </a:r>
            <a:r>
              <a:rPr lang="en-US" altLang="en-US" sz="1200"/>
              <a:t>, so cup seems</a:t>
            </a:r>
          </a:p>
          <a:p>
            <a:pPr eaLnBrk="1" hangingPunct="1">
              <a:spcBef>
                <a:spcPct val="0"/>
              </a:spcBef>
              <a:buClrTx/>
              <a:buSzTx/>
              <a:buFontTx/>
              <a:buNone/>
            </a:pPr>
            <a:r>
              <a:rPr lang="en-US" altLang="en-US" sz="1200"/>
              <a:t>  to…</a:t>
            </a:r>
            <a:r>
              <a:rPr lang="en-US" altLang="en-US" sz="1200" b="1">
                <a:solidFill>
                  <a:srgbClr val="0000FF"/>
                </a:solidFill>
              </a:rPr>
              <a:t>open </a:t>
            </a:r>
            <a:r>
              <a:rPr lang="en-US" altLang="en-US" sz="1200">
                <a:solidFill>
                  <a:srgbClr val="0000FF"/>
                </a:solidFill>
              </a:rPr>
              <a:t>and</a:t>
            </a:r>
            <a:r>
              <a:rPr lang="en-US" altLang="en-US" sz="1200" b="1">
                <a:solidFill>
                  <a:srgbClr val="0000FF"/>
                </a:solidFill>
              </a:rPr>
              <a:t> close</a:t>
            </a:r>
            <a:r>
              <a:rPr lang="en-US" altLang="en-US" sz="1200"/>
              <a:t> (like its namesake,  </a:t>
            </a:r>
          </a:p>
          <a:p>
            <a:pPr eaLnBrk="1" hangingPunct="1">
              <a:spcBef>
                <a:spcPct val="0"/>
              </a:spcBef>
              <a:buClrTx/>
              <a:buSzTx/>
              <a:buFontTx/>
              <a:buNone/>
            </a:pPr>
            <a:r>
              <a:rPr lang="en-US" altLang="en-US" sz="1200"/>
              <a:t>  the morning-glory flower)</a:t>
            </a:r>
          </a:p>
          <a:p>
            <a:pPr eaLnBrk="1" hangingPunct="1">
              <a:spcBef>
                <a:spcPct val="0"/>
              </a:spcBef>
              <a:buClrTx/>
              <a:buSzTx/>
              <a:buFontTx/>
              <a:buNone/>
            </a:pPr>
            <a:r>
              <a:rPr lang="en-US" altLang="en-US" sz="1200"/>
              <a:t>--VA usually…</a:t>
            </a:r>
            <a:r>
              <a:rPr lang="en-US" altLang="en-US" sz="1200" b="1">
                <a:solidFill>
                  <a:srgbClr val="0000FF"/>
                </a:solidFill>
              </a:rPr>
              <a:t>20/200</a:t>
            </a:r>
            <a:r>
              <a:rPr lang="en-US" altLang="en-US" sz="1200"/>
              <a:t>, but can be…</a:t>
            </a:r>
          </a:p>
          <a:p>
            <a:pPr eaLnBrk="1" hangingPunct="1">
              <a:spcBef>
                <a:spcPct val="0"/>
              </a:spcBef>
              <a:buClrTx/>
              <a:buSzTx/>
              <a:buFontTx/>
              <a:buNone/>
            </a:pPr>
            <a:r>
              <a:rPr lang="en-US" altLang="en-US" sz="1200"/>
              <a:t>   </a:t>
            </a:r>
            <a:r>
              <a:rPr lang="en-US" altLang="en-US" sz="1200" b="1">
                <a:solidFill>
                  <a:srgbClr val="0000FF"/>
                </a:solidFill>
              </a:rPr>
              <a:t>20/20&lt;-&gt;NLP</a:t>
            </a:r>
          </a:p>
          <a:p>
            <a:pPr eaLnBrk="1" hangingPunct="1">
              <a:spcBef>
                <a:spcPct val="0"/>
              </a:spcBef>
              <a:buClrTx/>
              <a:buSzTx/>
              <a:buFontTx/>
              <a:buNone/>
            </a:pPr>
            <a:r>
              <a:rPr lang="en-US" altLang="en-US" sz="1200"/>
              <a:t>--1/3 develop…</a:t>
            </a:r>
            <a:r>
              <a:rPr lang="en-US" altLang="en-US" sz="1200" b="1">
                <a:solidFill>
                  <a:srgbClr val="CCECFF"/>
                </a:solidFill>
              </a:rPr>
              <a:t>serous</a:t>
            </a:r>
            <a:r>
              <a:rPr lang="en-US" altLang="en-US" sz="1200" b="1">
                <a:solidFill>
                  <a:srgbClr val="0000FF"/>
                </a:solidFill>
              </a:rPr>
              <a:t> </a:t>
            </a:r>
            <a:r>
              <a:rPr lang="en-US" altLang="en-US" sz="1200" b="1">
                <a:solidFill>
                  <a:srgbClr val="CCECFF"/>
                </a:solidFill>
              </a:rPr>
              <a:t>RD</a:t>
            </a:r>
          </a:p>
        </p:txBody>
      </p:sp>
      <p:sp>
        <p:nvSpPr>
          <p:cNvPr id="26627" name="Text Box 3">
            <a:extLst>
              <a:ext uri="{FF2B5EF4-FFF2-40B4-BE49-F238E27FC236}">
                <a16:creationId xmlns:a16="http://schemas.microsoft.com/office/drawing/2014/main" id="{EBF565CB-D2E5-4CB9-AB10-59AB11704A7C}"/>
              </a:ext>
            </a:extLst>
          </p:cNvPr>
          <p:cNvSpPr txBox="1">
            <a:spLocks noChangeArrowheads="1"/>
          </p:cNvSpPr>
          <p:nvPr/>
        </p:nvSpPr>
        <p:spPr bwMode="auto">
          <a:xfrm>
            <a:off x="793750" y="3505200"/>
            <a:ext cx="2274982" cy="677108"/>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solidFill>
                  <a:schemeClr val="bg1">
                    <a:lumMod val="65000"/>
                  </a:schemeClr>
                </a:solidFill>
              </a:rPr>
              <a:t>Optic Pit/Hole</a:t>
            </a:r>
          </a:p>
          <a:p>
            <a:pPr eaLnBrk="1" hangingPunct="1">
              <a:spcBef>
                <a:spcPct val="0"/>
              </a:spcBef>
              <a:buClrTx/>
              <a:buSzTx/>
              <a:buFontTx/>
              <a:buNone/>
            </a:pPr>
            <a:r>
              <a:rPr lang="en-US" altLang="en-US" sz="1200">
                <a:solidFill>
                  <a:schemeClr val="bg1">
                    <a:lumMod val="65000"/>
                  </a:schemeClr>
                </a:solidFill>
              </a:rPr>
              <a:t>--Associated with…</a:t>
            </a:r>
            <a:r>
              <a:rPr lang="en-US" altLang="en-US" sz="1200" b="1">
                <a:solidFill>
                  <a:schemeClr val="bg1">
                    <a:lumMod val="65000"/>
                  </a:schemeClr>
                </a:solidFill>
              </a:rPr>
              <a:t>serous RD</a:t>
            </a:r>
          </a:p>
          <a:p>
            <a:pPr eaLnBrk="1" hangingPunct="1">
              <a:spcBef>
                <a:spcPct val="0"/>
              </a:spcBef>
              <a:buClrTx/>
              <a:buSzTx/>
              <a:buFontTx/>
              <a:buNone/>
            </a:pPr>
            <a:r>
              <a:rPr lang="en-US" altLang="en-US" sz="1200" b="1">
                <a:solidFill>
                  <a:schemeClr val="bg1">
                    <a:lumMod val="65000"/>
                  </a:schemeClr>
                </a:solidFill>
              </a:rPr>
              <a:t>  in adulthood</a:t>
            </a:r>
          </a:p>
        </p:txBody>
      </p:sp>
      <p:sp>
        <p:nvSpPr>
          <p:cNvPr id="26628" name="Line 4">
            <a:extLst>
              <a:ext uri="{FF2B5EF4-FFF2-40B4-BE49-F238E27FC236}">
                <a16:creationId xmlns:a16="http://schemas.microsoft.com/office/drawing/2014/main" id="{6995FA1A-F69E-4714-87E2-B7C3F5C89A50}"/>
              </a:ext>
            </a:extLst>
          </p:cNvPr>
          <p:cNvSpPr>
            <a:spLocks noChangeShapeType="1"/>
          </p:cNvSpPr>
          <p:nvPr/>
        </p:nvSpPr>
        <p:spPr bwMode="auto">
          <a:xfrm flipH="1">
            <a:off x="1600200" y="2057400"/>
            <a:ext cx="1524000" cy="3810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629" name="Text Box 6">
            <a:extLst>
              <a:ext uri="{FF2B5EF4-FFF2-40B4-BE49-F238E27FC236}">
                <a16:creationId xmlns:a16="http://schemas.microsoft.com/office/drawing/2014/main" id="{2498F669-3885-470F-827E-D0722ECBD570}"/>
              </a:ext>
            </a:extLst>
          </p:cNvPr>
          <p:cNvSpPr txBox="1">
            <a:spLocks noChangeArrowheads="1"/>
          </p:cNvSpPr>
          <p:nvPr/>
        </p:nvSpPr>
        <p:spPr bwMode="auto">
          <a:xfrm>
            <a:off x="1340808" y="1524000"/>
            <a:ext cx="3544560" cy="458587"/>
          </a:xfrm>
          <a:prstGeom prst="rect">
            <a:avLst/>
          </a:prstGeom>
          <a:noFill/>
          <a:ln w="952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1400" i="1">
                <a:solidFill>
                  <a:schemeClr val="bg1">
                    <a:lumMod val="75000"/>
                  </a:schemeClr>
                </a:solidFill>
              </a:rPr>
              <a:t>These three are all secondary to abnormal</a:t>
            </a:r>
          </a:p>
          <a:p>
            <a:pPr algn="ctr" eaLnBrk="1" hangingPunct="1">
              <a:lnSpc>
                <a:spcPct val="85000"/>
              </a:lnSpc>
              <a:spcBef>
                <a:spcPct val="0"/>
              </a:spcBef>
              <a:buClrTx/>
              <a:buSzTx/>
              <a:buFontTx/>
              <a:buNone/>
            </a:pPr>
            <a:r>
              <a:rPr lang="en-US" altLang="en-US" sz="1400" i="1">
                <a:solidFill>
                  <a:schemeClr val="bg1">
                    <a:lumMod val="75000"/>
                  </a:schemeClr>
                </a:solidFill>
              </a:rPr>
              <a:t>closure of the embryonic optic fissure</a:t>
            </a:r>
          </a:p>
        </p:txBody>
      </p:sp>
      <p:sp>
        <p:nvSpPr>
          <p:cNvPr id="26630" name="Text Box 7">
            <a:extLst>
              <a:ext uri="{FF2B5EF4-FFF2-40B4-BE49-F238E27FC236}">
                <a16:creationId xmlns:a16="http://schemas.microsoft.com/office/drawing/2014/main" id="{77864995-F91A-497B-84DE-F4FB09455FB9}"/>
              </a:ext>
            </a:extLst>
          </p:cNvPr>
          <p:cNvSpPr txBox="1">
            <a:spLocks noChangeArrowheads="1"/>
          </p:cNvSpPr>
          <p:nvPr/>
        </p:nvSpPr>
        <p:spPr bwMode="auto">
          <a:xfrm>
            <a:off x="76200" y="2514600"/>
            <a:ext cx="2783134" cy="861774"/>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solidFill>
                  <a:schemeClr val="bg1">
                    <a:lumMod val="65000"/>
                  </a:schemeClr>
                </a:solidFill>
              </a:rPr>
              <a:t>Optic Nerve Coloboma</a:t>
            </a:r>
          </a:p>
          <a:p>
            <a:pPr eaLnBrk="1" hangingPunct="1">
              <a:spcBef>
                <a:spcPct val="0"/>
              </a:spcBef>
              <a:buClrTx/>
              <a:buSzTx/>
              <a:buFontTx/>
              <a:buNone/>
            </a:pPr>
            <a:r>
              <a:rPr lang="en-US" altLang="en-US" sz="1200">
                <a:solidFill>
                  <a:schemeClr val="bg1">
                    <a:lumMod val="65000"/>
                  </a:schemeClr>
                </a:solidFill>
              </a:rPr>
              <a:t>1) May resemble…</a:t>
            </a:r>
            <a:r>
              <a:rPr lang="en-US" altLang="en-US" sz="1200" b="1">
                <a:solidFill>
                  <a:schemeClr val="bg1">
                    <a:lumMod val="65000"/>
                  </a:schemeClr>
                </a:solidFill>
              </a:rPr>
              <a:t>deep cupping</a:t>
            </a:r>
          </a:p>
          <a:p>
            <a:pPr eaLnBrk="1" hangingPunct="1">
              <a:spcBef>
                <a:spcPct val="0"/>
              </a:spcBef>
              <a:buClrTx/>
              <a:buSzTx/>
              <a:buFontTx/>
              <a:buNone/>
            </a:pPr>
            <a:r>
              <a:rPr lang="en-US" altLang="en-US" sz="1200">
                <a:solidFill>
                  <a:schemeClr val="bg1">
                    <a:lumMod val="65000"/>
                  </a:schemeClr>
                </a:solidFill>
              </a:rPr>
              <a:t>2) Can be…</a:t>
            </a:r>
            <a:r>
              <a:rPr lang="en-US" altLang="en-US" sz="1200" b="1">
                <a:solidFill>
                  <a:schemeClr val="bg1">
                    <a:lumMod val="65000"/>
                  </a:schemeClr>
                </a:solidFill>
              </a:rPr>
              <a:t>bilateral, asymmetric</a:t>
            </a:r>
          </a:p>
          <a:p>
            <a:pPr eaLnBrk="1" hangingPunct="1">
              <a:spcBef>
                <a:spcPct val="0"/>
              </a:spcBef>
              <a:buClrTx/>
              <a:buSzTx/>
              <a:buFontTx/>
              <a:buNone/>
            </a:pPr>
            <a:r>
              <a:rPr lang="en-US" altLang="en-US" sz="1200">
                <a:solidFill>
                  <a:schemeClr val="bg1">
                    <a:lumMod val="65000"/>
                  </a:schemeClr>
                </a:solidFill>
              </a:rPr>
              <a:t>3) Part of the…</a:t>
            </a:r>
            <a:r>
              <a:rPr lang="en-US" altLang="en-US" sz="1200" b="1">
                <a:solidFill>
                  <a:schemeClr val="bg1">
                    <a:lumMod val="65000"/>
                  </a:schemeClr>
                </a:solidFill>
              </a:rPr>
              <a:t>CHARGE association</a:t>
            </a:r>
          </a:p>
        </p:txBody>
      </p:sp>
      <p:sp>
        <p:nvSpPr>
          <p:cNvPr id="26631" name="Line 8">
            <a:extLst>
              <a:ext uri="{FF2B5EF4-FFF2-40B4-BE49-F238E27FC236}">
                <a16:creationId xmlns:a16="http://schemas.microsoft.com/office/drawing/2014/main" id="{91D11795-7A2D-4757-920B-F908079269D1}"/>
              </a:ext>
            </a:extLst>
          </p:cNvPr>
          <p:cNvSpPr>
            <a:spLocks noChangeShapeType="1"/>
          </p:cNvSpPr>
          <p:nvPr/>
        </p:nvSpPr>
        <p:spPr bwMode="auto">
          <a:xfrm flipH="1">
            <a:off x="2971800" y="2057400"/>
            <a:ext cx="152400" cy="14478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632" name="Text Box 9">
            <a:extLst>
              <a:ext uri="{FF2B5EF4-FFF2-40B4-BE49-F238E27FC236}">
                <a16:creationId xmlns:a16="http://schemas.microsoft.com/office/drawing/2014/main" id="{A6F1D9EC-DA7F-44C4-8528-11B06C1FBD47}"/>
              </a:ext>
            </a:extLst>
          </p:cNvPr>
          <p:cNvSpPr txBox="1">
            <a:spLocks noChangeArrowheads="1"/>
          </p:cNvSpPr>
          <p:nvPr/>
        </p:nvSpPr>
        <p:spPr bwMode="auto">
          <a:xfrm>
            <a:off x="1371600" y="4267200"/>
            <a:ext cx="3057247" cy="2154436"/>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dirty="0">
                <a:solidFill>
                  <a:schemeClr val="bg1">
                    <a:lumMod val="65000"/>
                  </a:schemeClr>
                </a:solidFill>
              </a:rPr>
              <a:t>Morning-Glory Disc</a:t>
            </a:r>
          </a:p>
          <a:p>
            <a:pPr eaLnBrk="1" hangingPunct="1">
              <a:spcBef>
                <a:spcPct val="0"/>
              </a:spcBef>
              <a:buClrTx/>
              <a:buSzTx/>
              <a:buFontTx/>
              <a:buNone/>
            </a:pPr>
            <a:r>
              <a:rPr lang="en-US" altLang="en-US" sz="1200" dirty="0">
                <a:solidFill>
                  <a:schemeClr val="bg1">
                    <a:lumMod val="65000"/>
                  </a:schemeClr>
                </a:solidFill>
              </a:rPr>
              <a:t>--DFE reveals:</a:t>
            </a:r>
          </a:p>
          <a:p>
            <a:pPr eaLnBrk="1" hangingPunct="1">
              <a:spcBef>
                <a:spcPct val="0"/>
              </a:spcBef>
              <a:buClrTx/>
              <a:buSzTx/>
              <a:buFontTx/>
              <a:buNone/>
            </a:pPr>
            <a:r>
              <a:rPr lang="en-US" altLang="en-US" sz="1200" dirty="0">
                <a:solidFill>
                  <a:schemeClr val="bg1">
                    <a:lumMod val="65000"/>
                  </a:schemeClr>
                </a:solidFill>
              </a:rPr>
              <a:t>  1) A funnel-shaped…</a:t>
            </a:r>
            <a:r>
              <a:rPr lang="en-US" altLang="en-US" sz="1200" b="1" dirty="0">
                <a:solidFill>
                  <a:schemeClr val="bg1">
                    <a:lumMod val="65000"/>
                  </a:schemeClr>
                </a:solidFill>
              </a:rPr>
              <a:t>excavation</a:t>
            </a:r>
            <a:endParaRPr lang="en-US" altLang="en-US" sz="1200" dirty="0">
              <a:solidFill>
                <a:schemeClr val="bg1">
                  <a:lumMod val="65000"/>
                </a:schemeClr>
              </a:solidFill>
            </a:endParaRPr>
          </a:p>
          <a:p>
            <a:pPr eaLnBrk="1" hangingPunct="1">
              <a:spcBef>
                <a:spcPct val="0"/>
              </a:spcBef>
              <a:buClrTx/>
              <a:buSzTx/>
              <a:buFontTx/>
              <a:buNone/>
            </a:pPr>
            <a:r>
              <a:rPr lang="en-US" altLang="en-US" sz="1200" dirty="0">
                <a:solidFill>
                  <a:schemeClr val="bg1">
                    <a:lumMod val="65000"/>
                  </a:schemeClr>
                </a:solidFill>
              </a:rPr>
              <a:t>  2) Number of vessels crossing the rim</a:t>
            </a:r>
          </a:p>
          <a:p>
            <a:pPr eaLnBrk="1" hangingPunct="1">
              <a:spcBef>
                <a:spcPct val="0"/>
              </a:spcBef>
              <a:buClrTx/>
              <a:buSzTx/>
              <a:buFontTx/>
              <a:buNone/>
            </a:pPr>
            <a:r>
              <a:rPr lang="en-US" altLang="en-US" sz="1200" dirty="0">
                <a:solidFill>
                  <a:schemeClr val="bg1">
                    <a:lumMod val="65000"/>
                  </a:schemeClr>
                </a:solidFill>
              </a:rPr>
              <a:t>    seems abnormally…</a:t>
            </a:r>
            <a:r>
              <a:rPr lang="en-US" altLang="en-US" sz="1200" b="1" dirty="0">
                <a:solidFill>
                  <a:schemeClr val="bg1">
                    <a:lumMod val="65000"/>
                  </a:schemeClr>
                </a:solidFill>
              </a:rPr>
              <a:t>high</a:t>
            </a:r>
            <a:r>
              <a:rPr lang="en-US" altLang="en-US" sz="1200" dirty="0">
                <a:solidFill>
                  <a:schemeClr val="bg1">
                    <a:lumMod val="65000"/>
                  </a:schemeClr>
                </a:solidFill>
              </a:rPr>
              <a:t> </a:t>
            </a:r>
            <a:endParaRPr lang="en-US" altLang="en-US" sz="1200" b="1" dirty="0">
              <a:solidFill>
                <a:schemeClr val="bg1">
                  <a:lumMod val="65000"/>
                </a:schemeClr>
              </a:solidFill>
            </a:endParaRPr>
          </a:p>
          <a:p>
            <a:pPr eaLnBrk="1" hangingPunct="1">
              <a:spcBef>
                <a:spcPct val="0"/>
              </a:spcBef>
              <a:buClrTx/>
              <a:buSzTx/>
              <a:buFontTx/>
              <a:buNone/>
            </a:pPr>
            <a:r>
              <a:rPr lang="en-US" altLang="en-US" sz="1200" dirty="0">
                <a:solidFill>
                  <a:schemeClr val="bg1">
                    <a:lumMod val="65000"/>
                  </a:schemeClr>
                </a:solidFill>
              </a:rPr>
              <a:t>--Tissue is…</a:t>
            </a:r>
            <a:r>
              <a:rPr lang="en-US" altLang="en-US" sz="1200" b="1" dirty="0">
                <a:solidFill>
                  <a:schemeClr val="bg1">
                    <a:lumMod val="65000"/>
                  </a:schemeClr>
                </a:solidFill>
              </a:rPr>
              <a:t>contractile</a:t>
            </a:r>
            <a:r>
              <a:rPr lang="en-US" altLang="en-US" sz="1200" dirty="0">
                <a:solidFill>
                  <a:schemeClr val="bg1">
                    <a:lumMod val="65000"/>
                  </a:schemeClr>
                </a:solidFill>
              </a:rPr>
              <a:t>, so cup seems</a:t>
            </a:r>
          </a:p>
          <a:p>
            <a:pPr eaLnBrk="1" hangingPunct="1">
              <a:spcBef>
                <a:spcPct val="0"/>
              </a:spcBef>
              <a:buClrTx/>
              <a:buSzTx/>
              <a:buFontTx/>
              <a:buNone/>
            </a:pPr>
            <a:r>
              <a:rPr lang="en-US" altLang="en-US" sz="1200" dirty="0">
                <a:solidFill>
                  <a:schemeClr val="bg1">
                    <a:lumMod val="65000"/>
                  </a:schemeClr>
                </a:solidFill>
              </a:rPr>
              <a:t>  to…</a:t>
            </a:r>
            <a:r>
              <a:rPr lang="en-US" altLang="en-US" sz="1200" b="1" dirty="0">
                <a:solidFill>
                  <a:schemeClr val="bg1">
                    <a:lumMod val="65000"/>
                  </a:schemeClr>
                </a:solidFill>
              </a:rPr>
              <a:t>open </a:t>
            </a:r>
            <a:r>
              <a:rPr lang="en-US" altLang="en-US" sz="1200" dirty="0">
                <a:solidFill>
                  <a:schemeClr val="bg1">
                    <a:lumMod val="65000"/>
                  </a:schemeClr>
                </a:solidFill>
              </a:rPr>
              <a:t>and</a:t>
            </a:r>
            <a:r>
              <a:rPr lang="en-US" altLang="en-US" sz="1200" b="1" dirty="0">
                <a:solidFill>
                  <a:schemeClr val="bg1">
                    <a:lumMod val="65000"/>
                  </a:schemeClr>
                </a:solidFill>
              </a:rPr>
              <a:t> close</a:t>
            </a:r>
            <a:r>
              <a:rPr lang="en-US" altLang="en-US" sz="1200" dirty="0">
                <a:solidFill>
                  <a:schemeClr val="bg1">
                    <a:lumMod val="65000"/>
                  </a:schemeClr>
                </a:solidFill>
              </a:rPr>
              <a:t> (like its namesake,  </a:t>
            </a:r>
          </a:p>
          <a:p>
            <a:pPr eaLnBrk="1" hangingPunct="1">
              <a:spcBef>
                <a:spcPct val="0"/>
              </a:spcBef>
              <a:buClrTx/>
              <a:buSzTx/>
              <a:buFontTx/>
              <a:buNone/>
            </a:pPr>
            <a:r>
              <a:rPr lang="en-US" altLang="en-US" sz="1200" dirty="0">
                <a:solidFill>
                  <a:schemeClr val="bg1">
                    <a:lumMod val="65000"/>
                  </a:schemeClr>
                </a:solidFill>
              </a:rPr>
              <a:t>  the morning-glory flower)</a:t>
            </a:r>
          </a:p>
          <a:p>
            <a:pPr eaLnBrk="1" hangingPunct="1">
              <a:spcBef>
                <a:spcPct val="0"/>
              </a:spcBef>
              <a:buClrTx/>
              <a:buSzTx/>
              <a:buFontTx/>
              <a:buNone/>
            </a:pPr>
            <a:r>
              <a:rPr lang="en-US" altLang="en-US" sz="1200" dirty="0">
                <a:solidFill>
                  <a:schemeClr val="bg1">
                    <a:lumMod val="65000"/>
                  </a:schemeClr>
                </a:solidFill>
              </a:rPr>
              <a:t>--VA usually…</a:t>
            </a:r>
            <a:r>
              <a:rPr lang="en-US" altLang="en-US" sz="1200" b="1" dirty="0">
                <a:solidFill>
                  <a:schemeClr val="bg1">
                    <a:lumMod val="65000"/>
                  </a:schemeClr>
                </a:solidFill>
              </a:rPr>
              <a:t>20/200</a:t>
            </a:r>
            <a:r>
              <a:rPr lang="en-US" altLang="en-US" sz="1200" dirty="0">
                <a:solidFill>
                  <a:schemeClr val="bg1">
                    <a:lumMod val="65000"/>
                  </a:schemeClr>
                </a:solidFill>
              </a:rPr>
              <a:t>, but can be…</a:t>
            </a:r>
          </a:p>
          <a:p>
            <a:pPr eaLnBrk="1" hangingPunct="1">
              <a:spcBef>
                <a:spcPct val="0"/>
              </a:spcBef>
              <a:buClrTx/>
              <a:buSzTx/>
              <a:buFontTx/>
              <a:buNone/>
            </a:pPr>
            <a:r>
              <a:rPr lang="en-US" altLang="en-US" sz="1200" dirty="0">
                <a:solidFill>
                  <a:schemeClr val="bg1">
                    <a:lumMod val="65000"/>
                  </a:schemeClr>
                </a:solidFill>
              </a:rPr>
              <a:t>   </a:t>
            </a:r>
            <a:r>
              <a:rPr lang="en-US" altLang="en-US" sz="1200" b="1" dirty="0">
                <a:solidFill>
                  <a:schemeClr val="bg1">
                    <a:lumMod val="65000"/>
                  </a:schemeClr>
                </a:solidFill>
              </a:rPr>
              <a:t>20/20&lt;-&gt;NLP</a:t>
            </a:r>
          </a:p>
          <a:p>
            <a:pPr eaLnBrk="1" hangingPunct="1">
              <a:spcBef>
                <a:spcPct val="0"/>
              </a:spcBef>
              <a:buClrTx/>
              <a:buSzTx/>
              <a:buFontTx/>
              <a:buNone/>
            </a:pPr>
            <a:r>
              <a:rPr lang="en-US" altLang="en-US" sz="1200" dirty="0">
                <a:solidFill>
                  <a:schemeClr val="bg1">
                    <a:lumMod val="65000"/>
                  </a:schemeClr>
                </a:solidFill>
              </a:rPr>
              <a:t>--1/3 develop…</a:t>
            </a:r>
            <a:r>
              <a:rPr lang="en-US" altLang="en-US" sz="1200" b="1" dirty="0">
                <a:solidFill>
                  <a:schemeClr val="bg1">
                    <a:lumMod val="65000"/>
                  </a:schemeClr>
                </a:solidFill>
              </a:rPr>
              <a:t>serous RD</a:t>
            </a:r>
          </a:p>
        </p:txBody>
      </p:sp>
      <p:sp>
        <p:nvSpPr>
          <p:cNvPr id="26633" name="Rectangle 11">
            <a:extLst>
              <a:ext uri="{FF2B5EF4-FFF2-40B4-BE49-F238E27FC236}">
                <a16:creationId xmlns:a16="http://schemas.microsoft.com/office/drawing/2014/main" id="{F76BCA91-4E24-4F7F-B6A5-D5C8FE6F39B6}"/>
              </a:ext>
            </a:extLst>
          </p:cNvPr>
          <p:cNvSpPr>
            <a:spLocks noChangeArrowheads="1"/>
          </p:cNvSpPr>
          <p:nvPr/>
        </p:nvSpPr>
        <p:spPr bwMode="auto">
          <a:xfrm>
            <a:off x="457200" y="122238"/>
            <a:ext cx="7543800" cy="8683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b"/>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ct val="85000"/>
              </a:lnSpc>
              <a:spcBef>
                <a:spcPct val="0"/>
              </a:spcBef>
              <a:buClrTx/>
              <a:buSzTx/>
              <a:buFontTx/>
              <a:buNone/>
            </a:pPr>
            <a:r>
              <a:rPr lang="en-US" altLang="en-US" sz="3200" b="1" dirty="0">
                <a:solidFill>
                  <a:schemeClr val="tx2"/>
                </a:solidFill>
              </a:rPr>
              <a:t>Developmental Abnormalities of the Optic Nerve Head</a:t>
            </a:r>
            <a:endParaRPr lang="en-US" altLang="en-US" sz="3200" dirty="0">
              <a:solidFill>
                <a:schemeClr val="tx2"/>
              </a:solidFill>
            </a:endParaRPr>
          </a:p>
        </p:txBody>
      </p:sp>
      <p:sp>
        <p:nvSpPr>
          <p:cNvPr id="26634" name="Slide Number Placeholder 1">
            <a:extLst>
              <a:ext uri="{FF2B5EF4-FFF2-40B4-BE49-F238E27FC236}">
                <a16:creationId xmlns:a16="http://schemas.microsoft.com/office/drawing/2014/main" id="{36D4B343-1488-4D7C-8569-64FF0FD08B6E}"/>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DBDA1020-9ADD-4487-AA1F-12FB75A402F9}" type="slidenum">
              <a:rPr lang="en-US" altLang="en-US" sz="1000"/>
              <a:pPr>
                <a:spcBef>
                  <a:spcPct val="0"/>
                </a:spcBef>
                <a:buClrTx/>
                <a:buSzTx/>
                <a:buFontTx/>
                <a:buNone/>
              </a:pPr>
              <a:t>59</a:t>
            </a:fld>
            <a:endParaRPr lang="en-US" altLang="en-US" sz="1000"/>
          </a:p>
        </p:txBody>
      </p:sp>
      <p:sp>
        <p:nvSpPr>
          <p:cNvPr id="26635" name="Line 12">
            <a:extLst>
              <a:ext uri="{FF2B5EF4-FFF2-40B4-BE49-F238E27FC236}">
                <a16:creationId xmlns:a16="http://schemas.microsoft.com/office/drawing/2014/main" id="{65C3BECB-2C2E-4FDB-BF02-61BA4BD8DB2D}"/>
              </a:ext>
            </a:extLst>
          </p:cNvPr>
          <p:cNvSpPr>
            <a:spLocks noChangeShapeType="1"/>
          </p:cNvSpPr>
          <p:nvPr/>
        </p:nvSpPr>
        <p:spPr bwMode="auto">
          <a:xfrm>
            <a:off x="3124200" y="2057400"/>
            <a:ext cx="381000" cy="22098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 name="Text Box 16">
            <a:extLst>
              <a:ext uri="{FF2B5EF4-FFF2-40B4-BE49-F238E27FC236}">
                <a16:creationId xmlns:a16="http://schemas.microsoft.com/office/drawing/2014/main" id="{A25388A0-A505-4976-AE31-C05FE10D78D8}"/>
              </a:ext>
            </a:extLst>
          </p:cNvPr>
          <p:cNvSpPr txBox="1">
            <a:spLocks noChangeArrowheads="1"/>
          </p:cNvSpPr>
          <p:nvPr/>
        </p:nvSpPr>
        <p:spPr bwMode="auto">
          <a:xfrm>
            <a:off x="4648200" y="2576513"/>
            <a:ext cx="3973513" cy="862012"/>
          </a:xfrm>
          <a:prstGeom prst="rect">
            <a:avLst/>
          </a:prstGeom>
          <a:solidFill>
            <a:srgbClr val="FFC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defRPr/>
            </a:pPr>
            <a:r>
              <a:rPr lang="en-US" altLang="en-US" sz="1400" b="1" dirty="0">
                <a:solidFill>
                  <a:schemeClr val="bg1">
                    <a:lumMod val="65000"/>
                  </a:schemeClr>
                </a:solidFill>
              </a:rPr>
              <a:t>Myelinated RNFL</a:t>
            </a:r>
          </a:p>
          <a:p>
            <a:pPr eaLnBrk="1" hangingPunct="1">
              <a:spcBef>
                <a:spcPct val="0"/>
              </a:spcBef>
              <a:buClrTx/>
              <a:buSzTx/>
              <a:buFontTx/>
              <a:buNone/>
              <a:defRPr/>
            </a:pPr>
            <a:r>
              <a:rPr lang="en-US" altLang="en-US" sz="1200" dirty="0">
                <a:solidFill>
                  <a:srgbClr val="FFCCFF"/>
                </a:solidFill>
              </a:rPr>
              <a:t>--Myelin normally starts at LGN, ends at lamina </a:t>
            </a:r>
            <a:r>
              <a:rPr lang="en-US" altLang="en-US" sz="1200" dirty="0" err="1">
                <a:solidFill>
                  <a:srgbClr val="FFCCFF"/>
                </a:solidFill>
              </a:rPr>
              <a:t>cribrosa</a:t>
            </a:r>
            <a:endParaRPr lang="en-US" altLang="en-US" sz="1200" dirty="0">
              <a:solidFill>
                <a:srgbClr val="FFCCFF"/>
              </a:solidFill>
            </a:endParaRPr>
          </a:p>
          <a:p>
            <a:pPr eaLnBrk="1" hangingPunct="1">
              <a:spcBef>
                <a:spcPct val="0"/>
              </a:spcBef>
              <a:buClrTx/>
              <a:buSzTx/>
              <a:buFontTx/>
              <a:buNone/>
              <a:defRPr/>
            </a:pPr>
            <a:r>
              <a:rPr lang="en-US" altLang="en-US" sz="1200" dirty="0">
                <a:solidFill>
                  <a:srgbClr val="FFCCFF"/>
                </a:solidFill>
              </a:rPr>
              <a:t>--Can be patchy, discontinuous</a:t>
            </a:r>
          </a:p>
          <a:p>
            <a:pPr eaLnBrk="1" hangingPunct="1">
              <a:spcBef>
                <a:spcPct val="0"/>
              </a:spcBef>
              <a:buClrTx/>
              <a:buSzTx/>
              <a:buFontTx/>
              <a:buNone/>
              <a:defRPr/>
            </a:pPr>
            <a:r>
              <a:rPr lang="en-US" altLang="en-US" sz="1200" dirty="0">
                <a:solidFill>
                  <a:srgbClr val="FFCCFF"/>
                </a:solidFill>
              </a:rPr>
              <a:t>--Corresponding VF has absolute scotoma</a:t>
            </a:r>
          </a:p>
        </p:txBody>
      </p:sp>
      <p:sp>
        <p:nvSpPr>
          <p:cNvPr id="15" name="Text Box 18">
            <a:extLst>
              <a:ext uri="{FF2B5EF4-FFF2-40B4-BE49-F238E27FC236}">
                <a16:creationId xmlns:a16="http://schemas.microsoft.com/office/drawing/2014/main" id="{0EEE94D4-BC7E-44DF-B02B-501B0F5929C0}"/>
              </a:ext>
            </a:extLst>
          </p:cNvPr>
          <p:cNvSpPr txBox="1">
            <a:spLocks noChangeArrowheads="1"/>
          </p:cNvSpPr>
          <p:nvPr/>
        </p:nvSpPr>
        <p:spPr bwMode="auto">
          <a:xfrm>
            <a:off x="5546725" y="1687513"/>
            <a:ext cx="3452813" cy="677862"/>
          </a:xfrm>
          <a:prstGeom prst="rect">
            <a:avLst/>
          </a:prstGeom>
          <a:solidFill>
            <a:srgbClr val="FFFF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defRPr/>
            </a:pPr>
            <a:r>
              <a:rPr lang="en-US" altLang="en-US" sz="1400" b="1" dirty="0" err="1">
                <a:solidFill>
                  <a:schemeClr val="bg1">
                    <a:lumMod val="75000"/>
                  </a:schemeClr>
                </a:solidFill>
              </a:rPr>
              <a:t>Megalopapilla</a:t>
            </a:r>
            <a:endParaRPr lang="en-US" altLang="en-US" sz="1400" b="1" dirty="0">
              <a:solidFill>
                <a:schemeClr val="bg1">
                  <a:lumMod val="75000"/>
                </a:schemeClr>
              </a:solidFill>
            </a:endParaRPr>
          </a:p>
          <a:p>
            <a:pPr eaLnBrk="1" hangingPunct="1">
              <a:spcBef>
                <a:spcPct val="0"/>
              </a:spcBef>
              <a:buClrTx/>
              <a:buSzTx/>
              <a:buFontTx/>
              <a:buNone/>
              <a:defRPr/>
            </a:pPr>
            <a:r>
              <a:rPr lang="en-US" altLang="en-US" sz="1200" dirty="0">
                <a:solidFill>
                  <a:srgbClr val="FFFF99"/>
                </a:solidFill>
              </a:rPr>
              <a:t>--Abnormally large diameter of </a:t>
            </a:r>
            <a:r>
              <a:rPr lang="en-US" altLang="en-US" sz="1200" b="1" dirty="0">
                <a:solidFill>
                  <a:srgbClr val="FFFF99"/>
                </a:solidFill>
              </a:rPr>
              <a:t>disc and cup</a:t>
            </a:r>
          </a:p>
          <a:p>
            <a:pPr eaLnBrk="1" hangingPunct="1">
              <a:spcBef>
                <a:spcPct val="0"/>
              </a:spcBef>
              <a:buClrTx/>
              <a:buSzTx/>
              <a:buFontTx/>
              <a:buNone/>
              <a:defRPr/>
            </a:pPr>
            <a:r>
              <a:rPr lang="en-US" altLang="en-US" sz="1200" dirty="0">
                <a:solidFill>
                  <a:srgbClr val="FFFF99"/>
                </a:solidFill>
              </a:rPr>
              <a:t>--VF testing may reveal an </a:t>
            </a:r>
            <a:r>
              <a:rPr lang="en-US" altLang="en-US" sz="1200" b="1" dirty="0">
                <a:solidFill>
                  <a:srgbClr val="FFFF99"/>
                </a:solidFill>
              </a:rPr>
              <a:t>enlarged blind spot</a:t>
            </a:r>
          </a:p>
        </p:txBody>
      </p:sp>
      <p:sp>
        <p:nvSpPr>
          <p:cNvPr id="16" name="Text Box 19">
            <a:extLst>
              <a:ext uri="{FF2B5EF4-FFF2-40B4-BE49-F238E27FC236}">
                <a16:creationId xmlns:a16="http://schemas.microsoft.com/office/drawing/2014/main" id="{BF21B0FD-ADB8-4F9B-81FF-E2291331973F}"/>
              </a:ext>
            </a:extLst>
          </p:cNvPr>
          <p:cNvSpPr txBox="1">
            <a:spLocks noChangeArrowheads="1"/>
          </p:cNvSpPr>
          <p:nvPr/>
        </p:nvSpPr>
        <p:spPr bwMode="auto">
          <a:xfrm>
            <a:off x="5257800" y="3760788"/>
            <a:ext cx="3273425" cy="1231900"/>
          </a:xfrm>
          <a:prstGeom prst="rect">
            <a:avLst/>
          </a:prstGeom>
          <a:solidFill>
            <a:srgbClr val="CCFFCC"/>
          </a:solidFill>
          <a:ln w="9525">
            <a:no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defRPr/>
            </a:pPr>
            <a:r>
              <a:rPr lang="en-US" altLang="en-US" sz="1400" b="1" dirty="0">
                <a:solidFill>
                  <a:schemeClr val="bg1">
                    <a:lumMod val="65000"/>
                  </a:schemeClr>
                </a:solidFill>
              </a:rPr>
              <a:t>Optic Nerve Hypoplasia</a:t>
            </a:r>
          </a:p>
          <a:p>
            <a:pPr eaLnBrk="1" hangingPunct="1">
              <a:spcBef>
                <a:spcPct val="0"/>
              </a:spcBef>
              <a:buClrTx/>
              <a:buSzTx/>
              <a:buFontTx/>
              <a:buNone/>
              <a:defRPr/>
            </a:pPr>
            <a:r>
              <a:rPr lang="en-US" altLang="en-US" sz="1200" dirty="0">
                <a:solidFill>
                  <a:srgbClr val="CCFFCC"/>
                </a:solidFill>
              </a:rPr>
              <a:t>--Abnormally </a:t>
            </a:r>
            <a:r>
              <a:rPr lang="en-US" altLang="en-US" sz="1200" b="1" dirty="0">
                <a:solidFill>
                  <a:srgbClr val="CCFFCC"/>
                </a:solidFill>
              </a:rPr>
              <a:t>low number of axons</a:t>
            </a:r>
          </a:p>
          <a:p>
            <a:pPr eaLnBrk="1" hangingPunct="1">
              <a:spcBef>
                <a:spcPct val="0"/>
              </a:spcBef>
              <a:buClrTx/>
              <a:buSzTx/>
              <a:buFontTx/>
              <a:buNone/>
              <a:defRPr/>
            </a:pPr>
            <a:r>
              <a:rPr lang="en-US" altLang="en-US" sz="1200" dirty="0">
                <a:solidFill>
                  <a:srgbClr val="CCFFCC"/>
                </a:solidFill>
              </a:rPr>
              <a:t>--DFE: Small pale disc with </a:t>
            </a:r>
            <a:r>
              <a:rPr lang="en-US" altLang="en-US" sz="1200" b="1" dirty="0">
                <a:solidFill>
                  <a:srgbClr val="CCFFCC"/>
                </a:solidFill>
              </a:rPr>
              <a:t>double ring sign</a:t>
            </a:r>
            <a:endParaRPr lang="en-US" altLang="en-US" sz="1200" dirty="0">
              <a:solidFill>
                <a:srgbClr val="CCFFCC"/>
              </a:solidFill>
            </a:endParaRPr>
          </a:p>
          <a:p>
            <a:pPr eaLnBrk="1" hangingPunct="1">
              <a:spcBef>
                <a:spcPct val="0"/>
              </a:spcBef>
              <a:buClrTx/>
              <a:buSzTx/>
              <a:buFontTx/>
              <a:buNone/>
              <a:defRPr/>
            </a:pPr>
            <a:r>
              <a:rPr lang="en-US" altLang="en-US" sz="1200" dirty="0">
                <a:solidFill>
                  <a:srgbClr val="CCFFCC"/>
                </a:solidFill>
              </a:rPr>
              <a:t>--VA </a:t>
            </a:r>
            <a:r>
              <a:rPr lang="en-US" altLang="en-US" sz="1200" b="1" dirty="0">
                <a:solidFill>
                  <a:srgbClr val="CCFFCC"/>
                </a:solidFill>
              </a:rPr>
              <a:t>20/20&lt;-&gt;NLP</a:t>
            </a:r>
          </a:p>
          <a:p>
            <a:pPr eaLnBrk="1" hangingPunct="1">
              <a:spcBef>
                <a:spcPct val="0"/>
              </a:spcBef>
              <a:buClrTx/>
              <a:buSzTx/>
              <a:buFontTx/>
              <a:buNone/>
              <a:defRPr/>
            </a:pPr>
            <a:r>
              <a:rPr lang="en-US" altLang="en-US" sz="1200" dirty="0">
                <a:solidFill>
                  <a:srgbClr val="CCFFCC"/>
                </a:solidFill>
              </a:rPr>
              <a:t>--VF defects </a:t>
            </a:r>
            <a:r>
              <a:rPr lang="en-US" altLang="en-US" sz="1200" b="1" dirty="0">
                <a:solidFill>
                  <a:srgbClr val="CCFFCC"/>
                </a:solidFill>
              </a:rPr>
              <a:t>invariably present</a:t>
            </a:r>
          </a:p>
          <a:p>
            <a:pPr eaLnBrk="1" hangingPunct="1">
              <a:spcBef>
                <a:spcPct val="0"/>
              </a:spcBef>
              <a:buClrTx/>
              <a:buSzTx/>
              <a:buFontTx/>
              <a:buNone/>
              <a:defRPr/>
            </a:pPr>
            <a:r>
              <a:rPr lang="en-US" altLang="en-US" sz="1200" dirty="0">
                <a:solidFill>
                  <a:srgbClr val="CCFFCC"/>
                </a:solidFill>
              </a:rPr>
              <a:t>--Remember the </a:t>
            </a:r>
            <a:r>
              <a:rPr lang="en-US" altLang="en-US" sz="1200" b="1" dirty="0">
                <a:solidFill>
                  <a:srgbClr val="CCFFCC"/>
                </a:solidFill>
              </a:rPr>
              <a:t>4 D’s</a:t>
            </a:r>
            <a:r>
              <a:rPr lang="en-US" altLang="en-US" sz="1200" dirty="0">
                <a:solidFill>
                  <a:srgbClr val="CCFFCC"/>
                </a:solidFill>
              </a:rPr>
              <a:t> (more on this shortly)</a:t>
            </a:r>
          </a:p>
        </p:txBody>
      </p:sp>
      <p:sp>
        <p:nvSpPr>
          <p:cNvPr id="17" name="Text Box 13">
            <a:extLst>
              <a:ext uri="{FF2B5EF4-FFF2-40B4-BE49-F238E27FC236}">
                <a16:creationId xmlns:a16="http://schemas.microsoft.com/office/drawing/2014/main" id="{D23EA8F9-DF9F-4DB4-AA3A-1B3558C3921B}"/>
              </a:ext>
            </a:extLst>
          </p:cNvPr>
          <p:cNvSpPr txBox="1">
            <a:spLocks noChangeArrowheads="1"/>
          </p:cNvSpPr>
          <p:nvPr/>
        </p:nvSpPr>
        <p:spPr bwMode="auto">
          <a:xfrm>
            <a:off x="4800600" y="5257800"/>
            <a:ext cx="4294188" cy="1230313"/>
          </a:xfrm>
          <a:prstGeom prst="rect">
            <a:avLst/>
          </a:prstGeom>
          <a:solidFill>
            <a:srgbClr val="FFCC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Tilted-Disc Syndrome</a:t>
            </a:r>
          </a:p>
          <a:p>
            <a:pPr eaLnBrk="1" hangingPunct="1">
              <a:spcBef>
                <a:spcPct val="0"/>
              </a:spcBef>
              <a:buClrTx/>
              <a:buSzTx/>
              <a:buFontTx/>
              <a:buNone/>
            </a:pPr>
            <a:r>
              <a:rPr lang="en-US" altLang="en-US" sz="1200"/>
              <a:t>1) Superior pole appears…</a:t>
            </a:r>
            <a:r>
              <a:rPr lang="en-US" altLang="en-US" sz="1200" b="1">
                <a:solidFill>
                  <a:srgbClr val="0000FF"/>
                </a:solidFill>
              </a:rPr>
              <a:t>elevated</a:t>
            </a:r>
            <a:r>
              <a:rPr lang="en-US" altLang="en-US" sz="1200"/>
              <a:t>, inferior…</a:t>
            </a:r>
            <a:r>
              <a:rPr lang="en-US" altLang="en-US" sz="1200" b="1">
                <a:solidFill>
                  <a:srgbClr val="0000FF"/>
                </a:solidFill>
              </a:rPr>
              <a:t>recessed</a:t>
            </a:r>
          </a:p>
          <a:p>
            <a:pPr eaLnBrk="1" hangingPunct="1">
              <a:spcBef>
                <a:spcPct val="0"/>
              </a:spcBef>
              <a:buClrTx/>
              <a:buSzTx/>
              <a:buFontTx/>
              <a:buNone/>
            </a:pPr>
            <a:r>
              <a:rPr lang="en-US" altLang="en-US" sz="1200"/>
              <a:t>2) </a:t>
            </a:r>
            <a:r>
              <a:rPr lang="en-US" altLang="en-US" sz="1200">
                <a:solidFill>
                  <a:srgbClr val="FFCC99"/>
                </a:solidFill>
              </a:rPr>
              <a:t>Associated with…</a:t>
            </a:r>
            <a:r>
              <a:rPr lang="en-US" altLang="en-US" sz="1200" b="1">
                <a:solidFill>
                  <a:srgbClr val="FFCC99"/>
                </a:solidFill>
              </a:rPr>
              <a:t>situs inversus</a:t>
            </a:r>
            <a:r>
              <a:rPr lang="en-US" altLang="en-US" sz="1200">
                <a:solidFill>
                  <a:srgbClr val="FFCC99"/>
                </a:solidFill>
              </a:rPr>
              <a:t> of retinal vessels</a:t>
            </a:r>
          </a:p>
          <a:p>
            <a:pPr eaLnBrk="1" hangingPunct="1">
              <a:spcBef>
                <a:spcPct val="0"/>
              </a:spcBef>
              <a:buClrTx/>
              <a:buSzTx/>
              <a:buFontTx/>
              <a:buNone/>
            </a:pPr>
            <a:r>
              <a:rPr lang="en-US" altLang="en-US" sz="1200"/>
              <a:t>3) </a:t>
            </a:r>
            <a:r>
              <a:rPr lang="en-US" altLang="en-US" sz="1200">
                <a:solidFill>
                  <a:srgbClr val="FFCC99"/>
                </a:solidFill>
              </a:rPr>
              <a:t>Fundus abnormality produces…</a:t>
            </a:r>
            <a:r>
              <a:rPr lang="en-US" altLang="en-US" sz="1200" b="1">
                <a:solidFill>
                  <a:srgbClr val="FFCC99"/>
                </a:solidFill>
              </a:rPr>
              <a:t>myopic astigmatism</a:t>
            </a:r>
          </a:p>
          <a:p>
            <a:pPr eaLnBrk="1" hangingPunct="1">
              <a:spcBef>
                <a:spcPct val="0"/>
              </a:spcBef>
              <a:buClrTx/>
              <a:buSzTx/>
              <a:buFontTx/>
              <a:buNone/>
            </a:pPr>
            <a:r>
              <a:rPr lang="en-US" altLang="en-US" sz="1200"/>
              <a:t>4) </a:t>
            </a:r>
            <a:r>
              <a:rPr lang="en-US" altLang="en-US" sz="1200">
                <a:solidFill>
                  <a:srgbClr val="FFCC99"/>
                </a:solidFill>
              </a:rPr>
              <a:t>VF testing reveals…</a:t>
            </a:r>
            <a:r>
              <a:rPr lang="en-US" altLang="en-US" sz="1200" b="1">
                <a:solidFill>
                  <a:srgbClr val="FFCC99"/>
                </a:solidFill>
              </a:rPr>
              <a:t>bitemporal hemianopia</a:t>
            </a:r>
            <a:r>
              <a:rPr lang="en-US" altLang="en-US" sz="1200">
                <a:solidFill>
                  <a:srgbClr val="FFCC99"/>
                </a:solidFill>
              </a:rPr>
              <a:t> that doesn’t</a:t>
            </a:r>
          </a:p>
          <a:p>
            <a:pPr eaLnBrk="1" hangingPunct="1">
              <a:spcBef>
                <a:spcPct val="0"/>
              </a:spcBef>
              <a:buClrTx/>
              <a:buSzTx/>
              <a:buFontTx/>
              <a:buNone/>
            </a:pPr>
            <a:r>
              <a:rPr lang="en-US" altLang="en-US" sz="1200">
                <a:solidFill>
                  <a:srgbClr val="FFCC99"/>
                </a:solidFill>
              </a:rPr>
              <a:t>   …</a:t>
            </a:r>
            <a:r>
              <a:rPr lang="en-US" altLang="en-US" sz="1200" b="1">
                <a:solidFill>
                  <a:srgbClr val="FFCC99"/>
                </a:solidFill>
              </a:rPr>
              <a:t>respect the vertical</a:t>
            </a:r>
            <a:r>
              <a:rPr lang="en-US" altLang="en-US" sz="1200">
                <a:solidFill>
                  <a:srgbClr val="FFCC99"/>
                </a:solidFill>
              </a:rPr>
              <a:t> and may…</a:t>
            </a:r>
            <a:r>
              <a:rPr lang="en-US" altLang="en-US" sz="1200" b="1">
                <a:solidFill>
                  <a:srgbClr val="FFCC99"/>
                </a:solidFill>
              </a:rPr>
              <a:t>resolve with refraction</a:t>
            </a:r>
          </a:p>
        </p:txBody>
      </p:sp>
      <p:sp>
        <p:nvSpPr>
          <p:cNvPr id="18" name="Text Box 13">
            <a:extLst>
              <a:ext uri="{FF2B5EF4-FFF2-40B4-BE49-F238E27FC236}">
                <a16:creationId xmlns:a16="http://schemas.microsoft.com/office/drawing/2014/main" id="{AF29A23D-8CCD-493E-A881-3F227F620AD9}"/>
              </a:ext>
            </a:extLst>
          </p:cNvPr>
          <p:cNvSpPr txBox="1">
            <a:spLocks noChangeArrowheads="1"/>
          </p:cNvSpPr>
          <p:nvPr/>
        </p:nvSpPr>
        <p:spPr bwMode="auto">
          <a:xfrm>
            <a:off x="4800600" y="5257800"/>
            <a:ext cx="4216400" cy="1231106"/>
          </a:xfrm>
          <a:prstGeom prst="rect">
            <a:avLst/>
          </a:prstGeom>
          <a:solidFill>
            <a:srgbClr val="FFCC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dirty="0">
                <a:solidFill>
                  <a:schemeClr val="bg1">
                    <a:lumMod val="65000"/>
                  </a:schemeClr>
                </a:solidFill>
              </a:rPr>
              <a:t>Tilted-Disc Syndrome</a:t>
            </a:r>
          </a:p>
          <a:p>
            <a:pPr eaLnBrk="1" hangingPunct="1">
              <a:spcBef>
                <a:spcPct val="0"/>
              </a:spcBef>
              <a:buClrTx/>
              <a:buSzTx/>
              <a:buFontTx/>
              <a:buNone/>
            </a:pPr>
            <a:r>
              <a:rPr lang="en-US" altLang="en-US" sz="1200" dirty="0">
                <a:solidFill>
                  <a:srgbClr val="FFCC99"/>
                </a:solidFill>
              </a:rPr>
              <a:t>1) Superior pole appears…</a:t>
            </a:r>
            <a:r>
              <a:rPr lang="en-US" altLang="en-US" sz="1200" b="1" dirty="0">
                <a:solidFill>
                  <a:srgbClr val="FFCC99"/>
                </a:solidFill>
              </a:rPr>
              <a:t>elevated</a:t>
            </a:r>
            <a:r>
              <a:rPr lang="en-US" altLang="en-US" sz="1200" dirty="0">
                <a:solidFill>
                  <a:srgbClr val="FFCC99"/>
                </a:solidFill>
              </a:rPr>
              <a:t>, inferior… </a:t>
            </a:r>
            <a:r>
              <a:rPr lang="en-US" altLang="en-US" sz="1200" b="1" dirty="0">
                <a:solidFill>
                  <a:srgbClr val="FFCC99"/>
                </a:solidFill>
              </a:rPr>
              <a:t>recessed</a:t>
            </a:r>
          </a:p>
          <a:p>
            <a:pPr eaLnBrk="1" hangingPunct="1">
              <a:spcBef>
                <a:spcPct val="0"/>
              </a:spcBef>
              <a:buClrTx/>
              <a:buSzTx/>
              <a:buFontTx/>
              <a:buNone/>
            </a:pPr>
            <a:r>
              <a:rPr lang="en-US" altLang="en-US" sz="1200" dirty="0">
                <a:solidFill>
                  <a:srgbClr val="FFCC99"/>
                </a:solidFill>
              </a:rPr>
              <a:t>2) Associated with…</a:t>
            </a:r>
            <a:r>
              <a:rPr lang="en-US" altLang="en-US" sz="1200" b="1" dirty="0">
                <a:solidFill>
                  <a:srgbClr val="FFCC99"/>
                </a:solidFill>
              </a:rPr>
              <a:t>situs inversus</a:t>
            </a:r>
            <a:r>
              <a:rPr lang="en-US" altLang="en-US" sz="1200" dirty="0">
                <a:solidFill>
                  <a:srgbClr val="FFCC99"/>
                </a:solidFill>
              </a:rPr>
              <a:t> of retinal vessels</a:t>
            </a:r>
          </a:p>
          <a:p>
            <a:pPr eaLnBrk="1" hangingPunct="1">
              <a:spcBef>
                <a:spcPct val="0"/>
              </a:spcBef>
              <a:buClrTx/>
              <a:buSzTx/>
              <a:buFontTx/>
              <a:buNone/>
            </a:pPr>
            <a:r>
              <a:rPr lang="en-US" altLang="en-US" sz="1200" dirty="0">
                <a:solidFill>
                  <a:srgbClr val="FFCC99"/>
                </a:solidFill>
              </a:rPr>
              <a:t>3) Fundus abnormality produces… </a:t>
            </a:r>
            <a:r>
              <a:rPr lang="en-US" altLang="en-US" sz="1200" b="1" dirty="0">
                <a:solidFill>
                  <a:srgbClr val="FFCC99"/>
                </a:solidFill>
              </a:rPr>
              <a:t>myopic </a:t>
            </a:r>
            <a:r>
              <a:rPr lang="en-US" altLang="en-US" sz="1200" b="1" dirty="0" err="1">
                <a:solidFill>
                  <a:srgbClr val="FFCC99"/>
                </a:solidFill>
              </a:rPr>
              <a:t>astigm</a:t>
            </a:r>
            <a:endParaRPr lang="en-US" altLang="en-US" sz="1200" b="1" dirty="0">
              <a:solidFill>
                <a:srgbClr val="FFCC99"/>
              </a:solidFill>
            </a:endParaRPr>
          </a:p>
          <a:p>
            <a:pPr eaLnBrk="1" hangingPunct="1">
              <a:spcBef>
                <a:spcPct val="0"/>
              </a:spcBef>
              <a:buClrTx/>
              <a:buSzTx/>
              <a:buFontTx/>
              <a:buNone/>
            </a:pPr>
            <a:r>
              <a:rPr lang="en-US" altLang="en-US" sz="1200" dirty="0">
                <a:solidFill>
                  <a:srgbClr val="FFCC99"/>
                </a:solidFill>
              </a:rPr>
              <a:t>4) VF testing reveals…</a:t>
            </a:r>
            <a:r>
              <a:rPr lang="en-US" altLang="en-US" sz="1200" b="1" dirty="0">
                <a:solidFill>
                  <a:srgbClr val="FFCC99"/>
                </a:solidFill>
              </a:rPr>
              <a:t>bitemporal hemianopia</a:t>
            </a:r>
            <a:r>
              <a:rPr lang="en-US" altLang="en-US" sz="1200" dirty="0">
                <a:solidFill>
                  <a:srgbClr val="FFCC99"/>
                </a:solidFill>
              </a:rPr>
              <a:t> that </a:t>
            </a:r>
            <a:r>
              <a:rPr lang="en-US" altLang="en-US" sz="1200" dirty="0" err="1">
                <a:solidFill>
                  <a:srgbClr val="FFCC99"/>
                </a:solidFill>
              </a:rPr>
              <a:t>doesn’t</a:t>
            </a:r>
            <a:r>
              <a:rPr lang="en-US" altLang="en-US" sz="1200" b="1" dirty="0" err="1">
                <a:solidFill>
                  <a:srgbClr val="FFCC99"/>
                </a:solidFill>
              </a:rPr>
              <a:t>with</a:t>
            </a:r>
            <a:r>
              <a:rPr lang="en-US" altLang="en-US" sz="1200" b="1" dirty="0">
                <a:solidFill>
                  <a:srgbClr val="FFCC99"/>
                </a:solidFill>
              </a:rPr>
              <a:t> refract</a:t>
            </a:r>
          </a:p>
        </p:txBody>
      </p:sp>
      <p:sp>
        <p:nvSpPr>
          <p:cNvPr id="3" name="TextBox 2">
            <a:extLst>
              <a:ext uri="{FF2B5EF4-FFF2-40B4-BE49-F238E27FC236}">
                <a16:creationId xmlns:a16="http://schemas.microsoft.com/office/drawing/2014/main" id="{83967FBC-9255-EE50-B057-538AB35A0FFD}"/>
              </a:ext>
            </a:extLst>
          </p:cNvPr>
          <p:cNvSpPr txBox="1"/>
          <p:nvPr/>
        </p:nvSpPr>
        <p:spPr>
          <a:xfrm>
            <a:off x="299781" y="1873984"/>
            <a:ext cx="5410200" cy="2308324"/>
          </a:xfrm>
          <a:prstGeom prst="rect">
            <a:avLst/>
          </a:prstGeom>
          <a:solidFill>
            <a:srgbClr val="61D6FF"/>
          </a:solidFill>
        </p:spPr>
        <p:txBody>
          <a:bodyPr wrap="square" rtlCol="0">
            <a:spAutoFit/>
          </a:bodyPr>
          <a:lstStyle/>
          <a:p>
            <a:r>
              <a:rPr lang="en-US" sz="1600" i="1" dirty="0">
                <a:solidFill>
                  <a:schemeClr val="bg1">
                    <a:lumMod val="50000"/>
                  </a:schemeClr>
                </a:solidFill>
              </a:rPr>
              <a:t>Is morning-glory disc usually unilateral, or bilateral?</a:t>
            </a:r>
          </a:p>
          <a:p>
            <a:r>
              <a:rPr lang="en-US" sz="1600" dirty="0">
                <a:solidFill>
                  <a:schemeClr val="bg1">
                    <a:lumMod val="50000"/>
                  </a:schemeClr>
                </a:solidFill>
              </a:rPr>
              <a:t>Unilateral</a:t>
            </a:r>
          </a:p>
          <a:p>
            <a:endParaRPr lang="en-US" sz="1600" i="1" dirty="0">
              <a:solidFill>
                <a:schemeClr val="bg1">
                  <a:lumMod val="50000"/>
                </a:schemeClr>
              </a:solidFill>
              <a:latin typeface="+mn-lt"/>
            </a:endParaRPr>
          </a:p>
          <a:p>
            <a:r>
              <a:rPr lang="en-US" sz="1600" i="1" dirty="0">
                <a:solidFill>
                  <a:schemeClr val="bg1">
                    <a:lumMod val="50000"/>
                  </a:schemeClr>
                </a:solidFill>
                <a:latin typeface="+mn-lt"/>
              </a:rPr>
              <a:t>Is there a gender predilection?</a:t>
            </a:r>
          </a:p>
          <a:p>
            <a:r>
              <a:rPr lang="en-US" sz="1600" dirty="0">
                <a:solidFill>
                  <a:schemeClr val="bg1">
                    <a:lumMod val="50000"/>
                  </a:schemeClr>
                </a:solidFill>
                <a:latin typeface="+mn-lt"/>
              </a:rPr>
              <a:t>Yes, there is a  ♀  preponderance</a:t>
            </a:r>
          </a:p>
          <a:p>
            <a:endParaRPr lang="en-US" sz="1600" dirty="0">
              <a:solidFill>
                <a:schemeClr val="bg1">
                  <a:lumMod val="50000"/>
                </a:schemeClr>
              </a:solidFill>
            </a:endParaRPr>
          </a:p>
          <a:p>
            <a:r>
              <a:rPr lang="en-US" sz="1600" i="1" dirty="0">
                <a:solidFill>
                  <a:schemeClr val="bg1">
                    <a:lumMod val="50000"/>
                  </a:schemeClr>
                </a:solidFill>
              </a:rPr>
              <a:t>It has two associations of particular note—what are they?</a:t>
            </a:r>
          </a:p>
          <a:p>
            <a:r>
              <a:rPr lang="en-US" sz="1600" dirty="0">
                <a:solidFill>
                  <a:schemeClr val="bg1">
                    <a:lumMod val="50000"/>
                  </a:schemeClr>
                </a:solidFill>
              </a:rPr>
              <a:t>--PHACE  syndrome</a:t>
            </a:r>
          </a:p>
          <a:p>
            <a:r>
              <a:rPr lang="en-US" sz="1600" dirty="0">
                <a:solidFill>
                  <a:schemeClr val="bg1">
                    <a:lumMod val="50000"/>
                  </a:schemeClr>
                </a:solidFill>
              </a:rPr>
              <a:t>--</a:t>
            </a:r>
            <a:r>
              <a:rPr lang="en-US" sz="1600" b="1" dirty="0" err="1"/>
              <a:t>Moyamoya</a:t>
            </a:r>
            <a:r>
              <a:rPr lang="en-US" sz="1600" b="1" dirty="0"/>
              <a:t>  </a:t>
            </a:r>
            <a:r>
              <a:rPr lang="en-US" sz="1600" b="1" dirty="0">
                <a:solidFill>
                  <a:srgbClr val="61D6FF"/>
                </a:solidFill>
              </a:rPr>
              <a:t>disease</a:t>
            </a:r>
          </a:p>
        </p:txBody>
      </p:sp>
      <p:sp>
        <p:nvSpPr>
          <p:cNvPr id="2" name="Frame 1">
            <a:extLst>
              <a:ext uri="{FF2B5EF4-FFF2-40B4-BE49-F238E27FC236}">
                <a16:creationId xmlns:a16="http://schemas.microsoft.com/office/drawing/2014/main" id="{257A94D7-AD34-AB4D-6027-AF081A0B8B3A}"/>
              </a:ext>
            </a:extLst>
          </p:cNvPr>
          <p:cNvSpPr/>
          <p:nvPr/>
        </p:nvSpPr>
        <p:spPr>
          <a:xfrm>
            <a:off x="1340808" y="4266407"/>
            <a:ext cx="1859592" cy="305593"/>
          </a:xfrm>
          <a:prstGeom prst="frame">
            <a:avLst/>
          </a:prstGeom>
          <a:solidFill>
            <a:schemeClr val="bg1">
              <a:lumMod val="65000"/>
            </a:schemeClr>
          </a:solidFill>
          <a:ln>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5" name="TextBox 4">
            <a:extLst>
              <a:ext uri="{FF2B5EF4-FFF2-40B4-BE49-F238E27FC236}">
                <a16:creationId xmlns:a16="http://schemas.microsoft.com/office/drawing/2014/main" id="{A5DE4E2D-A07C-9FD4-0501-0357163C4BDE}"/>
              </a:ext>
            </a:extLst>
          </p:cNvPr>
          <p:cNvSpPr txBox="1"/>
          <p:nvPr/>
        </p:nvSpPr>
        <p:spPr>
          <a:xfrm>
            <a:off x="2068437" y="2499301"/>
            <a:ext cx="6591695" cy="3754874"/>
          </a:xfrm>
          <a:prstGeom prst="rect">
            <a:avLst/>
          </a:prstGeom>
          <a:solidFill>
            <a:srgbClr val="FFDB69"/>
          </a:solidFill>
        </p:spPr>
        <p:txBody>
          <a:bodyPr wrap="square" rtlCol="0">
            <a:spAutoFit/>
          </a:bodyPr>
          <a:lstStyle/>
          <a:p>
            <a:r>
              <a:rPr lang="en-US" sz="1400" b="0" i="1" dirty="0">
                <a:effectLst/>
                <a:latin typeface="+mn-lt"/>
              </a:rPr>
              <a:t>What is </a:t>
            </a:r>
            <a:r>
              <a:rPr lang="en-US" sz="1400" b="0" dirty="0" err="1">
                <a:effectLst/>
                <a:latin typeface="+mn-lt"/>
              </a:rPr>
              <a:t>moyamoya</a:t>
            </a:r>
            <a:r>
              <a:rPr lang="en-US" sz="1400" b="0" dirty="0">
                <a:effectLst/>
                <a:latin typeface="+mn-lt"/>
              </a:rPr>
              <a:t> disease </a:t>
            </a:r>
            <a:r>
              <a:rPr lang="en-US" sz="1400" b="0" i="1" dirty="0">
                <a:effectLst/>
                <a:latin typeface="+mn-lt"/>
              </a:rPr>
              <a:t>(MMD)?</a:t>
            </a:r>
          </a:p>
          <a:p>
            <a:r>
              <a:rPr lang="en-US" sz="1400" dirty="0">
                <a:latin typeface="+mn-lt"/>
              </a:rPr>
              <a:t>An</a:t>
            </a:r>
            <a:r>
              <a:rPr lang="en-US" sz="1400" b="0" i="0" dirty="0">
                <a:effectLst/>
                <a:latin typeface="+mn-lt"/>
              </a:rPr>
              <a:t>  occlusive  vascular condition primarily affecting the terminal  internal carotids  and proximal  anterior and middle cerebral  arteries</a:t>
            </a:r>
            <a:endParaRPr lang="en-US" sz="1400" b="0" i="0" dirty="0">
              <a:solidFill>
                <a:srgbClr val="FFDB69"/>
              </a:solidFill>
              <a:effectLst/>
              <a:latin typeface="+mn-lt"/>
            </a:endParaRPr>
          </a:p>
          <a:p>
            <a:endParaRPr lang="en-US" sz="1400" i="1" dirty="0">
              <a:solidFill>
                <a:srgbClr val="FFDB69"/>
              </a:solidFill>
              <a:latin typeface="+mn-lt"/>
            </a:endParaRPr>
          </a:p>
          <a:p>
            <a:r>
              <a:rPr lang="en-US" sz="1400" b="0" i="1" dirty="0">
                <a:solidFill>
                  <a:srgbClr val="FFDB69"/>
                </a:solidFill>
                <a:effectLst/>
                <a:latin typeface="+mn-lt"/>
              </a:rPr>
              <a:t>Is it common, or rare?</a:t>
            </a:r>
          </a:p>
          <a:p>
            <a:r>
              <a:rPr lang="en-US" sz="1400" dirty="0">
                <a:solidFill>
                  <a:srgbClr val="FFDB69"/>
                </a:solidFill>
                <a:latin typeface="+mn-lt"/>
              </a:rPr>
              <a:t>Quite rare</a:t>
            </a:r>
          </a:p>
          <a:p>
            <a:endParaRPr lang="en-US" sz="1400" b="0" i="0" dirty="0">
              <a:solidFill>
                <a:srgbClr val="FFDB69"/>
              </a:solidFill>
              <a:effectLst/>
              <a:latin typeface="+mn-lt"/>
            </a:endParaRPr>
          </a:p>
          <a:p>
            <a:endParaRPr lang="en-US" sz="1400" i="1" dirty="0">
              <a:solidFill>
                <a:srgbClr val="FFDB69"/>
              </a:solidFill>
              <a:latin typeface="+mn-lt"/>
            </a:endParaRPr>
          </a:p>
          <a:p>
            <a:r>
              <a:rPr lang="en-US" sz="1400" i="1" dirty="0">
                <a:solidFill>
                  <a:srgbClr val="FFDB69"/>
                </a:solidFill>
                <a:latin typeface="+mn-lt"/>
              </a:rPr>
              <a:t>Is there a racial predilection?</a:t>
            </a:r>
          </a:p>
          <a:p>
            <a:r>
              <a:rPr lang="en-US" sz="1400" dirty="0">
                <a:solidFill>
                  <a:srgbClr val="FFDB69"/>
                </a:solidFill>
                <a:latin typeface="+mn-lt"/>
              </a:rPr>
              <a:t>Yes, it is more common in  Asians , especially  Japanese  and Korean  individuals</a:t>
            </a:r>
          </a:p>
          <a:p>
            <a:endParaRPr lang="en-US" sz="1400" dirty="0">
              <a:solidFill>
                <a:srgbClr val="FFDB69"/>
              </a:solidFill>
              <a:latin typeface="+mn-lt"/>
            </a:endParaRPr>
          </a:p>
          <a:p>
            <a:r>
              <a:rPr lang="en-US" sz="1400" i="1" dirty="0">
                <a:solidFill>
                  <a:srgbClr val="FFDB69"/>
                </a:solidFill>
                <a:latin typeface="+mn-lt"/>
              </a:rPr>
              <a:t>Is there a gender predilection?</a:t>
            </a:r>
          </a:p>
          <a:p>
            <a:r>
              <a:rPr lang="en-US" sz="1400" dirty="0">
                <a:solidFill>
                  <a:srgbClr val="FFDB69"/>
                </a:solidFill>
                <a:latin typeface="+mn-lt"/>
              </a:rPr>
              <a:t>Yes, there is a modest  ♀  preponderance</a:t>
            </a:r>
          </a:p>
          <a:p>
            <a:endParaRPr lang="en-US" sz="1400" i="1" dirty="0">
              <a:solidFill>
                <a:srgbClr val="FFDB69"/>
              </a:solidFill>
              <a:latin typeface="+mn-lt"/>
            </a:endParaRPr>
          </a:p>
          <a:p>
            <a:r>
              <a:rPr lang="en-US" sz="1400" i="1" dirty="0">
                <a:solidFill>
                  <a:srgbClr val="FFDB69"/>
                </a:solidFill>
                <a:latin typeface="+mn-lt"/>
              </a:rPr>
              <a:t>Is there an age predilection?</a:t>
            </a:r>
          </a:p>
          <a:p>
            <a:r>
              <a:rPr lang="en-US" sz="1400" dirty="0">
                <a:solidFill>
                  <a:srgbClr val="FFDB69"/>
                </a:solidFill>
                <a:latin typeface="+mn-lt"/>
              </a:rPr>
              <a:t>It manifests most commonly in  childhood  (with a second, smaller peak in the  fourth  decade)</a:t>
            </a:r>
          </a:p>
        </p:txBody>
      </p:sp>
      <p:sp>
        <p:nvSpPr>
          <p:cNvPr id="7" name="TextBox 6">
            <a:extLst>
              <a:ext uri="{FF2B5EF4-FFF2-40B4-BE49-F238E27FC236}">
                <a16:creationId xmlns:a16="http://schemas.microsoft.com/office/drawing/2014/main" id="{024A12C4-E399-702B-B93D-2CFCF3E1D8E2}"/>
              </a:ext>
            </a:extLst>
          </p:cNvPr>
          <p:cNvSpPr txBox="1"/>
          <p:nvPr/>
        </p:nvSpPr>
        <p:spPr>
          <a:xfrm>
            <a:off x="1600200" y="3830430"/>
            <a:ext cx="936475" cy="338554"/>
          </a:xfrm>
          <a:prstGeom prst="rect">
            <a:avLst/>
          </a:prstGeom>
          <a:noFill/>
        </p:spPr>
        <p:txBody>
          <a:bodyPr wrap="none" rtlCol="0">
            <a:spAutoFit/>
          </a:bodyPr>
          <a:lstStyle/>
          <a:p>
            <a:r>
              <a:rPr lang="en-US" sz="1600" b="1" dirty="0"/>
              <a:t>disease</a:t>
            </a:r>
          </a:p>
        </p:txBody>
      </p:sp>
      <p:sp>
        <p:nvSpPr>
          <p:cNvPr id="8" name="Rectangle 7">
            <a:extLst>
              <a:ext uri="{FF2B5EF4-FFF2-40B4-BE49-F238E27FC236}">
                <a16:creationId xmlns:a16="http://schemas.microsoft.com/office/drawing/2014/main" id="{81B3459B-15FC-4D4B-0209-F07771CC5720}"/>
              </a:ext>
            </a:extLst>
          </p:cNvPr>
          <p:cNvSpPr/>
          <p:nvPr/>
        </p:nvSpPr>
        <p:spPr>
          <a:xfrm>
            <a:off x="2461769" y="2771692"/>
            <a:ext cx="762000" cy="198783"/>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a:extLst>
              <a:ext uri="{FF2B5EF4-FFF2-40B4-BE49-F238E27FC236}">
                <a16:creationId xmlns:a16="http://schemas.microsoft.com/office/drawing/2014/main" id="{838F8B74-2436-0914-660A-C7980B74F59E}"/>
              </a:ext>
            </a:extLst>
          </p:cNvPr>
          <p:cNvSpPr/>
          <p:nvPr/>
        </p:nvSpPr>
        <p:spPr>
          <a:xfrm>
            <a:off x="7228393" y="2781300"/>
            <a:ext cx="1302832" cy="209392"/>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800" dirty="0">
                <a:solidFill>
                  <a:schemeClr val="tx1"/>
                </a:solidFill>
              </a:rPr>
              <a:t>two arteries</a:t>
            </a:r>
          </a:p>
        </p:txBody>
      </p:sp>
      <p:sp>
        <p:nvSpPr>
          <p:cNvPr id="10" name="Rectangle 9">
            <a:extLst>
              <a:ext uri="{FF2B5EF4-FFF2-40B4-BE49-F238E27FC236}">
                <a16:creationId xmlns:a16="http://schemas.microsoft.com/office/drawing/2014/main" id="{9696D752-5680-A0F7-CEDE-B9D7BDB00382}"/>
              </a:ext>
            </a:extLst>
          </p:cNvPr>
          <p:cNvSpPr/>
          <p:nvPr/>
        </p:nvSpPr>
        <p:spPr>
          <a:xfrm>
            <a:off x="3200400" y="2982786"/>
            <a:ext cx="2299239" cy="222208"/>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800" dirty="0">
                <a:solidFill>
                  <a:schemeClr val="tx1"/>
                </a:solidFill>
              </a:rPr>
              <a:t>two arteries</a:t>
            </a:r>
          </a:p>
        </p:txBody>
      </p:sp>
    </p:spTree>
    <p:extLst>
      <p:ext uri="{BB962C8B-B14F-4D97-AF65-F5344CB8AC3E}">
        <p14:creationId xmlns:p14="http://schemas.microsoft.com/office/powerpoint/2010/main" val="2967260106"/>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52" name="Text Box 16">
            <a:extLst>
              <a:ext uri="{FF2B5EF4-FFF2-40B4-BE49-F238E27FC236}">
                <a16:creationId xmlns:a16="http://schemas.microsoft.com/office/drawing/2014/main" id="{669903C5-5E6F-43C4-BF18-4E57A1360FBB}"/>
              </a:ext>
            </a:extLst>
          </p:cNvPr>
          <p:cNvSpPr txBox="1">
            <a:spLocks noChangeArrowheads="1"/>
          </p:cNvSpPr>
          <p:nvPr/>
        </p:nvSpPr>
        <p:spPr bwMode="auto">
          <a:xfrm>
            <a:off x="4648200" y="2576513"/>
            <a:ext cx="3937000" cy="852487"/>
          </a:xfrm>
          <a:prstGeom prst="rect">
            <a:avLst/>
          </a:prstGeom>
          <a:solidFill>
            <a:srgbClr val="FFC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Myelinated RNFL</a:t>
            </a:r>
            <a:endParaRPr lang="en-US" altLang="en-US" sz="1400" b="1">
              <a:solidFill>
                <a:srgbClr val="FFCCFF"/>
              </a:solidFill>
            </a:endParaRPr>
          </a:p>
          <a:p>
            <a:pPr eaLnBrk="1" hangingPunct="1">
              <a:spcBef>
                <a:spcPct val="0"/>
              </a:spcBef>
              <a:buClrTx/>
              <a:buSzTx/>
              <a:buFontTx/>
              <a:buNone/>
            </a:pPr>
            <a:r>
              <a:rPr lang="en-US" altLang="en-US" sz="1200">
                <a:solidFill>
                  <a:srgbClr val="FFCCFF"/>
                </a:solidFill>
              </a:rPr>
              <a:t>--Myelin normally starts at LGN, ends at lamina cribrosa</a:t>
            </a:r>
          </a:p>
          <a:p>
            <a:pPr eaLnBrk="1" hangingPunct="1">
              <a:spcBef>
                <a:spcPct val="0"/>
              </a:spcBef>
              <a:buClrTx/>
              <a:buSzTx/>
              <a:buFontTx/>
              <a:buNone/>
            </a:pPr>
            <a:r>
              <a:rPr lang="en-US" altLang="en-US" sz="1200">
                <a:solidFill>
                  <a:srgbClr val="FFCCFF"/>
                </a:solidFill>
              </a:rPr>
              <a:t>--Can be patchy, discontinuous</a:t>
            </a:r>
          </a:p>
          <a:p>
            <a:pPr eaLnBrk="1" hangingPunct="1">
              <a:spcBef>
                <a:spcPct val="0"/>
              </a:spcBef>
              <a:buClrTx/>
              <a:buSzTx/>
              <a:buFontTx/>
              <a:buNone/>
            </a:pPr>
            <a:r>
              <a:rPr lang="en-US" altLang="en-US" sz="1200">
                <a:solidFill>
                  <a:srgbClr val="FFCCFF"/>
                </a:solidFill>
              </a:rPr>
              <a:t>--Corresponding VF has absolute scotoma</a:t>
            </a:r>
          </a:p>
        </p:txBody>
      </p:sp>
      <p:sp>
        <p:nvSpPr>
          <p:cNvPr id="6154" name="Text Box 18">
            <a:extLst>
              <a:ext uri="{FF2B5EF4-FFF2-40B4-BE49-F238E27FC236}">
                <a16:creationId xmlns:a16="http://schemas.microsoft.com/office/drawing/2014/main" id="{D3344072-87DD-4AB2-B95B-73F807A201CA}"/>
              </a:ext>
            </a:extLst>
          </p:cNvPr>
          <p:cNvSpPr txBox="1">
            <a:spLocks noChangeArrowheads="1"/>
          </p:cNvSpPr>
          <p:nvPr/>
        </p:nvSpPr>
        <p:spPr bwMode="auto">
          <a:xfrm>
            <a:off x="5546725" y="1687513"/>
            <a:ext cx="3421063" cy="669925"/>
          </a:xfrm>
          <a:prstGeom prst="rect">
            <a:avLst/>
          </a:prstGeom>
          <a:solidFill>
            <a:srgbClr val="FFFF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Megalopapilla</a:t>
            </a:r>
          </a:p>
          <a:p>
            <a:pPr eaLnBrk="1" hangingPunct="1">
              <a:spcBef>
                <a:spcPct val="0"/>
              </a:spcBef>
              <a:buClrTx/>
              <a:buSzTx/>
              <a:buFontTx/>
              <a:buNone/>
            </a:pPr>
            <a:r>
              <a:rPr lang="en-US" altLang="en-US" sz="1200">
                <a:solidFill>
                  <a:srgbClr val="FFFF99"/>
                </a:solidFill>
              </a:rPr>
              <a:t>--Abnormally large diameter of </a:t>
            </a:r>
            <a:r>
              <a:rPr lang="en-US" altLang="en-US" sz="1200" b="1">
                <a:solidFill>
                  <a:srgbClr val="FFFF99"/>
                </a:solidFill>
              </a:rPr>
              <a:t>disc and cup</a:t>
            </a:r>
          </a:p>
          <a:p>
            <a:pPr eaLnBrk="1" hangingPunct="1">
              <a:spcBef>
                <a:spcPct val="0"/>
              </a:spcBef>
              <a:buClrTx/>
              <a:buSzTx/>
              <a:buFontTx/>
              <a:buNone/>
            </a:pPr>
            <a:r>
              <a:rPr lang="en-US" altLang="en-US" sz="1200">
                <a:solidFill>
                  <a:srgbClr val="FFFF99"/>
                </a:solidFill>
              </a:rPr>
              <a:t>--VF testing may reveal an </a:t>
            </a:r>
            <a:r>
              <a:rPr lang="en-US" altLang="en-US" sz="1200" b="1">
                <a:solidFill>
                  <a:srgbClr val="FFFF99"/>
                </a:solidFill>
              </a:rPr>
              <a:t>enlarged blind spot</a:t>
            </a:r>
          </a:p>
        </p:txBody>
      </p:sp>
      <p:sp>
        <p:nvSpPr>
          <p:cNvPr id="6156" name="Text Box 20">
            <a:extLst>
              <a:ext uri="{FF2B5EF4-FFF2-40B4-BE49-F238E27FC236}">
                <a16:creationId xmlns:a16="http://schemas.microsoft.com/office/drawing/2014/main" id="{06D67543-4399-4182-A8C4-2AE49EC50E7E}"/>
              </a:ext>
            </a:extLst>
          </p:cNvPr>
          <p:cNvSpPr txBox="1">
            <a:spLocks noChangeArrowheads="1"/>
          </p:cNvSpPr>
          <p:nvPr/>
        </p:nvSpPr>
        <p:spPr bwMode="auto">
          <a:xfrm>
            <a:off x="76200" y="2514600"/>
            <a:ext cx="2757488" cy="852488"/>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Optic Nerve Coloboma</a:t>
            </a:r>
          </a:p>
          <a:p>
            <a:pPr eaLnBrk="1" hangingPunct="1">
              <a:spcBef>
                <a:spcPct val="0"/>
              </a:spcBef>
              <a:buClrTx/>
              <a:buSzTx/>
              <a:buFontTx/>
              <a:buNone/>
            </a:pPr>
            <a:r>
              <a:rPr lang="en-US" altLang="en-US" sz="1200">
                <a:solidFill>
                  <a:srgbClr val="CCECFF"/>
                </a:solidFill>
              </a:rPr>
              <a:t>1) May resemble… </a:t>
            </a:r>
            <a:r>
              <a:rPr lang="en-US" altLang="en-US" sz="1200" b="1">
                <a:solidFill>
                  <a:srgbClr val="CCECFF"/>
                </a:solidFill>
              </a:rPr>
              <a:t>deep cupping</a:t>
            </a:r>
          </a:p>
          <a:p>
            <a:pPr eaLnBrk="1" hangingPunct="1">
              <a:spcBef>
                <a:spcPct val="0"/>
              </a:spcBef>
              <a:buClrTx/>
              <a:buSzTx/>
              <a:buFontTx/>
              <a:buNone/>
            </a:pPr>
            <a:r>
              <a:rPr lang="en-US" altLang="en-US" sz="1200">
                <a:solidFill>
                  <a:srgbClr val="CCECFF"/>
                </a:solidFill>
              </a:rPr>
              <a:t>2) Can be… </a:t>
            </a:r>
            <a:r>
              <a:rPr lang="en-US" altLang="en-US" sz="1200" b="1">
                <a:solidFill>
                  <a:srgbClr val="CCECFF"/>
                </a:solidFill>
              </a:rPr>
              <a:t>bilateral, asymmetric</a:t>
            </a:r>
          </a:p>
          <a:p>
            <a:pPr eaLnBrk="1" hangingPunct="1">
              <a:spcBef>
                <a:spcPct val="0"/>
              </a:spcBef>
              <a:buClrTx/>
              <a:buSzTx/>
              <a:buFontTx/>
              <a:buNone/>
            </a:pPr>
            <a:r>
              <a:rPr lang="en-US" altLang="en-US" sz="1200">
                <a:solidFill>
                  <a:srgbClr val="CCECFF"/>
                </a:solidFill>
              </a:rPr>
              <a:t>3) Part of the…</a:t>
            </a:r>
            <a:r>
              <a:rPr lang="en-US" altLang="en-US" sz="1200" b="1">
                <a:solidFill>
                  <a:srgbClr val="CCECFF"/>
                </a:solidFill>
              </a:rPr>
              <a:t>CHARGE association</a:t>
            </a:r>
          </a:p>
        </p:txBody>
      </p:sp>
      <p:sp>
        <p:nvSpPr>
          <p:cNvPr id="6157" name="Text Box 21">
            <a:extLst>
              <a:ext uri="{FF2B5EF4-FFF2-40B4-BE49-F238E27FC236}">
                <a16:creationId xmlns:a16="http://schemas.microsoft.com/office/drawing/2014/main" id="{1E1B20C9-9F50-4638-8A24-9BF4BD147D7A}"/>
              </a:ext>
            </a:extLst>
          </p:cNvPr>
          <p:cNvSpPr txBox="1">
            <a:spLocks noChangeArrowheads="1"/>
          </p:cNvSpPr>
          <p:nvPr/>
        </p:nvSpPr>
        <p:spPr bwMode="auto">
          <a:xfrm>
            <a:off x="869950" y="3505200"/>
            <a:ext cx="2144713" cy="669925"/>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Optic Pit/Hole</a:t>
            </a:r>
          </a:p>
          <a:p>
            <a:pPr eaLnBrk="1" hangingPunct="1">
              <a:spcBef>
                <a:spcPct val="0"/>
              </a:spcBef>
              <a:buClrTx/>
              <a:buSzTx/>
              <a:buFontTx/>
              <a:buNone/>
            </a:pPr>
            <a:r>
              <a:rPr lang="en-US" altLang="en-US" sz="1200">
                <a:solidFill>
                  <a:srgbClr val="CCECFF"/>
                </a:solidFill>
              </a:rPr>
              <a:t>--Associated with </a:t>
            </a:r>
            <a:r>
              <a:rPr lang="en-US" altLang="en-US" sz="1200" b="1">
                <a:solidFill>
                  <a:srgbClr val="CCECFF"/>
                </a:solidFill>
              </a:rPr>
              <a:t>serous RD</a:t>
            </a:r>
          </a:p>
          <a:p>
            <a:pPr eaLnBrk="1" hangingPunct="1">
              <a:spcBef>
                <a:spcPct val="0"/>
              </a:spcBef>
              <a:buClrTx/>
              <a:buSzTx/>
              <a:buFontTx/>
              <a:buNone/>
            </a:pPr>
            <a:r>
              <a:rPr lang="en-US" altLang="en-US" sz="1200">
                <a:solidFill>
                  <a:srgbClr val="CCECFF"/>
                </a:solidFill>
              </a:rPr>
              <a:t>  in adulthood</a:t>
            </a:r>
          </a:p>
        </p:txBody>
      </p:sp>
      <p:sp>
        <p:nvSpPr>
          <p:cNvPr id="6158" name="Text Box 22">
            <a:extLst>
              <a:ext uri="{FF2B5EF4-FFF2-40B4-BE49-F238E27FC236}">
                <a16:creationId xmlns:a16="http://schemas.microsoft.com/office/drawing/2014/main" id="{9816774E-0764-44CE-9708-55344D45C75D}"/>
              </a:ext>
            </a:extLst>
          </p:cNvPr>
          <p:cNvSpPr txBox="1">
            <a:spLocks noChangeArrowheads="1"/>
          </p:cNvSpPr>
          <p:nvPr/>
        </p:nvSpPr>
        <p:spPr bwMode="auto">
          <a:xfrm>
            <a:off x="1371600" y="4267200"/>
            <a:ext cx="3048000" cy="2130425"/>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Morning-Glory Disc</a:t>
            </a:r>
          </a:p>
          <a:p>
            <a:pPr eaLnBrk="1" hangingPunct="1">
              <a:spcBef>
                <a:spcPct val="0"/>
              </a:spcBef>
              <a:buClrTx/>
              <a:buSzTx/>
              <a:buFontTx/>
              <a:buNone/>
            </a:pPr>
            <a:r>
              <a:rPr lang="en-US" altLang="en-US" sz="1200">
                <a:solidFill>
                  <a:srgbClr val="CCECFF"/>
                </a:solidFill>
              </a:rPr>
              <a:t>--DFE reveals:</a:t>
            </a:r>
          </a:p>
          <a:p>
            <a:pPr eaLnBrk="1" hangingPunct="1">
              <a:spcBef>
                <a:spcPct val="0"/>
              </a:spcBef>
              <a:buClrTx/>
              <a:buSzTx/>
              <a:buFontTx/>
              <a:buNone/>
            </a:pPr>
            <a:r>
              <a:rPr lang="en-US" altLang="en-US" sz="1200">
                <a:solidFill>
                  <a:srgbClr val="CCECFF"/>
                </a:solidFill>
              </a:rPr>
              <a:t>  1) Funnel-shaped…</a:t>
            </a:r>
          </a:p>
          <a:p>
            <a:pPr eaLnBrk="1" hangingPunct="1">
              <a:spcBef>
                <a:spcPct val="0"/>
              </a:spcBef>
              <a:buClrTx/>
              <a:buSzTx/>
              <a:buFontTx/>
              <a:buNone/>
            </a:pPr>
            <a:r>
              <a:rPr lang="en-US" altLang="en-US" sz="1200">
                <a:solidFill>
                  <a:srgbClr val="CCECFF"/>
                </a:solidFill>
              </a:rPr>
              <a:t>  2) Number of vessels crossing the rim</a:t>
            </a:r>
          </a:p>
          <a:p>
            <a:pPr eaLnBrk="1" hangingPunct="1">
              <a:spcBef>
                <a:spcPct val="0"/>
              </a:spcBef>
              <a:buClrTx/>
              <a:buSzTx/>
              <a:buFontTx/>
              <a:buNone/>
            </a:pPr>
            <a:r>
              <a:rPr lang="en-US" altLang="en-US" sz="1200">
                <a:solidFill>
                  <a:srgbClr val="CCECFF"/>
                </a:solidFill>
              </a:rPr>
              <a:t>    seems abnormally…</a:t>
            </a:r>
            <a:r>
              <a:rPr lang="en-US" altLang="en-US" sz="1200" b="1">
                <a:solidFill>
                  <a:srgbClr val="CCECFF"/>
                </a:solidFill>
              </a:rPr>
              <a:t>high</a:t>
            </a:r>
            <a:r>
              <a:rPr lang="en-US" altLang="en-US" sz="1200">
                <a:solidFill>
                  <a:srgbClr val="CCECFF"/>
                </a:solidFill>
              </a:rPr>
              <a:t> </a:t>
            </a:r>
            <a:endParaRPr lang="en-US" altLang="en-US" sz="1200" b="1">
              <a:solidFill>
                <a:srgbClr val="CCECFF"/>
              </a:solidFill>
            </a:endParaRPr>
          </a:p>
          <a:p>
            <a:pPr eaLnBrk="1" hangingPunct="1">
              <a:spcBef>
                <a:spcPct val="0"/>
              </a:spcBef>
              <a:buClrTx/>
              <a:buSzTx/>
              <a:buFontTx/>
              <a:buNone/>
            </a:pPr>
            <a:r>
              <a:rPr lang="en-US" altLang="en-US" sz="1200">
                <a:solidFill>
                  <a:srgbClr val="CCECFF"/>
                </a:solidFill>
              </a:rPr>
              <a:t>--Tissue is…</a:t>
            </a:r>
            <a:r>
              <a:rPr lang="en-US" altLang="en-US" sz="1200" b="1">
                <a:solidFill>
                  <a:srgbClr val="CCECFF"/>
                </a:solidFill>
              </a:rPr>
              <a:t>contractile</a:t>
            </a:r>
            <a:r>
              <a:rPr lang="en-US" altLang="en-US" sz="1200">
                <a:solidFill>
                  <a:srgbClr val="CCECFF"/>
                </a:solidFill>
              </a:rPr>
              <a:t>, so cup seems</a:t>
            </a:r>
          </a:p>
          <a:p>
            <a:pPr eaLnBrk="1" hangingPunct="1">
              <a:spcBef>
                <a:spcPct val="0"/>
              </a:spcBef>
              <a:buClrTx/>
              <a:buSzTx/>
              <a:buFontTx/>
              <a:buNone/>
            </a:pPr>
            <a:r>
              <a:rPr lang="en-US" altLang="en-US" sz="1200">
                <a:solidFill>
                  <a:srgbClr val="CCECFF"/>
                </a:solidFill>
              </a:rPr>
              <a:t>  to…</a:t>
            </a:r>
            <a:r>
              <a:rPr lang="en-US" altLang="en-US" sz="1200" b="1">
                <a:solidFill>
                  <a:srgbClr val="CCECFF"/>
                </a:solidFill>
              </a:rPr>
              <a:t>open and close</a:t>
            </a:r>
            <a:r>
              <a:rPr lang="en-US" altLang="en-US" sz="1200">
                <a:solidFill>
                  <a:srgbClr val="CCECFF"/>
                </a:solidFill>
              </a:rPr>
              <a:t> (like its namesake,  </a:t>
            </a:r>
          </a:p>
          <a:p>
            <a:pPr eaLnBrk="1" hangingPunct="1">
              <a:spcBef>
                <a:spcPct val="0"/>
              </a:spcBef>
              <a:buClrTx/>
              <a:buSzTx/>
              <a:buFontTx/>
              <a:buNone/>
            </a:pPr>
            <a:r>
              <a:rPr lang="en-US" altLang="en-US" sz="1200">
                <a:solidFill>
                  <a:srgbClr val="CCECFF"/>
                </a:solidFill>
              </a:rPr>
              <a:t>  the morning-glory flower)</a:t>
            </a:r>
          </a:p>
          <a:p>
            <a:pPr eaLnBrk="1" hangingPunct="1">
              <a:spcBef>
                <a:spcPct val="0"/>
              </a:spcBef>
              <a:buClrTx/>
              <a:buSzTx/>
              <a:buFontTx/>
              <a:buNone/>
            </a:pPr>
            <a:r>
              <a:rPr lang="en-US" altLang="en-US" sz="1200">
                <a:solidFill>
                  <a:srgbClr val="CCECFF"/>
                </a:solidFill>
              </a:rPr>
              <a:t>--VA usually…</a:t>
            </a:r>
            <a:r>
              <a:rPr lang="en-US" altLang="en-US" sz="1200" b="1">
                <a:solidFill>
                  <a:srgbClr val="CCECFF"/>
                </a:solidFill>
              </a:rPr>
              <a:t>20/200</a:t>
            </a:r>
            <a:r>
              <a:rPr lang="en-US" altLang="en-US" sz="1200">
                <a:solidFill>
                  <a:srgbClr val="CCECFF"/>
                </a:solidFill>
              </a:rPr>
              <a:t>, but can be…</a:t>
            </a:r>
          </a:p>
          <a:p>
            <a:pPr eaLnBrk="1" hangingPunct="1">
              <a:spcBef>
                <a:spcPct val="0"/>
              </a:spcBef>
              <a:buClrTx/>
              <a:buSzTx/>
              <a:buFontTx/>
              <a:buNone/>
            </a:pPr>
            <a:r>
              <a:rPr lang="en-US" altLang="en-US" sz="1200">
                <a:solidFill>
                  <a:srgbClr val="CCECFF"/>
                </a:solidFill>
              </a:rPr>
              <a:t>   </a:t>
            </a:r>
            <a:r>
              <a:rPr lang="en-US" altLang="en-US" sz="1200" b="1">
                <a:solidFill>
                  <a:srgbClr val="CCECFF"/>
                </a:solidFill>
              </a:rPr>
              <a:t>20/20&lt;-&gt;NLP</a:t>
            </a:r>
          </a:p>
          <a:p>
            <a:pPr eaLnBrk="1" hangingPunct="1">
              <a:spcBef>
                <a:spcPct val="0"/>
              </a:spcBef>
              <a:buClrTx/>
              <a:buSzTx/>
              <a:buFontTx/>
              <a:buNone/>
            </a:pPr>
            <a:r>
              <a:rPr lang="en-US" altLang="en-US" sz="1200">
                <a:solidFill>
                  <a:srgbClr val="CCECFF"/>
                </a:solidFill>
              </a:rPr>
              <a:t>--1/3 develop…</a:t>
            </a:r>
            <a:r>
              <a:rPr lang="en-US" altLang="en-US" sz="1200" b="1">
                <a:solidFill>
                  <a:srgbClr val="CCECFF"/>
                </a:solidFill>
              </a:rPr>
              <a:t>serous RD</a:t>
            </a:r>
          </a:p>
        </p:txBody>
      </p:sp>
      <p:sp>
        <p:nvSpPr>
          <p:cNvPr id="6159" name="Slide Number Placeholder 1">
            <a:extLst>
              <a:ext uri="{FF2B5EF4-FFF2-40B4-BE49-F238E27FC236}">
                <a16:creationId xmlns:a16="http://schemas.microsoft.com/office/drawing/2014/main" id="{7FCD747D-7F69-407B-87FA-92FBBB088DB1}"/>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AB945841-A344-4294-AD0F-C1DCF664A863}" type="slidenum">
              <a:rPr lang="en-US" altLang="en-US" sz="1000"/>
              <a:pPr>
                <a:spcBef>
                  <a:spcPct val="0"/>
                </a:spcBef>
                <a:buClrTx/>
                <a:buSzTx/>
                <a:buFontTx/>
                <a:buNone/>
              </a:pPr>
              <a:t>6</a:t>
            </a:fld>
            <a:endParaRPr lang="en-US" altLang="en-US" sz="1000"/>
          </a:p>
        </p:txBody>
      </p:sp>
      <p:sp>
        <p:nvSpPr>
          <p:cNvPr id="18" name="Rectangle 16">
            <a:extLst>
              <a:ext uri="{FF2B5EF4-FFF2-40B4-BE49-F238E27FC236}">
                <a16:creationId xmlns:a16="http://schemas.microsoft.com/office/drawing/2014/main" id="{B90621CB-7463-4FDE-849A-C3542ACF68EF}"/>
              </a:ext>
            </a:extLst>
          </p:cNvPr>
          <p:cNvSpPr>
            <a:spLocks noChangeArrowheads="1"/>
          </p:cNvSpPr>
          <p:nvPr/>
        </p:nvSpPr>
        <p:spPr bwMode="auto">
          <a:xfrm>
            <a:off x="457200" y="122238"/>
            <a:ext cx="7543800" cy="8683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b"/>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ct val="85000"/>
              </a:lnSpc>
              <a:spcBef>
                <a:spcPct val="0"/>
              </a:spcBef>
              <a:buClrTx/>
              <a:buSzTx/>
              <a:buFontTx/>
              <a:buNone/>
            </a:pPr>
            <a:r>
              <a:rPr lang="en-US" altLang="en-US" sz="3200" b="1" dirty="0">
                <a:solidFill>
                  <a:schemeClr val="tx2"/>
                </a:solidFill>
              </a:rPr>
              <a:t>Developmental Abnormalities of the Optic Nerve Head</a:t>
            </a:r>
            <a:endParaRPr lang="en-US" altLang="en-US" sz="3200" dirty="0">
              <a:solidFill>
                <a:schemeClr val="tx2"/>
              </a:solidFill>
            </a:endParaRPr>
          </a:p>
        </p:txBody>
      </p:sp>
      <p:sp>
        <p:nvSpPr>
          <p:cNvPr id="12" name="Line 10">
            <a:extLst>
              <a:ext uri="{FF2B5EF4-FFF2-40B4-BE49-F238E27FC236}">
                <a16:creationId xmlns:a16="http://schemas.microsoft.com/office/drawing/2014/main" id="{4AEEA88B-1A0B-4259-928D-F97B143C69A3}"/>
              </a:ext>
            </a:extLst>
          </p:cNvPr>
          <p:cNvSpPr>
            <a:spLocks noChangeShapeType="1"/>
          </p:cNvSpPr>
          <p:nvPr/>
        </p:nvSpPr>
        <p:spPr bwMode="auto">
          <a:xfrm flipH="1">
            <a:off x="1600200" y="2057400"/>
            <a:ext cx="1524000" cy="3810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 name="Line 12">
            <a:extLst>
              <a:ext uri="{FF2B5EF4-FFF2-40B4-BE49-F238E27FC236}">
                <a16:creationId xmlns:a16="http://schemas.microsoft.com/office/drawing/2014/main" id="{AFD7B6D7-120F-4E46-A09C-C83053925F68}"/>
              </a:ext>
            </a:extLst>
          </p:cNvPr>
          <p:cNvSpPr>
            <a:spLocks noChangeShapeType="1"/>
          </p:cNvSpPr>
          <p:nvPr/>
        </p:nvSpPr>
        <p:spPr bwMode="auto">
          <a:xfrm>
            <a:off x="3124200" y="2057400"/>
            <a:ext cx="381000" cy="22098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 name="Text Box 13">
            <a:extLst>
              <a:ext uri="{FF2B5EF4-FFF2-40B4-BE49-F238E27FC236}">
                <a16:creationId xmlns:a16="http://schemas.microsoft.com/office/drawing/2014/main" id="{38FC1080-630B-4606-A529-7F94B7F55D5D}"/>
              </a:ext>
            </a:extLst>
          </p:cNvPr>
          <p:cNvSpPr txBox="1">
            <a:spLocks noChangeArrowheads="1"/>
          </p:cNvSpPr>
          <p:nvPr/>
        </p:nvSpPr>
        <p:spPr bwMode="auto">
          <a:xfrm>
            <a:off x="1357313" y="1524000"/>
            <a:ext cx="3511550" cy="4540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1400" i="1">
                <a:solidFill>
                  <a:srgbClr val="0000FF"/>
                </a:solidFill>
              </a:rPr>
              <a:t>These three are all secondary to abnormal</a:t>
            </a:r>
          </a:p>
          <a:p>
            <a:pPr algn="ctr" eaLnBrk="1" hangingPunct="1">
              <a:lnSpc>
                <a:spcPct val="85000"/>
              </a:lnSpc>
              <a:spcBef>
                <a:spcPct val="0"/>
              </a:spcBef>
              <a:buClrTx/>
              <a:buSzTx/>
              <a:buFontTx/>
              <a:buNone/>
            </a:pPr>
            <a:r>
              <a:rPr lang="en-US" altLang="en-US" sz="1400" i="1">
                <a:solidFill>
                  <a:srgbClr val="0000FF"/>
                </a:solidFill>
              </a:rPr>
              <a:t>closure of the embryonic optic fissure</a:t>
            </a:r>
          </a:p>
        </p:txBody>
      </p:sp>
      <p:sp>
        <p:nvSpPr>
          <p:cNvPr id="15" name="Line 14">
            <a:extLst>
              <a:ext uri="{FF2B5EF4-FFF2-40B4-BE49-F238E27FC236}">
                <a16:creationId xmlns:a16="http://schemas.microsoft.com/office/drawing/2014/main" id="{C0D12596-03E0-4601-B6BB-8AC62000C869}"/>
              </a:ext>
            </a:extLst>
          </p:cNvPr>
          <p:cNvSpPr>
            <a:spLocks noChangeShapeType="1"/>
          </p:cNvSpPr>
          <p:nvPr/>
        </p:nvSpPr>
        <p:spPr bwMode="auto">
          <a:xfrm flipH="1">
            <a:off x="2971800" y="2057400"/>
            <a:ext cx="152400" cy="14478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Tree>
    <p:extLst>
      <p:ext uri="{BB962C8B-B14F-4D97-AF65-F5344CB8AC3E}">
        <p14:creationId xmlns:p14="http://schemas.microsoft.com/office/powerpoint/2010/main" val="3714439049"/>
      </p:ext>
    </p:extLst>
  </p:cSld>
  <p:clrMapOvr>
    <a:masterClrMapping/>
  </p:clrMapOvr>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6" name="Text Box 10">
            <a:extLst>
              <a:ext uri="{FF2B5EF4-FFF2-40B4-BE49-F238E27FC236}">
                <a16:creationId xmlns:a16="http://schemas.microsoft.com/office/drawing/2014/main" id="{75A786AA-A76E-4831-AE75-ABE88B23D8E3}"/>
              </a:ext>
            </a:extLst>
          </p:cNvPr>
          <p:cNvSpPr txBox="1">
            <a:spLocks noChangeArrowheads="1"/>
          </p:cNvSpPr>
          <p:nvPr/>
        </p:nvSpPr>
        <p:spPr bwMode="auto">
          <a:xfrm>
            <a:off x="1371600" y="4267200"/>
            <a:ext cx="3057525" cy="2154238"/>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Morning-Glory Disc</a:t>
            </a:r>
          </a:p>
          <a:p>
            <a:pPr eaLnBrk="1" hangingPunct="1">
              <a:spcBef>
                <a:spcPct val="0"/>
              </a:spcBef>
              <a:buClrTx/>
              <a:buSzTx/>
              <a:buFontTx/>
              <a:buNone/>
            </a:pPr>
            <a:r>
              <a:rPr lang="en-US" altLang="en-US" sz="1200"/>
              <a:t>--DFE reveals:</a:t>
            </a:r>
          </a:p>
          <a:p>
            <a:pPr eaLnBrk="1" hangingPunct="1">
              <a:spcBef>
                <a:spcPct val="0"/>
              </a:spcBef>
              <a:buClrTx/>
              <a:buSzTx/>
              <a:buFontTx/>
              <a:buNone/>
            </a:pPr>
            <a:r>
              <a:rPr lang="en-US" altLang="en-US" sz="1200"/>
              <a:t>  1) A funnel-shaped…</a:t>
            </a:r>
            <a:r>
              <a:rPr lang="en-US" altLang="en-US" sz="1200" b="1">
                <a:solidFill>
                  <a:srgbClr val="0000FF"/>
                </a:solidFill>
              </a:rPr>
              <a:t>excavation</a:t>
            </a:r>
            <a:endParaRPr lang="en-US" altLang="en-US" sz="1200"/>
          </a:p>
          <a:p>
            <a:pPr eaLnBrk="1" hangingPunct="1">
              <a:spcBef>
                <a:spcPct val="0"/>
              </a:spcBef>
              <a:buClrTx/>
              <a:buSzTx/>
              <a:buFontTx/>
              <a:buNone/>
            </a:pPr>
            <a:r>
              <a:rPr lang="en-US" altLang="en-US" sz="1200"/>
              <a:t>  2) Number of vessels crossing the rim</a:t>
            </a:r>
          </a:p>
          <a:p>
            <a:pPr eaLnBrk="1" hangingPunct="1">
              <a:spcBef>
                <a:spcPct val="0"/>
              </a:spcBef>
              <a:buClrTx/>
              <a:buSzTx/>
              <a:buFontTx/>
              <a:buNone/>
            </a:pPr>
            <a:r>
              <a:rPr lang="en-US" altLang="en-US" sz="1200"/>
              <a:t>    seems abnormally…</a:t>
            </a:r>
            <a:r>
              <a:rPr lang="en-US" altLang="en-US" sz="1200" b="1">
                <a:solidFill>
                  <a:srgbClr val="0000FF"/>
                </a:solidFill>
              </a:rPr>
              <a:t>high</a:t>
            </a:r>
            <a:r>
              <a:rPr lang="en-US" altLang="en-US" sz="1200"/>
              <a:t> </a:t>
            </a:r>
            <a:endParaRPr lang="en-US" altLang="en-US" sz="1200" b="1">
              <a:solidFill>
                <a:srgbClr val="0000FF"/>
              </a:solidFill>
            </a:endParaRPr>
          </a:p>
          <a:p>
            <a:pPr eaLnBrk="1" hangingPunct="1">
              <a:spcBef>
                <a:spcPct val="0"/>
              </a:spcBef>
              <a:buClrTx/>
              <a:buSzTx/>
              <a:buFontTx/>
              <a:buNone/>
            </a:pPr>
            <a:r>
              <a:rPr lang="en-US" altLang="en-US" sz="1200"/>
              <a:t>--Tissue is…</a:t>
            </a:r>
            <a:r>
              <a:rPr lang="en-US" altLang="en-US" sz="1200" b="1">
                <a:solidFill>
                  <a:srgbClr val="0000FF"/>
                </a:solidFill>
              </a:rPr>
              <a:t>contractile</a:t>
            </a:r>
            <a:r>
              <a:rPr lang="en-US" altLang="en-US" sz="1200"/>
              <a:t>, so cup seems</a:t>
            </a:r>
          </a:p>
          <a:p>
            <a:pPr eaLnBrk="1" hangingPunct="1">
              <a:spcBef>
                <a:spcPct val="0"/>
              </a:spcBef>
              <a:buClrTx/>
              <a:buSzTx/>
              <a:buFontTx/>
              <a:buNone/>
            </a:pPr>
            <a:r>
              <a:rPr lang="en-US" altLang="en-US" sz="1200"/>
              <a:t>  to…</a:t>
            </a:r>
            <a:r>
              <a:rPr lang="en-US" altLang="en-US" sz="1200" b="1">
                <a:solidFill>
                  <a:srgbClr val="0000FF"/>
                </a:solidFill>
              </a:rPr>
              <a:t>open </a:t>
            </a:r>
            <a:r>
              <a:rPr lang="en-US" altLang="en-US" sz="1200">
                <a:solidFill>
                  <a:srgbClr val="0000FF"/>
                </a:solidFill>
              </a:rPr>
              <a:t>and</a:t>
            </a:r>
            <a:r>
              <a:rPr lang="en-US" altLang="en-US" sz="1200" b="1">
                <a:solidFill>
                  <a:srgbClr val="0000FF"/>
                </a:solidFill>
              </a:rPr>
              <a:t> close</a:t>
            </a:r>
            <a:r>
              <a:rPr lang="en-US" altLang="en-US" sz="1200"/>
              <a:t> (like its namesake,  </a:t>
            </a:r>
          </a:p>
          <a:p>
            <a:pPr eaLnBrk="1" hangingPunct="1">
              <a:spcBef>
                <a:spcPct val="0"/>
              </a:spcBef>
              <a:buClrTx/>
              <a:buSzTx/>
              <a:buFontTx/>
              <a:buNone/>
            </a:pPr>
            <a:r>
              <a:rPr lang="en-US" altLang="en-US" sz="1200"/>
              <a:t>  the morning-glory flower)</a:t>
            </a:r>
          </a:p>
          <a:p>
            <a:pPr eaLnBrk="1" hangingPunct="1">
              <a:spcBef>
                <a:spcPct val="0"/>
              </a:spcBef>
              <a:buClrTx/>
              <a:buSzTx/>
              <a:buFontTx/>
              <a:buNone/>
            </a:pPr>
            <a:r>
              <a:rPr lang="en-US" altLang="en-US" sz="1200"/>
              <a:t>--VA usually…</a:t>
            </a:r>
            <a:r>
              <a:rPr lang="en-US" altLang="en-US" sz="1200" b="1">
                <a:solidFill>
                  <a:srgbClr val="0000FF"/>
                </a:solidFill>
              </a:rPr>
              <a:t>20/200</a:t>
            </a:r>
            <a:r>
              <a:rPr lang="en-US" altLang="en-US" sz="1200"/>
              <a:t>, but can be…</a:t>
            </a:r>
          </a:p>
          <a:p>
            <a:pPr eaLnBrk="1" hangingPunct="1">
              <a:spcBef>
                <a:spcPct val="0"/>
              </a:spcBef>
              <a:buClrTx/>
              <a:buSzTx/>
              <a:buFontTx/>
              <a:buNone/>
            </a:pPr>
            <a:r>
              <a:rPr lang="en-US" altLang="en-US" sz="1200"/>
              <a:t>   </a:t>
            </a:r>
            <a:r>
              <a:rPr lang="en-US" altLang="en-US" sz="1200" b="1">
                <a:solidFill>
                  <a:srgbClr val="0000FF"/>
                </a:solidFill>
              </a:rPr>
              <a:t>20/20&lt;-&gt;NLP</a:t>
            </a:r>
          </a:p>
          <a:p>
            <a:pPr eaLnBrk="1" hangingPunct="1">
              <a:spcBef>
                <a:spcPct val="0"/>
              </a:spcBef>
              <a:buClrTx/>
              <a:buSzTx/>
              <a:buFontTx/>
              <a:buNone/>
            </a:pPr>
            <a:r>
              <a:rPr lang="en-US" altLang="en-US" sz="1200"/>
              <a:t>--1/3 develop…</a:t>
            </a:r>
            <a:r>
              <a:rPr lang="en-US" altLang="en-US" sz="1200" b="1">
                <a:solidFill>
                  <a:srgbClr val="CCECFF"/>
                </a:solidFill>
              </a:rPr>
              <a:t>serous</a:t>
            </a:r>
            <a:r>
              <a:rPr lang="en-US" altLang="en-US" sz="1200" b="1">
                <a:solidFill>
                  <a:srgbClr val="0000FF"/>
                </a:solidFill>
              </a:rPr>
              <a:t> </a:t>
            </a:r>
            <a:r>
              <a:rPr lang="en-US" altLang="en-US" sz="1200" b="1">
                <a:solidFill>
                  <a:srgbClr val="CCECFF"/>
                </a:solidFill>
              </a:rPr>
              <a:t>RD</a:t>
            </a:r>
          </a:p>
        </p:txBody>
      </p:sp>
      <p:sp>
        <p:nvSpPr>
          <p:cNvPr id="26627" name="Text Box 3">
            <a:extLst>
              <a:ext uri="{FF2B5EF4-FFF2-40B4-BE49-F238E27FC236}">
                <a16:creationId xmlns:a16="http://schemas.microsoft.com/office/drawing/2014/main" id="{EBF565CB-D2E5-4CB9-AB10-59AB11704A7C}"/>
              </a:ext>
            </a:extLst>
          </p:cNvPr>
          <p:cNvSpPr txBox="1">
            <a:spLocks noChangeArrowheads="1"/>
          </p:cNvSpPr>
          <p:nvPr/>
        </p:nvSpPr>
        <p:spPr bwMode="auto">
          <a:xfrm>
            <a:off x="793750" y="3505200"/>
            <a:ext cx="2274982" cy="677108"/>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solidFill>
                  <a:schemeClr val="bg1">
                    <a:lumMod val="65000"/>
                  </a:schemeClr>
                </a:solidFill>
              </a:rPr>
              <a:t>Optic Pit/Hole</a:t>
            </a:r>
          </a:p>
          <a:p>
            <a:pPr eaLnBrk="1" hangingPunct="1">
              <a:spcBef>
                <a:spcPct val="0"/>
              </a:spcBef>
              <a:buClrTx/>
              <a:buSzTx/>
              <a:buFontTx/>
              <a:buNone/>
            </a:pPr>
            <a:r>
              <a:rPr lang="en-US" altLang="en-US" sz="1200">
                <a:solidFill>
                  <a:schemeClr val="bg1">
                    <a:lumMod val="65000"/>
                  </a:schemeClr>
                </a:solidFill>
              </a:rPr>
              <a:t>--Associated with…</a:t>
            </a:r>
            <a:r>
              <a:rPr lang="en-US" altLang="en-US" sz="1200" b="1">
                <a:solidFill>
                  <a:schemeClr val="bg1">
                    <a:lumMod val="65000"/>
                  </a:schemeClr>
                </a:solidFill>
              </a:rPr>
              <a:t>serous RD</a:t>
            </a:r>
          </a:p>
          <a:p>
            <a:pPr eaLnBrk="1" hangingPunct="1">
              <a:spcBef>
                <a:spcPct val="0"/>
              </a:spcBef>
              <a:buClrTx/>
              <a:buSzTx/>
              <a:buFontTx/>
              <a:buNone/>
            </a:pPr>
            <a:r>
              <a:rPr lang="en-US" altLang="en-US" sz="1200" b="1">
                <a:solidFill>
                  <a:schemeClr val="bg1">
                    <a:lumMod val="65000"/>
                  </a:schemeClr>
                </a:solidFill>
              </a:rPr>
              <a:t>  in adulthood</a:t>
            </a:r>
          </a:p>
        </p:txBody>
      </p:sp>
      <p:sp>
        <p:nvSpPr>
          <p:cNvPr id="26628" name="Line 4">
            <a:extLst>
              <a:ext uri="{FF2B5EF4-FFF2-40B4-BE49-F238E27FC236}">
                <a16:creationId xmlns:a16="http://schemas.microsoft.com/office/drawing/2014/main" id="{6995FA1A-F69E-4714-87E2-B7C3F5C89A50}"/>
              </a:ext>
            </a:extLst>
          </p:cNvPr>
          <p:cNvSpPr>
            <a:spLocks noChangeShapeType="1"/>
          </p:cNvSpPr>
          <p:nvPr/>
        </p:nvSpPr>
        <p:spPr bwMode="auto">
          <a:xfrm flipH="1">
            <a:off x="1600200" y="2057400"/>
            <a:ext cx="1524000" cy="3810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629" name="Text Box 6">
            <a:extLst>
              <a:ext uri="{FF2B5EF4-FFF2-40B4-BE49-F238E27FC236}">
                <a16:creationId xmlns:a16="http://schemas.microsoft.com/office/drawing/2014/main" id="{2498F669-3885-470F-827E-D0722ECBD570}"/>
              </a:ext>
            </a:extLst>
          </p:cNvPr>
          <p:cNvSpPr txBox="1">
            <a:spLocks noChangeArrowheads="1"/>
          </p:cNvSpPr>
          <p:nvPr/>
        </p:nvSpPr>
        <p:spPr bwMode="auto">
          <a:xfrm>
            <a:off x="1340808" y="1524000"/>
            <a:ext cx="3544560" cy="458587"/>
          </a:xfrm>
          <a:prstGeom prst="rect">
            <a:avLst/>
          </a:prstGeom>
          <a:noFill/>
          <a:ln w="952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1400" i="1">
                <a:solidFill>
                  <a:schemeClr val="bg1">
                    <a:lumMod val="75000"/>
                  </a:schemeClr>
                </a:solidFill>
              </a:rPr>
              <a:t>These three are all secondary to abnormal</a:t>
            </a:r>
          </a:p>
          <a:p>
            <a:pPr algn="ctr" eaLnBrk="1" hangingPunct="1">
              <a:lnSpc>
                <a:spcPct val="85000"/>
              </a:lnSpc>
              <a:spcBef>
                <a:spcPct val="0"/>
              </a:spcBef>
              <a:buClrTx/>
              <a:buSzTx/>
              <a:buFontTx/>
              <a:buNone/>
            </a:pPr>
            <a:r>
              <a:rPr lang="en-US" altLang="en-US" sz="1400" i="1">
                <a:solidFill>
                  <a:schemeClr val="bg1">
                    <a:lumMod val="75000"/>
                  </a:schemeClr>
                </a:solidFill>
              </a:rPr>
              <a:t>closure of the embryonic optic fissure</a:t>
            </a:r>
          </a:p>
        </p:txBody>
      </p:sp>
      <p:sp>
        <p:nvSpPr>
          <p:cNvPr id="26630" name="Text Box 7">
            <a:extLst>
              <a:ext uri="{FF2B5EF4-FFF2-40B4-BE49-F238E27FC236}">
                <a16:creationId xmlns:a16="http://schemas.microsoft.com/office/drawing/2014/main" id="{77864995-F91A-497B-84DE-F4FB09455FB9}"/>
              </a:ext>
            </a:extLst>
          </p:cNvPr>
          <p:cNvSpPr txBox="1">
            <a:spLocks noChangeArrowheads="1"/>
          </p:cNvSpPr>
          <p:nvPr/>
        </p:nvSpPr>
        <p:spPr bwMode="auto">
          <a:xfrm>
            <a:off x="76200" y="2514600"/>
            <a:ext cx="2783134" cy="861774"/>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solidFill>
                  <a:schemeClr val="bg1">
                    <a:lumMod val="65000"/>
                  </a:schemeClr>
                </a:solidFill>
              </a:rPr>
              <a:t>Optic Nerve Coloboma</a:t>
            </a:r>
          </a:p>
          <a:p>
            <a:pPr eaLnBrk="1" hangingPunct="1">
              <a:spcBef>
                <a:spcPct val="0"/>
              </a:spcBef>
              <a:buClrTx/>
              <a:buSzTx/>
              <a:buFontTx/>
              <a:buNone/>
            </a:pPr>
            <a:r>
              <a:rPr lang="en-US" altLang="en-US" sz="1200">
                <a:solidFill>
                  <a:schemeClr val="bg1">
                    <a:lumMod val="65000"/>
                  </a:schemeClr>
                </a:solidFill>
              </a:rPr>
              <a:t>1) May resemble…</a:t>
            </a:r>
            <a:r>
              <a:rPr lang="en-US" altLang="en-US" sz="1200" b="1">
                <a:solidFill>
                  <a:schemeClr val="bg1">
                    <a:lumMod val="65000"/>
                  </a:schemeClr>
                </a:solidFill>
              </a:rPr>
              <a:t>deep cupping</a:t>
            </a:r>
          </a:p>
          <a:p>
            <a:pPr eaLnBrk="1" hangingPunct="1">
              <a:spcBef>
                <a:spcPct val="0"/>
              </a:spcBef>
              <a:buClrTx/>
              <a:buSzTx/>
              <a:buFontTx/>
              <a:buNone/>
            </a:pPr>
            <a:r>
              <a:rPr lang="en-US" altLang="en-US" sz="1200">
                <a:solidFill>
                  <a:schemeClr val="bg1">
                    <a:lumMod val="65000"/>
                  </a:schemeClr>
                </a:solidFill>
              </a:rPr>
              <a:t>2) Can be…</a:t>
            </a:r>
            <a:r>
              <a:rPr lang="en-US" altLang="en-US" sz="1200" b="1">
                <a:solidFill>
                  <a:schemeClr val="bg1">
                    <a:lumMod val="65000"/>
                  </a:schemeClr>
                </a:solidFill>
              </a:rPr>
              <a:t>bilateral, asymmetric</a:t>
            </a:r>
          </a:p>
          <a:p>
            <a:pPr eaLnBrk="1" hangingPunct="1">
              <a:spcBef>
                <a:spcPct val="0"/>
              </a:spcBef>
              <a:buClrTx/>
              <a:buSzTx/>
              <a:buFontTx/>
              <a:buNone/>
            </a:pPr>
            <a:r>
              <a:rPr lang="en-US" altLang="en-US" sz="1200">
                <a:solidFill>
                  <a:schemeClr val="bg1">
                    <a:lumMod val="65000"/>
                  </a:schemeClr>
                </a:solidFill>
              </a:rPr>
              <a:t>3) Part of the…</a:t>
            </a:r>
            <a:r>
              <a:rPr lang="en-US" altLang="en-US" sz="1200" b="1">
                <a:solidFill>
                  <a:schemeClr val="bg1">
                    <a:lumMod val="65000"/>
                  </a:schemeClr>
                </a:solidFill>
              </a:rPr>
              <a:t>CHARGE association</a:t>
            </a:r>
          </a:p>
        </p:txBody>
      </p:sp>
      <p:sp>
        <p:nvSpPr>
          <p:cNvPr id="26631" name="Line 8">
            <a:extLst>
              <a:ext uri="{FF2B5EF4-FFF2-40B4-BE49-F238E27FC236}">
                <a16:creationId xmlns:a16="http://schemas.microsoft.com/office/drawing/2014/main" id="{91D11795-7A2D-4757-920B-F908079269D1}"/>
              </a:ext>
            </a:extLst>
          </p:cNvPr>
          <p:cNvSpPr>
            <a:spLocks noChangeShapeType="1"/>
          </p:cNvSpPr>
          <p:nvPr/>
        </p:nvSpPr>
        <p:spPr bwMode="auto">
          <a:xfrm flipH="1">
            <a:off x="2971800" y="2057400"/>
            <a:ext cx="152400" cy="14478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632" name="Text Box 9">
            <a:extLst>
              <a:ext uri="{FF2B5EF4-FFF2-40B4-BE49-F238E27FC236}">
                <a16:creationId xmlns:a16="http://schemas.microsoft.com/office/drawing/2014/main" id="{A6F1D9EC-DA7F-44C4-8528-11B06C1FBD47}"/>
              </a:ext>
            </a:extLst>
          </p:cNvPr>
          <p:cNvSpPr txBox="1">
            <a:spLocks noChangeArrowheads="1"/>
          </p:cNvSpPr>
          <p:nvPr/>
        </p:nvSpPr>
        <p:spPr bwMode="auto">
          <a:xfrm>
            <a:off x="1371600" y="4267200"/>
            <a:ext cx="3057247" cy="2154436"/>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dirty="0">
                <a:solidFill>
                  <a:schemeClr val="bg1">
                    <a:lumMod val="65000"/>
                  </a:schemeClr>
                </a:solidFill>
              </a:rPr>
              <a:t>Morning-Glory Disc</a:t>
            </a:r>
          </a:p>
          <a:p>
            <a:pPr eaLnBrk="1" hangingPunct="1">
              <a:spcBef>
                <a:spcPct val="0"/>
              </a:spcBef>
              <a:buClrTx/>
              <a:buSzTx/>
              <a:buFontTx/>
              <a:buNone/>
            </a:pPr>
            <a:r>
              <a:rPr lang="en-US" altLang="en-US" sz="1200" dirty="0">
                <a:solidFill>
                  <a:schemeClr val="bg1">
                    <a:lumMod val="65000"/>
                  </a:schemeClr>
                </a:solidFill>
              </a:rPr>
              <a:t>--DFE reveals:</a:t>
            </a:r>
          </a:p>
          <a:p>
            <a:pPr eaLnBrk="1" hangingPunct="1">
              <a:spcBef>
                <a:spcPct val="0"/>
              </a:spcBef>
              <a:buClrTx/>
              <a:buSzTx/>
              <a:buFontTx/>
              <a:buNone/>
            </a:pPr>
            <a:r>
              <a:rPr lang="en-US" altLang="en-US" sz="1200" dirty="0">
                <a:solidFill>
                  <a:schemeClr val="bg1">
                    <a:lumMod val="65000"/>
                  </a:schemeClr>
                </a:solidFill>
              </a:rPr>
              <a:t>  1) A funnel-shaped…</a:t>
            </a:r>
            <a:r>
              <a:rPr lang="en-US" altLang="en-US" sz="1200" b="1" dirty="0">
                <a:solidFill>
                  <a:schemeClr val="bg1">
                    <a:lumMod val="65000"/>
                  </a:schemeClr>
                </a:solidFill>
              </a:rPr>
              <a:t>excavation</a:t>
            </a:r>
            <a:endParaRPr lang="en-US" altLang="en-US" sz="1200" dirty="0">
              <a:solidFill>
                <a:schemeClr val="bg1">
                  <a:lumMod val="65000"/>
                </a:schemeClr>
              </a:solidFill>
            </a:endParaRPr>
          </a:p>
          <a:p>
            <a:pPr eaLnBrk="1" hangingPunct="1">
              <a:spcBef>
                <a:spcPct val="0"/>
              </a:spcBef>
              <a:buClrTx/>
              <a:buSzTx/>
              <a:buFontTx/>
              <a:buNone/>
            </a:pPr>
            <a:r>
              <a:rPr lang="en-US" altLang="en-US" sz="1200" dirty="0">
                <a:solidFill>
                  <a:schemeClr val="bg1">
                    <a:lumMod val="65000"/>
                  </a:schemeClr>
                </a:solidFill>
              </a:rPr>
              <a:t>  2) Number of vessels crossing the rim</a:t>
            </a:r>
          </a:p>
          <a:p>
            <a:pPr eaLnBrk="1" hangingPunct="1">
              <a:spcBef>
                <a:spcPct val="0"/>
              </a:spcBef>
              <a:buClrTx/>
              <a:buSzTx/>
              <a:buFontTx/>
              <a:buNone/>
            </a:pPr>
            <a:r>
              <a:rPr lang="en-US" altLang="en-US" sz="1200" dirty="0">
                <a:solidFill>
                  <a:schemeClr val="bg1">
                    <a:lumMod val="65000"/>
                  </a:schemeClr>
                </a:solidFill>
              </a:rPr>
              <a:t>    seems abnormally…</a:t>
            </a:r>
            <a:r>
              <a:rPr lang="en-US" altLang="en-US" sz="1200" b="1" dirty="0">
                <a:solidFill>
                  <a:schemeClr val="bg1">
                    <a:lumMod val="65000"/>
                  </a:schemeClr>
                </a:solidFill>
              </a:rPr>
              <a:t>high</a:t>
            </a:r>
            <a:r>
              <a:rPr lang="en-US" altLang="en-US" sz="1200" dirty="0">
                <a:solidFill>
                  <a:schemeClr val="bg1">
                    <a:lumMod val="65000"/>
                  </a:schemeClr>
                </a:solidFill>
              </a:rPr>
              <a:t> </a:t>
            </a:r>
            <a:endParaRPr lang="en-US" altLang="en-US" sz="1200" b="1" dirty="0">
              <a:solidFill>
                <a:schemeClr val="bg1">
                  <a:lumMod val="65000"/>
                </a:schemeClr>
              </a:solidFill>
            </a:endParaRPr>
          </a:p>
          <a:p>
            <a:pPr eaLnBrk="1" hangingPunct="1">
              <a:spcBef>
                <a:spcPct val="0"/>
              </a:spcBef>
              <a:buClrTx/>
              <a:buSzTx/>
              <a:buFontTx/>
              <a:buNone/>
            </a:pPr>
            <a:r>
              <a:rPr lang="en-US" altLang="en-US" sz="1200" dirty="0">
                <a:solidFill>
                  <a:schemeClr val="bg1">
                    <a:lumMod val="65000"/>
                  </a:schemeClr>
                </a:solidFill>
              </a:rPr>
              <a:t>--Tissue is…</a:t>
            </a:r>
            <a:r>
              <a:rPr lang="en-US" altLang="en-US" sz="1200" b="1" dirty="0">
                <a:solidFill>
                  <a:schemeClr val="bg1">
                    <a:lumMod val="65000"/>
                  </a:schemeClr>
                </a:solidFill>
              </a:rPr>
              <a:t>contractile</a:t>
            </a:r>
            <a:r>
              <a:rPr lang="en-US" altLang="en-US" sz="1200" dirty="0">
                <a:solidFill>
                  <a:schemeClr val="bg1">
                    <a:lumMod val="65000"/>
                  </a:schemeClr>
                </a:solidFill>
              </a:rPr>
              <a:t>, so cup seems</a:t>
            </a:r>
          </a:p>
          <a:p>
            <a:pPr eaLnBrk="1" hangingPunct="1">
              <a:spcBef>
                <a:spcPct val="0"/>
              </a:spcBef>
              <a:buClrTx/>
              <a:buSzTx/>
              <a:buFontTx/>
              <a:buNone/>
            </a:pPr>
            <a:r>
              <a:rPr lang="en-US" altLang="en-US" sz="1200" dirty="0">
                <a:solidFill>
                  <a:schemeClr val="bg1">
                    <a:lumMod val="65000"/>
                  </a:schemeClr>
                </a:solidFill>
              </a:rPr>
              <a:t>  to…</a:t>
            </a:r>
            <a:r>
              <a:rPr lang="en-US" altLang="en-US" sz="1200" b="1" dirty="0">
                <a:solidFill>
                  <a:schemeClr val="bg1">
                    <a:lumMod val="65000"/>
                  </a:schemeClr>
                </a:solidFill>
              </a:rPr>
              <a:t>open </a:t>
            </a:r>
            <a:r>
              <a:rPr lang="en-US" altLang="en-US" sz="1200" dirty="0">
                <a:solidFill>
                  <a:schemeClr val="bg1">
                    <a:lumMod val="65000"/>
                  </a:schemeClr>
                </a:solidFill>
              </a:rPr>
              <a:t>and</a:t>
            </a:r>
            <a:r>
              <a:rPr lang="en-US" altLang="en-US" sz="1200" b="1" dirty="0">
                <a:solidFill>
                  <a:schemeClr val="bg1">
                    <a:lumMod val="65000"/>
                  </a:schemeClr>
                </a:solidFill>
              </a:rPr>
              <a:t> close</a:t>
            </a:r>
            <a:r>
              <a:rPr lang="en-US" altLang="en-US" sz="1200" dirty="0">
                <a:solidFill>
                  <a:schemeClr val="bg1">
                    <a:lumMod val="65000"/>
                  </a:schemeClr>
                </a:solidFill>
              </a:rPr>
              <a:t> (like its namesake,  </a:t>
            </a:r>
          </a:p>
          <a:p>
            <a:pPr eaLnBrk="1" hangingPunct="1">
              <a:spcBef>
                <a:spcPct val="0"/>
              </a:spcBef>
              <a:buClrTx/>
              <a:buSzTx/>
              <a:buFontTx/>
              <a:buNone/>
            </a:pPr>
            <a:r>
              <a:rPr lang="en-US" altLang="en-US" sz="1200" dirty="0">
                <a:solidFill>
                  <a:schemeClr val="bg1">
                    <a:lumMod val="65000"/>
                  </a:schemeClr>
                </a:solidFill>
              </a:rPr>
              <a:t>  the morning-glory flower)</a:t>
            </a:r>
          </a:p>
          <a:p>
            <a:pPr eaLnBrk="1" hangingPunct="1">
              <a:spcBef>
                <a:spcPct val="0"/>
              </a:spcBef>
              <a:buClrTx/>
              <a:buSzTx/>
              <a:buFontTx/>
              <a:buNone/>
            </a:pPr>
            <a:r>
              <a:rPr lang="en-US" altLang="en-US" sz="1200" dirty="0">
                <a:solidFill>
                  <a:schemeClr val="bg1">
                    <a:lumMod val="65000"/>
                  </a:schemeClr>
                </a:solidFill>
              </a:rPr>
              <a:t>--VA usually…</a:t>
            </a:r>
            <a:r>
              <a:rPr lang="en-US" altLang="en-US" sz="1200" b="1" dirty="0">
                <a:solidFill>
                  <a:schemeClr val="bg1">
                    <a:lumMod val="65000"/>
                  </a:schemeClr>
                </a:solidFill>
              </a:rPr>
              <a:t>20/200</a:t>
            </a:r>
            <a:r>
              <a:rPr lang="en-US" altLang="en-US" sz="1200" dirty="0">
                <a:solidFill>
                  <a:schemeClr val="bg1">
                    <a:lumMod val="65000"/>
                  </a:schemeClr>
                </a:solidFill>
              </a:rPr>
              <a:t>, but can be…</a:t>
            </a:r>
          </a:p>
          <a:p>
            <a:pPr eaLnBrk="1" hangingPunct="1">
              <a:spcBef>
                <a:spcPct val="0"/>
              </a:spcBef>
              <a:buClrTx/>
              <a:buSzTx/>
              <a:buFontTx/>
              <a:buNone/>
            </a:pPr>
            <a:r>
              <a:rPr lang="en-US" altLang="en-US" sz="1200" dirty="0">
                <a:solidFill>
                  <a:schemeClr val="bg1">
                    <a:lumMod val="65000"/>
                  </a:schemeClr>
                </a:solidFill>
              </a:rPr>
              <a:t>   </a:t>
            </a:r>
            <a:r>
              <a:rPr lang="en-US" altLang="en-US" sz="1200" b="1" dirty="0">
                <a:solidFill>
                  <a:schemeClr val="bg1">
                    <a:lumMod val="65000"/>
                  </a:schemeClr>
                </a:solidFill>
              </a:rPr>
              <a:t>20/20&lt;-&gt;NLP</a:t>
            </a:r>
          </a:p>
          <a:p>
            <a:pPr eaLnBrk="1" hangingPunct="1">
              <a:spcBef>
                <a:spcPct val="0"/>
              </a:spcBef>
              <a:buClrTx/>
              <a:buSzTx/>
              <a:buFontTx/>
              <a:buNone/>
            </a:pPr>
            <a:r>
              <a:rPr lang="en-US" altLang="en-US" sz="1200" dirty="0">
                <a:solidFill>
                  <a:schemeClr val="bg1">
                    <a:lumMod val="65000"/>
                  </a:schemeClr>
                </a:solidFill>
              </a:rPr>
              <a:t>--1/3 develop…</a:t>
            </a:r>
            <a:r>
              <a:rPr lang="en-US" altLang="en-US" sz="1200" b="1" dirty="0">
                <a:solidFill>
                  <a:schemeClr val="bg1">
                    <a:lumMod val="65000"/>
                  </a:schemeClr>
                </a:solidFill>
              </a:rPr>
              <a:t>serous RD</a:t>
            </a:r>
          </a:p>
        </p:txBody>
      </p:sp>
      <p:sp>
        <p:nvSpPr>
          <p:cNvPr id="26633" name="Rectangle 11">
            <a:extLst>
              <a:ext uri="{FF2B5EF4-FFF2-40B4-BE49-F238E27FC236}">
                <a16:creationId xmlns:a16="http://schemas.microsoft.com/office/drawing/2014/main" id="{F76BCA91-4E24-4F7F-B6A5-D5C8FE6F39B6}"/>
              </a:ext>
            </a:extLst>
          </p:cNvPr>
          <p:cNvSpPr>
            <a:spLocks noChangeArrowheads="1"/>
          </p:cNvSpPr>
          <p:nvPr/>
        </p:nvSpPr>
        <p:spPr bwMode="auto">
          <a:xfrm>
            <a:off x="457200" y="122238"/>
            <a:ext cx="7543800" cy="8683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b"/>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ct val="85000"/>
              </a:lnSpc>
              <a:spcBef>
                <a:spcPct val="0"/>
              </a:spcBef>
              <a:buClrTx/>
              <a:buSzTx/>
              <a:buFontTx/>
              <a:buNone/>
            </a:pPr>
            <a:r>
              <a:rPr lang="en-US" altLang="en-US" sz="3200" b="1" dirty="0">
                <a:solidFill>
                  <a:schemeClr val="tx2"/>
                </a:solidFill>
              </a:rPr>
              <a:t>Developmental Abnormalities of the Optic Nerve Head</a:t>
            </a:r>
            <a:endParaRPr lang="en-US" altLang="en-US" sz="3200" dirty="0">
              <a:solidFill>
                <a:schemeClr val="tx2"/>
              </a:solidFill>
            </a:endParaRPr>
          </a:p>
        </p:txBody>
      </p:sp>
      <p:sp>
        <p:nvSpPr>
          <p:cNvPr id="26634" name="Slide Number Placeholder 1">
            <a:extLst>
              <a:ext uri="{FF2B5EF4-FFF2-40B4-BE49-F238E27FC236}">
                <a16:creationId xmlns:a16="http://schemas.microsoft.com/office/drawing/2014/main" id="{36D4B343-1488-4D7C-8569-64FF0FD08B6E}"/>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DBDA1020-9ADD-4487-AA1F-12FB75A402F9}" type="slidenum">
              <a:rPr lang="en-US" altLang="en-US" sz="1000"/>
              <a:pPr>
                <a:spcBef>
                  <a:spcPct val="0"/>
                </a:spcBef>
                <a:buClrTx/>
                <a:buSzTx/>
                <a:buFontTx/>
                <a:buNone/>
              </a:pPr>
              <a:t>60</a:t>
            </a:fld>
            <a:endParaRPr lang="en-US" altLang="en-US" sz="1000"/>
          </a:p>
        </p:txBody>
      </p:sp>
      <p:sp>
        <p:nvSpPr>
          <p:cNvPr id="26635" name="Line 12">
            <a:extLst>
              <a:ext uri="{FF2B5EF4-FFF2-40B4-BE49-F238E27FC236}">
                <a16:creationId xmlns:a16="http://schemas.microsoft.com/office/drawing/2014/main" id="{65C3BECB-2C2E-4FDB-BF02-61BA4BD8DB2D}"/>
              </a:ext>
            </a:extLst>
          </p:cNvPr>
          <p:cNvSpPr>
            <a:spLocks noChangeShapeType="1"/>
          </p:cNvSpPr>
          <p:nvPr/>
        </p:nvSpPr>
        <p:spPr bwMode="auto">
          <a:xfrm>
            <a:off x="3124200" y="2057400"/>
            <a:ext cx="381000" cy="22098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 name="Text Box 16">
            <a:extLst>
              <a:ext uri="{FF2B5EF4-FFF2-40B4-BE49-F238E27FC236}">
                <a16:creationId xmlns:a16="http://schemas.microsoft.com/office/drawing/2014/main" id="{A25388A0-A505-4976-AE31-C05FE10D78D8}"/>
              </a:ext>
            </a:extLst>
          </p:cNvPr>
          <p:cNvSpPr txBox="1">
            <a:spLocks noChangeArrowheads="1"/>
          </p:cNvSpPr>
          <p:nvPr/>
        </p:nvSpPr>
        <p:spPr bwMode="auto">
          <a:xfrm>
            <a:off x="4648200" y="2576513"/>
            <a:ext cx="3973513" cy="862012"/>
          </a:xfrm>
          <a:prstGeom prst="rect">
            <a:avLst/>
          </a:prstGeom>
          <a:solidFill>
            <a:srgbClr val="FFC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defRPr/>
            </a:pPr>
            <a:r>
              <a:rPr lang="en-US" altLang="en-US" sz="1400" b="1" dirty="0">
                <a:solidFill>
                  <a:schemeClr val="bg1">
                    <a:lumMod val="65000"/>
                  </a:schemeClr>
                </a:solidFill>
              </a:rPr>
              <a:t>Myelinated RNFL</a:t>
            </a:r>
          </a:p>
          <a:p>
            <a:pPr eaLnBrk="1" hangingPunct="1">
              <a:spcBef>
                <a:spcPct val="0"/>
              </a:spcBef>
              <a:buClrTx/>
              <a:buSzTx/>
              <a:buFontTx/>
              <a:buNone/>
              <a:defRPr/>
            </a:pPr>
            <a:r>
              <a:rPr lang="en-US" altLang="en-US" sz="1200" dirty="0">
                <a:solidFill>
                  <a:srgbClr val="FFCCFF"/>
                </a:solidFill>
              </a:rPr>
              <a:t>--Myelin normally starts at LGN, ends at lamina </a:t>
            </a:r>
            <a:r>
              <a:rPr lang="en-US" altLang="en-US" sz="1200" dirty="0" err="1">
                <a:solidFill>
                  <a:srgbClr val="FFCCFF"/>
                </a:solidFill>
              </a:rPr>
              <a:t>cribrosa</a:t>
            </a:r>
            <a:endParaRPr lang="en-US" altLang="en-US" sz="1200" dirty="0">
              <a:solidFill>
                <a:srgbClr val="FFCCFF"/>
              </a:solidFill>
            </a:endParaRPr>
          </a:p>
          <a:p>
            <a:pPr eaLnBrk="1" hangingPunct="1">
              <a:spcBef>
                <a:spcPct val="0"/>
              </a:spcBef>
              <a:buClrTx/>
              <a:buSzTx/>
              <a:buFontTx/>
              <a:buNone/>
              <a:defRPr/>
            </a:pPr>
            <a:r>
              <a:rPr lang="en-US" altLang="en-US" sz="1200" dirty="0">
                <a:solidFill>
                  <a:srgbClr val="FFCCFF"/>
                </a:solidFill>
              </a:rPr>
              <a:t>--Can be patchy, discontinuous</a:t>
            </a:r>
          </a:p>
          <a:p>
            <a:pPr eaLnBrk="1" hangingPunct="1">
              <a:spcBef>
                <a:spcPct val="0"/>
              </a:spcBef>
              <a:buClrTx/>
              <a:buSzTx/>
              <a:buFontTx/>
              <a:buNone/>
              <a:defRPr/>
            </a:pPr>
            <a:r>
              <a:rPr lang="en-US" altLang="en-US" sz="1200" dirty="0">
                <a:solidFill>
                  <a:srgbClr val="FFCCFF"/>
                </a:solidFill>
              </a:rPr>
              <a:t>--Corresponding VF has absolute scotoma</a:t>
            </a:r>
          </a:p>
        </p:txBody>
      </p:sp>
      <p:sp>
        <p:nvSpPr>
          <p:cNvPr id="15" name="Text Box 18">
            <a:extLst>
              <a:ext uri="{FF2B5EF4-FFF2-40B4-BE49-F238E27FC236}">
                <a16:creationId xmlns:a16="http://schemas.microsoft.com/office/drawing/2014/main" id="{0EEE94D4-BC7E-44DF-B02B-501B0F5929C0}"/>
              </a:ext>
            </a:extLst>
          </p:cNvPr>
          <p:cNvSpPr txBox="1">
            <a:spLocks noChangeArrowheads="1"/>
          </p:cNvSpPr>
          <p:nvPr/>
        </p:nvSpPr>
        <p:spPr bwMode="auto">
          <a:xfrm>
            <a:off x="5546725" y="1687513"/>
            <a:ext cx="3452813" cy="677862"/>
          </a:xfrm>
          <a:prstGeom prst="rect">
            <a:avLst/>
          </a:prstGeom>
          <a:solidFill>
            <a:srgbClr val="FFFF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defRPr/>
            </a:pPr>
            <a:r>
              <a:rPr lang="en-US" altLang="en-US" sz="1400" b="1" dirty="0" err="1">
                <a:solidFill>
                  <a:schemeClr val="bg1">
                    <a:lumMod val="75000"/>
                  </a:schemeClr>
                </a:solidFill>
              </a:rPr>
              <a:t>Megalopapilla</a:t>
            </a:r>
            <a:endParaRPr lang="en-US" altLang="en-US" sz="1400" b="1" dirty="0">
              <a:solidFill>
                <a:schemeClr val="bg1">
                  <a:lumMod val="75000"/>
                </a:schemeClr>
              </a:solidFill>
            </a:endParaRPr>
          </a:p>
          <a:p>
            <a:pPr eaLnBrk="1" hangingPunct="1">
              <a:spcBef>
                <a:spcPct val="0"/>
              </a:spcBef>
              <a:buClrTx/>
              <a:buSzTx/>
              <a:buFontTx/>
              <a:buNone/>
              <a:defRPr/>
            </a:pPr>
            <a:r>
              <a:rPr lang="en-US" altLang="en-US" sz="1200" dirty="0">
                <a:solidFill>
                  <a:srgbClr val="FFFF99"/>
                </a:solidFill>
              </a:rPr>
              <a:t>--Abnormally large diameter of </a:t>
            </a:r>
            <a:r>
              <a:rPr lang="en-US" altLang="en-US" sz="1200" b="1" dirty="0">
                <a:solidFill>
                  <a:srgbClr val="FFFF99"/>
                </a:solidFill>
              </a:rPr>
              <a:t>disc and cup</a:t>
            </a:r>
          </a:p>
          <a:p>
            <a:pPr eaLnBrk="1" hangingPunct="1">
              <a:spcBef>
                <a:spcPct val="0"/>
              </a:spcBef>
              <a:buClrTx/>
              <a:buSzTx/>
              <a:buFontTx/>
              <a:buNone/>
              <a:defRPr/>
            </a:pPr>
            <a:r>
              <a:rPr lang="en-US" altLang="en-US" sz="1200" dirty="0">
                <a:solidFill>
                  <a:srgbClr val="FFFF99"/>
                </a:solidFill>
              </a:rPr>
              <a:t>--VF testing may reveal an </a:t>
            </a:r>
            <a:r>
              <a:rPr lang="en-US" altLang="en-US" sz="1200" b="1" dirty="0">
                <a:solidFill>
                  <a:srgbClr val="FFFF99"/>
                </a:solidFill>
              </a:rPr>
              <a:t>enlarged blind spot</a:t>
            </a:r>
          </a:p>
        </p:txBody>
      </p:sp>
      <p:sp>
        <p:nvSpPr>
          <p:cNvPr id="16" name="Text Box 19">
            <a:extLst>
              <a:ext uri="{FF2B5EF4-FFF2-40B4-BE49-F238E27FC236}">
                <a16:creationId xmlns:a16="http://schemas.microsoft.com/office/drawing/2014/main" id="{BF21B0FD-ADB8-4F9B-81FF-E2291331973F}"/>
              </a:ext>
            </a:extLst>
          </p:cNvPr>
          <p:cNvSpPr txBox="1">
            <a:spLocks noChangeArrowheads="1"/>
          </p:cNvSpPr>
          <p:nvPr/>
        </p:nvSpPr>
        <p:spPr bwMode="auto">
          <a:xfrm>
            <a:off x="5257800" y="3760788"/>
            <a:ext cx="3273425" cy="1231900"/>
          </a:xfrm>
          <a:prstGeom prst="rect">
            <a:avLst/>
          </a:prstGeom>
          <a:solidFill>
            <a:srgbClr val="CCFFCC"/>
          </a:solidFill>
          <a:ln w="9525">
            <a:no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defRPr/>
            </a:pPr>
            <a:r>
              <a:rPr lang="en-US" altLang="en-US" sz="1400" b="1" dirty="0">
                <a:solidFill>
                  <a:schemeClr val="bg1">
                    <a:lumMod val="65000"/>
                  </a:schemeClr>
                </a:solidFill>
              </a:rPr>
              <a:t>Optic Nerve Hypoplasia</a:t>
            </a:r>
          </a:p>
          <a:p>
            <a:pPr eaLnBrk="1" hangingPunct="1">
              <a:spcBef>
                <a:spcPct val="0"/>
              </a:spcBef>
              <a:buClrTx/>
              <a:buSzTx/>
              <a:buFontTx/>
              <a:buNone/>
              <a:defRPr/>
            </a:pPr>
            <a:r>
              <a:rPr lang="en-US" altLang="en-US" sz="1200" dirty="0">
                <a:solidFill>
                  <a:srgbClr val="CCFFCC"/>
                </a:solidFill>
              </a:rPr>
              <a:t>--Abnormally </a:t>
            </a:r>
            <a:r>
              <a:rPr lang="en-US" altLang="en-US" sz="1200" b="1" dirty="0">
                <a:solidFill>
                  <a:srgbClr val="CCFFCC"/>
                </a:solidFill>
              </a:rPr>
              <a:t>low number of axons</a:t>
            </a:r>
          </a:p>
          <a:p>
            <a:pPr eaLnBrk="1" hangingPunct="1">
              <a:spcBef>
                <a:spcPct val="0"/>
              </a:spcBef>
              <a:buClrTx/>
              <a:buSzTx/>
              <a:buFontTx/>
              <a:buNone/>
              <a:defRPr/>
            </a:pPr>
            <a:r>
              <a:rPr lang="en-US" altLang="en-US" sz="1200" dirty="0">
                <a:solidFill>
                  <a:srgbClr val="CCFFCC"/>
                </a:solidFill>
              </a:rPr>
              <a:t>--DFE: Small pale disc with </a:t>
            </a:r>
            <a:r>
              <a:rPr lang="en-US" altLang="en-US" sz="1200" b="1" dirty="0">
                <a:solidFill>
                  <a:srgbClr val="CCFFCC"/>
                </a:solidFill>
              </a:rPr>
              <a:t>double ring sign</a:t>
            </a:r>
            <a:endParaRPr lang="en-US" altLang="en-US" sz="1200" dirty="0">
              <a:solidFill>
                <a:srgbClr val="CCFFCC"/>
              </a:solidFill>
            </a:endParaRPr>
          </a:p>
          <a:p>
            <a:pPr eaLnBrk="1" hangingPunct="1">
              <a:spcBef>
                <a:spcPct val="0"/>
              </a:spcBef>
              <a:buClrTx/>
              <a:buSzTx/>
              <a:buFontTx/>
              <a:buNone/>
              <a:defRPr/>
            </a:pPr>
            <a:r>
              <a:rPr lang="en-US" altLang="en-US" sz="1200" dirty="0">
                <a:solidFill>
                  <a:srgbClr val="CCFFCC"/>
                </a:solidFill>
              </a:rPr>
              <a:t>--VA </a:t>
            </a:r>
            <a:r>
              <a:rPr lang="en-US" altLang="en-US" sz="1200" b="1" dirty="0">
                <a:solidFill>
                  <a:srgbClr val="CCFFCC"/>
                </a:solidFill>
              </a:rPr>
              <a:t>20/20&lt;-&gt;NLP</a:t>
            </a:r>
          </a:p>
          <a:p>
            <a:pPr eaLnBrk="1" hangingPunct="1">
              <a:spcBef>
                <a:spcPct val="0"/>
              </a:spcBef>
              <a:buClrTx/>
              <a:buSzTx/>
              <a:buFontTx/>
              <a:buNone/>
              <a:defRPr/>
            </a:pPr>
            <a:r>
              <a:rPr lang="en-US" altLang="en-US" sz="1200" dirty="0">
                <a:solidFill>
                  <a:srgbClr val="CCFFCC"/>
                </a:solidFill>
              </a:rPr>
              <a:t>--VF defects </a:t>
            </a:r>
            <a:r>
              <a:rPr lang="en-US" altLang="en-US" sz="1200" b="1" dirty="0">
                <a:solidFill>
                  <a:srgbClr val="CCFFCC"/>
                </a:solidFill>
              </a:rPr>
              <a:t>invariably present</a:t>
            </a:r>
          </a:p>
          <a:p>
            <a:pPr eaLnBrk="1" hangingPunct="1">
              <a:spcBef>
                <a:spcPct val="0"/>
              </a:spcBef>
              <a:buClrTx/>
              <a:buSzTx/>
              <a:buFontTx/>
              <a:buNone/>
              <a:defRPr/>
            </a:pPr>
            <a:r>
              <a:rPr lang="en-US" altLang="en-US" sz="1200" dirty="0">
                <a:solidFill>
                  <a:srgbClr val="CCFFCC"/>
                </a:solidFill>
              </a:rPr>
              <a:t>--Remember the </a:t>
            </a:r>
            <a:r>
              <a:rPr lang="en-US" altLang="en-US" sz="1200" b="1" dirty="0">
                <a:solidFill>
                  <a:srgbClr val="CCFFCC"/>
                </a:solidFill>
              </a:rPr>
              <a:t>4 D’s</a:t>
            </a:r>
            <a:r>
              <a:rPr lang="en-US" altLang="en-US" sz="1200" dirty="0">
                <a:solidFill>
                  <a:srgbClr val="CCFFCC"/>
                </a:solidFill>
              </a:rPr>
              <a:t> (more on this shortly)</a:t>
            </a:r>
          </a:p>
        </p:txBody>
      </p:sp>
      <p:sp>
        <p:nvSpPr>
          <p:cNvPr id="17" name="Text Box 13">
            <a:extLst>
              <a:ext uri="{FF2B5EF4-FFF2-40B4-BE49-F238E27FC236}">
                <a16:creationId xmlns:a16="http://schemas.microsoft.com/office/drawing/2014/main" id="{D23EA8F9-DF9F-4DB4-AA3A-1B3558C3921B}"/>
              </a:ext>
            </a:extLst>
          </p:cNvPr>
          <p:cNvSpPr txBox="1">
            <a:spLocks noChangeArrowheads="1"/>
          </p:cNvSpPr>
          <p:nvPr/>
        </p:nvSpPr>
        <p:spPr bwMode="auto">
          <a:xfrm>
            <a:off x="4800600" y="5257800"/>
            <a:ext cx="4294188" cy="1230313"/>
          </a:xfrm>
          <a:prstGeom prst="rect">
            <a:avLst/>
          </a:prstGeom>
          <a:solidFill>
            <a:srgbClr val="FFCC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Tilted-Disc Syndrome</a:t>
            </a:r>
          </a:p>
          <a:p>
            <a:pPr eaLnBrk="1" hangingPunct="1">
              <a:spcBef>
                <a:spcPct val="0"/>
              </a:spcBef>
              <a:buClrTx/>
              <a:buSzTx/>
              <a:buFontTx/>
              <a:buNone/>
            </a:pPr>
            <a:r>
              <a:rPr lang="en-US" altLang="en-US" sz="1200"/>
              <a:t>1) Superior pole appears…</a:t>
            </a:r>
            <a:r>
              <a:rPr lang="en-US" altLang="en-US" sz="1200" b="1">
                <a:solidFill>
                  <a:srgbClr val="0000FF"/>
                </a:solidFill>
              </a:rPr>
              <a:t>elevated</a:t>
            </a:r>
            <a:r>
              <a:rPr lang="en-US" altLang="en-US" sz="1200"/>
              <a:t>, inferior…</a:t>
            </a:r>
            <a:r>
              <a:rPr lang="en-US" altLang="en-US" sz="1200" b="1">
                <a:solidFill>
                  <a:srgbClr val="0000FF"/>
                </a:solidFill>
              </a:rPr>
              <a:t>recessed</a:t>
            </a:r>
          </a:p>
          <a:p>
            <a:pPr eaLnBrk="1" hangingPunct="1">
              <a:spcBef>
                <a:spcPct val="0"/>
              </a:spcBef>
              <a:buClrTx/>
              <a:buSzTx/>
              <a:buFontTx/>
              <a:buNone/>
            </a:pPr>
            <a:r>
              <a:rPr lang="en-US" altLang="en-US" sz="1200"/>
              <a:t>2) </a:t>
            </a:r>
            <a:r>
              <a:rPr lang="en-US" altLang="en-US" sz="1200">
                <a:solidFill>
                  <a:srgbClr val="FFCC99"/>
                </a:solidFill>
              </a:rPr>
              <a:t>Associated with…</a:t>
            </a:r>
            <a:r>
              <a:rPr lang="en-US" altLang="en-US" sz="1200" b="1">
                <a:solidFill>
                  <a:srgbClr val="FFCC99"/>
                </a:solidFill>
              </a:rPr>
              <a:t>situs inversus</a:t>
            </a:r>
            <a:r>
              <a:rPr lang="en-US" altLang="en-US" sz="1200">
                <a:solidFill>
                  <a:srgbClr val="FFCC99"/>
                </a:solidFill>
              </a:rPr>
              <a:t> of retinal vessels</a:t>
            </a:r>
          </a:p>
          <a:p>
            <a:pPr eaLnBrk="1" hangingPunct="1">
              <a:spcBef>
                <a:spcPct val="0"/>
              </a:spcBef>
              <a:buClrTx/>
              <a:buSzTx/>
              <a:buFontTx/>
              <a:buNone/>
            </a:pPr>
            <a:r>
              <a:rPr lang="en-US" altLang="en-US" sz="1200"/>
              <a:t>3) </a:t>
            </a:r>
            <a:r>
              <a:rPr lang="en-US" altLang="en-US" sz="1200">
                <a:solidFill>
                  <a:srgbClr val="FFCC99"/>
                </a:solidFill>
              </a:rPr>
              <a:t>Fundus abnormality produces…</a:t>
            </a:r>
            <a:r>
              <a:rPr lang="en-US" altLang="en-US" sz="1200" b="1">
                <a:solidFill>
                  <a:srgbClr val="FFCC99"/>
                </a:solidFill>
              </a:rPr>
              <a:t>myopic astigmatism</a:t>
            </a:r>
          </a:p>
          <a:p>
            <a:pPr eaLnBrk="1" hangingPunct="1">
              <a:spcBef>
                <a:spcPct val="0"/>
              </a:spcBef>
              <a:buClrTx/>
              <a:buSzTx/>
              <a:buFontTx/>
              <a:buNone/>
            </a:pPr>
            <a:r>
              <a:rPr lang="en-US" altLang="en-US" sz="1200"/>
              <a:t>4) </a:t>
            </a:r>
            <a:r>
              <a:rPr lang="en-US" altLang="en-US" sz="1200">
                <a:solidFill>
                  <a:srgbClr val="FFCC99"/>
                </a:solidFill>
              </a:rPr>
              <a:t>VF testing reveals…</a:t>
            </a:r>
            <a:r>
              <a:rPr lang="en-US" altLang="en-US" sz="1200" b="1">
                <a:solidFill>
                  <a:srgbClr val="FFCC99"/>
                </a:solidFill>
              </a:rPr>
              <a:t>bitemporal hemianopia</a:t>
            </a:r>
            <a:r>
              <a:rPr lang="en-US" altLang="en-US" sz="1200">
                <a:solidFill>
                  <a:srgbClr val="FFCC99"/>
                </a:solidFill>
              </a:rPr>
              <a:t> that doesn’t</a:t>
            </a:r>
          </a:p>
          <a:p>
            <a:pPr eaLnBrk="1" hangingPunct="1">
              <a:spcBef>
                <a:spcPct val="0"/>
              </a:spcBef>
              <a:buClrTx/>
              <a:buSzTx/>
              <a:buFontTx/>
              <a:buNone/>
            </a:pPr>
            <a:r>
              <a:rPr lang="en-US" altLang="en-US" sz="1200">
                <a:solidFill>
                  <a:srgbClr val="FFCC99"/>
                </a:solidFill>
              </a:rPr>
              <a:t>   …</a:t>
            </a:r>
            <a:r>
              <a:rPr lang="en-US" altLang="en-US" sz="1200" b="1">
                <a:solidFill>
                  <a:srgbClr val="FFCC99"/>
                </a:solidFill>
              </a:rPr>
              <a:t>respect the vertical</a:t>
            </a:r>
            <a:r>
              <a:rPr lang="en-US" altLang="en-US" sz="1200">
                <a:solidFill>
                  <a:srgbClr val="FFCC99"/>
                </a:solidFill>
              </a:rPr>
              <a:t> and may…</a:t>
            </a:r>
            <a:r>
              <a:rPr lang="en-US" altLang="en-US" sz="1200" b="1">
                <a:solidFill>
                  <a:srgbClr val="FFCC99"/>
                </a:solidFill>
              </a:rPr>
              <a:t>resolve with refraction</a:t>
            </a:r>
          </a:p>
        </p:txBody>
      </p:sp>
      <p:sp>
        <p:nvSpPr>
          <p:cNvPr id="18" name="Text Box 13">
            <a:extLst>
              <a:ext uri="{FF2B5EF4-FFF2-40B4-BE49-F238E27FC236}">
                <a16:creationId xmlns:a16="http://schemas.microsoft.com/office/drawing/2014/main" id="{AF29A23D-8CCD-493E-A881-3F227F620AD9}"/>
              </a:ext>
            </a:extLst>
          </p:cNvPr>
          <p:cNvSpPr txBox="1">
            <a:spLocks noChangeArrowheads="1"/>
          </p:cNvSpPr>
          <p:nvPr/>
        </p:nvSpPr>
        <p:spPr bwMode="auto">
          <a:xfrm>
            <a:off x="4800600" y="5257800"/>
            <a:ext cx="4216400" cy="1231106"/>
          </a:xfrm>
          <a:prstGeom prst="rect">
            <a:avLst/>
          </a:prstGeom>
          <a:solidFill>
            <a:srgbClr val="FFCC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dirty="0">
                <a:solidFill>
                  <a:schemeClr val="bg1">
                    <a:lumMod val="65000"/>
                  </a:schemeClr>
                </a:solidFill>
              </a:rPr>
              <a:t>Tilted-Disc Syndrome</a:t>
            </a:r>
          </a:p>
          <a:p>
            <a:pPr eaLnBrk="1" hangingPunct="1">
              <a:spcBef>
                <a:spcPct val="0"/>
              </a:spcBef>
              <a:buClrTx/>
              <a:buSzTx/>
              <a:buFontTx/>
              <a:buNone/>
            </a:pPr>
            <a:r>
              <a:rPr lang="en-US" altLang="en-US" sz="1200" dirty="0">
                <a:solidFill>
                  <a:srgbClr val="FFCC99"/>
                </a:solidFill>
              </a:rPr>
              <a:t>1) Superior pole appears…</a:t>
            </a:r>
            <a:r>
              <a:rPr lang="en-US" altLang="en-US" sz="1200" b="1" dirty="0">
                <a:solidFill>
                  <a:srgbClr val="FFCC99"/>
                </a:solidFill>
              </a:rPr>
              <a:t>elevated</a:t>
            </a:r>
            <a:r>
              <a:rPr lang="en-US" altLang="en-US" sz="1200" dirty="0">
                <a:solidFill>
                  <a:srgbClr val="FFCC99"/>
                </a:solidFill>
              </a:rPr>
              <a:t>, inferior… </a:t>
            </a:r>
            <a:r>
              <a:rPr lang="en-US" altLang="en-US" sz="1200" b="1" dirty="0">
                <a:solidFill>
                  <a:srgbClr val="FFCC99"/>
                </a:solidFill>
              </a:rPr>
              <a:t>recessed</a:t>
            </a:r>
          </a:p>
          <a:p>
            <a:pPr eaLnBrk="1" hangingPunct="1">
              <a:spcBef>
                <a:spcPct val="0"/>
              </a:spcBef>
              <a:buClrTx/>
              <a:buSzTx/>
              <a:buFontTx/>
              <a:buNone/>
            </a:pPr>
            <a:r>
              <a:rPr lang="en-US" altLang="en-US" sz="1200" dirty="0">
                <a:solidFill>
                  <a:srgbClr val="FFCC99"/>
                </a:solidFill>
              </a:rPr>
              <a:t>2) Associated with…</a:t>
            </a:r>
            <a:r>
              <a:rPr lang="en-US" altLang="en-US" sz="1200" b="1" dirty="0">
                <a:solidFill>
                  <a:srgbClr val="FFCC99"/>
                </a:solidFill>
              </a:rPr>
              <a:t>situs inversus</a:t>
            </a:r>
            <a:r>
              <a:rPr lang="en-US" altLang="en-US" sz="1200" dirty="0">
                <a:solidFill>
                  <a:srgbClr val="FFCC99"/>
                </a:solidFill>
              </a:rPr>
              <a:t> of retinal vessels</a:t>
            </a:r>
          </a:p>
          <a:p>
            <a:pPr eaLnBrk="1" hangingPunct="1">
              <a:spcBef>
                <a:spcPct val="0"/>
              </a:spcBef>
              <a:buClrTx/>
              <a:buSzTx/>
              <a:buFontTx/>
              <a:buNone/>
            </a:pPr>
            <a:r>
              <a:rPr lang="en-US" altLang="en-US" sz="1200" dirty="0">
                <a:solidFill>
                  <a:srgbClr val="FFCC99"/>
                </a:solidFill>
              </a:rPr>
              <a:t>3) Fundus abnormality produces… </a:t>
            </a:r>
            <a:r>
              <a:rPr lang="en-US" altLang="en-US" sz="1200" b="1" dirty="0">
                <a:solidFill>
                  <a:srgbClr val="FFCC99"/>
                </a:solidFill>
              </a:rPr>
              <a:t>myopic </a:t>
            </a:r>
            <a:r>
              <a:rPr lang="en-US" altLang="en-US" sz="1200" b="1" dirty="0" err="1">
                <a:solidFill>
                  <a:srgbClr val="FFCC99"/>
                </a:solidFill>
              </a:rPr>
              <a:t>astigm</a:t>
            </a:r>
            <a:endParaRPr lang="en-US" altLang="en-US" sz="1200" b="1" dirty="0">
              <a:solidFill>
                <a:srgbClr val="FFCC99"/>
              </a:solidFill>
            </a:endParaRPr>
          </a:p>
          <a:p>
            <a:pPr eaLnBrk="1" hangingPunct="1">
              <a:spcBef>
                <a:spcPct val="0"/>
              </a:spcBef>
              <a:buClrTx/>
              <a:buSzTx/>
              <a:buFontTx/>
              <a:buNone/>
            </a:pPr>
            <a:r>
              <a:rPr lang="en-US" altLang="en-US" sz="1200" dirty="0">
                <a:solidFill>
                  <a:srgbClr val="FFCC99"/>
                </a:solidFill>
              </a:rPr>
              <a:t>4) VF testing reveals…</a:t>
            </a:r>
            <a:r>
              <a:rPr lang="en-US" altLang="en-US" sz="1200" b="1" dirty="0">
                <a:solidFill>
                  <a:srgbClr val="FFCC99"/>
                </a:solidFill>
              </a:rPr>
              <a:t>bitemporal hemianopia</a:t>
            </a:r>
            <a:r>
              <a:rPr lang="en-US" altLang="en-US" sz="1200" dirty="0">
                <a:solidFill>
                  <a:srgbClr val="FFCC99"/>
                </a:solidFill>
              </a:rPr>
              <a:t> that </a:t>
            </a:r>
            <a:r>
              <a:rPr lang="en-US" altLang="en-US" sz="1200" dirty="0" err="1">
                <a:solidFill>
                  <a:srgbClr val="FFCC99"/>
                </a:solidFill>
              </a:rPr>
              <a:t>doesn’t</a:t>
            </a:r>
            <a:r>
              <a:rPr lang="en-US" altLang="en-US" sz="1200" b="1" dirty="0" err="1">
                <a:solidFill>
                  <a:srgbClr val="FFCC99"/>
                </a:solidFill>
              </a:rPr>
              <a:t>with</a:t>
            </a:r>
            <a:r>
              <a:rPr lang="en-US" altLang="en-US" sz="1200" b="1" dirty="0">
                <a:solidFill>
                  <a:srgbClr val="FFCC99"/>
                </a:solidFill>
              </a:rPr>
              <a:t> refract</a:t>
            </a:r>
          </a:p>
        </p:txBody>
      </p:sp>
      <p:sp>
        <p:nvSpPr>
          <p:cNvPr id="3" name="TextBox 2">
            <a:extLst>
              <a:ext uri="{FF2B5EF4-FFF2-40B4-BE49-F238E27FC236}">
                <a16:creationId xmlns:a16="http://schemas.microsoft.com/office/drawing/2014/main" id="{83967FBC-9255-EE50-B057-538AB35A0FFD}"/>
              </a:ext>
            </a:extLst>
          </p:cNvPr>
          <p:cNvSpPr txBox="1"/>
          <p:nvPr/>
        </p:nvSpPr>
        <p:spPr>
          <a:xfrm>
            <a:off x="299781" y="1873984"/>
            <a:ext cx="5410200" cy="2308324"/>
          </a:xfrm>
          <a:prstGeom prst="rect">
            <a:avLst/>
          </a:prstGeom>
          <a:solidFill>
            <a:srgbClr val="61D6FF"/>
          </a:solidFill>
        </p:spPr>
        <p:txBody>
          <a:bodyPr wrap="square" rtlCol="0">
            <a:spAutoFit/>
          </a:bodyPr>
          <a:lstStyle/>
          <a:p>
            <a:r>
              <a:rPr lang="en-US" sz="1600" i="1" dirty="0">
                <a:solidFill>
                  <a:schemeClr val="bg1">
                    <a:lumMod val="50000"/>
                  </a:schemeClr>
                </a:solidFill>
              </a:rPr>
              <a:t>Is morning-glory disc usually unilateral, or bilateral?</a:t>
            </a:r>
          </a:p>
          <a:p>
            <a:r>
              <a:rPr lang="en-US" sz="1600" dirty="0">
                <a:solidFill>
                  <a:schemeClr val="bg1">
                    <a:lumMod val="50000"/>
                  </a:schemeClr>
                </a:solidFill>
              </a:rPr>
              <a:t>Unilateral</a:t>
            </a:r>
          </a:p>
          <a:p>
            <a:endParaRPr lang="en-US" sz="1600" i="1" dirty="0">
              <a:solidFill>
                <a:schemeClr val="bg1">
                  <a:lumMod val="50000"/>
                </a:schemeClr>
              </a:solidFill>
              <a:latin typeface="+mn-lt"/>
            </a:endParaRPr>
          </a:p>
          <a:p>
            <a:r>
              <a:rPr lang="en-US" sz="1600" i="1" dirty="0">
                <a:solidFill>
                  <a:schemeClr val="bg1">
                    <a:lumMod val="50000"/>
                  </a:schemeClr>
                </a:solidFill>
                <a:latin typeface="+mn-lt"/>
              </a:rPr>
              <a:t>Is there a gender predilection?</a:t>
            </a:r>
          </a:p>
          <a:p>
            <a:r>
              <a:rPr lang="en-US" sz="1600" dirty="0">
                <a:solidFill>
                  <a:schemeClr val="bg1">
                    <a:lumMod val="50000"/>
                  </a:schemeClr>
                </a:solidFill>
                <a:latin typeface="+mn-lt"/>
              </a:rPr>
              <a:t>Yes, there is a  ♀  preponderance</a:t>
            </a:r>
          </a:p>
          <a:p>
            <a:endParaRPr lang="en-US" sz="1600" dirty="0">
              <a:solidFill>
                <a:schemeClr val="bg1">
                  <a:lumMod val="50000"/>
                </a:schemeClr>
              </a:solidFill>
            </a:endParaRPr>
          </a:p>
          <a:p>
            <a:r>
              <a:rPr lang="en-US" sz="1600" i="1" dirty="0">
                <a:solidFill>
                  <a:schemeClr val="bg1">
                    <a:lumMod val="50000"/>
                  </a:schemeClr>
                </a:solidFill>
              </a:rPr>
              <a:t>It has two associations of particular note—what are they?</a:t>
            </a:r>
          </a:p>
          <a:p>
            <a:r>
              <a:rPr lang="en-US" sz="1600" dirty="0">
                <a:solidFill>
                  <a:schemeClr val="bg1">
                    <a:lumMod val="50000"/>
                  </a:schemeClr>
                </a:solidFill>
              </a:rPr>
              <a:t>--PHACE  syndrome</a:t>
            </a:r>
          </a:p>
          <a:p>
            <a:r>
              <a:rPr lang="en-US" sz="1600" dirty="0">
                <a:solidFill>
                  <a:schemeClr val="bg1">
                    <a:lumMod val="50000"/>
                  </a:schemeClr>
                </a:solidFill>
              </a:rPr>
              <a:t>--</a:t>
            </a:r>
            <a:r>
              <a:rPr lang="en-US" sz="1600" b="1" dirty="0" err="1"/>
              <a:t>Moyamoya</a:t>
            </a:r>
            <a:r>
              <a:rPr lang="en-US" sz="1600" b="1" dirty="0"/>
              <a:t>  </a:t>
            </a:r>
            <a:r>
              <a:rPr lang="en-US" sz="1600" b="1" dirty="0">
                <a:solidFill>
                  <a:srgbClr val="61D6FF"/>
                </a:solidFill>
              </a:rPr>
              <a:t>disease</a:t>
            </a:r>
          </a:p>
        </p:txBody>
      </p:sp>
      <p:sp>
        <p:nvSpPr>
          <p:cNvPr id="2" name="Frame 1">
            <a:extLst>
              <a:ext uri="{FF2B5EF4-FFF2-40B4-BE49-F238E27FC236}">
                <a16:creationId xmlns:a16="http://schemas.microsoft.com/office/drawing/2014/main" id="{257A94D7-AD34-AB4D-6027-AF081A0B8B3A}"/>
              </a:ext>
            </a:extLst>
          </p:cNvPr>
          <p:cNvSpPr/>
          <p:nvPr/>
        </p:nvSpPr>
        <p:spPr>
          <a:xfrm>
            <a:off x="1340808" y="4266407"/>
            <a:ext cx="1859592" cy="305593"/>
          </a:xfrm>
          <a:prstGeom prst="frame">
            <a:avLst/>
          </a:prstGeom>
          <a:solidFill>
            <a:schemeClr val="bg1">
              <a:lumMod val="65000"/>
            </a:schemeClr>
          </a:solidFill>
          <a:ln>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5" name="TextBox 4">
            <a:extLst>
              <a:ext uri="{FF2B5EF4-FFF2-40B4-BE49-F238E27FC236}">
                <a16:creationId xmlns:a16="http://schemas.microsoft.com/office/drawing/2014/main" id="{A5DE4E2D-A07C-9FD4-0501-0357163C4BDE}"/>
              </a:ext>
            </a:extLst>
          </p:cNvPr>
          <p:cNvSpPr txBox="1"/>
          <p:nvPr/>
        </p:nvSpPr>
        <p:spPr>
          <a:xfrm>
            <a:off x="2068437" y="2499301"/>
            <a:ext cx="6591695" cy="3754874"/>
          </a:xfrm>
          <a:prstGeom prst="rect">
            <a:avLst/>
          </a:prstGeom>
          <a:solidFill>
            <a:srgbClr val="FFDB69"/>
          </a:solidFill>
        </p:spPr>
        <p:txBody>
          <a:bodyPr wrap="square" rtlCol="0">
            <a:spAutoFit/>
          </a:bodyPr>
          <a:lstStyle/>
          <a:p>
            <a:r>
              <a:rPr lang="en-US" sz="1400" b="0" i="1" dirty="0">
                <a:effectLst/>
                <a:latin typeface="+mn-lt"/>
              </a:rPr>
              <a:t>What is </a:t>
            </a:r>
            <a:r>
              <a:rPr lang="en-US" sz="1400" b="0" dirty="0" err="1">
                <a:effectLst/>
                <a:latin typeface="+mn-lt"/>
              </a:rPr>
              <a:t>moyamoya</a:t>
            </a:r>
            <a:r>
              <a:rPr lang="en-US" sz="1400" b="0" dirty="0">
                <a:effectLst/>
                <a:latin typeface="+mn-lt"/>
              </a:rPr>
              <a:t> disease </a:t>
            </a:r>
            <a:r>
              <a:rPr lang="en-US" sz="1400" b="0" i="1" dirty="0">
                <a:effectLst/>
                <a:latin typeface="+mn-lt"/>
              </a:rPr>
              <a:t>(MMD)?</a:t>
            </a:r>
          </a:p>
          <a:p>
            <a:r>
              <a:rPr lang="en-US" sz="1400" dirty="0">
                <a:latin typeface="+mn-lt"/>
              </a:rPr>
              <a:t>An</a:t>
            </a:r>
            <a:r>
              <a:rPr lang="en-US" sz="1400" b="0" i="0" dirty="0">
                <a:effectLst/>
                <a:latin typeface="+mn-lt"/>
              </a:rPr>
              <a:t>  occlusive  vascular condition primarily affecting the terminal  internal carotids  and proximal  anterior and middle cerebral  arteries</a:t>
            </a:r>
            <a:endParaRPr lang="en-US" sz="1400" b="0" i="0" dirty="0">
              <a:solidFill>
                <a:srgbClr val="FFDB69"/>
              </a:solidFill>
              <a:effectLst/>
              <a:latin typeface="+mn-lt"/>
            </a:endParaRPr>
          </a:p>
          <a:p>
            <a:endParaRPr lang="en-US" sz="1400" i="1" dirty="0">
              <a:solidFill>
                <a:srgbClr val="FFDB69"/>
              </a:solidFill>
              <a:latin typeface="+mn-lt"/>
            </a:endParaRPr>
          </a:p>
          <a:p>
            <a:r>
              <a:rPr lang="en-US" sz="1400" b="0" i="1" dirty="0">
                <a:solidFill>
                  <a:srgbClr val="FFDB69"/>
                </a:solidFill>
                <a:effectLst/>
                <a:latin typeface="+mn-lt"/>
              </a:rPr>
              <a:t>Is it common, or rare?</a:t>
            </a:r>
          </a:p>
          <a:p>
            <a:r>
              <a:rPr lang="en-US" sz="1400" dirty="0">
                <a:solidFill>
                  <a:srgbClr val="FFDB69"/>
                </a:solidFill>
                <a:latin typeface="+mn-lt"/>
              </a:rPr>
              <a:t>Quite rare</a:t>
            </a:r>
          </a:p>
          <a:p>
            <a:endParaRPr lang="en-US" sz="1400" b="0" i="0" dirty="0">
              <a:solidFill>
                <a:srgbClr val="FFDB69"/>
              </a:solidFill>
              <a:effectLst/>
              <a:latin typeface="+mn-lt"/>
            </a:endParaRPr>
          </a:p>
          <a:p>
            <a:endParaRPr lang="en-US" sz="1400" i="1" dirty="0">
              <a:solidFill>
                <a:srgbClr val="FFDB69"/>
              </a:solidFill>
              <a:latin typeface="+mn-lt"/>
            </a:endParaRPr>
          </a:p>
          <a:p>
            <a:r>
              <a:rPr lang="en-US" sz="1400" i="1" dirty="0">
                <a:solidFill>
                  <a:srgbClr val="FFDB69"/>
                </a:solidFill>
                <a:latin typeface="+mn-lt"/>
              </a:rPr>
              <a:t>Is there a racial predilection?</a:t>
            </a:r>
          </a:p>
          <a:p>
            <a:r>
              <a:rPr lang="en-US" sz="1400" dirty="0">
                <a:solidFill>
                  <a:srgbClr val="FFDB69"/>
                </a:solidFill>
                <a:latin typeface="+mn-lt"/>
              </a:rPr>
              <a:t>Yes, it is more common in  Asians , especially  Japanese  and Korean  individuals</a:t>
            </a:r>
          </a:p>
          <a:p>
            <a:endParaRPr lang="en-US" sz="1400" dirty="0">
              <a:solidFill>
                <a:srgbClr val="FFDB69"/>
              </a:solidFill>
              <a:latin typeface="+mn-lt"/>
            </a:endParaRPr>
          </a:p>
          <a:p>
            <a:r>
              <a:rPr lang="en-US" sz="1400" i="1" dirty="0">
                <a:solidFill>
                  <a:srgbClr val="FFDB69"/>
                </a:solidFill>
                <a:latin typeface="+mn-lt"/>
              </a:rPr>
              <a:t>Is there a gender predilection?</a:t>
            </a:r>
          </a:p>
          <a:p>
            <a:r>
              <a:rPr lang="en-US" sz="1400" dirty="0">
                <a:solidFill>
                  <a:srgbClr val="FFDB69"/>
                </a:solidFill>
                <a:latin typeface="+mn-lt"/>
              </a:rPr>
              <a:t>Yes, there is a modest  ♀  preponderance</a:t>
            </a:r>
          </a:p>
          <a:p>
            <a:endParaRPr lang="en-US" sz="1400" i="1" dirty="0">
              <a:solidFill>
                <a:srgbClr val="FFDB69"/>
              </a:solidFill>
              <a:latin typeface="+mn-lt"/>
            </a:endParaRPr>
          </a:p>
          <a:p>
            <a:r>
              <a:rPr lang="en-US" sz="1400" i="1" dirty="0">
                <a:solidFill>
                  <a:srgbClr val="FFDB69"/>
                </a:solidFill>
                <a:latin typeface="+mn-lt"/>
              </a:rPr>
              <a:t>Is there an age predilection?</a:t>
            </a:r>
          </a:p>
          <a:p>
            <a:r>
              <a:rPr lang="en-US" sz="1400" dirty="0">
                <a:solidFill>
                  <a:srgbClr val="FFDB69"/>
                </a:solidFill>
                <a:latin typeface="+mn-lt"/>
              </a:rPr>
              <a:t>It manifests most commonly in  childhood  (with a second, smaller peak in the  fourth  decade)</a:t>
            </a:r>
          </a:p>
        </p:txBody>
      </p:sp>
      <p:sp>
        <p:nvSpPr>
          <p:cNvPr id="7" name="TextBox 6">
            <a:extLst>
              <a:ext uri="{FF2B5EF4-FFF2-40B4-BE49-F238E27FC236}">
                <a16:creationId xmlns:a16="http://schemas.microsoft.com/office/drawing/2014/main" id="{024A12C4-E399-702B-B93D-2CFCF3E1D8E2}"/>
              </a:ext>
            </a:extLst>
          </p:cNvPr>
          <p:cNvSpPr txBox="1"/>
          <p:nvPr/>
        </p:nvSpPr>
        <p:spPr>
          <a:xfrm>
            <a:off x="1600200" y="3830430"/>
            <a:ext cx="936475" cy="338554"/>
          </a:xfrm>
          <a:prstGeom prst="rect">
            <a:avLst/>
          </a:prstGeom>
          <a:noFill/>
        </p:spPr>
        <p:txBody>
          <a:bodyPr wrap="none" rtlCol="0">
            <a:spAutoFit/>
          </a:bodyPr>
          <a:lstStyle/>
          <a:p>
            <a:r>
              <a:rPr lang="en-US" sz="1600" b="1" dirty="0"/>
              <a:t>disease</a:t>
            </a:r>
          </a:p>
        </p:txBody>
      </p:sp>
    </p:spTree>
    <p:extLst>
      <p:ext uri="{BB962C8B-B14F-4D97-AF65-F5344CB8AC3E}">
        <p14:creationId xmlns:p14="http://schemas.microsoft.com/office/powerpoint/2010/main" val="402907153"/>
      </p:ext>
    </p:extLst>
  </p:cSld>
  <p:clrMapOvr>
    <a:masterClrMapping/>
  </p:clrMapOvr>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6" name="Text Box 10">
            <a:extLst>
              <a:ext uri="{FF2B5EF4-FFF2-40B4-BE49-F238E27FC236}">
                <a16:creationId xmlns:a16="http://schemas.microsoft.com/office/drawing/2014/main" id="{75A786AA-A76E-4831-AE75-ABE88B23D8E3}"/>
              </a:ext>
            </a:extLst>
          </p:cNvPr>
          <p:cNvSpPr txBox="1">
            <a:spLocks noChangeArrowheads="1"/>
          </p:cNvSpPr>
          <p:nvPr/>
        </p:nvSpPr>
        <p:spPr bwMode="auto">
          <a:xfrm>
            <a:off x="1371600" y="4267200"/>
            <a:ext cx="3057525" cy="2154238"/>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Morning-Glory Disc</a:t>
            </a:r>
          </a:p>
          <a:p>
            <a:pPr eaLnBrk="1" hangingPunct="1">
              <a:spcBef>
                <a:spcPct val="0"/>
              </a:spcBef>
              <a:buClrTx/>
              <a:buSzTx/>
              <a:buFontTx/>
              <a:buNone/>
            </a:pPr>
            <a:r>
              <a:rPr lang="en-US" altLang="en-US" sz="1200"/>
              <a:t>--DFE reveals:</a:t>
            </a:r>
          </a:p>
          <a:p>
            <a:pPr eaLnBrk="1" hangingPunct="1">
              <a:spcBef>
                <a:spcPct val="0"/>
              </a:spcBef>
              <a:buClrTx/>
              <a:buSzTx/>
              <a:buFontTx/>
              <a:buNone/>
            </a:pPr>
            <a:r>
              <a:rPr lang="en-US" altLang="en-US" sz="1200"/>
              <a:t>  1) A funnel-shaped…</a:t>
            </a:r>
            <a:r>
              <a:rPr lang="en-US" altLang="en-US" sz="1200" b="1">
                <a:solidFill>
                  <a:srgbClr val="0000FF"/>
                </a:solidFill>
              </a:rPr>
              <a:t>excavation</a:t>
            </a:r>
            <a:endParaRPr lang="en-US" altLang="en-US" sz="1200"/>
          </a:p>
          <a:p>
            <a:pPr eaLnBrk="1" hangingPunct="1">
              <a:spcBef>
                <a:spcPct val="0"/>
              </a:spcBef>
              <a:buClrTx/>
              <a:buSzTx/>
              <a:buFontTx/>
              <a:buNone/>
            </a:pPr>
            <a:r>
              <a:rPr lang="en-US" altLang="en-US" sz="1200"/>
              <a:t>  2) Number of vessels crossing the rim</a:t>
            </a:r>
          </a:p>
          <a:p>
            <a:pPr eaLnBrk="1" hangingPunct="1">
              <a:spcBef>
                <a:spcPct val="0"/>
              </a:spcBef>
              <a:buClrTx/>
              <a:buSzTx/>
              <a:buFontTx/>
              <a:buNone/>
            </a:pPr>
            <a:r>
              <a:rPr lang="en-US" altLang="en-US" sz="1200"/>
              <a:t>    seems abnormally…</a:t>
            </a:r>
            <a:r>
              <a:rPr lang="en-US" altLang="en-US" sz="1200" b="1">
                <a:solidFill>
                  <a:srgbClr val="0000FF"/>
                </a:solidFill>
              </a:rPr>
              <a:t>high</a:t>
            </a:r>
            <a:r>
              <a:rPr lang="en-US" altLang="en-US" sz="1200"/>
              <a:t> </a:t>
            </a:r>
            <a:endParaRPr lang="en-US" altLang="en-US" sz="1200" b="1">
              <a:solidFill>
                <a:srgbClr val="0000FF"/>
              </a:solidFill>
            </a:endParaRPr>
          </a:p>
          <a:p>
            <a:pPr eaLnBrk="1" hangingPunct="1">
              <a:spcBef>
                <a:spcPct val="0"/>
              </a:spcBef>
              <a:buClrTx/>
              <a:buSzTx/>
              <a:buFontTx/>
              <a:buNone/>
            </a:pPr>
            <a:r>
              <a:rPr lang="en-US" altLang="en-US" sz="1200"/>
              <a:t>--Tissue is…</a:t>
            </a:r>
            <a:r>
              <a:rPr lang="en-US" altLang="en-US" sz="1200" b="1">
                <a:solidFill>
                  <a:srgbClr val="0000FF"/>
                </a:solidFill>
              </a:rPr>
              <a:t>contractile</a:t>
            </a:r>
            <a:r>
              <a:rPr lang="en-US" altLang="en-US" sz="1200"/>
              <a:t>, so cup seems</a:t>
            </a:r>
          </a:p>
          <a:p>
            <a:pPr eaLnBrk="1" hangingPunct="1">
              <a:spcBef>
                <a:spcPct val="0"/>
              </a:spcBef>
              <a:buClrTx/>
              <a:buSzTx/>
              <a:buFontTx/>
              <a:buNone/>
            </a:pPr>
            <a:r>
              <a:rPr lang="en-US" altLang="en-US" sz="1200"/>
              <a:t>  to…</a:t>
            </a:r>
            <a:r>
              <a:rPr lang="en-US" altLang="en-US" sz="1200" b="1">
                <a:solidFill>
                  <a:srgbClr val="0000FF"/>
                </a:solidFill>
              </a:rPr>
              <a:t>open </a:t>
            </a:r>
            <a:r>
              <a:rPr lang="en-US" altLang="en-US" sz="1200">
                <a:solidFill>
                  <a:srgbClr val="0000FF"/>
                </a:solidFill>
              </a:rPr>
              <a:t>and</a:t>
            </a:r>
            <a:r>
              <a:rPr lang="en-US" altLang="en-US" sz="1200" b="1">
                <a:solidFill>
                  <a:srgbClr val="0000FF"/>
                </a:solidFill>
              </a:rPr>
              <a:t> close</a:t>
            </a:r>
            <a:r>
              <a:rPr lang="en-US" altLang="en-US" sz="1200"/>
              <a:t> (like its namesake,  </a:t>
            </a:r>
          </a:p>
          <a:p>
            <a:pPr eaLnBrk="1" hangingPunct="1">
              <a:spcBef>
                <a:spcPct val="0"/>
              </a:spcBef>
              <a:buClrTx/>
              <a:buSzTx/>
              <a:buFontTx/>
              <a:buNone/>
            </a:pPr>
            <a:r>
              <a:rPr lang="en-US" altLang="en-US" sz="1200"/>
              <a:t>  the morning-glory flower)</a:t>
            </a:r>
          </a:p>
          <a:p>
            <a:pPr eaLnBrk="1" hangingPunct="1">
              <a:spcBef>
                <a:spcPct val="0"/>
              </a:spcBef>
              <a:buClrTx/>
              <a:buSzTx/>
              <a:buFontTx/>
              <a:buNone/>
            </a:pPr>
            <a:r>
              <a:rPr lang="en-US" altLang="en-US" sz="1200"/>
              <a:t>--VA usually…</a:t>
            </a:r>
            <a:r>
              <a:rPr lang="en-US" altLang="en-US" sz="1200" b="1">
                <a:solidFill>
                  <a:srgbClr val="0000FF"/>
                </a:solidFill>
              </a:rPr>
              <a:t>20/200</a:t>
            </a:r>
            <a:r>
              <a:rPr lang="en-US" altLang="en-US" sz="1200"/>
              <a:t>, but can be…</a:t>
            </a:r>
          </a:p>
          <a:p>
            <a:pPr eaLnBrk="1" hangingPunct="1">
              <a:spcBef>
                <a:spcPct val="0"/>
              </a:spcBef>
              <a:buClrTx/>
              <a:buSzTx/>
              <a:buFontTx/>
              <a:buNone/>
            </a:pPr>
            <a:r>
              <a:rPr lang="en-US" altLang="en-US" sz="1200"/>
              <a:t>   </a:t>
            </a:r>
            <a:r>
              <a:rPr lang="en-US" altLang="en-US" sz="1200" b="1">
                <a:solidFill>
                  <a:srgbClr val="0000FF"/>
                </a:solidFill>
              </a:rPr>
              <a:t>20/20&lt;-&gt;NLP</a:t>
            </a:r>
          </a:p>
          <a:p>
            <a:pPr eaLnBrk="1" hangingPunct="1">
              <a:spcBef>
                <a:spcPct val="0"/>
              </a:spcBef>
              <a:buClrTx/>
              <a:buSzTx/>
              <a:buFontTx/>
              <a:buNone/>
            </a:pPr>
            <a:r>
              <a:rPr lang="en-US" altLang="en-US" sz="1200"/>
              <a:t>--1/3 develop…</a:t>
            </a:r>
            <a:r>
              <a:rPr lang="en-US" altLang="en-US" sz="1200" b="1">
                <a:solidFill>
                  <a:srgbClr val="CCECFF"/>
                </a:solidFill>
              </a:rPr>
              <a:t>serous</a:t>
            </a:r>
            <a:r>
              <a:rPr lang="en-US" altLang="en-US" sz="1200" b="1">
                <a:solidFill>
                  <a:srgbClr val="0000FF"/>
                </a:solidFill>
              </a:rPr>
              <a:t> </a:t>
            </a:r>
            <a:r>
              <a:rPr lang="en-US" altLang="en-US" sz="1200" b="1">
                <a:solidFill>
                  <a:srgbClr val="CCECFF"/>
                </a:solidFill>
              </a:rPr>
              <a:t>RD</a:t>
            </a:r>
          </a:p>
        </p:txBody>
      </p:sp>
      <p:sp>
        <p:nvSpPr>
          <p:cNvPr id="26627" name="Text Box 3">
            <a:extLst>
              <a:ext uri="{FF2B5EF4-FFF2-40B4-BE49-F238E27FC236}">
                <a16:creationId xmlns:a16="http://schemas.microsoft.com/office/drawing/2014/main" id="{EBF565CB-D2E5-4CB9-AB10-59AB11704A7C}"/>
              </a:ext>
            </a:extLst>
          </p:cNvPr>
          <p:cNvSpPr txBox="1">
            <a:spLocks noChangeArrowheads="1"/>
          </p:cNvSpPr>
          <p:nvPr/>
        </p:nvSpPr>
        <p:spPr bwMode="auto">
          <a:xfrm>
            <a:off x="793750" y="3505200"/>
            <a:ext cx="2274982" cy="677108"/>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solidFill>
                  <a:schemeClr val="bg1">
                    <a:lumMod val="65000"/>
                  </a:schemeClr>
                </a:solidFill>
              </a:rPr>
              <a:t>Optic Pit/Hole</a:t>
            </a:r>
          </a:p>
          <a:p>
            <a:pPr eaLnBrk="1" hangingPunct="1">
              <a:spcBef>
                <a:spcPct val="0"/>
              </a:spcBef>
              <a:buClrTx/>
              <a:buSzTx/>
              <a:buFontTx/>
              <a:buNone/>
            </a:pPr>
            <a:r>
              <a:rPr lang="en-US" altLang="en-US" sz="1200">
                <a:solidFill>
                  <a:schemeClr val="bg1">
                    <a:lumMod val="65000"/>
                  </a:schemeClr>
                </a:solidFill>
              </a:rPr>
              <a:t>--Associated with…</a:t>
            </a:r>
            <a:r>
              <a:rPr lang="en-US" altLang="en-US" sz="1200" b="1">
                <a:solidFill>
                  <a:schemeClr val="bg1">
                    <a:lumMod val="65000"/>
                  </a:schemeClr>
                </a:solidFill>
              </a:rPr>
              <a:t>serous RD</a:t>
            </a:r>
          </a:p>
          <a:p>
            <a:pPr eaLnBrk="1" hangingPunct="1">
              <a:spcBef>
                <a:spcPct val="0"/>
              </a:spcBef>
              <a:buClrTx/>
              <a:buSzTx/>
              <a:buFontTx/>
              <a:buNone/>
            </a:pPr>
            <a:r>
              <a:rPr lang="en-US" altLang="en-US" sz="1200" b="1">
                <a:solidFill>
                  <a:schemeClr val="bg1">
                    <a:lumMod val="65000"/>
                  </a:schemeClr>
                </a:solidFill>
              </a:rPr>
              <a:t>  in adulthood</a:t>
            </a:r>
          </a:p>
        </p:txBody>
      </p:sp>
      <p:sp>
        <p:nvSpPr>
          <p:cNvPr id="26628" name="Line 4">
            <a:extLst>
              <a:ext uri="{FF2B5EF4-FFF2-40B4-BE49-F238E27FC236}">
                <a16:creationId xmlns:a16="http://schemas.microsoft.com/office/drawing/2014/main" id="{6995FA1A-F69E-4714-87E2-B7C3F5C89A50}"/>
              </a:ext>
            </a:extLst>
          </p:cNvPr>
          <p:cNvSpPr>
            <a:spLocks noChangeShapeType="1"/>
          </p:cNvSpPr>
          <p:nvPr/>
        </p:nvSpPr>
        <p:spPr bwMode="auto">
          <a:xfrm flipH="1">
            <a:off x="1600200" y="2057400"/>
            <a:ext cx="1524000" cy="3810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629" name="Text Box 6">
            <a:extLst>
              <a:ext uri="{FF2B5EF4-FFF2-40B4-BE49-F238E27FC236}">
                <a16:creationId xmlns:a16="http://schemas.microsoft.com/office/drawing/2014/main" id="{2498F669-3885-470F-827E-D0722ECBD570}"/>
              </a:ext>
            </a:extLst>
          </p:cNvPr>
          <p:cNvSpPr txBox="1">
            <a:spLocks noChangeArrowheads="1"/>
          </p:cNvSpPr>
          <p:nvPr/>
        </p:nvSpPr>
        <p:spPr bwMode="auto">
          <a:xfrm>
            <a:off x="1340808" y="1524000"/>
            <a:ext cx="3544560" cy="458587"/>
          </a:xfrm>
          <a:prstGeom prst="rect">
            <a:avLst/>
          </a:prstGeom>
          <a:noFill/>
          <a:ln w="952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1400" i="1">
                <a:solidFill>
                  <a:schemeClr val="bg1">
                    <a:lumMod val="75000"/>
                  </a:schemeClr>
                </a:solidFill>
              </a:rPr>
              <a:t>These three are all secondary to abnormal</a:t>
            </a:r>
          </a:p>
          <a:p>
            <a:pPr algn="ctr" eaLnBrk="1" hangingPunct="1">
              <a:lnSpc>
                <a:spcPct val="85000"/>
              </a:lnSpc>
              <a:spcBef>
                <a:spcPct val="0"/>
              </a:spcBef>
              <a:buClrTx/>
              <a:buSzTx/>
              <a:buFontTx/>
              <a:buNone/>
            </a:pPr>
            <a:r>
              <a:rPr lang="en-US" altLang="en-US" sz="1400" i="1">
                <a:solidFill>
                  <a:schemeClr val="bg1">
                    <a:lumMod val="75000"/>
                  </a:schemeClr>
                </a:solidFill>
              </a:rPr>
              <a:t>closure of the embryonic optic fissure</a:t>
            </a:r>
          </a:p>
        </p:txBody>
      </p:sp>
      <p:sp>
        <p:nvSpPr>
          <p:cNvPr id="26630" name="Text Box 7">
            <a:extLst>
              <a:ext uri="{FF2B5EF4-FFF2-40B4-BE49-F238E27FC236}">
                <a16:creationId xmlns:a16="http://schemas.microsoft.com/office/drawing/2014/main" id="{77864995-F91A-497B-84DE-F4FB09455FB9}"/>
              </a:ext>
            </a:extLst>
          </p:cNvPr>
          <p:cNvSpPr txBox="1">
            <a:spLocks noChangeArrowheads="1"/>
          </p:cNvSpPr>
          <p:nvPr/>
        </p:nvSpPr>
        <p:spPr bwMode="auto">
          <a:xfrm>
            <a:off x="76200" y="2514600"/>
            <a:ext cx="2783134" cy="861774"/>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solidFill>
                  <a:schemeClr val="bg1">
                    <a:lumMod val="65000"/>
                  </a:schemeClr>
                </a:solidFill>
              </a:rPr>
              <a:t>Optic Nerve Coloboma</a:t>
            </a:r>
          </a:p>
          <a:p>
            <a:pPr eaLnBrk="1" hangingPunct="1">
              <a:spcBef>
                <a:spcPct val="0"/>
              </a:spcBef>
              <a:buClrTx/>
              <a:buSzTx/>
              <a:buFontTx/>
              <a:buNone/>
            </a:pPr>
            <a:r>
              <a:rPr lang="en-US" altLang="en-US" sz="1200">
                <a:solidFill>
                  <a:schemeClr val="bg1">
                    <a:lumMod val="65000"/>
                  </a:schemeClr>
                </a:solidFill>
              </a:rPr>
              <a:t>1) May resemble…</a:t>
            </a:r>
            <a:r>
              <a:rPr lang="en-US" altLang="en-US" sz="1200" b="1">
                <a:solidFill>
                  <a:schemeClr val="bg1">
                    <a:lumMod val="65000"/>
                  </a:schemeClr>
                </a:solidFill>
              </a:rPr>
              <a:t>deep cupping</a:t>
            </a:r>
          </a:p>
          <a:p>
            <a:pPr eaLnBrk="1" hangingPunct="1">
              <a:spcBef>
                <a:spcPct val="0"/>
              </a:spcBef>
              <a:buClrTx/>
              <a:buSzTx/>
              <a:buFontTx/>
              <a:buNone/>
            </a:pPr>
            <a:r>
              <a:rPr lang="en-US" altLang="en-US" sz="1200">
                <a:solidFill>
                  <a:schemeClr val="bg1">
                    <a:lumMod val="65000"/>
                  </a:schemeClr>
                </a:solidFill>
              </a:rPr>
              <a:t>2) Can be…</a:t>
            </a:r>
            <a:r>
              <a:rPr lang="en-US" altLang="en-US" sz="1200" b="1">
                <a:solidFill>
                  <a:schemeClr val="bg1">
                    <a:lumMod val="65000"/>
                  </a:schemeClr>
                </a:solidFill>
              </a:rPr>
              <a:t>bilateral, asymmetric</a:t>
            </a:r>
          </a:p>
          <a:p>
            <a:pPr eaLnBrk="1" hangingPunct="1">
              <a:spcBef>
                <a:spcPct val="0"/>
              </a:spcBef>
              <a:buClrTx/>
              <a:buSzTx/>
              <a:buFontTx/>
              <a:buNone/>
            </a:pPr>
            <a:r>
              <a:rPr lang="en-US" altLang="en-US" sz="1200">
                <a:solidFill>
                  <a:schemeClr val="bg1">
                    <a:lumMod val="65000"/>
                  </a:schemeClr>
                </a:solidFill>
              </a:rPr>
              <a:t>3) Part of the…</a:t>
            </a:r>
            <a:r>
              <a:rPr lang="en-US" altLang="en-US" sz="1200" b="1">
                <a:solidFill>
                  <a:schemeClr val="bg1">
                    <a:lumMod val="65000"/>
                  </a:schemeClr>
                </a:solidFill>
              </a:rPr>
              <a:t>CHARGE association</a:t>
            </a:r>
          </a:p>
        </p:txBody>
      </p:sp>
      <p:sp>
        <p:nvSpPr>
          <p:cNvPr id="26631" name="Line 8">
            <a:extLst>
              <a:ext uri="{FF2B5EF4-FFF2-40B4-BE49-F238E27FC236}">
                <a16:creationId xmlns:a16="http://schemas.microsoft.com/office/drawing/2014/main" id="{91D11795-7A2D-4757-920B-F908079269D1}"/>
              </a:ext>
            </a:extLst>
          </p:cNvPr>
          <p:cNvSpPr>
            <a:spLocks noChangeShapeType="1"/>
          </p:cNvSpPr>
          <p:nvPr/>
        </p:nvSpPr>
        <p:spPr bwMode="auto">
          <a:xfrm flipH="1">
            <a:off x="2971800" y="2057400"/>
            <a:ext cx="152400" cy="14478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632" name="Text Box 9">
            <a:extLst>
              <a:ext uri="{FF2B5EF4-FFF2-40B4-BE49-F238E27FC236}">
                <a16:creationId xmlns:a16="http://schemas.microsoft.com/office/drawing/2014/main" id="{A6F1D9EC-DA7F-44C4-8528-11B06C1FBD47}"/>
              </a:ext>
            </a:extLst>
          </p:cNvPr>
          <p:cNvSpPr txBox="1">
            <a:spLocks noChangeArrowheads="1"/>
          </p:cNvSpPr>
          <p:nvPr/>
        </p:nvSpPr>
        <p:spPr bwMode="auto">
          <a:xfrm>
            <a:off x="1371600" y="4267200"/>
            <a:ext cx="3057247" cy="2154436"/>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dirty="0">
                <a:solidFill>
                  <a:schemeClr val="bg1">
                    <a:lumMod val="65000"/>
                  </a:schemeClr>
                </a:solidFill>
              </a:rPr>
              <a:t>Morning-Glory Disc</a:t>
            </a:r>
          </a:p>
          <a:p>
            <a:pPr eaLnBrk="1" hangingPunct="1">
              <a:spcBef>
                <a:spcPct val="0"/>
              </a:spcBef>
              <a:buClrTx/>
              <a:buSzTx/>
              <a:buFontTx/>
              <a:buNone/>
            </a:pPr>
            <a:r>
              <a:rPr lang="en-US" altLang="en-US" sz="1200" dirty="0">
                <a:solidFill>
                  <a:schemeClr val="bg1">
                    <a:lumMod val="65000"/>
                  </a:schemeClr>
                </a:solidFill>
              </a:rPr>
              <a:t>--DFE reveals:</a:t>
            </a:r>
          </a:p>
          <a:p>
            <a:pPr eaLnBrk="1" hangingPunct="1">
              <a:spcBef>
                <a:spcPct val="0"/>
              </a:spcBef>
              <a:buClrTx/>
              <a:buSzTx/>
              <a:buFontTx/>
              <a:buNone/>
            </a:pPr>
            <a:r>
              <a:rPr lang="en-US" altLang="en-US" sz="1200" dirty="0">
                <a:solidFill>
                  <a:schemeClr val="bg1">
                    <a:lumMod val="65000"/>
                  </a:schemeClr>
                </a:solidFill>
              </a:rPr>
              <a:t>  1) A funnel-shaped…</a:t>
            </a:r>
            <a:r>
              <a:rPr lang="en-US" altLang="en-US" sz="1200" b="1" dirty="0">
                <a:solidFill>
                  <a:schemeClr val="bg1">
                    <a:lumMod val="65000"/>
                  </a:schemeClr>
                </a:solidFill>
              </a:rPr>
              <a:t>excavation</a:t>
            </a:r>
            <a:endParaRPr lang="en-US" altLang="en-US" sz="1200" dirty="0">
              <a:solidFill>
                <a:schemeClr val="bg1">
                  <a:lumMod val="65000"/>
                </a:schemeClr>
              </a:solidFill>
            </a:endParaRPr>
          </a:p>
          <a:p>
            <a:pPr eaLnBrk="1" hangingPunct="1">
              <a:spcBef>
                <a:spcPct val="0"/>
              </a:spcBef>
              <a:buClrTx/>
              <a:buSzTx/>
              <a:buFontTx/>
              <a:buNone/>
            </a:pPr>
            <a:r>
              <a:rPr lang="en-US" altLang="en-US" sz="1200" dirty="0">
                <a:solidFill>
                  <a:schemeClr val="bg1">
                    <a:lumMod val="65000"/>
                  </a:schemeClr>
                </a:solidFill>
              </a:rPr>
              <a:t>  2) Number of vessels crossing the rim</a:t>
            </a:r>
          </a:p>
          <a:p>
            <a:pPr eaLnBrk="1" hangingPunct="1">
              <a:spcBef>
                <a:spcPct val="0"/>
              </a:spcBef>
              <a:buClrTx/>
              <a:buSzTx/>
              <a:buFontTx/>
              <a:buNone/>
            </a:pPr>
            <a:r>
              <a:rPr lang="en-US" altLang="en-US" sz="1200" dirty="0">
                <a:solidFill>
                  <a:schemeClr val="bg1">
                    <a:lumMod val="65000"/>
                  </a:schemeClr>
                </a:solidFill>
              </a:rPr>
              <a:t>    seems abnormally…</a:t>
            </a:r>
            <a:r>
              <a:rPr lang="en-US" altLang="en-US" sz="1200" b="1" dirty="0">
                <a:solidFill>
                  <a:schemeClr val="bg1">
                    <a:lumMod val="65000"/>
                  </a:schemeClr>
                </a:solidFill>
              </a:rPr>
              <a:t>high</a:t>
            </a:r>
            <a:r>
              <a:rPr lang="en-US" altLang="en-US" sz="1200" dirty="0">
                <a:solidFill>
                  <a:schemeClr val="bg1">
                    <a:lumMod val="65000"/>
                  </a:schemeClr>
                </a:solidFill>
              </a:rPr>
              <a:t> </a:t>
            </a:r>
            <a:endParaRPr lang="en-US" altLang="en-US" sz="1200" b="1" dirty="0">
              <a:solidFill>
                <a:schemeClr val="bg1">
                  <a:lumMod val="65000"/>
                </a:schemeClr>
              </a:solidFill>
            </a:endParaRPr>
          </a:p>
          <a:p>
            <a:pPr eaLnBrk="1" hangingPunct="1">
              <a:spcBef>
                <a:spcPct val="0"/>
              </a:spcBef>
              <a:buClrTx/>
              <a:buSzTx/>
              <a:buFontTx/>
              <a:buNone/>
            </a:pPr>
            <a:r>
              <a:rPr lang="en-US" altLang="en-US" sz="1200" dirty="0">
                <a:solidFill>
                  <a:schemeClr val="bg1">
                    <a:lumMod val="65000"/>
                  </a:schemeClr>
                </a:solidFill>
              </a:rPr>
              <a:t>--Tissue is…</a:t>
            </a:r>
            <a:r>
              <a:rPr lang="en-US" altLang="en-US" sz="1200" b="1" dirty="0">
                <a:solidFill>
                  <a:schemeClr val="bg1">
                    <a:lumMod val="65000"/>
                  </a:schemeClr>
                </a:solidFill>
              </a:rPr>
              <a:t>contractile</a:t>
            </a:r>
            <a:r>
              <a:rPr lang="en-US" altLang="en-US" sz="1200" dirty="0">
                <a:solidFill>
                  <a:schemeClr val="bg1">
                    <a:lumMod val="65000"/>
                  </a:schemeClr>
                </a:solidFill>
              </a:rPr>
              <a:t>, so cup seems</a:t>
            </a:r>
          </a:p>
          <a:p>
            <a:pPr eaLnBrk="1" hangingPunct="1">
              <a:spcBef>
                <a:spcPct val="0"/>
              </a:spcBef>
              <a:buClrTx/>
              <a:buSzTx/>
              <a:buFontTx/>
              <a:buNone/>
            </a:pPr>
            <a:r>
              <a:rPr lang="en-US" altLang="en-US" sz="1200" dirty="0">
                <a:solidFill>
                  <a:schemeClr val="bg1">
                    <a:lumMod val="65000"/>
                  </a:schemeClr>
                </a:solidFill>
              </a:rPr>
              <a:t>  to…</a:t>
            </a:r>
            <a:r>
              <a:rPr lang="en-US" altLang="en-US" sz="1200" b="1" dirty="0">
                <a:solidFill>
                  <a:schemeClr val="bg1">
                    <a:lumMod val="65000"/>
                  </a:schemeClr>
                </a:solidFill>
              </a:rPr>
              <a:t>open </a:t>
            </a:r>
            <a:r>
              <a:rPr lang="en-US" altLang="en-US" sz="1200" dirty="0">
                <a:solidFill>
                  <a:schemeClr val="bg1">
                    <a:lumMod val="65000"/>
                  </a:schemeClr>
                </a:solidFill>
              </a:rPr>
              <a:t>and</a:t>
            </a:r>
            <a:r>
              <a:rPr lang="en-US" altLang="en-US" sz="1200" b="1" dirty="0">
                <a:solidFill>
                  <a:schemeClr val="bg1">
                    <a:lumMod val="65000"/>
                  </a:schemeClr>
                </a:solidFill>
              </a:rPr>
              <a:t> close</a:t>
            </a:r>
            <a:r>
              <a:rPr lang="en-US" altLang="en-US" sz="1200" dirty="0">
                <a:solidFill>
                  <a:schemeClr val="bg1">
                    <a:lumMod val="65000"/>
                  </a:schemeClr>
                </a:solidFill>
              </a:rPr>
              <a:t> (like its namesake,  </a:t>
            </a:r>
          </a:p>
          <a:p>
            <a:pPr eaLnBrk="1" hangingPunct="1">
              <a:spcBef>
                <a:spcPct val="0"/>
              </a:spcBef>
              <a:buClrTx/>
              <a:buSzTx/>
              <a:buFontTx/>
              <a:buNone/>
            </a:pPr>
            <a:r>
              <a:rPr lang="en-US" altLang="en-US" sz="1200" dirty="0">
                <a:solidFill>
                  <a:schemeClr val="bg1">
                    <a:lumMod val="65000"/>
                  </a:schemeClr>
                </a:solidFill>
              </a:rPr>
              <a:t>  the morning-glory flower)</a:t>
            </a:r>
          </a:p>
          <a:p>
            <a:pPr eaLnBrk="1" hangingPunct="1">
              <a:spcBef>
                <a:spcPct val="0"/>
              </a:spcBef>
              <a:buClrTx/>
              <a:buSzTx/>
              <a:buFontTx/>
              <a:buNone/>
            </a:pPr>
            <a:r>
              <a:rPr lang="en-US" altLang="en-US" sz="1200" dirty="0">
                <a:solidFill>
                  <a:schemeClr val="bg1">
                    <a:lumMod val="65000"/>
                  </a:schemeClr>
                </a:solidFill>
              </a:rPr>
              <a:t>--VA usually…</a:t>
            </a:r>
            <a:r>
              <a:rPr lang="en-US" altLang="en-US" sz="1200" b="1" dirty="0">
                <a:solidFill>
                  <a:schemeClr val="bg1">
                    <a:lumMod val="65000"/>
                  </a:schemeClr>
                </a:solidFill>
              </a:rPr>
              <a:t>20/200</a:t>
            </a:r>
            <a:r>
              <a:rPr lang="en-US" altLang="en-US" sz="1200" dirty="0">
                <a:solidFill>
                  <a:schemeClr val="bg1">
                    <a:lumMod val="65000"/>
                  </a:schemeClr>
                </a:solidFill>
              </a:rPr>
              <a:t>, but can be…</a:t>
            </a:r>
          </a:p>
          <a:p>
            <a:pPr eaLnBrk="1" hangingPunct="1">
              <a:spcBef>
                <a:spcPct val="0"/>
              </a:spcBef>
              <a:buClrTx/>
              <a:buSzTx/>
              <a:buFontTx/>
              <a:buNone/>
            </a:pPr>
            <a:r>
              <a:rPr lang="en-US" altLang="en-US" sz="1200" dirty="0">
                <a:solidFill>
                  <a:schemeClr val="bg1">
                    <a:lumMod val="65000"/>
                  </a:schemeClr>
                </a:solidFill>
              </a:rPr>
              <a:t>   </a:t>
            </a:r>
            <a:r>
              <a:rPr lang="en-US" altLang="en-US" sz="1200" b="1" dirty="0">
                <a:solidFill>
                  <a:schemeClr val="bg1">
                    <a:lumMod val="65000"/>
                  </a:schemeClr>
                </a:solidFill>
              </a:rPr>
              <a:t>20/20&lt;-&gt;NLP</a:t>
            </a:r>
          </a:p>
          <a:p>
            <a:pPr eaLnBrk="1" hangingPunct="1">
              <a:spcBef>
                <a:spcPct val="0"/>
              </a:spcBef>
              <a:buClrTx/>
              <a:buSzTx/>
              <a:buFontTx/>
              <a:buNone/>
            </a:pPr>
            <a:r>
              <a:rPr lang="en-US" altLang="en-US" sz="1200" dirty="0">
                <a:solidFill>
                  <a:schemeClr val="bg1">
                    <a:lumMod val="65000"/>
                  </a:schemeClr>
                </a:solidFill>
              </a:rPr>
              <a:t>--1/3 develop…</a:t>
            </a:r>
            <a:r>
              <a:rPr lang="en-US" altLang="en-US" sz="1200" b="1" dirty="0">
                <a:solidFill>
                  <a:schemeClr val="bg1">
                    <a:lumMod val="65000"/>
                  </a:schemeClr>
                </a:solidFill>
              </a:rPr>
              <a:t>serous RD</a:t>
            </a:r>
          </a:p>
        </p:txBody>
      </p:sp>
      <p:sp>
        <p:nvSpPr>
          <p:cNvPr id="26633" name="Rectangle 11">
            <a:extLst>
              <a:ext uri="{FF2B5EF4-FFF2-40B4-BE49-F238E27FC236}">
                <a16:creationId xmlns:a16="http://schemas.microsoft.com/office/drawing/2014/main" id="{F76BCA91-4E24-4F7F-B6A5-D5C8FE6F39B6}"/>
              </a:ext>
            </a:extLst>
          </p:cNvPr>
          <p:cNvSpPr>
            <a:spLocks noChangeArrowheads="1"/>
          </p:cNvSpPr>
          <p:nvPr/>
        </p:nvSpPr>
        <p:spPr bwMode="auto">
          <a:xfrm>
            <a:off x="457200" y="122238"/>
            <a:ext cx="7543800" cy="8683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b"/>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ct val="85000"/>
              </a:lnSpc>
              <a:spcBef>
                <a:spcPct val="0"/>
              </a:spcBef>
              <a:buClrTx/>
              <a:buSzTx/>
              <a:buFontTx/>
              <a:buNone/>
            </a:pPr>
            <a:r>
              <a:rPr lang="en-US" altLang="en-US" sz="3200" b="1" dirty="0">
                <a:solidFill>
                  <a:schemeClr val="tx2"/>
                </a:solidFill>
              </a:rPr>
              <a:t>Developmental Abnormalities of the Optic Nerve Head</a:t>
            </a:r>
            <a:endParaRPr lang="en-US" altLang="en-US" sz="3200" dirty="0">
              <a:solidFill>
                <a:schemeClr val="tx2"/>
              </a:solidFill>
            </a:endParaRPr>
          </a:p>
        </p:txBody>
      </p:sp>
      <p:sp>
        <p:nvSpPr>
          <p:cNvPr id="26634" name="Slide Number Placeholder 1">
            <a:extLst>
              <a:ext uri="{FF2B5EF4-FFF2-40B4-BE49-F238E27FC236}">
                <a16:creationId xmlns:a16="http://schemas.microsoft.com/office/drawing/2014/main" id="{36D4B343-1488-4D7C-8569-64FF0FD08B6E}"/>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DBDA1020-9ADD-4487-AA1F-12FB75A402F9}" type="slidenum">
              <a:rPr lang="en-US" altLang="en-US" sz="1000"/>
              <a:pPr>
                <a:spcBef>
                  <a:spcPct val="0"/>
                </a:spcBef>
                <a:buClrTx/>
                <a:buSzTx/>
                <a:buFontTx/>
                <a:buNone/>
              </a:pPr>
              <a:t>61</a:t>
            </a:fld>
            <a:endParaRPr lang="en-US" altLang="en-US" sz="1000"/>
          </a:p>
        </p:txBody>
      </p:sp>
      <p:sp>
        <p:nvSpPr>
          <p:cNvPr id="26635" name="Line 12">
            <a:extLst>
              <a:ext uri="{FF2B5EF4-FFF2-40B4-BE49-F238E27FC236}">
                <a16:creationId xmlns:a16="http://schemas.microsoft.com/office/drawing/2014/main" id="{65C3BECB-2C2E-4FDB-BF02-61BA4BD8DB2D}"/>
              </a:ext>
            </a:extLst>
          </p:cNvPr>
          <p:cNvSpPr>
            <a:spLocks noChangeShapeType="1"/>
          </p:cNvSpPr>
          <p:nvPr/>
        </p:nvSpPr>
        <p:spPr bwMode="auto">
          <a:xfrm>
            <a:off x="3124200" y="2057400"/>
            <a:ext cx="381000" cy="22098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 name="Text Box 16">
            <a:extLst>
              <a:ext uri="{FF2B5EF4-FFF2-40B4-BE49-F238E27FC236}">
                <a16:creationId xmlns:a16="http://schemas.microsoft.com/office/drawing/2014/main" id="{A25388A0-A505-4976-AE31-C05FE10D78D8}"/>
              </a:ext>
            </a:extLst>
          </p:cNvPr>
          <p:cNvSpPr txBox="1">
            <a:spLocks noChangeArrowheads="1"/>
          </p:cNvSpPr>
          <p:nvPr/>
        </p:nvSpPr>
        <p:spPr bwMode="auto">
          <a:xfrm>
            <a:off x="4648200" y="2576513"/>
            <a:ext cx="3973513" cy="862012"/>
          </a:xfrm>
          <a:prstGeom prst="rect">
            <a:avLst/>
          </a:prstGeom>
          <a:solidFill>
            <a:srgbClr val="FFC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defRPr/>
            </a:pPr>
            <a:r>
              <a:rPr lang="en-US" altLang="en-US" sz="1400" b="1" dirty="0">
                <a:solidFill>
                  <a:schemeClr val="bg1">
                    <a:lumMod val="65000"/>
                  </a:schemeClr>
                </a:solidFill>
              </a:rPr>
              <a:t>Myelinated RNFL</a:t>
            </a:r>
          </a:p>
          <a:p>
            <a:pPr eaLnBrk="1" hangingPunct="1">
              <a:spcBef>
                <a:spcPct val="0"/>
              </a:spcBef>
              <a:buClrTx/>
              <a:buSzTx/>
              <a:buFontTx/>
              <a:buNone/>
              <a:defRPr/>
            </a:pPr>
            <a:r>
              <a:rPr lang="en-US" altLang="en-US" sz="1200" dirty="0">
                <a:solidFill>
                  <a:srgbClr val="FFCCFF"/>
                </a:solidFill>
              </a:rPr>
              <a:t>--Myelin normally starts at LGN, ends at lamina </a:t>
            </a:r>
            <a:r>
              <a:rPr lang="en-US" altLang="en-US" sz="1200" dirty="0" err="1">
                <a:solidFill>
                  <a:srgbClr val="FFCCFF"/>
                </a:solidFill>
              </a:rPr>
              <a:t>cribrosa</a:t>
            </a:r>
            <a:endParaRPr lang="en-US" altLang="en-US" sz="1200" dirty="0">
              <a:solidFill>
                <a:srgbClr val="FFCCFF"/>
              </a:solidFill>
            </a:endParaRPr>
          </a:p>
          <a:p>
            <a:pPr eaLnBrk="1" hangingPunct="1">
              <a:spcBef>
                <a:spcPct val="0"/>
              </a:spcBef>
              <a:buClrTx/>
              <a:buSzTx/>
              <a:buFontTx/>
              <a:buNone/>
              <a:defRPr/>
            </a:pPr>
            <a:r>
              <a:rPr lang="en-US" altLang="en-US" sz="1200" dirty="0">
                <a:solidFill>
                  <a:srgbClr val="FFCCFF"/>
                </a:solidFill>
              </a:rPr>
              <a:t>--Can be patchy, discontinuous</a:t>
            </a:r>
          </a:p>
          <a:p>
            <a:pPr eaLnBrk="1" hangingPunct="1">
              <a:spcBef>
                <a:spcPct val="0"/>
              </a:spcBef>
              <a:buClrTx/>
              <a:buSzTx/>
              <a:buFontTx/>
              <a:buNone/>
              <a:defRPr/>
            </a:pPr>
            <a:r>
              <a:rPr lang="en-US" altLang="en-US" sz="1200" dirty="0">
                <a:solidFill>
                  <a:srgbClr val="FFCCFF"/>
                </a:solidFill>
              </a:rPr>
              <a:t>--Corresponding VF has absolute scotoma</a:t>
            </a:r>
          </a:p>
        </p:txBody>
      </p:sp>
      <p:sp>
        <p:nvSpPr>
          <p:cNvPr id="15" name="Text Box 18">
            <a:extLst>
              <a:ext uri="{FF2B5EF4-FFF2-40B4-BE49-F238E27FC236}">
                <a16:creationId xmlns:a16="http://schemas.microsoft.com/office/drawing/2014/main" id="{0EEE94D4-BC7E-44DF-B02B-501B0F5929C0}"/>
              </a:ext>
            </a:extLst>
          </p:cNvPr>
          <p:cNvSpPr txBox="1">
            <a:spLocks noChangeArrowheads="1"/>
          </p:cNvSpPr>
          <p:nvPr/>
        </p:nvSpPr>
        <p:spPr bwMode="auto">
          <a:xfrm>
            <a:off x="5546725" y="1687513"/>
            <a:ext cx="3452813" cy="677862"/>
          </a:xfrm>
          <a:prstGeom prst="rect">
            <a:avLst/>
          </a:prstGeom>
          <a:solidFill>
            <a:srgbClr val="FFFF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defRPr/>
            </a:pPr>
            <a:r>
              <a:rPr lang="en-US" altLang="en-US" sz="1400" b="1" dirty="0" err="1">
                <a:solidFill>
                  <a:schemeClr val="bg1">
                    <a:lumMod val="75000"/>
                  </a:schemeClr>
                </a:solidFill>
              </a:rPr>
              <a:t>Megalopapilla</a:t>
            </a:r>
            <a:endParaRPr lang="en-US" altLang="en-US" sz="1400" b="1" dirty="0">
              <a:solidFill>
                <a:schemeClr val="bg1">
                  <a:lumMod val="75000"/>
                </a:schemeClr>
              </a:solidFill>
            </a:endParaRPr>
          </a:p>
          <a:p>
            <a:pPr eaLnBrk="1" hangingPunct="1">
              <a:spcBef>
                <a:spcPct val="0"/>
              </a:spcBef>
              <a:buClrTx/>
              <a:buSzTx/>
              <a:buFontTx/>
              <a:buNone/>
              <a:defRPr/>
            </a:pPr>
            <a:r>
              <a:rPr lang="en-US" altLang="en-US" sz="1200" dirty="0">
                <a:solidFill>
                  <a:srgbClr val="FFFF99"/>
                </a:solidFill>
              </a:rPr>
              <a:t>--Abnormally large diameter of </a:t>
            </a:r>
            <a:r>
              <a:rPr lang="en-US" altLang="en-US" sz="1200" b="1" dirty="0">
                <a:solidFill>
                  <a:srgbClr val="FFFF99"/>
                </a:solidFill>
              </a:rPr>
              <a:t>disc and cup</a:t>
            </a:r>
          </a:p>
          <a:p>
            <a:pPr eaLnBrk="1" hangingPunct="1">
              <a:spcBef>
                <a:spcPct val="0"/>
              </a:spcBef>
              <a:buClrTx/>
              <a:buSzTx/>
              <a:buFontTx/>
              <a:buNone/>
              <a:defRPr/>
            </a:pPr>
            <a:r>
              <a:rPr lang="en-US" altLang="en-US" sz="1200" dirty="0">
                <a:solidFill>
                  <a:srgbClr val="FFFF99"/>
                </a:solidFill>
              </a:rPr>
              <a:t>--VF testing may reveal an </a:t>
            </a:r>
            <a:r>
              <a:rPr lang="en-US" altLang="en-US" sz="1200" b="1" dirty="0">
                <a:solidFill>
                  <a:srgbClr val="FFFF99"/>
                </a:solidFill>
              </a:rPr>
              <a:t>enlarged blind spot</a:t>
            </a:r>
          </a:p>
        </p:txBody>
      </p:sp>
      <p:sp>
        <p:nvSpPr>
          <p:cNvPr id="16" name="Text Box 19">
            <a:extLst>
              <a:ext uri="{FF2B5EF4-FFF2-40B4-BE49-F238E27FC236}">
                <a16:creationId xmlns:a16="http://schemas.microsoft.com/office/drawing/2014/main" id="{BF21B0FD-ADB8-4F9B-81FF-E2291331973F}"/>
              </a:ext>
            </a:extLst>
          </p:cNvPr>
          <p:cNvSpPr txBox="1">
            <a:spLocks noChangeArrowheads="1"/>
          </p:cNvSpPr>
          <p:nvPr/>
        </p:nvSpPr>
        <p:spPr bwMode="auto">
          <a:xfrm>
            <a:off x="5257800" y="3760788"/>
            <a:ext cx="3273425" cy="1231900"/>
          </a:xfrm>
          <a:prstGeom prst="rect">
            <a:avLst/>
          </a:prstGeom>
          <a:solidFill>
            <a:srgbClr val="CCFFCC"/>
          </a:solidFill>
          <a:ln w="9525">
            <a:no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defRPr/>
            </a:pPr>
            <a:r>
              <a:rPr lang="en-US" altLang="en-US" sz="1400" b="1" dirty="0">
                <a:solidFill>
                  <a:schemeClr val="bg1">
                    <a:lumMod val="65000"/>
                  </a:schemeClr>
                </a:solidFill>
              </a:rPr>
              <a:t>Optic Nerve Hypoplasia</a:t>
            </a:r>
          </a:p>
          <a:p>
            <a:pPr eaLnBrk="1" hangingPunct="1">
              <a:spcBef>
                <a:spcPct val="0"/>
              </a:spcBef>
              <a:buClrTx/>
              <a:buSzTx/>
              <a:buFontTx/>
              <a:buNone/>
              <a:defRPr/>
            </a:pPr>
            <a:r>
              <a:rPr lang="en-US" altLang="en-US" sz="1200" dirty="0">
                <a:solidFill>
                  <a:srgbClr val="CCFFCC"/>
                </a:solidFill>
              </a:rPr>
              <a:t>--Abnormally </a:t>
            </a:r>
            <a:r>
              <a:rPr lang="en-US" altLang="en-US" sz="1200" b="1" dirty="0">
                <a:solidFill>
                  <a:srgbClr val="CCFFCC"/>
                </a:solidFill>
              </a:rPr>
              <a:t>low number of axons</a:t>
            </a:r>
          </a:p>
          <a:p>
            <a:pPr eaLnBrk="1" hangingPunct="1">
              <a:spcBef>
                <a:spcPct val="0"/>
              </a:spcBef>
              <a:buClrTx/>
              <a:buSzTx/>
              <a:buFontTx/>
              <a:buNone/>
              <a:defRPr/>
            </a:pPr>
            <a:r>
              <a:rPr lang="en-US" altLang="en-US" sz="1200" dirty="0">
                <a:solidFill>
                  <a:srgbClr val="CCFFCC"/>
                </a:solidFill>
              </a:rPr>
              <a:t>--DFE: Small pale disc with </a:t>
            </a:r>
            <a:r>
              <a:rPr lang="en-US" altLang="en-US" sz="1200" b="1" dirty="0">
                <a:solidFill>
                  <a:srgbClr val="CCFFCC"/>
                </a:solidFill>
              </a:rPr>
              <a:t>double ring sign</a:t>
            </a:r>
            <a:endParaRPr lang="en-US" altLang="en-US" sz="1200" dirty="0">
              <a:solidFill>
                <a:srgbClr val="CCFFCC"/>
              </a:solidFill>
            </a:endParaRPr>
          </a:p>
          <a:p>
            <a:pPr eaLnBrk="1" hangingPunct="1">
              <a:spcBef>
                <a:spcPct val="0"/>
              </a:spcBef>
              <a:buClrTx/>
              <a:buSzTx/>
              <a:buFontTx/>
              <a:buNone/>
              <a:defRPr/>
            </a:pPr>
            <a:r>
              <a:rPr lang="en-US" altLang="en-US" sz="1200" dirty="0">
                <a:solidFill>
                  <a:srgbClr val="CCFFCC"/>
                </a:solidFill>
              </a:rPr>
              <a:t>--VA </a:t>
            </a:r>
            <a:r>
              <a:rPr lang="en-US" altLang="en-US" sz="1200" b="1" dirty="0">
                <a:solidFill>
                  <a:srgbClr val="CCFFCC"/>
                </a:solidFill>
              </a:rPr>
              <a:t>20/20&lt;-&gt;NLP</a:t>
            </a:r>
          </a:p>
          <a:p>
            <a:pPr eaLnBrk="1" hangingPunct="1">
              <a:spcBef>
                <a:spcPct val="0"/>
              </a:spcBef>
              <a:buClrTx/>
              <a:buSzTx/>
              <a:buFontTx/>
              <a:buNone/>
              <a:defRPr/>
            </a:pPr>
            <a:r>
              <a:rPr lang="en-US" altLang="en-US" sz="1200" dirty="0">
                <a:solidFill>
                  <a:srgbClr val="CCFFCC"/>
                </a:solidFill>
              </a:rPr>
              <a:t>--VF defects </a:t>
            </a:r>
            <a:r>
              <a:rPr lang="en-US" altLang="en-US" sz="1200" b="1" dirty="0">
                <a:solidFill>
                  <a:srgbClr val="CCFFCC"/>
                </a:solidFill>
              </a:rPr>
              <a:t>invariably present</a:t>
            </a:r>
          </a:p>
          <a:p>
            <a:pPr eaLnBrk="1" hangingPunct="1">
              <a:spcBef>
                <a:spcPct val="0"/>
              </a:spcBef>
              <a:buClrTx/>
              <a:buSzTx/>
              <a:buFontTx/>
              <a:buNone/>
              <a:defRPr/>
            </a:pPr>
            <a:r>
              <a:rPr lang="en-US" altLang="en-US" sz="1200" dirty="0">
                <a:solidFill>
                  <a:srgbClr val="CCFFCC"/>
                </a:solidFill>
              </a:rPr>
              <a:t>--Remember the </a:t>
            </a:r>
            <a:r>
              <a:rPr lang="en-US" altLang="en-US" sz="1200" b="1" dirty="0">
                <a:solidFill>
                  <a:srgbClr val="CCFFCC"/>
                </a:solidFill>
              </a:rPr>
              <a:t>4 D’s</a:t>
            </a:r>
            <a:r>
              <a:rPr lang="en-US" altLang="en-US" sz="1200" dirty="0">
                <a:solidFill>
                  <a:srgbClr val="CCFFCC"/>
                </a:solidFill>
              </a:rPr>
              <a:t> (more on this shortly)</a:t>
            </a:r>
          </a:p>
        </p:txBody>
      </p:sp>
      <p:sp>
        <p:nvSpPr>
          <p:cNvPr id="17" name="Text Box 13">
            <a:extLst>
              <a:ext uri="{FF2B5EF4-FFF2-40B4-BE49-F238E27FC236}">
                <a16:creationId xmlns:a16="http://schemas.microsoft.com/office/drawing/2014/main" id="{D23EA8F9-DF9F-4DB4-AA3A-1B3558C3921B}"/>
              </a:ext>
            </a:extLst>
          </p:cNvPr>
          <p:cNvSpPr txBox="1">
            <a:spLocks noChangeArrowheads="1"/>
          </p:cNvSpPr>
          <p:nvPr/>
        </p:nvSpPr>
        <p:spPr bwMode="auto">
          <a:xfrm>
            <a:off x="4800600" y="5257800"/>
            <a:ext cx="4294188" cy="1230313"/>
          </a:xfrm>
          <a:prstGeom prst="rect">
            <a:avLst/>
          </a:prstGeom>
          <a:solidFill>
            <a:srgbClr val="FFCC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Tilted-Disc Syndrome</a:t>
            </a:r>
          </a:p>
          <a:p>
            <a:pPr eaLnBrk="1" hangingPunct="1">
              <a:spcBef>
                <a:spcPct val="0"/>
              </a:spcBef>
              <a:buClrTx/>
              <a:buSzTx/>
              <a:buFontTx/>
              <a:buNone/>
            </a:pPr>
            <a:r>
              <a:rPr lang="en-US" altLang="en-US" sz="1200"/>
              <a:t>1) Superior pole appears…</a:t>
            </a:r>
            <a:r>
              <a:rPr lang="en-US" altLang="en-US" sz="1200" b="1">
                <a:solidFill>
                  <a:srgbClr val="0000FF"/>
                </a:solidFill>
              </a:rPr>
              <a:t>elevated</a:t>
            </a:r>
            <a:r>
              <a:rPr lang="en-US" altLang="en-US" sz="1200"/>
              <a:t>, inferior…</a:t>
            </a:r>
            <a:r>
              <a:rPr lang="en-US" altLang="en-US" sz="1200" b="1">
                <a:solidFill>
                  <a:srgbClr val="0000FF"/>
                </a:solidFill>
              </a:rPr>
              <a:t>recessed</a:t>
            </a:r>
          </a:p>
          <a:p>
            <a:pPr eaLnBrk="1" hangingPunct="1">
              <a:spcBef>
                <a:spcPct val="0"/>
              </a:spcBef>
              <a:buClrTx/>
              <a:buSzTx/>
              <a:buFontTx/>
              <a:buNone/>
            </a:pPr>
            <a:r>
              <a:rPr lang="en-US" altLang="en-US" sz="1200"/>
              <a:t>2) </a:t>
            </a:r>
            <a:r>
              <a:rPr lang="en-US" altLang="en-US" sz="1200">
                <a:solidFill>
                  <a:srgbClr val="FFCC99"/>
                </a:solidFill>
              </a:rPr>
              <a:t>Associated with…</a:t>
            </a:r>
            <a:r>
              <a:rPr lang="en-US" altLang="en-US" sz="1200" b="1">
                <a:solidFill>
                  <a:srgbClr val="FFCC99"/>
                </a:solidFill>
              </a:rPr>
              <a:t>situs inversus</a:t>
            </a:r>
            <a:r>
              <a:rPr lang="en-US" altLang="en-US" sz="1200">
                <a:solidFill>
                  <a:srgbClr val="FFCC99"/>
                </a:solidFill>
              </a:rPr>
              <a:t> of retinal vessels</a:t>
            </a:r>
          </a:p>
          <a:p>
            <a:pPr eaLnBrk="1" hangingPunct="1">
              <a:spcBef>
                <a:spcPct val="0"/>
              </a:spcBef>
              <a:buClrTx/>
              <a:buSzTx/>
              <a:buFontTx/>
              <a:buNone/>
            </a:pPr>
            <a:r>
              <a:rPr lang="en-US" altLang="en-US" sz="1200"/>
              <a:t>3) </a:t>
            </a:r>
            <a:r>
              <a:rPr lang="en-US" altLang="en-US" sz="1200">
                <a:solidFill>
                  <a:srgbClr val="FFCC99"/>
                </a:solidFill>
              </a:rPr>
              <a:t>Fundus abnormality produces…</a:t>
            </a:r>
            <a:r>
              <a:rPr lang="en-US" altLang="en-US" sz="1200" b="1">
                <a:solidFill>
                  <a:srgbClr val="FFCC99"/>
                </a:solidFill>
              </a:rPr>
              <a:t>myopic astigmatism</a:t>
            </a:r>
          </a:p>
          <a:p>
            <a:pPr eaLnBrk="1" hangingPunct="1">
              <a:spcBef>
                <a:spcPct val="0"/>
              </a:spcBef>
              <a:buClrTx/>
              <a:buSzTx/>
              <a:buFontTx/>
              <a:buNone/>
            </a:pPr>
            <a:r>
              <a:rPr lang="en-US" altLang="en-US" sz="1200"/>
              <a:t>4) </a:t>
            </a:r>
            <a:r>
              <a:rPr lang="en-US" altLang="en-US" sz="1200">
                <a:solidFill>
                  <a:srgbClr val="FFCC99"/>
                </a:solidFill>
              </a:rPr>
              <a:t>VF testing reveals…</a:t>
            </a:r>
            <a:r>
              <a:rPr lang="en-US" altLang="en-US" sz="1200" b="1">
                <a:solidFill>
                  <a:srgbClr val="FFCC99"/>
                </a:solidFill>
              </a:rPr>
              <a:t>bitemporal hemianopia</a:t>
            </a:r>
            <a:r>
              <a:rPr lang="en-US" altLang="en-US" sz="1200">
                <a:solidFill>
                  <a:srgbClr val="FFCC99"/>
                </a:solidFill>
              </a:rPr>
              <a:t> that doesn’t</a:t>
            </a:r>
          </a:p>
          <a:p>
            <a:pPr eaLnBrk="1" hangingPunct="1">
              <a:spcBef>
                <a:spcPct val="0"/>
              </a:spcBef>
              <a:buClrTx/>
              <a:buSzTx/>
              <a:buFontTx/>
              <a:buNone/>
            </a:pPr>
            <a:r>
              <a:rPr lang="en-US" altLang="en-US" sz="1200">
                <a:solidFill>
                  <a:srgbClr val="FFCC99"/>
                </a:solidFill>
              </a:rPr>
              <a:t>   …</a:t>
            </a:r>
            <a:r>
              <a:rPr lang="en-US" altLang="en-US" sz="1200" b="1">
                <a:solidFill>
                  <a:srgbClr val="FFCC99"/>
                </a:solidFill>
              </a:rPr>
              <a:t>respect the vertical</a:t>
            </a:r>
            <a:r>
              <a:rPr lang="en-US" altLang="en-US" sz="1200">
                <a:solidFill>
                  <a:srgbClr val="FFCC99"/>
                </a:solidFill>
              </a:rPr>
              <a:t> and may…</a:t>
            </a:r>
            <a:r>
              <a:rPr lang="en-US" altLang="en-US" sz="1200" b="1">
                <a:solidFill>
                  <a:srgbClr val="FFCC99"/>
                </a:solidFill>
              </a:rPr>
              <a:t>resolve with refraction</a:t>
            </a:r>
          </a:p>
        </p:txBody>
      </p:sp>
      <p:sp>
        <p:nvSpPr>
          <p:cNvPr id="18" name="Text Box 13">
            <a:extLst>
              <a:ext uri="{FF2B5EF4-FFF2-40B4-BE49-F238E27FC236}">
                <a16:creationId xmlns:a16="http://schemas.microsoft.com/office/drawing/2014/main" id="{AF29A23D-8CCD-493E-A881-3F227F620AD9}"/>
              </a:ext>
            </a:extLst>
          </p:cNvPr>
          <p:cNvSpPr txBox="1">
            <a:spLocks noChangeArrowheads="1"/>
          </p:cNvSpPr>
          <p:nvPr/>
        </p:nvSpPr>
        <p:spPr bwMode="auto">
          <a:xfrm>
            <a:off x="4800600" y="5257800"/>
            <a:ext cx="4216400" cy="1231106"/>
          </a:xfrm>
          <a:prstGeom prst="rect">
            <a:avLst/>
          </a:prstGeom>
          <a:solidFill>
            <a:srgbClr val="FFCC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dirty="0">
                <a:solidFill>
                  <a:schemeClr val="bg1">
                    <a:lumMod val="65000"/>
                  </a:schemeClr>
                </a:solidFill>
              </a:rPr>
              <a:t>Tilted-Disc Syndrome</a:t>
            </a:r>
          </a:p>
          <a:p>
            <a:pPr eaLnBrk="1" hangingPunct="1">
              <a:spcBef>
                <a:spcPct val="0"/>
              </a:spcBef>
              <a:buClrTx/>
              <a:buSzTx/>
              <a:buFontTx/>
              <a:buNone/>
            </a:pPr>
            <a:r>
              <a:rPr lang="en-US" altLang="en-US" sz="1200" dirty="0">
                <a:solidFill>
                  <a:srgbClr val="FFCC99"/>
                </a:solidFill>
              </a:rPr>
              <a:t>1) Superior pole appears…</a:t>
            </a:r>
            <a:r>
              <a:rPr lang="en-US" altLang="en-US" sz="1200" b="1" dirty="0">
                <a:solidFill>
                  <a:srgbClr val="FFCC99"/>
                </a:solidFill>
              </a:rPr>
              <a:t>elevated</a:t>
            </a:r>
            <a:r>
              <a:rPr lang="en-US" altLang="en-US" sz="1200" dirty="0">
                <a:solidFill>
                  <a:srgbClr val="FFCC99"/>
                </a:solidFill>
              </a:rPr>
              <a:t>, inferior… </a:t>
            </a:r>
            <a:r>
              <a:rPr lang="en-US" altLang="en-US" sz="1200" b="1" dirty="0">
                <a:solidFill>
                  <a:srgbClr val="FFCC99"/>
                </a:solidFill>
              </a:rPr>
              <a:t>recessed</a:t>
            </a:r>
          </a:p>
          <a:p>
            <a:pPr eaLnBrk="1" hangingPunct="1">
              <a:spcBef>
                <a:spcPct val="0"/>
              </a:spcBef>
              <a:buClrTx/>
              <a:buSzTx/>
              <a:buFontTx/>
              <a:buNone/>
            </a:pPr>
            <a:r>
              <a:rPr lang="en-US" altLang="en-US" sz="1200" dirty="0">
                <a:solidFill>
                  <a:srgbClr val="FFCC99"/>
                </a:solidFill>
              </a:rPr>
              <a:t>2) Associated with…</a:t>
            </a:r>
            <a:r>
              <a:rPr lang="en-US" altLang="en-US" sz="1200" b="1" dirty="0">
                <a:solidFill>
                  <a:srgbClr val="FFCC99"/>
                </a:solidFill>
              </a:rPr>
              <a:t>situs inversus</a:t>
            </a:r>
            <a:r>
              <a:rPr lang="en-US" altLang="en-US" sz="1200" dirty="0">
                <a:solidFill>
                  <a:srgbClr val="FFCC99"/>
                </a:solidFill>
              </a:rPr>
              <a:t> of retinal vessels</a:t>
            </a:r>
          </a:p>
          <a:p>
            <a:pPr eaLnBrk="1" hangingPunct="1">
              <a:spcBef>
                <a:spcPct val="0"/>
              </a:spcBef>
              <a:buClrTx/>
              <a:buSzTx/>
              <a:buFontTx/>
              <a:buNone/>
            </a:pPr>
            <a:r>
              <a:rPr lang="en-US" altLang="en-US" sz="1200" dirty="0">
                <a:solidFill>
                  <a:srgbClr val="FFCC99"/>
                </a:solidFill>
              </a:rPr>
              <a:t>3) Fundus abnormality produces… </a:t>
            </a:r>
            <a:r>
              <a:rPr lang="en-US" altLang="en-US" sz="1200" b="1" dirty="0">
                <a:solidFill>
                  <a:srgbClr val="FFCC99"/>
                </a:solidFill>
              </a:rPr>
              <a:t>myopic </a:t>
            </a:r>
            <a:r>
              <a:rPr lang="en-US" altLang="en-US" sz="1200" b="1" dirty="0" err="1">
                <a:solidFill>
                  <a:srgbClr val="FFCC99"/>
                </a:solidFill>
              </a:rPr>
              <a:t>astigm</a:t>
            </a:r>
            <a:endParaRPr lang="en-US" altLang="en-US" sz="1200" b="1" dirty="0">
              <a:solidFill>
                <a:srgbClr val="FFCC99"/>
              </a:solidFill>
            </a:endParaRPr>
          </a:p>
          <a:p>
            <a:pPr eaLnBrk="1" hangingPunct="1">
              <a:spcBef>
                <a:spcPct val="0"/>
              </a:spcBef>
              <a:buClrTx/>
              <a:buSzTx/>
              <a:buFontTx/>
              <a:buNone/>
            </a:pPr>
            <a:r>
              <a:rPr lang="en-US" altLang="en-US" sz="1200" dirty="0">
                <a:solidFill>
                  <a:srgbClr val="FFCC99"/>
                </a:solidFill>
              </a:rPr>
              <a:t>4) VF testing reveals…</a:t>
            </a:r>
            <a:r>
              <a:rPr lang="en-US" altLang="en-US" sz="1200" b="1" dirty="0">
                <a:solidFill>
                  <a:srgbClr val="FFCC99"/>
                </a:solidFill>
              </a:rPr>
              <a:t>bitemporal hemianopia</a:t>
            </a:r>
            <a:r>
              <a:rPr lang="en-US" altLang="en-US" sz="1200" dirty="0">
                <a:solidFill>
                  <a:srgbClr val="FFCC99"/>
                </a:solidFill>
              </a:rPr>
              <a:t> that </a:t>
            </a:r>
            <a:r>
              <a:rPr lang="en-US" altLang="en-US" sz="1200" dirty="0" err="1">
                <a:solidFill>
                  <a:srgbClr val="FFCC99"/>
                </a:solidFill>
              </a:rPr>
              <a:t>doesn’t</a:t>
            </a:r>
            <a:r>
              <a:rPr lang="en-US" altLang="en-US" sz="1200" b="1" dirty="0" err="1">
                <a:solidFill>
                  <a:srgbClr val="FFCC99"/>
                </a:solidFill>
              </a:rPr>
              <a:t>with</a:t>
            </a:r>
            <a:r>
              <a:rPr lang="en-US" altLang="en-US" sz="1200" b="1" dirty="0">
                <a:solidFill>
                  <a:srgbClr val="FFCC99"/>
                </a:solidFill>
              </a:rPr>
              <a:t> refract</a:t>
            </a:r>
          </a:p>
        </p:txBody>
      </p:sp>
      <p:sp>
        <p:nvSpPr>
          <p:cNvPr id="3" name="TextBox 2">
            <a:extLst>
              <a:ext uri="{FF2B5EF4-FFF2-40B4-BE49-F238E27FC236}">
                <a16:creationId xmlns:a16="http://schemas.microsoft.com/office/drawing/2014/main" id="{83967FBC-9255-EE50-B057-538AB35A0FFD}"/>
              </a:ext>
            </a:extLst>
          </p:cNvPr>
          <p:cNvSpPr txBox="1"/>
          <p:nvPr/>
        </p:nvSpPr>
        <p:spPr>
          <a:xfrm>
            <a:off x="299781" y="1873984"/>
            <a:ext cx="5410200" cy="2308324"/>
          </a:xfrm>
          <a:prstGeom prst="rect">
            <a:avLst/>
          </a:prstGeom>
          <a:solidFill>
            <a:srgbClr val="61D6FF"/>
          </a:solidFill>
        </p:spPr>
        <p:txBody>
          <a:bodyPr wrap="square" rtlCol="0">
            <a:spAutoFit/>
          </a:bodyPr>
          <a:lstStyle/>
          <a:p>
            <a:r>
              <a:rPr lang="en-US" sz="1600" i="1" dirty="0">
                <a:solidFill>
                  <a:schemeClr val="bg1">
                    <a:lumMod val="50000"/>
                  </a:schemeClr>
                </a:solidFill>
              </a:rPr>
              <a:t>Is morning-glory disc usually unilateral, or bilateral?</a:t>
            </a:r>
          </a:p>
          <a:p>
            <a:r>
              <a:rPr lang="en-US" sz="1600" dirty="0">
                <a:solidFill>
                  <a:schemeClr val="bg1">
                    <a:lumMod val="50000"/>
                  </a:schemeClr>
                </a:solidFill>
              </a:rPr>
              <a:t>Unilateral</a:t>
            </a:r>
          </a:p>
          <a:p>
            <a:endParaRPr lang="en-US" sz="1600" i="1" dirty="0">
              <a:solidFill>
                <a:schemeClr val="bg1">
                  <a:lumMod val="50000"/>
                </a:schemeClr>
              </a:solidFill>
              <a:latin typeface="+mn-lt"/>
            </a:endParaRPr>
          </a:p>
          <a:p>
            <a:r>
              <a:rPr lang="en-US" sz="1600" i="1" dirty="0">
                <a:solidFill>
                  <a:schemeClr val="bg1">
                    <a:lumMod val="50000"/>
                  </a:schemeClr>
                </a:solidFill>
                <a:latin typeface="+mn-lt"/>
              </a:rPr>
              <a:t>Is there a gender predilection?</a:t>
            </a:r>
          </a:p>
          <a:p>
            <a:r>
              <a:rPr lang="en-US" sz="1600" dirty="0">
                <a:solidFill>
                  <a:schemeClr val="bg1">
                    <a:lumMod val="50000"/>
                  </a:schemeClr>
                </a:solidFill>
                <a:latin typeface="+mn-lt"/>
              </a:rPr>
              <a:t>Yes, there is a  ♀  preponderance</a:t>
            </a:r>
          </a:p>
          <a:p>
            <a:endParaRPr lang="en-US" sz="1600" dirty="0">
              <a:solidFill>
                <a:schemeClr val="bg1">
                  <a:lumMod val="50000"/>
                </a:schemeClr>
              </a:solidFill>
            </a:endParaRPr>
          </a:p>
          <a:p>
            <a:r>
              <a:rPr lang="en-US" sz="1600" i="1" dirty="0">
                <a:solidFill>
                  <a:schemeClr val="bg1">
                    <a:lumMod val="50000"/>
                  </a:schemeClr>
                </a:solidFill>
              </a:rPr>
              <a:t>It has two associations of particular note—what are they?</a:t>
            </a:r>
          </a:p>
          <a:p>
            <a:r>
              <a:rPr lang="en-US" sz="1600" dirty="0">
                <a:solidFill>
                  <a:schemeClr val="bg1">
                    <a:lumMod val="50000"/>
                  </a:schemeClr>
                </a:solidFill>
              </a:rPr>
              <a:t>--PHACE  syndrome</a:t>
            </a:r>
          </a:p>
          <a:p>
            <a:r>
              <a:rPr lang="en-US" sz="1600" dirty="0">
                <a:solidFill>
                  <a:schemeClr val="bg1">
                    <a:lumMod val="50000"/>
                  </a:schemeClr>
                </a:solidFill>
              </a:rPr>
              <a:t>--</a:t>
            </a:r>
            <a:r>
              <a:rPr lang="en-US" sz="1600" b="1" dirty="0" err="1"/>
              <a:t>Moyamoya</a:t>
            </a:r>
            <a:r>
              <a:rPr lang="en-US" sz="1600" b="1" dirty="0"/>
              <a:t>  </a:t>
            </a:r>
            <a:r>
              <a:rPr lang="en-US" sz="1600" b="1" dirty="0">
                <a:solidFill>
                  <a:srgbClr val="61D6FF"/>
                </a:solidFill>
              </a:rPr>
              <a:t>disease</a:t>
            </a:r>
          </a:p>
        </p:txBody>
      </p:sp>
      <p:sp>
        <p:nvSpPr>
          <p:cNvPr id="2" name="Frame 1">
            <a:extLst>
              <a:ext uri="{FF2B5EF4-FFF2-40B4-BE49-F238E27FC236}">
                <a16:creationId xmlns:a16="http://schemas.microsoft.com/office/drawing/2014/main" id="{257A94D7-AD34-AB4D-6027-AF081A0B8B3A}"/>
              </a:ext>
            </a:extLst>
          </p:cNvPr>
          <p:cNvSpPr/>
          <p:nvPr/>
        </p:nvSpPr>
        <p:spPr>
          <a:xfrm>
            <a:off x="1340808" y="4266407"/>
            <a:ext cx="1859592" cy="305593"/>
          </a:xfrm>
          <a:prstGeom prst="frame">
            <a:avLst/>
          </a:prstGeom>
          <a:solidFill>
            <a:schemeClr val="bg1">
              <a:lumMod val="65000"/>
            </a:schemeClr>
          </a:solidFill>
          <a:ln>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5" name="TextBox 4">
            <a:extLst>
              <a:ext uri="{FF2B5EF4-FFF2-40B4-BE49-F238E27FC236}">
                <a16:creationId xmlns:a16="http://schemas.microsoft.com/office/drawing/2014/main" id="{A5DE4E2D-A07C-9FD4-0501-0357163C4BDE}"/>
              </a:ext>
            </a:extLst>
          </p:cNvPr>
          <p:cNvSpPr txBox="1"/>
          <p:nvPr/>
        </p:nvSpPr>
        <p:spPr>
          <a:xfrm>
            <a:off x="2068437" y="2499301"/>
            <a:ext cx="6591695" cy="3754874"/>
          </a:xfrm>
          <a:prstGeom prst="rect">
            <a:avLst/>
          </a:prstGeom>
          <a:solidFill>
            <a:srgbClr val="FFDB69"/>
          </a:solidFill>
        </p:spPr>
        <p:txBody>
          <a:bodyPr wrap="square" rtlCol="0">
            <a:spAutoFit/>
          </a:bodyPr>
          <a:lstStyle/>
          <a:p>
            <a:r>
              <a:rPr lang="en-US" sz="1400" b="0" i="1" dirty="0">
                <a:solidFill>
                  <a:schemeClr val="bg1">
                    <a:lumMod val="65000"/>
                  </a:schemeClr>
                </a:solidFill>
                <a:effectLst/>
                <a:latin typeface="+mn-lt"/>
              </a:rPr>
              <a:t>What is </a:t>
            </a:r>
            <a:r>
              <a:rPr lang="en-US" sz="1400" b="0" dirty="0" err="1">
                <a:solidFill>
                  <a:schemeClr val="bg1">
                    <a:lumMod val="65000"/>
                  </a:schemeClr>
                </a:solidFill>
                <a:effectLst/>
                <a:latin typeface="+mn-lt"/>
              </a:rPr>
              <a:t>moyamoya</a:t>
            </a:r>
            <a:r>
              <a:rPr lang="en-US" sz="1400" b="0" dirty="0">
                <a:solidFill>
                  <a:schemeClr val="bg1">
                    <a:lumMod val="65000"/>
                  </a:schemeClr>
                </a:solidFill>
                <a:effectLst/>
                <a:latin typeface="+mn-lt"/>
              </a:rPr>
              <a:t> disease </a:t>
            </a:r>
            <a:r>
              <a:rPr lang="en-US" sz="1400" b="0" i="1" dirty="0">
                <a:solidFill>
                  <a:schemeClr val="bg1">
                    <a:lumMod val="65000"/>
                  </a:schemeClr>
                </a:solidFill>
                <a:effectLst/>
                <a:latin typeface="+mn-lt"/>
              </a:rPr>
              <a:t>(MMD)?</a:t>
            </a:r>
          </a:p>
          <a:p>
            <a:r>
              <a:rPr lang="en-US" sz="1400" dirty="0">
                <a:solidFill>
                  <a:schemeClr val="bg1">
                    <a:lumMod val="65000"/>
                  </a:schemeClr>
                </a:solidFill>
                <a:latin typeface="+mn-lt"/>
              </a:rPr>
              <a:t>An</a:t>
            </a:r>
            <a:r>
              <a:rPr lang="en-US" sz="1400" b="0" i="0" dirty="0">
                <a:solidFill>
                  <a:schemeClr val="bg1">
                    <a:lumMod val="65000"/>
                  </a:schemeClr>
                </a:solidFill>
                <a:effectLst/>
                <a:latin typeface="+mn-lt"/>
              </a:rPr>
              <a:t>  occlusive  vascular condition primarily affecting the terminal  internal carotids  and proximal  anterior and middle cerebral  arteries</a:t>
            </a:r>
          </a:p>
          <a:p>
            <a:endParaRPr lang="en-US" sz="1400" i="1" dirty="0">
              <a:solidFill>
                <a:srgbClr val="FFDB69"/>
              </a:solidFill>
              <a:latin typeface="+mn-lt"/>
            </a:endParaRPr>
          </a:p>
          <a:p>
            <a:r>
              <a:rPr lang="en-US" sz="1400" b="0" i="1" dirty="0">
                <a:solidFill>
                  <a:srgbClr val="FFDB69"/>
                </a:solidFill>
                <a:effectLst/>
                <a:latin typeface="+mn-lt"/>
              </a:rPr>
              <a:t>Is it common, or rare?</a:t>
            </a:r>
          </a:p>
          <a:p>
            <a:r>
              <a:rPr lang="en-US" sz="1400" dirty="0">
                <a:solidFill>
                  <a:srgbClr val="FFDB69"/>
                </a:solidFill>
                <a:latin typeface="+mn-lt"/>
              </a:rPr>
              <a:t>Quite rare</a:t>
            </a:r>
          </a:p>
          <a:p>
            <a:endParaRPr lang="en-US" sz="1400" b="0" i="0" dirty="0">
              <a:solidFill>
                <a:srgbClr val="FFDB69"/>
              </a:solidFill>
              <a:effectLst/>
              <a:latin typeface="+mn-lt"/>
            </a:endParaRPr>
          </a:p>
          <a:p>
            <a:endParaRPr lang="en-US" sz="1400" i="1" dirty="0">
              <a:solidFill>
                <a:srgbClr val="FFDB69"/>
              </a:solidFill>
              <a:latin typeface="+mn-lt"/>
            </a:endParaRPr>
          </a:p>
          <a:p>
            <a:r>
              <a:rPr lang="en-US" sz="1400" i="1" dirty="0">
                <a:solidFill>
                  <a:srgbClr val="FFDB69"/>
                </a:solidFill>
                <a:latin typeface="+mn-lt"/>
              </a:rPr>
              <a:t>Is there a racial predilection?</a:t>
            </a:r>
          </a:p>
          <a:p>
            <a:r>
              <a:rPr lang="en-US" sz="1400" dirty="0">
                <a:solidFill>
                  <a:srgbClr val="FFDB69"/>
                </a:solidFill>
                <a:latin typeface="+mn-lt"/>
              </a:rPr>
              <a:t>Yes, it is more common in  Asians , especially  Japanese  and Korean  individuals</a:t>
            </a:r>
          </a:p>
          <a:p>
            <a:endParaRPr lang="en-US" sz="1400" dirty="0">
              <a:solidFill>
                <a:srgbClr val="FFDB69"/>
              </a:solidFill>
              <a:latin typeface="+mn-lt"/>
            </a:endParaRPr>
          </a:p>
          <a:p>
            <a:r>
              <a:rPr lang="en-US" sz="1400" i="1" dirty="0">
                <a:solidFill>
                  <a:srgbClr val="FFDB69"/>
                </a:solidFill>
                <a:latin typeface="+mn-lt"/>
              </a:rPr>
              <a:t>Is there a gender predilection?</a:t>
            </a:r>
          </a:p>
          <a:p>
            <a:r>
              <a:rPr lang="en-US" sz="1400" dirty="0">
                <a:solidFill>
                  <a:srgbClr val="FFDB69"/>
                </a:solidFill>
                <a:latin typeface="+mn-lt"/>
              </a:rPr>
              <a:t>Yes, there is a modest  ♀  preponderance</a:t>
            </a:r>
          </a:p>
          <a:p>
            <a:endParaRPr lang="en-US" sz="1400" i="1" dirty="0">
              <a:solidFill>
                <a:srgbClr val="FFDB69"/>
              </a:solidFill>
              <a:latin typeface="+mn-lt"/>
            </a:endParaRPr>
          </a:p>
          <a:p>
            <a:r>
              <a:rPr lang="en-US" sz="1400" i="1" dirty="0">
                <a:solidFill>
                  <a:srgbClr val="FFDB69"/>
                </a:solidFill>
                <a:latin typeface="+mn-lt"/>
              </a:rPr>
              <a:t>Is there an age predilection?</a:t>
            </a:r>
          </a:p>
          <a:p>
            <a:r>
              <a:rPr lang="en-US" sz="1400" dirty="0">
                <a:solidFill>
                  <a:srgbClr val="FFDB69"/>
                </a:solidFill>
                <a:latin typeface="+mn-lt"/>
              </a:rPr>
              <a:t>It manifests most commonly in  childhood  (with a second, smaller peak in the  fourth  decade)</a:t>
            </a:r>
          </a:p>
        </p:txBody>
      </p:sp>
      <p:sp>
        <p:nvSpPr>
          <p:cNvPr id="7" name="TextBox 6">
            <a:extLst>
              <a:ext uri="{FF2B5EF4-FFF2-40B4-BE49-F238E27FC236}">
                <a16:creationId xmlns:a16="http://schemas.microsoft.com/office/drawing/2014/main" id="{024A12C4-E399-702B-B93D-2CFCF3E1D8E2}"/>
              </a:ext>
            </a:extLst>
          </p:cNvPr>
          <p:cNvSpPr txBox="1"/>
          <p:nvPr/>
        </p:nvSpPr>
        <p:spPr>
          <a:xfrm>
            <a:off x="1600200" y="3830430"/>
            <a:ext cx="936475" cy="338554"/>
          </a:xfrm>
          <a:prstGeom prst="rect">
            <a:avLst/>
          </a:prstGeom>
          <a:noFill/>
        </p:spPr>
        <p:txBody>
          <a:bodyPr wrap="none" rtlCol="0">
            <a:spAutoFit/>
          </a:bodyPr>
          <a:lstStyle/>
          <a:p>
            <a:r>
              <a:rPr lang="en-US" sz="1600" b="1" dirty="0">
                <a:solidFill>
                  <a:schemeClr val="bg1">
                    <a:lumMod val="65000"/>
                  </a:schemeClr>
                </a:solidFill>
              </a:rPr>
              <a:t>disease</a:t>
            </a:r>
          </a:p>
        </p:txBody>
      </p:sp>
      <p:sp>
        <p:nvSpPr>
          <p:cNvPr id="6" name="Oval 5">
            <a:extLst>
              <a:ext uri="{FF2B5EF4-FFF2-40B4-BE49-F238E27FC236}">
                <a16:creationId xmlns:a16="http://schemas.microsoft.com/office/drawing/2014/main" id="{2730B66A-7EE3-7171-B71E-439C6D616CB6}"/>
              </a:ext>
            </a:extLst>
          </p:cNvPr>
          <p:cNvSpPr/>
          <p:nvPr/>
        </p:nvSpPr>
        <p:spPr>
          <a:xfrm>
            <a:off x="357808" y="3760788"/>
            <a:ext cx="1353761" cy="496333"/>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8" name="TextBox 7">
            <a:extLst>
              <a:ext uri="{FF2B5EF4-FFF2-40B4-BE49-F238E27FC236}">
                <a16:creationId xmlns:a16="http://schemas.microsoft.com/office/drawing/2014/main" id="{58644F85-28C6-9E9F-5825-5AAD96EF5024}"/>
              </a:ext>
            </a:extLst>
          </p:cNvPr>
          <p:cNvSpPr txBox="1"/>
          <p:nvPr/>
        </p:nvSpPr>
        <p:spPr>
          <a:xfrm>
            <a:off x="1810984" y="3684984"/>
            <a:ext cx="6975208" cy="984885"/>
          </a:xfrm>
          <a:prstGeom prst="rect">
            <a:avLst/>
          </a:prstGeom>
          <a:solidFill>
            <a:srgbClr val="FF66FF"/>
          </a:solidFill>
        </p:spPr>
        <p:txBody>
          <a:bodyPr wrap="square" rtlCol="0">
            <a:spAutoFit/>
          </a:bodyPr>
          <a:lstStyle/>
          <a:p>
            <a:r>
              <a:rPr lang="en-US" sz="1400" i="1" dirty="0"/>
              <a:t>What’s the story behind the name </a:t>
            </a:r>
            <a:r>
              <a:rPr lang="en-US" sz="1400" dirty="0" err="1"/>
              <a:t>moyamoya</a:t>
            </a:r>
            <a:r>
              <a:rPr lang="en-US" sz="1400" i="1" dirty="0"/>
              <a:t>?</a:t>
            </a:r>
            <a:endParaRPr lang="en-US" sz="1400" i="1" dirty="0">
              <a:solidFill>
                <a:srgbClr val="FF66FF"/>
              </a:solidFill>
            </a:endParaRPr>
          </a:p>
          <a:p>
            <a:r>
              <a:rPr lang="en-US" sz="1400" dirty="0">
                <a:solidFill>
                  <a:srgbClr val="FF66FF"/>
                </a:solidFill>
              </a:rPr>
              <a:t>The chronic occlusions result in the development of collaterals. On angiography,  these collaterals manifest as wispy areas that have been likened to a puff of smoke. </a:t>
            </a:r>
            <a:r>
              <a:rPr lang="en-US" sz="1600" i="1" u="sng" dirty="0" err="1">
                <a:solidFill>
                  <a:srgbClr val="FF66FF"/>
                </a:solidFill>
              </a:rPr>
              <a:t>Moyamoya</a:t>
            </a:r>
            <a:r>
              <a:rPr lang="en-US" sz="1600" u="sng" dirty="0">
                <a:solidFill>
                  <a:srgbClr val="FF66FF"/>
                </a:solidFill>
              </a:rPr>
              <a:t> is the Japanese word for this ‘hazy puff of smoke’ appearance.</a:t>
            </a:r>
            <a:endParaRPr lang="en-US" sz="1400" u="sng" dirty="0">
              <a:solidFill>
                <a:srgbClr val="FF66FF"/>
              </a:solidFill>
            </a:endParaRPr>
          </a:p>
        </p:txBody>
      </p:sp>
    </p:spTree>
    <p:extLst>
      <p:ext uri="{BB962C8B-B14F-4D97-AF65-F5344CB8AC3E}">
        <p14:creationId xmlns:p14="http://schemas.microsoft.com/office/powerpoint/2010/main" val="3315742626"/>
      </p:ext>
    </p:extLst>
  </p:cSld>
  <p:clrMapOvr>
    <a:masterClrMapping/>
  </p:clrMapOvr>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6" name="Text Box 10">
            <a:extLst>
              <a:ext uri="{FF2B5EF4-FFF2-40B4-BE49-F238E27FC236}">
                <a16:creationId xmlns:a16="http://schemas.microsoft.com/office/drawing/2014/main" id="{75A786AA-A76E-4831-AE75-ABE88B23D8E3}"/>
              </a:ext>
            </a:extLst>
          </p:cNvPr>
          <p:cNvSpPr txBox="1">
            <a:spLocks noChangeArrowheads="1"/>
          </p:cNvSpPr>
          <p:nvPr/>
        </p:nvSpPr>
        <p:spPr bwMode="auto">
          <a:xfrm>
            <a:off x="1371600" y="4267200"/>
            <a:ext cx="3057525" cy="2154238"/>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Morning-Glory Disc</a:t>
            </a:r>
          </a:p>
          <a:p>
            <a:pPr eaLnBrk="1" hangingPunct="1">
              <a:spcBef>
                <a:spcPct val="0"/>
              </a:spcBef>
              <a:buClrTx/>
              <a:buSzTx/>
              <a:buFontTx/>
              <a:buNone/>
            </a:pPr>
            <a:r>
              <a:rPr lang="en-US" altLang="en-US" sz="1200"/>
              <a:t>--DFE reveals:</a:t>
            </a:r>
          </a:p>
          <a:p>
            <a:pPr eaLnBrk="1" hangingPunct="1">
              <a:spcBef>
                <a:spcPct val="0"/>
              </a:spcBef>
              <a:buClrTx/>
              <a:buSzTx/>
              <a:buFontTx/>
              <a:buNone/>
            </a:pPr>
            <a:r>
              <a:rPr lang="en-US" altLang="en-US" sz="1200"/>
              <a:t>  1) A funnel-shaped…</a:t>
            </a:r>
            <a:r>
              <a:rPr lang="en-US" altLang="en-US" sz="1200" b="1">
                <a:solidFill>
                  <a:srgbClr val="0000FF"/>
                </a:solidFill>
              </a:rPr>
              <a:t>excavation</a:t>
            </a:r>
            <a:endParaRPr lang="en-US" altLang="en-US" sz="1200"/>
          </a:p>
          <a:p>
            <a:pPr eaLnBrk="1" hangingPunct="1">
              <a:spcBef>
                <a:spcPct val="0"/>
              </a:spcBef>
              <a:buClrTx/>
              <a:buSzTx/>
              <a:buFontTx/>
              <a:buNone/>
            </a:pPr>
            <a:r>
              <a:rPr lang="en-US" altLang="en-US" sz="1200"/>
              <a:t>  2) Number of vessels crossing the rim</a:t>
            </a:r>
          </a:p>
          <a:p>
            <a:pPr eaLnBrk="1" hangingPunct="1">
              <a:spcBef>
                <a:spcPct val="0"/>
              </a:spcBef>
              <a:buClrTx/>
              <a:buSzTx/>
              <a:buFontTx/>
              <a:buNone/>
            </a:pPr>
            <a:r>
              <a:rPr lang="en-US" altLang="en-US" sz="1200"/>
              <a:t>    seems abnormally…</a:t>
            </a:r>
            <a:r>
              <a:rPr lang="en-US" altLang="en-US" sz="1200" b="1">
                <a:solidFill>
                  <a:srgbClr val="0000FF"/>
                </a:solidFill>
              </a:rPr>
              <a:t>high</a:t>
            </a:r>
            <a:r>
              <a:rPr lang="en-US" altLang="en-US" sz="1200"/>
              <a:t> </a:t>
            </a:r>
            <a:endParaRPr lang="en-US" altLang="en-US" sz="1200" b="1">
              <a:solidFill>
                <a:srgbClr val="0000FF"/>
              </a:solidFill>
            </a:endParaRPr>
          </a:p>
          <a:p>
            <a:pPr eaLnBrk="1" hangingPunct="1">
              <a:spcBef>
                <a:spcPct val="0"/>
              </a:spcBef>
              <a:buClrTx/>
              <a:buSzTx/>
              <a:buFontTx/>
              <a:buNone/>
            </a:pPr>
            <a:r>
              <a:rPr lang="en-US" altLang="en-US" sz="1200"/>
              <a:t>--Tissue is…</a:t>
            </a:r>
            <a:r>
              <a:rPr lang="en-US" altLang="en-US" sz="1200" b="1">
                <a:solidFill>
                  <a:srgbClr val="0000FF"/>
                </a:solidFill>
              </a:rPr>
              <a:t>contractile</a:t>
            </a:r>
            <a:r>
              <a:rPr lang="en-US" altLang="en-US" sz="1200"/>
              <a:t>, so cup seems</a:t>
            </a:r>
          </a:p>
          <a:p>
            <a:pPr eaLnBrk="1" hangingPunct="1">
              <a:spcBef>
                <a:spcPct val="0"/>
              </a:spcBef>
              <a:buClrTx/>
              <a:buSzTx/>
              <a:buFontTx/>
              <a:buNone/>
            </a:pPr>
            <a:r>
              <a:rPr lang="en-US" altLang="en-US" sz="1200"/>
              <a:t>  to…</a:t>
            </a:r>
            <a:r>
              <a:rPr lang="en-US" altLang="en-US" sz="1200" b="1">
                <a:solidFill>
                  <a:srgbClr val="0000FF"/>
                </a:solidFill>
              </a:rPr>
              <a:t>open </a:t>
            </a:r>
            <a:r>
              <a:rPr lang="en-US" altLang="en-US" sz="1200">
                <a:solidFill>
                  <a:srgbClr val="0000FF"/>
                </a:solidFill>
              </a:rPr>
              <a:t>and</a:t>
            </a:r>
            <a:r>
              <a:rPr lang="en-US" altLang="en-US" sz="1200" b="1">
                <a:solidFill>
                  <a:srgbClr val="0000FF"/>
                </a:solidFill>
              </a:rPr>
              <a:t> close</a:t>
            </a:r>
            <a:r>
              <a:rPr lang="en-US" altLang="en-US" sz="1200"/>
              <a:t> (like its namesake,  </a:t>
            </a:r>
          </a:p>
          <a:p>
            <a:pPr eaLnBrk="1" hangingPunct="1">
              <a:spcBef>
                <a:spcPct val="0"/>
              </a:spcBef>
              <a:buClrTx/>
              <a:buSzTx/>
              <a:buFontTx/>
              <a:buNone/>
            </a:pPr>
            <a:r>
              <a:rPr lang="en-US" altLang="en-US" sz="1200"/>
              <a:t>  the morning-glory flower)</a:t>
            </a:r>
          </a:p>
          <a:p>
            <a:pPr eaLnBrk="1" hangingPunct="1">
              <a:spcBef>
                <a:spcPct val="0"/>
              </a:spcBef>
              <a:buClrTx/>
              <a:buSzTx/>
              <a:buFontTx/>
              <a:buNone/>
            </a:pPr>
            <a:r>
              <a:rPr lang="en-US" altLang="en-US" sz="1200"/>
              <a:t>--VA usually…</a:t>
            </a:r>
            <a:r>
              <a:rPr lang="en-US" altLang="en-US" sz="1200" b="1">
                <a:solidFill>
                  <a:srgbClr val="0000FF"/>
                </a:solidFill>
              </a:rPr>
              <a:t>20/200</a:t>
            </a:r>
            <a:r>
              <a:rPr lang="en-US" altLang="en-US" sz="1200"/>
              <a:t>, but can be…</a:t>
            </a:r>
          </a:p>
          <a:p>
            <a:pPr eaLnBrk="1" hangingPunct="1">
              <a:spcBef>
                <a:spcPct val="0"/>
              </a:spcBef>
              <a:buClrTx/>
              <a:buSzTx/>
              <a:buFontTx/>
              <a:buNone/>
            </a:pPr>
            <a:r>
              <a:rPr lang="en-US" altLang="en-US" sz="1200"/>
              <a:t>   </a:t>
            </a:r>
            <a:r>
              <a:rPr lang="en-US" altLang="en-US" sz="1200" b="1">
                <a:solidFill>
                  <a:srgbClr val="0000FF"/>
                </a:solidFill>
              </a:rPr>
              <a:t>20/20&lt;-&gt;NLP</a:t>
            </a:r>
          </a:p>
          <a:p>
            <a:pPr eaLnBrk="1" hangingPunct="1">
              <a:spcBef>
                <a:spcPct val="0"/>
              </a:spcBef>
              <a:buClrTx/>
              <a:buSzTx/>
              <a:buFontTx/>
              <a:buNone/>
            </a:pPr>
            <a:r>
              <a:rPr lang="en-US" altLang="en-US" sz="1200"/>
              <a:t>--1/3 develop…</a:t>
            </a:r>
            <a:r>
              <a:rPr lang="en-US" altLang="en-US" sz="1200" b="1">
                <a:solidFill>
                  <a:srgbClr val="CCECFF"/>
                </a:solidFill>
              </a:rPr>
              <a:t>serous</a:t>
            </a:r>
            <a:r>
              <a:rPr lang="en-US" altLang="en-US" sz="1200" b="1">
                <a:solidFill>
                  <a:srgbClr val="0000FF"/>
                </a:solidFill>
              </a:rPr>
              <a:t> </a:t>
            </a:r>
            <a:r>
              <a:rPr lang="en-US" altLang="en-US" sz="1200" b="1">
                <a:solidFill>
                  <a:srgbClr val="CCECFF"/>
                </a:solidFill>
              </a:rPr>
              <a:t>RD</a:t>
            </a:r>
          </a:p>
        </p:txBody>
      </p:sp>
      <p:sp>
        <p:nvSpPr>
          <p:cNvPr id="26627" name="Text Box 3">
            <a:extLst>
              <a:ext uri="{FF2B5EF4-FFF2-40B4-BE49-F238E27FC236}">
                <a16:creationId xmlns:a16="http://schemas.microsoft.com/office/drawing/2014/main" id="{EBF565CB-D2E5-4CB9-AB10-59AB11704A7C}"/>
              </a:ext>
            </a:extLst>
          </p:cNvPr>
          <p:cNvSpPr txBox="1">
            <a:spLocks noChangeArrowheads="1"/>
          </p:cNvSpPr>
          <p:nvPr/>
        </p:nvSpPr>
        <p:spPr bwMode="auto">
          <a:xfrm>
            <a:off x="793750" y="3505200"/>
            <a:ext cx="2274982" cy="677108"/>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solidFill>
                  <a:schemeClr val="bg1">
                    <a:lumMod val="65000"/>
                  </a:schemeClr>
                </a:solidFill>
              </a:rPr>
              <a:t>Optic Pit/Hole</a:t>
            </a:r>
          </a:p>
          <a:p>
            <a:pPr eaLnBrk="1" hangingPunct="1">
              <a:spcBef>
                <a:spcPct val="0"/>
              </a:spcBef>
              <a:buClrTx/>
              <a:buSzTx/>
              <a:buFontTx/>
              <a:buNone/>
            </a:pPr>
            <a:r>
              <a:rPr lang="en-US" altLang="en-US" sz="1200">
                <a:solidFill>
                  <a:schemeClr val="bg1">
                    <a:lumMod val="65000"/>
                  </a:schemeClr>
                </a:solidFill>
              </a:rPr>
              <a:t>--Associated with…</a:t>
            </a:r>
            <a:r>
              <a:rPr lang="en-US" altLang="en-US" sz="1200" b="1">
                <a:solidFill>
                  <a:schemeClr val="bg1">
                    <a:lumMod val="65000"/>
                  </a:schemeClr>
                </a:solidFill>
              </a:rPr>
              <a:t>serous RD</a:t>
            </a:r>
          </a:p>
          <a:p>
            <a:pPr eaLnBrk="1" hangingPunct="1">
              <a:spcBef>
                <a:spcPct val="0"/>
              </a:spcBef>
              <a:buClrTx/>
              <a:buSzTx/>
              <a:buFontTx/>
              <a:buNone/>
            </a:pPr>
            <a:r>
              <a:rPr lang="en-US" altLang="en-US" sz="1200" b="1">
                <a:solidFill>
                  <a:schemeClr val="bg1">
                    <a:lumMod val="65000"/>
                  </a:schemeClr>
                </a:solidFill>
              </a:rPr>
              <a:t>  in adulthood</a:t>
            </a:r>
          </a:p>
        </p:txBody>
      </p:sp>
      <p:sp>
        <p:nvSpPr>
          <p:cNvPr id="26628" name="Line 4">
            <a:extLst>
              <a:ext uri="{FF2B5EF4-FFF2-40B4-BE49-F238E27FC236}">
                <a16:creationId xmlns:a16="http://schemas.microsoft.com/office/drawing/2014/main" id="{6995FA1A-F69E-4714-87E2-B7C3F5C89A50}"/>
              </a:ext>
            </a:extLst>
          </p:cNvPr>
          <p:cNvSpPr>
            <a:spLocks noChangeShapeType="1"/>
          </p:cNvSpPr>
          <p:nvPr/>
        </p:nvSpPr>
        <p:spPr bwMode="auto">
          <a:xfrm flipH="1">
            <a:off x="1600200" y="2057400"/>
            <a:ext cx="1524000" cy="3810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629" name="Text Box 6">
            <a:extLst>
              <a:ext uri="{FF2B5EF4-FFF2-40B4-BE49-F238E27FC236}">
                <a16:creationId xmlns:a16="http://schemas.microsoft.com/office/drawing/2014/main" id="{2498F669-3885-470F-827E-D0722ECBD570}"/>
              </a:ext>
            </a:extLst>
          </p:cNvPr>
          <p:cNvSpPr txBox="1">
            <a:spLocks noChangeArrowheads="1"/>
          </p:cNvSpPr>
          <p:nvPr/>
        </p:nvSpPr>
        <p:spPr bwMode="auto">
          <a:xfrm>
            <a:off x="1340808" y="1524000"/>
            <a:ext cx="3544560" cy="458587"/>
          </a:xfrm>
          <a:prstGeom prst="rect">
            <a:avLst/>
          </a:prstGeom>
          <a:noFill/>
          <a:ln w="952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1400" i="1">
                <a:solidFill>
                  <a:schemeClr val="bg1">
                    <a:lumMod val="75000"/>
                  </a:schemeClr>
                </a:solidFill>
              </a:rPr>
              <a:t>These three are all secondary to abnormal</a:t>
            </a:r>
          </a:p>
          <a:p>
            <a:pPr algn="ctr" eaLnBrk="1" hangingPunct="1">
              <a:lnSpc>
                <a:spcPct val="85000"/>
              </a:lnSpc>
              <a:spcBef>
                <a:spcPct val="0"/>
              </a:spcBef>
              <a:buClrTx/>
              <a:buSzTx/>
              <a:buFontTx/>
              <a:buNone/>
            </a:pPr>
            <a:r>
              <a:rPr lang="en-US" altLang="en-US" sz="1400" i="1">
                <a:solidFill>
                  <a:schemeClr val="bg1">
                    <a:lumMod val="75000"/>
                  </a:schemeClr>
                </a:solidFill>
              </a:rPr>
              <a:t>closure of the embryonic optic fissure</a:t>
            </a:r>
          </a:p>
        </p:txBody>
      </p:sp>
      <p:sp>
        <p:nvSpPr>
          <p:cNvPr id="26630" name="Text Box 7">
            <a:extLst>
              <a:ext uri="{FF2B5EF4-FFF2-40B4-BE49-F238E27FC236}">
                <a16:creationId xmlns:a16="http://schemas.microsoft.com/office/drawing/2014/main" id="{77864995-F91A-497B-84DE-F4FB09455FB9}"/>
              </a:ext>
            </a:extLst>
          </p:cNvPr>
          <p:cNvSpPr txBox="1">
            <a:spLocks noChangeArrowheads="1"/>
          </p:cNvSpPr>
          <p:nvPr/>
        </p:nvSpPr>
        <p:spPr bwMode="auto">
          <a:xfrm>
            <a:off x="76200" y="2514600"/>
            <a:ext cx="2783134" cy="861774"/>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solidFill>
                  <a:schemeClr val="bg1">
                    <a:lumMod val="65000"/>
                  </a:schemeClr>
                </a:solidFill>
              </a:rPr>
              <a:t>Optic Nerve Coloboma</a:t>
            </a:r>
          </a:p>
          <a:p>
            <a:pPr eaLnBrk="1" hangingPunct="1">
              <a:spcBef>
                <a:spcPct val="0"/>
              </a:spcBef>
              <a:buClrTx/>
              <a:buSzTx/>
              <a:buFontTx/>
              <a:buNone/>
            </a:pPr>
            <a:r>
              <a:rPr lang="en-US" altLang="en-US" sz="1200">
                <a:solidFill>
                  <a:schemeClr val="bg1">
                    <a:lumMod val="65000"/>
                  </a:schemeClr>
                </a:solidFill>
              </a:rPr>
              <a:t>1) May resemble…</a:t>
            </a:r>
            <a:r>
              <a:rPr lang="en-US" altLang="en-US" sz="1200" b="1">
                <a:solidFill>
                  <a:schemeClr val="bg1">
                    <a:lumMod val="65000"/>
                  </a:schemeClr>
                </a:solidFill>
              </a:rPr>
              <a:t>deep cupping</a:t>
            </a:r>
          </a:p>
          <a:p>
            <a:pPr eaLnBrk="1" hangingPunct="1">
              <a:spcBef>
                <a:spcPct val="0"/>
              </a:spcBef>
              <a:buClrTx/>
              <a:buSzTx/>
              <a:buFontTx/>
              <a:buNone/>
            </a:pPr>
            <a:r>
              <a:rPr lang="en-US" altLang="en-US" sz="1200">
                <a:solidFill>
                  <a:schemeClr val="bg1">
                    <a:lumMod val="65000"/>
                  </a:schemeClr>
                </a:solidFill>
              </a:rPr>
              <a:t>2) Can be…</a:t>
            </a:r>
            <a:r>
              <a:rPr lang="en-US" altLang="en-US" sz="1200" b="1">
                <a:solidFill>
                  <a:schemeClr val="bg1">
                    <a:lumMod val="65000"/>
                  </a:schemeClr>
                </a:solidFill>
              </a:rPr>
              <a:t>bilateral, asymmetric</a:t>
            </a:r>
          </a:p>
          <a:p>
            <a:pPr eaLnBrk="1" hangingPunct="1">
              <a:spcBef>
                <a:spcPct val="0"/>
              </a:spcBef>
              <a:buClrTx/>
              <a:buSzTx/>
              <a:buFontTx/>
              <a:buNone/>
            </a:pPr>
            <a:r>
              <a:rPr lang="en-US" altLang="en-US" sz="1200">
                <a:solidFill>
                  <a:schemeClr val="bg1">
                    <a:lumMod val="65000"/>
                  </a:schemeClr>
                </a:solidFill>
              </a:rPr>
              <a:t>3) Part of the…</a:t>
            </a:r>
            <a:r>
              <a:rPr lang="en-US" altLang="en-US" sz="1200" b="1">
                <a:solidFill>
                  <a:schemeClr val="bg1">
                    <a:lumMod val="65000"/>
                  </a:schemeClr>
                </a:solidFill>
              </a:rPr>
              <a:t>CHARGE association</a:t>
            </a:r>
          </a:p>
        </p:txBody>
      </p:sp>
      <p:sp>
        <p:nvSpPr>
          <p:cNvPr id="26631" name="Line 8">
            <a:extLst>
              <a:ext uri="{FF2B5EF4-FFF2-40B4-BE49-F238E27FC236}">
                <a16:creationId xmlns:a16="http://schemas.microsoft.com/office/drawing/2014/main" id="{91D11795-7A2D-4757-920B-F908079269D1}"/>
              </a:ext>
            </a:extLst>
          </p:cNvPr>
          <p:cNvSpPr>
            <a:spLocks noChangeShapeType="1"/>
          </p:cNvSpPr>
          <p:nvPr/>
        </p:nvSpPr>
        <p:spPr bwMode="auto">
          <a:xfrm flipH="1">
            <a:off x="2971800" y="2057400"/>
            <a:ext cx="152400" cy="14478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632" name="Text Box 9">
            <a:extLst>
              <a:ext uri="{FF2B5EF4-FFF2-40B4-BE49-F238E27FC236}">
                <a16:creationId xmlns:a16="http://schemas.microsoft.com/office/drawing/2014/main" id="{A6F1D9EC-DA7F-44C4-8528-11B06C1FBD47}"/>
              </a:ext>
            </a:extLst>
          </p:cNvPr>
          <p:cNvSpPr txBox="1">
            <a:spLocks noChangeArrowheads="1"/>
          </p:cNvSpPr>
          <p:nvPr/>
        </p:nvSpPr>
        <p:spPr bwMode="auto">
          <a:xfrm>
            <a:off x="1371600" y="4267200"/>
            <a:ext cx="3057247" cy="2154436"/>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dirty="0">
                <a:solidFill>
                  <a:schemeClr val="bg1">
                    <a:lumMod val="65000"/>
                  </a:schemeClr>
                </a:solidFill>
              </a:rPr>
              <a:t>Morning-Glory Disc</a:t>
            </a:r>
          </a:p>
          <a:p>
            <a:pPr eaLnBrk="1" hangingPunct="1">
              <a:spcBef>
                <a:spcPct val="0"/>
              </a:spcBef>
              <a:buClrTx/>
              <a:buSzTx/>
              <a:buFontTx/>
              <a:buNone/>
            </a:pPr>
            <a:r>
              <a:rPr lang="en-US" altLang="en-US" sz="1200" dirty="0">
                <a:solidFill>
                  <a:schemeClr val="bg1">
                    <a:lumMod val="65000"/>
                  </a:schemeClr>
                </a:solidFill>
              </a:rPr>
              <a:t>--DFE reveals:</a:t>
            </a:r>
          </a:p>
          <a:p>
            <a:pPr eaLnBrk="1" hangingPunct="1">
              <a:spcBef>
                <a:spcPct val="0"/>
              </a:spcBef>
              <a:buClrTx/>
              <a:buSzTx/>
              <a:buFontTx/>
              <a:buNone/>
            </a:pPr>
            <a:r>
              <a:rPr lang="en-US" altLang="en-US" sz="1200" dirty="0">
                <a:solidFill>
                  <a:schemeClr val="bg1">
                    <a:lumMod val="65000"/>
                  </a:schemeClr>
                </a:solidFill>
              </a:rPr>
              <a:t>  1) A funnel-shaped…</a:t>
            </a:r>
            <a:r>
              <a:rPr lang="en-US" altLang="en-US" sz="1200" b="1" dirty="0">
                <a:solidFill>
                  <a:schemeClr val="bg1">
                    <a:lumMod val="65000"/>
                  </a:schemeClr>
                </a:solidFill>
              </a:rPr>
              <a:t>excavation</a:t>
            </a:r>
            <a:endParaRPr lang="en-US" altLang="en-US" sz="1200" dirty="0">
              <a:solidFill>
                <a:schemeClr val="bg1">
                  <a:lumMod val="65000"/>
                </a:schemeClr>
              </a:solidFill>
            </a:endParaRPr>
          </a:p>
          <a:p>
            <a:pPr eaLnBrk="1" hangingPunct="1">
              <a:spcBef>
                <a:spcPct val="0"/>
              </a:spcBef>
              <a:buClrTx/>
              <a:buSzTx/>
              <a:buFontTx/>
              <a:buNone/>
            </a:pPr>
            <a:r>
              <a:rPr lang="en-US" altLang="en-US" sz="1200" dirty="0">
                <a:solidFill>
                  <a:schemeClr val="bg1">
                    <a:lumMod val="65000"/>
                  </a:schemeClr>
                </a:solidFill>
              </a:rPr>
              <a:t>  2) Number of vessels crossing the rim</a:t>
            </a:r>
          </a:p>
          <a:p>
            <a:pPr eaLnBrk="1" hangingPunct="1">
              <a:spcBef>
                <a:spcPct val="0"/>
              </a:spcBef>
              <a:buClrTx/>
              <a:buSzTx/>
              <a:buFontTx/>
              <a:buNone/>
            </a:pPr>
            <a:r>
              <a:rPr lang="en-US" altLang="en-US" sz="1200" dirty="0">
                <a:solidFill>
                  <a:schemeClr val="bg1">
                    <a:lumMod val="65000"/>
                  </a:schemeClr>
                </a:solidFill>
              </a:rPr>
              <a:t>    seems abnormally…</a:t>
            </a:r>
            <a:r>
              <a:rPr lang="en-US" altLang="en-US" sz="1200" b="1" dirty="0">
                <a:solidFill>
                  <a:schemeClr val="bg1">
                    <a:lumMod val="65000"/>
                  </a:schemeClr>
                </a:solidFill>
              </a:rPr>
              <a:t>high</a:t>
            </a:r>
            <a:r>
              <a:rPr lang="en-US" altLang="en-US" sz="1200" dirty="0">
                <a:solidFill>
                  <a:schemeClr val="bg1">
                    <a:lumMod val="65000"/>
                  </a:schemeClr>
                </a:solidFill>
              </a:rPr>
              <a:t> </a:t>
            </a:r>
            <a:endParaRPr lang="en-US" altLang="en-US" sz="1200" b="1" dirty="0">
              <a:solidFill>
                <a:schemeClr val="bg1">
                  <a:lumMod val="65000"/>
                </a:schemeClr>
              </a:solidFill>
            </a:endParaRPr>
          </a:p>
          <a:p>
            <a:pPr eaLnBrk="1" hangingPunct="1">
              <a:spcBef>
                <a:spcPct val="0"/>
              </a:spcBef>
              <a:buClrTx/>
              <a:buSzTx/>
              <a:buFontTx/>
              <a:buNone/>
            </a:pPr>
            <a:r>
              <a:rPr lang="en-US" altLang="en-US" sz="1200" dirty="0">
                <a:solidFill>
                  <a:schemeClr val="bg1">
                    <a:lumMod val="65000"/>
                  </a:schemeClr>
                </a:solidFill>
              </a:rPr>
              <a:t>--Tissue is…</a:t>
            </a:r>
            <a:r>
              <a:rPr lang="en-US" altLang="en-US" sz="1200" b="1" dirty="0">
                <a:solidFill>
                  <a:schemeClr val="bg1">
                    <a:lumMod val="65000"/>
                  </a:schemeClr>
                </a:solidFill>
              </a:rPr>
              <a:t>contractile</a:t>
            </a:r>
            <a:r>
              <a:rPr lang="en-US" altLang="en-US" sz="1200" dirty="0">
                <a:solidFill>
                  <a:schemeClr val="bg1">
                    <a:lumMod val="65000"/>
                  </a:schemeClr>
                </a:solidFill>
              </a:rPr>
              <a:t>, so cup seems</a:t>
            </a:r>
          </a:p>
          <a:p>
            <a:pPr eaLnBrk="1" hangingPunct="1">
              <a:spcBef>
                <a:spcPct val="0"/>
              </a:spcBef>
              <a:buClrTx/>
              <a:buSzTx/>
              <a:buFontTx/>
              <a:buNone/>
            </a:pPr>
            <a:r>
              <a:rPr lang="en-US" altLang="en-US" sz="1200" dirty="0">
                <a:solidFill>
                  <a:schemeClr val="bg1">
                    <a:lumMod val="65000"/>
                  </a:schemeClr>
                </a:solidFill>
              </a:rPr>
              <a:t>  to…</a:t>
            </a:r>
            <a:r>
              <a:rPr lang="en-US" altLang="en-US" sz="1200" b="1" dirty="0">
                <a:solidFill>
                  <a:schemeClr val="bg1">
                    <a:lumMod val="65000"/>
                  </a:schemeClr>
                </a:solidFill>
              </a:rPr>
              <a:t>open </a:t>
            </a:r>
            <a:r>
              <a:rPr lang="en-US" altLang="en-US" sz="1200" dirty="0">
                <a:solidFill>
                  <a:schemeClr val="bg1">
                    <a:lumMod val="65000"/>
                  </a:schemeClr>
                </a:solidFill>
              </a:rPr>
              <a:t>and</a:t>
            </a:r>
            <a:r>
              <a:rPr lang="en-US" altLang="en-US" sz="1200" b="1" dirty="0">
                <a:solidFill>
                  <a:schemeClr val="bg1">
                    <a:lumMod val="65000"/>
                  </a:schemeClr>
                </a:solidFill>
              </a:rPr>
              <a:t> close</a:t>
            </a:r>
            <a:r>
              <a:rPr lang="en-US" altLang="en-US" sz="1200" dirty="0">
                <a:solidFill>
                  <a:schemeClr val="bg1">
                    <a:lumMod val="65000"/>
                  </a:schemeClr>
                </a:solidFill>
              </a:rPr>
              <a:t> (like its namesake,  </a:t>
            </a:r>
          </a:p>
          <a:p>
            <a:pPr eaLnBrk="1" hangingPunct="1">
              <a:spcBef>
                <a:spcPct val="0"/>
              </a:spcBef>
              <a:buClrTx/>
              <a:buSzTx/>
              <a:buFontTx/>
              <a:buNone/>
            </a:pPr>
            <a:r>
              <a:rPr lang="en-US" altLang="en-US" sz="1200" dirty="0">
                <a:solidFill>
                  <a:schemeClr val="bg1">
                    <a:lumMod val="65000"/>
                  </a:schemeClr>
                </a:solidFill>
              </a:rPr>
              <a:t>  the morning-glory flower)</a:t>
            </a:r>
          </a:p>
          <a:p>
            <a:pPr eaLnBrk="1" hangingPunct="1">
              <a:spcBef>
                <a:spcPct val="0"/>
              </a:spcBef>
              <a:buClrTx/>
              <a:buSzTx/>
              <a:buFontTx/>
              <a:buNone/>
            </a:pPr>
            <a:r>
              <a:rPr lang="en-US" altLang="en-US" sz="1200" dirty="0">
                <a:solidFill>
                  <a:schemeClr val="bg1">
                    <a:lumMod val="65000"/>
                  </a:schemeClr>
                </a:solidFill>
              </a:rPr>
              <a:t>--VA usually…</a:t>
            </a:r>
            <a:r>
              <a:rPr lang="en-US" altLang="en-US" sz="1200" b="1" dirty="0">
                <a:solidFill>
                  <a:schemeClr val="bg1">
                    <a:lumMod val="65000"/>
                  </a:schemeClr>
                </a:solidFill>
              </a:rPr>
              <a:t>20/200</a:t>
            </a:r>
            <a:r>
              <a:rPr lang="en-US" altLang="en-US" sz="1200" dirty="0">
                <a:solidFill>
                  <a:schemeClr val="bg1">
                    <a:lumMod val="65000"/>
                  </a:schemeClr>
                </a:solidFill>
              </a:rPr>
              <a:t>, but can be…</a:t>
            </a:r>
          </a:p>
          <a:p>
            <a:pPr eaLnBrk="1" hangingPunct="1">
              <a:spcBef>
                <a:spcPct val="0"/>
              </a:spcBef>
              <a:buClrTx/>
              <a:buSzTx/>
              <a:buFontTx/>
              <a:buNone/>
            </a:pPr>
            <a:r>
              <a:rPr lang="en-US" altLang="en-US" sz="1200" dirty="0">
                <a:solidFill>
                  <a:schemeClr val="bg1">
                    <a:lumMod val="65000"/>
                  </a:schemeClr>
                </a:solidFill>
              </a:rPr>
              <a:t>   </a:t>
            </a:r>
            <a:r>
              <a:rPr lang="en-US" altLang="en-US" sz="1200" b="1" dirty="0">
                <a:solidFill>
                  <a:schemeClr val="bg1">
                    <a:lumMod val="65000"/>
                  </a:schemeClr>
                </a:solidFill>
              </a:rPr>
              <a:t>20/20&lt;-&gt;NLP</a:t>
            </a:r>
          </a:p>
          <a:p>
            <a:pPr eaLnBrk="1" hangingPunct="1">
              <a:spcBef>
                <a:spcPct val="0"/>
              </a:spcBef>
              <a:buClrTx/>
              <a:buSzTx/>
              <a:buFontTx/>
              <a:buNone/>
            </a:pPr>
            <a:r>
              <a:rPr lang="en-US" altLang="en-US" sz="1200" dirty="0">
                <a:solidFill>
                  <a:schemeClr val="bg1">
                    <a:lumMod val="65000"/>
                  </a:schemeClr>
                </a:solidFill>
              </a:rPr>
              <a:t>--1/3 develop…</a:t>
            </a:r>
            <a:r>
              <a:rPr lang="en-US" altLang="en-US" sz="1200" b="1" dirty="0">
                <a:solidFill>
                  <a:schemeClr val="bg1">
                    <a:lumMod val="65000"/>
                  </a:schemeClr>
                </a:solidFill>
              </a:rPr>
              <a:t>serous RD</a:t>
            </a:r>
          </a:p>
        </p:txBody>
      </p:sp>
      <p:sp>
        <p:nvSpPr>
          <p:cNvPr id="26633" name="Rectangle 11">
            <a:extLst>
              <a:ext uri="{FF2B5EF4-FFF2-40B4-BE49-F238E27FC236}">
                <a16:creationId xmlns:a16="http://schemas.microsoft.com/office/drawing/2014/main" id="{F76BCA91-4E24-4F7F-B6A5-D5C8FE6F39B6}"/>
              </a:ext>
            </a:extLst>
          </p:cNvPr>
          <p:cNvSpPr>
            <a:spLocks noChangeArrowheads="1"/>
          </p:cNvSpPr>
          <p:nvPr/>
        </p:nvSpPr>
        <p:spPr bwMode="auto">
          <a:xfrm>
            <a:off x="457200" y="122238"/>
            <a:ext cx="7543800" cy="8683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b"/>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ct val="85000"/>
              </a:lnSpc>
              <a:spcBef>
                <a:spcPct val="0"/>
              </a:spcBef>
              <a:buClrTx/>
              <a:buSzTx/>
              <a:buFontTx/>
              <a:buNone/>
            </a:pPr>
            <a:r>
              <a:rPr lang="en-US" altLang="en-US" sz="3200" b="1" dirty="0">
                <a:solidFill>
                  <a:schemeClr val="tx2"/>
                </a:solidFill>
              </a:rPr>
              <a:t>Developmental Abnormalities of the Optic Nerve Head</a:t>
            </a:r>
            <a:endParaRPr lang="en-US" altLang="en-US" sz="3200" dirty="0">
              <a:solidFill>
                <a:schemeClr val="tx2"/>
              </a:solidFill>
            </a:endParaRPr>
          </a:p>
        </p:txBody>
      </p:sp>
      <p:sp>
        <p:nvSpPr>
          <p:cNvPr id="26634" name="Slide Number Placeholder 1">
            <a:extLst>
              <a:ext uri="{FF2B5EF4-FFF2-40B4-BE49-F238E27FC236}">
                <a16:creationId xmlns:a16="http://schemas.microsoft.com/office/drawing/2014/main" id="{36D4B343-1488-4D7C-8569-64FF0FD08B6E}"/>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DBDA1020-9ADD-4487-AA1F-12FB75A402F9}" type="slidenum">
              <a:rPr lang="en-US" altLang="en-US" sz="1000"/>
              <a:pPr>
                <a:spcBef>
                  <a:spcPct val="0"/>
                </a:spcBef>
                <a:buClrTx/>
                <a:buSzTx/>
                <a:buFontTx/>
                <a:buNone/>
              </a:pPr>
              <a:t>62</a:t>
            </a:fld>
            <a:endParaRPr lang="en-US" altLang="en-US" sz="1000"/>
          </a:p>
        </p:txBody>
      </p:sp>
      <p:sp>
        <p:nvSpPr>
          <p:cNvPr id="26635" name="Line 12">
            <a:extLst>
              <a:ext uri="{FF2B5EF4-FFF2-40B4-BE49-F238E27FC236}">
                <a16:creationId xmlns:a16="http://schemas.microsoft.com/office/drawing/2014/main" id="{65C3BECB-2C2E-4FDB-BF02-61BA4BD8DB2D}"/>
              </a:ext>
            </a:extLst>
          </p:cNvPr>
          <p:cNvSpPr>
            <a:spLocks noChangeShapeType="1"/>
          </p:cNvSpPr>
          <p:nvPr/>
        </p:nvSpPr>
        <p:spPr bwMode="auto">
          <a:xfrm>
            <a:off x="3124200" y="2057400"/>
            <a:ext cx="381000" cy="22098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 name="Text Box 16">
            <a:extLst>
              <a:ext uri="{FF2B5EF4-FFF2-40B4-BE49-F238E27FC236}">
                <a16:creationId xmlns:a16="http://schemas.microsoft.com/office/drawing/2014/main" id="{A25388A0-A505-4976-AE31-C05FE10D78D8}"/>
              </a:ext>
            </a:extLst>
          </p:cNvPr>
          <p:cNvSpPr txBox="1">
            <a:spLocks noChangeArrowheads="1"/>
          </p:cNvSpPr>
          <p:nvPr/>
        </p:nvSpPr>
        <p:spPr bwMode="auto">
          <a:xfrm>
            <a:off x="4648200" y="2576513"/>
            <a:ext cx="3973513" cy="862012"/>
          </a:xfrm>
          <a:prstGeom prst="rect">
            <a:avLst/>
          </a:prstGeom>
          <a:solidFill>
            <a:srgbClr val="FFC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defRPr/>
            </a:pPr>
            <a:r>
              <a:rPr lang="en-US" altLang="en-US" sz="1400" b="1" dirty="0">
                <a:solidFill>
                  <a:schemeClr val="bg1">
                    <a:lumMod val="65000"/>
                  </a:schemeClr>
                </a:solidFill>
              </a:rPr>
              <a:t>Myelinated RNFL</a:t>
            </a:r>
          </a:p>
          <a:p>
            <a:pPr eaLnBrk="1" hangingPunct="1">
              <a:spcBef>
                <a:spcPct val="0"/>
              </a:spcBef>
              <a:buClrTx/>
              <a:buSzTx/>
              <a:buFontTx/>
              <a:buNone/>
              <a:defRPr/>
            </a:pPr>
            <a:r>
              <a:rPr lang="en-US" altLang="en-US" sz="1200" dirty="0">
                <a:solidFill>
                  <a:srgbClr val="FFCCFF"/>
                </a:solidFill>
              </a:rPr>
              <a:t>--Myelin normally starts at LGN, ends at lamina </a:t>
            </a:r>
            <a:r>
              <a:rPr lang="en-US" altLang="en-US" sz="1200" dirty="0" err="1">
                <a:solidFill>
                  <a:srgbClr val="FFCCFF"/>
                </a:solidFill>
              </a:rPr>
              <a:t>cribrosa</a:t>
            </a:r>
            <a:endParaRPr lang="en-US" altLang="en-US" sz="1200" dirty="0">
              <a:solidFill>
                <a:srgbClr val="FFCCFF"/>
              </a:solidFill>
            </a:endParaRPr>
          </a:p>
          <a:p>
            <a:pPr eaLnBrk="1" hangingPunct="1">
              <a:spcBef>
                <a:spcPct val="0"/>
              </a:spcBef>
              <a:buClrTx/>
              <a:buSzTx/>
              <a:buFontTx/>
              <a:buNone/>
              <a:defRPr/>
            </a:pPr>
            <a:r>
              <a:rPr lang="en-US" altLang="en-US" sz="1200" dirty="0">
                <a:solidFill>
                  <a:srgbClr val="FFCCFF"/>
                </a:solidFill>
              </a:rPr>
              <a:t>--Can be patchy, discontinuous</a:t>
            </a:r>
          </a:p>
          <a:p>
            <a:pPr eaLnBrk="1" hangingPunct="1">
              <a:spcBef>
                <a:spcPct val="0"/>
              </a:spcBef>
              <a:buClrTx/>
              <a:buSzTx/>
              <a:buFontTx/>
              <a:buNone/>
              <a:defRPr/>
            </a:pPr>
            <a:r>
              <a:rPr lang="en-US" altLang="en-US" sz="1200" dirty="0">
                <a:solidFill>
                  <a:srgbClr val="FFCCFF"/>
                </a:solidFill>
              </a:rPr>
              <a:t>--Corresponding VF has absolute scotoma</a:t>
            </a:r>
          </a:p>
        </p:txBody>
      </p:sp>
      <p:sp>
        <p:nvSpPr>
          <p:cNvPr id="15" name="Text Box 18">
            <a:extLst>
              <a:ext uri="{FF2B5EF4-FFF2-40B4-BE49-F238E27FC236}">
                <a16:creationId xmlns:a16="http://schemas.microsoft.com/office/drawing/2014/main" id="{0EEE94D4-BC7E-44DF-B02B-501B0F5929C0}"/>
              </a:ext>
            </a:extLst>
          </p:cNvPr>
          <p:cNvSpPr txBox="1">
            <a:spLocks noChangeArrowheads="1"/>
          </p:cNvSpPr>
          <p:nvPr/>
        </p:nvSpPr>
        <p:spPr bwMode="auto">
          <a:xfrm>
            <a:off x="5546725" y="1687513"/>
            <a:ext cx="3452813" cy="677862"/>
          </a:xfrm>
          <a:prstGeom prst="rect">
            <a:avLst/>
          </a:prstGeom>
          <a:solidFill>
            <a:srgbClr val="FFFF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defRPr/>
            </a:pPr>
            <a:r>
              <a:rPr lang="en-US" altLang="en-US" sz="1400" b="1" dirty="0" err="1">
                <a:solidFill>
                  <a:schemeClr val="bg1">
                    <a:lumMod val="75000"/>
                  </a:schemeClr>
                </a:solidFill>
              </a:rPr>
              <a:t>Megalopapilla</a:t>
            </a:r>
            <a:endParaRPr lang="en-US" altLang="en-US" sz="1400" b="1" dirty="0">
              <a:solidFill>
                <a:schemeClr val="bg1">
                  <a:lumMod val="75000"/>
                </a:schemeClr>
              </a:solidFill>
            </a:endParaRPr>
          </a:p>
          <a:p>
            <a:pPr eaLnBrk="1" hangingPunct="1">
              <a:spcBef>
                <a:spcPct val="0"/>
              </a:spcBef>
              <a:buClrTx/>
              <a:buSzTx/>
              <a:buFontTx/>
              <a:buNone/>
              <a:defRPr/>
            </a:pPr>
            <a:r>
              <a:rPr lang="en-US" altLang="en-US" sz="1200" dirty="0">
                <a:solidFill>
                  <a:srgbClr val="FFFF99"/>
                </a:solidFill>
              </a:rPr>
              <a:t>--Abnormally large diameter of </a:t>
            </a:r>
            <a:r>
              <a:rPr lang="en-US" altLang="en-US" sz="1200" b="1" dirty="0">
                <a:solidFill>
                  <a:srgbClr val="FFFF99"/>
                </a:solidFill>
              </a:rPr>
              <a:t>disc and cup</a:t>
            </a:r>
          </a:p>
          <a:p>
            <a:pPr eaLnBrk="1" hangingPunct="1">
              <a:spcBef>
                <a:spcPct val="0"/>
              </a:spcBef>
              <a:buClrTx/>
              <a:buSzTx/>
              <a:buFontTx/>
              <a:buNone/>
              <a:defRPr/>
            </a:pPr>
            <a:r>
              <a:rPr lang="en-US" altLang="en-US" sz="1200" dirty="0">
                <a:solidFill>
                  <a:srgbClr val="FFFF99"/>
                </a:solidFill>
              </a:rPr>
              <a:t>--VF testing may reveal an </a:t>
            </a:r>
            <a:r>
              <a:rPr lang="en-US" altLang="en-US" sz="1200" b="1" dirty="0">
                <a:solidFill>
                  <a:srgbClr val="FFFF99"/>
                </a:solidFill>
              </a:rPr>
              <a:t>enlarged blind spot</a:t>
            </a:r>
          </a:p>
        </p:txBody>
      </p:sp>
      <p:sp>
        <p:nvSpPr>
          <p:cNvPr id="16" name="Text Box 19">
            <a:extLst>
              <a:ext uri="{FF2B5EF4-FFF2-40B4-BE49-F238E27FC236}">
                <a16:creationId xmlns:a16="http://schemas.microsoft.com/office/drawing/2014/main" id="{BF21B0FD-ADB8-4F9B-81FF-E2291331973F}"/>
              </a:ext>
            </a:extLst>
          </p:cNvPr>
          <p:cNvSpPr txBox="1">
            <a:spLocks noChangeArrowheads="1"/>
          </p:cNvSpPr>
          <p:nvPr/>
        </p:nvSpPr>
        <p:spPr bwMode="auto">
          <a:xfrm>
            <a:off x="5257800" y="3760788"/>
            <a:ext cx="3273425" cy="1231900"/>
          </a:xfrm>
          <a:prstGeom prst="rect">
            <a:avLst/>
          </a:prstGeom>
          <a:solidFill>
            <a:srgbClr val="CCFFCC"/>
          </a:solidFill>
          <a:ln w="9525">
            <a:no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defRPr/>
            </a:pPr>
            <a:r>
              <a:rPr lang="en-US" altLang="en-US" sz="1400" b="1" dirty="0">
                <a:solidFill>
                  <a:schemeClr val="bg1">
                    <a:lumMod val="65000"/>
                  </a:schemeClr>
                </a:solidFill>
              </a:rPr>
              <a:t>Optic Nerve Hypoplasia</a:t>
            </a:r>
          </a:p>
          <a:p>
            <a:pPr eaLnBrk="1" hangingPunct="1">
              <a:spcBef>
                <a:spcPct val="0"/>
              </a:spcBef>
              <a:buClrTx/>
              <a:buSzTx/>
              <a:buFontTx/>
              <a:buNone/>
              <a:defRPr/>
            </a:pPr>
            <a:r>
              <a:rPr lang="en-US" altLang="en-US" sz="1200" dirty="0">
                <a:solidFill>
                  <a:srgbClr val="CCFFCC"/>
                </a:solidFill>
              </a:rPr>
              <a:t>--Abnormally </a:t>
            </a:r>
            <a:r>
              <a:rPr lang="en-US" altLang="en-US" sz="1200" b="1" dirty="0">
                <a:solidFill>
                  <a:srgbClr val="CCFFCC"/>
                </a:solidFill>
              </a:rPr>
              <a:t>low number of axons</a:t>
            </a:r>
          </a:p>
          <a:p>
            <a:pPr eaLnBrk="1" hangingPunct="1">
              <a:spcBef>
                <a:spcPct val="0"/>
              </a:spcBef>
              <a:buClrTx/>
              <a:buSzTx/>
              <a:buFontTx/>
              <a:buNone/>
              <a:defRPr/>
            </a:pPr>
            <a:r>
              <a:rPr lang="en-US" altLang="en-US" sz="1200" dirty="0">
                <a:solidFill>
                  <a:srgbClr val="CCFFCC"/>
                </a:solidFill>
              </a:rPr>
              <a:t>--DFE: Small pale disc with </a:t>
            </a:r>
            <a:r>
              <a:rPr lang="en-US" altLang="en-US" sz="1200" b="1" dirty="0">
                <a:solidFill>
                  <a:srgbClr val="CCFFCC"/>
                </a:solidFill>
              </a:rPr>
              <a:t>double ring sign</a:t>
            </a:r>
            <a:endParaRPr lang="en-US" altLang="en-US" sz="1200" dirty="0">
              <a:solidFill>
                <a:srgbClr val="CCFFCC"/>
              </a:solidFill>
            </a:endParaRPr>
          </a:p>
          <a:p>
            <a:pPr eaLnBrk="1" hangingPunct="1">
              <a:spcBef>
                <a:spcPct val="0"/>
              </a:spcBef>
              <a:buClrTx/>
              <a:buSzTx/>
              <a:buFontTx/>
              <a:buNone/>
              <a:defRPr/>
            </a:pPr>
            <a:r>
              <a:rPr lang="en-US" altLang="en-US" sz="1200" dirty="0">
                <a:solidFill>
                  <a:srgbClr val="CCFFCC"/>
                </a:solidFill>
              </a:rPr>
              <a:t>--VA </a:t>
            </a:r>
            <a:r>
              <a:rPr lang="en-US" altLang="en-US" sz="1200" b="1" dirty="0">
                <a:solidFill>
                  <a:srgbClr val="CCFFCC"/>
                </a:solidFill>
              </a:rPr>
              <a:t>20/20&lt;-&gt;NLP</a:t>
            </a:r>
          </a:p>
          <a:p>
            <a:pPr eaLnBrk="1" hangingPunct="1">
              <a:spcBef>
                <a:spcPct val="0"/>
              </a:spcBef>
              <a:buClrTx/>
              <a:buSzTx/>
              <a:buFontTx/>
              <a:buNone/>
              <a:defRPr/>
            </a:pPr>
            <a:r>
              <a:rPr lang="en-US" altLang="en-US" sz="1200" dirty="0">
                <a:solidFill>
                  <a:srgbClr val="CCFFCC"/>
                </a:solidFill>
              </a:rPr>
              <a:t>--VF defects </a:t>
            </a:r>
            <a:r>
              <a:rPr lang="en-US" altLang="en-US" sz="1200" b="1" dirty="0">
                <a:solidFill>
                  <a:srgbClr val="CCFFCC"/>
                </a:solidFill>
              </a:rPr>
              <a:t>invariably present</a:t>
            </a:r>
          </a:p>
          <a:p>
            <a:pPr eaLnBrk="1" hangingPunct="1">
              <a:spcBef>
                <a:spcPct val="0"/>
              </a:spcBef>
              <a:buClrTx/>
              <a:buSzTx/>
              <a:buFontTx/>
              <a:buNone/>
              <a:defRPr/>
            </a:pPr>
            <a:r>
              <a:rPr lang="en-US" altLang="en-US" sz="1200" dirty="0">
                <a:solidFill>
                  <a:srgbClr val="CCFFCC"/>
                </a:solidFill>
              </a:rPr>
              <a:t>--Remember the </a:t>
            </a:r>
            <a:r>
              <a:rPr lang="en-US" altLang="en-US" sz="1200" b="1" dirty="0">
                <a:solidFill>
                  <a:srgbClr val="CCFFCC"/>
                </a:solidFill>
              </a:rPr>
              <a:t>4 D’s</a:t>
            </a:r>
            <a:r>
              <a:rPr lang="en-US" altLang="en-US" sz="1200" dirty="0">
                <a:solidFill>
                  <a:srgbClr val="CCFFCC"/>
                </a:solidFill>
              </a:rPr>
              <a:t> (more on this shortly)</a:t>
            </a:r>
          </a:p>
        </p:txBody>
      </p:sp>
      <p:sp>
        <p:nvSpPr>
          <p:cNvPr id="17" name="Text Box 13">
            <a:extLst>
              <a:ext uri="{FF2B5EF4-FFF2-40B4-BE49-F238E27FC236}">
                <a16:creationId xmlns:a16="http://schemas.microsoft.com/office/drawing/2014/main" id="{D23EA8F9-DF9F-4DB4-AA3A-1B3558C3921B}"/>
              </a:ext>
            </a:extLst>
          </p:cNvPr>
          <p:cNvSpPr txBox="1">
            <a:spLocks noChangeArrowheads="1"/>
          </p:cNvSpPr>
          <p:nvPr/>
        </p:nvSpPr>
        <p:spPr bwMode="auto">
          <a:xfrm>
            <a:off x="4800600" y="5257800"/>
            <a:ext cx="4294188" cy="1230313"/>
          </a:xfrm>
          <a:prstGeom prst="rect">
            <a:avLst/>
          </a:prstGeom>
          <a:solidFill>
            <a:srgbClr val="FFCC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Tilted-Disc Syndrome</a:t>
            </a:r>
          </a:p>
          <a:p>
            <a:pPr eaLnBrk="1" hangingPunct="1">
              <a:spcBef>
                <a:spcPct val="0"/>
              </a:spcBef>
              <a:buClrTx/>
              <a:buSzTx/>
              <a:buFontTx/>
              <a:buNone/>
            </a:pPr>
            <a:r>
              <a:rPr lang="en-US" altLang="en-US" sz="1200"/>
              <a:t>1) Superior pole appears…</a:t>
            </a:r>
            <a:r>
              <a:rPr lang="en-US" altLang="en-US" sz="1200" b="1">
                <a:solidFill>
                  <a:srgbClr val="0000FF"/>
                </a:solidFill>
              </a:rPr>
              <a:t>elevated</a:t>
            </a:r>
            <a:r>
              <a:rPr lang="en-US" altLang="en-US" sz="1200"/>
              <a:t>, inferior…</a:t>
            </a:r>
            <a:r>
              <a:rPr lang="en-US" altLang="en-US" sz="1200" b="1">
                <a:solidFill>
                  <a:srgbClr val="0000FF"/>
                </a:solidFill>
              </a:rPr>
              <a:t>recessed</a:t>
            </a:r>
          </a:p>
          <a:p>
            <a:pPr eaLnBrk="1" hangingPunct="1">
              <a:spcBef>
                <a:spcPct val="0"/>
              </a:spcBef>
              <a:buClrTx/>
              <a:buSzTx/>
              <a:buFontTx/>
              <a:buNone/>
            </a:pPr>
            <a:r>
              <a:rPr lang="en-US" altLang="en-US" sz="1200"/>
              <a:t>2) </a:t>
            </a:r>
            <a:r>
              <a:rPr lang="en-US" altLang="en-US" sz="1200">
                <a:solidFill>
                  <a:srgbClr val="FFCC99"/>
                </a:solidFill>
              </a:rPr>
              <a:t>Associated with…</a:t>
            </a:r>
            <a:r>
              <a:rPr lang="en-US" altLang="en-US" sz="1200" b="1">
                <a:solidFill>
                  <a:srgbClr val="FFCC99"/>
                </a:solidFill>
              </a:rPr>
              <a:t>situs inversus</a:t>
            </a:r>
            <a:r>
              <a:rPr lang="en-US" altLang="en-US" sz="1200">
                <a:solidFill>
                  <a:srgbClr val="FFCC99"/>
                </a:solidFill>
              </a:rPr>
              <a:t> of retinal vessels</a:t>
            </a:r>
          </a:p>
          <a:p>
            <a:pPr eaLnBrk="1" hangingPunct="1">
              <a:spcBef>
                <a:spcPct val="0"/>
              </a:spcBef>
              <a:buClrTx/>
              <a:buSzTx/>
              <a:buFontTx/>
              <a:buNone/>
            </a:pPr>
            <a:r>
              <a:rPr lang="en-US" altLang="en-US" sz="1200"/>
              <a:t>3) </a:t>
            </a:r>
            <a:r>
              <a:rPr lang="en-US" altLang="en-US" sz="1200">
                <a:solidFill>
                  <a:srgbClr val="FFCC99"/>
                </a:solidFill>
              </a:rPr>
              <a:t>Fundus abnormality produces…</a:t>
            </a:r>
            <a:r>
              <a:rPr lang="en-US" altLang="en-US" sz="1200" b="1">
                <a:solidFill>
                  <a:srgbClr val="FFCC99"/>
                </a:solidFill>
              </a:rPr>
              <a:t>myopic astigmatism</a:t>
            </a:r>
          </a:p>
          <a:p>
            <a:pPr eaLnBrk="1" hangingPunct="1">
              <a:spcBef>
                <a:spcPct val="0"/>
              </a:spcBef>
              <a:buClrTx/>
              <a:buSzTx/>
              <a:buFontTx/>
              <a:buNone/>
            </a:pPr>
            <a:r>
              <a:rPr lang="en-US" altLang="en-US" sz="1200"/>
              <a:t>4) </a:t>
            </a:r>
            <a:r>
              <a:rPr lang="en-US" altLang="en-US" sz="1200">
                <a:solidFill>
                  <a:srgbClr val="FFCC99"/>
                </a:solidFill>
              </a:rPr>
              <a:t>VF testing reveals…</a:t>
            </a:r>
            <a:r>
              <a:rPr lang="en-US" altLang="en-US" sz="1200" b="1">
                <a:solidFill>
                  <a:srgbClr val="FFCC99"/>
                </a:solidFill>
              </a:rPr>
              <a:t>bitemporal hemianopia</a:t>
            </a:r>
            <a:r>
              <a:rPr lang="en-US" altLang="en-US" sz="1200">
                <a:solidFill>
                  <a:srgbClr val="FFCC99"/>
                </a:solidFill>
              </a:rPr>
              <a:t> that doesn’t</a:t>
            </a:r>
          </a:p>
          <a:p>
            <a:pPr eaLnBrk="1" hangingPunct="1">
              <a:spcBef>
                <a:spcPct val="0"/>
              </a:spcBef>
              <a:buClrTx/>
              <a:buSzTx/>
              <a:buFontTx/>
              <a:buNone/>
            </a:pPr>
            <a:r>
              <a:rPr lang="en-US" altLang="en-US" sz="1200">
                <a:solidFill>
                  <a:srgbClr val="FFCC99"/>
                </a:solidFill>
              </a:rPr>
              <a:t>   …</a:t>
            </a:r>
            <a:r>
              <a:rPr lang="en-US" altLang="en-US" sz="1200" b="1">
                <a:solidFill>
                  <a:srgbClr val="FFCC99"/>
                </a:solidFill>
              </a:rPr>
              <a:t>respect the vertical</a:t>
            </a:r>
            <a:r>
              <a:rPr lang="en-US" altLang="en-US" sz="1200">
                <a:solidFill>
                  <a:srgbClr val="FFCC99"/>
                </a:solidFill>
              </a:rPr>
              <a:t> and may…</a:t>
            </a:r>
            <a:r>
              <a:rPr lang="en-US" altLang="en-US" sz="1200" b="1">
                <a:solidFill>
                  <a:srgbClr val="FFCC99"/>
                </a:solidFill>
              </a:rPr>
              <a:t>resolve with refraction</a:t>
            </a:r>
          </a:p>
        </p:txBody>
      </p:sp>
      <p:sp>
        <p:nvSpPr>
          <p:cNvPr id="18" name="Text Box 13">
            <a:extLst>
              <a:ext uri="{FF2B5EF4-FFF2-40B4-BE49-F238E27FC236}">
                <a16:creationId xmlns:a16="http://schemas.microsoft.com/office/drawing/2014/main" id="{AF29A23D-8CCD-493E-A881-3F227F620AD9}"/>
              </a:ext>
            </a:extLst>
          </p:cNvPr>
          <p:cNvSpPr txBox="1">
            <a:spLocks noChangeArrowheads="1"/>
          </p:cNvSpPr>
          <p:nvPr/>
        </p:nvSpPr>
        <p:spPr bwMode="auto">
          <a:xfrm>
            <a:off x="4800600" y="5257800"/>
            <a:ext cx="4216400" cy="1231106"/>
          </a:xfrm>
          <a:prstGeom prst="rect">
            <a:avLst/>
          </a:prstGeom>
          <a:solidFill>
            <a:srgbClr val="FFCC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dirty="0">
                <a:solidFill>
                  <a:schemeClr val="bg1">
                    <a:lumMod val="65000"/>
                  </a:schemeClr>
                </a:solidFill>
              </a:rPr>
              <a:t>Tilted-Disc Syndrome</a:t>
            </a:r>
          </a:p>
          <a:p>
            <a:pPr eaLnBrk="1" hangingPunct="1">
              <a:spcBef>
                <a:spcPct val="0"/>
              </a:spcBef>
              <a:buClrTx/>
              <a:buSzTx/>
              <a:buFontTx/>
              <a:buNone/>
            </a:pPr>
            <a:r>
              <a:rPr lang="en-US" altLang="en-US" sz="1200" dirty="0">
                <a:solidFill>
                  <a:srgbClr val="FFCC99"/>
                </a:solidFill>
              </a:rPr>
              <a:t>1) Superior pole appears…</a:t>
            </a:r>
            <a:r>
              <a:rPr lang="en-US" altLang="en-US" sz="1200" b="1" dirty="0">
                <a:solidFill>
                  <a:srgbClr val="FFCC99"/>
                </a:solidFill>
              </a:rPr>
              <a:t>elevated</a:t>
            </a:r>
            <a:r>
              <a:rPr lang="en-US" altLang="en-US" sz="1200" dirty="0">
                <a:solidFill>
                  <a:srgbClr val="FFCC99"/>
                </a:solidFill>
              </a:rPr>
              <a:t>, inferior… </a:t>
            </a:r>
            <a:r>
              <a:rPr lang="en-US" altLang="en-US" sz="1200" b="1" dirty="0">
                <a:solidFill>
                  <a:srgbClr val="FFCC99"/>
                </a:solidFill>
              </a:rPr>
              <a:t>recessed</a:t>
            </a:r>
          </a:p>
          <a:p>
            <a:pPr eaLnBrk="1" hangingPunct="1">
              <a:spcBef>
                <a:spcPct val="0"/>
              </a:spcBef>
              <a:buClrTx/>
              <a:buSzTx/>
              <a:buFontTx/>
              <a:buNone/>
            </a:pPr>
            <a:r>
              <a:rPr lang="en-US" altLang="en-US" sz="1200" dirty="0">
                <a:solidFill>
                  <a:srgbClr val="FFCC99"/>
                </a:solidFill>
              </a:rPr>
              <a:t>2) Associated with…</a:t>
            </a:r>
            <a:r>
              <a:rPr lang="en-US" altLang="en-US" sz="1200" b="1" dirty="0">
                <a:solidFill>
                  <a:srgbClr val="FFCC99"/>
                </a:solidFill>
              </a:rPr>
              <a:t>situs inversus</a:t>
            </a:r>
            <a:r>
              <a:rPr lang="en-US" altLang="en-US" sz="1200" dirty="0">
                <a:solidFill>
                  <a:srgbClr val="FFCC99"/>
                </a:solidFill>
              </a:rPr>
              <a:t> of retinal vessels</a:t>
            </a:r>
          </a:p>
          <a:p>
            <a:pPr eaLnBrk="1" hangingPunct="1">
              <a:spcBef>
                <a:spcPct val="0"/>
              </a:spcBef>
              <a:buClrTx/>
              <a:buSzTx/>
              <a:buFontTx/>
              <a:buNone/>
            </a:pPr>
            <a:r>
              <a:rPr lang="en-US" altLang="en-US" sz="1200" dirty="0">
                <a:solidFill>
                  <a:srgbClr val="FFCC99"/>
                </a:solidFill>
              </a:rPr>
              <a:t>3) Fundus abnormality produces… </a:t>
            </a:r>
            <a:r>
              <a:rPr lang="en-US" altLang="en-US" sz="1200" b="1" dirty="0">
                <a:solidFill>
                  <a:srgbClr val="FFCC99"/>
                </a:solidFill>
              </a:rPr>
              <a:t>myopic </a:t>
            </a:r>
            <a:r>
              <a:rPr lang="en-US" altLang="en-US" sz="1200" b="1" dirty="0" err="1">
                <a:solidFill>
                  <a:srgbClr val="FFCC99"/>
                </a:solidFill>
              </a:rPr>
              <a:t>astigm</a:t>
            </a:r>
            <a:endParaRPr lang="en-US" altLang="en-US" sz="1200" b="1" dirty="0">
              <a:solidFill>
                <a:srgbClr val="FFCC99"/>
              </a:solidFill>
            </a:endParaRPr>
          </a:p>
          <a:p>
            <a:pPr eaLnBrk="1" hangingPunct="1">
              <a:spcBef>
                <a:spcPct val="0"/>
              </a:spcBef>
              <a:buClrTx/>
              <a:buSzTx/>
              <a:buFontTx/>
              <a:buNone/>
            </a:pPr>
            <a:r>
              <a:rPr lang="en-US" altLang="en-US" sz="1200" dirty="0">
                <a:solidFill>
                  <a:srgbClr val="FFCC99"/>
                </a:solidFill>
              </a:rPr>
              <a:t>4) VF testing reveals…</a:t>
            </a:r>
            <a:r>
              <a:rPr lang="en-US" altLang="en-US" sz="1200" b="1" dirty="0">
                <a:solidFill>
                  <a:srgbClr val="FFCC99"/>
                </a:solidFill>
              </a:rPr>
              <a:t>bitemporal hemianopia</a:t>
            </a:r>
            <a:r>
              <a:rPr lang="en-US" altLang="en-US" sz="1200" dirty="0">
                <a:solidFill>
                  <a:srgbClr val="FFCC99"/>
                </a:solidFill>
              </a:rPr>
              <a:t> that </a:t>
            </a:r>
            <a:r>
              <a:rPr lang="en-US" altLang="en-US" sz="1200" dirty="0" err="1">
                <a:solidFill>
                  <a:srgbClr val="FFCC99"/>
                </a:solidFill>
              </a:rPr>
              <a:t>doesn’t</a:t>
            </a:r>
            <a:r>
              <a:rPr lang="en-US" altLang="en-US" sz="1200" b="1" dirty="0" err="1">
                <a:solidFill>
                  <a:srgbClr val="FFCC99"/>
                </a:solidFill>
              </a:rPr>
              <a:t>with</a:t>
            </a:r>
            <a:r>
              <a:rPr lang="en-US" altLang="en-US" sz="1200" b="1" dirty="0">
                <a:solidFill>
                  <a:srgbClr val="FFCC99"/>
                </a:solidFill>
              </a:rPr>
              <a:t> refract</a:t>
            </a:r>
          </a:p>
        </p:txBody>
      </p:sp>
      <p:sp>
        <p:nvSpPr>
          <p:cNvPr id="3" name="TextBox 2">
            <a:extLst>
              <a:ext uri="{FF2B5EF4-FFF2-40B4-BE49-F238E27FC236}">
                <a16:creationId xmlns:a16="http://schemas.microsoft.com/office/drawing/2014/main" id="{83967FBC-9255-EE50-B057-538AB35A0FFD}"/>
              </a:ext>
            </a:extLst>
          </p:cNvPr>
          <p:cNvSpPr txBox="1"/>
          <p:nvPr/>
        </p:nvSpPr>
        <p:spPr>
          <a:xfrm>
            <a:off x="299781" y="1873984"/>
            <a:ext cx="5410200" cy="2308324"/>
          </a:xfrm>
          <a:prstGeom prst="rect">
            <a:avLst/>
          </a:prstGeom>
          <a:solidFill>
            <a:srgbClr val="61D6FF"/>
          </a:solidFill>
        </p:spPr>
        <p:txBody>
          <a:bodyPr wrap="square" rtlCol="0">
            <a:spAutoFit/>
          </a:bodyPr>
          <a:lstStyle/>
          <a:p>
            <a:r>
              <a:rPr lang="en-US" sz="1600" i="1" dirty="0">
                <a:solidFill>
                  <a:schemeClr val="bg1">
                    <a:lumMod val="50000"/>
                  </a:schemeClr>
                </a:solidFill>
              </a:rPr>
              <a:t>Is morning-glory disc usually unilateral, or bilateral?</a:t>
            </a:r>
          </a:p>
          <a:p>
            <a:r>
              <a:rPr lang="en-US" sz="1600" dirty="0">
                <a:solidFill>
                  <a:schemeClr val="bg1">
                    <a:lumMod val="50000"/>
                  </a:schemeClr>
                </a:solidFill>
              </a:rPr>
              <a:t>Unilateral</a:t>
            </a:r>
          </a:p>
          <a:p>
            <a:endParaRPr lang="en-US" sz="1600" i="1" dirty="0">
              <a:solidFill>
                <a:schemeClr val="bg1">
                  <a:lumMod val="50000"/>
                </a:schemeClr>
              </a:solidFill>
              <a:latin typeface="+mn-lt"/>
            </a:endParaRPr>
          </a:p>
          <a:p>
            <a:r>
              <a:rPr lang="en-US" sz="1600" i="1" dirty="0">
                <a:solidFill>
                  <a:schemeClr val="bg1">
                    <a:lumMod val="50000"/>
                  </a:schemeClr>
                </a:solidFill>
                <a:latin typeface="+mn-lt"/>
              </a:rPr>
              <a:t>Is there a gender predilection?</a:t>
            </a:r>
          </a:p>
          <a:p>
            <a:r>
              <a:rPr lang="en-US" sz="1600" dirty="0">
                <a:solidFill>
                  <a:schemeClr val="bg1">
                    <a:lumMod val="50000"/>
                  </a:schemeClr>
                </a:solidFill>
                <a:latin typeface="+mn-lt"/>
              </a:rPr>
              <a:t>Yes, there is a  ♀  preponderance</a:t>
            </a:r>
          </a:p>
          <a:p>
            <a:endParaRPr lang="en-US" sz="1600" dirty="0">
              <a:solidFill>
                <a:schemeClr val="bg1">
                  <a:lumMod val="50000"/>
                </a:schemeClr>
              </a:solidFill>
            </a:endParaRPr>
          </a:p>
          <a:p>
            <a:r>
              <a:rPr lang="en-US" sz="1600" i="1" dirty="0">
                <a:solidFill>
                  <a:schemeClr val="bg1">
                    <a:lumMod val="50000"/>
                  </a:schemeClr>
                </a:solidFill>
              </a:rPr>
              <a:t>It has two associations of particular note—what are they?</a:t>
            </a:r>
          </a:p>
          <a:p>
            <a:r>
              <a:rPr lang="en-US" sz="1600" dirty="0">
                <a:solidFill>
                  <a:schemeClr val="bg1">
                    <a:lumMod val="50000"/>
                  </a:schemeClr>
                </a:solidFill>
              </a:rPr>
              <a:t>--PHACE  syndrome</a:t>
            </a:r>
          </a:p>
          <a:p>
            <a:r>
              <a:rPr lang="en-US" sz="1600" dirty="0">
                <a:solidFill>
                  <a:schemeClr val="bg1">
                    <a:lumMod val="50000"/>
                  </a:schemeClr>
                </a:solidFill>
              </a:rPr>
              <a:t>--</a:t>
            </a:r>
            <a:r>
              <a:rPr lang="en-US" sz="1600" b="1" dirty="0" err="1"/>
              <a:t>Moyamoya</a:t>
            </a:r>
            <a:r>
              <a:rPr lang="en-US" sz="1600" b="1" dirty="0"/>
              <a:t>  </a:t>
            </a:r>
            <a:r>
              <a:rPr lang="en-US" sz="1600" b="1" dirty="0">
                <a:solidFill>
                  <a:srgbClr val="61D6FF"/>
                </a:solidFill>
              </a:rPr>
              <a:t>disease</a:t>
            </a:r>
          </a:p>
        </p:txBody>
      </p:sp>
      <p:sp>
        <p:nvSpPr>
          <p:cNvPr id="2" name="Frame 1">
            <a:extLst>
              <a:ext uri="{FF2B5EF4-FFF2-40B4-BE49-F238E27FC236}">
                <a16:creationId xmlns:a16="http://schemas.microsoft.com/office/drawing/2014/main" id="{257A94D7-AD34-AB4D-6027-AF081A0B8B3A}"/>
              </a:ext>
            </a:extLst>
          </p:cNvPr>
          <p:cNvSpPr/>
          <p:nvPr/>
        </p:nvSpPr>
        <p:spPr>
          <a:xfrm>
            <a:off x="1340808" y="4266407"/>
            <a:ext cx="1859592" cy="305593"/>
          </a:xfrm>
          <a:prstGeom prst="frame">
            <a:avLst/>
          </a:prstGeom>
          <a:solidFill>
            <a:schemeClr val="bg1">
              <a:lumMod val="65000"/>
            </a:schemeClr>
          </a:solidFill>
          <a:ln>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5" name="TextBox 4">
            <a:extLst>
              <a:ext uri="{FF2B5EF4-FFF2-40B4-BE49-F238E27FC236}">
                <a16:creationId xmlns:a16="http://schemas.microsoft.com/office/drawing/2014/main" id="{A5DE4E2D-A07C-9FD4-0501-0357163C4BDE}"/>
              </a:ext>
            </a:extLst>
          </p:cNvPr>
          <p:cNvSpPr txBox="1"/>
          <p:nvPr/>
        </p:nvSpPr>
        <p:spPr>
          <a:xfrm>
            <a:off x="2068437" y="2499301"/>
            <a:ext cx="6591695" cy="3754874"/>
          </a:xfrm>
          <a:prstGeom prst="rect">
            <a:avLst/>
          </a:prstGeom>
          <a:solidFill>
            <a:srgbClr val="FFDB69"/>
          </a:solidFill>
        </p:spPr>
        <p:txBody>
          <a:bodyPr wrap="square" rtlCol="0">
            <a:spAutoFit/>
          </a:bodyPr>
          <a:lstStyle/>
          <a:p>
            <a:r>
              <a:rPr lang="en-US" sz="1400" b="0" i="1" dirty="0">
                <a:solidFill>
                  <a:schemeClr val="bg1">
                    <a:lumMod val="65000"/>
                  </a:schemeClr>
                </a:solidFill>
                <a:effectLst/>
                <a:latin typeface="+mn-lt"/>
              </a:rPr>
              <a:t>What is </a:t>
            </a:r>
            <a:r>
              <a:rPr lang="en-US" sz="1400" b="0" dirty="0" err="1">
                <a:solidFill>
                  <a:schemeClr val="bg1">
                    <a:lumMod val="65000"/>
                  </a:schemeClr>
                </a:solidFill>
                <a:effectLst/>
                <a:latin typeface="+mn-lt"/>
              </a:rPr>
              <a:t>moyamoya</a:t>
            </a:r>
            <a:r>
              <a:rPr lang="en-US" sz="1400" b="0" dirty="0">
                <a:solidFill>
                  <a:schemeClr val="bg1">
                    <a:lumMod val="65000"/>
                  </a:schemeClr>
                </a:solidFill>
                <a:effectLst/>
                <a:latin typeface="+mn-lt"/>
              </a:rPr>
              <a:t> disease </a:t>
            </a:r>
            <a:r>
              <a:rPr lang="en-US" sz="1400" b="0" i="1" dirty="0">
                <a:solidFill>
                  <a:schemeClr val="bg1">
                    <a:lumMod val="65000"/>
                  </a:schemeClr>
                </a:solidFill>
                <a:effectLst/>
                <a:latin typeface="+mn-lt"/>
              </a:rPr>
              <a:t>(MMD)?</a:t>
            </a:r>
          </a:p>
          <a:p>
            <a:r>
              <a:rPr lang="en-US" sz="1400" dirty="0">
                <a:solidFill>
                  <a:schemeClr val="bg1">
                    <a:lumMod val="65000"/>
                  </a:schemeClr>
                </a:solidFill>
                <a:latin typeface="+mn-lt"/>
              </a:rPr>
              <a:t>An</a:t>
            </a:r>
            <a:r>
              <a:rPr lang="en-US" sz="1400" b="0" i="0" dirty="0">
                <a:solidFill>
                  <a:schemeClr val="bg1">
                    <a:lumMod val="65000"/>
                  </a:schemeClr>
                </a:solidFill>
                <a:effectLst/>
                <a:latin typeface="+mn-lt"/>
              </a:rPr>
              <a:t>  occlusive  vascular condition primarily affecting the terminal  internal carotids  and proximal  anterior and middle cerebral  arteries</a:t>
            </a:r>
          </a:p>
          <a:p>
            <a:endParaRPr lang="en-US" sz="1400" i="1" dirty="0">
              <a:solidFill>
                <a:srgbClr val="FFDB69"/>
              </a:solidFill>
              <a:latin typeface="+mn-lt"/>
            </a:endParaRPr>
          </a:p>
          <a:p>
            <a:r>
              <a:rPr lang="en-US" sz="1400" b="0" i="1" dirty="0">
                <a:solidFill>
                  <a:srgbClr val="FFDB69"/>
                </a:solidFill>
                <a:effectLst/>
                <a:latin typeface="+mn-lt"/>
              </a:rPr>
              <a:t>Is it common, or rare?</a:t>
            </a:r>
          </a:p>
          <a:p>
            <a:r>
              <a:rPr lang="en-US" sz="1400" dirty="0">
                <a:solidFill>
                  <a:srgbClr val="FFDB69"/>
                </a:solidFill>
                <a:latin typeface="+mn-lt"/>
              </a:rPr>
              <a:t>Quite rare</a:t>
            </a:r>
          </a:p>
          <a:p>
            <a:endParaRPr lang="en-US" sz="1400" b="0" i="0" dirty="0">
              <a:solidFill>
                <a:srgbClr val="FFDB69"/>
              </a:solidFill>
              <a:effectLst/>
              <a:latin typeface="+mn-lt"/>
            </a:endParaRPr>
          </a:p>
          <a:p>
            <a:endParaRPr lang="en-US" sz="1400" i="1" dirty="0">
              <a:solidFill>
                <a:srgbClr val="FFDB69"/>
              </a:solidFill>
              <a:latin typeface="+mn-lt"/>
            </a:endParaRPr>
          </a:p>
          <a:p>
            <a:r>
              <a:rPr lang="en-US" sz="1400" i="1" dirty="0">
                <a:solidFill>
                  <a:srgbClr val="FFDB69"/>
                </a:solidFill>
                <a:latin typeface="+mn-lt"/>
              </a:rPr>
              <a:t>Is there a racial predilection?</a:t>
            </a:r>
          </a:p>
          <a:p>
            <a:r>
              <a:rPr lang="en-US" sz="1400" dirty="0">
                <a:solidFill>
                  <a:srgbClr val="FFDB69"/>
                </a:solidFill>
                <a:latin typeface="+mn-lt"/>
              </a:rPr>
              <a:t>Yes, it is more common in  Asians , especially  Japanese  and Korean  individuals</a:t>
            </a:r>
          </a:p>
          <a:p>
            <a:endParaRPr lang="en-US" sz="1400" dirty="0">
              <a:solidFill>
                <a:srgbClr val="FFDB69"/>
              </a:solidFill>
              <a:latin typeface="+mn-lt"/>
            </a:endParaRPr>
          </a:p>
          <a:p>
            <a:r>
              <a:rPr lang="en-US" sz="1400" i="1" dirty="0">
                <a:solidFill>
                  <a:srgbClr val="FFDB69"/>
                </a:solidFill>
                <a:latin typeface="+mn-lt"/>
              </a:rPr>
              <a:t>Is there a gender predilection?</a:t>
            </a:r>
          </a:p>
          <a:p>
            <a:r>
              <a:rPr lang="en-US" sz="1400" dirty="0">
                <a:solidFill>
                  <a:srgbClr val="FFDB69"/>
                </a:solidFill>
                <a:latin typeface="+mn-lt"/>
              </a:rPr>
              <a:t>Yes, there is a modest  ♀  preponderance</a:t>
            </a:r>
          </a:p>
          <a:p>
            <a:endParaRPr lang="en-US" sz="1400" i="1" dirty="0">
              <a:solidFill>
                <a:srgbClr val="FFDB69"/>
              </a:solidFill>
              <a:latin typeface="+mn-lt"/>
            </a:endParaRPr>
          </a:p>
          <a:p>
            <a:r>
              <a:rPr lang="en-US" sz="1400" i="1" dirty="0">
                <a:solidFill>
                  <a:srgbClr val="FFDB69"/>
                </a:solidFill>
                <a:latin typeface="+mn-lt"/>
              </a:rPr>
              <a:t>Is there an age predilection?</a:t>
            </a:r>
          </a:p>
          <a:p>
            <a:r>
              <a:rPr lang="en-US" sz="1400" dirty="0">
                <a:solidFill>
                  <a:srgbClr val="FFDB69"/>
                </a:solidFill>
                <a:latin typeface="+mn-lt"/>
              </a:rPr>
              <a:t>It manifests most commonly in  childhood  (with a second, smaller peak in the  fourth  decade)</a:t>
            </a:r>
          </a:p>
        </p:txBody>
      </p:sp>
      <p:sp>
        <p:nvSpPr>
          <p:cNvPr id="7" name="TextBox 6">
            <a:extLst>
              <a:ext uri="{FF2B5EF4-FFF2-40B4-BE49-F238E27FC236}">
                <a16:creationId xmlns:a16="http://schemas.microsoft.com/office/drawing/2014/main" id="{024A12C4-E399-702B-B93D-2CFCF3E1D8E2}"/>
              </a:ext>
            </a:extLst>
          </p:cNvPr>
          <p:cNvSpPr txBox="1"/>
          <p:nvPr/>
        </p:nvSpPr>
        <p:spPr>
          <a:xfrm>
            <a:off x="1600200" y="3830430"/>
            <a:ext cx="936475" cy="338554"/>
          </a:xfrm>
          <a:prstGeom prst="rect">
            <a:avLst/>
          </a:prstGeom>
          <a:noFill/>
        </p:spPr>
        <p:txBody>
          <a:bodyPr wrap="none" rtlCol="0">
            <a:spAutoFit/>
          </a:bodyPr>
          <a:lstStyle/>
          <a:p>
            <a:r>
              <a:rPr lang="en-US" sz="1600" b="1" dirty="0">
                <a:solidFill>
                  <a:schemeClr val="bg1">
                    <a:lumMod val="65000"/>
                  </a:schemeClr>
                </a:solidFill>
              </a:rPr>
              <a:t>disease</a:t>
            </a:r>
          </a:p>
        </p:txBody>
      </p:sp>
      <p:sp>
        <p:nvSpPr>
          <p:cNvPr id="6" name="Oval 5">
            <a:extLst>
              <a:ext uri="{FF2B5EF4-FFF2-40B4-BE49-F238E27FC236}">
                <a16:creationId xmlns:a16="http://schemas.microsoft.com/office/drawing/2014/main" id="{2730B66A-7EE3-7171-B71E-439C6D616CB6}"/>
              </a:ext>
            </a:extLst>
          </p:cNvPr>
          <p:cNvSpPr/>
          <p:nvPr/>
        </p:nvSpPr>
        <p:spPr>
          <a:xfrm>
            <a:off x="357808" y="3760788"/>
            <a:ext cx="1353761" cy="496333"/>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8" name="TextBox 7">
            <a:extLst>
              <a:ext uri="{FF2B5EF4-FFF2-40B4-BE49-F238E27FC236}">
                <a16:creationId xmlns:a16="http://schemas.microsoft.com/office/drawing/2014/main" id="{A44364C0-0DCE-DD6D-FB7F-230972ABE736}"/>
              </a:ext>
            </a:extLst>
          </p:cNvPr>
          <p:cNvSpPr txBox="1"/>
          <p:nvPr/>
        </p:nvSpPr>
        <p:spPr>
          <a:xfrm>
            <a:off x="1810984" y="3684984"/>
            <a:ext cx="6975208" cy="984885"/>
          </a:xfrm>
          <a:prstGeom prst="rect">
            <a:avLst/>
          </a:prstGeom>
          <a:solidFill>
            <a:srgbClr val="FF66FF"/>
          </a:solidFill>
        </p:spPr>
        <p:txBody>
          <a:bodyPr wrap="square" rtlCol="0">
            <a:spAutoFit/>
          </a:bodyPr>
          <a:lstStyle/>
          <a:p>
            <a:r>
              <a:rPr lang="en-US" sz="1400" i="1" dirty="0"/>
              <a:t>What’s the story behind the name </a:t>
            </a:r>
            <a:r>
              <a:rPr lang="en-US" sz="1400" dirty="0" err="1"/>
              <a:t>moyamoya</a:t>
            </a:r>
            <a:r>
              <a:rPr lang="en-US" sz="1400" i="1" dirty="0"/>
              <a:t>?</a:t>
            </a:r>
          </a:p>
          <a:p>
            <a:r>
              <a:rPr lang="en-US" sz="1400" dirty="0"/>
              <a:t>The chronic occlusions result in the development of collaterals. On angiography,  these collaterals manifest as wispy areas that have been likened to a puff of smoke. </a:t>
            </a:r>
            <a:r>
              <a:rPr lang="en-US" sz="1600" i="1" u="sng" dirty="0" err="1">
                <a:solidFill>
                  <a:srgbClr val="FF66FF"/>
                </a:solidFill>
              </a:rPr>
              <a:t>Moyamoya</a:t>
            </a:r>
            <a:r>
              <a:rPr lang="en-US" sz="1600" u="sng" dirty="0">
                <a:solidFill>
                  <a:srgbClr val="FF66FF"/>
                </a:solidFill>
              </a:rPr>
              <a:t> is the Japanese word for this ‘hazy puff of smoke’ appearance.</a:t>
            </a:r>
            <a:endParaRPr lang="en-US" sz="1400" u="sng" dirty="0">
              <a:solidFill>
                <a:srgbClr val="FF66FF"/>
              </a:solidFill>
            </a:endParaRPr>
          </a:p>
        </p:txBody>
      </p:sp>
    </p:spTree>
    <p:extLst>
      <p:ext uri="{BB962C8B-B14F-4D97-AF65-F5344CB8AC3E}">
        <p14:creationId xmlns:p14="http://schemas.microsoft.com/office/powerpoint/2010/main" val="1623815148"/>
      </p:ext>
    </p:extLst>
  </p:cSld>
  <p:clrMapOvr>
    <a:masterClrMapping/>
  </p:clrMapOvr>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a:extLst>
              <a:ext uri="{FF2B5EF4-FFF2-40B4-BE49-F238E27FC236}">
                <a16:creationId xmlns:a16="http://schemas.microsoft.com/office/drawing/2014/main" id="{9A24B177-A33E-B9CB-8EEC-E170BF343D06}"/>
              </a:ext>
            </a:extLst>
          </p:cNvPr>
          <p:cNvSpPr>
            <a:spLocks noGrp="1"/>
          </p:cNvSpPr>
          <p:nvPr>
            <p:ph type="sldNum" sz="quarter" idx="12"/>
          </p:nvPr>
        </p:nvSpPr>
        <p:spPr/>
        <p:txBody>
          <a:bodyPr/>
          <a:lstStyle/>
          <a:p>
            <a:pPr>
              <a:defRPr/>
            </a:pPr>
            <a:fld id="{6A2B6F05-8830-4A4E-A4F5-62694ADE4DA0}" type="slidenum">
              <a:rPr lang="en-US" altLang="en-US" smtClean="0"/>
              <a:pPr>
                <a:defRPr/>
              </a:pPr>
              <a:t>63</a:t>
            </a:fld>
            <a:endParaRPr lang="en-US" altLang="en-US"/>
          </a:p>
        </p:txBody>
      </p:sp>
      <p:pic>
        <p:nvPicPr>
          <p:cNvPr id="1026" name="Picture 2" descr="brain vascularization images">
            <a:extLst>
              <a:ext uri="{FF2B5EF4-FFF2-40B4-BE49-F238E27FC236}">
                <a16:creationId xmlns:a16="http://schemas.microsoft.com/office/drawing/2014/main" id="{D104A48E-B7F7-5FF1-1AF3-FED4C993728B}"/>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857250" y="1428750"/>
            <a:ext cx="7429500" cy="4000500"/>
          </a:xfrm>
          <a:prstGeom prst="rect">
            <a:avLst/>
          </a:prstGeom>
          <a:noFill/>
          <a:extLst>
            <a:ext uri="{909E8E84-426E-40DD-AFC4-6F175D3DCCD1}">
              <a14:hiddenFill xmlns:a14="http://schemas.microsoft.com/office/drawing/2010/main">
                <a:solidFill>
                  <a:srgbClr val="FFFFFF"/>
                </a:solidFill>
              </a14:hiddenFill>
            </a:ext>
          </a:extLst>
        </p:spPr>
      </p:pic>
      <p:sp>
        <p:nvSpPr>
          <p:cNvPr id="3" name="TextBox 2">
            <a:extLst>
              <a:ext uri="{FF2B5EF4-FFF2-40B4-BE49-F238E27FC236}">
                <a16:creationId xmlns:a16="http://schemas.microsoft.com/office/drawing/2014/main" id="{58EC0F41-F7BA-A990-907D-F2656552A51D}"/>
              </a:ext>
            </a:extLst>
          </p:cNvPr>
          <p:cNvSpPr txBox="1"/>
          <p:nvPr/>
        </p:nvSpPr>
        <p:spPr>
          <a:xfrm>
            <a:off x="1752600" y="5259973"/>
            <a:ext cx="1871025" cy="338554"/>
          </a:xfrm>
          <a:prstGeom prst="rect">
            <a:avLst/>
          </a:prstGeom>
          <a:noFill/>
        </p:spPr>
        <p:txBody>
          <a:bodyPr wrap="none" rtlCol="0">
            <a:spAutoFit/>
          </a:bodyPr>
          <a:lstStyle/>
          <a:p>
            <a:r>
              <a:rPr lang="en-US" sz="1600" dirty="0"/>
              <a:t>Normal angiogram</a:t>
            </a:r>
          </a:p>
        </p:txBody>
      </p:sp>
      <p:sp>
        <p:nvSpPr>
          <p:cNvPr id="4" name="TextBox 3">
            <a:extLst>
              <a:ext uri="{FF2B5EF4-FFF2-40B4-BE49-F238E27FC236}">
                <a16:creationId xmlns:a16="http://schemas.microsoft.com/office/drawing/2014/main" id="{9AD3E8B8-2148-EB6F-5B0F-D162F5B95D80}"/>
              </a:ext>
            </a:extLst>
          </p:cNvPr>
          <p:cNvSpPr txBox="1"/>
          <p:nvPr/>
        </p:nvSpPr>
        <p:spPr>
          <a:xfrm>
            <a:off x="5119255" y="5263286"/>
            <a:ext cx="2452916" cy="338554"/>
          </a:xfrm>
          <a:prstGeom prst="rect">
            <a:avLst/>
          </a:prstGeom>
          <a:noFill/>
        </p:spPr>
        <p:txBody>
          <a:bodyPr wrap="none" rtlCol="0">
            <a:spAutoFit/>
          </a:bodyPr>
          <a:lstStyle/>
          <a:p>
            <a:pPr algn="ctr"/>
            <a:r>
              <a:rPr lang="en-US" sz="1600" dirty="0"/>
              <a:t>Angiogram in </a:t>
            </a:r>
            <a:r>
              <a:rPr lang="en-US" sz="1600" dirty="0" err="1"/>
              <a:t>moyamoya</a:t>
            </a:r>
            <a:endParaRPr lang="en-US" sz="1600" dirty="0"/>
          </a:p>
        </p:txBody>
      </p:sp>
      <p:sp>
        <p:nvSpPr>
          <p:cNvPr id="5" name="Rectangle 11">
            <a:extLst>
              <a:ext uri="{FF2B5EF4-FFF2-40B4-BE49-F238E27FC236}">
                <a16:creationId xmlns:a16="http://schemas.microsoft.com/office/drawing/2014/main" id="{291C3EE5-4B6B-B2FB-8305-97E9A8A956F4}"/>
              </a:ext>
            </a:extLst>
          </p:cNvPr>
          <p:cNvSpPr>
            <a:spLocks noChangeArrowheads="1"/>
          </p:cNvSpPr>
          <p:nvPr/>
        </p:nvSpPr>
        <p:spPr bwMode="auto">
          <a:xfrm>
            <a:off x="457200" y="122238"/>
            <a:ext cx="7543800" cy="8683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b"/>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ct val="85000"/>
              </a:lnSpc>
              <a:spcBef>
                <a:spcPct val="0"/>
              </a:spcBef>
              <a:buClrTx/>
              <a:buSzTx/>
              <a:buFontTx/>
              <a:buNone/>
            </a:pPr>
            <a:r>
              <a:rPr lang="en-US" altLang="en-US" sz="3200" b="1" dirty="0">
                <a:solidFill>
                  <a:schemeClr val="tx2"/>
                </a:solidFill>
              </a:rPr>
              <a:t>Developmental Abnormalities of the Optic Nerve Head</a:t>
            </a:r>
            <a:endParaRPr lang="en-US" altLang="en-US" sz="3200" dirty="0">
              <a:solidFill>
                <a:schemeClr val="tx2"/>
              </a:solidFill>
            </a:endParaRPr>
          </a:p>
        </p:txBody>
      </p:sp>
    </p:spTree>
    <p:extLst>
      <p:ext uri="{BB962C8B-B14F-4D97-AF65-F5344CB8AC3E}">
        <p14:creationId xmlns:p14="http://schemas.microsoft.com/office/powerpoint/2010/main" val="3167121284"/>
      </p:ext>
    </p:extLst>
  </p:cSld>
  <p:clrMapOvr>
    <a:masterClrMapping/>
  </p:clrMapOvr>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6" name="Text Box 10">
            <a:extLst>
              <a:ext uri="{FF2B5EF4-FFF2-40B4-BE49-F238E27FC236}">
                <a16:creationId xmlns:a16="http://schemas.microsoft.com/office/drawing/2014/main" id="{75A786AA-A76E-4831-AE75-ABE88B23D8E3}"/>
              </a:ext>
            </a:extLst>
          </p:cNvPr>
          <p:cNvSpPr txBox="1">
            <a:spLocks noChangeArrowheads="1"/>
          </p:cNvSpPr>
          <p:nvPr/>
        </p:nvSpPr>
        <p:spPr bwMode="auto">
          <a:xfrm>
            <a:off x="1371600" y="4267200"/>
            <a:ext cx="3057525" cy="2154238"/>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Morning-Glory Disc</a:t>
            </a:r>
          </a:p>
          <a:p>
            <a:pPr eaLnBrk="1" hangingPunct="1">
              <a:spcBef>
                <a:spcPct val="0"/>
              </a:spcBef>
              <a:buClrTx/>
              <a:buSzTx/>
              <a:buFontTx/>
              <a:buNone/>
            </a:pPr>
            <a:r>
              <a:rPr lang="en-US" altLang="en-US" sz="1200"/>
              <a:t>--DFE reveals:</a:t>
            </a:r>
          </a:p>
          <a:p>
            <a:pPr eaLnBrk="1" hangingPunct="1">
              <a:spcBef>
                <a:spcPct val="0"/>
              </a:spcBef>
              <a:buClrTx/>
              <a:buSzTx/>
              <a:buFontTx/>
              <a:buNone/>
            </a:pPr>
            <a:r>
              <a:rPr lang="en-US" altLang="en-US" sz="1200"/>
              <a:t>  1) A funnel-shaped…</a:t>
            </a:r>
            <a:r>
              <a:rPr lang="en-US" altLang="en-US" sz="1200" b="1">
                <a:solidFill>
                  <a:srgbClr val="0000FF"/>
                </a:solidFill>
              </a:rPr>
              <a:t>excavation</a:t>
            </a:r>
            <a:endParaRPr lang="en-US" altLang="en-US" sz="1200"/>
          </a:p>
          <a:p>
            <a:pPr eaLnBrk="1" hangingPunct="1">
              <a:spcBef>
                <a:spcPct val="0"/>
              </a:spcBef>
              <a:buClrTx/>
              <a:buSzTx/>
              <a:buFontTx/>
              <a:buNone/>
            </a:pPr>
            <a:r>
              <a:rPr lang="en-US" altLang="en-US" sz="1200"/>
              <a:t>  2) Number of vessels crossing the rim</a:t>
            </a:r>
          </a:p>
          <a:p>
            <a:pPr eaLnBrk="1" hangingPunct="1">
              <a:spcBef>
                <a:spcPct val="0"/>
              </a:spcBef>
              <a:buClrTx/>
              <a:buSzTx/>
              <a:buFontTx/>
              <a:buNone/>
            </a:pPr>
            <a:r>
              <a:rPr lang="en-US" altLang="en-US" sz="1200"/>
              <a:t>    seems abnormally…</a:t>
            </a:r>
            <a:r>
              <a:rPr lang="en-US" altLang="en-US" sz="1200" b="1">
                <a:solidFill>
                  <a:srgbClr val="0000FF"/>
                </a:solidFill>
              </a:rPr>
              <a:t>high</a:t>
            </a:r>
            <a:r>
              <a:rPr lang="en-US" altLang="en-US" sz="1200"/>
              <a:t> </a:t>
            </a:r>
            <a:endParaRPr lang="en-US" altLang="en-US" sz="1200" b="1">
              <a:solidFill>
                <a:srgbClr val="0000FF"/>
              </a:solidFill>
            </a:endParaRPr>
          </a:p>
          <a:p>
            <a:pPr eaLnBrk="1" hangingPunct="1">
              <a:spcBef>
                <a:spcPct val="0"/>
              </a:spcBef>
              <a:buClrTx/>
              <a:buSzTx/>
              <a:buFontTx/>
              <a:buNone/>
            </a:pPr>
            <a:r>
              <a:rPr lang="en-US" altLang="en-US" sz="1200"/>
              <a:t>--Tissue is…</a:t>
            </a:r>
            <a:r>
              <a:rPr lang="en-US" altLang="en-US" sz="1200" b="1">
                <a:solidFill>
                  <a:srgbClr val="0000FF"/>
                </a:solidFill>
              </a:rPr>
              <a:t>contractile</a:t>
            </a:r>
            <a:r>
              <a:rPr lang="en-US" altLang="en-US" sz="1200"/>
              <a:t>, so cup seems</a:t>
            </a:r>
          </a:p>
          <a:p>
            <a:pPr eaLnBrk="1" hangingPunct="1">
              <a:spcBef>
                <a:spcPct val="0"/>
              </a:spcBef>
              <a:buClrTx/>
              <a:buSzTx/>
              <a:buFontTx/>
              <a:buNone/>
            </a:pPr>
            <a:r>
              <a:rPr lang="en-US" altLang="en-US" sz="1200"/>
              <a:t>  to…</a:t>
            </a:r>
            <a:r>
              <a:rPr lang="en-US" altLang="en-US" sz="1200" b="1">
                <a:solidFill>
                  <a:srgbClr val="0000FF"/>
                </a:solidFill>
              </a:rPr>
              <a:t>open </a:t>
            </a:r>
            <a:r>
              <a:rPr lang="en-US" altLang="en-US" sz="1200">
                <a:solidFill>
                  <a:srgbClr val="0000FF"/>
                </a:solidFill>
              </a:rPr>
              <a:t>and</a:t>
            </a:r>
            <a:r>
              <a:rPr lang="en-US" altLang="en-US" sz="1200" b="1">
                <a:solidFill>
                  <a:srgbClr val="0000FF"/>
                </a:solidFill>
              </a:rPr>
              <a:t> close</a:t>
            </a:r>
            <a:r>
              <a:rPr lang="en-US" altLang="en-US" sz="1200"/>
              <a:t> (like its namesake,  </a:t>
            </a:r>
          </a:p>
          <a:p>
            <a:pPr eaLnBrk="1" hangingPunct="1">
              <a:spcBef>
                <a:spcPct val="0"/>
              </a:spcBef>
              <a:buClrTx/>
              <a:buSzTx/>
              <a:buFontTx/>
              <a:buNone/>
            </a:pPr>
            <a:r>
              <a:rPr lang="en-US" altLang="en-US" sz="1200"/>
              <a:t>  the morning-glory flower)</a:t>
            </a:r>
          </a:p>
          <a:p>
            <a:pPr eaLnBrk="1" hangingPunct="1">
              <a:spcBef>
                <a:spcPct val="0"/>
              </a:spcBef>
              <a:buClrTx/>
              <a:buSzTx/>
              <a:buFontTx/>
              <a:buNone/>
            </a:pPr>
            <a:r>
              <a:rPr lang="en-US" altLang="en-US" sz="1200"/>
              <a:t>--VA usually…</a:t>
            </a:r>
            <a:r>
              <a:rPr lang="en-US" altLang="en-US" sz="1200" b="1">
                <a:solidFill>
                  <a:srgbClr val="0000FF"/>
                </a:solidFill>
              </a:rPr>
              <a:t>20/200</a:t>
            </a:r>
            <a:r>
              <a:rPr lang="en-US" altLang="en-US" sz="1200"/>
              <a:t>, but can be…</a:t>
            </a:r>
          </a:p>
          <a:p>
            <a:pPr eaLnBrk="1" hangingPunct="1">
              <a:spcBef>
                <a:spcPct val="0"/>
              </a:spcBef>
              <a:buClrTx/>
              <a:buSzTx/>
              <a:buFontTx/>
              <a:buNone/>
            </a:pPr>
            <a:r>
              <a:rPr lang="en-US" altLang="en-US" sz="1200"/>
              <a:t>   </a:t>
            </a:r>
            <a:r>
              <a:rPr lang="en-US" altLang="en-US" sz="1200" b="1">
                <a:solidFill>
                  <a:srgbClr val="0000FF"/>
                </a:solidFill>
              </a:rPr>
              <a:t>20/20&lt;-&gt;NLP</a:t>
            </a:r>
          </a:p>
          <a:p>
            <a:pPr eaLnBrk="1" hangingPunct="1">
              <a:spcBef>
                <a:spcPct val="0"/>
              </a:spcBef>
              <a:buClrTx/>
              <a:buSzTx/>
              <a:buFontTx/>
              <a:buNone/>
            </a:pPr>
            <a:r>
              <a:rPr lang="en-US" altLang="en-US" sz="1200"/>
              <a:t>--1/3 develop…</a:t>
            </a:r>
            <a:r>
              <a:rPr lang="en-US" altLang="en-US" sz="1200" b="1">
                <a:solidFill>
                  <a:srgbClr val="CCECFF"/>
                </a:solidFill>
              </a:rPr>
              <a:t>serous</a:t>
            </a:r>
            <a:r>
              <a:rPr lang="en-US" altLang="en-US" sz="1200" b="1">
                <a:solidFill>
                  <a:srgbClr val="0000FF"/>
                </a:solidFill>
              </a:rPr>
              <a:t> </a:t>
            </a:r>
            <a:r>
              <a:rPr lang="en-US" altLang="en-US" sz="1200" b="1">
                <a:solidFill>
                  <a:srgbClr val="CCECFF"/>
                </a:solidFill>
              </a:rPr>
              <a:t>RD</a:t>
            </a:r>
          </a:p>
        </p:txBody>
      </p:sp>
      <p:sp>
        <p:nvSpPr>
          <p:cNvPr id="26627" name="Text Box 3">
            <a:extLst>
              <a:ext uri="{FF2B5EF4-FFF2-40B4-BE49-F238E27FC236}">
                <a16:creationId xmlns:a16="http://schemas.microsoft.com/office/drawing/2014/main" id="{EBF565CB-D2E5-4CB9-AB10-59AB11704A7C}"/>
              </a:ext>
            </a:extLst>
          </p:cNvPr>
          <p:cNvSpPr txBox="1">
            <a:spLocks noChangeArrowheads="1"/>
          </p:cNvSpPr>
          <p:nvPr/>
        </p:nvSpPr>
        <p:spPr bwMode="auto">
          <a:xfrm>
            <a:off x="793750" y="3505200"/>
            <a:ext cx="2274982" cy="677108"/>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solidFill>
                  <a:schemeClr val="bg1">
                    <a:lumMod val="65000"/>
                  </a:schemeClr>
                </a:solidFill>
              </a:rPr>
              <a:t>Optic Pit/Hole</a:t>
            </a:r>
          </a:p>
          <a:p>
            <a:pPr eaLnBrk="1" hangingPunct="1">
              <a:spcBef>
                <a:spcPct val="0"/>
              </a:spcBef>
              <a:buClrTx/>
              <a:buSzTx/>
              <a:buFontTx/>
              <a:buNone/>
            </a:pPr>
            <a:r>
              <a:rPr lang="en-US" altLang="en-US" sz="1200">
                <a:solidFill>
                  <a:schemeClr val="bg1">
                    <a:lumMod val="65000"/>
                  </a:schemeClr>
                </a:solidFill>
              </a:rPr>
              <a:t>--Associated with…</a:t>
            </a:r>
            <a:r>
              <a:rPr lang="en-US" altLang="en-US" sz="1200" b="1">
                <a:solidFill>
                  <a:schemeClr val="bg1">
                    <a:lumMod val="65000"/>
                  </a:schemeClr>
                </a:solidFill>
              </a:rPr>
              <a:t>serous RD</a:t>
            </a:r>
          </a:p>
          <a:p>
            <a:pPr eaLnBrk="1" hangingPunct="1">
              <a:spcBef>
                <a:spcPct val="0"/>
              </a:spcBef>
              <a:buClrTx/>
              <a:buSzTx/>
              <a:buFontTx/>
              <a:buNone/>
            </a:pPr>
            <a:r>
              <a:rPr lang="en-US" altLang="en-US" sz="1200" b="1">
                <a:solidFill>
                  <a:schemeClr val="bg1">
                    <a:lumMod val="65000"/>
                  </a:schemeClr>
                </a:solidFill>
              </a:rPr>
              <a:t>  in adulthood</a:t>
            </a:r>
          </a:p>
        </p:txBody>
      </p:sp>
      <p:sp>
        <p:nvSpPr>
          <p:cNvPr id="26628" name="Line 4">
            <a:extLst>
              <a:ext uri="{FF2B5EF4-FFF2-40B4-BE49-F238E27FC236}">
                <a16:creationId xmlns:a16="http://schemas.microsoft.com/office/drawing/2014/main" id="{6995FA1A-F69E-4714-87E2-B7C3F5C89A50}"/>
              </a:ext>
            </a:extLst>
          </p:cNvPr>
          <p:cNvSpPr>
            <a:spLocks noChangeShapeType="1"/>
          </p:cNvSpPr>
          <p:nvPr/>
        </p:nvSpPr>
        <p:spPr bwMode="auto">
          <a:xfrm flipH="1">
            <a:off x="1600200" y="2057400"/>
            <a:ext cx="1524000" cy="3810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629" name="Text Box 6">
            <a:extLst>
              <a:ext uri="{FF2B5EF4-FFF2-40B4-BE49-F238E27FC236}">
                <a16:creationId xmlns:a16="http://schemas.microsoft.com/office/drawing/2014/main" id="{2498F669-3885-470F-827E-D0722ECBD570}"/>
              </a:ext>
            </a:extLst>
          </p:cNvPr>
          <p:cNvSpPr txBox="1">
            <a:spLocks noChangeArrowheads="1"/>
          </p:cNvSpPr>
          <p:nvPr/>
        </p:nvSpPr>
        <p:spPr bwMode="auto">
          <a:xfrm>
            <a:off x="1340808" y="1524000"/>
            <a:ext cx="3544560" cy="458587"/>
          </a:xfrm>
          <a:prstGeom prst="rect">
            <a:avLst/>
          </a:prstGeom>
          <a:noFill/>
          <a:ln w="952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1400" i="1">
                <a:solidFill>
                  <a:schemeClr val="bg1">
                    <a:lumMod val="75000"/>
                  </a:schemeClr>
                </a:solidFill>
              </a:rPr>
              <a:t>These three are all secondary to abnormal</a:t>
            </a:r>
          </a:p>
          <a:p>
            <a:pPr algn="ctr" eaLnBrk="1" hangingPunct="1">
              <a:lnSpc>
                <a:spcPct val="85000"/>
              </a:lnSpc>
              <a:spcBef>
                <a:spcPct val="0"/>
              </a:spcBef>
              <a:buClrTx/>
              <a:buSzTx/>
              <a:buFontTx/>
              <a:buNone/>
            </a:pPr>
            <a:r>
              <a:rPr lang="en-US" altLang="en-US" sz="1400" i="1">
                <a:solidFill>
                  <a:schemeClr val="bg1">
                    <a:lumMod val="75000"/>
                  </a:schemeClr>
                </a:solidFill>
              </a:rPr>
              <a:t>closure of the embryonic optic fissure</a:t>
            </a:r>
          </a:p>
        </p:txBody>
      </p:sp>
      <p:sp>
        <p:nvSpPr>
          <p:cNvPr id="26630" name="Text Box 7">
            <a:extLst>
              <a:ext uri="{FF2B5EF4-FFF2-40B4-BE49-F238E27FC236}">
                <a16:creationId xmlns:a16="http://schemas.microsoft.com/office/drawing/2014/main" id="{77864995-F91A-497B-84DE-F4FB09455FB9}"/>
              </a:ext>
            </a:extLst>
          </p:cNvPr>
          <p:cNvSpPr txBox="1">
            <a:spLocks noChangeArrowheads="1"/>
          </p:cNvSpPr>
          <p:nvPr/>
        </p:nvSpPr>
        <p:spPr bwMode="auto">
          <a:xfrm>
            <a:off x="76200" y="2514600"/>
            <a:ext cx="2783134" cy="861774"/>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solidFill>
                  <a:schemeClr val="bg1">
                    <a:lumMod val="65000"/>
                  </a:schemeClr>
                </a:solidFill>
              </a:rPr>
              <a:t>Optic Nerve Coloboma</a:t>
            </a:r>
          </a:p>
          <a:p>
            <a:pPr eaLnBrk="1" hangingPunct="1">
              <a:spcBef>
                <a:spcPct val="0"/>
              </a:spcBef>
              <a:buClrTx/>
              <a:buSzTx/>
              <a:buFontTx/>
              <a:buNone/>
            </a:pPr>
            <a:r>
              <a:rPr lang="en-US" altLang="en-US" sz="1200">
                <a:solidFill>
                  <a:schemeClr val="bg1">
                    <a:lumMod val="65000"/>
                  </a:schemeClr>
                </a:solidFill>
              </a:rPr>
              <a:t>1) May resemble…</a:t>
            </a:r>
            <a:r>
              <a:rPr lang="en-US" altLang="en-US" sz="1200" b="1">
                <a:solidFill>
                  <a:schemeClr val="bg1">
                    <a:lumMod val="65000"/>
                  </a:schemeClr>
                </a:solidFill>
              </a:rPr>
              <a:t>deep cupping</a:t>
            </a:r>
          </a:p>
          <a:p>
            <a:pPr eaLnBrk="1" hangingPunct="1">
              <a:spcBef>
                <a:spcPct val="0"/>
              </a:spcBef>
              <a:buClrTx/>
              <a:buSzTx/>
              <a:buFontTx/>
              <a:buNone/>
            </a:pPr>
            <a:r>
              <a:rPr lang="en-US" altLang="en-US" sz="1200">
                <a:solidFill>
                  <a:schemeClr val="bg1">
                    <a:lumMod val="65000"/>
                  </a:schemeClr>
                </a:solidFill>
              </a:rPr>
              <a:t>2) Can be…</a:t>
            </a:r>
            <a:r>
              <a:rPr lang="en-US" altLang="en-US" sz="1200" b="1">
                <a:solidFill>
                  <a:schemeClr val="bg1">
                    <a:lumMod val="65000"/>
                  </a:schemeClr>
                </a:solidFill>
              </a:rPr>
              <a:t>bilateral, asymmetric</a:t>
            </a:r>
          </a:p>
          <a:p>
            <a:pPr eaLnBrk="1" hangingPunct="1">
              <a:spcBef>
                <a:spcPct val="0"/>
              </a:spcBef>
              <a:buClrTx/>
              <a:buSzTx/>
              <a:buFontTx/>
              <a:buNone/>
            </a:pPr>
            <a:r>
              <a:rPr lang="en-US" altLang="en-US" sz="1200">
                <a:solidFill>
                  <a:schemeClr val="bg1">
                    <a:lumMod val="65000"/>
                  </a:schemeClr>
                </a:solidFill>
              </a:rPr>
              <a:t>3) Part of the…</a:t>
            </a:r>
            <a:r>
              <a:rPr lang="en-US" altLang="en-US" sz="1200" b="1">
                <a:solidFill>
                  <a:schemeClr val="bg1">
                    <a:lumMod val="65000"/>
                  </a:schemeClr>
                </a:solidFill>
              </a:rPr>
              <a:t>CHARGE association</a:t>
            </a:r>
          </a:p>
        </p:txBody>
      </p:sp>
      <p:sp>
        <p:nvSpPr>
          <p:cNvPr id="26631" name="Line 8">
            <a:extLst>
              <a:ext uri="{FF2B5EF4-FFF2-40B4-BE49-F238E27FC236}">
                <a16:creationId xmlns:a16="http://schemas.microsoft.com/office/drawing/2014/main" id="{91D11795-7A2D-4757-920B-F908079269D1}"/>
              </a:ext>
            </a:extLst>
          </p:cNvPr>
          <p:cNvSpPr>
            <a:spLocks noChangeShapeType="1"/>
          </p:cNvSpPr>
          <p:nvPr/>
        </p:nvSpPr>
        <p:spPr bwMode="auto">
          <a:xfrm flipH="1">
            <a:off x="2971800" y="2057400"/>
            <a:ext cx="152400" cy="14478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632" name="Text Box 9">
            <a:extLst>
              <a:ext uri="{FF2B5EF4-FFF2-40B4-BE49-F238E27FC236}">
                <a16:creationId xmlns:a16="http://schemas.microsoft.com/office/drawing/2014/main" id="{A6F1D9EC-DA7F-44C4-8528-11B06C1FBD47}"/>
              </a:ext>
            </a:extLst>
          </p:cNvPr>
          <p:cNvSpPr txBox="1">
            <a:spLocks noChangeArrowheads="1"/>
          </p:cNvSpPr>
          <p:nvPr/>
        </p:nvSpPr>
        <p:spPr bwMode="auto">
          <a:xfrm>
            <a:off x="1371600" y="4267200"/>
            <a:ext cx="3057247" cy="2154436"/>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dirty="0">
                <a:solidFill>
                  <a:schemeClr val="bg1">
                    <a:lumMod val="65000"/>
                  </a:schemeClr>
                </a:solidFill>
              </a:rPr>
              <a:t>Morning-Glory Disc</a:t>
            </a:r>
          </a:p>
          <a:p>
            <a:pPr eaLnBrk="1" hangingPunct="1">
              <a:spcBef>
                <a:spcPct val="0"/>
              </a:spcBef>
              <a:buClrTx/>
              <a:buSzTx/>
              <a:buFontTx/>
              <a:buNone/>
            </a:pPr>
            <a:r>
              <a:rPr lang="en-US" altLang="en-US" sz="1200" dirty="0">
                <a:solidFill>
                  <a:schemeClr val="bg1">
                    <a:lumMod val="65000"/>
                  </a:schemeClr>
                </a:solidFill>
              </a:rPr>
              <a:t>--DFE reveals:</a:t>
            </a:r>
          </a:p>
          <a:p>
            <a:pPr eaLnBrk="1" hangingPunct="1">
              <a:spcBef>
                <a:spcPct val="0"/>
              </a:spcBef>
              <a:buClrTx/>
              <a:buSzTx/>
              <a:buFontTx/>
              <a:buNone/>
            </a:pPr>
            <a:r>
              <a:rPr lang="en-US" altLang="en-US" sz="1200" dirty="0">
                <a:solidFill>
                  <a:schemeClr val="bg1">
                    <a:lumMod val="65000"/>
                  </a:schemeClr>
                </a:solidFill>
              </a:rPr>
              <a:t>  1) A funnel-shaped…</a:t>
            </a:r>
            <a:r>
              <a:rPr lang="en-US" altLang="en-US" sz="1200" b="1" dirty="0">
                <a:solidFill>
                  <a:schemeClr val="bg1">
                    <a:lumMod val="65000"/>
                  </a:schemeClr>
                </a:solidFill>
              </a:rPr>
              <a:t>excavation</a:t>
            </a:r>
            <a:endParaRPr lang="en-US" altLang="en-US" sz="1200" dirty="0">
              <a:solidFill>
                <a:schemeClr val="bg1">
                  <a:lumMod val="65000"/>
                </a:schemeClr>
              </a:solidFill>
            </a:endParaRPr>
          </a:p>
          <a:p>
            <a:pPr eaLnBrk="1" hangingPunct="1">
              <a:spcBef>
                <a:spcPct val="0"/>
              </a:spcBef>
              <a:buClrTx/>
              <a:buSzTx/>
              <a:buFontTx/>
              <a:buNone/>
            </a:pPr>
            <a:r>
              <a:rPr lang="en-US" altLang="en-US" sz="1200" dirty="0">
                <a:solidFill>
                  <a:schemeClr val="bg1">
                    <a:lumMod val="65000"/>
                  </a:schemeClr>
                </a:solidFill>
              </a:rPr>
              <a:t>  2) Number of vessels crossing the rim</a:t>
            </a:r>
          </a:p>
          <a:p>
            <a:pPr eaLnBrk="1" hangingPunct="1">
              <a:spcBef>
                <a:spcPct val="0"/>
              </a:spcBef>
              <a:buClrTx/>
              <a:buSzTx/>
              <a:buFontTx/>
              <a:buNone/>
            </a:pPr>
            <a:r>
              <a:rPr lang="en-US" altLang="en-US" sz="1200" dirty="0">
                <a:solidFill>
                  <a:schemeClr val="bg1">
                    <a:lumMod val="65000"/>
                  </a:schemeClr>
                </a:solidFill>
              </a:rPr>
              <a:t>    seems abnormally…</a:t>
            </a:r>
            <a:r>
              <a:rPr lang="en-US" altLang="en-US" sz="1200" b="1" dirty="0">
                <a:solidFill>
                  <a:schemeClr val="bg1">
                    <a:lumMod val="65000"/>
                  </a:schemeClr>
                </a:solidFill>
              </a:rPr>
              <a:t>high</a:t>
            </a:r>
            <a:r>
              <a:rPr lang="en-US" altLang="en-US" sz="1200" dirty="0">
                <a:solidFill>
                  <a:schemeClr val="bg1">
                    <a:lumMod val="65000"/>
                  </a:schemeClr>
                </a:solidFill>
              </a:rPr>
              <a:t> </a:t>
            </a:r>
            <a:endParaRPr lang="en-US" altLang="en-US" sz="1200" b="1" dirty="0">
              <a:solidFill>
                <a:schemeClr val="bg1">
                  <a:lumMod val="65000"/>
                </a:schemeClr>
              </a:solidFill>
            </a:endParaRPr>
          </a:p>
          <a:p>
            <a:pPr eaLnBrk="1" hangingPunct="1">
              <a:spcBef>
                <a:spcPct val="0"/>
              </a:spcBef>
              <a:buClrTx/>
              <a:buSzTx/>
              <a:buFontTx/>
              <a:buNone/>
            </a:pPr>
            <a:r>
              <a:rPr lang="en-US" altLang="en-US" sz="1200" dirty="0">
                <a:solidFill>
                  <a:schemeClr val="bg1">
                    <a:lumMod val="65000"/>
                  </a:schemeClr>
                </a:solidFill>
              </a:rPr>
              <a:t>--Tissue is…</a:t>
            </a:r>
            <a:r>
              <a:rPr lang="en-US" altLang="en-US" sz="1200" b="1" dirty="0">
                <a:solidFill>
                  <a:schemeClr val="bg1">
                    <a:lumMod val="65000"/>
                  </a:schemeClr>
                </a:solidFill>
              </a:rPr>
              <a:t>contractile</a:t>
            </a:r>
            <a:r>
              <a:rPr lang="en-US" altLang="en-US" sz="1200" dirty="0">
                <a:solidFill>
                  <a:schemeClr val="bg1">
                    <a:lumMod val="65000"/>
                  </a:schemeClr>
                </a:solidFill>
              </a:rPr>
              <a:t>, so cup seems</a:t>
            </a:r>
          </a:p>
          <a:p>
            <a:pPr eaLnBrk="1" hangingPunct="1">
              <a:spcBef>
                <a:spcPct val="0"/>
              </a:spcBef>
              <a:buClrTx/>
              <a:buSzTx/>
              <a:buFontTx/>
              <a:buNone/>
            </a:pPr>
            <a:r>
              <a:rPr lang="en-US" altLang="en-US" sz="1200" dirty="0">
                <a:solidFill>
                  <a:schemeClr val="bg1">
                    <a:lumMod val="65000"/>
                  </a:schemeClr>
                </a:solidFill>
              </a:rPr>
              <a:t>  to…</a:t>
            </a:r>
            <a:r>
              <a:rPr lang="en-US" altLang="en-US" sz="1200" b="1" dirty="0">
                <a:solidFill>
                  <a:schemeClr val="bg1">
                    <a:lumMod val="65000"/>
                  </a:schemeClr>
                </a:solidFill>
              </a:rPr>
              <a:t>open </a:t>
            </a:r>
            <a:r>
              <a:rPr lang="en-US" altLang="en-US" sz="1200" dirty="0">
                <a:solidFill>
                  <a:schemeClr val="bg1">
                    <a:lumMod val="65000"/>
                  </a:schemeClr>
                </a:solidFill>
              </a:rPr>
              <a:t>and</a:t>
            </a:r>
            <a:r>
              <a:rPr lang="en-US" altLang="en-US" sz="1200" b="1" dirty="0">
                <a:solidFill>
                  <a:schemeClr val="bg1">
                    <a:lumMod val="65000"/>
                  </a:schemeClr>
                </a:solidFill>
              </a:rPr>
              <a:t> close</a:t>
            </a:r>
            <a:r>
              <a:rPr lang="en-US" altLang="en-US" sz="1200" dirty="0">
                <a:solidFill>
                  <a:schemeClr val="bg1">
                    <a:lumMod val="65000"/>
                  </a:schemeClr>
                </a:solidFill>
              </a:rPr>
              <a:t> (like its namesake,  </a:t>
            </a:r>
          </a:p>
          <a:p>
            <a:pPr eaLnBrk="1" hangingPunct="1">
              <a:spcBef>
                <a:spcPct val="0"/>
              </a:spcBef>
              <a:buClrTx/>
              <a:buSzTx/>
              <a:buFontTx/>
              <a:buNone/>
            </a:pPr>
            <a:r>
              <a:rPr lang="en-US" altLang="en-US" sz="1200" dirty="0">
                <a:solidFill>
                  <a:schemeClr val="bg1">
                    <a:lumMod val="65000"/>
                  </a:schemeClr>
                </a:solidFill>
              </a:rPr>
              <a:t>  the morning-glory flower)</a:t>
            </a:r>
          </a:p>
          <a:p>
            <a:pPr eaLnBrk="1" hangingPunct="1">
              <a:spcBef>
                <a:spcPct val="0"/>
              </a:spcBef>
              <a:buClrTx/>
              <a:buSzTx/>
              <a:buFontTx/>
              <a:buNone/>
            </a:pPr>
            <a:r>
              <a:rPr lang="en-US" altLang="en-US" sz="1200" dirty="0">
                <a:solidFill>
                  <a:schemeClr val="bg1">
                    <a:lumMod val="65000"/>
                  </a:schemeClr>
                </a:solidFill>
              </a:rPr>
              <a:t>--VA usually…</a:t>
            </a:r>
            <a:r>
              <a:rPr lang="en-US" altLang="en-US" sz="1200" b="1" dirty="0">
                <a:solidFill>
                  <a:schemeClr val="bg1">
                    <a:lumMod val="65000"/>
                  </a:schemeClr>
                </a:solidFill>
              </a:rPr>
              <a:t>20/200</a:t>
            </a:r>
            <a:r>
              <a:rPr lang="en-US" altLang="en-US" sz="1200" dirty="0">
                <a:solidFill>
                  <a:schemeClr val="bg1">
                    <a:lumMod val="65000"/>
                  </a:schemeClr>
                </a:solidFill>
              </a:rPr>
              <a:t>, but can be…</a:t>
            </a:r>
          </a:p>
          <a:p>
            <a:pPr eaLnBrk="1" hangingPunct="1">
              <a:spcBef>
                <a:spcPct val="0"/>
              </a:spcBef>
              <a:buClrTx/>
              <a:buSzTx/>
              <a:buFontTx/>
              <a:buNone/>
            </a:pPr>
            <a:r>
              <a:rPr lang="en-US" altLang="en-US" sz="1200" dirty="0">
                <a:solidFill>
                  <a:schemeClr val="bg1">
                    <a:lumMod val="65000"/>
                  </a:schemeClr>
                </a:solidFill>
              </a:rPr>
              <a:t>   </a:t>
            </a:r>
            <a:r>
              <a:rPr lang="en-US" altLang="en-US" sz="1200" b="1" dirty="0">
                <a:solidFill>
                  <a:schemeClr val="bg1">
                    <a:lumMod val="65000"/>
                  </a:schemeClr>
                </a:solidFill>
              </a:rPr>
              <a:t>20/20&lt;-&gt;NLP</a:t>
            </a:r>
          </a:p>
          <a:p>
            <a:pPr eaLnBrk="1" hangingPunct="1">
              <a:spcBef>
                <a:spcPct val="0"/>
              </a:spcBef>
              <a:buClrTx/>
              <a:buSzTx/>
              <a:buFontTx/>
              <a:buNone/>
            </a:pPr>
            <a:r>
              <a:rPr lang="en-US" altLang="en-US" sz="1200" dirty="0">
                <a:solidFill>
                  <a:schemeClr val="bg1">
                    <a:lumMod val="65000"/>
                  </a:schemeClr>
                </a:solidFill>
              </a:rPr>
              <a:t>--1/3 develop…</a:t>
            </a:r>
            <a:r>
              <a:rPr lang="en-US" altLang="en-US" sz="1200" b="1" dirty="0">
                <a:solidFill>
                  <a:schemeClr val="bg1">
                    <a:lumMod val="65000"/>
                  </a:schemeClr>
                </a:solidFill>
              </a:rPr>
              <a:t>serous RD</a:t>
            </a:r>
          </a:p>
        </p:txBody>
      </p:sp>
      <p:sp>
        <p:nvSpPr>
          <p:cNvPr id="26633" name="Rectangle 11">
            <a:extLst>
              <a:ext uri="{FF2B5EF4-FFF2-40B4-BE49-F238E27FC236}">
                <a16:creationId xmlns:a16="http://schemas.microsoft.com/office/drawing/2014/main" id="{F76BCA91-4E24-4F7F-B6A5-D5C8FE6F39B6}"/>
              </a:ext>
            </a:extLst>
          </p:cNvPr>
          <p:cNvSpPr>
            <a:spLocks noChangeArrowheads="1"/>
          </p:cNvSpPr>
          <p:nvPr/>
        </p:nvSpPr>
        <p:spPr bwMode="auto">
          <a:xfrm>
            <a:off x="457200" y="122238"/>
            <a:ext cx="7543800" cy="8683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b"/>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ct val="85000"/>
              </a:lnSpc>
              <a:spcBef>
                <a:spcPct val="0"/>
              </a:spcBef>
              <a:buClrTx/>
              <a:buSzTx/>
              <a:buFontTx/>
              <a:buNone/>
            </a:pPr>
            <a:r>
              <a:rPr lang="en-US" altLang="en-US" sz="3200" b="1" dirty="0">
                <a:solidFill>
                  <a:schemeClr val="tx2"/>
                </a:solidFill>
              </a:rPr>
              <a:t>Developmental Abnormalities of the Optic Nerve Head</a:t>
            </a:r>
            <a:endParaRPr lang="en-US" altLang="en-US" sz="3200" dirty="0">
              <a:solidFill>
                <a:schemeClr val="tx2"/>
              </a:solidFill>
            </a:endParaRPr>
          </a:p>
        </p:txBody>
      </p:sp>
      <p:sp>
        <p:nvSpPr>
          <p:cNvPr id="26634" name="Slide Number Placeholder 1">
            <a:extLst>
              <a:ext uri="{FF2B5EF4-FFF2-40B4-BE49-F238E27FC236}">
                <a16:creationId xmlns:a16="http://schemas.microsoft.com/office/drawing/2014/main" id="{36D4B343-1488-4D7C-8569-64FF0FD08B6E}"/>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DBDA1020-9ADD-4487-AA1F-12FB75A402F9}" type="slidenum">
              <a:rPr lang="en-US" altLang="en-US" sz="1000"/>
              <a:pPr>
                <a:spcBef>
                  <a:spcPct val="0"/>
                </a:spcBef>
                <a:buClrTx/>
                <a:buSzTx/>
                <a:buFontTx/>
                <a:buNone/>
              </a:pPr>
              <a:t>64</a:t>
            </a:fld>
            <a:endParaRPr lang="en-US" altLang="en-US" sz="1000"/>
          </a:p>
        </p:txBody>
      </p:sp>
      <p:sp>
        <p:nvSpPr>
          <p:cNvPr id="26635" name="Line 12">
            <a:extLst>
              <a:ext uri="{FF2B5EF4-FFF2-40B4-BE49-F238E27FC236}">
                <a16:creationId xmlns:a16="http://schemas.microsoft.com/office/drawing/2014/main" id="{65C3BECB-2C2E-4FDB-BF02-61BA4BD8DB2D}"/>
              </a:ext>
            </a:extLst>
          </p:cNvPr>
          <p:cNvSpPr>
            <a:spLocks noChangeShapeType="1"/>
          </p:cNvSpPr>
          <p:nvPr/>
        </p:nvSpPr>
        <p:spPr bwMode="auto">
          <a:xfrm>
            <a:off x="3124200" y="2057400"/>
            <a:ext cx="381000" cy="22098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 name="Text Box 16">
            <a:extLst>
              <a:ext uri="{FF2B5EF4-FFF2-40B4-BE49-F238E27FC236}">
                <a16:creationId xmlns:a16="http://schemas.microsoft.com/office/drawing/2014/main" id="{A25388A0-A505-4976-AE31-C05FE10D78D8}"/>
              </a:ext>
            </a:extLst>
          </p:cNvPr>
          <p:cNvSpPr txBox="1">
            <a:spLocks noChangeArrowheads="1"/>
          </p:cNvSpPr>
          <p:nvPr/>
        </p:nvSpPr>
        <p:spPr bwMode="auto">
          <a:xfrm>
            <a:off x="4648200" y="2576513"/>
            <a:ext cx="3973513" cy="862012"/>
          </a:xfrm>
          <a:prstGeom prst="rect">
            <a:avLst/>
          </a:prstGeom>
          <a:solidFill>
            <a:srgbClr val="FFC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defRPr/>
            </a:pPr>
            <a:r>
              <a:rPr lang="en-US" altLang="en-US" sz="1400" b="1" dirty="0">
                <a:solidFill>
                  <a:schemeClr val="bg1">
                    <a:lumMod val="65000"/>
                  </a:schemeClr>
                </a:solidFill>
              </a:rPr>
              <a:t>Myelinated RNFL</a:t>
            </a:r>
          </a:p>
          <a:p>
            <a:pPr eaLnBrk="1" hangingPunct="1">
              <a:spcBef>
                <a:spcPct val="0"/>
              </a:spcBef>
              <a:buClrTx/>
              <a:buSzTx/>
              <a:buFontTx/>
              <a:buNone/>
              <a:defRPr/>
            </a:pPr>
            <a:r>
              <a:rPr lang="en-US" altLang="en-US" sz="1200" dirty="0">
                <a:solidFill>
                  <a:srgbClr val="FFCCFF"/>
                </a:solidFill>
              </a:rPr>
              <a:t>--Myelin normally starts at LGN, ends at lamina </a:t>
            </a:r>
            <a:r>
              <a:rPr lang="en-US" altLang="en-US" sz="1200" dirty="0" err="1">
                <a:solidFill>
                  <a:srgbClr val="FFCCFF"/>
                </a:solidFill>
              </a:rPr>
              <a:t>cribrosa</a:t>
            </a:r>
            <a:endParaRPr lang="en-US" altLang="en-US" sz="1200" dirty="0">
              <a:solidFill>
                <a:srgbClr val="FFCCFF"/>
              </a:solidFill>
            </a:endParaRPr>
          </a:p>
          <a:p>
            <a:pPr eaLnBrk="1" hangingPunct="1">
              <a:spcBef>
                <a:spcPct val="0"/>
              </a:spcBef>
              <a:buClrTx/>
              <a:buSzTx/>
              <a:buFontTx/>
              <a:buNone/>
              <a:defRPr/>
            </a:pPr>
            <a:r>
              <a:rPr lang="en-US" altLang="en-US" sz="1200" dirty="0">
                <a:solidFill>
                  <a:srgbClr val="FFCCFF"/>
                </a:solidFill>
              </a:rPr>
              <a:t>--Can be patchy, discontinuous</a:t>
            </a:r>
          </a:p>
          <a:p>
            <a:pPr eaLnBrk="1" hangingPunct="1">
              <a:spcBef>
                <a:spcPct val="0"/>
              </a:spcBef>
              <a:buClrTx/>
              <a:buSzTx/>
              <a:buFontTx/>
              <a:buNone/>
              <a:defRPr/>
            </a:pPr>
            <a:r>
              <a:rPr lang="en-US" altLang="en-US" sz="1200" dirty="0">
                <a:solidFill>
                  <a:srgbClr val="FFCCFF"/>
                </a:solidFill>
              </a:rPr>
              <a:t>--Corresponding VF has absolute scotoma</a:t>
            </a:r>
          </a:p>
        </p:txBody>
      </p:sp>
      <p:sp>
        <p:nvSpPr>
          <p:cNvPr id="15" name="Text Box 18">
            <a:extLst>
              <a:ext uri="{FF2B5EF4-FFF2-40B4-BE49-F238E27FC236}">
                <a16:creationId xmlns:a16="http://schemas.microsoft.com/office/drawing/2014/main" id="{0EEE94D4-BC7E-44DF-B02B-501B0F5929C0}"/>
              </a:ext>
            </a:extLst>
          </p:cNvPr>
          <p:cNvSpPr txBox="1">
            <a:spLocks noChangeArrowheads="1"/>
          </p:cNvSpPr>
          <p:nvPr/>
        </p:nvSpPr>
        <p:spPr bwMode="auto">
          <a:xfrm>
            <a:off x="5546725" y="1687513"/>
            <a:ext cx="3452813" cy="677862"/>
          </a:xfrm>
          <a:prstGeom prst="rect">
            <a:avLst/>
          </a:prstGeom>
          <a:solidFill>
            <a:srgbClr val="FFFF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defRPr/>
            </a:pPr>
            <a:r>
              <a:rPr lang="en-US" altLang="en-US" sz="1400" b="1" dirty="0" err="1">
                <a:solidFill>
                  <a:schemeClr val="bg1">
                    <a:lumMod val="75000"/>
                  </a:schemeClr>
                </a:solidFill>
              </a:rPr>
              <a:t>Megalopapilla</a:t>
            </a:r>
            <a:endParaRPr lang="en-US" altLang="en-US" sz="1400" b="1" dirty="0">
              <a:solidFill>
                <a:schemeClr val="bg1">
                  <a:lumMod val="75000"/>
                </a:schemeClr>
              </a:solidFill>
            </a:endParaRPr>
          </a:p>
          <a:p>
            <a:pPr eaLnBrk="1" hangingPunct="1">
              <a:spcBef>
                <a:spcPct val="0"/>
              </a:spcBef>
              <a:buClrTx/>
              <a:buSzTx/>
              <a:buFontTx/>
              <a:buNone/>
              <a:defRPr/>
            </a:pPr>
            <a:r>
              <a:rPr lang="en-US" altLang="en-US" sz="1200" dirty="0">
                <a:solidFill>
                  <a:srgbClr val="FFFF99"/>
                </a:solidFill>
              </a:rPr>
              <a:t>--Abnormally large diameter of </a:t>
            </a:r>
            <a:r>
              <a:rPr lang="en-US" altLang="en-US" sz="1200" b="1" dirty="0">
                <a:solidFill>
                  <a:srgbClr val="FFFF99"/>
                </a:solidFill>
              </a:rPr>
              <a:t>disc and cup</a:t>
            </a:r>
          </a:p>
          <a:p>
            <a:pPr eaLnBrk="1" hangingPunct="1">
              <a:spcBef>
                <a:spcPct val="0"/>
              </a:spcBef>
              <a:buClrTx/>
              <a:buSzTx/>
              <a:buFontTx/>
              <a:buNone/>
              <a:defRPr/>
            </a:pPr>
            <a:r>
              <a:rPr lang="en-US" altLang="en-US" sz="1200" dirty="0">
                <a:solidFill>
                  <a:srgbClr val="FFFF99"/>
                </a:solidFill>
              </a:rPr>
              <a:t>--VF testing may reveal an </a:t>
            </a:r>
            <a:r>
              <a:rPr lang="en-US" altLang="en-US" sz="1200" b="1" dirty="0">
                <a:solidFill>
                  <a:srgbClr val="FFFF99"/>
                </a:solidFill>
              </a:rPr>
              <a:t>enlarged blind spot</a:t>
            </a:r>
          </a:p>
        </p:txBody>
      </p:sp>
      <p:sp>
        <p:nvSpPr>
          <p:cNvPr id="16" name="Text Box 19">
            <a:extLst>
              <a:ext uri="{FF2B5EF4-FFF2-40B4-BE49-F238E27FC236}">
                <a16:creationId xmlns:a16="http://schemas.microsoft.com/office/drawing/2014/main" id="{BF21B0FD-ADB8-4F9B-81FF-E2291331973F}"/>
              </a:ext>
            </a:extLst>
          </p:cNvPr>
          <p:cNvSpPr txBox="1">
            <a:spLocks noChangeArrowheads="1"/>
          </p:cNvSpPr>
          <p:nvPr/>
        </p:nvSpPr>
        <p:spPr bwMode="auto">
          <a:xfrm>
            <a:off x="5257800" y="3760788"/>
            <a:ext cx="3273425" cy="1231900"/>
          </a:xfrm>
          <a:prstGeom prst="rect">
            <a:avLst/>
          </a:prstGeom>
          <a:solidFill>
            <a:srgbClr val="CCFFCC"/>
          </a:solidFill>
          <a:ln w="9525">
            <a:no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defRPr/>
            </a:pPr>
            <a:r>
              <a:rPr lang="en-US" altLang="en-US" sz="1400" b="1" dirty="0">
                <a:solidFill>
                  <a:schemeClr val="bg1">
                    <a:lumMod val="65000"/>
                  </a:schemeClr>
                </a:solidFill>
              </a:rPr>
              <a:t>Optic Nerve Hypoplasia</a:t>
            </a:r>
          </a:p>
          <a:p>
            <a:pPr eaLnBrk="1" hangingPunct="1">
              <a:spcBef>
                <a:spcPct val="0"/>
              </a:spcBef>
              <a:buClrTx/>
              <a:buSzTx/>
              <a:buFontTx/>
              <a:buNone/>
              <a:defRPr/>
            </a:pPr>
            <a:r>
              <a:rPr lang="en-US" altLang="en-US" sz="1200" dirty="0">
                <a:solidFill>
                  <a:srgbClr val="CCFFCC"/>
                </a:solidFill>
              </a:rPr>
              <a:t>--Abnormally </a:t>
            </a:r>
            <a:r>
              <a:rPr lang="en-US" altLang="en-US" sz="1200" b="1" dirty="0">
                <a:solidFill>
                  <a:srgbClr val="CCFFCC"/>
                </a:solidFill>
              </a:rPr>
              <a:t>low number of axons</a:t>
            </a:r>
          </a:p>
          <a:p>
            <a:pPr eaLnBrk="1" hangingPunct="1">
              <a:spcBef>
                <a:spcPct val="0"/>
              </a:spcBef>
              <a:buClrTx/>
              <a:buSzTx/>
              <a:buFontTx/>
              <a:buNone/>
              <a:defRPr/>
            </a:pPr>
            <a:r>
              <a:rPr lang="en-US" altLang="en-US" sz="1200" dirty="0">
                <a:solidFill>
                  <a:srgbClr val="CCFFCC"/>
                </a:solidFill>
              </a:rPr>
              <a:t>--DFE: Small pale disc with </a:t>
            </a:r>
            <a:r>
              <a:rPr lang="en-US" altLang="en-US" sz="1200" b="1" dirty="0">
                <a:solidFill>
                  <a:srgbClr val="CCFFCC"/>
                </a:solidFill>
              </a:rPr>
              <a:t>double ring sign</a:t>
            </a:r>
            <a:endParaRPr lang="en-US" altLang="en-US" sz="1200" dirty="0">
              <a:solidFill>
                <a:srgbClr val="CCFFCC"/>
              </a:solidFill>
            </a:endParaRPr>
          </a:p>
          <a:p>
            <a:pPr eaLnBrk="1" hangingPunct="1">
              <a:spcBef>
                <a:spcPct val="0"/>
              </a:spcBef>
              <a:buClrTx/>
              <a:buSzTx/>
              <a:buFontTx/>
              <a:buNone/>
              <a:defRPr/>
            </a:pPr>
            <a:r>
              <a:rPr lang="en-US" altLang="en-US" sz="1200" dirty="0">
                <a:solidFill>
                  <a:srgbClr val="CCFFCC"/>
                </a:solidFill>
              </a:rPr>
              <a:t>--VA </a:t>
            </a:r>
            <a:r>
              <a:rPr lang="en-US" altLang="en-US" sz="1200" b="1" dirty="0">
                <a:solidFill>
                  <a:srgbClr val="CCFFCC"/>
                </a:solidFill>
              </a:rPr>
              <a:t>20/20&lt;-&gt;NLP</a:t>
            </a:r>
          </a:p>
          <a:p>
            <a:pPr eaLnBrk="1" hangingPunct="1">
              <a:spcBef>
                <a:spcPct val="0"/>
              </a:spcBef>
              <a:buClrTx/>
              <a:buSzTx/>
              <a:buFontTx/>
              <a:buNone/>
              <a:defRPr/>
            </a:pPr>
            <a:r>
              <a:rPr lang="en-US" altLang="en-US" sz="1200" dirty="0">
                <a:solidFill>
                  <a:srgbClr val="CCFFCC"/>
                </a:solidFill>
              </a:rPr>
              <a:t>--VF defects </a:t>
            </a:r>
            <a:r>
              <a:rPr lang="en-US" altLang="en-US" sz="1200" b="1" dirty="0">
                <a:solidFill>
                  <a:srgbClr val="CCFFCC"/>
                </a:solidFill>
              </a:rPr>
              <a:t>invariably present</a:t>
            </a:r>
          </a:p>
          <a:p>
            <a:pPr eaLnBrk="1" hangingPunct="1">
              <a:spcBef>
                <a:spcPct val="0"/>
              </a:spcBef>
              <a:buClrTx/>
              <a:buSzTx/>
              <a:buFontTx/>
              <a:buNone/>
              <a:defRPr/>
            </a:pPr>
            <a:r>
              <a:rPr lang="en-US" altLang="en-US" sz="1200" dirty="0">
                <a:solidFill>
                  <a:srgbClr val="CCFFCC"/>
                </a:solidFill>
              </a:rPr>
              <a:t>--Remember the </a:t>
            </a:r>
            <a:r>
              <a:rPr lang="en-US" altLang="en-US" sz="1200" b="1" dirty="0">
                <a:solidFill>
                  <a:srgbClr val="CCFFCC"/>
                </a:solidFill>
              </a:rPr>
              <a:t>4 D’s</a:t>
            </a:r>
            <a:r>
              <a:rPr lang="en-US" altLang="en-US" sz="1200" dirty="0">
                <a:solidFill>
                  <a:srgbClr val="CCFFCC"/>
                </a:solidFill>
              </a:rPr>
              <a:t> (more on this shortly)</a:t>
            </a:r>
          </a:p>
        </p:txBody>
      </p:sp>
      <p:sp>
        <p:nvSpPr>
          <p:cNvPr id="17" name="Text Box 13">
            <a:extLst>
              <a:ext uri="{FF2B5EF4-FFF2-40B4-BE49-F238E27FC236}">
                <a16:creationId xmlns:a16="http://schemas.microsoft.com/office/drawing/2014/main" id="{D23EA8F9-DF9F-4DB4-AA3A-1B3558C3921B}"/>
              </a:ext>
            </a:extLst>
          </p:cNvPr>
          <p:cNvSpPr txBox="1">
            <a:spLocks noChangeArrowheads="1"/>
          </p:cNvSpPr>
          <p:nvPr/>
        </p:nvSpPr>
        <p:spPr bwMode="auto">
          <a:xfrm>
            <a:off x="4800600" y="5257800"/>
            <a:ext cx="4294188" cy="1230313"/>
          </a:xfrm>
          <a:prstGeom prst="rect">
            <a:avLst/>
          </a:prstGeom>
          <a:solidFill>
            <a:srgbClr val="FFCC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Tilted-Disc Syndrome</a:t>
            </a:r>
          </a:p>
          <a:p>
            <a:pPr eaLnBrk="1" hangingPunct="1">
              <a:spcBef>
                <a:spcPct val="0"/>
              </a:spcBef>
              <a:buClrTx/>
              <a:buSzTx/>
              <a:buFontTx/>
              <a:buNone/>
            </a:pPr>
            <a:r>
              <a:rPr lang="en-US" altLang="en-US" sz="1200"/>
              <a:t>1) Superior pole appears…</a:t>
            </a:r>
            <a:r>
              <a:rPr lang="en-US" altLang="en-US" sz="1200" b="1">
                <a:solidFill>
                  <a:srgbClr val="0000FF"/>
                </a:solidFill>
              </a:rPr>
              <a:t>elevated</a:t>
            </a:r>
            <a:r>
              <a:rPr lang="en-US" altLang="en-US" sz="1200"/>
              <a:t>, inferior…</a:t>
            </a:r>
            <a:r>
              <a:rPr lang="en-US" altLang="en-US" sz="1200" b="1">
                <a:solidFill>
                  <a:srgbClr val="0000FF"/>
                </a:solidFill>
              </a:rPr>
              <a:t>recessed</a:t>
            </a:r>
          </a:p>
          <a:p>
            <a:pPr eaLnBrk="1" hangingPunct="1">
              <a:spcBef>
                <a:spcPct val="0"/>
              </a:spcBef>
              <a:buClrTx/>
              <a:buSzTx/>
              <a:buFontTx/>
              <a:buNone/>
            </a:pPr>
            <a:r>
              <a:rPr lang="en-US" altLang="en-US" sz="1200"/>
              <a:t>2) </a:t>
            </a:r>
            <a:r>
              <a:rPr lang="en-US" altLang="en-US" sz="1200">
                <a:solidFill>
                  <a:srgbClr val="FFCC99"/>
                </a:solidFill>
              </a:rPr>
              <a:t>Associated with…</a:t>
            </a:r>
            <a:r>
              <a:rPr lang="en-US" altLang="en-US" sz="1200" b="1">
                <a:solidFill>
                  <a:srgbClr val="FFCC99"/>
                </a:solidFill>
              </a:rPr>
              <a:t>situs inversus</a:t>
            </a:r>
            <a:r>
              <a:rPr lang="en-US" altLang="en-US" sz="1200">
                <a:solidFill>
                  <a:srgbClr val="FFCC99"/>
                </a:solidFill>
              </a:rPr>
              <a:t> of retinal vessels</a:t>
            </a:r>
          </a:p>
          <a:p>
            <a:pPr eaLnBrk="1" hangingPunct="1">
              <a:spcBef>
                <a:spcPct val="0"/>
              </a:spcBef>
              <a:buClrTx/>
              <a:buSzTx/>
              <a:buFontTx/>
              <a:buNone/>
            </a:pPr>
            <a:r>
              <a:rPr lang="en-US" altLang="en-US" sz="1200"/>
              <a:t>3) </a:t>
            </a:r>
            <a:r>
              <a:rPr lang="en-US" altLang="en-US" sz="1200">
                <a:solidFill>
                  <a:srgbClr val="FFCC99"/>
                </a:solidFill>
              </a:rPr>
              <a:t>Fundus abnormality produces…</a:t>
            </a:r>
            <a:r>
              <a:rPr lang="en-US" altLang="en-US" sz="1200" b="1">
                <a:solidFill>
                  <a:srgbClr val="FFCC99"/>
                </a:solidFill>
              </a:rPr>
              <a:t>myopic astigmatism</a:t>
            </a:r>
          </a:p>
          <a:p>
            <a:pPr eaLnBrk="1" hangingPunct="1">
              <a:spcBef>
                <a:spcPct val="0"/>
              </a:spcBef>
              <a:buClrTx/>
              <a:buSzTx/>
              <a:buFontTx/>
              <a:buNone/>
            </a:pPr>
            <a:r>
              <a:rPr lang="en-US" altLang="en-US" sz="1200"/>
              <a:t>4) </a:t>
            </a:r>
            <a:r>
              <a:rPr lang="en-US" altLang="en-US" sz="1200">
                <a:solidFill>
                  <a:srgbClr val="FFCC99"/>
                </a:solidFill>
              </a:rPr>
              <a:t>VF testing reveals…</a:t>
            </a:r>
            <a:r>
              <a:rPr lang="en-US" altLang="en-US" sz="1200" b="1">
                <a:solidFill>
                  <a:srgbClr val="FFCC99"/>
                </a:solidFill>
              </a:rPr>
              <a:t>bitemporal hemianopia</a:t>
            </a:r>
            <a:r>
              <a:rPr lang="en-US" altLang="en-US" sz="1200">
                <a:solidFill>
                  <a:srgbClr val="FFCC99"/>
                </a:solidFill>
              </a:rPr>
              <a:t> that doesn’t</a:t>
            </a:r>
          </a:p>
          <a:p>
            <a:pPr eaLnBrk="1" hangingPunct="1">
              <a:spcBef>
                <a:spcPct val="0"/>
              </a:spcBef>
              <a:buClrTx/>
              <a:buSzTx/>
              <a:buFontTx/>
              <a:buNone/>
            </a:pPr>
            <a:r>
              <a:rPr lang="en-US" altLang="en-US" sz="1200">
                <a:solidFill>
                  <a:srgbClr val="FFCC99"/>
                </a:solidFill>
              </a:rPr>
              <a:t>   …</a:t>
            </a:r>
            <a:r>
              <a:rPr lang="en-US" altLang="en-US" sz="1200" b="1">
                <a:solidFill>
                  <a:srgbClr val="FFCC99"/>
                </a:solidFill>
              </a:rPr>
              <a:t>respect the vertical</a:t>
            </a:r>
            <a:r>
              <a:rPr lang="en-US" altLang="en-US" sz="1200">
                <a:solidFill>
                  <a:srgbClr val="FFCC99"/>
                </a:solidFill>
              </a:rPr>
              <a:t> and may…</a:t>
            </a:r>
            <a:r>
              <a:rPr lang="en-US" altLang="en-US" sz="1200" b="1">
                <a:solidFill>
                  <a:srgbClr val="FFCC99"/>
                </a:solidFill>
              </a:rPr>
              <a:t>resolve with refraction</a:t>
            </a:r>
          </a:p>
        </p:txBody>
      </p:sp>
      <p:sp>
        <p:nvSpPr>
          <p:cNvPr id="18" name="Text Box 13">
            <a:extLst>
              <a:ext uri="{FF2B5EF4-FFF2-40B4-BE49-F238E27FC236}">
                <a16:creationId xmlns:a16="http://schemas.microsoft.com/office/drawing/2014/main" id="{AF29A23D-8CCD-493E-A881-3F227F620AD9}"/>
              </a:ext>
            </a:extLst>
          </p:cNvPr>
          <p:cNvSpPr txBox="1">
            <a:spLocks noChangeArrowheads="1"/>
          </p:cNvSpPr>
          <p:nvPr/>
        </p:nvSpPr>
        <p:spPr bwMode="auto">
          <a:xfrm>
            <a:off x="4800600" y="5257800"/>
            <a:ext cx="4216400" cy="1231106"/>
          </a:xfrm>
          <a:prstGeom prst="rect">
            <a:avLst/>
          </a:prstGeom>
          <a:solidFill>
            <a:srgbClr val="FFCC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dirty="0">
                <a:solidFill>
                  <a:schemeClr val="bg1">
                    <a:lumMod val="65000"/>
                  </a:schemeClr>
                </a:solidFill>
              </a:rPr>
              <a:t>Tilted-Disc Syndrome</a:t>
            </a:r>
          </a:p>
          <a:p>
            <a:pPr eaLnBrk="1" hangingPunct="1">
              <a:spcBef>
                <a:spcPct val="0"/>
              </a:spcBef>
              <a:buClrTx/>
              <a:buSzTx/>
              <a:buFontTx/>
              <a:buNone/>
            </a:pPr>
            <a:r>
              <a:rPr lang="en-US" altLang="en-US" sz="1200" dirty="0">
                <a:solidFill>
                  <a:srgbClr val="FFCC99"/>
                </a:solidFill>
              </a:rPr>
              <a:t>1) Superior pole appears…</a:t>
            </a:r>
            <a:r>
              <a:rPr lang="en-US" altLang="en-US" sz="1200" b="1" dirty="0">
                <a:solidFill>
                  <a:srgbClr val="FFCC99"/>
                </a:solidFill>
              </a:rPr>
              <a:t>elevated</a:t>
            </a:r>
            <a:r>
              <a:rPr lang="en-US" altLang="en-US" sz="1200" dirty="0">
                <a:solidFill>
                  <a:srgbClr val="FFCC99"/>
                </a:solidFill>
              </a:rPr>
              <a:t>, inferior… </a:t>
            </a:r>
            <a:r>
              <a:rPr lang="en-US" altLang="en-US" sz="1200" b="1" dirty="0">
                <a:solidFill>
                  <a:srgbClr val="FFCC99"/>
                </a:solidFill>
              </a:rPr>
              <a:t>recessed</a:t>
            </a:r>
          </a:p>
          <a:p>
            <a:pPr eaLnBrk="1" hangingPunct="1">
              <a:spcBef>
                <a:spcPct val="0"/>
              </a:spcBef>
              <a:buClrTx/>
              <a:buSzTx/>
              <a:buFontTx/>
              <a:buNone/>
            </a:pPr>
            <a:r>
              <a:rPr lang="en-US" altLang="en-US" sz="1200" dirty="0">
                <a:solidFill>
                  <a:srgbClr val="FFCC99"/>
                </a:solidFill>
              </a:rPr>
              <a:t>2) Associated with…</a:t>
            </a:r>
            <a:r>
              <a:rPr lang="en-US" altLang="en-US" sz="1200" b="1" dirty="0">
                <a:solidFill>
                  <a:srgbClr val="FFCC99"/>
                </a:solidFill>
              </a:rPr>
              <a:t>situs inversus</a:t>
            </a:r>
            <a:r>
              <a:rPr lang="en-US" altLang="en-US" sz="1200" dirty="0">
                <a:solidFill>
                  <a:srgbClr val="FFCC99"/>
                </a:solidFill>
              </a:rPr>
              <a:t> of retinal vessels</a:t>
            </a:r>
          </a:p>
          <a:p>
            <a:pPr eaLnBrk="1" hangingPunct="1">
              <a:spcBef>
                <a:spcPct val="0"/>
              </a:spcBef>
              <a:buClrTx/>
              <a:buSzTx/>
              <a:buFontTx/>
              <a:buNone/>
            </a:pPr>
            <a:r>
              <a:rPr lang="en-US" altLang="en-US" sz="1200" dirty="0">
                <a:solidFill>
                  <a:srgbClr val="FFCC99"/>
                </a:solidFill>
              </a:rPr>
              <a:t>3) Fundus abnormality produces… </a:t>
            </a:r>
            <a:r>
              <a:rPr lang="en-US" altLang="en-US" sz="1200" b="1" dirty="0">
                <a:solidFill>
                  <a:srgbClr val="FFCC99"/>
                </a:solidFill>
              </a:rPr>
              <a:t>myopic </a:t>
            </a:r>
            <a:r>
              <a:rPr lang="en-US" altLang="en-US" sz="1200" b="1" dirty="0" err="1">
                <a:solidFill>
                  <a:srgbClr val="FFCC99"/>
                </a:solidFill>
              </a:rPr>
              <a:t>astigm</a:t>
            </a:r>
            <a:endParaRPr lang="en-US" altLang="en-US" sz="1200" b="1" dirty="0">
              <a:solidFill>
                <a:srgbClr val="FFCC99"/>
              </a:solidFill>
            </a:endParaRPr>
          </a:p>
          <a:p>
            <a:pPr eaLnBrk="1" hangingPunct="1">
              <a:spcBef>
                <a:spcPct val="0"/>
              </a:spcBef>
              <a:buClrTx/>
              <a:buSzTx/>
              <a:buFontTx/>
              <a:buNone/>
            </a:pPr>
            <a:r>
              <a:rPr lang="en-US" altLang="en-US" sz="1200" dirty="0">
                <a:solidFill>
                  <a:srgbClr val="FFCC99"/>
                </a:solidFill>
              </a:rPr>
              <a:t>4) VF testing reveals…</a:t>
            </a:r>
            <a:r>
              <a:rPr lang="en-US" altLang="en-US" sz="1200" b="1" dirty="0">
                <a:solidFill>
                  <a:srgbClr val="FFCC99"/>
                </a:solidFill>
              </a:rPr>
              <a:t>bitemporal hemianopia</a:t>
            </a:r>
            <a:r>
              <a:rPr lang="en-US" altLang="en-US" sz="1200" dirty="0">
                <a:solidFill>
                  <a:srgbClr val="FFCC99"/>
                </a:solidFill>
              </a:rPr>
              <a:t> that </a:t>
            </a:r>
            <a:r>
              <a:rPr lang="en-US" altLang="en-US" sz="1200" dirty="0" err="1">
                <a:solidFill>
                  <a:srgbClr val="FFCC99"/>
                </a:solidFill>
              </a:rPr>
              <a:t>doesn’t</a:t>
            </a:r>
            <a:r>
              <a:rPr lang="en-US" altLang="en-US" sz="1200" b="1" dirty="0" err="1">
                <a:solidFill>
                  <a:srgbClr val="FFCC99"/>
                </a:solidFill>
              </a:rPr>
              <a:t>with</a:t>
            </a:r>
            <a:r>
              <a:rPr lang="en-US" altLang="en-US" sz="1200" b="1" dirty="0">
                <a:solidFill>
                  <a:srgbClr val="FFCC99"/>
                </a:solidFill>
              </a:rPr>
              <a:t> refract</a:t>
            </a:r>
          </a:p>
        </p:txBody>
      </p:sp>
      <p:sp>
        <p:nvSpPr>
          <p:cNvPr id="3" name="TextBox 2">
            <a:extLst>
              <a:ext uri="{FF2B5EF4-FFF2-40B4-BE49-F238E27FC236}">
                <a16:creationId xmlns:a16="http://schemas.microsoft.com/office/drawing/2014/main" id="{83967FBC-9255-EE50-B057-538AB35A0FFD}"/>
              </a:ext>
            </a:extLst>
          </p:cNvPr>
          <p:cNvSpPr txBox="1"/>
          <p:nvPr/>
        </p:nvSpPr>
        <p:spPr>
          <a:xfrm>
            <a:off x="299781" y="1873984"/>
            <a:ext cx="5410200" cy="2308324"/>
          </a:xfrm>
          <a:prstGeom prst="rect">
            <a:avLst/>
          </a:prstGeom>
          <a:solidFill>
            <a:srgbClr val="61D6FF"/>
          </a:solidFill>
        </p:spPr>
        <p:txBody>
          <a:bodyPr wrap="square" rtlCol="0">
            <a:spAutoFit/>
          </a:bodyPr>
          <a:lstStyle/>
          <a:p>
            <a:r>
              <a:rPr lang="en-US" sz="1600" i="1" dirty="0">
                <a:solidFill>
                  <a:schemeClr val="bg1">
                    <a:lumMod val="50000"/>
                  </a:schemeClr>
                </a:solidFill>
              </a:rPr>
              <a:t>Is morning-glory disc usually unilateral, or bilateral?</a:t>
            </a:r>
          </a:p>
          <a:p>
            <a:r>
              <a:rPr lang="en-US" sz="1600" dirty="0">
                <a:solidFill>
                  <a:schemeClr val="bg1">
                    <a:lumMod val="50000"/>
                  </a:schemeClr>
                </a:solidFill>
              </a:rPr>
              <a:t>Unilateral</a:t>
            </a:r>
          </a:p>
          <a:p>
            <a:endParaRPr lang="en-US" sz="1600" i="1" dirty="0">
              <a:solidFill>
                <a:schemeClr val="bg1">
                  <a:lumMod val="50000"/>
                </a:schemeClr>
              </a:solidFill>
              <a:latin typeface="+mn-lt"/>
            </a:endParaRPr>
          </a:p>
          <a:p>
            <a:r>
              <a:rPr lang="en-US" sz="1600" i="1" dirty="0">
                <a:solidFill>
                  <a:schemeClr val="bg1">
                    <a:lumMod val="50000"/>
                  </a:schemeClr>
                </a:solidFill>
                <a:latin typeface="+mn-lt"/>
              </a:rPr>
              <a:t>Is there a gender predilection?</a:t>
            </a:r>
          </a:p>
          <a:p>
            <a:r>
              <a:rPr lang="en-US" sz="1600" dirty="0">
                <a:solidFill>
                  <a:schemeClr val="bg1">
                    <a:lumMod val="50000"/>
                  </a:schemeClr>
                </a:solidFill>
                <a:latin typeface="+mn-lt"/>
              </a:rPr>
              <a:t>Yes, there is a  ♀  preponderance</a:t>
            </a:r>
          </a:p>
          <a:p>
            <a:endParaRPr lang="en-US" sz="1600" dirty="0">
              <a:solidFill>
                <a:schemeClr val="bg1">
                  <a:lumMod val="50000"/>
                </a:schemeClr>
              </a:solidFill>
            </a:endParaRPr>
          </a:p>
          <a:p>
            <a:r>
              <a:rPr lang="en-US" sz="1600" i="1" dirty="0">
                <a:solidFill>
                  <a:schemeClr val="bg1">
                    <a:lumMod val="50000"/>
                  </a:schemeClr>
                </a:solidFill>
              </a:rPr>
              <a:t>It has two associations of particular note—what are they?</a:t>
            </a:r>
          </a:p>
          <a:p>
            <a:r>
              <a:rPr lang="en-US" sz="1600" dirty="0">
                <a:solidFill>
                  <a:schemeClr val="bg1">
                    <a:lumMod val="50000"/>
                  </a:schemeClr>
                </a:solidFill>
              </a:rPr>
              <a:t>--PHACE  syndrome</a:t>
            </a:r>
          </a:p>
          <a:p>
            <a:r>
              <a:rPr lang="en-US" sz="1600" dirty="0">
                <a:solidFill>
                  <a:schemeClr val="bg1">
                    <a:lumMod val="50000"/>
                  </a:schemeClr>
                </a:solidFill>
              </a:rPr>
              <a:t>--</a:t>
            </a:r>
            <a:r>
              <a:rPr lang="en-US" sz="1600" b="1" dirty="0" err="1"/>
              <a:t>Moyamoya</a:t>
            </a:r>
            <a:r>
              <a:rPr lang="en-US" sz="1600" b="1" dirty="0"/>
              <a:t>  </a:t>
            </a:r>
            <a:r>
              <a:rPr lang="en-US" sz="1600" b="1" dirty="0">
                <a:solidFill>
                  <a:srgbClr val="61D6FF"/>
                </a:solidFill>
              </a:rPr>
              <a:t>disease</a:t>
            </a:r>
          </a:p>
        </p:txBody>
      </p:sp>
      <p:sp>
        <p:nvSpPr>
          <p:cNvPr id="2" name="Frame 1">
            <a:extLst>
              <a:ext uri="{FF2B5EF4-FFF2-40B4-BE49-F238E27FC236}">
                <a16:creationId xmlns:a16="http://schemas.microsoft.com/office/drawing/2014/main" id="{257A94D7-AD34-AB4D-6027-AF081A0B8B3A}"/>
              </a:ext>
            </a:extLst>
          </p:cNvPr>
          <p:cNvSpPr/>
          <p:nvPr/>
        </p:nvSpPr>
        <p:spPr>
          <a:xfrm>
            <a:off x="1340808" y="4266407"/>
            <a:ext cx="1859592" cy="305593"/>
          </a:xfrm>
          <a:prstGeom prst="frame">
            <a:avLst/>
          </a:prstGeom>
          <a:solidFill>
            <a:schemeClr val="bg1">
              <a:lumMod val="65000"/>
            </a:schemeClr>
          </a:solidFill>
          <a:ln>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5" name="TextBox 4">
            <a:extLst>
              <a:ext uri="{FF2B5EF4-FFF2-40B4-BE49-F238E27FC236}">
                <a16:creationId xmlns:a16="http://schemas.microsoft.com/office/drawing/2014/main" id="{A5DE4E2D-A07C-9FD4-0501-0357163C4BDE}"/>
              </a:ext>
            </a:extLst>
          </p:cNvPr>
          <p:cNvSpPr txBox="1"/>
          <p:nvPr/>
        </p:nvSpPr>
        <p:spPr>
          <a:xfrm>
            <a:off x="2068437" y="2499301"/>
            <a:ext cx="6591695" cy="3754874"/>
          </a:xfrm>
          <a:prstGeom prst="rect">
            <a:avLst/>
          </a:prstGeom>
          <a:solidFill>
            <a:srgbClr val="FFDB69"/>
          </a:solidFill>
        </p:spPr>
        <p:txBody>
          <a:bodyPr wrap="square" rtlCol="0">
            <a:spAutoFit/>
          </a:bodyPr>
          <a:lstStyle/>
          <a:p>
            <a:r>
              <a:rPr lang="en-US" sz="1400" b="0" i="1" dirty="0">
                <a:solidFill>
                  <a:schemeClr val="bg1">
                    <a:lumMod val="65000"/>
                  </a:schemeClr>
                </a:solidFill>
                <a:effectLst/>
                <a:latin typeface="+mn-lt"/>
              </a:rPr>
              <a:t>What is </a:t>
            </a:r>
            <a:r>
              <a:rPr lang="en-US" sz="1400" b="0" dirty="0" err="1">
                <a:solidFill>
                  <a:schemeClr val="bg1">
                    <a:lumMod val="65000"/>
                  </a:schemeClr>
                </a:solidFill>
                <a:effectLst/>
                <a:latin typeface="+mn-lt"/>
              </a:rPr>
              <a:t>moyamoya</a:t>
            </a:r>
            <a:r>
              <a:rPr lang="en-US" sz="1400" b="0" dirty="0">
                <a:solidFill>
                  <a:schemeClr val="bg1">
                    <a:lumMod val="65000"/>
                  </a:schemeClr>
                </a:solidFill>
                <a:effectLst/>
                <a:latin typeface="+mn-lt"/>
              </a:rPr>
              <a:t> disease </a:t>
            </a:r>
            <a:r>
              <a:rPr lang="en-US" sz="1400" b="0" i="1" dirty="0">
                <a:solidFill>
                  <a:schemeClr val="bg1">
                    <a:lumMod val="65000"/>
                  </a:schemeClr>
                </a:solidFill>
                <a:effectLst/>
                <a:latin typeface="+mn-lt"/>
              </a:rPr>
              <a:t>(MMD)?</a:t>
            </a:r>
          </a:p>
          <a:p>
            <a:r>
              <a:rPr lang="en-US" sz="1400" dirty="0">
                <a:solidFill>
                  <a:schemeClr val="bg1">
                    <a:lumMod val="65000"/>
                  </a:schemeClr>
                </a:solidFill>
                <a:latin typeface="+mn-lt"/>
              </a:rPr>
              <a:t>An</a:t>
            </a:r>
            <a:r>
              <a:rPr lang="en-US" sz="1400" b="0" i="0" dirty="0">
                <a:solidFill>
                  <a:schemeClr val="bg1">
                    <a:lumMod val="65000"/>
                  </a:schemeClr>
                </a:solidFill>
                <a:effectLst/>
                <a:latin typeface="+mn-lt"/>
              </a:rPr>
              <a:t>  occlusive  vascular condition primarily affecting the terminal  internal carotids  and proximal  anterior and middle cerebral  arteries</a:t>
            </a:r>
          </a:p>
          <a:p>
            <a:endParaRPr lang="en-US" sz="1400" i="1" dirty="0">
              <a:solidFill>
                <a:srgbClr val="FFDB69"/>
              </a:solidFill>
              <a:latin typeface="+mn-lt"/>
            </a:endParaRPr>
          </a:p>
          <a:p>
            <a:r>
              <a:rPr lang="en-US" sz="1400" b="0" i="1" dirty="0">
                <a:solidFill>
                  <a:srgbClr val="FFDB69"/>
                </a:solidFill>
                <a:effectLst/>
                <a:latin typeface="+mn-lt"/>
              </a:rPr>
              <a:t>Is it common, or rare?</a:t>
            </a:r>
          </a:p>
          <a:p>
            <a:r>
              <a:rPr lang="en-US" sz="1400" dirty="0">
                <a:solidFill>
                  <a:srgbClr val="FFDB69"/>
                </a:solidFill>
                <a:latin typeface="+mn-lt"/>
              </a:rPr>
              <a:t>Quite rare</a:t>
            </a:r>
          </a:p>
          <a:p>
            <a:endParaRPr lang="en-US" sz="1400" b="0" i="0" dirty="0">
              <a:solidFill>
                <a:srgbClr val="FFDB69"/>
              </a:solidFill>
              <a:effectLst/>
              <a:latin typeface="+mn-lt"/>
            </a:endParaRPr>
          </a:p>
          <a:p>
            <a:endParaRPr lang="en-US" sz="1400" i="1" dirty="0">
              <a:solidFill>
                <a:srgbClr val="FFDB69"/>
              </a:solidFill>
              <a:latin typeface="+mn-lt"/>
            </a:endParaRPr>
          </a:p>
          <a:p>
            <a:r>
              <a:rPr lang="en-US" sz="1400" i="1" dirty="0">
                <a:solidFill>
                  <a:srgbClr val="FFDB69"/>
                </a:solidFill>
                <a:latin typeface="+mn-lt"/>
              </a:rPr>
              <a:t>Is there a racial predilection?</a:t>
            </a:r>
          </a:p>
          <a:p>
            <a:r>
              <a:rPr lang="en-US" sz="1400" dirty="0">
                <a:solidFill>
                  <a:srgbClr val="FFDB69"/>
                </a:solidFill>
                <a:latin typeface="+mn-lt"/>
              </a:rPr>
              <a:t>Yes, it is more common in  Asians , especially  Japanese  and Korean  individuals</a:t>
            </a:r>
          </a:p>
          <a:p>
            <a:endParaRPr lang="en-US" sz="1400" dirty="0">
              <a:solidFill>
                <a:srgbClr val="FFDB69"/>
              </a:solidFill>
              <a:latin typeface="+mn-lt"/>
            </a:endParaRPr>
          </a:p>
          <a:p>
            <a:r>
              <a:rPr lang="en-US" sz="1400" i="1" dirty="0">
                <a:solidFill>
                  <a:srgbClr val="FFDB69"/>
                </a:solidFill>
                <a:latin typeface="+mn-lt"/>
              </a:rPr>
              <a:t>Is there a gender predilection?</a:t>
            </a:r>
          </a:p>
          <a:p>
            <a:r>
              <a:rPr lang="en-US" sz="1400" dirty="0">
                <a:solidFill>
                  <a:srgbClr val="FFDB69"/>
                </a:solidFill>
                <a:latin typeface="+mn-lt"/>
              </a:rPr>
              <a:t>Yes, there is a modest  ♀  preponderance</a:t>
            </a:r>
          </a:p>
          <a:p>
            <a:endParaRPr lang="en-US" sz="1400" i="1" dirty="0">
              <a:solidFill>
                <a:srgbClr val="FFDB69"/>
              </a:solidFill>
              <a:latin typeface="+mn-lt"/>
            </a:endParaRPr>
          </a:p>
          <a:p>
            <a:r>
              <a:rPr lang="en-US" sz="1400" i="1" dirty="0">
                <a:solidFill>
                  <a:srgbClr val="FFDB69"/>
                </a:solidFill>
                <a:latin typeface="+mn-lt"/>
              </a:rPr>
              <a:t>Is there an age predilection?</a:t>
            </a:r>
          </a:p>
          <a:p>
            <a:r>
              <a:rPr lang="en-US" sz="1400" dirty="0">
                <a:solidFill>
                  <a:srgbClr val="FFDB69"/>
                </a:solidFill>
                <a:latin typeface="+mn-lt"/>
              </a:rPr>
              <a:t>It manifests most commonly in  childhood  (with a second, smaller peak in the  fourth  decade)</a:t>
            </a:r>
          </a:p>
        </p:txBody>
      </p:sp>
      <p:sp>
        <p:nvSpPr>
          <p:cNvPr id="7" name="TextBox 6">
            <a:extLst>
              <a:ext uri="{FF2B5EF4-FFF2-40B4-BE49-F238E27FC236}">
                <a16:creationId xmlns:a16="http://schemas.microsoft.com/office/drawing/2014/main" id="{024A12C4-E399-702B-B93D-2CFCF3E1D8E2}"/>
              </a:ext>
            </a:extLst>
          </p:cNvPr>
          <p:cNvSpPr txBox="1"/>
          <p:nvPr/>
        </p:nvSpPr>
        <p:spPr>
          <a:xfrm>
            <a:off x="1600200" y="3830430"/>
            <a:ext cx="936475" cy="338554"/>
          </a:xfrm>
          <a:prstGeom prst="rect">
            <a:avLst/>
          </a:prstGeom>
          <a:noFill/>
        </p:spPr>
        <p:txBody>
          <a:bodyPr wrap="none" rtlCol="0">
            <a:spAutoFit/>
          </a:bodyPr>
          <a:lstStyle/>
          <a:p>
            <a:r>
              <a:rPr lang="en-US" sz="1600" b="1" dirty="0">
                <a:solidFill>
                  <a:schemeClr val="bg1">
                    <a:lumMod val="65000"/>
                  </a:schemeClr>
                </a:solidFill>
              </a:rPr>
              <a:t>disease</a:t>
            </a:r>
          </a:p>
        </p:txBody>
      </p:sp>
      <p:sp>
        <p:nvSpPr>
          <p:cNvPr id="4" name="TextBox 3">
            <a:extLst>
              <a:ext uri="{FF2B5EF4-FFF2-40B4-BE49-F238E27FC236}">
                <a16:creationId xmlns:a16="http://schemas.microsoft.com/office/drawing/2014/main" id="{C282468D-F42A-4D0E-C5CC-1C3CFDB7CB14}"/>
              </a:ext>
            </a:extLst>
          </p:cNvPr>
          <p:cNvSpPr txBox="1"/>
          <p:nvPr/>
        </p:nvSpPr>
        <p:spPr>
          <a:xfrm>
            <a:off x="1810984" y="3684984"/>
            <a:ext cx="6975208" cy="984885"/>
          </a:xfrm>
          <a:prstGeom prst="rect">
            <a:avLst/>
          </a:prstGeom>
          <a:solidFill>
            <a:srgbClr val="FF66FF"/>
          </a:solidFill>
        </p:spPr>
        <p:txBody>
          <a:bodyPr wrap="square" rtlCol="0">
            <a:spAutoFit/>
          </a:bodyPr>
          <a:lstStyle/>
          <a:p>
            <a:r>
              <a:rPr lang="en-US" sz="1400" i="1" dirty="0">
                <a:solidFill>
                  <a:schemeClr val="bg1">
                    <a:lumMod val="50000"/>
                  </a:schemeClr>
                </a:solidFill>
              </a:rPr>
              <a:t>What’s the story behind the name </a:t>
            </a:r>
            <a:r>
              <a:rPr lang="en-US" sz="1400" dirty="0" err="1">
                <a:solidFill>
                  <a:schemeClr val="bg1">
                    <a:lumMod val="50000"/>
                  </a:schemeClr>
                </a:solidFill>
              </a:rPr>
              <a:t>moyamoya</a:t>
            </a:r>
            <a:r>
              <a:rPr lang="en-US" sz="1400" i="1" dirty="0">
                <a:solidFill>
                  <a:schemeClr val="bg1">
                    <a:lumMod val="50000"/>
                  </a:schemeClr>
                </a:solidFill>
              </a:rPr>
              <a:t>?</a:t>
            </a:r>
          </a:p>
          <a:p>
            <a:r>
              <a:rPr lang="en-US" sz="1400" dirty="0">
                <a:solidFill>
                  <a:schemeClr val="bg1">
                    <a:lumMod val="50000"/>
                  </a:schemeClr>
                </a:solidFill>
              </a:rPr>
              <a:t>The chronic occlusions result in the development of collaterals. On angiography,  these collaterals manifest as wispy areas that have been likened to a puff of smoke. </a:t>
            </a:r>
            <a:r>
              <a:rPr lang="en-US" sz="1600" i="1" u="sng" dirty="0" err="1">
                <a:solidFill>
                  <a:srgbClr val="0000FF"/>
                </a:solidFill>
              </a:rPr>
              <a:t>Moyamoya</a:t>
            </a:r>
            <a:r>
              <a:rPr lang="en-US" sz="1600" u="sng" dirty="0">
                <a:solidFill>
                  <a:srgbClr val="0000FF"/>
                </a:solidFill>
              </a:rPr>
              <a:t> is the Japanese word for this ‘hazy puff of smoke’ appearance.</a:t>
            </a:r>
            <a:endParaRPr lang="en-US" sz="1400" u="sng" dirty="0">
              <a:solidFill>
                <a:srgbClr val="0000FF"/>
              </a:solidFill>
            </a:endParaRPr>
          </a:p>
        </p:txBody>
      </p:sp>
      <p:sp>
        <p:nvSpPr>
          <p:cNvPr id="6" name="Oval 5">
            <a:extLst>
              <a:ext uri="{FF2B5EF4-FFF2-40B4-BE49-F238E27FC236}">
                <a16:creationId xmlns:a16="http://schemas.microsoft.com/office/drawing/2014/main" id="{2730B66A-7EE3-7171-B71E-439C6D616CB6}"/>
              </a:ext>
            </a:extLst>
          </p:cNvPr>
          <p:cNvSpPr/>
          <p:nvPr/>
        </p:nvSpPr>
        <p:spPr>
          <a:xfrm>
            <a:off x="357808" y="3760788"/>
            <a:ext cx="1353761" cy="496333"/>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4273031651"/>
      </p:ext>
    </p:extLst>
  </p:cSld>
  <p:clrMapOvr>
    <a:masterClrMapping/>
  </p:clrMapOvr>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6" name="Text Box 10">
            <a:extLst>
              <a:ext uri="{FF2B5EF4-FFF2-40B4-BE49-F238E27FC236}">
                <a16:creationId xmlns:a16="http://schemas.microsoft.com/office/drawing/2014/main" id="{75A786AA-A76E-4831-AE75-ABE88B23D8E3}"/>
              </a:ext>
            </a:extLst>
          </p:cNvPr>
          <p:cNvSpPr txBox="1">
            <a:spLocks noChangeArrowheads="1"/>
          </p:cNvSpPr>
          <p:nvPr/>
        </p:nvSpPr>
        <p:spPr bwMode="auto">
          <a:xfrm>
            <a:off x="1371600" y="4267200"/>
            <a:ext cx="3057525" cy="2154238"/>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Morning-Glory Disc</a:t>
            </a:r>
          </a:p>
          <a:p>
            <a:pPr eaLnBrk="1" hangingPunct="1">
              <a:spcBef>
                <a:spcPct val="0"/>
              </a:spcBef>
              <a:buClrTx/>
              <a:buSzTx/>
              <a:buFontTx/>
              <a:buNone/>
            </a:pPr>
            <a:r>
              <a:rPr lang="en-US" altLang="en-US" sz="1200"/>
              <a:t>--DFE reveals:</a:t>
            </a:r>
          </a:p>
          <a:p>
            <a:pPr eaLnBrk="1" hangingPunct="1">
              <a:spcBef>
                <a:spcPct val="0"/>
              </a:spcBef>
              <a:buClrTx/>
              <a:buSzTx/>
              <a:buFontTx/>
              <a:buNone/>
            </a:pPr>
            <a:r>
              <a:rPr lang="en-US" altLang="en-US" sz="1200"/>
              <a:t>  1) A funnel-shaped…</a:t>
            </a:r>
            <a:r>
              <a:rPr lang="en-US" altLang="en-US" sz="1200" b="1">
                <a:solidFill>
                  <a:srgbClr val="0000FF"/>
                </a:solidFill>
              </a:rPr>
              <a:t>excavation</a:t>
            </a:r>
            <a:endParaRPr lang="en-US" altLang="en-US" sz="1200"/>
          </a:p>
          <a:p>
            <a:pPr eaLnBrk="1" hangingPunct="1">
              <a:spcBef>
                <a:spcPct val="0"/>
              </a:spcBef>
              <a:buClrTx/>
              <a:buSzTx/>
              <a:buFontTx/>
              <a:buNone/>
            </a:pPr>
            <a:r>
              <a:rPr lang="en-US" altLang="en-US" sz="1200"/>
              <a:t>  2) Number of vessels crossing the rim</a:t>
            </a:r>
          </a:p>
          <a:p>
            <a:pPr eaLnBrk="1" hangingPunct="1">
              <a:spcBef>
                <a:spcPct val="0"/>
              </a:spcBef>
              <a:buClrTx/>
              <a:buSzTx/>
              <a:buFontTx/>
              <a:buNone/>
            </a:pPr>
            <a:r>
              <a:rPr lang="en-US" altLang="en-US" sz="1200"/>
              <a:t>    seems abnormally…</a:t>
            </a:r>
            <a:r>
              <a:rPr lang="en-US" altLang="en-US" sz="1200" b="1">
                <a:solidFill>
                  <a:srgbClr val="0000FF"/>
                </a:solidFill>
              </a:rPr>
              <a:t>high</a:t>
            </a:r>
            <a:r>
              <a:rPr lang="en-US" altLang="en-US" sz="1200"/>
              <a:t> </a:t>
            </a:r>
            <a:endParaRPr lang="en-US" altLang="en-US" sz="1200" b="1">
              <a:solidFill>
                <a:srgbClr val="0000FF"/>
              </a:solidFill>
            </a:endParaRPr>
          </a:p>
          <a:p>
            <a:pPr eaLnBrk="1" hangingPunct="1">
              <a:spcBef>
                <a:spcPct val="0"/>
              </a:spcBef>
              <a:buClrTx/>
              <a:buSzTx/>
              <a:buFontTx/>
              <a:buNone/>
            </a:pPr>
            <a:r>
              <a:rPr lang="en-US" altLang="en-US" sz="1200"/>
              <a:t>--Tissue is…</a:t>
            </a:r>
            <a:r>
              <a:rPr lang="en-US" altLang="en-US" sz="1200" b="1">
                <a:solidFill>
                  <a:srgbClr val="0000FF"/>
                </a:solidFill>
              </a:rPr>
              <a:t>contractile</a:t>
            </a:r>
            <a:r>
              <a:rPr lang="en-US" altLang="en-US" sz="1200"/>
              <a:t>, so cup seems</a:t>
            </a:r>
          </a:p>
          <a:p>
            <a:pPr eaLnBrk="1" hangingPunct="1">
              <a:spcBef>
                <a:spcPct val="0"/>
              </a:spcBef>
              <a:buClrTx/>
              <a:buSzTx/>
              <a:buFontTx/>
              <a:buNone/>
            </a:pPr>
            <a:r>
              <a:rPr lang="en-US" altLang="en-US" sz="1200"/>
              <a:t>  to…</a:t>
            </a:r>
            <a:r>
              <a:rPr lang="en-US" altLang="en-US" sz="1200" b="1">
                <a:solidFill>
                  <a:srgbClr val="0000FF"/>
                </a:solidFill>
              </a:rPr>
              <a:t>open </a:t>
            </a:r>
            <a:r>
              <a:rPr lang="en-US" altLang="en-US" sz="1200">
                <a:solidFill>
                  <a:srgbClr val="0000FF"/>
                </a:solidFill>
              </a:rPr>
              <a:t>and</a:t>
            </a:r>
            <a:r>
              <a:rPr lang="en-US" altLang="en-US" sz="1200" b="1">
                <a:solidFill>
                  <a:srgbClr val="0000FF"/>
                </a:solidFill>
              </a:rPr>
              <a:t> close</a:t>
            </a:r>
            <a:r>
              <a:rPr lang="en-US" altLang="en-US" sz="1200"/>
              <a:t> (like its namesake,  </a:t>
            </a:r>
          </a:p>
          <a:p>
            <a:pPr eaLnBrk="1" hangingPunct="1">
              <a:spcBef>
                <a:spcPct val="0"/>
              </a:spcBef>
              <a:buClrTx/>
              <a:buSzTx/>
              <a:buFontTx/>
              <a:buNone/>
            </a:pPr>
            <a:r>
              <a:rPr lang="en-US" altLang="en-US" sz="1200"/>
              <a:t>  the morning-glory flower)</a:t>
            </a:r>
          </a:p>
          <a:p>
            <a:pPr eaLnBrk="1" hangingPunct="1">
              <a:spcBef>
                <a:spcPct val="0"/>
              </a:spcBef>
              <a:buClrTx/>
              <a:buSzTx/>
              <a:buFontTx/>
              <a:buNone/>
            </a:pPr>
            <a:r>
              <a:rPr lang="en-US" altLang="en-US" sz="1200"/>
              <a:t>--VA usually…</a:t>
            </a:r>
            <a:r>
              <a:rPr lang="en-US" altLang="en-US" sz="1200" b="1">
                <a:solidFill>
                  <a:srgbClr val="0000FF"/>
                </a:solidFill>
              </a:rPr>
              <a:t>20/200</a:t>
            </a:r>
            <a:r>
              <a:rPr lang="en-US" altLang="en-US" sz="1200"/>
              <a:t>, but can be…</a:t>
            </a:r>
          </a:p>
          <a:p>
            <a:pPr eaLnBrk="1" hangingPunct="1">
              <a:spcBef>
                <a:spcPct val="0"/>
              </a:spcBef>
              <a:buClrTx/>
              <a:buSzTx/>
              <a:buFontTx/>
              <a:buNone/>
            </a:pPr>
            <a:r>
              <a:rPr lang="en-US" altLang="en-US" sz="1200"/>
              <a:t>   </a:t>
            </a:r>
            <a:r>
              <a:rPr lang="en-US" altLang="en-US" sz="1200" b="1">
                <a:solidFill>
                  <a:srgbClr val="0000FF"/>
                </a:solidFill>
              </a:rPr>
              <a:t>20/20&lt;-&gt;NLP</a:t>
            </a:r>
          </a:p>
          <a:p>
            <a:pPr eaLnBrk="1" hangingPunct="1">
              <a:spcBef>
                <a:spcPct val="0"/>
              </a:spcBef>
              <a:buClrTx/>
              <a:buSzTx/>
              <a:buFontTx/>
              <a:buNone/>
            </a:pPr>
            <a:r>
              <a:rPr lang="en-US" altLang="en-US" sz="1200"/>
              <a:t>--1/3 develop…</a:t>
            </a:r>
            <a:r>
              <a:rPr lang="en-US" altLang="en-US" sz="1200" b="1">
                <a:solidFill>
                  <a:srgbClr val="CCECFF"/>
                </a:solidFill>
              </a:rPr>
              <a:t>serous</a:t>
            </a:r>
            <a:r>
              <a:rPr lang="en-US" altLang="en-US" sz="1200" b="1">
                <a:solidFill>
                  <a:srgbClr val="0000FF"/>
                </a:solidFill>
              </a:rPr>
              <a:t> </a:t>
            </a:r>
            <a:r>
              <a:rPr lang="en-US" altLang="en-US" sz="1200" b="1">
                <a:solidFill>
                  <a:srgbClr val="CCECFF"/>
                </a:solidFill>
              </a:rPr>
              <a:t>RD</a:t>
            </a:r>
          </a:p>
        </p:txBody>
      </p:sp>
      <p:sp>
        <p:nvSpPr>
          <p:cNvPr id="26627" name="Text Box 3">
            <a:extLst>
              <a:ext uri="{FF2B5EF4-FFF2-40B4-BE49-F238E27FC236}">
                <a16:creationId xmlns:a16="http://schemas.microsoft.com/office/drawing/2014/main" id="{EBF565CB-D2E5-4CB9-AB10-59AB11704A7C}"/>
              </a:ext>
            </a:extLst>
          </p:cNvPr>
          <p:cNvSpPr txBox="1">
            <a:spLocks noChangeArrowheads="1"/>
          </p:cNvSpPr>
          <p:nvPr/>
        </p:nvSpPr>
        <p:spPr bwMode="auto">
          <a:xfrm>
            <a:off x="793750" y="3505200"/>
            <a:ext cx="2274982" cy="677108"/>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solidFill>
                  <a:schemeClr val="bg1">
                    <a:lumMod val="65000"/>
                  </a:schemeClr>
                </a:solidFill>
              </a:rPr>
              <a:t>Optic Pit/Hole</a:t>
            </a:r>
          </a:p>
          <a:p>
            <a:pPr eaLnBrk="1" hangingPunct="1">
              <a:spcBef>
                <a:spcPct val="0"/>
              </a:spcBef>
              <a:buClrTx/>
              <a:buSzTx/>
              <a:buFontTx/>
              <a:buNone/>
            </a:pPr>
            <a:r>
              <a:rPr lang="en-US" altLang="en-US" sz="1200">
                <a:solidFill>
                  <a:schemeClr val="bg1">
                    <a:lumMod val="65000"/>
                  </a:schemeClr>
                </a:solidFill>
              </a:rPr>
              <a:t>--Associated with…</a:t>
            </a:r>
            <a:r>
              <a:rPr lang="en-US" altLang="en-US" sz="1200" b="1">
                <a:solidFill>
                  <a:schemeClr val="bg1">
                    <a:lumMod val="65000"/>
                  </a:schemeClr>
                </a:solidFill>
              </a:rPr>
              <a:t>serous RD</a:t>
            </a:r>
          </a:p>
          <a:p>
            <a:pPr eaLnBrk="1" hangingPunct="1">
              <a:spcBef>
                <a:spcPct val="0"/>
              </a:spcBef>
              <a:buClrTx/>
              <a:buSzTx/>
              <a:buFontTx/>
              <a:buNone/>
            </a:pPr>
            <a:r>
              <a:rPr lang="en-US" altLang="en-US" sz="1200" b="1">
                <a:solidFill>
                  <a:schemeClr val="bg1">
                    <a:lumMod val="65000"/>
                  </a:schemeClr>
                </a:solidFill>
              </a:rPr>
              <a:t>  in adulthood</a:t>
            </a:r>
          </a:p>
        </p:txBody>
      </p:sp>
      <p:sp>
        <p:nvSpPr>
          <p:cNvPr id="26628" name="Line 4">
            <a:extLst>
              <a:ext uri="{FF2B5EF4-FFF2-40B4-BE49-F238E27FC236}">
                <a16:creationId xmlns:a16="http://schemas.microsoft.com/office/drawing/2014/main" id="{6995FA1A-F69E-4714-87E2-B7C3F5C89A50}"/>
              </a:ext>
            </a:extLst>
          </p:cNvPr>
          <p:cNvSpPr>
            <a:spLocks noChangeShapeType="1"/>
          </p:cNvSpPr>
          <p:nvPr/>
        </p:nvSpPr>
        <p:spPr bwMode="auto">
          <a:xfrm flipH="1">
            <a:off x="1600200" y="2057400"/>
            <a:ext cx="1524000" cy="3810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629" name="Text Box 6">
            <a:extLst>
              <a:ext uri="{FF2B5EF4-FFF2-40B4-BE49-F238E27FC236}">
                <a16:creationId xmlns:a16="http://schemas.microsoft.com/office/drawing/2014/main" id="{2498F669-3885-470F-827E-D0722ECBD570}"/>
              </a:ext>
            </a:extLst>
          </p:cNvPr>
          <p:cNvSpPr txBox="1">
            <a:spLocks noChangeArrowheads="1"/>
          </p:cNvSpPr>
          <p:nvPr/>
        </p:nvSpPr>
        <p:spPr bwMode="auto">
          <a:xfrm>
            <a:off x="1340808" y="1524000"/>
            <a:ext cx="3544560" cy="458587"/>
          </a:xfrm>
          <a:prstGeom prst="rect">
            <a:avLst/>
          </a:prstGeom>
          <a:noFill/>
          <a:ln w="952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1400" i="1">
                <a:solidFill>
                  <a:schemeClr val="bg1">
                    <a:lumMod val="75000"/>
                  </a:schemeClr>
                </a:solidFill>
              </a:rPr>
              <a:t>These three are all secondary to abnormal</a:t>
            </a:r>
          </a:p>
          <a:p>
            <a:pPr algn="ctr" eaLnBrk="1" hangingPunct="1">
              <a:lnSpc>
                <a:spcPct val="85000"/>
              </a:lnSpc>
              <a:spcBef>
                <a:spcPct val="0"/>
              </a:spcBef>
              <a:buClrTx/>
              <a:buSzTx/>
              <a:buFontTx/>
              <a:buNone/>
            </a:pPr>
            <a:r>
              <a:rPr lang="en-US" altLang="en-US" sz="1400" i="1">
                <a:solidFill>
                  <a:schemeClr val="bg1">
                    <a:lumMod val="75000"/>
                  </a:schemeClr>
                </a:solidFill>
              </a:rPr>
              <a:t>closure of the embryonic optic fissure</a:t>
            </a:r>
          </a:p>
        </p:txBody>
      </p:sp>
      <p:sp>
        <p:nvSpPr>
          <p:cNvPr id="26630" name="Text Box 7">
            <a:extLst>
              <a:ext uri="{FF2B5EF4-FFF2-40B4-BE49-F238E27FC236}">
                <a16:creationId xmlns:a16="http://schemas.microsoft.com/office/drawing/2014/main" id="{77864995-F91A-497B-84DE-F4FB09455FB9}"/>
              </a:ext>
            </a:extLst>
          </p:cNvPr>
          <p:cNvSpPr txBox="1">
            <a:spLocks noChangeArrowheads="1"/>
          </p:cNvSpPr>
          <p:nvPr/>
        </p:nvSpPr>
        <p:spPr bwMode="auto">
          <a:xfrm>
            <a:off x="76200" y="2514600"/>
            <a:ext cx="2783134" cy="861774"/>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solidFill>
                  <a:schemeClr val="bg1">
                    <a:lumMod val="65000"/>
                  </a:schemeClr>
                </a:solidFill>
              </a:rPr>
              <a:t>Optic Nerve Coloboma</a:t>
            </a:r>
          </a:p>
          <a:p>
            <a:pPr eaLnBrk="1" hangingPunct="1">
              <a:spcBef>
                <a:spcPct val="0"/>
              </a:spcBef>
              <a:buClrTx/>
              <a:buSzTx/>
              <a:buFontTx/>
              <a:buNone/>
            </a:pPr>
            <a:r>
              <a:rPr lang="en-US" altLang="en-US" sz="1200">
                <a:solidFill>
                  <a:schemeClr val="bg1">
                    <a:lumMod val="65000"/>
                  </a:schemeClr>
                </a:solidFill>
              </a:rPr>
              <a:t>1) May resemble…</a:t>
            </a:r>
            <a:r>
              <a:rPr lang="en-US" altLang="en-US" sz="1200" b="1">
                <a:solidFill>
                  <a:schemeClr val="bg1">
                    <a:lumMod val="65000"/>
                  </a:schemeClr>
                </a:solidFill>
              </a:rPr>
              <a:t>deep cupping</a:t>
            </a:r>
          </a:p>
          <a:p>
            <a:pPr eaLnBrk="1" hangingPunct="1">
              <a:spcBef>
                <a:spcPct val="0"/>
              </a:spcBef>
              <a:buClrTx/>
              <a:buSzTx/>
              <a:buFontTx/>
              <a:buNone/>
            </a:pPr>
            <a:r>
              <a:rPr lang="en-US" altLang="en-US" sz="1200">
                <a:solidFill>
                  <a:schemeClr val="bg1">
                    <a:lumMod val="65000"/>
                  </a:schemeClr>
                </a:solidFill>
              </a:rPr>
              <a:t>2) Can be…</a:t>
            </a:r>
            <a:r>
              <a:rPr lang="en-US" altLang="en-US" sz="1200" b="1">
                <a:solidFill>
                  <a:schemeClr val="bg1">
                    <a:lumMod val="65000"/>
                  </a:schemeClr>
                </a:solidFill>
              </a:rPr>
              <a:t>bilateral, asymmetric</a:t>
            </a:r>
          </a:p>
          <a:p>
            <a:pPr eaLnBrk="1" hangingPunct="1">
              <a:spcBef>
                <a:spcPct val="0"/>
              </a:spcBef>
              <a:buClrTx/>
              <a:buSzTx/>
              <a:buFontTx/>
              <a:buNone/>
            </a:pPr>
            <a:r>
              <a:rPr lang="en-US" altLang="en-US" sz="1200">
                <a:solidFill>
                  <a:schemeClr val="bg1">
                    <a:lumMod val="65000"/>
                  </a:schemeClr>
                </a:solidFill>
              </a:rPr>
              <a:t>3) Part of the…</a:t>
            </a:r>
            <a:r>
              <a:rPr lang="en-US" altLang="en-US" sz="1200" b="1">
                <a:solidFill>
                  <a:schemeClr val="bg1">
                    <a:lumMod val="65000"/>
                  </a:schemeClr>
                </a:solidFill>
              </a:rPr>
              <a:t>CHARGE association</a:t>
            </a:r>
          </a:p>
        </p:txBody>
      </p:sp>
      <p:sp>
        <p:nvSpPr>
          <p:cNvPr id="26631" name="Line 8">
            <a:extLst>
              <a:ext uri="{FF2B5EF4-FFF2-40B4-BE49-F238E27FC236}">
                <a16:creationId xmlns:a16="http://schemas.microsoft.com/office/drawing/2014/main" id="{91D11795-7A2D-4757-920B-F908079269D1}"/>
              </a:ext>
            </a:extLst>
          </p:cNvPr>
          <p:cNvSpPr>
            <a:spLocks noChangeShapeType="1"/>
          </p:cNvSpPr>
          <p:nvPr/>
        </p:nvSpPr>
        <p:spPr bwMode="auto">
          <a:xfrm flipH="1">
            <a:off x="2971800" y="2057400"/>
            <a:ext cx="152400" cy="14478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632" name="Text Box 9">
            <a:extLst>
              <a:ext uri="{FF2B5EF4-FFF2-40B4-BE49-F238E27FC236}">
                <a16:creationId xmlns:a16="http://schemas.microsoft.com/office/drawing/2014/main" id="{A6F1D9EC-DA7F-44C4-8528-11B06C1FBD47}"/>
              </a:ext>
            </a:extLst>
          </p:cNvPr>
          <p:cNvSpPr txBox="1">
            <a:spLocks noChangeArrowheads="1"/>
          </p:cNvSpPr>
          <p:nvPr/>
        </p:nvSpPr>
        <p:spPr bwMode="auto">
          <a:xfrm>
            <a:off x="1371600" y="4267200"/>
            <a:ext cx="3057247" cy="2154436"/>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dirty="0">
                <a:solidFill>
                  <a:schemeClr val="bg1">
                    <a:lumMod val="65000"/>
                  </a:schemeClr>
                </a:solidFill>
              </a:rPr>
              <a:t>Morning-Glory Disc</a:t>
            </a:r>
          </a:p>
          <a:p>
            <a:pPr eaLnBrk="1" hangingPunct="1">
              <a:spcBef>
                <a:spcPct val="0"/>
              </a:spcBef>
              <a:buClrTx/>
              <a:buSzTx/>
              <a:buFontTx/>
              <a:buNone/>
            </a:pPr>
            <a:r>
              <a:rPr lang="en-US" altLang="en-US" sz="1200" dirty="0">
                <a:solidFill>
                  <a:schemeClr val="bg1">
                    <a:lumMod val="65000"/>
                  </a:schemeClr>
                </a:solidFill>
              </a:rPr>
              <a:t>--DFE reveals:</a:t>
            </a:r>
          </a:p>
          <a:p>
            <a:pPr eaLnBrk="1" hangingPunct="1">
              <a:spcBef>
                <a:spcPct val="0"/>
              </a:spcBef>
              <a:buClrTx/>
              <a:buSzTx/>
              <a:buFontTx/>
              <a:buNone/>
            </a:pPr>
            <a:r>
              <a:rPr lang="en-US" altLang="en-US" sz="1200" dirty="0">
                <a:solidFill>
                  <a:schemeClr val="bg1">
                    <a:lumMod val="65000"/>
                  </a:schemeClr>
                </a:solidFill>
              </a:rPr>
              <a:t>  1) A funnel-shaped…</a:t>
            </a:r>
            <a:r>
              <a:rPr lang="en-US" altLang="en-US" sz="1200" b="1" dirty="0">
                <a:solidFill>
                  <a:schemeClr val="bg1">
                    <a:lumMod val="65000"/>
                  </a:schemeClr>
                </a:solidFill>
              </a:rPr>
              <a:t>excavation</a:t>
            </a:r>
            <a:endParaRPr lang="en-US" altLang="en-US" sz="1200" dirty="0">
              <a:solidFill>
                <a:schemeClr val="bg1">
                  <a:lumMod val="65000"/>
                </a:schemeClr>
              </a:solidFill>
            </a:endParaRPr>
          </a:p>
          <a:p>
            <a:pPr eaLnBrk="1" hangingPunct="1">
              <a:spcBef>
                <a:spcPct val="0"/>
              </a:spcBef>
              <a:buClrTx/>
              <a:buSzTx/>
              <a:buFontTx/>
              <a:buNone/>
            </a:pPr>
            <a:r>
              <a:rPr lang="en-US" altLang="en-US" sz="1200" dirty="0">
                <a:solidFill>
                  <a:schemeClr val="bg1">
                    <a:lumMod val="65000"/>
                  </a:schemeClr>
                </a:solidFill>
              </a:rPr>
              <a:t>  2) Number of vessels crossing the rim</a:t>
            </a:r>
          </a:p>
          <a:p>
            <a:pPr eaLnBrk="1" hangingPunct="1">
              <a:spcBef>
                <a:spcPct val="0"/>
              </a:spcBef>
              <a:buClrTx/>
              <a:buSzTx/>
              <a:buFontTx/>
              <a:buNone/>
            </a:pPr>
            <a:r>
              <a:rPr lang="en-US" altLang="en-US" sz="1200" dirty="0">
                <a:solidFill>
                  <a:schemeClr val="bg1">
                    <a:lumMod val="65000"/>
                  </a:schemeClr>
                </a:solidFill>
              </a:rPr>
              <a:t>    seems abnormally…</a:t>
            </a:r>
            <a:r>
              <a:rPr lang="en-US" altLang="en-US" sz="1200" b="1" dirty="0">
                <a:solidFill>
                  <a:schemeClr val="bg1">
                    <a:lumMod val="65000"/>
                  </a:schemeClr>
                </a:solidFill>
              </a:rPr>
              <a:t>high</a:t>
            </a:r>
            <a:r>
              <a:rPr lang="en-US" altLang="en-US" sz="1200" dirty="0">
                <a:solidFill>
                  <a:schemeClr val="bg1">
                    <a:lumMod val="65000"/>
                  </a:schemeClr>
                </a:solidFill>
              </a:rPr>
              <a:t> </a:t>
            </a:r>
            <a:endParaRPr lang="en-US" altLang="en-US" sz="1200" b="1" dirty="0">
              <a:solidFill>
                <a:schemeClr val="bg1">
                  <a:lumMod val="65000"/>
                </a:schemeClr>
              </a:solidFill>
            </a:endParaRPr>
          </a:p>
          <a:p>
            <a:pPr eaLnBrk="1" hangingPunct="1">
              <a:spcBef>
                <a:spcPct val="0"/>
              </a:spcBef>
              <a:buClrTx/>
              <a:buSzTx/>
              <a:buFontTx/>
              <a:buNone/>
            </a:pPr>
            <a:r>
              <a:rPr lang="en-US" altLang="en-US" sz="1200" dirty="0">
                <a:solidFill>
                  <a:schemeClr val="bg1">
                    <a:lumMod val="65000"/>
                  </a:schemeClr>
                </a:solidFill>
              </a:rPr>
              <a:t>--Tissue is…</a:t>
            </a:r>
            <a:r>
              <a:rPr lang="en-US" altLang="en-US" sz="1200" b="1" dirty="0">
                <a:solidFill>
                  <a:schemeClr val="bg1">
                    <a:lumMod val="65000"/>
                  </a:schemeClr>
                </a:solidFill>
              </a:rPr>
              <a:t>contractile</a:t>
            </a:r>
            <a:r>
              <a:rPr lang="en-US" altLang="en-US" sz="1200" dirty="0">
                <a:solidFill>
                  <a:schemeClr val="bg1">
                    <a:lumMod val="65000"/>
                  </a:schemeClr>
                </a:solidFill>
              </a:rPr>
              <a:t>, so cup seems</a:t>
            </a:r>
          </a:p>
          <a:p>
            <a:pPr eaLnBrk="1" hangingPunct="1">
              <a:spcBef>
                <a:spcPct val="0"/>
              </a:spcBef>
              <a:buClrTx/>
              <a:buSzTx/>
              <a:buFontTx/>
              <a:buNone/>
            </a:pPr>
            <a:r>
              <a:rPr lang="en-US" altLang="en-US" sz="1200" dirty="0">
                <a:solidFill>
                  <a:schemeClr val="bg1">
                    <a:lumMod val="65000"/>
                  </a:schemeClr>
                </a:solidFill>
              </a:rPr>
              <a:t>  to…</a:t>
            </a:r>
            <a:r>
              <a:rPr lang="en-US" altLang="en-US" sz="1200" b="1" dirty="0">
                <a:solidFill>
                  <a:schemeClr val="bg1">
                    <a:lumMod val="65000"/>
                  </a:schemeClr>
                </a:solidFill>
              </a:rPr>
              <a:t>open </a:t>
            </a:r>
            <a:r>
              <a:rPr lang="en-US" altLang="en-US" sz="1200" dirty="0">
                <a:solidFill>
                  <a:schemeClr val="bg1">
                    <a:lumMod val="65000"/>
                  </a:schemeClr>
                </a:solidFill>
              </a:rPr>
              <a:t>and</a:t>
            </a:r>
            <a:r>
              <a:rPr lang="en-US" altLang="en-US" sz="1200" b="1" dirty="0">
                <a:solidFill>
                  <a:schemeClr val="bg1">
                    <a:lumMod val="65000"/>
                  </a:schemeClr>
                </a:solidFill>
              </a:rPr>
              <a:t> close</a:t>
            </a:r>
            <a:r>
              <a:rPr lang="en-US" altLang="en-US" sz="1200" dirty="0">
                <a:solidFill>
                  <a:schemeClr val="bg1">
                    <a:lumMod val="65000"/>
                  </a:schemeClr>
                </a:solidFill>
              </a:rPr>
              <a:t> (like its namesake,  </a:t>
            </a:r>
          </a:p>
          <a:p>
            <a:pPr eaLnBrk="1" hangingPunct="1">
              <a:spcBef>
                <a:spcPct val="0"/>
              </a:spcBef>
              <a:buClrTx/>
              <a:buSzTx/>
              <a:buFontTx/>
              <a:buNone/>
            </a:pPr>
            <a:r>
              <a:rPr lang="en-US" altLang="en-US" sz="1200" dirty="0">
                <a:solidFill>
                  <a:schemeClr val="bg1">
                    <a:lumMod val="65000"/>
                  </a:schemeClr>
                </a:solidFill>
              </a:rPr>
              <a:t>  the morning-glory flower)</a:t>
            </a:r>
          </a:p>
          <a:p>
            <a:pPr eaLnBrk="1" hangingPunct="1">
              <a:spcBef>
                <a:spcPct val="0"/>
              </a:spcBef>
              <a:buClrTx/>
              <a:buSzTx/>
              <a:buFontTx/>
              <a:buNone/>
            </a:pPr>
            <a:r>
              <a:rPr lang="en-US" altLang="en-US" sz="1200" dirty="0">
                <a:solidFill>
                  <a:schemeClr val="bg1">
                    <a:lumMod val="65000"/>
                  </a:schemeClr>
                </a:solidFill>
              </a:rPr>
              <a:t>--VA usually…</a:t>
            </a:r>
            <a:r>
              <a:rPr lang="en-US" altLang="en-US" sz="1200" b="1" dirty="0">
                <a:solidFill>
                  <a:schemeClr val="bg1">
                    <a:lumMod val="65000"/>
                  </a:schemeClr>
                </a:solidFill>
              </a:rPr>
              <a:t>20/200</a:t>
            </a:r>
            <a:r>
              <a:rPr lang="en-US" altLang="en-US" sz="1200" dirty="0">
                <a:solidFill>
                  <a:schemeClr val="bg1">
                    <a:lumMod val="65000"/>
                  </a:schemeClr>
                </a:solidFill>
              </a:rPr>
              <a:t>, but can be…</a:t>
            </a:r>
          </a:p>
          <a:p>
            <a:pPr eaLnBrk="1" hangingPunct="1">
              <a:spcBef>
                <a:spcPct val="0"/>
              </a:spcBef>
              <a:buClrTx/>
              <a:buSzTx/>
              <a:buFontTx/>
              <a:buNone/>
            </a:pPr>
            <a:r>
              <a:rPr lang="en-US" altLang="en-US" sz="1200" dirty="0">
                <a:solidFill>
                  <a:schemeClr val="bg1">
                    <a:lumMod val="65000"/>
                  </a:schemeClr>
                </a:solidFill>
              </a:rPr>
              <a:t>   </a:t>
            </a:r>
            <a:r>
              <a:rPr lang="en-US" altLang="en-US" sz="1200" b="1" dirty="0">
                <a:solidFill>
                  <a:schemeClr val="bg1">
                    <a:lumMod val="65000"/>
                  </a:schemeClr>
                </a:solidFill>
              </a:rPr>
              <a:t>20/20&lt;-&gt;NLP</a:t>
            </a:r>
          </a:p>
          <a:p>
            <a:pPr eaLnBrk="1" hangingPunct="1">
              <a:spcBef>
                <a:spcPct val="0"/>
              </a:spcBef>
              <a:buClrTx/>
              <a:buSzTx/>
              <a:buFontTx/>
              <a:buNone/>
            </a:pPr>
            <a:r>
              <a:rPr lang="en-US" altLang="en-US" sz="1200" dirty="0">
                <a:solidFill>
                  <a:schemeClr val="bg1">
                    <a:lumMod val="65000"/>
                  </a:schemeClr>
                </a:solidFill>
              </a:rPr>
              <a:t>--1/3 develop…</a:t>
            </a:r>
            <a:r>
              <a:rPr lang="en-US" altLang="en-US" sz="1200" b="1" dirty="0">
                <a:solidFill>
                  <a:schemeClr val="bg1">
                    <a:lumMod val="65000"/>
                  </a:schemeClr>
                </a:solidFill>
              </a:rPr>
              <a:t>serous RD</a:t>
            </a:r>
          </a:p>
        </p:txBody>
      </p:sp>
      <p:sp>
        <p:nvSpPr>
          <p:cNvPr id="26633" name="Rectangle 11">
            <a:extLst>
              <a:ext uri="{FF2B5EF4-FFF2-40B4-BE49-F238E27FC236}">
                <a16:creationId xmlns:a16="http://schemas.microsoft.com/office/drawing/2014/main" id="{F76BCA91-4E24-4F7F-B6A5-D5C8FE6F39B6}"/>
              </a:ext>
            </a:extLst>
          </p:cNvPr>
          <p:cNvSpPr>
            <a:spLocks noChangeArrowheads="1"/>
          </p:cNvSpPr>
          <p:nvPr/>
        </p:nvSpPr>
        <p:spPr bwMode="auto">
          <a:xfrm>
            <a:off x="457200" y="122238"/>
            <a:ext cx="7543800" cy="8683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b"/>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ct val="85000"/>
              </a:lnSpc>
              <a:spcBef>
                <a:spcPct val="0"/>
              </a:spcBef>
              <a:buClrTx/>
              <a:buSzTx/>
              <a:buFontTx/>
              <a:buNone/>
            </a:pPr>
            <a:r>
              <a:rPr lang="en-US" altLang="en-US" sz="3200" b="1" dirty="0">
                <a:solidFill>
                  <a:schemeClr val="tx2"/>
                </a:solidFill>
              </a:rPr>
              <a:t>Developmental Abnormalities of the Optic Nerve Head</a:t>
            </a:r>
            <a:endParaRPr lang="en-US" altLang="en-US" sz="3200" dirty="0">
              <a:solidFill>
                <a:schemeClr val="tx2"/>
              </a:solidFill>
            </a:endParaRPr>
          </a:p>
        </p:txBody>
      </p:sp>
      <p:sp>
        <p:nvSpPr>
          <p:cNvPr id="26634" name="Slide Number Placeholder 1">
            <a:extLst>
              <a:ext uri="{FF2B5EF4-FFF2-40B4-BE49-F238E27FC236}">
                <a16:creationId xmlns:a16="http://schemas.microsoft.com/office/drawing/2014/main" id="{36D4B343-1488-4D7C-8569-64FF0FD08B6E}"/>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DBDA1020-9ADD-4487-AA1F-12FB75A402F9}" type="slidenum">
              <a:rPr lang="en-US" altLang="en-US" sz="1000"/>
              <a:pPr>
                <a:spcBef>
                  <a:spcPct val="0"/>
                </a:spcBef>
                <a:buClrTx/>
                <a:buSzTx/>
                <a:buFontTx/>
                <a:buNone/>
              </a:pPr>
              <a:t>65</a:t>
            </a:fld>
            <a:endParaRPr lang="en-US" altLang="en-US" sz="1000"/>
          </a:p>
        </p:txBody>
      </p:sp>
      <p:sp>
        <p:nvSpPr>
          <p:cNvPr id="26635" name="Line 12">
            <a:extLst>
              <a:ext uri="{FF2B5EF4-FFF2-40B4-BE49-F238E27FC236}">
                <a16:creationId xmlns:a16="http://schemas.microsoft.com/office/drawing/2014/main" id="{65C3BECB-2C2E-4FDB-BF02-61BA4BD8DB2D}"/>
              </a:ext>
            </a:extLst>
          </p:cNvPr>
          <p:cNvSpPr>
            <a:spLocks noChangeShapeType="1"/>
          </p:cNvSpPr>
          <p:nvPr/>
        </p:nvSpPr>
        <p:spPr bwMode="auto">
          <a:xfrm>
            <a:off x="3124200" y="2057400"/>
            <a:ext cx="381000" cy="22098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 name="Text Box 16">
            <a:extLst>
              <a:ext uri="{FF2B5EF4-FFF2-40B4-BE49-F238E27FC236}">
                <a16:creationId xmlns:a16="http://schemas.microsoft.com/office/drawing/2014/main" id="{A25388A0-A505-4976-AE31-C05FE10D78D8}"/>
              </a:ext>
            </a:extLst>
          </p:cNvPr>
          <p:cNvSpPr txBox="1">
            <a:spLocks noChangeArrowheads="1"/>
          </p:cNvSpPr>
          <p:nvPr/>
        </p:nvSpPr>
        <p:spPr bwMode="auto">
          <a:xfrm>
            <a:off x="4648200" y="2576513"/>
            <a:ext cx="3973513" cy="862012"/>
          </a:xfrm>
          <a:prstGeom prst="rect">
            <a:avLst/>
          </a:prstGeom>
          <a:solidFill>
            <a:srgbClr val="FFC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defRPr/>
            </a:pPr>
            <a:r>
              <a:rPr lang="en-US" altLang="en-US" sz="1400" b="1" dirty="0">
                <a:solidFill>
                  <a:schemeClr val="bg1">
                    <a:lumMod val="65000"/>
                  </a:schemeClr>
                </a:solidFill>
              </a:rPr>
              <a:t>Myelinated RNFL</a:t>
            </a:r>
          </a:p>
          <a:p>
            <a:pPr eaLnBrk="1" hangingPunct="1">
              <a:spcBef>
                <a:spcPct val="0"/>
              </a:spcBef>
              <a:buClrTx/>
              <a:buSzTx/>
              <a:buFontTx/>
              <a:buNone/>
              <a:defRPr/>
            </a:pPr>
            <a:r>
              <a:rPr lang="en-US" altLang="en-US" sz="1200" dirty="0">
                <a:solidFill>
                  <a:srgbClr val="FFCCFF"/>
                </a:solidFill>
              </a:rPr>
              <a:t>--Myelin normally starts at LGN, ends at lamina </a:t>
            </a:r>
            <a:r>
              <a:rPr lang="en-US" altLang="en-US" sz="1200" dirty="0" err="1">
                <a:solidFill>
                  <a:srgbClr val="FFCCFF"/>
                </a:solidFill>
              </a:rPr>
              <a:t>cribrosa</a:t>
            </a:r>
            <a:endParaRPr lang="en-US" altLang="en-US" sz="1200" dirty="0">
              <a:solidFill>
                <a:srgbClr val="FFCCFF"/>
              </a:solidFill>
            </a:endParaRPr>
          </a:p>
          <a:p>
            <a:pPr eaLnBrk="1" hangingPunct="1">
              <a:spcBef>
                <a:spcPct val="0"/>
              </a:spcBef>
              <a:buClrTx/>
              <a:buSzTx/>
              <a:buFontTx/>
              <a:buNone/>
              <a:defRPr/>
            </a:pPr>
            <a:r>
              <a:rPr lang="en-US" altLang="en-US" sz="1200" dirty="0">
                <a:solidFill>
                  <a:srgbClr val="FFCCFF"/>
                </a:solidFill>
              </a:rPr>
              <a:t>--Can be patchy, discontinuous</a:t>
            </a:r>
          </a:p>
          <a:p>
            <a:pPr eaLnBrk="1" hangingPunct="1">
              <a:spcBef>
                <a:spcPct val="0"/>
              </a:spcBef>
              <a:buClrTx/>
              <a:buSzTx/>
              <a:buFontTx/>
              <a:buNone/>
              <a:defRPr/>
            </a:pPr>
            <a:r>
              <a:rPr lang="en-US" altLang="en-US" sz="1200" dirty="0">
                <a:solidFill>
                  <a:srgbClr val="FFCCFF"/>
                </a:solidFill>
              </a:rPr>
              <a:t>--Corresponding VF has absolute scotoma</a:t>
            </a:r>
          </a:p>
        </p:txBody>
      </p:sp>
      <p:sp>
        <p:nvSpPr>
          <p:cNvPr id="15" name="Text Box 18">
            <a:extLst>
              <a:ext uri="{FF2B5EF4-FFF2-40B4-BE49-F238E27FC236}">
                <a16:creationId xmlns:a16="http://schemas.microsoft.com/office/drawing/2014/main" id="{0EEE94D4-BC7E-44DF-B02B-501B0F5929C0}"/>
              </a:ext>
            </a:extLst>
          </p:cNvPr>
          <p:cNvSpPr txBox="1">
            <a:spLocks noChangeArrowheads="1"/>
          </p:cNvSpPr>
          <p:nvPr/>
        </p:nvSpPr>
        <p:spPr bwMode="auto">
          <a:xfrm>
            <a:off x="5546725" y="1687513"/>
            <a:ext cx="3452813" cy="677862"/>
          </a:xfrm>
          <a:prstGeom prst="rect">
            <a:avLst/>
          </a:prstGeom>
          <a:solidFill>
            <a:srgbClr val="FFFF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defRPr/>
            </a:pPr>
            <a:r>
              <a:rPr lang="en-US" altLang="en-US" sz="1400" b="1" dirty="0" err="1">
                <a:solidFill>
                  <a:schemeClr val="bg1">
                    <a:lumMod val="75000"/>
                  </a:schemeClr>
                </a:solidFill>
              </a:rPr>
              <a:t>Megalopapilla</a:t>
            </a:r>
            <a:endParaRPr lang="en-US" altLang="en-US" sz="1400" b="1" dirty="0">
              <a:solidFill>
                <a:schemeClr val="bg1">
                  <a:lumMod val="75000"/>
                </a:schemeClr>
              </a:solidFill>
            </a:endParaRPr>
          </a:p>
          <a:p>
            <a:pPr eaLnBrk="1" hangingPunct="1">
              <a:spcBef>
                <a:spcPct val="0"/>
              </a:spcBef>
              <a:buClrTx/>
              <a:buSzTx/>
              <a:buFontTx/>
              <a:buNone/>
              <a:defRPr/>
            </a:pPr>
            <a:r>
              <a:rPr lang="en-US" altLang="en-US" sz="1200" dirty="0">
                <a:solidFill>
                  <a:srgbClr val="FFFF99"/>
                </a:solidFill>
              </a:rPr>
              <a:t>--Abnormally large diameter of </a:t>
            </a:r>
            <a:r>
              <a:rPr lang="en-US" altLang="en-US" sz="1200" b="1" dirty="0">
                <a:solidFill>
                  <a:srgbClr val="FFFF99"/>
                </a:solidFill>
              </a:rPr>
              <a:t>disc and cup</a:t>
            </a:r>
          </a:p>
          <a:p>
            <a:pPr eaLnBrk="1" hangingPunct="1">
              <a:spcBef>
                <a:spcPct val="0"/>
              </a:spcBef>
              <a:buClrTx/>
              <a:buSzTx/>
              <a:buFontTx/>
              <a:buNone/>
              <a:defRPr/>
            </a:pPr>
            <a:r>
              <a:rPr lang="en-US" altLang="en-US" sz="1200" dirty="0">
                <a:solidFill>
                  <a:srgbClr val="FFFF99"/>
                </a:solidFill>
              </a:rPr>
              <a:t>--VF testing may reveal an </a:t>
            </a:r>
            <a:r>
              <a:rPr lang="en-US" altLang="en-US" sz="1200" b="1" dirty="0">
                <a:solidFill>
                  <a:srgbClr val="FFFF99"/>
                </a:solidFill>
              </a:rPr>
              <a:t>enlarged blind spot</a:t>
            </a:r>
          </a:p>
        </p:txBody>
      </p:sp>
      <p:sp>
        <p:nvSpPr>
          <p:cNvPr id="16" name="Text Box 19">
            <a:extLst>
              <a:ext uri="{FF2B5EF4-FFF2-40B4-BE49-F238E27FC236}">
                <a16:creationId xmlns:a16="http://schemas.microsoft.com/office/drawing/2014/main" id="{BF21B0FD-ADB8-4F9B-81FF-E2291331973F}"/>
              </a:ext>
            </a:extLst>
          </p:cNvPr>
          <p:cNvSpPr txBox="1">
            <a:spLocks noChangeArrowheads="1"/>
          </p:cNvSpPr>
          <p:nvPr/>
        </p:nvSpPr>
        <p:spPr bwMode="auto">
          <a:xfrm>
            <a:off x="5257800" y="3760788"/>
            <a:ext cx="3273425" cy="1231900"/>
          </a:xfrm>
          <a:prstGeom prst="rect">
            <a:avLst/>
          </a:prstGeom>
          <a:solidFill>
            <a:srgbClr val="CCFFCC"/>
          </a:solidFill>
          <a:ln w="9525">
            <a:no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defRPr/>
            </a:pPr>
            <a:r>
              <a:rPr lang="en-US" altLang="en-US" sz="1400" b="1" dirty="0">
                <a:solidFill>
                  <a:schemeClr val="bg1">
                    <a:lumMod val="65000"/>
                  </a:schemeClr>
                </a:solidFill>
              </a:rPr>
              <a:t>Optic Nerve Hypoplasia</a:t>
            </a:r>
          </a:p>
          <a:p>
            <a:pPr eaLnBrk="1" hangingPunct="1">
              <a:spcBef>
                <a:spcPct val="0"/>
              </a:spcBef>
              <a:buClrTx/>
              <a:buSzTx/>
              <a:buFontTx/>
              <a:buNone/>
              <a:defRPr/>
            </a:pPr>
            <a:r>
              <a:rPr lang="en-US" altLang="en-US" sz="1200" dirty="0">
                <a:solidFill>
                  <a:srgbClr val="CCFFCC"/>
                </a:solidFill>
              </a:rPr>
              <a:t>--Abnormally </a:t>
            </a:r>
            <a:r>
              <a:rPr lang="en-US" altLang="en-US" sz="1200" b="1" dirty="0">
                <a:solidFill>
                  <a:srgbClr val="CCFFCC"/>
                </a:solidFill>
              </a:rPr>
              <a:t>low number of axons</a:t>
            </a:r>
          </a:p>
          <a:p>
            <a:pPr eaLnBrk="1" hangingPunct="1">
              <a:spcBef>
                <a:spcPct val="0"/>
              </a:spcBef>
              <a:buClrTx/>
              <a:buSzTx/>
              <a:buFontTx/>
              <a:buNone/>
              <a:defRPr/>
            </a:pPr>
            <a:r>
              <a:rPr lang="en-US" altLang="en-US" sz="1200" dirty="0">
                <a:solidFill>
                  <a:srgbClr val="CCFFCC"/>
                </a:solidFill>
              </a:rPr>
              <a:t>--DFE: Small pale disc with </a:t>
            </a:r>
            <a:r>
              <a:rPr lang="en-US" altLang="en-US" sz="1200" b="1" dirty="0">
                <a:solidFill>
                  <a:srgbClr val="CCFFCC"/>
                </a:solidFill>
              </a:rPr>
              <a:t>double ring sign</a:t>
            </a:r>
            <a:endParaRPr lang="en-US" altLang="en-US" sz="1200" dirty="0">
              <a:solidFill>
                <a:srgbClr val="CCFFCC"/>
              </a:solidFill>
            </a:endParaRPr>
          </a:p>
          <a:p>
            <a:pPr eaLnBrk="1" hangingPunct="1">
              <a:spcBef>
                <a:spcPct val="0"/>
              </a:spcBef>
              <a:buClrTx/>
              <a:buSzTx/>
              <a:buFontTx/>
              <a:buNone/>
              <a:defRPr/>
            </a:pPr>
            <a:r>
              <a:rPr lang="en-US" altLang="en-US" sz="1200" dirty="0">
                <a:solidFill>
                  <a:srgbClr val="CCFFCC"/>
                </a:solidFill>
              </a:rPr>
              <a:t>--VA </a:t>
            </a:r>
            <a:r>
              <a:rPr lang="en-US" altLang="en-US" sz="1200" b="1" dirty="0">
                <a:solidFill>
                  <a:srgbClr val="CCFFCC"/>
                </a:solidFill>
              </a:rPr>
              <a:t>20/20&lt;-&gt;NLP</a:t>
            </a:r>
          </a:p>
          <a:p>
            <a:pPr eaLnBrk="1" hangingPunct="1">
              <a:spcBef>
                <a:spcPct val="0"/>
              </a:spcBef>
              <a:buClrTx/>
              <a:buSzTx/>
              <a:buFontTx/>
              <a:buNone/>
              <a:defRPr/>
            </a:pPr>
            <a:r>
              <a:rPr lang="en-US" altLang="en-US" sz="1200" dirty="0">
                <a:solidFill>
                  <a:srgbClr val="CCFFCC"/>
                </a:solidFill>
              </a:rPr>
              <a:t>--VF defects </a:t>
            </a:r>
            <a:r>
              <a:rPr lang="en-US" altLang="en-US" sz="1200" b="1" dirty="0">
                <a:solidFill>
                  <a:srgbClr val="CCFFCC"/>
                </a:solidFill>
              </a:rPr>
              <a:t>invariably present</a:t>
            </a:r>
          </a:p>
          <a:p>
            <a:pPr eaLnBrk="1" hangingPunct="1">
              <a:spcBef>
                <a:spcPct val="0"/>
              </a:spcBef>
              <a:buClrTx/>
              <a:buSzTx/>
              <a:buFontTx/>
              <a:buNone/>
              <a:defRPr/>
            </a:pPr>
            <a:r>
              <a:rPr lang="en-US" altLang="en-US" sz="1200" dirty="0">
                <a:solidFill>
                  <a:srgbClr val="CCFFCC"/>
                </a:solidFill>
              </a:rPr>
              <a:t>--Remember the </a:t>
            </a:r>
            <a:r>
              <a:rPr lang="en-US" altLang="en-US" sz="1200" b="1" dirty="0">
                <a:solidFill>
                  <a:srgbClr val="CCFFCC"/>
                </a:solidFill>
              </a:rPr>
              <a:t>4 D’s</a:t>
            </a:r>
            <a:r>
              <a:rPr lang="en-US" altLang="en-US" sz="1200" dirty="0">
                <a:solidFill>
                  <a:srgbClr val="CCFFCC"/>
                </a:solidFill>
              </a:rPr>
              <a:t> (more on this shortly)</a:t>
            </a:r>
          </a:p>
        </p:txBody>
      </p:sp>
      <p:sp>
        <p:nvSpPr>
          <p:cNvPr id="17" name="Text Box 13">
            <a:extLst>
              <a:ext uri="{FF2B5EF4-FFF2-40B4-BE49-F238E27FC236}">
                <a16:creationId xmlns:a16="http://schemas.microsoft.com/office/drawing/2014/main" id="{D23EA8F9-DF9F-4DB4-AA3A-1B3558C3921B}"/>
              </a:ext>
            </a:extLst>
          </p:cNvPr>
          <p:cNvSpPr txBox="1">
            <a:spLocks noChangeArrowheads="1"/>
          </p:cNvSpPr>
          <p:nvPr/>
        </p:nvSpPr>
        <p:spPr bwMode="auto">
          <a:xfrm>
            <a:off x="4800600" y="5257800"/>
            <a:ext cx="4294188" cy="1230313"/>
          </a:xfrm>
          <a:prstGeom prst="rect">
            <a:avLst/>
          </a:prstGeom>
          <a:solidFill>
            <a:srgbClr val="FFCC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Tilted-Disc Syndrome</a:t>
            </a:r>
          </a:p>
          <a:p>
            <a:pPr eaLnBrk="1" hangingPunct="1">
              <a:spcBef>
                <a:spcPct val="0"/>
              </a:spcBef>
              <a:buClrTx/>
              <a:buSzTx/>
              <a:buFontTx/>
              <a:buNone/>
            </a:pPr>
            <a:r>
              <a:rPr lang="en-US" altLang="en-US" sz="1200"/>
              <a:t>1) Superior pole appears…</a:t>
            </a:r>
            <a:r>
              <a:rPr lang="en-US" altLang="en-US" sz="1200" b="1">
                <a:solidFill>
                  <a:srgbClr val="0000FF"/>
                </a:solidFill>
              </a:rPr>
              <a:t>elevated</a:t>
            </a:r>
            <a:r>
              <a:rPr lang="en-US" altLang="en-US" sz="1200"/>
              <a:t>, inferior…</a:t>
            </a:r>
            <a:r>
              <a:rPr lang="en-US" altLang="en-US" sz="1200" b="1">
                <a:solidFill>
                  <a:srgbClr val="0000FF"/>
                </a:solidFill>
              </a:rPr>
              <a:t>recessed</a:t>
            </a:r>
          </a:p>
          <a:p>
            <a:pPr eaLnBrk="1" hangingPunct="1">
              <a:spcBef>
                <a:spcPct val="0"/>
              </a:spcBef>
              <a:buClrTx/>
              <a:buSzTx/>
              <a:buFontTx/>
              <a:buNone/>
            </a:pPr>
            <a:r>
              <a:rPr lang="en-US" altLang="en-US" sz="1200"/>
              <a:t>2) </a:t>
            </a:r>
            <a:r>
              <a:rPr lang="en-US" altLang="en-US" sz="1200">
                <a:solidFill>
                  <a:srgbClr val="FFCC99"/>
                </a:solidFill>
              </a:rPr>
              <a:t>Associated with…</a:t>
            </a:r>
            <a:r>
              <a:rPr lang="en-US" altLang="en-US" sz="1200" b="1">
                <a:solidFill>
                  <a:srgbClr val="FFCC99"/>
                </a:solidFill>
              </a:rPr>
              <a:t>situs inversus</a:t>
            </a:r>
            <a:r>
              <a:rPr lang="en-US" altLang="en-US" sz="1200">
                <a:solidFill>
                  <a:srgbClr val="FFCC99"/>
                </a:solidFill>
              </a:rPr>
              <a:t> of retinal vessels</a:t>
            </a:r>
          </a:p>
          <a:p>
            <a:pPr eaLnBrk="1" hangingPunct="1">
              <a:spcBef>
                <a:spcPct val="0"/>
              </a:spcBef>
              <a:buClrTx/>
              <a:buSzTx/>
              <a:buFontTx/>
              <a:buNone/>
            </a:pPr>
            <a:r>
              <a:rPr lang="en-US" altLang="en-US" sz="1200"/>
              <a:t>3) </a:t>
            </a:r>
            <a:r>
              <a:rPr lang="en-US" altLang="en-US" sz="1200">
                <a:solidFill>
                  <a:srgbClr val="FFCC99"/>
                </a:solidFill>
              </a:rPr>
              <a:t>Fundus abnormality produces…</a:t>
            </a:r>
            <a:r>
              <a:rPr lang="en-US" altLang="en-US" sz="1200" b="1">
                <a:solidFill>
                  <a:srgbClr val="FFCC99"/>
                </a:solidFill>
              </a:rPr>
              <a:t>myopic astigmatism</a:t>
            </a:r>
          </a:p>
          <a:p>
            <a:pPr eaLnBrk="1" hangingPunct="1">
              <a:spcBef>
                <a:spcPct val="0"/>
              </a:spcBef>
              <a:buClrTx/>
              <a:buSzTx/>
              <a:buFontTx/>
              <a:buNone/>
            </a:pPr>
            <a:r>
              <a:rPr lang="en-US" altLang="en-US" sz="1200"/>
              <a:t>4) </a:t>
            </a:r>
            <a:r>
              <a:rPr lang="en-US" altLang="en-US" sz="1200">
                <a:solidFill>
                  <a:srgbClr val="FFCC99"/>
                </a:solidFill>
              </a:rPr>
              <a:t>VF testing reveals…</a:t>
            </a:r>
            <a:r>
              <a:rPr lang="en-US" altLang="en-US" sz="1200" b="1">
                <a:solidFill>
                  <a:srgbClr val="FFCC99"/>
                </a:solidFill>
              </a:rPr>
              <a:t>bitemporal hemianopia</a:t>
            </a:r>
            <a:r>
              <a:rPr lang="en-US" altLang="en-US" sz="1200">
                <a:solidFill>
                  <a:srgbClr val="FFCC99"/>
                </a:solidFill>
              </a:rPr>
              <a:t> that doesn’t</a:t>
            </a:r>
          </a:p>
          <a:p>
            <a:pPr eaLnBrk="1" hangingPunct="1">
              <a:spcBef>
                <a:spcPct val="0"/>
              </a:spcBef>
              <a:buClrTx/>
              <a:buSzTx/>
              <a:buFontTx/>
              <a:buNone/>
            </a:pPr>
            <a:r>
              <a:rPr lang="en-US" altLang="en-US" sz="1200">
                <a:solidFill>
                  <a:srgbClr val="FFCC99"/>
                </a:solidFill>
              </a:rPr>
              <a:t>   …</a:t>
            </a:r>
            <a:r>
              <a:rPr lang="en-US" altLang="en-US" sz="1200" b="1">
                <a:solidFill>
                  <a:srgbClr val="FFCC99"/>
                </a:solidFill>
              </a:rPr>
              <a:t>respect the vertical</a:t>
            </a:r>
            <a:r>
              <a:rPr lang="en-US" altLang="en-US" sz="1200">
                <a:solidFill>
                  <a:srgbClr val="FFCC99"/>
                </a:solidFill>
              </a:rPr>
              <a:t> and may…</a:t>
            </a:r>
            <a:r>
              <a:rPr lang="en-US" altLang="en-US" sz="1200" b="1">
                <a:solidFill>
                  <a:srgbClr val="FFCC99"/>
                </a:solidFill>
              </a:rPr>
              <a:t>resolve with refraction</a:t>
            </a:r>
          </a:p>
        </p:txBody>
      </p:sp>
      <p:sp>
        <p:nvSpPr>
          <p:cNvPr id="18" name="Text Box 13">
            <a:extLst>
              <a:ext uri="{FF2B5EF4-FFF2-40B4-BE49-F238E27FC236}">
                <a16:creationId xmlns:a16="http://schemas.microsoft.com/office/drawing/2014/main" id="{AF29A23D-8CCD-493E-A881-3F227F620AD9}"/>
              </a:ext>
            </a:extLst>
          </p:cNvPr>
          <p:cNvSpPr txBox="1">
            <a:spLocks noChangeArrowheads="1"/>
          </p:cNvSpPr>
          <p:nvPr/>
        </p:nvSpPr>
        <p:spPr bwMode="auto">
          <a:xfrm>
            <a:off x="4800600" y="5257800"/>
            <a:ext cx="4216400" cy="1231106"/>
          </a:xfrm>
          <a:prstGeom prst="rect">
            <a:avLst/>
          </a:prstGeom>
          <a:solidFill>
            <a:srgbClr val="FFCC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dirty="0">
                <a:solidFill>
                  <a:schemeClr val="bg1">
                    <a:lumMod val="65000"/>
                  </a:schemeClr>
                </a:solidFill>
              </a:rPr>
              <a:t>Tilted-Disc Syndrome</a:t>
            </a:r>
          </a:p>
          <a:p>
            <a:pPr eaLnBrk="1" hangingPunct="1">
              <a:spcBef>
                <a:spcPct val="0"/>
              </a:spcBef>
              <a:buClrTx/>
              <a:buSzTx/>
              <a:buFontTx/>
              <a:buNone/>
            </a:pPr>
            <a:r>
              <a:rPr lang="en-US" altLang="en-US" sz="1200" dirty="0">
                <a:solidFill>
                  <a:srgbClr val="FFCC99"/>
                </a:solidFill>
              </a:rPr>
              <a:t>1) Superior pole appears…</a:t>
            </a:r>
            <a:r>
              <a:rPr lang="en-US" altLang="en-US" sz="1200" b="1" dirty="0">
                <a:solidFill>
                  <a:srgbClr val="FFCC99"/>
                </a:solidFill>
              </a:rPr>
              <a:t>elevated</a:t>
            </a:r>
            <a:r>
              <a:rPr lang="en-US" altLang="en-US" sz="1200" dirty="0">
                <a:solidFill>
                  <a:srgbClr val="FFCC99"/>
                </a:solidFill>
              </a:rPr>
              <a:t>, inferior… </a:t>
            </a:r>
            <a:r>
              <a:rPr lang="en-US" altLang="en-US" sz="1200" b="1" dirty="0">
                <a:solidFill>
                  <a:srgbClr val="FFCC99"/>
                </a:solidFill>
              </a:rPr>
              <a:t>recessed</a:t>
            </a:r>
          </a:p>
          <a:p>
            <a:pPr eaLnBrk="1" hangingPunct="1">
              <a:spcBef>
                <a:spcPct val="0"/>
              </a:spcBef>
              <a:buClrTx/>
              <a:buSzTx/>
              <a:buFontTx/>
              <a:buNone/>
            </a:pPr>
            <a:r>
              <a:rPr lang="en-US" altLang="en-US" sz="1200" dirty="0">
                <a:solidFill>
                  <a:srgbClr val="FFCC99"/>
                </a:solidFill>
              </a:rPr>
              <a:t>2) Associated with…</a:t>
            </a:r>
            <a:r>
              <a:rPr lang="en-US" altLang="en-US" sz="1200" b="1" dirty="0">
                <a:solidFill>
                  <a:srgbClr val="FFCC99"/>
                </a:solidFill>
              </a:rPr>
              <a:t>situs inversus</a:t>
            </a:r>
            <a:r>
              <a:rPr lang="en-US" altLang="en-US" sz="1200" dirty="0">
                <a:solidFill>
                  <a:srgbClr val="FFCC99"/>
                </a:solidFill>
              </a:rPr>
              <a:t> of retinal vessels</a:t>
            </a:r>
          </a:p>
          <a:p>
            <a:pPr eaLnBrk="1" hangingPunct="1">
              <a:spcBef>
                <a:spcPct val="0"/>
              </a:spcBef>
              <a:buClrTx/>
              <a:buSzTx/>
              <a:buFontTx/>
              <a:buNone/>
            </a:pPr>
            <a:r>
              <a:rPr lang="en-US" altLang="en-US" sz="1200" dirty="0">
                <a:solidFill>
                  <a:srgbClr val="FFCC99"/>
                </a:solidFill>
              </a:rPr>
              <a:t>3) Fundus abnormality produces… </a:t>
            </a:r>
            <a:r>
              <a:rPr lang="en-US" altLang="en-US" sz="1200" b="1" dirty="0">
                <a:solidFill>
                  <a:srgbClr val="FFCC99"/>
                </a:solidFill>
              </a:rPr>
              <a:t>myopic </a:t>
            </a:r>
            <a:r>
              <a:rPr lang="en-US" altLang="en-US" sz="1200" b="1" dirty="0" err="1">
                <a:solidFill>
                  <a:srgbClr val="FFCC99"/>
                </a:solidFill>
              </a:rPr>
              <a:t>astigm</a:t>
            </a:r>
            <a:endParaRPr lang="en-US" altLang="en-US" sz="1200" b="1" dirty="0">
              <a:solidFill>
                <a:srgbClr val="FFCC99"/>
              </a:solidFill>
            </a:endParaRPr>
          </a:p>
          <a:p>
            <a:pPr eaLnBrk="1" hangingPunct="1">
              <a:spcBef>
                <a:spcPct val="0"/>
              </a:spcBef>
              <a:buClrTx/>
              <a:buSzTx/>
              <a:buFontTx/>
              <a:buNone/>
            </a:pPr>
            <a:r>
              <a:rPr lang="en-US" altLang="en-US" sz="1200" dirty="0">
                <a:solidFill>
                  <a:srgbClr val="FFCC99"/>
                </a:solidFill>
              </a:rPr>
              <a:t>4) VF testing reveals…</a:t>
            </a:r>
            <a:r>
              <a:rPr lang="en-US" altLang="en-US" sz="1200" b="1" dirty="0">
                <a:solidFill>
                  <a:srgbClr val="FFCC99"/>
                </a:solidFill>
              </a:rPr>
              <a:t>bitemporal hemianopia</a:t>
            </a:r>
            <a:r>
              <a:rPr lang="en-US" altLang="en-US" sz="1200" dirty="0">
                <a:solidFill>
                  <a:srgbClr val="FFCC99"/>
                </a:solidFill>
              </a:rPr>
              <a:t> that </a:t>
            </a:r>
            <a:r>
              <a:rPr lang="en-US" altLang="en-US" sz="1200" dirty="0" err="1">
                <a:solidFill>
                  <a:srgbClr val="FFCC99"/>
                </a:solidFill>
              </a:rPr>
              <a:t>doesn’t</a:t>
            </a:r>
            <a:r>
              <a:rPr lang="en-US" altLang="en-US" sz="1200" b="1" dirty="0" err="1">
                <a:solidFill>
                  <a:srgbClr val="FFCC99"/>
                </a:solidFill>
              </a:rPr>
              <a:t>with</a:t>
            </a:r>
            <a:r>
              <a:rPr lang="en-US" altLang="en-US" sz="1200" b="1" dirty="0">
                <a:solidFill>
                  <a:srgbClr val="FFCC99"/>
                </a:solidFill>
              </a:rPr>
              <a:t> refract</a:t>
            </a:r>
          </a:p>
        </p:txBody>
      </p:sp>
      <p:sp>
        <p:nvSpPr>
          <p:cNvPr id="3" name="TextBox 2">
            <a:extLst>
              <a:ext uri="{FF2B5EF4-FFF2-40B4-BE49-F238E27FC236}">
                <a16:creationId xmlns:a16="http://schemas.microsoft.com/office/drawing/2014/main" id="{83967FBC-9255-EE50-B057-538AB35A0FFD}"/>
              </a:ext>
            </a:extLst>
          </p:cNvPr>
          <p:cNvSpPr txBox="1"/>
          <p:nvPr/>
        </p:nvSpPr>
        <p:spPr>
          <a:xfrm>
            <a:off x="299781" y="1873984"/>
            <a:ext cx="5410200" cy="2308324"/>
          </a:xfrm>
          <a:prstGeom prst="rect">
            <a:avLst/>
          </a:prstGeom>
          <a:solidFill>
            <a:srgbClr val="61D6FF"/>
          </a:solidFill>
        </p:spPr>
        <p:txBody>
          <a:bodyPr wrap="square" rtlCol="0">
            <a:spAutoFit/>
          </a:bodyPr>
          <a:lstStyle/>
          <a:p>
            <a:r>
              <a:rPr lang="en-US" sz="1600" i="1" dirty="0">
                <a:solidFill>
                  <a:schemeClr val="bg1">
                    <a:lumMod val="50000"/>
                  </a:schemeClr>
                </a:solidFill>
              </a:rPr>
              <a:t>Is morning-glory disc usually unilateral, or bilateral?</a:t>
            </a:r>
          </a:p>
          <a:p>
            <a:r>
              <a:rPr lang="en-US" sz="1600" dirty="0">
                <a:solidFill>
                  <a:schemeClr val="bg1">
                    <a:lumMod val="50000"/>
                  </a:schemeClr>
                </a:solidFill>
              </a:rPr>
              <a:t>Unilateral</a:t>
            </a:r>
          </a:p>
          <a:p>
            <a:endParaRPr lang="en-US" sz="1600" i="1" dirty="0">
              <a:solidFill>
                <a:schemeClr val="bg1">
                  <a:lumMod val="50000"/>
                </a:schemeClr>
              </a:solidFill>
              <a:latin typeface="+mn-lt"/>
            </a:endParaRPr>
          </a:p>
          <a:p>
            <a:r>
              <a:rPr lang="en-US" sz="1600" i="1" dirty="0">
                <a:solidFill>
                  <a:schemeClr val="bg1">
                    <a:lumMod val="50000"/>
                  </a:schemeClr>
                </a:solidFill>
                <a:latin typeface="+mn-lt"/>
              </a:rPr>
              <a:t>Is there a gender predilection?</a:t>
            </a:r>
          </a:p>
          <a:p>
            <a:r>
              <a:rPr lang="en-US" sz="1600" dirty="0">
                <a:solidFill>
                  <a:schemeClr val="bg1">
                    <a:lumMod val="50000"/>
                  </a:schemeClr>
                </a:solidFill>
                <a:latin typeface="+mn-lt"/>
              </a:rPr>
              <a:t>Yes, there is a  ♀  preponderance</a:t>
            </a:r>
          </a:p>
          <a:p>
            <a:endParaRPr lang="en-US" sz="1600" dirty="0">
              <a:solidFill>
                <a:schemeClr val="bg1">
                  <a:lumMod val="50000"/>
                </a:schemeClr>
              </a:solidFill>
            </a:endParaRPr>
          </a:p>
          <a:p>
            <a:r>
              <a:rPr lang="en-US" sz="1600" i="1" dirty="0">
                <a:solidFill>
                  <a:schemeClr val="bg1">
                    <a:lumMod val="50000"/>
                  </a:schemeClr>
                </a:solidFill>
              </a:rPr>
              <a:t>It has two associations of particular note—what are they?</a:t>
            </a:r>
          </a:p>
          <a:p>
            <a:r>
              <a:rPr lang="en-US" sz="1600" dirty="0">
                <a:solidFill>
                  <a:schemeClr val="bg1">
                    <a:lumMod val="50000"/>
                  </a:schemeClr>
                </a:solidFill>
              </a:rPr>
              <a:t>--PHACE  syndrome</a:t>
            </a:r>
          </a:p>
          <a:p>
            <a:r>
              <a:rPr lang="en-US" sz="1600" dirty="0">
                <a:solidFill>
                  <a:schemeClr val="bg1">
                    <a:lumMod val="50000"/>
                  </a:schemeClr>
                </a:solidFill>
              </a:rPr>
              <a:t>--</a:t>
            </a:r>
            <a:r>
              <a:rPr lang="en-US" sz="1600" b="1" dirty="0" err="1"/>
              <a:t>Moyamoya</a:t>
            </a:r>
            <a:r>
              <a:rPr lang="en-US" sz="1600" b="1" dirty="0"/>
              <a:t>  </a:t>
            </a:r>
            <a:r>
              <a:rPr lang="en-US" sz="1600" b="1" dirty="0">
                <a:solidFill>
                  <a:srgbClr val="61D6FF"/>
                </a:solidFill>
              </a:rPr>
              <a:t>disease</a:t>
            </a:r>
          </a:p>
        </p:txBody>
      </p:sp>
      <p:sp>
        <p:nvSpPr>
          <p:cNvPr id="2" name="Frame 1">
            <a:extLst>
              <a:ext uri="{FF2B5EF4-FFF2-40B4-BE49-F238E27FC236}">
                <a16:creationId xmlns:a16="http://schemas.microsoft.com/office/drawing/2014/main" id="{257A94D7-AD34-AB4D-6027-AF081A0B8B3A}"/>
              </a:ext>
            </a:extLst>
          </p:cNvPr>
          <p:cNvSpPr/>
          <p:nvPr/>
        </p:nvSpPr>
        <p:spPr>
          <a:xfrm>
            <a:off x="1340808" y="4266407"/>
            <a:ext cx="1859592" cy="305593"/>
          </a:xfrm>
          <a:prstGeom prst="frame">
            <a:avLst/>
          </a:prstGeom>
          <a:solidFill>
            <a:schemeClr val="bg1">
              <a:lumMod val="65000"/>
            </a:schemeClr>
          </a:solidFill>
          <a:ln>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5" name="TextBox 4">
            <a:extLst>
              <a:ext uri="{FF2B5EF4-FFF2-40B4-BE49-F238E27FC236}">
                <a16:creationId xmlns:a16="http://schemas.microsoft.com/office/drawing/2014/main" id="{A5DE4E2D-A07C-9FD4-0501-0357163C4BDE}"/>
              </a:ext>
            </a:extLst>
          </p:cNvPr>
          <p:cNvSpPr txBox="1"/>
          <p:nvPr/>
        </p:nvSpPr>
        <p:spPr>
          <a:xfrm>
            <a:off x="2068437" y="2499301"/>
            <a:ext cx="6591695" cy="3754874"/>
          </a:xfrm>
          <a:prstGeom prst="rect">
            <a:avLst/>
          </a:prstGeom>
          <a:solidFill>
            <a:srgbClr val="FFDB69"/>
          </a:solidFill>
        </p:spPr>
        <p:txBody>
          <a:bodyPr wrap="square" rtlCol="0">
            <a:spAutoFit/>
          </a:bodyPr>
          <a:lstStyle/>
          <a:p>
            <a:r>
              <a:rPr lang="en-US" sz="1400" b="0" i="1" dirty="0">
                <a:effectLst/>
                <a:latin typeface="+mn-lt"/>
              </a:rPr>
              <a:t>What is </a:t>
            </a:r>
            <a:r>
              <a:rPr lang="en-US" sz="1400" b="0" dirty="0" err="1">
                <a:effectLst/>
                <a:latin typeface="+mn-lt"/>
              </a:rPr>
              <a:t>moyamoya</a:t>
            </a:r>
            <a:r>
              <a:rPr lang="en-US" sz="1400" b="0" dirty="0">
                <a:effectLst/>
                <a:latin typeface="+mn-lt"/>
              </a:rPr>
              <a:t> disease </a:t>
            </a:r>
            <a:r>
              <a:rPr lang="en-US" sz="1400" b="0" i="1" dirty="0">
                <a:effectLst/>
                <a:latin typeface="+mn-lt"/>
              </a:rPr>
              <a:t>(MMD)?</a:t>
            </a:r>
          </a:p>
          <a:p>
            <a:r>
              <a:rPr lang="en-US" sz="1400" dirty="0">
                <a:latin typeface="+mn-lt"/>
              </a:rPr>
              <a:t>An</a:t>
            </a:r>
            <a:r>
              <a:rPr lang="en-US" sz="1400" b="0" i="0" dirty="0">
                <a:effectLst/>
                <a:latin typeface="+mn-lt"/>
              </a:rPr>
              <a:t>  occlusive  vascular condition primarily affecting the terminal  internal carotids  and proximal  anterior and middle cerebral  arteries</a:t>
            </a:r>
          </a:p>
          <a:p>
            <a:endParaRPr lang="en-US" sz="1400" i="1" dirty="0">
              <a:latin typeface="+mn-lt"/>
            </a:endParaRPr>
          </a:p>
          <a:p>
            <a:r>
              <a:rPr lang="en-US" sz="1400" b="0" i="1" dirty="0">
                <a:effectLst/>
                <a:latin typeface="+mn-lt"/>
              </a:rPr>
              <a:t>Is it common, or rare?</a:t>
            </a:r>
            <a:endParaRPr lang="en-US" sz="1400" b="0" i="1" dirty="0">
              <a:solidFill>
                <a:srgbClr val="FFDB69"/>
              </a:solidFill>
              <a:effectLst/>
              <a:latin typeface="+mn-lt"/>
            </a:endParaRPr>
          </a:p>
          <a:p>
            <a:r>
              <a:rPr lang="en-US" sz="1400" dirty="0">
                <a:solidFill>
                  <a:srgbClr val="FFDB69"/>
                </a:solidFill>
                <a:latin typeface="+mn-lt"/>
              </a:rPr>
              <a:t>Quite rare</a:t>
            </a:r>
          </a:p>
          <a:p>
            <a:endParaRPr lang="en-US" sz="1400" b="0" i="0" dirty="0">
              <a:solidFill>
                <a:srgbClr val="FFDB69"/>
              </a:solidFill>
              <a:effectLst/>
              <a:latin typeface="+mn-lt"/>
            </a:endParaRPr>
          </a:p>
          <a:p>
            <a:endParaRPr lang="en-US" sz="1400" i="1" dirty="0">
              <a:solidFill>
                <a:srgbClr val="FFDB69"/>
              </a:solidFill>
              <a:latin typeface="+mn-lt"/>
            </a:endParaRPr>
          </a:p>
          <a:p>
            <a:r>
              <a:rPr lang="en-US" sz="1400" i="1" dirty="0">
                <a:solidFill>
                  <a:srgbClr val="FFDB69"/>
                </a:solidFill>
                <a:latin typeface="+mn-lt"/>
              </a:rPr>
              <a:t>Is there a racial predilection?</a:t>
            </a:r>
          </a:p>
          <a:p>
            <a:r>
              <a:rPr lang="en-US" sz="1400" dirty="0">
                <a:solidFill>
                  <a:srgbClr val="FFDB69"/>
                </a:solidFill>
                <a:latin typeface="+mn-lt"/>
              </a:rPr>
              <a:t>Yes, it is more common in  Asians , especially  Japanese  and Korean  individuals</a:t>
            </a:r>
          </a:p>
          <a:p>
            <a:endParaRPr lang="en-US" sz="1400" dirty="0">
              <a:solidFill>
                <a:srgbClr val="FFDB69"/>
              </a:solidFill>
              <a:latin typeface="+mn-lt"/>
            </a:endParaRPr>
          </a:p>
          <a:p>
            <a:r>
              <a:rPr lang="en-US" sz="1400" i="1" dirty="0">
                <a:solidFill>
                  <a:srgbClr val="FFDB69"/>
                </a:solidFill>
                <a:latin typeface="+mn-lt"/>
              </a:rPr>
              <a:t>Is there a gender predilection?</a:t>
            </a:r>
          </a:p>
          <a:p>
            <a:r>
              <a:rPr lang="en-US" sz="1400" dirty="0">
                <a:solidFill>
                  <a:srgbClr val="FFDB69"/>
                </a:solidFill>
                <a:latin typeface="+mn-lt"/>
              </a:rPr>
              <a:t>Yes, there is a modest  ♀  preponderance</a:t>
            </a:r>
          </a:p>
          <a:p>
            <a:endParaRPr lang="en-US" sz="1400" i="1" dirty="0">
              <a:solidFill>
                <a:srgbClr val="FFDB69"/>
              </a:solidFill>
              <a:latin typeface="+mn-lt"/>
            </a:endParaRPr>
          </a:p>
          <a:p>
            <a:r>
              <a:rPr lang="en-US" sz="1400" i="1" dirty="0">
                <a:solidFill>
                  <a:srgbClr val="FFDB69"/>
                </a:solidFill>
                <a:latin typeface="+mn-lt"/>
              </a:rPr>
              <a:t>Is there an age predilection?</a:t>
            </a:r>
          </a:p>
          <a:p>
            <a:r>
              <a:rPr lang="en-US" sz="1400" dirty="0">
                <a:solidFill>
                  <a:srgbClr val="FFDB69"/>
                </a:solidFill>
                <a:latin typeface="+mn-lt"/>
              </a:rPr>
              <a:t>It manifests most commonly in  childhood  (with a second, smaller peak in the  fourth  decade)</a:t>
            </a:r>
          </a:p>
        </p:txBody>
      </p:sp>
      <p:sp>
        <p:nvSpPr>
          <p:cNvPr id="7" name="TextBox 6">
            <a:extLst>
              <a:ext uri="{FF2B5EF4-FFF2-40B4-BE49-F238E27FC236}">
                <a16:creationId xmlns:a16="http://schemas.microsoft.com/office/drawing/2014/main" id="{024A12C4-E399-702B-B93D-2CFCF3E1D8E2}"/>
              </a:ext>
            </a:extLst>
          </p:cNvPr>
          <p:cNvSpPr txBox="1"/>
          <p:nvPr/>
        </p:nvSpPr>
        <p:spPr>
          <a:xfrm>
            <a:off x="1600200" y="3830430"/>
            <a:ext cx="936475" cy="338554"/>
          </a:xfrm>
          <a:prstGeom prst="rect">
            <a:avLst/>
          </a:prstGeom>
          <a:noFill/>
        </p:spPr>
        <p:txBody>
          <a:bodyPr wrap="none" rtlCol="0">
            <a:spAutoFit/>
          </a:bodyPr>
          <a:lstStyle/>
          <a:p>
            <a:r>
              <a:rPr lang="en-US" sz="1600" b="1" dirty="0"/>
              <a:t>disease</a:t>
            </a:r>
          </a:p>
        </p:txBody>
      </p:sp>
    </p:spTree>
    <p:extLst>
      <p:ext uri="{BB962C8B-B14F-4D97-AF65-F5344CB8AC3E}">
        <p14:creationId xmlns:p14="http://schemas.microsoft.com/office/powerpoint/2010/main" val="4218815236"/>
      </p:ext>
    </p:extLst>
  </p:cSld>
  <p:clrMapOvr>
    <a:masterClrMapping/>
  </p:clrMapOvr>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6" name="Text Box 10">
            <a:extLst>
              <a:ext uri="{FF2B5EF4-FFF2-40B4-BE49-F238E27FC236}">
                <a16:creationId xmlns:a16="http://schemas.microsoft.com/office/drawing/2014/main" id="{75A786AA-A76E-4831-AE75-ABE88B23D8E3}"/>
              </a:ext>
            </a:extLst>
          </p:cNvPr>
          <p:cNvSpPr txBox="1">
            <a:spLocks noChangeArrowheads="1"/>
          </p:cNvSpPr>
          <p:nvPr/>
        </p:nvSpPr>
        <p:spPr bwMode="auto">
          <a:xfrm>
            <a:off x="1371600" y="4267200"/>
            <a:ext cx="3057525" cy="2154238"/>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Morning-Glory Disc</a:t>
            </a:r>
          </a:p>
          <a:p>
            <a:pPr eaLnBrk="1" hangingPunct="1">
              <a:spcBef>
                <a:spcPct val="0"/>
              </a:spcBef>
              <a:buClrTx/>
              <a:buSzTx/>
              <a:buFontTx/>
              <a:buNone/>
            </a:pPr>
            <a:r>
              <a:rPr lang="en-US" altLang="en-US" sz="1200"/>
              <a:t>--DFE reveals:</a:t>
            </a:r>
          </a:p>
          <a:p>
            <a:pPr eaLnBrk="1" hangingPunct="1">
              <a:spcBef>
                <a:spcPct val="0"/>
              </a:spcBef>
              <a:buClrTx/>
              <a:buSzTx/>
              <a:buFontTx/>
              <a:buNone/>
            </a:pPr>
            <a:r>
              <a:rPr lang="en-US" altLang="en-US" sz="1200"/>
              <a:t>  1) A funnel-shaped…</a:t>
            </a:r>
            <a:r>
              <a:rPr lang="en-US" altLang="en-US" sz="1200" b="1">
                <a:solidFill>
                  <a:srgbClr val="0000FF"/>
                </a:solidFill>
              </a:rPr>
              <a:t>excavation</a:t>
            </a:r>
            <a:endParaRPr lang="en-US" altLang="en-US" sz="1200"/>
          </a:p>
          <a:p>
            <a:pPr eaLnBrk="1" hangingPunct="1">
              <a:spcBef>
                <a:spcPct val="0"/>
              </a:spcBef>
              <a:buClrTx/>
              <a:buSzTx/>
              <a:buFontTx/>
              <a:buNone/>
            </a:pPr>
            <a:r>
              <a:rPr lang="en-US" altLang="en-US" sz="1200"/>
              <a:t>  2) Number of vessels crossing the rim</a:t>
            </a:r>
          </a:p>
          <a:p>
            <a:pPr eaLnBrk="1" hangingPunct="1">
              <a:spcBef>
                <a:spcPct val="0"/>
              </a:spcBef>
              <a:buClrTx/>
              <a:buSzTx/>
              <a:buFontTx/>
              <a:buNone/>
            </a:pPr>
            <a:r>
              <a:rPr lang="en-US" altLang="en-US" sz="1200"/>
              <a:t>    seems abnormally…</a:t>
            </a:r>
            <a:r>
              <a:rPr lang="en-US" altLang="en-US" sz="1200" b="1">
                <a:solidFill>
                  <a:srgbClr val="0000FF"/>
                </a:solidFill>
              </a:rPr>
              <a:t>high</a:t>
            </a:r>
            <a:r>
              <a:rPr lang="en-US" altLang="en-US" sz="1200"/>
              <a:t> </a:t>
            </a:r>
            <a:endParaRPr lang="en-US" altLang="en-US" sz="1200" b="1">
              <a:solidFill>
                <a:srgbClr val="0000FF"/>
              </a:solidFill>
            </a:endParaRPr>
          </a:p>
          <a:p>
            <a:pPr eaLnBrk="1" hangingPunct="1">
              <a:spcBef>
                <a:spcPct val="0"/>
              </a:spcBef>
              <a:buClrTx/>
              <a:buSzTx/>
              <a:buFontTx/>
              <a:buNone/>
            </a:pPr>
            <a:r>
              <a:rPr lang="en-US" altLang="en-US" sz="1200"/>
              <a:t>--Tissue is…</a:t>
            </a:r>
            <a:r>
              <a:rPr lang="en-US" altLang="en-US" sz="1200" b="1">
                <a:solidFill>
                  <a:srgbClr val="0000FF"/>
                </a:solidFill>
              </a:rPr>
              <a:t>contractile</a:t>
            </a:r>
            <a:r>
              <a:rPr lang="en-US" altLang="en-US" sz="1200"/>
              <a:t>, so cup seems</a:t>
            </a:r>
          </a:p>
          <a:p>
            <a:pPr eaLnBrk="1" hangingPunct="1">
              <a:spcBef>
                <a:spcPct val="0"/>
              </a:spcBef>
              <a:buClrTx/>
              <a:buSzTx/>
              <a:buFontTx/>
              <a:buNone/>
            </a:pPr>
            <a:r>
              <a:rPr lang="en-US" altLang="en-US" sz="1200"/>
              <a:t>  to…</a:t>
            </a:r>
            <a:r>
              <a:rPr lang="en-US" altLang="en-US" sz="1200" b="1">
                <a:solidFill>
                  <a:srgbClr val="0000FF"/>
                </a:solidFill>
              </a:rPr>
              <a:t>open </a:t>
            </a:r>
            <a:r>
              <a:rPr lang="en-US" altLang="en-US" sz="1200">
                <a:solidFill>
                  <a:srgbClr val="0000FF"/>
                </a:solidFill>
              </a:rPr>
              <a:t>and</a:t>
            </a:r>
            <a:r>
              <a:rPr lang="en-US" altLang="en-US" sz="1200" b="1">
                <a:solidFill>
                  <a:srgbClr val="0000FF"/>
                </a:solidFill>
              </a:rPr>
              <a:t> close</a:t>
            </a:r>
            <a:r>
              <a:rPr lang="en-US" altLang="en-US" sz="1200"/>
              <a:t> (like its namesake,  </a:t>
            </a:r>
          </a:p>
          <a:p>
            <a:pPr eaLnBrk="1" hangingPunct="1">
              <a:spcBef>
                <a:spcPct val="0"/>
              </a:spcBef>
              <a:buClrTx/>
              <a:buSzTx/>
              <a:buFontTx/>
              <a:buNone/>
            </a:pPr>
            <a:r>
              <a:rPr lang="en-US" altLang="en-US" sz="1200"/>
              <a:t>  the morning-glory flower)</a:t>
            </a:r>
          </a:p>
          <a:p>
            <a:pPr eaLnBrk="1" hangingPunct="1">
              <a:spcBef>
                <a:spcPct val="0"/>
              </a:spcBef>
              <a:buClrTx/>
              <a:buSzTx/>
              <a:buFontTx/>
              <a:buNone/>
            </a:pPr>
            <a:r>
              <a:rPr lang="en-US" altLang="en-US" sz="1200"/>
              <a:t>--VA usually…</a:t>
            </a:r>
            <a:r>
              <a:rPr lang="en-US" altLang="en-US" sz="1200" b="1">
                <a:solidFill>
                  <a:srgbClr val="0000FF"/>
                </a:solidFill>
              </a:rPr>
              <a:t>20/200</a:t>
            </a:r>
            <a:r>
              <a:rPr lang="en-US" altLang="en-US" sz="1200"/>
              <a:t>, but can be…</a:t>
            </a:r>
          </a:p>
          <a:p>
            <a:pPr eaLnBrk="1" hangingPunct="1">
              <a:spcBef>
                <a:spcPct val="0"/>
              </a:spcBef>
              <a:buClrTx/>
              <a:buSzTx/>
              <a:buFontTx/>
              <a:buNone/>
            </a:pPr>
            <a:r>
              <a:rPr lang="en-US" altLang="en-US" sz="1200"/>
              <a:t>   </a:t>
            </a:r>
            <a:r>
              <a:rPr lang="en-US" altLang="en-US" sz="1200" b="1">
                <a:solidFill>
                  <a:srgbClr val="0000FF"/>
                </a:solidFill>
              </a:rPr>
              <a:t>20/20&lt;-&gt;NLP</a:t>
            </a:r>
          </a:p>
          <a:p>
            <a:pPr eaLnBrk="1" hangingPunct="1">
              <a:spcBef>
                <a:spcPct val="0"/>
              </a:spcBef>
              <a:buClrTx/>
              <a:buSzTx/>
              <a:buFontTx/>
              <a:buNone/>
            </a:pPr>
            <a:r>
              <a:rPr lang="en-US" altLang="en-US" sz="1200"/>
              <a:t>--1/3 develop…</a:t>
            </a:r>
            <a:r>
              <a:rPr lang="en-US" altLang="en-US" sz="1200" b="1">
                <a:solidFill>
                  <a:srgbClr val="CCECFF"/>
                </a:solidFill>
              </a:rPr>
              <a:t>serous</a:t>
            </a:r>
            <a:r>
              <a:rPr lang="en-US" altLang="en-US" sz="1200" b="1">
                <a:solidFill>
                  <a:srgbClr val="0000FF"/>
                </a:solidFill>
              </a:rPr>
              <a:t> </a:t>
            </a:r>
            <a:r>
              <a:rPr lang="en-US" altLang="en-US" sz="1200" b="1">
                <a:solidFill>
                  <a:srgbClr val="CCECFF"/>
                </a:solidFill>
              </a:rPr>
              <a:t>RD</a:t>
            </a:r>
          </a:p>
        </p:txBody>
      </p:sp>
      <p:sp>
        <p:nvSpPr>
          <p:cNvPr id="26627" name="Text Box 3">
            <a:extLst>
              <a:ext uri="{FF2B5EF4-FFF2-40B4-BE49-F238E27FC236}">
                <a16:creationId xmlns:a16="http://schemas.microsoft.com/office/drawing/2014/main" id="{EBF565CB-D2E5-4CB9-AB10-59AB11704A7C}"/>
              </a:ext>
            </a:extLst>
          </p:cNvPr>
          <p:cNvSpPr txBox="1">
            <a:spLocks noChangeArrowheads="1"/>
          </p:cNvSpPr>
          <p:nvPr/>
        </p:nvSpPr>
        <p:spPr bwMode="auto">
          <a:xfrm>
            <a:off x="793750" y="3505200"/>
            <a:ext cx="2274982" cy="677108"/>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solidFill>
                  <a:schemeClr val="bg1">
                    <a:lumMod val="65000"/>
                  </a:schemeClr>
                </a:solidFill>
              </a:rPr>
              <a:t>Optic Pit/Hole</a:t>
            </a:r>
          </a:p>
          <a:p>
            <a:pPr eaLnBrk="1" hangingPunct="1">
              <a:spcBef>
                <a:spcPct val="0"/>
              </a:spcBef>
              <a:buClrTx/>
              <a:buSzTx/>
              <a:buFontTx/>
              <a:buNone/>
            </a:pPr>
            <a:r>
              <a:rPr lang="en-US" altLang="en-US" sz="1200">
                <a:solidFill>
                  <a:schemeClr val="bg1">
                    <a:lumMod val="65000"/>
                  </a:schemeClr>
                </a:solidFill>
              </a:rPr>
              <a:t>--Associated with…</a:t>
            </a:r>
            <a:r>
              <a:rPr lang="en-US" altLang="en-US" sz="1200" b="1">
                <a:solidFill>
                  <a:schemeClr val="bg1">
                    <a:lumMod val="65000"/>
                  </a:schemeClr>
                </a:solidFill>
              </a:rPr>
              <a:t>serous RD</a:t>
            </a:r>
          </a:p>
          <a:p>
            <a:pPr eaLnBrk="1" hangingPunct="1">
              <a:spcBef>
                <a:spcPct val="0"/>
              </a:spcBef>
              <a:buClrTx/>
              <a:buSzTx/>
              <a:buFontTx/>
              <a:buNone/>
            </a:pPr>
            <a:r>
              <a:rPr lang="en-US" altLang="en-US" sz="1200" b="1">
                <a:solidFill>
                  <a:schemeClr val="bg1">
                    <a:lumMod val="65000"/>
                  </a:schemeClr>
                </a:solidFill>
              </a:rPr>
              <a:t>  in adulthood</a:t>
            </a:r>
          </a:p>
        </p:txBody>
      </p:sp>
      <p:sp>
        <p:nvSpPr>
          <p:cNvPr id="26628" name="Line 4">
            <a:extLst>
              <a:ext uri="{FF2B5EF4-FFF2-40B4-BE49-F238E27FC236}">
                <a16:creationId xmlns:a16="http://schemas.microsoft.com/office/drawing/2014/main" id="{6995FA1A-F69E-4714-87E2-B7C3F5C89A50}"/>
              </a:ext>
            </a:extLst>
          </p:cNvPr>
          <p:cNvSpPr>
            <a:spLocks noChangeShapeType="1"/>
          </p:cNvSpPr>
          <p:nvPr/>
        </p:nvSpPr>
        <p:spPr bwMode="auto">
          <a:xfrm flipH="1">
            <a:off x="1600200" y="2057400"/>
            <a:ext cx="1524000" cy="3810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629" name="Text Box 6">
            <a:extLst>
              <a:ext uri="{FF2B5EF4-FFF2-40B4-BE49-F238E27FC236}">
                <a16:creationId xmlns:a16="http://schemas.microsoft.com/office/drawing/2014/main" id="{2498F669-3885-470F-827E-D0722ECBD570}"/>
              </a:ext>
            </a:extLst>
          </p:cNvPr>
          <p:cNvSpPr txBox="1">
            <a:spLocks noChangeArrowheads="1"/>
          </p:cNvSpPr>
          <p:nvPr/>
        </p:nvSpPr>
        <p:spPr bwMode="auto">
          <a:xfrm>
            <a:off x="1340808" y="1524000"/>
            <a:ext cx="3544560" cy="458587"/>
          </a:xfrm>
          <a:prstGeom prst="rect">
            <a:avLst/>
          </a:prstGeom>
          <a:noFill/>
          <a:ln w="952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1400" i="1">
                <a:solidFill>
                  <a:schemeClr val="bg1">
                    <a:lumMod val="75000"/>
                  </a:schemeClr>
                </a:solidFill>
              </a:rPr>
              <a:t>These three are all secondary to abnormal</a:t>
            </a:r>
          </a:p>
          <a:p>
            <a:pPr algn="ctr" eaLnBrk="1" hangingPunct="1">
              <a:lnSpc>
                <a:spcPct val="85000"/>
              </a:lnSpc>
              <a:spcBef>
                <a:spcPct val="0"/>
              </a:spcBef>
              <a:buClrTx/>
              <a:buSzTx/>
              <a:buFontTx/>
              <a:buNone/>
            </a:pPr>
            <a:r>
              <a:rPr lang="en-US" altLang="en-US" sz="1400" i="1">
                <a:solidFill>
                  <a:schemeClr val="bg1">
                    <a:lumMod val="75000"/>
                  </a:schemeClr>
                </a:solidFill>
              </a:rPr>
              <a:t>closure of the embryonic optic fissure</a:t>
            </a:r>
          </a:p>
        </p:txBody>
      </p:sp>
      <p:sp>
        <p:nvSpPr>
          <p:cNvPr id="26630" name="Text Box 7">
            <a:extLst>
              <a:ext uri="{FF2B5EF4-FFF2-40B4-BE49-F238E27FC236}">
                <a16:creationId xmlns:a16="http://schemas.microsoft.com/office/drawing/2014/main" id="{77864995-F91A-497B-84DE-F4FB09455FB9}"/>
              </a:ext>
            </a:extLst>
          </p:cNvPr>
          <p:cNvSpPr txBox="1">
            <a:spLocks noChangeArrowheads="1"/>
          </p:cNvSpPr>
          <p:nvPr/>
        </p:nvSpPr>
        <p:spPr bwMode="auto">
          <a:xfrm>
            <a:off x="76200" y="2514600"/>
            <a:ext cx="2783134" cy="861774"/>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solidFill>
                  <a:schemeClr val="bg1">
                    <a:lumMod val="65000"/>
                  </a:schemeClr>
                </a:solidFill>
              </a:rPr>
              <a:t>Optic Nerve Coloboma</a:t>
            </a:r>
          </a:p>
          <a:p>
            <a:pPr eaLnBrk="1" hangingPunct="1">
              <a:spcBef>
                <a:spcPct val="0"/>
              </a:spcBef>
              <a:buClrTx/>
              <a:buSzTx/>
              <a:buFontTx/>
              <a:buNone/>
            </a:pPr>
            <a:r>
              <a:rPr lang="en-US" altLang="en-US" sz="1200">
                <a:solidFill>
                  <a:schemeClr val="bg1">
                    <a:lumMod val="65000"/>
                  </a:schemeClr>
                </a:solidFill>
              </a:rPr>
              <a:t>1) May resemble…</a:t>
            </a:r>
            <a:r>
              <a:rPr lang="en-US" altLang="en-US" sz="1200" b="1">
                <a:solidFill>
                  <a:schemeClr val="bg1">
                    <a:lumMod val="65000"/>
                  </a:schemeClr>
                </a:solidFill>
              </a:rPr>
              <a:t>deep cupping</a:t>
            </a:r>
          </a:p>
          <a:p>
            <a:pPr eaLnBrk="1" hangingPunct="1">
              <a:spcBef>
                <a:spcPct val="0"/>
              </a:spcBef>
              <a:buClrTx/>
              <a:buSzTx/>
              <a:buFontTx/>
              <a:buNone/>
            </a:pPr>
            <a:r>
              <a:rPr lang="en-US" altLang="en-US" sz="1200">
                <a:solidFill>
                  <a:schemeClr val="bg1">
                    <a:lumMod val="65000"/>
                  </a:schemeClr>
                </a:solidFill>
              </a:rPr>
              <a:t>2) Can be…</a:t>
            </a:r>
            <a:r>
              <a:rPr lang="en-US" altLang="en-US" sz="1200" b="1">
                <a:solidFill>
                  <a:schemeClr val="bg1">
                    <a:lumMod val="65000"/>
                  </a:schemeClr>
                </a:solidFill>
              </a:rPr>
              <a:t>bilateral, asymmetric</a:t>
            </a:r>
          </a:p>
          <a:p>
            <a:pPr eaLnBrk="1" hangingPunct="1">
              <a:spcBef>
                <a:spcPct val="0"/>
              </a:spcBef>
              <a:buClrTx/>
              <a:buSzTx/>
              <a:buFontTx/>
              <a:buNone/>
            </a:pPr>
            <a:r>
              <a:rPr lang="en-US" altLang="en-US" sz="1200">
                <a:solidFill>
                  <a:schemeClr val="bg1">
                    <a:lumMod val="65000"/>
                  </a:schemeClr>
                </a:solidFill>
              </a:rPr>
              <a:t>3) Part of the…</a:t>
            </a:r>
            <a:r>
              <a:rPr lang="en-US" altLang="en-US" sz="1200" b="1">
                <a:solidFill>
                  <a:schemeClr val="bg1">
                    <a:lumMod val="65000"/>
                  </a:schemeClr>
                </a:solidFill>
              </a:rPr>
              <a:t>CHARGE association</a:t>
            </a:r>
          </a:p>
        </p:txBody>
      </p:sp>
      <p:sp>
        <p:nvSpPr>
          <p:cNvPr id="26631" name="Line 8">
            <a:extLst>
              <a:ext uri="{FF2B5EF4-FFF2-40B4-BE49-F238E27FC236}">
                <a16:creationId xmlns:a16="http://schemas.microsoft.com/office/drawing/2014/main" id="{91D11795-7A2D-4757-920B-F908079269D1}"/>
              </a:ext>
            </a:extLst>
          </p:cNvPr>
          <p:cNvSpPr>
            <a:spLocks noChangeShapeType="1"/>
          </p:cNvSpPr>
          <p:nvPr/>
        </p:nvSpPr>
        <p:spPr bwMode="auto">
          <a:xfrm flipH="1">
            <a:off x="2971800" y="2057400"/>
            <a:ext cx="152400" cy="14478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632" name="Text Box 9">
            <a:extLst>
              <a:ext uri="{FF2B5EF4-FFF2-40B4-BE49-F238E27FC236}">
                <a16:creationId xmlns:a16="http://schemas.microsoft.com/office/drawing/2014/main" id="{A6F1D9EC-DA7F-44C4-8528-11B06C1FBD47}"/>
              </a:ext>
            </a:extLst>
          </p:cNvPr>
          <p:cNvSpPr txBox="1">
            <a:spLocks noChangeArrowheads="1"/>
          </p:cNvSpPr>
          <p:nvPr/>
        </p:nvSpPr>
        <p:spPr bwMode="auto">
          <a:xfrm>
            <a:off x="1371600" y="4267200"/>
            <a:ext cx="3057247" cy="2154436"/>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dirty="0">
                <a:solidFill>
                  <a:schemeClr val="bg1">
                    <a:lumMod val="65000"/>
                  </a:schemeClr>
                </a:solidFill>
              </a:rPr>
              <a:t>Morning-Glory Disc</a:t>
            </a:r>
          </a:p>
          <a:p>
            <a:pPr eaLnBrk="1" hangingPunct="1">
              <a:spcBef>
                <a:spcPct val="0"/>
              </a:spcBef>
              <a:buClrTx/>
              <a:buSzTx/>
              <a:buFontTx/>
              <a:buNone/>
            </a:pPr>
            <a:r>
              <a:rPr lang="en-US" altLang="en-US" sz="1200" dirty="0">
                <a:solidFill>
                  <a:schemeClr val="bg1">
                    <a:lumMod val="65000"/>
                  </a:schemeClr>
                </a:solidFill>
              </a:rPr>
              <a:t>--DFE reveals:</a:t>
            </a:r>
          </a:p>
          <a:p>
            <a:pPr eaLnBrk="1" hangingPunct="1">
              <a:spcBef>
                <a:spcPct val="0"/>
              </a:spcBef>
              <a:buClrTx/>
              <a:buSzTx/>
              <a:buFontTx/>
              <a:buNone/>
            </a:pPr>
            <a:r>
              <a:rPr lang="en-US" altLang="en-US" sz="1200" dirty="0">
                <a:solidFill>
                  <a:schemeClr val="bg1">
                    <a:lumMod val="65000"/>
                  </a:schemeClr>
                </a:solidFill>
              </a:rPr>
              <a:t>  1) A funnel-shaped…</a:t>
            </a:r>
            <a:r>
              <a:rPr lang="en-US" altLang="en-US" sz="1200" b="1" dirty="0">
                <a:solidFill>
                  <a:schemeClr val="bg1">
                    <a:lumMod val="65000"/>
                  </a:schemeClr>
                </a:solidFill>
              </a:rPr>
              <a:t>excavation</a:t>
            </a:r>
            <a:endParaRPr lang="en-US" altLang="en-US" sz="1200" dirty="0">
              <a:solidFill>
                <a:schemeClr val="bg1">
                  <a:lumMod val="65000"/>
                </a:schemeClr>
              </a:solidFill>
            </a:endParaRPr>
          </a:p>
          <a:p>
            <a:pPr eaLnBrk="1" hangingPunct="1">
              <a:spcBef>
                <a:spcPct val="0"/>
              </a:spcBef>
              <a:buClrTx/>
              <a:buSzTx/>
              <a:buFontTx/>
              <a:buNone/>
            </a:pPr>
            <a:r>
              <a:rPr lang="en-US" altLang="en-US" sz="1200" dirty="0">
                <a:solidFill>
                  <a:schemeClr val="bg1">
                    <a:lumMod val="65000"/>
                  </a:schemeClr>
                </a:solidFill>
              </a:rPr>
              <a:t>  2) Number of vessels crossing the rim</a:t>
            </a:r>
          </a:p>
          <a:p>
            <a:pPr eaLnBrk="1" hangingPunct="1">
              <a:spcBef>
                <a:spcPct val="0"/>
              </a:spcBef>
              <a:buClrTx/>
              <a:buSzTx/>
              <a:buFontTx/>
              <a:buNone/>
            </a:pPr>
            <a:r>
              <a:rPr lang="en-US" altLang="en-US" sz="1200" dirty="0">
                <a:solidFill>
                  <a:schemeClr val="bg1">
                    <a:lumMod val="65000"/>
                  </a:schemeClr>
                </a:solidFill>
              </a:rPr>
              <a:t>    seems abnormally…</a:t>
            </a:r>
            <a:r>
              <a:rPr lang="en-US" altLang="en-US" sz="1200" b="1" dirty="0">
                <a:solidFill>
                  <a:schemeClr val="bg1">
                    <a:lumMod val="65000"/>
                  </a:schemeClr>
                </a:solidFill>
              </a:rPr>
              <a:t>high</a:t>
            </a:r>
            <a:r>
              <a:rPr lang="en-US" altLang="en-US" sz="1200" dirty="0">
                <a:solidFill>
                  <a:schemeClr val="bg1">
                    <a:lumMod val="65000"/>
                  </a:schemeClr>
                </a:solidFill>
              </a:rPr>
              <a:t> </a:t>
            </a:r>
            <a:endParaRPr lang="en-US" altLang="en-US" sz="1200" b="1" dirty="0">
              <a:solidFill>
                <a:schemeClr val="bg1">
                  <a:lumMod val="65000"/>
                </a:schemeClr>
              </a:solidFill>
            </a:endParaRPr>
          </a:p>
          <a:p>
            <a:pPr eaLnBrk="1" hangingPunct="1">
              <a:spcBef>
                <a:spcPct val="0"/>
              </a:spcBef>
              <a:buClrTx/>
              <a:buSzTx/>
              <a:buFontTx/>
              <a:buNone/>
            </a:pPr>
            <a:r>
              <a:rPr lang="en-US" altLang="en-US" sz="1200" dirty="0">
                <a:solidFill>
                  <a:schemeClr val="bg1">
                    <a:lumMod val="65000"/>
                  </a:schemeClr>
                </a:solidFill>
              </a:rPr>
              <a:t>--Tissue is…</a:t>
            </a:r>
            <a:r>
              <a:rPr lang="en-US" altLang="en-US" sz="1200" b="1" dirty="0">
                <a:solidFill>
                  <a:schemeClr val="bg1">
                    <a:lumMod val="65000"/>
                  </a:schemeClr>
                </a:solidFill>
              </a:rPr>
              <a:t>contractile</a:t>
            </a:r>
            <a:r>
              <a:rPr lang="en-US" altLang="en-US" sz="1200" dirty="0">
                <a:solidFill>
                  <a:schemeClr val="bg1">
                    <a:lumMod val="65000"/>
                  </a:schemeClr>
                </a:solidFill>
              </a:rPr>
              <a:t>, so cup seems</a:t>
            </a:r>
          </a:p>
          <a:p>
            <a:pPr eaLnBrk="1" hangingPunct="1">
              <a:spcBef>
                <a:spcPct val="0"/>
              </a:spcBef>
              <a:buClrTx/>
              <a:buSzTx/>
              <a:buFontTx/>
              <a:buNone/>
            </a:pPr>
            <a:r>
              <a:rPr lang="en-US" altLang="en-US" sz="1200" dirty="0">
                <a:solidFill>
                  <a:schemeClr val="bg1">
                    <a:lumMod val="65000"/>
                  </a:schemeClr>
                </a:solidFill>
              </a:rPr>
              <a:t>  to…</a:t>
            </a:r>
            <a:r>
              <a:rPr lang="en-US" altLang="en-US" sz="1200" b="1" dirty="0">
                <a:solidFill>
                  <a:schemeClr val="bg1">
                    <a:lumMod val="65000"/>
                  </a:schemeClr>
                </a:solidFill>
              </a:rPr>
              <a:t>open </a:t>
            </a:r>
            <a:r>
              <a:rPr lang="en-US" altLang="en-US" sz="1200" dirty="0">
                <a:solidFill>
                  <a:schemeClr val="bg1">
                    <a:lumMod val="65000"/>
                  </a:schemeClr>
                </a:solidFill>
              </a:rPr>
              <a:t>and</a:t>
            </a:r>
            <a:r>
              <a:rPr lang="en-US" altLang="en-US" sz="1200" b="1" dirty="0">
                <a:solidFill>
                  <a:schemeClr val="bg1">
                    <a:lumMod val="65000"/>
                  </a:schemeClr>
                </a:solidFill>
              </a:rPr>
              <a:t> close</a:t>
            </a:r>
            <a:r>
              <a:rPr lang="en-US" altLang="en-US" sz="1200" dirty="0">
                <a:solidFill>
                  <a:schemeClr val="bg1">
                    <a:lumMod val="65000"/>
                  </a:schemeClr>
                </a:solidFill>
              </a:rPr>
              <a:t> (like its namesake,  </a:t>
            </a:r>
          </a:p>
          <a:p>
            <a:pPr eaLnBrk="1" hangingPunct="1">
              <a:spcBef>
                <a:spcPct val="0"/>
              </a:spcBef>
              <a:buClrTx/>
              <a:buSzTx/>
              <a:buFontTx/>
              <a:buNone/>
            </a:pPr>
            <a:r>
              <a:rPr lang="en-US" altLang="en-US" sz="1200" dirty="0">
                <a:solidFill>
                  <a:schemeClr val="bg1">
                    <a:lumMod val="65000"/>
                  </a:schemeClr>
                </a:solidFill>
              </a:rPr>
              <a:t>  the morning-glory flower)</a:t>
            </a:r>
          </a:p>
          <a:p>
            <a:pPr eaLnBrk="1" hangingPunct="1">
              <a:spcBef>
                <a:spcPct val="0"/>
              </a:spcBef>
              <a:buClrTx/>
              <a:buSzTx/>
              <a:buFontTx/>
              <a:buNone/>
            </a:pPr>
            <a:r>
              <a:rPr lang="en-US" altLang="en-US" sz="1200" dirty="0">
                <a:solidFill>
                  <a:schemeClr val="bg1">
                    <a:lumMod val="65000"/>
                  </a:schemeClr>
                </a:solidFill>
              </a:rPr>
              <a:t>--VA usually…</a:t>
            </a:r>
            <a:r>
              <a:rPr lang="en-US" altLang="en-US" sz="1200" b="1" dirty="0">
                <a:solidFill>
                  <a:schemeClr val="bg1">
                    <a:lumMod val="65000"/>
                  </a:schemeClr>
                </a:solidFill>
              </a:rPr>
              <a:t>20/200</a:t>
            </a:r>
            <a:r>
              <a:rPr lang="en-US" altLang="en-US" sz="1200" dirty="0">
                <a:solidFill>
                  <a:schemeClr val="bg1">
                    <a:lumMod val="65000"/>
                  </a:schemeClr>
                </a:solidFill>
              </a:rPr>
              <a:t>, but can be…</a:t>
            </a:r>
          </a:p>
          <a:p>
            <a:pPr eaLnBrk="1" hangingPunct="1">
              <a:spcBef>
                <a:spcPct val="0"/>
              </a:spcBef>
              <a:buClrTx/>
              <a:buSzTx/>
              <a:buFontTx/>
              <a:buNone/>
            </a:pPr>
            <a:r>
              <a:rPr lang="en-US" altLang="en-US" sz="1200" dirty="0">
                <a:solidFill>
                  <a:schemeClr val="bg1">
                    <a:lumMod val="65000"/>
                  </a:schemeClr>
                </a:solidFill>
              </a:rPr>
              <a:t>   </a:t>
            </a:r>
            <a:r>
              <a:rPr lang="en-US" altLang="en-US" sz="1200" b="1" dirty="0">
                <a:solidFill>
                  <a:schemeClr val="bg1">
                    <a:lumMod val="65000"/>
                  </a:schemeClr>
                </a:solidFill>
              </a:rPr>
              <a:t>20/20&lt;-&gt;NLP</a:t>
            </a:r>
          </a:p>
          <a:p>
            <a:pPr eaLnBrk="1" hangingPunct="1">
              <a:spcBef>
                <a:spcPct val="0"/>
              </a:spcBef>
              <a:buClrTx/>
              <a:buSzTx/>
              <a:buFontTx/>
              <a:buNone/>
            </a:pPr>
            <a:r>
              <a:rPr lang="en-US" altLang="en-US" sz="1200" dirty="0">
                <a:solidFill>
                  <a:schemeClr val="bg1">
                    <a:lumMod val="65000"/>
                  </a:schemeClr>
                </a:solidFill>
              </a:rPr>
              <a:t>--1/3 develop…</a:t>
            </a:r>
            <a:r>
              <a:rPr lang="en-US" altLang="en-US" sz="1200" b="1" dirty="0">
                <a:solidFill>
                  <a:schemeClr val="bg1">
                    <a:lumMod val="65000"/>
                  </a:schemeClr>
                </a:solidFill>
              </a:rPr>
              <a:t>serous RD</a:t>
            </a:r>
          </a:p>
        </p:txBody>
      </p:sp>
      <p:sp>
        <p:nvSpPr>
          <p:cNvPr id="26633" name="Rectangle 11">
            <a:extLst>
              <a:ext uri="{FF2B5EF4-FFF2-40B4-BE49-F238E27FC236}">
                <a16:creationId xmlns:a16="http://schemas.microsoft.com/office/drawing/2014/main" id="{F76BCA91-4E24-4F7F-B6A5-D5C8FE6F39B6}"/>
              </a:ext>
            </a:extLst>
          </p:cNvPr>
          <p:cNvSpPr>
            <a:spLocks noChangeArrowheads="1"/>
          </p:cNvSpPr>
          <p:nvPr/>
        </p:nvSpPr>
        <p:spPr bwMode="auto">
          <a:xfrm>
            <a:off x="457200" y="122238"/>
            <a:ext cx="7543800" cy="8683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b"/>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ct val="85000"/>
              </a:lnSpc>
              <a:spcBef>
                <a:spcPct val="0"/>
              </a:spcBef>
              <a:buClrTx/>
              <a:buSzTx/>
              <a:buFontTx/>
              <a:buNone/>
            </a:pPr>
            <a:r>
              <a:rPr lang="en-US" altLang="en-US" sz="3200" b="1" dirty="0">
                <a:solidFill>
                  <a:schemeClr val="tx2"/>
                </a:solidFill>
              </a:rPr>
              <a:t>Developmental Abnormalities of the Optic Nerve Head</a:t>
            </a:r>
            <a:endParaRPr lang="en-US" altLang="en-US" sz="3200" dirty="0">
              <a:solidFill>
                <a:schemeClr val="tx2"/>
              </a:solidFill>
            </a:endParaRPr>
          </a:p>
        </p:txBody>
      </p:sp>
      <p:sp>
        <p:nvSpPr>
          <p:cNvPr id="26634" name="Slide Number Placeholder 1">
            <a:extLst>
              <a:ext uri="{FF2B5EF4-FFF2-40B4-BE49-F238E27FC236}">
                <a16:creationId xmlns:a16="http://schemas.microsoft.com/office/drawing/2014/main" id="{36D4B343-1488-4D7C-8569-64FF0FD08B6E}"/>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DBDA1020-9ADD-4487-AA1F-12FB75A402F9}" type="slidenum">
              <a:rPr lang="en-US" altLang="en-US" sz="1000"/>
              <a:pPr>
                <a:spcBef>
                  <a:spcPct val="0"/>
                </a:spcBef>
                <a:buClrTx/>
                <a:buSzTx/>
                <a:buFontTx/>
                <a:buNone/>
              </a:pPr>
              <a:t>66</a:t>
            </a:fld>
            <a:endParaRPr lang="en-US" altLang="en-US" sz="1000"/>
          </a:p>
        </p:txBody>
      </p:sp>
      <p:sp>
        <p:nvSpPr>
          <p:cNvPr id="26635" name="Line 12">
            <a:extLst>
              <a:ext uri="{FF2B5EF4-FFF2-40B4-BE49-F238E27FC236}">
                <a16:creationId xmlns:a16="http://schemas.microsoft.com/office/drawing/2014/main" id="{65C3BECB-2C2E-4FDB-BF02-61BA4BD8DB2D}"/>
              </a:ext>
            </a:extLst>
          </p:cNvPr>
          <p:cNvSpPr>
            <a:spLocks noChangeShapeType="1"/>
          </p:cNvSpPr>
          <p:nvPr/>
        </p:nvSpPr>
        <p:spPr bwMode="auto">
          <a:xfrm>
            <a:off x="3124200" y="2057400"/>
            <a:ext cx="381000" cy="22098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 name="Text Box 16">
            <a:extLst>
              <a:ext uri="{FF2B5EF4-FFF2-40B4-BE49-F238E27FC236}">
                <a16:creationId xmlns:a16="http://schemas.microsoft.com/office/drawing/2014/main" id="{A25388A0-A505-4976-AE31-C05FE10D78D8}"/>
              </a:ext>
            </a:extLst>
          </p:cNvPr>
          <p:cNvSpPr txBox="1">
            <a:spLocks noChangeArrowheads="1"/>
          </p:cNvSpPr>
          <p:nvPr/>
        </p:nvSpPr>
        <p:spPr bwMode="auto">
          <a:xfrm>
            <a:off x="4648200" y="2576513"/>
            <a:ext cx="3973513" cy="862012"/>
          </a:xfrm>
          <a:prstGeom prst="rect">
            <a:avLst/>
          </a:prstGeom>
          <a:solidFill>
            <a:srgbClr val="FFC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defRPr/>
            </a:pPr>
            <a:r>
              <a:rPr lang="en-US" altLang="en-US" sz="1400" b="1" dirty="0">
                <a:solidFill>
                  <a:schemeClr val="bg1">
                    <a:lumMod val="65000"/>
                  </a:schemeClr>
                </a:solidFill>
              </a:rPr>
              <a:t>Myelinated RNFL</a:t>
            </a:r>
          </a:p>
          <a:p>
            <a:pPr eaLnBrk="1" hangingPunct="1">
              <a:spcBef>
                <a:spcPct val="0"/>
              </a:spcBef>
              <a:buClrTx/>
              <a:buSzTx/>
              <a:buFontTx/>
              <a:buNone/>
              <a:defRPr/>
            </a:pPr>
            <a:r>
              <a:rPr lang="en-US" altLang="en-US" sz="1200" dirty="0">
                <a:solidFill>
                  <a:srgbClr val="FFCCFF"/>
                </a:solidFill>
              </a:rPr>
              <a:t>--Myelin normally starts at LGN, ends at lamina </a:t>
            </a:r>
            <a:r>
              <a:rPr lang="en-US" altLang="en-US" sz="1200" dirty="0" err="1">
                <a:solidFill>
                  <a:srgbClr val="FFCCFF"/>
                </a:solidFill>
              </a:rPr>
              <a:t>cribrosa</a:t>
            </a:r>
            <a:endParaRPr lang="en-US" altLang="en-US" sz="1200" dirty="0">
              <a:solidFill>
                <a:srgbClr val="FFCCFF"/>
              </a:solidFill>
            </a:endParaRPr>
          </a:p>
          <a:p>
            <a:pPr eaLnBrk="1" hangingPunct="1">
              <a:spcBef>
                <a:spcPct val="0"/>
              </a:spcBef>
              <a:buClrTx/>
              <a:buSzTx/>
              <a:buFontTx/>
              <a:buNone/>
              <a:defRPr/>
            </a:pPr>
            <a:r>
              <a:rPr lang="en-US" altLang="en-US" sz="1200" dirty="0">
                <a:solidFill>
                  <a:srgbClr val="FFCCFF"/>
                </a:solidFill>
              </a:rPr>
              <a:t>--Can be patchy, discontinuous</a:t>
            </a:r>
          </a:p>
          <a:p>
            <a:pPr eaLnBrk="1" hangingPunct="1">
              <a:spcBef>
                <a:spcPct val="0"/>
              </a:spcBef>
              <a:buClrTx/>
              <a:buSzTx/>
              <a:buFontTx/>
              <a:buNone/>
              <a:defRPr/>
            </a:pPr>
            <a:r>
              <a:rPr lang="en-US" altLang="en-US" sz="1200" dirty="0">
                <a:solidFill>
                  <a:srgbClr val="FFCCFF"/>
                </a:solidFill>
              </a:rPr>
              <a:t>--Corresponding VF has absolute scotoma</a:t>
            </a:r>
          </a:p>
        </p:txBody>
      </p:sp>
      <p:sp>
        <p:nvSpPr>
          <p:cNvPr id="15" name="Text Box 18">
            <a:extLst>
              <a:ext uri="{FF2B5EF4-FFF2-40B4-BE49-F238E27FC236}">
                <a16:creationId xmlns:a16="http://schemas.microsoft.com/office/drawing/2014/main" id="{0EEE94D4-BC7E-44DF-B02B-501B0F5929C0}"/>
              </a:ext>
            </a:extLst>
          </p:cNvPr>
          <p:cNvSpPr txBox="1">
            <a:spLocks noChangeArrowheads="1"/>
          </p:cNvSpPr>
          <p:nvPr/>
        </p:nvSpPr>
        <p:spPr bwMode="auto">
          <a:xfrm>
            <a:off x="5546725" y="1687513"/>
            <a:ext cx="3452813" cy="677862"/>
          </a:xfrm>
          <a:prstGeom prst="rect">
            <a:avLst/>
          </a:prstGeom>
          <a:solidFill>
            <a:srgbClr val="FFFF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defRPr/>
            </a:pPr>
            <a:r>
              <a:rPr lang="en-US" altLang="en-US" sz="1400" b="1" dirty="0" err="1">
                <a:solidFill>
                  <a:schemeClr val="bg1">
                    <a:lumMod val="75000"/>
                  </a:schemeClr>
                </a:solidFill>
              </a:rPr>
              <a:t>Megalopapilla</a:t>
            </a:r>
            <a:endParaRPr lang="en-US" altLang="en-US" sz="1400" b="1" dirty="0">
              <a:solidFill>
                <a:schemeClr val="bg1">
                  <a:lumMod val="75000"/>
                </a:schemeClr>
              </a:solidFill>
            </a:endParaRPr>
          </a:p>
          <a:p>
            <a:pPr eaLnBrk="1" hangingPunct="1">
              <a:spcBef>
                <a:spcPct val="0"/>
              </a:spcBef>
              <a:buClrTx/>
              <a:buSzTx/>
              <a:buFontTx/>
              <a:buNone/>
              <a:defRPr/>
            </a:pPr>
            <a:r>
              <a:rPr lang="en-US" altLang="en-US" sz="1200" dirty="0">
                <a:solidFill>
                  <a:srgbClr val="FFFF99"/>
                </a:solidFill>
              </a:rPr>
              <a:t>--Abnormally large diameter of </a:t>
            </a:r>
            <a:r>
              <a:rPr lang="en-US" altLang="en-US" sz="1200" b="1" dirty="0">
                <a:solidFill>
                  <a:srgbClr val="FFFF99"/>
                </a:solidFill>
              </a:rPr>
              <a:t>disc and cup</a:t>
            </a:r>
          </a:p>
          <a:p>
            <a:pPr eaLnBrk="1" hangingPunct="1">
              <a:spcBef>
                <a:spcPct val="0"/>
              </a:spcBef>
              <a:buClrTx/>
              <a:buSzTx/>
              <a:buFontTx/>
              <a:buNone/>
              <a:defRPr/>
            </a:pPr>
            <a:r>
              <a:rPr lang="en-US" altLang="en-US" sz="1200" dirty="0">
                <a:solidFill>
                  <a:srgbClr val="FFFF99"/>
                </a:solidFill>
              </a:rPr>
              <a:t>--VF testing may reveal an </a:t>
            </a:r>
            <a:r>
              <a:rPr lang="en-US" altLang="en-US" sz="1200" b="1" dirty="0">
                <a:solidFill>
                  <a:srgbClr val="FFFF99"/>
                </a:solidFill>
              </a:rPr>
              <a:t>enlarged blind spot</a:t>
            </a:r>
          </a:p>
        </p:txBody>
      </p:sp>
      <p:sp>
        <p:nvSpPr>
          <p:cNvPr id="16" name="Text Box 19">
            <a:extLst>
              <a:ext uri="{FF2B5EF4-FFF2-40B4-BE49-F238E27FC236}">
                <a16:creationId xmlns:a16="http://schemas.microsoft.com/office/drawing/2014/main" id="{BF21B0FD-ADB8-4F9B-81FF-E2291331973F}"/>
              </a:ext>
            </a:extLst>
          </p:cNvPr>
          <p:cNvSpPr txBox="1">
            <a:spLocks noChangeArrowheads="1"/>
          </p:cNvSpPr>
          <p:nvPr/>
        </p:nvSpPr>
        <p:spPr bwMode="auto">
          <a:xfrm>
            <a:off x="5257800" y="3760788"/>
            <a:ext cx="3273425" cy="1231900"/>
          </a:xfrm>
          <a:prstGeom prst="rect">
            <a:avLst/>
          </a:prstGeom>
          <a:solidFill>
            <a:srgbClr val="CCFFCC"/>
          </a:solidFill>
          <a:ln w="9525">
            <a:no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defRPr/>
            </a:pPr>
            <a:r>
              <a:rPr lang="en-US" altLang="en-US" sz="1400" b="1" dirty="0">
                <a:solidFill>
                  <a:schemeClr val="bg1">
                    <a:lumMod val="65000"/>
                  </a:schemeClr>
                </a:solidFill>
              </a:rPr>
              <a:t>Optic Nerve Hypoplasia</a:t>
            </a:r>
          </a:p>
          <a:p>
            <a:pPr eaLnBrk="1" hangingPunct="1">
              <a:spcBef>
                <a:spcPct val="0"/>
              </a:spcBef>
              <a:buClrTx/>
              <a:buSzTx/>
              <a:buFontTx/>
              <a:buNone/>
              <a:defRPr/>
            </a:pPr>
            <a:r>
              <a:rPr lang="en-US" altLang="en-US" sz="1200" dirty="0">
                <a:solidFill>
                  <a:srgbClr val="CCFFCC"/>
                </a:solidFill>
              </a:rPr>
              <a:t>--Abnormally </a:t>
            </a:r>
            <a:r>
              <a:rPr lang="en-US" altLang="en-US" sz="1200" b="1" dirty="0">
                <a:solidFill>
                  <a:srgbClr val="CCFFCC"/>
                </a:solidFill>
              </a:rPr>
              <a:t>low number of axons</a:t>
            </a:r>
          </a:p>
          <a:p>
            <a:pPr eaLnBrk="1" hangingPunct="1">
              <a:spcBef>
                <a:spcPct val="0"/>
              </a:spcBef>
              <a:buClrTx/>
              <a:buSzTx/>
              <a:buFontTx/>
              <a:buNone/>
              <a:defRPr/>
            </a:pPr>
            <a:r>
              <a:rPr lang="en-US" altLang="en-US" sz="1200" dirty="0">
                <a:solidFill>
                  <a:srgbClr val="CCFFCC"/>
                </a:solidFill>
              </a:rPr>
              <a:t>--DFE: Small pale disc with </a:t>
            </a:r>
            <a:r>
              <a:rPr lang="en-US" altLang="en-US" sz="1200" b="1" dirty="0">
                <a:solidFill>
                  <a:srgbClr val="CCFFCC"/>
                </a:solidFill>
              </a:rPr>
              <a:t>double ring sign</a:t>
            </a:r>
            <a:endParaRPr lang="en-US" altLang="en-US" sz="1200" dirty="0">
              <a:solidFill>
                <a:srgbClr val="CCFFCC"/>
              </a:solidFill>
            </a:endParaRPr>
          </a:p>
          <a:p>
            <a:pPr eaLnBrk="1" hangingPunct="1">
              <a:spcBef>
                <a:spcPct val="0"/>
              </a:spcBef>
              <a:buClrTx/>
              <a:buSzTx/>
              <a:buFontTx/>
              <a:buNone/>
              <a:defRPr/>
            </a:pPr>
            <a:r>
              <a:rPr lang="en-US" altLang="en-US" sz="1200" dirty="0">
                <a:solidFill>
                  <a:srgbClr val="CCFFCC"/>
                </a:solidFill>
              </a:rPr>
              <a:t>--VA </a:t>
            </a:r>
            <a:r>
              <a:rPr lang="en-US" altLang="en-US" sz="1200" b="1" dirty="0">
                <a:solidFill>
                  <a:srgbClr val="CCFFCC"/>
                </a:solidFill>
              </a:rPr>
              <a:t>20/20&lt;-&gt;NLP</a:t>
            </a:r>
          </a:p>
          <a:p>
            <a:pPr eaLnBrk="1" hangingPunct="1">
              <a:spcBef>
                <a:spcPct val="0"/>
              </a:spcBef>
              <a:buClrTx/>
              <a:buSzTx/>
              <a:buFontTx/>
              <a:buNone/>
              <a:defRPr/>
            </a:pPr>
            <a:r>
              <a:rPr lang="en-US" altLang="en-US" sz="1200" dirty="0">
                <a:solidFill>
                  <a:srgbClr val="CCFFCC"/>
                </a:solidFill>
              </a:rPr>
              <a:t>--VF defects </a:t>
            </a:r>
            <a:r>
              <a:rPr lang="en-US" altLang="en-US" sz="1200" b="1" dirty="0">
                <a:solidFill>
                  <a:srgbClr val="CCFFCC"/>
                </a:solidFill>
              </a:rPr>
              <a:t>invariably present</a:t>
            </a:r>
          </a:p>
          <a:p>
            <a:pPr eaLnBrk="1" hangingPunct="1">
              <a:spcBef>
                <a:spcPct val="0"/>
              </a:spcBef>
              <a:buClrTx/>
              <a:buSzTx/>
              <a:buFontTx/>
              <a:buNone/>
              <a:defRPr/>
            </a:pPr>
            <a:r>
              <a:rPr lang="en-US" altLang="en-US" sz="1200" dirty="0">
                <a:solidFill>
                  <a:srgbClr val="CCFFCC"/>
                </a:solidFill>
              </a:rPr>
              <a:t>--Remember the </a:t>
            </a:r>
            <a:r>
              <a:rPr lang="en-US" altLang="en-US" sz="1200" b="1" dirty="0">
                <a:solidFill>
                  <a:srgbClr val="CCFFCC"/>
                </a:solidFill>
              </a:rPr>
              <a:t>4 D’s</a:t>
            </a:r>
            <a:r>
              <a:rPr lang="en-US" altLang="en-US" sz="1200" dirty="0">
                <a:solidFill>
                  <a:srgbClr val="CCFFCC"/>
                </a:solidFill>
              </a:rPr>
              <a:t> (more on this shortly)</a:t>
            </a:r>
          </a:p>
        </p:txBody>
      </p:sp>
      <p:sp>
        <p:nvSpPr>
          <p:cNvPr id="17" name="Text Box 13">
            <a:extLst>
              <a:ext uri="{FF2B5EF4-FFF2-40B4-BE49-F238E27FC236}">
                <a16:creationId xmlns:a16="http://schemas.microsoft.com/office/drawing/2014/main" id="{D23EA8F9-DF9F-4DB4-AA3A-1B3558C3921B}"/>
              </a:ext>
            </a:extLst>
          </p:cNvPr>
          <p:cNvSpPr txBox="1">
            <a:spLocks noChangeArrowheads="1"/>
          </p:cNvSpPr>
          <p:nvPr/>
        </p:nvSpPr>
        <p:spPr bwMode="auto">
          <a:xfrm>
            <a:off x="4800600" y="5257800"/>
            <a:ext cx="4294188" cy="1230313"/>
          </a:xfrm>
          <a:prstGeom prst="rect">
            <a:avLst/>
          </a:prstGeom>
          <a:solidFill>
            <a:srgbClr val="FFCC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Tilted-Disc Syndrome</a:t>
            </a:r>
          </a:p>
          <a:p>
            <a:pPr eaLnBrk="1" hangingPunct="1">
              <a:spcBef>
                <a:spcPct val="0"/>
              </a:spcBef>
              <a:buClrTx/>
              <a:buSzTx/>
              <a:buFontTx/>
              <a:buNone/>
            </a:pPr>
            <a:r>
              <a:rPr lang="en-US" altLang="en-US" sz="1200"/>
              <a:t>1) Superior pole appears…</a:t>
            </a:r>
            <a:r>
              <a:rPr lang="en-US" altLang="en-US" sz="1200" b="1">
                <a:solidFill>
                  <a:srgbClr val="0000FF"/>
                </a:solidFill>
              </a:rPr>
              <a:t>elevated</a:t>
            </a:r>
            <a:r>
              <a:rPr lang="en-US" altLang="en-US" sz="1200"/>
              <a:t>, inferior…</a:t>
            </a:r>
            <a:r>
              <a:rPr lang="en-US" altLang="en-US" sz="1200" b="1">
                <a:solidFill>
                  <a:srgbClr val="0000FF"/>
                </a:solidFill>
              </a:rPr>
              <a:t>recessed</a:t>
            </a:r>
          </a:p>
          <a:p>
            <a:pPr eaLnBrk="1" hangingPunct="1">
              <a:spcBef>
                <a:spcPct val="0"/>
              </a:spcBef>
              <a:buClrTx/>
              <a:buSzTx/>
              <a:buFontTx/>
              <a:buNone/>
            </a:pPr>
            <a:r>
              <a:rPr lang="en-US" altLang="en-US" sz="1200"/>
              <a:t>2) </a:t>
            </a:r>
            <a:r>
              <a:rPr lang="en-US" altLang="en-US" sz="1200">
                <a:solidFill>
                  <a:srgbClr val="FFCC99"/>
                </a:solidFill>
              </a:rPr>
              <a:t>Associated with…</a:t>
            </a:r>
            <a:r>
              <a:rPr lang="en-US" altLang="en-US" sz="1200" b="1">
                <a:solidFill>
                  <a:srgbClr val="FFCC99"/>
                </a:solidFill>
              </a:rPr>
              <a:t>situs inversus</a:t>
            </a:r>
            <a:r>
              <a:rPr lang="en-US" altLang="en-US" sz="1200">
                <a:solidFill>
                  <a:srgbClr val="FFCC99"/>
                </a:solidFill>
              </a:rPr>
              <a:t> of retinal vessels</a:t>
            </a:r>
          </a:p>
          <a:p>
            <a:pPr eaLnBrk="1" hangingPunct="1">
              <a:spcBef>
                <a:spcPct val="0"/>
              </a:spcBef>
              <a:buClrTx/>
              <a:buSzTx/>
              <a:buFontTx/>
              <a:buNone/>
            </a:pPr>
            <a:r>
              <a:rPr lang="en-US" altLang="en-US" sz="1200"/>
              <a:t>3) </a:t>
            </a:r>
            <a:r>
              <a:rPr lang="en-US" altLang="en-US" sz="1200">
                <a:solidFill>
                  <a:srgbClr val="FFCC99"/>
                </a:solidFill>
              </a:rPr>
              <a:t>Fundus abnormality produces…</a:t>
            </a:r>
            <a:r>
              <a:rPr lang="en-US" altLang="en-US" sz="1200" b="1">
                <a:solidFill>
                  <a:srgbClr val="FFCC99"/>
                </a:solidFill>
              </a:rPr>
              <a:t>myopic astigmatism</a:t>
            </a:r>
          </a:p>
          <a:p>
            <a:pPr eaLnBrk="1" hangingPunct="1">
              <a:spcBef>
                <a:spcPct val="0"/>
              </a:spcBef>
              <a:buClrTx/>
              <a:buSzTx/>
              <a:buFontTx/>
              <a:buNone/>
            </a:pPr>
            <a:r>
              <a:rPr lang="en-US" altLang="en-US" sz="1200"/>
              <a:t>4) </a:t>
            </a:r>
            <a:r>
              <a:rPr lang="en-US" altLang="en-US" sz="1200">
                <a:solidFill>
                  <a:srgbClr val="FFCC99"/>
                </a:solidFill>
              </a:rPr>
              <a:t>VF testing reveals…</a:t>
            </a:r>
            <a:r>
              <a:rPr lang="en-US" altLang="en-US" sz="1200" b="1">
                <a:solidFill>
                  <a:srgbClr val="FFCC99"/>
                </a:solidFill>
              </a:rPr>
              <a:t>bitemporal hemianopia</a:t>
            </a:r>
            <a:r>
              <a:rPr lang="en-US" altLang="en-US" sz="1200">
                <a:solidFill>
                  <a:srgbClr val="FFCC99"/>
                </a:solidFill>
              </a:rPr>
              <a:t> that doesn’t</a:t>
            </a:r>
          </a:p>
          <a:p>
            <a:pPr eaLnBrk="1" hangingPunct="1">
              <a:spcBef>
                <a:spcPct val="0"/>
              </a:spcBef>
              <a:buClrTx/>
              <a:buSzTx/>
              <a:buFontTx/>
              <a:buNone/>
            </a:pPr>
            <a:r>
              <a:rPr lang="en-US" altLang="en-US" sz="1200">
                <a:solidFill>
                  <a:srgbClr val="FFCC99"/>
                </a:solidFill>
              </a:rPr>
              <a:t>   …</a:t>
            </a:r>
            <a:r>
              <a:rPr lang="en-US" altLang="en-US" sz="1200" b="1">
                <a:solidFill>
                  <a:srgbClr val="FFCC99"/>
                </a:solidFill>
              </a:rPr>
              <a:t>respect the vertical</a:t>
            </a:r>
            <a:r>
              <a:rPr lang="en-US" altLang="en-US" sz="1200">
                <a:solidFill>
                  <a:srgbClr val="FFCC99"/>
                </a:solidFill>
              </a:rPr>
              <a:t> and may…</a:t>
            </a:r>
            <a:r>
              <a:rPr lang="en-US" altLang="en-US" sz="1200" b="1">
                <a:solidFill>
                  <a:srgbClr val="FFCC99"/>
                </a:solidFill>
              </a:rPr>
              <a:t>resolve with refraction</a:t>
            </a:r>
          </a:p>
        </p:txBody>
      </p:sp>
      <p:sp>
        <p:nvSpPr>
          <p:cNvPr id="18" name="Text Box 13">
            <a:extLst>
              <a:ext uri="{FF2B5EF4-FFF2-40B4-BE49-F238E27FC236}">
                <a16:creationId xmlns:a16="http://schemas.microsoft.com/office/drawing/2014/main" id="{AF29A23D-8CCD-493E-A881-3F227F620AD9}"/>
              </a:ext>
            </a:extLst>
          </p:cNvPr>
          <p:cNvSpPr txBox="1">
            <a:spLocks noChangeArrowheads="1"/>
          </p:cNvSpPr>
          <p:nvPr/>
        </p:nvSpPr>
        <p:spPr bwMode="auto">
          <a:xfrm>
            <a:off x="4800600" y="5257800"/>
            <a:ext cx="4216400" cy="1231106"/>
          </a:xfrm>
          <a:prstGeom prst="rect">
            <a:avLst/>
          </a:prstGeom>
          <a:solidFill>
            <a:srgbClr val="FFCC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dirty="0">
                <a:solidFill>
                  <a:schemeClr val="bg1">
                    <a:lumMod val="65000"/>
                  </a:schemeClr>
                </a:solidFill>
              </a:rPr>
              <a:t>Tilted-Disc Syndrome</a:t>
            </a:r>
          </a:p>
          <a:p>
            <a:pPr eaLnBrk="1" hangingPunct="1">
              <a:spcBef>
                <a:spcPct val="0"/>
              </a:spcBef>
              <a:buClrTx/>
              <a:buSzTx/>
              <a:buFontTx/>
              <a:buNone/>
            </a:pPr>
            <a:r>
              <a:rPr lang="en-US" altLang="en-US" sz="1200" dirty="0">
                <a:solidFill>
                  <a:srgbClr val="FFCC99"/>
                </a:solidFill>
              </a:rPr>
              <a:t>1) Superior pole appears…</a:t>
            </a:r>
            <a:r>
              <a:rPr lang="en-US" altLang="en-US" sz="1200" b="1" dirty="0">
                <a:solidFill>
                  <a:srgbClr val="FFCC99"/>
                </a:solidFill>
              </a:rPr>
              <a:t>elevated</a:t>
            </a:r>
            <a:r>
              <a:rPr lang="en-US" altLang="en-US" sz="1200" dirty="0">
                <a:solidFill>
                  <a:srgbClr val="FFCC99"/>
                </a:solidFill>
              </a:rPr>
              <a:t>, inferior… </a:t>
            </a:r>
            <a:r>
              <a:rPr lang="en-US" altLang="en-US" sz="1200" b="1" dirty="0">
                <a:solidFill>
                  <a:srgbClr val="FFCC99"/>
                </a:solidFill>
              </a:rPr>
              <a:t>recessed</a:t>
            </a:r>
          </a:p>
          <a:p>
            <a:pPr eaLnBrk="1" hangingPunct="1">
              <a:spcBef>
                <a:spcPct val="0"/>
              </a:spcBef>
              <a:buClrTx/>
              <a:buSzTx/>
              <a:buFontTx/>
              <a:buNone/>
            </a:pPr>
            <a:r>
              <a:rPr lang="en-US" altLang="en-US" sz="1200" dirty="0">
                <a:solidFill>
                  <a:srgbClr val="FFCC99"/>
                </a:solidFill>
              </a:rPr>
              <a:t>2) Associated with…</a:t>
            </a:r>
            <a:r>
              <a:rPr lang="en-US" altLang="en-US" sz="1200" b="1" dirty="0">
                <a:solidFill>
                  <a:srgbClr val="FFCC99"/>
                </a:solidFill>
              </a:rPr>
              <a:t>situs inversus</a:t>
            </a:r>
            <a:r>
              <a:rPr lang="en-US" altLang="en-US" sz="1200" dirty="0">
                <a:solidFill>
                  <a:srgbClr val="FFCC99"/>
                </a:solidFill>
              </a:rPr>
              <a:t> of retinal vessels</a:t>
            </a:r>
          </a:p>
          <a:p>
            <a:pPr eaLnBrk="1" hangingPunct="1">
              <a:spcBef>
                <a:spcPct val="0"/>
              </a:spcBef>
              <a:buClrTx/>
              <a:buSzTx/>
              <a:buFontTx/>
              <a:buNone/>
            </a:pPr>
            <a:r>
              <a:rPr lang="en-US" altLang="en-US" sz="1200" dirty="0">
                <a:solidFill>
                  <a:srgbClr val="FFCC99"/>
                </a:solidFill>
              </a:rPr>
              <a:t>3) Fundus abnormality produces… </a:t>
            </a:r>
            <a:r>
              <a:rPr lang="en-US" altLang="en-US" sz="1200" b="1" dirty="0">
                <a:solidFill>
                  <a:srgbClr val="FFCC99"/>
                </a:solidFill>
              </a:rPr>
              <a:t>myopic </a:t>
            </a:r>
            <a:r>
              <a:rPr lang="en-US" altLang="en-US" sz="1200" b="1" dirty="0" err="1">
                <a:solidFill>
                  <a:srgbClr val="FFCC99"/>
                </a:solidFill>
              </a:rPr>
              <a:t>astigm</a:t>
            </a:r>
            <a:endParaRPr lang="en-US" altLang="en-US" sz="1200" b="1" dirty="0">
              <a:solidFill>
                <a:srgbClr val="FFCC99"/>
              </a:solidFill>
            </a:endParaRPr>
          </a:p>
          <a:p>
            <a:pPr eaLnBrk="1" hangingPunct="1">
              <a:spcBef>
                <a:spcPct val="0"/>
              </a:spcBef>
              <a:buClrTx/>
              <a:buSzTx/>
              <a:buFontTx/>
              <a:buNone/>
            </a:pPr>
            <a:r>
              <a:rPr lang="en-US" altLang="en-US" sz="1200" dirty="0">
                <a:solidFill>
                  <a:srgbClr val="FFCC99"/>
                </a:solidFill>
              </a:rPr>
              <a:t>4) VF testing reveals…</a:t>
            </a:r>
            <a:r>
              <a:rPr lang="en-US" altLang="en-US" sz="1200" b="1" dirty="0">
                <a:solidFill>
                  <a:srgbClr val="FFCC99"/>
                </a:solidFill>
              </a:rPr>
              <a:t>bitemporal hemianopia</a:t>
            </a:r>
            <a:r>
              <a:rPr lang="en-US" altLang="en-US" sz="1200" dirty="0">
                <a:solidFill>
                  <a:srgbClr val="FFCC99"/>
                </a:solidFill>
              </a:rPr>
              <a:t> that </a:t>
            </a:r>
            <a:r>
              <a:rPr lang="en-US" altLang="en-US" sz="1200" dirty="0" err="1">
                <a:solidFill>
                  <a:srgbClr val="FFCC99"/>
                </a:solidFill>
              </a:rPr>
              <a:t>doesn’t</a:t>
            </a:r>
            <a:r>
              <a:rPr lang="en-US" altLang="en-US" sz="1200" b="1" dirty="0" err="1">
                <a:solidFill>
                  <a:srgbClr val="FFCC99"/>
                </a:solidFill>
              </a:rPr>
              <a:t>with</a:t>
            </a:r>
            <a:r>
              <a:rPr lang="en-US" altLang="en-US" sz="1200" b="1" dirty="0">
                <a:solidFill>
                  <a:srgbClr val="FFCC99"/>
                </a:solidFill>
              </a:rPr>
              <a:t> refract</a:t>
            </a:r>
          </a:p>
        </p:txBody>
      </p:sp>
      <p:sp>
        <p:nvSpPr>
          <p:cNvPr id="3" name="TextBox 2">
            <a:extLst>
              <a:ext uri="{FF2B5EF4-FFF2-40B4-BE49-F238E27FC236}">
                <a16:creationId xmlns:a16="http://schemas.microsoft.com/office/drawing/2014/main" id="{83967FBC-9255-EE50-B057-538AB35A0FFD}"/>
              </a:ext>
            </a:extLst>
          </p:cNvPr>
          <p:cNvSpPr txBox="1"/>
          <p:nvPr/>
        </p:nvSpPr>
        <p:spPr>
          <a:xfrm>
            <a:off x="299781" y="1873984"/>
            <a:ext cx="5410200" cy="2308324"/>
          </a:xfrm>
          <a:prstGeom prst="rect">
            <a:avLst/>
          </a:prstGeom>
          <a:solidFill>
            <a:srgbClr val="61D6FF"/>
          </a:solidFill>
        </p:spPr>
        <p:txBody>
          <a:bodyPr wrap="square" rtlCol="0">
            <a:spAutoFit/>
          </a:bodyPr>
          <a:lstStyle/>
          <a:p>
            <a:r>
              <a:rPr lang="en-US" sz="1600" i="1" dirty="0">
                <a:solidFill>
                  <a:schemeClr val="bg1">
                    <a:lumMod val="50000"/>
                  </a:schemeClr>
                </a:solidFill>
              </a:rPr>
              <a:t>Is morning-glory disc usually unilateral, or bilateral?</a:t>
            </a:r>
          </a:p>
          <a:p>
            <a:r>
              <a:rPr lang="en-US" sz="1600" dirty="0">
                <a:solidFill>
                  <a:schemeClr val="bg1">
                    <a:lumMod val="50000"/>
                  </a:schemeClr>
                </a:solidFill>
              </a:rPr>
              <a:t>Unilateral</a:t>
            </a:r>
          </a:p>
          <a:p>
            <a:endParaRPr lang="en-US" sz="1600" i="1" dirty="0">
              <a:solidFill>
                <a:schemeClr val="bg1">
                  <a:lumMod val="50000"/>
                </a:schemeClr>
              </a:solidFill>
              <a:latin typeface="+mn-lt"/>
            </a:endParaRPr>
          </a:p>
          <a:p>
            <a:r>
              <a:rPr lang="en-US" sz="1600" i="1" dirty="0">
                <a:solidFill>
                  <a:schemeClr val="bg1">
                    <a:lumMod val="50000"/>
                  </a:schemeClr>
                </a:solidFill>
                <a:latin typeface="+mn-lt"/>
              </a:rPr>
              <a:t>Is there a gender predilection?</a:t>
            </a:r>
          </a:p>
          <a:p>
            <a:r>
              <a:rPr lang="en-US" sz="1600" dirty="0">
                <a:solidFill>
                  <a:schemeClr val="bg1">
                    <a:lumMod val="50000"/>
                  </a:schemeClr>
                </a:solidFill>
                <a:latin typeface="+mn-lt"/>
              </a:rPr>
              <a:t>Yes, there is a  ♀  preponderance</a:t>
            </a:r>
          </a:p>
          <a:p>
            <a:endParaRPr lang="en-US" sz="1600" dirty="0">
              <a:solidFill>
                <a:schemeClr val="bg1">
                  <a:lumMod val="50000"/>
                </a:schemeClr>
              </a:solidFill>
            </a:endParaRPr>
          </a:p>
          <a:p>
            <a:r>
              <a:rPr lang="en-US" sz="1600" i="1" dirty="0">
                <a:solidFill>
                  <a:schemeClr val="bg1">
                    <a:lumMod val="50000"/>
                  </a:schemeClr>
                </a:solidFill>
              </a:rPr>
              <a:t>It has two associations of particular note—what are they?</a:t>
            </a:r>
          </a:p>
          <a:p>
            <a:r>
              <a:rPr lang="en-US" sz="1600" dirty="0">
                <a:solidFill>
                  <a:schemeClr val="bg1">
                    <a:lumMod val="50000"/>
                  </a:schemeClr>
                </a:solidFill>
              </a:rPr>
              <a:t>--PHACE  syndrome</a:t>
            </a:r>
          </a:p>
          <a:p>
            <a:r>
              <a:rPr lang="en-US" sz="1600" dirty="0">
                <a:solidFill>
                  <a:schemeClr val="bg1">
                    <a:lumMod val="50000"/>
                  </a:schemeClr>
                </a:solidFill>
              </a:rPr>
              <a:t>--</a:t>
            </a:r>
            <a:r>
              <a:rPr lang="en-US" sz="1600" b="1" dirty="0" err="1"/>
              <a:t>Moyamoya</a:t>
            </a:r>
            <a:r>
              <a:rPr lang="en-US" sz="1600" b="1" dirty="0"/>
              <a:t>  </a:t>
            </a:r>
            <a:r>
              <a:rPr lang="en-US" sz="1600" b="1" dirty="0">
                <a:solidFill>
                  <a:srgbClr val="61D6FF"/>
                </a:solidFill>
              </a:rPr>
              <a:t>disease</a:t>
            </a:r>
          </a:p>
        </p:txBody>
      </p:sp>
      <p:sp>
        <p:nvSpPr>
          <p:cNvPr id="2" name="Frame 1">
            <a:extLst>
              <a:ext uri="{FF2B5EF4-FFF2-40B4-BE49-F238E27FC236}">
                <a16:creationId xmlns:a16="http://schemas.microsoft.com/office/drawing/2014/main" id="{257A94D7-AD34-AB4D-6027-AF081A0B8B3A}"/>
              </a:ext>
            </a:extLst>
          </p:cNvPr>
          <p:cNvSpPr/>
          <p:nvPr/>
        </p:nvSpPr>
        <p:spPr>
          <a:xfrm>
            <a:off x="1340808" y="4266407"/>
            <a:ext cx="1859592" cy="305593"/>
          </a:xfrm>
          <a:prstGeom prst="frame">
            <a:avLst/>
          </a:prstGeom>
          <a:solidFill>
            <a:schemeClr val="bg1">
              <a:lumMod val="65000"/>
            </a:schemeClr>
          </a:solidFill>
          <a:ln>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5" name="TextBox 4">
            <a:extLst>
              <a:ext uri="{FF2B5EF4-FFF2-40B4-BE49-F238E27FC236}">
                <a16:creationId xmlns:a16="http://schemas.microsoft.com/office/drawing/2014/main" id="{A5DE4E2D-A07C-9FD4-0501-0357163C4BDE}"/>
              </a:ext>
            </a:extLst>
          </p:cNvPr>
          <p:cNvSpPr txBox="1"/>
          <p:nvPr/>
        </p:nvSpPr>
        <p:spPr>
          <a:xfrm>
            <a:off x="2068437" y="2499301"/>
            <a:ext cx="6591695" cy="3754874"/>
          </a:xfrm>
          <a:prstGeom prst="rect">
            <a:avLst/>
          </a:prstGeom>
          <a:solidFill>
            <a:srgbClr val="FFDB69"/>
          </a:solidFill>
        </p:spPr>
        <p:txBody>
          <a:bodyPr wrap="square" rtlCol="0">
            <a:spAutoFit/>
          </a:bodyPr>
          <a:lstStyle/>
          <a:p>
            <a:r>
              <a:rPr lang="en-US" sz="1400" b="0" i="1" dirty="0">
                <a:effectLst/>
                <a:latin typeface="+mn-lt"/>
              </a:rPr>
              <a:t>What is </a:t>
            </a:r>
            <a:r>
              <a:rPr lang="en-US" sz="1400" b="0" dirty="0" err="1">
                <a:effectLst/>
                <a:latin typeface="+mn-lt"/>
              </a:rPr>
              <a:t>moyamoya</a:t>
            </a:r>
            <a:r>
              <a:rPr lang="en-US" sz="1400" b="0" dirty="0">
                <a:effectLst/>
                <a:latin typeface="+mn-lt"/>
              </a:rPr>
              <a:t> disease </a:t>
            </a:r>
            <a:r>
              <a:rPr lang="en-US" sz="1400" b="0" i="1" dirty="0">
                <a:effectLst/>
                <a:latin typeface="+mn-lt"/>
              </a:rPr>
              <a:t>(MMD)?</a:t>
            </a:r>
          </a:p>
          <a:p>
            <a:r>
              <a:rPr lang="en-US" sz="1400" dirty="0">
                <a:latin typeface="+mn-lt"/>
              </a:rPr>
              <a:t>An</a:t>
            </a:r>
            <a:r>
              <a:rPr lang="en-US" sz="1400" b="0" i="0" dirty="0">
                <a:effectLst/>
                <a:latin typeface="+mn-lt"/>
              </a:rPr>
              <a:t>  occlusive  vascular condition primarily affecting the terminal  internal carotids  and proximal  anterior and middle cerebral  arteries</a:t>
            </a:r>
          </a:p>
          <a:p>
            <a:endParaRPr lang="en-US" sz="1400" i="1" dirty="0">
              <a:latin typeface="+mn-lt"/>
            </a:endParaRPr>
          </a:p>
          <a:p>
            <a:r>
              <a:rPr lang="en-US" sz="1400" b="0" i="1" dirty="0">
                <a:effectLst/>
                <a:latin typeface="+mn-lt"/>
              </a:rPr>
              <a:t>Is it common, or rare?</a:t>
            </a:r>
          </a:p>
          <a:p>
            <a:r>
              <a:rPr lang="en-US" sz="1400" dirty="0">
                <a:latin typeface="+mn-lt"/>
              </a:rPr>
              <a:t>Quite rare</a:t>
            </a:r>
            <a:endParaRPr lang="en-US" sz="1400" dirty="0">
              <a:solidFill>
                <a:srgbClr val="FFDB69"/>
              </a:solidFill>
              <a:latin typeface="+mn-lt"/>
            </a:endParaRPr>
          </a:p>
          <a:p>
            <a:endParaRPr lang="en-US" sz="1400" b="0" i="0" dirty="0">
              <a:solidFill>
                <a:srgbClr val="FFDB69"/>
              </a:solidFill>
              <a:effectLst/>
              <a:latin typeface="+mn-lt"/>
            </a:endParaRPr>
          </a:p>
          <a:p>
            <a:endParaRPr lang="en-US" sz="1400" i="1" dirty="0">
              <a:solidFill>
                <a:srgbClr val="FFDB69"/>
              </a:solidFill>
              <a:latin typeface="+mn-lt"/>
            </a:endParaRPr>
          </a:p>
          <a:p>
            <a:r>
              <a:rPr lang="en-US" sz="1400" i="1" dirty="0">
                <a:solidFill>
                  <a:srgbClr val="FFDB69"/>
                </a:solidFill>
                <a:latin typeface="+mn-lt"/>
              </a:rPr>
              <a:t>Is there a racial predilection?</a:t>
            </a:r>
          </a:p>
          <a:p>
            <a:r>
              <a:rPr lang="en-US" sz="1400" dirty="0">
                <a:solidFill>
                  <a:srgbClr val="FFDB69"/>
                </a:solidFill>
                <a:latin typeface="+mn-lt"/>
              </a:rPr>
              <a:t>Yes, it is more common in  Asians , especially  Japanese  and Korean  individuals</a:t>
            </a:r>
          </a:p>
          <a:p>
            <a:endParaRPr lang="en-US" sz="1400" dirty="0">
              <a:solidFill>
                <a:srgbClr val="FFDB69"/>
              </a:solidFill>
              <a:latin typeface="+mn-lt"/>
            </a:endParaRPr>
          </a:p>
          <a:p>
            <a:r>
              <a:rPr lang="en-US" sz="1400" i="1" dirty="0">
                <a:solidFill>
                  <a:srgbClr val="FFDB69"/>
                </a:solidFill>
                <a:latin typeface="+mn-lt"/>
              </a:rPr>
              <a:t>Is there a gender predilection?</a:t>
            </a:r>
          </a:p>
          <a:p>
            <a:r>
              <a:rPr lang="en-US" sz="1400" dirty="0">
                <a:solidFill>
                  <a:srgbClr val="FFDB69"/>
                </a:solidFill>
                <a:latin typeface="+mn-lt"/>
              </a:rPr>
              <a:t>Yes, there is a modest  ♀  preponderance</a:t>
            </a:r>
          </a:p>
          <a:p>
            <a:endParaRPr lang="en-US" sz="1400" i="1" dirty="0">
              <a:solidFill>
                <a:srgbClr val="FFDB69"/>
              </a:solidFill>
              <a:latin typeface="+mn-lt"/>
            </a:endParaRPr>
          </a:p>
          <a:p>
            <a:r>
              <a:rPr lang="en-US" sz="1400" i="1" dirty="0">
                <a:solidFill>
                  <a:srgbClr val="FFDB69"/>
                </a:solidFill>
                <a:latin typeface="+mn-lt"/>
              </a:rPr>
              <a:t>Is there an age predilection?</a:t>
            </a:r>
          </a:p>
          <a:p>
            <a:r>
              <a:rPr lang="en-US" sz="1400" dirty="0">
                <a:solidFill>
                  <a:srgbClr val="FFDB69"/>
                </a:solidFill>
                <a:latin typeface="+mn-lt"/>
              </a:rPr>
              <a:t>It manifests most commonly in  childhood  (with a second, smaller peak in the  fourth  decade)</a:t>
            </a:r>
          </a:p>
        </p:txBody>
      </p:sp>
      <p:sp>
        <p:nvSpPr>
          <p:cNvPr id="7" name="TextBox 6">
            <a:extLst>
              <a:ext uri="{FF2B5EF4-FFF2-40B4-BE49-F238E27FC236}">
                <a16:creationId xmlns:a16="http://schemas.microsoft.com/office/drawing/2014/main" id="{024A12C4-E399-702B-B93D-2CFCF3E1D8E2}"/>
              </a:ext>
            </a:extLst>
          </p:cNvPr>
          <p:cNvSpPr txBox="1"/>
          <p:nvPr/>
        </p:nvSpPr>
        <p:spPr>
          <a:xfrm>
            <a:off x="1600200" y="3830430"/>
            <a:ext cx="936475" cy="338554"/>
          </a:xfrm>
          <a:prstGeom prst="rect">
            <a:avLst/>
          </a:prstGeom>
          <a:noFill/>
        </p:spPr>
        <p:txBody>
          <a:bodyPr wrap="none" rtlCol="0">
            <a:spAutoFit/>
          </a:bodyPr>
          <a:lstStyle/>
          <a:p>
            <a:r>
              <a:rPr lang="en-US" sz="1600" b="1" dirty="0"/>
              <a:t>disease</a:t>
            </a:r>
          </a:p>
        </p:txBody>
      </p:sp>
    </p:spTree>
    <p:extLst>
      <p:ext uri="{BB962C8B-B14F-4D97-AF65-F5344CB8AC3E}">
        <p14:creationId xmlns:p14="http://schemas.microsoft.com/office/powerpoint/2010/main" val="2277737801"/>
      </p:ext>
    </p:extLst>
  </p:cSld>
  <p:clrMapOvr>
    <a:masterClrMapping/>
  </p:clrMapOvr>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6" name="Text Box 10">
            <a:extLst>
              <a:ext uri="{FF2B5EF4-FFF2-40B4-BE49-F238E27FC236}">
                <a16:creationId xmlns:a16="http://schemas.microsoft.com/office/drawing/2014/main" id="{75A786AA-A76E-4831-AE75-ABE88B23D8E3}"/>
              </a:ext>
            </a:extLst>
          </p:cNvPr>
          <p:cNvSpPr txBox="1">
            <a:spLocks noChangeArrowheads="1"/>
          </p:cNvSpPr>
          <p:nvPr/>
        </p:nvSpPr>
        <p:spPr bwMode="auto">
          <a:xfrm>
            <a:off x="1371600" y="4267200"/>
            <a:ext cx="3057525" cy="2154238"/>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Morning-Glory Disc</a:t>
            </a:r>
          </a:p>
          <a:p>
            <a:pPr eaLnBrk="1" hangingPunct="1">
              <a:spcBef>
                <a:spcPct val="0"/>
              </a:spcBef>
              <a:buClrTx/>
              <a:buSzTx/>
              <a:buFontTx/>
              <a:buNone/>
            </a:pPr>
            <a:r>
              <a:rPr lang="en-US" altLang="en-US" sz="1200"/>
              <a:t>--DFE reveals:</a:t>
            </a:r>
          </a:p>
          <a:p>
            <a:pPr eaLnBrk="1" hangingPunct="1">
              <a:spcBef>
                <a:spcPct val="0"/>
              </a:spcBef>
              <a:buClrTx/>
              <a:buSzTx/>
              <a:buFontTx/>
              <a:buNone/>
            </a:pPr>
            <a:r>
              <a:rPr lang="en-US" altLang="en-US" sz="1200"/>
              <a:t>  1) A funnel-shaped…</a:t>
            </a:r>
            <a:r>
              <a:rPr lang="en-US" altLang="en-US" sz="1200" b="1">
                <a:solidFill>
                  <a:srgbClr val="0000FF"/>
                </a:solidFill>
              </a:rPr>
              <a:t>excavation</a:t>
            </a:r>
            <a:endParaRPr lang="en-US" altLang="en-US" sz="1200"/>
          </a:p>
          <a:p>
            <a:pPr eaLnBrk="1" hangingPunct="1">
              <a:spcBef>
                <a:spcPct val="0"/>
              </a:spcBef>
              <a:buClrTx/>
              <a:buSzTx/>
              <a:buFontTx/>
              <a:buNone/>
            </a:pPr>
            <a:r>
              <a:rPr lang="en-US" altLang="en-US" sz="1200"/>
              <a:t>  2) Number of vessels crossing the rim</a:t>
            </a:r>
          </a:p>
          <a:p>
            <a:pPr eaLnBrk="1" hangingPunct="1">
              <a:spcBef>
                <a:spcPct val="0"/>
              </a:spcBef>
              <a:buClrTx/>
              <a:buSzTx/>
              <a:buFontTx/>
              <a:buNone/>
            </a:pPr>
            <a:r>
              <a:rPr lang="en-US" altLang="en-US" sz="1200"/>
              <a:t>    seems abnormally…</a:t>
            </a:r>
            <a:r>
              <a:rPr lang="en-US" altLang="en-US" sz="1200" b="1">
                <a:solidFill>
                  <a:srgbClr val="0000FF"/>
                </a:solidFill>
              </a:rPr>
              <a:t>high</a:t>
            </a:r>
            <a:r>
              <a:rPr lang="en-US" altLang="en-US" sz="1200"/>
              <a:t> </a:t>
            </a:r>
            <a:endParaRPr lang="en-US" altLang="en-US" sz="1200" b="1">
              <a:solidFill>
                <a:srgbClr val="0000FF"/>
              </a:solidFill>
            </a:endParaRPr>
          </a:p>
          <a:p>
            <a:pPr eaLnBrk="1" hangingPunct="1">
              <a:spcBef>
                <a:spcPct val="0"/>
              </a:spcBef>
              <a:buClrTx/>
              <a:buSzTx/>
              <a:buFontTx/>
              <a:buNone/>
            </a:pPr>
            <a:r>
              <a:rPr lang="en-US" altLang="en-US" sz="1200"/>
              <a:t>--Tissue is…</a:t>
            </a:r>
            <a:r>
              <a:rPr lang="en-US" altLang="en-US" sz="1200" b="1">
                <a:solidFill>
                  <a:srgbClr val="0000FF"/>
                </a:solidFill>
              </a:rPr>
              <a:t>contractile</a:t>
            </a:r>
            <a:r>
              <a:rPr lang="en-US" altLang="en-US" sz="1200"/>
              <a:t>, so cup seems</a:t>
            </a:r>
          </a:p>
          <a:p>
            <a:pPr eaLnBrk="1" hangingPunct="1">
              <a:spcBef>
                <a:spcPct val="0"/>
              </a:spcBef>
              <a:buClrTx/>
              <a:buSzTx/>
              <a:buFontTx/>
              <a:buNone/>
            </a:pPr>
            <a:r>
              <a:rPr lang="en-US" altLang="en-US" sz="1200"/>
              <a:t>  to…</a:t>
            </a:r>
            <a:r>
              <a:rPr lang="en-US" altLang="en-US" sz="1200" b="1">
                <a:solidFill>
                  <a:srgbClr val="0000FF"/>
                </a:solidFill>
              </a:rPr>
              <a:t>open </a:t>
            </a:r>
            <a:r>
              <a:rPr lang="en-US" altLang="en-US" sz="1200">
                <a:solidFill>
                  <a:srgbClr val="0000FF"/>
                </a:solidFill>
              </a:rPr>
              <a:t>and</a:t>
            </a:r>
            <a:r>
              <a:rPr lang="en-US" altLang="en-US" sz="1200" b="1">
                <a:solidFill>
                  <a:srgbClr val="0000FF"/>
                </a:solidFill>
              </a:rPr>
              <a:t> close</a:t>
            </a:r>
            <a:r>
              <a:rPr lang="en-US" altLang="en-US" sz="1200"/>
              <a:t> (like its namesake,  </a:t>
            </a:r>
          </a:p>
          <a:p>
            <a:pPr eaLnBrk="1" hangingPunct="1">
              <a:spcBef>
                <a:spcPct val="0"/>
              </a:spcBef>
              <a:buClrTx/>
              <a:buSzTx/>
              <a:buFontTx/>
              <a:buNone/>
            </a:pPr>
            <a:r>
              <a:rPr lang="en-US" altLang="en-US" sz="1200"/>
              <a:t>  the morning-glory flower)</a:t>
            </a:r>
          </a:p>
          <a:p>
            <a:pPr eaLnBrk="1" hangingPunct="1">
              <a:spcBef>
                <a:spcPct val="0"/>
              </a:spcBef>
              <a:buClrTx/>
              <a:buSzTx/>
              <a:buFontTx/>
              <a:buNone/>
            </a:pPr>
            <a:r>
              <a:rPr lang="en-US" altLang="en-US" sz="1200"/>
              <a:t>--VA usually…</a:t>
            </a:r>
            <a:r>
              <a:rPr lang="en-US" altLang="en-US" sz="1200" b="1">
                <a:solidFill>
                  <a:srgbClr val="0000FF"/>
                </a:solidFill>
              </a:rPr>
              <a:t>20/200</a:t>
            </a:r>
            <a:r>
              <a:rPr lang="en-US" altLang="en-US" sz="1200"/>
              <a:t>, but can be…</a:t>
            </a:r>
          </a:p>
          <a:p>
            <a:pPr eaLnBrk="1" hangingPunct="1">
              <a:spcBef>
                <a:spcPct val="0"/>
              </a:spcBef>
              <a:buClrTx/>
              <a:buSzTx/>
              <a:buFontTx/>
              <a:buNone/>
            </a:pPr>
            <a:r>
              <a:rPr lang="en-US" altLang="en-US" sz="1200"/>
              <a:t>   </a:t>
            </a:r>
            <a:r>
              <a:rPr lang="en-US" altLang="en-US" sz="1200" b="1">
                <a:solidFill>
                  <a:srgbClr val="0000FF"/>
                </a:solidFill>
              </a:rPr>
              <a:t>20/20&lt;-&gt;NLP</a:t>
            </a:r>
          </a:p>
          <a:p>
            <a:pPr eaLnBrk="1" hangingPunct="1">
              <a:spcBef>
                <a:spcPct val="0"/>
              </a:spcBef>
              <a:buClrTx/>
              <a:buSzTx/>
              <a:buFontTx/>
              <a:buNone/>
            </a:pPr>
            <a:r>
              <a:rPr lang="en-US" altLang="en-US" sz="1200"/>
              <a:t>--1/3 develop…</a:t>
            </a:r>
            <a:r>
              <a:rPr lang="en-US" altLang="en-US" sz="1200" b="1">
                <a:solidFill>
                  <a:srgbClr val="CCECFF"/>
                </a:solidFill>
              </a:rPr>
              <a:t>serous</a:t>
            </a:r>
            <a:r>
              <a:rPr lang="en-US" altLang="en-US" sz="1200" b="1">
                <a:solidFill>
                  <a:srgbClr val="0000FF"/>
                </a:solidFill>
              </a:rPr>
              <a:t> </a:t>
            </a:r>
            <a:r>
              <a:rPr lang="en-US" altLang="en-US" sz="1200" b="1">
                <a:solidFill>
                  <a:srgbClr val="CCECFF"/>
                </a:solidFill>
              </a:rPr>
              <a:t>RD</a:t>
            </a:r>
          </a:p>
        </p:txBody>
      </p:sp>
      <p:sp>
        <p:nvSpPr>
          <p:cNvPr id="26627" name="Text Box 3">
            <a:extLst>
              <a:ext uri="{FF2B5EF4-FFF2-40B4-BE49-F238E27FC236}">
                <a16:creationId xmlns:a16="http://schemas.microsoft.com/office/drawing/2014/main" id="{EBF565CB-D2E5-4CB9-AB10-59AB11704A7C}"/>
              </a:ext>
            </a:extLst>
          </p:cNvPr>
          <p:cNvSpPr txBox="1">
            <a:spLocks noChangeArrowheads="1"/>
          </p:cNvSpPr>
          <p:nvPr/>
        </p:nvSpPr>
        <p:spPr bwMode="auto">
          <a:xfrm>
            <a:off x="793750" y="3505200"/>
            <a:ext cx="2274982" cy="677108"/>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solidFill>
                  <a:schemeClr val="bg1">
                    <a:lumMod val="65000"/>
                  </a:schemeClr>
                </a:solidFill>
              </a:rPr>
              <a:t>Optic Pit/Hole</a:t>
            </a:r>
          </a:p>
          <a:p>
            <a:pPr eaLnBrk="1" hangingPunct="1">
              <a:spcBef>
                <a:spcPct val="0"/>
              </a:spcBef>
              <a:buClrTx/>
              <a:buSzTx/>
              <a:buFontTx/>
              <a:buNone/>
            </a:pPr>
            <a:r>
              <a:rPr lang="en-US" altLang="en-US" sz="1200">
                <a:solidFill>
                  <a:schemeClr val="bg1">
                    <a:lumMod val="65000"/>
                  </a:schemeClr>
                </a:solidFill>
              </a:rPr>
              <a:t>--Associated with…</a:t>
            </a:r>
            <a:r>
              <a:rPr lang="en-US" altLang="en-US" sz="1200" b="1">
                <a:solidFill>
                  <a:schemeClr val="bg1">
                    <a:lumMod val="65000"/>
                  </a:schemeClr>
                </a:solidFill>
              </a:rPr>
              <a:t>serous RD</a:t>
            </a:r>
          </a:p>
          <a:p>
            <a:pPr eaLnBrk="1" hangingPunct="1">
              <a:spcBef>
                <a:spcPct val="0"/>
              </a:spcBef>
              <a:buClrTx/>
              <a:buSzTx/>
              <a:buFontTx/>
              <a:buNone/>
            </a:pPr>
            <a:r>
              <a:rPr lang="en-US" altLang="en-US" sz="1200" b="1">
                <a:solidFill>
                  <a:schemeClr val="bg1">
                    <a:lumMod val="65000"/>
                  </a:schemeClr>
                </a:solidFill>
              </a:rPr>
              <a:t>  in adulthood</a:t>
            </a:r>
          </a:p>
        </p:txBody>
      </p:sp>
      <p:sp>
        <p:nvSpPr>
          <p:cNvPr id="26628" name="Line 4">
            <a:extLst>
              <a:ext uri="{FF2B5EF4-FFF2-40B4-BE49-F238E27FC236}">
                <a16:creationId xmlns:a16="http://schemas.microsoft.com/office/drawing/2014/main" id="{6995FA1A-F69E-4714-87E2-B7C3F5C89A50}"/>
              </a:ext>
            </a:extLst>
          </p:cNvPr>
          <p:cNvSpPr>
            <a:spLocks noChangeShapeType="1"/>
          </p:cNvSpPr>
          <p:nvPr/>
        </p:nvSpPr>
        <p:spPr bwMode="auto">
          <a:xfrm flipH="1">
            <a:off x="1600200" y="2057400"/>
            <a:ext cx="1524000" cy="3810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629" name="Text Box 6">
            <a:extLst>
              <a:ext uri="{FF2B5EF4-FFF2-40B4-BE49-F238E27FC236}">
                <a16:creationId xmlns:a16="http://schemas.microsoft.com/office/drawing/2014/main" id="{2498F669-3885-470F-827E-D0722ECBD570}"/>
              </a:ext>
            </a:extLst>
          </p:cNvPr>
          <p:cNvSpPr txBox="1">
            <a:spLocks noChangeArrowheads="1"/>
          </p:cNvSpPr>
          <p:nvPr/>
        </p:nvSpPr>
        <p:spPr bwMode="auto">
          <a:xfrm>
            <a:off x="1340808" y="1524000"/>
            <a:ext cx="3544560" cy="458587"/>
          </a:xfrm>
          <a:prstGeom prst="rect">
            <a:avLst/>
          </a:prstGeom>
          <a:noFill/>
          <a:ln w="952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1400" i="1">
                <a:solidFill>
                  <a:schemeClr val="bg1">
                    <a:lumMod val="75000"/>
                  </a:schemeClr>
                </a:solidFill>
              </a:rPr>
              <a:t>These three are all secondary to abnormal</a:t>
            </a:r>
          </a:p>
          <a:p>
            <a:pPr algn="ctr" eaLnBrk="1" hangingPunct="1">
              <a:lnSpc>
                <a:spcPct val="85000"/>
              </a:lnSpc>
              <a:spcBef>
                <a:spcPct val="0"/>
              </a:spcBef>
              <a:buClrTx/>
              <a:buSzTx/>
              <a:buFontTx/>
              <a:buNone/>
            </a:pPr>
            <a:r>
              <a:rPr lang="en-US" altLang="en-US" sz="1400" i="1">
                <a:solidFill>
                  <a:schemeClr val="bg1">
                    <a:lumMod val="75000"/>
                  </a:schemeClr>
                </a:solidFill>
              </a:rPr>
              <a:t>closure of the embryonic optic fissure</a:t>
            </a:r>
          </a:p>
        </p:txBody>
      </p:sp>
      <p:sp>
        <p:nvSpPr>
          <p:cNvPr id="26630" name="Text Box 7">
            <a:extLst>
              <a:ext uri="{FF2B5EF4-FFF2-40B4-BE49-F238E27FC236}">
                <a16:creationId xmlns:a16="http://schemas.microsoft.com/office/drawing/2014/main" id="{77864995-F91A-497B-84DE-F4FB09455FB9}"/>
              </a:ext>
            </a:extLst>
          </p:cNvPr>
          <p:cNvSpPr txBox="1">
            <a:spLocks noChangeArrowheads="1"/>
          </p:cNvSpPr>
          <p:nvPr/>
        </p:nvSpPr>
        <p:spPr bwMode="auto">
          <a:xfrm>
            <a:off x="76200" y="2514600"/>
            <a:ext cx="2783134" cy="861774"/>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solidFill>
                  <a:schemeClr val="bg1">
                    <a:lumMod val="65000"/>
                  </a:schemeClr>
                </a:solidFill>
              </a:rPr>
              <a:t>Optic Nerve Coloboma</a:t>
            </a:r>
          </a:p>
          <a:p>
            <a:pPr eaLnBrk="1" hangingPunct="1">
              <a:spcBef>
                <a:spcPct val="0"/>
              </a:spcBef>
              <a:buClrTx/>
              <a:buSzTx/>
              <a:buFontTx/>
              <a:buNone/>
            </a:pPr>
            <a:r>
              <a:rPr lang="en-US" altLang="en-US" sz="1200">
                <a:solidFill>
                  <a:schemeClr val="bg1">
                    <a:lumMod val="65000"/>
                  </a:schemeClr>
                </a:solidFill>
              </a:rPr>
              <a:t>1) May resemble…</a:t>
            </a:r>
            <a:r>
              <a:rPr lang="en-US" altLang="en-US" sz="1200" b="1">
                <a:solidFill>
                  <a:schemeClr val="bg1">
                    <a:lumMod val="65000"/>
                  </a:schemeClr>
                </a:solidFill>
              </a:rPr>
              <a:t>deep cupping</a:t>
            </a:r>
          </a:p>
          <a:p>
            <a:pPr eaLnBrk="1" hangingPunct="1">
              <a:spcBef>
                <a:spcPct val="0"/>
              </a:spcBef>
              <a:buClrTx/>
              <a:buSzTx/>
              <a:buFontTx/>
              <a:buNone/>
            </a:pPr>
            <a:r>
              <a:rPr lang="en-US" altLang="en-US" sz="1200">
                <a:solidFill>
                  <a:schemeClr val="bg1">
                    <a:lumMod val="65000"/>
                  </a:schemeClr>
                </a:solidFill>
              </a:rPr>
              <a:t>2) Can be…</a:t>
            </a:r>
            <a:r>
              <a:rPr lang="en-US" altLang="en-US" sz="1200" b="1">
                <a:solidFill>
                  <a:schemeClr val="bg1">
                    <a:lumMod val="65000"/>
                  </a:schemeClr>
                </a:solidFill>
              </a:rPr>
              <a:t>bilateral, asymmetric</a:t>
            </a:r>
          </a:p>
          <a:p>
            <a:pPr eaLnBrk="1" hangingPunct="1">
              <a:spcBef>
                <a:spcPct val="0"/>
              </a:spcBef>
              <a:buClrTx/>
              <a:buSzTx/>
              <a:buFontTx/>
              <a:buNone/>
            </a:pPr>
            <a:r>
              <a:rPr lang="en-US" altLang="en-US" sz="1200">
                <a:solidFill>
                  <a:schemeClr val="bg1">
                    <a:lumMod val="65000"/>
                  </a:schemeClr>
                </a:solidFill>
              </a:rPr>
              <a:t>3) Part of the…</a:t>
            </a:r>
            <a:r>
              <a:rPr lang="en-US" altLang="en-US" sz="1200" b="1">
                <a:solidFill>
                  <a:schemeClr val="bg1">
                    <a:lumMod val="65000"/>
                  </a:schemeClr>
                </a:solidFill>
              </a:rPr>
              <a:t>CHARGE association</a:t>
            </a:r>
          </a:p>
        </p:txBody>
      </p:sp>
      <p:sp>
        <p:nvSpPr>
          <p:cNvPr id="26631" name="Line 8">
            <a:extLst>
              <a:ext uri="{FF2B5EF4-FFF2-40B4-BE49-F238E27FC236}">
                <a16:creationId xmlns:a16="http://schemas.microsoft.com/office/drawing/2014/main" id="{91D11795-7A2D-4757-920B-F908079269D1}"/>
              </a:ext>
            </a:extLst>
          </p:cNvPr>
          <p:cNvSpPr>
            <a:spLocks noChangeShapeType="1"/>
          </p:cNvSpPr>
          <p:nvPr/>
        </p:nvSpPr>
        <p:spPr bwMode="auto">
          <a:xfrm flipH="1">
            <a:off x="2971800" y="2057400"/>
            <a:ext cx="152400" cy="14478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632" name="Text Box 9">
            <a:extLst>
              <a:ext uri="{FF2B5EF4-FFF2-40B4-BE49-F238E27FC236}">
                <a16:creationId xmlns:a16="http://schemas.microsoft.com/office/drawing/2014/main" id="{A6F1D9EC-DA7F-44C4-8528-11B06C1FBD47}"/>
              </a:ext>
            </a:extLst>
          </p:cNvPr>
          <p:cNvSpPr txBox="1">
            <a:spLocks noChangeArrowheads="1"/>
          </p:cNvSpPr>
          <p:nvPr/>
        </p:nvSpPr>
        <p:spPr bwMode="auto">
          <a:xfrm>
            <a:off x="1371600" y="4267200"/>
            <a:ext cx="3057247" cy="2154436"/>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dirty="0">
                <a:solidFill>
                  <a:schemeClr val="bg1">
                    <a:lumMod val="65000"/>
                  </a:schemeClr>
                </a:solidFill>
              </a:rPr>
              <a:t>Morning-Glory Disc</a:t>
            </a:r>
          </a:p>
          <a:p>
            <a:pPr eaLnBrk="1" hangingPunct="1">
              <a:spcBef>
                <a:spcPct val="0"/>
              </a:spcBef>
              <a:buClrTx/>
              <a:buSzTx/>
              <a:buFontTx/>
              <a:buNone/>
            </a:pPr>
            <a:r>
              <a:rPr lang="en-US" altLang="en-US" sz="1200" dirty="0">
                <a:solidFill>
                  <a:schemeClr val="bg1">
                    <a:lumMod val="65000"/>
                  </a:schemeClr>
                </a:solidFill>
              </a:rPr>
              <a:t>--DFE reveals:</a:t>
            </a:r>
          </a:p>
          <a:p>
            <a:pPr eaLnBrk="1" hangingPunct="1">
              <a:spcBef>
                <a:spcPct val="0"/>
              </a:spcBef>
              <a:buClrTx/>
              <a:buSzTx/>
              <a:buFontTx/>
              <a:buNone/>
            </a:pPr>
            <a:r>
              <a:rPr lang="en-US" altLang="en-US" sz="1200" dirty="0">
                <a:solidFill>
                  <a:schemeClr val="bg1">
                    <a:lumMod val="65000"/>
                  </a:schemeClr>
                </a:solidFill>
              </a:rPr>
              <a:t>  1) A funnel-shaped…</a:t>
            </a:r>
            <a:r>
              <a:rPr lang="en-US" altLang="en-US" sz="1200" b="1" dirty="0">
                <a:solidFill>
                  <a:schemeClr val="bg1">
                    <a:lumMod val="65000"/>
                  </a:schemeClr>
                </a:solidFill>
              </a:rPr>
              <a:t>excavation</a:t>
            </a:r>
            <a:endParaRPr lang="en-US" altLang="en-US" sz="1200" dirty="0">
              <a:solidFill>
                <a:schemeClr val="bg1">
                  <a:lumMod val="65000"/>
                </a:schemeClr>
              </a:solidFill>
            </a:endParaRPr>
          </a:p>
          <a:p>
            <a:pPr eaLnBrk="1" hangingPunct="1">
              <a:spcBef>
                <a:spcPct val="0"/>
              </a:spcBef>
              <a:buClrTx/>
              <a:buSzTx/>
              <a:buFontTx/>
              <a:buNone/>
            </a:pPr>
            <a:r>
              <a:rPr lang="en-US" altLang="en-US" sz="1200" dirty="0">
                <a:solidFill>
                  <a:schemeClr val="bg1">
                    <a:lumMod val="65000"/>
                  </a:schemeClr>
                </a:solidFill>
              </a:rPr>
              <a:t>  2) Number of vessels crossing the rim</a:t>
            </a:r>
          </a:p>
          <a:p>
            <a:pPr eaLnBrk="1" hangingPunct="1">
              <a:spcBef>
                <a:spcPct val="0"/>
              </a:spcBef>
              <a:buClrTx/>
              <a:buSzTx/>
              <a:buFontTx/>
              <a:buNone/>
            </a:pPr>
            <a:r>
              <a:rPr lang="en-US" altLang="en-US" sz="1200" dirty="0">
                <a:solidFill>
                  <a:schemeClr val="bg1">
                    <a:lumMod val="65000"/>
                  </a:schemeClr>
                </a:solidFill>
              </a:rPr>
              <a:t>    seems abnormally…</a:t>
            </a:r>
            <a:r>
              <a:rPr lang="en-US" altLang="en-US" sz="1200" b="1" dirty="0">
                <a:solidFill>
                  <a:schemeClr val="bg1">
                    <a:lumMod val="65000"/>
                  </a:schemeClr>
                </a:solidFill>
              </a:rPr>
              <a:t>high</a:t>
            </a:r>
            <a:r>
              <a:rPr lang="en-US" altLang="en-US" sz="1200" dirty="0">
                <a:solidFill>
                  <a:schemeClr val="bg1">
                    <a:lumMod val="65000"/>
                  </a:schemeClr>
                </a:solidFill>
              </a:rPr>
              <a:t> </a:t>
            </a:r>
            <a:endParaRPr lang="en-US" altLang="en-US" sz="1200" b="1" dirty="0">
              <a:solidFill>
                <a:schemeClr val="bg1">
                  <a:lumMod val="65000"/>
                </a:schemeClr>
              </a:solidFill>
            </a:endParaRPr>
          </a:p>
          <a:p>
            <a:pPr eaLnBrk="1" hangingPunct="1">
              <a:spcBef>
                <a:spcPct val="0"/>
              </a:spcBef>
              <a:buClrTx/>
              <a:buSzTx/>
              <a:buFontTx/>
              <a:buNone/>
            </a:pPr>
            <a:r>
              <a:rPr lang="en-US" altLang="en-US" sz="1200" dirty="0">
                <a:solidFill>
                  <a:schemeClr val="bg1">
                    <a:lumMod val="65000"/>
                  </a:schemeClr>
                </a:solidFill>
              </a:rPr>
              <a:t>--Tissue is…</a:t>
            </a:r>
            <a:r>
              <a:rPr lang="en-US" altLang="en-US" sz="1200" b="1" dirty="0">
                <a:solidFill>
                  <a:schemeClr val="bg1">
                    <a:lumMod val="65000"/>
                  </a:schemeClr>
                </a:solidFill>
              </a:rPr>
              <a:t>contractile</a:t>
            </a:r>
            <a:r>
              <a:rPr lang="en-US" altLang="en-US" sz="1200" dirty="0">
                <a:solidFill>
                  <a:schemeClr val="bg1">
                    <a:lumMod val="65000"/>
                  </a:schemeClr>
                </a:solidFill>
              </a:rPr>
              <a:t>, so cup seems</a:t>
            </a:r>
          </a:p>
          <a:p>
            <a:pPr eaLnBrk="1" hangingPunct="1">
              <a:spcBef>
                <a:spcPct val="0"/>
              </a:spcBef>
              <a:buClrTx/>
              <a:buSzTx/>
              <a:buFontTx/>
              <a:buNone/>
            </a:pPr>
            <a:r>
              <a:rPr lang="en-US" altLang="en-US" sz="1200" dirty="0">
                <a:solidFill>
                  <a:schemeClr val="bg1">
                    <a:lumMod val="65000"/>
                  </a:schemeClr>
                </a:solidFill>
              </a:rPr>
              <a:t>  to…</a:t>
            </a:r>
            <a:r>
              <a:rPr lang="en-US" altLang="en-US" sz="1200" b="1" dirty="0">
                <a:solidFill>
                  <a:schemeClr val="bg1">
                    <a:lumMod val="65000"/>
                  </a:schemeClr>
                </a:solidFill>
              </a:rPr>
              <a:t>open </a:t>
            </a:r>
            <a:r>
              <a:rPr lang="en-US" altLang="en-US" sz="1200" dirty="0">
                <a:solidFill>
                  <a:schemeClr val="bg1">
                    <a:lumMod val="65000"/>
                  </a:schemeClr>
                </a:solidFill>
              </a:rPr>
              <a:t>and</a:t>
            </a:r>
            <a:r>
              <a:rPr lang="en-US" altLang="en-US" sz="1200" b="1" dirty="0">
                <a:solidFill>
                  <a:schemeClr val="bg1">
                    <a:lumMod val="65000"/>
                  </a:schemeClr>
                </a:solidFill>
              </a:rPr>
              <a:t> close</a:t>
            </a:r>
            <a:r>
              <a:rPr lang="en-US" altLang="en-US" sz="1200" dirty="0">
                <a:solidFill>
                  <a:schemeClr val="bg1">
                    <a:lumMod val="65000"/>
                  </a:schemeClr>
                </a:solidFill>
              </a:rPr>
              <a:t> (like its namesake,  </a:t>
            </a:r>
          </a:p>
          <a:p>
            <a:pPr eaLnBrk="1" hangingPunct="1">
              <a:spcBef>
                <a:spcPct val="0"/>
              </a:spcBef>
              <a:buClrTx/>
              <a:buSzTx/>
              <a:buFontTx/>
              <a:buNone/>
            </a:pPr>
            <a:r>
              <a:rPr lang="en-US" altLang="en-US" sz="1200" dirty="0">
                <a:solidFill>
                  <a:schemeClr val="bg1">
                    <a:lumMod val="65000"/>
                  </a:schemeClr>
                </a:solidFill>
              </a:rPr>
              <a:t>  the morning-glory flower)</a:t>
            </a:r>
          </a:p>
          <a:p>
            <a:pPr eaLnBrk="1" hangingPunct="1">
              <a:spcBef>
                <a:spcPct val="0"/>
              </a:spcBef>
              <a:buClrTx/>
              <a:buSzTx/>
              <a:buFontTx/>
              <a:buNone/>
            </a:pPr>
            <a:r>
              <a:rPr lang="en-US" altLang="en-US" sz="1200" dirty="0">
                <a:solidFill>
                  <a:schemeClr val="bg1">
                    <a:lumMod val="65000"/>
                  </a:schemeClr>
                </a:solidFill>
              </a:rPr>
              <a:t>--VA usually…</a:t>
            </a:r>
            <a:r>
              <a:rPr lang="en-US" altLang="en-US" sz="1200" b="1" dirty="0">
                <a:solidFill>
                  <a:schemeClr val="bg1">
                    <a:lumMod val="65000"/>
                  </a:schemeClr>
                </a:solidFill>
              </a:rPr>
              <a:t>20/200</a:t>
            </a:r>
            <a:r>
              <a:rPr lang="en-US" altLang="en-US" sz="1200" dirty="0">
                <a:solidFill>
                  <a:schemeClr val="bg1">
                    <a:lumMod val="65000"/>
                  </a:schemeClr>
                </a:solidFill>
              </a:rPr>
              <a:t>, but can be…</a:t>
            </a:r>
          </a:p>
          <a:p>
            <a:pPr eaLnBrk="1" hangingPunct="1">
              <a:spcBef>
                <a:spcPct val="0"/>
              </a:spcBef>
              <a:buClrTx/>
              <a:buSzTx/>
              <a:buFontTx/>
              <a:buNone/>
            </a:pPr>
            <a:r>
              <a:rPr lang="en-US" altLang="en-US" sz="1200" dirty="0">
                <a:solidFill>
                  <a:schemeClr val="bg1">
                    <a:lumMod val="65000"/>
                  </a:schemeClr>
                </a:solidFill>
              </a:rPr>
              <a:t>   </a:t>
            </a:r>
            <a:r>
              <a:rPr lang="en-US" altLang="en-US" sz="1200" b="1" dirty="0">
                <a:solidFill>
                  <a:schemeClr val="bg1">
                    <a:lumMod val="65000"/>
                  </a:schemeClr>
                </a:solidFill>
              </a:rPr>
              <a:t>20/20&lt;-&gt;NLP</a:t>
            </a:r>
          </a:p>
          <a:p>
            <a:pPr eaLnBrk="1" hangingPunct="1">
              <a:spcBef>
                <a:spcPct val="0"/>
              </a:spcBef>
              <a:buClrTx/>
              <a:buSzTx/>
              <a:buFontTx/>
              <a:buNone/>
            </a:pPr>
            <a:r>
              <a:rPr lang="en-US" altLang="en-US" sz="1200" dirty="0">
                <a:solidFill>
                  <a:schemeClr val="bg1">
                    <a:lumMod val="65000"/>
                  </a:schemeClr>
                </a:solidFill>
              </a:rPr>
              <a:t>--1/3 develop…</a:t>
            </a:r>
            <a:r>
              <a:rPr lang="en-US" altLang="en-US" sz="1200" b="1" dirty="0">
                <a:solidFill>
                  <a:schemeClr val="bg1">
                    <a:lumMod val="65000"/>
                  </a:schemeClr>
                </a:solidFill>
              </a:rPr>
              <a:t>serous RD</a:t>
            </a:r>
          </a:p>
        </p:txBody>
      </p:sp>
      <p:sp>
        <p:nvSpPr>
          <p:cNvPr id="26633" name="Rectangle 11">
            <a:extLst>
              <a:ext uri="{FF2B5EF4-FFF2-40B4-BE49-F238E27FC236}">
                <a16:creationId xmlns:a16="http://schemas.microsoft.com/office/drawing/2014/main" id="{F76BCA91-4E24-4F7F-B6A5-D5C8FE6F39B6}"/>
              </a:ext>
            </a:extLst>
          </p:cNvPr>
          <p:cNvSpPr>
            <a:spLocks noChangeArrowheads="1"/>
          </p:cNvSpPr>
          <p:nvPr/>
        </p:nvSpPr>
        <p:spPr bwMode="auto">
          <a:xfrm>
            <a:off x="457200" y="122238"/>
            <a:ext cx="7543800" cy="8683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b"/>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ct val="85000"/>
              </a:lnSpc>
              <a:spcBef>
                <a:spcPct val="0"/>
              </a:spcBef>
              <a:buClrTx/>
              <a:buSzTx/>
              <a:buFontTx/>
              <a:buNone/>
            </a:pPr>
            <a:r>
              <a:rPr lang="en-US" altLang="en-US" sz="3200" b="1" dirty="0">
                <a:solidFill>
                  <a:schemeClr val="tx2"/>
                </a:solidFill>
              </a:rPr>
              <a:t>Developmental Abnormalities of the Optic Nerve Head</a:t>
            </a:r>
            <a:endParaRPr lang="en-US" altLang="en-US" sz="3200" dirty="0">
              <a:solidFill>
                <a:schemeClr val="tx2"/>
              </a:solidFill>
            </a:endParaRPr>
          </a:p>
        </p:txBody>
      </p:sp>
      <p:sp>
        <p:nvSpPr>
          <p:cNvPr id="26634" name="Slide Number Placeholder 1">
            <a:extLst>
              <a:ext uri="{FF2B5EF4-FFF2-40B4-BE49-F238E27FC236}">
                <a16:creationId xmlns:a16="http://schemas.microsoft.com/office/drawing/2014/main" id="{36D4B343-1488-4D7C-8569-64FF0FD08B6E}"/>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DBDA1020-9ADD-4487-AA1F-12FB75A402F9}" type="slidenum">
              <a:rPr lang="en-US" altLang="en-US" sz="1000"/>
              <a:pPr>
                <a:spcBef>
                  <a:spcPct val="0"/>
                </a:spcBef>
                <a:buClrTx/>
                <a:buSzTx/>
                <a:buFontTx/>
                <a:buNone/>
              </a:pPr>
              <a:t>67</a:t>
            </a:fld>
            <a:endParaRPr lang="en-US" altLang="en-US" sz="1000"/>
          </a:p>
        </p:txBody>
      </p:sp>
      <p:sp>
        <p:nvSpPr>
          <p:cNvPr id="26635" name="Line 12">
            <a:extLst>
              <a:ext uri="{FF2B5EF4-FFF2-40B4-BE49-F238E27FC236}">
                <a16:creationId xmlns:a16="http://schemas.microsoft.com/office/drawing/2014/main" id="{65C3BECB-2C2E-4FDB-BF02-61BA4BD8DB2D}"/>
              </a:ext>
            </a:extLst>
          </p:cNvPr>
          <p:cNvSpPr>
            <a:spLocks noChangeShapeType="1"/>
          </p:cNvSpPr>
          <p:nvPr/>
        </p:nvSpPr>
        <p:spPr bwMode="auto">
          <a:xfrm>
            <a:off x="3124200" y="2057400"/>
            <a:ext cx="381000" cy="22098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 name="Text Box 16">
            <a:extLst>
              <a:ext uri="{FF2B5EF4-FFF2-40B4-BE49-F238E27FC236}">
                <a16:creationId xmlns:a16="http://schemas.microsoft.com/office/drawing/2014/main" id="{A25388A0-A505-4976-AE31-C05FE10D78D8}"/>
              </a:ext>
            </a:extLst>
          </p:cNvPr>
          <p:cNvSpPr txBox="1">
            <a:spLocks noChangeArrowheads="1"/>
          </p:cNvSpPr>
          <p:nvPr/>
        </p:nvSpPr>
        <p:spPr bwMode="auto">
          <a:xfrm>
            <a:off x="4648200" y="2576513"/>
            <a:ext cx="3973513" cy="862012"/>
          </a:xfrm>
          <a:prstGeom prst="rect">
            <a:avLst/>
          </a:prstGeom>
          <a:solidFill>
            <a:srgbClr val="FFC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defRPr/>
            </a:pPr>
            <a:r>
              <a:rPr lang="en-US" altLang="en-US" sz="1400" b="1" dirty="0">
                <a:solidFill>
                  <a:schemeClr val="bg1">
                    <a:lumMod val="65000"/>
                  </a:schemeClr>
                </a:solidFill>
              </a:rPr>
              <a:t>Myelinated RNFL</a:t>
            </a:r>
          </a:p>
          <a:p>
            <a:pPr eaLnBrk="1" hangingPunct="1">
              <a:spcBef>
                <a:spcPct val="0"/>
              </a:spcBef>
              <a:buClrTx/>
              <a:buSzTx/>
              <a:buFontTx/>
              <a:buNone/>
              <a:defRPr/>
            </a:pPr>
            <a:r>
              <a:rPr lang="en-US" altLang="en-US" sz="1200" dirty="0">
                <a:solidFill>
                  <a:srgbClr val="FFCCFF"/>
                </a:solidFill>
              </a:rPr>
              <a:t>--Myelin normally starts at LGN, ends at lamina </a:t>
            </a:r>
            <a:r>
              <a:rPr lang="en-US" altLang="en-US" sz="1200" dirty="0" err="1">
                <a:solidFill>
                  <a:srgbClr val="FFCCFF"/>
                </a:solidFill>
              </a:rPr>
              <a:t>cribrosa</a:t>
            </a:r>
            <a:endParaRPr lang="en-US" altLang="en-US" sz="1200" dirty="0">
              <a:solidFill>
                <a:srgbClr val="FFCCFF"/>
              </a:solidFill>
            </a:endParaRPr>
          </a:p>
          <a:p>
            <a:pPr eaLnBrk="1" hangingPunct="1">
              <a:spcBef>
                <a:spcPct val="0"/>
              </a:spcBef>
              <a:buClrTx/>
              <a:buSzTx/>
              <a:buFontTx/>
              <a:buNone/>
              <a:defRPr/>
            </a:pPr>
            <a:r>
              <a:rPr lang="en-US" altLang="en-US" sz="1200" dirty="0">
                <a:solidFill>
                  <a:srgbClr val="FFCCFF"/>
                </a:solidFill>
              </a:rPr>
              <a:t>--Can be patchy, discontinuous</a:t>
            </a:r>
          </a:p>
          <a:p>
            <a:pPr eaLnBrk="1" hangingPunct="1">
              <a:spcBef>
                <a:spcPct val="0"/>
              </a:spcBef>
              <a:buClrTx/>
              <a:buSzTx/>
              <a:buFontTx/>
              <a:buNone/>
              <a:defRPr/>
            </a:pPr>
            <a:r>
              <a:rPr lang="en-US" altLang="en-US" sz="1200" dirty="0">
                <a:solidFill>
                  <a:srgbClr val="FFCCFF"/>
                </a:solidFill>
              </a:rPr>
              <a:t>--Corresponding VF has absolute scotoma</a:t>
            </a:r>
          </a:p>
        </p:txBody>
      </p:sp>
      <p:sp>
        <p:nvSpPr>
          <p:cNvPr id="15" name="Text Box 18">
            <a:extLst>
              <a:ext uri="{FF2B5EF4-FFF2-40B4-BE49-F238E27FC236}">
                <a16:creationId xmlns:a16="http://schemas.microsoft.com/office/drawing/2014/main" id="{0EEE94D4-BC7E-44DF-B02B-501B0F5929C0}"/>
              </a:ext>
            </a:extLst>
          </p:cNvPr>
          <p:cNvSpPr txBox="1">
            <a:spLocks noChangeArrowheads="1"/>
          </p:cNvSpPr>
          <p:nvPr/>
        </p:nvSpPr>
        <p:spPr bwMode="auto">
          <a:xfrm>
            <a:off x="5546725" y="1687513"/>
            <a:ext cx="3452813" cy="677862"/>
          </a:xfrm>
          <a:prstGeom prst="rect">
            <a:avLst/>
          </a:prstGeom>
          <a:solidFill>
            <a:srgbClr val="FFFF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defRPr/>
            </a:pPr>
            <a:r>
              <a:rPr lang="en-US" altLang="en-US" sz="1400" b="1" dirty="0" err="1">
                <a:solidFill>
                  <a:schemeClr val="bg1">
                    <a:lumMod val="75000"/>
                  </a:schemeClr>
                </a:solidFill>
              </a:rPr>
              <a:t>Megalopapilla</a:t>
            </a:r>
            <a:endParaRPr lang="en-US" altLang="en-US" sz="1400" b="1" dirty="0">
              <a:solidFill>
                <a:schemeClr val="bg1">
                  <a:lumMod val="75000"/>
                </a:schemeClr>
              </a:solidFill>
            </a:endParaRPr>
          </a:p>
          <a:p>
            <a:pPr eaLnBrk="1" hangingPunct="1">
              <a:spcBef>
                <a:spcPct val="0"/>
              </a:spcBef>
              <a:buClrTx/>
              <a:buSzTx/>
              <a:buFontTx/>
              <a:buNone/>
              <a:defRPr/>
            </a:pPr>
            <a:r>
              <a:rPr lang="en-US" altLang="en-US" sz="1200" dirty="0">
                <a:solidFill>
                  <a:srgbClr val="FFFF99"/>
                </a:solidFill>
              </a:rPr>
              <a:t>--Abnormally large diameter of </a:t>
            </a:r>
            <a:r>
              <a:rPr lang="en-US" altLang="en-US" sz="1200" b="1" dirty="0">
                <a:solidFill>
                  <a:srgbClr val="FFFF99"/>
                </a:solidFill>
              </a:rPr>
              <a:t>disc and cup</a:t>
            </a:r>
          </a:p>
          <a:p>
            <a:pPr eaLnBrk="1" hangingPunct="1">
              <a:spcBef>
                <a:spcPct val="0"/>
              </a:spcBef>
              <a:buClrTx/>
              <a:buSzTx/>
              <a:buFontTx/>
              <a:buNone/>
              <a:defRPr/>
            </a:pPr>
            <a:r>
              <a:rPr lang="en-US" altLang="en-US" sz="1200" dirty="0">
                <a:solidFill>
                  <a:srgbClr val="FFFF99"/>
                </a:solidFill>
              </a:rPr>
              <a:t>--VF testing may reveal an </a:t>
            </a:r>
            <a:r>
              <a:rPr lang="en-US" altLang="en-US" sz="1200" b="1" dirty="0">
                <a:solidFill>
                  <a:srgbClr val="FFFF99"/>
                </a:solidFill>
              </a:rPr>
              <a:t>enlarged blind spot</a:t>
            </a:r>
          </a:p>
        </p:txBody>
      </p:sp>
      <p:sp>
        <p:nvSpPr>
          <p:cNvPr id="16" name="Text Box 19">
            <a:extLst>
              <a:ext uri="{FF2B5EF4-FFF2-40B4-BE49-F238E27FC236}">
                <a16:creationId xmlns:a16="http://schemas.microsoft.com/office/drawing/2014/main" id="{BF21B0FD-ADB8-4F9B-81FF-E2291331973F}"/>
              </a:ext>
            </a:extLst>
          </p:cNvPr>
          <p:cNvSpPr txBox="1">
            <a:spLocks noChangeArrowheads="1"/>
          </p:cNvSpPr>
          <p:nvPr/>
        </p:nvSpPr>
        <p:spPr bwMode="auto">
          <a:xfrm>
            <a:off x="5257800" y="3760788"/>
            <a:ext cx="3273425" cy="1231900"/>
          </a:xfrm>
          <a:prstGeom prst="rect">
            <a:avLst/>
          </a:prstGeom>
          <a:solidFill>
            <a:srgbClr val="CCFFCC"/>
          </a:solidFill>
          <a:ln w="9525">
            <a:no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defRPr/>
            </a:pPr>
            <a:r>
              <a:rPr lang="en-US" altLang="en-US" sz="1400" b="1" dirty="0">
                <a:solidFill>
                  <a:schemeClr val="bg1">
                    <a:lumMod val="65000"/>
                  </a:schemeClr>
                </a:solidFill>
              </a:rPr>
              <a:t>Optic Nerve Hypoplasia</a:t>
            </a:r>
          </a:p>
          <a:p>
            <a:pPr eaLnBrk="1" hangingPunct="1">
              <a:spcBef>
                <a:spcPct val="0"/>
              </a:spcBef>
              <a:buClrTx/>
              <a:buSzTx/>
              <a:buFontTx/>
              <a:buNone/>
              <a:defRPr/>
            </a:pPr>
            <a:r>
              <a:rPr lang="en-US" altLang="en-US" sz="1200" dirty="0">
                <a:solidFill>
                  <a:srgbClr val="CCFFCC"/>
                </a:solidFill>
              </a:rPr>
              <a:t>--Abnormally </a:t>
            </a:r>
            <a:r>
              <a:rPr lang="en-US" altLang="en-US" sz="1200" b="1" dirty="0">
                <a:solidFill>
                  <a:srgbClr val="CCFFCC"/>
                </a:solidFill>
              </a:rPr>
              <a:t>low number of axons</a:t>
            </a:r>
          </a:p>
          <a:p>
            <a:pPr eaLnBrk="1" hangingPunct="1">
              <a:spcBef>
                <a:spcPct val="0"/>
              </a:spcBef>
              <a:buClrTx/>
              <a:buSzTx/>
              <a:buFontTx/>
              <a:buNone/>
              <a:defRPr/>
            </a:pPr>
            <a:r>
              <a:rPr lang="en-US" altLang="en-US" sz="1200" dirty="0">
                <a:solidFill>
                  <a:srgbClr val="CCFFCC"/>
                </a:solidFill>
              </a:rPr>
              <a:t>--DFE: Small pale disc with </a:t>
            </a:r>
            <a:r>
              <a:rPr lang="en-US" altLang="en-US" sz="1200" b="1" dirty="0">
                <a:solidFill>
                  <a:srgbClr val="CCFFCC"/>
                </a:solidFill>
              </a:rPr>
              <a:t>double ring sign</a:t>
            </a:r>
            <a:endParaRPr lang="en-US" altLang="en-US" sz="1200" dirty="0">
              <a:solidFill>
                <a:srgbClr val="CCFFCC"/>
              </a:solidFill>
            </a:endParaRPr>
          </a:p>
          <a:p>
            <a:pPr eaLnBrk="1" hangingPunct="1">
              <a:spcBef>
                <a:spcPct val="0"/>
              </a:spcBef>
              <a:buClrTx/>
              <a:buSzTx/>
              <a:buFontTx/>
              <a:buNone/>
              <a:defRPr/>
            </a:pPr>
            <a:r>
              <a:rPr lang="en-US" altLang="en-US" sz="1200" dirty="0">
                <a:solidFill>
                  <a:srgbClr val="CCFFCC"/>
                </a:solidFill>
              </a:rPr>
              <a:t>--VA </a:t>
            </a:r>
            <a:r>
              <a:rPr lang="en-US" altLang="en-US" sz="1200" b="1" dirty="0">
                <a:solidFill>
                  <a:srgbClr val="CCFFCC"/>
                </a:solidFill>
              </a:rPr>
              <a:t>20/20&lt;-&gt;NLP</a:t>
            </a:r>
          </a:p>
          <a:p>
            <a:pPr eaLnBrk="1" hangingPunct="1">
              <a:spcBef>
                <a:spcPct val="0"/>
              </a:spcBef>
              <a:buClrTx/>
              <a:buSzTx/>
              <a:buFontTx/>
              <a:buNone/>
              <a:defRPr/>
            </a:pPr>
            <a:r>
              <a:rPr lang="en-US" altLang="en-US" sz="1200" dirty="0">
                <a:solidFill>
                  <a:srgbClr val="CCFFCC"/>
                </a:solidFill>
              </a:rPr>
              <a:t>--VF defects </a:t>
            </a:r>
            <a:r>
              <a:rPr lang="en-US" altLang="en-US" sz="1200" b="1" dirty="0">
                <a:solidFill>
                  <a:srgbClr val="CCFFCC"/>
                </a:solidFill>
              </a:rPr>
              <a:t>invariably present</a:t>
            </a:r>
          </a:p>
          <a:p>
            <a:pPr eaLnBrk="1" hangingPunct="1">
              <a:spcBef>
                <a:spcPct val="0"/>
              </a:spcBef>
              <a:buClrTx/>
              <a:buSzTx/>
              <a:buFontTx/>
              <a:buNone/>
              <a:defRPr/>
            </a:pPr>
            <a:r>
              <a:rPr lang="en-US" altLang="en-US" sz="1200" dirty="0">
                <a:solidFill>
                  <a:srgbClr val="CCFFCC"/>
                </a:solidFill>
              </a:rPr>
              <a:t>--Remember the </a:t>
            </a:r>
            <a:r>
              <a:rPr lang="en-US" altLang="en-US" sz="1200" b="1" dirty="0">
                <a:solidFill>
                  <a:srgbClr val="CCFFCC"/>
                </a:solidFill>
              </a:rPr>
              <a:t>4 D’s</a:t>
            </a:r>
            <a:r>
              <a:rPr lang="en-US" altLang="en-US" sz="1200" dirty="0">
                <a:solidFill>
                  <a:srgbClr val="CCFFCC"/>
                </a:solidFill>
              </a:rPr>
              <a:t> (more on this shortly)</a:t>
            </a:r>
          </a:p>
        </p:txBody>
      </p:sp>
      <p:sp>
        <p:nvSpPr>
          <p:cNvPr id="17" name="Text Box 13">
            <a:extLst>
              <a:ext uri="{FF2B5EF4-FFF2-40B4-BE49-F238E27FC236}">
                <a16:creationId xmlns:a16="http://schemas.microsoft.com/office/drawing/2014/main" id="{D23EA8F9-DF9F-4DB4-AA3A-1B3558C3921B}"/>
              </a:ext>
            </a:extLst>
          </p:cNvPr>
          <p:cNvSpPr txBox="1">
            <a:spLocks noChangeArrowheads="1"/>
          </p:cNvSpPr>
          <p:nvPr/>
        </p:nvSpPr>
        <p:spPr bwMode="auto">
          <a:xfrm>
            <a:off x="4800600" y="5257800"/>
            <a:ext cx="4294188" cy="1230313"/>
          </a:xfrm>
          <a:prstGeom prst="rect">
            <a:avLst/>
          </a:prstGeom>
          <a:solidFill>
            <a:srgbClr val="FFCC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Tilted-Disc Syndrome</a:t>
            </a:r>
          </a:p>
          <a:p>
            <a:pPr eaLnBrk="1" hangingPunct="1">
              <a:spcBef>
                <a:spcPct val="0"/>
              </a:spcBef>
              <a:buClrTx/>
              <a:buSzTx/>
              <a:buFontTx/>
              <a:buNone/>
            </a:pPr>
            <a:r>
              <a:rPr lang="en-US" altLang="en-US" sz="1200"/>
              <a:t>1) Superior pole appears…</a:t>
            </a:r>
            <a:r>
              <a:rPr lang="en-US" altLang="en-US" sz="1200" b="1">
                <a:solidFill>
                  <a:srgbClr val="0000FF"/>
                </a:solidFill>
              </a:rPr>
              <a:t>elevated</a:t>
            </a:r>
            <a:r>
              <a:rPr lang="en-US" altLang="en-US" sz="1200"/>
              <a:t>, inferior…</a:t>
            </a:r>
            <a:r>
              <a:rPr lang="en-US" altLang="en-US" sz="1200" b="1">
                <a:solidFill>
                  <a:srgbClr val="0000FF"/>
                </a:solidFill>
              </a:rPr>
              <a:t>recessed</a:t>
            </a:r>
          </a:p>
          <a:p>
            <a:pPr eaLnBrk="1" hangingPunct="1">
              <a:spcBef>
                <a:spcPct val="0"/>
              </a:spcBef>
              <a:buClrTx/>
              <a:buSzTx/>
              <a:buFontTx/>
              <a:buNone/>
            </a:pPr>
            <a:r>
              <a:rPr lang="en-US" altLang="en-US" sz="1200"/>
              <a:t>2) </a:t>
            </a:r>
            <a:r>
              <a:rPr lang="en-US" altLang="en-US" sz="1200">
                <a:solidFill>
                  <a:srgbClr val="FFCC99"/>
                </a:solidFill>
              </a:rPr>
              <a:t>Associated with…</a:t>
            </a:r>
            <a:r>
              <a:rPr lang="en-US" altLang="en-US" sz="1200" b="1">
                <a:solidFill>
                  <a:srgbClr val="FFCC99"/>
                </a:solidFill>
              </a:rPr>
              <a:t>situs inversus</a:t>
            </a:r>
            <a:r>
              <a:rPr lang="en-US" altLang="en-US" sz="1200">
                <a:solidFill>
                  <a:srgbClr val="FFCC99"/>
                </a:solidFill>
              </a:rPr>
              <a:t> of retinal vessels</a:t>
            </a:r>
          </a:p>
          <a:p>
            <a:pPr eaLnBrk="1" hangingPunct="1">
              <a:spcBef>
                <a:spcPct val="0"/>
              </a:spcBef>
              <a:buClrTx/>
              <a:buSzTx/>
              <a:buFontTx/>
              <a:buNone/>
            </a:pPr>
            <a:r>
              <a:rPr lang="en-US" altLang="en-US" sz="1200"/>
              <a:t>3) </a:t>
            </a:r>
            <a:r>
              <a:rPr lang="en-US" altLang="en-US" sz="1200">
                <a:solidFill>
                  <a:srgbClr val="FFCC99"/>
                </a:solidFill>
              </a:rPr>
              <a:t>Fundus abnormality produces…</a:t>
            </a:r>
            <a:r>
              <a:rPr lang="en-US" altLang="en-US" sz="1200" b="1">
                <a:solidFill>
                  <a:srgbClr val="FFCC99"/>
                </a:solidFill>
              </a:rPr>
              <a:t>myopic astigmatism</a:t>
            </a:r>
          </a:p>
          <a:p>
            <a:pPr eaLnBrk="1" hangingPunct="1">
              <a:spcBef>
                <a:spcPct val="0"/>
              </a:spcBef>
              <a:buClrTx/>
              <a:buSzTx/>
              <a:buFontTx/>
              <a:buNone/>
            </a:pPr>
            <a:r>
              <a:rPr lang="en-US" altLang="en-US" sz="1200"/>
              <a:t>4) </a:t>
            </a:r>
            <a:r>
              <a:rPr lang="en-US" altLang="en-US" sz="1200">
                <a:solidFill>
                  <a:srgbClr val="FFCC99"/>
                </a:solidFill>
              </a:rPr>
              <a:t>VF testing reveals…</a:t>
            </a:r>
            <a:r>
              <a:rPr lang="en-US" altLang="en-US" sz="1200" b="1">
                <a:solidFill>
                  <a:srgbClr val="FFCC99"/>
                </a:solidFill>
              </a:rPr>
              <a:t>bitemporal hemianopia</a:t>
            </a:r>
            <a:r>
              <a:rPr lang="en-US" altLang="en-US" sz="1200">
                <a:solidFill>
                  <a:srgbClr val="FFCC99"/>
                </a:solidFill>
              </a:rPr>
              <a:t> that doesn’t</a:t>
            </a:r>
          </a:p>
          <a:p>
            <a:pPr eaLnBrk="1" hangingPunct="1">
              <a:spcBef>
                <a:spcPct val="0"/>
              </a:spcBef>
              <a:buClrTx/>
              <a:buSzTx/>
              <a:buFontTx/>
              <a:buNone/>
            </a:pPr>
            <a:r>
              <a:rPr lang="en-US" altLang="en-US" sz="1200">
                <a:solidFill>
                  <a:srgbClr val="FFCC99"/>
                </a:solidFill>
              </a:rPr>
              <a:t>   …</a:t>
            </a:r>
            <a:r>
              <a:rPr lang="en-US" altLang="en-US" sz="1200" b="1">
                <a:solidFill>
                  <a:srgbClr val="FFCC99"/>
                </a:solidFill>
              </a:rPr>
              <a:t>respect the vertical</a:t>
            </a:r>
            <a:r>
              <a:rPr lang="en-US" altLang="en-US" sz="1200">
                <a:solidFill>
                  <a:srgbClr val="FFCC99"/>
                </a:solidFill>
              </a:rPr>
              <a:t> and may…</a:t>
            </a:r>
            <a:r>
              <a:rPr lang="en-US" altLang="en-US" sz="1200" b="1">
                <a:solidFill>
                  <a:srgbClr val="FFCC99"/>
                </a:solidFill>
              </a:rPr>
              <a:t>resolve with refraction</a:t>
            </a:r>
          </a:p>
        </p:txBody>
      </p:sp>
      <p:sp>
        <p:nvSpPr>
          <p:cNvPr id="18" name="Text Box 13">
            <a:extLst>
              <a:ext uri="{FF2B5EF4-FFF2-40B4-BE49-F238E27FC236}">
                <a16:creationId xmlns:a16="http://schemas.microsoft.com/office/drawing/2014/main" id="{AF29A23D-8CCD-493E-A881-3F227F620AD9}"/>
              </a:ext>
            </a:extLst>
          </p:cNvPr>
          <p:cNvSpPr txBox="1">
            <a:spLocks noChangeArrowheads="1"/>
          </p:cNvSpPr>
          <p:nvPr/>
        </p:nvSpPr>
        <p:spPr bwMode="auto">
          <a:xfrm>
            <a:off x="4800600" y="5257800"/>
            <a:ext cx="4216400" cy="1231106"/>
          </a:xfrm>
          <a:prstGeom prst="rect">
            <a:avLst/>
          </a:prstGeom>
          <a:solidFill>
            <a:srgbClr val="FFCC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dirty="0">
                <a:solidFill>
                  <a:schemeClr val="bg1">
                    <a:lumMod val="65000"/>
                  </a:schemeClr>
                </a:solidFill>
              </a:rPr>
              <a:t>Tilted-Disc Syndrome</a:t>
            </a:r>
          </a:p>
          <a:p>
            <a:pPr eaLnBrk="1" hangingPunct="1">
              <a:spcBef>
                <a:spcPct val="0"/>
              </a:spcBef>
              <a:buClrTx/>
              <a:buSzTx/>
              <a:buFontTx/>
              <a:buNone/>
            </a:pPr>
            <a:r>
              <a:rPr lang="en-US" altLang="en-US" sz="1200" dirty="0">
                <a:solidFill>
                  <a:srgbClr val="FFCC99"/>
                </a:solidFill>
              </a:rPr>
              <a:t>1) Superior pole appears…</a:t>
            </a:r>
            <a:r>
              <a:rPr lang="en-US" altLang="en-US" sz="1200" b="1" dirty="0">
                <a:solidFill>
                  <a:srgbClr val="FFCC99"/>
                </a:solidFill>
              </a:rPr>
              <a:t>elevated</a:t>
            </a:r>
            <a:r>
              <a:rPr lang="en-US" altLang="en-US" sz="1200" dirty="0">
                <a:solidFill>
                  <a:srgbClr val="FFCC99"/>
                </a:solidFill>
              </a:rPr>
              <a:t>, inferior… </a:t>
            </a:r>
            <a:r>
              <a:rPr lang="en-US" altLang="en-US" sz="1200" b="1" dirty="0">
                <a:solidFill>
                  <a:srgbClr val="FFCC99"/>
                </a:solidFill>
              </a:rPr>
              <a:t>recessed</a:t>
            </a:r>
          </a:p>
          <a:p>
            <a:pPr eaLnBrk="1" hangingPunct="1">
              <a:spcBef>
                <a:spcPct val="0"/>
              </a:spcBef>
              <a:buClrTx/>
              <a:buSzTx/>
              <a:buFontTx/>
              <a:buNone/>
            </a:pPr>
            <a:r>
              <a:rPr lang="en-US" altLang="en-US" sz="1200" dirty="0">
                <a:solidFill>
                  <a:srgbClr val="FFCC99"/>
                </a:solidFill>
              </a:rPr>
              <a:t>2) Associated with…</a:t>
            </a:r>
            <a:r>
              <a:rPr lang="en-US" altLang="en-US" sz="1200" b="1" dirty="0">
                <a:solidFill>
                  <a:srgbClr val="FFCC99"/>
                </a:solidFill>
              </a:rPr>
              <a:t>situs inversus</a:t>
            </a:r>
            <a:r>
              <a:rPr lang="en-US" altLang="en-US" sz="1200" dirty="0">
                <a:solidFill>
                  <a:srgbClr val="FFCC99"/>
                </a:solidFill>
              </a:rPr>
              <a:t> of retinal vessels</a:t>
            </a:r>
          </a:p>
          <a:p>
            <a:pPr eaLnBrk="1" hangingPunct="1">
              <a:spcBef>
                <a:spcPct val="0"/>
              </a:spcBef>
              <a:buClrTx/>
              <a:buSzTx/>
              <a:buFontTx/>
              <a:buNone/>
            </a:pPr>
            <a:r>
              <a:rPr lang="en-US" altLang="en-US" sz="1200" dirty="0">
                <a:solidFill>
                  <a:srgbClr val="FFCC99"/>
                </a:solidFill>
              </a:rPr>
              <a:t>3) Fundus abnormality produces… </a:t>
            </a:r>
            <a:r>
              <a:rPr lang="en-US" altLang="en-US" sz="1200" b="1" dirty="0">
                <a:solidFill>
                  <a:srgbClr val="FFCC99"/>
                </a:solidFill>
              </a:rPr>
              <a:t>myopic </a:t>
            </a:r>
            <a:r>
              <a:rPr lang="en-US" altLang="en-US" sz="1200" b="1" dirty="0" err="1">
                <a:solidFill>
                  <a:srgbClr val="FFCC99"/>
                </a:solidFill>
              </a:rPr>
              <a:t>astigm</a:t>
            </a:r>
            <a:endParaRPr lang="en-US" altLang="en-US" sz="1200" b="1" dirty="0">
              <a:solidFill>
                <a:srgbClr val="FFCC99"/>
              </a:solidFill>
            </a:endParaRPr>
          </a:p>
          <a:p>
            <a:pPr eaLnBrk="1" hangingPunct="1">
              <a:spcBef>
                <a:spcPct val="0"/>
              </a:spcBef>
              <a:buClrTx/>
              <a:buSzTx/>
              <a:buFontTx/>
              <a:buNone/>
            </a:pPr>
            <a:r>
              <a:rPr lang="en-US" altLang="en-US" sz="1200" dirty="0">
                <a:solidFill>
                  <a:srgbClr val="FFCC99"/>
                </a:solidFill>
              </a:rPr>
              <a:t>4) VF testing reveals…</a:t>
            </a:r>
            <a:r>
              <a:rPr lang="en-US" altLang="en-US" sz="1200" b="1" dirty="0">
                <a:solidFill>
                  <a:srgbClr val="FFCC99"/>
                </a:solidFill>
              </a:rPr>
              <a:t>bitemporal hemianopia</a:t>
            </a:r>
            <a:r>
              <a:rPr lang="en-US" altLang="en-US" sz="1200" dirty="0">
                <a:solidFill>
                  <a:srgbClr val="FFCC99"/>
                </a:solidFill>
              </a:rPr>
              <a:t> that </a:t>
            </a:r>
            <a:r>
              <a:rPr lang="en-US" altLang="en-US" sz="1200" dirty="0" err="1">
                <a:solidFill>
                  <a:srgbClr val="FFCC99"/>
                </a:solidFill>
              </a:rPr>
              <a:t>doesn’t</a:t>
            </a:r>
            <a:r>
              <a:rPr lang="en-US" altLang="en-US" sz="1200" b="1" dirty="0" err="1">
                <a:solidFill>
                  <a:srgbClr val="FFCC99"/>
                </a:solidFill>
              </a:rPr>
              <a:t>with</a:t>
            </a:r>
            <a:r>
              <a:rPr lang="en-US" altLang="en-US" sz="1200" b="1" dirty="0">
                <a:solidFill>
                  <a:srgbClr val="FFCC99"/>
                </a:solidFill>
              </a:rPr>
              <a:t> refract</a:t>
            </a:r>
          </a:p>
        </p:txBody>
      </p:sp>
      <p:sp>
        <p:nvSpPr>
          <p:cNvPr id="3" name="TextBox 2">
            <a:extLst>
              <a:ext uri="{FF2B5EF4-FFF2-40B4-BE49-F238E27FC236}">
                <a16:creationId xmlns:a16="http://schemas.microsoft.com/office/drawing/2014/main" id="{83967FBC-9255-EE50-B057-538AB35A0FFD}"/>
              </a:ext>
            </a:extLst>
          </p:cNvPr>
          <p:cNvSpPr txBox="1"/>
          <p:nvPr/>
        </p:nvSpPr>
        <p:spPr>
          <a:xfrm>
            <a:off x="299781" y="1873984"/>
            <a:ext cx="5410200" cy="2308324"/>
          </a:xfrm>
          <a:prstGeom prst="rect">
            <a:avLst/>
          </a:prstGeom>
          <a:solidFill>
            <a:srgbClr val="61D6FF"/>
          </a:solidFill>
        </p:spPr>
        <p:txBody>
          <a:bodyPr wrap="square" rtlCol="0">
            <a:spAutoFit/>
          </a:bodyPr>
          <a:lstStyle/>
          <a:p>
            <a:r>
              <a:rPr lang="en-US" sz="1600" i="1" dirty="0">
                <a:solidFill>
                  <a:schemeClr val="bg1">
                    <a:lumMod val="50000"/>
                  </a:schemeClr>
                </a:solidFill>
              </a:rPr>
              <a:t>Is morning-glory disc usually unilateral, or bilateral?</a:t>
            </a:r>
          </a:p>
          <a:p>
            <a:r>
              <a:rPr lang="en-US" sz="1600" dirty="0">
                <a:solidFill>
                  <a:schemeClr val="bg1">
                    <a:lumMod val="50000"/>
                  </a:schemeClr>
                </a:solidFill>
              </a:rPr>
              <a:t>Unilateral</a:t>
            </a:r>
          </a:p>
          <a:p>
            <a:endParaRPr lang="en-US" sz="1600" i="1" dirty="0">
              <a:solidFill>
                <a:schemeClr val="bg1">
                  <a:lumMod val="50000"/>
                </a:schemeClr>
              </a:solidFill>
              <a:latin typeface="+mn-lt"/>
            </a:endParaRPr>
          </a:p>
          <a:p>
            <a:r>
              <a:rPr lang="en-US" sz="1600" i="1" dirty="0">
                <a:solidFill>
                  <a:schemeClr val="bg1">
                    <a:lumMod val="50000"/>
                  </a:schemeClr>
                </a:solidFill>
                <a:latin typeface="+mn-lt"/>
              </a:rPr>
              <a:t>Is there a gender predilection?</a:t>
            </a:r>
          </a:p>
          <a:p>
            <a:r>
              <a:rPr lang="en-US" sz="1600" dirty="0">
                <a:solidFill>
                  <a:schemeClr val="bg1">
                    <a:lumMod val="50000"/>
                  </a:schemeClr>
                </a:solidFill>
                <a:latin typeface="+mn-lt"/>
              </a:rPr>
              <a:t>Yes, there is a  ♀  preponderance</a:t>
            </a:r>
          </a:p>
          <a:p>
            <a:endParaRPr lang="en-US" sz="1600" dirty="0">
              <a:solidFill>
                <a:schemeClr val="bg1">
                  <a:lumMod val="50000"/>
                </a:schemeClr>
              </a:solidFill>
            </a:endParaRPr>
          </a:p>
          <a:p>
            <a:r>
              <a:rPr lang="en-US" sz="1600" i="1" dirty="0">
                <a:solidFill>
                  <a:schemeClr val="bg1">
                    <a:lumMod val="50000"/>
                  </a:schemeClr>
                </a:solidFill>
              </a:rPr>
              <a:t>It has two associations of particular note—what are they?</a:t>
            </a:r>
          </a:p>
          <a:p>
            <a:r>
              <a:rPr lang="en-US" sz="1600" dirty="0">
                <a:solidFill>
                  <a:schemeClr val="bg1">
                    <a:lumMod val="50000"/>
                  </a:schemeClr>
                </a:solidFill>
              </a:rPr>
              <a:t>--PHACE  syndrome</a:t>
            </a:r>
          </a:p>
          <a:p>
            <a:r>
              <a:rPr lang="en-US" sz="1600" dirty="0">
                <a:solidFill>
                  <a:schemeClr val="bg1">
                    <a:lumMod val="50000"/>
                  </a:schemeClr>
                </a:solidFill>
              </a:rPr>
              <a:t>--</a:t>
            </a:r>
            <a:r>
              <a:rPr lang="en-US" sz="1600" b="1" dirty="0" err="1"/>
              <a:t>Moyamoya</a:t>
            </a:r>
            <a:r>
              <a:rPr lang="en-US" sz="1600" b="1" dirty="0"/>
              <a:t>  </a:t>
            </a:r>
            <a:r>
              <a:rPr lang="en-US" sz="1600" b="1" dirty="0">
                <a:solidFill>
                  <a:srgbClr val="61D6FF"/>
                </a:solidFill>
              </a:rPr>
              <a:t>disease</a:t>
            </a:r>
          </a:p>
        </p:txBody>
      </p:sp>
      <p:sp>
        <p:nvSpPr>
          <p:cNvPr id="2" name="Frame 1">
            <a:extLst>
              <a:ext uri="{FF2B5EF4-FFF2-40B4-BE49-F238E27FC236}">
                <a16:creationId xmlns:a16="http://schemas.microsoft.com/office/drawing/2014/main" id="{257A94D7-AD34-AB4D-6027-AF081A0B8B3A}"/>
              </a:ext>
            </a:extLst>
          </p:cNvPr>
          <p:cNvSpPr/>
          <p:nvPr/>
        </p:nvSpPr>
        <p:spPr>
          <a:xfrm>
            <a:off x="1340808" y="4266407"/>
            <a:ext cx="1859592" cy="305593"/>
          </a:xfrm>
          <a:prstGeom prst="frame">
            <a:avLst/>
          </a:prstGeom>
          <a:solidFill>
            <a:schemeClr val="bg1">
              <a:lumMod val="65000"/>
            </a:schemeClr>
          </a:solidFill>
          <a:ln>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5" name="TextBox 4">
            <a:extLst>
              <a:ext uri="{FF2B5EF4-FFF2-40B4-BE49-F238E27FC236}">
                <a16:creationId xmlns:a16="http://schemas.microsoft.com/office/drawing/2014/main" id="{A5DE4E2D-A07C-9FD4-0501-0357163C4BDE}"/>
              </a:ext>
            </a:extLst>
          </p:cNvPr>
          <p:cNvSpPr txBox="1"/>
          <p:nvPr/>
        </p:nvSpPr>
        <p:spPr>
          <a:xfrm>
            <a:off x="2068437" y="2499301"/>
            <a:ext cx="6591695" cy="3754874"/>
          </a:xfrm>
          <a:prstGeom prst="rect">
            <a:avLst/>
          </a:prstGeom>
          <a:solidFill>
            <a:srgbClr val="FFDB69"/>
          </a:solidFill>
        </p:spPr>
        <p:txBody>
          <a:bodyPr wrap="square" rtlCol="0">
            <a:spAutoFit/>
          </a:bodyPr>
          <a:lstStyle/>
          <a:p>
            <a:r>
              <a:rPr lang="en-US" sz="1400" b="0" i="1" dirty="0">
                <a:effectLst/>
                <a:latin typeface="+mn-lt"/>
              </a:rPr>
              <a:t>What is </a:t>
            </a:r>
            <a:r>
              <a:rPr lang="en-US" sz="1400" b="0" dirty="0" err="1">
                <a:effectLst/>
                <a:latin typeface="+mn-lt"/>
              </a:rPr>
              <a:t>moyamoya</a:t>
            </a:r>
            <a:r>
              <a:rPr lang="en-US" sz="1400" b="0" dirty="0">
                <a:effectLst/>
                <a:latin typeface="+mn-lt"/>
              </a:rPr>
              <a:t> disease </a:t>
            </a:r>
            <a:r>
              <a:rPr lang="en-US" sz="1400" b="0" i="1" dirty="0">
                <a:effectLst/>
                <a:latin typeface="+mn-lt"/>
              </a:rPr>
              <a:t>(MMD)?</a:t>
            </a:r>
          </a:p>
          <a:p>
            <a:r>
              <a:rPr lang="en-US" sz="1400" dirty="0">
                <a:latin typeface="+mn-lt"/>
              </a:rPr>
              <a:t>An</a:t>
            </a:r>
            <a:r>
              <a:rPr lang="en-US" sz="1400" b="0" i="0" dirty="0">
                <a:effectLst/>
                <a:latin typeface="+mn-lt"/>
              </a:rPr>
              <a:t>  occlusive  vascular condition primarily affecting the terminal  internal carotids  and proximal  anterior and middle cerebral  arteries</a:t>
            </a:r>
          </a:p>
          <a:p>
            <a:endParaRPr lang="en-US" sz="1400" i="1" dirty="0">
              <a:latin typeface="+mn-lt"/>
            </a:endParaRPr>
          </a:p>
          <a:p>
            <a:r>
              <a:rPr lang="en-US" sz="1400" b="0" i="1" dirty="0">
                <a:effectLst/>
                <a:latin typeface="+mn-lt"/>
              </a:rPr>
              <a:t>Is it common, or rare?</a:t>
            </a:r>
          </a:p>
          <a:p>
            <a:r>
              <a:rPr lang="en-US" sz="1400" dirty="0">
                <a:latin typeface="+mn-lt"/>
              </a:rPr>
              <a:t>Quite rare</a:t>
            </a:r>
          </a:p>
          <a:p>
            <a:endParaRPr lang="en-US" sz="1400" b="0" i="0" dirty="0">
              <a:effectLst/>
              <a:latin typeface="+mn-lt"/>
            </a:endParaRPr>
          </a:p>
          <a:p>
            <a:endParaRPr lang="en-US" sz="1400" i="1" dirty="0">
              <a:latin typeface="+mn-lt"/>
            </a:endParaRPr>
          </a:p>
          <a:p>
            <a:r>
              <a:rPr lang="en-US" sz="1400" i="1" dirty="0">
                <a:latin typeface="+mn-lt"/>
              </a:rPr>
              <a:t>Is there a racial predilection?</a:t>
            </a:r>
            <a:endParaRPr lang="en-US" sz="1400" i="1" dirty="0">
              <a:solidFill>
                <a:srgbClr val="FFDB69"/>
              </a:solidFill>
              <a:latin typeface="+mn-lt"/>
            </a:endParaRPr>
          </a:p>
          <a:p>
            <a:r>
              <a:rPr lang="en-US" sz="1400" dirty="0">
                <a:solidFill>
                  <a:srgbClr val="FFDB69"/>
                </a:solidFill>
                <a:latin typeface="+mn-lt"/>
              </a:rPr>
              <a:t>Yes, it is more common in  Asians , especially  Japanese  and Korean  individuals</a:t>
            </a:r>
          </a:p>
          <a:p>
            <a:endParaRPr lang="en-US" sz="1400" dirty="0">
              <a:solidFill>
                <a:srgbClr val="FFDB69"/>
              </a:solidFill>
              <a:latin typeface="+mn-lt"/>
            </a:endParaRPr>
          </a:p>
          <a:p>
            <a:r>
              <a:rPr lang="en-US" sz="1400" i="1" dirty="0">
                <a:solidFill>
                  <a:srgbClr val="FFDB69"/>
                </a:solidFill>
                <a:latin typeface="+mn-lt"/>
              </a:rPr>
              <a:t>Is there a gender predilection?</a:t>
            </a:r>
          </a:p>
          <a:p>
            <a:r>
              <a:rPr lang="en-US" sz="1400" dirty="0">
                <a:solidFill>
                  <a:srgbClr val="FFDB69"/>
                </a:solidFill>
                <a:latin typeface="+mn-lt"/>
              </a:rPr>
              <a:t>Yes, there is a modest  ♀  preponderance</a:t>
            </a:r>
          </a:p>
          <a:p>
            <a:endParaRPr lang="en-US" sz="1400" i="1" dirty="0">
              <a:solidFill>
                <a:srgbClr val="FFDB69"/>
              </a:solidFill>
              <a:latin typeface="+mn-lt"/>
            </a:endParaRPr>
          </a:p>
          <a:p>
            <a:r>
              <a:rPr lang="en-US" sz="1400" i="1" dirty="0">
                <a:solidFill>
                  <a:srgbClr val="FFDB69"/>
                </a:solidFill>
                <a:latin typeface="+mn-lt"/>
              </a:rPr>
              <a:t>Is there an age predilection?</a:t>
            </a:r>
          </a:p>
          <a:p>
            <a:r>
              <a:rPr lang="en-US" sz="1400" dirty="0">
                <a:solidFill>
                  <a:srgbClr val="FFDB69"/>
                </a:solidFill>
                <a:latin typeface="+mn-lt"/>
              </a:rPr>
              <a:t>It manifests most commonly in  childhood  (with a second, smaller peak in the  fourth  decade)</a:t>
            </a:r>
          </a:p>
        </p:txBody>
      </p:sp>
      <p:sp>
        <p:nvSpPr>
          <p:cNvPr id="7" name="TextBox 6">
            <a:extLst>
              <a:ext uri="{FF2B5EF4-FFF2-40B4-BE49-F238E27FC236}">
                <a16:creationId xmlns:a16="http://schemas.microsoft.com/office/drawing/2014/main" id="{024A12C4-E399-702B-B93D-2CFCF3E1D8E2}"/>
              </a:ext>
            </a:extLst>
          </p:cNvPr>
          <p:cNvSpPr txBox="1"/>
          <p:nvPr/>
        </p:nvSpPr>
        <p:spPr>
          <a:xfrm>
            <a:off x="1600200" y="3830430"/>
            <a:ext cx="936475" cy="338554"/>
          </a:xfrm>
          <a:prstGeom prst="rect">
            <a:avLst/>
          </a:prstGeom>
          <a:noFill/>
        </p:spPr>
        <p:txBody>
          <a:bodyPr wrap="none" rtlCol="0">
            <a:spAutoFit/>
          </a:bodyPr>
          <a:lstStyle/>
          <a:p>
            <a:r>
              <a:rPr lang="en-US" sz="1600" b="1" dirty="0"/>
              <a:t>disease</a:t>
            </a:r>
          </a:p>
        </p:txBody>
      </p:sp>
    </p:spTree>
    <p:extLst>
      <p:ext uri="{BB962C8B-B14F-4D97-AF65-F5344CB8AC3E}">
        <p14:creationId xmlns:p14="http://schemas.microsoft.com/office/powerpoint/2010/main" val="2058911714"/>
      </p:ext>
    </p:extLst>
  </p:cSld>
  <p:clrMapOvr>
    <a:masterClrMapping/>
  </p:clrMapOvr>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6" name="Text Box 10">
            <a:extLst>
              <a:ext uri="{FF2B5EF4-FFF2-40B4-BE49-F238E27FC236}">
                <a16:creationId xmlns:a16="http://schemas.microsoft.com/office/drawing/2014/main" id="{75A786AA-A76E-4831-AE75-ABE88B23D8E3}"/>
              </a:ext>
            </a:extLst>
          </p:cNvPr>
          <p:cNvSpPr txBox="1">
            <a:spLocks noChangeArrowheads="1"/>
          </p:cNvSpPr>
          <p:nvPr/>
        </p:nvSpPr>
        <p:spPr bwMode="auto">
          <a:xfrm>
            <a:off x="1371600" y="4267200"/>
            <a:ext cx="3057525" cy="2154238"/>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Morning-Glory Disc</a:t>
            </a:r>
          </a:p>
          <a:p>
            <a:pPr eaLnBrk="1" hangingPunct="1">
              <a:spcBef>
                <a:spcPct val="0"/>
              </a:spcBef>
              <a:buClrTx/>
              <a:buSzTx/>
              <a:buFontTx/>
              <a:buNone/>
            </a:pPr>
            <a:r>
              <a:rPr lang="en-US" altLang="en-US" sz="1200"/>
              <a:t>--DFE reveals:</a:t>
            </a:r>
          </a:p>
          <a:p>
            <a:pPr eaLnBrk="1" hangingPunct="1">
              <a:spcBef>
                <a:spcPct val="0"/>
              </a:spcBef>
              <a:buClrTx/>
              <a:buSzTx/>
              <a:buFontTx/>
              <a:buNone/>
            </a:pPr>
            <a:r>
              <a:rPr lang="en-US" altLang="en-US" sz="1200"/>
              <a:t>  1) A funnel-shaped…</a:t>
            </a:r>
            <a:r>
              <a:rPr lang="en-US" altLang="en-US" sz="1200" b="1">
                <a:solidFill>
                  <a:srgbClr val="0000FF"/>
                </a:solidFill>
              </a:rPr>
              <a:t>excavation</a:t>
            </a:r>
            <a:endParaRPr lang="en-US" altLang="en-US" sz="1200"/>
          </a:p>
          <a:p>
            <a:pPr eaLnBrk="1" hangingPunct="1">
              <a:spcBef>
                <a:spcPct val="0"/>
              </a:spcBef>
              <a:buClrTx/>
              <a:buSzTx/>
              <a:buFontTx/>
              <a:buNone/>
            </a:pPr>
            <a:r>
              <a:rPr lang="en-US" altLang="en-US" sz="1200"/>
              <a:t>  2) Number of vessels crossing the rim</a:t>
            </a:r>
          </a:p>
          <a:p>
            <a:pPr eaLnBrk="1" hangingPunct="1">
              <a:spcBef>
                <a:spcPct val="0"/>
              </a:spcBef>
              <a:buClrTx/>
              <a:buSzTx/>
              <a:buFontTx/>
              <a:buNone/>
            </a:pPr>
            <a:r>
              <a:rPr lang="en-US" altLang="en-US" sz="1200"/>
              <a:t>    seems abnormally…</a:t>
            </a:r>
            <a:r>
              <a:rPr lang="en-US" altLang="en-US" sz="1200" b="1">
                <a:solidFill>
                  <a:srgbClr val="0000FF"/>
                </a:solidFill>
              </a:rPr>
              <a:t>high</a:t>
            </a:r>
            <a:r>
              <a:rPr lang="en-US" altLang="en-US" sz="1200"/>
              <a:t> </a:t>
            </a:r>
            <a:endParaRPr lang="en-US" altLang="en-US" sz="1200" b="1">
              <a:solidFill>
                <a:srgbClr val="0000FF"/>
              </a:solidFill>
            </a:endParaRPr>
          </a:p>
          <a:p>
            <a:pPr eaLnBrk="1" hangingPunct="1">
              <a:spcBef>
                <a:spcPct val="0"/>
              </a:spcBef>
              <a:buClrTx/>
              <a:buSzTx/>
              <a:buFontTx/>
              <a:buNone/>
            </a:pPr>
            <a:r>
              <a:rPr lang="en-US" altLang="en-US" sz="1200"/>
              <a:t>--Tissue is…</a:t>
            </a:r>
            <a:r>
              <a:rPr lang="en-US" altLang="en-US" sz="1200" b="1">
                <a:solidFill>
                  <a:srgbClr val="0000FF"/>
                </a:solidFill>
              </a:rPr>
              <a:t>contractile</a:t>
            </a:r>
            <a:r>
              <a:rPr lang="en-US" altLang="en-US" sz="1200"/>
              <a:t>, so cup seems</a:t>
            </a:r>
          </a:p>
          <a:p>
            <a:pPr eaLnBrk="1" hangingPunct="1">
              <a:spcBef>
                <a:spcPct val="0"/>
              </a:spcBef>
              <a:buClrTx/>
              <a:buSzTx/>
              <a:buFontTx/>
              <a:buNone/>
            </a:pPr>
            <a:r>
              <a:rPr lang="en-US" altLang="en-US" sz="1200"/>
              <a:t>  to…</a:t>
            </a:r>
            <a:r>
              <a:rPr lang="en-US" altLang="en-US" sz="1200" b="1">
                <a:solidFill>
                  <a:srgbClr val="0000FF"/>
                </a:solidFill>
              </a:rPr>
              <a:t>open </a:t>
            </a:r>
            <a:r>
              <a:rPr lang="en-US" altLang="en-US" sz="1200">
                <a:solidFill>
                  <a:srgbClr val="0000FF"/>
                </a:solidFill>
              </a:rPr>
              <a:t>and</a:t>
            </a:r>
            <a:r>
              <a:rPr lang="en-US" altLang="en-US" sz="1200" b="1">
                <a:solidFill>
                  <a:srgbClr val="0000FF"/>
                </a:solidFill>
              </a:rPr>
              <a:t> close</a:t>
            </a:r>
            <a:r>
              <a:rPr lang="en-US" altLang="en-US" sz="1200"/>
              <a:t> (like its namesake,  </a:t>
            </a:r>
          </a:p>
          <a:p>
            <a:pPr eaLnBrk="1" hangingPunct="1">
              <a:spcBef>
                <a:spcPct val="0"/>
              </a:spcBef>
              <a:buClrTx/>
              <a:buSzTx/>
              <a:buFontTx/>
              <a:buNone/>
            </a:pPr>
            <a:r>
              <a:rPr lang="en-US" altLang="en-US" sz="1200"/>
              <a:t>  the morning-glory flower)</a:t>
            </a:r>
          </a:p>
          <a:p>
            <a:pPr eaLnBrk="1" hangingPunct="1">
              <a:spcBef>
                <a:spcPct val="0"/>
              </a:spcBef>
              <a:buClrTx/>
              <a:buSzTx/>
              <a:buFontTx/>
              <a:buNone/>
            </a:pPr>
            <a:r>
              <a:rPr lang="en-US" altLang="en-US" sz="1200"/>
              <a:t>--VA usually…</a:t>
            </a:r>
            <a:r>
              <a:rPr lang="en-US" altLang="en-US" sz="1200" b="1">
                <a:solidFill>
                  <a:srgbClr val="0000FF"/>
                </a:solidFill>
              </a:rPr>
              <a:t>20/200</a:t>
            </a:r>
            <a:r>
              <a:rPr lang="en-US" altLang="en-US" sz="1200"/>
              <a:t>, but can be…</a:t>
            </a:r>
          </a:p>
          <a:p>
            <a:pPr eaLnBrk="1" hangingPunct="1">
              <a:spcBef>
                <a:spcPct val="0"/>
              </a:spcBef>
              <a:buClrTx/>
              <a:buSzTx/>
              <a:buFontTx/>
              <a:buNone/>
            </a:pPr>
            <a:r>
              <a:rPr lang="en-US" altLang="en-US" sz="1200"/>
              <a:t>   </a:t>
            </a:r>
            <a:r>
              <a:rPr lang="en-US" altLang="en-US" sz="1200" b="1">
                <a:solidFill>
                  <a:srgbClr val="0000FF"/>
                </a:solidFill>
              </a:rPr>
              <a:t>20/20&lt;-&gt;NLP</a:t>
            </a:r>
          </a:p>
          <a:p>
            <a:pPr eaLnBrk="1" hangingPunct="1">
              <a:spcBef>
                <a:spcPct val="0"/>
              </a:spcBef>
              <a:buClrTx/>
              <a:buSzTx/>
              <a:buFontTx/>
              <a:buNone/>
            </a:pPr>
            <a:r>
              <a:rPr lang="en-US" altLang="en-US" sz="1200"/>
              <a:t>--1/3 develop…</a:t>
            </a:r>
            <a:r>
              <a:rPr lang="en-US" altLang="en-US" sz="1200" b="1">
                <a:solidFill>
                  <a:srgbClr val="CCECFF"/>
                </a:solidFill>
              </a:rPr>
              <a:t>serous</a:t>
            </a:r>
            <a:r>
              <a:rPr lang="en-US" altLang="en-US" sz="1200" b="1">
                <a:solidFill>
                  <a:srgbClr val="0000FF"/>
                </a:solidFill>
              </a:rPr>
              <a:t> </a:t>
            </a:r>
            <a:r>
              <a:rPr lang="en-US" altLang="en-US" sz="1200" b="1">
                <a:solidFill>
                  <a:srgbClr val="CCECFF"/>
                </a:solidFill>
              </a:rPr>
              <a:t>RD</a:t>
            </a:r>
          </a:p>
        </p:txBody>
      </p:sp>
      <p:sp>
        <p:nvSpPr>
          <p:cNvPr id="26627" name="Text Box 3">
            <a:extLst>
              <a:ext uri="{FF2B5EF4-FFF2-40B4-BE49-F238E27FC236}">
                <a16:creationId xmlns:a16="http://schemas.microsoft.com/office/drawing/2014/main" id="{EBF565CB-D2E5-4CB9-AB10-59AB11704A7C}"/>
              </a:ext>
            </a:extLst>
          </p:cNvPr>
          <p:cNvSpPr txBox="1">
            <a:spLocks noChangeArrowheads="1"/>
          </p:cNvSpPr>
          <p:nvPr/>
        </p:nvSpPr>
        <p:spPr bwMode="auto">
          <a:xfrm>
            <a:off x="793750" y="3505200"/>
            <a:ext cx="2274982" cy="677108"/>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solidFill>
                  <a:schemeClr val="bg1">
                    <a:lumMod val="65000"/>
                  </a:schemeClr>
                </a:solidFill>
              </a:rPr>
              <a:t>Optic Pit/Hole</a:t>
            </a:r>
          </a:p>
          <a:p>
            <a:pPr eaLnBrk="1" hangingPunct="1">
              <a:spcBef>
                <a:spcPct val="0"/>
              </a:spcBef>
              <a:buClrTx/>
              <a:buSzTx/>
              <a:buFontTx/>
              <a:buNone/>
            </a:pPr>
            <a:r>
              <a:rPr lang="en-US" altLang="en-US" sz="1200">
                <a:solidFill>
                  <a:schemeClr val="bg1">
                    <a:lumMod val="65000"/>
                  </a:schemeClr>
                </a:solidFill>
              </a:rPr>
              <a:t>--Associated with…</a:t>
            </a:r>
            <a:r>
              <a:rPr lang="en-US" altLang="en-US" sz="1200" b="1">
                <a:solidFill>
                  <a:schemeClr val="bg1">
                    <a:lumMod val="65000"/>
                  </a:schemeClr>
                </a:solidFill>
              </a:rPr>
              <a:t>serous RD</a:t>
            </a:r>
          </a:p>
          <a:p>
            <a:pPr eaLnBrk="1" hangingPunct="1">
              <a:spcBef>
                <a:spcPct val="0"/>
              </a:spcBef>
              <a:buClrTx/>
              <a:buSzTx/>
              <a:buFontTx/>
              <a:buNone/>
            </a:pPr>
            <a:r>
              <a:rPr lang="en-US" altLang="en-US" sz="1200" b="1">
                <a:solidFill>
                  <a:schemeClr val="bg1">
                    <a:lumMod val="65000"/>
                  </a:schemeClr>
                </a:solidFill>
              </a:rPr>
              <a:t>  in adulthood</a:t>
            </a:r>
          </a:p>
        </p:txBody>
      </p:sp>
      <p:sp>
        <p:nvSpPr>
          <p:cNvPr id="26628" name="Line 4">
            <a:extLst>
              <a:ext uri="{FF2B5EF4-FFF2-40B4-BE49-F238E27FC236}">
                <a16:creationId xmlns:a16="http://schemas.microsoft.com/office/drawing/2014/main" id="{6995FA1A-F69E-4714-87E2-B7C3F5C89A50}"/>
              </a:ext>
            </a:extLst>
          </p:cNvPr>
          <p:cNvSpPr>
            <a:spLocks noChangeShapeType="1"/>
          </p:cNvSpPr>
          <p:nvPr/>
        </p:nvSpPr>
        <p:spPr bwMode="auto">
          <a:xfrm flipH="1">
            <a:off x="1600200" y="2057400"/>
            <a:ext cx="1524000" cy="3810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629" name="Text Box 6">
            <a:extLst>
              <a:ext uri="{FF2B5EF4-FFF2-40B4-BE49-F238E27FC236}">
                <a16:creationId xmlns:a16="http://schemas.microsoft.com/office/drawing/2014/main" id="{2498F669-3885-470F-827E-D0722ECBD570}"/>
              </a:ext>
            </a:extLst>
          </p:cNvPr>
          <p:cNvSpPr txBox="1">
            <a:spLocks noChangeArrowheads="1"/>
          </p:cNvSpPr>
          <p:nvPr/>
        </p:nvSpPr>
        <p:spPr bwMode="auto">
          <a:xfrm>
            <a:off x="1340808" y="1524000"/>
            <a:ext cx="3544560" cy="458587"/>
          </a:xfrm>
          <a:prstGeom prst="rect">
            <a:avLst/>
          </a:prstGeom>
          <a:noFill/>
          <a:ln w="952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1400" i="1">
                <a:solidFill>
                  <a:schemeClr val="bg1">
                    <a:lumMod val="75000"/>
                  </a:schemeClr>
                </a:solidFill>
              </a:rPr>
              <a:t>These three are all secondary to abnormal</a:t>
            </a:r>
          </a:p>
          <a:p>
            <a:pPr algn="ctr" eaLnBrk="1" hangingPunct="1">
              <a:lnSpc>
                <a:spcPct val="85000"/>
              </a:lnSpc>
              <a:spcBef>
                <a:spcPct val="0"/>
              </a:spcBef>
              <a:buClrTx/>
              <a:buSzTx/>
              <a:buFontTx/>
              <a:buNone/>
            </a:pPr>
            <a:r>
              <a:rPr lang="en-US" altLang="en-US" sz="1400" i="1">
                <a:solidFill>
                  <a:schemeClr val="bg1">
                    <a:lumMod val="75000"/>
                  </a:schemeClr>
                </a:solidFill>
              </a:rPr>
              <a:t>closure of the embryonic optic fissure</a:t>
            </a:r>
          </a:p>
        </p:txBody>
      </p:sp>
      <p:sp>
        <p:nvSpPr>
          <p:cNvPr id="26630" name="Text Box 7">
            <a:extLst>
              <a:ext uri="{FF2B5EF4-FFF2-40B4-BE49-F238E27FC236}">
                <a16:creationId xmlns:a16="http://schemas.microsoft.com/office/drawing/2014/main" id="{77864995-F91A-497B-84DE-F4FB09455FB9}"/>
              </a:ext>
            </a:extLst>
          </p:cNvPr>
          <p:cNvSpPr txBox="1">
            <a:spLocks noChangeArrowheads="1"/>
          </p:cNvSpPr>
          <p:nvPr/>
        </p:nvSpPr>
        <p:spPr bwMode="auto">
          <a:xfrm>
            <a:off x="76200" y="2514600"/>
            <a:ext cx="2783134" cy="861774"/>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solidFill>
                  <a:schemeClr val="bg1">
                    <a:lumMod val="65000"/>
                  </a:schemeClr>
                </a:solidFill>
              </a:rPr>
              <a:t>Optic Nerve Coloboma</a:t>
            </a:r>
          </a:p>
          <a:p>
            <a:pPr eaLnBrk="1" hangingPunct="1">
              <a:spcBef>
                <a:spcPct val="0"/>
              </a:spcBef>
              <a:buClrTx/>
              <a:buSzTx/>
              <a:buFontTx/>
              <a:buNone/>
            </a:pPr>
            <a:r>
              <a:rPr lang="en-US" altLang="en-US" sz="1200">
                <a:solidFill>
                  <a:schemeClr val="bg1">
                    <a:lumMod val="65000"/>
                  </a:schemeClr>
                </a:solidFill>
              </a:rPr>
              <a:t>1) May resemble…</a:t>
            </a:r>
            <a:r>
              <a:rPr lang="en-US" altLang="en-US" sz="1200" b="1">
                <a:solidFill>
                  <a:schemeClr val="bg1">
                    <a:lumMod val="65000"/>
                  </a:schemeClr>
                </a:solidFill>
              </a:rPr>
              <a:t>deep cupping</a:t>
            </a:r>
          </a:p>
          <a:p>
            <a:pPr eaLnBrk="1" hangingPunct="1">
              <a:spcBef>
                <a:spcPct val="0"/>
              </a:spcBef>
              <a:buClrTx/>
              <a:buSzTx/>
              <a:buFontTx/>
              <a:buNone/>
            </a:pPr>
            <a:r>
              <a:rPr lang="en-US" altLang="en-US" sz="1200">
                <a:solidFill>
                  <a:schemeClr val="bg1">
                    <a:lumMod val="65000"/>
                  </a:schemeClr>
                </a:solidFill>
              </a:rPr>
              <a:t>2) Can be…</a:t>
            </a:r>
            <a:r>
              <a:rPr lang="en-US" altLang="en-US" sz="1200" b="1">
                <a:solidFill>
                  <a:schemeClr val="bg1">
                    <a:lumMod val="65000"/>
                  </a:schemeClr>
                </a:solidFill>
              </a:rPr>
              <a:t>bilateral, asymmetric</a:t>
            </a:r>
          </a:p>
          <a:p>
            <a:pPr eaLnBrk="1" hangingPunct="1">
              <a:spcBef>
                <a:spcPct val="0"/>
              </a:spcBef>
              <a:buClrTx/>
              <a:buSzTx/>
              <a:buFontTx/>
              <a:buNone/>
            </a:pPr>
            <a:r>
              <a:rPr lang="en-US" altLang="en-US" sz="1200">
                <a:solidFill>
                  <a:schemeClr val="bg1">
                    <a:lumMod val="65000"/>
                  </a:schemeClr>
                </a:solidFill>
              </a:rPr>
              <a:t>3) Part of the…</a:t>
            </a:r>
            <a:r>
              <a:rPr lang="en-US" altLang="en-US" sz="1200" b="1">
                <a:solidFill>
                  <a:schemeClr val="bg1">
                    <a:lumMod val="65000"/>
                  </a:schemeClr>
                </a:solidFill>
              </a:rPr>
              <a:t>CHARGE association</a:t>
            </a:r>
          </a:p>
        </p:txBody>
      </p:sp>
      <p:sp>
        <p:nvSpPr>
          <p:cNvPr id="26631" name="Line 8">
            <a:extLst>
              <a:ext uri="{FF2B5EF4-FFF2-40B4-BE49-F238E27FC236}">
                <a16:creationId xmlns:a16="http://schemas.microsoft.com/office/drawing/2014/main" id="{91D11795-7A2D-4757-920B-F908079269D1}"/>
              </a:ext>
            </a:extLst>
          </p:cNvPr>
          <p:cNvSpPr>
            <a:spLocks noChangeShapeType="1"/>
          </p:cNvSpPr>
          <p:nvPr/>
        </p:nvSpPr>
        <p:spPr bwMode="auto">
          <a:xfrm flipH="1">
            <a:off x="2971800" y="2057400"/>
            <a:ext cx="152400" cy="14478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632" name="Text Box 9">
            <a:extLst>
              <a:ext uri="{FF2B5EF4-FFF2-40B4-BE49-F238E27FC236}">
                <a16:creationId xmlns:a16="http://schemas.microsoft.com/office/drawing/2014/main" id="{A6F1D9EC-DA7F-44C4-8528-11B06C1FBD47}"/>
              </a:ext>
            </a:extLst>
          </p:cNvPr>
          <p:cNvSpPr txBox="1">
            <a:spLocks noChangeArrowheads="1"/>
          </p:cNvSpPr>
          <p:nvPr/>
        </p:nvSpPr>
        <p:spPr bwMode="auto">
          <a:xfrm>
            <a:off x="1371600" y="4267200"/>
            <a:ext cx="3057247" cy="2154436"/>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dirty="0">
                <a:solidFill>
                  <a:schemeClr val="bg1">
                    <a:lumMod val="65000"/>
                  </a:schemeClr>
                </a:solidFill>
              </a:rPr>
              <a:t>Morning-Glory Disc</a:t>
            </a:r>
          </a:p>
          <a:p>
            <a:pPr eaLnBrk="1" hangingPunct="1">
              <a:spcBef>
                <a:spcPct val="0"/>
              </a:spcBef>
              <a:buClrTx/>
              <a:buSzTx/>
              <a:buFontTx/>
              <a:buNone/>
            </a:pPr>
            <a:r>
              <a:rPr lang="en-US" altLang="en-US" sz="1200" dirty="0">
                <a:solidFill>
                  <a:schemeClr val="bg1">
                    <a:lumMod val="65000"/>
                  </a:schemeClr>
                </a:solidFill>
              </a:rPr>
              <a:t>--DFE reveals:</a:t>
            </a:r>
          </a:p>
          <a:p>
            <a:pPr eaLnBrk="1" hangingPunct="1">
              <a:spcBef>
                <a:spcPct val="0"/>
              </a:spcBef>
              <a:buClrTx/>
              <a:buSzTx/>
              <a:buFontTx/>
              <a:buNone/>
            </a:pPr>
            <a:r>
              <a:rPr lang="en-US" altLang="en-US" sz="1200" dirty="0">
                <a:solidFill>
                  <a:schemeClr val="bg1">
                    <a:lumMod val="65000"/>
                  </a:schemeClr>
                </a:solidFill>
              </a:rPr>
              <a:t>  1) A funnel-shaped…</a:t>
            </a:r>
            <a:r>
              <a:rPr lang="en-US" altLang="en-US" sz="1200" b="1" dirty="0">
                <a:solidFill>
                  <a:schemeClr val="bg1">
                    <a:lumMod val="65000"/>
                  </a:schemeClr>
                </a:solidFill>
              </a:rPr>
              <a:t>excavation</a:t>
            </a:r>
            <a:endParaRPr lang="en-US" altLang="en-US" sz="1200" dirty="0">
              <a:solidFill>
                <a:schemeClr val="bg1">
                  <a:lumMod val="65000"/>
                </a:schemeClr>
              </a:solidFill>
            </a:endParaRPr>
          </a:p>
          <a:p>
            <a:pPr eaLnBrk="1" hangingPunct="1">
              <a:spcBef>
                <a:spcPct val="0"/>
              </a:spcBef>
              <a:buClrTx/>
              <a:buSzTx/>
              <a:buFontTx/>
              <a:buNone/>
            </a:pPr>
            <a:r>
              <a:rPr lang="en-US" altLang="en-US" sz="1200" dirty="0">
                <a:solidFill>
                  <a:schemeClr val="bg1">
                    <a:lumMod val="65000"/>
                  </a:schemeClr>
                </a:solidFill>
              </a:rPr>
              <a:t>  2) Number of vessels crossing the rim</a:t>
            </a:r>
          </a:p>
          <a:p>
            <a:pPr eaLnBrk="1" hangingPunct="1">
              <a:spcBef>
                <a:spcPct val="0"/>
              </a:spcBef>
              <a:buClrTx/>
              <a:buSzTx/>
              <a:buFontTx/>
              <a:buNone/>
            </a:pPr>
            <a:r>
              <a:rPr lang="en-US" altLang="en-US" sz="1200" dirty="0">
                <a:solidFill>
                  <a:schemeClr val="bg1">
                    <a:lumMod val="65000"/>
                  </a:schemeClr>
                </a:solidFill>
              </a:rPr>
              <a:t>    seems abnormally…</a:t>
            </a:r>
            <a:r>
              <a:rPr lang="en-US" altLang="en-US" sz="1200" b="1" dirty="0">
                <a:solidFill>
                  <a:schemeClr val="bg1">
                    <a:lumMod val="65000"/>
                  </a:schemeClr>
                </a:solidFill>
              </a:rPr>
              <a:t>high</a:t>
            </a:r>
            <a:r>
              <a:rPr lang="en-US" altLang="en-US" sz="1200" dirty="0">
                <a:solidFill>
                  <a:schemeClr val="bg1">
                    <a:lumMod val="65000"/>
                  </a:schemeClr>
                </a:solidFill>
              </a:rPr>
              <a:t> </a:t>
            </a:r>
            <a:endParaRPr lang="en-US" altLang="en-US" sz="1200" b="1" dirty="0">
              <a:solidFill>
                <a:schemeClr val="bg1">
                  <a:lumMod val="65000"/>
                </a:schemeClr>
              </a:solidFill>
            </a:endParaRPr>
          </a:p>
          <a:p>
            <a:pPr eaLnBrk="1" hangingPunct="1">
              <a:spcBef>
                <a:spcPct val="0"/>
              </a:spcBef>
              <a:buClrTx/>
              <a:buSzTx/>
              <a:buFontTx/>
              <a:buNone/>
            </a:pPr>
            <a:r>
              <a:rPr lang="en-US" altLang="en-US" sz="1200" dirty="0">
                <a:solidFill>
                  <a:schemeClr val="bg1">
                    <a:lumMod val="65000"/>
                  </a:schemeClr>
                </a:solidFill>
              </a:rPr>
              <a:t>--Tissue is…</a:t>
            </a:r>
            <a:r>
              <a:rPr lang="en-US" altLang="en-US" sz="1200" b="1" dirty="0">
                <a:solidFill>
                  <a:schemeClr val="bg1">
                    <a:lumMod val="65000"/>
                  </a:schemeClr>
                </a:solidFill>
              </a:rPr>
              <a:t>contractile</a:t>
            </a:r>
            <a:r>
              <a:rPr lang="en-US" altLang="en-US" sz="1200" dirty="0">
                <a:solidFill>
                  <a:schemeClr val="bg1">
                    <a:lumMod val="65000"/>
                  </a:schemeClr>
                </a:solidFill>
              </a:rPr>
              <a:t>, so cup seems</a:t>
            </a:r>
          </a:p>
          <a:p>
            <a:pPr eaLnBrk="1" hangingPunct="1">
              <a:spcBef>
                <a:spcPct val="0"/>
              </a:spcBef>
              <a:buClrTx/>
              <a:buSzTx/>
              <a:buFontTx/>
              <a:buNone/>
            </a:pPr>
            <a:r>
              <a:rPr lang="en-US" altLang="en-US" sz="1200" dirty="0">
                <a:solidFill>
                  <a:schemeClr val="bg1">
                    <a:lumMod val="65000"/>
                  </a:schemeClr>
                </a:solidFill>
              </a:rPr>
              <a:t>  to…</a:t>
            </a:r>
            <a:r>
              <a:rPr lang="en-US" altLang="en-US" sz="1200" b="1" dirty="0">
                <a:solidFill>
                  <a:schemeClr val="bg1">
                    <a:lumMod val="65000"/>
                  </a:schemeClr>
                </a:solidFill>
              </a:rPr>
              <a:t>open </a:t>
            </a:r>
            <a:r>
              <a:rPr lang="en-US" altLang="en-US" sz="1200" dirty="0">
                <a:solidFill>
                  <a:schemeClr val="bg1">
                    <a:lumMod val="65000"/>
                  </a:schemeClr>
                </a:solidFill>
              </a:rPr>
              <a:t>and</a:t>
            </a:r>
            <a:r>
              <a:rPr lang="en-US" altLang="en-US" sz="1200" b="1" dirty="0">
                <a:solidFill>
                  <a:schemeClr val="bg1">
                    <a:lumMod val="65000"/>
                  </a:schemeClr>
                </a:solidFill>
              </a:rPr>
              <a:t> close</a:t>
            </a:r>
            <a:r>
              <a:rPr lang="en-US" altLang="en-US" sz="1200" dirty="0">
                <a:solidFill>
                  <a:schemeClr val="bg1">
                    <a:lumMod val="65000"/>
                  </a:schemeClr>
                </a:solidFill>
              </a:rPr>
              <a:t> (like its namesake,  </a:t>
            </a:r>
          </a:p>
          <a:p>
            <a:pPr eaLnBrk="1" hangingPunct="1">
              <a:spcBef>
                <a:spcPct val="0"/>
              </a:spcBef>
              <a:buClrTx/>
              <a:buSzTx/>
              <a:buFontTx/>
              <a:buNone/>
            </a:pPr>
            <a:r>
              <a:rPr lang="en-US" altLang="en-US" sz="1200" dirty="0">
                <a:solidFill>
                  <a:schemeClr val="bg1">
                    <a:lumMod val="65000"/>
                  </a:schemeClr>
                </a:solidFill>
              </a:rPr>
              <a:t>  the morning-glory flower)</a:t>
            </a:r>
          </a:p>
          <a:p>
            <a:pPr eaLnBrk="1" hangingPunct="1">
              <a:spcBef>
                <a:spcPct val="0"/>
              </a:spcBef>
              <a:buClrTx/>
              <a:buSzTx/>
              <a:buFontTx/>
              <a:buNone/>
            </a:pPr>
            <a:r>
              <a:rPr lang="en-US" altLang="en-US" sz="1200" dirty="0">
                <a:solidFill>
                  <a:schemeClr val="bg1">
                    <a:lumMod val="65000"/>
                  </a:schemeClr>
                </a:solidFill>
              </a:rPr>
              <a:t>--VA usually…</a:t>
            </a:r>
            <a:r>
              <a:rPr lang="en-US" altLang="en-US" sz="1200" b="1" dirty="0">
                <a:solidFill>
                  <a:schemeClr val="bg1">
                    <a:lumMod val="65000"/>
                  </a:schemeClr>
                </a:solidFill>
              </a:rPr>
              <a:t>20/200</a:t>
            </a:r>
            <a:r>
              <a:rPr lang="en-US" altLang="en-US" sz="1200" dirty="0">
                <a:solidFill>
                  <a:schemeClr val="bg1">
                    <a:lumMod val="65000"/>
                  </a:schemeClr>
                </a:solidFill>
              </a:rPr>
              <a:t>, but can be…</a:t>
            </a:r>
          </a:p>
          <a:p>
            <a:pPr eaLnBrk="1" hangingPunct="1">
              <a:spcBef>
                <a:spcPct val="0"/>
              </a:spcBef>
              <a:buClrTx/>
              <a:buSzTx/>
              <a:buFontTx/>
              <a:buNone/>
            </a:pPr>
            <a:r>
              <a:rPr lang="en-US" altLang="en-US" sz="1200" dirty="0">
                <a:solidFill>
                  <a:schemeClr val="bg1">
                    <a:lumMod val="65000"/>
                  </a:schemeClr>
                </a:solidFill>
              </a:rPr>
              <a:t>   </a:t>
            </a:r>
            <a:r>
              <a:rPr lang="en-US" altLang="en-US" sz="1200" b="1" dirty="0">
                <a:solidFill>
                  <a:schemeClr val="bg1">
                    <a:lumMod val="65000"/>
                  </a:schemeClr>
                </a:solidFill>
              </a:rPr>
              <a:t>20/20&lt;-&gt;NLP</a:t>
            </a:r>
          </a:p>
          <a:p>
            <a:pPr eaLnBrk="1" hangingPunct="1">
              <a:spcBef>
                <a:spcPct val="0"/>
              </a:spcBef>
              <a:buClrTx/>
              <a:buSzTx/>
              <a:buFontTx/>
              <a:buNone/>
            </a:pPr>
            <a:r>
              <a:rPr lang="en-US" altLang="en-US" sz="1200" dirty="0">
                <a:solidFill>
                  <a:schemeClr val="bg1">
                    <a:lumMod val="65000"/>
                  </a:schemeClr>
                </a:solidFill>
              </a:rPr>
              <a:t>--1/3 develop…</a:t>
            </a:r>
            <a:r>
              <a:rPr lang="en-US" altLang="en-US" sz="1200" b="1" dirty="0">
                <a:solidFill>
                  <a:schemeClr val="bg1">
                    <a:lumMod val="65000"/>
                  </a:schemeClr>
                </a:solidFill>
              </a:rPr>
              <a:t>serous RD</a:t>
            </a:r>
          </a:p>
        </p:txBody>
      </p:sp>
      <p:sp>
        <p:nvSpPr>
          <p:cNvPr id="26633" name="Rectangle 11">
            <a:extLst>
              <a:ext uri="{FF2B5EF4-FFF2-40B4-BE49-F238E27FC236}">
                <a16:creationId xmlns:a16="http://schemas.microsoft.com/office/drawing/2014/main" id="{F76BCA91-4E24-4F7F-B6A5-D5C8FE6F39B6}"/>
              </a:ext>
            </a:extLst>
          </p:cNvPr>
          <p:cNvSpPr>
            <a:spLocks noChangeArrowheads="1"/>
          </p:cNvSpPr>
          <p:nvPr/>
        </p:nvSpPr>
        <p:spPr bwMode="auto">
          <a:xfrm>
            <a:off x="457200" y="122238"/>
            <a:ext cx="7543800" cy="8683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b"/>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ct val="85000"/>
              </a:lnSpc>
              <a:spcBef>
                <a:spcPct val="0"/>
              </a:spcBef>
              <a:buClrTx/>
              <a:buSzTx/>
              <a:buFontTx/>
              <a:buNone/>
            </a:pPr>
            <a:r>
              <a:rPr lang="en-US" altLang="en-US" sz="3200" b="1" dirty="0">
                <a:solidFill>
                  <a:schemeClr val="tx2"/>
                </a:solidFill>
              </a:rPr>
              <a:t>Developmental Abnormalities of the Optic Nerve Head</a:t>
            </a:r>
            <a:endParaRPr lang="en-US" altLang="en-US" sz="3200" dirty="0">
              <a:solidFill>
                <a:schemeClr val="tx2"/>
              </a:solidFill>
            </a:endParaRPr>
          </a:p>
        </p:txBody>
      </p:sp>
      <p:sp>
        <p:nvSpPr>
          <p:cNvPr id="26634" name="Slide Number Placeholder 1">
            <a:extLst>
              <a:ext uri="{FF2B5EF4-FFF2-40B4-BE49-F238E27FC236}">
                <a16:creationId xmlns:a16="http://schemas.microsoft.com/office/drawing/2014/main" id="{36D4B343-1488-4D7C-8569-64FF0FD08B6E}"/>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DBDA1020-9ADD-4487-AA1F-12FB75A402F9}" type="slidenum">
              <a:rPr lang="en-US" altLang="en-US" sz="1000"/>
              <a:pPr>
                <a:spcBef>
                  <a:spcPct val="0"/>
                </a:spcBef>
                <a:buClrTx/>
                <a:buSzTx/>
                <a:buFontTx/>
                <a:buNone/>
              </a:pPr>
              <a:t>68</a:t>
            </a:fld>
            <a:endParaRPr lang="en-US" altLang="en-US" sz="1000"/>
          </a:p>
        </p:txBody>
      </p:sp>
      <p:sp>
        <p:nvSpPr>
          <p:cNvPr id="26635" name="Line 12">
            <a:extLst>
              <a:ext uri="{FF2B5EF4-FFF2-40B4-BE49-F238E27FC236}">
                <a16:creationId xmlns:a16="http://schemas.microsoft.com/office/drawing/2014/main" id="{65C3BECB-2C2E-4FDB-BF02-61BA4BD8DB2D}"/>
              </a:ext>
            </a:extLst>
          </p:cNvPr>
          <p:cNvSpPr>
            <a:spLocks noChangeShapeType="1"/>
          </p:cNvSpPr>
          <p:nvPr/>
        </p:nvSpPr>
        <p:spPr bwMode="auto">
          <a:xfrm>
            <a:off x="3124200" y="2057400"/>
            <a:ext cx="381000" cy="22098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 name="Text Box 16">
            <a:extLst>
              <a:ext uri="{FF2B5EF4-FFF2-40B4-BE49-F238E27FC236}">
                <a16:creationId xmlns:a16="http://schemas.microsoft.com/office/drawing/2014/main" id="{A25388A0-A505-4976-AE31-C05FE10D78D8}"/>
              </a:ext>
            </a:extLst>
          </p:cNvPr>
          <p:cNvSpPr txBox="1">
            <a:spLocks noChangeArrowheads="1"/>
          </p:cNvSpPr>
          <p:nvPr/>
        </p:nvSpPr>
        <p:spPr bwMode="auto">
          <a:xfrm>
            <a:off x="4648200" y="2576513"/>
            <a:ext cx="3973513" cy="862012"/>
          </a:xfrm>
          <a:prstGeom prst="rect">
            <a:avLst/>
          </a:prstGeom>
          <a:solidFill>
            <a:srgbClr val="FFC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defRPr/>
            </a:pPr>
            <a:r>
              <a:rPr lang="en-US" altLang="en-US" sz="1400" b="1" dirty="0">
                <a:solidFill>
                  <a:schemeClr val="bg1">
                    <a:lumMod val="65000"/>
                  </a:schemeClr>
                </a:solidFill>
              </a:rPr>
              <a:t>Myelinated RNFL</a:t>
            </a:r>
          </a:p>
          <a:p>
            <a:pPr eaLnBrk="1" hangingPunct="1">
              <a:spcBef>
                <a:spcPct val="0"/>
              </a:spcBef>
              <a:buClrTx/>
              <a:buSzTx/>
              <a:buFontTx/>
              <a:buNone/>
              <a:defRPr/>
            </a:pPr>
            <a:r>
              <a:rPr lang="en-US" altLang="en-US" sz="1200" dirty="0">
                <a:solidFill>
                  <a:srgbClr val="FFCCFF"/>
                </a:solidFill>
              </a:rPr>
              <a:t>--Myelin normally starts at LGN, ends at lamina </a:t>
            </a:r>
            <a:r>
              <a:rPr lang="en-US" altLang="en-US" sz="1200" dirty="0" err="1">
                <a:solidFill>
                  <a:srgbClr val="FFCCFF"/>
                </a:solidFill>
              </a:rPr>
              <a:t>cribrosa</a:t>
            </a:r>
            <a:endParaRPr lang="en-US" altLang="en-US" sz="1200" dirty="0">
              <a:solidFill>
                <a:srgbClr val="FFCCFF"/>
              </a:solidFill>
            </a:endParaRPr>
          </a:p>
          <a:p>
            <a:pPr eaLnBrk="1" hangingPunct="1">
              <a:spcBef>
                <a:spcPct val="0"/>
              </a:spcBef>
              <a:buClrTx/>
              <a:buSzTx/>
              <a:buFontTx/>
              <a:buNone/>
              <a:defRPr/>
            </a:pPr>
            <a:r>
              <a:rPr lang="en-US" altLang="en-US" sz="1200" dirty="0">
                <a:solidFill>
                  <a:srgbClr val="FFCCFF"/>
                </a:solidFill>
              </a:rPr>
              <a:t>--Can be patchy, discontinuous</a:t>
            </a:r>
          </a:p>
          <a:p>
            <a:pPr eaLnBrk="1" hangingPunct="1">
              <a:spcBef>
                <a:spcPct val="0"/>
              </a:spcBef>
              <a:buClrTx/>
              <a:buSzTx/>
              <a:buFontTx/>
              <a:buNone/>
              <a:defRPr/>
            </a:pPr>
            <a:r>
              <a:rPr lang="en-US" altLang="en-US" sz="1200" dirty="0">
                <a:solidFill>
                  <a:srgbClr val="FFCCFF"/>
                </a:solidFill>
              </a:rPr>
              <a:t>--Corresponding VF has absolute scotoma</a:t>
            </a:r>
          </a:p>
        </p:txBody>
      </p:sp>
      <p:sp>
        <p:nvSpPr>
          <p:cNvPr id="15" name="Text Box 18">
            <a:extLst>
              <a:ext uri="{FF2B5EF4-FFF2-40B4-BE49-F238E27FC236}">
                <a16:creationId xmlns:a16="http://schemas.microsoft.com/office/drawing/2014/main" id="{0EEE94D4-BC7E-44DF-B02B-501B0F5929C0}"/>
              </a:ext>
            </a:extLst>
          </p:cNvPr>
          <p:cNvSpPr txBox="1">
            <a:spLocks noChangeArrowheads="1"/>
          </p:cNvSpPr>
          <p:nvPr/>
        </p:nvSpPr>
        <p:spPr bwMode="auto">
          <a:xfrm>
            <a:off x="5546725" y="1687513"/>
            <a:ext cx="3452813" cy="677862"/>
          </a:xfrm>
          <a:prstGeom prst="rect">
            <a:avLst/>
          </a:prstGeom>
          <a:solidFill>
            <a:srgbClr val="FFFF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defRPr/>
            </a:pPr>
            <a:r>
              <a:rPr lang="en-US" altLang="en-US" sz="1400" b="1" dirty="0" err="1">
                <a:solidFill>
                  <a:schemeClr val="bg1">
                    <a:lumMod val="75000"/>
                  </a:schemeClr>
                </a:solidFill>
              </a:rPr>
              <a:t>Megalopapilla</a:t>
            </a:r>
            <a:endParaRPr lang="en-US" altLang="en-US" sz="1400" b="1" dirty="0">
              <a:solidFill>
                <a:schemeClr val="bg1">
                  <a:lumMod val="75000"/>
                </a:schemeClr>
              </a:solidFill>
            </a:endParaRPr>
          </a:p>
          <a:p>
            <a:pPr eaLnBrk="1" hangingPunct="1">
              <a:spcBef>
                <a:spcPct val="0"/>
              </a:spcBef>
              <a:buClrTx/>
              <a:buSzTx/>
              <a:buFontTx/>
              <a:buNone/>
              <a:defRPr/>
            </a:pPr>
            <a:r>
              <a:rPr lang="en-US" altLang="en-US" sz="1200" dirty="0">
                <a:solidFill>
                  <a:srgbClr val="FFFF99"/>
                </a:solidFill>
              </a:rPr>
              <a:t>--Abnormally large diameter of </a:t>
            </a:r>
            <a:r>
              <a:rPr lang="en-US" altLang="en-US" sz="1200" b="1" dirty="0">
                <a:solidFill>
                  <a:srgbClr val="FFFF99"/>
                </a:solidFill>
              </a:rPr>
              <a:t>disc and cup</a:t>
            </a:r>
          </a:p>
          <a:p>
            <a:pPr eaLnBrk="1" hangingPunct="1">
              <a:spcBef>
                <a:spcPct val="0"/>
              </a:spcBef>
              <a:buClrTx/>
              <a:buSzTx/>
              <a:buFontTx/>
              <a:buNone/>
              <a:defRPr/>
            </a:pPr>
            <a:r>
              <a:rPr lang="en-US" altLang="en-US" sz="1200" dirty="0">
                <a:solidFill>
                  <a:srgbClr val="FFFF99"/>
                </a:solidFill>
              </a:rPr>
              <a:t>--VF testing may reveal an </a:t>
            </a:r>
            <a:r>
              <a:rPr lang="en-US" altLang="en-US" sz="1200" b="1" dirty="0">
                <a:solidFill>
                  <a:srgbClr val="FFFF99"/>
                </a:solidFill>
              </a:rPr>
              <a:t>enlarged blind spot</a:t>
            </a:r>
          </a:p>
        </p:txBody>
      </p:sp>
      <p:sp>
        <p:nvSpPr>
          <p:cNvPr id="16" name="Text Box 19">
            <a:extLst>
              <a:ext uri="{FF2B5EF4-FFF2-40B4-BE49-F238E27FC236}">
                <a16:creationId xmlns:a16="http://schemas.microsoft.com/office/drawing/2014/main" id="{BF21B0FD-ADB8-4F9B-81FF-E2291331973F}"/>
              </a:ext>
            </a:extLst>
          </p:cNvPr>
          <p:cNvSpPr txBox="1">
            <a:spLocks noChangeArrowheads="1"/>
          </p:cNvSpPr>
          <p:nvPr/>
        </p:nvSpPr>
        <p:spPr bwMode="auto">
          <a:xfrm>
            <a:off x="5257800" y="3760788"/>
            <a:ext cx="3273425" cy="1231900"/>
          </a:xfrm>
          <a:prstGeom prst="rect">
            <a:avLst/>
          </a:prstGeom>
          <a:solidFill>
            <a:srgbClr val="CCFFCC"/>
          </a:solidFill>
          <a:ln w="9525">
            <a:no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defRPr/>
            </a:pPr>
            <a:r>
              <a:rPr lang="en-US" altLang="en-US" sz="1400" b="1" dirty="0">
                <a:solidFill>
                  <a:schemeClr val="bg1">
                    <a:lumMod val="65000"/>
                  </a:schemeClr>
                </a:solidFill>
              </a:rPr>
              <a:t>Optic Nerve Hypoplasia</a:t>
            </a:r>
          </a:p>
          <a:p>
            <a:pPr eaLnBrk="1" hangingPunct="1">
              <a:spcBef>
                <a:spcPct val="0"/>
              </a:spcBef>
              <a:buClrTx/>
              <a:buSzTx/>
              <a:buFontTx/>
              <a:buNone/>
              <a:defRPr/>
            </a:pPr>
            <a:r>
              <a:rPr lang="en-US" altLang="en-US" sz="1200" dirty="0">
                <a:solidFill>
                  <a:srgbClr val="CCFFCC"/>
                </a:solidFill>
              </a:rPr>
              <a:t>--Abnormally </a:t>
            </a:r>
            <a:r>
              <a:rPr lang="en-US" altLang="en-US" sz="1200" b="1" dirty="0">
                <a:solidFill>
                  <a:srgbClr val="CCFFCC"/>
                </a:solidFill>
              </a:rPr>
              <a:t>low number of axons</a:t>
            </a:r>
          </a:p>
          <a:p>
            <a:pPr eaLnBrk="1" hangingPunct="1">
              <a:spcBef>
                <a:spcPct val="0"/>
              </a:spcBef>
              <a:buClrTx/>
              <a:buSzTx/>
              <a:buFontTx/>
              <a:buNone/>
              <a:defRPr/>
            </a:pPr>
            <a:r>
              <a:rPr lang="en-US" altLang="en-US" sz="1200" dirty="0">
                <a:solidFill>
                  <a:srgbClr val="CCFFCC"/>
                </a:solidFill>
              </a:rPr>
              <a:t>--DFE: Small pale disc with </a:t>
            </a:r>
            <a:r>
              <a:rPr lang="en-US" altLang="en-US" sz="1200" b="1" dirty="0">
                <a:solidFill>
                  <a:srgbClr val="CCFFCC"/>
                </a:solidFill>
              </a:rPr>
              <a:t>double ring sign</a:t>
            </a:r>
            <a:endParaRPr lang="en-US" altLang="en-US" sz="1200" dirty="0">
              <a:solidFill>
                <a:srgbClr val="CCFFCC"/>
              </a:solidFill>
            </a:endParaRPr>
          </a:p>
          <a:p>
            <a:pPr eaLnBrk="1" hangingPunct="1">
              <a:spcBef>
                <a:spcPct val="0"/>
              </a:spcBef>
              <a:buClrTx/>
              <a:buSzTx/>
              <a:buFontTx/>
              <a:buNone/>
              <a:defRPr/>
            </a:pPr>
            <a:r>
              <a:rPr lang="en-US" altLang="en-US" sz="1200" dirty="0">
                <a:solidFill>
                  <a:srgbClr val="CCFFCC"/>
                </a:solidFill>
              </a:rPr>
              <a:t>--VA </a:t>
            </a:r>
            <a:r>
              <a:rPr lang="en-US" altLang="en-US" sz="1200" b="1" dirty="0">
                <a:solidFill>
                  <a:srgbClr val="CCFFCC"/>
                </a:solidFill>
              </a:rPr>
              <a:t>20/20&lt;-&gt;NLP</a:t>
            </a:r>
          </a:p>
          <a:p>
            <a:pPr eaLnBrk="1" hangingPunct="1">
              <a:spcBef>
                <a:spcPct val="0"/>
              </a:spcBef>
              <a:buClrTx/>
              <a:buSzTx/>
              <a:buFontTx/>
              <a:buNone/>
              <a:defRPr/>
            </a:pPr>
            <a:r>
              <a:rPr lang="en-US" altLang="en-US" sz="1200" dirty="0">
                <a:solidFill>
                  <a:srgbClr val="CCFFCC"/>
                </a:solidFill>
              </a:rPr>
              <a:t>--VF defects </a:t>
            </a:r>
            <a:r>
              <a:rPr lang="en-US" altLang="en-US" sz="1200" b="1" dirty="0">
                <a:solidFill>
                  <a:srgbClr val="CCFFCC"/>
                </a:solidFill>
              </a:rPr>
              <a:t>invariably present</a:t>
            </a:r>
          </a:p>
          <a:p>
            <a:pPr eaLnBrk="1" hangingPunct="1">
              <a:spcBef>
                <a:spcPct val="0"/>
              </a:spcBef>
              <a:buClrTx/>
              <a:buSzTx/>
              <a:buFontTx/>
              <a:buNone/>
              <a:defRPr/>
            </a:pPr>
            <a:r>
              <a:rPr lang="en-US" altLang="en-US" sz="1200" dirty="0">
                <a:solidFill>
                  <a:srgbClr val="CCFFCC"/>
                </a:solidFill>
              </a:rPr>
              <a:t>--Remember the </a:t>
            </a:r>
            <a:r>
              <a:rPr lang="en-US" altLang="en-US" sz="1200" b="1" dirty="0">
                <a:solidFill>
                  <a:srgbClr val="CCFFCC"/>
                </a:solidFill>
              </a:rPr>
              <a:t>4 D’s</a:t>
            </a:r>
            <a:r>
              <a:rPr lang="en-US" altLang="en-US" sz="1200" dirty="0">
                <a:solidFill>
                  <a:srgbClr val="CCFFCC"/>
                </a:solidFill>
              </a:rPr>
              <a:t> (more on this shortly)</a:t>
            </a:r>
          </a:p>
        </p:txBody>
      </p:sp>
      <p:sp>
        <p:nvSpPr>
          <p:cNvPr id="17" name="Text Box 13">
            <a:extLst>
              <a:ext uri="{FF2B5EF4-FFF2-40B4-BE49-F238E27FC236}">
                <a16:creationId xmlns:a16="http://schemas.microsoft.com/office/drawing/2014/main" id="{D23EA8F9-DF9F-4DB4-AA3A-1B3558C3921B}"/>
              </a:ext>
            </a:extLst>
          </p:cNvPr>
          <p:cNvSpPr txBox="1">
            <a:spLocks noChangeArrowheads="1"/>
          </p:cNvSpPr>
          <p:nvPr/>
        </p:nvSpPr>
        <p:spPr bwMode="auto">
          <a:xfrm>
            <a:off x="4800600" y="5257800"/>
            <a:ext cx="4294188" cy="1230313"/>
          </a:xfrm>
          <a:prstGeom prst="rect">
            <a:avLst/>
          </a:prstGeom>
          <a:solidFill>
            <a:srgbClr val="FFCC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Tilted-Disc Syndrome</a:t>
            </a:r>
          </a:p>
          <a:p>
            <a:pPr eaLnBrk="1" hangingPunct="1">
              <a:spcBef>
                <a:spcPct val="0"/>
              </a:spcBef>
              <a:buClrTx/>
              <a:buSzTx/>
              <a:buFontTx/>
              <a:buNone/>
            </a:pPr>
            <a:r>
              <a:rPr lang="en-US" altLang="en-US" sz="1200"/>
              <a:t>1) Superior pole appears…</a:t>
            </a:r>
            <a:r>
              <a:rPr lang="en-US" altLang="en-US" sz="1200" b="1">
                <a:solidFill>
                  <a:srgbClr val="0000FF"/>
                </a:solidFill>
              </a:rPr>
              <a:t>elevated</a:t>
            </a:r>
            <a:r>
              <a:rPr lang="en-US" altLang="en-US" sz="1200"/>
              <a:t>, inferior…</a:t>
            </a:r>
            <a:r>
              <a:rPr lang="en-US" altLang="en-US" sz="1200" b="1">
                <a:solidFill>
                  <a:srgbClr val="0000FF"/>
                </a:solidFill>
              </a:rPr>
              <a:t>recessed</a:t>
            </a:r>
          </a:p>
          <a:p>
            <a:pPr eaLnBrk="1" hangingPunct="1">
              <a:spcBef>
                <a:spcPct val="0"/>
              </a:spcBef>
              <a:buClrTx/>
              <a:buSzTx/>
              <a:buFontTx/>
              <a:buNone/>
            </a:pPr>
            <a:r>
              <a:rPr lang="en-US" altLang="en-US" sz="1200"/>
              <a:t>2) </a:t>
            </a:r>
            <a:r>
              <a:rPr lang="en-US" altLang="en-US" sz="1200">
                <a:solidFill>
                  <a:srgbClr val="FFCC99"/>
                </a:solidFill>
              </a:rPr>
              <a:t>Associated with…</a:t>
            </a:r>
            <a:r>
              <a:rPr lang="en-US" altLang="en-US" sz="1200" b="1">
                <a:solidFill>
                  <a:srgbClr val="FFCC99"/>
                </a:solidFill>
              </a:rPr>
              <a:t>situs inversus</a:t>
            </a:r>
            <a:r>
              <a:rPr lang="en-US" altLang="en-US" sz="1200">
                <a:solidFill>
                  <a:srgbClr val="FFCC99"/>
                </a:solidFill>
              </a:rPr>
              <a:t> of retinal vessels</a:t>
            </a:r>
          </a:p>
          <a:p>
            <a:pPr eaLnBrk="1" hangingPunct="1">
              <a:spcBef>
                <a:spcPct val="0"/>
              </a:spcBef>
              <a:buClrTx/>
              <a:buSzTx/>
              <a:buFontTx/>
              <a:buNone/>
            </a:pPr>
            <a:r>
              <a:rPr lang="en-US" altLang="en-US" sz="1200"/>
              <a:t>3) </a:t>
            </a:r>
            <a:r>
              <a:rPr lang="en-US" altLang="en-US" sz="1200">
                <a:solidFill>
                  <a:srgbClr val="FFCC99"/>
                </a:solidFill>
              </a:rPr>
              <a:t>Fundus abnormality produces…</a:t>
            </a:r>
            <a:r>
              <a:rPr lang="en-US" altLang="en-US" sz="1200" b="1">
                <a:solidFill>
                  <a:srgbClr val="FFCC99"/>
                </a:solidFill>
              </a:rPr>
              <a:t>myopic astigmatism</a:t>
            </a:r>
          </a:p>
          <a:p>
            <a:pPr eaLnBrk="1" hangingPunct="1">
              <a:spcBef>
                <a:spcPct val="0"/>
              </a:spcBef>
              <a:buClrTx/>
              <a:buSzTx/>
              <a:buFontTx/>
              <a:buNone/>
            </a:pPr>
            <a:r>
              <a:rPr lang="en-US" altLang="en-US" sz="1200"/>
              <a:t>4) </a:t>
            </a:r>
            <a:r>
              <a:rPr lang="en-US" altLang="en-US" sz="1200">
                <a:solidFill>
                  <a:srgbClr val="FFCC99"/>
                </a:solidFill>
              </a:rPr>
              <a:t>VF testing reveals…</a:t>
            </a:r>
            <a:r>
              <a:rPr lang="en-US" altLang="en-US" sz="1200" b="1">
                <a:solidFill>
                  <a:srgbClr val="FFCC99"/>
                </a:solidFill>
              </a:rPr>
              <a:t>bitemporal hemianopia</a:t>
            </a:r>
            <a:r>
              <a:rPr lang="en-US" altLang="en-US" sz="1200">
                <a:solidFill>
                  <a:srgbClr val="FFCC99"/>
                </a:solidFill>
              </a:rPr>
              <a:t> that doesn’t</a:t>
            </a:r>
          </a:p>
          <a:p>
            <a:pPr eaLnBrk="1" hangingPunct="1">
              <a:spcBef>
                <a:spcPct val="0"/>
              </a:spcBef>
              <a:buClrTx/>
              <a:buSzTx/>
              <a:buFontTx/>
              <a:buNone/>
            </a:pPr>
            <a:r>
              <a:rPr lang="en-US" altLang="en-US" sz="1200">
                <a:solidFill>
                  <a:srgbClr val="FFCC99"/>
                </a:solidFill>
              </a:rPr>
              <a:t>   …</a:t>
            </a:r>
            <a:r>
              <a:rPr lang="en-US" altLang="en-US" sz="1200" b="1">
                <a:solidFill>
                  <a:srgbClr val="FFCC99"/>
                </a:solidFill>
              </a:rPr>
              <a:t>respect the vertical</a:t>
            </a:r>
            <a:r>
              <a:rPr lang="en-US" altLang="en-US" sz="1200">
                <a:solidFill>
                  <a:srgbClr val="FFCC99"/>
                </a:solidFill>
              </a:rPr>
              <a:t> and may…</a:t>
            </a:r>
            <a:r>
              <a:rPr lang="en-US" altLang="en-US" sz="1200" b="1">
                <a:solidFill>
                  <a:srgbClr val="FFCC99"/>
                </a:solidFill>
              </a:rPr>
              <a:t>resolve with refraction</a:t>
            </a:r>
          </a:p>
        </p:txBody>
      </p:sp>
      <p:sp>
        <p:nvSpPr>
          <p:cNvPr id="18" name="Text Box 13">
            <a:extLst>
              <a:ext uri="{FF2B5EF4-FFF2-40B4-BE49-F238E27FC236}">
                <a16:creationId xmlns:a16="http://schemas.microsoft.com/office/drawing/2014/main" id="{AF29A23D-8CCD-493E-A881-3F227F620AD9}"/>
              </a:ext>
            </a:extLst>
          </p:cNvPr>
          <p:cNvSpPr txBox="1">
            <a:spLocks noChangeArrowheads="1"/>
          </p:cNvSpPr>
          <p:nvPr/>
        </p:nvSpPr>
        <p:spPr bwMode="auto">
          <a:xfrm>
            <a:off x="4800600" y="5257800"/>
            <a:ext cx="4216400" cy="1231106"/>
          </a:xfrm>
          <a:prstGeom prst="rect">
            <a:avLst/>
          </a:prstGeom>
          <a:solidFill>
            <a:srgbClr val="FFCC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dirty="0">
                <a:solidFill>
                  <a:schemeClr val="bg1">
                    <a:lumMod val="65000"/>
                  </a:schemeClr>
                </a:solidFill>
              </a:rPr>
              <a:t>Tilted-Disc Syndrome</a:t>
            </a:r>
          </a:p>
          <a:p>
            <a:pPr eaLnBrk="1" hangingPunct="1">
              <a:spcBef>
                <a:spcPct val="0"/>
              </a:spcBef>
              <a:buClrTx/>
              <a:buSzTx/>
              <a:buFontTx/>
              <a:buNone/>
            </a:pPr>
            <a:r>
              <a:rPr lang="en-US" altLang="en-US" sz="1200" dirty="0">
                <a:solidFill>
                  <a:srgbClr val="FFCC99"/>
                </a:solidFill>
              </a:rPr>
              <a:t>1) Superior pole appears…</a:t>
            </a:r>
            <a:r>
              <a:rPr lang="en-US" altLang="en-US" sz="1200" b="1" dirty="0">
                <a:solidFill>
                  <a:srgbClr val="FFCC99"/>
                </a:solidFill>
              </a:rPr>
              <a:t>elevated</a:t>
            </a:r>
            <a:r>
              <a:rPr lang="en-US" altLang="en-US" sz="1200" dirty="0">
                <a:solidFill>
                  <a:srgbClr val="FFCC99"/>
                </a:solidFill>
              </a:rPr>
              <a:t>, inferior… </a:t>
            </a:r>
            <a:r>
              <a:rPr lang="en-US" altLang="en-US" sz="1200" b="1" dirty="0">
                <a:solidFill>
                  <a:srgbClr val="FFCC99"/>
                </a:solidFill>
              </a:rPr>
              <a:t>recessed</a:t>
            </a:r>
          </a:p>
          <a:p>
            <a:pPr eaLnBrk="1" hangingPunct="1">
              <a:spcBef>
                <a:spcPct val="0"/>
              </a:spcBef>
              <a:buClrTx/>
              <a:buSzTx/>
              <a:buFontTx/>
              <a:buNone/>
            </a:pPr>
            <a:r>
              <a:rPr lang="en-US" altLang="en-US" sz="1200" dirty="0">
                <a:solidFill>
                  <a:srgbClr val="FFCC99"/>
                </a:solidFill>
              </a:rPr>
              <a:t>2) Associated with…</a:t>
            </a:r>
            <a:r>
              <a:rPr lang="en-US" altLang="en-US" sz="1200" b="1" dirty="0">
                <a:solidFill>
                  <a:srgbClr val="FFCC99"/>
                </a:solidFill>
              </a:rPr>
              <a:t>situs inversus</a:t>
            </a:r>
            <a:r>
              <a:rPr lang="en-US" altLang="en-US" sz="1200" dirty="0">
                <a:solidFill>
                  <a:srgbClr val="FFCC99"/>
                </a:solidFill>
              </a:rPr>
              <a:t> of retinal vessels</a:t>
            </a:r>
          </a:p>
          <a:p>
            <a:pPr eaLnBrk="1" hangingPunct="1">
              <a:spcBef>
                <a:spcPct val="0"/>
              </a:spcBef>
              <a:buClrTx/>
              <a:buSzTx/>
              <a:buFontTx/>
              <a:buNone/>
            </a:pPr>
            <a:r>
              <a:rPr lang="en-US" altLang="en-US" sz="1200" dirty="0">
                <a:solidFill>
                  <a:srgbClr val="FFCC99"/>
                </a:solidFill>
              </a:rPr>
              <a:t>3) Fundus abnormality produces… </a:t>
            </a:r>
            <a:r>
              <a:rPr lang="en-US" altLang="en-US" sz="1200" b="1" dirty="0">
                <a:solidFill>
                  <a:srgbClr val="FFCC99"/>
                </a:solidFill>
              </a:rPr>
              <a:t>myopic </a:t>
            </a:r>
            <a:r>
              <a:rPr lang="en-US" altLang="en-US" sz="1200" b="1" dirty="0" err="1">
                <a:solidFill>
                  <a:srgbClr val="FFCC99"/>
                </a:solidFill>
              </a:rPr>
              <a:t>astigm</a:t>
            </a:r>
            <a:endParaRPr lang="en-US" altLang="en-US" sz="1200" b="1" dirty="0">
              <a:solidFill>
                <a:srgbClr val="FFCC99"/>
              </a:solidFill>
            </a:endParaRPr>
          </a:p>
          <a:p>
            <a:pPr eaLnBrk="1" hangingPunct="1">
              <a:spcBef>
                <a:spcPct val="0"/>
              </a:spcBef>
              <a:buClrTx/>
              <a:buSzTx/>
              <a:buFontTx/>
              <a:buNone/>
            </a:pPr>
            <a:r>
              <a:rPr lang="en-US" altLang="en-US" sz="1200" dirty="0">
                <a:solidFill>
                  <a:srgbClr val="FFCC99"/>
                </a:solidFill>
              </a:rPr>
              <a:t>4) VF testing reveals…</a:t>
            </a:r>
            <a:r>
              <a:rPr lang="en-US" altLang="en-US" sz="1200" b="1" dirty="0">
                <a:solidFill>
                  <a:srgbClr val="FFCC99"/>
                </a:solidFill>
              </a:rPr>
              <a:t>bitemporal hemianopia</a:t>
            </a:r>
            <a:r>
              <a:rPr lang="en-US" altLang="en-US" sz="1200" dirty="0">
                <a:solidFill>
                  <a:srgbClr val="FFCC99"/>
                </a:solidFill>
              </a:rPr>
              <a:t> that </a:t>
            </a:r>
            <a:r>
              <a:rPr lang="en-US" altLang="en-US" sz="1200" dirty="0" err="1">
                <a:solidFill>
                  <a:srgbClr val="FFCC99"/>
                </a:solidFill>
              </a:rPr>
              <a:t>doesn’t</a:t>
            </a:r>
            <a:r>
              <a:rPr lang="en-US" altLang="en-US" sz="1200" b="1" dirty="0" err="1">
                <a:solidFill>
                  <a:srgbClr val="FFCC99"/>
                </a:solidFill>
              </a:rPr>
              <a:t>with</a:t>
            </a:r>
            <a:r>
              <a:rPr lang="en-US" altLang="en-US" sz="1200" b="1" dirty="0">
                <a:solidFill>
                  <a:srgbClr val="FFCC99"/>
                </a:solidFill>
              </a:rPr>
              <a:t> refract</a:t>
            </a:r>
          </a:p>
        </p:txBody>
      </p:sp>
      <p:sp>
        <p:nvSpPr>
          <p:cNvPr id="3" name="TextBox 2">
            <a:extLst>
              <a:ext uri="{FF2B5EF4-FFF2-40B4-BE49-F238E27FC236}">
                <a16:creationId xmlns:a16="http://schemas.microsoft.com/office/drawing/2014/main" id="{83967FBC-9255-EE50-B057-538AB35A0FFD}"/>
              </a:ext>
            </a:extLst>
          </p:cNvPr>
          <p:cNvSpPr txBox="1"/>
          <p:nvPr/>
        </p:nvSpPr>
        <p:spPr>
          <a:xfrm>
            <a:off x="299781" y="1873984"/>
            <a:ext cx="5410200" cy="2308324"/>
          </a:xfrm>
          <a:prstGeom prst="rect">
            <a:avLst/>
          </a:prstGeom>
          <a:solidFill>
            <a:srgbClr val="61D6FF"/>
          </a:solidFill>
        </p:spPr>
        <p:txBody>
          <a:bodyPr wrap="square" rtlCol="0">
            <a:spAutoFit/>
          </a:bodyPr>
          <a:lstStyle/>
          <a:p>
            <a:r>
              <a:rPr lang="en-US" sz="1600" i="1" dirty="0">
                <a:solidFill>
                  <a:schemeClr val="bg1">
                    <a:lumMod val="50000"/>
                  </a:schemeClr>
                </a:solidFill>
              </a:rPr>
              <a:t>Is morning-glory disc usually unilateral, or bilateral?</a:t>
            </a:r>
          </a:p>
          <a:p>
            <a:r>
              <a:rPr lang="en-US" sz="1600" dirty="0">
                <a:solidFill>
                  <a:schemeClr val="bg1">
                    <a:lumMod val="50000"/>
                  </a:schemeClr>
                </a:solidFill>
              </a:rPr>
              <a:t>Unilateral</a:t>
            </a:r>
          </a:p>
          <a:p>
            <a:endParaRPr lang="en-US" sz="1600" i="1" dirty="0">
              <a:solidFill>
                <a:schemeClr val="bg1">
                  <a:lumMod val="50000"/>
                </a:schemeClr>
              </a:solidFill>
              <a:latin typeface="+mn-lt"/>
            </a:endParaRPr>
          </a:p>
          <a:p>
            <a:r>
              <a:rPr lang="en-US" sz="1600" i="1" dirty="0">
                <a:solidFill>
                  <a:schemeClr val="bg1">
                    <a:lumMod val="50000"/>
                  </a:schemeClr>
                </a:solidFill>
                <a:latin typeface="+mn-lt"/>
              </a:rPr>
              <a:t>Is there a gender predilection?</a:t>
            </a:r>
          </a:p>
          <a:p>
            <a:r>
              <a:rPr lang="en-US" sz="1600" dirty="0">
                <a:solidFill>
                  <a:schemeClr val="bg1">
                    <a:lumMod val="50000"/>
                  </a:schemeClr>
                </a:solidFill>
                <a:latin typeface="+mn-lt"/>
              </a:rPr>
              <a:t>Yes, there is a  ♀  preponderance</a:t>
            </a:r>
          </a:p>
          <a:p>
            <a:endParaRPr lang="en-US" sz="1600" dirty="0">
              <a:solidFill>
                <a:schemeClr val="bg1">
                  <a:lumMod val="50000"/>
                </a:schemeClr>
              </a:solidFill>
            </a:endParaRPr>
          </a:p>
          <a:p>
            <a:r>
              <a:rPr lang="en-US" sz="1600" i="1" dirty="0">
                <a:solidFill>
                  <a:schemeClr val="bg1">
                    <a:lumMod val="50000"/>
                  </a:schemeClr>
                </a:solidFill>
              </a:rPr>
              <a:t>It has two associations of particular note—what are they?</a:t>
            </a:r>
          </a:p>
          <a:p>
            <a:r>
              <a:rPr lang="en-US" sz="1600" dirty="0">
                <a:solidFill>
                  <a:schemeClr val="bg1">
                    <a:lumMod val="50000"/>
                  </a:schemeClr>
                </a:solidFill>
              </a:rPr>
              <a:t>--PHACE  syndrome</a:t>
            </a:r>
          </a:p>
          <a:p>
            <a:r>
              <a:rPr lang="en-US" sz="1600" dirty="0">
                <a:solidFill>
                  <a:schemeClr val="bg1">
                    <a:lumMod val="50000"/>
                  </a:schemeClr>
                </a:solidFill>
              </a:rPr>
              <a:t>--</a:t>
            </a:r>
            <a:r>
              <a:rPr lang="en-US" sz="1600" b="1" dirty="0" err="1"/>
              <a:t>Moyamoya</a:t>
            </a:r>
            <a:r>
              <a:rPr lang="en-US" sz="1600" b="1" dirty="0"/>
              <a:t>  </a:t>
            </a:r>
            <a:r>
              <a:rPr lang="en-US" sz="1600" b="1" dirty="0">
                <a:solidFill>
                  <a:srgbClr val="61D6FF"/>
                </a:solidFill>
              </a:rPr>
              <a:t>disease</a:t>
            </a:r>
          </a:p>
        </p:txBody>
      </p:sp>
      <p:sp>
        <p:nvSpPr>
          <p:cNvPr id="2" name="Frame 1">
            <a:extLst>
              <a:ext uri="{FF2B5EF4-FFF2-40B4-BE49-F238E27FC236}">
                <a16:creationId xmlns:a16="http://schemas.microsoft.com/office/drawing/2014/main" id="{257A94D7-AD34-AB4D-6027-AF081A0B8B3A}"/>
              </a:ext>
            </a:extLst>
          </p:cNvPr>
          <p:cNvSpPr/>
          <p:nvPr/>
        </p:nvSpPr>
        <p:spPr>
          <a:xfrm>
            <a:off x="1340808" y="4266407"/>
            <a:ext cx="1859592" cy="305593"/>
          </a:xfrm>
          <a:prstGeom prst="frame">
            <a:avLst/>
          </a:prstGeom>
          <a:solidFill>
            <a:schemeClr val="bg1">
              <a:lumMod val="65000"/>
            </a:schemeClr>
          </a:solidFill>
          <a:ln>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5" name="TextBox 4">
            <a:extLst>
              <a:ext uri="{FF2B5EF4-FFF2-40B4-BE49-F238E27FC236}">
                <a16:creationId xmlns:a16="http://schemas.microsoft.com/office/drawing/2014/main" id="{A5DE4E2D-A07C-9FD4-0501-0357163C4BDE}"/>
              </a:ext>
            </a:extLst>
          </p:cNvPr>
          <p:cNvSpPr txBox="1"/>
          <p:nvPr/>
        </p:nvSpPr>
        <p:spPr>
          <a:xfrm>
            <a:off x="2068437" y="2499301"/>
            <a:ext cx="6591695" cy="3754874"/>
          </a:xfrm>
          <a:prstGeom prst="rect">
            <a:avLst/>
          </a:prstGeom>
          <a:solidFill>
            <a:srgbClr val="FFDB69"/>
          </a:solidFill>
        </p:spPr>
        <p:txBody>
          <a:bodyPr wrap="square" rtlCol="0">
            <a:spAutoFit/>
          </a:bodyPr>
          <a:lstStyle/>
          <a:p>
            <a:r>
              <a:rPr lang="en-US" sz="1400" b="0" i="1" dirty="0">
                <a:effectLst/>
                <a:latin typeface="+mn-lt"/>
              </a:rPr>
              <a:t>What is </a:t>
            </a:r>
            <a:r>
              <a:rPr lang="en-US" sz="1400" b="0" dirty="0" err="1">
                <a:effectLst/>
                <a:latin typeface="+mn-lt"/>
              </a:rPr>
              <a:t>moyamoya</a:t>
            </a:r>
            <a:r>
              <a:rPr lang="en-US" sz="1400" b="0" dirty="0">
                <a:effectLst/>
                <a:latin typeface="+mn-lt"/>
              </a:rPr>
              <a:t> disease </a:t>
            </a:r>
            <a:r>
              <a:rPr lang="en-US" sz="1400" b="0" i="1" dirty="0">
                <a:effectLst/>
                <a:latin typeface="+mn-lt"/>
              </a:rPr>
              <a:t>(MMD)?</a:t>
            </a:r>
          </a:p>
          <a:p>
            <a:r>
              <a:rPr lang="en-US" sz="1400" dirty="0">
                <a:latin typeface="+mn-lt"/>
              </a:rPr>
              <a:t>An</a:t>
            </a:r>
            <a:r>
              <a:rPr lang="en-US" sz="1400" b="0" i="0" dirty="0">
                <a:effectLst/>
                <a:latin typeface="+mn-lt"/>
              </a:rPr>
              <a:t>  occlusive  vascular condition primarily affecting the terminal  internal carotids  and proximal  anterior and middle cerebral  arteries</a:t>
            </a:r>
          </a:p>
          <a:p>
            <a:endParaRPr lang="en-US" sz="1400" i="1" dirty="0">
              <a:latin typeface="+mn-lt"/>
            </a:endParaRPr>
          </a:p>
          <a:p>
            <a:r>
              <a:rPr lang="en-US" sz="1400" b="0" i="1" dirty="0">
                <a:effectLst/>
                <a:latin typeface="+mn-lt"/>
              </a:rPr>
              <a:t>Is it common, or rare?</a:t>
            </a:r>
          </a:p>
          <a:p>
            <a:r>
              <a:rPr lang="en-US" sz="1400" dirty="0">
                <a:latin typeface="+mn-lt"/>
              </a:rPr>
              <a:t>Quite rare</a:t>
            </a:r>
          </a:p>
          <a:p>
            <a:endParaRPr lang="en-US" sz="1400" b="0" i="0" dirty="0">
              <a:effectLst/>
              <a:latin typeface="+mn-lt"/>
            </a:endParaRPr>
          </a:p>
          <a:p>
            <a:endParaRPr lang="en-US" sz="1400" i="1" dirty="0">
              <a:latin typeface="+mn-lt"/>
            </a:endParaRPr>
          </a:p>
          <a:p>
            <a:r>
              <a:rPr lang="en-US" sz="1400" i="1" dirty="0">
                <a:latin typeface="+mn-lt"/>
              </a:rPr>
              <a:t>Is there a racial predilection?</a:t>
            </a:r>
          </a:p>
          <a:p>
            <a:r>
              <a:rPr lang="en-US" sz="1400" dirty="0">
                <a:latin typeface="+mn-lt"/>
              </a:rPr>
              <a:t>Yes, it is more common in  Asians </a:t>
            </a:r>
            <a:r>
              <a:rPr lang="en-US" sz="1400" dirty="0">
                <a:solidFill>
                  <a:srgbClr val="FFDB69"/>
                </a:solidFill>
                <a:latin typeface="+mn-lt"/>
              </a:rPr>
              <a:t>, especially  Japanese  and Korean  individuals</a:t>
            </a:r>
          </a:p>
          <a:p>
            <a:endParaRPr lang="en-US" sz="1400" dirty="0">
              <a:solidFill>
                <a:srgbClr val="FFDB69"/>
              </a:solidFill>
              <a:latin typeface="+mn-lt"/>
            </a:endParaRPr>
          </a:p>
          <a:p>
            <a:r>
              <a:rPr lang="en-US" sz="1400" i="1" dirty="0">
                <a:solidFill>
                  <a:srgbClr val="FFDB69"/>
                </a:solidFill>
                <a:latin typeface="+mn-lt"/>
              </a:rPr>
              <a:t>Is there a gender predilection?</a:t>
            </a:r>
          </a:p>
          <a:p>
            <a:r>
              <a:rPr lang="en-US" sz="1400" dirty="0">
                <a:solidFill>
                  <a:srgbClr val="FFDB69"/>
                </a:solidFill>
                <a:latin typeface="+mn-lt"/>
              </a:rPr>
              <a:t>Yes, there is a modest  ♀  preponderance</a:t>
            </a:r>
          </a:p>
          <a:p>
            <a:endParaRPr lang="en-US" sz="1400" i="1" dirty="0">
              <a:solidFill>
                <a:srgbClr val="FFDB69"/>
              </a:solidFill>
              <a:latin typeface="+mn-lt"/>
            </a:endParaRPr>
          </a:p>
          <a:p>
            <a:r>
              <a:rPr lang="en-US" sz="1400" i="1" dirty="0">
                <a:solidFill>
                  <a:srgbClr val="FFDB69"/>
                </a:solidFill>
                <a:latin typeface="+mn-lt"/>
              </a:rPr>
              <a:t>Is there an age predilection?</a:t>
            </a:r>
          </a:p>
          <a:p>
            <a:r>
              <a:rPr lang="en-US" sz="1400" dirty="0">
                <a:solidFill>
                  <a:srgbClr val="FFDB69"/>
                </a:solidFill>
                <a:latin typeface="+mn-lt"/>
              </a:rPr>
              <a:t>It manifests most commonly in  childhood  (with a second, smaller peak in the  fourth  decade)</a:t>
            </a:r>
          </a:p>
        </p:txBody>
      </p:sp>
      <p:sp>
        <p:nvSpPr>
          <p:cNvPr id="7" name="TextBox 6">
            <a:extLst>
              <a:ext uri="{FF2B5EF4-FFF2-40B4-BE49-F238E27FC236}">
                <a16:creationId xmlns:a16="http://schemas.microsoft.com/office/drawing/2014/main" id="{024A12C4-E399-702B-B93D-2CFCF3E1D8E2}"/>
              </a:ext>
            </a:extLst>
          </p:cNvPr>
          <p:cNvSpPr txBox="1"/>
          <p:nvPr/>
        </p:nvSpPr>
        <p:spPr>
          <a:xfrm>
            <a:off x="1600200" y="3830430"/>
            <a:ext cx="936475" cy="338554"/>
          </a:xfrm>
          <a:prstGeom prst="rect">
            <a:avLst/>
          </a:prstGeom>
          <a:noFill/>
        </p:spPr>
        <p:txBody>
          <a:bodyPr wrap="none" rtlCol="0">
            <a:spAutoFit/>
          </a:bodyPr>
          <a:lstStyle/>
          <a:p>
            <a:r>
              <a:rPr lang="en-US" sz="1600" b="1" dirty="0"/>
              <a:t>disease</a:t>
            </a:r>
          </a:p>
        </p:txBody>
      </p:sp>
      <p:sp>
        <p:nvSpPr>
          <p:cNvPr id="19" name="Rectangle 18">
            <a:extLst>
              <a:ext uri="{FF2B5EF4-FFF2-40B4-BE49-F238E27FC236}">
                <a16:creationId xmlns:a16="http://schemas.microsoft.com/office/drawing/2014/main" id="{1EA3271B-82FB-3463-469F-7053B6FFBB55}"/>
              </a:ext>
            </a:extLst>
          </p:cNvPr>
          <p:cNvSpPr/>
          <p:nvPr/>
        </p:nvSpPr>
        <p:spPr>
          <a:xfrm>
            <a:off x="4257961" y="4468233"/>
            <a:ext cx="542639" cy="230789"/>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002114622"/>
      </p:ext>
    </p:extLst>
  </p:cSld>
  <p:clrMapOvr>
    <a:masterClrMapping/>
  </p:clrMapOvr>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6" name="Text Box 10">
            <a:extLst>
              <a:ext uri="{FF2B5EF4-FFF2-40B4-BE49-F238E27FC236}">
                <a16:creationId xmlns:a16="http://schemas.microsoft.com/office/drawing/2014/main" id="{75A786AA-A76E-4831-AE75-ABE88B23D8E3}"/>
              </a:ext>
            </a:extLst>
          </p:cNvPr>
          <p:cNvSpPr txBox="1">
            <a:spLocks noChangeArrowheads="1"/>
          </p:cNvSpPr>
          <p:nvPr/>
        </p:nvSpPr>
        <p:spPr bwMode="auto">
          <a:xfrm>
            <a:off x="1371600" y="4267200"/>
            <a:ext cx="3057525" cy="2154238"/>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Morning-Glory Disc</a:t>
            </a:r>
          </a:p>
          <a:p>
            <a:pPr eaLnBrk="1" hangingPunct="1">
              <a:spcBef>
                <a:spcPct val="0"/>
              </a:spcBef>
              <a:buClrTx/>
              <a:buSzTx/>
              <a:buFontTx/>
              <a:buNone/>
            </a:pPr>
            <a:r>
              <a:rPr lang="en-US" altLang="en-US" sz="1200"/>
              <a:t>--DFE reveals:</a:t>
            </a:r>
          </a:p>
          <a:p>
            <a:pPr eaLnBrk="1" hangingPunct="1">
              <a:spcBef>
                <a:spcPct val="0"/>
              </a:spcBef>
              <a:buClrTx/>
              <a:buSzTx/>
              <a:buFontTx/>
              <a:buNone/>
            </a:pPr>
            <a:r>
              <a:rPr lang="en-US" altLang="en-US" sz="1200"/>
              <a:t>  1) A funnel-shaped…</a:t>
            </a:r>
            <a:r>
              <a:rPr lang="en-US" altLang="en-US" sz="1200" b="1">
                <a:solidFill>
                  <a:srgbClr val="0000FF"/>
                </a:solidFill>
              </a:rPr>
              <a:t>excavation</a:t>
            </a:r>
            <a:endParaRPr lang="en-US" altLang="en-US" sz="1200"/>
          </a:p>
          <a:p>
            <a:pPr eaLnBrk="1" hangingPunct="1">
              <a:spcBef>
                <a:spcPct val="0"/>
              </a:spcBef>
              <a:buClrTx/>
              <a:buSzTx/>
              <a:buFontTx/>
              <a:buNone/>
            </a:pPr>
            <a:r>
              <a:rPr lang="en-US" altLang="en-US" sz="1200"/>
              <a:t>  2) Number of vessels crossing the rim</a:t>
            </a:r>
          </a:p>
          <a:p>
            <a:pPr eaLnBrk="1" hangingPunct="1">
              <a:spcBef>
                <a:spcPct val="0"/>
              </a:spcBef>
              <a:buClrTx/>
              <a:buSzTx/>
              <a:buFontTx/>
              <a:buNone/>
            </a:pPr>
            <a:r>
              <a:rPr lang="en-US" altLang="en-US" sz="1200"/>
              <a:t>    seems abnormally…</a:t>
            </a:r>
            <a:r>
              <a:rPr lang="en-US" altLang="en-US" sz="1200" b="1">
                <a:solidFill>
                  <a:srgbClr val="0000FF"/>
                </a:solidFill>
              </a:rPr>
              <a:t>high</a:t>
            </a:r>
            <a:r>
              <a:rPr lang="en-US" altLang="en-US" sz="1200"/>
              <a:t> </a:t>
            </a:r>
            <a:endParaRPr lang="en-US" altLang="en-US" sz="1200" b="1">
              <a:solidFill>
                <a:srgbClr val="0000FF"/>
              </a:solidFill>
            </a:endParaRPr>
          </a:p>
          <a:p>
            <a:pPr eaLnBrk="1" hangingPunct="1">
              <a:spcBef>
                <a:spcPct val="0"/>
              </a:spcBef>
              <a:buClrTx/>
              <a:buSzTx/>
              <a:buFontTx/>
              <a:buNone/>
            </a:pPr>
            <a:r>
              <a:rPr lang="en-US" altLang="en-US" sz="1200"/>
              <a:t>--Tissue is…</a:t>
            </a:r>
            <a:r>
              <a:rPr lang="en-US" altLang="en-US" sz="1200" b="1">
                <a:solidFill>
                  <a:srgbClr val="0000FF"/>
                </a:solidFill>
              </a:rPr>
              <a:t>contractile</a:t>
            </a:r>
            <a:r>
              <a:rPr lang="en-US" altLang="en-US" sz="1200"/>
              <a:t>, so cup seems</a:t>
            </a:r>
          </a:p>
          <a:p>
            <a:pPr eaLnBrk="1" hangingPunct="1">
              <a:spcBef>
                <a:spcPct val="0"/>
              </a:spcBef>
              <a:buClrTx/>
              <a:buSzTx/>
              <a:buFontTx/>
              <a:buNone/>
            </a:pPr>
            <a:r>
              <a:rPr lang="en-US" altLang="en-US" sz="1200"/>
              <a:t>  to…</a:t>
            </a:r>
            <a:r>
              <a:rPr lang="en-US" altLang="en-US" sz="1200" b="1">
                <a:solidFill>
                  <a:srgbClr val="0000FF"/>
                </a:solidFill>
              </a:rPr>
              <a:t>open </a:t>
            </a:r>
            <a:r>
              <a:rPr lang="en-US" altLang="en-US" sz="1200">
                <a:solidFill>
                  <a:srgbClr val="0000FF"/>
                </a:solidFill>
              </a:rPr>
              <a:t>and</a:t>
            </a:r>
            <a:r>
              <a:rPr lang="en-US" altLang="en-US" sz="1200" b="1">
                <a:solidFill>
                  <a:srgbClr val="0000FF"/>
                </a:solidFill>
              </a:rPr>
              <a:t> close</a:t>
            </a:r>
            <a:r>
              <a:rPr lang="en-US" altLang="en-US" sz="1200"/>
              <a:t> (like its namesake,  </a:t>
            </a:r>
          </a:p>
          <a:p>
            <a:pPr eaLnBrk="1" hangingPunct="1">
              <a:spcBef>
                <a:spcPct val="0"/>
              </a:spcBef>
              <a:buClrTx/>
              <a:buSzTx/>
              <a:buFontTx/>
              <a:buNone/>
            </a:pPr>
            <a:r>
              <a:rPr lang="en-US" altLang="en-US" sz="1200"/>
              <a:t>  the morning-glory flower)</a:t>
            </a:r>
          </a:p>
          <a:p>
            <a:pPr eaLnBrk="1" hangingPunct="1">
              <a:spcBef>
                <a:spcPct val="0"/>
              </a:spcBef>
              <a:buClrTx/>
              <a:buSzTx/>
              <a:buFontTx/>
              <a:buNone/>
            </a:pPr>
            <a:r>
              <a:rPr lang="en-US" altLang="en-US" sz="1200"/>
              <a:t>--VA usually…</a:t>
            </a:r>
            <a:r>
              <a:rPr lang="en-US" altLang="en-US" sz="1200" b="1">
                <a:solidFill>
                  <a:srgbClr val="0000FF"/>
                </a:solidFill>
              </a:rPr>
              <a:t>20/200</a:t>
            </a:r>
            <a:r>
              <a:rPr lang="en-US" altLang="en-US" sz="1200"/>
              <a:t>, but can be…</a:t>
            </a:r>
          </a:p>
          <a:p>
            <a:pPr eaLnBrk="1" hangingPunct="1">
              <a:spcBef>
                <a:spcPct val="0"/>
              </a:spcBef>
              <a:buClrTx/>
              <a:buSzTx/>
              <a:buFontTx/>
              <a:buNone/>
            </a:pPr>
            <a:r>
              <a:rPr lang="en-US" altLang="en-US" sz="1200"/>
              <a:t>   </a:t>
            </a:r>
            <a:r>
              <a:rPr lang="en-US" altLang="en-US" sz="1200" b="1">
                <a:solidFill>
                  <a:srgbClr val="0000FF"/>
                </a:solidFill>
              </a:rPr>
              <a:t>20/20&lt;-&gt;NLP</a:t>
            </a:r>
          </a:p>
          <a:p>
            <a:pPr eaLnBrk="1" hangingPunct="1">
              <a:spcBef>
                <a:spcPct val="0"/>
              </a:spcBef>
              <a:buClrTx/>
              <a:buSzTx/>
              <a:buFontTx/>
              <a:buNone/>
            </a:pPr>
            <a:r>
              <a:rPr lang="en-US" altLang="en-US" sz="1200"/>
              <a:t>--1/3 develop…</a:t>
            </a:r>
            <a:r>
              <a:rPr lang="en-US" altLang="en-US" sz="1200" b="1">
                <a:solidFill>
                  <a:srgbClr val="CCECFF"/>
                </a:solidFill>
              </a:rPr>
              <a:t>serous</a:t>
            </a:r>
            <a:r>
              <a:rPr lang="en-US" altLang="en-US" sz="1200" b="1">
                <a:solidFill>
                  <a:srgbClr val="0000FF"/>
                </a:solidFill>
              </a:rPr>
              <a:t> </a:t>
            </a:r>
            <a:r>
              <a:rPr lang="en-US" altLang="en-US" sz="1200" b="1">
                <a:solidFill>
                  <a:srgbClr val="CCECFF"/>
                </a:solidFill>
              </a:rPr>
              <a:t>RD</a:t>
            </a:r>
          </a:p>
        </p:txBody>
      </p:sp>
      <p:sp>
        <p:nvSpPr>
          <p:cNvPr id="26627" name="Text Box 3">
            <a:extLst>
              <a:ext uri="{FF2B5EF4-FFF2-40B4-BE49-F238E27FC236}">
                <a16:creationId xmlns:a16="http://schemas.microsoft.com/office/drawing/2014/main" id="{EBF565CB-D2E5-4CB9-AB10-59AB11704A7C}"/>
              </a:ext>
            </a:extLst>
          </p:cNvPr>
          <p:cNvSpPr txBox="1">
            <a:spLocks noChangeArrowheads="1"/>
          </p:cNvSpPr>
          <p:nvPr/>
        </p:nvSpPr>
        <p:spPr bwMode="auto">
          <a:xfrm>
            <a:off x="793750" y="3505200"/>
            <a:ext cx="2274982" cy="677108"/>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solidFill>
                  <a:schemeClr val="bg1">
                    <a:lumMod val="65000"/>
                  </a:schemeClr>
                </a:solidFill>
              </a:rPr>
              <a:t>Optic Pit/Hole</a:t>
            </a:r>
          </a:p>
          <a:p>
            <a:pPr eaLnBrk="1" hangingPunct="1">
              <a:spcBef>
                <a:spcPct val="0"/>
              </a:spcBef>
              <a:buClrTx/>
              <a:buSzTx/>
              <a:buFontTx/>
              <a:buNone/>
            </a:pPr>
            <a:r>
              <a:rPr lang="en-US" altLang="en-US" sz="1200">
                <a:solidFill>
                  <a:schemeClr val="bg1">
                    <a:lumMod val="65000"/>
                  </a:schemeClr>
                </a:solidFill>
              </a:rPr>
              <a:t>--Associated with…</a:t>
            </a:r>
            <a:r>
              <a:rPr lang="en-US" altLang="en-US" sz="1200" b="1">
                <a:solidFill>
                  <a:schemeClr val="bg1">
                    <a:lumMod val="65000"/>
                  </a:schemeClr>
                </a:solidFill>
              </a:rPr>
              <a:t>serous RD</a:t>
            </a:r>
          </a:p>
          <a:p>
            <a:pPr eaLnBrk="1" hangingPunct="1">
              <a:spcBef>
                <a:spcPct val="0"/>
              </a:spcBef>
              <a:buClrTx/>
              <a:buSzTx/>
              <a:buFontTx/>
              <a:buNone/>
            </a:pPr>
            <a:r>
              <a:rPr lang="en-US" altLang="en-US" sz="1200" b="1">
                <a:solidFill>
                  <a:schemeClr val="bg1">
                    <a:lumMod val="65000"/>
                  </a:schemeClr>
                </a:solidFill>
              </a:rPr>
              <a:t>  in adulthood</a:t>
            </a:r>
          </a:p>
        </p:txBody>
      </p:sp>
      <p:sp>
        <p:nvSpPr>
          <p:cNvPr id="26628" name="Line 4">
            <a:extLst>
              <a:ext uri="{FF2B5EF4-FFF2-40B4-BE49-F238E27FC236}">
                <a16:creationId xmlns:a16="http://schemas.microsoft.com/office/drawing/2014/main" id="{6995FA1A-F69E-4714-87E2-B7C3F5C89A50}"/>
              </a:ext>
            </a:extLst>
          </p:cNvPr>
          <p:cNvSpPr>
            <a:spLocks noChangeShapeType="1"/>
          </p:cNvSpPr>
          <p:nvPr/>
        </p:nvSpPr>
        <p:spPr bwMode="auto">
          <a:xfrm flipH="1">
            <a:off x="1600200" y="2057400"/>
            <a:ext cx="1524000" cy="3810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629" name="Text Box 6">
            <a:extLst>
              <a:ext uri="{FF2B5EF4-FFF2-40B4-BE49-F238E27FC236}">
                <a16:creationId xmlns:a16="http://schemas.microsoft.com/office/drawing/2014/main" id="{2498F669-3885-470F-827E-D0722ECBD570}"/>
              </a:ext>
            </a:extLst>
          </p:cNvPr>
          <p:cNvSpPr txBox="1">
            <a:spLocks noChangeArrowheads="1"/>
          </p:cNvSpPr>
          <p:nvPr/>
        </p:nvSpPr>
        <p:spPr bwMode="auto">
          <a:xfrm>
            <a:off x="1340808" y="1524000"/>
            <a:ext cx="3544560" cy="458587"/>
          </a:xfrm>
          <a:prstGeom prst="rect">
            <a:avLst/>
          </a:prstGeom>
          <a:noFill/>
          <a:ln w="952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1400" i="1">
                <a:solidFill>
                  <a:schemeClr val="bg1">
                    <a:lumMod val="75000"/>
                  </a:schemeClr>
                </a:solidFill>
              </a:rPr>
              <a:t>These three are all secondary to abnormal</a:t>
            </a:r>
          </a:p>
          <a:p>
            <a:pPr algn="ctr" eaLnBrk="1" hangingPunct="1">
              <a:lnSpc>
                <a:spcPct val="85000"/>
              </a:lnSpc>
              <a:spcBef>
                <a:spcPct val="0"/>
              </a:spcBef>
              <a:buClrTx/>
              <a:buSzTx/>
              <a:buFontTx/>
              <a:buNone/>
            </a:pPr>
            <a:r>
              <a:rPr lang="en-US" altLang="en-US" sz="1400" i="1">
                <a:solidFill>
                  <a:schemeClr val="bg1">
                    <a:lumMod val="75000"/>
                  </a:schemeClr>
                </a:solidFill>
              </a:rPr>
              <a:t>closure of the embryonic optic fissure</a:t>
            </a:r>
          </a:p>
        </p:txBody>
      </p:sp>
      <p:sp>
        <p:nvSpPr>
          <p:cNvPr id="26630" name="Text Box 7">
            <a:extLst>
              <a:ext uri="{FF2B5EF4-FFF2-40B4-BE49-F238E27FC236}">
                <a16:creationId xmlns:a16="http://schemas.microsoft.com/office/drawing/2014/main" id="{77864995-F91A-497B-84DE-F4FB09455FB9}"/>
              </a:ext>
            </a:extLst>
          </p:cNvPr>
          <p:cNvSpPr txBox="1">
            <a:spLocks noChangeArrowheads="1"/>
          </p:cNvSpPr>
          <p:nvPr/>
        </p:nvSpPr>
        <p:spPr bwMode="auto">
          <a:xfrm>
            <a:off x="76200" y="2514600"/>
            <a:ext cx="2783134" cy="861774"/>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solidFill>
                  <a:schemeClr val="bg1">
                    <a:lumMod val="65000"/>
                  </a:schemeClr>
                </a:solidFill>
              </a:rPr>
              <a:t>Optic Nerve Coloboma</a:t>
            </a:r>
          </a:p>
          <a:p>
            <a:pPr eaLnBrk="1" hangingPunct="1">
              <a:spcBef>
                <a:spcPct val="0"/>
              </a:spcBef>
              <a:buClrTx/>
              <a:buSzTx/>
              <a:buFontTx/>
              <a:buNone/>
            </a:pPr>
            <a:r>
              <a:rPr lang="en-US" altLang="en-US" sz="1200">
                <a:solidFill>
                  <a:schemeClr val="bg1">
                    <a:lumMod val="65000"/>
                  </a:schemeClr>
                </a:solidFill>
              </a:rPr>
              <a:t>1) May resemble…</a:t>
            </a:r>
            <a:r>
              <a:rPr lang="en-US" altLang="en-US" sz="1200" b="1">
                <a:solidFill>
                  <a:schemeClr val="bg1">
                    <a:lumMod val="65000"/>
                  </a:schemeClr>
                </a:solidFill>
              </a:rPr>
              <a:t>deep cupping</a:t>
            </a:r>
          </a:p>
          <a:p>
            <a:pPr eaLnBrk="1" hangingPunct="1">
              <a:spcBef>
                <a:spcPct val="0"/>
              </a:spcBef>
              <a:buClrTx/>
              <a:buSzTx/>
              <a:buFontTx/>
              <a:buNone/>
            </a:pPr>
            <a:r>
              <a:rPr lang="en-US" altLang="en-US" sz="1200">
                <a:solidFill>
                  <a:schemeClr val="bg1">
                    <a:lumMod val="65000"/>
                  </a:schemeClr>
                </a:solidFill>
              </a:rPr>
              <a:t>2) Can be…</a:t>
            </a:r>
            <a:r>
              <a:rPr lang="en-US" altLang="en-US" sz="1200" b="1">
                <a:solidFill>
                  <a:schemeClr val="bg1">
                    <a:lumMod val="65000"/>
                  </a:schemeClr>
                </a:solidFill>
              </a:rPr>
              <a:t>bilateral, asymmetric</a:t>
            </a:r>
          </a:p>
          <a:p>
            <a:pPr eaLnBrk="1" hangingPunct="1">
              <a:spcBef>
                <a:spcPct val="0"/>
              </a:spcBef>
              <a:buClrTx/>
              <a:buSzTx/>
              <a:buFontTx/>
              <a:buNone/>
            </a:pPr>
            <a:r>
              <a:rPr lang="en-US" altLang="en-US" sz="1200">
                <a:solidFill>
                  <a:schemeClr val="bg1">
                    <a:lumMod val="65000"/>
                  </a:schemeClr>
                </a:solidFill>
              </a:rPr>
              <a:t>3) Part of the…</a:t>
            </a:r>
            <a:r>
              <a:rPr lang="en-US" altLang="en-US" sz="1200" b="1">
                <a:solidFill>
                  <a:schemeClr val="bg1">
                    <a:lumMod val="65000"/>
                  </a:schemeClr>
                </a:solidFill>
              </a:rPr>
              <a:t>CHARGE association</a:t>
            </a:r>
          </a:p>
        </p:txBody>
      </p:sp>
      <p:sp>
        <p:nvSpPr>
          <p:cNvPr id="26631" name="Line 8">
            <a:extLst>
              <a:ext uri="{FF2B5EF4-FFF2-40B4-BE49-F238E27FC236}">
                <a16:creationId xmlns:a16="http://schemas.microsoft.com/office/drawing/2014/main" id="{91D11795-7A2D-4757-920B-F908079269D1}"/>
              </a:ext>
            </a:extLst>
          </p:cNvPr>
          <p:cNvSpPr>
            <a:spLocks noChangeShapeType="1"/>
          </p:cNvSpPr>
          <p:nvPr/>
        </p:nvSpPr>
        <p:spPr bwMode="auto">
          <a:xfrm flipH="1">
            <a:off x="2971800" y="2057400"/>
            <a:ext cx="152400" cy="14478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632" name="Text Box 9">
            <a:extLst>
              <a:ext uri="{FF2B5EF4-FFF2-40B4-BE49-F238E27FC236}">
                <a16:creationId xmlns:a16="http://schemas.microsoft.com/office/drawing/2014/main" id="{A6F1D9EC-DA7F-44C4-8528-11B06C1FBD47}"/>
              </a:ext>
            </a:extLst>
          </p:cNvPr>
          <p:cNvSpPr txBox="1">
            <a:spLocks noChangeArrowheads="1"/>
          </p:cNvSpPr>
          <p:nvPr/>
        </p:nvSpPr>
        <p:spPr bwMode="auto">
          <a:xfrm>
            <a:off x="1371600" y="4267200"/>
            <a:ext cx="3057247" cy="2154436"/>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dirty="0">
                <a:solidFill>
                  <a:schemeClr val="bg1">
                    <a:lumMod val="65000"/>
                  </a:schemeClr>
                </a:solidFill>
              </a:rPr>
              <a:t>Morning-Glory Disc</a:t>
            </a:r>
          </a:p>
          <a:p>
            <a:pPr eaLnBrk="1" hangingPunct="1">
              <a:spcBef>
                <a:spcPct val="0"/>
              </a:spcBef>
              <a:buClrTx/>
              <a:buSzTx/>
              <a:buFontTx/>
              <a:buNone/>
            </a:pPr>
            <a:r>
              <a:rPr lang="en-US" altLang="en-US" sz="1200" dirty="0">
                <a:solidFill>
                  <a:schemeClr val="bg1">
                    <a:lumMod val="65000"/>
                  </a:schemeClr>
                </a:solidFill>
              </a:rPr>
              <a:t>--DFE reveals:</a:t>
            </a:r>
          </a:p>
          <a:p>
            <a:pPr eaLnBrk="1" hangingPunct="1">
              <a:spcBef>
                <a:spcPct val="0"/>
              </a:spcBef>
              <a:buClrTx/>
              <a:buSzTx/>
              <a:buFontTx/>
              <a:buNone/>
            </a:pPr>
            <a:r>
              <a:rPr lang="en-US" altLang="en-US" sz="1200" dirty="0">
                <a:solidFill>
                  <a:schemeClr val="bg1">
                    <a:lumMod val="65000"/>
                  </a:schemeClr>
                </a:solidFill>
              </a:rPr>
              <a:t>  1) A funnel-shaped…</a:t>
            </a:r>
            <a:r>
              <a:rPr lang="en-US" altLang="en-US" sz="1200" b="1" dirty="0">
                <a:solidFill>
                  <a:schemeClr val="bg1">
                    <a:lumMod val="65000"/>
                  </a:schemeClr>
                </a:solidFill>
              </a:rPr>
              <a:t>excavation</a:t>
            </a:r>
            <a:endParaRPr lang="en-US" altLang="en-US" sz="1200" dirty="0">
              <a:solidFill>
                <a:schemeClr val="bg1">
                  <a:lumMod val="65000"/>
                </a:schemeClr>
              </a:solidFill>
            </a:endParaRPr>
          </a:p>
          <a:p>
            <a:pPr eaLnBrk="1" hangingPunct="1">
              <a:spcBef>
                <a:spcPct val="0"/>
              </a:spcBef>
              <a:buClrTx/>
              <a:buSzTx/>
              <a:buFontTx/>
              <a:buNone/>
            </a:pPr>
            <a:r>
              <a:rPr lang="en-US" altLang="en-US" sz="1200" dirty="0">
                <a:solidFill>
                  <a:schemeClr val="bg1">
                    <a:lumMod val="65000"/>
                  </a:schemeClr>
                </a:solidFill>
              </a:rPr>
              <a:t>  2) Number of vessels crossing the rim</a:t>
            </a:r>
          </a:p>
          <a:p>
            <a:pPr eaLnBrk="1" hangingPunct="1">
              <a:spcBef>
                <a:spcPct val="0"/>
              </a:spcBef>
              <a:buClrTx/>
              <a:buSzTx/>
              <a:buFontTx/>
              <a:buNone/>
            </a:pPr>
            <a:r>
              <a:rPr lang="en-US" altLang="en-US" sz="1200" dirty="0">
                <a:solidFill>
                  <a:schemeClr val="bg1">
                    <a:lumMod val="65000"/>
                  </a:schemeClr>
                </a:solidFill>
              </a:rPr>
              <a:t>    seems abnormally…</a:t>
            </a:r>
            <a:r>
              <a:rPr lang="en-US" altLang="en-US" sz="1200" b="1" dirty="0">
                <a:solidFill>
                  <a:schemeClr val="bg1">
                    <a:lumMod val="65000"/>
                  </a:schemeClr>
                </a:solidFill>
              </a:rPr>
              <a:t>high</a:t>
            </a:r>
            <a:r>
              <a:rPr lang="en-US" altLang="en-US" sz="1200" dirty="0">
                <a:solidFill>
                  <a:schemeClr val="bg1">
                    <a:lumMod val="65000"/>
                  </a:schemeClr>
                </a:solidFill>
              </a:rPr>
              <a:t> </a:t>
            </a:r>
            <a:endParaRPr lang="en-US" altLang="en-US" sz="1200" b="1" dirty="0">
              <a:solidFill>
                <a:schemeClr val="bg1">
                  <a:lumMod val="65000"/>
                </a:schemeClr>
              </a:solidFill>
            </a:endParaRPr>
          </a:p>
          <a:p>
            <a:pPr eaLnBrk="1" hangingPunct="1">
              <a:spcBef>
                <a:spcPct val="0"/>
              </a:spcBef>
              <a:buClrTx/>
              <a:buSzTx/>
              <a:buFontTx/>
              <a:buNone/>
            </a:pPr>
            <a:r>
              <a:rPr lang="en-US" altLang="en-US" sz="1200" dirty="0">
                <a:solidFill>
                  <a:schemeClr val="bg1">
                    <a:lumMod val="65000"/>
                  </a:schemeClr>
                </a:solidFill>
              </a:rPr>
              <a:t>--Tissue is…</a:t>
            </a:r>
            <a:r>
              <a:rPr lang="en-US" altLang="en-US" sz="1200" b="1" dirty="0">
                <a:solidFill>
                  <a:schemeClr val="bg1">
                    <a:lumMod val="65000"/>
                  </a:schemeClr>
                </a:solidFill>
              </a:rPr>
              <a:t>contractile</a:t>
            </a:r>
            <a:r>
              <a:rPr lang="en-US" altLang="en-US" sz="1200" dirty="0">
                <a:solidFill>
                  <a:schemeClr val="bg1">
                    <a:lumMod val="65000"/>
                  </a:schemeClr>
                </a:solidFill>
              </a:rPr>
              <a:t>, so cup seems</a:t>
            </a:r>
          </a:p>
          <a:p>
            <a:pPr eaLnBrk="1" hangingPunct="1">
              <a:spcBef>
                <a:spcPct val="0"/>
              </a:spcBef>
              <a:buClrTx/>
              <a:buSzTx/>
              <a:buFontTx/>
              <a:buNone/>
            </a:pPr>
            <a:r>
              <a:rPr lang="en-US" altLang="en-US" sz="1200" dirty="0">
                <a:solidFill>
                  <a:schemeClr val="bg1">
                    <a:lumMod val="65000"/>
                  </a:schemeClr>
                </a:solidFill>
              </a:rPr>
              <a:t>  to…</a:t>
            </a:r>
            <a:r>
              <a:rPr lang="en-US" altLang="en-US" sz="1200" b="1" dirty="0">
                <a:solidFill>
                  <a:schemeClr val="bg1">
                    <a:lumMod val="65000"/>
                  </a:schemeClr>
                </a:solidFill>
              </a:rPr>
              <a:t>open </a:t>
            </a:r>
            <a:r>
              <a:rPr lang="en-US" altLang="en-US" sz="1200" dirty="0">
                <a:solidFill>
                  <a:schemeClr val="bg1">
                    <a:lumMod val="65000"/>
                  </a:schemeClr>
                </a:solidFill>
              </a:rPr>
              <a:t>and</a:t>
            </a:r>
            <a:r>
              <a:rPr lang="en-US" altLang="en-US" sz="1200" b="1" dirty="0">
                <a:solidFill>
                  <a:schemeClr val="bg1">
                    <a:lumMod val="65000"/>
                  </a:schemeClr>
                </a:solidFill>
              </a:rPr>
              <a:t> close</a:t>
            </a:r>
            <a:r>
              <a:rPr lang="en-US" altLang="en-US" sz="1200" dirty="0">
                <a:solidFill>
                  <a:schemeClr val="bg1">
                    <a:lumMod val="65000"/>
                  </a:schemeClr>
                </a:solidFill>
              </a:rPr>
              <a:t> (like its namesake,  </a:t>
            </a:r>
          </a:p>
          <a:p>
            <a:pPr eaLnBrk="1" hangingPunct="1">
              <a:spcBef>
                <a:spcPct val="0"/>
              </a:spcBef>
              <a:buClrTx/>
              <a:buSzTx/>
              <a:buFontTx/>
              <a:buNone/>
            </a:pPr>
            <a:r>
              <a:rPr lang="en-US" altLang="en-US" sz="1200" dirty="0">
                <a:solidFill>
                  <a:schemeClr val="bg1">
                    <a:lumMod val="65000"/>
                  </a:schemeClr>
                </a:solidFill>
              </a:rPr>
              <a:t>  the morning-glory flower)</a:t>
            </a:r>
          </a:p>
          <a:p>
            <a:pPr eaLnBrk="1" hangingPunct="1">
              <a:spcBef>
                <a:spcPct val="0"/>
              </a:spcBef>
              <a:buClrTx/>
              <a:buSzTx/>
              <a:buFontTx/>
              <a:buNone/>
            </a:pPr>
            <a:r>
              <a:rPr lang="en-US" altLang="en-US" sz="1200" dirty="0">
                <a:solidFill>
                  <a:schemeClr val="bg1">
                    <a:lumMod val="65000"/>
                  </a:schemeClr>
                </a:solidFill>
              </a:rPr>
              <a:t>--VA usually…</a:t>
            </a:r>
            <a:r>
              <a:rPr lang="en-US" altLang="en-US" sz="1200" b="1" dirty="0">
                <a:solidFill>
                  <a:schemeClr val="bg1">
                    <a:lumMod val="65000"/>
                  </a:schemeClr>
                </a:solidFill>
              </a:rPr>
              <a:t>20/200</a:t>
            </a:r>
            <a:r>
              <a:rPr lang="en-US" altLang="en-US" sz="1200" dirty="0">
                <a:solidFill>
                  <a:schemeClr val="bg1">
                    <a:lumMod val="65000"/>
                  </a:schemeClr>
                </a:solidFill>
              </a:rPr>
              <a:t>, but can be…</a:t>
            </a:r>
          </a:p>
          <a:p>
            <a:pPr eaLnBrk="1" hangingPunct="1">
              <a:spcBef>
                <a:spcPct val="0"/>
              </a:spcBef>
              <a:buClrTx/>
              <a:buSzTx/>
              <a:buFontTx/>
              <a:buNone/>
            </a:pPr>
            <a:r>
              <a:rPr lang="en-US" altLang="en-US" sz="1200" dirty="0">
                <a:solidFill>
                  <a:schemeClr val="bg1">
                    <a:lumMod val="65000"/>
                  </a:schemeClr>
                </a:solidFill>
              </a:rPr>
              <a:t>   </a:t>
            </a:r>
            <a:r>
              <a:rPr lang="en-US" altLang="en-US" sz="1200" b="1" dirty="0">
                <a:solidFill>
                  <a:schemeClr val="bg1">
                    <a:lumMod val="65000"/>
                  </a:schemeClr>
                </a:solidFill>
              </a:rPr>
              <a:t>20/20&lt;-&gt;NLP</a:t>
            </a:r>
          </a:p>
          <a:p>
            <a:pPr eaLnBrk="1" hangingPunct="1">
              <a:spcBef>
                <a:spcPct val="0"/>
              </a:spcBef>
              <a:buClrTx/>
              <a:buSzTx/>
              <a:buFontTx/>
              <a:buNone/>
            </a:pPr>
            <a:r>
              <a:rPr lang="en-US" altLang="en-US" sz="1200" dirty="0">
                <a:solidFill>
                  <a:schemeClr val="bg1">
                    <a:lumMod val="65000"/>
                  </a:schemeClr>
                </a:solidFill>
              </a:rPr>
              <a:t>--1/3 develop…</a:t>
            </a:r>
            <a:r>
              <a:rPr lang="en-US" altLang="en-US" sz="1200" b="1" dirty="0">
                <a:solidFill>
                  <a:schemeClr val="bg1">
                    <a:lumMod val="65000"/>
                  </a:schemeClr>
                </a:solidFill>
              </a:rPr>
              <a:t>serous RD</a:t>
            </a:r>
          </a:p>
        </p:txBody>
      </p:sp>
      <p:sp>
        <p:nvSpPr>
          <p:cNvPr id="26633" name="Rectangle 11">
            <a:extLst>
              <a:ext uri="{FF2B5EF4-FFF2-40B4-BE49-F238E27FC236}">
                <a16:creationId xmlns:a16="http://schemas.microsoft.com/office/drawing/2014/main" id="{F76BCA91-4E24-4F7F-B6A5-D5C8FE6F39B6}"/>
              </a:ext>
            </a:extLst>
          </p:cNvPr>
          <p:cNvSpPr>
            <a:spLocks noChangeArrowheads="1"/>
          </p:cNvSpPr>
          <p:nvPr/>
        </p:nvSpPr>
        <p:spPr bwMode="auto">
          <a:xfrm>
            <a:off x="457200" y="122238"/>
            <a:ext cx="7543800" cy="8683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b"/>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ct val="85000"/>
              </a:lnSpc>
              <a:spcBef>
                <a:spcPct val="0"/>
              </a:spcBef>
              <a:buClrTx/>
              <a:buSzTx/>
              <a:buFontTx/>
              <a:buNone/>
            </a:pPr>
            <a:r>
              <a:rPr lang="en-US" altLang="en-US" sz="3200" b="1" dirty="0">
                <a:solidFill>
                  <a:schemeClr val="tx2"/>
                </a:solidFill>
              </a:rPr>
              <a:t>Developmental Abnormalities of the Optic Nerve Head</a:t>
            </a:r>
            <a:endParaRPr lang="en-US" altLang="en-US" sz="3200" dirty="0">
              <a:solidFill>
                <a:schemeClr val="tx2"/>
              </a:solidFill>
            </a:endParaRPr>
          </a:p>
        </p:txBody>
      </p:sp>
      <p:sp>
        <p:nvSpPr>
          <p:cNvPr id="26634" name="Slide Number Placeholder 1">
            <a:extLst>
              <a:ext uri="{FF2B5EF4-FFF2-40B4-BE49-F238E27FC236}">
                <a16:creationId xmlns:a16="http://schemas.microsoft.com/office/drawing/2014/main" id="{36D4B343-1488-4D7C-8569-64FF0FD08B6E}"/>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DBDA1020-9ADD-4487-AA1F-12FB75A402F9}" type="slidenum">
              <a:rPr lang="en-US" altLang="en-US" sz="1000"/>
              <a:pPr>
                <a:spcBef>
                  <a:spcPct val="0"/>
                </a:spcBef>
                <a:buClrTx/>
                <a:buSzTx/>
                <a:buFontTx/>
                <a:buNone/>
              </a:pPr>
              <a:t>69</a:t>
            </a:fld>
            <a:endParaRPr lang="en-US" altLang="en-US" sz="1000"/>
          </a:p>
        </p:txBody>
      </p:sp>
      <p:sp>
        <p:nvSpPr>
          <p:cNvPr id="26635" name="Line 12">
            <a:extLst>
              <a:ext uri="{FF2B5EF4-FFF2-40B4-BE49-F238E27FC236}">
                <a16:creationId xmlns:a16="http://schemas.microsoft.com/office/drawing/2014/main" id="{65C3BECB-2C2E-4FDB-BF02-61BA4BD8DB2D}"/>
              </a:ext>
            </a:extLst>
          </p:cNvPr>
          <p:cNvSpPr>
            <a:spLocks noChangeShapeType="1"/>
          </p:cNvSpPr>
          <p:nvPr/>
        </p:nvSpPr>
        <p:spPr bwMode="auto">
          <a:xfrm>
            <a:off x="3124200" y="2057400"/>
            <a:ext cx="381000" cy="22098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 name="Text Box 16">
            <a:extLst>
              <a:ext uri="{FF2B5EF4-FFF2-40B4-BE49-F238E27FC236}">
                <a16:creationId xmlns:a16="http://schemas.microsoft.com/office/drawing/2014/main" id="{A25388A0-A505-4976-AE31-C05FE10D78D8}"/>
              </a:ext>
            </a:extLst>
          </p:cNvPr>
          <p:cNvSpPr txBox="1">
            <a:spLocks noChangeArrowheads="1"/>
          </p:cNvSpPr>
          <p:nvPr/>
        </p:nvSpPr>
        <p:spPr bwMode="auto">
          <a:xfrm>
            <a:off x="4648200" y="2576513"/>
            <a:ext cx="3973513" cy="862012"/>
          </a:xfrm>
          <a:prstGeom prst="rect">
            <a:avLst/>
          </a:prstGeom>
          <a:solidFill>
            <a:srgbClr val="FFC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defRPr/>
            </a:pPr>
            <a:r>
              <a:rPr lang="en-US" altLang="en-US" sz="1400" b="1" dirty="0">
                <a:solidFill>
                  <a:schemeClr val="bg1">
                    <a:lumMod val="65000"/>
                  </a:schemeClr>
                </a:solidFill>
              </a:rPr>
              <a:t>Myelinated RNFL</a:t>
            </a:r>
          </a:p>
          <a:p>
            <a:pPr eaLnBrk="1" hangingPunct="1">
              <a:spcBef>
                <a:spcPct val="0"/>
              </a:spcBef>
              <a:buClrTx/>
              <a:buSzTx/>
              <a:buFontTx/>
              <a:buNone/>
              <a:defRPr/>
            </a:pPr>
            <a:r>
              <a:rPr lang="en-US" altLang="en-US" sz="1200" dirty="0">
                <a:solidFill>
                  <a:srgbClr val="FFCCFF"/>
                </a:solidFill>
              </a:rPr>
              <a:t>--Myelin normally starts at LGN, ends at lamina </a:t>
            </a:r>
            <a:r>
              <a:rPr lang="en-US" altLang="en-US" sz="1200" dirty="0" err="1">
                <a:solidFill>
                  <a:srgbClr val="FFCCFF"/>
                </a:solidFill>
              </a:rPr>
              <a:t>cribrosa</a:t>
            </a:r>
            <a:endParaRPr lang="en-US" altLang="en-US" sz="1200" dirty="0">
              <a:solidFill>
                <a:srgbClr val="FFCCFF"/>
              </a:solidFill>
            </a:endParaRPr>
          </a:p>
          <a:p>
            <a:pPr eaLnBrk="1" hangingPunct="1">
              <a:spcBef>
                <a:spcPct val="0"/>
              </a:spcBef>
              <a:buClrTx/>
              <a:buSzTx/>
              <a:buFontTx/>
              <a:buNone/>
              <a:defRPr/>
            </a:pPr>
            <a:r>
              <a:rPr lang="en-US" altLang="en-US" sz="1200" dirty="0">
                <a:solidFill>
                  <a:srgbClr val="FFCCFF"/>
                </a:solidFill>
              </a:rPr>
              <a:t>--Can be patchy, discontinuous</a:t>
            </a:r>
          </a:p>
          <a:p>
            <a:pPr eaLnBrk="1" hangingPunct="1">
              <a:spcBef>
                <a:spcPct val="0"/>
              </a:spcBef>
              <a:buClrTx/>
              <a:buSzTx/>
              <a:buFontTx/>
              <a:buNone/>
              <a:defRPr/>
            </a:pPr>
            <a:r>
              <a:rPr lang="en-US" altLang="en-US" sz="1200" dirty="0">
                <a:solidFill>
                  <a:srgbClr val="FFCCFF"/>
                </a:solidFill>
              </a:rPr>
              <a:t>--Corresponding VF has absolute scotoma</a:t>
            </a:r>
          </a:p>
        </p:txBody>
      </p:sp>
      <p:sp>
        <p:nvSpPr>
          <p:cNvPr id="15" name="Text Box 18">
            <a:extLst>
              <a:ext uri="{FF2B5EF4-FFF2-40B4-BE49-F238E27FC236}">
                <a16:creationId xmlns:a16="http://schemas.microsoft.com/office/drawing/2014/main" id="{0EEE94D4-BC7E-44DF-B02B-501B0F5929C0}"/>
              </a:ext>
            </a:extLst>
          </p:cNvPr>
          <p:cNvSpPr txBox="1">
            <a:spLocks noChangeArrowheads="1"/>
          </p:cNvSpPr>
          <p:nvPr/>
        </p:nvSpPr>
        <p:spPr bwMode="auto">
          <a:xfrm>
            <a:off x="5546725" y="1687513"/>
            <a:ext cx="3452813" cy="677862"/>
          </a:xfrm>
          <a:prstGeom prst="rect">
            <a:avLst/>
          </a:prstGeom>
          <a:solidFill>
            <a:srgbClr val="FFFF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defRPr/>
            </a:pPr>
            <a:r>
              <a:rPr lang="en-US" altLang="en-US" sz="1400" b="1" dirty="0" err="1">
                <a:solidFill>
                  <a:schemeClr val="bg1">
                    <a:lumMod val="75000"/>
                  </a:schemeClr>
                </a:solidFill>
              </a:rPr>
              <a:t>Megalopapilla</a:t>
            </a:r>
            <a:endParaRPr lang="en-US" altLang="en-US" sz="1400" b="1" dirty="0">
              <a:solidFill>
                <a:schemeClr val="bg1">
                  <a:lumMod val="75000"/>
                </a:schemeClr>
              </a:solidFill>
            </a:endParaRPr>
          </a:p>
          <a:p>
            <a:pPr eaLnBrk="1" hangingPunct="1">
              <a:spcBef>
                <a:spcPct val="0"/>
              </a:spcBef>
              <a:buClrTx/>
              <a:buSzTx/>
              <a:buFontTx/>
              <a:buNone/>
              <a:defRPr/>
            </a:pPr>
            <a:r>
              <a:rPr lang="en-US" altLang="en-US" sz="1200" dirty="0">
                <a:solidFill>
                  <a:srgbClr val="FFFF99"/>
                </a:solidFill>
              </a:rPr>
              <a:t>--Abnormally large diameter of </a:t>
            </a:r>
            <a:r>
              <a:rPr lang="en-US" altLang="en-US" sz="1200" b="1" dirty="0">
                <a:solidFill>
                  <a:srgbClr val="FFFF99"/>
                </a:solidFill>
              </a:rPr>
              <a:t>disc and cup</a:t>
            </a:r>
          </a:p>
          <a:p>
            <a:pPr eaLnBrk="1" hangingPunct="1">
              <a:spcBef>
                <a:spcPct val="0"/>
              </a:spcBef>
              <a:buClrTx/>
              <a:buSzTx/>
              <a:buFontTx/>
              <a:buNone/>
              <a:defRPr/>
            </a:pPr>
            <a:r>
              <a:rPr lang="en-US" altLang="en-US" sz="1200" dirty="0">
                <a:solidFill>
                  <a:srgbClr val="FFFF99"/>
                </a:solidFill>
              </a:rPr>
              <a:t>--VF testing may reveal an </a:t>
            </a:r>
            <a:r>
              <a:rPr lang="en-US" altLang="en-US" sz="1200" b="1" dirty="0">
                <a:solidFill>
                  <a:srgbClr val="FFFF99"/>
                </a:solidFill>
              </a:rPr>
              <a:t>enlarged blind spot</a:t>
            </a:r>
          </a:p>
        </p:txBody>
      </p:sp>
      <p:sp>
        <p:nvSpPr>
          <p:cNvPr id="16" name="Text Box 19">
            <a:extLst>
              <a:ext uri="{FF2B5EF4-FFF2-40B4-BE49-F238E27FC236}">
                <a16:creationId xmlns:a16="http://schemas.microsoft.com/office/drawing/2014/main" id="{BF21B0FD-ADB8-4F9B-81FF-E2291331973F}"/>
              </a:ext>
            </a:extLst>
          </p:cNvPr>
          <p:cNvSpPr txBox="1">
            <a:spLocks noChangeArrowheads="1"/>
          </p:cNvSpPr>
          <p:nvPr/>
        </p:nvSpPr>
        <p:spPr bwMode="auto">
          <a:xfrm>
            <a:off x="5257800" y="3760788"/>
            <a:ext cx="3273425" cy="1231900"/>
          </a:xfrm>
          <a:prstGeom prst="rect">
            <a:avLst/>
          </a:prstGeom>
          <a:solidFill>
            <a:srgbClr val="CCFFCC"/>
          </a:solidFill>
          <a:ln w="9525">
            <a:no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defRPr/>
            </a:pPr>
            <a:r>
              <a:rPr lang="en-US" altLang="en-US" sz="1400" b="1" dirty="0">
                <a:solidFill>
                  <a:schemeClr val="bg1">
                    <a:lumMod val="65000"/>
                  </a:schemeClr>
                </a:solidFill>
              </a:rPr>
              <a:t>Optic Nerve Hypoplasia</a:t>
            </a:r>
          </a:p>
          <a:p>
            <a:pPr eaLnBrk="1" hangingPunct="1">
              <a:spcBef>
                <a:spcPct val="0"/>
              </a:spcBef>
              <a:buClrTx/>
              <a:buSzTx/>
              <a:buFontTx/>
              <a:buNone/>
              <a:defRPr/>
            </a:pPr>
            <a:r>
              <a:rPr lang="en-US" altLang="en-US" sz="1200" dirty="0">
                <a:solidFill>
                  <a:srgbClr val="CCFFCC"/>
                </a:solidFill>
              </a:rPr>
              <a:t>--Abnormally </a:t>
            </a:r>
            <a:r>
              <a:rPr lang="en-US" altLang="en-US" sz="1200" b="1" dirty="0">
                <a:solidFill>
                  <a:srgbClr val="CCFFCC"/>
                </a:solidFill>
              </a:rPr>
              <a:t>low number of axons</a:t>
            </a:r>
          </a:p>
          <a:p>
            <a:pPr eaLnBrk="1" hangingPunct="1">
              <a:spcBef>
                <a:spcPct val="0"/>
              </a:spcBef>
              <a:buClrTx/>
              <a:buSzTx/>
              <a:buFontTx/>
              <a:buNone/>
              <a:defRPr/>
            </a:pPr>
            <a:r>
              <a:rPr lang="en-US" altLang="en-US" sz="1200" dirty="0">
                <a:solidFill>
                  <a:srgbClr val="CCFFCC"/>
                </a:solidFill>
              </a:rPr>
              <a:t>--DFE: Small pale disc with </a:t>
            </a:r>
            <a:r>
              <a:rPr lang="en-US" altLang="en-US" sz="1200" b="1" dirty="0">
                <a:solidFill>
                  <a:srgbClr val="CCFFCC"/>
                </a:solidFill>
              </a:rPr>
              <a:t>double ring sign</a:t>
            </a:r>
            <a:endParaRPr lang="en-US" altLang="en-US" sz="1200" dirty="0">
              <a:solidFill>
                <a:srgbClr val="CCFFCC"/>
              </a:solidFill>
            </a:endParaRPr>
          </a:p>
          <a:p>
            <a:pPr eaLnBrk="1" hangingPunct="1">
              <a:spcBef>
                <a:spcPct val="0"/>
              </a:spcBef>
              <a:buClrTx/>
              <a:buSzTx/>
              <a:buFontTx/>
              <a:buNone/>
              <a:defRPr/>
            </a:pPr>
            <a:r>
              <a:rPr lang="en-US" altLang="en-US" sz="1200" dirty="0">
                <a:solidFill>
                  <a:srgbClr val="CCFFCC"/>
                </a:solidFill>
              </a:rPr>
              <a:t>--VA </a:t>
            </a:r>
            <a:r>
              <a:rPr lang="en-US" altLang="en-US" sz="1200" b="1" dirty="0">
                <a:solidFill>
                  <a:srgbClr val="CCFFCC"/>
                </a:solidFill>
              </a:rPr>
              <a:t>20/20&lt;-&gt;NLP</a:t>
            </a:r>
          </a:p>
          <a:p>
            <a:pPr eaLnBrk="1" hangingPunct="1">
              <a:spcBef>
                <a:spcPct val="0"/>
              </a:spcBef>
              <a:buClrTx/>
              <a:buSzTx/>
              <a:buFontTx/>
              <a:buNone/>
              <a:defRPr/>
            </a:pPr>
            <a:r>
              <a:rPr lang="en-US" altLang="en-US" sz="1200" dirty="0">
                <a:solidFill>
                  <a:srgbClr val="CCFFCC"/>
                </a:solidFill>
              </a:rPr>
              <a:t>--VF defects </a:t>
            </a:r>
            <a:r>
              <a:rPr lang="en-US" altLang="en-US" sz="1200" b="1" dirty="0">
                <a:solidFill>
                  <a:srgbClr val="CCFFCC"/>
                </a:solidFill>
              </a:rPr>
              <a:t>invariably present</a:t>
            </a:r>
          </a:p>
          <a:p>
            <a:pPr eaLnBrk="1" hangingPunct="1">
              <a:spcBef>
                <a:spcPct val="0"/>
              </a:spcBef>
              <a:buClrTx/>
              <a:buSzTx/>
              <a:buFontTx/>
              <a:buNone/>
              <a:defRPr/>
            </a:pPr>
            <a:r>
              <a:rPr lang="en-US" altLang="en-US" sz="1200" dirty="0">
                <a:solidFill>
                  <a:srgbClr val="CCFFCC"/>
                </a:solidFill>
              </a:rPr>
              <a:t>--Remember the </a:t>
            </a:r>
            <a:r>
              <a:rPr lang="en-US" altLang="en-US" sz="1200" b="1" dirty="0">
                <a:solidFill>
                  <a:srgbClr val="CCFFCC"/>
                </a:solidFill>
              </a:rPr>
              <a:t>4 D’s</a:t>
            </a:r>
            <a:r>
              <a:rPr lang="en-US" altLang="en-US" sz="1200" dirty="0">
                <a:solidFill>
                  <a:srgbClr val="CCFFCC"/>
                </a:solidFill>
              </a:rPr>
              <a:t> (more on this shortly)</a:t>
            </a:r>
          </a:p>
        </p:txBody>
      </p:sp>
      <p:sp>
        <p:nvSpPr>
          <p:cNvPr id="17" name="Text Box 13">
            <a:extLst>
              <a:ext uri="{FF2B5EF4-FFF2-40B4-BE49-F238E27FC236}">
                <a16:creationId xmlns:a16="http://schemas.microsoft.com/office/drawing/2014/main" id="{D23EA8F9-DF9F-4DB4-AA3A-1B3558C3921B}"/>
              </a:ext>
            </a:extLst>
          </p:cNvPr>
          <p:cNvSpPr txBox="1">
            <a:spLocks noChangeArrowheads="1"/>
          </p:cNvSpPr>
          <p:nvPr/>
        </p:nvSpPr>
        <p:spPr bwMode="auto">
          <a:xfrm>
            <a:off x="4800600" y="5257800"/>
            <a:ext cx="4294188" cy="1230313"/>
          </a:xfrm>
          <a:prstGeom prst="rect">
            <a:avLst/>
          </a:prstGeom>
          <a:solidFill>
            <a:srgbClr val="FFCC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Tilted-Disc Syndrome</a:t>
            </a:r>
          </a:p>
          <a:p>
            <a:pPr eaLnBrk="1" hangingPunct="1">
              <a:spcBef>
                <a:spcPct val="0"/>
              </a:spcBef>
              <a:buClrTx/>
              <a:buSzTx/>
              <a:buFontTx/>
              <a:buNone/>
            </a:pPr>
            <a:r>
              <a:rPr lang="en-US" altLang="en-US" sz="1200"/>
              <a:t>1) Superior pole appears…</a:t>
            </a:r>
            <a:r>
              <a:rPr lang="en-US" altLang="en-US" sz="1200" b="1">
                <a:solidFill>
                  <a:srgbClr val="0000FF"/>
                </a:solidFill>
              </a:rPr>
              <a:t>elevated</a:t>
            </a:r>
            <a:r>
              <a:rPr lang="en-US" altLang="en-US" sz="1200"/>
              <a:t>, inferior…</a:t>
            </a:r>
            <a:r>
              <a:rPr lang="en-US" altLang="en-US" sz="1200" b="1">
                <a:solidFill>
                  <a:srgbClr val="0000FF"/>
                </a:solidFill>
              </a:rPr>
              <a:t>recessed</a:t>
            </a:r>
          </a:p>
          <a:p>
            <a:pPr eaLnBrk="1" hangingPunct="1">
              <a:spcBef>
                <a:spcPct val="0"/>
              </a:spcBef>
              <a:buClrTx/>
              <a:buSzTx/>
              <a:buFontTx/>
              <a:buNone/>
            </a:pPr>
            <a:r>
              <a:rPr lang="en-US" altLang="en-US" sz="1200"/>
              <a:t>2) </a:t>
            </a:r>
            <a:r>
              <a:rPr lang="en-US" altLang="en-US" sz="1200">
                <a:solidFill>
                  <a:srgbClr val="FFCC99"/>
                </a:solidFill>
              </a:rPr>
              <a:t>Associated with…</a:t>
            </a:r>
            <a:r>
              <a:rPr lang="en-US" altLang="en-US" sz="1200" b="1">
                <a:solidFill>
                  <a:srgbClr val="FFCC99"/>
                </a:solidFill>
              </a:rPr>
              <a:t>situs inversus</a:t>
            </a:r>
            <a:r>
              <a:rPr lang="en-US" altLang="en-US" sz="1200">
                <a:solidFill>
                  <a:srgbClr val="FFCC99"/>
                </a:solidFill>
              </a:rPr>
              <a:t> of retinal vessels</a:t>
            </a:r>
          </a:p>
          <a:p>
            <a:pPr eaLnBrk="1" hangingPunct="1">
              <a:spcBef>
                <a:spcPct val="0"/>
              </a:spcBef>
              <a:buClrTx/>
              <a:buSzTx/>
              <a:buFontTx/>
              <a:buNone/>
            </a:pPr>
            <a:r>
              <a:rPr lang="en-US" altLang="en-US" sz="1200"/>
              <a:t>3) </a:t>
            </a:r>
            <a:r>
              <a:rPr lang="en-US" altLang="en-US" sz="1200">
                <a:solidFill>
                  <a:srgbClr val="FFCC99"/>
                </a:solidFill>
              </a:rPr>
              <a:t>Fundus abnormality produces…</a:t>
            </a:r>
            <a:r>
              <a:rPr lang="en-US" altLang="en-US" sz="1200" b="1">
                <a:solidFill>
                  <a:srgbClr val="FFCC99"/>
                </a:solidFill>
              </a:rPr>
              <a:t>myopic astigmatism</a:t>
            </a:r>
          </a:p>
          <a:p>
            <a:pPr eaLnBrk="1" hangingPunct="1">
              <a:spcBef>
                <a:spcPct val="0"/>
              </a:spcBef>
              <a:buClrTx/>
              <a:buSzTx/>
              <a:buFontTx/>
              <a:buNone/>
            </a:pPr>
            <a:r>
              <a:rPr lang="en-US" altLang="en-US" sz="1200"/>
              <a:t>4) </a:t>
            </a:r>
            <a:r>
              <a:rPr lang="en-US" altLang="en-US" sz="1200">
                <a:solidFill>
                  <a:srgbClr val="FFCC99"/>
                </a:solidFill>
              </a:rPr>
              <a:t>VF testing reveals…</a:t>
            </a:r>
            <a:r>
              <a:rPr lang="en-US" altLang="en-US" sz="1200" b="1">
                <a:solidFill>
                  <a:srgbClr val="FFCC99"/>
                </a:solidFill>
              </a:rPr>
              <a:t>bitemporal hemianopia</a:t>
            </a:r>
            <a:r>
              <a:rPr lang="en-US" altLang="en-US" sz="1200">
                <a:solidFill>
                  <a:srgbClr val="FFCC99"/>
                </a:solidFill>
              </a:rPr>
              <a:t> that doesn’t</a:t>
            </a:r>
          </a:p>
          <a:p>
            <a:pPr eaLnBrk="1" hangingPunct="1">
              <a:spcBef>
                <a:spcPct val="0"/>
              </a:spcBef>
              <a:buClrTx/>
              <a:buSzTx/>
              <a:buFontTx/>
              <a:buNone/>
            </a:pPr>
            <a:r>
              <a:rPr lang="en-US" altLang="en-US" sz="1200">
                <a:solidFill>
                  <a:srgbClr val="FFCC99"/>
                </a:solidFill>
              </a:rPr>
              <a:t>   …</a:t>
            </a:r>
            <a:r>
              <a:rPr lang="en-US" altLang="en-US" sz="1200" b="1">
                <a:solidFill>
                  <a:srgbClr val="FFCC99"/>
                </a:solidFill>
              </a:rPr>
              <a:t>respect the vertical</a:t>
            </a:r>
            <a:r>
              <a:rPr lang="en-US" altLang="en-US" sz="1200">
                <a:solidFill>
                  <a:srgbClr val="FFCC99"/>
                </a:solidFill>
              </a:rPr>
              <a:t> and may…</a:t>
            </a:r>
            <a:r>
              <a:rPr lang="en-US" altLang="en-US" sz="1200" b="1">
                <a:solidFill>
                  <a:srgbClr val="FFCC99"/>
                </a:solidFill>
              </a:rPr>
              <a:t>resolve with refraction</a:t>
            </a:r>
          </a:p>
        </p:txBody>
      </p:sp>
      <p:sp>
        <p:nvSpPr>
          <p:cNvPr id="18" name="Text Box 13">
            <a:extLst>
              <a:ext uri="{FF2B5EF4-FFF2-40B4-BE49-F238E27FC236}">
                <a16:creationId xmlns:a16="http://schemas.microsoft.com/office/drawing/2014/main" id="{AF29A23D-8CCD-493E-A881-3F227F620AD9}"/>
              </a:ext>
            </a:extLst>
          </p:cNvPr>
          <p:cNvSpPr txBox="1">
            <a:spLocks noChangeArrowheads="1"/>
          </p:cNvSpPr>
          <p:nvPr/>
        </p:nvSpPr>
        <p:spPr bwMode="auto">
          <a:xfrm>
            <a:off x="4800600" y="5257800"/>
            <a:ext cx="4216400" cy="1231106"/>
          </a:xfrm>
          <a:prstGeom prst="rect">
            <a:avLst/>
          </a:prstGeom>
          <a:solidFill>
            <a:srgbClr val="FFCC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dirty="0">
                <a:solidFill>
                  <a:schemeClr val="bg1">
                    <a:lumMod val="65000"/>
                  </a:schemeClr>
                </a:solidFill>
              </a:rPr>
              <a:t>Tilted-Disc Syndrome</a:t>
            </a:r>
          </a:p>
          <a:p>
            <a:pPr eaLnBrk="1" hangingPunct="1">
              <a:spcBef>
                <a:spcPct val="0"/>
              </a:spcBef>
              <a:buClrTx/>
              <a:buSzTx/>
              <a:buFontTx/>
              <a:buNone/>
            </a:pPr>
            <a:r>
              <a:rPr lang="en-US" altLang="en-US" sz="1200" dirty="0">
                <a:solidFill>
                  <a:srgbClr val="FFCC99"/>
                </a:solidFill>
              </a:rPr>
              <a:t>1) Superior pole appears…</a:t>
            </a:r>
            <a:r>
              <a:rPr lang="en-US" altLang="en-US" sz="1200" b="1" dirty="0">
                <a:solidFill>
                  <a:srgbClr val="FFCC99"/>
                </a:solidFill>
              </a:rPr>
              <a:t>elevated</a:t>
            </a:r>
            <a:r>
              <a:rPr lang="en-US" altLang="en-US" sz="1200" dirty="0">
                <a:solidFill>
                  <a:srgbClr val="FFCC99"/>
                </a:solidFill>
              </a:rPr>
              <a:t>, inferior… </a:t>
            </a:r>
            <a:r>
              <a:rPr lang="en-US" altLang="en-US" sz="1200" b="1" dirty="0">
                <a:solidFill>
                  <a:srgbClr val="FFCC99"/>
                </a:solidFill>
              </a:rPr>
              <a:t>recessed</a:t>
            </a:r>
          </a:p>
          <a:p>
            <a:pPr eaLnBrk="1" hangingPunct="1">
              <a:spcBef>
                <a:spcPct val="0"/>
              </a:spcBef>
              <a:buClrTx/>
              <a:buSzTx/>
              <a:buFontTx/>
              <a:buNone/>
            </a:pPr>
            <a:r>
              <a:rPr lang="en-US" altLang="en-US" sz="1200" dirty="0">
                <a:solidFill>
                  <a:srgbClr val="FFCC99"/>
                </a:solidFill>
              </a:rPr>
              <a:t>2) Associated with…</a:t>
            </a:r>
            <a:r>
              <a:rPr lang="en-US" altLang="en-US" sz="1200" b="1" dirty="0">
                <a:solidFill>
                  <a:srgbClr val="FFCC99"/>
                </a:solidFill>
              </a:rPr>
              <a:t>situs inversus</a:t>
            </a:r>
            <a:r>
              <a:rPr lang="en-US" altLang="en-US" sz="1200" dirty="0">
                <a:solidFill>
                  <a:srgbClr val="FFCC99"/>
                </a:solidFill>
              </a:rPr>
              <a:t> of retinal vessels</a:t>
            </a:r>
          </a:p>
          <a:p>
            <a:pPr eaLnBrk="1" hangingPunct="1">
              <a:spcBef>
                <a:spcPct val="0"/>
              </a:spcBef>
              <a:buClrTx/>
              <a:buSzTx/>
              <a:buFontTx/>
              <a:buNone/>
            </a:pPr>
            <a:r>
              <a:rPr lang="en-US" altLang="en-US" sz="1200" dirty="0">
                <a:solidFill>
                  <a:srgbClr val="FFCC99"/>
                </a:solidFill>
              </a:rPr>
              <a:t>3) Fundus abnormality produces… </a:t>
            </a:r>
            <a:r>
              <a:rPr lang="en-US" altLang="en-US" sz="1200" b="1" dirty="0">
                <a:solidFill>
                  <a:srgbClr val="FFCC99"/>
                </a:solidFill>
              </a:rPr>
              <a:t>myopic </a:t>
            </a:r>
            <a:r>
              <a:rPr lang="en-US" altLang="en-US" sz="1200" b="1" dirty="0" err="1">
                <a:solidFill>
                  <a:srgbClr val="FFCC99"/>
                </a:solidFill>
              </a:rPr>
              <a:t>astigm</a:t>
            </a:r>
            <a:endParaRPr lang="en-US" altLang="en-US" sz="1200" b="1" dirty="0">
              <a:solidFill>
                <a:srgbClr val="FFCC99"/>
              </a:solidFill>
            </a:endParaRPr>
          </a:p>
          <a:p>
            <a:pPr eaLnBrk="1" hangingPunct="1">
              <a:spcBef>
                <a:spcPct val="0"/>
              </a:spcBef>
              <a:buClrTx/>
              <a:buSzTx/>
              <a:buFontTx/>
              <a:buNone/>
            </a:pPr>
            <a:r>
              <a:rPr lang="en-US" altLang="en-US" sz="1200" dirty="0">
                <a:solidFill>
                  <a:srgbClr val="FFCC99"/>
                </a:solidFill>
              </a:rPr>
              <a:t>4) VF testing reveals…</a:t>
            </a:r>
            <a:r>
              <a:rPr lang="en-US" altLang="en-US" sz="1200" b="1" dirty="0">
                <a:solidFill>
                  <a:srgbClr val="FFCC99"/>
                </a:solidFill>
              </a:rPr>
              <a:t>bitemporal hemianopia</a:t>
            </a:r>
            <a:r>
              <a:rPr lang="en-US" altLang="en-US" sz="1200" dirty="0">
                <a:solidFill>
                  <a:srgbClr val="FFCC99"/>
                </a:solidFill>
              </a:rPr>
              <a:t> that </a:t>
            </a:r>
            <a:r>
              <a:rPr lang="en-US" altLang="en-US" sz="1200" dirty="0" err="1">
                <a:solidFill>
                  <a:srgbClr val="FFCC99"/>
                </a:solidFill>
              </a:rPr>
              <a:t>doesn’t</a:t>
            </a:r>
            <a:r>
              <a:rPr lang="en-US" altLang="en-US" sz="1200" b="1" dirty="0" err="1">
                <a:solidFill>
                  <a:srgbClr val="FFCC99"/>
                </a:solidFill>
              </a:rPr>
              <a:t>with</a:t>
            </a:r>
            <a:r>
              <a:rPr lang="en-US" altLang="en-US" sz="1200" b="1" dirty="0">
                <a:solidFill>
                  <a:srgbClr val="FFCC99"/>
                </a:solidFill>
              </a:rPr>
              <a:t> refract</a:t>
            </a:r>
          </a:p>
        </p:txBody>
      </p:sp>
      <p:sp>
        <p:nvSpPr>
          <p:cNvPr id="3" name="TextBox 2">
            <a:extLst>
              <a:ext uri="{FF2B5EF4-FFF2-40B4-BE49-F238E27FC236}">
                <a16:creationId xmlns:a16="http://schemas.microsoft.com/office/drawing/2014/main" id="{83967FBC-9255-EE50-B057-538AB35A0FFD}"/>
              </a:ext>
            </a:extLst>
          </p:cNvPr>
          <p:cNvSpPr txBox="1"/>
          <p:nvPr/>
        </p:nvSpPr>
        <p:spPr>
          <a:xfrm>
            <a:off x="299781" y="1873984"/>
            <a:ext cx="5410200" cy="2308324"/>
          </a:xfrm>
          <a:prstGeom prst="rect">
            <a:avLst/>
          </a:prstGeom>
          <a:solidFill>
            <a:srgbClr val="61D6FF"/>
          </a:solidFill>
        </p:spPr>
        <p:txBody>
          <a:bodyPr wrap="square" rtlCol="0">
            <a:spAutoFit/>
          </a:bodyPr>
          <a:lstStyle/>
          <a:p>
            <a:r>
              <a:rPr lang="en-US" sz="1600" i="1" dirty="0">
                <a:solidFill>
                  <a:schemeClr val="bg1">
                    <a:lumMod val="50000"/>
                  </a:schemeClr>
                </a:solidFill>
              </a:rPr>
              <a:t>Is morning-glory disc usually unilateral, or bilateral?</a:t>
            </a:r>
          </a:p>
          <a:p>
            <a:r>
              <a:rPr lang="en-US" sz="1600" dirty="0">
                <a:solidFill>
                  <a:schemeClr val="bg1">
                    <a:lumMod val="50000"/>
                  </a:schemeClr>
                </a:solidFill>
              </a:rPr>
              <a:t>Unilateral</a:t>
            </a:r>
          </a:p>
          <a:p>
            <a:endParaRPr lang="en-US" sz="1600" i="1" dirty="0">
              <a:solidFill>
                <a:schemeClr val="bg1">
                  <a:lumMod val="50000"/>
                </a:schemeClr>
              </a:solidFill>
              <a:latin typeface="+mn-lt"/>
            </a:endParaRPr>
          </a:p>
          <a:p>
            <a:r>
              <a:rPr lang="en-US" sz="1600" i="1" dirty="0">
                <a:solidFill>
                  <a:schemeClr val="bg1">
                    <a:lumMod val="50000"/>
                  </a:schemeClr>
                </a:solidFill>
                <a:latin typeface="+mn-lt"/>
              </a:rPr>
              <a:t>Is there a gender predilection?</a:t>
            </a:r>
          </a:p>
          <a:p>
            <a:r>
              <a:rPr lang="en-US" sz="1600" dirty="0">
                <a:solidFill>
                  <a:schemeClr val="bg1">
                    <a:lumMod val="50000"/>
                  </a:schemeClr>
                </a:solidFill>
                <a:latin typeface="+mn-lt"/>
              </a:rPr>
              <a:t>Yes, there is a  ♀  preponderance</a:t>
            </a:r>
          </a:p>
          <a:p>
            <a:endParaRPr lang="en-US" sz="1600" dirty="0">
              <a:solidFill>
                <a:schemeClr val="bg1">
                  <a:lumMod val="50000"/>
                </a:schemeClr>
              </a:solidFill>
            </a:endParaRPr>
          </a:p>
          <a:p>
            <a:r>
              <a:rPr lang="en-US" sz="1600" i="1" dirty="0">
                <a:solidFill>
                  <a:schemeClr val="bg1">
                    <a:lumMod val="50000"/>
                  </a:schemeClr>
                </a:solidFill>
              </a:rPr>
              <a:t>It has two associations of particular note—what are they?</a:t>
            </a:r>
          </a:p>
          <a:p>
            <a:r>
              <a:rPr lang="en-US" sz="1600" dirty="0">
                <a:solidFill>
                  <a:schemeClr val="bg1">
                    <a:lumMod val="50000"/>
                  </a:schemeClr>
                </a:solidFill>
              </a:rPr>
              <a:t>--PHACE  syndrome</a:t>
            </a:r>
          </a:p>
          <a:p>
            <a:r>
              <a:rPr lang="en-US" sz="1600" dirty="0">
                <a:solidFill>
                  <a:schemeClr val="bg1">
                    <a:lumMod val="50000"/>
                  </a:schemeClr>
                </a:solidFill>
              </a:rPr>
              <a:t>--</a:t>
            </a:r>
            <a:r>
              <a:rPr lang="en-US" sz="1600" b="1" dirty="0" err="1"/>
              <a:t>Moyamoya</a:t>
            </a:r>
            <a:r>
              <a:rPr lang="en-US" sz="1600" b="1" dirty="0"/>
              <a:t>  </a:t>
            </a:r>
            <a:r>
              <a:rPr lang="en-US" sz="1600" b="1" dirty="0">
                <a:solidFill>
                  <a:srgbClr val="61D6FF"/>
                </a:solidFill>
              </a:rPr>
              <a:t>disease</a:t>
            </a:r>
          </a:p>
        </p:txBody>
      </p:sp>
      <p:sp>
        <p:nvSpPr>
          <p:cNvPr id="2" name="Frame 1">
            <a:extLst>
              <a:ext uri="{FF2B5EF4-FFF2-40B4-BE49-F238E27FC236}">
                <a16:creationId xmlns:a16="http://schemas.microsoft.com/office/drawing/2014/main" id="{257A94D7-AD34-AB4D-6027-AF081A0B8B3A}"/>
              </a:ext>
            </a:extLst>
          </p:cNvPr>
          <p:cNvSpPr/>
          <p:nvPr/>
        </p:nvSpPr>
        <p:spPr>
          <a:xfrm>
            <a:off x="1340808" y="4266407"/>
            <a:ext cx="1859592" cy="305593"/>
          </a:xfrm>
          <a:prstGeom prst="frame">
            <a:avLst/>
          </a:prstGeom>
          <a:solidFill>
            <a:schemeClr val="bg1">
              <a:lumMod val="65000"/>
            </a:schemeClr>
          </a:solidFill>
          <a:ln>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5" name="TextBox 4">
            <a:extLst>
              <a:ext uri="{FF2B5EF4-FFF2-40B4-BE49-F238E27FC236}">
                <a16:creationId xmlns:a16="http://schemas.microsoft.com/office/drawing/2014/main" id="{A5DE4E2D-A07C-9FD4-0501-0357163C4BDE}"/>
              </a:ext>
            </a:extLst>
          </p:cNvPr>
          <p:cNvSpPr txBox="1"/>
          <p:nvPr/>
        </p:nvSpPr>
        <p:spPr>
          <a:xfrm>
            <a:off x="2068437" y="2499301"/>
            <a:ext cx="6591695" cy="3754874"/>
          </a:xfrm>
          <a:prstGeom prst="rect">
            <a:avLst/>
          </a:prstGeom>
          <a:solidFill>
            <a:srgbClr val="FFDB69"/>
          </a:solidFill>
        </p:spPr>
        <p:txBody>
          <a:bodyPr wrap="square" rtlCol="0">
            <a:spAutoFit/>
          </a:bodyPr>
          <a:lstStyle/>
          <a:p>
            <a:r>
              <a:rPr lang="en-US" sz="1400" b="0" i="1" dirty="0">
                <a:effectLst/>
                <a:latin typeface="+mn-lt"/>
              </a:rPr>
              <a:t>What is </a:t>
            </a:r>
            <a:r>
              <a:rPr lang="en-US" sz="1400" b="0" dirty="0" err="1">
                <a:effectLst/>
                <a:latin typeface="+mn-lt"/>
              </a:rPr>
              <a:t>moyamoya</a:t>
            </a:r>
            <a:r>
              <a:rPr lang="en-US" sz="1400" b="0" dirty="0">
                <a:effectLst/>
                <a:latin typeface="+mn-lt"/>
              </a:rPr>
              <a:t> disease </a:t>
            </a:r>
            <a:r>
              <a:rPr lang="en-US" sz="1400" b="0" i="1" dirty="0">
                <a:effectLst/>
                <a:latin typeface="+mn-lt"/>
              </a:rPr>
              <a:t>(MMD)?</a:t>
            </a:r>
          </a:p>
          <a:p>
            <a:r>
              <a:rPr lang="en-US" sz="1400" dirty="0">
                <a:latin typeface="+mn-lt"/>
              </a:rPr>
              <a:t>An</a:t>
            </a:r>
            <a:r>
              <a:rPr lang="en-US" sz="1400" b="0" i="0" dirty="0">
                <a:effectLst/>
                <a:latin typeface="+mn-lt"/>
              </a:rPr>
              <a:t>  occlusive  vascular condition primarily affecting the terminal  internal carotids  and proximal  anterior and middle cerebral  arteries</a:t>
            </a:r>
          </a:p>
          <a:p>
            <a:endParaRPr lang="en-US" sz="1400" i="1" dirty="0">
              <a:latin typeface="+mn-lt"/>
            </a:endParaRPr>
          </a:p>
          <a:p>
            <a:r>
              <a:rPr lang="en-US" sz="1400" b="0" i="1" dirty="0">
                <a:effectLst/>
                <a:latin typeface="+mn-lt"/>
              </a:rPr>
              <a:t>Is it common, or rare?</a:t>
            </a:r>
          </a:p>
          <a:p>
            <a:r>
              <a:rPr lang="en-US" sz="1400" dirty="0">
                <a:latin typeface="+mn-lt"/>
              </a:rPr>
              <a:t>Quite rare</a:t>
            </a:r>
          </a:p>
          <a:p>
            <a:endParaRPr lang="en-US" sz="1400" b="0" i="0" dirty="0">
              <a:effectLst/>
              <a:latin typeface="+mn-lt"/>
            </a:endParaRPr>
          </a:p>
          <a:p>
            <a:endParaRPr lang="en-US" sz="1400" i="1" dirty="0">
              <a:latin typeface="+mn-lt"/>
            </a:endParaRPr>
          </a:p>
          <a:p>
            <a:r>
              <a:rPr lang="en-US" sz="1400" i="1" dirty="0">
                <a:latin typeface="+mn-lt"/>
              </a:rPr>
              <a:t>Is there a racial predilection?</a:t>
            </a:r>
          </a:p>
          <a:p>
            <a:r>
              <a:rPr lang="en-US" sz="1400" dirty="0">
                <a:latin typeface="+mn-lt"/>
              </a:rPr>
              <a:t>Yes, it is more common in  Asians </a:t>
            </a:r>
            <a:r>
              <a:rPr lang="en-US" sz="1400" dirty="0">
                <a:solidFill>
                  <a:srgbClr val="FFDB69"/>
                </a:solidFill>
                <a:latin typeface="+mn-lt"/>
              </a:rPr>
              <a:t>, especially  Japanese  and Korean  individuals</a:t>
            </a:r>
          </a:p>
          <a:p>
            <a:endParaRPr lang="en-US" sz="1400" dirty="0">
              <a:solidFill>
                <a:srgbClr val="FFDB69"/>
              </a:solidFill>
              <a:latin typeface="+mn-lt"/>
            </a:endParaRPr>
          </a:p>
          <a:p>
            <a:r>
              <a:rPr lang="en-US" sz="1400" i="1" dirty="0">
                <a:solidFill>
                  <a:srgbClr val="FFDB69"/>
                </a:solidFill>
                <a:latin typeface="+mn-lt"/>
              </a:rPr>
              <a:t>Is there a gender predilection?</a:t>
            </a:r>
          </a:p>
          <a:p>
            <a:r>
              <a:rPr lang="en-US" sz="1400" dirty="0">
                <a:solidFill>
                  <a:srgbClr val="FFDB69"/>
                </a:solidFill>
                <a:latin typeface="+mn-lt"/>
              </a:rPr>
              <a:t>Yes, there is a modest  ♀  preponderance</a:t>
            </a:r>
          </a:p>
          <a:p>
            <a:endParaRPr lang="en-US" sz="1400" i="1" dirty="0">
              <a:solidFill>
                <a:srgbClr val="FFDB69"/>
              </a:solidFill>
              <a:latin typeface="+mn-lt"/>
            </a:endParaRPr>
          </a:p>
          <a:p>
            <a:r>
              <a:rPr lang="en-US" sz="1400" i="1" dirty="0">
                <a:solidFill>
                  <a:srgbClr val="FFDB69"/>
                </a:solidFill>
                <a:latin typeface="+mn-lt"/>
              </a:rPr>
              <a:t>Is there an age predilection?</a:t>
            </a:r>
          </a:p>
          <a:p>
            <a:r>
              <a:rPr lang="en-US" sz="1400" dirty="0">
                <a:solidFill>
                  <a:srgbClr val="FFDB69"/>
                </a:solidFill>
                <a:latin typeface="+mn-lt"/>
              </a:rPr>
              <a:t>It manifests most commonly in  childhood  (with a second, smaller peak in the  fourth  decade)</a:t>
            </a:r>
          </a:p>
        </p:txBody>
      </p:sp>
      <p:sp>
        <p:nvSpPr>
          <p:cNvPr id="7" name="TextBox 6">
            <a:extLst>
              <a:ext uri="{FF2B5EF4-FFF2-40B4-BE49-F238E27FC236}">
                <a16:creationId xmlns:a16="http://schemas.microsoft.com/office/drawing/2014/main" id="{024A12C4-E399-702B-B93D-2CFCF3E1D8E2}"/>
              </a:ext>
            </a:extLst>
          </p:cNvPr>
          <p:cNvSpPr txBox="1"/>
          <p:nvPr/>
        </p:nvSpPr>
        <p:spPr>
          <a:xfrm>
            <a:off x="1600200" y="3830430"/>
            <a:ext cx="936475" cy="338554"/>
          </a:xfrm>
          <a:prstGeom prst="rect">
            <a:avLst/>
          </a:prstGeom>
          <a:noFill/>
        </p:spPr>
        <p:txBody>
          <a:bodyPr wrap="none" rtlCol="0">
            <a:spAutoFit/>
          </a:bodyPr>
          <a:lstStyle/>
          <a:p>
            <a:r>
              <a:rPr lang="en-US" sz="1600" b="1" dirty="0"/>
              <a:t>disease</a:t>
            </a:r>
          </a:p>
        </p:txBody>
      </p:sp>
    </p:spTree>
    <p:extLst>
      <p:ext uri="{BB962C8B-B14F-4D97-AF65-F5344CB8AC3E}">
        <p14:creationId xmlns:p14="http://schemas.microsoft.com/office/powerpoint/2010/main" val="341912351"/>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52" name="Text Box 16">
            <a:extLst>
              <a:ext uri="{FF2B5EF4-FFF2-40B4-BE49-F238E27FC236}">
                <a16:creationId xmlns:a16="http://schemas.microsoft.com/office/drawing/2014/main" id="{669903C5-5E6F-43C4-BF18-4E57A1360FBB}"/>
              </a:ext>
            </a:extLst>
          </p:cNvPr>
          <p:cNvSpPr txBox="1">
            <a:spLocks noChangeArrowheads="1"/>
          </p:cNvSpPr>
          <p:nvPr/>
        </p:nvSpPr>
        <p:spPr bwMode="auto">
          <a:xfrm>
            <a:off x="4648200" y="2576513"/>
            <a:ext cx="3937000" cy="852487"/>
          </a:xfrm>
          <a:prstGeom prst="rect">
            <a:avLst/>
          </a:prstGeom>
          <a:solidFill>
            <a:srgbClr val="FFC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Myelinated RNFL</a:t>
            </a:r>
            <a:endParaRPr lang="en-US" altLang="en-US" sz="1400" b="1">
              <a:solidFill>
                <a:srgbClr val="FFCCFF"/>
              </a:solidFill>
            </a:endParaRPr>
          </a:p>
          <a:p>
            <a:pPr eaLnBrk="1" hangingPunct="1">
              <a:spcBef>
                <a:spcPct val="0"/>
              </a:spcBef>
              <a:buClrTx/>
              <a:buSzTx/>
              <a:buFontTx/>
              <a:buNone/>
            </a:pPr>
            <a:r>
              <a:rPr lang="en-US" altLang="en-US" sz="1200">
                <a:solidFill>
                  <a:srgbClr val="FFCCFF"/>
                </a:solidFill>
              </a:rPr>
              <a:t>--Myelin normally starts at LGN, ends at lamina cribrosa</a:t>
            </a:r>
          </a:p>
          <a:p>
            <a:pPr eaLnBrk="1" hangingPunct="1">
              <a:spcBef>
                <a:spcPct val="0"/>
              </a:spcBef>
              <a:buClrTx/>
              <a:buSzTx/>
              <a:buFontTx/>
              <a:buNone/>
            </a:pPr>
            <a:r>
              <a:rPr lang="en-US" altLang="en-US" sz="1200">
                <a:solidFill>
                  <a:srgbClr val="FFCCFF"/>
                </a:solidFill>
              </a:rPr>
              <a:t>--Can be patchy, discontinuous</a:t>
            </a:r>
          </a:p>
          <a:p>
            <a:pPr eaLnBrk="1" hangingPunct="1">
              <a:spcBef>
                <a:spcPct val="0"/>
              </a:spcBef>
              <a:buClrTx/>
              <a:buSzTx/>
              <a:buFontTx/>
              <a:buNone/>
            </a:pPr>
            <a:r>
              <a:rPr lang="en-US" altLang="en-US" sz="1200">
                <a:solidFill>
                  <a:srgbClr val="FFCCFF"/>
                </a:solidFill>
              </a:rPr>
              <a:t>--Corresponding VF has absolute scotoma</a:t>
            </a:r>
          </a:p>
        </p:txBody>
      </p:sp>
      <p:sp>
        <p:nvSpPr>
          <p:cNvPr id="6154" name="Text Box 18">
            <a:extLst>
              <a:ext uri="{FF2B5EF4-FFF2-40B4-BE49-F238E27FC236}">
                <a16:creationId xmlns:a16="http://schemas.microsoft.com/office/drawing/2014/main" id="{D3344072-87DD-4AB2-B95B-73F807A201CA}"/>
              </a:ext>
            </a:extLst>
          </p:cNvPr>
          <p:cNvSpPr txBox="1">
            <a:spLocks noChangeArrowheads="1"/>
          </p:cNvSpPr>
          <p:nvPr/>
        </p:nvSpPr>
        <p:spPr bwMode="auto">
          <a:xfrm>
            <a:off x="5546725" y="1687513"/>
            <a:ext cx="3421063" cy="669925"/>
          </a:xfrm>
          <a:prstGeom prst="rect">
            <a:avLst/>
          </a:prstGeom>
          <a:solidFill>
            <a:srgbClr val="FFFF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Megalopapilla</a:t>
            </a:r>
          </a:p>
          <a:p>
            <a:pPr eaLnBrk="1" hangingPunct="1">
              <a:spcBef>
                <a:spcPct val="0"/>
              </a:spcBef>
              <a:buClrTx/>
              <a:buSzTx/>
              <a:buFontTx/>
              <a:buNone/>
            </a:pPr>
            <a:r>
              <a:rPr lang="en-US" altLang="en-US" sz="1200">
                <a:solidFill>
                  <a:srgbClr val="FFFF99"/>
                </a:solidFill>
              </a:rPr>
              <a:t>--Abnormally large diameter of </a:t>
            </a:r>
            <a:r>
              <a:rPr lang="en-US" altLang="en-US" sz="1200" b="1">
                <a:solidFill>
                  <a:srgbClr val="FFFF99"/>
                </a:solidFill>
              </a:rPr>
              <a:t>disc and cup</a:t>
            </a:r>
          </a:p>
          <a:p>
            <a:pPr eaLnBrk="1" hangingPunct="1">
              <a:spcBef>
                <a:spcPct val="0"/>
              </a:spcBef>
              <a:buClrTx/>
              <a:buSzTx/>
              <a:buFontTx/>
              <a:buNone/>
            </a:pPr>
            <a:r>
              <a:rPr lang="en-US" altLang="en-US" sz="1200">
                <a:solidFill>
                  <a:srgbClr val="FFFF99"/>
                </a:solidFill>
              </a:rPr>
              <a:t>--VF testing may reveal an </a:t>
            </a:r>
            <a:r>
              <a:rPr lang="en-US" altLang="en-US" sz="1200" b="1">
                <a:solidFill>
                  <a:srgbClr val="FFFF99"/>
                </a:solidFill>
              </a:rPr>
              <a:t>enlarged blind spot</a:t>
            </a:r>
          </a:p>
        </p:txBody>
      </p:sp>
      <p:sp>
        <p:nvSpPr>
          <p:cNvPr id="6156" name="Text Box 20">
            <a:extLst>
              <a:ext uri="{FF2B5EF4-FFF2-40B4-BE49-F238E27FC236}">
                <a16:creationId xmlns:a16="http://schemas.microsoft.com/office/drawing/2014/main" id="{06D67543-4399-4182-A8C4-2AE49EC50E7E}"/>
              </a:ext>
            </a:extLst>
          </p:cNvPr>
          <p:cNvSpPr txBox="1">
            <a:spLocks noChangeArrowheads="1"/>
          </p:cNvSpPr>
          <p:nvPr/>
        </p:nvSpPr>
        <p:spPr bwMode="auto">
          <a:xfrm>
            <a:off x="76200" y="2514600"/>
            <a:ext cx="2757488" cy="852488"/>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Optic Nerve Coloboma</a:t>
            </a:r>
          </a:p>
          <a:p>
            <a:pPr eaLnBrk="1" hangingPunct="1">
              <a:spcBef>
                <a:spcPct val="0"/>
              </a:spcBef>
              <a:buClrTx/>
              <a:buSzTx/>
              <a:buFontTx/>
              <a:buNone/>
            </a:pPr>
            <a:r>
              <a:rPr lang="en-US" altLang="en-US" sz="1200">
                <a:solidFill>
                  <a:srgbClr val="CCECFF"/>
                </a:solidFill>
              </a:rPr>
              <a:t>1) May resemble… </a:t>
            </a:r>
            <a:r>
              <a:rPr lang="en-US" altLang="en-US" sz="1200" b="1">
                <a:solidFill>
                  <a:srgbClr val="CCECFF"/>
                </a:solidFill>
              </a:rPr>
              <a:t>deep cupping</a:t>
            </a:r>
          </a:p>
          <a:p>
            <a:pPr eaLnBrk="1" hangingPunct="1">
              <a:spcBef>
                <a:spcPct val="0"/>
              </a:spcBef>
              <a:buClrTx/>
              <a:buSzTx/>
              <a:buFontTx/>
              <a:buNone/>
            </a:pPr>
            <a:r>
              <a:rPr lang="en-US" altLang="en-US" sz="1200">
                <a:solidFill>
                  <a:srgbClr val="CCECFF"/>
                </a:solidFill>
              </a:rPr>
              <a:t>2) Can be… </a:t>
            </a:r>
            <a:r>
              <a:rPr lang="en-US" altLang="en-US" sz="1200" b="1">
                <a:solidFill>
                  <a:srgbClr val="CCECFF"/>
                </a:solidFill>
              </a:rPr>
              <a:t>bilateral, asymmetric</a:t>
            </a:r>
          </a:p>
          <a:p>
            <a:pPr eaLnBrk="1" hangingPunct="1">
              <a:spcBef>
                <a:spcPct val="0"/>
              </a:spcBef>
              <a:buClrTx/>
              <a:buSzTx/>
              <a:buFontTx/>
              <a:buNone/>
            </a:pPr>
            <a:r>
              <a:rPr lang="en-US" altLang="en-US" sz="1200">
                <a:solidFill>
                  <a:srgbClr val="CCECFF"/>
                </a:solidFill>
              </a:rPr>
              <a:t>3) Part of the…</a:t>
            </a:r>
            <a:r>
              <a:rPr lang="en-US" altLang="en-US" sz="1200" b="1">
                <a:solidFill>
                  <a:srgbClr val="CCECFF"/>
                </a:solidFill>
              </a:rPr>
              <a:t>CHARGE association</a:t>
            </a:r>
          </a:p>
        </p:txBody>
      </p:sp>
      <p:sp>
        <p:nvSpPr>
          <p:cNvPr id="6157" name="Text Box 21">
            <a:extLst>
              <a:ext uri="{FF2B5EF4-FFF2-40B4-BE49-F238E27FC236}">
                <a16:creationId xmlns:a16="http://schemas.microsoft.com/office/drawing/2014/main" id="{1E1B20C9-9F50-4638-8A24-9BF4BD147D7A}"/>
              </a:ext>
            </a:extLst>
          </p:cNvPr>
          <p:cNvSpPr txBox="1">
            <a:spLocks noChangeArrowheads="1"/>
          </p:cNvSpPr>
          <p:nvPr/>
        </p:nvSpPr>
        <p:spPr bwMode="auto">
          <a:xfrm>
            <a:off x="869950" y="3505200"/>
            <a:ext cx="2144713" cy="669925"/>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Optic Pit/Hole</a:t>
            </a:r>
          </a:p>
          <a:p>
            <a:pPr eaLnBrk="1" hangingPunct="1">
              <a:spcBef>
                <a:spcPct val="0"/>
              </a:spcBef>
              <a:buClrTx/>
              <a:buSzTx/>
              <a:buFontTx/>
              <a:buNone/>
            </a:pPr>
            <a:r>
              <a:rPr lang="en-US" altLang="en-US" sz="1200">
                <a:solidFill>
                  <a:srgbClr val="CCECFF"/>
                </a:solidFill>
              </a:rPr>
              <a:t>--Associated with </a:t>
            </a:r>
            <a:r>
              <a:rPr lang="en-US" altLang="en-US" sz="1200" b="1">
                <a:solidFill>
                  <a:srgbClr val="CCECFF"/>
                </a:solidFill>
              </a:rPr>
              <a:t>serous RD</a:t>
            </a:r>
          </a:p>
          <a:p>
            <a:pPr eaLnBrk="1" hangingPunct="1">
              <a:spcBef>
                <a:spcPct val="0"/>
              </a:spcBef>
              <a:buClrTx/>
              <a:buSzTx/>
              <a:buFontTx/>
              <a:buNone/>
            </a:pPr>
            <a:r>
              <a:rPr lang="en-US" altLang="en-US" sz="1200">
                <a:solidFill>
                  <a:srgbClr val="CCECFF"/>
                </a:solidFill>
              </a:rPr>
              <a:t>  in adulthood</a:t>
            </a:r>
          </a:p>
        </p:txBody>
      </p:sp>
      <p:sp>
        <p:nvSpPr>
          <p:cNvPr id="6158" name="Text Box 22">
            <a:extLst>
              <a:ext uri="{FF2B5EF4-FFF2-40B4-BE49-F238E27FC236}">
                <a16:creationId xmlns:a16="http://schemas.microsoft.com/office/drawing/2014/main" id="{9816774E-0764-44CE-9708-55344D45C75D}"/>
              </a:ext>
            </a:extLst>
          </p:cNvPr>
          <p:cNvSpPr txBox="1">
            <a:spLocks noChangeArrowheads="1"/>
          </p:cNvSpPr>
          <p:nvPr/>
        </p:nvSpPr>
        <p:spPr bwMode="auto">
          <a:xfrm>
            <a:off x="1371600" y="4267200"/>
            <a:ext cx="3048000" cy="2130425"/>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Morning-Glory Disc</a:t>
            </a:r>
          </a:p>
          <a:p>
            <a:pPr eaLnBrk="1" hangingPunct="1">
              <a:spcBef>
                <a:spcPct val="0"/>
              </a:spcBef>
              <a:buClrTx/>
              <a:buSzTx/>
              <a:buFontTx/>
              <a:buNone/>
            </a:pPr>
            <a:r>
              <a:rPr lang="en-US" altLang="en-US" sz="1200">
                <a:solidFill>
                  <a:srgbClr val="CCECFF"/>
                </a:solidFill>
              </a:rPr>
              <a:t>--DFE reveals:</a:t>
            </a:r>
          </a:p>
          <a:p>
            <a:pPr eaLnBrk="1" hangingPunct="1">
              <a:spcBef>
                <a:spcPct val="0"/>
              </a:spcBef>
              <a:buClrTx/>
              <a:buSzTx/>
              <a:buFontTx/>
              <a:buNone/>
            </a:pPr>
            <a:r>
              <a:rPr lang="en-US" altLang="en-US" sz="1200">
                <a:solidFill>
                  <a:srgbClr val="CCECFF"/>
                </a:solidFill>
              </a:rPr>
              <a:t>  1) Funnel-shaped…</a:t>
            </a:r>
          </a:p>
          <a:p>
            <a:pPr eaLnBrk="1" hangingPunct="1">
              <a:spcBef>
                <a:spcPct val="0"/>
              </a:spcBef>
              <a:buClrTx/>
              <a:buSzTx/>
              <a:buFontTx/>
              <a:buNone/>
            </a:pPr>
            <a:r>
              <a:rPr lang="en-US" altLang="en-US" sz="1200">
                <a:solidFill>
                  <a:srgbClr val="CCECFF"/>
                </a:solidFill>
              </a:rPr>
              <a:t>  2) Number of vessels crossing the rim</a:t>
            </a:r>
          </a:p>
          <a:p>
            <a:pPr eaLnBrk="1" hangingPunct="1">
              <a:spcBef>
                <a:spcPct val="0"/>
              </a:spcBef>
              <a:buClrTx/>
              <a:buSzTx/>
              <a:buFontTx/>
              <a:buNone/>
            </a:pPr>
            <a:r>
              <a:rPr lang="en-US" altLang="en-US" sz="1200">
                <a:solidFill>
                  <a:srgbClr val="CCECFF"/>
                </a:solidFill>
              </a:rPr>
              <a:t>    seems abnormally…</a:t>
            </a:r>
            <a:r>
              <a:rPr lang="en-US" altLang="en-US" sz="1200" b="1">
                <a:solidFill>
                  <a:srgbClr val="CCECFF"/>
                </a:solidFill>
              </a:rPr>
              <a:t>high</a:t>
            </a:r>
            <a:r>
              <a:rPr lang="en-US" altLang="en-US" sz="1200">
                <a:solidFill>
                  <a:srgbClr val="CCECFF"/>
                </a:solidFill>
              </a:rPr>
              <a:t> </a:t>
            </a:r>
            <a:endParaRPr lang="en-US" altLang="en-US" sz="1200" b="1">
              <a:solidFill>
                <a:srgbClr val="CCECFF"/>
              </a:solidFill>
            </a:endParaRPr>
          </a:p>
          <a:p>
            <a:pPr eaLnBrk="1" hangingPunct="1">
              <a:spcBef>
                <a:spcPct val="0"/>
              </a:spcBef>
              <a:buClrTx/>
              <a:buSzTx/>
              <a:buFontTx/>
              <a:buNone/>
            </a:pPr>
            <a:r>
              <a:rPr lang="en-US" altLang="en-US" sz="1200">
                <a:solidFill>
                  <a:srgbClr val="CCECFF"/>
                </a:solidFill>
              </a:rPr>
              <a:t>--Tissue is…</a:t>
            </a:r>
            <a:r>
              <a:rPr lang="en-US" altLang="en-US" sz="1200" b="1">
                <a:solidFill>
                  <a:srgbClr val="CCECFF"/>
                </a:solidFill>
              </a:rPr>
              <a:t>contractile</a:t>
            </a:r>
            <a:r>
              <a:rPr lang="en-US" altLang="en-US" sz="1200">
                <a:solidFill>
                  <a:srgbClr val="CCECFF"/>
                </a:solidFill>
              </a:rPr>
              <a:t>, so cup seems</a:t>
            </a:r>
          </a:p>
          <a:p>
            <a:pPr eaLnBrk="1" hangingPunct="1">
              <a:spcBef>
                <a:spcPct val="0"/>
              </a:spcBef>
              <a:buClrTx/>
              <a:buSzTx/>
              <a:buFontTx/>
              <a:buNone/>
            </a:pPr>
            <a:r>
              <a:rPr lang="en-US" altLang="en-US" sz="1200">
                <a:solidFill>
                  <a:srgbClr val="CCECFF"/>
                </a:solidFill>
              </a:rPr>
              <a:t>  to…</a:t>
            </a:r>
            <a:r>
              <a:rPr lang="en-US" altLang="en-US" sz="1200" b="1">
                <a:solidFill>
                  <a:srgbClr val="CCECFF"/>
                </a:solidFill>
              </a:rPr>
              <a:t>open and close</a:t>
            </a:r>
            <a:r>
              <a:rPr lang="en-US" altLang="en-US" sz="1200">
                <a:solidFill>
                  <a:srgbClr val="CCECFF"/>
                </a:solidFill>
              </a:rPr>
              <a:t> (like its namesake,  </a:t>
            </a:r>
          </a:p>
          <a:p>
            <a:pPr eaLnBrk="1" hangingPunct="1">
              <a:spcBef>
                <a:spcPct val="0"/>
              </a:spcBef>
              <a:buClrTx/>
              <a:buSzTx/>
              <a:buFontTx/>
              <a:buNone/>
            </a:pPr>
            <a:r>
              <a:rPr lang="en-US" altLang="en-US" sz="1200">
                <a:solidFill>
                  <a:srgbClr val="CCECFF"/>
                </a:solidFill>
              </a:rPr>
              <a:t>  the morning-glory flower)</a:t>
            </a:r>
          </a:p>
          <a:p>
            <a:pPr eaLnBrk="1" hangingPunct="1">
              <a:spcBef>
                <a:spcPct val="0"/>
              </a:spcBef>
              <a:buClrTx/>
              <a:buSzTx/>
              <a:buFontTx/>
              <a:buNone/>
            </a:pPr>
            <a:r>
              <a:rPr lang="en-US" altLang="en-US" sz="1200">
                <a:solidFill>
                  <a:srgbClr val="CCECFF"/>
                </a:solidFill>
              </a:rPr>
              <a:t>--VA usually…</a:t>
            </a:r>
            <a:r>
              <a:rPr lang="en-US" altLang="en-US" sz="1200" b="1">
                <a:solidFill>
                  <a:srgbClr val="CCECFF"/>
                </a:solidFill>
              </a:rPr>
              <a:t>20/200</a:t>
            </a:r>
            <a:r>
              <a:rPr lang="en-US" altLang="en-US" sz="1200">
                <a:solidFill>
                  <a:srgbClr val="CCECFF"/>
                </a:solidFill>
              </a:rPr>
              <a:t>, but can be…</a:t>
            </a:r>
          </a:p>
          <a:p>
            <a:pPr eaLnBrk="1" hangingPunct="1">
              <a:spcBef>
                <a:spcPct val="0"/>
              </a:spcBef>
              <a:buClrTx/>
              <a:buSzTx/>
              <a:buFontTx/>
              <a:buNone/>
            </a:pPr>
            <a:r>
              <a:rPr lang="en-US" altLang="en-US" sz="1200">
                <a:solidFill>
                  <a:srgbClr val="CCECFF"/>
                </a:solidFill>
              </a:rPr>
              <a:t>   </a:t>
            </a:r>
            <a:r>
              <a:rPr lang="en-US" altLang="en-US" sz="1200" b="1">
                <a:solidFill>
                  <a:srgbClr val="CCECFF"/>
                </a:solidFill>
              </a:rPr>
              <a:t>20/20&lt;-&gt;NLP</a:t>
            </a:r>
          </a:p>
          <a:p>
            <a:pPr eaLnBrk="1" hangingPunct="1">
              <a:spcBef>
                <a:spcPct val="0"/>
              </a:spcBef>
              <a:buClrTx/>
              <a:buSzTx/>
              <a:buFontTx/>
              <a:buNone/>
            </a:pPr>
            <a:r>
              <a:rPr lang="en-US" altLang="en-US" sz="1200">
                <a:solidFill>
                  <a:srgbClr val="CCECFF"/>
                </a:solidFill>
              </a:rPr>
              <a:t>--1/3 develop…</a:t>
            </a:r>
            <a:r>
              <a:rPr lang="en-US" altLang="en-US" sz="1200" b="1">
                <a:solidFill>
                  <a:srgbClr val="CCECFF"/>
                </a:solidFill>
              </a:rPr>
              <a:t>serous RD</a:t>
            </a:r>
          </a:p>
        </p:txBody>
      </p:sp>
      <p:sp>
        <p:nvSpPr>
          <p:cNvPr id="6159" name="Slide Number Placeholder 1">
            <a:extLst>
              <a:ext uri="{FF2B5EF4-FFF2-40B4-BE49-F238E27FC236}">
                <a16:creationId xmlns:a16="http://schemas.microsoft.com/office/drawing/2014/main" id="{7FCD747D-7F69-407B-87FA-92FBBB088DB1}"/>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AB945841-A344-4294-AD0F-C1DCF664A863}" type="slidenum">
              <a:rPr lang="en-US" altLang="en-US" sz="1000"/>
              <a:pPr>
                <a:spcBef>
                  <a:spcPct val="0"/>
                </a:spcBef>
                <a:buClrTx/>
                <a:buSzTx/>
                <a:buFontTx/>
                <a:buNone/>
              </a:pPr>
              <a:t>7</a:t>
            </a:fld>
            <a:endParaRPr lang="en-US" altLang="en-US" sz="1000"/>
          </a:p>
        </p:txBody>
      </p:sp>
      <p:sp>
        <p:nvSpPr>
          <p:cNvPr id="18" name="Rectangle 16">
            <a:extLst>
              <a:ext uri="{FF2B5EF4-FFF2-40B4-BE49-F238E27FC236}">
                <a16:creationId xmlns:a16="http://schemas.microsoft.com/office/drawing/2014/main" id="{B90621CB-7463-4FDE-849A-C3542ACF68EF}"/>
              </a:ext>
            </a:extLst>
          </p:cNvPr>
          <p:cNvSpPr>
            <a:spLocks noChangeArrowheads="1"/>
          </p:cNvSpPr>
          <p:nvPr/>
        </p:nvSpPr>
        <p:spPr bwMode="auto">
          <a:xfrm>
            <a:off x="457200" y="122238"/>
            <a:ext cx="7543800" cy="8683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b"/>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ct val="85000"/>
              </a:lnSpc>
              <a:spcBef>
                <a:spcPct val="0"/>
              </a:spcBef>
              <a:buClrTx/>
              <a:buSzTx/>
              <a:buFontTx/>
              <a:buNone/>
            </a:pPr>
            <a:r>
              <a:rPr lang="en-US" altLang="en-US" sz="3200" b="1" dirty="0">
                <a:solidFill>
                  <a:schemeClr val="tx2"/>
                </a:solidFill>
              </a:rPr>
              <a:t>Developmental Abnormalities of the Optic Nerve Head</a:t>
            </a:r>
            <a:endParaRPr lang="en-US" altLang="en-US" sz="3200" dirty="0">
              <a:solidFill>
                <a:schemeClr val="tx2"/>
              </a:solidFill>
            </a:endParaRPr>
          </a:p>
        </p:txBody>
      </p:sp>
      <p:sp>
        <p:nvSpPr>
          <p:cNvPr id="9" name="Text Box 19">
            <a:extLst>
              <a:ext uri="{FF2B5EF4-FFF2-40B4-BE49-F238E27FC236}">
                <a16:creationId xmlns:a16="http://schemas.microsoft.com/office/drawing/2014/main" id="{CA6E38D6-47B8-4997-9C56-DA6F75E6F493}"/>
              </a:ext>
            </a:extLst>
          </p:cNvPr>
          <p:cNvSpPr txBox="1">
            <a:spLocks noChangeArrowheads="1"/>
          </p:cNvSpPr>
          <p:nvPr/>
        </p:nvSpPr>
        <p:spPr bwMode="auto">
          <a:xfrm>
            <a:off x="5257800" y="3760788"/>
            <a:ext cx="3243263" cy="1217612"/>
          </a:xfrm>
          <a:prstGeom prst="rect">
            <a:avLst/>
          </a:prstGeom>
          <a:solidFill>
            <a:srgbClr val="CCFF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Optic Nerve…</a:t>
            </a:r>
          </a:p>
          <a:p>
            <a:pPr eaLnBrk="1" hangingPunct="1">
              <a:spcBef>
                <a:spcPct val="0"/>
              </a:spcBef>
              <a:buClrTx/>
              <a:buSzTx/>
              <a:buFontTx/>
              <a:buNone/>
            </a:pPr>
            <a:r>
              <a:rPr lang="en-US" altLang="en-US" sz="1200">
                <a:solidFill>
                  <a:srgbClr val="CCFFCC"/>
                </a:solidFill>
              </a:rPr>
              <a:t>--Abnormally </a:t>
            </a:r>
            <a:r>
              <a:rPr lang="en-US" altLang="en-US" sz="1200" b="1">
                <a:solidFill>
                  <a:srgbClr val="CCFFCC"/>
                </a:solidFill>
              </a:rPr>
              <a:t>low number of axons</a:t>
            </a:r>
          </a:p>
          <a:p>
            <a:pPr eaLnBrk="1" hangingPunct="1">
              <a:spcBef>
                <a:spcPct val="0"/>
              </a:spcBef>
              <a:buClrTx/>
              <a:buSzTx/>
              <a:buFontTx/>
              <a:buNone/>
            </a:pPr>
            <a:r>
              <a:rPr lang="en-US" altLang="en-US" sz="1200">
                <a:solidFill>
                  <a:srgbClr val="CCFFCC"/>
                </a:solidFill>
              </a:rPr>
              <a:t>--DFE: Small pale disc with </a:t>
            </a:r>
            <a:r>
              <a:rPr lang="en-US" altLang="en-US" sz="1200" b="1">
                <a:solidFill>
                  <a:srgbClr val="CCFFCC"/>
                </a:solidFill>
              </a:rPr>
              <a:t>double ring sign</a:t>
            </a:r>
            <a:endParaRPr lang="en-US" altLang="en-US" sz="1200">
              <a:solidFill>
                <a:srgbClr val="CCFFCC"/>
              </a:solidFill>
            </a:endParaRPr>
          </a:p>
          <a:p>
            <a:pPr eaLnBrk="1" hangingPunct="1">
              <a:spcBef>
                <a:spcPct val="0"/>
              </a:spcBef>
              <a:buClrTx/>
              <a:buSzTx/>
              <a:buFontTx/>
              <a:buNone/>
            </a:pPr>
            <a:r>
              <a:rPr lang="en-US" altLang="en-US" sz="1200">
                <a:solidFill>
                  <a:srgbClr val="CCFFCC"/>
                </a:solidFill>
              </a:rPr>
              <a:t>--VA </a:t>
            </a:r>
            <a:r>
              <a:rPr lang="en-US" altLang="en-US" sz="1200" b="1">
                <a:solidFill>
                  <a:srgbClr val="CCFFCC"/>
                </a:solidFill>
              </a:rPr>
              <a:t>20/20&lt;-&gt;NLP</a:t>
            </a:r>
          </a:p>
          <a:p>
            <a:pPr eaLnBrk="1" hangingPunct="1">
              <a:spcBef>
                <a:spcPct val="0"/>
              </a:spcBef>
              <a:buClrTx/>
              <a:buSzTx/>
              <a:buFontTx/>
              <a:buNone/>
            </a:pPr>
            <a:r>
              <a:rPr lang="en-US" altLang="en-US" sz="1200">
                <a:solidFill>
                  <a:srgbClr val="CCFFCC"/>
                </a:solidFill>
              </a:rPr>
              <a:t>--VF defects </a:t>
            </a:r>
            <a:r>
              <a:rPr lang="en-US" altLang="en-US" sz="1200" b="1">
                <a:solidFill>
                  <a:srgbClr val="CCFFCC"/>
                </a:solidFill>
              </a:rPr>
              <a:t>invariably present</a:t>
            </a:r>
          </a:p>
          <a:p>
            <a:pPr eaLnBrk="1" hangingPunct="1">
              <a:spcBef>
                <a:spcPct val="0"/>
              </a:spcBef>
              <a:buClrTx/>
              <a:buSzTx/>
              <a:buFontTx/>
              <a:buNone/>
            </a:pPr>
            <a:r>
              <a:rPr lang="en-US" altLang="en-US" sz="1200">
                <a:solidFill>
                  <a:srgbClr val="CCFFCC"/>
                </a:solidFill>
              </a:rPr>
              <a:t>--Remember the </a:t>
            </a:r>
            <a:r>
              <a:rPr lang="en-US" altLang="en-US" sz="1200" b="1">
                <a:solidFill>
                  <a:srgbClr val="CCFFCC"/>
                </a:solidFill>
              </a:rPr>
              <a:t>4 D’s</a:t>
            </a:r>
            <a:r>
              <a:rPr lang="en-US" altLang="en-US" sz="1200">
                <a:solidFill>
                  <a:srgbClr val="CCFFCC"/>
                </a:solidFill>
              </a:rPr>
              <a:t> (more on this shortly)</a:t>
            </a:r>
          </a:p>
        </p:txBody>
      </p:sp>
      <p:sp>
        <p:nvSpPr>
          <p:cNvPr id="10" name="Line 10">
            <a:extLst>
              <a:ext uri="{FF2B5EF4-FFF2-40B4-BE49-F238E27FC236}">
                <a16:creationId xmlns:a16="http://schemas.microsoft.com/office/drawing/2014/main" id="{F0B1B39B-C8F6-4288-98B0-502B6135A443}"/>
              </a:ext>
            </a:extLst>
          </p:cNvPr>
          <p:cNvSpPr>
            <a:spLocks noChangeShapeType="1"/>
          </p:cNvSpPr>
          <p:nvPr/>
        </p:nvSpPr>
        <p:spPr bwMode="auto">
          <a:xfrm flipH="1">
            <a:off x="1600200" y="2057400"/>
            <a:ext cx="1524000" cy="3810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 name="Line 12">
            <a:extLst>
              <a:ext uri="{FF2B5EF4-FFF2-40B4-BE49-F238E27FC236}">
                <a16:creationId xmlns:a16="http://schemas.microsoft.com/office/drawing/2014/main" id="{C60B51B0-82C8-4CB7-A75D-38A2A3A80BBE}"/>
              </a:ext>
            </a:extLst>
          </p:cNvPr>
          <p:cNvSpPr>
            <a:spLocks noChangeShapeType="1"/>
          </p:cNvSpPr>
          <p:nvPr/>
        </p:nvSpPr>
        <p:spPr bwMode="auto">
          <a:xfrm>
            <a:off x="3124200" y="2057400"/>
            <a:ext cx="381000" cy="22098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2" name="Text Box 13">
            <a:extLst>
              <a:ext uri="{FF2B5EF4-FFF2-40B4-BE49-F238E27FC236}">
                <a16:creationId xmlns:a16="http://schemas.microsoft.com/office/drawing/2014/main" id="{CE9736DD-7024-4B07-8127-44CB74C28062}"/>
              </a:ext>
            </a:extLst>
          </p:cNvPr>
          <p:cNvSpPr txBox="1">
            <a:spLocks noChangeArrowheads="1"/>
          </p:cNvSpPr>
          <p:nvPr/>
        </p:nvSpPr>
        <p:spPr bwMode="auto">
          <a:xfrm>
            <a:off x="1357313" y="1524000"/>
            <a:ext cx="3511550" cy="4540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1400" i="1">
                <a:solidFill>
                  <a:srgbClr val="0000FF"/>
                </a:solidFill>
              </a:rPr>
              <a:t>These three are all secondary to abnormal</a:t>
            </a:r>
          </a:p>
          <a:p>
            <a:pPr algn="ctr" eaLnBrk="1" hangingPunct="1">
              <a:lnSpc>
                <a:spcPct val="85000"/>
              </a:lnSpc>
              <a:spcBef>
                <a:spcPct val="0"/>
              </a:spcBef>
              <a:buClrTx/>
              <a:buSzTx/>
              <a:buFontTx/>
              <a:buNone/>
            </a:pPr>
            <a:r>
              <a:rPr lang="en-US" altLang="en-US" sz="1400" i="1">
                <a:solidFill>
                  <a:srgbClr val="0000FF"/>
                </a:solidFill>
              </a:rPr>
              <a:t>closure of the embryonic optic fissure</a:t>
            </a:r>
          </a:p>
        </p:txBody>
      </p:sp>
      <p:sp>
        <p:nvSpPr>
          <p:cNvPr id="13" name="Line 14">
            <a:extLst>
              <a:ext uri="{FF2B5EF4-FFF2-40B4-BE49-F238E27FC236}">
                <a16:creationId xmlns:a16="http://schemas.microsoft.com/office/drawing/2014/main" id="{45DE2D0B-BF19-4D5C-B9DB-4337B297928E}"/>
              </a:ext>
            </a:extLst>
          </p:cNvPr>
          <p:cNvSpPr>
            <a:spLocks noChangeShapeType="1"/>
          </p:cNvSpPr>
          <p:nvPr/>
        </p:nvSpPr>
        <p:spPr bwMode="auto">
          <a:xfrm flipH="1">
            <a:off x="2971800" y="2057400"/>
            <a:ext cx="152400" cy="14478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Tree>
    <p:extLst>
      <p:ext uri="{BB962C8B-B14F-4D97-AF65-F5344CB8AC3E}">
        <p14:creationId xmlns:p14="http://schemas.microsoft.com/office/powerpoint/2010/main" val="2515321205"/>
      </p:ext>
    </p:extLst>
  </p:cSld>
  <p:clrMapOvr>
    <a:masterClrMapping/>
  </p:clrMapOvr>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6" name="Text Box 10">
            <a:extLst>
              <a:ext uri="{FF2B5EF4-FFF2-40B4-BE49-F238E27FC236}">
                <a16:creationId xmlns:a16="http://schemas.microsoft.com/office/drawing/2014/main" id="{75A786AA-A76E-4831-AE75-ABE88B23D8E3}"/>
              </a:ext>
            </a:extLst>
          </p:cNvPr>
          <p:cNvSpPr txBox="1">
            <a:spLocks noChangeArrowheads="1"/>
          </p:cNvSpPr>
          <p:nvPr/>
        </p:nvSpPr>
        <p:spPr bwMode="auto">
          <a:xfrm>
            <a:off x="1371600" y="4267200"/>
            <a:ext cx="3057525" cy="2154238"/>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Morning-Glory Disc</a:t>
            </a:r>
          </a:p>
          <a:p>
            <a:pPr eaLnBrk="1" hangingPunct="1">
              <a:spcBef>
                <a:spcPct val="0"/>
              </a:spcBef>
              <a:buClrTx/>
              <a:buSzTx/>
              <a:buFontTx/>
              <a:buNone/>
            </a:pPr>
            <a:r>
              <a:rPr lang="en-US" altLang="en-US" sz="1200"/>
              <a:t>--DFE reveals:</a:t>
            </a:r>
          </a:p>
          <a:p>
            <a:pPr eaLnBrk="1" hangingPunct="1">
              <a:spcBef>
                <a:spcPct val="0"/>
              </a:spcBef>
              <a:buClrTx/>
              <a:buSzTx/>
              <a:buFontTx/>
              <a:buNone/>
            </a:pPr>
            <a:r>
              <a:rPr lang="en-US" altLang="en-US" sz="1200"/>
              <a:t>  1) A funnel-shaped…</a:t>
            </a:r>
            <a:r>
              <a:rPr lang="en-US" altLang="en-US" sz="1200" b="1">
                <a:solidFill>
                  <a:srgbClr val="0000FF"/>
                </a:solidFill>
              </a:rPr>
              <a:t>excavation</a:t>
            </a:r>
            <a:endParaRPr lang="en-US" altLang="en-US" sz="1200"/>
          </a:p>
          <a:p>
            <a:pPr eaLnBrk="1" hangingPunct="1">
              <a:spcBef>
                <a:spcPct val="0"/>
              </a:spcBef>
              <a:buClrTx/>
              <a:buSzTx/>
              <a:buFontTx/>
              <a:buNone/>
            </a:pPr>
            <a:r>
              <a:rPr lang="en-US" altLang="en-US" sz="1200"/>
              <a:t>  2) Number of vessels crossing the rim</a:t>
            </a:r>
          </a:p>
          <a:p>
            <a:pPr eaLnBrk="1" hangingPunct="1">
              <a:spcBef>
                <a:spcPct val="0"/>
              </a:spcBef>
              <a:buClrTx/>
              <a:buSzTx/>
              <a:buFontTx/>
              <a:buNone/>
            </a:pPr>
            <a:r>
              <a:rPr lang="en-US" altLang="en-US" sz="1200"/>
              <a:t>    seems abnormally…</a:t>
            </a:r>
            <a:r>
              <a:rPr lang="en-US" altLang="en-US" sz="1200" b="1">
                <a:solidFill>
                  <a:srgbClr val="0000FF"/>
                </a:solidFill>
              </a:rPr>
              <a:t>high</a:t>
            </a:r>
            <a:r>
              <a:rPr lang="en-US" altLang="en-US" sz="1200"/>
              <a:t> </a:t>
            </a:r>
            <a:endParaRPr lang="en-US" altLang="en-US" sz="1200" b="1">
              <a:solidFill>
                <a:srgbClr val="0000FF"/>
              </a:solidFill>
            </a:endParaRPr>
          </a:p>
          <a:p>
            <a:pPr eaLnBrk="1" hangingPunct="1">
              <a:spcBef>
                <a:spcPct val="0"/>
              </a:spcBef>
              <a:buClrTx/>
              <a:buSzTx/>
              <a:buFontTx/>
              <a:buNone/>
            </a:pPr>
            <a:r>
              <a:rPr lang="en-US" altLang="en-US" sz="1200"/>
              <a:t>--Tissue is…</a:t>
            </a:r>
            <a:r>
              <a:rPr lang="en-US" altLang="en-US" sz="1200" b="1">
                <a:solidFill>
                  <a:srgbClr val="0000FF"/>
                </a:solidFill>
              </a:rPr>
              <a:t>contractile</a:t>
            </a:r>
            <a:r>
              <a:rPr lang="en-US" altLang="en-US" sz="1200"/>
              <a:t>, so cup seems</a:t>
            </a:r>
          </a:p>
          <a:p>
            <a:pPr eaLnBrk="1" hangingPunct="1">
              <a:spcBef>
                <a:spcPct val="0"/>
              </a:spcBef>
              <a:buClrTx/>
              <a:buSzTx/>
              <a:buFontTx/>
              <a:buNone/>
            </a:pPr>
            <a:r>
              <a:rPr lang="en-US" altLang="en-US" sz="1200"/>
              <a:t>  to…</a:t>
            </a:r>
            <a:r>
              <a:rPr lang="en-US" altLang="en-US" sz="1200" b="1">
                <a:solidFill>
                  <a:srgbClr val="0000FF"/>
                </a:solidFill>
              </a:rPr>
              <a:t>open </a:t>
            </a:r>
            <a:r>
              <a:rPr lang="en-US" altLang="en-US" sz="1200">
                <a:solidFill>
                  <a:srgbClr val="0000FF"/>
                </a:solidFill>
              </a:rPr>
              <a:t>and</a:t>
            </a:r>
            <a:r>
              <a:rPr lang="en-US" altLang="en-US" sz="1200" b="1">
                <a:solidFill>
                  <a:srgbClr val="0000FF"/>
                </a:solidFill>
              </a:rPr>
              <a:t> close</a:t>
            </a:r>
            <a:r>
              <a:rPr lang="en-US" altLang="en-US" sz="1200"/>
              <a:t> (like its namesake,  </a:t>
            </a:r>
          </a:p>
          <a:p>
            <a:pPr eaLnBrk="1" hangingPunct="1">
              <a:spcBef>
                <a:spcPct val="0"/>
              </a:spcBef>
              <a:buClrTx/>
              <a:buSzTx/>
              <a:buFontTx/>
              <a:buNone/>
            </a:pPr>
            <a:r>
              <a:rPr lang="en-US" altLang="en-US" sz="1200"/>
              <a:t>  the morning-glory flower)</a:t>
            </a:r>
          </a:p>
          <a:p>
            <a:pPr eaLnBrk="1" hangingPunct="1">
              <a:spcBef>
                <a:spcPct val="0"/>
              </a:spcBef>
              <a:buClrTx/>
              <a:buSzTx/>
              <a:buFontTx/>
              <a:buNone/>
            </a:pPr>
            <a:r>
              <a:rPr lang="en-US" altLang="en-US" sz="1200"/>
              <a:t>--VA usually…</a:t>
            </a:r>
            <a:r>
              <a:rPr lang="en-US" altLang="en-US" sz="1200" b="1">
                <a:solidFill>
                  <a:srgbClr val="0000FF"/>
                </a:solidFill>
              </a:rPr>
              <a:t>20/200</a:t>
            </a:r>
            <a:r>
              <a:rPr lang="en-US" altLang="en-US" sz="1200"/>
              <a:t>, but can be…</a:t>
            </a:r>
          </a:p>
          <a:p>
            <a:pPr eaLnBrk="1" hangingPunct="1">
              <a:spcBef>
                <a:spcPct val="0"/>
              </a:spcBef>
              <a:buClrTx/>
              <a:buSzTx/>
              <a:buFontTx/>
              <a:buNone/>
            </a:pPr>
            <a:r>
              <a:rPr lang="en-US" altLang="en-US" sz="1200"/>
              <a:t>   </a:t>
            </a:r>
            <a:r>
              <a:rPr lang="en-US" altLang="en-US" sz="1200" b="1">
                <a:solidFill>
                  <a:srgbClr val="0000FF"/>
                </a:solidFill>
              </a:rPr>
              <a:t>20/20&lt;-&gt;NLP</a:t>
            </a:r>
          </a:p>
          <a:p>
            <a:pPr eaLnBrk="1" hangingPunct="1">
              <a:spcBef>
                <a:spcPct val="0"/>
              </a:spcBef>
              <a:buClrTx/>
              <a:buSzTx/>
              <a:buFontTx/>
              <a:buNone/>
            </a:pPr>
            <a:r>
              <a:rPr lang="en-US" altLang="en-US" sz="1200"/>
              <a:t>--1/3 develop…</a:t>
            </a:r>
            <a:r>
              <a:rPr lang="en-US" altLang="en-US" sz="1200" b="1">
                <a:solidFill>
                  <a:srgbClr val="CCECFF"/>
                </a:solidFill>
              </a:rPr>
              <a:t>serous</a:t>
            </a:r>
            <a:r>
              <a:rPr lang="en-US" altLang="en-US" sz="1200" b="1">
                <a:solidFill>
                  <a:srgbClr val="0000FF"/>
                </a:solidFill>
              </a:rPr>
              <a:t> </a:t>
            </a:r>
            <a:r>
              <a:rPr lang="en-US" altLang="en-US" sz="1200" b="1">
                <a:solidFill>
                  <a:srgbClr val="CCECFF"/>
                </a:solidFill>
              </a:rPr>
              <a:t>RD</a:t>
            </a:r>
          </a:p>
        </p:txBody>
      </p:sp>
      <p:sp>
        <p:nvSpPr>
          <p:cNvPr id="26627" name="Text Box 3">
            <a:extLst>
              <a:ext uri="{FF2B5EF4-FFF2-40B4-BE49-F238E27FC236}">
                <a16:creationId xmlns:a16="http://schemas.microsoft.com/office/drawing/2014/main" id="{EBF565CB-D2E5-4CB9-AB10-59AB11704A7C}"/>
              </a:ext>
            </a:extLst>
          </p:cNvPr>
          <p:cNvSpPr txBox="1">
            <a:spLocks noChangeArrowheads="1"/>
          </p:cNvSpPr>
          <p:nvPr/>
        </p:nvSpPr>
        <p:spPr bwMode="auto">
          <a:xfrm>
            <a:off x="793750" y="3505200"/>
            <a:ext cx="2274982" cy="677108"/>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solidFill>
                  <a:schemeClr val="bg1">
                    <a:lumMod val="65000"/>
                  </a:schemeClr>
                </a:solidFill>
              </a:rPr>
              <a:t>Optic Pit/Hole</a:t>
            </a:r>
          </a:p>
          <a:p>
            <a:pPr eaLnBrk="1" hangingPunct="1">
              <a:spcBef>
                <a:spcPct val="0"/>
              </a:spcBef>
              <a:buClrTx/>
              <a:buSzTx/>
              <a:buFontTx/>
              <a:buNone/>
            </a:pPr>
            <a:r>
              <a:rPr lang="en-US" altLang="en-US" sz="1200">
                <a:solidFill>
                  <a:schemeClr val="bg1">
                    <a:lumMod val="65000"/>
                  </a:schemeClr>
                </a:solidFill>
              </a:rPr>
              <a:t>--Associated with…</a:t>
            </a:r>
            <a:r>
              <a:rPr lang="en-US" altLang="en-US" sz="1200" b="1">
                <a:solidFill>
                  <a:schemeClr val="bg1">
                    <a:lumMod val="65000"/>
                  </a:schemeClr>
                </a:solidFill>
              </a:rPr>
              <a:t>serous RD</a:t>
            </a:r>
          </a:p>
          <a:p>
            <a:pPr eaLnBrk="1" hangingPunct="1">
              <a:spcBef>
                <a:spcPct val="0"/>
              </a:spcBef>
              <a:buClrTx/>
              <a:buSzTx/>
              <a:buFontTx/>
              <a:buNone/>
            </a:pPr>
            <a:r>
              <a:rPr lang="en-US" altLang="en-US" sz="1200" b="1">
                <a:solidFill>
                  <a:schemeClr val="bg1">
                    <a:lumMod val="65000"/>
                  </a:schemeClr>
                </a:solidFill>
              </a:rPr>
              <a:t>  in adulthood</a:t>
            </a:r>
          </a:p>
        </p:txBody>
      </p:sp>
      <p:sp>
        <p:nvSpPr>
          <p:cNvPr id="26628" name="Line 4">
            <a:extLst>
              <a:ext uri="{FF2B5EF4-FFF2-40B4-BE49-F238E27FC236}">
                <a16:creationId xmlns:a16="http://schemas.microsoft.com/office/drawing/2014/main" id="{6995FA1A-F69E-4714-87E2-B7C3F5C89A50}"/>
              </a:ext>
            </a:extLst>
          </p:cNvPr>
          <p:cNvSpPr>
            <a:spLocks noChangeShapeType="1"/>
          </p:cNvSpPr>
          <p:nvPr/>
        </p:nvSpPr>
        <p:spPr bwMode="auto">
          <a:xfrm flipH="1">
            <a:off x="1600200" y="2057400"/>
            <a:ext cx="1524000" cy="3810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629" name="Text Box 6">
            <a:extLst>
              <a:ext uri="{FF2B5EF4-FFF2-40B4-BE49-F238E27FC236}">
                <a16:creationId xmlns:a16="http://schemas.microsoft.com/office/drawing/2014/main" id="{2498F669-3885-470F-827E-D0722ECBD570}"/>
              </a:ext>
            </a:extLst>
          </p:cNvPr>
          <p:cNvSpPr txBox="1">
            <a:spLocks noChangeArrowheads="1"/>
          </p:cNvSpPr>
          <p:nvPr/>
        </p:nvSpPr>
        <p:spPr bwMode="auto">
          <a:xfrm>
            <a:off x="1340808" y="1524000"/>
            <a:ext cx="3544560" cy="458587"/>
          </a:xfrm>
          <a:prstGeom prst="rect">
            <a:avLst/>
          </a:prstGeom>
          <a:noFill/>
          <a:ln w="952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1400" i="1">
                <a:solidFill>
                  <a:schemeClr val="bg1">
                    <a:lumMod val="75000"/>
                  </a:schemeClr>
                </a:solidFill>
              </a:rPr>
              <a:t>These three are all secondary to abnormal</a:t>
            </a:r>
          </a:p>
          <a:p>
            <a:pPr algn="ctr" eaLnBrk="1" hangingPunct="1">
              <a:lnSpc>
                <a:spcPct val="85000"/>
              </a:lnSpc>
              <a:spcBef>
                <a:spcPct val="0"/>
              </a:spcBef>
              <a:buClrTx/>
              <a:buSzTx/>
              <a:buFontTx/>
              <a:buNone/>
            </a:pPr>
            <a:r>
              <a:rPr lang="en-US" altLang="en-US" sz="1400" i="1">
                <a:solidFill>
                  <a:schemeClr val="bg1">
                    <a:lumMod val="75000"/>
                  </a:schemeClr>
                </a:solidFill>
              </a:rPr>
              <a:t>closure of the embryonic optic fissure</a:t>
            </a:r>
          </a:p>
        </p:txBody>
      </p:sp>
      <p:sp>
        <p:nvSpPr>
          <p:cNvPr id="26630" name="Text Box 7">
            <a:extLst>
              <a:ext uri="{FF2B5EF4-FFF2-40B4-BE49-F238E27FC236}">
                <a16:creationId xmlns:a16="http://schemas.microsoft.com/office/drawing/2014/main" id="{77864995-F91A-497B-84DE-F4FB09455FB9}"/>
              </a:ext>
            </a:extLst>
          </p:cNvPr>
          <p:cNvSpPr txBox="1">
            <a:spLocks noChangeArrowheads="1"/>
          </p:cNvSpPr>
          <p:nvPr/>
        </p:nvSpPr>
        <p:spPr bwMode="auto">
          <a:xfrm>
            <a:off x="76200" y="2514600"/>
            <a:ext cx="2783134" cy="861774"/>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solidFill>
                  <a:schemeClr val="bg1">
                    <a:lumMod val="65000"/>
                  </a:schemeClr>
                </a:solidFill>
              </a:rPr>
              <a:t>Optic Nerve Coloboma</a:t>
            </a:r>
          </a:p>
          <a:p>
            <a:pPr eaLnBrk="1" hangingPunct="1">
              <a:spcBef>
                <a:spcPct val="0"/>
              </a:spcBef>
              <a:buClrTx/>
              <a:buSzTx/>
              <a:buFontTx/>
              <a:buNone/>
            </a:pPr>
            <a:r>
              <a:rPr lang="en-US" altLang="en-US" sz="1200">
                <a:solidFill>
                  <a:schemeClr val="bg1">
                    <a:lumMod val="65000"/>
                  </a:schemeClr>
                </a:solidFill>
              </a:rPr>
              <a:t>1) May resemble…</a:t>
            </a:r>
            <a:r>
              <a:rPr lang="en-US" altLang="en-US" sz="1200" b="1">
                <a:solidFill>
                  <a:schemeClr val="bg1">
                    <a:lumMod val="65000"/>
                  </a:schemeClr>
                </a:solidFill>
              </a:rPr>
              <a:t>deep cupping</a:t>
            </a:r>
          </a:p>
          <a:p>
            <a:pPr eaLnBrk="1" hangingPunct="1">
              <a:spcBef>
                <a:spcPct val="0"/>
              </a:spcBef>
              <a:buClrTx/>
              <a:buSzTx/>
              <a:buFontTx/>
              <a:buNone/>
            </a:pPr>
            <a:r>
              <a:rPr lang="en-US" altLang="en-US" sz="1200">
                <a:solidFill>
                  <a:schemeClr val="bg1">
                    <a:lumMod val="65000"/>
                  </a:schemeClr>
                </a:solidFill>
              </a:rPr>
              <a:t>2) Can be…</a:t>
            </a:r>
            <a:r>
              <a:rPr lang="en-US" altLang="en-US" sz="1200" b="1">
                <a:solidFill>
                  <a:schemeClr val="bg1">
                    <a:lumMod val="65000"/>
                  </a:schemeClr>
                </a:solidFill>
              </a:rPr>
              <a:t>bilateral, asymmetric</a:t>
            </a:r>
          </a:p>
          <a:p>
            <a:pPr eaLnBrk="1" hangingPunct="1">
              <a:spcBef>
                <a:spcPct val="0"/>
              </a:spcBef>
              <a:buClrTx/>
              <a:buSzTx/>
              <a:buFontTx/>
              <a:buNone/>
            </a:pPr>
            <a:r>
              <a:rPr lang="en-US" altLang="en-US" sz="1200">
                <a:solidFill>
                  <a:schemeClr val="bg1">
                    <a:lumMod val="65000"/>
                  </a:schemeClr>
                </a:solidFill>
              </a:rPr>
              <a:t>3) Part of the…</a:t>
            </a:r>
            <a:r>
              <a:rPr lang="en-US" altLang="en-US" sz="1200" b="1">
                <a:solidFill>
                  <a:schemeClr val="bg1">
                    <a:lumMod val="65000"/>
                  </a:schemeClr>
                </a:solidFill>
              </a:rPr>
              <a:t>CHARGE association</a:t>
            </a:r>
          </a:p>
        </p:txBody>
      </p:sp>
      <p:sp>
        <p:nvSpPr>
          <p:cNvPr id="26631" name="Line 8">
            <a:extLst>
              <a:ext uri="{FF2B5EF4-FFF2-40B4-BE49-F238E27FC236}">
                <a16:creationId xmlns:a16="http://schemas.microsoft.com/office/drawing/2014/main" id="{91D11795-7A2D-4757-920B-F908079269D1}"/>
              </a:ext>
            </a:extLst>
          </p:cNvPr>
          <p:cNvSpPr>
            <a:spLocks noChangeShapeType="1"/>
          </p:cNvSpPr>
          <p:nvPr/>
        </p:nvSpPr>
        <p:spPr bwMode="auto">
          <a:xfrm flipH="1">
            <a:off x="2971800" y="2057400"/>
            <a:ext cx="152400" cy="14478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632" name="Text Box 9">
            <a:extLst>
              <a:ext uri="{FF2B5EF4-FFF2-40B4-BE49-F238E27FC236}">
                <a16:creationId xmlns:a16="http://schemas.microsoft.com/office/drawing/2014/main" id="{A6F1D9EC-DA7F-44C4-8528-11B06C1FBD47}"/>
              </a:ext>
            </a:extLst>
          </p:cNvPr>
          <p:cNvSpPr txBox="1">
            <a:spLocks noChangeArrowheads="1"/>
          </p:cNvSpPr>
          <p:nvPr/>
        </p:nvSpPr>
        <p:spPr bwMode="auto">
          <a:xfrm>
            <a:off x="1371600" y="4267200"/>
            <a:ext cx="3057247" cy="2154436"/>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dirty="0">
                <a:solidFill>
                  <a:schemeClr val="bg1">
                    <a:lumMod val="65000"/>
                  </a:schemeClr>
                </a:solidFill>
              </a:rPr>
              <a:t>Morning-Glory Disc</a:t>
            </a:r>
          </a:p>
          <a:p>
            <a:pPr eaLnBrk="1" hangingPunct="1">
              <a:spcBef>
                <a:spcPct val="0"/>
              </a:spcBef>
              <a:buClrTx/>
              <a:buSzTx/>
              <a:buFontTx/>
              <a:buNone/>
            </a:pPr>
            <a:r>
              <a:rPr lang="en-US" altLang="en-US" sz="1200" dirty="0">
                <a:solidFill>
                  <a:schemeClr val="bg1">
                    <a:lumMod val="65000"/>
                  </a:schemeClr>
                </a:solidFill>
              </a:rPr>
              <a:t>--DFE reveals:</a:t>
            </a:r>
          </a:p>
          <a:p>
            <a:pPr eaLnBrk="1" hangingPunct="1">
              <a:spcBef>
                <a:spcPct val="0"/>
              </a:spcBef>
              <a:buClrTx/>
              <a:buSzTx/>
              <a:buFontTx/>
              <a:buNone/>
            </a:pPr>
            <a:r>
              <a:rPr lang="en-US" altLang="en-US" sz="1200" dirty="0">
                <a:solidFill>
                  <a:schemeClr val="bg1">
                    <a:lumMod val="65000"/>
                  </a:schemeClr>
                </a:solidFill>
              </a:rPr>
              <a:t>  1) A funnel-shaped…</a:t>
            </a:r>
            <a:r>
              <a:rPr lang="en-US" altLang="en-US" sz="1200" b="1" dirty="0">
                <a:solidFill>
                  <a:schemeClr val="bg1">
                    <a:lumMod val="65000"/>
                  </a:schemeClr>
                </a:solidFill>
              </a:rPr>
              <a:t>excavation</a:t>
            </a:r>
            <a:endParaRPr lang="en-US" altLang="en-US" sz="1200" dirty="0">
              <a:solidFill>
                <a:schemeClr val="bg1">
                  <a:lumMod val="65000"/>
                </a:schemeClr>
              </a:solidFill>
            </a:endParaRPr>
          </a:p>
          <a:p>
            <a:pPr eaLnBrk="1" hangingPunct="1">
              <a:spcBef>
                <a:spcPct val="0"/>
              </a:spcBef>
              <a:buClrTx/>
              <a:buSzTx/>
              <a:buFontTx/>
              <a:buNone/>
            </a:pPr>
            <a:r>
              <a:rPr lang="en-US" altLang="en-US" sz="1200" dirty="0">
                <a:solidFill>
                  <a:schemeClr val="bg1">
                    <a:lumMod val="65000"/>
                  </a:schemeClr>
                </a:solidFill>
              </a:rPr>
              <a:t>  2) Number of vessels crossing the rim</a:t>
            </a:r>
          </a:p>
          <a:p>
            <a:pPr eaLnBrk="1" hangingPunct="1">
              <a:spcBef>
                <a:spcPct val="0"/>
              </a:spcBef>
              <a:buClrTx/>
              <a:buSzTx/>
              <a:buFontTx/>
              <a:buNone/>
            </a:pPr>
            <a:r>
              <a:rPr lang="en-US" altLang="en-US" sz="1200" dirty="0">
                <a:solidFill>
                  <a:schemeClr val="bg1">
                    <a:lumMod val="65000"/>
                  </a:schemeClr>
                </a:solidFill>
              </a:rPr>
              <a:t>    seems abnormally…</a:t>
            </a:r>
            <a:r>
              <a:rPr lang="en-US" altLang="en-US" sz="1200" b="1" dirty="0">
                <a:solidFill>
                  <a:schemeClr val="bg1">
                    <a:lumMod val="65000"/>
                  </a:schemeClr>
                </a:solidFill>
              </a:rPr>
              <a:t>high</a:t>
            </a:r>
            <a:r>
              <a:rPr lang="en-US" altLang="en-US" sz="1200" dirty="0">
                <a:solidFill>
                  <a:schemeClr val="bg1">
                    <a:lumMod val="65000"/>
                  </a:schemeClr>
                </a:solidFill>
              </a:rPr>
              <a:t> </a:t>
            </a:r>
            <a:endParaRPr lang="en-US" altLang="en-US" sz="1200" b="1" dirty="0">
              <a:solidFill>
                <a:schemeClr val="bg1">
                  <a:lumMod val="65000"/>
                </a:schemeClr>
              </a:solidFill>
            </a:endParaRPr>
          </a:p>
          <a:p>
            <a:pPr eaLnBrk="1" hangingPunct="1">
              <a:spcBef>
                <a:spcPct val="0"/>
              </a:spcBef>
              <a:buClrTx/>
              <a:buSzTx/>
              <a:buFontTx/>
              <a:buNone/>
            </a:pPr>
            <a:r>
              <a:rPr lang="en-US" altLang="en-US" sz="1200" dirty="0">
                <a:solidFill>
                  <a:schemeClr val="bg1">
                    <a:lumMod val="65000"/>
                  </a:schemeClr>
                </a:solidFill>
              </a:rPr>
              <a:t>--Tissue is…</a:t>
            </a:r>
            <a:r>
              <a:rPr lang="en-US" altLang="en-US" sz="1200" b="1" dirty="0">
                <a:solidFill>
                  <a:schemeClr val="bg1">
                    <a:lumMod val="65000"/>
                  </a:schemeClr>
                </a:solidFill>
              </a:rPr>
              <a:t>contractile</a:t>
            </a:r>
            <a:r>
              <a:rPr lang="en-US" altLang="en-US" sz="1200" dirty="0">
                <a:solidFill>
                  <a:schemeClr val="bg1">
                    <a:lumMod val="65000"/>
                  </a:schemeClr>
                </a:solidFill>
              </a:rPr>
              <a:t>, so cup seems</a:t>
            </a:r>
          </a:p>
          <a:p>
            <a:pPr eaLnBrk="1" hangingPunct="1">
              <a:spcBef>
                <a:spcPct val="0"/>
              </a:spcBef>
              <a:buClrTx/>
              <a:buSzTx/>
              <a:buFontTx/>
              <a:buNone/>
            </a:pPr>
            <a:r>
              <a:rPr lang="en-US" altLang="en-US" sz="1200" dirty="0">
                <a:solidFill>
                  <a:schemeClr val="bg1">
                    <a:lumMod val="65000"/>
                  </a:schemeClr>
                </a:solidFill>
              </a:rPr>
              <a:t>  to…</a:t>
            </a:r>
            <a:r>
              <a:rPr lang="en-US" altLang="en-US" sz="1200" b="1" dirty="0">
                <a:solidFill>
                  <a:schemeClr val="bg1">
                    <a:lumMod val="65000"/>
                  </a:schemeClr>
                </a:solidFill>
              </a:rPr>
              <a:t>open </a:t>
            </a:r>
            <a:r>
              <a:rPr lang="en-US" altLang="en-US" sz="1200" dirty="0">
                <a:solidFill>
                  <a:schemeClr val="bg1">
                    <a:lumMod val="65000"/>
                  </a:schemeClr>
                </a:solidFill>
              </a:rPr>
              <a:t>and</a:t>
            </a:r>
            <a:r>
              <a:rPr lang="en-US" altLang="en-US" sz="1200" b="1" dirty="0">
                <a:solidFill>
                  <a:schemeClr val="bg1">
                    <a:lumMod val="65000"/>
                  </a:schemeClr>
                </a:solidFill>
              </a:rPr>
              <a:t> close</a:t>
            </a:r>
            <a:r>
              <a:rPr lang="en-US" altLang="en-US" sz="1200" dirty="0">
                <a:solidFill>
                  <a:schemeClr val="bg1">
                    <a:lumMod val="65000"/>
                  </a:schemeClr>
                </a:solidFill>
              </a:rPr>
              <a:t> (like its namesake,  </a:t>
            </a:r>
          </a:p>
          <a:p>
            <a:pPr eaLnBrk="1" hangingPunct="1">
              <a:spcBef>
                <a:spcPct val="0"/>
              </a:spcBef>
              <a:buClrTx/>
              <a:buSzTx/>
              <a:buFontTx/>
              <a:buNone/>
            </a:pPr>
            <a:r>
              <a:rPr lang="en-US" altLang="en-US" sz="1200" dirty="0">
                <a:solidFill>
                  <a:schemeClr val="bg1">
                    <a:lumMod val="65000"/>
                  </a:schemeClr>
                </a:solidFill>
              </a:rPr>
              <a:t>  the morning-glory flower)</a:t>
            </a:r>
          </a:p>
          <a:p>
            <a:pPr eaLnBrk="1" hangingPunct="1">
              <a:spcBef>
                <a:spcPct val="0"/>
              </a:spcBef>
              <a:buClrTx/>
              <a:buSzTx/>
              <a:buFontTx/>
              <a:buNone/>
            </a:pPr>
            <a:r>
              <a:rPr lang="en-US" altLang="en-US" sz="1200" dirty="0">
                <a:solidFill>
                  <a:schemeClr val="bg1">
                    <a:lumMod val="65000"/>
                  </a:schemeClr>
                </a:solidFill>
              </a:rPr>
              <a:t>--VA usually…</a:t>
            </a:r>
            <a:r>
              <a:rPr lang="en-US" altLang="en-US" sz="1200" b="1" dirty="0">
                <a:solidFill>
                  <a:schemeClr val="bg1">
                    <a:lumMod val="65000"/>
                  </a:schemeClr>
                </a:solidFill>
              </a:rPr>
              <a:t>20/200</a:t>
            </a:r>
            <a:r>
              <a:rPr lang="en-US" altLang="en-US" sz="1200" dirty="0">
                <a:solidFill>
                  <a:schemeClr val="bg1">
                    <a:lumMod val="65000"/>
                  </a:schemeClr>
                </a:solidFill>
              </a:rPr>
              <a:t>, but can be…</a:t>
            </a:r>
          </a:p>
          <a:p>
            <a:pPr eaLnBrk="1" hangingPunct="1">
              <a:spcBef>
                <a:spcPct val="0"/>
              </a:spcBef>
              <a:buClrTx/>
              <a:buSzTx/>
              <a:buFontTx/>
              <a:buNone/>
            </a:pPr>
            <a:r>
              <a:rPr lang="en-US" altLang="en-US" sz="1200" dirty="0">
                <a:solidFill>
                  <a:schemeClr val="bg1">
                    <a:lumMod val="65000"/>
                  </a:schemeClr>
                </a:solidFill>
              </a:rPr>
              <a:t>   </a:t>
            </a:r>
            <a:r>
              <a:rPr lang="en-US" altLang="en-US" sz="1200" b="1" dirty="0">
                <a:solidFill>
                  <a:schemeClr val="bg1">
                    <a:lumMod val="65000"/>
                  </a:schemeClr>
                </a:solidFill>
              </a:rPr>
              <a:t>20/20&lt;-&gt;NLP</a:t>
            </a:r>
          </a:p>
          <a:p>
            <a:pPr eaLnBrk="1" hangingPunct="1">
              <a:spcBef>
                <a:spcPct val="0"/>
              </a:spcBef>
              <a:buClrTx/>
              <a:buSzTx/>
              <a:buFontTx/>
              <a:buNone/>
            </a:pPr>
            <a:r>
              <a:rPr lang="en-US" altLang="en-US" sz="1200" dirty="0">
                <a:solidFill>
                  <a:schemeClr val="bg1">
                    <a:lumMod val="65000"/>
                  </a:schemeClr>
                </a:solidFill>
              </a:rPr>
              <a:t>--1/3 develop…</a:t>
            </a:r>
            <a:r>
              <a:rPr lang="en-US" altLang="en-US" sz="1200" b="1" dirty="0">
                <a:solidFill>
                  <a:schemeClr val="bg1">
                    <a:lumMod val="65000"/>
                  </a:schemeClr>
                </a:solidFill>
              </a:rPr>
              <a:t>serous RD</a:t>
            </a:r>
          </a:p>
        </p:txBody>
      </p:sp>
      <p:sp>
        <p:nvSpPr>
          <p:cNvPr id="26633" name="Rectangle 11">
            <a:extLst>
              <a:ext uri="{FF2B5EF4-FFF2-40B4-BE49-F238E27FC236}">
                <a16:creationId xmlns:a16="http://schemas.microsoft.com/office/drawing/2014/main" id="{F76BCA91-4E24-4F7F-B6A5-D5C8FE6F39B6}"/>
              </a:ext>
            </a:extLst>
          </p:cNvPr>
          <p:cNvSpPr>
            <a:spLocks noChangeArrowheads="1"/>
          </p:cNvSpPr>
          <p:nvPr/>
        </p:nvSpPr>
        <p:spPr bwMode="auto">
          <a:xfrm>
            <a:off x="457200" y="122238"/>
            <a:ext cx="7543800" cy="8683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b"/>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ct val="85000"/>
              </a:lnSpc>
              <a:spcBef>
                <a:spcPct val="0"/>
              </a:spcBef>
              <a:buClrTx/>
              <a:buSzTx/>
              <a:buFontTx/>
              <a:buNone/>
            </a:pPr>
            <a:r>
              <a:rPr lang="en-US" altLang="en-US" sz="3200" b="1" dirty="0">
                <a:solidFill>
                  <a:schemeClr val="tx2"/>
                </a:solidFill>
              </a:rPr>
              <a:t>Developmental Abnormalities of the Optic Nerve Head</a:t>
            </a:r>
            <a:endParaRPr lang="en-US" altLang="en-US" sz="3200" dirty="0">
              <a:solidFill>
                <a:schemeClr val="tx2"/>
              </a:solidFill>
            </a:endParaRPr>
          </a:p>
        </p:txBody>
      </p:sp>
      <p:sp>
        <p:nvSpPr>
          <p:cNvPr id="26634" name="Slide Number Placeholder 1">
            <a:extLst>
              <a:ext uri="{FF2B5EF4-FFF2-40B4-BE49-F238E27FC236}">
                <a16:creationId xmlns:a16="http://schemas.microsoft.com/office/drawing/2014/main" id="{36D4B343-1488-4D7C-8569-64FF0FD08B6E}"/>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DBDA1020-9ADD-4487-AA1F-12FB75A402F9}" type="slidenum">
              <a:rPr lang="en-US" altLang="en-US" sz="1000"/>
              <a:pPr>
                <a:spcBef>
                  <a:spcPct val="0"/>
                </a:spcBef>
                <a:buClrTx/>
                <a:buSzTx/>
                <a:buFontTx/>
                <a:buNone/>
              </a:pPr>
              <a:t>70</a:t>
            </a:fld>
            <a:endParaRPr lang="en-US" altLang="en-US" sz="1000"/>
          </a:p>
        </p:txBody>
      </p:sp>
      <p:sp>
        <p:nvSpPr>
          <p:cNvPr id="26635" name="Line 12">
            <a:extLst>
              <a:ext uri="{FF2B5EF4-FFF2-40B4-BE49-F238E27FC236}">
                <a16:creationId xmlns:a16="http://schemas.microsoft.com/office/drawing/2014/main" id="{65C3BECB-2C2E-4FDB-BF02-61BA4BD8DB2D}"/>
              </a:ext>
            </a:extLst>
          </p:cNvPr>
          <p:cNvSpPr>
            <a:spLocks noChangeShapeType="1"/>
          </p:cNvSpPr>
          <p:nvPr/>
        </p:nvSpPr>
        <p:spPr bwMode="auto">
          <a:xfrm>
            <a:off x="3124200" y="2057400"/>
            <a:ext cx="381000" cy="22098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 name="Text Box 16">
            <a:extLst>
              <a:ext uri="{FF2B5EF4-FFF2-40B4-BE49-F238E27FC236}">
                <a16:creationId xmlns:a16="http://schemas.microsoft.com/office/drawing/2014/main" id="{A25388A0-A505-4976-AE31-C05FE10D78D8}"/>
              </a:ext>
            </a:extLst>
          </p:cNvPr>
          <p:cNvSpPr txBox="1">
            <a:spLocks noChangeArrowheads="1"/>
          </p:cNvSpPr>
          <p:nvPr/>
        </p:nvSpPr>
        <p:spPr bwMode="auto">
          <a:xfrm>
            <a:off x="4648200" y="2576513"/>
            <a:ext cx="3973513" cy="862012"/>
          </a:xfrm>
          <a:prstGeom prst="rect">
            <a:avLst/>
          </a:prstGeom>
          <a:solidFill>
            <a:srgbClr val="FFC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defRPr/>
            </a:pPr>
            <a:r>
              <a:rPr lang="en-US" altLang="en-US" sz="1400" b="1" dirty="0">
                <a:solidFill>
                  <a:schemeClr val="bg1">
                    <a:lumMod val="65000"/>
                  </a:schemeClr>
                </a:solidFill>
              </a:rPr>
              <a:t>Myelinated RNFL</a:t>
            </a:r>
          </a:p>
          <a:p>
            <a:pPr eaLnBrk="1" hangingPunct="1">
              <a:spcBef>
                <a:spcPct val="0"/>
              </a:spcBef>
              <a:buClrTx/>
              <a:buSzTx/>
              <a:buFontTx/>
              <a:buNone/>
              <a:defRPr/>
            </a:pPr>
            <a:r>
              <a:rPr lang="en-US" altLang="en-US" sz="1200" dirty="0">
                <a:solidFill>
                  <a:srgbClr val="FFCCFF"/>
                </a:solidFill>
              </a:rPr>
              <a:t>--Myelin normally starts at LGN, ends at lamina </a:t>
            </a:r>
            <a:r>
              <a:rPr lang="en-US" altLang="en-US" sz="1200" dirty="0" err="1">
                <a:solidFill>
                  <a:srgbClr val="FFCCFF"/>
                </a:solidFill>
              </a:rPr>
              <a:t>cribrosa</a:t>
            </a:r>
            <a:endParaRPr lang="en-US" altLang="en-US" sz="1200" dirty="0">
              <a:solidFill>
                <a:srgbClr val="FFCCFF"/>
              </a:solidFill>
            </a:endParaRPr>
          </a:p>
          <a:p>
            <a:pPr eaLnBrk="1" hangingPunct="1">
              <a:spcBef>
                <a:spcPct val="0"/>
              </a:spcBef>
              <a:buClrTx/>
              <a:buSzTx/>
              <a:buFontTx/>
              <a:buNone/>
              <a:defRPr/>
            </a:pPr>
            <a:r>
              <a:rPr lang="en-US" altLang="en-US" sz="1200" dirty="0">
                <a:solidFill>
                  <a:srgbClr val="FFCCFF"/>
                </a:solidFill>
              </a:rPr>
              <a:t>--Can be patchy, discontinuous</a:t>
            </a:r>
          </a:p>
          <a:p>
            <a:pPr eaLnBrk="1" hangingPunct="1">
              <a:spcBef>
                <a:spcPct val="0"/>
              </a:spcBef>
              <a:buClrTx/>
              <a:buSzTx/>
              <a:buFontTx/>
              <a:buNone/>
              <a:defRPr/>
            </a:pPr>
            <a:r>
              <a:rPr lang="en-US" altLang="en-US" sz="1200" dirty="0">
                <a:solidFill>
                  <a:srgbClr val="FFCCFF"/>
                </a:solidFill>
              </a:rPr>
              <a:t>--Corresponding VF has absolute scotoma</a:t>
            </a:r>
          </a:p>
        </p:txBody>
      </p:sp>
      <p:sp>
        <p:nvSpPr>
          <p:cNvPr id="15" name="Text Box 18">
            <a:extLst>
              <a:ext uri="{FF2B5EF4-FFF2-40B4-BE49-F238E27FC236}">
                <a16:creationId xmlns:a16="http://schemas.microsoft.com/office/drawing/2014/main" id="{0EEE94D4-BC7E-44DF-B02B-501B0F5929C0}"/>
              </a:ext>
            </a:extLst>
          </p:cNvPr>
          <p:cNvSpPr txBox="1">
            <a:spLocks noChangeArrowheads="1"/>
          </p:cNvSpPr>
          <p:nvPr/>
        </p:nvSpPr>
        <p:spPr bwMode="auto">
          <a:xfrm>
            <a:off x="5546725" y="1687513"/>
            <a:ext cx="3452813" cy="677862"/>
          </a:xfrm>
          <a:prstGeom prst="rect">
            <a:avLst/>
          </a:prstGeom>
          <a:solidFill>
            <a:srgbClr val="FFFF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defRPr/>
            </a:pPr>
            <a:r>
              <a:rPr lang="en-US" altLang="en-US" sz="1400" b="1" dirty="0" err="1">
                <a:solidFill>
                  <a:schemeClr val="bg1">
                    <a:lumMod val="75000"/>
                  </a:schemeClr>
                </a:solidFill>
              </a:rPr>
              <a:t>Megalopapilla</a:t>
            </a:r>
            <a:endParaRPr lang="en-US" altLang="en-US" sz="1400" b="1" dirty="0">
              <a:solidFill>
                <a:schemeClr val="bg1">
                  <a:lumMod val="75000"/>
                </a:schemeClr>
              </a:solidFill>
            </a:endParaRPr>
          </a:p>
          <a:p>
            <a:pPr eaLnBrk="1" hangingPunct="1">
              <a:spcBef>
                <a:spcPct val="0"/>
              </a:spcBef>
              <a:buClrTx/>
              <a:buSzTx/>
              <a:buFontTx/>
              <a:buNone/>
              <a:defRPr/>
            </a:pPr>
            <a:r>
              <a:rPr lang="en-US" altLang="en-US" sz="1200" dirty="0">
                <a:solidFill>
                  <a:srgbClr val="FFFF99"/>
                </a:solidFill>
              </a:rPr>
              <a:t>--Abnormally large diameter of </a:t>
            </a:r>
            <a:r>
              <a:rPr lang="en-US" altLang="en-US" sz="1200" b="1" dirty="0">
                <a:solidFill>
                  <a:srgbClr val="FFFF99"/>
                </a:solidFill>
              </a:rPr>
              <a:t>disc and cup</a:t>
            </a:r>
          </a:p>
          <a:p>
            <a:pPr eaLnBrk="1" hangingPunct="1">
              <a:spcBef>
                <a:spcPct val="0"/>
              </a:spcBef>
              <a:buClrTx/>
              <a:buSzTx/>
              <a:buFontTx/>
              <a:buNone/>
              <a:defRPr/>
            </a:pPr>
            <a:r>
              <a:rPr lang="en-US" altLang="en-US" sz="1200" dirty="0">
                <a:solidFill>
                  <a:srgbClr val="FFFF99"/>
                </a:solidFill>
              </a:rPr>
              <a:t>--VF testing may reveal an </a:t>
            </a:r>
            <a:r>
              <a:rPr lang="en-US" altLang="en-US" sz="1200" b="1" dirty="0">
                <a:solidFill>
                  <a:srgbClr val="FFFF99"/>
                </a:solidFill>
              </a:rPr>
              <a:t>enlarged blind spot</a:t>
            </a:r>
          </a:p>
        </p:txBody>
      </p:sp>
      <p:sp>
        <p:nvSpPr>
          <p:cNvPr id="16" name="Text Box 19">
            <a:extLst>
              <a:ext uri="{FF2B5EF4-FFF2-40B4-BE49-F238E27FC236}">
                <a16:creationId xmlns:a16="http://schemas.microsoft.com/office/drawing/2014/main" id="{BF21B0FD-ADB8-4F9B-81FF-E2291331973F}"/>
              </a:ext>
            </a:extLst>
          </p:cNvPr>
          <p:cNvSpPr txBox="1">
            <a:spLocks noChangeArrowheads="1"/>
          </p:cNvSpPr>
          <p:nvPr/>
        </p:nvSpPr>
        <p:spPr bwMode="auto">
          <a:xfrm>
            <a:off x="5257800" y="3760788"/>
            <a:ext cx="3273425" cy="1231900"/>
          </a:xfrm>
          <a:prstGeom prst="rect">
            <a:avLst/>
          </a:prstGeom>
          <a:solidFill>
            <a:srgbClr val="CCFFCC"/>
          </a:solidFill>
          <a:ln w="9525">
            <a:no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defRPr/>
            </a:pPr>
            <a:r>
              <a:rPr lang="en-US" altLang="en-US" sz="1400" b="1" dirty="0">
                <a:solidFill>
                  <a:schemeClr val="bg1">
                    <a:lumMod val="65000"/>
                  </a:schemeClr>
                </a:solidFill>
              </a:rPr>
              <a:t>Optic Nerve Hypoplasia</a:t>
            </a:r>
          </a:p>
          <a:p>
            <a:pPr eaLnBrk="1" hangingPunct="1">
              <a:spcBef>
                <a:spcPct val="0"/>
              </a:spcBef>
              <a:buClrTx/>
              <a:buSzTx/>
              <a:buFontTx/>
              <a:buNone/>
              <a:defRPr/>
            </a:pPr>
            <a:r>
              <a:rPr lang="en-US" altLang="en-US" sz="1200" dirty="0">
                <a:solidFill>
                  <a:srgbClr val="CCFFCC"/>
                </a:solidFill>
              </a:rPr>
              <a:t>--Abnormally </a:t>
            </a:r>
            <a:r>
              <a:rPr lang="en-US" altLang="en-US" sz="1200" b="1" dirty="0">
                <a:solidFill>
                  <a:srgbClr val="CCFFCC"/>
                </a:solidFill>
              </a:rPr>
              <a:t>low number of axons</a:t>
            </a:r>
          </a:p>
          <a:p>
            <a:pPr eaLnBrk="1" hangingPunct="1">
              <a:spcBef>
                <a:spcPct val="0"/>
              </a:spcBef>
              <a:buClrTx/>
              <a:buSzTx/>
              <a:buFontTx/>
              <a:buNone/>
              <a:defRPr/>
            </a:pPr>
            <a:r>
              <a:rPr lang="en-US" altLang="en-US" sz="1200" dirty="0">
                <a:solidFill>
                  <a:srgbClr val="CCFFCC"/>
                </a:solidFill>
              </a:rPr>
              <a:t>--DFE: Small pale disc with </a:t>
            </a:r>
            <a:r>
              <a:rPr lang="en-US" altLang="en-US" sz="1200" b="1" dirty="0">
                <a:solidFill>
                  <a:srgbClr val="CCFFCC"/>
                </a:solidFill>
              </a:rPr>
              <a:t>double ring sign</a:t>
            </a:r>
            <a:endParaRPr lang="en-US" altLang="en-US" sz="1200" dirty="0">
              <a:solidFill>
                <a:srgbClr val="CCFFCC"/>
              </a:solidFill>
            </a:endParaRPr>
          </a:p>
          <a:p>
            <a:pPr eaLnBrk="1" hangingPunct="1">
              <a:spcBef>
                <a:spcPct val="0"/>
              </a:spcBef>
              <a:buClrTx/>
              <a:buSzTx/>
              <a:buFontTx/>
              <a:buNone/>
              <a:defRPr/>
            </a:pPr>
            <a:r>
              <a:rPr lang="en-US" altLang="en-US" sz="1200" dirty="0">
                <a:solidFill>
                  <a:srgbClr val="CCFFCC"/>
                </a:solidFill>
              </a:rPr>
              <a:t>--VA </a:t>
            </a:r>
            <a:r>
              <a:rPr lang="en-US" altLang="en-US" sz="1200" b="1" dirty="0">
                <a:solidFill>
                  <a:srgbClr val="CCFFCC"/>
                </a:solidFill>
              </a:rPr>
              <a:t>20/20&lt;-&gt;NLP</a:t>
            </a:r>
          </a:p>
          <a:p>
            <a:pPr eaLnBrk="1" hangingPunct="1">
              <a:spcBef>
                <a:spcPct val="0"/>
              </a:spcBef>
              <a:buClrTx/>
              <a:buSzTx/>
              <a:buFontTx/>
              <a:buNone/>
              <a:defRPr/>
            </a:pPr>
            <a:r>
              <a:rPr lang="en-US" altLang="en-US" sz="1200" dirty="0">
                <a:solidFill>
                  <a:srgbClr val="CCFFCC"/>
                </a:solidFill>
              </a:rPr>
              <a:t>--VF defects </a:t>
            </a:r>
            <a:r>
              <a:rPr lang="en-US" altLang="en-US" sz="1200" b="1" dirty="0">
                <a:solidFill>
                  <a:srgbClr val="CCFFCC"/>
                </a:solidFill>
              </a:rPr>
              <a:t>invariably present</a:t>
            </a:r>
          </a:p>
          <a:p>
            <a:pPr eaLnBrk="1" hangingPunct="1">
              <a:spcBef>
                <a:spcPct val="0"/>
              </a:spcBef>
              <a:buClrTx/>
              <a:buSzTx/>
              <a:buFontTx/>
              <a:buNone/>
              <a:defRPr/>
            </a:pPr>
            <a:r>
              <a:rPr lang="en-US" altLang="en-US" sz="1200" dirty="0">
                <a:solidFill>
                  <a:srgbClr val="CCFFCC"/>
                </a:solidFill>
              </a:rPr>
              <a:t>--Remember the </a:t>
            </a:r>
            <a:r>
              <a:rPr lang="en-US" altLang="en-US" sz="1200" b="1" dirty="0">
                <a:solidFill>
                  <a:srgbClr val="CCFFCC"/>
                </a:solidFill>
              </a:rPr>
              <a:t>4 D’s</a:t>
            </a:r>
            <a:r>
              <a:rPr lang="en-US" altLang="en-US" sz="1200" dirty="0">
                <a:solidFill>
                  <a:srgbClr val="CCFFCC"/>
                </a:solidFill>
              </a:rPr>
              <a:t> (more on this shortly)</a:t>
            </a:r>
          </a:p>
        </p:txBody>
      </p:sp>
      <p:sp>
        <p:nvSpPr>
          <p:cNvPr id="17" name="Text Box 13">
            <a:extLst>
              <a:ext uri="{FF2B5EF4-FFF2-40B4-BE49-F238E27FC236}">
                <a16:creationId xmlns:a16="http://schemas.microsoft.com/office/drawing/2014/main" id="{D23EA8F9-DF9F-4DB4-AA3A-1B3558C3921B}"/>
              </a:ext>
            </a:extLst>
          </p:cNvPr>
          <p:cNvSpPr txBox="1">
            <a:spLocks noChangeArrowheads="1"/>
          </p:cNvSpPr>
          <p:nvPr/>
        </p:nvSpPr>
        <p:spPr bwMode="auto">
          <a:xfrm>
            <a:off x="4800600" y="5257800"/>
            <a:ext cx="4294188" cy="1230313"/>
          </a:xfrm>
          <a:prstGeom prst="rect">
            <a:avLst/>
          </a:prstGeom>
          <a:solidFill>
            <a:srgbClr val="FFCC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Tilted-Disc Syndrome</a:t>
            </a:r>
          </a:p>
          <a:p>
            <a:pPr eaLnBrk="1" hangingPunct="1">
              <a:spcBef>
                <a:spcPct val="0"/>
              </a:spcBef>
              <a:buClrTx/>
              <a:buSzTx/>
              <a:buFontTx/>
              <a:buNone/>
            </a:pPr>
            <a:r>
              <a:rPr lang="en-US" altLang="en-US" sz="1200"/>
              <a:t>1) Superior pole appears…</a:t>
            </a:r>
            <a:r>
              <a:rPr lang="en-US" altLang="en-US" sz="1200" b="1">
                <a:solidFill>
                  <a:srgbClr val="0000FF"/>
                </a:solidFill>
              </a:rPr>
              <a:t>elevated</a:t>
            </a:r>
            <a:r>
              <a:rPr lang="en-US" altLang="en-US" sz="1200"/>
              <a:t>, inferior…</a:t>
            </a:r>
            <a:r>
              <a:rPr lang="en-US" altLang="en-US" sz="1200" b="1">
                <a:solidFill>
                  <a:srgbClr val="0000FF"/>
                </a:solidFill>
              </a:rPr>
              <a:t>recessed</a:t>
            </a:r>
          </a:p>
          <a:p>
            <a:pPr eaLnBrk="1" hangingPunct="1">
              <a:spcBef>
                <a:spcPct val="0"/>
              </a:spcBef>
              <a:buClrTx/>
              <a:buSzTx/>
              <a:buFontTx/>
              <a:buNone/>
            </a:pPr>
            <a:r>
              <a:rPr lang="en-US" altLang="en-US" sz="1200"/>
              <a:t>2) </a:t>
            </a:r>
            <a:r>
              <a:rPr lang="en-US" altLang="en-US" sz="1200">
                <a:solidFill>
                  <a:srgbClr val="FFCC99"/>
                </a:solidFill>
              </a:rPr>
              <a:t>Associated with…</a:t>
            </a:r>
            <a:r>
              <a:rPr lang="en-US" altLang="en-US" sz="1200" b="1">
                <a:solidFill>
                  <a:srgbClr val="FFCC99"/>
                </a:solidFill>
              </a:rPr>
              <a:t>situs inversus</a:t>
            </a:r>
            <a:r>
              <a:rPr lang="en-US" altLang="en-US" sz="1200">
                <a:solidFill>
                  <a:srgbClr val="FFCC99"/>
                </a:solidFill>
              </a:rPr>
              <a:t> of retinal vessels</a:t>
            </a:r>
          </a:p>
          <a:p>
            <a:pPr eaLnBrk="1" hangingPunct="1">
              <a:spcBef>
                <a:spcPct val="0"/>
              </a:spcBef>
              <a:buClrTx/>
              <a:buSzTx/>
              <a:buFontTx/>
              <a:buNone/>
            </a:pPr>
            <a:r>
              <a:rPr lang="en-US" altLang="en-US" sz="1200"/>
              <a:t>3) </a:t>
            </a:r>
            <a:r>
              <a:rPr lang="en-US" altLang="en-US" sz="1200">
                <a:solidFill>
                  <a:srgbClr val="FFCC99"/>
                </a:solidFill>
              </a:rPr>
              <a:t>Fundus abnormality produces…</a:t>
            </a:r>
            <a:r>
              <a:rPr lang="en-US" altLang="en-US" sz="1200" b="1">
                <a:solidFill>
                  <a:srgbClr val="FFCC99"/>
                </a:solidFill>
              </a:rPr>
              <a:t>myopic astigmatism</a:t>
            </a:r>
          </a:p>
          <a:p>
            <a:pPr eaLnBrk="1" hangingPunct="1">
              <a:spcBef>
                <a:spcPct val="0"/>
              </a:spcBef>
              <a:buClrTx/>
              <a:buSzTx/>
              <a:buFontTx/>
              <a:buNone/>
            </a:pPr>
            <a:r>
              <a:rPr lang="en-US" altLang="en-US" sz="1200"/>
              <a:t>4) </a:t>
            </a:r>
            <a:r>
              <a:rPr lang="en-US" altLang="en-US" sz="1200">
                <a:solidFill>
                  <a:srgbClr val="FFCC99"/>
                </a:solidFill>
              </a:rPr>
              <a:t>VF testing reveals…</a:t>
            </a:r>
            <a:r>
              <a:rPr lang="en-US" altLang="en-US" sz="1200" b="1">
                <a:solidFill>
                  <a:srgbClr val="FFCC99"/>
                </a:solidFill>
              </a:rPr>
              <a:t>bitemporal hemianopia</a:t>
            </a:r>
            <a:r>
              <a:rPr lang="en-US" altLang="en-US" sz="1200">
                <a:solidFill>
                  <a:srgbClr val="FFCC99"/>
                </a:solidFill>
              </a:rPr>
              <a:t> that doesn’t</a:t>
            </a:r>
          </a:p>
          <a:p>
            <a:pPr eaLnBrk="1" hangingPunct="1">
              <a:spcBef>
                <a:spcPct val="0"/>
              </a:spcBef>
              <a:buClrTx/>
              <a:buSzTx/>
              <a:buFontTx/>
              <a:buNone/>
            </a:pPr>
            <a:r>
              <a:rPr lang="en-US" altLang="en-US" sz="1200">
                <a:solidFill>
                  <a:srgbClr val="FFCC99"/>
                </a:solidFill>
              </a:rPr>
              <a:t>   …</a:t>
            </a:r>
            <a:r>
              <a:rPr lang="en-US" altLang="en-US" sz="1200" b="1">
                <a:solidFill>
                  <a:srgbClr val="FFCC99"/>
                </a:solidFill>
              </a:rPr>
              <a:t>respect the vertical</a:t>
            </a:r>
            <a:r>
              <a:rPr lang="en-US" altLang="en-US" sz="1200">
                <a:solidFill>
                  <a:srgbClr val="FFCC99"/>
                </a:solidFill>
              </a:rPr>
              <a:t> and may…</a:t>
            </a:r>
            <a:r>
              <a:rPr lang="en-US" altLang="en-US" sz="1200" b="1">
                <a:solidFill>
                  <a:srgbClr val="FFCC99"/>
                </a:solidFill>
              </a:rPr>
              <a:t>resolve with refraction</a:t>
            </a:r>
          </a:p>
        </p:txBody>
      </p:sp>
      <p:sp>
        <p:nvSpPr>
          <p:cNvPr id="18" name="Text Box 13">
            <a:extLst>
              <a:ext uri="{FF2B5EF4-FFF2-40B4-BE49-F238E27FC236}">
                <a16:creationId xmlns:a16="http://schemas.microsoft.com/office/drawing/2014/main" id="{AF29A23D-8CCD-493E-A881-3F227F620AD9}"/>
              </a:ext>
            </a:extLst>
          </p:cNvPr>
          <p:cNvSpPr txBox="1">
            <a:spLocks noChangeArrowheads="1"/>
          </p:cNvSpPr>
          <p:nvPr/>
        </p:nvSpPr>
        <p:spPr bwMode="auto">
          <a:xfrm>
            <a:off x="4800600" y="5257800"/>
            <a:ext cx="4216400" cy="1231106"/>
          </a:xfrm>
          <a:prstGeom prst="rect">
            <a:avLst/>
          </a:prstGeom>
          <a:solidFill>
            <a:srgbClr val="FFCC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dirty="0">
                <a:solidFill>
                  <a:schemeClr val="bg1">
                    <a:lumMod val="65000"/>
                  </a:schemeClr>
                </a:solidFill>
              </a:rPr>
              <a:t>Tilted-Disc Syndrome</a:t>
            </a:r>
          </a:p>
          <a:p>
            <a:pPr eaLnBrk="1" hangingPunct="1">
              <a:spcBef>
                <a:spcPct val="0"/>
              </a:spcBef>
              <a:buClrTx/>
              <a:buSzTx/>
              <a:buFontTx/>
              <a:buNone/>
            </a:pPr>
            <a:r>
              <a:rPr lang="en-US" altLang="en-US" sz="1200" dirty="0">
                <a:solidFill>
                  <a:srgbClr val="FFCC99"/>
                </a:solidFill>
              </a:rPr>
              <a:t>1) Superior pole appears…</a:t>
            </a:r>
            <a:r>
              <a:rPr lang="en-US" altLang="en-US" sz="1200" b="1" dirty="0">
                <a:solidFill>
                  <a:srgbClr val="FFCC99"/>
                </a:solidFill>
              </a:rPr>
              <a:t>elevated</a:t>
            </a:r>
            <a:r>
              <a:rPr lang="en-US" altLang="en-US" sz="1200" dirty="0">
                <a:solidFill>
                  <a:srgbClr val="FFCC99"/>
                </a:solidFill>
              </a:rPr>
              <a:t>, inferior… </a:t>
            </a:r>
            <a:r>
              <a:rPr lang="en-US" altLang="en-US" sz="1200" b="1" dirty="0">
                <a:solidFill>
                  <a:srgbClr val="FFCC99"/>
                </a:solidFill>
              </a:rPr>
              <a:t>recessed</a:t>
            </a:r>
          </a:p>
          <a:p>
            <a:pPr eaLnBrk="1" hangingPunct="1">
              <a:spcBef>
                <a:spcPct val="0"/>
              </a:spcBef>
              <a:buClrTx/>
              <a:buSzTx/>
              <a:buFontTx/>
              <a:buNone/>
            </a:pPr>
            <a:r>
              <a:rPr lang="en-US" altLang="en-US" sz="1200" dirty="0">
                <a:solidFill>
                  <a:srgbClr val="FFCC99"/>
                </a:solidFill>
              </a:rPr>
              <a:t>2) Associated with…</a:t>
            </a:r>
            <a:r>
              <a:rPr lang="en-US" altLang="en-US" sz="1200" b="1" dirty="0">
                <a:solidFill>
                  <a:srgbClr val="FFCC99"/>
                </a:solidFill>
              </a:rPr>
              <a:t>situs inversus</a:t>
            </a:r>
            <a:r>
              <a:rPr lang="en-US" altLang="en-US" sz="1200" dirty="0">
                <a:solidFill>
                  <a:srgbClr val="FFCC99"/>
                </a:solidFill>
              </a:rPr>
              <a:t> of retinal vessels</a:t>
            </a:r>
          </a:p>
          <a:p>
            <a:pPr eaLnBrk="1" hangingPunct="1">
              <a:spcBef>
                <a:spcPct val="0"/>
              </a:spcBef>
              <a:buClrTx/>
              <a:buSzTx/>
              <a:buFontTx/>
              <a:buNone/>
            </a:pPr>
            <a:r>
              <a:rPr lang="en-US" altLang="en-US" sz="1200" dirty="0">
                <a:solidFill>
                  <a:srgbClr val="FFCC99"/>
                </a:solidFill>
              </a:rPr>
              <a:t>3) Fundus abnormality produces… </a:t>
            </a:r>
            <a:r>
              <a:rPr lang="en-US" altLang="en-US" sz="1200" b="1" dirty="0">
                <a:solidFill>
                  <a:srgbClr val="FFCC99"/>
                </a:solidFill>
              </a:rPr>
              <a:t>myopic </a:t>
            </a:r>
            <a:r>
              <a:rPr lang="en-US" altLang="en-US" sz="1200" b="1" dirty="0" err="1">
                <a:solidFill>
                  <a:srgbClr val="FFCC99"/>
                </a:solidFill>
              </a:rPr>
              <a:t>astigm</a:t>
            </a:r>
            <a:endParaRPr lang="en-US" altLang="en-US" sz="1200" b="1" dirty="0">
              <a:solidFill>
                <a:srgbClr val="FFCC99"/>
              </a:solidFill>
            </a:endParaRPr>
          </a:p>
          <a:p>
            <a:pPr eaLnBrk="1" hangingPunct="1">
              <a:spcBef>
                <a:spcPct val="0"/>
              </a:spcBef>
              <a:buClrTx/>
              <a:buSzTx/>
              <a:buFontTx/>
              <a:buNone/>
            </a:pPr>
            <a:r>
              <a:rPr lang="en-US" altLang="en-US" sz="1200" dirty="0">
                <a:solidFill>
                  <a:srgbClr val="FFCC99"/>
                </a:solidFill>
              </a:rPr>
              <a:t>4) VF testing reveals…</a:t>
            </a:r>
            <a:r>
              <a:rPr lang="en-US" altLang="en-US" sz="1200" b="1" dirty="0">
                <a:solidFill>
                  <a:srgbClr val="FFCC99"/>
                </a:solidFill>
              </a:rPr>
              <a:t>bitemporal hemianopia</a:t>
            </a:r>
            <a:r>
              <a:rPr lang="en-US" altLang="en-US" sz="1200" dirty="0">
                <a:solidFill>
                  <a:srgbClr val="FFCC99"/>
                </a:solidFill>
              </a:rPr>
              <a:t> that </a:t>
            </a:r>
            <a:r>
              <a:rPr lang="en-US" altLang="en-US" sz="1200" dirty="0" err="1">
                <a:solidFill>
                  <a:srgbClr val="FFCC99"/>
                </a:solidFill>
              </a:rPr>
              <a:t>doesn’t</a:t>
            </a:r>
            <a:r>
              <a:rPr lang="en-US" altLang="en-US" sz="1200" b="1" dirty="0" err="1">
                <a:solidFill>
                  <a:srgbClr val="FFCC99"/>
                </a:solidFill>
              </a:rPr>
              <a:t>with</a:t>
            </a:r>
            <a:r>
              <a:rPr lang="en-US" altLang="en-US" sz="1200" b="1" dirty="0">
                <a:solidFill>
                  <a:srgbClr val="FFCC99"/>
                </a:solidFill>
              </a:rPr>
              <a:t> refract</a:t>
            </a:r>
          </a:p>
        </p:txBody>
      </p:sp>
      <p:sp>
        <p:nvSpPr>
          <p:cNvPr id="3" name="TextBox 2">
            <a:extLst>
              <a:ext uri="{FF2B5EF4-FFF2-40B4-BE49-F238E27FC236}">
                <a16:creationId xmlns:a16="http://schemas.microsoft.com/office/drawing/2014/main" id="{83967FBC-9255-EE50-B057-538AB35A0FFD}"/>
              </a:ext>
            </a:extLst>
          </p:cNvPr>
          <p:cNvSpPr txBox="1"/>
          <p:nvPr/>
        </p:nvSpPr>
        <p:spPr>
          <a:xfrm>
            <a:off x="299781" y="1873984"/>
            <a:ext cx="5410200" cy="2308324"/>
          </a:xfrm>
          <a:prstGeom prst="rect">
            <a:avLst/>
          </a:prstGeom>
          <a:solidFill>
            <a:srgbClr val="61D6FF"/>
          </a:solidFill>
        </p:spPr>
        <p:txBody>
          <a:bodyPr wrap="square" rtlCol="0">
            <a:spAutoFit/>
          </a:bodyPr>
          <a:lstStyle/>
          <a:p>
            <a:r>
              <a:rPr lang="en-US" sz="1600" i="1" dirty="0">
                <a:solidFill>
                  <a:schemeClr val="bg1">
                    <a:lumMod val="50000"/>
                  </a:schemeClr>
                </a:solidFill>
              </a:rPr>
              <a:t>Is morning-glory disc usually unilateral, or bilateral?</a:t>
            </a:r>
          </a:p>
          <a:p>
            <a:r>
              <a:rPr lang="en-US" sz="1600" dirty="0">
                <a:solidFill>
                  <a:schemeClr val="bg1">
                    <a:lumMod val="50000"/>
                  </a:schemeClr>
                </a:solidFill>
              </a:rPr>
              <a:t>Unilateral</a:t>
            </a:r>
          </a:p>
          <a:p>
            <a:endParaRPr lang="en-US" sz="1600" i="1" dirty="0">
              <a:solidFill>
                <a:schemeClr val="bg1">
                  <a:lumMod val="50000"/>
                </a:schemeClr>
              </a:solidFill>
              <a:latin typeface="+mn-lt"/>
            </a:endParaRPr>
          </a:p>
          <a:p>
            <a:r>
              <a:rPr lang="en-US" sz="1600" i="1" dirty="0">
                <a:solidFill>
                  <a:schemeClr val="bg1">
                    <a:lumMod val="50000"/>
                  </a:schemeClr>
                </a:solidFill>
                <a:latin typeface="+mn-lt"/>
              </a:rPr>
              <a:t>Is there a gender predilection?</a:t>
            </a:r>
          </a:p>
          <a:p>
            <a:r>
              <a:rPr lang="en-US" sz="1600" dirty="0">
                <a:solidFill>
                  <a:schemeClr val="bg1">
                    <a:lumMod val="50000"/>
                  </a:schemeClr>
                </a:solidFill>
                <a:latin typeface="+mn-lt"/>
              </a:rPr>
              <a:t>Yes, there is a  ♀  preponderance</a:t>
            </a:r>
          </a:p>
          <a:p>
            <a:endParaRPr lang="en-US" sz="1600" dirty="0">
              <a:solidFill>
                <a:schemeClr val="bg1">
                  <a:lumMod val="50000"/>
                </a:schemeClr>
              </a:solidFill>
            </a:endParaRPr>
          </a:p>
          <a:p>
            <a:r>
              <a:rPr lang="en-US" sz="1600" i="1" dirty="0">
                <a:solidFill>
                  <a:schemeClr val="bg1">
                    <a:lumMod val="50000"/>
                  </a:schemeClr>
                </a:solidFill>
              </a:rPr>
              <a:t>It has two associations of particular note—what are they?</a:t>
            </a:r>
          </a:p>
          <a:p>
            <a:r>
              <a:rPr lang="en-US" sz="1600" dirty="0">
                <a:solidFill>
                  <a:schemeClr val="bg1">
                    <a:lumMod val="50000"/>
                  </a:schemeClr>
                </a:solidFill>
              </a:rPr>
              <a:t>--PHACE  syndrome</a:t>
            </a:r>
          </a:p>
          <a:p>
            <a:r>
              <a:rPr lang="en-US" sz="1600" dirty="0">
                <a:solidFill>
                  <a:schemeClr val="bg1">
                    <a:lumMod val="50000"/>
                  </a:schemeClr>
                </a:solidFill>
              </a:rPr>
              <a:t>--</a:t>
            </a:r>
            <a:r>
              <a:rPr lang="en-US" sz="1600" b="1" dirty="0" err="1"/>
              <a:t>Moyamoya</a:t>
            </a:r>
            <a:r>
              <a:rPr lang="en-US" sz="1600" b="1" dirty="0"/>
              <a:t>  </a:t>
            </a:r>
            <a:r>
              <a:rPr lang="en-US" sz="1600" b="1" dirty="0">
                <a:solidFill>
                  <a:srgbClr val="61D6FF"/>
                </a:solidFill>
              </a:rPr>
              <a:t>disease</a:t>
            </a:r>
          </a:p>
        </p:txBody>
      </p:sp>
      <p:sp>
        <p:nvSpPr>
          <p:cNvPr id="2" name="Frame 1">
            <a:extLst>
              <a:ext uri="{FF2B5EF4-FFF2-40B4-BE49-F238E27FC236}">
                <a16:creationId xmlns:a16="http://schemas.microsoft.com/office/drawing/2014/main" id="{257A94D7-AD34-AB4D-6027-AF081A0B8B3A}"/>
              </a:ext>
            </a:extLst>
          </p:cNvPr>
          <p:cNvSpPr/>
          <p:nvPr/>
        </p:nvSpPr>
        <p:spPr>
          <a:xfrm>
            <a:off x="1340808" y="4266407"/>
            <a:ext cx="1859592" cy="305593"/>
          </a:xfrm>
          <a:prstGeom prst="frame">
            <a:avLst/>
          </a:prstGeom>
          <a:solidFill>
            <a:schemeClr val="bg1">
              <a:lumMod val="65000"/>
            </a:schemeClr>
          </a:solidFill>
          <a:ln>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5" name="TextBox 4">
            <a:extLst>
              <a:ext uri="{FF2B5EF4-FFF2-40B4-BE49-F238E27FC236}">
                <a16:creationId xmlns:a16="http://schemas.microsoft.com/office/drawing/2014/main" id="{A5DE4E2D-A07C-9FD4-0501-0357163C4BDE}"/>
              </a:ext>
            </a:extLst>
          </p:cNvPr>
          <p:cNvSpPr txBox="1"/>
          <p:nvPr/>
        </p:nvSpPr>
        <p:spPr>
          <a:xfrm>
            <a:off x="2068437" y="2499301"/>
            <a:ext cx="6591695" cy="3754874"/>
          </a:xfrm>
          <a:prstGeom prst="rect">
            <a:avLst/>
          </a:prstGeom>
          <a:solidFill>
            <a:srgbClr val="FFDB69"/>
          </a:solidFill>
        </p:spPr>
        <p:txBody>
          <a:bodyPr wrap="square" rtlCol="0">
            <a:spAutoFit/>
          </a:bodyPr>
          <a:lstStyle/>
          <a:p>
            <a:r>
              <a:rPr lang="en-US" sz="1400" b="0" i="1" dirty="0">
                <a:effectLst/>
                <a:latin typeface="+mn-lt"/>
              </a:rPr>
              <a:t>What is </a:t>
            </a:r>
            <a:r>
              <a:rPr lang="en-US" sz="1400" b="0" dirty="0" err="1">
                <a:effectLst/>
                <a:latin typeface="+mn-lt"/>
              </a:rPr>
              <a:t>moyamoya</a:t>
            </a:r>
            <a:r>
              <a:rPr lang="en-US" sz="1400" b="0" dirty="0">
                <a:effectLst/>
                <a:latin typeface="+mn-lt"/>
              </a:rPr>
              <a:t> disease </a:t>
            </a:r>
            <a:r>
              <a:rPr lang="en-US" sz="1400" b="0" i="1" dirty="0">
                <a:effectLst/>
                <a:latin typeface="+mn-lt"/>
              </a:rPr>
              <a:t>(MMD)?</a:t>
            </a:r>
          </a:p>
          <a:p>
            <a:r>
              <a:rPr lang="en-US" sz="1400" dirty="0">
                <a:latin typeface="+mn-lt"/>
              </a:rPr>
              <a:t>An</a:t>
            </a:r>
            <a:r>
              <a:rPr lang="en-US" sz="1400" b="0" i="0" dirty="0">
                <a:effectLst/>
                <a:latin typeface="+mn-lt"/>
              </a:rPr>
              <a:t>  occlusive  vascular condition primarily affecting the terminal  internal carotids  and proximal  anterior and middle cerebral  arteries</a:t>
            </a:r>
          </a:p>
          <a:p>
            <a:endParaRPr lang="en-US" sz="1400" i="1" dirty="0">
              <a:latin typeface="+mn-lt"/>
            </a:endParaRPr>
          </a:p>
          <a:p>
            <a:r>
              <a:rPr lang="en-US" sz="1400" b="0" i="1" dirty="0">
                <a:effectLst/>
                <a:latin typeface="+mn-lt"/>
              </a:rPr>
              <a:t>Is it common, or rare?</a:t>
            </a:r>
          </a:p>
          <a:p>
            <a:r>
              <a:rPr lang="en-US" sz="1400" dirty="0">
                <a:latin typeface="+mn-lt"/>
              </a:rPr>
              <a:t>Quite rare</a:t>
            </a:r>
          </a:p>
          <a:p>
            <a:endParaRPr lang="en-US" sz="1400" b="0" i="0" dirty="0">
              <a:effectLst/>
              <a:latin typeface="+mn-lt"/>
            </a:endParaRPr>
          </a:p>
          <a:p>
            <a:endParaRPr lang="en-US" sz="1400" i="1" dirty="0">
              <a:latin typeface="+mn-lt"/>
            </a:endParaRPr>
          </a:p>
          <a:p>
            <a:r>
              <a:rPr lang="en-US" sz="1400" i="1" dirty="0">
                <a:latin typeface="+mn-lt"/>
              </a:rPr>
              <a:t>Is there a racial predilection?</a:t>
            </a:r>
          </a:p>
          <a:p>
            <a:r>
              <a:rPr lang="en-US" sz="1400" dirty="0">
                <a:latin typeface="+mn-lt"/>
              </a:rPr>
              <a:t>Yes, it is more common in  Asians , </a:t>
            </a:r>
            <a:r>
              <a:rPr lang="en-US" sz="1400" dirty="0">
                <a:solidFill>
                  <a:srgbClr val="0000FF"/>
                </a:solidFill>
                <a:latin typeface="+mn-lt"/>
              </a:rPr>
              <a:t>especially  Japanese  and Korean  individuals</a:t>
            </a:r>
          </a:p>
          <a:p>
            <a:endParaRPr lang="en-US" sz="1400" dirty="0">
              <a:solidFill>
                <a:srgbClr val="FFDB69"/>
              </a:solidFill>
              <a:latin typeface="+mn-lt"/>
            </a:endParaRPr>
          </a:p>
          <a:p>
            <a:r>
              <a:rPr lang="en-US" sz="1400" i="1" dirty="0">
                <a:solidFill>
                  <a:srgbClr val="FFDB69"/>
                </a:solidFill>
                <a:latin typeface="+mn-lt"/>
              </a:rPr>
              <a:t>Is there a gender predilection?</a:t>
            </a:r>
          </a:p>
          <a:p>
            <a:r>
              <a:rPr lang="en-US" sz="1400" dirty="0">
                <a:solidFill>
                  <a:srgbClr val="FFDB69"/>
                </a:solidFill>
                <a:latin typeface="+mn-lt"/>
              </a:rPr>
              <a:t>Yes, there is a modest  ♀  preponderance</a:t>
            </a:r>
          </a:p>
          <a:p>
            <a:endParaRPr lang="en-US" sz="1400" i="1" dirty="0">
              <a:solidFill>
                <a:srgbClr val="FFDB69"/>
              </a:solidFill>
              <a:latin typeface="+mn-lt"/>
            </a:endParaRPr>
          </a:p>
          <a:p>
            <a:r>
              <a:rPr lang="en-US" sz="1400" i="1" dirty="0">
                <a:solidFill>
                  <a:srgbClr val="FFDB69"/>
                </a:solidFill>
                <a:latin typeface="+mn-lt"/>
              </a:rPr>
              <a:t>Is there an age predilection?</a:t>
            </a:r>
          </a:p>
          <a:p>
            <a:r>
              <a:rPr lang="en-US" sz="1400" dirty="0">
                <a:solidFill>
                  <a:srgbClr val="FFDB69"/>
                </a:solidFill>
                <a:latin typeface="+mn-lt"/>
              </a:rPr>
              <a:t>It manifests most commonly in  childhood  (with a second, smaller peak in the  fourth  decade)</a:t>
            </a:r>
          </a:p>
        </p:txBody>
      </p:sp>
      <p:sp>
        <p:nvSpPr>
          <p:cNvPr id="7" name="TextBox 6">
            <a:extLst>
              <a:ext uri="{FF2B5EF4-FFF2-40B4-BE49-F238E27FC236}">
                <a16:creationId xmlns:a16="http://schemas.microsoft.com/office/drawing/2014/main" id="{024A12C4-E399-702B-B93D-2CFCF3E1D8E2}"/>
              </a:ext>
            </a:extLst>
          </p:cNvPr>
          <p:cNvSpPr txBox="1"/>
          <p:nvPr/>
        </p:nvSpPr>
        <p:spPr>
          <a:xfrm>
            <a:off x="1600200" y="3830430"/>
            <a:ext cx="936475" cy="338554"/>
          </a:xfrm>
          <a:prstGeom prst="rect">
            <a:avLst/>
          </a:prstGeom>
          <a:noFill/>
        </p:spPr>
        <p:txBody>
          <a:bodyPr wrap="none" rtlCol="0">
            <a:spAutoFit/>
          </a:bodyPr>
          <a:lstStyle/>
          <a:p>
            <a:r>
              <a:rPr lang="en-US" sz="1600" b="1" dirty="0"/>
              <a:t>disease</a:t>
            </a:r>
          </a:p>
        </p:txBody>
      </p:sp>
      <p:sp>
        <p:nvSpPr>
          <p:cNvPr id="12" name="Rectangle 11">
            <a:extLst>
              <a:ext uri="{FF2B5EF4-FFF2-40B4-BE49-F238E27FC236}">
                <a16:creationId xmlns:a16="http://schemas.microsoft.com/office/drawing/2014/main" id="{5B9AD4EC-1B66-7E0C-0DB1-F198A7E77074}"/>
              </a:ext>
            </a:extLst>
          </p:cNvPr>
          <p:cNvSpPr/>
          <p:nvPr/>
        </p:nvSpPr>
        <p:spPr>
          <a:xfrm>
            <a:off x="5800446" y="4472608"/>
            <a:ext cx="828953" cy="231913"/>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800" dirty="0">
                <a:solidFill>
                  <a:schemeClr val="tx1"/>
                </a:solidFill>
              </a:rPr>
              <a:t>nationality</a:t>
            </a:r>
          </a:p>
        </p:txBody>
      </p:sp>
      <p:sp>
        <p:nvSpPr>
          <p:cNvPr id="14" name="Rectangle 13">
            <a:extLst>
              <a:ext uri="{FF2B5EF4-FFF2-40B4-BE49-F238E27FC236}">
                <a16:creationId xmlns:a16="http://schemas.microsoft.com/office/drawing/2014/main" id="{0B723076-0807-2A39-D80B-2D017D9F40E6}"/>
              </a:ext>
            </a:extLst>
          </p:cNvPr>
          <p:cNvSpPr/>
          <p:nvPr/>
        </p:nvSpPr>
        <p:spPr>
          <a:xfrm>
            <a:off x="7050857" y="4472608"/>
            <a:ext cx="542639" cy="231914"/>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800" dirty="0">
                <a:solidFill>
                  <a:schemeClr val="tx1"/>
                </a:solidFill>
              </a:rPr>
              <a:t>ditto</a:t>
            </a:r>
          </a:p>
        </p:txBody>
      </p:sp>
    </p:spTree>
    <p:extLst>
      <p:ext uri="{BB962C8B-B14F-4D97-AF65-F5344CB8AC3E}">
        <p14:creationId xmlns:p14="http://schemas.microsoft.com/office/powerpoint/2010/main" val="450305969"/>
      </p:ext>
    </p:extLst>
  </p:cSld>
  <p:clrMapOvr>
    <a:masterClrMapping/>
  </p:clrMapOvr>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6" name="Text Box 10">
            <a:extLst>
              <a:ext uri="{FF2B5EF4-FFF2-40B4-BE49-F238E27FC236}">
                <a16:creationId xmlns:a16="http://schemas.microsoft.com/office/drawing/2014/main" id="{75A786AA-A76E-4831-AE75-ABE88B23D8E3}"/>
              </a:ext>
            </a:extLst>
          </p:cNvPr>
          <p:cNvSpPr txBox="1">
            <a:spLocks noChangeArrowheads="1"/>
          </p:cNvSpPr>
          <p:nvPr/>
        </p:nvSpPr>
        <p:spPr bwMode="auto">
          <a:xfrm>
            <a:off x="1371600" y="4267200"/>
            <a:ext cx="3057525" cy="2154238"/>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Morning-Glory Disc</a:t>
            </a:r>
          </a:p>
          <a:p>
            <a:pPr eaLnBrk="1" hangingPunct="1">
              <a:spcBef>
                <a:spcPct val="0"/>
              </a:spcBef>
              <a:buClrTx/>
              <a:buSzTx/>
              <a:buFontTx/>
              <a:buNone/>
            </a:pPr>
            <a:r>
              <a:rPr lang="en-US" altLang="en-US" sz="1200"/>
              <a:t>--DFE reveals:</a:t>
            </a:r>
          </a:p>
          <a:p>
            <a:pPr eaLnBrk="1" hangingPunct="1">
              <a:spcBef>
                <a:spcPct val="0"/>
              </a:spcBef>
              <a:buClrTx/>
              <a:buSzTx/>
              <a:buFontTx/>
              <a:buNone/>
            </a:pPr>
            <a:r>
              <a:rPr lang="en-US" altLang="en-US" sz="1200"/>
              <a:t>  1) A funnel-shaped…</a:t>
            </a:r>
            <a:r>
              <a:rPr lang="en-US" altLang="en-US" sz="1200" b="1">
                <a:solidFill>
                  <a:srgbClr val="0000FF"/>
                </a:solidFill>
              </a:rPr>
              <a:t>excavation</a:t>
            </a:r>
            <a:endParaRPr lang="en-US" altLang="en-US" sz="1200"/>
          </a:p>
          <a:p>
            <a:pPr eaLnBrk="1" hangingPunct="1">
              <a:spcBef>
                <a:spcPct val="0"/>
              </a:spcBef>
              <a:buClrTx/>
              <a:buSzTx/>
              <a:buFontTx/>
              <a:buNone/>
            </a:pPr>
            <a:r>
              <a:rPr lang="en-US" altLang="en-US" sz="1200"/>
              <a:t>  2) Number of vessels crossing the rim</a:t>
            </a:r>
          </a:p>
          <a:p>
            <a:pPr eaLnBrk="1" hangingPunct="1">
              <a:spcBef>
                <a:spcPct val="0"/>
              </a:spcBef>
              <a:buClrTx/>
              <a:buSzTx/>
              <a:buFontTx/>
              <a:buNone/>
            </a:pPr>
            <a:r>
              <a:rPr lang="en-US" altLang="en-US" sz="1200"/>
              <a:t>    seems abnormally…</a:t>
            </a:r>
            <a:r>
              <a:rPr lang="en-US" altLang="en-US" sz="1200" b="1">
                <a:solidFill>
                  <a:srgbClr val="0000FF"/>
                </a:solidFill>
              </a:rPr>
              <a:t>high</a:t>
            </a:r>
            <a:r>
              <a:rPr lang="en-US" altLang="en-US" sz="1200"/>
              <a:t> </a:t>
            </a:r>
            <a:endParaRPr lang="en-US" altLang="en-US" sz="1200" b="1">
              <a:solidFill>
                <a:srgbClr val="0000FF"/>
              </a:solidFill>
            </a:endParaRPr>
          </a:p>
          <a:p>
            <a:pPr eaLnBrk="1" hangingPunct="1">
              <a:spcBef>
                <a:spcPct val="0"/>
              </a:spcBef>
              <a:buClrTx/>
              <a:buSzTx/>
              <a:buFontTx/>
              <a:buNone/>
            </a:pPr>
            <a:r>
              <a:rPr lang="en-US" altLang="en-US" sz="1200"/>
              <a:t>--Tissue is…</a:t>
            </a:r>
            <a:r>
              <a:rPr lang="en-US" altLang="en-US" sz="1200" b="1">
                <a:solidFill>
                  <a:srgbClr val="0000FF"/>
                </a:solidFill>
              </a:rPr>
              <a:t>contractile</a:t>
            </a:r>
            <a:r>
              <a:rPr lang="en-US" altLang="en-US" sz="1200"/>
              <a:t>, so cup seems</a:t>
            </a:r>
          </a:p>
          <a:p>
            <a:pPr eaLnBrk="1" hangingPunct="1">
              <a:spcBef>
                <a:spcPct val="0"/>
              </a:spcBef>
              <a:buClrTx/>
              <a:buSzTx/>
              <a:buFontTx/>
              <a:buNone/>
            </a:pPr>
            <a:r>
              <a:rPr lang="en-US" altLang="en-US" sz="1200"/>
              <a:t>  to…</a:t>
            </a:r>
            <a:r>
              <a:rPr lang="en-US" altLang="en-US" sz="1200" b="1">
                <a:solidFill>
                  <a:srgbClr val="0000FF"/>
                </a:solidFill>
              </a:rPr>
              <a:t>open </a:t>
            </a:r>
            <a:r>
              <a:rPr lang="en-US" altLang="en-US" sz="1200">
                <a:solidFill>
                  <a:srgbClr val="0000FF"/>
                </a:solidFill>
              </a:rPr>
              <a:t>and</a:t>
            </a:r>
            <a:r>
              <a:rPr lang="en-US" altLang="en-US" sz="1200" b="1">
                <a:solidFill>
                  <a:srgbClr val="0000FF"/>
                </a:solidFill>
              </a:rPr>
              <a:t> close</a:t>
            </a:r>
            <a:r>
              <a:rPr lang="en-US" altLang="en-US" sz="1200"/>
              <a:t> (like its namesake,  </a:t>
            </a:r>
          </a:p>
          <a:p>
            <a:pPr eaLnBrk="1" hangingPunct="1">
              <a:spcBef>
                <a:spcPct val="0"/>
              </a:spcBef>
              <a:buClrTx/>
              <a:buSzTx/>
              <a:buFontTx/>
              <a:buNone/>
            </a:pPr>
            <a:r>
              <a:rPr lang="en-US" altLang="en-US" sz="1200"/>
              <a:t>  the morning-glory flower)</a:t>
            </a:r>
          </a:p>
          <a:p>
            <a:pPr eaLnBrk="1" hangingPunct="1">
              <a:spcBef>
                <a:spcPct val="0"/>
              </a:spcBef>
              <a:buClrTx/>
              <a:buSzTx/>
              <a:buFontTx/>
              <a:buNone/>
            </a:pPr>
            <a:r>
              <a:rPr lang="en-US" altLang="en-US" sz="1200"/>
              <a:t>--VA usually…</a:t>
            </a:r>
            <a:r>
              <a:rPr lang="en-US" altLang="en-US" sz="1200" b="1">
                <a:solidFill>
                  <a:srgbClr val="0000FF"/>
                </a:solidFill>
              </a:rPr>
              <a:t>20/200</a:t>
            </a:r>
            <a:r>
              <a:rPr lang="en-US" altLang="en-US" sz="1200"/>
              <a:t>, but can be…</a:t>
            </a:r>
          </a:p>
          <a:p>
            <a:pPr eaLnBrk="1" hangingPunct="1">
              <a:spcBef>
                <a:spcPct val="0"/>
              </a:spcBef>
              <a:buClrTx/>
              <a:buSzTx/>
              <a:buFontTx/>
              <a:buNone/>
            </a:pPr>
            <a:r>
              <a:rPr lang="en-US" altLang="en-US" sz="1200"/>
              <a:t>   </a:t>
            </a:r>
            <a:r>
              <a:rPr lang="en-US" altLang="en-US" sz="1200" b="1">
                <a:solidFill>
                  <a:srgbClr val="0000FF"/>
                </a:solidFill>
              </a:rPr>
              <a:t>20/20&lt;-&gt;NLP</a:t>
            </a:r>
          </a:p>
          <a:p>
            <a:pPr eaLnBrk="1" hangingPunct="1">
              <a:spcBef>
                <a:spcPct val="0"/>
              </a:spcBef>
              <a:buClrTx/>
              <a:buSzTx/>
              <a:buFontTx/>
              <a:buNone/>
            </a:pPr>
            <a:r>
              <a:rPr lang="en-US" altLang="en-US" sz="1200"/>
              <a:t>--1/3 develop…</a:t>
            </a:r>
            <a:r>
              <a:rPr lang="en-US" altLang="en-US" sz="1200" b="1">
                <a:solidFill>
                  <a:srgbClr val="CCECFF"/>
                </a:solidFill>
              </a:rPr>
              <a:t>serous</a:t>
            </a:r>
            <a:r>
              <a:rPr lang="en-US" altLang="en-US" sz="1200" b="1">
                <a:solidFill>
                  <a:srgbClr val="0000FF"/>
                </a:solidFill>
              </a:rPr>
              <a:t> </a:t>
            </a:r>
            <a:r>
              <a:rPr lang="en-US" altLang="en-US" sz="1200" b="1">
                <a:solidFill>
                  <a:srgbClr val="CCECFF"/>
                </a:solidFill>
              </a:rPr>
              <a:t>RD</a:t>
            </a:r>
          </a:p>
        </p:txBody>
      </p:sp>
      <p:sp>
        <p:nvSpPr>
          <p:cNvPr id="26627" name="Text Box 3">
            <a:extLst>
              <a:ext uri="{FF2B5EF4-FFF2-40B4-BE49-F238E27FC236}">
                <a16:creationId xmlns:a16="http://schemas.microsoft.com/office/drawing/2014/main" id="{EBF565CB-D2E5-4CB9-AB10-59AB11704A7C}"/>
              </a:ext>
            </a:extLst>
          </p:cNvPr>
          <p:cNvSpPr txBox="1">
            <a:spLocks noChangeArrowheads="1"/>
          </p:cNvSpPr>
          <p:nvPr/>
        </p:nvSpPr>
        <p:spPr bwMode="auto">
          <a:xfrm>
            <a:off x="793750" y="3505200"/>
            <a:ext cx="2274982" cy="677108"/>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solidFill>
                  <a:schemeClr val="bg1">
                    <a:lumMod val="65000"/>
                  </a:schemeClr>
                </a:solidFill>
              </a:rPr>
              <a:t>Optic Pit/Hole</a:t>
            </a:r>
          </a:p>
          <a:p>
            <a:pPr eaLnBrk="1" hangingPunct="1">
              <a:spcBef>
                <a:spcPct val="0"/>
              </a:spcBef>
              <a:buClrTx/>
              <a:buSzTx/>
              <a:buFontTx/>
              <a:buNone/>
            </a:pPr>
            <a:r>
              <a:rPr lang="en-US" altLang="en-US" sz="1200">
                <a:solidFill>
                  <a:schemeClr val="bg1">
                    <a:lumMod val="65000"/>
                  </a:schemeClr>
                </a:solidFill>
              </a:rPr>
              <a:t>--Associated with…</a:t>
            </a:r>
            <a:r>
              <a:rPr lang="en-US" altLang="en-US" sz="1200" b="1">
                <a:solidFill>
                  <a:schemeClr val="bg1">
                    <a:lumMod val="65000"/>
                  </a:schemeClr>
                </a:solidFill>
              </a:rPr>
              <a:t>serous RD</a:t>
            </a:r>
          </a:p>
          <a:p>
            <a:pPr eaLnBrk="1" hangingPunct="1">
              <a:spcBef>
                <a:spcPct val="0"/>
              </a:spcBef>
              <a:buClrTx/>
              <a:buSzTx/>
              <a:buFontTx/>
              <a:buNone/>
            </a:pPr>
            <a:r>
              <a:rPr lang="en-US" altLang="en-US" sz="1200" b="1">
                <a:solidFill>
                  <a:schemeClr val="bg1">
                    <a:lumMod val="65000"/>
                  </a:schemeClr>
                </a:solidFill>
              </a:rPr>
              <a:t>  in adulthood</a:t>
            </a:r>
          </a:p>
        </p:txBody>
      </p:sp>
      <p:sp>
        <p:nvSpPr>
          <p:cNvPr id="26628" name="Line 4">
            <a:extLst>
              <a:ext uri="{FF2B5EF4-FFF2-40B4-BE49-F238E27FC236}">
                <a16:creationId xmlns:a16="http://schemas.microsoft.com/office/drawing/2014/main" id="{6995FA1A-F69E-4714-87E2-B7C3F5C89A50}"/>
              </a:ext>
            </a:extLst>
          </p:cNvPr>
          <p:cNvSpPr>
            <a:spLocks noChangeShapeType="1"/>
          </p:cNvSpPr>
          <p:nvPr/>
        </p:nvSpPr>
        <p:spPr bwMode="auto">
          <a:xfrm flipH="1">
            <a:off x="1600200" y="2057400"/>
            <a:ext cx="1524000" cy="3810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629" name="Text Box 6">
            <a:extLst>
              <a:ext uri="{FF2B5EF4-FFF2-40B4-BE49-F238E27FC236}">
                <a16:creationId xmlns:a16="http://schemas.microsoft.com/office/drawing/2014/main" id="{2498F669-3885-470F-827E-D0722ECBD570}"/>
              </a:ext>
            </a:extLst>
          </p:cNvPr>
          <p:cNvSpPr txBox="1">
            <a:spLocks noChangeArrowheads="1"/>
          </p:cNvSpPr>
          <p:nvPr/>
        </p:nvSpPr>
        <p:spPr bwMode="auto">
          <a:xfrm>
            <a:off x="1340808" y="1524000"/>
            <a:ext cx="3544560" cy="458587"/>
          </a:xfrm>
          <a:prstGeom prst="rect">
            <a:avLst/>
          </a:prstGeom>
          <a:noFill/>
          <a:ln w="952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1400" i="1">
                <a:solidFill>
                  <a:schemeClr val="bg1">
                    <a:lumMod val="75000"/>
                  </a:schemeClr>
                </a:solidFill>
              </a:rPr>
              <a:t>These three are all secondary to abnormal</a:t>
            </a:r>
          </a:p>
          <a:p>
            <a:pPr algn="ctr" eaLnBrk="1" hangingPunct="1">
              <a:lnSpc>
                <a:spcPct val="85000"/>
              </a:lnSpc>
              <a:spcBef>
                <a:spcPct val="0"/>
              </a:spcBef>
              <a:buClrTx/>
              <a:buSzTx/>
              <a:buFontTx/>
              <a:buNone/>
            </a:pPr>
            <a:r>
              <a:rPr lang="en-US" altLang="en-US" sz="1400" i="1">
                <a:solidFill>
                  <a:schemeClr val="bg1">
                    <a:lumMod val="75000"/>
                  </a:schemeClr>
                </a:solidFill>
              </a:rPr>
              <a:t>closure of the embryonic optic fissure</a:t>
            </a:r>
          </a:p>
        </p:txBody>
      </p:sp>
      <p:sp>
        <p:nvSpPr>
          <p:cNvPr id="26630" name="Text Box 7">
            <a:extLst>
              <a:ext uri="{FF2B5EF4-FFF2-40B4-BE49-F238E27FC236}">
                <a16:creationId xmlns:a16="http://schemas.microsoft.com/office/drawing/2014/main" id="{77864995-F91A-497B-84DE-F4FB09455FB9}"/>
              </a:ext>
            </a:extLst>
          </p:cNvPr>
          <p:cNvSpPr txBox="1">
            <a:spLocks noChangeArrowheads="1"/>
          </p:cNvSpPr>
          <p:nvPr/>
        </p:nvSpPr>
        <p:spPr bwMode="auto">
          <a:xfrm>
            <a:off x="76200" y="2514600"/>
            <a:ext cx="2783134" cy="861774"/>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solidFill>
                  <a:schemeClr val="bg1">
                    <a:lumMod val="65000"/>
                  </a:schemeClr>
                </a:solidFill>
              </a:rPr>
              <a:t>Optic Nerve Coloboma</a:t>
            </a:r>
          </a:p>
          <a:p>
            <a:pPr eaLnBrk="1" hangingPunct="1">
              <a:spcBef>
                <a:spcPct val="0"/>
              </a:spcBef>
              <a:buClrTx/>
              <a:buSzTx/>
              <a:buFontTx/>
              <a:buNone/>
            </a:pPr>
            <a:r>
              <a:rPr lang="en-US" altLang="en-US" sz="1200">
                <a:solidFill>
                  <a:schemeClr val="bg1">
                    <a:lumMod val="65000"/>
                  </a:schemeClr>
                </a:solidFill>
              </a:rPr>
              <a:t>1) May resemble…</a:t>
            </a:r>
            <a:r>
              <a:rPr lang="en-US" altLang="en-US" sz="1200" b="1">
                <a:solidFill>
                  <a:schemeClr val="bg1">
                    <a:lumMod val="65000"/>
                  </a:schemeClr>
                </a:solidFill>
              </a:rPr>
              <a:t>deep cupping</a:t>
            </a:r>
          </a:p>
          <a:p>
            <a:pPr eaLnBrk="1" hangingPunct="1">
              <a:spcBef>
                <a:spcPct val="0"/>
              </a:spcBef>
              <a:buClrTx/>
              <a:buSzTx/>
              <a:buFontTx/>
              <a:buNone/>
            </a:pPr>
            <a:r>
              <a:rPr lang="en-US" altLang="en-US" sz="1200">
                <a:solidFill>
                  <a:schemeClr val="bg1">
                    <a:lumMod val="65000"/>
                  </a:schemeClr>
                </a:solidFill>
              </a:rPr>
              <a:t>2) Can be…</a:t>
            </a:r>
            <a:r>
              <a:rPr lang="en-US" altLang="en-US" sz="1200" b="1">
                <a:solidFill>
                  <a:schemeClr val="bg1">
                    <a:lumMod val="65000"/>
                  </a:schemeClr>
                </a:solidFill>
              </a:rPr>
              <a:t>bilateral, asymmetric</a:t>
            </a:r>
          </a:p>
          <a:p>
            <a:pPr eaLnBrk="1" hangingPunct="1">
              <a:spcBef>
                <a:spcPct val="0"/>
              </a:spcBef>
              <a:buClrTx/>
              <a:buSzTx/>
              <a:buFontTx/>
              <a:buNone/>
            </a:pPr>
            <a:r>
              <a:rPr lang="en-US" altLang="en-US" sz="1200">
                <a:solidFill>
                  <a:schemeClr val="bg1">
                    <a:lumMod val="65000"/>
                  </a:schemeClr>
                </a:solidFill>
              </a:rPr>
              <a:t>3) Part of the…</a:t>
            </a:r>
            <a:r>
              <a:rPr lang="en-US" altLang="en-US" sz="1200" b="1">
                <a:solidFill>
                  <a:schemeClr val="bg1">
                    <a:lumMod val="65000"/>
                  </a:schemeClr>
                </a:solidFill>
              </a:rPr>
              <a:t>CHARGE association</a:t>
            </a:r>
          </a:p>
        </p:txBody>
      </p:sp>
      <p:sp>
        <p:nvSpPr>
          <p:cNvPr id="26631" name="Line 8">
            <a:extLst>
              <a:ext uri="{FF2B5EF4-FFF2-40B4-BE49-F238E27FC236}">
                <a16:creationId xmlns:a16="http://schemas.microsoft.com/office/drawing/2014/main" id="{91D11795-7A2D-4757-920B-F908079269D1}"/>
              </a:ext>
            </a:extLst>
          </p:cNvPr>
          <p:cNvSpPr>
            <a:spLocks noChangeShapeType="1"/>
          </p:cNvSpPr>
          <p:nvPr/>
        </p:nvSpPr>
        <p:spPr bwMode="auto">
          <a:xfrm flipH="1">
            <a:off x="2971800" y="2057400"/>
            <a:ext cx="152400" cy="14478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632" name="Text Box 9">
            <a:extLst>
              <a:ext uri="{FF2B5EF4-FFF2-40B4-BE49-F238E27FC236}">
                <a16:creationId xmlns:a16="http://schemas.microsoft.com/office/drawing/2014/main" id="{A6F1D9EC-DA7F-44C4-8528-11B06C1FBD47}"/>
              </a:ext>
            </a:extLst>
          </p:cNvPr>
          <p:cNvSpPr txBox="1">
            <a:spLocks noChangeArrowheads="1"/>
          </p:cNvSpPr>
          <p:nvPr/>
        </p:nvSpPr>
        <p:spPr bwMode="auto">
          <a:xfrm>
            <a:off x="1371600" y="4267200"/>
            <a:ext cx="3057247" cy="2154436"/>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dirty="0">
                <a:solidFill>
                  <a:schemeClr val="bg1">
                    <a:lumMod val="65000"/>
                  </a:schemeClr>
                </a:solidFill>
              </a:rPr>
              <a:t>Morning-Glory Disc</a:t>
            </a:r>
          </a:p>
          <a:p>
            <a:pPr eaLnBrk="1" hangingPunct="1">
              <a:spcBef>
                <a:spcPct val="0"/>
              </a:spcBef>
              <a:buClrTx/>
              <a:buSzTx/>
              <a:buFontTx/>
              <a:buNone/>
            </a:pPr>
            <a:r>
              <a:rPr lang="en-US" altLang="en-US" sz="1200" dirty="0">
                <a:solidFill>
                  <a:schemeClr val="bg1">
                    <a:lumMod val="65000"/>
                  </a:schemeClr>
                </a:solidFill>
              </a:rPr>
              <a:t>--DFE reveals:</a:t>
            </a:r>
          </a:p>
          <a:p>
            <a:pPr eaLnBrk="1" hangingPunct="1">
              <a:spcBef>
                <a:spcPct val="0"/>
              </a:spcBef>
              <a:buClrTx/>
              <a:buSzTx/>
              <a:buFontTx/>
              <a:buNone/>
            </a:pPr>
            <a:r>
              <a:rPr lang="en-US" altLang="en-US" sz="1200" dirty="0">
                <a:solidFill>
                  <a:schemeClr val="bg1">
                    <a:lumMod val="65000"/>
                  </a:schemeClr>
                </a:solidFill>
              </a:rPr>
              <a:t>  1) A funnel-shaped…</a:t>
            </a:r>
            <a:r>
              <a:rPr lang="en-US" altLang="en-US" sz="1200" b="1" dirty="0">
                <a:solidFill>
                  <a:schemeClr val="bg1">
                    <a:lumMod val="65000"/>
                  </a:schemeClr>
                </a:solidFill>
              </a:rPr>
              <a:t>excavation</a:t>
            </a:r>
            <a:endParaRPr lang="en-US" altLang="en-US" sz="1200" dirty="0">
              <a:solidFill>
                <a:schemeClr val="bg1">
                  <a:lumMod val="65000"/>
                </a:schemeClr>
              </a:solidFill>
            </a:endParaRPr>
          </a:p>
          <a:p>
            <a:pPr eaLnBrk="1" hangingPunct="1">
              <a:spcBef>
                <a:spcPct val="0"/>
              </a:spcBef>
              <a:buClrTx/>
              <a:buSzTx/>
              <a:buFontTx/>
              <a:buNone/>
            </a:pPr>
            <a:r>
              <a:rPr lang="en-US" altLang="en-US" sz="1200" dirty="0">
                <a:solidFill>
                  <a:schemeClr val="bg1">
                    <a:lumMod val="65000"/>
                  </a:schemeClr>
                </a:solidFill>
              </a:rPr>
              <a:t>  2) Number of vessels crossing the rim</a:t>
            </a:r>
          </a:p>
          <a:p>
            <a:pPr eaLnBrk="1" hangingPunct="1">
              <a:spcBef>
                <a:spcPct val="0"/>
              </a:spcBef>
              <a:buClrTx/>
              <a:buSzTx/>
              <a:buFontTx/>
              <a:buNone/>
            </a:pPr>
            <a:r>
              <a:rPr lang="en-US" altLang="en-US" sz="1200" dirty="0">
                <a:solidFill>
                  <a:schemeClr val="bg1">
                    <a:lumMod val="65000"/>
                  </a:schemeClr>
                </a:solidFill>
              </a:rPr>
              <a:t>    seems abnormally…</a:t>
            </a:r>
            <a:r>
              <a:rPr lang="en-US" altLang="en-US" sz="1200" b="1" dirty="0">
                <a:solidFill>
                  <a:schemeClr val="bg1">
                    <a:lumMod val="65000"/>
                  </a:schemeClr>
                </a:solidFill>
              </a:rPr>
              <a:t>high</a:t>
            </a:r>
            <a:r>
              <a:rPr lang="en-US" altLang="en-US" sz="1200" dirty="0">
                <a:solidFill>
                  <a:schemeClr val="bg1">
                    <a:lumMod val="65000"/>
                  </a:schemeClr>
                </a:solidFill>
              </a:rPr>
              <a:t> </a:t>
            </a:r>
            <a:endParaRPr lang="en-US" altLang="en-US" sz="1200" b="1" dirty="0">
              <a:solidFill>
                <a:schemeClr val="bg1">
                  <a:lumMod val="65000"/>
                </a:schemeClr>
              </a:solidFill>
            </a:endParaRPr>
          </a:p>
          <a:p>
            <a:pPr eaLnBrk="1" hangingPunct="1">
              <a:spcBef>
                <a:spcPct val="0"/>
              </a:spcBef>
              <a:buClrTx/>
              <a:buSzTx/>
              <a:buFontTx/>
              <a:buNone/>
            </a:pPr>
            <a:r>
              <a:rPr lang="en-US" altLang="en-US" sz="1200" dirty="0">
                <a:solidFill>
                  <a:schemeClr val="bg1">
                    <a:lumMod val="65000"/>
                  </a:schemeClr>
                </a:solidFill>
              </a:rPr>
              <a:t>--Tissue is…</a:t>
            </a:r>
            <a:r>
              <a:rPr lang="en-US" altLang="en-US" sz="1200" b="1" dirty="0">
                <a:solidFill>
                  <a:schemeClr val="bg1">
                    <a:lumMod val="65000"/>
                  </a:schemeClr>
                </a:solidFill>
              </a:rPr>
              <a:t>contractile</a:t>
            </a:r>
            <a:r>
              <a:rPr lang="en-US" altLang="en-US" sz="1200" dirty="0">
                <a:solidFill>
                  <a:schemeClr val="bg1">
                    <a:lumMod val="65000"/>
                  </a:schemeClr>
                </a:solidFill>
              </a:rPr>
              <a:t>, so cup seems</a:t>
            </a:r>
          </a:p>
          <a:p>
            <a:pPr eaLnBrk="1" hangingPunct="1">
              <a:spcBef>
                <a:spcPct val="0"/>
              </a:spcBef>
              <a:buClrTx/>
              <a:buSzTx/>
              <a:buFontTx/>
              <a:buNone/>
            </a:pPr>
            <a:r>
              <a:rPr lang="en-US" altLang="en-US" sz="1200" dirty="0">
                <a:solidFill>
                  <a:schemeClr val="bg1">
                    <a:lumMod val="65000"/>
                  </a:schemeClr>
                </a:solidFill>
              </a:rPr>
              <a:t>  to…</a:t>
            </a:r>
            <a:r>
              <a:rPr lang="en-US" altLang="en-US" sz="1200" b="1" dirty="0">
                <a:solidFill>
                  <a:schemeClr val="bg1">
                    <a:lumMod val="65000"/>
                  </a:schemeClr>
                </a:solidFill>
              </a:rPr>
              <a:t>open </a:t>
            </a:r>
            <a:r>
              <a:rPr lang="en-US" altLang="en-US" sz="1200" dirty="0">
                <a:solidFill>
                  <a:schemeClr val="bg1">
                    <a:lumMod val="65000"/>
                  </a:schemeClr>
                </a:solidFill>
              </a:rPr>
              <a:t>and</a:t>
            </a:r>
            <a:r>
              <a:rPr lang="en-US" altLang="en-US" sz="1200" b="1" dirty="0">
                <a:solidFill>
                  <a:schemeClr val="bg1">
                    <a:lumMod val="65000"/>
                  </a:schemeClr>
                </a:solidFill>
              </a:rPr>
              <a:t> close</a:t>
            </a:r>
            <a:r>
              <a:rPr lang="en-US" altLang="en-US" sz="1200" dirty="0">
                <a:solidFill>
                  <a:schemeClr val="bg1">
                    <a:lumMod val="65000"/>
                  </a:schemeClr>
                </a:solidFill>
              </a:rPr>
              <a:t> (like its namesake,  </a:t>
            </a:r>
          </a:p>
          <a:p>
            <a:pPr eaLnBrk="1" hangingPunct="1">
              <a:spcBef>
                <a:spcPct val="0"/>
              </a:spcBef>
              <a:buClrTx/>
              <a:buSzTx/>
              <a:buFontTx/>
              <a:buNone/>
            </a:pPr>
            <a:r>
              <a:rPr lang="en-US" altLang="en-US" sz="1200" dirty="0">
                <a:solidFill>
                  <a:schemeClr val="bg1">
                    <a:lumMod val="65000"/>
                  </a:schemeClr>
                </a:solidFill>
              </a:rPr>
              <a:t>  the morning-glory flower)</a:t>
            </a:r>
          </a:p>
          <a:p>
            <a:pPr eaLnBrk="1" hangingPunct="1">
              <a:spcBef>
                <a:spcPct val="0"/>
              </a:spcBef>
              <a:buClrTx/>
              <a:buSzTx/>
              <a:buFontTx/>
              <a:buNone/>
            </a:pPr>
            <a:r>
              <a:rPr lang="en-US" altLang="en-US" sz="1200" dirty="0">
                <a:solidFill>
                  <a:schemeClr val="bg1">
                    <a:lumMod val="65000"/>
                  </a:schemeClr>
                </a:solidFill>
              </a:rPr>
              <a:t>--VA usually…</a:t>
            </a:r>
            <a:r>
              <a:rPr lang="en-US" altLang="en-US" sz="1200" b="1" dirty="0">
                <a:solidFill>
                  <a:schemeClr val="bg1">
                    <a:lumMod val="65000"/>
                  </a:schemeClr>
                </a:solidFill>
              </a:rPr>
              <a:t>20/200</a:t>
            </a:r>
            <a:r>
              <a:rPr lang="en-US" altLang="en-US" sz="1200" dirty="0">
                <a:solidFill>
                  <a:schemeClr val="bg1">
                    <a:lumMod val="65000"/>
                  </a:schemeClr>
                </a:solidFill>
              </a:rPr>
              <a:t>, but can be…</a:t>
            </a:r>
          </a:p>
          <a:p>
            <a:pPr eaLnBrk="1" hangingPunct="1">
              <a:spcBef>
                <a:spcPct val="0"/>
              </a:spcBef>
              <a:buClrTx/>
              <a:buSzTx/>
              <a:buFontTx/>
              <a:buNone/>
            </a:pPr>
            <a:r>
              <a:rPr lang="en-US" altLang="en-US" sz="1200" dirty="0">
                <a:solidFill>
                  <a:schemeClr val="bg1">
                    <a:lumMod val="65000"/>
                  </a:schemeClr>
                </a:solidFill>
              </a:rPr>
              <a:t>   </a:t>
            </a:r>
            <a:r>
              <a:rPr lang="en-US" altLang="en-US" sz="1200" b="1" dirty="0">
                <a:solidFill>
                  <a:schemeClr val="bg1">
                    <a:lumMod val="65000"/>
                  </a:schemeClr>
                </a:solidFill>
              </a:rPr>
              <a:t>20/20&lt;-&gt;NLP</a:t>
            </a:r>
          </a:p>
          <a:p>
            <a:pPr eaLnBrk="1" hangingPunct="1">
              <a:spcBef>
                <a:spcPct val="0"/>
              </a:spcBef>
              <a:buClrTx/>
              <a:buSzTx/>
              <a:buFontTx/>
              <a:buNone/>
            </a:pPr>
            <a:r>
              <a:rPr lang="en-US" altLang="en-US" sz="1200" dirty="0">
                <a:solidFill>
                  <a:schemeClr val="bg1">
                    <a:lumMod val="65000"/>
                  </a:schemeClr>
                </a:solidFill>
              </a:rPr>
              <a:t>--1/3 develop…</a:t>
            </a:r>
            <a:r>
              <a:rPr lang="en-US" altLang="en-US" sz="1200" b="1" dirty="0">
                <a:solidFill>
                  <a:schemeClr val="bg1">
                    <a:lumMod val="65000"/>
                  </a:schemeClr>
                </a:solidFill>
              </a:rPr>
              <a:t>serous RD</a:t>
            </a:r>
          </a:p>
        </p:txBody>
      </p:sp>
      <p:sp>
        <p:nvSpPr>
          <p:cNvPr id="26633" name="Rectangle 11">
            <a:extLst>
              <a:ext uri="{FF2B5EF4-FFF2-40B4-BE49-F238E27FC236}">
                <a16:creationId xmlns:a16="http://schemas.microsoft.com/office/drawing/2014/main" id="{F76BCA91-4E24-4F7F-B6A5-D5C8FE6F39B6}"/>
              </a:ext>
            </a:extLst>
          </p:cNvPr>
          <p:cNvSpPr>
            <a:spLocks noChangeArrowheads="1"/>
          </p:cNvSpPr>
          <p:nvPr/>
        </p:nvSpPr>
        <p:spPr bwMode="auto">
          <a:xfrm>
            <a:off x="457200" y="122238"/>
            <a:ext cx="7543800" cy="8683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b"/>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ct val="85000"/>
              </a:lnSpc>
              <a:spcBef>
                <a:spcPct val="0"/>
              </a:spcBef>
              <a:buClrTx/>
              <a:buSzTx/>
              <a:buFontTx/>
              <a:buNone/>
            </a:pPr>
            <a:r>
              <a:rPr lang="en-US" altLang="en-US" sz="3200" b="1" dirty="0">
                <a:solidFill>
                  <a:schemeClr val="tx2"/>
                </a:solidFill>
              </a:rPr>
              <a:t>Developmental Abnormalities of the Optic Nerve Head</a:t>
            </a:r>
            <a:endParaRPr lang="en-US" altLang="en-US" sz="3200" dirty="0">
              <a:solidFill>
                <a:schemeClr val="tx2"/>
              </a:solidFill>
            </a:endParaRPr>
          </a:p>
        </p:txBody>
      </p:sp>
      <p:sp>
        <p:nvSpPr>
          <p:cNvPr id="26634" name="Slide Number Placeholder 1">
            <a:extLst>
              <a:ext uri="{FF2B5EF4-FFF2-40B4-BE49-F238E27FC236}">
                <a16:creationId xmlns:a16="http://schemas.microsoft.com/office/drawing/2014/main" id="{36D4B343-1488-4D7C-8569-64FF0FD08B6E}"/>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DBDA1020-9ADD-4487-AA1F-12FB75A402F9}" type="slidenum">
              <a:rPr lang="en-US" altLang="en-US" sz="1000"/>
              <a:pPr>
                <a:spcBef>
                  <a:spcPct val="0"/>
                </a:spcBef>
                <a:buClrTx/>
                <a:buSzTx/>
                <a:buFontTx/>
                <a:buNone/>
              </a:pPr>
              <a:t>71</a:t>
            </a:fld>
            <a:endParaRPr lang="en-US" altLang="en-US" sz="1000"/>
          </a:p>
        </p:txBody>
      </p:sp>
      <p:sp>
        <p:nvSpPr>
          <p:cNvPr id="26635" name="Line 12">
            <a:extLst>
              <a:ext uri="{FF2B5EF4-FFF2-40B4-BE49-F238E27FC236}">
                <a16:creationId xmlns:a16="http://schemas.microsoft.com/office/drawing/2014/main" id="{65C3BECB-2C2E-4FDB-BF02-61BA4BD8DB2D}"/>
              </a:ext>
            </a:extLst>
          </p:cNvPr>
          <p:cNvSpPr>
            <a:spLocks noChangeShapeType="1"/>
          </p:cNvSpPr>
          <p:nvPr/>
        </p:nvSpPr>
        <p:spPr bwMode="auto">
          <a:xfrm>
            <a:off x="3124200" y="2057400"/>
            <a:ext cx="381000" cy="22098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 name="Text Box 16">
            <a:extLst>
              <a:ext uri="{FF2B5EF4-FFF2-40B4-BE49-F238E27FC236}">
                <a16:creationId xmlns:a16="http://schemas.microsoft.com/office/drawing/2014/main" id="{A25388A0-A505-4976-AE31-C05FE10D78D8}"/>
              </a:ext>
            </a:extLst>
          </p:cNvPr>
          <p:cNvSpPr txBox="1">
            <a:spLocks noChangeArrowheads="1"/>
          </p:cNvSpPr>
          <p:nvPr/>
        </p:nvSpPr>
        <p:spPr bwMode="auto">
          <a:xfrm>
            <a:off x="4648200" y="2576513"/>
            <a:ext cx="3973513" cy="862012"/>
          </a:xfrm>
          <a:prstGeom prst="rect">
            <a:avLst/>
          </a:prstGeom>
          <a:solidFill>
            <a:srgbClr val="FFC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defRPr/>
            </a:pPr>
            <a:r>
              <a:rPr lang="en-US" altLang="en-US" sz="1400" b="1" dirty="0">
                <a:solidFill>
                  <a:schemeClr val="bg1">
                    <a:lumMod val="65000"/>
                  </a:schemeClr>
                </a:solidFill>
              </a:rPr>
              <a:t>Myelinated RNFL</a:t>
            </a:r>
          </a:p>
          <a:p>
            <a:pPr eaLnBrk="1" hangingPunct="1">
              <a:spcBef>
                <a:spcPct val="0"/>
              </a:spcBef>
              <a:buClrTx/>
              <a:buSzTx/>
              <a:buFontTx/>
              <a:buNone/>
              <a:defRPr/>
            </a:pPr>
            <a:r>
              <a:rPr lang="en-US" altLang="en-US" sz="1200" dirty="0">
                <a:solidFill>
                  <a:srgbClr val="FFCCFF"/>
                </a:solidFill>
              </a:rPr>
              <a:t>--Myelin normally starts at LGN, ends at lamina </a:t>
            </a:r>
            <a:r>
              <a:rPr lang="en-US" altLang="en-US" sz="1200" dirty="0" err="1">
                <a:solidFill>
                  <a:srgbClr val="FFCCFF"/>
                </a:solidFill>
              </a:rPr>
              <a:t>cribrosa</a:t>
            </a:r>
            <a:endParaRPr lang="en-US" altLang="en-US" sz="1200" dirty="0">
              <a:solidFill>
                <a:srgbClr val="FFCCFF"/>
              </a:solidFill>
            </a:endParaRPr>
          </a:p>
          <a:p>
            <a:pPr eaLnBrk="1" hangingPunct="1">
              <a:spcBef>
                <a:spcPct val="0"/>
              </a:spcBef>
              <a:buClrTx/>
              <a:buSzTx/>
              <a:buFontTx/>
              <a:buNone/>
              <a:defRPr/>
            </a:pPr>
            <a:r>
              <a:rPr lang="en-US" altLang="en-US" sz="1200" dirty="0">
                <a:solidFill>
                  <a:srgbClr val="FFCCFF"/>
                </a:solidFill>
              </a:rPr>
              <a:t>--Can be patchy, discontinuous</a:t>
            </a:r>
          </a:p>
          <a:p>
            <a:pPr eaLnBrk="1" hangingPunct="1">
              <a:spcBef>
                <a:spcPct val="0"/>
              </a:spcBef>
              <a:buClrTx/>
              <a:buSzTx/>
              <a:buFontTx/>
              <a:buNone/>
              <a:defRPr/>
            </a:pPr>
            <a:r>
              <a:rPr lang="en-US" altLang="en-US" sz="1200" dirty="0">
                <a:solidFill>
                  <a:srgbClr val="FFCCFF"/>
                </a:solidFill>
              </a:rPr>
              <a:t>--Corresponding VF has absolute scotoma</a:t>
            </a:r>
          </a:p>
        </p:txBody>
      </p:sp>
      <p:sp>
        <p:nvSpPr>
          <p:cNvPr id="15" name="Text Box 18">
            <a:extLst>
              <a:ext uri="{FF2B5EF4-FFF2-40B4-BE49-F238E27FC236}">
                <a16:creationId xmlns:a16="http://schemas.microsoft.com/office/drawing/2014/main" id="{0EEE94D4-BC7E-44DF-B02B-501B0F5929C0}"/>
              </a:ext>
            </a:extLst>
          </p:cNvPr>
          <p:cNvSpPr txBox="1">
            <a:spLocks noChangeArrowheads="1"/>
          </p:cNvSpPr>
          <p:nvPr/>
        </p:nvSpPr>
        <p:spPr bwMode="auto">
          <a:xfrm>
            <a:off x="5546725" y="1687513"/>
            <a:ext cx="3452813" cy="677862"/>
          </a:xfrm>
          <a:prstGeom prst="rect">
            <a:avLst/>
          </a:prstGeom>
          <a:solidFill>
            <a:srgbClr val="FFFF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defRPr/>
            </a:pPr>
            <a:r>
              <a:rPr lang="en-US" altLang="en-US" sz="1400" b="1" dirty="0" err="1">
                <a:solidFill>
                  <a:schemeClr val="bg1">
                    <a:lumMod val="75000"/>
                  </a:schemeClr>
                </a:solidFill>
              </a:rPr>
              <a:t>Megalopapilla</a:t>
            </a:r>
            <a:endParaRPr lang="en-US" altLang="en-US" sz="1400" b="1" dirty="0">
              <a:solidFill>
                <a:schemeClr val="bg1">
                  <a:lumMod val="75000"/>
                </a:schemeClr>
              </a:solidFill>
            </a:endParaRPr>
          </a:p>
          <a:p>
            <a:pPr eaLnBrk="1" hangingPunct="1">
              <a:spcBef>
                <a:spcPct val="0"/>
              </a:spcBef>
              <a:buClrTx/>
              <a:buSzTx/>
              <a:buFontTx/>
              <a:buNone/>
              <a:defRPr/>
            </a:pPr>
            <a:r>
              <a:rPr lang="en-US" altLang="en-US" sz="1200" dirty="0">
                <a:solidFill>
                  <a:srgbClr val="FFFF99"/>
                </a:solidFill>
              </a:rPr>
              <a:t>--Abnormally large diameter of </a:t>
            </a:r>
            <a:r>
              <a:rPr lang="en-US" altLang="en-US" sz="1200" b="1" dirty="0">
                <a:solidFill>
                  <a:srgbClr val="FFFF99"/>
                </a:solidFill>
              </a:rPr>
              <a:t>disc and cup</a:t>
            </a:r>
          </a:p>
          <a:p>
            <a:pPr eaLnBrk="1" hangingPunct="1">
              <a:spcBef>
                <a:spcPct val="0"/>
              </a:spcBef>
              <a:buClrTx/>
              <a:buSzTx/>
              <a:buFontTx/>
              <a:buNone/>
              <a:defRPr/>
            </a:pPr>
            <a:r>
              <a:rPr lang="en-US" altLang="en-US" sz="1200" dirty="0">
                <a:solidFill>
                  <a:srgbClr val="FFFF99"/>
                </a:solidFill>
              </a:rPr>
              <a:t>--VF testing may reveal an </a:t>
            </a:r>
            <a:r>
              <a:rPr lang="en-US" altLang="en-US" sz="1200" b="1" dirty="0">
                <a:solidFill>
                  <a:srgbClr val="FFFF99"/>
                </a:solidFill>
              </a:rPr>
              <a:t>enlarged blind spot</a:t>
            </a:r>
          </a:p>
        </p:txBody>
      </p:sp>
      <p:sp>
        <p:nvSpPr>
          <p:cNvPr id="16" name="Text Box 19">
            <a:extLst>
              <a:ext uri="{FF2B5EF4-FFF2-40B4-BE49-F238E27FC236}">
                <a16:creationId xmlns:a16="http://schemas.microsoft.com/office/drawing/2014/main" id="{BF21B0FD-ADB8-4F9B-81FF-E2291331973F}"/>
              </a:ext>
            </a:extLst>
          </p:cNvPr>
          <p:cNvSpPr txBox="1">
            <a:spLocks noChangeArrowheads="1"/>
          </p:cNvSpPr>
          <p:nvPr/>
        </p:nvSpPr>
        <p:spPr bwMode="auto">
          <a:xfrm>
            <a:off x="5257800" y="3760788"/>
            <a:ext cx="3273425" cy="1231900"/>
          </a:xfrm>
          <a:prstGeom prst="rect">
            <a:avLst/>
          </a:prstGeom>
          <a:solidFill>
            <a:srgbClr val="CCFFCC"/>
          </a:solidFill>
          <a:ln w="9525">
            <a:no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defRPr/>
            </a:pPr>
            <a:r>
              <a:rPr lang="en-US" altLang="en-US" sz="1400" b="1" dirty="0">
                <a:solidFill>
                  <a:schemeClr val="bg1">
                    <a:lumMod val="65000"/>
                  </a:schemeClr>
                </a:solidFill>
              </a:rPr>
              <a:t>Optic Nerve Hypoplasia</a:t>
            </a:r>
          </a:p>
          <a:p>
            <a:pPr eaLnBrk="1" hangingPunct="1">
              <a:spcBef>
                <a:spcPct val="0"/>
              </a:spcBef>
              <a:buClrTx/>
              <a:buSzTx/>
              <a:buFontTx/>
              <a:buNone/>
              <a:defRPr/>
            </a:pPr>
            <a:r>
              <a:rPr lang="en-US" altLang="en-US" sz="1200" dirty="0">
                <a:solidFill>
                  <a:srgbClr val="CCFFCC"/>
                </a:solidFill>
              </a:rPr>
              <a:t>--Abnormally </a:t>
            </a:r>
            <a:r>
              <a:rPr lang="en-US" altLang="en-US" sz="1200" b="1" dirty="0">
                <a:solidFill>
                  <a:srgbClr val="CCFFCC"/>
                </a:solidFill>
              </a:rPr>
              <a:t>low number of axons</a:t>
            </a:r>
          </a:p>
          <a:p>
            <a:pPr eaLnBrk="1" hangingPunct="1">
              <a:spcBef>
                <a:spcPct val="0"/>
              </a:spcBef>
              <a:buClrTx/>
              <a:buSzTx/>
              <a:buFontTx/>
              <a:buNone/>
              <a:defRPr/>
            </a:pPr>
            <a:r>
              <a:rPr lang="en-US" altLang="en-US" sz="1200" dirty="0">
                <a:solidFill>
                  <a:srgbClr val="CCFFCC"/>
                </a:solidFill>
              </a:rPr>
              <a:t>--DFE: Small pale disc with </a:t>
            </a:r>
            <a:r>
              <a:rPr lang="en-US" altLang="en-US" sz="1200" b="1" dirty="0">
                <a:solidFill>
                  <a:srgbClr val="CCFFCC"/>
                </a:solidFill>
              </a:rPr>
              <a:t>double ring sign</a:t>
            </a:r>
            <a:endParaRPr lang="en-US" altLang="en-US" sz="1200" dirty="0">
              <a:solidFill>
                <a:srgbClr val="CCFFCC"/>
              </a:solidFill>
            </a:endParaRPr>
          </a:p>
          <a:p>
            <a:pPr eaLnBrk="1" hangingPunct="1">
              <a:spcBef>
                <a:spcPct val="0"/>
              </a:spcBef>
              <a:buClrTx/>
              <a:buSzTx/>
              <a:buFontTx/>
              <a:buNone/>
              <a:defRPr/>
            </a:pPr>
            <a:r>
              <a:rPr lang="en-US" altLang="en-US" sz="1200" dirty="0">
                <a:solidFill>
                  <a:srgbClr val="CCFFCC"/>
                </a:solidFill>
              </a:rPr>
              <a:t>--VA </a:t>
            </a:r>
            <a:r>
              <a:rPr lang="en-US" altLang="en-US" sz="1200" b="1" dirty="0">
                <a:solidFill>
                  <a:srgbClr val="CCFFCC"/>
                </a:solidFill>
              </a:rPr>
              <a:t>20/20&lt;-&gt;NLP</a:t>
            </a:r>
          </a:p>
          <a:p>
            <a:pPr eaLnBrk="1" hangingPunct="1">
              <a:spcBef>
                <a:spcPct val="0"/>
              </a:spcBef>
              <a:buClrTx/>
              <a:buSzTx/>
              <a:buFontTx/>
              <a:buNone/>
              <a:defRPr/>
            </a:pPr>
            <a:r>
              <a:rPr lang="en-US" altLang="en-US" sz="1200" dirty="0">
                <a:solidFill>
                  <a:srgbClr val="CCFFCC"/>
                </a:solidFill>
              </a:rPr>
              <a:t>--VF defects </a:t>
            </a:r>
            <a:r>
              <a:rPr lang="en-US" altLang="en-US" sz="1200" b="1" dirty="0">
                <a:solidFill>
                  <a:srgbClr val="CCFFCC"/>
                </a:solidFill>
              </a:rPr>
              <a:t>invariably present</a:t>
            </a:r>
          </a:p>
          <a:p>
            <a:pPr eaLnBrk="1" hangingPunct="1">
              <a:spcBef>
                <a:spcPct val="0"/>
              </a:spcBef>
              <a:buClrTx/>
              <a:buSzTx/>
              <a:buFontTx/>
              <a:buNone/>
              <a:defRPr/>
            </a:pPr>
            <a:r>
              <a:rPr lang="en-US" altLang="en-US" sz="1200" dirty="0">
                <a:solidFill>
                  <a:srgbClr val="CCFFCC"/>
                </a:solidFill>
              </a:rPr>
              <a:t>--Remember the </a:t>
            </a:r>
            <a:r>
              <a:rPr lang="en-US" altLang="en-US" sz="1200" b="1" dirty="0">
                <a:solidFill>
                  <a:srgbClr val="CCFFCC"/>
                </a:solidFill>
              </a:rPr>
              <a:t>4 D’s</a:t>
            </a:r>
            <a:r>
              <a:rPr lang="en-US" altLang="en-US" sz="1200" dirty="0">
                <a:solidFill>
                  <a:srgbClr val="CCFFCC"/>
                </a:solidFill>
              </a:rPr>
              <a:t> (more on this shortly)</a:t>
            </a:r>
          </a:p>
        </p:txBody>
      </p:sp>
      <p:sp>
        <p:nvSpPr>
          <p:cNvPr id="17" name="Text Box 13">
            <a:extLst>
              <a:ext uri="{FF2B5EF4-FFF2-40B4-BE49-F238E27FC236}">
                <a16:creationId xmlns:a16="http://schemas.microsoft.com/office/drawing/2014/main" id="{D23EA8F9-DF9F-4DB4-AA3A-1B3558C3921B}"/>
              </a:ext>
            </a:extLst>
          </p:cNvPr>
          <p:cNvSpPr txBox="1">
            <a:spLocks noChangeArrowheads="1"/>
          </p:cNvSpPr>
          <p:nvPr/>
        </p:nvSpPr>
        <p:spPr bwMode="auto">
          <a:xfrm>
            <a:off x="4800600" y="5257800"/>
            <a:ext cx="4294188" cy="1230313"/>
          </a:xfrm>
          <a:prstGeom prst="rect">
            <a:avLst/>
          </a:prstGeom>
          <a:solidFill>
            <a:srgbClr val="FFCC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Tilted-Disc Syndrome</a:t>
            </a:r>
          </a:p>
          <a:p>
            <a:pPr eaLnBrk="1" hangingPunct="1">
              <a:spcBef>
                <a:spcPct val="0"/>
              </a:spcBef>
              <a:buClrTx/>
              <a:buSzTx/>
              <a:buFontTx/>
              <a:buNone/>
            </a:pPr>
            <a:r>
              <a:rPr lang="en-US" altLang="en-US" sz="1200"/>
              <a:t>1) Superior pole appears…</a:t>
            </a:r>
            <a:r>
              <a:rPr lang="en-US" altLang="en-US" sz="1200" b="1">
                <a:solidFill>
                  <a:srgbClr val="0000FF"/>
                </a:solidFill>
              </a:rPr>
              <a:t>elevated</a:t>
            </a:r>
            <a:r>
              <a:rPr lang="en-US" altLang="en-US" sz="1200"/>
              <a:t>, inferior…</a:t>
            </a:r>
            <a:r>
              <a:rPr lang="en-US" altLang="en-US" sz="1200" b="1">
                <a:solidFill>
                  <a:srgbClr val="0000FF"/>
                </a:solidFill>
              </a:rPr>
              <a:t>recessed</a:t>
            </a:r>
          </a:p>
          <a:p>
            <a:pPr eaLnBrk="1" hangingPunct="1">
              <a:spcBef>
                <a:spcPct val="0"/>
              </a:spcBef>
              <a:buClrTx/>
              <a:buSzTx/>
              <a:buFontTx/>
              <a:buNone/>
            </a:pPr>
            <a:r>
              <a:rPr lang="en-US" altLang="en-US" sz="1200"/>
              <a:t>2) </a:t>
            </a:r>
            <a:r>
              <a:rPr lang="en-US" altLang="en-US" sz="1200">
                <a:solidFill>
                  <a:srgbClr val="FFCC99"/>
                </a:solidFill>
              </a:rPr>
              <a:t>Associated with…</a:t>
            </a:r>
            <a:r>
              <a:rPr lang="en-US" altLang="en-US" sz="1200" b="1">
                <a:solidFill>
                  <a:srgbClr val="FFCC99"/>
                </a:solidFill>
              </a:rPr>
              <a:t>situs inversus</a:t>
            </a:r>
            <a:r>
              <a:rPr lang="en-US" altLang="en-US" sz="1200">
                <a:solidFill>
                  <a:srgbClr val="FFCC99"/>
                </a:solidFill>
              </a:rPr>
              <a:t> of retinal vessels</a:t>
            </a:r>
          </a:p>
          <a:p>
            <a:pPr eaLnBrk="1" hangingPunct="1">
              <a:spcBef>
                <a:spcPct val="0"/>
              </a:spcBef>
              <a:buClrTx/>
              <a:buSzTx/>
              <a:buFontTx/>
              <a:buNone/>
            </a:pPr>
            <a:r>
              <a:rPr lang="en-US" altLang="en-US" sz="1200"/>
              <a:t>3) </a:t>
            </a:r>
            <a:r>
              <a:rPr lang="en-US" altLang="en-US" sz="1200">
                <a:solidFill>
                  <a:srgbClr val="FFCC99"/>
                </a:solidFill>
              </a:rPr>
              <a:t>Fundus abnormality produces…</a:t>
            </a:r>
            <a:r>
              <a:rPr lang="en-US" altLang="en-US" sz="1200" b="1">
                <a:solidFill>
                  <a:srgbClr val="FFCC99"/>
                </a:solidFill>
              </a:rPr>
              <a:t>myopic astigmatism</a:t>
            </a:r>
          </a:p>
          <a:p>
            <a:pPr eaLnBrk="1" hangingPunct="1">
              <a:spcBef>
                <a:spcPct val="0"/>
              </a:spcBef>
              <a:buClrTx/>
              <a:buSzTx/>
              <a:buFontTx/>
              <a:buNone/>
            </a:pPr>
            <a:r>
              <a:rPr lang="en-US" altLang="en-US" sz="1200"/>
              <a:t>4) </a:t>
            </a:r>
            <a:r>
              <a:rPr lang="en-US" altLang="en-US" sz="1200">
                <a:solidFill>
                  <a:srgbClr val="FFCC99"/>
                </a:solidFill>
              </a:rPr>
              <a:t>VF testing reveals…</a:t>
            </a:r>
            <a:r>
              <a:rPr lang="en-US" altLang="en-US" sz="1200" b="1">
                <a:solidFill>
                  <a:srgbClr val="FFCC99"/>
                </a:solidFill>
              </a:rPr>
              <a:t>bitemporal hemianopia</a:t>
            </a:r>
            <a:r>
              <a:rPr lang="en-US" altLang="en-US" sz="1200">
                <a:solidFill>
                  <a:srgbClr val="FFCC99"/>
                </a:solidFill>
              </a:rPr>
              <a:t> that doesn’t</a:t>
            </a:r>
          </a:p>
          <a:p>
            <a:pPr eaLnBrk="1" hangingPunct="1">
              <a:spcBef>
                <a:spcPct val="0"/>
              </a:spcBef>
              <a:buClrTx/>
              <a:buSzTx/>
              <a:buFontTx/>
              <a:buNone/>
            </a:pPr>
            <a:r>
              <a:rPr lang="en-US" altLang="en-US" sz="1200">
                <a:solidFill>
                  <a:srgbClr val="FFCC99"/>
                </a:solidFill>
              </a:rPr>
              <a:t>   …</a:t>
            </a:r>
            <a:r>
              <a:rPr lang="en-US" altLang="en-US" sz="1200" b="1">
                <a:solidFill>
                  <a:srgbClr val="FFCC99"/>
                </a:solidFill>
              </a:rPr>
              <a:t>respect the vertical</a:t>
            </a:r>
            <a:r>
              <a:rPr lang="en-US" altLang="en-US" sz="1200">
                <a:solidFill>
                  <a:srgbClr val="FFCC99"/>
                </a:solidFill>
              </a:rPr>
              <a:t> and may…</a:t>
            </a:r>
            <a:r>
              <a:rPr lang="en-US" altLang="en-US" sz="1200" b="1">
                <a:solidFill>
                  <a:srgbClr val="FFCC99"/>
                </a:solidFill>
              </a:rPr>
              <a:t>resolve with refraction</a:t>
            </a:r>
          </a:p>
        </p:txBody>
      </p:sp>
      <p:sp>
        <p:nvSpPr>
          <p:cNvPr id="18" name="Text Box 13">
            <a:extLst>
              <a:ext uri="{FF2B5EF4-FFF2-40B4-BE49-F238E27FC236}">
                <a16:creationId xmlns:a16="http://schemas.microsoft.com/office/drawing/2014/main" id="{AF29A23D-8CCD-493E-A881-3F227F620AD9}"/>
              </a:ext>
            </a:extLst>
          </p:cNvPr>
          <p:cNvSpPr txBox="1">
            <a:spLocks noChangeArrowheads="1"/>
          </p:cNvSpPr>
          <p:nvPr/>
        </p:nvSpPr>
        <p:spPr bwMode="auto">
          <a:xfrm>
            <a:off x="4800600" y="5257800"/>
            <a:ext cx="4216400" cy="1231106"/>
          </a:xfrm>
          <a:prstGeom prst="rect">
            <a:avLst/>
          </a:prstGeom>
          <a:solidFill>
            <a:srgbClr val="FFCC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dirty="0">
                <a:solidFill>
                  <a:schemeClr val="bg1">
                    <a:lumMod val="65000"/>
                  </a:schemeClr>
                </a:solidFill>
              </a:rPr>
              <a:t>Tilted-Disc Syndrome</a:t>
            </a:r>
          </a:p>
          <a:p>
            <a:pPr eaLnBrk="1" hangingPunct="1">
              <a:spcBef>
                <a:spcPct val="0"/>
              </a:spcBef>
              <a:buClrTx/>
              <a:buSzTx/>
              <a:buFontTx/>
              <a:buNone/>
            </a:pPr>
            <a:r>
              <a:rPr lang="en-US" altLang="en-US" sz="1200" dirty="0">
                <a:solidFill>
                  <a:srgbClr val="FFCC99"/>
                </a:solidFill>
              </a:rPr>
              <a:t>1) Superior pole appears…</a:t>
            </a:r>
            <a:r>
              <a:rPr lang="en-US" altLang="en-US" sz="1200" b="1" dirty="0">
                <a:solidFill>
                  <a:srgbClr val="FFCC99"/>
                </a:solidFill>
              </a:rPr>
              <a:t>elevated</a:t>
            </a:r>
            <a:r>
              <a:rPr lang="en-US" altLang="en-US" sz="1200" dirty="0">
                <a:solidFill>
                  <a:srgbClr val="FFCC99"/>
                </a:solidFill>
              </a:rPr>
              <a:t>, inferior… </a:t>
            </a:r>
            <a:r>
              <a:rPr lang="en-US" altLang="en-US" sz="1200" b="1" dirty="0">
                <a:solidFill>
                  <a:srgbClr val="FFCC99"/>
                </a:solidFill>
              </a:rPr>
              <a:t>recessed</a:t>
            </a:r>
          </a:p>
          <a:p>
            <a:pPr eaLnBrk="1" hangingPunct="1">
              <a:spcBef>
                <a:spcPct val="0"/>
              </a:spcBef>
              <a:buClrTx/>
              <a:buSzTx/>
              <a:buFontTx/>
              <a:buNone/>
            </a:pPr>
            <a:r>
              <a:rPr lang="en-US" altLang="en-US" sz="1200" dirty="0">
                <a:solidFill>
                  <a:srgbClr val="FFCC99"/>
                </a:solidFill>
              </a:rPr>
              <a:t>2) Associated with…</a:t>
            </a:r>
            <a:r>
              <a:rPr lang="en-US" altLang="en-US" sz="1200" b="1" dirty="0">
                <a:solidFill>
                  <a:srgbClr val="FFCC99"/>
                </a:solidFill>
              </a:rPr>
              <a:t>situs inversus</a:t>
            </a:r>
            <a:r>
              <a:rPr lang="en-US" altLang="en-US" sz="1200" dirty="0">
                <a:solidFill>
                  <a:srgbClr val="FFCC99"/>
                </a:solidFill>
              </a:rPr>
              <a:t> of retinal vessels</a:t>
            </a:r>
          </a:p>
          <a:p>
            <a:pPr eaLnBrk="1" hangingPunct="1">
              <a:spcBef>
                <a:spcPct val="0"/>
              </a:spcBef>
              <a:buClrTx/>
              <a:buSzTx/>
              <a:buFontTx/>
              <a:buNone/>
            </a:pPr>
            <a:r>
              <a:rPr lang="en-US" altLang="en-US" sz="1200" dirty="0">
                <a:solidFill>
                  <a:srgbClr val="FFCC99"/>
                </a:solidFill>
              </a:rPr>
              <a:t>3) Fundus abnormality produces… </a:t>
            </a:r>
            <a:r>
              <a:rPr lang="en-US" altLang="en-US" sz="1200" b="1" dirty="0">
                <a:solidFill>
                  <a:srgbClr val="FFCC99"/>
                </a:solidFill>
              </a:rPr>
              <a:t>myopic </a:t>
            </a:r>
            <a:r>
              <a:rPr lang="en-US" altLang="en-US" sz="1200" b="1" dirty="0" err="1">
                <a:solidFill>
                  <a:srgbClr val="FFCC99"/>
                </a:solidFill>
              </a:rPr>
              <a:t>astigm</a:t>
            </a:r>
            <a:endParaRPr lang="en-US" altLang="en-US" sz="1200" b="1" dirty="0">
              <a:solidFill>
                <a:srgbClr val="FFCC99"/>
              </a:solidFill>
            </a:endParaRPr>
          </a:p>
          <a:p>
            <a:pPr eaLnBrk="1" hangingPunct="1">
              <a:spcBef>
                <a:spcPct val="0"/>
              </a:spcBef>
              <a:buClrTx/>
              <a:buSzTx/>
              <a:buFontTx/>
              <a:buNone/>
            </a:pPr>
            <a:r>
              <a:rPr lang="en-US" altLang="en-US" sz="1200" dirty="0">
                <a:solidFill>
                  <a:srgbClr val="FFCC99"/>
                </a:solidFill>
              </a:rPr>
              <a:t>4) VF testing reveals…</a:t>
            </a:r>
            <a:r>
              <a:rPr lang="en-US" altLang="en-US" sz="1200" b="1" dirty="0">
                <a:solidFill>
                  <a:srgbClr val="FFCC99"/>
                </a:solidFill>
              </a:rPr>
              <a:t>bitemporal hemianopia</a:t>
            </a:r>
            <a:r>
              <a:rPr lang="en-US" altLang="en-US" sz="1200" dirty="0">
                <a:solidFill>
                  <a:srgbClr val="FFCC99"/>
                </a:solidFill>
              </a:rPr>
              <a:t> that </a:t>
            </a:r>
            <a:r>
              <a:rPr lang="en-US" altLang="en-US" sz="1200" dirty="0" err="1">
                <a:solidFill>
                  <a:srgbClr val="FFCC99"/>
                </a:solidFill>
              </a:rPr>
              <a:t>doesn’t</a:t>
            </a:r>
            <a:r>
              <a:rPr lang="en-US" altLang="en-US" sz="1200" b="1" dirty="0" err="1">
                <a:solidFill>
                  <a:srgbClr val="FFCC99"/>
                </a:solidFill>
              </a:rPr>
              <a:t>with</a:t>
            </a:r>
            <a:r>
              <a:rPr lang="en-US" altLang="en-US" sz="1200" b="1" dirty="0">
                <a:solidFill>
                  <a:srgbClr val="FFCC99"/>
                </a:solidFill>
              </a:rPr>
              <a:t> refract</a:t>
            </a:r>
          </a:p>
        </p:txBody>
      </p:sp>
      <p:sp>
        <p:nvSpPr>
          <p:cNvPr id="3" name="TextBox 2">
            <a:extLst>
              <a:ext uri="{FF2B5EF4-FFF2-40B4-BE49-F238E27FC236}">
                <a16:creationId xmlns:a16="http://schemas.microsoft.com/office/drawing/2014/main" id="{83967FBC-9255-EE50-B057-538AB35A0FFD}"/>
              </a:ext>
            </a:extLst>
          </p:cNvPr>
          <p:cNvSpPr txBox="1"/>
          <p:nvPr/>
        </p:nvSpPr>
        <p:spPr>
          <a:xfrm>
            <a:off x="299781" y="1873984"/>
            <a:ext cx="5410200" cy="2308324"/>
          </a:xfrm>
          <a:prstGeom prst="rect">
            <a:avLst/>
          </a:prstGeom>
          <a:solidFill>
            <a:srgbClr val="61D6FF"/>
          </a:solidFill>
        </p:spPr>
        <p:txBody>
          <a:bodyPr wrap="square" rtlCol="0">
            <a:spAutoFit/>
          </a:bodyPr>
          <a:lstStyle/>
          <a:p>
            <a:r>
              <a:rPr lang="en-US" sz="1600" i="1" dirty="0">
                <a:solidFill>
                  <a:schemeClr val="bg1">
                    <a:lumMod val="50000"/>
                  </a:schemeClr>
                </a:solidFill>
              </a:rPr>
              <a:t>Is morning-glory disc usually unilateral, or bilateral?</a:t>
            </a:r>
          </a:p>
          <a:p>
            <a:r>
              <a:rPr lang="en-US" sz="1600" dirty="0">
                <a:solidFill>
                  <a:schemeClr val="bg1">
                    <a:lumMod val="50000"/>
                  </a:schemeClr>
                </a:solidFill>
              </a:rPr>
              <a:t>Unilateral</a:t>
            </a:r>
          </a:p>
          <a:p>
            <a:endParaRPr lang="en-US" sz="1600" i="1" dirty="0">
              <a:solidFill>
                <a:schemeClr val="bg1">
                  <a:lumMod val="50000"/>
                </a:schemeClr>
              </a:solidFill>
              <a:latin typeface="+mn-lt"/>
            </a:endParaRPr>
          </a:p>
          <a:p>
            <a:r>
              <a:rPr lang="en-US" sz="1600" i="1" dirty="0">
                <a:solidFill>
                  <a:schemeClr val="bg1">
                    <a:lumMod val="50000"/>
                  </a:schemeClr>
                </a:solidFill>
                <a:latin typeface="+mn-lt"/>
              </a:rPr>
              <a:t>Is there a gender predilection?</a:t>
            </a:r>
          </a:p>
          <a:p>
            <a:r>
              <a:rPr lang="en-US" sz="1600" dirty="0">
                <a:solidFill>
                  <a:schemeClr val="bg1">
                    <a:lumMod val="50000"/>
                  </a:schemeClr>
                </a:solidFill>
                <a:latin typeface="+mn-lt"/>
              </a:rPr>
              <a:t>Yes, there is a  ♀  preponderance</a:t>
            </a:r>
          </a:p>
          <a:p>
            <a:endParaRPr lang="en-US" sz="1600" dirty="0">
              <a:solidFill>
                <a:schemeClr val="bg1">
                  <a:lumMod val="50000"/>
                </a:schemeClr>
              </a:solidFill>
            </a:endParaRPr>
          </a:p>
          <a:p>
            <a:r>
              <a:rPr lang="en-US" sz="1600" i="1" dirty="0">
                <a:solidFill>
                  <a:schemeClr val="bg1">
                    <a:lumMod val="50000"/>
                  </a:schemeClr>
                </a:solidFill>
              </a:rPr>
              <a:t>It has two associations of particular note—what are they?</a:t>
            </a:r>
          </a:p>
          <a:p>
            <a:r>
              <a:rPr lang="en-US" sz="1600" dirty="0">
                <a:solidFill>
                  <a:schemeClr val="bg1">
                    <a:lumMod val="50000"/>
                  </a:schemeClr>
                </a:solidFill>
              </a:rPr>
              <a:t>--PHACE  syndrome</a:t>
            </a:r>
          </a:p>
          <a:p>
            <a:r>
              <a:rPr lang="en-US" sz="1600" dirty="0">
                <a:solidFill>
                  <a:schemeClr val="bg1">
                    <a:lumMod val="50000"/>
                  </a:schemeClr>
                </a:solidFill>
              </a:rPr>
              <a:t>--</a:t>
            </a:r>
            <a:r>
              <a:rPr lang="en-US" sz="1600" b="1" dirty="0" err="1"/>
              <a:t>Moyamoya</a:t>
            </a:r>
            <a:r>
              <a:rPr lang="en-US" sz="1600" b="1" dirty="0"/>
              <a:t>  </a:t>
            </a:r>
            <a:r>
              <a:rPr lang="en-US" sz="1600" b="1" dirty="0">
                <a:solidFill>
                  <a:srgbClr val="61D6FF"/>
                </a:solidFill>
              </a:rPr>
              <a:t>disease</a:t>
            </a:r>
          </a:p>
        </p:txBody>
      </p:sp>
      <p:sp>
        <p:nvSpPr>
          <p:cNvPr id="2" name="Frame 1">
            <a:extLst>
              <a:ext uri="{FF2B5EF4-FFF2-40B4-BE49-F238E27FC236}">
                <a16:creationId xmlns:a16="http://schemas.microsoft.com/office/drawing/2014/main" id="{257A94D7-AD34-AB4D-6027-AF081A0B8B3A}"/>
              </a:ext>
            </a:extLst>
          </p:cNvPr>
          <p:cNvSpPr/>
          <p:nvPr/>
        </p:nvSpPr>
        <p:spPr>
          <a:xfrm>
            <a:off x="1340808" y="4266407"/>
            <a:ext cx="1859592" cy="305593"/>
          </a:xfrm>
          <a:prstGeom prst="frame">
            <a:avLst/>
          </a:prstGeom>
          <a:solidFill>
            <a:schemeClr val="bg1">
              <a:lumMod val="65000"/>
            </a:schemeClr>
          </a:solidFill>
          <a:ln>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5" name="TextBox 4">
            <a:extLst>
              <a:ext uri="{FF2B5EF4-FFF2-40B4-BE49-F238E27FC236}">
                <a16:creationId xmlns:a16="http://schemas.microsoft.com/office/drawing/2014/main" id="{A5DE4E2D-A07C-9FD4-0501-0357163C4BDE}"/>
              </a:ext>
            </a:extLst>
          </p:cNvPr>
          <p:cNvSpPr txBox="1"/>
          <p:nvPr/>
        </p:nvSpPr>
        <p:spPr>
          <a:xfrm>
            <a:off x="2068437" y="2499301"/>
            <a:ext cx="6591695" cy="3754874"/>
          </a:xfrm>
          <a:prstGeom prst="rect">
            <a:avLst/>
          </a:prstGeom>
          <a:solidFill>
            <a:srgbClr val="FFDB69"/>
          </a:solidFill>
        </p:spPr>
        <p:txBody>
          <a:bodyPr wrap="square" rtlCol="0">
            <a:spAutoFit/>
          </a:bodyPr>
          <a:lstStyle/>
          <a:p>
            <a:r>
              <a:rPr lang="en-US" sz="1400" b="0" i="1" dirty="0">
                <a:effectLst/>
                <a:latin typeface="+mn-lt"/>
              </a:rPr>
              <a:t>What is </a:t>
            </a:r>
            <a:r>
              <a:rPr lang="en-US" sz="1400" b="0" dirty="0" err="1">
                <a:effectLst/>
                <a:latin typeface="+mn-lt"/>
              </a:rPr>
              <a:t>moyamoya</a:t>
            </a:r>
            <a:r>
              <a:rPr lang="en-US" sz="1400" b="0" dirty="0">
                <a:effectLst/>
                <a:latin typeface="+mn-lt"/>
              </a:rPr>
              <a:t> disease </a:t>
            </a:r>
            <a:r>
              <a:rPr lang="en-US" sz="1400" b="0" i="1" dirty="0">
                <a:effectLst/>
                <a:latin typeface="+mn-lt"/>
              </a:rPr>
              <a:t>(MMD)?</a:t>
            </a:r>
          </a:p>
          <a:p>
            <a:r>
              <a:rPr lang="en-US" sz="1400" dirty="0">
                <a:latin typeface="+mn-lt"/>
              </a:rPr>
              <a:t>An</a:t>
            </a:r>
            <a:r>
              <a:rPr lang="en-US" sz="1400" b="0" i="0" dirty="0">
                <a:effectLst/>
                <a:latin typeface="+mn-lt"/>
              </a:rPr>
              <a:t>  occlusive  vascular condition primarily affecting the terminal  internal carotids  and proximal  anterior and middle cerebral  arteries</a:t>
            </a:r>
          </a:p>
          <a:p>
            <a:endParaRPr lang="en-US" sz="1400" i="1" dirty="0">
              <a:latin typeface="+mn-lt"/>
            </a:endParaRPr>
          </a:p>
          <a:p>
            <a:r>
              <a:rPr lang="en-US" sz="1400" b="0" i="1" dirty="0">
                <a:effectLst/>
                <a:latin typeface="+mn-lt"/>
              </a:rPr>
              <a:t>Is it common, or rare?</a:t>
            </a:r>
          </a:p>
          <a:p>
            <a:r>
              <a:rPr lang="en-US" sz="1400" dirty="0">
                <a:latin typeface="+mn-lt"/>
              </a:rPr>
              <a:t>Quite rare</a:t>
            </a:r>
          </a:p>
          <a:p>
            <a:endParaRPr lang="en-US" sz="1400" b="0" i="0" dirty="0">
              <a:effectLst/>
              <a:latin typeface="+mn-lt"/>
            </a:endParaRPr>
          </a:p>
          <a:p>
            <a:endParaRPr lang="en-US" sz="1400" i="1" dirty="0">
              <a:latin typeface="+mn-lt"/>
            </a:endParaRPr>
          </a:p>
          <a:p>
            <a:r>
              <a:rPr lang="en-US" sz="1400" i="1" dirty="0">
                <a:latin typeface="+mn-lt"/>
              </a:rPr>
              <a:t>Is there a racial predilection?</a:t>
            </a:r>
          </a:p>
          <a:p>
            <a:r>
              <a:rPr lang="en-US" sz="1400" dirty="0">
                <a:latin typeface="+mn-lt"/>
              </a:rPr>
              <a:t>Yes, it is more common in  Asians , </a:t>
            </a:r>
            <a:r>
              <a:rPr lang="en-US" sz="1400" dirty="0">
                <a:solidFill>
                  <a:srgbClr val="0000FF"/>
                </a:solidFill>
                <a:latin typeface="+mn-lt"/>
              </a:rPr>
              <a:t>especially  Japanese  and Korean  individuals</a:t>
            </a:r>
          </a:p>
          <a:p>
            <a:endParaRPr lang="en-US" sz="1400" dirty="0">
              <a:solidFill>
                <a:srgbClr val="FFDB69"/>
              </a:solidFill>
              <a:latin typeface="+mn-lt"/>
            </a:endParaRPr>
          </a:p>
          <a:p>
            <a:r>
              <a:rPr lang="en-US" sz="1400" i="1" dirty="0">
                <a:solidFill>
                  <a:srgbClr val="FFDB69"/>
                </a:solidFill>
                <a:latin typeface="+mn-lt"/>
              </a:rPr>
              <a:t>Is there a gender predilection?</a:t>
            </a:r>
          </a:p>
          <a:p>
            <a:r>
              <a:rPr lang="en-US" sz="1400" dirty="0">
                <a:solidFill>
                  <a:srgbClr val="FFDB69"/>
                </a:solidFill>
                <a:latin typeface="+mn-lt"/>
              </a:rPr>
              <a:t>Yes, there is a modest  ♀  preponderance</a:t>
            </a:r>
          </a:p>
          <a:p>
            <a:endParaRPr lang="en-US" sz="1400" i="1" dirty="0">
              <a:solidFill>
                <a:srgbClr val="FFDB69"/>
              </a:solidFill>
              <a:latin typeface="+mn-lt"/>
            </a:endParaRPr>
          </a:p>
          <a:p>
            <a:r>
              <a:rPr lang="en-US" sz="1400" i="1" dirty="0">
                <a:solidFill>
                  <a:srgbClr val="FFDB69"/>
                </a:solidFill>
                <a:latin typeface="+mn-lt"/>
              </a:rPr>
              <a:t>Is there an age predilection?</a:t>
            </a:r>
          </a:p>
          <a:p>
            <a:r>
              <a:rPr lang="en-US" sz="1400" dirty="0">
                <a:solidFill>
                  <a:srgbClr val="FFDB69"/>
                </a:solidFill>
                <a:latin typeface="+mn-lt"/>
              </a:rPr>
              <a:t>It manifests most commonly in  childhood  (with a second, smaller peak in the  fourth  decade)</a:t>
            </a:r>
          </a:p>
        </p:txBody>
      </p:sp>
      <p:sp>
        <p:nvSpPr>
          <p:cNvPr id="7" name="TextBox 6">
            <a:extLst>
              <a:ext uri="{FF2B5EF4-FFF2-40B4-BE49-F238E27FC236}">
                <a16:creationId xmlns:a16="http://schemas.microsoft.com/office/drawing/2014/main" id="{024A12C4-E399-702B-B93D-2CFCF3E1D8E2}"/>
              </a:ext>
            </a:extLst>
          </p:cNvPr>
          <p:cNvSpPr txBox="1"/>
          <p:nvPr/>
        </p:nvSpPr>
        <p:spPr>
          <a:xfrm>
            <a:off x="1600200" y="3830430"/>
            <a:ext cx="936475" cy="338554"/>
          </a:xfrm>
          <a:prstGeom prst="rect">
            <a:avLst/>
          </a:prstGeom>
          <a:noFill/>
        </p:spPr>
        <p:txBody>
          <a:bodyPr wrap="none" rtlCol="0">
            <a:spAutoFit/>
          </a:bodyPr>
          <a:lstStyle/>
          <a:p>
            <a:r>
              <a:rPr lang="en-US" sz="1600" b="1" dirty="0"/>
              <a:t>disease</a:t>
            </a:r>
          </a:p>
        </p:txBody>
      </p:sp>
    </p:spTree>
    <p:extLst>
      <p:ext uri="{BB962C8B-B14F-4D97-AF65-F5344CB8AC3E}">
        <p14:creationId xmlns:p14="http://schemas.microsoft.com/office/powerpoint/2010/main" val="1108070268"/>
      </p:ext>
    </p:extLst>
  </p:cSld>
  <p:clrMapOvr>
    <a:masterClrMapping/>
  </p:clrMapOvr>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6" name="Text Box 10">
            <a:extLst>
              <a:ext uri="{FF2B5EF4-FFF2-40B4-BE49-F238E27FC236}">
                <a16:creationId xmlns:a16="http://schemas.microsoft.com/office/drawing/2014/main" id="{75A786AA-A76E-4831-AE75-ABE88B23D8E3}"/>
              </a:ext>
            </a:extLst>
          </p:cNvPr>
          <p:cNvSpPr txBox="1">
            <a:spLocks noChangeArrowheads="1"/>
          </p:cNvSpPr>
          <p:nvPr/>
        </p:nvSpPr>
        <p:spPr bwMode="auto">
          <a:xfrm>
            <a:off x="1371600" y="4267200"/>
            <a:ext cx="3057525" cy="2154238"/>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Morning-Glory Disc</a:t>
            </a:r>
          </a:p>
          <a:p>
            <a:pPr eaLnBrk="1" hangingPunct="1">
              <a:spcBef>
                <a:spcPct val="0"/>
              </a:spcBef>
              <a:buClrTx/>
              <a:buSzTx/>
              <a:buFontTx/>
              <a:buNone/>
            </a:pPr>
            <a:r>
              <a:rPr lang="en-US" altLang="en-US" sz="1200"/>
              <a:t>--DFE reveals:</a:t>
            </a:r>
          </a:p>
          <a:p>
            <a:pPr eaLnBrk="1" hangingPunct="1">
              <a:spcBef>
                <a:spcPct val="0"/>
              </a:spcBef>
              <a:buClrTx/>
              <a:buSzTx/>
              <a:buFontTx/>
              <a:buNone/>
            </a:pPr>
            <a:r>
              <a:rPr lang="en-US" altLang="en-US" sz="1200"/>
              <a:t>  1) A funnel-shaped…</a:t>
            </a:r>
            <a:r>
              <a:rPr lang="en-US" altLang="en-US" sz="1200" b="1">
                <a:solidFill>
                  <a:srgbClr val="0000FF"/>
                </a:solidFill>
              </a:rPr>
              <a:t>excavation</a:t>
            </a:r>
            <a:endParaRPr lang="en-US" altLang="en-US" sz="1200"/>
          </a:p>
          <a:p>
            <a:pPr eaLnBrk="1" hangingPunct="1">
              <a:spcBef>
                <a:spcPct val="0"/>
              </a:spcBef>
              <a:buClrTx/>
              <a:buSzTx/>
              <a:buFontTx/>
              <a:buNone/>
            </a:pPr>
            <a:r>
              <a:rPr lang="en-US" altLang="en-US" sz="1200"/>
              <a:t>  2) Number of vessels crossing the rim</a:t>
            </a:r>
          </a:p>
          <a:p>
            <a:pPr eaLnBrk="1" hangingPunct="1">
              <a:spcBef>
                <a:spcPct val="0"/>
              </a:spcBef>
              <a:buClrTx/>
              <a:buSzTx/>
              <a:buFontTx/>
              <a:buNone/>
            </a:pPr>
            <a:r>
              <a:rPr lang="en-US" altLang="en-US" sz="1200"/>
              <a:t>    seems abnormally…</a:t>
            </a:r>
            <a:r>
              <a:rPr lang="en-US" altLang="en-US" sz="1200" b="1">
                <a:solidFill>
                  <a:srgbClr val="0000FF"/>
                </a:solidFill>
              </a:rPr>
              <a:t>high</a:t>
            </a:r>
            <a:r>
              <a:rPr lang="en-US" altLang="en-US" sz="1200"/>
              <a:t> </a:t>
            </a:r>
            <a:endParaRPr lang="en-US" altLang="en-US" sz="1200" b="1">
              <a:solidFill>
                <a:srgbClr val="0000FF"/>
              </a:solidFill>
            </a:endParaRPr>
          </a:p>
          <a:p>
            <a:pPr eaLnBrk="1" hangingPunct="1">
              <a:spcBef>
                <a:spcPct val="0"/>
              </a:spcBef>
              <a:buClrTx/>
              <a:buSzTx/>
              <a:buFontTx/>
              <a:buNone/>
            </a:pPr>
            <a:r>
              <a:rPr lang="en-US" altLang="en-US" sz="1200"/>
              <a:t>--Tissue is…</a:t>
            </a:r>
            <a:r>
              <a:rPr lang="en-US" altLang="en-US" sz="1200" b="1">
                <a:solidFill>
                  <a:srgbClr val="0000FF"/>
                </a:solidFill>
              </a:rPr>
              <a:t>contractile</a:t>
            </a:r>
            <a:r>
              <a:rPr lang="en-US" altLang="en-US" sz="1200"/>
              <a:t>, so cup seems</a:t>
            </a:r>
          </a:p>
          <a:p>
            <a:pPr eaLnBrk="1" hangingPunct="1">
              <a:spcBef>
                <a:spcPct val="0"/>
              </a:spcBef>
              <a:buClrTx/>
              <a:buSzTx/>
              <a:buFontTx/>
              <a:buNone/>
            </a:pPr>
            <a:r>
              <a:rPr lang="en-US" altLang="en-US" sz="1200"/>
              <a:t>  to…</a:t>
            </a:r>
            <a:r>
              <a:rPr lang="en-US" altLang="en-US" sz="1200" b="1">
                <a:solidFill>
                  <a:srgbClr val="0000FF"/>
                </a:solidFill>
              </a:rPr>
              <a:t>open </a:t>
            </a:r>
            <a:r>
              <a:rPr lang="en-US" altLang="en-US" sz="1200">
                <a:solidFill>
                  <a:srgbClr val="0000FF"/>
                </a:solidFill>
              </a:rPr>
              <a:t>and</a:t>
            </a:r>
            <a:r>
              <a:rPr lang="en-US" altLang="en-US" sz="1200" b="1">
                <a:solidFill>
                  <a:srgbClr val="0000FF"/>
                </a:solidFill>
              </a:rPr>
              <a:t> close</a:t>
            </a:r>
            <a:r>
              <a:rPr lang="en-US" altLang="en-US" sz="1200"/>
              <a:t> (like its namesake,  </a:t>
            </a:r>
          </a:p>
          <a:p>
            <a:pPr eaLnBrk="1" hangingPunct="1">
              <a:spcBef>
                <a:spcPct val="0"/>
              </a:spcBef>
              <a:buClrTx/>
              <a:buSzTx/>
              <a:buFontTx/>
              <a:buNone/>
            </a:pPr>
            <a:r>
              <a:rPr lang="en-US" altLang="en-US" sz="1200"/>
              <a:t>  the morning-glory flower)</a:t>
            </a:r>
          </a:p>
          <a:p>
            <a:pPr eaLnBrk="1" hangingPunct="1">
              <a:spcBef>
                <a:spcPct val="0"/>
              </a:spcBef>
              <a:buClrTx/>
              <a:buSzTx/>
              <a:buFontTx/>
              <a:buNone/>
            </a:pPr>
            <a:r>
              <a:rPr lang="en-US" altLang="en-US" sz="1200"/>
              <a:t>--VA usually…</a:t>
            </a:r>
            <a:r>
              <a:rPr lang="en-US" altLang="en-US" sz="1200" b="1">
                <a:solidFill>
                  <a:srgbClr val="0000FF"/>
                </a:solidFill>
              </a:rPr>
              <a:t>20/200</a:t>
            </a:r>
            <a:r>
              <a:rPr lang="en-US" altLang="en-US" sz="1200"/>
              <a:t>, but can be…</a:t>
            </a:r>
          </a:p>
          <a:p>
            <a:pPr eaLnBrk="1" hangingPunct="1">
              <a:spcBef>
                <a:spcPct val="0"/>
              </a:spcBef>
              <a:buClrTx/>
              <a:buSzTx/>
              <a:buFontTx/>
              <a:buNone/>
            </a:pPr>
            <a:r>
              <a:rPr lang="en-US" altLang="en-US" sz="1200"/>
              <a:t>   </a:t>
            </a:r>
            <a:r>
              <a:rPr lang="en-US" altLang="en-US" sz="1200" b="1">
                <a:solidFill>
                  <a:srgbClr val="0000FF"/>
                </a:solidFill>
              </a:rPr>
              <a:t>20/20&lt;-&gt;NLP</a:t>
            </a:r>
          </a:p>
          <a:p>
            <a:pPr eaLnBrk="1" hangingPunct="1">
              <a:spcBef>
                <a:spcPct val="0"/>
              </a:spcBef>
              <a:buClrTx/>
              <a:buSzTx/>
              <a:buFontTx/>
              <a:buNone/>
            </a:pPr>
            <a:r>
              <a:rPr lang="en-US" altLang="en-US" sz="1200"/>
              <a:t>--1/3 develop…</a:t>
            </a:r>
            <a:r>
              <a:rPr lang="en-US" altLang="en-US" sz="1200" b="1">
                <a:solidFill>
                  <a:srgbClr val="CCECFF"/>
                </a:solidFill>
              </a:rPr>
              <a:t>serous</a:t>
            </a:r>
            <a:r>
              <a:rPr lang="en-US" altLang="en-US" sz="1200" b="1">
                <a:solidFill>
                  <a:srgbClr val="0000FF"/>
                </a:solidFill>
              </a:rPr>
              <a:t> </a:t>
            </a:r>
            <a:r>
              <a:rPr lang="en-US" altLang="en-US" sz="1200" b="1">
                <a:solidFill>
                  <a:srgbClr val="CCECFF"/>
                </a:solidFill>
              </a:rPr>
              <a:t>RD</a:t>
            </a:r>
          </a:p>
        </p:txBody>
      </p:sp>
      <p:sp>
        <p:nvSpPr>
          <p:cNvPr id="26627" name="Text Box 3">
            <a:extLst>
              <a:ext uri="{FF2B5EF4-FFF2-40B4-BE49-F238E27FC236}">
                <a16:creationId xmlns:a16="http://schemas.microsoft.com/office/drawing/2014/main" id="{EBF565CB-D2E5-4CB9-AB10-59AB11704A7C}"/>
              </a:ext>
            </a:extLst>
          </p:cNvPr>
          <p:cNvSpPr txBox="1">
            <a:spLocks noChangeArrowheads="1"/>
          </p:cNvSpPr>
          <p:nvPr/>
        </p:nvSpPr>
        <p:spPr bwMode="auto">
          <a:xfrm>
            <a:off x="793750" y="3505200"/>
            <a:ext cx="2274982" cy="677108"/>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solidFill>
                  <a:schemeClr val="bg1">
                    <a:lumMod val="65000"/>
                  </a:schemeClr>
                </a:solidFill>
              </a:rPr>
              <a:t>Optic Pit/Hole</a:t>
            </a:r>
          </a:p>
          <a:p>
            <a:pPr eaLnBrk="1" hangingPunct="1">
              <a:spcBef>
                <a:spcPct val="0"/>
              </a:spcBef>
              <a:buClrTx/>
              <a:buSzTx/>
              <a:buFontTx/>
              <a:buNone/>
            </a:pPr>
            <a:r>
              <a:rPr lang="en-US" altLang="en-US" sz="1200">
                <a:solidFill>
                  <a:schemeClr val="bg1">
                    <a:lumMod val="65000"/>
                  </a:schemeClr>
                </a:solidFill>
              </a:rPr>
              <a:t>--Associated with…</a:t>
            </a:r>
            <a:r>
              <a:rPr lang="en-US" altLang="en-US" sz="1200" b="1">
                <a:solidFill>
                  <a:schemeClr val="bg1">
                    <a:lumMod val="65000"/>
                  </a:schemeClr>
                </a:solidFill>
              </a:rPr>
              <a:t>serous RD</a:t>
            </a:r>
          </a:p>
          <a:p>
            <a:pPr eaLnBrk="1" hangingPunct="1">
              <a:spcBef>
                <a:spcPct val="0"/>
              </a:spcBef>
              <a:buClrTx/>
              <a:buSzTx/>
              <a:buFontTx/>
              <a:buNone/>
            </a:pPr>
            <a:r>
              <a:rPr lang="en-US" altLang="en-US" sz="1200" b="1">
                <a:solidFill>
                  <a:schemeClr val="bg1">
                    <a:lumMod val="65000"/>
                  </a:schemeClr>
                </a:solidFill>
              </a:rPr>
              <a:t>  in adulthood</a:t>
            </a:r>
          </a:p>
        </p:txBody>
      </p:sp>
      <p:sp>
        <p:nvSpPr>
          <p:cNvPr id="26628" name="Line 4">
            <a:extLst>
              <a:ext uri="{FF2B5EF4-FFF2-40B4-BE49-F238E27FC236}">
                <a16:creationId xmlns:a16="http://schemas.microsoft.com/office/drawing/2014/main" id="{6995FA1A-F69E-4714-87E2-B7C3F5C89A50}"/>
              </a:ext>
            </a:extLst>
          </p:cNvPr>
          <p:cNvSpPr>
            <a:spLocks noChangeShapeType="1"/>
          </p:cNvSpPr>
          <p:nvPr/>
        </p:nvSpPr>
        <p:spPr bwMode="auto">
          <a:xfrm flipH="1">
            <a:off x="1600200" y="2057400"/>
            <a:ext cx="1524000" cy="3810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629" name="Text Box 6">
            <a:extLst>
              <a:ext uri="{FF2B5EF4-FFF2-40B4-BE49-F238E27FC236}">
                <a16:creationId xmlns:a16="http://schemas.microsoft.com/office/drawing/2014/main" id="{2498F669-3885-470F-827E-D0722ECBD570}"/>
              </a:ext>
            </a:extLst>
          </p:cNvPr>
          <p:cNvSpPr txBox="1">
            <a:spLocks noChangeArrowheads="1"/>
          </p:cNvSpPr>
          <p:nvPr/>
        </p:nvSpPr>
        <p:spPr bwMode="auto">
          <a:xfrm>
            <a:off x="1340808" y="1524000"/>
            <a:ext cx="3544560" cy="458587"/>
          </a:xfrm>
          <a:prstGeom prst="rect">
            <a:avLst/>
          </a:prstGeom>
          <a:noFill/>
          <a:ln w="952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1400" i="1">
                <a:solidFill>
                  <a:schemeClr val="bg1">
                    <a:lumMod val="75000"/>
                  </a:schemeClr>
                </a:solidFill>
              </a:rPr>
              <a:t>These three are all secondary to abnormal</a:t>
            </a:r>
          </a:p>
          <a:p>
            <a:pPr algn="ctr" eaLnBrk="1" hangingPunct="1">
              <a:lnSpc>
                <a:spcPct val="85000"/>
              </a:lnSpc>
              <a:spcBef>
                <a:spcPct val="0"/>
              </a:spcBef>
              <a:buClrTx/>
              <a:buSzTx/>
              <a:buFontTx/>
              <a:buNone/>
            </a:pPr>
            <a:r>
              <a:rPr lang="en-US" altLang="en-US" sz="1400" i="1">
                <a:solidFill>
                  <a:schemeClr val="bg1">
                    <a:lumMod val="75000"/>
                  </a:schemeClr>
                </a:solidFill>
              </a:rPr>
              <a:t>closure of the embryonic optic fissure</a:t>
            </a:r>
          </a:p>
        </p:txBody>
      </p:sp>
      <p:sp>
        <p:nvSpPr>
          <p:cNvPr id="26630" name="Text Box 7">
            <a:extLst>
              <a:ext uri="{FF2B5EF4-FFF2-40B4-BE49-F238E27FC236}">
                <a16:creationId xmlns:a16="http://schemas.microsoft.com/office/drawing/2014/main" id="{77864995-F91A-497B-84DE-F4FB09455FB9}"/>
              </a:ext>
            </a:extLst>
          </p:cNvPr>
          <p:cNvSpPr txBox="1">
            <a:spLocks noChangeArrowheads="1"/>
          </p:cNvSpPr>
          <p:nvPr/>
        </p:nvSpPr>
        <p:spPr bwMode="auto">
          <a:xfrm>
            <a:off x="76200" y="2514600"/>
            <a:ext cx="2783134" cy="861774"/>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solidFill>
                  <a:schemeClr val="bg1">
                    <a:lumMod val="65000"/>
                  </a:schemeClr>
                </a:solidFill>
              </a:rPr>
              <a:t>Optic Nerve Coloboma</a:t>
            </a:r>
          </a:p>
          <a:p>
            <a:pPr eaLnBrk="1" hangingPunct="1">
              <a:spcBef>
                <a:spcPct val="0"/>
              </a:spcBef>
              <a:buClrTx/>
              <a:buSzTx/>
              <a:buFontTx/>
              <a:buNone/>
            </a:pPr>
            <a:r>
              <a:rPr lang="en-US" altLang="en-US" sz="1200">
                <a:solidFill>
                  <a:schemeClr val="bg1">
                    <a:lumMod val="65000"/>
                  </a:schemeClr>
                </a:solidFill>
              </a:rPr>
              <a:t>1) May resemble…</a:t>
            </a:r>
            <a:r>
              <a:rPr lang="en-US" altLang="en-US" sz="1200" b="1">
                <a:solidFill>
                  <a:schemeClr val="bg1">
                    <a:lumMod val="65000"/>
                  </a:schemeClr>
                </a:solidFill>
              </a:rPr>
              <a:t>deep cupping</a:t>
            </a:r>
          </a:p>
          <a:p>
            <a:pPr eaLnBrk="1" hangingPunct="1">
              <a:spcBef>
                <a:spcPct val="0"/>
              </a:spcBef>
              <a:buClrTx/>
              <a:buSzTx/>
              <a:buFontTx/>
              <a:buNone/>
            </a:pPr>
            <a:r>
              <a:rPr lang="en-US" altLang="en-US" sz="1200">
                <a:solidFill>
                  <a:schemeClr val="bg1">
                    <a:lumMod val="65000"/>
                  </a:schemeClr>
                </a:solidFill>
              </a:rPr>
              <a:t>2) Can be…</a:t>
            </a:r>
            <a:r>
              <a:rPr lang="en-US" altLang="en-US" sz="1200" b="1">
                <a:solidFill>
                  <a:schemeClr val="bg1">
                    <a:lumMod val="65000"/>
                  </a:schemeClr>
                </a:solidFill>
              </a:rPr>
              <a:t>bilateral, asymmetric</a:t>
            </a:r>
          </a:p>
          <a:p>
            <a:pPr eaLnBrk="1" hangingPunct="1">
              <a:spcBef>
                <a:spcPct val="0"/>
              </a:spcBef>
              <a:buClrTx/>
              <a:buSzTx/>
              <a:buFontTx/>
              <a:buNone/>
            </a:pPr>
            <a:r>
              <a:rPr lang="en-US" altLang="en-US" sz="1200">
                <a:solidFill>
                  <a:schemeClr val="bg1">
                    <a:lumMod val="65000"/>
                  </a:schemeClr>
                </a:solidFill>
              </a:rPr>
              <a:t>3) Part of the…</a:t>
            </a:r>
            <a:r>
              <a:rPr lang="en-US" altLang="en-US" sz="1200" b="1">
                <a:solidFill>
                  <a:schemeClr val="bg1">
                    <a:lumMod val="65000"/>
                  </a:schemeClr>
                </a:solidFill>
              </a:rPr>
              <a:t>CHARGE association</a:t>
            </a:r>
          </a:p>
        </p:txBody>
      </p:sp>
      <p:sp>
        <p:nvSpPr>
          <p:cNvPr id="26631" name="Line 8">
            <a:extLst>
              <a:ext uri="{FF2B5EF4-FFF2-40B4-BE49-F238E27FC236}">
                <a16:creationId xmlns:a16="http://schemas.microsoft.com/office/drawing/2014/main" id="{91D11795-7A2D-4757-920B-F908079269D1}"/>
              </a:ext>
            </a:extLst>
          </p:cNvPr>
          <p:cNvSpPr>
            <a:spLocks noChangeShapeType="1"/>
          </p:cNvSpPr>
          <p:nvPr/>
        </p:nvSpPr>
        <p:spPr bwMode="auto">
          <a:xfrm flipH="1">
            <a:off x="2971800" y="2057400"/>
            <a:ext cx="152400" cy="14478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632" name="Text Box 9">
            <a:extLst>
              <a:ext uri="{FF2B5EF4-FFF2-40B4-BE49-F238E27FC236}">
                <a16:creationId xmlns:a16="http://schemas.microsoft.com/office/drawing/2014/main" id="{A6F1D9EC-DA7F-44C4-8528-11B06C1FBD47}"/>
              </a:ext>
            </a:extLst>
          </p:cNvPr>
          <p:cNvSpPr txBox="1">
            <a:spLocks noChangeArrowheads="1"/>
          </p:cNvSpPr>
          <p:nvPr/>
        </p:nvSpPr>
        <p:spPr bwMode="auto">
          <a:xfrm>
            <a:off x="1371600" y="4267200"/>
            <a:ext cx="3057247" cy="2154436"/>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dirty="0">
                <a:solidFill>
                  <a:schemeClr val="bg1">
                    <a:lumMod val="65000"/>
                  </a:schemeClr>
                </a:solidFill>
              </a:rPr>
              <a:t>Morning-Glory Disc</a:t>
            </a:r>
          </a:p>
          <a:p>
            <a:pPr eaLnBrk="1" hangingPunct="1">
              <a:spcBef>
                <a:spcPct val="0"/>
              </a:spcBef>
              <a:buClrTx/>
              <a:buSzTx/>
              <a:buFontTx/>
              <a:buNone/>
            </a:pPr>
            <a:r>
              <a:rPr lang="en-US" altLang="en-US" sz="1200" dirty="0">
                <a:solidFill>
                  <a:schemeClr val="bg1">
                    <a:lumMod val="65000"/>
                  </a:schemeClr>
                </a:solidFill>
              </a:rPr>
              <a:t>--DFE reveals:</a:t>
            </a:r>
          </a:p>
          <a:p>
            <a:pPr eaLnBrk="1" hangingPunct="1">
              <a:spcBef>
                <a:spcPct val="0"/>
              </a:spcBef>
              <a:buClrTx/>
              <a:buSzTx/>
              <a:buFontTx/>
              <a:buNone/>
            </a:pPr>
            <a:r>
              <a:rPr lang="en-US" altLang="en-US" sz="1200" dirty="0">
                <a:solidFill>
                  <a:schemeClr val="bg1">
                    <a:lumMod val="65000"/>
                  </a:schemeClr>
                </a:solidFill>
              </a:rPr>
              <a:t>  1) A funnel-shaped…</a:t>
            </a:r>
            <a:r>
              <a:rPr lang="en-US" altLang="en-US" sz="1200" b="1" dirty="0">
                <a:solidFill>
                  <a:schemeClr val="bg1">
                    <a:lumMod val="65000"/>
                  </a:schemeClr>
                </a:solidFill>
              </a:rPr>
              <a:t>excavation</a:t>
            </a:r>
            <a:endParaRPr lang="en-US" altLang="en-US" sz="1200" dirty="0">
              <a:solidFill>
                <a:schemeClr val="bg1">
                  <a:lumMod val="65000"/>
                </a:schemeClr>
              </a:solidFill>
            </a:endParaRPr>
          </a:p>
          <a:p>
            <a:pPr eaLnBrk="1" hangingPunct="1">
              <a:spcBef>
                <a:spcPct val="0"/>
              </a:spcBef>
              <a:buClrTx/>
              <a:buSzTx/>
              <a:buFontTx/>
              <a:buNone/>
            </a:pPr>
            <a:r>
              <a:rPr lang="en-US" altLang="en-US" sz="1200" dirty="0">
                <a:solidFill>
                  <a:schemeClr val="bg1">
                    <a:lumMod val="65000"/>
                  </a:schemeClr>
                </a:solidFill>
              </a:rPr>
              <a:t>  2) Number of vessels crossing the rim</a:t>
            </a:r>
          </a:p>
          <a:p>
            <a:pPr eaLnBrk="1" hangingPunct="1">
              <a:spcBef>
                <a:spcPct val="0"/>
              </a:spcBef>
              <a:buClrTx/>
              <a:buSzTx/>
              <a:buFontTx/>
              <a:buNone/>
            </a:pPr>
            <a:r>
              <a:rPr lang="en-US" altLang="en-US" sz="1200" dirty="0">
                <a:solidFill>
                  <a:schemeClr val="bg1">
                    <a:lumMod val="65000"/>
                  </a:schemeClr>
                </a:solidFill>
              </a:rPr>
              <a:t>    seems abnormally…</a:t>
            </a:r>
            <a:r>
              <a:rPr lang="en-US" altLang="en-US" sz="1200" b="1" dirty="0">
                <a:solidFill>
                  <a:schemeClr val="bg1">
                    <a:lumMod val="65000"/>
                  </a:schemeClr>
                </a:solidFill>
              </a:rPr>
              <a:t>high</a:t>
            </a:r>
            <a:r>
              <a:rPr lang="en-US" altLang="en-US" sz="1200" dirty="0">
                <a:solidFill>
                  <a:schemeClr val="bg1">
                    <a:lumMod val="65000"/>
                  </a:schemeClr>
                </a:solidFill>
              </a:rPr>
              <a:t> </a:t>
            </a:r>
            <a:endParaRPr lang="en-US" altLang="en-US" sz="1200" b="1" dirty="0">
              <a:solidFill>
                <a:schemeClr val="bg1">
                  <a:lumMod val="65000"/>
                </a:schemeClr>
              </a:solidFill>
            </a:endParaRPr>
          </a:p>
          <a:p>
            <a:pPr eaLnBrk="1" hangingPunct="1">
              <a:spcBef>
                <a:spcPct val="0"/>
              </a:spcBef>
              <a:buClrTx/>
              <a:buSzTx/>
              <a:buFontTx/>
              <a:buNone/>
            </a:pPr>
            <a:r>
              <a:rPr lang="en-US" altLang="en-US" sz="1200" dirty="0">
                <a:solidFill>
                  <a:schemeClr val="bg1">
                    <a:lumMod val="65000"/>
                  </a:schemeClr>
                </a:solidFill>
              </a:rPr>
              <a:t>--Tissue is…</a:t>
            </a:r>
            <a:r>
              <a:rPr lang="en-US" altLang="en-US" sz="1200" b="1" dirty="0">
                <a:solidFill>
                  <a:schemeClr val="bg1">
                    <a:lumMod val="65000"/>
                  </a:schemeClr>
                </a:solidFill>
              </a:rPr>
              <a:t>contractile</a:t>
            </a:r>
            <a:r>
              <a:rPr lang="en-US" altLang="en-US" sz="1200" dirty="0">
                <a:solidFill>
                  <a:schemeClr val="bg1">
                    <a:lumMod val="65000"/>
                  </a:schemeClr>
                </a:solidFill>
              </a:rPr>
              <a:t>, so cup seems</a:t>
            </a:r>
          </a:p>
          <a:p>
            <a:pPr eaLnBrk="1" hangingPunct="1">
              <a:spcBef>
                <a:spcPct val="0"/>
              </a:spcBef>
              <a:buClrTx/>
              <a:buSzTx/>
              <a:buFontTx/>
              <a:buNone/>
            </a:pPr>
            <a:r>
              <a:rPr lang="en-US" altLang="en-US" sz="1200" dirty="0">
                <a:solidFill>
                  <a:schemeClr val="bg1">
                    <a:lumMod val="65000"/>
                  </a:schemeClr>
                </a:solidFill>
              </a:rPr>
              <a:t>  to…</a:t>
            </a:r>
            <a:r>
              <a:rPr lang="en-US" altLang="en-US" sz="1200" b="1" dirty="0">
                <a:solidFill>
                  <a:schemeClr val="bg1">
                    <a:lumMod val="65000"/>
                  </a:schemeClr>
                </a:solidFill>
              </a:rPr>
              <a:t>open </a:t>
            </a:r>
            <a:r>
              <a:rPr lang="en-US" altLang="en-US" sz="1200" dirty="0">
                <a:solidFill>
                  <a:schemeClr val="bg1">
                    <a:lumMod val="65000"/>
                  </a:schemeClr>
                </a:solidFill>
              </a:rPr>
              <a:t>and</a:t>
            </a:r>
            <a:r>
              <a:rPr lang="en-US" altLang="en-US" sz="1200" b="1" dirty="0">
                <a:solidFill>
                  <a:schemeClr val="bg1">
                    <a:lumMod val="65000"/>
                  </a:schemeClr>
                </a:solidFill>
              </a:rPr>
              <a:t> close</a:t>
            </a:r>
            <a:r>
              <a:rPr lang="en-US" altLang="en-US" sz="1200" dirty="0">
                <a:solidFill>
                  <a:schemeClr val="bg1">
                    <a:lumMod val="65000"/>
                  </a:schemeClr>
                </a:solidFill>
              </a:rPr>
              <a:t> (like its namesake,  </a:t>
            </a:r>
          </a:p>
          <a:p>
            <a:pPr eaLnBrk="1" hangingPunct="1">
              <a:spcBef>
                <a:spcPct val="0"/>
              </a:spcBef>
              <a:buClrTx/>
              <a:buSzTx/>
              <a:buFontTx/>
              <a:buNone/>
            </a:pPr>
            <a:r>
              <a:rPr lang="en-US" altLang="en-US" sz="1200" dirty="0">
                <a:solidFill>
                  <a:schemeClr val="bg1">
                    <a:lumMod val="65000"/>
                  </a:schemeClr>
                </a:solidFill>
              </a:rPr>
              <a:t>  the morning-glory flower)</a:t>
            </a:r>
          </a:p>
          <a:p>
            <a:pPr eaLnBrk="1" hangingPunct="1">
              <a:spcBef>
                <a:spcPct val="0"/>
              </a:spcBef>
              <a:buClrTx/>
              <a:buSzTx/>
              <a:buFontTx/>
              <a:buNone/>
            </a:pPr>
            <a:r>
              <a:rPr lang="en-US" altLang="en-US" sz="1200" dirty="0">
                <a:solidFill>
                  <a:schemeClr val="bg1">
                    <a:lumMod val="65000"/>
                  </a:schemeClr>
                </a:solidFill>
              </a:rPr>
              <a:t>--VA usually…</a:t>
            </a:r>
            <a:r>
              <a:rPr lang="en-US" altLang="en-US" sz="1200" b="1" dirty="0">
                <a:solidFill>
                  <a:schemeClr val="bg1">
                    <a:lumMod val="65000"/>
                  </a:schemeClr>
                </a:solidFill>
              </a:rPr>
              <a:t>20/200</a:t>
            </a:r>
            <a:r>
              <a:rPr lang="en-US" altLang="en-US" sz="1200" dirty="0">
                <a:solidFill>
                  <a:schemeClr val="bg1">
                    <a:lumMod val="65000"/>
                  </a:schemeClr>
                </a:solidFill>
              </a:rPr>
              <a:t>, but can be…</a:t>
            </a:r>
          </a:p>
          <a:p>
            <a:pPr eaLnBrk="1" hangingPunct="1">
              <a:spcBef>
                <a:spcPct val="0"/>
              </a:spcBef>
              <a:buClrTx/>
              <a:buSzTx/>
              <a:buFontTx/>
              <a:buNone/>
            </a:pPr>
            <a:r>
              <a:rPr lang="en-US" altLang="en-US" sz="1200" dirty="0">
                <a:solidFill>
                  <a:schemeClr val="bg1">
                    <a:lumMod val="65000"/>
                  </a:schemeClr>
                </a:solidFill>
              </a:rPr>
              <a:t>   </a:t>
            </a:r>
            <a:r>
              <a:rPr lang="en-US" altLang="en-US" sz="1200" b="1" dirty="0">
                <a:solidFill>
                  <a:schemeClr val="bg1">
                    <a:lumMod val="65000"/>
                  </a:schemeClr>
                </a:solidFill>
              </a:rPr>
              <a:t>20/20&lt;-&gt;NLP</a:t>
            </a:r>
          </a:p>
          <a:p>
            <a:pPr eaLnBrk="1" hangingPunct="1">
              <a:spcBef>
                <a:spcPct val="0"/>
              </a:spcBef>
              <a:buClrTx/>
              <a:buSzTx/>
              <a:buFontTx/>
              <a:buNone/>
            </a:pPr>
            <a:r>
              <a:rPr lang="en-US" altLang="en-US" sz="1200" dirty="0">
                <a:solidFill>
                  <a:schemeClr val="bg1">
                    <a:lumMod val="65000"/>
                  </a:schemeClr>
                </a:solidFill>
              </a:rPr>
              <a:t>--1/3 develop…</a:t>
            </a:r>
            <a:r>
              <a:rPr lang="en-US" altLang="en-US" sz="1200" b="1" dirty="0">
                <a:solidFill>
                  <a:schemeClr val="bg1">
                    <a:lumMod val="65000"/>
                  </a:schemeClr>
                </a:solidFill>
              </a:rPr>
              <a:t>serous RD</a:t>
            </a:r>
          </a:p>
        </p:txBody>
      </p:sp>
      <p:sp>
        <p:nvSpPr>
          <p:cNvPr id="26633" name="Rectangle 11">
            <a:extLst>
              <a:ext uri="{FF2B5EF4-FFF2-40B4-BE49-F238E27FC236}">
                <a16:creationId xmlns:a16="http://schemas.microsoft.com/office/drawing/2014/main" id="{F76BCA91-4E24-4F7F-B6A5-D5C8FE6F39B6}"/>
              </a:ext>
            </a:extLst>
          </p:cNvPr>
          <p:cNvSpPr>
            <a:spLocks noChangeArrowheads="1"/>
          </p:cNvSpPr>
          <p:nvPr/>
        </p:nvSpPr>
        <p:spPr bwMode="auto">
          <a:xfrm>
            <a:off x="457200" y="122238"/>
            <a:ext cx="7543800" cy="8683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b"/>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ct val="85000"/>
              </a:lnSpc>
              <a:spcBef>
                <a:spcPct val="0"/>
              </a:spcBef>
              <a:buClrTx/>
              <a:buSzTx/>
              <a:buFontTx/>
              <a:buNone/>
            </a:pPr>
            <a:r>
              <a:rPr lang="en-US" altLang="en-US" sz="3200" b="1" dirty="0">
                <a:solidFill>
                  <a:schemeClr val="tx2"/>
                </a:solidFill>
              </a:rPr>
              <a:t>Developmental Abnormalities of the Optic Nerve Head</a:t>
            </a:r>
            <a:endParaRPr lang="en-US" altLang="en-US" sz="3200" dirty="0">
              <a:solidFill>
                <a:schemeClr val="tx2"/>
              </a:solidFill>
            </a:endParaRPr>
          </a:p>
        </p:txBody>
      </p:sp>
      <p:sp>
        <p:nvSpPr>
          <p:cNvPr id="26634" name="Slide Number Placeholder 1">
            <a:extLst>
              <a:ext uri="{FF2B5EF4-FFF2-40B4-BE49-F238E27FC236}">
                <a16:creationId xmlns:a16="http://schemas.microsoft.com/office/drawing/2014/main" id="{36D4B343-1488-4D7C-8569-64FF0FD08B6E}"/>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DBDA1020-9ADD-4487-AA1F-12FB75A402F9}" type="slidenum">
              <a:rPr lang="en-US" altLang="en-US" sz="1000"/>
              <a:pPr>
                <a:spcBef>
                  <a:spcPct val="0"/>
                </a:spcBef>
                <a:buClrTx/>
                <a:buSzTx/>
                <a:buFontTx/>
                <a:buNone/>
              </a:pPr>
              <a:t>72</a:t>
            </a:fld>
            <a:endParaRPr lang="en-US" altLang="en-US" sz="1000"/>
          </a:p>
        </p:txBody>
      </p:sp>
      <p:sp>
        <p:nvSpPr>
          <p:cNvPr id="26635" name="Line 12">
            <a:extLst>
              <a:ext uri="{FF2B5EF4-FFF2-40B4-BE49-F238E27FC236}">
                <a16:creationId xmlns:a16="http://schemas.microsoft.com/office/drawing/2014/main" id="{65C3BECB-2C2E-4FDB-BF02-61BA4BD8DB2D}"/>
              </a:ext>
            </a:extLst>
          </p:cNvPr>
          <p:cNvSpPr>
            <a:spLocks noChangeShapeType="1"/>
          </p:cNvSpPr>
          <p:nvPr/>
        </p:nvSpPr>
        <p:spPr bwMode="auto">
          <a:xfrm>
            <a:off x="3124200" y="2057400"/>
            <a:ext cx="381000" cy="22098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 name="Text Box 16">
            <a:extLst>
              <a:ext uri="{FF2B5EF4-FFF2-40B4-BE49-F238E27FC236}">
                <a16:creationId xmlns:a16="http://schemas.microsoft.com/office/drawing/2014/main" id="{A25388A0-A505-4976-AE31-C05FE10D78D8}"/>
              </a:ext>
            </a:extLst>
          </p:cNvPr>
          <p:cNvSpPr txBox="1">
            <a:spLocks noChangeArrowheads="1"/>
          </p:cNvSpPr>
          <p:nvPr/>
        </p:nvSpPr>
        <p:spPr bwMode="auto">
          <a:xfrm>
            <a:off x="4648200" y="2576513"/>
            <a:ext cx="3973513" cy="862012"/>
          </a:xfrm>
          <a:prstGeom prst="rect">
            <a:avLst/>
          </a:prstGeom>
          <a:solidFill>
            <a:srgbClr val="FFC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defRPr/>
            </a:pPr>
            <a:r>
              <a:rPr lang="en-US" altLang="en-US" sz="1400" b="1" dirty="0">
                <a:solidFill>
                  <a:schemeClr val="bg1">
                    <a:lumMod val="65000"/>
                  </a:schemeClr>
                </a:solidFill>
              </a:rPr>
              <a:t>Myelinated RNFL</a:t>
            </a:r>
          </a:p>
          <a:p>
            <a:pPr eaLnBrk="1" hangingPunct="1">
              <a:spcBef>
                <a:spcPct val="0"/>
              </a:spcBef>
              <a:buClrTx/>
              <a:buSzTx/>
              <a:buFontTx/>
              <a:buNone/>
              <a:defRPr/>
            </a:pPr>
            <a:r>
              <a:rPr lang="en-US" altLang="en-US" sz="1200" dirty="0">
                <a:solidFill>
                  <a:srgbClr val="FFCCFF"/>
                </a:solidFill>
              </a:rPr>
              <a:t>--Myelin normally starts at LGN, ends at lamina </a:t>
            </a:r>
            <a:r>
              <a:rPr lang="en-US" altLang="en-US" sz="1200" dirty="0" err="1">
                <a:solidFill>
                  <a:srgbClr val="FFCCFF"/>
                </a:solidFill>
              </a:rPr>
              <a:t>cribrosa</a:t>
            </a:r>
            <a:endParaRPr lang="en-US" altLang="en-US" sz="1200" dirty="0">
              <a:solidFill>
                <a:srgbClr val="FFCCFF"/>
              </a:solidFill>
            </a:endParaRPr>
          </a:p>
          <a:p>
            <a:pPr eaLnBrk="1" hangingPunct="1">
              <a:spcBef>
                <a:spcPct val="0"/>
              </a:spcBef>
              <a:buClrTx/>
              <a:buSzTx/>
              <a:buFontTx/>
              <a:buNone/>
              <a:defRPr/>
            </a:pPr>
            <a:r>
              <a:rPr lang="en-US" altLang="en-US" sz="1200" dirty="0">
                <a:solidFill>
                  <a:srgbClr val="FFCCFF"/>
                </a:solidFill>
              </a:rPr>
              <a:t>--Can be patchy, discontinuous</a:t>
            </a:r>
          </a:p>
          <a:p>
            <a:pPr eaLnBrk="1" hangingPunct="1">
              <a:spcBef>
                <a:spcPct val="0"/>
              </a:spcBef>
              <a:buClrTx/>
              <a:buSzTx/>
              <a:buFontTx/>
              <a:buNone/>
              <a:defRPr/>
            </a:pPr>
            <a:r>
              <a:rPr lang="en-US" altLang="en-US" sz="1200" dirty="0">
                <a:solidFill>
                  <a:srgbClr val="FFCCFF"/>
                </a:solidFill>
              </a:rPr>
              <a:t>--Corresponding VF has absolute scotoma</a:t>
            </a:r>
          </a:p>
        </p:txBody>
      </p:sp>
      <p:sp>
        <p:nvSpPr>
          <p:cNvPr id="15" name="Text Box 18">
            <a:extLst>
              <a:ext uri="{FF2B5EF4-FFF2-40B4-BE49-F238E27FC236}">
                <a16:creationId xmlns:a16="http://schemas.microsoft.com/office/drawing/2014/main" id="{0EEE94D4-BC7E-44DF-B02B-501B0F5929C0}"/>
              </a:ext>
            </a:extLst>
          </p:cNvPr>
          <p:cNvSpPr txBox="1">
            <a:spLocks noChangeArrowheads="1"/>
          </p:cNvSpPr>
          <p:nvPr/>
        </p:nvSpPr>
        <p:spPr bwMode="auto">
          <a:xfrm>
            <a:off x="5546725" y="1687513"/>
            <a:ext cx="3452813" cy="677862"/>
          </a:xfrm>
          <a:prstGeom prst="rect">
            <a:avLst/>
          </a:prstGeom>
          <a:solidFill>
            <a:srgbClr val="FFFF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defRPr/>
            </a:pPr>
            <a:r>
              <a:rPr lang="en-US" altLang="en-US" sz="1400" b="1" dirty="0" err="1">
                <a:solidFill>
                  <a:schemeClr val="bg1">
                    <a:lumMod val="75000"/>
                  </a:schemeClr>
                </a:solidFill>
              </a:rPr>
              <a:t>Megalopapilla</a:t>
            </a:r>
            <a:endParaRPr lang="en-US" altLang="en-US" sz="1400" b="1" dirty="0">
              <a:solidFill>
                <a:schemeClr val="bg1">
                  <a:lumMod val="75000"/>
                </a:schemeClr>
              </a:solidFill>
            </a:endParaRPr>
          </a:p>
          <a:p>
            <a:pPr eaLnBrk="1" hangingPunct="1">
              <a:spcBef>
                <a:spcPct val="0"/>
              </a:spcBef>
              <a:buClrTx/>
              <a:buSzTx/>
              <a:buFontTx/>
              <a:buNone/>
              <a:defRPr/>
            </a:pPr>
            <a:r>
              <a:rPr lang="en-US" altLang="en-US" sz="1200" dirty="0">
                <a:solidFill>
                  <a:srgbClr val="FFFF99"/>
                </a:solidFill>
              </a:rPr>
              <a:t>--Abnormally large diameter of </a:t>
            </a:r>
            <a:r>
              <a:rPr lang="en-US" altLang="en-US" sz="1200" b="1" dirty="0">
                <a:solidFill>
                  <a:srgbClr val="FFFF99"/>
                </a:solidFill>
              </a:rPr>
              <a:t>disc and cup</a:t>
            </a:r>
          </a:p>
          <a:p>
            <a:pPr eaLnBrk="1" hangingPunct="1">
              <a:spcBef>
                <a:spcPct val="0"/>
              </a:spcBef>
              <a:buClrTx/>
              <a:buSzTx/>
              <a:buFontTx/>
              <a:buNone/>
              <a:defRPr/>
            </a:pPr>
            <a:r>
              <a:rPr lang="en-US" altLang="en-US" sz="1200" dirty="0">
                <a:solidFill>
                  <a:srgbClr val="FFFF99"/>
                </a:solidFill>
              </a:rPr>
              <a:t>--VF testing may reveal an </a:t>
            </a:r>
            <a:r>
              <a:rPr lang="en-US" altLang="en-US" sz="1200" b="1" dirty="0">
                <a:solidFill>
                  <a:srgbClr val="FFFF99"/>
                </a:solidFill>
              </a:rPr>
              <a:t>enlarged blind spot</a:t>
            </a:r>
          </a:p>
        </p:txBody>
      </p:sp>
      <p:sp>
        <p:nvSpPr>
          <p:cNvPr id="16" name="Text Box 19">
            <a:extLst>
              <a:ext uri="{FF2B5EF4-FFF2-40B4-BE49-F238E27FC236}">
                <a16:creationId xmlns:a16="http://schemas.microsoft.com/office/drawing/2014/main" id="{BF21B0FD-ADB8-4F9B-81FF-E2291331973F}"/>
              </a:ext>
            </a:extLst>
          </p:cNvPr>
          <p:cNvSpPr txBox="1">
            <a:spLocks noChangeArrowheads="1"/>
          </p:cNvSpPr>
          <p:nvPr/>
        </p:nvSpPr>
        <p:spPr bwMode="auto">
          <a:xfrm>
            <a:off x="5257800" y="3760788"/>
            <a:ext cx="3273425" cy="1231900"/>
          </a:xfrm>
          <a:prstGeom prst="rect">
            <a:avLst/>
          </a:prstGeom>
          <a:solidFill>
            <a:srgbClr val="CCFFCC"/>
          </a:solidFill>
          <a:ln w="9525">
            <a:no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defRPr/>
            </a:pPr>
            <a:r>
              <a:rPr lang="en-US" altLang="en-US" sz="1400" b="1" dirty="0">
                <a:solidFill>
                  <a:schemeClr val="bg1">
                    <a:lumMod val="65000"/>
                  </a:schemeClr>
                </a:solidFill>
              </a:rPr>
              <a:t>Optic Nerve Hypoplasia</a:t>
            </a:r>
          </a:p>
          <a:p>
            <a:pPr eaLnBrk="1" hangingPunct="1">
              <a:spcBef>
                <a:spcPct val="0"/>
              </a:spcBef>
              <a:buClrTx/>
              <a:buSzTx/>
              <a:buFontTx/>
              <a:buNone/>
              <a:defRPr/>
            </a:pPr>
            <a:r>
              <a:rPr lang="en-US" altLang="en-US" sz="1200" dirty="0">
                <a:solidFill>
                  <a:srgbClr val="CCFFCC"/>
                </a:solidFill>
              </a:rPr>
              <a:t>--Abnormally </a:t>
            </a:r>
            <a:r>
              <a:rPr lang="en-US" altLang="en-US" sz="1200" b="1" dirty="0">
                <a:solidFill>
                  <a:srgbClr val="CCFFCC"/>
                </a:solidFill>
              </a:rPr>
              <a:t>low number of axons</a:t>
            </a:r>
          </a:p>
          <a:p>
            <a:pPr eaLnBrk="1" hangingPunct="1">
              <a:spcBef>
                <a:spcPct val="0"/>
              </a:spcBef>
              <a:buClrTx/>
              <a:buSzTx/>
              <a:buFontTx/>
              <a:buNone/>
              <a:defRPr/>
            </a:pPr>
            <a:r>
              <a:rPr lang="en-US" altLang="en-US" sz="1200" dirty="0">
                <a:solidFill>
                  <a:srgbClr val="CCFFCC"/>
                </a:solidFill>
              </a:rPr>
              <a:t>--DFE: Small pale disc with </a:t>
            </a:r>
            <a:r>
              <a:rPr lang="en-US" altLang="en-US" sz="1200" b="1" dirty="0">
                <a:solidFill>
                  <a:srgbClr val="CCFFCC"/>
                </a:solidFill>
              </a:rPr>
              <a:t>double ring sign</a:t>
            </a:r>
            <a:endParaRPr lang="en-US" altLang="en-US" sz="1200" dirty="0">
              <a:solidFill>
                <a:srgbClr val="CCFFCC"/>
              </a:solidFill>
            </a:endParaRPr>
          </a:p>
          <a:p>
            <a:pPr eaLnBrk="1" hangingPunct="1">
              <a:spcBef>
                <a:spcPct val="0"/>
              </a:spcBef>
              <a:buClrTx/>
              <a:buSzTx/>
              <a:buFontTx/>
              <a:buNone/>
              <a:defRPr/>
            </a:pPr>
            <a:r>
              <a:rPr lang="en-US" altLang="en-US" sz="1200" dirty="0">
                <a:solidFill>
                  <a:srgbClr val="CCFFCC"/>
                </a:solidFill>
              </a:rPr>
              <a:t>--VA </a:t>
            </a:r>
            <a:r>
              <a:rPr lang="en-US" altLang="en-US" sz="1200" b="1" dirty="0">
                <a:solidFill>
                  <a:srgbClr val="CCFFCC"/>
                </a:solidFill>
              </a:rPr>
              <a:t>20/20&lt;-&gt;NLP</a:t>
            </a:r>
          </a:p>
          <a:p>
            <a:pPr eaLnBrk="1" hangingPunct="1">
              <a:spcBef>
                <a:spcPct val="0"/>
              </a:spcBef>
              <a:buClrTx/>
              <a:buSzTx/>
              <a:buFontTx/>
              <a:buNone/>
              <a:defRPr/>
            </a:pPr>
            <a:r>
              <a:rPr lang="en-US" altLang="en-US" sz="1200" dirty="0">
                <a:solidFill>
                  <a:srgbClr val="CCFFCC"/>
                </a:solidFill>
              </a:rPr>
              <a:t>--VF defects </a:t>
            </a:r>
            <a:r>
              <a:rPr lang="en-US" altLang="en-US" sz="1200" b="1" dirty="0">
                <a:solidFill>
                  <a:srgbClr val="CCFFCC"/>
                </a:solidFill>
              </a:rPr>
              <a:t>invariably present</a:t>
            </a:r>
          </a:p>
          <a:p>
            <a:pPr eaLnBrk="1" hangingPunct="1">
              <a:spcBef>
                <a:spcPct val="0"/>
              </a:spcBef>
              <a:buClrTx/>
              <a:buSzTx/>
              <a:buFontTx/>
              <a:buNone/>
              <a:defRPr/>
            </a:pPr>
            <a:r>
              <a:rPr lang="en-US" altLang="en-US" sz="1200" dirty="0">
                <a:solidFill>
                  <a:srgbClr val="CCFFCC"/>
                </a:solidFill>
              </a:rPr>
              <a:t>--Remember the </a:t>
            </a:r>
            <a:r>
              <a:rPr lang="en-US" altLang="en-US" sz="1200" b="1" dirty="0">
                <a:solidFill>
                  <a:srgbClr val="CCFFCC"/>
                </a:solidFill>
              </a:rPr>
              <a:t>4 D’s</a:t>
            </a:r>
            <a:r>
              <a:rPr lang="en-US" altLang="en-US" sz="1200" dirty="0">
                <a:solidFill>
                  <a:srgbClr val="CCFFCC"/>
                </a:solidFill>
              </a:rPr>
              <a:t> (more on this shortly)</a:t>
            </a:r>
          </a:p>
        </p:txBody>
      </p:sp>
      <p:sp>
        <p:nvSpPr>
          <p:cNvPr id="17" name="Text Box 13">
            <a:extLst>
              <a:ext uri="{FF2B5EF4-FFF2-40B4-BE49-F238E27FC236}">
                <a16:creationId xmlns:a16="http://schemas.microsoft.com/office/drawing/2014/main" id="{D23EA8F9-DF9F-4DB4-AA3A-1B3558C3921B}"/>
              </a:ext>
            </a:extLst>
          </p:cNvPr>
          <p:cNvSpPr txBox="1">
            <a:spLocks noChangeArrowheads="1"/>
          </p:cNvSpPr>
          <p:nvPr/>
        </p:nvSpPr>
        <p:spPr bwMode="auto">
          <a:xfrm>
            <a:off x="4800600" y="5257800"/>
            <a:ext cx="4294188" cy="1230313"/>
          </a:xfrm>
          <a:prstGeom prst="rect">
            <a:avLst/>
          </a:prstGeom>
          <a:solidFill>
            <a:srgbClr val="FFCC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Tilted-Disc Syndrome</a:t>
            </a:r>
          </a:p>
          <a:p>
            <a:pPr eaLnBrk="1" hangingPunct="1">
              <a:spcBef>
                <a:spcPct val="0"/>
              </a:spcBef>
              <a:buClrTx/>
              <a:buSzTx/>
              <a:buFontTx/>
              <a:buNone/>
            </a:pPr>
            <a:r>
              <a:rPr lang="en-US" altLang="en-US" sz="1200"/>
              <a:t>1) Superior pole appears…</a:t>
            </a:r>
            <a:r>
              <a:rPr lang="en-US" altLang="en-US" sz="1200" b="1">
                <a:solidFill>
                  <a:srgbClr val="0000FF"/>
                </a:solidFill>
              </a:rPr>
              <a:t>elevated</a:t>
            </a:r>
            <a:r>
              <a:rPr lang="en-US" altLang="en-US" sz="1200"/>
              <a:t>, inferior…</a:t>
            </a:r>
            <a:r>
              <a:rPr lang="en-US" altLang="en-US" sz="1200" b="1">
                <a:solidFill>
                  <a:srgbClr val="0000FF"/>
                </a:solidFill>
              </a:rPr>
              <a:t>recessed</a:t>
            </a:r>
          </a:p>
          <a:p>
            <a:pPr eaLnBrk="1" hangingPunct="1">
              <a:spcBef>
                <a:spcPct val="0"/>
              </a:spcBef>
              <a:buClrTx/>
              <a:buSzTx/>
              <a:buFontTx/>
              <a:buNone/>
            </a:pPr>
            <a:r>
              <a:rPr lang="en-US" altLang="en-US" sz="1200"/>
              <a:t>2) </a:t>
            </a:r>
            <a:r>
              <a:rPr lang="en-US" altLang="en-US" sz="1200">
                <a:solidFill>
                  <a:srgbClr val="FFCC99"/>
                </a:solidFill>
              </a:rPr>
              <a:t>Associated with…</a:t>
            </a:r>
            <a:r>
              <a:rPr lang="en-US" altLang="en-US" sz="1200" b="1">
                <a:solidFill>
                  <a:srgbClr val="FFCC99"/>
                </a:solidFill>
              </a:rPr>
              <a:t>situs inversus</a:t>
            </a:r>
            <a:r>
              <a:rPr lang="en-US" altLang="en-US" sz="1200">
                <a:solidFill>
                  <a:srgbClr val="FFCC99"/>
                </a:solidFill>
              </a:rPr>
              <a:t> of retinal vessels</a:t>
            </a:r>
          </a:p>
          <a:p>
            <a:pPr eaLnBrk="1" hangingPunct="1">
              <a:spcBef>
                <a:spcPct val="0"/>
              </a:spcBef>
              <a:buClrTx/>
              <a:buSzTx/>
              <a:buFontTx/>
              <a:buNone/>
            </a:pPr>
            <a:r>
              <a:rPr lang="en-US" altLang="en-US" sz="1200"/>
              <a:t>3) </a:t>
            </a:r>
            <a:r>
              <a:rPr lang="en-US" altLang="en-US" sz="1200">
                <a:solidFill>
                  <a:srgbClr val="FFCC99"/>
                </a:solidFill>
              </a:rPr>
              <a:t>Fundus abnormality produces…</a:t>
            </a:r>
            <a:r>
              <a:rPr lang="en-US" altLang="en-US" sz="1200" b="1">
                <a:solidFill>
                  <a:srgbClr val="FFCC99"/>
                </a:solidFill>
              </a:rPr>
              <a:t>myopic astigmatism</a:t>
            </a:r>
          </a:p>
          <a:p>
            <a:pPr eaLnBrk="1" hangingPunct="1">
              <a:spcBef>
                <a:spcPct val="0"/>
              </a:spcBef>
              <a:buClrTx/>
              <a:buSzTx/>
              <a:buFontTx/>
              <a:buNone/>
            </a:pPr>
            <a:r>
              <a:rPr lang="en-US" altLang="en-US" sz="1200"/>
              <a:t>4) </a:t>
            </a:r>
            <a:r>
              <a:rPr lang="en-US" altLang="en-US" sz="1200">
                <a:solidFill>
                  <a:srgbClr val="FFCC99"/>
                </a:solidFill>
              </a:rPr>
              <a:t>VF testing reveals…</a:t>
            </a:r>
            <a:r>
              <a:rPr lang="en-US" altLang="en-US" sz="1200" b="1">
                <a:solidFill>
                  <a:srgbClr val="FFCC99"/>
                </a:solidFill>
              </a:rPr>
              <a:t>bitemporal hemianopia</a:t>
            </a:r>
            <a:r>
              <a:rPr lang="en-US" altLang="en-US" sz="1200">
                <a:solidFill>
                  <a:srgbClr val="FFCC99"/>
                </a:solidFill>
              </a:rPr>
              <a:t> that doesn’t</a:t>
            </a:r>
          </a:p>
          <a:p>
            <a:pPr eaLnBrk="1" hangingPunct="1">
              <a:spcBef>
                <a:spcPct val="0"/>
              </a:spcBef>
              <a:buClrTx/>
              <a:buSzTx/>
              <a:buFontTx/>
              <a:buNone/>
            </a:pPr>
            <a:r>
              <a:rPr lang="en-US" altLang="en-US" sz="1200">
                <a:solidFill>
                  <a:srgbClr val="FFCC99"/>
                </a:solidFill>
              </a:rPr>
              <a:t>   …</a:t>
            </a:r>
            <a:r>
              <a:rPr lang="en-US" altLang="en-US" sz="1200" b="1">
                <a:solidFill>
                  <a:srgbClr val="FFCC99"/>
                </a:solidFill>
              </a:rPr>
              <a:t>respect the vertical</a:t>
            </a:r>
            <a:r>
              <a:rPr lang="en-US" altLang="en-US" sz="1200">
                <a:solidFill>
                  <a:srgbClr val="FFCC99"/>
                </a:solidFill>
              </a:rPr>
              <a:t> and may…</a:t>
            </a:r>
            <a:r>
              <a:rPr lang="en-US" altLang="en-US" sz="1200" b="1">
                <a:solidFill>
                  <a:srgbClr val="FFCC99"/>
                </a:solidFill>
              </a:rPr>
              <a:t>resolve with refraction</a:t>
            </a:r>
          </a:p>
        </p:txBody>
      </p:sp>
      <p:sp>
        <p:nvSpPr>
          <p:cNvPr id="18" name="Text Box 13">
            <a:extLst>
              <a:ext uri="{FF2B5EF4-FFF2-40B4-BE49-F238E27FC236}">
                <a16:creationId xmlns:a16="http://schemas.microsoft.com/office/drawing/2014/main" id="{AF29A23D-8CCD-493E-A881-3F227F620AD9}"/>
              </a:ext>
            </a:extLst>
          </p:cNvPr>
          <p:cNvSpPr txBox="1">
            <a:spLocks noChangeArrowheads="1"/>
          </p:cNvSpPr>
          <p:nvPr/>
        </p:nvSpPr>
        <p:spPr bwMode="auto">
          <a:xfrm>
            <a:off x="4800600" y="5257800"/>
            <a:ext cx="4216400" cy="1231106"/>
          </a:xfrm>
          <a:prstGeom prst="rect">
            <a:avLst/>
          </a:prstGeom>
          <a:solidFill>
            <a:srgbClr val="FFCC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dirty="0">
                <a:solidFill>
                  <a:schemeClr val="bg1">
                    <a:lumMod val="65000"/>
                  </a:schemeClr>
                </a:solidFill>
              </a:rPr>
              <a:t>Tilted-Disc Syndrome</a:t>
            </a:r>
          </a:p>
          <a:p>
            <a:pPr eaLnBrk="1" hangingPunct="1">
              <a:spcBef>
                <a:spcPct val="0"/>
              </a:spcBef>
              <a:buClrTx/>
              <a:buSzTx/>
              <a:buFontTx/>
              <a:buNone/>
            </a:pPr>
            <a:r>
              <a:rPr lang="en-US" altLang="en-US" sz="1200" dirty="0">
                <a:solidFill>
                  <a:srgbClr val="FFCC99"/>
                </a:solidFill>
              </a:rPr>
              <a:t>1) Superior pole appears…</a:t>
            </a:r>
            <a:r>
              <a:rPr lang="en-US" altLang="en-US" sz="1200" b="1" dirty="0">
                <a:solidFill>
                  <a:srgbClr val="FFCC99"/>
                </a:solidFill>
              </a:rPr>
              <a:t>elevated</a:t>
            </a:r>
            <a:r>
              <a:rPr lang="en-US" altLang="en-US" sz="1200" dirty="0">
                <a:solidFill>
                  <a:srgbClr val="FFCC99"/>
                </a:solidFill>
              </a:rPr>
              <a:t>, inferior… </a:t>
            </a:r>
            <a:r>
              <a:rPr lang="en-US" altLang="en-US" sz="1200" b="1" dirty="0">
                <a:solidFill>
                  <a:srgbClr val="FFCC99"/>
                </a:solidFill>
              </a:rPr>
              <a:t>recessed</a:t>
            </a:r>
          </a:p>
          <a:p>
            <a:pPr eaLnBrk="1" hangingPunct="1">
              <a:spcBef>
                <a:spcPct val="0"/>
              </a:spcBef>
              <a:buClrTx/>
              <a:buSzTx/>
              <a:buFontTx/>
              <a:buNone/>
            </a:pPr>
            <a:r>
              <a:rPr lang="en-US" altLang="en-US" sz="1200" dirty="0">
                <a:solidFill>
                  <a:srgbClr val="FFCC99"/>
                </a:solidFill>
              </a:rPr>
              <a:t>2) Associated with…</a:t>
            </a:r>
            <a:r>
              <a:rPr lang="en-US" altLang="en-US" sz="1200" b="1" dirty="0">
                <a:solidFill>
                  <a:srgbClr val="FFCC99"/>
                </a:solidFill>
              </a:rPr>
              <a:t>situs inversus</a:t>
            </a:r>
            <a:r>
              <a:rPr lang="en-US" altLang="en-US" sz="1200" dirty="0">
                <a:solidFill>
                  <a:srgbClr val="FFCC99"/>
                </a:solidFill>
              </a:rPr>
              <a:t> of retinal vessels</a:t>
            </a:r>
          </a:p>
          <a:p>
            <a:pPr eaLnBrk="1" hangingPunct="1">
              <a:spcBef>
                <a:spcPct val="0"/>
              </a:spcBef>
              <a:buClrTx/>
              <a:buSzTx/>
              <a:buFontTx/>
              <a:buNone/>
            </a:pPr>
            <a:r>
              <a:rPr lang="en-US" altLang="en-US" sz="1200" dirty="0">
                <a:solidFill>
                  <a:srgbClr val="FFCC99"/>
                </a:solidFill>
              </a:rPr>
              <a:t>3) Fundus abnormality produces… </a:t>
            </a:r>
            <a:r>
              <a:rPr lang="en-US" altLang="en-US" sz="1200" b="1" dirty="0">
                <a:solidFill>
                  <a:srgbClr val="FFCC99"/>
                </a:solidFill>
              </a:rPr>
              <a:t>myopic </a:t>
            </a:r>
            <a:r>
              <a:rPr lang="en-US" altLang="en-US" sz="1200" b="1" dirty="0" err="1">
                <a:solidFill>
                  <a:srgbClr val="FFCC99"/>
                </a:solidFill>
              </a:rPr>
              <a:t>astigm</a:t>
            </a:r>
            <a:endParaRPr lang="en-US" altLang="en-US" sz="1200" b="1" dirty="0">
              <a:solidFill>
                <a:srgbClr val="FFCC99"/>
              </a:solidFill>
            </a:endParaRPr>
          </a:p>
          <a:p>
            <a:pPr eaLnBrk="1" hangingPunct="1">
              <a:spcBef>
                <a:spcPct val="0"/>
              </a:spcBef>
              <a:buClrTx/>
              <a:buSzTx/>
              <a:buFontTx/>
              <a:buNone/>
            </a:pPr>
            <a:r>
              <a:rPr lang="en-US" altLang="en-US" sz="1200" dirty="0">
                <a:solidFill>
                  <a:srgbClr val="FFCC99"/>
                </a:solidFill>
              </a:rPr>
              <a:t>4) VF testing reveals…</a:t>
            </a:r>
            <a:r>
              <a:rPr lang="en-US" altLang="en-US" sz="1200" b="1" dirty="0">
                <a:solidFill>
                  <a:srgbClr val="FFCC99"/>
                </a:solidFill>
              </a:rPr>
              <a:t>bitemporal hemianopia</a:t>
            </a:r>
            <a:r>
              <a:rPr lang="en-US" altLang="en-US" sz="1200" dirty="0">
                <a:solidFill>
                  <a:srgbClr val="FFCC99"/>
                </a:solidFill>
              </a:rPr>
              <a:t> that </a:t>
            </a:r>
            <a:r>
              <a:rPr lang="en-US" altLang="en-US" sz="1200" dirty="0" err="1">
                <a:solidFill>
                  <a:srgbClr val="FFCC99"/>
                </a:solidFill>
              </a:rPr>
              <a:t>doesn’t</a:t>
            </a:r>
            <a:r>
              <a:rPr lang="en-US" altLang="en-US" sz="1200" b="1" dirty="0" err="1">
                <a:solidFill>
                  <a:srgbClr val="FFCC99"/>
                </a:solidFill>
              </a:rPr>
              <a:t>with</a:t>
            </a:r>
            <a:r>
              <a:rPr lang="en-US" altLang="en-US" sz="1200" b="1" dirty="0">
                <a:solidFill>
                  <a:srgbClr val="FFCC99"/>
                </a:solidFill>
              </a:rPr>
              <a:t> refract</a:t>
            </a:r>
          </a:p>
        </p:txBody>
      </p:sp>
      <p:sp>
        <p:nvSpPr>
          <p:cNvPr id="3" name="TextBox 2">
            <a:extLst>
              <a:ext uri="{FF2B5EF4-FFF2-40B4-BE49-F238E27FC236}">
                <a16:creationId xmlns:a16="http://schemas.microsoft.com/office/drawing/2014/main" id="{83967FBC-9255-EE50-B057-538AB35A0FFD}"/>
              </a:ext>
            </a:extLst>
          </p:cNvPr>
          <p:cNvSpPr txBox="1"/>
          <p:nvPr/>
        </p:nvSpPr>
        <p:spPr>
          <a:xfrm>
            <a:off x="299781" y="1873984"/>
            <a:ext cx="5410200" cy="2308324"/>
          </a:xfrm>
          <a:prstGeom prst="rect">
            <a:avLst/>
          </a:prstGeom>
          <a:solidFill>
            <a:srgbClr val="61D6FF"/>
          </a:solidFill>
        </p:spPr>
        <p:txBody>
          <a:bodyPr wrap="square" rtlCol="0">
            <a:spAutoFit/>
          </a:bodyPr>
          <a:lstStyle/>
          <a:p>
            <a:r>
              <a:rPr lang="en-US" sz="1600" i="1" dirty="0">
                <a:solidFill>
                  <a:schemeClr val="bg1">
                    <a:lumMod val="50000"/>
                  </a:schemeClr>
                </a:solidFill>
              </a:rPr>
              <a:t>Is morning-glory disc usually unilateral, or bilateral?</a:t>
            </a:r>
          </a:p>
          <a:p>
            <a:r>
              <a:rPr lang="en-US" sz="1600" dirty="0">
                <a:solidFill>
                  <a:schemeClr val="bg1">
                    <a:lumMod val="50000"/>
                  </a:schemeClr>
                </a:solidFill>
              </a:rPr>
              <a:t>Unilateral</a:t>
            </a:r>
          </a:p>
          <a:p>
            <a:endParaRPr lang="en-US" sz="1600" i="1" dirty="0">
              <a:solidFill>
                <a:schemeClr val="bg1">
                  <a:lumMod val="50000"/>
                </a:schemeClr>
              </a:solidFill>
              <a:latin typeface="+mn-lt"/>
            </a:endParaRPr>
          </a:p>
          <a:p>
            <a:r>
              <a:rPr lang="en-US" sz="1600" i="1" dirty="0">
                <a:solidFill>
                  <a:schemeClr val="bg1">
                    <a:lumMod val="50000"/>
                  </a:schemeClr>
                </a:solidFill>
                <a:latin typeface="+mn-lt"/>
              </a:rPr>
              <a:t>Is there a gender predilection?</a:t>
            </a:r>
          </a:p>
          <a:p>
            <a:r>
              <a:rPr lang="en-US" sz="1600" dirty="0">
                <a:solidFill>
                  <a:schemeClr val="bg1">
                    <a:lumMod val="50000"/>
                  </a:schemeClr>
                </a:solidFill>
                <a:latin typeface="+mn-lt"/>
              </a:rPr>
              <a:t>Yes, there is a  ♀  preponderance</a:t>
            </a:r>
          </a:p>
          <a:p>
            <a:endParaRPr lang="en-US" sz="1600" dirty="0">
              <a:solidFill>
                <a:schemeClr val="bg1">
                  <a:lumMod val="50000"/>
                </a:schemeClr>
              </a:solidFill>
            </a:endParaRPr>
          </a:p>
          <a:p>
            <a:r>
              <a:rPr lang="en-US" sz="1600" i="1" dirty="0">
                <a:solidFill>
                  <a:schemeClr val="bg1">
                    <a:lumMod val="50000"/>
                  </a:schemeClr>
                </a:solidFill>
              </a:rPr>
              <a:t>It has two associations of particular note—what are they?</a:t>
            </a:r>
          </a:p>
          <a:p>
            <a:r>
              <a:rPr lang="en-US" sz="1600" dirty="0">
                <a:solidFill>
                  <a:schemeClr val="bg1">
                    <a:lumMod val="50000"/>
                  </a:schemeClr>
                </a:solidFill>
              </a:rPr>
              <a:t>--PHACE  syndrome</a:t>
            </a:r>
          </a:p>
          <a:p>
            <a:r>
              <a:rPr lang="en-US" sz="1600" dirty="0">
                <a:solidFill>
                  <a:schemeClr val="bg1">
                    <a:lumMod val="50000"/>
                  </a:schemeClr>
                </a:solidFill>
              </a:rPr>
              <a:t>--</a:t>
            </a:r>
            <a:r>
              <a:rPr lang="en-US" sz="1600" b="1" dirty="0" err="1"/>
              <a:t>Moyamoya</a:t>
            </a:r>
            <a:r>
              <a:rPr lang="en-US" sz="1600" b="1" dirty="0"/>
              <a:t>  </a:t>
            </a:r>
            <a:r>
              <a:rPr lang="en-US" sz="1600" b="1" dirty="0">
                <a:solidFill>
                  <a:srgbClr val="61D6FF"/>
                </a:solidFill>
              </a:rPr>
              <a:t>disease</a:t>
            </a:r>
          </a:p>
        </p:txBody>
      </p:sp>
      <p:sp>
        <p:nvSpPr>
          <p:cNvPr id="2" name="Frame 1">
            <a:extLst>
              <a:ext uri="{FF2B5EF4-FFF2-40B4-BE49-F238E27FC236}">
                <a16:creationId xmlns:a16="http://schemas.microsoft.com/office/drawing/2014/main" id="{257A94D7-AD34-AB4D-6027-AF081A0B8B3A}"/>
              </a:ext>
            </a:extLst>
          </p:cNvPr>
          <p:cNvSpPr/>
          <p:nvPr/>
        </p:nvSpPr>
        <p:spPr>
          <a:xfrm>
            <a:off x="1340808" y="4266407"/>
            <a:ext cx="1859592" cy="305593"/>
          </a:xfrm>
          <a:prstGeom prst="frame">
            <a:avLst/>
          </a:prstGeom>
          <a:solidFill>
            <a:schemeClr val="bg1">
              <a:lumMod val="65000"/>
            </a:schemeClr>
          </a:solidFill>
          <a:ln>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5" name="TextBox 4">
            <a:extLst>
              <a:ext uri="{FF2B5EF4-FFF2-40B4-BE49-F238E27FC236}">
                <a16:creationId xmlns:a16="http://schemas.microsoft.com/office/drawing/2014/main" id="{A5DE4E2D-A07C-9FD4-0501-0357163C4BDE}"/>
              </a:ext>
            </a:extLst>
          </p:cNvPr>
          <p:cNvSpPr txBox="1"/>
          <p:nvPr/>
        </p:nvSpPr>
        <p:spPr>
          <a:xfrm>
            <a:off x="2068437" y="2499301"/>
            <a:ext cx="6591695" cy="3754874"/>
          </a:xfrm>
          <a:prstGeom prst="rect">
            <a:avLst/>
          </a:prstGeom>
          <a:solidFill>
            <a:srgbClr val="FFDB69"/>
          </a:solidFill>
        </p:spPr>
        <p:txBody>
          <a:bodyPr wrap="square" rtlCol="0">
            <a:spAutoFit/>
          </a:bodyPr>
          <a:lstStyle/>
          <a:p>
            <a:r>
              <a:rPr lang="en-US" sz="1400" b="0" i="1" dirty="0">
                <a:effectLst/>
                <a:latin typeface="+mn-lt"/>
              </a:rPr>
              <a:t>What is </a:t>
            </a:r>
            <a:r>
              <a:rPr lang="en-US" sz="1400" b="0" dirty="0" err="1">
                <a:effectLst/>
                <a:latin typeface="+mn-lt"/>
              </a:rPr>
              <a:t>moyamoya</a:t>
            </a:r>
            <a:r>
              <a:rPr lang="en-US" sz="1400" b="0" dirty="0">
                <a:effectLst/>
                <a:latin typeface="+mn-lt"/>
              </a:rPr>
              <a:t> disease </a:t>
            </a:r>
            <a:r>
              <a:rPr lang="en-US" sz="1400" b="0" i="1" dirty="0">
                <a:effectLst/>
                <a:latin typeface="+mn-lt"/>
              </a:rPr>
              <a:t>(MMD)?</a:t>
            </a:r>
          </a:p>
          <a:p>
            <a:r>
              <a:rPr lang="en-US" sz="1400" dirty="0">
                <a:latin typeface="+mn-lt"/>
              </a:rPr>
              <a:t>An</a:t>
            </a:r>
            <a:r>
              <a:rPr lang="en-US" sz="1400" b="0" i="0" dirty="0">
                <a:effectLst/>
                <a:latin typeface="+mn-lt"/>
              </a:rPr>
              <a:t>  occlusive  vascular condition primarily affecting the terminal  internal carotids  and proximal  anterior and middle cerebral  arteries</a:t>
            </a:r>
          </a:p>
          <a:p>
            <a:endParaRPr lang="en-US" sz="1400" i="1" dirty="0">
              <a:latin typeface="+mn-lt"/>
            </a:endParaRPr>
          </a:p>
          <a:p>
            <a:r>
              <a:rPr lang="en-US" sz="1400" b="0" i="1" dirty="0">
                <a:effectLst/>
                <a:latin typeface="+mn-lt"/>
              </a:rPr>
              <a:t>Is it common, or rare?</a:t>
            </a:r>
          </a:p>
          <a:p>
            <a:r>
              <a:rPr lang="en-US" sz="1400" dirty="0">
                <a:latin typeface="+mn-lt"/>
              </a:rPr>
              <a:t>Quite rare</a:t>
            </a:r>
          </a:p>
          <a:p>
            <a:endParaRPr lang="en-US" sz="1400" b="0" i="0" dirty="0">
              <a:effectLst/>
              <a:latin typeface="+mn-lt"/>
            </a:endParaRPr>
          </a:p>
          <a:p>
            <a:endParaRPr lang="en-US" sz="1400" i="1" dirty="0">
              <a:latin typeface="+mn-lt"/>
            </a:endParaRPr>
          </a:p>
          <a:p>
            <a:r>
              <a:rPr lang="en-US" sz="1400" i="1" dirty="0">
                <a:latin typeface="+mn-lt"/>
              </a:rPr>
              <a:t>Is there a racial predilection?</a:t>
            </a:r>
          </a:p>
          <a:p>
            <a:r>
              <a:rPr lang="en-US" sz="1400" dirty="0">
                <a:latin typeface="+mn-lt"/>
              </a:rPr>
              <a:t>Yes, it is more common in  Asians , </a:t>
            </a:r>
            <a:r>
              <a:rPr lang="en-US" sz="1400" dirty="0">
                <a:solidFill>
                  <a:srgbClr val="0000FF"/>
                </a:solidFill>
                <a:latin typeface="+mn-lt"/>
              </a:rPr>
              <a:t>especially  Japanese  and Korean  individuals</a:t>
            </a:r>
          </a:p>
          <a:p>
            <a:endParaRPr lang="en-US" sz="1400" dirty="0">
              <a:latin typeface="+mn-lt"/>
            </a:endParaRPr>
          </a:p>
          <a:p>
            <a:r>
              <a:rPr lang="en-US" sz="1400" i="1" dirty="0">
                <a:latin typeface="+mn-lt"/>
              </a:rPr>
              <a:t>Is there a gender predilection?</a:t>
            </a:r>
            <a:endParaRPr lang="en-US" sz="1400" i="1" dirty="0">
              <a:solidFill>
                <a:srgbClr val="FFDB69"/>
              </a:solidFill>
              <a:latin typeface="+mn-lt"/>
            </a:endParaRPr>
          </a:p>
          <a:p>
            <a:r>
              <a:rPr lang="en-US" sz="1400" dirty="0">
                <a:solidFill>
                  <a:srgbClr val="FFDB69"/>
                </a:solidFill>
                <a:latin typeface="+mn-lt"/>
              </a:rPr>
              <a:t>Yes, there is a modest  ♀  preponderance</a:t>
            </a:r>
          </a:p>
          <a:p>
            <a:endParaRPr lang="en-US" sz="1400" i="1" dirty="0">
              <a:solidFill>
                <a:srgbClr val="FFDB69"/>
              </a:solidFill>
              <a:latin typeface="+mn-lt"/>
            </a:endParaRPr>
          </a:p>
          <a:p>
            <a:r>
              <a:rPr lang="en-US" sz="1400" i="1" dirty="0">
                <a:solidFill>
                  <a:srgbClr val="FFDB69"/>
                </a:solidFill>
                <a:latin typeface="+mn-lt"/>
              </a:rPr>
              <a:t>Is there an age predilection?</a:t>
            </a:r>
          </a:p>
          <a:p>
            <a:r>
              <a:rPr lang="en-US" sz="1400" dirty="0">
                <a:solidFill>
                  <a:srgbClr val="FFDB69"/>
                </a:solidFill>
                <a:latin typeface="+mn-lt"/>
              </a:rPr>
              <a:t>It manifests most commonly in  childhood  (with a second, smaller peak in the  fourth  decade)</a:t>
            </a:r>
          </a:p>
        </p:txBody>
      </p:sp>
      <p:sp>
        <p:nvSpPr>
          <p:cNvPr id="7" name="TextBox 6">
            <a:extLst>
              <a:ext uri="{FF2B5EF4-FFF2-40B4-BE49-F238E27FC236}">
                <a16:creationId xmlns:a16="http://schemas.microsoft.com/office/drawing/2014/main" id="{024A12C4-E399-702B-B93D-2CFCF3E1D8E2}"/>
              </a:ext>
            </a:extLst>
          </p:cNvPr>
          <p:cNvSpPr txBox="1"/>
          <p:nvPr/>
        </p:nvSpPr>
        <p:spPr>
          <a:xfrm>
            <a:off x="1600200" y="3830430"/>
            <a:ext cx="936475" cy="338554"/>
          </a:xfrm>
          <a:prstGeom prst="rect">
            <a:avLst/>
          </a:prstGeom>
          <a:noFill/>
        </p:spPr>
        <p:txBody>
          <a:bodyPr wrap="none" rtlCol="0">
            <a:spAutoFit/>
          </a:bodyPr>
          <a:lstStyle/>
          <a:p>
            <a:r>
              <a:rPr lang="en-US" sz="1600" b="1" dirty="0"/>
              <a:t>disease</a:t>
            </a:r>
          </a:p>
        </p:txBody>
      </p:sp>
    </p:spTree>
    <p:extLst>
      <p:ext uri="{BB962C8B-B14F-4D97-AF65-F5344CB8AC3E}">
        <p14:creationId xmlns:p14="http://schemas.microsoft.com/office/powerpoint/2010/main" val="1319466577"/>
      </p:ext>
    </p:extLst>
  </p:cSld>
  <p:clrMapOvr>
    <a:masterClrMapping/>
  </p:clrMapOvr>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6" name="Text Box 10">
            <a:extLst>
              <a:ext uri="{FF2B5EF4-FFF2-40B4-BE49-F238E27FC236}">
                <a16:creationId xmlns:a16="http://schemas.microsoft.com/office/drawing/2014/main" id="{75A786AA-A76E-4831-AE75-ABE88B23D8E3}"/>
              </a:ext>
            </a:extLst>
          </p:cNvPr>
          <p:cNvSpPr txBox="1">
            <a:spLocks noChangeArrowheads="1"/>
          </p:cNvSpPr>
          <p:nvPr/>
        </p:nvSpPr>
        <p:spPr bwMode="auto">
          <a:xfrm>
            <a:off x="1371600" y="4267200"/>
            <a:ext cx="3057525" cy="2154238"/>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Morning-Glory Disc</a:t>
            </a:r>
          </a:p>
          <a:p>
            <a:pPr eaLnBrk="1" hangingPunct="1">
              <a:spcBef>
                <a:spcPct val="0"/>
              </a:spcBef>
              <a:buClrTx/>
              <a:buSzTx/>
              <a:buFontTx/>
              <a:buNone/>
            </a:pPr>
            <a:r>
              <a:rPr lang="en-US" altLang="en-US" sz="1200"/>
              <a:t>--DFE reveals:</a:t>
            </a:r>
          </a:p>
          <a:p>
            <a:pPr eaLnBrk="1" hangingPunct="1">
              <a:spcBef>
                <a:spcPct val="0"/>
              </a:spcBef>
              <a:buClrTx/>
              <a:buSzTx/>
              <a:buFontTx/>
              <a:buNone/>
            </a:pPr>
            <a:r>
              <a:rPr lang="en-US" altLang="en-US" sz="1200"/>
              <a:t>  1) A funnel-shaped…</a:t>
            </a:r>
            <a:r>
              <a:rPr lang="en-US" altLang="en-US" sz="1200" b="1">
                <a:solidFill>
                  <a:srgbClr val="0000FF"/>
                </a:solidFill>
              </a:rPr>
              <a:t>excavation</a:t>
            </a:r>
            <a:endParaRPr lang="en-US" altLang="en-US" sz="1200"/>
          </a:p>
          <a:p>
            <a:pPr eaLnBrk="1" hangingPunct="1">
              <a:spcBef>
                <a:spcPct val="0"/>
              </a:spcBef>
              <a:buClrTx/>
              <a:buSzTx/>
              <a:buFontTx/>
              <a:buNone/>
            </a:pPr>
            <a:r>
              <a:rPr lang="en-US" altLang="en-US" sz="1200"/>
              <a:t>  2) Number of vessels crossing the rim</a:t>
            </a:r>
          </a:p>
          <a:p>
            <a:pPr eaLnBrk="1" hangingPunct="1">
              <a:spcBef>
                <a:spcPct val="0"/>
              </a:spcBef>
              <a:buClrTx/>
              <a:buSzTx/>
              <a:buFontTx/>
              <a:buNone/>
            </a:pPr>
            <a:r>
              <a:rPr lang="en-US" altLang="en-US" sz="1200"/>
              <a:t>    seems abnormally…</a:t>
            </a:r>
            <a:r>
              <a:rPr lang="en-US" altLang="en-US" sz="1200" b="1">
                <a:solidFill>
                  <a:srgbClr val="0000FF"/>
                </a:solidFill>
              </a:rPr>
              <a:t>high</a:t>
            </a:r>
            <a:r>
              <a:rPr lang="en-US" altLang="en-US" sz="1200"/>
              <a:t> </a:t>
            </a:r>
            <a:endParaRPr lang="en-US" altLang="en-US" sz="1200" b="1">
              <a:solidFill>
                <a:srgbClr val="0000FF"/>
              </a:solidFill>
            </a:endParaRPr>
          </a:p>
          <a:p>
            <a:pPr eaLnBrk="1" hangingPunct="1">
              <a:spcBef>
                <a:spcPct val="0"/>
              </a:spcBef>
              <a:buClrTx/>
              <a:buSzTx/>
              <a:buFontTx/>
              <a:buNone/>
            </a:pPr>
            <a:r>
              <a:rPr lang="en-US" altLang="en-US" sz="1200"/>
              <a:t>--Tissue is…</a:t>
            </a:r>
            <a:r>
              <a:rPr lang="en-US" altLang="en-US" sz="1200" b="1">
                <a:solidFill>
                  <a:srgbClr val="0000FF"/>
                </a:solidFill>
              </a:rPr>
              <a:t>contractile</a:t>
            </a:r>
            <a:r>
              <a:rPr lang="en-US" altLang="en-US" sz="1200"/>
              <a:t>, so cup seems</a:t>
            </a:r>
          </a:p>
          <a:p>
            <a:pPr eaLnBrk="1" hangingPunct="1">
              <a:spcBef>
                <a:spcPct val="0"/>
              </a:spcBef>
              <a:buClrTx/>
              <a:buSzTx/>
              <a:buFontTx/>
              <a:buNone/>
            </a:pPr>
            <a:r>
              <a:rPr lang="en-US" altLang="en-US" sz="1200"/>
              <a:t>  to…</a:t>
            </a:r>
            <a:r>
              <a:rPr lang="en-US" altLang="en-US" sz="1200" b="1">
                <a:solidFill>
                  <a:srgbClr val="0000FF"/>
                </a:solidFill>
              </a:rPr>
              <a:t>open </a:t>
            </a:r>
            <a:r>
              <a:rPr lang="en-US" altLang="en-US" sz="1200">
                <a:solidFill>
                  <a:srgbClr val="0000FF"/>
                </a:solidFill>
              </a:rPr>
              <a:t>and</a:t>
            </a:r>
            <a:r>
              <a:rPr lang="en-US" altLang="en-US" sz="1200" b="1">
                <a:solidFill>
                  <a:srgbClr val="0000FF"/>
                </a:solidFill>
              </a:rPr>
              <a:t> close</a:t>
            </a:r>
            <a:r>
              <a:rPr lang="en-US" altLang="en-US" sz="1200"/>
              <a:t> (like its namesake,  </a:t>
            </a:r>
          </a:p>
          <a:p>
            <a:pPr eaLnBrk="1" hangingPunct="1">
              <a:spcBef>
                <a:spcPct val="0"/>
              </a:spcBef>
              <a:buClrTx/>
              <a:buSzTx/>
              <a:buFontTx/>
              <a:buNone/>
            </a:pPr>
            <a:r>
              <a:rPr lang="en-US" altLang="en-US" sz="1200"/>
              <a:t>  the morning-glory flower)</a:t>
            </a:r>
          </a:p>
          <a:p>
            <a:pPr eaLnBrk="1" hangingPunct="1">
              <a:spcBef>
                <a:spcPct val="0"/>
              </a:spcBef>
              <a:buClrTx/>
              <a:buSzTx/>
              <a:buFontTx/>
              <a:buNone/>
            </a:pPr>
            <a:r>
              <a:rPr lang="en-US" altLang="en-US" sz="1200"/>
              <a:t>--VA usually…</a:t>
            </a:r>
            <a:r>
              <a:rPr lang="en-US" altLang="en-US" sz="1200" b="1">
                <a:solidFill>
                  <a:srgbClr val="0000FF"/>
                </a:solidFill>
              </a:rPr>
              <a:t>20/200</a:t>
            </a:r>
            <a:r>
              <a:rPr lang="en-US" altLang="en-US" sz="1200"/>
              <a:t>, but can be…</a:t>
            </a:r>
          </a:p>
          <a:p>
            <a:pPr eaLnBrk="1" hangingPunct="1">
              <a:spcBef>
                <a:spcPct val="0"/>
              </a:spcBef>
              <a:buClrTx/>
              <a:buSzTx/>
              <a:buFontTx/>
              <a:buNone/>
            </a:pPr>
            <a:r>
              <a:rPr lang="en-US" altLang="en-US" sz="1200"/>
              <a:t>   </a:t>
            </a:r>
            <a:r>
              <a:rPr lang="en-US" altLang="en-US" sz="1200" b="1">
                <a:solidFill>
                  <a:srgbClr val="0000FF"/>
                </a:solidFill>
              </a:rPr>
              <a:t>20/20&lt;-&gt;NLP</a:t>
            </a:r>
          </a:p>
          <a:p>
            <a:pPr eaLnBrk="1" hangingPunct="1">
              <a:spcBef>
                <a:spcPct val="0"/>
              </a:spcBef>
              <a:buClrTx/>
              <a:buSzTx/>
              <a:buFontTx/>
              <a:buNone/>
            </a:pPr>
            <a:r>
              <a:rPr lang="en-US" altLang="en-US" sz="1200"/>
              <a:t>--1/3 develop…</a:t>
            </a:r>
            <a:r>
              <a:rPr lang="en-US" altLang="en-US" sz="1200" b="1">
                <a:solidFill>
                  <a:srgbClr val="CCECFF"/>
                </a:solidFill>
              </a:rPr>
              <a:t>serous</a:t>
            </a:r>
            <a:r>
              <a:rPr lang="en-US" altLang="en-US" sz="1200" b="1">
                <a:solidFill>
                  <a:srgbClr val="0000FF"/>
                </a:solidFill>
              </a:rPr>
              <a:t> </a:t>
            </a:r>
            <a:r>
              <a:rPr lang="en-US" altLang="en-US" sz="1200" b="1">
                <a:solidFill>
                  <a:srgbClr val="CCECFF"/>
                </a:solidFill>
              </a:rPr>
              <a:t>RD</a:t>
            </a:r>
          </a:p>
        </p:txBody>
      </p:sp>
      <p:sp>
        <p:nvSpPr>
          <p:cNvPr id="26627" name="Text Box 3">
            <a:extLst>
              <a:ext uri="{FF2B5EF4-FFF2-40B4-BE49-F238E27FC236}">
                <a16:creationId xmlns:a16="http://schemas.microsoft.com/office/drawing/2014/main" id="{EBF565CB-D2E5-4CB9-AB10-59AB11704A7C}"/>
              </a:ext>
            </a:extLst>
          </p:cNvPr>
          <p:cNvSpPr txBox="1">
            <a:spLocks noChangeArrowheads="1"/>
          </p:cNvSpPr>
          <p:nvPr/>
        </p:nvSpPr>
        <p:spPr bwMode="auto">
          <a:xfrm>
            <a:off x="793750" y="3505200"/>
            <a:ext cx="2274982" cy="677108"/>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solidFill>
                  <a:schemeClr val="bg1">
                    <a:lumMod val="65000"/>
                  </a:schemeClr>
                </a:solidFill>
              </a:rPr>
              <a:t>Optic Pit/Hole</a:t>
            </a:r>
          </a:p>
          <a:p>
            <a:pPr eaLnBrk="1" hangingPunct="1">
              <a:spcBef>
                <a:spcPct val="0"/>
              </a:spcBef>
              <a:buClrTx/>
              <a:buSzTx/>
              <a:buFontTx/>
              <a:buNone/>
            </a:pPr>
            <a:r>
              <a:rPr lang="en-US" altLang="en-US" sz="1200">
                <a:solidFill>
                  <a:schemeClr val="bg1">
                    <a:lumMod val="65000"/>
                  </a:schemeClr>
                </a:solidFill>
              </a:rPr>
              <a:t>--Associated with…</a:t>
            </a:r>
            <a:r>
              <a:rPr lang="en-US" altLang="en-US" sz="1200" b="1">
                <a:solidFill>
                  <a:schemeClr val="bg1">
                    <a:lumMod val="65000"/>
                  </a:schemeClr>
                </a:solidFill>
              </a:rPr>
              <a:t>serous RD</a:t>
            </a:r>
          </a:p>
          <a:p>
            <a:pPr eaLnBrk="1" hangingPunct="1">
              <a:spcBef>
                <a:spcPct val="0"/>
              </a:spcBef>
              <a:buClrTx/>
              <a:buSzTx/>
              <a:buFontTx/>
              <a:buNone/>
            </a:pPr>
            <a:r>
              <a:rPr lang="en-US" altLang="en-US" sz="1200" b="1">
                <a:solidFill>
                  <a:schemeClr val="bg1">
                    <a:lumMod val="65000"/>
                  </a:schemeClr>
                </a:solidFill>
              </a:rPr>
              <a:t>  in adulthood</a:t>
            </a:r>
          </a:p>
        </p:txBody>
      </p:sp>
      <p:sp>
        <p:nvSpPr>
          <p:cNvPr id="26628" name="Line 4">
            <a:extLst>
              <a:ext uri="{FF2B5EF4-FFF2-40B4-BE49-F238E27FC236}">
                <a16:creationId xmlns:a16="http://schemas.microsoft.com/office/drawing/2014/main" id="{6995FA1A-F69E-4714-87E2-B7C3F5C89A50}"/>
              </a:ext>
            </a:extLst>
          </p:cNvPr>
          <p:cNvSpPr>
            <a:spLocks noChangeShapeType="1"/>
          </p:cNvSpPr>
          <p:nvPr/>
        </p:nvSpPr>
        <p:spPr bwMode="auto">
          <a:xfrm flipH="1">
            <a:off x="1600200" y="2057400"/>
            <a:ext cx="1524000" cy="3810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629" name="Text Box 6">
            <a:extLst>
              <a:ext uri="{FF2B5EF4-FFF2-40B4-BE49-F238E27FC236}">
                <a16:creationId xmlns:a16="http://schemas.microsoft.com/office/drawing/2014/main" id="{2498F669-3885-470F-827E-D0722ECBD570}"/>
              </a:ext>
            </a:extLst>
          </p:cNvPr>
          <p:cNvSpPr txBox="1">
            <a:spLocks noChangeArrowheads="1"/>
          </p:cNvSpPr>
          <p:nvPr/>
        </p:nvSpPr>
        <p:spPr bwMode="auto">
          <a:xfrm>
            <a:off x="1340808" y="1524000"/>
            <a:ext cx="3544560" cy="458587"/>
          </a:xfrm>
          <a:prstGeom prst="rect">
            <a:avLst/>
          </a:prstGeom>
          <a:noFill/>
          <a:ln w="952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1400" i="1">
                <a:solidFill>
                  <a:schemeClr val="bg1">
                    <a:lumMod val="75000"/>
                  </a:schemeClr>
                </a:solidFill>
              </a:rPr>
              <a:t>These three are all secondary to abnormal</a:t>
            </a:r>
          </a:p>
          <a:p>
            <a:pPr algn="ctr" eaLnBrk="1" hangingPunct="1">
              <a:lnSpc>
                <a:spcPct val="85000"/>
              </a:lnSpc>
              <a:spcBef>
                <a:spcPct val="0"/>
              </a:spcBef>
              <a:buClrTx/>
              <a:buSzTx/>
              <a:buFontTx/>
              <a:buNone/>
            </a:pPr>
            <a:r>
              <a:rPr lang="en-US" altLang="en-US" sz="1400" i="1">
                <a:solidFill>
                  <a:schemeClr val="bg1">
                    <a:lumMod val="75000"/>
                  </a:schemeClr>
                </a:solidFill>
              </a:rPr>
              <a:t>closure of the embryonic optic fissure</a:t>
            </a:r>
          </a:p>
        </p:txBody>
      </p:sp>
      <p:sp>
        <p:nvSpPr>
          <p:cNvPr id="26630" name="Text Box 7">
            <a:extLst>
              <a:ext uri="{FF2B5EF4-FFF2-40B4-BE49-F238E27FC236}">
                <a16:creationId xmlns:a16="http://schemas.microsoft.com/office/drawing/2014/main" id="{77864995-F91A-497B-84DE-F4FB09455FB9}"/>
              </a:ext>
            </a:extLst>
          </p:cNvPr>
          <p:cNvSpPr txBox="1">
            <a:spLocks noChangeArrowheads="1"/>
          </p:cNvSpPr>
          <p:nvPr/>
        </p:nvSpPr>
        <p:spPr bwMode="auto">
          <a:xfrm>
            <a:off x="76200" y="2514600"/>
            <a:ext cx="2783134" cy="861774"/>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solidFill>
                  <a:schemeClr val="bg1">
                    <a:lumMod val="65000"/>
                  </a:schemeClr>
                </a:solidFill>
              </a:rPr>
              <a:t>Optic Nerve Coloboma</a:t>
            </a:r>
          </a:p>
          <a:p>
            <a:pPr eaLnBrk="1" hangingPunct="1">
              <a:spcBef>
                <a:spcPct val="0"/>
              </a:spcBef>
              <a:buClrTx/>
              <a:buSzTx/>
              <a:buFontTx/>
              <a:buNone/>
            </a:pPr>
            <a:r>
              <a:rPr lang="en-US" altLang="en-US" sz="1200">
                <a:solidFill>
                  <a:schemeClr val="bg1">
                    <a:lumMod val="65000"/>
                  </a:schemeClr>
                </a:solidFill>
              </a:rPr>
              <a:t>1) May resemble…</a:t>
            </a:r>
            <a:r>
              <a:rPr lang="en-US" altLang="en-US" sz="1200" b="1">
                <a:solidFill>
                  <a:schemeClr val="bg1">
                    <a:lumMod val="65000"/>
                  </a:schemeClr>
                </a:solidFill>
              </a:rPr>
              <a:t>deep cupping</a:t>
            </a:r>
          </a:p>
          <a:p>
            <a:pPr eaLnBrk="1" hangingPunct="1">
              <a:spcBef>
                <a:spcPct val="0"/>
              </a:spcBef>
              <a:buClrTx/>
              <a:buSzTx/>
              <a:buFontTx/>
              <a:buNone/>
            </a:pPr>
            <a:r>
              <a:rPr lang="en-US" altLang="en-US" sz="1200">
                <a:solidFill>
                  <a:schemeClr val="bg1">
                    <a:lumMod val="65000"/>
                  </a:schemeClr>
                </a:solidFill>
              </a:rPr>
              <a:t>2) Can be…</a:t>
            </a:r>
            <a:r>
              <a:rPr lang="en-US" altLang="en-US" sz="1200" b="1">
                <a:solidFill>
                  <a:schemeClr val="bg1">
                    <a:lumMod val="65000"/>
                  </a:schemeClr>
                </a:solidFill>
              </a:rPr>
              <a:t>bilateral, asymmetric</a:t>
            </a:r>
          </a:p>
          <a:p>
            <a:pPr eaLnBrk="1" hangingPunct="1">
              <a:spcBef>
                <a:spcPct val="0"/>
              </a:spcBef>
              <a:buClrTx/>
              <a:buSzTx/>
              <a:buFontTx/>
              <a:buNone/>
            </a:pPr>
            <a:r>
              <a:rPr lang="en-US" altLang="en-US" sz="1200">
                <a:solidFill>
                  <a:schemeClr val="bg1">
                    <a:lumMod val="65000"/>
                  </a:schemeClr>
                </a:solidFill>
              </a:rPr>
              <a:t>3) Part of the…</a:t>
            </a:r>
            <a:r>
              <a:rPr lang="en-US" altLang="en-US" sz="1200" b="1">
                <a:solidFill>
                  <a:schemeClr val="bg1">
                    <a:lumMod val="65000"/>
                  </a:schemeClr>
                </a:solidFill>
              </a:rPr>
              <a:t>CHARGE association</a:t>
            </a:r>
          </a:p>
        </p:txBody>
      </p:sp>
      <p:sp>
        <p:nvSpPr>
          <p:cNvPr id="26631" name="Line 8">
            <a:extLst>
              <a:ext uri="{FF2B5EF4-FFF2-40B4-BE49-F238E27FC236}">
                <a16:creationId xmlns:a16="http://schemas.microsoft.com/office/drawing/2014/main" id="{91D11795-7A2D-4757-920B-F908079269D1}"/>
              </a:ext>
            </a:extLst>
          </p:cNvPr>
          <p:cNvSpPr>
            <a:spLocks noChangeShapeType="1"/>
          </p:cNvSpPr>
          <p:nvPr/>
        </p:nvSpPr>
        <p:spPr bwMode="auto">
          <a:xfrm flipH="1">
            <a:off x="2971800" y="2057400"/>
            <a:ext cx="152400" cy="14478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632" name="Text Box 9">
            <a:extLst>
              <a:ext uri="{FF2B5EF4-FFF2-40B4-BE49-F238E27FC236}">
                <a16:creationId xmlns:a16="http://schemas.microsoft.com/office/drawing/2014/main" id="{A6F1D9EC-DA7F-44C4-8528-11B06C1FBD47}"/>
              </a:ext>
            </a:extLst>
          </p:cNvPr>
          <p:cNvSpPr txBox="1">
            <a:spLocks noChangeArrowheads="1"/>
          </p:cNvSpPr>
          <p:nvPr/>
        </p:nvSpPr>
        <p:spPr bwMode="auto">
          <a:xfrm>
            <a:off x="1371600" y="4267200"/>
            <a:ext cx="3057247" cy="2154436"/>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dirty="0">
                <a:solidFill>
                  <a:schemeClr val="bg1">
                    <a:lumMod val="65000"/>
                  </a:schemeClr>
                </a:solidFill>
              </a:rPr>
              <a:t>Morning-Glory Disc</a:t>
            </a:r>
          </a:p>
          <a:p>
            <a:pPr eaLnBrk="1" hangingPunct="1">
              <a:spcBef>
                <a:spcPct val="0"/>
              </a:spcBef>
              <a:buClrTx/>
              <a:buSzTx/>
              <a:buFontTx/>
              <a:buNone/>
            </a:pPr>
            <a:r>
              <a:rPr lang="en-US" altLang="en-US" sz="1200" dirty="0">
                <a:solidFill>
                  <a:schemeClr val="bg1">
                    <a:lumMod val="65000"/>
                  </a:schemeClr>
                </a:solidFill>
              </a:rPr>
              <a:t>--DFE reveals:</a:t>
            </a:r>
          </a:p>
          <a:p>
            <a:pPr eaLnBrk="1" hangingPunct="1">
              <a:spcBef>
                <a:spcPct val="0"/>
              </a:spcBef>
              <a:buClrTx/>
              <a:buSzTx/>
              <a:buFontTx/>
              <a:buNone/>
            </a:pPr>
            <a:r>
              <a:rPr lang="en-US" altLang="en-US" sz="1200" dirty="0">
                <a:solidFill>
                  <a:schemeClr val="bg1">
                    <a:lumMod val="65000"/>
                  </a:schemeClr>
                </a:solidFill>
              </a:rPr>
              <a:t>  1) A funnel-shaped…</a:t>
            </a:r>
            <a:r>
              <a:rPr lang="en-US" altLang="en-US" sz="1200" b="1" dirty="0">
                <a:solidFill>
                  <a:schemeClr val="bg1">
                    <a:lumMod val="65000"/>
                  </a:schemeClr>
                </a:solidFill>
              </a:rPr>
              <a:t>excavation</a:t>
            </a:r>
            <a:endParaRPr lang="en-US" altLang="en-US" sz="1200" dirty="0">
              <a:solidFill>
                <a:schemeClr val="bg1">
                  <a:lumMod val="65000"/>
                </a:schemeClr>
              </a:solidFill>
            </a:endParaRPr>
          </a:p>
          <a:p>
            <a:pPr eaLnBrk="1" hangingPunct="1">
              <a:spcBef>
                <a:spcPct val="0"/>
              </a:spcBef>
              <a:buClrTx/>
              <a:buSzTx/>
              <a:buFontTx/>
              <a:buNone/>
            </a:pPr>
            <a:r>
              <a:rPr lang="en-US" altLang="en-US" sz="1200" dirty="0">
                <a:solidFill>
                  <a:schemeClr val="bg1">
                    <a:lumMod val="65000"/>
                  </a:schemeClr>
                </a:solidFill>
              </a:rPr>
              <a:t>  2) Number of vessels crossing the rim</a:t>
            </a:r>
          </a:p>
          <a:p>
            <a:pPr eaLnBrk="1" hangingPunct="1">
              <a:spcBef>
                <a:spcPct val="0"/>
              </a:spcBef>
              <a:buClrTx/>
              <a:buSzTx/>
              <a:buFontTx/>
              <a:buNone/>
            </a:pPr>
            <a:r>
              <a:rPr lang="en-US" altLang="en-US" sz="1200" dirty="0">
                <a:solidFill>
                  <a:schemeClr val="bg1">
                    <a:lumMod val="65000"/>
                  </a:schemeClr>
                </a:solidFill>
              </a:rPr>
              <a:t>    seems abnormally…</a:t>
            </a:r>
            <a:r>
              <a:rPr lang="en-US" altLang="en-US" sz="1200" b="1" dirty="0">
                <a:solidFill>
                  <a:schemeClr val="bg1">
                    <a:lumMod val="65000"/>
                  </a:schemeClr>
                </a:solidFill>
              </a:rPr>
              <a:t>high</a:t>
            </a:r>
            <a:r>
              <a:rPr lang="en-US" altLang="en-US" sz="1200" dirty="0">
                <a:solidFill>
                  <a:schemeClr val="bg1">
                    <a:lumMod val="65000"/>
                  </a:schemeClr>
                </a:solidFill>
              </a:rPr>
              <a:t> </a:t>
            </a:r>
            <a:endParaRPr lang="en-US" altLang="en-US" sz="1200" b="1" dirty="0">
              <a:solidFill>
                <a:schemeClr val="bg1">
                  <a:lumMod val="65000"/>
                </a:schemeClr>
              </a:solidFill>
            </a:endParaRPr>
          </a:p>
          <a:p>
            <a:pPr eaLnBrk="1" hangingPunct="1">
              <a:spcBef>
                <a:spcPct val="0"/>
              </a:spcBef>
              <a:buClrTx/>
              <a:buSzTx/>
              <a:buFontTx/>
              <a:buNone/>
            </a:pPr>
            <a:r>
              <a:rPr lang="en-US" altLang="en-US" sz="1200" dirty="0">
                <a:solidFill>
                  <a:schemeClr val="bg1">
                    <a:lumMod val="65000"/>
                  </a:schemeClr>
                </a:solidFill>
              </a:rPr>
              <a:t>--Tissue is…</a:t>
            </a:r>
            <a:r>
              <a:rPr lang="en-US" altLang="en-US" sz="1200" b="1" dirty="0">
                <a:solidFill>
                  <a:schemeClr val="bg1">
                    <a:lumMod val="65000"/>
                  </a:schemeClr>
                </a:solidFill>
              </a:rPr>
              <a:t>contractile</a:t>
            </a:r>
            <a:r>
              <a:rPr lang="en-US" altLang="en-US" sz="1200" dirty="0">
                <a:solidFill>
                  <a:schemeClr val="bg1">
                    <a:lumMod val="65000"/>
                  </a:schemeClr>
                </a:solidFill>
              </a:rPr>
              <a:t>, so cup seems</a:t>
            </a:r>
          </a:p>
          <a:p>
            <a:pPr eaLnBrk="1" hangingPunct="1">
              <a:spcBef>
                <a:spcPct val="0"/>
              </a:spcBef>
              <a:buClrTx/>
              <a:buSzTx/>
              <a:buFontTx/>
              <a:buNone/>
            </a:pPr>
            <a:r>
              <a:rPr lang="en-US" altLang="en-US" sz="1200" dirty="0">
                <a:solidFill>
                  <a:schemeClr val="bg1">
                    <a:lumMod val="65000"/>
                  </a:schemeClr>
                </a:solidFill>
              </a:rPr>
              <a:t>  to…</a:t>
            </a:r>
            <a:r>
              <a:rPr lang="en-US" altLang="en-US" sz="1200" b="1" dirty="0">
                <a:solidFill>
                  <a:schemeClr val="bg1">
                    <a:lumMod val="65000"/>
                  </a:schemeClr>
                </a:solidFill>
              </a:rPr>
              <a:t>open </a:t>
            </a:r>
            <a:r>
              <a:rPr lang="en-US" altLang="en-US" sz="1200" dirty="0">
                <a:solidFill>
                  <a:schemeClr val="bg1">
                    <a:lumMod val="65000"/>
                  </a:schemeClr>
                </a:solidFill>
              </a:rPr>
              <a:t>and</a:t>
            </a:r>
            <a:r>
              <a:rPr lang="en-US" altLang="en-US" sz="1200" b="1" dirty="0">
                <a:solidFill>
                  <a:schemeClr val="bg1">
                    <a:lumMod val="65000"/>
                  </a:schemeClr>
                </a:solidFill>
              </a:rPr>
              <a:t> close</a:t>
            </a:r>
            <a:r>
              <a:rPr lang="en-US" altLang="en-US" sz="1200" dirty="0">
                <a:solidFill>
                  <a:schemeClr val="bg1">
                    <a:lumMod val="65000"/>
                  </a:schemeClr>
                </a:solidFill>
              </a:rPr>
              <a:t> (like its namesake,  </a:t>
            </a:r>
          </a:p>
          <a:p>
            <a:pPr eaLnBrk="1" hangingPunct="1">
              <a:spcBef>
                <a:spcPct val="0"/>
              </a:spcBef>
              <a:buClrTx/>
              <a:buSzTx/>
              <a:buFontTx/>
              <a:buNone/>
            </a:pPr>
            <a:r>
              <a:rPr lang="en-US" altLang="en-US" sz="1200" dirty="0">
                <a:solidFill>
                  <a:schemeClr val="bg1">
                    <a:lumMod val="65000"/>
                  </a:schemeClr>
                </a:solidFill>
              </a:rPr>
              <a:t>  the morning-glory flower)</a:t>
            </a:r>
          </a:p>
          <a:p>
            <a:pPr eaLnBrk="1" hangingPunct="1">
              <a:spcBef>
                <a:spcPct val="0"/>
              </a:spcBef>
              <a:buClrTx/>
              <a:buSzTx/>
              <a:buFontTx/>
              <a:buNone/>
            </a:pPr>
            <a:r>
              <a:rPr lang="en-US" altLang="en-US" sz="1200" dirty="0">
                <a:solidFill>
                  <a:schemeClr val="bg1">
                    <a:lumMod val="65000"/>
                  </a:schemeClr>
                </a:solidFill>
              </a:rPr>
              <a:t>--VA usually…</a:t>
            </a:r>
            <a:r>
              <a:rPr lang="en-US" altLang="en-US" sz="1200" b="1" dirty="0">
                <a:solidFill>
                  <a:schemeClr val="bg1">
                    <a:lumMod val="65000"/>
                  </a:schemeClr>
                </a:solidFill>
              </a:rPr>
              <a:t>20/200</a:t>
            </a:r>
            <a:r>
              <a:rPr lang="en-US" altLang="en-US" sz="1200" dirty="0">
                <a:solidFill>
                  <a:schemeClr val="bg1">
                    <a:lumMod val="65000"/>
                  </a:schemeClr>
                </a:solidFill>
              </a:rPr>
              <a:t>, but can be…</a:t>
            </a:r>
          </a:p>
          <a:p>
            <a:pPr eaLnBrk="1" hangingPunct="1">
              <a:spcBef>
                <a:spcPct val="0"/>
              </a:spcBef>
              <a:buClrTx/>
              <a:buSzTx/>
              <a:buFontTx/>
              <a:buNone/>
            </a:pPr>
            <a:r>
              <a:rPr lang="en-US" altLang="en-US" sz="1200" dirty="0">
                <a:solidFill>
                  <a:schemeClr val="bg1">
                    <a:lumMod val="65000"/>
                  </a:schemeClr>
                </a:solidFill>
              </a:rPr>
              <a:t>   </a:t>
            </a:r>
            <a:r>
              <a:rPr lang="en-US" altLang="en-US" sz="1200" b="1" dirty="0">
                <a:solidFill>
                  <a:schemeClr val="bg1">
                    <a:lumMod val="65000"/>
                  </a:schemeClr>
                </a:solidFill>
              </a:rPr>
              <a:t>20/20&lt;-&gt;NLP</a:t>
            </a:r>
          </a:p>
          <a:p>
            <a:pPr eaLnBrk="1" hangingPunct="1">
              <a:spcBef>
                <a:spcPct val="0"/>
              </a:spcBef>
              <a:buClrTx/>
              <a:buSzTx/>
              <a:buFontTx/>
              <a:buNone/>
            </a:pPr>
            <a:r>
              <a:rPr lang="en-US" altLang="en-US" sz="1200" dirty="0">
                <a:solidFill>
                  <a:schemeClr val="bg1">
                    <a:lumMod val="65000"/>
                  </a:schemeClr>
                </a:solidFill>
              </a:rPr>
              <a:t>--1/3 develop…</a:t>
            </a:r>
            <a:r>
              <a:rPr lang="en-US" altLang="en-US" sz="1200" b="1" dirty="0">
                <a:solidFill>
                  <a:schemeClr val="bg1">
                    <a:lumMod val="65000"/>
                  </a:schemeClr>
                </a:solidFill>
              </a:rPr>
              <a:t>serous RD</a:t>
            </a:r>
          </a:p>
        </p:txBody>
      </p:sp>
      <p:sp>
        <p:nvSpPr>
          <p:cNvPr id="26633" name="Rectangle 11">
            <a:extLst>
              <a:ext uri="{FF2B5EF4-FFF2-40B4-BE49-F238E27FC236}">
                <a16:creationId xmlns:a16="http://schemas.microsoft.com/office/drawing/2014/main" id="{F76BCA91-4E24-4F7F-B6A5-D5C8FE6F39B6}"/>
              </a:ext>
            </a:extLst>
          </p:cNvPr>
          <p:cNvSpPr>
            <a:spLocks noChangeArrowheads="1"/>
          </p:cNvSpPr>
          <p:nvPr/>
        </p:nvSpPr>
        <p:spPr bwMode="auto">
          <a:xfrm>
            <a:off x="457200" y="122238"/>
            <a:ext cx="7543800" cy="8683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b"/>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ct val="85000"/>
              </a:lnSpc>
              <a:spcBef>
                <a:spcPct val="0"/>
              </a:spcBef>
              <a:buClrTx/>
              <a:buSzTx/>
              <a:buFontTx/>
              <a:buNone/>
            </a:pPr>
            <a:r>
              <a:rPr lang="en-US" altLang="en-US" sz="3200" b="1" dirty="0">
                <a:solidFill>
                  <a:schemeClr val="tx2"/>
                </a:solidFill>
              </a:rPr>
              <a:t>Developmental Abnormalities of the Optic Nerve Head</a:t>
            </a:r>
            <a:endParaRPr lang="en-US" altLang="en-US" sz="3200" dirty="0">
              <a:solidFill>
                <a:schemeClr val="tx2"/>
              </a:solidFill>
            </a:endParaRPr>
          </a:p>
        </p:txBody>
      </p:sp>
      <p:sp>
        <p:nvSpPr>
          <p:cNvPr id="26634" name="Slide Number Placeholder 1">
            <a:extLst>
              <a:ext uri="{FF2B5EF4-FFF2-40B4-BE49-F238E27FC236}">
                <a16:creationId xmlns:a16="http://schemas.microsoft.com/office/drawing/2014/main" id="{36D4B343-1488-4D7C-8569-64FF0FD08B6E}"/>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DBDA1020-9ADD-4487-AA1F-12FB75A402F9}" type="slidenum">
              <a:rPr lang="en-US" altLang="en-US" sz="1000"/>
              <a:pPr>
                <a:spcBef>
                  <a:spcPct val="0"/>
                </a:spcBef>
                <a:buClrTx/>
                <a:buSzTx/>
                <a:buFontTx/>
                <a:buNone/>
              </a:pPr>
              <a:t>73</a:t>
            </a:fld>
            <a:endParaRPr lang="en-US" altLang="en-US" sz="1000"/>
          </a:p>
        </p:txBody>
      </p:sp>
      <p:sp>
        <p:nvSpPr>
          <p:cNvPr id="26635" name="Line 12">
            <a:extLst>
              <a:ext uri="{FF2B5EF4-FFF2-40B4-BE49-F238E27FC236}">
                <a16:creationId xmlns:a16="http://schemas.microsoft.com/office/drawing/2014/main" id="{65C3BECB-2C2E-4FDB-BF02-61BA4BD8DB2D}"/>
              </a:ext>
            </a:extLst>
          </p:cNvPr>
          <p:cNvSpPr>
            <a:spLocks noChangeShapeType="1"/>
          </p:cNvSpPr>
          <p:nvPr/>
        </p:nvSpPr>
        <p:spPr bwMode="auto">
          <a:xfrm>
            <a:off x="3124200" y="2057400"/>
            <a:ext cx="381000" cy="22098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 name="Text Box 16">
            <a:extLst>
              <a:ext uri="{FF2B5EF4-FFF2-40B4-BE49-F238E27FC236}">
                <a16:creationId xmlns:a16="http://schemas.microsoft.com/office/drawing/2014/main" id="{A25388A0-A505-4976-AE31-C05FE10D78D8}"/>
              </a:ext>
            </a:extLst>
          </p:cNvPr>
          <p:cNvSpPr txBox="1">
            <a:spLocks noChangeArrowheads="1"/>
          </p:cNvSpPr>
          <p:nvPr/>
        </p:nvSpPr>
        <p:spPr bwMode="auto">
          <a:xfrm>
            <a:off x="4648200" y="2576513"/>
            <a:ext cx="3973513" cy="862012"/>
          </a:xfrm>
          <a:prstGeom prst="rect">
            <a:avLst/>
          </a:prstGeom>
          <a:solidFill>
            <a:srgbClr val="FFC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defRPr/>
            </a:pPr>
            <a:r>
              <a:rPr lang="en-US" altLang="en-US" sz="1400" b="1" dirty="0">
                <a:solidFill>
                  <a:schemeClr val="bg1">
                    <a:lumMod val="65000"/>
                  </a:schemeClr>
                </a:solidFill>
              </a:rPr>
              <a:t>Myelinated RNFL</a:t>
            </a:r>
          </a:p>
          <a:p>
            <a:pPr eaLnBrk="1" hangingPunct="1">
              <a:spcBef>
                <a:spcPct val="0"/>
              </a:spcBef>
              <a:buClrTx/>
              <a:buSzTx/>
              <a:buFontTx/>
              <a:buNone/>
              <a:defRPr/>
            </a:pPr>
            <a:r>
              <a:rPr lang="en-US" altLang="en-US" sz="1200" dirty="0">
                <a:solidFill>
                  <a:srgbClr val="FFCCFF"/>
                </a:solidFill>
              </a:rPr>
              <a:t>--Myelin normally starts at LGN, ends at lamina </a:t>
            </a:r>
            <a:r>
              <a:rPr lang="en-US" altLang="en-US" sz="1200" dirty="0" err="1">
                <a:solidFill>
                  <a:srgbClr val="FFCCFF"/>
                </a:solidFill>
              </a:rPr>
              <a:t>cribrosa</a:t>
            </a:r>
            <a:endParaRPr lang="en-US" altLang="en-US" sz="1200" dirty="0">
              <a:solidFill>
                <a:srgbClr val="FFCCFF"/>
              </a:solidFill>
            </a:endParaRPr>
          </a:p>
          <a:p>
            <a:pPr eaLnBrk="1" hangingPunct="1">
              <a:spcBef>
                <a:spcPct val="0"/>
              </a:spcBef>
              <a:buClrTx/>
              <a:buSzTx/>
              <a:buFontTx/>
              <a:buNone/>
              <a:defRPr/>
            </a:pPr>
            <a:r>
              <a:rPr lang="en-US" altLang="en-US" sz="1200" dirty="0">
                <a:solidFill>
                  <a:srgbClr val="FFCCFF"/>
                </a:solidFill>
              </a:rPr>
              <a:t>--Can be patchy, discontinuous</a:t>
            </a:r>
          </a:p>
          <a:p>
            <a:pPr eaLnBrk="1" hangingPunct="1">
              <a:spcBef>
                <a:spcPct val="0"/>
              </a:spcBef>
              <a:buClrTx/>
              <a:buSzTx/>
              <a:buFontTx/>
              <a:buNone/>
              <a:defRPr/>
            </a:pPr>
            <a:r>
              <a:rPr lang="en-US" altLang="en-US" sz="1200" dirty="0">
                <a:solidFill>
                  <a:srgbClr val="FFCCFF"/>
                </a:solidFill>
              </a:rPr>
              <a:t>--Corresponding VF has absolute scotoma</a:t>
            </a:r>
          </a:p>
        </p:txBody>
      </p:sp>
      <p:sp>
        <p:nvSpPr>
          <p:cNvPr id="15" name="Text Box 18">
            <a:extLst>
              <a:ext uri="{FF2B5EF4-FFF2-40B4-BE49-F238E27FC236}">
                <a16:creationId xmlns:a16="http://schemas.microsoft.com/office/drawing/2014/main" id="{0EEE94D4-BC7E-44DF-B02B-501B0F5929C0}"/>
              </a:ext>
            </a:extLst>
          </p:cNvPr>
          <p:cNvSpPr txBox="1">
            <a:spLocks noChangeArrowheads="1"/>
          </p:cNvSpPr>
          <p:nvPr/>
        </p:nvSpPr>
        <p:spPr bwMode="auto">
          <a:xfrm>
            <a:off x="5546725" y="1687513"/>
            <a:ext cx="3452813" cy="677862"/>
          </a:xfrm>
          <a:prstGeom prst="rect">
            <a:avLst/>
          </a:prstGeom>
          <a:solidFill>
            <a:srgbClr val="FFFF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defRPr/>
            </a:pPr>
            <a:r>
              <a:rPr lang="en-US" altLang="en-US" sz="1400" b="1" dirty="0" err="1">
                <a:solidFill>
                  <a:schemeClr val="bg1">
                    <a:lumMod val="75000"/>
                  </a:schemeClr>
                </a:solidFill>
              </a:rPr>
              <a:t>Megalopapilla</a:t>
            </a:r>
            <a:endParaRPr lang="en-US" altLang="en-US" sz="1400" b="1" dirty="0">
              <a:solidFill>
                <a:schemeClr val="bg1">
                  <a:lumMod val="75000"/>
                </a:schemeClr>
              </a:solidFill>
            </a:endParaRPr>
          </a:p>
          <a:p>
            <a:pPr eaLnBrk="1" hangingPunct="1">
              <a:spcBef>
                <a:spcPct val="0"/>
              </a:spcBef>
              <a:buClrTx/>
              <a:buSzTx/>
              <a:buFontTx/>
              <a:buNone/>
              <a:defRPr/>
            </a:pPr>
            <a:r>
              <a:rPr lang="en-US" altLang="en-US" sz="1200" dirty="0">
                <a:solidFill>
                  <a:srgbClr val="FFFF99"/>
                </a:solidFill>
              </a:rPr>
              <a:t>--Abnormally large diameter of </a:t>
            </a:r>
            <a:r>
              <a:rPr lang="en-US" altLang="en-US" sz="1200" b="1" dirty="0">
                <a:solidFill>
                  <a:srgbClr val="FFFF99"/>
                </a:solidFill>
              </a:rPr>
              <a:t>disc and cup</a:t>
            </a:r>
          </a:p>
          <a:p>
            <a:pPr eaLnBrk="1" hangingPunct="1">
              <a:spcBef>
                <a:spcPct val="0"/>
              </a:spcBef>
              <a:buClrTx/>
              <a:buSzTx/>
              <a:buFontTx/>
              <a:buNone/>
              <a:defRPr/>
            </a:pPr>
            <a:r>
              <a:rPr lang="en-US" altLang="en-US" sz="1200" dirty="0">
                <a:solidFill>
                  <a:srgbClr val="FFFF99"/>
                </a:solidFill>
              </a:rPr>
              <a:t>--VF testing may reveal an </a:t>
            </a:r>
            <a:r>
              <a:rPr lang="en-US" altLang="en-US" sz="1200" b="1" dirty="0">
                <a:solidFill>
                  <a:srgbClr val="FFFF99"/>
                </a:solidFill>
              </a:rPr>
              <a:t>enlarged blind spot</a:t>
            </a:r>
          </a:p>
        </p:txBody>
      </p:sp>
      <p:sp>
        <p:nvSpPr>
          <p:cNvPr id="16" name="Text Box 19">
            <a:extLst>
              <a:ext uri="{FF2B5EF4-FFF2-40B4-BE49-F238E27FC236}">
                <a16:creationId xmlns:a16="http://schemas.microsoft.com/office/drawing/2014/main" id="{BF21B0FD-ADB8-4F9B-81FF-E2291331973F}"/>
              </a:ext>
            </a:extLst>
          </p:cNvPr>
          <p:cNvSpPr txBox="1">
            <a:spLocks noChangeArrowheads="1"/>
          </p:cNvSpPr>
          <p:nvPr/>
        </p:nvSpPr>
        <p:spPr bwMode="auto">
          <a:xfrm>
            <a:off x="5257800" y="3760788"/>
            <a:ext cx="3273425" cy="1231900"/>
          </a:xfrm>
          <a:prstGeom prst="rect">
            <a:avLst/>
          </a:prstGeom>
          <a:solidFill>
            <a:srgbClr val="CCFFCC"/>
          </a:solidFill>
          <a:ln w="9525">
            <a:no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defRPr/>
            </a:pPr>
            <a:r>
              <a:rPr lang="en-US" altLang="en-US" sz="1400" b="1" dirty="0">
                <a:solidFill>
                  <a:schemeClr val="bg1">
                    <a:lumMod val="65000"/>
                  </a:schemeClr>
                </a:solidFill>
              </a:rPr>
              <a:t>Optic Nerve Hypoplasia</a:t>
            </a:r>
          </a:p>
          <a:p>
            <a:pPr eaLnBrk="1" hangingPunct="1">
              <a:spcBef>
                <a:spcPct val="0"/>
              </a:spcBef>
              <a:buClrTx/>
              <a:buSzTx/>
              <a:buFontTx/>
              <a:buNone/>
              <a:defRPr/>
            </a:pPr>
            <a:r>
              <a:rPr lang="en-US" altLang="en-US" sz="1200" dirty="0">
                <a:solidFill>
                  <a:srgbClr val="CCFFCC"/>
                </a:solidFill>
              </a:rPr>
              <a:t>--Abnormally </a:t>
            </a:r>
            <a:r>
              <a:rPr lang="en-US" altLang="en-US" sz="1200" b="1" dirty="0">
                <a:solidFill>
                  <a:srgbClr val="CCFFCC"/>
                </a:solidFill>
              </a:rPr>
              <a:t>low number of axons</a:t>
            </a:r>
          </a:p>
          <a:p>
            <a:pPr eaLnBrk="1" hangingPunct="1">
              <a:spcBef>
                <a:spcPct val="0"/>
              </a:spcBef>
              <a:buClrTx/>
              <a:buSzTx/>
              <a:buFontTx/>
              <a:buNone/>
              <a:defRPr/>
            </a:pPr>
            <a:r>
              <a:rPr lang="en-US" altLang="en-US" sz="1200" dirty="0">
                <a:solidFill>
                  <a:srgbClr val="CCFFCC"/>
                </a:solidFill>
              </a:rPr>
              <a:t>--DFE: Small pale disc with </a:t>
            </a:r>
            <a:r>
              <a:rPr lang="en-US" altLang="en-US" sz="1200" b="1" dirty="0">
                <a:solidFill>
                  <a:srgbClr val="CCFFCC"/>
                </a:solidFill>
              </a:rPr>
              <a:t>double ring sign</a:t>
            </a:r>
            <a:endParaRPr lang="en-US" altLang="en-US" sz="1200" dirty="0">
              <a:solidFill>
                <a:srgbClr val="CCFFCC"/>
              </a:solidFill>
            </a:endParaRPr>
          </a:p>
          <a:p>
            <a:pPr eaLnBrk="1" hangingPunct="1">
              <a:spcBef>
                <a:spcPct val="0"/>
              </a:spcBef>
              <a:buClrTx/>
              <a:buSzTx/>
              <a:buFontTx/>
              <a:buNone/>
              <a:defRPr/>
            </a:pPr>
            <a:r>
              <a:rPr lang="en-US" altLang="en-US" sz="1200" dirty="0">
                <a:solidFill>
                  <a:srgbClr val="CCFFCC"/>
                </a:solidFill>
              </a:rPr>
              <a:t>--VA </a:t>
            </a:r>
            <a:r>
              <a:rPr lang="en-US" altLang="en-US" sz="1200" b="1" dirty="0">
                <a:solidFill>
                  <a:srgbClr val="CCFFCC"/>
                </a:solidFill>
              </a:rPr>
              <a:t>20/20&lt;-&gt;NLP</a:t>
            </a:r>
          </a:p>
          <a:p>
            <a:pPr eaLnBrk="1" hangingPunct="1">
              <a:spcBef>
                <a:spcPct val="0"/>
              </a:spcBef>
              <a:buClrTx/>
              <a:buSzTx/>
              <a:buFontTx/>
              <a:buNone/>
              <a:defRPr/>
            </a:pPr>
            <a:r>
              <a:rPr lang="en-US" altLang="en-US" sz="1200" dirty="0">
                <a:solidFill>
                  <a:srgbClr val="CCFFCC"/>
                </a:solidFill>
              </a:rPr>
              <a:t>--VF defects </a:t>
            </a:r>
            <a:r>
              <a:rPr lang="en-US" altLang="en-US" sz="1200" b="1" dirty="0">
                <a:solidFill>
                  <a:srgbClr val="CCFFCC"/>
                </a:solidFill>
              </a:rPr>
              <a:t>invariably present</a:t>
            </a:r>
          </a:p>
          <a:p>
            <a:pPr eaLnBrk="1" hangingPunct="1">
              <a:spcBef>
                <a:spcPct val="0"/>
              </a:spcBef>
              <a:buClrTx/>
              <a:buSzTx/>
              <a:buFontTx/>
              <a:buNone/>
              <a:defRPr/>
            </a:pPr>
            <a:r>
              <a:rPr lang="en-US" altLang="en-US" sz="1200" dirty="0">
                <a:solidFill>
                  <a:srgbClr val="CCFFCC"/>
                </a:solidFill>
              </a:rPr>
              <a:t>--Remember the </a:t>
            </a:r>
            <a:r>
              <a:rPr lang="en-US" altLang="en-US" sz="1200" b="1" dirty="0">
                <a:solidFill>
                  <a:srgbClr val="CCFFCC"/>
                </a:solidFill>
              </a:rPr>
              <a:t>4 D’s</a:t>
            </a:r>
            <a:r>
              <a:rPr lang="en-US" altLang="en-US" sz="1200" dirty="0">
                <a:solidFill>
                  <a:srgbClr val="CCFFCC"/>
                </a:solidFill>
              </a:rPr>
              <a:t> (more on this shortly)</a:t>
            </a:r>
          </a:p>
        </p:txBody>
      </p:sp>
      <p:sp>
        <p:nvSpPr>
          <p:cNvPr id="17" name="Text Box 13">
            <a:extLst>
              <a:ext uri="{FF2B5EF4-FFF2-40B4-BE49-F238E27FC236}">
                <a16:creationId xmlns:a16="http://schemas.microsoft.com/office/drawing/2014/main" id="{D23EA8F9-DF9F-4DB4-AA3A-1B3558C3921B}"/>
              </a:ext>
            </a:extLst>
          </p:cNvPr>
          <p:cNvSpPr txBox="1">
            <a:spLocks noChangeArrowheads="1"/>
          </p:cNvSpPr>
          <p:nvPr/>
        </p:nvSpPr>
        <p:spPr bwMode="auto">
          <a:xfrm>
            <a:off x="4800600" y="5257800"/>
            <a:ext cx="4294188" cy="1230313"/>
          </a:xfrm>
          <a:prstGeom prst="rect">
            <a:avLst/>
          </a:prstGeom>
          <a:solidFill>
            <a:srgbClr val="FFCC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Tilted-Disc Syndrome</a:t>
            </a:r>
          </a:p>
          <a:p>
            <a:pPr eaLnBrk="1" hangingPunct="1">
              <a:spcBef>
                <a:spcPct val="0"/>
              </a:spcBef>
              <a:buClrTx/>
              <a:buSzTx/>
              <a:buFontTx/>
              <a:buNone/>
            </a:pPr>
            <a:r>
              <a:rPr lang="en-US" altLang="en-US" sz="1200"/>
              <a:t>1) Superior pole appears…</a:t>
            </a:r>
            <a:r>
              <a:rPr lang="en-US" altLang="en-US" sz="1200" b="1">
                <a:solidFill>
                  <a:srgbClr val="0000FF"/>
                </a:solidFill>
              </a:rPr>
              <a:t>elevated</a:t>
            </a:r>
            <a:r>
              <a:rPr lang="en-US" altLang="en-US" sz="1200"/>
              <a:t>, inferior…</a:t>
            </a:r>
            <a:r>
              <a:rPr lang="en-US" altLang="en-US" sz="1200" b="1">
                <a:solidFill>
                  <a:srgbClr val="0000FF"/>
                </a:solidFill>
              </a:rPr>
              <a:t>recessed</a:t>
            </a:r>
          </a:p>
          <a:p>
            <a:pPr eaLnBrk="1" hangingPunct="1">
              <a:spcBef>
                <a:spcPct val="0"/>
              </a:spcBef>
              <a:buClrTx/>
              <a:buSzTx/>
              <a:buFontTx/>
              <a:buNone/>
            </a:pPr>
            <a:r>
              <a:rPr lang="en-US" altLang="en-US" sz="1200"/>
              <a:t>2) </a:t>
            </a:r>
            <a:r>
              <a:rPr lang="en-US" altLang="en-US" sz="1200">
                <a:solidFill>
                  <a:srgbClr val="FFCC99"/>
                </a:solidFill>
              </a:rPr>
              <a:t>Associated with…</a:t>
            </a:r>
            <a:r>
              <a:rPr lang="en-US" altLang="en-US" sz="1200" b="1">
                <a:solidFill>
                  <a:srgbClr val="FFCC99"/>
                </a:solidFill>
              </a:rPr>
              <a:t>situs inversus</a:t>
            </a:r>
            <a:r>
              <a:rPr lang="en-US" altLang="en-US" sz="1200">
                <a:solidFill>
                  <a:srgbClr val="FFCC99"/>
                </a:solidFill>
              </a:rPr>
              <a:t> of retinal vessels</a:t>
            </a:r>
          </a:p>
          <a:p>
            <a:pPr eaLnBrk="1" hangingPunct="1">
              <a:spcBef>
                <a:spcPct val="0"/>
              </a:spcBef>
              <a:buClrTx/>
              <a:buSzTx/>
              <a:buFontTx/>
              <a:buNone/>
            </a:pPr>
            <a:r>
              <a:rPr lang="en-US" altLang="en-US" sz="1200"/>
              <a:t>3) </a:t>
            </a:r>
            <a:r>
              <a:rPr lang="en-US" altLang="en-US" sz="1200">
                <a:solidFill>
                  <a:srgbClr val="FFCC99"/>
                </a:solidFill>
              </a:rPr>
              <a:t>Fundus abnormality produces…</a:t>
            </a:r>
            <a:r>
              <a:rPr lang="en-US" altLang="en-US" sz="1200" b="1">
                <a:solidFill>
                  <a:srgbClr val="FFCC99"/>
                </a:solidFill>
              </a:rPr>
              <a:t>myopic astigmatism</a:t>
            </a:r>
          </a:p>
          <a:p>
            <a:pPr eaLnBrk="1" hangingPunct="1">
              <a:spcBef>
                <a:spcPct val="0"/>
              </a:spcBef>
              <a:buClrTx/>
              <a:buSzTx/>
              <a:buFontTx/>
              <a:buNone/>
            </a:pPr>
            <a:r>
              <a:rPr lang="en-US" altLang="en-US" sz="1200"/>
              <a:t>4) </a:t>
            </a:r>
            <a:r>
              <a:rPr lang="en-US" altLang="en-US" sz="1200">
                <a:solidFill>
                  <a:srgbClr val="FFCC99"/>
                </a:solidFill>
              </a:rPr>
              <a:t>VF testing reveals…</a:t>
            </a:r>
            <a:r>
              <a:rPr lang="en-US" altLang="en-US" sz="1200" b="1">
                <a:solidFill>
                  <a:srgbClr val="FFCC99"/>
                </a:solidFill>
              </a:rPr>
              <a:t>bitemporal hemianopia</a:t>
            </a:r>
            <a:r>
              <a:rPr lang="en-US" altLang="en-US" sz="1200">
                <a:solidFill>
                  <a:srgbClr val="FFCC99"/>
                </a:solidFill>
              </a:rPr>
              <a:t> that doesn’t</a:t>
            </a:r>
          </a:p>
          <a:p>
            <a:pPr eaLnBrk="1" hangingPunct="1">
              <a:spcBef>
                <a:spcPct val="0"/>
              </a:spcBef>
              <a:buClrTx/>
              <a:buSzTx/>
              <a:buFontTx/>
              <a:buNone/>
            </a:pPr>
            <a:r>
              <a:rPr lang="en-US" altLang="en-US" sz="1200">
                <a:solidFill>
                  <a:srgbClr val="FFCC99"/>
                </a:solidFill>
              </a:rPr>
              <a:t>   …</a:t>
            </a:r>
            <a:r>
              <a:rPr lang="en-US" altLang="en-US" sz="1200" b="1">
                <a:solidFill>
                  <a:srgbClr val="FFCC99"/>
                </a:solidFill>
              </a:rPr>
              <a:t>respect the vertical</a:t>
            </a:r>
            <a:r>
              <a:rPr lang="en-US" altLang="en-US" sz="1200">
                <a:solidFill>
                  <a:srgbClr val="FFCC99"/>
                </a:solidFill>
              </a:rPr>
              <a:t> and may…</a:t>
            </a:r>
            <a:r>
              <a:rPr lang="en-US" altLang="en-US" sz="1200" b="1">
                <a:solidFill>
                  <a:srgbClr val="FFCC99"/>
                </a:solidFill>
              </a:rPr>
              <a:t>resolve with refraction</a:t>
            </a:r>
          </a:p>
        </p:txBody>
      </p:sp>
      <p:sp>
        <p:nvSpPr>
          <p:cNvPr id="18" name="Text Box 13">
            <a:extLst>
              <a:ext uri="{FF2B5EF4-FFF2-40B4-BE49-F238E27FC236}">
                <a16:creationId xmlns:a16="http://schemas.microsoft.com/office/drawing/2014/main" id="{AF29A23D-8CCD-493E-A881-3F227F620AD9}"/>
              </a:ext>
            </a:extLst>
          </p:cNvPr>
          <p:cNvSpPr txBox="1">
            <a:spLocks noChangeArrowheads="1"/>
          </p:cNvSpPr>
          <p:nvPr/>
        </p:nvSpPr>
        <p:spPr bwMode="auto">
          <a:xfrm>
            <a:off x="4800600" y="5257800"/>
            <a:ext cx="4216400" cy="1231106"/>
          </a:xfrm>
          <a:prstGeom prst="rect">
            <a:avLst/>
          </a:prstGeom>
          <a:solidFill>
            <a:srgbClr val="FFCC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dirty="0">
                <a:solidFill>
                  <a:schemeClr val="bg1">
                    <a:lumMod val="65000"/>
                  </a:schemeClr>
                </a:solidFill>
              </a:rPr>
              <a:t>Tilted-Disc Syndrome</a:t>
            </a:r>
          </a:p>
          <a:p>
            <a:pPr eaLnBrk="1" hangingPunct="1">
              <a:spcBef>
                <a:spcPct val="0"/>
              </a:spcBef>
              <a:buClrTx/>
              <a:buSzTx/>
              <a:buFontTx/>
              <a:buNone/>
            </a:pPr>
            <a:r>
              <a:rPr lang="en-US" altLang="en-US" sz="1200" dirty="0">
                <a:solidFill>
                  <a:srgbClr val="FFCC99"/>
                </a:solidFill>
              </a:rPr>
              <a:t>1) Superior pole appears…</a:t>
            </a:r>
            <a:r>
              <a:rPr lang="en-US" altLang="en-US" sz="1200" b="1" dirty="0">
                <a:solidFill>
                  <a:srgbClr val="FFCC99"/>
                </a:solidFill>
              </a:rPr>
              <a:t>elevated</a:t>
            </a:r>
            <a:r>
              <a:rPr lang="en-US" altLang="en-US" sz="1200" dirty="0">
                <a:solidFill>
                  <a:srgbClr val="FFCC99"/>
                </a:solidFill>
              </a:rPr>
              <a:t>, inferior… </a:t>
            </a:r>
            <a:r>
              <a:rPr lang="en-US" altLang="en-US" sz="1200" b="1" dirty="0">
                <a:solidFill>
                  <a:srgbClr val="FFCC99"/>
                </a:solidFill>
              </a:rPr>
              <a:t>recessed</a:t>
            </a:r>
          </a:p>
          <a:p>
            <a:pPr eaLnBrk="1" hangingPunct="1">
              <a:spcBef>
                <a:spcPct val="0"/>
              </a:spcBef>
              <a:buClrTx/>
              <a:buSzTx/>
              <a:buFontTx/>
              <a:buNone/>
            </a:pPr>
            <a:r>
              <a:rPr lang="en-US" altLang="en-US" sz="1200" dirty="0">
                <a:solidFill>
                  <a:srgbClr val="FFCC99"/>
                </a:solidFill>
              </a:rPr>
              <a:t>2) Associated with…</a:t>
            </a:r>
            <a:r>
              <a:rPr lang="en-US" altLang="en-US" sz="1200" b="1" dirty="0">
                <a:solidFill>
                  <a:srgbClr val="FFCC99"/>
                </a:solidFill>
              </a:rPr>
              <a:t>situs inversus</a:t>
            </a:r>
            <a:r>
              <a:rPr lang="en-US" altLang="en-US" sz="1200" dirty="0">
                <a:solidFill>
                  <a:srgbClr val="FFCC99"/>
                </a:solidFill>
              </a:rPr>
              <a:t> of retinal vessels</a:t>
            </a:r>
          </a:p>
          <a:p>
            <a:pPr eaLnBrk="1" hangingPunct="1">
              <a:spcBef>
                <a:spcPct val="0"/>
              </a:spcBef>
              <a:buClrTx/>
              <a:buSzTx/>
              <a:buFontTx/>
              <a:buNone/>
            </a:pPr>
            <a:r>
              <a:rPr lang="en-US" altLang="en-US" sz="1200" dirty="0">
                <a:solidFill>
                  <a:srgbClr val="FFCC99"/>
                </a:solidFill>
              </a:rPr>
              <a:t>3) Fundus abnormality produces… </a:t>
            </a:r>
            <a:r>
              <a:rPr lang="en-US" altLang="en-US" sz="1200" b="1" dirty="0">
                <a:solidFill>
                  <a:srgbClr val="FFCC99"/>
                </a:solidFill>
              </a:rPr>
              <a:t>myopic </a:t>
            </a:r>
            <a:r>
              <a:rPr lang="en-US" altLang="en-US" sz="1200" b="1" dirty="0" err="1">
                <a:solidFill>
                  <a:srgbClr val="FFCC99"/>
                </a:solidFill>
              </a:rPr>
              <a:t>astigm</a:t>
            </a:r>
            <a:endParaRPr lang="en-US" altLang="en-US" sz="1200" b="1" dirty="0">
              <a:solidFill>
                <a:srgbClr val="FFCC99"/>
              </a:solidFill>
            </a:endParaRPr>
          </a:p>
          <a:p>
            <a:pPr eaLnBrk="1" hangingPunct="1">
              <a:spcBef>
                <a:spcPct val="0"/>
              </a:spcBef>
              <a:buClrTx/>
              <a:buSzTx/>
              <a:buFontTx/>
              <a:buNone/>
            </a:pPr>
            <a:r>
              <a:rPr lang="en-US" altLang="en-US" sz="1200" dirty="0">
                <a:solidFill>
                  <a:srgbClr val="FFCC99"/>
                </a:solidFill>
              </a:rPr>
              <a:t>4) VF testing reveals…</a:t>
            </a:r>
            <a:r>
              <a:rPr lang="en-US" altLang="en-US" sz="1200" b="1" dirty="0">
                <a:solidFill>
                  <a:srgbClr val="FFCC99"/>
                </a:solidFill>
              </a:rPr>
              <a:t>bitemporal hemianopia</a:t>
            </a:r>
            <a:r>
              <a:rPr lang="en-US" altLang="en-US" sz="1200" dirty="0">
                <a:solidFill>
                  <a:srgbClr val="FFCC99"/>
                </a:solidFill>
              </a:rPr>
              <a:t> that </a:t>
            </a:r>
            <a:r>
              <a:rPr lang="en-US" altLang="en-US" sz="1200" dirty="0" err="1">
                <a:solidFill>
                  <a:srgbClr val="FFCC99"/>
                </a:solidFill>
              </a:rPr>
              <a:t>doesn’t</a:t>
            </a:r>
            <a:r>
              <a:rPr lang="en-US" altLang="en-US" sz="1200" b="1" dirty="0" err="1">
                <a:solidFill>
                  <a:srgbClr val="FFCC99"/>
                </a:solidFill>
              </a:rPr>
              <a:t>with</a:t>
            </a:r>
            <a:r>
              <a:rPr lang="en-US" altLang="en-US" sz="1200" b="1" dirty="0">
                <a:solidFill>
                  <a:srgbClr val="FFCC99"/>
                </a:solidFill>
              </a:rPr>
              <a:t> refract</a:t>
            </a:r>
          </a:p>
        </p:txBody>
      </p:sp>
      <p:sp>
        <p:nvSpPr>
          <p:cNvPr id="3" name="TextBox 2">
            <a:extLst>
              <a:ext uri="{FF2B5EF4-FFF2-40B4-BE49-F238E27FC236}">
                <a16:creationId xmlns:a16="http://schemas.microsoft.com/office/drawing/2014/main" id="{83967FBC-9255-EE50-B057-538AB35A0FFD}"/>
              </a:ext>
            </a:extLst>
          </p:cNvPr>
          <p:cNvSpPr txBox="1"/>
          <p:nvPr/>
        </p:nvSpPr>
        <p:spPr>
          <a:xfrm>
            <a:off x="299781" y="1873984"/>
            <a:ext cx="5410200" cy="2308324"/>
          </a:xfrm>
          <a:prstGeom prst="rect">
            <a:avLst/>
          </a:prstGeom>
          <a:solidFill>
            <a:srgbClr val="61D6FF"/>
          </a:solidFill>
        </p:spPr>
        <p:txBody>
          <a:bodyPr wrap="square" rtlCol="0">
            <a:spAutoFit/>
          </a:bodyPr>
          <a:lstStyle/>
          <a:p>
            <a:r>
              <a:rPr lang="en-US" sz="1600" i="1" dirty="0">
                <a:solidFill>
                  <a:schemeClr val="bg1">
                    <a:lumMod val="50000"/>
                  </a:schemeClr>
                </a:solidFill>
              </a:rPr>
              <a:t>Is morning-glory disc usually unilateral, or bilateral?</a:t>
            </a:r>
          </a:p>
          <a:p>
            <a:r>
              <a:rPr lang="en-US" sz="1600" dirty="0">
                <a:solidFill>
                  <a:schemeClr val="bg1">
                    <a:lumMod val="50000"/>
                  </a:schemeClr>
                </a:solidFill>
              </a:rPr>
              <a:t>Unilateral</a:t>
            </a:r>
          </a:p>
          <a:p>
            <a:endParaRPr lang="en-US" sz="1600" i="1" dirty="0">
              <a:solidFill>
                <a:schemeClr val="bg1">
                  <a:lumMod val="50000"/>
                </a:schemeClr>
              </a:solidFill>
              <a:latin typeface="+mn-lt"/>
            </a:endParaRPr>
          </a:p>
          <a:p>
            <a:r>
              <a:rPr lang="en-US" sz="1600" i="1" dirty="0">
                <a:solidFill>
                  <a:schemeClr val="bg1">
                    <a:lumMod val="50000"/>
                  </a:schemeClr>
                </a:solidFill>
                <a:latin typeface="+mn-lt"/>
              </a:rPr>
              <a:t>Is there a gender predilection?</a:t>
            </a:r>
          </a:p>
          <a:p>
            <a:r>
              <a:rPr lang="en-US" sz="1600" dirty="0">
                <a:solidFill>
                  <a:schemeClr val="bg1">
                    <a:lumMod val="50000"/>
                  </a:schemeClr>
                </a:solidFill>
                <a:latin typeface="+mn-lt"/>
              </a:rPr>
              <a:t>Yes, there is a  ♀  preponderance</a:t>
            </a:r>
          </a:p>
          <a:p>
            <a:endParaRPr lang="en-US" sz="1600" dirty="0">
              <a:solidFill>
                <a:schemeClr val="bg1">
                  <a:lumMod val="50000"/>
                </a:schemeClr>
              </a:solidFill>
            </a:endParaRPr>
          </a:p>
          <a:p>
            <a:r>
              <a:rPr lang="en-US" sz="1600" i="1" dirty="0">
                <a:solidFill>
                  <a:schemeClr val="bg1">
                    <a:lumMod val="50000"/>
                  </a:schemeClr>
                </a:solidFill>
              </a:rPr>
              <a:t>It has two associations of particular note—what are they?</a:t>
            </a:r>
          </a:p>
          <a:p>
            <a:r>
              <a:rPr lang="en-US" sz="1600" dirty="0">
                <a:solidFill>
                  <a:schemeClr val="bg1">
                    <a:lumMod val="50000"/>
                  </a:schemeClr>
                </a:solidFill>
              </a:rPr>
              <a:t>--PHACE  syndrome</a:t>
            </a:r>
          </a:p>
          <a:p>
            <a:r>
              <a:rPr lang="en-US" sz="1600" dirty="0">
                <a:solidFill>
                  <a:schemeClr val="bg1">
                    <a:lumMod val="50000"/>
                  </a:schemeClr>
                </a:solidFill>
              </a:rPr>
              <a:t>--</a:t>
            </a:r>
            <a:r>
              <a:rPr lang="en-US" sz="1600" b="1" dirty="0" err="1"/>
              <a:t>Moyamoya</a:t>
            </a:r>
            <a:r>
              <a:rPr lang="en-US" sz="1600" b="1" dirty="0"/>
              <a:t>  </a:t>
            </a:r>
            <a:r>
              <a:rPr lang="en-US" sz="1600" b="1" dirty="0">
                <a:solidFill>
                  <a:srgbClr val="61D6FF"/>
                </a:solidFill>
              </a:rPr>
              <a:t>disease</a:t>
            </a:r>
          </a:p>
        </p:txBody>
      </p:sp>
      <p:sp>
        <p:nvSpPr>
          <p:cNvPr id="2" name="Frame 1">
            <a:extLst>
              <a:ext uri="{FF2B5EF4-FFF2-40B4-BE49-F238E27FC236}">
                <a16:creationId xmlns:a16="http://schemas.microsoft.com/office/drawing/2014/main" id="{257A94D7-AD34-AB4D-6027-AF081A0B8B3A}"/>
              </a:ext>
            </a:extLst>
          </p:cNvPr>
          <p:cNvSpPr/>
          <p:nvPr/>
        </p:nvSpPr>
        <p:spPr>
          <a:xfrm>
            <a:off x="1340808" y="4266407"/>
            <a:ext cx="1859592" cy="305593"/>
          </a:xfrm>
          <a:prstGeom prst="frame">
            <a:avLst/>
          </a:prstGeom>
          <a:solidFill>
            <a:schemeClr val="bg1">
              <a:lumMod val="65000"/>
            </a:schemeClr>
          </a:solidFill>
          <a:ln>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5" name="TextBox 4">
            <a:extLst>
              <a:ext uri="{FF2B5EF4-FFF2-40B4-BE49-F238E27FC236}">
                <a16:creationId xmlns:a16="http://schemas.microsoft.com/office/drawing/2014/main" id="{A5DE4E2D-A07C-9FD4-0501-0357163C4BDE}"/>
              </a:ext>
            </a:extLst>
          </p:cNvPr>
          <p:cNvSpPr txBox="1"/>
          <p:nvPr/>
        </p:nvSpPr>
        <p:spPr>
          <a:xfrm>
            <a:off x="2068437" y="2499301"/>
            <a:ext cx="6591695" cy="3754874"/>
          </a:xfrm>
          <a:prstGeom prst="rect">
            <a:avLst/>
          </a:prstGeom>
          <a:solidFill>
            <a:srgbClr val="FFDB69"/>
          </a:solidFill>
        </p:spPr>
        <p:txBody>
          <a:bodyPr wrap="square" rtlCol="0">
            <a:spAutoFit/>
          </a:bodyPr>
          <a:lstStyle/>
          <a:p>
            <a:r>
              <a:rPr lang="en-US" sz="1400" b="0" i="1" dirty="0">
                <a:effectLst/>
                <a:latin typeface="+mn-lt"/>
              </a:rPr>
              <a:t>What is </a:t>
            </a:r>
            <a:r>
              <a:rPr lang="en-US" sz="1400" b="0" dirty="0" err="1">
                <a:effectLst/>
                <a:latin typeface="+mn-lt"/>
              </a:rPr>
              <a:t>moyamoya</a:t>
            </a:r>
            <a:r>
              <a:rPr lang="en-US" sz="1400" b="0" dirty="0">
                <a:effectLst/>
                <a:latin typeface="+mn-lt"/>
              </a:rPr>
              <a:t> disease </a:t>
            </a:r>
            <a:r>
              <a:rPr lang="en-US" sz="1400" b="0" i="1" dirty="0">
                <a:effectLst/>
                <a:latin typeface="+mn-lt"/>
              </a:rPr>
              <a:t>(MMD)?</a:t>
            </a:r>
          </a:p>
          <a:p>
            <a:r>
              <a:rPr lang="en-US" sz="1400" dirty="0">
                <a:latin typeface="+mn-lt"/>
              </a:rPr>
              <a:t>An</a:t>
            </a:r>
            <a:r>
              <a:rPr lang="en-US" sz="1400" b="0" i="0" dirty="0">
                <a:effectLst/>
                <a:latin typeface="+mn-lt"/>
              </a:rPr>
              <a:t>  occlusive  vascular condition primarily affecting the terminal  internal carotids  and proximal  anterior and middle cerebral  arteries</a:t>
            </a:r>
          </a:p>
          <a:p>
            <a:endParaRPr lang="en-US" sz="1400" i="1" dirty="0">
              <a:latin typeface="+mn-lt"/>
            </a:endParaRPr>
          </a:p>
          <a:p>
            <a:r>
              <a:rPr lang="en-US" sz="1400" b="0" i="1" dirty="0">
                <a:effectLst/>
                <a:latin typeface="+mn-lt"/>
              </a:rPr>
              <a:t>Is it common, or rare?</a:t>
            </a:r>
          </a:p>
          <a:p>
            <a:r>
              <a:rPr lang="en-US" sz="1400" dirty="0">
                <a:latin typeface="+mn-lt"/>
              </a:rPr>
              <a:t>Quite rare</a:t>
            </a:r>
          </a:p>
          <a:p>
            <a:endParaRPr lang="en-US" sz="1400" b="0" i="0" dirty="0">
              <a:effectLst/>
              <a:latin typeface="+mn-lt"/>
            </a:endParaRPr>
          </a:p>
          <a:p>
            <a:endParaRPr lang="en-US" sz="1400" i="1" dirty="0">
              <a:latin typeface="+mn-lt"/>
            </a:endParaRPr>
          </a:p>
          <a:p>
            <a:r>
              <a:rPr lang="en-US" sz="1400" i="1" dirty="0">
                <a:latin typeface="+mn-lt"/>
              </a:rPr>
              <a:t>Is there a racial predilection?</a:t>
            </a:r>
          </a:p>
          <a:p>
            <a:r>
              <a:rPr lang="en-US" sz="1400" dirty="0">
                <a:latin typeface="+mn-lt"/>
              </a:rPr>
              <a:t>Yes, it is more common in  Asians , </a:t>
            </a:r>
            <a:r>
              <a:rPr lang="en-US" sz="1400" dirty="0">
                <a:solidFill>
                  <a:srgbClr val="0000FF"/>
                </a:solidFill>
                <a:latin typeface="+mn-lt"/>
              </a:rPr>
              <a:t>especially  Japanese  and Korean  individuals</a:t>
            </a:r>
          </a:p>
          <a:p>
            <a:endParaRPr lang="en-US" sz="1400" dirty="0">
              <a:latin typeface="+mn-lt"/>
            </a:endParaRPr>
          </a:p>
          <a:p>
            <a:r>
              <a:rPr lang="en-US" sz="1400" i="1" dirty="0">
                <a:latin typeface="+mn-lt"/>
              </a:rPr>
              <a:t>Is there a gender predilection?</a:t>
            </a:r>
          </a:p>
          <a:p>
            <a:r>
              <a:rPr lang="en-US" sz="1400" dirty="0">
                <a:latin typeface="+mn-lt"/>
              </a:rPr>
              <a:t>Yes, there is a modest  female  preponderance</a:t>
            </a:r>
            <a:endParaRPr lang="en-US" sz="1400" dirty="0">
              <a:solidFill>
                <a:srgbClr val="FFDB69"/>
              </a:solidFill>
              <a:latin typeface="+mn-lt"/>
            </a:endParaRPr>
          </a:p>
          <a:p>
            <a:endParaRPr lang="en-US" sz="1400" i="1" dirty="0">
              <a:solidFill>
                <a:srgbClr val="FFDB69"/>
              </a:solidFill>
              <a:latin typeface="+mn-lt"/>
            </a:endParaRPr>
          </a:p>
          <a:p>
            <a:r>
              <a:rPr lang="en-US" sz="1400" i="1" dirty="0">
                <a:solidFill>
                  <a:srgbClr val="FFDB69"/>
                </a:solidFill>
                <a:latin typeface="+mn-lt"/>
              </a:rPr>
              <a:t>Is there an age predilection?</a:t>
            </a:r>
          </a:p>
          <a:p>
            <a:r>
              <a:rPr lang="en-US" sz="1400" dirty="0">
                <a:solidFill>
                  <a:srgbClr val="FFDB69"/>
                </a:solidFill>
                <a:latin typeface="+mn-lt"/>
              </a:rPr>
              <a:t>It manifests most commonly in  childhood  (with a second, smaller peak in the  fourth  decade)</a:t>
            </a:r>
          </a:p>
        </p:txBody>
      </p:sp>
      <p:sp>
        <p:nvSpPr>
          <p:cNvPr id="7" name="TextBox 6">
            <a:extLst>
              <a:ext uri="{FF2B5EF4-FFF2-40B4-BE49-F238E27FC236}">
                <a16:creationId xmlns:a16="http://schemas.microsoft.com/office/drawing/2014/main" id="{024A12C4-E399-702B-B93D-2CFCF3E1D8E2}"/>
              </a:ext>
            </a:extLst>
          </p:cNvPr>
          <p:cNvSpPr txBox="1"/>
          <p:nvPr/>
        </p:nvSpPr>
        <p:spPr>
          <a:xfrm>
            <a:off x="1600200" y="3830430"/>
            <a:ext cx="936475" cy="338554"/>
          </a:xfrm>
          <a:prstGeom prst="rect">
            <a:avLst/>
          </a:prstGeom>
          <a:noFill/>
        </p:spPr>
        <p:txBody>
          <a:bodyPr wrap="none" rtlCol="0">
            <a:spAutoFit/>
          </a:bodyPr>
          <a:lstStyle/>
          <a:p>
            <a:r>
              <a:rPr lang="en-US" sz="1600" b="1" dirty="0"/>
              <a:t>disease</a:t>
            </a:r>
          </a:p>
        </p:txBody>
      </p:sp>
      <p:sp>
        <p:nvSpPr>
          <p:cNvPr id="4" name="Rectangle 3">
            <a:extLst>
              <a:ext uri="{FF2B5EF4-FFF2-40B4-BE49-F238E27FC236}">
                <a16:creationId xmlns:a16="http://schemas.microsoft.com/office/drawing/2014/main" id="{A023271F-6B97-B8A9-5D75-838A2D80F20F}"/>
              </a:ext>
            </a:extLst>
          </p:cNvPr>
          <p:cNvSpPr/>
          <p:nvPr/>
        </p:nvSpPr>
        <p:spPr>
          <a:xfrm>
            <a:off x="3941723" y="5128591"/>
            <a:ext cx="706477" cy="205409"/>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43955354"/>
      </p:ext>
    </p:extLst>
  </p:cSld>
  <p:clrMapOvr>
    <a:masterClrMapping/>
  </p:clrMapOvr>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6" name="Text Box 10">
            <a:extLst>
              <a:ext uri="{FF2B5EF4-FFF2-40B4-BE49-F238E27FC236}">
                <a16:creationId xmlns:a16="http://schemas.microsoft.com/office/drawing/2014/main" id="{75A786AA-A76E-4831-AE75-ABE88B23D8E3}"/>
              </a:ext>
            </a:extLst>
          </p:cNvPr>
          <p:cNvSpPr txBox="1">
            <a:spLocks noChangeArrowheads="1"/>
          </p:cNvSpPr>
          <p:nvPr/>
        </p:nvSpPr>
        <p:spPr bwMode="auto">
          <a:xfrm>
            <a:off x="1371600" y="4267200"/>
            <a:ext cx="3057525" cy="2154238"/>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Morning-Glory Disc</a:t>
            </a:r>
          </a:p>
          <a:p>
            <a:pPr eaLnBrk="1" hangingPunct="1">
              <a:spcBef>
                <a:spcPct val="0"/>
              </a:spcBef>
              <a:buClrTx/>
              <a:buSzTx/>
              <a:buFontTx/>
              <a:buNone/>
            </a:pPr>
            <a:r>
              <a:rPr lang="en-US" altLang="en-US" sz="1200"/>
              <a:t>--DFE reveals:</a:t>
            </a:r>
          </a:p>
          <a:p>
            <a:pPr eaLnBrk="1" hangingPunct="1">
              <a:spcBef>
                <a:spcPct val="0"/>
              </a:spcBef>
              <a:buClrTx/>
              <a:buSzTx/>
              <a:buFontTx/>
              <a:buNone/>
            </a:pPr>
            <a:r>
              <a:rPr lang="en-US" altLang="en-US" sz="1200"/>
              <a:t>  1) A funnel-shaped…</a:t>
            </a:r>
            <a:r>
              <a:rPr lang="en-US" altLang="en-US" sz="1200" b="1">
                <a:solidFill>
                  <a:srgbClr val="0000FF"/>
                </a:solidFill>
              </a:rPr>
              <a:t>excavation</a:t>
            </a:r>
            <a:endParaRPr lang="en-US" altLang="en-US" sz="1200"/>
          </a:p>
          <a:p>
            <a:pPr eaLnBrk="1" hangingPunct="1">
              <a:spcBef>
                <a:spcPct val="0"/>
              </a:spcBef>
              <a:buClrTx/>
              <a:buSzTx/>
              <a:buFontTx/>
              <a:buNone/>
            </a:pPr>
            <a:r>
              <a:rPr lang="en-US" altLang="en-US" sz="1200"/>
              <a:t>  2) Number of vessels crossing the rim</a:t>
            </a:r>
          </a:p>
          <a:p>
            <a:pPr eaLnBrk="1" hangingPunct="1">
              <a:spcBef>
                <a:spcPct val="0"/>
              </a:spcBef>
              <a:buClrTx/>
              <a:buSzTx/>
              <a:buFontTx/>
              <a:buNone/>
            </a:pPr>
            <a:r>
              <a:rPr lang="en-US" altLang="en-US" sz="1200"/>
              <a:t>    seems abnormally…</a:t>
            </a:r>
            <a:r>
              <a:rPr lang="en-US" altLang="en-US" sz="1200" b="1">
                <a:solidFill>
                  <a:srgbClr val="0000FF"/>
                </a:solidFill>
              </a:rPr>
              <a:t>high</a:t>
            </a:r>
            <a:r>
              <a:rPr lang="en-US" altLang="en-US" sz="1200"/>
              <a:t> </a:t>
            </a:r>
            <a:endParaRPr lang="en-US" altLang="en-US" sz="1200" b="1">
              <a:solidFill>
                <a:srgbClr val="0000FF"/>
              </a:solidFill>
            </a:endParaRPr>
          </a:p>
          <a:p>
            <a:pPr eaLnBrk="1" hangingPunct="1">
              <a:spcBef>
                <a:spcPct val="0"/>
              </a:spcBef>
              <a:buClrTx/>
              <a:buSzTx/>
              <a:buFontTx/>
              <a:buNone/>
            </a:pPr>
            <a:r>
              <a:rPr lang="en-US" altLang="en-US" sz="1200"/>
              <a:t>--Tissue is…</a:t>
            </a:r>
            <a:r>
              <a:rPr lang="en-US" altLang="en-US" sz="1200" b="1">
                <a:solidFill>
                  <a:srgbClr val="0000FF"/>
                </a:solidFill>
              </a:rPr>
              <a:t>contractile</a:t>
            </a:r>
            <a:r>
              <a:rPr lang="en-US" altLang="en-US" sz="1200"/>
              <a:t>, so cup seems</a:t>
            </a:r>
          </a:p>
          <a:p>
            <a:pPr eaLnBrk="1" hangingPunct="1">
              <a:spcBef>
                <a:spcPct val="0"/>
              </a:spcBef>
              <a:buClrTx/>
              <a:buSzTx/>
              <a:buFontTx/>
              <a:buNone/>
            </a:pPr>
            <a:r>
              <a:rPr lang="en-US" altLang="en-US" sz="1200"/>
              <a:t>  to…</a:t>
            </a:r>
            <a:r>
              <a:rPr lang="en-US" altLang="en-US" sz="1200" b="1">
                <a:solidFill>
                  <a:srgbClr val="0000FF"/>
                </a:solidFill>
              </a:rPr>
              <a:t>open </a:t>
            </a:r>
            <a:r>
              <a:rPr lang="en-US" altLang="en-US" sz="1200">
                <a:solidFill>
                  <a:srgbClr val="0000FF"/>
                </a:solidFill>
              </a:rPr>
              <a:t>and</a:t>
            </a:r>
            <a:r>
              <a:rPr lang="en-US" altLang="en-US" sz="1200" b="1">
                <a:solidFill>
                  <a:srgbClr val="0000FF"/>
                </a:solidFill>
              </a:rPr>
              <a:t> close</a:t>
            </a:r>
            <a:r>
              <a:rPr lang="en-US" altLang="en-US" sz="1200"/>
              <a:t> (like its namesake,  </a:t>
            </a:r>
          </a:p>
          <a:p>
            <a:pPr eaLnBrk="1" hangingPunct="1">
              <a:spcBef>
                <a:spcPct val="0"/>
              </a:spcBef>
              <a:buClrTx/>
              <a:buSzTx/>
              <a:buFontTx/>
              <a:buNone/>
            </a:pPr>
            <a:r>
              <a:rPr lang="en-US" altLang="en-US" sz="1200"/>
              <a:t>  the morning-glory flower)</a:t>
            </a:r>
          </a:p>
          <a:p>
            <a:pPr eaLnBrk="1" hangingPunct="1">
              <a:spcBef>
                <a:spcPct val="0"/>
              </a:spcBef>
              <a:buClrTx/>
              <a:buSzTx/>
              <a:buFontTx/>
              <a:buNone/>
            </a:pPr>
            <a:r>
              <a:rPr lang="en-US" altLang="en-US" sz="1200"/>
              <a:t>--VA usually…</a:t>
            </a:r>
            <a:r>
              <a:rPr lang="en-US" altLang="en-US" sz="1200" b="1">
                <a:solidFill>
                  <a:srgbClr val="0000FF"/>
                </a:solidFill>
              </a:rPr>
              <a:t>20/200</a:t>
            </a:r>
            <a:r>
              <a:rPr lang="en-US" altLang="en-US" sz="1200"/>
              <a:t>, but can be…</a:t>
            </a:r>
          </a:p>
          <a:p>
            <a:pPr eaLnBrk="1" hangingPunct="1">
              <a:spcBef>
                <a:spcPct val="0"/>
              </a:spcBef>
              <a:buClrTx/>
              <a:buSzTx/>
              <a:buFontTx/>
              <a:buNone/>
            </a:pPr>
            <a:r>
              <a:rPr lang="en-US" altLang="en-US" sz="1200"/>
              <a:t>   </a:t>
            </a:r>
            <a:r>
              <a:rPr lang="en-US" altLang="en-US" sz="1200" b="1">
                <a:solidFill>
                  <a:srgbClr val="0000FF"/>
                </a:solidFill>
              </a:rPr>
              <a:t>20/20&lt;-&gt;NLP</a:t>
            </a:r>
          </a:p>
          <a:p>
            <a:pPr eaLnBrk="1" hangingPunct="1">
              <a:spcBef>
                <a:spcPct val="0"/>
              </a:spcBef>
              <a:buClrTx/>
              <a:buSzTx/>
              <a:buFontTx/>
              <a:buNone/>
            </a:pPr>
            <a:r>
              <a:rPr lang="en-US" altLang="en-US" sz="1200"/>
              <a:t>--1/3 develop…</a:t>
            </a:r>
            <a:r>
              <a:rPr lang="en-US" altLang="en-US" sz="1200" b="1">
                <a:solidFill>
                  <a:srgbClr val="CCECFF"/>
                </a:solidFill>
              </a:rPr>
              <a:t>serous</a:t>
            </a:r>
            <a:r>
              <a:rPr lang="en-US" altLang="en-US" sz="1200" b="1">
                <a:solidFill>
                  <a:srgbClr val="0000FF"/>
                </a:solidFill>
              </a:rPr>
              <a:t> </a:t>
            </a:r>
            <a:r>
              <a:rPr lang="en-US" altLang="en-US" sz="1200" b="1">
                <a:solidFill>
                  <a:srgbClr val="CCECFF"/>
                </a:solidFill>
              </a:rPr>
              <a:t>RD</a:t>
            </a:r>
          </a:p>
        </p:txBody>
      </p:sp>
      <p:sp>
        <p:nvSpPr>
          <p:cNvPr id="26627" name="Text Box 3">
            <a:extLst>
              <a:ext uri="{FF2B5EF4-FFF2-40B4-BE49-F238E27FC236}">
                <a16:creationId xmlns:a16="http://schemas.microsoft.com/office/drawing/2014/main" id="{EBF565CB-D2E5-4CB9-AB10-59AB11704A7C}"/>
              </a:ext>
            </a:extLst>
          </p:cNvPr>
          <p:cNvSpPr txBox="1">
            <a:spLocks noChangeArrowheads="1"/>
          </p:cNvSpPr>
          <p:nvPr/>
        </p:nvSpPr>
        <p:spPr bwMode="auto">
          <a:xfrm>
            <a:off x="793750" y="3505200"/>
            <a:ext cx="2274982" cy="677108"/>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solidFill>
                  <a:schemeClr val="bg1">
                    <a:lumMod val="65000"/>
                  </a:schemeClr>
                </a:solidFill>
              </a:rPr>
              <a:t>Optic Pit/Hole</a:t>
            </a:r>
          </a:p>
          <a:p>
            <a:pPr eaLnBrk="1" hangingPunct="1">
              <a:spcBef>
                <a:spcPct val="0"/>
              </a:spcBef>
              <a:buClrTx/>
              <a:buSzTx/>
              <a:buFontTx/>
              <a:buNone/>
            </a:pPr>
            <a:r>
              <a:rPr lang="en-US" altLang="en-US" sz="1200">
                <a:solidFill>
                  <a:schemeClr val="bg1">
                    <a:lumMod val="65000"/>
                  </a:schemeClr>
                </a:solidFill>
              </a:rPr>
              <a:t>--Associated with…</a:t>
            </a:r>
            <a:r>
              <a:rPr lang="en-US" altLang="en-US" sz="1200" b="1">
                <a:solidFill>
                  <a:schemeClr val="bg1">
                    <a:lumMod val="65000"/>
                  </a:schemeClr>
                </a:solidFill>
              </a:rPr>
              <a:t>serous RD</a:t>
            </a:r>
          </a:p>
          <a:p>
            <a:pPr eaLnBrk="1" hangingPunct="1">
              <a:spcBef>
                <a:spcPct val="0"/>
              </a:spcBef>
              <a:buClrTx/>
              <a:buSzTx/>
              <a:buFontTx/>
              <a:buNone/>
            </a:pPr>
            <a:r>
              <a:rPr lang="en-US" altLang="en-US" sz="1200" b="1">
                <a:solidFill>
                  <a:schemeClr val="bg1">
                    <a:lumMod val="65000"/>
                  </a:schemeClr>
                </a:solidFill>
              </a:rPr>
              <a:t>  in adulthood</a:t>
            </a:r>
          </a:p>
        </p:txBody>
      </p:sp>
      <p:sp>
        <p:nvSpPr>
          <p:cNvPr id="26628" name="Line 4">
            <a:extLst>
              <a:ext uri="{FF2B5EF4-FFF2-40B4-BE49-F238E27FC236}">
                <a16:creationId xmlns:a16="http://schemas.microsoft.com/office/drawing/2014/main" id="{6995FA1A-F69E-4714-87E2-B7C3F5C89A50}"/>
              </a:ext>
            </a:extLst>
          </p:cNvPr>
          <p:cNvSpPr>
            <a:spLocks noChangeShapeType="1"/>
          </p:cNvSpPr>
          <p:nvPr/>
        </p:nvSpPr>
        <p:spPr bwMode="auto">
          <a:xfrm flipH="1">
            <a:off x="1600200" y="2057400"/>
            <a:ext cx="1524000" cy="3810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629" name="Text Box 6">
            <a:extLst>
              <a:ext uri="{FF2B5EF4-FFF2-40B4-BE49-F238E27FC236}">
                <a16:creationId xmlns:a16="http://schemas.microsoft.com/office/drawing/2014/main" id="{2498F669-3885-470F-827E-D0722ECBD570}"/>
              </a:ext>
            </a:extLst>
          </p:cNvPr>
          <p:cNvSpPr txBox="1">
            <a:spLocks noChangeArrowheads="1"/>
          </p:cNvSpPr>
          <p:nvPr/>
        </p:nvSpPr>
        <p:spPr bwMode="auto">
          <a:xfrm>
            <a:off x="1340808" y="1524000"/>
            <a:ext cx="3544560" cy="458587"/>
          </a:xfrm>
          <a:prstGeom prst="rect">
            <a:avLst/>
          </a:prstGeom>
          <a:noFill/>
          <a:ln w="952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1400" i="1">
                <a:solidFill>
                  <a:schemeClr val="bg1">
                    <a:lumMod val="75000"/>
                  </a:schemeClr>
                </a:solidFill>
              </a:rPr>
              <a:t>These three are all secondary to abnormal</a:t>
            </a:r>
          </a:p>
          <a:p>
            <a:pPr algn="ctr" eaLnBrk="1" hangingPunct="1">
              <a:lnSpc>
                <a:spcPct val="85000"/>
              </a:lnSpc>
              <a:spcBef>
                <a:spcPct val="0"/>
              </a:spcBef>
              <a:buClrTx/>
              <a:buSzTx/>
              <a:buFontTx/>
              <a:buNone/>
            </a:pPr>
            <a:r>
              <a:rPr lang="en-US" altLang="en-US" sz="1400" i="1">
                <a:solidFill>
                  <a:schemeClr val="bg1">
                    <a:lumMod val="75000"/>
                  </a:schemeClr>
                </a:solidFill>
              </a:rPr>
              <a:t>closure of the embryonic optic fissure</a:t>
            </a:r>
          </a:p>
        </p:txBody>
      </p:sp>
      <p:sp>
        <p:nvSpPr>
          <p:cNvPr id="26630" name="Text Box 7">
            <a:extLst>
              <a:ext uri="{FF2B5EF4-FFF2-40B4-BE49-F238E27FC236}">
                <a16:creationId xmlns:a16="http://schemas.microsoft.com/office/drawing/2014/main" id="{77864995-F91A-497B-84DE-F4FB09455FB9}"/>
              </a:ext>
            </a:extLst>
          </p:cNvPr>
          <p:cNvSpPr txBox="1">
            <a:spLocks noChangeArrowheads="1"/>
          </p:cNvSpPr>
          <p:nvPr/>
        </p:nvSpPr>
        <p:spPr bwMode="auto">
          <a:xfrm>
            <a:off x="76200" y="2514600"/>
            <a:ext cx="2783134" cy="861774"/>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solidFill>
                  <a:schemeClr val="bg1">
                    <a:lumMod val="65000"/>
                  </a:schemeClr>
                </a:solidFill>
              </a:rPr>
              <a:t>Optic Nerve Coloboma</a:t>
            </a:r>
          </a:p>
          <a:p>
            <a:pPr eaLnBrk="1" hangingPunct="1">
              <a:spcBef>
                <a:spcPct val="0"/>
              </a:spcBef>
              <a:buClrTx/>
              <a:buSzTx/>
              <a:buFontTx/>
              <a:buNone/>
            </a:pPr>
            <a:r>
              <a:rPr lang="en-US" altLang="en-US" sz="1200">
                <a:solidFill>
                  <a:schemeClr val="bg1">
                    <a:lumMod val="65000"/>
                  </a:schemeClr>
                </a:solidFill>
              </a:rPr>
              <a:t>1) May resemble…</a:t>
            </a:r>
            <a:r>
              <a:rPr lang="en-US" altLang="en-US" sz="1200" b="1">
                <a:solidFill>
                  <a:schemeClr val="bg1">
                    <a:lumMod val="65000"/>
                  </a:schemeClr>
                </a:solidFill>
              </a:rPr>
              <a:t>deep cupping</a:t>
            </a:r>
          </a:p>
          <a:p>
            <a:pPr eaLnBrk="1" hangingPunct="1">
              <a:spcBef>
                <a:spcPct val="0"/>
              </a:spcBef>
              <a:buClrTx/>
              <a:buSzTx/>
              <a:buFontTx/>
              <a:buNone/>
            </a:pPr>
            <a:r>
              <a:rPr lang="en-US" altLang="en-US" sz="1200">
                <a:solidFill>
                  <a:schemeClr val="bg1">
                    <a:lumMod val="65000"/>
                  </a:schemeClr>
                </a:solidFill>
              </a:rPr>
              <a:t>2) Can be…</a:t>
            </a:r>
            <a:r>
              <a:rPr lang="en-US" altLang="en-US" sz="1200" b="1">
                <a:solidFill>
                  <a:schemeClr val="bg1">
                    <a:lumMod val="65000"/>
                  </a:schemeClr>
                </a:solidFill>
              </a:rPr>
              <a:t>bilateral, asymmetric</a:t>
            </a:r>
          </a:p>
          <a:p>
            <a:pPr eaLnBrk="1" hangingPunct="1">
              <a:spcBef>
                <a:spcPct val="0"/>
              </a:spcBef>
              <a:buClrTx/>
              <a:buSzTx/>
              <a:buFontTx/>
              <a:buNone/>
            </a:pPr>
            <a:r>
              <a:rPr lang="en-US" altLang="en-US" sz="1200">
                <a:solidFill>
                  <a:schemeClr val="bg1">
                    <a:lumMod val="65000"/>
                  </a:schemeClr>
                </a:solidFill>
              </a:rPr>
              <a:t>3) Part of the…</a:t>
            </a:r>
            <a:r>
              <a:rPr lang="en-US" altLang="en-US" sz="1200" b="1">
                <a:solidFill>
                  <a:schemeClr val="bg1">
                    <a:lumMod val="65000"/>
                  </a:schemeClr>
                </a:solidFill>
              </a:rPr>
              <a:t>CHARGE association</a:t>
            </a:r>
          </a:p>
        </p:txBody>
      </p:sp>
      <p:sp>
        <p:nvSpPr>
          <p:cNvPr id="26631" name="Line 8">
            <a:extLst>
              <a:ext uri="{FF2B5EF4-FFF2-40B4-BE49-F238E27FC236}">
                <a16:creationId xmlns:a16="http://schemas.microsoft.com/office/drawing/2014/main" id="{91D11795-7A2D-4757-920B-F908079269D1}"/>
              </a:ext>
            </a:extLst>
          </p:cNvPr>
          <p:cNvSpPr>
            <a:spLocks noChangeShapeType="1"/>
          </p:cNvSpPr>
          <p:nvPr/>
        </p:nvSpPr>
        <p:spPr bwMode="auto">
          <a:xfrm flipH="1">
            <a:off x="2971800" y="2057400"/>
            <a:ext cx="152400" cy="14478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632" name="Text Box 9">
            <a:extLst>
              <a:ext uri="{FF2B5EF4-FFF2-40B4-BE49-F238E27FC236}">
                <a16:creationId xmlns:a16="http://schemas.microsoft.com/office/drawing/2014/main" id="{A6F1D9EC-DA7F-44C4-8528-11B06C1FBD47}"/>
              </a:ext>
            </a:extLst>
          </p:cNvPr>
          <p:cNvSpPr txBox="1">
            <a:spLocks noChangeArrowheads="1"/>
          </p:cNvSpPr>
          <p:nvPr/>
        </p:nvSpPr>
        <p:spPr bwMode="auto">
          <a:xfrm>
            <a:off x="1371600" y="4267200"/>
            <a:ext cx="3057247" cy="2154436"/>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dirty="0">
                <a:solidFill>
                  <a:schemeClr val="bg1">
                    <a:lumMod val="65000"/>
                  </a:schemeClr>
                </a:solidFill>
              </a:rPr>
              <a:t>Morning-Glory Disc</a:t>
            </a:r>
          </a:p>
          <a:p>
            <a:pPr eaLnBrk="1" hangingPunct="1">
              <a:spcBef>
                <a:spcPct val="0"/>
              </a:spcBef>
              <a:buClrTx/>
              <a:buSzTx/>
              <a:buFontTx/>
              <a:buNone/>
            </a:pPr>
            <a:r>
              <a:rPr lang="en-US" altLang="en-US" sz="1200" dirty="0">
                <a:solidFill>
                  <a:schemeClr val="bg1">
                    <a:lumMod val="65000"/>
                  </a:schemeClr>
                </a:solidFill>
              </a:rPr>
              <a:t>--DFE reveals:</a:t>
            </a:r>
          </a:p>
          <a:p>
            <a:pPr eaLnBrk="1" hangingPunct="1">
              <a:spcBef>
                <a:spcPct val="0"/>
              </a:spcBef>
              <a:buClrTx/>
              <a:buSzTx/>
              <a:buFontTx/>
              <a:buNone/>
            </a:pPr>
            <a:r>
              <a:rPr lang="en-US" altLang="en-US" sz="1200" dirty="0">
                <a:solidFill>
                  <a:schemeClr val="bg1">
                    <a:lumMod val="65000"/>
                  </a:schemeClr>
                </a:solidFill>
              </a:rPr>
              <a:t>  1) A funnel-shaped…</a:t>
            </a:r>
            <a:r>
              <a:rPr lang="en-US" altLang="en-US" sz="1200" b="1" dirty="0">
                <a:solidFill>
                  <a:schemeClr val="bg1">
                    <a:lumMod val="65000"/>
                  </a:schemeClr>
                </a:solidFill>
              </a:rPr>
              <a:t>excavation</a:t>
            </a:r>
            <a:endParaRPr lang="en-US" altLang="en-US" sz="1200" dirty="0">
              <a:solidFill>
                <a:schemeClr val="bg1">
                  <a:lumMod val="65000"/>
                </a:schemeClr>
              </a:solidFill>
            </a:endParaRPr>
          </a:p>
          <a:p>
            <a:pPr eaLnBrk="1" hangingPunct="1">
              <a:spcBef>
                <a:spcPct val="0"/>
              </a:spcBef>
              <a:buClrTx/>
              <a:buSzTx/>
              <a:buFontTx/>
              <a:buNone/>
            </a:pPr>
            <a:r>
              <a:rPr lang="en-US" altLang="en-US" sz="1200" dirty="0">
                <a:solidFill>
                  <a:schemeClr val="bg1">
                    <a:lumMod val="65000"/>
                  </a:schemeClr>
                </a:solidFill>
              </a:rPr>
              <a:t>  2) Number of vessels crossing the rim</a:t>
            </a:r>
          </a:p>
          <a:p>
            <a:pPr eaLnBrk="1" hangingPunct="1">
              <a:spcBef>
                <a:spcPct val="0"/>
              </a:spcBef>
              <a:buClrTx/>
              <a:buSzTx/>
              <a:buFontTx/>
              <a:buNone/>
            </a:pPr>
            <a:r>
              <a:rPr lang="en-US" altLang="en-US" sz="1200" dirty="0">
                <a:solidFill>
                  <a:schemeClr val="bg1">
                    <a:lumMod val="65000"/>
                  </a:schemeClr>
                </a:solidFill>
              </a:rPr>
              <a:t>    seems abnormally…</a:t>
            </a:r>
            <a:r>
              <a:rPr lang="en-US" altLang="en-US" sz="1200" b="1" dirty="0">
                <a:solidFill>
                  <a:schemeClr val="bg1">
                    <a:lumMod val="65000"/>
                  </a:schemeClr>
                </a:solidFill>
              </a:rPr>
              <a:t>high</a:t>
            </a:r>
            <a:r>
              <a:rPr lang="en-US" altLang="en-US" sz="1200" dirty="0">
                <a:solidFill>
                  <a:schemeClr val="bg1">
                    <a:lumMod val="65000"/>
                  </a:schemeClr>
                </a:solidFill>
              </a:rPr>
              <a:t> </a:t>
            </a:r>
            <a:endParaRPr lang="en-US" altLang="en-US" sz="1200" b="1" dirty="0">
              <a:solidFill>
                <a:schemeClr val="bg1">
                  <a:lumMod val="65000"/>
                </a:schemeClr>
              </a:solidFill>
            </a:endParaRPr>
          </a:p>
          <a:p>
            <a:pPr eaLnBrk="1" hangingPunct="1">
              <a:spcBef>
                <a:spcPct val="0"/>
              </a:spcBef>
              <a:buClrTx/>
              <a:buSzTx/>
              <a:buFontTx/>
              <a:buNone/>
            </a:pPr>
            <a:r>
              <a:rPr lang="en-US" altLang="en-US" sz="1200" dirty="0">
                <a:solidFill>
                  <a:schemeClr val="bg1">
                    <a:lumMod val="65000"/>
                  </a:schemeClr>
                </a:solidFill>
              </a:rPr>
              <a:t>--Tissue is…</a:t>
            </a:r>
            <a:r>
              <a:rPr lang="en-US" altLang="en-US" sz="1200" b="1" dirty="0">
                <a:solidFill>
                  <a:schemeClr val="bg1">
                    <a:lumMod val="65000"/>
                  </a:schemeClr>
                </a:solidFill>
              </a:rPr>
              <a:t>contractile</a:t>
            </a:r>
            <a:r>
              <a:rPr lang="en-US" altLang="en-US" sz="1200" dirty="0">
                <a:solidFill>
                  <a:schemeClr val="bg1">
                    <a:lumMod val="65000"/>
                  </a:schemeClr>
                </a:solidFill>
              </a:rPr>
              <a:t>, so cup seems</a:t>
            </a:r>
          </a:p>
          <a:p>
            <a:pPr eaLnBrk="1" hangingPunct="1">
              <a:spcBef>
                <a:spcPct val="0"/>
              </a:spcBef>
              <a:buClrTx/>
              <a:buSzTx/>
              <a:buFontTx/>
              <a:buNone/>
            </a:pPr>
            <a:r>
              <a:rPr lang="en-US" altLang="en-US" sz="1200" dirty="0">
                <a:solidFill>
                  <a:schemeClr val="bg1">
                    <a:lumMod val="65000"/>
                  </a:schemeClr>
                </a:solidFill>
              </a:rPr>
              <a:t>  to…</a:t>
            </a:r>
            <a:r>
              <a:rPr lang="en-US" altLang="en-US" sz="1200" b="1" dirty="0">
                <a:solidFill>
                  <a:schemeClr val="bg1">
                    <a:lumMod val="65000"/>
                  </a:schemeClr>
                </a:solidFill>
              </a:rPr>
              <a:t>open </a:t>
            </a:r>
            <a:r>
              <a:rPr lang="en-US" altLang="en-US" sz="1200" dirty="0">
                <a:solidFill>
                  <a:schemeClr val="bg1">
                    <a:lumMod val="65000"/>
                  </a:schemeClr>
                </a:solidFill>
              </a:rPr>
              <a:t>and</a:t>
            </a:r>
            <a:r>
              <a:rPr lang="en-US" altLang="en-US" sz="1200" b="1" dirty="0">
                <a:solidFill>
                  <a:schemeClr val="bg1">
                    <a:lumMod val="65000"/>
                  </a:schemeClr>
                </a:solidFill>
              </a:rPr>
              <a:t> close</a:t>
            </a:r>
            <a:r>
              <a:rPr lang="en-US" altLang="en-US" sz="1200" dirty="0">
                <a:solidFill>
                  <a:schemeClr val="bg1">
                    <a:lumMod val="65000"/>
                  </a:schemeClr>
                </a:solidFill>
              </a:rPr>
              <a:t> (like its namesake,  </a:t>
            </a:r>
          </a:p>
          <a:p>
            <a:pPr eaLnBrk="1" hangingPunct="1">
              <a:spcBef>
                <a:spcPct val="0"/>
              </a:spcBef>
              <a:buClrTx/>
              <a:buSzTx/>
              <a:buFontTx/>
              <a:buNone/>
            </a:pPr>
            <a:r>
              <a:rPr lang="en-US" altLang="en-US" sz="1200" dirty="0">
                <a:solidFill>
                  <a:schemeClr val="bg1">
                    <a:lumMod val="65000"/>
                  </a:schemeClr>
                </a:solidFill>
              </a:rPr>
              <a:t>  the morning-glory flower)</a:t>
            </a:r>
          </a:p>
          <a:p>
            <a:pPr eaLnBrk="1" hangingPunct="1">
              <a:spcBef>
                <a:spcPct val="0"/>
              </a:spcBef>
              <a:buClrTx/>
              <a:buSzTx/>
              <a:buFontTx/>
              <a:buNone/>
            </a:pPr>
            <a:r>
              <a:rPr lang="en-US" altLang="en-US" sz="1200" dirty="0">
                <a:solidFill>
                  <a:schemeClr val="bg1">
                    <a:lumMod val="65000"/>
                  </a:schemeClr>
                </a:solidFill>
              </a:rPr>
              <a:t>--VA usually…</a:t>
            </a:r>
            <a:r>
              <a:rPr lang="en-US" altLang="en-US" sz="1200" b="1" dirty="0">
                <a:solidFill>
                  <a:schemeClr val="bg1">
                    <a:lumMod val="65000"/>
                  </a:schemeClr>
                </a:solidFill>
              </a:rPr>
              <a:t>20/200</a:t>
            </a:r>
            <a:r>
              <a:rPr lang="en-US" altLang="en-US" sz="1200" dirty="0">
                <a:solidFill>
                  <a:schemeClr val="bg1">
                    <a:lumMod val="65000"/>
                  </a:schemeClr>
                </a:solidFill>
              </a:rPr>
              <a:t>, but can be…</a:t>
            </a:r>
          </a:p>
          <a:p>
            <a:pPr eaLnBrk="1" hangingPunct="1">
              <a:spcBef>
                <a:spcPct val="0"/>
              </a:spcBef>
              <a:buClrTx/>
              <a:buSzTx/>
              <a:buFontTx/>
              <a:buNone/>
            </a:pPr>
            <a:r>
              <a:rPr lang="en-US" altLang="en-US" sz="1200" dirty="0">
                <a:solidFill>
                  <a:schemeClr val="bg1">
                    <a:lumMod val="65000"/>
                  </a:schemeClr>
                </a:solidFill>
              </a:rPr>
              <a:t>   </a:t>
            </a:r>
            <a:r>
              <a:rPr lang="en-US" altLang="en-US" sz="1200" b="1" dirty="0">
                <a:solidFill>
                  <a:schemeClr val="bg1">
                    <a:lumMod val="65000"/>
                  </a:schemeClr>
                </a:solidFill>
              </a:rPr>
              <a:t>20/20&lt;-&gt;NLP</a:t>
            </a:r>
          </a:p>
          <a:p>
            <a:pPr eaLnBrk="1" hangingPunct="1">
              <a:spcBef>
                <a:spcPct val="0"/>
              </a:spcBef>
              <a:buClrTx/>
              <a:buSzTx/>
              <a:buFontTx/>
              <a:buNone/>
            </a:pPr>
            <a:r>
              <a:rPr lang="en-US" altLang="en-US" sz="1200" dirty="0">
                <a:solidFill>
                  <a:schemeClr val="bg1">
                    <a:lumMod val="65000"/>
                  </a:schemeClr>
                </a:solidFill>
              </a:rPr>
              <a:t>--1/3 develop…</a:t>
            </a:r>
            <a:r>
              <a:rPr lang="en-US" altLang="en-US" sz="1200" b="1" dirty="0">
                <a:solidFill>
                  <a:schemeClr val="bg1">
                    <a:lumMod val="65000"/>
                  </a:schemeClr>
                </a:solidFill>
              </a:rPr>
              <a:t>serous RD</a:t>
            </a:r>
          </a:p>
        </p:txBody>
      </p:sp>
      <p:sp>
        <p:nvSpPr>
          <p:cNvPr id="26633" name="Rectangle 11">
            <a:extLst>
              <a:ext uri="{FF2B5EF4-FFF2-40B4-BE49-F238E27FC236}">
                <a16:creationId xmlns:a16="http://schemas.microsoft.com/office/drawing/2014/main" id="{F76BCA91-4E24-4F7F-B6A5-D5C8FE6F39B6}"/>
              </a:ext>
            </a:extLst>
          </p:cNvPr>
          <p:cNvSpPr>
            <a:spLocks noChangeArrowheads="1"/>
          </p:cNvSpPr>
          <p:nvPr/>
        </p:nvSpPr>
        <p:spPr bwMode="auto">
          <a:xfrm>
            <a:off x="457200" y="122238"/>
            <a:ext cx="7543800" cy="8683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b"/>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ct val="85000"/>
              </a:lnSpc>
              <a:spcBef>
                <a:spcPct val="0"/>
              </a:spcBef>
              <a:buClrTx/>
              <a:buSzTx/>
              <a:buFontTx/>
              <a:buNone/>
            </a:pPr>
            <a:r>
              <a:rPr lang="en-US" altLang="en-US" sz="3200" b="1" dirty="0">
                <a:solidFill>
                  <a:schemeClr val="tx2"/>
                </a:solidFill>
              </a:rPr>
              <a:t>Developmental Abnormalities of the Optic Nerve Head</a:t>
            </a:r>
            <a:endParaRPr lang="en-US" altLang="en-US" sz="3200" dirty="0">
              <a:solidFill>
                <a:schemeClr val="tx2"/>
              </a:solidFill>
            </a:endParaRPr>
          </a:p>
        </p:txBody>
      </p:sp>
      <p:sp>
        <p:nvSpPr>
          <p:cNvPr id="26634" name="Slide Number Placeholder 1">
            <a:extLst>
              <a:ext uri="{FF2B5EF4-FFF2-40B4-BE49-F238E27FC236}">
                <a16:creationId xmlns:a16="http://schemas.microsoft.com/office/drawing/2014/main" id="{36D4B343-1488-4D7C-8569-64FF0FD08B6E}"/>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DBDA1020-9ADD-4487-AA1F-12FB75A402F9}" type="slidenum">
              <a:rPr lang="en-US" altLang="en-US" sz="1000"/>
              <a:pPr>
                <a:spcBef>
                  <a:spcPct val="0"/>
                </a:spcBef>
                <a:buClrTx/>
                <a:buSzTx/>
                <a:buFontTx/>
                <a:buNone/>
              </a:pPr>
              <a:t>74</a:t>
            </a:fld>
            <a:endParaRPr lang="en-US" altLang="en-US" sz="1000"/>
          </a:p>
        </p:txBody>
      </p:sp>
      <p:sp>
        <p:nvSpPr>
          <p:cNvPr id="26635" name="Line 12">
            <a:extLst>
              <a:ext uri="{FF2B5EF4-FFF2-40B4-BE49-F238E27FC236}">
                <a16:creationId xmlns:a16="http://schemas.microsoft.com/office/drawing/2014/main" id="{65C3BECB-2C2E-4FDB-BF02-61BA4BD8DB2D}"/>
              </a:ext>
            </a:extLst>
          </p:cNvPr>
          <p:cNvSpPr>
            <a:spLocks noChangeShapeType="1"/>
          </p:cNvSpPr>
          <p:nvPr/>
        </p:nvSpPr>
        <p:spPr bwMode="auto">
          <a:xfrm>
            <a:off x="3124200" y="2057400"/>
            <a:ext cx="381000" cy="22098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 name="Text Box 16">
            <a:extLst>
              <a:ext uri="{FF2B5EF4-FFF2-40B4-BE49-F238E27FC236}">
                <a16:creationId xmlns:a16="http://schemas.microsoft.com/office/drawing/2014/main" id="{A25388A0-A505-4976-AE31-C05FE10D78D8}"/>
              </a:ext>
            </a:extLst>
          </p:cNvPr>
          <p:cNvSpPr txBox="1">
            <a:spLocks noChangeArrowheads="1"/>
          </p:cNvSpPr>
          <p:nvPr/>
        </p:nvSpPr>
        <p:spPr bwMode="auto">
          <a:xfrm>
            <a:off x="4648200" y="2576513"/>
            <a:ext cx="3973513" cy="862012"/>
          </a:xfrm>
          <a:prstGeom prst="rect">
            <a:avLst/>
          </a:prstGeom>
          <a:solidFill>
            <a:srgbClr val="FFC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defRPr/>
            </a:pPr>
            <a:r>
              <a:rPr lang="en-US" altLang="en-US" sz="1400" b="1" dirty="0">
                <a:solidFill>
                  <a:schemeClr val="bg1">
                    <a:lumMod val="65000"/>
                  </a:schemeClr>
                </a:solidFill>
              </a:rPr>
              <a:t>Myelinated RNFL</a:t>
            </a:r>
          </a:p>
          <a:p>
            <a:pPr eaLnBrk="1" hangingPunct="1">
              <a:spcBef>
                <a:spcPct val="0"/>
              </a:spcBef>
              <a:buClrTx/>
              <a:buSzTx/>
              <a:buFontTx/>
              <a:buNone/>
              <a:defRPr/>
            </a:pPr>
            <a:r>
              <a:rPr lang="en-US" altLang="en-US" sz="1200" dirty="0">
                <a:solidFill>
                  <a:srgbClr val="FFCCFF"/>
                </a:solidFill>
              </a:rPr>
              <a:t>--Myelin normally starts at LGN, ends at lamina </a:t>
            </a:r>
            <a:r>
              <a:rPr lang="en-US" altLang="en-US" sz="1200" dirty="0" err="1">
                <a:solidFill>
                  <a:srgbClr val="FFCCFF"/>
                </a:solidFill>
              </a:rPr>
              <a:t>cribrosa</a:t>
            </a:r>
            <a:endParaRPr lang="en-US" altLang="en-US" sz="1200" dirty="0">
              <a:solidFill>
                <a:srgbClr val="FFCCFF"/>
              </a:solidFill>
            </a:endParaRPr>
          </a:p>
          <a:p>
            <a:pPr eaLnBrk="1" hangingPunct="1">
              <a:spcBef>
                <a:spcPct val="0"/>
              </a:spcBef>
              <a:buClrTx/>
              <a:buSzTx/>
              <a:buFontTx/>
              <a:buNone/>
              <a:defRPr/>
            </a:pPr>
            <a:r>
              <a:rPr lang="en-US" altLang="en-US" sz="1200" dirty="0">
                <a:solidFill>
                  <a:srgbClr val="FFCCFF"/>
                </a:solidFill>
              </a:rPr>
              <a:t>--Can be patchy, discontinuous</a:t>
            </a:r>
          </a:p>
          <a:p>
            <a:pPr eaLnBrk="1" hangingPunct="1">
              <a:spcBef>
                <a:spcPct val="0"/>
              </a:spcBef>
              <a:buClrTx/>
              <a:buSzTx/>
              <a:buFontTx/>
              <a:buNone/>
              <a:defRPr/>
            </a:pPr>
            <a:r>
              <a:rPr lang="en-US" altLang="en-US" sz="1200" dirty="0">
                <a:solidFill>
                  <a:srgbClr val="FFCCFF"/>
                </a:solidFill>
              </a:rPr>
              <a:t>--Corresponding VF has absolute scotoma</a:t>
            </a:r>
          </a:p>
        </p:txBody>
      </p:sp>
      <p:sp>
        <p:nvSpPr>
          <p:cNvPr id="15" name="Text Box 18">
            <a:extLst>
              <a:ext uri="{FF2B5EF4-FFF2-40B4-BE49-F238E27FC236}">
                <a16:creationId xmlns:a16="http://schemas.microsoft.com/office/drawing/2014/main" id="{0EEE94D4-BC7E-44DF-B02B-501B0F5929C0}"/>
              </a:ext>
            </a:extLst>
          </p:cNvPr>
          <p:cNvSpPr txBox="1">
            <a:spLocks noChangeArrowheads="1"/>
          </p:cNvSpPr>
          <p:nvPr/>
        </p:nvSpPr>
        <p:spPr bwMode="auto">
          <a:xfrm>
            <a:off x="5546725" y="1687513"/>
            <a:ext cx="3452813" cy="677862"/>
          </a:xfrm>
          <a:prstGeom prst="rect">
            <a:avLst/>
          </a:prstGeom>
          <a:solidFill>
            <a:srgbClr val="FFFF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defRPr/>
            </a:pPr>
            <a:r>
              <a:rPr lang="en-US" altLang="en-US" sz="1400" b="1" dirty="0" err="1">
                <a:solidFill>
                  <a:schemeClr val="bg1">
                    <a:lumMod val="75000"/>
                  </a:schemeClr>
                </a:solidFill>
              </a:rPr>
              <a:t>Megalopapilla</a:t>
            </a:r>
            <a:endParaRPr lang="en-US" altLang="en-US" sz="1400" b="1" dirty="0">
              <a:solidFill>
                <a:schemeClr val="bg1">
                  <a:lumMod val="75000"/>
                </a:schemeClr>
              </a:solidFill>
            </a:endParaRPr>
          </a:p>
          <a:p>
            <a:pPr eaLnBrk="1" hangingPunct="1">
              <a:spcBef>
                <a:spcPct val="0"/>
              </a:spcBef>
              <a:buClrTx/>
              <a:buSzTx/>
              <a:buFontTx/>
              <a:buNone/>
              <a:defRPr/>
            </a:pPr>
            <a:r>
              <a:rPr lang="en-US" altLang="en-US" sz="1200" dirty="0">
                <a:solidFill>
                  <a:srgbClr val="FFFF99"/>
                </a:solidFill>
              </a:rPr>
              <a:t>--Abnormally large diameter of </a:t>
            </a:r>
            <a:r>
              <a:rPr lang="en-US" altLang="en-US" sz="1200" b="1" dirty="0">
                <a:solidFill>
                  <a:srgbClr val="FFFF99"/>
                </a:solidFill>
              </a:rPr>
              <a:t>disc and cup</a:t>
            </a:r>
          </a:p>
          <a:p>
            <a:pPr eaLnBrk="1" hangingPunct="1">
              <a:spcBef>
                <a:spcPct val="0"/>
              </a:spcBef>
              <a:buClrTx/>
              <a:buSzTx/>
              <a:buFontTx/>
              <a:buNone/>
              <a:defRPr/>
            </a:pPr>
            <a:r>
              <a:rPr lang="en-US" altLang="en-US" sz="1200" dirty="0">
                <a:solidFill>
                  <a:srgbClr val="FFFF99"/>
                </a:solidFill>
              </a:rPr>
              <a:t>--VF testing may reveal an </a:t>
            </a:r>
            <a:r>
              <a:rPr lang="en-US" altLang="en-US" sz="1200" b="1" dirty="0">
                <a:solidFill>
                  <a:srgbClr val="FFFF99"/>
                </a:solidFill>
              </a:rPr>
              <a:t>enlarged blind spot</a:t>
            </a:r>
          </a:p>
        </p:txBody>
      </p:sp>
      <p:sp>
        <p:nvSpPr>
          <p:cNvPr id="16" name="Text Box 19">
            <a:extLst>
              <a:ext uri="{FF2B5EF4-FFF2-40B4-BE49-F238E27FC236}">
                <a16:creationId xmlns:a16="http://schemas.microsoft.com/office/drawing/2014/main" id="{BF21B0FD-ADB8-4F9B-81FF-E2291331973F}"/>
              </a:ext>
            </a:extLst>
          </p:cNvPr>
          <p:cNvSpPr txBox="1">
            <a:spLocks noChangeArrowheads="1"/>
          </p:cNvSpPr>
          <p:nvPr/>
        </p:nvSpPr>
        <p:spPr bwMode="auto">
          <a:xfrm>
            <a:off x="5257800" y="3760788"/>
            <a:ext cx="3273425" cy="1231900"/>
          </a:xfrm>
          <a:prstGeom prst="rect">
            <a:avLst/>
          </a:prstGeom>
          <a:solidFill>
            <a:srgbClr val="CCFFCC"/>
          </a:solidFill>
          <a:ln w="9525">
            <a:no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defRPr/>
            </a:pPr>
            <a:r>
              <a:rPr lang="en-US" altLang="en-US" sz="1400" b="1" dirty="0">
                <a:solidFill>
                  <a:schemeClr val="bg1">
                    <a:lumMod val="65000"/>
                  </a:schemeClr>
                </a:solidFill>
              </a:rPr>
              <a:t>Optic Nerve Hypoplasia</a:t>
            </a:r>
          </a:p>
          <a:p>
            <a:pPr eaLnBrk="1" hangingPunct="1">
              <a:spcBef>
                <a:spcPct val="0"/>
              </a:spcBef>
              <a:buClrTx/>
              <a:buSzTx/>
              <a:buFontTx/>
              <a:buNone/>
              <a:defRPr/>
            </a:pPr>
            <a:r>
              <a:rPr lang="en-US" altLang="en-US" sz="1200" dirty="0">
                <a:solidFill>
                  <a:srgbClr val="CCFFCC"/>
                </a:solidFill>
              </a:rPr>
              <a:t>--Abnormally </a:t>
            </a:r>
            <a:r>
              <a:rPr lang="en-US" altLang="en-US" sz="1200" b="1" dirty="0">
                <a:solidFill>
                  <a:srgbClr val="CCFFCC"/>
                </a:solidFill>
              </a:rPr>
              <a:t>low number of axons</a:t>
            </a:r>
          </a:p>
          <a:p>
            <a:pPr eaLnBrk="1" hangingPunct="1">
              <a:spcBef>
                <a:spcPct val="0"/>
              </a:spcBef>
              <a:buClrTx/>
              <a:buSzTx/>
              <a:buFontTx/>
              <a:buNone/>
              <a:defRPr/>
            </a:pPr>
            <a:r>
              <a:rPr lang="en-US" altLang="en-US" sz="1200" dirty="0">
                <a:solidFill>
                  <a:srgbClr val="CCFFCC"/>
                </a:solidFill>
              </a:rPr>
              <a:t>--DFE: Small pale disc with </a:t>
            </a:r>
            <a:r>
              <a:rPr lang="en-US" altLang="en-US" sz="1200" b="1" dirty="0">
                <a:solidFill>
                  <a:srgbClr val="CCFFCC"/>
                </a:solidFill>
              </a:rPr>
              <a:t>double ring sign</a:t>
            </a:r>
            <a:endParaRPr lang="en-US" altLang="en-US" sz="1200" dirty="0">
              <a:solidFill>
                <a:srgbClr val="CCFFCC"/>
              </a:solidFill>
            </a:endParaRPr>
          </a:p>
          <a:p>
            <a:pPr eaLnBrk="1" hangingPunct="1">
              <a:spcBef>
                <a:spcPct val="0"/>
              </a:spcBef>
              <a:buClrTx/>
              <a:buSzTx/>
              <a:buFontTx/>
              <a:buNone/>
              <a:defRPr/>
            </a:pPr>
            <a:r>
              <a:rPr lang="en-US" altLang="en-US" sz="1200" dirty="0">
                <a:solidFill>
                  <a:srgbClr val="CCFFCC"/>
                </a:solidFill>
              </a:rPr>
              <a:t>--VA </a:t>
            </a:r>
            <a:r>
              <a:rPr lang="en-US" altLang="en-US" sz="1200" b="1" dirty="0">
                <a:solidFill>
                  <a:srgbClr val="CCFFCC"/>
                </a:solidFill>
              </a:rPr>
              <a:t>20/20&lt;-&gt;NLP</a:t>
            </a:r>
          </a:p>
          <a:p>
            <a:pPr eaLnBrk="1" hangingPunct="1">
              <a:spcBef>
                <a:spcPct val="0"/>
              </a:spcBef>
              <a:buClrTx/>
              <a:buSzTx/>
              <a:buFontTx/>
              <a:buNone/>
              <a:defRPr/>
            </a:pPr>
            <a:r>
              <a:rPr lang="en-US" altLang="en-US" sz="1200" dirty="0">
                <a:solidFill>
                  <a:srgbClr val="CCFFCC"/>
                </a:solidFill>
              </a:rPr>
              <a:t>--VF defects </a:t>
            </a:r>
            <a:r>
              <a:rPr lang="en-US" altLang="en-US" sz="1200" b="1" dirty="0">
                <a:solidFill>
                  <a:srgbClr val="CCFFCC"/>
                </a:solidFill>
              </a:rPr>
              <a:t>invariably present</a:t>
            </a:r>
          </a:p>
          <a:p>
            <a:pPr eaLnBrk="1" hangingPunct="1">
              <a:spcBef>
                <a:spcPct val="0"/>
              </a:spcBef>
              <a:buClrTx/>
              <a:buSzTx/>
              <a:buFontTx/>
              <a:buNone/>
              <a:defRPr/>
            </a:pPr>
            <a:r>
              <a:rPr lang="en-US" altLang="en-US" sz="1200" dirty="0">
                <a:solidFill>
                  <a:srgbClr val="CCFFCC"/>
                </a:solidFill>
              </a:rPr>
              <a:t>--Remember the </a:t>
            </a:r>
            <a:r>
              <a:rPr lang="en-US" altLang="en-US" sz="1200" b="1" dirty="0">
                <a:solidFill>
                  <a:srgbClr val="CCFFCC"/>
                </a:solidFill>
              </a:rPr>
              <a:t>4 D’s</a:t>
            </a:r>
            <a:r>
              <a:rPr lang="en-US" altLang="en-US" sz="1200" dirty="0">
                <a:solidFill>
                  <a:srgbClr val="CCFFCC"/>
                </a:solidFill>
              </a:rPr>
              <a:t> (more on this shortly)</a:t>
            </a:r>
          </a:p>
        </p:txBody>
      </p:sp>
      <p:sp>
        <p:nvSpPr>
          <p:cNvPr id="17" name="Text Box 13">
            <a:extLst>
              <a:ext uri="{FF2B5EF4-FFF2-40B4-BE49-F238E27FC236}">
                <a16:creationId xmlns:a16="http://schemas.microsoft.com/office/drawing/2014/main" id="{D23EA8F9-DF9F-4DB4-AA3A-1B3558C3921B}"/>
              </a:ext>
            </a:extLst>
          </p:cNvPr>
          <p:cNvSpPr txBox="1">
            <a:spLocks noChangeArrowheads="1"/>
          </p:cNvSpPr>
          <p:nvPr/>
        </p:nvSpPr>
        <p:spPr bwMode="auto">
          <a:xfrm>
            <a:off x="4800600" y="5257800"/>
            <a:ext cx="4294188" cy="1230313"/>
          </a:xfrm>
          <a:prstGeom prst="rect">
            <a:avLst/>
          </a:prstGeom>
          <a:solidFill>
            <a:srgbClr val="FFCC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Tilted-Disc Syndrome</a:t>
            </a:r>
          </a:p>
          <a:p>
            <a:pPr eaLnBrk="1" hangingPunct="1">
              <a:spcBef>
                <a:spcPct val="0"/>
              </a:spcBef>
              <a:buClrTx/>
              <a:buSzTx/>
              <a:buFontTx/>
              <a:buNone/>
            </a:pPr>
            <a:r>
              <a:rPr lang="en-US" altLang="en-US" sz="1200"/>
              <a:t>1) Superior pole appears…</a:t>
            </a:r>
            <a:r>
              <a:rPr lang="en-US" altLang="en-US" sz="1200" b="1">
                <a:solidFill>
                  <a:srgbClr val="0000FF"/>
                </a:solidFill>
              </a:rPr>
              <a:t>elevated</a:t>
            </a:r>
            <a:r>
              <a:rPr lang="en-US" altLang="en-US" sz="1200"/>
              <a:t>, inferior…</a:t>
            </a:r>
            <a:r>
              <a:rPr lang="en-US" altLang="en-US" sz="1200" b="1">
                <a:solidFill>
                  <a:srgbClr val="0000FF"/>
                </a:solidFill>
              </a:rPr>
              <a:t>recessed</a:t>
            </a:r>
          </a:p>
          <a:p>
            <a:pPr eaLnBrk="1" hangingPunct="1">
              <a:spcBef>
                <a:spcPct val="0"/>
              </a:spcBef>
              <a:buClrTx/>
              <a:buSzTx/>
              <a:buFontTx/>
              <a:buNone/>
            </a:pPr>
            <a:r>
              <a:rPr lang="en-US" altLang="en-US" sz="1200"/>
              <a:t>2) </a:t>
            </a:r>
            <a:r>
              <a:rPr lang="en-US" altLang="en-US" sz="1200">
                <a:solidFill>
                  <a:srgbClr val="FFCC99"/>
                </a:solidFill>
              </a:rPr>
              <a:t>Associated with…</a:t>
            </a:r>
            <a:r>
              <a:rPr lang="en-US" altLang="en-US" sz="1200" b="1">
                <a:solidFill>
                  <a:srgbClr val="FFCC99"/>
                </a:solidFill>
              </a:rPr>
              <a:t>situs inversus</a:t>
            </a:r>
            <a:r>
              <a:rPr lang="en-US" altLang="en-US" sz="1200">
                <a:solidFill>
                  <a:srgbClr val="FFCC99"/>
                </a:solidFill>
              </a:rPr>
              <a:t> of retinal vessels</a:t>
            </a:r>
          </a:p>
          <a:p>
            <a:pPr eaLnBrk="1" hangingPunct="1">
              <a:spcBef>
                <a:spcPct val="0"/>
              </a:spcBef>
              <a:buClrTx/>
              <a:buSzTx/>
              <a:buFontTx/>
              <a:buNone/>
            </a:pPr>
            <a:r>
              <a:rPr lang="en-US" altLang="en-US" sz="1200"/>
              <a:t>3) </a:t>
            </a:r>
            <a:r>
              <a:rPr lang="en-US" altLang="en-US" sz="1200">
                <a:solidFill>
                  <a:srgbClr val="FFCC99"/>
                </a:solidFill>
              </a:rPr>
              <a:t>Fundus abnormality produces…</a:t>
            </a:r>
            <a:r>
              <a:rPr lang="en-US" altLang="en-US" sz="1200" b="1">
                <a:solidFill>
                  <a:srgbClr val="FFCC99"/>
                </a:solidFill>
              </a:rPr>
              <a:t>myopic astigmatism</a:t>
            </a:r>
          </a:p>
          <a:p>
            <a:pPr eaLnBrk="1" hangingPunct="1">
              <a:spcBef>
                <a:spcPct val="0"/>
              </a:spcBef>
              <a:buClrTx/>
              <a:buSzTx/>
              <a:buFontTx/>
              <a:buNone/>
            </a:pPr>
            <a:r>
              <a:rPr lang="en-US" altLang="en-US" sz="1200"/>
              <a:t>4) </a:t>
            </a:r>
            <a:r>
              <a:rPr lang="en-US" altLang="en-US" sz="1200">
                <a:solidFill>
                  <a:srgbClr val="FFCC99"/>
                </a:solidFill>
              </a:rPr>
              <a:t>VF testing reveals…</a:t>
            </a:r>
            <a:r>
              <a:rPr lang="en-US" altLang="en-US" sz="1200" b="1">
                <a:solidFill>
                  <a:srgbClr val="FFCC99"/>
                </a:solidFill>
              </a:rPr>
              <a:t>bitemporal hemianopia</a:t>
            </a:r>
            <a:r>
              <a:rPr lang="en-US" altLang="en-US" sz="1200">
                <a:solidFill>
                  <a:srgbClr val="FFCC99"/>
                </a:solidFill>
              </a:rPr>
              <a:t> that doesn’t</a:t>
            </a:r>
          </a:p>
          <a:p>
            <a:pPr eaLnBrk="1" hangingPunct="1">
              <a:spcBef>
                <a:spcPct val="0"/>
              </a:spcBef>
              <a:buClrTx/>
              <a:buSzTx/>
              <a:buFontTx/>
              <a:buNone/>
            </a:pPr>
            <a:r>
              <a:rPr lang="en-US" altLang="en-US" sz="1200">
                <a:solidFill>
                  <a:srgbClr val="FFCC99"/>
                </a:solidFill>
              </a:rPr>
              <a:t>   …</a:t>
            </a:r>
            <a:r>
              <a:rPr lang="en-US" altLang="en-US" sz="1200" b="1">
                <a:solidFill>
                  <a:srgbClr val="FFCC99"/>
                </a:solidFill>
              </a:rPr>
              <a:t>respect the vertical</a:t>
            </a:r>
            <a:r>
              <a:rPr lang="en-US" altLang="en-US" sz="1200">
                <a:solidFill>
                  <a:srgbClr val="FFCC99"/>
                </a:solidFill>
              </a:rPr>
              <a:t> and may…</a:t>
            </a:r>
            <a:r>
              <a:rPr lang="en-US" altLang="en-US" sz="1200" b="1">
                <a:solidFill>
                  <a:srgbClr val="FFCC99"/>
                </a:solidFill>
              </a:rPr>
              <a:t>resolve with refraction</a:t>
            </a:r>
          </a:p>
        </p:txBody>
      </p:sp>
      <p:sp>
        <p:nvSpPr>
          <p:cNvPr id="18" name="Text Box 13">
            <a:extLst>
              <a:ext uri="{FF2B5EF4-FFF2-40B4-BE49-F238E27FC236}">
                <a16:creationId xmlns:a16="http://schemas.microsoft.com/office/drawing/2014/main" id="{AF29A23D-8CCD-493E-A881-3F227F620AD9}"/>
              </a:ext>
            </a:extLst>
          </p:cNvPr>
          <p:cNvSpPr txBox="1">
            <a:spLocks noChangeArrowheads="1"/>
          </p:cNvSpPr>
          <p:nvPr/>
        </p:nvSpPr>
        <p:spPr bwMode="auto">
          <a:xfrm>
            <a:off x="4800600" y="5257800"/>
            <a:ext cx="4216400" cy="1231106"/>
          </a:xfrm>
          <a:prstGeom prst="rect">
            <a:avLst/>
          </a:prstGeom>
          <a:solidFill>
            <a:srgbClr val="FFCC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dirty="0">
                <a:solidFill>
                  <a:schemeClr val="bg1">
                    <a:lumMod val="65000"/>
                  </a:schemeClr>
                </a:solidFill>
              </a:rPr>
              <a:t>Tilted-Disc Syndrome</a:t>
            </a:r>
          </a:p>
          <a:p>
            <a:pPr eaLnBrk="1" hangingPunct="1">
              <a:spcBef>
                <a:spcPct val="0"/>
              </a:spcBef>
              <a:buClrTx/>
              <a:buSzTx/>
              <a:buFontTx/>
              <a:buNone/>
            </a:pPr>
            <a:r>
              <a:rPr lang="en-US" altLang="en-US" sz="1200" dirty="0">
                <a:solidFill>
                  <a:srgbClr val="FFCC99"/>
                </a:solidFill>
              </a:rPr>
              <a:t>1) Superior pole appears…</a:t>
            </a:r>
            <a:r>
              <a:rPr lang="en-US" altLang="en-US" sz="1200" b="1" dirty="0">
                <a:solidFill>
                  <a:srgbClr val="FFCC99"/>
                </a:solidFill>
              </a:rPr>
              <a:t>elevated</a:t>
            </a:r>
            <a:r>
              <a:rPr lang="en-US" altLang="en-US" sz="1200" dirty="0">
                <a:solidFill>
                  <a:srgbClr val="FFCC99"/>
                </a:solidFill>
              </a:rPr>
              <a:t>, inferior… </a:t>
            </a:r>
            <a:r>
              <a:rPr lang="en-US" altLang="en-US" sz="1200" b="1" dirty="0">
                <a:solidFill>
                  <a:srgbClr val="FFCC99"/>
                </a:solidFill>
              </a:rPr>
              <a:t>recessed</a:t>
            </a:r>
          </a:p>
          <a:p>
            <a:pPr eaLnBrk="1" hangingPunct="1">
              <a:spcBef>
                <a:spcPct val="0"/>
              </a:spcBef>
              <a:buClrTx/>
              <a:buSzTx/>
              <a:buFontTx/>
              <a:buNone/>
            </a:pPr>
            <a:r>
              <a:rPr lang="en-US" altLang="en-US" sz="1200" dirty="0">
                <a:solidFill>
                  <a:srgbClr val="FFCC99"/>
                </a:solidFill>
              </a:rPr>
              <a:t>2) Associated with…</a:t>
            </a:r>
            <a:r>
              <a:rPr lang="en-US" altLang="en-US" sz="1200" b="1" dirty="0">
                <a:solidFill>
                  <a:srgbClr val="FFCC99"/>
                </a:solidFill>
              </a:rPr>
              <a:t>situs inversus</a:t>
            </a:r>
            <a:r>
              <a:rPr lang="en-US" altLang="en-US" sz="1200" dirty="0">
                <a:solidFill>
                  <a:srgbClr val="FFCC99"/>
                </a:solidFill>
              </a:rPr>
              <a:t> of retinal vessels</a:t>
            </a:r>
          </a:p>
          <a:p>
            <a:pPr eaLnBrk="1" hangingPunct="1">
              <a:spcBef>
                <a:spcPct val="0"/>
              </a:spcBef>
              <a:buClrTx/>
              <a:buSzTx/>
              <a:buFontTx/>
              <a:buNone/>
            </a:pPr>
            <a:r>
              <a:rPr lang="en-US" altLang="en-US" sz="1200" dirty="0">
                <a:solidFill>
                  <a:srgbClr val="FFCC99"/>
                </a:solidFill>
              </a:rPr>
              <a:t>3) Fundus abnormality produces… </a:t>
            </a:r>
            <a:r>
              <a:rPr lang="en-US" altLang="en-US" sz="1200" b="1" dirty="0">
                <a:solidFill>
                  <a:srgbClr val="FFCC99"/>
                </a:solidFill>
              </a:rPr>
              <a:t>myopic </a:t>
            </a:r>
            <a:r>
              <a:rPr lang="en-US" altLang="en-US" sz="1200" b="1" dirty="0" err="1">
                <a:solidFill>
                  <a:srgbClr val="FFCC99"/>
                </a:solidFill>
              </a:rPr>
              <a:t>astigm</a:t>
            </a:r>
            <a:endParaRPr lang="en-US" altLang="en-US" sz="1200" b="1" dirty="0">
              <a:solidFill>
                <a:srgbClr val="FFCC99"/>
              </a:solidFill>
            </a:endParaRPr>
          </a:p>
          <a:p>
            <a:pPr eaLnBrk="1" hangingPunct="1">
              <a:spcBef>
                <a:spcPct val="0"/>
              </a:spcBef>
              <a:buClrTx/>
              <a:buSzTx/>
              <a:buFontTx/>
              <a:buNone/>
            </a:pPr>
            <a:r>
              <a:rPr lang="en-US" altLang="en-US" sz="1200" dirty="0">
                <a:solidFill>
                  <a:srgbClr val="FFCC99"/>
                </a:solidFill>
              </a:rPr>
              <a:t>4) VF testing reveals…</a:t>
            </a:r>
            <a:r>
              <a:rPr lang="en-US" altLang="en-US" sz="1200" b="1" dirty="0">
                <a:solidFill>
                  <a:srgbClr val="FFCC99"/>
                </a:solidFill>
              </a:rPr>
              <a:t>bitemporal hemianopia</a:t>
            </a:r>
            <a:r>
              <a:rPr lang="en-US" altLang="en-US" sz="1200" dirty="0">
                <a:solidFill>
                  <a:srgbClr val="FFCC99"/>
                </a:solidFill>
              </a:rPr>
              <a:t> that </a:t>
            </a:r>
            <a:r>
              <a:rPr lang="en-US" altLang="en-US" sz="1200" dirty="0" err="1">
                <a:solidFill>
                  <a:srgbClr val="FFCC99"/>
                </a:solidFill>
              </a:rPr>
              <a:t>doesn’t</a:t>
            </a:r>
            <a:r>
              <a:rPr lang="en-US" altLang="en-US" sz="1200" b="1" dirty="0" err="1">
                <a:solidFill>
                  <a:srgbClr val="FFCC99"/>
                </a:solidFill>
              </a:rPr>
              <a:t>with</a:t>
            </a:r>
            <a:r>
              <a:rPr lang="en-US" altLang="en-US" sz="1200" b="1" dirty="0">
                <a:solidFill>
                  <a:srgbClr val="FFCC99"/>
                </a:solidFill>
              </a:rPr>
              <a:t> refract</a:t>
            </a:r>
          </a:p>
        </p:txBody>
      </p:sp>
      <p:sp>
        <p:nvSpPr>
          <p:cNvPr id="3" name="TextBox 2">
            <a:extLst>
              <a:ext uri="{FF2B5EF4-FFF2-40B4-BE49-F238E27FC236}">
                <a16:creationId xmlns:a16="http://schemas.microsoft.com/office/drawing/2014/main" id="{83967FBC-9255-EE50-B057-538AB35A0FFD}"/>
              </a:ext>
            </a:extLst>
          </p:cNvPr>
          <p:cNvSpPr txBox="1"/>
          <p:nvPr/>
        </p:nvSpPr>
        <p:spPr>
          <a:xfrm>
            <a:off x="299781" y="1873984"/>
            <a:ext cx="5410200" cy="2308324"/>
          </a:xfrm>
          <a:prstGeom prst="rect">
            <a:avLst/>
          </a:prstGeom>
          <a:solidFill>
            <a:srgbClr val="61D6FF"/>
          </a:solidFill>
        </p:spPr>
        <p:txBody>
          <a:bodyPr wrap="square" rtlCol="0">
            <a:spAutoFit/>
          </a:bodyPr>
          <a:lstStyle/>
          <a:p>
            <a:r>
              <a:rPr lang="en-US" sz="1600" i="1" dirty="0">
                <a:solidFill>
                  <a:schemeClr val="bg1">
                    <a:lumMod val="50000"/>
                  </a:schemeClr>
                </a:solidFill>
              </a:rPr>
              <a:t>Is morning-glory disc usually unilateral, or bilateral?</a:t>
            </a:r>
          </a:p>
          <a:p>
            <a:r>
              <a:rPr lang="en-US" sz="1600" dirty="0">
                <a:solidFill>
                  <a:schemeClr val="bg1">
                    <a:lumMod val="50000"/>
                  </a:schemeClr>
                </a:solidFill>
              </a:rPr>
              <a:t>Unilateral</a:t>
            </a:r>
          </a:p>
          <a:p>
            <a:endParaRPr lang="en-US" sz="1600" i="1" dirty="0">
              <a:solidFill>
                <a:schemeClr val="bg1">
                  <a:lumMod val="50000"/>
                </a:schemeClr>
              </a:solidFill>
              <a:latin typeface="+mn-lt"/>
            </a:endParaRPr>
          </a:p>
          <a:p>
            <a:r>
              <a:rPr lang="en-US" sz="1600" i="1" dirty="0">
                <a:solidFill>
                  <a:schemeClr val="bg1">
                    <a:lumMod val="50000"/>
                  </a:schemeClr>
                </a:solidFill>
                <a:latin typeface="+mn-lt"/>
              </a:rPr>
              <a:t>Is there a gender predilection?</a:t>
            </a:r>
          </a:p>
          <a:p>
            <a:r>
              <a:rPr lang="en-US" sz="1600" dirty="0">
                <a:solidFill>
                  <a:schemeClr val="bg1">
                    <a:lumMod val="50000"/>
                  </a:schemeClr>
                </a:solidFill>
                <a:latin typeface="+mn-lt"/>
              </a:rPr>
              <a:t>Yes, there is a  ♀  preponderance</a:t>
            </a:r>
          </a:p>
          <a:p>
            <a:endParaRPr lang="en-US" sz="1600" dirty="0">
              <a:solidFill>
                <a:schemeClr val="bg1">
                  <a:lumMod val="50000"/>
                </a:schemeClr>
              </a:solidFill>
            </a:endParaRPr>
          </a:p>
          <a:p>
            <a:r>
              <a:rPr lang="en-US" sz="1600" i="1" dirty="0">
                <a:solidFill>
                  <a:schemeClr val="bg1">
                    <a:lumMod val="50000"/>
                  </a:schemeClr>
                </a:solidFill>
              </a:rPr>
              <a:t>It has two associations of particular note—what are they?</a:t>
            </a:r>
          </a:p>
          <a:p>
            <a:r>
              <a:rPr lang="en-US" sz="1600" dirty="0">
                <a:solidFill>
                  <a:schemeClr val="bg1">
                    <a:lumMod val="50000"/>
                  </a:schemeClr>
                </a:solidFill>
              </a:rPr>
              <a:t>--PHACE  syndrome</a:t>
            </a:r>
          </a:p>
          <a:p>
            <a:r>
              <a:rPr lang="en-US" sz="1600" dirty="0">
                <a:solidFill>
                  <a:schemeClr val="bg1">
                    <a:lumMod val="50000"/>
                  </a:schemeClr>
                </a:solidFill>
              </a:rPr>
              <a:t>--</a:t>
            </a:r>
            <a:r>
              <a:rPr lang="en-US" sz="1600" b="1" dirty="0" err="1"/>
              <a:t>Moyamoya</a:t>
            </a:r>
            <a:r>
              <a:rPr lang="en-US" sz="1600" b="1" dirty="0"/>
              <a:t>  </a:t>
            </a:r>
            <a:r>
              <a:rPr lang="en-US" sz="1600" b="1" dirty="0">
                <a:solidFill>
                  <a:srgbClr val="61D6FF"/>
                </a:solidFill>
              </a:rPr>
              <a:t>disease</a:t>
            </a:r>
          </a:p>
        </p:txBody>
      </p:sp>
      <p:sp>
        <p:nvSpPr>
          <p:cNvPr id="2" name="Frame 1">
            <a:extLst>
              <a:ext uri="{FF2B5EF4-FFF2-40B4-BE49-F238E27FC236}">
                <a16:creationId xmlns:a16="http://schemas.microsoft.com/office/drawing/2014/main" id="{257A94D7-AD34-AB4D-6027-AF081A0B8B3A}"/>
              </a:ext>
            </a:extLst>
          </p:cNvPr>
          <p:cNvSpPr/>
          <p:nvPr/>
        </p:nvSpPr>
        <p:spPr>
          <a:xfrm>
            <a:off x="1340808" y="4266407"/>
            <a:ext cx="1859592" cy="305593"/>
          </a:xfrm>
          <a:prstGeom prst="frame">
            <a:avLst/>
          </a:prstGeom>
          <a:solidFill>
            <a:schemeClr val="bg1">
              <a:lumMod val="65000"/>
            </a:schemeClr>
          </a:solidFill>
          <a:ln>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5" name="TextBox 4">
            <a:extLst>
              <a:ext uri="{FF2B5EF4-FFF2-40B4-BE49-F238E27FC236}">
                <a16:creationId xmlns:a16="http://schemas.microsoft.com/office/drawing/2014/main" id="{A5DE4E2D-A07C-9FD4-0501-0357163C4BDE}"/>
              </a:ext>
            </a:extLst>
          </p:cNvPr>
          <p:cNvSpPr txBox="1"/>
          <p:nvPr/>
        </p:nvSpPr>
        <p:spPr>
          <a:xfrm>
            <a:off x="2068437" y="2499301"/>
            <a:ext cx="6591695" cy="3754874"/>
          </a:xfrm>
          <a:prstGeom prst="rect">
            <a:avLst/>
          </a:prstGeom>
          <a:solidFill>
            <a:srgbClr val="FFDB69"/>
          </a:solidFill>
        </p:spPr>
        <p:txBody>
          <a:bodyPr wrap="square" rtlCol="0">
            <a:spAutoFit/>
          </a:bodyPr>
          <a:lstStyle/>
          <a:p>
            <a:r>
              <a:rPr lang="en-US" sz="1400" b="0" i="1" dirty="0">
                <a:effectLst/>
                <a:latin typeface="+mn-lt"/>
              </a:rPr>
              <a:t>What is </a:t>
            </a:r>
            <a:r>
              <a:rPr lang="en-US" sz="1400" b="0" dirty="0" err="1">
                <a:effectLst/>
                <a:latin typeface="+mn-lt"/>
              </a:rPr>
              <a:t>moyamoya</a:t>
            </a:r>
            <a:r>
              <a:rPr lang="en-US" sz="1400" b="0" dirty="0">
                <a:effectLst/>
                <a:latin typeface="+mn-lt"/>
              </a:rPr>
              <a:t> disease </a:t>
            </a:r>
            <a:r>
              <a:rPr lang="en-US" sz="1400" b="0" i="1" dirty="0">
                <a:effectLst/>
                <a:latin typeface="+mn-lt"/>
              </a:rPr>
              <a:t>(MMD)?</a:t>
            </a:r>
          </a:p>
          <a:p>
            <a:r>
              <a:rPr lang="en-US" sz="1400" dirty="0">
                <a:latin typeface="+mn-lt"/>
              </a:rPr>
              <a:t>An</a:t>
            </a:r>
            <a:r>
              <a:rPr lang="en-US" sz="1400" b="0" i="0" dirty="0">
                <a:effectLst/>
                <a:latin typeface="+mn-lt"/>
              </a:rPr>
              <a:t>  occlusive  vascular condition primarily affecting the terminal  internal carotids  and proximal  anterior and middle cerebral  arteries</a:t>
            </a:r>
          </a:p>
          <a:p>
            <a:endParaRPr lang="en-US" sz="1400" i="1" dirty="0">
              <a:latin typeface="+mn-lt"/>
            </a:endParaRPr>
          </a:p>
          <a:p>
            <a:r>
              <a:rPr lang="en-US" sz="1400" b="0" i="1" dirty="0">
                <a:effectLst/>
                <a:latin typeface="+mn-lt"/>
              </a:rPr>
              <a:t>Is it common, or rare?</a:t>
            </a:r>
          </a:p>
          <a:p>
            <a:r>
              <a:rPr lang="en-US" sz="1400" dirty="0">
                <a:latin typeface="+mn-lt"/>
              </a:rPr>
              <a:t>Quite rare</a:t>
            </a:r>
          </a:p>
          <a:p>
            <a:endParaRPr lang="en-US" sz="1400" b="0" i="0" dirty="0">
              <a:effectLst/>
              <a:latin typeface="+mn-lt"/>
            </a:endParaRPr>
          </a:p>
          <a:p>
            <a:endParaRPr lang="en-US" sz="1400" i="1" dirty="0">
              <a:latin typeface="+mn-lt"/>
            </a:endParaRPr>
          </a:p>
          <a:p>
            <a:r>
              <a:rPr lang="en-US" sz="1400" i="1" dirty="0">
                <a:latin typeface="+mn-lt"/>
              </a:rPr>
              <a:t>Is there a racial predilection?</a:t>
            </a:r>
          </a:p>
          <a:p>
            <a:r>
              <a:rPr lang="en-US" sz="1400" dirty="0">
                <a:latin typeface="+mn-lt"/>
              </a:rPr>
              <a:t>Yes, it is more common in  Asians , </a:t>
            </a:r>
            <a:r>
              <a:rPr lang="en-US" sz="1400" dirty="0">
                <a:solidFill>
                  <a:srgbClr val="0000FF"/>
                </a:solidFill>
                <a:latin typeface="+mn-lt"/>
              </a:rPr>
              <a:t>especially  Japanese  and Korean  individuals</a:t>
            </a:r>
          </a:p>
          <a:p>
            <a:endParaRPr lang="en-US" sz="1400" dirty="0">
              <a:latin typeface="+mn-lt"/>
            </a:endParaRPr>
          </a:p>
          <a:p>
            <a:r>
              <a:rPr lang="en-US" sz="1400" i="1" dirty="0">
                <a:latin typeface="+mn-lt"/>
              </a:rPr>
              <a:t>Is there a gender predilection?</a:t>
            </a:r>
          </a:p>
          <a:p>
            <a:r>
              <a:rPr lang="en-US" sz="1400" dirty="0">
                <a:latin typeface="+mn-lt"/>
              </a:rPr>
              <a:t>Yes, there is a modest  female  preponderance</a:t>
            </a:r>
            <a:endParaRPr lang="en-US" sz="1400" dirty="0">
              <a:solidFill>
                <a:srgbClr val="FFDB69"/>
              </a:solidFill>
              <a:latin typeface="+mn-lt"/>
            </a:endParaRPr>
          </a:p>
          <a:p>
            <a:endParaRPr lang="en-US" sz="1400" i="1" dirty="0">
              <a:solidFill>
                <a:srgbClr val="FFDB69"/>
              </a:solidFill>
              <a:latin typeface="+mn-lt"/>
            </a:endParaRPr>
          </a:p>
          <a:p>
            <a:r>
              <a:rPr lang="en-US" sz="1400" i="1" dirty="0">
                <a:solidFill>
                  <a:srgbClr val="FFDB69"/>
                </a:solidFill>
                <a:latin typeface="+mn-lt"/>
              </a:rPr>
              <a:t>Is there an age predilection?</a:t>
            </a:r>
          </a:p>
          <a:p>
            <a:r>
              <a:rPr lang="en-US" sz="1400" dirty="0">
                <a:solidFill>
                  <a:srgbClr val="FFDB69"/>
                </a:solidFill>
                <a:latin typeface="+mn-lt"/>
              </a:rPr>
              <a:t>It manifests most commonly in  childhood  (with a second, smaller peak in the  fourth  decade)</a:t>
            </a:r>
          </a:p>
        </p:txBody>
      </p:sp>
      <p:sp>
        <p:nvSpPr>
          <p:cNvPr id="7" name="TextBox 6">
            <a:extLst>
              <a:ext uri="{FF2B5EF4-FFF2-40B4-BE49-F238E27FC236}">
                <a16:creationId xmlns:a16="http://schemas.microsoft.com/office/drawing/2014/main" id="{024A12C4-E399-702B-B93D-2CFCF3E1D8E2}"/>
              </a:ext>
            </a:extLst>
          </p:cNvPr>
          <p:cNvSpPr txBox="1"/>
          <p:nvPr/>
        </p:nvSpPr>
        <p:spPr>
          <a:xfrm>
            <a:off x="1600200" y="3830430"/>
            <a:ext cx="936475" cy="338554"/>
          </a:xfrm>
          <a:prstGeom prst="rect">
            <a:avLst/>
          </a:prstGeom>
          <a:noFill/>
        </p:spPr>
        <p:txBody>
          <a:bodyPr wrap="none" rtlCol="0">
            <a:spAutoFit/>
          </a:bodyPr>
          <a:lstStyle/>
          <a:p>
            <a:r>
              <a:rPr lang="en-US" sz="1600" b="1" dirty="0"/>
              <a:t>disease</a:t>
            </a:r>
          </a:p>
        </p:txBody>
      </p:sp>
    </p:spTree>
    <p:extLst>
      <p:ext uri="{BB962C8B-B14F-4D97-AF65-F5344CB8AC3E}">
        <p14:creationId xmlns:p14="http://schemas.microsoft.com/office/powerpoint/2010/main" val="2297077061"/>
      </p:ext>
    </p:extLst>
  </p:cSld>
  <p:clrMapOvr>
    <a:masterClrMapping/>
  </p:clrMapOvr>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6" name="Text Box 10">
            <a:extLst>
              <a:ext uri="{FF2B5EF4-FFF2-40B4-BE49-F238E27FC236}">
                <a16:creationId xmlns:a16="http://schemas.microsoft.com/office/drawing/2014/main" id="{75A786AA-A76E-4831-AE75-ABE88B23D8E3}"/>
              </a:ext>
            </a:extLst>
          </p:cNvPr>
          <p:cNvSpPr txBox="1">
            <a:spLocks noChangeArrowheads="1"/>
          </p:cNvSpPr>
          <p:nvPr/>
        </p:nvSpPr>
        <p:spPr bwMode="auto">
          <a:xfrm>
            <a:off x="1371600" y="4267200"/>
            <a:ext cx="3057525" cy="2154238"/>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Morning-Glory Disc</a:t>
            </a:r>
          </a:p>
          <a:p>
            <a:pPr eaLnBrk="1" hangingPunct="1">
              <a:spcBef>
                <a:spcPct val="0"/>
              </a:spcBef>
              <a:buClrTx/>
              <a:buSzTx/>
              <a:buFontTx/>
              <a:buNone/>
            </a:pPr>
            <a:r>
              <a:rPr lang="en-US" altLang="en-US" sz="1200"/>
              <a:t>--DFE reveals:</a:t>
            </a:r>
          </a:p>
          <a:p>
            <a:pPr eaLnBrk="1" hangingPunct="1">
              <a:spcBef>
                <a:spcPct val="0"/>
              </a:spcBef>
              <a:buClrTx/>
              <a:buSzTx/>
              <a:buFontTx/>
              <a:buNone/>
            </a:pPr>
            <a:r>
              <a:rPr lang="en-US" altLang="en-US" sz="1200"/>
              <a:t>  1) A funnel-shaped…</a:t>
            </a:r>
            <a:r>
              <a:rPr lang="en-US" altLang="en-US" sz="1200" b="1">
                <a:solidFill>
                  <a:srgbClr val="0000FF"/>
                </a:solidFill>
              </a:rPr>
              <a:t>excavation</a:t>
            </a:r>
            <a:endParaRPr lang="en-US" altLang="en-US" sz="1200"/>
          </a:p>
          <a:p>
            <a:pPr eaLnBrk="1" hangingPunct="1">
              <a:spcBef>
                <a:spcPct val="0"/>
              </a:spcBef>
              <a:buClrTx/>
              <a:buSzTx/>
              <a:buFontTx/>
              <a:buNone/>
            </a:pPr>
            <a:r>
              <a:rPr lang="en-US" altLang="en-US" sz="1200"/>
              <a:t>  2) Number of vessels crossing the rim</a:t>
            </a:r>
          </a:p>
          <a:p>
            <a:pPr eaLnBrk="1" hangingPunct="1">
              <a:spcBef>
                <a:spcPct val="0"/>
              </a:spcBef>
              <a:buClrTx/>
              <a:buSzTx/>
              <a:buFontTx/>
              <a:buNone/>
            </a:pPr>
            <a:r>
              <a:rPr lang="en-US" altLang="en-US" sz="1200"/>
              <a:t>    seems abnormally…</a:t>
            </a:r>
            <a:r>
              <a:rPr lang="en-US" altLang="en-US" sz="1200" b="1">
                <a:solidFill>
                  <a:srgbClr val="0000FF"/>
                </a:solidFill>
              </a:rPr>
              <a:t>high</a:t>
            </a:r>
            <a:r>
              <a:rPr lang="en-US" altLang="en-US" sz="1200"/>
              <a:t> </a:t>
            </a:r>
            <a:endParaRPr lang="en-US" altLang="en-US" sz="1200" b="1">
              <a:solidFill>
                <a:srgbClr val="0000FF"/>
              </a:solidFill>
            </a:endParaRPr>
          </a:p>
          <a:p>
            <a:pPr eaLnBrk="1" hangingPunct="1">
              <a:spcBef>
                <a:spcPct val="0"/>
              </a:spcBef>
              <a:buClrTx/>
              <a:buSzTx/>
              <a:buFontTx/>
              <a:buNone/>
            </a:pPr>
            <a:r>
              <a:rPr lang="en-US" altLang="en-US" sz="1200"/>
              <a:t>--Tissue is…</a:t>
            </a:r>
            <a:r>
              <a:rPr lang="en-US" altLang="en-US" sz="1200" b="1">
                <a:solidFill>
                  <a:srgbClr val="0000FF"/>
                </a:solidFill>
              </a:rPr>
              <a:t>contractile</a:t>
            </a:r>
            <a:r>
              <a:rPr lang="en-US" altLang="en-US" sz="1200"/>
              <a:t>, so cup seems</a:t>
            </a:r>
          </a:p>
          <a:p>
            <a:pPr eaLnBrk="1" hangingPunct="1">
              <a:spcBef>
                <a:spcPct val="0"/>
              </a:spcBef>
              <a:buClrTx/>
              <a:buSzTx/>
              <a:buFontTx/>
              <a:buNone/>
            </a:pPr>
            <a:r>
              <a:rPr lang="en-US" altLang="en-US" sz="1200"/>
              <a:t>  to…</a:t>
            </a:r>
            <a:r>
              <a:rPr lang="en-US" altLang="en-US" sz="1200" b="1">
                <a:solidFill>
                  <a:srgbClr val="0000FF"/>
                </a:solidFill>
              </a:rPr>
              <a:t>open </a:t>
            </a:r>
            <a:r>
              <a:rPr lang="en-US" altLang="en-US" sz="1200">
                <a:solidFill>
                  <a:srgbClr val="0000FF"/>
                </a:solidFill>
              </a:rPr>
              <a:t>and</a:t>
            </a:r>
            <a:r>
              <a:rPr lang="en-US" altLang="en-US" sz="1200" b="1">
                <a:solidFill>
                  <a:srgbClr val="0000FF"/>
                </a:solidFill>
              </a:rPr>
              <a:t> close</a:t>
            </a:r>
            <a:r>
              <a:rPr lang="en-US" altLang="en-US" sz="1200"/>
              <a:t> (like its namesake,  </a:t>
            </a:r>
          </a:p>
          <a:p>
            <a:pPr eaLnBrk="1" hangingPunct="1">
              <a:spcBef>
                <a:spcPct val="0"/>
              </a:spcBef>
              <a:buClrTx/>
              <a:buSzTx/>
              <a:buFontTx/>
              <a:buNone/>
            </a:pPr>
            <a:r>
              <a:rPr lang="en-US" altLang="en-US" sz="1200"/>
              <a:t>  the morning-glory flower)</a:t>
            </a:r>
          </a:p>
          <a:p>
            <a:pPr eaLnBrk="1" hangingPunct="1">
              <a:spcBef>
                <a:spcPct val="0"/>
              </a:spcBef>
              <a:buClrTx/>
              <a:buSzTx/>
              <a:buFontTx/>
              <a:buNone/>
            </a:pPr>
            <a:r>
              <a:rPr lang="en-US" altLang="en-US" sz="1200"/>
              <a:t>--VA usually…</a:t>
            </a:r>
            <a:r>
              <a:rPr lang="en-US" altLang="en-US" sz="1200" b="1">
                <a:solidFill>
                  <a:srgbClr val="0000FF"/>
                </a:solidFill>
              </a:rPr>
              <a:t>20/200</a:t>
            </a:r>
            <a:r>
              <a:rPr lang="en-US" altLang="en-US" sz="1200"/>
              <a:t>, but can be…</a:t>
            </a:r>
          </a:p>
          <a:p>
            <a:pPr eaLnBrk="1" hangingPunct="1">
              <a:spcBef>
                <a:spcPct val="0"/>
              </a:spcBef>
              <a:buClrTx/>
              <a:buSzTx/>
              <a:buFontTx/>
              <a:buNone/>
            </a:pPr>
            <a:r>
              <a:rPr lang="en-US" altLang="en-US" sz="1200"/>
              <a:t>   </a:t>
            </a:r>
            <a:r>
              <a:rPr lang="en-US" altLang="en-US" sz="1200" b="1">
                <a:solidFill>
                  <a:srgbClr val="0000FF"/>
                </a:solidFill>
              </a:rPr>
              <a:t>20/20&lt;-&gt;NLP</a:t>
            </a:r>
          </a:p>
          <a:p>
            <a:pPr eaLnBrk="1" hangingPunct="1">
              <a:spcBef>
                <a:spcPct val="0"/>
              </a:spcBef>
              <a:buClrTx/>
              <a:buSzTx/>
              <a:buFontTx/>
              <a:buNone/>
            </a:pPr>
            <a:r>
              <a:rPr lang="en-US" altLang="en-US" sz="1200"/>
              <a:t>--1/3 develop…</a:t>
            </a:r>
            <a:r>
              <a:rPr lang="en-US" altLang="en-US" sz="1200" b="1">
                <a:solidFill>
                  <a:srgbClr val="CCECFF"/>
                </a:solidFill>
              </a:rPr>
              <a:t>serous</a:t>
            </a:r>
            <a:r>
              <a:rPr lang="en-US" altLang="en-US" sz="1200" b="1">
                <a:solidFill>
                  <a:srgbClr val="0000FF"/>
                </a:solidFill>
              </a:rPr>
              <a:t> </a:t>
            </a:r>
            <a:r>
              <a:rPr lang="en-US" altLang="en-US" sz="1200" b="1">
                <a:solidFill>
                  <a:srgbClr val="CCECFF"/>
                </a:solidFill>
              </a:rPr>
              <a:t>RD</a:t>
            </a:r>
          </a:p>
        </p:txBody>
      </p:sp>
      <p:sp>
        <p:nvSpPr>
          <p:cNvPr id="26627" name="Text Box 3">
            <a:extLst>
              <a:ext uri="{FF2B5EF4-FFF2-40B4-BE49-F238E27FC236}">
                <a16:creationId xmlns:a16="http://schemas.microsoft.com/office/drawing/2014/main" id="{EBF565CB-D2E5-4CB9-AB10-59AB11704A7C}"/>
              </a:ext>
            </a:extLst>
          </p:cNvPr>
          <p:cNvSpPr txBox="1">
            <a:spLocks noChangeArrowheads="1"/>
          </p:cNvSpPr>
          <p:nvPr/>
        </p:nvSpPr>
        <p:spPr bwMode="auto">
          <a:xfrm>
            <a:off x="793750" y="3505200"/>
            <a:ext cx="2274982" cy="677108"/>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solidFill>
                  <a:schemeClr val="bg1">
                    <a:lumMod val="65000"/>
                  </a:schemeClr>
                </a:solidFill>
              </a:rPr>
              <a:t>Optic Pit/Hole</a:t>
            </a:r>
          </a:p>
          <a:p>
            <a:pPr eaLnBrk="1" hangingPunct="1">
              <a:spcBef>
                <a:spcPct val="0"/>
              </a:spcBef>
              <a:buClrTx/>
              <a:buSzTx/>
              <a:buFontTx/>
              <a:buNone/>
            </a:pPr>
            <a:r>
              <a:rPr lang="en-US" altLang="en-US" sz="1200">
                <a:solidFill>
                  <a:schemeClr val="bg1">
                    <a:lumMod val="65000"/>
                  </a:schemeClr>
                </a:solidFill>
              </a:rPr>
              <a:t>--Associated with…</a:t>
            </a:r>
            <a:r>
              <a:rPr lang="en-US" altLang="en-US" sz="1200" b="1">
                <a:solidFill>
                  <a:schemeClr val="bg1">
                    <a:lumMod val="65000"/>
                  </a:schemeClr>
                </a:solidFill>
              </a:rPr>
              <a:t>serous RD</a:t>
            </a:r>
          </a:p>
          <a:p>
            <a:pPr eaLnBrk="1" hangingPunct="1">
              <a:spcBef>
                <a:spcPct val="0"/>
              </a:spcBef>
              <a:buClrTx/>
              <a:buSzTx/>
              <a:buFontTx/>
              <a:buNone/>
            </a:pPr>
            <a:r>
              <a:rPr lang="en-US" altLang="en-US" sz="1200" b="1">
                <a:solidFill>
                  <a:schemeClr val="bg1">
                    <a:lumMod val="65000"/>
                  </a:schemeClr>
                </a:solidFill>
              </a:rPr>
              <a:t>  in adulthood</a:t>
            </a:r>
          </a:p>
        </p:txBody>
      </p:sp>
      <p:sp>
        <p:nvSpPr>
          <p:cNvPr id="26628" name="Line 4">
            <a:extLst>
              <a:ext uri="{FF2B5EF4-FFF2-40B4-BE49-F238E27FC236}">
                <a16:creationId xmlns:a16="http://schemas.microsoft.com/office/drawing/2014/main" id="{6995FA1A-F69E-4714-87E2-B7C3F5C89A50}"/>
              </a:ext>
            </a:extLst>
          </p:cNvPr>
          <p:cNvSpPr>
            <a:spLocks noChangeShapeType="1"/>
          </p:cNvSpPr>
          <p:nvPr/>
        </p:nvSpPr>
        <p:spPr bwMode="auto">
          <a:xfrm flipH="1">
            <a:off x="1600200" y="2057400"/>
            <a:ext cx="1524000" cy="3810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629" name="Text Box 6">
            <a:extLst>
              <a:ext uri="{FF2B5EF4-FFF2-40B4-BE49-F238E27FC236}">
                <a16:creationId xmlns:a16="http://schemas.microsoft.com/office/drawing/2014/main" id="{2498F669-3885-470F-827E-D0722ECBD570}"/>
              </a:ext>
            </a:extLst>
          </p:cNvPr>
          <p:cNvSpPr txBox="1">
            <a:spLocks noChangeArrowheads="1"/>
          </p:cNvSpPr>
          <p:nvPr/>
        </p:nvSpPr>
        <p:spPr bwMode="auto">
          <a:xfrm>
            <a:off x="1340808" y="1524000"/>
            <a:ext cx="3544560" cy="458587"/>
          </a:xfrm>
          <a:prstGeom prst="rect">
            <a:avLst/>
          </a:prstGeom>
          <a:noFill/>
          <a:ln w="952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1400" i="1">
                <a:solidFill>
                  <a:schemeClr val="bg1">
                    <a:lumMod val="75000"/>
                  </a:schemeClr>
                </a:solidFill>
              </a:rPr>
              <a:t>These three are all secondary to abnormal</a:t>
            </a:r>
          </a:p>
          <a:p>
            <a:pPr algn="ctr" eaLnBrk="1" hangingPunct="1">
              <a:lnSpc>
                <a:spcPct val="85000"/>
              </a:lnSpc>
              <a:spcBef>
                <a:spcPct val="0"/>
              </a:spcBef>
              <a:buClrTx/>
              <a:buSzTx/>
              <a:buFontTx/>
              <a:buNone/>
            </a:pPr>
            <a:r>
              <a:rPr lang="en-US" altLang="en-US" sz="1400" i="1">
                <a:solidFill>
                  <a:schemeClr val="bg1">
                    <a:lumMod val="75000"/>
                  </a:schemeClr>
                </a:solidFill>
              </a:rPr>
              <a:t>closure of the embryonic optic fissure</a:t>
            </a:r>
          </a:p>
        </p:txBody>
      </p:sp>
      <p:sp>
        <p:nvSpPr>
          <p:cNvPr id="26630" name="Text Box 7">
            <a:extLst>
              <a:ext uri="{FF2B5EF4-FFF2-40B4-BE49-F238E27FC236}">
                <a16:creationId xmlns:a16="http://schemas.microsoft.com/office/drawing/2014/main" id="{77864995-F91A-497B-84DE-F4FB09455FB9}"/>
              </a:ext>
            </a:extLst>
          </p:cNvPr>
          <p:cNvSpPr txBox="1">
            <a:spLocks noChangeArrowheads="1"/>
          </p:cNvSpPr>
          <p:nvPr/>
        </p:nvSpPr>
        <p:spPr bwMode="auto">
          <a:xfrm>
            <a:off x="76200" y="2514600"/>
            <a:ext cx="2783134" cy="861774"/>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solidFill>
                  <a:schemeClr val="bg1">
                    <a:lumMod val="65000"/>
                  </a:schemeClr>
                </a:solidFill>
              </a:rPr>
              <a:t>Optic Nerve Coloboma</a:t>
            </a:r>
          </a:p>
          <a:p>
            <a:pPr eaLnBrk="1" hangingPunct="1">
              <a:spcBef>
                <a:spcPct val="0"/>
              </a:spcBef>
              <a:buClrTx/>
              <a:buSzTx/>
              <a:buFontTx/>
              <a:buNone/>
            </a:pPr>
            <a:r>
              <a:rPr lang="en-US" altLang="en-US" sz="1200">
                <a:solidFill>
                  <a:schemeClr val="bg1">
                    <a:lumMod val="65000"/>
                  </a:schemeClr>
                </a:solidFill>
              </a:rPr>
              <a:t>1) May resemble…</a:t>
            </a:r>
            <a:r>
              <a:rPr lang="en-US" altLang="en-US" sz="1200" b="1">
                <a:solidFill>
                  <a:schemeClr val="bg1">
                    <a:lumMod val="65000"/>
                  </a:schemeClr>
                </a:solidFill>
              </a:rPr>
              <a:t>deep cupping</a:t>
            </a:r>
          </a:p>
          <a:p>
            <a:pPr eaLnBrk="1" hangingPunct="1">
              <a:spcBef>
                <a:spcPct val="0"/>
              </a:spcBef>
              <a:buClrTx/>
              <a:buSzTx/>
              <a:buFontTx/>
              <a:buNone/>
            </a:pPr>
            <a:r>
              <a:rPr lang="en-US" altLang="en-US" sz="1200">
                <a:solidFill>
                  <a:schemeClr val="bg1">
                    <a:lumMod val="65000"/>
                  </a:schemeClr>
                </a:solidFill>
              </a:rPr>
              <a:t>2) Can be…</a:t>
            </a:r>
            <a:r>
              <a:rPr lang="en-US" altLang="en-US" sz="1200" b="1">
                <a:solidFill>
                  <a:schemeClr val="bg1">
                    <a:lumMod val="65000"/>
                  </a:schemeClr>
                </a:solidFill>
              </a:rPr>
              <a:t>bilateral, asymmetric</a:t>
            </a:r>
          </a:p>
          <a:p>
            <a:pPr eaLnBrk="1" hangingPunct="1">
              <a:spcBef>
                <a:spcPct val="0"/>
              </a:spcBef>
              <a:buClrTx/>
              <a:buSzTx/>
              <a:buFontTx/>
              <a:buNone/>
            </a:pPr>
            <a:r>
              <a:rPr lang="en-US" altLang="en-US" sz="1200">
                <a:solidFill>
                  <a:schemeClr val="bg1">
                    <a:lumMod val="65000"/>
                  </a:schemeClr>
                </a:solidFill>
              </a:rPr>
              <a:t>3) Part of the…</a:t>
            </a:r>
            <a:r>
              <a:rPr lang="en-US" altLang="en-US" sz="1200" b="1">
                <a:solidFill>
                  <a:schemeClr val="bg1">
                    <a:lumMod val="65000"/>
                  </a:schemeClr>
                </a:solidFill>
              </a:rPr>
              <a:t>CHARGE association</a:t>
            </a:r>
          </a:p>
        </p:txBody>
      </p:sp>
      <p:sp>
        <p:nvSpPr>
          <p:cNvPr id="26631" name="Line 8">
            <a:extLst>
              <a:ext uri="{FF2B5EF4-FFF2-40B4-BE49-F238E27FC236}">
                <a16:creationId xmlns:a16="http://schemas.microsoft.com/office/drawing/2014/main" id="{91D11795-7A2D-4757-920B-F908079269D1}"/>
              </a:ext>
            </a:extLst>
          </p:cNvPr>
          <p:cNvSpPr>
            <a:spLocks noChangeShapeType="1"/>
          </p:cNvSpPr>
          <p:nvPr/>
        </p:nvSpPr>
        <p:spPr bwMode="auto">
          <a:xfrm flipH="1">
            <a:off x="2971800" y="2057400"/>
            <a:ext cx="152400" cy="14478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632" name="Text Box 9">
            <a:extLst>
              <a:ext uri="{FF2B5EF4-FFF2-40B4-BE49-F238E27FC236}">
                <a16:creationId xmlns:a16="http://schemas.microsoft.com/office/drawing/2014/main" id="{A6F1D9EC-DA7F-44C4-8528-11B06C1FBD47}"/>
              </a:ext>
            </a:extLst>
          </p:cNvPr>
          <p:cNvSpPr txBox="1">
            <a:spLocks noChangeArrowheads="1"/>
          </p:cNvSpPr>
          <p:nvPr/>
        </p:nvSpPr>
        <p:spPr bwMode="auto">
          <a:xfrm>
            <a:off x="1371600" y="4267200"/>
            <a:ext cx="3057247" cy="2154436"/>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dirty="0">
                <a:solidFill>
                  <a:schemeClr val="bg1">
                    <a:lumMod val="65000"/>
                  </a:schemeClr>
                </a:solidFill>
              </a:rPr>
              <a:t>Morning-Glory Disc</a:t>
            </a:r>
          </a:p>
          <a:p>
            <a:pPr eaLnBrk="1" hangingPunct="1">
              <a:spcBef>
                <a:spcPct val="0"/>
              </a:spcBef>
              <a:buClrTx/>
              <a:buSzTx/>
              <a:buFontTx/>
              <a:buNone/>
            </a:pPr>
            <a:r>
              <a:rPr lang="en-US" altLang="en-US" sz="1200" dirty="0">
                <a:solidFill>
                  <a:schemeClr val="bg1">
                    <a:lumMod val="65000"/>
                  </a:schemeClr>
                </a:solidFill>
              </a:rPr>
              <a:t>--DFE reveals:</a:t>
            </a:r>
          </a:p>
          <a:p>
            <a:pPr eaLnBrk="1" hangingPunct="1">
              <a:spcBef>
                <a:spcPct val="0"/>
              </a:spcBef>
              <a:buClrTx/>
              <a:buSzTx/>
              <a:buFontTx/>
              <a:buNone/>
            </a:pPr>
            <a:r>
              <a:rPr lang="en-US" altLang="en-US" sz="1200" dirty="0">
                <a:solidFill>
                  <a:schemeClr val="bg1">
                    <a:lumMod val="65000"/>
                  </a:schemeClr>
                </a:solidFill>
              </a:rPr>
              <a:t>  1) A funnel-shaped…</a:t>
            </a:r>
            <a:r>
              <a:rPr lang="en-US" altLang="en-US" sz="1200" b="1" dirty="0">
                <a:solidFill>
                  <a:schemeClr val="bg1">
                    <a:lumMod val="65000"/>
                  </a:schemeClr>
                </a:solidFill>
              </a:rPr>
              <a:t>excavation</a:t>
            </a:r>
            <a:endParaRPr lang="en-US" altLang="en-US" sz="1200" dirty="0">
              <a:solidFill>
                <a:schemeClr val="bg1">
                  <a:lumMod val="65000"/>
                </a:schemeClr>
              </a:solidFill>
            </a:endParaRPr>
          </a:p>
          <a:p>
            <a:pPr eaLnBrk="1" hangingPunct="1">
              <a:spcBef>
                <a:spcPct val="0"/>
              </a:spcBef>
              <a:buClrTx/>
              <a:buSzTx/>
              <a:buFontTx/>
              <a:buNone/>
            </a:pPr>
            <a:r>
              <a:rPr lang="en-US" altLang="en-US" sz="1200" dirty="0">
                <a:solidFill>
                  <a:schemeClr val="bg1">
                    <a:lumMod val="65000"/>
                  </a:schemeClr>
                </a:solidFill>
              </a:rPr>
              <a:t>  2) Number of vessels crossing the rim</a:t>
            </a:r>
          </a:p>
          <a:p>
            <a:pPr eaLnBrk="1" hangingPunct="1">
              <a:spcBef>
                <a:spcPct val="0"/>
              </a:spcBef>
              <a:buClrTx/>
              <a:buSzTx/>
              <a:buFontTx/>
              <a:buNone/>
            </a:pPr>
            <a:r>
              <a:rPr lang="en-US" altLang="en-US" sz="1200" dirty="0">
                <a:solidFill>
                  <a:schemeClr val="bg1">
                    <a:lumMod val="65000"/>
                  </a:schemeClr>
                </a:solidFill>
              </a:rPr>
              <a:t>    seems abnormally…</a:t>
            </a:r>
            <a:r>
              <a:rPr lang="en-US" altLang="en-US" sz="1200" b="1" dirty="0">
                <a:solidFill>
                  <a:schemeClr val="bg1">
                    <a:lumMod val="65000"/>
                  </a:schemeClr>
                </a:solidFill>
              </a:rPr>
              <a:t>high</a:t>
            </a:r>
            <a:r>
              <a:rPr lang="en-US" altLang="en-US" sz="1200" dirty="0">
                <a:solidFill>
                  <a:schemeClr val="bg1">
                    <a:lumMod val="65000"/>
                  </a:schemeClr>
                </a:solidFill>
              </a:rPr>
              <a:t> </a:t>
            </a:r>
            <a:endParaRPr lang="en-US" altLang="en-US" sz="1200" b="1" dirty="0">
              <a:solidFill>
                <a:schemeClr val="bg1">
                  <a:lumMod val="65000"/>
                </a:schemeClr>
              </a:solidFill>
            </a:endParaRPr>
          </a:p>
          <a:p>
            <a:pPr eaLnBrk="1" hangingPunct="1">
              <a:spcBef>
                <a:spcPct val="0"/>
              </a:spcBef>
              <a:buClrTx/>
              <a:buSzTx/>
              <a:buFontTx/>
              <a:buNone/>
            </a:pPr>
            <a:r>
              <a:rPr lang="en-US" altLang="en-US" sz="1200" dirty="0">
                <a:solidFill>
                  <a:schemeClr val="bg1">
                    <a:lumMod val="65000"/>
                  </a:schemeClr>
                </a:solidFill>
              </a:rPr>
              <a:t>--Tissue is…</a:t>
            </a:r>
            <a:r>
              <a:rPr lang="en-US" altLang="en-US" sz="1200" b="1" dirty="0">
                <a:solidFill>
                  <a:schemeClr val="bg1">
                    <a:lumMod val="65000"/>
                  </a:schemeClr>
                </a:solidFill>
              </a:rPr>
              <a:t>contractile</a:t>
            </a:r>
            <a:r>
              <a:rPr lang="en-US" altLang="en-US" sz="1200" dirty="0">
                <a:solidFill>
                  <a:schemeClr val="bg1">
                    <a:lumMod val="65000"/>
                  </a:schemeClr>
                </a:solidFill>
              </a:rPr>
              <a:t>, so cup seems</a:t>
            </a:r>
          </a:p>
          <a:p>
            <a:pPr eaLnBrk="1" hangingPunct="1">
              <a:spcBef>
                <a:spcPct val="0"/>
              </a:spcBef>
              <a:buClrTx/>
              <a:buSzTx/>
              <a:buFontTx/>
              <a:buNone/>
            </a:pPr>
            <a:r>
              <a:rPr lang="en-US" altLang="en-US" sz="1200" dirty="0">
                <a:solidFill>
                  <a:schemeClr val="bg1">
                    <a:lumMod val="65000"/>
                  </a:schemeClr>
                </a:solidFill>
              </a:rPr>
              <a:t>  to…</a:t>
            </a:r>
            <a:r>
              <a:rPr lang="en-US" altLang="en-US" sz="1200" b="1" dirty="0">
                <a:solidFill>
                  <a:schemeClr val="bg1">
                    <a:lumMod val="65000"/>
                  </a:schemeClr>
                </a:solidFill>
              </a:rPr>
              <a:t>open </a:t>
            </a:r>
            <a:r>
              <a:rPr lang="en-US" altLang="en-US" sz="1200" dirty="0">
                <a:solidFill>
                  <a:schemeClr val="bg1">
                    <a:lumMod val="65000"/>
                  </a:schemeClr>
                </a:solidFill>
              </a:rPr>
              <a:t>and</a:t>
            </a:r>
            <a:r>
              <a:rPr lang="en-US" altLang="en-US" sz="1200" b="1" dirty="0">
                <a:solidFill>
                  <a:schemeClr val="bg1">
                    <a:lumMod val="65000"/>
                  </a:schemeClr>
                </a:solidFill>
              </a:rPr>
              <a:t> close</a:t>
            </a:r>
            <a:r>
              <a:rPr lang="en-US" altLang="en-US" sz="1200" dirty="0">
                <a:solidFill>
                  <a:schemeClr val="bg1">
                    <a:lumMod val="65000"/>
                  </a:schemeClr>
                </a:solidFill>
              </a:rPr>
              <a:t> (like its namesake,  </a:t>
            </a:r>
          </a:p>
          <a:p>
            <a:pPr eaLnBrk="1" hangingPunct="1">
              <a:spcBef>
                <a:spcPct val="0"/>
              </a:spcBef>
              <a:buClrTx/>
              <a:buSzTx/>
              <a:buFontTx/>
              <a:buNone/>
            </a:pPr>
            <a:r>
              <a:rPr lang="en-US" altLang="en-US" sz="1200" dirty="0">
                <a:solidFill>
                  <a:schemeClr val="bg1">
                    <a:lumMod val="65000"/>
                  </a:schemeClr>
                </a:solidFill>
              </a:rPr>
              <a:t>  the morning-glory flower)</a:t>
            </a:r>
          </a:p>
          <a:p>
            <a:pPr eaLnBrk="1" hangingPunct="1">
              <a:spcBef>
                <a:spcPct val="0"/>
              </a:spcBef>
              <a:buClrTx/>
              <a:buSzTx/>
              <a:buFontTx/>
              <a:buNone/>
            </a:pPr>
            <a:r>
              <a:rPr lang="en-US" altLang="en-US" sz="1200" dirty="0">
                <a:solidFill>
                  <a:schemeClr val="bg1">
                    <a:lumMod val="65000"/>
                  </a:schemeClr>
                </a:solidFill>
              </a:rPr>
              <a:t>--VA usually…</a:t>
            </a:r>
            <a:r>
              <a:rPr lang="en-US" altLang="en-US" sz="1200" b="1" dirty="0">
                <a:solidFill>
                  <a:schemeClr val="bg1">
                    <a:lumMod val="65000"/>
                  </a:schemeClr>
                </a:solidFill>
              </a:rPr>
              <a:t>20/200</a:t>
            </a:r>
            <a:r>
              <a:rPr lang="en-US" altLang="en-US" sz="1200" dirty="0">
                <a:solidFill>
                  <a:schemeClr val="bg1">
                    <a:lumMod val="65000"/>
                  </a:schemeClr>
                </a:solidFill>
              </a:rPr>
              <a:t>, but can be…</a:t>
            </a:r>
          </a:p>
          <a:p>
            <a:pPr eaLnBrk="1" hangingPunct="1">
              <a:spcBef>
                <a:spcPct val="0"/>
              </a:spcBef>
              <a:buClrTx/>
              <a:buSzTx/>
              <a:buFontTx/>
              <a:buNone/>
            </a:pPr>
            <a:r>
              <a:rPr lang="en-US" altLang="en-US" sz="1200" dirty="0">
                <a:solidFill>
                  <a:schemeClr val="bg1">
                    <a:lumMod val="65000"/>
                  </a:schemeClr>
                </a:solidFill>
              </a:rPr>
              <a:t>   </a:t>
            </a:r>
            <a:r>
              <a:rPr lang="en-US" altLang="en-US" sz="1200" b="1" dirty="0">
                <a:solidFill>
                  <a:schemeClr val="bg1">
                    <a:lumMod val="65000"/>
                  </a:schemeClr>
                </a:solidFill>
              </a:rPr>
              <a:t>20/20&lt;-&gt;NLP</a:t>
            </a:r>
          </a:p>
          <a:p>
            <a:pPr eaLnBrk="1" hangingPunct="1">
              <a:spcBef>
                <a:spcPct val="0"/>
              </a:spcBef>
              <a:buClrTx/>
              <a:buSzTx/>
              <a:buFontTx/>
              <a:buNone/>
            </a:pPr>
            <a:r>
              <a:rPr lang="en-US" altLang="en-US" sz="1200" dirty="0">
                <a:solidFill>
                  <a:schemeClr val="bg1">
                    <a:lumMod val="65000"/>
                  </a:schemeClr>
                </a:solidFill>
              </a:rPr>
              <a:t>--1/3 develop…</a:t>
            </a:r>
            <a:r>
              <a:rPr lang="en-US" altLang="en-US" sz="1200" b="1" dirty="0">
                <a:solidFill>
                  <a:schemeClr val="bg1">
                    <a:lumMod val="65000"/>
                  </a:schemeClr>
                </a:solidFill>
              </a:rPr>
              <a:t>serous RD</a:t>
            </a:r>
          </a:p>
        </p:txBody>
      </p:sp>
      <p:sp>
        <p:nvSpPr>
          <p:cNvPr id="26633" name="Rectangle 11">
            <a:extLst>
              <a:ext uri="{FF2B5EF4-FFF2-40B4-BE49-F238E27FC236}">
                <a16:creationId xmlns:a16="http://schemas.microsoft.com/office/drawing/2014/main" id="{F76BCA91-4E24-4F7F-B6A5-D5C8FE6F39B6}"/>
              </a:ext>
            </a:extLst>
          </p:cNvPr>
          <p:cNvSpPr>
            <a:spLocks noChangeArrowheads="1"/>
          </p:cNvSpPr>
          <p:nvPr/>
        </p:nvSpPr>
        <p:spPr bwMode="auto">
          <a:xfrm>
            <a:off x="457200" y="122238"/>
            <a:ext cx="7543800" cy="8683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b"/>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ct val="85000"/>
              </a:lnSpc>
              <a:spcBef>
                <a:spcPct val="0"/>
              </a:spcBef>
              <a:buClrTx/>
              <a:buSzTx/>
              <a:buFontTx/>
              <a:buNone/>
            </a:pPr>
            <a:r>
              <a:rPr lang="en-US" altLang="en-US" sz="3200" b="1" dirty="0">
                <a:solidFill>
                  <a:schemeClr val="tx2"/>
                </a:solidFill>
              </a:rPr>
              <a:t>Developmental Abnormalities of the Optic Nerve Head</a:t>
            </a:r>
            <a:endParaRPr lang="en-US" altLang="en-US" sz="3200" dirty="0">
              <a:solidFill>
                <a:schemeClr val="tx2"/>
              </a:solidFill>
            </a:endParaRPr>
          </a:p>
        </p:txBody>
      </p:sp>
      <p:sp>
        <p:nvSpPr>
          <p:cNvPr id="26634" name="Slide Number Placeholder 1">
            <a:extLst>
              <a:ext uri="{FF2B5EF4-FFF2-40B4-BE49-F238E27FC236}">
                <a16:creationId xmlns:a16="http://schemas.microsoft.com/office/drawing/2014/main" id="{36D4B343-1488-4D7C-8569-64FF0FD08B6E}"/>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DBDA1020-9ADD-4487-AA1F-12FB75A402F9}" type="slidenum">
              <a:rPr lang="en-US" altLang="en-US" sz="1000"/>
              <a:pPr>
                <a:spcBef>
                  <a:spcPct val="0"/>
                </a:spcBef>
                <a:buClrTx/>
                <a:buSzTx/>
                <a:buFontTx/>
                <a:buNone/>
              </a:pPr>
              <a:t>75</a:t>
            </a:fld>
            <a:endParaRPr lang="en-US" altLang="en-US" sz="1000"/>
          </a:p>
        </p:txBody>
      </p:sp>
      <p:sp>
        <p:nvSpPr>
          <p:cNvPr id="26635" name="Line 12">
            <a:extLst>
              <a:ext uri="{FF2B5EF4-FFF2-40B4-BE49-F238E27FC236}">
                <a16:creationId xmlns:a16="http://schemas.microsoft.com/office/drawing/2014/main" id="{65C3BECB-2C2E-4FDB-BF02-61BA4BD8DB2D}"/>
              </a:ext>
            </a:extLst>
          </p:cNvPr>
          <p:cNvSpPr>
            <a:spLocks noChangeShapeType="1"/>
          </p:cNvSpPr>
          <p:nvPr/>
        </p:nvSpPr>
        <p:spPr bwMode="auto">
          <a:xfrm>
            <a:off x="3124200" y="2057400"/>
            <a:ext cx="381000" cy="22098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 name="Text Box 16">
            <a:extLst>
              <a:ext uri="{FF2B5EF4-FFF2-40B4-BE49-F238E27FC236}">
                <a16:creationId xmlns:a16="http://schemas.microsoft.com/office/drawing/2014/main" id="{A25388A0-A505-4976-AE31-C05FE10D78D8}"/>
              </a:ext>
            </a:extLst>
          </p:cNvPr>
          <p:cNvSpPr txBox="1">
            <a:spLocks noChangeArrowheads="1"/>
          </p:cNvSpPr>
          <p:nvPr/>
        </p:nvSpPr>
        <p:spPr bwMode="auto">
          <a:xfrm>
            <a:off x="4648200" y="2576513"/>
            <a:ext cx="3973513" cy="862012"/>
          </a:xfrm>
          <a:prstGeom prst="rect">
            <a:avLst/>
          </a:prstGeom>
          <a:solidFill>
            <a:srgbClr val="FFC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defRPr/>
            </a:pPr>
            <a:r>
              <a:rPr lang="en-US" altLang="en-US" sz="1400" b="1" dirty="0">
                <a:solidFill>
                  <a:schemeClr val="bg1">
                    <a:lumMod val="65000"/>
                  </a:schemeClr>
                </a:solidFill>
              </a:rPr>
              <a:t>Myelinated RNFL</a:t>
            </a:r>
          </a:p>
          <a:p>
            <a:pPr eaLnBrk="1" hangingPunct="1">
              <a:spcBef>
                <a:spcPct val="0"/>
              </a:spcBef>
              <a:buClrTx/>
              <a:buSzTx/>
              <a:buFontTx/>
              <a:buNone/>
              <a:defRPr/>
            </a:pPr>
            <a:r>
              <a:rPr lang="en-US" altLang="en-US" sz="1200" dirty="0">
                <a:solidFill>
                  <a:srgbClr val="FFCCFF"/>
                </a:solidFill>
              </a:rPr>
              <a:t>--Myelin normally starts at LGN, ends at lamina </a:t>
            </a:r>
            <a:r>
              <a:rPr lang="en-US" altLang="en-US" sz="1200" dirty="0" err="1">
                <a:solidFill>
                  <a:srgbClr val="FFCCFF"/>
                </a:solidFill>
              </a:rPr>
              <a:t>cribrosa</a:t>
            </a:r>
            <a:endParaRPr lang="en-US" altLang="en-US" sz="1200" dirty="0">
              <a:solidFill>
                <a:srgbClr val="FFCCFF"/>
              </a:solidFill>
            </a:endParaRPr>
          </a:p>
          <a:p>
            <a:pPr eaLnBrk="1" hangingPunct="1">
              <a:spcBef>
                <a:spcPct val="0"/>
              </a:spcBef>
              <a:buClrTx/>
              <a:buSzTx/>
              <a:buFontTx/>
              <a:buNone/>
              <a:defRPr/>
            </a:pPr>
            <a:r>
              <a:rPr lang="en-US" altLang="en-US" sz="1200" dirty="0">
                <a:solidFill>
                  <a:srgbClr val="FFCCFF"/>
                </a:solidFill>
              </a:rPr>
              <a:t>--Can be patchy, discontinuous</a:t>
            </a:r>
          </a:p>
          <a:p>
            <a:pPr eaLnBrk="1" hangingPunct="1">
              <a:spcBef>
                <a:spcPct val="0"/>
              </a:spcBef>
              <a:buClrTx/>
              <a:buSzTx/>
              <a:buFontTx/>
              <a:buNone/>
              <a:defRPr/>
            </a:pPr>
            <a:r>
              <a:rPr lang="en-US" altLang="en-US" sz="1200" dirty="0">
                <a:solidFill>
                  <a:srgbClr val="FFCCFF"/>
                </a:solidFill>
              </a:rPr>
              <a:t>--Corresponding VF has absolute scotoma</a:t>
            </a:r>
          </a:p>
        </p:txBody>
      </p:sp>
      <p:sp>
        <p:nvSpPr>
          <p:cNvPr id="15" name="Text Box 18">
            <a:extLst>
              <a:ext uri="{FF2B5EF4-FFF2-40B4-BE49-F238E27FC236}">
                <a16:creationId xmlns:a16="http://schemas.microsoft.com/office/drawing/2014/main" id="{0EEE94D4-BC7E-44DF-B02B-501B0F5929C0}"/>
              </a:ext>
            </a:extLst>
          </p:cNvPr>
          <p:cNvSpPr txBox="1">
            <a:spLocks noChangeArrowheads="1"/>
          </p:cNvSpPr>
          <p:nvPr/>
        </p:nvSpPr>
        <p:spPr bwMode="auto">
          <a:xfrm>
            <a:off x="5546725" y="1687513"/>
            <a:ext cx="3452813" cy="677862"/>
          </a:xfrm>
          <a:prstGeom prst="rect">
            <a:avLst/>
          </a:prstGeom>
          <a:solidFill>
            <a:srgbClr val="FFFF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defRPr/>
            </a:pPr>
            <a:r>
              <a:rPr lang="en-US" altLang="en-US" sz="1400" b="1" dirty="0" err="1">
                <a:solidFill>
                  <a:schemeClr val="bg1">
                    <a:lumMod val="75000"/>
                  </a:schemeClr>
                </a:solidFill>
              </a:rPr>
              <a:t>Megalopapilla</a:t>
            </a:r>
            <a:endParaRPr lang="en-US" altLang="en-US" sz="1400" b="1" dirty="0">
              <a:solidFill>
                <a:schemeClr val="bg1">
                  <a:lumMod val="75000"/>
                </a:schemeClr>
              </a:solidFill>
            </a:endParaRPr>
          </a:p>
          <a:p>
            <a:pPr eaLnBrk="1" hangingPunct="1">
              <a:spcBef>
                <a:spcPct val="0"/>
              </a:spcBef>
              <a:buClrTx/>
              <a:buSzTx/>
              <a:buFontTx/>
              <a:buNone/>
              <a:defRPr/>
            </a:pPr>
            <a:r>
              <a:rPr lang="en-US" altLang="en-US" sz="1200" dirty="0">
                <a:solidFill>
                  <a:srgbClr val="FFFF99"/>
                </a:solidFill>
              </a:rPr>
              <a:t>--Abnormally large diameter of </a:t>
            </a:r>
            <a:r>
              <a:rPr lang="en-US" altLang="en-US" sz="1200" b="1" dirty="0">
                <a:solidFill>
                  <a:srgbClr val="FFFF99"/>
                </a:solidFill>
              </a:rPr>
              <a:t>disc and cup</a:t>
            </a:r>
          </a:p>
          <a:p>
            <a:pPr eaLnBrk="1" hangingPunct="1">
              <a:spcBef>
                <a:spcPct val="0"/>
              </a:spcBef>
              <a:buClrTx/>
              <a:buSzTx/>
              <a:buFontTx/>
              <a:buNone/>
              <a:defRPr/>
            </a:pPr>
            <a:r>
              <a:rPr lang="en-US" altLang="en-US" sz="1200" dirty="0">
                <a:solidFill>
                  <a:srgbClr val="FFFF99"/>
                </a:solidFill>
              </a:rPr>
              <a:t>--VF testing may reveal an </a:t>
            </a:r>
            <a:r>
              <a:rPr lang="en-US" altLang="en-US" sz="1200" b="1" dirty="0">
                <a:solidFill>
                  <a:srgbClr val="FFFF99"/>
                </a:solidFill>
              </a:rPr>
              <a:t>enlarged blind spot</a:t>
            </a:r>
          </a:p>
        </p:txBody>
      </p:sp>
      <p:sp>
        <p:nvSpPr>
          <p:cNvPr id="16" name="Text Box 19">
            <a:extLst>
              <a:ext uri="{FF2B5EF4-FFF2-40B4-BE49-F238E27FC236}">
                <a16:creationId xmlns:a16="http://schemas.microsoft.com/office/drawing/2014/main" id="{BF21B0FD-ADB8-4F9B-81FF-E2291331973F}"/>
              </a:ext>
            </a:extLst>
          </p:cNvPr>
          <p:cNvSpPr txBox="1">
            <a:spLocks noChangeArrowheads="1"/>
          </p:cNvSpPr>
          <p:nvPr/>
        </p:nvSpPr>
        <p:spPr bwMode="auto">
          <a:xfrm>
            <a:off x="5257800" y="3760788"/>
            <a:ext cx="3273425" cy="1231900"/>
          </a:xfrm>
          <a:prstGeom prst="rect">
            <a:avLst/>
          </a:prstGeom>
          <a:solidFill>
            <a:srgbClr val="CCFFCC"/>
          </a:solidFill>
          <a:ln w="9525">
            <a:no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defRPr/>
            </a:pPr>
            <a:r>
              <a:rPr lang="en-US" altLang="en-US" sz="1400" b="1" dirty="0">
                <a:solidFill>
                  <a:schemeClr val="bg1">
                    <a:lumMod val="65000"/>
                  </a:schemeClr>
                </a:solidFill>
              </a:rPr>
              <a:t>Optic Nerve Hypoplasia</a:t>
            </a:r>
          </a:p>
          <a:p>
            <a:pPr eaLnBrk="1" hangingPunct="1">
              <a:spcBef>
                <a:spcPct val="0"/>
              </a:spcBef>
              <a:buClrTx/>
              <a:buSzTx/>
              <a:buFontTx/>
              <a:buNone/>
              <a:defRPr/>
            </a:pPr>
            <a:r>
              <a:rPr lang="en-US" altLang="en-US" sz="1200" dirty="0">
                <a:solidFill>
                  <a:srgbClr val="CCFFCC"/>
                </a:solidFill>
              </a:rPr>
              <a:t>--Abnormally </a:t>
            </a:r>
            <a:r>
              <a:rPr lang="en-US" altLang="en-US" sz="1200" b="1" dirty="0">
                <a:solidFill>
                  <a:srgbClr val="CCFFCC"/>
                </a:solidFill>
              </a:rPr>
              <a:t>low number of axons</a:t>
            </a:r>
          </a:p>
          <a:p>
            <a:pPr eaLnBrk="1" hangingPunct="1">
              <a:spcBef>
                <a:spcPct val="0"/>
              </a:spcBef>
              <a:buClrTx/>
              <a:buSzTx/>
              <a:buFontTx/>
              <a:buNone/>
              <a:defRPr/>
            </a:pPr>
            <a:r>
              <a:rPr lang="en-US" altLang="en-US" sz="1200" dirty="0">
                <a:solidFill>
                  <a:srgbClr val="CCFFCC"/>
                </a:solidFill>
              </a:rPr>
              <a:t>--DFE: Small pale disc with </a:t>
            </a:r>
            <a:r>
              <a:rPr lang="en-US" altLang="en-US" sz="1200" b="1" dirty="0">
                <a:solidFill>
                  <a:srgbClr val="CCFFCC"/>
                </a:solidFill>
              </a:rPr>
              <a:t>double ring sign</a:t>
            </a:r>
            <a:endParaRPr lang="en-US" altLang="en-US" sz="1200" dirty="0">
              <a:solidFill>
                <a:srgbClr val="CCFFCC"/>
              </a:solidFill>
            </a:endParaRPr>
          </a:p>
          <a:p>
            <a:pPr eaLnBrk="1" hangingPunct="1">
              <a:spcBef>
                <a:spcPct val="0"/>
              </a:spcBef>
              <a:buClrTx/>
              <a:buSzTx/>
              <a:buFontTx/>
              <a:buNone/>
              <a:defRPr/>
            </a:pPr>
            <a:r>
              <a:rPr lang="en-US" altLang="en-US" sz="1200" dirty="0">
                <a:solidFill>
                  <a:srgbClr val="CCFFCC"/>
                </a:solidFill>
              </a:rPr>
              <a:t>--VA </a:t>
            </a:r>
            <a:r>
              <a:rPr lang="en-US" altLang="en-US" sz="1200" b="1" dirty="0">
                <a:solidFill>
                  <a:srgbClr val="CCFFCC"/>
                </a:solidFill>
              </a:rPr>
              <a:t>20/20&lt;-&gt;NLP</a:t>
            </a:r>
          </a:p>
          <a:p>
            <a:pPr eaLnBrk="1" hangingPunct="1">
              <a:spcBef>
                <a:spcPct val="0"/>
              </a:spcBef>
              <a:buClrTx/>
              <a:buSzTx/>
              <a:buFontTx/>
              <a:buNone/>
              <a:defRPr/>
            </a:pPr>
            <a:r>
              <a:rPr lang="en-US" altLang="en-US" sz="1200" dirty="0">
                <a:solidFill>
                  <a:srgbClr val="CCFFCC"/>
                </a:solidFill>
              </a:rPr>
              <a:t>--VF defects </a:t>
            </a:r>
            <a:r>
              <a:rPr lang="en-US" altLang="en-US" sz="1200" b="1" dirty="0">
                <a:solidFill>
                  <a:srgbClr val="CCFFCC"/>
                </a:solidFill>
              </a:rPr>
              <a:t>invariably present</a:t>
            </a:r>
          </a:p>
          <a:p>
            <a:pPr eaLnBrk="1" hangingPunct="1">
              <a:spcBef>
                <a:spcPct val="0"/>
              </a:spcBef>
              <a:buClrTx/>
              <a:buSzTx/>
              <a:buFontTx/>
              <a:buNone/>
              <a:defRPr/>
            </a:pPr>
            <a:r>
              <a:rPr lang="en-US" altLang="en-US" sz="1200" dirty="0">
                <a:solidFill>
                  <a:srgbClr val="CCFFCC"/>
                </a:solidFill>
              </a:rPr>
              <a:t>--Remember the </a:t>
            </a:r>
            <a:r>
              <a:rPr lang="en-US" altLang="en-US" sz="1200" b="1" dirty="0">
                <a:solidFill>
                  <a:srgbClr val="CCFFCC"/>
                </a:solidFill>
              </a:rPr>
              <a:t>4 D’s</a:t>
            </a:r>
            <a:r>
              <a:rPr lang="en-US" altLang="en-US" sz="1200" dirty="0">
                <a:solidFill>
                  <a:srgbClr val="CCFFCC"/>
                </a:solidFill>
              </a:rPr>
              <a:t> (more on this shortly)</a:t>
            </a:r>
          </a:p>
        </p:txBody>
      </p:sp>
      <p:sp>
        <p:nvSpPr>
          <p:cNvPr id="17" name="Text Box 13">
            <a:extLst>
              <a:ext uri="{FF2B5EF4-FFF2-40B4-BE49-F238E27FC236}">
                <a16:creationId xmlns:a16="http://schemas.microsoft.com/office/drawing/2014/main" id="{D23EA8F9-DF9F-4DB4-AA3A-1B3558C3921B}"/>
              </a:ext>
            </a:extLst>
          </p:cNvPr>
          <p:cNvSpPr txBox="1">
            <a:spLocks noChangeArrowheads="1"/>
          </p:cNvSpPr>
          <p:nvPr/>
        </p:nvSpPr>
        <p:spPr bwMode="auto">
          <a:xfrm>
            <a:off x="4800600" y="5257800"/>
            <a:ext cx="4294188" cy="1230313"/>
          </a:xfrm>
          <a:prstGeom prst="rect">
            <a:avLst/>
          </a:prstGeom>
          <a:solidFill>
            <a:srgbClr val="FFCC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Tilted-Disc Syndrome</a:t>
            </a:r>
          </a:p>
          <a:p>
            <a:pPr eaLnBrk="1" hangingPunct="1">
              <a:spcBef>
                <a:spcPct val="0"/>
              </a:spcBef>
              <a:buClrTx/>
              <a:buSzTx/>
              <a:buFontTx/>
              <a:buNone/>
            </a:pPr>
            <a:r>
              <a:rPr lang="en-US" altLang="en-US" sz="1200"/>
              <a:t>1) Superior pole appears…</a:t>
            </a:r>
            <a:r>
              <a:rPr lang="en-US" altLang="en-US" sz="1200" b="1">
                <a:solidFill>
                  <a:srgbClr val="0000FF"/>
                </a:solidFill>
              </a:rPr>
              <a:t>elevated</a:t>
            </a:r>
            <a:r>
              <a:rPr lang="en-US" altLang="en-US" sz="1200"/>
              <a:t>, inferior…</a:t>
            </a:r>
            <a:r>
              <a:rPr lang="en-US" altLang="en-US" sz="1200" b="1">
                <a:solidFill>
                  <a:srgbClr val="0000FF"/>
                </a:solidFill>
              </a:rPr>
              <a:t>recessed</a:t>
            </a:r>
          </a:p>
          <a:p>
            <a:pPr eaLnBrk="1" hangingPunct="1">
              <a:spcBef>
                <a:spcPct val="0"/>
              </a:spcBef>
              <a:buClrTx/>
              <a:buSzTx/>
              <a:buFontTx/>
              <a:buNone/>
            </a:pPr>
            <a:r>
              <a:rPr lang="en-US" altLang="en-US" sz="1200"/>
              <a:t>2) </a:t>
            </a:r>
            <a:r>
              <a:rPr lang="en-US" altLang="en-US" sz="1200">
                <a:solidFill>
                  <a:srgbClr val="FFCC99"/>
                </a:solidFill>
              </a:rPr>
              <a:t>Associated with…</a:t>
            </a:r>
            <a:r>
              <a:rPr lang="en-US" altLang="en-US" sz="1200" b="1">
                <a:solidFill>
                  <a:srgbClr val="FFCC99"/>
                </a:solidFill>
              </a:rPr>
              <a:t>situs inversus</a:t>
            </a:r>
            <a:r>
              <a:rPr lang="en-US" altLang="en-US" sz="1200">
                <a:solidFill>
                  <a:srgbClr val="FFCC99"/>
                </a:solidFill>
              </a:rPr>
              <a:t> of retinal vessels</a:t>
            </a:r>
          </a:p>
          <a:p>
            <a:pPr eaLnBrk="1" hangingPunct="1">
              <a:spcBef>
                <a:spcPct val="0"/>
              </a:spcBef>
              <a:buClrTx/>
              <a:buSzTx/>
              <a:buFontTx/>
              <a:buNone/>
            </a:pPr>
            <a:r>
              <a:rPr lang="en-US" altLang="en-US" sz="1200"/>
              <a:t>3) </a:t>
            </a:r>
            <a:r>
              <a:rPr lang="en-US" altLang="en-US" sz="1200">
                <a:solidFill>
                  <a:srgbClr val="FFCC99"/>
                </a:solidFill>
              </a:rPr>
              <a:t>Fundus abnormality produces…</a:t>
            </a:r>
            <a:r>
              <a:rPr lang="en-US" altLang="en-US" sz="1200" b="1">
                <a:solidFill>
                  <a:srgbClr val="FFCC99"/>
                </a:solidFill>
              </a:rPr>
              <a:t>myopic astigmatism</a:t>
            </a:r>
          </a:p>
          <a:p>
            <a:pPr eaLnBrk="1" hangingPunct="1">
              <a:spcBef>
                <a:spcPct val="0"/>
              </a:spcBef>
              <a:buClrTx/>
              <a:buSzTx/>
              <a:buFontTx/>
              <a:buNone/>
            </a:pPr>
            <a:r>
              <a:rPr lang="en-US" altLang="en-US" sz="1200"/>
              <a:t>4) </a:t>
            </a:r>
            <a:r>
              <a:rPr lang="en-US" altLang="en-US" sz="1200">
                <a:solidFill>
                  <a:srgbClr val="FFCC99"/>
                </a:solidFill>
              </a:rPr>
              <a:t>VF testing reveals…</a:t>
            </a:r>
            <a:r>
              <a:rPr lang="en-US" altLang="en-US" sz="1200" b="1">
                <a:solidFill>
                  <a:srgbClr val="FFCC99"/>
                </a:solidFill>
              </a:rPr>
              <a:t>bitemporal hemianopia</a:t>
            </a:r>
            <a:r>
              <a:rPr lang="en-US" altLang="en-US" sz="1200">
                <a:solidFill>
                  <a:srgbClr val="FFCC99"/>
                </a:solidFill>
              </a:rPr>
              <a:t> that doesn’t</a:t>
            </a:r>
          </a:p>
          <a:p>
            <a:pPr eaLnBrk="1" hangingPunct="1">
              <a:spcBef>
                <a:spcPct val="0"/>
              </a:spcBef>
              <a:buClrTx/>
              <a:buSzTx/>
              <a:buFontTx/>
              <a:buNone/>
            </a:pPr>
            <a:r>
              <a:rPr lang="en-US" altLang="en-US" sz="1200">
                <a:solidFill>
                  <a:srgbClr val="FFCC99"/>
                </a:solidFill>
              </a:rPr>
              <a:t>   …</a:t>
            </a:r>
            <a:r>
              <a:rPr lang="en-US" altLang="en-US" sz="1200" b="1">
                <a:solidFill>
                  <a:srgbClr val="FFCC99"/>
                </a:solidFill>
              </a:rPr>
              <a:t>respect the vertical</a:t>
            </a:r>
            <a:r>
              <a:rPr lang="en-US" altLang="en-US" sz="1200">
                <a:solidFill>
                  <a:srgbClr val="FFCC99"/>
                </a:solidFill>
              </a:rPr>
              <a:t> and may…</a:t>
            </a:r>
            <a:r>
              <a:rPr lang="en-US" altLang="en-US" sz="1200" b="1">
                <a:solidFill>
                  <a:srgbClr val="FFCC99"/>
                </a:solidFill>
              </a:rPr>
              <a:t>resolve with refraction</a:t>
            </a:r>
          </a:p>
        </p:txBody>
      </p:sp>
      <p:sp>
        <p:nvSpPr>
          <p:cNvPr id="18" name="Text Box 13">
            <a:extLst>
              <a:ext uri="{FF2B5EF4-FFF2-40B4-BE49-F238E27FC236}">
                <a16:creationId xmlns:a16="http://schemas.microsoft.com/office/drawing/2014/main" id="{AF29A23D-8CCD-493E-A881-3F227F620AD9}"/>
              </a:ext>
            </a:extLst>
          </p:cNvPr>
          <p:cNvSpPr txBox="1">
            <a:spLocks noChangeArrowheads="1"/>
          </p:cNvSpPr>
          <p:nvPr/>
        </p:nvSpPr>
        <p:spPr bwMode="auto">
          <a:xfrm>
            <a:off x="4800600" y="5257800"/>
            <a:ext cx="4216400" cy="1231106"/>
          </a:xfrm>
          <a:prstGeom prst="rect">
            <a:avLst/>
          </a:prstGeom>
          <a:solidFill>
            <a:srgbClr val="FFCC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dirty="0">
                <a:solidFill>
                  <a:schemeClr val="bg1">
                    <a:lumMod val="65000"/>
                  </a:schemeClr>
                </a:solidFill>
              </a:rPr>
              <a:t>Tilted-Disc Syndrome</a:t>
            </a:r>
          </a:p>
          <a:p>
            <a:pPr eaLnBrk="1" hangingPunct="1">
              <a:spcBef>
                <a:spcPct val="0"/>
              </a:spcBef>
              <a:buClrTx/>
              <a:buSzTx/>
              <a:buFontTx/>
              <a:buNone/>
            </a:pPr>
            <a:r>
              <a:rPr lang="en-US" altLang="en-US" sz="1200" dirty="0">
                <a:solidFill>
                  <a:srgbClr val="FFCC99"/>
                </a:solidFill>
              </a:rPr>
              <a:t>1) Superior pole appears…</a:t>
            </a:r>
            <a:r>
              <a:rPr lang="en-US" altLang="en-US" sz="1200" b="1" dirty="0">
                <a:solidFill>
                  <a:srgbClr val="FFCC99"/>
                </a:solidFill>
              </a:rPr>
              <a:t>elevated</a:t>
            </a:r>
            <a:r>
              <a:rPr lang="en-US" altLang="en-US" sz="1200" dirty="0">
                <a:solidFill>
                  <a:srgbClr val="FFCC99"/>
                </a:solidFill>
              </a:rPr>
              <a:t>, inferior… </a:t>
            </a:r>
            <a:r>
              <a:rPr lang="en-US" altLang="en-US" sz="1200" b="1" dirty="0">
                <a:solidFill>
                  <a:srgbClr val="FFCC99"/>
                </a:solidFill>
              </a:rPr>
              <a:t>recessed</a:t>
            </a:r>
          </a:p>
          <a:p>
            <a:pPr eaLnBrk="1" hangingPunct="1">
              <a:spcBef>
                <a:spcPct val="0"/>
              </a:spcBef>
              <a:buClrTx/>
              <a:buSzTx/>
              <a:buFontTx/>
              <a:buNone/>
            </a:pPr>
            <a:r>
              <a:rPr lang="en-US" altLang="en-US" sz="1200" dirty="0">
                <a:solidFill>
                  <a:srgbClr val="FFCC99"/>
                </a:solidFill>
              </a:rPr>
              <a:t>2) Associated with…</a:t>
            </a:r>
            <a:r>
              <a:rPr lang="en-US" altLang="en-US" sz="1200" b="1" dirty="0">
                <a:solidFill>
                  <a:srgbClr val="FFCC99"/>
                </a:solidFill>
              </a:rPr>
              <a:t>situs inversus</a:t>
            </a:r>
            <a:r>
              <a:rPr lang="en-US" altLang="en-US" sz="1200" dirty="0">
                <a:solidFill>
                  <a:srgbClr val="FFCC99"/>
                </a:solidFill>
              </a:rPr>
              <a:t> of retinal vessels</a:t>
            </a:r>
          </a:p>
          <a:p>
            <a:pPr eaLnBrk="1" hangingPunct="1">
              <a:spcBef>
                <a:spcPct val="0"/>
              </a:spcBef>
              <a:buClrTx/>
              <a:buSzTx/>
              <a:buFontTx/>
              <a:buNone/>
            </a:pPr>
            <a:r>
              <a:rPr lang="en-US" altLang="en-US" sz="1200" dirty="0">
                <a:solidFill>
                  <a:srgbClr val="FFCC99"/>
                </a:solidFill>
              </a:rPr>
              <a:t>3) Fundus abnormality produces… </a:t>
            </a:r>
            <a:r>
              <a:rPr lang="en-US" altLang="en-US" sz="1200" b="1" dirty="0">
                <a:solidFill>
                  <a:srgbClr val="FFCC99"/>
                </a:solidFill>
              </a:rPr>
              <a:t>myopic </a:t>
            </a:r>
            <a:r>
              <a:rPr lang="en-US" altLang="en-US" sz="1200" b="1" dirty="0" err="1">
                <a:solidFill>
                  <a:srgbClr val="FFCC99"/>
                </a:solidFill>
              </a:rPr>
              <a:t>astigm</a:t>
            </a:r>
            <a:endParaRPr lang="en-US" altLang="en-US" sz="1200" b="1" dirty="0">
              <a:solidFill>
                <a:srgbClr val="FFCC99"/>
              </a:solidFill>
            </a:endParaRPr>
          </a:p>
          <a:p>
            <a:pPr eaLnBrk="1" hangingPunct="1">
              <a:spcBef>
                <a:spcPct val="0"/>
              </a:spcBef>
              <a:buClrTx/>
              <a:buSzTx/>
              <a:buFontTx/>
              <a:buNone/>
            </a:pPr>
            <a:r>
              <a:rPr lang="en-US" altLang="en-US" sz="1200" dirty="0">
                <a:solidFill>
                  <a:srgbClr val="FFCC99"/>
                </a:solidFill>
              </a:rPr>
              <a:t>4) VF testing reveals…</a:t>
            </a:r>
            <a:r>
              <a:rPr lang="en-US" altLang="en-US" sz="1200" b="1" dirty="0">
                <a:solidFill>
                  <a:srgbClr val="FFCC99"/>
                </a:solidFill>
              </a:rPr>
              <a:t>bitemporal hemianopia</a:t>
            </a:r>
            <a:r>
              <a:rPr lang="en-US" altLang="en-US" sz="1200" dirty="0">
                <a:solidFill>
                  <a:srgbClr val="FFCC99"/>
                </a:solidFill>
              </a:rPr>
              <a:t> that </a:t>
            </a:r>
            <a:r>
              <a:rPr lang="en-US" altLang="en-US" sz="1200" dirty="0" err="1">
                <a:solidFill>
                  <a:srgbClr val="FFCC99"/>
                </a:solidFill>
              </a:rPr>
              <a:t>doesn’t</a:t>
            </a:r>
            <a:r>
              <a:rPr lang="en-US" altLang="en-US" sz="1200" b="1" dirty="0" err="1">
                <a:solidFill>
                  <a:srgbClr val="FFCC99"/>
                </a:solidFill>
              </a:rPr>
              <a:t>with</a:t>
            </a:r>
            <a:r>
              <a:rPr lang="en-US" altLang="en-US" sz="1200" b="1" dirty="0">
                <a:solidFill>
                  <a:srgbClr val="FFCC99"/>
                </a:solidFill>
              </a:rPr>
              <a:t> refract</a:t>
            </a:r>
          </a:p>
        </p:txBody>
      </p:sp>
      <p:sp>
        <p:nvSpPr>
          <p:cNvPr id="3" name="TextBox 2">
            <a:extLst>
              <a:ext uri="{FF2B5EF4-FFF2-40B4-BE49-F238E27FC236}">
                <a16:creationId xmlns:a16="http://schemas.microsoft.com/office/drawing/2014/main" id="{83967FBC-9255-EE50-B057-538AB35A0FFD}"/>
              </a:ext>
            </a:extLst>
          </p:cNvPr>
          <p:cNvSpPr txBox="1"/>
          <p:nvPr/>
        </p:nvSpPr>
        <p:spPr>
          <a:xfrm>
            <a:off x="299781" y="1873984"/>
            <a:ext cx="5410200" cy="2308324"/>
          </a:xfrm>
          <a:prstGeom prst="rect">
            <a:avLst/>
          </a:prstGeom>
          <a:solidFill>
            <a:srgbClr val="61D6FF"/>
          </a:solidFill>
        </p:spPr>
        <p:txBody>
          <a:bodyPr wrap="square" rtlCol="0">
            <a:spAutoFit/>
          </a:bodyPr>
          <a:lstStyle/>
          <a:p>
            <a:r>
              <a:rPr lang="en-US" sz="1600" i="1" dirty="0">
                <a:solidFill>
                  <a:schemeClr val="bg1">
                    <a:lumMod val="50000"/>
                  </a:schemeClr>
                </a:solidFill>
              </a:rPr>
              <a:t>Is morning-glory disc usually unilateral, or bilateral?</a:t>
            </a:r>
          </a:p>
          <a:p>
            <a:r>
              <a:rPr lang="en-US" sz="1600" dirty="0">
                <a:solidFill>
                  <a:schemeClr val="bg1">
                    <a:lumMod val="50000"/>
                  </a:schemeClr>
                </a:solidFill>
              </a:rPr>
              <a:t>Unilateral</a:t>
            </a:r>
          </a:p>
          <a:p>
            <a:endParaRPr lang="en-US" sz="1600" i="1" dirty="0">
              <a:solidFill>
                <a:schemeClr val="bg1">
                  <a:lumMod val="50000"/>
                </a:schemeClr>
              </a:solidFill>
              <a:latin typeface="+mn-lt"/>
            </a:endParaRPr>
          </a:p>
          <a:p>
            <a:r>
              <a:rPr lang="en-US" sz="1600" i="1" dirty="0">
                <a:solidFill>
                  <a:schemeClr val="bg1">
                    <a:lumMod val="50000"/>
                  </a:schemeClr>
                </a:solidFill>
                <a:latin typeface="+mn-lt"/>
              </a:rPr>
              <a:t>Is there a gender predilection?</a:t>
            </a:r>
          </a:p>
          <a:p>
            <a:r>
              <a:rPr lang="en-US" sz="1600" dirty="0">
                <a:solidFill>
                  <a:schemeClr val="bg1">
                    <a:lumMod val="50000"/>
                  </a:schemeClr>
                </a:solidFill>
                <a:latin typeface="+mn-lt"/>
              </a:rPr>
              <a:t>Yes, there is a  ♀  preponderance</a:t>
            </a:r>
          </a:p>
          <a:p>
            <a:endParaRPr lang="en-US" sz="1600" dirty="0">
              <a:solidFill>
                <a:schemeClr val="bg1">
                  <a:lumMod val="50000"/>
                </a:schemeClr>
              </a:solidFill>
            </a:endParaRPr>
          </a:p>
          <a:p>
            <a:r>
              <a:rPr lang="en-US" sz="1600" i="1" dirty="0">
                <a:solidFill>
                  <a:schemeClr val="bg1">
                    <a:lumMod val="50000"/>
                  </a:schemeClr>
                </a:solidFill>
              </a:rPr>
              <a:t>It has two associations of particular note—what are they?</a:t>
            </a:r>
          </a:p>
          <a:p>
            <a:r>
              <a:rPr lang="en-US" sz="1600" dirty="0">
                <a:solidFill>
                  <a:schemeClr val="bg1">
                    <a:lumMod val="50000"/>
                  </a:schemeClr>
                </a:solidFill>
              </a:rPr>
              <a:t>--PHACE  syndrome</a:t>
            </a:r>
          </a:p>
          <a:p>
            <a:r>
              <a:rPr lang="en-US" sz="1600" dirty="0">
                <a:solidFill>
                  <a:schemeClr val="bg1">
                    <a:lumMod val="50000"/>
                  </a:schemeClr>
                </a:solidFill>
              </a:rPr>
              <a:t>--</a:t>
            </a:r>
            <a:r>
              <a:rPr lang="en-US" sz="1600" b="1" dirty="0" err="1"/>
              <a:t>Moyamoya</a:t>
            </a:r>
            <a:r>
              <a:rPr lang="en-US" sz="1600" b="1" dirty="0"/>
              <a:t>  </a:t>
            </a:r>
            <a:r>
              <a:rPr lang="en-US" sz="1600" b="1" dirty="0">
                <a:solidFill>
                  <a:srgbClr val="61D6FF"/>
                </a:solidFill>
              </a:rPr>
              <a:t>disease</a:t>
            </a:r>
          </a:p>
        </p:txBody>
      </p:sp>
      <p:sp>
        <p:nvSpPr>
          <p:cNvPr id="2" name="Frame 1">
            <a:extLst>
              <a:ext uri="{FF2B5EF4-FFF2-40B4-BE49-F238E27FC236}">
                <a16:creationId xmlns:a16="http://schemas.microsoft.com/office/drawing/2014/main" id="{257A94D7-AD34-AB4D-6027-AF081A0B8B3A}"/>
              </a:ext>
            </a:extLst>
          </p:cNvPr>
          <p:cNvSpPr/>
          <p:nvPr/>
        </p:nvSpPr>
        <p:spPr>
          <a:xfrm>
            <a:off x="1340808" y="4266407"/>
            <a:ext cx="1859592" cy="305593"/>
          </a:xfrm>
          <a:prstGeom prst="frame">
            <a:avLst/>
          </a:prstGeom>
          <a:solidFill>
            <a:schemeClr val="bg1">
              <a:lumMod val="65000"/>
            </a:schemeClr>
          </a:solidFill>
          <a:ln>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5" name="TextBox 4">
            <a:extLst>
              <a:ext uri="{FF2B5EF4-FFF2-40B4-BE49-F238E27FC236}">
                <a16:creationId xmlns:a16="http://schemas.microsoft.com/office/drawing/2014/main" id="{A5DE4E2D-A07C-9FD4-0501-0357163C4BDE}"/>
              </a:ext>
            </a:extLst>
          </p:cNvPr>
          <p:cNvSpPr txBox="1"/>
          <p:nvPr/>
        </p:nvSpPr>
        <p:spPr>
          <a:xfrm>
            <a:off x="2068437" y="2499301"/>
            <a:ext cx="6591695" cy="3754874"/>
          </a:xfrm>
          <a:prstGeom prst="rect">
            <a:avLst/>
          </a:prstGeom>
          <a:solidFill>
            <a:srgbClr val="FFDB69"/>
          </a:solidFill>
        </p:spPr>
        <p:txBody>
          <a:bodyPr wrap="square" rtlCol="0">
            <a:spAutoFit/>
          </a:bodyPr>
          <a:lstStyle/>
          <a:p>
            <a:r>
              <a:rPr lang="en-US" sz="1400" b="0" i="1" dirty="0">
                <a:effectLst/>
                <a:latin typeface="+mn-lt"/>
              </a:rPr>
              <a:t>What is </a:t>
            </a:r>
            <a:r>
              <a:rPr lang="en-US" sz="1400" b="0" dirty="0" err="1">
                <a:effectLst/>
                <a:latin typeface="+mn-lt"/>
              </a:rPr>
              <a:t>moyamoya</a:t>
            </a:r>
            <a:r>
              <a:rPr lang="en-US" sz="1400" b="0" dirty="0">
                <a:effectLst/>
                <a:latin typeface="+mn-lt"/>
              </a:rPr>
              <a:t> disease </a:t>
            </a:r>
            <a:r>
              <a:rPr lang="en-US" sz="1400" b="0" i="1" dirty="0">
                <a:effectLst/>
                <a:latin typeface="+mn-lt"/>
              </a:rPr>
              <a:t>(MMD)?</a:t>
            </a:r>
          </a:p>
          <a:p>
            <a:r>
              <a:rPr lang="en-US" sz="1400" dirty="0">
                <a:latin typeface="+mn-lt"/>
              </a:rPr>
              <a:t>An</a:t>
            </a:r>
            <a:r>
              <a:rPr lang="en-US" sz="1400" b="0" i="0" dirty="0">
                <a:effectLst/>
                <a:latin typeface="+mn-lt"/>
              </a:rPr>
              <a:t>  occlusive  vascular condition primarily affecting the terminal  internal carotids  and proximal  anterior and middle cerebral  arteries</a:t>
            </a:r>
          </a:p>
          <a:p>
            <a:endParaRPr lang="en-US" sz="1400" i="1" dirty="0">
              <a:latin typeface="+mn-lt"/>
            </a:endParaRPr>
          </a:p>
          <a:p>
            <a:r>
              <a:rPr lang="en-US" sz="1400" b="0" i="1" dirty="0">
                <a:effectLst/>
                <a:latin typeface="+mn-lt"/>
              </a:rPr>
              <a:t>Is it common, or rare?</a:t>
            </a:r>
          </a:p>
          <a:p>
            <a:r>
              <a:rPr lang="en-US" sz="1400" dirty="0">
                <a:latin typeface="+mn-lt"/>
              </a:rPr>
              <a:t>Quite rare</a:t>
            </a:r>
          </a:p>
          <a:p>
            <a:endParaRPr lang="en-US" sz="1400" b="0" i="0" dirty="0">
              <a:effectLst/>
              <a:latin typeface="+mn-lt"/>
            </a:endParaRPr>
          </a:p>
          <a:p>
            <a:endParaRPr lang="en-US" sz="1400" i="1" dirty="0">
              <a:latin typeface="+mn-lt"/>
            </a:endParaRPr>
          </a:p>
          <a:p>
            <a:r>
              <a:rPr lang="en-US" sz="1400" i="1" dirty="0">
                <a:latin typeface="+mn-lt"/>
              </a:rPr>
              <a:t>Is there a racial predilection?</a:t>
            </a:r>
          </a:p>
          <a:p>
            <a:r>
              <a:rPr lang="en-US" sz="1400" dirty="0">
                <a:latin typeface="+mn-lt"/>
              </a:rPr>
              <a:t>Yes, it is more common in  Asians , </a:t>
            </a:r>
            <a:r>
              <a:rPr lang="en-US" sz="1400" dirty="0">
                <a:solidFill>
                  <a:srgbClr val="0000FF"/>
                </a:solidFill>
                <a:latin typeface="+mn-lt"/>
              </a:rPr>
              <a:t>especially  Japanese  and Korean  individuals</a:t>
            </a:r>
          </a:p>
          <a:p>
            <a:endParaRPr lang="en-US" sz="1400" dirty="0">
              <a:latin typeface="+mn-lt"/>
            </a:endParaRPr>
          </a:p>
          <a:p>
            <a:r>
              <a:rPr lang="en-US" sz="1400" i="1" dirty="0">
                <a:latin typeface="+mn-lt"/>
              </a:rPr>
              <a:t>Is there a gender predilection?</a:t>
            </a:r>
          </a:p>
          <a:p>
            <a:r>
              <a:rPr lang="en-US" sz="1400" dirty="0">
                <a:latin typeface="+mn-lt"/>
              </a:rPr>
              <a:t>Yes, there is a modest  female  preponderance</a:t>
            </a:r>
            <a:endParaRPr lang="en-US" sz="1400" dirty="0">
              <a:solidFill>
                <a:srgbClr val="FFDB69"/>
              </a:solidFill>
              <a:latin typeface="+mn-lt"/>
            </a:endParaRPr>
          </a:p>
          <a:p>
            <a:endParaRPr lang="en-US" sz="1400" i="1" dirty="0">
              <a:latin typeface="+mn-lt"/>
            </a:endParaRPr>
          </a:p>
          <a:p>
            <a:r>
              <a:rPr lang="en-US" sz="1400" i="1" dirty="0">
                <a:latin typeface="+mn-lt"/>
              </a:rPr>
              <a:t>Is there an age predilection?</a:t>
            </a:r>
            <a:endParaRPr lang="en-US" sz="1400" i="1" dirty="0">
              <a:solidFill>
                <a:srgbClr val="FFDB69"/>
              </a:solidFill>
              <a:latin typeface="+mn-lt"/>
            </a:endParaRPr>
          </a:p>
          <a:p>
            <a:r>
              <a:rPr lang="en-US" sz="1400" dirty="0">
                <a:solidFill>
                  <a:srgbClr val="FFDB69"/>
                </a:solidFill>
                <a:latin typeface="+mn-lt"/>
              </a:rPr>
              <a:t>It manifests most commonly in  childhood  (with a second, smaller peak in the  fourth  decade)</a:t>
            </a:r>
          </a:p>
        </p:txBody>
      </p:sp>
      <p:sp>
        <p:nvSpPr>
          <p:cNvPr id="7" name="TextBox 6">
            <a:extLst>
              <a:ext uri="{FF2B5EF4-FFF2-40B4-BE49-F238E27FC236}">
                <a16:creationId xmlns:a16="http://schemas.microsoft.com/office/drawing/2014/main" id="{024A12C4-E399-702B-B93D-2CFCF3E1D8E2}"/>
              </a:ext>
            </a:extLst>
          </p:cNvPr>
          <p:cNvSpPr txBox="1"/>
          <p:nvPr/>
        </p:nvSpPr>
        <p:spPr>
          <a:xfrm>
            <a:off x="1600200" y="3830430"/>
            <a:ext cx="936475" cy="338554"/>
          </a:xfrm>
          <a:prstGeom prst="rect">
            <a:avLst/>
          </a:prstGeom>
          <a:noFill/>
        </p:spPr>
        <p:txBody>
          <a:bodyPr wrap="none" rtlCol="0">
            <a:spAutoFit/>
          </a:bodyPr>
          <a:lstStyle/>
          <a:p>
            <a:r>
              <a:rPr lang="en-US" sz="1600" b="1" dirty="0"/>
              <a:t>disease</a:t>
            </a:r>
          </a:p>
        </p:txBody>
      </p:sp>
    </p:spTree>
    <p:extLst>
      <p:ext uri="{BB962C8B-B14F-4D97-AF65-F5344CB8AC3E}">
        <p14:creationId xmlns:p14="http://schemas.microsoft.com/office/powerpoint/2010/main" val="2478195933"/>
      </p:ext>
    </p:extLst>
  </p:cSld>
  <p:clrMapOvr>
    <a:masterClrMapping/>
  </p:clrMapOvr>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6" name="Text Box 10">
            <a:extLst>
              <a:ext uri="{FF2B5EF4-FFF2-40B4-BE49-F238E27FC236}">
                <a16:creationId xmlns:a16="http://schemas.microsoft.com/office/drawing/2014/main" id="{75A786AA-A76E-4831-AE75-ABE88B23D8E3}"/>
              </a:ext>
            </a:extLst>
          </p:cNvPr>
          <p:cNvSpPr txBox="1">
            <a:spLocks noChangeArrowheads="1"/>
          </p:cNvSpPr>
          <p:nvPr/>
        </p:nvSpPr>
        <p:spPr bwMode="auto">
          <a:xfrm>
            <a:off x="1371600" y="4267200"/>
            <a:ext cx="3057525" cy="2154238"/>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Morning-Glory Disc</a:t>
            </a:r>
          </a:p>
          <a:p>
            <a:pPr eaLnBrk="1" hangingPunct="1">
              <a:spcBef>
                <a:spcPct val="0"/>
              </a:spcBef>
              <a:buClrTx/>
              <a:buSzTx/>
              <a:buFontTx/>
              <a:buNone/>
            </a:pPr>
            <a:r>
              <a:rPr lang="en-US" altLang="en-US" sz="1200"/>
              <a:t>--DFE reveals:</a:t>
            </a:r>
          </a:p>
          <a:p>
            <a:pPr eaLnBrk="1" hangingPunct="1">
              <a:spcBef>
                <a:spcPct val="0"/>
              </a:spcBef>
              <a:buClrTx/>
              <a:buSzTx/>
              <a:buFontTx/>
              <a:buNone/>
            </a:pPr>
            <a:r>
              <a:rPr lang="en-US" altLang="en-US" sz="1200"/>
              <a:t>  1) A funnel-shaped…</a:t>
            </a:r>
            <a:r>
              <a:rPr lang="en-US" altLang="en-US" sz="1200" b="1">
                <a:solidFill>
                  <a:srgbClr val="0000FF"/>
                </a:solidFill>
              </a:rPr>
              <a:t>excavation</a:t>
            </a:r>
            <a:endParaRPr lang="en-US" altLang="en-US" sz="1200"/>
          </a:p>
          <a:p>
            <a:pPr eaLnBrk="1" hangingPunct="1">
              <a:spcBef>
                <a:spcPct val="0"/>
              </a:spcBef>
              <a:buClrTx/>
              <a:buSzTx/>
              <a:buFontTx/>
              <a:buNone/>
            </a:pPr>
            <a:r>
              <a:rPr lang="en-US" altLang="en-US" sz="1200"/>
              <a:t>  2) Number of vessels crossing the rim</a:t>
            </a:r>
          </a:p>
          <a:p>
            <a:pPr eaLnBrk="1" hangingPunct="1">
              <a:spcBef>
                <a:spcPct val="0"/>
              </a:spcBef>
              <a:buClrTx/>
              <a:buSzTx/>
              <a:buFontTx/>
              <a:buNone/>
            </a:pPr>
            <a:r>
              <a:rPr lang="en-US" altLang="en-US" sz="1200"/>
              <a:t>    seems abnormally…</a:t>
            </a:r>
            <a:r>
              <a:rPr lang="en-US" altLang="en-US" sz="1200" b="1">
                <a:solidFill>
                  <a:srgbClr val="0000FF"/>
                </a:solidFill>
              </a:rPr>
              <a:t>high</a:t>
            </a:r>
            <a:r>
              <a:rPr lang="en-US" altLang="en-US" sz="1200"/>
              <a:t> </a:t>
            </a:r>
            <a:endParaRPr lang="en-US" altLang="en-US" sz="1200" b="1">
              <a:solidFill>
                <a:srgbClr val="0000FF"/>
              </a:solidFill>
            </a:endParaRPr>
          </a:p>
          <a:p>
            <a:pPr eaLnBrk="1" hangingPunct="1">
              <a:spcBef>
                <a:spcPct val="0"/>
              </a:spcBef>
              <a:buClrTx/>
              <a:buSzTx/>
              <a:buFontTx/>
              <a:buNone/>
            </a:pPr>
            <a:r>
              <a:rPr lang="en-US" altLang="en-US" sz="1200"/>
              <a:t>--Tissue is…</a:t>
            </a:r>
            <a:r>
              <a:rPr lang="en-US" altLang="en-US" sz="1200" b="1">
                <a:solidFill>
                  <a:srgbClr val="0000FF"/>
                </a:solidFill>
              </a:rPr>
              <a:t>contractile</a:t>
            </a:r>
            <a:r>
              <a:rPr lang="en-US" altLang="en-US" sz="1200"/>
              <a:t>, so cup seems</a:t>
            </a:r>
          </a:p>
          <a:p>
            <a:pPr eaLnBrk="1" hangingPunct="1">
              <a:spcBef>
                <a:spcPct val="0"/>
              </a:spcBef>
              <a:buClrTx/>
              <a:buSzTx/>
              <a:buFontTx/>
              <a:buNone/>
            </a:pPr>
            <a:r>
              <a:rPr lang="en-US" altLang="en-US" sz="1200"/>
              <a:t>  to…</a:t>
            </a:r>
            <a:r>
              <a:rPr lang="en-US" altLang="en-US" sz="1200" b="1">
                <a:solidFill>
                  <a:srgbClr val="0000FF"/>
                </a:solidFill>
              </a:rPr>
              <a:t>open </a:t>
            </a:r>
            <a:r>
              <a:rPr lang="en-US" altLang="en-US" sz="1200">
                <a:solidFill>
                  <a:srgbClr val="0000FF"/>
                </a:solidFill>
              </a:rPr>
              <a:t>and</a:t>
            </a:r>
            <a:r>
              <a:rPr lang="en-US" altLang="en-US" sz="1200" b="1">
                <a:solidFill>
                  <a:srgbClr val="0000FF"/>
                </a:solidFill>
              </a:rPr>
              <a:t> close</a:t>
            </a:r>
            <a:r>
              <a:rPr lang="en-US" altLang="en-US" sz="1200"/>
              <a:t> (like its namesake,  </a:t>
            </a:r>
          </a:p>
          <a:p>
            <a:pPr eaLnBrk="1" hangingPunct="1">
              <a:spcBef>
                <a:spcPct val="0"/>
              </a:spcBef>
              <a:buClrTx/>
              <a:buSzTx/>
              <a:buFontTx/>
              <a:buNone/>
            </a:pPr>
            <a:r>
              <a:rPr lang="en-US" altLang="en-US" sz="1200"/>
              <a:t>  the morning-glory flower)</a:t>
            </a:r>
          </a:p>
          <a:p>
            <a:pPr eaLnBrk="1" hangingPunct="1">
              <a:spcBef>
                <a:spcPct val="0"/>
              </a:spcBef>
              <a:buClrTx/>
              <a:buSzTx/>
              <a:buFontTx/>
              <a:buNone/>
            </a:pPr>
            <a:r>
              <a:rPr lang="en-US" altLang="en-US" sz="1200"/>
              <a:t>--VA usually…</a:t>
            </a:r>
            <a:r>
              <a:rPr lang="en-US" altLang="en-US" sz="1200" b="1">
                <a:solidFill>
                  <a:srgbClr val="0000FF"/>
                </a:solidFill>
              </a:rPr>
              <a:t>20/200</a:t>
            </a:r>
            <a:r>
              <a:rPr lang="en-US" altLang="en-US" sz="1200"/>
              <a:t>, but can be…</a:t>
            </a:r>
          </a:p>
          <a:p>
            <a:pPr eaLnBrk="1" hangingPunct="1">
              <a:spcBef>
                <a:spcPct val="0"/>
              </a:spcBef>
              <a:buClrTx/>
              <a:buSzTx/>
              <a:buFontTx/>
              <a:buNone/>
            </a:pPr>
            <a:r>
              <a:rPr lang="en-US" altLang="en-US" sz="1200"/>
              <a:t>   </a:t>
            </a:r>
            <a:r>
              <a:rPr lang="en-US" altLang="en-US" sz="1200" b="1">
                <a:solidFill>
                  <a:srgbClr val="0000FF"/>
                </a:solidFill>
              </a:rPr>
              <a:t>20/20&lt;-&gt;NLP</a:t>
            </a:r>
          </a:p>
          <a:p>
            <a:pPr eaLnBrk="1" hangingPunct="1">
              <a:spcBef>
                <a:spcPct val="0"/>
              </a:spcBef>
              <a:buClrTx/>
              <a:buSzTx/>
              <a:buFontTx/>
              <a:buNone/>
            </a:pPr>
            <a:r>
              <a:rPr lang="en-US" altLang="en-US" sz="1200"/>
              <a:t>--1/3 develop…</a:t>
            </a:r>
            <a:r>
              <a:rPr lang="en-US" altLang="en-US" sz="1200" b="1">
                <a:solidFill>
                  <a:srgbClr val="CCECFF"/>
                </a:solidFill>
              </a:rPr>
              <a:t>serous</a:t>
            </a:r>
            <a:r>
              <a:rPr lang="en-US" altLang="en-US" sz="1200" b="1">
                <a:solidFill>
                  <a:srgbClr val="0000FF"/>
                </a:solidFill>
              </a:rPr>
              <a:t> </a:t>
            </a:r>
            <a:r>
              <a:rPr lang="en-US" altLang="en-US" sz="1200" b="1">
                <a:solidFill>
                  <a:srgbClr val="CCECFF"/>
                </a:solidFill>
              </a:rPr>
              <a:t>RD</a:t>
            </a:r>
          </a:p>
        </p:txBody>
      </p:sp>
      <p:sp>
        <p:nvSpPr>
          <p:cNvPr id="26627" name="Text Box 3">
            <a:extLst>
              <a:ext uri="{FF2B5EF4-FFF2-40B4-BE49-F238E27FC236}">
                <a16:creationId xmlns:a16="http://schemas.microsoft.com/office/drawing/2014/main" id="{EBF565CB-D2E5-4CB9-AB10-59AB11704A7C}"/>
              </a:ext>
            </a:extLst>
          </p:cNvPr>
          <p:cNvSpPr txBox="1">
            <a:spLocks noChangeArrowheads="1"/>
          </p:cNvSpPr>
          <p:nvPr/>
        </p:nvSpPr>
        <p:spPr bwMode="auto">
          <a:xfrm>
            <a:off x="793750" y="3505200"/>
            <a:ext cx="2274982" cy="677108"/>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solidFill>
                  <a:schemeClr val="bg1">
                    <a:lumMod val="65000"/>
                  </a:schemeClr>
                </a:solidFill>
              </a:rPr>
              <a:t>Optic Pit/Hole</a:t>
            </a:r>
          </a:p>
          <a:p>
            <a:pPr eaLnBrk="1" hangingPunct="1">
              <a:spcBef>
                <a:spcPct val="0"/>
              </a:spcBef>
              <a:buClrTx/>
              <a:buSzTx/>
              <a:buFontTx/>
              <a:buNone/>
            </a:pPr>
            <a:r>
              <a:rPr lang="en-US" altLang="en-US" sz="1200">
                <a:solidFill>
                  <a:schemeClr val="bg1">
                    <a:lumMod val="65000"/>
                  </a:schemeClr>
                </a:solidFill>
              </a:rPr>
              <a:t>--Associated with…</a:t>
            </a:r>
            <a:r>
              <a:rPr lang="en-US" altLang="en-US" sz="1200" b="1">
                <a:solidFill>
                  <a:schemeClr val="bg1">
                    <a:lumMod val="65000"/>
                  </a:schemeClr>
                </a:solidFill>
              </a:rPr>
              <a:t>serous RD</a:t>
            </a:r>
          </a:p>
          <a:p>
            <a:pPr eaLnBrk="1" hangingPunct="1">
              <a:spcBef>
                <a:spcPct val="0"/>
              </a:spcBef>
              <a:buClrTx/>
              <a:buSzTx/>
              <a:buFontTx/>
              <a:buNone/>
            </a:pPr>
            <a:r>
              <a:rPr lang="en-US" altLang="en-US" sz="1200" b="1">
                <a:solidFill>
                  <a:schemeClr val="bg1">
                    <a:lumMod val="65000"/>
                  </a:schemeClr>
                </a:solidFill>
              </a:rPr>
              <a:t>  in adulthood</a:t>
            </a:r>
          </a:p>
        </p:txBody>
      </p:sp>
      <p:sp>
        <p:nvSpPr>
          <p:cNvPr id="26628" name="Line 4">
            <a:extLst>
              <a:ext uri="{FF2B5EF4-FFF2-40B4-BE49-F238E27FC236}">
                <a16:creationId xmlns:a16="http://schemas.microsoft.com/office/drawing/2014/main" id="{6995FA1A-F69E-4714-87E2-B7C3F5C89A50}"/>
              </a:ext>
            </a:extLst>
          </p:cNvPr>
          <p:cNvSpPr>
            <a:spLocks noChangeShapeType="1"/>
          </p:cNvSpPr>
          <p:nvPr/>
        </p:nvSpPr>
        <p:spPr bwMode="auto">
          <a:xfrm flipH="1">
            <a:off x="1600200" y="2057400"/>
            <a:ext cx="1524000" cy="3810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629" name="Text Box 6">
            <a:extLst>
              <a:ext uri="{FF2B5EF4-FFF2-40B4-BE49-F238E27FC236}">
                <a16:creationId xmlns:a16="http://schemas.microsoft.com/office/drawing/2014/main" id="{2498F669-3885-470F-827E-D0722ECBD570}"/>
              </a:ext>
            </a:extLst>
          </p:cNvPr>
          <p:cNvSpPr txBox="1">
            <a:spLocks noChangeArrowheads="1"/>
          </p:cNvSpPr>
          <p:nvPr/>
        </p:nvSpPr>
        <p:spPr bwMode="auto">
          <a:xfrm>
            <a:off x="1340808" y="1524000"/>
            <a:ext cx="3544560" cy="458587"/>
          </a:xfrm>
          <a:prstGeom prst="rect">
            <a:avLst/>
          </a:prstGeom>
          <a:noFill/>
          <a:ln w="952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1400" i="1">
                <a:solidFill>
                  <a:schemeClr val="bg1">
                    <a:lumMod val="75000"/>
                  </a:schemeClr>
                </a:solidFill>
              </a:rPr>
              <a:t>These three are all secondary to abnormal</a:t>
            </a:r>
          </a:p>
          <a:p>
            <a:pPr algn="ctr" eaLnBrk="1" hangingPunct="1">
              <a:lnSpc>
                <a:spcPct val="85000"/>
              </a:lnSpc>
              <a:spcBef>
                <a:spcPct val="0"/>
              </a:spcBef>
              <a:buClrTx/>
              <a:buSzTx/>
              <a:buFontTx/>
              <a:buNone/>
            </a:pPr>
            <a:r>
              <a:rPr lang="en-US" altLang="en-US" sz="1400" i="1">
                <a:solidFill>
                  <a:schemeClr val="bg1">
                    <a:lumMod val="75000"/>
                  </a:schemeClr>
                </a:solidFill>
              </a:rPr>
              <a:t>closure of the embryonic optic fissure</a:t>
            </a:r>
          </a:p>
        </p:txBody>
      </p:sp>
      <p:sp>
        <p:nvSpPr>
          <p:cNvPr id="26630" name="Text Box 7">
            <a:extLst>
              <a:ext uri="{FF2B5EF4-FFF2-40B4-BE49-F238E27FC236}">
                <a16:creationId xmlns:a16="http://schemas.microsoft.com/office/drawing/2014/main" id="{77864995-F91A-497B-84DE-F4FB09455FB9}"/>
              </a:ext>
            </a:extLst>
          </p:cNvPr>
          <p:cNvSpPr txBox="1">
            <a:spLocks noChangeArrowheads="1"/>
          </p:cNvSpPr>
          <p:nvPr/>
        </p:nvSpPr>
        <p:spPr bwMode="auto">
          <a:xfrm>
            <a:off x="76200" y="2514600"/>
            <a:ext cx="2783134" cy="861774"/>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solidFill>
                  <a:schemeClr val="bg1">
                    <a:lumMod val="65000"/>
                  </a:schemeClr>
                </a:solidFill>
              </a:rPr>
              <a:t>Optic Nerve Coloboma</a:t>
            </a:r>
          </a:p>
          <a:p>
            <a:pPr eaLnBrk="1" hangingPunct="1">
              <a:spcBef>
                <a:spcPct val="0"/>
              </a:spcBef>
              <a:buClrTx/>
              <a:buSzTx/>
              <a:buFontTx/>
              <a:buNone/>
            </a:pPr>
            <a:r>
              <a:rPr lang="en-US" altLang="en-US" sz="1200">
                <a:solidFill>
                  <a:schemeClr val="bg1">
                    <a:lumMod val="65000"/>
                  </a:schemeClr>
                </a:solidFill>
              </a:rPr>
              <a:t>1) May resemble…</a:t>
            </a:r>
            <a:r>
              <a:rPr lang="en-US" altLang="en-US" sz="1200" b="1">
                <a:solidFill>
                  <a:schemeClr val="bg1">
                    <a:lumMod val="65000"/>
                  </a:schemeClr>
                </a:solidFill>
              </a:rPr>
              <a:t>deep cupping</a:t>
            </a:r>
          </a:p>
          <a:p>
            <a:pPr eaLnBrk="1" hangingPunct="1">
              <a:spcBef>
                <a:spcPct val="0"/>
              </a:spcBef>
              <a:buClrTx/>
              <a:buSzTx/>
              <a:buFontTx/>
              <a:buNone/>
            </a:pPr>
            <a:r>
              <a:rPr lang="en-US" altLang="en-US" sz="1200">
                <a:solidFill>
                  <a:schemeClr val="bg1">
                    <a:lumMod val="65000"/>
                  </a:schemeClr>
                </a:solidFill>
              </a:rPr>
              <a:t>2) Can be…</a:t>
            </a:r>
            <a:r>
              <a:rPr lang="en-US" altLang="en-US" sz="1200" b="1">
                <a:solidFill>
                  <a:schemeClr val="bg1">
                    <a:lumMod val="65000"/>
                  </a:schemeClr>
                </a:solidFill>
              </a:rPr>
              <a:t>bilateral, asymmetric</a:t>
            </a:r>
          </a:p>
          <a:p>
            <a:pPr eaLnBrk="1" hangingPunct="1">
              <a:spcBef>
                <a:spcPct val="0"/>
              </a:spcBef>
              <a:buClrTx/>
              <a:buSzTx/>
              <a:buFontTx/>
              <a:buNone/>
            </a:pPr>
            <a:r>
              <a:rPr lang="en-US" altLang="en-US" sz="1200">
                <a:solidFill>
                  <a:schemeClr val="bg1">
                    <a:lumMod val="65000"/>
                  </a:schemeClr>
                </a:solidFill>
              </a:rPr>
              <a:t>3) Part of the…</a:t>
            </a:r>
            <a:r>
              <a:rPr lang="en-US" altLang="en-US" sz="1200" b="1">
                <a:solidFill>
                  <a:schemeClr val="bg1">
                    <a:lumMod val="65000"/>
                  </a:schemeClr>
                </a:solidFill>
              </a:rPr>
              <a:t>CHARGE association</a:t>
            </a:r>
          </a:p>
        </p:txBody>
      </p:sp>
      <p:sp>
        <p:nvSpPr>
          <p:cNvPr id="26631" name="Line 8">
            <a:extLst>
              <a:ext uri="{FF2B5EF4-FFF2-40B4-BE49-F238E27FC236}">
                <a16:creationId xmlns:a16="http://schemas.microsoft.com/office/drawing/2014/main" id="{91D11795-7A2D-4757-920B-F908079269D1}"/>
              </a:ext>
            </a:extLst>
          </p:cNvPr>
          <p:cNvSpPr>
            <a:spLocks noChangeShapeType="1"/>
          </p:cNvSpPr>
          <p:nvPr/>
        </p:nvSpPr>
        <p:spPr bwMode="auto">
          <a:xfrm flipH="1">
            <a:off x="2971800" y="2057400"/>
            <a:ext cx="152400" cy="14478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632" name="Text Box 9">
            <a:extLst>
              <a:ext uri="{FF2B5EF4-FFF2-40B4-BE49-F238E27FC236}">
                <a16:creationId xmlns:a16="http://schemas.microsoft.com/office/drawing/2014/main" id="{A6F1D9EC-DA7F-44C4-8528-11B06C1FBD47}"/>
              </a:ext>
            </a:extLst>
          </p:cNvPr>
          <p:cNvSpPr txBox="1">
            <a:spLocks noChangeArrowheads="1"/>
          </p:cNvSpPr>
          <p:nvPr/>
        </p:nvSpPr>
        <p:spPr bwMode="auto">
          <a:xfrm>
            <a:off x="1371600" y="4267200"/>
            <a:ext cx="3057247" cy="2154436"/>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dirty="0">
                <a:solidFill>
                  <a:schemeClr val="bg1">
                    <a:lumMod val="65000"/>
                  </a:schemeClr>
                </a:solidFill>
              </a:rPr>
              <a:t>Morning-Glory Disc</a:t>
            </a:r>
          </a:p>
          <a:p>
            <a:pPr eaLnBrk="1" hangingPunct="1">
              <a:spcBef>
                <a:spcPct val="0"/>
              </a:spcBef>
              <a:buClrTx/>
              <a:buSzTx/>
              <a:buFontTx/>
              <a:buNone/>
            </a:pPr>
            <a:r>
              <a:rPr lang="en-US" altLang="en-US" sz="1200" dirty="0">
                <a:solidFill>
                  <a:schemeClr val="bg1">
                    <a:lumMod val="65000"/>
                  </a:schemeClr>
                </a:solidFill>
              </a:rPr>
              <a:t>--DFE reveals:</a:t>
            </a:r>
          </a:p>
          <a:p>
            <a:pPr eaLnBrk="1" hangingPunct="1">
              <a:spcBef>
                <a:spcPct val="0"/>
              </a:spcBef>
              <a:buClrTx/>
              <a:buSzTx/>
              <a:buFontTx/>
              <a:buNone/>
            </a:pPr>
            <a:r>
              <a:rPr lang="en-US" altLang="en-US" sz="1200" dirty="0">
                <a:solidFill>
                  <a:schemeClr val="bg1">
                    <a:lumMod val="65000"/>
                  </a:schemeClr>
                </a:solidFill>
              </a:rPr>
              <a:t>  1) A funnel-shaped…</a:t>
            </a:r>
            <a:r>
              <a:rPr lang="en-US" altLang="en-US" sz="1200" b="1" dirty="0">
                <a:solidFill>
                  <a:schemeClr val="bg1">
                    <a:lumMod val="65000"/>
                  </a:schemeClr>
                </a:solidFill>
              </a:rPr>
              <a:t>excavation</a:t>
            </a:r>
            <a:endParaRPr lang="en-US" altLang="en-US" sz="1200" dirty="0">
              <a:solidFill>
                <a:schemeClr val="bg1">
                  <a:lumMod val="65000"/>
                </a:schemeClr>
              </a:solidFill>
            </a:endParaRPr>
          </a:p>
          <a:p>
            <a:pPr eaLnBrk="1" hangingPunct="1">
              <a:spcBef>
                <a:spcPct val="0"/>
              </a:spcBef>
              <a:buClrTx/>
              <a:buSzTx/>
              <a:buFontTx/>
              <a:buNone/>
            </a:pPr>
            <a:r>
              <a:rPr lang="en-US" altLang="en-US" sz="1200" dirty="0">
                <a:solidFill>
                  <a:schemeClr val="bg1">
                    <a:lumMod val="65000"/>
                  </a:schemeClr>
                </a:solidFill>
              </a:rPr>
              <a:t>  2) Number of vessels crossing the rim</a:t>
            </a:r>
          </a:p>
          <a:p>
            <a:pPr eaLnBrk="1" hangingPunct="1">
              <a:spcBef>
                <a:spcPct val="0"/>
              </a:spcBef>
              <a:buClrTx/>
              <a:buSzTx/>
              <a:buFontTx/>
              <a:buNone/>
            </a:pPr>
            <a:r>
              <a:rPr lang="en-US" altLang="en-US" sz="1200" dirty="0">
                <a:solidFill>
                  <a:schemeClr val="bg1">
                    <a:lumMod val="65000"/>
                  </a:schemeClr>
                </a:solidFill>
              </a:rPr>
              <a:t>    seems abnormally…</a:t>
            </a:r>
            <a:r>
              <a:rPr lang="en-US" altLang="en-US" sz="1200" b="1" dirty="0">
                <a:solidFill>
                  <a:schemeClr val="bg1">
                    <a:lumMod val="65000"/>
                  </a:schemeClr>
                </a:solidFill>
              </a:rPr>
              <a:t>high</a:t>
            </a:r>
            <a:r>
              <a:rPr lang="en-US" altLang="en-US" sz="1200" dirty="0">
                <a:solidFill>
                  <a:schemeClr val="bg1">
                    <a:lumMod val="65000"/>
                  </a:schemeClr>
                </a:solidFill>
              </a:rPr>
              <a:t> </a:t>
            </a:r>
            <a:endParaRPr lang="en-US" altLang="en-US" sz="1200" b="1" dirty="0">
              <a:solidFill>
                <a:schemeClr val="bg1">
                  <a:lumMod val="65000"/>
                </a:schemeClr>
              </a:solidFill>
            </a:endParaRPr>
          </a:p>
          <a:p>
            <a:pPr eaLnBrk="1" hangingPunct="1">
              <a:spcBef>
                <a:spcPct val="0"/>
              </a:spcBef>
              <a:buClrTx/>
              <a:buSzTx/>
              <a:buFontTx/>
              <a:buNone/>
            </a:pPr>
            <a:r>
              <a:rPr lang="en-US" altLang="en-US" sz="1200" dirty="0">
                <a:solidFill>
                  <a:schemeClr val="bg1">
                    <a:lumMod val="65000"/>
                  </a:schemeClr>
                </a:solidFill>
              </a:rPr>
              <a:t>--Tissue is…</a:t>
            </a:r>
            <a:r>
              <a:rPr lang="en-US" altLang="en-US" sz="1200" b="1" dirty="0">
                <a:solidFill>
                  <a:schemeClr val="bg1">
                    <a:lumMod val="65000"/>
                  </a:schemeClr>
                </a:solidFill>
              </a:rPr>
              <a:t>contractile</a:t>
            </a:r>
            <a:r>
              <a:rPr lang="en-US" altLang="en-US" sz="1200" dirty="0">
                <a:solidFill>
                  <a:schemeClr val="bg1">
                    <a:lumMod val="65000"/>
                  </a:schemeClr>
                </a:solidFill>
              </a:rPr>
              <a:t>, so cup seems</a:t>
            </a:r>
          </a:p>
          <a:p>
            <a:pPr eaLnBrk="1" hangingPunct="1">
              <a:spcBef>
                <a:spcPct val="0"/>
              </a:spcBef>
              <a:buClrTx/>
              <a:buSzTx/>
              <a:buFontTx/>
              <a:buNone/>
            </a:pPr>
            <a:r>
              <a:rPr lang="en-US" altLang="en-US" sz="1200" dirty="0">
                <a:solidFill>
                  <a:schemeClr val="bg1">
                    <a:lumMod val="65000"/>
                  </a:schemeClr>
                </a:solidFill>
              </a:rPr>
              <a:t>  to…</a:t>
            </a:r>
            <a:r>
              <a:rPr lang="en-US" altLang="en-US" sz="1200" b="1" dirty="0">
                <a:solidFill>
                  <a:schemeClr val="bg1">
                    <a:lumMod val="65000"/>
                  </a:schemeClr>
                </a:solidFill>
              </a:rPr>
              <a:t>open </a:t>
            </a:r>
            <a:r>
              <a:rPr lang="en-US" altLang="en-US" sz="1200" dirty="0">
                <a:solidFill>
                  <a:schemeClr val="bg1">
                    <a:lumMod val="65000"/>
                  </a:schemeClr>
                </a:solidFill>
              </a:rPr>
              <a:t>and</a:t>
            </a:r>
            <a:r>
              <a:rPr lang="en-US" altLang="en-US" sz="1200" b="1" dirty="0">
                <a:solidFill>
                  <a:schemeClr val="bg1">
                    <a:lumMod val="65000"/>
                  </a:schemeClr>
                </a:solidFill>
              </a:rPr>
              <a:t> close</a:t>
            </a:r>
            <a:r>
              <a:rPr lang="en-US" altLang="en-US" sz="1200" dirty="0">
                <a:solidFill>
                  <a:schemeClr val="bg1">
                    <a:lumMod val="65000"/>
                  </a:schemeClr>
                </a:solidFill>
              </a:rPr>
              <a:t> (like its namesake,  </a:t>
            </a:r>
          </a:p>
          <a:p>
            <a:pPr eaLnBrk="1" hangingPunct="1">
              <a:spcBef>
                <a:spcPct val="0"/>
              </a:spcBef>
              <a:buClrTx/>
              <a:buSzTx/>
              <a:buFontTx/>
              <a:buNone/>
            </a:pPr>
            <a:r>
              <a:rPr lang="en-US" altLang="en-US" sz="1200" dirty="0">
                <a:solidFill>
                  <a:schemeClr val="bg1">
                    <a:lumMod val="65000"/>
                  </a:schemeClr>
                </a:solidFill>
              </a:rPr>
              <a:t>  the morning-glory flower)</a:t>
            </a:r>
          </a:p>
          <a:p>
            <a:pPr eaLnBrk="1" hangingPunct="1">
              <a:spcBef>
                <a:spcPct val="0"/>
              </a:spcBef>
              <a:buClrTx/>
              <a:buSzTx/>
              <a:buFontTx/>
              <a:buNone/>
            </a:pPr>
            <a:r>
              <a:rPr lang="en-US" altLang="en-US" sz="1200" dirty="0">
                <a:solidFill>
                  <a:schemeClr val="bg1">
                    <a:lumMod val="65000"/>
                  </a:schemeClr>
                </a:solidFill>
              </a:rPr>
              <a:t>--VA usually…</a:t>
            </a:r>
            <a:r>
              <a:rPr lang="en-US" altLang="en-US" sz="1200" b="1" dirty="0">
                <a:solidFill>
                  <a:schemeClr val="bg1">
                    <a:lumMod val="65000"/>
                  </a:schemeClr>
                </a:solidFill>
              </a:rPr>
              <a:t>20/200</a:t>
            </a:r>
            <a:r>
              <a:rPr lang="en-US" altLang="en-US" sz="1200" dirty="0">
                <a:solidFill>
                  <a:schemeClr val="bg1">
                    <a:lumMod val="65000"/>
                  </a:schemeClr>
                </a:solidFill>
              </a:rPr>
              <a:t>, but can be…</a:t>
            </a:r>
          </a:p>
          <a:p>
            <a:pPr eaLnBrk="1" hangingPunct="1">
              <a:spcBef>
                <a:spcPct val="0"/>
              </a:spcBef>
              <a:buClrTx/>
              <a:buSzTx/>
              <a:buFontTx/>
              <a:buNone/>
            </a:pPr>
            <a:r>
              <a:rPr lang="en-US" altLang="en-US" sz="1200" dirty="0">
                <a:solidFill>
                  <a:schemeClr val="bg1">
                    <a:lumMod val="65000"/>
                  </a:schemeClr>
                </a:solidFill>
              </a:rPr>
              <a:t>   </a:t>
            </a:r>
            <a:r>
              <a:rPr lang="en-US" altLang="en-US" sz="1200" b="1" dirty="0">
                <a:solidFill>
                  <a:schemeClr val="bg1">
                    <a:lumMod val="65000"/>
                  </a:schemeClr>
                </a:solidFill>
              </a:rPr>
              <a:t>20/20&lt;-&gt;NLP</a:t>
            </a:r>
          </a:p>
          <a:p>
            <a:pPr eaLnBrk="1" hangingPunct="1">
              <a:spcBef>
                <a:spcPct val="0"/>
              </a:spcBef>
              <a:buClrTx/>
              <a:buSzTx/>
              <a:buFontTx/>
              <a:buNone/>
            </a:pPr>
            <a:r>
              <a:rPr lang="en-US" altLang="en-US" sz="1200" dirty="0">
                <a:solidFill>
                  <a:schemeClr val="bg1">
                    <a:lumMod val="65000"/>
                  </a:schemeClr>
                </a:solidFill>
              </a:rPr>
              <a:t>--1/3 develop…</a:t>
            </a:r>
            <a:r>
              <a:rPr lang="en-US" altLang="en-US" sz="1200" b="1" dirty="0">
                <a:solidFill>
                  <a:schemeClr val="bg1">
                    <a:lumMod val="65000"/>
                  </a:schemeClr>
                </a:solidFill>
              </a:rPr>
              <a:t>serous RD</a:t>
            </a:r>
          </a:p>
        </p:txBody>
      </p:sp>
      <p:sp>
        <p:nvSpPr>
          <p:cNvPr id="26633" name="Rectangle 11">
            <a:extLst>
              <a:ext uri="{FF2B5EF4-FFF2-40B4-BE49-F238E27FC236}">
                <a16:creationId xmlns:a16="http://schemas.microsoft.com/office/drawing/2014/main" id="{F76BCA91-4E24-4F7F-B6A5-D5C8FE6F39B6}"/>
              </a:ext>
            </a:extLst>
          </p:cNvPr>
          <p:cNvSpPr>
            <a:spLocks noChangeArrowheads="1"/>
          </p:cNvSpPr>
          <p:nvPr/>
        </p:nvSpPr>
        <p:spPr bwMode="auto">
          <a:xfrm>
            <a:off x="457200" y="122238"/>
            <a:ext cx="7543800" cy="8683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b"/>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ct val="85000"/>
              </a:lnSpc>
              <a:spcBef>
                <a:spcPct val="0"/>
              </a:spcBef>
              <a:buClrTx/>
              <a:buSzTx/>
              <a:buFontTx/>
              <a:buNone/>
            </a:pPr>
            <a:r>
              <a:rPr lang="en-US" altLang="en-US" sz="3200" b="1" dirty="0">
                <a:solidFill>
                  <a:schemeClr val="tx2"/>
                </a:solidFill>
              </a:rPr>
              <a:t>Developmental Abnormalities of the Optic Nerve Head</a:t>
            </a:r>
            <a:endParaRPr lang="en-US" altLang="en-US" sz="3200" dirty="0">
              <a:solidFill>
                <a:schemeClr val="tx2"/>
              </a:solidFill>
            </a:endParaRPr>
          </a:p>
        </p:txBody>
      </p:sp>
      <p:sp>
        <p:nvSpPr>
          <p:cNvPr id="26634" name="Slide Number Placeholder 1">
            <a:extLst>
              <a:ext uri="{FF2B5EF4-FFF2-40B4-BE49-F238E27FC236}">
                <a16:creationId xmlns:a16="http://schemas.microsoft.com/office/drawing/2014/main" id="{36D4B343-1488-4D7C-8569-64FF0FD08B6E}"/>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DBDA1020-9ADD-4487-AA1F-12FB75A402F9}" type="slidenum">
              <a:rPr lang="en-US" altLang="en-US" sz="1000"/>
              <a:pPr>
                <a:spcBef>
                  <a:spcPct val="0"/>
                </a:spcBef>
                <a:buClrTx/>
                <a:buSzTx/>
                <a:buFontTx/>
                <a:buNone/>
              </a:pPr>
              <a:t>76</a:t>
            </a:fld>
            <a:endParaRPr lang="en-US" altLang="en-US" sz="1000"/>
          </a:p>
        </p:txBody>
      </p:sp>
      <p:sp>
        <p:nvSpPr>
          <p:cNvPr id="26635" name="Line 12">
            <a:extLst>
              <a:ext uri="{FF2B5EF4-FFF2-40B4-BE49-F238E27FC236}">
                <a16:creationId xmlns:a16="http://schemas.microsoft.com/office/drawing/2014/main" id="{65C3BECB-2C2E-4FDB-BF02-61BA4BD8DB2D}"/>
              </a:ext>
            </a:extLst>
          </p:cNvPr>
          <p:cNvSpPr>
            <a:spLocks noChangeShapeType="1"/>
          </p:cNvSpPr>
          <p:nvPr/>
        </p:nvSpPr>
        <p:spPr bwMode="auto">
          <a:xfrm>
            <a:off x="3124200" y="2057400"/>
            <a:ext cx="381000" cy="22098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 name="Text Box 16">
            <a:extLst>
              <a:ext uri="{FF2B5EF4-FFF2-40B4-BE49-F238E27FC236}">
                <a16:creationId xmlns:a16="http://schemas.microsoft.com/office/drawing/2014/main" id="{A25388A0-A505-4976-AE31-C05FE10D78D8}"/>
              </a:ext>
            </a:extLst>
          </p:cNvPr>
          <p:cNvSpPr txBox="1">
            <a:spLocks noChangeArrowheads="1"/>
          </p:cNvSpPr>
          <p:nvPr/>
        </p:nvSpPr>
        <p:spPr bwMode="auto">
          <a:xfrm>
            <a:off x="4648200" y="2576513"/>
            <a:ext cx="3973513" cy="862012"/>
          </a:xfrm>
          <a:prstGeom prst="rect">
            <a:avLst/>
          </a:prstGeom>
          <a:solidFill>
            <a:srgbClr val="FFC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defRPr/>
            </a:pPr>
            <a:r>
              <a:rPr lang="en-US" altLang="en-US" sz="1400" b="1" dirty="0">
                <a:solidFill>
                  <a:schemeClr val="bg1">
                    <a:lumMod val="65000"/>
                  </a:schemeClr>
                </a:solidFill>
              </a:rPr>
              <a:t>Myelinated RNFL</a:t>
            </a:r>
          </a:p>
          <a:p>
            <a:pPr eaLnBrk="1" hangingPunct="1">
              <a:spcBef>
                <a:spcPct val="0"/>
              </a:spcBef>
              <a:buClrTx/>
              <a:buSzTx/>
              <a:buFontTx/>
              <a:buNone/>
              <a:defRPr/>
            </a:pPr>
            <a:r>
              <a:rPr lang="en-US" altLang="en-US" sz="1200" dirty="0">
                <a:solidFill>
                  <a:srgbClr val="FFCCFF"/>
                </a:solidFill>
              </a:rPr>
              <a:t>--Myelin normally starts at LGN, ends at lamina </a:t>
            </a:r>
            <a:r>
              <a:rPr lang="en-US" altLang="en-US" sz="1200" dirty="0" err="1">
                <a:solidFill>
                  <a:srgbClr val="FFCCFF"/>
                </a:solidFill>
              </a:rPr>
              <a:t>cribrosa</a:t>
            </a:r>
            <a:endParaRPr lang="en-US" altLang="en-US" sz="1200" dirty="0">
              <a:solidFill>
                <a:srgbClr val="FFCCFF"/>
              </a:solidFill>
            </a:endParaRPr>
          </a:p>
          <a:p>
            <a:pPr eaLnBrk="1" hangingPunct="1">
              <a:spcBef>
                <a:spcPct val="0"/>
              </a:spcBef>
              <a:buClrTx/>
              <a:buSzTx/>
              <a:buFontTx/>
              <a:buNone/>
              <a:defRPr/>
            </a:pPr>
            <a:r>
              <a:rPr lang="en-US" altLang="en-US" sz="1200" dirty="0">
                <a:solidFill>
                  <a:srgbClr val="FFCCFF"/>
                </a:solidFill>
              </a:rPr>
              <a:t>--Can be patchy, discontinuous</a:t>
            </a:r>
          </a:p>
          <a:p>
            <a:pPr eaLnBrk="1" hangingPunct="1">
              <a:spcBef>
                <a:spcPct val="0"/>
              </a:spcBef>
              <a:buClrTx/>
              <a:buSzTx/>
              <a:buFontTx/>
              <a:buNone/>
              <a:defRPr/>
            </a:pPr>
            <a:r>
              <a:rPr lang="en-US" altLang="en-US" sz="1200" dirty="0">
                <a:solidFill>
                  <a:srgbClr val="FFCCFF"/>
                </a:solidFill>
              </a:rPr>
              <a:t>--Corresponding VF has absolute scotoma</a:t>
            </a:r>
          </a:p>
        </p:txBody>
      </p:sp>
      <p:sp>
        <p:nvSpPr>
          <p:cNvPr id="15" name="Text Box 18">
            <a:extLst>
              <a:ext uri="{FF2B5EF4-FFF2-40B4-BE49-F238E27FC236}">
                <a16:creationId xmlns:a16="http://schemas.microsoft.com/office/drawing/2014/main" id="{0EEE94D4-BC7E-44DF-B02B-501B0F5929C0}"/>
              </a:ext>
            </a:extLst>
          </p:cNvPr>
          <p:cNvSpPr txBox="1">
            <a:spLocks noChangeArrowheads="1"/>
          </p:cNvSpPr>
          <p:nvPr/>
        </p:nvSpPr>
        <p:spPr bwMode="auto">
          <a:xfrm>
            <a:off x="5546725" y="1687513"/>
            <a:ext cx="3452813" cy="677862"/>
          </a:xfrm>
          <a:prstGeom prst="rect">
            <a:avLst/>
          </a:prstGeom>
          <a:solidFill>
            <a:srgbClr val="FFFF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defRPr/>
            </a:pPr>
            <a:r>
              <a:rPr lang="en-US" altLang="en-US" sz="1400" b="1" dirty="0" err="1">
                <a:solidFill>
                  <a:schemeClr val="bg1">
                    <a:lumMod val="75000"/>
                  </a:schemeClr>
                </a:solidFill>
              </a:rPr>
              <a:t>Megalopapilla</a:t>
            </a:r>
            <a:endParaRPr lang="en-US" altLang="en-US" sz="1400" b="1" dirty="0">
              <a:solidFill>
                <a:schemeClr val="bg1">
                  <a:lumMod val="75000"/>
                </a:schemeClr>
              </a:solidFill>
            </a:endParaRPr>
          </a:p>
          <a:p>
            <a:pPr eaLnBrk="1" hangingPunct="1">
              <a:spcBef>
                <a:spcPct val="0"/>
              </a:spcBef>
              <a:buClrTx/>
              <a:buSzTx/>
              <a:buFontTx/>
              <a:buNone/>
              <a:defRPr/>
            </a:pPr>
            <a:r>
              <a:rPr lang="en-US" altLang="en-US" sz="1200" dirty="0">
                <a:solidFill>
                  <a:srgbClr val="FFFF99"/>
                </a:solidFill>
              </a:rPr>
              <a:t>--Abnormally large diameter of </a:t>
            </a:r>
            <a:r>
              <a:rPr lang="en-US" altLang="en-US" sz="1200" b="1" dirty="0">
                <a:solidFill>
                  <a:srgbClr val="FFFF99"/>
                </a:solidFill>
              </a:rPr>
              <a:t>disc and cup</a:t>
            </a:r>
          </a:p>
          <a:p>
            <a:pPr eaLnBrk="1" hangingPunct="1">
              <a:spcBef>
                <a:spcPct val="0"/>
              </a:spcBef>
              <a:buClrTx/>
              <a:buSzTx/>
              <a:buFontTx/>
              <a:buNone/>
              <a:defRPr/>
            </a:pPr>
            <a:r>
              <a:rPr lang="en-US" altLang="en-US" sz="1200" dirty="0">
                <a:solidFill>
                  <a:srgbClr val="FFFF99"/>
                </a:solidFill>
              </a:rPr>
              <a:t>--VF testing may reveal an </a:t>
            </a:r>
            <a:r>
              <a:rPr lang="en-US" altLang="en-US" sz="1200" b="1" dirty="0">
                <a:solidFill>
                  <a:srgbClr val="FFFF99"/>
                </a:solidFill>
              </a:rPr>
              <a:t>enlarged blind spot</a:t>
            </a:r>
          </a:p>
        </p:txBody>
      </p:sp>
      <p:sp>
        <p:nvSpPr>
          <p:cNvPr id="16" name="Text Box 19">
            <a:extLst>
              <a:ext uri="{FF2B5EF4-FFF2-40B4-BE49-F238E27FC236}">
                <a16:creationId xmlns:a16="http://schemas.microsoft.com/office/drawing/2014/main" id="{BF21B0FD-ADB8-4F9B-81FF-E2291331973F}"/>
              </a:ext>
            </a:extLst>
          </p:cNvPr>
          <p:cNvSpPr txBox="1">
            <a:spLocks noChangeArrowheads="1"/>
          </p:cNvSpPr>
          <p:nvPr/>
        </p:nvSpPr>
        <p:spPr bwMode="auto">
          <a:xfrm>
            <a:off x="5257800" y="3760788"/>
            <a:ext cx="3273425" cy="1231900"/>
          </a:xfrm>
          <a:prstGeom prst="rect">
            <a:avLst/>
          </a:prstGeom>
          <a:solidFill>
            <a:srgbClr val="CCFFCC"/>
          </a:solidFill>
          <a:ln w="9525">
            <a:no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defRPr/>
            </a:pPr>
            <a:r>
              <a:rPr lang="en-US" altLang="en-US" sz="1400" b="1" dirty="0">
                <a:solidFill>
                  <a:schemeClr val="bg1">
                    <a:lumMod val="65000"/>
                  </a:schemeClr>
                </a:solidFill>
              </a:rPr>
              <a:t>Optic Nerve Hypoplasia</a:t>
            </a:r>
          </a:p>
          <a:p>
            <a:pPr eaLnBrk="1" hangingPunct="1">
              <a:spcBef>
                <a:spcPct val="0"/>
              </a:spcBef>
              <a:buClrTx/>
              <a:buSzTx/>
              <a:buFontTx/>
              <a:buNone/>
              <a:defRPr/>
            </a:pPr>
            <a:r>
              <a:rPr lang="en-US" altLang="en-US" sz="1200" dirty="0">
                <a:solidFill>
                  <a:srgbClr val="CCFFCC"/>
                </a:solidFill>
              </a:rPr>
              <a:t>--Abnormally </a:t>
            </a:r>
            <a:r>
              <a:rPr lang="en-US" altLang="en-US" sz="1200" b="1" dirty="0">
                <a:solidFill>
                  <a:srgbClr val="CCFFCC"/>
                </a:solidFill>
              </a:rPr>
              <a:t>low number of axons</a:t>
            </a:r>
          </a:p>
          <a:p>
            <a:pPr eaLnBrk="1" hangingPunct="1">
              <a:spcBef>
                <a:spcPct val="0"/>
              </a:spcBef>
              <a:buClrTx/>
              <a:buSzTx/>
              <a:buFontTx/>
              <a:buNone/>
              <a:defRPr/>
            </a:pPr>
            <a:r>
              <a:rPr lang="en-US" altLang="en-US" sz="1200" dirty="0">
                <a:solidFill>
                  <a:srgbClr val="CCFFCC"/>
                </a:solidFill>
              </a:rPr>
              <a:t>--DFE: Small pale disc with </a:t>
            </a:r>
            <a:r>
              <a:rPr lang="en-US" altLang="en-US" sz="1200" b="1" dirty="0">
                <a:solidFill>
                  <a:srgbClr val="CCFFCC"/>
                </a:solidFill>
              </a:rPr>
              <a:t>double ring sign</a:t>
            </a:r>
            <a:endParaRPr lang="en-US" altLang="en-US" sz="1200" dirty="0">
              <a:solidFill>
                <a:srgbClr val="CCFFCC"/>
              </a:solidFill>
            </a:endParaRPr>
          </a:p>
          <a:p>
            <a:pPr eaLnBrk="1" hangingPunct="1">
              <a:spcBef>
                <a:spcPct val="0"/>
              </a:spcBef>
              <a:buClrTx/>
              <a:buSzTx/>
              <a:buFontTx/>
              <a:buNone/>
              <a:defRPr/>
            </a:pPr>
            <a:r>
              <a:rPr lang="en-US" altLang="en-US" sz="1200" dirty="0">
                <a:solidFill>
                  <a:srgbClr val="CCFFCC"/>
                </a:solidFill>
              </a:rPr>
              <a:t>--VA </a:t>
            </a:r>
            <a:r>
              <a:rPr lang="en-US" altLang="en-US" sz="1200" b="1" dirty="0">
                <a:solidFill>
                  <a:srgbClr val="CCFFCC"/>
                </a:solidFill>
              </a:rPr>
              <a:t>20/20&lt;-&gt;NLP</a:t>
            </a:r>
          </a:p>
          <a:p>
            <a:pPr eaLnBrk="1" hangingPunct="1">
              <a:spcBef>
                <a:spcPct val="0"/>
              </a:spcBef>
              <a:buClrTx/>
              <a:buSzTx/>
              <a:buFontTx/>
              <a:buNone/>
              <a:defRPr/>
            </a:pPr>
            <a:r>
              <a:rPr lang="en-US" altLang="en-US" sz="1200" dirty="0">
                <a:solidFill>
                  <a:srgbClr val="CCFFCC"/>
                </a:solidFill>
              </a:rPr>
              <a:t>--VF defects </a:t>
            </a:r>
            <a:r>
              <a:rPr lang="en-US" altLang="en-US" sz="1200" b="1" dirty="0">
                <a:solidFill>
                  <a:srgbClr val="CCFFCC"/>
                </a:solidFill>
              </a:rPr>
              <a:t>invariably present</a:t>
            </a:r>
          </a:p>
          <a:p>
            <a:pPr eaLnBrk="1" hangingPunct="1">
              <a:spcBef>
                <a:spcPct val="0"/>
              </a:spcBef>
              <a:buClrTx/>
              <a:buSzTx/>
              <a:buFontTx/>
              <a:buNone/>
              <a:defRPr/>
            </a:pPr>
            <a:r>
              <a:rPr lang="en-US" altLang="en-US" sz="1200" dirty="0">
                <a:solidFill>
                  <a:srgbClr val="CCFFCC"/>
                </a:solidFill>
              </a:rPr>
              <a:t>--Remember the </a:t>
            </a:r>
            <a:r>
              <a:rPr lang="en-US" altLang="en-US" sz="1200" b="1" dirty="0">
                <a:solidFill>
                  <a:srgbClr val="CCFFCC"/>
                </a:solidFill>
              </a:rPr>
              <a:t>4 D’s</a:t>
            </a:r>
            <a:r>
              <a:rPr lang="en-US" altLang="en-US" sz="1200" dirty="0">
                <a:solidFill>
                  <a:srgbClr val="CCFFCC"/>
                </a:solidFill>
              </a:rPr>
              <a:t> (more on this shortly)</a:t>
            </a:r>
          </a:p>
        </p:txBody>
      </p:sp>
      <p:sp>
        <p:nvSpPr>
          <p:cNvPr id="17" name="Text Box 13">
            <a:extLst>
              <a:ext uri="{FF2B5EF4-FFF2-40B4-BE49-F238E27FC236}">
                <a16:creationId xmlns:a16="http://schemas.microsoft.com/office/drawing/2014/main" id="{D23EA8F9-DF9F-4DB4-AA3A-1B3558C3921B}"/>
              </a:ext>
            </a:extLst>
          </p:cNvPr>
          <p:cNvSpPr txBox="1">
            <a:spLocks noChangeArrowheads="1"/>
          </p:cNvSpPr>
          <p:nvPr/>
        </p:nvSpPr>
        <p:spPr bwMode="auto">
          <a:xfrm>
            <a:off x="4800600" y="5257800"/>
            <a:ext cx="4294188" cy="1230313"/>
          </a:xfrm>
          <a:prstGeom prst="rect">
            <a:avLst/>
          </a:prstGeom>
          <a:solidFill>
            <a:srgbClr val="FFCC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Tilted-Disc Syndrome</a:t>
            </a:r>
          </a:p>
          <a:p>
            <a:pPr eaLnBrk="1" hangingPunct="1">
              <a:spcBef>
                <a:spcPct val="0"/>
              </a:spcBef>
              <a:buClrTx/>
              <a:buSzTx/>
              <a:buFontTx/>
              <a:buNone/>
            </a:pPr>
            <a:r>
              <a:rPr lang="en-US" altLang="en-US" sz="1200"/>
              <a:t>1) Superior pole appears…</a:t>
            </a:r>
            <a:r>
              <a:rPr lang="en-US" altLang="en-US" sz="1200" b="1">
                <a:solidFill>
                  <a:srgbClr val="0000FF"/>
                </a:solidFill>
              </a:rPr>
              <a:t>elevated</a:t>
            </a:r>
            <a:r>
              <a:rPr lang="en-US" altLang="en-US" sz="1200"/>
              <a:t>, inferior…</a:t>
            </a:r>
            <a:r>
              <a:rPr lang="en-US" altLang="en-US" sz="1200" b="1">
                <a:solidFill>
                  <a:srgbClr val="0000FF"/>
                </a:solidFill>
              </a:rPr>
              <a:t>recessed</a:t>
            </a:r>
          </a:p>
          <a:p>
            <a:pPr eaLnBrk="1" hangingPunct="1">
              <a:spcBef>
                <a:spcPct val="0"/>
              </a:spcBef>
              <a:buClrTx/>
              <a:buSzTx/>
              <a:buFontTx/>
              <a:buNone/>
            </a:pPr>
            <a:r>
              <a:rPr lang="en-US" altLang="en-US" sz="1200"/>
              <a:t>2) </a:t>
            </a:r>
            <a:r>
              <a:rPr lang="en-US" altLang="en-US" sz="1200">
                <a:solidFill>
                  <a:srgbClr val="FFCC99"/>
                </a:solidFill>
              </a:rPr>
              <a:t>Associated with…</a:t>
            </a:r>
            <a:r>
              <a:rPr lang="en-US" altLang="en-US" sz="1200" b="1">
                <a:solidFill>
                  <a:srgbClr val="FFCC99"/>
                </a:solidFill>
              </a:rPr>
              <a:t>situs inversus</a:t>
            </a:r>
            <a:r>
              <a:rPr lang="en-US" altLang="en-US" sz="1200">
                <a:solidFill>
                  <a:srgbClr val="FFCC99"/>
                </a:solidFill>
              </a:rPr>
              <a:t> of retinal vessels</a:t>
            </a:r>
          </a:p>
          <a:p>
            <a:pPr eaLnBrk="1" hangingPunct="1">
              <a:spcBef>
                <a:spcPct val="0"/>
              </a:spcBef>
              <a:buClrTx/>
              <a:buSzTx/>
              <a:buFontTx/>
              <a:buNone/>
            </a:pPr>
            <a:r>
              <a:rPr lang="en-US" altLang="en-US" sz="1200"/>
              <a:t>3) </a:t>
            </a:r>
            <a:r>
              <a:rPr lang="en-US" altLang="en-US" sz="1200">
                <a:solidFill>
                  <a:srgbClr val="FFCC99"/>
                </a:solidFill>
              </a:rPr>
              <a:t>Fundus abnormality produces…</a:t>
            </a:r>
            <a:r>
              <a:rPr lang="en-US" altLang="en-US" sz="1200" b="1">
                <a:solidFill>
                  <a:srgbClr val="FFCC99"/>
                </a:solidFill>
              </a:rPr>
              <a:t>myopic astigmatism</a:t>
            </a:r>
          </a:p>
          <a:p>
            <a:pPr eaLnBrk="1" hangingPunct="1">
              <a:spcBef>
                <a:spcPct val="0"/>
              </a:spcBef>
              <a:buClrTx/>
              <a:buSzTx/>
              <a:buFontTx/>
              <a:buNone/>
            </a:pPr>
            <a:r>
              <a:rPr lang="en-US" altLang="en-US" sz="1200"/>
              <a:t>4) </a:t>
            </a:r>
            <a:r>
              <a:rPr lang="en-US" altLang="en-US" sz="1200">
                <a:solidFill>
                  <a:srgbClr val="FFCC99"/>
                </a:solidFill>
              </a:rPr>
              <a:t>VF testing reveals…</a:t>
            </a:r>
            <a:r>
              <a:rPr lang="en-US" altLang="en-US" sz="1200" b="1">
                <a:solidFill>
                  <a:srgbClr val="FFCC99"/>
                </a:solidFill>
              </a:rPr>
              <a:t>bitemporal hemianopia</a:t>
            </a:r>
            <a:r>
              <a:rPr lang="en-US" altLang="en-US" sz="1200">
                <a:solidFill>
                  <a:srgbClr val="FFCC99"/>
                </a:solidFill>
              </a:rPr>
              <a:t> that doesn’t</a:t>
            </a:r>
          </a:p>
          <a:p>
            <a:pPr eaLnBrk="1" hangingPunct="1">
              <a:spcBef>
                <a:spcPct val="0"/>
              </a:spcBef>
              <a:buClrTx/>
              <a:buSzTx/>
              <a:buFontTx/>
              <a:buNone/>
            </a:pPr>
            <a:r>
              <a:rPr lang="en-US" altLang="en-US" sz="1200">
                <a:solidFill>
                  <a:srgbClr val="FFCC99"/>
                </a:solidFill>
              </a:rPr>
              <a:t>   …</a:t>
            </a:r>
            <a:r>
              <a:rPr lang="en-US" altLang="en-US" sz="1200" b="1">
                <a:solidFill>
                  <a:srgbClr val="FFCC99"/>
                </a:solidFill>
              </a:rPr>
              <a:t>respect the vertical</a:t>
            </a:r>
            <a:r>
              <a:rPr lang="en-US" altLang="en-US" sz="1200">
                <a:solidFill>
                  <a:srgbClr val="FFCC99"/>
                </a:solidFill>
              </a:rPr>
              <a:t> and may…</a:t>
            </a:r>
            <a:r>
              <a:rPr lang="en-US" altLang="en-US" sz="1200" b="1">
                <a:solidFill>
                  <a:srgbClr val="FFCC99"/>
                </a:solidFill>
              </a:rPr>
              <a:t>resolve with refraction</a:t>
            </a:r>
          </a:p>
        </p:txBody>
      </p:sp>
      <p:sp>
        <p:nvSpPr>
          <p:cNvPr id="18" name="Text Box 13">
            <a:extLst>
              <a:ext uri="{FF2B5EF4-FFF2-40B4-BE49-F238E27FC236}">
                <a16:creationId xmlns:a16="http://schemas.microsoft.com/office/drawing/2014/main" id="{AF29A23D-8CCD-493E-A881-3F227F620AD9}"/>
              </a:ext>
            </a:extLst>
          </p:cNvPr>
          <p:cNvSpPr txBox="1">
            <a:spLocks noChangeArrowheads="1"/>
          </p:cNvSpPr>
          <p:nvPr/>
        </p:nvSpPr>
        <p:spPr bwMode="auto">
          <a:xfrm>
            <a:off x="4800600" y="5257800"/>
            <a:ext cx="4216400" cy="1231106"/>
          </a:xfrm>
          <a:prstGeom prst="rect">
            <a:avLst/>
          </a:prstGeom>
          <a:solidFill>
            <a:srgbClr val="FFCC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dirty="0">
                <a:solidFill>
                  <a:schemeClr val="bg1">
                    <a:lumMod val="65000"/>
                  </a:schemeClr>
                </a:solidFill>
              </a:rPr>
              <a:t>Tilted-Disc Syndrome</a:t>
            </a:r>
          </a:p>
          <a:p>
            <a:pPr eaLnBrk="1" hangingPunct="1">
              <a:spcBef>
                <a:spcPct val="0"/>
              </a:spcBef>
              <a:buClrTx/>
              <a:buSzTx/>
              <a:buFontTx/>
              <a:buNone/>
            </a:pPr>
            <a:r>
              <a:rPr lang="en-US" altLang="en-US" sz="1200" dirty="0">
                <a:solidFill>
                  <a:srgbClr val="FFCC99"/>
                </a:solidFill>
              </a:rPr>
              <a:t>1) Superior pole appears…</a:t>
            </a:r>
            <a:r>
              <a:rPr lang="en-US" altLang="en-US" sz="1200" b="1" dirty="0">
                <a:solidFill>
                  <a:srgbClr val="FFCC99"/>
                </a:solidFill>
              </a:rPr>
              <a:t>elevated</a:t>
            </a:r>
            <a:r>
              <a:rPr lang="en-US" altLang="en-US" sz="1200" dirty="0">
                <a:solidFill>
                  <a:srgbClr val="FFCC99"/>
                </a:solidFill>
              </a:rPr>
              <a:t>, inferior… </a:t>
            </a:r>
            <a:r>
              <a:rPr lang="en-US" altLang="en-US" sz="1200" b="1" dirty="0">
                <a:solidFill>
                  <a:srgbClr val="FFCC99"/>
                </a:solidFill>
              </a:rPr>
              <a:t>recessed</a:t>
            </a:r>
          </a:p>
          <a:p>
            <a:pPr eaLnBrk="1" hangingPunct="1">
              <a:spcBef>
                <a:spcPct val="0"/>
              </a:spcBef>
              <a:buClrTx/>
              <a:buSzTx/>
              <a:buFontTx/>
              <a:buNone/>
            </a:pPr>
            <a:r>
              <a:rPr lang="en-US" altLang="en-US" sz="1200" dirty="0">
                <a:solidFill>
                  <a:srgbClr val="FFCC99"/>
                </a:solidFill>
              </a:rPr>
              <a:t>2) Associated with…</a:t>
            </a:r>
            <a:r>
              <a:rPr lang="en-US" altLang="en-US" sz="1200" b="1" dirty="0">
                <a:solidFill>
                  <a:srgbClr val="FFCC99"/>
                </a:solidFill>
              </a:rPr>
              <a:t>situs inversus</a:t>
            </a:r>
            <a:r>
              <a:rPr lang="en-US" altLang="en-US" sz="1200" dirty="0">
                <a:solidFill>
                  <a:srgbClr val="FFCC99"/>
                </a:solidFill>
              </a:rPr>
              <a:t> of retinal vessels</a:t>
            </a:r>
          </a:p>
          <a:p>
            <a:pPr eaLnBrk="1" hangingPunct="1">
              <a:spcBef>
                <a:spcPct val="0"/>
              </a:spcBef>
              <a:buClrTx/>
              <a:buSzTx/>
              <a:buFontTx/>
              <a:buNone/>
            </a:pPr>
            <a:r>
              <a:rPr lang="en-US" altLang="en-US" sz="1200" dirty="0">
                <a:solidFill>
                  <a:srgbClr val="FFCC99"/>
                </a:solidFill>
              </a:rPr>
              <a:t>3) Fundus abnormality produces… </a:t>
            </a:r>
            <a:r>
              <a:rPr lang="en-US" altLang="en-US" sz="1200" b="1" dirty="0">
                <a:solidFill>
                  <a:srgbClr val="FFCC99"/>
                </a:solidFill>
              </a:rPr>
              <a:t>myopic </a:t>
            </a:r>
            <a:r>
              <a:rPr lang="en-US" altLang="en-US" sz="1200" b="1" dirty="0" err="1">
                <a:solidFill>
                  <a:srgbClr val="FFCC99"/>
                </a:solidFill>
              </a:rPr>
              <a:t>astigm</a:t>
            </a:r>
            <a:endParaRPr lang="en-US" altLang="en-US" sz="1200" b="1" dirty="0">
              <a:solidFill>
                <a:srgbClr val="FFCC99"/>
              </a:solidFill>
            </a:endParaRPr>
          </a:p>
          <a:p>
            <a:pPr eaLnBrk="1" hangingPunct="1">
              <a:spcBef>
                <a:spcPct val="0"/>
              </a:spcBef>
              <a:buClrTx/>
              <a:buSzTx/>
              <a:buFontTx/>
              <a:buNone/>
            </a:pPr>
            <a:r>
              <a:rPr lang="en-US" altLang="en-US" sz="1200" dirty="0">
                <a:solidFill>
                  <a:srgbClr val="FFCC99"/>
                </a:solidFill>
              </a:rPr>
              <a:t>4) VF testing reveals…</a:t>
            </a:r>
            <a:r>
              <a:rPr lang="en-US" altLang="en-US" sz="1200" b="1" dirty="0">
                <a:solidFill>
                  <a:srgbClr val="FFCC99"/>
                </a:solidFill>
              </a:rPr>
              <a:t>bitemporal hemianopia</a:t>
            </a:r>
            <a:r>
              <a:rPr lang="en-US" altLang="en-US" sz="1200" dirty="0">
                <a:solidFill>
                  <a:srgbClr val="FFCC99"/>
                </a:solidFill>
              </a:rPr>
              <a:t> that </a:t>
            </a:r>
            <a:r>
              <a:rPr lang="en-US" altLang="en-US" sz="1200" dirty="0" err="1">
                <a:solidFill>
                  <a:srgbClr val="FFCC99"/>
                </a:solidFill>
              </a:rPr>
              <a:t>doesn’t</a:t>
            </a:r>
            <a:r>
              <a:rPr lang="en-US" altLang="en-US" sz="1200" b="1" dirty="0" err="1">
                <a:solidFill>
                  <a:srgbClr val="FFCC99"/>
                </a:solidFill>
              </a:rPr>
              <a:t>with</a:t>
            </a:r>
            <a:r>
              <a:rPr lang="en-US" altLang="en-US" sz="1200" b="1" dirty="0">
                <a:solidFill>
                  <a:srgbClr val="FFCC99"/>
                </a:solidFill>
              </a:rPr>
              <a:t> refract</a:t>
            </a:r>
          </a:p>
        </p:txBody>
      </p:sp>
      <p:sp>
        <p:nvSpPr>
          <p:cNvPr id="3" name="TextBox 2">
            <a:extLst>
              <a:ext uri="{FF2B5EF4-FFF2-40B4-BE49-F238E27FC236}">
                <a16:creationId xmlns:a16="http://schemas.microsoft.com/office/drawing/2014/main" id="{83967FBC-9255-EE50-B057-538AB35A0FFD}"/>
              </a:ext>
            </a:extLst>
          </p:cNvPr>
          <p:cNvSpPr txBox="1"/>
          <p:nvPr/>
        </p:nvSpPr>
        <p:spPr>
          <a:xfrm>
            <a:off x="299781" y="1873984"/>
            <a:ext cx="5410200" cy="2308324"/>
          </a:xfrm>
          <a:prstGeom prst="rect">
            <a:avLst/>
          </a:prstGeom>
          <a:solidFill>
            <a:srgbClr val="61D6FF"/>
          </a:solidFill>
        </p:spPr>
        <p:txBody>
          <a:bodyPr wrap="square" rtlCol="0">
            <a:spAutoFit/>
          </a:bodyPr>
          <a:lstStyle/>
          <a:p>
            <a:r>
              <a:rPr lang="en-US" sz="1600" i="1" dirty="0">
                <a:solidFill>
                  <a:schemeClr val="bg1">
                    <a:lumMod val="50000"/>
                  </a:schemeClr>
                </a:solidFill>
              </a:rPr>
              <a:t>Is morning-glory disc usually unilateral, or bilateral?</a:t>
            </a:r>
          </a:p>
          <a:p>
            <a:r>
              <a:rPr lang="en-US" sz="1600" dirty="0">
                <a:solidFill>
                  <a:schemeClr val="bg1">
                    <a:lumMod val="50000"/>
                  </a:schemeClr>
                </a:solidFill>
              </a:rPr>
              <a:t>Unilateral</a:t>
            </a:r>
          </a:p>
          <a:p>
            <a:endParaRPr lang="en-US" sz="1600" i="1" dirty="0">
              <a:solidFill>
                <a:schemeClr val="bg1">
                  <a:lumMod val="50000"/>
                </a:schemeClr>
              </a:solidFill>
              <a:latin typeface="+mn-lt"/>
            </a:endParaRPr>
          </a:p>
          <a:p>
            <a:r>
              <a:rPr lang="en-US" sz="1600" i="1" dirty="0">
                <a:solidFill>
                  <a:schemeClr val="bg1">
                    <a:lumMod val="50000"/>
                  </a:schemeClr>
                </a:solidFill>
                <a:latin typeface="+mn-lt"/>
              </a:rPr>
              <a:t>Is there a gender predilection?</a:t>
            </a:r>
          </a:p>
          <a:p>
            <a:r>
              <a:rPr lang="en-US" sz="1600" dirty="0">
                <a:solidFill>
                  <a:schemeClr val="bg1">
                    <a:lumMod val="50000"/>
                  </a:schemeClr>
                </a:solidFill>
                <a:latin typeface="+mn-lt"/>
              </a:rPr>
              <a:t>Yes, there is a  ♀  preponderance</a:t>
            </a:r>
          </a:p>
          <a:p>
            <a:endParaRPr lang="en-US" sz="1600" dirty="0">
              <a:solidFill>
                <a:schemeClr val="bg1">
                  <a:lumMod val="50000"/>
                </a:schemeClr>
              </a:solidFill>
            </a:endParaRPr>
          </a:p>
          <a:p>
            <a:r>
              <a:rPr lang="en-US" sz="1600" i="1" dirty="0">
                <a:solidFill>
                  <a:schemeClr val="bg1">
                    <a:lumMod val="50000"/>
                  </a:schemeClr>
                </a:solidFill>
              </a:rPr>
              <a:t>It has two associations of particular note—what are they?</a:t>
            </a:r>
          </a:p>
          <a:p>
            <a:r>
              <a:rPr lang="en-US" sz="1600" dirty="0">
                <a:solidFill>
                  <a:schemeClr val="bg1">
                    <a:lumMod val="50000"/>
                  </a:schemeClr>
                </a:solidFill>
              </a:rPr>
              <a:t>--PHACE  syndrome</a:t>
            </a:r>
          </a:p>
          <a:p>
            <a:r>
              <a:rPr lang="en-US" sz="1600" dirty="0">
                <a:solidFill>
                  <a:schemeClr val="bg1">
                    <a:lumMod val="50000"/>
                  </a:schemeClr>
                </a:solidFill>
              </a:rPr>
              <a:t>--</a:t>
            </a:r>
            <a:r>
              <a:rPr lang="en-US" sz="1600" b="1" dirty="0" err="1"/>
              <a:t>Moyamoya</a:t>
            </a:r>
            <a:r>
              <a:rPr lang="en-US" sz="1600" b="1" dirty="0"/>
              <a:t>  </a:t>
            </a:r>
            <a:r>
              <a:rPr lang="en-US" sz="1600" b="1" dirty="0">
                <a:solidFill>
                  <a:srgbClr val="61D6FF"/>
                </a:solidFill>
              </a:rPr>
              <a:t>disease</a:t>
            </a:r>
          </a:p>
        </p:txBody>
      </p:sp>
      <p:sp>
        <p:nvSpPr>
          <p:cNvPr id="2" name="Frame 1">
            <a:extLst>
              <a:ext uri="{FF2B5EF4-FFF2-40B4-BE49-F238E27FC236}">
                <a16:creationId xmlns:a16="http://schemas.microsoft.com/office/drawing/2014/main" id="{257A94D7-AD34-AB4D-6027-AF081A0B8B3A}"/>
              </a:ext>
            </a:extLst>
          </p:cNvPr>
          <p:cNvSpPr/>
          <p:nvPr/>
        </p:nvSpPr>
        <p:spPr>
          <a:xfrm>
            <a:off x="1340808" y="4266407"/>
            <a:ext cx="1859592" cy="305593"/>
          </a:xfrm>
          <a:prstGeom prst="frame">
            <a:avLst/>
          </a:prstGeom>
          <a:solidFill>
            <a:schemeClr val="bg1">
              <a:lumMod val="65000"/>
            </a:schemeClr>
          </a:solidFill>
          <a:ln>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5" name="TextBox 4">
            <a:extLst>
              <a:ext uri="{FF2B5EF4-FFF2-40B4-BE49-F238E27FC236}">
                <a16:creationId xmlns:a16="http://schemas.microsoft.com/office/drawing/2014/main" id="{A5DE4E2D-A07C-9FD4-0501-0357163C4BDE}"/>
              </a:ext>
            </a:extLst>
          </p:cNvPr>
          <p:cNvSpPr txBox="1"/>
          <p:nvPr/>
        </p:nvSpPr>
        <p:spPr>
          <a:xfrm>
            <a:off x="2068437" y="2499301"/>
            <a:ext cx="6591695" cy="3754874"/>
          </a:xfrm>
          <a:prstGeom prst="rect">
            <a:avLst/>
          </a:prstGeom>
          <a:solidFill>
            <a:srgbClr val="FFDB69"/>
          </a:solidFill>
        </p:spPr>
        <p:txBody>
          <a:bodyPr wrap="square" rtlCol="0">
            <a:spAutoFit/>
          </a:bodyPr>
          <a:lstStyle/>
          <a:p>
            <a:r>
              <a:rPr lang="en-US" sz="1400" b="0" i="1" dirty="0">
                <a:effectLst/>
                <a:latin typeface="+mn-lt"/>
              </a:rPr>
              <a:t>What is </a:t>
            </a:r>
            <a:r>
              <a:rPr lang="en-US" sz="1400" b="0" dirty="0" err="1">
                <a:effectLst/>
                <a:latin typeface="+mn-lt"/>
              </a:rPr>
              <a:t>moyamoya</a:t>
            </a:r>
            <a:r>
              <a:rPr lang="en-US" sz="1400" b="0" dirty="0">
                <a:effectLst/>
                <a:latin typeface="+mn-lt"/>
              </a:rPr>
              <a:t> disease </a:t>
            </a:r>
            <a:r>
              <a:rPr lang="en-US" sz="1400" b="0" i="1" dirty="0">
                <a:effectLst/>
                <a:latin typeface="+mn-lt"/>
              </a:rPr>
              <a:t>(MMD)?</a:t>
            </a:r>
          </a:p>
          <a:p>
            <a:r>
              <a:rPr lang="en-US" sz="1400" dirty="0">
                <a:latin typeface="+mn-lt"/>
              </a:rPr>
              <a:t>An</a:t>
            </a:r>
            <a:r>
              <a:rPr lang="en-US" sz="1400" b="0" i="0" dirty="0">
                <a:effectLst/>
                <a:latin typeface="+mn-lt"/>
              </a:rPr>
              <a:t>  occlusive  vascular condition primarily affecting the terminal  internal carotids  and proximal  anterior and middle cerebral  arteries</a:t>
            </a:r>
          </a:p>
          <a:p>
            <a:endParaRPr lang="en-US" sz="1400" i="1" dirty="0">
              <a:latin typeface="+mn-lt"/>
            </a:endParaRPr>
          </a:p>
          <a:p>
            <a:r>
              <a:rPr lang="en-US" sz="1400" b="0" i="1" dirty="0">
                <a:effectLst/>
                <a:latin typeface="+mn-lt"/>
              </a:rPr>
              <a:t>Is it common, or rare?</a:t>
            </a:r>
          </a:p>
          <a:p>
            <a:r>
              <a:rPr lang="en-US" sz="1400" dirty="0">
                <a:latin typeface="+mn-lt"/>
              </a:rPr>
              <a:t>Quite rare</a:t>
            </a:r>
          </a:p>
          <a:p>
            <a:endParaRPr lang="en-US" sz="1400" b="0" i="0" dirty="0">
              <a:effectLst/>
              <a:latin typeface="+mn-lt"/>
            </a:endParaRPr>
          </a:p>
          <a:p>
            <a:endParaRPr lang="en-US" sz="1400" i="1" dirty="0">
              <a:latin typeface="+mn-lt"/>
            </a:endParaRPr>
          </a:p>
          <a:p>
            <a:r>
              <a:rPr lang="en-US" sz="1400" i="1" dirty="0">
                <a:latin typeface="+mn-lt"/>
              </a:rPr>
              <a:t>Is there a racial predilection?</a:t>
            </a:r>
          </a:p>
          <a:p>
            <a:r>
              <a:rPr lang="en-US" sz="1400" dirty="0">
                <a:latin typeface="+mn-lt"/>
              </a:rPr>
              <a:t>Yes, it is more common in  Asians , </a:t>
            </a:r>
            <a:r>
              <a:rPr lang="en-US" sz="1400" dirty="0">
                <a:solidFill>
                  <a:srgbClr val="0000FF"/>
                </a:solidFill>
                <a:latin typeface="+mn-lt"/>
              </a:rPr>
              <a:t>especially  Japanese  and Korean  individuals</a:t>
            </a:r>
          </a:p>
          <a:p>
            <a:endParaRPr lang="en-US" sz="1400" dirty="0">
              <a:latin typeface="+mn-lt"/>
            </a:endParaRPr>
          </a:p>
          <a:p>
            <a:r>
              <a:rPr lang="en-US" sz="1400" i="1" dirty="0">
                <a:latin typeface="+mn-lt"/>
              </a:rPr>
              <a:t>Is there a gender predilection?</a:t>
            </a:r>
          </a:p>
          <a:p>
            <a:r>
              <a:rPr lang="en-US" sz="1400" dirty="0">
                <a:latin typeface="+mn-lt"/>
              </a:rPr>
              <a:t>Yes, there is a modest  female  preponderance</a:t>
            </a:r>
            <a:endParaRPr lang="en-US" sz="1400" dirty="0">
              <a:solidFill>
                <a:srgbClr val="FFDB69"/>
              </a:solidFill>
              <a:latin typeface="+mn-lt"/>
            </a:endParaRPr>
          </a:p>
          <a:p>
            <a:endParaRPr lang="en-US" sz="1400" i="1" dirty="0">
              <a:latin typeface="+mn-lt"/>
            </a:endParaRPr>
          </a:p>
          <a:p>
            <a:r>
              <a:rPr lang="en-US" sz="1400" i="1" dirty="0">
                <a:latin typeface="+mn-lt"/>
              </a:rPr>
              <a:t>Is there an age predilection?</a:t>
            </a:r>
          </a:p>
          <a:p>
            <a:r>
              <a:rPr lang="en-US" sz="1400" dirty="0">
                <a:latin typeface="+mn-lt"/>
              </a:rPr>
              <a:t>It manifests most commonly in  childhood  (with a second, smaller peak in the  fourth  decade)</a:t>
            </a:r>
          </a:p>
        </p:txBody>
      </p:sp>
      <p:sp>
        <p:nvSpPr>
          <p:cNvPr id="7" name="TextBox 6">
            <a:extLst>
              <a:ext uri="{FF2B5EF4-FFF2-40B4-BE49-F238E27FC236}">
                <a16:creationId xmlns:a16="http://schemas.microsoft.com/office/drawing/2014/main" id="{024A12C4-E399-702B-B93D-2CFCF3E1D8E2}"/>
              </a:ext>
            </a:extLst>
          </p:cNvPr>
          <p:cNvSpPr txBox="1"/>
          <p:nvPr/>
        </p:nvSpPr>
        <p:spPr>
          <a:xfrm>
            <a:off x="1600200" y="3830430"/>
            <a:ext cx="936475" cy="338554"/>
          </a:xfrm>
          <a:prstGeom prst="rect">
            <a:avLst/>
          </a:prstGeom>
          <a:noFill/>
        </p:spPr>
        <p:txBody>
          <a:bodyPr wrap="none" rtlCol="0">
            <a:spAutoFit/>
          </a:bodyPr>
          <a:lstStyle/>
          <a:p>
            <a:r>
              <a:rPr lang="en-US" sz="1600" b="1" dirty="0"/>
              <a:t>disease</a:t>
            </a:r>
          </a:p>
        </p:txBody>
      </p:sp>
      <p:sp>
        <p:nvSpPr>
          <p:cNvPr id="21" name="Rectangle 20">
            <a:extLst>
              <a:ext uri="{FF2B5EF4-FFF2-40B4-BE49-F238E27FC236}">
                <a16:creationId xmlns:a16="http://schemas.microsoft.com/office/drawing/2014/main" id="{4E04A7F3-57B9-137B-3898-025E7821CB64}"/>
              </a:ext>
            </a:extLst>
          </p:cNvPr>
          <p:cNvSpPr/>
          <p:nvPr/>
        </p:nvSpPr>
        <p:spPr>
          <a:xfrm>
            <a:off x="4572000" y="5754634"/>
            <a:ext cx="828953" cy="231913"/>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Rectangle 21">
            <a:extLst>
              <a:ext uri="{FF2B5EF4-FFF2-40B4-BE49-F238E27FC236}">
                <a16:creationId xmlns:a16="http://schemas.microsoft.com/office/drawing/2014/main" id="{A1A78BC2-664C-EDA1-4E3E-E8CA64CBCC92}"/>
              </a:ext>
            </a:extLst>
          </p:cNvPr>
          <p:cNvSpPr/>
          <p:nvPr/>
        </p:nvSpPr>
        <p:spPr>
          <a:xfrm>
            <a:off x="2090880" y="5972405"/>
            <a:ext cx="542639" cy="230789"/>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4105639858"/>
      </p:ext>
    </p:extLst>
  </p:cSld>
  <p:clrMapOvr>
    <a:masterClrMapping/>
  </p:clrMapOvr>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6" name="Text Box 10">
            <a:extLst>
              <a:ext uri="{FF2B5EF4-FFF2-40B4-BE49-F238E27FC236}">
                <a16:creationId xmlns:a16="http://schemas.microsoft.com/office/drawing/2014/main" id="{75A786AA-A76E-4831-AE75-ABE88B23D8E3}"/>
              </a:ext>
            </a:extLst>
          </p:cNvPr>
          <p:cNvSpPr txBox="1">
            <a:spLocks noChangeArrowheads="1"/>
          </p:cNvSpPr>
          <p:nvPr/>
        </p:nvSpPr>
        <p:spPr bwMode="auto">
          <a:xfrm>
            <a:off x="1371600" y="4267200"/>
            <a:ext cx="3057525" cy="2154238"/>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Morning-Glory Disc</a:t>
            </a:r>
          </a:p>
          <a:p>
            <a:pPr eaLnBrk="1" hangingPunct="1">
              <a:spcBef>
                <a:spcPct val="0"/>
              </a:spcBef>
              <a:buClrTx/>
              <a:buSzTx/>
              <a:buFontTx/>
              <a:buNone/>
            </a:pPr>
            <a:r>
              <a:rPr lang="en-US" altLang="en-US" sz="1200"/>
              <a:t>--DFE reveals:</a:t>
            </a:r>
          </a:p>
          <a:p>
            <a:pPr eaLnBrk="1" hangingPunct="1">
              <a:spcBef>
                <a:spcPct val="0"/>
              </a:spcBef>
              <a:buClrTx/>
              <a:buSzTx/>
              <a:buFontTx/>
              <a:buNone/>
            </a:pPr>
            <a:r>
              <a:rPr lang="en-US" altLang="en-US" sz="1200"/>
              <a:t>  1) A funnel-shaped…</a:t>
            </a:r>
            <a:r>
              <a:rPr lang="en-US" altLang="en-US" sz="1200" b="1">
                <a:solidFill>
                  <a:srgbClr val="0000FF"/>
                </a:solidFill>
              </a:rPr>
              <a:t>excavation</a:t>
            </a:r>
            <a:endParaRPr lang="en-US" altLang="en-US" sz="1200"/>
          </a:p>
          <a:p>
            <a:pPr eaLnBrk="1" hangingPunct="1">
              <a:spcBef>
                <a:spcPct val="0"/>
              </a:spcBef>
              <a:buClrTx/>
              <a:buSzTx/>
              <a:buFontTx/>
              <a:buNone/>
            </a:pPr>
            <a:r>
              <a:rPr lang="en-US" altLang="en-US" sz="1200"/>
              <a:t>  2) Number of vessels crossing the rim</a:t>
            </a:r>
          </a:p>
          <a:p>
            <a:pPr eaLnBrk="1" hangingPunct="1">
              <a:spcBef>
                <a:spcPct val="0"/>
              </a:spcBef>
              <a:buClrTx/>
              <a:buSzTx/>
              <a:buFontTx/>
              <a:buNone/>
            </a:pPr>
            <a:r>
              <a:rPr lang="en-US" altLang="en-US" sz="1200"/>
              <a:t>    seems abnormally…</a:t>
            </a:r>
            <a:r>
              <a:rPr lang="en-US" altLang="en-US" sz="1200" b="1">
                <a:solidFill>
                  <a:srgbClr val="0000FF"/>
                </a:solidFill>
              </a:rPr>
              <a:t>high</a:t>
            </a:r>
            <a:r>
              <a:rPr lang="en-US" altLang="en-US" sz="1200"/>
              <a:t> </a:t>
            </a:r>
            <a:endParaRPr lang="en-US" altLang="en-US" sz="1200" b="1">
              <a:solidFill>
                <a:srgbClr val="0000FF"/>
              </a:solidFill>
            </a:endParaRPr>
          </a:p>
          <a:p>
            <a:pPr eaLnBrk="1" hangingPunct="1">
              <a:spcBef>
                <a:spcPct val="0"/>
              </a:spcBef>
              <a:buClrTx/>
              <a:buSzTx/>
              <a:buFontTx/>
              <a:buNone/>
            </a:pPr>
            <a:r>
              <a:rPr lang="en-US" altLang="en-US" sz="1200"/>
              <a:t>--Tissue is…</a:t>
            </a:r>
            <a:r>
              <a:rPr lang="en-US" altLang="en-US" sz="1200" b="1">
                <a:solidFill>
                  <a:srgbClr val="0000FF"/>
                </a:solidFill>
              </a:rPr>
              <a:t>contractile</a:t>
            </a:r>
            <a:r>
              <a:rPr lang="en-US" altLang="en-US" sz="1200"/>
              <a:t>, so cup seems</a:t>
            </a:r>
          </a:p>
          <a:p>
            <a:pPr eaLnBrk="1" hangingPunct="1">
              <a:spcBef>
                <a:spcPct val="0"/>
              </a:spcBef>
              <a:buClrTx/>
              <a:buSzTx/>
              <a:buFontTx/>
              <a:buNone/>
            </a:pPr>
            <a:r>
              <a:rPr lang="en-US" altLang="en-US" sz="1200"/>
              <a:t>  to…</a:t>
            </a:r>
            <a:r>
              <a:rPr lang="en-US" altLang="en-US" sz="1200" b="1">
                <a:solidFill>
                  <a:srgbClr val="0000FF"/>
                </a:solidFill>
              </a:rPr>
              <a:t>open </a:t>
            </a:r>
            <a:r>
              <a:rPr lang="en-US" altLang="en-US" sz="1200">
                <a:solidFill>
                  <a:srgbClr val="0000FF"/>
                </a:solidFill>
              </a:rPr>
              <a:t>and</a:t>
            </a:r>
            <a:r>
              <a:rPr lang="en-US" altLang="en-US" sz="1200" b="1">
                <a:solidFill>
                  <a:srgbClr val="0000FF"/>
                </a:solidFill>
              </a:rPr>
              <a:t> close</a:t>
            </a:r>
            <a:r>
              <a:rPr lang="en-US" altLang="en-US" sz="1200"/>
              <a:t> (like its namesake,  </a:t>
            </a:r>
          </a:p>
          <a:p>
            <a:pPr eaLnBrk="1" hangingPunct="1">
              <a:spcBef>
                <a:spcPct val="0"/>
              </a:spcBef>
              <a:buClrTx/>
              <a:buSzTx/>
              <a:buFontTx/>
              <a:buNone/>
            </a:pPr>
            <a:r>
              <a:rPr lang="en-US" altLang="en-US" sz="1200"/>
              <a:t>  the morning-glory flower)</a:t>
            </a:r>
          </a:p>
          <a:p>
            <a:pPr eaLnBrk="1" hangingPunct="1">
              <a:spcBef>
                <a:spcPct val="0"/>
              </a:spcBef>
              <a:buClrTx/>
              <a:buSzTx/>
              <a:buFontTx/>
              <a:buNone/>
            </a:pPr>
            <a:r>
              <a:rPr lang="en-US" altLang="en-US" sz="1200"/>
              <a:t>--VA usually…</a:t>
            </a:r>
            <a:r>
              <a:rPr lang="en-US" altLang="en-US" sz="1200" b="1">
                <a:solidFill>
                  <a:srgbClr val="0000FF"/>
                </a:solidFill>
              </a:rPr>
              <a:t>20/200</a:t>
            </a:r>
            <a:r>
              <a:rPr lang="en-US" altLang="en-US" sz="1200"/>
              <a:t>, but can be…</a:t>
            </a:r>
          </a:p>
          <a:p>
            <a:pPr eaLnBrk="1" hangingPunct="1">
              <a:spcBef>
                <a:spcPct val="0"/>
              </a:spcBef>
              <a:buClrTx/>
              <a:buSzTx/>
              <a:buFontTx/>
              <a:buNone/>
            </a:pPr>
            <a:r>
              <a:rPr lang="en-US" altLang="en-US" sz="1200"/>
              <a:t>   </a:t>
            </a:r>
            <a:r>
              <a:rPr lang="en-US" altLang="en-US" sz="1200" b="1">
                <a:solidFill>
                  <a:srgbClr val="0000FF"/>
                </a:solidFill>
              </a:rPr>
              <a:t>20/20&lt;-&gt;NLP</a:t>
            </a:r>
          </a:p>
          <a:p>
            <a:pPr eaLnBrk="1" hangingPunct="1">
              <a:spcBef>
                <a:spcPct val="0"/>
              </a:spcBef>
              <a:buClrTx/>
              <a:buSzTx/>
              <a:buFontTx/>
              <a:buNone/>
            </a:pPr>
            <a:r>
              <a:rPr lang="en-US" altLang="en-US" sz="1200"/>
              <a:t>--1/3 develop…</a:t>
            </a:r>
            <a:r>
              <a:rPr lang="en-US" altLang="en-US" sz="1200" b="1">
                <a:solidFill>
                  <a:srgbClr val="CCECFF"/>
                </a:solidFill>
              </a:rPr>
              <a:t>serous</a:t>
            </a:r>
            <a:r>
              <a:rPr lang="en-US" altLang="en-US" sz="1200" b="1">
                <a:solidFill>
                  <a:srgbClr val="0000FF"/>
                </a:solidFill>
              </a:rPr>
              <a:t> </a:t>
            </a:r>
            <a:r>
              <a:rPr lang="en-US" altLang="en-US" sz="1200" b="1">
                <a:solidFill>
                  <a:srgbClr val="CCECFF"/>
                </a:solidFill>
              </a:rPr>
              <a:t>RD</a:t>
            </a:r>
          </a:p>
        </p:txBody>
      </p:sp>
      <p:sp>
        <p:nvSpPr>
          <p:cNvPr id="26627" name="Text Box 3">
            <a:extLst>
              <a:ext uri="{FF2B5EF4-FFF2-40B4-BE49-F238E27FC236}">
                <a16:creationId xmlns:a16="http://schemas.microsoft.com/office/drawing/2014/main" id="{EBF565CB-D2E5-4CB9-AB10-59AB11704A7C}"/>
              </a:ext>
            </a:extLst>
          </p:cNvPr>
          <p:cNvSpPr txBox="1">
            <a:spLocks noChangeArrowheads="1"/>
          </p:cNvSpPr>
          <p:nvPr/>
        </p:nvSpPr>
        <p:spPr bwMode="auto">
          <a:xfrm>
            <a:off x="793750" y="3505200"/>
            <a:ext cx="2274982" cy="677108"/>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solidFill>
                  <a:schemeClr val="bg1">
                    <a:lumMod val="65000"/>
                  </a:schemeClr>
                </a:solidFill>
              </a:rPr>
              <a:t>Optic Pit/Hole</a:t>
            </a:r>
          </a:p>
          <a:p>
            <a:pPr eaLnBrk="1" hangingPunct="1">
              <a:spcBef>
                <a:spcPct val="0"/>
              </a:spcBef>
              <a:buClrTx/>
              <a:buSzTx/>
              <a:buFontTx/>
              <a:buNone/>
            </a:pPr>
            <a:r>
              <a:rPr lang="en-US" altLang="en-US" sz="1200">
                <a:solidFill>
                  <a:schemeClr val="bg1">
                    <a:lumMod val="65000"/>
                  </a:schemeClr>
                </a:solidFill>
              </a:rPr>
              <a:t>--Associated with…</a:t>
            </a:r>
            <a:r>
              <a:rPr lang="en-US" altLang="en-US" sz="1200" b="1">
                <a:solidFill>
                  <a:schemeClr val="bg1">
                    <a:lumMod val="65000"/>
                  </a:schemeClr>
                </a:solidFill>
              </a:rPr>
              <a:t>serous RD</a:t>
            </a:r>
          </a:p>
          <a:p>
            <a:pPr eaLnBrk="1" hangingPunct="1">
              <a:spcBef>
                <a:spcPct val="0"/>
              </a:spcBef>
              <a:buClrTx/>
              <a:buSzTx/>
              <a:buFontTx/>
              <a:buNone/>
            </a:pPr>
            <a:r>
              <a:rPr lang="en-US" altLang="en-US" sz="1200" b="1">
                <a:solidFill>
                  <a:schemeClr val="bg1">
                    <a:lumMod val="65000"/>
                  </a:schemeClr>
                </a:solidFill>
              </a:rPr>
              <a:t>  in adulthood</a:t>
            </a:r>
          </a:p>
        </p:txBody>
      </p:sp>
      <p:sp>
        <p:nvSpPr>
          <p:cNvPr id="26628" name="Line 4">
            <a:extLst>
              <a:ext uri="{FF2B5EF4-FFF2-40B4-BE49-F238E27FC236}">
                <a16:creationId xmlns:a16="http://schemas.microsoft.com/office/drawing/2014/main" id="{6995FA1A-F69E-4714-87E2-B7C3F5C89A50}"/>
              </a:ext>
            </a:extLst>
          </p:cNvPr>
          <p:cNvSpPr>
            <a:spLocks noChangeShapeType="1"/>
          </p:cNvSpPr>
          <p:nvPr/>
        </p:nvSpPr>
        <p:spPr bwMode="auto">
          <a:xfrm flipH="1">
            <a:off x="1600200" y="2057400"/>
            <a:ext cx="1524000" cy="3810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629" name="Text Box 6">
            <a:extLst>
              <a:ext uri="{FF2B5EF4-FFF2-40B4-BE49-F238E27FC236}">
                <a16:creationId xmlns:a16="http://schemas.microsoft.com/office/drawing/2014/main" id="{2498F669-3885-470F-827E-D0722ECBD570}"/>
              </a:ext>
            </a:extLst>
          </p:cNvPr>
          <p:cNvSpPr txBox="1">
            <a:spLocks noChangeArrowheads="1"/>
          </p:cNvSpPr>
          <p:nvPr/>
        </p:nvSpPr>
        <p:spPr bwMode="auto">
          <a:xfrm>
            <a:off x="1340808" y="1524000"/>
            <a:ext cx="3544560" cy="458587"/>
          </a:xfrm>
          <a:prstGeom prst="rect">
            <a:avLst/>
          </a:prstGeom>
          <a:noFill/>
          <a:ln w="952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1400" i="1">
                <a:solidFill>
                  <a:schemeClr val="bg1">
                    <a:lumMod val="75000"/>
                  </a:schemeClr>
                </a:solidFill>
              </a:rPr>
              <a:t>These three are all secondary to abnormal</a:t>
            </a:r>
          </a:p>
          <a:p>
            <a:pPr algn="ctr" eaLnBrk="1" hangingPunct="1">
              <a:lnSpc>
                <a:spcPct val="85000"/>
              </a:lnSpc>
              <a:spcBef>
                <a:spcPct val="0"/>
              </a:spcBef>
              <a:buClrTx/>
              <a:buSzTx/>
              <a:buFontTx/>
              <a:buNone/>
            </a:pPr>
            <a:r>
              <a:rPr lang="en-US" altLang="en-US" sz="1400" i="1">
                <a:solidFill>
                  <a:schemeClr val="bg1">
                    <a:lumMod val="75000"/>
                  </a:schemeClr>
                </a:solidFill>
              </a:rPr>
              <a:t>closure of the embryonic optic fissure</a:t>
            </a:r>
          </a:p>
        </p:txBody>
      </p:sp>
      <p:sp>
        <p:nvSpPr>
          <p:cNvPr id="26630" name="Text Box 7">
            <a:extLst>
              <a:ext uri="{FF2B5EF4-FFF2-40B4-BE49-F238E27FC236}">
                <a16:creationId xmlns:a16="http://schemas.microsoft.com/office/drawing/2014/main" id="{77864995-F91A-497B-84DE-F4FB09455FB9}"/>
              </a:ext>
            </a:extLst>
          </p:cNvPr>
          <p:cNvSpPr txBox="1">
            <a:spLocks noChangeArrowheads="1"/>
          </p:cNvSpPr>
          <p:nvPr/>
        </p:nvSpPr>
        <p:spPr bwMode="auto">
          <a:xfrm>
            <a:off x="76200" y="2514600"/>
            <a:ext cx="2783134" cy="861774"/>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solidFill>
                  <a:schemeClr val="bg1">
                    <a:lumMod val="65000"/>
                  </a:schemeClr>
                </a:solidFill>
              </a:rPr>
              <a:t>Optic Nerve Coloboma</a:t>
            </a:r>
          </a:p>
          <a:p>
            <a:pPr eaLnBrk="1" hangingPunct="1">
              <a:spcBef>
                <a:spcPct val="0"/>
              </a:spcBef>
              <a:buClrTx/>
              <a:buSzTx/>
              <a:buFontTx/>
              <a:buNone/>
            </a:pPr>
            <a:r>
              <a:rPr lang="en-US" altLang="en-US" sz="1200">
                <a:solidFill>
                  <a:schemeClr val="bg1">
                    <a:lumMod val="65000"/>
                  </a:schemeClr>
                </a:solidFill>
              </a:rPr>
              <a:t>1) May resemble…</a:t>
            </a:r>
            <a:r>
              <a:rPr lang="en-US" altLang="en-US" sz="1200" b="1">
                <a:solidFill>
                  <a:schemeClr val="bg1">
                    <a:lumMod val="65000"/>
                  </a:schemeClr>
                </a:solidFill>
              </a:rPr>
              <a:t>deep cupping</a:t>
            </a:r>
          </a:p>
          <a:p>
            <a:pPr eaLnBrk="1" hangingPunct="1">
              <a:spcBef>
                <a:spcPct val="0"/>
              </a:spcBef>
              <a:buClrTx/>
              <a:buSzTx/>
              <a:buFontTx/>
              <a:buNone/>
            </a:pPr>
            <a:r>
              <a:rPr lang="en-US" altLang="en-US" sz="1200">
                <a:solidFill>
                  <a:schemeClr val="bg1">
                    <a:lumMod val="65000"/>
                  </a:schemeClr>
                </a:solidFill>
              </a:rPr>
              <a:t>2) Can be…</a:t>
            </a:r>
            <a:r>
              <a:rPr lang="en-US" altLang="en-US" sz="1200" b="1">
                <a:solidFill>
                  <a:schemeClr val="bg1">
                    <a:lumMod val="65000"/>
                  </a:schemeClr>
                </a:solidFill>
              </a:rPr>
              <a:t>bilateral, asymmetric</a:t>
            </a:r>
          </a:p>
          <a:p>
            <a:pPr eaLnBrk="1" hangingPunct="1">
              <a:spcBef>
                <a:spcPct val="0"/>
              </a:spcBef>
              <a:buClrTx/>
              <a:buSzTx/>
              <a:buFontTx/>
              <a:buNone/>
            </a:pPr>
            <a:r>
              <a:rPr lang="en-US" altLang="en-US" sz="1200">
                <a:solidFill>
                  <a:schemeClr val="bg1">
                    <a:lumMod val="65000"/>
                  </a:schemeClr>
                </a:solidFill>
              </a:rPr>
              <a:t>3) Part of the…</a:t>
            </a:r>
            <a:r>
              <a:rPr lang="en-US" altLang="en-US" sz="1200" b="1">
                <a:solidFill>
                  <a:schemeClr val="bg1">
                    <a:lumMod val="65000"/>
                  </a:schemeClr>
                </a:solidFill>
              </a:rPr>
              <a:t>CHARGE association</a:t>
            </a:r>
          </a:p>
        </p:txBody>
      </p:sp>
      <p:sp>
        <p:nvSpPr>
          <p:cNvPr id="26631" name="Line 8">
            <a:extLst>
              <a:ext uri="{FF2B5EF4-FFF2-40B4-BE49-F238E27FC236}">
                <a16:creationId xmlns:a16="http://schemas.microsoft.com/office/drawing/2014/main" id="{91D11795-7A2D-4757-920B-F908079269D1}"/>
              </a:ext>
            </a:extLst>
          </p:cNvPr>
          <p:cNvSpPr>
            <a:spLocks noChangeShapeType="1"/>
          </p:cNvSpPr>
          <p:nvPr/>
        </p:nvSpPr>
        <p:spPr bwMode="auto">
          <a:xfrm flipH="1">
            <a:off x="2971800" y="2057400"/>
            <a:ext cx="152400" cy="14478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632" name="Text Box 9">
            <a:extLst>
              <a:ext uri="{FF2B5EF4-FFF2-40B4-BE49-F238E27FC236}">
                <a16:creationId xmlns:a16="http://schemas.microsoft.com/office/drawing/2014/main" id="{A6F1D9EC-DA7F-44C4-8528-11B06C1FBD47}"/>
              </a:ext>
            </a:extLst>
          </p:cNvPr>
          <p:cNvSpPr txBox="1">
            <a:spLocks noChangeArrowheads="1"/>
          </p:cNvSpPr>
          <p:nvPr/>
        </p:nvSpPr>
        <p:spPr bwMode="auto">
          <a:xfrm>
            <a:off x="1371600" y="4267200"/>
            <a:ext cx="3057247" cy="2154436"/>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dirty="0">
                <a:solidFill>
                  <a:schemeClr val="bg1">
                    <a:lumMod val="65000"/>
                  </a:schemeClr>
                </a:solidFill>
              </a:rPr>
              <a:t>Morning-Glory Disc</a:t>
            </a:r>
          </a:p>
          <a:p>
            <a:pPr eaLnBrk="1" hangingPunct="1">
              <a:spcBef>
                <a:spcPct val="0"/>
              </a:spcBef>
              <a:buClrTx/>
              <a:buSzTx/>
              <a:buFontTx/>
              <a:buNone/>
            </a:pPr>
            <a:r>
              <a:rPr lang="en-US" altLang="en-US" sz="1200" dirty="0">
                <a:solidFill>
                  <a:schemeClr val="bg1">
                    <a:lumMod val="65000"/>
                  </a:schemeClr>
                </a:solidFill>
              </a:rPr>
              <a:t>--DFE reveals:</a:t>
            </a:r>
          </a:p>
          <a:p>
            <a:pPr eaLnBrk="1" hangingPunct="1">
              <a:spcBef>
                <a:spcPct val="0"/>
              </a:spcBef>
              <a:buClrTx/>
              <a:buSzTx/>
              <a:buFontTx/>
              <a:buNone/>
            </a:pPr>
            <a:r>
              <a:rPr lang="en-US" altLang="en-US" sz="1200" dirty="0">
                <a:solidFill>
                  <a:schemeClr val="bg1">
                    <a:lumMod val="65000"/>
                  </a:schemeClr>
                </a:solidFill>
              </a:rPr>
              <a:t>  1) A funnel-shaped…</a:t>
            </a:r>
            <a:r>
              <a:rPr lang="en-US" altLang="en-US" sz="1200" b="1" dirty="0">
                <a:solidFill>
                  <a:schemeClr val="bg1">
                    <a:lumMod val="65000"/>
                  </a:schemeClr>
                </a:solidFill>
              </a:rPr>
              <a:t>excavation</a:t>
            </a:r>
            <a:endParaRPr lang="en-US" altLang="en-US" sz="1200" dirty="0">
              <a:solidFill>
                <a:schemeClr val="bg1">
                  <a:lumMod val="65000"/>
                </a:schemeClr>
              </a:solidFill>
            </a:endParaRPr>
          </a:p>
          <a:p>
            <a:pPr eaLnBrk="1" hangingPunct="1">
              <a:spcBef>
                <a:spcPct val="0"/>
              </a:spcBef>
              <a:buClrTx/>
              <a:buSzTx/>
              <a:buFontTx/>
              <a:buNone/>
            </a:pPr>
            <a:r>
              <a:rPr lang="en-US" altLang="en-US" sz="1200" dirty="0">
                <a:solidFill>
                  <a:schemeClr val="bg1">
                    <a:lumMod val="65000"/>
                  </a:schemeClr>
                </a:solidFill>
              </a:rPr>
              <a:t>  2) Number of vessels crossing the rim</a:t>
            </a:r>
          </a:p>
          <a:p>
            <a:pPr eaLnBrk="1" hangingPunct="1">
              <a:spcBef>
                <a:spcPct val="0"/>
              </a:spcBef>
              <a:buClrTx/>
              <a:buSzTx/>
              <a:buFontTx/>
              <a:buNone/>
            </a:pPr>
            <a:r>
              <a:rPr lang="en-US" altLang="en-US" sz="1200" dirty="0">
                <a:solidFill>
                  <a:schemeClr val="bg1">
                    <a:lumMod val="65000"/>
                  </a:schemeClr>
                </a:solidFill>
              </a:rPr>
              <a:t>    seems abnormally…</a:t>
            </a:r>
            <a:r>
              <a:rPr lang="en-US" altLang="en-US" sz="1200" b="1" dirty="0">
                <a:solidFill>
                  <a:schemeClr val="bg1">
                    <a:lumMod val="65000"/>
                  </a:schemeClr>
                </a:solidFill>
              </a:rPr>
              <a:t>high</a:t>
            </a:r>
            <a:r>
              <a:rPr lang="en-US" altLang="en-US" sz="1200" dirty="0">
                <a:solidFill>
                  <a:schemeClr val="bg1">
                    <a:lumMod val="65000"/>
                  </a:schemeClr>
                </a:solidFill>
              </a:rPr>
              <a:t> </a:t>
            </a:r>
            <a:endParaRPr lang="en-US" altLang="en-US" sz="1200" b="1" dirty="0">
              <a:solidFill>
                <a:schemeClr val="bg1">
                  <a:lumMod val="65000"/>
                </a:schemeClr>
              </a:solidFill>
            </a:endParaRPr>
          </a:p>
          <a:p>
            <a:pPr eaLnBrk="1" hangingPunct="1">
              <a:spcBef>
                <a:spcPct val="0"/>
              </a:spcBef>
              <a:buClrTx/>
              <a:buSzTx/>
              <a:buFontTx/>
              <a:buNone/>
            </a:pPr>
            <a:r>
              <a:rPr lang="en-US" altLang="en-US" sz="1200" dirty="0">
                <a:solidFill>
                  <a:schemeClr val="bg1">
                    <a:lumMod val="65000"/>
                  </a:schemeClr>
                </a:solidFill>
              </a:rPr>
              <a:t>--Tissue is…</a:t>
            </a:r>
            <a:r>
              <a:rPr lang="en-US" altLang="en-US" sz="1200" b="1" dirty="0">
                <a:solidFill>
                  <a:schemeClr val="bg1">
                    <a:lumMod val="65000"/>
                  </a:schemeClr>
                </a:solidFill>
              </a:rPr>
              <a:t>contractile</a:t>
            </a:r>
            <a:r>
              <a:rPr lang="en-US" altLang="en-US" sz="1200" dirty="0">
                <a:solidFill>
                  <a:schemeClr val="bg1">
                    <a:lumMod val="65000"/>
                  </a:schemeClr>
                </a:solidFill>
              </a:rPr>
              <a:t>, so cup seems</a:t>
            </a:r>
          </a:p>
          <a:p>
            <a:pPr eaLnBrk="1" hangingPunct="1">
              <a:spcBef>
                <a:spcPct val="0"/>
              </a:spcBef>
              <a:buClrTx/>
              <a:buSzTx/>
              <a:buFontTx/>
              <a:buNone/>
            </a:pPr>
            <a:r>
              <a:rPr lang="en-US" altLang="en-US" sz="1200" dirty="0">
                <a:solidFill>
                  <a:schemeClr val="bg1">
                    <a:lumMod val="65000"/>
                  </a:schemeClr>
                </a:solidFill>
              </a:rPr>
              <a:t>  to…</a:t>
            </a:r>
            <a:r>
              <a:rPr lang="en-US" altLang="en-US" sz="1200" b="1" dirty="0">
                <a:solidFill>
                  <a:schemeClr val="bg1">
                    <a:lumMod val="65000"/>
                  </a:schemeClr>
                </a:solidFill>
              </a:rPr>
              <a:t>open </a:t>
            </a:r>
            <a:r>
              <a:rPr lang="en-US" altLang="en-US" sz="1200" dirty="0">
                <a:solidFill>
                  <a:schemeClr val="bg1">
                    <a:lumMod val="65000"/>
                  </a:schemeClr>
                </a:solidFill>
              </a:rPr>
              <a:t>and</a:t>
            </a:r>
            <a:r>
              <a:rPr lang="en-US" altLang="en-US" sz="1200" b="1" dirty="0">
                <a:solidFill>
                  <a:schemeClr val="bg1">
                    <a:lumMod val="65000"/>
                  </a:schemeClr>
                </a:solidFill>
              </a:rPr>
              <a:t> close</a:t>
            </a:r>
            <a:r>
              <a:rPr lang="en-US" altLang="en-US" sz="1200" dirty="0">
                <a:solidFill>
                  <a:schemeClr val="bg1">
                    <a:lumMod val="65000"/>
                  </a:schemeClr>
                </a:solidFill>
              </a:rPr>
              <a:t> (like its namesake,  </a:t>
            </a:r>
          </a:p>
          <a:p>
            <a:pPr eaLnBrk="1" hangingPunct="1">
              <a:spcBef>
                <a:spcPct val="0"/>
              </a:spcBef>
              <a:buClrTx/>
              <a:buSzTx/>
              <a:buFontTx/>
              <a:buNone/>
            </a:pPr>
            <a:r>
              <a:rPr lang="en-US" altLang="en-US" sz="1200" dirty="0">
                <a:solidFill>
                  <a:schemeClr val="bg1">
                    <a:lumMod val="65000"/>
                  </a:schemeClr>
                </a:solidFill>
              </a:rPr>
              <a:t>  the morning-glory flower)</a:t>
            </a:r>
          </a:p>
          <a:p>
            <a:pPr eaLnBrk="1" hangingPunct="1">
              <a:spcBef>
                <a:spcPct val="0"/>
              </a:spcBef>
              <a:buClrTx/>
              <a:buSzTx/>
              <a:buFontTx/>
              <a:buNone/>
            </a:pPr>
            <a:r>
              <a:rPr lang="en-US" altLang="en-US" sz="1200" dirty="0">
                <a:solidFill>
                  <a:schemeClr val="bg1">
                    <a:lumMod val="65000"/>
                  </a:schemeClr>
                </a:solidFill>
              </a:rPr>
              <a:t>--VA usually…</a:t>
            </a:r>
            <a:r>
              <a:rPr lang="en-US" altLang="en-US" sz="1200" b="1" dirty="0">
                <a:solidFill>
                  <a:schemeClr val="bg1">
                    <a:lumMod val="65000"/>
                  </a:schemeClr>
                </a:solidFill>
              </a:rPr>
              <a:t>20/200</a:t>
            </a:r>
            <a:r>
              <a:rPr lang="en-US" altLang="en-US" sz="1200" dirty="0">
                <a:solidFill>
                  <a:schemeClr val="bg1">
                    <a:lumMod val="65000"/>
                  </a:schemeClr>
                </a:solidFill>
              </a:rPr>
              <a:t>, but can be…</a:t>
            </a:r>
          </a:p>
          <a:p>
            <a:pPr eaLnBrk="1" hangingPunct="1">
              <a:spcBef>
                <a:spcPct val="0"/>
              </a:spcBef>
              <a:buClrTx/>
              <a:buSzTx/>
              <a:buFontTx/>
              <a:buNone/>
            </a:pPr>
            <a:r>
              <a:rPr lang="en-US" altLang="en-US" sz="1200" dirty="0">
                <a:solidFill>
                  <a:schemeClr val="bg1">
                    <a:lumMod val="65000"/>
                  </a:schemeClr>
                </a:solidFill>
              </a:rPr>
              <a:t>   </a:t>
            </a:r>
            <a:r>
              <a:rPr lang="en-US" altLang="en-US" sz="1200" b="1" dirty="0">
                <a:solidFill>
                  <a:schemeClr val="bg1">
                    <a:lumMod val="65000"/>
                  </a:schemeClr>
                </a:solidFill>
              </a:rPr>
              <a:t>20/20&lt;-&gt;NLP</a:t>
            </a:r>
          </a:p>
          <a:p>
            <a:pPr eaLnBrk="1" hangingPunct="1">
              <a:spcBef>
                <a:spcPct val="0"/>
              </a:spcBef>
              <a:buClrTx/>
              <a:buSzTx/>
              <a:buFontTx/>
              <a:buNone/>
            </a:pPr>
            <a:r>
              <a:rPr lang="en-US" altLang="en-US" sz="1200" dirty="0">
                <a:solidFill>
                  <a:schemeClr val="bg1">
                    <a:lumMod val="65000"/>
                  </a:schemeClr>
                </a:solidFill>
              </a:rPr>
              <a:t>--1/3 develop…</a:t>
            </a:r>
            <a:r>
              <a:rPr lang="en-US" altLang="en-US" sz="1200" b="1" dirty="0">
                <a:solidFill>
                  <a:schemeClr val="bg1">
                    <a:lumMod val="65000"/>
                  </a:schemeClr>
                </a:solidFill>
              </a:rPr>
              <a:t>serous RD</a:t>
            </a:r>
          </a:p>
        </p:txBody>
      </p:sp>
      <p:sp>
        <p:nvSpPr>
          <p:cNvPr id="26633" name="Rectangle 11">
            <a:extLst>
              <a:ext uri="{FF2B5EF4-FFF2-40B4-BE49-F238E27FC236}">
                <a16:creationId xmlns:a16="http://schemas.microsoft.com/office/drawing/2014/main" id="{F76BCA91-4E24-4F7F-B6A5-D5C8FE6F39B6}"/>
              </a:ext>
            </a:extLst>
          </p:cNvPr>
          <p:cNvSpPr>
            <a:spLocks noChangeArrowheads="1"/>
          </p:cNvSpPr>
          <p:nvPr/>
        </p:nvSpPr>
        <p:spPr bwMode="auto">
          <a:xfrm>
            <a:off x="457200" y="122238"/>
            <a:ext cx="7543800" cy="8683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b"/>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ct val="85000"/>
              </a:lnSpc>
              <a:spcBef>
                <a:spcPct val="0"/>
              </a:spcBef>
              <a:buClrTx/>
              <a:buSzTx/>
              <a:buFontTx/>
              <a:buNone/>
            </a:pPr>
            <a:r>
              <a:rPr lang="en-US" altLang="en-US" sz="3200" b="1" dirty="0">
                <a:solidFill>
                  <a:schemeClr val="tx2"/>
                </a:solidFill>
              </a:rPr>
              <a:t>Developmental Abnormalities of the Optic Nerve Head</a:t>
            </a:r>
            <a:endParaRPr lang="en-US" altLang="en-US" sz="3200" dirty="0">
              <a:solidFill>
                <a:schemeClr val="tx2"/>
              </a:solidFill>
            </a:endParaRPr>
          </a:p>
        </p:txBody>
      </p:sp>
      <p:sp>
        <p:nvSpPr>
          <p:cNvPr id="26634" name="Slide Number Placeholder 1">
            <a:extLst>
              <a:ext uri="{FF2B5EF4-FFF2-40B4-BE49-F238E27FC236}">
                <a16:creationId xmlns:a16="http://schemas.microsoft.com/office/drawing/2014/main" id="{36D4B343-1488-4D7C-8569-64FF0FD08B6E}"/>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DBDA1020-9ADD-4487-AA1F-12FB75A402F9}" type="slidenum">
              <a:rPr lang="en-US" altLang="en-US" sz="1000"/>
              <a:pPr>
                <a:spcBef>
                  <a:spcPct val="0"/>
                </a:spcBef>
                <a:buClrTx/>
                <a:buSzTx/>
                <a:buFontTx/>
                <a:buNone/>
              </a:pPr>
              <a:t>77</a:t>
            </a:fld>
            <a:endParaRPr lang="en-US" altLang="en-US" sz="1000"/>
          </a:p>
        </p:txBody>
      </p:sp>
      <p:sp>
        <p:nvSpPr>
          <p:cNvPr id="26635" name="Line 12">
            <a:extLst>
              <a:ext uri="{FF2B5EF4-FFF2-40B4-BE49-F238E27FC236}">
                <a16:creationId xmlns:a16="http://schemas.microsoft.com/office/drawing/2014/main" id="{65C3BECB-2C2E-4FDB-BF02-61BA4BD8DB2D}"/>
              </a:ext>
            </a:extLst>
          </p:cNvPr>
          <p:cNvSpPr>
            <a:spLocks noChangeShapeType="1"/>
          </p:cNvSpPr>
          <p:nvPr/>
        </p:nvSpPr>
        <p:spPr bwMode="auto">
          <a:xfrm>
            <a:off x="3124200" y="2057400"/>
            <a:ext cx="381000" cy="22098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 name="Text Box 16">
            <a:extLst>
              <a:ext uri="{FF2B5EF4-FFF2-40B4-BE49-F238E27FC236}">
                <a16:creationId xmlns:a16="http://schemas.microsoft.com/office/drawing/2014/main" id="{A25388A0-A505-4976-AE31-C05FE10D78D8}"/>
              </a:ext>
            </a:extLst>
          </p:cNvPr>
          <p:cNvSpPr txBox="1">
            <a:spLocks noChangeArrowheads="1"/>
          </p:cNvSpPr>
          <p:nvPr/>
        </p:nvSpPr>
        <p:spPr bwMode="auto">
          <a:xfrm>
            <a:off x="4648200" y="2576513"/>
            <a:ext cx="3973513" cy="862012"/>
          </a:xfrm>
          <a:prstGeom prst="rect">
            <a:avLst/>
          </a:prstGeom>
          <a:solidFill>
            <a:srgbClr val="FFC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defRPr/>
            </a:pPr>
            <a:r>
              <a:rPr lang="en-US" altLang="en-US" sz="1400" b="1" dirty="0">
                <a:solidFill>
                  <a:schemeClr val="bg1">
                    <a:lumMod val="65000"/>
                  </a:schemeClr>
                </a:solidFill>
              </a:rPr>
              <a:t>Myelinated RNFL</a:t>
            </a:r>
          </a:p>
          <a:p>
            <a:pPr eaLnBrk="1" hangingPunct="1">
              <a:spcBef>
                <a:spcPct val="0"/>
              </a:spcBef>
              <a:buClrTx/>
              <a:buSzTx/>
              <a:buFontTx/>
              <a:buNone/>
              <a:defRPr/>
            </a:pPr>
            <a:r>
              <a:rPr lang="en-US" altLang="en-US" sz="1200" dirty="0">
                <a:solidFill>
                  <a:srgbClr val="FFCCFF"/>
                </a:solidFill>
              </a:rPr>
              <a:t>--Myelin normally starts at LGN, ends at lamina </a:t>
            </a:r>
            <a:r>
              <a:rPr lang="en-US" altLang="en-US" sz="1200" dirty="0" err="1">
                <a:solidFill>
                  <a:srgbClr val="FFCCFF"/>
                </a:solidFill>
              </a:rPr>
              <a:t>cribrosa</a:t>
            </a:r>
            <a:endParaRPr lang="en-US" altLang="en-US" sz="1200" dirty="0">
              <a:solidFill>
                <a:srgbClr val="FFCCFF"/>
              </a:solidFill>
            </a:endParaRPr>
          </a:p>
          <a:p>
            <a:pPr eaLnBrk="1" hangingPunct="1">
              <a:spcBef>
                <a:spcPct val="0"/>
              </a:spcBef>
              <a:buClrTx/>
              <a:buSzTx/>
              <a:buFontTx/>
              <a:buNone/>
              <a:defRPr/>
            </a:pPr>
            <a:r>
              <a:rPr lang="en-US" altLang="en-US" sz="1200" dirty="0">
                <a:solidFill>
                  <a:srgbClr val="FFCCFF"/>
                </a:solidFill>
              </a:rPr>
              <a:t>--Can be patchy, discontinuous</a:t>
            </a:r>
          </a:p>
          <a:p>
            <a:pPr eaLnBrk="1" hangingPunct="1">
              <a:spcBef>
                <a:spcPct val="0"/>
              </a:spcBef>
              <a:buClrTx/>
              <a:buSzTx/>
              <a:buFontTx/>
              <a:buNone/>
              <a:defRPr/>
            </a:pPr>
            <a:r>
              <a:rPr lang="en-US" altLang="en-US" sz="1200" dirty="0">
                <a:solidFill>
                  <a:srgbClr val="FFCCFF"/>
                </a:solidFill>
              </a:rPr>
              <a:t>--Corresponding VF has absolute scotoma</a:t>
            </a:r>
          </a:p>
        </p:txBody>
      </p:sp>
      <p:sp>
        <p:nvSpPr>
          <p:cNvPr id="15" name="Text Box 18">
            <a:extLst>
              <a:ext uri="{FF2B5EF4-FFF2-40B4-BE49-F238E27FC236}">
                <a16:creationId xmlns:a16="http://schemas.microsoft.com/office/drawing/2014/main" id="{0EEE94D4-BC7E-44DF-B02B-501B0F5929C0}"/>
              </a:ext>
            </a:extLst>
          </p:cNvPr>
          <p:cNvSpPr txBox="1">
            <a:spLocks noChangeArrowheads="1"/>
          </p:cNvSpPr>
          <p:nvPr/>
        </p:nvSpPr>
        <p:spPr bwMode="auto">
          <a:xfrm>
            <a:off x="5546725" y="1687513"/>
            <a:ext cx="3452813" cy="677862"/>
          </a:xfrm>
          <a:prstGeom prst="rect">
            <a:avLst/>
          </a:prstGeom>
          <a:solidFill>
            <a:srgbClr val="FFFF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defRPr/>
            </a:pPr>
            <a:r>
              <a:rPr lang="en-US" altLang="en-US" sz="1400" b="1" dirty="0" err="1">
                <a:solidFill>
                  <a:schemeClr val="bg1">
                    <a:lumMod val="75000"/>
                  </a:schemeClr>
                </a:solidFill>
              </a:rPr>
              <a:t>Megalopapilla</a:t>
            </a:r>
            <a:endParaRPr lang="en-US" altLang="en-US" sz="1400" b="1" dirty="0">
              <a:solidFill>
                <a:schemeClr val="bg1">
                  <a:lumMod val="75000"/>
                </a:schemeClr>
              </a:solidFill>
            </a:endParaRPr>
          </a:p>
          <a:p>
            <a:pPr eaLnBrk="1" hangingPunct="1">
              <a:spcBef>
                <a:spcPct val="0"/>
              </a:spcBef>
              <a:buClrTx/>
              <a:buSzTx/>
              <a:buFontTx/>
              <a:buNone/>
              <a:defRPr/>
            </a:pPr>
            <a:r>
              <a:rPr lang="en-US" altLang="en-US" sz="1200" dirty="0">
                <a:solidFill>
                  <a:srgbClr val="FFFF99"/>
                </a:solidFill>
              </a:rPr>
              <a:t>--Abnormally large diameter of </a:t>
            </a:r>
            <a:r>
              <a:rPr lang="en-US" altLang="en-US" sz="1200" b="1" dirty="0">
                <a:solidFill>
                  <a:srgbClr val="FFFF99"/>
                </a:solidFill>
              </a:rPr>
              <a:t>disc and cup</a:t>
            </a:r>
          </a:p>
          <a:p>
            <a:pPr eaLnBrk="1" hangingPunct="1">
              <a:spcBef>
                <a:spcPct val="0"/>
              </a:spcBef>
              <a:buClrTx/>
              <a:buSzTx/>
              <a:buFontTx/>
              <a:buNone/>
              <a:defRPr/>
            </a:pPr>
            <a:r>
              <a:rPr lang="en-US" altLang="en-US" sz="1200" dirty="0">
                <a:solidFill>
                  <a:srgbClr val="FFFF99"/>
                </a:solidFill>
              </a:rPr>
              <a:t>--VF testing may reveal an </a:t>
            </a:r>
            <a:r>
              <a:rPr lang="en-US" altLang="en-US" sz="1200" b="1" dirty="0">
                <a:solidFill>
                  <a:srgbClr val="FFFF99"/>
                </a:solidFill>
              </a:rPr>
              <a:t>enlarged blind spot</a:t>
            </a:r>
          </a:p>
        </p:txBody>
      </p:sp>
      <p:sp>
        <p:nvSpPr>
          <p:cNvPr id="16" name="Text Box 19">
            <a:extLst>
              <a:ext uri="{FF2B5EF4-FFF2-40B4-BE49-F238E27FC236}">
                <a16:creationId xmlns:a16="http://schemas.microsoft.com/office/drawing/2014/main" id="{BF21B0FD-ADB8-4F9B-81FF-E2291331973F}"/>
              </a:ext>
            </a:extLst>
          </p:cNvPr>
          <p:cNvSpPr txBox="1">
            <a:spLocks noChangeArrowheads="1"/>
          </p:cNvSpPr>
          <p:nvPr/>
        </p:nvSpPr>
        <p:spPr bwMode="auto">
          <a:xfrm>
            <a:off x="5257800" y="3760788"/>
            <a:ext cx="3273425" cy="1231900"/>
          </a:xfrm>
          <a:prstGeom prst="rect">
            <a:avLst/>
          </a:prstGeom>
          <a:solidFill>
            <a:srgbClr val="CCFFCC"/>
          </a:solidFill>
          <a:ln w="9525">
            <a:no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defRPr/>
            </a:pPr>
            <a:r>
              <a:rPr lang="en-US" altLang="en-US" sz="1400" b="1" dirty="0">
                <a:solidFill>
                  <a:schemeClr val="bg1">
                    <a:lumMod val="65000"/>
                  </a:schemeClr>
                </a:solidFill>
              </a:rPr>
              <a:t>Optic Nerve Hypoplasia</a:t>
            </a:r>
          </a:p>
          <a:p>
            <a:pPr eaLnBrk="1" hangingPunct="1">
              <a:spcBef>
                <a:spcPct val="0"/>
              </a:spcBef>
              <a:buClrTx/>
              <a:buSzTx/>
              <a:buFontTx/>
              <a:buNone/>
              <a:defRPr/>
            </a:pPr>
            <a:r>
              <a:rPr lang="en-US" altLang="en-US" sz="1200" dirty="0">
                <a:solidFill>
                  <a:srgbClr val="CCFFCC"/>
                </a:solidFill>
              </a:rPr>
              <a:t>--Abnormally </a:t>
            </a:r>
            <a:r>
              <a:rPr lang="en-US" altLang="en-US" sz="1200" b="1" dirty="0">
                <a:solidFill>
                  <a:srgbClr val="CCFFCC"/>
                </a:solidFill>
              </a:rPr>
              <a:t>low number of axons</a:t>
            </a:r>
          </a:p>
          <a:p>
            <a:pPr eaLnBrk="1" hangingPunct="1">
              <a:spcBef>
                <a:spcPct val="0"/>
              </a:spcBef>
              <a:buClrTx/>
              <a:buSzTx/>
              <a:buFontTx/>
              <a:buNone/>
              <a:defRPr/>
            </a:pPr>
            <a:r>
              <a:rPr lang="en-US" altLang="en-US" sz="1200" dirty="0">
                <a:solidFill>
                  <a:srgbClr val="CCFFCC"/>
                </a:solidFill>
              </a:rPr>
              <a:t>--DFE: Small pale disc with </a:t>
            </a:r>
            <a:r>
              <a:rPr lang="en-US" altLang="en-US" sz="1200" b="1" dirty="0">
                <a:solidFill>
                  <a:srgbClr val="CCFFCC"/>
                </a:solidFill>
              </a:rPr>
              <a:t>double ring sign</a:t>
            </a:r>
            <a:endParaRPr lang="en-US" altLang="en-US" sz="1200" dirty="0">
              <a:solidFill>
                <a:srgbClr val="CCFFCC"/>
              </a:solidFill>
            </a:endParaRPr>
          </a:p>
          <a:p>
            <a:pPr eaLnBrk="1" hangingPunct="1">
              <a:spcBef>
                <a:spcPct val="0"/>
              </a:spcBef>
              <a:buClrTx/>
              <a:buSzTx/>
              <a:buFontTx/>
              <a:buNone/>
              <a:defRPr/>
            </a:pPr>
            <a:r>
              <a:rPr lang="en-US" altLang="en-US" sz="1200" dirty="0">
                <a:solidFill>
                  <a:srgbClr val="CCFFCC"/>
                </a:solidFill>
              </a:rPr>
              <a:t>--VA </a:t>
            </a:r>
            <a:r>
              <a:rPr lang="en-US" altLang="en-US" sz="1200" b="1" dirty="0">
                <a:solidFill>
                  <a:srgbClr val="CCFFCC"/>
                </a:solidFill>
              </a:rPr>
              <a:t>20/20&lt;-&gt;NLP</a:t>
            </a:r>
          </a:p>
          <a:p>
            <a:pPr eaLnBrk="1" hangingPunct="1">
              <a:spcBef>
                <a:spcPct val="0"/>
              </a:spcBef>
              <a:buClrTx/>
              <a:buSzTx/>
              <a:buFontTx/>
              <a:buNone/>
              <a:defRPr/>
            </a:pPr>
            <a:r>
              <a:rPr lang="en-US" altLang="en-US" sz="1200" dirty="0">
                <a:solidFill>
                  <a:srgbClr val="CCFFCC"/>
                </a:solidFill>
              </a:rPr>
              <a:t>--VF defects </a:t>
            </a:r>
            <a:r>
              <a:rPr lang="en-US" altLang="en-US" sz="1200" b="1" dirty="0">
                <a:solidFill>
                  <a:srgbClr val="CCFFCC"/>
                </a:solidFill>
              </a:rPr>
              <a:t>invariably present</a:t>
            </a:r>
          </a:p>
          <a:p>
            <a:pPr eaLnBrk="1" hangingPunct="1">
              <a:spcBef>
                <a:spcPct val="0"/>
              </a:spcBef>
              <a:buClrTx/>
              <a:buSzTx/>
              <a:buFontTx/>
              <a:buNone/>
              <a:defRPr/>
            </a:pPr>
            <a:r>
              <a:rPr lang="en-US" altLang="en-US" sz="1200" dirty="0">
                <a:solidFill>
                  <a:srgbClr val="CCFFCC"/>
                </a:solidFill>
              </a:rPr>
              <a:t>--Remember the </a:t>
            </a:r>
            <a:r>
              <a:rPr lang="en-US" altLang="en-US" sz="1200" b="1" dirty="0">
                <a:solidFill>
                  <a:srgbClr val="CCFFCC"/>
                </a:solidFill>
              </a:rPr>
              <a:t>4 D’s</a:t>
            </a:r>
            <a:r>
              <a:rPr lang="en-US" altLang="en-US" sz="1200" dirty="0">
                <a:solidFill>
                  <a:srgbClr val="CCFFCC"/>
                </a:solidFill>
              </a:rPr>
              <a:t> (more on this shortly)</a:t>
            </a:r>
          </a:p>
        </p:txBody>
      </p:sp>
      <p:sp>
        <p:nvSpPr>
          <p:cNvPr id="17" name="Text Box 13">
            <a:extLst>
              <a:ext uri="{FF2B5EF4-FFF2-40B4-BE49-F238E27FC236}">
                <a16:creationId xmlns:a16="http://schemas.microsoft.com/office/drawing/2014/main" id="{D23EA8F9-DF9F-4DB4-AA3A-1B3558C3921B}"/>
              </a:ext>
            </a:extLst>
          </p:cNvPr>
          <p:cNvSpPr txBox="1">
            <a:spLocks noChangeArrowheads="1"/>
          </p:cNvSpPr>
          <p:nvPr/>
        </p:nvSpPr>
        <p:spPr bwMode="auto">
          <a:xfrm>
            <a:off x="4800600" y="5257800"/>
            <a:ext cx="4294188" cy="1230313"/>
          </a:xfrm>
          <a:prstGeom prst="rect">
            <a:avLst/>
          </a:prstGeom>
          <a:solidFill>
            <a:srgbClr val="FFCC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Tilted-Disc Syndrome</a:t>
            </a:r>
          </a:p>
          <a:p>
            <a:pPr eaLnBrk="1" hangingPunct="1">
              <a:spcBef>
                <a:spcPct val="0"/>
              </a:spcBef>
              <a:buClrTx/>
              <a:buSzTx/>
              <a:buFontTx/>
              <a:buNone/>
            </a:pPr>
            <a:r>
              <a:rPr lang="en-US" altLang="en-US" sz="1200"/>
              <a:t>1) Superior pole appears…</a:t>
            </a:r>
            <a:r>
              <a:rPr lang="en-US" altLang="en-US" sz="1200" b="1">
                <a:solidFill>
                  <a:srgbClr val="0000FF"/>
                </a:solidFill>
              </a:rPr>
              <a:t>elevated</a:t>
            </a:r>
            <a:r>
              <a:rPr lang="en-US" altLang="en-US" sz="1200"/>
              <a:t>, inferior…</a:t>
            </a:r>
            <a:r>
              <a:rPr lang="en-US" altLang="en-US" sz="1200" b="1">
                <a:solidFill>
                  <a:srgbClr val="0000FF"/>
                </a:solidFill>
              </a:rPr>
              <a:t>recessed</a:t>
            </a:r>
          </a:p>
          <a:p>
            <a:pPr eaLnBrk="1" hangingPunct="1">
              <a:spcBef>
                <a:spcPct val="0"/>
              </a:spcBef>
              <a:buClrTx/>
              <a:buSzTx/>
              <a:buFontTx/>
              <a:buNone/>
            </a:pPr>
            <a:r>
              <a:rPr lang="en-US" altLang="en-US" sz="1200"/>
              <a:t>2) </a:t>
            </a:r>
            <a:r>
              <a:rPr lang="en-US" altLang="en-US" sz="1200">
                <a:solidFill>
                  <a:srgbClr val="FFCC99"/>
                </a:solidFill>
              </a:rPr>
              <a:t>Associated with…</a:t>
            </a:r>
            <a:r>
              <a:rPr lang="en-US" altLang="en-US" sz="1200" b="1">
                <a:solidFill>
                  <a:srgbClr val="FFCC99"/>
                </a:solidFill>
              </a:rPr>
              <a:t>situs inversus</a:t>
            </a:r>
            <a:r>
              <a:rPr lang="en-US" altLang="en-US" sz="1200">
                <a:solidFill>
                  <a:srgbClr val="FFCC99"/>
                </a:solidFill>
              </a:rPr>
              <a:t> of retinal vessels</a:t>
            </a:r>
          </a:p>
          <a:p>
            <a:pPr eaLnBrk="1" hangingPunct="1">
              <a:spcBef>
                <a:spcPct val="0"/>
              </a:spcBef>
              <a:buClrTx/>
              <a:buSzTx/>
              <a:buFontTx/>
              <a:buNone/>
            </a:pPr>
            <a:r>
              <a:rPr lang="en-US" altLang="en-US" sz="1200"/>
              <a:t>3) </a:t>
            </a:r>
            <a:r>
              <a:rPr lang="en-US" altLang="en-US" sz="1200">
                <a:solidFill>
                  <a:srgbClr val="FFCC99"/>
                </a:solidFill>
              </a:rPr>
              <a:t>Fundus abnormality produces…</a:t>
            </a:r>
            <a:r>
              <a:rPr lang="en-US" altLang="en-US" sz="1200" b="1">
                <a:solidFill>
                  <a:srgbClr val="FFCC99"/>
                </a:solidFill>
              </a:rPr>
              <a:t>myopic astigmatism</a:t>
            </a:r>
          </a:p>
          <a:p>
            <a:pPr eaLnBrk="1" hangingPunct="1">
              <a:spcBef>
                <a:spcPct val="0"/>
              </a:spcBef>
              <a:buClrTx/>
              <a:buSzTx/>
              <a:buFontTx/>
              <a:buNone/>
            </a:pPr>
            <a:r>
              <a:rPr lang="en-US" altLang="en-US" sz="1200"/>
              <a:t>4) </a:t>
            </a:r>
            <a:r>
              <a:rPr lang="en-US" altLang="en-US" sz="1200">
                <a:solidFill>
                  <a:srgbClr val="FFCC99"/>
                </a:solidFill>
              </a:rPr>
              <a:t>VF testing reveals…</a:t>
            </a:r>
            <a:r>
              <a:rPr lang="en-US" altLang="en-US" sz="1200" b="1">
                <a:solidFill>
                  <a:srgbClr val="FFCC99"/>
                </a:solidFill>
              </a:rPr>
              <a:t>bitemporal hemianopia</a:t>
            </a:r>
            <a:r>
              <a:rPr lang="en-US" altLang="en-US" sz="1200">
                <a:solidFill>
                  <a:srgbClr val="FFCC99"/>
                </a:solidFill>
              </a:rPr>
              <a:t> that doesn’t</a:t>
            </a:r>
          </a:p>
          <a:p>
            <a:pPr eaLnBrk="1" hangingPunct="1">
              <a:spcBef>
                <a:spcPct val="0"/>
              </a:spcBef>
              <a:buClrTx/>
              <a:buSzTx/>
              <a:buFontTx/>
              <a:buNone/>
            </a:pPr>
            <a:r>
              <a:rPr lang="en-US" altLang="en-US" sz="1200">
                <a:solidFill>
                  <a:srgbClr val="FFCC99"/>
                </a:solidFill>
              </a:rPr>
              <a:t>   …</a:t>
            </a:r>
            <a:r>
              <a:rPr lang="en-US" altLang="en-US" sz="1200" b="1">
                <a:solidFill>
                  <a:srgbClr val="FFCC99"/>
                </a:solidFill>
              </a:rPr>
              <a:t>respect the vertical</a:t>
            </a:r>
            <a:r>
              <a:rPr lang="en-US" altLang="en-US" sz="1200">
                <a:solidFill>
                  <a:srgbClr val="FFCC99"/>
                </a:solidFill>
              </a:rPr>
              <a:t> and may…</a:t>
            </a:r>
            <a:r>
              <a:rPr lang="en-US" altLang="en-US" sz="1200" b="1">
                <a:solidFill>
                  <a:srgbClr val="FFCC99"/>
                </a:solidFill>
              </a:rPr>
              <a:t>resolve with refraction</a:t>
            </a:r>
          </a:p>
        </p:txBody>
      </p:sp>
      <p:sp>
        <p:nvSpPr>
          <p:cNvPr id="18" name="Text Box 13">
            <a:extLst>
              <a:ext uri="{FF2B5EF4-FFF2-40B4-BE49-F238E27FC236}">
                <a16:creationId xmlns:a16="http://schemas.microsoft.com/office/drawing/2014/main" id="{AF29A23D-8CCD-493E-A881-3F227F620AD9}"/>
              </a:ext>
            </a:extLst>
          </p:cNvPr>
          <p:cNvSpPr txBox="1">
            <a:spLocks noChangeArrowheads="1"/>
          </p:cNvSpPr>
          <p:nvPr/>
        </p:nvSpPr>
        <p:spPr bwMode="auto">
          <a:xfrm>
            <a:off x="4800600" y="5257800"/>
            <a:ext cx="4216400" cy="1231106"/>
          </a:xfrm>
          <a:prstGeom prst="rect">
            <a:avLst/>
          </a:prstGeom>
          <a:solidFill>
            <a:srgbClr val="FFCC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dirty="0">
                <a:solidFill>
                  <a:schemeClr val="bg1">
                    <a:lumMod val="65000"/>
                  </a:schemeClr>
                </a:solidFill>
              </a:rPr>
              <a:t>Tilted-Disc Syndrome</a:t>
            </a:r>
          </a:p>
          <a:p>
            <a:pPr eaLnBrk="1" hangingPunct="1">
              <a:spcBef>
                <a:spcPct val="0"/>
              </a:spcBef>
              <a:buClrTx/>
              <a:buSzTx/>
              <a:buFontTx/>
              <a:buNone/>
            </a:pPr>
            <a:r>
              <a:rPr lang="en-US" altLang="en-US" sz="1200" dirty="0">
                <a:solidFill>
                  <a:srgbClr val="FFCC99"/>
                </a:solidFill>
              </a:rPr>
              <a:t>1) Superior pole appears…</a:t>
            </a:r>
            <a:r>
              <a:rPr lang="en-US" altLang="en-US" sz="1200" b="1" dirty="0">
                <a:solidFill>
                  <a:srgbClr val="FFCC99"/>
                </a:solidFill>
              </a:rPr>
              <a:t>elevated</a:t>
            </a:r>
            <a:r>
              <a:rPr lang="en-US" altLang="en-US" sz="1200" dirty="0">
                <a:solidFill>
                  <a:srgbClr val="FFCC99"/>
                </a:solidFill>
              </a:rPr>
              <a:t>, inferior… </a:t>
            </a:r>
            <a:r>
              <a:rPr lang="en-US" altLang="en-US" sz="1200" b="1" dirty="0">
                <a:solidFill>
                  <a:srgbClr val="FFCC99"/>
                </a:solidFill>
              </a:rPr>
              <a:t>recessed</a:t>
            </a:r>
          </a:p>
          <a:p>
            <a:pPr eaLnBrk="1" hangingPunct="1">
              <a:spcBef>
                <a:spcPct val="0"/>
              </a:spcBef>
              <a:buClrTx/>
              <a:buSzTx/>
              <a:buFontTx/>
              <a:buNone/>
            </a:pPr>
            <a:r>
              <a:rPr lang="en-US" altLang="en-US" sz="1200" dirty="0">
                <a:solidFill>
                  <a:srgbClr val="FFCC99"/>
                </a:solidFill>
              </a:rPr>
              <a:t>2) Associated with…</a:t>
            </a:r>
            <a:r>
              <a:rPr lang="en-US" altLang="en-US" sz="1200" b="1" dirty="0">
                <a:solidFill>
                  <a:srgbClr val="FFCC99"/>
                </a:solidFill>
              </a:rPr>
              <a:t>situs inversus</a:t>
            </a:r>
            <a:r>
              <a:rPr lang="en-US" altLang="en-US" sz="1200" dirty="0">
                <a:solidFill>
                  <a:srgbClr val="FFCC99"/>
                </a:solidFill>
              </a:rPr>
              <a:t> of retinal vessels</a:t>
            </a:r>
          </a:p>
          <a:p>
            <a:pPr eaLnBrk="1" hangingPunct="1">
              <a:spcBef>
                <a:spcPct val="0"/>
              </a:spcBef>
              <a:buClrTx/>
              <a:buSzTx/>
              <a:buFontTx/>
              <a:buNone/>
            </a:pPr>
            <a:r>
              <a:rPr lang="en-US" altLang="en-US" sz="1200" dirty="0">
                <a:solidFill>
                  <a:srgbClr val="FFCC99"/>
                </a:solidFill>
              </a:rPr>
              <a:t>3) Fundus abnormality produces… </a:t>
            </a:r>
            <a:r>
              <a:rPr lang="en-US" altLang="en-US" sz="1200" b="1" dirty="0">
                <a:solidFill>
                  <a:srgbClr val="FFCC99"/>
                </a:solidFill>
              </a:rPr>
              <a:t>myopic </a:t>
            </a:r>
            <a:r>
              <a:rPr lang="en-US" altLang="en-US" sz="1200" b="1" dirty="0" err="1">
                <a:solidFill>
                  <a:srgbClr val="FFCC99"/>
                </a:solidFill>
              </a:rPr>
              <a:t>astigm</a:t>
            </a:r>
            <a:endParaRPr lang="en-US" altLang="en-US" sz="1200" b="1" dirty="0">
              <a:solidFill>
                <a:srgbClr val="FFCC99"/>
              </a:solidFill>
            </a:endParaRPr>
          </a:p>
          <a:p>
            <a:pPr eaLnBrk="1" hangingPunct="1">
              <a:spcBef>
                <a:spcPct val="0"/>
              </a:spcBef>
              <a:buClrTx/>
              <a:buSzTx/>
              <a:buFontTx/>
              <a:buNone/>
            </a:pPr>
            <a:r>
              <a:rPr lang="en-US" altLang="en-US" sz="1200" dirty="0">
                <a:solidFill>
                  <a:srgbClr val="FFCC99"/>
                </a:solidFill>
              </a:rPr>
              <a:t>4) VF testing reveals…</a:t>
            </a:r>
            <a:r>
              <a:rPr lang="en-US" altLang="en-US" sz="1200" b="1" dirty="0">
                <a:solidFill>
                  <a:srgbClr val="FFCC99"/>
                </a:solidFill>
              </a:rPr>
              <a:t>bitemporal hemianopia</a:t>
            </a:r>
            <a:r>
              <a:rPr lang="en-US" altLang="en-US" sz="1200" dirty="0">
                <a:solidFill>
                  <a:srgbClr val="FFCC99"/>
                </a:solidFill>
              </a:rPr>
              <a:t> that </a:t>
            </a:r>
            <a:r>
              <a:rPr lang="en-US" altLang="en-US" sz="1200" dirty="0" err="1">
                <a:solidFill>
                  <a:srgbClr val="FFCC99"/>
                </a:solidFill>
              </a:rPr>
              <a:t>doesn’t</a:t>
            </a:r>
            <a:r>
              <a:rPr lang="en-US" altLang="en-US" sz="1200" b="1" dirty="0" err="1">
                <a:solidFill>
                  <a:srgbClr val="FFCC99"/>
                </a:solidFill>
              </a:rPr>
              <a:t>with</a:t>
            </a:r>
            <a:r>
              <a:rPr lang="en-US" altLang="en-US" sz="1200" b="1" dirty="0">
                <a:solidFill>
                  <a:srgbClr val="FFCC99"/>
                </a:solidFill>
              </a:rPr>
              <a:t> refract</a:t>
            </a:r>
          </a:p>
        </p:txBody>
      </p:sp>
      <p:sp>
        <p:nvSpPr>
          <p:cNvPr id="3" name="TextBox 2">
            <a:extLst>
              <a:ext uri="{FF2B5EF4-FFF2-40B4-BE49-F238E27FC236}">
                <a16:creationId xmlns:a16="http://schemas.microsoft.com/office/drawing/2014/main" id="{83967FBC-9255-EE50-B057-538AB35A0FFD}"/>
              </a:ext>
            </a:extLst>
          </p:cNvPr>
          <p:cNvSpPr txBox="1"/>
          <p:nvPr/>
        </p:nvSpPr>
        <p:spPr>
          <a:xfrm>
            <a:off x="299781" y="1873984"/>
            <a:ext cx="5410200" cy="2308324"/>
          </a:xfrm>
          <a:prstGeom prst="rect">
            <a:avLst/>
          </a:prstGeom>
          <a:solidFill>
            <a:srgbClr val="61D6FF"/>
          </a:solidFill>
        </p:spPr>
        <p:txBody>
          <a:bodyPr wrap="square" rtlCol="0">
            <a:spAutoFit/>
          </a:bodyPr>
          <a:lstStyle/>
          <a:p>
            <a:r>
              <a:rPr lang="en-US" sz="1600" i="1" dirty="0">
                <a:solidFill>
                  <a:schemeClr val="bg1">
                    <a:lumMod val="50000"/>
                  </a:schemeClr>
                </a:solidFill>
              </a:rPr>
              <a:t>Is morning-glory disc usually unilateral, or bilateral?</a:t>
            </a:r>
          </a:p>
          <a:p>
            <a:r>
              <a:rPr lang="en-US" sz="1600" dirty="0">
                <a:solidFill>
                  <a:schemeClr val="bg1">
                    <a:lumMod val="50000"/>
                  </a:schemeClr>
                </a:solidFill>
              </a:rPr>
              <a:t>Unilateral</a:t>
            </a:r>
          </a:p>
          <a:p>
            <a:endParaRPr lang="en-US" sz="1600" i="1" dirty="0">
              <a:solidFill>
                <a:schemeClr val="bg1">
                  <a:lumMod val="50000"/>
                </a:schemeClr>
              </a:solidFill>
              <a:latin typeface="+mn-lt"/>
            </a:endParaRPr>
          </a:p>
          <a:p>
            <a:r>
              <a:rPr lang="en-US" sz="1600" i="1" dirty="0">
                <a:solidFill>
                  <a:schemeClr val="bg1">
                    <a:lumMod val="50000"/>
                  </a:schemeClr>
                </a:solidFill>
                <a:latin typeface="+mn-lt"/>
              </a:rPr>
              <a:t>Is there a gender predilection?</a:t>
            </a:r>
          </a:p>
          <a:p>
            <a:r>
              <a:rPr lang="en-US" sz="1600" dirty="0">
                <a:solidFill>
                  <a:schemeClr val="bg1">
                    <a:lumMod val="50000"/>
                  </a:schemeClr>
                </a:solidFill>
                <a:latin typeface="+mn-lt"/>
              </a:rPr>
              <a:t>Yes, there is a  ♀  preponderance</a:t>
            </a:r>
          </a:p>
          <a:p>
            <a:endParaRPr lang="en-US" sz="1600" dirty="0">
              <a:solidFill>
                <a:schemeClr val="bg1">
                  <a:lumMod val="50000"/>
                </a:schemeClr>
              </a:solidFill>
            </a:endParaRPr>
          </a:p>
          <a:p>
            <a:r>
              <a:rPr lang="en-US" sz="1600" i="1" dirty="0">
                <a:solidFill>
                  <a:schemeClr val="bg1">
                    <a:lumMod val="50000"/>
                  </a:schemeClr>
                </a:solidFill>
              </a:rPr>
              <a:t>It has two associations of particular note—what are they?</a:t>
            </a:r>
          </a:p>
          <a:p>
            <a:r>
              <a:rPr lang="en-US" sz="1600" dirty="0">
                <a:solidFill>
                  <a:schemeClr val="bg1">
                    <a:lumMod val="50000"/>
                  </a:schemeClr>
                </a:solidFill>
              </a:rPr>
              <a:t>--PHACE  syndrome</a:t>
            </a:r>
          </a:p>
          <a:p>
            <a:r>
              <a:rPr lang="en-US" sz="1600" dirty="0">
                <a:solidFill>
                  <a:schemeClr val="bg1">
                    <a:lumMod val="50000"/>
                  </a:schemeClr>
                </a:solidFill>
              </a:rPr>
              <a:t>--</a:t>
            </a:r>
            <a:r>
              <a:rPr lang="en-US" sz="1600" b="1" dirty="0" err="1"/>
              <a:t>Moyamoya</a:t>
            </a:r>
            <a:r>
              <a:rPr lang="en-US" sz="1600" b="1" dirty="0"/>
              <a:t>  </a:t>
            </a:r>
            <a:r>
              <a:rPr lang="en-US" sz="1600" b="1" dirty="0">
                <a:solidFill>
                  <a:srgbClr val="61D6FF"/>
                </a:solidFill>
              </a:rPr>
              <a:t>disease</a:t>
            </a:r>
          </a:p>
        </p:txBody>
      </p:sp>
      <p:sp>
        <p:nvSpPr>
          <p:cNvPr id="2" name="Frame 1">
            <a:extLst>
              <a:ext uri="{FF2B5EF4-FFF2-40B4-BE49-F238E27FC236}">
                <a16:creationId xmlns:a16="http://schemas.microsoft.com/office/drawing/2014/main" id="{257A94D7-AD34-AB4D-6027-AF081A0B8B3A}"/>
              </a:ext>
            </a:extLst>
          </p:cNvPr>
          <p:cNvSpPr/>
          <p:nvPr/>
        </p:nvSpPr>
        <p:spPr>
          <a:xfrm>
            <a:off x="1340808" y="4266407"/>
            <a:ext cx="1859592" cy="305593"/>
          </a:xfrm>
          <a:prstGeom prst="frame">
            <a:avLst/>
          </a:prstGeom>
          <a:solidFill>
            <a:schemeClr val="bg1">
              <a:lumMod val="65000"/>
            </a:schemeClr>
          </a:solidFill>
          <a:ln>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5" name="TextBox 4">
            <a:extLst>
              <a:ext uri="{FF2B5EF4-FFF2-40B4-BE49-F238E27FC236}">
                <a16:creationId xmlns:a16="http://schemas.microsoft.com/office/drawing/2014/main" id="{A5DE4E2D-A07C-9FD4-0501-0357163C4BDE}"/>
              </a:ext>
            </a:extLst>
          </p:cNvPr>
          <p:cNvSpPr txBox="1"/>
          <p:nvPr/>
        </p:nvSpPr>
        <p:spPr>
          <a:xfrm>
            <a:off x="2068437" y="2499301"/>
            <a:ext cx="6591695" cy="3754874"/>
          </a:xfrm>
          <a:prstGeom prst="rect">
            <a:avLst/>
          </a:prstGeom>
          <a:solidFill>
            <a:srgbClr val="FFDB69"/>
          </a:solidFill>
        </p:spPr>
        <p:txBody>
          <a:bodyPr wrap="square" rtlCol="0">
            <a:spAutoFit/>
          </a:bodyPr>
          <a:lstStyle/>
          <a:p>
            <a:r>
              <a:rPr lang="en-US" sz="1400" b="0" i="1" dirty="0">
                <a:effectLst/>
                <a:latin typeface="+mn-lt"/>
              </a:rPr>
              <a:t>What is </a:t>
            </a:r>
            <a:r>
              <a:rPr lang="en-US" sz="1400" b="0" dirty="0" err="1">
                <a:effectLst/>
                <a:latin typeface="+mn-lt"/>
              </a:rPr>
              <a:t>moyamoya</a:t>
            </a:r>
            <a:r>
              <a:rPr lang="en-US" sz="1400" b="0" dirty="0">
                <a:effectLst/>
                <a:latin typeface="+mn-lt"/>
              </a:rPr>
              <a:t> disease </a:t>
            </a:r>
            <a:r>
              <a:rPr lang="en-US" sz="1400" b="0" i="1" dirty="0">
                <a:effectLst/>
                <a:latin typeface="+mn-lt"/>
              </a:rPr>
              <a:t>(MMD)?</a:t>
            </a:r>
          </a:p>
          <a:p>
            <a:r>
              <a:rPr lang="en-US" sz="1400" dirty="0">
                <a:latin typeface="+mn-lt"/>
              </a:rPr>
              <a:t>An</a:t>
            </a:r>
            <a:r>
              <a:rPr lang="en-US" sz="1400" b="0" i="0" dirty="0">
                <a:effectLst/>
                <a:latin typeface="+mn-lt"/>
              </a:rPr>
              <a:t>  occlusive  vascular condition primarily affecting the terminal  internal carotids  and proximal  anterior and middle cerebral  arteries</a:t>
            </a:r>
          </a:p>
          <a:p>
            <a:endParaRPr lang="en-US" sz="1400" i="1" dirty="0">
              <a:latin typeface="+mn-lt"/>
            </a:endParaRPr>
          </a:p>
          <a:p>
            <a:r>
              <a:rPr lang="en-US" sz="1400" b="0" i="1" dirty="0">
                <a:effectLst/>
                <a:latin typeface="+mn-lt"/>
              </a:rPr>
              <a:t>Is it common, or rare?</a:t>
            </a:r>
          </a:p>
          <a:p>
            <a:r>
              <a:rPr lang="en-US" sz="1400" dirty="0">
                <a:latin typeface="+mn-lt"/>
              </a:rPr>
              <a:t>Quite rare</a:t>
            </a:r>
          </a:p>
          <a:p>
            <a:endParaRPr lang="en-US" sz="1400" b="0" i="0" dirty="0">
              <a:effectLst/>
              <a:latin typeface="+mn-lt"/>
            </a:endParaRPr>
          </a:p>
          <a:p>
            <a:endParaRPr lang="en-US" sz="1400" i="1" dirty="0">
              <a:latin typeface="+mn-lt"/>
            </a:endParaRPr>
          </a:p>
          <a:p>
            <a:r>
              <a:rPr lang="en-US" sz="1400" i="1" dirty="0">
                <a:latin typeface="+mn-lt"/>
              </a:rPr>
              <a:t>Is there a racial predilection?</a:t>
            </a:r>
          </a:p>
          <a:p>
            <a:r>
              <a:rPr lang="en-US" sz="1400" dirty="0">
                <a:latin typeface="+mn-lt"/>
              </a:rPr>
              <a:t>Yes, it is more common in  Asians , </a:t>
            </a:r>
            <a:r>
              <a:rPr lang="en-US" sz="1400" dirty="0">
                <a:solidFill>
                  <a:srgbClr val="0000FF"/>
                </a:solidFill>
                <a:latin typeface="+mn-lt"/>
              </a:rPr>
              <a:t>especially  Japanese  and Korean  individuals</a:t>
            </a:r>
          </a:p>
          <a:p>
            <a:endParaRPr lang="en-US" sz="1400" dirty="0">
              <a:latin typeface="+mn-lt"/>
            </a:endParaRPr>
          </a:p>
          <a:p>
            <a:r>
              <a:rPr lang="en-US" sz="1400" i="1" dirty="0">
                <a:latin typeface="+mn-lt"/>
              </a:rPr>
              <a:t>Is there a gender predilection?</a:t>
            </a:r>
          </a:p>
          <a:p>
            <a:r>
              <a:rPr lang="en-US" sz="1400" dirty="0">
                <a:latin typeface="+mn-lt"/>
              </a:rPr>
              <a:t>Yes, there is a modest  female  preponderance</a:t>
            </a:r>
            <a:endParaRPr lang="en-US" sz="1400" dirty="0">
              <a:solidFill>
                <a:srgbClr val="FFDB69"/>
              </a:solidFill>
              <a:latin typeface="+mn-lt"/>
            </a:endParaRPr>
          </a:p>
          <a:p>
            <a:endParaRPr lang="en-US" sz="1400" i="1" dirty="0">
              <a:latin typeface="+mn-lt"/>
            </a:endParaRPr>
          </a:p>
          <a:p>
            <a:r>
              <a:rPr lang="en-US" sz="1400" i="1" dirty="0">
                <a:latin typeface="+mn-lt"/>
              </a:rPr>
              <a:t>Is there an age predilection?</a:t>
            </a:r>
          </a:p>
          <a:p>
            <a:r>
              <a:rPr lang="en-US" sz="1400" dirty="0">
                <a:latin typeface="+mn-lt"/>
              </a:rPr>
              <a:t>It manifests most commonly in  childhood  (with a second, smaller peak in the  fourth  decade)</a:t>
            </a:r>
          </a:p>
        </p:txBody>
      </p:sp>
      <p:sp>
        <p:nvSpPr>
          <p:cNvPr id="7" name="TextBox 6">
            <a:extLst>
              <a:ext uri="{FF2B5EF4-FFF2-40B4-BE49-F238E27FC236}">
                <a16:creationId xmlns:a16="http://schemas.microsoft.com/office/drawing/2014/main" id="{024A12C4-E399-702B-B93D-2CFCF3E1D8E2}"/>
              </a:ext>
            </a:extLst>
          </p:cNvPr>
          <p:cNvSpPr txBox="1"/>
          <p:nvPr/>
        </p:nvSpPr>
        <p:spPr>
          <a:xfrm>
            <a:off x="1600200" y="3830430"/>
            <a:ext cx="936475" cy="338554"/>
          </a:xfrm>
          <a:prstGeom prst="rect">
            <a:avLst/>
          </a:prstGeom>
          <a:noFill/>
        </p:spPr>
        <p:txBody>
          <a:bodyPr wrap="none" rtlCol="0">
            <a:spAutoFit/>
          </a:bodyPr>
          <a:lstStyle/>
          <a:p>
            <a:r>
              <a:rPr lang="en-US" sz="1600" b="1" dirty="0"/>
              <a:t>disease</a:t>
            </a:r>
          </a:p>
        </p:txBody>
      </p:sp>
    </p:spTree>
    <p:extLst>
      <p:ext uri="{BB962C8B-B14F-4D97-AF65-F5344CB8AC3E}">
        <p14:creationId xmlns:p14="http://schemas.microsoft.com/office/powerpoint/2010/main" val="2387016084"/>
      </p:ext>
    </p:extLst>
  </p:cSld>
  <p:clrMapOvr>
    <a:masterClrMapping/>
  </p:clrMapOvr>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6" name="Text Box 10">
            <a:extLst>
              <a:ext uri="{FF2B5EF4-FFF2-40B4-BE49-F238E27FC236}">
                <a16:creationId xmlns:a16="http://schemas.microsoft.com/office/drawing/2014/main" id="{75A786AA-A76E-4831-AE75-ABE88B23D8E3}"/>
              </a:ext>
            </a:extLst>
          </p:cNvPr>
          <p:cNvSpPr txBox="1">
            <a:spLocks noChangeArrowheads="1"/>
          </p:cNvSpPr>
          <p:nvPr/>
        </p:nvSpPr>
        <p:spPr bwMode="auto">
          <a:xfrm>
            <a:off x="1371600" y="4267200"/>
            <a:ext cx="3057525" cy="2154238"/>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Morning-Glory Disc</a:t>
            </a:r>
          </a:p>
          <a:p>
            <a:pPr eaLnBrk="1" hangingPunct="1">
              <a:spcBef>
                <a:spcPct val="0"/>
              </a:spcBef>
              <a:buClrTx/>
              <a:buSzTx/>
              <a:buFontTx/>
              <a:buNone/>
            </a:pPr>
            <a:r>
              <a:rPr lang="en-US" altLang="en-US" sz="1200"/>
              <a:t>--DFE reveals:</a:t>
            </a:r>
          </a:p>
          <a:p>
            <a:pPr eaLnBrk="1" hangingPunct="1">
              <a:spcBef>
                <a:spcPct val="0"/>
              </a:spcBef>
              <a:buClrTx/>
              <a:buSzTx/>
              <a:buFontTx/>
              <a:buNone/>
            </a:pPr>
            <a:r>
              <a:rPr lang="en-US" altLang="en-US" sz="1200"/>
              <a:t>  1) A funnel-shaped…</a:t>
            </a:r>
            <a:r>
              <a:rPr lang="en-US" altLang="en-US" sz="1200" b="1">
                <a:solidFill>
                  <a:srgbClr val="0000FF"/>
                </a:solidFill>
              </a:rPr>
              <a:t>excavation</a:t>
            </a:r>
            <a:endParaRPr lang="en-US" altLang="en-US" sz="1200"/>
          </a:p>
          <a:p>
            <a:pPr eaLnBrk="1" hangingPunct="1">
              <a:spcBef>
                <a:spcPct val="0"/>
              </a:spcBef>
              <a:buClrTx/>
              <a:buSzTx/>
              <a:buFontTx/>
              <a:buNone/>
            </a:pPr>
            <a:r>
              <a:rPr lang="en-US" altLang="en-US" sz="1200"/>
              <a:t>  2) Number of vessels crossing the rim</a:t>
            </a:r>
          </a:p>
          <a:p>
            <a:pPr eaLnBrk="1" hangingPunct="1">
              <a:spcBef>
                <a:spcPct val="0"/>
              </a:spcBef>
              <a:buClrTx/>
              <a:buSzTx/>
              <a:buFontTx/>
              <a:buNone/>
            </a:pPr>
            <a:r>
              <a:rPr lang="en-US" altLang="en-US" sz="1200"/>
              <a:t>    seems abnormally…</a:t>
            </a:r>
            <a:r>
              <a:rPr lang="en-US" altLang="en-US" sz="1200" b="1">
                <a:solidFill>
                  <a:srgbClr val="0000FF"/>
                </a:solidFill>
              </a:rPr>
              <a:t>high</a:t>
            </a:r>
            <a:r>
              <a:rPr lang="en-US" altLang="en-US" sz="1200"/>
              <a:t> </a:t>
            </a:r>
            <a:endParaRPr lang="en-US" altLang="en-US" sz="1200" b="1">
              <a:solidFill>
                <a:srgbClr val="0000FF"/>
              </a:solidFill>
            </a:endParaRPr>
          </a:p>
          <a:p>
            <a:pPr eaLnBrk="1" hangingPunct="1">
              <a:spcBef>
                <a:spcPct val="0"/>
              </a:spcBef>
              <a:buClrTx/>
              <a:buSzTx/>
              <a:buFontTx/>
              <a:buNone/>
            </a:pPr>
            <a:r>
              <a:rPr lang="en-US" altLang="en-US" sz="1200"/>
              <a:t>--Tissue is…</a:t>
            </a:r>
            <a:r>
              <a:rPr lang="en-US" altLang="en-US" sz="1200" b="1">
                <a:solidFill>
                  <a:srgbClr val="0000FF"/>
                </a:solidFill>
              </a:rPr>
              <a:t>contractile</a:t>
            </a:r>
            <a:r>
              <a:rPr lang="en-US" altLang="en-US" sz="1200"/>
              <a:t>, so cup seems</a:t>
            </a:r>
          </a:p>
          <a:p>
            <a:pPr eaLnBrk="1" hangingPunct="1">
              <a:spcBef>
                <a:spcPct val="0"/>
              </a:spcBef>
              <a:buClrTx/>
              <a:buSzTx/>
              <a:buFontTx/>
              <a:buNone/>
            </a:pPr>
            <a:r>
              <a:rPr lang="en-US" altLang="en-US" sz="1200"/>
              <a:t>  to…</a:t>
            </a:r>
            <a:r>
              <a:rPr lang="en-US" altLang="en-US" sz="1200" b="1">
                <a:solidFill>
                  <a:srgbClr val="0000FF"/>
                </a:solidFill>
              </a:rPr>
              <a:t>open </a:t>
            </a:r>
            <a:r>
              <a:rPr lang="en-US" altLang="en-US" sz="1200">
                <a:solidFill>
                  <a:srgbClr val="0000FF"/>
                </a:solidFill>
              </a:rPr>
              <a:t>and</a:t>
            </a:r>
            <a:r>
              <a:rPr lang="en-US" altLang="en-US" sz="1200" b="1">
                <a:solidFill>
                  <a:srgbClr val="0000FF"/>
                </a:solidFill>
              </a:rPr>
              <a:t> close</a:t>
            </a:r>
            <a:r>
              <a:rPr lang="en-US" altLang="en-US" sz="1200"/>
              <a:t> (like its namesake,  </a:t>
            </a:r>
          </a:p>
          <a:p>
            <a:pPr eaLnBrk="1" hangingPunct="1">
              <a:spcBef>
                <a:spcPct val="0"/>
              </a:spcBef>
              <a:buClrTx/>
              <a:buSzTx/>
              <a:buFontTx/>
              <a:buNone/>
            </a:pPr>
            <a:r>
              <a:rPr lang="en-US" altLang="en-US" sz="1200"/>
              <a:t>  the morning-glory flower)</a:t>
            </a:r>
          </a:p>
          <a:p>
            <a:pPr eaLnBrk="1" hangingPunct="1">
              <a:spcBef>
                <a:spcPct val="0"/>
              </a:spcBef>
              <a:buClrTx/>
              <a:buSzTx/>
              <a:buFontTx/>
              <a:buNone/>
            </a:pPr>
            <a:r>
              <a:rPr lang="en-US" altLang="en-US" sz="1200"/>
              <a:t>--VA usually…</a:t>
            </a:r>
            <a:r>
              <a:rPr lang="en-US" altLang="en-US" sz="1200" b="1">
                <a:solidFill>
                  <a:srgbClr val="0000FF"/>
                </a:solidFill>
              </a:rPr>
              <a:t>20/200</a:t>
            </a:r>
            <a:r>
              <a:rPr lang="en-US" altLang="en-US" sz="1200"/>
              <a:t>, but can be…</a:t>
            </a:r>
          </a:p>
          <a:p>
            <a:pPr eaLnBrk="1" hangingPunct="1">
              <a:spcBef>
                <a:spcPct val="0"/>
              </a:spcBef>
              <a:buClrTx/>
              <a:buSzTx/>
              <a:buFontTx/>
              <a:buNone/>
            </a:pPr>
            <a:r>
              <a:rPr lang="en-US" altLang="en-US" sz="1200"/>
              <a:t>   </a:t>
            </a:r>
            <a:r>
              <a:rPr lang="en-US" altLang="en-US" sz="1200" b="1">
                <a:solidFill>
                  <a:srgbClr val="0000FF"/>
                </a:solidFill>
              </a:rPr>
              <a:t>20/20&lt;-&gt;NLP</a:t>
            </a:r>
          </a:p>
          <a:p>
            <a:pPr eaLnBrk="1" hangingPunct="1">
              <a:spcBef>
                <a:spcPct val="0"/>
              </a:spcBef>
              <a:buClrTx/>
              <a:buSzTx/>
              <a:buFontTx/>
              <a:buNone/>
            </a:pPr>
            <a:r>
              <a:rPr lang="en-US" altLang="en-US" sz="1200"/>
              <a:t>--1/3 develop…</a:t>
            </a:r>
            <a:r>
              <a:rPr lang="en-US" altLang="en-US" sz="1200" b="1">
                <a:solidFill>
                  <a:srgbClr val="CCECFF"/>
                </a:solidFill>
              </a:rPr>
              <a:t>serous</a:t>
            </a:r>
            <a:r>
              <a:rPr lang="en-US" altLang="en-US" sz="1200" b="1">
                <a:solidFill>
                  <a:srgbClr val="0000FF"/>
                </a:solidFill>
              </a:rPr>
              <a:t> </a:t>
            </a:r>
            <a:r>
              <a:rPr lang="en-US" altLang="en-US" sz="1200" b="1">
                <a:solidFill>
                  <a:srgbClr val="CCECFF"/>
                </a:solidFill>
              </a:rPr>
              <a:t>RD</a:t>
            </a:r>
          </a:p>
        </p:txBody>
      </p:sp>
      <p:sp>
        <p:nvSpPr>
          <p:cNvPr id="26627" name="Text Box 3">
            <a:extLst>
              <a:ext uri="{FF2B5EF4-FFF2-40B4-BE49-F238E27FC236}">
                <a16:creationId xmlns:a16="http://schemas.microsoft.com/office/drawing/2014/main" id="{EBF565CB-D2E5-4CB9-AB10-59AB11704A7C}"/>
              </a:ext>
            </a:extLst>
          </p:cNvPr>
          <p:cNvSpPr txBox="1">
            <a:spLocks noChangeArrowheads="1"/>
          </p:cNvSpPr>
          <p:nvPr/>
        </p:nvSpPr>
        <p:spPr bwMode="auto">
          <a:xfrm>
            <a:off x="793750" y="3505200"/>
            <a:ext cx="2274982" cy="677108"/>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solidFill>
                  <a:schemeClr val="bg1">
                    <a:lumMod val="65000"/>
                  </a:schemeClr>
                </a:solidFill>
              </a:rPr>
              <a:t>Optic Pit/Hole</a:t>
            </a:r>
          </a:p>
          <a:p>
            <a:pPr eaLnBrk="1" hangingPunct="1">
              <a:spcBef>
                <a:spcPct val="0"/>
              </a:spcBef>
              <a:buClrTx/>
              <a:buSzTx/>
              <a:buFontTx/>
              <a:buNone/>
            </a:pPr>
            <a:r>
              <a:rPr lang="en-US" altLang="en-US" sz="1200">
                <a:solidFill>
                  <a:schemeClr val="bg1">
                    <a:lumMod val="65000"/>
                  </a:schemeClr>
                </a:solidFill>
              </a:rPr>
              <a:t>--Associated with…</a:t>
            </a:r>
            <a:r>
              <a:rPr lang="en-US" altLang="en-US" sz="1200" b="1">
                <a:solidFill>
                  <a:schemeClr val="bg1">
                    <a:lumMod val="65000"/>
                  </a:schemeClr>
                </a:solidFill>
              </a:rPr>
              <a:t>serous RD</a:t>
            </a:r>
          </a:p>
          <a:p>
            <a:pPr eaLnBrk="1" hangingPunct="1">
              <a:spcBef>
                <a:spcPct val="0"/>
              </a:spcBef>
              <a:buClrTx/>
              <a:buSzTx/>
              <a:buFontTx/>
              <a:buNone/>
            </a:pPr>
            <a:r>
              <a:rPr lang="en-US" altLang="en-US" sz="1200" b="1">
                <a:solidFill>
                  <a:schemeClr val="bg1">
                    <a:lumMod val="65000"/>
                  </a:schemeClr>
                </a:solidFill>
              </a:rPr>
              <a:t>  in adulthood</a:t>
            </a:r>
          </a:p>
        </p:txBody>
      </p:sp>
      <p:sp>
        <p:nvSpPr>
          <p:cNvPr id="26628" name="Line 4">
            <a:extLst>
              <a:ext uri="{FF2B5EF4-FFF2-40B4-BE49-F238E27FC236}">
                <a16:creationId xmlns:a16="http://schemas.microsoft.com/office/drawing/2014/main" id="{6995FA1A-F69E-4714-87E2-B7C3F5C89A50}"/>
              </a:ext>
            </a:extLst>
          </p:cNvPr>
          <p:cNvSpPr>
            <a:spLocks noChangeShapeType="1"/>
          </p:cNvSpPr>
          <p:nvPr/>
        </p:nvSpPr>
        <p:spPr bwMode="auto">
          <a:xfrm flipH="1">
            <a:off x="1600200" y="2057400"/>
            <a:ext cx="1524000" cy="3810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629" name="Text Box 6">
            <a:extLst>
              <a:ext uri="{FF2B5EF4-FFF2-40B4-BE49-F238E27FC236}">
                <a16:creationId xmlns:a16="http://schemas.microsoft.com/office/drawing/2014/main" id="{2498F669-3885-470F-827E-D0722ECBD570}"/>
              </a:ext>
            </a:extLst>
          </p:cNvPr>
          <p:cNvSpPr txBox="1">
            <a:spLocks noChangeArrowheads="1"/>
          </p:cNvSpPr>
          <p:nvPr/>
        </p:nvSpPr>
        <p:spPr bwMode="auto">
          <a:xfrm>
            <a:off x="1340808" y="1524000"/>
            <a:ext cx="3544560" cy="458587"/>
          </a:xfrm>
          <a:prstGeom prst="rect">
            <a:avLst/>
          </a:prstGeom>
          <a:noFill/>
          <a:ln w="952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1400" i="1">
                <a:solidFill>
                  <a:schemeClr val="bg1">
                    <a:lumMod val="75000"/>
                  </a:schemeClr>
                </a:solidFill>
              </a:rPr>
              <a:t>These three are all secondary to abnormal</a:t>
            </a:r>
          </a:p>
          <a:p>
            <a:pPr algn="ctr" eaLnBrk="1" hangingPunct="1">
              <a:lnSpc>
                <a:spcPct val="85000"/>
              </a:lnSpc>
              <a:spcBef>
                <a:spcPct val="0"/>
              </a:spcBef>
              <a:buClrTx/>
              <a:buSzTx/>
              <a:buFontTx/>
              <a:buNone/>
            </a:pPr>
            <a:r>
              <a:rPr lang="en-US" altLang="en-US" sz="1400" i="1">
                <a:solidFill>
                  <a:schemeClr val="bg1">
                    <a:lumMod val="75000"/>
                  </a:schemeClr>
                </a:solidFill>
              </a:rPr>
              <a:t>closure of the embryonic optic fissure</a:t>
            </a:r>
          </a:p>
        </p:txBody>
      </p:sp>
      <p:sp>
        <p:nvSpPr>
          <p:cNvPr id="26630" name="Text Box 7">
            <a:extLst>
              <a:ext uri="{FF2B5EF4-FFF2-40B4-BE49-F238E27FC236}">
                <a16:creationId xmlns:a16="http://schemas.microsoft.com/office/drawing/2014/main" id="{77864995-F91A-497B-84DE-F4FB09455FB9}"/>
              </a:ext>
            </a:extLst>
          </p:cNvPr>
          <p:cNvSpPr txBox="1">
            <a:spLocks noChangeArrowheads="1"/>
          </p:cNvSpPr>
          <p:nvPr/>
        </p:nvSpPr>
        <p:spPr bwMode="auto">
          <a:xfrm>
            <a:off x="76200" y="2514600"/>
            <a:ext cx="2783134" cy="861774"/>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solidFill>
                  <a:schemeClr val="bg1">
                    <a:lumMod val="65000"/>
                  </a:schemeClr>
                </a:solidFill>
              </a:rPr>
              <a:t>Optic Nerve Coloboma</a:t>
            </a:r>
          </a:p>
          <a:p>
            <a:pPr eaLnBrk="1" hangingPunct="1">
              <a:spcBef>
                <a:spcPct val="0"/>
              </a:spcBef>
              <a:buClrTx/>
              <a:buSzTx/>
              <a:buFontTx/>
              <a:buNone/>
            </a:pPr>
            <a:r>
              <a:rPr lang="en-US" altLang="en-US" sz="1200">
                <a:solidFill>
                  <a:schemeClr val="bg1">
                    <a:lumMod val="65000"/>
                  </a:schemeClr>
                </a:solidFill>
              </a:rPr>
              <a:t>1) May resemble…</a:t>
            </a:r>
            <a:r>
              <a:rPr lang="en-US" altLang="en-US" sz="1200" b="1">
                <a:solidFill>
                  <a:schemeClr val="bg1">
                    <a:lumMod val="65000"/>
                  </a:schemeClr>
                </a:solidFill>
              </a:rPr>
              <a:t>deep cupping</a:t>
            </a:r>
          </a:p>
          <a:p>
            <a:pPr eaLnBrk="1" hangingPunct="1">
              <a:spcBef>
                <a:spcPct val="0"/>
              </a:spcBef>
              <a:buClrTx/>
              <a:buSzTx/>
              <a:buFontTx/>
              <a:buNone/>
            </a:pPr>
            <a:r>
              <a:rPr lang="en-US" altLang="en-US" sz="1200">
                <a:solidFill>
                  <a:schemeClr val="bg1">
                    <a:lumMod val="65000"/>
                  </a:schemeClr>
                </a:solidFill>
              </a:rPr>
              <a:t>2) Can be…</a:t>
            </a:r>
            <a:r>
              <a:rPr lang="en-US" altLang="en-US" sz="1200" b="1">
                <a:solidFill>
                  <a:schemeClr val="bg1">
                    <a:lumMod val="65000"/>
                  </a:schemeClr>
                </a:solidFill>
              </a:rPr>
              <a:t>bilateral, asymmetric</a:t>
            </a:r>
          </a:p>
          <a:p>
            <a:pPr eaLnBrk="1" hangingPunct="1">
              <a:spcBef>
                <a:spcPct val="0"/>
              </a:spcBef>
              <a:buClrTx/>
              <a:buSzTx/>
              <a:buFontTx/>
              <a:buNone/>
            </a:pPr>
            <a:r>
              <a:rPr lang="en-US" altLang="en-US" sz="1200">
                <a:solidFill>
                  <a:schemeClr val="bg1">
                    <a:lumMod val="65000"/>
                  </a:schemeClr>
                </a:solidFill>
              </a:rPr>
              <a:t>3) Part of the…</a:t>
            </a:r>
            <a:r>
              <a:rPr lang="en-US" altLang="en-US" sz="1200" b="1">
                <a:solidFill>
                  <a:schemeClr val="bg1">
                    <a:lumMod val="65000"/>
                  </a:schemeClr>
                </a:solidFill>
              </a:rPr>
              <a:t>CHARGE association</a:t>
            </a:r>
          </a:p>
        </p:txBody>
      </p:sp>
      <p:sp>
        <p:nvSpPr>
          <p:cNvPr id="26631" name="Line 8">
            <a:extLst>
              <a:ext uri="{FF2B5EF4-FFF2-40B4-BE49-F238E27FC236}">
                <a16:creationId xmlns:a16="http://schemas.microsoft.com/office/drawing/2014/main" id="{91D11795-7A2D-4757-920B-F908079269D1}"/>
              </a:ext>
            </a:extLst>
          </p:cNvPr>
          <p:cNvSpPr>
            <a:spLocks noChangeShapeType="1"/>
          </p:cNvSpPr>
          <p:nvPr/>
        </p:nvSpPr>
        <p:spPr bwMode="auto">
          <a:xfrm flipH="1">
            <a:off x="2971800" y="2057400"/>
            <a:ext cx="152400" cy="14478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632" name="Text Box 9">
            <a:extLst>
              <a:ext uri="{FF2B5EF4-FFF2-40B4-BE49-F238E27FC236}">
                <a16:creationId xmlns:a16="http://schemas.microsoft.com/office/drawing/2014/main" id="{A6F1D9EC-DA7F-44C4-8528-11B06C1FBD47}"/>
              </a:ext>
            </a:extLst>
          </p:cNvPr>
          <p:cNvSpPr txBox="1">
            <a:spLocks noChangeArrowheads="1"/>
          </p:cNvSpPr>
          <p:nvPr/>
        </p:nvSpPr>
        <p:spPr bwMode="auto">
          <a:xfrm>
            <a:off x="1371600" y="4267200"/>
            <a:ext cx="3057247" cy="2154436"/>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dirty="0">
                <a:solidFill>
                  <a:schemeClr val="bg1">
                    <a:lumMod val="65000"/>
                  </a:schemeClr>
                </a:solidFill>
              </a:rPr>
              <a:t>Morning-Glory Disc</a:t>
            </a:r>
          </a:p>
          <a:p>
            <a:pPr eaLnBrk="1" hangingPunct="1">
              <a:spcBef>
                <a:spcPct val="0"/>
              </a:spcBef>
              <a:buClrTx/>
              <a:buSzTx/>
              <a:buFontTx/>
              <a:buNone/>
            </a:pPr>
            <a:r>
              <a:rPr lang="en-US" altLang="en-US" sz="1200" dirty="0">
                <a:solidFill>
                  <a:schemeClr val="bg1">
                    <a:lumMod val="65000"/>
                  </a:schemeClr>
                </a:solidFill>
              </a:rPr>
              <a:t>--DFE reveals:</a:t>
            </a:r>
          </a:p>
          <a:p>
            <a:pPr eaLnBrk="1" hangingPunct="1">
              <a:spcBef>
                <a:spcPct val="0"/>
              </a:spcBef>
              <a:buClrTx/>
              <a:buSzTx/>
              <a:buFontTx/>
              <a:buNone/>
            </a:pPr>
            <a:r>
              <a:rPr lang="en-US" altLang="en-US" sz="1200" dirty="0">
                <a:solidFill>
                  <a:schemeClr val="bg1">
                    <a:lumMod val="65000"/>
                  </a:schemeClr>
                </a:solidFill>
              </a:rPr>
              <a:t>  1) A funnel-shaped…</a:t>
            </a:r>
            <a:r>
              <a:rPr lang="en-US" altLang="en-US" sz="1200" b="1" dirty="0">
                <a:solidFill>
                  <a:schemeClr val="bg1">
                    <a:lumMod val="65000"/>
                  </a:schemeClr>
                </a:solidFill>
              </a:rPr>
              <a:t>excavation</a:t>
            </a:r>
            <a:endParaRPr lang="en-US" altLang="en-US" sz="1200" dirty="0">
              <a:solidFill>
                <a:schemeClr val="bg1">
                  <a:lumMod val="65000"/>
                </a:schemeClr>
              </a:solidFill>
            </a:endParaRPr>
          </a:p>
          <a:p>
            <a:pPr eaLnBrk="1" hangingPunct="1">
              <a:spcBef>
                <a:spcPct val="0"/>
              </a:spcBef>
              <a:buClrTx/>
              <a:buSzTx/>
              <a:buFontTx/>
              <a:buNone/>
            </a:pPr>
            <a:r>
              <a:rPr lang="en-US" altLang="en-US" sz="1200" dirty="0">
                <a:solidFill>
                  <a:schemeClr val="bg1">
                    <a:lumMod val="65000"/>
                  </a:schemeClr>
                </a:solidFill>
              </a:rPr>
              <a:t>  2) Number of vessels crossing the rim</a:t>
            </a:r>
          </a:p>
          <a:p>
            <a:pPr eaLnBrk="1" hangingPunct="1">
              <a:spcBef>
                <a:spcPct val="0"/>
              </a:spcBef>
              <a:buClrTx/>
              <a:buSzTx/>
              <a:buFontTx/>
              <a:buNone/>
            </a:pPr>
            <a:r>
              <a:rPr lang="en-US" altLang="en-US" sz="1200" dirty="0">
                <a:solidFill>
                  <a:schemeClr val="bg1">
                    <a:lumMod val="65000"/>
                  </a:schemeClr>
                </a:solidFill>
              </a:rPr>
              <a:t>    seems abnormally…</a:t>
            </a:r>
            <a:r>
              <a:rPr lang="en-US" altLang="en-US" sz="1200" b="1" dirty="0">
                <a:solidFill>
                  <a:schemeClr val="bg1">
                    <a:lumMod val="65000"/>
                  </a:schemeClr>
                </a:solidFill>
              </a:rPr>
              <a:t>high</a:t>
            </a:r>
            <a:r>
              <a:rPr lang="en-US" altLang="en-US" sz="1200" dirty="0">
                <a:solidFill>
                  <a:schemeClr val="bg1">
                    <a:lumMod val="65000"/>
                  </a:schemeClr>
                </a:solidFill>
              </a:rPr>
              <a:t> </a:t>
            </a:r>
            <a:endParaRPr lang="en-US" altLang="en-US" sz="1200" b="1" dirty="0">
              <a:solidFill>
                <a:schemeClr val="bg1">
                  <a:lumMod val="65000"/>
                </a:schemeClr>
              </a:solidFill>
            </a:endParaRPr>
          </a:p>
          <a:p>
            <a:pPr eaLnBrk="1" hangingPunct="1">
              <a:spcBef>
                <a:spcPct val="0"/>
              </a:spcBef>
              <a:buClrTx/>
              <a:buSzTx/>
              <a:buFontTx/>
              <a:buNone/>
            </a:pPr>
            <a:r>
              <a:rPr lang="en-US" altLang="en-US" sz="1200" dirty="0">
                <a:solidFill>
                  <a:schemeClr val="bg1">
                    <a:lumMod val="65000"/>
                  </a:schemeClr>
                </a:solidFill>
              </a:rPr>
              <a:t>--Tissue is…</a:t>
            </a:r>
            <a:r>
              <a:rPr lang="en-US" altLang="en-US" sz="1200" b="1" dirty="0">
                <a:solidFill>
                  <a:schemeClr val="bg1">
                    <a:lumMod val="65000"/>
                  </a:schemeClr>
                </a:solidFill>
              </a:rPr>
              <a:t>contractile</a:t>
            </a:r>
            <a:r>
              <a:rPr lang="en-US" altLang="en-US" sz="1200" dirty="0">
                <a:solidFill>
                  <a:schemeClr val="bg1">
                    <a:lumMod val="65000"/>
                  </a:schemeClr>
                </a:solidFill>
              </a:rPr>
              <a:t>, so cup seems</a:t>
            </a:r>
          </a:p>
          <a:p>
            <a:pPr eaLnBrk="1" hangingPunct="1">
              <a:spcBef>
                <a:spcPct val="0"/>
              </a:spcBef>
              <a:buClrTx/>
              <a:buSzTx/>
              <a:buFontTx/>
              <a:buNone/>
            </a:pPr>
            <a:r>
              <a:rPr lang="en-US" altLang="en-US" sz="1200" dirty="0">
                <a:solidFill>
                  <a:schemeClr val="bg1">
                    <a:lumMod val="65000"/>
                  </a:schemeClr>
                </a:solidFill>
              </a:rPr>
              <a:t>  to…</a:t>
            </a:r>
            <a:r>
              <a:rPr lang="en-US" altLang="en-US" sz="1200" b="1" dirty="0">
                <a:solidFill>
                  <a:schemeClr val="bg1">
                    <a:lumMod val="65000"/>
                  </a:schemeClr>
                </a:solidFill>
              </a:rPr>
              <a:t>open </a:t>
            </a:r>
            <a:r>
              <a:rPr lang="en-US" altLang="en-US" sz="1200" dirty="0">
                <a:solidFill>
                  <a:schemeClr val="bg1">
                    <a:lumMod val="65000"/>
                  </a:schemeClr>
                </a:solidFill>
              </a:rPr>
              <a:t>and</a:t>
            </a:r>
            <a:r>
              <a:rPr lang="en-US" altLang="en-US" sz="1200" b="1" dirty="0">
                <a:solidFill>
                  <a:schemeClr val="bg1">
                    <a:lumMod val="65000"/>
                  </a:schemeClr>
                </a:solidFill>
              </a:rPr>
              <a:t> close</a:t>
            </a:r>
            <a:r>
              <a:rPr lang="en-US" altLang="en-US" sz="1200" dirty="0">
                <a:solidFill>
                  <a:schemeClr val="bg1">
                    <a:lumMod val="65000"/>
                  </a:schemeClr>
                </a:solidFill>
              </a:rPr>
              <a:t> (like its namesake,  </a:t>
            </a:r>
          </a:p>
          <a:p>
            <a:pPr eaLnBrk="1" hangingPunct="1">
              <a:spcBef>
                <a:spcPct val="0"/>
              </a:spcBef>
              <a:buClrTx/>
              <a:buSzTx/>
              <a:buFontTx/>
              <a:buNone/>
            </a:pPr>
            <a:r>
              <a:rPr lang="en-US" altLang="en-US" sz="1200" dirty="0">
                <a:solidFill>
                  <a:schemeClr val="bg1">
                    <a:lumMod val="65000"/>
                  </a:schemeClr>
                </a:solidFill>
              </a:rPr>
              <a:t>  the morning-glory flower)</a:t>
            </a:r>
          </a:p>
          <a:p>
            <a:pPr eaLnBrk="1" hangingPunct="1">
              <a:spcBef>
                <a:spcPct val="0"/>
              </a:spcBef>
              <a:buClrTx/>
              <a:buSzTx/>
              <a:buFontTx/>
              <a:buNone/>
            </a:pPr>
            <a:r>
              <a:rPr lang="en-US" altLang="en-US" sz="1200" dirty="0">
                <a:solidFill>
                  <a:schemeClr val="bg1">
                    <a:lumMod val="65000"/>
                  </a:schemeClr>
                </a:solidFill>
              </a:rPr>
              <a:t>--VA usually…</a:t>
            </a:r>
            <a:r>
              <a:rPr lang="en-US" altLang="en-US" sz="1200" b="1" dirty="0">
                <a:solidFill>
                  <a:schemeClr val="bg1">
                    <a:lumMod val="65000"/>
                  </a:schemeClr>
                </a:solidFill>
              </a:rPr>
              <a:t>20/200</a:t>
            </a:r>
            <a:r>
              <a:rPr lang="en-US" altLang="en-US" sz="1200" dirty="0">
                <a:solidFill>
                  <a:schemeClr val="bg1">
                    <a:lumMod val="65000"/>
                  </a:schemeClr>
                </a:solidFill>
              </a:rPr>
              <a:t>, but can be…</a:t>
            </a:r>
          </a:p>
          <a:p>
            <a:pPr eaLnBrk="1" hangingPunct="1">
              <a:spcBef>
                <a:spcPct val="0"/>
              </a:spcBef>
              <a:buClrTx/>
              <a:buSzTx/>
              <a:buFontTx/>
              <a:buNone/>
            </a:pPr>
            <a:r>
              <a:rPr lang="en-US" altLang="en-US" sz="1200" dirty="0">
                <a:solidFill>
                  <a:schemeClr val="bg1">
                    <a:lumMod val="65000"/>
                  </a:schemeClr>
                </a:solidFill>
              </a:rPr>
              <a:t>   </a:t>
            </a:r>
            <a:r>
              <a:rPr lang="en-US" altLang="en-US" sz="1200" b="1" dirty="0">
                <a:solidFill>
                  <a:schemeClr val="bg1">
                    <a:lumMod val="65000"/>
                  </a:schemeClr>
                </a:solidFill>
              </a:rPr>
              <a:t>20/20&lt;-&gt;NLP</a:t>
            </a:r>
          </a:p>
          <a:p>
            <a:pPr eaLnBrk="1" hangingPunct="1">
              <a:spcBef>
                <a:spcPct val="0"/>
              </a:spcBef>
              <a:buClrTx/>
              <a:buSzTx/>
              <a:buFontTx/>
              <a:buNone/>
            </a:pPr>
            <a:r>
              <a:rPr lang="en-US" altLang="en-US" sz="1200" dirty="0">
                <a:solidFill>
                  <a:schemeClr val="bg1">
                    <a:lumMod val="65000"/>
                  </a:schemeClr>
                </a:solidFill>
              </a:rPr>
              <a:t>--1/3 develop…</a:t>
            </a:r>
            <a:r>
              <a:rPr lang="en-US" altLang="en-US" sz="1200" b="1" dirty="0">
                <a:solidFill>
                  <a:schemeClr val="bg1">
                    <a:lumMod val="65000"/>
                  </a:schemeClr>
                </a:solidFill>
              </a:rPr>
              <a:t>serous RD</a:t>
            </a:r>
          </a:p>
        </p:txBody>
      </p:sp>
      <p:sp>
        <p:nvSpPr>
          <p:cNvPr id="26633" name="Rectangle 11">
            <a:extLst>
              <a:ext uri="{FF2B5EF4-FFF2-40B4-BE49-F238E27FC236}">
                <a16:creationId xmlns:a16="http://schemas.microsoft.com/office/drawing/2014/main" id="{F76BCA91-4E24-4F7F-B6A5-D5C8FE6F39B6}"/>
              </a:ext>
            </a:extLst>
          </p:cNvPr>
          <p:cNvSpPr>
            <a:spLocks noChangeArrowheads="1"/>
          </p:cNvSpPr>
          <p:nvPr/>
        </p:nvSpPr>
        <p:spPr bwMode="auto">
          <a:xfrm>
            <a:off x="457200" y="122238"/>
            <a:ext cx="7543800" cy="8683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b"/>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ct val="85000"/>
              </a:lnSpc>
              <a:spcBef>
                <a:spcPct val="0"/>
              </a:spcBef>
              <a:buClrTx/>
              <a:buSzTx/>
              <a:buFontTx/>
              <a:buNone/>
            </a:pPr>
            <a:r>
              <a:rPr lang="en-US" altLang="en-US" sz="3200" b="1" dirty="0">
                <a:solidFill>
                  <a:schemeClr val="tx2"/>
                </a:solidFill>
              </a:rPr>
              <a:t>Developmental Abnormalities of the Optic Nerve Head</a:t>
            </a:r>
            <a:endParaRPr lang="en-US" altLang="en-US" sz="3200" dirty="0">
              <a:solidFill>
                <a:schemeClr val="tx2"/>
              </a:solidFill>
            </a:endParaRPr>
          </a:p>
        </p:txBody>
      </p:sp>
      <p:sp>
        <p:nvSpPr>
          <p:cNvPr id="26634" name="Slide Number Placeholder 1">
            <a:extLst>
              <a:ext uri="{FF2B5EF4-FFF2-40B4-BE49-F238E27FC236}">
                <a16:creationId xmlns:a16="http://schemas.microsoft.com/office/drawing/2014/main" id="{36D4B343-1488-4D7C-8569-64FF0FD08B6E}"/>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DBDA1020-9ADD-4487-AA1F-12FB75A402F9}" type="slidenum">
              <a:rPr lang="en-US" altLang="en-US" sz="1000"/>
              <a:pPr>
                <a:spcBef>
                  <a:spcPct val="0"/>
                </a:spcBef>
                <a:buClrTx/>
                <a:buSzTx/>
                <a:buFontTx/>
                <a:buNone/>
              </a:pPr>
              <a:t>78</a:t>
            </a:fld>
            <a:endParaRPr lang="en-US" altLang="en-US" sz="1000"/>
          </a:p>
        </p:txBody>
      </p:sp>
      <p:sp>
        <p:nvSpPr>
          <p:cNvPr id="26635" name="Line 12">
            <a:extLst>
              <a:ext uri="{FF2B5EF4-FFF2-40B4-BE49-F238E27FC236}">
                <a16:creationId xmlns:a16="http://schemas.microsoft.com/office/drawing/2014/main" id="{65C3BECB-2C2E-4FDB-BF02-61BA4BD8DB2D}"/>
              </a:ext>
            </a:extLst>
          </p:cNvPr>
          <p:cNvSpPr>
            <a:spLocks noChangeShapeType="1"/>
          </p:cNvSpPr>
          <p:nvPr/>
        </p:nvSpPr>
        <p:spPr bwMode="auto">
          <a:xfrm>
            <a:off x="3124200" y="2057400"/>
            <a:ext cx="381000" cy="22098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 name="Text Box 16">
            <a:extLst>
              <a:ext uri="{FF2B5EF4-FFF2-40B4-BE49-F238E27FC236}">
                <a16:creationId xmlns:a16="http://schemas.microsoft.com/office/drawing/2014/main" id="{A25388A0-A505-4976-AE31-C05FE10D78D8}"/>
              </a:ext>
            </a:extLst>
          </p:cNvPr>
          <p:cNvSpPr txBox="1">
            <a:spLocks noChangeArrowheads="1"/>
          </p:cNvSpPr>
          <p:nvPr/>
        </p:nvSpPr>
        <p:spPr bwMode="auto">
          <a:xfrm>
            <a:off x="4648200" y="2576513"/>
            <a:ext cx="3973513" cy="862012"/>
          </a:xfrm>
          <a:prstGeom prst="rect">
            <a:avLst/>
          </a:prstGeom>
          <a:solidFill>
            <a:srgbClr val="FFC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defRPr/>
            </a:pPr>
            <a:r>
              <a:rPr lang="en-US" altLang="en-US" sz="1400" b="1" dirty="0">
                <a:solidFill>
                  <a:schemeClr val="bg1">
                    <a:lumMod val="65000"/>
                  </a:schemeClr>
                </a:solidFill>
              </a:rPr>
              <a:t>Myelinated RNFL</a:t>
            </a:r>
          </a:p>
          <a:p>
            <a:pPr eaLnBrk="1" hangingPunct="1">
              <a:spcBef>
                <a:spcPct val="0"/>
              </a:spcBef>
              <a:buClrTx/>
              <a:buSzTx/>
              <a:buFontTx/>
              <a:buNone/>
              <a:defRPr/>
            </a:pPr>
            <a:r>
              <a:rPr lang="en-US" altLang="en-US" sz="1200" dirty="0">
                <a:solidFill>
                  <a:srgbClr val="FFCCFF"/>
                </a:solidFill>
              </a:rPr>
              <a:t>--Myelin normally starts at LGN, ends at lamina </a:t>
            </a:r>
            <a:r>
              <a:rPr lang="en-US" altLang="en-US" sz="1200" dirty="0" err="1">
                <a:solidFill>
                  <a:srgbClr val="FFCCFF"/>
                </a:solidFill>
              </a:rPr>
              <a:t>cribrosa</a:t>
            </a:r>
            <a:endParaRPr lang="en-US" altLang="en-US" sz="1200" dirty="0">
              <a:solidFill>
                <a:srgbClr val="FFCCFF"/>
              </a:solidFill>
            </a:endParaRPr>
          </a:p>
          <a:p>
            <a:pPr eaLnBrk="1" hangingPunct="1">
              <a:spcBef>
                <a:spcPct val="0"/>
              </a:spcBef>
              <a:buClrTx/>
              <a:buSzTx/>
              <a:buFontTx/>
              <a:buNone/>
              <a:defRPr/>
            </a:pPr>
            <a:r>
              <a:rPr lang="en-US" altLang="en-US" sz="1200" dirty="0">
                <a:solidFill>
                  <a:srgbClr val="FFCCFF"/>
                </a:solidFill>
              </a:rPr>
              <a:t>--Can be patchy, discontinuous</a:t>
            </a:r>
          </a:p>
          <a:p>
            <a:pPr eaLnBrk="1" hangingPunct="1">
              <a:spcBef>
                <a:spcPct val="0"/>
              </a:spcBef>
              <a:buClrTx/>
              <a:buSzTx/>
              <a:buFontTx/>
              <a:buNone/>
              <a:defRPr/>
            </a:pPr>
            <a:r>
              <a:rPr lang="en-US" altLang="en-US" sz="1200" dirty="0">
                <a:solidFill>
                  <a:srgbClr val="FFCCFF"/>
                </a:solidFill>
              </a:rPr>
              <a:t>--Corresponding VF has absolute scotoma</a:t>
            </a:r>
          </a:p>
        </p:txBody>
      </p:sp>
      <p:sp>
        <p:nvSpPr>
          <p:cNvPr id="15" name="Text Box 18">
            <a:extLst>
              <a:ext uri="{FF2B5EF4-FFF2-40B4-BE49-F238E27FC236}">
                <a16:creationId xmlns:a16="http://schemas.microsoft.com/office/drawing/2014/main" id="{0EEE94D4-BC7E-44DF-B02B-501B0F5929C0}"/>
              </a:ext>
            </a:extLst>
          </p:cNvPr>
          <p:cNvSpPr txBox="1">
            <a:spLocks noChangeArrowheads="1"/>
          </p:cNvSpPr>
          <p:nvPr/>
        </p:nvSpPr>
        <p:spPr bwMode="auto">
          <a:xfrm>
            <a:off x="5546725" y="1687513"/>
            <a:ext cx="3452813" cy="677862"/>
          </a:xfrm>
          <a:prstGeom prst="rect">
            <a:avLst/>
          </a:prstGeom>
          <a:solidFill>
            <a:srgbClr val="FFFF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defRPr/>
            </a:pPr>
            <a:r>
              <a:rPr lang="en-US" altLang="en-US" sz="1400" b="1" dirty="0" err="1">
                <a:solidFill>
                  <a:schemeClr val="bg1">
                    <a:lumMod val="75000"/>
                  </a:schemeClr>
                </a:solidFill>
              </a:rPr>
              <a:t>Megalopapilla</a:t>
            </a:r>
            <a:endParaRPr lang="en-US" altLang="en-US" sz="1400" b="1" dirty="0">
              <a:solidFill>
                <a:schemeClr val="bg1">
                  <a:lumMod val="75000"/>
                </a:schemeClr>
              </a:solidFill>
            </a:endParaRPr>
          </a:p>
          <a:p>
            <a:pPr eaLnBrk="1" hangingPunct="1">
              <a:spcBef>
                <a:spcPct val="0"/>
              </a:spcBef>
              <a:buClrTx/>
              <a:buSzTx/>
              <a:buFontTx/>
              <a:buNone/>
              <a:defRPr/>
            </a:pPr>
            <a:r>
              <a:rPr lang="en-US" altLang="en-US" sz="1200" dirty="0">
                <a:solidFill>
                  <a:srgbClr val="FFFF99"/>
                </a:solidFill>
              </a:rPr>
              <a:t>--Abnormally large diameter of </a:t>
            </a:r>
            <a:r>
              <a:rPr lang="en-US" altLang="en-US" sz="1200" b="1" dirty="0">
                <a:solidFill>
                  <a:srgbClr val="FFFF99"/>
                </a:solidFill>
              </a:rPr>
              <a:t>disc and cup</a:t>
            </a:r>
          </a:p>
          <a:p>
            <a:pPr eaLnBrk="1" hangingPunct="1">
              <a:spcBef>
                <a:spcPct val="0"/>
              </a:spcBef>
              <a:buClrTx/>
              <a:buSzTx/>
              <a:buFontTx/>
              <a:buNone/>
              <a:defRPr/>
            </a:pPr>
            <a:r>
              <a:rPr lang="en-US" altLang="en-US" sz="1200" dirty="0">
                <a:solidFill>
                  <a:srgbClr val="FFFF99"/>
                </a:solidFill>
              </a:rPr>
              <a:t>--VF testing may reveal an </a:t>
            </a:r>
            <a:r>
              <a:rPr lang="en-US" altLang="en-US" sz="1200" b="1" dirty="0">
                <a:solidFill>
                  <a:srgbClr val="FFFF99"/>
                </a:solidFill>
              </a:rPr>
              <a:t>enlarged blind spot</a:t>
            </a:r>
          </a:p>
        </p:txBody>
      </p:sp>
      <p:sp>
        <p:nvSpPr>
          <p:cNvPr id="16" name="Text Box 19">
            <a:extLst>
              <a:ext uri="{FF2B5EF4-FFF2-40B4-BE49-F238E27FC236}">
                <a16:creationId xmlns:a16="http://schemas.microsoft.com/office/drawing/2014/main" id="{BF21B0FD-ADB8-4F9B-81FF-E2291331973F}"/>
              </a:ext>
            </a:extLst>
          </p:cNvPr>
          <p:cNvSpPr txBox="1">
            <a:spLocks noChangeArrowheads="1"/>
          </p:cNvSpPr>
          <p:nvPr/>
        </p:nvSpPr>
        <p:spPr bwMode="auto">
          <a:xfrm>
            <a:off x="5257800" y="3760788"/>
            <a:ext cx="3273425" cy="1231900"/>
          </a:xfrm>
          <a:prstGeom prst="rect">
            <a:avLst/>
          </a:prstGeom>
          <a:solidFill>
            <a:srgbClr val="CCFFCC"/>
          </a:solidFill>
          <a:ln w="9525">
            <a:no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defRPr/>
            </a:pPr>
            <a:r>
              <a:rPr lang="en-US" altLang="en-US" sz="1400" b="1" dirty="0">
                <a:solidFill>
                  <a:schemeClr val="bg1">
                    <a:lumMod val="65000"/>
                  </a:schemeClr>
                </a:solidFill>
              </a:rPr>
              <a:t>Optic Nerve Hypoplasia</a:t>
            </a:r>
          </a:p>
          <a:p>
            <a:pPr eaLnBrk="1" hangingPunct="1">
              <a:spcBef>
                <a:spcPct val="0"/>
              </a:spcBef>
              <a:buClrTx/>
              <a:buSzTx/>
              <a:buFontTx/>
              <a:buNone/>
              <a:defRPr/>
            </a:pPr>
            <a:r>
              <a:rPr lang="en-US" altLang="en-US" sz="1200" dirty="0">
                <a:solidFill>
                  <a:srgbClr val="CCFFCC"/>
                </a:solidFill>
              </a:rPr>
              <a:t>--Abnormally </a:t>
            </a:r>
            <a:r>
              <a:rPr lang="en-US" altLang="en-US" sz="1200" b="1" dirty="0">
                <a:solidFill>
                  <a:srgbClr val="CCFFCC"/>
                </a:solidFill>
              </a:rPr>
              <a:t>low number of axons</a:t>
            </a:r>
          </a:p>
          <a:p>
            <a:pPr eaLnBrk="1" hangingPunct="1">
              <a:spcBef>
                <a:spcPct val="0"/>
              </a:spcBef>
              <a:buClrTx/>
              <a:buSzTx/>
              <a:buFontTx/>
              <a:buNone/>
              <a:defRPr/>
            </a:pPr>
            <a:r>
              <a:rPr lang="en-US" altLang="en-US" sz="1200" dirty="0">
                <a:solidFill>
                  <a:srgbClr val="CCFFCC"/>
                </a:solidFill>
              </a:rPr>
              <a:t>--DFE: Small pale disc with </a:t>
            </a:r>
            <a:r>
              <a:rPr lang="en-US" altLang="en-US" sz="1200" b="1" dirty="0">
                <a:solidFill>
                  <a:srgbClr val="CCFFCC"/>
                </a:solidFill>
              </a:rPr>
              <a:t>double ring sign</a:t>
            </a:r>
            <a:endParaRPr lang="en-US" altLang="en-US" sz="1200" dirty="0">
              <a:solidFill>
                <a:srgbClr val="CCFFCC"/>
              </a:solidFill>
            </a:endParaRPr>
          </a:p>
          <a:p>
            <a:pPr eaLnBrk="1" hangingPunct="1">
              <a:spcBef>
                <a:spcPct val="0"/>
              </a:spcBef>
              <a:buClrTx/>
              <a:buSzTx/>
              <a:buFontTx/>
              <a:buNone/>
              <a:defRPr/>
            </a:pPr>
            <a:r>
              <a:rPr lang="en-US" altLang="en-US" sz="1200" dirty="0">
                <a:solidFill>
                  <a:srgbClr val="CCFFCC"/>
                </a:solidFill>
              </a:rPr>
              <a:t>--VA </a:t>
            </a:r>
            <a:r>
              <a:rPr lang="en-US" altLang="en-US" sz="1200" b="1" dirty="0">
                <a:solidFill>
                  <a:srgbClr val="CCFFCC"/>
                </a:solidFill>
              </a:rPr>
              <a:t>20/20&lt;-&gt;NLP</a:t>
            </a:r>
          </a:p>
          <a:p>
            <a:pPr eaLnBrk="1" hangingPunct="1">
              <a:spcBef>
                <a:spcPct val="0"/>
              </a:spcBef>
              <a:buClrTx/>
              <a:buSzTx/>
              <a:buFontTx/>
              <a:buNone/>
              <a:defRPr/>
            </a:pPr>
            <a:r>
              <a:rPr lang="en-US" altLang="en-US" sz="1200" dirty="0">
                <a:solidFill>
                  <a:srgbClr val="CCFFCC"/>
                </a:solidFill>
              </a:rPr>
              <a:t>--VF defects </a:t>
            </a:r>
            <a:r>
              <a:rPr lang="en-US" altLang="en-US" sz="1200" b="1" dirty="0">
                <a:solidFill>
                  <a:srgbClr val="CCFFCC"/>
                </a:solidFill>
              </a:rPr>
              <a:t>invariably present</a:t>
            </a:r>
          </a:p>
          <a:p>
            <a:pPr eaLnBrk="1" hangingPunct="1">
              <a:spcBef>
                <a:spcPct val="0"/>
              </a:spcBef>
              <a:buClrTx/>
              <a:buSzTx/>
              <a:buFontTx/>
              <a:buNone/>
              <a:defRPr/>
            </a:pPr>
            <a:r>
              <a:rPr lang="en-US" altLang="en-US" sz="1200" dirty="0">
                <a:solidFill>
                  <a:srgbClr val="CCFFCC"/>
                </a:solidFill>
              </a:rPr>
              <a:t>--Remember the </a:t>
            </a:r>
            <a:r>
              <a:rPr lang="en-US" altLang="en-US" sz="1200" b="1" dirty="0">
                <a:solidFill>
                  <a:srgbClr val="CCFFCC"/>
                </a:solidFill>
              </a:rPr>
              <a:t>4 D’s</a:t>
            </a:r>
            <a:r>
              <a:rPr lang="en-US" altLang="en-US" sz="1200" dirty="0">
                <a:solidFill>
                  <a:srgbClr val="CCFFCC"/>
                </a:solidFill>
              </a:rPr>
              <a:t> (more on this shortly)</a:t>
            </a:r>
          </a:p>
        </p:txBody>
      </p:sp>
      <p:sp>
        <p:nvSpPr>
          <p:cNvPr id="17" name="Text Box 13">
            <a:extLst>
              <a:ext uri="{FF2B5EF4-FFF2-40B4-BE49-F238E27FC236}">
                <a16:creationId xmlns:a16="http://schemas.microsoft.com/office/drawing/2014/main" id="{D23EA8F9-DF9F-4DB4-AA3A-1B3558C3921B}"/>
              </a:ext>
            </a:extLst>
          </p:cNvPr>
          <p:cNvSpPr txBox="1">
            <a:spLocks noChangeArrowheads="1"/>
          </p:cNvSpPr>
          <p:nvPr/>
        </p:nvSpPr>
        <p:spPr bwMode="auto">
          <a:xfrm>
            <a:off x="4800600" y="5257800"/>
            <a:ext cx="4294188" cy="1230313"/>
          </a:xfrm>
          <a:prstGeom prst="rect">
            <a:avLst/>
          </a:prstGeom>
          <a:solidFill>
            <a:srgbClr val="FFCC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Tilted-Disc Syndrome</a:t>
            </a:r>
          </a:p>
          <a:p>
            <a:pPr eaLnBrk="1" hangingPunct="1">
              <a:spcBef>
                <a:spcPct val="0"/>
              </a:spcBef>
              <a:buClrTx/>
              <a:buSzTx/>
              <a:buFontTx/>
              <a:buNone/>
            </a:pPr>
            <a:r>
              <a:rPr lang="en-US" altLang="en-US" sz="1200"/>
              <a:t>1) Superior pole appears…</a:t>
            </a:r>
            <a:r>
              <a:rPr lang="en-US" altLang="en-US" sz="1200" b="1">
                <a:solidFill>
                  <a:srgbClr val="0000FF"/>
                </a:solidFill>
              </a:rPr>
              <a:t>elevated</a:t>
            </a:r>
            <a:r>
              <a:rPr lang="en-US" altLang="en-US" sz="1200"/>
              <a:t>, inferior…</a:t>
            </a:r>
            <a:r>
              <a:rPr lang="en-US" altLang="en-US" sz="1200" b="1">
                <a:solidFill>
                  <a:srgbClr val="0000FF"/>
                </a:solidFill>
              </a:rPr>
              <a:t>recessed</a:t>
            </a:r>
          </a:p>
          <a:p>
            <a:pPr eaLnBrk="1" hangingPunct="1">
              <a:spcBef>
                <a:spcPct val="0"/>
              </a:spcBef>
              <a:buClrTx/>
              <a:buSzTx/>
              <a:buFontTx/>
              <a:buNone/>
            </a:pPr>
            <a:r>
              <a:rPr lang="en-US" altLang="en-US" sz="1200"/>
              <a:t>2) </a:t>
            </a:r>
            <a:r>
              <a:rPr lang="en-US" altLang="en-US" sz="1200">
                <a:solidFill>
                  <a:srgbClr val="FFCC99"/>
                </a:solidFill>
              </a:rPr>
              <a:t>Associated with…</a:t>
            </a:r>
            <a:r>
              <a:rPr lang="en-US" altLang="en-US" sz="1200" b="1">
                <a:solidFill>
                  <a:srgbClr val="FFCC99"/>
                </a:solidFill>
              </a:rPr>
              <a:t>situs inversus</a:t>
            </a:r>
            <a:r>
              <a:rPr lang="en-US" altLang="en-US" sz="1200">
                <a:solidFill>
                  <a:srgbClr val="FFCC99"/>
                </a:solidFill>
              </a:rPr>
              <a:t> of retinal vessels</a:t>
            </a:r>
          </a:p>
          <a:p>
            <a:pPr eaLnBrk="1" hangingPunct="1">
              <a:spcBef>
                <a:spcPct val="0"/>
              </a:spcBef>
              <a:buClrTx/>
              <a:buSzTx/>
              <a:buFontTx/>
              <a:buNone/>
            </a:pPr>
            <a:r>
              <a:rPr lang="en-US" altLang="en-US" sz="1200"/>
              <a:t>3) </a:t>
            </a:r>
            <a:r>
              <a:rPr lang="en-US" altLang="en-US" sz="1200">
                <a:solidFill>
                  <a:srgbClr val="FFCC99"/>
                </a:solidFill>
              </a:rPr>
              <a:t>Fundus abnormality produces…</a:t>
            </a:r>
            <a:r>
              <a:rPr lang="en-US" altLang="en-US" sz="1200" b="1">
                <a:solidFill>
                  <a:srgbClr val="FFCC99"/>
                </a:solidFill>
              </a:rPr>
              <a:t>myopic astigmatism</a:t>
            </a:r>
          </a:p>
          <a:p>
            <a:pPr eaLnBrk="1" hangingPunct="1">
              <a:spcBef>
                <a:spcPct val="0"/>
              </a:spcBef>
              <a:buClrTx/>
              <a:buSzTx/>
              <a:buFontTx/>
              <a:buNone/>
            </a:pPr>
            <a:r>
              <a:rPr lang="en-US" altLang="en-US" sz="1200"/>
              <a:t>4) </a:t>
            </a:r>
            <a:r>
              <a:rPr lang="en-US" altLang="en-US" sz="1200">
                <a:solidFill>
                  <a:srgbClr val="FFCC99"/>
                </a:solidFill>
              </a:rPr>
              <a:t>VF testing reveals…</a:t>
            </a:r>
            <a:r>
              <a:rPr lang="en-US" altLang="en-US" sz="1200" b="1">
                <a:solidFill>
                  <a:srgbClr val="FFCC99"/>
                </a:solidFill>
              </a:rPr>
              <a:t>bitemporal hemianopia</a:t>
            </a:r>
            <a:r>
              <a:rPr lang="en-US" altLang="en-US" sz="1200">
                <a:solidFill>
                  <a:srgbClr val="FFCC99"/>
                </a:solidFill>
              </a:rPr>
              <a:t> that doesn’t</a:t>
            </a:r>
          </a:p>
          <a:p>
            <a:pPr eaLnBrk="1" hangingPunct="1">
              <a:spcBef>
                <a:spcPct val="0"/>
              </a:spcBef>
              <a:buClrTx/>
              <a:buSzTx/>
              <a:buFontTx/>
              <a:buNone/>
            </a:pPr>
            <a:r>
              <a:rPr lang="en-US" altLang="en-US" sz="1200">
                <a:solidFill>
                  <a:srgbClr val="FFCC99"/>
                </a:solidFill>
              </a:rPr>
              <a:t>   …</a:t>
            </a:r>
            <a:r>
              <a:rPr lang="en-US" altLang="en-US" sz="1200" b="1">
                <a:solidFill>
                  <a:srgbClr val="FFCC99"/>
                </a:solidFill>
              </a:rPr>
              <a:t>respect the vertical</a:t>
            </a:r>
            <a:r>
              <a:rPr lang="en-US" altLang="en-US" sz="1200">
                <a:solidFill>
                  <a:srgbClr val="FFCC99"/>
                </a:solidFill>
              </a:rPr>
              <a:t> and may…</a:t>
            </a:r>
            <a:r>
              <a:rPr lang="en-US" altLang="en-US" sz="1200" b="1">
                <a:solidFill>
                  <a:srgbClr val="FFCC99"/>
                </a:solidFill>
              </a:rPr>
              <a:t>resolve with refraction</a:t>
            </a:r>
          </a:p>
        </p:txBody>
      </p:sp>
      <p:sp>
        <p:nvSpPr>
          <p:cNvPr id="18" name="Text Box 13">
            <a:extLst>
              <a:ext uri="{FF2B5EF4-FFF2-40B4-BE49-F238E27FC236}">
                <a16:creationId xmlns:a16="http://schemas.microsoft.com/office/drawing/2014/main" id="{AF29A23D-8CCD-493E-A881-3F227F620AD9}"/>
              </a:ext>
            </a:extLst>
          </p:cNvPr>
          <p:cNvSpPr txBox="1">
            <a:spLocks noChangeArrowheads="1"/>
          </p:cNvSpPr>
          <p:nvPr/>
        </p:nvSpPr>
        <p:spPr bwMode="auto">
          <a:xfrm>
            <a:off x="4800600" y="5257800"/>
            <a:ext cx="4216400" cy="1231106"/>
          </a:xfrm>
          <a:prstGeom prst="rect">
            <a:avLst/>
          </a:prstGeom>
          <a:solidFill>
            <a:srgbClr val="FFCC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dirty="0">
                <a:solidFill>
                  <a:schemeClr val="bg1">
                    <a:lumMod val="65000"/>
                  </a:schemeClr>
                </a:solidFill>
              </a:rPr>
              <a:t>Tilted-Disc Syndrome</a:t>
            </a:r>
          </a:p>
          <a:p>
            <a:pPr eaLnBrk="1" hangingPunct="1">
              <a:spcBef>
                <a:spcPct val="0"/>
              </a:spcBef>
              <a:buClrTx/>
              <a:buSzTx/>
              <a:buFontTx/>
              <a:buNone/>
            </a:pPr>
            <a:r>
              <a:rPr lang="en-US" altLang="en-US" sz="1200" dirty="0">
                <a:solidFill>
                  <a:srgbClr val="FFCC99"/>
                </a:solidFill>
              </a:rPr>
              <a:t>1) Superior pole appears…</a:t>
            </a:r>
            <a:r>
              <a:rPr lang="en-US" altLang="en-US" sz="1200" b="1" dirty="0">
                <a:solidFill>
                  <a:srgbClr val="FFCC99"/>
                </a:solidFill>
              </a:rPr>
              <a:t>elevated</a:t>
            </a:r>
            <a:r>
              <a:rPr lang="en-US" altLang="en-US" sz="1200" dirty="0">
                <a:solidFill>
                  <a:srgbClr val="FFCC99"/>
                </a:solidFill>
              </a:rPr>
              <a:t>, inferior… </a:t>
            </a:r>
            <a:r>
              <a:rPr lang="en-US" altLang="en-US" sz="1200" b="1" dirty="0">
                <a:solidFill>
                  <a:srgbClr val="FFCC99"/>
                </a:solidFill>
              </a:rPr>
              <a:t>recessed</a:t>
            </a:r>
          </a:p>
          <a:p>
            <a:pPr eaLnBrk="1" hangingPunct="1">
              <a:spcBef>
                <a:spcPct val="0"/>
              </a:spcBef>
              <a:buClrTx/>
              <a:buSzTx/>
              <a:buFontTx/>
              <a:buNone/>
            </a:pPr>
            <a:r>
              <a:rPr lang="en-US" altLang="en-US" sz="1200" dirty="0">
                <a:solidFill>
                  <a:srgbClr val="FFCC99"/>
                </a:solidFill>
              </a:rPr>
              <a:t>2) Associated with…</a:t>
            </a:r>
            <a:r>
              <a:rPr lang="en-US" altLang="en-US" sz="1200" b="1" dirty="0">
                <a:solidFill>
                  <a:srgbClr val="FFCC99"/>
                </a:solidFill>
              </a:rPr>
              <a:t>situs inversus</a:t>
            </a:r>
            <a:r>
              <a:rPr lang="en-US" altLang="en-US" sz="1200" dirty="0">
                <a:solidFill>
                  <a:srgbClr val="FFCC99"/>
                </a:solidFill>
              </a:rPr>
              <a:t> of retinal vessels</a:t>
            </a:r>
          </a:p>
          <a:p>
            <a:pPr eaLnBrk="1" hangingPunct="1">
              <a:spcBef>
                <a:spcPct val="0"/>
              </a:spcBef>
              <a:buClrTx/>
              <a:buSzTx/>
              <a:buFontTx/>
              <a:buNone/>
            </a:pPr>
            <a:r>
              <a:rPr lang="en-US" altLang="en-US" sz="1200" dirty="0">
                <a:solidFill>
                  <a:srgbClr val="FFCC99"/>
                </a:solidFill>
              </a:rPr>
              <a:t>3) Fundus abnormality produces… </a:t>
            </a:r>
            <a:r>
              <a:rPr lang="en-US" altLang="en-US" sz="1200" b="1" dirty="0">
                <a:solidFill>
                  <a:srgbClr val="FFCC99"/>
                </a:solidFill>
              </a:rPr>
              <a:t>myopic </a:t>
            </a:r>
            <a:r>
              <a:rPr lang="en-US" altLang="en-US" sz="1200" b="1" dirty="0" err="1">
                <a:solidFill>
                  <a:srgbClr val="FFCC99"/>
                </a:solidFill>
              </a:rPr>
              <a:t>astigm</a:t>
            </a:r>
            <a:endParaRPr lang="en-US" altLang="en-US" sz="1200" b="1" dirty="0">
              <a:solidFill>
                <a:srgbClr val="FFCC99"/>
              </a:solidFill>
            </a:endParaRPr>
          </a:p>
          <a:p>
            <a:pPr eaLnBrk="1" hangingPunct="1">
              <a:spcBef>
                <a:spcPct val="0"/>
              </a:spcBef>
              <a:buClrTx/>
              <a:buSzTx/>
              <a:buFontTx/>
              <a:buNone/>
            </a:pPr>
            <a:r>
              <a:rPr lang="en-US" altLang="en-US" sz="1200" dirty="0">
                <a:solidFill>
                  <a:srgbClr val="FFCC99"/>
                </a:solidFill>
              </a:rPr>
              <a:t>4) VF testing reveals…</a:t>
            </a:r>
            <a:r>
              <a:rPr lang="en-US" altLang="en-US" sz="1200" b="1" dirty="0">
                <a:solidFill>
                  <a:srgbClr val="FFCC99"/>
                </a:solidFill>
              </a:rPr>
              <a:t>bitemporal hemianopia</a:t>
            </a:r>
            <a:r>
              <a:rPr lang="en-US" altLang="en-US" sz="1200" dirty="0">
                <a:solidFill>
                  <a:srgbClr val="FFCC99"/>
                </a:solidFill>
              </a:rPr>
              <a:t> that </a:t>
            </a:r>
            <a:r>
              <a:rPr lang="en-US" altLang="en-US" sz="1200" dirty="0" err="1">
                <a:solidFill>
                  <a:srgbClr val="FFCC99"/>
                </a:solidFill>
              </a:rPr>
              <a:t>doesn’t</a:t>
            </a:r>
            <a:r>
              <a:rPr lang="en-US" altLang="en-US" sz="1200" b="1" dirty="0" err="1">
                <a:solidFill>
                  <a:srgbClr val="FFCC99"/>
                </a:solidFill>
              </a:rPr>
              <a:t>with</a:t>
            </a:r>
            <a:r>
              <a:rPr lang="en-US" altLang="en-US" sz="1200" b="1" dirty="0">
                <a:solidFill>
                  <a:srgbClr val="FFCC99"/>
                </a:solidFill>
              </a:rPr>
              <a:t> refract</a:t>
            </a:r>
          </a:p>
        </p:txBody>
      </p:sp>
      <p:sp>
        <p:nvSpPr>
          <p:cNvPr id="3" name="TextBox 2">
            <a:extLst>
              <a:ext uri="{FF2B5EF4-FFF2-40B4-BE49-F238E27FC236}">
                <a16:creationId xmlns:a16="http://schemas.microsoft.com/office/drawing/2014/main" id="{83967FBC-9255-EE50-B057-538AB35A0FFD}"/>
              </a:ext>
            </a:extLst>
          </p:cNvPr>
          <p:cNvSpPr txBox="1"/>
          <p:nvPr/>
        </p:nvSpPr>
        <p:spPr>
          <a:xfrm>
            <a:off x="299781" y="1873984"/>
            <a:ext cx="5410200" cy="2308324"/>
          </a:xfrm>
          <a:prstGeom prst="rect">
            <a:avLst/>
          </a:prstGeom>
          <a:solidFill>
            <a:srgbClr val="61D6FF"/>
          </a:solidFill>
        </p:spPr>
        <p:txBody>
          <a:bodyPr wrap="square" rtlCol="0">
            <a:spAutoFit/>
          </a:bodyPr>
          <a:lstStyle/>
          <a:p>
            <a:r>
              <a:rPr lang="en-US" sz="1600" i="1" dirty="0">
                <a:solidFill>
                  <a:schemeClr val="bg1">
                    <a:lumMod val="50000"/>
                  </a:schemeClr>
                </a:solidFill>
              </a:rPr>
              <a:t>Is morning-glory disc usually unilateral, or bilateral?</a:t>
            </a:r>
          </a:p>
          <a:p>
            <a:r>
              <a:rPr lang="en-US" sz="1600" dirty="0">
                <a:solidFill>
                  <a:schemeClr val="bg1">
                    <a:lumMod val="50000"/>
                  </a:schemeClr>
                </a:solidFill>
              </a:rPr>
              <a:t>Unilateral</a:t>
            </a:r>
          </a:p>
          <a:p>
            <a:endParaRPr lang="en-US" sz="1600" i="1" dirty="0">
              <a:solidFill>
                <a:schemeClr val="bg1">
                  <a:lumMod val="50000"/>
                </a:schemeClr>
              </a:solidFill>
              <a:latin typeface="+mn-lt"/>
            </a:endParaRPr>
          </a:p>
          <a:p>
            <a:r>
              <a:rPr lang="en-US" sz="1600" i="1" dirty="0">
                <a:solidFill>
                  <a:schemeClr val="bg1">
                    <a:lumMod val="50000"/>
                  </a:schemeClr>
                </a:solidFill>
                <a:latin typeface="+mn-lt"/>
              </a:rPr>
              <a:t>Is there a gender predilection?</a:t>
            </a:r>
          </a:p>
          <a:p>
            <a:r>
              <a:rPr lang="en-US" sz="1600" dirty="0">
                <a:solidFill>
                  <a:schemeClr val="bg1">
                    <a:lumMod val="50000"/>
                  </a:schemeClr>
                </a:solidFill>
                <a:latin typeface="+mn-lt"/>
              </a:rPr>
              <a:t>Yes, there is a  ♀  preponderance</a:t>
            </a:r>
          </a:p>
          <a:p>
            <a:endParaRPr lang="en-US" sz="1600" dirty="0">
              <a:solidFill>
                <a:schemeClr val="bg1">
                  <a:lumMod val="50000"/>
                </a:schemeClr>
              </a:solidFill>
            </a:endParaRPr>
          </a:p>
          <a:p>
            <a:r>
              <a:rPr lang="en-US" sz="1600" i="1" dirty="0">
                <a:solidFill>
                  <a:schemeClr val="bg1">
                    <a:lumMod val="50000"/>
                  </a:schemeClr>
                </a:solidFill>
              </a:rPr>
              <a:t>It has two associations of particular note—what are they?</a:t>
            </a:r>
          </a:p>
          <a:p>
            <a:r>
              <a:rPr lang="en-US" sz="1600" dirty="0">
                <a:solidFill>
                  <a:schemeClr val="bg1">
                    <a:lumMod val="50000"/>
                  </a:schemeClr>
                </a:solidFill>
              </a:rPr>
              <a:t>--PHACE  syndrome</a:t>
            </a:r>
          </a:p>
          <a:p>
            <a:r>
              <a:rPr lang="en-US" sz="1600" dirty="0">
                <a:solidFill>
                  <a:schemeClr val="bg1">
                    <a:lumMod val="50000"/>
                  </a:schemeClr>
                </a:solidFill>
              </a:rPr>
              <a:t>--</a:t>
            </a:r>
            <a:r>
              <a:rPr lang="en-US" sz="1600" b="1" dirty="0" err="1"/>
              <a:t>Moyamoya</a:t>
            </a:r>
            <a:r>
              <a:rPr lang="en-US" sz="1600" b="1" dirty="0"/>
              <a:t>  </a:t>
            </a:r>
            <a:r>
              <a:rPr lang="en-US" sz="1600" b="1" dirty="0">
                <a:solidFill>
                  <a:srgbClr val="61D6FF"/>
                </a:solidFill>
              </a:rPr>
              <a:t>disease</a:t>
            </a:r>
          </a:p>
        </p:txBody>
      </p:sp>
      <p:sp>
        <p:nvSpPr>
          <p:cNvPr id="10" name="Frame 9">
            <a:extLst>
              <a:ext uri="{FF2B5EF4-FFF2-40B4-BE49-F238E27FC236}">
                <a16:creationId xmlns:a16="http://schemas.microsoft.com/office/drawing/2014/main" id="{EB6C9FED-664F-3408-E956-3B582B06FD5F}"/>
              </a:ext>
            </a:extLst>
          </p:cNvPr>
          <p:cNvSpPr/>
          <p:nvPr/>
        </p:nvSpPr>
        <p:spPr>
          <a:xfrm>
            <a:off x="1340808" y="4266407"/>
            <a:ext cx="1859592" cy="305593"/>
          </a:xfrm>
          <a:prstGeom prst="frame">
            <a:avLst/>
          </a:prstGeom>
          <a:solidFill>
            <a:schemeClr val="bg1">
              <a:lumMod val="65000"/>
            </a:schemeClr>
          </a:solidFill>
          <a:ln>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5" name="TextBox 4">
            <a:extLst>
              <a:ext uri="{FF2B5EF4-FFF2-40B4-BE49-F238E27FC236}">
                <a16:creationId xmlns:a16="http://schemas.microsoft.com/office/drawing/2014/main" id="{A5DE4E2D-A07C-9FD4-0501-0357163C4BDE}"/>
              </a:ext>
            </a:extLst>
          </p:cNvPr>
          <p:cNvSpPr txBox="1"/>
          <p:nvPr/>
        </p:nvSpPr>
        <p:spPr>
          <a:xfrm>
            <a:off x="2068437" y="2499301"/>
            <a:ext cx="6591695" cy="3754874"/>
          </a:xfrm>
          <a:prstGeom prst="rect">
            <a:avLst/>
          </a:prstGeom>
          <a:solidFill>
            <a:srgbClr val="FFDB69"/>
          </a:solidFill>
        </p:spPr>
        <p:txBody>
          <a:bodyPr wrap="square" rtlCol="0">
            <a:spAutoFit/>
          </a:bodyPr>
          <a:lstStyle/>
          <a:p>
            <a:r>
              <a:rPr lang="en-US" sz="1400" b="0" i="1" dirty="0">
                <a:solidFill>
                  <a:schemeClr val="bg1">
                    <a:lumMod val="65000"/>
                  </a:schemeClr>
                </a:solidFill>
                <a:effectLst/>
                <a:latin typeface="+mn-lt"/>
              </a:rPr>
              <a:t>What is </a:t>
            </a:r>
            <a:r>
              <a:rPr lang="en-US" sz="1400" b="0" dirty="0" err="1">
                <a:solidFill>
                  <a:schemeClr val="bg1">
                    <a:lumMod val="65000"/>
                  </a:schemeClr>
                </a:solidFill>
                <a:effectLst/>
                <a:latin typeface="+mn-lt"/>
              </a:rPr>
              <a:t>moyamoya</a:t>
            </a:r>
            <a:r>
              <a:rPr lang="en-US" sz="1400" b="0" dirty="0">
                <a:solidFill>
                  <a:schemeClr val="bg1">
                    <a:lumMod val="65000"/>
                  </a:schemeClr>
                </a:solidFill>
                <a:effectLst/>
                <a:latin typeface="+mn-lt"/>
              </a:rPr>
              <a:t> disease </a:t>
            </a:r>
            <a:r>
              <a:rPr lang="en-US" sz="1400" b="0" i="1" dirty="0">
                <a:solidFill>
                  <a:schemeClr val="bg1">
                    <a:lumMod val="65000"/>
                  </a:schemeClr>
                </a:solidFill>
                <a:effectLst/>
                <a:latin typeface="+mn-lt"/>
              </a:rPr>
              <a:t>(MMD)?</a:t>
            </a:r>
          </a:p>
          <a:p>
            <a:r>
              <a:rPr lang="en-US" sz="1400" dirty="0">
                <a:solidFill>
                  <a:schemeClr val="bg1">
                    <a:lumMod val="65000"/>
                  </a:schemeClr>
                </a:solidFill>
                <a:latin typeface="+mn-lt"/>
              </a:rPr>
              <a:t>An</a:t>
            </a:r>
            <a:r>
              <a:rPr lang="en-US" sz="1400" b="0" i="0" dirty="0">
                <a:solidFill>
                  <a:schemeClr val="bg1">
                    <a:lumMod val="65000"/>
                  </a:schemeClr>
                </a:solidFill>
                <a:effectLst/>
                <a:latin typeface="+mn-lt"/>
              </a:rPr>
              <a:t>  occlusive  vascular condition primarily affecting the terminal  internal carotids  and proximal  anterior and middle cerebral  arteries</a:t>
            </a:r>
          </a:p>
          <a:p>
            <a:endParaRPr lang="en-US" sz="1400" i="1" dirty="0">
              <a:solidFill>
                <a:schemeClr val="bg1">
                  <a:lumMod val="65000"/>
                </a:schemeClr>
              </a:solidFill>
              <a:latin typeface="+mn-lt"/>
            </a:endParaRPr>
          </a:p>
          <a:p>
            <a:r>
              <a:rPr lang="en-US" sz="1400" b="0" i="1" dirty="0">
                <a:solidFill>
                  <a:schemeClr val="bg1">
                    <a:lumMod val="65000"/>
                  </a:schemeClr>
                </a:solidFill>
                <a:effectLst/>
                <a:latin typeface="+mn-lt"/>
              </a:rPr>
              <a:t>Is it common, or rare?</a:t>
            </a:r>
          </a:p>
          <a:p>
            <a:r>
              <a:rPr lang="en-US" sz="1400" dirty="0">
                <a:solidFill>
                  <a:schemeClr val="bg1">
                    <a:lumMod val="65000"/>
                  </a:schemeClr>
                </a:solidFill>
                <a:latin typeface="+mn-lt"/>
              </a:rPr>
              <a:t>Quite rare</a:t>
            </a:r>
          </a:p>
          <a:p>
            <a:endParaRPr lang="en-US" sz="1400" b="0" i="0" dirty="0">
              <a:solidFill>
                <a:schemeClr val="bg1">
                  <a:lumMod val="65000"/>
                </a:schemeClr>
              </a:solidFill>
              <a:effectLst/>
              <a:latin typeface="+mn-lt"/>
            </a:endParaRPr>
          </a:p>
          <a:p>
            <a:endParaRPr lang="en-US" sz="1400" i="1" dirty="0">
              <a:solidFill>
                <a:schemeClr val="bg1">
                  <a:lumMod val="65000"/>
                </a:schemeClr>
              </a:solidFill>
              <a:latin typeface="+mn-lt"/>
            </a:endParaRPr>
          </a:p>
          <a:p>
            <a:r>
              <a:rPr lang="en-US" sz="1400" i="1" dirty="0">
                <a:solidFill>
                  <a:schemeClr val="bg1">
                    <a:lumMod val="65000"/>
                  </a:schemeClr>
                </a:solidFill>
                <a:latin typeface="+mn-lt"/>
              </a:rPr>
              <a:t>Is there a racial predilection?</a:t>
            </a:r>
          </a:p>
          <a:p>
            <a:r>
              <a:rPr lang="en-US" sz="1400" dirty="0">
                <a:solidFill>
                  <a:schemeClr val="bg1">
                    <a:lumMod val="65000"/>
                  </a:schemeClr>
                </a:solidFill>
                <a:latin typeface="+mn-lt"/>
              </a:rPr>
              <a:t>Yes, it is more common in  Asians , especially  Japanese  and Korean  individuals</a:t>
            </a:r>
          </a:p>
          <a:p>
            <a:endParaRPr lang="en-US" sz="1400" dirty="0">
              <a:solidFill>
                <a:schemeClr val="bg1">
                  <a:lumMod val="65000"/>
                </a:schemeClr>
              </a:solidFill>
              <a:latin typeface="+mn-lt"/>
            </a:endParaRPr>
          </a:p>
          <a:p>
            <a:r>
              <a:rPr lang="en-US" sz="1400" i="1" dirty="0">
                <a:solidFill>
                  <a:schemeClr val="bg1">
                    <a:lumMod val="65000"/>
                  </a:schemeClr>
                </a:solidFill>
                <a:latin typeface="+mn-lt"/>
              </a:rPr>
              <a:t>Is there a gender predilection?</a:t>
            </a:r>
          </a:p>
          <a:p>
            <a:r>
              <a:rPr lang="en-US" sz="1400" dirty="0">
                <a:solidFill>
                  <a:schemeClr val="bg1">
                    <a:lumMod val="65000"/>
                  </a:schemeClr>
                </a:solidFill>
                <a:latin typeface="+mn-lt"/>
              </a:rPr>
              <a:t>Yes, there is a modest  ♀  preponderance</a:t>
            </a:r>
          </a:p>
          <a:p>
            <a:endParaRPr lang="en-US" sz="1400" i="1" dirty="0">
              <a:solidFill>
                <a:schemeClr val="bg1">
                  <a:lumMod val="65000"/>
                </a:schemeClr>
              </a:solidFill>
              <a:latin typeface="+mn-lt"/>
            </a:endParaRPr>
          </a:p>
          <a:p>
            <a:r>
              <a:rPr lang="en-US" sz="1400" i="1" dirty="0">
                <a:solidFill>
                  <a:schemeClr val="bg1">
                    <a:lumMod val="65000"/>
                  </a:schemeClr>
                </a:solidFill>
                <a:latin typeface="+mn-lt"/>
              </a:rPr>
              <a:t>Is there an age predilection?</a:t>
            </a:r>
          </a:p>
          <a:p>
            <a:r>
              <a:rPr lang="en-US" sz="1400" dirty="0">
                <a:latin typeface="+mn-lt"/>
              </a:rPr>
              <a:t>It manifests most commonly in  </a:t>
            </a:r>
            <a:r>
              <a:rPr lang="en-US" sz="1400" b="1" dirty="0">
                <a:latin typeface="+mn-lt"/>
              </a:rPr>
              <a:t>childhood</a:t>
            </a:r>
            <a:r>
              <a:rPr lang="en-US" sz="1400" dirty="0">
                <a:solidFill>
                  <a:schemeClr val="bg1">
                    <a:lumMod val="65000"/>
                  </a:schemeClr>
                </a:solidFill>
                <a:latin typeface="+mn-lt"/>
              </a:rPr>
              <a:t>  (with a second, smaller peak in the  fourth  decade)</a:t>
            </a:r>
          </a:p>
        </p:txBody>
      </p:sp>
      <p:sp>
        <p:nvSpPr>
          <p:cNvPr id="4" name="TextBox 3">
            <a:extLst>
              <a:ext uri="{FF2B5EF4-FFF2-40B4-BE49-F238E27FC236}">
                <a16:creationId xmlns:a16="http://schemas.microsoft.com/office/drawing/2014/main" id="{48A8B3A2-E71D-21BC-BD10-257D1459FAE7}"/>
              </a:ext>
            </a:extLst>
          </p:cNvPr>
          <p:cNvSpPr txBox="1"/>
          <p:nvPr/>
        </p:nvSpPr>
        <p:spPr>
          <a:xfrm>
            <a:off x="1447800" y="5172979"/>
            <a:ext cx="3656770" cy="523220"/>
          </a:xfrm>
          <a:prstGeom prst="rect">
            <a:avLst/>
          </a:prstGeom>
          <a:solidFill>
            <a:srgbClr val="00B050"/>
          </a:solidFill>
        </p:spPr>
        <p:txBody>
          <a:bodyPr wrap="none" rtlCol="0">
            <a:spAutoFit/>
          </a:bodyPr>
          <a:lstStyle/>
          <a:p>
            <a:r>
              <a:rPr lang="en-US" sz="1400" i="1" dirty="0">
                <a:solidFill>
                  <a:schemeClr val="bg1"/>
                </a:solidFill>
              </a:rPr>
              <a:t>How does </a:t>
            </a:r>
            <a:r>
              <a:rPr lang="en-US" sz="1400" i="1" dirty="0" err="1">
                <a:solidFill>
                  <a:schemeClr val="bg1"/>
                </a:solidFill>
              </a:rPr>
              <a:t>moyamoya</a:t>
            </a:r>
            <a:r>
              <a:rPr lang="en-US" sz="1400" i="1" dirty="0">
                <a:solidFill>
                  <a:schemeClr val="bg1"/>
                </a:solidFill>
              </a:rPr>
              <a:t> present in childhood?</a:t>
            </a:r>
          </a:p>
          <a:p>
            <a:r>
              <a:rPr lang="en-US" sz="1400" dirty="0">
                <a:solidFill>
                  <a:srgbClr val="00B050"/>
                </a:solidFill>
              </a:rPr>
              <a:t>With TIAs</a:t>
            </a:r>
          </a:p>
        </p:txBody>
      </p:sp>
      <p:sp>
        <p:nvSpPr>
          <p:cNvPr id="7" name="TextBox 6">
            <a:extLst>
              <a:ext uri="{FF2B5EF4-FFF2-40B4-BE49-F238E27FC236}">
                <a16:creationId xmlns:a16="http://schemas.microsoft.com/office/drawing/2014/main" id="{024A12C4-E399-702B-B93D-2CFCF3E1D8E2}"/>
              </a:ext>
            </a:extLst>
          </p:cNvPr>
          <p:cNvSpPr txBox="1"/>
          <p:nvPr/>
        </p:nvSpPr>
        <p:spPr>
          <a:xfrm>
            <a:off x="1600200" y="3830430"/>
            <a:ext cx="936475" cy="338554"/>
          </a:xfrm>
          <a:prstGeom prst="rect">
            <a:avLst/>
          </a:prstGeom>
          <a:noFill/>
        </p:spPr>
        <p:txBody>
          <a:bodyPr wrap="none" rtlCol="0">
            <a:spAutoFit/>
          </a:bodyPr>
          <a:lstStyle/>
          <a:p>
            <a:r>
              <a:rPr lang="en-US" sz="1600" b="1" dirty="0"/>
              <a:t>disease</a:t>
            </a:r>
          </a:p>
        </p:txBody>
      </p:sp>
      <p:sp>
        <p:nvSpPr>
          <p:cNvPr id="11" name="Oval 10">
            <a:extLst>
              <a:ext uri="{FF2B5EF4-FFF2-40B4-BE49-F238E27FC236}">
                <a16:creationId xmlns:a16="http://schemas.microsoft.com/office/drawing/2014/main" id="{00D56542-5DD6-BA02-BA1E-F638CD2F9DFD}"/>
              </a:ext>
            </a:extLst>
          </p:cNvPr>
          <p:cNvSpPr/>
          <p:nvPr/>
        </p:nvSpPr>
        <p:spPr>
          <a:xfrm>
            <a:off x="1931241" y="5582902"/>
            <a:ext cx="3800551" cy="514310"/>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680768753"/>
      </p:ext>
    </p:extLst>
  </p:cSld>
  <p:clrMapOvr>
    <a:masterClrMapping/>
  </p:clrMapOvr>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6" name="Text Box 10">
            <a:extLst>
              <a:ext uri="{FF2B5EF4-FFF2-40B4-BE49-F238E27FC236}">
                <a16:creationId xmlns:a16="http://schemas.microsoft.com/office/drawing/2014/main" id="{75A786AA-A76E-4831-AE75-ABE88B23D8E3}"/>
              </a:ext>
            </a:extLst>
          </p:cNvPr>
          <p:cNvSpPr txBox="1">
            <a:spLocks noChangeArrowheads="1"/>
          </p:cNvSpPr>
          <p:nvPr/>
        </p:nvSpPr>
        <p:spPr bwMode="auto">
          <a:xfrm>
            <a:off x="1371600" y="4267200"/>
            <a:ext cx="3057525" cy="2154238"/>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Morning-Glory Disc</a:t>
            </a:r>
          </a:p>
          <a:p>
            <a:pPr eaLnBrk="1" hangingPunct="1">
              <a:spcBef>
                <a:spcPct val="0"/>
              </a:spcBef>
              <a:buClrTx/>
              <a:buSzTx/>
              <a:buFontTx/>
              <a:buNone/>
            </a:pPr>
            <a:r>
              <a:rPr lang="en-US" altLang="en-US" sz="1200"/>
              <a:t>--DFE reveals:</a:t>
            </a:r>
          </a:p>
          <a:p>
            <a:pPr eaLnBrk="1" hangingPunct="1">
              <a:spcBef>
                <a:spcPct val="0"/>
              </a:spcBef>
              <a:buClrTx/>
              <a:buSzTx/>
              <a:buFontTx/>
              <a:buNone/>
            </a:pPr>
            <a:r>
              <a:rPr lang="en-US" altLang="en-US" sz="1200"/>
              <a:t>  1) A funnel-shaped…</a:t>
            </a:r>
            <a:r>
              <a:rPr lang="en-US" altLang="en-US" sz="1200" b="1">
                <a:solidFill>
                  <a:srgbClr val="0000FF"/>
                </a:solidFill>
              </a:rPr>
              <a:t>excavation</a:t>
            </a:r>
            <a:endParaRPr lang="en-US" altLang="en-US" sz="1200"/>
          </a:p>
          <a:p>
            <a:pPr eaLnBrk="1" hangingPunct="1">
              <a:spcBef>
                <a:spcPct val="0"/>
              </a:spcBef>
              <a:buClrTx/>
              <a:buSzTx/>
              <a:buFontTx/>
              <a:buNone/>
            </a:pPr>
            <a:r>
              <a:rPr lang="en-US" altLang="en-US" sz="1200"/>
              <a:t>  2) Number of vessels crossing the rim</a:t>
            </a:r>
          </a:p>
          <a:p>
            <a:pPr eaLnBrk="1" hangingPunct="1">
              <a:spcBef>
                <a:spcPct val="0"/>
              </a:spcBef>
              <a:buClrTx/>
              <a:buSzTx/>
              <a:buFontTx/>
              <a:buNone/>
            </a:pPr>
            <a:r>
              <a:rPr lang="en-US" altLang="en-US" sz="1200"/>
              <a:t>    seems abnormally…</a:t>
            </a:r>
            <a:r>
              <a:rPr lang="en-US" altLang="en-US" sz="1200" b="1">
                <a:solidFill>
                  <a:srgbClr val="0000FF"/>
                </a:solidFill>
              </a:rPr>
              <a:t>high</a:t>
            </a:r>
            <a:r>
              <a:rPr lang="en-US" altLang="en-US" sz="1200"/>
              <a:t> </a:t>
            </a:r>
            <a:endParaRPr lang="en-US" altLang="en-US" sz="1200" b="1">
              <a:solidFill>
                <a:srgbClr val="0000FF"/>
              </a:solidFill>
            </a:endParaRPr>
          </a:p>
          <a:p>
            <a:pPr eaLnBrk="1" hangingPunct="1">
              <a:spcBef>
                <a:spcPct val="0"/>
              </a:spcBef>
              <a:buClrTx/>
              <a:buSzTx/>
              <a:buFontTx/>
              <a:buNone/>
            </a:pPr>
            <a:r>
              <a:rPr lang="en-US" altLang="en-US" sz="1200"/>
              <a:t>--Tissue is…</a:t>
            </a:r>
            <a:r>
              <a:rPr lang="en-US" altLang="en-US" sz="1200" b="1">
                <a:solidFill>
                  <a:srgbClr val="0000FF"/>
                </a:solidFill>
              </a:rPr>
              <a:t>contractile</a:t>
            </a:r>
            <a:r>
              <a:rPr lang="en-US" altLang="en-US" sz="1200"/>
              <a:t>, so cup seems</a:t>
            </a:r>
          </a:p>
          <a:p>
            <a:pPr eaLnBrk="1" hangingPunct="1">
              <a:spcBef>
                <a:spcPct val="0"/>
              </a:spcBef>
              <a:buClrTx/>
              <a:buSzTx/>
              <a:buFontTx/>
              <a:buNone/>
            </a:pPr>
            <a:r>
              <a:rPr lang="en-US" altLang="en-US" sz="1200"/>
              <a:t>  to…</a:t>
            </a:r>
            <a:r>
              <a:rPr lang="en-US" altLang="en-US" sz="1200" b="1">
                <a:solidFill>
                  <a:srgbClr val="0000FF"/>
                </a:solidFill>
              </a:rPr>
              <a:t>open </a:t>
            </a:r>
            <a:r>
              <a:rPr lang="en-US" altLang="en-US" sz="1200">
                <a:solidFill>
                  <a:srgbClr val="0000FF"/>
                </a:solidFill>
              </a:rPr>
              <a:t>and</a:t>
            </a:r>
            <a:r>
              <a:rPr lang="en-US" altLang="en-US" sz="1200" b="1">
                <a:solidFill>
                  <a:srgbClr val="0000FF"/>
                </a:solidFill>
              </a:rPr>
              <a:t> close</a:t>
            </a:r>
            <a:r>
              <a:rPr lang="en-US" altLang="en-US" sz="1200"/>
              <a:t> (like its namesake,  </a:t>
            </a:r>
          </a:p>
          <a:p>
            <a:pPr eaLnBrk="1" hangingPunct="1">
              <a:spcBef>
                <a:spcPct val="0"/>
              </a:spcBef>
              <a:buClrTx/>
              <a:buSzTx/>
              <a:buFontTx/>
              <a:buNone/>
            </a:pPr>
            <a:r>
              <a:rPr lang="en-US" altLang="en-US" sz="1200"/>
              <a:t>  the morning-glory flower)</a:t>
            </a:r>
          </a:p>
          <a:p>
            <a:pPr eaLnBrk="1" hangingPunct="1">
              <a:spcBef>
                <a:spcPct val="0"/>
              </a:spcBef>
              <a:buClrTx/>
              <a:buSzTx/>
              <a:buFontTx/>
              <a:buNone/>
            </a:pPr>
            <a:r>
              <a:rPr lang="en-US" altLang="en-US" sz="1200"/>
              <a:t>--VA usually…</a:t>
            </a:r>
            <a:r>
              <a:rPr lang="en-US" altLang="en-US" sz="1200" b="1">
                <a:solidFill>
                  <a:srgbClr val="0000FF"/>
                </a:solidFill>
              </a:rPr>
              <a:t>20/200</a:t>
            </a:r>
            <a:r>
              <a:rPr lang="en-US" altLang="en-US" sz="1200"/>
              <a:t>, but can be…</a:t>
            </a:r>
          </a:p>
          <a:p>
            <a:pPr eaLnBrk="1" hangingPunct="1">
              <a:spcBef>
                <a:spcPct val="0"/>
              </a:spcBef>
              <a:buClrTx/>
              <a:buSzTx/>
              <a:buFontTx/>
              <a:buNone/>
            </a:pPr>
            <a:r>
              <a:rPr lang="en-US" altLang="en-US" sz="1200"/>
              <a:t>   </a:t>
            </a:r>
            <a:r>
              <a:rPr lang="en-US" altLang="en-US" sz="1200" b="1">
                <a:solidFill>
                  <a:srgbClr val="0000FF"/>
                </a:solidFill>
              </a:rPr>
              <a:t>20/20&lt;-&gt;NLP</a:t>
            </a:r>
          </a:p>
          <a:p>
            <a:pPr eaLnBrk="1" hangingPunct="1">
              <a:spcBef>
                <a:spcPct val="0"/>
              </a:spcBef>
              <a:buClrTx/>
              <a:buSzTx/>
              <a:buFontTx/>
              <a:buNone/>
            </a:pPr>
            <a:r>
              <a:rPr lang="en-US" altLang="en-US" sz="1200"/>
              <a:t>--1/3 develop…</a:t>
            </a:r>
            <a:r>
              <a:rPr lang="en-US" altLang="en-US" sz="1200" b="1">
                <a:solidFill>
                  <a:srgbClr val="CCECFF"/>
                </a:solidFill>
              </a:rPr>
              <a:t>serous</a:t>
            </a:r>
            <a:r>
              <a:rPr lang="en-US" altLang="en-US" sz="1200" b="1">
                <a:solidFill>
                  <a:srgbClr val="0000FF"/>
                </a:solidFill>
              </a:rPr>
              <a:t> </a:t>
            </a:r>
            <a:r>
              <a:rPr lang="en-US" altLang="en-US" sz="1200" b="1">
                <a:solidFill>
                  <a:srgbClr val="CCECFF"/>
                </a:solidFill>
              </a:rPr>
              <a:t>RD</a:t>
            </a:r>
          </a:p>
        </p:txBody>
      </p:sp>
      <p:sp>
        <p:nvSpPr>
          <p:cNvPr id="26627" name="Text Box 3">
            <a:extLst>
              <a:ext uri="{FF2B5EF4-FFF2-40B4-BE49-F238E27FC236}">
                <a16:creationId xmlns:a16="http://schemas.microsoft.com/office/drawing/2014/main" id="{EBF565CB-D2E5-4CB9-AB10-59AB11704A7C}"/>
              </a:ext>
            </a:extLst>
          </p:cNvPr>
          <p:cNvSpPr txBox="1">
            <a:spLocks noChangeArrowheads="1"/>
          </p:cNvSpPr>
          <p:nvPr/>
        </p:nvSpPr>
        <p:spPr bwMode="auto">
          <a:xfrm>
            <a:off x="793750" y="3505200"/>
            <a:ext cx="2274982" cy="677108"/>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solidFill>
                  <a:schemeClr val="bg1">
                    <a:lumMod val="65000"/>
                  </a:schemeClr>
                </a:solidFill>
              </a:rPr>
              <a:t>Optic Pit/Hole</a:t>
            </a:r>
          </a:p>
          <a:p>
            <a:pPr eaLnBrk="1" hangingPunct="1">
              <a:spcBef>
                <a:spcPct val="0"/>
              </a:spcBef>
              <a:buClrTx/>
              <a:buSzTx/>
              <a:buFontTx/>
              <a:buNone/>
            </a:pPr>
            <a:r>
              <a:rPr lang="en-US" altLang="en-US" sz="1200">
                <a:solidFill>
                  <a:schemeClr val="bg1">
                    <a:lumMod val="65000"/>
                  </a:schemeClr>
                </a:solidFill>
              </a:rPr>
              <a:t>--Associated with…</a:t>
            </a:r>
            <a:r>
              <a:rPr lang="en-US" altLang="en-US" sz="1200" b="1">
                <a:solidFill>
                  <a:schemeClr val="bg1">
                    <a:lumMod val="65000"/>
                  </a:schemeClr>
                </a:solidFill>
              </a:rPr>
              <a:t>serous RD</a:t>
            </a:r>
          </a:p>
          <a:p>
            <a:pPr eaLnBrk="1" hangingPunct="1">
              <a:spcBef>
                <a:spcPct val="0"/>
              </a:spcBef>
              <a:buClrTx/>
              <a:buSzTx/>
              <a:buFontTx/>
              <a:buNone/>
            </a:pPr>
            <a:r>
              <a:rPr lang="en-US" altLang="en-US" sz="1200" b="1">
                <a:solidFill>
                  <a:schemeClr val="bg1">
                    <a:lumMod val="65000"/>
                  </a:schemeClr>
                </a:solidFill>
              </a:rPr>
              <a:t>  in adulthood</a:t>
            </a:r>
          </a:p>
        </p:txBody>
      </p:sp>
      <p:sp>
        <p:nvSpPr>
          <p:cNvPr id="26628" name="Line 4">
            <a:extLst>
              <a:ext uri="{FF2B5EF4-FFF2-40B4-BE49-F238E27FC236}">
                <a16:creationId xmlns:a16="http://schemas.microsoft.com/office/drawing/2014/main" id="{6995FA1A-F69E-4714-87E2-B7C3F5C89A50}"/>
              </a:ext>
            </a:extLst>
          </p:cNvPr>
          <p:cNvSpPr>
            <a:spLocks noChangeShapeType="1"/>
          </p:cNvSpPr>
          <p:nvPr/>
        </p:nvSpPr>
        <p:spPr bwMode="auto">
          <a:xfrm flipH="1">
            <a:off x="1600200" y="2057400"/>
            <a:ext cx="1524000" cy="3810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629" name="Text Box 6">
            <a:extLst>
              <a:ext uri="{FF2B5EF4-FFF2-40B4-BE49-F238E27FC236}">
                <a16:creationId xmlns:a16="http://schemas.microsoft.com/office/drawing/2014/main" id="{2498F669-3885-470F-827E-D0722ECBD570}"/>
              </a:ext>
            </a:extLst>
          </p:cNvPr>
          <p:cNvSpPr txBox="1">
            <a:spLocks noChangeArrowheads="1"/>
          </p:cNvSpPr>
          <p:nvPr/>
        </p:nvSpPr>
        <p:spPr bwMode="auto">
          <a:xfrm>
            <a:off x="1340808" y="1524000"/>
            <a:ext cx="3544560" cy="458587"/>
          </a:xfrm>
          <a:prstGeom prst="rect">
            <a:avLst/>
          </a:prstGeom>
          <a:noFill/>
          <a:ln w="952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1400" i="1">
                <a:solidFill>
                  <a:schemeClr val="bg1">
                    <a:lumMod val="75000"/>
                  </a:schemeClr>
                </a:solidFill>
              </a:rPr>
              <a:t>These three are all secondary to abnormal</a:t>
            </a:r>
          </a:p>
          <a:p>
            <a:pPr algn="ctr" eaLnBrk="1" hangingPunct="1">
              <a:lnSpc>
                <a:spcPct val="85000"/>
              </a:lnSpc>
              <a:spcBef>
                <a:spcPct val="0"/>
              </a:spcBef>
              <a:buClrTx/>
              <a:buSzTx/>
              <a:buFontTx/>
              <a:buNone/>
            </a:pPr>
            <a:r>
              <a:rPr lang="en-US" altLang="en-US" sz="1400" i="1">
                <a:solidFill>
                  <a:schemeClr val="bg1">
                    <a:lumMod val="75000"/>
                  </a:schemeClr>
                </a:solidFill>
              </a:rPr>
              <a:t>closure of the embryonic optic fissure</a:t>
            </a:r>
          </a:p>
        </p:txBody>
      </p:sp>
      <p:sp>
        <p:nvSpPr>
          <p:cNvPr id="26630" name="Text Box 7">
            <a:extLst>
              <a:ext uri="{FF2B5EF4-FFF2-40B4-BE49-F238E27FC236}">
                <a16:creationId xmlns:a16="http://schemas.microsoft.com/office/drawing/2014/main" id="{77864995-F91A-497B-84DE-F4FB09455FB9}"/>
              </a:ext>
            </a:extLst>
          </p:cNvPr>
          <p:cNvSpPr txBox="1">
            <a:spLocks noChangeArrowheads="1"/>
          </p:cNvSpPr>
          <p:nvPr/>
        </p:nvSpPr>
        <p:spPr bwMode="auto">
          <a:xfrm>
            <a:off x="76200" y="2514600"/>
            <a:ext cx="2783134" cy="861774"/>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solidFill>
                  <a:schemeClr val="bg1">
                    <a:lumMod val="65000"/>
                  </a:schemeClr>
                </a:solidFill>
              </a:rPr>
              <a:t>Optic Nerve Coloboma</a:t>
            </a:r>
          </a:p>
          <a:p>
            <a:pPr eaLnBrk="1" hangingPunct="1">
              <a:spcBef>
                <a:spcPct val="0"/>
              </a:spcBef>
              <a:buClrTx/>
              <a:buSzTx/>
              <a:buFontTx/>
              <a:buNone/>
            </a:pPr>
            <a:r>
              <a:rPr lang="en-US" altLang="en-US" sz="1200">
                <a:solidFill>
                  <a:schemeClr val="bg1">
                    <a:lumMod val="65000"/>
                  </a:schemeClr>
                </a:solidFill>
              </a:rPr>
              <a:t>1) May resemble…</a:t>
            </a:r>
            <a:r>
              <a:rPr lang="en-US" altLang="en-US" sz="1200" b="1">
                <a:solidFill>
                  <a:schemeClr val="bg1">
                    <a:lumMod val="65000"/>
                  </a:schemeClr>
                </a:solidFill>
              </a:rPr>
              <a:t>deep cupping</a:t>
            </a:r>
          </a:p>
          <a:p>
            <a:pPr eaLnBrk="1" hangingPunct="1">
              <a:spcBef>
                <a:spcPct val="0"/>
              </a:spcBef>
              <a:buClrTx/>
              <a:buSzTx/>
              <a:buFontTx/>
              <a:buNone/>
            </a:pPr>
            <a:r>
              <a:rPr lang="en-US" altLang="en-US" sz="1200">
                <a:solidFill>
                  <a:schemeClr val="bg1">
                    <a:lumMod val="65000"/>
                  </a:schemeClr>
                </a:solidFill>
              </a:rPr>
              <a:t>2) Can be…</a:t>
            </a:r>
            <a:r>
              <a:rPr lang="en-US" altLang="en-US" sz="1200" b="1">
                <a:solidFill>
                  <a:schemeClr val="bg1">
                    <a:lumMod val="65000"/>
                  </a:schemeClr>
                </a:solidFill>
              </a:rPr>
              <a:t>bilateral, asymmetric</a:t>
            </a:r>
          </a:p>
          <a:p>
            <a:pPr eaLnBrk="1" hangingPunct="1">
              <a:spcBef>
                <a:spcPct val="0"/>
              </a:spcBef>
              <a:buClrTx/>
              <a:buSzTx/>
              <a:buFontTx/>
              <a:buNone/>
            </a:pPr>
            <a:r>
              <a:rPr lang="en-US" altLang="en-US" sz="1200">
                <a:solidFill>
                  <a:schemeClr val="bg1">
                    <a:lumMod val="65000"/>
                  </a:schemeClr>
                </a:solidFill>
              </a:rPr>
              <a:t>3) Part of the…</a:t>
            </a:r>
            <a:r>
              <a:rPr lang="en-US" altLang="en-US" sz="1200" b="1">
                <a:solidFill>
                  <a:schemeClr val="bg1">
                    <a:lumMod val="65000"/>
                  </a:schemeClr>
                </a:solidFill>
              </a:rPr>
              <a:t>CHARGE association</a:t>
            </a:r>
          </a:p>
        </p:txBody>
      </p:sp>
      <p:sp>
        <p:nvSpPr>
          <p:cNvPr id="26631" name="Line 8">
            <a:extLst>
              <a:ext uri="{FF2B5EF4-FFF2-40B4-BE49-F238E27FC236}">
                <a16:creationId xmlns:a16="http://schemas.microsoft.com/office/drawing/2014/main" id="{91D11795-7A2D-4757-920B-F908079269D1}"/>
              </a:ext>
            </a:extLst>
          </p:cNvPr>
          <p:cNvSpPr>
            <a:spLocks noChangeShapeType="1"/>
          </p:cNvSpPr>
          <p:nvPr/>
        </p:nvSpPr>
        <p:spPr bwMode="auto">
          <a:xfrm flipH="1">
            <a:off x="2971800" y="2057400"/>
            <a:ext cx="152400" cy="14478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632" name="Text Box 9">
            <a:extLst>
              <a:ext uri="{FF2B5EF4-FFF2-40B4-BE49-F238E27FC236}">
                <a16:creationId xmlns:a16="http://schemas.microsoft.com/office/drawing/2014/main" id="{A6F1D9EC-DA7F-44C4-8528-11B06C1FBD47}"/>
              </a:ext>
            </a:extLst>
          </p:cNvPr>
          <p:cNvSpPr txBox="1">
            <a:spLocks noChangeArrowheads="1"/>
          </p:cNvSpPr>
          <p:nvPr/>
        </p:nvSpPr>
        <p:spPr bwMode="auto">
          <a:xfrm>
            <a:off x="1371600" y="4267200"/>
            <a:ext cx="3057247" cy="2154436"/>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dirty="0">
                <a:solidFill>
                  <a:schemeClr val="bg1">
                    <a:lumMod val="65000"/>
                  </a:schemeClr>
                </a:solidFill>
              </a:rPr>
              <a:t>Morning-Glory Disc</a:t>
            </a:r>
          </a:p>
          <a:p>
            <a:pPr eaLnBrk="1" hangingPunct="1">
              <a:spcBef>
                <a:spcPct val="0"/>
              </a:spcBef>
              <a:buClrTx/>
              <a:buSzTx/>
              <a:buFontTx/>
              <a:buNone/>
            </a:pPr>
            <a:r>
              <a:rPr lang="en-US" altLang="en-US" sz="1200" dirty="0">
                <a:solidFill>
                  <a:schemeClr val="bg1">
                    <a:lumMod val="65000"/>
                  </a:schemeClr>
                </a:solidFill>
              </a:rPr>
              <a:t>--DFE reveals:</a:t>
            </a:r>
          </a:p>
          <a:p>
            <a:pPr eaLnBrk="1" hangingPunct="1">
              <a:spcBef>
                <a:spcPct val="0"/>
              </a:spcBef>
              <a:buClrTx/>
              <a:buSzTx/>
              <a:buFontTx/>
              <a:buNone/>
            </a:pPr>
            <a:r>
              <a:rPr lang="en-US" altLang="en-US" sz="1200" dirty="0">
                <a:solidFill>
                  <a:schemeClr val="bg1">
                    <a:lumMod val="65000"/>
                  </a:schemeClr>
                </a:solidFill>
              </a:rPr>
              <a:t>  1) A funnel-shaped…</a:t>
            </a:r>
            <a:r>
              <a:rPr lang="en-US" altLang="en-US" sz="1200" b="1" dirty="0">
                <a:solidFill>
                  <a:schemeClr val="bg1">
                    <a:lumMod val="65000"/>
                  </a:schemeClr>
                </a:solidFill>
              </a:rPr>
              <a:t>excavation</a:t>
            </a:r>
            <a:endParaRPr lang="en-US" altLang="en-US" sz="1200" dirty="0">
              <a:solidFill>
                <a:schemeClr val="bg1">
                  <a:lumMod val="65000"/>
                </a:schemeClr>
              </a:solidFill>
            </a:endParaRPr>
          </a:p>
          <a:p>
            <a:pPr eaLnBrk="1" hangingPunct="1">
              <a:spcBef>
                <a:spcPct val="0"/>
              </a:spcBef>
              <a:buClrTx/>
              <a:buSzTx/>
              <a:buFontTx/>
              <a:buNone/>
            </a:pPr>
            <a:r>
              <a:rPr lang="en-US" altLang="en-US" sz="1200" dirty="0">
                <a:solidFill>
                  <a:schemeClr val="bg1">
                    <a:lumMod val="65000"/>
                  </a:schemeClr>
                </a:solidFill>
              </a:rPr>
              <a:t>  2) Number of vessels crossing the rim</a:t>
            </a:r>
          </a:p>
          <a:p>
            <a:pPr eaLnBrk="1" hangingPunct="1">
              <a:spcBef>
                <a:spcPct val="0"/>
              </a:spcBef>
              <a:buClrTx/>
              <a:buSzTx/>
              <a:buFontTx/>
              <a:buNone/>
            </a:pPr>
            <a:r>
              <a:rPr lang="en-US" altLang="en-US" sz="1200" dirty="0">
                <a:solidFill>
                  <a:schemeClr val="bg1">
                    <a:lumMod val="65000"/>
                  </a:schemeClr>
                </a:solidFill>
              </a:rPr>
              <a:t>    seems abnormally…</a:t>
            </a:r>
            <a:r>
              <a:rPr lang="en-US" altLang="en-US" sz="1200" b="1" dirty="0">
                <a:solidFill>
                  <a:schemeClr val="bg1">
                    <a:lumMod val="65000"/>
                  </a:schemeClr>
                </a:solidFill>
              </a:rPr>
              <a:t>high</a:t>
            </a:r>
            <a:r>
              <a:rPr lang="en-US" altLang="en-US" sz="1200" dirty="0">
                <a:solidFill>
                  <a:schemeClr val="bg1">
                    <a:lumMod val="65000"/>
                  </a:schemeClr>
                </a:solidFill>
              </a:rPr>
              <a:t> </a:t>
            </a:r>
            <a:endParaRPr lang="en-US" altLang="en-US" sz="1200" b="1" dirty="0">
              <a:solidFill>
                <a:schemeClr val="bg1">
                  <a:lumMod val="65000"/>
                </a:schemeClr>
              </a:solidFill>
            </a:endParaRPr>
          </a:p>
          <a:p>
            <a:pPr eaLnBrk="1" hangingPunct="1">
              <a:spcBef>
                <a:spcPct val="0"/>
              </a:spcBef>
              <a:buClrTx/>
              <a:buSzTx/>
              <a:buFontTx/>
              <a:buNone/>
            </a:pPr>
            <a:r>
              <a:rPr lang="en-US" altLang="en-US" sz="1200" dirty="0">
                <a:solidFill>
                  <a:schemeClr val="bg1">
                    <a:lumMod val="65000"/>
                  </a:schemeClr>
                </a:solidFill>
              </a:rPr>
              <a:t>--Tissue is…</a:t>
            </a:r>
            <a:r>
              <a:rPr lang="en-US" altLang="en-US" sz="1200" b="1" dirty="0">
                <a:solidFill>
                  <a:schemeClr val="bg1">
                    <a:lumMod val="65000"/>
                  </a:schemeClr>
                </a:solidFill>
              </a:rPr>
              <a:t>contractile</a:t>
            </a:r>
            <a:r>
              <a:rPr lang="en-US" altLang="en-US" sz="1200" dirty="0">
                <a:solidFill>
                  <a:schemeClr val="bg1">
                    <a:lumMod val="65000"/>
                  </a:schemeClr>
                </a:solidFill>
              </a:rPr>
              <a:t>, so cup seems</a:t>
            </a:r>
          </a:p>
          <a:p>
            <a:pPr eaLnBrk="1" hangingPunct="1">
              <a:spcBef>
                <a:spcPct val="0"/>
              </a:spcBef>
              <a:buClrTx/>
              <a:buSzTx/>
              <a:buFontTx/>
              <a:buNone/>
            </a:pPr>
            <a:r>
              <a:rPr lang="en-US" altLang="en-US" sz="1200" dirty="0">
                <a:solidFill>
                  <a:schemeClr val="bg1">
                    <a:lumMod val="65000"/>
                  </a:schemeClr>
                </a:solidFill>
              </a:rPr>
              <a:t>  to…</a:t>
            </a:r>
            <a:r>
              <a:rPr lang="en-US" altLang="en-US" sz="1200" b="1" dirty="0">
                <a:solidFill>
                  <a:schemeClr val="bg1">
                    <a:lumMod val="65000"/>
                  </a:schemeClr>
                </a:solidFill>
              </a:rPr>
              <a:t>open </a:t>
            </a:r>
            <a:r>
              <a:rPr lang="en-US" altLang="en-US" sz="1200" dirty="0">
                <a:solidFill>
                  <a:schemeClr val="bg1">
                    <a:lumMod val="65000"/>
                  </a:schemeClr>
                </a:solidFill>
              </a:rPr>
              <a:t>and</a:t>
            </a:r>
            <a:r>
              <a:rPr lang="en-US" altLang="en-US" sz="1200" b="1" dirty="0">
                <a:solidFill>
                  <a:schemeClr val="bg1">
                    <a:lumMod val="65000"/>
                  </a:schemeClr>
                </a:solidFill>
              </a:rPr>
              <a:t> close</a:t>
            </a:r>
            <a:r>
              <a:rPr lang="en-US" altLang="en-US" sz="1200" dirty="0">
                <a:solidFill>
                  <a:schemeClr val="bg1">
                    <a:lumMod val="65000"/>
                  </a:schemeClr>
                </a:solidFill>
              </a:rPr>
              <a:t> (like its namesake,  </a:t>
            </a:r>
          </a:p>
          <a:p>
            <a:pPr eaLnBrk="1" hangingPunct="1">
              <a:spcBef>
                <a:spcPct val="0"/>
              </a:spcBef>
              <a:buClrTx/>
              <a:buSzTx/>
              <a:buFontTx/>
              <a:buNone/>
            </a:pPr>
            <a:r>
              <a:rPr lang="en-US" altLang="en-US" sz="1200" dirty="0">
                <a:solidFill>
                  <a:schemeClr val="bg1">
                    <a:lumMod val="65000"/>
                  </a:schemeClr>
                </a:solidFill>
              </a:rPr>
              <a:t>  the morning-glory flower)</a:t>
            </a:r>
          </a:p>
          <a:p>
            <a:pPr eaLnBrk="1" hangingPunct="1">
              <a:spcBef>
                <a:spcPct val="0"/>
              </a:spcBef>
              <a:buClrTx/>
              <a:buSzTx/>
              <a:buFontTx/>
              <a:buNone/>
            </a:pPr>
            <a:r>
              <a:rPr lang="en-US" altLang="en-US" sz="1200" dirty="0">
                <a:solidFill>
                  <a:schemeClr val="bg1">
                    <a:lumMod val="65000"/>
                  </a:schemeClr>
                </a:solidFill>
              </a:rPr>
              <a:t>--VA usually…</a:t>
            </a:r>
            <a:r>
              <a:rPr lang="en-US" altLang="en-US" sz="1200" b="1" dirty="0">
                <a:solidFill>
                  <a:schemeClr val="bg1">
                    <a:lumMod val="65000"/>
                  </a:schemeClr>
                </a:solidFill>
              </a:rPr>
              <a:t>20/200</a:t>
            </a:r>
            <a:r>
              <a:rPr lang="en-US" altLang="en-US" sz="1200" dirty="0">
                <a:solidFill>
                  <a:schemeClr val="bg1">
                    <a:lumMod val="65000"/>
                  </a:schemeClr>
                </a:solidFill>
              </a:rPr>
              <a:t>, but can be…</a:t>
            </a:r>
          </a:p>
          <a:p>
            <a:pPr eaLnBrk="1" hangingPunct="1">
              <a:spcBef>
                <a:spcPct val="0"/>
              </a:spcBef>
              <a:buClrTx/>
              <a:buSzTx/>
              <a:buFontTx/>
              <a:buNone/>
            </a:pPr>
            <a:r>
              <a:rPr lang="en-US" altLang="en-US" sz="1200" dirty="0">
                <a:solidFill>
                  <a:schemeClr val="bg1">
                    <a:lumMod val="65000"/>
                  </a:schemeClr>
                </a:solidFill>
              </a:rPr>
              <a:t>   </a:t>
            </a:r>
            <a:r>
              <a:rPr lang="en-US" altLang="en-US" sz="1200" b="1" dirty="0">
                <a:solidFill>
                  <a:schemeClr val="bg1">
                    <a:lumMod val="65000"/>
                  </a:schemeClr>
                </a:solidFill>
              </a:rPr>
              <a:t>20/20&lt;-&gt;NLP</a:t>
            </a:r>
          </a:p>
          <a:p>
            <a:pPr eaLnBrk="1" hangingPunct="1">
              <a:spcBef>
                <a:spcPct val="0"/>
              </a:spcBef>
              <a:buClrTx/>
              <a:buSzTx/>
              <a:buFontTx/>
              <a:buNone/>
            </a:pPr>
            <a:r>
              <a:rPr lang="en-US" altLang="en-US" sz="1200" dirty="0">
                <a:solidFill>
                  <a:schemeClr val="bg1">
                    <a:lumMod val="65000"/>
                  </a:schemeClr>
                </a:solidFill>
              </a:rPr>
              <a:t>--1/3 develop…</a:t>
            </a:r>
            <a:r>
              <a:rPr lang="en-US" altLang="en-US" sz="1200" b="1" dirty="0">
                <a:solidFill>
                  <a:schemeClr val="bg1">
                    <a:lumMod val="65000"/>
                  </a:schemeClr>
                </a:solidFill>
              </a:rPr>
              <a:t>serous RD</a:t>
            </a:r>
          </a:p>
        </p:txBody>
      </p:sp>
      <p:sp>
        <p:nvSpPr>
          <p:cNvPr id="26633" name="Rectangle 11">
            <a:extLst>
              <a:ext uri="{FF2B5EF4-FFF2-40B4-BE49-F238E27FC236}">
                <a16:creationId xmlns:a16="http://schemas.microsoft.com/office/drawing/2014/main" id="{F76BCA91-4E24-4F7F-B6A5-D5C8FE6F39B6}"/>
              </a:ext>
            </a:extLst>
          </p:cNvPr>
          <p:cNvSpPr>
            <a:spLocks noChangeArrowheads="1"/>
          </p:cNvSpPr>
          <p:nvPr/>
        </p:nvSpPr>
        <p:spPr bwMode="auto">
          <a:xfrm>
            <a:off x="457200" y="122238"/>
            <a:ext cx="7543800" cy="8683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b"/>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ct val="85000"/>
              </a:lnSpc>
              <a:spcBef>
                <a:spcPct val="0"/>
              </a:spcBef>
              <a:buClrTx/>
              <a:buSzTx/>
              <a:buFontTx/>
              <a:buNone/>
            </a:pPr>
            <a:r>
              <a:rPr lang="en-US" altLang="en-US" sz="3200" b="1" dirty="0">
                <a:solidFill>
                  <a:schemeClr val="tx2"/>
                </a:solidFill>
              </a:rPr>
              <a:t>Developmental Abnormalities of the Optic Nerve Head</a:t>
            </a:r>
            <a:endParaRPr lang="en-US" altLang="en-US" sz="3200" dirty="0">
              <a:solidFill>
                <a:schemeClr val="tx2"/>
              </a:solidFill>
            </a:endParaRPr>
          </a:p>
        </p:txBody>
      </p:sp>
      <p:sp>
        <p:nvSpPr>
          <p:cNvPr id="26634" name="Slide Number Placeholder 1">
            <a:extLst>
              <a:ext uri="{FF2B5EF4-FFF2-40B4-BE49-F238E27FC236}">
                <a16:creationId xmlns:a16="http://schemas.microsoft.com/office/drawing/2014/main" id="{36D4B343-1488-4D7C-8569-64FF0FD08B6E}"/>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DBDA1020-9ADD-4487-AA1F-12FB75A402F9}" type="slidenum">
              <a:rPr lang="en-US" altLang="en-US" sz="1000"/>
              <a:pPr>
                <a:spcBef>
                  <a:spcPct val="0"/>
                </a:spcBef>
                <a:buClrTx/>
                <a:buSzTx/>
                <a:buFontTx/>
                <a:buNone/>
              </a:pPr>
              <a:t>79</a:t>
            </a:fld>
            <a:endParaRPr lang="en-US" altLang="en-US" sz="1000"/>
          </a:p>
        </p:txBody>
      </p:sp>
      <p:sp>
        <p:nvSpPr>
          <p:cNvPr id="26635" name="Line 12">
            <a:extLst>
              <a:ext uri="{FF2B5EF4-FFF2-40B4-BE49-F238E27FC236}">
                <a16:creationId xmlns:a16="http://schemas.microsoft.com/office/drawing/2014/main" id="{65C3BECB-2C2E-4FDB-BF02-61BA4BD8DB2D}"/>
              </a:ext>
            </a:extLst>
          </p:cNvPr>
          <p:cNvSpPr>
            <a:spLocks noChangeShapeType="1"/>
          </p:cNvSpPr>
          <p:nvPr/>
        </p:nvSpPr>
        <p:spPr bwMode="auto">
          <a:xfrm>
            <a:off x="3124200" y="2057400"/>
            <a:ext cx="381000" cy="22098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 name="Text Box 16">
            <a:extLst>
              <a:ext uri="{FF2B5EF4-FFF2-40B4-BE49-F238E27FC236}">
                <a16:creationId xmlns:a16="http://schemas.microsoft.com/office/drawing/2014/main" id="{A25388A0-A505-4976-AE31-C05FE10D78D8}"/>
              </a:ext>
            </a:extLst>
          </p:cNvPr>
          <p:cNvSpPr txBox="1">
            <a:spLocks noChangeArrowheads="1"/>
          </p:cNvSpPr>
          <p:nvPr/>
        </p:nvSpPr>
        <p:spPr bwMode="auto">
          <a:xfrm>
            <a:off x="4648200" y="2576513"/>
            <a:ext cx="3973513" cy="862012"/>
          </a:xfrm>
          <a:prstGeom prst="rect">
            <a:avLst/>
          </a:prstGeom>
          <a:solidFill>
            <a:srgbClr val="FFC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defRPr/>
            </a:pPr>
            <a:r>
              <a:rPr lang="en-US" altLang="en-US" sz="1400" b="1" dirty="0">
                <a:solidFill>
                  <a:schemeClr val="bg1">
                    <a:lumMod val="65000"/>
                  </a:schemeClr>
                </a:solidFill>
              </a:rPr>
              <a:t>Myelinated RNFL</a:t>
            </a:r>
          </a:p>
          <a:p>
            <a:pPr eaLnBrk="1" hangingPunct="1">
              <a:spcBef>
                <a:spcPct val="0"/>
              </a:spcBef>
              <a:buClrTx/>
              <a:buSzTx/>
              <a:buFontTx/>
              <a:buNone/>
              <a:defRPr/>
            </a:pPr>
            <a:r>
              <a:rPr lang="en-US" altLang="en-US" sz="1200" dirty="0">
                <a:solidFill>
                  <a:srgbClr val="FFCCFF"/>
                </a:solidFill>
              </a:rPr>
              <a:t>--Myelin normally starts at LGN, ends at lamina </a:t>
            </a:r>
            <a:r>
              <a:rPr lang="en-US" altLang="en-US" sz="1200" dirty="0" err="1">
                <a:solidFill>
                  <a:srgbClr val="FFCCFF"/>
                </a:solidFill>
              </a:rPr>
              <a:t>cribrosa</a:t>
            </a:r>
            <a:endParaRPr lang="en-US" altLang="en-US" sz="1200" dirty="0">
              <a:solidFill>
                <a:srgbClr val="FFCCFF"/>
              </a:solidFill>
            </a:endParaRPr>
          </a:p>
          <a:p>
            <a:pPr eaLnBrk="1" hangingPunct="1">
              <a:spcBef>
                <a:spcPct val="0"/>
              </a:spcBef>
              <a:buClrTx/>
              <a:buSzTx/>
              <a:buFontTx/>
              <a:buNone/>
              <a:defRPr/>
            </a:pPr>
            <a:r>
              <a:rPr lang="en-US" altLang="en-US" sz="1200" dirty="0">
                <a:solidFill>
                  <a:srgbClr val="FFCCFF"/>
                </a:solidFill>
              </a:rPr>
              <a:t>--Can be patchy, discontinuous</a:t>
            </a:r>
          </a:p>
          <a:p>
            <a:pPr eaLnBrk="1" hangingPunct="1">
              <a:spcBef>
                <a:spcPct val="0"/>
              </a:spcBef>
              <a:buClrTx/>
              <a:buSzTx/>
              <a:buFontTx/>
              <a:buNone/>
              <a:defRPr/>
            </a:pPr>
            <a:r>
              <a:rPr lang="en-US" altLang="en-US" sz="1200" dirty="0">
                <a:solidFill>
                  <a:srgbClr val="FFCCFF"/>
                </a:solidFill>
              </a:rPr>
              <a:t>--Corresponding VF has absolute scotoma</a:t>
            </a:r>
          </a:p>
        </p:txBody>
      </p:sp>
      <p:sp>
        <p:nvSpPr>
          <p:cNvPr id="15" name="Text Box 18">
            <a:extLst>
              <a:ext uri="{FF2B5EF4-FFF2-40B4-BE49-F238E27FC236}">
                <a16:creationId xmlns:a16="http://schemas.microsoft.com/office/drawing/2014/main" id="{0EEE94D4-BC7E-44DF-B02B-501B0F5929C0}"/>
              </a:ext>
            </a:extLst>
          </p:cNvPr>
          <p:cNvSpPr txBox="1">
            <a:spLocks noChangeArrowheads="1"/>
          </p:cNvSpPr>
          <p:nvPr/>
        </p:nvSpPr>
        <p:spPr bwMode="auto">
          <a:xfrm>
            <a:off x="5546725" y="1687513"/>
            <a:ext cx="3452813" cy="677862"/>
          </a:xfrm>
          <a:prstGeom prst="rect">
            <a:avLst/>
          </a:prstGeom>
          <a:solidFill>
            <a:srgbClr val="FFFF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defRPr/>
            </a:pPr>
            <a:r>
              <a:rPr lang="en-US" altLang="en-US" sz="1400" b="1" dirty="0" err="1">
                <a:solidFill>
                  <a:schemeClr val="bg1">
                    <a:lumMod val="75000"/>
                  </a:schemeClr>
                </a:solidFill>
              </a:rPr>
              <a:t>Megalopapilla</a:t>
            </a:r>
            <a:endParaRPr lang="en-US" altLang="en-US" sz="1400" b="1" dirty="0">
              <a:solidFill>
                <a:schemeClr val="bg1">
                  <a:lumMod val="75000"/>
                </a:schemeClr>
              </a:solidFill>
            </a:endParaRPr>
          </a:p>
          <a:p>
            <a:pPr eaLnBrk="1" hangingPunct="1">
              <a:spcBef>
                <a:spcPct val="0"/>
              </a:spcBef>
              <a:buClrTx/>
              <a:buSzTx/>
              <a:buFontTx/>
              <a:buNone/>
              <a:defRPr/>
            </a:pPr>
            <a:r>
              <a:rPr lang="en-US" altLang="en-US" sz="1200" dirty="0">
                <a:solidFill>
                  <a:srgbClr val="FFFF99"/>
                </a:solidFill>
              </a:rPr>
              <a:t>--Abnormally large diameter of </a:t>
            </a:r>
            <a:r>
              <a:rPr lang="en-US" altLang="en-US" sz="1200" b="1" dirty="0">
                <a:solidFill>
                  <a:srgbClr val="FFFF99"/>
                </a:solidFill>
              </a:rPr>
              <a:t>disc and cup</a:t>
            </a:r>
          </a:p>
          <a:p>
            <a:pPr eaLnBrk="1" hangingPunct="1">
              <a:spcBef>
                <a:spcPct val="0"/>
              </a:spcBef>
              <a:buClrTx/>
              <a:buSzTx/>
              <a:buFontTx/>
              <a:buNone/>
              <a:defRPr/>
            </a:pPr>
            <a:r>
              <a:rPr lang="en-US" altLang="en-US" sz="1200" dirty="0">
                <a:solidFill>
                  <a:srgbClr val="FFFF99"/>
                </a:solidFill>
              </a:rPr>
              <a:t>--VF testing may reveal an </a:t>
            </a:r>
            <a:r>
              <a:rPr lang="en-US" altLang="en-US" sz="1200" b="1" dirty="0">
                <a:solidFill>
                  <a:srgbClr val="FFFF99"/>
                </a:solidFill>
              </a:rPr>
              <a:t>enlarged blind spot</a:t>
            </a:r>
          </a:p>
        </p:txBody>
      </p:sp>
      <p:sp>
        <p:nvSpPr>
          <p:cNvPr id="16" name="Text Box 19">
            <a:extLst>
              <a:ext uri="{FF2B5EF4-FFF2-40B4-BE49-F238E27FC236}">
                <a16:creationId xmlns:a16="http://schemas.microsoft.com/office/drawing/2014/main" id="{BF21B0FD-ADB8-4F9B-81FF-E2291331973F}"/>
              </a:ext>
            </a:extLst>
          </p:cNvPr>
          <p:cNvSpPr txBox="1">
            <a:spLocks noChangeArrowheads="1"/>
          </p:cNvSpPr>
          <p:nvPr/>
        </p:nvSpPr>
        <p:spPr bwMode="auto">
          <a:xfrm>
            <a:off x="5257800" y="3760788"/>
            <a:ext cx="3273425" cy="1231900"/>
          </a:xfrm>
          <a:prstGeom prst="rect">
            <a:avLst/>
          </a:prstGeom>
          <a:solidFill>
            <a:srgbClr val="CCFFCC"/>
          </a:solidFill>
          <a:ln w="9525">
            <a:no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defRPr/>
            </a:pPr>
            <a:r>
              <a:rPr lang="en-US" altLang="en-US" sz="1400" b="1" dirty="0">
                <a:solidFill>
                  <a:schemeClr val="bg1">
                    <a:lumMod val="65000"/>
                  </a:schemeClr>
                </a:solidFill>
              </a:rPr>
              <a:t>Optic Nerve Hypoplasia</a:t>
            </a:r>
          </a:p>
          <a:p>
            <a:pPr eaLnBrk="1" hangingPunct="1">
              <a:spcBef>
                <a:spcPct val="0"/>
              </a:spcBef>
              <a:buClrTx/>
              <a:buSzTx/>
              <a:buFontTx/>
              <a:buNone/>
              <a:defRPr/>
            </a:pPr>
            <a:r>
              <a:rPr lang="en-US" altLang="en-US" sz="1200" dirty="0">
                <a:solidFill>
                  <a:srgbClr val="CCFFCC"/>
                </a:solidFill>
              </a:rPr>
              <a:t>--Abnormally </a:t>
            </a:r>
            <a:r>
              <a:rPr lang="en-US" altLang="en-US" sz="1200" b="1" dirty="0">
                <a:solidFill>
                  <a:srgbClr val="CCFFCC"/>
                </a:solidFill>
              </a:rPr>
              <a:t>low number of axons</a:t>
            </a:r>
          </a:p>
          <a:p>
            <a:pPr eaLnBrk="1" hangingPunct="1">
              <a:spcBef>
                <a:spcPct val="0"/>
              </a:spcBef>
              <a:buClrTx/>
              <a:buSzTx/>
              <a:buFontTx/>
              <a:buNone/>
              <a:defRPr/>
            </a:pPr>
            <a:r>
              <a:rPr lang="en-US" altLang="en-US" sz="1200" dirty="0">
                <a:solidFill>
                  <a:srgbClr val="CCFFCC"/>
                </a:solidFill>
              </a:rPr>
              <a:t>--DFE: Small pale disc with </a:t>
            </a:r>
            <a:r>
              <a:rPr lang="en-US" altLang="en-US" sz="1200" b="1" dirty="0">
                <a:solidFill>
                  <a:srgbClr val="CCFFCC"/>
                </a:solidFill>
              </a:rPr>
              <a:t>double ring sign</a:t>
            </a:r>
            <a:endParaRPr lang="en-US" altLang="en-US" sz="1200" dirty="0">
              <a:solidFill>
                <a:srgbClr val="CCFFCC"/>
              </a:solidFill>
            </a:endParaRPr>
          </a:p>
          <a:p>
            <a:pPr eaLnBrk="1" hangingPunct="1">
              <a:spcBef>
                <a:spcPct val="0"/>
              </a:spcBef>
              <a:buClrTx/>
              <a:buSzTx/>
              <a:buFontTx/>
              <a:buNone/>
              <a:defRPr/>
            </a:pPr>
            <a:r>
              <a:rPr lang="en-US" altLang="en-US" sz="1200" dirty="0">
                <a:solidFill>
                  <a:srgbClr val="CCFFCC"/>
                </a:solidFill>
              </a:rPr>
              <a:t>--VA </a:t>
            </a:r>
            <a:r>
              <a:rPr lang="en-US" altLang="en-US" sz="1200" b="1" dirty="0">
                <a:solidFill>
                  <a:srgbClr val="CCFFCC"/>
                </a:solidFill>
              </a:rPr>
              <a:t>20/20&lt;-&gt;NLP</a:t>
            </a:r>
          </a:p>
          <a:p>
            <a:pPr eaLnBrk="1" hangingPunct="1">
              <a:spcBef>
                <a:spcPct val="0"/>
              </a:spcBef>
              <a:buClrTx/>
              <a:buSzTx/>
              <a:buFontTx/>
              <a:buNone/>
              <a:defRPr/>
            </a:pPr>
            <a:r>
              <a:rPr lang="en-US" altLang="en-US" sz="1200" dirty="0">
                <a:solidFill>
                  <a:srgbClr val="CCFFCC"/>
                </a:solidFill>
              </a:rPr>
              <a:t>--VF defects </a:t>
            </a:r>
            <a:r>
              <a:rPr lang="en-US" altLang="en-US" sz="1200" b="1" dirty="0">
                <a:solidFill>
                  <a:srgbClr val="CCFFCC"/>
                </a:solidFill>
              </a:rPr>
              <a:t>invariably present</a:t>
            </a:r>
          </a:p>
          <a:p>
            <a:pPr eaLnBrk="1" hangingPunct="1">
              <a:spcBef>
                <a:spcPct val="0"/>
              </a:spcBef>
              <a:buClrTx/>
              <a:buSzTx/>
              <a:buFontTx/>
              <a:buNone/>
              <a:defRPr/>
            </a:pPr>
            <a:r>
              <a:rPr lang="en-US" altLang="en-US" sz="1200" dirty="0">
                <a:solidFill>
                  <a:srgbClr val="CCFFCC"/>
                </a:solidFill>
              </a:rPr>
              <a:t>--Remember the </a:t>
            </a:r>
            <a:r>
              <a:rPr lang="en-US" altLang="en-US" sz="1200" b="1" dirty="0">
                <a:solidFill>
                  <a:srgbClr val="CCFFCC"/>
                </a:solidFill>
              </a:rPr>
              <a:t>4 D’s</a:t>
            </a:r>
            <a:r>
              <a:rPr lang="en-US" altLang="en-US" sz="1200" dirty="0">
                <a:solidFill>
                  <a:srgbClr val="CCFFCC"/>
                </a:solidFill>
              </a:rPr>
              <a:t> (more on this shortly)</a:t>
            </a:r>
          </a:p>
        </p:txBody>
      </p:sp>
      <p:sp>
        <p:nvSpPr>
          <p:cNvPr id="17" name="Text Box 13">
            <a:extLst>
              <a:ext uri="{FF2B5EF4-FFF2-40B4-BE49-F238E27FC236}">
                <a16:creationId xmlns:a16="http://schemas.microsoft.com/office/drawing/2014/main" id="{D23EA8F9-DF9F-4DB4-AA3A-1B3558C3921B}"/>
              </a:ext>
            </a:extLst>
          </p:cNvPr>
          <p:cNvSpPr txBox="1">
            <a:spLocks noChangeArrowheads="1"/>
          </p:cNvSpPr>
          <p:nvPr/>
        </p:nvSpPr>
        <p:spPr bwMode="auto">
          <a:xfrm>
            <a:off x="4800600" y="5257800"/>
            <a:ext cx="4294188" cy="1230313"/>
          </a:xfrm>
          <a:prstGeom prst="rect">
            <a:avLst/>
          </a:prstGeom>
          <a:solidFill>
            <a:srgbClr val="FFCC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Tilted-Disc Syndrome</a:t>
            </a:r>
          </a:p>
          <a:p>
            <a:pPr eaLnBrk="1" hangingPunct="1">
              <a:spcBef>
                <a:spcPct val="0"/>
              </a:spcBef>
              <a:buClrTx/>
              <a:buSzTx/>
              <a:buFontTx/>
              <a:buNone/>
            </a:pPr>
            <a:r>
              <a:rPr lang="en-US" altLang="en-US" sz="1200"/>
              <a:t>1) Superior pole appears…</a:t>
            </a:r>
            <a:r>
              <a:rPr lang="en-US" altLang="en-US" sz="1200" b="1">
                <a:solidFill>
                  <a:srgbClr val="0000FF"/>
                </a:solidFill>
              </a:rPr>
              <a:t>elevated</a:t>
            </a:r>
            <a:r>
              <a:rPr lang="en-US" altLang="en-US" sz="1200"/>
              <a:t>, inferior…</a:t>
            </a:r>
            <a:r>
              <a:rPr lang="en-US" altLang="en-US" sz="1200" b="1">
                <a:solidFill>
                  <a:srgbClr val="0000FF"/>
                </a:solidFill>
              </a:rPr>
              <a:t>recessed</a:t>
            </a:r>
          </a:p>
          <a:p>
            <a:pPr eaLnBrk="1" hangingPunct="1">
              <a:spcBef>
                <a:spcPct val="0"/>
              </a:spcBef>
              <a:buClrTx/>
              <a:buSzTx/>
              <a:buFontTx/>
              <a:buNone/>
            </a:pPr>
            <a:r>
              <a:rPr lang="en-US" altLang="en-US" sz="1200"/>
              <a:t>2) </a:t>
            </a:r>
            <a:r>
              <a:rPr lang="en-US" altLang="en-US" sz="1200">
                <a:solidFill>
                  <a:srgbClr val="FFCC99"/>
                </a:solidFill>
              </a:rPr>
              <a:t>Associated with…</a:t>
            </a:r>
            <a:r>
              <a:rPr lang="en-US" altLang="en-US" sz="1200" b="1">
                <a:solidFill>
                  <a:srgbClr val="FFCC99"/>
                </a:solidFill>
              </a:rPr>
              <a:t>situs inversus</a:t>
            </a:r>
            <a:r>
              <a:rPr lang="en-US" altLang="en-US" sz="1200">
                <a:solidFill>
                  <a:srgbClr val="FFCC99"/>
                </a:solidFill>
              </a:rPr>
              <a:t> of retinal vessels</a:t>
            </a:r>
          </a:p>
          <a:p>
            <a:pPr eaLnBrk="1" hangingPunct="1">
              <a:spcBef>
                <a:spcPct val="0"/>
              </a:spcBef>
              <a:buClrTx/>
              <a:buSzTx/>
              <a:buFontTx/>
              <a:buNone/>
            </a:pPr>
            <a:r>
              <a:rPr lang="en-US" altLang="en-US" sz="1200"/>
              <a:t>3) </a:t>
            </a:r>
            <a:r>
              <a:rPr lang="en-US" altLang="en-US" sz="1200">
                <a:solidFill>
                  <a:srgbClr val="FFCC99"/>
                </a:solidFill>
              </a:rPr>
              <a:t>Fundus abnormality produces…</a:t>
            </a:r>
            <a:r>
              <a:rPr lang="en-US" altLang="en-US" sz="1200" b="1">
                <a:solidFill>
                  <a:srgbClr val="FFCC99"/>
                </a:solidFill>
              </a:rPr>
              <a:t>myopic astigmatism</a:t>
            </a:r>
          </a:p>
          <a:p>
            <a:pPr eaLnBrk="1" hangingPunct="1">
              <a:spcBef>
                <a:spcPct val="0"/>
              </a:spcBef>
              <a:buClrTx/>
              <a:buSzTx/>
              <a:buFontTx/>
              <a:buNone/>
            </a:pPr>
            <a:r>
              <a:rPr lang="en-US" altLang="en-US" sz="1200"/>
              <a:t>4) </a:t>
            </a:r>
            <a:r>
              <a:rPr lang="en-US" altLang="en-US" sz="1200">
                <a:solidFill>
                  <a:srgbClr val="FFCC99"/>
                </a:solidFill>
              </a:rPr>
              <a:t>VF testing reveals…</a:t>
            </a:r>
            <a:r>
              <a:rPr lang="en-US" altLang="en-US" sz="1200" b="1">
                <a:solidFill>
                  <a:srgbClr val="FFCC99"/>
                </a:solidFill>
              </a:rPr>
              <a:t>bitemporal hemianopia</a:t>
            </a:r>
            <a:r>
              <a:rPr lang="en-US" altLang="en-US" sz="1200">
                <a:solidFill>
                  <a:srgbClr val="FFCC99"/>
                </a:solidFill>
              </a:rPr>
              <a:t> that doesn’t</a:t>
            </a:r>
          </a:p>
          <a:p>
            <a:pPr eaLnBrk="1" hangingPunct="1">
              <a:spcBef>
                <a:spcPct val="0"/>
              </a:spcBef>
              <a:buClrTx/>
              <a:buSzTx/>
              <a:buFontTx/>
              <a:buNone/>
            </a:pPr>
            <a:r>
              <a:rPr lang="en-US" altLang="en-US" sz="1200">
                <a:solidFill>
                  <a:srgbClr val="FFCC99"/>
                </a:solidFill>
              </a:rPr>
              <a:t>   …</a:t>
            </a:r>
            <a:r>
              <a:rPr lang="en-US" altLang="en-US" sz="1200" b="1">
                <a:solidFill>
                  <a:srgbClr val="FFCC99"/>
                </a:solidFill>
              </a:rPr>
              <a:t>respect the vertical</a:t>
            </a:r>
            <a:r>
              <a:rPr lang="en-US" altLang="en-US" sz="1200">
                <a:solidFill>
                  <a:srgbClr val="FFCC99"/>
                </a:solidFill>
              </a:rPr>
              <a:t> and may…</a:t>
            </a:r>
            <a:r>
              <a:rPr lang="en-US" altLang="en-US" sz="1200" b="1">
                <a:solidFill>
                  <a:srgbClr val="FFCC99"/>
                </a:solidFill>
              </a:rPr>
              <a:t>resolve with refraction</a:t>
            </a:r>
          </a:p>
        </p:txBody>
      </p:sp>
      <p:sp>
        <p:nvSpPr>
          <p:cNvPr id="18" name="Text Box 13">
            <a:extLst>
              <a:ext uri="{FF2B5EF4-FFF2-40B4-BE49-F238E27FC236}">
                <a16:creationId xmlns:a16="http://schemas.microsoft.com/office/drawing/2014/main" id="{AF29A23D-8CCD-493E-A881-3F227F620AD9}"/>
              </a:ext>
            </a:extLst>
          </p:cNvPr>
          <p:cNvSpPr txBox="1">
            <a:spLocks noChangeArrowheads="1"/>
          </p:cNvSpPr>
          <p:nvPr/>
        </p:nvSpPr>
        <p:spPr bwMode="auto">
          <a:xfrm>
            <a:off x="4800600" y="5257800"/>
            <a:ext cx="4216400" cy="1231106"/>
          </a:xfrm>
          <a:prstGeom prst="rect">
            <a:avLst/>
          </a:prstGeom>
          <a:solidFill>
            <a:srgbClr val="FFCC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dirty="0">
                <a:solidFill>
                  <a:schemeClr val="bg1">
                    <a:lumMod val="65000"/>
                  </a:schemeClr>
                </a:solidFill>
              </a:rPr>
              <a:t>Tilted-Disc Syndrome</a:t>
            </a:r>
          </a:p>
          <a:p>
            <a:pPr eaLnBrk="1" hangingPunct="1">
              <a:spcBef>
                <a:spcPct val="0"/>
              </a:spcBef>
              <a:buClrTx/>
              <a:buSzTx/>
              <a:buFontTx/>
              <a:buNone/>
            </a:pPr>
            <a:r>
              <a:rPr lang="en-US" altLang="en-US" sz="1200" dirty="0">
                <a:solidFill>
                  <a:srgbClr val="FFCC99"/>
                </a:solidFill>
              </a:rPr>
              <a:t>1) Superior pole appears…</a:t>
            </a:r>
            <a:r>
              <a:rPr lang="en-US" altLang="en-US" sz="1200" b="1" dirty="0">
                <a:solidFill>
                  <a:srgbClr val="FFCC99"/>
                </a:solidFill>
              </a:rPr>
              <a:t>elevated</a:t>
            </a:r>
            <a:r>
              <a:rPr lang="en-US" altLang="en-US" sz="1200" dirty="0">
                <a:solidFill>
                  <a:srgbClr val="FFCC99"/>
                </a:solidFill>
              </a:rPr>
              <a:t>, inferior… </a:t>
            </a:r>
            <a:r>
              <a:rPr lang="en-US" altLang="en-US" sz="1200" b="1" dirty="0">
                <a:solidFill>
                  <a:srgbClr val="FFCC99"/>
                </a:solidFill>
              </a:rPr>
              <a:t>recessed</a:t>
            </a:r>
          </a:p>
          <a:p>
            <a:pPr eaLnBrk="1" hangingPunct="1">
              <a:spcBef>
                <a:spcPct val="0"/>
              </a:spcBef>
              <a:buClrTx/>
              <a:buSzTx/>
              <a:buFontTx/>
              <a:buNone/>
            </a:pPr>
            <a:r>
              <a:rPr lang="en-US" altLang="en-US" sz="1200" dirty="0">
                <a:solidFill>
                  <a:srgbClr val="FFCC99"/>
                </a:solidFill>
              </a:rPr>
              <a:t>2) Associated with…</a:t>
            </a:r>
            <a:r>
              <a:rPr lang="en-US" altLang="en-US" sz="1200" b="1" dirty="0">
                <a:solidFill>
                  <a:srgbClr val="FFCC99"/>
                </a:solidFill>
              </a:rPr>
              <a:t>situs inversus</a:t>
            </a:r>
            <a:r>
              <a:rPr lang="en-US" altLang="en-US" sz="1200" dirty="0">
                <a:solidFill>
                  <a:srgbClr val="FFCC99"/>
                </a:solidFill>
              </a:rPr>
              <a:t> of retinal vessels</a:t>
            </a:r>
          </a:p>
          <a:p>
            <a:pPr eaLnBrk="1" hangingPunct="1">
              <a:spcBef>
                <a:spcPct val="0"/>
              </a:spcBef>
              <a:buClrTx/>
              <a:buSzTx/>
              <a:buFontTx/>
              <a:buNone/>
            </a:pPr>
            <a:r>
              <a:rPr lang="en-US" altLang="en-US" sz="1200" dirty="0">
                <a:solidFill>
                  <a:srgbClr val="FFCC99"/>
                </a:solidFill>
              </a:rPr>
              <a:t>3) Fundus abnormality produces… </a:t>
            </a:r>
            <a:r>
              <a:rPr lang="en-US" altLang="en-US" sz="1200" b="1" dirty="0">
                <a:solidFill>
                  <a:srgbClr val="FFCC99"/>
                </a:solidFill>
              </a:rPr>
              <a:t>myopic </a:t>
            </a:r>
            <a:r>
              <a:rPr lang="en-US" altLang="en-US" sz="1200" b="1" dirty="0" err="1">
                <a:solidFill>
                  <a:srgbClr val="FFCC99"/>
                </a:solidFill>
              </a:rPr>
              <a:t>astigm</a:t>
            </a:r>
            <a:endParaRPr lang="en-US" altLang="en-US" sz="1200" b="1" dirty="0">
              <a:solidFill>
                <a:srgbClr val="FFCC99"/>
              </a:solidFill>
            </a:endParaRPr>
          </a:p>
          <a:p>
            <a:pPr eaLnBrk="1" hangingPunct="1">
              <a:spcBef>
                <a:spcPct val="0"/>
              </a:spcBef>
              <a:buClrTx/>
              <a:buSzTx/>
              <a:buFontTx/>
              <a:buNone/>
            </a:pPr>
            <a:r>
              <a:rPr lang="en-US" altLang="en-US" sz="1200" dirty="0">
                <a:solidFill>
                  <a:srgbClr val="FFCC99"/>
                </a:solidFill>
              </a:rPr>
              <a:t>4) VF testing reveals…</a:t>
            </a:r>
            <a:r>
              <a:rPr lang="en-US" altLang="en-US" sz="1200" b="1" dirty="0">
                <a:solidFill>
                  <a:srgbClr val="FFCC99"/>
                </a:solidFill>
              </a:rPr>
              <a:t>bitemporal hemianopia</a:t>
            </a:r>
            <a:r>
              <a:rPr lang="en-US" altLang="en-US" sz="1200" dirty="0">
                <a:solidFill>
                  <a:srgbClr val="FFCC99"/>
                </a:solidFill>
              </a:rPr>
              <a:t> that </a:t>
            </a:r>
            <a:r>
              <a:rPr lang="en-US" altLang="en-US" sz="1200" dirty="0" err="1">
                <a:solidFill>
                  <a:srgbClr val="FFCC99"/>
                </a:solidFill>
              </a:rPr>
              <a:t>doesn’t</a:t>
            </a:r>
            <a:r>
              <a:rPr lang="en-US" altLang="en-US" sz="1200" b="1" dirty="0" err="1">
                <a:solidFill>
                  <a:srgbClr val="FFCC99"/>
                </a:solidFill>
              </a:rPr>
              <a:t>with</a:t>
            </a:r>
            <a:r>
              <a:rPr lang="en-US" altLang="en-US" sz="1200" b="1" dirty="0">
                <a:solidFill>
                  <a:srgbClr val="FFCC99"/>
                </a:solidFill>
              </a:rPr>
              <a:t> refract</a:t>
            </a:r>
          </a:p>
        </p:txBody>
      </p:sp>
      <p:sp>
        <p:nvSpPr>
          <p:cNvPr id="3" name="TextBox 2">
            <a:extLst>
              <a:ext uri="{FF2B5EF4-FFF2-40B4-BE49-F238E27FC236}">
                <a16:creationId xmlns:a16="http://schemas.microsoft.com/office/drawing/2014/main" id="{83967FBC-9255-EE50-B057-538AB35A0FFD}"/>
              </a:ext>
            </a:extLst>
          </p:cNvPr>
          <p:cNvSpPr txBox="1"/>
          <p:nvPr/>
        </p:nvSpPr>
        <p:spPr>
          <a:xfrm>
            <a:off x="299781" y="1873984"/>
            <a:ext cx="5410200" cy="2308324"/>
          </a:xfrm>
          <a:prstGeom prst="rect">
            <a:avLst/>
          </a:prstGeom>
          <a:solidFill>
            <a:srgbClr val="61D6FF"/>
          </a:solidFill>
        </p:spPr>
        <p:txBody>
          <a:bodyPr wrap="square" rtlCol="0">
            <a:spAutoFit/>
          </a:bodyPr>
          <a:lstStyle/>
          <a:p>
            <a:r>
              <a:rPr lang="en-US" sz="1600" i="1" dirty="0">
                <a:solidFill>
                  <a:schemeClr val="bg1">
                    <a:lumMod val="50000"/>
                  </a:schemeClr>
                </a:solidFill>
              </a:rPr>
              <a:t>Is morning-glory disc usually unilateral, or bilateral?</a:t>
            </a:r>
          </a:p>
          <a:p>
            <a:r>
              <a:rPr lang="en-US" sz="1600" dirty="0">
                <a:solidFill>
                  <a:schemeClr val="bg1">
                    <a:lumMod val="50000"/>
                  </a:schemeClr>
                </a:solidFill>
              </a:rPr>
              <a:t>Unilateral</a:t>
            </a:r>
          </a:p>
          <a:p>
            <a:endParaRPr lang="en-US" sz="1600" i="1" dirty="0">
              <a:solidFill>
                <a:schemeClr val="bg1">
                  <a:lumMod val="50000"/>
                </a:schemeClr>
              </a:solidFill>
              <a:latin typeface="+mn-lt"/>
            </a:endParaRPr>
          </a:p>
          <a:p>
            <a:r>
              <a:rPr lang="en-US" sz="1600" i="1" dirty="0">
                <a:solidFill>
                  <a:schemeClr val="bg1">
                    <a:lumMod val="50000"/>
                  </a:schemeClr>
                </a:solidFill>
                <a:latin typeface="+mn-lt"/>
              </a:rPr>
              <a:t>Is there a gender predilection?</a:t>
            </a:r>
          </a:p>
          <a:p>
            <a:r>
              <a:rPr lang="en-US" sz="1600" dirty="0">
                <a:solidFill>
                  <a:schemeClr val="bg1">
                    <a:lumMod val="50000"/>
                  </a:schemeClr>
                </a:solidFill>
                <a:latin typeface="+mn-lt"/>
              </a:rPr>
              <a:t>Yes, there is a  ♀  preponderance</a:t>
            </a:r>
          </a:p>
          <a:p>
            <a:endParaRPr lang="en-US" sz="1600" dirty="0">
              <a:solidFill>
                <a:schemeClr val="bg1">
                  <a:lumMod val="50000"/>
                </a:schemeClr>
              </a:solidFill>
            </a:endParaRPr>
          </a:p>
          <a:p>
            <a:r>
              <a:rPr lang="en-US" sz="1600" i="1" dirty="0">
                <a:solidFill>
                  <a:schemeClr val="bg1">
                    <a:lumMod val="50000"/>
                  </a:schemeClr>
                </a:solidFill>
              </a:rPr>
              <a:t>It has two associations of particular note—what are they?</a:t>
            </a:r>
          </a:p>
          <a:p>
            <a:r>
              <a:rPr lang="en-US" sz="1600" dirty="0">
                <a:solidFill>
                  <a:schemeClr val="bg1">
                    <a:lumMod val="50000"/>
                  </a:schemeClr>
                </a:solidFill>
              </a:rPr>
              <a:t>--PHACE  syndrome</a:t>
            </a:r>
          </a:p>
          <a:p>
            <a:r>
              <a:rPr lang="en-US" sz="1600" dirty="0">
                <a:solidFill>
                  <a:schemeClr val="bg1">
                    <a:lumMod val="50000"/>
                  </a:schemeClr>
                </a:solidFill>
              </a:rPr>
              <a:t>--</a:t>
            </a:r>
            <a:r>
              <a:rPr lang="en-US" sz="1600" b="1" dirty="0" err="1"/>
              <a:t>Moyamoya</a:t>
            </a:r>
            <a:r>
              <a:rPr lang="en-US" sz="1600" b="1" dirty="0"/>
              <a:t>  </a:t>
            </a:r>
            <a:r>
              <a:rPr lang="en-US" sz="1600" b="1" dirty="0">
                <a:solidFill>
                  <a:srgbClr val="61D6FF"/>
                </a:solidFill>
              </a:rPr>
              <a:t>disease</a:t>
            </a:r>
          </a:p>
        </p:txBody>
      </p:sp>
      <p:sp>
        <p:nvSpPr>
          <p:cNvPr id="10" name="Frame 9">
            <a:extLst>
              <a:ext uri="{FF2B5EF4-FFF2-40B4-BE49-F238E27FC236}">
                <a16:creationId xmlns:a16="http://schemas.microsoft.com/office/drawing/2014/main" id="{EB6C9FED-664F-3408-E956-3B582B06FD5F}"/>
              </a:ext>
            </a:extLst>
          </p:cNvPr>
          <p:cNvSpPr/>
          <p:nvPr/>
        </p:nvSpPr>
        <p:spPr>
          <a:xfrm>
            <a:off x="1340808" y="4266407"/>
            <a:ext cx="1859592" cy="305593"/>
          </a:xfrm>
          <a:prstGeom prst="frame">
            <a:avLst/>
          </a:prstGeom>
          <a:solidFill>
            <a:schemeClr val="bg1">
              <a:lumMod val="65000"/>
            </a:schemeClr>
          </a:solidFill>
          <a:ln>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5" name="TextBox 4">
            <a:extLst>
              <a:ext uri="{FF2B5EF4-FFF2-40B4-BE49-F238E27FC236}">
                <a16:creationId xmlns:a16="http://schemas.microsoft.com/office/drawing/2014/main" id="{A5DE4E2D-A07C-9FD4-0501-0357163C4BDE}"/>
              </a:ext>
            </a:extLst>
          </p:cNvPr>
          <p:cNvSpPr txBox="1"/>
          <p:nvPr/>
        </p:nvSpPr>
        <p:spPr>
          <a:xfrm>
            <a:off x="2068437" y="2499301"/>
            <a:ext cx="6591695" cy="3754874"/>
          </a:xfrm>
          <a:prstGeom prst="rect">
            <a:avLst/>
          </a:prstGeom>
          <a:solidFill>
            <a:srgbClr val="FFDB69"/>
          </a:solidFill>
        </p:spPr>
        <p:txBody>
          <a:bodyPr wrap="square" rtlCol="0">
            <a:spAutoFit/>
          </a:bodyPr>
          <a:lstStyle/>
          <a:p>
            <a:r>
              <a:rPr lang="en-US" sz="1400" b="0" i="1" dirty="0">
                <a:solidFill>
                  <a:schemeClr val="bg1">
                    <a:lumMod val="65000"/>
                  </a:schemeClr>
                </a:solidFill>
                <a:effectLst/>
                <a:latin typeface="+mn-lt"/>
              </a:rPr>
              <a:t>What is </a:t>
            </a:r>
            <a:r>
              <a:rPr lang="en-US" sz="1400" b="0" dirty="0" err="1">
                <a:solidFill>
                  <a:schemeClr val="bg1">
                    <a:lumMod val="65000"/>
                  </a:schemeClr>
                </a:solidFill>
                <a:effectLst/>
                <a:latin typeface="+mn-lt"/>
              </a:rPr>
              <a:t>moyamoya</a:t>
            </a:r>
            <a:r>
              <a:rPr lang="en-US" sz="1400" b="0" dirty="0">
                <a:solidFill>
                  <a:schemeClr val="bg1">
                    <a:lumMod val="65000"/>
                  </a:schemeClr>
                </a:solidFill>
                <a:effectLst/>
                <a:latin typeface="+mn-lt"/>
              </a:rPr>
              <a:t> disease </a:t>
            </a:r>
            <a:r>
              <a:rPr lang="en-US" sz="1400" b="0" i="1" dirty="0">
                <a:solidFill>
                  <a:schemeClr val="bg1">
                    <a:lumMod val="65000"/>
                  </a:schemeClr>
                </a:solidFill>
                <a:effectLst/>
                <a:latin typeface="+mn-lt"/>
              </a:rPr>
              <a:t>(MMD)?</a:t>
            </a:r>
          </a:p>
          <a:p>
            <a:r>
              <a:rPr lang="en-US" sz="1400" dirty="0">
                <a:solidFill>
                  <a:schemeClr val="bg1">
                    <a:lumMod val="65000"/>
                  </a:schemeClr>
                </a:solidFill>
                <a:latin typeface="+mn-lt"/>
              </a:rPr>
              <a:t>An</a:t>
            </a:r>
            <a:r>
              <a:rPr lang="en-US" sz="1400" b="0" i="0" dirty="0">
                <a:solidFill>
                  <a:schemeClr val="bg1">
                    <a:lumMod val="65000"/>
                  </a:schemeClr>
                </a:solidFill>
                <a:effectLst/>
                <a:latin typeface="+mn-lt"/>
              </a:rPr>
              <a:t>  occlusive  vascular condition primarily affecting the terminal  internal carotids  and proximal  anterior and middle cerebral  arteries</a:t>
            </a:r>
          </a:p>
          <a:p>
            <a:endParaRPr lang="en-US" sz="1400" i="1" dirty="0">
              <a:solidFill>
                <a:schemeClr val="bg1">
                  <a:lumMod val="65000"/>
                </a:schemeClr>
              </a:solidFill>
              <a:latin typeface="+mn-lt"/>
            </a:endParaRPr>
          </a:p>
          <a:p>
            <a:r>
              <a:rPr lang="en-US" sz="1400" b="0" i="1" dirty="0">
                <a:solidFill>
                  <a:schemeClr val="bg1">
                    <a:lumMod val="65000"/>
                  </a:schemeClr>
                </a:solidFill>
                <a:effectLst/>
                <a:latin typeface="+mn-lt"/>
              </a:rPr>
              <a:t>Is it common, or rare?</a:t>
            </a:r>
          </a:p>
          <a:p>
            <a:r>
              <a:rPr lang="en-US" sz="1400" dirty="0">
                <a:solidFill>
                  <a:schemeClr val="bg1">
                    <a:lumMod val="65000"/>
                  </a:schemeClr>
                </a:solidFill>
                <a:latin typeface="+mn-lt"/>
              </a:rPr>
              <a:t>Quite rare</a:t>
            </a:r>
          </a:p>
          <a:p>
            <a:endParaRPr lang="en-US" sz="1400" b="0" i="0" dirty="0">
              <a:solidFill>
                <a:schemeClr val="bg1">
                  <a:lumMod val="65000"/>
                </a:schemeClr>
              </a:solidFill>
              <a:effectLst/>
              <a:latin typeface="+mn-lt"/>
            </a:endParaRPr>
          </a:p>
          <a:p>
            <a:endParaRPr lang="en-US" sz="1400" i="1" dirty="0">
              <a:solidFill>
                <a:schemeClr val="bg1">
                  <a:lumMod val="65000"/>
                </a:schemeClr>
              </a:solidFill>
              <a:latin typeface="+mn-lt"/>
            </a:endParaRPr>
          </a:p>
          <a:p>
            <a:r>
              <a:rPr lang="en-US" sz="1400" i="1" dirty="0">
                <a:solidFill>
                  <a:schemeClr val="bg1">
                    <a:lumMod val="65000"/>
                  </a:schemeClr>
                </a:solidFill>
                <a:latin typeface="+mn-lt"/>
              </a:rPr>
              <a:t>Is there a racial predilection?</a:t>
            </a:r>
          </a:p>
          <a:p>
            <a:r>
              <a:rPr lang="en-US" sz="1400" dirty="0">
                <a:solidFill>
                  <a:schemeClr val="bg1">
                    <a:lumMod val="65000"/>
                  </a:schemeClr>
                </a:solidFill>
                <a:latin typeface="+mn-lt"/>
              </a:rPr>
              <a:t>Yes, it is more common in  Asians , especially  Japanese  and Korean  individuals</a:t>
            </a:r>
          </a:p>
          <a:p>
            <a:endParaRPr lang="en-US" sz="1400" dirty="0">
              <a:solidFill>
                <a:schemeClr val="bg1">
                  <a:lumMod val="65000"/>
                </a:schemeClr>
              </a:solidFill>
              <a:latin typeface="+mn-lt"/>
            </a:endParaRPr>
          </a:p>
          <a:p>
            <a:r>
              <a:rPr lang="en-US" sz="1400" i="1" dirty="0">
                <a:solidFill>
                  <a:schemeClr val="bg1">
                    <a:lumMod val="65000"/>
                  </a:schemeClr>
                </a:solidFill>
                <a:latin typeface="+mn-lt"/>
              </a:rPr>
              <a:t>Is there a gender predilection?</a:t>
            </a:r>
          </a:p>
          <a:p>
            <a:r>
              <a:rPr lang="en-US" sz="1400" dirty="0">
                <a:solidFill>
                  <a:schemeClr val="bg1">
                    <a:lumMod val="65000"/>
                  </a:schemeClr>
                </a:solidFill>
                <a:latin typeface="+mn-lt"/>
              </a:rPr>
              <a:t>Yes, there is a modest  ♀  preponderance</a:t>
            </a:r>
          </a:p>
          <a:p>
            <a:endParaRPr lang="en-US" sz="1400" i="1" dirty="0">
              <a:solidFill>
                <a:schemeClr val="bg1">
                  <a:lumMod val="65000"/>
                </a:schemeClr>
              </a:solidFill>
              <a:latin typeface="+mn-lt"/>
            </a:endParaRPr>
          </a:p>
          <a:p>
            <a:r>
              <a:rPr lang="en-US" sz="1400" i="1" dirty="0">
                <a:solidFill>
                  <a:schemeClr val="bg1">
                    <a:lumMod val="65000"/>
                  </a:schemeClr>
                </a:solidFill>
                <a:latin typeface="+mn-lt"/>
              </a:rPr>
              <a:t>Is there an age predilection?</a:t>
            </a:r>
          </a:p>
          <a:p>
            <a:r>
              <a:rPr lang="en-US" sz="1400" dirty="0">
                <a:latin typeface="+mn-lt"/>
              </a:rPr>
              <a:t>It manifests most commonly in  </a:t>
            </a:r>
            <a:r>
              <a:rPr lang="en-US" sz="1400" b="1" dirty="0">
                <a:latin typeface="+mn-lt"/>
              </a:rPr>
              <a:t>childhood</a:t>
            </a:r>
            <a:r>
              <a:rPr lang="en-US" sz="1400" dirty="0">
                <a:solidFill>
                  <a:schemeClr val="bg1">
                    <a:lumMod val="65000"/>
                  </a:schemeClr>
                </a:solidFill>
                <a:latin typeface="+mn-lt"/>
              </a:rPr>
              <a:t>  (with a second, smaller peak in the  fourth  decade)</a:t>
            </a:r>
          </a:p>
        </p:txBody>
      </p:sp>
      <p:sp>
        <p:nvSpPr>
          <p:cNvPr id="4" name="TextBox 3">
            <a:extLst>
              <a:ext uri="{FF2B5EF4-FFF2-40B4-BE49-F238E27FC236}">
                <a16:creationId xmlns:a16="http://schemas.microsoft.com/office/drawing/2014/main" id="{48A8B3A2-E71D-21BC-BD10-257D1459FAE7}"/>
              </a:ext>
            </a:extLst>
          </p:cNvPr>
          <p:cNvSpPr txBox="1"/>
          <p:nvPr/>
        </p:nvSpPr>
        <p:spPr>
          <a:xfrm>
            <a:off x="1447800" y="5172979"/>
            <a:ext cx="3656770" cy="523220"/>
          </a:xfrm>
          <a:prstGeom prst="rect">
            <a:avLst/>
          </a:prstGeom>
          <a:solidFill>
            <a:srgbClr val="00B050"/>
          </a:solidFill>
        </p:spPr>
        <p:txBody>
          <a:bodyPr wrap="none" rtlCol="0">
            <a:spAutoFit/>
          </a:bodyPr>
          <a:lstStyle/>
          <a:p>
            <a:r>
              <a:rPr lang="en-US" sz="1400" i="1" dirty="0">
                <a:solidFill>
                  <a:schemeClr val="bg1"/>
                </a:solidFill>
              </a:rPr>
              <a:t>How does </a:t>
            </a:r>
            <a:r>
              <a:rPr lang="en-US" sz="1400" i="1" dirty="0" err="1">
                <a:solidFill>
                  <a:schemeClr val="bg1"/>
                </a:solidFill>
              </a:rPr>
              <a:t>moyamoya</a:t>
            </a:r>
            <a:r>
              <a:rPr lang="en-US" sz="1400" i="1" dirty="0">
                <a:solidFill>
                  <a:schemeClr val="bg1"/>
                </a:solidFill>
              </a:rPr>
              <a:t> present in childhood?</a:t>
            </a:r>
          </a:p>
          <a:p>
            <a:r>
              <a:rPr lang="en-US" sz="1400" dirty="0">
                <a:solidFill>
                  <a:schemeClr val="bg1"/>
                </a:solidFill>
              </a:rPr>
              <a:t>With TIAs</a:t>
            </a:r>
          </a:p>
        </p:txBody>
      </p:sp>
      <p:sp>
        <p:nvSpPr>
          <p:cNvPr id="7" name="TextBox 6">
            <a:extLst>
              <a:ext uri="{FF2B5EF4-FFF2-40B4-BE49-F238E27FC236}">
                <a16:creationId xmlns:a16="http://schemas.microsoft.com/office/drawing/2014/main" id="{024A12C4-E399-702B-B93D-2CFCF3E1D8E2}"/>
              </a:ext>
            </a:extLst>
          </p:cNvPr>
          <p:cNvSpPr txBox="1"/>
          <p:nvPr/>
        </p:nvSpPr>
        <p:spPr>
          <a:xfrm>
            <a:off x="1600200" y="3830430"/>
            <a:ext cx="936475" cy="338554"/>
          </a:xfrm>
          <a:prstGeom prst="rect">
            <a:avLst/>
          </a:prstGeom>
          <a:noFill/>
        </p:spPr>
        <p:txBody>
          <a:bodyPr wrap="none" rtlCol="0">
            <a:spAutoFit/>
          </a:bodyPr>
          <a:lstStyle/>
          <a:p>
            <a:r>
              <a:rPr lang="en-US" sz="1600" b="1" dirty="0"/>
              <a:t>disease</a:t>
            </a:r>
          </a:p>
        </p:txBody>
      </p:sp>
      <p:sp>
        <p:nvSpPr>
          <p:cNvPr id="11" name="Oval 10">
            <a:extLst>
              <a:ext uri="{FF2B5EF4-FFF2-40B4-BE49-F238E27FC236}">
                <a16:creationId xmlns:a16="http://schemas.microsoft.com/office/drawing/2014/main" id="{00D56542-5DD6-BA02-BA1E-F638CD2F9DFD}"/>
              </a:ext>
            </a:extLst>
          </p:cNvPr>
          <p:cNvSpPr/>
          <p:nvPr/>
        </p:nvSpPr>
        <p:spPr>
          <a:xfrm>
            <a:off x="1931241" y="5582902"/>
            <a:ext cx="3800551" cy="514310"/>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882660840"/>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52" name="Text Box 16">
            <a:extLst>
              <a:ext uri="{FF2B5EF4-FFF2-40B4-BE49-F238E27FC236}">
                <a16:creationId xmlns:a16="http://schemas.microsoft.com/office/drawing/2014/main" id="{669903C5-5E6F-43C4-BF18-4E57A1360FBB}"/>
              </a:ext>
            </a:extLst>
          </p:cNvPr>
          <p:cNvSpPr txBox="1">
            <a:spLocks noChangeArrowheads="1"/>
          </p:cNvSpPr>
          <p:nvPr/>
        </p:nvSpPr>
        <p:spPr bwMode="auto">
          <a:xfrm>
            <a:off x="4648200" y="2576513"/>
            <a:ext cx="3937000" cy="852487"/>
          </a:xfrm>
          <a:prstGeom prst="rect">
            <a:avLst/>
          </a:prstGeom>
          <a:solidFill>
            <a:srgbClr val="FFC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Myelinated RNFL</a:t>
            </a:r>
            <a:endParaRPr lang="en-US" altLang="en-US" sz="1400" b="1">
              <a:solidFill>
                <a:srgbClr val="FFCCFF"/>
              </a:solidFill>
            </a:endParaRPr>
          </a:p>
          <a:p>
            <a:pPr eaLnBrk="1" hangingPunct="1">
              <a:spcBef>
                <a:spcPct val="0"/>
              </a:spcBef>
              <a:buClrTx/>
              <a:buSzTx/>
              <a:buFontTx/>
              <a:buNone/>
            </a:pPr>
            <a:r>
              <a:rPr lang="en-US" altLang="en-US" sz="1200">
                <a:solidFill>
                  <a:srgbClr val="FFCCFF"/>
                </a:solidFill>
              </a:rPr>
              <a:t>--Myelin normally starts at LGN, ends at lamina cribrosa</a:t>
            </a:r>
          </a:p>
          <a:p>
            <a:pPr eaLnBrk="1" hangingPunct="1">
              <a:spcBef>
                <a:spcPct val="0"/>
              </a:spcBef>
              <a:buClrTx/>
              <a:buSzTx/>
              <a:buFontTx/>
              <a:buNone/>
            </a:pPr>
            <a:r>
              <a:rPr lang="en-US" altLang="en-US" sz="1200">
                <a:solidFill>
                  <a:srgbClr val="FFCCFF"/>
                </a:solidFill>
              </a:rPr>
              <a:t>--Can be patchy, discontinuous</a:t>
            </a:r>
          </a:p>
          <a:p>
            <a:pPr eaLnBrk="1" hangingPunct="1">
              <a:spcBef>
                <a:spcPct val="0"/>
              </a:spcBef>
              <a:buClrTx/>
              <a:buSzTx/>
              <a:buFontTx/>
              <a:buNone/>
            </a:pPr>
            <a:r>
              <a:rPr lang="en-US" altLang="en-US" sz="1200">
                <a:solidFill>
                  <a:srgbClr val="FFCCFF"/>
                </a:solidFill>
              </a:rPr>
              <a:t>--Corresponding VF has absolute scotoma</a:t>
            </a:r>
          </a:p>
        </p:txBody>
      </p:sp>
      <p:sp>
        <p:nvSpPr>
          <p:cNvPr id="6154" name="Text Box 18">
            <a:extLst>
              <a:ext uri="{FF2B5EF4-FFF2-40B4-BE49-F238E27FC236}">
                <a16:creationId xmlns:a16="http://schemas.microsoft.com/office/drawing/2014/main" id="{D3344072-87DD-4AB2-B95B-73F807A201CA}"/>
              </a:ext>
            </a:extLst>
          </p:cNvPr>
          <p:cNvSpPr txBox="1">
            <a:spLocks noChangeArrowheads="1"/>
          </p:cNvSpPr>
          <p:nvPr/>
        </p:nvSpPr>
        <p:spPr bwMode="auto">
          <a:xfrm>
            <a:off x="5546725" y="1687513"/>
            <a:ext cx="3421063" cy="669925"/>
          </a:xfrm>
          <a:prstGeom prst="rect">
            <a:avLst/>
          </a:prstGeom>
          <a:solidFill>
            <a:srgbClr val="FFFF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Megalopapilla</a:t>
            </a:r>
          </a:p>
          <a:p>
            <a:pPr eaLnBrk="1" hangingPunct="1">
              <a:spcBef>
                <a:spcPct val="0"/>
              </a:spcBef>
              <a:buClrTx/>
              <a:buSzTx/>
              <a:buFontTx/>
              <a:buNone/>
            </a:pPr>
            <a:r>
              <a:rPr lang="en-US" altLang="en-US" sz="1200">
                <a:solidFill>
                  <a:srgbClr val="FFFF99"/>
                </a:solidFill>
              </a:rPr>
              <a:t>--Abnormally large diameter of </a:t>
            </a:r>
            <a:r>
              <a:rPr lang="en-US" altLang="en-US" sz="1200" b="1">
                <a:solidFill>
                  <a:srgbClr val="FFFF99"/>
                </a:solidFill>
              </a:rPr>
              <a:t>disc and cup</a:t>
            </a:r>
          </a:p>
          <a:p>
            <a:pPr eaLnBrk="1" hangingPunct="1">
              <a:spcBef>
                <a:spcPct val="0"/>
              </a:spcBef>
              <a:buClrTx/>
              <a:buSzTx/>
              <a:buFontTx/>
              <a:buNone/>
            </a:pPr>
            <a:r>
              <a:rPr lang="en-US" altLang="en-US" sz="1200">
                <a:solidFill>
                  <a:srgbClr val="FFFF99"/>
                </a:solidFill>
              </a:rPr>
              <a:t>--VF testing may reveal an </a:t>
            </a:r>
            <a:r>
              <a:rPr lang="en-US" altLang="en-US" sz="1200" b="1">
                <a:solidFill>
                  <a:srgbClr val="FFFF99"/>
                </a:solidFill>
              </a:rPr>
              <a:t>enlarged blind spot</a:t>
            </a:r>
          </a:p>
        </p:txBody>
      </p:sp>
      <p:sp>
        <p:nvSpPr>
          <p:cNvPr id="6155" name="Text Box 19">
            <a:extLst>
              <a:ext uri="{FF2B5EF4-FFF2-40B4-BE49-F238E27FC236}">
                <a16:creationId xmlns:a16="http://schemas.microsoft.com/office/drawing/2014/main" id="{60C20DCD-6643-4B2D-B339-CA8978ADA455}"/>
              </a:ext>
            </a:extLst>
          </p:cNvPr>
          <p:cNvSpPr txBox="1">
            <a:spLocks noChangeArrowheads="1"/>
          </p:cNvSpPr>
          <p:nvPr/>
        </p:nvSpPr>
        <p:spPr bwMode="auto">
          <a:xfrm>
            <a:off x="5257800" y="3760788"/>
            <a:ext cx="3243263" cy="1217612"/>
          </a:xfrm>
          <a:prstGeom prst="rect">
            <a:avLst/>
          </a:prstGeom>
          <a:solidFill>
            <a:srgbClr val="CCFF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Optic Nerve Hypoplasia</a:t>
            </a:r>
          </a:p>
          <a:p>
            <a:pPr eaLnBrk="1" hangingPunct="1">
              <a:spcBef>
                <a:spcPct val="0"/>
              </a:spcBef>
              <a:buClrTx/>
              <a:buSzTx/>
              <a:buFontTx/>
              <a:buNone/>
            </a:pPr>
            <a:r>
              <a:rPr lang="en-US" altLang="en-US" sz="1200">
                <a:solidFill>
                  <a:srgbClr val="CCFFCC"/>
                </a:solidFill>
              </a:rPr>
              <a:t>--Abnormally </a:t>
            </a:r>
            <a:r>
              <a:rPr lang="en-US" altLang="en-US" sz="1200" b="1">
                <a:solidFill>
                  <a:srgbClr val="CCFFCC"/>
                </a:solidFill>
              </a:rPr>
              <a:t>low number of axons</a:t>
            </a:r>
          </a:p>
          <a:p>
            <a:pPr eaLnBrk="1" hangingPunct="1">
              <a:spcBef>
                <a:spcPct val="0"/>
              </a:spcBef>
              <a:buClrTx/>
              <a:buSzTx/>
              <a:buFontTx/>
              <a:buNone/>
            </a:pPr>
            <a:r>
              <a:rPr lang="en-US" altLang="en-US" sz="1200">
                <a:solidFill>
                  <a:srgbClr val="CCFFCC"/>
                </a:solidFill>
              </a:rPr>
              <a:t>--DFE: Small pale disc with </a:t>
            </a:r>
            <a:r>
              <a:rPr lang="en-US" altLang="en-US" sz="1200" b="1">
                <a:solidFill>
                  <a:srgbClr val="CCFFCC"/>
                </a:solidFill>
              </a:rPr>
              <a:t>double ring sign</a:t>
            </a:r>
            <a:endParaRPr lang="en-US" altLang="en-US" sz="1200">
              <a:solidFill>
                <a:srgbClr val="CCFFCC"/>
              </a:solidFill>
            </a:endParaRPr>
          </a:p>
          <a:p>
            <a:pPr eaLnBrk="1" hangingPunct="1">
              <a:spcBef>
                <a:spcPct val="0"/>
              </a:spcBef>
              <a:buClrTx/>
              <a:buSzTx/>
              <a:buFontTx/>
              <a:buNone/>
            </a:pPr>
            <a:r>
              <a:rPr lang="en-US" altLang="en-US" sz="1200">
                <a:solidFill>
                  <a:srgbClr val="CCFFCC"/>
                </a:solidFill>
              </a:rPr>
              <a:t>--VA </a:t>
            </a:r>
            <a:r>
              <a:rPr lang="en-US" altLang="en-US" sz="1200" b="1">
                <a:solidFill>
                  <a:srgbClr val="CCFFCC"/>
                </a:solidFill>
              </a:rPr>
              <a:t>20/20&lt;-&gt;NLP</a:t>
            </a:r>
          </a:p>
          <a:p>
            <a:pPr eaLnBrk="1" hangingPunct="1">
              <a:spcBef>
                <a:spcPct val="0"/>
              </a:spcBef>
              <a:buClrTx/>
              <a:buSzTx/>
              <a:buFontTx/>
              <a:buNone/>
            </a:pPr>
            <a:r>
              <a:rPr lang="en-US" altLang="en-US" sz="1200">
                <a:solidFill>
                  <a:srgbClr val="CCFFCC"/>
                </a:solidFill>
              </a:rPr>
              <a:t>--VF defects </a:t>
            </a:r>
            <a:r>
              <a:rPr lang="en-US" altLang="en-US" sz="1200" b="1">
                <a:solidFill>
                  <a:srgbClr val="CCFFCC"/>
                </a:solidFill>
              </a:rPr>
              <a:t>invariably present</a:t>
            </a:r>
          </a:p>
          <a:p>
            <a:pPr eaLnBrk="1" hangingPunct="1">
              <a:spcBef>
                <a:spcPct val="0"/>
              </a:spcBef>
              <a:buClrTx/>
              <a:buSzTx/>
              <a:buFontTx/>
              <a:buNone/>
            </a:pPr>
            <a:r>
              <a:rPr lang="en-US" altLang="en-US" sz="1200">
                <a:solidFill>
                  <a:srgbClr val="CCFFCC"/>
                </a:solidFill>
              </a:rPr>
              <a:t>--Remember the </a:t>
            </a:r>
            <a:r>
              <a:rPr lang="en-US" altLang="en-US" sz="1200" b="1">
                <a:solidFill>
                  <a:srgbClr val="CCFFCC"/>
                </a:solidFill>
              </a:rPr>
              <a:t>4 D’s</a:t>
            </a:r>
            <a:r>
              <a:rPr lang="en-US" altLang="en-US" sz="1200">
                <a:solidFill>
                  <a:srgbClr val="CCFFCC"/>
                </a:solidFill>
              </a:rPr>
              <a:t> (more on this shortly)</a:t>
            </a:r>
          </a:p>
        </p:txBody>
      </p:sp>
      <p:sp>
        <p:nvSpPr>
          <p:cNvPr id="6156" name="Text Box 20">
            <a:extLst>
              <a:ext uri="{FF2B5EF4-FFF2-40B4-BE49-F238E27FC236}">
                <a16:creationId xmlns:a16="http://schemas.microsoft.com/office/drawing/2014/main" id="{06D67543-4399-4182-A8C4-2AE49EC50E7E}"/>
              </a:ext>
            </a:extLst>
          </p:cNvPr>
          <p:cNvSpPr txBox="1">
            <a:spLocks noChangeArrowheads="1"/>
          </p:cNvSpPr>
          <p:nvPr/>
        </p:nvSpPr>
        <p:spPr bwMode="auto">
          <a:xfrm>
            <a:off x="76200" y="2514600"/>
            <a:ext cx="2757488" cy="852488"/>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Optic Nerve Coloboma</a:t>
            </a:r>
          </a:p>
          <a:p>
            <a:pPr eaLnBrk="1" hangingPunct="1">
              <a:spcBef>
                <a:spcPct val="0"/>
              </a:spcBef>
              <a:buClrTx/>
              <a:buSzTx/>
              <a:buFontTx/>
              <a:buNone/>
            </a:pPr>
            <a:r>
              <a:rPr lang="en-US" altLang="en-US" sz="1200">
                <a:solidFill>
                  <a:srgbClr val="CCECFF"/>
                </a:solidFill>
              </a:rPr>
              <a:t>1) May resemble… </a:t>
            </a:r>
            <a:r>
              <a:rPr lang="en-US" altLang="en-US" sz="1200" b="1">
                <a:solidFill>
                  <a:srgbClr val="CCECFF"/>
                </a:solidFill>
              </a:rPr>
              <a:t>deep cupping</a:t>
            </a:r>
          </a:p>
          <a:p>
            <a:pPr eaLnBrk="1" hangingPunct="1">
              <a:spcBef>
                <a:spcPct val="0"/>
              </a:spcBef>
              <a:buClrTx/>
              <a:buSzTx/>
              <a:buFontTx/>
              <a:buNone/>
            </a:pPr>
            <a:r>
              <a:rPr lang="en-US" altLang="en-US" sz="1200">
                <a:solidFill>
                  <a:srgbClr val="CCECFF"/>
                </a:solidFill>
              </a:rPr>
              <a:t>2) Can be… </a:t>
            </a:r>
            <a:r>
              <a:rPr lang="en-US" altLang="en-US" sz="1200" b="1">
                <a:solidFill>
                  <a:srgbClr val="CCECFF"/>
                </a:solidFill>
              </a:rPr>
              <a:t>bilateral, asymmetric</a:t>
            </a:r>
          </a:p>
          <a:p>
            <a:pPr eaLnBrk="1" hangingPunct="1">
              <a:spcBef>
                <a:spcPct val="0"/>
              </a:spcBef>
              <a:buClrTx/>
              <a:buSzTx/>
              <a:buFontTx/>
              <a:buNone/>
            </a:pPr>
            <a:r>
              <a:rPr lang="en-US" altLang="en-US" sz="1200">
                <a:solidFill>
                  <a:srgbClr val="CCECFF"/>
                </a:solidFill>
              </a:rPr>
              <a:t>3) Part of the…</a:t>
            </a:r>
            <a:r>
              <a:rPr lang="en-US" altLang="en-US" sz="1200" b="1">
                <a:solidFill>
                  <a:srgbClr val="CCECFF"/>
                </a:solidFill>
              </a:rPr>
              <a:t>CHARGE association</a:t>
            </a:r>
          </a:p>
        </p:txBody>
      </p:sp>
      <p:sp>
        <p:nvSpPr>
          <p:cNvPr id="6157" name="Text Box 21">
            <a:extLst>
              <a:ext uri="{FF2B5EF4-FFF2-40B4-BE49-F238E27FC236}">
                <a16:creationId xmlns:a16="http://schemas.microsoft.com/office/drawing/2014/main" id="{1E1B20C9-9F50-4638-8A24-9BF4BD147D7A}"/>
              </a:ext>
            </a:extLst>
          </p:cNvPr>
          <p:cNvSpPr txBox="1">
            <a:spLocks noChangeArrowheads="1"/>
          </p:cNvSpPr>
          <p:nvPr/>
        </p:nvSpPr>
        <p:spPr bwMode="auto">
          <a:xfrm>
            <a:off x="869950" y="3505200"/>
            <a:ext cx="2144713" cy="669925"/>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Optic Pit/Hole</a:t>
            </a:r>
          </a:p>
          <a:p>
            <a:pPr eaLnBrk="1" hangingPunct="1">
              <a:spcBef>
                <a:spcPct val="0"/>
              </a:spcBef>
              <a:buClrTx/>
              <a:buSzTx/>
              <a:buFontTx/>
              <a:buNone/>
            </a:pPr>
            <a:r>
              <a:rPr lang="en-US" altLang="en-US" sz="1200">
                <a:solidFill>
                  <a:srgbClr val="CCECFF"/>
                </a:solidFill>
              </a:rPr>
              <a:t>--Associated with </a:t>
            </a:r>
            <a:r>
              <a:rPr lang="en-US" altLang="en-US" sz="1200" b="1">
                <a:solidFill>
                  <a:srgbClr val="CCECFF"/>
                </a:solidFill>
              </a:rPr>
              <a:t>serous RD</a:t>
            </a:r>
          </a:p>
          <a:p>
            <a:pPr eaLnBrk="1" hangingPunct="1">
              <a:spcBef>
                <a:spcPct val="0"/>
              </a:spcBef>
              <a:buClrTx/>
              <a:buSzTx/>
              <a:buFontTx/>
              <a:buNone/>
            </a:pPr>
            <a:r>
              <a:rPr lang="en-US" altLang="en-US" sz="1200">
                <a:solidFill>
                  <a:srgbClr val="CCECFF"/>
                </a:solidFill>
              </a:rPr>
              <a:t>  in adulthood</a:t>
            </a:r>
          </a:p>
        </p:txBody>
      </p:sp>
      <p:sp>
        <p:nvSpPr>
          <p:cNvPr id="6158" name="Text Box 22">
            <a:extLst>
              <a:ext uri="{FF2B5EF4-FFF2-40B4-BE49-F238E27FC236}">
                <a16:creationId xmlns:a16="http://schemas.microsoft.com/office/drawing/2014/main" id="{9816774E-0764-44CE-9708-55344D45C75D}"/>
              </a:ext>
            </a:extLst>
          </p:cNvPr>
          <p:cNvSpPr txBox="1">
            <a:spLocks noChangeArrowheads="1"/>
          </p:cNvSpPr>
          <p:nvPr/>
        </p:nvSpPr>
        <p:spPr bwMode="auto">
          <a:xfrm>
            <a:off x="1371600" y="4267200"/>
            <a:ext cx="3048000" cy="2130425"/>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Morning-Glory Disc</a:t>
            </a:r>
          </a:p>
          <a:p>
            <a:pPr eaLnBrk="1" hangingPunct="1">
              <a:spcBef>
                <a:spcPct val="0"/>
              </a:spcBef>
              <a:buClrTx/>
              <a:buSzTx/>
              <a:buFontTx/>
              <a:buNone/>
            </a:pPr>
            <a:r>
              <a:rPr lang="en-US" altLang="en-US" sz="1200">
                <a:solidFill>
                  <a:srgbClr val="CCECFF"/>
                </a:solidFill>
              </a:rPr>
              <a:t>--DFE reveals:</a:t>
            </a:r>
          </a:p>
          <a:p>
            <a:pPr eaLnBrk="1" hangingPunct="1">
              <a:spcBef>
                <a:spcPct val="0"/>
              </a:spcBef>
              <a:buClrTx/>
              <a:buSzTx/>
              <a:buFontTx/>
              <a:buNone/>
            </a:pPr>
            <a:r>
              <a:rPr lang="en-US" altLang="en-US" sz="1200">
                <a:solidFill>
                  <a:srgbClr val="CCECFF"/>
                </a:solidFill>
              </a:rPr>
              <a:t>  1) Funnel-shaped…</a:t>
            </a:r>
          </a:p>
          <a:p>
            <a:pPr eaLnBrk="1" hangingPunct="1">
              <a:spcBef>
                <a:spcPct val="0"/>
              </a:spcBef>
              <a:buClrTx/>
              <a:buSzTx/>
              <a:buFontTx/>
              <a:buNone/>
            </a:pPr>
            <a:r>
              <a:rPr lang="en-US" altLang="en-US" sz="1200">
                <a:solidFill>
                  <a:srgbClr val="CCECFF"/>
                </a:solidFill>
              </a:rPr>
              <a:t>  2) Number of vessels crossing the rim</a:t>
            </a:r>
          </a:p>
          <a:p>
            <a:pPr eaLnBrk="1" hangingPunct="1">
              <a:spcBef>
                <a:spcPct val="0"/>
              </a:spcBef>
              <a:buClrTx/>
              <a:buSzTx/>
              <a:buFontTx/>
              <a:buNone/>
            </a:pPr>
            <a:r>
              <a:rPr lang="en-US" altLang="en-US" sz="1200">
                <a:solidFill>
                  <a:srgbClr val="CCECFF"/>
                </a:solidFill>
              </a:rPr>
              <a:t>    seems abnormally…</a:t>
            </a:r>
            <a:r>
              <a:rPr lang="en-US" altLang="en-US" sz="1200" b="1">
                <a:solidFill>
                  <a:srgbClr val="CCECFF"/>
                </a:solidFill>
              </a:rPr>
              <a:t>high</a:t>
            </a:r>
            <a:r>
              <a:rPr lang="en-US" altLang="en-US" sz="1200">
                <a:solidFill>
                  <a:srgbClr val="CCECFF"/>
                </a:solidFill>
              </a:rPr>
              <a:t> </a:t>
            </a:r>
            <a:endParaRPr lang="en-US" altLang="en-US" sz="1200" b="1">
              <a:solidFill>
                <a:srgbClr val="CCECFF"/>
              </a:solidFill>
            </a:endParaRPr>
          </a:p>
          <a:p>
            <a:pPr eaLnBrk="1" hangingPunct="1">
              <a:spcBef>
                <a:spcPct val="0"/>
              </a:spcBef>
              <a:buClrTx/>
              <a:buSzTx/>
              <a:buFontTx/>
              <a:buNone/>
            </a:pPr>
            <a:r>
              <a:rPr lang="en-US" altLang="en-US" sz="1200">
                <a:solidFill>
                  <a:srgbClr val="CCECFF"/>
                </a:solidFill>
              </a:rPr>
              <a:t>--Tissue is…</a:t>
            </a:r>
            <a:r>
              <a:rPr lang="en-US" altLang="en-US" sz="1200" b="1">
                <a:solidFill>
                  <a:srgbClr val="CCECFF"/>
                </a:solidFill>
              </a:rPr>
              <a:t>contractile</a:t>
            </a:r>
            <a:r>
              <a:rPr lang="en-US" altLang="en-US" sz="1200">
                <a:solidFill>
                  <a:srgbClr val="CCECFF"/>
                </a:solidFill>
              </a:rPr>
              <a:t>, so cup seems</a:t>
            </a:r>
          </a:p>
          <a:p>
            <a:pPr eaLnBrk="1" hangingPunct="1">
              <a:spcBef>
                <a:spcPct val="0"/>
              </a:spcBef>
              <a:buClrTx/>
              <a:buSzTx/>
              <a:buFontTx/>
              <a:buNone/>
            </a:pPr>
            <a:r>
              <a:rPr lang="en-US" altLang="en-US" sz="1200">
                <a:solidFill>
                  <a:srgbClr val="CCECFF"/>
                </a:solidFill>
              </a:rPr>
              <a:t>  to…</a:t>
            </a:r>
            <a:r>
              <a:rPr lang="en-US" altLang="en-US" sz="1200" b="1">
                <a:solidFill>
                  <a:srgbClr val="CCECFF"/>
                </a:solidFill>
              </a:rPr>
              <a:t>open and close</a:t>
            </a:r>
            <a:r>
              <a:rPr lang="en-US" altLang="en-US" sz="1200">
                <a:solidFill>
                  <a:srgbClr val="CCECFF"/>
                </a:solidFill>
              </a:rPr>
              <a:t> (like its namesake,  </a:t>
            </a:r>
          </a:p>
          <a:p>
            <a:pPr eaLnBrk="1" hangingPunct="1">
              <a:spcBef>
                <a:spcPct val="0"/>
              </a:spcBef>
              <a:buClrTx/>
              <a:buSzTx/>
              <a:buFontTx/>
              <a:buNone/>
            </a:pPr>
            <a:r>
              <a:rPr lang="en-US" altLang="en-US" sz="1200">
                <a:solidFill>
                  <a:srgbClr val="CCECFF"/>
                </a:solidFill>
              </a:rPr>
              <a:t>  the morning-glory flower)</a:t>
            </a:r>
          </a:p>
          <a:p>
            <a:pPr eaLnBrk="1" hangingPunct="1">
              <a:spcBef>
                <a:spcPct val="0"/>
              </a:spcBef>
              <a:buClrTx/>
              <a:buSzTx/>
              <a:buFontTx/>
              <a:buNone/>
            </a:pPr>
            <a:r>
              <a:rPr lang="en-US" altLang="en-US" sz="1200">
                <a:solidFill>
                  <a:srgbClr val="CCECFF"/>
                </a:solidFill>
              </a:rPr>
              <a:t>--VA usually…</a:t>
            </a:r>
            <a:r>
              <a:rPr lang="en-US" altLang="en-US" sz="1200" b="1">
                <a:solidFill>
                  <a:srgbClr val="CCECFF"/>
                </a:solidFill>
              </a:rPr>
              <a:t>20/200</a:t>
            </a:r>
            <a:r>
              <a:rPr lang="en-US" altLang="en-US" sz="1200">
                <a:solidFill>
                  <a:srgbClr val="CCECFF"/>
                </a:solidFill>
              </a:rPr>
              <a:t>, but can be…</a:t>
            </a:r>
          </a:p>
          <a:p>
            <a:pPr eaLnBrk="1" hangingPunct="1">
              <a:spcBef>
                <a:spcPct val="0"/>
              </a:spcBef>
              <a:buClrTx/>
              <a:buSzTx/>
              <a:buFontTx/>
              <a:buNone/>
            </a:pPr>
            <a:r>
              <a:rPr lang="en-US" altLang="en-US" sz="1200">
                <a:solidFill>
                  <a:srgbClr val="CCECFF"/>
                </a:solidFill>
              </a:rPr>
              <a:t>   </a:t>
            </a:r>
            <a:r>
              <a:rPr lang="en-US" altLang="en-US" sz="1200" b="1">
                <a:solidFill>
                  <a:srgbClr val="CCECFF"/>
                </a:solidFill>
              </a:rPr>
              <a:t>20/20&lt;-&gt;NLP</a:t>
            </a:r>
          </a:p>
          <a:p>
            <a:pPr eaLnBrk="1" hangingPunct="1">
              <a:spcBef>
                <a:spcPct val="0"/>
              </a:spcBef>
              <a:buClrTx/>
              <a:buSzTx/>
              <a:buFontTx/>
              <a:buNone/>
            </a:pPr>
            <a:r>
              <a:rPr lang="en-US" altLang="en-US" sz="1200">
                <a:solidFill>
                  <a:srgbClr val="CCECFF"/>
                </a:solidFill>
              </a:rPr>
              <a:t>--1/3 develop…</a:t>
            </a:r>
            <a:r>
              <a:rPr lang="en-US" altLang="en-US" sz="1200" b="1">
                <a:solidFill>
                  <a:srgbClr val="CCECFF"/>
                </a:solidFill>
              </a:rPr>
              <a:t>serous RD</a:t>
            </a:r>
          </a:p>
        </p:txBody>
      </p:sp>
      <p:sp>
        <p:nvSpPr>
          <p:cNvPr id="6159" name="Slide Number Placeholder 1">
            <a:extLst>
              <a:ext uri="{FF2B5EF4-FFF2-40B4-BE49-F238E27FC236}">
                <a16:creationId xmlns:a16="http://schemas.microsoft.com/office/drawing/2014/main" id="{7FCD747D-7F69-407B-87FA-92FBBB088DB1}"/>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AB945841-A344-4294-AD0F-C1DCF664A863}" type="slidenum">
              <a:rPr lang="en-US" altLang="en-US" sz="1000"/>
              <a:pPr>
                <a:spcBef>
                  <a:spcPct val="0"/>
                </a:spcBef>
                <a:buClrTx/>
                <a:buSzTx/>
                <a:buFontTx/>
                <a:buNone/>
              </a:pPr>
              <a:t>8</a:t>
            </a:fld>
            <a:endParaRPr lang="en-US" altLang="en-US" sz="1000"/>
          </a:p>
        </p:txBody>
      </p:sp>
      <p:sp>
        <p:nvSpPr>
          <p:cNvPr id="18" name="Rectangle 16">
            <a:extLst>
              <a:ext uri="{FF2B5EF4-FFF2-40B4-BE49-F238E27FC236}">
                <a16:creationId xmlns:a16="http://schemas.microsoft.com/office/drawing/2014/main" id="{B90621CB-7463-4FDE-849A-C3542ACF68EF}"/>
              </a:ext>
            </a:extLst>
          </p:cNvPr>
          <p:cNvSpPr>
            <a:spLocks noChangeArrowheads="1"/>
          </p:cNvSpPr>
          <p:nvPr/>
        </p:nvSpPr>
        <p:spPr bwMode="auto">
          <a:xfrm>
            <a:off x="457200" y="122238"/>
            <a:ext cx="7543800" cy="8683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b"/>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ct val="85000"/>
              </a:lnSpc>
              <a:spcBef>
                <a:spcPct val="0"/>
              </a:spcBef>
              <a:buClrTx/>
              <a:buSzTx/>
              <a:buFontTx/>
              <a:buNone/>
            </a:pPr>
            <a:r>
              <a:rPr lang="en-US" altLang="en-US" sz="3200" b="1" dirty="0">
                <a:solidFill>
                  <a:schemeClr val="tx2"/>
                </a:solidFill>
              </a:rPr>
              <a:t>Developmental Abnormalities of the Optic Nerve Head</a:t>
            </a:r>
            <a:endParaRPr lang="en-US" altLang="en-US" sz="3200" dirty="0">
              <a:solidFill>
                <a:schemeClr val="tx2"/>
              </a:solidFill>
            </a:endParaRPr>
          </a:p>
        </p:txBody>
      </p:sp>
      <p:sp>
        <p:nvSpPr>
          <p:cNvPr id="12" name="Line 10">
            <a:extLst>
              <a:ext uri="{FF2B5EF4-FFF2-40B4-BE49-F238E27FC236}">
                <a16:creationId xmlns:a16="http://schemas.microsoft.com/office/drawing/2014/main" id="{7812B32A-750F-4B3A-9BF3-30913051A42B}"/>
              </a:ext>
            </a:extLst>
          </p:cNvPr>
          <p:cNvSpPr>
            <a:spLocks noChangeShapeType="1"/>
          </p:cNvSpPr>
          <p:nvPr/>
        </p:nvSpPr>
        <p:spPr bwMode="auto">
          <a:xfrm flipH="1">
            <a:off x="1600200" y="2057400"/>
            <a:ext cx="1524000" cy="3810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 name="Line 12">
            <a:extLst>
              <a:ext uri="{FF2B5EF4-FFF2-40B4-BE49-F238E27FC236}">
                <a16:creationId xmlns:a16="http://schemas.microsoft.com/office/drawing/2014/main" id="{807EA329-AD43-4F63-97DD-73F27FC8EF9D}"/>
              </a:ext>
            </a:extLst>
          </p:cNvPr>
          <p:cNvSpPr>
            <a:spLocks noChangeShapeType="1"/>
          </p:cNvSpPr>
          <p:nvPr/>
        </p:nvSpPr>
        <p:spPr bwMode="auto">
          <a:xfrm>
            <a:off x="3124200" y="2057400"/>
            <a:ext cx="381000" cy="22098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 name="Text Box 13">
            <a:extLst>
              <a:ext uri="{FF2B5EF4-FFF2-40B4-BE49-F238E27FC236}">
                <a16:creationId xmlns:a16="http://schemas.microsoft.com/office/drawing/2014/main" id="{BC882CC7-4F94-483E-9C76-058FF3D84046}"/>
              </a:ext>
            </a:extLst>
          </p:cNvPr>
          <p:cNvSpPr txBox="1">
            <a:spLocks noChangeArrowheads="1"/>
          </p:cNvSpPr>
          <p:nvPr/>
        </p:nvSpPr>
        <p:spPr bwMode="auto">
          <a:xfrm>
            <a:off x="1357313" y="1524000"/>
            <a:ext cx="3511550" cy="4540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1400" i="1">
                <a:solidFill>
                  <a:srgbClr val="0000FF"/>
                </a:solidFill>
              </a:rPr>
              <a:t>These three are all secondary to abnormal</a:t>
            </a:r>
          </a:p>
          <a:p>
            <a:pPr algn="ctr" eaLnBrk="1" hangingPunct="1">
              <a:lnSpc>
                <a:spcPct val="85000"/>
              </a:lnSpc>
              <a:spcBef>
                <a:spcPct val="0"/>
              </a:spcBef>
              <a:buClrTx/>
              <a:buSzTx/>
              <a:buFontTx/>
              <a:buNone/>
            </a:pPr>
            <a:r>
              <a:rPr lang="en-US" altLang="en-US" sz="1400" i="1">
                <a:solidFill>
                  <a:srgbClr val="0000FF"/>
                </a:solidFill>
              </a:rPr>
              <a:t>closure of the embryonic optic fissure</a:t>
            </a:r>
          </a:p>
        </p:txBody>
      </p:sp>
      <p:sp>
        <p:nvSpPr>
          <p:cNvPr id="15" name="Line 14">
            <a:extLst>
              <a:ext uri="{FF2B5EF4-FFF2-40B4-BE49-F238E27FC236}">
                <a16:creationId xmlns:a16="http://schemas.microsoft.com/office/drawing/2014/main" id="{249866D8-800B-4A1C-8CF9-8F3321C648C0}"/>
              </a:ext>
            </a:extLst>
          </p:cNvPr>
          <p:cNvSpPr>
            <a:spLocks noChangeShapeType="1"/>
          </p:cNvSpPr>
          <p:nvPr/>
        </p:nvSpPr>
        <p:spPr bwMode="auto">
          <a:xfrm flipH="1">
            <a:off x="2971800" y="2057400"/>
            <a:ext cx="152400" cy="14478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Tree>
    <p:extLst>
      <p:ext uri="{BB962C8B-B14F-4D97-AF65-F5344CB8AC3E}">
        <p14:creationId xmlns:p14="http://schemas.microsoft.com/office/powerpoint/2010/main" val="3489431357"/>
      </p:ext>
    </p:extLst>
  </p:cSld>
  <p:clrMapOvr>
    <a:masterClrMapping/>
  </p:clrMapOvr>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6" name="Text Box 10">
            <a:extLst>
              <a:ext uri="{FF2B5EF4-FFF2-40B4-BE49-F238E27FC236}">
                <a16:creationId xmlns:a16="http://schemas.microsoft.com/office/drawing/2014/main" id="{75A786AA-A76E-4831-AE75-ABE88B23D8E3}"/>
              </a:ext>
            </a:extLst>
          </p:cNvPr>
          <p:cNvSpPr txBox="1">
            <a:spLocks noChangeArrowheads="1"/>
          </p:cNvSpPr>
          <p:nvPr/>
        </p:nvSpPr>
        <p:spPr bwMode="auto">
          <a:xfrm>
            <a:off x="1371600" y="4267200"/>
            <a:ext cx="3057525" cy="2154238"/>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Morning-Glory Disc</a:t>
            </a:r>
          </a:p>
          <a:p>
            <a:pPr eaLnBrk="1" hangingPunct="1">
              <a:spcBef>
                <a:spcPct val="0"/>
              </a:spcBef>
              <a:buClrTx/>
              <a:buSzTx/>
              <a:buFontTx/>
              <a:buNone/>
            </a:pPr>
            <a:r>
              <a:rPr lang="en-US" altLang="en-US" sz="1200"/>
              <a:t>--DFE reveals:</a:t>
            </a:r>
          </a:p>
          <a:p>
            <a:pPr eaLnBrk="1" hangingPunct="1">
              <a:spcBef>
                <a:spcPct val="0"/>
              </a:spcBef>
              <a:buClrTx/>
              <a:buSzTx/>
              <a:buFontTx/>
              <a:buNone/>
            </a:pPr>
            <a:r>
              <a:rPr lang="en-US" altLang="en-US" sz="1200"/>
              <a:t>  1) A funnel-shaped…</a:t>
            </a:r>
            <a:r>
              <a:rPr lang="en-US" altLang="en-US" sz="1200" b="1">
                <a:solidFill>
                  <a:srgbClr val="0000FF"/>
                </a:solidFill>
              </a:rPr>
              <a:t>excavation</a:t>
            </a:r>
            <a:endParaRPr lang="en-US" altLang="en-US" sz="1200"/>
          </a:p>
          <a:p>
            <a:pPr eaLnBrk="1" hangingPunct="1">
              <a:spcBef>
                <a:spcPct val="0"/>
              </a:spcBef>
              <a:buClrTx/>
              <a:buSzTx/>
              <a:buFontTx/>
              <a:buNone/>
            </a:pPr>
            <a:r>
              <a:rPr lang="en-US" altLang="en-US" sz="1200"/>
              <a:t>  2) Number of vessels crossing the rim</a:t>
            </a:r>
          </a:p>
          <a:p>
            <a:pPr eaLnBrk="1" hangingPunct="1">
              <a:spcBef>
                <a:spcPct val="0"/>
              </a:spcBef>
              <a:buClrTx/>
              <a:buSzTx/>
              <a:buFontTx/>
              <a:buNone/>
            </a:pPr>
            <a:r>
              <a:rPr lang="en-US" altLang="en-US" sz="1200"/>
              <a:t>    seems abnormally…</a:t>
            </a:r>
            <a:r>
              <a:rPr lang="en-US" altLang="en-US" sz="1200" b="1">
                <a:solidFill>
                  <a:srgbClr val="0000FF"/>
                </a:solidFill>
              </a:rPr>
              <a:t>high</a:t>
            </a:r>
            <a:r>
              <a:rPr lang="en-US" altLang="en-US" sz="1200"/>
              <a:t> </a:t>
            </a:r>
            <a:endParaRPr lang="en-US" altLang="en-US" sz="1200" b="1">
              <a:solidFill>
                <a:srgbClr val="0000FF"/>
              </a:solidFill>
            </a:endParaRPr>
          </a:p>
          <a:p>
            <a:pPr eaLnBrk="1" hangingPunct="1">
              <a:spcBef>
                <a:spcPct val="0"/>
              </a:spcBef>
              <a:buClrTx/>
              <a:buSzTx/>
              <a:buFontTx/>
              <a:buNone/>
            </a:pPr>
            <a:r>
              <a:rPr lang="en-US" altLang="en-US" sz="1200"/>
              <a:t>--Tissue is…</a:t>
            </a:r>
            <a:r>
              <a:rPr lang="en-US" altLang="en-US" sz="1200" b="1">
                <a:solidFill>
                  <a:srgbClr val="0000FF"/>
                </a:solidFill>
              </a:rPr>
              <a:t>contractile</a:t>
            </a:r>
            <a:r>
              <a:rPr lang="en-US" altLang="en-US" sz="1200"/>
              <a:t>, so cup seems</a:t>
            </a:r>
          </a:p>
          <a:p>
            <a:pPr eaLnBrk="1" hangingPunct="1">
              <a:spcBef>
                <a:spcPct val="0"/>
              </a:spcBef>
              <a:buClrTx/>
              <a:buSzTx/>
              <a:buFontTx/>
              <a:buNone/>
            </a:pPr>
            <a:r>
              <a:rPr lang="en-US" altLang="en-US" sz="1200"/>
              <a:t>  to…</a:t>
            </a:r>
            <a:r>
              <a:rPr lang="en-US" altLang="en-US" sz="1200" b="1">
                <a:solidFill>
                  <a:srgbClr val="0000FF"/>
                </a:solidFill>
              </a:rPr>
              <a:t>open </a:t>
            </a:r>
            <a:r>
              <a:rPr lang="en-US" altLang="en-US" sz="1200">
                <a:solidFill>
                  <a:srgbClr val="0000FF"/>
                </a:solidFill>
              </a:rPr>
              <a:t>and</a:t>
            </a:r>
            <a:r>
              <a:rPr lang="en-US" altLang="en-US" sz="1200" b="1">
                <a:solidFill>
                  <a:srgbClr val="0000FF"/>
                </a:solidFill>
              </a:rPr>
              <a:t> close</a:t>
            </a:r>
            <a:r>
              <a:rPr lang="en-US" altLang="en-US" sz="1200"/>
              <a:t> (like its namesake,  </a:t>
            </a:r>
          </a:p>
          <a:p>
            <a:pPr eaLnBrk="1" hangingPunct="1">
              <a:spcBef>
                <a:spcPct val="0"/>
              </a:spcBef>
              <a:buClrTx/>
              <a:buSzTx/>
              <a:buFontTx/>
              <a:buNone/>
            </a:pPr>
            <a:r>
              <a:rPr lang="en-US" altLang="en-US" sz="1200"/>
              <a:t>  the morning-glory flower)</a:t>
            </a:r>
          </a:p>
          <a:p>
            <a:pPr eaLnBrk="1" hangingPunct="1">
              <a:spcBef>
                <a:spcPct val="0"/>
              </a:spcBef>
              <a:buClrTx/>
              <a:buSzTx/>
              <a:buFontTx/>
              <a:buNone/>
            </a:pPr>
            <a:r>
              <a:rPr lang="en-US" altLang="en-US" sz="1200"/>
              <a:t>--VA usually…</a:t>
            </a:r>
            <a:r>
              <a:rPr lang="en-US" altLang="en-US" sz="1200" b="1">
                <a:solidFill>
                  <a:srgbClr val="0000FF"/>
                </a:solidFill>
              </a:rPr>
              <a:t>20/200</a:t>
            </a:r>
            <a:r>
              <a:rPr lang="en-US" altLang="en-US" sz="1200"/>
              <a:t>, but can be…</a:t>
            </a:r>
          </a:p>
          <a:p>
            <a:pPr eaLnBrk="1" hangingPunct="1">
              <a:spcBef>
                <a:spcPct val="0"/>
              </a:spcBef>
              <a:buClrTx/>
              <a:buSzTx/>
              <a:buFontTx/>
              <a:buNone/>
            </a:pPr>
            <a:r>
              <a:rPr lang="en-US" altLang="en-US" sz="1200"/>
              <a:t>   </a:t>
            </a:r>
            <a:r>
              <a:rPr lang="en-US" altLang="en-US" sz="1200" b="1">
                <a:solidFill>
                  <a:srgbClr val="0000FF"/>
                </a:solidFill>
              </a:rPr>
              <a:t>20/20&lt;-&gt;NLP</a:t>
            </a:r>
          </a:p>
          <a:p>
            <a:pPr eaLnBrk="1" hangingPunct="1">
              <a:spcBef>
                <a:spcPct val="0"/>
              </a:spcBef>
              <a:buClrTx/>
              <a:buSzTx/>
              <a:buFontTx/>
              <a:buNone/>
            </a:pPr>
            <a:r>
              <a:rPr lang="en-US" altLang="en-US" sz="1200"/>
              <a:t>--1/3 develop…</a:t>
            </a:r>
            <a:r>
              <a:rPr lang="en-US" altLang="en-US" sz="1200" b="1">
                <a:solidFill>
                  <a:srgbClr val="CCECFF"/>
                </a:solidFill>
              </a:rPr>
              <a:t>serous</a:t>
            </a:r>
            <a:r>
              <a:rPr lang="en-US" altLang="en-US" sz="1200" b="1">
                <a:solidFill>
                  <a:srgbClr val="0000FF"/>
                </a:solidFill>
              </a:rPr>
              <a:t> </a:t>
            </a:r>
            <a:r>
              <a:rPr lang="en-US" altLang="en-US" sz="1200" b="1">
                <a:solidFill>
                  <a:srgbClr val="CCECFF"/>
                </a:solidFill>
              </a:rPr>
              <a:t>RD</a:t>
            </a:r>
          </a:p>
        </p:txBody>
      </p:sp>
      <p:sp>
        <p:nvSpPr>
          <p:cNvPr id="26627" name="Text Box 3">
            <a:extLst>
              <a:ext uri="{FF2B5EF4-FFF2-40B4-BE49-F238E27FC236}">
                <a16:creationId xmlns:a16="http://schemas.microsoft.com/office/drawing/2014/main" id="{EBF565CB-D2E5-4CB9-AB10-59AB11704A7C}"/>
              </a:ext>
            </a:extLst>
          </p:cNvPr>
          <p:cNvSpPr txBox="1">
            <a:spLocks noChangeArrowheads="1"/>
          </p:cNvSpPr>
          <p:nvPr/>
        </p:nvSpPr>
        <p:spPr bwMode="auto">
          <a:xfrm>
            <a:off x="793750" y="3505200"/>
            <a:ext cx="2274982" cy="677108"/>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solidFill>
                  <a:schemeClr val="bg1">
                    <a:lumMod val="65000"/>
                  </a:schemeClr>
                </a:solidFill>
              </a:rPr>
              <a:t>Optic Pit/Hole</a:t>
            </a:r>
          </a:p>
          <a:p>
            <a:pPr eaLnBrk="1" hangingPunct="1">
              <a:spcBef>
                <a:spcPct val="0"/>
              </a:spcBef>
              <a:buClrTx/>
              <a:buSzTx/>
              <a:buFontTx/>
              <a:buNone/>
            </a:pPr>
            <a:r>
              <a:rPr lang="en-US" altLang="en-US" sz="1200">
                <a:solidFill>
                  <a:schemeClr val="bg1">
                    <a:lumMod val="65000"/>
                  </a:schemeClr>
                </a:solidFill>
              </a:rPr>
              <a:t>--Associated with…</a:t>
            </a:r>
            <a:r>
              <a:rPr lang="en-US" altLang="en-US" sz="1200" b="1">
                <a:solidFill>
                  <a:schemeClr val="bg1">
                    <a:lumMod val="65000"/>
                  </a:schemeClr>
                </a:solidFill>
              </a:rPr>
              <a:t>serous RD</a:t>
            </a:r>
          </a:p>
          <a:p>
            <a:pPr eaLnBrk="1" hangingPunct="1">
              <a:spcBef>
                <a:spcPct val="0"/>
              </a:spcBef>
              <a:buClrTx/>
              <a:buSzTx/>
              <a:buFontTx/>
              <a:buNone/>
            </a:pPr>
            <a:r>
              <a:rPr lang="en-US" altLang="en-US" sz="1200" b="1">
                <a:solidFill>
                  <a:schemeClr val="bg1">
                    <a:lumMod val="65000"/>
                  </a:schemeClr>
                </a:solidFill>
              </a:rPr>
              <a:t>  in adulthood</a:t>
            </a:r>
          </a:p>
        </p:txBody>
      </p:sp>
      <p:sp>
        <p:nvSpPr>
          <p:cNvPr id="26628" name="Line 4">
            <a:extLst>
              <a:ext uri="{FF2B5EF4-FFF2-40B4-BE49-F238E27FC236}">
                <a16:creationId xmlns:a16="http://schemas.microsoft.com/office/drawing/2014/main" id="{6995FA1A-F69E-4714-87E2-B7C3F5C89A50}"/>
              </a:ext>
            </a:extLst>
          </p:cNvPr>
          <p:cNvSpPr>
            <a:spLocks noChangeShapeType="1"/>
          </p:cNvSpPr>
          <p:nvPr/>
        </p:nvSpPr>
        <p:spPr bwMode="auto">
          <a:xfrm flipH="1">
            <a:off x="1600200" y="2057400"/>
            <a:ext cx="1524000" cy="3810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629" name="Text Box 6">
            <a:extLst>
              <a:ext uri="{FF2B5EF4-FFF2-40B4-BE49-F238E27FC236}">
                <a16:creationId xmlns:a16="http://schemas.microsoft.com/office/drawing/2014/main" id="{2498F669-3885-470F-827E-D0722ECBD570}"/>
              </a:ext>
            </a:extLst>
          </p:cNvPr>
          <p:cNvSpPr txBox="1">
            <a:spLocks noChangeArrowheads="1"/>
          </p:cNvSpPr>
          <p:nvPr/>
        </p:nvSpPr>
        <p:spPr bwMode="auto">
          <a:xfrm>
            <a:off x="1340808" y="1524000"/>
            <a:ext cx="3544560" cy="458587"/>
          </a:xfrm>
          <a:prstGeom prst="rect">
            <a:avLst/>
          </a:prstGeom>
          <a:noFill/>
          <a:ln w="952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1400" i="1">
                <a:solidFill>
                  <a:schemeClr val="bg1">
                    <a:lumMod val="75000"/>
                  </a:schemeClr>
                </a:solidFill>
              </a:rPr>
              <a:t>These three are all secondary to abnormal</a:t>
            </a:r>
          </a:p>
          <a:p>
            <a:pPr algn="ctr" eaLnBrk="1" hangingPunct="1">
              <a:lnSpc>
                <a:spcPct val="85000"/>
              </a:lnSpc>
              <a:spcBef>
                <a:spcPct val="0"/>
              </a:spcBef>
              <a:buClrTx/>
              <a:buSzTx/>
              <a:buFontTx/>
              <a:buNone/>
            </a:pPr>
            <a:r>
              <a:rPr lang="en-US" altLang="en-US" sz="1400" i="1">
                <a:solidFill>
                  <a:schemeClr val="bg1">
                    <a:lumMod val="75000"/>
                  </a:schemeClr>
                </a:solidFill>
              </a:rPr>
              <a:t>closure of the embryonic optic fissure</a:t>
            </a:r>
          </a:p>
        </p:txBody>
      </p:sp>
      <p:sp>
        <p:nvSpPr>
          <p:cNvPr id="26630" name="Text Box 7">
            <a:extLst>
              <a:ext uri="{FF2B5EF4-FFF2-40B4-BE49-F238E27FC236}">
                <a16:creationId xmlns:a16="http://schemas.microsoft.com/office/drawing/2014/main" id="{77864995-F91A-497B-84DE-F4FB09455FB9}"/>
              </a:ext>
            </a:extLst>
          </p:cNvPr>
          <p:cNvSpPr txBox="1">
            <a:spLocks noChangeArrowheads="1"/>
          </p:cNvSpPr>
          <p:nvPr/>
        </p:nvSpPr>
        <p:spPr bwMode="auto">
          <a:xfrm>
            <a:off x="76200" y="2514600"/>
            <a:ext cx="2783134" cy="861774"/>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solidFill>
                  <a:schemeClr val="bg1">
                    <a:lumMod val="65000"/>
                  </a:schemeClr>
                </a:solidFill>
              </a:rPr>
              <a:t>Optic Nerve Coloboma</a:t>
            </a:r>
          </a:p>
          <a:p>
            <a:pPr eaLnBrk="1" hangingPunct="1">
              <a:spcBef>
                <a:spcPct val="0"/>
              </a:spcBef>
              <a:buClrTx/>
              <a:buSzTx/>
              <a:buFontTx/>
              <a:buNone/>
            </a:pPr>
            <a:r>
              <a:rPr lang="en-US" altLang="en-US" sz="1200">
                <a:solidFill>
                  <a:schemeClr val="bg1">
                    <a:lumMod val="65000"/>
                  </a:schemeClr>
                </a:solidFill>
              </a:rPr>
              <a:t>1) May resemble…</a:t>
            </a:r>
            <a:r>
              <a:rPr lang="en-US" altLang="en-US" sz="1200" b="1">
                <a:solidFill>
                  <a:schemeClr val="bg1">
                    <a:lumMod val="65000"/>
                  </a:schemeClr>
                </a:solidFill>
              </a:rPr>
              <a:t>deep cupping</a:t>
            </a:r>
          </a:p>
          <a:p>
            <a:pPr eaLnBrk="1" hangingPunct="1">
              <a:spcBef>
                <a:spcPct val="0"/>
              </a:spcBef>
              <a:buClrTx/>
              <a:buSzTx/>
              <a:buFontTx/>
              <a:buNone/>
            </a:pPr>
            <a:r>
              <a:rPr lang="en-US" altLang="en-US" sz="1200">
                <a:solidFill>
                  <a:schemeClr val="bg1">
                    <a:lumMod val="65000"/>
                  </a:schemeClr>
                </a:solidFill>
              </a:rPr>
              <a:t>2) Can be…</a:t>
            </a:r>
            <a:r>
              <a:rPr lang="en-US" altLang="en-US" sz="1200" b="1">
                <a:solidFill>
                  <a:schemeClr val="bg1">
                    <a:lumMod val="65000"/>
                  </a:schemeClr>
                </a:solidFill>
              </a:rPr>
              <a:t>bilateral, asymmetric</a:t>
            </a:r>
          </a:p>
          <a:p>
            <a:pPr eaLnBrk="1" hangingPunct="1">
              <a:spcBef>
                <a:spcPct val="0"/>
              </a:spcBef>
              <a:buClrTx/>
              <a:buSzTx/>
              <a:buFontTx/>
              <a:buNone/>
            </a:pPr>
            <a:r>
              <a:rPr lang="en-US" altLang="en-US" sz="1200">
                <a:solidFill>
                  <a:schemeClr val="bg1">
                    <a:lumMod val="65000"/>
                  </a:schemeClr>
                </a:solidFill>
              </a:rPr>
              <a:t>3) Part of the…</a:t>
            </a:r>
            <a:r>
              <a:rPr lang="en-US" altLang="en-US" sz="1200" b="1">
                <a:solidFill>
                  <a:schemeClr val="bg1">
                    <a:lumMod val="65000"/>
                  </a:schemeClr>
                </a:solidFill>
              </a:rPr>
              <a:t>CHARGE association</a:t>
            </a:r>
          </a:p>
        </p:txBody>
      </p:sp>
      <p:sp>
        <p:nvSpPr>
          <p:cNvPr id="26631" name="Line 8">
            <a:extLst>
              <a:ext uri="{FF2B5EF4-FFF2-40B4-BE49-F238E27FC236}">
                <a16:creationId xmlns:a16="http://schemas.microsoft.com/office/drawing/2014/main" id="{91D11795-7A2D-4757-920B-F908079269D1}"/>
              </a:ext>
            </a:extLst>
          </p:cNvPr>
          <p:cNvSpPr>
            <a:spLocks noChangeShapeType="1"/>
          </p:cNvSpPr>
          <p:nvPr/>
        </p:nvSpPr>
        <p:spPr bwMode="auto">
          <a:xfrm flipH="1">
            <a:off x="2971800" y="2057400"/>
            <a:ext cx="152400" cy="14478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632" name="Text Box 9">
            <a:extLst>
              <a:ext uri="{FF2B5EF4-FFF2-40B4-BE49-F238E27FC236}">
                <a16:creationId xmlns:a16="http://schemas.microsoft.com/office/drawing/2014/main" id="{A6F1D9EC-DA7F-44C4-8528-11B06C1FBD47}"/>
              </a:ext>
            </a:extLst>
          </p:cNvPr>
          <p:cNvSpPr txBox="1">
            <a:spLocks noChangeArrowheads="1"/>
          </p:cNvSpPr>
          <p:nvPr/>
        </p:nvSpPr>
        <p:spPr bwMode="auto">
          <a:xfrm>
            <a:off x="1371600" y="4267200"/>
            <a:ext cx="3057247" cy="2154436"/>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dirty="0">
                <a:solidFill>
                  <a:schemeClr val="bg1">
                    <a:lumMod val="65000"/>
                  </a:schemeClr>
                </a:solidFill>
              </a:rPr>
              <a:t>Morning-Glory Disc</a:t>
            </a:r>
          </a:p>
          <a:p>
            <a:pPr eaLnBrk="1" hangingPunct="1">
              <a:spcBef>
                <a:spcPct val="0"/>
              </a:spcBef>
              <a:buClrTx/>
              <a:buSzTx/>
              <a:buFontTx/>
              <a:buNone/>
            </a:pPr>
            <a:r>
              <a:rPr lang="en-US" altLang="en-US" sz="1200" dirty="0">
                <a:solidFill>
                  <a:schemeClr val="bg1">
                    <a:lumMod val="65000"/>
                  </a:schemeClr>
                </a:solidFill>
              </a:rPr>
              <a:t>--DFE reveals:</a:t>
            </a:r>
          </a:p>
          <a:p>
            <a:pPr eaLnBrk="1" hangingPunct="1">
              <a:spcBef>
                <a:spcPct val="0"/>
              </a:spcBef>
              <a:buClrTx/>
              <a:buSzTx/>
              <a:buFontTx/>
              <a:buNone/>
            </a:pPr>
            <a:r>
              <a:rPr lang="en-US" altLang="en-US" sz="1200" dirty="0">
                <a:solidFill>
                  <a:schemeClr val="bg1">
                    <a:lumMod val="65000"/>
                  </a:schemeClr>
                </a:solidFill>
              </a:rPr>
              <a:t>  1) A funnel-shaped…</a:t>
            </a:r>
            <a:r>
              <a:rPr lang="en-US" altLang="en-US" sz="1200" b="1" dirty="0">
                <a:solidFill>
                  <a:schemeClr val="bg1">
                    <a:lumMod val="65000"/>
                  </a:schemeClr>
                </a:solidFill>
              </a:rPr>
              <a:t>excavation</a:t>
            </a:r>
            <a:endParaRPr lang="en-US" altLang="en-US" sz="1200" dirty="0">
              <a:solidFill>
                <a:schemeClr val="bg1">
                  <a:lumMod val="65000"/>
                </a:schemeClr>
              </a:solidFill>
            </a:endParaRPr>
          </a:p>
          <a:p>
            <a:pPr eaLnBrk="1" hangingPunct="1">
              <a:spcBef>
                <a:spcPct val="0"/>
              </a:spcBef>
              <a:buClrTx/>
              <a:buSzTx/>
              <a:buFontTx/>
              <a:buNone/>
            </a:pPr>
            <a:r>
              <a:rPr lang="en-US" altLang="en-US" sz="1200" dirty="0">
                <a:solidFill>
                  <a:schemeClr val="bg1">
                    <a:lumMod val="65000"/>
                  </a:schemeClr>
                </a:solidFill>
              </a:rPr>
              <a:t>  2) Number of vessels crossing the rim</a:t>
            </a:r>
          </a:p>
          <a:p>
            <a:pPr eaLnBrk="1" hangingPunct="1">
              <a:spcBef>
                <a:spcPct val="0"/>
              </a:spcBef>
              <a:buClrTx/>
              <a:buSzTx/>
              <a:buFontTx/>
              <a:buNone/>
            </a:pPr>
            <a:r>
              <a:rPr lang="en-US" altLang="en-US" sz="1200" dirty="0">
                <a:solidFill>
                  <a:schemeClr val="bg1">
                    <a:lumMod val="65000"/>
                  </a:schemeClr>
                </a:solidFill>
              </a:rPr>
              <a:t>    seems abnormally…</a:t>
            </a:r>
            <a:r>
              <a:rPr lang="en-US" altLang="en-US" sz="1200" b="1" dirty="0">
                <a:solidFill>
                  <a:schemeClr val="bg1">
                    <a:lumMod val="65000"/>
                  </a:schemeClr>
                </a:solidFill>
              </a:rPr>
              <a:t>high</a:t>
            </a:r>
            <a:r>
              <a:rPr lang="en-US" altLang="en-US" sz="1200" dirty="0">
                <a:solidFill>
                  <a:schemeClr val="bg1">
                    <a:lumMod val="65000"/>
                  </a:schemeClr>
                </a:solidFill>
              </a:rPr>
              <a:t> </a:t>
            </a:r>
            <a:endParaRPr lang="en-US" altLang="en-US" sz="1200" b="1" dirty="0">
              <a:solidFill>
                <a:schemeClr val="bg1">
                  <a:lumMod val="65000"/>
                </a:schemeClr>
              </a:solidFill>
            </a:endParaRPr>
          </a:p>
          <a:p>
            <a:pPr eaLnBrk="1" hangingPunct="1">
              <a:spcBef>
                <a:spcPct val="0"/>
              </a:spcBef>
              <a:buClrTx/>
              <a:buSzTx/>
              <a:buFontTx/>
              <a:buNone/>
            </a:pPr>
            <a:r>
              <a:rPr lang="en-US" altLang="en-US" sz="1200" dirty="0">
                <a:solidFill>
                  <a:schemeClr val="bg1">
                    <a:lumMod val="65000"/>
                  </a:schemeClr>
                </a:solidFill>
              </a:rPr>
              <a:t>--Tissue is…</a:t>
            </a:r>
            <a:r>
              <a:rPr lang="en-US" altLang="en-US" sz="1200" b="1" dirty="0">
                <a:solidFill>
                  <a:schemeClr val="bg1">
                    <a:lumMod val="65000"/>
                  </a:schemeClr>
                </a:solidFill>
              </a:rPr>
              <a:t>contractile</a:t>
            </a:r>
            <a:r>
              <a:rPr lang="en-US" altLang="en-US" sz="1200" dirty="0">
                <a:solidFill>
                  <a:schemeClr val="bg1">
                    <a:lumMod val="65000"/>
                  </a:schemeClr>
                </a:solidFill>
              </a:rPr>
              <a:t>, so cup seems</a:t>
            </a:r>
          </a:p>
          <a:p>
            <a:pPr eaLnBrk="1" hangingPunct="1">
              <a:spcBef>
                <a:spcPct val="0"/>
              </a:spcBef>
              <a:buClrTx/>
              <a:buSzTx/>
              <a:buFontTx/>
              <a:buNone/>
            </a:pPr>
            <a:r>
              <a:rPr lang="en-US" altLang="en-US" sz="1200" dirty="0">
                <a:solidFill>
                  <a:schemeClr val="bg1">
                    <a:lumMod val="65000"/>
                  </a:schemeClr>
                </a:solidFill>
              </a:rPr>
              <a:t>  to…</a:t>
            </a:r>
            <a:r>
              <a:rPr lang="en-US" altLang="en-US" sz="1200" b="1" dirty="0">
                <a:solidFill>
                  <a:schemeClr val="bg1">
                    <a:lumMod val="65000"/>
                  </a:schemeClr>
                </a:solidFill>
              </a:rPr>
              <a:t>open </a:t>
            </a:r>
            <a:r>
              <a:rPr lang="en-US" altLang="en-US" sz="1200" dirty="0">
                <a:solidFill>
                  <a:schemeClr val="bg1">
                    <a:lumMod val="65000"/>
                  </a:schemeClr>
                </a:solidFill>
              </a:rPr>
              <a:t>and</a:t>
            </a:r>
            <a:r>
              <a:rPr lang="en-US" altLang="en-US" sz="1200" b="1" dirty="0">
                <a:solidFill>
                  <a:schemeClr val="bg1">
                    <a:lumMod val="65000"/>
                  </a:schemeClr>
                </a:solidFill>
              </a:rPr>
              <a:t> close</a:t>
            </a:r>
            <a:r>
              <a:rPr lang="en-US" altLang="en-US" sz="1200" dirty="0">
                <a:solidFill>
                  <a:schemeClr val="bg1">
                    <a:lumMod val="65000"/>
                  </a:schemeClr>
                </a:solidFill>
              </a:rPr>
              <a:t> (like its namesake,  </a:t>
            </a:r>
          </a:p>
          <a:p>
            <a:pPr eaLnBrk="1" hangingPunct="1">
              <a:spcBef>
                <a:spcPct val="0"/>
              </a:spcBef>
              <a:buClrTx/>
              <a:buSzTx/>
              <a:buFontTx/>
              <a:buNone/>
            </a:pPr>
            <a:r>
              <a:rPr lang="en-US" altLang="en-US" sz="1200" dirty="0">
                <a:solidFill>
                  <a:schemeClr val="bg1">
                    <a:lumMod val="65000"/>
                  </a:schemeClr>
                </a:solidFill>
              </a:rPr>
              <a:t>  the morning-glory flower)</a:t>
            </a:r>
          </a:p>
          <a:p>
            <a:pPr eaLnBrk="1" hangingPunct="1">
              <a:spcBef>
                <a:spcPct val="0"/>
              </a:spcBef>
              <a:buClrTx/>
              <a:buSzTx/>
              <a:buFontTx/>
              <a:buNone/>
            </a:pPr>
            <a:r>
              <a:rPr lang="en-US" altLang="en-US" sz="1200" dirty="0">
                <a:solidFill>
                  <a:schemeClr val="bg1">
                    <a:lumMod val="65000"/>
                  </a:schemeClr>
                </a:solidFill>
              </a:rPr>
              <a:t>--VA usually…</a:t>
            </a:r>
            <a:r>
              <a:rPr lang="en-US" altLang="en-US" sz="1200" b="1" dirty="0">
                <a:solidFill>
                  <a:schemeClr val="bg1">
                    <a:lumMod val="65000"/>
                  </a:schemeClr>
                </a:solidFill>
              </a:rPr>
              <a:t>20/200</a:t>
            </a:r>
            <a:r>
              <a:rPr lang="en-US" altLang="en-US" sz="1200" dirty="0">
                <a:solidFill>
                  <a:schemeClr val="bg1">
                    <a:lumMod val="65000"/>
                  </a:schemeClr>
                </a:solidFill>
              </a:rPr>
              <a:t>, but can be…</a:t>
            </a:r>
          </a:p>
          <a:p>
            <a:pPr eaLnBrk="1" hangingPunct="1">
              <a:spcBef>
                <a:spcPct val="0"/>
              </a:spcBef>
              <a:buClrTx/>
              <a:buSzTx/>
              <a:buFontTx/>
              <a:buNone/>
            </a:pPr>
            <a:r>
              <a:rPr lang="en-US" altLang="en-US" sz="1200" dirty="0">
                <a:solidFill>
                  <a:schemeClr val="bg1">
                    <a:lumMod val="65000"/>
                  </a:schemeClr>
                </a:solidFill>
              </a:rPr>
              <a:t>   </a:t>
            </a:r>
            <a:r>
              <a:rPr lang="en-US" altLang="en-US" sz="1200" b="1" dirty="0">
                <a:solidFill>
                  <a:schemeClr val="bg1">
                    <a:lumMod val="65000"/>
                  </a:schemeClr>
                </a:solidFill>
              </a:rPr>
              <a:t>20/20&lt;-&gt;NLP</a:t>
            </a:r>
          </a:p>
          <a:p>
            <a:pPr eaLnBrk="1" hangingPunct="1">
              <a:spcBef>
                <a:spcPct val="0"/>
              </a:spcBef>
              <a:buClrTx/>
              <a:buSzTx/>
              <a:buFontTx/>
              <a:buNone/>
            </a:pPr>
            <a:r>
              <a:rPr lang="en-US" altLang="en-US" sz="1200" dirty="0">
                <a:solidFill>
                  <a:schemeClr val="bg1">
                    <a:lumMod val="65000"/>
                  </a:schemeClr>
                </a:solidFill>
              </a:rPr>
              <a:t>--1/3 develop…</a:t>
            </a:r>
            <a:r>
              <a:rPr lang="en-US" altLang="en-US" sz="1200" b="1" dirty="0">
                <a:solidFill>
                  <a:schemeClr val="bg1">
                    <a:lumMod val="65000"/>
                  </a:schemeClr>
                </a:solidFill>
              </a:rPr>
              <a:t>serous RD</a:t>
            </a:r>
          </a:p>
        </p:txBody>
      </p:sp>
      <p:sp>
        <p:nvSpPr>
          <p:cNvPr id="26633" name="Rectangle 11">
            <a:extLst>
              <a:ext uri="{FF2B5EF4-FFF2-40B4-BE49-F238E27FC236}">
                <a16:creationId xmlns:a16="http://schemas.microsoft.com/office/drawing/2014/main" id="{F76BCA91-4E24-4F7F-B6A5-D5C8FE6F39B6}"/>
              </a:ext>
            </a:extLst>
          </p:cNvPr>
          <p:cNvSpPr>
            <a:spLocks noChangeArrowheads="1"/>
          </p:cNvSpPr>
          <p:nvPr/>
        </p:nvSpPr>
        <p:spPr bwMode="auto">
          <a:xfrm>
            <a:off x="457200" y="122238"/>
            <a:ext cx="7543800" cy="8683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b"/>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ct val="85000"/>
              </a:lnSpc>
              <a:spcBef>
                <a:spcPct val="0"/>
              </a:spcBef>
              <a:buClrTx/>
              <a:buSzTx/>
              <a:buFontTx/>
              <a:buNone/>
            </a:pPr>
            <a:r>
              <a:rPr lang="en-US" altLang="en-US" sz="3200" b="1" dirty="0">
                <a:solidFill>
                  <a:schemeClr val="tx2"/>
                </a:solidFill>
              </a:rPr>
              <a:t>Developmental Abnormalities of the Optic Nerve Head</a:t>
            </a:r>
            <a:endParaRPr lang="en-US" altLang="en-US" sz="3200" dirty="0">
              <a:solidFill>
                <a:schemeClr val="tx2"/>
              </a:solidFill>
            </a:endParaRPr>
          </a:p>
        </p:txBody>
      </p:sp>
      <p:sp>
        <p:nvSpPr>
          <p:cNvPr id="26634" name="Slide Number Placeholder 1">
            <a:extLst>
              <a:ext uri="{FF2B5EF4-FFF2-40B4-BE49-F238E27FC236}">
                <a16:creationId xmlns:a16="http://schemas.microsoft.com/office/drawing/2014/main" id="{36D4B343-1488-4D7C-8569-64FF0FD08B6E}"/>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DBDA1020-9ADD-4487-AA1F-12FB75A402F9}" type="slidenum">
              <a:rPr lang="en-US" altLang="en-US" sz="1000"/>
              <a:pPr>
                <a:spcBef>
                  <a:spcPct val="0"/>
                </a:spcBef>
                <a:buClrTx/>
                <a:buSzTx/>
                <a:buFontTx/>
                <a:buNone/>
              </a:pPr>
              <a:t>80</a:t>
            </a:fld>
            <a:endParaRPr lang="en-US" altLang="en-US" sz="1000"/>
          </a:p>
        </p:txBody>
      </p:sp>
      <p:sp>
        <p:nvSpPr>
          <p:cNvPr id="26635" name="Line 12">
            <a:extLst>
              <a:ext uri="{FF2B5EF4-FFF2-40B4-BE49-F238E27FC236}">
                <a16:creationId xmlns:a16="http://schemas.microsoft.com/office/drawing/2014/main" id="{65C3BECB-2C2E-4FDB-BF02-61BA4BD8DB2D}"/>
              </a:ext>
            </a:extLst>
          </p:cNvPr>
          <p:cNvSpPr>
            <a:spLocks noChangeShapeType="1"/>
          </p:cNvSpPr>
          <p:nvPr/>
        </p:nvSpPr>
        <p:spPr bwMode="auto">
          <a:xfrm>
            <a:off x="3124200" y="2057400"/>
            <a:ext cx="381000" cy="22098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 name="Text Box 16">
            <a:extLst>
              <a:ext uri="{FF2B5EF4-FFF2-40B4-BE49-F238E27FC236}">
                <a16:creationId xmlns:a16="http://schemas.microsoft.com/office/drawing/2014/main" id="{A25388A0-A505-4976-AE31-C05FE10D78D8}"/>
              </a:ext>
            </a:extLst>
          </p:cNvPr>
          <p:cNvSpPr txBox="1">
            <a:spLocks noChangeArrowheads="1"/>
          </p:cNvSpPr>
          <p:nvPr/>
        </p:nvSpPr>
        <p:spPr bwMode="auto">
          <a:xfrm>
            <a:off x="4648200" y="2576513"/>
            <a:ext cx="3973513" cy="862012"/>
          </a:xfrm>
          <a:prstGeom prst="rect">
            <a:avLst/>
          </a:prstGeom>
          <a:solidFill>
            <a:srgbClr val="FFC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defRPr/>
            </a:pPr>
            <a:r>
              <a:rPr lang="en-US" altLang="en-US" sz="1400" b="1" dirty="0">
                <a:solidFill>
                  <a:schemeClr val="bg1">
                    <a:lumMod val="65000"/>
                  </a:schemeClr>
                </a:solidFill>
              </a:rPr>
              <a:t>Myelinated RNFL</a:t>
            </a:r>
          </a:p>
          <a:p>
            <a:pPr eaLnBrk="1" hangingPunct="1">
              <a:spcBef>
                <a:spcPct val="0"/>
              </a:spcBef>
              <a:buClrTx/>
              <a:buSzTx/>
              <a:buFontTx/>
              <a:buNone/>
              <a:defRPr/>
            </a:pPr>
            <a:r>
              <a:rPr lang="en-US" altLang="en-US" sz="1200" dirty="0">
                <a:solidFill>
                  <a:srgbClr val="FFCCFF"/>
                </a:solidFill>
              </a:rPr>
              <a:t>--Myelin normally starts at LGN, ends at lamina </a:t>
            </a:r>
            <a:r>
              <a:rPr lang="en-US" altLang="en-US" sz="1200" dirty="0" err="1">
                <a:solidFill>
                  <a:srgbClr val="FFCCFF"/>
                </a:solidFill>
              </a:rPr>
              <a:t>cribrosa</a:t>
            </a:r>
            <a:endParaRPr lang="en-US" altLang="en-US" sz="1200" dirty="0">
              <a:solidFill>
                <a:srgbClr val="FFCCFF"/>
              </a:solidFill>
            </a:endParaRPr>
          </a:p>
          <a:p>
            <a:pPr eaLnBrk="1" hangingPunct="1">
              <a:spcBef>
                <a:spcPct val="0"/>
              </a:spcBef>
              <a:buClrTx/>
              <a:buSzTx/>
              <a:buFontTx/>
              <a:buNone/>
              <a:defRPr/>
            </a:pPr>
            <a:r>
              <a:rPr lang="en-US" altLang="en-US" sz="1200" dirty="0">
                <a:solidFill>
                  <a:srgbClr val="FFCCFF"/>
                </a:solidFill>
              </a:rPr>
              <a:t>--Can be patchy, discontinuous</a:t>
            </a:r>
          </a:p>
          <a:p>
            <a:pPr eaLnBrk="1" hangingPunct="1">
              <a:spcBef>
                <a:spcPct val="0"/>
              </a:spcBef>
              <a:buClrTx/>
              <a:buSzTx/>
              <a:buFontTx/>
              <a:buNone/>
              <a:defRPr/>
            </a:pPr>
            <a:r>
              <a:rPr lang="en-US" altLang="en-US" sz="1200" dirty="0">
                <a:solidFill>
                  <a:srgbClr val="FFCCFF"/>
                </a:solidFill>
              </a:rPr>
              <a:t>--Corresponding VF has absolute scotoma</a:t>
            </a:r>
          </a:p>
        </p:txBody>
      </p:sp>
      <p:sp>
        <p:nvSpPr>
          <p:cNvPr id="15" name="Text Box 18">
            <a:extLst>
              <a:ext uri="{FF2B5EF4-FFF2-40B4-BE49-F238E27FC236}">
                <a16:creationId xmlns:a16="http://schemas.microsoft.com/office/drawing/2014/main" id="{0EEE94D4-BC7E-44DF-B02B-501B0F5929C0}"/>
              </a:ext>
            </a:extLst>
          </p:cNvPr>
          <p:cNvSpPr txBox="1">
            <a:spLocks noChangeArrowheads="1"/>
          </p:cNvSpPr>
          <p:nvPr/>
        </p:nvSpPr>
        <p:spPr bwMode="auto">
          <a:xfrm>
            <a:off x="5546725" y="1687513"/>
            <a:ext cx="3452813" cy="677862"/>
          </a:xfrm>
          <a:prstGeom prst="rect">
            <a:avLst/>
          </a:prstGeom>
          <a:solidFill>
            <a:srgbClr val="FFFF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defRPr/>
            </a:pPr>
            <a:r>
              <a:rPr lang="en-US" altLang="en-US" sz="1400" b="1" dirty="0" err="1">
                <a:solidFill>
                  <a:schemeClr val="bg1">
                    <a:lumMod val="75000"/>
                  </a:schemeClr>
                </a:solidFill>
              </a:rPr>
              <a:t>Megalopapilla</a:t>
            </a:r>
            <a:endParaRPr lang="en-US" altLang="en-US" sz="1400" b="1" dirty="0">
              <a:solidFill>
                <a:schemeClr val="bg1">
                  <a:lumMod val="75000"/>
                </a:schemeClr>
              </a:solidFill>
            </a:endParaRPr>
          </a:p>
          <a:p>
            <a:pPr eaLnBrk="1" hangingPunct="1">
              <a:spcBef>
                <a:spcPct val="0"/>
              </a:spcBef>
              <a:buClrTx/>
              <a:buSzTx/>
              <a:buFontTx/>
              <a:buNone/>
              <a:defRPr/>
            </a:pPr>
            <a:r>
              <a:rPr lang="en-US" altLang="en-US" sz="1200" dirty="0">
                <a:solidFill>
                  <a:srgbClr val="FFFF99"/>
                </a:solidFill>
              </a:rPr>
              <a:t>--Abnormally large diameter of </a:t>
            </a:r>
            <a:r>
              <a:rPr lang="en-US" altLang="en-US" sz="1200" b="1" dirty="0">
                <a:solidFill>
                  <a:srgbClr val="FFFF99"/>
                </a:solidFill>
              </a:rPr>
              <a:t>disc and cup</a:t>
            </a:r>
          </a:p>
          <a:p>
            <a:pPr eaLnBrk="1" hangingPunct="1">
              <a:spcBef>
                <a:spcPct val="0"/>
              </a:spcBef>
              <a:buClrTx/>
              <a:buSzTx/>
              <a:buFontTx/>
              <a:buNone/>
              <a:defRPr/>
            </a:pPr>
            <a:r>
              <a:rPr lang="en-US" altLang="en-US" sz="1200" dirty="0">
                <a:solidFill>
                  <a:srgbClr val="FFFF99"/>
                </a:solidFill>
              </a:rPr>
              <a:t>--VF testing may reveal an </a:t>
            </a:r>
            <a:r>
              <a:rPr lang="en-US" altLang="en-US" sz="1200" b="1" dirty="0">
                <a:solidFill>
                  <a:srgbClr val="FFFF99"/>
                </a:solidFill>
              </a:rPr>
              <a:t>enlarged blind spot</a:t>
            </a:r>
          </a:p>
        </p:txBody>
      </p:sp>
      <p:sp>
        <p:nvSpPr>
          <p:cNvPr id="16" name="Text Box 19">
            <a:extLst>
              <a:ext uri="{FF2B5EF4-FFF2-40B4-BE49-F238E27FC236}">
                <a16:creationId xmlns:a16="http://schemas.microsoft.com/office/drawing/2014/main" id="{BF21B0FD-ADB8-4F9B-81FF-E2291331973F}"/>
              </a:ext>
            </a:extLst>
          </p:cNvPr>
          <p:cNvSpPr txBox="1">
            <a:spLocks noChangeArrowheads="1"/>
          </p:cNvSpPr>
          <p:nvPr/>
        </p:nvSpPr>
        <p:spPr bwMode="auto">
          <a:xfrm>
            <a:off x="5257800" y="3760788"/>
            <a:ext cx="3273425" cy="1231900"/>
          </a:xfrm>
          <a:prstGeom prst="rect">
            <a:avLst/>
          </a:prstGeom>
          <a:solidFill>
            <a:srgbClr val="CCFFCC"/>
          </a:solidFill>
          <a:ln w="9525">
            <a:no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defRPr/>
            </a:pPr>
            <a:r>
              <a:rPr lang="en-US" altLang="en-US" sz="1400" b="1" dirty="0">
                <a:solidFill>
                  <a:schemeClr val="bg1">
                    <a:lumMod val="65000"/>
                  </a:schemeClr>
                </a:solidFill>
              </a:rPr>
              <a:t>Optic Nerve Hypoplasia</a:t>
            </a:r>
          </a:p>
          <a:p>
            <a:pPr eaLnBrk="1" hangingPunct="1">
              <a:spcBef>
                <a:spcPct val="0"/>
              </a:spcBef>
              <a:buClrTx/>
              <a:buSzTx/>
              <a:buFontTx/>
              <a:buNone/>
              <a:defRPr/>
            </a:pPr>
            <a:r>
              <a:rPr lang="en-US" altLang="en-US" sz="1200" dirty="0">
                <a:solidFill>
                  <a:srgbClr val="CCFFCC"/>
                </a:solidFill>
              </a:rPr>
              <a:t>--Abnormally </a:t>
            </a:r>
            <a:r>
              <a:rPr lang="en-US" altLang="en-US" sz="1200" b="1" dirty="0">
                <a:solidFill>
                  <a:srgbClr val="CCFFCC"/>
                </a:solidFill>
              </a:rPr>
              <a:t>low number of axons</a:t>
            </a:r>
          </a:p>
          <a:p>
            <a:pPr eaLnBrk="1" hangingPunct="1">
              <a:spcBef>
                <a:spcPct val="0"/>
              </a:spcBef>
              <a:buClrTx/>
              <a:buSzTx/>
              <a:buFontTx/>
              <a:buNone/>
              <a:defRPr/>
            </a:pPr>
            <a:r>
              <a:rPr lang="en-US" altLang="en-US" sz="1200" dirty="0">
                <a:solidFill>
                  <a:srgbClr val="CCFFCC"/>
                </a:solidFill>
              </a:rPr>
              <a:t>--DFE: Small pale disc with </a:t>
            </a:r>
            <a:r>
              <a:rPr lang="en-US" altLang="en-US" sz="1200" b="1" dirty="0">
                <a:solidFill>
                  <a:srgbClr val="CCFFCC"/>
                </a:solidFill>
              </a:rPr>
              <a:t>double ring sign</a:t>
            </a:r>
            <a:endParaRPr lang="en-US" altLang="en-US" sz="1200" dirty="0">
              <a:solidFill>
                <a:srgbClr val="CCFFCC"/>
              </a:solidFill>
            </a:endParaRPr>
          </a:p>
          <a:p>
            <a:pPr eaLnBrk="1" hangingPunct="1">
              <a:spcBef>
                <a:spcPct val="0"/>
              </a:spcBef>
              <a:buClrTx/>
              <a:buSzTx/>
              <a:buFontTx/>
              <a:buNone/>
              <a:defRPr/>
            </a:pPr>
            <a:r>
              <a:rPr lang="en-US" altLang="en-US" sz="1200" dirty="0">
                <a:solidFill>
                  <a:srgbClr val="CCFFCC"/>
                </a:solidFill>
              </a:rPr>
              <a:t>--VA </a:t>
            </a:r>
            <a:r>
              <a:rPr lang="en-US" altLang="en-US" sz="1200" b="1" dirty="0">
                <a:solidFill>
                  <a:srgbClr val="CCFFCC"/>
                </a:solidFill>
              </a:rPr>
              <a:t>20/20&lt;-&gt;NLP</a:t>
            </a:r>
          </a:p>
          <a:p>
            <a:pPr eaLnBrk="1" hangingPunct="1">
              <a:spcBef>
                <a:spcPct val="0"/>
              </a:spcBef>
              <a:buClrTx/>
              <a:buSzTx/>
              <a:buFontTx/>
              <a:buNone/>
              <a:defRPr/>
            </a:pPr>
            <a:r>
              <a:rPr lang="en-US" altLang="en-US" sz="1200" dirty="0">
                <a:solidFill>
                  <a:srgbClr val="CCFFCC"/>
                </a:solidFill>
              </a:rPr>
              <a:t>--VF defects </a:t>
            </a:r>
            <a:r>
              <a:rPr lang="en-US" altLang="en-US" sz="1200" b="1" dirty="0">
                <a:solidFill>
                  <a:srgbClr val="CCFFCC"/>
                </a:solidFill>
              </a:rPr>
              <a:t>invariably present</a:t>
            </a:r>
          </a:p>
          <a:p>
            <a:pPr eaLnBrk="1" hangingPunct="1">
              <a:spcBef>
                <a:spcPct val="0"/>
              </a:spcBef>
              <a:buClrTx/>
              <a:buSzTx/>
              <a:buFontTx/>
              <a:buNone/>
              <a:defRPr/>
            </a:pPr>
            <a:r>
              <a:rPr lang="en-US" altLang="en-US" sz="1200" dirty="0">
                <a:solidFill>
                  <a:srgbClr val="CCFFCC"/>
                </a:solidFill>
              </a:rPr>
              <a:t>--Remember the </a:t>
            </a:r>
            <a:r>
              <a:rPr lang="en-US" altLang="en-US" sz="1200" b="1" dirty="0">
                <a:solidFill>
                  <a:srgbClr val="CCFFCC"/>
                </a:solidFill>
              </a:rPr>
              <a:t>4 D’s</a:t>
            </a:r>
            <a:r>
              <a:rPr lang="en-US" altLang="en-US" sz="1200" dirty="0">
                <a:solidFill>
                  <a:srgbClr val="CCFFCC"/>
                </a:solidFill>
              </a:rPr>
              <a:t> (more on this shortly)</a:t>
            </a:r>
          </a:p>
        </p:txBody>
      </p:sp>
      <p:sp>
        <p:nvSpPr>
          <p:cNvPr id="17" name="Text Box 13">
            <a:extLst>
              <a:ext uri="{FF2B5EF4-FFF2-40B4-BE49-F238E27FC236}">
                <a16:creationId xmlns:a16="http://schemas.microsoft.com/office/drawing/2014/main" id="{D23EA8F9-DF9F-4DB4-AA3A-1B3558C3921B}"/>
              </a:ext>
            </a:extLst>
          </p:cNvPr>
          <p:cNvSpPr txBox="1">
            <a:spLocks noChangeArrowheads="1"/>
          </p:cNvSpPr>
          <p:nvPr/>
        </p:nvSpPr>
        <p:spPr bwMode="auto">
          <a:xfrm>
            <a:off x="4800600" y="5257800"/>
            <a:ext cx="4294188" cy="1230313"/>
          </a:xfrm>
          <a:prstGeom prst="rect">
            <a:avLst/>
          </a:prstGeom>
          <a:solidFill>
            <a:srgbClr val="FFCC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Tilted-Disc Syndrome</a:t>
            </a:r>
          </a:p>
          <a:p>
            <a:pPr eaLnBrk="1" hangingPunct="1">
              <a:spcBef>
                <a:spcPct val="0"/>
              </a:spcBef>
              <a:buClrTx/>
              <a:buSzTx/>
              <a:buFontTx/>
              <a:buNone/>
            </a:pPr>
            <a:r>
              <a:rPr lang="en-US" altLang="en-US" sz="1200"/>
              <a:t>1) Superior pole appears…</a:t>
            </a:r>
            <a:r>
              <a:rPr lang="en-US" altLang="en-US" sz="1200" b="1">
                <a:solidFill>
                  <a:srgbClr val="0000FF"/>
                </a:solidFill>
              </a:rPr>
              <a:t>elevated</a:t>
            </a:r>
            <a:r>
              <a:rPr lang="en-US" altLang="en-US" sz="1200"/>
              <a:t>, inferior…</a:t>
            </a:r>
            <a:r>
              <a:rPr lang="en-US" altLang="en-US" sz="1200" b="1">
                <a:solidFill>
                  <a:srgbClr val="0000FF"/>
                </a:solidFill>
              </a:rPr>
              <a:t>recessed</a:t>
            </a:r>
          </a:p>
          <a:p>
            <a:pPr eaLnBrk="1" hangingPunct="1">
              <a:spcBef>
                <a:spcPct val="0"/>
              </a:spcBef>
              <a:buClrTx/>
              <a:buSzTx/>
              <a:buFontTx/>
              <a:buNone/>
            </a:pPr>
            <a:r>
              <a:rPr lang="en-US" altLang="en-US" sz="1200"/>
              <a:t>2) </a:t>
            </a:r>
            <a:r>
              <a:rPr lang="en-US" altLang="en-US" sz="1200">
                <a:solidFill>
                  <a:srgbClr val="FFCC99"/>
                </a:solidFill>
              </a:rPr>
              <a:t>Associated with…</a:t>
            </a:r>
            <a:r>
              <a:rPr lang="en-US" altLang="en-US" sz="1200" b="1">
                <a:solidFill>
                  <a:srgbClr val="FFCC99"/>
                </a:solidFill>
              </a:rPr>
              <a:t>situs inversus</a:t>
            </a:r>
            <a:r>
              <a:rPr lang="en-US" altLang="en-US" sz="1200">
                <a:solidFill>
                  <a:srgbClr val="FFCC99"/>
                </a:solidFill>
              </a:rPr>
              <a:t> of retinal vessels</a:t>
            </a:r>
          </a:p>
          <a:p>
            <a:pPr eaLnBrk="1" hangingPunct="1">
              <a:spcBef>
                <a:spcPct val="0"/>
              </a:spcBef>
              <a:buClrTx/>
              <a:buSzTx/>
              <a:buFontTx/>
              <a:buNone/>
            </a:pPr>
            <a:r>
              <a:rPr lang="en-US" altLang="en-US" sz="1200"/>
              <a:t>3) </a:t>
            </a:r>
            <a:r>
              <a:rPr lang="en-US" altLang="en-US" sz="1200">
                <a:solidFill>
                  <a:srgbClr val="FFCC99"/>
                </a:solidFill>
              </a:rPr>
              <a:t>Fundus abnormality produces…</a:t>
            </a:r>
            <a:r>
              <a:rPr lang="en-US" altLang="en-US" sz="1200" b="1">
                <a:solidFill>
                  <a:srgbClr val="FFCC99"/>
                </a:solidFill>
              </a:rPr>
              <a:t>myopic astigmatism</a:t>
            </a:r>
          </a:p>
          <a:p>
            <a:pPr eaLnBrk="1" hangingPunct="1">
              <a:spcBef>
                <a:spcPct val="0"/>
              </a:spcBef>
              <a:buClrTx/>
              <a:buSzTx/>
              <a:buFontTx/>
              <a:buNone/>
            </a:pPr>
            <a:r>
              <a:rPr lang="en-US" altLang="en-US" sz="1200"/>
              <a:t>4) </a:t>
            </a:r>
            <a:r>
              <a:rPr lang="en-US" altLang="en-US" sz="1200">
                <a:solidFill>
                  <a:srgbClr val="FFCC99"/>
                </a:solidFill>
              </a:rPr>
              <a:t>VF testing reveals…</a:t>
            </a:r>
            <a:r>
              <a:rPr lang="en-US" altLang="en-US" sz="1200" b="1">
                <a:solidFill>
                  <a:srgbClr val="FFCC99"/>
                </a:solidFill>
              </a:rPr>
              <a:t>bitemporal hemianopia</a:t>
            </a:r>
            <a:r>
              <a:rPr lang="en-US" altLang="en-US" sz="1200">
                <a:solidFill>
                  <a:srgbClr val="FFCC99"/>
                </a:solidFill>
              </a:rPr>
              <a:t> that doesn’t</a:t>
            </a:r>
          </a:p>
          <a:p>
            <a:pPr eaLnBrk="1" hangingPunct="1">
              <a:spcBef>
                <a:spcPct val="0"/>
              </a:spcBef>
              <a:buClrTx/>
              <a:buSzTx/>
              <a:buFontTx/>
              <a:buNone/>
            </a:pPr>
            <a:r>
              <a:rPr lang="en-US" altLang="en-US" sz="1200">
                <a:solidFill>
                  <a:srgbClr val="FFCC99"/>
                </a:solidFill>
              </a:rPr>
              <a:t>   …</a:t>
            </a:r>
            <a:r>
              <a:rPr lang="en-US" altLang="en-US" sz="1200" b="1">
                <a:solidFill>
                  <a:srgbClr val="FFCC99"/>
                </a:solidFill>
              </a:rPr>
              <a:t>respect the vertical</a:t>
            </a:r>
            <a:r>
              <a:rPr lang="en-US" altLang="en-US" sz="1200">
                <a:solidFill>
                  <a:srgbClr val="FFCC99"/>
                </a:solidFill>
              </a:rPr>
              <a:t> and may…</a:t>
            </a:r>
            <a:r>
              <a:rPr lang="en-US" altLang="en-US" sz="1200" b="1">
                <a:solidFill>
                  <a:srgbClr val="FFCC99"/>
                </a:solidFill>
              </a:rPr>
              <a:t>resolve with refraction</a:t>
            </a:r>
          </a:p>
        </p:txBody>
      </p:sp>
      <p:sp>
        <p:nvSpPr>
          <p:cNvPr id="18" name="Text Box 13">
            <a:extLst>
              <a:ext uri="{FF2B5EF4-FFF2-40B4-BE49-F238E27FC236}">
                <a16:creationId xmlns:a16="http://schemas.microsoft.com/office/drawing/2014/main" id="{AF29A23D-8CCD-493E-A881-3F227F620AD9}"/>
              </a:ext>
            </a:extLst>
          </p:cNvPr>
          <p:cNvSpPr txBox="1">
            <a:spLocks noChangeArrowheads="1"/>
          </p:cNvSpPr>
          <p:nvPr/>
        </p:nvSpPr>
        <p:spPr bwMode="auto">
          <a:xfrm>
            <a:off x="4800600" y="5257800"/>
            <a:ext cx="4216400" cy="1231106"/>
          </a:xfrm>
          <a:prstGeom prst="rect">
            <a:avLst/>
          </a:prstGeom>
          <a:solidFill>
            <a:srgbClr val="FFCC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dirty="0">
                <a:solidFill>
                  <a:schemeClr val="bg1">
                    <a:lumMod val="65000"/>
                  </a:schemeClr>
                </a:solidFill>
              </a:rPr>
              <a:t>Tilted-Disc Syndrome</a:t>
            </a:r>
          </a:p>
          <a:p>
            <a:pPr eaLnBrk="1" hangingPunct="1">
              <a:spcBef>
                <a:spcPct val="0"/>
              </a:spcBef>
              <a:buClrTx/>
              <a:buSzTx/>
              <a:buFontTx/>
              <a:buNone/>
            </a:pPr>
            <a:r>
              <a:rPr lang="en-US" altLang="en-US" sz="1200" dirty="0">
                <a:solidFill>
                  <a:srgbClr val="FFCC99"/>
                </a:solidFill>
              </a:rPr>
              <a:t>1) Superior pole appears…</a:t>
            </a:r>
            <a:r>
              <a:rPr lang="en-US" altLang="en-US" sz="1200" b="1" dirty="0">
                <a:solidFill>
                  <a:srgbClr val="FFCC99"/>
                </a:solidFill>
              </a:rPr>
              <a:t>elevated</a:t>
            </a:r>
            <a:r>
              <a:rPr lang="en-US" altLang="en-US" sz="1200" dirty="0">
                <a:solidFill>
                  <a:srgbClr val="FFCC99"/>
                </a:solidFill>
              </a:rPr>
              <a:t>, inferior… </a:t>
            </a:r>
            <a:r>
              <a:rPr lang="en-US" altLang="en-US" sz="1200" b="1" dirty="0">
                <a:solidFill>
                  <a:srgbClr val="FFCC99"/>
                </a:solidFill>
              </a:rPr>
              <a:t>recessed</a:t>
            </a:r>
          </a:p>
          <a:p>
            <a:pPr eaLnBrk="1" hangingPunct="1">
              <a:spcBef>
                <a:spcPct val="0"/>
              </a:spcBef>
              <a:buClrTx/>
              <a:buSzTx/>
              <a:buFontTx/>
              <a:buNone/>
            </a:pPr>
            <a:r>
              <a:rPr lang="en-US" altLang="en-US" sz="1200" dirty="0">
                <a:solidFill>
                  <a:srgbClr val="FFCC99"/>
                </a:solidFill>
              </a:rPr>
              <a:t>2) Associated with…</a:t>
            </a:r>
            <a:r>
              <a:rPr lang="en-US" altLang="en-US" sz="1200" b="1" dirty="0">
                <a:solidFill>
                  <a:srgbClr val="FFCC99"/>
                </a:solidFill>
              </a:rPr>
              <a:t>situs inversus</a:t>
            </a:r>
            <a:r>
              <a:rPr lang="en-US" altLang="en-US" sz="1200" dirty="0">
                <a:solidFill>
                  <a:srgbClr val="FFCC99"/>
                </a:solidFill>
              </a:rPr>
              <a:t> of retinal vessels</a:t>
            </a:r>
          </a:p>
          <a:p>
            <a:pPr eaLnBrk="1" hangingPunct="1">
              <a:spcBef>
                <a:spcPct val="0"/>
              </a:spcBef>
              <a:buClrTx/>
              <a:buSzTx/>
              <a:buFontTx/>
              <a:buNone/>
            </a:pPr>
            <a:r>
              <a:rPr lang="en-US" altLang="en-US" sz="1200" dirty="0">
                <a:solidFill>
                  <a:srgbClr val="FFCC99"/>
                </a:solidFill>
              </a:rPr>
              <a:t>3) Fundus abnormality produces… </a:t>
            </a:r>
            <a:r>
              <a:rPr lang="en-US" altLang="en-US" sz="1200" b="1" dirty="0">
                <a:solidFill>
                  <a:srgbClr val="FFCC99"/>
                </a:solidFill>
              </a:rPr>
              <a:t>myopic </a:t>
            </a:r>
            <a:r>
              <a:rPr lang="en-US" altLang="en-US" sz="1200" b="1" dirty="0" err="1">
                <a:solidFill>
                  <a:srgbClr val="FFCC99"/>
                </a:solidFill>
              </a:rPr>
              <a:t>astigm</a:t>
            </a:r>
            <a:endParaRPr lang="en-US" altLang="en-US" sz="1200" b="1" dirty="0">
              <a:solidFill>
                <a:srgbClr val="FFCC99"/>
              </a:solidFill>
            </a:endParaRPr>
          </a:p>
          <a:p>
            <a:pPr eaLnBrk="1" hangingPunct="1">
              <a:spcBef>
                <a:spcPct val="0"/>
              </a:spcBef>
              <a:buClrTx/>
              <a:buSzTx/>
              <a:buFontTx/>
              <a:buNone/>
            </a:pPr>
            <a:r>
              <a:rPr lang="en-US" altLang="en-US" sz="1200" dirty="0">
                <a:solidFill>
                  <a:srgbClr val="FFCC99"/>
                </a:solidFill>
              </a:rPr>
              <a:t>4) VF testing reveals…</a:t>
            </a:r>
            <a:r>
              <a:rPr lang="en-US" altLang="en-US" sz="1200" b="1" dirty="0">
                <a:solidFill>
                  <a:srgbClr val="FFCC99"/>
                </a:solidFill>
              </a:rPr>
              <a:t>bitemporal hemianopia</a:t>
            </a:r>
            <a:r>
              <a:rPr lang="en-US" altLang="en-US" sz="1200" dirty="0">
                <a:solidFill>
                  <a:srgbClr val="FFCC99"/>
                </a:solidFill>
              </a:rPr>
              <a:t> that </a:t>
            </a:r>
            <a:r>
              <a:rPr lang="en-US" altLang="en-US" sz="1200" dirty="0" err="1">
                <a:solidFill>
                  <a:srgbClr val="FFCC99"/>
                </a:solidFill>
              </a:rPr>
              <a:t>doesn’t</a:t>
            </a:r>
            <a:r>
              <a:rPr lang="en-US" altLang="en-US" sz="1200" b="1" dirty="0" err="1">
                <a:solidFill>
                  <a:srgbClr val="FFCC99"/>
                </a:solidFill>
              </a:rPr>
              <a:t>with</a:t>
            </a:r>
            <a:r>
              <a:rPr lang="en-US" altLang="en-US" sz="1200" b="1" dirty="0">
                <a:solidFill>
                  <a:srgbClr val="FFCC99"/>
                </a:solidFill>
              </a:rPr>
              <a:t> refract</a:t>
            </a:r>
          </a:p>
        </p:txBody>
      </p:sp>
      <p:sp>
        <p:nvSpPr>
          <p:cNvPr id="3" name="TextBox 2">
            <a:extLst>
              <a:ext uri="{FF2B5EF4-FFF2-40B4-BE49-F238E27FC236}">
                <a16:creationId xmlns:a16="http://schemas.microsoft.com/office/drawing/2014/main" id="{83967FBC-9255-EE50-B057-538AB35A0FFD}"/>
              </a:ext>
            </a:extLst>
          </p:cNvPr>
          <p:cNvSpPr txBox="1"/>
          <p:nvPr/>
        </p:nvSpPr>
        <p:spPr>
          <a:xfrm>
            <a:off x="299781" y="1873984"/>
            <a:ext cx="5410200" cy="2308324"/>
          </a:xfrm>
          <a:prstGeom prst="rect">
            <a:avLst/>
          </a:prstGeom>
          <a:solidFill>
            <a:srgbClr val="61D6FF"/>
          </a:solidFill>
        </p:spPr>
        <p:txBody>
          <a:bodyPr wrap="square" rtlCol="0">
            <a:spAutoFit/>
          </a:bodyPr>
          <a:lstStyle/>
          <a:p>
            <a:r>
              <a:rPr lang="en-US" sz="1600" i="1" dirty="0">
                <a:solidFill>
                  <a:schemeClr val="bg1">
                    <a:lumMod val="50000"/>
                  </a:schemeClr>
                </a:solidFill>
              </a:rPr>
              <a:t>Is morning-glory disc usually unilateral, or bilateral?</a:t>
            </a:r>
          </a:p>
          <a:p>
            <a:r>
              <a:rPr lang="en-US" sz="1600" dirty="0">
                <a:solidFill>
                  <a:schemeClr val="bg1">
                    <a:lumMod val="50000"/>
                  </a:schemeClr>
                </a:solidFill>
              </a:rPr>
              <a:t>Unilateral</a:t>
            </a:r>
          </a:p>
          <a:p>
            <a:endParaRPr lang="en-US" sz="1600" i="1" dirty="0">
              <a:solidFill>
                <a:schemeClr val="bg1">
                  <a:lumMod val="50000"/>
                </a:schemeClr>
              </a:solidFill>
              <a:latin typeface="+mn-lt"/>
            </a:endParaRPr>
          </a:p>
          <a:p>
            <a:r>
              <a:rPr lang="en-US" sz="1600" i="1" dirty="0">
                <a:solidFill>
                  <a:schemeClr val="bg1">
                    <a:lumMod val="50000"/>
                  </a:schemeClr>
                </a:solidFill>
                <a:latin typeface="+mn-lt"/>
              </a:rPr>
              <a:t>Is there a gender predilection?</a:t>
            </a:r>
          </a:p>
          <a:p>
            <a:r>
              <a:rPr lang="en-US" sz="1600" dirty="0">
                <a:solidFill>
                  <a:schemeClr val="bg1">
                    <a:lumMod val="50000"/>
                  </a:schemeClr>
                </a:solidFill>
                <a:latin typeface="+mn-lt"/>
              </a:rPr>
              <a:t>Yes, there is a  ♀  preponderance</a:t>
            </a:r>
          </a:p>
          <a:p>
            <a:endParaRPr lang="en-US" sz="1600" dirty="0">
              <a:solidFill>
                <a:schemeClr val="bg1">
                  <a:lumMod val="50000"/>
                </a:schemeClr>
              </a:solidFill>
            </a:endParaRPr>
          </a:p>
          <a:p>
            <a:r>
              <a:rPr lang="en-US" sz="1600" i="1" dirty="0">
                <a:solidFill>
                  <a:schemeClr val="bg1">
                    <a:lumMod val="50000"/>
                  </a:schemeClr>
                </a:solidFill>
              </a:rPr>
              <a:t>It has two associations of particular note—what are they?</a:t>
            </a:r>
          </a:p>
          <a:p>
            <a:r>
              <a:rPr lang="en-US" sz="1600" dirty="0">
                <a:solidFill>
                  <a:schemeClr val="bg1">
                    <a:lumMod val="50000"/>
                  </a:schemeClr>
                </a:solidFill>
              </a:rPr>
              <a:t>--PHACE  syndrome</a:t>
            </a:r>
          </a:p>
          <a:p>
            <a:r>
              <a:rPr lang="en-US" sz="1600" dirty="0">
                <a:solidFill>
                  <a:schemeClr val="bg1">
                    <a:lumMod val="50000"/>
                  </a:schemeClr>
                </a:solidFill>
              </a:rPr>
              <a:t>--</a:t>
            </a:r>
            <a:r>
              <a:rPr lang="en-US" sz="1600" b="1" dirty="0" err="1"/>
              <a:t>Moyamoya</a:t>
            </a:r>
            <a:r>
              <a:rPr lang="en-US" sz="1600" b="1" dirty="0"/>
              <a:t>  </a:t>
            </a:r>
            <a:r>
              <a:rPr lang="en-US" sz="1600" b="1" dirty="0">
                <a:solidFill>
                  <a:srgbClr val="61D6FF"/>
                </a:solidFill>
              </a:rPr>
              <a:t>disease</a:t>
            </a:r>
          </a:p>
        </p:txBody>
      </p:sp>
      <p:sp>
        <p:nvSpPr>
          <p:cNvPr id="5" name="TextBox 4">
            <a:extLst>
              <a:ext uri="{FF2B5EF4-FFF2-40B4-BE49-F238E27FC236}">
                <a16:creationId xmlns:a16="http://schemas.microsoft.com/office/drawing/2014/main" id="{A5DE4E2D-A07C-9FD4-0501-0357163C4BDE}"/>
              </a:ext>
            </a:extLst>
          </p:cNvPr>
          <p:cNvSpPr txBox="1"/>
          <p:nvPr/>
        </p:nvSpPr>
        <p:spPr>
          <a:xfrm>
            <a:off x="2068437" y="2499301"/>
            <a:ext cx="6591695" cy="3754874"/>
          </a:xfrm>
          <a:prstGeom prst="rect">
            <a:avLst/>
          </a:prstGeom>
          <a:solidFill>
            <a:srgbClr val="FFDB69"/>
          </a:solidFill>
        </p:spPr>
        <p:txBody>
          <a:bodyPr wrap="square" rtlCol="0">
            <a:spAutoFit/>
          </a:bodyPr>
          <a:lstStyle/>
          <a:p>
            <a:r>
              <a:rPr lang="en-US" sz="1400" b="0" i="1" dirty="0">
                <a:solidFill>
                  <a:schemeClr val="bg1">
                    <a:lumMod val="65000"/>
                  </a:schemeClr>
                </a:solidFill>
                <a:effectLst/>
                <a:latin typeface="+mn-lt"/>
              </a:rPr>
              <a:t>What is </a:t>
            </a:r>
            <a:r>
              <a:rPr lang="en-US" sz="1400" b="0" dirty="0" err="1">
                <a:solidFill>
                  <a:schemeClr val="bg1">
                    <a:lumMod val="65000"/>
                  </a:schemeClr>
                </a:solidFill>
                <a:effectLst/>
                <a:latin typeface="+mn-lt"/>
              </a:rPr>
              <a:t>moyamoya</a:t>
            </a:r>
            <a:r>
              <a:rPr lang="en-US" sz="1400" b="0" dirty="0">
                <a:solidFill>
                  <a:schemeClr val="bg1">
                    <a:lumMod val="65000"/>
                  </a:schemeClr>
                </a:solidFill>
                <a:effectLst/>
                <a:latin typeface="+mn-lt"/>
              </a:rPr>
              <a:t> disease </a:t>
            </a:r>
            <a:r>
              <a:rPr lang="en-US" sz="1400" b="0" i="1" dirty="0">
                <a:solidFill>
                  <a:schemeClr val="bg1">
                    <a:lumMod val="65000"/>
                  </a:schemeClr>
                </a:solidFill>
                <a:effectLst/>
                <a:latin typeface="+mn-lt"/>
              </a:rPr>
              <a:t>(MMD)?</a:t>
            </a:r>
          </a:p>
          <a:p>
            <a:r>
              <a:rPr lang="en-US" sz="1400" dirty="0">
                <a:solidFill>
                  <a:schemeClr val="bg1">
                    <a:lumMod val="65000"/>
                  </a:schemeClr>
                </a:solidFill>
                <a:latin typeface="+mn-lt"/>
              </a:rPr>
              <a:t>An</a:t>
            </a:r>
            <a:r>
              <a:rPr lang="en-US" sz="1400" b="0" i="0" dirty="0">
                <a:solidFill>
                  <a:schemeClr val="bg1">
                    <a:lumMod val="65000"/>
                  </a:schemeClr>
                </a:solidFill>
                <a:effectLst/>
                <a:latin typeface="+mn-lt"/>
              </a:rPr>
              <a:t>  occlusive  vascular condition primarily affecting the terminal  internal carotids  and proximal  anterior and middle cerebral  arteries</a:t>
            </a:r>
          </a:p>
          <a:p>
            <a:endParaRPr lang="en-US" sz="1400" i="1" dirty="0">
              <a:solidFill>
                <a:schemeClr val="bg1">
                  <a:lumMod val="65000"/>
                </a:schemeClr>
              </a:solidFill>
              <a:latin typeface="+mn-lt"/>
            </a:endParaRPr>
          </a:p>
          <a:p>
            <a:r>
              <a:rPr lang="en-US" sz="1400" b="0" i="1" dirty="0">
                <a:solidFill>
                  <a:schemeClr val="bg1">
                    <a:lumMod val="65000"/>
                  </a:schemeClr>
                </a:solidFill>
                <a:effectLst/>
                <a:latin typeface="+mn-lt"/>
              </a:rPr>
              <a:t>Is it common, or rare?</a:t>
            </a:r>
          </a:p>
          <a:p>
            <a:r>
              <a:rPr lang="en-US" sz="1400" dirty="0">
                <a:solidFill>
                  <a:schemeClr val="bg1">
                    <a:lumMod val="65000"/>
                  </a:schemeClr>
                </a:solidFill>
                <a:latin typeface="+mn-lt"/>
              </a:rPr>
              <a:t>Quite rare</a:t>
            </a:r>
          </a:p>
          <a:p>
            <a:endParaRPr lang="en-US" sz="1400" b="0" i="0" dirty="0">
              <a:solidFill>
                <a:schemeClr val="bg1">
                  <a:lumMod val="65000"/>
                </a:schemeClr>
              </a:solidFill>
              <a:effectLst/>
              <a:latin typeface="+mn-lt"/>
            </a:endParaRPr>
          </a:p>
          <a:p>
            <a:endParaRPr lang="en-US" sz="1400" i="1" dirty="0">
              <a:solidFill>
                <a:srgbClr val="FFDB69"/>
              </a:solidFill>
              <a:latin typeface="+mn-lt"/>
            </a:endParaRPr>
          </a:p>
          <a:p>
            <a:r>
              <a:rPr lang="en-US" sz="1400" i="1" dirty="0">
                <a:solidFill>
                  <a:srgbClr val="FFDB69"/>
                </a:solidFill>
                <a:latin typeface="+mn-lt"/>
              </a:rPr>
              <a:t>Is there a racial </a:t>
            </a:r>
            <a:r>
              <a:rPr lang="en-US" sz="1400" i="1" dirty="0">
                <a:solidFill>
                  <a:schemeClr val="bg1">
                    <a:lumMod val="65000"/>
                  </a:schemeClr>
                </a:solidFill>
                <a:latin typeface="+mn-lt"/>
              </a:rPr>
              <a:t>predilection?</a:t>
            </a:r>
          </a:p>
          <a:p>
            <a:r>
              <a:rPr lang="en-US" sz="1400" dirty="0">
                <a:solidFill>
                  <a:schemeClr val="bg1">
                    <a:lumMod val="65000"/>
                  </a:schemeClr>
                </a:solidFill>
                <a:latin typeface="+mn-lt"/>
              </a:rPr>
              <a:t>Yes, it is more common in  Asians , especially  Japanese  and Korean  individuals</a:t>
            </a:r>
          </a:p>
          <a:p>
            <a:endParaRPr lang="en-US" sz="1400" dirty="0">
              <a:solidFill>
                <a:schemeClr val="bg1">
                  <a:lumMod val="65000"/>
                </a:schemeClr>
              </a:solidFill>
              <a:latin typeface="+mn-lt"/>
            </a:endParaRPr>
          </a:p>
          <a:p>
            <a:r>
              <a:rPr lang="en-US" sz="1400" i="1" dirty="0">
                <a:solidFill>
                  <a:schemeClr val="bg1">
                    <a:lumMod val="65000"/>
                  </a:schemeClr>
                </a:solidFill>
                <a:latin typeface="+mn-lt"/>
              </a:rPr>
              <a:t>Is there a gender predilection?</a:t>
            </a:r>
          </a:p>
          <a:p>
            <a:r>
              <a:rPr lang="en-US" sz="1400" dirty="0">
                <a:solidFill>
                  <a:schemeClr val="bg1">
                    <a:lumMod val="65000"/>
                  </a:schemeClr>
                </a:solidFill>
                <a:latin typeface="+mn-lt"/>
              </a:rPr>
              <a:t>Yes, there is a modest  ♀  preponderance</a:t>
            </a:r>
          </a:p>
          <a:p>
            <a:endParaRPr lang="en-US" sz="1400" i="1" dirty="0">
              <a:solidFill>
                <a:schemeClr val="bg1">
                  <a:lumMod val="65000"/>
                </a:schemeClr>
              </a:solidFill>
              <a:latin typeface="+mn-lt"/>
            </a:endParaRPr>
          </a:p>
          <a:p>
            <a:r>
              <a:rPr lang="en-US" sz="1400" i="1" dirty="0">
                <a:solidFill>
                  <a:schemeClr val="bg1">
                    <a:lumMod val="65000"/>
                  </a:schemeClr>
                </a:solidFill>
                <a:latin typeface="+mn-lt"/>
              </a:rPr>
              <a:t>Is there an age predilection?</a:t>
            </a:r>
          </a:p>
          <a:p>
            <a:r>
              <a:rPr lang="en-US" sz="1400" dirty="0">
                <a:latin typeface="+mn-lt"/>
              </a:rPr>
              <a:t>It manifests most commonly in  </a:t>
            </a:r>
            <a:r>
              <a:rPr lang="en-US" sz="1400" b="1" dirty="0">
                <a:latin typeface="+mn-lt"/>
              </a:rPr>
              <a:t>childhood</a:t>
            </a:r>
            <a:r>
              <a:rPr lang="en-US" sz="1400" dirty="0">
                <a:solidFill>
                  <a:schemeClr val="bg1">
                    <a:lumMod val="65000"/>
                  </a:schemeClr>
                </a:solidFill>
                <a:latin typeface="+mn-lt"/>
              </a:rPr>
              <a:t>  (with a second, smaller peak in the  fourth  decade)</a:t>
            </a:r>
          </a:p>
        </p:txBody>
      </p:sp>
      <p:sp>
        <p:nvSpPr>
          <p:cNvPr id="7" name="TextBox 6">
            <a:extLst>
              <a:ext uri="{FF2B5EF4-FFF2-40B4-BE49-F238E27FC236}">
                <a16:creationId xmlns:a16="http://schemas.microsoft.com/office/drawing/2014/main" id="{024A12C4-E399-702B-B93D-2CFCF3E1D8E2}"/>
              </a:ext>
            </a:extLst>
          </p:cNvPr>
          <p:cNvSpPr txBox="1"/>
          <p:nvPr/>
        </p:nvSpPr>
        <p:spPr>
          <a:xfrm>
            <a:off x="1600200" y="3830430"/>
            <a:ext cx="936475" cy="338554"/>
          </a:xfrm>
          <a:prstGeom prst="rect">
            <a:avLst/>
          </a:prstGeom>
          <a:noFill/>
        </p:spPr>
        <p:txBody>
          <a:bodyPr wrap="none" rtlCol="0">
            <a:spAutoFit/>
          </a:bodyPr>
          <a:lstStyle/>
          <a:p>
            <a:r>
              <a:rPr lang="en-US" sz="1600" b="1" dirty="0"/>
              <a:t>disease</a:t>
            </a:r>
          </a:p>
        </p:txBody>
      </p:sp>
      <p:sp>
        <p:nvSpPr>
          <p:cNvPr id="6" name="Frame 5">
            <a:extLst>
              <a:ext uri="{FF2B5EF4-FFF2-40B4-BE49-F238E27FC236}">
                <a16:creationId xmlns:a16="http://schemas.microsoft.com/office/drawing/2014/main" id="{EDEF1BDE-612A-ABB2-4B14-9859913C78FB}"/>
              </a:ext>
            </a:extLst>
          </p:cNvPr>
          <p:cNvSpPr/>
          <p:nvPr/>
        </p:nvSpPr>
        <p:spPr>
          <a:xfrm>
            <a:off x="1340808" y="4266407"/>
            <a:ext cx="1859592" cy="305593"/>
          </a:xfrm>
          <a:prstGeom prst="fram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 name="TextBox 1">
            <a:extLst>
              <a:ext uri="{FF2B5EF4-FFF2-40B4-BE49-F238E27FC236}">
                <a16:creationId xmlns:a16="http://schemas.microsoft.com/office/drawing/2014/main" id="{273A2479-BEDD-C354-C409-98F75E567604}"/>
              </a:ext>
            </a:extLst>
          </p:cNvPr>
          <p:cNvSpPr txBox="1"/>
          <p:nvPr/>
        </p:nvSpPr>
        <p:spPr>
          <a:xfrm>
            <a:off x="1447800" y="5172979"/>
            <a:ext cx="3656770" cy="523220"/>
          </a:xfrm>
          <a:prstGeom prst="rect">
            <a:avLst/>
          </a:prstGeom>
          <a:solidFill>
            <a:srgbClr val="00B050"/>
          </a:solidFill>
        </p:spPr>
        <p:txBody>
          <a:bodyPr wrap="none" rtlCol="0">
            <a:spAutoFit/>
          </a:bodyPr>
          <a:lstStyle/>
          <a:p>
            <a:r>
              <a:rPr lang="en-US" sz="1400" i="1" dirty="0">
                <a:solidFill>
                  <a:schemeClr val="bg1">
                    <a:lumMod val="75000"/>
                  </a:schemeClr>
                </a:solidFill>
              </a:rPr>
              <a:t>How does </a:t>
            </a:r>
            <a:r>
              <a:rPr lang="en-US" sz="1400" i="1" dirty="0" err="1">
                <a:solidFill>
                  <a:schemeClr val="bg1">
                    <a:lumMod val="75000"/>
                  </a:schemeClr>
                </a:solidFill>
              </a:rPr>
              <a:t>moyamoya</a:t>
            </a:r>
            <a:r>
              <a:rPr lang="en-US" sz="1400" i="1" dirty="0">
                <a:solidFill>
                  <a:schemeClr val="bg1">
                    <a:lumMod val="75000"/>
                  </a:schemeClr>
                </a:solidFill>
              </a:rPr>
              <a:t> present in childhood?</a:t>
            </a:r>
          </a:p>
          <a:p>
            <a:r>
              <a:rPr lang="en-US" sz="1400" b="1" dirty="0">
                <a:solidFill>
                  <a:schemeClr val="bg1"/>
                </a:solidFill>
              </a:rPr>
              <a:t>With</a:t>
            </a:r>
            <a:r>
              <a:rPr lang="en-US" sz="1400" dirty="0">
                <a:solidFill>
                  <a:schemeClr val="bg1">
                    <a:lumMod val="75000"/>
                  </a:schemeClr>
                </a:solidFill>
              </a:rPr>
              <a:t> </a:t>
            </a:r>
            <a:r>
              <a:rPr lang="en-US" sz="1400" b="1" dirty="0">
                <a:solidFill>
                  <a:schemeClr val="bg1"/>
                </a:solidFill>
              </a:rPr>
              <a:t>TIAs</a:t>
            </a:r>
          </a:p>
        </p:txBody>
      </p:sp>
      <p:sp>
        <p:nvSpPr>
          <p:cNvPr id="10" name="Oval 9">
            <a:extLst>
              <a:ext uri="{FF2B5EF4-FFF2-40B4-BE49-F238E27FC236}">
                <a16:creationId xmlns:a16="http://schemas.microsoft.com/office/drawing/2014/main" id="{F9EC3253-83B0-9A9B-5BD5-4E38135DB087}"/>
              </a:ext>
            </a:extLst>
          </p:cNvPr>
          <p:cNvSpPr/>
          <p:nvPr/>
        </p:nvSpPr>
        <p:spPr>
          <a:xfrm>
            <a:off x="1931241" y="5582902"/>
            <a:ext cx="3800551" cy="514310"/>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8" name="TextBox 7">
            <a:extLst>
              <a:ext uri="{FF2B5EF4-FFF2-40B4-BE49-F238E27FC236}">
                <a16:creationId xmlns:a16="http://schemas.microsoft.com/office/drawing/2014/main" id="{3CA6DDA0-8CCE-5D56-6E87-657825C036B9}"/>
              </a:ext>
            </a:extLst>
          </p:cNvPr>
          <p:cNvSpPr txBox="1"/>
          <p:nvPr/>
        </p:nvSpPr>
        <p:spPr>
          <a:xfrm>
            <a:off x="1375876" y="4254926"/>
            <a:ext cx="1845377" cy="307777"/>
          </a:xfrm>
          <a:prstGeom prst="rect">
            <a:avLst/>
          </a:prstGeom>
          <a:noFill/>
        </p:spPr>
        <p:txBody>
          <a:bodyPr wrap="none" rtlCol="0">
            <a:spAutoFit/>
          </a:bodyPr>
          <a:lstStyle/>
          <a:p>
            <a:r>
              <a:rPr lang="en-US" sz="1400" b="1" dirty="0"/>
              <a:t>Morning-Glory Disc</a:t>
            </a:r>
          </a:p>
        </p:txBody>
      </p:sp>
      <p:sp>
        <p:nvSpPr>
          <p:cNvPr id="9" name="TextBox 8">
            <a:extLst>
              <a:ext uri="{FF2B5EF4-FFF2-40B4-BE49-F238E27FC236}">
                <a16:creationId xmlns:a16="http://schemas.microsoft.com/office/drawing/2014/main" id="{C30AEB05-C1C1-EF6D-4410-A360318E0855}"/>
              </a:ext>
            </a:extLst>
          </p:cNvPr>
          <p:cNvSpPr txBox="1"/>
          <p:nvPr/>
        </p:nvSpPr>
        <p:spPr>
          <a:xfrm>
            <a:off x="2530752" y="4621199"/>
            <a:ext cx="6384648" cy="923330"/>
          </a:xfrm>
          <a:prstGeom prst="rect">
            <a:avLst/>
          </a:prstGeom>
          <a:solidFill>
            <a:schemeClr val="accent6">
              <a:lumMod val="20000"/>
              <a:lumOff val="80000"/>
            </a:schemeClr>
          </a:solidFill>
          <a:ln>
            <a:solidFill>
              <a:schemeClr val="tx1"/>
            </a:solidFill>
          </a:ln>
        </p:spPr>
        <p:txBody>
          <a:bodyPr wrap="square" rtlCol="0">
            <a:spAutoFit/>
          </a:bodyPr>
          <a:lstStyle/>
          <a:p>
            <a:r>
              <a:rPr lang="en-US" i="1" dirty="0">
                <a:effectLst>
                  <a:outerShdw blurRad="38100" dist="38100" dir="2700000" algn="tl">
                    <a:srgbClr val="000000">
                      <a:alpha val="43137"/>
                    </a:srgbClr>
                  </a:outerShdw>
                </a:effectLst>
              </a:rPr>
              <a:t>If an Asian child—in the real world or on the OKAP/Boards—has a morning-glory disc and neurological issues, </a:t>
            </a:r>
            <a:r>
              <a:rPr lang="en-US" b="1" i="1" dirty="0">
                <a:effectLst>
                  <a:outerShdw blurRad="38100" dist="38100" dir="2700000" algn="tl">
                    <a:srgbClr val="000000">
                      <a:alpha val="43137"/>
                    </a:srgbClr>
                  </a:outerShdw>
                </a:effectLst>
              </a:rPr>
              <a:t>get the angiography</a:t>
            </a:r>
            <a:r>
              <a:rPr lang="en-US" i="1" dirty="0">
                <a:effectLst>
                  <a:outerShdw blurRad="38100" dist="38100" dir="2700000" algn="tl">
                    <a:srgbClr val="000000">
                      <a:alpha val="43137"/>
                    </a:srgbClr>
                  </a:outerShdw>
                </a:effectLst>
              </a:rPr>
              <a:t>—it’s </a:t>
            </a:r>
            <a:r>
              <a:rPr lang="en-US" i="1" dirty="0" err="1">
                <a:effectLst>
                  <a:outerShdw blurRad="38100" dist="38100" dir="2700000" algn="tl">
                    <a:srgbClr val="000000">
                      <a:alpha val="43137"/>
                    </a:srgbClr>
                  </a:outerShdw>
                </a:effectLst>
              </a:rPr>
              <a:t>moyamoya</a:t>
            </a:r>
            <a:r>
              <a:rPr lang="en-US" i="1" dirty="0">
                <a:effectLst>
                  <a:outerShdw blurRad="38100" dist="38100" dir="2700000" algn="tl">
                    <a:srgbClr val="000000">
                      <a:alpha val="43137"/>
                    </a:srgbClr>
                  </a:outerShdw>
                </a:effectLst>
              </a:rPr>
              <a:t>!</a:t>
            </a:r>
          </a:p>
        </p:txBody>
      </p:sp>
      <p:sp>
        <p:nvSpPr>
          <p:cNvPr id="11" name="Arrow: Up-Down 10">
            <a:extLst>
              <a:ext uri="{FF2B5EF4-FFF2-40B4-BE49-F238E27FC236}">
                <a16:creationId xmlns:a16="http://schemas.microsoft.com/office/drawing/2014/main" id="{9D88731E-B04C-3580-219B-3AF8E3F8AC7F}"/>
              </a:ext>
            </a:extLst>
          </p:cNvPr>
          <p:cNvSpPr/>
          <p:nvPr/>
        </p:nvSpPr>
        <p:spPr>
          <a:xfrm>
            <a:off x="1656708" y="4548668"/>
            <a:ext cx="553091" cy="919814"/>
          </a:xfrm>
          <a:prstGeom prst="upDownArrow">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algn="ctr"/>
            <a:r>
              <a:rPr lang="en-US" sz="2400" b="1" dirty="0">
                <a:solidFill>
                  <a:schemeClr val="bg1"/>
                </a:solidFill>
              </a:rPr>
              <a:t>+</a:t>
            </a:r>
          </a:p>
        </p:txBody>
      </p:sp>
    </p:spTree>
    <p:extLst>
      <p:ext uri="{BB962C8B-B14F-4D97-AF65-F5344CB8AC3E}">
        <p14:creationId xmlns:p14="http://schemas.microsoft.com/office/powerpoint/2010/main" val="858298793"/>
      </p:ext>
    </p:extLst>
  </p:cSld>
  <p:clrMapOvr>
    <a:masterClrMapping/>
  </p:clrMapOvr>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6" name="Text Box 10">
            <a:extLst>
              <a:ext uri="{FF2B5EF4-FFF2-40B4-BE49-F238E27FC236}">
                <a16:creationId xmlns:a16="http://schemas.microsoft.com/office/drawing/2014/main" id="{75A786AA-A76E-4831-AE75-ABE88B23D8E3}"/>
              </a:ext>
            </a:extLst>
          </p:cNvPr>
          <p:cNvSpPr txBox="1">
            <a:spLocks noChangeArrowheads="1"/>
          </p:cNvSpPr>
          <p:nvPr/>
        </p:nvSpPr>
        <p:spPr bwMode="auto">
          <a:xfrm>
            <a:off x="1371600" y="4267200"/>
            <a:ext cx="3057525" cy="2154238"/>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Morning-Glory Disc</a:t>
            </a:r>
          </a:p>
          <a:p>
            <a:pPr eaLnBrk="1" hangingPunct="1">
              <a:spcBef>
                <a:spcPct val="0"/>
              </a:spcBef>
              <a:buClrTx/>
              <a:buSzTx/>
              <a:buFontTx/>
              <a:buNone/>
            </a:pPr>
            <a:r>
              <a:rPr lang="en-US" altLang="en-US" sz="1200"/>
              <a:t>--DFE reveals:</a:t>
            </a:r>
          </a:p>
          <a:p>
            <a:pPr eaLnBrk="1" hangingPunct="1">
              <a:spcBef>
                <a:spcPct val="0"/>
              </a:spcBef>
              <a:buClrTx/>
              <a:buSzTx/>
              <a:buFontTx/>
              <a:buNone/>
            </a:pPr>
            <a:r>
              <a:rPr lang="en-US" altLang="en-US" sz="1200"/>
              <a:t>  1) A funnel-shaped…</a:t>
            </a:r>
            <a:r>
              <a:rPr lang="en-US" altLang="en-US" sz="1200" b="1">
                <a:solidFill>
                  <a:srgbClr val="0000FF"/>
                </a:solidFill>
              </a:rPr>
              <a:t>excavation</a:t>
            </a:r>
            <a:endParaRPr lang="en-US" altLang="en-US" sz="1200"/>
          </a:p>
          <a:p>
            <a:pPr eaLnBrk="1" hangingPunct="1">
              <a:spcBef>
                <a:spcPct val="0"/>
              </a:spcBef>
              <a:buClrTx/>
              <a:buSzTx/>
              <a:buFontTx/>
              <a:buNone/>
            </a:pPr>
            <a:r>
              <a:rPr lang="en-US" altLang="en-US" sz="1200"/>
              <a:t>  2) Number of vessels crossing the rim</a:t>
            </a:r>
          </a:p>
          <a:p>
            <a:pPr eaLnBrk="1" hangingPunct="1">
              <a:spcBef>
                <a:spcPct val="0"/>
              </a:spcBef>
              <a:buClrTx/>
              <a:buSzTx/>
              <a:buFontTx/>
              <a:buNone/>
            </a:pPr>
            <a:r>
              <a:rPr lang="en-US" altLang="en-US" sz="1200"/>
              <a:t>    seems abnormally…</a:t>
            </a:r>
            <a:r>
              <a:rPr lang="en-US" altLang="en-US" sz="1200" b="1">
                <a:solidFill>
                  <a:srgbClr val="0000FF"/>
                </a:solidFill>
              </a:rPr>
              <a:t>high</a:t>
            </a:r>
            <a:r>
              <a:rPr lang="en-US" altLang="en-US" sz="1200"/>
              <a:t> </a:t>
            </a:r>
            <a:endParaRPr lang="en-US" altLang="en-US" sz="1200" b="1">
              <a:solidFill>
                <a:srgbClr val="0000FF"/>
              </a:solidFill>
            </a:endParaRPr>
          </a:p>
          <a:p>
            <a:pPr eaLnBrk="1" hangingPunct="1">
              <a:spcBef>
                <a:spcPct val="0"/>
              </a:spcBef>
              <a:buClrTx/>
              <a:buSzTx/>
              <a:buFontTx/>
              <a:buNone/>
            </a:pPr>
            <a:r>
              <a:rPr lang="en-US" altLang="en-US" sz="1200"/>
              <a:t>--Tissue is…</a:t>
            </a:r>
            <a:r>
              <a:rPr lang="en-US" altLang="en-US" sz="1200" b="1">
                <a:solidFill>
                  <a:srgbClr val="0000FF"/>
                </a:solidFill>
              </a:rPr>
              <a:t>contractile</a:t>
            </a:r>
            <a:r>
              <a:rPr lang="en-US" altLang="en-US" sz="1200"/>
              <a:t>, so cup seems</a:t>
            </a:r>
          </a:p>
          <a:p>
            <a:pPr eaLnBrk="1" hangingPunct="1">
              <a:spcBef>
                <a:spcPct val="0"/>
              </a:spcBef>
              <a:buClrTx/>
              <a:buSzTx/>
              <a:buFontTx/>
              <a:buNone/>
            </a:pPr>
            <a:r>
              <a:rPr lang="en-US" altLang="en-US" sz="1200"/>
              <a:t>  to…</a:t>
            </a:r>
            <a:r>
              <a:rPr lang="en-US" altLang="en-US" sz="1200" b="1">
                <a:solidFill>
                  <a:srgbClr val="0000FF"/>
                </a:solidFill>
              </a:rPr>
              <a:t>open </a:t>
            </a:r>
            <a:r>
              <a:rPr lang="en-US" altLang="en-US" sz="1200">
                <a:solidFill>
                  <a:srgbClr val="0000FF"/>
                </a:solidFill>
              </a:rPr>
              <a:t>and</a:t>
            </a:r>
            <a:r>
              <a:rPr lang="en-US" altLang="en-US" sz="1200" b="1">
                <a:solidFill>
                  <a:srgbClr val="0000FF"/>
                </a:solidFill>
              </a:rPr>
              <a:t> close</a:t>
            </a:r>
            <a:r>
              <a:rPr lang="en-US" altLang="en-US" sz="1200"/>
              <a:t> (like its namesake,  </a:t>
            </a:r>
          </a:p>
          <a:p>
            <a:pPr eaLnBrk="1" hangingPunct="1">
              <a:spcBef>
                <a:spcPct val="0"/>
              </a:spcBef>
              <a:buClrTx/>
              <a:buSzTx/>
              <a:buFontTx/>
              <a:buNone/>
            </a:pPr>
            <a:r>
              <a:rPr lang="en-US" altLang="en-US" sz="1200"/>
              <a:t>  the morning-glory flower)</a:t>
            </a:r>
          </a:p>
          <a:p>
            <a:pPr eaLnBrk="1" hangingPunct="1">
              <a:spcBef>
                <a:spcPct val="0"/>
              </a:spcBef>
              <a:buClrTx/>
              <a:buSzTx/>
              <a:buFontTx/>
              <a:buNone/>
            </a:pPr>
            <a:r>
              <a:rPr lang="en-US" altLang="en-US" sz="1200"/>
              <a:t>--VA usually…</a:t>
            </a:r>
            <a:r>
              <a:rPr lang="en-US" altLang="en-US" sz="1200" b="1">
                <a:solidFill>
                  <a:srgbClr val="0000FF"/>
                </a:solidFill>
              </a:rPr>
              <a:t>20/200</a:t>
            </a:r>
            <a:r>
              <a:rPr lang="en-US" altLang="en-US" sz="1200"/>
              <a:t>, but can be…</a:t>
            </a:r>
          </a:p>
          <a:p>
            <a:pPr eaLnBrk="1" hangingPunct="1">
              <a:spcBef>
                <a:spcPct val="0"/>
              </a:spcBef>
              <a:buClrTx/>
              <a:buSzTx/>
              <a:buFontTx/>
              <a:buNone/>
            </a:pPr>
            <a:r>
              <a:rPr lang="en-US" altLang="en-US" sz="1200"/>
              <a:t>   </a:t>
            </a:r>
            <a:r>
              <a:rPr lang="en-US" altLang="en-US" sz="1200" b="1">
                <a:solidFill>
                  <a:srgbClr val="0000FF"/>
                </a:solidFill>
              </a:rPr>
              <a:t>20/20&lt;-&gt;NLP</a:t>
            </a:r>
          </a:p>
          <a:p>
            <a:pPr eaLnBrk="1" hangingPunct="1">
              <a:spcBef>
                <a:spcPct val="0"/>
              </a:spcBef>
              <a:buClrTx/>
              <a:buSzTx/>
              <a:buFontTx/>
              <a:buNone/>
            </a:pPr>
            <a:r>
              <a:rPr lang="en-US" altLang="en-US" sz="1200"/>
              <a:t>--1/3 develop…</a:t>
            </a:r>
            <a:r>
              <a:rPr lang="en-US" altLang="en-US" sz="1200" b="1">
                <a:solidFill>
                  <a:srgbClr val="CCECFF"/>
                </a:solidFill>
              </a:rPr>
              <a:t>serous</a:t>
            </a:r>
            <a:r>
              <a:rPr lang="en-US" altLang="en-US" sz="1200" b="1">
                <a:solidFill>
                  <a:srgbClr val="0000FF"/>
                </a:solidFill>
              </a:rPr>
              <a:t> </a:t>
            </a:r>
            <a:r>
              <a:rPr lang="en-US" altLang="en-US" sz="1200" b="1">
                <a:solidFill>
                  <a:srgbClr val="CCECFF"/>
                </a:solidFill>
              </a:rPr>
              <a:t>RD</a:t>
            </a:r>
          </a:p>
        </p:txBody>
      </p:sp>
      <p:sp>
        <p:nvSpPr>
          <p:cNvPr id="26627" name="Text Box 3">
            <a:extLst>
              <a:ext uri="{FF2B5EF4-FFF2-40B4-BE49-F238E27FC236}">
                <a16:creationId xmlns:a16="http://schemas.microsoft.com/office/drawing/2014/main" id="{EBF565CB-D2E5-4CB9-AB10-59AB11704A7C}"/>
              </a:ext>
            </a:extLst>
          </p:cNvPr>
          <p:cNvSpPr txBox="1">
            <a:spLocks noChangeArrowheads="1"/>
          </p:cNvSpPr>
          <p:nvPr/>
        </p:nvSpPr>
        <p:spPr bwMode="auto">
          <a:xfrm>
            <a:off x="793750" y="3505200"/>
            <a:ext cx="2274982" cy="677108"/>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solidFill>
                  <a:schemeClr val="bg1">
                    <a:lumMod val="65000"/>
                  </a:schemeClr>
                </a:solidFill>
              </a:rPr>
              <a:t>Optic Pit/Hole</a:t>
            </a:r>
          </a:p>
          <a:p>
            <a:pPr eaLnBrk="1" hangingPunct="1">
              <a:spcBef>
                <a:spcPct val="0"/>
              </a:spcBef>
              <a:buClrTx/>
              <a:buSzTx/>
              <a:buFontTx/>
              <a:buNone/>
            </a:pPr>
            <a:r>
              <a:rPr lang="en-US" altLang="en-US" sz="1200">
                <a:solidFill>
                  <a:schemeClr val="bg1">
                    <a:lumMod val="65000"/>
                  </a:schemeClr>
                </a:solidFill>
              </a:rPr>
              <a:t>--Associated with…</a:t>
            </a:r>
            <a:r>
              <a:rPr lang="en-US" altLang="en-US" sz="1200" b="1">
                <a:solidFill>
                  <a:schemeClr val="bg1">
                    <a:lumMod val="65000"/>
                  </a:schemeClr>
                </a:solidFill>
              </a:rPr>
              <a:t>serous RD</a:t>
            </a:r>
          </a:p>
          <a:p>
            <a:pPr eaLnBrk="1" hangingPunct="1">
              <a:spcBef>
                <a:spcPct val="0"/>
              </a:spcBef>
              <a:buClrTx/>
              <a:buSzTx/>
              <a:buFontTx/>
              <a:buNone/>
            </a:pPr>
            <a:r>
              <a:rPr lang="en-US" altLang="en-US" sz="1200" b="1">
                <a:solidFill>
                  <a:schemeClr val="bg1">
                    <a:lumMod val="65000"/>
                  </a:schemeClr>
                </a:solidFill>
              </a:rPr>
              <a:t>  in adulthood</a:t>
            </a:r>
          </a:p>
        </p:txBody>
      </p:sp>
      <p:sp>
        <p:nvSpPr>
          <p:cNvPr id="26628" name="Line 4">
            <a:extLst>
              <a:ext uri="{FF2B5EF4-FFF2-40B4-BE49-F238E27FC236}">
                <a16:creationId xmlns:a16="http://schemas.microsoft.com/office/drawing/2014/main" id="{6995FA1A-F69E-4714-87E2-B7C3F5C89A50}"/>
              </a:ext>
            </a:extLst>
          </p:cNvPr>
          <p:cNvSpPr>
            <a:spLocks noChangeShapeType="1"/>
          </p:cNvSpPr>
          <p:nvPr/>
        </p:nvSpPr>
        <p:spPr bwMode="auto">
          <a:xfrm flipH="1">
            <a:off x="1600200" y="2057400"/>
            <a:ext cx="1524000" cy="3810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629" name="Text Box 6">
            <a:extLst>
              <a:ext uri="{FF2B5EF4-FFF2-40B4-BE49-F238E27FC236}">
                <a16:creationId xmlns:a16="http://schemas.microsoft.com/office/drawing/2014/main" id="{2498F669-3885-470F-827E-D0722ECBD570}"/>
              </a:ext>
            </a:extLst>
          </p:cNvPr>
          <p:cNvSpPr txBox="1">
            <a:spLocks noChangeArrowheads="1"/>
          </p:cNvSpPr>
          <p:nvPr/>
        </p:nvSpPr>
        <p:spPr bwMode="auto">
          <a:xfrm>
            <a:off x="1340808" y="1524000"/>
            <a:ext cx="3544560" cy="458587"/>
          </a:xfrm>
          <a:prstGeom prst="rect">
            <a:avLst/>
          </a:prstGeom>
          <a:noFill/>
          <a:ln w="952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1400" i="1">
                <a:solidFill>
                  <a:schemeClr val="bg1">
                    <a:lumMod val="75000"/>
                  </a:schemeClr>
                </a:solidFill>
              </a:rPr>
              <a:t>These three are all secondary to abnormal</a:t>
            </a:r>
          </a:p>
          <a:p>
            <a:pPr algn="ctr" eaLnBrk="1" hangingPunct="1">
              <a:lnSpc>
                <a:spcPct val="85000"/>
              </a:lnSpc>
              <a:spcBef>
                <a:spcPct val="0"/>
              </a:spcBef>
              <a:buClrTx/>
              <a:buSzTx/>
              <a:buFontTx/>
              <a:buNone/>
            </a:pPr>
            <a:r>
              <a:rPr lang="en-US" altLang="en-US" sz="1400" i="1">
                <a:solidFill>
                  <a:schemeClr val="bg1">
                    <a:lumMod val="75000"/>
                  </a:schemeClr>
                </a:solidFill>
              </a:rPr>
              <a:t>closure of the embryonic optic fissure</a:t>
            </a:r>
          </a:p>
        </p:txBody>
      </p:sp>
      <p:sp>
        <p:nvSpPr>
          <p:cNvPr id="26630" name="Text Box 7">
            <a:extLst>
              <a:ext uri="{FF2B5EF4-FFF2-40B4-BE49-F238E27FC236}">
                <a16:creationId xmlns:a16="http://schemas.microsoft.com/office/drawing/2014/main" id="{77864995-F91A-497B-84DE-F4FB09455FB9}"/>
              </a:ext>
            </a:extLst>
          </p:cNvPr>
          <p:cNvSpPr txBox="1">
            <a:spLocks noChangeArrowheads="1"/>
          </p:cNvSpPr>
          <p:nvPr/>
        </p:nvSpPr>
        <p:spPr bwMode="auto">
          <a:xfrm>
            <a:off x="76200" y="2514600"/>
            <a:ext cx="2783134" cy="861774"/>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solidFill>
                  <a:schemeClr val="bg1">
                    <a:lumMod val="65000"/>
                  </a:schemeClr>
                </a:solidFill>
              </a:rPr>
              <a:t>Optic Nerve Coloboma</a:t>
            </a:r>
          </a:p>
          <a:p>
            <a:pPr eaLnBrk="1" hangingPunct="1">
              <a:spcBef>
                <a:spcPct val="0"/>
              </a:spcBef>
              <a:buClrTx/>
              <a:buSzTx/>
              <a:buFontTx/>
              <a:buNone/>
            </a:pPr>
            <a:r>
              <a:rPr lang="en-US" altLang="en-US" sz="1200">
                <a:solidFill>
                  <a:schemeClr val="bg1">
                    <a:lumMod val="65000"/>
                  </a:schemeClr>
                </a:solidFill>
              </a:rPr>
              <a:t>1) May resemble…</a:t>
            </a:r>
            <a:r>
              <a:rPr lang="en-US" altLang="en-US" sz="1200" b="1">
                <a:solidFill>
                  <a:schemeClr val="bg1">
                    <a:lumMod val="65000"/>
                  </a:schemeClr>
                </a:solidFill>
              </a:rPr>
              <a:t>deep cupping</a:t>
            </a:r>
          </a:p>
          <a:p>
            <a:pPr eaLnBrk="1" hangingPunct="1">
              <a:spcBef>
                <a:spcPct val="0"/>
              </a:spcBef>
              <a:buClrTx/>
              <a:buSzTx/>
              <a:buFontTx/>
              <a:buNone/>
            </a:pPr>
            <a:r>
              <a:rPr lang="en-US" altLang="en-US" sz="1200">
                <a:solidFill>
                  <a:schemeClr val="bg1">
                    <a:lumMod val="65000"/>
                  </a:schemeClr>
                </a:solidFill>
              </a:rPr>
              <a:t>2) Can be…</a:t>
            </a:r>
            <a:r>
              <a:rPr lang="en-US" altLang="en-US" sz="1200" b="1">
                <a:solidFill>
                  <a:schemeClr val="bg1">
                    <a:lumMod val="65000"/>
                  </a:schemeClr>
                </a:solidFill>
              </a:rPr>
              <a:t>bilateral, asymmetric</a:t>
            </a:r>
          </a:p>
          <a:p>
            <a:pPr eaLnBrk="1" hangingPunct="1">
              <a:spcBef>
                <a:spcPct val="0"/>
              </a:spcBef>
              <a:buClrTx/>
              <a:buSzTx/>
              <a:buFontTx/>
              <a:buNone/>
            </a:pPr>
            <a:r>
              <a:rPr lang="en-US" altLang="en-US" sz="1200">
                <a:solidFill>
                  <a:schemeClr val="bg1">
                    <a:lumMod val="65000"/>
                  </a:schemeClr>
                </a:solidFill>
              </a:rPr>
              <a:t>3) Part of the…</a:t>
            </a:r>
            <a:r>
              <a:rPr lang="en-US" altLang="en-US" sz="1200" b="1">
                <a:solidFill>
                  <a:schemeClr val="bg1">
                    <a:lumMod val="65000"/>
                  </a:schemeClr>
                </a:solidFill>
              </a:rPr>
              <a:t>CHARGE association</a:t>
            </a:r>
          </a:p>
        </p:txBody>
      </p:sp>
      <p:sp>
        <p:nvSpPr>
          <p:cNvPr id="26631" name="Line 8">
            <a:extLst>
              <a:ext uri="{FF2B5EF4-FFF2-40B4-BE49-F238E27FC236}">
                <a16:creationId xmlns:a16="http://schemas.microsoft.com/office/drawing/2014/main" id="{91D11795-7A2D-4757-920B-F908079269D1}"/>
              </a:ext>
            </a:extLst>
          </p:cNvPr>
          <p:cNvSpPr>
            <a:spLocks noChangeShapeType="1"/>
          </p:cNvSpPr>
          <p:nvPr/>
        </p:nvSpPr>
        <p:spPr bwMode="auto">
          <a:xfrm flipH="1">
            <a:off x="2971800" y="2057400"/>
            <a:ext cx="152400" cy="14478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632" name="Text Box 9">
            <a:extLst>
              <a:ext uri="{FF2B5EF4-FFF2-40B4-BE49-F238E27FC236}">
                <a16:creationId xmlns:a16="http://schemas.microsoft.com/office/drawing/2014/main" id="{A6F1D9EC-DA7F-44C4-8528-11B06C1FBD47}"/>
              </a:ext>
            </a:extLst>
          </p:cNvPr>
          <p:cNvSpPr txBox="1">
            <a:spLocks noChangeArrowheads="1"/>
          </p:cNvSpPr>
          <p:nvPr/>
        </p:nvSpPr>
        <p:spPr bwMode="auto">
          <a:xfrm>
            <a:off x="1371600" y="4267200"/>
            <a:ext cx="3057247" cy="2154436"/>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dirty="0">
                <a:solidFill>
                  <a:schemeClr val="bg1">
                    <a:lumMod val="65000"/>
                  </a:schemeClr>
                </a:solidFill>
              </a:rPr>
              <a:t>Morning-Glory Disc</a:t>
            </a:r>
          </a:p>
          <a:p>
            <a:pPr eaLnBrk="1" hangingPunct="1">
              <a:spcBef>
                <a:spcPct val="0"/>
              </a:spcBef>
              <a:buClrTx/>
              <a:buSzTx/>
              <a:buFontTx/>
              <a:buNone/>
            </a:pPr>
            <a:r>
              <a:rPr lang="en-US" altLang="en-US" sz="1200" dirty="0">
                <a:solidFill>
                  <a:schemeClr val="bg1">
                    <a:lumMod val="65000"/>
                  </a:schemeClr>
                </a:solidFill>
              </a:rPr>
              <a:t>--DFE reveals:</a:t>
            </a:r>
          </a:p>
          <a:p>
            <a:pPr eaLnBrk="1" hangingPunct="1">
              <a:spcBef>
                <a:spcPct val="0"/>
              </a:spcBef>
              <a:buClrTx/>
              <a:buSzTx/>
              <a:buFontTx/>
              <a:buNone/>
            </a:pPr>
            <a:r>
              <a:rPr lang="en-US" altLang="en-US" sz="1200" dirty="0">
                <a:solidFill>
                  <a:schemeClr val="bg1">
                    <a:lumMod val="65000"/>
                  </a:schemeClr>
                </a:solidFill>
              </a:rPr>
              <a:t>  1) A funnel-shaped…</a:t>
            </a:r>
            <a:r>
              <a:rPr lang="en-US" altLang="en-US" sz="1200" b="1" dirty="0">
                <a:solidFill>
                  <a:schemeClr val="bg1">
                    <a:lumMod val="65000"/>
                  </a:schemeClr>
                </a:solidFill>
              </a:rPr>
              <a:t>excavation</a:t>
            </a:r>
            <a:endParaRPr lang="en-US" altLang="en-US" sz="1200" dirty="0">
              <a:solidFill>
                <a:schemeClr val="bg1">
                  <a:lumMod val="65000"/>
                </a:schemeClr>
              </a:solidFill>
            </a:endParaRPr>
          </a:p>
          <a:p>
            <a:pPr eaLnBrk="1" hangingPunct="1">
              <a:spcBef>
                <a:spcPct val="0"/>
              </a:spcBef>
              <a:buClrTx/>
              <a:buSzTx/>
              <a:buFontTx/>
              <a:buNone/>
            </a:pPr>
            <a:r>
              <a:rPr lang="en-US" altLang="en-US" sz="1200" dirty="0">
                <a:solidFill>
                  <a:schemeClr val="bg1">
                    <a:lumMod val="65000"/>
                  </a:schemeClr>
                </a:solidFill>
              </a:rPr>
              <a:t>  2) Number of vessels crossing the rim</a:t>
            </a:r>
          </a:p>
          <a:p>
            <a:pPr eaLnBrk="1" hangingPunct="1">
              <a:spcBef>
                <a:spcPct val="0"/>
              </a:spcBef>
              <a:buClrTx/>
              <a:buSzTx/>
              <a:buFontTx/>
              <a:buNone/>
            </a:pPr>
            <a:r>
              <a:rPr lang="en-US" altLang="en-US" sz="1200" dirty="0">
                <a:solidFill>
                  <a:schemeClr val="bg1">
                    <a:lumMod val="65000"/>
                  </a:schemeClr>
                </a:solidFill>
              </a:rPr>
              <a:t>    seems abnormally…</a:t>
            </a:r>
            <a:r>
              <a:rPr lang="en-US" altLang="en-US" sz="1200" b="1" dirty="0">
                <a:solidFill>
                  <a:schemeClr val="bg1">
                    <a:lumMod val="65000"/>
                  </a:schemeClr>
                </a:solidFill>
              </a:rPr>
              <a:t>high</a:t>
            </a:r>
            <a:r>
              <a:rPr lang="en-US" altLang="en-US" sz="1200" dirty="0">
                <a:solidFill>
                  <a:schemeClr val="bg1">
                    <a:lumMod val="65000"/>
                  </a:schemeClr>
                </a:solidFill>
              </a:rPr>
              <a:t> </a:t>
            </a:r>
            <a:endParaRPr lang="en-US" altLang="en-US" sz="1200" b="1" dirty="0">
              <a:solidFill>
                <a:schemeClr val="bg1">
                  <a:lumMod val="65000"/>
                </a:schemeClr>
              </a:solidFill>
            </a:endParaRPr>
          </a:p>
          <a:p>
            <a:pPr eaLnBrk="1" hangingPunct="1">
              <a:spcBef>
                <a:spcPct val="0"/>
              </a:spcBef>
              <a:buClrTx/>
              <a:buSzTx/>
              <a:buFontTx/>
              <a:buNone/>
            </a:pPr>
            <a:r>
              <a:rPr lang="en-US" altLang="en-US" sz="1200" dirty="0">
                <a:solidFill>
                  <a:schemeClr val="bg1">
                    <a:lumMod val="65000"/>
                  </a:schemeClr>
                </a:solidFill>
              </a:rPr>
              <a:t>--Tissue is…</a:t>
            </a:r>
            <a:r>
              <a:rPr lang="en-US" altLang="en-US" sz="1200" b="1" dirty="0">
                <a:solidFill>
                  <a:schemeClr val="bg1">
                    <a:lumMod val="65000"/>
                  </a:schemeClr>
                </a:solidFill>
              </a:rPr>
              <a:t>contractile</a:t>
            </a:r>
            <a:r>
              <a:rPr lang="en-US" altLang="en-US" sz="1200" dirty="0">
                <a:solidFill>
                  <a:schemeClr val="bg1">
                    <a:lumMod val="65000"/>
                  </a:schemeClr>
                </a:solidFill>
              </a:rPr>
              <a:t>, so cup seems</a:t>
            </a:r>
          </a:p>
          <a:p>
            <a:pPr eaLnBrk="1" hangingPunct="1">
              <a:spcBef>
                <a:spcPct val="0"/>
              </a:spcBef>
              <a:buClrTx/>
              <a:buSzTx/>
              <a:buFontTx/>
              <a:buNone/>
            </a:pPr>
            <a:r>
              <a:rPr lang="en-US" altLang="en-US" sz="1200" dirty="0">
                <a:solidFill>
                  <a:schemeClr val="bg1">
                    <a:lumMod val="65000"/>
                  </a:schemeClr>
                </a:solidFill>
              </a:rPr>
              <a:t>  to…</a:t>
            </a:r>
            <a:r>
              <a:rPr lang="en-US" altLang="en-US" sz="1200" b="1" dirty="0">
                <a:solidFill>
                  <a:schemeClr val="bg1">
                    <a:lumMod val="65000"/>
                  </a:schemeClr>
                </a:solidFill>
              </a:rPr>
              <a:t>open </a:t>
            </a:r>
            <a:r>
              <a:rPr lang="en-US" altLang="en-US" sz="1200" dirty="0">
                <a:solidFill>
                  <a:schemeClr val="bg1">
                    <a:lumMod val="65000"/>
                  </a:schemeClr>
                </a:solidFill>
              </a:rPr>
              <a:t>and</a:t>
            </a:r>
            <a:r>
              <a:rPr lang="en-US" altLang="en-US" sz="1200" b="1" dirty="0">
                <a:solidFill>
                  <a:schemeClr val="bg1">
                    <a:lumMod val="65000"/>
                  </a:schemeClr>
                </a:solidFill>
              </a:rPr>
              <a:t> close</a:t>
            </a:r>
            <a:r>
              <a:rPr lang="en-US" altLang="en-US" sz="1200" dirty="0">
                <a:solidFill>
                  <a:schemeClr val="bg1">
                    <a:lumMod val="65000"/>
                  </a:schemeClr>
                </a:solidFill>
              </a:rPr>
              <a:t> (like its namesake,  </a:t>
            </a:r>
          </a:p>
          <a:p>
            <a:pPr eaLnBrk="1" hangingPunct="1">
              <a:spcBef>
                <a:spcPct val="0"/>
              </a:spcBef>
              <a:buClrTx/>
              <a:buSzTx/>
              <a:buFontTx/>
              <a:buNone/>
            </a:pPr>
            <a:r>
              <a:rPr lang="en-US" altLang="en-US" sz="1200" dirty="0">
                <a:solidFill>
                  <a:schemeClr val="bg1">
                    <a:lumMod val="65000"/>
                  </a:schemeClr>
                </a:solidFill>
              </a:rPr>
              <a:t>  the morning-glory flower)</a:t>
            </a:r>
          </a:p>
          <a:p>
            <a:pPr eaLnBrk="1" hangingPunct="1">
              <a:spcBef>
                <a:spcPct val="0"/>
              </a:spcBef>
              <a:buClrTx/>
              <a:buSzTx/>
              <a:buFontTx/>
              <a:buNone/>
            </a:pPr>
            <a:r>
              <a:rPr lang="en-US" altLang="en-US" sz="1200" dirty="0">
                <a:solidFill>
                  <a:schemeClr val="bg1">
                    <a:lumMod val="65000"/>
                  </a:schemeClr>
                </a:solidFill>
              </a:rPr>
              <a:t>--VA usually…</a:t>
            </a:r>
            <a:r>
              <a:rPr lang="en-US" altLang="en-US" sz="1200" b="1" dirty="0">
                <a:solidFill>
                  <a:schemeClr val="bg1">
                    <a:lumMod val="65000"/>
                  </a:schemeClr>
                </a:solidFill>
              </a:rPr>
              <a:t>20/200</a:t>
            </a:r>
            <a:r>
              <a:rPr lang="en-US" altLang="en-US" sz="1200" dirty="0">
                <a:solidFill>
                  <a:schemeClr val="bg1">
                    <a:lumMod val="65000"/>
                  </a:schemeClr>
                </a:solidFill>
              </a:rPr>
              <a:t>, but can be…</a:t>
            </a:r>
          </a:p>
          <a:p>
            <a:pPr eaLnBrk="1" hangingPunct="1">
              <a:spcBef>
                <a:spcPct val="0"/>
              </a:spcBef>
              <a:buClrTx/>
              <a:buSzTx/>
              <a:buFontTx/>
              <a:buNone/>
            </a:pPr>
            <a:r>
              <a:rPr lang="en-US" altLang="en-US" sz="1200" dirty="0">
                <a:solidFill>
                  <a:schemeClr val="bg1">
                    <a:lumMod val="65000"/>
                  </a:schemeClr>
                </a:solidFill>
              </a:rPr>
              <a:t>   </a:t>
            </a:r>
            <a:r>
              <a:rPr lang="en-US" altLang="en-US" sz="1200" b="1" dirty="0">
                <a:solidFill>
                  <a:schemeClr val="bg1">
                    <a:lumMod val="65000"/>
                  </a:schemeClr>
                </a:solidFill>
              </a:rPr>
              <a:t>20/20&lt;-&gt;NLP</a:t>
            </a:r>
          </a:p>
          <a:p>
            <a:pPr eaLnBrk="1" hangingPunct="1">
              <a:spcBef>
                <a:spcPct val="0"/>
              </a:spcBef>
              <a:buClrTx/>
              <a:buSzTx/>
              <a:buFontTx/>
              <a:buNone/>
            </a:pPr>
            <a:r>
              <a:rPr lang="en-US" altLang="en-US" sz="1200" dirty="0">
                <a:solidFill>
                  <a:schemeClr val="bg1">
                    <a:lumMod val="65000"/>
                  </a:schemeClr>
                </a:solidFill>
              </a:rPr>
              <a:t>--1/3 develop…</a:t>
            </a:r>
            <a:r>
              <a:rPr lang="en-US" altLang="en-US" sz="1200" b="1" dirty="0">
                <a:solidFill>
                  <a:schemeClr val="bg1">
                    <a:lumMod val="65000"/>
                  </a:schemeClr>
                </a:solidFill>
              </a:rPr>
              <a:t>serous RD</a:t>
            </a:r>
          </a:p>
        </p:txBody>
      </p:sp>
      <p:sp>
        <p:nvSpPr>
          <p:cNvPr id="26633" name="Rectangle 11">
            <a:extLst>
              <a:ext uri="{FF2B5EF4-FFF2-40B4-BE49-F238E27FC236}">
                <a16:creationId xmlns:a16="http://schemas.microsoft.com/office/drawing/2014/main" id="{F76BCA91-4E24-4F7F-B6A5-D5C8FE6F39B6}"/>
              </a:ext>
            </a:extLst>
          </p:cNvPr>
          <p:cNvSpPr>
            <a:spLocks noChangeArrowheads="1"/>
          </p:cNvSpPr>
          <p:nvPr/>
        </p:nvSpPr>
        <p:spPr bwMode="auto">
          <a:xfrm>
            <a:off x="457200" y="122238"/>
            <a:ext cx="7543800" cy="8683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b"/>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ct val="85000"/>
              </a:lnSpc>
              <a:spcBef>
                <a:spcPct val="0"/>
              </a:spcBef>
              <a:buClrTx/>
              <a:buSzTx/>
              <a:buFontTx/>
              <a:buNone/>
            </a:pPr>
            <a:r>
              <a:rPr lang="en-US" altLang="en-US" sz="3200" b="1" dirty="0">
                <a:solidFill>
                  <a:schemeClr val="tx2"/>
                </a:solidFill>
              </a:rPr>
              <a:t>Developmental Abnormalities of the Optic Nerve Head</a:t>
            </a:r>
            <a:endParaRPr lang="en-US" altLang="en-US" sz="3200" dirty="0">
              <a:solidFill>
                <a:schemeClr val="tx2"/>
              </a:solidFill>
            </a:endParaRPr>
          </a:p>
        </p:txBody>
      </p:sp>
      <p:sp>
        <p:nvSpPr>
          <p:cNvPr id="26634" name="Slide Number Placeholder 1">
            <a:extLst>
              <a:ext uri="{FF2B5EF4-FFF2-40B4-BE49-F238E27FC236}">
                <a16:creationId xmlns:a16="http://schemas.microsoft.com/office/drawing/2014/main" id="{36D4B343-1488-4D7C-8569-64FF0FD08B6E}"/>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DBDA1020-9ADD-4487-AA1F-12FB75A402F9}" type="slidenum">
              <a:rPr lang="en-US" altLang="en-US" sz="1000"/>
              <a:pPr>
                <a:spcBef>
                  <a:spcPct val="0"/>
                </a:spcBef>
                <a:buClrTx/>
                <a:buSzTx/>
                <a:buFontTx/>
                <a:buNone/>
              </a:pPr>
              <a:t>81</a:t>
            </a:fld>
            <a:endParaRPr lang="en-US" altLang="en-US" sz="1000"/>
          </a:p>
        </p:txBody>
      </p:sp>
      <p:sp>
        <p:nvSpPr>
          <p:cNvPr id="26635" name="Line 12">
            <a:extLst>
              <a:ext uri="{FF2B5EF4-FFF2-40B4-BE49-F238E27FC236}">
                <a16:creationId xmlns:a16="http://schemas.microsoft.com/office/drawing/2014/main" id="{65C3BECB-2C2E-4FDB-BF02-61BA4BD8DB2D}"/>
              </a:ext>
            </a:extLst>
          </p:cNvPr>
          <p:cNvSpPr>
            <a:spLocks noChangeShapeType="1"/>
          </p:cNvSpPr>
          <p:nvPr/>
        </p:nvSpPr>
        <p:spPr bwMode="auto">
          <a:xfrm>
            <a:off x="3124200" y="2057400"/>
            <a:ext cx="381000" cy="22098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 name="Text Box 16">
            <a:extLst>
              <a:ext uri="{FF2B5EF4-FFF2-40B4-BE49-F238E27FC236}">
                <a16:creationId xmlns:a16="http://schemas.microsoft.com/office/drawing/2014/main" id="{A25388A0-A505-4976-AE31-C05FE10D78D8}"/>
              </a:ext>
            </a:extLst>
          </p:cNvPr>
          <p:cNvSpPr txBox="1">
            <a:spLocks noChangeArrowheads="1"/>
          </p:cNvSpPr>
          <p:nvPr/>
        </p:nvSpPr>
        <p:spPr bwMode="auto">
          <a:xfrm>
            <a:off x="4648200" y="2576513"/>
            <a:ext cx="3973513" cy="862012"/>
          </a:xfrm>
          <a:prstGeom prst="rect">
            <a:avLst/>
          </a:prstGeom>
          <a:solidFill>
            <a:srgbClr val="FFC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defRPr/>
            </a:pPr>
            <a:r>
              <a:rPr lang="en-US" altLang="en-US" sz="1400" b="1" dirty="0">
                <a:solidFill>
                  <a:schemeClr val="bg1">
                    <a:lumMod val="65000"/>
                  </a:schemeClr>
                </a:solidFill>
              </a:rPr>
              <a:t>Myelinated RNFL</a:t>
            </a:r>
          </a:p>
          <a:p>
            <a:pPr eaLnBrk="1" hangingPunct="1">
              <a:spcBef>
                <a:spcPct val="0"/>
              </a:spcBef>
              <a:buClrTx/>
              <a:buSzTx/>
              <a:buFontTx/>
              <a:buNone/>
              <a:defRPr/>
            </a:pPr>
            <a:r>
              <a:rPr lang="en-US" altLang="en-US" sz="1200" dirty="0">
                <a:solidFill>
                  <a:srgbClr val="FFCCFF"/>
                </a:solidFill>
              </a:rPr>
              <a:t>--Myelin normally starts at LGN, ends at lamina </a:t>
            </a:r>
            <a:r>
              <a:rPr lang="en-US" altLang="en-US" sz="1200" dirty="0" err="1">
                <a:solidFill>
                  <a:srgbClr val="FFCCFF"/>
                </a:solidFill>
              </a:rPr>
              <a:t>cribrosa</a:t>
            </a:r>
            <a:endParaRPr lang="en-US" altLang="en-US" sz="1200" dirty="0">
              <a:solidFill>
                <a:srgbClr val="FFCCFF"/>
              </a:solidFill>
            </a:endParaRPr>
          </a:p>
          <a:p>
            <a:pPr eaLnBrk="1" hangingPunct="1">
              <a:spcBef>
                <a:spcPct val="0"/>
              </a:spcBef>
              <a:buClrTx/>
              <a:buSzTx/>
              <a:buFontTx/>
              <a:buNone/>
              <a:defRPr/>
            </a:pPr>
            <a:r>
              <a:rPr lang="en-US" altLang="en-US" sz="1200" dirty="0">
                <a:solidFill>
                  <a:srgbClr val="FFCCFF"/>
                </a:solidFill>
              </a:rPr>
              <a:t>--Can be patchy, discontinuous</a:t>
            </a:r>
          </a:p>
          <a:p>
            <a:pPr eaLnBrk="1" hangingPunct="1">
              <a:spcBef>
                <a:spcPct val="0"/>
              </a:spcBef>
              <a:buClrTx/>
              <a:buSzTx/>
              <a:buFontTx/>
              <a:buNone/>
              <a:defRPr/>
            </a:pPr>
            <a:r>
              <a:rPr lang="en-US" altLang="en-US" sz="1200" dirty="0">
                <a:solidFill>
                  <a:srgbClr val="FFCCFF"/>
                </a:solidFill>
              </a:rPr>
              <a:t>--Corresponding VF has absolute scotoma</a:t>
            </a:r>
          </a:p>
        </p:txBody>
      </p:sp>
      <p:sp>
        <p:nvSpPr>
          <p:cNvPr id="15" name="Text Box 18">
            <a:extLst>
              <a:ext uri="{FF2B5EF4-FFF2-40B4-BE49-F238E27FC236}">
                <a16:creationId xmlns:a16="http://schemas.microsoft.com/office/drawing/2014/main" id="{0EEE94D4-BC7E-44DF-B02B-501B0F5929C0}"/>
              </a:ext>
            </a:extLst>
          </p:cNvPr>
          <p:cNvSpPr txBox="1">
            <a:spLocks noChangeArrowheads="1"/>
          </p:cNvSpPr>
          <p:nvPr/>
        </p:nvSpPr>
        <p:spPr bwMode="auto">
          <a:xfrm>
            <a:off x="5546725" y="1687513"/>
            <a:ext cx="3452813" cy="677862"/>
          </a:xfrm>
          <a:prstGeom prst="rect">
            <a:avLst/>
          </a:prstGeom>
          <a:solidFill>
            <a:srgbClr val="FFFF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defRPr/>
            </a:pPr>
            <a:r>
              <a:rPr lang="en-US" altLang="en-US" sz="1400" b="1" dirty="0" err="1">
                <a:solidFill>
                  <a:schemeClr val="bg1">
                    <a:lumMod val="75000"/>
                  </a:schemeClr>
                </a:solidFill>
              </a:rPr>
              <a:t>Megalopapilla</a:t>
            </a:r>
            <a:endParaRPr lang="en-US" altLang="en-US" sz="1400" b="1" dirty="0">
              <a:solidFill>
                <a:schemeClr val="bg1">
                  <a:lumMod val="75000"/>
                </a:schemeClr>
              </a:solidFill>
            </a:endParaRPr>
          </a:p>
          <a:p>
            <a:pPr eaLnBrk="1" hangingPunct="1">
              <a:spcBef>
                <a:spcPct val="0"/>
              </a:spcBef>
              <a:buClrTx/>
              <a:buSzTx/>
              <a:buFontTx/>
              <a:buNone/>
              <a:defRPr/>
            </a:pPr>
            <a:r>
              <a:rPr lang="en-US" altLang="en-US" sz="1200" dirty="0">
                <a:solidFill>
                  <a:srgbClr val="FFFF99"/>
                </a:solidFill>
              </a:rPr>
              <a:t>--Abnormally large diameter of </a:t>
            </a:r>
            <a:r>
              <a:rPr lang="en-US" altLang="en-US" sz="1200" b="1" dirty="0">
                <a:solidFill>
                  <a:srgbClr val="FFFF99"/>
                </a:solidFill>
              </a:rPr>
              <a:t>disc and cup</a:t>
            </a:r>
          </a:p>
          <a:p>
            <a:pPr eaLnBrk="1" hangingPunct="1">
              <a:spcBef>
                <a:spcPct val="0"/>
              </a:spcBef>
              <a:buClrTx/>
              <a:buSzTx/>
              <a:buFontTx/>
              <a:buNone/>
              <a:defRPr/>
            </a:pPr>
            <a:r>
              <a:rPr lang="en-US" altLang="en-US" sz="1200" dirty="0">
                <a:solidFill>
                  <a:srgbClr val="FFFF99"/>
                </a:solidFill>
              </a:rPr>
              <a:t>--VF testing may reveal an </a:t>
            </a:r>
            <a:r>
              <a:rPr lang="en-US" altLang="en-US" sz="1200" b="1" dirty="0">
                <a:solidFill>
                  <a:srgbClr val="FFFF99"/>
                </a:solidFill>
              </a:rPr>
              <a:t>enlarged blind spot</a:t>
            </a:r>
          </a:p>
        </p:txBody>
      </p:sp>
      <p:sp>
        <p:nvSpPr>
          <p:cNvPr id="16" name="Text Box 19">
            <a:extLst>
              <a:ext uri="{FF2B5EF4-FFF2-40B4-BE49-F238E27FC236}">
                <a16:creationId xmlns:a16="http://schemas.microsoft.com/office/drawing/2014/main" id="{BF21B0FD-ADB8-4F9B-81FF-E2291331973F}"/>
              </a:ext>
            </a:extLst>
          </p:cNvPr>
          <p:cNvSpPr txBox="1">
            <a:spLocks noChangeArrowheads="1"/>
          </p:cNvSpPr>
          <p:nvPr/>
        </p:nvSpPr>
        <p:spPr bwMode="auto">
          <a:xfrm>
            <a:off x="5257800" y="3760788"/>
            <a:ext cx="3273425" cy="1231900"/>
          </a:xfrm>
          <a:prstGeom prst="rect">
            <a:avLst/>
          </a:prstGeom>
          <a:solidFill>
            <a:srgbClr val="CCFFCC"/>
          </a:solidFill>
          <a:ln w="9525">
            <a:no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defRPr/>
            </a:pPr>
            <a:r>
              <a:rPr lang="en-US" altLang="en-US" sz="1400" b="1" dirty="0">
                <a:solidFill>
                  <a:schemeClr val="bg1">
                    <a:lumMod val="65000"/>
                  </a:schemeClr>
                </a:solidFill>
              </a:rPr>
              <a:t>Optic Nerve Hypoplasia</a:t>
            </a:r>
          </a:p>
          <a:p>
            <a:pPr eaLnBrk="1" hangingPunct="1">
              <a:spcBef>
                <a:spcPct val="0"/>
              </a:spcBef>
              <a:buClrTx/>
              <a:buSzTx/>
              <a:buFontTx/>
              <a:buNone/>
              <a:defRPr/>
            </a:pPr>
            <a:r>
              <a:rPr lang="en-US" altLang="en-US" sz="1200" dirty="0">
                <a:solidFill>
                  <a:srgbClr val="CCFFCC"/>
                </a:solidFill>
              </a:rPr>
              <a:t>--Abnormally </a:t>
            </a:r>
            <a:r>
              <a:rPr lang="en-US" altLang="en-US" sz="1200" b="1" dirty="0">
                <a:solidFill>
                  <a:srgbClr val="CCFFCC"/>
                </a:solidFill>
              </a:rPr>
              <a:t>low number of axons</a:t>
            </a:r>
          </a:p>
          <a:p>
            <a:pPr eaLnBrk="1" hangingPunct="1">
              <a:spcBef>
                <a:spcPct val="0"/>
              </a:spcBef>
              <a:buClrTx/>
              <a:buSzTx/>
              <a:buFontTx/>
              <a:buNone/>
              <a:defRPr/>
            </a:pPr>
            <a:r>
              <a:rPr lang="en-US" altLang="en-US" sz="1200" dirty="0">
                <a:solidFill>
                  <a:srgbClr val="CCFFCC"/>
                </a:solidFill>
              </a:rPr>
              <a:t>--DFE: Small pale disc with </a:t>
            </a:r>
            <a:r>
              <a:rPr lang="en-US" altLang="en-US" sz="1200" b="1" dirty="0">
                <a:solidFill>
                  <a:srgbClr val="CCFFCC"/>
                </a:solidFill>
              </a:rPr>
              <a:t>double ring sign</a:t>
            </a:r>
            <a:endParaRPr lang="en-US" altLang="en-US" sz="1200" dirty="0">
              <a:solidFill>
                <a:srgbClr val="CCFFCC"/>
              </a:solidFill>
            </a:endParaRPr>
          </a:p>
          <a:p>
            <a:pPr eaLnBrk="1" hangingPunct="1">
              <a:spcBef>
                <a:spcPct val="0"/>
              </a:spcBef>
              <a:buClrTx/>
              <a:buSzTx/>
              <a:buFontTx/>
              <a:buNone/>
              <a:defRPr/>
            </a:pPr>
            <a:r>
              <a:rPr lang="en-US" altLang="en-US" sz="1200" dirty="0">
                <a:solidFill>
                  <a:srgbClr val="CCFFCC"/>
                </a:solidFill>
              </a:rPr>
              <a:t>--VA </a:t>
            </a:r>
            <a:r>
              <a:rPr lang="en-US" altLang="en-US" sz="1200" b="1" dirty="0">
                <a:solidFill>
                  <a:srgbClr val="CCFFCC"/>
                </a:solidFill>
              </a:rPr>
              <a:t>20/20&lt;-&gt;NLP</a:t>
            </a:r>
          </a:p>
          <a:p>
            <a:pPr eaLnBrk="1" hangingPunct="1">
              <a:spcBef>
                <a:spcPct val="0"/>
              </a:spcBef>
              <a:buClrTx/>
              <a:buSzTx/>
              <a:buFontTx/>
              <a:buNone/>
              <a:defRPr/>
            </a:pPr>
            <a:r>
              <a:rPr lang="en-US" altLang="en-US" sz="1200" dirty="0">
                <a:solidFill>
                  <a:srgbClr val="CCFFCC"/>
                </a:solidFill>
              </a:rPr>
              <a:t>--VF defects </a:t>
            </a:r>
            <a:r>
              <a:rPr lang="en-US" altLang="en-US" sz="1200" b="1" dirty="0">
                <a:solidFill>
                  <a:srgbClr val="CCFFCC"/>
                </a:solidFill>
              </a:rPr>
              <a:t>invariably present</a:t>
            </a:r>
          </a:p>
          <a:p>
            <a:pPr eaLnBrk="1" hangingPunct="1">
              <a:spcBef>
                <a:spcPct val="0"/>
              </a:spcBef>
              <a:buClrTx/>
              <a:buSzTx/>
              <a:buFontTx/>
              <a:buNone/>
              <a:defRPr/>
            </a:pPr>
            <a:r>
              <a:rPr lang="en-US" altLang="en-US" sz="1200" dirty="0">
                <a:solidFill>
                  <a:srgbClr val="CCFFCC"/>
                </a:solidFill>
              </a:rPr>
              <a:t>--Remember the </a:t>
            </a:r>
            <a:r>
              <a:rPr lang="en-US" altLang="en-US" sz="1200" b="1" dirty="0">
                <a:solidFill>
                  <a:srgbClr val="CCFFCC"/>
                </a:solidFill>
              </a:rPr>
              <a:t>4 D’s</a:t>
            </a:r>
            <a:r>
              <a:rPr lang="en-US" altLang="en-US" sz="1200" dirty="0">
                <a:solidFill>
                  <a:srgbClr val="CCFFCC"/>
                </a:solidFill>
              </a:rPr>
              <a:t> (more on this shortly)</a:t>
            </a:r>
          </a:p>
        </p:txBody>
      </p:sp>
      <p:sp>
        <p:nvSpPr>
          <p:cNvPr id="17" name="Text Box 13">
            <a:extLst>
              <a:ext uri="{FF2B5EF4-FFF2-40B4-BE49-F238E27FC236}">
                <a16:creationId xmlns:a16="http://schemas.microsoft.com/office/drawing/2014/main" id="{D23EA8F9-DF9F-4DB4-AA3A-1B3558C3921B}"/>
              </a:ext>
            </a:extLst>
          </p:cNvPr>
          <p:cNvSpPr txBox="1">
            <a:spLocks noChangeArrowheads="1"/>
          </p:cNvSpPr>
          <p:nvPr/>
        </p:nvSpPr>
        <p:spPr bwMode="auto">
          <a:xfrm>
            <a:off x="4800600" y="5257800"/>
            <a:ext cx="4294188" cy="1230313"/>
          </a:xfrm>
          <a:prstGeom prst="rect">
            <a:avLst/>
          </a:prstGeom>
          <a:solidFill>
            <a:srgbClr val="FFCC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Tilted-Disc Syndrome</a:t>
            </a:r>
          </a:p>
          <a:p>
            <a:pPr eaLnBrk="1" hangingPunct="1">
              <a:spcBef>
                <a:spcPct val="0"/>
              </a:spcBef>
              <a:buClrTx/>
              <a:buSzTx/>
              <a:buFontTx/>
              <a:buNone/>
            </a:pPr>
            <a:r>
              <a:rPr lang="en-US" altLang="en-US" sz="1200"/>
              <a:t>1) Superior pole appears…</a:t>
            </a:r>
            <a:r>
              <a:rPr lang="en-US" altLang="en-US" sz="1200" b="1">
                <a:solidFill>
                  <a:srgbClr val="0000FF"/>
                </a:solidFill>
              </a:rPr>
              <a:t>elevated</a:t>
            </a:r>
            <a:r>
              <a:rPr lang="en-US" altLang="en-US" sz="1200"/>
              <a:t>, inferior…</a:t>
            </a:r>
            <a:r>
              <a:rPr lang="en-US" altLang="en-US" sz="1200" b="1">
                <a:solidFill>
                  <a:srgbClr val="0000FF"/>
                </a:solidFill>
              </a:rPr>
              <a:t>recessed</a:t>
            </a:r>
          </a:p>
          <a:p>
            <a:pPr eaLnBrk="1" hangingPunct="1">
              <a:spcBef>
                <a:spcPct val="0"/>
              </a:spcBef>
              <a:buClrTx/>
              <a:buSzTx/>
              <a:buFontTx/>
              <a:buNone/>
            </a:pPr>
            <a:r>
              <a:rPr lang="en-US" altLang="en-US" sz="1200"/>
              <a:t>2) </a:t>
            </a:r>
            <a:r>
              <a:rPr lang="en-US" altLang="en-US" sz="1200">
                <a:solidFill>
                  <a:srgbClr val="FFCC99"/>
                </a:solidFill>
              </a:rPr>
              <a:t>Associated with…</a:t>
            </a:r>
            <a:r>
              <a:rPr lang="en-US" altLang="en-US" sz="1200" b="1">
                <a:solidFill>
                  <a:srgbClr val="FFCC99"/>
                </a:solidFill>
              </a:rPr>
              <a:t>situs inversus</a:t>
            </a:r>
            <a:r>
              <a:rPr lang="en-US" altLang="en-US" sz="1200">
                <a:solidFill>
                  <a:srgbClr val="FFCC99"/>
                </a:solidFill>
              </a:rPr>
              <a:t> of retinal vessels</a:t>
            </a:r>
          </a:p>
          <a:p>
            <a:pPr eaLnBrk="1" hangingPunct="1">
              <a:spcBef>
                <a:spcPct val="0"/>
              </a:spcBef>
              <a:buClrTx/>
              <a:buSzTx/>
              <a:buFontTx/>
              <a:buNone/>
            </a:pPr>
            <a:r>
              <a:rPr lang="en-US" altLang="en-US" sz="1200"/>
              <a:t>3) </a:t>
            </a:r>
            <a:r>
              <a:rPr lang="en-US" altLang="en-US" sz="1200">
                <a:solidFill>
                  <a:srgbClr val="FFCC99"/>
                </a:solidFill>
              </a:rPr>
              <a:t>Fundus abnormality produces…</a:t>
            </a:r>
            <a:r>
              <a:rPr lang="en-US" altLang="en-US" sz="1200" b="1">
                <a:solidFill>
                  <a:srgbClr val="FFCC99"/>
                </a:solidFill>
              </a:rPr>
              <a:t>myopic astigmatism</a:t>
            </a:r>
          </a:p>
          <a:p>
            <a:pPr eaLnBrk="1" hangingPunct="1">
              <a:spcBef>
                <a:spcPct val="0"/>
              </a:spcBef>
              <a:buClrTx/>
              <a:buSzTx/>
              <a:buFontTx/>
              <a:buNone/>
            </a:pPr>
            <a:r>
              <a:rPr lang="en-US" altLang="en-US" sz="1200"/>
              <a:t>4) </a:t>
            </a:r>
            <a:r>
              <a:rPr lang="en-US" altLang="en-US" sz="1200">
                <a:solidFill>
                  <a:srgbClr val="FFCC99"/>
                </a:solidFill>
              </a:rPr>
              <a:t>VF testing reveals…</a:t>
            </a:r>
            <a:r>
              <a:rPr lang="en-US" altLang="en-US" sz="1200" b="1">
                <a:solidFill>
                  <a:srgbClr val="FFCC99"/>
                </a:solidFill>
              </a:rPr>
              <a:t>bitemporal hemianopia</a:t>
            </a:r>
            <a:r>
              <a:rPr lang="en-US" altLang="en-US" sz="1200">
                <a:solidFill>
                  <a:srgbClr val="FFCC99"/>
                </a:solidFill>
              </a:rPr>
              <a:t> that doesn’t</a:t>
            </a:r>
          </a:p>
          <a:p>
            <a:pPr eaLnBrk="1" hangingPunct="1">
              <a:spcBef>
                <a:spcPct val="0"/>
              </a:spcBef>
              <a:buClrTx/>
              <a:buSzTx/>
              <a:buFontTx/>
              <a:buNone/>
            </a:pPr>
            <a:r>
              <a:rPr lang="en-US" altLang="en-US" sz="1200">
                <a:solidFill>
                  <a:srgbClr val="FFCC99"/>
                </a:solidFill>
              </a:rPr>
              <a:t>   …</a:t>
            </a:r>
            <a:r>
              <a:rPr lang="en-US" altLang="en-US" sz="1200" b="1">
                <a:solidFill>
                  <a:srgbClr val="FFCC99"/>
                </a:solidFill>
              </a:rPr>
              <a:t>respect the vertical</a:t>
            </a:r>
            <a:r>
              <a:rPr lang="en-US" altLang="en-US" sz="1200">
                <a:solidFill>
                  <a:srgbClr val="FFCC99"/>
                </a:solidFill>
              </a:rPr>
              <a:t> and may…</a:t>
            </a:r>
            <a:r>
              <a:rPr lang="en-US" altLang="en-US" sz="1200" b="1">
                <a:solidFill>
                  <a:srgbClr val="FFCC99"/>
                </a:solidFill>
              </a:rPr>
              <a:t>resolve with refraction</a:t>
            </a:r>
          </a:p>
        </p:txBody>
      </p:sp>
      <p:sp>
        <p:nvSpPr>
          <p:cNvPr id="18" name="Text Box 13">
            <a:extLst>
              <a:ext uri="{FF2B5EF4-FFF2-40B4-BE49-F238E27FC236}">
                <a16:creationId xmlns:a16="http://schemas.microsoft.com/office/drawing/2014/main" id="{AF29A23D-8CCD-493E-A881-3F227F620AD9}"/>
              </a:ext>
            </a:extLst>
          </p:cNvPr>
          <p:cNvSpPr txBox="1">
            <a:spLocks noChangeArrowheads="1"/>
          </p:cNvSpPr>
          <p:nvPr/>
        </p:nvSpPr>
        <p:spPr bwMode="auto">
          <a:xfrm>
            <a:off x="4800600" y="5257800"/>
            <a:ext cx="4216400" cy="1231106"/>
          </a:xfrm>
          <a:prstGeom prst="rect">
            <a:avLst/>
          </a:prstGeom>
          <a:solidFill>
            <a:srgbClr val="FFCC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dirty="0">
                <a:solidFill>
                  <a:schemeClr val="bg1">
                    <a:lumMod val="65000"/>
                  </a:schemeClr>
                </a:solidFill>
              </a:rPr>
              <a:t>Tilted-Disc Syndrome</a:t>
            </a:r>
          </a:p>
          <a:p>
            <a:pPr eaLnBrk="1" hangingPunct="1">
              <a:spcBef>
                <a:spcPct val="0"/>
              </a:spcBef>
              <a:buClrTx/>
              <a:buSzTx/>
              <a:buFontTx/>
              <a:buNone/>
            </a:pPr>
            <a:r>
              <a:rPr lang="en-US" altLang="en-US" sz="1200" dirty="0">
                <a:solidFill>
                  <a:srgbClr val="FFCC99"/>
                </a:solidFill>
              </a:rPr>
              <a:t>1) Superior pole appears…</a:t>
            </a:r>
            <a:r>
              <a:rPr lang="en-US" altLang="en-US" sz="1200" b="1" dirty="0">
                <a:solidFill>
                  <a:srgbClr val="FFCC99"/>
                </a:solidFill>
              </a:rPr>
              <a:t>elevated</a:t>
            </a:r>
            <a:r>
              <a:rPr lang="en-US" altLang="en-US" sz="1200" dirty="0">
                <a:solidFill>
                  <a:srgbClr val="FFCC99"/>
                </a:solidFill>
              </a:rPr>
              <a:t>, inferior… </a:t>
            </a:r>
            <a:r>
              <a:rPr lang="en-US" altLang="en-US" sz="1200" b="1" dirty="0">
                <a:solidFill>
                  <a:srgbClr val="FFCC99"/>
                </a:solidFill>
              </a:rPr>
              <a:t>recessed</a:t>
            </a:r>
          </a:p>
          <a:p>
            <a:pPr eaLnBrk="1" hangingPunct="1">
              <a:spcBef>
                <a:spcPct val="0"/>
              </a:spcBef>
              <a:buClrTx/>
              <a:buSzTx/>
              <a:buFontTx/>
              <a:buNone/>
            </a:pPr>
            <a:r>
              <a:rPr lang="en-US" altLang="en-US" sz="1200" dirty="0">
                <a:solidFill>
                  <a:srgbClr val="FFCC99"/>
                </a:solidFill>
              </a:rPr>
              <a:t>2) Associated with…</a:t>
            </a:r>
            <a:r>
              <a:rPr lang="en-US" altLang="en-US" sz="1200" b="1" dirty="0">
                <a:solidFill>
                  <a:srgbClr val="FFCC99"/>
                </a:solidFill>
              </a:rPr>
              <a:t>situs inversus</a:t>
            </a:r>
            <a:r>
              <a:rPr lang="en-US" altLang="en-US" sz="1200" dirty="0">
                <a:solidFill>
                  <a:srgbClr val="FFCC99"/>
                </a:solidFill>
              </a:rPr>
              <a:t> of retinal vessels</a:t>
            </a:r>
          </a:p>
          <a:p>
            <a:pPr eaLnBrk="1" hangingPunct="1">
              <a:spcBef>
                <a:spcPct val="0"/>
              </a:spcBef>
              <a:buClrTx/>
              <a:buSzTx/>
              <a:buFontTx/>
              <a:buNone/>
            </a:pPr>
            <a:r>
              <a:rPr lang="en-US" altLang="en-US" sz="1200" dirty="0">
                <a:solidFill>
                  <a:srgbClr val="FFCC99"/>
                </a:solidFill>
              </a:rPr>
              <a:t>3) Fundus abnormality produces… </a:t>
            </a:r>
            <a:r>
              <a:rPr lang="en-US" altLang="en-US" sz="1200" b="1" dirty="0">
                <a:solidFill>
                  <a:srgbClr val="FFCC99"/>
                </a:solidFill>
              </a:rPr>
              <a:t>myopic </a:t>
            </a:r>
            <a:r>
              <a:rPr lang="en-US" altLang="en-US" sz="1200" b="1" dirty="0" err="1">
                <a:solidFill>
                  <a:srgbClr val="FFCC99"/>
                </a:solidFill>
              </a:rPr>
              <a:t>astigm</a:t>
            </a:r>
            <a:endParaRPr lang="en-US" altLang="en-US" sz="1200" b="1" dirty="0">
              <a:solidFill>
                <a:srgbClr val="FFCC99"/>
              </a:solidFill>
            </a:endParaRPr>
          </a:p>
          <a:p>
            <a:pPr eaLnBrk="1" hangingPunct="1">
              <a:spcBef>
                <a:spcPct val="0"/>
              </a:spcBef>
              <a:buClrTx/>
              <a:buSzTx/>
              <a:buFontTx/>
              <a:buNone/>
            </a:pPr>
            <a:r>
              <a:rPr lang="en-US" altLang="en-US" sz="1200" dirty="0">
                <a:solidFill>
                  <a:srgbClr val="FFCC99"/>
                </a:solidFill>
              </a:rPr>
              <a:t>4) VF testing reveals…</a:t>
            </a:r>
            <a:r>
              <a:rPr lang="en-US" altLang="en-US" sz="1200" b="1" dirty="0">
                <a:solidFill>
                  <a:srgbClr val="FFCC99"/>
                </a:solidFill>
              </a:rPr>
              <a:t>bitemporal hemianopia</a:t>
            </a:r>
            <a:r>
              <a:rPr lang="en-US" altLang="en-US" sz="1200" dirty="0">
                <a:solidFill>
                  <a:srgbClr val="FFCC99"/>
                </a:solidFill>
              </a:rPr>
              <a:t> that </a:t>
            </a:r>
            <a:r>
              <a:rPr lang="en-US" altLang="en-US" sz="1200" dirty="0" err="1">
                <a:solidFill>
                  <a:srgbClr val="FFCC99"/>
                </a:solidFill>
              </a:rPr>
              <a:t>doesn’t</a:t>
            </a:r>
            <a:r>
              <a:rPr lang="en-US" altLang="en-US" sz="1200" b="1" dirty="0" err="1">
                <a:solidFill>
                  <a:srgbClr val="FFCC99"/>
                </a:solidFill>
              </a:rPr>
              <a:t>with</a:t>
            </a:r>
            <a:r>
              <a:rPr lang="en-US" altLang="en-US" sz="1200" b="1" dirty="0">
                <a:solidFill>
                  <a:srgbClr val="FFCC99"/>
                </a:solidFill>
              </a:rPr>
              <a:t> refract</a:t>
            </a:r>
          </a:p>
        </p:txBody>
      </p:sp>
      <p:sp>
        <p:nvSpPr>
          <p:cNvPr id="3" name="TextBox 2">
            <a:extLst>
              <a:ext uri="{FF2B5EF4-FFF2-40B4-BE49-F238E27FC236}">
                <a16:creationId xmlns:a16="http://schemas.microsoft.com/office/drawing/2014/main" id="{83967FBC-9255-EE50-B057-538AB35A0FFD}"/>
              </a:ext>
            </a:extLst>
          </p:cNvPr>
          <p:cNvSpPr txBox="1"/>
          <p:nvPr/>
        </p:nvSpPr>
        <p:spPr>
          <a:xfrm>
            <a:off x="299781" y="1873984"/>
            <a:ext cx="5410200" cy="2308324"/>
          </a:xfrm>
          <a:prstGeom prst="rect">
            <a:avLst/>
          </a:prstGeom>
          <a:solidFill>
            <a:srgbClr val="61D6FF"/>
          </a:solidFill>
        </p:spPr>
        <p:txBody>
          <a:bodyPr wrap="square" rtlCol="0">
            <a:spAutoFit/>
          </a:bodyPr>
          <a:lstStyle/>
          <a:p>
            <a:r>
              <a:rPr lang="en-US" sz="1600" i="1" dirty="0">
                <a:solidFill>
                  <a:schemeClr val="bg1">
                    <a:lumMod val="50000"/>
                  </a:schemeClr>
                </a:solidFill>
              </a:rPr>
              <a:t>Is morning-glory disc usually unilateral, or bilateral?</a:t>
            </a:r>
          </a:p>
          <a:p>
            <a:r>
              <a:rPr lang="en-US" sz="1600" dirty="0">
                <a:solidFill>
                  <a:schemeClr val="bg1">
                    <a:lumMod val="50000"/>
                  </a:schemeClr>
                </a:solidFill>
              </a:rPr>
              <a:t>Unilateral</a:t>
            </a:r>
          </a:p>
          <a:p>
            <a:endParaRPr lang="en-US" sz="1600" i="1" dirty="0">
              <a:solidFill>
                <a:schemeClr val="bg1">
                  <a:lumMod val="50000"/>
                </a:schemeClr>
              </a:solidFill>
              <a:latin typeface="+mn-lt"/>
            </a:endParaRPr>
          </a:p>
          <a:p>
            <a:r>
              <a:rPr lang="en-US" sz="1600" i="1" dirty="0">
                <a:solidFill>
                  <a:schemeClr val="bg1">
                    <a:lumMod val="50000"/>
                  </a:schemeClr>
                </a:solidFill>
                <a:latin typeface="+mn-lt"/>
              </a:rPr>
              <a:t>Is there a gender predilection?</a:t>
            </a:r>
          </a:p>
          <a:p>
            <a:r>
              <a:rPr lang="en-US" sz="1600" dirty="0">
                <a:solidFill>
                  <a:schemeClr val="bg1">
                    <a:lumMod val="50000"/>
                  </a:schemeClr>
                </a:solidFill>
                <a:latin typeface="+mn-lt"/>
              </a:rPr>
              <a:t>Yes, there is a  ♀  preponderance</a:t>
            </a:r>
          </a:p>
          <a:p>
            <a:endParaRPr lang="en-US" sz="1600" dirty="0">
              <a:solidFill>
                <a:schemeClr val="bg1">
                  <a:lumMod val="50000"/>
                </a:schemeClr>
              </a:solidFill>
            </a:endParaRPr>
          </a:p>
          <a:p>
            <a:r>
              <a:rPr lang="en-US" sz="1600" i="1" dirty="0">
                <a:solidFill>
                  <a:schemeClr val="bg1">
                    <a:lumMod val="50000"/>
                  </a:schemeClr>
                </a:solidFill>
              </a:rPr>
              <a:t>It has two associations of particular note—what are they?</a:t>
            </a:r>
          </a:p>
          <a:p>
            <a:r>
              <a:rPr lang="en-US" sz="1600" dirty="0">
                <a:solidFill>
                  <a:schemeClr val="bg1">
                    <a:lumMod val="50000"/>
                  </a:schemeClr>
                </a:solidFill>
              </a:rPr>
              <a:t>--PHACE  syndrome</a:t>
            </a:r>
          </a:p>
          <a:p>
            <a:r>
              <a:rPr lang="en-US" sz="1600" dirty="0">
                <a:solidFill>
                  <a:schemeClr val="bg1">
                    <a:lumMod val="50000"/>
                  </a:schemeClr>
                </a:solidFill>
              </a:rPr>
              <a:t>--</a:t>
            </a:r>
            <a:r>
              <a:rPr lang="en-US" sz="1600" b="1" dirty="0" err="1">
                <a:solidFill>
                  <a:schemeClr val="bg1">
                    <a:lumMod val="50000"/>
                  </a:schemeClr>
                </a:solidFill>
              </a:rPr>
              <a:t>Moyamoya</a:t>
            </a:r>
            <a:r>
              <a:rPr lang="en-US" sz="1600" b="1" dirty="0">
                <a:solidFill>
                  <a:schemeClr val="bg1">
                    <a:lumMod val="50000"/>
                  </a:schemeClr>
                </a:solidFill>
              </a:rPr>
              <a:t>  disease</a:t>
            </a:r>
          </a:p>
        </p:txBody>
      </p:sp>
      <p:sp>
        <p:nvSpPr>
          <p:cNvPr id="5" name="TextBox 4">
            <a:extLst>
              <a:ext uri="{FF2B5EF4-FFF2-40B4-BE49-F238E27FC236}">
                <a16:creationId xmlns:a16="http://schemas.microsoft.com/office/drawing/2014/main" id="{A5DE4E2D-A07C-9FD4-0501-0357163C4BDE}"/>
              </a:ext>
            </a:extLst>
          </p:cNvPr>
          <p:cNvSpPr txBox="1"/>
          <p:nvPr/>
        </p:nvSpPr>
        <p:spPr>
          <a:xfrm>
            <a:off x="2068437" y="2499301"/>
            <a:ext cx="6664746" cy="3754874"/>
          </a:xfrm>
          <a:prstGeom prst="rect">
            <a:avLst/>
          </a:prstGeom>
          <a:solidFill>
            <a:srgbClr val="FFDB69"/>
          </a:solidFill>
        </p:spPr>
        <p:txBody>
          <a:bodyPr wrap="square" rtlCol="0">
            <a:spAutoFit/>
          </a:bodyPr>
          <a:lstStyle/>
          <a:p>
            <a:r>
              <a:rPr lang="en-US" sz="1400" b="0" i="1" dirty="0">
                <a:solidFill>
                  <a:schemeClr val="bg1">
                    <a:lumMod val="65000"/>
                  </a:schemeClr>
                </a:solidFill>
                <a:effectLst/>
                <a:latin typeface="+mn-lt"/>
              </a:rPr>
              <a:t>What is </a:t>
            </a:r>
            <a:r>
              <a:rPr lang="en-US" sz="1400" b="0" dirty="0" err="1">
                <a:solidFill>
                  <a:schemeClr val="bg1">
                    <a:lumMod val="65000"/>
                  </a:schemeClr>
                </a:solidFill>
                <a:effectLst/>
                <a:latin typeface="+mn-lt"/>
              </a:rPr>
              <a:t>moyamoya</a:t>
            </a:r>
            <a:r>
              <a:rPr lang="en-US" sz="1400" b="0" dirty="0">
                <a:solidFill>
                  <a:schemeClr val="bg1">
                    <a:lumMod val="65000"/>
                  </a:schemeClr>
                </a:solidFill>
                <a:effectLst/>
                <a:latin typeface="+mn-lt"/>
              </a:rPr>
              <a:t> disease </a:t>
            </a:r>
            <a:r>
              <a:rPr lang="en-US" sz="1400" b="0" i="1" dirty="0">
                <a:solidFill>
                  <a:schemeClr val="bg1">
                    <a:lumMod val="65000"/>
                  </a:schemeClr>
                </a:solidFill>
                <a:effectLst/>
                <a:latin typeface="+mn-lt"/>
              </a:rPr>
              <a:t>(MMD)?</a:t>
            </a:r>
          </a:p>
          <a:p>
            <a:r>
              <a:rPr lang="en-US" sz="1400" dirty="0">
                <a:solidFill>
                  <a:srgbClr val="0000FF"/>
                </a:solidFill>
                <a:latin typeface="+mn-lt"/>
              </a:rPr>
              <a:t>An</a:t>
            </a:r>
            <a:r>
              <a:rPr lang="en-US" sz="1400" b="0" i="0" dirty="0">
                <a:solidFill>
                  <a:srgbClr val="0000FF"/>
                </a:solidFill>
                <a:effectLst/>
                <a:latin typeface="+mn-lt"/>
              </a:rPr>
              <a:t>  occlusive  vascular condition primarily affecting the terminal  internal carotids  and proximal  anterior and middle cerebral  arteries</a:t>
            </a:r>
          </a:p>
          <a:p>
            <a:endParaRPr lang="en-US" sz="1400" i="1" dirty="0">
              <a:solidFill>
                <a:schemeClr val="bg1">
                  <a:lumMod val="65000"/>
                </a:schemeClr>
              </a:solidFill>
              <a:latin typeface="+mn-lt"/>
            </a:endParaRPr>
          </a:p>
          <a:p>
            <a:r>
              <a:rPr lang="en-US" sz="1400" b="0" i="1" dirty="0">
                <a:solidFill>
                  <a:schemeClr val="bg1">
                    <a:lumMod val="65000"/>
                  </a:schemeClr>
                </a:solidFill>
                <a:effectLst/>
                <a:latin typeface="+mn-lt"/>
              </a:rPr>
              <a:t>Is it common, or rare?</a:t>
            </a:r>
          </a:p>
          <a:p>
            <a:r>
              <a:rPr lang="en-US" sz="1400" dirty="0">
                <a:solidFill>
                  <a:schemeClr val="bg1">
                    <a:lumMod val="65000"/>
                  </a:schemeClr>
                </a:solidFill>
                <a:latin typeface="+mn-lt"/>
              </a:rPr>
              <a:t>Quite rare</a:t>
            </a:r>
          </a:p>
          <a:p>
            <a:endParaRPr lang="en-US" sz="1400" b="0" i="0" dirty="0">
              <a:solidFill>
                <a:schemeClr val="bg1">
                  <a:lumMod val="65000"/>
                </a:schemeClr>
              </a:solidFill>
              <a:effectLst/>
              <a:latin typeface="+mn-lt"/>
            </a:endParaRPr>
          </a:p>
          <a:p>
            <a:endParaRPr lang="en-US" sz="1400" i="1" dirty="0">
              <a:solidFill>
                <a:schemeClr val="bg1">
                  <a:lumMod val="65000"/>
                </a:schemeClr>
              </a:solidFill>
              <a:latin typeface="+mn-lt"/>
            </a:endParaRPr>
          </a:p>
          <a:p>
            <a:r>
              <a:rPr lang="en-US" sz="1400" i="1" dirty="0">
                <a:solidFill>
                  <a:schemeClr val="bg1">
                    <a:lumMod val="65000"/>
                  </a:schemeClr>
                </a:solidFill>
                <a:latin typeface="+mn-lt"/>
              </a:rPr>
              <a:t>Is there a racial predilection?</a:t>
            </a:r>
          </a:p>
          <a:p>
            <a:r>
              <a:rPr lang="en-US" sz="1400" dirty="0">
                <a:solidFill>
                  <a:schemeClr val="bg1">
                    <a:lumMod val="65000"/>
                  </a:schemeClr>
                </a:solidFill>
                <a:latin typeface="+mn-lt"/>
              </a:rPr>
              <a:t>Yes, it is more common in  </a:t>
            </a:r>
            <a:r>
              <a:rPr lang="en-US" sz="1400" b="1" dirty="0">
                <a:solidFill>
                  <a:srgbClr val="FFDB69"/>
                </a:solidFill>
                <a:latin typeface="+mn-lt"/>
              </a:rPr>
              <a:t>Asians</a:t>
            </a:r>
            <a:r>
              <a:rPr lang="en-US" sz="1400" dirty="0">
                <a:solidFill>
                  <a:schemeClr val="bg1">
                    <a:lumMod val="65000"/>
                  </a:schemeClr>
                </a:solidFill>
                <a:latin typeface="+mn-lt"/>
              </a:rPr>
              <a:t> , especially  Japanese  and Korean  individuals</a:t>
            </a:r>
          </a:p>
          <a:p>
            <a:endParaRPr lang="en-US" sz="1400" dirty="0">
              <a:solidFill>
                <a:schemeClr val="bg1">
                  <a:lumMod val="65000"/>
                </a:schemeClr>
              </a:solidFill>
              <a:latin typeface="+mn-lt"/>
            </a:endParaRPr>
          </a:p>
          <a:p>
            <a:r>
              <a:rPr lang="en-US" sz="1400" i="1" dirty="0">
                <a:solidFill>
                  <a:schemeClr val="bg1">
                    <a:lumMod val="65000"/>
                  </a:schemeClr>
                </a:solidFill>
                <a:latin typeface="+mn-lt"/>
              </a:rPr>
              <a:t>Is there a gender predilection?</a:t>
            </a:r>
          </a:p>
          <a:p>
            <a:r>
              <a:rPr lang="en-US" sz="1400" dirty="0">
                <a:solidFill>
                  <a:schemeClr val="bg1">
                    <a:lumMod val="65000"/>
                  </a:schemeClr>
                </a:solidFill>
                <a:latin typeface="+mn-lt"/>
              </a:rPr>
              <a:t>Yes, there is a modest  </a:t>
            </a:r>
            <a:r>
              <a:rPr lang="en-US" sz="1400" b="1" dirty="0">
                <a:solidFill>
                  <a:srgbClr val="0000FF"/>
                </a:solidFill>
                <a:latin typeface="+mn-lt"/>
              </a:rPr>
              <a:t>female  </a:t>
            </a:r>
            <a:r>
              <a:rPr lang="en-US" sz="1400" dirty="0">
                <a:solidFill>
                  <a:schemeClr val="bg1">
                    <a:lumMod val="65000"/>
                  </a:schemeClr>
                </a:solidFill>
                <a:latin typeface="+mn-lt"/>
              </a:rPr>
              <a:t>preponderance</a:t>
            </a:r>
          </a:p>
          <a:p>
            <a:endParaRPr lang="en-US" sz="1400" i="1" dirty="0">
              <a:solidFill>
                <a:schemeClr val="bg1">
                  <a:lumMod val="65000"/>
                </a:schemeClr>
              </a:solidFill>
              <a:latin typeface="+mn-lt"/>
            </a:endParaRPr>
          </a:p>
          <a:p>
            <a:r>
              <a:rPr lang="en-US" sz="1400" i="1" dirty="0">
                <a:solidFill>
                  <a:schemeClr val="bg1">
                    <a:lumMod val="65000"/>
                  </a:schemeClr>
                </a:solidFill>
                <a:latin typeface="+mn-lt"/>
              </a:rPr>
              <a:t>Is there an age predilection?</a:t>
            </a:r>
          </a:p>
          <a:p>
            <a:r>
              <a:rPr lang="en-US" sz="1400" dirty="0">
                <a:solidFill>
                  <a:schemeClr val="bg1">
                    <a:lumMod val="65000"/>
                  </a:schemeClr>
                </a:solidFill>
                <a:latin typeface="+mn-lt"/>
              </a:rPr>
              <a:t>It manifests most commonly in  </a:t>
            </a:r>
            <a:r>
              <a:rPr lang="en-US" sz="1400" b="1" dirty="0">
                <a:solidFill>
                  <a:schemeClr val="bg1">
                    <a:lumMod val="65000"/>
                  </a:schemeClr>
                </a:solidFill>
                <a:latin typeface="+mn-lt"/>
              </a:rPr>
              <a:t>childhood</a:t>
            </a:r>
            <a:r>
              <a:rPr lang="en-US" sz="1400" dirty="0">
                <a:solidFill>
                  <a:schemeClr val="bg1">
                    <a:lumMod val="65000"/>
                  </a:schemeClr>
                </a:solidFill>
                <a:latin typeface="+mn-lt"/>
              </a:rPr>
              <a:t>  (with a second, smaller peak in the  fourth  decade)</a:t>
            </a:r>
          </a:p>
        </p:txBody>
      </p:sp>
      <p:cxnSp>
        <p:nvCxnSpPr>
          <p:cNvPr id="19" name="Straight Arrow Connector 18">
            <a:extLst>
              <a:ext uri="{FF2B5EF4-FFF2-40B4-BE49-F238E27FC236}">
                <a16:creationId xmlns:a16="http://schemas.microsoft.com/office/drawing/2014/main" id="{3651714D-1DF0-A8DE-2133-E97CAC890AA4}"/>
              </a:ext>
            </a:extLst>
          </p:cNvPr>
          <p:cNvCxnSpPr/>
          <p:nvPr/>
        </p:nvCxnSpPr>
        <p:spPr>
          <a:xfrm flipV="1">
            <a:off x="4495800" y="3200400"/>
            <a:ext cx="0" cy="1295400"/>
          </a:xfrm>
          <a:prstGeom prst="straightConnector1">
            <a:avLst/>
          </a:prstGeom>
          <a:ln w="22225">
            <a:headEnd type="triangle"/>
            <a:tailEnd type="triangle"/>
          </a:ln>
        </p:spPr>
        <p:style>
          <a:lnRef idx="1">
            <a:schemeClr val="dk1"/>
          </a:lnRef>
          <a:fillRef idx="0">
            <a:schemeClr val="dk1"/>
          </a:fillRef>
          <a:effectRef idx="0">
            <a:schemeClr val="dk1"/>
          </a:effectRef>
          <a:fontRef idx="minor">
            <a:schemeClr val="tx1"/>
          </a:fontRef>
        </p:style>
      </p:cxnSp>
      <p:cxnSp>
        <p:nvCxnSpPr>
          <p:cNvPr id="22" name="Straight Arrow Connector 21">
            <a:extLst>
              <a:ext uri="{FF2B5EF4-FFF2-40B4-BE49-F238E27FC236}">
                <a16:creationId xmlns:a16="http://schemas.microsoft.com/office/drawing/2014/main" id="{AD00BF57-679E-A115-32A7-15684789A2AC}"/>
              </a:ext>
            </a:extLst>
          </p:cNvPr>
          <p:cNvCxnSpPr>
            <a:cxnSpLocks/>
          </p:cNvCxnSpPr>
          <p:nvPr/>
        </p:nvCxnSpPr>
        <p:spPr>
          <a:xfrm flipV="1">
            <a:off x="4191000" y="3200400"/>
            <a:ext cx="0" cy="1905000"/>
          </a:xfrm>
          <a:prstGeom prst="straightConnector1">
            <a:avLst/>
          </a:prstGeom>
          <a:ln w="22225">
            <a:headEnd type="triangle"/>
            <a:tailEnd type="triangle"/>
          </a:ln>
        </p:spPr>
        <p:style>
          <a:lnRef idx="1">
            <a:schemeClr val="dk1"/>
          </a:lnRef>
          <a:fillRef idx="0">
            <a:schemeClr val="dk1"/>
          </a:fillRef>
          <a:effectRef idx="0">
            <a:schemeClr val="dk1"/>
          </a:effectRef>
          <a:fontRef idx="minor">
            <a:schemeClr val="tx1"/>
          </a:fontRef>
        </p:style>
      </p:cxnSp>
      <p:sp>
        <p:nvSpPr>
          <p:cNvPr id="27" name="TextBox 26">
            <a:extLst>
              <a:ext uri="{FF2B5EF4-FFF2-40B4-BE49-F238E27FC236}">
                <a16:creationId xmlns:a16="http://schemas.microsoft.com/office/drawing/2014/main" id="{0913D1F6-7AB2-D799-D3DB-BFA2685F70A8}"/>
              </a:ext>
            </a:extLst>
          </p:cNvPr>
          <p:cNvSpPr txBox="1"/>
          <p:nvPr/>
        </p:nvSpPr>
        <p:spPr>
          <a:xfrm>
            <a:off x="4646821" y="3429000"/>
            <a:ext cx="4497179" cy="3108543"/>
          </a:xfrm>
          <a:prstGeom prst="rect">
            <a:avLst/>
          </a:prstGeom>
          <a:solidFill>
            <a:srgbClr val="CCFFCC"/>
          </a:solidFill>
        </p:spPr>
        <p:txBody>
          <a:bodyPr wrap="square" rtlCol="0">
            <a:spAutoFit/>
          </a:bodyPr>
          <a:lstStyle/>
          <a:p>
            <a:r>
              <a:rPr lang="en-US" sz="1400" i="1" dirty="0">
                <a:solidFill>
                  <a:srgbClr val="0000FF"/>
                </a:solidFill>
              </a:rPr>
              <a:t>‘Occlusive cerebrovascular condition in young Asian women’ should bring to mind another condition as well. What is it?</a:t>
            </a:r>
            <a:endParaRPr lang="en-US" sz="1400" i="1" dirty="0">
              <a:solidFill>
                <a:srgbClr val="CCFFCC"/>
              </a:solidFill>
            </a:endParaRPr>
          </a:p>
          <a:p>
            <a:r>
              <a:rPr lang="en-US" sz="1400" dirty="0">
                <a:solidFill>
                  <a:srgbClr val="CCFFCC"/>
                </a:solidFill>
              </a:rPr>
              <a:t>Takayasu’s arteritis</a:t>
            </a:r>
          </a:p>
          <a:p>
            <a:endParaRPr lang="en-US" sz="1400" dirty="0">
              <a:solidFill>
                <a:srgbClr val="CCFFCC"/>
              </a:solidFill>
            </a:endParaRPr>
          </a:p>
          <a:p>
            <a:endParaRPr lang="en-US" sz="1400" dirty="0">
              <a:solidFill>
                <a:srgbClr val="CCFFCC"/>
              </a:solidFill>
            </a:endParaRPr>
          </a:p>
          <a:p>
            <a:pPr eaLnBrk="1" hangingPunct="1">
              <a:defRPr/>
            </a:pPr>
            <a:r>
              <a:rPr lang="en-US" sz="1400" i="1" dirty="0">
                <a:solidFill>
                  <a:srgbClr val="CCFFCC"/>
                </a:solidFill>
                <a:latin typeface="Arial" charset="0"/>
              </a:rPr>
              <a:t>In a nutshell, what is </a:t>
            </a:r>
            <a:r>
              <a:rPr lang="en-US" sz="1400" dirty="0">
                <a:solidFill>
                  <a:srgbClr val="CCFFCC"/>
                </a:solidFill>
                <a:latin typeface="Arial" charset="0"/>
              </a:rPr>
              <a:t>Takayasu’s arteritis</a:t>
            </a:r>
            <a:r>
              <a:rPr lang="en-US" sz="1400" i="1" dirty="0">
                <a:solidFill>
                  <a:srgbClr val="CCFFCC"/>
                </a:solidFill>
                <a:latin typeface="Arial" charset="0"/>
              </a:rPr>
              <a:t>?</a:t>
            </a:r>
            <a:r>
              <a:rPr lang="en-US" sz="1400" dirty="0">
                <a:solidFill>
                  <a:srgbClr val="CCFFCC"/>
                </a:solidFill>
                <a:latin typeface="Arial" charset="0"/>
              </a:rPr>
              <a:t> </a:t>
            </a:r>
          </a:p>
          <a:p>
            <a:pPr eaLnBrk="1" hangingPunct="1">
              <a:defRPr/>
            </a:pPr>
            <a:r>
              <a:rPr lang="en-US" sz="1400" dirty="0">
                <a:solidFill>
                  <a:srgbClr val="CCFFCC"/>
                </a:solidFill>
                <a:latin typeface="Arial" charset="0"/>
              </a:rPr>
              <a:t>An occlusive vasculitis that affects larger vessels</a:t>
            </a:r>
          </a:p>
          <a:p>
            <a:pPr eaLnBrk="1" hangingPunct="1">
              <a:defRPr/>
            </a:pPr>
            <a:endParaRPr lang="en-US" sz="1400" i="1" dirty="0">
              <a:solidFill>
                <a:srgbClr val="CCFFCC"/>
              </a:solidFill>
              <a:latin typeface="Arial" charset="0"/>
            </a:endParaRPr>
          </a:p>
          <a:p>
            <a:pPr eaLnBrk="1" hangingPunct="1">
              <a:defRPr/>
            </a:pPr>
            <a:r>
              <a:rPr lang="en-US" sz="1400" i="1" dirty="0">
                <a:solidFill>
                  <a:srgbClr val="CCFFCC"/>
                </a:solidFill>
                <a:latin typeface="Arial" charset="0"/>
              </a:rPr>
              <a:t>Is it common, or rare?</a:t>
            </a:r>
          </a:p>
          <a:p>
            <a:pPr eaLnBrk="1" hangingPunct="1">
              <a:defRPr/>
            </a:pPr>
            <a:r>
              <a:rPr lang="en-US" sz="1400" dirty="0">
                <a:solidFill>
                  <a:srgbClr val="CCFFCC"/>
                </a:solidFill>
                <a:latin typeface="Arial" charset="0"/>
              </a:rPr>
              <a:t>Rare</a:t>
            </a:r>
          </a:p>
          <a:p>
            <a:pPr eaLnBrk="1" hangingPunct="1">
              <a:defRPr/>
            </a:pPr>
            <a:endParaRPr lang="en-US" sz="1400" i="1" dirty="0">
              <a:solidFill>
                <a:srgbClr val="CCFFCC"/>
              </a:solidFill>
              <a:latin typeface="Arial" charset="0"/>
            </a:endParaRPr>
          </a:p>
          <a:p>
            <a:pPr eaLnBrk="1" hangingPunct="1">
              <a:defRPr/>
            </a:pPr>
            <a:r>
              <a:rPr lang="en-US" sz="1400" i="1" dirty="0">
                <a:solidFill>
                  <a:srgbClr val="CCFFCC"/>
                </a:solidFill>
                <a:latin typeface="Arial" charset="0"/>
              </a:rPr>
              <a:t>Is there an age predilection?</a:t>
            </a:r>
          </a:p>
          <a:p>
            <a:pPr eaLnBrk="1" hangingPunct="1">
              <a:defRPr/>
            </a:pPr>
            <a:r>
              <a:rPr lang="en-US" sz="1400" dirty="0">
                <a:solidFill>
                  <a:srgbClr val="CCFFCC"/>
                </a:solidFill>
                <a:latin typeface="Arial" charset="0"/>
              </a:rPr>
              <a:t>Yes, most cases present in early adulthood </a:t>
            </a:r>
          </a:p>
        </p:txBody>
      </p:sp>
      <p:sp>
        <p:nvSpPr>
          <p:cNvPr id="30" name="TextBox 29">
            <a:extLst>
              <a:ext uri="{FF2B5EF4-FFF2-40B4-BE49-F238E27FC236}">
                <a16:creationId xmlns:a16="http://schemas.microsoft.com/office/drawing/2014/main" id="{847538D4-90E6-0D02-4556-8718851B4A3B}"/>
              </a:ext>
            </a:extLst>
          </p:cNvPr>
          <p:cNvSpPr txBox="1"/>
          <p:nvPr/>
        </p:nvSpPr>
        <p:spPr>
          <a:xfrm>
            <a:off x="4195564" y="4425543"/>
            <a:ext cx="771365" cy="307777"/>
          </a:xfrm>
          <a:prstGeom prst="rect">
            <a:avLst/>
          </a:prstGeom>
          <a:noFill/>
        </p:spPr>
        <p:txBody>
          <a:bodyPr wrap="none" rtlCol="0">
            <a:spAutoFit/>
          </a:bodyPr>
          <a:lstStyle/>
          <a:p>
            <a:r>
              <a:rPr lang="en-US" sz="1400" b="1" dirty="0">
                <a:solidFill>
                  <a:srgbClr val="0000FF"/>
                </a:solidFill>
              </a:rPr>
              <a:t>Asians</a:t>
            </a:r>
          </a:p>
        </p:txBody>
      </p:sp>
    </p:spTree>
    <p:extLst>
      <p:ext uri="{BB962C8B-B14F-4D97-AF65-F5344CB8AC3E}">
        <p14:creationId xmlns:p14="http://schemas.microsoft.com/office/powerpoint/2010/main" val="1220259714"/>
      </p:ext>
    </p:extLst>
  </p:cSld>
  <p:clrMapOvr>
    <a:masterClrMapping/>
  </p:clrMapOvr>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6" name="Text Box 10">
            <a:extLst>
              <a:ext uri="{FF2B5EF4-FFF2-40B4-BE49-F238E27FC236}">
                <a16:creationId xmlns:a16="http://schemas.microsoft.com/office/drawing/2014/main" id="{75A786AA-A76E-4831-AE75-ABE88B23D8E3}"/>
              </a:ext>
            </a:extLst>
          </p:cNvPr>
          <p:cNvSpPr txBox="1">
            <a:spLocks noChangeArrowheads="1"/>
          </p:cNvSpPr>
          <p:nvPr/>
        </p:nvSpPr>
        <p:spPr bwMode="auto">
          <a:xfrm>
            <a:off x="1371600" y="4267200"/>
            <a:ext cx="3057525" cy="2154238"/>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Morning-Glory Disc</a:t>
            </a:r>
          </a:p>
          <a:p>
            <a:pPr eaLnBrk="1" hangingPunct="1">
              <a:spcBef>
                <a:spcPct val="0"/>
              </a:spcBef>
              <a:buClrTx/>
              <a:buSzTx/>
              <a:buFontTx/>
              <a:buNone/>
            </a:pPr>
            <a:r>
              <a:rPr lang="en-US" altLang="en-US" sz="1200"/>
              <a:t>--DFE reveals:</a:t>
            </a:r>
          </a:p>
          <a:p>
            <a:pPr eaLnBrk="1" hangingPunct="1">
              <a:spcBef>
                <a:spcPct val="0"/>
              </a:spcBef>
              <a:buClrTx/>
              <a:buSzTx/>
              <a:buFontTx/>
              <a:buNone/>
            </a:pPr>
            <a:r>
              <a:rPr lang="en-US" altLang="en-US" sz="1200"/>
              <a:t>  1) A funnel-shaped…</a:t>
            </a:r>
            <a:r>
              <a:rPr lang="en-US" altLang="en-US" sz="1200" b="1">
                <a:solidFill>
                  <a:srgbClr val="0000FF"/>
                </a:solidFill>
              </a:rPr>
              <a:t>excavation</a:t>
            </a:r>
            <a:endParaRPr lang="en-US" altLang="en-US" sz="1200"/>
          </a:p>
          <a:p>
            <a:pPr eaLnBrk="1" hangingPunct="1">
              <a:spcBef>
                <a:spcPct val="0"/>
              </a:spcBef>
              <a:buClrTx/>
              <a:buSzTx/>
              <a:buFontTx/>
              <a:buNone/>
            </a:pPr>
            <a:r>
              <a:rPr lang="en-US" altLang="en-US" sz="1200"/>
              <a:t>  2) Number of vessels crossing the rim</a:t>
            </a:r>
          </a:p>
          <a:p>
            <a:pPr eaLnBrk="1" hangingPunct="1">
              <a:spcBef>
                <a:spcPct val="0"/>
              </a:spcBef>
              <a:buClrTx/>
              <a:buSzTx/>
              <a:buFontTx/>
              <a:buNone/>
            </a:pPr>
            <a:r>
              <a:rPr lang="en-US" altLang="en-US" sz="1200"/>
              <a:t>    seems abnormally…</a:t>
            </a:r>
            <a:r>
              <a:rPr lang="en-US" altLang="en-US" sz="1200" b="1">
                <a:solidFill>
                  <a:srgbClr val="0000FF"/>
                </a:solidFill>
              </a:rPr>
              <a:t>high</a:t>
            </a:r>
            <a:r>
              <a:rPr lang="en-US" altLang="en-US" sz="1200"/>
              <a:t> </a:t>
            </a:r>
            <a:endParaRPr lang="en-US" altLang="en-US" sz="1200" b="1">
              <a:solidFill>
                <a:srgbClr val="0000FF"/>
              </a:solidFill>
            </a:endParaRPr>
          </a:p>
          <a:p>
            <a:pPr eaLnBrk="1" hangingPunct="1">
              <a:spcBef>
                <a:spcPct val="0"/>
              </a:spcBef>
              <a:buClrTx/>
              <a:buSzTx/>
              <a:buFontTx/>
              <a:buNone/>
            </a:pPr>
            <a:r>
              <a:rPr lang="en-US" altLang="en-US" sz="1200"/>
              <a:t>--Tissue is…</a:t>
            </a:r>
            <a:r>
              <a:rPr lang="en-US" altLang="en-US" sz="1200" b="1">
                <a:solidFill>
                  <a:srgbClr val="0000FF"/>
                </a:solidFill>
              </a:rPr>
              <a:t>contractile</a:t>
            </a:r>
            <a:r>
              <a:rPr lang="en-US" altLang="en-US" sz="1200"/>
              <a:t>, so cup seems</a:t>
            </a:r>
          </a:p>
          <a:p>
            <a:pPr eaLnBrk="1" hangingPunct="1">
              <a:spcBef>
                <a:spcPct val="0"/>
              </a:spcBef>
              <a:buClrTx/>
              <a:buSzTx/>
              <a:buFontTx/>
              <a:buNone/>
            </a:pPr>
            <a:r>
              <a:rPr lang="en-US" altLang="en-US" sz="1200"/>
              <a:t>  to…</a:t>
            </a:r>
            <a:r>
              <a:rPr lang="en-US" altLang="en-US" sz="1200" b="1">
                <a:solidFill>
                  <a:srgbClr val="0000FF"/>
                </a:solidFill>
              </a:rPr>
              <a:t>open </a:t>
            </a:r>
            <a:r>
              <a:rPr lang="en-US" altLang="en-US" sz="1200">
                <a:solidFill>
                  <a:srgbClr val="0000FF"/>
                </a:solidFill>
              </a:rPr>
              <a:t>and</a:t>
            </a:r>
            <a:r>
              <a:rPr lang="en-US" altLang="en-US" sz="1200" b="1">
                <a:solidFill>
                  <a:srgbClr val="0000FF"/>
                </a:solidFill>
              </a:rPr>
              <a:t> close</a:t>
            </a:r>
            <a:r>
              <a:rPr lang="en-US" altLang="en-US" sz="1200"/>
              <a:t> (like its namesake,  </a:t>
            </a:r>
          </a:p>
          <a:p>
            <a:pPr eaLnBrk="1" hangingPunct="1">
              <a:spcBef>
                <a:spcPct val="0"/>
              </a:spcBef>
              <a:buClrTx/>
              <a:buSzTx/>
              <a:buFontTx/>
              <a:buNone/>
            </a:pPr>
            <a:r>
              <a:rPr lang="en-US" altLang="en-US" sz="1200"/>
              <a:t>  the morning-glory flower)</a:t>
            </a:r>
          </a:p>
          <a:p>
            <a:pPr eaLnBrk="1" hangingPunct="1">
              <a:spcBef>
                <a:spcPct val="0"/>
              </a:spcBef>
              <a:buClrTx/>
              <a:buSzTx/>
              <a:buFontTx/>
              <a:buNone/>
            </a:pPr>
            <a:r>
              <a:rPr lang="en-US" altLang="en-US" sz="1200"/>
              <a:t>--VA usually…</a:t>
            </a:r>
            <a:r>
              <a:rPr lang="en-US" altLang="en-US" sz="1200" b="1">
                <a:solidFill>
                  <a:srgbClr val="0000FF"/>
                </a:solidFill>
              </a:rPr>
              <a:t>20/200</a:t>
            </a:r>
            <a:r>
              <a:rPr lang="en-US" altLang="en-US" sz="1200"/>
              <a:t>, but can be…</a:t>
            </a:r>
          </a:p>
          <a:p>
            <a:pPr eaLnBrk="1" hangingPunct="1">
              <a:spcBef>
                <a:spcPct val="0"/>
              </a:spcBef>
              <a:buClrTx/>
              <a:buSzTx/>
              <a:buFontTx/>
              <a:buNone/>
            </a:pPr>
            <a:r>
              <a:rPr lang="en-US" altLang="en-US" sz="1200"/>
              <a:t>   </a:t>
            </a:r>
            <a:r>
              <a:rPr lang="en-US" altLang="en-US" sz="1200" b="1">
                <a:solidFill>
                  <a:srgbClr val="0000FF"/>
                </a:solidFill>
              </a:rPr>
              <a:t>20/20&lt;-&gt;NLP</a:t>
            </a:r>
          </a:p>
          <a:p>
            <a:pPr eaLnBrk="1" hangingPunct="1">
              <a:spcBef>
                <a:spcPct val="0"/>
              </a:spcBef>
              <a:buClrTx/>
              <a:buSzTx/>
              <a:buFontTx/>
              <a:buNone/>
            </a:pPr>
            <a:r>
              <a:rPr lang="en-US" altLang="en-US" sz="1200"/>
              <a:t>--1/3 develop…</a:t>
            </a:r>
            <a:r>
              <a:rPr lang="en-US" altLang="en-US" sz="1200" b="1">
                <a:solidFill>
                  <a:srgbClr val="CCECFF"/>
                </a:solidFill>
              </a:rPr>
              <a:t>serous</a:t>
            </a:r>
            <a:r>
              <a:rPr lang="en-US" altLang="en-US" sz="1200" b="1">
                <a:solidFill>
                  <a:srgbClr val="0000FF"/>
                </a:solidFill>
              </a:rPr>
              <a:t> </a:t>
            </a:r>
            <a:r>
              <a:rPr lang="en-US" altLang="en-US" sz="1200" b="1">
                <a:solidFill>
                  <a:srgbClr val="CCECFF"/>
                </a:solidFill>
              </a:rPr>
              <a:t>RD</a:t>
            </a:r>
          </a:p>
        </p:txBody>
      </p:sp>
      <p:sp>
        <p:nvSpPr>
          <p:cNvPr id="26627" name="Text Box 3">
            <a:extLst>
              <a:ext uri="{FF2B5EF4-FFF2-40B4-BE49-F238E27FC236}">
                <a16:creationId xmlns:a16="http://schemas.microsoft.com/office/drawing/2014/main" id="{EBF565CB-D2E5-4CB9-AB10-59AB11704A7C}"/>
              </a:ext>
            </a:extLst>
          </p:cNvPr>
          <p:cNvSpPr txBox="1">
            <a:spLocks noChangeArrowheads="1"/>
          </p:cNvSpPr>
          <p:nvPr/>
        </p:nvSpPr>
        <p:spPr bwMode="auto">
          <a:xfrm>
            <a:off x="793750" y="3505200"/>
            <a:ext cx="2274982" cy="677108"/>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solidFill>
                  <a:schemeClr val="bg1">
                    <a:lumMod val="65000"/>
                  </a:schemeClr>
                </a:solidFill>
              </a:rPr>
              <a:t>Optic Pit/Hole</a:t>
            </a:r>
          </a:p>
          <a:p>
            <a:pPr eaLnBrk="1" hangingPunct="1">
              <a:spcBef>
                <a:spcPct val="0"/>
              </a:spcBef>
              <a:buClrTx/>
              <a:buSzTx/>
              <a:buFontTx/>
              <a:buNone/>
            </a:pPr>
            <a:r>
              <a:rPr lang="en-US" altLang="en-US" sz="1200">
                <a:solidFill>
                  <a:schemeClr val="bg1">
                    <a:lumMod val="65000"/>
                  </a:schemeClr>
                </a:solidFill>
              </a:rPr>
              <a:t>--Associated with…</a:t>
            </a:r>
            <a:r>
              <a:rPr lang="en-US" altLang="en-US" sz="1200" b="1">
                <a:solidFill>
                  <a:schemeClr val="bg1">
                    <a:lumMod val="65000"/>
                  </a:schemeClr>
                </a:solidFill>
              </a:rPr>
              <a:t>serous RD</a:t>
            </a:r>
          </a:p>
          <a:p>
            <a:pPr eaLnBrk="1" hangingPunct="1">
              <a:spcBef>
                <a:spcPct val="0"/>
              </a:spcBef>
              <a:buClrTx/>
              <a:buSzTx/>
              <a:buFontTx/>
              <a:buNone/>
            </a:pPr>
            <a:r>
              <a:rPr lang="en-US" altLang="en-US" sz="1200" b="1">
                <a:solidFill>
                  <a:schemeClr val="bg1">
                    <a:lumMod val="65000"/>
                  </a:schemeClr>
                </a:solidFill>
              </a:rPr>
              <a:t>  in adulthood</a:t>
            </a:r>
          </a:p>
        </p:txBody>
      </p:sp>
      <p:sp>
        <p:nvSpPr>
          <p:cNvPr id="26628" name="Line 4">
            <a:extLst>
              <a:ext uri="{FF2B5EF4-FFF2-40B4-BE49-F238E27FC236}">
                <a16:creationId xmlns:a16="http://schemas.microsoft.com/office/drawing/2014/main" id="{6995FA1A-F69E-4714-87E2-B7C3F5C89A50}"/>
              </a:ext>
            </a:extLst>
          </p:cNvPr>
          <p:cNvSpPr>
            <a:spLocks noChangeShapeType="1"/>
          </p:cNvSpPr>
          <p:nvPr/>
        </p:nvSpPr>
        <p:spPr bwMode="auto">
          <a:xfrm flipH="1">
            <a:off x="1600200" y="2057400"/>
            <a:ext cx="1524000" cy="3810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629" name="Text Box 6">
            <a:extLst>
              <a:ext uri="{FF2B5EF4-FFF2-40B4-BE49-F238E27FC236}">
                <a16:creationId xmlns:a16="http://schemas.microsoft.com/office/drawing/2014/main" id="{2498F669-3885-470F-827E-D0722ECBD570}"/>
              </a:ext>
            </a:extLst>
          </p:cNvPr>
          <p:cNvSpPr txBox="1">
            <a:spLocks noChangeArrowheads="1"/>
          </p:cNvSpPr>
          <p:nvPr/>
        </p:nvSpPr>
        <p:spPr bwMode="auto">
          <a:xfrm>
            <a:off x="1340808" y="1524000"/>
            <a:ext cx="3544560" cy="458587"/>
          </a:xfrm>
          <a:prstGeom prst="rect">
            <a:avLst/>
          </a:prstGeom>
          <a:noFill/>
          <a:ln w="952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1400" i="1">
                <a:solidFill>
                  <a:schemeClr val="bg1">
                    <a:lumMod val="75000"/>
                  </a:schemeClr>
                </a:solidFill>
              </a:rPr>
              <a:t>These three are all secondary to abnormal</a:t>
            </a:r>
          </a:p>
          <a:p>
            <a:pPr algn="ctr" eaLnBrk="1" hangingPunct="1">
              <a:lnSpc>
                <a:spcPct val="85000"/>
              </a:lnSpc>
              <a:spcBef>
                <a:spcPct val="0"/>
              </a:spcBef>
              <a:buClrTx/>
              <a:buSzTx/>
              <a:buFontTx/>
              <a:buNone/>
            </a:pPr>
            <a:r>
              <a:rPr lang="en-US" altLang="en-US" sz="1400" i="1">
                <a:solidFill>
                  <a:schemeClr val="bg1">
                    <a:lumMod val="75000"/>
                  </a:schemeClr>
                </a:solidFill>
              </a:rPr>
              <a:t>closure of the embryonic optic fissure</a:t>
            </a:r>
          </a:p>
        </p:txBody>
      </p:sp>
      <p:sp>
        <p:nvSpPr>
          <p:cNvPr id="26630" name="Text Box 7">
            <a:extLst>
              <a:ext uri="{FF2B5EF4-FFF2-40B4-BE49-F238E27FC236}">
                <a16:creationId xmlns:a16="http://schemas.microsoft.com/office/drawing/2014/main" id="{77864995-F91A-497B-84DE-F4FB09455FB9}"/>
              </a:ext>
            </a:extLst>
          </p:cNvPr>
          <p:cNvSpPr txBox="1">
            <a:spLocks noChangeArrowheads="1"/>
          </p:cNvSpPr>
          <p:nvPr/>
        </p:nvSpPr>
        <p:spPr bwMode="auto">
          <a:xfrm>
            <a:off x="76200" y="2514600"/>
            <a:ext cx="2783134" cy="861774"/>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solidFill>
                  <a:schemeClr val="bg1">
                    <a:lumMod val="65000"/>
                  </a:schemeClr>
                </a:solidFill>
              </a:rPr>
              <a:t>Optic Nerve Coloboma</a:t>
            </a:r>
          </a:p>
          <a:p>
            <a:pPr eaLnBrk="1" hangingPunct="1">
              <a:spcBef>
                <a:spcPct val="0"/>
              </a:spcBef>
              <a:buClrTx/>
              <a:buSzTx/>
              <a:buFontTx/>
              <a:buNone/>
            </a:pPr>
            <a:r>
              <a:rPr lang="en-US" altLang="en-US" sz="1200">
                <a:solidFill>
                  <a:schemeClr val="bg1">
                    <a:lumMod val="65000"/>
                  </a:schemeClr>
                </a:solidFill>
              </a:rPr>
              <a:t>1) May resemble…</a:t>
            </a:r>
            <a:r>
              <a:rPr lang="en-US" altLang="en-US" sz="1200" b="1">
                <a:solidFill>
                  <a:schemeClr val="bg1">
                    <a:lumMod val="65000"/>
                  </a:schemeClr>
                </a:solidFill>
              </a:rPr>
              <a:t>deep cupping</a:t>
            </a:r>
          </a:p>
          <a:p>
            <a:pPr eaLnBrk="1" hangingPunct="1">
              <a:spcBef>
                <a:spcPct val="0"/>
              </a:spcBef>
              <a:buClrTx/>
              <a:buSzTx/>
              <a:buFontTx/>
              <a:buNone/>
            </a:pPr>
            <a:r>
              <a:rPr lang="en-US" altLang="en-US" sz="1200">
                <a:solidFill>
                  <a:schemeClr val="bg1">
                    <a:lumMod val="65000"/>
                  </a:schemeClr>
                </a:solidFill>
              </a:rPr>
              <a:t>2) Can be…</a:t>
            </a:r>
            <a:r>
              <a:rPr lang="en-US" altLang="en-US" sz="1200" b="1">
                <a:solidFill>
                  <a:schemeClr val="bg1">
                    <a:lumMod val="65000"/>
                  </a:schemeClr>
                </a:solidFill>
              </a:rPr>
              <a:t>bilateral, asymmetric</a:t>
            </a:r>
          </a:p>
          <a:p>
            <a:pPr eaLnBrk="1" hangingPunct="1">
              <a:spcBef>
                <a:spcPct val="0"/>
              </a:spcBef>
              <a:buClrTx/>
              <a:buSzTx/>
              <a:buFontTx/>
              <a:buNone/>
            </a:pPr>
            <a:r>
              <a:rPr lang="en-US" altLang="en-US" sz="1200">
                <a:solidFill>
                  <a:schemeClr val="bg1">
                    <a:lumMod val="65000"/>
                  </a:schemeClr>
                </a:solidFill>
              </a:rPr>
              <a:t>3) Part of the…</a:t>
            </a:r>
            <a:r>
              <a:rPr lang="en-US" altLang="en-US" sz="1200" b="1">
                <a:solidFill>
                  <a:schemeClr val="bg1">
                    <a:lumMod val="65000"/>
                  </a:schemeClr>
                </a:solidFill>
              </a:rPr>
              <a:t>CHARGE association</a:t>
            </a:r>
          </a:p>
        </p:txBody>
      </p:sp>
      <p:sp>
        <p:nvSpPr>
          <p:cNvPr id="26631" name="Line 8">
            <a:extLst>
              <a:ext uri="{FF2B5EF4-FFF2-40B4-BE49-F238E27FC236}">
                <a16:creationId xmlns:a16="http://schemas.microsoft.com/office/drawing/2014/main" id="{91D11795-7A2D-4757-920B-F908079269D1}"/>
              </a:ext>
            </a:extLst>
          </p:cNvPr>
          <p:cNvSpPr>
            <a:spLocks noChangeShapeType="1"/>
          </p:cNvSpPr>
          <p:nvPr/>
        </p:nvSpPr>
        <p:spPr bwMode="auto">
          <a:xfrm flipH="1">
            <a:off x="2971800" y="2057400"/>
            <a:ext cx="152400" cy="14478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632" name="Text Box 9">
            <a:extLst>
              <a:ext uri="{FF2B5EF4-FFF2-40B4-BE49-F238E27FC236}">
                <a16:creationId xmlns:a16="http://schemas.microsoft.com/office/drawing/2014/main" id="{A6F1D9EC-DA7F-44C4-8528-11B06C1FBD47}"/>
              </a:ext>
            </a:extLst>
          </p:cNvPr>
          <p:cNvSpPr txBox="1">
            <a:spLocks noChangeArrowheads="1"/>
          </p:cNvSpPr>
          <p:nvPr/>
        </p:nvSpPr>
        <p:spPr bwMode="auto">
          <a:xfrm>
            <a:off x="1371600" y="4267200"/>
            <a:ext cx="3057247" cy="2154436"/>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dirty="0">
                <a:solidFill>
                  <a:schemeClr val="bg1">
                    <a:lumMod val="65000"/>
                  </a:schemeClr>
                </a:solidFill>
              </a:rPr>
              <a:t>Morning-Glory Disc</a:t>
            </a:r>
          </a:p>
          <a:p>
            <a:pPr eaLnBrk="1" hangingPunct="1">
              <a:spcBef>
                <a:spcPct val="0"/>
              </a:spcBef>
              <a:buClrTx/>
              <a:buSzTx/>
              <a:buFontTx/>
              <a:buNone/>
            </a:pPr>
            <a:r>
              <a:rPr lang="en-US" altLang="en-US" sz="1200" dirty="0">
                <a:solidFill>
                  <a:schemeClr val="bg1">
                    <a:lumMod val="65000"/>
                  </a:schemeClr>
                </a:solidFill>
              </a:rPr>
              <a:t>--DFE reveals:</a:t>
            </a:r>
          </a:p>
          <a:p>
            <a:pPr eaLnBrk="1" hangingPunct="1">
              <a:spcBef>
                <a:spcPct val="0"/>
              </a:spcBef>
              <a:buClrTx/>
              <a:buSzTx/>
              <a:buFontTx/>
              <a:buNone/>
            </a:pPr>
            <a:r>
              <a:rPr lang="en-US" altLang="en-US" sz="1200" dirty="0">
                <a:solidFill>
                  <a:schemeClr val="bg1">
                    <a:lumMod val="65000"/>
                  </a:schemeClr>
                </a:solidFill>
              </a:rPr>
              <a:t>  1) A funnel-shaped…</a:t>
            </a:r>
            <a:r>
              <a:rPr lang="en-US" altLang="en-US" sz="1200" b="1" dirty="0">
                <a:solidFill>
                  <a:schemeClr val="bg1">
                    <a:lumMod val="65000"/>
                  </a:schemeClr>
                </a:solidFill>
              </a:rPr>
              <a:t>excavation</a:t>
            </a:r>
            <a:endParaRPr lang="en-US" altLang="en-US" sz="1200" dirty="0">
              <a:solidFill>
                <a:schemeClr val="bg1">
                  <a:lumMod val="65000"/>
                </a:schemeClr>
              </a:solidFill>
            </a:endParaRPr>
          </a:p>
          <a:p>
            <a:pPr eaLnBrk="1" hangingPunct="1">
              <a:spcBef>
                <a:spcPct val="0"/>
              </a:spcBef>
              <a:buClrTx/>
              <a:buSzTx/>
              <a:buFontTx/>
              <a:buNone/>
            </a:pPr>
            <a:r>
              <a:rPr lang="en-US" altLang="en-US" sz="1200" dirty="0">
                <a:solidFill>
                  <a:schemeClr val="bg1">
                    <a:lumMod val="65000"/>
                  </a:schemeClr>
                </a:solidFill>
              </a:rPr>
              <a:t>  2) Number of vessels crossing the rim</a:t>
            </a:r>
          </a:p>
          <a:p>
            <a:pPr eaLnBrk="1" hangingPunct="1">
              <a:spcBef>
                <a:spcPct val="0"/>
              </a:spcBef>
              <a:buClrTx/>
              <a:buSzTx/>
              <a:buFontTx/>
              <a:buNone/>
            </a:pPr>
            <a:r>
              <a:rPr lang="en-US" altLang="en-US" sz="1200" dirty="0">
                <a:solidFill>
                  <a:schemeClr val="bg1">
                    <a:lumMod val="65000"/>
                  </a:schemeClr>
                </a:solidFill>
              </a:rPr>
              <a:t>    seems abnormally…</a:t>
            </a:r>
            <a:r>
              <a:rPr lang="en-US" altLang="en-US" sz="1200" b="1" dirty="0">
                <a:solidFill>
                  <a:schemeClr val="bg1">
                    <a:lumMod val="65000"/>
                  </a:schemeClr>
                </a:solidFill>
              </a:rPr>
              <a:t>high</a:t>
            </a:r>
            <a:r>
              <a:rPr lang="en-US" altLang="en-US" sz="1200" dirty="0">
                <a:solidFill>
                  <a:schemeClr val="bg1">
                    <a:lumMod val="65000"/>
                  </a:schemeClr>
                </a:solidFill>
              </a:rPr>
              <a:t> </a:t>
            </a:r>
            <a:endParaRPr lang="en-US" altLang="en-US" sz="1200" b="1" dirty="0">
              <a:solidFill>
                <a:schemeClr val="bg1">
                  <a:lumMod val="65000"/>
                </a:schemeClr>
              </a:solidFill>
            </a:endParaRPr>
          </a:p>
          <a:p>
            <a:pPr eaLnBrk="1" hangingPunct="1">
              <a:spcBef>
                <a:spcPct val="0"/>
              </a:spcBef>
              <a:buClrTx/>
              <a:buSzTx/>
              <a:buFontTx/>
              <a:buNone/>
            </a:pPr>
            <a:r>
              <a:rPr lang="en-US" altLang="en-US" sz="1200" dirty="0">
                <a:solidFill>
                  <a:schemeClr val="bg1">
                    <a:lumMod val="65000"/>
                  </a:schemeClr>
                </a:solidFill>
              </a:rPr>
              <a:t>--Tissue is…</a:t>
            </a:r>
            <a:r>
              <a:rPr lang="en-US" altLang="en-US" sz="1200" b="1" dirty="0">
                <a:solidFill>
                  <a:schemeClr val="bg1">
                    <a:lumMod val="65000"/>
                  </a:schemeClr>
                </a:solidFill>
              </a:rPr>
              <a:t>contractile</a:t>
            </a:r>
            <a:r>
              <a:rPr lang="en-US" altLang="en-US" sz="1200" dirty="0">
                <a:solidFill>
                  <a:schemeClr val="bg1">
                    <a:lumMod val="65000"/>
                  </a:schemeClr>
                </a:solidFill>
              </a:rPr>
              <a:t>, so cup seems</a:t>
            </a:r>
          </a:p>
          <a:p>
            <a:pPr eaLnBrk="1" hangingPunct="1">
              <a:spcBef>
                <a:spcPct val="0"/>
              </a:spcBef>
              <a:buClrTx/>
              <a:buSzTx/>
              <a:buFontTx/>
              <a:buNone/>
            </a:pPr>
            <a:r>
              <a:rPr lang="en-US" altLang="en-US" sz="1200" dirty="0">
                <a:solidFill>
                  <a:schemeClr val="bg1">
                    <a:lumMod val="65000"/>
                  </a:schemeClr>
                </a:solidFill>
              </a:rPr>
              <a:t>  to…</a:t>
            </a:r>
            <a:r>
              <a:rPr lang="en-US" altLang="en-US" sz="1200" b="1" dirty="0">
                <a:solidFill>
                  <a:schemeClr val="bg1">
                    <a:lumMod val="65000"/>
                  </a:schemeClr>
                </a:solidFill>
              </a:rPr>
              <a:t>open </a:t>
            </a:r>
            <a:r>
              <a:rPr lang="en-US" altLang="en-US" sz="1200" dirty="0">
                <a:solidFill>
                  <a:schemeClr val="bg1">
                    <a:lumMod val="65000"/>
                  </a:schemeClr>
                </a:solidFill>
              </a:rPr>
              <a:t>and</a:t>
            </a:r>
            <a:r>
              <a:rPr lang="en-US" altLang="en-US" sz="1200" b="1" dirty="0">
                <a:solidFill>
                  <a:schemeClr val="bg1">
                    <a:lumMod val="65000"/>
                  </a:schemeClr>
                </a:solidFill>
              </a:rPr>
              <a:t> close</a:t>
            </a:r>
            <a:r>
              <a:rPr lang="en-US" altLang="en-US" sz="1200" dirty="0">
                <a:solidFill>
                  <a:schemeClr val="bg1">
                    <a:lumMod val="65000"/>
                  </a:schemeClr>
                </a:solidFill>
              </a:rPr>
              <a:t> (like its namesake,  </a:t>
            </a:r>
          </a:p>
          <a:p>
            <a:pPr eaLnBrk="1" hangingPunct="1">
              <a:spcBef>
                <a:spcPct val="0"/>
              </a:spcBef>
              <a:buClrTx/>
              <a:buSzTx/>
              <a:buFontTx/>
              <a:buNone/>
            </a:pPr>
            <a:r>
              <a:rPr lang="en-US" altLang="en-US" sz="1200" dirty="0">
                <a:solidFill>
                  <a:schemeClr val="bg1">
                    <a:lumMod val="65000"/>
                  </a:schemeClr>
                </a:solidFill>
              </a:rPr>
              <a:t>  the morning-glory flower)</a:t>
            </a:r>
          </a:p>
          <a:p>
            <a:pPr eaLnBrk="1" hangingPunct="1">
              <a:spcBef>
                <a:spcPct val="0"/>
              </a:spcBef>
              <a:buClrTx/>
              <a:buSzTx/>
              <a:buFontTx/>
              <a:buNone/>
            </a:pPr>
            <a:r>
              <a:rPr lang="en-US" altLang="en-US" sz="1200" dirty="0">
                <a:solidFill>
                  <a:schemeClr val="bg1">
                    <a:lumMod val="65000"/>
                  </a:schemeClr>
                </a:solidFill>
              </a:rPr>
              <a:t>--VA usually…</a:t>
            </a:r>
            <a:r>
              <a:rPr lang="en-US" altLang="en-US" sz="1200" b="1" dirty="0">
                <a:solidFill>
                  <a:schemeClr val="bg1">
                    <a:lumMod val="65000"/>
                  </a:schemeClr>
                </a:solidFill>
              </a:rPr>
              <a:t>20/200</a:t>
            </a:r>
            <a:r>
              <a:rPr lang="en-US" altLang="en-US" sz="1200" dirty="0">
                <a:solidFill>
                  <a:schemeClr val="bg1">
                    <a:lumMod val="65000"/>
                  </a:schemeClr>
                </a:solidFill>
              </a:rPr>
              <a:t>, but can be…</a:t>
            </a:r>
          </a:p>
          <a:p>
            <a:pPr eaLnBrk="1" hangingPunct="1">
              <a:spcBef>
                <a:spcPct val="0"/>
              </a:spcBef>
              <a:buClrTx/>
              <a:buSzTx/>
              <a:buFontTx/>
              <a:buNone/>
            </a:pPr>
            <a:r>
              <a:rPr lang="en-US" altLang="en-US" sz="1200" dirty="0">
                <a:solidFill>
                  <a:schemeClr val="bg1">
                    <a:lumMod val="65000"/>
                  </a:schemeClr>
                </a:solidFill>
              </a:rPr>
              <a:t>   </a:t>
            </a:r>
            <a:r>
              <a:rPr lang="en-US" altLang="en-US" sz="1200" b="1" dirty="0">
                <a:solidFill>
                  <a:schemeClr val="bg1">
                    <a:lumMod val="65000"/>
                  </a:schemeClr>
                </a:solidFill>
              </a:rPr>
              <a:t>20/20&lt;-&gt;NLP</a:t>
            </a:r>
          </a:p>
          <a:p>
            <a:pPr eaLnBrk="1" hangingPunct="1">
              <a:spcBef>
                <a:spcPct val="0"/>
              </a:spcBef>
              <a:buClrTx/>
              <a:buSzTx/>
              <a:buFontTx/>
              <a:buNone/>
            </a:pPr>
            <a:r>
              <a:rPr lang="en-US" altLang="en-US" sz="1200" dirty="0">
                <a:solidFill>
                  <a:schemeClr val="bg1">
                    <a:lumMod val="65000"/>
                  </a:schemeClr>
                </a:solidFill>
              </a:rPr>
              <a:t>--1/3 develop…</a:t>
            </a:r>
            <a:r>
              <a:rPr lang="en-US" altLang="en-US" sz="1200" b="1" dirty="0">
                <a:solidFill>
                  <a:schemeClr val="bg1">
                    <a:lumMod val="65000"/>
                  </a:schemeClr>
                </a:solidFill>
              </a:rPr>
              <a:t>serous RD</a:t>
            </a:r>
          </a:p>
        </p:txBody>
      </p:sp>
      <p:sp>
        <p:nvSpPr>
          <p:cNvPr id="26633" name="Rectangle 11">
            <a:extLst>
              <a:ext uri="{FF2B5EF4-FFF2-40B4-BE49-F238E27FC236}">
                <a16:creationId xmlns:a16="http://schemas.microsoft.com/office/drawing/2014/main" id="{F76BCA91-4E24-4F7F-B6A5-D5C8FE6F39B6}"/>
              </a:ext>
            </a:extLst>
          </p:cNvPr>
          <p:cNvSpPr>
            <a:spLocks noChangeArrowheads="1"/>
          </p:cNvSpPr>
          <p:nvPr/>
        </p:nvSpPr>
        <p:spPr bwMode="auto">
          <a:xfrm>
            <a:off x="457200" y="122238"/>
            <a:ext cx="7543800" cy="8683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b"/>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ct val="85000"/>
              </a:lnSpc>
              <a:spcBef>
                <a:spcPct val="0"/>
              </a:spcBef>
              <a:buClrTx/>
              <a:buSzTx/>
              <a:buFontTx/>
              <a:buNone/>
            </a:pPr>
            <a:r>
              <a:rPr lang="en-US" altLang="en-US" sz="3200" b="1" dirty="0">
                <a:solidFill>
                  <a:schemeClr val="tx2"/>
                </a:solidFill>
              </a:rPr>
              <a:t>Developmental Abnormalities of the Optic Nerve Head</a:t>
            </a:r>
            <a:endParaRPr lang="en-US" altLang="en-US" sz="3200" dirty="0">
              <a:solidFill>
                <a:schemeClr val="tx2"/>
              </a:solidFill>
            </a:endParaRPr>
          </a:p>
        </p:txBody>
      </p:sp>
      <p:sp>
        <p:nvSpPr>
          <p:cNvPr id="26634" name="Slide Number Placeholder 1">
            <a:extLst>
              <a:ext uri="{FF2B5EF4-FFF2-40B4-BE49-F238E27FC236}">
                <a16:creationId xmlns:a16="http://schemas.microsoft.com/office/drawing/2014/main" id="{36D4B343-1488-4D7C-8569-64FF0FD08B6E}"/>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DBDA1020-9ADD-4487-AA1F-12FB75A402F9}" type="slidenum">
              <a:rPr lang="en-US" altLang="en-US" sz="1000"/>
              <a:pPr>
                <a:spcBef>
                  <a:spcPct val="0"/>
                </a:spcBef>
                <a:buClrTx/>
                <a:buSzTx/>
                <a:buFontTx/>
                <a:buNone/>
              </a:pPr>
              <a:t>82</a:t>
            </a:fld>
            <a:endParaRPr lang="en-US" altLang="en-US" sz="1000"/>
          </a:p>
        </p:txBody>
      </p:sp>
      <p:sp>
        <p:nvSpPr>
          <p:cNvPr id="26635" name="Line 12">
            <a:extLst>
              <a:ext uri="{FF2B5EF4-FFF2-40B4-BE49-F238E27FC236}">
                <a16:creationId xmlns:a16="http://schemas.microsoft.com/office/drawing/2014/main" id="{65C3BECB-2C2E-4FDB-BF02-61BA4BD8DB2D}"/>
              </a:ext>
            </a:extLst>
          </p:cNvPr>
          <p:cNvSpPr>
            <a:spLocks noChangeShapeType="1"/>
          </p:cNvSpPr>
          <p:nvPr/>
        </p:nvSpPr>
        <p:spPr bwMode="auto">
          <a:xfrm>
            <a:off x="3124200" y="2057400"/>
            <a:ext cx="381000" cy="22098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 name="Text Box 16">
            <a:extLst>
              <a:ext uri="{FF2B5EF4-FFF2-40B4-BE49-F238E27FC236}">
                <a16:creationId xmlns:a16="http://schemas.microsoft.com/office/drawing/2014/main" id="{A25388A0-A505-4976-AE31-C05FE10D78D8}"/>
              </a:ext>
            </a:extLst>
          </p:cNvPr>
          <p:cNvSpPr txBox="1">
            <a:spLocks noChangeArrowheads="1"/>
          </p:cNvSpPr>
          <p:nvPr/>
        </p:nvSpPr>
        <p:spPr bwMode="auto">
          <a:xfrm>
            <a:off x="4648200" y="2576513"/>
            <a:ext cx="3973513" cy="862012"/>
          </a:xfrm>
          <a:prstGeom prst="rect">
            <a:avLst/>
          </a:prstGeom>
          <a:solidFill>
            <a:srgbClr val="FFC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defRPr/>
            </a:pPr>
            <a:r>
              <a:rPr lang="en-US" altLang="en-US" sz="1400" b="1" dirty="0">
                <a:solidFill>
                  <a:schemeClr val="bg1">
                    <a:lumMod val="65000"/>
                  </a:schemeClr>
                </a:solidFill>
              </a:rPr>
              <a:t>Myelinated RNFL</a:t>
            </a:r>
          </a:p>
          <a:p>
            <a:pPr eaLnBrk="1" hangingPunct="1">
              <a:spcBef>
                <a:spcPct val="0"/>
              </a:spcBef>
              <a:buClrTx/>
              <a:buSzTx/>
              <a:buFontTx/>
              <a:buNone/>
              <a:defRPr/>
            </a:pPr>
            <a:r>
              <a:rPr lang="en-US" altLang="en-US" sz="1200" dirty="0">
                <a:solidFill>
                  <a:srgbClr val="FFCCFF"/>
                </a:solidFill>
              </a:rPr>
              <a:t>--Myelin normally starts at LGN, ends at lamina </a:t>
            </a:r>
            <a:r>
              <a:rPr lang="en-US" altLang="en-US" sz="1200" dirty="0" err="1">
                <a:solidFill>
                  <a:srgbClr val="FFCCFF"/>
                </a:solidFill>
              </a:rPr>
              <a:t>cribrosa</a:t>
            </a:r>
            <a:endParaRPr lang="en-US" altLang="en-US" sz="1200" dirty="0">
              <a:solidFill>
                <a:srgbClr val="FFCCFF"/>
              </a:solidFill>
            </a:endParaRPr>
          </a:p>
          <a:p>
            <a:pPr eaLnBrk="1" hangingPunct="1">
              <a:spcBef>
                <a:spcPct val="0"/>
              </a:spcBef>
              <a:buClrTx/>
              <a:buSzTx/>
              <a:buFontTx/>
              <a:buNone/>
              <a:defRPr/>
            </a:pPr>
            <a:r>
              <a:rPr lang="en-US" altLang="en-US" sz="1200" dirty="0">
                <a:solidFill>
                  <a:srgbClr val="FFCCFF"/>
                </a:solidFill>
              </a:rPr>
              <a:t>--Can be patchy, discontinuous</a:t>
            </a:r>
          </a:p>
          <a:p>
            <a:pPr eaLnBrk="1" hangingPunct="1">
              <a:spcBef>
                <a:spcPct val="0"/>
              </a:spcBef>
              <a:buClrTx/>
              <a:buSzTx/>
              <a:buFontTx/>
              <a:buNone/>
              <a:defRPr/>
            </a:pPr>
            <a:r>
              <a:rPr lang="en-US" altLang="en-US" sz="1200" dirty="0">
                <a:solidFill>
                  <a:srgbClr val="FFCCFF"/>
                </a:solidFill>
              </a:rPr>
              <a:t>--Corresponding VF has absolute scotoma</a:t>
            </a:r>
          </a:p>
        </p:txBody>
      </p:sp>
      <p:sp>
        <p:nvSpPr>
          <p:cNvPr id="15" name="Text Box 18">
            <a:extLst>
              <a:ext uri="{FF2B5EF4-FFF2-40B4-BE49-F238E27FC236}">
                <a16:creationId xmlns:a16="http://schemas.microsoft.com/office/drawing/2014/main" id="{0EEE94D4-BC7E-44DF-B02B-501B0F5929C0}"/>
              </a:ext>
            </a:extLst>
          </p:cNvPr>
          <p:cNvSpPr txBox="1">
            <a:spLocks noChangeArrowheads="1"/>
          </p:cNvSpPr>
          <p:nvPr/>
        </p:nvSpPr>
        <p:spPr bwMode="auto">
          <a:xfrm>
            <a:off x="5546725" y="1687513"/>
            <a:ext cx="3452813" cy="677862"/>
          </a:xfrm>
          <a:prstGeom prst="rect">
            <a:avLst/>
          </a:prstGeom>
          <a:solidFill>
            <a:srgbClr val="FFFF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defRPr/>
            </a:pPr>
            <a:r>
              <a:rPr lang="en-US" altLang="en-US" sz="1400" b="1" dirty="0" err="1">
                <a:solidFill>
                  <a:schemeClr val="bg1">
                    <a:lumMod val="75000"/>
                  </a:schemeClr>
                </a:solidFill>
              </a:rPr>
              <a:t>Megalopapilla</a:t>
            </a:r>
            <a:endParaRPr lang="en-US" altLang="en-US" sz="1400" b="1" dirty="0">
              <a:solidFill>
                <a:schemeClr val="bg1">
                  <a:lumMod val="75000"/>
                </a:schemeClr>
              </a:solidFill>
            </a:endParaRPr>
          </a:p>
          <a:p>
            <a:pPr eaLnBrk="1" hangingPunct="1">
              <a:spcBef>
                <a:spcPct val="0"/>
              </a:spcBef>
              <a:buClrTx/>
              <a:buSzTx/>
              <a:buFontTx/>
              <a:buNone/>
              <a:defRPr/>
            </a:pPr>
            <a:r>
              <a:rPr lang="en-US" altLang="en-US" sz="1200" dirty="0">
                <a:solidFill>
                  <a:srgbClr val="FFFF99"/>
                </a:solidFill>
              </a:rPr>
              <a:t>--Abnormally large diameter of </a:t>
            </a:r>
            <a:r>
              <a:rPr lang="en-US" altLang="en-US" sz="1200" b="1" dirty="0">
                <a:solidFill>
                  <a:srgbClr val="FFFF99"/>
                </a:solidFill>
              </a:rPr>
              <a:t>disc and cup</a:t>
            </a:r>
          </a:p>
          <a:p>
            <a:pPr eaLnBrk="1" hangingPunct="1">
              <a:spcBef>
                <a:spcPct val="0"/>
              </a:spcBef>
              <a:buClrTx/>
              <a:buSzTx/>
              <a:buFontTx/>
              <a:buNone/>
              <a:defRPr/>
            </a:pPr>
            <a:r>
              <a:rPr lang="en-US" altLang="en-US" sz="1200" dirty="0">
                <a:solidFill>
                  <a:srgbClr val="FFFF99"/>
                </a:solidFill>
              </a:rPr>
              <a:t>--VF testing may reveal an </a:t>
            </a:r>
            <a:r>
              <a:rPr lang="en-US" altLang="en-US" sz="1200" b="1" dirty="0">
                <a:solidFill>
                  <a:srgbClr val="FFFF99"/>
                </a:solidFill>
              </a:rPr>
              <a:t>enlarged blind spot</a:t>
            </a:r>
          </a:p>
        </p:txBody>
      </p:sp>
      <p:sp>
        <p:nvSpPr>
          <p:cNvPr id="16" name="Text Box 19">
            <a:extLst>
              <a:ext uri="{FF2B5EF4-FFF2-40B4-BE49-F238E27FC236}">
                <a16:creationId xmlns:a16="http://schemas.microsoft.com/office/drawing/2014/main" id="{BF21B0FD-ADB8-4F9B-81FF-E2291331973F}"/>
              </a:ext>
            </a:extLst>
          </p:cNvPr>
          <p:cNvSpPr txBox="1">
            <a:spLocks noChangeArrowheads="1"/>
          </p:cNvSpPr>
          <p:nvPr/>
        </p:nvSpPr>
        <p:spPr bwMode="auto">
          <a:xfrm>
            <a:off x="5257800" y="3760788"/>
            <a:ext cx="3273425" cy="1231900"/>
          </a:xfrm>
          <a:prstGeom prst="rect">
            <a:avLst/>
          </a:prstGeom>
          <a:solidFill>
            <a:srgbClr val="CCFFCC"/>
          </a:solidFill>
          <a:ln w="9525">
            <a:no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defRPr/>
            </a:pPr>
            <a:r>
              <a:rPr lang="en-US" altLang="en-US" sz="1400" b="1" dirty="0">
                <a:solidFill>
                  <a:schemeClr val="bg1">
                    <a:lumMod val="65000"/>
                  </a:schemeClr>
                </a:solidFill>
              </a:rPr>
              <a:t>Optic Nerve Hypoplasia</a:t>
            </a:r>
          </a:p>
          <a:p>
            <a:pPr eaLnBrk="1" hangingPunct="1">
              <a:spcBef>
                <a:spcPct val="0"/>
              </a:spcBef>
              <a:buClrTx/>
              <a:buSzTx/>
              <a:buFontTx/>
              <a:buNone/>
              <a:defRPr/>
            </a:pPr>
            <a:r>
              <a:rPr lang="en-US" altLang="en-US" sz="1200" dirty="0">
                <a:solidFill>
                  <a:srgbClr val="CCFFCC"/>
                </a:solidFill>
              </a:rPr>
              <a:t>--Abnormally </a:t>
            </a:r>
            <a:r>
              <a:rPr lang="en-US" altLang="en-US" sz="1200" b="1" dirty="0">
                <a:solidFill>
                  <a:srgbClr val="CCFFCC"/>
                </a:solidFill>
              </a:rPr>
              <a:t>low number of axons</a:t>
            </a:r>
          </a:p>
          <a:p>
            <a:pPr eaLnBrk="1" hangingPunct="1">
              <a:spcBef>
                <a:spcPct val="0"/>
              </a:spcBef>
              <a:buClrTx/>
              <a:buSzTx/>
              <a:buFontTx/>
              <a:buNone/>
              <a:defRPr/>
            </a:pPr>
            <a:r>
              <a:rPr lang="en-US" altLang="en-US" sz="1200" dirty="0">
                <a:solidFill>
                  <a:srgbClr val="CCFFCC"/>
                </a:solidFill>
              </a:rPr>
              <a:t>--DFE: Small pale disc with </a:t>
            </a:r>
            <a:r>
              <a:rPr lang="en-US" altLang="en-US" sz="1200" b="1" dirty="0">
                <a:solidFill>
                  <a:srgbClr val="CCFFCC"/>
                </a:solidFill>
              </a:rPr>
              <a:t>double ring sign</a:t>
            </a:r>
            <a:endParaRPr lang="en-US" altLang="en-US" sz="1200" dirty="0">
              <a:solidFill>
                <a:srgbClr val="CCFFCC"/>
              </a:solidFill>
            </a:endParaRPr>
          </a:p>
          <a:p>
            <a:pPr eaLnBrk="1" hangingPunct="1">
              <a:spcBef>
                <a:spcPct val="0"/>
              </a:spcBef>
              <a:buClrTx/>
              <a:buSzTx/>
              <a:buFontTx/>
              <a:buNone/>
              <a:defRPr/>
            </a:pPr>
            <a:r>
              <a:rPr lang="en-US" altLang="en-US" sz="1200" dirty="0">
                <a:solidFill>
                  <a:srgbClr val="CCFFCC"/>
                </a:solidFill>
              </a:rPr>
              <a:t>--VA </a:t>
            </a:r>
            <a:r>
              <a:rPr lang="en-US" altLang="en-US" sz="1200" b="1" dirty="0">
                <a:solidFill>
                  <a:srgbClr val="CCFFCC"/>
                </a:solidFill>
              </a:rPr>
              <a:t>20/20&lt;-&gt;NLP</a:t>
            </a:r>
          </a:p>
          <a:p>
            <a:pPr eaLnBrk="1" hangingPunct="1">
              <a:spcBef>
                <a:spcPct val="0"/>
              </a:spcBef>
              <a:buClrTx/>
              <a:buSzTx/>
              <a:buFontTx/>
              <a:buNone/>
              <a:defRPr/>
            </a:pPr>
            <a:r>
              <a:rPr lang="en-US" altLang="en-US" sz="1200" dirty="0">
                <a:solidFill>
                  <a:srgbClr val="CCFFCC"/>
                </a:solidFill>
              </a:rPr>
              <a:t>--VF defects </a:t>
            </a:r>
            <a:r>
              <a:rPr lang="en-US" altLang="en-US" sz="1200" b="1" dirty="0">
                <a:solidFill>
                  <a:srgbClr val="CCFFCC"/>
                </a:solidFill>
              </a:rPr>
              <a:t>invariably present</a:t>
            </a:r>
          </a:p>
          <a:p>
            <a:pPr eaLnBrk="1" hangingPunct="1">
              <a:spcBef>
                <a:spcPct val="0"/>
              </a:spcBef>
              <a:buClrTx/>
              <a:buSzTx/>
              <a:buFontTx/>
              <a:buNone/>
              <a:defRPr/>
            </a:pPr>
            <a:r>
              <a:rPr lang="en-US" altLang="en-US" sz="1200" dirty="0">
                <a:solidFill>
                  <a:srgbClr val="CCFFCC"/>
                </a:solidFill>
              </a:rPr>
              <a:t>--Remember the </a:t>
            </a:r>
            <a:r>
              <a:rPr lang="en-US" altLang="en-US" sz="1200" b="1" dirty="0">
                <a:solidFill>
                  <a:srgbClr val="CCFFCC"/>
                </a:solidFill>
              </a:rPr>
              <a:t>4 D’s</a:t>
            </a:r>
            <a:r>
              <a:rPr lang="en-US" altLang="en-US" sz="1200" dirty="0">
                <a:solidFill>
                  <a:srgbClr val="CCFFCC"/>
                </a:solidFill>
              </a:rPr>
              <a:t> (more on this shortly)</a:t>
            </a:r>
          </a:p>
        </p:txBody>
      </p:sp>
      <p:sp>
        <p:nvSpPr>
          <p:cNvPr id="17" name="Text Box 13">
            <a:extLst>
              <a:ext uri="{FF2B5EF4-FFF2-40B4-BE49-F238E27FC236}">
                <a16:creationId xmlns:a16="http://schemas.microsoft.com/office/drawing/2014/main" id="{D23EA8F9-DF9F-4DB4-AA3A-1B3558C3921B}"/>
              </a:ext>
            </a:extLst>
          </p:cNvPr>
          <p:cNvSpPr txBox="1">
            <a:spLocks noChangeArrowheads="1"/>
          </p:cNvSpPr>
          <p:nvPr/>
        </p:nvSpPr>
        <p:spPr bwMode="auto">
          <a:xfrm>
            <a:off x="4800600" y="5257800"/>
            <a:ext cx="4294188" cy="1230313"/>
          </a:xfrm>
          <a:prstGeom prst="rect">
            <a:avLst/>
          </a:prstGeom>
          <a:solidFill>
            <a:srgbClr val="FFCC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Tilted-Disc Syndrome</a:t>
            </a:r>
          </a:p>
          <a:p>
            <a:pPr eaLnBrk="1" hangingPunct="1">
              <a:spcBef>
                <a:spcPct val="0"/>
              </a:spcBef>
              <a:buClrTx/>
              <a:buSzTx/>
              <a:buFontTx/>
              <a:buNone/>
            </a:pPr>
            <a:r>
              <a:rPr lang="en-US" altLang="en-US" sz="1200"/>
              <a:t>1) Superior pole appears…</a:t>
            </a:r>
            <a:r>
              <a:rPr lang="en-US" altLang="en-US" sz="1200" b="1">
                <a:solidFill>
                  <a:srgbClr val="0000FF"/>
                </a:solidFill>
              </a:rPr>
              <a:t>elevated</a:t>
            </a:r>
            <a:r>
              <a:rPr lang="en-US" altLang="en-US" sz="1200"/>
              <a:t>, inferior…</a:t>
            </a:r>
            <a:r>
              <a:rPr lang="en-US" altLang="en-US" sz="1200" b="1">
                <a:solidFill>
                  <a:srgbClr val="0000FF"/>
                </a:solidFill>
              </a:rPr>
              <a:t>recessed</a:t>
            </a:r>
          </a:p>
          <a:p>
            <a:pPr eaLnBrk="1" hangingPunct="1">
              <a:spcBef>
                <a:spcPct val="0"/>
              </a:spcBef>
              <a:buClrTx/>
              <a:buSzTx/>
              <a:buFontTx/>
              <a:buNone/>
            </a:pPr>
            <a:r>
              <a:rPr lang="en-US" altLang="en-US" sz="1200"/>
              <a:t>2) </a:t>
            </a:r>
            <a:r>
              <a:rPr lang="en-US" altLang="en-US" sz="1200">
                <a:solidFill>
                  <a:srgbClr val="FFCC99"/>
                </a:solidFill>
              </a:rPr>
              <a:t>Associated with…</a:t>
            </a:r>
            <a:r>
              <a:rPr lang="en-US" altLang="en-US" sz="1200" b="1">
                <a:solidFill>
                  <a:srgbClr val="FFCC99"/>
                </a:solidFill>
              </a:rPr>
              <a:t>situs inversus</a:t>
            </a:r>
            <a:r>
              <a:rPr lang="en-US" altLang="en-US" sz="1200">
                <a:solidFill>
                  <a:srgbClr val="FFCC99"/>
                </a:solidFill>
              </a:rPr>
              <a:t> of retinal vessels</a:t>
            </a:r>
          </a:p>
          <a:p>
            <a:pPr eaLnBrk="1" hangingPunct="1">
              <a:spcBef>
                <a:spcPct val="0"/>
              </a:spcBef>
              <a:buClrTx/>
              <a:buSzTx/>
              <a:buFontTx/>
              <a:buNone/>
            </a:pPr>
            <a:r>
              <a:rPr lang="en-US" altLang="en-US" sz="1200"/>
              <a:t>3) </a:t>
            </a:r>
            <a:r>
              <a:rPr lang="en-US" altLang="en-US" sz="1200">
                <a:solidFill>
                  <a:srgbClr val="FFCC99"/>
                </a:solidFill>
              </a:rPr>
              <a:t>Fundus abnormality produces…</a:t>
            </a:r>
            <a:r>
              <a:rPr lang="en-US" altLang="en-US" sz="1200" b="1">
                <a:solidFill>
                  <a:srgbClr val="FFCC99"/>
                </a:solidFill>
              </a:rPr>
              <a:t>myopic astigmatism</a:t>
            </a:r>
          </a:p>
          <a:p>
            <a:pPr eaLnBrk="1" hangingPunct="1">
              <a:spcBef>
                <a:spcPct val="0"/>
              </a:spcBef>
              <a:buClrTx/>
              <a:buSzTx/>
              <a:buFontTx/>
              <a:buNone/>
            </a:pPr>
            <a:r>
              <a:rPr lang="en-US" altLang="en-US" sz="1200"/>
              <a:t>4) </a:t>
            </a:r>
            <a:r>
              <a:rPr lang="en-US" altLang="en-US" sz="1200">
                <a:solidFill>
                  <a:srgbClr val="FFCC99"/>
                </a:solidFill>
              </a:rPr>
              <a:t>VF testing reveals…</a:t>
            </a:r>
            <a:r>
              <a:rPr lang="en-US" altLang="en-US" sz="1200" b="1">
                <a:solidFill>
                  <a:srgbClr val="FFCC99"/>
                </a:solidFill>
              </a:rPr>
              <a:t>bitemporal hemianopia</a:t>
            </a:r>
            <a:r>
              <a:rPr lang="en-US" altLang="en-US" sz="1200">
                <a:solidFill>
                  <a:srgbClr val="FFCC99"/>
                </a:solidFill>
              </a:rPr>
              <a:t> that doesn’t</a:t>
            </a:r>
          </a:p>
          <a:p>
            <a:pPr eaLnBrk="1" hangingPunct="1">
              <a:spcBef>
                <a:spcPct val="0"/>
              </a:spcBef>
              <a:buClrTx/>
              <a:buSzTx/>
              <a:buFontTx/>
              <a:buNone/>
            </a:pPr>
            <a:r>
              <a:rPr lang="en-US" altLang="en-US" sz="1200">
                <a:solidFill>
                  <a:srgbClr val="FFCC99"/>
                </a:solidFill>
              </a:rPr>
              <a:t>   …</a:t>
            </a:r>
            <a:r>
              <a:rPr lang="en-US" altLang="en-US" sz="1200" b="1">
                <a:solidFill>
                  <a:srgbClr val="FFCC99"/>
                </a:solidFill>
              </a:rPr>
              <a:t>respect the vertical</a:t>
            </a:r>
            <a:r>
              <a:rPr lang="en-US" altLang="en-US" sz="1200">
                <a:solidFill>
                  <a:srgbClr val="FFCC99"/>
                </a:solidFill>
              </a:rPr>
              <a:t> and may…</a:t>
            </a:r>
            <a:r>
              <a:rPr lang="en-US" altLang="en-US" sz="1200" b="1">
                <a:solidFill>
                  <a:srgbClr val="FFCC99"/>
                </a:solidFill>
              </a:rPr>
              <a:t>resolve with refraction</a:t>
            </a:r>
          </a:p>
        </p:txBody>
      </p:sp>
      <p:sp>
        <p:nvSpPr>
          <p:cNvPr id="18" name="Text Box 13">
            <a:extLst>
              <a:ext uri="{FF2B5EF4-FFF2-40B4-BE49-F238E27FC236}">
                <a16:creationId xmlns:a16="http://schemas.microsoft.com/office/drawing/2014/main" id="{AF29A23D-8CCD-493E-A881-3F227F620AD9}"/>
              </a:ext>
            </a:extLst>
          </p:cNvPr>
          <p:cNvSpPr txBox="1">
            <a:spLocks noChangeArrowheads="1"/>
          </p:cNvSpPr>
          <p:nvPr/>
        </p:nvSpPr>
        <p:spPr bwMode="auto">
          <a:xfrm>
            <a:off x="4800600" y="5257800"/>
            <a:ext cx="4216400" cy="1231106"/>
          </a:xfrm>
          <a:prstGeom prst="rect">
            <a:avLst/>
          </a:prstGeom>
          <a:solidFill>
            <a:srgbClr val="FFCC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dirty="0">
                <a:solidFill>
                  <a:schemeClr val="bg1">
                    <a:lumMod val="65000"/>
                  </a:schemeClr>
                </a:solidFill>
              </a:rPr>
              <a:t>Tilted-Disc Syndrome</a:t>
            </a:r>
          </a:p>
          <a:p>
            <a:pPr eaLnBrk="1" hangingPunct="1">
              <a:spcBef>
                <a:spcPct val="0"/>
              </a:spcBef>
              <a:buClrTx/>
              <a:buSzTx/>
              <a:buFontTx/>
              <a:buNone/>
            </a:pPr>
            <a:r>
              <a:rPr lang="en-US" altLang="en-US" sz="1200" dirty="0">
                <a:solidFill>
                  <a:srgbClr val="FFCC99"/>
                </a:solidFill>
              </a:rPr>
              <a:t>1) Superior pole appears…</a:t>
            </a:r>
            <a:r>
              <a:rPr lang="en-US" altLang="en-US" sz="1200" b="1" dirty="0">
                <a:solidFill>
                  <a:srgbClr val="FFCC99"/>
                </a:solidFill>
              </a:rPr>
              <a:t>elevated</a:t>
            </a:r>
            <a:r>
              <a:rPr lang="en-US" altLang="en-US" sz="1200" dirty="0">
                <a:solidFill>
                  <a:srgbClr val="FFCC99"/>
                </a:solidFill>
              </a:rPr>
              <a:t>, inferior… </a:t>
            </a:r>
            <a:r>
              <a:rPr lang="en-US" altLang="en-US" sz="1200" b="1" dirty="0">
                <a:solidFill>
                  <a:srgbClr val="FFCC99"/>
                </a:solidFill>
              </a:rPr>
              <a:t>recessed</a:t>
            </a:r>
          </a:p>
          <a:p>
            <a:pPr eaLnBrk="1" hangingPunct="1">
              <a:spcBef>
                <a:spcPct val="0"/>
              </a:spcBef>
              <a:buClrTx/>
              <a:buSzTx/>
              <a:buFontTx/>
              <a:buNone/>
            </a:pPr>
            <a:r>
              <a:rPr lang="en-US" altLang="en-US" sz="1200" dirty="0">
                <a:solidFill>
                  <a:srgbClr val="FFCC99"/>
                </a:solidFill>
              </a:rPr>
              <a:t>2) Associated with…</a:t>
            </a:r>
            <a:r>
              <a:rPr lang="en-US" altLang="en-US" sz="1200" b="1" dirty="0">
                <a:solidFill>
                  <a:srgbClr val="FFCC99"/>
                </a:solidFill>
              </a:rPr>
              <a:t>situs inversus</a:t>
            </a:r>
            <a:r>
              <a:rPr lang="en-US" altLang="en-US" sz="1200" dirty="0">
                <a:solidFill>
                  <a:srgbClr val="FFCC99"/>
                </a:solidFill>
              </a:rPr>
              <a:t> of retinal vessels</a:t>
            </a:r>
          </a:p>
          <a:p>
            <a:pPr eaLnBrk="1" hangingPunct="1">
              <a:spcBef>
                <a:spcPct val="0"/>
              </a:spcBef>
              <a:buClrTx/>
              <a:buSzTx/>
              <a:buFontTx/>
              <a:buNone/>
            </a:pPr>
            <a:r>
              <a:rPr lang="en-US" altLang="en-US" sz="1200" dirty="0">
                <a:solidFill>
                  <a:srgbClr val="FFCC99"/>
                </a:solidFill>
              </a:rPr>
              <a:t>3) Fundus abnormality produces… </a:t>
            </a:r>
            <a:r>
              <a:rPr lang="en-US" altLang="en-US" sz="1200" b="1" dirty="0">
                <a:solidFill>
                  <a:srgbClr val="FFCC99"/>
                </a:solidFill>
              </a:rPr>
              <a:t>myopic </a:t>
            </a:r>
            <a:r>
              <a:rPr lang="en-US" altLang="en-US" sz="1200" b="1" dirty="0" err="1">
                <a:solidFill>
                  <a:srgbClr val="FFCC99"/>
                </a:solidFill>
              </a:rPr>
              <a:t>astigm</a:t>
            </a:r>
            <a:endParaRPr lang="en-US" altLang="en-US" sz="1200" b="1" dirty="0">
              <a:solidFill>
                <a:srgbClr val="FFCC99"/>
              </a:solidFill>
            </a:endParaRPr>
          </a:p>
          <a:p>
            <a:pPr eaLnBrk="1" hangingPunct="1">
              <a:spcBef>
                <a:spcPct val="0"/>
              </a:spcBef>
              <a:buClrTx/>
              <a:buSzTx/>
              <a:buFontTx/>
              <a:buNone/>
            </a:pPr>
            <a:r>
              <a:rPr lang="en-US" altLang="en-US" sz="1200" dirty="0">
                <a:solidFill>
                  <a:srgbClr val="FFCC99"/>
                </a:solidFill>
              </a:rPr>
              <a:t>4) VF testing reveals…</a:t>
            </a:r>
            <a:r>
              <a:rPr lang="en-US" altLang="en-US" sz="1200" b="1" dirty="0">
                <a:solidFill>
                  <a:srgbClr val="FFCC99"/>
                </a:solidFill>
              </a:rPr>
              <a:t>bitemporal hemianopia</a:t>
            </a:r>
            <a:r>
              <a:rPr lang="en-US" altLang="en-US" sz="1200" dirty="0">
                <a:solidFill>
                  <a:srgbClr val="FFCC99"/>
                </a:solidFill>
              </a:rPr>
              <a:t> that </a:t>
            </a:r>
            <a:r>
              <a:rPr lang="en-US" altLang="en-US" sz="1200" dirty="0" err="1">
                <a:solidFill>
                  <a:srgbClr val="FFCC99"/>
                </a:solidFill>
              </a:rPr>
              <a:t>doesn’t</a:t>
            </a:r>
            <a:r>
              <a:rPr lang="en-US" altLang="en-US" sz="1200" b="1" dirty="0" err="1">
                <a:solidFill>
                  <a:srgbClr val="FFCC99"/>
                </a:solidFill>
              </a:rPr>
              <a:t>with</a:t>
            </a:r>
            <a:r>
              <a:rPr lang="en-US" altLang="en-US" sz="1200" b="1" dirty="0">
                <a:solidFill>
                  <a:srgbClr val="FFCC99"/>
                </a:solidFill>
              </a:rPr>
              <a:t> refract</a:t>
            </a:r>
          </a:p>
        </p:txBody>
      </p:sp>
      <p:sp>
        <p:nvSpPr>
          <p:cNvPr id="3" name="TextBox 2">
            <a:extLst>
              <a:ext uri="{FF2B5EF4-FFF2-40B4-BE49-F238E27FC236}">
                <a16:creationId xmlns:a16="http://schemas.microsoft.com/office/drawing/2014/main" id="{83967FBC-9255-EE50-B057-538AB35A0FFD}"/>
              </a:ext>
            </a:extLst>
          </p:cNvPr>
          <p:cNvSpPr txBox="1"/>
          <p:nvPr/>
        </p:nvSpPr>
        <p:spPr>
          <a:xfrm>
            <a:off x="299781" y="1873984"/>
            <a:ext cx="5410200" cy="2308324"/>
          </a:xfrm>
          <a:prstGeom prst="rect">
            <a:avLst/>
          </a:prstGeom>
          <a:solidFill>
            <a:srgbClr val="61D6FF"/>
          </a:solidFill>
        </p:spPr>
        <p:txBody>
          <a:bodyPr wrap="square" rtlCol="0">
            <a:spAutoFit/>
          </a:bodyPr>
          <a:lstStyle/>
          <a:p>
            <a:r>
              <a:rPr lang="en-US" sz="1600" i="1" dirty="0">
                <a:solidFill>
                  <a:schemeClr val="bg1">
                    <a:lumMod val="50000"/>
                  </a:schemeClr>
                </a:solidFill>
              </a:rPr>
              <a:t>Is morning-glory disc usually unilateral, or bilateral?</a:t>
            </a:r>
          </a:p>
          <a:p>
            <a:r>
              <a:rPr lang="en-US" sz="1600" dirty="0">
                <a:solidFill>
                  <a:schemeClr val="bg1">
                    <a:lumMod val="50000"/>
                  </a:schemeClr>
                </a:solidFill>
              </a:rPr>
              <a:t>Unilateral</a:t>
            </a:r>
          </a:p>
          <a:p>
            <a:endParaRPr lang="en-US" sz="1600" i="1" dirty="0">
              <a:solidFill>
                <a:schemeClr val="bg1">
                  <a:lumMod val="50000"/>
                </a:schemeClr>
              </a:solidFill>
              <a:latin typeface="+mn-lt"/>
            </a:endParaRPr>
          </a:p>
          <a:p>
            <a:r>
              <a:rPr lang="en-US" sz="1600" i="1" dirty="0">
                <a:solidFill>
                  <a:schemeClr val="bg1">
                    <a:lumMod val="50000"/>
                  </a:schemeClr>
                </a:solidFill>
                <a:latin typeface="+mn-lt"/>
              </a:rPr>
              <a:t>Is there a gender predilection?</a:t>
            </a:r>
          </a:p>
          <a:p>
            <a:r>
              <a:rPr lang="en-US" sz="1600" dirty="0">
                <a:solidFill>
                  <a:schemeClr val="bg1">
                    <a:lumMod val="50000"/>
                  </a:schemeClr>
                </a:solidFill>
                <a:latin typeface="+mn-lt"/>
              </a:rPr>
              <a:t>Yes, there is a  ♀  preponderance</a:t>
            </a:r>
          </a:p>
          <a:p>
            <a:endParaRPr lang="en-US" sz="1600" dirty="0">
              <a:solidFill>
                <a:schemeClr val="bg1">
                  <a:lumMod val="50000"/>
                </a:schemeClr>
              </a:solidFill>
            </a:endParaRPr>
          </a:p>
          <a:p>
            <a:r>
              <a:rPr lang="en-US" sz="1600" i="1" dirty="0">
                <a:solidFill>
                  <a:schemeClr val="bg1">
                    <a:lumMod val="50000"/>
                  </a:schemeClr>
                </a:solidFill>
              </a:rPr>
              <a:t>It has two associations of particular note—what are they?</a:t>
            </a:r>
          </a:p>
          <a:p>
            <a:r>
              <a:rPr lang="en-US" sz="1600" dirty="0">
                <a:solidFill>
                  <a:schemeClr val="bg1">
                    <a:lumMod val="50000"/>
                  </a:schemeClr>
                </a:solidFill>
              </a:rPr>
              <a:t>--PHACE  syndrome</a:t>
            </a:r>
          </a:p>
          <a:p>
            <a:r>
              <a:rPr lang="en-US" sz="1600" dirty="0">
                <a:solidFill>
                  <a:schemeClr val="bg1">
                    <a:lumMod val="50000"/>
                  </a:schemeClr>
                </a:solidFill>
              </a:rPr>
              <a:t>--</a:t>
            </a:r>
            <a:r>
              <a:rPr lang="en-US" sz="1600" b="1" dirty="0" err="1">
                <a:solidFill>
                  <a:schemeClr val="bg1">
                    <a:lumMod val="50000"/>
                  </a:schemeClr>
                </a:solidFill>
              </a:rPr>
              <a:t>Moyamoya</a:t>
            </a:r>
            <a:r>
              <a:rPr lang="en-US" sz="1600" b="1" dirty="0">
                <a:solidFill>
                  <a:schemeClr val="bg1">
                    <a:lumMod val="50000"/>
                  </a:schemeClr>
                </a:solidFill>
              </a:rPr>
              <a:t>  disease</a:t>
            </a:r>
          </a:p>
        </p:txBody>
      </p:sp>
      <p:sp>
        <p:nvSpPr>
          <p:cNvPr id="5" name="TextBox 4">
            <a:extLst>
              <a:ext uri="{FF2B5EF4-FFF2-40B4-BE49-F238E27FC236}">
                <a16:creationId xmlns:a16="http://schemas.microsoft.com/office/drawing/2014/main" id="{A5DE4E2D-A07C-9FD4-0501-0357163C4BDE}"/>
              </a:ext>
            </a:extLst>
          </p:cNvPr>
          <p:cNvSpPr txBox="1"/>
          <p:nvPr/>
        </p:nvSpPr>
        <p:spPr>
          <a:xfrm>
            <a:off x="2068437" y="2499301"/>
            <a:ext cx="6664746" cy="3754874"/>
          </a:xfrm>
          <a:prstGeom prst="rect">
            <a:avLst/>
          </a:prstGeom>
          <a:solidFill>
            <a:srgbClr val="FFDB69"/>
          </a:solidFill>
        </p:spPr>
        <p:txBody>
          <a:bodyPr wrap="square" rtlCol="0">
            <a:spAutoFit/>
          </a:bodyPr>
          <a:lstStyle/>
          <a:p>
            <a:r>
              <a:rPr lang="en-US" sz="1400" b="0" i="1" dirty="0">
                <a:solidFill>
                  <a:schemeClr val="bg1">
                    <a:lumMod val="65000"/>
                  </a:schemeClr>
                </a:solidFill>
                <a:effectLst/>
                <a:latin typeface="+mn-lt"/>
              </a:rPr>
              <a:t>What is </a:t>
            </a:r>
            <a:r>
              <a:rPr lang="en-US" sz="1400" b="0" dirty="0" err="1">
                <a:solidFill>
                  <a:schemeClr val="bg1">
                    <a:lumMod val="65000"/>
                  </a:schemeClr>
                </a:solidFill>
                <a:effectLst/>
                <a:latin typeface="+mn-lt"/>
              </a:rPr>
              <a:t>moyamoya</a:t>
            </a:r>
            <a:r>
              <a:rPr lang="en-US" sz="1400" b="0" dirty="0">
                <a:solidFill>
                  <a:schemeClr val="bg1">
                    <a:lumMod val="65000"/>
                  </a:schemeClr>
                </a:solidFill>
                <a:effectLst/>
                <a:latin typeface="+mn-lt"/>
              </a:rPr>
              <a:t> disease </a:t>
            </a:r>
            <a:r>
              <a:rPr lang="en-US" sz="1400" b="0" i="1" dirty="0">
                <a:solidFill>
                  <a:schemeClr val="bg1">
                    <a:lumMod val="65000"/>
                  </a:schemeClr>
                </a:solidFill>
                <a:effectLst/>
                <a:latin typeface="+mn-lt"/>
              </a:rPr>
              <a:t>(MMD)?</a:t>
            </a:r>
          </a:p>
          <a:p>
            <a:r>
              <a:rPr lang="en-US" sz="1400" dirty="0">
                <a:solidFill>
                  <a:srgbClr val="0000FF"/>
                </a:solidFill>
                <a:latin typeface="+mn-lt"/>
              </a:rPr>
              <a:t>An</a:t>
            </a:r>
            <a:r>
              <a:rPr lang="en-US" sz="1400" b="0" i="0" dirty="0">
                <a:solidFill>
                  <a:srgbClr val="0000FF"/>
                </a:solidFill>
                <a:effectLst/>
                <a:latin typeface="+mn-lt"/>
              </a:rPr>
              <a:t>  occlusive  vascular condition primarily affecting the terminal  internal carotids  and proximal  anterior and middle cerebral  arteries</a:t>
            </a:r>
          </a:p>
          <a:p>
            <a:endParaRPr lang="en-US" sz="1400" i="1" dirty="0">
              <a:solidFill>
                <a:schemeClr val="bg1">
                  <a:lumMod val="65000"/>
                </a:schemeClr>
              </a:solidFill>
              <a:latin typeface="+mn-lt"/>
            </a:endParaRPr>
          </a:p>
          <a:p>
            <a:r>
              <a:rPr lang="en-US" sz="1400" b="0" i="1" dirty="0">
                <a:solidFill>
                  <a:schemeClr val="bg1">
                    <a:lumMod val="65000"/>
                  </a:schemeClr>
                </a:solidFill>
                <a:effectLst/>
                <a:latin typeface="+mn-lt"/>
              </a:rPr>
              <a:t>Is it common, or rare?</a:t>
            </a:r>
          </a:p>
          <a:p>
            <a:r>
              <a:rPr lang="en-US" sz="1400" dirty="0">
                <a:solidFill>
                  <a:schemeClr val="bg1">
                    <a:lumMod val="65000"/>
                  </a:schemeClr>
                </a:solidFill>
                <a:latin typeface="+mn-lt"/>
              </a:rPr>
              <a:t>Quite rare</a:t>
            </a:r>
          </a:p>
          <a:p>
            <a:endParaRPr lang="en-US" sz="1400" b="0" i="0" dirty="0">
              <a:solidFill>
                <a:schemeClr val="bg1">
                  <a:lumMod val="65000"/>
                </a:schemeClr>
              </a:solidFill>
              <a:effectLst/>
              <a:latin typeface="+mn-lt"/>
            </a:endParaRPr>
          </a:p>
          <a:p>
            <a:endParaRPr lang="en-US" sz="1400" i="1" dirty="0">
              <a:solidFill>
                <a:schemeClr val="bg1">
                  <a:lumMod val="65000"/>
                </a:schemeClr>
              </a:solidFill>
              <a:latin typeface="+mn-lt"/>
            </a:endParaRPr>
          </a:p>
          <a:p>
            <a:r>
              <a:rPr lang="en-US" sz="1400" i="1" dirty="0">
                <a:solidFill>
                  <a:schemeClr val="bg1">
                    <a:lumMod val="65000"/>
                  </a:schemeClr>
                </a:solidFill>
                <a:latin typeface="+mn-lt"/>
              </a:rPr>
              <a:t>Is there a racial predilection?</a:t>
            </a:r>
          </a:p>
          <a:p>
            <a:r>
              <a:rPr lang="en-US" sz="1400" dirty="0">
                <a:solidFill>
                  <a:schemeClr val="bg1">
                    <a:lumMod val="65000"/>
                  </a:schemeClr>
                </a:solidFill>
                <a:latin typeface="+mn-lt"/>
              </a:rPr>
              <a:t>Yes, it is more common in  </a:t>
            </a:r>
            <a:r>
              <a:rPr lang="en-US" sz="1400" b="1" dirty="0">
                <a:solidFill>
                  <a:srgbClr val="FFDB69"/>
                </a:solidFill>
                <a:latin typeface="+mn-lt"/>
              </a:rPr>
              <a:t>Asians</a:t>
            </a:r>
            <a:r>
              <a:rPr lang="en-US" sz="1400" dirty="0">
                <a:solidFill>
                  <a:schemeClr val="bg1">
                    <a:lumMod val="65000"/>
                  </a:schemeClr>
                </a:solidFill>
                <a:latin typeface="+mn-lt"/>
              </a:rPr>
              <a:t> , especially  Japanese  and Korean  individuals</a:t>
            </a:r>
          </a:p>
          <a:p>
            <a:endParaRPr lang="en-US" sz="1400" dirty="0">
              <a:solidFill>
                <a:schemeClr val="bg1">
                  <a:lumMod val="65000"/>
                </a:schemeClr>
              </a:solidFill>
              <a:latin typeface="+mn-lt"/>
            </a:endParaRPr>
          </a:p>
          <a:p>
            <a:r>
              <a:rPr lang="en-US" sz="1400" i="1" dirty="0">
                <a:solidFill>
                  <a:schemeClr val="bg1">
                    <a:lumMod val="65000"/>
                  </a:schemeClr>
                </a:solidFill>
                <a:latin typeface="+mn-lt"/>
              </a:rPr>
              <a:t>Is there a gender predilection?</a:t>
            </a:r>
          </a:p>
          <a:p>
            <a:r>
              <a:rPr lang="en-US" sz="1400" dirty="0">
                <a:solidFill>
                  <a:schemeClr val="bg1">
                    <a:lumMod val="65000"/>
                  </a:schemeClr>
                </a:solidFill>
                <a:latin typeface="+mn-lt"/>
              </a:rPr>
              <a:t>Yes, there is a modest  </a:t>
            </a:r>
            <a:r>
              <a:rPr lang="en-US" sz="1400" b="1" dirty="0">
                <a:solidFill>
                  <a:srgbClr val="0000FF"/>
                </a:solidFill>
                <a:latin typeface="+mn-lt"/>
              </a:rPr>
              <a:t>female  </a:t>
            </a:r>
            <a:r>
              <a:rPr lang="en-US" sz="1400" dirty="0">
                <a:solidFill>
                  <a:schemeClr val="bg1">
                    <a:lumMod val="65000"/>
                  </a:schemeClr>
                </a:solidFill>
                <a:latin typeface="+mn-lt"/>
              </a:rPr>
              <a:t>preponderance</a:t>
            </a:r>
          </a:p>
          <a:p>
            <a:endParaRPr lang="en-US" sz="1400" i="1" dirty="0">
              <a:solidFill>
                <a:schemeClr val="bg1">
                  <a:lumMod val="65000"/>
                </a:schemeClr>
              </a:solidFill>
              <a:latin typeface="+mn-lt"/>
            </a:endParaRPr>
          </a:p>
          <a:p>
            <a:r>
              <a:rPr lang="en-US" sz="1400" i="1" dirty="0">
                <a:solidFill>
                  <a:schemeClr val="bg1">
                    <a:lumMod val="65000"/>
                  </a:schemeClr>
                </a:solidFill>
                <a:latin typeface="+mn-lt"/>
              </a:rPr>
              <a:t>Is there an age predilection?</a:t>
            </a:r>
          </a:p>
          <a:p>
            <a:r>
              <a:rPr lang="en-US" sz="1400" dirty="0">
                <a:solidFill>
                  <a:schemeClr val="bg1">
                    <a:lumMod val="65000"/>
                  </a:schemeClr>
                </a:solidFill>
                <a:latin typeface="+mn-lt"/>
              </a:rPr>
              <a:t>It manifests most commonly in  </a:t>
            </a:r>
            <a:r>
              <a:rPr lang="en-US" sz="1400" b="1" dirty="0">
                <a:solidFill>
                  <a:schemeClr val="bg1">
                    <a:lumMod val="65000"/>
                  </a:schemeClr>
                </a:solidFill>
                <a:latin typeface="+mn-lt"/>
              </a:rPr>
              <a:t>childhood</a:t>
            </a:r>
            <a:r>
              <a:rPr lang="en-US" sz="1400" dirty="0">
                <a:solidFill>
                  <a:schemeClr val="bg1">
                    <a:lumMod val="65000"/>
                  </a:schemeClr>
                </a:solidFill>
                <a:latin typeface="+mn-lt"/>
              </a:rPr>
              <a:t>  (with a second, smaller peak in the  fourth  decade)</a:t>
            </a:r>
          </a:p>
        </p:txBody>
      </p:sp>
      <p:cxnSp>
        <p:nvCxnSpPr>
          <p:cNvPr id="19" name="Straight Arrow Connector 18">
            <a:extLst>
              <a:ext uri="{FF2B5EF4-FFF2-40B4-BE49-F238E27FC236}">
                <a16:creationId xmlns:a16="http://schemas.microsoft.com/office/drawing/2014/main" id="{3651714D-1DF0-A8DE-2133-E97CAC890AA4}"/>
              </a:ext>
            </a:extLst>
          </p:cNvPr>
          <p:cNvCxnSpPr/>
          <p:nvPr/>
        </p:nvCxnSpPr>
        <p:spPr>
          <a:xfrm flipV="1">
            <a:off x="4495800" y="3200400"/>
            <a:ext cx="0" cy="1295400"/>
          </a:xfrm>
          <a:prstGeom prst="straightConnector1">
            <a:avLst/>
          </a:prstGeom>
          <a:ln w="22225">
            <a:headEnd type="triangle"/>
            <a:tailEnd type="triangle"/>
          </a:ln>
        </p:spPr>
        <p:style>
          <a:lnRef idx="1">
            <a:schemeClr val="dk1"/>
          </a:lnRef>
          <a:fillRef idx="0">
            <a:schemeClr val="dk1"/>
          </a:fillRef>
          <a:effectRef idx="0">
            <a:schemeClr val="dk1"/>
          </a:effectRef>
          <a:fontRef idx="minor">
            <a:schemeClr val="tx1"/>
          </a:fontRef>
        </p:style>
      </p:cxnSp>
      <p:cxnSp>
        <p:nvCxnSpPr>
          <p:cNvPr id="22" name="Straight Arrow Connector 21">
            <a:extLst>
              <a:ext uri="{FF2B5EF4-FFF2-40B4-BE49-F238E27FC236}">
                <a16:creationId xmlns:a16="http://schemas.microsoft.com/office/drawing/2014/main" id="{AD00BF57-679E-A115-32A7-15684789A2AC}"/>
              </a:ext>
            </a:extLst>
          </p:cNvPr>
          <p:cNvCxnSpPr>
            <a:cxnSpLocks/>
          </p:cNvCxnSpPr>
          <p:nvPr/>
        </p:nvCxnSpPr>
        <p:spPr>
          <a:xfrm flipV="1">
            <a:off x="4191000" y="3200400"/>
            <a:ext cx="0" cy="1905000"/>
          </a:xfrm>
          <a:prstGeom prst="straightConnector1">
            <a:avLst/>
          </a:prstGeom>
          <a:ln w="22225">
            <a:headEnd type="triangle"/>
            <a:tailEnd type="triangle"/>
          </a:ln>
        </p:spPr>
        <p:style>
          <a:lnRef idx="1">
            <a:schemeClr val="dk1"/>
          </a:lnRef>
          <a:fillRef idx="0">
            <a:schemeClr val="dk1"/>
          </a:fillRef>
          <a:effectRef idx="0">
            <a:schemeClr val="dk1"/>
          </a:effectRef>
          <a:fontRef idx="minor">
            <a:schemeClr val="tx1"/>
          </a:fontRef>
        </p:style>
      </p:cxnSp>
      <p:sp>
        <p:nvSpPr>
          <p:cNvPr id="27" name="TextBox 26">
            <a:extLst>
              <a:ext uri="{FF2B5EF4-FFF2-40B4-BE49-F238E27FC236}">
                <a16:creationId xmlns:a16="http://schemas.microsoft.com/office/drawing/2014/main" id="{0913D1F6-7AB2-D799-D3DB-BFA2685F70A8}"/>
              </a:ext>
            </a:extLst>
          </p:cNvPr>
          <p:cNvSpPr txBox="1"/>
          <p:nvPr/>
        </p:nvSpPr>
        <p:spPr>
          <a:xfrm>
            <a:off x="4646821" y="3429000"/>
            <a:ext cx="4497179" cy="3108543"/>
          </a:xfrm>
          <a:prstGeom prst="rect">
            <a:avLst/>
          </a:prstGeom>
          <a:solidFill>
            <a:srgbClr val="CCFFCC"/>
          </a:solidFill>
        </p:spPr>
        <p:txBody>
          <a:bodyPr wrap="square" rtlCol="0">
            <a:spAutoFit/>
          </a:bodyPr>
          <a:lstStyle/>
          <a:p>
            <a:r>
              <a:rPr lang="en-US" sz="1400" i="1" dirty="0">
                <a:solidFill>
                  <a:srgbClr val="0000FF"/>
                </a:solidFill>
              </a:rPr>
              <a:t>‘Occlusive cerebrovascular condition in young Asian women’ should bring to mind another condition as well. What is it?</a:t>
            </a:r>
          </a:p>
          <a:p>
            <a:r>
              <a:rPr lang="en-US" sz="1400" dirty="0">
                <a:solidFill>
                  <a:srgbClr val="0000FF"/>
                </a:solidFill>
              </a:rPr>
              <a:t>Takayasu’s arteritis</a:t>
            </a:r>
            <a:endParaRPr lang="en-US" sz="1400" dirty="0">
              <a:solidFill>
                <a:srgbClr val="CCFFCC"/>
              </a:solidFill>
            </a:endParaRPr>
          </a:p>
          <a:p>
            <a:endParaRPr lang="en-US" sz="1400" dirty="0">
              <a:solidFill>
                <a:srgbClr val="CCFFCC"/>
              </a:solidFill>
            </a:endParaRPr>
          </a:p>
          <a:p>
            <a:endParaRPr lang="en-US" sz="1400" dirty="0">
              <a:solidFill>
                <a:srgbClr val="CCFFCC"/>
              </a:solidFill>
            </a:endParaRPr>
          </a:p>
          <a:p>
            <a:pPr eaLnBrk="1" hangingPunct="1">
              <a:defRPr/>
            </a:pPr>
            <a:r>
              <a:rPr lang="en-US" sz="1400" i="1" dirty="0">
                <a:solidFill>
                  <a:srgbClr val="CCFFCC"/>
                </a:solidFill>
                <a:latin typeface="Arial" charset="0"/>
              </a:rPr>
              <a:t>In a nutshell, what is </a:t>
            </a:r>
            <a:r>
              <a:rPr lang="en-US" sz="1400" dirty="0">
                <a:solidFill>
                  <a:srgbClr val="CCFFCC"/>
                </a:solidFill>
                <a:latin typeface="Arial" charset="0"/>
              </a:rPr>
              <a:t>Takayasu’s arteritis</a:t>
            </a:r>
            <a:r>
              <a:rPr lang="en-US" sz="1400" i="1" dirty="0">
                <a:solidFill>
                  <a:srgbClr val="CCFFCC"/>
                </a:solidFill>
                <a:latin typeface="Arial" charset="0"/>
              </a:rPr>
              <a:t>?</a:t>
            </a:r>
            <a:r>
              <a:rPr lang="en-US" sz="1400" dirty="0">
                <a:solidFill>
                  <a:srgbClr val="CCFFCC"/>
                </a:solidFill>
                <a:latin typeface="Arial" charset="0"/>
              </a:rPr>
              <a:t> </a:t>
            </a:r>
          </a:p>
          <a:p>
            <a:pPr eaLnBrk="1" hangingPunct="1">
              <a:defRPr/>
            </a:pPr>
            <a:r>
              <a:rPr lang="en-US" sz="1400" dirty="0">
                <a:solidFill>
                  <a:srgbClr val="CCFFCC"/>
                </a:solidFill>
                <a:latin typeface="Arial" charset="0"/>
              </a:rPr>
              <a:t>An occlusive vasculitis that affects larger vessels</a:t>
            </a:r>
          </a:p>
          <a:p>
            <a:pPr eaLnBrk="1" hangingPunct="1">
              <a:defRPr/>
            </a:pPr>
            <a:endParaRPr lang="en-US" sz="1400" i="1" dirty="0">
              <a:solidFill>
                <a:srgbClr val="CCFFCC"/>
              </a:solidFill>
              <a:latin typeface="Arial" charset="0"/>
            </a:endParaRPr>
          </a:p>
          <a:p>
            <a:pPr eaLnBrk="1" hangingPunct="1">
              <a:defRPr/>
            </a:pPr>
            <a:r>
              <a:rPr lang="en-US" sz="1400" i="1" dirty="0">
                <a:solidFill>
                  <a:srgbClr val="CCFFCC"/>
                </a:solidFill>
                <a:latin typeface="Arial" charset="0"/>
              </a:rPr>
              <a:t>Is it common, or rare?</a:t>
            </a:r>
          </a:p>
          <a:p>
            <a:pPr eaLnBrk="1" hangingPunct="1">
              <a:defRPr/>
            </a:pPr>
            <a:r>
              <a:rPr lang="en-US" sz="1400" dirty="0">
                <a:solidFill>
                  <a:srgbClr val="CCFFCC"/>
                </a:solidFill>
                <a:latin typeface="Arial" charset="0"/>
              </a:rPr>
              <a:t>Rare</a:t>
            </a:r>
          </a:p>
          <a:p>
            <a:pPr eaLnBrk="1" hangingPunct="1">
              <a:defRPr/>
            </a:pPr>
            <a:endParaRPr lang="en-US" sz="1400" i="1" dirty="0">
              <a:solidFill>
                <a:srgbClr val="CCFFCC"/>
              </a:solidFill>
              <a:latin typeface="Arial" charset="0"/>
            </a:endParaRPr>
          </a:p>
          <a:p>
            <a:pPr eaLnBrk="1" hangingPunct="1">
              <a:defRPr/>
            </a:pPr>
            <a:r>
              <a:rPr lang="en-US" sz="1400" i="1" dirty="0">
                <a:solidFill>
                  <a:srgbClr val="CCFFCC"/>
                </a:solidFill>
                <a:latin typeface="Arial" charset="0"/>
              </a:rPr>
              <a:t>Is there an age predilection?</a:t>
            </a:r>
          </a:p>
          <a:p>
            <a:pPr eaLnBrk="1" hangingPunct="1">
              <a:defRPr/>
            </a:pPr>
            <a:r>
              <a:rPr lang="en-US" sz="1400" dirty="0">
                <a:solidFill>
                  <a:srgbClr val="CCFFCC"/>
                </a:solidFill>
                <a:latin typeface="Arial" charset="0"/>
              </a:rPr>
              <a:t>Yes, most cases present in early adulthood </a:t>
            </a:r>
          </a:p>
        </p:txBody>
      </p:sp>
      <p:sp>
        <p:nvSpPr>
          <p:cNvPr id="30" name="TextBox 29">
            <a:extLst>
              <a:ext uri="{FF2B5EF4-FFF2-40B4-BE49-F238E27FC236}">
                <a16:creationId xmlns:a16="http://schemas.microsoft.com/office/drawing/2014/main" id="{847538D4-90E6-0D02-4556-8718851B4A3B}"/>
              </a:ext>
            </a:extLst>
          </p:cNvPr>
          <p:cNvSpPr txBox="1"/>
          <p:nvPr/>
        </p:nvSpPr>
        <p:spPr>
          <a:xfrm>
            <a:off x="4195564" y="4425543"/>
            <a:ext cx="771365" cy="307777"/>
          </a:xfrm>
          <a:prstGeom prst="rect">
            <a:avLst/>
          </a:prstGeom>
          <a:noFill/>
        </p:spPr>
        <p:txBody>
          <a:bodyPr wrap="none" rtlCol="0">
            <a:spAutoFit/>
          </a:bodyPr>
          <a:lstStyle/>
          <a:p>
            <a:r>
              <a:rPr lang="en-US" sz="1400" b="1" dirty="0">
                <a:solidFill>
                  <a:srgbClr val="0000FF"/>
                </a:solidFill>
              </a:rPr>
              <a:t>Asians</a:t>
            </a:r>
          </a:p>
        </p:txBody>
      </p:sp>
    </p:spTree>
    <p:extLst>
      <p:ext uri="{BB962C8B-B14F-4D97-AF65-F5344CB8AC3E}">
        <p14:creationId xmlns:p14="http://schemas.microsoft.com/office/powerpoint/2010/main" val="2573687374"/>
      </p:ext>
    </p:extLst>
  </p:cSld>
  <p:clrMapOvr>
    <a:masterClrMapping/>
  </p:clrMapOvr>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6" name="Text Box 10">
            <a:extLst>
              <a:ext uri="{FF2B5EF4-FFF2-40B4-BE49-F238E27FC236}">
                <a16:creationId xmlns:a16="http://schemas.microsoft.com/office/drawing/2014/main" id="{75A786AA-A76E-4831-AE75-ABE88B23D8E3}"/>
              </a:ext>
            </a:extLst>
          </p:cNvPr>
          <p:cNvSpPr txBox="1">
            <a:spLocks noChangeArrowheads="1"/>
          </p:cNvSpPr>
          <p:nvPr/>
        </p:nvSpPr>
        <p:spPr bwMode="auto">
          <a:xfrm>
            <a:off x="1371600" y="4267200"/>
            <a:ext cx="3057525" cy="2154238"/>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Morning-Glory Disc</a:t>
            </a:r>
          </a:p>
          <a:p>
            <a:pPr eaLnBrk="1" hangingPunct="1">
              <a:spcBef>
                <a:spcPct val="0"/>
              </a:spcBef>
              <a:buClrTx/>
              <a:buSzTx/>
              <a:buFontTx/>
              <a:buNone/>
            </a:pPr>
            <a:r>
              <a:rPr lang="en-US" altLang="en-US" sz="1200"/>
              <a:t>--DFE reveals:</a:t>
            </a:r>
          </a:p>
          <a:p>
            <a:pPr eaLnBrk="1" hangingPunct="1">
              <a:spcBef>
                <a:spcPct val="0"/>
              </a:spcBef>
              <a:buClrTx/>
              <a:buSzTx/>
              <a:buFontTx/>
              <a:buNone/>
            </a:pPr>
            <a:r>
              <a:rPr lang="en-US" altLang="en-US" sz="1200"/>
              <a:t>  1) A funnel-shaped…</a:t>
            </a:r>
            <a:r>
              <a:rPr lang="en-US" altLang="en-US" sz="1200" b="1">
                <a:solidFill>
                  <a:srgbClr val="0000FF"/>
                </a:solidFill>
              </a:rPr>
              <a:t>excavation</a:t>
            </a:r>
            <a:endParaRPr lang="en-US" altLang="en-US" sz="1200"/>
          </a:p>
          <a:p>
            <a:pPr eaLnBrk="1" hangingPunct="1">
              <a:spcBef>
                <a:spcPct val="0"/>
              </a:spcBef>
              <a:buClrTx/>
              <a:buSzTx/>
              <a:buFontTx/>
              <a:buNone/>
            </a:pPr>
            <a:r>
              <a:rPr lang="en-US" altLang="en-US" sz="1200"/>
              <a:t>  2) Number of vessels crossing the rim</a:t>
            </a:r>
          </a:p>
          <a:p>
            <a:pPr eaLnBrk="1" hangingPunct="1">
              <a:spcBef>
                <a:spcPct val="0"/>
              </a:spcBef>
              <a:buClrTx/>
              <a:buSzTx/>
              <a:buFontTx/>
              <a:buNone/>
            </a:pPr>
            <a:r>
              <a:rPr lang="en-US" altLang="en-US" sz="1200"/>
              <a:t>    seems abnormally…</a:t>
            </a:r>
            <a:r>
              <a:rPr lang="en-US" altLang="en-US" sz="1200" b="1">
                <a:solidFill>
                  <a:srgbClr val="0000FF"/>
                </a:solidFill>
              </a:rPr>
              <a:t>high</a:t>
            </a:r>
            <a:r>
              <a:rPr lang="en-US" altLang="en-US" sz="1200"/>
              <a:t> </a:t>
            </a:r>
            <a:endParaRPr lang="en-US" altLang="en-US" sz="1200" b="1">
              <a:solidFill>
                <a:srgbClr val="0000FF"/>
              </a:solidFill>
            </a:endParaRPr>
          </a:p>
          <a:p>
            <a:pPr eaLnBrk="1" hangingPunct="1">
              <a:spcBef>
                <a:spcPct val="0"/>
              </a:spcBef>
              <a:buClrTx/>
              <a:buSzTx/>
              <a:buFontTx/>
              <a:buNone/>
            </a:pPr>
            <a:r>
              <a:rPr lang="en-US" altLang="en-US" sz="1200"/>
              <a:t>--Tissue is…</a:t>
            </a:r>
            <a:r>
              <a:rPr lang="en-US" altLang="en-US" sz="1200" b="1">
                <a:solidFill>
                  <a:srgbClr val="0000FF"/>
                </a:solidFill>
              </a:rPr>
              <a:t>contractile</a:t>
            </a:r>
            <a:r>
              <a:rPr lang="en-US" altLang="en-US" sz="1200"/>
              <a:t>, so cup seems</a:t>
            </a:r>
          </a:p>
          <a:p>
            <a:pPr eaLnBrk="1" hangingPunct="1">
              <a:spcBef>
                <a:spcPct val="0"/>
              </a:spcBef>
              <a:buClrTx/>
              <a:buSzTx/>
              <a:buFontTx/>
              <a:buNone/>
            </a:pPr>
            <a:r>
              <a:rPr lang="en-US" altLang="en-US" sz="1200"/>
              <a:t>  to…</a:t>
            </a:r>
            <a:r>
              <a:rPr lang="en-US" altLang="en-US" sz="1200" b="1">
                <a:solidFill>
                  <a:srgbClr val="0000FF"/>
                </a:solidFill>
              </a:rPr>
              <a:t>open </a:t>
            </a:r>
            <a:r>
              <a:rPr lang="en-US" altLang="en-US" sz="1200">
                <a:solidFill>
                  <a:srgbClr val="0000FF"/>
                </a:solidFill>
              </a:rPr>
              <a:t>and</a:t>
            </a:r>
            <a:r>
              <a:rPr lang="en-US" altLang="en-US" sz="1200" b="1">
                <a:solidFill>
                  <a:srgbClr val="0000FF"/>
                </a:solidFill>
              </a:rPr>
              <a:t> close</a:t>
            </a:r>
            <a:r>
              <a:rPr lang="en-US" altLang="en-US" sz="1200"/>
              <a:t> (like its namesake,  </a:t>
            </a:r>
          </a:p>
          <a:p>
            <a:pPr eaLnBrk="1" hangingPunct="1">
              <a:spcBef>
                <a:spcPct val="0"/>
              </a:spcBef>
              <a:buClrTx/>
              <a:buSzTx/>
              <a:buFontTx/>
              <a:buNone/>
            </a:pPr>
            <a:r>
              <a:rPr lang="en-US" altLang="en-US" sz="1200"/>
              <a:t>  the morning-glory flower)</a:t>
            </a:r>
          </a:p>
          <a:p>
            <a:pPr eaLnBrk="1" hangingPunct="1">
              <a:spcBef>
                <a:spcPct val="0"/>
              </a:spcBef>
              <a:buClrTx/>
              <a:buSzTx/>
              <a:buFontTx/>
              <a:buNone/>
            </a:pPr>
            <a:r>
              <a:rPr lang="en-US" altLang="en-US" sz="1200"/>
              <a:t>--VA usually…</a:t>
            </a:r>
            <a:r>
              <a:rPr lang="en-US" altLang="en-US" sz="1200" b="1">
                <a:solidFill>
                  <a:srgbClr val="0000FF"/>
                </a:solidFill>
              </a:rPr>
              <a:t>20/200</a:t>
            </a:r>
            <a:r>
              <a:rPr lang="en-US" altLang="en-US" sz="1200"/>
              <a:t>, but can be…</a:t>
            </a:r>
          </a:p>
          <a:p>
            <a:pPr eaLnBrk="1" hangingPunct="1">
              <a:spcBef>
                <a:spcPct val="0"/>
              </a:spcBef>
              <a:buClrTx/>
              <a:buSzTx/>
              <a:buFontTx/>
              <a:buNone/>
            </a:pPr>
            <a:r>
              <a:rPr lang="en-US" altLang="en-US" sz="1200"/>
              <a:t>   </a:t>
            </a:r>
            <a:r>
              <a:rPr lang="en-US" altLang="en-US" sz="1200" b="1">
                <a:solidFill>
                  <a:srgbClr val="0000FF"/>
                </a:solidFill>
              </a:rPr>
              <a:t>20/20&lt;-&gt;NLP</a:t>
            </a:r>
          </a:p>
          <a:p>
            <a:pPr eaLnBrk="1" hangingPunct="1">
              <a:spcBef>
                <a:spcPct val="0"/>
              </a:spcBef>
              <a:buClrTx/>
              <a:buSzTx/>
              <a:buFontTx/>
              <a:buNone/>
            </a:pPr>
            <a:r>
              <a:rPr lang="en-US" altLang="en-US" sz="1200"/>
              <a:t>--1/3 develop…</a:t>
            </a:r>
            <a:r>
              <a:rPr lang="en-US" altLang="en-US" sz="1200" b="1">
                <a:solidFill>
                  <a:srgbClr val="CCECFF"/>
                </a:solidFill>
              </a:rPr>
              <a:t>serous</a:t>
            </a:r>
            <a:r>
              <a:rPr lang="en-US" altLang="en-US" sz="1200" b="1">
                <a:solidFill>
                  <a:srgbClr val="0000FF"/>
                </a:solidFill>
              </a:rPr>
              <a:t> </a:t>
            </a:r>
            <a:r>
              <a:rPr lang="en-US" altLang="en-US" sz="1200" b="1">
                <a:solidFill>
                  <a:srgbClr val="CCECFF"/>
                </a:solidFill>
              </a:rPr>
              <a:t>RD</a:t>
            </a:r>
          </a:p>
        </p:txBody>
      </p:sp>
      <p:sp>
        <p:nvSpPr>
          <p:cNvPr id="26627" name="Text Box 3">
            <a:extLst>
              <a:ext uri="{FF2B5EF4-FFF2-40B4-BE49-F238E27FC236}">
                <a16:creationId xmlns:a16="http://schemas.microsoft.com/office/drawing/2014/main" id="{EBF565CB-D2E5-4CB9-AB10-59AB11704A7C}"/>
              </a:ext>
            </a:extLst>
          </p:cNvPr>
          <p:cNvSpPr txBox="1">
            <a:spLocks noChangeArrowheads="1"/>
          </p:cNvSpPr>
          <p:nvPr/>
        </p:nvSpPr>
        <p:spPr bwMode="auto">
          <a:xfrm>
            <a:off x="793750" y="3505200"/>
            <a:ext cx="2274982" cy="677108"/>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solidFill>
                  <a:schemeClr val="bg1">
                    <a:lumMod val="65000"/>
                  </a:schemeClr>
                </a:solidFill>
              </a:rPr>
              <a:t>Optic Pit/Hole</a:t>
            </a:r>
          </a:p>
          <a:p>
            <a:pPr eaLnBrk="1" hangingPunct="1">
              <a:spcBef>
                <a:spcPct val="0"/>
              </a:spcBef>
              <a:buClrTx/>
              <a:buSzTx/>
              <a:buFontTx/>
              <a:buNone/>
            </a:pPr>
            <a:r>
              <a:rPr lang="en-US" altLang="en-US" sz="1200">
                <a:solidFill>
                  <a:schemeClr val="bg1">
                    <a:lumMod val="65000"/>
                  </a:schemeClr>
                </a:solidFill>
              </a:rPr>
              <a:t>--Associated with…</a:t>
            </a:r>
            <a:r>
              <a:rPr lang="en-US" altLang="en-US" sz="1200" b="1">
                <a:solidFill>
                  <a:schemeClr val="bg1">
                    <a:lumMod val="65000"/>
                  </a:schemeClr>
                </a:solidFill>
              </a:rPr>
              <a:t>serous RD</a:t>
            </a:r>
          </a:p>
          <a:p>
            <a:pPr eaLnBrk="1" hangingPunct="1">
              <a:spcBef>
                <a:spcPct val="0"/>
              </a:spcBef>
              <a:buClrTx/>
              <a:buSzTx/>
              <a:buFontTx/>
              <a:buNone/>
            </a:pPr>
            <a:r>
              <a:rPr lang="en-US" altLang="en-US" sz="1200" b="1">
                <a:solidFill>
                  <a:schemeClr val="bg1">
                    <a:lumMod val="65000"/>
                  </a:schemeClr>
                </a:solidFill>
              </a:rPr>
              <a:t>  in adulthood</a:t>
            </a:r>
          </a:p>
        </p:txBody>
      </p:sp>
      <p:sp>
        <p:nvSpPr>
          <p:cNvPr id="26628" name="Line 4">
            <a:extLst>
              <a:ext uri="{FF2B5EF4-FFF2-40B4-BE49-F238E27FC236}">
                <a16:creationId xmlns:a16="http://schemas.microsoft.com/office/drawing/2014/main" id="{6995FA1A-F69E-4714-87E2-B7C3F5C89A50}"/>
              </a:ext>
            </a:extLst>
          </p:cNvPr>
          <p:cNvSpPr>
            <a:spLocks noChangeShapeType="1"/>
          </p:cNvSpPr>
          <p:nvPr/>
        </p:nvSpPr>
        <p:spPr bwMode="auto">
          <a:xfrm flipH="1">
            <a:off x="1600200" y="2057400"/>
            <a:ext cx="1524000" cy="3810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629" name="Text Box 6">
            <a:extLst>
              <a:ext uri="{FF2B5EF4-FFF2-40B4-BE49-F238E27FC236}">
                <a16:creationId xmlns:a16="http://schemas.microsoft.com/office/drawing/2014/main" id="{2498F669-3885-470F-827E-D0722ECBD570}"/>
              </a:ext>
            </a:extLst>
          </p:cNvPr>
          <p:cNvSpPr txBox="1">
            <a:spLocks noChangeArrowheads="1"/>
          </p:cNvSpPr>
          <p:nvPr/>
        </p:nvSpPr>
        <p:spPr bwMode="auto">
          <a:xfrm>
            <a:off x="1340808" y="1524000"/>
            <a:ext cx="3544560" cy="458587"/>
          </a:xfrm>
          <a:prstGeom prst="rect">
            <a:avLst/>
          </a:prstGeom>
          <a:noFill/>
          <a:ln w="952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1400" i="1">
                <a:solidFill>
                  <a:schemeClr val="bg1">
                    <a:lumMod val="75000"/>
                  </a:schemeClr>
                </a:solidFill>
              </a:rPr>
              <a:t>These three are all secondary to abnormal</a:t>
            </a:r>
          </a:p>
          <a:p>
            <a:pPr algn="ctr" eaLnBrk="1" hangingPunct="1">
              <a:lnSpc>
                <a:spcPct val="85000"/>
              </a:lnSpc>
              <a:spcBef>
                <a:spcPct val="0"/>
              </a:spcBef>
              <a:buClrTx/>
              <a:buSzTx/>
              <a:buFontTx/>
              <a:buNone/>
            </a:pPr>
            <a:r>
              <a:rPr lang="en-US" altLang="en-US" sz="1400" i="1">
                <a:solidFill>
                  <a:schemeClr val="bg1">
                    <a:lumMod val="75000"/>
                  </a:schemeClr>
                </a:solidFill>
              </a:rPr>
              <a:t>closure of the embryonic optic fissure</a:t>
            </a:r>
          </a:p>
        </p:txBody>
      </p:sp>
      <p:sp>
        <p:nvSpPr>
          <p:cNvPr id="26630" name="Text Box 7">
            <a:extLst>
              <a:ext uri="{FF2B5EF4-FFF2-40B4-BE49-F238E27FC236}">
                <a16:creationId xmlns:a16="http://schemas.microsoft.com/office/drawing/2014/main" id="{77864995-F91A-497B-84DE-F4FB09455FB9}"/>
              </a:ext>
            </a:extLst>
          </p:cNvPr>
          <p:cNvSpPr txBox="1">
            <a:spLocks noChangeArrowheads="1"/>
          </p:cNvSpPr>
          <p:nvPr/>
        </p:nvSpPr>
        <p:spPr bwMode="auto">
          <a:xfrm>
            <a:off x="76200" y="2514600"/>
            <a:ext cx="2783134" cy="861774"/>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solidFill>
                  <a:schemeClr val="bg1">
                    <a:lumMod val="65000"/>
                  </a:schemeClr>
                </a:solidFill>
              </a:rPr>
              <a:t>Optic Nerve Coloboma</a:t>
            </a:r>
          </a:p>
          <a:p>
            <a:pPr eaLnBrk="1" hangingPunct="1">
              <a:spcBef>
                <a:spcPct val="0"/>
              </a:spcBef>
              <a:buClrTx/>
              <a:buSzTx/>
              <a:buFontTx/>
              <a:buNone/>
            </a:pPr>
            <a:r>
              <a:rPr lang="en-US" altLang="en-US" sz="1200">
                <a:solidFill>
                  <a:schemeClr val="bg1">
                    <a:lumMod val="65000"/>
                  </a:schemeClr>
                </a:solidFill>
              </a:rPr>
              <a:t>1) May resemble…</a:t>
            </a:r>
            <a:r>
              <a:rPr lang="en-US" altLang="en-US" sz="1200" b="1">
                <a:solidFill>
                  <a:schemeClr val="bg1">
                    <a:lumMod val="65000"/>
                  </a:schemeClr>
                </a:solidFill>
              </a:rPr>
              <a:t>deep cupping</a:t>
            </a:r>
          </a:p>
          <a:p>
            <a:pPr eaLnBrk="1" hangingPunct="1">
              <a:spcBef>
                <a:spcPct val="0"/>
              </a:spcBef>
              <a:buClrTx/>
              <a:buSzTx/>
              <a:buFontTx/>
              <a:buNone/>
            </a:pPr>
            <a:r>
              <a:rPr lang="en-US" altLang="en-US" sz="1200">
                <a:solidFill>
                  <a:schemeClr val="bg1">
                    <a:lumMod val="65000"/>
                  </a:schemeClr>
                </a:solidFill>
              </a:rPr>
              <a:t>2) Can be…</a:t>
            </a:r>
            <a:r>
              <a:rPr lang="en-US" altLang="en-US" sz="1200" b="1">
                <a:solidFill>
                  <a:schemeClr val="bg1">
                    <a:lumMod val="65000"/>
                  </a:schemeClr>
                </a:solidFill>
              </a:rPr>
              <a:t>bilateral, asymmetric</a:t>
            </a:r>
          </a:p>
          <a:p>
            <a:pPr eaLnBrk="1" hangingPunct="1">
              <a:spcBef>
                <a:spcPct val="0"/>
              </a:spcBef>
              <a:buClrTx/>
              <a:buSzTx/>
              <a:buFontTx/>
              <a:buNone/>
            </a:pPr>
            <a:r>
              <a:rPr lang="en-US" altLang="en-US" sz="1200">
                <a:solidFill>
                  <a:schemeClr val="bg1">
                    <a:lumMod val="65000"/>
                  </a:schemeClr>
                </a:solidFill>
              </a:rPr>
              <a:t>3) Part of the…</a:t>
            </a:r>
            <a:r>
              <a:rPr lang="en-US" altLang="en-US" sz="1200" b="1">
                <a:solidFill>
                  <a:schemeClr val="bg1">
                    <a:lumMod val="65000"/>
                  </a:schemeClr>
                </a:solidFill>
              </a:rPr>
              <a:t>CHARGE association</a:t>
            </a:r>
          </a:p>
        </p:txBody>
      </p:sp>
      <p:sp>
        <p:nvSpPr>
          <p:cNvPr id="26631" name="Line 8">
            <a:extLst>
              <a:ext uri="{FF2B5EF4-FFF2-40B4-BE49-F238E27FC236}">
                <a16:creationId xmlns:a16="http://schemas.microsoft.com/office/drawing/2014/main" id="{91D11795-7A2D-4757-920B-F908079269D1}"/>
              </a:ext>
            </a:extLst>
          </p:cNvPr>
          <p:cNvSpPr>
            <a:spLocks noChangeShapeType="1"/>
          </p:cNvSpPr>
          <p:nvPr/>
        </p:nvSpPr>
        <p:spPr bwMode="auto">
          <a:xfrm flipH="1">
            <a:off x="2971800" y="2057400"/>
            <a:ext cx="152400" cy="14478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632" name="Text Box 9">
            <a:extLst>
              <a:ext uri="{FF2B5EF4-FFF2-40B4-BE49-F238E27FC236}">
                <a16:creationId xmlns:a16="http://schemas.microsoft.com/office/drawing/2014/main" id="{A6F1D9EC-DA7F-44C4-8528-11B06C1FBD47}"/>
              </a:ext>
            </a:extLst>
          </p:cNvPr>
          <p:cNvSpPr txBox="1">
            <a:spLocks noChangeArrowheads="1"/>
          </p:cNvSpPr>
          <p:nvPr/>
        </p:nvSpPr>
        <p:spPr bwMode="auto">
          <a:xfrm>
            <a:off x="1371600" y="4267200"/>
            <a:ext cx="3057247" cy="2154436"/>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dirty="0">
                <a:solidFill>
                  <a:schemeClr val="bg1">
                    <a:lumMod val="65000"/>
                  </a:schemeClr>
                </a:solidFill>
              </a:rPr>
              <a:t>Morning-Glory Disc</a:t>
            </a:r>
          </a:p>
          <a:p>
            <a:pPr eaLnBrk="1" hangingPunct="1">
              <a:spcBef>
                <a:spcPct val="0"/>
              </a:spcBef>
              <a:buClrTx/>
              <a:buSzTx/>
              <a:buFontTx/>
              <a:buNone/>
            </a:pPr>
            <a:r>
              <a:rPr lang="en-US" altLang="en-US" sz="1200" dirty="0">
                <a:solidFill>
                  <a:schemeClr val="bg1">
                    <a:lumMod val="65000"/>
                  </a:schemeClr>
                </a:solidFill>
              </a:rPr>
              <a:t>--DFE reveals:</a:t>
            </a:r>
          </a:p>
          <a:p>
            <a:pPr eaLnBrk="1" hangingPunct="1">
              <a:spcBef>
                <a:spcPct val="0"/>
              </a:spcBef>
              <a:buClrTx/>
              <a:buSzTx/>
              <a:buFontTx/>
              <a:buNone/>
            </a:pPr>
            <a:r>
              <a:rPr lang="en-US" altLang="en-US" sz="1200" dirty="0">
                <a:solidFill>
                  <a:schemeClr val="bg1">
                    <a:lumMod val="65000"/>
                  </a:schemeClr>
                </a:solidFill>
              </a:rPr>
              <a:t>  1) A funnel-shaped…</a:t>
            </a:r>
            <a:r>
              <a:rPr lang="en-US" altLang="en-US" sz="1200" b="1" dirty="0">
                <a:solidFill>
                  <a:schemeClr val="bg1">
                    <a:lumMod val="65000"/>
                  </a:schemeClr>
                </a:solidFill>
              </a:rPr>
              <a:t>excavation</a:t>
            </a:r>
            <a:endParaRPr lang="en-US" altLang="en-US" sz="1200" dirty="0">
              <a:solidFill>
                <a:schemeClr val="bg1">
                  <a:lumMod val="65000"/>
                </a:schemeClr>
              </a:solidFill>
            </a:endParaRPr>
          </a:p>
          <a:p>
            <a:pPr eaLnBrk="1" hangingPunct="1">
              <a:spcBef>
                <a:spcPct val="0"/>
              </a:spcBef>
              <a:buClrTx/>
              <a:buSzTx/>
              <a:buFontTx/>
              <a:buNone/>
            </a:pPr>
            <a:r>
              <a:rPr lang="en-US" altLang="en-US" sz="1200" dirty="0">
                <a:solidFill>
                  <a:schemeClr val="bg1">
                    <a:lumMod val="65000"/>
                  </a:schemeClr>
                </a:solidFill>
              </a:rPr>
              <a:t>  2) Number of vessels crossing the rim</a:t>
            </a:r>
          </a:p>
          <a:p>
            <a:pPr eaLnBrk="1" hangingPunct="1">
              <a:spcBef>
                <a:spcPct val="0"/>
              </a:spcBef>
              <a:buClrTx/>
              <a:buSzTx/>
              <a:buFontTx/>
              <a:buNone/>
            </a:pPr>
            <a:r>
              <a:rPr lang="en-US" altLang="en-US" sz="1200" dirty="0">
                <a:solidFill>
                  <a:schemeClr val="bg1">
                    <a:lumMod val="65000"/>
                  </a:schemeClr>
                </a:solidFill>
              </a:rPr>
              <a:t>    seems abnormally…</a:t>
            </a:r>
            <a:r>
              <a:rPr lang="en-US" altLang="en-US" sz="1200" b="1" dirty="0">
                <a:solidFill>
                  <a:schemeClr val="bg1">
                    <a:lumMod val="65000"/>
                  </a:schemeClr>
                </a:solidFill>
              </a:rPr>
              <a:t>high</a:t>
            </a:r>
            <a:r>
              <a:rPr lang="en-US" altLang="en-US" sz="1200" dirty="0">
                <a:solidFill>
                  <a:schemeClr val="bg1">
                    <a:lumMod val="65000"/>
                  </a:schemeClr>
                </a:solidFill>
              </a:rPr>
              <a:t> </a:t>
            </a:r>
            <a:endParaRPr lang="en-US" altLang="en-US" sz="1200" b="1" dirty="0">
              <a:solidFill>
                <a:schemeClr val="bg1">
                  <a:lumMod val="65000"/>
                </a:schemeClr>
              </a:solidFill>
            </a:endParaRPr>
          </a:p>
          <a:p>
            <a:pPr eaLnBrk="1" hangingPunct="1">
              <a:spcBef>
                <a:spcPct val="0"/>
              </a:spcBef>
              <a:buClrTx/>
              <a:buSzTx/>
              <a:buFontTx/>
              <a:buNone/>
            </a:pPr>
            <a:r>
              <a:rPr lang="en-US" altLang="en-US" sz="1200" dirty="0">
                <a:solidFill>
                  <a:schemeClr val="bg1">
                    <a:lumMod val="65000"/>
                  </a:schemeClr>
                </a:solidFill>
              </a:rPr>
              <a:t>--Tissue is…</a:t>
            </a:r>
            <a:r>
              <a:rPr lang="en-US" altLang="en-US" sz="1200" b="1" dirty="0">
                <a:solidFill>
                  <a:schemeClr val="bg1">
                    <a:lumMod val="65000"/>
                  </a:schemeClr>
                </a:solidFill>
              </a:rPr>
              <a:t>contractile</a:t>
            </a:r>
            <a:r>
              <a:rPr lang="en-US" altLang="en-US" sz="1200" dirty="0">
                <a:solidFill>
                  <a:schemeClr val="bg1">
                    <a:lumMod val="65000"/>
                  </a:schemeClr>
                </a:solidFill>
              </a:rPr>
              <a:t>, so cup seems</a:t>
            </a:r>
          </a:p>
          <a:p>
            <a:pPr eaLnBrk="1" hangingPunct="1">
              <a:spcBef>
                <a:spcPct val="0"/>
              </a:spcBef>
              <a:buClrTx/>
              <a:buSzTx/>
              <a:buFontTx/>
              <a:buNone/>
            </a:pPr>
            <a:r>
              <a:rPr lang="en-US" altLang="en-US" sz="1200" dirty="0">
                <a:solidFill>
                  <a:schemeClr val="bg1">
                    <a:lumMod val="65000"/>
                  </a:schemeClr>
                </a:solidFill>
              </a:rPr>
              <a:t>  to…</a:t>
            </a:r>
            <a:r>
              <a:rPr lang="en-US" altLang="en-US" sz="1200" b="1" dirty="0">
                <a:solidFill>
                  <a:schemeClr val="bg1">
                    <a:lumMod val="65000"/>
                  </a:schemeClr>
                </a:solidFill>
              </a:rPr>
              <a:t>open </a:t>
            </a:r>
            <a:r>
              <a:rPr lang="en-US" altLang="en-US" sz="1200" dirty="0">
                <a:solidFill>
                  <a:schemeClr val="bg1">
                    <a:lumMod val="65000"/>
                  </a:schemeClr>
                </a:solidFill>
              </a:rPr>
              <a:t>and</a:t>
            </a:r>
            <a:r>
              <a:rPr lang="en-US" altLang="en-US" sz="1200" b="1" dirty="0">
                <a:solidFill>
                  <a:schemeClr val="bg1">
                    <a:lumMod val="65000"/>
                  </a:schemeClr>
                </a:solidFill>
              </a:rPr>
              <a:t> close</a:t>
            </a:r>
            <a:r>
              <a:rPr lang="en-US" altLang="en-US" sz="1200" dirty="0">
                <a:solidFill>
                  <a:schemeClr val="bg1">
                    <a:lumMod val="65000"/>
                  </a:schemeClr>
                </a:solidFill>
              </a:rPr>
              <a:t> (like its namesake,  </a:t>
            </a:r>
          </a:p>
          <a:p>
            <a:pPr eaLnBrk="1" hangingPunct="1">
              <a:spcBef>
                <a:spcPct val="0"/>
              </a:spcBef>
              <a:buClrTx/>
              <a:buSzTx/>
              <a:buFontTx/>
              <a:buNone/>
            </a:pPr>
            <a:r>
              <a:rPr lang="en-US" altLang="en-US" sz="1200" dirty="0">
                <a:solidFill>
                  <a:schemeClr val="bg1">
                    <a:lumMod val="65000"/>
                  </a:schemeClr>
                </a:solidFill>
              </a:rPr>
              <a:t>  the morning-glory flower)</a:t>
            </a:r>
          </a:p>
          <a:p>
            <a:pPr eaLnBrk="1" hangingPunct="1">
              <a:spcBef>
                <a:spcPct val="0"/>
              </a:spcBef>
              <a:buClrTx/>
              <a:buSzTx/>
              <a:buFontTx/>
              <a:buNone/>
            </a:pPr>
            <a:r>
              <a:rPr lang="en-US" altLang="en-US" sz="1200" dirty="0">
                <a:solidFill>
                  <a:schemeClr val="bg1">
                    <a:lumMod val="65000"/>
                  </a:schemeClr>
                </a:solidFill>
              </a:rPr>
              <a:t>--VA usually…</a:t>
            </a:r>
            <a:r>
              <a:rPr lang="en-US" altLang="en-US" sz="1200" b="1" dirty="0">
                <a:solidFill>
                  <a:schemeClr val="bg1">
                    <a:lumMod val="65000"/>
                  </a:schemeClr>
                </a:solidFill>
              </a:rPr>
              <a:t>20/200</a:t>
            </a:r>
            <a:r>
              <a:rPr lang="en-US" altLang="en-US" sz="1200" dirty="0">
                <a:solidFill>
                  <a:schemeClr val="bg1">
                    <a:lumMod val="65000"/>
                  </a:schemeClr>
                </a:solidFill>
              </a:rPr>
              <a:t>, but can be…</a:t>
            </a:r>
          </a:p>
          <a:p>
            <a:pPr eaLnBrk="1" hangingPunct="1">
              <a:spcBef>
                <a:spcPct val="0"/>
              </a:spcBef>
              <a:buClrTx/>
              <a:buSzTx/>
              <a:buFontTx/>
              <a:buNone/>
            </a:pPr>
            <a:r>
              <a:rPr lang="en-US" altLang="en-US" sz="1200" dirty="0">
                <a:solidFill>
                  <a:schemeClr val="bg1">
                    <a:lumMod val="65000"/>
                  </a:schemeClr>
                </a:solidFill>
              </a:rPr>
              <a:t>   </a:t>
            </a:r>
            <a:r>
              <a:rPr lang="en-US" altLang="en-US" sz="1200" b="1" dirty="0">
                <a:solidFill>
                  <a:schemeClr val="bg1">
                    <a:lumMod val="65000"/>
                  </a:schemeClr>
                </a:solidFill>
              </a:rPr>
              <a:t>20/20&lt;-&gt;NLP</a:t>
            </a:r>
          </a:p>
          <a:p>
            <a:pPr eaLnBrk="1" hangingPunct="1">
              <a:spcBef>
                <a:spcPct val="0"/>
              </a:spcBef>
              <a:buClrTx/>
              <a:buSzTx/>
              <a:buFontTx/>
              <a:buNone/>
            </a:pPr>
            <a:r>
              <a:rPr lang="en-US" altLang="en-US" sz="1200" dirty="0">
                <a:solidFill>
                  <a:schemeClr val="bg1">
                    <a:lumMod val="65000"/>
                  </a:schemeClr>
                </a:solidFill>
              </a:rPr>
              <a:t>--1/3 develop…</a:t>
            </a:r>
            <a:r>
              <a:rPr lang="en-US" altLang="en-US" sz="1200" b="1" dirty="0">
                <a:solidFill>
                  <a:schemeClr val="bg1">
                    <a:lumMod val="65000"/>
                  </a:schemeClr>
                </a:solidFill>
              </a:rPr>
              <a:t>serous RD</a:t>
            </a:r>
          </a:p>
        </p:txBody>
      </p:sp>
      <p:sp>
        <p:nvSpPr>
          <p:cNvPr id="26633" name="Rectangle 11">
            <a:extLst>
              <a:ext uri="{FF2B5EF4-FFF2-40B4-BE49-F238E27FC236}">
                <a16:creationId xmlns:a16="http://schemas.microsoft.com/office/drawing/2014/main" id="{F76BCA91-4E24-4F7F-B6A5-D5C8FE6F39B6}"/>
              </a:ext>
            </a:extLst>
          </p:cNvPr>
          <p:cNvSpPr>
            <a:spLocks noChangeArrowheads="1"/>
          </p:cNvSpPr>
          <p:nvPr/>
        </p:nvSpPr>
        <p:spPr bwMode="auto">
          <a:xfrm>
            <a:off x="457200" y="122238"/>
            <a:ext cx="7543800" cy="8683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b"/>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ct val="85000"/>
              </a:lnSpc>
              <a:spcBef>
                <a:spcPct val="0"/>
              </a:spcBef>
              <a:buClrTx/>
              <a:buSzTx/>
              <a:buFontTx/>
              <a:buNone/>
            </a:pPr>
            <a:r>
              <a:rPr lang="en-US" altLang="en-US" sz="3200" b="1" dirty="0">
                <a:solidFill>
                  <a:schemeClr val="tx2"/>
                </a:solidFill>
              </a:rPr>
              <a:t>Developmental Abnormalities of the Optic Nerve Head</a:t>
            </a:r>
            <a:endParaRPr lang="en-US" altLang="en-US" sz="3200" dirty="0">
              <a:solidFill>
                <a:schemeClr val="tx2"/>
              </a:solidFill>
            </a:endParaRPr>
          </a:p>
        </p:txBody>
      </p:sp>
      <p:sp>
        <p:nvSpPr>
          <p:cNvPr id="26634" name="Slide Number Placeholder 1">
            <a:extLst>
              <a:ext uri="{FF2B5EF4-FFF2-40B4-BE49-F238E27FC236}">
                <a16:creationId xmlns:a16="http://schemas.microsoft.com/office/drawing/2014/main" id="{36D4B343-1488-4D7C-8569-64FF0FD08B6E}"/>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DBDA1020-9ADD-4487-AA1F-12FB75A402F9}" type="slidenum">
              <a:rPr lang="en-US" altLang="en-US" sz="1000"/>
              <a:pPr>
                <a:spcBef>
                  <a:spcPct val="0"/>
                </a:spcBef>
                <a:buClrTx/>
                <a:buSzTx/>
                <a:buFontTx/>
                <a:buNone/>
              </a:pPr>
              <a:t>83</a:t>
            </a:fld>
            <a:endParaRPr lang="en-US" altLang="en-US" sz="1000"/>
          </a:p>
        </p:txBody>
      </p:sp>
      <p:sp>
        <p:nvSpPr>
          <p:cNvPr id="26635" name="Line 12">
            <a:extLst>
              <a:ext uri="{FF2B5EF4-FFF2-40B4-BE49-F238E27FC236}">
                <a16:creationId xmlns:a16="http://schemas.microsoft.com/office/drawing/2014/main" id="{65C3BECB-2C2E-4FDB-BF02-61BA4BD8DB2D}"/>
              </a:ext>
            </a:extLst>
          </p:cNvPr>
          <p:cNvSpPr>
            <a:spLocks noChangeShapeType="1"/>
          </p:cNvSpPr>
          <p:nvPr/>
        </p:nvSpPr>
        <p:spPr bwMode="auto">
          <a:xfrm>
            <a:off x="3124200" y="2057400"/>
            <a:ext cx="381000" cy="22098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 name="Text Box 16">
            <a:extLst>
              <a:ext uri="{FF2B5EF4-FFF2-40B4-BE49-F238E27FC236}">
                <a16:creationId xmlns:a16="http://schemas.microsoft.com/office/drawing/2014/main" id="{A25388A0-A505-4976-AE31-C05FE10D78D8}"/>
              </a:ext>
            </a:extLst>
          </p:cNvPr>
          <p:cNvSpPr txBox="1">
            <a:spLocks noChangeArrowheads="1"/>
          </p:cNvSpPr>
          <p:nvPr/>
        </p:nvSpPr>
        <p:spPr bwMode="auto">
          <a:xfrm>
            <a:off x="4648200" y="2576513"/>
            <a:ext cx="3973513" cy="862012"/>
          </a:xfrm>
          <a:prstGeom prst="rect">
            <a:avLst/>
          </a:prstGeom>
          <a:solidFill>
            <a:srgbClr val="FFC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defRPr/>
            </a:pPr>
            <a:r>
              <a:rPr lang="en-US" altLang="en-US" sz="1400" b="1" dirty="0">
                <a:solidFill>
                  <a:schemeClr val="bg1">
                    <a:lumMod val="65000"/>
                  </a:schemeClr>
                </a:solidFill>
              </a:rPr>
              <a:t>Myelinated RNFL</a:t>
            </a:r>
          </a:p>
          <a:p>
            <a:pPr eaLnBrk="1" hangingPunct="1">
              <a:spcBef>
                <a:spcPct val="0"/>
              </a:spcBef>
              <a:buClrTx/>
              <a:buSzTx/>
              <a:buFontTx/>
              <a:buNone/>
              <a:defRPr/>
            </a:pPr>
            <a:r>
              <a:rPr lang="en-US" altLang="en-US" sz="1200" dirty="0">
                <a:solidFill>
                  <a:srgbClr val="FFCCFF"/>
                </a:solidFill>
              </a:rPr>
              <a:t>--Myelin normally starts at LGN, ends at lamina </a:t>
            </a:r>
            <a:r>
              <a:rPr lang="en-US" altLang="en-US" sz="1200" dirty="0" err="1">
                <a:solidFill>
                  <a:srgbClr val="FFCCFF"/>
                </a:solidFill>
              </a:rPr>
              <a:t>cribrosa</a:t>
            </a:r>
            <a:endParaRPr lang="en-US" altLang="en-US" sz="1200" dirty="0">
              <a:solidFill>
                <a:srgbClr val="FFCCFF"/>
              </a:solidFill>
            </a:endParaRPr>
          </a:p>
          <a:p>
            <a:pPr eaLnBrk="1" hangingPunct="1">
              <a:spcBef>
                <a:spcPct val="0"/>
              </a:spcBef>
              <a:buClrTx/>
              <a:buSzTx/>
              <a:buFontTx/>
              <a:buNone/>
              <a:defRPr/>
            </a:pPr>
            <a:r>
              <a:rPr lang="en-US" altLang="en-US" sz="1200" dirty="0">
                <a:solidFill>
                  <a:srgbClr val="FFCCFF"/>
                </a:solidFill>
              </a:rPr>
              <a:t>--Can be patchy, discontinuous</a:t>
            </a:r>
          </a:p>
          <a:p>
            <a:pPr eaLnBrk="1" hangingPunct="1">
              <a:spcBef>
                <a:spcPct val="0"/>
              </a:spcBef>
              <a:buClrTx/>
              <a:buSzTx/>
              <a:buFontTx/>
              <a:buNone/>
              <a:defRPr/>
            </a:pPr>
            <a:r>
              <a:rPr lang="en-US" altLang="en-US" sz="1200" dirty="0">
                <a:solidFill>
                  <a:srgbClr val="FFCCFF"/>
                </a:solidFill>
              </a:rPr>
              <a:t>--Corresponding VF has absolute scotoma</a:t>
            </a:r>
          </a:p>
        </p:txBody>
      </p:sp>
      <p:sp>
        <p:nvSpPr>
          <p:cNvPr id="15" name="Text Box 18">
            <a:extLst>
              <a:ext uri="{FF2B5EF4-FFF2-40B4-BE49-F238E27FC236}">
                <a16:creationId xmlns:a16="http://schemas.microsoft.com/office/drawing/2014/main" id="{0EEE94D4-BC7E-44DF-B02B-501B0F5929C0}"/>
              </a:ext>
            </a:extLst>
          </p:cNvPr>
          <p:cNvSpPr txBox="1">
            <a:spLocks noChangeArrowheads="1"/>
          </p:cNvSpPr>
          <p:nvPr/>
        </p:nvSpPr>
        <p:spPr bwMode="auto">
          <a:xfrm>
            <a:off x="5546725" y="1687513"/>
            <a:ext cx="3452813" cy="677862"/>
          </a:xfrm>
          <a:prstGeom prst="rect">
            <a:avLst/>
          </a:prstGeom>
          <a:solidFill>
            <a:srgbClr val="FFFF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defRPr/>
            </a:pPr>
            <a:r>
              <a:rPr lang="en-US" altLang="en-US" sz="1400" b="1" dirty="0" err="1">
                <a:solidFill>
                  <a:schemeClr val="bg1">
                    <a:lumMod val="75000"/>
                  </a:schemeClr>
                </a:solidFill>
              </a:rPr>
              <a:t>Megalopapilla</a:t>
            </a:r>
            <a:endParaRPr lang="en-US" altLang="en-US" sz="1400" b="1" dirty="0">
              <a:solidFill>
                <a:schemeClr val="bg1">
                  <a:lumMod val="75000"/>
                </a:schemeClr>
              </a:solidFill>
            </a:endParaRPr>
          </a:p>
          <a:p>
            <a:pPr eaLnBrk="1" hangingPunct="1">
              <a:spcBef>
                <a:spcPct val="0"/>
              </a:spcBef>
              <a:buClrTx/>
              <a:buSzTx/>
              <a:buFontTx/>
              <a:buNone/>
              <a:defRPr/>
            </a:pPr>
            <a:r>
              <a:rPr lang="en-US" altLang="en-US" sz="1200" dirty="0">
                <a:solidFill>
                  <a:srgbClr val="FFFF99"/>
                </a:solidFill>
              </a:rPr>
              <a:t>--Abnormally large diameter of </a:t>
            </a:r>
            <a:r>
              <a:rPr lang="en-US" altLang="en-US" sz="1200" b="1" dirty="0">
                <a:solidFill>
                  <a:srgbClr val="FFFF99"/>
                </a:solidFill>
              </a:rPr>
              <a:t>disc and cup</a:t>
            </a:r>
          </a:p>
          <a:p>
            <a:pPr eaLnBrk="1" hangingPunct="1">
              <a:spcBef>
                <a:spcPct val="0"/>
              </a:spcBef>
              <a:buClrTx/>
              <a:buSzTx/>
              <a:buFontTx/>
              <a:buNone/>
              <a:defRPr/>
            </a:pPr>
            <a:r>
              <a:rPr lang="en-US" altLang="en-US" sz="1200" dirty="0">
                <a:solidFill>
                  <a:srgbClr val="FFFF99"/>
                </a:solidFill>
              </a:rPr>
              <a:t>--VF testing may reveal an </a:t>
            </a:r>
            <a:r>
              <a:rPr lang="en-US" altLang="en-US" sz="1200" b="1" dirty="0">
                <a:solidFill>
                  <a:srgbClr val="FFFF99"/>
                </a:solidFill>
              </a:rPr>
              <a:t>enlarged blind spot</a:t>
            </a:r>
          </a:p>
        </p:txBody>
      </p:sp>
      <p:sp>
        <p:nvSpPr>
          <p:cNvPr id="16" name="Text Box 19">
            <a:extLst>
              <a:ext uri="{FF2B5EF4-FFF2-40B4-BE49-F238E27FC236}">
                <a16:creationId xmlns:a16="http://schemas.microsoft.com/office/drawing/2014/main" id="{BF21B0FD-ADB8-4F9B-81FF-E2291331973F}"/>
              </a:ext>
            </a:extLst>
          </p:cNvPr>
          <p:cNvSpPr txBox="1">
            <a:spLocks noChangeArrowheads="1"/>
          </p:cNvSpPr>
          <p:nvPr/>
        </p:nvSpPr>
        <p:spPr bwMode="auto">
          <a:xfrm>
            <a:off x="5257800" y="3760788"/>
            <a:ext cx="3273425" cy="1231900"/>
          </a:xfrm>
          <a:prstGeom prst="rect">
            <a:avLst/>
          </a:prstGeom>
          <a:solidFill>
            <a:srgbClr val="CCFFCC"/>
          </a:solidFill>
          <a:ln w="9525">
            <a:no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defRPr/>
            </a:pPr>
            <a:r>
              <a:rPr lang="en-US" altLang="en-US" sz="1400" b="1" dirty="0">
                <a:solidFill>
                  <a:schemeClr val="bg1">
                    <a:lumMod val="65000"/>
                  </a:schemeClr>
                </a:solidFill>
              </a:rPr>
              <a:t>Optic Nerve Hypoplasia</a:t>
            </a:r>
          </a:p>
          <a:p>
            <a:pPr eaLnBrk="1" hangingPunct="1">
              <a:spcBef>
                <a:spcPct val="0"/>
              </a:spcBef>
              <a:buClrTx/>
              <a:buSzTx/>
              <a:buFontTx/>
              <a:buNone/>
              <a:defRPr/>
            </a:pPr>
            <a:r>
              <a:rPr lang="en-US" altLang="en-US" sz="1200" dirty="0">
                <a:solidFill>
                  <a:srgbClr val="CCFFCC"/>
                </a:solidFill>
              </a:rPr>
              <a:t>--Abnormally </a:t>
            </a:r>
            <a:r>
              <a:rPr lang="en-US" altLang="en-US" sz="1200" b="1" dirty="0">
                <a:solidFill>
                  <a:srgbClr val="CCFFCC"/>
                </a:solidFill>
              </a:rPr>
              <a:t>low number of axons</a:t>
            </a:r>
          </a:p>
          <a:p>
            <a:pPr eaLnBrk="1" hangingPunct="1">
              <a:spcBef>
                <a:spcPct val="0"/>
              </a:spcBef>
              <a:buClrTx/>
              <a:buSzTx/>
              <a:buFontTx/>
              <a:buNone/>
              <a:defRPr/>
            </a:pPr>
            <a:r>
              <a:rPr lang="en-US" altLang="en-US" sz="1200" dirty="0">
                <a:solidFill>
                  <a:srgbClr val="CCFFCC"/>
                </a:solidFill>
              </a:rPr>
              <a:t>--DFE: Small pale disc with </a:t>
            </a:r>
            <a:r>
              <a:rPr lang="en-US" altLang="en-US" sz="1200" b="1" dirty="0">
                <a:solidFill>
                  <a:srgbClr val="CCFFCC"/>
                </a:solidFill>
              </a:rPr>
              <a:t>double ring sign</a:t>
            </a:r>
            <a:endParaRPr lang="en-US" altLang="en-US" sz="1200" dirty="0">
              <a:solidFill>
                <a:srgbClr val="CCFFCC"/>
              </a:solidFill>
            </a:endParaRPr>
          </a:p>
          <a:p>
            <a:pPr eaLnBrk="1" hangingPunct="1">
              <a:spcBef>
                <a:spcPct val="0"/>
              </a:spcBef>
              <a:buClrTx/>
              <a:buSzTx/>
              <a:buFontTx/>
              <a:buNone/>
              <a:defRPr/>
            </a:pPr>
            <a:r>
              <a:rPr lang="en-US" altLang="en-US" sz="1200" dirty="0">
                <a:solidFill>
                  <a:srgbClr val="CCFFCC"/>
                </a:solidFill>
              </a:rPr>
              <a:t>--VA </a:t>
            </a:r>
            <a:r>
              <a:rPr lang="en-US" altLang="en-US" sz="1200" b="1" dirty="0">
                <a:solidFill>
                  <a:srgbClr val="CCFFCC"/>
                </a:solidFill>
              </a:rPr>
              <a:t>20/20&lt;-&gt;NLP</a:t>
            </a:r>
          </a:p>
          <a:p>
            <a:pPr eaLnBrk="1" hangingPunct="1">
              <a:spcBef>
                <a:spcPct val="0"/>
              </a:spcBef>
              <a:buClrTx/>
              <a:buSzTx/>
              <a:buFontTx/>
              <a:buNone/>
              <a:defRPr/>
            </a:pPr>
            <a:r>
              <a:rPr lang="en-US" altLang="en-US" sz="1200" dirty="0">
                <a:solidFill>
                  <a:srgbClr val="CCFFCC"/>
                </a:solidFill>
              </a:rPr>
              <a:t>--VF defects </a:t>
            </a:r>
            <a:r>
              <a:rPr lang="en-US" altLang="en-US" sz="1200" b="1" dirty="0">
                <a:solidFill>
                  <a:srgbClr val="CCFFCC"/>
                </a:solidFill>
              </a:rPr>
              <a:t>invariably present</a:t>
            </a:r>
          </a:p>
          <a:p>
            <a:pPr eaLnBrk="1" hangingPunct="1">
              <a:spcBef>
                <a:spcPct val="0"/>
              </a:spcBef>
              <a:buClrTx/>
              <a:buSzTx/>
              <a:buFontTx/>
              <a:buNone/>
              <a:defRPr/>
            </a:pPr>
            <a:r>
              <a:rPr lang="en-US" altLang="en-US" sz="1200" dirty="0">
                <a:solidFill>
                  <a:srgbClr val="CCFFCC"/>
                </a:solidFill>
              </a:rPr>
              <a:t>--Remember the </a:t>
            </a:r>
            <a:r>
              <a:rPr lang="en-US" altLang="en-US" sz="1200" b="1" dirty="0">
                <a:solidFill>
                  <a:srgbClr val="CCFFCC"/>
                </a:solidFill>
              </a:rPr>
              <a:t>4 D’s</a:t>
            </a:r>
            <a:r>
              <a:rPr lang="en-US" altLang="en-US" sz="1200" dirty="0">
                <a:solidFill>
                  <a:srgbClr val="CCFFCC"/>
                </a:solidFill>
              </a:rPr>
              <a:t> (more on this shortly)</a:t>
            </a:r>
          </a:p>
        </p:txBody>
      </p:sp>
      <p:sp>
        <p:nvSpPr>
          <p:cNvPr id="17" name="Text Box 13">
            <a:extLst>
              <a:ext uri="{FF2B5EF4-FFF2-40B4-BE49-F238E27FC236}">
                <a16:creationId xmlns:a16="http://schemas.microsoft.com/office/drawing/2014/main" id="{D23EA8F9-DF9F-4DB4-AA3A-1B3558C3921B}"/>
              </a:ext>
            </a:extLst>
          </p:cNvPr>
          <p:cNvSpPr txBox="1">
            <a:spLocks noChangeArrowheads="1"/>
          </p:cNvSpPr>
          <p:nvPr/>
        </p:nvSpPr>
        <p:spPr bwMode="auto">
          <a:xfrm>
            <a:off x="4800600" y="5257800"/>
            <a:ext cx="4294188" cy="1230313"/>
          </a:xfrm>
          <a:prstGeom prst="rect">
            <a:avLst/>
          </a:prstGeom>
          <a:solidFill>
            <a:srgbClr val="FFCC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Tilted-Disc Syndrome</a:t>
            </a:r>
          </a:p>
          <a:p>
            <a:pPr eaLnBrk="1" hangingPunct="1">
              <a:spcBef>
                <a:spcPct val="0"/>
              </a:spcBef>
              <a:buClrTx/>
              <a:buSzTx/>
              <a:buFontTx/>
              <a:buNone/>
            </a:pPr>
            <a:r>
              <a:rPr lang="en-US" altLang="en-US" sz="1200"/>
              <a:t>1) Superior pole appears…</a:t>
            </a:r>
            <a:r>
              <a:rPr lang="en-US" altLang="en-US" sz="1200" b="1">
                <a:solidFill>
                  <a:srgbClr val="0000FF"/>
                </a:solidFill>
              </a:rPr>
              <a:t>elevated</a:t>
            </a:r>
            <a:r>
              <a:rPr lang="en-US" altLang="en-US" sz="1200"/>
              <a:t>, inferior…</a:t>
            </a:r>
            <a:r>
              <a:rPr lang="en-US" altLang="en-US" sz="1200" b="1">
                <a:solidFill>
                  <a:srgbClr val="0000FF"/>
                </a:solidFill>
              </a:rPr>
              <a:t>recessed</a:t>
            </a:r>
          </a:p>
          <a:p>
            <a:pPr eaLnBrk="1" hangingPunct="1">
              <a:spcBef>
                <a:spcPct val="0"/>
              </a:spcBef>
              <a:buClrTx/>
              <a:buSzTx/>
              <a:buFontTx/>
              <a:buNone/>
            </a:pPr>
            <a:r>
              <a:rPr lang="en-US" altLang="en-US" sz="1200"/>
              <a:t>2) </a:t>
            </a:r>
            <a:r>
              <a:rPr lang="en-US" altLang="en-US" sz="1200">
                <a:solidFill>
                  <a:srgbClr val="FFCC99"/>
                </a:solidFill>
              </a:rPr>
              <a:t>Associated with…</a:t>
            </a:r>
            <a:r>
              <a:rPr lang="en-US" altLang="en-US" sz="1200" b="1">
                <a:solidFill>
                  <a:srgbClr val="FFCC99"/>
                </a:solidFill>
              </a:rPr>
              <a:t>situs inversus</a:t>
            </a:r>
            <a:r>
              <a:rPr lang="en-US" altLang="en-US" sz="1200">
                <a:solidFill>
                  <a:srgbClr val="FFCC99"/>
                </a:solidFill>
              </a:rPr>
              <a:t> of retinal vessels</a:t>
            </a:r>
          </a:p>
          <a:p>
            <a:pPr eaLnBrk="1" hangingPunct="1">
              <a:spcBef>
                <a:spcPct val="0"/>
              </a:spcBef>
              <a:buClrTx/>
              <a:buSzTx/>
              <a:buFontTx/>
              <a:buNone/>
            </a:pPr>
            <a:r>
              <a:rPr lang="en-US" altLang="en-US" sz="1200"/>
              <a:t>3) </a:t>
            </a:r>
            <a:r>
              <a:rPr lang="en-US" altLang="en-US" sz="1200">
                <a:solidFill>
                  <a:srgbClr val="FFCC99"/>
                </a:solidFill>
              </a:rPr>
              <a:t>Fundus abnormality produces…</a:t>
            </a:r>
            <a:r>
              <a:rPr lang="en-US" altLang="en-US" sz="1200" b="1">
                <a:solidFill>
                  <a:srgbClr val="FFCC99"/>
                </a:solidFill>
              </a:rPr>
              <a:t>myopic astigmatism</a:t>
            </a:r>
          </a:p>
          <a:p>
            <a:pPr eaLnBrk="1" hangingPunct="1">
              <a:spcBef>
                <a:spcPct val="0"/>
              </a:spcBef>
              <a:buClrTx/>
              <a:buSzTx/>
              <a:buFontTx/>
              <a:buNone/>
            </a:pPr>
            <a:r>
              <a:rPr lang="en-US" altLang="en-US" sz="1200"/>
              <a:t>4) </a:t>
            </a:r>
            <a:r>
              <a:rPr lang="en-US" altLang="en-US" sz="1200">
                <a:solidFill>
                  <a:srgbClr val="FFCC99"/>
                </a:solidFill>
              </a:rPr>
              <a:t>VF testing reveals…</a:t>
            </a:r>
            <a:r>
              <a:rPr lang="en-US" altLang="en-US" sz="1200" b="1">
                <a:solidFill>
                  <a:srgbClr val="FFCC99"/>
                </a:solidFill>
              </a:rPr>
              <a:t>bitemporal hemianopia</a:t>
            </a:r>
            <a:r>
              <a:rPr lang="en-US" altLang="en-US" sz="1200">
                <a:solidFill>
                  <a:srgbClr val="FFCC99"/>
                </a:solidFill>
              </a:rPr>
              <a:t> that doesn’t</a:t>
            </a:r>
          </a:p>
          <a:p>
            <a:pPr eaLnBrk="1" hangingPunct="1">
              <a:spcBef>
                <a:spcPct val="0"/>
              </a:spcBef>
              <a:buClrTx/>
              <a:buSzTx/>
              <a:buFontTx/>
              <a:buNone/>
            </a:pPr>
            <a:r>
              <a:rPr lang="en-US" altLang="en-US" sz="1200">
                <a:solidFill>
                  <a:srgbClr val="FFCC99"/>
                </a:solidFill>
              </a:rPr>
              <a:t>   …</a:t>
            </a:r>
            <a:r>
              <a:rPr lang="en-US" altLang="en-US" sz="1200" b="1">
                <a:solidFill>
                  <a:srgbClr val="FFCC99"/>
                </a:solidFill>
              </a:rPr>
              <a:t>respect the vertical</a:t>
            </a:r>
            <a:r>
              <a:rPr lang="en-US" altLang="en-US" sz="1200">
                <a:solidFill>
                  <a:srgbClr val="FFCC99"/>
                </a:solidFill>
              </a:rPr>
              <a:t> and may…</a:t>
            </a:r>
            <a:r>
              <a:rPr lang="en-US" altLang="en-US" sz="1200" b="1">
                <a:solidFill>
                  <a:srgbClr val="FFCC99"/>
                </a:solidFill>
              </a:rPr>
              <a:t>resolve with refraction</a:t>
            </a:r>
          </a:p>
        </p:txBody>
      </p:sp>
      <p:sp>
        <p:nvSpPr>
          <p:cNvPr id="18" name="Text Box 13">
            <a:extLst>
              <a:ext uri="{FF2B5EF4-FFF2-40B4-BE49-F238E27FC236}">
                <a16:creationId xmlns:a16="http://schemas.microsoft.com/office/drawing/2014/main" id="{AF29A23D-8CCD-493E-A881-3F227F620AD9}"/>
              </a:ext>
            </a:extLst>
          </p:cNvPr>
          <p:cNvSpPr txBox="1">
            <a:spLocks noChangeArrowheads="1"/>
          </p:cNvSpPr>
          <p:nvPr/>
        </p:nvSpPr>
        <p:spPr bwMode="auto">
          <a:xfrm>
            <a:off x="4800600" y="5257800"/>
            <a:ext cx="4216400" cy="1231106"/>
          </a:xfrm>
          <a:prstGeom prst="rect">
            <a:avLst/>
          </a:prstGeom>
          <a:solidFill>
            <a:srgbClr val="FFCC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dirty="0">
                <a:solidFill>
                  <a:schemeClr val="bg1">
                    <a:lumMod val="65000"/>
                  </a:schemeClr>
                </a:solidFill>
              </a:rPr>
              <a:t>Tilted-Disc Syndrome</a:t>
            </a:r>
          </a:p>
          <a:p>
            <a:pPr eaLnBrk="1" hangingPunct="1">
              <a:spcBef>
                <a:spcPct val="0"/>
              </a:spcBef>
              <a:buClrTx/>
              <a:buSzTx/>
              <a:buFontTx/>
              <a:buNone/>
            </a:pPr>
            <a:r>
              <a:rPr lang="en-US" altLang="en-US" sz="1200" dirty="0">
                <a:solidFill>
                  <a:srgbClr val="FFCC99"/>
                </a:solidFill>
              </a:rPr>
              <a:t>1) Superior pole appears…</a:t>
            </a:r>
            <a:r>
              <a:rPr lang="en-US" altLang="en-US" sz="1200" b="1" dirty="0">
                <a:solidFill>
                  <a:srgbClr val="FFCC99"/>
                </a:solidFill>
              </a:rPr>
              <a:t>elevated</a:t>
            </a:r>
            <a:r>
              <a:rPr lang="en-US" altLang="en-US" sz="1200" dirty="0">
                <a:solidFill>
                  <a:srgbClr val="FFCC99"/>
                </a:solidFill>
              </a:rPr>
              <a:t>, inferior… </a:t>
            </a:r>
            <a:r>
              <a:rPr lang="en-US" altLang="en-US" sz="1200" b="1" dirty="0">
                <a:solidFill>
                  <a:srgbClr val="FFCC99"/>
                </a:solidFill>
              </a:rPr>
              <a:t>recessed</a:t>
            </a:r>
          </a:p>
          <a:p>
            <a:pPr eaLnBrk="1" hangingPunct="1">
              <a:spcBef>
                <a:spcPct val="0"/>
              </a:spcBef>
              <a:buClrTx/>
              <a:buSzTx/>
              <a:buFontTx/>
              <a:buNone/>
            </a:pPr>
            <a:r>
              <a:rPr lang="en-US" altLang="en-US" sz="1200" dirty="0">
                <a:solidFill>
                  <a:srgbClr val="FFCC99"/>
                </a:solidFill>
              </a:rPr>
              <a:t>2) Associated with…</a:t>
            </a:r>
            <a:r>
              <a:rPr lang="en-US" altLang="en-US" sz="1200" b="1" dirty="0">
                <a:solidFill>
                  <a:srgbClr val="FFCC99"/>
                </a:solidFill>
              </a:rPr>
              <a:t>situs inversus</a:t>
            </a:r>
            <a:r>
              <a:rPr lang="en-US" altLang="en-US" sz="1200" dirty="0">
                <a:solidFill>
                  <a:srgbClr val="FFCC99"/>
                </a:solidFill>
              </a:rPr>
              <a:t> of retinal vessels</a:t>
            </a:r>
          </a:p>
          <a:p>
            <a:pPr eaLnBrk="1" hangingPunct="1">
              <a:spcBef>
                <a:spcPct val="0"/>
              </a:spcBef>
              <a:buClrTx/>
              <a:buSzTx/>
              <a:buFontTx/>
              <a:buNone/>
            </a:pPr>
            <a:r>
              <a:rPr lang="en-US" altLang="en-US" sz="1200" dirty="0">
                <a:solidFill>
                  <a:srgbClr val="FFCC99"/>
                </a:solidFill>
              </a:rPr>
              <a:t>3) Fundus abnormality produces… </a:t>
            </a:r>
            <a:r>
              <a:rPr lang="en-US" altLang="en-US" sz="1200" b="1" dirty="0">
                <a:solidFill>
                  <a:srgbClr val="FFCC99"/>
                </a:solidFill>
              </a:rPr>
              <a:t>myopic </a:t>
            </a:r>
            <a:r>
              <a:rPr lang="en-US" altLang="en-US" sz="1200" b="1" dirty="0" err="1">
                <a:solidFill>
                  <a:srgbClr val="FFCC99"/>
                </a:solidFill>
              </a:rPr>
              <a:t>astigm</a:t>
            </a:r>
            <a:endParaRPr lang="en-US" altLang="en-US" sz="1200" b="1" dirty="0">
              <a:solidFill>
                <a:srgbClr val="FFCC99"/>
              </a:solidFill>
            </a:endParaRPr>
          </a:p>
          <a:p>
            <a:pPr eaLnBrk="1" hangingPunct="1">
              <a:spcBef>
                <a:spcPct val="0"/>
              </a:spcBef>
              <a:buClrTx/>
              <a:buSzTx/>
              <a:buFontTx/>
              <a:buNone/>
            </a:pPr>
            <a:r>
              <a:rPr lang="en-US" altLang="en-US" sz="1200" dirty="0">
                <a:solidFill>
                  <a:srgbClr val="FFCC99"/>
                </a:solidFill>
              </a:rPr>
              <a:t>4) VF testing reveals…</a:t>
            </a:r>
            <a:r>
              <a:rPr lang="en-US" altLang="en-US" sz="1200" b="1" dirty="0">
                <a:solidFill>
                  <a:srgbClr val="FFCC99"/>
                </a:solidFill>
              </a:rPr>
              <a:t>bitemporal hemianopia</a:t>
            </a:r>
            <a:r>
              <a:rPr lang="en-US" altLang="en-US" sz="1200" dirty="0">
                <a:solidFill>
                  <a:srgbClr val="FFCC99"/>
                </a:solidFill>
              </a:rPr>
              <a:t> that </a:t>
            </a:r>
            <a:r>
              <a:rPr lang="en-US" altLang="en-US" sz="1200" dirty="0" err="1">
                <a:solidFill>
                  <a:srgbClr val="FFCC99"/>
                </a:solidFill>
              </a:rPr>
              <a:t>doesn’t</a:t>
            </a:r>
            <a:r>
              <a:rPr lang="en-US" altLang="en-US" sz="1200" b="1" dirty="0" err="1">
                <a:solidFill>
                  <a:srgbClr val="FFCC99"/>
                </a:solidFill>
              </a:rPr>
              <a:t>with</a:t>
            </a:r>
            <a:r>
              <a:rPr lang="en-US" altLang="en-US" sz="1200" b="1" dirty="0">
                <a:solidFill>
                  <a:srgbClr val="FFCC99"/>
                </a:solidFill>
              </a:rPr>
              <a:t> refract</a:t>
            </a:r>
          </a:p>
        </p:txBody>
      </p:sp>
      <p:sp>
        <p:nvSpPr>
          <p:cNvPr id="3" name="TextBox 2">
            <a:extLst>
              <a:ext uri="{FF2B5EF4-FFF2-40B4-BE49-F238E27FC236}">
                <a16:creationId xmlns:a16="http://schemas.microsoft.com/office/drawing/2014/main" id="{83967FBC-9255-EE50-B057-538AB35A0FFD}"/>
              </a:ext>
            </a:extLst>
          </p:cNvPr>
          <p:cNvSpPr txBox="1"/>
          <p:nvPr/>
        </p:nvSpPr>
        <p:spPr>
          <a:xfrm>
            <a:off x="299781" y="1873984"/>
            <a:ext cx="5410200" cy="2308324"/>
          </a:xfrm>
          <a:prstGeom prst="rect">
            <a:avLst/>
          </a:prstGeom>
          <a:solidFill>
            <a:srgbClr val="61D6FF"/>
          </a:solidFill>
        </p:spPr>
        <p:txBody>
          <a:bodyPr wrap="square" rtlCol="0">
            <a:spAutoFit/>
          </a:bodyPr>
          <a:lstStyle/>
          <a:p>
            <a:r>
              <a:rPr lang="en-US" sz="1600" i="1" dirty="0">
                <a:solidFill>
                  <a:schemeClr val="bg1">
                    <a:lumMod val="50000"/>
                  </a:schemeClr>
                </a:solidFill>
              </a:rPr>
              <a:t>Is morning-glory disc usually unilateral, or bilateral?</a:t>
            </a:r>
          </a:p>
          <a:p>
            <a:r>
              <a:rPr lang="en-US" sz="1600" dirty="0">
                <a:solidFill>
                  <a:schemeClr val="bg1">
                    <a:lumMod val="50000"/>
                  </a:schemeClr>
                </a:solidFill>
              </a:rPr>
              <a:t>Unilateral</a:t>
            </a:r>
          </a:p>
          <a:p>
            <a:endParaRPr lang="en-US" sz="1600" i="1" dirty="0">
              <a:solidFill>
                <a:schemeClr val="bg1">
                  <a:lumMod val="50000"/>
                </a:schemeClr>
              </a:solidFill>
              <a:latin typeface="+mn-lt"/>
            </a:endParaRPr>
          </a:p>
          <a:p>
            <a:r>
              <a:rPr lang="en-US" sz="1600" i="1" dirty="0">
                <a:solidFill>
                  <a:schemeClr val="bg1">
                    <a:lumMod val="50000"/>
                  </a:schemeClr>
                </a:solidFill>
                <a:latin typeface="+mn-lt"/>
              </a:rPr>
              <a:t>Is there a gender predilection?</a:t>
            </a:r>
          </a:p>
          <a:p>
            <a:r>
              <a:rPr lang="en-US" sz="1600" dirty="0">
                <a:solidFill>
                  <a:schemeClr val="bg1">
                    <a:lumMod val="50000"/>
                  </a:schemeClr>
                </a:solidFill>
                <a:latin typeface="+mn-lt"/>
              </a:rPr>
              <a:t>Yes, there is a  ♀  preponderance</a:t>
            </a:r>
          </a:p>
          <a:p>
            <a:endParaRPr lang="en-US" sz="1600" dirty="0">
              <a:solidFill>
                <a:schemeClr val="bg1">
                  <a:lumMod val="50000"/>
                </a:schemeClr>
              </a:solidFill>
            </a:endParaRPr>
          </a:p>
          <a:p>
            <a:r>
              <a:rPr lang="en-US" sz="1600" i="1" dirty="0">
                <a:solidFill>
                  <a:schemeClr val="bg1">
                    <a:lumMod val="50000"/>
                  </a:schemeClr>
                </a:solidFill>
              </a:rPr>
              <a:t>It has two associations of particular note—what are they?</a:t>
            </a:r>
          </a:p>
          <a:p>
            <a:r>
              <a:rPr lang="en-US" sz="1600" dirty="0">
                <a:solidFill>
                  <a:schemeClr val="bg1">
                    <a:lumMod val="50000"/>
                  </a:schemeClr>
                </a:solidFill>
              </a:rPr>
              <a:t>--PHACE  syndrome</a:t>
            </a:r>
          </a:p>
          <a:p>
            <a:r>
              <a:rPr lang="en-US" sz="1600" dirty="0">
                <a:solidFill>
                  <a:schemeClr val="bg1">
                    <a:lumMod val="50000"/>
                  </a:schemeClr>
                </a:solidFill>
              </a:rPr>
              <a:t>--</a:t>
            </a:r>
            <a:r>
              <a:rPr lang="en-US" sz="1600" b="1" dirty="0" err="1">
                <a:solidFill>
                  <a:schemeClr val="bg1">
                    <a:lumMod val="50000"/>
                  </a:schemeClr>
                </a:solidFill>
              </a:rPr>
              <a:t>Moyamoya</a:t>
            </a:r>
            <a:r>
              <a:rPr lang="en-US" sz="1600" b="1" dirty="0">
                <a:solidFill>
                  <a:schemeClr val="bg1">
                    <a:lumMod val="50000"/>
                  </a:schemeClr>
                </a:solidFill>
              </a:rPr>
              <a:t>  disease</a:t>
            </a:r>
          </a:p>
        </p:txBody>
      </p:sp>
      <p:sp>
        <p:nvSpPr>
          <p:cNvPr id="5" name="TextBox 4">
            <a:extLst>
              <a:ext uri="{FF2B5EF4-FFF2-40B4-BE49-F238E27FC236}">
                <a16:creationId xmlns:a16="http://schemas.microsoft.com/office/drawing/2014/main" id="{A5DE4E2D-A07C-9FD4-0501-0357163C4BDE}"/>
              </a:ext>
            </a:extLst>
          </p:cNvPr>
          <p:cNvSpPr txBox="1"/>
          <p:nvPr/>
        </p:nvSpPr>
        <p:spPr>
          <a:xfrm>
            <a:off x="2068437" y="2499301"/>
            <a:ext cx="6664746" cy="3754874"/>
          </a:xfrm>
          <a:prstGeom prst="rect">
            <a:avLst/>
          </a:prstGeom>
          <a:solidFill>
            <a:srgbClr val="FFDB69"/>
          </a:solidFill>
        </p:spPr>
        <p:txBody>
          <a:bodyPr wrap="square" rtlCol="0">
            <a:spAutoFit/>
          </a:bodyPr>
          <a:lstStyle/>
          <a:p>
            <a:r>
              <a:rPr lang="en-US" sz="1400" b="0" i="1" dirty="0">
                <a:solidFill>
                  <a:schemeClr val="bg1">
                    <a:lumMod val="65000"/>
                  </a:schemeClr>
                </a:solidFill>
                <a:effectLst/>
                <a:latin typeface="+mn-lt"/>
              </a:rPr>
              <a:t>What is </a:t>
            </a:r>
            <a:r>
              <a:rPr lang="en-US" sz="1400" b="0" dirty="0" err="1">
                <a:solidFill>
                  <a:schemeClr val="bg1">
                    <a:lumMod val="65000"/>
                  </a:schemeClr>
                </a:solidFill>
                <a:effectLst/>
                <a:latin typeface="+mn-lt"/>
              </a:rPr>
              <a:t>moyamoya</a:t>
            </a:r>
            <a:r>
              <a:rPr lang="en-US" sz="1400" b="0" dirty="0">
                <a:solidFill>
                  <a:schemeClr val="bg1">
                    <a:lumMod val="65000"/>
                  </a:schemeClr>
                </a:solidFill>
                <a:effectLst/>
                <a:latin typeface="+mn-lt"/>
              </a:rPr>
              <a:t> disease </a:t>
            </a:r>
            <a:r>
              <a:rPr lang="en-US" sz="1400" b="0" i="1" dirty="0">
                <a:solidFill>
                  <a:schemeClr val="bg1">
                    <a:lumMod val="65000"/>
                  </a:schemeClr>
                </a:solidFill>
                <a:effectLst/>
                <a:latin typeface="+mn-lt"/>
              </a:rPr>
              <a:t>(MMD)?</a:t>
            </a:r>
          </a:p>
          <a:p>
            <a:r>
              <a:rPr lang="en-US" sz="1400" dirty="0">
                <a:solidFill>
                  <a:srgbClr val="0000FF"/>
                </a:solidFill>
                <a:latin typeface="+mn-lt"/>
              </a:rPr>
              <a:t>An</a:t>
            </a:r>
            <a:r>
              <a:rPr lang="en-US" sz="1400" b="0" i="0" dirty="0">
                <a:solidFill>
                  <a:srgbClr val="0000FF"/>
                </a:solidFill>
                <a:effectLst/>
                <a:latin typeface="+mn-lt"/>
              </a:rPr>
              <a:t>  occlusive  vascular condition primarily affecting the terminal  internal carotids  and proximal  anterior and middle cerebral  arteries</a:t>
            </a:r>
          </a:p>
          <a:p>
            <a:endParaRPr lang="en-US" sz="1400" i="1" dirty="0">
              <a:solidFill>
                <a:schemeClr val="bg1">
                  <a:lumMod val="65000"/>
                </a:schemeClr>
              </a:solidFill>
              <a:latin typeface="+mn-lt"/>
            </a:endParaRPr>
          </a:p>
          <a:p>
            <a:r>
              <a:rPr lang="en-US" sz="1400" b="0" i="1" dirty="0">
                <a:solidFill>
                  <a:schemeClr val="bg1">
                    <a:lumMod val="65000"/>
                  </a:schemeClr>
                </a:solidFill>
                <a:effectLst/>
                <a:latin typeface="+mn-lt"/>
              </a:rPr>
              <a:t>Is it common, or rare?</a:t>
            </a:r>
          </a:p>
          <a:p>
            <a:r>
              <a:rPr lang="en-US" sz="1400" dirty="0">
                <a:solidFill>
                  <a:schemeClr val="bg1">
                    <a:lumMod val="65000"/>
                  </a:schemeClr>
                </a:solidFill>
                <a:latin typeface="+mn-lt"/>
              </a:rPr>
              <a:t>Quite rare</a:t>
            </a:r>
          </a:p>
          <a:p>
            <a:endParaRPr lang="en-US" sz="1400" b="0" i="0" dirty="0">
              <a:solidFill>
                <a:schemeClr val="bg1">
                  <a:lumMod val="65000"/>
                </a:schemeClr>
              </a:solidFill>
              <a:effectLst/>
              <a:latin typeface="+mn-lt"/>
            </a:endParaRPr>
          </a:p>
          <a:p>
            <a:endParaRPr lang="en-US" sz="1400" i="1" dirty="0">
              <a:solidFill>
                <a:schemeClr val="bg1">
                  <a:lumMod val="65000"/>
                </a:schemeClr>
              </a:solidFill>
              <a:latin typeface="+mn-lt"/>
            </a:endParaRPr>
          </a:p>
          <a:p>
            <a:r>
              <a:rPr lang="en-US" sz="1400" i="1" dirty="0">
                <a:solidFill>
                  <a:schemeClr val="bg1">
                    <a:lumMod val="65000"/>
                  </a:schemeClr>
                </a:solidFill>
                <a:latin typeface="+mn-lt"/>
              </a:rPr>
              <a:t>Is there a racial predilection?</a:t>
            </a:r>
          </a:p>
          <a:p>
            <a:r>
              <a:rPr lang="en-US" sz="1400" dirty="0">
                <a:solidFill>
                  <a:schemeClr val="bg1">
                    <a:lumMod val="65000"/>
                  </a:schemeClr>
                </a:solidFill>
                <a:latin typeface="+mn-lt"/>
              </a:rPr>
              <a:t>Yes, it is more common in  </a:t>
            </a:r>
            <a:r>
              <a:rPr lang="en-US" sz="1400" b="1" dirty="0">
                <a:solidFill>
                  <a:srgbClr val="FFDB69"/>
                </a:solidFill>
                <a:latin typeface="+mn-lt"/>
              </a:rPr>
              <a:t>Asians</a:t>
            </a:r>
            <a:r>
              <a:rPr lang="en-US" sz="1400" dirty="0">
                <a:solidFill>
                  <a:schemeClr val="bg1">
                    <a:lumMod val="65000"/>
                  </a:schemeClr>
                </a:solidFill>
                <a:latin typeface="+mn-lt"/>
              </a:rPr>
              <a:t> , especially  Japanese  and Korean  individuals</a:t>
            </a:r>
          </a:p>
          <a:p>
            <a:endParaRPr lang="en-US" sz="1400" dirty="0">
              <a:solidFill>
                <a:schemeClr val="bg1">
                  <a:lumMod val="65000"/>
                </a:schemeClr>
              </a:solidFill>
              <a:latin typeface="+mn-lt"/>
            </a:endParaRPr>
          </a:p>
          <a:p>
            <a:r>
              <a:rPr lang="en-US" sz="1400" i="1" dirty="0">
                <a:solidFill>
                  <a:schemeClr val="bg1">
                    <a:lumMod val="65000"/>
                  </a:schemeClr>
                </a:solidFill>
                <a:latin typeface="+mn-lt"/>
              </a:rPr>
              <a:t>Is there a gender predilection?</a:t>
            </a:r>
          </a:p>
          <a:p>
            <a:r>
              <a:rPr lang="en-US" sz="1400" dirty="0">
                <a:solidFill>
                  <a:schemeClr val="bg1">
                    <a:lumMod val="65000"/>
                  </a:schemeClr>
                </a:solidFill>
                <a:latin typeface="+mn-lt"/>
              </a:rPr>
              <a:t>Yes, there is a modest  </a:t>
            </a:r>
            <a:r>
              <a:rPr lang="en-US" sz="1400" b="1" dirty="0">
                <a:solidFill>
                  <a:srgbClr val="0000FF"/>
                </a:solidFill>
                <a:latin typeface="+mn-lt"/>
              </a:rPr>
              <a:t>female  </a:t>
            </a:r>
            <a:r>
              <a:rPr lang="en-US" sz="1400" dirty="0">
                <a:solidFill>
                  <a:schemeClr val="bg1">
                    <a:lumMod val="65000"/>
                  </a:schemeClr>
                </a:solidFill>
                <a:latin typeface="+mn-lt"/>
              </a:rPr>
              <a:t>preponderance</a:t>
            </a:r>
          </a:p>
          <a:p>
            <a:endParaRPr lang="en-US" sz="1400" i="1" dirty="0">
              <a:solidFill>
                <a:schemeClr val="bg1">
                  <a:lumMod val="65000"/>
                </a:schemeClr>
              </a:solidFill>
              <a:latin typeface="+mn-lt"/>
            </a:endParaRPr>
          </a:p>
          <a:p>
            <a:r>
              <a:rPr lang="en-US" sz="1400" i="1" dirty="0">
                <a:solidFill>
                  <a:schemeClr val="bg1">
                    <a:lumMod val="65000"/>
                  </a:schemeClr>
                </a:solidFill>
                <a:latin typeface="+mn-lt"/>
              </a:rPr>
              <a:t>Is there an age predilection?</a:t>
            </a:r>
          </a:p>
          <a:p>
            <a:r>
              <a:rPr lang="en-US" sz="1400" dirty="0">
                <a:solidFill>
                  <a:schemeClr val="bg1">
                    <a:lumMod val="65000"/>
                  </a:schemeClr>
                </a:solidFill>
                <a:latin typeface="+mn-lt"/>
              </a:rPr>
              <a:t>It manifests most commonly in  </a:t>
            </a:r>
            <a:r>
              <a:rPr lang="en-US" sz="1400" b="1" dirty="0">
                <a:solidFill>
                  <a:schemeClr val="bg1">
                    <a:lumMod val="65000"/>
                  </a:schemeClr>
                </a:solidFill>
                <a:latin typeface="+mn-lt"/>
              </a:rPr>
              <a:t>childhood</a:t>
            </a:r>
            <a:r>
              <a:rPr lang="en-US" sz="1400" dirty="0">
                <a:solidFill>
                  <a:schemeClr val="bg1">
                    <a:lumMod val="65000"/>
                  </a:schemeClr>
                </a:solidFill>
                <a:latin typeface="+mn-lt"/>
              </a:rPr>
              <a:t>  (with a second, smaller peak in the  fourth  decade)</a:t>
            </a:r>
          </a:p>
        </p:txBody>
      </p:sp>
      <p:cxnSp>
        <p:nvCxnSpPr>
          <p:cNvPr id="19" name="Straight Arrow Connector 18">
            <a:extLst>
              <a:ext uri="{FF2B5EF4-FFF2-40B4-BE49-F238E27FC236}">
                <a16:creationId xmlns:a16="http://schemas.microsoft.com/office/drawing/2014/main" id="{3651714D-1DF0-A8DE-2133-E97CAC890AA4}"/>
              </a:ext>
            </a:extLst>
          </p:cNvPr>
          <p:cNvCxnSpPr/>
          <p:nvPr/>
        </p:nvCxnSpPr>
        <p:spPr>
          <a:xfrm flipV="1">
            <a:off x="4495800" y="3200400"/>
            <a:ext cx="0" cy="1295400"/>
          </a:xfrm>
          <a:prstGeom prst="straightConnector1">
            <a:avLst/>
          </a:prstGeom>
          <a:ln w="22225">
            <a:headEnd type="triangle"/>
            <a:tailEnd type="triangle"/>
          </a:ln>
        </p:spPr>
        <p:style>
          <a:lnRef idx="1">
            <a:schemeClr val="dk1"/>
          </a:lnRef>
          <a:fillRef idx="0">
            <a:schemeClr val="dk1"/>
          </a:fillRef>
          <a:effectRef idx="0">
            <a:schemeClr val="dk1"/>
          </a:effectRef>
          <a:fontRef idx="minor">
            <a:schemeClr val="tx1"/>
          </a:fontRef>
        </p:style>
      </p:cxnSp>
      <p:cxnSp>
        <p:nvCxnSpPr>
          <p:cNvPr id="22" name="Straight Arrow Connector 21">
            <a:extLst>
              <a:ext uri="{FF2B5EF4-FFF2-40B4-BE49-F238E27FC236}">
                <a16:creationId xmlns:a16="http://schemas.microsoft.com/office/drawing/2014/main" id="{AD00BF57-679E-A115-32A7-15684789A2AC}"/>
              </a:ext>
            </a:extLst>
          </p:cNvPr>
          <p:cNvCxnSpPr>
            <a:cxnSpLocks/>
          </p:cNvCxnSpPr>
          <p:nvPr/>
        </p:nvCxnSpPr>
        <p:spPr>
          <a:xfrm flipV="1">
            <a:off x="4191000" y="3200400"/>
            <a:ext cx="0" cy="1905000"/>
          </a:xfrm>
          <a:prstGeom prst="straightConnector1">
            <a:avLst/>
          </a:prstGeom>
          <a:ln w="22225">
            <a:headEnd type="triangle"/>
            <a:tailEnd type="triangle"/>
          </a:ln>
        </p:spPr>
        <p:style>
          <a:lnRef idx="1">
            <a:schemeClr val="dk1"/>
          </a:lnRef>
          <a:fillRef idx="0">
            <a:schemeClr val="dk1"/>
          </a:fillRef>
          <a:effectRef idx="0">
            <a:schemeClr val="dk1"/>
          </a:effectRef>
          <a:fontRef idx="minor">
            <a:schemeClr val="tx1"/>
          </a:fontRef>
        </p:style>
      </p:cxnSp>
      <p:sp>
        <p:nvSpPr>
          <p:cNvPr id="27" name="TextBox 26">
            <a:extLst>
              <a:ext uri="{FF2B5EF4-FFF2-40B4-BE49-F238E27FC236}">
                <a16:creationId xmlns:a16="http://schemas.microsoft.com/office/drawing/2014/main" id="{0913D1F6-7AB2-D799-D3DB-BFA2685F70A8}"/>
              </a:ext>
            </a:extLst>
          </p:cNvPr>
          <p:cNvSpPr txBox="1"/>
          <p:nvPr/>
        </p:nvSpPr>
        <p:spPr>
          <a:xfrm>
            <a:off x="4646821" y="3429000"/>
            <a:ext cx="4497179" cy="3108543"/>
          </a:xfrm>
          <a:prstGeom prst="rect">
            <a:avLst/>
          </a:prstGeom>
          <a:solidFill>
            <a:srgbClr val="CCFFCC"/>
          </a:solidFill>
        </p:spPr>
        <p:txBody>
          <a:bodyPr wrap="square" rtlCol="0">
            <a:spAutoFit/>
          </a:bodyPr>
          <a:lstStyle/>
          <a:p>
            <a:r>
              <a:rPr lang="en-US" sz="1400" i="1" dirty="0">
                <a:solidFill>
                  <a:srgbClr val="0000FF"/>
                </a:solidFill>
              </a:rPr>
              <a:t>‘Occlusive cerebrovascular condition in young Asian women’ should bring to mind another condition as well. What is it?</a:t>
            </a:r>
          </a:p>
          <a:p>
            <a:r>
              <a:rPr lang="en-US" sz="1400" dirty="0">
                <a:solidFill>
                  <a:srgbClr val="0000FF"/>
                </a:solidFill>
              </a:rPr>
              <a:t>Takayasu’s arteritis</a:t>
            </a:r>
          </a:p>
          <a:p>
            <a:endParaRPr lang="en-US" sz="1400" dirty="0">
              <a:solidFill>
                <a:srgbClr val="0000FF"/>
              </a:solidFill>
            </a:endParaRPr>
          </a:p>
          <a:p>
            <a:endParaRPr lang="en-US" sz="1400" dirty="0">
              <a:solidFill>
                <a:srgbClr val="0000FF"/>
              </a:solidFill>
            </a:endParaRPr>
          </a:p>
          <a:p>
            <a:pPr eaLnBrk="1" hangingPunct="1">
              <a:defRPr/>
            </a:pPr>
            <a:r>
              <a:rPr lang="en-US" sz="1400" i="1" dirty="0">
                <a:solidFill>
                  <a:srgbClr val="0000FF"/>
                </a:solidFill>
                <a:latin typeface="Arial" charset="0"/>
              </a:rPr>
              <a:t>In a nutshell, what is </a:t>
            </a:r>
            <a:r>
              <a:rPr lang="en-US" sz="1400" dirty="0">
                <a:solidFill>
                  <a:srgbClr val="0000FF"/>
                </a:solidFill>
                <a:latin typeface="Arial" charset="0"/>
              </a:rPr>
              <a:t>Takayasu’s arteritis</a:t>
            </a:r>
            <a:r>
              <a:rPr lang="en-US" sz="1400" i="1" dirty="0">
                <a:solidFill>
                  <a:srgbClr val="0000FF"/>
                </a:solidFill>
                <a:latin typeface="Arial" charset="0"/>
              </a:rPr>
              <a:t>?</a:t>
            </a:r>
            <a:r>
              <a:rPr lang="en-US" sz="1400" dirty="0">
                <a:solidFill>
                  <a:srgbClr val="0000FF"/>
                </a:solidFill>
                <a:latin typeface="Arial" charset="0"/>
              </a:rPr>
              <a:t> </a:t>
            </a:r>
            <a:endParaRPr lang="en-US" sz="1400" dirty="0">
              <a:solidFill>
                <a:srgbClr val="CCFFCC"/>
              </a:solidFill>
              <a:latin typeface="Arial" charset="0"/>
            </a:endParaRPr>
          </a:p>
          <a:p>
            <a:pPr eaLnBrk="1" hangingPunct="1">
              <a:defRPr/>
            </a:pPr>
            <a:r>
              <a:rPr lang="en-US" sz="1400" dirty="0">
                <a:solidFill>
                  <a:srgbClr val="CCFFCC"/>
                </a:solidFill>
                <a:latin typeface="Arial" charset="0"/>
              </a:rPr>
              <a:t>An occlusive vasculitis that affects larger vessels</a:t>
            </a:r>
          </a:p>
          <a:p>
            <a:pPr eaLnBrk="1" hangingPunct="1">
              <a:defRPr/>
            </a:pPr>
            <a:endParaRPr lang="en-US" sz="1400" i="1" dirty="0">
              <a:solidFill>
                <a:srgbClr val="CCFFCC"/>
              </a:solidFill>
              <a:latin typeface="Arial" charset="0"/>
            </a:endParaRPr>
          </a:p>
          <a:p>
            <a:pPr eaLnBrk="1" hangingPunct="1">
              <a:defRPr/>
            </a:pPr>
            <a:r>
              <a:rPr lang="en-US" sz="1400" i="1" dirty="0">
                <a:solidFill>
                  <a:srgbClr val="CCFFCC"/>
                </a:solidFill>
                <a:latin typeface="Arial" charset="0"/>
              </a:rPr>
              <a:t>Is it common, or rare?</a:t>
            </a:r>
          </a:p>
          <a:p>
            <a:pPr eaLnBrk="1" hangingPunct="1">
              <a:defRPr/>
            </a:pPr>
            <a:r>
              <a:rPr lang="en-US" sz="1400" dirty="0">
                <a:solidFill>
                  <a:srgbClr val="CCFFCC"/>
                </a:solidFill>
                <a:latin typeface="Arial" charset="0"/>
              </a:rPr>
              <a:t>Rare</a:t>
            </a:r>
          </a:p>
          <a:p>
            <a:pPr eaLnBrk="1" hangingPunct="1">
              <a:defRPr/>
            </a:pPr>
            <a:endParaRPr lang="en-US" sz="1400" i="1" dirty="0">
              <a:solidFill>
                <a:srgbClr val="CCFFCC"/>
              </a:solidFill>
              <a:latin typeface="Arial" charset="0"/>
            </a:endParaRPr>
          </a:p>
          <a:p>
            <a:pPr eaLnBrk="1" hangingPunct="1">
              <a:defRPr/>
            </a:pPr>
            <a:r>
              <a:rPr lang="en-US" sz="1400" i="1" dirty="0">
                <a:solidFill>
                  <a:srgbClr val="CCFFCC"/>
                </a:solidFill>
                <a:latin typeface="Arial" charset="0"/>
              </a:rPr>
              <a:t>Is there an age predilection?</a:t>
            </a:r>
          </a:p>
          <a:p>
            <a:pPr eaLnBrk="1" hangingPunct="1">
              <a:defRPr/>
            </a:pPr>
            <a:r>
              <a:rPr lang="en-US" sz="1400" dirty="0">
                <a:solidFill>
                  <a:srgbClr val="CCFFCC"/>
                </a:solidFill>
                <a:latin typeface="Arial" charset="0"/>
              </a:rPr>
              <a:t>Yes, most cases present in early adulthood </a:t>
            </a:r>
          </a:p>
        </p:txBody>
      </p:sp>
      <p:sp>
        <p:nvSpPr>
          <p:cNvPr id="30" name="TextBox 29">
            <a:extLst>
              <a:ext uri="{FF2B5EF4-FFF2-40B4-BE49-F238E27FC236}">
                <a16:creationId xmlns:a16="http://schemas.microsoft.com/office/drawing/2014/main" id="{847538D4-90E6-0D02-4556-8718851B4A3B}"/>
              </a:ext>
            </a:extLst>
          </p:cNvPr>
          <p:cNvSpPr txBox="1"/>
          <p:nvPr/>
        </p:nvSpPr>
        <p:spPr>
          <a:xfrm>
            <a:off x="4195564" y="4425543"/>
            <a:ext cx="771365" cy="307777"/>
          </a:xfrm>
          <a:prstGeom prst="rect">
            <a:avLst/>
          </a:prstGeom>
          <a:noFill/>
        </p:spPr>
        <p:txBody>
          <a:bodyPr wrap="none" rtlCol="0">
            <a:spAutoFit/>
          </a:bodyPr>
          <a:lstStyle/>
          <a:p>
            <a:r>
              <a:rPr lang="en-US" sz="1400" b="1" dirty="0">
                <a:solidFill>
                  <a:srgbClr val="0000FF"/>
                </a:solidFill>
              </a:rPr>
              <a:t>Asians</a:t>
            </a:r>
          </a:p>
        </p:txBody>
      </p:sp>
    </p:spTree>
    <p:extLst>
      <p:ext uri="{BB962C8B-B14F-4D97-AF65-F5344CB8AC3E}">
        <p14:creationId xmlns:p14="http://schemas.microsoft.com/office/powerpoint/2010/main" val="2729118867"/>
      </p:ext>
    </p:extLst>
  </p:cSld>
  <p:clrMapOvr>
    <a:masterClrMapping/>
  </p:clrMapOvr>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6" name="Text Box 10">
            <a:extLst>
              <a:ext uri="{FF2B5EF4-FFF2-40B4-BE49-F238E27FC236}">
                <a16:creationId xmlns:a16="http://schemas.microsoft.com/office/drawing/2014/main" id="{75A786AA-A76E-4831-AE75-ABE88B23D8E3}"/>
              </a:ext>
            </a:extLst>
          </p:cNvPr>
          <p:cNvSpPr txBox="1">
            <a:spLocks noChangeArrowheads="1"/>
          </p:cNvSpPr>
          <p:nvPr/>
        </p:nvSpPr>
        <p:spPr bwMode="auto">
          <a:xfrm>
            <a:off x="1371600" y="4267200"/>
            <a:ext cx="3057525" cy="2154238"/>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Morning-Glory Disc</a:t>
            </a:r>
          </a:p>
          <a:p>
            <a:pPr eaLnBrk="1" hangingPunct="1">
              <a:spcBef>
                <a:spcPct val="0"/>
              </a:spcBef>
              <a:buClrTx/>
              <a:buSzTx/>
              <a:buFontTx/>
              <a:buNone/>
            </a:pPr>
            <a:r>
              <a:rPr lang="en-US" altLang="en-US" sz="1200"/>
              <a:t>--DFE reveals:</a:t>
            </a:r>
          </a:p>
          <a:p>
            <a:pPr eaLnBrk="1" hangingPunct="1">
              <a:spcBef>
                <a:spcPct val="0"/>
              </a:spcBef>
              <a:buClrTx/>
              <a:buSzTx/>
              <a:buFontTx/>
              <a:buNone/>
            </a:pPr>
            <a:r>
              <a:rPr lang="en-US" altLang="en-US" sz="1200"/>
              <a:t>  1) A funnel-shaped…</a:t>
            </a:r>
            <a:r>
              <a:rPr lang="en-US" altLang="en-US" sz="1200" b="1">
                <a:solidFill>
                  <a:srgbClr val="0000FF"/>
                </a:solidFill>
              </a:rPr>
              <a:t>excavation</a:t>
            </a:r>
            <a:endParaRPr lang="en-US" altLang="en-US" sz="1200"/>
          </a:p>
          <a:p>
            <a:pPr eaLnBrk="1" hangingPunct="1">
              <a:spcBef>
                <a:spcPct val="0"/>
              </a:spcBef>
              <a:buClrTx/>
              <a:buSzTx/>
              <a:buFontTx/>
              <a:buNone/>
            </a:pPr>
            <a:r>
              <a:rPr lang="en-US" altLang="en-US" sz="1200"/>
              <a:t>  2) Number of vessels crossing the rim</a:t>
            </a:r>
          </a:p>
          <a:p>
            <a:pPr eaLnBrk="1" hangingPunct="1">
              <a:spcBef>
                <a:spcPct val="0"/>
              </a:spcBef>
              <a:buClrTx/>
              <a:buSzTx/>
              <a:buFontTx/>
              <a:buNone/>
            </a:pPr>
            <a:r>
              <a:rPr lang="en-US" altLang="en-US" sz="1200"/>
              <a:t>    seems abnormally…</a:t>
            </a:r>
            <a:r>
              <a:rPr lang="en-US" altLang="en-US" sz="1200" b="1">
                <a:solidFill>
                  <a:srgbClr val="0000FF"/>
                </a:solidFill>
              </a:rPr>
              <a:t>high</a:t>
            </a:r>
            <a:r>
              <a:rPr lang="en-US" altLang="en-US" sz="1200"/>
              <a:t> </a:t>
            </a:r>
            <a:endParaRPr lang="en-US" altLang="en-US" sz="1200" b="1">
              <a:solidFill>
                <a:srgbClr val="0000FF"/>
              </a:solidFill>
            </a:endParaRPr>
          </a:p>
          <a:p>
            <a:pPr eaLnBrk="1" hangingPunct="1">
              <a:spcBef>
                <a:spcPct val="0"/>
              </a:spcBef>
              <a:buClrTx/>
              <a:buSzTx/>
              <a:buFontTx/>
              <a:buNone/>
            </a:pPr>
            <a:r>
              <a:rPr lang="en-US" altLang="en-US" sz="1200"/>
              <a:t>--Tissue is…</a:t>
            </a:r>
            <a:r>
              <a:rPr lang="en-US" altLang="en-US" sz="1200" b="1">
                <a:solidFill>
                  <a:srgbClr val="0000FF"/>
                </a:solidFill>
              </a:rPr>
              <a:t>contractile</a:t>
            </a:r>
            <a:r>
              <a:rPr lang="en-US" altLang="en-US" sz="1200"/>
              <a:t>, so cup seems</a:t>
            </a:r>
          </a:p>
          <a:p>
            <a:pPr eaLnBrk="1" hangingPunct="1">
              <a:spcBef>
                <a:spcPct val="0"/>
              </a:spcBef>
              <a:buClrTx/>
              <a:buSzTx/>
              <a:buFontTx/>
              <a:buNone/>
            </a:pPr>
            <a:r>
              <a:rPr lang="en-US" altLang="en-US" sz="1200"/>
              <a:t>  to…</a:t>
            </a:r>
            <a:r>
              <a:rPr lang="en-US" altLang="en-US" sz="1200" b="1">
                <a:solidFill>
                  <a:srgbClr val="0000FF"/>
                </a:solidFill>
              </a:rPr>
              <a:t>open </a:t>
            </a:r>
            <a:r>
              <a:rPr lang="en-US" altLang="en-US" sz="1200">
                <a:solidFill>
                  <a:srgbClr val="0000FF"/>
                </a:solidFill>
              </a:rPr>
              <a:t>and</a:t>
            </a:r>
            <a:r>
              <a:rPr lang="en-US" altLang="en-US" sz="1200" b="1">
                <a:solidFill>
                  <a:srgbClr val="0000FF"/>
                </a:solidFill>
              </a:rPr>
              <a:t> close</a:t>
            </a:r>
            <a:r>
              <a:rPr lang="en-US" altLang="en-US" sz="1200"/>
              <a:t> (like its namesake,  </a:t>
            </a:r>
          </a:p>
          <a:p>
            <a:pPr eaLnBrk="1" hangingPunct="1">
              <a:spcBef>
                <a:spcPct val="0"/>
              </a:spcBef>
              <a:buClrTx/>
              <a:buSzTx/>
              <a:buFontTx/>
              <a:buNone/>
            </a:pPr>
            <a:r>
              <a:rPr lang="en-US" altLang="en-US" sz="1200"/>
              <a:t>  the morning-glory flower)</a:t>
            </a:r>
          </a:p>
          <a:p>
            <a:pPr eaLnBrk="1" hangingPunct="1">
              <a:spcBef>
                <a:spcPct val="0"/>
              </a:spcBef>
              <a:buClrTx/>
              <a:buSzTx/>
              <a:buFontTx/>
              <a:buNone/>
            </a:pPr>
            <a:r>
              <a:rPr lang="en-US" altLang="en-US" sz="1200"/>
              <a:t>--VA usually…</a:t>
            </a:r>
            <a:r>
              <a:rPr lang="en-US" altLang="en-US" sz="1200" b="1">
                <a:solidFill>
                  <a:srgbClr val="0000FF"/>
                </a:solidFill>
              </a:rPr>
              <a:t>20/200</a:t>
            </a:r>
            <a:r>
              <a:rPr lang="en-US" altLang="en-US" sz="1200"/>
              <a:t>, but can be…</a:t>
            </a:r>
          </a:p>
          <a:p>
            <a:pPr eaLnBrk="1" hangingPunct="1">
              <a:spcBef>
                <a:spcPct val="0"/>
              </a:spcBef>
              <a:buClrTx/>
              <a:buSzTx/>
              <a:buFontTx/>
              <a:buNone/>
            </a:pPr>
            <a:r>
              <a:rPr lang="en-US" altLang="en-US" sz="1200"/>
              <a:t>   </a:t>
            </a:r>
            <a:r>
              <a:rPr lang="en-US" altLang="en-US" sz="1200" b="1">
                <a:solidFill>
                  <a:srgbClr val="0000FF"/>
                </a:solidFill>
              </a:rPr>
              <a:t>20/20&lt;-&gt;NLP</a:t>
            </a:r>
          </a:p>
          <a:p>
            <a:pPr eaLnBrk="1" hangingPunct="1">
              <a:spcBef>
                <a:spcPct val="0"/>
              </a:spcBef>
              <a:buClrTx/>
              <a:buSzTx/>
              <a:buFontTx/>
              <a:buNone/>
            </a:pPr>
            <a:r>
              <a:rPr lang="en-US" altLang="en-US" sz="1200"/>
              <a:t>--1/3 develop…</a:t>
            </a:r>
            <a:r>
              <a:rPr lang="en-US" altLang="en-US" sz="1200" b="1">
                <a:solidFill>
                  <a:srgbClr val="CCECFF"/>
                </a:solidFill>
              </a:rPr>
              <a:t>serous</a:t>
            </a:r>
            <a:r>
              <a:rPr lang="en-US" altLang="en-US" sz="1200" b="1">
                <a:solidFill>
                  <a:srgbClr val="0000FF"/>
                </a:solidFill>
              </a:rPr>
              <a:t> </a:t>
            </a:r>
            <a:r>
              <a:rPr lang="en-US" altLang="en-US" sz="1200" b="1">
                <a:solidFill>
                  <a:srgbClr val="CCECFF"/>
                </a:solidFill>
              </a:rPr>
              <a:t>RD</a:t>
            </a:r>
          </a:p>
        </p:txBody>
      </p:sp>
      <p:sp>
        <p:nvSpPr>
          <p:cNvPr id="26627" name="Text Box 3">
            <a:extLst>
              <a:ext uri="{FF2B5EF4-FFF2-40B4-BE49-F238E27FC236}">
                <a16:creationId xmlns:a16="http://schemas.microsoft.com/office/drawing/2014/main" id="{EBF565CB-D2E5-4CB9-AB10-59AB11704A7C}"/>
              </a:ext>
            </a:extLst>
          </p:cNvPr>
          <p:cNvSpPr txBox="1">
            <a:spLocks noChangeArrowheads="1"/>
          </p:cNvSpPr>
          <p:nvPr/>
        </p:nvSpPr>
        <p:spPr bwMode="auto">
          <a:xfrm>
            <a:off x="793750" y="3505200"/>
            <a:ext cx="2274982" cy="677108"/>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solidFill>
                  <a:schemeClr val="bg1">
                    <a:lumMod val="65000"/>
                  </a:schemeClr>
                </a:solidFill>
              </a:rPr>
              <a:t>Optic Pit/Hole</a:t>
            </a:r>
          </a:p>
          <a:p>
            <a:pPr eaLnBrk="1" hangingPunct="1">
              <a:spcBef>
                <a:spcPct val="0"/>
              </a:spcBef>
              <a:buClrTx/>
              <a:buSzTx/>
              <a:buFontTx/>
              <a:buNone/>
            </a:pPr>
            <a:r>
              <a:rPr lang="en-US" altLang="en-US" sz="1200">
                <a:solidFill>
                  <a:schemeClr val="bg1">
                    <a:lumMod val="65000"/>
                  </a:schemeClr>
                </a:solidFill>
              </a:rPr>
              <a:t>--Associated with…</a:t>
            </a:r>
            <a:r>
              <a:rPr lang="en-US" altLang="en-US" sz="1200" b="1">
                <a:solidFill>
                  <a:schemeClr val="bg1">
                    <a:lumMod val="65000"/>
                  </a:schemeClr>
                </a:solidFill>
              </a:rPr>
              <a:t>serous RD</a:t>
            </a:r>
          </a:p>
          <a:p>
            <a:pPr eaLnBrk="1" hangingPunct="1">
              <a:spcBef>
                <a:spcPct val="0"/>
              </a:spcBef>
              <a:buClrTx/>
              <a:buSzTx/>
              <a:buFontTx/>
              <a:buNone/>
            </a:pPr>
            <a:r>
              <a:rPr lang="en-US" altLang="en-US" sz="1200" b="1">
                <a:solidFill>
                  <a:schemeClr val="bg1">
                    <a:lumMod val="65000"/>
                  </a:schemeClr>
                </a:solidFill>
              </a:rPr>
              <a:t>  in adulthood</a:t>
            </a:r>
          </a:p>
        </p:txBody>
      </p:sp>
      <p:sp>
        <p:nvSpPr>
          <p:cNvPr id="26628" name="Line 4">
            <a:extLst>
              <a:ext uri="{FF2B5EF4-FFF2-40B4-BE49-F238E27FC236}">
                <a16:creationId xmlns:a16="http://schemas.microsoft.com/office/drawing/2014/main" id="{6995FA1A-F69E-4714-87E2-B7C3F5C89A50}"/>
              </a:ext>
            </a:extLst>
          </p:cNvPr>
          <p:cNvSpPr>
            <a:spLocks noChangeShapeType="1"/>
          </p:cNvSpPr>
          <p:nvPr/>
        </p:nvSpPr>
        <p:spPr bwMode="auto">
          <a:xfrm flipH="1">
            <a:off x="1600200" y="2057400"/>
            <a:ext cx="1524000" cy="3810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629" name="Text Box 6">
            <a:extLst>
              <a:ext uri="{FF2B5EF4-FFF2-40B4-BE49-F238E27FC236}">
                <a16:creationId xmlns:a16="http://schemas.microsoft.com/office/drawing/2014/main" id="{2498F669-3885-470F-827E-D0722ECBD570}"/>
              </a:ext>
            </a:extLst>
          </p:cNvPr>
          <p:cNvSpPr txBox="1">
            <a:spLocks noChangeArrowheads="1"/>
          </p:cNvSpPr>
          <p:nvPr/>
        </p:nvSpPr>
        <p:spPr bwMode="auto">
          <a:xfrm>
            <a:off x="1340808" y="1524000"/>
            <a:ext cx="3544560" cy="458587"/>
          </a:xfrm>
          <a:prstGeom prst="rect">
            <a:avLst/>
          </a:prstGeom>
          <a:noFill/>
          <a:ln w="952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1400" i="1">
                <a:solidFill>
                  <a:schemeClr val="bg1">
                    <a:lumMod val="75000"/>
                  </a:schemeClr>
                </a:solidFill>
              </a:rPr>
              <a:t>These three are all secondary to abnormal</a:t>
            </a:r>
          </a:p>
          <a:p>
            <a:pPr algn="ctr" eaLnBrk="1" hangingPunct="1">
              <a:lnSpc>
                <a:spcPct val="85000"/>
              </a:lnSpc>
              <a:spcBef>
                <a:spcPct val="0"/>
              </a:spcBef>
              <a:buClrTx/>
              <a:buSzTx/>
              <a:buFontTx/>
              <a:buNone/>
            </a:pPr>
            <a:r>
              <a:rPr lang="en-US" altLang="en-US" sz="1400" i="1">
                <a:solidFill>
                  <a:schemeClr val="bg1">
                    <a:lumMod val="75000"/>
                  </a:schemeClr>
                </a:solidFill>
              </a:rPr>
              <a:t>closure of the embryonic optic fissure</a:t>
            </a:r>
          </a:p>
        </p:txBody>
      </p:sp>
      <p:sp>
        <p:nvSpPr>
          <p:cNvPr id="26630" name="Text Box 7">
            <a:extLst>
              <a:ext uri="{FF2B5EF4-FFF2-40B4-BE49-F238E27FC236}">
                <a16:creationId xmlns:a16="http://schemas.microsoft.com/office/drawing/2014/main" id="{77864995-F91A-497B-84DE-F4FB09455FB9}"/>
              </a:ext>
            </a:extLst>
          </p:cNvPr>
          <p:cNvSpPr txBox="1">
            <a:spLocks noChangeArrowheads="1"/>
          </p:cNvSpPr>
          <p:nvPr/>
        </p:nvSpPr>
        <p:spPr bwMode="auto">
          <a:xfrm>
            <a:off x="76200" y="2514600"/>
            <a:ext cx="2783134" cy="861774"/>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solidFill>
                  <a:schemeClr val="bg1">
                    <a:lumMod val="65000"/>
                  </a:schemeClr>
                </a:solidFill>
              </a:rPr>
              <a:t>Optic Nerve Coloboma</a:t>
            </a:r>
          </a:p>
          <a:p>
            <a:pPr eaLnBrk="1" hangingPunct="1">
              <a:spcBef>
                <a:spcPct val="0"/>
              </a:spcBef>
              <a:buClrTx/>
              <a:buSzTx/>
              <a:buFontTx/>
              <a:buNone/>
            </a:pPr>
            <a:r>
              <a:rPr lang="en-US" altLang="en-US" sz="1200">
                <a:solidFill>
                  <a:schemeClr val="bg1">
                    <a:lumMod val="65000"/>
                  </a:schemeClr>
                </a:solidFill>
              </a:rPr>
              <a:t>1) May resemble…</a:t>
            </a:r>
            <a:r>
              <a:rPr lang="en-US" altLang="en-US" sz="1200" b="1">
                <a:solidFill>
                  <a:schemeClr val="bg1">
                    <a:lumMod val="65000"/>
                  </a:schemeClr>
                </a:solidFill>
              </a:rPr>
              <a:t>deep cupping</a:t>
            </a:r>
          </a:p>
          <a:p>
            <a:pPr eaLnBrk="1" hangingPunct="1">
              <a:spcBef>
                <a:spcPct val="0"/>
              </a:spcBef>
              <a:buClrTx/>
              <a:buSzTx/>
              <a:buFontTx/>
              <a:buNone/>
            </a:pPr>
            <a:r>
              <a:rPr lang="en-US" altLang="en-US" sz="1200">
                <a:solidFill>
                  <a:schemeClr val="bg1">
                    <a:lumMod val="65000"/>
                  </a:schemeClr>
                </a:solidFill>
              </a:rPr>
              <a:t>2) Can be…</a:t>
            </a:r>
            <a:r>
              <a:rPr lang="en-US" altLang="en-US" sz="1200" b="1">
                <a:solidFill>
                  <a:schemeClr val="bg1">
                    <a:lumMod val="65000"/>
                  </a:schemeClr>
                </a:solidFill>
              </a:rPr>
              <a:t>bilateral, asymmetric</a:t>
            </a:r>
          </a:p>
          <a:p>
            <a:pPr eaLnBrk="1" hangingPunct="1">
              <a:spcBef>
                <a:spcPct val="0"/>
              </a:spcBef>
              <a:buClrTx/>
              <a:buSzTx/>
              <a:buFontTx/>
              <a:buNone/>
            </a:pPr>
            <a:r>
              <a:rPr lang="en-US" altLang="en-US" sz="1200">
                <a:solidFill>
                  <a:schemeClr val="bg1">
                    <a:lumMod val="65000"/>
                  </a:schemeClr>
                </a:solidFill>
              </a:rPr>
              <a:t>3) Part of the…</a:t>
            </a:r>
            <a:r>
              <a:rPr lang="en-US" altLang="en-US" sz="1200" b="1">
                <a:solidFill>
                  <a:schemeClr val="bg1">
                    <a:lumMod val="65000"/>
                  </a:schemeClr>
                </a:solidFill>
              </a:rPr>
              <a:t>CHARGE association</a:t>
            </a:r>
          </a:p>
        </p:txBody>
      </p:sp>
      <p:sp>
        <p:nvSpPr>
          <p:cNvPr id="26631" name="Line 8">
            <a:extLst>
              <a:ext uri="{FF2B5EF4-FFF2-40B4-BE49-F238E27FC236}">
                <a16:creationId xmlns:a16="http://schemas.microsoft.com/office/drawing/2014/main" id="{91D11795-7A2D-4757-920B-F908079269D1}"/>
              </a:ext>
            </a:extLst>
          </p:cNvPr>
          <p:cNvSpPr>
            <a:spLocks noChangeShapeType="1"/>
          </p:cNvSpPr>
          <p:nvPr/>
        </p:nvSpPr>
        <p:spPr bwMode="auto">
          <a:xfrm flipH="1">
            <a:off x="2971800" y="2057400"/>
            <a:ext cx="152400" cy="14478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632" name="Text Box 9">
            <a:extLst>
              <a:ext uri="{FF2B5EF4-FFF2-40B4-BE49-F238E27FC236}">
                <a16:creationId xmlns:a16="http://schemas.microsoft.com/office/drawing/2014/main" id="{A6F1D9EC-DA7F-44C4-8528-11B06C1FBD47}"/>
              </a:ext>
            </a:extLst>
          </p:cNvPr>
          <p:cNvSpPr txBox="1">
            <a:spLocks noChangeArrowheads="1"/>
          </p:cNvSpPr>
          <p:nvPr/>
        </p:nvSpPr>
        <p:spPr bwMode="auto">
          <a:xfrm>
            <a:off x="1371600" y="4267200"/>
            <a:ext cx="3057247" cy="2154436"/>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dirty="0">
                <a:solidFill>
                  <a:schemeClr val="bg1">
                    <a:lumMod val="65000"/>
                  </a:schemeClr>
                </a:solidFill>
              </a:rPr>
              <a:t>Morning-Glory Disc</a:t>
            </a:r>
          </a:p>
          <a:p>
            <a:pPr eaLnBrk="1" hangingPunct="1">
              <a:spcBef>
                <a:spcPct val="0"/>
              </a:spcBef>
              <a:buClrTx/>
              <a:buSzTx/>
              <a:buFontTx/>
              <a:buNone/>
            </a:pPr>
            <a:r>
              <a:rPr lang="en-US" altLang="en-US" sz="1200" dirty="0">
                <a:solidFill>
                  <a:schemeClr val="bg1">
                    <a:lumMod val="65000"/>
                  </a:schemeClr>
                </a:solidFill>
              </a:rPr>
              <a:t>--DFE reveals:</a:t>
            </a:r>
          </a:p>
          <a:p>
            <a:pPr eaLnBrk="1" hangingPunct="1">
              <a:spcBef>
                <a:spcPct val="0"/>
              </a:spcBef>
              <a:buClrTx/>
              <a:buSzTx/>
              <a:buFontTx/>
              <a:buNone/>
            </a:pPr>
            <a:r>
              <a:rPr lang="en-US" altLang="en-US" sz="1200" dirty="0">
                <a:solidFill>
                  <a:schemeClr val="bg1">
                    <a:lumMod val="65000"/>
                  </a:schemeClr>
                </a:solidFill>
              </a:rPr>
              <a:t>  1) A funnel-shaped…</a:t>
            </a:r>
            <a:r>
              <a:rPr lang="en-US" altLang="en-US" sz="1200" b="1" dirty="0">
                <a:solidFill>
                  <a:schemeClr val="bg1">
                    <a:lumMod val="65000"/>
                  </a:schemeClr>
                </a:solidFill>
              </a:rPr>
              <a:t>excavation</a:t>
            </a:r>
            <a:endParaRPr lang="en-US" altLang="en-US" sz="1200" dirty="0">
              <a:solidFill>
                <a:schemeClr val="bg1">
                  <a:lumMod val="65000"/>
                </a:schemeClr>
              </a:solidFill>
            </a:endParaRPr>
          </a:p>
          <a:p>
            <a:pPr eaLnBrk="1" hangingPunct="1">
              <a:spcBef>
                <a:spcPct val="0"/>
              </a:spcBef>
              <a:buClrTx/>
              <a:buSzTx/>
              <a:buFontTx/>
              <a:buNone/>
            </a:pPr>
            <a:r>
              <a:rPr lang="en-US" altLang="en-US" sz="1200" dirty="0">
                <a:solidFill>
                  <a:schemeClr val="bg1">
                    <a:lumMod val="65000"/>
                  </a:schemeClr>
                </a:solidFill>
              </a:rPr>
              <a:t>  2) Number of vessels crossing the rim</a:t>
            </a:r>
          </a:p>
          <a:p>
            <a:pPr eaLnBrk="1" hangingPunct="1">
              <a:spcBef>
                <a:spcPct val="0"/>
              </a:spcBef>
              <a:buClrTx/>
              <a:buSzTx/>
              <a:buFontTx/>
              <a:buNone/>
            </a:pPr>
            <a:r>
              <a:rPr lang="en-US" altLang="en-US" sz="1200" dirty="0">
                <a:solidFill>
                  <a:schemeClr val="bg1">
                    <a:lumMod val="65000"/>
                  </a:schemeClr>
                </a:solidFill>
              </a:rPr>
              <a:t>    seems abnormally…</a:t>
            </a:r>
            <a:r>
              <a:rPr lang="en-US" altLang="en-US" sz="1200" b="1" dirty="0">
                <a:solidFill>
                  <a:schemeClr val="bg1">
                    <a:lumMod val="65000"/>
                  </a:schemeClr>
                </a:solidFill>
              </a:rPr>
              <a:t>high</a:t>
            </a:r>
            <a:r>
              <a:rPr lang="en-US" altLang="en-US" sz="1200" dirty="0">
                <a:solidFill>
                  <a:schemeClr val="bg1">
                    <a:lumMod val="65000"/>
                  </a:schemeClr>
                </a:solidFill>
              </a:rPr>
              <a:t> </a:t>
            </a:r>
            <a:endParaRPr lang="en-US" altLang="en-US" sz="1200" b="1" dirty="0">
              <a:solidFill>
                <a:schemeClr val="bg1">
                  <a:lumMod val="65000"/>
                </a:schemeClr>
              </a:solidFill>
            </a:endParaRPr>
          </a:p>
          <a:p>
            <a:pPr eaLnBrk="1" hangingPunct="1">
              <a:spcBef>
                <a:spcPct val="0"/>
              </a:spcBef>
              <a:buClrTx/>
              <a:buSzTx/>
              <a:buFontTx/>
              <a:buNone/>
            </a:pPr>
            <a:r>
              <a:rPr lang="en-US" altLang="en-US" sz="1200" dirty="0">
                <a:solidFill>
                  <a:schemeClr val="bg1">
                    <a:lumMod val="65000"/>
                  </a:schemeClr>
                </a:solidFill>
              </a:rPr>
              <a:t>--Tissue is…</a:t>
            </a:r>
            <a:r>
              <a:rPr lang="en-US" altLang="en-US" sz="1200" b="1" dirty="0">
                <a:solidFill>
                  <a:schemeClr val="bg1">
                    <a:lumMod val="65000"/>
                  </a:schemeClr>
                </a:solidFill>
              </a:rPr>
              <a:t>contractile</a:t>
            </a:r>
            <a:r>
              <a:rPr lang="en-US" altLang="en-US" sz="1200" dirty="0">
                <a:solidFill>
                  <a:schemeClr val="bg1">
                    <a:lumMod val="65000"/>
                  </a:schemeClr>
                </a:solidFill>
              </a:rPr>
              <a:t>, so cup seems</a:t>
            </a:r>
          </a:p>
          <a:p>
            <a:pPr eaLnBrk="1" hangingPunct="1">
              <a:spcBef>
                <a:spcPct val="0"/>
              </a:spcBef>
              <a:buClrTx/>
              <a:buSzTx/>
              <a:buFontTx/>
              <a:buNone/>
            </a:pPr>
            <a:r>
              <a:rPr lang="en-US" altLang="en-US" sz="1200" dirty="0">
                <a:solidFill>
                  <a:schemeClr val="bg1">
                    <a:lumMod val="65000"/>
                  </a:schemeClr>
                </a:solidFill>
              </a:rPr>
              <a:t>  to…</a:t>
            </a:r>
            <a:r>
              <a:rPr lang="en-US" altLang="en-US" sz="1200" b="1" dirty="0">
                <a:solidFill>
                  <a:schemeClr val="bg1">
                    <a:lumMod val="65000"/>
                  </a:schemeClr>
                </a:solidFill>
              </a:rPr>
              <a:t>open </a:t>
            </a:r>
            <a:r>
              <a:rPr lang="en-US" altLang="en-US" sz="1200" dirty="0">
                <a:solidFill>
                  <a:schemeClr val="bg1">
                    <a:lumMod val="65000"/>
                  </a:schemeClr>
                </a:solidFill>
              </a:rPr>
              <a:t>and</a:t>
            </a:r>
            <a:r>
              <a:rPr lang="en-US" altLang="en-US" sz="1200" b="1" dirty="0">
                <a:solidFill>
                  <a:schemeClr val="bg1">
                    <a:lumMod val="65000"/>
                  </a:schemeClr>
                </a:solidFill>
              </a:rPr>
              <a:t> close</a:t>
            </a:r>
            <a:r>
              <a:rPr lang="en-US" altLang="en-US" sz="1200" dirty="0">
                <a:solidFill>
                  <a:schemeClr val="bg1">
                    <a:lumMod val="65000"/>
                  </a:schemeClr>
                </a:solidFill>
              </a:rPr>
              <a:t> (like its namesake,  </a:t>
            </a:r>
          </a:p>
          <a:p>
            <a:pPr eaLnBrk="1" hangingPunct="1">
              <a:spcBef>
                <a:spcPct val="0"/>
              </a:spcBef>
              <a:buClrTx/>
              <a:buSzTx/>
              <a:buFontTx/>
              <a:buNone/>
            </a:pPr>
            <a:r>
              <a:rPr lang="en-US" altLang="en-US" sz="1200" dirty="0">
                <a:solidFill>
                  <a:schemeClr val="bg1">
                    <a:lumMod val="65000"/>
                  </a:schemeClr>
                </a:solidFill>
              </a:rPr>
              <a:t>  the morning-glory flower)</a:t>
            </a:r>
          </a:p>
          <a:p>
            <a:pPr eaLnBrk="1" hangingPunct="1">
              <a:spcBef>
                <a:spcPct val="0"/>
              </a:spcBef>
              <a:buClrTx/>
              <a:buSzTx/>
              <a:buFontTx/>
              <a:buNone/>
            </a:pPr>
            <a:r>
              <a:rPr lang="en-US" altLang="en-US" sz="1200" dirty="0">
                <a:solidFill>
                  <a:schemeClr val="bg1">
                    <a:lumMod val="65000"/>
                  </a:schemeClr>
                </a:solidFill>
              </a:rPr>
              <a:t>--VA usually…</a:t>
            </a:r>
            <a:r>
              <a:rPr lang="en-US" altLang="en-US" sz="1200" b="1" dirty="0">
                <a:solidFill>
                  <a:schemeClr val="bg1">
                    <a:lumMod val="65000"/>
                  </a:schemeClr>
                </a:solidFill>
              </a:rPr>
              <a:t>20/200</a:t>
            </a:r>
            <a:r>
              <a:rPr lang="en-US" altLang="en-US" sz="1200" dirty="0">
                <a:solidFill>
                  <a:schemeClr val="bg1">
                    <a:lumMod val="65000"/>
                  </a:schemeClr>
                </a:solidFill>
              </a:rPr>
              <a:t>, but can be…</a:t>
            </a:r>
          </a:p>
          <a:p>
            <a:pPr eaLnBrk="1" hangingPunct="1">
              <a:spcBef>
                <a:spcPct val="0"/>
              </a:spcBef>
              <a:buClrTx/>
              <a:buSzTx/>
              <a:buFontTx/>
              <a:buNone/>
            </a:pPr>
            <a:r>
              <a:rPr lang="en-US" altLang="en-US" sz="1200" dirty="0">
                <a:solidFill>
                  <a:schemeClr val="bg1">
                    <a:lumMod val="65000"/>
                  </a:schemeClr>
                </a:solidFill>
              </a:rPr>
              <a:t>   </a:t>
            </a:r>
            <a:r>
              <a:rPr lang="en-US" altLang="en-US" sz="1200" b="1" dirty="0">
                <a:solidFill>
                  <a:schemeClr val="bg1">
                    <a:lumMod val="65000"/>
                  </a:schemeClr>
                </a:solidFill>
              </a:rPr>
              <a:t>20/20&lt;-&gt;NLP</a:t>
            </a:r>
          </a:p>
          <a:p>
            <a:pPr eaLnBrk="1" hangingPunct="1">
              <a:spcBef>
                <a:spcPct val="0"/>
              </a:spcBef>
              <a:buClrTx/>
              <a:buSzTx/>
              <a:buFontTx/>
              <a:buNone/>
            </a:pPr>
            <a:r>
              <a:rPr lang="en-US" altLang="en-US" sz="1200" dirty="0">
                <a:solidFill>
                  <a:schemeClr val="bg1">
                    <a:lumMod val="65000"/>
                  </a:schemeClr>
                </a:solidFill>
              </a:rPr>
              <a:t>--1/3 develop…</a:t>
            </a:r>
            <a:r>
              <a:rPr lang="en-US" altLang="en-US" sz="1200" b="1" dirty="0">
                <a:solidFill>
                  <a:schemeClr val="bg1">
                    <a:lumMod val="65000"/>
                  </a:schemeClr>
                </a:solidFill>
              </a:rPr>
              <a:t>serous RD</a:t>
            </a:r>
          </a:p>
        </p:txBody>
      </p:sp>
      <p:sp>
        <p:nvSpPr>
          <p:cNvPr id="26633" name="Rectangle 11">
            <a:extLst>
              <a:ext uri="{FF2B5EF4-FFF2-40B4-BE49-F238E27FC236}">
                <a16:creationId xmlns:a16="http://schemas.microsoft.com/office/drawing/2014/main" id="{F76BCA91-4E24-4F7F-B6A5-D5C8FE6F39B6}"/>
              </a:ext>
            </a:extLst>
          </p:cNvPr>
          <p:cNvSpPr>
            <a:spLocks noChangeArrowheads="1"/>
          </p:cNvSpPr>
          <p:nvPr/>
        </p:nvSpPr>
        <p:spPr bwMode="auto">
          <a:xfrm>
            <a:off x="457200" y="122238"/>
            <a:ext cx="7543800" cy="8683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b"/>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ct val="85000"/>
              </a:lnSpc>
              <a:spcBef>
                <a:spcPct val="0"/>
              </a:spcBef>
              <a:buClrTx/>
              <a:buSzTx/>
              <a:buFontTx/>
              <a:buNone/>
            </a:pPr>
            <a:r>
              <a:rPr lang="en-US" altLang="en-US" sz="3200" b="1" dirty="0">
                <a:solidFill>
                  <a:schemeClr val="tx2"/>
                </a:solidFill>
              </a:rPr>
              <a:t>Developmental Abnormalities of the Optic Nerve Head</a:t>
            </a:r>
            <a:endParaRPr lang="en-US" altLang="en-US" sz="3200" dirty="0">
              <a:solidFill>
                <a:schemeClr val="tx2"/>
              </a:solidFill>
            </a:endParaRPr>
          </a:p>
        </p:txBody>
      </p:sp>
      <p:sp>
        <p:nvSpPr>
          <p:cNvPr id="26634" name="Slide Number Placeholder 1">
            <a:extLst>
              <a:ext uri="{FF2B5EF4-FFF2-40B4-BE49-F238E27FC236}">
                <a16:creationId xmlns:a16="http://schemas.microsoft.com/office/drawing/2014/main" id="{36D4B343-1488-4D7C-8569-64FF0FD08B6E}"/>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DBDA1020-9ADD-4487-AA1F-12FB75A402F9}" type="slidenum">
              <a:rPr lang="en-US" altLang="en-US" sz="1000"/>
              <a:pPr>
                <a:spcBef>
                  <a:spcPct val="0"/>
                </a:spcBef>
                <a:buClrTx/>
                <a:buSzTx/>
                <a:buFontTx/>
                <a:buNone/>
              </a:pPr>
              <a:t>84</a:t>
            </a:fld>
            <a:endParaRPr lang="en-US" altLang="en-US" sz="1000"/>
          </a:p>
        </p:txBody>
      </p:sp>
      <p:sp>
        <p:nvSpPr>
          <p:cNvPr id="26635" name="Line 12">
            <a:extLst>
              <a:ext uri="{FF2B5EF4-FFF2-40B4-BE49-F238E27FC236}">
                <a16:creationId xmlns:a16="http://schemas.microsoft.com/office/drawing/2014/main" id="{65C3BECB-2C2E-4FDB-BF02-61BA4BD8DB2D}"/>
              </a:ext>
            </a:extLst>
          </p:cNvPr>
          <p:cNvSpPr>
            <a:spLocks noChangeShapeType="1"/>
          </p:cNvSpPr>
          <p:nvPr/>
        </p:nvSpPr>
        <p:spPr bwMode="auto">
          <a:xfrm>
            <a:off x="3124200" y="2057400"/>
            <a:ext cx="381000" cy="22098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 name="Text Box 16">
            <a:extLst>
              <a:ext uri="{FF2B5EF4-FFF2-40B4-BE49-F238E27FC236}">
                <a16:creationId xmlns:a16="http://schemas.microsoft.com/office/drawing/2014/main" id="{A25388A0-A505-4976-AE31-C05FE10D78D8}"/>
              </a:ext>
            </a:extLst>
          </p:cNvPr>
          <p:cNvSpPr txBox="1">
            <a:spLocks noChangeArrowheads="1"/>
          </p:cNvSpPr>
          <p:nvPr/>
        </p:nvSpPr>
        <p:spPr bwMode="auto">
          <a:xfrm>
            <a:off x="4648200" y="2576513"/>
            <a:ext cx="3973513" cy="862012"/>
          </a:xfrm>
          <a:prstGeom prst="rect">
            <a:avLst/>
          </a:prstGeom>
          <a:solidFill>
            <a:srgbClr val="FFC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defRPr/>
            </a:pPr>
            <a:r>
              <a:rPr lang="en-US" altLang="en-US" sz="1400" b="1" dirty="0">
                <a:solidFill>
                  <a:schemeClr val="bg1">
                    <a:lumMod val="65000"/>
                  </a:schemeClr>
                </a:solidFill>
              </a:rPr>
              <a:t>Myelinated RNFL</a:t>
            </a:r>
          </a:p>
          <a:p>
            <a:pPr eaLnBrk="1" hangingPunct="1">
              <a:spcBef>
                <a:spcPct val="0"/>
              </a:spcBef>
              <a:buClrTx/>
              <a:buSzTx/>
              <a:buFontTx/>
              <a:buNone/>
              <a:defRPr/>
            </a:pPr>
            <a:r>
              <a:rPr lang="en-US" altLang="en-US" sz="1200" dirty="0">
                <a:solidFill>
                  <a:srgbClr val="FFCCFF"/>
                </a:solidFill>
              </a:rPr>
              <a:t>--Myelin normally starts at LGN, ends at lamina </a:t>
            </a:r>
            <a:r>
              <a:rPr lang="en-US" altLang="en-US" sz="1200" dirty="0" err="1">
                <a:solidFill>
                  <a:srgbClr val="FFCCFF"/>
                </a:solidFill>
              </a:rPr>
              <a:t>cribrosa</a:t>
            </a:r>
            <a:endParaRPr lang="en-US" altLang="en-US" sz="1200" dirty="0">
              <a:solidFill>
                <a:srgbClr val="FFCCFF"/>
              </a:solidFill>
            </a:endParaRPr>
          </a:p>
          <a:p>
            <a:pPr eaLnBrk="1" hangingPunct="1">
              <a:spcBef>
                <a:spcPct val="0"/>
              </a:spcBef>
              <a:buClrTx/>
              <a:buSzTx/>
              <a:buFontTx/>
              <a:buNone/>
              <a:defRPr/>
            </a:pPr>
            <a:r>
              <a:rPr lang="en-US" altLang="en-US" sz="1200" dirty="0">
                <a:solidFill>
                  <a:srgbClr val="FFCCFF"/>
                </a:solidFill>
              </a:rPr>
              <a:t>--Can be patchy, discontinuous</a:t>
            </a:r>
          </a:p>
          <a:p>
            <a:pPr eaLnBrk="1" hangingPunct="1">
              <a:spcBef>
                <a:spcPct val="0"/>
              </a:spcBef>
              <a:buClrTx/>
              <a:buSzTx/>
              <a:buFontTx/>
              <a:buNone/>
              <a:defRPr/>
            </a:pPr>
            <a:r>
              <a:rPr lang="en-US" altLang="en-US" sz="1200" dirty="0">
                <a:solidFill>
                  <a:srgbClr val="FFCCFF"/>
                </a:solidFill>
              </a:rPr>
              <a:t>--Corresponding VF has absolute scotoma</a:t>
            </a:r>
          </a:p>
        </p:txBody>
      </p:sp>
      <p:sp>
        <p:nvSpPr>
          <p:cNvPr id="15" name="Text Box 18">
            <a:extLst>
              <a:ext uri="{FF2B5EF4-FFF2-40B4-BE49-F238E27FC236}">
                <a16:creationId xmlns:a16="http://schemas.microsoft.com/office/drawing/2014/main" id="{0EEE94D4-BC7E-44DF-B02B-501B0F5929C0}"/>
              </a:ext>
            </a:extLst>
          </p:cNvPr>
          <p:cNvSpPr txBox="1">
            <a:spLocks noChangeArrowheads="1"/>
          </p:cNvSpPr>
          <p:nvPr/>
        </p:nvSpPr>
        <p:spPr bwMode="auto">
          <a:xfrm>
            <a:off x="5546725" y="1687513"/>
            <a:ext cx="3452813" cy="677862"/>
          </a:xfrm>
          <a:prstGeom prst="rect">
            <a:avLst/>
          </a:prstGeom>
          <a:solidFill>
            <a:srgbClr val="FFFF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defRPr/>
            </a:pPr>
            <a:r>
              <a:rPr lang="en-US" altLang="en-US" sz="1400" b="1" dirty="0" err="1">
                <a:solidFill>
                  <a:schemeClr val="bg1">
                    <a:lumMod val="75000"/>
                  </a:schemeClr>
                </a:solidFill>
              </a:rPr>
              <a:t>Megalopapilla</a:t>
            </a:r>
            <a:endParaRPr lang="en-US" altLang="en-US" sz="1400" b="1" dirty="0">
              <a:solidFill>
                <a:schemeClr val="bg1">
                  <a:lumMod val="75000"/>
                </a:schemeClr>
              </a:solidFill>
            </a:endParaRPr>
          </a:p>
          <a:p>
            <a:pPr eaLnBrk="1" hangingPunct="1">
              <a:spcBef>
                <a:spcPct val="0"/>
              </a:spcBef>
              <a:buClrTx/>
              <a:buSzTx/>
              <a:buFontTx/>
              <a:buNone/>
              <a:defRPr/>
            </a:pPr>
            <a:r>
              <a:rPr lang="en-US" altLang="en-US" sz="1200" dirty="0">
                <a:solidFill>
                  <a:srgbClr val="FFFF99"/>
                </a:solidFill>
              </a:rPr>
              <a:t>--Abnormally large diameter of </a:t>
            </a:r>
            <a:r>
              <a:rPr lang="en-US" altLang="en-US" sz="1200" b="1" dirty="0">
                <a:solidFill>
                  <a:srgbClr val="FFFF99"/>
                </a:solidFill>
              </a:rPr>
              <a:t>disc and cup</a:t>
            </a:r>
          </a:p>
          <a:p>
            <a:pPr eaLnBrk="1" hangingPunct="1">
              <a:spcBef>
                <a:spcPct val="0"/>
              </a:spcBef>
              <a:buClrTx/>
              <a:buSzTx/>
              <a:buFontTx/>
              <a:buNone/>
              <a:defRPr/>
            </a:pPr>
            <a:r>
              <a:rPr lang="en-US" altLang="en-US" sz="1200" dirty="0">
                <a:solidFill>
                  <a:srgbClr val="FFFF99"/>
                </a:solidFill>
              </a:rPr>
              <a:t>--VF testing may reveal an </a:t>
            </a:r>
            <a:r>
              <a:rPr lang="en-US" altLang="en-US" sz="1200" b="1" dirty="0">
                <a:solidFill>
                  <a:srgbClr val="FFFF99"/>
                </a:solidFill>
              </a:rPr>
              <a:t>enlarged blind spot</a:t>
            </a:r>
          </a:p>
        </p:txBody>
      </p:sp>
      <p:sp>
        <p:nvSpPr>
          <p:cNvPr id="16" name="Text Box 19">
            <a:extLst>
              <a:ext uri="{FF2B5EF4-FFF2-40B4-BE49-F238E27FC236}">
                <a16:creationId xmlns:a16="http://schemas.microsoft.com/office/drawing/2014/main" id="{BF21B0FD-ADB8-4F9B-81FF-E2291331973F}"/>
              </a:ext>
            </a:extLst>
          </p:cNvPr>
          <p:cNvSpPr txBox="1">
            <a:spLocks noChangeArrowheads="1"/>
          </p:cNvSpPr>
          <p:nvPr/>
        </p:nvSpPr>
        <p:spPr bwMode="auto">
          <a:xfrm>
            <a:off x="5257800" y="3760788"/>
            <a:ext cx="3273425" cy="1231900"/>
          </a:xfrm>
          <a:prstGeom prst="rect">
            <a:avLst/>
          </a:prstGeom>
          <a:solidFill>
            <a:srgbClr val="CCFFCC"/>
          </a:solidFill>
          <a:ln w="9525">
            <a:no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defRPr/>
            </a:pPr>
            <a:r>
              <a:rPr lang="en-US" altLang="en-US" sz="1400" b="1" dirty="0">
                <a:solidFill>
                  <a:schemeClr val="bg1">
                    <a:lumMod val="65000"/>
                  </a:schemeClr>
                </a:solidFill>
              </a:rPr>
              <a:t>Optic Nerve Hypoplasia</a:t>
            </a:r>
          </a:p>
          <a:p>
            <a:pPr eaLnBrk="1" hangingPunct="1">
              <a:spcBef>
                <a:spcPct val="0"/>
              </a:spcBef>
              <a:buClrTx/>
              <a:buSzTx/>
              <a:buFontTx/>
              <a:buNone/>
              <a:defRPr/>
            </a:pPr>
            <a:r>
              <a:rPr lang="en-US" altLang="en-US" sz="1200" dirty="0">
                <a:solidFill>
                  <a:srgbClr val="CCFFCC"/>
                </a:solidFill>
              </a:rPr>
              <a:t>--Abnormally </a:t>
            </a:r>
            <a:r>
              <a:rPr lang="en-US" altLang="en-US" sz="1200" b="1" dirty="0">
                <a:solidFill>
                  <a:srgbClr val="CCFFCC"/>
                </a:solidFill>
              </a:rPr>
              <a:t>low number of axons</a:t>
            </a:r>
          </a:p>
          <a:p>
            <a:pPr eaLnBrk="1" hangingPunct="1">
              <a:spcBef>
                <a:spcPct val="0"/>
              </a:spcBef>
              <a:buClrTx/>
              <a:buSzTx/>
              <a:buFontTx/>
              <a:buNone/>
              <a:defRPr/>
            </a:pPr>
            <a:r>
              <a:rPr lang="en-US" altLang="en-US" sz="1200" dirty="0">
                <a:solidFill>
                  <a:srgbClr val="CCFFCC"/>
                </a:solidFill>
              </a:rPr>
              <a:t>--DFE: Small pale disc with </a:t>
            </a:r>
            <a:r>
              <a:rPr lang="en-US" altLang="en-US" sz="1200" b="1" dirty="0">
                <a:solidFill>
                  <a:srgbClr val="CCFFCC"/>
                </a:solidFill>
              </a:rPr>
              <a:t>double ring sign</a:t>
            </a:r>
            <a:endParaRPr lang="en-US" altLang="en-US" sz="1200" dirty="0">
              <a:solidFill>
                <a:srgbClr val="CCFFCC"/>
              </a:solidFill>
            </a:endParaRPr>
          </a:p>
          <a:p>
            <a:pPr eaLnBrk="1" hangingPunct="1">
              <a:spcBef>
                <a:spcPct val="0"/>
              </a:spcBef>
              <a:buClrTx/>
              <a:buSzTx/>
              <a:buFontTx/>
              <a:buNone/>
              <a:defRPr/>
            </a:pPr>
            <a:r>
              <a:rPr lang="en-US" altLang="en-US" sz="1200" dirty="0">
                <a:solidFill>
                  <a:srgbClr val="CCFFCC"/>
                </a:solidFill>
              </a:rPr>
              <a:t>--VA </a:t>
            </a:r>
            <a:r>
              <a:rPr lang="en-US" altLang="en-US" sz="1200" b="1" dirty="0">
                <a:solidFill>
                  <a:srgbClr val="CCFFCC"/>
                </a:solidFill>
              </a:rPr>
              <a:t>20/20&lt;-&gt;NLP</a:t>
            </a:r>
          </a:p>
          <a:p>
            <a:pPr eaLnBrk="1" hangingPunct="1">
              <a:spcBef>
                <a:spcPct val="0"/>
              </a:spcBef>
              <a:buClrTx/>
              <a:buSzTx/>
              <a:buFontTx/>
              <a:buNone/>
              <a:defRPr/>
            </a:pPr>
            <a:r>
              <a:rPr lang="en-US" altLang="en-US" sz="1200" dirty="0">
                <a:solidFill>
                  <a:srgbClr val="CCFFCC"/>
                </a:solidFill>
              </a:rPr>
              <a:t>--VF defects </a:t>
            </a:r>
            <a:r>
              <a:rPr lang="en-US" altLang="en-US" sz="1200" b="1" dirty="0">
                <a:solidFill>
                  <a:srgbClr val="CCFFCC"/>
                </a:solidFill>
              </a:rPr>
              <a:t>invariably present</a:t>
            </a:r>
          </a:p>
          <a:p>
            <a:pPr eaLnBrk="1" hangingPunct="1">
              <a:spcBef>
                <a:spcPct val="0"/>
              </a:spcBef>
              <a:buClrTx/>
              <a:buSzTx/>
              <a:buFontTx/>
              <a:buNone/>
              <a:defRPr/>
            </a:pPr>
            <a:r>
              <a:rPr lang="en-US" altLang="en-US" sz="1200" dirty="0">
                <a:solidFill>
                  <a:srgbClr val="CCFFCC"/>
                </a:solidFill>
              </a:rPr>
              <a:t>--Remember the </a:t>
            </a:r>
            <a:r>
              <a:rPr lang="en-US" altLang="en-US" sz="1200" b="1" dirty="0">
                <a:solidFill>
                  <a:srgbClr val="CCFFCC"/>
                </a:solidFill>
              </a:rPr>
              <a:t>4 D’s</a:t>
            </a:r>
            <a:r>
              <a:rPr lang="en-US" altLang="en-US" sz="1200" dirty="0">
                <a:solidFill>
                  <a:srgbClr val="CCFFCC"/>
                </a:solidFill>
              </a:rPr>
              <a:t> (more on this shortly)</a:t>
            </a:r>
          </a:p>
        </p:txBody>
      </p:sp>
      <p:sp>
        <p:nvSpPr>
          <p:cNvPr id="17" name="Text Box 13">
            <a:extLst>
              <a:ext uri="{FF2B5EF4-FFF2-40B4-BE49-F238E27FC236}">
                <a16:creationId xmlns:a16="http://schemas.microsoft.com/office/drawing/2014/main" id="{D23EA8F9-DF9F-4DB4-AA3A-1B3558C3921B}"/>
              </a:ext>
            </a:extLst>
          </p:cNvPr>
          <p:cNvSpPr txBox="1">
            <a:spLocks noChangeArrowheads="1"/>
          </p:cNvSpPr>
          <p:nvPr/>
        </p:nvSpPr>
        <p:spPr bwMode="auto">
          <a:xfrm>
            <a:off x="4800600" y="5257800"/>
            <a:ext cx="4294188" cy="1230313"/>
          </a:xfrm>
          <a:prstGeom prst="rect">
            <a:avLst/>
          </a:prstGeom>
          <a:solidFill>
            <a:srgbClr val="FFCC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Tilted-Disc Syndrome</a:t>
            </a:r>
          </a:p>
          <a:p>
            <a:pPr eaLnBrk="1" hangingPunct="1">
              <a:spcBef>
                <a:spcPct val="0"/>
              </a:spcBef>
              <a:buClrTx/>
              <a:buSzTx/>
              <a:buFontTx/>
              <a:buNone/>
            </a:pPr>
            <a:r>
              <a:rPr lang="en-US" altLang="en-US" sz="1200"/>
              <a:t>1) Superior pole appears…</a:t>
            </a:r>
            <a:r>
              <a:rPr lang="en-US" altLang="en-US" sz="1200" b="1">
                <a:solidFill>
                  <a:srgbClr val="0000FF"/>
                </a:solidFill>
              </a:rPr>
              <a:t>elevated</a:t>
            </a:r>
            <a:r>
              <a:rPr lang="en-US" altLang="en-US" sz="1200"/>
              <a:t>, inferior…</a:t>
            </a:r>
            <a:r>
              <a:rPr lang="en-US" altLang="en-US" sz="1200" b="1">
                <a:solidFill>
                  <a:srgbClr val="0000FF"/>
                </a:solidFill>
              </a:rPr>
              <a:t>recessed</a:t>
            </a:r>
          </a:p>
          <a:p>
            <a:pPr eaLnBrk="1" hangingPunct="1">
              <a:spcBef>
                <a:spcPct val="0"/>
              </a:spcBef>
              <a:buClrTx/>
              <a:buSzTx/>
              <a:buFontTx/>
              <a:buNone/>
            </a:pPr>
            <a:r>
              <a:rPr lang="en-US" altLang="en-US" sz="1200"/>
              <a:t>2) </a:t>
            </a:r>
            <a:r>
              <a:rPr lang="en-US" altLang="en-US" sz="1200">
                <a:solidFill>
                  <a:srgbClr val="FFCC99"/>
                </a:solidFill>
              </a:rPr>
              <a:t>Associated with…</a:t>
            </a:r>
            <a:r>
              <a:rPr lang="en-US" altLang="en-US" sz="1200" b="1">
                <a:solidFill>
                  <a:srgbClr val="FFCC99"/>
                </a:solidFill>
              </a:rPr>
              <a:t>situs inversus</a:t>
            </a:r>
            <a:r>
              <a:rPr lang="en-US" altLang="en-US" sz="1200">
                <a:solidFill>
                  <a:srgbClr val="FFCC99"/>
                </a:solidFill>
              </a:rPr>
              <a:t> of retinal vessels</a:t>
            </a:r>
          </a:p>
          <a:p>
            <a:pPr eaLnBrk="1" hangingPunct="1">
              <a:spcBef>
                <a:spcPct val="0"/>
              </a:spcBef>
              <a:buClrTx/>
              <a:buSzTx/>
              <a:buFontTx/>
              <a:buNone/>
            </a:pPr>
            <a:r>
              <a:rPr lang="en-US" altLang="en-US" sz="1200"/>
              <a:t>3) </a:t>
            </a:r>
            <a:r>
              <a:rPr lang="en-US" altLang="en-US" sz="1200">
                <a:solidFill>
                  <a:srgbClr val="FFCC99"/>
                </a:solidFill>
              </a:rPr>
              <a:t>Fundus abnormality produces…</a:t>
            </a:r>
            <a:r>
              <a:rPr lang="en-US" altLang="en-US" sz="1200" b="1">
                <a:solidFill>
                  <a:srgbClr val="FFCC99"/>
                </a:solidFill>
              </a:rPr>
              <a:t>myopic astigmatism</a:t>
            </a:r>
          </a:p>
          <a:p>
            <a:pPr eaLnBrk="1" hangingPunct="1">
              <a:spcBef>
                <a:spcPct val="0"/>
              </a:spcBef>
              <a:buClrTx/>
              <a:buSzTx/>
              <a:buFontTx/>
              <a:buNone/>
            </a:pPr>
            <a:r>
              <a:rPr lang="en-US" altLang="en-US" sz="1200"/>
              <a:t>4) </a:t>
            </a:r>
            <a:r>
              <a:rPr lang="en-US" altLang="en-US" sz="1200">
                <a:solidFill>
                  <a:srgbClr val="FFCC99"/>
                </a:solidFill>
              </a:rPr>
              <a:t>VF testing reveals…</a:t>
            </a:r>
            <a:r>
              <a:rPr lang="en-US" altLang="en-US" sz="1200" b="1">
                <a:solidFill>
                  <a:srgbClr val="FFCC99"/>
                </a:solidFill>
              </a:rPr>
              <a:t>bitemporal hemianopia</a:t>
            </a:r>
            <a:r>
              <a:rPr lang="en-US" altLang="en-US" sz="1200">
                <a:solidFill>
                  <a:srgbClr val="FFCC99"/>
                </a:solidFill>
              </a:rPr>
              <a:t> that doesn’t</a:t>
            </a:r>
          </a:p>
          <a:p>
            <a:pPr eaLnBrk="1" hangingPunct="1">
              <a:spcBef>
                <a:spcPct val="0"/>
              </a:spcBef>
              <a:buClrTx/>
              <a:buSzTx/>
              <a:buFontTx/>
              <a:buNone/>
            </a:pPr>
            <a:r>
              <a:rPr lang="en-US" altLang="en-US" sz="1200">
                <a:solidFill>
                  <a:srgbClr val="FFCC99"/>
                </a:solidFill>
              </a:rPr>
              <a:t>   …</a:t>
            </a:r>
            <a:r>
              <a:rPr lang="en-US" altLang="en-US" sz="1200" b="1">
                <a:solidFill>
                  <a:srgbClr val="FFCC99"/>
                </a:solidFill>
              </a:rPr>
              <a:t>respect the vertical</a:t>
            </a:r>
            <a:r>
              <a:rPr lang="en-US" altLang="en-US" sz="1200">
                <a:solidFill>
                  <a:srgbClr val="FFCC99"/>
                </a:solidFill>
              </a:rPr>
              <a:t> and may…</a:t>
            </a:r>
            <a:r>
              <a:rPr lang="en-US" altLang="en-US" sz="1200" b="1">
                <a:solidFill>
                  <a:srgbClr val="FFCC99"/>
                </a:solidFill>
              </a:rPr>
              <a:t>resolve with refraction</a:t>
            </a:r>
          </a:p>
        </p:txBody>
      </p:sp>
      <p:sp>
        <p:nvSpPr>
          <p:cNvPr id="18" name="Text Box 13">
            <a:extLst>
              <a:ext uri="{FF2B5EF4-FFF2-40B4-BE49-F238E27FC236}">
                <a16:creationId xmlns:a16="http://schemas.microsoft.com/office/drawing/2014/main" id="{AF29A23D-8CCD-493E-A881-3F227F620AD9}"/>
              </a:ext>
            </a:extLst>
          </p:cNvPr>
          <p:cNvSpPr txBox="1">
            <a:spLocks noChangeArrowheads="1"/>
          </p:cNvSpPr>
          <p:nvPr/>
        </p:nvSpPr>
        <p:spPr bwMode="auto">
          <a:xfrm>
            <a:off x="4800600" y="5257800"/>
            <a:ext cx="4216400" cy="1231106"/>
          </a:xfrm>
          <a:prstGeom prst="rect">
            <a:avLst/>
          </a:prstGeom>
          <a:solidFill>
            <a:srgbClr val="FFCC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dirty="0">
                <a:solidFill>
                  <a:schemeClr val="bg1">
                    <a:lumMod val="65000"/>
                  </a:schemeClr>
                </a:solidFill>
              </a:rPr>
              <a:t>Tilted-Disc Syndrome</a:t>
            </a:r>
          </a:p>
          <a:p>
            <a:pPr eaLnBrk="1" hangingPunct="1">
              <a:spcBef>
                <a:spcPct val="0"/>
              </a:spcBef>
              <a:buClrTx/>
              <a:buSzTx/>
              <a:buFontTx/>
              <a:buNone/>
            </a:pPr>
            <a:r>
              <a:rPr lang="en-US" altLang="en-US" sz="1200" dirty="0">
                <a:solidFill>
                  <a:srgbClr val="FFCC99"/>
                </a:solidFill>
              </a:rPr>
              <a:t>1) Superior pole appears…</a:t>
            </a:r>
            <a:r>
              <a:rPr lang="en-US" altLang="en-US" sz="1200" b="1" dirty="0">
                <a:solidFill>
                  <a:srgbClr val="FFCC99"/>
                </a:solidFill>
              </a:rPr>
              <a:t>elevated</a:t>
            </a:r>
            <a:r>
              <a:rPr lang="en-US" altLang="en-US" sz="1200" dirty="0">
                <a:solidFill>
                  <a:srgbClr val="FFCC99"/>
                </a:solidFill>
              </a:rPr>
              <a:t>, inferior… </a:t>
            </a:r>
            <a:r>
              <a:rPr lang="en-US" altLang="en-US" sz="1200" b="1" dirty="0">
                <a:solidFill>
                  <a:srgbClr val="FFCC99"/>
                </a:solidFill>
              </a:rPr>
              <a:t>recessed</a:t>
            </a:r>
          </a:p>
          <a:p>
            <a:pPr eaLnBrk="1" hangingPunct="1">
              <a:spcBef>
                <a:spcPct val="0"/>
              </a:spcBef>
              <a:buClrTx/>
              <a:buSzTx/>
              <a:buFontTx/>
              <a:buNone/>
            </a:pPr>
            <a:r>
              <a:rPr lang="en-US" altLang="en-US" sz="1200" dirty="0">
                <a:solidFill>
                  <a:srgbClr val="FFCC99"/>
                </a:solidFill>
              </a:rPr>
              <a:t>2) Associated with…</a:t>
            </a:r>
            <a:r>
              <a:rPr lang="en-US" altLang="en-US" sz="1200" b="1" dirty="0">
                <a:solidFill>
                  <a:srgbClr val="FFCC99"/>
                </a:solidFill>
              </a:rPr>
              <a:t>situs inversus</a:t>
            </a:r>
            <a:r>
              <a:rPr lang="en-US" altLang="en-US" sz="1200" dirty="0">
                <a:solidFill>
                  <a:srgbClr val="FFCC99"/>
                </a:solidFill>
              </a:rPr>
              <a:t> of retinal vessels</a:t>
            </a:r>
          </a:p>
          <a:p>
            <a:pPr eaLnBrk="1" hangingPunct="1">
              <a:spcBef>
                <a:spcPct val="0"/>
              </a:spcBef>
              <a:buClrTx/>
              <a:buSzTx/>
              <a:buFontTx/>
              <a:buNone/>
            </a:pPr>
            <a:r>
              <a:rPr lang="en-US" altLang="en-US" sz="1200" dirty="0">
                <a:solidFill>
                  <a:srgbClr val="FFCC99"/>
                </a:solidFill>
              </a:rPr>
              <a:t>3) Fundus abnormality produces… </a:t>
            </a:r>
            <a:r>
              <a:rPr lang="en-US" altLang="en-US" sz="1200" b="1" dirty="0">
                <a:solidFill>
                  <a:srgbClr val="FFCC99"/>
                </a:solidFill>
              </a:rPr>
              <a:t>myopic </a:t>
            </a:r>
            <a:r>
              <a:rPr lang="en-US" altLang="en-US" sz="1200" b="1" dirty="0" err="1">
                <a:solidFill>
                  <a:srgbClr val="FFCC99"/>
                </a:solidFill>
              </a:rPr>
              <a:t>astigm</a:t>
            </a:r>
            <a:endParaRPr lang="en-US" altLang="en-US" sz="1200" b="1" dirty="0">
              <a:solidFill>
                <a:srgbClr val="FFCC99"/>
              </a:solidFill>
            </a:endParaRPr>
          </a:p>
          <a:p>
            <a:pPr eaLnBrk="1" hangingPunct="1">
              <a:spcBef>
                <a:spcPct val="0"/>
              </a:spcBef>
              <a:buClrTx/>
              <a:buSzTx/>
              <a:buFontTx/>
              <a:buNone/>
            </a:pPr>
            <a:r>
              <a:rPr lang="en-US" altLang="en-US" sz="1200" dirty="0">
                <a:solidFill>
                  <a:srgbClr val="FFCC99"/>
                </a:solidFill>
              </a:rPr>
              <a:t>4) VF testing reveals…</a:t>
            </a:r>
            <a:r>
              <a:rPr lang="en-US" altLang="en-US" sz="1200" b="1" dirty="0">
                <a:solidFill>
                  <a:srgbClr val="FFCC99"/>
                </a:solidFill>
              </a:rPr>
              <a:t>bitemporal hemianopia</a:t>
            </a:r>
            <a:r>
              <a:rPr lang="en-US" altLang="en-US" sz="1200" dirty="0">
                <a:solidFill>
                  <a:srgbClr val="FFCC99"/>
                </a:solidFill>
              </a:rPr>
              <a:t> that </a:t>
            </a:r>
            <a:r>
              <a:rPr lang="en-US" altLang="en-US" sz="1200" dirty="0" err="1">
                <a:solidFill>
                  <a:srgbClr val="FFCC99"/>
                </a:solidFill>
              </a:rPr>
              <a:t>doesn’t</a:t>
            </a:r>
            <a:r>
              <a:rPr lang="en-US" altLang="en-US" sz="1200" b="1" dirty="0" err="1">
                <a:solidFill>
                  <a:srgbClr val="FFCC99"/>
                </a:solidFill>
              </a:rPr>
              <a:t>with</a:t>
            </a:r>
            <a:r>
              <a:rPr lang="en-US" altLang="en-US" sz="1200" b="1" dirty="0">
                <a:solidFill>
                  <a:srgbClr val="FFCC99"/>
                </a:solidFill>
              </a:rPr>
              <a:t> refract</a:t>
            </a:r>
          </a:p>
        </p:txBody>
      </p:sp>
      <p:sp>
        <p:nvSpPr>
          <p:cNvPr id="3" name="TextBox 2">
            <a:extLst>
              <a:ext uri="{FF2B5EF4-FFF2-40B4-BE49-F238E27FC236}">
                <a16:creationId xmlns:a16="http://schemas.microsoft.com/office/drawing/2014/main" id="{83967FBC-9255-EE50-B057-538AB35A0FFD}"/>
              </a:ext>
            </a:extLst>
          </p:cNvPr>
          <p:cNvSpPr txBox="1"/>
          <p:nvPr/>
        </p:nvSpPr>
        <p:spPr>
          <a:xfrm>
            <a:off x="299781" y="1873984"/>
            <a:ext cx="5410200" cy="2308324"/>
          </a:xfrm>
          <a:prstGeom prst="rect">
            <a:avLst/>
          </a:prstGeom>
          <a:solidFill>
            <a:srgbClr val="61D6FF"/>
          </a:solidFill>
        </p:spPr>
        <p:txBody>
          <a:bodyPr wrap="square" rtlCol="0">
            <a:spAutoFit/>
          </a:bodyPr>
          <a:lstStyle/>
          <a:p>
            <a:r>
              <a:rPr lang="en-US" sz="1600" i="1" dirty="0">
                <a:solidFill>
                  <a:schemeClr val="bg1">
                    <a:lumMod val="50000"/>
                  </a:schemeClr>
                </a:solidFill>
              </a:rPr>
              <a:t>Is morning-glory disc usually unilateral, or bilateral?</a:t>
            </a:r>
          </a:p>
          <a:p>
            <a:r>
              <a:rPr lang="en-US" sz="1600" dirty="0">
                <a:solidFill>
                  <a:schemeClr val="bg1">
                    <a:lumMod val="50000"/>
                  </a:schemeClr>
                </a:solidFill>
              </a:rPr>
              <a:t>Unilateral</a:t>
            </a:r>
          </a:p>
          <a:p>
            <a:endParaRPr lang="en-US" sz="1600" i="1" dirty="0">
              <a:solidFill>
                <a:schemeClr val="bg1">
                  <a:lumMod val="50000"/>
                </a:schemeClr>
              </a:solidFill>
              <a:latin typeface="+mn-lt"/>
            </a:endParaRPr>
          </a:p>
          <a:p>
            <a:r>
              <a:rPr lang="en-US" sz="1600" i="1" dirty="0">
                <a:solidFill>
                  <a:schemeClr val="bg1">
                    <a:lumMod val="50000"/>
                  </a:schemeClr>
                </a:solidFill>
                <a:latin typeface="+mn-lt"/>
              </a:rPr>
              <a:t>Is there a gender predilection?</a:t>
            </a:r>
          </a:p>
          <a:p>
            <a:r>
              <a:rPr lang="en-US" sz="1600" dirty="0">
                <a:solidFill>
                  <a:schemeClr val="bg1">
                    <a:lumMod val="50000"/>
                  </a:schemeClr>
                </a:solidFill>
                <a:latin typeface="+mn-lt"/>
              </a:rPr>
              <a:t>Yes, there is a  ♀  preponderance</a:t>
            </a:r>
          </a:p>
          <a:p>
            <a:endParaRPr lang="en-US" sz="1600" dirty="0">
              <a:solidFill>
                <a:schemeClr val="bg1">
                  <a:lumMod val="50000"/>
                </a:schemeClr>
              </a:solidFill>
            </a:endParaRPr>
          </a:p>
          <a:p>
            <a:r>
              <a:rPr lang="en-US" sz="1600" i="1" dirty="0">
                <a:solidFill>
                  <a:schemeClr val="bg1">
                    <a:lumMod val="50000"/>
                  </a:schemeClr>
                </a:solidFill>
              </a:rPr>
              <a:t>It has two associations of particular note—what are they?</a:t>
            </a:r>
          </a:p>
          <a:p>
            <a:r>
              <a:rPr lang="en-US" sz="1600" dirty="0">
                <a:solidFill>
                  <a:schemeClr val="bg1">
                    <a:lumMod val="50000"/>
                  </a:schemeClr>
                </a:solidFill>
              </a:rPr>
              <a:t>--PHACE  syndrome</a:t>
            </a:r>
          </a:p>
          <a:p>
            <a:r>
              <a:rPr lang="en-US" sz="1600" dirty="0">
                <a:solidFill>
                  <a:schemeClr val="bg1">
                    <a:lumMod val="50000"/>
                  </a:schemeClr>
                </a:solidFill>
              </a:rPr>
              <a:t>--</a:t>
            </a:r>
            <a:r>
              <a:rPr lang="en-US" sz="1600" b="1" dirty="0" err="1">
                <a:solidFill>
                  <a:schemeClr val="bg1">
                    <a:lumMod val="50000"/>
                  </a:schemeClr>
                </a:solidFill>
              </a:rPr>
              <a:t>Moyamoya</a:t>
            </a:r>
            <a:r>
              <a:rPr lang="en-US" sz="1600" b="1" dirty="0">
                <a:solidFill>
                  <a:schemeClr val="bg1">
                    <a:lumMod val="50000"/>
                  </a:schemeClr>
                </a:solidFill>
              </a:rPr>
              <a:t>  disease</a:t>
            </a:r>
          </a:p>
        </p:txBody>
      </p:sp>
      <p:sp>
        <p:nvSpPr>
          <p:cNvPr id="5" name="TextBox 4">
            <a:extLst>
              <a:ext uri="{FF2B5EF4-FFF2-40B4-BE49-F238E27FC236}">
                <a16:creationId xmlns:a16="http://schemas.microsoft.com/office/drawing/2014/main" id="{A5DE4E2D-A07C-9FD4-0501-0357163C4BDE}"/>
              </a:ext>
            </a:extLst>
          </p:cNvPr>
          <p:cNvSpPr txBox="1"/>
          <p:nvPr/>
        </p:nvSpPr>
        <p:spPr>
          <a:xfrm>
            <a:off x="2068437" y="2499301"/>
            <a:ext cx="6664746" cy="3754874"/>
          </a:xfrm>
          <a:prstGeom prst="rect">
            <a:avLst/>
          </a:prstGeom>
          <a:solidFill>
            <a:srgbClr val="FFDB69"/>
          </a:solidFill>
        </p:spPr>
        <p:txBody>
          <a:bodyPr wrap="square" rtlCol="0">
            <a:spAutoFit/>
          </a:bodyPr>
          <a:lstStyle/>
          <a:p>
            <a:r>
              <a:rPr lang="en-US" sz="1400" b="0" i="1" dirty="0">
                <a:solidFill>
                  <a:schemeClr val="bg1">
                    <a:lumMod val="65000"/>
                  </a:schemeClr>
                </a:solidFill>
                <a:effectLst/>
                <a:latin typeface="+mn-lt"/>
              </a:rPr>
              <a:t>What is </a:t>
            </a:r>
            <a:r>
              <a:rPr lang="en-US" sz="1400" b="0" dirty="0" err="1">
                <a:solidFill>
                  <a:schemeClr val="bg1">
                    <a:lumMod val="65000"/>
                  </a:schemeClr>
                </a:solidFill>
                <a:effectLst/>
                <a:latin typeface="+mn-lt"/>
              </a:rPr>
              <a:t>moyamoya</a:t>
            </a:r>
            <a:r>
              <a:rPr lang="en-US" sz="1400" b="0" dirty="0">
                <a:solidFill>
                  <a:schemeClr val="bg1">
                    <a:lumMod val="65000"/>
                  </a:schemeClr>
                </a:solidFill>
                <a:effectLst/>
                <a:latin typeface="+mn-lt"/>
              </a:rPr>
              <a:t> disease </a:t>
            </a:r>
            <a:r>
              <a:rPr lang="en-US" sz="1400" b="0" i="1" dirty="0">
                <a:solidFill>
                  <a:schemeClr val="bg1">
                    <a:lumMod val="65000"/>
                  </a:schemeClr>
                </a:solidFill>
                <a:effectLst/>
                <a:latin typeface="+mn-lt"/>
              </a:rPr>
              <a:t>(MMD)?</a:t>
            </a:r>
          </a:p>
          <a:p>
            <a:r>
              <a:rPr lang="en-US" sz="1400" dirty="0">
                <a:solidFill>
                  <a:srgbClr val="0000FF"/>
                </a:solidFill>
                <a:latin typeface="+mn-lt"/>
              </a:rPr>
              <a:t>An</a:t>
            </a:r>
            <a:r>
              <a:rPr lang="en-US" sz="1400" b="0" i="0" dirty="0">
                <a:solidFill>
                  <a:srgbClr val="0000FF"/>
                </a:solidFill>
                <a:effectLst/>
                <a:latin typeface="+mn-lt"/>
              </a:rPr>
              <a:t>  occlusive  vascular condition primarily affecting the terminal  internal carotids  and proximal  anterior and middle cerebral  arteries</a:t>
            </a:r>
          </a:p>
          <a:p>
            <a:endParaRPr lang="en-US" sz="1400" i="1" dirty="0">
              <a:solidFill>
                <a:schemeClr val="bg1">
                  <a:lumMod val="65000"/>
                </a:schemeClr>
              </a:solidFill>
              <a:latin typeface="+mn-lt"/>
            </a:endParaRPr>
          </a:p>
          <a:p>
            <a:r>
              <a:rPr lang="en-US" sz="1400" b="0" i="1" dirty="0">
                <a:solidFill>
                  <a:schemeClr val="bg1">
                    <a:lumMod val="65000"/>
                  </a:schemeClr>
                </a:solidFill>
                <a:effectLst/>
                <a:latin typeface="+mn-lt"/>
              </a:rPr>
              <a:t>Is it common, or rare?</a:t>
            </a:r>
          </a:p>
          <a:p>
            <a:r>
              <a:rPr lang="en-US" sz="1400" dirty="0">
                <a:solidFill>
                  <a:schemeClr val="bg1">
                    <a:lumMod val="65000"/>
                  </a:schemeClr>
                </a:solidFill>
                <a:latin typeface="+mn-lt"/>
              </a:rPr>
              <a:t>Quite rare</a:t>
            </a:r>
          </a:p>
          <a:p>
            <a:endParaRPr lang="en-US" sz="1400" b="0" i="0" dirty="0">
              <a:solidFill>
                <a:schemeClr val="bg1">
                  <a:lumMod val="65000"/>
                </a:schemeClr>
              </a:solidFill>
              <a:effectLst/>
              <a:latin typeface="+mn-lt"/>
            </a:endParaRPr>
          </a:p>
          <a:p>
            <a:endParaRPr lang="en-US" sz="1400" i="1" dirty="0">
              <a:solidFill>
                <a:schemeClr val="bg1">
                  <a:lumMod val="65000"/>
                </a:schemeClr>
              </a:solidFill>
              <a:latin typeface="+mn-lt"/>
            </a:endParaRPr>
          </a:p>
          <a:p>
            <a:r>
              <a:rPr lang="en-US" sz="1400" i="1" dirty="0">
                <a:solidFill>
                  <a:schemeClr val="bg1">
                    <a:lumMod val="65000"/>
                  </a:schemeClr>
                </a:solidFill>
                <a:latin typeface="+mn-lt"/>
              </a:rPr>
              <a:t>Is there a racial predilection?</a:t>
            </a:r>
          </a:p>
          <a:p>
            <a:r>
              <a:rPr lang="en-US" sz="1400" dirty="0">
                <a:solidFill>
                  <a:schemeClr val="bg1">
                    <a:lumMod val="65000"/>
                  </a:schemeClr>
                </a:solidFill>
                <a:latin typeface="+mn-lt"/>
              </a:rPr>
              <a:t>Yes, it is more common in  </a:t>
            </a:r>
            <a:r>
              <a:rPr lang="en-US" sz="1400" b="1" dirty="0">
                <a:solidFill>
                  <a:srgbClr val="FFDB69"/>
                </a:solidFill>
                <a:latin typeface="+mn-lt"/>
              </a:rPr>
              <a:t>Asians</a:t>
            </a:r>
            <a:r>
              <a:rPr lang="en-US" sz="1400" dirty="0">
                <a:solidFill>
                  <a:schemeClr val="bg1">
                    <a:lumMod val="65000"/>
                  </a:schemeClr>
                </a:solidFill>
                <a:latin typeface="+mn-lt"/>
              </a:rPr>
              <a:t> , especially  Japanese  and Korean  individuals</a:t>
            </a:r>
          </a:p>
          <a:p>
            <a:endParaRPr lang="en-US" sz="1400" dirty="0">
              <a:solidFill>
                <a:schemeClr val="bg1">
                  <a:lumMod val="65000"/>
                </a:schemeClr>
              </a:solidFill>
              <a:latin typeface="+mn-lt"/>
            </a:endParaRPr>
          </a:p>
          <a:p>
            <a:r>
              <a:rPr lang="en-US" sz="1400" i="1" dirty="0">
                <a:solidFill>
                  <a:schemeClr val="bg1">
                    <a:lumMod val="65000"/>
                  </a:schemeClr>
                </a:solidFill>
                <a:latin typeface="+mn-lt"/>
              </a:rPr>
              <a:t>Is there a gender predilection?</a:t>
            </a:r>
          </a:p>
          <a:p>
            <a:r>
              <a:rPr lang="en-US" sz="1400" dirty="0">
                <a:solidFill>
                  <a:schemeClr val="bg1">
                    <a:lumMod val="65000"/>
                  </a:schemeClr>
                </a:solidFill>
                <a:latin typeface="+mn-lt"/>
              </a:rPr>
              <a:t>Yes, there is a modest  </a:t>
            </a:r>
            <a:r>
              <a:rPr lang="en-US" sz="1400" b="1" dirty="0">
                <a:solidFill>
                  <a:srgbClr val="0000FF"/>
                </a:solidFill>
                <a:latin typeface="+mn-lt"/>
              </a:rPr>
              <a:t>female  </a:t>
            </a:r>
            <a:r>
              <a:rPr lang="en-US" sz="1400" dirty="0">
                <a:solidFill>
                  <a:schemeClr val="bg1">
                    <a:lumMod val="65000"/>
                  </a:schemeClr>
                </a:solidFill>
                <a:latin typeface="+mn-lt"/>
              </a:rPr>
              <a:t>preponderance</a:t>
            </a:r>
          </a:p>
          <a:p>
            <a:endParaRPr lang="en-US" sz="1400" i="1" dirty="0">
              <a:solidFill>
                <a:schemeClr val="bg1">
                  <a:lumMod val="65000"/>
                </a:schemeClr>
              </a:solidFill>
              <a:latin typeface="+mn-lt"/>
            </a:endParaRPr>
          </a:p>
          <a:p>
            <a:r>
              <a:rPr lang="en-US" sz="1400" i="1" dirty="0">
                <a:solidFill>
                  <a:schemeClr val="bg1">
                    <a:lumMod val="65000"/>
                  </a:schemeClr>
                </a:solidFill>
                <a:latin typeface="+mn-lt"/>
              </a:rPr>
              <a:t>Is there an age predilection?</a:t>
            </a:r>
          </a:p>
          <a:p>
            <a:r>
              <a:rPr lang="en-US" sz="1400" dirty="0">
                <a:solidFill>
                  <a:schemeClr val="bg1">
                    <a:lumMod val="65000"/>
                  </a:schemeClr>
                </a:solidFill>
                <a:latin typeface="+mn-lt"/>
              </a:rPr>
              <a:t>It manifests most commonly in  </a:t>
            </a:r>
            <a:r>
              <a:rPr lang="en-US" sz="1400" b="1" dirty="0">
                <a:solidFill>
                  <a:schemeClr val="bg1">
                    <a:lumMod val="65000"/>
                  </a:schemeClr>
                </a:solidFill>
                <a:latin typeface="+mn-lt"/>
              </a:rPr>
              <a:t>childhood</a:t>
            </a:r>
            <a:r>
              <a:rPr lang="en-US" sz="1400" dirty="0">
                <a:solidFill>
                  <a:schemeClr val="bg1">
                    <a:lumMod val="65000"/>
                  </a:schemeClr>
                </a:solidFill>
                <a:latin typeface="+mn-lt"/>
              </a:rPr>
              <a:t>  (with a second, smaller peak in the  fourth  decade)</a:t>
            </a:r>
          </a:p>
        </p:txBody>
      </p:sp>
      <p:cxnSp>
        <p:nvCxnSpPr>
          <p:cNvPr id="19" name="Straight Arrow Connector 18">
            <a:extLst>
              <a:ext uri="{FF2B5EF4-FFF2-40B4-BE49-F238E27FC236}">
                <a16:creationId xmlns:a16="http://schemas.microsoft.com/office/drawing/2014/main" id="{3651714D-1DF0-A8DE-2133-E97CAC890AA4}"/>
              </a:ext>
            </a:extLst>
          </p:cNvPr>
          <p:cNvCxnSpPr/>
          <p:nvPr/>
        </p:nvCxnSpPr>
        <p:spPr>
          <a:xfrm flipV="1">
            <a:off x="4495800" y="3200400"/>
            <a:ext cx="0" cy="1295400"/>
          </a:xfrm>
          <a:prstGeom prst="straightConnector1">
            <a:avLst/>
          </a:prstGeom>
          <a:ln w="22225">
            <a:headEnd type="triangle"/>
            <a:tailEnd type="triangle"/>
          </a:ln>
        </p:spPr>
        <p:style>
          <a:lnRef idx="1">
            <a:schemeClr val="dk1"/>
          </a:lnRef>
          <a:fillRef idx="0">
            <a:schemeClr val="dk1"/>
          </a:fillRef>
          <a:effectRef idx="0">
            <a:schemeClr val="dk1"/>
          </a:effectRef>
          <a:fontRef idx="minor">
            <a:schemeClr val="tx1"/>
          </a:fontRef>
        </p:style>
      </p:cxnSp>
      <p:cxnSp>
        <p:nvCxnSpPr>
          <p:cNvPr id="22" name="Straight Arrow Connector 21">
            <a:extLst>
              <a:ext uri="{FF2B5EF4-FFF2-40B4-BE49-F238E27FC236}">
                <a16:creationId xmlns:a16="http://schemas.microsoft.com/office/drawing/2014/main" id="{AD00BF57-679E-A115-32A7-15684789A2AC}"/>
              </a:ext>
            </a:extLst>
          </p:cNvPr>
          <p:cNvCxnSpPr>
            <a:cxnSpLocks/>
          </p:cNvCxnSpPr>
          <p:nvPr/>
        </p:nvCxnSpPr>
        <p:spPr>
          <a:xfrm flipV="1">
            <a:off x="4191000" y="3200400"/>
            <a:ext cx="0" cy="1905000"/>
          </a:xfrm>
          <a:prstGeom prst="straightConnector1">
            <a:avLst/>
          </a:prstGeom>
          <a:ln w="22225">
            <a:headEnd type="triangle"/>
            <a:tailEnd type="triangle"/>
          </a:ln>
        </p:spPr>
        <p:style>
          <a:lnRef idx="1">
            <a:schemeClr val="dk1"/>
          </a:lnRef>
          <a:fillRef idx="0">
            <a:schemeClr val="dk1"/>
          </a:fillRef>
          <a:effectRef idx="0">
            <a:schemeClr val="dk1"/>
          </a:effectRef>
          <a:fontRef idx="minor">
            <a:schemeClr val="tx1"/>
          </a:fontRef>
        </p:style>
      </p:cxnSp>
      <p:sp>
        <p:nvSpPr>
          <p:cNvPr id="27" name="TextBox 26">
            <a:extLst>
              <a:ext uri="{FF2B5EF4-FFF2-40B4-BE49-F238E27FC236}">
                <a16:creationId xmlns:a16="http://schemas.microsoft.com/office/drawing/2014/main" id="{0913D1F6-7AB2-D799-D3DB-BFA2685F70A8}"/>
              </a:ext>
            </a:extLst>
          </p:cNvPr>
          <p:cNvSpPr txBox="1"/>
          <p:nvPr/>
        </p:nvSpPr>
        <p:spPr>
          <a:xfrm>
            <a:off x="4646821" y="3429000"/>
            <a:ext cx="4497179" cy="3108543"/>
          </a:xfrm>
          <a:prstGeom prst="rect">
            <a:avLst/>
          </a:prstGeom>
          <a:solidFill>
            <a:srgbClr val="CCFFCC"/>
          </a:solidFill>
        </p:spPr>
        <p:txBody>
          <a:bodyPr wrap="square" rtlCol="0">
            <a:spAutoFit/>
          </a:bodyPr>
          <a:lstStyle/>
          <a:p>
            <a:r>
              <a:rPr lang="en-US" sz="1400" i="1" dirty="0">
                <a:solidFill>
                  <a:srgbClr val="0000FF"/>
                </a:solidFill>
              </a:rPr>
              <a:t>‘Occlusive cerebrovascular condition in young Asian women’ should bring to mind another condition as well. What is it?</a:t>
            </a:r>
          </a:p>
          <a:p>
            <a:r>
              <a:rPr lang="en-US" sz="1400" dirty="0">
                <a:solidFill>
                  <a:srgbClr val="0000FF"/>
                </a:solidFill>
              </a:rPr>
              <a:t>Takayasu’s arteritis</a:t>
            </a:r>
          </a:p>
          <a:p>
            <a:endParaRPr lang="en-US" sz="1400" dirty="0">
              <a:solidFill>
                <a:srgbClr val="0000FF"/>
              </a:solidFill>
            </a:endParaRPr>
          </a:p>
          <a:p>
            <a:endParaRPr lang="en-US" sz="1400" dirty="0">
              <a:solidFill>
                <a:srgbClr val="0000FF"/>
              </a:solidFill>
            </a:endParaRPr>
          </a:p>
          <a:p>
            <a:pPr eaLnBrk="1" hangingPunct="1">
              <a:defRPr/>
            </a:pPr>
            <a:r>
              <a:rPr lang="en-US" sz="1400" i="1" dirty="0">
                <a:solidFill>
                  <a:srgbClr val="0000FF"/>
                </a:solidFill>
                <a:latin typeface="Arial" charset="0"/>
              </a:rPr>
              <a:t>In a nutshell, what is </a:t>
            </a:r>
            <a:r>
              <a:rPr lang="en-US" sz="1400" dirty="0">
                <a:solidFill>
                  <a:srgbClr val="0000FF"/>
                </a:solidFill>
                <a:latin typeface="Arial" charset="0"/>
              </a:rPr>
              <a:t>Takayasu’s arteritis</a:t>
            </a:r>
            <a:r>
              <a:rPr lang="en-US" sz="1400" i="1" dirty="0">
                <a:solidFill>
                  <a:srgbClr val="0000FF"/>
                </a:solidFill>
                <a:latin typeface="Arial" charset="0"/>
              </a:rPr>
              <a:t>?</a:t>
            </a:r>
            <a:r>
              <a:rPr lang="en-US" sz="1400" dirty="0">
                <a:solidFill>
                  <a:srgbClr val="0000FF"/>
                </a:solidFill>
                <a:latin typeface="Arial" charset="0"/>
              </a:rPr>
              <a:t> </a:t>
            </a:r>
          </a:p>
          <a:p>
            <a:pPr eaLnBrk="1" hangingPunct="1">
              <a:defRPr/>
            </a:pPr>
            <a:r>
              <a:rPr lang="en-US" sz="1400" dirty="0">
                <a:solidFill>
                  <a:srgbClr val="0000FF"/>
                </a:solidFill>
                <a:latin typeface="Arial" charset="0"/>
              </a:rPr>
              <a:t>An occlusive vasculitis that affects large vessels</a:t>
            </a:r>
            <a:endParaRPr lang="en-US" sz="1400" dirty="0">
              <a:solidFill>
                <a:srgbClr val="CCFFCC"/>
              </a:solidFill>
              <a:latin typeface="Arial" charset="0"/>
            </a:endParaRPr>
          </a:p>
          <a:p>
            <a:pPr eaLnBrk="1" hangingPunct="1">
              <a:defRPr/>
            </a:pPr>
            <a:endParaRPr lang="en-US" sz="1400" i="1" dirty="0">
              <a:solidFill>
                <a:srgbClr val="CCFFCC"/>
              </a:solidFill>
              <a:latin typeface="Arial" charset="0"/>
            </a:endParaRPr>
          </a:p>
          <a:p>
            <a:pPr eaLnBrk="1" hangingPunct="1">
              <a:defRPr/>
            </a:pPr>
            <a:r>
              <a:rPr lang="en-US" sz="1400" i="1" dirty="0">
                <a:solidFill>
                  <a:srgbClr val="CCFFCC"/>
                </a:solidFill>
                <a:latin typeface="Arial" charset="0"/>
              </a:rPr>
              <a:t>Is it common, or rare?</a:t>
            </a:r>
          </a:p>
          <a:p>
            <a:pPr eaLnBrk="1" hangingPunct="1">
              <a:defRPr/>
            </a:pPr>
            <a:r>
              <a:rPr lang="en-US" sz="1400" dirty="0">
                <a:solidFill>
                  <a:srgbClr val="CCFFCC"/>
                </a:solidFill>
                <a:latin typeface="Arial" charset="0"/>
              </a:rPr>
              <a:t>Rare</a:t>
            </a:r>
          </a:p>
          <a:p>
            <a:pPr eaLnBrk="1" hangingPunct="1">
              <a:defRPr/>
            </a:pPr>
            <a:endParaRPr lang="en-US" sz="1400" i="1" dirty="0">
              <a:solidFill>
                <a:srgbClr val="CCFFCC"/>
              </a:solidFill>
              <a:latin typeface="Arial" charset="0"/>
            </a:endParaRPr>
          </a:p>
          <a:p>
            <a:pPr eaLnBrk="1" hangingPunct="1">
              <a:defRPr/>
            </a:pPr>
            <a:r>
              <a:rPr lang="en-US" sz="1400" i="1" dirty="0">
                <a:solidFill>
                  <a:srgbClr val="CCFFCC"/>
                </a:solidFill>
                <a:latin typeface="Arial" charset="0"/>
              </a:rPr>
              <a:t>Is there an age predilection?</a:t>
            </a:r>
          </a:p>
          <a:p>
            <a:pPr eaLnBrk="1" hangingPunct="1">
              <a:defRPr/>
            </a:pPr>
            <a:r>
              <a:rPr lang="en-US" sz="1400" dirty="0">
                <a:solidFill>
                  <a:srgbClr val="CCFFCC"/>
                </a:solidFill>
                <a:latin typeface="Arial" charset="0"/>
              </a:rPr>
              <a:t>Yes, most cases present in early adulthood </a:t>
            </a:r>
          </a:p>
        </p:txBody>
      </p:sp>
      <p:sp>
        <p:nvSpPr>
          <p:cNvPr id="30" name="TextBox 29">
            <a:extLst>
              <a:ext uri="{FF2B5EF4-FFF2-40B4-BE49-F238E27FC236}">
                <a16:creationId xmlns:a16="http://schemas.microsoft.com/office/drawing/2014/main" id="{847538D4-90E6-0D02-4556-8718851B4A3B}"/>
              </a:ext>
            </a:extLst>
          </p:cNvPr>
          <p:cNvSpPr txBox="1"/>
          <p:nvPr/>
        </p:nvSpPr>
        <p:spPr>
          <a:xfrm>
            <a:off x="4195564" y="4425543"/>
            <a:ext cx="771365" cy="307777"/>
          </a:xfrm>
          <a:prstGeom prst="rect">
            <a:avLst/>
          </a:prstGeom>
          <a:noFill/>
        </p:spPr>
        <p:txBody>
          <a:bodyPr wrap="none" rtlCol="0">
            <a:spAutoFit/>
          </a:bodyPr>
          <a:lstStyle/>
          <a:p>
            <a:r>
              <a:rPr lang="en-US" sz="1400" b="1" dirty="0">
                <a:solidFill>
                  <a:srgbClr val="0000FF"/>
                </a:solidFill>
              </a:rPr>
              <a:t>Asians</a:t>
            </a:r>
          </a:p>
        </p:txBody>
      </p:sp>
    </p:spTree>
    <p:extLst>
      <p:ext uri="{BB962C8B-B14F-4D97-AF65-F5344CB8AC3E}">
        <p14:creationId xmlns:p14="http://schemas.microsoft.com/office/powerpoint/2010/main" val="4148636721"/>
      </p:ext>
    </p:extLst>
  </p:cSld>
  <p:clrMapOvr>
    <a:masterClrMapping/>
  </p:clrMapOvr>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6" name="Text Box 10">
            <a:extLst>
              <a:ext uri="{FF2B5EF4-FFF2-40B4-BE49-F238E27FC236}">
                <a16:creationId xmlns:a16="http://schemas.microsoft.com/office/drawing/2014/main" id="{75A786AA-A76E-4831-AE75-ABE88B23D8E3}"/>
              </a:ext>
            </a:extLst>
          </p:cNvPr>
          <p:cNvSpPr txBox="1">
            <a:spLocks noChangeArrowheads="1"/>
          </p:cNvSpPr>
          <p:nvPr/>
        </p:nvSpPr>
        <p:spPr bwMode="auto">
          <a:xfrm>
            <a:off x="1371600" y="4267200"/>
            <a:ext cx="3057525" cy="2154238"/>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Morning-Glory Disc</a:t>
            </a:r>
          </a:p>
          <a:p>
            <a:pPr eaLnBrk="1" hangingPunct="1">
              <a:spcBef>
                <a:spcPct val="0"/>
              </a:spcBef>
              <a:buClrTx/>
              <a:buSzTx/>
              <a:buFontTx/>
              <a:buNone/>
            </a:pPr>
            <a:r>
              <a:rPr lang="en-US" altLang="en-US" sz="1200"/>
              <a:t>--DFE reveals:</a:t>
            </a:r>
          </a:p>
          <a:p>
            <a:pPr eaLnBrk="1" hangingPunct="1">
              <a:spcBef>
                <a:spcPct val="0"/>
              </a:spcBef>
              <a:buClrTx/>
              <a:buSzTx/>
              <a:buFontTx/>
              <a:buNone/>
            </a:pPr>
            <a:r>
              <a:rPr lang="en-US" altLang="en-US" sz="1200"/>
              <a:t>  1) A funnel-shaped…</a:t>
            </a:r>
            <a:r>
              <a:rPr lang="en-US" altLang="en-US" sz="1200" b="1">
                <a:solidFill>
                  <a:srgbClr val="0000FF"/>
                </a:solidFill>
              </a:rPr>
              <a:t>excavation</a:t>
            </a:r>
            <a:endParaRPr lang="en-US" altLang="en-US" sz="1200"/>
          </a:p>
          <a:p>
            <a:pPr eaLnBrk="1" hangingPunct="1">
              <a:spcBef>
                <a:spcPct val="0"/>
              </a:spcBef>
              <a:buClrTx/>
              <a:buSzTx/>
              <a:buFontTx/>
              <a:buNone/>
            </a:pPr>
            <a:r>
              <a:rPr lang="en-US" altLang="en-US" sz="1200"/>
              <a:t>  2) Number of vessels crossing the rim</a:t>
            </a:r>
          </a:p>
          <a:p>
            <a:pPr eaLnBrk="1" hangingPunct="1">
              <a:spcBef>
                <a:spcPct val="0"/>
              </a:spcBef>
              <a:buClrTx/>
              <a:buSzTx/>
              <a:buFontTx/>
              <a:buNone/>
            </a:pPr>
            <a:r>
              <a:rPr lang="en-US" altLang="en-US" sz="1200"/>
              <a:t>    seems abnormally…</a:t>
            </a:r>
            <a:r>
              <a:rPr lang="en-US" altLang="en-US" sz="1200" b="1">
                <a:solidFill>
                  <a:srgbClr val="0000FF"/>
                </a:solidFill>
              </a:rPr>
              <a:t>high</a:t>
            </a:r>
            <a:r>
              <a:rPr lang="en-US" altLang="en-US" sz="1200"/>
              <a:t> </a:t>
            </a:r>
            <a:endParaRPr lang="en-US" altLang="en-US" sz="1200" b="1">
              <a:solidFill>
                <a:srgbClr val="0000FF"/>
              </a:solidFill>
            </a:endParaRPr>
          </a:p>
          <a:p>
            <a:pPr eaLnBrk="1" hangingPunct="1">
              <a:spcBef>
                <a:spcPct val="0"/>
              </a:spcBef>
              <a:buClrTx/>
              <a:buSzTx/>
              <a:buFontTx/>
              <a:buNone/>
            </a:pPr>
            <a:r>
              <a:rPr lang="en-US" altLang="en-US" sz="1200"/>
              <a:t>--Tissue is…</a:t>
            </a:r>
            <a:r>
              <a:rPr lang="en-US" altLang="en-US" sz="1200" b="1">
                <a:solidFill>
                  <a:srgbClr val="0000FF"/>
                </a:solidFill>
              </a:rPr>
              <a:t>contractile</a:t>
            </a:r>
            <a:r>
              <a:rPr lang="en-US" altLang="en-US" sz="1200"/>
              <a:t>, so cup seems</a:t>
            </a:r>
          </a:p>
          <a:p>
            <a:pPr eaLnBrk="1" hangingPunct="1">
              <a:spcBef>
                <a:spcPct val="0"/>
              </a:spcBef>
              <a:buClrTx/>
              <a:buSzTx/>
              <a:buFontTx/>
              <a:buNone/>
            </a:pPr>
            <a:r>
              <a:rPr lang="en-US" altLang="en-US" sz="1200"/>
              <a:t>  to…</a:t>
            </a:r>
            <a:r>
              <a:rPr lang="en-US" altLang="en-US" sz="1200" b="1">
                <a:solidFill>
                  <a:srgbClr val="0000FF"/>
                </a:solidFill>
              </a:rPr>
              <a:t>open </a:t>
            </a:r>
            <a:r>
              <a:rPr lang="en-US" altLang="en-US" sz="1200">
                <a:solidFill>
                  <a:srgbClr val="0000FF"/>
                </a:solidFill>
              </a:rPr>
              <a:t>and</a:t>
            </a:r>
            <a:r>
              <a:rPr lang="en-US" altLang="en-US" sz="1200" b="1">
                <a:solidFill>
                  <a:srgbClr val="0000FF"/>
                </a:solidFill>
              </a:rPr>
              <a:t> close</a:t>
            </a:r>
            <a:r>
              <a:rPr lang="en-US" altLang="en-US" sz="1200"/>
              <a:t> (like its namesake,  </a:t>
            </a:r>
          </a:p>
          <a:p>
            <a:pPr eaLnBrk="1" hangingPunct="1">
              <a:spcBef>
                <a:spcPct val="0"/>
              </a:spcBef>
              <a:buClrTx/>
              <a:buSzTx/>
              <a:buFontTx/>
              <a:buNone/>
            </a:pPr>
            <a:r>
              <a:rPr lang="en-US" altLang="en-US" sz="1200"/>
              <a:t>  the morning-glory flower)</a:t>
            </a:r>
          </a:p>
          <a:p>
            <a:pPr eaLnBrk="1" hangingPunct="1">
              <a:spcBef>
                <a:spcPct val="0"/>
              </a:spcBef>
              <a:buClrTx/>
              <a:buSzTx/>
              <a:buFontTx/>
              <a:buNone/>
            </a:pPr>
            <a:r>
              <a:rPr lang="en-US" altLang="en-US" sz="1200"/>
              <a:t>--VA usually…</a:t>
            </a:r>
            <a:r>
              <a:rPr lang="en-US" altLang="en-US" sz="1200" b="1">
                <a:solidFill>
                  <a:srgbClr val="0000FF"/>
                </a:solidFill>
              </a:rPr>
              <a:t>20/200</a:t>
            </a:r>
            <a:r>
              <a:rPr lang="en-US" altLang="en-US" sz="1200"/>
              <a:t>, but can be…</a:t>
            </a:r>
          </a:p>
          <a:p>
            <a:pPr eaLnBrk="1" hangingPunct="1">
              <a:spcBef>
                <a:spcPct val="0"/>
              </a:spcBef>
              <a:buClrTx/>
              <a:buSzTx/>
              <a:buFontTx/>
              <a:buNone/>
            </a:pPr>
            <a:r>
              <a:rPr lang="en-US" altLang="en-US" sz="1200"/>
              <a:t>   </a:t>
            </a:r>
            <a:r>
              <a:rPr lang="en-US" altLang="en-US" sz="1200" b="1">
                <a:solidFill>
                  <a:srgbClr val="0000FF"/>
                </a:solidFill>
              </a:rPr>
              <a:t>20/20&lt;-&gt;NLP</a:t>
            </a:r>
          </a:p>
          <a:p>
            <a:pPr eaLnBrk="1" hangingPunct="1">
              <a:spcBef>
                <a:spcPct val="0"/>
              </a:spcBef>
              <a:buClrTx/>
              <a:buSzTx/>
              <a:buFontTx/>
              <a:buNone/>
            </a:pPr>
            <a:r>
              <a:rPr lang="en-US" altLang="en-US" sz="1200"/>
              <a:t>--1/3 develop…</a:t>
            </a:r>
            <a:r>
              <a:rPr lang="en-US" altLang="en-US" sz="1200" b="1">
                <a:solidFill>
                  <a:srgbClr val="CCECFF"/>
                </a:solidFill>
              </a:rPr>
              <a:t>serous</a:t>
            </a:r>
            <a:r>
              <a:rPr lang="en-US" altLang="en-US" sz="1200" b="1">
                <a:solidFill>
                  <a:srgbClr val="0000FF"/>
                </a:solidFill>
              </a:rPr>
              <a:t> </a:t>
            </a:r>
            <a:r>
              <a:rPr lang="en-US" altLang="en-US" sz="1200" b="1">
                <a:solidFill>
                  <a:srgbClr val="CCECFF"/>
                </a:solidFill>
              </a:rPr>
              <a:t>RD</a:t>
            </a:r>
          </a:p>
        </p:txBody>
      </p:sp>
      <p:sp>
        <p:nvSpPr>
          <p:cNvPr id="26627" name="Text Box 3">
            <a:extLst>
              <a:ext uri="{FF2B5EF4-FFF2-40B4-BE49-F238E27FC236}">
                <a16:creationId xmlns:a16="http://schemas.microsoft.com/office/drawing/2014/main" id="{EBF565CB-D2E5-4CB9-AB10-59AB11704A7C}"/>
              </a:ext>
            </a:extLst>
          </p:cNvPr>
          <p:cNvSpPr txBox="1">
            <a:spLocks noChangeArrowheads="1"/>
          </p:cNvSpPr>
          <p:nvPr/>
        </p:nvSpPr>
        <p:spPr bwMode="auto">
          <a:xfrm>
            <a:off x="793750" y="3505200"/>
            <a:ext cx="2274982" cy="677108"/>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solidFill>
                  <a:schemeClr val="bg1">
                    <a:lumMod val="65000"/>
                  </a:schemeClr>
                </a:solidFill>
              </a:rPr>
              <a:t>Optic Pit/Hole</a:t>
            </a:r>
          </a:p>
          <a:p>
            <a:pPr eaLnBrk="1" hangingPunct="1">
              <a:spcBef>
                <a:spcPct val="0"/>
              </a:spcBef>
              <a:buClrTx/>
              <a:buSzTx/>
              <a:buFontTx/>
              <a:buNone/>
            </a:pPr>
            <a:r>
              <a:rPr lang="en-US" altLang="en-US" sz="1200">
                <a:solidFill>
                  <a:schemeClr val="bg1">
                    <a:lumMod val="65000"/>
                  </a:schemeClr>
                </a:solidFill>
              </a:rPr>
              <a:t>--Associated with…</a:t>
            </a:r>
            <a:r>
              <a:rPr lang="en-US" altLang="en-US" sz="1200" b="1">
                <a:solidFill>
                  <a:schemeClr val="bg1">
                    <a:lumMod val="65000"/>
                  </a:schemeClr>
                </a:solidFill>
              </a:rPr>
              <a:t>serous RD</a:t>
            </a:r>
          </a:p>
          <a:p>
            <a:pPr eaLnBrk="1" hangingPunct="1">
              <a:spcBef>
                <a:spcPct val="0"/>
              </a:spcBef>
              <a:buClrTx/>
              <a:buSzTx/>
              <a:buFontTx/>
              <a:buNone/>
            </a:pPr>
            <a:r>
              <a:rPr lang="en-US" altLang="en-US" sz="1200" b="1">
                <a:solidFill>
                  <a:schemeClr val="bg1">
                    <a:lumMod val="65000"/>
                  </a:schemeClr>
                </a:solidFill>
              </a:rPr>
              <a:t>  in adulthood</a:t>
            </a:r>
          </a:p>
        </p:txBody>
      </p:sp>
      <p:sp>
        <p:nvSpPr>
          <p:cNvPr id="26628" name="Line 4">
            <a:extLst>
              <a:ext uri="{FF2B5EF4-FFF2-40B4-BE49-F238E27FC236}">
                <a16:creationId xmlns:a16="http://schemas.microsoft.com/office/drawing/2014/main" id="{6995FA1A-F69E-4714-87E2-B7C3F5C89A50}"/>
              </a:ext>
            </a:extLst>
          </p:cNvPr>
          <p:cNvSpPr>
            <a:spLocks noChangeShapeType="1"/>
          </p:cNvSpPr>
          <p:nvPr/>
        </p:nvSpPr>
        <p:spPr bwMode="auto">
          <a:xfrm flipH="1">
            <a:off x="1600200" y="2057400"/>
            <a:ext cx="1524000" cy="3810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629" name="Text Box 6">
            <a:extLst>
              <a:ext uri="{FF2B5EF4-FFF2-40B4-BE49-F238E27FC236}">
                <a16:creationId xmlns:a16="http://schemas.microsoft.com/office/drawing/2014/main" id="{2498F669-3885-470F-827E-D0722ECBD570}"/>
              </a:ext>
            </a:extLst>
          </p:cNvPr>
          <p:cNvSpPr txBox="1">
            <a:spLocks noChangeArrowheads="1"/>
          </p:cNvSpPr>
          <p:nvPr/>
        </p:nvSpPr>
        <p:spPr bwMode="auto">
          <a:xfrm>
            <a:off x="1340808" y="1524000"/>
            <a:ext cx="3544560" cy="458587"/>
          </a:xfrm>
          <a:prstGeom prst="rect">
            <a:avLst/>
          </a:prstGeom>
          <a:noFill/>
          <a:ln w="952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1400" i="1">
                <a:solidFill>
                  <a:schemeClr val="bg1">
                    <a:lumMod val="75000"/>
                  </a:schemeClr>
                </a:solidFill>
              </a:rPr>
              <a:t>These three are all secondary to abnormal</a:t>
            </a:r>
          </a:p>
          <a:p>
            <a:pPr algn="ctr" eaLnBrk="1" hangingPunct="1">
              <a:lnSpc>
                <a:spcPct val="85000"/>
              </a:lnSpc>
              <a:spcBef>
                <a:spcPct val="0"/>
              </a:spcBef>
              <a:buClrTx/>
              <a:buSzTx/>
              <a:buFontTx/>
              <a:buNone/>
            </a:pPr>
            <a:r>
              <a:rPr lang="en-US" altLang="en-US" sz="1400" i="1">
                <a:solidFill>
                  <a:schemeClr val="bg1">
                    <a:lumMod val="75000"/>
                  </a:schemeClr>
                </a:solidFill>
              </a:rPr>
              <a:t>closure of the embryonic optic fissure</a:t>
            </a:r>
          </a:p>
        </p:txBody>
      </p:sp>
      <p:sp>
        <p:nvSpPr>
          <p:cNvPr id="26630" name="Text Box 7">
            <a:extLst>
              <a:ext uri="{FF2B5EF4-FFF2-40B4-BE49-F238E27FC236}">
                <a16:creationId xmlns:a16="http://schemas.microsoft.com/office/drawing/2014/main" id="{77864995-F91A-497B-84DE-F4FB09455FB9}"/>
              </a:ext>
            </a:extLst>
          </p:cNvPr>
          <p:cNvSpPr txBox="1">
            <a:spLocks noChangeArrowheads="1"/>
          </p:cNvSpPr>
          <p:nvPr/>
        </p:nvSpPr>
        <p:spPr bwMode="auto">
          <a:xfrm>
            <a:off x="76200" y="2514600"/>
            <a:ext cx="2783134" cy="861774"/>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solidFill>
                  <a:schemeClr val="bg1">
                    <a:lumMod val="65000"/>
                  </a:schemeClr>
                </a:solidFill>
              </a:rPr>
              <a:t>Optic Nerve Coloboma</a:t>
            </a:r>
          </a:p>
          <a:p>
            <a:pPr eaLnBrk="1" hangingPunct="1">
              <a:spcBef>
                <a:spcPct val="0"/>
              </a:spcBef>
              <a:buClrTx/>
              <a:buSzTx/>
              <a:buFontTx/>
              <a:buNone/>
            </a:pPr>
            <a:r>
              <a:rPr lang="en-US" altLang="en-US" sz="1200">
                <a:solidFill>
                  <a:schemeClr val="bg1">
                    <a:lumMod val="65000"/>
                  </a:schemeClr>
                </a:solidFill>
              </a:rPr>
              <a:t>1) May resemble…</a:t>
            </a:r>
            <a:r>
              <a:rPr lang="en-US" altLang="en-US" sz="1200" b="1">
                <a:solidFill>
                  <a:schemeClr val="bg1">
                    <a:lumMod val="65000"/>
                  </a:schemeClr>
                </a:solidFill>
              </a:rPr>
              <a:t>deep cupping</a:t>
            </a:r>
          </a:p>
          <a:p>
            <a:pPr eaLnBrk="1" hangingPunct="1">
              <a:spcBef>
                <a:spcPct val="0"/>
              </a:spcBef>
              <a:buClrTx/>
              <a:buSzTx/>
              <a:buFontTx/>
              <a:buNone/>
            </a:pPr>
            <a:r>
              <a:rPr lang="en-US" altLang="en-US" sz="1200">
                <a:solidFill>
                  <a:schemeClr val="bg1">
                    <a:lumMod val="65000"/>
                  </a:schemeClr>
                </a:solidFill>
              </a:rPr>
              <a:t>2) Can be…</a:t>
            </a:r>
            <a:r>
              <a:rPr lang="en-US" altLang="en-US" sz="1200" b="1">
                <a:solidFill>
                  <a:schemeClr val="bg1">
                    <a:lumMod val="65000"/>
                  </a:schemeClr>
                </a:solidFill>
              </a:rPr>
              <a:t>bilateral, asymmetric</a:t>
            </a:r>
          </a:p>
          <a:p>
            <a:pPr eaLnBrk="1" hangingPunct="1">
              <a:spcBef>
                <a:spcPct val="0"/>
              </a:spcBef>
              <a:buClrTx/>
              <a:buSzTx/>
              <a:buFontTx/>
              <a:buNone/>
            </a:pPr>
            <a:r>
              <a:rPr lang="en-US" altLang="en-US" sz="1200">
                <a:solidFill>
                  <a:schemeClr val="bg1">
                    <a:lumMod val="65000"/>
                  </a:schemeClr>
                </a:solidFill>
              </a:rPr>
              <a:t>3) Part of the…</a:t>
            </a:r>
            <a:r>
              <a:rPr lang="en-US" altLang="en-US" sz="1200" b="1">
                <a:solidFill>
                  <a:schemeClr val="bg1">
                    <a:lumMod val="65000"/>
                  </a:schemeClr>
                </a:solidFill>
              </a:rPr>
              <a:t>CHARGE association</a:t>
            </a:r>
          </a:p>
        </p:txBody>
      </p:sp>
      <p:sp>
        <p:nvSpPr>
          <p:cNvPr id="26631" name="Line 8">
            <a:extLst>
              <a:ext uri="{FF2B5EF4-FFF2-40B4-BE49-F238E27FC236}">
                <a16:creationId xmlns:a16="http://schemas.microsoft.com/office/drawing/2014/main" id="{91D11795-7A2D-4757-920B-F908079269D1}"/>
              </a:ext>
            </a:extLst>
          </p:cNvPr>
          <p:cNvSpPr>
            <a:spLocks noChangeShapeType="1"/>
          </p:cNvSpPr>
          <p:nvPr/>
        </p:nvSpPr>
        <p:spPr bwMode="auto">
          <a:xfrm flipH="1">
            <a:off x="2971800" y="2057400"/>
            <a:ext cx="152400" cy="14478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632" name="Text Box 9">
            <a:extLst>
              <a:ext uri="{FF2B5EF4-FFF2-40B4-BE49-F238E27FC236}">
                <a16:creationId xmlns:a16="http://schemas.microsoft.com/office/drawing/2014/main" id="{A6F1D9EC-DA7F-44C4-8528-11B06C1FBD47}"/>
              </a:ext>
            </a:extLst>
          </p:cNvPr>
          <p:cNvSpPr txBox="1">
            <a:spLocks noChangeArrowheads="1"/>
          </p:cNvSpPr>
          <p:nvPr/>
        </p:nvSpPr>
        <p:spPr bwMode="auto">
          <a:xfrm>
            <a:off x="1371600" y="4267200"/>
            <a:ext cx="3057247" cy="2154436"/>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dirty="0">
                <a:solidFill>
                  <a:schemeClr val="bg1">
                    <a:lumMod val="65000"/>
                  </a:schemeClr>
                </a:solidFill>
              </a:rPr>
              <a:t>Morning-Glory Disc</a:t>
            </a:r>
          </a:p>
          <a:p>
            <a:pPr eaLnBrk="1" hangingPunct="1">
              <a:spcBef>
                <a:spcPct val="0"/>
              </a:spcBef>
              <a:buClrTx/>
              <a:buSzTx/>
              <a:buFontTx/>
              <a:buNone/>
            </a:pPr>
            <a:r>
              <a:rPr lang="en-US" altLang="en-US" sz="1200" dirty="0">
                <a:solidFill>
                  <a:schemeClr val="bg1">
                    <a:lumMod val="65000"/>
                  </a:schemeClr>
                </a:solidFill>
              </a:rPr>
              <a:t>--DFE reveals:</a:t>
            </a:r>
          </a:p>
          <a:p>
            <a:pPr eaLnBrk="1" hangingPunct="1">
              <a:spcBef>
                <a:spcPct val="0"/>
              </a:spcBef>
              <a:buClrTx/>
              <a:buSzTx/>
              <a:buFontTx/>
              <a:buNone/>
            </a:pPr>
            <a:r>
              <a:rPr lang="en-US" altLang="en-US" sz="1200" dirty="0">
                <a:solidFill>
                  <a:schemeClr val="bg1">
                    <a:lumMod val="65000"/>
                  </a:schemeClr>
                </a:solidFill>
              </a:rPr>
              <a:t>  1) A funnel-shaped…</a:t>
            </a:r>
            <a:r>
              <a:rPr lang="en-US" altLang="en-US" sz="1200" b="1" dirty="0">
                <a:solidFill>
                  <a:schemeClr val="bg1">
                    <a:lumMod val="65000"/>
                  </a:schemeClr>
                </a:solidFill>
              </a:rPr>
              <a:t>excavation</a:t>
            </a:r>
            <a:endParaRPr lang="en-US" altLang="en-US" sz="1200" dirty="0">
              <a:solidFill>
                <a:schemeClr val="bg1">
                  <a:lumMod val="65000"/>
                </a:schemeClr>
              </a:solidFill>
            </a:endParaRPr>
          </a:p>
          <a:p>
            <a:pPr eaLnBrk="1" hangingPunct="1">
              <a:spcBef>
                <a:spcPct val="0"/>
              </a:spcBef>
              <a:buClrTx/>
              <a:buSzTx/>
              <a:buFontTx/>
              <a:buNone/>
            </a:pPr>
            <a:r>
              <a:rPr lang="en-US" altLang="en-US" sz="1200" dirty="0">
                <a:solidFill>
                  <a:schemeClr val="bg1">
                    <a:lumMod val="65000"/>
                  </a:schemeClr>
                </a:solidFill>
              </a:rPr>
              <a:t>  2) Number of vessels crossing the rim</a:t>
            </a:r>
          </a:p>
          <a:p>
            <a:pPr eaLnBrk="1" hangingPunct="1">
              <a:spcBef>
                <a:spcPct val="0"/>
              </a:spcBef>
              <a:buClrTx/>
              <a:buSzTx/>
              <a:buFontTx/>
              <a:buNone/>
            </a:pPr>
            <a:r>
              <a:rPr lang="en-US" altLang="en-US" sz="1200" dirty="0">
                <a:solidFill>
                  <a:schemeClr val="bg1">
                    <a:lumMod val="65000"/>
                  </a:schemeClr>
                </a:solidFill>
              </a:rPr>
              <a:t>    seems abnormally…</a:t>
            </a:r>
            <a:r>
              <a:rPr lang="en-US" altLang="en-US" sz="1200" b="1" dirty="0">
                <a:solidFill>
                  <a:schemeClr val="bg1">
                    <a:lumMod val="65000"/>
                  </a:schemeClr>
                </a:solidFill>
              </a:rPr>
              <a:t>high</a:t>
            </a:r>
            <a:r>
              <a:rPr lang="en-US" altLang="en-US" sz="1200" dirty="0">
                <a:solidFill>
                  <a:schemeClr val="bg1">
                    <a:lumMod val="65000"/>
                  </a:schemeClr>
                </a:solidFill>
              </a:rPr>
              <a:t> </a:t>
            </a:r>
            <a:endParaRPr lang="en-US" altLang="en-US" sz="1200" b="1" dirty="0">
              <a:solidFill>
                <a:schemeClr val="bg1">
                  <a:lumMod val="65000"/>
                </a:schemeClr>
              </a:solidFill>
            </a:endParaRPr>
          </a:p>
          <a:p>
            <a:pPr eaLnBrk="1" hangingPunct="1">
              <a:spcBef>
                <a:spcPct val="0"/>
              </a:spcBef>
              <a:buClrTx/>
              <a:buSzTx/>
              <a:buFontTx/>
              <a:buNone/>
            </a:pPr>
            <a:r>
              <a:rPr lang="en-US" altLang="en-US" sz="1200" dirty="0">
                <a:solidFill>
                  <a:schemeClr val="bg1">
                    <a:lumMod val="65000"/>
                  </a:schemeClr>
                </a:solidFill>
              </a:rPr>
              <a:t>--Tissue is…</a:t>
            </a:r>
            <a:r>
              <a:rPr lang="en-US" altLang="en-US" sz="1200" b="1" dirty="0">
                <a:solidFill>
                  <a:schemeClr val="bg1">
                    <a:lumMod val="65000"/>
                  </a:schemeClr>
                </a:solidFill>
              </a:rPr>
              <a:t>contractile</a:t>
            </a:r>
            <a:r>
              <a:rPr lang="en-US" altLang="en-US" sz="1200" dirty="0">
                <a:solidFill>
                  <a:schemeClr val="bg1">
                    <a:lumMod val="65000"/>
                  </a:schemeClr>
                </a:solidFill>
              </a:rPr>
              <a:t>, so cup seems</a:t>
            </a:r>
          </a:p>
          <a:p>
            <a:pPr eaLnBrk="1" hangingPunct="1">
              <a:spcBef>
                <a:spcPct val="0"/>
              </a:spcBef>
              <a:buClrTx/>
              <a:buSzTx/>
              <a:buFontTx/>
              <a:buNone/>
            </a:pPr>
            <a:r>
              <a:rPr lang="en-US" altLang="en-US" sz="1200" dirty="0">
                <a:solidFill>
                  <a:schemeClr val="bg1">
                    <a:lumMod val="65000"/>
                  </a:schemeClr>
                </a:solidFill>
              </a:rPr>
              <a:t>  to…</a:t>
            </a:r>
            <a:r>
              <a:rPr lang="en-US" altLang="en-US" sz="1200" b="1" dirty="0">
                <a:solidFill>
                  <a:schemeClr val="bg1">
                    <a:lumMod val="65000"/>
                  </a:schemeClr>
                </a:solidFill>
              </a:rPr>
              <a:t>open </a:t>
            </a:r>
            <a:r>
              <a:rPr lang="en-US" altLang="en-US" sz="1200" dirty="0">
                <a:solidFill>
                  <a:schemeClr val="bg1">
                    <a:lumMod val="65000"/>
                  </a:schemeClr>
                </a:solidFill>
              </a:rPr>
              <a:t>and</a:t>
            </a:r>
            <a:r>
              <a:rPr lang="en-US" altLang="en-US" sz="1200" b="1" dirty="0">
                <a:solidFill>
                  <a:schemeClr val="bg1">
                    <a:lumMod val="65000"/>
                  </a:schemeClr>
                </a:solidFill>
              </a:rPr>
              <a:t> close</a:t>
            </a:r>
            <a:r>
              <a:rPr lang="en-US" altLang="en-US" sz="1200" dirty="0">
                <a:solidFill>
                  <a:schemeClr val="bg1">
                    <a:lumMod val="65000"/>
                  </a:schemeClr>
                </a:solidFill>
              </a:rPr>
              <a:t> (like its namesake,  </a:t>
            </a:r>
          </a:p>
          <a:p>
            <a:pPr eaLnBrk="1" hangingPunct="1">
              <a:spcBef>
                <a:spcPct val="0"/>
              </a:spcBef>
              <a:buClrTx/>
              <a:buSzTx/>
              <a:buFontTx/>
              <a:buNone/>
            </a:pPr>
            <a:r>
              <a:rPr lang="en-US" altLang="en-US" sz="1200" dirty="0">
                <a:solidFill>
                  <a:schemeClr val="bg1">
                    <a:lumMod val="65000"/>
                  </a:schemeClr>
                </a:solidFill>
              </a:rPr>
              <a:t>  the morning-glory flower)</a:t>
            </a:r>
          </a:p>
          <a:p>
            <a:pPr eaLnBrk="1" hangingPunct="1">
              <a:spcBef>
                <a:spcPct val="0"/>
              </a:spcBef>
              <a:buClrTx/>
              <a:buSzTx/>
              <a:buFontTx/>
              <a:buNone/>
            </a:pPr>
            <a:r>
              <a:rPr lang="en-US" altLang="en-US" sz="1200" dirty="0">
                <a:solidFill>
                  <a:schemeClr val="bg1">
                    <a:lumMod val="65000"/>
                  </a:schemeClr>
                </a:solidFill>
              </a:rPr>
              <a:t>--VA usually…</a:t>
            </a:r>
            <a:r>
              <a:rPr lang="en-US" altLang="en-US" sz="1200" b="1" dirty="0">
                <a:solidFill>
                  <a:schemeClr val="bg1">
                    <a:lumMod val="65000"/>
                  </a:schemeClr>
                </a:solidFill>
              </a:rPr>
              <a:t>20/200</a:t>
            </a:r>
            <a:r>
              <a:rPr lang="en-US" altLang="en-US" sz="1200" dirty="0">
                <a:solidFill>
                  <a:schemeClr val="bg1">
                    <a:lumMod val="65000"/>
                  </a:schemeClr>
                </a:solidFill>
              </a:rPr>
              <a:t>, but can be…</a:t>
            </a:r>
          </a:p>
          <a:p>
            <a:pPr eaLnBrk="1" hangingPunct="1">
              <a:spcBef>
                <a:spcPct val="0"/>
              </a:spcBef>
              <a:buClrTx/>
              <a:buSzTx/>
              <a:buFontTx/>
              <a:buNone/>
            </a:pPr>
            <a:r>
              <a:rPr lang="en-US" altLang="en-US" sz="1200" dirty="0">
                <a:solidFill>
                  <a:schemeClr val="bg1">
                    <a:lumMod val="65000"/>
                  </a:schemeClr>
                </a:solidFill>
              </a:rPr>
              <a:t>   </a:t>
            </a:r>
            <a:r>
              <a:rPr lang="en-US" altLang="en-US" sz="1200" b="1" dirty="0">
                <a:solidFill>
                  <a:schemeClr val="bg1">
                    <a:lumMod val="65000"/>
                  </a:schemeClr>
                </a:solidFill>
              </a:rPr>
              <a:t>20/20&lt;-&gt;NLP</a:t>
            </a:r>
          </a:p>
          <a:p>
            <a:pPr eaLnBrk="1" hangingPunct="1">
              <a:spcBef>
                <a:spcPct val="0"/>
              </a:spcBef>
              <a:buClrTx/>
              <a:buSzTx/>
              <a:buFontTx/>
              <a:buNone/>
            </a:pPr>
            <a:r>
              <a:rPr lang="en-US" altLang="en-US" sz="1200" dirty="0">
                <a:solidFill>
                  <a:schemeClr val="bg1">
                    <a:lumMod val="65000"/>
                  </a:schemeClr>
                </a:solidFill>
              </a:rPr>
              <a:t>--1/3 develop…</a:t>
            </a:r>
            <a:r>
              <a:rPr lang="en-US" altLang="en-US" sz="1200" b="1" dirty="0">
                <a:solidFill>
                  <a:schemeClr val="bg1">
                    <a:lumMod val="65000"/>
                  </a:schemeClr>
                </a:solidFill>
              </a:rPr>
              <a:t>serous RD</a:t>
            </a:r>
          </a:p>
        </p:txBody>
      </p:sp>
      <p:sp>
        <p:nvSpPr>
          <p:cNvPr id="26633" name="Rectangle 11">
            <a:extLst>
              <a:ext uri="{FF2B5EF4-FFF2-40B4-BE49-F238E27FC236}">
                <a16:creationId xmlns:a16="http://schemas.microsoft.com/office/drawing/2014/main" id="{F76BCA91-4E24-4F7F-B6A5-D5C8FE6F39B6}"/>
              </a:ext>
            </a:extLst>
          </p:cNvPr>
          <p:cNvSpPr>
            <a:spLocks noChangeArrowheads="1"/>
          </p:cNvSpPr>
          <p:nvPr/>
        </p:nvSpPr>
        <p:spPr bwMode="auto">
          <a:xfrm>
            <a:off x="457200" y="122238"/>
            <a:ext cx="7543800" cy="8683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b"/>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ct val="85000"/>
              </a:lnSpc>
              <a:spcBef>
                <a:spcPct val="0"/>
              </a:spcBef>
              <a:buClrTx/>
              <a:buSzTx/>
              <a:buFontTx/>
              <a:buNone/>
            </a:pPr>
            <a:r>
              <a:rPr lang="en-US" altLang="en-US" sz="3200" b="1" dirty="0">
                <a:solidFill>
                  <a:schemeClr val="tx2"/>
                </a:solidFill>
              </a:rPr>
              <a:t>Developmental Abnormalities of the Optic Nerve Head</a:t>
            </a:r>
            <a:endParaRPr lang="en-US" altLang="en-US" sz="3200" dirty="0">
              <a:solidFill>
                <a:schemeClr val="tx2"/>
              </a:solidFill>
            </a:endParaRPr>
          </a:p>
        </p:txBody>
      </p:sp>
      <p:sp>
        <p:nvSpPr>
          <p:cNvPr id="26634" name="Slide Number Placeholder 1">
            <a:extLst>
              <a:ext uri="{FF2B5EF4-FFF2-40B4-BE49-F238E27FC236}">
                <a16:creationId xmlns:a16="http://schemas.microsoft.com/office/drawing/2014/main" id="{36D4B343-1488-4D7C-8569-64FF0FD08B6E}"/>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DBDA1020-9ADD-4487-AA1F-12FB75A402F9}" type="slidenum">
              <a:rPr lang="en-US" altLang="en-US" sz="1000"/>
              <a:pPr>
                <a:spcBef>
                  <a:spcPct val="0"/>
                </a:spcBef>
                <a:buClrTx/>
                <a:buSzTx/>
                <a:buFontTx/>
                <a:buNone/>
              </a:pPr>
              <a:t>85</a:t>
            </a:fld>
            <a:endParaRPr lang="en-US" altLang="en-US" sz="1000"/>
          </a:p>
        </p:txBody>
      </p:sp>
      <p:sp>
        <p:nvSpPr>
          <p:cNvPr id="26635" name="Line 12">
            <a:extLst>
              <a:ext uri="{FF2B5EF4-FFF2-40B4-BE49-F238E27FC236}">
                <a16:creationId xmlns:a16="http://schemas.microsoft.com/office/drawing/2014/main" id="{65C3BECB-2C2E-4FDB-BF02-61BA4BD8DB2D}"/>
              </a:ext>
            </a:extLst>
          </p:cNvPr>
          <p:cNvSpPr>
            <a:spLocks noChangeShapeType="1"/>
          </p:cNvSpPr>
          <p:nvPr/>
        </p:nvSpPr>
        <p:spPr bwMode="auto">
          <a:xfrm>
            <a:off x="3124200" y="2057400"/>
            <a:ext cx="381000" cy="22098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 name="Text Box 16">
            <a:extLst>
              <a:ext uri="{FF2B5EF4-FFF2-40B4-BE49-F238E27FC236}">
                <a16:creationId xmlns:a16="http://schemas.microsoft.com/office/drawing/2014/main" id="{A25388A0-A505-4976-AE31-C05FE10D78D8}"/>
              </a:ext>
            </a:extLst>
          </p:cNvPr>
          <p:cNvSpPr txBox="1">
            <a:spLocks noChangeArrowheads="1"/>
          </p:cNvSpPr>
          <p:nvPr/>
        </p:nvSpPr>
        <p:spPr bwMode="auto">
          <a:xfrm>
            <a:off x="4648200" y="2576513"/>
            <a:ext cx="3973513" cy="862012"/>
          </a:xfrm>
          <a:prstGeom prst="rect">
            <a:avLst/>
          </a:prstGeom>
          <a:solidFill>
            <a:srgbClr val="FFC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defRPr/>
            </a:pPr>
            <a:r>
              <a:rPr lang="en-US" altLang="en-US" sz="1400" b="1" dirty="0">
                <a:solidFill>
                  <a:schemeClr val="bg1">
                    <a:lumMod val="65000"/>
                  </a:schemeClr>
                </a:solidFill>
              </a:rPr>
              <a:t>Myelinated RNFL</a:t>
            </a:r>
          </a:p>
          <a:p>
            <a:pPr eaLnBrk="1" hangingPunct="1">
              <a:spcBef>
                <a:spcPct val="0"/>
              </a:spcBef>
              <a:buClrTx/>
              <a:buSzTx/>
              <a:buFontTx/>
              <a:buNone/>
              <a:defRPr/>
            </a:pPr>
            <a:r>
              <a:rPr lang="en-US" altLang="en-US" sz="1200" dirty="0">
                <a:solidFill>
                  <a:srgbClr val="FFCCFF"/>
                </a:solidFill>
              </a:rPr>
              <a:t>--Myelin normally starts at LGN, ends at lamina </a:t>
            </a:r>
            <a:r>
              <a:rPr lang="en-US" altLang="en-US" sz="1200" dirty="0" err="1">
                <a:solidFill>
                  <a:srgbClr val="FFCCFF"/>
                </a:solidFill>
              </a:rPr>
              <a:t>cribrosa</a:t>
            </a:r>
            <a:endParaRPr lang="en-US" altLang="en-US" sz="1200" dirty="0">
              <a:solidFill>
                <a:srgbClr val="FFCCFF"/>
              </a:solidFill>
            </a:endParaRPr>
          </a:p>
          <a:p>
            <a:pPr eaLnBrk="1" hangingPunct="1">
              <a:spcBef>
                <a:spcPct val="0"/>
              </a:spcBef>
              <a:buClrTx/>
              <a:buSzTx/>
              <a:buFontTx/>
              <a:buNone/>
              <a:defRPr/>
            </a:pPr>
            <a:r>
              <a:rPr lang="en-US" altLang="en-US" sz="1200" dirty="0">
                <a:solidFill>
                  <a:srgbClr val="FFCCFF"/>
                </a:solidFill>
              </a:rPr>
              <a:t>--Can be patchy, discontinuous</a:t>
            </a:r>
          </a:p>
          <a:p>
            <a:pPr eaLnBrk="1" hangingPunct="1">
              <a:spcBef>
                <a:spcPct val="0"/>
              </a:spcBef>
              <a:buClrTx/>
              <a:buSzTx/>
              <a:buFontTx/>
              <a:buNone/>
              <a:defRPr/>
            </a:pPr>
            <a:r>
              <a:rPr lang="en-US" altLang="en-US" sz="1200" dirty="0">
                <a:solidFill>
                  <a:srgbClr val="FFCCFF"/>
                </a:solidFill>
              </a:rPr>
              <a:t>--Corresponding VF has absolute scotoma</a:t>
            </a:r>
          </a:p>
        </p:txBody>
      </p:sp>
      <p:sp>
        <p:nvSpPr>
          <p:cNvPr id="15" name="Text Box 18">
            <a:extLst>
              <a:ext uri="{FF2B5EF4-FFF2-40B4-BE49-F238E27FC236}">
                <a16:creationId xmlns:a16="http://schemas.microsoft.com/office/drawing/2014/main" id="{0EEE94D4-BC7E-44DF-B02B-501B0F5929C0}"/>
              </a:ext>
            </a:extLst>
          </p:cNvPr>
          <p:cNvSpPr txBox="1">
            <a:spLocks noChangeArrowheads="1"/>
          </p:cNvSpPr>
          <p:nvPr/>
        </p:nvSpPr>
        <p:spPr bwMode="auto">
          <a:xfrm>
            <a:off x="5546725" y="1687513"/>
            <a:ext cx="3452813" cy="677862"/>
          </a:xfrm>
          <a:prstGeom prst="rect">
            <a:avLst/>
          </a:prstGeom>
          <a:solidFill>
            <a:srgbClr val="FFFF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defRPr/>
            </a:pPr>
            <a:r>
              <a:rPr lang="en-US" altLang="en-US" sz="1400" b="1" dirty="0" err="1">
                <a:solidFill>
                  <a:schemeClr val="bg1">
                    <a:lumMod val="75000"/>
                  </a:schemeClr>
                </a:solidFill>
              </a:rPr>
              <a:t>Megalopapilla</a:t>
            </a:r>
            <a:endParaRPr lang="en-US" altLang="en-US" sz="1400" b="1" dirty="0">
              <a:solidFill>
                <a:schemeClr val="bg1">
                  <a:lumMod val="75000"/>
                </a:schemeClr>
              </a:solidFill>
            </a:endParaRPr>
          </a:p>
          <a:p>
            <a:pPr eaLnBrk="1" hangingPunct="1">
              <a:spcBef>
                <a:spcPct val="0"/>
              </a:spcBef>
              <a:buClrTx/>
              <a:buSzTx/>
              <a:buFontTx/>
              <a:buNone/>
              <a:defRPr/>
            </a:pPr>
            <a:r>
              <a:rPr lang="en-US" altLang="en-US" sz="1200" dirty="0">
                <a:solidFill>
                  <a:srgbClr val="FFFF99"/>
                </a:solidFill>
              </a:rPr>
              <a:t>--Abnormally large diameter of </a:t>
            </a:r>
            <a:r>
              <a:rPr lang="en-US" altLang="en-US" sz="1200" b="1" dirty="0">
                <a:solidFill>
                  <a:srgbClr val="FFFF99"/>
                </a:solidFill>
              </a:rPr>
              <a:t>disc and cup</a:t>
            </a:r>
          </a:p>
          <a:p>
            <a:pPr eaLnBrk="1" hangingPunct="1">
              <a:spcBef>
                <a:spcPct val="0"/>
              </a:spcBef>
              <a:buClrTx/>
              <a:buSzTx/>
              <a:buFontTx/>
              <a:buNone/>
              <a:defRPr/>
            </a:pPr>
            <a:r>
              <a:rPr lang="en-US" altLang="en-US" sz="1200" dirty="0">
                <a:solidFill>
                  <a:srgbClr val="FFFF99"/>
                </a:solidFill>
              </a:rPr>
              <a:t>--VF testing may reveal an </a:t>
            </a:r>
            <a:r>
              <a:rPr lang="en-US" altLang="en-US" sz="1200" b="1" dirty="0">
                <a:solidFill>
                  <a:srgbClr val="FFFF99"/>
                </a:solidFill>
              </a:rPr>
              <a:t>enlarged blind spot</a:t>
            </a:r>
          </a:p>
        </p:txBody>
      </p:sp>
      <p:sp>
        <p:nvSpPr>
          <p:cNvPr id="16" name="Text Box 19">
            <a:extLst>
              <a:ext uri="{FF2B5EF4-FFF2-40B4-BE49-F238E27FC236}">
                <a16:creationId xmlns:a16="http://schemas.microsoft.com/office/drawing/2014/main" id="{BF21B0FD-ADB8-4F9B-81FF-E2291331973F}"/>
              </a:ext>
            </a:extLst>
          </p:cNvPr>
          <p:cNvSpPr txBox="1">
            <a:spLocks noChangeArrowheads="1"/>
          </p:cNvSpPr>
          <p:nvPr/>
        </p:nvSpPr>
        <p:spPr bwMode="auto">
          <a:xfrm>
            <a:off x="5257800" y="3760788"/>
            <a:ext cx="3273425" cy="1231900"/>
          </a:xfrm>
          <a:prstGeom prst="rect">
            <a:avLst/>
          </a:prstGeom>
          <a:solidFill>
            <a:srgbClr val="CCFFCC"/>
          </a:solidFill>
          <a:ln w="9525">
            <a:no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defRPr/>
            </a:pPr>
            <a:r>
              <a:rPr lang="en-US" altLang="en-US" sz="1400" b="1" dirty="0">
                <a:solidFill>
                  <a:schemeClr val="bg1">
                    <a:lumMod val="65000"/>
                  </a:schemeClr>
                </a:solidFill>
              </a:rPr>
              <a:t>Optic Nerve Hypoplasia</a:t>
            </a:r>
          </a:p>
          <a:p>
            <a:pPr eaLnBrk="1" hangingPunct="1">
              <a:spcBef>
                <a:spcPct val="0"/>
              </a:spcBef>
              <a:buClrTx/>
              <a:buSzTx/>
              <a:buFontTx/>
              <a:buNone/>
              <a:defRPr/>
            </a:pPr>
            <a:r>
              <a:rPr lang="en-US" altLang="en-US" sz="1200" dirty="0">
                <a:solidFill>
                  <a:srgbClr val="CCFFCC"/>
                </a:solidFill>
              </a:rPr>
              <a:t>--Abnormally </a:t>
            </a:r>
            <a:r>
              <a:rPr lang="en-US" altLang="en-US" sz="1200" b="1" dirty="0">
                <a:solidFill>
                  <a:srgbClr val="CCFFCC"/>
                </a:solidFill>
              </a:rPr>
              <a:t>low number of axons</a:t>
            </a:r>
          </a:p>
          <a:p>
            <a:pPr eaLnBrk="1" hangingPunct="1">
              <a:spcBef>
                <a:spcPct val="0"/>
              </a:spcBef>
              <a:buClrTx/>
              <a:buSzTx/>
              <a:buFontTx/>
              <a:buNone/>
              <a:defRPr/>
            </a:pPr>
            <a:r>
              <a:rPr lang="en-US" altLang="en-US" sz="1200" dirty="0">
                <a:solidFill>
                  <a:srgbClr val="CCFFCC"/>
                </a:solidFill>
              </a:rPr>
              <a:t>--DFE: Small pale disc with </a:t>
            </a:r>
            <a:r>
              <a:rPr lang="en-US" altLang="en-US" sz="1200" b="1" dirty="0">
                <a:solidFill>
                  <a:srgbClr val="CCFFCC"/>
                </a:solidFill>
              </a:rPr>
              <a:t>double ring sign</a:t>
            </a:r>
            <a:endParaRPr lang="en-US" altLang="en-US" sz="1200" dirty="0">
              <a:solidFill>
                <a:srgbClr val="CCFFCC"/>
              </a:solidFill>
            </a:endParaRPr>
          </a:p>
          <a:p>
            <a:pPr eaLnBrk="1" hangingPunct="1">
              <a:spcBef>
                <a:spcPct val="0"/>
              </a:spcBef>
              <a:buClrTx/>
              <a:buSzTx/>
              <a:buFontTx/>
              <a:buNone/>
              <a:defRPr/>
            </a:pPr>
            <a:r>
              <a:rPr lang="en-US" altLang="en-US" sz="1200" dirty="0">
                <a:solidFill>
                  <a:srgbClr val="CCFFCC"/>
                </a:solidFill>
              </a:rPr>
              <a:t>--VA </a:t>
            </a:r>
            <a:r>
              <a:rPr lang="en-US" altLang="en-US" sz="1200" b="1" dirty="0">
                <a:solidFill>
                  <a:srgbClr val="CCFFCC"/>
                </a:solidFill>
              </a:rPr>
              <a:t>20/20&lt;-&gt;NLP</a:t>
            </a:r>
          </a:p>
          <a:p>
            <a:pPr eaLnBrk="1" hangingPunct="1">
              <a:spcBef>
                <a:spcPct val="0"/>
              </a:spcBef>
              <a:buClrTx/>
              <a:buSzTx/>
              <a:buFontTx/>
              <a:buNone/>
              <a:defRPr/>
            </a:pPr>
            <a:r>
              <a:rPr lang="en-US" altLang="en-US" sz="1200" dirty="0">
                <a:solidFill>
                  <a:srgbClr val="CCFFCC"/>
                </a:solidFill>
              </a:rPr>
              <a:t>--VF defects </a:t>
            </a:r>
            <a:r>
              <a:rPr lang="en-US" altLang="en-US" sz="1200" b="1" dirty="0">
                <a:solidFill>
                  <a:srgbClr val="CCFFCC"/>
                </a:solidFill>
              </a:rPr>
              <a:t>invariably present</a:t>
            </a:r>
          </a:p>
          <a:p>
            <a:pPr eaLnBrk="1" hangingPunct="1">
              <a:spcBef>
                <a:spcPct val="0"/>
              </a:spcBef>
              <a:buClrTx/>
              <a:buSzTx/>
              <a:buFontTx/>
              <a:buNone/>
              <a:defRPr/>
            </a:pPr>
            <a:r>
              <a:rPr lang="en-US" altLang="en-US" sz="1200" dirty="0">
                <a:solidFill>
                  <a:srgbClr val="CCFFCC"/>
                </a:solidFill>
              </a:rPr>
              <a:t>--Remember the </a:t>
            </a:r>
            <a:r>
              <a:rPr lang="en-US" altLang="en-US" sz="1200" b="1" dirty="0">
                <a:solidFill>
                  <a:srgbClr val="CCFFCC"/>
                </a:solidFill>
              </a:rPr>
              <a:t>4 D’s</a:t>
            </a:r>
            <a:r>
              <a:rPr lang="en-US" altLang="en-US" sz="1200" dirty="0">
                <a:solidFill>
                  <a:srgbClr val="CCFFCC"/>
                </a:solidFill>
              </a:rPr>
              <a:t> (more on this shortly)</a:t>
            </a:r>
          </a:p>
        </p:txBody>
      </p:sp>
      <p:sp>
        <p:nvSpPr>
          <p:cNvPr id="17" name="Text Box 13">
            <a:extLst>
              <a:ext uri="{FF2B5EF4-FFF2-40B4-BE49-F238E27FC236}">
                <a16:creationId xmlns:a16="http://schemas.microsoft.com/office/drawing/2014/main" id="{D23EA8F9-DF9F-4DB4-AA3A-1B3558C3921B}"/>
              </a:ext>
            </a:extLst>
          </p:cNvPr>
          <p:cNvSpPr txBox="1">
            <a:spLocks noChangeArrowheads="1"/>
          </p:cNvSpPr>
          <p:nvPr/>
        </p:nvSpPr>
        <p:spPr bwMode="auto">
          <a:xfrm>
            <a:off x="4800600" y="5257800"/>
            <a:ext cx="4294188" cy="1230313"/>
          </a:xfrm>
          <a:prstGeom prst="rect">
            <a:avLst/>
          </a:prstGeom>
          <a:solidFill>
            <a:srgbClr val="FFCC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Tilted-Disc Syndrome</a:t>
            </a:r>
          </a:p>
          <a:p>
            <a:pPr eaLnBrk="1" hangingPunct="1">
              <a:spcBef>
                <a:spcPct val="0"/>
              </a:spcBef>
              <a:buClrTx/>
              <a:buSzTx/>
              <a:buFontTx/>
              <a:buNone/>
            </a:pPr>
            <a:r>
              <a:rPr lang="en-US" altLang="en-US" sz="1200"/>
              <a:t>1) Superior pole appears…</a:t>
            </a:r>
            <a:r>
              <a:rPr lang="en-US" altLang="en-US" sz="1200" b="1">
                <a:solidFill>
                  <a:srgbClr val="0000FF"/>
                </a:solidFill>
              </a:rPr>
              <a:t>elevated</a:t>
            </a:r>
            <a:r>
              <a:rPr lang="en-US" altLang="en-US" sz="1200"/>
              <a:t>, inferior…</a:t>
            </a:r>
            <a:r>
              <a:rPr lang="en-US" altLang="en-US" sz="1200" b="1">
                <a:solidFill>
                  <a:srgbClr val="0000FF"/>
                </a:solidFill>
              </a:rPr>
              <a:t>recessed</a:t>
            </a:r>
          </a:p>
          <a:p>
            <a:pPr eaLnBrk="1" hangingPunct="1">
              <a:spcBef>
                <a:spcPct val="0"/>
              </a:spcBef>
              <a:buClrTx/>
              <a:buSzTx/>
              <a:buFontTx/>
              <a:buNone/>
            </a:pPr>
            <a:r>
              <a:rPr lang="en-US" altLang="en-US" sz="1200"/>
              <a:t>2) </a:t>
            </a:r>
            <a:r>
              <a:rPr lang="en-US" altLang="en-US" sz="1200">
                <a:solidFill>
                  <a:srgbClr val="FFCC99"/>
                </a:solidFill>
              </a:rPr>
              <a:t>Associated with…</a:t>
            </a:r>
            <a:r>
              <a:rPr lang="en-US" altLang="en-US" sz="1200" b="1">
                <a:solidFill>
                  <a:srgbClr val="FFCC99"/>
                </a:solidFill>
              </a:rPr>
              <a:t>situs inversus</a:t>
            </a:r>
            <a:r>
              <a:rPr lang="en-US" altLang="en-US" sz="1200">
                <a:solidFill>
                  <a:srgbClr val="FFCC99"/>
                </a:solidFill>
              </a:rPr>
              <a:t> of retinal vessels</a:t>
            </a:r>
          </a:p>
          <a:p>
            <a:pPr eaLnBrk="1" hangingPunct="1">
              <a:spcBef>
                <a:spcPct val="0"/>
              </a:spcBef>
              <a:buClrTx/>
              <a:buSzTx/>
              <a:buFontTx/>
              <a:buNone/>
            </a:pPr>
            <a:r>
              <a:rPr lang="en-US" altLang="en-US" sz="1200"/>
              <a:t>3) </a:t>
            </a:r>
            <a:r>
              <a:rPr lang="en-US" altLang="en-US" sz="1200">
                <a:solidFill>
                  <a:srgbClr val="FFCC99"/>
                </a:solidFill>
              </a:rPr>
              <a:t>Fundus abnormality produces…</a:t>
            </a:r>
            <a:r>
              <a:rPr lang="en-US" altLang="en-US" sz="1200" b="1">
                <a:solidFill>
                  <a:srgbClr val="FFCC99"/>
                </a:solidFill>
              </a:rPr>
              <a:t>myopic astigmatism</a:t>
            </a:r>
          </a:p>
          <a:p>
            <a:pPr eaLnBrk="1" hangingPunct="1">
              <a:spcBef>
                <a:spcPct val="0"/>
              </a:spcBef>
              <a:buClrTx/>
              <a:buSzTx/>
              <a:buFontTx/>
              <a:buNone/>
            </a:pPr>
            <a:r>
              <a:rPr lang="en-US" altLang="en-US" sz="1200"/>
              <a:t>4) </a:t>
            </a:r>
            <a:r>
              <a:rPr lang="en-US" altLang="en-US" sz="1200">
                <a:solidFill>
                  <a:srgbClr val="FFCC99"/>
                </a:solidFill>
              </a:rPr>
              <a:t>VF testing reveals…</a:t>
            </a:r>
            <a:r>
              <a:rPr lang="en-US" altLang="en-US" sz="1200" b="1">
                <a:solidFill>
                  <a:srgbClr val="FFCC99"/>
                </a:solidFill>
              </a:rPr>
              <a:t>bitemporal hemianopia</a:t>
            </a:r>
            <a:r>
              <a:rPr lang="en-US" altLang="en-US" sz="1200">
                <a:solidFill>
                  <a:srgbClr val="FFCC99"/>
                </a:solidFill>
              </a:rPr>
              <a:t> that doesn’t</a:t>
            </a:r>
          </a:p>
          <a:p>
            <a:pPr eaLnBrk="1" hangingPunct="1">
              <a:spcBef>
                <a:spcPct val="0"/>
              </a:spcBef>
              <a:buClrTx/>
              <a:buSzTx/>
              <a:buFontTx/>
              <a:buNone/>
            </a:pPr>
            <a:r>
              <a:rPr lang="en-US" altLang="en-US" sz="1200">
                <a:solidFill>
                  <a:srgbClr val="FFCC99"/>
                </a:solidFill>
              </a:rPr>
              <a:t>   …</a:t>
            </a:r>
            <a:r>
              <a:rPr lang="en-US" altLang="en-US" sz="1200" b="1">
                <a:solidFill>
                  <a:srgbClr val="FFCC99"/>
                </a:solidFill>
              </a:rPr>
              <a:t>respect the vertical</a:t>
            </a:r>
            <a:r>
              <a:rPr lang="en-US" altLang="en-US" sz="1200">
                <a:solidFill>
                  <a:srgbClr val="FFCC99"/>
                </a:solidFill>
              </a:rPr>
              <a:t> and may…</a:t>
            </a:r>
            <a:r>
              <a:rPr lang="en-US" altLang="en-US" sz="1200" b="1">
                <a:solidFill>
                  <a:srgbClr val="FFCC99"/>
                </a:solidFill>
              </a:rPr>
              <a:t>resolve with refraction</a:t>
            </a:r>
          </a:p>
        </p:txBody>
      </p:sp>
      <p:sp>
        <p:nvSpPr>
          <p:cNvPr id="18" name="Text Box 13">
            <a:extLst>
              <a:ext uri="{FF2B5EF4-FFF2-40B4-BE49-F238E27FC236}">
                <a16:creationId xmlns:a16="http://schemas.microsoft.com/office/drawing/2014/main" id="{AF29A23D-8CCD-493E-A881-3F227F620AD9}"/>
              </a:ext>
            </a:extLst>
          </p:cNvPr>
          <p:cNvSpPr txBox="1">
            <a:spLocks noChangeArrowheads="1"/>
          </p:cNvSpPr>
          <p:nvPr/>
        </p:nvSpPr>
        <p:spPr bwMode="auto">
          <a:xfrm>
            <a:off x="4800600" y="5257800"/>
            <a:ext cx="4216400" cy="1231106"/>
          </a:xfrm>
          <a:prstGeom prst="rect">
            <a:avLst/>
          </a:prstGeom>
          <a:solidFill>
            <a:srgbClr val="FFCC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dirty="0">
                <a:solidFill>
                  <a:schemeClr val="bg1">
                    <a:lumMod val="65000"/>
                  </a:schemeClr>
                </a:solidFill>
              </a:rPr>
              <a:t>Tilted-Disc Syndrome</a:t>
            </a:r>
          </a:p>
          <a:p>
            <a:pPr eaLnBrk="1" hangingPunct="1">
              <a:spcBef>
                <a:spcPct val="0"/>
              </a:spcBef>
              <a:buClrTx/>
              <a:buSzTx/>
              <a:buFontTx/>
              <a:buNone/>
            </a:pPr>
            <a:r>
              <a:rPr lang="en-US" altLang="en-US" sz="1200" dirty="0">
                <a:solidFill>
                  <a:srgbClr val="FFCC99"/>
                </a:solidFill>
              </a:rPr>
              <a:t>1) Superior pole appears…</a:t>
            </a:r>
            <a:r>
              <a:rPr lang="en-US" altLang="en-US" sz="1200" b="1" dirty="0">
                <a:solidFill>
                  <a:srgbClr val="FFCC99"/>
                </a:solidFill>
              </a:rPr>
              <a:t>elevated</a:t>
            </a:r>
            <a:r>
              <a:rPr lang="en-US" altLang="en-US" sz="1200" dirty="0">
                <a:solidFill>
                  <a:srgbClr val="FFCC99"/>
                </a:solidFill>
              </a:rPr>
              <a:t>, inferior… </a:t>
            </a:r>
            <a:r>
              <a:rPr lang="en-US" altLang="en-US" sz="1200" b="1" dirty="0">
                <a:solidFill>
                  <a:srgbClr val="FFCC99"/>
                </a:solidFill>
              </a:rPr>
              <a:t>recessed</a:t>
            </a:r>
          </a:p>
          <a:p>
            <a:pPr eaLnBrk="1" hangingPunct="1">
              <a:spcBef>
                <a:spcPct val="0"/>
              </a:spcBef>
              <a:buClrTx/>
              <a:buSzTx/>
              <a:buFontTx/>
              <a:buNone/>
            </a:pPr>
            <a:r>
              <a:rPr lang="en-US" altLang="en-US" sz="1200" dirty="0">
                <a:solidFill>
                  <a:srgbClr val="FFCC99"/>
                </a:solidFill>
              </a:rPr>
              <a:t>2) Associated with…</a:t>
            </a:r>
            <a:r>
              <a:rPr lang="en-US" altLang="en-US" sz="1200" b="1" dirty="0">
                <a:solidFill>
                  <a:srgbClr val="FFCC99"/>
                </a:solidFill>
              </a:rPr>
              <a:t>situs inversus</a:t>
            </a:r>
            <a:r>
              <a:rPr lang="en-US" altLang="en-US" sz="1200" dirty="0">
                <a:solidFill>
                  <a:srgbClr val="FFCC99"/>
                </a:solidFill>
              </a:rPr>
              <a:t> of retinal vessels</a:t>
            </a:r>
          </a:p>
          <a:p>
            <a:pPr eaLnBrk="1" hangingPunct="1">
              <a:spcBef>
                <a:spcPct val="0"/>
              </a:spcBef>
              <a:buClrTx/>
              <a:buSzTx/>
              <a:buFontTx/>
              <a:buNone/>
            </a:pPr>
            <a:r>
              <a:rPr lang="en-US" altLang="en-US" sz="1200" dirty="0">
                <a:solidFill>
                  <a:srgbClr val="FFCC99"/>
                </a:solidFill>
              </a:rPr>
              <a:t>3) Fundus abnormality produces… </a:t>
            </a:r>
            <a:r>
              <a:rPr lang="en-US" altLang="en-US" sz="1200" b="1" dirty="0">
                <a:solidFill>
                  <a:srgbClr val="FFCC99"/>
                </a:solidFill>
              </a:rPr>
              <a:t>myopic </a:t>
            </a:r>
            <a:r>
              <a:rPr lang="en-US" altLang="en-US" sz="1200" b="1" dirty="0" err="1">
                <a:solidFill>
                  <a:srgbClr val="FFCC99"/>
                </a:solidFill>
              </a:rPr>
              <a:t>astigm</a:t>
            </a:r>
            <a:endParaRPr lang="en-US" altLang="en-US" sz="1200" b="1" dirty="0">
              <a:solidFill>
                <a:srgbClr val="FFCC99"/>
              </a:solidFill>
            </a:endParaRPr>
          </a:p>
          <a:p>
            <a:pPr eaLnBrk="1" hangingPunct="1">
              <a:spcBef>
                <a:spcPct val="0"/>
              </a:spcBef>
              <a:buClrTx/>
              <a:buSzTx/>
              <a:buFontTx/>
              <a:buNone/>
            </a:pPr>
            <a:r>
              <a:rPr lang="en-US" altLang="en-US" sz="1200" dirty="0">
                <a:solidFill>
                  <a:srgbClr val="FFCC99"/>
                </a:solidFill>
              </a:rPr>
              <a:t>4) VF testing reveals…</a:t>
            </a:r>
            <a:r>
              <a:rPr lang="en-US" altLang="en-US" sz="1200" b="1" dirty="0">
                <a:solidFill>
                  <a:srgbClr val="FFCC99"/>
                </a:solidFill>
              </a:rPr>
              <a:t>bitemporal hemianopia</a:t>
            </a:r>
            <a:r>
              <a:rPr lang="en-US" altLang="en-US" sz="1200" dirty="0">
                <a:solidFill>
                  <a:srgbClr val="FFCC99"/>
                </a:solidFill>
              </a:rPr>
              <a:t> that </a:t>
            </a:r>
            <a:r>
              <a:rPr lang="en-US" altLang="en-US" sz="1200" dirty="0" err="1">
                <a:solidFill>
                  <a:srgbClr val="FFCC99"/>
                </a:solidFill>
              </a:rPr>
              <a:t>doesn’t</a:t>
            </a:r>
            <a:r>
              <a:rPr lang="en-US" altLang="en-US" sz="1200" b="1" dirty="0" err="1">
                <a:solidFill>
                  <a:srgbClr val="FFCC99"/>
                </a:solidFill>
              </a:rPr>
              <a:t>with</a:t>
            </a:r>
            <a:r>
              <a:rPr lang="en-US" altLang="en-US" sz="1200" b="1" dirty="0">
                <a:solidFill>
                  <a:srgbClr val="FFCC99"/>
                </a:solidFill>
              </a:rPr>
              <a:t> refract</a:t>
            </a:r>
          </a:p>
        </p:txBody>
      </p:sp>
      <p:sp>
        <p:nvSpPr>
          <p:cNvPr id="3" name="TextBox 2">
            <a:extLst>
              <a:ext uri="{FF2B5EF4-FFF2-40B4-BE49-F238E27FC236}">
                <a16:creationId xmlns:a16="http://schemas.microsoft.com/office/drawing/2014/main" id="{83967FBC-9255-EE50-B057-538AB35A0FFD}"/>
              </a:ext>
            </a:extLst>
          </p:cNvPr>
          <p:cNvSpPr txBox="1"/>
          <p:nvPr/>
        </p:nvSpPr>
        <p:spPr>
          <a:xfrm>
            <a:off x="299781" y="1873984"/>
            <a:ext cx="5410200" cy="2308324"/>
          </a:xfrm>
          <a:prstGeom prst="rect">
            <a:avLst/>
          </a:prstGeom>
          <a:solidFill>
            <a:srgbClr val="61D6FF"/>
          </a:solidFill>
        </p:spPr>
        <p:txBody>
          <a:bodyPr wrap="square" rtlCol="0">
            <a:spAutoFit/>
          </a:bodyPr>
          <a:lstStyle/>
          <a:p>
            <a:r>
              <a:rPr lang="en-US" sz="1600" i="1" dirty="0">
                <a:solidFill>
                  <a:schemeClr val="bg1">
                    <a:lumMod val="50000"/>
                  </a:schemeClr>
                </a:solidFill>
              </a:rPr>
              <a:t>Is morning-glory disc usually unilateral, or bilateral?</a:t>
            </a:r>
          </a:p>
          <a:p>
            <a:r>
              <a:rPr lang="en-US" sz="1600" dirty="0">
                <a:solidFill>
                  <a:schemeClr val="bg1">
                    <a:lumMod val="50000"/>
                  </a:schemeClr>
                </a:solidFill>
              </a:rPr>
              <a:t>Unilateral</a:t>
            </a:r>
          </a:p>
          <a:p>
            <a:endParaRPr lang="en-US" sz="1600" i="1" dirty="0">
              <a:solidFill>
                <a:schemeClr val="bg1">
                  <a:lumMod val="50000"/>
                </a:schemeClr>
              </a:solidFill>
              <a:latin typeface="+mn-lt"/>
            </a:endParaRPr>
          </a:p>
          <a:p>
            <a:r>
              <a:rPr lang="en-US" sz="1600" i="1" dirty="0">
                <a:solidFill>
                  <a:schemeClr val="bg1">
                    <a:lumMod val="50000"/>
                  </a:schemeClr>
                </a:solidFill>
                <a:latin typeface="+mn-lt"/>
              </a:rPr>
              <a:t>Is there a gender predilection?</a:t>
            </a:r>
          </a:p>
          <a:p>
            <a:r>
              <a:rPr lang="en-US" sz="1600" dirty="0">
                <a:solidFill>
                  <a:schemeClr val="bg1">
                    <a:lumMod val="50000"/>
                  </a:schemeClr>
                </a:solidFill>
                <a:latin typeface="+mn-lt"/>
              </a:rPr>
              <a:t>Yes, there is a  ♀  preponderance</a:t>
            </a:r>
          </a:p>
          <a:p>
            <a:endParaRPr lang="en-US" sz="1600" dirty="0">
              <a:solidFill>
                <a:schemeClr val="bg1">
                  <a:lumMod val="50000"/>
                </a:schemeClr>
              </a:solidFill>
            </a:endParaRPr>
          </a:p>
          <a:p>
            <a:r>
              <a:rPr lang="en-US" sz="1600" i="1" dirty="0">
                <a:solidFill>
                  <a:schemeClr val="bg1">
                    <a:lumMod val="50000"/>
                  </a:schemeClr>
                </a:solidFill>
              </a:rPr>
              <a:t>It has two associations of particular note—what are they?</a:t>
            </a:r>
          </a:p>
          <a:p>
            <a:r>
              <a:rPr lang="en-US" sz="1600" dirty="0">
                <a:solidFill>
                  <a:schemeClr val="bg1">
                    <a:lumMod val="50000"/>
                  </a:schemeClr>
                </a:solidFill>
              </a:rPr>
              <a:t>--PHACE  syndrome</a:t>
            </a:r>
          </a:p>
          <a:p>
            <a:r>
              <a:rPr lang="en-US" sz="1600" dirty="0">
                <a:solidFill>
                  <a:schemeClr val="bg1">
                    <a:lumMod val="50000"/>
                  </a:schemeClr>
                </a:solidFill>
              </a:rPr>
              <a:t>--</a:t>
            </a:r>
            <a:r>
              <a:rPr lang="en-US" sz="1600" b="1" dirty="0" err="1">
                <a:solidFill>
                  <a:schemeClr val="bg1">
                    <a:lumMod val="50000"/>
                  </a:schemeClr>
                </a:solidFill>
              </a:rPr>
              <a:t>Moyamoya</a:t>
            </a:r>
            <a:r>
              <a:rPr lang="en-US" sz="1600" b="1" dirty="0">
                <a:solidFill>
                  <a:schemeClr val="bg1">
                    <a:lumMod val="50000"/>
                  </a:schemeClr>
                </a:solidFill>
              </a:rPr>
              <a:t>  disease</a:t>
            </a:r>
          </a:p>
        </p:txBody>
      </p:sp>
      <p:sp>
        <p:nvSpPr>
          <p:cNvPr id="5" name="TextBox 4">
            <a:extLst>
              <a:ext uri="{FF2B5EF4-FFF2-40B4-BE49-F238E27FC236}">
                <a16:creationId xmlns:a16="http://schemas.microsoft.com/office/drawing/2014/main" id="{A5DE4E2D-A07C-9FD4-0501-0357163C4BDE}"/>
              </a:ext>
            </a:extLst>
          </p:cNvPr>
          <p:cNvSpPr txBox="1"/>
          <p:nvPr/>
        </p:nvSpPr>
        <p:spPr>
          <a:xfrm>
            <a:off x="2068437" y="2499301"/>
            <a:ext cx="6664746" cy="3754874"/>
          </a:xfrm>
          <a:prstGeom prst="rect">
            <a:avLst/>
          </a:prstGeom>
          <a:solidFill>
            <a:srgbClr val="FFDB69"/>
          </a:solidFill>
        </p:spPr>
        <p:txBody>
          <a:bodyPr wrap="square" rtlCol="0">
            <a:spAutoFit/>
          </a:bodyPr>
          <a:lstStyle/>
          <a:p>
            <a:r>
              <a:rPr lang="en-US" sz="1400" b="0" i="1" dirty="0">
                <a:solidFill>
                  <a:schemeClr val="bg1">
                    <a:lumMod val="65000"/>
                  </a:schemeClr>
                </a:solidFill>
                <a:effectLst/>
                <a:latin typeface="+mn-lt"/>
              </a:rPr>
              <a:t>What is </a:t>
            </a:r>
            <a:r>
              <a:rPr lang="en-US" sz="1400" b="0" dirty="0" err="1">
                <a:solidFill>
                  <a:schemeClr val="bg1">
                    <a:lumMod val="65000"/>
                  </a:schemeClr>
                </a:solidFill>
                <a:effectLst/>
                <a:latin typeface="+mn-lt"/>
              </a:rPr>
              <a:t>moyamoya</a:t>
            </a:r>
            <a:r>
              <a:rPr lang="en-US" sz="1400" b="0" dirty="0">
                <a:solidFill>
                  <a:schemeClr val="bg1">
                    <a:lumMod val="65000"/>
                  </a:schemeClr>
                </a:solidFill>
                <a:effectLst/>
                <a:latin typeface="+mn-lt"/>
              </a:rPr>
              <a:t> disease </a:t>
            </a:r>
            <a:r>
              <a:rPr lang="en-US" sz="1400" b="0" i="1" dirty="0">
                <a:solidFill>
                  <a:schemeClr val="bg1">
                    <a:lumMod val="65000"/>
                  </a:schemeClr>
                </a:solidFill>
                <a:effectLst/>
                <a:latin typeface="+mn-lt"/>
              </a:rPr>
              <a:t>(MMD)?</a:t>
            </a:r>
          </a:p>
          <a:p>
            <a:r>
              <a:rPr lang="en-US" sz="1400" dirty="0">
                <a:solidFill>
                  <a:srgbClr val="0000FF"/>
                </a:solidFill>
                <a:latin typeface="+mn-lt"/>
              </a:rPr>
              <a:t>An</a:t>
            </a:r>
            <a:r>
              <a:rPr lang="en-US" sz="1400" b="0" i="0" dirty="0">
                <a:solidFill>
                  <a:srgbClr val="0000FF"/>
                </a:solidFill>
                <a:effectLst/>
                <a:latin typeface="+mn-lt"/>
              </a:rPr>
              <a:t>  occlusive  vascular condition primarily affecting the terminal  internal carotids  and proximal  anterior and middle cerebral  arteries</a:t>
            </a:r>
          </a:p>
          <a:p>
            <a:endParaRPr lang="en-US" sz="1400" i="1" dirty="0">
              <a:solidFill>
                <a:schemeClr val="bg1">
                  <a:lumMod val="65000"/>
                </a:schemeClr>
              </a:solidFill>
              <a:latin typeface="+mn-lt"/>
            </a:endParaRPr>
          </a:p>
          <a:p>
            <a:r>
              <a:rPr lang="en-US" sz="1400" b="0" i="1" dirty="0">
                <a:solidFill>
                  <a:schemeClr val="bg1">
                    <a:lumMod val="65000"/>
                  </a:schemeClr>
                </a:solidFill>
                <a:effectLst/>
                <a:latin typeface="+mn-lt"/>
              </a:rPr>
              <a:t>Is it common, or rare?</a:t>
            </a:r>
          </a:p>
          <a:p>
            <a:r>
              <a:rPr lang="en-US" sz="1400" dirty="0">
                <a:solidFill>
                  <a:schemeClr val="bg1">
                    <a:lumMod val="65000"/>
                  </a:schemeClr>
                </a:solidFill>
                <a:latin typeface="+mn-lt"/>
              </a:rPr>
              <a:t>Quite rare</a:t>
            </a:r>
          </a:p>
          <a:p>
            <a:endParaRPr lang="en-US" sz="1400" b="0" i="0" dirty="0">
              <a:solidFill>
                <a:schemeClr val="bg1">
                  <a:lumMod val="65000"/>
                </a:schemeClr>
              </a:solidFill>
              <a:effectLst/>
              <a:latin typeface="+mn-lt"/>
            </a:endParaRPr>
          </a:p>
          <a:p>
            <a:endParaRPr lang="en-US" sz="1400" i="1" dirty="0">
              <a:solidFill>
                <a:schemeClr val="bg1">
                  <a:lumMod val="65000"/>
                </a:schemeClr>
              </a:solidFill>
              <a:latin typeface="+mn-lt"/>
            </a:endParaRPr>
          </a:p>
          <a:p>
            <a:r>
              <a:rPr lang="en-US" sz="1400" i="1" dirty="0">
                <a:solidFill>
                  <a:schemeClr val="bg1">
                    <a:lumMod val="65000"/>
                  </a:schemeClr>
                </a:solidFill>
                <a:latin typeface="+mn-lt"/>
              </a:rPr>
              <a:t>Is there a racial predilection?</a:t>
            </a:r>
          </a:p>
          <a:p>
            <a:r>
              <a:rPr lang="en-US" sz="1400" dirty="0">
                <a:solidFill>
                  <a:schemeClr val="bg1">
                    <a:lumMod val="65000"/>
                  </a:schemeClr>
                </a:solidFill>
                <a:latin typeface="+mn-lt"/>
              </a:rPr>
              <a:t>Yes, it is more common in  </a:t>
            </a:r>
            <a:r>
              <a:rPr lang="en-US" sz="1400" b="1" dirty="0">
                <a:solidFill>
                  <a:srgbClr val="FFDB69"/>
                </a:solidFill>
                <a:latin typeface="+mn-lt"/>
              </a:rPr>
              <a:t>Asians</a:t>
            </a:r>
            <a:r>
              <a:rPr lang="en-US" sz="1400" dirty="0">
                <a:solidFill>
                  <a:schemeClr val="bg1">
                    <a:lumMod val="65000"/>
                  </a:schemeClr>
                </a:solidFill>
                <a:latin typeface="+mn-lt"/>
              </a:rPr>
              <a:t> , especially  Japanese  and Korean  individuals</a:t>
            </a:r>
          </a:p>
          <a:p>
            <a:endParaRPr lang="en-US" sz="1400" dirty="0">
              <a:solidFill>
                <a:schemeClr val="bg1">
                  <a:lumMod val="65000"/>
                </a:schemeClr>
              </a:solidFill>
              <a:latin typeface="+mn-lt"/>
            </a:endParaRPr>
          </a:p>
          <a:p>
            <a:r>
              <a:rPr lang="en-US" sz="1400" i="1" dirty="0">
                <a:solidFill>
                  <a:schemeClr val="bg1">
                    <a:lumMod val="65000"/>
                  </a:schemeClr>
                </a:solidFill>
                <a:latin typeface="+mn-lt"/>
              </a:rPr>
              <a:t>Is there a gender predilection?</a:t>
            </a:r>
          </a:p>
          <a:p>
            <a:r>
              <a:rPr lang="en-US" sz="1400" dirty="0">
                <a:solidFill>
                  <a:schemeClr val="bg1">
                    <a:lumMod val="65000"/>
                  </a:schemeClr>
                </a:solidFill>
                <a:latin typeface="+mn-lt"/>
              </a:rPr>
              <a:t>Yes, there is a modest  </a:t>
            </a:r>
            <a:r>
              <a:rPr lang="en-US" sz="1400" b="1" dirty="0">
                <a:solidFill>
                  <a:srgbClr val="0000FF"/>
                </a:solidFill>
                <a:latin typeface="+mn-lt"/>
              </a:rPr>
              <a:t>female  </a:t>
            </a:r>
            <a:r>
              <a:rPr lang="en-US" sz="1400" dirty="0">
                <a:solidFill>
                  <a:schemeClr val="bg1">
                    <a:lumMod val="65000"/>
                  </a:schemeClr>
                </a:solidFill>
                <a:latin typeface="+mn-lt"/>
              </a:rPr>
              <a:t>preponderance</a:t>
            </a:r>
          </a:p>
          <a:p>
            <a:endParaRPr lang="en-US" sz="1400" i="1" dirty="0">
              <a:solidFill>
                <a:schemeClr val="bg1">
                  <a:lumMod val="65000"/>
                </a:schemeClr>
              </a:solidFill>
              <a:latin typeface="+mn-lt"/>
            </a:endParaRPr>
          </a:p>
          <a:p>
            <a:r>
              <a:rPr lang="en-US" sz="1400" i="1" dirty="0">
                <a:solidFill>
                  <a:schemeClr val="bg1">
                    <a:lumMod val="65000"/>
                  </a:schemeClr>
                </a:solidFill>
                <a:latin typeface="+mn-lt"/>
              </a:rPr>
              <a:t>Is there an age predilection?</a:t>
            </a:r>
          </a:p>
          <a:p>
            <a:r>
              <a:rPr lang="en-US" sz="1400" dirty="0">
                <a:solidFill>
                  <a:schemeClr val="bg1">
                    <a:lumMod val="65000"/>
                  </a:schemeClr>
                </a:solidFill>
                <a:latin typeface="+mn-lt"/>
              </a:rPr>
              <a:t>It manifests most commonly in  </a:t>
            </a:r>
            <a:r>
              <a:rPr lang="en-US" sz="1400" b="1" dirty="0">
                <a:solidFill>
                  <a:schemeClr val="bg1">
                    <a:lumMod val="65000"/>
                  </a:schemeClr>
                </a:solidFill>
                <a:latin typeface="+mn-lt"/>
              </a:rPr>
              <a:t>childhood</a:t>
            </a:r>
            <a:r>
              <a:rPr lang="en-US" sz="1400" dirty="0">
                <a:solidFill>
                  <a:schemeClr val="bg1">
                    <a:lumMod val="65000"/>
                  </a:schemeClr>
                </a:solidFill>
                <a:latin typeface="+mn-lt"/>
              </a:rPr>
              <a:t>  (with a second, smaller peak in the  fourth  decade)</a:t>
            </a:r>
          </a:p>
        </p:txBody>
      </p:sp>
      <p:cxnSp>
        <p:nvCxnSpPr>
          <p:cNvPr id="19" name="Straight Arrow Connector 18">
            <a:extLst>
              <a:ext uri="{FF2B5EF4-FFF2-40B4-BE49-F238E27FC236}">
                <a16:creationId xmlns:a16="http://schemas.microsoft.com/office/drawing/2014/main" id="{3651714D-1DF0-A8DE-2133-E97CAC890AA4}"/>
              </a:ext>
            </a:extLst>
          </p:cNvPr>
          <p:cNvCxnSpPr/>
          <p:nvPr/>
        </p:nvCxnSpPr>
        <p:spPr>
          <a:xfrm flipV="1">
            <a:off x="4495800" y="3200400"/>
            <a:ext cx="0" cy="1295400"/>
          </a:xfrm>
          <a:prstGeom prst="straightConnector1">
            <a:avLst/>
          </a:prstGeom>
          <a:ln w="22225">
            <a:headEnd type="triangle"/>
            <a:tailEnd type="triangle"/>
          </a:ln>
        </p:spPr>
        <p:style>
          <a:lnRef idx="1">
            <a:schemeClr val="dk1"/>
          </a:lnRef>
          <a:fillRef idx="0">
            <a:schemeClr val="dk1"/>
          </a:fillRef>
          <a:effectRef idx="0">
            <a:schemeClr val="dk1"/>
          </a:effectRef>
          <a:fontRef idx="minor">
            <a:schemeClr val="tx1"/>
          </a:fontRef>
        </p:style>
      </p:cxnSp>
      <p:cxnSp>
        <p:nvCxnSpPr>
          <p:cNvPr id="22" name="Straight Arrow Connector 21">
            <a:extLst>
              <a:ext uri="{FF2B5EF4-FFF2-40B4-BE49-F238E27FC236}">
                <a16:creationId xmlns:a16="http://schemas.microsoft.com/office/drawing/2014/main" id="{AD00BF57-679E-A115-32A7-15684789A2AC}"/>
              </a:ext>
            </a:extLst>
          </p:cNvPr>
          <p:cNvCxnSpPr>
            <a:cxnSpLocks/>
          </p:cNvCxnSpPr>
          <p:nvPr/>
        </p:nvCxnSpPr>
        <p:spPr>
          <a:xfrm flipV="1">
            <a:off x="4191000" y="3200400"/>
            <a:ext cx="0" cy="1905000"/>
          </a:xfrm>
          <a:prstGeom prst="straightConnector1">
            <a:avLst/>
          </a:prstGeom>
          <a:ln w="22225">
            <a:headEnd type="triangle"/>
            <a:tailEnd type="triangle"/>
          </a:ln>
        </p:spPr>
        <p:style>
          <a:lnRef idx="1">
            <a:schemeClr val="dk1"/>
          </a:lnRef>
          <a:fillRef idx="0">
            <a:schemeClr val="dk1"/>
          </a:fillRef>
          <a:effectRef idx="0">
            <a:schemeClr val="dk1"/>
          </a:effectRef>
          <a:fontRef idx="minor">
            <a:schemeClr val="tx1"/>
          </a:fontRef>
        </p:style>
      </p:cxnSp>
      <p:sp>
        <p:nvSpPr>
          <p:cNvPr id="27" name="TextBox 26">
            <a:extLst>
              <a:ext uri="{FF2B5EF4-FFF2-40B4-BE49-F238E27FC236}">
                <a16:creationId xmlns:a16="http://schemas.microsoft.com/office/drawing/2014/main" id="{0913D1F6-7AB2-D799-D3DB-BFA2685F70A8}"/>
              </a:ext>
            </a:extLst>
          </p:cNvPr>
          <p:cNvSpPr txBox="1"/>
          <p:nvPr/>
        </p:nvSpPr>
        <p:spPr>
          <a:xfrm>
            <a:off x="4646821" y="3429000"/>
            <a:ext cx="4497179" cy="3108543"/>
          </a:xfrm>
          <a:prstGeom prst="rect">
            <a:avLst/>
          </a:prstGeom>
          <a:solidFill>
            <a:srgbClr val="CCFFCC"/>
          </a:solidFill>
        </p:spPr>
        <p:txBody>
          <a:bodyPr wrap="square" rtlCol="0">
            <a:spAutoFit/>
          </a:bodyPr>
          <a:lstStyle/>
          <a:p>
            <a:r>
              <a:rPr lang="en-US" sz="1400" i="1" dirty="0">
                <a:solidFill>
                  <a:schemeClr val="bg1">
                    <a:lumMod val="75000"/>
                  </a:schemeClr>
                </a:solidFill>
              </a:rPr>
              <a:t>‘Occlusive cerebrovascular condition in young Asian women’ should bring to mind another condition as well. What is it?</a:t>
            </a:r>
          </a:p>
          <a:p>
            <a:r>
              <a:rPr lang="en-US" sz="1400" dirty="0">
                <a:solidFill>
                  <a:schemeClr val="bg1">
                    <a:lumMod val="75000"/>
                  </a:schemeClr>
                </a:solidFill>
              </a:rPr>
              <a:t>Takayasu’s arteritis</a:t>
            </a:r>
          </a:p>
          <a:p>
            <a:endParaRPr lang="en-US" sz="1400" dirty="0">
              <a:solidFill>
                <a:schemeClr val="bg1">
                  <a:lumMod val="75000"/>
                </a:schemeClr>
              </a:solidFill>
            </a:endParaRPr>
          </a:p>
          <a:p>
            <a:endParaRPr lang="en-US" sz="1400" dirty="0">
              <a:solidFill>
                <a:schemeClr val="bg1">
                  <a:lumMod val="75000"/>
                </a:schemeClr>
              </a:solidFill>
            </a:endParaRPr>
          </a:p>
          <a:p>
            <a:pPr eaLnBrk="1" hangingPunct="1">
              <a:defRPr/>
            </a:pPr>
            <a:r>
              <a:rPr lang="en-US" sz="1400" i="1" dirty="0">
                <a:solidFill>
                  <a:schemeClr val="bg1">
                    <a:lumMod val="75000"/>
                  </a:schemeClr>
                </a:solidFill>
                <a:latin typeface="Arial" charset="0"/>
              </a:rPr>
              <a:t>In a nutshell, what is </a:t>
            </a:r>
            <a:r>
              <a:rPr lang="en-US" sz="1400" dirty="0">
                <a:solidFill>
                  <a:schemeClr val="bg1">
                    <a:lumMod val="75000"/>
                  </a:schemeClr>
                </a:solidFill>
                <a:latin typeface="Arial" charset="0"/>
              </a:rPr>
              <a:t>Takayasu’s arteritis</a:t>
            </a:r>
            <a:r>
              <a:rPr lang="en-US" sz="1400" i="1" dirty="0">
                <a:solidFill>
                  <a:schemeClr val="bg1">
                    <a:lumMod val="75000"/>
                  </a:schemeClr>
                </a:solidFill>
                <a:latin typeface="Arial" charset="0"/>
              </a:rPr>
              <a:t>?</a:t>
            </a:r>
            <a:r>
              <a:rPr lang="en-US" sz="1400" dirty="0">
                <a:solidFill>
                  <a:schemeClr val="bg1">
                    <a:lumMod val="75000"/>
                  </a:schemeClr>
                </a:solidFill>
                <a:latin typeface="Arial" charset="0"/>
              </a:rPr>
              <a:t> </a:t>
            </a:r>
          </a:p>
          <a:p>
            <a:pPr eaLnBrk="1" hangingPunct="1">
              <a:defRPr/>
            </a:pPr>
            <a:r>
              <a:rPr lang="en-US" sz="1400" dirty="0">
                <a:solidFill>
                  <a:srgbClr val="0000FF"/>
                </a:solidFill>
                <a:latin typeface="Arial" charset="0"/>
              </a:rPr>
              <a:t>An occlusive vasculitis </a:t>
            </a:r>
            <a:r>
              <a:rPr lang="en-US" sz="1400" b="1" dirty="0">
                <a:solidFill>
                  <a:srgbClr val="0000FF"/>
                </a:solidFill>
                <a:latin typeface="Arial" charset="0"/>
              </a:rPr>
              <a:t>that affects large vessels</a:t>
            </a:r>
            <a:endParaRPr lang="en-US" sz="1400" b="1" dirty="0">
              <a:solidFill>
                <a:srgbClr val="CCFFCC"/>
              </a:solidFill>
              <a:latin typeface="Arial" charset="0"/>
            </a:endParaRPr>
          </a:p>
          <a:p>
            <a:pPr eaLnBrk="1" hangingPunct="1">
              <a:defRPr/>
            </a:pPr>
            <a:endParaRPr lang="en-US" sz="1400" i="1" dirty="0">
              <a:solidFill>
                <a:srgbClr val="CCFFCC"/>
              </a:solidFill>
              <a:latin typeface="Arial" charset="0"/>
            </a:endParaRPr>
          </a:p>
          <a:p>
            <a:pPr eaLnBrk="1" hangingPunct="1">
              <a:defRPr/>
            </a:pPr>
            <a:r>
              <a:rPr lang="en-US" sz="1400" i="1" dirty="0">
                <a:solidFill>
                  <a:srgbClr val="CCFFCC"/>
                </a:solidFill>
                <a:latin typeface="Arial" charset="0"/>
              </a:rPr>
              <a:t>Is it common, or rare?</a:t>
            </a:r>
          </a:p>
          <a:p>
            <a:pPr eaLnBrk="1" hangingPunct="1">
              <a:defRPr/>
            </a:pPr>
            <a:r>
              <a:rPr lang="en-US" sz="1400" dirty="0">
                <a:solidFill>
                  <a:srgbClr val="CCFFCC"/>
                </a:solidFill>
                <a:latin typeface="Arial" charset="0"/>
              </a:rPr>
              <a:t>Rare</a:t>
            </a:r>
          </a:p>
          <a:p>
            <a:pPr eaLnBrk="1" hangingPunct="1">
              <a:defRPr/>
            </a:pPr>
            <a:endParaRPr lang="en-US" sz="1400" i="1" dirty="0">
              <a:solidFill>
                <a:srgbClr val="CCFFCC"/>
              </a:solidFill>
              <a:latin typeface="Arial" charset="0"/>
            </a:endParaRPr>
          </a:p>
          <a:p>
            <a:pPr eaLnBrk="1" hangingPunct="1">
              <a:defRPr/>
            </a:pPr>
            <a:r>
              <a:rPr lang="en-US" sz="1400" i="1" dirty="0">
                <a:solidFill>
                  <a:srgbClr val="CCFFCC"/>
                </a:solidFill>
                <a:latin typeface="Arial" charset="0"/>
              </a:rPr>
              <a:t>Is there an age predilection?</a:t>
            </a:r>
          </a:p>
          <a:p>
            <a:pPr eaLnBrk="1" hangingPunct="1">
              <a:defRPr/>
            </a:pPr>
            <a:r>
              <a:rPr lang="en-US" sz="1400" dirty="0">
                <a:solidFill>
                  <a:srgbClr val="CCFFCC"/>
                </a:solidFill>
                <a:latin typeface="Arial" charset="0"/>
              </a:rPr>
              <a:t>Yes, most cases present in early adulthood </a:t>
            </a:r>
          </a:p>
        </p:txBody>
      </p:sp>
      <p:sp>
        <p:nvSpPr>
          <p:cNvPr id="30" name="TextBox 29">
            <a:extLst>
              <a:ext uri="{FF2B5EF4-FFF2-40B4-BE49-F238E27FC236}">
                <a16:creationId xmlns:a16="http://schemas.microsoft.com/office/drawing/2014/main" id="{847538D4-90E6-0D02-4556-8718851B4A3B}"/>
              </a:ext>
            </a:extLst>
          </p:cNvPr>
          <p:cNvSpPr txBox="1"/>
          <p:nvPr/>
        </p:nvSpPr>
        <p:spPr>
          <a:xfrm>
            <a:off x="4195564" y="4425543"/>
            <a:ext cx="771365" cy="307777"/>
          </a:xfrm>
          <a:prstGeom prst="rect">
            <a:avLst/>
          </a:prstGeom>
          <a:noFill/>
        </p:spPr>
        <p:txBody>
          <a:bodyPr wrap="none" rtlCol="0">
            <a:spAutoFit/>
          </a:bodyPr>
          <a:lstStyle/>
          <a:p>
            <a:r>
              <a:rPr lang="en-US" sz="1400" b="1" dirty="0">
                <a:solidFill>
                  <a:srgbClr val="0000FF"/>
                </a:solidFill>
              </a:rPr>
              <a:t>Asians</a:t>
            </a:r>
          </a:p>
        </p:txBody>
      </p:sp>
      <p:sp>
        <p:nvSpPr>
          <p:cNvPr id="2" name="TextBox 1">
            <a:extLst>
              <a:ext uri="{FF2B5EF4-FFF2-40B4-BE49-F238E27FC236}">
                <a16:creationId xmlns:a16="http://schemas.microsoft.com/office/drawing/2014/main" id="{01CE72D7-3389-CE29-6899-6915FD96B8E3}"/>
              </a:ext>
            </a:extLst>
          </p:cNvPr>
          <p:cNvSpPr txBox="1"/>
          <p:nvPr/>
        </p:nvSpPr>
        <p:spPr>
          <a:xfrm>
            <a:off x="4789771" y="5356705"/>
            <a:ext cx="4057989" cy="738664"/>
          </a:xfrm>
          <a:prstGeom prst="rect">
            <a:avLst/>
          </a:prstGeom>
          <a:solidFill>
            <a:schemeClr val="accent6">
              <a:lumMod val="40000"/>
              <a:lumOff val="60000"/>
            </a:schemeClr>
          </a:solidFill>
        </p:spPr>
        <p:txBody>
          <a:bodyPr wrap="square" rtlCol="0">
            <a:spAutoFit/>
          </a:bodyPr>
          <a:lstStyle/>
          <a:p>
            <a:pPr eaLnBrk="1" hangingPunct="1">
              <a:defRPr/>
            </a:pPr>
            <a:r>
              <a:rPr lang="en-US" sz="1400" i="1" dirty="0">
                <a:latin typeface="Arial" charset="0"/>
              </a:rPr>
              <a:t>How ‘large’ are we talking about here?</a:t>
            </a:r>
            <a:endParaRPr lang="en-US" sz="1400" i="1" dirty="0">
              <a:solidFill>
                <a:schemeClr val="accent6">
                  <a:lumMod val="40000"/>
                  <a:lumOff val="60000"/>
                </a:schemeClr>
              </a:solidFill>
              <a:latin typeface="Arial" charset="0"/>
            </a:endParaRPr>
          </a:p>
          <a:p>
            <a:pPr eaLnBrk="1" hangingPunct="1">
              <a:defRPr/>
            </a:pPr>
            <a:r>
              <a:rPr lang="en-US" sz="1400" dirty="0">
                <a:solidFill>
                  <a:schemeClr val="accent6">
                    <a:lumMod val="40000"/>
                    <a:lumOff val="60000"/>
                  </a:schemeClr>
                </a:solidFill>
                <a:latin typeface="Arial" charset="0"/>
              </a:rPr>
              <a:t>’The aorta and its major branches’ is the classic description of the affected vessels</a:t>
            </a:r>
          </a:p>
        </p:txBody>
      </p:sp>
    </p:spTree>
    <p:extLst>
      <p:ext uri="{BB962C8B-B14F-4D97-AF65-F5344CB8AC3E}">
        <p14:creationId xmlns:p14="http://schemas.microsoft.com/office/powerpoint/2010/main" val="2926122717"/>
      </p:ext>
    </p:extLst>
  </p:cSld>
  <p:clrMapOvr>
    <a:masterClrMapping/>
  </p:clrMapOvr>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6" name="Text Box 10">
            <a:extLst>
              <a:ext uri="{FF2B5EF4-FFF2-40B4-BE49-F238E27FC236}">
                <a16:creationId xmlns:a16="http://schemas.microsoft.com/office/drawing/2014/main" id="{75A786AA-A76E-4831-AE75-ABE88B23D8E3}"/>
              </a:ext>
            </a:extLst>
          </p:cNvPr>
          <p:cNvSpPr txBox="1">
            <a:spLocks noChangeArrowheads="1"/>
          </p:cNvSpPr>
          <p:nvPr/>
        </p:nvSpPr>
        <p:spPr bwMode="auto">
          <a:xfrm>
            <a:off x="1371600" y="4267200"/>
            <a:ext cx="3057525" cy="2154238"/>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Morning-Glory Disc</a:t>
            </a:r>
          </a:p>
          <a:p>
            <a:pPr eaLnBrk="1" hangingPunct="1">
              <a:spcBef>
                <a:spcPct val="0"/>
              </a:spcBef>
              <a:buClrTx/>
              <a:buSzTx/>
              <a:buFontTx/>
              <a:buNone/>
            </a:pPr>
            <a:r>
              <a:rPr lang="en-US" altLang="en-US" sz="1200"/>
              <a:t>--DFE reveals:</a:t>
            </a:r>
          </a:p>
          <a:p>
            <a:pPr eaLnBrk="1" hangingPunct="1">
              <a:spcBef>
                <a:spcPct val="0"/>
              </a:spcBef>
              <a:buClrTx/>
              <a:buSzTx/>
              <a:buFontTx/>
              <a:buNone/>
            </a:pPr>
            <a:r>
              <a:rPr lang="en-US" altLang="en-US" sz="1200"/>
              <a:t>  1) A funnel-shaped…</a:t>
            </a:r>
            <a:r>
              <a:rPr lang="en-US" altLang="en-US" sz="1200" b="1">
                <a:solidFill>
                  <a:srgbClr val="0000FF"/>
                </a:solidFill>
              </a:rPr>
              <a:t>excavation</a:t>
            </a:r>
            <a:endParaRPr lang="en-US" altLang="en-US" sz="1200"/>
          </a:p>
          <a:p>
            <a:pPr eaLnBrk="1" hangingPunct="1">
              <a:spcBef>
                <a:spcPct val="0"/>
              </a:spcBef>
              <a:buClrTx/>
              <a:buSzTx/>
              <a:buFontTx/>
              <a:buNone/>
            </a:pPr>
            <a:r>
              <a:rPr lang="en-US" altLang="en-US" sz="1200"/>
              <a:t>  2) Number of vessels crossing the rim</a:t>
            </a:r>
          </a:p>
          <a:p>
            <a:pPr eaLnBrk="1" hangingPunct="1">
              <a:spcBef>
                <a:spcPct val="0"/>
              </a:spcBef>
              <a:buClrTx/>
              <a:buSzTx/>
              <a:buFontTx/>
              <a:buNone/>
            </a:pPr>
            <a:r>
              <a:rPr lang="en-US" altLang="en-US" sz="1200"/>
              <a:t>    seems abnormally…</a:t>
            </a:r>
            <a:r>
              <a:rPr lang="en-US" altLang="en-US" sz="1200" b="1">
                <a:solidFill>
                  <a:srgbClr val="0000FF"/>
                </a:solidFill>
              </a:rPr>
              <a:t>high</a:t>
            </a:r>
            <a:r>
              <a:rPr lang="en-US" altLang="en-US" sz="1200"/>
              <a:t> </a:t>
            </a:r>
            <a:endParaRPr lang="en-US" altLang="en-US" sz="1200" b="1">
              <a:solidFill>
                <a:srgbClr val="0000FF"/>
              </a:solidFill>
            </a:endParaRPr>
          </a:p>
          <a:p>
            <a:pPr eaLnBrk="1" hangingPunct="1">
              <a:spcBef>
                <a:spcPct val="0"/>
              </a:spcBef>
              <a:buClrTx/>
              <a:buSzTx/>
              <a:buFontTx/>
              <a:buNone/>
            </a:pPr>
            <a:r>
              <a:rPr lang="en-US" altLang="en-US" sz="1200"/>
              <a:t>--Tissue is…</a:t>
            </a:r>
            <a:r>
              <a:rPr lang="en-US" altLang="en-US" sz="1200" b="1">
                <a:solidFill>
                  <a:srgbClr val="0000FF"/>
                </a:solidFill>
              </a:rPr>
              <a:t>contractile</a:t>
            </a:r>
            <a:r>
              <a:rPr lang="en-US" altLang="en-US" sz="1200"/>
              <a:t>, so cup seems</a:t>
            </a:r>
          </a:p>
          <a:p>
            <a:pPr eaLnBrk="1" hangingPunct="1">
              <a:spcBef>
                <a:spcPct val="0"/>
              </a:spcBef>
              <a:buClrTx/>
              <a:buSzTx/>
              <a:buFontTx/>
              <a:buNone/>
            </a:pPr>
            <a:r>
              <a:rPr lang="en-US" altLang="en-US" sz="1200"/>
              <a:t>  to…</a:t>
            </a:r>
            <a:r>
              <a:rPr lang="en-US" altLang="en-US" sz="1200" b="1">
                <a:solidFill>
                  <a:srgbClr val="0000FF"/>
                </a:solidFill>
              </a:rPr>
              <a:t>open </a:t>
            </a:r>
            <a:r>
              <a:rPr lang="en-US" altLang="en-US" sz="1200">
                <a:solidFill>
                  <a:srgbClr val="0000FF"/>
                </a:solidFill>
              </a:rPr>
              <a:t>and</a:t>
            </a:r>
            <a:r>
              <a:rPr lang="en-US" altLang="en-US" sz="1200" b="1">
                <a:solidFill>
                  <a:srgbClr val="0000FF"/>
                </a:solidFill>
              </a:rPr>
              <a:t> close</a:t>
            </a:r>
            <a:r>
              <a:rPr lang="en-US" altLang="en-US" sz="1200"/>
              <a:t> (like its namesake,  </a:t>
            </a:r>
          </a:p>
          <a:p>
            <a:pPr eaLnBrk="1" hangingPunct="1">
              <a:spcBef>
                <a:spcPct val="0"/>
              </a:spcBef>
              <a:buClrTx/>
              <a:buSzTx/>
              <a:buFontTx/>
              <a:buNone/>
            </a:pPr>
            <a:r>
              <a:rPr lang="en-US" altLang="en-US" sz="1200"/>
              <a:t>  the morning-glory flower)</a:t>
            </a:r>
          </a:p>
          <a:p>
            <a:pPr eaLnBrk="1" hangingPunct="1">
              <a:spcBef>
                <a:spcPct val="0"/>
              </a:spcBef>
              <a:buClrTx/>
              <a:buSzTx/>
              <a:buFontTx/>
              <a:buNone/>
            </a:pPr>
            <a:r>
              <a:rPr lang="en-US" altLang="en-US" sz="1200"/>
              <a:t>--VA usually…</a:t>
            </a:r>
            <a:r>
              <a:rPr lang="en-US" altLang="en-US" sz="1200" b="1">
                <a:solidFill>
                  <a:srgbClr val="0000FF"/>
                </a:solidFill>
              </a:rPr>
              <a:t>20/200</a:t>
            </a:r>
            <a:r>
              <a:rPr lang="en-US" altLang="en-US" sz="1200"/>
              <a:t>, but can be…</a:t>
            </a:r>
          </a:p>
          <a:p>
            <a:pPr eaLnBrk="1" hangingPunct="1">
              <a:spcBef>
                <a:spcPct val="0"/>
              </a:spcBef>
              <a:buClrTx/>
              <a:buSzTx/>
              <a:buFontTx/>
              <a:buNone/>
            </a:pPr>
            <a:r>
              <a:rPr lang="en-US" altLang="en-US" sz="1200"/>
              <a:t>   </a:t>
            </a:r>
            <a:r>
              <a:rPr lang="en-US" altLang="en-US" sz="1200" b="1">
                <a:solidFill>
                  <a:srgbClr val="0000FF"/>
                </a:solidFill>
              </a:rPr>
              <a:t>20/20&lt;-&gt;NLP</a:t>
            </a:r>
          </a:p>
          <a:p>
            <a:pPr eaLnBrk="1" hangingPunct="1">
              <a:spcBef>
                <a:spcPct val="0"/>
              </a:spcBef>
              <a:buClrTx/>
              <a:buSzTx/>
              <a:buFontTx/>
              <a:buNone/>
            </a:pPr>
            <a:r>
              <a:rPr lang="en-US" altLang="en-US" sz="1200"/>
              <a:t>--1/3 develop…</a:t>
            </a:r>
            <a:r>
              <a:rPr lang="en-US" altLang="en-US" sz="1200" b="1">
                <a:solidFill>
                  <a:srgbClr val="CCECFF"/>
                </a:solidFill>
              </a:rPr>
              <a:t>serous</a:t>
            </a:r>
            <a:r>
              <a:rPr lang="en-US" altLang="en-US" sz="1200" b="1">
                <a:solidFill>
                  <a:srgbClr val="0000FF"/>
                </a:solidFill>
              </a:rPr>
              <a:t> </a:t>
            </a:r>
            <a:r>
              <a:rPr lang="en-US" altLang="en-US" sz="1200" b="1">
                <a:solidFill>
                  <a:srgbClr val="CCECFF"/>
                </a:solidFill>
              </a:rPr>
              <a:t>RD</a:t>
            </a:r>
          </a:p>
        </p:txBody>
      </p:sp>
      <p:sp>
        <p:nvSpPr>
          <p:cNvPr id="26627" name="Text Box 3">
            <a:extLst>
              <a:ext uri="{FF2B5EF4-FFF2-40B4-BE49-F238E27FC236}">
                <a16:creationId xmlns:a16="http://schemas.microsoft.com/office/drawing/2014/main" id="{EBF565CB-D2E5-4CB9-AB10-59AB11704A7C}"/>
              </a:ext>
            </a:extLst>
          </p:cNvPr>
          <p:cNvSpPr txBox="1">
            <a:spLocks noChangeArrowheads="1"/>
          </p:cNvSpPr>
          <p:nvPr/>
        </p:nvSpPr>
        <p:spPr bwMode="auto">
          <a:xfrm>
            <a:off x="793750" y="3505200"/>
            <a:ext cx="2274982" cy="677108"/>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solidFill>
                  <a:schemeClr val="bg1">
                    <a:lumMod val="65000"/>
                  </a:schemeClr>
                </a:solidFill>
              </a:rPr>
              <a:t>Optic Pit/Hole</a:t>
            </a:r>
          </a:p>
          <a:p>
            <a:pPr eaLnBrk="1" hangingPunct="1">
              <a:spcBef>
                <a:spcPct val="0"/>
              </a:spcBef>
              <a:buClrTx/>
              <a:buSzTx/>
              <a:buFontTx/>
              <a:buNone/>
            </a:pPr>
            <a:r>
              <a:rPr lang="en-US" altLang="en-US" sz="1200">
                <a:solidFill>
                  <a:schemeClr val="bg1">
                    <a:lumMod val="65000"/>
                  </a:schemeClr>
                </a:solidFill>
              </a:rPr>
              <a:t>--Associated with…</a:t>
            </a:r>
            <a:r>
              <a:rPr lang="en-US" altLang="en-US" sz="1200" b="1">
                <a:solidFill>
                  <a:schemeClr val="bg1">
                    <a:lumMod val="65000"/>
                  </a:schemeClr>
                </a:solidFill>
              </a:rPr>
              <a:t>serous RD</a:t>
            </a:r>
          </a:p>
          <a:p>
            <a:pPr eaLnBrk="1" hangingPunct="1">
              <a:spcBef>
                <a:spcPct val="0"/>
              </a:spcBef>
              <a:buClrTx/>
              <a:buSzTx/>
              <a:buFontTx/>
              <a:buNone/>
            </a:pPr>
            <a:r>
              <a:rPr lang="en-US" altLang="en-US" sz="1200" b="1">
                <a:solidFill>
                  <a:schemeClr val="bg1">
                    <a:lumMod val="65000"/>
                  </a:schemeClr>
                </a:solidFill>
              </a:rPr>
              <a:t>  in adulthood</a:t>
            </a:r>
          </a:p>
        </p:txBody>
      </p:sp>
      <p:sp>
        <p:nvSpPr>
          <p:cNvPr id="26628" name="Line 4">
            <a:extLst>
              <a:ext uri="{FF2B5EF4-FFF2-40B4-BE49-F238E27FC236}">
                <a16:creationId xmlns:a16="http://schemas.microsoft.com/office/drawing/2014/main" id="{6995FA1A-F69E-4714-87E2-B7C3F5C89A50}"/>
              </a:ext>
            </a:extLst>
          </p:cNvPr>
          <p:cNvSpPr>
            <a:spLocks noChangeShapeType="1"/>
          </p:cNvSpPr>
          <p:nvPr/>
        </p:nvSpPr>
        <p:spPr bwMode="auto">
          <a:xfrm flipH="1">
            <a:off x="1600200" y="2057400"/>
            <a:ext cx="1524000" cy="3810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629" name="Text Box 6">
            <a:extLst>
              <a:ext uri="{FF2B5EF4-FFF2-40B4-BE49-F238E27FC236}">
                <a16:creationId xmlns:a16="http://schemas.microsoft.com/office/drawing/2014/main" id="{2498F669-3885-470F-827E-D0722ECBD570}"/>
              </a:ext>
            </a:extLst>
          </p:cNvPr>
          <p:cNvSpPr txBox="1">
            <a:spLocks noChangeArrowheads="1"/>
          </p:cNvSpPr>
          <p:nvPr/>
        </p:nvSpPr>
        <p:spPr bwMode="auto">
          <a:xfrm>
            <a:off x="1340808" y="1524000"/>
            <a:ext cx="3544560" cy="458587"/>
          </a:xfrm>
          <a:prstGeom prst="rect">
            <a:avLst/>
          </a:prstGeom>
          <a:noFill/>
          <a:ln w="952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1400" i="1">
                <a:solidFill>
                  <a:schemeClr val="bg1">
                    <a:lumMod val="75000"/>
                  </a:schemeClr>
                </a:solidFill>
              </a:rPr>
              <a:t>These three are all secondary to abnormal</a:t>
            </a:r>
          </a:p>
          <a:p>
            <a:pPr algn="ctr" eaLnBrk="1" hangingPunct="1">
              <a:lnSpc>
                <a:spcPct val="85000"/>
              </a:lnSpc>
              <a:spcBef>
                <a:spcPct val="0"/>
              </a:spcBef>
              <a:buClrTx/>
              <a:buSzTx/>
              <a:buFontTx/>
              <a:buNone/>
            </a:pPr>
            <a:r>
              <a:rPr lang="en-US" altLang="en-US" sz="1400" i="1">
                <a:solidFill>
                  <a:schemeClr val="bg1">
                    <a:lumMod val="75000"/>
                  </a:schemeClr>
                </a:solidFill>
              </a:rPr>
              <a:t>closure of the embryonic optic fissure</a:t>
            </a:r>
          </a:p>
        </p:txBody>
      </p:sp>
      <p:sp>
        <p:nvSpPr>
          <p:cNvPr id="26630" name="Text Box 7">
            <a:extLst>
              <a:ext uri="{FF2B5EF4-FFF2-40B4-BE49-F238E27FC236}">
                <a16:creationId xmlns:a16="http://schemas.microsoft.com/office/drawing/2014/main" id="{77864995-F91A-497B-84DE-F4FB09455FB9}"/>
              </a:ext>
            </a:extLst>
          </p:cNvPr>
          <p:cNvSpPr txBox="1">
            <a:spLocks noChangeArrowheads="1"/>
          </p:cNvSpPr>
          <p:nvPr/>
        </p:nvSpPr>
        <p:spPr bwMode="auto">
          <a:xfrm>
            <a:off x="76200" y="2514600"/>
            <a:ext cx="2783134" cy="861774"/>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solidFill>
                  <a:schemeClr val="bg1">
                    <a:lumMod val="65000"/>
                  </a:schemeClr>
                </a:solidFill>
              </a:rPr>
              <a:t>Optic Nerve Coloboma</a:t>
            </a:r>
          </a:p>
          <a:p>
            <a:pPr eaLnBrk="1" hangingPunct="1">
              <a:spcBef>
                <a:spcPct val="0"/>
              </a:spcBef>
              <a:buClrTx/>
              <a:buSzTx/>
              <a:buFontTx/>
              <a:buNone/>
            </a:pPr>
            <a:r>
              <a:rPr lang="en-US" altLang="en-US" sz="1200">
                <a:solidFill>
                  <a:schemeClr val="bg1">
                    <a:lumMod val="65000"/>
                  </a:schemeClr>
                </a:solidFill>
              </a:rPr>
              <a:t>1) May resemble…</a:t>
            </a:r>
            <a:r>
              <a:rPr lang="en-US" altLang="en-US" sz="1200" b="1">
                <a:solidFill>
                  <a:schemeClr val="bg1">
                    <a:lumMod val="65000"/>
                  </a:schemeClr>
                </a:solidFill>
              </a:rPr>
              <a:t>deep cupping</a:t>
            </a:r>
          </a:p>
          <a:p>
            <a:pPr eaLnBrk="1" hangingPunct="1">
              <a:spcBef>
                <a:spcPct val="0"/>
              </a:spcBef>
              <a:buClrTx/>
              <a:buSzTx/>
              <a:buFontTx/>
              <a:buNone/>
            </a:pPr>
            <a:r>
              <a:rPr lang="en-US" altLang="en-US" sz="1200">
                <a:solidFill>
                  <a:schemeClr val="bg1">
                    <a:lumMod val="65000"/>
                  </a:schemeClr>
                </a:solidFill>
              </a:rPr>
              <a:t>2) Can be…</a:t>
            </a:r>
            <a:r>
              <a:rPr lang="en-US" altLang="en-US" sz="1200" b="1">
                <a:solidFill>
                  <a:schemeClr val="bg1">
                    <a:lumMod val="65000"/>
                  </a:schemeClr>
                </a:solidFill>
              </a:rPr>
              <a:t>bilateral, asymmetric</a:t>
            </a:r>
          </a:p>
          <a:p>
            <a:pPr eaLnBrk="1" hangingPunct="1">
              <a:spcBef>
                <a:spcPct val="0"/>
              </a:spcBef>
              <a:buClrTx/>
              <a:buSzTx/>
              <a:buFontTx/>
              <a:buNone/>
            </a:pPr>
            <a:r>
              <a:rPr lang="en-US" altLang="en-US" sz="1200">
                <a:solidFill>
                  <a:schemeClr val="bg1">
                    <a:lumMod val="65000"/>
                  </a:schemeClr>
                </a:solidFill>
              </a:rPr>
              <a:t>3) Part of the…</a:t>
            </a:r>
            <a:r>
              <a:rPr lang="en-US" altLang="en-US" sz="1200" b="1">
                <a:solidFill>
                  <a:schemeClr val="bg1">
                    <a:lumMod val="65000"/>
                  </a:schemeClr>
                </a:solidFill>
              </a:rPr>
              <a:t>CHARGE association</a:t>
            </a:r>
          </a:p>
        </p:txBody>
      </p:sp>
      <p:sp>
        <p:nvSpPr>
          <p:cNvPr id="26631" name="Line 8">
            <a:extLst>
              <a:ext uri="{FF2B5EF4-FFF2-40B4-BE49-F238E27FC236}">
                <a16:creationId xmlns:a16="http://schemas.microsoft.com/office/drawing/2014/main" id="{91D11795-7A2D-4757-920B-F908079269D1}"/>
              </a:ext>
            </a:extLst>
          </p:cNvPr>
          <p:cNvSpPr>
            <a:spLocks noChangeShapeType="1"/>
          </p:cNvSpPr>
          <p:nvPr/>
        </p:nvSpPr>
        <p:spPr bwMode="auto">
          <a:xfrm flipH="1">
            <a:off x="2971800" y="2057400"/>
            <a:ext cx="152400" cy="14478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632" name="Text Box 9">
            <a:extLst>
              <a:ext uri="{FF2B5EF4-FFF2-40B4-BE49-F238E27FC236}">
                <a16:creationId xmlns:a16="http://schemas.microsoft.com/office/drawing/2014/main" id="{A6F1D9EC-DA7F-44C4-8528-11B06C1FBD47}"/>
              </a:ext>
            </a:extLst>
          </p:cNvPr>
          <p:cNvSpPr txBox="1">
            <a:spLocks noChangeArrowheads="1"/>
          </p:cNvSpPr>
          <p:nvPr/>
        </p:nvSpPr>
        <p:spPr bwMode="auto">
          <a:xfrm>
            <a:off x="1371600" y="4267200"/>
            <a:ext cx="3057247" cy="2154436"/>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dirty="0">
                <a:solidFill>
                  <a:schemeClr val="bg1">
                    <a:lumMod val="65000"/>
                  </a:schemeClr>
                </a:solidFill>
              </a:rPr>
              <a:t>Morning-Glory Disc</a:t>
            </a:r>
          </a:p>
          <a:p>
            <a:pPr eaLnBrk="1" hangingPunct="1">
              <a:spcBef>
                <a:spcPct val="0"/>
              </a:spcBef>
              <a:buClrTx/>
              <a:buSzTx/>
              <a:buFontTx/>
              <a:buNone/>
            </a:pPr>
            <a:r>
              <a:rPr lang="en-US" altLang="en-US" sz="1200" dirty="0">
                <a:solidFill>
                  <a:schemeClr val="bg1">
                    <a:lumMod val="65000"/>
                  </a:schemeClr>
                </a:solidFill>
              </a:rPr>
              <a:t>--DFE reveals:</a:t>
            </a:r>
          </a:p>
          <a:p>
            <a:pPr eaLnBrk="1" hangingPunct="1">
              <a:spcBef>
                <a:spcPct val="0"/>
              </a:spcBef>
              <a:buClrTx/>
              <a:buSzTx/>
              <a:buFontTx/>
              <a:buNone/>
            </a:pPr>
            <a:r>
              <a:rPr lang="en-US" altLang="en-US" sz="1200" dirty="0">
                <a:solidFill>
                  <a:schemeClr val="bg1">
                    <a:lumMod val="65000"/>
                  </a:schemeClr>
                </a:solidFill>
              </a:rPr>
              <a:t>  1) A funnel-shaped…</a:t>
            </a:r>
            <a:r>
              <a:rPr lang="en-US" altLang="en-US" sz="1200" b="1" dirty="0">
                <a:solidFill>
                  <a:schemeClr val="bg1">
                    <a:lumMod val="65000"/>
                  </a:schemeClr>
                </a:solidFill>
              </a:rPr>
              <a:t>excavation</a:t>
            </a:r>
            <a:endParaRPr lang="en-US" altLang="en-US" sz="1200" dirty="0">
              <a:solidFill>
                <a:schemeClr val="bg1">
                  <a:lumMod val="65000"/>
                </a:schemeClr>
              </a:solidFill>
            </a:endParaRPr>
          </a:p>
          <a:p>
            <a:pPr eaLnBrk="1" hangingPunct="1">
              <a:spcBef>
                <a:spcPct val="0"/>
              </a:spcBef>
              <a:buClrTx/>
              <a:buSzTx/>
              <a:buFontTx/>
              <a:buNone/>
            </a:pPr>
            <a:r>
              <a:rPr lang="en-US" altLang="en-US" sz="1200" dirty="0">
                <a:solidFill>
                  <a:schemeClr val="bg1">
                    <a:lumMod val="65000"/>
                  </a:schemeClr>
                </a:solidFill>
              </a:rPr>
              <a:t>  2) Number of vessels crossing the rim</a:t>
            </a:r>
          </a:p>
          <a:p>
            <a:pPr eaLnBrk="1" hangingPunct="1">
              <a:spcBef>
                <a:spcPct val="0"/>
              </a:spcBef>
              <a:buClrTx/>
              <a:buSzTx/>
              <a:buFontTx/>
              <a:buNone/>
            </a:pPr>
            <a:r>
              <a:rPr lang="en-US" altLang="en-US" sz="1200" dirty="0">
                <a:solidFill>
                  <a:schemeClr val="bg1">
                    <a:lumMod val="65000"/>
                  </a:schemeClr>
                </a:solidFill>
              </a:rPr>
              <a:t>    seems abnormally…</a:t>
            </a:r>
            <a:r>
              <a:rPr lang="en-US" altLang="en-US" sz="1200" b="1" dirty="0">
                <a:solidFill>
                  <a:schemeClr val="bg1">
                    <a:lumMod val="65000"/>
                  </a:schemeClr>
                </a:solidFill>
              </a:rPr>
              <a:t>high</a:t>
            </a:r>
            <a:r>
              <a:rPr lang="en-US" altLang="en-US" sz="1200" dirty="0">
                <a:solidFill>
                  <a:schemeClr val="bg1">
                    <a:lumMod val="65000"/>
                  </a:schemeClr>
                </a:solidFill>
              </a:rPr>
              <a:t> </a:t>
            </a:r>
            <a:endParaRPr lang="en-US" altLang="en-US" sz="1200" b="1" dirty="0">
              <a:solidFill>
                <a:schemeClr val="bg1">
                  <a:lumMod val="65000"/>
                </a:schemeClr>
              </a:solidFill>
            </a:endParaRPr>
          </a:p>
          <a:p>
            <a:pPr eaLnBrk="1" hangingPunct="1">
              <a:spcBef>
                <a:spcPct val="0"/>
              </a:spcBef>
              <a:buClrTx/>
              <a:buSzTx/>
              <a:buFontTx/>
              <a:buNone/>
            </a:pPr>
            <a:r>
              <a:rPr lang="en-US" altLang="en-US" sz="1200" dirty="0">
                <a:solidFill>
                  <a:schemeClr val="bg1">
                    <a:lumMod val="65000"/>
                  </a:schemeClr>
                </a:solidFill>
              </a:rPr>
              <a:t>--Tissue is…</a:t>
            </a:r>
            <a:r>
              <a:rPr lang="en-US" altLang="en-US" sz="1200" b="1" dirty="0">
                <a:solidFill>
                  <a:schemeClr val="bg1">
                    <a:lumMod val="65000"/>
                  </a:schemeClr>
                </a:solidFill>
              </a:rPr>
              <a:t>contractile</a:t>
            </a:r>
            <a:r>
              <a:rPr lang="en-US" altLang="en-US" sz="1200" dirty="0">
                <a:solidFill>
                  <a:schemeClr val="bg1">
                    <a:lumMod val="65000"/>
                  </a:schemeClr>
                </a:solidFill>
              </a:rPr>
              <a:t>, so cup seems</a:t>
            </a:r>
          </a:p>
          <a:p>
            <a:pPr eaLnBrk="1" hangingPunct="1">
              <a:spcBef>
                <a:spcPct val="0"/>
              </a:spcBef>
              <a:buClrTx/>
              <a:buSzTx/>
              <a:buFontTx/>
              <a:buNone/>
            </a:pPr>
            <a:r>
              <a:rPr lang="en-US" altLang="en-US" sz="1200" dirty="0">
                <a:solidFill>
                  <a:schemeClr val="bg1">
                    <a:lumMod val="65000"/>
                  </a:schemeClr>
                </a:solidFill>
              </a:rPr>
              <a:t>  to…</a:t>
            </a:r>
            <a:r>
              <a:rPr lang="en-US" altLang="en-US" sz="1200" b="1" dirty="0">
                <a:solidFill>
                  <a:schemeClr val="bg1">
                    <a:lumMod val="65000"/>
                  </a:schemeClr>
                </a:solidFill>
              </a:rPr>
              <a:t>open </a:t>
            </a:r>
            <a:r>
              <a:rPr lang="en-US" altLang="en-US" sz="1200" dirty="0">
                <a:solidFill>
                  <a:schemeClr val="bg1">
                    <a:lumMod val="65000"/>
                  </a:schemeClr>
                </a:solidFill>
              </a:rPr>
              <a:t>and</a:t>
            </a:r>
            <a:r>
              <a:rPr lang="en-US" altLang="en-US" sz="1200" b="1" dirty="0">
                <a:solidFill>
                  <a:schemeClr val="bg1">
                    <a:lumMod val="65000"/>
                  </a:schemeClr>
                </a:solidFill>
              </a:rPr>
              <a:t> close</a:t>
            </a:r>
            <a:r>
              <a:rPr lang="en-US" altLang="en-US" sz="1200" dirty="0">
                <a:solidFill>
                  <a:schemeClr val="bg1">
                    <a:lumMod val="65000"/>
                  </a:schemeClr>
                </a:solidFill>
              </a:rPr>
              <a:t> (like its namesake,  </a:t>
            </a:r>
          </a:p>
          <a:p>
            <a:pPr eaLnBrk="1" hangingPunct="1">
              <a:spcBef>
                <a:spcPct val="0"/>
              </a:spcBef>
              <a:buClrTx/>
              <a:buSzTx/>
              <a:buFontTx/>
              <a:buNone/>
            </a:pPr>
            <a:r>
              <a:rPr lang="en-US" altLang="en-US" sz="1200" dirty="0">
                <a:solidFill>
                  <a:schemeClr val="bg1">
                    <a:lumMod val="65000"/>
                  </a:schemeClr>
                </a:solidFill>
              </a:rPr>
              <a:t>  the morning-glory flower)</a:t>
            </a:r>
          </a:p>
          <a:p>
            <a:pPr eaLnBrk="1" hangingPunct="1">
              <a:spcBef>
                <a:spcPct val="0"/>
              </a:spcBef>
              <a:buClrTx/>
              <a:buSzTx/>
              <a:buFontTx/>
              <a:buNone/>
            </a:pPr>
            <a:r>
              <a:rPr lang="en-US" altLang="en-US" sz="1200" dirty="0">
                <a:solidFill>
                  <a:schemeClr val="bg1">
                    <a:lumMod val="65000"/>
                  </a:schemeClr>
                </a:solidFill>
              </a:rPr>
              <a:t>--VA usually…</a:t>
            </a:r>
            <a:r>
              <a:rPr lang="en-US" altLang="en-US" sz="1200" b="1" dirty="0">
                <a:solidFill>
                  <a:schemeClr val="bg1">
                    <a:lumMod val="65000"/>
                  </a:schemeClr>
                </a:solidFill>
              </a:rPr>
              <a:t>20/200</a:t>
            </a:r>
            <a:r>
              <a:rPr lang="en-US" altLang="en-US" sz="1200" dirty="0">
                <a:solidFill>
                  <a:schemeClr val="bg1">
                    <a:lumMod val="65000"/>
                  </a:schemeClr>
                </a:solidFill>
              </a:rPr>
              <a:t>, but can be…</a:t>
            </a:r>
          </a:p>
          <a:p>
            <a:pPr eaLnBrk="1" hangingPunct="1">
              <a:spcBef>
                <a:spcPct val="0"/>
              </a:spcBef>
              <a:buClrTx/>
              <a:buSzTx/>
              <a:buFontTx/>
              <a:buNone/>
            </a:pPr>
            <a:r>
              <a:rPr lang="en-US" altLang="en-US" sz="1200" dirty="0">
                <a:solidFill>
                  <a:schemeClr val="bg1">
                    <a:lumMod val="65000"/>
                  </a:schemeClr>
                </a:solidFill>
              </a:rPr>
              <a:t>   </a:t>
            </a:r>
            <a:r>
              <a:rPr lang="en-US" altLang="en-US" sz="1200" b="1" dirty="0">
                <a:solidFill>
                  <a:schemeClr val="bg1">
                    <a:lumMod val="65000"/>
                  </a:schemeClr>
                </a:solidFill>
              </a:rPr>
              <a:t>20/20&lt;-&gt;NLP</a:t>
            </a:r>
          </a:p>
          <a:p>
            <a:pPr eaLnBrk="1" hangingPunct="1">
              <a:spcBef>
                <a:spcPct val="0"/>
              </a:spcBef>
              <a:buClrTx/>
              <a:buSzTx/>
              <a:buFontTx/>
              <a:buNone/>
            </a:pPr>
            <a:r>
              <a:rPr lang="en-US" altLang="en-US" sz="1200" dirty="0">
                <a:solidFill>
                  <a:schemeClr val="bg1">
                    <a:lumMod val="65000"/>
                  </a:schemeClr>
                </a:solidFill>
              </a:rPr>
              <a:t>--1/3 develop…</a:t>
            </a:r>
            <a:r>
              <a:rPr lang="en-US" altLang="en-US" sz="1200" b="1" dirty="0">
                <a:solidFill>
                  <a:schemeClr val="bg1">
                    <a:lumMod val="65000"/>
                  </a:schemeClr>
                </a:solidFill>
              </a:rPr>
              <a:t>serous RD</a:t>
            </a:r>
          </a:p>
        </p:txBody>
      </p:sp>
      <p:sp>
        <p:nvSpPr>
          <p:cNvPr id="26633" name="Rectangle 11">
            <a:extLst>
              <a:ext uri="{FF2B5EF4-FFF2-40B4-BE49-F238E27FC236}">
                <a16:creationId xmlns:a16="http://schemas.microsoft.com/office/drawing/2014/main" id="{F76BCA91-4E24-4F7F-B6A5-D5C8FE6F39B6}"/>
              </a:ext>
            </a:extLst>
          </p:cNvPr>
          <p:cNvSpPr>
            <a:spLocks noChangeArrowheads="1"/>
          </p:cNvSpPr>
          <p:nvPr/>
        </p:nvSpPr>
        <p:spPr bwMode="auto">
          <a:xfrm>
            <a:off x="457200" y="122238"/>
            <a:ext cx="7543800" cy="8683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b"/>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ct val="85000"/>
              </a:lnSpc>
              <a:spcBef>
                <a:spcPct val="0"/>
              </a:spcBef>
              <a:buClrTx/>
              <a:buSzTx/>
              <a:buFontTx/>
              <a:buNone/>
            </a:pPr>
            <a:r>
              <a:rPr lang="en-US" altLang="en-US" sz="3200" b="1" dirty="0">
                <a:solidFill>
                  <a:schemeClr val="tx2"/>
                </a:solidFill>
              </a:rPr>
              <a:t>Developmental Abnormalities of the Optic Nerve Head</a:t>
            </a:r>
            <a:endParaRPr lang="en-US" altLang="en-US" sz="3200" dirty="0">
              <a:solidFill>
                <a:schemeClr val="tx2"/>
              </a:solidFill>
            </a:endParaRPr>
          </a:p>
        </p:txBody>
      </p:sp>
      <p:sp>
        <p:nvSpPr>
          <p:cNvPr id="26634" name="Slide Number Placeholder 1">
            <a:extLst>
              <a:ext uri="{FF2B5EF4-FFF2-40B4-BE49-F238E27FC236}">
                <a16:creationId xmlns:a16="http://schemas.microsoft.com/office/drawing/2014/main" id="{36D4B343-1488-4D7C-8569-64FF0FD08B6E}"/>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DBDA1020-9ADD-4487-AA1F-12FB75A402F9}" type="slidenum">
              <a:rPr lang="en-US" altLang="en-US" sz="1000"/>
              <a:pPr>
                <a:spcBef>
                  <a:spcPct val="0"/>
                </a:spcBef>
                <a:buClrTx/>
                <a:buSzTx/>
                <a:buFontTx/>
                <a:buNone/>
              </a:pPr>
              <a:t>86</a:t>
            </a:fld>
            <a:endParaRPr lang="en-US" altLang="en-US" sz="1000"/>
          </a:p>
        </p:txBody>
      </p:sp>
      <p:sp>
        <p:nvSpPr>
          <p:cNvPr id="26635" name="Line 12">
            <a:extLst>
              <a:ext uri="{FF2B5EF4-FFF2-40B4-BE49-F238E27FC236}">
                <a16:creationId xmlns:a16="http://schemas.microsoft.com/office/drawing/2014/main" id="{65C3BECB-2C2E-4FDB-BF02-61BA4BD8DB2D}"/>
              </a:ext>
            </a:extLst>
          </p:cNvPr>
          <p:cNvSpPr>
            <a:spLocks noChangeShapeType="1"/>
          </p:cNvSpPr>
          <p:nvPr/>
        </p:nvSpPr>
        <p:spPr bwMode="auto">
          <a:xfrm>
            <a:off x="3124200" y="2057400"/>
            <a:ext cx="381000" cy="22098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 name="Text Box 16">
            <a:extLst>
              <a:ext uri="{FF2B5EF4-FFF2-40B4-BE49-F238E27FC236}">
                <a16:creationId xmlns:a16="http://schemas.microsoft.com/office/drawing/2014/main" id="{A25388A0-A505-4976-AE31-C05FE10D78D8}"/>
              </a:ext>
            </a:extLst>
          </p:cNvPr>
          <p:cNvSpPr txBox="1">
            <a:spLocks noChangeArrowheads="1"/>
          </p:cNvSpPr>
          <p:nvPr/>
        </p:nvSpPr>
        <p:spPr bwMode="auto">
          <a:xfrm>
            <a:off x="4648200" y="2576513"/>
            <a:ext cx="3973513" cy="862012"/>
          </a:xfrm>
          <a:prstGeom prst="rect">
            <a:avLst/>
          </a:prstGeom>
          <a:solidFill>
            <a:srgbClr val="FFC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defRPr/>
            </a:pPr>
            <a:r>
              <a:rPr lang="en-US" altLang="en-US" sz="1400" b="1" dirty="0">
                <a:solidFill>
                  <a:schemeClr val="bg1">
                    <a:lumMod val="65000"/>
                  </a:schemeClr>
                </a:solidFill>
              </a:rPr>
              <a:t>Myelinated RNFL</a:t>
            </a:r>
          </a:p>
          <a:p>
            <a:pPr eaLnBrk="1" hangingPunct="1">
              <a:spcBef>
                <a:spcPct val="0"/>
              </a:spcBef>
              <a:buClrTx/>
              <a:buSzTx/>
              <a:buFontTx/>
              <a:buNone/>
              <a:defRPr/>
            </a:pPr>
            <a:r>
              <a:rPr lang="en-US" altLang="en-US" sz="1200" dirty="0">
                <a:solidFill>
                  <a:srgbClr val="FFCCFF"/>
                </a:solidFill>
              </a:rPr>
              <a:t>--Myelin normally starts at LGN, ends at lamina </a:t>
            </a:r>
            <a:r>
              <a:rPr lang="en-US" altLang="en-US" sz="1200" dirty="0" err="1">
                <a:solidFill>
                  <a:srgbClr val="FFCCFF"/>
                </a:solidFill>
              </a:rPr>
              <a:t>cribrosa</a:t>
            </a:r>
            <a:endParaRPr lang="en-US" altLang="en-US" sz="1200" dirty="0">
              <a:solidFill>
                <a:srgbClr val="FFCCFF"/>
              </a:solidFill>
            </a:endParaRPr>
          </a:p>
          <a:p>
            <a:pPr eaLnBrk="1" hangingPunct="1">
              <a:spcBef>
                <a:spcPct val="0"/>
              </a:spcBef>
              <a:buClrTx/>
              <a:buSzTx/>
              <a:buFontTx/>
              <a:buNone/>
              <a:defRPr/>
            </a:pPr>
            <a:r>
              <a:rPr lang="en-US" altLang="en-US" sz="1200" dirty="0">
                <a:solidFill>
                  <a:srgbClr val="FFCCFF"/>
                </a:solidFill>
              </a:rPr>
              <a:t>--Can be patchy, discontinuous</a:t>
            </a:r>
          </a:p>
          <a:p>
            <a:pPr eaLnBrk="1" hangingPunct="1">
              <a:spcBef>
                <a:spcPct val="0"/>
              </a:spcBef>
              <a:buClrTx/>
              <a:buSzTx/>
              <a:buFontTx/>
              <a:buNone/>
              <a:defRPr/>
            </a:pPr>
            <a:r>
              <a:rPr lang="en-US" altLang="en-US" sz="1200" dirty="0">
                <a:solidFill>
                  <a:srgbClr val="FFCCFF"/>
                </a:solidFill>
              </a:rPr>
              <a:t>--Corresponding VF has absolute scotoma</a:t>
            </a:r>
          </a:p>
        </p:txBody>
      </p:sp>
      <p:sp>
        <p:nvSpPr>
          <p:cNvPr id="15" name="Text Box 18">
            <a:extLst>
              <a:ext uri="{FF2B5EF4-FFF2-40B4-BE49-F238E27FC236}">
                <a16:creationId xmlns:a16="http://schemas.microsoft.com/office/drawing/2014/main" id="{0EEE94D4-BC7E-44DF-B02B-501B0F5929C0}"/>
              </a:ext>
            </a:extLst>
          </p:cNvPr>
          <p:cNvSpPr txBox="1">
            <a:spLocks noChangeArrowheads="1"/>
          </p:cNvSpPr>
          <p:nvPr/>
        </p:nvSpPr>
        <p:spPr bwMode="auto">
          <a:xfrm>
            <a:off x="5546725" y="1687513"/>
            <a:ext cx="3452813" cy="677862"/>
          </a:xfrm>
          <a:prstGeom prst="rect">
            <a:avLst/>
          </a:prstGeom>
          <a:solidFill>
            <a:srgbClr val="FFFF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defRPr/>
            </a:pPr>
            <a:r>
              <a:rPr lang="en-US" altLang="en-US" sz="1400" b="1" dirty="0" err="1">
                <a:solidFill>
                  <a:schemeClr val="bg1">
                    <a:lumMod val="75000"/>
                  </a:schemeClr>
                </a:solidFill>
              </a:rPr>
              <a:t>Megalopapilla</a:t>
            </a:r>
            <a:endParaRPr lang="en-US" altLang="en-US" sz="1400" b="1" dirty="0">
              <a:solidFill>
                <a:schemeClr val="bg1">
                  <a:lumMod val="75000"/>
                </a:schemeClr>
              </a:solidFill>
            </a:endParaRPr>
          </a:p>
          <a:p>
            <a:pPr eaLnBrk="1" hangingPunct="1">
              <a:spcBef>
                <a:spcPct val="0"/>
              </a:spcBef>
              <a:buClrTx/>
              <a:buSzTx/>
              <a:buFontTx/>
              <a:buNone/>
              <a:defRPr/>
            </a:pPr>
            <a:r>
              <a:rPr lang="en-US" altLang="en-US" sz="1200" dirty="0">
                <a:solidFill>
                  <a:srgbClr val="FFFF99"/>
                </a:solidFill>
              </a:rPr>
              <a:t>--Abnormally large diameter of </a:t>
            </a:r>
            <a:r>
              <a:rPr lang="en-US" altLang="en-US" sz="1200" b="1" dirty="0">
                <a:solidFill>
                  <a:srgbClr val="FFFF99"/>
                </a:solidFill>
              </a:rPr>
              <a:t>disc and cup</a:t>
            </a:r>
          </a:p>
          <a:p>
            <a:pPr eaLnBrk="1" hangingPunct="1">
              <a:spcBef>
                <a:spcPct val="0"/>
              </a:spcBef>
              <a:buClrTx/>
              <a:buSzTx/>
              <a:buFontTx/>
              <a:buNone/>
              <a:defRPr/>
            </a:pPr>
            <a:r>
              <a:rPr lang="en-US" altLang="en-US" sz="1200" dirty="0">
                <a:solidFill>
                  <a:srgbClr val="FFFF99"/>
                </a:solidFill>
              </a:rPr>
              <a:t>--VF testing may reveal an </a:t>
            </a:r>
            <a:r>
              <a:rPr lang="en-US" altLang="en-US" sz="1200" b="1" dirty="0">
                <a:solidFill>
                  <a:srgbClr val="FFFF99"/>
                </a:solidFill>
              </a:rPr>
              <a:t>enlarged blind spot</a:t>
            </a:r>
          </a:p>
        </p:txBody>
      </p:sp>
      <p:sp>
        <p:nvSpPr>
          <p:cNvPr id="16" name="Text Box 19">
            <a:extLst>
              <a:ext uri="{FF2B5EF4-FFF2-40B4-BE49-F238E27FC236}">
                <a16:creationId xmlns:a16="http://schemas.microsoft.com/office/drawing/2014/main" id="{BF21B0FD-ADB8-4F9B-81FF-E2291331973F}"/>
              </a:ext>
            </a:extLst>
          </p:cNvPr>
          <p:cNvSpPr txBox="1">
            <a:spLocks noChangeArrowheads="1"/>
          </p:cNvSpPr>
          <p:nvPr/>
        </p:nvSpPr>
        <p:spPr bwMode="auto">
          <a:xfrm>
            <a:off x="5257800" y="3760788"/>
            <a:ext cx="3273425" cy="1231900"/>
          </a:xfrm>
          <a:prstGeom prst="rect">
            <a:avLst/>
          </a:prstGeom>
          <a:solidFill>
            <a:srgbClr val="CCFFCC"/>
          </a:solidFill>
          <a:ln w="9525">
            <a:no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defRPr/>
            </a:pPr>
            <a:r>
              <a:rPr lang="en-US" altLang="en-US" sz="1400" b="1" dirty="0">
                <a:solidFill>
                  <a:schemeClr val="bg1">
                    <a:lumMod val="65000"/>
                  </a:schemeClr>
                </a:solidFill>
              </a:rPr>
              <a:t>Optic Nerve Hypoplasia</a:t>
            </a:r>
          </a:p>
          <a:p>
            <a:pPr eaLnBrk="1" hangingPunct="1">
              <a:spcBef>
                <a:spcPct val="0"/>
              </a:spcBef>
              <a:buClrTx/>
              <a:buSzTx/>
              <a:buFontTx/>
              <a:buNone/>
              <a:defRPr/>
            </a:pPr>
            <a:r>
              <a:rPr lang="en-US" altLang="en-US" sz="1200" dirty="0">
                <a:solidFill>
                  <a:srgbClr val="CCFFCC"/>
                </a:solidFill>
              </a:rPr>
              <a:t>--Abnormally </a:t>
            </a:r>
            <a:r>
              <a:rPr lang="en-US" altLang="en-US" sz="1200" b="1" dirty="0">
                <a:solidFill>
                  <a:srgbClr val="CCFFCC"/>
                </a:solidFill>
              </a:rPr>
              <a:t>low number of axons</a:t>
            </a:r>
          </a:p>
          <a:p>
            <a:pPr eaLnBrk="1" hangingPunct="1">
              <a:spcBef>
                <a:spcPct val="0"/>
              </a:spcBef>
              <a:buClrTx/>
              <a:buSzTx/>
              <a:buFontTx/>
              <a:buNone/>
              <a:defRPr/>
            </a:pPr>
            <a:r>
              <a:rPr lang="en-US" altLang="en-US" sz="1200" dirty="0">
                <a:solidFill>
                  <a:srgbClr val="CCFFCC"/>
                </a:solidFill>
              </a:rPr>
              <a:t>--DFE: Small pale disc with </a:t>
            </a:r>
            <a:r>
              <a:rPr lang="en-US" altLang="en-US" sz="1200" b="1" dirty="0">
                <a:solidFill>
                  <a:srgbClr val="CCFFCC"/>
                </a:solidFill>
              </a:rPr>
              <a:t>double ring sign</a:t>
            </a:r>
            <a:endParaRPr lang="en-US" altLang="en-US" sz="1200" dirty="0">
              <a:solidFill>
                <a:srgbClr val="CCFFCC"/>
              </a:solidFill>
            </a:endParaRPr>
          </a:p>
          <a:p>
            <a:pPr eaLnBrk="1" hangingPunct="1">
              <a:spcBef>
                <a:spcPct val="0"/>
              </a:spcBef>
              <a:buClrTx/>
              <a:buSzTx/>
              <a:buFontTx/>
              <a:buNone/>
              <a:defRPr/>
            </a:pPr>
            <a:r>
              <a:rPr lang="en-US" altLang="en-US" sz="1200" dirty="0">
                <a:solidFill>
                  <a:srgbClr val="CCFFCC"/>
                </a:solidFill>
              </a:rPr>
              <a:t>--VA </a:t>
            </a:r>
            <a:r>
              <a:rPr lang="en-US" altLang="en-US" sz="1200" b="1" dirty="0">
                <a:solidFill>
                  <a:srgbClr val="CCFFCC"/>
                </a:solidFill>
              </a:rPr>
              <a:t>20/20&lt;-&gt;NLP</a:t>
            </a:r>
          </a:p>
          <a:p>
            <a:pPr eaLnBrk="1" hangingPunct="1">
              <a:spcBef>
                <a:spcPct val="0"/>
              </a:spcBef>
              <a:buClrTx/>
              <a:buSzTx/>
              <a:buFontTx/>
              <a:buNone/>
              <a:defRPr/>
            </a:pPr>
            <a:r>
              <a:rPr lang="en-US" altLang="en-US" sz="1200" dirty="0">
                <a:solidFill>
                  <a:srgbClr val="CCFFCC"/>
                </a:solidFill>
              </a:rPr>
              <a:t>--VF defects </a:t>
            </a:r>
            <a:r>
              <a:rPr lang="en-US" altLang="en-US" sz="1200" b="1" dirty="0">
                <a:solidFill>
                  <a:srgbClr val="CCFFCC"/>
                </a:solidFill>
              </a:rPr>
              <a:t>invariably present</a:t>
            </a:r>
          </a:p>
          <a:p>
            <a:pPr eaLnBrk="1" hangingPunct="1">
              <a:spcBef>
                <a:spcPct val="0"/>
              </a:spcBef>
              <a:buClrTx/>
              <a:buSzTx/>
              <a:buFontTx/>
              <a:buNone/>
              <a:defRPr/>
            </a:pPr>
            <a:r>
              <a:rPr lang="en-US" altLang="en-US" sz="1200" dirty="0">
                <a:solidFill>
                  <a:srgbClr val="CCFFCC"/>
                </a:solidFill>
              </a:rPr>
              <a:t>--Remember the </a:t>
            </a:r>
            <a:r>
              <a:rPr lang="en-US" altLang="en-US" sz="1200" b="1" dirty="0">
                <a:solidFill>
                  <a:srgbClr val="CCFFCC"/>
                </a:solidFill>
              </a:rPr>
              <a:t>4 D’s</a:t>
            </a:r>
            <a:r>
              <a:rPr lang="en-US" altLang="en-US" sz="1200" dirty="0">
                <a:solidFill>
                  <a:srgbClr val="CCFFCC"/>
                </a:solidFill>
              </a:rPr>
              <a:t> (more on this shortly)</a:t>
            </a:r>
          </a:p>
        </p:txBody>
      </p:sp>
      <p:sp>
        <p:nvSpPr>
          <p:cNvPr id="17" name="Text Box 13">
            <a:extLst>
              <a:ext uri="{FF2B5EF4-FFF2-40B4-BE49-F238E27FC236}">
                <a16:creationId xmlns:a16="http://schemas.microsoft.com/office/drawing/2014/main" id="{D23EA8F9-DF9F-4DB4-AA3A-1B3558C3921B}"/>
              </a:ext>
            </a:extLst>
          </p:cNvPr>
          <p:cNvSpPr txBox="1">
            <a:spLocks noChangeArrowheads="1"/>
          </p:cNvSpPr>
          <p:nvPr/>
        </p:nvSpPr>
        <p:spPr bwMode="auto">
          <a:xfrm>
            <a:off x="4800600" y="5257800"/>
            <a:ext cx="4294188" cy="1230313"/>
          </a:xfrm>
          <a:prstGeom prst="rect">
            <a:avLst/>
          </a:prstGeom>
          <a:solidFill>
            <a:srgbClr val="FFCC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Tilted-Disc Syndrome</a:t>
            </a:r>
          </a:p>
          <a:p>
            <a:pPr eaLnBrk="1" hangingPunct="1">
              <a:spcBef>
                <a:spcPct val="0"/>
              </a:spcBef>
              <a:buClrTx/>
              <a:buSzTx/>
              <a:buFontTx/>
              <a:buNone/>
            </a:pPr>
            <a:r>
              <a:rPr lang="en-US" altLang="en-US" sz="1200"/>
              <a:t>1) Superior pole appears…</a:t>
            </a:r>
            <a:r>
              <a:rPr lang="en-US" altLang="en-US" sz="1200" b="1">
                <a:solidFill>
                  <a:srgbClr val="0000FF"/>
                </a:solidFill>
              </a:rPr>
              <a:t>elevated</a:t>
            </a:r>
            <a:r>
              <a:rPr lang="en-US" altLang="en-US" sz="1200"/>
              <a:t>, inferior…</a:t>
            </a:r>
            <a:r>
              <a:rPr lang="en-US" altLang="en-US" sz="1200" b="1">
                <a:solidFill>
                  <a:srgbClr val="0000FF"/>
                </a:solidFill>
              </a:rPr>
              <a:t>recessed</a:t>
            </a:r>
          </a:p>
          <a:p>
            <a:pPr eaLnBrk="1" hangingPunct="1">
              <a:spcBef>
                <a:spcPct val="0"/>
              </a:spcBef>
              <a:buClrTx/>
              <a:buSzTx/>
              <a:buFontTx/>
              <a:buNone/>
            </a:pPr>
            <a:r>
              <a:rPr lang="en-US" altLang="en-US" sz="1200"/>
              <a:t>2) </a:t>
            </a:r>
            <a:r>
              <a:rPr lang="en-US" altLang="en-US" sz="1200">
                <a:solidFill>
                  <a:srgbClr val="FFCC99"/>
                </a:solidFill>
              </a:rPr>
              <a:t>Associated with…</a:t>
            </a:r>
            <a:r>
              <a:rPr lang="en-US" altLang="en-US" sz="1200" b="1">
                <a:solidFill>
                  <a:srgbClr val="FFCC99"/>
                </a:solidFill>
              </a:rPr>
              <a:t>situs inversus</a:t>
            </a:r>
            <a:r>
              <a:rPr lang="en-US" altLang="en-US" sz="1200">
                <a:solidFill>
                  <a:srgbClr val="FFCC99"/>
                </a:solidFill>
              </a:rPr>
              <a:t> of retinal vessels</a:t>
            </a:r>
          </a:p>
          <a:p>
            <a:pPr eaLnBrk="1" hangingPunct="1">
              <a:spcBef>
                <a:spcPct val="0"/>
              </a:spcBef>
              <a:buClrTx/>
              <a:buSzTx/>
              <a:buFontTx/>
              <a:buNone/>
            </a:pPr>
            <a:r>
              <a:rPr lang="en-US" altLang="en-US" sz="1200"/>
              <a:t>3) </a:t>
            </a:r>
            <a:r>
              <a:rPr lang="en-US" altLang="en-US" sz="1200">
                <a:solidFill>
                  <a:srgbClr val="FFCC99"/>
                </a:solidFill>
              </a:rPr>
              <a:t>Fundus abnormality produces…</a:t>
            </a:r>
            <a:r>
              <a:rPr lang="en-US" altLang="en-US" sz="1200" b="1">
                <a:solidFill>
                  <a:srgbClr val="FFCC99"/>
                </a:solidFill>
              </a:rPr>
              <a:t>myopic astigmatism</a:t>
            </a:r>
          </a:p>
          <a:p>
            <a:pPr eaLnBrk="1" hangingPunct="1">
              <a:spcBef>
                <a:spcPct val="0"/>
              </a:spcBef>
              <a:buClrTx/>
              <a:buSzTx/>
              <a:buFontTx/>
              <a:buNone/>
            </a:pPr>
            <a:r>
              <a:rPr lang="en-US" altLang="en-US" sz="1200"/>
              <a:t>4) </a:t>
            </a:r>
            <a:r>
              <a:rPr lang="en-US" altLang="en-US" sz="1200">
                <a:solidFill>
                  <a:srgbClr val="FFCC99"/>
                </a:solidFill>
              </a:rPr>
              <a:t>VF testing reveals…</a:t>
            </a:r>
            <a:r>
              <a:rPr lang="en-US" altLang="en-US" sz="1200" b="1">
                <a:solidFill>
                  <a:srgbClr val="FFCC99"/>
                </a:solidFill>
              </a:rPr>
              <a:t>bitemporal hemianopia</a:t>
            </a:r>
            <a:r>
              <a:rPr lang="en-US" altLang="en-US" sz="1200">
                <a:solidFill>
                  <a:srgbClr val="FFCC99"/>
                </a:solidFill>
              </a:rPr>
              <a:t> that doesn’t</a:t>
            </a:r>
          </a:p>
          <a:p>
            <a:pPr eaLnBrk="1" hangingPunct="1">
              <a:spcBef>
                <a:spcPct val="0"/>
              </a:spcBef>
              <a:buClrTx/>
              <a:buSzTx/>
              <a:buFontTx/>
              <a:buNone/>
            </a:pPr>
            <a:r>
              <a:rPr lang="en-US" altLang="en-US" sz="1200">
                <a:solidFill>
                  <a:srgbClr val="FFCC99"/>
                </a:solidFill>
              </a:rPr>
              <a:t>   …</a:t>
            </a:r>
            <a:r>
              <a:rPr lang="en-US" altLang="en-US" sz="1200" b="1">
                <a:solidFill>
                  <a:srgbClr val="FFCC99"/>
                </a:solidFill>
              </a:rPr>
              <a:t>respect the vertical</a:t>
            </a:r>
            <a:r>
              <a:rPr lang="en-US" altLang="en-US" sz="1200">
                <a:solidFill>
                  <a:srgbClr val="FFCC99"/>
                </a:solidFill>
              </a:rPr>
              <a:t> and may…</a:t>
            </a:r>
            <a:r>
              <a:rPr lang="en-US" altLang="en-US" sz="1200" b="1">
                <a:solidFill>
                  <a:srgbClr val="FFCC99"/>
                </a:solidFill>
              </a:rPr>
              <a:t>resolve with refraction</a:t>
            </a:r>
          </a:p>
        </p:txBody>
      </p:sp>
      <p:sp>
        <p:nvSpPr>
          <p:cNvPr id="18" name="Text Box 13">
            <a:extLst>
              <a:ext uri="{FF2B5EF4-FFF2-40B4-BE49-F238E27FC236}">
                <a16:creationId xmlns:a16="http://schemas.microsoft.com/office/drawing/2014/main" id="{AF29A23D-8CCD-493E-A881-3F227F620AD9}"/>
              </a:ext>
            </a:extLst>
          </p:cNvPr>
          <p:cNvSpPr txBox="1">
            <a:spLocks noChangeArrowheads="1"/>
          </p:cNvSpPr>
          <p:nvPr/>
        </p:nvSpPr>
        <p:spPr bwMode="auto">
          <a:xfrm>
            <a:off x="4800600" y="5257800"/>
            <a:ext cx="4216400" cy="1231106"/>
          </a:xfrm>
          <a:prstGeom prst="rect">
            <a:avLst/>
          </a:prstGeom>
          <a:solidFill>
            <a:srgbClr val="FFCC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dirty="0">
                <a:solidFill>
                  <a:schemeClr val="bg1">
                    <a:lumMod val="65000"/>
                  </a:schemeClr>
                </a:solidFill>
              </a:rPr>
              <a:t>Tilted-Disc Syndrome</a:t>
            </a:r>
          </a:p>
          <a:p>
            <a:pPr eaLnBrk="1" hangingPunct="1">
              <a:spcBef>
                <a:spcPct val="0"/>
              </a:spcBef>
              <a:buClrTx/>
              <a:buSzTx/>
              <a:buFontTx/>
              <a:buNone/>
            </a:pPr>
            <a:r>
              <a:rPr lang="en-US" altLang="en-US" sz="1200" dirty="0">
                <a:solidFill>
                  <a:srgbClr val="FFCC99"/>
                </a:solidFill>
              </a:rPr>
              <a:t>1) Superior pole appears…</a:t>
            </a:r>
            <a:r>
              <a:rPr lang="en-US" altLang="en-US" sz="1200" b="1" dirty="0">
                <a:solidFill>
                  <a:srgbClr val="FFCC99"/>
                </a:solidFill>
              </a:rPr>
              <a:t>elevated</a:t>
            </a:r>
            <a:r>
              <a:rPr lang="en-US" altLang="en-US" sz="1200" dirty="0">
                <a:solidFill>
                  <a:srgbClr val="FFCC99"/>
                </a:solidFill>
              </a:rPr>
              <a:t>, inferior… </a:t>
            </a:r>
            <a:r>
              <a:rPr lang="en-US" altLang="en-US" sz="1200" b="1" dirty="0">
                <a:solidFill>
                  <a:srgbClr val="FFCC99"/>
                </a:solidFill>
              </a:rPr>
              <a:t>recessed</a:t>
            </a:r>
          </a:p>
          <a:p>
            <a:pPr eaLnBrk="1" hangingPunct="1">
              <a:spcBef>
                <a:spcPct val="0"/>
              </a:spcBef>
              <a:buClrTx/>
              <a:buSzTx/>
              <a:buFontTx/>
              <a:buNone/>
            </a:pPr>
            <a:r>
              <a:rPr lang="en-US" altLang="en-US" sz="1200" dirty="0">
                <a:solidFill>
                  <a:srgbClr val="FFCC99"/>
                </a:solidFill>
              </a:rPr>
              <a:t>2) Associated with…</a:t>
            </a:r>
            <a:r>
              <a:rPr lang="en-US" altLang="en-US" sz="1200" b="1" dirty="0">
                <a:solidFill>
                  <a:srgbClr val="FFCC99"/>
                </a:solidFill>
              </a:rPr>
              <a:t>situs inversus</a:t>
            </a:r>
            <a:r>
              <a:rPr lang="en-US" altLang="en-US" sz="1200" dirty="0">
                <a:solidFill>
                  <a:srgbClr val="FFCC99"/>
                </a:solidFill>
              </a:rPr>
              <a:t> of retinal vessels</a:t>
            </a:r>
          </a:p>
          <a:p>
            <a:pPr eaLnBrk="1" hangingPunct="1">
              <a:spcBef>
                <a:spcPct val="0"/>
              </a:spcBef>
              <a:buClrTx/>
              <a:buSzTx/>
              <a:buFontTx/>
              <a:buNone/>
            </a:pPr>
            <a:r>
              <a:rPr lang="en-US" altLang="en-US" sz="1200" dirty="0">
                <a:solidFill>
                  <a:srgbClr val="FFCC99"/>
                </a:solidFill>
              </a:rPr>
              <a:t>3) Fundus abnormality produces… </a:t>
            </a:r>
            <a:r>
              <a:rPr lang="en-US" altLang="en-US" sz="1200" b="1" dirty="0">
                <a:solidFill>
                  <a:srgbClr val="FFCC99"/>
                </a:solidFill>
              </a:rPr>
              <a:t>myopic </a:t>
            </a:r>
            <a:r>
              <a:rPr lang="en-US" altLang="en-US" sz="1200" b="1" dirty="0" err="1">
                <a:solidFill>
                  <a:srgbClr val="FFCC99"/>
                </a:solidFill>
              </a:rPr>
              <a:t>astigm</a:t>
            </a:r>
            <a:endParaRPr lang="en-US" altLang="en-US" sz="1200" b="1" dirty="0">
              <a:solidFill>
                <a:srgbClr val="FFCC99"/>
              </a:solidFill>
            </a:endParaRPr>
          </a:p>
          <a:p>
            <a:pPr eaLnBrk="1" hangingPunct="1">
              <a:spcBef>
                <a:spcPct val="0"/>
              </a:spcBef>
              <a:buClrTx/>
              <a:buSzTx/>
              <a:buFontTx/>
              <a:buNone/>
            </a:pPr>
            <a:r>
              <a:rPr lang="en-US" altLang="en-US" sz="1200" dirty="0">
                <a:solidFill>
                  <a:srgbClr val="FFCC99"/>
                </a:solidFill>
              </a:rPr>
              <a:t>4) VF testing reveals…</a:t>
            </a:r>
            <a:r>
              <a:rPr lang="en-US" altLang="en-US" sz="1200" b="1" dirty="0">
                <a:solidFill>
                  <a:srgbClr val="FFCC99"/>
                </a:solidFill>
              </a:rPr>
              <a:t>bitemporal hemianopia</a:t>
            </a:r>
            <a:r>
              <a:rPr lang="en-US" altLang="en-US" sz="1200" dirty="0">
                <a:solidFill>
                  <a:srgbClr val="FFCC99"/>
                </a:solidFill>
              </a:rPr>
              <a:t> that </a:t>
            </a:r>
            <a:r>
              <a:rPr lang="en-US" altLang="en-US" sz="1200" dirty="0" err="1">
                <a:solidFill>
                  <a:srgbClr val="FFCC99"/>
                </a:solidFill>
              </a:rPr>
              <a:t>doesn’t</a:t>
            </a:r>
            <a:r>
              <a:rPr lang="en-US" altLang="en-US" sz="1200" b="1" dirty="0" err="1">
                <a:solidFill>
                  <a:srgbClr val="FFCC99"/>
                </a:solidFill>
              </a:rPr>
              <a:t>with</a:t>
            </a:r>
            <a:r>
              <a:rPr lang="en-US" altLang="en-US" sz="1200" b="1" dirty="0">
                <a:solidFill>
                  <a:srgbClr val="FFCC99"/>
                </a:solidFill>
              </a:rPr>
              <a:t> refract</a:t>
            </a:r>
          </a:p>
        </p:txBody>
      </p:sp>
      <p:sp>
        <p:nvSpPr>
          <p:cNvPr id="3" name="TextBox 2">
            <a:extLst>
              <a:ext uri="{FF2B5EF4-FFF2-40B4-BE49-F238E27FC236}">
                <a16:creationId xmlns:a16="http://schemas.microsoft.com/office/drawing/2014/main" id="{83967FBC-9255-EE50-B057-538AB35A0FFD}"/>
              </a:ext>
            </a:extLst>
          </p:cNvPr>
          <p:cNvSpPr txBox="1"/>
          <p:nvPr/>
        </p:nvSpPr>
        <p:spPr>
          <a:xfrm>
            <a:off x="299781" y="1873984"/>
            <a:ext cx="5410200" cy="2308324"/>
          </a:xfrm>
          <a:prstGeom prst="rect">
            <a:avLst/>
          </a:prstGeom>
          <a:solidFill>
            <a:srgbClr val="61D6FF"/>
          </a:solidFill>
        </p:spPr>
        <p:txBody>
          <a:bodyPr wrap="square" rtlCol="0">
            <a:spAutoFit/>
          </a:bodyPr>
          <a:lstStyle/>
          <a:p>
            <a:r>
              <a:rPr lang="en-US" sz="1600" i="1" dirty="0">
                <a:solidFill>
                  <a:schemeClr val="bg1">
                    <a:lumMod val="50000"/>
                  </a:schemeClr>
                </a:solidFill>
              </a:rPr>
              <a:t>Is morning-glory disc usually unilateral, or bilateral?</a:t>
            </a:r>
          </a:p>
          <a:p>
            <a:r>
              <a:rPr lang="en-US" sz="1600" dirty="0">
                <a:solidFill>
                  <a:schemeClr val="bg1">
                    <a:lumMod val="50000"/>
                  </a:schemeClr>
                </a:solidFill>
              </a:rPr>
              <a:t>Unilateral</a:t>
            </a:r>
          </a:p>
          <a:p>
            <a:endParaRPr lang="en-US" sz="1600" i="1" dirty="0">
              <a:solidFill>
                <a:schemeClr val="bg1">
                  <a:lumMod val="50000"/>
                </a:schemeClr>
              </a:solidFill>
              <a:latin typeface="+mn-lt"/>
            </a:endParaRPr>
          </a:p>
          <a:p>
            <a:r>
              <a:rPr lang="en-US" sz="1600" i="1" dirty="0">
                <a:solidFill>
                  <a:schemeClr val="bg1">
                    <a:lumMod val="50000"/>
                  </a:schemeClr>
                </a:solidFill>
                <a:latin typeface="+mn-lt"/>
              </a:rPr>
              <a:t>Is there a gender predilection?</a:t>
            </a:r>
          </a:p>
          <a:p>
            <a:r>
              <a:rPr lang="en-US" sz="1600" dirty="0">
                <a:solidFill>
                  <a:schemeClr val="bg1">
                    <a:lumMod val="50000"/>
                  </a:schemeClr>
                </a:solidFill>
                <a:latin typeface="+mn-lt"/>
              </a:rPr>
              <a:t>Yes, there is a  ♀  preponderance</a:t>
            </a:r>
          </a:p>
          <a:p>
            <a:endParaRPr lang="en-US" sz="1600" dirty="0">
              <a:solidFill>
                <a:schemeClr val="bg1">
                  <a:lumMod val="50000"/>
                </a:schemeClr>
              </a:solidFill>
            </a:endParaRPr>
          </a:p>
          <a:p>
            <a:r>
              <a:rPr lang="en-US" sz="1600" i="1" dirty="0">
                <a:solidFill>
                  <a:schemeClr val="bg1">
                    <a:lumMod val="50000"/>
                  </a:schemeClr>
                </a:solidFill>
              </a:rPr>
              <a:t>It has two associations of particular note—what are they?</a:t>
            </a:r>
          </a:p>
          <a:p>
            <a:r>
              <a:rPr lang="en-US" sz="1600" dirty="0">
                <a:solidFill>
                  <a:schemeClr val="bg1">
                    <a:lumMod val="50000"/>
                  </a:schemeClr>
                </a:solidFill>
              </a:rPr>
              <a:t>--PHACE  syndrome</a:t>
            </a:r>
          </a:p>
          <a:p>
            <a:r>
              <a:rPr lang="en-US" sz="1600" dirty="0">
                <a:solidFill>
                  <a:schemeClr val="bg1">
                    <a:lumMod val="50000"/>
                  </a:schemeClr>
                </a:solidFill>
              </a:rPr>
              <a:t>--</a:t>
            </a:r>
            <a:r>
              <a:rPr lang="en-US" sz="1600" b="1" dirty="0" err="1">
                <a:solidFill>
                  <a:schemeClr val="bg1">
                    <a:lumMod val="50000"/>
                  </a:schemeClr>
                </a:solidFill>
              </a:rPr>
              <a:t>Moyamoya</a:t>
            </a:r>
            <a:r>
              <a:rPr lang="en-US" sz="1600" b="1" dirty="0">
                <a:solidFill>
                  <a:schemeClr val="bg1">
                    <a:lumMod val="50000"/>
                  </a:schemeClr>
                </a:solidFill>
              </a:rPr>
              <a:t>  disease</a:t>
            </a:r>
          </a:p>
        </p:txBody>
      </p:sp>
      <p:sp>
        <p:nvSpPr>
          <p:cNvPr id="5" name="TextBox 4">
            <a:extLst>
              <a:ext uri="{FF2B5EF4-FFF2-40B4-BE49-F238E27FC236}">
                <a16:creationId xmlns:a16="http://schemas.microsoft.com/office/drawing/2014/main" id="{A5DE4E2D-A07C-9FD4-0501-0357163C4BDE}"/>
              </a:ext>
            </a:extLst>
          </p:cNvPr>
          <p:cNvSpPr txBox="1"/>
          <p:nvPr/>
        </p:nvSpPr>
        <p:spPr>
          <a:xfrm>
            <a:off x="2068437" y="2499301"/>
            <a:ext cx="6664746" cy="3754874"/>
          </a:xfrm>
          <a:prstGeom prst="rect">
            <a:avLst/>
          </a:prstGeom>
          <a:solidFill>
            <a:srgbClr val="FFDB69"/>
          </a:solidFill>
        </p:spPr>
        <p:txBody>
          <a:bodyPr wrap="square" rtlCol="0">
            <a:spAutoFit/>
          </a:bodyPr>
          <a:lstStyle/>
          <a:p>
            <a:r>
              <a:rPr lang="en-US" sz="1400" b="0" i="1" dirty="0">
                <a:solidFill>
                  <a:schemeClr val="bg1">
                    <a:lumMod val="65000"/>
                  </a:schemeClr>
                </a:solidFill>
                <a:effectLst/>
                <a:latin typeface="+mn-lt"/>
              </a:rPr>
              <a:t>What is </a:t>
            </a:r>
            <a:r>
              <a:rPr lang="en-US" sz="1400" b="0" dirty="0" err="1">
                <a:solidFill>
                  <a:schemeClr val="bg1">
                    <a:lumMod val="65000"/>
                  </a:schemeClr>
                </a:solidFill>
                <a:effectLst/>
                <a:latin typeface="+mn-lt"/>
              </a:rPr>
              <a:t>moyamoya</a:t>
            </a:r>
            <a:r>
              <a:rPr lang="en-US" sz="1400" b="0" dirty="0">
                <a:solidFill>
                  <a:schemeClr val="bg1">
                    <a:lumMod val="65000"/>
                  </a:schemeClr>
                </a:solidFill>
                <a:effectLst/>
                <a:latin typeface="+mn-lt"/>
              </a:rPr>
              <a:t> disease </a:t>
            </a:r>
            <a:r>
              <a:rPr lang="en-US" sz="1400" b="0" i="1" dirty="0">
                <a:solidFill>
                  <a:schemeClr val="bg1">
                    <a:lumMod val="65000"/>
                  </a:schemeClr>
                </a:solidFill>
                <a:effectLst/>
                <a:latin typeface="+mn-lt"/>
              </a:rPr>
              <a:t>(MMD)?</a:t>
            </a:r>
          </a:p>
          <a:p>
            <a:r>
              <a:rPr lang="en-US" sz="1400" dirty="0">
                <a:solidFill>
                  <a:srgbClr val="0000FF"/>
                </a:solidFill>
                <a:latin typeface="+mn-lt"/>
              </a:rPr>
              <a:t>An</a:t>
            </a:r>
            <a:r>
              <a:rPr lang="en-US" sz="1400" b="0" i="0" dirty="0">
                <a:solidFill>
                  <a:srgbClr val="0000FF"/>
                </a:solidFill>
                <a:effectLst/>
                <a:latin typeface="+mn-lt"/>
              </a:rPr>
              <a:t>  occlusive  vascular condition primarily affecting the terminal  internal carotids  and proximal  anterior and middle cerebral  arteries</a:t>
            </a:r>
          </a:p>
          <a:p>
            <a:endParaRPr lang="en-US" sz="1400" i="1" dirty="0">
              <a:solidFill>
                <a:schemeClr val="bg1">
                  <a:lumMod val="65000"/>
                </a:schemeClr>
              </a:solidFill>
              <a:latin typeface="+mn-lt"/>
            </a:endParaRPr>
          </a:p>
          <a:p>
            <a:r>
              <a:rPr lang="en-US" sz="1400" b="0" i="1" dirty="0">
                <a:solidFill>
                  <a:schemeClr val="bg1">
                    <a:lumMod val="65000"/>
                  </a:schemeClr>
                </a:solidFill>
                <a:effectLst/>
                <a:latin typeface="+mn-lt"/>
              </a:rPr>
              <a:t>Is it common, or rare?</a:t>
            </a:r>
          </a:p>
          <a:p>
            <a:r>
              <a:rPr lang="en-US" sz="1400" dirty="0">
                <a:solidFill>
                  <a:schemeClr val="bg1">
                    <a:lumMod val="65000"/>
                  </a:schemeClr>
                </a:solidFill>
                <a:latin typeface="+mn-lt"/>
              </a:rPr>
              <a:t>Quite rare</a:t>
            </a:r>
          </a:p>
          <a:p>
            <a:endParaRPr lang="en-US" sz="1400" b="0" i="0" dirty="0">
              <a:solidFill>
                <a:schemeClr val="bg1">
                  <a:lumMod val="65000"/>
                </a:schemeClr>
              </a:solidFill>
              <a:effectLst/>
              <a:latin typeface="+mn-lt"/>
            </a:endParaRPr>
          </a:p>
          <a:p>
            <a:endParaRPr lang="en-US" sz="1400" i="1" dirty="0">
              <a:solidFill>
                <a:schemeClr val="bg1">
                  <a:lumMod val="65000"/>
                </a:schemeClr>
              </a:solidFill>
              <a:latin typeface="+mn-lt"/>
            </a:endParaRPr>
          </a:p>
          <a:p>
            <a:r>
              <a:rPr lang="en-US" sz="1400" i="1" dirty="0">
                <a:solidFill>
                  <a:schemeClr val="bg1">
                    <a:lumMod val="65000"/>
                  </a:schemeClr>
                </a:solidFill>
                <a:latin typeface="+mn-lt"/>
              </a:rPr>
              <a:t>Is there a racial predilection?</a:t>
            </a:r>
          </a:p>
          <a:p>
            <a:r>
              <a:rPr lang="en-US" sz="1400" dirty="0">
                <a:solidFill>
                  <a:schemeClr val="bg1">
                    <a:lumMod val="65000"/>
                  </a:schemeClr>
                </a:solidFill>
                <a:latin typeface="+mn-lt"/>
              </a:rPr>
              <a:t>Yes, it is more common in  </a:t>
            </a:r>
            <a:r>
              <a:rPr lang="en-US" sz="1400" b="1" dirty="0">
                <a:solidFill>
                  <a:srgbClr val="FFDB69"/>
                </a:solidFill>
                <a:latin typeface="+mn-lt"/>
              </a:rPr>
              <a:t>Asians</a:t>
            </a:r>
            <a:r>
              <a:rPr lang="en-US" sz="1400" dirty="0">
                <a:solidFill>
                  <a:schemeClr val="bg1">
                    <a:lumMod val="65000"/>
                  </a:schemeClr>
                </a:solidFill>
                <a:latin typeface="+mn-lt"/>
              </a:rPr>
              <a:t> , especially  Japanese  and Korean  individuals</a:t>
            </a:r>
          </a:p>
          <a:p>
            <a:endParaRPr lang="en-US" sz="1400" dirty="0">
              <a:solidFill>
                <a:schemeClr val="bg1">
                  <a:lumMod val="65000"/>
                </a:schemeClr>
              </a:solidFill>
              <a:latin typeface="+mn-lt"/>
            </a:endParaRPr>
          </a:p>
          <a:p>
            <a:r>
              <a:rPr lang="en-US" sz="1400" i="1" dirty="0">
                <a:solidFill>
                  <a:schemeClr val="bg1">
                    <a:lumMod val="65000"/>
                  </a:schemeClr>
                </a:solidFill>
                <a:latin typeface="+mn-lt"/>
              </a:rPr>
              <a:t>Is there a gender predilection?</a:t>
            </a:r>
          </a:p>
          <a:p>
            <a:r>
              <a:rPr lang="en-US" sz="1400" dirty="0">
                <a:solidFill>
                  <a:schemeClr val="bg1">
                    <a:lumMod val="65000"/>
                  </a:schemeClr>
                </a:solidFill>
                <a:latin typeface="+mn-lt"/>
              </a:rPr>
              <a:t>Yes, there is a modest  </a:t>
            </a:r>
            <a:r>
              <a:rPr lang="en-US" sz="1400" b="1" dirty="0">
                <a:solidFill>
                  <a:srgbClr val="0000FF"/>
                </a:solidFill>
                <a:latin typeface="+mn-lt"/>
              </a:rPr>
              <a:t>female  </a:t>
            </a:r>
            <a:r>
              <a:rPr lang="en-US" sz="1400" dirty="0">
                <a:solidFill>
                  <a:schemeClr val="bg1">
                    <a:lumMod val="65000"/>
                  </a:schemeClr>
                </a:solidFill>
                <a:latin typeface="+mn-lt"/>
              </a:rPr>
              <a:t>preponderance</a:t>
            </a:r>
          </a:p>
          <a:p>
            <a:endParaRPr lang="en-US" sz="1400" i="1" dirty="0">
              <a:solidFill>
                <a:schemeClr val="bg1">
                  <a:lumMod val="65000"/>
                </a:schemeClr>
              </a:solidFill>
              <a:latin typeface="+mn-lt"/>
            </a:endParaRPr>
          </a:p>
          <a:p>
            <a:r>
              <a:rPr lang="en-US" sz="1400" i="1" dirty="0">
                <a:solidFill>
                  <a:schemeClr val="bg1">
                    <a:lumMod val="65000"/>
                  </a:schemeClr>
                </a:solidFill>
                <a:latin typeface="+mn-lt"/>
              </a:rPr>
              <a:t>Is there an age predilection?</a:t>
            </a:r>
          </a:p>
          <a:p>
            <a:r>
              <a:rPr lang="en-US" sz="1400" dirty="0">
                <a:solidFill>
                  <a:schemeClr val="bg1">
                    <a:lumMod val="65000"/>
                  </a:schemeClr>
                </a:solidFill>
                <a:latin typeface="+mn-lt"/>
              </a:rPr>
              <a:t>It manifests most commonly in  </a:t>
            </a:r>
            <a:r>
              <a:rPr lang="en-US" sz="1400" b="1" dirty="0">
                <a:solidFill>
                  <a:schemeClr val="bg1">
                    <a:lumMod val="65000"/>
                  </a:schemeClr>
                </a:solidFill>
                <a:latin typeface="+mn-lt"/>
              </a:rPr>
              <a:t>childhood</a:t>
            </a:r>
            <a:r>
              <a:rPr lang="en-US" sz="1400" dirty="0">
                <a:solidFill>
                  <a:schemeClr val="bg1">
                    <a:lumMod val="65000"/>
                  </a:schemeClr>
                </a:solidFill>
                <a:latin typeface="+mn-lt"/>
              </a:rPr>
              <a:t>  (with a second, smaller peak in the  fourth  decade)</a:t>
            </a:r>
          </a:p>
        </p:txBody>
      </p:sp>
      <p:cxnSp>
        <p:nvCxnSpPr>
          <p:cNvPr id="19" name="Straight Arrow Connector 18">
            <a:extLst>
              <a:ext uri="{FF2B5EF4-FFF2-40B4-BE49-F238E27FC236}">
                <a16:creationId xmlns:a16="http://schemas.microsoft.com/office/drawing/2014/main" id="{3651714D-1DF0-A8DE-2133-E97CAC890AA4}"/>
              </a:ext>
            </a:extLst>
          </p:cNvPr>
          <p:cNvCxnSpPr/>
          <p:nvPr/>
        </p:nvCxnSpPr>
        <p:spPr>
          <a:xfrm flipV="1">
            <a:off x="4495800" y="3200400"/>
            <a:ext cx="0" cy="1295400"/>
          </a:xfrm>
          <a:prstGeom prst="straightConnector1">
            <a:avLst/>
          </a:prstGeom>
          <a:ln w="22225">
            <a:headEnd type="triangle"/>
            <a:tailEnd type="triangle"/>
          </a:ln>
        </p:spPr>
        <p:style>
          <a:lnRef idx="1">
            <a:schemeClr val="dk1"/>
          </a:lnRef>
          <a:fillRef idx="0">
            <a:schemeClr val="dk1"/>
          </a:fillRef>
          <a:effectRef idx="0">
            <a:schemeClr val="dk1"/>
          </a:effectRef>
          <a:fontRef idx="minor">
            <a:schemeClr val="tx1"/>
          </a:fontRef>
        </p:style>
      </p:cxnSp>
      <p:cxnSp>
        <p:nvCxnSpPr>
          <p:cNvPr id="22" name="Straight Arrow Connector 21">
            <a:extLst>
              <a:ext uri="{FF2B5EF4-FFF2-40B4-BE49-F238E27FC236}">
                <a16:creationId xmlns:a16="http://schemas.microsoft.com/office/drawing/2014/main" id="{AD00BF57-679E-A115-32A7-15684789A2AC}"/>
              </a:ext>
            </a:extLst>
          </p:cNvPr>
          <p:cNvCxnSpPr>
            <a:cxnSpLocks/>
          </p:cNvCxnSpPr>
          <p:nvPr/>
        </p:nvCxnSpPr>
        <p:spPr>
          <a:xfrm flipV="1">
            <a:off x="4191000" y="3200400"/>
            <a:ext cx="0" cy="1905000"/>
          </a:xfrm>
          <a:prstGeom prst="straightConnector1">
            <a:avLst/>
          </a:prstGeom>
          <a:ln w="22225">
            <a:headEnd type="triangle"/>
            <a:tailEnd type="triangle"/>
          </a:ln>
        </p:spPr>
        <p:style>
          <a:lnRef idx="1">
            <a:schemeClr val="dk1"/>
          </a:lnRef>
          <a:fillRef idx="0">
            <a:schemeClr val="dk1"/>
          </a:fillRef>
          <a:effectRef idx="0">
            <a:schemeClr val="dk1"/>
          </a:effectRef>
          <a:fontRef idx="minor">
            <a:schemeClr val="tx1"/>
          </a:fontRef>
        </p:style>
      </p:cxnSp>
      <p:sp>
        <p:nvSpPr>
          <p:cNvPr id="27" name="TextBox 26">
            <a:extLst>
              <a:ext uri="{FF2B5EF4-FFF2-40B4-BE49-F238E27FC236}">
                <a16:creationId xmlns:a16="http://schemas.microsoft.com/office/drawing/2014/main" id="{0913D1F6-7AB2-D799-D3DB-BFA2685F70A8}"/>
              </a:ext>
            </a:extLst>
          </p:cNvPr>
          <p:cNvSpPr txBox="1"/>
          <p:nvPr/>
        </p:nvSpPr>
        <p:spPr>
          <a:xfrm>
            <a:off x="4646821" y="3429000"/>
            <a:ext cx="4497179" cy="3108543"/>
          </a:xfrm>
          <a:prstGeom prst="rect">
            <a:avLst/>
          </a:prstGeom>
          <a:solidFill>
            <a:srgbClr val="CCFFCC"/>
          </a:solidFill>
        </p:spPr>
        <p:txBody>
          <a:bodyPr wrap="square" rtlCol="0">
            <a:spAutoFit/>
          </a:bodyPr>
          <a:lstStyle/>
          <a:p>
            <a:r>
              <a:rPr lang="en-US" sz="1400" i="1" dirty="0">
                <a:solidFill>
                  <a:schemeClr val="bg1">
                    <a:lumMod val="75000"/>
                  </a:schemeClr>
                </a:solidFill>
              </a:rPr>
              <a:t>‘Occlusive cerebrovascular condition in young Asian women’ should bring to mind another condition as well. What is it?</a:t>
            </a:r>
          </a:p>
          <a:p>
            <a:r>
              <a:rPr lang="en-US" sz="1400" dirty="0">
                <a:solidFill>
                  <a:schemeClr val="bg1">
                    <a:lumMod val="75000"/>
                  </a:schemeClr>
                </a:solidFill>
              </a:rPr>
              <a:t>Takayasu’s arteritis</a:t>
            </a:r>
          </a:p>
          <a:p>
            <a:endParaRPr lang="en-US" sz="1400" dirty="0">
              <a:solidFill>
                <a:schemeClr val="bg1">
                  <a:lumMod val="75000"/>
                </a:schemeClr>
              </a:solidFill>
            </a:endParaRPr>
          </a:p>
          <a:p>
            <a:endParaRPr lang="en-US" sz="1400" dirty="0">
              <a:solidFill>
                <a:schemeClr val="bg1">
                  <a:lumMod val="75000"/>
                </a:schemeClr>
              </a:solidFill>
            </a:endParaRPr>
          </a:p>
          <a:p>
            <a:pPr eaLnBrk="1" hangingPunct="1">
              <a:defRPr/>
            </a:pPr>
            <a:r>
              <a:rPr lang="en-US" sz="1400" i="1" dirty="0">
                <a:solidFill>
                  <a:schemeClr val="bg1">
                    <a:lumMod val="75000"/>
                  </a:schemeClr>
                </a:solidFill>
                <a:latin typeface="Arial" charset="0"/>
              </a:rPr>
              <a:t>In a nutshell, what is </a:t>
            </a:r>
            <a:r>
              <a:rPr lang="en-US" sz="1400" dirty="0">
                <a:solidFill>
                  <a:schemeClr val="bg1">
                    <a:lumMod val="75000"/>
                  </a:schemeClr>
                </a:solidFill>
                <a:latin typeface="Arial" charset="0"/>
              </a:rPr>
              <a:t>Takayasu’s arteritis</a:t>
            </a:r>
            <a:r>
              <a:rPr lang="en-US" sz="1400" i="1" dirty="0">
                <a:solidFill>
                  <a:schemeClr val="bg1">
                    <a:lumMod val="75000"/>
                  </a:schemeClr>
                </a:solidFill>
                <a:latin typeface="Arial" charset="0"/>
              </a:rPr>
              <a:t>?</a:t>
            </a:r>
            <a:r>
              <a:rPr lang="en-US" sz="1400" dirty="0">
                <a:solidFill>
                  <a:schemeClr val="bg1">
                    <a:lumMod val="75000"/>
                  </a:schemeClr>
                </a:solidFill>
                <a:latin typeface="Arial" charset="0"/>
              </a:rPr>
              <a:t> </a:t>
            </a:r>
          </a:p>
          <a:p>
            <a:pPr eaLnBrk="1" hangingPunct="1">
              <a:defRPr/>
            </a:pPr>
            <a:r>
              <a:rPr lang="en-US" sz="1400" dirty="0">
                <a:solidFill>
                  <a:srgbClr val="0000FF"/>
                </a:solidFill>
                <a:latin typeface="Arial" charset="0"/>
              </a:rPr>
              <a:t>An occlusive vasculitis </a:t>
            </a:r>
            <a:r>
              <a:rPr lang="en-US" sz="1400" b="1" dirty="0">
                <a:solidFill>
                  <a:srgbClr val="0000FF"/>
                </a:solidFill>
                <a:latin typeface="Arial" charset="0"/>
              </a:rPr>
              <a:t>that affects large vessels</a:t>
            </a:r>
            <a:endParaRPr lang="en-US" sz="1400" b="1" dirty="0">
              <a:solidFill>
                <a:srgbClr val="CCFFCC"/>
              </a:solidFill>
              <a:latin typeface="Arial" charset="0"/>
            </a:endParaRPr>
          </a:p>
          <a:p>
            <a:pPr eaLnBrk="1" hangingPunct="1">
              <a:defRPr/>
            </a:pPr>
            <a:endParaRPr lang="en-US" sz="1400" i="1" dirty="0">
              <a:solidFill>
                <a:srgbClr val="CCFFCC"/>
              </a:solidFill>
              <a:latin typeface="Arial" charset="0"/>
            </a:endParaRPr>
          </a:p>
          <a:p>
            <a:pPr eaLnBrk="1" hangingPunct="1">
              <a:defRPr/>
            </a:pPr>
            <a:r>
              <a:rPr lang="en-US" sz="1400" i="1" dirty="0">
                <a:solidFill>
                  <a:srgbClr val="CCFFCC"/>
                </a:solidFill>
                <a:latin typeface="Arial" charset="0"/>
              </a:rPr>
              <a:t>Is it common, or rare?</a:t>
            </a:r>
          </a:p>
          <a:p>
            <a:pPr eaLnBrk="1" hangingPunct="1">
              <a:defRPr/>
            </a:pPr>
            <a:r>
              <a:rPr lang="en-US" sz="1400" dirty="0">
                <a:solidFill>
                  <a:srgbClr val="CCFFCC"/>
                </a:solidFill>
                <a:latin typeface="Arial" charset="0"/>
              </a:rPr>
              <a:t>Rare</a:t>
            </a:r>
          </a:p>
          <a:p>
            <a:pPr eaLnBrk="1" hangingPunct="1">
              <a:defRPr/>
            </a:pPr>
            <a:endParaRPr lang="en-US" sz="1400" i="1" dirty="0">
              <a:solidFill>
                <a:srgbClr val="CCFFCC"/>
              </a:solidFill>
              <a:latin typeface="Arial" charset="0"/>
            </a:endParaRPr>
          </a:p>
          <a:p>
            <a:pPr eaLnBrk="1" hangingPunct="1">
              <a:defRPr/>
            </a:pPr>
            <a:r>
              <a:rPr lang="en-US" sz="1400" i="1" dirty="0">
                <a:solidFill>
                  <a:srgbClr val="CCFFCC"/>
                </a:solidFill>
                <a:latin typeface="Arial" charset="0"/>
              </a:rPr>
              <a:t>Is there an age predilection?</a:t>
            </a:r>
          </a:p>
          <a:p>
            <a:pPr eaLnBrk="1" hangingPunct="1">
              <a:defRPr/>
            </a:pPr>
            <a:r>
              <a:rPr lang="en-US" sz="1400" dirty="0">
                <a:solidFill>
                  <a:srgbClr val="CCFFCC"/>
                </a:solidFill>
                <a:latin typeface="Arial" charset="0"/>
              </a:rPr>
              <a:t>Yes, most cases present in early adulthood </a:t>
            </a:r>
          </a:p>
        </p:txBody>
      </p:sp>
      <p:sp>
        <p:nvSpPr>
          <p:cNvPr id="30" name="TextBox 29">
            <a:extLst>
              <a:ext uri="{FF2B5EF4-FFF2-40B4-BE49-F238E27FC236}">
                <a16:creationId xmlns:a16="http://schemas.microsoft.com/office/drawing/2014/main" id="{847538D4-90E6-0D02-4556-8718851B4A3B}"/>
              </a:ext>
            </a:extLst>
          </p:cNvPr>
          <p:cNvSpPr txBox="1"/>
          <p:nvPr/>
        </p:nvSpPr>
        <p:spPr>
          <a:xfrm>
            <a:off x="4195564" y="4425543"/>
            <a:ext cx="771365" cy="307777"/>
          </a:xfrm>
          <a:prstGeom prst="rect">
            <a:avLst/>
          </a:prstGeom>
          <a:noFill/>
        </p:spPr>
        <p:txBody>
          <a:bodyPr wrap="none" rtlCol="0">
            <a:spAutoFit/>
          </a:bodyPr>
          <a:lstStyle/>
          <a:p>
            <a:r>
              <a:rPr lang="en-US" sz="1400" b="1" dirty="0">
                <a:solidFill>
                  <a:srgbClr val="0000FF"/>
                </a:solidFill>
              </a:rPr>
              <a:t>Asians</a:t>
            </a:r>
          </a:p>
        </p:txBody>
      </p:sp>
      <p:sp>
        <p:nvSpPr>
          <p:cNvPr id="2" name="TextBox 1">
            <a:extLst>
              <a:ext uri="{FF2B5EF4-FFF2-40B4-BE49-F238E27FC236}">
                <a16:creationId xmlns:a16="http://schemas.microsoft.com/office/drawing/2014/main" id="{01CE72D7-3389-CE29-6899-6915FD96B8E3}"/>
              </a:ext>
            </a:extLst>
          </p:cNvPr>
          <p:cNvSpPr txBox="1"/>
          <p:nvPr/>
        </p:nvSpPr>
        <p:spPr>
          <a:xfrm>
            <a:off x="4789771" y="5356705"/>
            <a:ext cx="4057989" cy="738664"/>
          </a:xfrm>
          <a:prstGeom prst="rect">
            <a:avLst/>
          </a:prstGeom>
          <a:solidFill>
            <a:schemeClr val="accent6">
              <a:lumMod val="40000"/>
              <a:lumOff val="60000"/>
            </a:schemeClr>
          </a:solidFill>
        </p:spPr>
        <p:txBody>
          <a:bodyPr wrap="square" rtlCol="0">
            <a:spAutoFit/>
          </a:bodyPr>
          <a:lstStyle/>
          <a:p>
            <a:pPr eaLnBrk="1" hangingPunct="1">
              <a:defRPr/>
            </a:pPr>
            <a:r>
              <a:rPr lang="en-US" sz="1400" i="1" dirty="0">
                <a:latin typeface="Arial" charset="0"/>
              </a:rPr>
              <a:t>How ‘large’ are we talking about here?</a:t>
            </a:r>
          </a:p>
          <a:p>
            <a:pPr eaLnBrk="1" hangingPunct="1">
              <a:defRPr/>
            </a:pPr>
            <a:r>
              <a:rPr lang="en-US" sz="1400" dirty="0">
                <a:latin typeface="Arial" charset="0"/>
              </a:rPr>
              <a:t>’The aorta and its major branches’ is the classic description of the affected vessels</a:t>
            </a:r>
          </a:p>
        </p:txBody>
      </p:sp>
    </p:spTree>
    <p:extLst>
      <p:ext uri="{BB962C8B-B14F-4D97-AF65-F5344CB8AC3E}">
        <p14:creationId xmlns:p14="http://schemas.microsoft.com/office/powerpoint/2010/main" val="2951959540"/>
      </p:ext>
    </p:extLst>
  </p:cSld>
  <p:clrMapOvr>
    <a:masterClrMapping/>
  </p:clrMapOvr>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6" name="Text Box 10">
            <a:extLst>
              <a:ext uri="{FF2B5EF4-FFF2-40B4-BE49-F238E27FC236}">
                <a16:creationId xmlns:a16="http://schemas.microsoft.com/office/drawing/2014/main" id="{75A786AA-A76E-4831-AE75-ABE88B23D8E3}"/>
              </a:ext>
            </a:extLst>
          </p:cNvPr>
          <p:cNvSpPr txBox="1">
            <a:spLocks noChangeArrowheads="1"/>
          </p:cNvSpPr>
          <p:nvPr/>
        </p:nvSpPr>
        <p:spPr bwMode="auto">
          <a:xfrm>
            <a:off x="1371600" y="4267200"/>
            <a:ext cx="3057525" cy="2154238"/>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Morning-Glory Disc</a:t>
            </a:r>
          </a:p>
          <a:p>
            <a:pPr eaLnBrk="1" hangingPunct="1">
              <a:spcBef>
                <a:spcPct val="0"/>
              </a:spcBef>
              <a:buClrTx/>
              <a:buSzTx/>
              <a:buFontTx/>
              <a:buNone/>
            </a:pPr>
            <a:r>
              <a:rPr lang="en-US" altLang="en-US" sz="1200"/>
              <a:t>--DFE reveals:</a:t>
            </a:r>
          </a:p>
          <a:p>
            <a:pPr eaLnBrk="1" hangingPunct="1">
              <a:spcBef>
                <a:spcPct val="0"/>
              </a:spcBef>
              <a:buClrTx/>
              <a:buSzTx/>
              <a:buFontTx/>
              <a:buNone/>
            </a:pPr>
            <a:r>
              <a:rPr lang="en-US" altLang="en-US" sz="1200"/>
              <a:t>  1) A funnel-shaped…</a:t>
            </a:r>
            <a:r>
              <a:rPr lang="en-US" altLang="en-US" sz="1200" b="1">
                <a:solidFill>
                  <a:srgbClr val="0000FF"/>
                </a:solidFill>
              </a:rPr>
              <a:t>excavation</a:t>
            </a:r>
            <a:endParaRPr lang="en-US" altLang="en-US" sz="1200"/>
          </a:p>
          <a:p>
            <a:pPr eaLnBrk="1" hangingPunct="1">
              <a:spcBef>
                <a:spcPct val="0"/>
              </a:spcBef>
              <a:buClrTx/>
              <a:buSzTx/>
              <a:buFontTx/>
              <a:buNone/>
            </a:pPr>
            <a:r>
              <a:rPr lang="en-US" altLang="en-US" sz="1200"/>
              <a:t>  2) Number of vessels crossing the rim</a:t>
            </a:r>
          </a:p>
          <a:p>
            <a:pPr eaLnBrk="1" hangingPunct="1">
              <a:spcBef>
                <a:spcPct val="0"/>
              </a:spcBef>
              <a:buClrTx/>
              <a:buSzTx/>
              <a:buFontTx/>
              <a:buNone/>
            </a:pPr>
            <a:r>
              <a:rPr lang="en-US" altLang="en-US" sz="1200"/>
              <a:t>    seems abnormally…</a:t>
            </a:r>
            <a:r>
              <a:rPr lang="en-US" altLang="en-US" sz="1200" b="1">
                <a:solidFill>
                  <a:srgbClr val="0000FF"/>
                </a:solidFill>
              </a:rPr>
              <a:t>high</a:t>
            </a:r>
            <a:r>
              <a:rPr lang="en-US" altLang="en-US" sz="1200"/>
              <a:t> </a:t>
            </a:r>
            <a:endParaRPr lang="en-US" altLang="en-US" sz="1200" b="1">
              <a:solidFill>
                <a:srgbClr val="0000FF"/>
              </a:solidFill>
            </a:endParaRPr>
          </a:p>
          <a:p>
            <a:pPr eaLnBrk="1" hangingPunct="1">
              <a:spcBef>
                <a:spcPct val="0"/>
              </a:spcBef>
              <a:buClrTx/>
              <a:buSzTx/>
              <a:buFontTx/>
              <a:buNone/>
            </a:pPr>
            <a:r>
              <a:rPr lang="en-US" altLang="en-US" sz="1200"/>
              <a:t>--Tissue is…</a:t>
            </a:r>
            <a:r>
              <a:rPr lang="en-US" altLang="en-US" sz="1200" b="1">
                <a:solidFill>
                  <a:srgbClr val="0000FF"/>
                </a:solidFill>
              </a:rPr>
              <a:t>contractile</a:t>
            </a:r>
            <a:r>
              <a:rPr lang="en-US" altLang="en-US" sz="1200"/>
              <a:t>, so cup seems</a:t>
            </a:r>
          </a:p>
          <a:p>
            <a:pPr eaLnBrk="1" hangingPunct="1">
              <a:spcBef>
                <a:spcPct val="0"/>
              </a:spcBef>
              <a:buClrTx/>
              <a:buSzTx/>
              <a:buFontTx/>
              <a:buNone/>
            </a:pPr>
            <a:r>
              <a:rPr lang="en-US" altLang="en-US" sz="1200"/>
              <a:t>  to…</a:t>
            </a:r>
            <a:r>
              <a:rPr lang="en-US" altLang="en-US" sz="1200" b="1">
                <a:solidFill>
                  <a:srgbClr val="0000FF"/>
                </a:solidFill>
              </a:rPr>
              <a:t>open </a:t>
            </a:r>
            <a:r>
              <a:rPr lang="en-US" altLang="en-US" sz="1200">
                <a:solidFill>
                  <a:srgbClr val="0000FF"/>
                </a:solidFill>
              </a:rPr>
              <a:t>and</a:t>
            </a:r>
            <a:r>
              <a:rPr lang="en-US" altLang="en-US" sz="1200" b="1">
                <a:solidFill>
                  <a:srgbClr val="0000FF"/>
                </a:solidFill>
              </a:rPr>
              <a:t> close</a:t>
            </a:r>
            <a:r>
              <a:rPr lang="en-US" altLang="en-US" sz="1200"/>
              <a:t> (like its namesake,  </a:t>
            </a:r>
          </a:p>
          <a:p>
            <a:pPr eaLnBrk="1" hangingPunct="1">
              <a:spcBef>
                <a:spcPct val="0"/>
              </a:spcBef>
              <a:buClrTx/>
              <a:buSzTx/>
              <a:buFontTx/>
              <a:buNone/>
            </a:pPr>
            <a:r>
              <a:rPr lang="en-US" altLang="en-US" sz="1200"/>
              <a:t>  the morning-glory flower)</a:t>
            </a:r>
          </a:p>
          <a:p>
            <a:pPr eaLnBrk="1" hangingPunct="1">
              <a:spcBef>
                <a:spcPct val="0"/>
              </a:spcBef>
              <a:buClrTx/>
              <a:buSzTx/>
              <a:buFontTx/>
              <a:buNone/>
            </a:pPr>
            <a:r>
              <a:rPr lang="en-US" altLang="en-US" sz="1200"/>
              <a:t>--VA usually…</a:t>
            </a:r>
            <a:r>
              <a:rPr lang="en-US" altLang="en-US" sz="1200" b="1">
                <a:solidFill>
                  <a:srgbClr val="0000FF"/>
                </a:solidFill>
              </a:rPr>
              <a:t>20/200</a:t>
            </a:r>
            <a:r>
              <a:rPr lang="en-US" altLang="en-US" sz="1200"/>
              <a:t>, but can be…</a:t>
            </a:r>
          </a:p>
          <a:p>
            <a:pPr eaLnBrk="1" hangingPunct="1">
              <a:spcBef>
                <a:spcPct val="0"/>
              </a:spcBef>
              <a:buClrTx/>
              <a:buSzTx/>
              <a:buFontTx/>
              <a:buNone/>
            </a:pPr>
            <a:r>
              <a:rPr lang="en-US" altLang="en-US" sz="1200"/>
              <a:t>   </a:t>
            </a:r>
            <a:r>
              <a:rPr lang="en-US" altLang="en-US" sz="1200" b="1">
                <a:solidFill>
                  <a:srgbClr val="0000FF"/>
                </a:solidFill>
              </a:rPr>
              <a:t>20/20&lt;-&gt;NLP</a:t>
            </a:r>
          </a:p>
          <a:p>
            <a:pPr eaLnBrk="1" hangingPunct="1">
              <a:spcBef>
                <a:spcPct val="0"/>
              </a:spcBef>
              <a:buClrTx/>
              <a:buSzTx/>
              <a:buFontTx/>
              <a:buNone/>
            </a:pPr>
            <a:r>
              <a:rPr lang="en-US" altLang="en-US" sz="1200"/>
              <a:t>--1/3 develop…</a:t>
            </a:r>
            <a:r>
              <a:rPr lang="en-US" altLang="en-US" sz="1200" b="1">
                <a:solidFill>
                  <a:srgbClr val="CCECFF"/>
                </a:solidFill>
              </a:rPr>
              <a:t>serous</a:t>
            </a:r>
            <a:r>
              <a:rPr lang="en-US" altLang="en-US" sz="1200" b="1">
                <a:solidFill>
                  <a:srgbClr val="0000FF"/>
                </a:solidFill>
              </a:rPr>
              <a:t> </a:t>
            </a:r>
            <a:r>
              <a:rPr lang="en-US" altLang="en-US" sz="1200" b="1">
                <a:solidFill>
                  <a:srgbClr val="CCECFF"/>
                </a:solidFill>
              </a:rPr>
              <a:t>RD</a:t>
            </a:r>
          </a:p>
        </p:txBody>
      </p:sp>
      <p:sp>
        <p:nvSpPr>
          <p:cNvPr id="26627" name="Text Box 3">
            <a:extLst>
              <a:ext uri="{FF2B5EF4-FFF2-40B4-BE49-F238E27FC236}">
                <a16:creationId xmlns:a16="http://schemas.microsoft.com/office/drawing/2014/main" id="{EBF565CB-D2E5-4CB9-AB10-59AB11704A7C}"/>
              </a:ext>
            </a:extLst>
          </p:cNvPr>
          <p:cNvSpPr txBox="1">
            <a:spLocks noChangeArrowheads="1"/>
          </p:cNvSpPr>
          <p:nvPr/>
        </p:nvSpPr>
        <p:spPr bwMode="auto">
          <a:xfrm>
            <a:off x="793750" y="3505200"/>
            <a:ext cx="2274982" cy="677108"/>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solidFill>
                  <a:schemeClr val="bg1">
                    <a:lumMod val="65000"/>
                  </a:schemeClr>
                </a:solidFill>
              </a:rPr>
              <a:t>Optic Pit/Hole</a:t>
            </a:r>
          </a:p>
          <a:p>
            <a:pPr eaLnBrk="1" hangingPunct="1">
              <a:spcBef>
                <a:spcPct val="0"/>
              </a:spcBef>
              <a:buClrTx/>
              <a:buSzTx/>
              <a:buFontTx/>
              <a:buNone/>
            </a:pPr>
            <a:r>
              <a:rPr lang="en-US" altLang="en-US" sz="1200">
                <a:solidFill>
                  <a:schemeClr val="bg1">
                    <a:lumMod val="65000"/>
                  </a:schemeClr>
                </a:solidFill>
              </a:rPr>
              <a:t>--Associated with…</a:t>
            </a:r>
            <a:r>
              <a:rPr lang="en-US" altLang="en-US" sz="1200" b="1">
                <a:solidFill>
                  <a:schemeClr val="bg1">
                    <a:lumMod val="65000"/>
                  </a:schemeClr>
                </a:solidFill>
              </a:rPr>
              <a:t>serous RD</a:t>
            </a:r>
          </a:p>
          <a:p>
            <a:pPr eaLnBrk="1" hangingPunct="1">
              <a:spcBef>
                <a:spcPct val="0"/>
              </a:spcBef>
              <a:buClrTx/>
              <a:buSzTx/>
              <a:buFontTx/>
              <a:buNone/>
            </a:pPr>
            <a:r>
              <a:rPr lang="en-US" altLang="en-US" sz="1200" b="1">
                <a:solidFill>
                  <a:schemeClr val="bg1">
                    <a:lumMod val="65000"/>
                  </a:schemeClr>
                </a:solidFill>
              </a:rPr>
              <a:t>  in adulthood</a:t>
            </a:r>
          </a:p>
        </p:txBody>
      </p:sp>
      <p:sp>
        <p:nvSpPr>
          <p:cNvPr id="26628" name="Line 4">
            <a:extLst>
              <a:ext uri="{FF2B5EF4-FFF2-40B4-BE49-F238E27FC236}">
                <a16:creationId xmlns:a16="http://schemas.microsoft.com/office/drawing/2014/main" id="{6995FA1A-F69E-4714-87E2-B7C3F5C89A50}"/>
              </a:ext>
            </a:extLst>
          </p:cNvPr>
          <p:cNvSpPr>
            <a:spLocks noChangeShapeType="1"/>
          </p:cNvSpPr>
          <p:nvPr/>
        </p:nvSpPr>
        <p:spPr bwMode="auto">
          <a:xfrm flipH="1">
            <a:off x="1600200" y="2057400"/>
            <a:ext cx="1524000" cy="3810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629" name="Text Box 6">
            <a:extLst>
              <a:ext uri="{FF2B5EF4-FFF2-40B4-BE49-F238E27FC236}">
                <a16:creationId xmlns:a16="http://schemas.microsoft.com/office/drawing/2014/main" id="{2498F669-3885-470F-827E-D0722ECBD570}"/>
              </a:ext>
            </a:extLst>
          </p:cNvPr>
          <p:cNvSpPr txBox="1">
            <a:spLocks noChangeArrowheads="1"/>
          </p:cNvSpPr>
          <p:nvPr/>
        </p:nvSpPr>
        <p:spPr bwMode="auto">
          <a:xfrm>
            <a:off x="1340808" y="1524000"/>
            <a:ext cx="3544560" cy="458587"/>
          </a:xfrm>
          <a:prstGeom prst="rect">
            <a:avLst/>
          </a:prstGeom>
          <a:noFill/>
          <a:ln w="952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1400" i="1">
                <a:solidFill>
                  <a:schemeClr val="bg1">
                    <a:lumMod val="75000"/>
                  </a:schemeClr>
                </a:solidFill>
              </a:rPr>
              <a:t>These three are all secondary to abnormal</a:t>
            </a:r>
          </a:p>
          <a:p>
            <a:pPr algn="ctr" eaLnBrk="1" hangingPunct="1">
              <a:lnSpc>
                <a:spcPct val="85000"/>
              </a:lnSpc>
              <a:spcBef>
                <a:spcPct val="0"/>
              </a:spcBef>
              <a:buClrTx/>
              <a:buSzTx/>
              <a:buFontTx/>
              <a:buNone/>
            </a:pPr>
            <a:r>
              <a:rPr lang="en-US" altLang="en-US" sz="1400" i="1">
                <a:solidFill>
                  <a:schemeClr val="bg1">
                    <a:lumMod val="75000"/>
                  </a:schemeClr>
                </a:solidFill>
              </a:rPr>
              <a:t>closure of the embryonic optic fissure</a:t>
            </a:r>
          </a:p>
        </p:txBody>
      </p:sp>
      <p:sp>
        <p:nvSpPr>
          <p:cNvPr id="26630" name="Text Box 7">
            <a:extLst>
              <a:ext uri="{FF2B5EF4-FFF2-40B4-BE49-F238E27FC236}">
                <a16:creationId xmlns:a16="http://schemas.microsoft.com/office/drawing/2014/main" id="{77864995-F91A-497B-84DE-F4FB09455FB9}"/>
              </a:ext>
            </a:extLst>
          </p:cNvPr>
          <p:cNvSpPr txBox="1">
            <a:spLocks noChangeArrowheads="1"/>
          </p:cNvSpPr>
          <p:nvPr/>
        </p:nvSpPr>
        <p:spPr bwMode="auto">
          <a:xfrm>
            <a:off x="76200" y="2514600"/>
            <a:ext cx="2783134" cy="861774"/>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solidFill>
                  <a:schemeClr val="bg1">
                    <a:lumMod val="65000"/>
                  </a:schemeClr>
                </a:solidFill>
              </a:rPr>
              <a:t>Optic Nerve Coloboma</a:t>
            </a:r>
          </a:p>
          <a:p>
            <a:pPr eaLnBrk="1" hangingPunct="1">
              <a:spcBef>
                <a:spcPct val="0"/>
              </a:spcBef>
              <a:buClrTx/>
              <a:buSzTx/>
              <a:buFontTx/>
              <a:buNone/>
            </a:pPr>
            <a:r>
              <a:rPr lang="en-US" altLang="en-US" sz="1200">
                <a:solidFill>
                  <a:schemeClr val="bg1">
                    <a:lumMod val="65000"/>
                  </a:schemeClr>
                </a:solidFill>
              </a:rPr>
              <a:t>1) May resemble…</a:t>
            </a:r>
            <a:r>
              <a:rPr lang="en-US" altLang="en-US" sz="1200" b="1">
                <a:solidFill>
                  <a:schemeClr val="bg1">
                    <a:lumMod val="65000"/>
                  </a:schemeClr>
                </a:solidFill>
              </a:rPr>
              <a:t>deep cupping</a:t>
            </a:r>
          </a:p>
          <a:p>
            <a:pPr eaLnBrk="1" hangingPunct="1">
              <a:spcBef>
                <a:spcPct val="0"/>
              </a:spcBef>
              <a:buClrTx/>
              <a:buSzTx/>
              <a:buFontTx/>
              <a:buNone/>
            </a:pPr>
            <a:r>
              <a:rPr lang="en-US" altLang="en-US" sz="1200">
                <a:solidFill>
                  <a:schemeClr val="bg1">
                    <a:lumMod val="65000"/>
                  </a:schemeClr>
                </a:solidFill>
              </a:rPr>
              <a:t>2) Can be…</a:t>
            </a:r>
            <a:r>
              <a:rPr lang="en-US" altLang="en-US" sz="1200" b="1">
                <a:solidFill>
                  <a:schemeClr val="bg1">
                    <a:lumMod val="65000"/>
                  </a:schemeClr>
                </a:solidFill>
              </a:rPr>
              <a:t>bilateral, asymmetric</a:t>
            </a:r>
          </a:p>
          <a:p>
            <a:pPr eaLnBrk="1" hangingPunct="1">
              <a:spcBef>
                <a:spcPct val="0"/>
              </a:spcBef>
              <a:buClrTx/>
              <a:buSzTx/>
              <a:buFontTx/>
              <a:buNone/>
            </a:pPr>
            <a:r>
              <a:rPr lang="en-US" altLang="en-US" sz="1200">
                <a:solidFill>
                  <a:schemeClr val="bg1">
                    <a:lumMod val="65000"/>
                  </a:schemeClr>
                </a:solidFill>
              </a:rPr>
              <a:t>3) Part of the…</a:t>
            </a:r>
            <a:r>
              <a:rPr lang="en-US" altLang="en-US" sz="1200" b="1">
                <a:solidFill>
                  <a:schemeClr val="bg1">
                    <a:lumMod val="65000"/>
                  </a:schemeClr>
                </a:solidFill>
              </a:rPr>
              <a:t>CHARGE association</a:t>
            </a:r>
          </a:p>
        </p:txBody>
      </p:sp>
      <p:sp>
        <p:nvSpPr>
          <p:cNvPr id="26631" name="Line 8">
            <a:extLst>
              <a:ext uri="{FF2B5EF4-FFF2-40B4-BE49-F238E27FC236}">
                <a16:creationId xmlns:a16="http://schemas.microsoft.com/office/drawing/2014/main" id="{91D11795-7A2D-4757-920B-F908079269D1}"/>
              </a:ext>
            </a:extLst>
          </p:cNvPr>
          <p:cNvSpPr>
            <a:spLocks noChangeShapeType="1"/>
          </p:cNvSpPr>
          <p:nvPr/>
        </p:nvSpPr>
        <p:spPr bwMode="auto">
          <a:xfrm flipH="1">
            <a:off x="2971800" y="2057400"/>
            <a:ext cx="152400" cy="14478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632" name="Text Box 9">
            <a:extLst>
              <a:ext uri="{FF2B5EF4-FFF2-40B4-BE49-F238E27FC236}">
                <a16:creationId xmlns:a16="http://schemas.microsoft.com/office/drawing/2014/main" id="{A6F1D9EC-DA7F-44C4-8528-11B06C1FBD47}"/>
              </a:ext>
            </a:extLst>
          </p:cNvPr>
          <p:cNvSpPr txBox="1">
            <a:spLocks noChangeArrowheads="1"/>
          </p:cNvSpPr>
          <p:nvPr/>
        </p:nvSpPr>
        <p:spPr bwMode="auto">
          <a:xfrm>
            <a:off x="1371600" y="4267200"/>
            <a:ext cx="3057247" cy="2154436"/>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dirty="0">
                <a:solidFill>
                  <a:schemeClr val="bg1">
                    <a:lumMod val="65000"/>
                  </a:schemeClr>
                </a:solidFill>
              </a:rPr>
              <a:t>Morning-Glory Disc</a:t>
            </a:r>
          </a:p>
          <a:p>
            <a:pPr eaLnBrk="1" hangingPunct="1">
              <a:spcBef>
                <a:spcPct val="0"/>
              </a:spcBef>
              <a:buClrTx/>
              <a:buSzTx/>
              <a:buFontTx/>
              <a:buNone/>
            </a:pPr>
            <a:r>
              <a:rPr lang="en-US" altLang="en-US" sz="1200" dirty="0">
                <a:solidFill>
                  <a:schemeClr val="bg1">
                    <a:lumMod val="65000"/>
                  </a:schemeClr>
                </a:solidFill>
              </a:rPr>
              <a:t>--DFE reveals:</a:t>
            </a:r>
          </a:p>
          <a:p>
            <a:pPr eaLnBrk="1" hangingPunct="1">
              <a:spcBef>
                <a:spcPct val="0"/>
              </a:spcBef>
              <a:buClrTx/>
              <a:buSzTx/>
              <a:buFontTx/>
              <a:buNone/>
            </a:pPr>
            <a:r>
              <a:rPr lang="en-US" altLang="en-US" sz="1200" dirty="0">
                <a:solidFill>
                  <a:schemeClr val="bg1">
                    <a:lumMod val="65000"/>
                  </a:schemeClr>
                </a:solidFill>
              </a:rPr>
              <a:t>  1) A funnel-shaped…</a:t>
            </a:r>
            <a:r>
              <a:rPr lang="en-US" altLang="en-US" sz="1200" b="1" dirty="0">
                <a:solidFill>
                  <a:schemeClr val="bg1">
                    <a:lumMod val="65000"/>
                  </a:schemeClr>
                </a:solidFill>
              </a:rPr>
              <a:t>excavation</a:t>
            </a:r>
            <a:endParaRPr lang="en-US" altLang="en-US" sz="1200" dirty="0">
              <a:solidFill>
                <a:schemeClr val="bg1">
                  <a:lumMod val="65000"/>
                </a:schemeClr>
              </a:solidFill>
            </a:endParaRPr>
          </a:p>
          <a:p>
            <a:pPr eaLnBrk="1" hangingPunct="1">
              <a:spcBef>
                <a:spcPct val="0"/>
              </a:spcBef>
              <a:buClrTx/>
              <a:buSzTx/>
              <a:buFontTx/>
              <a:buNone/>
            </a:pPr>
            <a:r>
              <a:rPr lang="en-US" altLang="en-US" sz="1200" dirty="0">
                <a:solidFill>
                  <a:schemeClr val="bg1">
                    <a:lumMod val="65000"/>
                  </a:schemeClr>
                </a:solidFill>
              </a:rPr>
              <a:t>  2) Number of vessels crossing the rim</a:t>
            </a:r>
          </a:p>
          <a:p>
            <a:pPr eaLnBrk="1" hangingPunct="1">
              <a:spcBef>
                <a:spcPct val="0"/>
              </a:spcBef>
              <a:buClrTx/>
              <a:buSzTx/>
              <a:buFontTx/>
              <a:buNone/>
            </a:pPr>
            <a:r>
              <a:rPr lang="en-US" altLang="en-US" sz="1200" dirty="0">
                <a:solidFill>
                  <a:schemeClr val="bg1">
                    <a:lumMod val="65000"/>
                  </a:schemeClr>
                </a:solidFill>
              </a:rPr>
              <a:t>    seems abnormally…</a:t>
            </a:r>
            <a:r>
              <a:rPr lang="en-US" altLang="en-US" sz="1200" b="1" dirty="0">
                <a:solidFill>
                  <a:schemeClr val="bg1">
                    <a:lumMod val="65000"/>
                  </a:schemeClr>
                </a:solidFill>
              </a:rPr>
              <a:t>high</a:t>
            </a:r>
            <a:r>
              <a:rPr lang="en-US" altLang="en-US" sz="1200" dirty="0">
                <a:solidFill>
                  <a:schemeClr val="bg1">
                    <a:lumMod val="65000"/>
                  </a:schemeClr>
                </a:solidFill>
              </a:rPr>
              <a:t> </a:t>
            </a:r>
            <a:endParaRPr lang="en-US" altLang="en-US" sz="1200" b="1" dirty="0">
              <a:solidFill>
                <a:schemeClr val="bg1">
                  <a:lumMod val="65000"/>
                </a:schemeClr>
              </a:solidFill>
            </a:endParaRPr>
          </a:p>
          <a:p>
            <a:pPr eaLnBrk="1" hangingPunct="1">
              <a:spcBef>
                <a:spcPct val="0"/>
              </a:spcBef>
              <a:buClrTx/>
              <a:buSzTx/>
              <a:buFontTx/>
              <a:buNone/>
            </a:pPr>
            <a:r>
              <a:rPr lang="en-US" altLang="en-US" sz="1200" dirty="0">
                <a:solidFill>
                  <a:schemeClr val="bg1">
                    <a:lumMod val="65000"/>
                  </a:schemeClr>
                </a:solidFill>
              </a:rPr>
              <a:t>--Tissue is…</a:t>
            </a:r>
            <a:r>
              <a:rPr lang="en-US" altLang="en-US" sz="1200" b="1" dirty="0">
                <a:solidFill>
                  <a:schemeClr val="bg1">
                    <a:lumMod val="65000"/>
                  </a:schemeClr>
                </a:solidFill>
              </a:rPr>
              <a:t>contractile</a:t>
            </a:r>
            <a:r>
              <a:rPr lang="en-US" altLang="en-US" sz="1200" dirty="0">
                <a:solidFill>
                  <a:schemeClr val="bg1">
                    <a:lumMod val="65000"/>
                  </a:schemeClr>
                </a:solidFill>
              </a:rPr>
              <a:t>, so cup seems</a:t>
            </a:r>
          </a:p>
          <a:p>
            <a:pPr eaLnBrk="1" hangingPunct="1">
              <a:spcBef>
                <a:spcPct val="0"/>
              </a:spcBef>
              <a:buClrTx/>
              <a:buSzTx/>
              <a:buFontTx/>
              <a:buNone/>
            </a:pPr>
            <a:r>
              <a:rPr lang="en-US" altLang="en-US" sz="1200" dirty="0">
                <a:solidFill>
                  <a:schemeClr val="bg1">
                    <a:lumMod val="65000"/>
                  </a:schemeClr>
                </a:solidFill>
              </a:rPr>
              <a:t>  to…</a:t>
            </a:r>
            <a:r>
              <a:rPr lang="en-US" altLang="en-US" sz="1200" b="1" dirty="0">
                <a:solidFill>
                  <a:schemeClr val="bg1">
                    <a:lumMod val="65000"/>
                  </a:schemeClr>
                </a:solidFill>
              </a:rPr>
              <a:t>open </a:t>
            </a:r>
            <a:r>
              <a:rPr lang="en-US" altLang="en-US" sz="1200" dirty="0">
                <a:solidFill>
                  <a:schemeClr val="bg1">
                    <a:lumMod val="65000"/>
                  </a:schemeClr>
                </a:solidFill>
              </a:rPr>
              <a:t>and</a:t>
            </a:r>
            <a:r>
              <a:rPr lang="en-US" altLang="en-US" sz="1200" b="1" dirty="0">
                <a:solidFill>
                  <a:schemeClr val="bg1">
                    <a:lumMod val="65000"/>
                  </a:schemeClr>
                </a:solidFill>
              </a:rPr>
              <a:t> close</a:t>
            </a:r>
            <a:r>
              <a:rPr lang="en-US" altLang="en-US" sz="1200" dirty="0">
                <a:solidFill>
                  <a:schemeClr val="bg1">
                    <a:lumMod val="65000"/>
                  </a:schemeClr>
                </a:solidFill>
              </a:rPr>
              <a:t> (like its namesake,  </a:t>
            </a:r>
          </a:p>
          <a:p>
            <a:pPr eaLnBrk="1" hangingPunct="1">
              <a:spcBef>
                <a:spcPct val="0"/>
              </a:spcBef>
              <a:buClrTx/>
              <a:buSzTx/>
              <a:buFontTx/>
              <a:buNone/>
            </a:pPr>
            <a:r>
              <a:rPr lang="en-US" altLang="en-US" sz="1200" dirty="0">
                <a:solidFill>
                  <a:schemeClr val="bg1">
                    <a:lumMod val="65000"/>
                  </a:schemeClr>
                </a:solidFill>
              </a:rPr>
              <a:t>  the morning-glory flower)</a:t>
            </a:r>
          </a:p>
          <a:p>
            <a:pPr eaLnBrk="1" hangingPunct="1">
              <a:spcBef>
                <a:spcPct val="0"/>
              </a:spcBef>
              <a:buClrTx/>
              <a:buSzTx/>
              <a:buFontTx/>
              <a:buNone/>
            </a:pPr>
            <a:r>
              <a:rPr lang="en-US" altLang="en-US" sz="1200" dirty="0">
                <a:solidFill>
                  <a:schemeClr val="bg1">
                    <a:lumMod val="65000"/>
                  </a:schemeClr>
                </a:solidFill>
              </a:rPr>
              <a:t>--VA usually…</a:t>
            </a:r>
            <a:r>
              <a:rPr lang="en-US" altLang="en-US" sz="1200" b="1" dirty="0">
                <a:solidFill>
                  <a:schemeClr val="bg1">
                    <a:lumMod val="65000"/>
                  </a:schemeClr>
                </a:solidFill>
              </a:rPr>
              <a:t>20/200</a:t>
            </a:r>
            <a:r>
              <a:rPr lang="en-US" altLang="en-US" sz="1200" dirty="0">
                <a:solidFill>
                  <a:schemeClr val="bg1">
                    <a:lumMod val="65000"/>
                  </a:schemeClr>
                </a:solidFill>
              </a:rPr>
              <a:t>, but can be…</a:t>
            </a:r>
          </a:p>
          <a:p>
            <a:pPr eaLnBrk="1" hangingPunct="1">
              <a:spcBef>
                <a:spcPct val="0"/>
              </a:spcBef>
              <a:buClrTx/>
              <a:buSzTx/>
              <a:buFontTx/>
              <a:buNone/>
            </a:pPr>
            <a:r>
              <a:rPr lang="en-US" altLang="en-US" sz="1200" dirty="0">
                <a:solidFill>
                  <a:schemeClr val="bg1">
                    <a:lumMod val="65000"/>
                  </a:schemeClr>
                </a:solidFill>
              </a:rPr>
              <a:t>   </a:t>
            </a:r>
            <a:r>
              <a:rPr lang="en-US" altLang="en-US" sz="1200" b="1" dirty="0">
                <a:solidFill>
                  <a:schemeClr val="bg1">
                    <a:lumMod val="65000"/>
                  </a:schemeClr>
                </a:solidFill>
              </a:rPr>
              <a:t>20/20&lt;-&gt;NLP</a:t>
            </a:r>
          </a:p>
          <a:p>
            <a:pPr eaLnBrk="1" hangingPunct="1">
              <a:spcBef>
                <a:spcPct val="0"/>
              </a:spcBef>
              <a:buClrTx/>
              <a:buSzTx/>
              <a:buFontTx/>
              <a:buNone/>
            </a:pPr>
            <a:r>
              <a:rPr lang="en-US" altLang="en-US" sz="1200" dirty="0">
                <a:solidFill>
                  <a:schemeClr val="bg1">
                    <a:lumMod val="65000"/>
                  </a:schemeClr>
                </a:solidFill>
              </a:rPr>
              <a:t>--1/3 develop…</a:t>
            </a:r>
            <a:r>
              <a:rPr lang="en-US" altLang="en-US" sz="1200" b="1" dirty="0">
                <a:solidFill>
                  <a:schemeClr val="bg1">
                    <a:lumMod val="65000"/>
                  </a:schemeClr>
                </a:solidFill>
              </a:rPr>
              <a:t>serous RD</a:t>
            </a:r>
          </a:p>
        </p:txBody>
      </p:sp>
      <p:sp>
        <p:nvSpPr>
          <p:cNvPr id="26633" name="Rectangle 11">
            <a:extLst>
              <a:ext uri="{FF2B5EF4-FFF2-40B4-BE49-F238E27FC236}">
                <a16:creationId xmlns:a16="http://schemas.microsoft.com/office/drawing/2014/main" id="{F76BCA91-4E24-4F7F-B6A5-D5C8FE6F39B6}"/>
              </a:ext>
            </a:extLst>
          </p:cNvPr>
          <p:cNvSpPr>
            <a:spLocks noChangeArrowheads="1"/>
          </p:cNvSpPr>
          <p:nvPr/>
        </p:nvSpPr>
        <p:spPr bwMode="auto">
          <a:xfrm>
            <a:off x="457200" y="122238"/>
            <a:ext cx="7543800" cy="8683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b"/>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ct val="85000"/>
              </a:lnSpc>
              <a:spcBef>
                <a:spcPct val="0"/>
              </a:spcBef>
              <a:buClrTx/>
              <a:buSzTx/>
              <a:buFontTx/>
              <a:buNone/>
            </a:pPr>
            <a:r>
              <a:rPr lang="en-US" altLang="en-US" sz="3200" b="1" dirty="0">
                <a:solidFill>
                  <a:schemeClr val="tx2"/>
                </a:solidFill>
              </a:rPr>
              <a:t>Developmental Abnormalities of the Optic Nerve Head</a:t>
            </a:r>
            <a:endParaRPr lang="en-US" altLang="en-US" sz="3200" dirty="0">
              <a:solidFill>
                <a:schemeClr val="tx2"/>
              </a:solidFill>
            </a:endParaRPr>
          </a:p>
        </p:txBody>
      </p:sp>
      <p:sp>
        <p:nvSpPr>
          <p:cNvPr id="26634" name="Slide Number Placeholder 1">
            <a:extLst>
              <a:ext uri="{FF2B5EF4-FFF2-40B4-BE49-F238E27FC236}">
                <a16:creationId xmlns:a16="http://schemas.microsoft.com/office/drawing/2014/main" id="{36D4B343-1488-4D7C-8569-64FF0FD08B6E}"/>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DBDA1020-9ADD-4487-AA1F-12FB75A402F9}" type="slidenum">
              <a:rPr lang="en-US" altLang="en-US" sz="1000"/>
              <a:pPr>
                <a:spcBef>
                  <a:spcPct val="0"/>
                </a:spcBef>
                <a:buClrTx/>
                <a:buSzTx/>
                <a:buFontTx/>
                <a:buNone/>
              </a:pPr>
              <a:t>87</a:t>
            </a:fld>
            <a:endParaRPr lang="en-US" altLang="en-US" sz="1000"/>
          </a:p>
        </p:txBody>
      </p:sp>
      <p:sp>
        <p:nvSpPr>
          <p:cNvPr id="26635" name="Line 12">
            <a:extLst>
              <a:ext uri="{FF2B5EF4-FFF2-40B4-BE49-F238E27FC236}">
                <a16:creationId xmlns:a16="http://schemas.microsoft.com/office/drawing/2014/main" id="{65C3BECB-2C2E-4FDB-BF02-61BA4BD8DB2D}"/>
              </a:ext>
            </a:extLst>
          </p:cNvPr>
          <p:cNvSpPr>
            <a:spLocks noChangeShapeType="1"/>
          </p:cNvSpPr>
          <p:nvPr/>
        </p:nvSpPr>
        <p:spPr bwMode="auto">
          <a:xfrm>
            <a:off x="3124200" y="2057400"/>
            <a:ext cx="381000" cy="22098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 name="Text Box 16">
            <a:extLst>
              <a:ext uri="{FF2B5EF4-FFF2-40B4-BE49-F238E27FC236}">
                <a16:creationId xmlns:a16="http://schemas.microsoft.com/office/drawing/2014/main" id="{A25388A0-A505-4976-AE31-C05FE10D78D8}"/>
              </a:ext>
            </a:extLst>
          </p:cNvPr>
          <p:cNvSpPr txBox="1">
            <a:spLocks noChangeArrowheads="1"/>
          </p:cNvSpPr>
          <p:nvPr/>
        </p:nvSpPr>
        <p:spPr bwMode="auto">
          <a:xfrm>
            <a:off x="4648200" y="2576513"/>
            <a:ext cx="3973513" cy="862012"/>
          </a:xfrm>
          <a:prstGeom prst="rect">
            <a:avLst/>
          </a:prstGeom>
          <a:solidFill>
            <a:srgbClr val="FFC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defRPr/>
            </a:pPr>
            <a:r>
              <a:rPr lang="en-US" altLang="en-US" sz="1400" b="1" dirty="0">
                <a:solidFill>
                  <a:schemeClr val="bg1">
                    <a:lumMod val="65000"/>
                  </a:schemeClr>
                </a:solidFill>
              </a:rPr>
              <a:t>Myelinated RNFL</a:t>
            </a:r>
          </a:p>
          <a:p>
            <a:pPr eaLnBrk="1" hangingPunct="1">
              <a:spcBef>
                <a:spcPct val="0"/>
              </a:spcBef>
              <a:buClrTx/>
              <a:buSzTx/>
              <a:buFontTx/>
              <a:buNone/>
              <a:defRPr/>
            </a:pPr>
            <a:r>
              <a:rPr lang="en-US" altLang="en-US" sz="1200" dirty="0">
                <a:solidFill>
                  <a:srgbClr val="FFCCFF"/>
                </a:solidFill>
              </a:rPr>
              <a:t>--Myelin normally starts at LGN, ends at lamina </a:t>
            </a:r>
            <a:r>
              <a:rPr lang="en-US" altLang="en-US" sz="1200" dirty="0" err="1">
                <a:solidFill>
                  <a:srgbClr val="FFCCFF"/>
                </a:solidFill>
              </a:rPr>
              <a:t>cribrosa</a:t>
            </a:r>
            <a:endParaRPr lang="en-US" altLang="en-US" sz="1200" dirty="0">
              <a:solidFill>
                <a:srgbClr val="FFCCFF"/>
              </a:solidFill>
            </a:endParaRPr>
          </a:p>
          <a:p>
            <a:pPr eaLnBrk="1" hangingPunct="1">
              <a:spcBef>
                <a:spcPct val="0"/>
              </a:spcBef>
              <a:buClrTx/>
              <a:buSzTx/>
              <a:buFontTx/>
              <a:buNone/>
              <a:defRPr/>
            </a:pPr>
            <a:r>
              <a:rPr lang="en-US" altLang="en-US" sz="1200" dirty="0">
                <a:solidFill>
                  <a:srgbClr val="FFCCFF"/>
                </a:solidFill>
              </a:rPr>
              <a:t>--Can be patchy, discontinuous</a:t>
            </a:r>
          </a:p>
          <a:p>
            <a:pPr eaLnBrk="1" hangingPunct="1">
              <a:spcBef>
                <a:spcPct val="0"/>
              </a:spcBef>
              <a:buClrTx/>
              <a:buSzTx/>
              <a:buFontTx/>
              <a:buNone/>
              <a:defRPr/>
            </a:pPr>
            <a:r>
              <a:rPr lang="en-US" altLang="en-US" sz="1200" dirty="0">
                <a:solidFill>
                  <a:srgbClr val="FFCCFF"/>
                </a:solidFill>
              </a:rPr>
              <a:t>--Corresponding VF has absolute scotoma</a:t>
            </a:r>
          </a:p>
        </p:txBody>
      </p:sp>
      <p:sp>
        <p:nvSpPr>
          <p:cNvPr id="15" name="Text Box 18">
            <a:extLst>
              <a:ext uri="{FF2B5EF4-FFF2-40B4-BE49-F238E27FC236}">
                <a16:creationId xmlns:a16="http://schemas.microsoft.com/office/drawing/2014/main" id="{0EEE94D4-BC7E-44DF-B02B-501B0F5929C0}"/>
              </a:ext>
            </a:extLst>
          </p:cNvPr>
          <p:cNvSpPr txBox="1">
            <a:spLocks noChangeArrowheads="1"/>
          </p:cNvSpPr>
          <p:nvPr/>
        </p:nvSpPr>
        <p:spPr bwMode="auto">
          <a:xfrm>
            <a:off x="5546725" y="1687513"/>
            <a:ext cx="3452813" cy="677862"/>
          </a:xfrm>
          <a:prstGeom prst="rect">
            <a:avLst/>
          </a:prstGeom>
          <a:solidFill>
            <a:srgbClr val="FFFF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defRPr/>
            </a:pPr>
            <a:r>
              <a:rPr lang="en-US" altLang="en-US" sz="1400" b="1" dirty="0" err="1">
                <a:solidFill>
                  <a:schemeClr val="bg1">
                    <a:lumMod val="75000"/>
                  </a:schemeClr>
                </a:solidFill>
              </a:rPr>
              <a:t>Megalopapilla</a:t>
            </a:r>
            <a:endParaRPr lang="en-US" altLang="en-US" sz="1400" b="1" dirty="0">
              <a:solidFill>
                <a:schemeClr val="bg1">
                  <a:lumMod val="75000"/>
                </a:schemeClr>
              </a:solidFill>
            </a:endParaRPr>
          </a:p>
          <a:p>
            <a:pPr eaLnBrk="1" hangingPunct="1">
              <a:spcBef>
                <a:spcPct val="0"/>
              </a:spcBef>
              <a:buClrTx/>
              <a:buSzTx/>
              <a:buFontTx/>
              <a:buNone/>
              <a:defRPr/>
            </a:pPr>
            <a:r>
              <a:rPr lang="en-US" altLang="en-US" sz="1200" dirty="0">
                <a:solidFill>
                  <a:srgbClr val="FFFF99"/>
                </a:solidFill>
              </a:rPr>
              <a:t>--Abnormally large diameter of </a:t>
            </a:r>
            <a:r>
              <a:rPr lang="en-US" altLang="en-US" sz="1200" b="1" dirty="0">
                <a:solidFill>
                  <a:srgbClr val="FFFF99"/>
                </a:solidFill>
              </a:rPr>
              <a:t>disc and cup</a:t>
            </a:r>
          </a:p>
          <a:p>
            <a:pPr eaLnBrk="1" hangingPunct="1">
              <a:spcBef>
                <a:spcPct val="0"/>
              </a:spcBef>
              <a:buClrTx/>
              <a:buSzTx/>
              <a:buFontTx/>
              <a:buNone/>
              <a:defRPr/>
            </a:pPr>
            <a:r>
              <a:rPr lang="en-US" altLang="en-US" sz="1200" dirty="0">
                <a:solidFill>
                  <a:srgbClr val="FFFF99"/>
                </a:solidFill>
              </a:rPr>
              <a:t>--VF testing may reveal an </a:t>
            </a:r>
            <a:r>
              <a:rPr lang="en-US" altLang="en-US" sz="1200" b="1" dirty="0">
                <a:solidFill>
                  <a:srgbClr val="FFFF99"/>
                </a:solidFill>
              </a:rPr>
              <a:t>enlarged blind spot</a:t>
            </a:r>
          </a:p>
        </p:txBody>
      </p:sp>
      <p:sp>
        <p:nvSpPr>
          <p:cNvPr id="16" name="Text Box 19">
            <a:extLst>
              <a:ext uri="{FF2B5EF4-FFF2-40B4-BE49-F238E27FC236}">
                <a16:creationId xmlns:a16="http://schemas.microsoft.com/office/drawing/2014/main" id="{BF21B0FD-ADB8-4F9B-81FF-E2291331973F}"/>
              </a:ext>
            </a:extLst>
          </p:cNvPr>
          <p:cNvSpPr txBox="1">
            <a:spLocks noChangeArrowheads="1"/>
          </p:cNvSpPr>
          <p:nvPr/>
        </p:nvSpPr>
        <p:spPr bwMode="auto">
          <a:xfrm>
            <a:off x="5257800" y="3760788"/>
            <a:ext cx="3273425" cy="1231900"/>
          </a:xfrm>
          <a:prstGeom prst="rect">
            <a:avLst/>
          </a:prstGeom>
          <a:solidFill>
            <a:srgbClr val="CCFFCC"/>
          </a:solidFill>
          <a:ln w="9525">
            <a:no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defRPr/>
            </a:pPr>
            <a:r>
              <a:rPr lang="en-US" altLang="en-US" sz="1400" b="1" dirty="0">
                <a:solidFill>
                  <a:schemeClr val="bg1">
                    <a:lumMod val="65000"/>
                  </a:schemeClr>
                </a:solidFill>
              </a:rPr>
              <a:t>Optic Nerve Hypoplasia</a:t>
            </a:r>
          </a:p>
          <a:p>
            <a:pPr eaLnBrk="1" hangingPunct="1">
              <a:spcBef>
                <a:spcPct val="0"/>
              </a:spcBef>
              <a:buClrTx/>
              <a:buSzTx/>
              <a:buFontTx/>
              <a:buNone/>
              <a:defRPr/>
            </a:pPr>
            <a:r>
              <a:rPr lang="en-US" altLang="en-US" sz="1200" dirty="0">
                <a:solidFill>
                  <a:srgbClr val="CCFFCC"/>
                </a:solidFill>
              </a:rPr>
              <a:t>--Abnormally </a:t>
            </a:r>
            <a:r>
              <a:rPr lang="en-US" altLang="en-US" sz="1200" b="1" dirty="0">
                <a:solidFill>
                  <a:srgbClr val="CCFFCC"/>
                </a:solidFill>
              </a:rPr>
              <a:t>low number of axons</a:t>
            </a:r>
          </a:p>
          <a:p>
            <a:pPr eaLnBrk="1" hangingPunct="1">
              <a:spcBef>
                <a:spcPct val="0"/>
              </a:spcBef>
              <a:buClrTx/>
              <a:buSzTx/>
              <a:buFontTx/>
              <a:buNone/>
              <a:defRPr/>
            </a:pPr>
            <a:r>
              <a:rPr lang="en-US" altLang="en-US" sz="1200" dirty="0">
                <a:solidFill>
                  <a:srgbClr val="CCFFCC"/>
                </a:solidFill>
              </a:rPr>
              <a:t>--DFE: Small pale disc with </a:t>
            </a:r>
            <a:r>
              <a:rPr lang="en-US" altLang="en-US" sz="1200" b="1" dirty="0">
                <a:solidFill>
                  <a:srgbClr val="CCFFCC"/>
                </a:solidFill>
              </a:rPr>
              <a:t>double ring sign</a:t>
            </a:r>
            <a:endParaRPr lang="en-US" altLang="en-US" sz="1200" dirty="0">
              <a:solidFill>
                <a:srgbClr val="CCFFCC"/>
              </a:solidFill>
            </a:endParaRPr>
          </a:p>
          <a:p>
            <a:pPr eaLnBrk="1" hangingPunct="1">
              <a:spcBef>
                <a:spcPct val="0"/>
              </a:spcBef>
              <a:buClrTx/>
              <a:buSzTx/>
              <a:buFontTx/>
              <a:buNone/>
              <a:defRPr/>
            </a:pPr>
            <a:r>
              <a:rPr lang="en-US" altLang="en-US" sz="1200" dirty="0">
                <a:solidFill>
                  <a:srgbClr val="CCFFCC"/>
                </a:solidFill>
              </a:rPr>
              <a:t>--VA </a:t>
            </a:r>
            <a:r>
              <a:rPr lang="en-US" altLang="en-US" sz="1200" b="1" dirty="0">
                <a:solidFill>
                  <a:srgbClr val="CCFFCC"/>
                </a:solidFill>
              </a:rPr>
              <a:t>20/20&lt;-&gt;NLP</a:t>
            </a:r>
          </a:p>
          <a:p>
            <a:pPr eaLnBrk="1" hangingPunct="1">
              <a:spcBef>
                <a:spcPct val="0"/>
              </a:spcBef>
              <a:buClrTx/>
              <a:buSzTx/>
              <a:buFontTx/>
              <a:buNone/>
              <a:defRPr/>
            </a:pPr>
            <a:r>
              <a:rPr lang="en-US" altLang="en-US" sz="1200" dirty="0">
                <a:solidFill>
                  <a:srgbClr val="CCFFCC"/>
                </a:solidFill>
              </a:rPr>
              <a:t>--VF defects </a:t>
            </a:r>
            <a:r>
              <a:rPr lang="en-US" altLang="en-US" sz="1200" b="1" dirty="0">
                <a:solidFill>
                  <a:srgbClr val="CCFFCC"/>
                </a:solidFill>
              </a:rPr>
              <a:t>invariably present</a:t>
            </a:r>
          </a:p>
          <a:p>
            <a:pPr eaLnBrk="1" hangingPunct="1">
              <a:spcBef>
                <a:spcPct val="0"/>
              </a:spcBef>
              <a:buClrTx/>
              <a:buSzTx/>
              <a:buFontTx/>
              <a:buNone/>
              <a:defRPr/>
            </a:pPr>
            <a:r>
              <a:rPr lang="en-US" altLang="en-US" sz="1200" dirty="0">
                <a:solidFill>
                  <a:srgbClr val="CCFFCC"/>
                </a:solidFill>
              </a:rPr>
              <a:t>--Remember the </a:t>
            </a:r>
            <a:r>
              <a:rPr lang="en-US" altLang="en-US" sz="1200" b="1" dirty="0">
                <a:solidFill>
                  <a:srgbClr val="CCFFCC"/>
                </a:solidFill>
              </a:rPr>
              <a:t>4 D’s</a:t>
            </a:r>
            <a:r>
              <a:rPr lang="en-US" altLang="en-US" sz="1200" dirty="0">
                <a:solidFill>
                  <a:srgbClr val="CCFFCC"/>
                </a:solidFill>
              </a:rPr>
              <a:t> (more on this shortly)</a:t>
            </a:r>
          </a:p>
        </p:txBody>
      </p:sp>
      <p:sp>
        <p:nvSpPr>
          <p:cNvPr id="17" name="Text Box 13">
            <a:extLst>
              <a:ext uri="{FF2B5EF4-FFF2-40B4-BE49-F238E27FC236}">
                <a16:creationId xmlns:a16="http://schemas.microsoft.com/office/drawing/2014/main" id="{D23EA8F9-DF9F-4DB4-AA3A-1B3558C3921B}"/>
              </a:ext>
            </a:extLst>
          </p:cNvPr>
          <p:cNvSpPr txBox="1">
            <a:spLocks noChangeArrowheads="1"/>
          </p:cNvSpPr>
          <p:nvPr/>
        </p:nvSpPr>
        <p:spPr bwMode="auto">
          <a:xfrm>
            <a:off x="4800600" y="5257800"/>
            <a:ext cx="4294188" cy="1230313"/>
          </a:xfrm>
          <a:prstGeom prst="rect">
            <a:avLst/>
          </a:prstGeom>
          <a:solidFill>
            <a:srgbClr val="FFCC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Tilted-Disc Syndrome</a:t>
            </a:r>
          </a:p>
          <a:p>
            <a:pPr eaLnBrk="1" hangingPunct="1">
              <a:spcBef>
                <a:spcPct val="0"/>
              </a:spcBef>
              <a:buClrTx/>
              <a:buSzTx/>
              <a:buFontTx/>
              <a:buNone/>
            </a:pPr>
            <a:r>
              <a:rPr lang="en-US" altLang="en-US" sz="1200"/>
              <a:t>1) Superior pole appears…</a:t>
            </a:r>
            <a:r>
              <a:rPr lang="en-US" altLang="en-US" sz="1200" b="1">
                <a:solidFill>
                  <a:srgbClr val="0000FF"/>
                </a:solidFill>
              </a:rPr>
              <a:t>elevated</a:t>
            </a:r>
            <a:r>
              <a:rPr lang="en-US" altLang="en-US" sz="1200"/>
              <a:t>, inferior…</a:t>
            </a:r>
            <a:r>
              <a:rPr lang="en-US" altLang="en-US" sz="1200" b="1">
                <a:solidFill>
                  <a:srgbClr val="0000FF"/>
                </a:solidFill>
              </a:rPr>
              <a:t>recessed</a:t>
            </a:r>
          </a:p>
          <a:p>
            <a:pPr eaLnBrk="1" hangingPunct="1">
              <a:spcBef>
                <a:spcPct val="0"/>
              </a:spcBef>
              <a:buClrTx/>
              <a:buSzTx/>
              <a:buFontTx/>
              <a:buNone/>
            </a:pPr>
            <a:r>
              <a:rPr lang="en-US" altLang="en-US" sz="1200"/>
              <a:t>2) </a:t>
            </a:r>
            <a:r>
              <a:rPr lang="en-US" altLang="en-US" sz="1200">
                <a:solidFill>
                  <a:srgbClr val="FFCC99"/>
                </a:solidFill>
              </a:rPr>
              <a:t>Associated with…</a:t>
            </a:r>
            <a:r>
              <a:rPr lang="en-US" altLang="en-US" sz="1200" b="1">
                <a:solidFill>
                  <a:srgbClr val="FFCC99"/>
                </a:solidFill>
              </a:rPr>
              <a:t>situs inversus</a:t>
            </a:r>
            <a:r>
              <a:rPr lang="en-US" altLang="en-US" sz="1200">
                <a:solidFill>
                  <a:srgbClr val="FFCC99"/>
                </a:solidFill>
              </a:rPr>
              <a:t> of retinal vessels</a:t>
            </a:r>
          </a:p>
          <a:p>
            <a:pPr eaLnBrk="1" hangingPunct="1">
              <a:spcBef>
                <a:spcPct val="0"/>
              </a:spcBef>
              <a:buClrTx/>
              <a:buSzTx/>
              <a:buFontTx/>
              <a:buNone/>
            </a:pPr>
            <a:r>
              <a:rPr lang="en-US" altLang="en-US" sz="1200"/>
              <a:t>3) </a:t>
            </a:r>
            <a:r>
              <a:rPr lang="en-US" altLang="en-US" sz="1200">
                <a:solidFill>
                  <a:srgbClr val="FFCC99"/>
                </a:solidFill>
              </a:rPr>
              <a:t>Fundus abnormality produces…</a:t>
            </a:r>
            <a:r>
              <a:rPr lang="en-US" altLang="en-US" sz="1200" b="1">
                <a:solidFill>
                  <a:srgbClr val="FFCC99"/>
                </a:solidFill>
              </a:rPr>
              <a:t>myopic astigmatism</a:t>
            </a:r>
          </a:p>
          <a:p>
            <a:pPr eaLnBrk="1" hangingPunct="1">
              <a:spcBef>
                <a:spcPct val="0"/>
              </a:spcBef>
              <a:buClrTx/>
              <a:buSzTx/>
              <a:buFontTx/>
              <a:buNone/>
            </a:pPr>
            <a:r>
              <a:rPr lang="en-US" altLang="en-US" sz="1200"/>
              <a:t>4) </a:t>
            </a:r>
            <a:r>
              <a:rPr lang="en-US" altLang="en-US" sz="1200">
                <a:solidFill>
                  <a:srgbClr val="FFCC99"/>
                </a:solidFill>
              </a:rPr>
              <a:t>VF testing reveals…</a:t>
            </a:r>
            <a:r>
              <a:rPr lang="en-US" altLang="en-US" sz="1200" b="1">
                <a:solidFill>
                  <a:srgbClr val="FFCC99"/>
                </a:solidFill>
              </a:rPr>
              <a:t>bitemporal hemianopia</a:t>
            </a:r>
            <a:r>
              <a:rPr lang="en-US" altLang="en-US" sz="1200">
                <a:solidFill>
                  <a:srgbClr val="FFCC99"/>
                </a:solidFill>
              </a:rPr>
              <a:t> that doesn’t</a:t>
            </a:r>
          </a:p>
          <a:p>
            <a:pPr eaLnBrk="1" hangingPunct="1">
              <a:spcBef>
                <a:spcPct val="0"/>
              </a:spcBef>
              <a:buClrTx/>
              <a:buSzTx/>
              <a:buFontTx/>
              <a:buNone/>
            </a:pPr>
            <a:r>
              <a:rPr lang="en-US" altLang="en-US" sz="1200">
                <a:solidFill>
                  <a:srgbClr val="FFCC99"/>
                </a:solidFill>
              </a:rPr>
              <a:t>   …</a:t>
            </a:r>
            <a:r>
              <a:rPr lang="en-US" altLang="en-US" sz="1200" b="1">
                <a:solidFill>
                  <a:srgbClr val="FFCC99"/>
                </a:solidFill>
              </a:rPr>
              <a:t>respect the vertical</a:t>
            </a:r>
            <a:r>
              <a:rPr lang="en-US" altLang="en-US" sz="1200">
                <a:solidFill>
                  <a:srgbClr val="FFCC99"/>
                </a:solidFill>
              </a:rPr>
              <a:t> and may…</a:t>
            </a:r>
            <a:r>
              <a:rPr lang="en-US" altLang="en-US" sz="1200" b="1">
                <a:solidFill>
                  <a:srgbClr val="FFCC99"/>
                </a:solidFill>
              </a:rPr>
              <a:t>resolve with refraction</a:t>
            </a:r>
          </a:p>
        </p:txBody>
      </p:sp>
      <p:sp>
        <p:nvSpPr>
          <p:cNvPr id="18" name="Text Box 13">
            <a:extLst>
              <a:ext uri="{FF2B5EF4-FFF2-40B4-BE49-F238E27FC236}">
                <a16:creationId xmlns:a16="http://schemas.microsoft.com/office/drawing/2014/main" id="{AF29A23D-8CCD-493E-A881-3F227F620AD9}"/>
              </a:ext>
            </a:extLst>
          </p:cNvPr>
          <p:cNvSpPr txBox="1">
            <a:spLocks noChangeArrowheads="1"/>
          </p:cNvSpPr>
          <p:nvPr/>
        </p:nvSpPr>
        <p:spPr bwMode="auto">
          <a:xfrm>
            <a:off x="4800600" y="5257800"/>
            <a:ext cx="4216400" cy="1231106"/>
          </a:xfrm>
          <a:prstGeom prst="rect">
            <a:avLst/>
          </a:prstGeom>
          <a:solidFill>
            <a:srgbClr val="FFCC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dirty="0">
                <a:solidFill>
                  <a:schemeClr val="bg1">
                    <a:lumMod val="65000"/>
                  </a:schemeClr>
                </a:solidFill>
              </a:rPr>
              <a:t>Tilted-Disc Syndrome</a:t>
            </a:r>
          </a:p>
          <a:p>
            <a:pPr eaLnBrk="1" hangingPunct="1">
              <a:spcBef>
                <a:spcPct val="0"/>
              </a:spcBef>
              <a:buClrTx/>
              <a:buSzTx/>
              <a:buFontTx/>
              <a:buNone/>
            </a:pPr>
            <a:r>
              <a:rPr lang="en-US" altLang="en-US" sz="1200" dirty="0">
                <a:solidFill>
                  <a:srgbClr val="FFCC99"/>
                </a:solidFill>
              </a:rPr>
              <a:t>1) Superior pole appears…</a:t>
            </a:r>
            <a:r>
              <a:rPr lang="en-US" altLang="en-US" sz="1200" b="1" dirty="0">
                <a:solidFill>
                  <a:srgbClr val="FFCC99"/>
                </a:solidFill>
              </a:rPr>
              <a:t>elevated</a:t>
            </a:r>
            <a:r>
              <a:rPr lang="en-US" altLang="en-US" sz="1200" dirty="0">
                <a:solidFill>
                  <a:srgbClr val="FFCC99"/>
                </a:solidFill>
              </a:rPr>
              <a:t>, inferior… </a:t>
            </a:r>
            <a:r>
              <a:rPr lang="en-US" altLang="en-US" sz="1200" b="1" dirty="0">
                <a:solidFill>
                  <a:srgbClr val="FFCC99"/>
                </a:solidFill>
              </a:rPr>
              <a:t>recessed</a:t>
            </a:r>
          </a:p>
          <a:p>
            <a:pPr eaLnBrk="1" hangingPunct="1">
              <a:spcBef>
                <a:spcPct val="0"/>
              </a:spcBef>
              <a:buClrTx/>
              <a:buSzTx/>
              <a:buFontTx/>
              <a:buNone/>
            </a:pPr>
            <a:r>
              <a:rPr lang="en-US" altLang="en-US" sz="1200" dirty="0">
                <a:solidFill>
                  <a:srgbClr val="FFCC99"/>
                </a:solidFill>
              </a:rPr>
              <a:t>2) Associated with…</a:t>
            </a:r>
            <a:r>
              <a:rPr lang="en-US" altLang="en-US" sz="1200" b="1" dirty="0">
                <a:solidFill>
                  <a:srgbClr val="FFCC99"/>
                </a:solidFill>
              </a:rPr>
              <a:t>situs inversus</a:t>
            </a:r>
            <a:r>
              <a:rPr lang="en-US" altLang="en-US" sz="1200" dirty="0">
                <a:solidFill>
                  <a:srgbClr val="FFCC99"/>
                </a:solidFill>
              </a:rPr>
              <a:t> of retinal vessels</a:t>
            </a:r>
          </a:p>
          <a:p>
            <a:pPr eaLnBrk="1" hangingPunct="1">
              <a:spcBef>
                <a:spcPct val="0"/>
              </a:spcBef>
              <a:buClrTx/>
              <a:buSzTx/>
              <a:buFontTx/>
              <a:buNone/>
            </a:pPr>
            <a:r>
              <a:rPr lang="en-US" altLang="en-US" sz="1200" dirty="0">
                <a:solidFill>
                  <a:srgbClr val="FFCC99"/>
                </a:solidFill>
              </a:rPr>
              <a:t>3) Fundus abnormality produces… </a:t>
            </a:r>
            <a:r>
              <a:rPr lang="en-US" altLang="en-US" sz="1200" b="1" dirty="0">
                <a:solidFill>
                  <a:srgbClr val="FFCC99"/>
                </a:solidFill>
              </a:rPr>
              <a:t>myopic </a:t>
            </a:r>
            <a:r>
              <a:rPr lang="en-US" altLang="en-US" sz="1200" b="1" dirty="0" err="1">
                <a:solidFill>
                  <a:srgbClr val="FFCC99"/>
                </a:solidFill>
              </a:rPr>
              <a:t>astigm</a:t>
            </a:r>
            <a:endParaRPr lang="en-US" altLang="en-US" sz="1200" b="1" dirty="0">
              <a:solidFill>
                <a:srgbClr val="FFCC99"/>
              </a:solidFill>
            </a:endParaRPr>
          </a:p>
          <a:p>
            <a:pPr eaLnBrk="1" hangingPunct="1">
              <a:spcBef>
                <a:spcPct val="0"/>
              </a:spcBef>
              <a:buClrTx/>
              <a:buSzTx/>
              <a:buFontTx/>
              <a:buNone/>
            </a:pPr>
            <a:r>
              <a:rPr lang="en-US" altLang="en-US" sz="1200" dirty="0">
                <a:solidFill>
                  <a:srgbClr val="FFCC99"/>
                </a:solidFill>
              </a:rPr>
              <a:t>4) VF testing reveals…</a:t>
            </a:r>
            <a:r>
              <a:rPr lang="en-US" altLang="en-US" sz="1200" b="1" dirty="0">
                <a:solidFill>
                  <a:srgbClr val="FFCC99"/>
                </a:solidFill>
              </a:rPr>
              <a:t>bitemporal hemianopia</a:t>
            </a:r>
            <a:r>
              <a:rPr lang="en-US" altLang="en-US" sz="1200" dirty="0">
                <a:solidFill>
                  <a:srgbClr val="FFCC99"/>
                </a:solidFill>
              </a:rPr>
              <a:t> that </a:t>
            </a:r>
            <a:r>
              <a:rPr lang="en-US" altLang="en-US" sz="1200" dirty="0" err="1">
                <a:solidFill>
                  <a:srgbClr val="FFCC99"/>
                </a:solidFill>
              </a:rPr>
              <a:t>doesn’t</a:t>
            </a:r>
            <a:r>
              <a:rPr lang="en-US" altLang="en-US" sz="1200" b="1" dirty="0" err="1">
                <a:solidFill>
                  <a:srgbClr val="FFCC99"/>
                </a:solidFill>
              </a:rPr>
              <a:t>with</a:t>
            </a:r>
            <a:r>
              <a:rPr lang="en-US" altLang="en-US" sz="1200" b="1" dirty="0">
                <a:solidFill>
                  <a:srgbClr val="FFCC99"/>
                </a:solidFill>
              </a:rPr>
              <a:t> refract</a:t>
            </a:r>
          </a:p>
        </p:txBody>
      </p:sp>
      <p:sp>
        <p:nvSpPr>
          <p:cNvPr id="3" name="TextBox 2">
            <a:extLst>
              <a:ext uri="{FF2B5EF4-FFF2-40B4-BE49-F238E27FC236}">
                <a16:creationId xmlns:a16="http://schemas.microsoft.com/office/drawing/2014/main" id="{83967FBC-9255-EE50-B057-538AB35A0FFD}"/>
              </a:ext>
            </a:extLst>
          </p:cNvPr>
          <p:cNvSpPr txBox="1"/>
          <p:nvPr/>
        </p:nvSpPr>
        <p:spPr>
          <a:xfrm>
            <a:off x="299781" y="1873984"/>
            <a:ext cx="5410200" cy="2308324"/>
          </a:xfrm>
          <a:prstGeom prst="rect">
            <a:avLst/>
          </a:prstGeom>
          <a:solidFill>
            <a:srgbClr val="61D6FF"/>
          </a:solidFill>
        </p:spPr>
        <p:txBody>
          <a:bodyPr wrap="square" rtlCol="0">
            <a:spAutoFit/>
          </a:bodyPr>
          <a:lstStyle/>
          <a:p>
            <a:r>
              <a:rPr lang="en-US" sz="1600" i="1" dirty="0">
                <a:solidFill>
                  <a:schemeClr val="bg1">
                    <a:lumMod val="50000"/>
                  </a:schemeClr>
                </a:solidFill>
              </a:rPr>
              <a:t>Is morning-glory disc usually unilateral, or bilateral?</a:t>
            </a:r>
          </a:p>
          <a:p>
            <a:r>
              <a:rPr lang="en-US" sz="1600" dirty="0">
                <a:solidFill>
                  <a:schemeClr val="bg1">
                    <a:lumMod val="50000"/>
                  </a:schemeClr>
                </a:solidFill>
              </a:rPr>
              <a:t>Unilateral</a:t>
            </a:r>
          </a:p>
          <a:p>
            <a:endParaRPr lang="en-US" sz="1600" i="1" dirty="0">
              <a:solidFill>
                <a:schemeClr val="bg1">
                  <a:lumMod val="50000"/>
                </a:schemeClr>
              </a:solidFill>
              <a:latin typeface="+mn-lt"/>
            </a:endParaRPr>
          </a:p>
          <a:p>
            <a:r>
              <a:rPr lang="en-US" sz="1600" i="1" dirty="0">
                <a:solidFill>
                  <a:schemeClr val="bg1">
                    <a:lumMod val="50000"/>
                  </a:schemeClr>
                </a:solidFill>
                <a:latin typeface="+mn-lt"/>
              </a:rPr>
              <a:t>Is there a gender predilection?</a:t>
            </a:r>
          </a:p>
          <a:p>
            <a:r>
              <a:rPr lang="en-US" sz="1600" dirty="0">
                <a:solidFill>
                  <a:schemeClr val="bg1">
                    <a:lumMod val="50000"/>
                  </a:schemeClr>
                </a:solidFill>
                <a:latin typeface="+mn-lt"/>
              </a:rPr>
              <a:t>Yes, there is a  ♀  preponderance</a:t>
            </a:r>
          </a:p>
          <a:p>
            <a:endParaRPr lang="en-US" sz="1600" dirty="0">
              <a:solidFill>
                <a:schemeClr val="bg1">
                  <a:lumMod val="50000"/>
                </a:schemeClr>
              </a:solidFill>
            </a:endParaRPr>
          </a:p>
          <a:p>
            <a:r>
              <a:rPr lang="en-US" sz="1600" i="1" dirty="0">
                <a:solidFill>
                  <a:schemeClr val="bg1">
                    <a:lumMod val="50000"/>
                  </a:schemeClr>
                </a:solidFill>
              </a:rPr>
              <a:t>It has two associations of particular note—what are they?</a:t>
            </a:r>
          </a:p>
          <a:p>
            <a:r>
              <a:rPr lang="en-US" sz="1600" dirty="0">
                <a:solidFill>
                  <a:schemeClr val="bg1">
                    <a:lumMod val="50000"/>
                  </a:schemeClr>
                </a:solidFill>
              </a:rPr>
              <a:t>--PHACE  syndrome</a:t>
            </a:r>
          </a:p>
          <a:p>
            <a:r>
              <a:rPr lang="en-US" sz="1600" dirty="0">
                <a:solidFill>
                  <a:schemeClr val="bg1">
                    <a:lumMod val="50000"/>
                  </a:schemeClr>
                </a:solidFill>
              </a:rPr>
              <a:t>--</a:t>
            </a:r>
            <a:r>
              <a:rPr lang="en-US" sz="1600" b="1" dirty="0" err="1">
                <a:solidFill>
                  <a:schemeClr val="bg1">
                    <a:lumMod val="50000"/>
                  </a:schemeClr>
                </a:solidFill>
              </a:rPr>
              <a:t>Moyamoya</a:t>
            </a:r>
            <a:r>
              <a:rPr lang="en-US" sz="1600" b="1" dirty="0">
                <a:solidFill>
                  <a:schemeClr val="bg1">
                    <a:lumMod val="50000"/>
                  </a:schemeClr>
                </a:solidFill>
              </a:rPr>
              <a:t>  disease</a:t>
            </a:r>
          </a:p>
        </p:txBody>
      </p:sp>
      <p:sp>
        <p:nvSpPr>
          <p:cNvPr id="5" name="TextBox 4">
            <a:extLst>
              <a:ext uri="{FF2B5EF4-FFF2-40B4-BE49-F238E27FC236}">
                <a16:creationId xmlns:a16="http://schemas.microsoft.com/office/drawing/2014/main" id="{A5DE4E2D-A07C-9FD4-0501-0357163C4BDE}"/>
              </a:ext>
            </a:extLst>
          </p:cNvPr>
          <p:cNvSpPr txBox="1"/>
          <p:nvPr/>
        </p:nvSpPr>
        <p:spPr>
          <a:xfrm>
            <a:off x="2068437" y="2499301"/>
            <a:ext cx="6664746" cy="3754874"/>
          </a:xfrm>
          <a:prstGeom prst="rect">
            <a:avLst/>
          </a:prstGeom>
          <a:solidFill>
            <a:srgbClr val="FFDB69"/>
          </a:solidFill>
        </p:spPr>
        <p:txBody>
          <a:bodyPr wrap="square" rtlCol="0">
            <a:spAutoFit/>
          </a:bodyPr>
          <a:lstStyle/>
          <a:p>
            <a:r>
              <a:rPr lang="en-US" sz="1400" b="0" i="1" dirty="0">
                <a:solidFill>
                  <a:schemeClr val="bg1">
                    <a:lumMod val="65000"/>
                  </a:schemeClr>
                </a:solidFill>
                <a:effectLst/>
                <a:latin typeface="+mn-lt"/>
              </a:rPr>
              <a:t>What is </a:t>
            </a:r>
            <a:r>
              <a:rPr lang="en-US" sz="1400" b="0" dirty="0" err="1">
                <a:solidFill>
                  <a:schemeClr val="bg1">
                    <a:lumMod val="65000"/>
                  </a:schemeClr>
                </a:solidFill>
                <a:effectLst/>
                <a:latin typeface="+mn-lt"/>
              </a:rPr>
              <a:t>moyamoya</a:t>
            </a:r>
            <a:r>
              <a:rPr lang="en-US" sz="1400" b="0" dirty="0">
                <a:solidFill>
                  <a:schemeClr val="bg1">
                    <a:lumMod val="65000"/>
                  </a:schemeClr>
                </a:solidFill>
                <a:effectLst/>
                <a:latin typeface="+mn-lt"/>
              </a:rPr>
              <a:t> disease </a:t>
            </a:r>
            <a:r>
              <a:rPr lang="en-US" sz="1400" b="0" i="1" dirty="0">
                <a:solidFill>
                  <a:schemeClr val="bg1">
                    <a:lumMod val="65000"/>
                  </a:schemeClr>
                </a:solidFill>
                <a:effectLst/>
                <a:latin typeface="+mn-lt"/>
              </a:rPr>
              <a:t>(MMD)?</a:t>
            </a:r>
          </a:p>
          <a:p>
            <a:r>
              <a:rPr lang="en-US" sz="1400" dirty="0">
                <a:solidFill>
                  <a:srgbClr val="0000FF"/>
                </a:solidFill>
                <a:latin typeface="+mn-lt"/>
              </a:rPr>
              <a:t>An</a:t>
            </a:r>
            <a:r>
              <a:rPr lang="en-US" sz="1400" b="0" i="0" dirty="0">
                <a:solidFill>
                  <a:srgbClr val="0000FF"/>
                </a:solidFill>
                <a:effectLst/>
                <a:latin typeface="+mn-lt"/>
              </a:rPr>
              <a:t>  occlusive  vascular condition primarily affecting the terminal  internal carotids  and proximal  anterior and middle cerebral  arteries</a:t>
            </a:r>
          </a:p>
          <a:p>
            <a:endParaRPr lang="en-US" sz="1400" i="1" dirty="0">
              <a:solidFill>
                <a:schemeClr val="bg1">
                  <a:lumMod val="65000"/>
                </a:schemeClr>
              </a:solidFill>
              <a:latin typeface="+mn-lt"/>
            </a:endParaRPr>
          </a:p>
          <a:p>
            <a:r>
              <a:rPr lang="en-US" sz="1400" b="0" i="1" dirty="0">
                <a:solidFill>
                  <a:schemeClr val="bg1">
                    <a:lumMod val="65000"/>
                  </a:schemeClr>
                </a:solidFill>
                <a:effectLst/>
                <a:latin typeface="+mn-lt"/>
              </a:rPr>
              <a:t>Is it common, or rare?</a:t>
            </a:r>
          </a:p>
          <a:p>
            <a:r>
              <a:rPr lang="en-US" sz="1400" dirty="0">
                <a:solidFill>
                  <a:schemeClr val="bg1">
                    <a:lumMod val="65000"/>
                  </a:schemeClr>
                </a:solidFill>
                <a:latin typeface="+mn-lt"/>
              </a:rPr>
              <a:t>Quite rare</a:t>
            </a:r>
          </a:p>
          <a:p>
            <a:endParaRPr lang="en-US" sz="1400" b="0" i="0" dirty="0">
              <a:solidFill>
                <a:schemeClr val="bg1">
                  <a:lumMod val="65000"/>
                </a:schemeClr>
              </a:solidFill>
              <a:effectLst/>
              <a:latin typeface="+mn-lt"/>
            </a:endParaRPr>
          </a:p>
          <a:p>
            <a:endParaRPr lang="en-US" sz="1400" i="1" dirty="0">
              <a:solidFill>
                <a:schemeClr val="bg1">
                  <a:lumMod val="65000"/>
                </a:schemeClr>
              </a:solidFill>
              <a:latin typeface="+mn-lt"/>
            </a:endParaRPr>
          </a:p>
          <a:p>
            <a:r>
              <a:rPr lang="en-US" sz="1400" i="1" dirty="0">
                <a:solidFill>
                  <a:schemeClr val="bg1">
                    <a:lumMod val="65000"/>
                  </a:schemeClr>
                </a:solidFill>
                <a:latin typeface="+mn-lt"/>
              </a:rPr>
              <a:t>Is there a racial predilection?</a:t>
            </a:r>
          </a:p>
          <a:p>
            <a:r>
              <a:rPr lang="en-US" sz="1400" dirty="0">
                <a:solidFill>
                  <a:schemeClr val="bg1">
                    <a:lumMod val="65000"/>
                  </a:schemeClr>
                </a:solidFill>
                <a:latin typeface="+mn-lt"/>
              </a:rPr>
              <a:t>Yes, it is more common in  </a:t>
            </a:r>
            <a:r>
              <a:rPr lang="en-US" sz="1400" b="1" dirty="0">
                <a:solidFill>
                  <a:srgbClr val="FFDB69"/>
                </a:solidFill>
                <a:latin typeface="+mn-lt"/>
              </a:rPr>
              <a:t>Asians</a:t>
            </a:r>
            <a:r>
              <a:rPr lang="en-US" sz="1400" dirty="0">
                <a:solidFill>
                  <a:schemeClr val="bg1">
                    <a:lumMod val="65000"/>
                  </a:schemeClr>
                </a:solidFill>
                <a:latin typeface="+mn-lt"/>
              </a:rPr>
              <a:t> , especially  Japanese  and Korean  individuals</a:t>
            </a:r>
          </a:p>
          <a:p>
            <a:endParaRPr lang="en-US" sz="1400" dirty="0">
              <a:solidFill>
                <a:schemeClr val="bg1">
                  <a:lumMod val="65000"/>
                </a:schemeClr>
              </a:solidFill>
              <a:latin typeface="+mn-lt"/>
            </a:endParaRPr>
          </a:p>
          <a:p>
            <a:r>
              <a:rPr lang="en-US" sz="1400" i="1" dirty="0">
                <a:solidFill>
                  <a:schemeClr val="bg1">
                    <a:lumMod val="65000"/>
                  </a:schemeClr>
                </a:solidFill>
                <a:latin typeface="+mn-lt"/>
              </a:rPr>
              <a:t>Is there a gender predilection?</a:t>
            </a:r>
          </a:p>
          <a:p>
            <a:r>
              <a:rPr lang="en-US" sz="1400" dirty="0">
                <a:solidFill>
                  <a:schemeClr val="bg1">
                    <a:lumMod val="65000"/>
                  </a:schemeClr>
                </a:solidFill>
                <a:latin typeface="+mn-lt"/>
              </a:rPr>
              <a:t>Yes, there is a modest  </a:t>
            </a:r>
            <a:r>
              <a:rPr lang="en-US" sz="1400" b="1" dirty="0">
                <a:solidFill>
                  <a:srgbClr val="0000FF"/>
                </a:solidFill>
                <a:latin typeface="+mn-lt"/>
              </a:rPr>
              <a:t>female  </a:t>
            </a:r>
            <a:r>
              <a:rPr lang="en-US" sz="1400" dirty="0">
                <a:solidFill>
                  <a:schemeClr val="bg1">
                    <a:lumMod val="65000"/>
                  </a:schemeClr>
                </a:solidFill>
                <a:latin typeface="+mn-lt"/>
              </a:rPr>
              <a:t>preponderance</a:t>
            </a:r>
          </a:p>
          <a:p>
            <a:endParaRPr lang="en-US" sz="1400" i="1" dirty="0">
              <a:solidFill>
                <a:schemeClr val="bg1">
                  <a:lumMod val="65000"/>
                </a:schemeClr>
              </a:solidFill>
              <a:latin typeface="+mn-lt"/>
            </a:endParaRPr>
          </a:p>
          <a:p>
            <a:r>
              <a:rPr lang="en-US" sz="1400" i="1" dirty="0">
                <a:solidFill>
                  <a:schemeClr val="bg1">
                    <a:lumMod val="65000"/>
                  </a:schemeClr>
                </a:solidFill>
                <a:latin typeface="+mn-lt"/>
              </a:rPr>
              <a:t>Is there an age predilection?</a:t>
            </a:r>
          </a:p>
          <a:p>
            <a:r>
              <a:rPr lang="en-US" sz="1400" dirty="0">
                <a:solidFill>
                  <a:schemeClr val="bg1">
                    <a:lumMod val="65000"/>
                  </a:schemeClr>
                </a:solidFill>
                <a:latin typeface="+mn-lt"/>
              </a:rPr>
              <a:t>It manifests most commonly in  </a:t>
            </a:r>
            <a:r>
              <a:rPr lang="en-US" sz="1400" b="1" dirty="0">
                <a:solidFill>
                  <a:schemeClr val="bg1">
                    <a:lumMod val="65000"/>
                  </a:schemeClr>
                </a:solidFill>
                <a:latin typeface="+mn-lt"/>
              </a:rPr>
              <a:t>childhood</a:t>
            </a:r>
            <a:r>
              <a:rPr lang="en-US" sz="1400" dirty="0">
                <a:solidFill>
                  <a:schemeClr val="bg1">
                    <a:lumMod val="65000"/>
                  </a:schemeClr>
                </a:solidFill>
                <a:latin typeface="+mn-lt"/>
              </a:rPr>
              <a:t>  (with a second, smaller peak in the  fourth  decade)</a:t>
            </a:r>
          </a:p>
        </p:txBody>
      </p:sp>
      <p:cxnSp>
        <p:nvCxnSpPr>
          <p:cNvPr id="19" name="Straight Arrow Connector 18">
            <a:extLst>
              <a:ext uri="{FF2B5EF4-FFF2-40B4-BE49-F238E27FC236}">
                <a16:creationId xmlns:a16="http://schemas.microsoft.com/office/drawing/2014/main" id="{3651714D-1DF0-A8DE-2133-E97CAC890AA4}"/>
              </a:ext>
            </a:extLst>
          </p:cNvPr>
          <p:cNvCxnSpPr/>
          <p:nvPr/>
        </p:nvCxnSpPr>
        <p:spPr>
          <a:xfrm flipV="1">
            <a:off x="4495800" y="3200400"/>
            <a:ext cx="0" cy="1295400"/>
          </a:xfrm>
          <a:prstGeom prst="straightConnector1">
            <a:avLst/>
          </a:prstGeom>
          <a:ln w="22225">
            <a:headEnd type="triangle"/>
            <a:tailEnd type="triangle"/>
          </a:ln>
        </p:spPr>
        <p:style>
          <a:lnRef idx="1">
            <a:schemeClr val="dk1"/>
          </a:lnRef>
          <a:fillRef idx="0">
            <a:schemeClr val="dk1"/>
          </a:fillRef>
          <a:effectRef idx="0">
            <a:schemeClr val="dk1"/>
          </a:effectRef>
          <a:fontRef idx="minor">
            <a:schemeClr val="tx1"/>
          </a:fontRef>
        </p:style>
      </p:cxnSp>
      <p:cxnSp>
        <p:nvCxnSpPr>
          <p:cNvPr id="22" name="Straight Arrow Connector 21">
            <a:extLst>
              <a:ext uri="{FF2B5EF4-FFF2-40B4-BE49-F238E27FC236}">
                <a16:creationId xmlns:a16="http://schemas.microsoft.com/office/drawing/2014/main" id="{AD00BF57-679E-A115-32A7-15684789A2AC}"/>
              </a:ext>
            </a:extLst>
          </p:cNvPr>
          <p:cNvCxnSpPr>
            <a:cxnSpLocks/>
          </p:cNvCxnSpPr>
          <p:nvPr/>
        </p:nvCxnSpPr>
        <p:spPr>
          <a:xfrm flipV="1">
            <a:off x="4191000" y="3200400"/>
            <a:ext cx="0" cy="1905000"/>
          </a:xfrm>
          <a:prstGeom prst="straightConnector1">
            <a:avLst/>
          </a:prstGeom>
          <a:ln w="22225">
            <a:headEnd type="triangle"/>
            <a:tailEnd type="triangle"/>
          </a:ln>
        </p:spPr>
        <p:style>
          <a:lnRef idx="1">
            <a:schemeClr val="dk1"/>
          </a:lnRef>
          <a:fillRef idx="0">
            <a:schemeClr val="dk1"/>
          </a:fillRef>
          <a:effectRef idx="0">
            <a:schemeClr val="dk1"/>
          </a:effectRef>
          <a:fontRef idx="minor">
            <a:schemeClr val="tx1"/>
          </a:fontRef>
        </p:style>
      </p:cxnSp>
      <p:sp>
        <p:nvSpPr>
          <p:cNvPr id="27" name="TextBox 26">
            <a:extLst>
              <a:ext uri="{FF2B5EF4-FFF2-40B4-BE49-F238E27FC236}">
                <a16:creationId xmlns:a16="http://schemas.microsoft.com/office/drawing/2014/main" id="{0913D1F6-7AB2-D799-D3DB-BFA2685F70A8}"/>
              </a:ext>
            </a:extLst>
          </p:cNvPr>
          <p:cNvSpPr txBox="1"/>
          <p:nvPr/>
        </p:nvSpPr>
        <p:spPr>
          <a:xfrm>
            <a:off x="4646821" y="3429000"/>
            <a:ext cx="4497179" cy="3108543"/>
          </a:xfrm>
          <a:prstGeom prst="rect">
            <a:avLst/>
          </a:prstGeom>
          <a:solidFill>
            <a:srgbClr val="CCFFCC"/>
          </a:solidFill>
        </p:spPr>
        <p:txBody>
          <a:bodyPr wrap="square" rtlCol="0">
            <a:spAutoFit/>
          </a:bodyPr>
          <a:lstStyle/>
          <a:p>
            <a:r>
              <a:rPr lang="en-US" sz="1400" i="1" dirty="0">
                <a:solidFill>
                  <a:srgbClr val="0000FF"/>
                </a:solidFill>
              </a:rPr>
              <a:t>‘Occlusive cerebrovascular condition in young Asian women’ should bring to mind another condition as well. What is it?</a:t>
            </a:r>
          </a:p>
          <a:p>
            <a:r>
              <a:rPr lang="en-US" sz="1400" dirty="0">
                <a:solidFill>
                  <a:srgbClr val="0000FF"/>
                </a:solidFill>
              </a:rPr>
              <a:t>Takayasu’s arteritis</a:t>
            </a:r>
          </a:p>
          <a:p>
            <a:endParaRPr lang="en-US" sz="1400" dirty="0">
              <a:solidFill>
                <a:srgbClr val="0000FF"/>
              </a:solidFill>
            </a:endParaRPr>
          </a:p>
          <a:p>
            <a:endParaRPr lang="en-US" sz="1400" dirty="0">
              <a:solidFill>
                <a:srgbClr val="0000FF"/>
              </a:solidFill>
            </a:endParaRPr>
          </a:p>
          <a:p>
            <a:pPr eaLnBrk="1" hangingPunct="1">
              <a:defRPr/>
            </a:pPr>
            <a:r>
              <a:rPr lang="en-US" sz="1400" i="1" dirty="0">
                <a:solidFill>
                  <a:srgbClr val="0000FF"/>
                </a:solidFill>
                <a:latin typeface="Arial" charset="0"/>
              </a:rPr>
              <a:t>In a nutshell, what is </a:t>
            </a:r>
            <a:r>
              <a:rPr lang="en-US" sz="1400" dirty="0">
                <a:solidFill>
                  <a:srgbClr val="0000FF"/>
                </a:solidFill>
                <a:latin typeface="Arial" charset="0"/>
              </a:rPr>
              <a:t>Takayasu’s arteritis</a:t>
            </a:r>
            <a:r>
              <a:rPr lang="en-US" sz="1400" i="1" dirty="0">
                <a:solidFill>
                  <a:srgbClr val="0000FF"/>
                </a:solidFill>
                <a:latin typeface="Arial" charset="0"/>
              </a:rPr>
              <a:t>?</a:t>
            </a:r>
            <a:r>
              <a:rPr lang="en-US" sz="1400" dirty="0">
                <a:solidFill>
                  <a:srgbClr val="0000FF"/>
                </a:solidFill>
                <a:latin typeface="Arial" charset="0"/>
              </a:rPr>
              <a:t> </a:t>
            </a:r>
          </a:p>
          <a:p>
            <a:pPr eaLnBrk="1" hangingPunct="1">
              <a:defRPr/>
            </a:pPr>
            <a:r>
              <a:rPr lang="en-US" sz="1400" dirty="0">
                <a:solidFill>
                  <a:srgbClr val="0000FF"/>
                </a:solidFill>
                <a:latin typeface="Arial" charset="0"/>
              </a:rPr>
              <a:t>An occlusive vasculitis that affects large vessels</a:t>
            </a:r>
          </a:p>
          <a:p>
            <a:pPr eaLnBrk="1" hangingPunct="1">
              <a:defRPr/>
            </a:pPr>
            <a:endParaRPr lang="en-US" sz="1400" i="1" dirty="0">
              <a:solidFill>
                <a:srgbClr val="0000FF"/>
              </a:solidFill>
              <a:latin typeface="Arial" charset="0"/>
            </a:endParaRPr>
          </a:p>
          <a:p>
            <a:pPr eaLnBrk="1" hangingPunct="1">
              <a:defRPr/>
            </a:pPr>
            <a:r>
              <a:rPr lang="en-US" sz="1400" i="1" dirty="0">
                <a:solidFill>
                  <a:srgbClr val="0000FF"/>
                </a:solidFill>
                <a:latin typeface="Arial" charset="0"/>
              </a:rPr>
              <a:t>Is it common, or rare?</a:t>
            </a:r>
            <a:endParaRPr lang="en-US" sz="1400" i="1" dirty="0">
              <a:solidFill>
                <a:srgbClr val="CCFFCC"/>
              </a:solidFill>
              <a:latin typeface="Arial" charset="0"/>
            </a:endParaRPr>
          </a:p>
          <a:p>
            <a:pPr eaLnBrk="1" hangingPunct="1">
              <a:defRPr/>
            </a:pPr>
            <a:r>
              <a:rPr lang="en-US" sz="1400" dirty="0">
                <a:solidFill>
                  <a:srgbClr val="CCFFCC"/>
                </a:solidFill>
                <a:latin typeface="Arial" charset="0"/>
              </a:rPr>
              <a:t>Rare</a:t>
            </a:r>
          </a:p>
          <a:p>
            <a:pPr eaLnBrk="1" hangingPunct="1">
              <a:defRPr/>
            </a:pPr>
            <a:endParaRPr lang="en-US" sz="1400" i="1" dirty="0">
              <a:solidFill>
                <a:srgbClr val="CCFFCC"/>
              </a:solidFill>
              <a:latin typeface="Arial" charset="0"/>
            </a:endParaRPr>
          </a:p>
          <a:p>
            <a:pPr eaLnBrk="1" hangingPunct="1">
              <a:defRPr/>
            </a:pPr>
            <a:r>
              <a:rPr lang="en-US" sz="1400" i="1" dirty="0">
                <a:solidFill>
                  <a:srgbClr val="CCFFCC"/>
                </a:solidFill>
                <a:latin typeface="Arial" charset="0"/>
              </a:rPr>
              <a:t>Is there an age predilection?</a:t>
            </a:r>
          </a:p>
          <a:p>
            <a:pPr eaLnBrk="1" hangingPunct="1">
              <a:defRPr/>
            </a:pPr>
            <a:r>
              <a:rPr lang="en-US" sz="1400" dirty="0">
                <a:solidFill>
                  <a:srgbClr val="CCFFCC"/>
                </a:solidFill>
                <a:latin typeface="Arial" charset="0"/>
              </a:rPr>
              <a:t>Yes, most cases present in early adulthood </a:t>
            </a:r>
          </a:p>
        </p:txBody>
      </p:sp>
      <p:sp>
        <p:nvSpPr>
          <p:cNvPr id="30" name="TextBox 29">
            <a:extLst>
              <a:ext uri="{FF2B5EF4-FFF2-40B4-BE49-F238E27FC236}">
                <a16:creationId xmlns:a16="http://schemas.microsoft.com/office/drawing/2014/main" id="{847538D4-90E6-0D02-4556-8718851B4A3B}"/>
              </a:ext>
            </a:extLst>
          </p:cNvPr>
          <p:cNvSpPr txBox="1"/>
          <p:nvPr/>
        </p:nvSpPr>
        <p:spPr>
          <a:xfrm>
            <a:off x="4195564" y="4425543"/>
            <a:ext cx="771365" cy="307777"/>
          </a:xfrm>
          <a:prstGeom prst="rect">
            <a:avLst/>
          </a:prstGeom>
          <a:noFill/>
        </p:spPr>
        <p:txBody>
          <a:bodyPr wrap="none" rtlCol="0">
            <a:spAutoFit/>
          </a:bodyPr>
          <a:lstStyle/>
          <a:p>
            <a:r>
              <a:rPr lang="en-US" sz="1400" b="1" dirty="0">
                <a:solidFill>
                  <a:srgbClr val="0000FF"/>
                </a:solidFill>
              </a:rPr>
              <a:t>Asians</a:t>
            </a:r>
          </a:p>
        </p:txBody>
      </p:sp>
    </p:spTree>
    <p:extLst>
      <p:ext uri="{BB962C8B-B14F-4D97-AF65-F5344CB8AC3E}">
        <p14:creationId xmlns:p14="http://schemas.microsoft.com/office/powerpoint/2010/main" val="3810267034"/>
      </p:ext>
    </p:extLst>
  </p:cSld>
  <p:clrMapOvr>
    <a:masterClrMapping/>
  </p:clrMapOvr>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6" name="Text Box 10">
            <a:extLst>
              <a:ext uri="{FF2B5EF4-FFF2-40B4-BE49-F238E27FC236}">
                <a16:creationId xmlns:a16="http://schemas.microsoft.com/office/drawing/2014/main" id="{75A786AA-A76E-4831-AE75-ABE88B23D8E3}"/>
              </a:ext>
            </a:extLst>
          </p:cNvPr>
          <p:cNvSpPr txBox="1">
            <a:spLocks noChangeArrowheads="1"/>
          </p:cNvSpPr>
          <p:nvPr/>
        </p:nvSpPr>
        <p:spPr bwMode="auto">
          <a:xfrm>
            <a:off x="1371600" y="4267200"/>
            <a:ext cx="3057525" cy="2154238"/>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Morning-Glory Disc</a:t>
            </a:r>
          </a:p>
          <a:p>
            <a:pPr eaLnBrk="1" hangingPunct="1">
              <a:spcBef>
                <a:spcPct val="0"/>
              </a:spcBef>
              <a:buClrTx/>
              <a:buSzTx/>
              <a:buFontTx/>
              <a:buNone/>
            </a:pPr>
            <a:r>
              <a:rPr lang="en-US" altLang="en-US" sz="1200"/>
              <a:t>--DFE reveals:</a:t>
            </a:r>
          </a:p>
          <a:p>
            <a:pPr eaLnBrk="1" hangingPunct="1">
              <a:spcBef>
                <a:spcPct val="0"/>
              </a:spcBef>
              <a:buClrTx/>
              <a:buSzTx/>
              <a:buFontTx/>
              <a:buNone/>
            </a:pPr>
            <a:r>
              <a:rPr lang="en-US" altLang="en-US" sz="1200"/>
              <a:t>  1) A funnel-shaped…</a:t>
            </a:r>
            <a:r>
              <a:rPr lang="en-US" altLang="en-US" sz="1200" b="1">
                <a:solidFill>
                  <a:srgbClr val="0000FF"/>
                </a:solidFill>
              </a:rPr>
              <a:t>excavation</a:t>
            </a:r>
            <a:endParaRPr lang="en-US" altLang="en-US" sz="1200"/>
          </a:p>
          <a:p>
            <a:pPr eaLnBrk="1" hangingPunct="1">
              <a:spcBef>
                <a:spcPct val="0"/>
              </a:spcBef>
              <a:buClrTx/>
              <a:buSzTx/>
              <a:buFontTx/>
              <a:buNone/>
            </a:pPr>
            <a:r>
              <a:rPr lang="en-US" altLang="en-US" sz="1200"/>
              <a:t>  2) Number of vessels crossing the rim</a:t>
            </a:r>
          </a:p>
          <a:p>
            <a:pPr eaLnBrk="1" hangingPunct="1">
              <a:spcBef>
                <a:spcPct val="0"/>
              </a:spcBef>
              <a:buClrTx/>
              <a:buSzTx/>
              <a:buFontTx/>
              <a:buNone/>
            </a:pPr>
            <a:r>
              <a:rPr lang="en-US" altLang="en-US" sz="1200"/>
              <a:t>    seems abnormally…</a:t>
            </a:r>
            <a:r>
              <a:rPr lang="en-US" altLang="en-US" sz="1200" b="1">
                <a:solidFill>
                  <a:srgbClr val="0000FF"/>
                </a:solidFill>
              </a:rPr>
              <a:t>high</a:t>
            </a:r>
            <a:r>
              <a:rPr lang="en-US" altLang="en-US" sz="1200"/>
              <a:t> </a:t>
            </a:r>
            <a:endParaRPr lang="en-US" altLang="en-US" sz="1200" b="1">
              <a:solidFill>
                <a:srgbClr val="0000FF"/>
              </a:solidFill>
            </a:endParaRPr>
          </a:p>
          <a:p>
            <a:pPr eaLnBrk="1" hangingPunct="1">
              <a:spcBef>
                <a:spcPct val="0"/>
              </a:spcBef>
              <a:buClrTx/>
              <a:buSzTx/>
              <a:buFontTx/>
              <a:buNone/>
            </a:pPr>
            <a:r>
              <a:rPr lang="en-US" altLang="en-US" sz="1200"/>
              <a:t>--Tissue is…</a:t>
            </a:r>
            <a:r>
              <a:rPr lang="en-US" altLang="en-US" sz="1200" b="1">
                <a:solidFill>
                  <a:srgbClr val="0000FF"/>
                </a:solidFill>
              </a:rPr>
              <a:t>contractile</a:t>
            </a:r>
            <a:r>
              <a:rPr lang="en-US" altLang="en-US" sz="1200"/>
              <a:t>, so cup seems</a:t>
            </a:r>
          </a:p>
          <a:p>
            <a:pPr eaLnBrk="1" hangingPunct="1">
              <a:spcBef>
                <a:spcPct val="0"/>
              </a:spcBef>
              <a:buClrTx/>
              <a:buSzTx/>
              <a:buFontTx/>
              <a:buNone/>
            </a:pPr>
            <a:r>
              <a:rPr lang="en-US" altLang="en-US" sz="1200"/>
              <a:t>  to…</a:t>
            </a:r>
            <a:r>
              <a:rPr lang="en-US" altLang="en-US" sz="1200" b="1">
                <a:solidFill>
                  <a:srgbClr val="0000FF"/>
                </a:solidFill>
              </a:rPr>
              <a:t>open </a:t>
            </a:r>
            <a:r>
              <a:rPr lang="en-US" altLang="en-US" sz="1200">
                <a:solidFill>
                  <a:srgbClr val="0000FF"/>
                </a:solidFill>
              </a:rPr>
              <a:t>and</a:t>
            </a:r>
            <a:r>
              <a:rPr lang="en-US" altLang="en-US" sz="1200" b="1">
                <a:solidFill>
                  <a:srgbClr val="0000FF"/>
                </a:solidFill>
              </a:rPr>
              <a:t> close</a:t>
            </a:r>
            <a:r>
              <a:rPr lang="en-US" altLang="en-US" sz="1200"/>
              <a:t> (like its namesake,  </a:t>
            </a:r>
          </a:p>
          <a:p>
            <a:pPr eaLnBrk="1" hangingPunct="1">
              <a:spcBef>
                <a:spcPct val="0"/>
              </a:spcBef>
              <a:buClrTx/>
              <a:buSzTx/>
              <a:buFontTx/>
              <a:buNone/>
            </a:pPr>
            <a:r>
              <a:rPr lang="en-US" altLang="en-US" sz="1200"/>
              <a:t>  the morning-glory flower)</a:t>
            </a:r>
          </a:p>
          <a:p>
            <a:pPr eaLnBrk="1" hangingPunct="1">
              <a:spcBef>
                <a:spcPct val="0"/>
              </a:spcBef>
              <a:buClrTx/>
              <a:buSzTx/>
              <a:buFontTx/>
              <a:buNone/>
            </a:pPr>
            <a:r>
              <a:rPr lang="en-US" altLang="en-US" sz="1200"/>
              <a:t>--VA usually…</a:t>
            </a:r>
            <a:r>
              <a:rPr lang="en-US" altLang="en-US" sz="1200" b="1">
                <a:solidFill>
                  <a:srgbClr val="0000FF"/>
                </a:solidFill>
              </a:rPr>
              <a:t>20/200</a:t>
            </a:r>
            <a:r>
              <a:rPr lang="en-US" altLang="en-US" sz="1200"/>
              <a:t>, but can be…</a:t>
            </a:r>
          </a:p>
          <a:p>
            <a:pPr eaLnBrk="1" hangingPunct="1">
              <a:spcBef>
                <a:spcPct val="0"/>
              </a:spcBef>
              <a:buClrTx/>
              <a:buSzTx/>
              <a:buFontTx/>
              <a:buNone/>
            </a:pPr>
            <a:r>
              <a:rPr lang="en-US" altLang="en-US" sz="1200"/>
              <a:t>   </a:t>
            </a:r>
            <a:r>
              <a:rPr lang="en-US" altLang="en-US" sz="1200" b="1">
                <a:solidFill>
                  <a:srgbClr val="0000FF"/>
                </a:solidFill>
              </a:rPr>
              <a:t>20/20&lt;-&gt;NLP</a:t>
            </a:r>
          </a:p>
          <a:p>
            <a:pPr eaLnBrk="1" hangingPunct="1">
              <a:spcBef>
                <a:spcPct val="0"/>
              </a:spcBef>
              <a:buClrTx/>
              <a:buSzTx/>
              <a:buFontTx/>
              <a:buNone/>
            </a:pPr>
            <a:r>
              <a:rPr lang="en-US" altLang="en-US" sz="1200"/>
              <a:t>--1/3 develop…</a:t>
            </a:r>
            <a:r>
              <a:rPr lang="en-US" altLang="en-US" sz="1200" b="1">
                <a:solidFill>
                  <a:srgbClr val="CCECFF"/>
                </a:solidFill>
              </a:rPr>
              <a:t>serous</a:t>
            </a:r>
            <a:r>
              <a:rPr lang="en-US" altLang="en-US" sz="1200" b="1">
                <a:solidFill>
                  <a:srgbClr val="0000FF"/>
                </a:solidFill>
              </a:rPr>
              <a:t> </a:t>
            </a:r>
            <a:r>
              <a:rPr lang="en-US" altLang="en-US" sz="1200" b="1">
                <a:solidFill>
                  <a:srgbClr val="CCECFF"/>
                </a:solidFill>
              </a:rPr>
              <a:t>RD</a:t>
            </a:r>
          </a:p>
        </p:txBody>
      </p:sp>
      <p:sp>
        <p:nvSpPr>
          <p:cNvPr id="26627" name="Text Box 3">
            <a:extLst>
              <a:ext uri="{FF2B5EF4-FFF2-40B4-BE49-F238E27FC236}">
                <a16:creationId xmlns:a16="http://schemas.microsoft.com/office/drawing/2014/main" id="{EBF565CB-D2E5-4CB9-AB10-59AB11704A7C}"/>
              </a:ext>
            </a:extLst>
          </p:cNvPr>
          <p:cNvSpPr txBox="1">
            <a:spLocks noChangeArrowheads="1"/>
          </p:cNvSpPr>
          <p:nvPr/>
        </p:nvSpPr>
        <p:spPr bwMode="auto">
          <a:xfrm>
            <a:off x="793750" y="3505200"/>
            <a:ext cx="2274982" cy="677108"/>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solidFill>
                  <a:schemeClr val="bg1">
                    <a:lumMod val="65000"/>
                  </a:schemeClr>
                </a:solidFill>
              </a:rPr>
              <a:t>Optic Pit/Hole</a:t>
            </a:r>
          </a:p>
          <a:p>
            <a:pPr eaLnBrk="1" hangingPunct="1">
              <a:spcBef>
                <a:spcPct val="0"/>
              </a:spcBef>
              <a:buClrTx/>
              <a:buSzTx/>
              <a:buFontTx/>
              <a:buNone/>
            </a:pPr>
            <a:r>
              <a:rPr lang="en-US" altLang="en-US" sz="1200">
                <a:solidFill>
                  <a:schemeClr val="bg1">
                    <a:lumMod val="65000"/>
                  </a:schemeClr>
                </a:solidFill>
              </a:rPr>
              <a:t>--Associated with…</a:t>
            </a:r>
            <a:r>
              <a:rPr lang="en-US" altLang="en-US" sz="1200" b="1">
                <a:solidFill>
                  <a:schemeClr val="bg1">
                    <a:lumMod val="65000"/>
                  </a:schemeClr>
                </a:solidFill>
              </a:rPr>
              <a:t>serous RD</a:t>
            </a:r>
          </a:p>
          <a:p>
            <a:pPr eaLnBrk="1" hangingPunct="1">
              <a:spcBef>
                <a:spcPct val="0"/>
              </a:spcBef>
              <a:buClrTx/>
              <a:buSzTx/>
              <a:buFontTx/>
              <a:buNone/>
            </a:pPr>
            <a:r>
              <a:rPr lang="en-US" altLang="en-US" sz="1200" b="1">
                <a:solidFill>
                  <a:schemeClr val="bg1">
                    <a:lumMod val="65000"/>
                  </a:schemeClr>
                </a:solidFill>
              </a:rPr>
              <a:t>  in adulthood</a:t>
            </a:r>
          </a:p>
        </p:txBody>
      </p:sp>
      <p:sp>
        <p:nvSpPr>
          <p:cNvPr id="26628" name="Line 4">
            <a:extLst>
              <a:ext uri="{FF2B5EF4-FFF2-40B4-BE49-F238E27FC236}">
                <a16:creationId xmlns:a16="http://schemas.microsoft.com/office/drawing/2014/main" id="{6995FA1A-F69E-4714-87E2-B7C3F5C89A50}"/>
              </a:ext>
            </a:extLst>
          </p:cNvPr>
          <p:cNvSpPr>
            <a:spLocks noChangeShapeType="1"/>
          </p:cNvSpPr>
          <p:nvPr/>
        </p:nvSpPr>
        <p:spPr bwMode="auto">
          <a:xfrm flipH="1">
            <a:off x="1600200" y="2057400"/>
            <a:ext cx="1524000" cy="3810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629" name="Text Box 6">
            <a:extLst>
              <a:ext uri="{FF2B5EF4-FFF2-40B4-BE49-F238E27FC236}">
                <a16:creationId xmlns:a16="http://schemas.microsoft.com/office/drawing/2014/main" id="{2498F669-3885-470F-827E-D0722ECBD570}"/>
              </a:ext>
            </a:extLst>
          </p:cNvPr>
          <p:cNvSpPr txBox="1">
            <a:spLocks noChangeArrowheads="1"/>
          </p:cNvSpPr>
          <p:nvPr/>
        </p:nvSpPr>
        <p:spPr bwMode="auto">
          <a:xfrm>
            <a:off x="1340808" y="1524000"/>
            <a:ext cx="3544560" cy="458587"/>
          </a:xfrm>
          <a:prstGeom prst="rect">
            <a:avLst/>
          </a:prstGeom>
          <a:noFill/>
          <a:ln w="952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1400" i="1">
                <a:solidFill>
                  <a:schemeClr val="bg1">
                    <a:lumMod val="75000"/>
                  </a:schemeClr>
                </a:solidFill>
              </a:rPr>
              <a:t>These three are all secondary to abnormal</a:t>
            </a:r>
          </a:p>
          <a:p>
            <a:pPr algn="ctr" eaLnBrk="1" hangingPunct="1">
              <a:lnSpc>
                <a:spcPct val="85000"/>
              </a:lnSpc>
              <a:spcBef>
                <a:spcPct val="0"/>
              </a:spcBef>
              <a:buClrTx/>
              <a:buSzTx/>
              <a:buFontTx/>
              <a:buNone/>
            </a:pPr>
            <a:r>
              <a:rPr lang="en-US" altLang="en-US" sz="1400" i="1">
                <a:solidFill>
                  <a:schemeClr val="bg1">
                    <a:lumMod val="75000"/>
                  </a:schemeClr>
                </a:solidFill>
              </a:rPr>
              <a:t>closure of the embryonic optic fissure</a:t>
            </a:r>
          </a:p>
        </p:txBody>
      </p:sp>
      <p:sp>
        <p:nvSpPr>
          <p:cNvPr id="26630" name="Text Box 7">
            <a:extLst>
              <a:ext uri="{FF2B5EF4-FFF2-40B4-BE49-F238E27FC236}">
                <a16:creationId xmlns:a16="http://schemas.microsoft.com/office/drawing/2014/main" id="{77864995-F91A-497B-84DE-F4FB09455FB9}"/>
              </a:ext>
            </a:extLst>
          </p:cNvPr>
          <p:cNvSpPr txBox="1">
            <a:spLocks noChangeArrowheads="1"/>
          </p:cNvSpPr>
          <p:nvPr/>
        </p:nvSpPr>
        <p:spPr bwMode="auto">
          <a:xfrm>
            <a:off x="76200" y="2514600"/>
            <a:ext cx="2783134" cy="861774"/>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solidFill>
                  <a:schemeClr val="bg1">
                    <a:lumMod val="65000"/>
                  </a:schemeClr>
                </a:solidFill>
              </a:rPr>
              <a:t>Optic Nerve Coloboma</a:t>
            </a:r>
          </a:p>
          <a:p>
            <a:pPr eaLnBrk="1" hangingPunct="1">
              <a:spcBef>
                <a:spcPct val="0"/>
              </a:spcBef>
              <a:buClrTx/>
              <a:buSzTx/>
              <a:buFontTx/>
              <a:buNone/>
            </a:pPr>
            <a:r>
              <a:rPr lang="en-US" altLang="en-US" sz="1200">
                <a:solidFill>
                  <a:schemeClr val="bg1">
                    <a:lumMod val="65000"/>
                  </a:schemeClr>
                </a:solidFill>
              </a:rPr>
              <a:t>1) May resemble…</a:t>
            </a:r>
            <a:r>
              <a:rPr lang="en-US" altLang="en-US" sz="1200" b="1">
                <a:solidFill>
                  <a:schemeClr val="bg1">
                    <a:lumMod val="65000"/>
                  </a:schemeClr>
                </a:solidFill>
              </a:rPr>
              <a:t>deep cupping</a:t>
            </a:r>
          </a:p>
          <a:p>
            <a:pPr eaLnBrk="1" hangingPunct="1">
              <a:spcBef>
                <a:spcPct val="0"/>
              </a:spcBef>
              <a:buClrTx/>
              <a:buSzTx/>
              <a:buFontTx/>
              <a:buNone/>
            </a:pPr>
            <a:r>
              <a:rPr lang="en-US" altLang="en-US" sz="1200">
                <a:solidFill>
                  <a:schemeClr val="bg1">
                    <a:lumMod val="65000"/>
                  </a:schemeClr>
                </a:solidFill>
              </a:rPr>
              <a:t>2) Can be…</a:t>
            </a:r>
            <a:r>
              <a:rPr lang="en-US" altLang="en-US" sz="1200" b="1">
                <a:solidFill>
                  <a:schemeClr val="bg1">
                    <a:lumMod val="65000"/>
                  </a:schemeClr>
                </a:solidFill>
              </a:rPr>
              <a:t>bilateral, asymmetric</a:t>
            </a:r>
          </a:p>
          <a:p>
            <a:pPr eaLnBrk="1" hangingPunct="1">
              <a:spcBef>
                <a:spcPct val="0"/>
              </a:spcBef>
              <a:buClrTx/>
              <a:buSzTx/>
              <a:buFontTx/>
              <a:buNone/>
            </a:pPr>
            <a:r>
              <a:rPr lang="en-US" altLang="en-US" sz="1200">
                <a:solidFill>
                  <a:schemeClr val="bg1">
                    <a:lumMod val="65000"/>
                  </a:schemeClr>
                </a:solidFill>
              </a:rPr>
              <a:t>3) Part of the…</a:t>
            </a:r>
            <a:r>
              <a:rPr lang="en-US" altLang="en-US" sz="1200" b="1">
                <a:solidFill>
                  <a:schemeClr val="bg1">
                    <a:lumMod val="65000"/>
                  </a:schemeClr>
                </a:solidFill>
              </a:rPr>
              <a:t>CHARGE association</a:t>
            </a:r>
          </a:p>
        </p:txBody>
      </p:sp>
      <p:sp>
        <p:nvSpPr>
          <p:cNvPr id="26631" name="Line 8">
            <a:extLst>
              <a:ext uri="{FF2B5EF4-FFF2-40B4-BE49-F238E27FC236}">
                <a16:creationId xmlns:a16="http://schemas.microsoft.com/office/drawing/2014/main" id="{91D11795-7A2D-4757-920B-F908079269D1}"/>
              </a:ext>
            </a:extLst>
          </p:cNvPr>
          <p:cNvSpPr>
            <a:spLocks noChangeShapeType="1"/>
          </p:cNvSpPr>
          <p:nvPr/>
        </p:nvSpPr>
        <p:spPr bwMode="auto">
          <a:xfrm flipH="1">
            <a:off x="2971800" y="2057400"/>
            <a:ext cx="152400" cy="14478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632" name="Text Box 9">
            <a:extLst>
              <a:ext uri="{FF2B5EF4-FFF2-40B4-BE49-F238E27FC236}">
                <a16:creationId xmlns:a16="http://schemas.microsoft.com/office/drawing/2014/main" id="{A6F1D9EC-DA7F-44C4-8528-11B06C1FBD47}"/>
              </a:ext>
            </a:extLst>
          </p:cNvPr>
          <p:cNvSpPr txBox="1">
            <a:spLocks noChangeArrowheads="1"/>
          </p:cNvSpPr>
          <p:nvPr/>
        </p:nvSpPr>
        <p:spPr bwMode="auto">
          <a:xfrm>
            <a:off x="1371600" y="4267200"/>
            <a:ext cx="3057247" cy="2154436"/>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dirty="0">
                <a:solidFill>
                  <a:schemeClr val="bg1">
                    <a:lumMod val="65000"/>
                  </a:schemeClr>
                </a:solidFill>
              </a:rPr>
              <a:t>Morning-Glory Disc</a:t>
            </a:r>
          </a:p>
          <a:p>
            <a:pPr eaLnBrk="1" hangingPunct="1">
              <a:spcBef>
                <a:spcPct val="0"/>
              </a:spcBef>
              <a:buClrTx/>
              <a:buSzTx/>
              <a:buFontTx/>
              <a:buNone/>
            </a:pPr>
            <a:r>
              <a:rPr lang="en-US" altLang="en-US" sz="1200" dirty="0">
                <a:solidFill>
                  <a:schemeClr val="bg1">
                    <a:lumMod val="65000"/>
                  </a:schemeClr>
                </a:solidFill>
              </a:rPr>
              <a:t>--DFE reveals:</a:t>
            </a:r>
          </a:p>
          <a:p>
            <a:pPr eaLnBrk="1" hangingPunct="1">
              <a:spcBef>
                <a:spcPct val="0"/>
              </a:spcBef>
              <a:buClrTx/>
              <a:buSzTx/>
              <a:buFontTx/>
              <a:buNone/>
            </a:pPr>
            <a:r>
              <a:rPr lang="en-US" altLang="en-US" sz="1200" dirty="0">
                <a:solidFill>
                  <a:schemeClr val="bg1">
                    <a:lumMod val="65000"/>
                  </a:schemeClr>
                </a:solidFill>
              </a:rPr>
              <a:t>  1) A funnel-shaped…</a:t>
            </a:r>
            <a:r>
              <a:rPr lang="en-US" altLang="en-US" sz="1200" b="1" dirty="0">
                <a:solidFill>
                  <a:schemeClr val="bg1">
                    <a:lumMod val="65000"/>
                  </a:schemeClr>
                </a:solidFill>
              </a:rPr>
              <a:t>excavation</a:t>
            </a:r>
            <a:endParaRPr lang="en-US" altLang="en-US" sz="1200" dirty="0">
              <a:solidFill>
                <a:schemeClr val="bg1">
                  <a:lumMod val="65000"/>
                </a:schemeClr>
              </a:solidFill>
            </a:endParaRPr>
          </a:p>
          <a:p>
            <a:pPr eaLnBrk="1" hangingPunct="1">
              <a:spcBef>
                <a:spcPct val="0"/>
              </a:spcBef>
              <a:buClrTx/>
              <a:buSzTx/>
              <a:buFontTx/>
              <a:buNone/>
            </a:pPr>
            <a:r>
              <a:rPr lang="en-US" altLang="en-US" sz="1200" dirty="0">
                <a:solidFill>
                  <a:schemeClr val="bg1">
                    <a:lumMod val="65000"/>
                  </a:schemeClr>
                </a:solidFill>
              </a:rPr>
              <a:t>  2) Number of vessels crossing the rim</a:t>
            </a:r>
          </a:p>
          <a:p>
            <a:pPr eaLnBrk="1" hangingPunct="1">
              <a:spcBef>
                <a:spcPct val="0"/>
              </a:spcBef>
              <a:buClrTx/>
              <a:buSzTx/>
              <a:buFontTx/>
              <a:buNone/>
            </a:pPr>
            <a:r>
              <a:rPr lang="en-US" altLang="en-US" sz="1200" dirty="0">
                <a:solidFill>
                  <a:schemeClr val="bg1">
                    <a:lumMod val="65000"/>
                  </a:schemeClr>
                </a:solidFill>
              </a:rPr>
              <a:t>    seems abnormally…</a:t>
            </a:r>
            <a:r>
              <a:rPr lang="en-US" altLang="en-US" sz="1200" b="1" dirty="0">
                <a:solidFill>
                  <a:schemeClr val="bg1">
                    <a:lumMod val="65000"/>
                  </a:schemeClr>
                </a:solidFill>
              </a:rPr>
              <a:t>high</a:t>
            </a:r>
            <a:r>
              <a:rPr lang="en-US" altLang="en-US" sz="1200" dirty="0">
                <a:solidFill>
                  <a:schemeClr val="bg1">
                    <a:lumMod val="65000"/>
                  </a:schemeClr>
                </a:solidFill>
              </a:rPr>
              <a:t> </a:t>
            </a:r>
            <a:endParaRPr lang="en-US" altLang="en-US" sz="1200" b="1" dirty="0">
              <a:solidFill>
                <a:schemeClr val="bg1">
                  <a:lumMod val="65000"/>
                </a:schemeClr>
              </a:solidFill>
            </a:endParaRPr>
          </a:p>
          <a:p>
            <a:pPr eaLnBrk="1" hangingPunct="1">
              <a:spcBef>
                <a:spcPct val="0"/>
              </a:spcBef>
              <a:buClrTx/>
              <a:buSzTx/>
              <a:buFontTx/>
              <a:buNone/>
            </a:pPr>
            <a:r>
              <a:rPr lang="en-US" altLang="en-US" sz="1200" dirty="0">
                <a:solidFill>
                  <a:schemeClr val="bg1">
                    <a:lumMod val="65000"/>
                  </a:schemeClr>
                </a:solidFill>
              </a:rPr>
              <a:t>--Tissue is…</a:t>
            </a:r>
            <a:r>
              <a:rPr lang="en-US" altLang="en-US" sz="1200" b="1" dirty="0">
                <a:solidFill>
                  <a:schemeClr val="bg1">
                    <a:lumMod val="65000"/>
                  </a:schemeClr>
                </a:solidFill>
              </a:rPr>
              <a:t>contractile</a:t>
            </a:r>
            <a:r>
              <a:rPr lang="en-US" altLang="en-US" sz="1200" dirty="0">
                <a:solidFill>
                  <a:schemeClr val="bg1">
                    <a:lumMod val="65000"/>
                  </a:schemeClr>
                </a:solidFill>
              </a:rPr>
              <a:t>, so cup seems</a:t>
            </a:r>
          </a:p>
          <a:p>
            <a:pPr eaLnBrk="1" hangingPunct="1">
              <a:spcBef>
                <a:spcPct val="0"/>
              </a:spcBef>
              <a:buClrTx/>
              <a:buSzTx/>
              <a:buFontTx/>
              <a:buNone/>
            </a:pPr>
            <a:r>
              <a:rPr lang="en-US" altLang="en-US" sz="1200" dirty="0">
                <a:solidFill>
                  <a:schemeClr val="bg1">
                    <a:lumMod val="65000"/>
                  </a:schemeClr>
                </a:solidFill>
              </a:rPr>
              <a:t>  to…</a:t>
            </a:r>
            <a:r>
              <a:rPr lang="en-US" altLang="en-US" sz="1200" b="1" dirty="0">
                <a:solidFill>
                  <a:schemeClr val="bg1">
                    <a:lumMod val="65000"/>
                  </a:schemeClr>
                </a:solidFill>
              </a:rPr>
              <a:t>open </a:t>
            </a:r>
            <a:r>
              <a:rPr lang="en-US" altLang="en-US" sz="1200" dirty="0">
                <a:solidFill>
                  <a:schemeClr val="bg1">
                    <a:lumMod val="65000"/>
                  </a:schemeClr>
                </a:solidFill>
              </a:rPr>
              <a:t>and</a:t>
            </a:r>
            <a:r>
              <a:rPr lang="en-US" altLang="en-US" sz="1200" b="1" dirty="0">
                <a:solidFill>
                  <a:schemeClr val="bg1">
                    <a:lumMod val="65000"/>
                  </a:schemeClr>
                </a:solidFill>
              </a:rPr>
              <a:t> close</a:t>
            </a:r>
            <a:r>
              <a:rPr lang="en-US" altLang="en-US" sz="1200" dirty="0">
                <a:solidFill>
                  <a:schemeClr val="bg1">
                    <a:lumMod val="65000"/>
                  </a:schemeClr>
                </a:solidFill>
              </a:rPr>
              <a:t> (like its namesake,  </a:t>
            </a:r>
          </a:p>
          <a:p>
            <a:pPr eaLnBrk="1" hangingPunct="1">
              <a:spcBef>
                <a:spcPct val="0"/>
              </a:spcBef>
              <a:buClrTx/>
              <a:buSzTx/>
              <a:buFontTx/>
              <a:buNone/>
            </a:pPr>
            <a:r>
              <a:rPr lang="en-US" altLang="en-US" sz="1200" dirty="0">
                <a:solidFill>
                  <a:schemeClr val="bg1">
                    <a:lumMod val="65000"/>
                  </a:schemeClr>
                </a:solidFill>
              </a:rPr>
              <a:t>  the morning-glory flower)</a:t>
            </a:r>
          </a:p>
          <a:p>
            <a:pPr eaLnBrk="1" hangingPunct="1">
              <a:spcBef>
                <a:spcPct val="0"/>
              </a:spcBef>
              <a:buClrTx/>
              <a:buSzTx/>
              <a:buFontTx/>
              <a:buNone/>
            </a:pPr>
            <a:r>
              <a:rPr lang="en-US" altLang="en-US" sz="1200" dirty="0">
                <a:solidFill>
                  <a:schemeClr val="bg1">
                    <a:lumMod val="65000"/>
                  </a:schemeClr>
                </a:solidFill>
              </a:rPr>
              <a:t>--VA usually…</a:t>
            </a:r>
            <a:r>
              <a:rPr lang="en-US" altLang="en-US" sz="1200" b="1" dirty="0">
                <a:solidFill>
                  <a:schemeClr val="bg1">
                    <a:lumMod val="65000"/>
                  </a:schemeClr>
                </a:solidFill>
              </a:rPr>
              <a:t>20/200</a:t>
            </a:r>
            <a:r>
              <a:rPr lang="en-US" altLang="en-US" sz="1200" dirty="0">
                <a:solidFill>
                  <a:schemeClr val="bg1">
                    <a:lumMod val="65000"/>
                  </a:schemeClr>
                </a:solidFill>
              </a:rPr>
              <a:t>, but can be…</a:t>
            </a:r>
          </a:p>
          <a:p>
            <a:pPr eaLnBrk="1" hangingPunct="1">
              <a:spcBef>
                <a:spcPct val="0"/>
              </a:spcBef>
              <a:buClrTx/>
              <a:buSzTx/>
              <a:buFontTx/>
              <a:buNone/>
            </a:pPr>
            <a:r>
              <a:rPr lang="en-US" altLang="en-US" sz="1200" dirty="0">
                <a:solidFill>
                  <a:schemeClr val="bg1">
                    <a:lumMod val="65000"/>
                  </a:schemeClr>
                </a:solidFill>
              </a:rPr>
              <a:t>   </a:t>
            </a:r>
            <a:r>
              <a:rPr lang="en-US" altLang="en-US" sz="1200" b="1" dirty="0">
                <a:solidFill>
                  <a:schemeClr val="bg1">
                    <a:lumMod val="65000"/>
                  </a:schemeClr>
                </a:solidFill>
              </a:rPr>
              <a:t>20/20&lt;-&gt;NLP</a:t>
            </a:r>
          </a:p>
          <a:p>
            <a:pPr eaLnBrk="1" hangingPunct="1">
              <a:spcBef>
                <a:spcPct val="0"/>
              </a:spcBef>
              <a:buClrTx/>
              <a:buSzTx/>
              <a:buFontTx/>
              <a:buNone/>
            </a:pPr>
            <a:r>
              <a:rPr lang="en-US" altLang="en-US" sz="1200" dirty="0">
                <a:solidFill>
                  <a:schemeClr val="bg1">
                    <a:lumMod val="65000"/>
                  </a:schemeClr>
                </a:solidFill>
              </a:rPr>
              <a:t>--1/3 develop…</a:t>
            </a:r>
            <a:r>
              <a:rPr lang="en-US" altLang="en-US" sz="1200" b="1" dirty="0">
                <a:solidFill>
                  <a:schemeClr val="bg1">
                    <a:lumMod val="65000"/>
                  </a:schemeClr>
                </a:solidFill>
              </a:rPr>
              <a:t>serous RD</a:t>
            </a:r>
          </a:p>
        </p:txBody>
      </p:sp>
      <p:sp>
        <p:nvSpPr>
          <p:cNvPr id="26633" name="Rectangle 11">
            <a:extLst>
              <a:ext uri="{FF2B5EF4-FFF2-40B4-BE49-F238E27FC236}">
                <a16:creationId xmlns:a16="http://schemas.microsoft.com/office/drawing/2014/main" id="{F76BCA91-4E24-4F7F-B6A5-D5C8FE6F39B6}"/>
              </a:ext>
            </a:extLst>
          </p:cNvPr>
          <p:cNvSpPr>
            <a:spLocks noChangeArrowheads="1"/>
          </p:cNvSpPr>
          <p:nvPr/>
        </p:nvSpPr>
        <p:spPr bwMode="auto">
          <a:xfrm>
            <a:off x="457200" y="122238"/>
            <a:ext cx="7543800" cy="8683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b"/>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ct val="85000"/>
              </a:lnSpc>
              <a:spcBef>
                <a:spcPct val="0"/>
              </a:spcBef>
              <a:buClrTx/>
              <a:buSzTx/>
              <a:buFontTx/>
              <a:buNone/>
            </a:pPr>
            <a:r>
              <a:rPr lang="en-US" altLang="en-US" sz="3200" b="1" dirty="0">
                <a:solidFill>
                  <a:schemeClr val="tx2"/>
                </a:solidFill>
              </a:rPr>
              <a:t>Developmental Abnormalities of the Optic Nerve Head</a:t>
            </a:r>
            <a:endParaRPr lang="en-US" altLang="en-US" sz="3200" dirty="0">
              <a:solidFill>
                <a:schemeClr val="tx2"/>
              </a:solidFill>
            </a:endParaRPr>
          </a:p>
        </p:txBody>
      </p:sp>
      <p:sp>
        <p:nvSpPr>
          <p:cNvPr id="26634" name="Slide Number Placeholder 1">
            <a:extLst>
              <a:ext uri="{FF2B5EF4-FFF2-40B4-BE49-F238E27FC236}">
                <a16:creationId xmlns:a16="http://schemas.microsoft.com/office/drawing/2014/main" id="{36D4B343-1488-4D7C-8569-64FF0FD08B6E}"/>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DBDA1020-9ADD-4487-AA1F-12FB75A402F9}" type="slidenum">
              <a:rPr lang="en-US" altLang="en-US" sz="1000"/>
              <a:pPr>
                <a:spcBef>
                  <a:spcPct val="0"/>
                </a:spcBef>
                <a:buClrTx/>
                <a:buSzTx/>
                <a:buFontTx/>
                <a:buNone/>
              </a:pPr>
              <a:t>88</a:t>
            </a:fld>
            <a:endParaRPr lang="en-US" altLang="en-US" sz="1000"/>
          </a:p>
        </p:txBody>
      </p:sp>
      <p:sp>
        <p:nvSpPr>
          <p:cNvPr id="26635" name="Line 12">
            <a:extLst>
              <a:ext uri="{FF2B5EF4-FFF2-40B4-BE49-F238E27FC236}">
                <a16:creationId xmlns:a16="http://schemas.microsoft.com/office/drawing/2014/main" id="{65C3BECB-2C2E-4FDB-BF02-61BA4BD8DB2D}"/>
              </a:ext>
            </a:extLst>
          </p:cNvPr>
          <p:cNvSpPr>
            <a:spLocks noChangeShapeType="1"/>
          </p:cNvSpPr>
          <p:nvPr/>
        </p:nvSpPr>
        <p:spPr bwMode="auto">
          <a:xfrm>
            <a:off x="3124200" y="2057400"/>
            <a:ext cx="381000" cy="22098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 name="Text Box 16">
            <a:extLst>
              <a:ext uri="{FF2B5EF4-FFF2-40B4-BE49-F238E27FC236}">
                <a16:creationId xmlns:a16="http://schemas.microsoft.com/office/drawing/2014/main" id="{A25388A0-A505-4976-AE31-C05FE10D78D8}"/>
              </a:ext>
            </a:extLst>
          </p:cNvPr>
          <p:cNvSpPr txBox="1">
            <a:spLocks noChangeArrowheads="1"/>
          </p:cNvSpPr>
          <p:nvPr/>
        </p:nvSpPr>
        <p:spPr bwMode="auto">
          <a:xfrm>
            <a:off x="4648200" y="2576513"/>
            <a:ext cx="3973513" cy="862012"/>
          </a:xfrm>
          <a:prstGeom prst="rect">
            <a:avLst/>
          </a:prstGeom>
          <a:solidFill>
            <a:srgbClr val="FFC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defRPr/>
            </a:pPr>
            <a:r>
              <a:rPr lang="en-US" altLang="en-US" sz="1400" b="1" dirty="0">
                <a:solidFill>
                  <a:schemeClr val="bg1">
                    <a:lumMod val="65000"/>
                  </a:schemeClr>
                </a:solidFill>
              </a:rPr>
              <a:t>Myelinated RNFL</a:t>
            </a:r>
          </a:p>
          <a:p>
            <a:pPr eaLnBrk="1" hangingPunct="1">
              <a:spcBef>
                <a:spcPct val="0"/>
              </a:spcBef>
              <a:buClrTx/>
              <a:buSzTx/>
              <a:buFontTx/>
              <a:buNone/>
              <a:defRPr/>
            </a:pPr>
            <a:r>
              <a:rPr lang="en-US" altLang="en-US" sz="1200" dirty="0">
                <a:solidFill>
                  <a:srgbClr val="FFCCFF"/>
                </a:solidFill>
              </a:rPr>
              <a:t>--Myelin normally starts at LGN, ends at lamina </a:t>
            </a:r>
            <a:r>
              <a:rPr lang="en-US" altLang="en-US" sz="1200" dirty="0" err="1">
                <a:solidFill>
                  <a:srgbClr val="FFCCFF"/>
                </a:solidFill>
              </a:rPr>
              <a:t>cribrosa</a:t>
            </a:r>
            <a:endParaRPr lang="en-US" altLang="en-US" sz="1200" dirty="0">
              <a:solidFill>
                <a:srgbClr val="FFCCFF"/>
              </a:solidFill>
            </a:endParaRPr>
          </a:p>
          <a:p>
            <a:pPr eaLnBrk="1" hangingPunct="1">
              <a:spcBef>
                <a:spcPct val="0"/>
              </a:spcBef>
              <a:buClrTx/>
              <a:buSzTx/>
              <a:buFontTx/>
              <a:buNone/>
              <a:defRPr/>
            </a:pPr>
            <a:r>
              <a:rPr lang="en-US" altLang="en-US" sz="1200" dirty="0">
                <a:solidFill>
                  <a:srgbClr val="FFCCFF"/>
                </a:solidFill>
              </a:rPr>
              <a:t>--Can be patchy, discontinuous</a:t>
            </a:r>
          </a:p>
          <a:p>
            <a:pPr eaLnBrk="1" hangingPunct="1">
              <a:spcBef>
                <a:spcPct val="0"/>
              </a:spcBef>
              <a:buClrTx/>
              <a:buSzTx/>
              <a:buFontTx/>
              <a:buNone/>
              <a:defRPr/>
            </a:pPr>
            <a:r>
              <a:rPr lang="en-US" altLang="en-US" sz="1200" dirty="0">
                <a:solidFill>
                  <a:srgbClr val="FFCCFF"/>
                </a:solidFill>
              </a:rPr>
              <a:t>--Corresponding VF has absolute scotoma</a:t>
            </a:r>
          </a:p>
        </p:txBody>
      </p:sp>
      <p:sp>
        <p:nvSpPr>
          <p:cNvPr id="15" name="Text Box 18">
            <a:extLst>
              <a:ext uri="{FF2B5EF4-FFF2-40B4-BE49-F238E27FC236}">
                <a16:creationId xmlns:a16="http://schemas.microsoft.com/office/drawing/2014/main" id="{0EEE94D4-BC7E-44DF-B02B-501B0F5929C0}"/>
              </a:ext>
            </a:extLst>
          </p:cNvPr>
          <p:cNvSpPr txBox="1">
            <a:spLocks noChangeArrowheads="1"/>
          </p:cNvSpPr>
          <p:nvPr/>
        </p:nvSpPr>
        <p:spPr bwMode="auto">
          <a:xfrm>
            <a:off x="5546725" y="1687513"/>
            <a:ext cx="3452813" cy="677862"/>
          </a:xfrm>
          <a:prstGeom prst="rect">
            <a:avLst/>
          </a:prstGeom>
          <a:solidFill>
            <a:srgbClr val="FFFF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defRPr/>
            </a:pPr>
            <a:r>
              <a:rPr lang="en-US" altLang="en-US" sz="1400" b="1" dirty="0" err="1">
                <a:solidFill>
                  <a:schemeClr val="bg1">
                    <a:lumMod val="75000"/>
                  </a:schemeClr>
                </a:solidFill>
              </a:rPr>
              <a:t>Megalopapilla</a:t>
            </a:r>
            <a:endParaRPr lang="en-US" altLang="en-US" sz="1400" b="1" dirty="0">
              <a:solidFill>
                <a:schemeClr val="bg1">
                  <a:lumMod val="75000"/>
                </a:schemeClr>
              </a:solidFill>
            </a:endParaRPr>
          </a:p>
          <a:p>
            <a:pPr eaLnBrk="1" hangingPunct="1">
              <a:spcBef>
                <a:spcPct val="0"/>
              </a:spcBef>
              <a:buClrTx/>
              <a:buSzTx/>
              <a:buFontTx/>
              <a:buNone/>
              <a:defRPr/>
            </a:pPr>
            <a:r>
              <a:rPr lang="en-US" altLang="en-US" sz="1200" dirty="0">
                <a:solidFill>
                  <a:srgbClr val="FFFF99"/>
                </a:solidFill>
              </a:rPr>
              <a:t>--Abnormally large diameter of </a:t>
            </a:r>
            <a:r>
              <a:rPr lang="en-US" altLang="en-US" sz="1200" b="1" dirty="0">
                <a:solidFill>
                  <a:srgbClr val="FFFF99"/>
                </a:solidFill>
              </a:rPr>
              <a:t>disc and cup</a:t>
            </a:r>
          </a:p>
          <a:p>
            <a:pPr eaLnBrk="1" hangingPunct="1">
              <a:spcBef>
                <a:spcPct val="0"/>
              </a:spcBef>
              <a:buClrTx/>
              <a:buSzTx/>
              <a:buFontTx/>
              <a:buNone/>
              <a:defRPr/>
            </a:pPr>
            <a:r>
              <a:rPr lang="en-US" altLang="en-US" sz="1200" dirty="0">
                <a:solidFill>
                  <a:srgbClr val="FFFF99"/>
                </a:solidFill>
              </a:rPr>
              <a:t>--VF testing may reveal an </a:t>
            </a:r>
            <a:r>
              <a:rPr lang="en-US" altLang="en-US" sz="1200" b="1" dirty="0">
                <a:solidFill>
                  <a:srgbClr val="FFFF99"/>
                </a:solidFill>
              </a:rPr>
              <a:t>enlarged blind spot</a:t>
            </a:r>
          </a:p>
        </p:txBody>
      </p:sp>
      <p:sp>
        <p:nvSpPr>
          <p:cNvPr id="16" name="Text Box 19">
            <a:extLst>
              <a:ext uri="{FF2B5EF4-FFF2-40B4-BE49-F238E27FC236}">
                <a16:creationId xmlns:a16="http://schemas.microsoft.com/office/drawing/2014/main" id="{BF21B0FD-ADB8-4F9B-81FF-E2291331973F}"/>
              </a:ext>
            </a:extLst>
          </p:cNvPr>
          <p:cNvSpPr txBox="1">
            <a:spLocks noChangeArrowheads="1"/>
          </p:cNvSpPr>
          <p:nvPr/>
        </p:nvSpPr>
        <p:spPr bwMode="auto">
          <a:xfrm>
            <a:off x="5257800" y="3760788"/>
            <a:ext cx="3273425" cy="1231900"/>
          </a:xfrm>
          <a:prstGeom prst="rect">
            <a:avLst/>
          </a:prstGeom>
          <a:solidFill>
            <a:srgbClr val="CCFFCC"/>
          </a:solidFill>
          <a:ln w="9525">
            <a:no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defRPr/>
            </a:pPr>
            <a:r>
              <a:rPr lang="en-US" altLang="en-US" sz="1400" b="1" dirty="0">
                <a:solidFill>
                  <a:schemeClr val="bg1">
                    <a:lumMod val="65000"/>
                  </a:schemeClr>
                </a:solidFill>
              </a:rPr>
              <a:t>Optic Nerve Hypoplasia</a:t>
            </a:r>
          </a:p>
          <a:p>
            <a:pPr eaLnBrk="1" hangingPunct="1">
              <a:spcBef>
                <a:spcPct val="0"/>
              </a:spcBef>
              <a:buClrTx/>
              <a:buSzTx/>
              <a:buFontTx/>
              <a:buNone/>
              <a:defRPr/>
            </a:pPr>
            <a:r>
              <a:rPr lang="en-US" altLang="en-US" sz="1200" dirty="0">
                <a:solidFill>
                  <a:srgbClr val="CCFFCC"/>
                </a:solidFill>
              </a:rPr>
              <a:t>--Abnormally </a:t>
            </a:r>
            <a:r>
              <a:rPr lang="en-US" altLang="en-US" sz="1200" b="1" dirty="0">
                <a:solidFill>
                  <a:srgbClr val="CCFFCC"/>
                </a:solidFill>
              </a:rPr>
              <a:t>low number of axons</a:t>
            </a:r>
          </a:p>
          <a:p>
            <a:pPr eaLnBrk="1" hangingPunct="1">
              <a:spcBef>
                <a:spcPct val="0"/>
              </a:spcBef>
              <a:buClrTx/>
              <a:buSzTx/>
              <a:buFontTx/>
              <a:buNone/>
              <a:defRPr/>
            </a:pPr>
            <a:r>
              <a:rPr lang="en-US" altLang="en-US" sz="1200" dirty="0">
                <a:solidFill>
                  <a:srgbClr val="CCFFCC"/>
                </a:solidFill>
              </a:rPr>
              <a:t>--DFE: Small pale disc with </a:t>
            </a:r>
            <a:r>
              <a:rPr lang="en-US" altLang="en-US" sz="1200" b="1" dirty="0">
                <a:solidFill>
                  <a:srgbClr val="CCFFCC"/>
                </a:solidFill>
              </a:rPr>
              <a:t>double ring sign</a:t>
            </a:r>
            <a:endParaRPr lang="en-US" altLang="en-US" sz="1200" dirty="0">
              <a:solidFill>
                <a:srgbClr val="CCFFCC"/>
              </a:solidFill>
            </a:endParaRPr>
          </a:p>
          <a:p>
            <a:pPr eaLnBrk="1" hangingPunct="1">
              <a:spcBef>
                <a:spcPct val="0"/>
              </a:spcBef>
              <a:buClrTx/>
              <a:buSzTx/>
              <a:buFontTx/>
              <a:buNone/>
              <a:defRPr/>
            </a:pPr>
            <a:r>
              <a:rPr lang="en-US" altLang="en-US" sz="1200" dirty="0">
                <a:solidFill>
                  <a:srgbClr val="CCFFCC"/>
                </a:solidFill>
              </a:rPr>
              <a:t>--VA </a:t>
            </a:r>
            <a:r>
              <a:rPr lang="en-US" altLang="en-US" sz="1200" b="1" dirty="0">
                <a:solidFill>
                  <a:srgbClr val="CCFFCC"/>
                </a:solidFill>
              </a:rPr>
              <a:t>20/20&lt;-&gt;NLP</a:t>
            </a:r>
          </a:p>
          <a:p>
            <a:pPr eaLnBrk="1" hangingPunct="1">
              <a:spcBef>
                <a:spcPct val="0"/>
              </a:spcBef>
              <a:buClrTx/>
              <a:buSzTx/>
              <a:buFontTx/>
              <a:buNone/>
              <a:defRPr/>
            </a:pPr>
            <a:r>
              <a:rPr lang="en-US" altLang="en-US" sz="1200" dirty="0">
                <a:solidFill>
                  <a:srgbClr val="CCFFCC"/>
                </a:solidFill>
              </a:rPr>
              <a:t>--VF defects </a:t>
            </a:r>
            <a:r>
              <a:rPr lang="en-US" altLang="en-US" sz="1200" b="1" dirty="0">
                <a:solidFill>
                  <a:srgbClr val="CCFFCC"/>
                </a:solidFill>
              </a:rPr>
              <a:t>invariably present</a:t>
            </a:r>
          </a:p>
          <a:p>
            <a:pPr eaLnBrk="1" hangingPunct="1">
              <a:spcBef>
                <a:spcPct val="0"/>
              </a:spcBef>
              <a:buClrTx/>
              <a:buSzTx/>
              <a:buFontTx/>
              <a:buNone/>
              <a:defRPr/>
            </a:pPr>
            <a:r>
              <a:rPr lang="en-US" altLang="en-US" sz="1200" dirty="0">
                <a:solidFill>
                  <a:srgbClr val="CCFFCC"/>
                </a:solidFill>
              </a:rPr>
              <a:t>--Remember the </a:t>
            </a:r>
            <a:r>
              <a:rPr lang="en-US" altLang="en-US" sz="1200" b="1" dirty="0">
                <a:solidFill>
                  <a:srgbClr val="CCFFCC"/>
                </a:solidFill>
              </a:rPr>
              <a:t>4 D’s</a:t>
            </a:r>
            <a:r>
              <a:rPr lang="en-US" altLang="en-US" sz="1200" dirty="0">
                <a:solidFill>
                  <a:srgbClr val="CCFFCC"/>
                </a:solidFill>
              </a:rPr>
              <a:t> (more on this shortly)</a:t>
            </a:r>
          </a:p>
        </p:txBody>
      </p:sp>
      <p:sp>
        <p:nvSpPr>
          <p:cNvPr id="17" name="Text Box 13">
            <a:extLst>
              <a:ext uri="{FF2B5EF4-FFF2-40B4-BE49-F238E27FC236}">
                <a16:creationId xmlns:a16="http://schemas.microsoft.com/office/drawing/2014/main" id="{D23EA8F9-DF9F-4DB4-AA3A-1B3558C3921B}"/>
              </a:ext>
            </a:extLst>
          </p:cNvPr>
          <p:cNvSpPr txBox="1">
            <a:spLocks noChangeArrowheads="1"/>
          </p:cNvSpPr>
          <p:nvPr/>
        </p:nvSpPr>
        <p:spPr bwMode="auto">
          <a:xfrm>
            <a:off x="4800600" y="5257800"/>
            <a:ext cx="4294188" cy="1230313"/>
          </a:xfrm>
          <a:prstGeom prst="rect">
            <a:avLst/>
          </a:prstGeom>
          <a:solidFill>
            <a:srgbClr val="FFCC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Tilted-Disc Syndrome</a:t>
            </a:r>
          </a:p>
          <a:p>
            <a:pPr eaLnBrk="1" hangingPunct="1">
              <a:spcBef>
                <a:spcPct val="0"/>
              </a:spcBef>
              <a:buClrTx/>
              <a:buSzTx/>
              <a:buFontTx/>
              <a:buNone/>
            </a:pPr>
            <a:r>
              <a:rPr lang="en-US" altLang="en-US" sz="1200"/>
              <a:t>1) Superior pole appears…</a:t>
            </a:r>
            <a:r>
              <a:rPr lang="en-US" altLang="en-US" sz="1200" b="1">
                <a:solidFill>
                  <a:srgbClr val="0000FF"/>
                </a:solidFill>
              </a:rPr>
              <a:t>elevated</a:t>
            </a:r>
            <a:r>
              <a:rPr lang="en-US" altLang="en-US" sz="1200"/>
              <a:t>, inferior…</a:t>
            </a:r>
            <a:r>
              <a:rPr lang="en-US" altLang="en-US" sz="1200" b="1">
                <a:solidFill>
                  <a:srgbClr val="0000FF"/>
                </a:solidFill>
              </a:rPr>
              <a:t>recessed</a:t>
            </a:r>
          </a:p>
          <a:p>
            <a:pPr eaLnBrk="1" hangingPunct="1">
              <a:spcBef>
                <a:spcPct val="0"/>
              </a:spcBef>
              <a:buClrTx/>
              <a:buSzTx/>
              <a:buFontTx/>
              <a:buNone/>
            </a:pPr>
            <a:r>
              <a:rPr lang="en-US" altLang="en-US" sz="1200"/>
              <a:t>2) </a:t>
            </a:r>
            <a:r>
              <a:rPr lang="en-US" altLang="en-US" sz="1200">
                <a:solidFill>
                  <a:srgbClr val="FFCC99"/>
                </a:solidFill>
              </a:rPr>
              <a:t>Associated with…</a:t>
            </a:r>
            <a:r>
              <a:rPr lang="en-US" altLang="en-US" sz="1200" b="1">
                <a:solidFill>
                  <a:srgbClr val="FFCC99"/>
                </a:solidFill>
              </a:rPr>
              <a:t>situs inversus</a:t>
            </a:r>
            <a:r>
              <a:rPr lang="en-US" altLang="en-US" sz="1200">
                <a:solidFill>
                  <a:srgbClr val="FFCC99"/>
                </a:solidFill>
              </a:rPr>
              <a:t> of retinal vessels</a:t>
            </a:r>
          </a:p>
          <a:p>
            <a:pPr eaLnBrk="1" hangingPunct="1">
              <a:spcBef>
                <a:spcPct val="0"/>
              </a:spcBef>
              <a:buClrTx/>
              <a:buSzTx/>
              <a:buFontTx/>
              <a:buNone/>
            </a:pPr>
            <a:r>
              <a:rPr lang="en-US" altLang="en-US" sz="1200"/>
              <a:t>3) </a:t>
            </a:r>
            <a:r>
              <a:rPr lang="en-US" altLang="en-US" sz="1200">
                <a:solidFill>
                  <a:srgbClr val="FFCC99"/>
                </a:solidFill>
              </a:rPr>
              <a:t>Fundus abnormality produces…</a:t>
            </a:r>
            <a:r>
              <a:rPr lang="en-US" altLang="en-US" sz="1200" b="1">
                <a:solidFill>
                  <a:srgbClr val="FFCC99"/>
                </a:solidFill>
              </a:rPr>
              <a:t>myopic astigmatism</a:t>
            </a:r>
          </a:p>
          <a:p>
            <a:pPr eaLnBrk="1" hangingPunct="1">
              <a:spcBef>
                <a:spcPct val="0"/>
              </a:spcBef>
              <a:buClrTx/>
              <a:buSzTx/>
              <a:buFontTx/>
              <a:buNone/>
            </a:pPr>
            <a:r>
              <a:rPr lang="en-US" altLang="en-US" sz="1200"/>
              <a:t>4) </a:t>
            </a:r>
            <a:r>
              <a:rPr lang="en-US" altLang="en-US" sz="1200">
                <a:solidFill>
                  <a:srgbClr val="FFCC99"/>
                </a:solidFill>
              </a:rPr>
              <a:t>VF testing reveals…</a:t>
            </a:r>
            <a:r>
              <a:rPr lang="en-US" altLang="en-US" sz="1200" b="1">
                <a:solidFill>
                  <a:srgbClr val="FFCC99"/>
                </a:solidFill>
              </a:rPr>
              <a:t>bitemporal hemianopia</a:t>
            </a:r>
            <a:r>
              <a:rPr lang="en-US" altLang="en-US" sz="1200">
                <a:solidFill>
                  <a:srgbClr val="FFCC99"/>
                </a:solidFill>
              </a:rPr>
              <a:t> that doesn’t</a:t>
            </a:r>
          </a:p>
          <a:p>
            <a:pPr eaLnBrk="1" hangingPunct="1">
              <a:spcBef>
                <a:spcPct val="0"/>
              </a:spcBef>
              <a:buClrTx/>
              <a:buSzTx/>
              <a:buFontTx/>
              <a:buNone/>
            </a:pPr>
            <a:r>
              <a:rPr lang="en-US" altLang="en-US" sz="1200">
                <a:solidFill>
                  <a:srgbClr val="FFCC99"/>
                </a:solidFill>
              </a:rPr>
              <a:t>   …</a:t>
            </a:r>
            <a:r>
              <a:rPr lang="en-US" altLang="en-US" sz="1200" b="1">
                <a:solidFill>
                  <a:srgbClr val="FFCC99"/>
                </a:solidFill>
              </a:rPr>
              <a:t>respect the vertical</a:t>
            </a:r>
            <a:r>
              <a:rPr lang="en-US" altLang="en-US" sz="1200">
                <a:solidFill>
                  <a:srgbClr val="FFCC99"/>
                </a:solidFill>
              </a:rPr>
              <a:t> and may…</a:t>
            </a:r>
            <a:r>
              <a:rPr lang="en-US" altLang="en-US" sz="1200" b="1">
                <a:solidFill>
                  <a:srgbClr val="FFCC99"/>
                </a:solidFill>
              </a:rPr>
              <a:t>resolve with refraction</a:t>
            </a:r>
          </a:p>
        </p:txBody>
      </p:sp>
      <p:sp>
        <p:nvSpPr>
          <p:cNvPr id="18" name="Text Box 13">
            <a:extLst>
              <a:ext uri="{FF2B5EF4-FFF2-40B4-BE49-F238E27FC236}">
                <a16:creationId xmlns:a16="http://schemas.microsoft.com/office/drawing/2014/main" id="{AF29A23D-8CCD-493E-A881-3F227F620AD9}"/>
              </a:ext>
            </a:extLst>
          </p:cNvPr>
          <p:cNvSpPr txBox="1">
            <a:spLocks noChangeArrowheads="1"/>
          </p:cNvSpPr>
          <p:nvPr/>
        </p:nvSpPr>
        <p:spPr bwMode="auto">
          <a:xfrm>
            <a:off x="4800600" y="5257800"/>
            <a:ext cx="4216400" cy="1231106"/>
          </a:xfrm>
          <a:prstGeom prst="rect">
            <a:avLst/>
          </a:prstGeom>
          <a:solidFill>
            <a:srgbClr val="FFCC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dirty="0">
                <a:solidFill>
                  <a:schemeClr val="bg1">
                    <a:lumMod val="65000"/>
                  </a:schemeClr>
                </a:solidFill>
              </a:rPr>
              <a:t>Tilted-Disc Syndrome</a:t>
            </a:r>
          </a:p>
          <a:p>
            <a:pPr eaLnBrk="1" hangingPunct="1">
              <a:spcBef>
                <a:spcPct val="0"/>
              </a:spcBef>
              <a:buClrTx/>
              <a:buSzTx/>
              <a:buFontTx/>
              <a:buNone/>
            </a:pPr>
            <a:r>
              <a:rPr lang="en-US" altLang="en-US" sz="1200" dirty="0">
                <a:solidFill>
                  <a:srgbClr val="FFCC99"/>
                </a:solidFill>
              </a:rPr>
              <a:t>1) Superior pole appears…</a:t>
            </a:r>
            <a:r>
              <a:rPr lang="en-US" altLang="en-US" sz="1200" b="1" dirty="0">
                <a:solidFill>
                  <a:srgbClr val="FFCC99"/>
                </a:solidFill>
              </a:rPr>
              <a:t>elevated</a:t>
            </a:r>
            <a:r>
              <a:rPr lang="en-US" altLang="en-US" sz="1200" dirty="0">
                <a:solidFill>
                  <a:srgbClr val="FFCC99"/>
                </a:solidFill>
              </a:rPr>
              <a:t>, inferior… </a:t>
            </a:r>
            <a:r>
              <a:rPr lang="en-US" altLang="en-US" sz="1200" b="1" dirty="0">
                <a:solidFill>
                  <a:srgbClr val="FFCC99"/>
                </a:solidFill>
              </a:rPr>
              <a:t>recessed</a:t>
            </a:r>
          </a:p>
          <a:p>
            <a:pPr eaLnBrk="1" hangingPunct="1">
              <a:spcBef>
                <a:spcPct val="0"/>
              </a:spcBef>
              <a:buClrTx/>
              <a:buSzTx/>
              <a:buFontTx/>
              <a:buNone/>
            </a:pPr>
            <a:r>
              <a:rPr lang="en-US" altLang="en-US" sz="1200" dirty="0">
                <a:solidFill>
                  <a:srgbClr val="FFCC99"/>
                </a:solidFill>
              </a:rPr>
              <a:t>2) Associated with…</a:t>
            </a:r>
            <a:r>
              <a:rPr lang="en-US" altLang="en-US" sz="1200" b="1" dirty="0">
                <a:solidFill>
                  <a:srgbClr val="FFCC99"/>
                </a:solidFill>
              </a:rPr>
              <a:t>situs inversus</a:t>
            </a:r>
            <a:r>
              <a:rPr lang="en-US" altLang="en-US" sz="1200" dirty="0">
                <a:solidFill>
                  <a:srgbClr val="FFCC99"/>
                </a:solidFill>
              </a:rPr>
              <a:t> of retinal vessels</a:t>
            </a:r>
          </a:p>
          <a:p>
            <a:pPr eaLnBrk="1" hangingPunct="1">
              <a:spcBef>
                <a:spcPct val="0"/>
              </a:spcBef>
              <a:buClrTx/>
              <a:buSzTx/>
              <a:buFontTx/>
              <a:buNone/>
            </a:pPr>
            <a:r>
              <a:rPr lang="en-US" altLang="en-US" sz="1200" dirty="0">
                <a:solidFill>
                  <a:srgbClr val="FFCC99"/>
                </a:solidFill>
              </a:rPr>
              <a:t>3) Fundus abnormality produces… </a:t>
            </a:r>
            <a:r>
              <a:rPr lang="en-US" altLang="en-US" sz="1200" b="1" dirty="0">
                <a:solidFill>
                  <a:srgbClr val="FFCC99"/>
                </a:solidFill>
              </a:rPr>
              <a:t>myopic </a:t>
            </a:r>
            <a:r>
              <a:rPr lang="en-US" altLang="en-US" sz="1200" b="1" dirty="0" err="1">
                <a:solidFill>
                  <a:srgbClr val="FFCC99"/>
                </a:solidFill>
              </a:rPr>
              <a:t>astigm</a:t>
            </a:r>
            <a:endParaRPr lang="en-US" altLang="en-US" sz="1200" b="1" dirty="0">
              <a:solidFill>
                <a:srgbClr val="FFCC99"/>
              </a:solidFill>
            </a:endParaRPr>
          </a:p>
          <a:p>
            <a:pPr eaLnBrk="1" hangingPunct="1">
              <a:spcBef>
                <a:spcPct val="0"/>
              </a:spcBef>
              <a:buClrTx/>
              <a:buSzTx/>
              <a:buFontTx/>
              <a:buNone/>
            </a:pPr>
            <a:r>
              <a:rPr lang="en-US" altLang="en-US" sz="1200" dirty="0">
                <a:solidFill>
                  <a:srgbClr val="FFCC99"/>
                </a:solidFill>
              </a:rPr>
              <a:t>4) VF testing reveals…</a:t>
            </a:r>
            <a:r>
              <a:rPr lang="en-US" altLang="en-US" sz="1200" b="1" dirty="0">
                <a:solidFill>
                  <a:srgbClr val="FFCC99"/>
                </a:solidFill>
              </a:rPr>
              <a:t>bitemporal hemianopia</a:t>
            </a:r>
            <a:r>
              <a:rPr lang="en-US" altLang="en-US" sz="1200" dirty="0">
                <a:solidFill>
                  <a:srgbClr val="FFCC99"/>
                </a:solidFill>
              </a:rPr>
              <a:t> that </a:t>
            </a:r>
            <a:r>
              <a:rPr lang="en-US" altLang="en-US" sz="1200" dirty="0" err="1">
                <a:solidFill>
                  <a:srgbClr val="FFCC99"/>
                </a:solidFill>
              </a:rPr>
              <a:t>doesn’t</a:t>
            </a:r>
            <a:r>
              <a:rPr lang="en-US" altLang="en-US" sz="1200" b="1" dirty="0" err="1">
                <a:solidFill>
                  <a:srgbClr val="FFCC99"/>
                </a:solidFill>
              </a:rPr>
              <a:t>with</a:t>
            </a:r>
            <a:r>
              <a:rPr lang="en-US" altLang="en-US" sz="1200" b="1" dirty="0">
                <a:solidFill>
                  <a:srgbClr val="FFCC99"/>
                </a:solidFill>
              </a:rPr>
              <a:t> refract</a:t>
            </a:r>
          </a:p>
        </p:txBody>
      </p:sp>
      <p:sp>
        <p:nvSpPr>
          <p:cNvPr id="3" name="TextBox 2">
            <a:extLst>
              <a:ext uri="{FF2B5EF4-FFF2-40B4-BE49-F238E27FC236}">
                <a16:creationId xmlns:a16="http://schemas.microsoft.com/office/drawing/2014/main" id="{83967FBC-9255-EE50-B057-538AB35A0FFD}"/>
              </a:ext>
            </a:extLst>
          </p:cNvPr>
          <p:cNvSpPr txBox="1"/>
          <p:nvPr/>
        </p:nvSpPr>
        <p:spPr>
          <a:xfrm>
            <a:off x="299781" y="1873984"/>
            <a:ext cx="5410200" cy="2308324"/>
          </a:xfrm>
          <a:prstGeom prst="rect">
            <a:avLst/>
          </a:prstGeom>
          <a:solidFill>
            <a:srgbClr val="61D6FF"/>
          </a:solidFill>
        </p:spPr>
        <p:txBody>
          <a:bodyPr wrap="square" rtlCol="0">
            <a:spAutoFit/>
          </a:bodyPr>
          <a:lstStyle/>
          <a:p>
            <a:r>
              <a:rPr lang="en-US" sz="1600" i="1" dirty="0">
                <a:solidFill>
                  <a:schemeClr val="bg1">
                    <a:lumMod val="50000"/>
                  </a:schemeClr>
                </a:solidFill>
              </a:rPr>
              <a:t>Is morning-glory disc usually unilateral, or bilateral?</a:t>
            </a:r>
          </a:p>
          <a:p>
            <a:r>
              <a:rPr lang="en-US" sz="1600" dirty="0">
                <a:solidFill>
                  <a:schemeClr val="bg1">
                    <a:lumMod val="50000"/>
                  </a:schemeClr>
                </a:solidFill>
              </a:rPr>
              <a:t>Unilateral</a:t>
            </a:r>
          </a:p>
          <a:p>
            <a:endParaRPr lang="en-US" sz="1600" i="1" dirty="0">
              <a:solidFill>
                <a:schemeClr val="bg1">
                  <a:lumMod val="50000"/>
                </a:schemeClr>
              </a:solidFill>
              <a:latin typeface="+mn-lt"/>
            </a:endParaRPr>
          </a:p>
          <a:p>
            <a:r>
              <a:rPr lang="en-US" sz="1600" i="1" dirty="0">
                <a:solidFill>
                  <a:schemeClr val="bg1">
                    <a:lumMod val="50000"/>
                  </a:schemeClr>
                </a:solidFill>
                <a:latin typeface="+mn-lt"/>
              </a:rPr>
              <a:t>Is there a gender predilection?</a:t>
            </a:r>
          </a:p>
          <a:p>
            <a:r>
              <a:rPr lang="en-US" sz="1600" dirty="0">
                <a:solidFill>
                  <a:schemeClr val="bg1">
                    <a:lumMod val="50000"/>
                  </a:schemeClr>
                </a:solidFill>
                <a:latin typeface="+mn-lt"/>
              </a:rPr>
              <a:t>Yes, there is a  ♀  preponderance</a:t>
            </a:r>
          </a:p>
          <a:p>
            <a:endParaRPr lang="en-US" sz="1600" dirty="0">
              <a:solidFill>
                <a:schemeClr val="bg1">
                  <a:lumMod val="50000"/>
                </a:schemeClr>
              </a:solidFill>
            </a:endParaRPr>
          </a:p>
          <a:p>
            <a:r>
              <a:rPr lang="en-US" sz="1600" i="1" dirty="0">
                <a:solidFill>
                  <a:schemeClr val="bg1">
                    <a:lumMod val="50000"/>
                  </a:schemeClr>
                </a:solidFill>
              </a:rPr>
              <a:t>It has two associations of particular note—what are they?</a:t>
            </a:r>
          </a:p>
          <a:p>
            <a:r>
              <a:rPr lang="en-US" sz="1600" dirty="0">
                <a:solidFill>
                  <a:schemeClr val="bg1">
                    <a:lumMod val="50000"/>
                  </a:schemeClr>
                </a:solidFill>
              </a:rPr>
              <a:t>--PHACE  syndrome</a:t>
            </a:r>
          </a:p>
          <a:p>
            <a:r>
              <a:rPr lang="en-US" sz="1600" dirty="0">
                <a:solidFill>
                  <a:schemeClr val="bg1">
                    <a:lumMod val="50000"/>
                  </a:schemeClr>
                </a:solidFill>
              </a:rPr>
              <a:t>--</a:t>
            </a:r>
            <a:r>
              <a:rPr lang="en-US" sz="1600" b="1" dirty="0" err="1">
                <a:solidFill>
                  <a:schemeClr val="bg1">
                    <a:lumMod val="50000"/>
                  </a:schemeClr>
                </a:solidFill>
              </a:rPr>
              <a:t>Moyamoya</a:t>
            </a:r>
            <a:r>
              <a:rPr lang="en-US" sz="1600" b="1" dirty="0">
                <a:solidFill>
                  <a:schemeClr val="bg1">
                    <a:lumMod val="50000"/>
                  </a:schemeClr>
                </a:solidFill>
              </a:rPr>
              <a:t>  disease</a:t>
            </a:r>
          </a:p>
        </p:txBody>
      </p:sp>
      <p:sp>
        <p:nvSpPr>
          <p:cNvPr id="5" name="TextBox 4">
            <a:extLst>
              <a:ext uri="{FF2B5EF4-FFF2-40B4-BE49-F238E27FC236}">
                <a16:creationId xmlns:a16="http://schemas.microsoft.com/office/drawing/2014/main" id="{A5DE4E2D-A07C-9FD4-0501-0357163C4BDE}"/>
              </a:ext>
            </a:extLst>
          </p:cNvPr>
          <p:cNvSpPr txBox="1"/>
          <p:nvPr/>
        </p:nvSpPr>
        <p:spPr>
          <a:xfrm>
            <a:off x="2068437" y="2499301"/>
            <a:ext cx="6664746" cy="3754874"/>
          </a:xfrm>
          <a:prstGeom prst="rect">
            <a:avLst/>
          </a:prstGeom>
          <a:solidFill>
            <a:srgbClr val="FFDB69"/>
          </a:solidFill>
        </p:spPr>
        <p:txBody>
          <a:bodyPr wrap="square" rtlCol="0">
            <a:spAutoFit/>
          </a:bodyPr>
          <a:lstStyle/>
          <a:p>
            <a:r>
              <a:rPr lang="en-US" sz="1400" b="0" i="1" dirty="0">
                <a:solidFill>
                  <a:schemeClr val="bg1">
                    <a:lumMod val="65000"/>
                  </a:schemeClr>
                </a:solidFill>
                <a:effectLst/>
                <a:latin typeface="+mn-lt"/>
              </a:rPr>
              <a:t>What is </a:t>
            </a:r>
            <a:r>
              <a:rPr lang="en-US" sz="1400" b="0" dirty="0" err="1">
                <a:solidFill>
                  <a:schemeClr val="bg1">
                    <a:lumMod val="65000"/>
                  </a:schemeClr>
                </a:solidFill>
                <a:effectLst/>
                <a:latin typeface="+mn-lt"/>
              </a:rPr>
              <a:t>moyamoya</a:t>
            </a:r>
            <a:r>
              <a:rPr lang="en-US" sz="1400" b="0" dirty="0">
                <a:solidFill>
                  <a:schemeClr val="bg1">
                    <a:lumMod val="65000"/>
                  </a:schemeClr>
                </a:solidFill>
                <a:effectLst/>
                <a:latin typeface="+mn-lt"/>
              </a:rPr>
              <a:t> disease </a:t>
            </a:r>
            <a:r>
              <a:rPr lang="en-US" sz="1400" b="0" i="1" dirty="0">
                <a:solidFill>
                  <a:schemeClr val="bg1">
                    <a:lumMod val="65000"/>
                  </a:schemeClr>
                </a:solidFill>
                <a:effectLst/>
                <a:latin typeface="+mn-lt"/>
              </a:rPr>
              <a:t>(MMD)?</a:t>
            </a:r>
          </a:p>
          <a:p>
            <a:r>
              <a:rPr lang="en-US" sz="1400" dirty="0">
                <a:solidFill>
                  <a:srgbClr val="0000FF"/>
                </a:solidFill>
                <a:latin typeface="+mn-lt"/>
              </a:rPr>
              <a:t>An</a:t>
            </a:r>
            <a:r>
              <a:rPr lang="en-US" sz="1400" b="0" i="0" dirty="0">
                <a:solidFill>
                  <a:srgbClr val="0000FF"/>
                </a:solidFill>
                <a:effectLst/>
                <a:latin typeface="+mn-lt"/>
              </a:rPr>
              <a:t>  occlusive  vascular condition primarily affecting the terminal  internal carotids  and proximal  anterior and middle cerebral  arteries</a:t>
            </a:r>
          </a:p>
          <a:p>
            <a:endParaRPr lang="en-US" sz="1400" i="1" dirty="0">
              <a:solidFill>
                <a:schemeClr val="bg1">
                  <a:lumMod val="65000"/>
                </a:schemeClr>
              </a:solidFill>
              <a:latin typeface="+mn-lt"/>
            </a:endParaRPr>
          </a:p>
          <a:p>
            <a:r>
              <a:rPr lang="en-US" sz="1400" b="0" i="1" dirty="0">
                <a:solidFill>
                  <a:schemeClr val="bg1">
                    <a:lumMod val="65000"/>
                  </a:schemeClr>
                </a:solidFill>
                <a:effectLst/>
                <a:latin typeface="+mn-lt"/>
              </a:rPr>
              <a:t>Is it common, or rare?</a:t>
            </a:r>
          </a:p>
          <a:p>
            <a:r>
              <a:rPr lang="en-US" sz="1400" dirty="0">
                <a:solidFill>
                  <a:schemeClr val="bg1">
                    <a:lumMod val="65000"/>
                  </a:schemeClr>
                </a:solidFill>
                <a:latin typeface="+mn-lt"/>
              </a:rPr>
              <a:t>Quite rare</a:t>
            </a:r>
          </a:p>
          <a:p>
            <a:endParaRPr lang="en-US" sz="1400" b="0" i="0" dirty="0">
              <a:solidFill>
                <a:schemeClr val="bg1">
                  <a:lumMod val="65000"/>
                </a:schemeClr>
              </a:solidFill>
              <a:effectLst/>
              <a:latin typeface="+mn-lt"/>
            </a:endParaRPr>
          </a:p>
          <a:p>
            <a:endParaRPr lang="en-US" sz="1400" i="1" dirty="0">
              <a:solidFill>
                <a:schemeClr val="bg1">
                  <a:lumMod val="65000"/>
                </a:schemeClr>
              </a:solidFill>
              <a:latin typeface="+mn-lt"/>
            </a:endParaRPr>
          </a:p>
          <a:p>
            <a:r>
              <a:rPr lang="en-US" sz="1400" i="1" dirty="0">
                <a:solidFill>
                  <a:schemeClr val="bg1">
                    <a:lumMod val="65000"/>
                  </a:schemeClr>
                </a:solidFill>
                <a:latin typeface="+mn-lt"/>
              </a:rPr>
              <a:t>Is there a racial predilection?</a:t>
            </a:r>
          </a:p>
          <a:p>
            <a:r>
              <a:rPr lang="en-US" sz="1400" dirty="0">
                <a:solidFill>
                  <a:schemeClr val="bg1">
                    <a:lumMod val="65000"/>
                  </a:schemeClr>
                </a:solidFill>
                <a:latin typeface="+mn-lt"/>
              </a:rPr>
              <a:t>Yes, it is more common in  </a:t>
            </a:r>
            <a:r>
              <a:rPr lang="en-US" sz="1400" b="1" dirty="0">
                <a:solidFill>
                  <a:srgbClr val="FFDB69"/>
                </a:solidFill>
                <a:latin typeface="+mn-lt"/>
              </a:rPr>
              <a:t>Asians</a:t>
            </a:r>
            <a:r>
              <a:rPr lang="en-US" sz="1400" dirty="0">
                <a:solidFill>
                  <a:schemeClr val="bg1">
                    <a:lumMod val="65000"/>
                  </a:schemeClr>
                </a:solidFill>
                <a:latin typeface="+mn-lt"/>
              </a:rPr>
              <a:t> , especially  Japanese  and Korean  individuals</a:t>
            </a:r>
          </a:p>
          <a:p>
            <a:endParaRPr lang="en-US" sz="1400" dirty="0">
              <a:solidFill>
                <a:schemeClr val="bg1">
                  <a:lumMod val="65000"/>
                </a:schemeClr>
              </a:solidFill>
              <a:latin typeface="+mn-lt"/>
            </a:endParaRPr>
          </a:p>
          <a:p>
            <a:r>
              <a:rPr lang="en-US" sz="1400" i="1" dirty="0">
                <a:solidFill>
                  <a:schemeClr val="bg1">
                    <a:lumMod val="65000"/>
                  </a:schemeClr>
                </a:solidFill>
                <a:latin typeface="+mn-lt"/>
              </a:rPr>
              <a:t>Is there a gender predilection?</a:t>
            </a:r>
          </a:p>
          <a:p>
            <a:r>
              <a:rPr lang="en-US" sz="1400" dirty="0">
                <a:solidFill>
                  <a:schemeClr val="bg1">
                    <a:lumMod val="65000"/>
                  </a:schemeClr>
                </a:solidFill>
                <a:latin typeface="+mn-lt"/>
              </a:rPr>
              <a:t>Yes, there is a modest  </a:t>
            </a:r>
            <a:r>
              <a:rPr lang="en-US" sz="1400" b="1" dirty="0">
                <a:solidFill>
                  <a:srgbClr val="0000FF"/>
                </a:solidFill>
                <a:latin typeface="+mn-lt"/>
              </a:rPr>
              <a:t>female  </a:t>
            </a:r>
            <a:r>
              <a:rPr lang="en-US" sz="1400" dirty="0">
                <a:solidFill>
                  <a:schemeClr val="bg1">
                    <a:lumMod val="65000"/>
                  </a:schemeClr>
                </a:solidFill>
                <a:latin typeface="+mn-lt"/>
              </a:rPr>
              <a:t>preponderance</a:t>
            </a:r>
          </a:p>
          <a:p>
            <a:endParaRPr lang="en-US" sz="1400" i="1" dirty="0">
              <a:solidFill>
                <a:schemeClr val="bg1">
                  <a:lumMod val="65000"/>
                </a:schemeClr>
              </a:solidFill>
              <a:latin typeface="+mn-lt"/>
            </a:endParaRPr>
          </a:p>
          <a:p>
            <a:r>
              <a:rPr lang="en-US" sz="1400" i="1" dirty="0">
                <a:solidFill>
                  <a:schemeClr val="bg1">
                    <a:lumMod val="65000"/>
                  </a:schemeClr>
                </a:solidFill>
                <a:latin typeface="+mn-lt"/>
              </a:rPr>
              <a:t>Is there an age predilection?</a:t>
            </a:r>
          </a:p>
          <a:p>
            <a:r>
              <a:rPr lang="en-US" sz="1400" dirty="0">
                <a:solidFill>
                  <a:schemeClr val="bg1">
                    <a:lumMod val="65000"/>
                  </a:schemeClr>
                </a:solidFill>
                <a:latin typeface="+mn-lt"/>
              </a:rPr>
              <a:t>It manifests most commonly in  </a:t>
            </a:r>
            <a:r>
              <a:rPr lang="en-US" sz="1400" b="1" dirty="0">
                <a:solidFill>
                  <a:schemeClr val="bg1">
                    <a:lumMod val="65000"/>
                  </a:schemeClr>
                </a:solidFill>
                <a:latin typeface="+mn-lt"/>
              </a:rPr>
              <a:t>childhood</a:t>
            </a:r>
            <a:r>
              <a:rPr lang="en-US" sz="1400" dirty="0">
                <a:solidFill>
                  <a:schemeClr val="bg1">
                    <a:lumMod val="65000"/>
                  </a:schemeClr>
                </a:solidFill>
                <a:latin typeface="+mn-lt"/>
              </a:rPr>
              <a:t>  (with a second, smaller peak in the  fourth  decade)</a:t>
            </a:r>
          </a:p>
        </p:txBody>
      </p:sp>
      <p:cxnSp>
        <p:nvCxnSpPr>
          <p:cNvPr id="19" name="Straight Arrow Connector 18">
            <a:extLst>
              <a:ext uri="{FF2B5EF4-FFF2-40B4-BE49-F238E27FC236}">
                <a16:creationId xmlns:a16="http://schemas.microsoft.com/office/drawing/2014/main" id="{3651714D-1DF0-A8DE-2133-E97CAC890AA4}"/>
              </a:ext>
            </a:extLst>
          </p:cNvPr>
          <p:cNvCxnSpPr/>
          <p:nvPr/>
        </p:nvCxnSpPr>
        <p:spPr>
          <a:xfrm flipV="1">
            <a:off x="4495800" y="3200400"/>
            <a:ext cx="0" cy="1295400"/>
          </a:xfrm>
          <a:prstGeom prst="straightConnector1">
            <a:avLst/>
          </a:prstGeom>
          <a:ln w="22225">
            <a:headEnd type="triangle"/>
            <a:tailEnd type="triangle"/>
          </a:ln>
        </p:spPr>
        <p:style>
          <a:lnRef idx="1">
            <a:schemeClr val="dk1"/>
          </a:lnRef>
          <a:fillRef idx="0">
            <a:schemeClr val="dk1"/>
          </a:fillRef>
          <a:effectRef idx="0">
            <a:schemeClr val="dk1"/>
          </a:effectRef>
          <a:fontRef idx="minor">
            <a:schemeClr val="tx1"/>
          </a:fontRef>
        </p:style>
      </p:cxnSp>
      <p:cxnSp>
        <p:nvCxnSpPr>
          <p:cNvPr id="22" name="Straight Arrow Connector 21">
            <a:extLst>
              <a:ext uri="{FF2B5EF4-FFF2-40B4-BE49-F238E27FC236}">
                <a16:creationId xmlns:a16="http://schemas.microsoft.com/office/drawing/2014/main" id="{AD00BF57-679E-A115-32A7-15684789A2AC}"/>
              </a:ext>
            </a:extLst>
          </p:cNvPr>
          <p:cNvCxnSpPr>
            <a:cxnSpLocks/>
          </p:cNvCxnSpPr>
          <p:nvPr/>
        </p:nvCxnSpPr>
        <p:spPr>
          <a:xfrm flipV="1">
            <a:off x="4191000" y="3200400"/>
            <a:ext cx="0" cy="1905000"/>
          </a:xfrm>
          <a:prstGeom prst="straightConnector1">
            <a:avLst/>
          </a:prstGeom>
          <a:ln w="22225">
            <a:headEnd type="triangle"/>
            <a:tailEnd type="triangle"/>
          </a:ln>
        </p:spPr>
        <p:style>
          <a:lnRef idx="1">
            <a:schemeClr val="dk1"/>
          </a:lnRef>
          <a:fillRef idx="0">
            <a:schemeClr val="dk1"/>
          </a:fillRef>
          <a:effectRef idx="0">
            <a:schemeClr val="dk1"/>
          </a:effectRef>
          <a:fontRef idx="minor">
            <a:schemeClr val="tx1"/>
          </a:fontRef>
        </p:style>
      </p:cxnSp>
      <p:sp>
        <p:nvSpPr>
          <p:cNvPr id="27" name="TextBox 26">
            <a:extLst>
              <a:ext uri="{FF2B5EF4-FFF2-40B4-BE49-F238E27FC236}">
                <a16:creationId xmlns:a16="http://schemas.microsoft.com/office/drawing/2014/main" id="{0913D1F6-7AB2-D799-D3DB-BFA2685F70A8}"/>
              </a:ext>
            </a:extLst>
          </p:cNvPr>
          <p:cNvSpPr txBox="1"/>
          <p:nvPr/>
        </p:nvSpPr>
        <p:spPr>
          <a:xfrm>
            <a:off x="4646821" y="3429000"/>
            <a:ext cx="4497179" cy="3108543"/>
          </a:xfrm>
          <a:prstGeom prst="rect">
            <a:avLst/>
          </a:prstGeom>
          <a:solidFill>
            <a:srgbClr val="CCFFCC"/>
          </a:solidFill>
        </p:spPr>
        <p:txBody>
          <a:bodyPr wrap="square" rtlCol="0">
            <a:spAutoFit/>
          </a:bodyPr>
          <a:lstStyle/>
          <a:p>
            <a:r>
              <a:rPr lang="en-US" sz="1400" i="1" dirty="0">
                <a:solidFill>
                  <a:srgbClr val="0000FF"/>
                </a:solidFill>
              </a:rPr>
              <a:t>‘Occlusive cerebrovascular condition in young Asian women’ should bring to mind another condition as well. What is it?</a:t>
            </a:r>
          </a:p>
          <a:p>
            <a:r>
              <a:rPr lang="en-US" sz="1400" dirty="0">
                <a:solidFill>
                  <a:srgbClr val="0000FF"/>
                </a:solidFill>
              </a:rPr>
              <a:t>Takayasu’s arteritis</a:t>
            </a:r>
          </a:p>
          <a:p>
            <a:endParaRPr lang="en-US" sz="1400" dirty="0">
              <a:solidFill>
                <a:srgbClr val="0000FF"/>
              </a:solidFill>
            </a:endParaRPr>
          </a:p>
          <a:p>
            <a:endParaRPr lang="en-US" sz="1400" dirty="0">
              <a:solidFill>
                <a:srgbClr val="0000FF"/>
              </a:solidFill>
            </a:endParaRPr>
          </a:p>
          <a:p>
            <a:pPr eaLnBrk="1" hangingPunct="1">
              <a:defRPr/>
            </a:pPr>
            <a:r>
              <a:rPr lang="en-US" sz="1400" i="1" dirty="0">
                <a:solidFill>
                  <a:srgbClr val="0000FF"/>
                </a:solidFill>
                <a:latin typeface="Arial" charset="0"/>
              </a:rPr>
              <a:t>In a nutshell, what is </a:t>
            </a:r>
            <a:r>
              <a:rPr lang="en-US" sz="1400" dirty="0">
                <a:solidFill>
                  <a:srgbClr val="0000FF"/>
                </a:solidFill>
                <a:latin typeface="Arial" charset="0"/>
              </a:rPr>
              <a:t>Takayasu’s arteritis</a:t>
            </a:r>
            <a:r>
              <a:rPr lang="en-US" sz="1400" i="1" dirty="0">
                <a:solidFill>
                  <a:srgbClr val="0000FF"/>
                </a:solidFill>
                <a:latin typeface="Arial" charset="0"/>
              </a:rPr>
              <a:t>?</a:t>
            </a:r>
            <a:r>
              <a:rPr lang="en-US" sz="1400" dirty="0">
                <a:solidFill>
                  <a:srgbClr val="0000FF"/>
                </a:solidFill>
                <a:latin typeface="Arial" charset="0"/>
              </a:rPr>
              <a:t> </a:t>
            </a:r>
          </a:p>
          <a:p>
            <a:pPr eaLnBrk="1" hangingPunct="1">
              <a:defRPr/>
            </a:pPr>
            <a:r>
              <a:rPr lang="en-US" sz="1400" dirty="0">
                <a:solidFill>
                  <a:srgbClr val="0000FF"/>
                </a:solidFill>
                <a:latin typeface="Arial" charset="0"/>
              </a:rPr>
              <a:t>An occlusive vasculitis that affects large vessels</a:t>
            </a:r>
          </a:p>
          <a:p>
            <a:pPr eaLnBrk="1" hangingPunct="1">
              <a:defRPr/>
            </a:pPr>
            <a:endParaRPr lang="en-US" sz="1400" i="1" dirty="0">
              <a:solidFill>
                <a:srgbClr val="0000FF"/>
              </a:solidFill>
              <a:latin typeface="Arial" charset="0"/>
            </a:endParaRPr>
          </a:p>
          <a:p>
            <a:pPr eaLnBrk="1" hangingPunct="1">
              <a:defRPr/>
            </a:pPr>
            <a:r>
              <a:rPr lang="en-US" sz="1400" i="1" dirty="0">
                <a:solidFill>
                  <a:srgbClr val="0000FF"/>
                </a:solidFill>
                <a:latin typeface="Arial" charset="0"/>
              </a:rPr>
              <a:t>Is it common, or rare?</a:t>
            </a:r>
          </a:p>
          <a:p>
            <a:pPr eaLnBrk="1" hangingPunct="1">
              <a:defRPr/>
            </a:pPr>
            <a:r>
              <a:rPr lang="en-US" sz="1400" dirty="0">
                <a:solidFill>
                  <a:srgbClr val="0000FF"/>
                </a:solidFill>
                <a:latin typeface="Arial" charset="0"/>
              </a:rPr>
              <a:t>Rare</a:t>
            </a:r>
            <a:endParaRPr lang="en-US" sz="1400" dirty="0">
              <a:solidFill>
                <a:srgbClr val="CCFFCC"/>
              </a:solidFill>
              <a:latin typeface="Arial" charset="0"/>
            </a:endParaRPr>
          </a:p>
          <a:p>
            <a:pPr eaLnBrk="1" hangingPunct="1">
              <a:defRPr/>
            </a:pPr>
            <a:endParaRPr lang="en-US" sz="1400" i="1" dirty="0">
              <a:solidFill>
                <a:srgbClr val="CCFFCC"/>
              </a:solidFill>
              <a:latin typeface="Arial" charset="0"/>
            </a:endParaRPr>
          </a:p>
          <a:p>
            <a:pPr eaLnBrk="1" hangingPunct="1">
              <a:defRPr/>
            </a:pPr>
            <a:r>
              <a:rPr lang="en-US" sz="1400" i="1" dirty="0">
                <a:solidFill>
                  <a:srgbClr val="CCFFCC"/>
                </a:solidFill>
                <a:latin typeface="Arial" charset="0"/>
              </a:rPr>
              <a:t>Is there an age predilection?</a:t>
            </a:r>
          </a:p>
          <a:p>
            <a:pPr eaLnBrk="1" hangingPunct="1">
              <a:defRPr/>
            </a:pPr>
            <a:r>
              <a:rPr lang="en-US" sz="1400" dirty="0">
                <a:solidFill>
                  <a:srgbClr val="CCFFCC"/>
                </a:solidFill>
                <a:latin typeface="Arial" charset="0"/>
              </a:rPr>
              <a:t>Yes, most cases present in early adulthood </a:t>
            </a:r>
          </a:p>
        </p:txBody>
      </p:sp>
      <p:sp>
        <p:nvSpPr>
          <p:cNvPr id="30" name="TextBox 29">
            <a:extLst>
              <a:ext uri="{FF2B5EF4-FFF2-40B4-BE49-F238E27FC236}">
                <a16:creationId xmlns:a16="http://schemas.microsoft.com/office/drawing/2014/main" id="{847538D4-90E6-0D02-4556-8718851B4A3B}"/>
              </a:ext>
            </a:extLst>
          </p:cNvPr>
          <p:cNvSpPr txBox="1"/>
          <p:nvPr/>
        </p:nvSpPr>
        <p:spPr>
          <a:xfrm>
            <a:off x="4195564" y="4425543"/>
            <a:ext cx="771365" cy="307777"/>
          </a:xfrm>
          <a:prstGeom prst="rect">
            <a:avLst/>
          </a:prstGeom>
          <a:noFill/>
        </p:spPr>
        <p:txBody>
          <a:bodyPr wrap="none" rtlCol="0">
            <a:spAutoFit/>
          </a:bodyPr>
          <a:lstStyle/>
          <a:p>
            <a:r>
              <a:rPr lang="en-US" sz="1400" b="1" dirty="0">
                <a:solidFill>
                  <a:srgbClr val="0000FF"/>
                </a:solidFill>
              </a:rPr>
              <a:t>Asians</a:t>
            </a:r>
          </a:p>
        </p:txBody>
      </p:sp>
    </p:spTree>
    <p:extLst>
      <p:ext uri="{BB962C8B-B14F-4D97-AF65-F5344CB8AC3E}">
        <p14:creationId xmlns:p14="http://schemas.microsoft.com/office/powerpoint/2010/main" val="2684673630"/>
      </p:ext>
    </p:extLst>
  </p:cSld>
  <p:clrMapOvr>
    <a:masterClrMapping/>
  </p:clrMapOvr>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6" name="Text Box 10">
            <a:extLst>
              <a:ext uri="{FF2B5EF4-FFF2-40B4-BE49-F238E27FC236}">
                <a16:creationId xmlns:a16="http://schemas.microsoft.com/office/drawing/2014/main" id="{75A786AA-A76E-4831-AE75-ABE88B23D8E3}"/>
              </a:ext>
            </a:extLst>
          </p:cNvPr>
          <p:cNvSpPr txBox="1">
            <a:spLocks noChangeArrowheads="1"/>
          </p:cNvSpPr>
          <p:nvPr/>
        </p:nvSpPr>
        <p:spPr bwMode="auto">
          <a:xfrm>
            <a:off x="1371600" y="4267200"/>
            <a:ext cx="3057525" cy="2154238"/>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Morning-Glory Disc</a:t>
            </a:r>
          </a:p>
          <a:p>
            <a:pPr eaLnBrk="1" hangingPunct="1">
              <a:spcBef>
                <a:spcPct val="0"/>
              </a:spcBef>
              <a:buClrTx/>
              <a:buSzTx/>
              <a:buFontTx/>
              <a:buNone/>
            </a:pPr>
            <a:r>
              <a:rPr lang="en-US" altLang="en-US" sz="1200"/>
              <a:t>--DFE reveals:</a:t>
            </a:r>
          </a:p>
          <a:p>
            <a:pPr eaLnBrk="1" hangingPunct="1">
              <a:spcBef>
                <a:spcPct val="0"/>
              </a:spcBef>
              <a:buClrTx/>
              <a:buSzTx/>
              <a:buFontTx/>
              <a:buNone/>
            </a:pPr>
            <a:r>
              <a:rPr lang="en-US" altLang="en-US" sz="1200"/>
              <a:t>  1) A funnel-shaped…</a:t>
            </a:r>
            <a:r>
              <a:rPr lang="en-US" altLang="en-US" sz="1200" b="1">
                <a:solidFill>
                  <a:srgbClr val="0000FF"/>
                </a:solidFill>
              </a:rPr>
              <a:t>excavation</a:t>
            </a:r>
            <a:endParaRPr lang="en-US" altLang="en-US" sz="1200"/>
          </a:p>
          <a:p>
            <a:pPr eaLnBrk="1" hangingPunct="1">
              <a:spcBef>
                <a:spcPct val="0"/>
              </a:spcBef>
              <a:buClrTx/>
              <a:buSzTx/>
              <a:buFontTx/>
              <a:buNone/>
            </a:pPr>
            <a:r>
              <a:rPr lang="en-US" altLang="en-US" sz="1200"/>
              <a:t>  2) Number of vessels crossing the rim</a:t>
            </a:r>
          </a:p>
          <a:p>
            <a:pPr eaLnBrk="1" hangingPunct="1">
              <a:spcBef>
                <a:spcPct val="0"/>
              </a:spcBef>
              <a:buClrTx/>
              <a:buSzTx/>
              <a:buFontTx/>
              <a:buNone/>
            </a:pPr>
            <a:r>
              <a:rPr lang="en-US" altLang="en-US" sz="1200"/>
              <a:t>    seems abnormally…</a:t>
            </a:r>
            <a:r>
              <a:rPr lang="en-US" altLang="en-US" sz="1200" b="1">
                <a:solidFill>
                  <a:srgbClr val="0000FF"/>
                </a:solidFill>
              </a:rPr>
              <a:t>high</a:t>
            </a:r>
            <a:r>
              <a:rPr lang="en-US" altLang="en-US" sz="1200"/>
              <a:t> </a:t>
            </a:r>
            <a:endParaRPr lang="en-US" altLang="en-US" sz="1200" b="1">
              <a:solidFill>
                <a:srgbClr val="0000FF"/>
              </a:solidFill>
            </a:endParaRPr>
          </a:p>
          <a:p>
            <a:pPr eaLnBrk="1" hangingPunct="1">
              <a:spcBef>
                <a:spcPct val="0"/>
              </a:spcBef>
              <a:buClrTx/>
              <a:buSzTx/>
              <a:buFontTx/>
              <a:buNone/>
            </a:pPr>
            <a:r>
              <a:rPr lang="en-US" altLang="en-US" sz="1200"/>
              <a:t>--Tissue is…</a:t>
            </a:r>
            <a:r>
              <a:rPr lang="en-US" altLang="en-US" sz="1200" b="1">
                <a:solidFill>
                  <a:srgbClr val="0000FF"/>
                </a:solidFill>
              </a:rPr>
              <a:t>contractile</a:t>
            </a:r>
            <a:r>
              <a:rPr lang="en-US" altLang="en-US" sz="1200"/>
              <a:t>, so cup seems</a:t>
            </a:r>
          </a:p>
          <a:p>
            <a:pPr eaLnBrk="1" hangingPunct="1">
              <a:spcBef>
                <a:spcPct val="0"/>
              </a:spcBef>
              <a:buClrTx/>
              <a:buSzTx/>
              <a:buFontTx/>
              <a:buNone/>
            </a:pPr>
            <a:r>
              <a:rPr lang="en-US" altLang="en-US" sz="1200"/>
              <a:t>  to…</a:t>
            </a:r>
            <a:r>
              <a:rPr lang="en-US" altLang="en-US" sz="1200" b="1">
                <a:solidFill>
                  <a:srgbClr val="0000FF"/>
                </a:solidFill>
              </a:rPr>
              <a:t>open </a:t>
            </a:r>
            <a:r>
              <a:rPr lang="en-US" altLang="en-US" sz="1200">
                <a:solidFill>
                  <a:srgbClr val="0000FF"/>
                </a:solidFill>
              </a:rPr>
              <a:t>and</a:t>
            </a:r>
            <a:r>
              <a:rPr lang="en-US" altLang="en-US" sz="1200" b="1">
                <a:solidFill>
                  <a:srgbClr val="0000FF"/>
                </a:solidFill>
              </a:rPr>
              <a:t> close</a:t>
            </a:r>
            <a:r>
              <a:rPr lang="en-US" altLang="en-US" sz="1200"/>
              <a:t> (like its namesake,  </a:t>
            </a:r>
          </a:p>
          <a:p>
            <a:pPr eaLnBrk="1" hangingPunct="1">
              <a:spcBef>
                <a:spcPct val="0"/>
              </a:spcBef>
              <a:buClrTx/>
              <a:buSzTx/>
              <a:buFontTx/>
              <a:buNone/>
            </a:pPr>
            <a:r>
              <a:rPr lang="en-US" altLang="en-US" sz="1200"/>
              <a:t>  the morning-glory flower)</a:t>
            </a:r>
          </a:p>
          <a:p>
            <a:pPr eaLnBrk="1" hangingPunct="1">
              <a:spcBef>
                <a:spcPct val="0"/>
              </a:spcBef>
              <a:buClrTx/>
              <a:buSzTx/>
              <a:buFontTx/>
              <a:buNone/>
            </a:pPr>
            <a:r>
              <a:rPr lang="en-US" altLang="en-US" sz="1200"/>
              <a:t>--VA usually…</a:t>
            </a:r>
            <a:r>
              <a:rPr lang="en-US" altLang="en-US" sz="1200" b="1">
                <a:solidFill>
                  <a:srgbClr val="0000FF"/>
                </a:solidFill>
              </a:rPr>
              <a:t>20/200</a:t>
            </a:r>
            <a:r>
              <a:rPr lang="en-US" altLang="en-US" sz="1200"/>
              <a:t>, but can be…</a:t>
            </a:r>
          </a:p>
          <a:p>
            <a:pPr eaLnBrk="1" hangingPunct="1">
              <a:spcBef>
                <a:spcPct val="0"/>
              </a:spcBef>
              <a:buClrTx/>
              <a:buSzTx/>
              <a:buFontTx/>
              <a:buNone/>
            </a:pPr>
            <a:r>
              <a:rPr lang="en-US" altLang="en-US" sz="1200"/>
              <a:t>   </a:t>
            </a:r>
            <a:r>
              <a:rPr lang="en-US" altLang="en-US" sz="1200" b="1">
                <a:solidFill>
                  <a:srgbClr val="0000FF"/>
                </a:solidFill>
              </a:rPr>
              <a:t>20/20&lt;-&gt;NLP</a:t>
            </a:r>
          </a:p>
          <a:p>
            <a:pPr eaLnBrk="1" hangingPunct="1">
              <a:spcBef>
                <a:spcPct val="0"/>
              </a:spcBef>
              <a:buClrTx/>
              <a:buSzTx/>
              <a:buFontTx/>
              <a:buNone/>
            </a:pPr>
            <a:r>
              <a:rPr lang="en-US" altLang="en-US" sz="1200"/>
              <a:t>--1/3 develop…</a:t>
            </a:r>
            <a:r>
              <a:rPr lang="en-US" altLang="en-US" sz="1200" b="1">
                <a:solidFill>
                  <a:srgbClr val="CCECFF"/>
                </a:solidFill>
              </a:rPr>
              <a:t>serous</a:t>
            </a:r>
            <a:r>
              <a:rPr lang="en-US" altLang="en-US" sz="1200" b="1">
                <a:solidFill>
                  <a:srgbClr val="0000FF"/>
                </a:solidFill>
              </a:rPr>
              <a:t> </a:t>
            </a:r>
            <a:r>
              <a:rPr lang="en-US" altLang="en-US" sz="1200" b="1">
                <a:solidFill>
                  <a:srgbClr val="CCECFF"/>
                </a:solidFill>
              </a:rPr>
              <a:t>RD</a:t>
            </a:r>
          </a:p>
        </p:txBody>
      </p:sp>
      <p:sp>
        <p:nvSpPr>
          <p:cNvPr id="26627" name="Text Box 3">
            <a:extLst>
              <a:ext uri="{FF2B5EF4-FFF2-40B4-BE49-F238E27FC236}">
                <a16:creationId xmlns:a16="http://schemas.microsoft.com/office/drawing/2014/main" id="{EBF565CB-D2E5-4CB9-AB10-59AB11704A7C}"/>
              </a:ext>
            </a:extLst>
          </p:cNvPr>
          <p:cNvSpPr txBox="1">
            <a:spLocks noChangeArrowheads="1"/>
          </p:cNvSpPr>
          <p:nvPr/>
        </p:nvSpPr>
        <p:spPr bwMode="auto">
          <a:xfrm>
            <a:off x="793750" y="3505200"/>
            <a:ext cx="2274982" cy="677108"/>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solidFill>
                  <a:schemeClr val="bg1">
                    <a:lumMod val="65000"/>
                  </a:schemeClr>
                </a:solidFill>
              </a:rPr>
              <a:t>Optic Pit/Hole</a:t>
            </a:r>
          </a:p>
          <a:p>
            <a:pPr eaLnBrk="1" hangingPunct="1">
              <a:spcBef>
                <a:spcPct val="0"/>
              </a:spcBef>
              <a:buClrTx/>
              <a:buSzTx/>
              <a:buFontTx/>
              <a:buNone/>
            </a:pPr>
            <a:r>
              <a:rPr lang="en-US" altLang="en-US" sz="1200">
                <a:solidFill>
                  <a:schemeClr val="bg1">
                    <a:lumMod val="65000"/>
                  </a:schemeClr>
                </a:solidFill>
              </a:rPr>
              <a:t>--Associated with…</a:t>
            </a:r>
            <a:r>
              <a:rPr lang="en-US" altLang="en-US" sz="1200" b="1">
                <a:solidFill>
                  <a:schemeClr val="bg1">
                    <a:lumMod val="65000"/>
                  </a:schemeClr>
                </a:solidFill>
              </a:rPr>
              <a:t>serous RD</a:t>
            </a:r>
          </a:p>
          <a:p>
            <a:pPr eaLnBrk="1" hangingPunct="1">
              <a:spcBef>
                <a:spcPct val="0"/>
              </a:spcBef>
              <a:buClrTx/>
              <a:buSzTx/>
              <a:buFontTx/>
              <a:buNone/>
            </a:pPr>
            <a:r>
              <a:rPr lang="en-US" altLang="en-US" sz="1200" b="1">
                <a:solidFill>
                  <a:schemeClr val="bg1">
                    <a:lumMod val="65000"/>
                  </a:schemeClr>
                </a:solidFill>
              </a:rPr>
              <a:t>  in adulthood</a:t>
            </a:r>
          </a:p>
        </p:txBody>
      </p:sp>
      <p:sp>
        <p:nvSpPr>
          <p:cNvPr id="26628" name="Line 4">
            <a:extLst>
              <a:ext uri="{FF2B5EF4-FFF2-40B4-BE49-F238E27FC236}">
                <a16:creationId xmlns:a16="http://schemas.microsoft.com/office/drawing/2014/main" id="{6995FA1A-F69E-4714-87E2-B7C3F5C89A50}"/>
              </a:ext>
            </a:extLst>
          </p:cNvPr>
          <p:cNvSpPr>
            <a:spLocks noChangeShapeType="1"/>
          </p:cNvSpPr>
          <p:nvPr/>
        </p:nvSpPr>
        <p:spPr bwMode="auto">
          <a:xfrm flipH="1">
            <a:off x="1600200" y="2057400"/>
            <a:ext cx="1524000" cy="3810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629" name="Text Box 6">
            <a:extLst>
              <a:ext uri="{FF2B5EF4-FFF2-40B4-BE49-F238E27FC236}">
                <a16:creationId xmlns:a16="http://schemas.microsoft.com/office/drawing/2014/main" id="{2498F669-3885-470F-827E-D0722ECBD570}"/>
              </a:ext>
            </a:extLst>
          </p:cNvPr>
          <p:cNvSpPr txBox="1">
            <a:spLocks noChangeArrowheads="1"/>
          </p:cNvSpPr>
          <p:nvPr/>
        </p:nvSpPr>
        <p:spPr bwMode="auto">
          <a:xfrm>
            <a:off x="1340808" y="1524000"/>
            <a:ext cx="3544560" cy="458587"/>
          </a:xfrm>
          <a:prstGeom prst="rect">
            <a:avLst/>
          </a:prstGeom>
          <a:noFill/>
          <a:ln w="952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1400" i="1">
                <a:solidFill>
                  <a:schemeClr val="bg1">
                    <a:lumMod val="75000"/>
                  </a:schemeClr>
                </a:solidFill>
              </a:rPr>
              <a:t>These three are all secondary to abnormal</a:t>
            </a:r>
          </a:p>
          <a:p>
            <a:pPr algn="ctr" eaLnBrk="1" hangingPunct="1">
              <a:lnSpc>
                <a:spcPct val="85000"/>
              </a:lnSpc>
              <a:spcBef>
                <a:spcPct val="0"/>
              </a:spcBef>
              <a:buClrTx/>
              <a:buSzTx/>
              <a:buFontTx/>
              <a:buNone/>
            </a:pPr>
            <a:r>
              <a:rPr lang="en-US" altLang="en-US" sz="1400" i="1">
                <a:solidFill>
                  <a:schemeClr val="bg1">
                    <a:lumMod val="75000"/>
                  </a:schemeClr>
                </a:solidFill>
              </a:rPr>
              <a:t>closure of the embryonic optic fissure</a:t>
            </a:r>
          </a:p>
        </p:txBody>
      </p:sp>
      <p:sp>
        <p:nvSpPr>
          <p:cNvPr id="26630" name="Text Box 7">
            <a:extLst>
              <a:ext uri="{FF2B5EF4-FFF2-40B4-BE49-F238E27FC236}">
                <a16:creationId xmlns:a16="http://schemas.microsoft.com/office/drawing/2014/main" id="{77864995-F91A-497B-84DE-F4FB09455FB9}"/>
              </a:ext>
            </a:extLst>
          </p:cNvPr>
          <p:cNvSpPr txBox="1">
            <a:spLocks noChangeArrowheads="1"/>
          </p:cNvSpPr>
          <p:nvPr/>
        </p:nvSpPr>
        <p:spPr bwMode="auto">
          <a:xfrm>
            <a:off x="76200" y="2514600"/>
            <a:ext cx="2783134" cy="861774"/>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solidFill>
                  <a:schemeClr val="bg1">
                    <a:lumMod val="65000"/>
                  </a:schemeClr>
                </a:solidFill>
              </a:rPr>
              <a:t>Optic Nerve Coloboma</a:t>
            </a:r>
          </a:p>
          <a:p>
            <a:pPr eaLnBrk="1" hangingPunct="1">
              <a:spcBef>
                <a:spcPct val="0"/>
              </a:spcBef>
              <a:buClrTx/>
              <a:buSzTx/>
              <a:buFontTx/>
              <a:buNone/>
            </a:pPr>
            <a:r>
              <a:rPr lang="en-US" altLang="en-US" sz="1200">
                <a:solidFill>
                  <a:schemeClr val="bg1">
                    <a:lumMod val="65000"/>
                  </a:schemeClr>
                </a:solidFill>
              </a:rPr>
              <a:t>1) May resemble…</a:t>
            </a:r>
            <a:r>
              <a:rPr lang="en-US" altLang="en-US" sz="1200" b="1">
                <a:solidFill>
                  <a:schemeClr val="bg1">
                    <a:lumMod val="65000"/>
                  </a:schemeClr>
                </a:solidFill>
              </a:rPr>
              <a:t>deep cupping</a:t>
            </a:r>
          </a:p>
          <a:p>
            <a:pPr eaLnBrk="1" hangingPunct="1">
              <a:spcBef>
                <a:spcPct val="0"/>
              </a:spcBef>
              <a:buClrTx/>
              <a:buSzTx/>
              <a:buFontTx/>
              <a:buNone/>
            </a:pPr>
            <a:r>
              <a:rPr lang="en-US" altLang="en-US" sz="1200">
                <a:solidFill>
                  <a:schemeClr val="bg1">
                    <a:lumMod val="65000"/>
                  </a:schemeClr>
                </a:solidFill>
              </a:rPr>
              <a:t>2) Can be…</a:t>
            </a:r>
            <a:r>
              <a:rPr lang="en-US" altLang="en-US" sz="1200" b="1">
                <a:solidFill>
                  <a:schemeClr val="bg1">
                    <a:lumMod val="65000"/>
                  </a:schemeClr>
                </a:solidFill>
              </a:rPr>
              <a:t>bilateral, asymmetric</a:t>
            </a:r>
          </a:p>
          <a:p>
            <a:pPr eaLnBrk="1" hangingPunct="1">
              <a:spcBef>
                <a:spcPct val="0"/>
              </a:spcBef>
              <a:buClrTx/>
              <a:buSzTx/>
              <a:buFontTx/>
              <a:buNone/>
            </a:pPr>
            <a:r>
              <a:rPr lang="en-US" altLang="en-US" sz="1200">
                <a:solidFill>
                  <a:schemeClr val="bg1">
                    <a:lumMod val="65000"/>
                  </a:schemeClr>
                </a:solidFill>
              </a:rPr>
              <a:t>3) Part of the…</a:t>
            </a:r>
            <a:r>
              <a:rPr lang="en-US" altLang="en-US" sz="1200" b="1">
                <a:solidFill>
                  <a:schemeClr val="bg1">
                    <a:lumMod val="65000"/>
                  </a:schemeClr>
                </a:solidFill>
              </a:rPr>
              <a:t>CHARGE association</a:t>
            </a:r>
          </a:p>
        </p:txBody>
      </p:sp>
      <p:sp>
        <p:nvSpPr>
          <p:cNvPr id="26631" name="Line 8">
            <a:extLst>
              <a:ext uri="{FF2B5EF4-FFF2-40B4-BE49-F238E27FC236}">
                <a16:creationId xmlns:a16="http://schemas.microsoft.com/office/drawing/2014/main" id="{91D11795-7A2D-4757-920B-F908079269D1}"/>
              </a:ext>
            </a:extLst>
          </p:cNvPr>
          <p:cNvSpPr>
            <a:spLocks noChangeShapeType="1"/>
          </p:cNvSpPr>
          <p:nvPr/>
        </p:nvSpPr>
        <p:spPr bwMode="auto">
          <a:xfrm flipH="1">
            <a:off x="2971800" y="2057400"/>
            <a:ext cx="152400" cy="14478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632" name="Text Box 9">
            <a:extLst>
              <a:ext uri="{FF2B5EF4-FFF2-40B4-BE49-F238E27FC236}">
                <a16:creationId xmlns:a16="http://schemas.microsoft.com/office/drawing/2014/main" id="{A6F1D9EC-DA7F-44C4-8528-11B06C1FBD47}"/>
              </a:ext>
            </a:extLst>
          </p:cNvPr>
          <p:cNvSpPr txBox="1">
            <a:spLocks noChangeArrowheads="1"/>
          </p:cNvSpPr>
          <p:nvPr/>
        </p:nvSpPr>
        <p:spPr bwMode="auto">
          <a:xfrm>
            <a:off x="1371600" y="4267200"/>
            <a:ext cx="3057247" cy="2154436"/>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dirty="0">
                <a:solidFill>
                  <a:schemeClr val="bg1">
                    <a:lumMod val="65000"/>
                  </a:schemeClr>
                </a:solidFill>
              </a:rPr>
              <a:t>Morning-Glory Disc</a:t>
            </a:r>
          </a:p>
          <a:p>
            <a:pPr eaLnBrk="1" hangingPunct="1">
              <a:spcBef>
                <a:spcPct val="0"/>
              </a:spcBef>
              <a:buClrTx/>
              <a:buSzTx/>
              <a:buFontTx/>
              <a:buNone/>
            </a:pPr>
            <a:r>
              <a:rPr lang="en-US" altLang="en-US" sz="1200" dirty="0">
                <a:solidFill>
                  <a:schemeClr val="bg1">
                    <a:lumMod val="65000"/>
                  </a:schemeClr>
                </a:solidFill>
              </a:rPr>
              <a:t>--DFE reveals:</a:t>
            </a:r>
          </a:p>
          <a:p>
            <a:pPr eaLnBrk="1" hangingPunct="1">
              <a:spcBef>
                <a:spcPct val="0"/>
              </a:spcBef>
              <a:buClrTx/>
              <a:buSzTx/>
              <a:buFontTx/>
              <a:buNone/>
            </a:pPr>
            <a:r>
              <a:rPr lang="en-US" altLang="en-US" sz="1200" dirty="0">
                <a:solidFill>
                  <a:schemeClr val="bg1">
                    <a:lumMod val="65000"/>
                  </a:schemeClr>
                </a:solidFill>
              </a:rPr>
              <a:t>  1) A funnel-shaped…</a:t>
            </a:r>
            <a:r>
              <a:rPr lang="en-US" altLang="en-US" sz="1200" b="1" dirty="0">
                <a:solidFill>
                  <a:schemeClr val="bg1">
                    <a:lumMod val="65000"/>
                  </a:schemeClr>
                </a:solidFill>
              </a:rPr>
              <a:t>excavation</a:t>
            </a:r>
            <a:endParaRPr lang="en-US" altLang="en-US" sz="1200" dirty="0">
              <a:solidFill>
                <a:schemeClr val="bg1">
                  <a:lumMod val="65000"/>
                </a:schemeClr>
              </a:solidFill>
            </a:endParaRPr>
          </a:p>
          <a:p>
            <a:pPr eaLnBrk="1" hangingPunct="1">
              <a:spcBef>
                <a:spcPct val="0"/>
              </a:spcBef>
              <a:buClrTx/>
              <a:buSzTx/>
              <a:buFontTx/>
              <a:buNone/>
            </a:pPr>
            <a:r>
              <a:rPr lang="en-US" altLang="en-US" sz="1200" dirty="0">
                <a:solidFill>
                  <a:schemeClr val="bg1">
                    <a:lumMod val="65000"/>
                  </a:schemeClr>
                </a:solidFill>
              </a:rPr>
              <a:t>  2) Number of vessels crossing the rim</a:t>
            </a:r>
          </a:p>
          <a:p>
            <a:pPr eaLnBrk="1" hangingPunct="1">
              <a:spcBef>
                <a:spcPct val="0"/>
              </a:spcBef>
              <a:buClrTx/>
              <a:buSzTx/>
              <a:buFontTx/>
              <a:buNone/>
            </a:pPr>
            <a:r>
              <a:rPr lang="en-US" altLang="en-US" sz="1200" dirty="0">
                <a:solidFill>
                  <a:schemeClr val="bg1">
                    <a:lumMod val="65000"/>
                  </a:schemeClr>
                </a:solidFill>
              </a:rPr>
              <a:t>    seems abnormally…</a:t>
            </a:r>
            <a:r>
              <a:rPr lang="en-US" altLang="en-US" sz="1200" b="1" dirty="0">
                <a:solidFill>
                  <a:schemeClr val="bg1">
                    <a:lumMod val="65000"/>
                  </a:schemeClr>
                </a:solidFill>
              </a:rPr>
              <a:t>high</a:t>
            </a:r>
            <a:r>
              <a:rPr lang="en-US" altLang="en-US" sz="1200" dirty="0">
                <a:solidFill>
                  <a:schemeClr val="bg1">
                    <a:lumMod val="65000"/>
                  </a:schemeClr>
                </a:solidFill>
              </a:rPr>
              <a:t> </a:t>
            </a:r>
            <a:endParaRPr lang="en-US" altLang="en-US" sz="1200" b="1" dirty="0">
              <a:solidFill>
                <a:schemeClr val="bg1">
                  <a:lumMod val="65000"/>
                </a:schemeClr>
              </a:solidFill>
            </a:endParaRPr>
          </a:p>
          <a:p>
            <a:pPr eaLnBrk="1" hangingPunct="1">
              <a:spcBef>
                <a:spcPct val="0"/>
              </a:spcBef>
              <a:buClrTx/>
              <a:buSzTx/>
              <a:buFontTx/>
              <a:buNone/>
            </a:pPr>
            <a:r>
              <a:rPr lang="en-US" altLang="en-US" sz="1200" dirty="0">
                <a:solidFill>
                  <a:schemeClr val="bg1">
                    <a:lumMod val="65000"/>
                  </a:schemeClr>
                </a:solidFill>
              </a:rPr>
              <a:t>--Tissue is…</a:t>
            </a:r>
            <a:r>
              <a:rPr lang="en-US" altLang="en-US" sz="1200" b="1" dirty="0">
                <a:solidFill>
                  <a:schemeClr val="bg1">
                    <a:lumMod val="65000"/>
                  </a:schemeClr>
                </a:solidFill>
              </a:rPr>
              <a:t>contractile</a:t>
            </a:r>
            <a:r>
              <a:rPr lang="en-US" altLang="en-US" sz="1200" dirty="0">
                <a:solidFill>
                  <a:schemeClr val="bg1">
                    <a:lumMod val="65000"/>
                  </a:schemeClr>
                </a:solidFill>
              </a:rPr>
              <a:t>, so cup seems</a:t>
            </a:r>
          </a:p>
          <a:p>
            <a:pPr eaLnBrk="1" hangingPunct="1">
              <a:spcBef>
                <a:spcPct val="0"/>
              </a:spcBef>
              <a:buClrTx/>
              <a:buSzTx/>
              <a:buFontTx/>
              <a:buNone/>
            </a:pPr>
            <a:r>
              <a:rPr lang="en-US" altLang="en-US" sz="1200" dirty="0">
                <a:solidFill>
                  <a:schemeClr val="bg1">
                    <a:lumMod val="65000"/>
                  </a:schemeClr>
                </a:solidFill>
              </a:rPr>
              <a:t>  to…</a:t>
            </a:r>
            <a:r>
              <a:rPr lang="en-US" altLang="en-US" sz="1200" b="1" dirty="0">
                <a:solidFill>
                  <a:schemeClr val="bg1">
                    <a:lumMod val="65000"/>
                  </a:schemeClr>
                </a:solidFill>
              </a:rPr>
              <a:t>open </a:t>
            </a:r>
            <a:r>
              <a:rPr lang="en-US" altLang="en-US" sz="1200" dirty="0">
                <a:solidFill>
                  <a:schemeClr val="bg1">
                    <a:lumMod val="65000"/>
                  </a:schemeClr>
                </a:solidFill>
              </a:rPr>
              <a:t>and</a:t>
            </a:r>
            <a:r>
              <a:rPr lang="en-US" altLang="en-US" sz="1200" b="1" dirty="0">
                <a:solidFill>
                  <a:schemeClr val="bg1">
                    <a:lumMod val="65000"/>
                  </a:schemeClr>
                </a:solidFill>
              </a:rPr>
              <a:t> close</a:t>
            </a:r>
            <a:r>
              <a:rPr lang="en-US" altLang="en-US" sz="1200" dirty="0">
                <a:solidFill>
                  <a:schemeClr val="bg1">
                    <a:lumMod val="65000"/>
                  </a:schemeClr>
                </a:solidFill>
              </a:rPr>
              <a:t> (like its namesake,  </a:t>
            </a:r>
          </a:p>
          <a:p>
            <a:pPr eaLnBrk="1" hangingPunct="1">
              <a:spcBef>
                <a:spcPct val="0"/>
              </a:spcBef>
              <a:buClrTx/>
              <a:buSzTx/>
              <a:buFontTx/>
              <a:buNone/>
            </a:pPr>
            <a:r>
              <a:rPr lang="en-US" altLang="en-US" sz="1200" dirty="0">
                <a:solidFill>
                  <a:schemeClr val="bg1">
                    <a:lumMod val="65000"/>
                  </a:schemeClr>
                </a:solidFill>
              </a:rPr>
              <a:t>  the morning-glory flower)</a:t>
            </a:r>
          </a:p>
          <a:p>
            <a:pPr eaLnBrk="1" hangingPunct="1">
              <a:spcBef>
                <a:spcPct val="0"/>
              </a:spcBef>
              <a:buClrTx/>
              <a:buSzTx/>
              <a:buFontTx/>
              <a:buNone/>
            </a:pPr>
            <a:r>
              <a:rPr lang="en-US" altLang="en-US" sz="1200" dirty="0">
                <a:solidFill>
                  <a:schemeClr val="bg1">
                    <a:lumMod val="65000"/>
                  </a:schemeClr>
                </a:solidFill>
              </a:rPr>
              <a:t>--VA usually…</a:t>
            </a:r>
            <a:r>
              <a:rPr lang="en-US" altLang="en-US" sz="1200" b="1" dirty="0">
                <a:solidFill>
                  <a:schemeClr val="bg1">
                    <a:lumMod val="65000"/>
                  </a:schemeClr>
                </a:solidFill>
              </a:rPr>
              <a:t>20/200</a:t>
            </a:r>
            <a:r>
              <a:rPr lang="en-US" altLang="en-US" sz="1200" dirty="0">
                <a:solidFill>
                  <a:schemeClr val="bg1">
                    <a:lumMod val="65000"/>
                  </a:schemeClr>
                </a:solidFill>
              </a:rPr>
              <a:t>, but can be…</a:t>
            </a:r>
          </a:p>
          <a:p>
            <a:pPr eaLnBrk="1" hangingPunct="1">
              <a:spcBef>
                <a:spcPct val="0"/>
              </a:spcBef>
              <a:buClrTx/>
              <a:buSzTx/>
              <a:buFontTx/>
              <a:buNone/>
            </a:pPr>
            <a:r>
              <a:rPr lang="en-US" altLang="en-US" sz="1200" dirty="0">
                <a:solidFill>
                  <a:schemeClr val="bg1">
                    <a:lumMod val="65000"/>
                  </a:schemeClr>
                </a:solidFill>
              </a:rPr>
              <a:t>   </a:t>
            </a:r>
            <a:r>
              <a:rPr lang="en-US" altLang="en-US" sz="1200" b="1" dirty="0">
                <a:solidFill>
                  <a:schemeClr val="bg1">
                    <a:lumMod val="65000"/>
                  </a:schemeClr>
                </a:solidFill>
              </a:rPr>
              <a:t>20/20&lt;-&gt;NLP</a:t>
            </a:r>
          </a:p>
          <a:p>
            <a:pPr eaLnBrk="1" hangingPunct="1">
              <a:spcBef>
                <a:spcPct val="0"/>
              </a:spcBef>
              <a:buClrTx/>
              <a:buSzTx/>
              <a:buFontTx/>
              <a:buNone/>
            </a:pPr>
            <a:r>
              <a:rPr lang="en-US" altLang="en-US" sz="1200" dirty="0">
                <a:solidFill>
                  <a:schemeClr val="bg1">
                    <a:lumMod val="65000"/>
                  </a:schemeClr>
                </a:solidFill>
              </a:rPr>
              <a:t>--1/3 develop…</a:t>
            </a:r>
            <a:r>
              <a:rPr lang="en-US" altLang="en-US" sz="1200" b="1" dirty="0">
                <a:solidFill>
                  <a:schemeClr val="bg1">
                    <a:lumMod val="65000"/>
                  </a:schemeClr>
                </a:solidFill>
              </a:rPr>
              <a:t>serous RD</a:t>
            </a:r>
          </a:p>
        </p:txBody>
      </p:sp>
      <p:sp>
        <p:nvSpPr>
          <p:cNvPr id="26633" name="Rectangle 11">
            <a:extLst>
              <a:ext uri="{FF2B5EF4-FFF2-40B4-BE49-F238E27FC236}">
                <a16:creationId xmlns:a16="http://schemas.microsoft.com/office/drawing/2014/main" id="{F76BCA91-4E24-4F7F-B6A5-D5C8FE6F39B6}"/>
              </a:ext>
            </a:extLst>
          </p:cNvPr>
          <p:cNvSpPr>
            <a:spLocks noChangeArrowheads="1"/>
          </p:cNvSpPr>
          <p:nvPr/>
        </p:nvSpPr>
        <p:spPr bwMode="auto">
          <a:xfrm>
            <a:off x="457200" y="122238"/>
            <a:ext cx="7543800" cy="8683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b"/>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ct val="85000"/>
              </a:lnSpc>
              <a:spcBef>
                <a:spcPct val="0"/>
              </a:spcBef>
              <a:buClrTx/>
              <a:buSzTx/>
              <a:buFontTx/>
              <a:buNone/>
            </a:pPr>
            <a:r>
              <a:rPr lang="en-US" altLang="en-US" sz="3200" b="1" dirty="0">
                <a:solidFill>
                  <a:schemeClr val="tx2"/>
                </a:solidFill>
              </a:rPr>
              <a:t>Developmental Abnormalities of the Optic Nerve Head</a:t>
            </a:r>
            <a:endParaRPr lang="en-US" altLang="en-US" sz="3200" dirty="0">
              <a:solidFill>
                <a:schemeClr val="tx2"/>
              </a:solidFill>
            </a:endParaRPr>
          </a:p>
        </p:txBody>
      </p:sp>
      <p:sp>
        <p:nvSpPr>
          <p:cNvPr id="26634" name="Slide Number Placeholder 1">
            <a:extLst>
              <a:ext uri="{FF2B5EF4-FFF2-40B4-BE49-F238E27FC236}">
                <a16:creationId xmlns:a16="http://schemas.microsoft.com/office/drawing/2014/main" id="{36D4B343-1488-4D7C-8569-64FF0FD08B6E}"/>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DBDA1020-9ADD-4487-AA1F-12FB75A402F9}" type="slidenum">
              <a:rPr lang="en-US" altLang="en-US" sz="1000"/>
              <a:pPr>
                <a:spcBef>
                  <a:spcPct val="0"/>
                </a:spcBef>
                <a:buClrTx/>
                <a:buSzTx/>
                <a:buFontTx/>
                <a:buNone/>
              </a:pPr>
              <a:t>89</a:t>
            </a:fld>
            <a:endParaRPr lang="en-US" altLang="en-US" sz="1000"/>
          </a:p>
        </p:txBody>
      </p:sp>
      <p:sp>
        <p:nvSpPr>
          <p:cNvPr id="26635" name="Line 12">
            <a:extLst>
              <a:ext uri="{FF2B5EF4-FFF2-40B4-BE49-F238E27FC236}">
                <a16:creationId xmlns:a16="http://schemas.microsoft.com/office/drawing/2014/main" id="{65C3BECB-2C2E-4FDB-BF02-61BA4BD8DB2D}"/>
              </a:ext>
            </a:extLst>
          </p:cNvPr>
          <p:cNvSpPr>
            <a:spLocks noChangeShapeType="1"/>
          </p:cNvSpPr>
          <p:nvPr/>
        </p:nvSpPr>
        <p:spPr bwMode="auto">
          <a:xfrm>
            <a:off x="3124200" y="2057400"/>
            <a:ext cx="381000" cy="22098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 name="Text Box 16">
            <a:extLst>
              <a:ext uri="{FF2B5EF4-FFF2-40B4-BE49-F238E27FC236}">
                <a16:creationId xmlns:a16="http://schemas.microsoft.com/office/drawing/2014/main" id="{A25388A0-A505-4976-AE31-C05FE10D78D8}"/>
              </a:ext>
            </a:extLst>
          </p:cNvPr>
          <p:cNvSpPr txBox="1">
            <a:spLocks noChangeArrowheads="1"/>
          </p:cNvSpPr>
          <p:nvPr/>
        </p:nvSpPr>
        <p:spPr bwMode="auto">
          <a:xfrm>
            <a:off x="4648200" y="2576513"/>
            <a:ext cx="3973513" cy="862012"/>
          </a:xfrm>
          <a:prstGeom prst="rect">
            <a:avLst/>
          </a:prstGeom>
          <a:solidFill>
            <a:srgbClr val="FFC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defRPr/>
            </a:pPr>
            <a:r>
              <a:rPr lang="en-US" altLang="en-US" sz="1400" b="1" dirty="0">
                <a:solidFill>
                  <a:schemeClr val="bg1">
                    <a:lumMod val="65000"/>
                  </a:schemeClr>
                </a:solidFill>
              </a:rPr>
              <a:t>Myelinated RNFL</a:t>
            </a:r>
          </a:p>
          <a:p>
            <a:pPr eaLnBrk="1" hangingPunct="1">
              <a:spcBef>
                <a:spcPct val="0"/>
              </a:spcBef>
              <a:buClrTx/>
              <a:buSzTx/>
              <a:buFontTx/>
              <a:buNone/>
              <a:defRPr/>
            </a:pPr>
            <a:r>
              <a:rPr lang="en-US" altLang="en-US" sz="1200" dirty="0">
                <a:solidFill>
                  <a:srgbClr val="FFCCFF"/>
                </a:solidFill>
              </a:rPr>
              <a:t>--Myelin normally starts at LGN, ends at lamina </a:t>
            </a:r>
            <a:r>
              <a:rPr lang="en-US" altLang="en-US" sz="1200" dirty="0" err="1">
                <a:solidFill>
                  <a:srgbClr val="FFCCFF"/>
                </a:solidFill>
              </a:rPr>
              <a:t>cribrosa</a:t>
            </a:r>
            <a:endParaRPr lang="en-US" altLang="en-US" sz="1200" dirty="0">
              <a:solidFill>
                <a:srgbClr val="FFCCFF"/>
              </a:solidFill>
            </a:endParaRPr>
          </a:p>
          <a:p>
            <a:pPr eaLnBrk="1" hangingPunct="1">
              <a:spcBef>
                <a:spcPct val="0"/>
              </a:spcBef>
              <a:buClrTx/>
              <a:buSzTx/>
              <a:buFontTx/>
              <a:buNone/>
              <a:defRPr/>
            </a:pPr>
            <a:r>
              <a:rPr lang="en-US" altLang="en-US" sz="1200" dirty="0">
                <a:solidFill>
                  <a:srgbClr val="FFCCFF"/>
                </a:solidFill>
              </a:rPr>
              <a:t>--Can be patchy, discontinuous</a:t>
            </a:r>
          </a:p>
          <a:p>
            <a:pPr eaLnBrk="1" hangingPunct="1">
              <a:spcBef>
                <a:spcPct val="0"/>
              </a:spcBef>
              <a:buClrTx/>
              <a:buSzTx/>
              <a:buFontTx/>
              <a:buNone/>
              <a:defRPr/>
            </a:pPr>
            <a:r>
              <a:rPr lang="en-US" altLang="en-US" sz="1200" dirty="0">
                <a:solidFill>
                  <a:srgbClr val="FFCCFF"/>
                </a:solidFill>
              </a:rPr>
              <a:t>--Corresponding VF has absolute scotoma</a:t>
            </a:r>
          </a:p>
        </p:txBody>
      </p:sp>
      <p:sp>
        <p:nvSpPr>
          <p:cNvPr id="15" name="Text Box 18">
            <a:extLst>
              <a:ext uri="{FF2B5EF4-FFF2-40B4-BE49-F238E27FC236}">
                <a16:creationId xmlns:a16="http://schemas.microsoft.com/office/drawing/2014/main" id="{0EEE94D4-BC7E-44DF-B02B-501B0F5929C0}"/>
              </a:ext>
            </a:extLst>
          </p:cNvPr>
          <p:cNvSpPr txBox="1">
            <a:spLocks noChangeArrowheads="1"/>
          </p:cNvSpPr>
          <p:nvPr/>
        </p:nvSpPr>
        <p:spPr bwMode="auto">
          <a:xfrm>
            <a:off x="5546725" y="1687513"/>
            <a:ext cx="3452813" cy="677862"/>
          </a:xfrm>
          <a:prstGeom prst="rect">
            <a:avLst/>
          </a:prstGeom>
          <a:solidFill>
            <a:srgbClr val="FFFF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defRPr/>
            </a:pPr>
            <a:r>
              <a:rPr lang="en-US" altLang="en-US" sz="1400" b="1" dirty="0" err="1">
                <a:solidFill>
                  <a:schemeClr val="bg1">
                    <a:lumMod val="75000"/>
                  </a:schemeClr>
                </a:solidFill>
              </a:rPr>
              <a:t>Megalopapilla</a:t>
            </a:r>
            <a:endParaRPr lang="en-US" altLang="en-US" sz="1400" b="1" dirty="0">
              <a:solidFill>
                <a:schemeClr val="bg1">
                  <a:lumMod val="75000"/>
                </a:schemeClr>
              </a:solidFill>
            </a:endParaRPr>
          </a:p>
          <a:p>
            <a:pPr eaLnBrk="1" hangingPunct="1">
              <a:spcBef>
                <a:spcPct val="0"/>
              </a:spcBef>
              <a:buClrTx/>
              <a:buSzTx/>
              <a:buFontTx/>
              <a:buNone/>
              <a:defRPr/>
            </a:pPr>
            <a:r>
              <a:rPr lang="en-US" altLang="en-US" sz="1200" dirty="0">
                <a:solidFill>
                  <a:srgbClr val="FFFF99"/>
                </a:solidFill>
              </a:rPr>
              <a:t>--Abnormally large diameter of </a:t>
            </a:r>
            <a:r>
              <a:rPr lang="en-US" altLang="en-US" sz="1200" b="1" dirty="0">
                <a:solidFill>
                  <a:srgbClr val="FFFF99"/>
                </a:solidFill>
              </a:rPr>
              <a:t>disc and cup</a:t>
            </a:r>
          </a:p>
          <a:p>
            <a:pPr eaLnBrk="1" hangingPunct="1">
              <a:spcBef>
                <a:spcPct val="0"/>
              </a:spcBef>
              <a:buClrTx/>
              <a:buSzTx/>
              <a:buFontTx/>
              <a:buNone/>
              <a:defRPr/>
            </a:pPr>
            <a:r>
              <a:rPr lang="en-US" altLang="en-US" sz="1200" dirty="0">
                <a:solidFill>
                  <a:srgbClr val="FFFF99"/>
                </a:solidFill>
              </a:rPr>
              <a:t>--VF testing may reveal an </a:t>
            </a:r>
            <a:r>
              <a:rPr lang="en-US" altLang="en-US" sz="1200" b="1" dirty="0">
                <a:solidFill>
                  <a:srgbClr val="FFFF99"/>
                </a:solidFill>
              </a:rPr>
              <a:t>enlarged blind spot</a:t>
            </a:r>
          </a:p>
        </p:txBody>
      </p:sp>
      <p:sp>
        <p:nvSpPr>
          <p:cNvPr id="16" name="Text Box 19">
            <a:extLst>
              <a:ext uri="{FF2B5EF4-FFF2-40B4-BE49-F238E27FC236}">
                <a16:creationId xmlns:a16="http://schemas.microsoft.com/office/drawing/2014/main" id="{BF21B0FD-ADB8-4F9B-81FF-E2291331973F}"/>
              </a:ext>
            </a:extLst>
          </p:cNvPr>
          <p:cNvSpPr txBox="1">
            <a:spLocks noChangeArrowheads="1"/>
          </p:cNvSpPr>
          <p:nvPr/>
        </p:nvSpPr>
        <p:spPr bwMode="auto">
          <a:xfrm>
            <a:off x="5257800" y="3760788"/>
            <a:ext cx="3273425" cy="1231900"/>
          </a:xfrm>
          <a:prstGeom prst="rect">
            <a:avLst/>
          </a:prstGeom>
          <a:solidFill>
            <a:srgbClr val="CCFFCC"/>
          </a:solidFill>
          <a:ln w="9525">
            <a:no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defRPr/>
            </a:pPr>
            <a:r>
              <a:rPr lang="en-US" altLang="en-US" sz="1400" b="1" dirty="0">
                <a:solidFill>
                  <a:schemeClr val="bg1">
                    <a:lumMod val="65000"/>
                  </a:schemeClr>
                </a:solidFill>
              </a:rPr>
              <a:t>Optic Nerve Hypoplasia</a:t>
            </a:r>
          </a:p>
          <a:p>
            <a:pPr eaLnBrk="1" hangingPunct="1">
              <a:spcBef>
                <a:spcPct val="0"/>
              </a:spcBef>
              <a:buClrTx/>
              <a:buSzTx/>
              <a:buFontTx/>
              <a:buNone/>
              <a:defRPr/>
            </a:pPr>
            <a:r>
              <a:rPr lang="en-US" altLang="en-US" sz="1200" dirty="0">
                <a:solidFill>
                  <a:srgbClr val="CCFFCC"/>
                </a:solidFill>
              </a:rPr>
              <a:t>--Abnormally </a:t>
            </a:r>
            <a:r>
              <a:rPr lang="en-US" altLang="en-US" sz="1200" b="1" dirty="0">
                <a:solidFill>
                  <a:srgbClr val="CCFFCC"/>
                </a:solidFill>
              </a:rPr>
              <a:t>low number of axons</a:t>
            </a:r>
          </a:p>
          <a:p>
            <a:pPr eaLnBrk="1" hangingPunct="1">
              <a:spcBef>
                <a:spcPct val="0"/>
              </a:spcBef>
              <a:buClrTx/>
              <a:buSzTx/>
              <a:buFontTx/>
              <a:buNone/>
              <a:defRPr/>
            </a:pPr>
            <a:r>
              <a:rPr lang="en-US" altLang="en-US" sz="1200" dirty="0">
                <a:solidFill>
                  <a:srgbClr val="CCFFCC"/>
                </a:solidFill>
              </a:rPr>
              <a:t>--DFE: Small pale disc with </a:t>
            </a:r>
            <a:r>
              <a:rPr lang="en-US" altLang="en-US" sz="1200" b="1" dirty="0">
                <a:solidFill>
                  <a:srgbClr val="CCFFCC"/>
                </a:solidFill>
              </a:rPr>
              <a:t>double ring sign</a:t>
            </a:r>
            <a:endParaRPr lang="en-US" altLang="en-US" sz="1200" dirty="0">
              <a:solidFill>
                <a:srgbClr val="CCFFCC"/>
              </a:solidFill>
            </a:endParaRPr>
          </a:p>
          <a:p>
            <a:pPr eaLnBrk="1" hangingPunct="1">
              <a:spcBef>
                <a:spcPct val="0"/>
              </a:spcBef>
              <a:buClrTx/>
              <a:buSzTx/>
              <a:buFontTx/>
              <a:buNone/>
              <a:defRPr/>
            </a:pPr>
            <a:r>
              <a:rPr lang="en-US" altLang="en-US" sz="1200" dirty="0">
                <a:solidFill>
                  <a:srgbClr val="CCFFCC"/>
                </a:solidFill>
              </a:rPr>
              <a:t>--VA </a:t>
            </a:r>
            <a:r>
              <a:rPr lang="en-US" altLang="en-US" sz="1200" b="1" dirty="0">
                <a:solidFill>
                  <a:srgbClr val="CCFFCC"/>
                </a:solidFill>
              </a:rPr>
              <a:t>20/20&lt;-&gt;NLP</a:t>
            </a:r>
          </a:p>
          <a:p>
            <a:pPr eaLnBrk="1" hangingPunct="1">
              <a:spcBef>
                <a:spcPct val="0"/>
              </a:spcBef>
              <a:buClrTx/>
              <a:buSzTx/>
              <a:buFontTx/>
              <a:buNone/>
              <a:defRPr/>
            </a:pPr>
            <a:r>
              <a:rPr lang="en-US" altLang="en-US" sz="1200" dirty="0">
                <a:solidFill>
                  <a:srgbClr val="CCFFCC"/>
                </a:solidFill>
              </a:rPr>
              <a:t>--VF defects </a:t>
            </a:r>
            <a:r>
              <a:rPr lang="en-US" altLang="en-US" sz="1200" b="1" dirty="0">
                <a:solidFill>
                  <a:srgbClr val="CCFFCC"/>
                </a:solidFill>
              </a:rPr>
              <a:t>invariably present</a:t>
            </a:r>
          </a:p>
          <a:p>
            <a:pPr eaLnBrk="1" hangingPunct="1">
              <a:spcBef>
                <a:spcPct val="0"/>
              </a:spcBef>
              <a:buClrTx/>
              <a:buSzTx/>
              <a:buFontTx/>
              <a:buNone/>
              <a:defRPr/>
            </a:pPr>
            <a:r>
              <a:rPr lang="en-US" altLang="en-US" sz="1200" dirty="0">
                <a:solidFill>
                  <a:srgbClr val="CCFFCC"/>
                </a:solidFill>
              </a:rPr>
              <a:t>--Remember the </a:t>
            </a:r>
            <a:r>
              <a:rPr lang="en-US" altLang="en-US" sz="1200" b="1" dirty="0">
                <a:solidFill>
                  <a:srgbClr val="CCFFCC"/>
                </a:solidFill>
              </a:rPr>
              <a:t>4 D’s</a:t>
            </a:r>
            <a:r>
              <a:rPr lang="en-US" altLang="en-US" sz="1200" dirty="0">
                <a:solidFill>
                  <a:srgbClr val="CCFFCC"/>
                </a:solidFill>
              </a:rPr>
              <a:t> (more on this shortly)</a:t>
            </a:r>
          </a:p>
        </p:txBody>
      </p:sp>
      <p:sp>
        <p:nvSpPr>
          <p:cNvPr id="17" name="Text Box 13">
            <a:extLst>
              <a:ext uri="{FF2B5EF4-FFF2-40B4-BE49-F238E27FC236}">
                <a16:creationId xmlns:a16="http://schemas.microsoft.com/office/drawing/2014/main" id="{D23EA8F9-DF9F-4DB4-AA3A-1B3558C3921B}"/>
              </a:ext>
            </a:extLst>
          </p:cNvPr>
          <p:cNvSpPr txBox="1">
            <a:spLocks noChangeArrowheads="1"/>
          </p:cNvSpPr>
          <p:nvPr/>
        </p:nvSpPr>
        <p:spPr bwMode="auto">
          <a:xfrm>
            <a:off x="4800600" y="5257800"/>
            <a:ext cx="4294188" cy="1230313"/>
          </a:xfrm>
          <a:prstGeom prst="rect">
            <a:avLst/>
          </a:prstGeom>
          <a:solidFill>
            <a:srgbClr val="FFCC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Tilted-Disc Syndrome</a:t>
            </a:r>
          </a:p>
          <a:p>
            <a:pPr eaLnBrk="1" hangingPunct="1">
              <a:spcBef>
                <a:spcPct val="0"/>
              </a:spcBef>
              <a:buClrTx/>
              <a:buSzTx/>
              <a:buFontTx/>
              <a:buNone/>
            </a:pPr>
            <a:r>
              <a:rPr lang="en-US" altLang="en-US" sz="1200"/>
              <a:t>1) Superior pole appears…</a:t>
            </a:r>
            <a:r>
              <a:rPr lang="en-US" altLang="en-US" sz="1200" b="1">
                <a:solidFill>
                  <a:srgbClr val="0000FF"/>
                </a:solidFill>
              </a:rPr>
              <a:t>elevated</a:t>
            </a:r>
            <a:r>
              <a:rPr lang="en-US" altLang="en-US" sz="1200"/>
              <a:t>, inferior…</a:t>
            </a:r>
            <a:r>
              <a:rPr lang="en-US" altLang="en-US" sz="1200" b="1">
                <a:solidFill>
                  <a:srgbClr val="0000FF"/>
                </a:solidFill>
              </a:rPr>
              <a:t>recessed</a:t>
            </a:r>
          </a:p>
          <a:p>
            <a:pPr eaLnBrk="1" hangingPunct="1">
              <a:spcBef>
                <a:spcPct val="0"/>
              </a:spcBef>
              <a:buClrTx/>
              <a:buSzTx/>
              <a:buFontTx/>
              <a:buNone/>
            </a:pPr>
            <a:r>
              <a:rPr lang="en-US" altLang="en-US" sz="1200"/>
              <a:t>2) </a:t>
            </a:r>
            <a:r>
              <a:rPr lang="en-US" altLang="en-US" sz="1200">
                <a:solidFill>
                  <a:srgbClr val="FFCC99"/>
                </a:solidFill>
              </a:rPr>
              <a:t>Associated with…</a:t>
            </a:r>
            <a:r>
              <a:rPr lang="en-US" altLang="en-US" sz="1200" b="1">
                <a:solidFill>
                  <a:srgbClr val="FFCC99"/>
                </a:solidFill>
              </a:rPr>
              <a:t>situs inversus</a:t>
            </a:r>
            <a:r>
              <a:rPr lang="en-US" altLang="en-US" sz="1200">
                <a:solidFill>
                  <a:srgbClr val="FFCC99"/>
                </a:solidFill>
              </a:rPr>
              <a:t> of retinal vessels</a:t>
            </a:r>
          </a:p>
          <a:p>
            <a:pPr eaLnBrk="1" hangingPunct="1">
              <a:spcBef>
                <a:spcPct val="0"/>
              </a:spcBef>
              <a:buClrTx/>
              <a:buSzTx/>
              <a:buFontTx/>
              <a:buNone/>
            </a:pPr>
            <a:r>
              <a:rPr lang="en-US" altLang="en-US" sz="1200"/>
              <a:t>3) </a:t>
            </a:r>
            <a:r>
              <a:rPr lang="en-US" altLang="en-US" sz="1200">
                <a:solidFill>
                  <a:srgbClr val="FFCC99"/>
                </a:solidFill>
              </a:rPr>
              <a:t>Fundus abnormality produces…</a:t>
            </a:r>
            <a:r>
              <a:rPr lang="en-US" altLang="en-US" sz="1200" b="1">
                <a:solidFill>
                  <a:srgbClr val="FFCC99"/>
                </a:solidFill>
              </a:rPr>
              <a:t>myopic astigmatism</a:t>
            </a:r>
          </a:p>
          <a:p>
            <a:pPr eaLnBrk="1" hangingPunct="1">
              <a:spcBef>
                <a:spcPct val="0"/>
              </a:spcBef>
              <a:buClrTx/>
              <a:buSzTx/>
              <a:buFontTx/>
              <a:buNone/>
            </a:pPr>
            <a:r>
              <a:rPr lang="en-US" altLang="en-US" sz="1200"/>
              <a:t>4) </a:t>
            </a:r>
            <a:r>
              <a:rPr lang="en-US" altLang="en-US" sz="1200">
                <a:solidFill>
                  <a:srgbClr val="FFCC99"/>
                </a:solidFill>
              </a:rPr>
              <a:t>VF testing reveals…</a:t>
            </a:r>
            <a:r>
              <a:rPr lang="en-US" altLang="en-US" sz="1200" b="1">
                <a:solidFill>
                  <a:srgbClr val="FFCC99"/>
                </a:solidFill>
              </a:rPr>
              <a:t>bitemporal hemianopia</a:t>
            </a:r>
            <a:r>
              <a:rPr lang="en-US" altLang="en-US" sz="1200">
                <a:solidFill>
                  <a:srgbClr val="FFCC99"/>
                </a:solidFill>
              </a:rPr>
              <a:t> that doesn’t</a:t>
            </a:r>
          </a:p>
          <a:p>
            <a:pPr eaLnBrk="1" hangingPunct="1">
              <a:spcBef>
                <a:spcPct val="0"/>
              </a:spcBef>
              <a:buClrTx/>
              <a:buSzTx/>
              <a:buFontTx/>
              <a:buNone/>
            </a:pPr>
            <a:r>
              <a:rPr lang="en-US" altLang="en-US" sz="1200">
                <a:solidFill>
                  <a:srgbClr val="FFCC99"/>
                </a:solidFill>
              </a:rPr>
              <a:t>   …</a:t>
            </a:r>
            <a:r>
              <a:rPr lang="en-US" altLang="en-US" sz="1200" b="1">
                <a:solidFill>
                  <a:srgbClr val="FFCC99"/>
                </a:solidFill>
              </a:rPr>
              <a:t>respect the vertical</a:t>
            </a:r>
            <a:r>
              <a:rPr lang="en-US" altLang="en-US" sz="1200">
                <a:solidFill>
                  <a:srgbClr val="FFCC99"/>
                </a:solidFill>
              </a:rPr>
              <a:t> and may…</a:t>
            </a:r>
            <a:r>
              <a:rPr lang="en-US" altLang="en-US" sz="1200" b="1">
                <a:solidFill>
                  <a:srgbClr val="FFCC99"/>
                </a:solidFill>
              </a:rPr>
              <a:t>resolve with refraction</a:t>
            </a:r>
          </a:p>
        </p:txBody>
      </p:sp>
      <p:sp>
        <p:nvSpPr>
          <p:cNvPr id="18" name="Text Box 13">
            <a:extLst>
              <a:ext uri="{FF2B5EF4-FFF2-40B4-BE49-F238E27FC236}">
                <a16:creationId xmlns:a16="http://schemas.microsoft.com/office/drawing/2014/main" id="{AF29A23D-8CCD-493E-A881-3F227F620AD9}"/>
              </a:ext>
            </a:extLst>
          </p:cNvPr>
          <p:cNvSpPr txBox="1">
            <a:spLocks noChangeArrowheads="1"/>
          </p:cNvSpPr>
          <p:nvPr/>
        </p:nvSpPr>
        <p:spPr bwMode="auto">
          <a:xfrm>
            <a:off x="4800600" y="5257800"/>
            <a:ext cx="4216400" cy="1231106"/>
          </a:xfrm>
          <a:prstGeom prst="rect">
            <a:avLst/>
          </a:prstGeom>
          <a:solidFill>
            <a:srgbClr val="FFCC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dirty="0">
                <a:solidFill>
                  <a:schemeClr val="bg1">
                    <a:lumMod val="65000"/>
                  </a:schemeClr>
                </a:solidFill>
              </a:rPr>
              <a:t>Tilted-Disc Syndrome</a:t>
            </a:r>
          </a:p>
          <a:p>
            <a:pPr eaLnBrk="1" hangingPunct="1">
              <a:spcBef>
                <a:spcPct val="0"/>
              </a:spcBef>
              <a:buClrTx/>
              <a:buSzTx/>
              <a:buFontTx/>
              <a:buNone/>
            </a:pPr>
            <a:r>
              <a:rPr lang="en-US" altLang="en-US" sz="1200" dirty="0">
                <a:solidFill>
                  <a:srgbClr val="FFCC99"/>
                </a:solidFill>
              </a:rPr>
              <a:t>1) Superior pole appears…</a:t>
            </a:r>
            <a:r>
              <a:rPr lang="en-US" altLang="en-US" sz="1200" b="1" dirty="0">
                <a:solidFill>
                  <a:srgbClr val="FFCC99"/>
                </a:solidFill>
              </a:rPr>
              <a:t>elevated</a:t>
            </a:r>
            <a:r>
              <a:rPr lang="en-US" altLang="en-US" sz="1200" dirty="0">
                <a:solidFill>
                  <a:srgbClr val="FFCC99"/>
                </a:solidFill>
              </a:rPr>
              <a:t>, inferior… </a:t>
            </a:r>
            <a:r>
              <a:rPr lang="en-US" altLang="en-US" sz="1200" b="1" dirty="0">
                <a:solidFill>
                  <a:srgbClr val="FFCC99"/>
                </a:solidFill>
              </a:rPr>
              <a:t>recessed</a:t>
            </a:r>
          </a:p>
          <a:p>
            <a:pPr eaLnBrk="1" hangingPunct="1">
              <a:spcBef>
                <a:spcPct val="0"/>
              </a:spcBef>
              <a:buClrTx/>
              <a:buSzTx/>
              <a:buFontTx/>
              <a:buNone/>
            </a:pPr>
            <a:r>
              <a:rPr lang="en-US" altLang="en-US" sz="1200" dirty="0">
                <a:solidFill>
                  <a:srgbClr val="FFCC99"/>
                </a:solidFill>
              </a:rPr>
              <a:t>2) Associated with…</a:t>
            </a:r>
            <a:r>
              <a:rPr lang="en-US" altLang="en-US" sz="1200" b="1" dirty="0">
                <a:solidFill>
                  <a:srgbClr val="FFCC99"/>
                </a:solidFill>
              </a:rPr>
              <a:t>situs inversus</a:t>
            </a:r>
            <a:r>
              <a:rPr lang="en-US" altLang="en-US" sz="1200" dirty="0">
                <a:solidFill>
                  <a:srgbClr val="FFCC99"/>
                </a:solidFill>
              </a:rPr>
              <a:t> of retinal vessels</a:t>
            </a:r>
          </a:p>
          <a:p>
            <a:pPr eaLnBrk="1" hangingPunct="1">
              <a:spcBef>
                <a:spcPct val="0"/>
              </a:spcBef>
              <a:buClrTx/>
              <a:buSzTx/>
              <a:buFontTx/>
              <a:buNone/>
            </a:pPr>
            <a:r>
              <a:rPr lang="en-US" altLang="en-US" sz="1200" dirty="0">
                <a:solidFill>
                  <a:srgbClr val="FFCC99"/>
                </a:solidFill>
              </a:rPr>
              <a:t>3) Fundus abnormality produces… </a:t>
            </a:r>
            <a:r>
              <a:rPr lang="en-US" altLang="en-US" sz="1200" b="1" dirty="0">
                <a:solidFill>
                  <a:srgbClr val="FFCC99"/>
                </a:solidFill>
              </a:rPr>
              <a:t>myopic </a:t>
            </a:r>
            <a:r>
              <a:rPr lang="en-US" altLang="en-US" sz="1200" b="1" dirty="0" err="1">
                <a:solidFill>
                  <a:srgbClr val="FFCC99"/>
                </a:solidFill>
              </a:rPr>
              <a:t>astigm</a:t>
            </a:r>
            <a:endParaRPr lang="en-US" altLang="en-US" sz="1200" b="1" dirty="0">
              <a:solidFill>
                <a:srgbClr val="FFCC99"/>
              </a:solidFill>
            </a:endParaRPr>
          </a:p>
          <a:p>
            <a:pPr eaLnBrk="1" hangingPunct="1">
              <a:spcBef>
                <a:spcPct val="0"/>
              </a:spcBef>
              <a:buClrTx/>
              <a:buSzTx/>
              <a:buFontTx/>
              <a:buNone/>
            </a:pPr>
            <a:r>
              <a:rPr lang="en-US" altLang="en-US" sz="1200" dirty="0">
                <a:solidFill>
                  <a:srgbClr val="FFCC99"/>
                </a:solidFill>
              </a:rPr>
              <a:t>4) VF testing reveals…</a:t>
            </a:r>
            <a:r>
              <a:rPr lang="en-US" altLang="en-US" sz="1200" b="1" dirty="0">
                <a:solidFill>
                  <a:srgbClr val="FFCC99"/>
                </a:solidFill>
              </a:rPr>
              <a:t>bitemporal hemianopia</a:t>
            </a:r>
            <a:r>
              <a:rPr lang="en-US" altLang="en-US" sz="1200" dirty="0">
                <a:solidFill>
                  <a:srgbClr val="FFCC99"/>
                </a:solidFill>
              </a:rPr>
              <a:t> that </a:t>
            </a:r>
            <a:r>
              <a:rPr lang="en-US" altLang="en-US" sz="1200" dirty="0" err="1">
                <a:solidFill>
                  <a:srgbClr val="FFCC99"/>
                </a:solidFill>
              </a:rPr>
              <a:t>doesn’t</a:t>
            </a:r>
            <a:r>
              <a:rPr lang="en-US" altLang="en-US" sz="1200" b="1" dirty="0" err="1">
                <a:solidFill>
                  <a:srgbClr val="FFCC99"/>
                </a:solidFill>
              </a:rPr>
              <a:t>with</a:t>
            </a:r>
            <a:r>
              <a:rPr lang="en-US" altLang="en-US" sz="1200" b="1" dirty="0">
                <a:solidFill>
                  <a:srgbClr val="FFCC99"/>
                </a:solidFill>
              </a:rPr>
              <a:t> refract</a:t>
            </a:r>
          </a:p>
        </p:txBody>
      </p:sp>
      <p:sp>
        <p:nvSpPr>
          <p:cNvPr id="3" name="TextBox 2">
            <a:extLst>
              <a:ext uri="{FF2B5EF4-FFF2-40B4-BE49-F238E27FC236}">
                <a16:creationId xmlns:a16="http://schemas.microsoft.com/office/drawing/2014/main" id="{83967FBC-9255-EE50-B057-538AB35A0FFD}"/>
              </a:ext>
            </a:extLst>
          </p:cNvPr>
          <p:cNvSpPr txBox="1"/>
          <p:nvPr/>
        </p:nvSpPr>
        <p:spPr>
          <a:xfrm>
            <a:off x="299781" y="1873984"/>
            <a:ext cx="5410200" cy="2308324"/>
          </a:xfrm>
          <a:prstGeom prst="rect">
            <a:avLst/>
          </a:prstGeom>
          <a:solidFill>
            <a:srgbClr val="61D6FF"/>
          </a:solidFill>
        </p:spPr>
        <p:txBody>
          <a:bodyPr wrap="square" rtlCol="0">
            <a:spAutoFit/>
          </a:bodyPr>
          <a:lstStyle/>
          <a:p>
            <a:r>
              <a:rPr lang="en-US" sz="1600" i="1" dirty="0">
                <a:solidFill>
                  <a:schemeClr val="bg1">
                    <a:lumMod val="50000"/>
                  </a:schemeClr>
                </a:solidFill>
              </a:rPr>
              <a:t>Is morning-glory disc usually unilateral, or bilateral?</a:t>
            </a:r>
          </a:p>
          <a:p>
            <a:r>
              <a:rPr lang="en-US" sz="1600" dirty="0">
                <a:solidFill>
                  <a:schemeClr val="bg1">
                    <a:lumMod val="50000"/>
                  </a:schemeClr>
                </a:solidFill>
              </a:rPr>
              <a:t>Unilateral</a:t>
            </a:r>
          </a:p>
          <a:p>
            <a:endParaRPr lang="en-US" sz="1600" i="1" dirty="0">
              <a:solidFill>
                <a:schemeClr val="bg1">
                  <a:lumMod val="50000"/>
                </a:schemeClr>
              </a:solidFill>
              <a:latin typeface="+mn-lt"/>
            </a:endParaRPr>
          </a:p>
          <a:p>
            <a:r>
              <a:rPr lang="en-US" sz="1600" i="1" dirty="0">
                <a:solidFill>
                  <a:schemeClr val="bg1">
                    <a:lumMod val="50000"/>
                  </a:schemeClr>
                </a:solidFill>
                <a:latin typeface="+mn-lt"/>
              </a:rPr>
              <a:t>Is there a gender predilection?</a:t>
            </a:r>
          </a:p>
          <a:p>
            <a:r>
              <a:rPr lang="en-US" sz="1600" dirty="0">
                <a:solidFill>
                  <a:schemeClr val="bg1">
                    <a:lumMod val="50000"/>
                  </a:schemeClr>
                </a:solidFill>
                <a:latin typeface="+mn-lt"/>
              </a:rPr>
              <a:t>Yes, there is a  ♀  preponderance</a:t>
            </a:r>
          </a:p>
          <a:p>
            <a:endParaRPr lang="en-US" sz="1600" dirty="0">
              <a:solidFill>
                <a:schemeClr val="bg1">
                  <a:lumMod val="50000"/>
                </a:schemeClr>
              </a:solidFill>
            </a:endParaRPr>
          </a:p>
          <a:p>
            <a:r>
              <a:rPr lang="en-US" sz="1600" i="1" dirty="0">
                <a:solidFill>
                  <a:schemeClr val="bg1">
                    <a:lumMod val="50000"/>
                  </a:schemeClr>
                </a:solidFill>
              </a:rPr>
              <a:t>It has two associations of particular note—what are they?</a:t>
            </a:r>
          </a:p>
          <a:p>
            <a:r>
              <a:rPr lang="en-US" sz="1600" dirty="0">
                <a:solidFill>
                  <a:schemeClr val="bg1">
                    <a:lumMod val="50000"/>
                  </a:schemeClr>
                </a:solidFill>
              </a:rPr>
              <a:t>--PHACE  syndrome</a:t>
            </a:r>
          </a:p>
          <a:p>
            <a:r>
              <a:rPr lang="en-US" sz="1600" dirty="0">
                <a:solidFill>
                  <a:schemeClr val="bg1">
                    <a:lumMod val="50000"/>
                  </a:schemeClr>
                </a:solidFill>
              </a:rPr>
              <a:t>--</a:t>
            </a:r>
            <a:r>
              <a:rPr lang="en-US" sz="1600" b="1" dirty="0" err="1">
                <a:solidFill>
                  <a:schemeClr val="bg1">
                    <a:lumMod val="50000"/>
                  </a:schemeClr>
                </a:solidFill>
              </a:rPr>
              <a:t>Moyamoya</a:t>
            </a:r>
            <a:r>
              <a:rPr lang="en-US" sz="1600" b="1" dirty="0">
                <a:solidFill>
                  <a:schemeClr val="bg1">
                    <a:lumMod val="50000"/>
                  </a:schemeClr>
                </a:solidFill>
              </a:rPr>
              <a:t>  disease</a:t>
            </a:r>
          </a:p>
        </p:txBody>
      </p:sp>
      <p:sp>
        <p:nvSpPr>
          <p:cNvPr id="5" name="TextBox 4">
            <a:extLst>
              <a:ext uri="{FF2B5EF4-FFF2-40B4-BE49-F238E27FC236}">
                <a16:creationId xmlns:a16="http://schemas.microsoft.com/office/drawing/2014/main" id="{A5DE4E2D-A07C-9FD4-0501-0357163C4BDE}"/>
              </a:ext>
            </a:extLst>
          </p:cNvPr>
          <p:cNvSpPr txBox="1"/>
          <p:nvPr/>
        </p:nvSpPr>
        <p:spPr>
          <a:xfrm>
            <a:off x="2068437" y="2499301"/>
            <a:ext cx="6664746" cy="3754874"/>
          </a:xfrm>
          <a:prstGeom prst="rect">
            <a:avLst/>
          </a:prstGeom>
          <a:solidFill>
            <a:srgbClr val="FFDB69"/>
          </a:solidFill>
        </p:spPr>
        <p:txBody>
          <a:bodyPr wrap="square" rtlCol="0">
            <a:spAutoFit/>
          </a:bodyPr>
          <a:lstStyle/>
          <a:p>
            <a:r>
              <a:rPr lang="en-US" sz="1400" b="0" i="1" dirty="0">
                <a:solidFill>
                  <a:schemeClr val="bg1">
                    <a:lumMod val="65000"/>
                  </a:schemeClr>
                </a:solidFill>
                <a:effectLst/>
                <a:latin typeface="+mn-lt"/>
              </a:rPr>
              <a:t>What is </a:t>
            </a:r>
            <a:r>
              <a:rPr lang="en-US" sz="1400" b="0" dirty="0" err="1">
                <a:solidFill>
                  <a:schemeClr val="bg1">
                    <a:lumMod val="65000"/>
                  </a:schemeClr>
                </a:solidFill>
                <a:effectLst/>
                <a:latin typeface="+mn-lt"/>
              </a:rPr>
              <a:t>moyamoya</a:t>
            </a:r>
            <a:r>
              <a:rPr lang="en-US" sz="1400" b="0" dirty="0">
                <a:solidFill>
                  <a:schemeClr val="bg1">
                    <a:lumMod val="65000"/>
                  </a:schemeClr>
                </a:solidFill>
                <a:effectLst/>
                <a:latin typeface="+mn-lt"/>
              </a:rPr>
              <a:t> disease </a:t>
            </a:r>
            <a:r>
              <a:rPr lang="en-US" sz="1400" b="0" i="1" dirty="0">
                <a:solidFill>
                  <a:schemeClr val="bg1">
                    <a:lumMod val="65000"/>
                  </a:schemeClr>
                </a:solidFill>
                <a:effectLst/>
                <a:latin typeface="+mn-lt"/>
              </a:rPr>
              <a:t>(MMD)?</a:t>
            </a:r>
          </a:p>
          <a:p>
            <a:r>
              <a:rPr lang="en-US" sz="1400" dirty="0">
                <a:solidFill>
                  <a:srgbClr val="0000FF"/>
                </a:solidFill>
                <a:latin typeface="+mn-lt"/>
              </a:rPr>
              <a:t>An</a:t>
            </a:r>
            <a:r>
              <a:rPr lang="en-US" sz="1400" b="0" i="0" dirty="0">
                <a:solidFill>
                  <a:srgbClr val="0000FF"/>
                </a:solidFill>
                <a:effectLst/>
                <a:latin typeface="+mn-lt"/>
              </a:rPr>
              <a:t>  occlusive  vascular condition primarily affecting the terminal  internal carotids  and proximal  anterior and middle cerebral  arteries</a:t>
            </a:r>
          </a:p>
          <a:p>
            <a:endParaRPr lang="en-US" sz="1400" i="1" dirty="0">
              <a:solidFill>
                <a:schemeClr val="bg1">
                  <a:lumMod val="65000"/>
                </a:schemeClr>
              </a:solidFill>
              <a:latin typeface="+mn-lt"/>
            </a:endParaRPr>
          </a:p>
          <a:p>
            <a:r>
              <a:rPr lang="en-US" sz="1400" b="0" i="1" dirty="0">
                <a:solidFill>
                  <a:schemeClr val="bg1">
                    <a:lumMod val="65000"/>
                  </a:schemeClr>
                </a:solidFill>
                <a:effectLst/>
                <a:latin typeface="+mn-lt"/>
              </a:rPr>
              <a:t>Is it common, or rare?</a:t>
            </a:r>
          </a:p>
          <a:p>
            <a:r>
              <a:rPr lang="en-US" sz="1400" dirty="0">
                <a:solidFill>
                  <a:schemeClr val="bg1">
                    <a:lumMod val="65000"/>
                  </a:schemeClr>
                </a:solidFill>
                <a:latin typeface="+mn-lt"/>
              </a:rPr>
              <a:t>Quite rare</a:t>
            </a:r>
          </a:p>
          <a:p>
            <a:endParaRPr lang="en-US" sz="1400" b="0" i="0" dirty="0">
              <a:solidFill>
                <a:schemeClr val="bg1">
                  <a:lumMod val="65000"/>
                </a:schemeClr>
              </a:solidFill>
              <a:effectLst/>
              <a:latin typeface="+mn-lt"/>
            </a:endParaRPr>
          </a:p>
          <a:p>
            <a:endParaRPr lang="en-US" sz="1400" i="1" dirty="0">
              <a:solidFill>
                <a:schemeClr val="bg1">
                  <a:lumMod val="65000"/>
                </a:schemeClr>
              </a:solidFill>
              <a:latin typeface="+mn-lt"/>
            </a:endParaRPr>
          </a:p>
          <a:p>
            <a:r>
              <a:rPr lang="en-US" sz="1400" i="1" dirty="0">
                <a:solidFill>
                  <a:schemeClr val="bg1">
                    <a:lumMod val="65000"/>
                  </a:schemeClr>
                </a:solidFill>
                <a:latin typeface="+mn-lt"/>
              </a:rPr>
              <a:t>Is there a racial predilection?</a:t>
            </a:r>
          </a:p>
          <a:p>
            <a:r>
              <a:rPr lang="en-US" sz="1400" dirty="0">
                <a:solidFill>
                  <a:schemeClr val="bg1">
                    <a:lumMod val="65000"/>
                  </a:schemeClr>
                </a:solidFill>
                <a:latin typeface="+mn-lt"/>
              </a:rPr>
              <a:t>Yes, it is more common in  </a:t>
            </a:r>
            <a:r>
              <a:rPr lang="en-US" sz="1400" b="1" dirty="0">
                <a:solidFill>
                  <a:srgbClr val="FFDB69"/>
                </a:solidFill>
                <a:latin typeface="+mn-lt"/>
              </a:rPr>
              <a:t>Asians</a:t>
            </a:r>
            <a:r>
              <a:rPr lang="en-US" sz="1400" dirty="0">
                <a:solidFill>
                  <a:schemeClr val="bg1">
                    <a:lumMod val="65000"/>
                  </a:schemeClr>
                </a:solidFill>
                <a:latin typeface="+mn-lt"/>
              </a:rPr>
              <a:t> , especially  Japanese  and Korean  individuals</a:t>
            </a:r>
          </a:p>
          <a:p>
            <a:endParaRPr lang="en-US" sz="1400" dirty="0">
              <a:solidFill>
                <a:schemeClr val="bg1">
                  <a:lumMod val="65000"/>
                </a:schemeClr>
              </a:solidFill>
              <a:latin typeface="+mn-lt"/>
            </a:endParaRPr>
          </a:p>
          <a:p>
            <a:r>
              <a:rPr lang="en-US" sz="1400" i="1" dirty="0">
                <a:solidFill>
                  <a:schemeClr val="bg1">
                    <a:lumMod val="65000"/>
                  </a:schemeClr>
                </a:solidFill>
                <a:latin typeface="+mn-lt"/>
              </a:rPr>
              <a:t>Is there a gender predilection?</a:t>
            </a:r>
          </a:p>
          <a:p>
            <a:r>
              <a:rPr lang="en-US" sz="1400" dirty="0">
                <a:solidFill>
                  <a:schemeClr val="bg1">
                    <a:lumMod val="65000"/>
                  </a:schemeClr>
                </a:solidFill>
                <a:latin typeface="+mn-lt"/>
              </a:rPr>
              <a:t>Yes, there is a modest  </a:t>
            </a:r>
            <a:r>
              <a:rPr lang="en-US" sz="1400" b="1" dirty="0">
                <a:solidFill>
                  <a:srgbClr val="0000FF"/>
                </a:solidFill>
                <a:latin typeface="+mn-lt"/>
              </a:rPr>
              <a:t>female  </a:t>
            </a:r>
            <a:r>
              <a:rPr lang="en-US" sz="1400" dirty="0">
                <a:solidFill>
                  <a:schemeClr val="bg1">
                    <a:lumMod val="65000"/>
                  </a:schemeClr>
                </a:solidFill>
                <a:latin typeface="+mn-lt"/>
              </a:rPr>
              <a:t>preponderance</a:t>
            </a:r>
          </a:p>
          <a:p>
            <a:endParaRPr lang="en-US" sz="1400" i="1" dirty="0">
              <a:solidFill>
                <a:schemeClr val="bg1">
                  <a:lumMod val="65000"/>
                </a:schemeClr>
              </a:solidFill>
              <a:latin typeface="+mn-lt"/>
            </a:endParaRPr>
          </a:p>
          <a:p>
            <a:r>
              <a:rPr lang="en-US" sz="1400" i="1" dirty="0">
                <a:solidFill>
                  <a:schemeClr val="bg1">
                    <a:lumMod val="65000"/>
                  </a:schemeClr>
                </a:solidFill>
                <a:latin typeface="+mn-lt"/>
              </a:rPr>
              <a:t>Is there an age predilection?</a:t>
            </a:r>
          </a:p>
          <a:p>
            <a:r>
              <a:rPr lang="en-US" sz="1400" dirty="0">
                <a:solidFill>
                  <a:schemeClr val="bg1">
                    <a:lumMod val="65000"/>
                  </a:schemeClr>
                </a:solidFill>
                <a:latin typeface="+mn-lt"/>
              </a:rPr>
              <a:t>It manifests most commonly in  </a:t>
            </a:r>
            <a:r>
              <a:rPr lang="en-US" sz="1400" b="1" dirty="0">
                <a:solidFill>
                  <a:schemeClr val="bg1">
                    <a:lumMod val="65000"/>
                  </a:schemeClr>
                </a:solidFill>
                <a:latin typeface="+mn-lt"/>
              </a:rPr>
              <a:t>childhood</a:t>
            </a:r>
            <a:r>
              <a:rPr lang="en-US" sz="1400" dirty="0">
                <a:solidFill>
                  <a:schemeClr val="bg1">
                    <a:lumMod val="65000"/>
                  </a:schemeClr>
                </a:solidFill>
                <a:latin typeface="+mn-lt"/>
              </a:rPr>
              <a:t>  (with a second, smaller peak in the  fourth  decade)</a:t>
            </a:r>
          </a:p>
        </p:txBody>
      </p:sp>
      <p:cxnSp>
        <p:nvCxnSpPr>
          <p:cNvPr id="19" name="Straight Arrow Connector 18">
            <a:extLst>
              <a:ext uri="{FF2B5EF4-FFF2-40B4-BE49-F238E27FC236}">
                <a16:creationId xmlns:a16="http://schemas.microsoft.com/office/drawing/2014/main" id="{3651714D-1DF0-A8DE-2133-E97CAC890AA4}"/>
              </a:ext>
            </a:extLst>
          </p:cNvPr>
          <p:cNvCxnSpPr/>
          <p:nvPr/>
        </p:nvCxnSpPr>
        <p:spPr>
          <a:xfrm flipV="1">
            <a:off x="4495800" y="3200400"/>
            <a:ext cx="0" cy="1295400"/>
          </a:xfrm>
          <a:prstGeom prst="straightConnector1">
            <a:avLst/>
          </a:prstGeom>
          <a:ln w="22225">
            <a:headEnd type="triangle"/>
            <a:tailEnd type="triangle"/>
          </a:ln>
        </p:spPr>
        <p:style>
          <a:lnRef idx="1">
            <a:schemeClr val="dk1"/>
          </a:lnRef>
          <a:fillRef idx="0">
            <a:schemeClr val="dk1"/>
          </a:fillRef>
          <a:effectRef idx="0">
            <a:schemeClr val="dk1"/>
          </a:effectRef>
          <a:fontRef idx="minor">
            <a:schemeClr val="tx1"/>
          </a:fontRef>
        </p:style>
      </p:cxnSp>
      <p:cxnSp>
        <p:nvCxnSpPr>
          <p:cNvPr id="22" name="Straight Arrow Connector 21">
            <a:extLst>
              <a:ext uri="{FF2B5EF4-FFF2-40B4-BE49-F238E27FC236}">
                <a16:creationId xmlns:a16="http://schemas.microsoft.com/office/drawing/2014/main" id="{AD00BF57-679E-A115-32A7-15684789A2AC}"/>
              </a:ext>
            </a:extLst>
          </p:cNvPr>
          <p:cNvCxnSpPr>
            <a:cxnSpLocks/>
          </p:cNvCxnSpPr>
          <p:nvPr/>
        </p:nvCxnSpPr>
        <p:spPr>
          <a:xfrm flipV="1">
            <a:off x="4191000" y="3200400"/>
            <a:ext cx="0" cy="1905000"/>
          </a:xfrm>
          <a:prstGeom prst="straightConnector1">
            <a:avLst/>
          </a:prstGeom>
          <a:ln w="22225">
            <a:headEnd type="triangle"/>
            <a:tailEnd type="triangle"/>
          </a:ln>
        </p:spPr>
        <p:style>
          <a:lnRef idx="1">
            <a:schemeClr val="dk1"/>
          </a:lnRef>
          <a:fillRef idx="0">
            <a:schemeClr val="dk1"/>
          </a:fillRef>
          <a:effectRef idx="0">
            <a:schemeClr val="dk1"/>
          </a:effectRef>
          <a:fontRef idx="minor">
            <a:schemeClr val="tx1"/>
          </a:fontRef>
        </p:style>
      </p:cxnSp>
      <p:sp>
        <p:nvSpPr>
          <p:cNvPr id="27" name="TextBox 26">
            <a:extLst>
              <a:ext uri="{FF2B5EF4-FFF2-40B4-BE49-F238E27FC236}">
                <a16:creationId xmlns:a16="http://schemas.microsoft.com/office/drawing/2014/main" id="{0913D1F6-7AB2-D799-D3DB-BFA2685F70A8}"/>
              </a:ext>
            </a:extLst>
          </p:cNvPr>
          <p:cNvSpPr txBox="1"/>
          <p:nvPr/>
        </p:nvSpPr>
        <p:spPr>
          <a:xfrm>
            <a:off x="4646821" y="3429000"/>
            <a:ext cx="4497179" cy="3108543"/>
          </a:xfrm>
          <a:prstGeom prst="rect">
            <a:avLst/>
          </a:prstGeom>
          <a:solidFill>
            <a:srgbClr val="CCFFCC"/>
          </a:solidFill>
        </p:spPr>
        <p:txBody>
          <a:bodyPr wrap="square" rtlCol="0">
            <a:spAutoFit/>
          </a:bodyPr>
          <a:lstStyle/>
          <a:p>
            <a:r>
              <a:rPr lang="en-US" sz="1400" i="1" dirty="0">
                <a:solidFill>
                  <a:srgbClr val="0000FF"/>
                </a:solidFill>
              </a:rPr>
              <a:t>‘Occlusive cerebrovascular condition in young Asian women’ should bring to mind another condition as well. What is it?</a:t>
            </a:r>
          </a:p>
          <a:p>
            <a:r>
              <a:rPr lang="en-US" sz="1400" dirty="0">
                <a:solidFill>
                  <a:srgbClr val="0000FF"/>
                </a:solidFill>
              </a:rPr>
              <a:t>Takayasu’s arteritis</a:t>
            </a:r>
          </a:p>
          <a:p>
            <a:endParaRPr lang="en-US" sz="1400" dirty="0">
              <a:solidFill>
                <a:srgbClr val="0000FF"/>
              </a:solidFill>
            </a:endParaRPr>
          </a:p>
          <a:p>
            <a:endParaRPr lang="en-US" sz="1400" dirty="0">
              <a:solidFill>
                <a:srgbClr val="0000FF"/>
              </a:solidFill>
            </a:endParaRPr>
          </a:p>
          <a:p>
            <a:pPr eaLnBrk="1" hangingPunct="1">
              <a:defRPr/>
            </a:pPr>
            <a:r>
              <a:rPr lang="en-US" sz="1400" i="1" dirty="0">
                <a:solidFill>
                  <a:srgbClr val="0000FF"/>
                </a:solidFill>
                <a:latin typeface="Arial" charset="0"/>
              </a:rPr>
              <a:t>In a nutshell, what is </a:t>
            </a:r>
            <a:r>
              <a:rPr lang="en-US" sz="1400" dirty="0">
                <a:solidFill>
                  <a:srgbClr val="0000FF"/>
                </a:solidFill>
                <a:latin typeface="Arial" charset="0"/>
              </a:rPr>
              <a:t>Takayasu’s arteritis</a:t>
            </a:r>
            <a:r>
              <a:rPr lang="en-US" sz="1400" i="1" dirty="0">
                <a:solidFill>
                  <a:srgbClr val="0000FF"/>
                </a:solidFill>
                <a:latin typeface="Arial" charset="0"/>
              </a:rPr>
              <a:t>?</a:t>
            </a:r>
            <a:r>
              <a:rPr lang="en-US" sz="1400" dirty="0">
                <a:solidFill>
                  <a:srgbClr val="0000FF"/>
                </a:solidFill>
                <a:latin typeface="Arial" charset="0"/>
              </a:rPr>
              <a:t> </a:t>
            </a:r>
          </a:p>
          <a:p>
            <a:pPr eaLnBrk="1" hangingPunct="1">
              <a:defRPr/>
            </a:pPr>
            <a:r>
              <a:rPr lang="en-US" sz="1400" dirty="0">
                <a:solidFill>
                  <a:srgbClr val="0000FF"/>
                </a:solidFill>
                <a:latin typeface="Arial" charset="0"/>
              </a:rPr>
              <a:t>An occlusive vasculitis that affects large vessels</a:t>
            </a:r>
          </a:p>
          <a:p>
            <a:pPr eaLnBrk="1" hangingPunct="1">
              <a:defRPr/>
            </a:pPr>
            <a:endParaRPr lang="en-US" sz="1400" i="1" dirty="0">
              <a:solidFill>
                <a:srgbClr val="0000FF"/>
              </a:solidFill>
              <a:latin typeface="Arial" charset="0"/>
            </a:endParaRPr>
          </a:p>
          <a:p>
            <a:pPr eaLnBrk="1" hangingPunct="1">
              <a:defRPr/>
            </a:pPr>
            <a:r>
              <a:rPr lang="en-US" sz="1400" i="1" dirty="0">
                <a:solidFill>
                  <a:srgbClr val="0000FF"/>
                </a:solidFill>
                <a:latin typeface="Arial" charset="0"/>
              </a:rPr>
              <a:t>Is it common, or rare?</a:t>
            </a:r>
          </a:p>
          <a:p>
            <a:pPr eaLnBrk="1" hangingPunct="1">
              <a:defRPr/>
            </a:pPr>
            <a:r>
              <a:rPr lang="en-US" sz="1400" dirty="0">
                <a:solidFill>
                  <a:srgbClr val="0000FF"/>
                </a:solidFill>
                <a:latin typeface="Arial" charset="0"/>
              </a:rPr>
              <a:t>Rare</a:t>
            </a:r>
          </a:p>
          <a:p>
            <a:pPr eaLnBrk="1" hangingPunct="1">
              <a:defRPr/>
            </a:pPr>
            <a:endParaRPr lang="en-US" sz="1400" i="1" dirty="0">
              <a:solidFill>
                <a:srgbClr val="0000FF"/>
              </a:solidFill>
              <a:latin typeface="Arial" charset="0"/>
            </a:endParaRPr>
          </a:p>
          <a:p>
            <a:pPr eaLnBrk="1" hangingPunct="1">
              <a:defRPr/>
            </a:pPr>
            <a:r>
              <a:rPr lang="en-US" sz="1400" i="1" dirty="0">
                <a:solidFill>
                  <a:srgbClr val="0000FF"/>
                </a:solidFill>
                <a:latin typeface="Arial" charset="0"/>
              </a:rPr>
              <a:t>Is there an age predilection?</a:t>
            </a:r>
            <a:endParaRPr lang="en-US" sz="1400" i="1" dirty="0">
              <a:solidFill>
                <a:srgbClr val="CCFFCC"/>
              </a:solidFill>
              <a:latin typeface="Arial" charset="0"/>
            </a:endParaRPr>
          </a:p>
          <a:p>
            <a:pPr eaLnBrk="1" hangingPunct="1">
              <a:defRPr/>
            </a:pPr>
            <a:r>
              <a:rPr lang="en-US" sz="1400" dirty="0">
                <a:solidFill>
                  <a:srgbClr val="CCFFCC"/>
                </a:solidFill>
                <a:latin typeface="Arial" charset="0"/>
              </a:rPr>
              <a:t>Yes, most cases present in early adulthood </a:t>
            </a:r>
          </a:p>
        </p:txBody>
      </p:sp>
      <p:sp>
        <p:nvSpPr>
          <p:cNvPr id="30" name="TextBox 29">
            <a:extLst>
              <a:ext uri="{FF2B5EF4-FFF2-40B4-BE49-F238E27FC236}">
                <a16:creationId xmlns:a16="http://schemas.microsoft.com/office/drawing/2014/main" id="{847538D4-90E6-0D02-4556-8718851B4A3B}"/>
              </a:ext>
            </a:extLst>
          </p:cNvPr>
          <p:cNvSpPr txBox="1"/>
          <p:nvPr/>
        </p:nvSpPr>
        <p:spPr>
          <a:xfrm>
            <a:off x="4195564" y="4425543"/>
            <a:ext cx="771365" cy="307777"/>
          </a:xfrm>
          <a:prstGeom prst="rect">
            <a:avLst/>
          </a:prstGeom>
          <a:noFill/>
        </p:spPr>
        <p:txBody>
          <a:bodyPr wrap="none" rtlCol="0">
            <a:spAutoFit/>
          </a:bodyPr>
          <a:lstStyle/>
          <a:p>
            <a:r>
              <a:rPr lang="en-US" sz="1400" b="1" dirty="0">
                <a:solidFill>
                  <a:srgbClr val="0000FF"/>
                </a:solidFill>
              </a:rPr>
              <a:t>Asians</a:t>
            </a:r>
          </a:p>
        </p:txBody>
      </p:sp>
    </p:spTree>
    <p:extLst>
      <p:ext uri="{BB962C8B-B14F-4D97-AF65-F5344CB8AC3E}">
        <p14:creationId xmlns:p14="http://schemas.microsoft.com/office/powerpoint/2010/main" val="2055044770"/>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52" name="Text Box 16">
            <a:extLst>
              <a:ext uri="{FF2B5EF4-FFF2-40B4-BE49-F238E27FC236}">
                <a16:creationId xmlns:a16="http://schemas.microsoft.com/office/drawing/2014/main" id="{669903C5-5E6F-43C4-BF18-4E57A1360FBB}"/>
              </a:ext>
            </a:extLst>
          </p:cNvPr>
          <p:cNvSpPr txBox="1">
            <a:spLocks noChangeArrowheads="1"/>
          </p:cNvSpPr>
          <p:nvPr/>
        </p:nvSpPr>
        <p:spPr bwMode="auto">
          <a:xfrm>
            <a:off x="4648200" y="2576513"/>
            <a:ext cx="3937000" cy="852487"/>
          </a:xfrm>
          <a:prstGeom prst="rect">
            <a:avLst/>
          </a:prstGeom>
          <a:solidFill>
            <a:srgbClr val="FFC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Myelinated RNFL</a:t>
            </a:r>
            <a:endParaRPr lang="en-US" altLang="en-US" sz="1400" b="1">
              <a:solidFill>
                <a:srgbClr val="FFCCFF"/>
              </a:solidFill>
            </a:endParaRPr>
          </a:p>
          <a:p>
            <a:pPr eaLnBrk="1" hangingPunct="1">
              <a:spcBef>
                <a:spcPct val="0"/>
              </a:spcBef>
              <a:buClrTx/>
              <a:buSzTx/>
              <a:buFontTx/>
              <a:buNone/>
            </a:pPr>
            <a:r>
              <a:rPr lang="en-US" altLang="en-US" sz="1200">
                <a:solidFill>
                  <a:srgbClr val="FFCCFF"/>
                </a:solidFill>
              </a:rPr>
              <a:t>--Myelin normally starts at LGN, ends at lamina cribrosa</a:t>
            </a:r>
          </a:p>
          <a:p>
            <a:pPr eaLnBrk="1" hangingPunct="1">
              <a:spcBef>
                <a:spcPct val="0"/>
              </a:spcBef>
              <a:buClrTx/>
              <a:buSzTx/>
              <a:buFontTx/>
              <a:buNone/>
            </a:pPr>
            <a:r>
              <a:rPr lang="en-US" altLang="en-US" sz="1200">
                <a:solidFill>
                  <a:srgbClr val="FFCCFF"/>
                </a:solidFill>
              </a:rPr>
              <a:t>--Can be patchy, discontinuous</a:t>
            </a:r>
          </a:p>
          <a:p>
            <a:pPr eaLnBrk="1" hangingPunct="1">
              <a:spcBef>
                <a:spcPct val="0"/>
              </a:spcBef>
              <a:buClrTx/>
              <a:buSzTx/>
              <a:buFontTx/>
              <a:buNone/>
            </a:pPr>
            <a:r>
              <a:rPr lang="en-US" altLang="en-US" sz="1200">
                <a:solidFill>
                  <a:srgbClr val="FFCCFF"/>
                </a:solidFill>
              </a:rPr>
              <a:t>--Corresponding VF has absolute scotoma</a:t>
            </a:r>
          </a:p>
        </p:txBody>
      </p:sp>
      <p:sp>
        <p:nvSpPr>
          <p:cNvPr id="6154" name="Text Box 18">
            <a:extLst>
              <a:ext uri="{FF2B5EF4-FFF2-40B4-BE49-F238E27FC236}">
                <a16:creationId xmlns:a16="http://schemas.microsoft.com/office/drawing/2014/main" id="{D3344072-87DD-4AB2-B95B-73F807A201CA}"/>
              </a:ext>
            </a:extLst>
          </p:cNvPr>
          <p:cNvSpPr txBox="1">
            <a:spLocks noChangeArrowheads="1"/>
          </p:cNvSpPr>
          <p:nvPr/>
        </p:nvSpPr>
        <p:spPr bwMode="auto">
          <a:xfrm>
            <a:off x="5546725" y="1687513"/>
            <a:ext cx="3421063" cy="669925"/>
          </a:xfrm>
          <a:prstGeom prst="rect">
            <a:avLst/>
          </a:prstGeom>
          <a:solidFill>
            <a:srgbClr val="FFFF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Megalopapilla</a:t>
            </a:r>
          </a:p>
          <a:p>
            <a:pPr eaLnBrk="1" hangingPunct="1">
              <a:spcBef>
                <a:spcPct val="0"/>
              </a:spcBef>
              <a:buClrTx/>
              <a:buSzTx/>
              <a:buFontTx/>
              <a:buNone/>
            </a:pPr>
            <a:r>
              <a:rPr lang="en-US" altLang="en-US" sz="1200">
                <a:solidFill>
                  <a:srgbClr val="FFFF99"/>
                </a:solidFill>
              </a:rPr>
              <a:t>--Abnormally large diameter of </a:t>
            </a:r>
            <a:r>
              <a:rPr lang="en-US" altLang="en-US" sz="1200" b="1">
                <a:solidFill>
                  <a:srgbClr val="FFFF99"/>
                </a:solidFill>
              </a:rPr>
              <a:t>disc and cup</a:t>
            </a:r>
          </a:p>
          <a:p>
            <a:pPr eaLnBrk="1" hangingPunct="1">
              <a:spcBef>
                <a:spcPct val="0"/>
              </a:spcBef>
              <a:buClrTx/>
              <a:buSzTx/>
              <a:buFontTx/>
              <a:buNone/>
            </a:pPr>
            <a:r>
              <a:rPr lang="en-US" altLang="en-US" sz="1200">
                <a:solidFill>
                  <a:srgbClr val="FFFF99"/>
                </a:solidFill>
              </a:rPr>
              <a:t>--VF testing may reveal an </a:t>
            </a:r>
            <a:r>
              <a:rPr lang="en-US" altLang="en-US" sz="1200" b="1">
                <a:solidFill>
                  <a:srgbClr val="FFFF99"/>
                </a:solidFill>
              </a:rPr>
              <a:t>enlarged blind spot</a:t>
            </a:r>
          </a:p>
        </p:txBody>
      </p:sp>
      <p:sp>
        <p:nvSpPr>
          <p:cNvPr id="6155" name="Text Box 19">
            <a:extLst>
              <a:ext uri="{FF2B5EF4-FFF2-40B4-BE49-F238E27FC236}">
                <a16:creationId xmlns:a16="http://schemas.microsoft.com/office/drawing/2014/main" id="{60C20DCD-6643-4B2D-B339-CA8978ADA455}"/>
              </a:ext>
            </a:extLst>
          </p:cNvPr>
          <p:cNvSpPr txBox="1">
            <a:spLocks noChangeArrowheads="1"/>
          </p:cNvSpPr>
          <p:nvPr/>
        </p:nvSpPr>
        <p:spPr bwMode="auto">
          <a:xfrm>
            <a:off x="5257800" y="3760788"/>
            <a:ext cx="3243263" cy="1217612"/>
          </a:xfrm>
          <a:prstGeom prst="rect">
            <a:avLst/>
          </a:prstGeom>
          <a:solidFill>
            <a:srgbClr val="CCFF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Optic Nerve Hypoplasia</a:t>
            </a:r>
          </a:p>
          <a:p>
            <a:pPr eaLnBrk="1" hangingPunct="1">
              <a:spcBef>
                <a:spcPct val="0"/>
              </a:spcBef>
              <a:buClrTx/>
              <a:buSzTx/>
              <a:buFontTx/>
              <a:buNone/>
            </a:pPr>
            <a:r>
              <a:rPr lang="en-US" altLang="en-US" sz="1200">
                <a:solidFill>
                  <a:srgbClr val="CCFFCC"/>
                </a:solidFill>
              </a:rPr>
              <a:t>--Abnormally </a:t>
            </a:r>
            <a:r>
              <a:rPr lang="en-US" altLang="en-US" sz="1200" b="1">
                <a:solidFill>
                  <a:srgbClr val="CCFFCC"/>
                </a:solidFill>
              </a:rPr>
              <a:t>low number of axons</a:t>
            </a:r>
          </a:p>
          <a:p>
            <a:pPr eaLnBrk="1" hangingPunct="1">
              <a:spcBef>
                <a:spcPct val="0"/>
              </a:spcBef>
              <a:buClrTx/>
              <a:buSzTx/>
              <a:buFontTx/>
              <a:buNone/>
            </a:pPr>
            <a:r>
              <a:rPr lang="en-US" altLang="en-US" sz="1200">
                <a:solidFill>
                  <a:srgbClr val="CCFFCC"/>
                </a:solidFill>
              </a:rPr>
              <a:t>--DFE: Small pale disc with </a:t>
            </a:r>
            <a:r>
              <a:rPr lang="en-US" altLang="en-US" sz="1200" b="1">
                <a:solidFill>
                  <a:srgbClr val="CCFFCC"/>
                </a:solidFill>
              </a:rPr>
              <a:t>double ring sign</a:t>
            </a:r>
            <a:endParaRPr lang="en-US" altLang="en-US" sz="1200">
              <a:solidFill>
                <a:srgbClr val="CCFFCC"/>
              </a:solidFill>
            </a:endParaRPr>
          </a:p>
          <a:p>
            <a:pPr eaLnBrk="1" hangingPunct="1">
              <a:spcBef>
                <a:spcPct val="0"/>
              </a:spcBef>
              <a:buClrTx/>
              <a:buSzTx/>
              <a:buFontTx/>
              <a:buNone/>
            </a:pPr>
            <a:r>
              <a:rPr lang="en-US" altLang="en-US" sz="1200">
                <a:solidFill>
                  <a:srgbClr val="CCFFCC"/>
                </a:solidFill>
              </a:rPr>
              <a:t>--VA </a:t>
            </a:r>
            <a:r>
              <a:rPr lang="en-US" altLang="en-US" sz="1200" b="1">
                <a:solidFill>
                  <a:srgbClr val="CCFFCC"/>
                </a:solidFill>
              </a:rPr>
              <a:t>20/20&lt;-&gt;NLP</a:t>
            </a:r>
          </a:p>
          <a:p>
            <a:pPr eaLnBrk="1" hangingPunct="1">
              <a:spcBef>
                <a:spcPct val="0"/>
              </a:spcBef>
              <a:buClrTx/>
              <a:buSzTx/>
              <a:buFontTx/>
              <a:buNone/>
            </a:pPr>
            <a:r>
              <a:rPr lang="en-US" altLang="en-US" sz="1200">
                <a:solidFill>
                  <a:srgbClr val="CCFFCC"/>
                </a:solidFill>
              </a:rPr>
              <a:t>--VF defects </a:t>
            </a:r>
            <a:r>
              <a:rPr lang="en-US" altLang="en-US" sz="1200" b="1">
                <a:solidFill>
                  <a:srgbClr val="CCFFCC"/>
                </a:solidFill>
              </a:rPr>
              <a:t>invariably present</a:t>
            </a:r>
          </a:p>
          <a:p>
            <a:pPr eaLnBrk="1" hangingPunct="1">
              <a:spcBef>
                <a:spcPct val="0"/>
              </a:spcBef>
              <a:buClrTx/>
              <a:buSzTx/>
              <a:buFontTx/>
              <a:buNone/>
            </a:pPr>
            <a:r>
              <a:rPr lang="en-US" altLang="en-US" sz="1200">
                <a:solidFill>
                  <a:srgbClr val="CCFFCC"/>
                </a:solidFill>
              </a:rPr>
              <a:t>--Remember the </a:t>
            </a:r>
            <a:r>
              <a:rPr lang="en-US" altLang="en-US" sz="1200" b="1">
                <a:solidFill>
                  <a:srgbClr val="CCFFCC"/>
                </a:solidFill>
              </a:rPr>
              <a:t>4 D’s</a:t>
            </a:r>
            <a:r>
              <a:rPr lang="en-US" altLang="en-US" sz="1200">
                <a:solidFill>
                  <a:srgbClr val="CCFFCC"/>
                </a:solidFill>
              </a:rPr>
              <a:t> (more on this shortly)</a:t>
            </a:r>
          </a:p>
        </p:txBody>
      </p:sp>
      <p:sp>
        <p:nvSpPr>
          <p:cNvPr id="6156" name="Text Box 20">
            <a:extLst>
              <a:ext uri="{FF2B5EF4-FFF2-40B4-BE49-F238E27FC236}">
                <a16:creationId xmlns:a16="http://schemas.microsoft.com/office/drawing/2014/main" id="{06D67543-4399-4182-A8C4-2AE49EC50E7E}"/>
              </a:ext>
            </a:extLst>
          </p:cNvPr>
          <p:cNvSpPr txBox="1">
            <a:spLocks noChangeArrowheads="1"/>
          </p:cNvSpPr>
          <p:nvPr/>
        </p:nvSpPr>
        <p:spPr bwMode="auto">
          <a:xfrm>
            <a:off x="76200" y="2514600"/>
            <a:ext cx="2757488" cy="852488"/>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Optic Nerve Coloboma</a:t>
            </a:r>
          </a:p>
          <a:p>
            <a:pPr eaLnBrk="1" hangingPunct="1">
              <a:spcBef>
                <a:spcPct val="0"/>
              </a:spcBef>
              <a:buClrTx/>
              <a:buSzTx/>
              <a:buFontTx/>
              <a:buNone/>
            </a:pPr>
            <a:r>
              <a:rPr lang="en-US" altLang="en-US" sz="1200">
                <a:solidFill>
                  <a:srgbClr val="CCECFF"/>
                </a:solidFill>
              </a:rPr>
              <a:t>1) May resemble… </a:t>
            </a:r>
            <a:r>
              <a:rPr lang="en-US" altLang="en-US" sz="1200" b="1">
                <a:solidFill>
                  <a:srgbClr val="CCECFF"/>
                </a:solidFill>
              </a:rPr>
              <a:t>deep cupping</a:t>
            </a:r>
          </a:p>
          <a:p>
            <a:pPr eaLnBrk="1" hangingPunct="1">
              <a:spcBef>
                <a:spcPct val="0"/>
              </a:spcBef>
              <a:buClrTx/>
              <a:buSzTx/>
              <a:buFontTx/>
              <a:buNone/>
            </a:pPr>
            <a:r>
              <a:rPr lang="en-US" altLang="en-US" sz="1200">
                <a:solidFill>
                  <a:srgbClr val="CCECFF"/>
                </a:solidFill>
              </a:rPr>
              <a:t>2) Can be… </a:t>
            </a:r>
            <a:r>
              <a:rPr lang="en-US" altLang="en-US" sz="1200" b="1">
                <a:solidFill>
                  <a:srgbClr val="CCECFF"/>
                </a:solidFill>
              </a:rPr>
              <a:t>bilateral, asymmetric</a:t>
            </a:r>
          </a:p>
          <a:p>
            <a:pPr eaLnBrk="1" hangingPunct="1">
              <a:spcBef>
                <a:spcPct val="0"/>
              </a:spcBef>
              <a:buClrTx/>
              <a:buSzTx/>
              <a:buFontTx/>
              <a:buNone/>
            </a:pPr>
            <a:r>
              <a:rPr lang="en-US" altLang="en-US" sz="1200">
                <a:solidFill>
                  <a:srgbClr val="CCECFF"/>
                </a:solidFill>
              </a:rPr>
              <a:t>3) Part of the…</a:t>
            </a:r>
            <a:r>
              <a:rPr lang="en-US" altLang="en-US" sz="1200" b="1">
                <a:solidFill>
                  <a:srgbClr val="CCECFF"/>
                </a:solidFill>
              </a:rPr>
              <a:t>CHARGE association</a:t>
            </a:r>
          </a:p>
        </p:txBody>
      </p:sp>
      <p:sp>
        <p:nvSpPr>
          <p:cNvPr id="6157" name="Text Box 21">
            <a:extLst>
              <a:ext uri="{FF2B5EF4-FFF2-40B4-BE49-F238E27FC236}">
                <a16:creationId xmlns:a16="http://schemas.microsoft.com/office/drawing/2014/main" id="{1E1B20C9-9F50-4638-8A24-9BF4BD147D7A}"/>
              </a:ext>
            </a:extLst>
          </p:cNvPr>
          <p:cNvSpPr txBox="1">
            <a:spLocks noChangeArrowheads="1"/>
          </p:cNvSpPr>
          <p:nvPr/>
        </p:nvSpPr>
        <p:spPr bwMode="auto">
          <a:xfrm>
            <a:off x="869950" y="3505200"/>
            <a:ext cx="2144713" cy="669925"/>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Optic Pit/Hole</a:t>
            </a:r>
          </a:p>
          <a:p>
            <a:pPr eaLnBrk="1" hangingPunct="1">
              <a:spcBef>
                <a:spcPct val="0"/>
              </a:spcBef>
              <a:buClrTx/>
              <a:buSzTx/>
              <a:buFontTx/>
              <a:buNone/>
            </a:pPr>
            <a:r>
              <a:rPr lang="en-US" altLang="en-US" sz="1200">
                <a:solidFill>
                  <a:srgbClr val="CCECFF"/>
                </a:solidFill>
              </a:rPr>
              <a:t>--Associated with </a:t>
            </a:r>
            <a:r>
              <a:rPr lang="en-US" altLang="en-US" sz="1200" b="1">
                <a:solidFill>
                  <a:srgbClr val="CCECFF"/>
                </a:solidFill>
              </a:rPr>
              <a:t>serous RD</a:t>
            </a:r>
          </a:p>
          <a:p>
            <a:pPr eaLnBrk="1" hangingPunct="1">
              <a:spcBef>
                <a:spcPct val="0"/>
              </a:spcBef>
              <a:buClrTx/>
              <a:buSzTx/>
              <a:buFontTx/>
              <a:buNone/>
            </a:pPr>
            <a:r>
              <a:rPr lang="en-US" altLang="en-US" sz="1200">
                <a:solidFill>
                  <a:srgbClr val="CCECFF"/>
                </a:solidFill>
              </a:rPr>
              <a:t>  in adulthood</a:t>
            </a:r>
          </a:p>
        </p:txBody>
      </p:sp>
      <p:sp>
        <p:nvSpPr>
          <p:cNvPr id="6158" name="Text Box 22">
            <a:extLst>
              <a:ext uri="{FF2B5EF4-FFF2-40B4-BE49-F238E27FC236}">
                <a16:creationId xmlns:a16="http://schemas.microsoft.com/office/drawing/2014/main" id="{9816774E-0764-44CE-9708-55344D45C75D}"/>
              </a:ext>
            </a:extLst>
          </p:cNvPr>
          <p:cNvSpPr txBox="1">
            <a:spLocks noChangeArrowheads="1"/>
          </p:cNvSpPr>
          <p:nvPr/>
        </p:nvSpPr>
        <p:spPr bwMode="auto">
          <a:xfrm>
            <a:off x="1371600" y="4267200"/>
            <a:ext cx="3048000" cy="2130425"/>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Morning-Glory Disc</a:t>
            </a:r>
          </a:p>
          <a:p>
            <a:pPr eaLnBrk="1" hangingPunct="1">
              <a:spcBef>
                <a:spcPct val="0"/>
              </a:spcBef>
              <a:buClrTx/>
              <a:buSzTx/>
              <a:buFontTx/>
              <a:buNone/>
            </a:pPr>
            <a:r>
              <a:rPr lang="en-US" altLang="en-US" sz="1200">
                <a:solidFill>
                  <a:srgbClr val="CCECFF"/>
                </a:solidFill>
              </a:rPr>
              <a:t>--DFE reveals:</a:t>
            </a:r>
          </a:p>
          <a:p>
            <a:pPr eaLnBrk="1" hangingPunct="1">
              <a:spcBef>
                <a:spcPct val="0"/>
              </a:spcBef>
              <a:buClrTx/>
              <a:buSzTx/>
              <a:buFontTx/>
              <a:buNone/>
            </a:pPr>
            <a:r>
              <a:rPr lang="en-US" altLang="en-US" sz="1200">
                <a:solidFill>
                  <a:srgbClr val="CCECFF"/>
                </a:solidFill>
              </a:rPr>
              <a:t>  1) Funnel-shaped…</a:t>
            </a:r>
          </a:p>
          <a:p>
            <a:pPr eaLnBrk="1" hangingPunct="1">
              <a:spcBef>
                <a:spcPct val="0"/>
              </a:spcBef>
              <a:buClrTx/>
              <a:buSzTx/>
              <a:buFontTx/>
              <a:buNone/>
            </a:pPr>
            <a:r>
              <a:rPr lang="en-US" altLang="en-US" sz="1200">
                <a:solidFill>
                  <a:srgbClr val="CCECFF"/>
                </a:solidFill>
              </a:rPr>
              <a:t>  2) Number of vessels crossing the rim</a:t>
            </a:r>
          </a:p>
          <a:p>
            <a:pPr eaLnBrk="1" hangingPunct="1">
              <a:spcBef>
                <a:spcPct val="0"/>
              </a:spcBef>
              <a:buClrTx/>
              <a:buSzTx/>
              <a:buFontTx/>
              <a:buNone/>
            </a:pPr>
            <a:r>
              <a:rPr lang="en-US" altLang="en-US" sz="1200">
                <a:solidFill>
                  <a:srgbClr val="CCECFF"/>
                </a:solidFill>
              </a:rPr>
              <a:t>    seems abnormally…</a:t>
            </a:r>
            <a:r>
              <a:rPr lang="en-US" altLang="en-US" sz="1200" b="1">
                <a:solidFill>
                  <a:srgbClr val="CCECFF"/>
                </a:solidFill>
              </a:rPr>
              <a:t>high</a:t>
            </a:r>
            <a:r>
              <a:rPr lang="en-US" altLang="en-US" sz="1200">
                <a:solidFill>
                  <a:srgbClr val="CCECFF"/>
                </a:solidFill>
              </a:rPr>
              <a:t> </a:t>
            </a:r>
            <a:endParaRPr lang="en-US" altLang="en-US" sz="1200" b="1">
              <a:solidFill>
                <a:srgbClr val="CCECFF"/>
              </a:solidFill>
            </a:endParaRPr>
          </a:p>
          <a:p>
            <a:pPr eaLnBrk="1" hangingPunct="1">
              <a:spcBef>
                <a:spcPct val="0"/>
              </a:spcBef>
              <a:buClrTx/>
              <a:buSzTx/>
              <a:buFontTx/>
              <a:buNone/>
            </a:pPr>
            <a:r>
              <a:rPr lang="en-US" altLang="en-US" sz="1200">
                <a:solidFill>
                  <a:srgbClr val="CCECFF"/>
                </a:solidFill>
              </a:rPr>
              <a:t>--Tissue is…</a:t>
            </a:r>
            <a:r>
              <a:rPr lang="en-US" altLang="en-US" sz="1200" b="1">
                <a:solidFill>
                  <a:srgbClr val="CCECFF"/>
                </a:solidFill>
              </a:rPr>
              <a:t>contractile</a:t>
            </a:r>
            <a:r>
              <a:rPr lang="en-US" altLang="en-US" sz="1200">
                <a:solidFill>
                  <a:srgbClr val="CCECFF"/>
                </a:solidFill>
              </a:rPr>
              <a:t>, so cup seems</a:t>
            </a:r>
          </a:p>
          <a:p>
            <a:pPr eaLnBrk="1" hangingPunct="1">
              <a:spcBef>
                <a:spcPct val="0"/>
              </a:spcBef>
              <a:buClrTx/>
              <a:buSzTx/>
              <a:buFontTx/>
              <a:buNone/>
            </a:pPr>
            <a:r>
              <a:rPr lang="en-US" altLang="en-US" sz="1200">
                <a:solidFill>
                  <a:srgbClr val="CCECFF"/>
                </a:solidFill>
              </a:rPr>
              <a:t>  to…</a:t>
            </a:r>
            <a:r>
              <a:rPr lang="en-US" altLang="en-US" sz="1200" b="1">
                <a:solidFill>
                  <a:srgbClr val="CCECFF"/>
                </a:solidFill>
              </a:rPr>
              <a:t>open and close</a:t>
            </a:r>
            <a:r>
              <a:rPr lang="en-US" altLang="en-US" sz="1200">
                <a:solidFill>
                  <a:srgbClr val="CCECFF"/>
                </a:solidFill>
              </a:rPr>
              <a:t> (like its namesake,  </a:t>
            </a:r>
          </a:p>
          <a:p>
            <a:pPr eaLnBrk="1" hangingPunct="1">
              <a:spcBef>
                <a:spcPct val="0"/>
              </a:spcBef>
              <a:buClrTx/>
              <a:buSzTx/>
              <a:buFontTx/>
              <a:buNone/>
            </a:pPr>
            <a:r>
              <a:rPr lang="en-US" altLang="en-US" sz="1200">
                <a:solidFill>
                  <a:srgbClr val="CCECFF"/>
                </a:solidFill>
              </a:rPr>
              <a:t>  the morning-glory flower)</a:t>
            </a:r>
          </a:p>
          <a:p>
            <a:pPr eaLnBrk="1" hangingPunct="1">
              <a:spcBef>
                <a:spcPct val="0"/>
              </a:spcBef>
              <a:buClrTx/>
              <a:buSzTx/>
              <a:buFontTx/>
              <a:buNone/>
            </a:pPr>
            <a:r>
              <a:rPr lang="en-US" altLang="en-US" sz="1200">
                <a:solidFill>
                  <a:srgbClr val="CCECFF"/>
                </a:solidFill>
              </a:rPr>
              <a:t>--VA usually…</a:t>
            </a:r>
            <a:r>
              <a:rPr lang="en-US" altLang="en-US" sz="1200" b="1">
                <a:solidFill>
                  <a:srgbClr val="CCECFF"/>
                </a:solidFill>
              </a:rPr>
              <a:t>20/200</a:t>
            </a:r>
            <a:r>
              <a:rPr lang="en-US" altLang="en-US" sz="1200">
                <a:solidFill>
                  <a:srgbClr val="CCECFF"/>
                </a:solidFill>
              </a:rPr>
              <a:t>, but can be…</a:t>
            </a:r>
          </a:p>
          <a:p>
            <a:pPr eaLnBrk="1" hangingPunct="1">
              <a:spcBef>
                <a:spcPct val="0"/>
              </a:spcBef>
              <a:buClrTx/>
              <a:buSzTx/>
              <a:buFontTx/>
              <a:buNone/>
            </a:pPr>
            <a:r>
              <a:rPr lang="en-US" altLang="en-US" sz="1200">
                <a:solidFill>
                  <a:srgbClr val="CCECFF"/>
                </a:solidFill>
              </a:rPr>
              <a:t>   </a:t>
            </a:r>
            <a:r>
              <a:rPr lang="en-US" altLang="en-US" sz="1200" b="1">
                <a:solidFill>
                  <a:srgbClr val="CCECFF"/>
                </a:solidFill>
              </a:rPr>
              <a:t>20/20&lt;-&gt;NLP</a:t>
            </a:r>
          </a:p>
          <a:p>
            <a:pPr eaLnBrk="1" hangingPunct="1">
              <a:spcBef>
                <a:spcPct val="0"/>
              </a:spcBef>
              <a:buClrTx/>
              <a:buSzTx/>
              <a:buFontTx/>
              <a:buNone/>
            </a:pPr>
            <a:r>
              <a:rPr lang="en-US" altLang="en-US" sz="1200">
                <a:solidFill>
                  <a:srgbClr val="CCECFF"/>
                </a:solidFill>
              </a:rPr>
              <a:t>--1/3 develop…</a:t>
            </a:r>
            <a:r>
              <a:rPr lang="en-US" altLang="en-US" sz="1200" b="1">
                <a:solidFill>
                  <a:srgbClr val="CCECFF"/>
                </a:solidFill>
              </a:rPr>
              <a:t>serous RD</a:t>
            </a:r>
          </a:p>
        </p:txBody>
      </p:sp>
      <p:sp>
        <p:nvSpPr>
          <p:cNvPr id="6159" name="Slide Number Placeholder 1">
            <a:extLst>
              <a:ext uri="{FF2B5EF4-FFF2-40B4-BE49-F238E27FC236}">
                <a16:creationId xmlns:a16="http://schemas.microsoft.com/office/drawing/2014/main" id="{7FCD747D-7F69-407B-87FA-92FBBB088DB1}"/>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AB945841-A344-4294-AD0F-C1DCF664A863}" type="slidenum">
              <a:rPr lang="en-US" altLang="en-US" sz="1000"/>
              <a:pPr>
                <a:spcBef>
                  <a:spcPct val="0"/>
                </a:spcBef>
                <a:buClrTx/>
                <a:buSzTx/>
                <a:buFontTx/>
                <a:buNone/>
              </a:pPr>
              <a:t>9</a:t>
            </a:fld>
            <a:endParaRPr lang="en-US" altLang="en-US" sz="1000"/>
          </a:p>
        </p:txBody>
      </p:sp>
      <p:sp>
        <p:nvSpPr>
          <p:cNvPr id="18" name="Rectangle 16">
            <a:extLst>
              <a:ext uri="{FF2B5EF4-FFF2-40B4-BE49-F238E27FC236}">
                <a16:creationId xmlns:a16="http://schemas.microsoft.com/office/drawing/2014/main" id="{B90621CB-7463-4FDE-849A-C3542ACF68EF}"/>
              </a:ext>
            </a:extLst>
          </p:cNvPr>
          <p:cNvSpPr>
            <a:spLocks noChangeArrowheads="1"/>
          </p:cNvSpPr>
          <p:nvPr/>
        </p:nvSpPr>
        <p:spPr bwMode="auto">
          <a:xfrm>
            <a:off x="457200" y="122238"/>
            <a:ext cx="7543800" cy="8683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b"/>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ct val="85000"/>
              </a:lnSpc>
              <a:spcBef>
                <a:spcPct val="0"/>
              </a:spcBef>
              <a:buClrTx/>
              <a:buSzTx/>
              <a:buFontTx/>
              <a:buNone/>
            </a:pPr>
            <a:r>
              <a:rPr lang="en-US" altLang="en-US" sz="3200" b="1" dirty="0">
                <a:solidFill>
                  <a:schemeClr val="tx2"/>
                </a:solidFill>
              </a:rPr>
              <a:t>Developmental Abnormalities of the Optic Nerve Head</a:t>
            </a:r>
            <a:endParaRPr lang="en-US" altLang="en-US" sz="3200" dirty="0">
              <a:solidFill>
                <a:schemeClr val="tx2"/>
              </a:solidFill>
            </a:endParaRPr>
          </a:p>
        </p:txBody>
      </p:sp>
      <p:sp>
        <p:nvSpPr>
          <p:cNvPr id="10" name="Text Box 13">
            <a:extLst>
              <a:ext uri="{FF2B5EF4-FFF2-40B4-BE49-F238E27FC236}">
                <a16:creationId xmlns:a16="http://schemas.microsoft.com/office/drawing/2014/main" id="{2F1D98AA-CD36-4D3A-A289-E7B0EF3855A8}"/>
              </a:ext>
            </a:extLst>
          </p:cNvPr>
          <p:cNvSpPr txBox="1">
            <a:spLocks noChangeArrowheads="1"/>
          </p:cNvSpPr>
          <p:nvPr/>
        </p:nvSpPr>
        <p:spPr bwMode="auto">
          <a:xfrm>
            <a:off x="4800600" y="5257800"/>
            <a:ext cx="4294188" cy="1230313"/>
          </a:xfrm>
          <a:prstGeom prst="rect">
            <a:avLst/>
          </a:prstGeom>
          <a:solidFill>
            <a:srgbClr val="FFCC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Tilted-Disc Syndrome</a:t>
            </a:r>
          </a:p>
          <a:p>
            <a:pPr eaLnBrk="1" hangingPunct="1">
              <a:spcBef>
                <a:spcPct val="0"/>
              </a:spcBef>
              <a:buClrTx/>
              <a:buSzTx/>
              <a:buFontTx/>
              <a:buNone/>
            </a:pPr>
            <a:r>
              <a:rPr lang="en-US" altLang="en-US" sz="1200"/>
              <a:t>1) Superior pole appears…</a:t>
            </a:r>
            <a:r>
              <a:rPr lang="en-US" altLang="en-US" sz="1200" b="1">
                <a:solidFill>
                  <a:srgbClr val="0000FF"/>
                </a:solidFill>
              </a:rPr>
              <a:t>elevated</a:t>
            </a:r>
            <a:r>
              <a:rPr lang="en-US" altLang="en-US" sz="1200"/>
              <a:t>, inferior…</a:t>
            </a:r>
            <a:r>
              <a:rPr lang="en-US" altLang="en-US" sz="1200" b="1">
                <a:solidFill>
                  <a:srgbClr val="0000FF"/>
                </a:solidFill>
              </a:rPr>
              <a:t>recessed</a:t>
            </a:r>
          </a:p>
          <a:p>
            <a:pPr eaLnBrk="1" hangingPunct="1">
              <a:spcBef>
                <a:spcPct val="0"/>
              </a:spcBef>
              <a:buClrTx/>
              <a:buSzTx/>
              <a:buFontTx/>
              <a:buNone/>
            </a:pPr>
            <a:r>
              <a:rPr lang="en-US" altLang="en-US" sz="1200"/>
              <a:t>2) </a:t>
            </a:r>
            <a:r>
              <a:rPr lang="en-US" altLang="en-US" sz="1200">
                <a:solidFill>
                  <a:srgbClr val="FFCC99"/>
                </a:solidFill>
              </a:rPr>
              <a:t>Associated with…</a:t>
            </a:r>
            <a:r>
              <a:rPr lang="en-US" altLang="en-US" sz="1200" b="1">
                <a:solidFill>
                  <a:srgbClr val="FFCC99"/>
                </a:solidFill>
              </a:rPr>
              <a:t>situs inversus</a:t>
            </a:r>
            <a:r>
              <a:rPr lang="en-US" altLang="en-US" sz="1200">
                <a:solidFill>
                  <a:srgbClr val="FFCC99"/>
                </a:solidFill>
              </a:rPr>
              <a:t> of retinal vessels</a:t>
            </a:r>
          </a:p>
          <a:p>
            <a:pPr eaLnBrk="1" hangingPunct="1">
              <a:spcBef>
                <a:spcPct val="0"/>
              </a:spcBef>
              <a:buClrTx/>
              <a:buSzTx/>
              <a:buFontTx/>
              <a:buNone/>
            </a:pPr>
            <a:r>
              <a:rPr lang="en-US" altLang="en-US" sz="1200"/>
              <a:t>3) </a:t>
            </a:r>
            <a:r>
              <a:rPr lang="en-US" altLang="en-US" sz="1200">
                <a:solidFill>
                  <a:srgbClr val="FFCC99"/>
                </a:solidFill>
              </a:rPr>
              <a:t>Fundus abnormality produces…</a:t>
            </a:r>
            <a:r>
              <a:rPr lang="en-US" altLang="en-US" sz="1200" b="1">
                <a:solidFill>
                  <a:srgbClr val="FFCC99"/>
                </a:solidFill>
              </a:rPr>
              <a:t>myopic astigmatism</a:t>
            </a:r>
          </a:p>
          <a:p>
            <a:pPr eaLnBrk="1" hangingPunct="1">
              <a:spcBef>
                <a:spcPct val="0"/>
              </a:spcBef>
              <a:buClrTx/>
              <a:buSzTx/>
              <a:buFontTx/>
              <a:buNone/>
            </a:pPr>
            <a:r>
              <a:rPr lang="en-US" altLang="en-US" sz="1200"/>
              <a:t>4) </a:t>
            </a:r>
            <a:r>
              <a:rPr lang="en-US" altLang="en-US" sz="1200">
                <a:solidFill>
                  <a:srgbClr val="FFCC99"/>
                </a:solidFill>
              </a:rPr>
              <a:t>VF testing reveals…</a:t>
            </a:r>
            <a:r>
              <a:rPr lang="en-US" altLang="en-US" sz="1200" b="1">
                <a:solidFill>
                  <a:srgbClr val="FFCC99"/>
                </a:solidFill>
              </a:rPr>
              <a:t>bitemporal hemianopia</a:t>
            </a:r>
            <a:r>
              <a:rPr lang="en-US" altLang="en-US" sz="1200">
                <a:solidFill>
                  <a:srgbClr val="FFCC99"/>
                </a:solidFill>
              </a:rPr>
              <a:t> that doesn’t</a:t>
            </a:r>
          </a:p>
          <a:p>
            <a:pPr eaLnBrk="1" hangingPunct="1">
              <a:spcBef>
                <a:spcPct val="0"/>
              </a:spcBef>
              <a:buClrTx/>
              <a:buSzTx/>
              <a:buFontTx/>
              <a:buNone/>
            </a:pPr>
            <a:r>
              <a:rPr lang="en-US" altLang="en-US" sz="1200">
                <a:solidFill>
                  <a:srgbClr val="FFCC99"/>
                </a:solidFill>
              </a:rPr>
              <a:t>   …</a:t>
            </a:r>
            <a:r>
              <a:rPr lang="en-US" altLang="en-US" sz="1200" b="1">
                <a:solidFill>
                  <a:srgbClr val="FFCC99"/>
                </a:solidFill>
              </a:rPr>
              <a:t>respect the vertical</a:t>
            </a:r>
            <a:r>
              <a:rPr lang="en-US" altLang="en-US" sz="1200">
                <a:solidFill>
                  <a:srgbClr val="FFCC99"/>
                </a:solidFill>
              </a:rPr>
              <a:t> and may…</a:t>
            </a:r>
            <a:r>
              <a:rPr lang="en-US" altLang="en-US" sz="1200" b="1">
                <a:solidFill>
                  <a:srgbClr val="FFCC99"/>
                </a:solidFill>
              </a:rPr>
              <a:t>resolve with refraction</a:t>
            </a:r>
          </a:p>
        </p:txBody>
      </p:sp>
      <p:sp>
        <p:nvSpPr>
          <p:cNvPr id="11" name="Text Box 13">
            <a:extLst>
              <a:ext uri="{FF2B5EF4-FFF2-40B4-BE49-F238E27FC236}">
                <a16:creationId xmlns:a16="http://schemas.microsoft.com/office/drawing/2014/main" id="{31D4C0B5-F1C6-4722-97FA-93E8DE811207}"/>
              </a:ext>
            </a:extLst>
          </p:cNvPr>
          <p:cNvSpPr txBox="1">
            <a:spLocks noChangeArrowheads="1"/>
          </p:cNvSpPr>
          <p:nvPr/>
        </p:nvSpPr>
        <p:spPr bwMode="auto">
          <a:xfrm>
            <a:off x="4800600" y="5257800"/>
            <a:ext cx="4216400" cy="1231106"/>
          </a:xfrm>
          <a:prstGeom prst="rect">
            <a:avLst/>
          </a:prstGeom>
          <a:solidFill>
            <a:srgbClr val="FFCC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dirty="0">
                <a:solidFill>
                  <a:srgbClr val="FFCC99"/>
                </a:solidFill>
              </a:rPr>
              <a:t>Tilted-Disc</a:t>
            </a:r>
            <a:r>
              <a:rPr lang="en-US" altLang="en-US" sz="1400" b="1" dirty="0">
                <a:solidFill>
                  <a:schemeClr val="bg1">
                    <a:lumMod val="65000"/>
                  </a:schemeClr>
                </a:solidFill>
              </a:rPr>
              <a:t> </a:t>
            </a:r>
            <a:r>
              <a:rPr lang="en-US" altLang="en-US" sz="1400" b="1" dirty="0"/>
              <a:t>Syndrome</a:t>
            </a:r>
          </a:p>
          <a:p>
            <a:pPr eaLnBrk="1" hangingPunct="1">
              <a:spcBef>
                <a:spcPct val="0"/>
              </a:spcBef>
              <a:buClrTx/>
              <a:buSzTx/>
              <a:buFontTx/>
              <a:buNone/>
            </a:pPr>
            <a:r>
              <a:rPr lang="en-US" altLang="en-US" sz="1200" dirty="0">
                <a:solidFill>
                  <a:srgbClr val="FFCC99"/>
                </a:solidFill>
              </a:rPr>
              <a:t>1) Superior pole appears…</a:t>
            </a:r>
            <a:r>
              <a:rPr lang="en-US" altLang="en-US" sz="1200" b="1" dirty="0">
                <a:solidFill>
                  <a:srgbClr val="FFCC99"/>
                </a:solidFill>
              </a:rPr>
              <a:t>elevated</a:t>
            </a:r>
            <a:r>
              <a:rPr lang="en-US" altLang="en-US" sz="1200" dirty="0">
                <a:solidFill>
                  <a:srgbClr val="FFCC99"/>
                </a:solidFill>
              </a:rPr>
              <a:t>, inferior… </a:t>
            </a:r>
            <a:r>
              <a:rPr lang="en-US" altLang="en-US" sz="1200" b="1" dirty="0">
                <a:solidFill>
                  <a:srgbClr val="FFCC99"/>
                </a:solidFill>
              </a:rPr>
              <a:t>recessed</a:t>
            </a:r>
          </a:p>
          <a:p>
            <a:pPr eaLnBrk="1" hangingPunct="1">
              <a:spcBef>
                <a:spcPct val="0"/>
              </a:spcBef>
              <a:buClrTx/>
              <a:buSzTx/>
              <a:buFontTx/>
              <a:buNone/>
            </a:pPr>
            <a:r>
              <a:rPr lang="en-US" altLang="en-US" sz="1200" dirty="0">
                <a:solidFill>
                  <a:srgbClr val="FFCC99"/>
                </a:solidFill>
              </a:rPr>
              <a:t>2) Associated with…</a:t>
            </a:r>
            <a:r>
              <a:rPr lang="en-US" altLang="en-US" sz="1200" b="1" dirty="0">
                <a:solidFill>
                  <a:srgbClr val="FFCC99"/>
                </a:solidFill>
              </a:rPr>
              <a:t>situs inversus</a:t>
            </a:r>
            <a:r>
              <a:rPr lang="en-US" altLang="en-US" sz="1200" dirty="0">
                <a:solidFill>
                  <a:srgbClr val="FFCC99"/>
                </a:solidFill>
              </a:rPr>
              <a:t> of retinal vessels</a:t>
            </a:r>
          </a:p>
          <a:p>
            <a:pPr eaLnBrk="1" hangingPunct="1">
              <a:spcBef>
                <a:spcPct val="0"/>
              </a:spcBef>
              <a:buClrTx/>
              <a:buSzTx/>
              <a:buFontTx/>
              <a:buNone/>
            </a:pPr>
            <a:r>
              <a:rPr lang="en-US" altLang="en-US" sz="1200" dirty="0">
                <a:solidFill>
                  <a:srgbClr val="FFCC99"/>
                </a:solidFill>
              </a:rPr>
              <a:t>3) Fundus abnormality produces… </a:t>
            </a:r>
            <a:r>
              <a:rPr lang="en-US" altLang="en-US" sz="1200" b="1" dirty="0">
                <a:solidFill>
                  <a:srgbClr val="FFCC99"/>
                </a:solidFill>
              </a:rPr>
              <a:t>myopic </a:t>
            </a:r>
            <a:r>
              <a:rPr lang="en-US" altLang="en-US" sz="1200" b="1" dirty="0" err="1">
                <a:solidFill>
                  <a:srgbClr val="FFCC99"/>
                </a:solidFill>
              </a:rPr>
              <a:t>astigm</a:t>
            </a:r>
            <a:endParaRPr lang="en-US" altLang="en-US" sz="1200" b="1" dirty="0">
              <a:solidFill>
                <a:srgbClr val="FFCC99"/>
              </a:solidFill>
            </a:endParaRPr>
          </a:p>
          <a:p>
            <a:pPr eaLnBrk="1" hangingPunct="1">
              <a:spcBef>
                <a:spcPct val="0"/>
              </a:spcBef>
              <a:buClrTx/>
              <a:buSzTx/>
              <a:buFontTx/>
              <a:buNone/>
            </a:pPr>
            <a:r>
              <a:rPr lang="en-US" altLang="en-US" sz="1200" dirty="0">
                <a:solidFill>
                  <a:srgbClr val="FFCC99"/>
                </a:solidFill>
              </a:rPr>
              <a:t>4) VF testing reveals…</a:t>
            </a:r>
            <a:r>
              <a:rPr lang="en-US" altLang="en-US" sz="1200" b="1" dirty="0">
                <a:solidFill>
                  <a:srgbClr val="FFCC99"/>
                </a:solidFill>
              </a:rPr>
              <a:t>bitemporal hemianopia</a:t>
            </a:r>
            <a:r>
              <a:rPr lang="en-US" altLang="en-US" sz="1200" dirty="0">
                <a:solidFill>
                  <a:srgbClr val="FFCC99"/>
                </a:solidFill>
              </a:rPr>
              <a:t> that </a:t>
            </a:r>
            <a:r>
              <a:rPr lang="en-US" altLang="en-US" sz="1200" dirty="0" err="1">
                <a:solidFill>
                  <a:srgbClr val="FFCC99"/>
                </a:solidFill>
              </a:rPr>
              <a:t>doesn’t</a:t>
            </a:r>
            <a:r>
              <a:rPr lang="en-US" altLang="en-US" sz="1200" b="1" dirty="0" err="1">
                <a:solidFill>
                  <a:srgbClr val="FFCC99"/>
                </a:solidFill>
              </a:rPr>
              <a:t>with</a:t>
            </a:r>
            <a:r>
              <a:rPr lang="en-US" altLang="en-US" sz="1200" b="1" dirty="0">
                <a:solidFill>
                  <a:srgbClr val="FFCC99"/>
                </a:solidFill>
              </a:rPr>
              <a:t> refract</a:t>
            </a:r>
          </a:p>
        </p:txBody>
      </p:sp>
      <p:sp>
        <p:nvSpPr>
          <p:cNvPr id="12" name="TextBox 18">
            <a:extLst>
              <a:ext uri="{FF2B5EF4-FFF2-40B4-BE49-F238E27FC236}">
                <a16:creationId xmlns:a16="http://schemas.microsoft.com/office/drawing/2014/main" id="{C0AFC086-A9B2-402A-8F91-F4B4F46AB2BF}"/>
              </a:ext>
            </a:extLst>
          </p:cNvPr>
          <p:cNvSpPr txBox="1">
            <a:spLocks noChangeArrowheads="1"/>
          </p:cNvSpPr>
          <p:nvPr/>
        </p:nvSpPr>
        <p:spPr bwMode="auto">
          <a:xfrm>
            <a:off x="4759255" y="5257007"/>
            <a:ext cx="1149350"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i="1" dirty="0"/>
              <a:t>[Two-words]</a:t>
            </a:r>
          </a:p>
        </p:txBody>
      </p:sp>
      <p:sp>
        <p:nvSpPr>
          <p:cNvPr id="13" name="Line 10">
            <a:extLst>
              <a:ext uri="{FF2B5EF4-FFF2-40B4-BE49-F238E27FC236}">
                <a16:creationId xmlns:a16="http://schemas.microsoft.com/office/drawing/2014/main" id="{2E773631-8CF1-4C41-9E4F-4605CA679B8C}"/>
              </a:ext>
            </a:extLst>
          </p:cNvPr>
          <p:cNvSpPr>
            <a:spLocks noChangeShapeType="1"/>
          </p:cNvSpPr>
          <p:nvPr/>
        </p:nvSpPr>
        <p:spPr bwMode="auto">
          <a:xfrm flipH="1">
            <a:off x="1600200" y="2057400"/>
            <a:ext cx="1524000" cy="3810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 name="Line 12">
            <a:extLst>
              <a:ext uri="{FF2B5EF4-FFF2-40B4-BE49-F238E27FC236}">
                <a16:creationId xmlns:a16="http://schemas.microsoft.com/office/drawing/2014/main" id="{03E10817-0089-4919-8BE6-1856D640ED87}"/>
              </a:ext>
            </a:extLst>
          </p:cNvPr>
          <p:cNvSpPr>
            <a:spLocks noChangeShapeType="1"/>
          </p:cNvSpPr>
          <p:nvPr/>
        </p:nvSpPr>
        <p:spPr bwMode="auto">
          <a:xfrm>
            <a:off x="3124200" y="2057400"/>
            <a:ext cx="381000" cy="22098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5" name="Text Box 13">
            <a:extLst>
              <a:ext uri="{FF2B5EF4-FFF2-40B4-BE49-F238E27FC236}">
                <a16:creationId xmlns:a16="http://schemas.microsoft.com/office/drawing/2014/main" id="{1B6A625F-8406-427E-960F-E3BC3C91DA1C}"/>
              </a:ext>
            </a:extLst>
          </p:cNvPr>
          <p:cNvSpPr txBox="1">
            <a:spLocks noChangeArrowheads="1"/>
          </p:cNvSpPr>
          <p:nvPr/>
        </p:nvSpPr>
        <p:spPr bwMode="auto">
          <a:xfrm>
            <a:off x="1357313" y="1524000"/>
            <a:ext cx="3511550" cy="4540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1400" i="1">
                <a:solidFill>
                  <a:srgbClr val="0000FF"/>
                </a:solidFill>
              </a:rPr>
              <a:t>These three are all secondary to abnormal</a:t>
            </a:r>
          </a:p>
          <a:p>
            <a:pPr algn="ctr" eaLnBrk="1" hangingPunct="1">
              <a:lnSpc>
                <a:spcPct val="85000"/>
              </a:lnSpc>
              <a:spcBef>
                <a:spcPct val="0"/>
              </a:spcBef>
              <a:buClrTx/>
              <a:buSzTx/>
              <a:buFontTx/>
              <a:buNone/>
            </a:pPr>
            <a:r>
              <a:rPr lang="en-US" altLang="en-US" sz="1400" i="1">
                <a:solidFill>
                  <a:srgbClr val="0000FF"/>
                </a:solidFill>
              </a:rPr>
              <a:t>closure of the embryonic optic fissure</a:t>
            </a:r>
          </a:p>
        </p:txBody>
      </p:sp>
      <p:sp>
        <p:nvSpPr>
          <p:cNvPr id="16" name="Line 14">
            <a:extLst>
              <a:ext uri="{FF2B5EF4-FFF2-40B4-BE49-F238E27FC236}">
                <a16:creationId xmlns:a16="http://schemas.microsoft.com/office/drawing/2014/main" id="{7835AFD7-3725-425B-9995-413D75E81738}"/>
              </a:ext>
            </a:extLst>
          </p:cNvPr>
          <p:cNvSpPr>
            <a:spLocks noChangeShapeType="1"/>
          </p:cNvSpPr>
          <p:nvPr/>
        </p:nvSpPr>
        <p:spPr bwMode="auto">
          <a:xfrm flipH="1">
            <a:off x="2971800" y="2057400"/>
            <a:ext cx="152400" cy="14478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Tree>
    <p:extLst>
      <p:ext uri="{BB962C8B-B14F-4D97-AF65-F5344CB8AC3E}">
        <p14:creationId xmlns:p14="http://schemas.microsoft.com/office/powerpoint/2010/main" val="3921752572"/>
      </p:ext>
    </p:extLst>
  </p:cSld>
  <p:clrMapOvr>
    <a:masterClrMapping/>
  </p:clrMapOvr>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6" name="Text Box 10">
            <a:extLst>
              <a:ext uri="{FF2B5EF4-FFF2-40B4-BE49-F238E27FC236}">
                <a16:creationId xmlns:a16="http://schemas.microsoft.com/office/drawing/2014/main" id="{75A786AA-A76E-4831-AE75-ABE88B23D8E3}"/>
              </a:ext>
            </a:extLst>
          </p:cNvPr>
          <p:cNvSpPr txBox="1">
            <a:spLocks noChangeArrowheads="1"/>
          </p:cNvSpPr>
          <p:nvPr/>
        </p:nvSpPr>
        <p:spPr bwMode="auto">
          <a:xfrm>
            <a:off x="1371600" y="4267200"/>
            <a:ext cx="3057525" cy="2154238"/>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Morning-Glory Disc</a:t>
            </a:r>
          </a:p>
          <a:p>
            <a:pPr eaLnBrk="1" hangingPunct="1">
              <a:spcBef>
                <a:spcPct val="0"/>
              </a:spcBef>
              <a:buClrTx/>
              <a:buSzTx/>
              <a:buFontTx/>
              <a:buNone/>
            </a:pPr>
            <a:r>
              <a:rPr lang="en-US" altLang="en-US" sz="1200"/>
              <a:t>--DFE reveals:</a:t>
            </a:r>
          </a:p>
          <a:p>
            <a:pPr eaLnBrk="1" hangingPunct="1">
              <a:spcBef>
                <a:spcPct val="0"/>
              </a:spcBef>
              <a:buClrTx/>
              <a:buSzTx/>
              <a:buFontTx/>
              <a:buNone/>
            </a:pPr>
            <a:r>
              <a:rPr lang="en-US" altLang="en-US" sz="1200"/>
              <a:t>  1) A funnel-shaped…</a:t>
            </a:r>
            <a:r>
              <a:rPr lang="en-US" altLang="en-US" sz="1200" b="1">
                <a:solidFill>
                  <a:srgbClr val="0000FF"/>
                </a:solidFill>
              </a:rPr>
              <a:t>excavation</a:t>
            </a:r>
            <a:endParaRPr lang="en-US" altLang="en-US" sz="1200"/>
          </a:p>
          <a:p>
            <a:pPr eaLnBrk="1" hangingPunct="1">
              <a:spcBef>
                <a:spcPct val="0"/>
              </a:spcBef>
              <a:buClrTx/>
              <a:buSzTx/>
              <a:buFontTx/>
              <a:buNone/>
            </a:pPr>
            <a:r>
              <a:rPr lang="en-US" altLang="en-US" sz="1200"/>
              <a:t>  2) Number of vessels crossing the rim</a:t>
            </a:r>
          </a:p>
          <a:p>
            <a:pPr eaLnBrk="1" hangingPunct="1">
              <a:spcBef>
                <a:spcPct val="0"/>
              </a:spcBef>
              <a:buClrTx/>
              <a:buSzTx/>
              <a:buFontTx/>
              <a:buNone/>
            </a:pPr>
            <a:r>
              <a:rPr lang="en-US" altLang="en-US" sz="1200"/>
              <a:t>    seems abnormally…</a:t>
            </a:r>
            <a:r>
              <a:rPr lang="en-US" altLang="en-US" sz="1200" b="1">
                <a:solidFill>
                  <a:srgbClr val="0000FF"/>
                </a:solidFill>
              </a:rPr>
              <a:t>high</a:t>
            </a:r>
            <a:r>
              <a:rPr lang="en-US" altLang="en-US" sz="1200"/>
              <a:t> </a:t>
            </a:r>
            <a:endParaRPr lang="en-US" altLang="en-US" sz="1200" b="1">
              <a:solidFill>
                <a:srgbClr val="0000FF"/>
              </a:solidFill>
            </a:endParaRPr>
          </a:p>
          <a:p>
            <a:pPr eaLnBrk="1" hangingPunct="1">
              <a:spcBef>
                <a:spcPct val="0"/>
              </a:spcBef>
              <a:buClrTx/>
              <a:buSzTx/>
              <a:buFontTx/>
              <a:buNone/>
            </a:pPr>
            <a:r>
              <a:rPr lang="en-US" altLang="en-US" sz="1200"/>
              <a:t>--Tissue is…</a:t>
            </a:r>
            <a:r>
              <a:rPr lang="en-US" altLang="en-US" sz="1200" b="1">
                <a:solidFill>
                  <a:srgbClr val="0000FF"/>
                </a:solidFill>
              </a:rPr>
              <a:t>contractile</a:t>
            </a:r>
            <a:r>
              <a:rPr lang="en-US" altLang="en-US" sz="1200"/>
              <a:t>, so cup seems</a:t>
            </a:r>
          </a:p>
          <a:p>
            <a:pPr eaLnBrk="1" hangingPunct="1">
              <a:spcBef>
                <a:spcPct val="0"/>
              </a:spcBef>
              <a:buClrTx/>
              <a:buSzTx/>
              <a:buFontTx/>
              <a:buNone/>
            </a:pPr>
            <a:r>
              <a:rPr lang="en-US" altLang="en-US" sz="1200"/>
              <a:t>  to…</a:t>
            </a:r>
            <a:r>
              <a:rPr lang="en-US" altLang="en-US" sz="1200" b="1">
                <a:solidFill>
                  <a:srgbClr val="0000FF"/>
                </a:solidFill>
              </a:rPr>
              <a:t>open </a:t>
            </a:r>
            <a:r>
              <a:rPr lang="en-US" altLang="en-US" sz="1200">
                <a:solidFill>
                  <a:srgbClr val="0000FF"/>
                </a:solidFill>
              </a:rPr>
              <a:t>and</a:t>
            </a:r>
            <a:r>
              <a:rPr lang="en-US" altLang="en-US" sz="1200" b="1">
                <a:solidFill>
                  <a:srgbClr val="0000FF"/>
                </a:solidFill>
              </a:rPr>
              <a:t> close</a:t>
            </a:r>
            <a:r>
              <a:rPr lang="en-US" altLang="en-US" sz="1200"/>
              <a:t> (like its namesake,  </a:t>
            </a:r>
          </a:p>
          <a:p>
            <a:pPr eaLnBrk="1" hangingPunct="1">
              <a:spcBef>
                <a:spcPct val="0"/>
              </a:spcBef>
              <a:buClrTx/>
              <a:buSzTx/>
              <a:buFontTx/>
              <a:buNone/>
            </a:pPr>
            <a:r>
              <a:rPr lang="en-US" altLang="en-US" sz="1200"/>
              <a:t>  the morning-glory flower)</a:t>
            </a:r>
          </a:p>
          <a:p>
            <a:pPr eaLnBrk="1" hangingPunct="1">
              <a:spcBef>
                <a:spcPct val="0"/>
              </a:spcBef>
              <a:buClrTx/>
              <a:buSzTx/>
              <a:buFontTx/>
              <a:buNone/>
            </a:pPr>
            <a:r>
              <a:rPr lang="en-US" altLang="en-US" sz="1200"/>
              <a:t>--VA usually…</a:t>
            </a:r>
            <a:r>
              <a:rPr lang="en-US" altLang="en-US" sz="1200" b="1">
                <a:solidFill>
                  <a:srgbClr val="0000FF"/>
                </a:solidFill>
              </a:rPr>
              <a:t>20/200</a:t>
            </a:r>
            <a:r>
              <a:rPr lang="en-US" altLang="en-US" sz="1200"/>
              <a:t>, but can be…</a:t>
            </a:r>
          </a:p>
          <a:p>
            <a:pPr eaLnBrk="1" hangingPunct="1">
              <a:spcBef>
                <a:spcPct val="0"/>
              </a:spcBef>
              <a:buClrTx/>
              <a:buSzTx/>
              <a:buFontTx/>
              <a:buNone/>
            </a:pPr>
            <a:r>
              <a:rPr lang="en-US" altLang="en-US" sz="1200"/>
              <a:t>   </a:t>
            </a:r>
            <a:r>
              <a:rPr lang="en-US" altLang="en-US" sz="1200" b="1">
                <a:solidFill>
                  <a:srgbClr val="0000FF"/>
                </a:solidFill>
              </a:rPr>
              <a:t>20/20&lt;-&gt;NLP</a:t>
            </a:r>
          </a:p>
          <a:p>
            <a:pPr eaLnBrk="1" hangingPunct="1">
              <a:spcBef>
                <a:spcPct val="0"/>
              </a:spcBef>
              <a:buClrTx/>
              <a:buSzTx/>
              <a:buFontTx/>
              <a:buNone/>
            </a:pPr>
            <a:r>
              <a:rPr lang="en-US" altLang="en-US" sz="1200"/>
              <a:t>--1/3 develop…</a:t>
            </a:r>
            <a:r>
              <a:rPr lang="en-US" altLang="en-US" sz="1200" b="1">
                <a:solidFill>
                  <a:srgbClr val="CCECFF"/>
                </a:solidFill>
              </a:rPr>
              <a:t>serous</a:t>
            </a:r>
            <a:r>
              <a:rPr lang="en-US" altLang="en-US" sz="1200" b="1">
                <a:solidFill>
                  <a:srgbClr val="0000FF"/>
                </a:solidFill>
              </a:rPr>
              <a:t> </a:t>
            </a:r>
            <a:r>
              <a:rPr lang="en-US" altLang="en-US" sz="1200" b="1">
                <a:solidFill>
                  <a:srgbClr val="CCECFF"/>
                </a:solidFill>
              </a:rPr>
              <a:t>RD</a:t>
            </a:r>
          </a:p>
        </p:txBody>
      </p:sp>
      <p:sp>
        <p:nvSpPr>
          <p:cNvPr id="26627" name="Text Box 3">
            <a:extLst>
              <a:ext uri="{FF2B5EF4-FFF2-40B4-BE49-F238E27FC236}">
                <a16:creationId xmlns:a16="http://schemas.microsoft.com/office/drawing/2014/main" id="{EBF565CB-D2E5-4CB9-AB10-59AB11704A7C}"/>
              </a:ext>
            </a:extLst>
          </p:cNvPr>
          <p:cNvSpPr txBox="1">
            <a:spLocks noChangeArrowheads="1"/>
          </p:cNvSpPr>
          <p:nvPr/>
        </p:nvSpPr>
        <p:spPr bwMode="auto">
          <a:xfrm>
            <a:off x="793750" y="3505200"/>
            <a:ext cx="2274982" cy="677108"/>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solidFill>
                  <a:schemeClr val="bg1">
                    <a:lumMod val="65000"/>
                  </a:schemeClr>
                </a:solidFill>
              </a:rPr>
              <a:t>Optic Pit/Hole</a:t>
            </a:r>
          </a:p>
          <a:p>
            <a:pPr eaLnBrk="1" hangingPunct="1">
              <a:spcBef>
                <a:spcPct val="0"/>
              </a:spcBef>
              <a:buClrTx/>
              <a:buSzTx/>
              <a:buFontTx/>
              <a:buNone/>
            </a:pPr>
            <a:r>
              <a:rPr lang="en-US" altLang="en-US" sz="1200">
                <a:solidFill>
                  <a:schemeClr val="bg1">
                    <a:lumMod val="65000"/>
                  </a:schemeClr>
                </a:solidFill>
              </a:rPr>
              <a:t>--Associated with…</a:t>
            </a:r>
            <a:r>
              <a:rPr lang="en-US" altLang="en-US" sz="1200" b="1">
                <a:solidFill>
                  <a:schemeClr val="bg1">
                    <a:lumMod val="65000"/>
                  </a:schemeClr>
                </a:solidFill>
              </a:rPr>
              <a:t>serous RD</a:t>
            </a:r>
          </a:p>
          <a:p>
            <a:pPr eaLnBrk="1" hangingPunct="1">
              <a:spcBef>
                <a:spcPct val="0"/>
              </a:spcBef>
              <a:buClrTx/>
              <a:buSzTx/>
              <a:buFontTx/>
              <a:buNone/>
            </a:pPr>
            <a:r>
              <a:rPr lang="en-US" altLang="en-US" sz="1200" b="1">
                <a:solidFill>
                  <a:schemeClr val="bg1">
                    <a:lumMod val="65000"/>
                  </a:schemeClr>
                </a:solidFill>
              </a:rPr>
              <a:t>  in adulthood</a:t>
            </a:r>
          </a:p>
        </p:txBody>
      </p:sp>
      <p:sp>
        <p:nvSpPr>
          <p:cNvPr id="26628" name="Line 4">
            <a:extLst>
              <a:ext uri="{FF2B5EF4-FFF2-40B4-BE49-F238E27FC236}">
                <a16:creationId xmlns:a16="http://schemas.microsoft.com/office/drawing/2014/main" id="{6995FA1A-F69E-4714-87E2-B7C3F5C89A50}"/>
              </a:ext>
            </a:extLst>
          </p:cNvPr>
          <p:cNvSpPr>
            <a:spLocks noChangeShapeType="1"/>
          </p:cNvSpPr>
          <p:nvPr/>
        </p:nvSpPr>
        <p:spPr bwMode="auto">
          <a:xfrm flipH="1">
            <a:off x="1600200" y="2057400"/>
            <a:ext cx="1524000" cy="3810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629" name="Text Box 6">
            <a:extLst>
              <a:ext uri="{FF2B5EF4-FFF2-40B4-BE49-F238E27FC236}">
                <a16:creationId xmlns:a16="http://schemas.microsoft.com/office/drawing/2014/main" id="{2498F669-3885-470F-827E-D0722ECBD570}"/>
              </a:ext>
            </a:extLst>
          </p:cNvPr>
          <p:cNvSpPr txBox="1">
            <a:spLocks noChangeArrowheads="1"/>
          </p:cNvSpPr>
          <p:nvPr/>
        </p:nvSpPr>
        <p:spPr bwMode="auto">
          <a:xfrm>
            <a:off x="1340808" y="1524000"/>
            <a:ext cx="3544560" cy="458587"/>
          </a:xfrm>
          <a:prstGeom prst="rect">
            <a:avLst/>
          </a:prstGeom>
          <a:noFill/>
          <a:ln w="952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1400" i="1">
                <a:solidFill>
                  <a:schemeClr val="bg1">
                    <a:lumMod val="75000"/>
                  </a:schemeClr>
                </a:solidFill>
              </a:rPr>
              <a:t>These three are all secondary to abnormal</a:t>
            </a:r>
          </a:p>
          <a:p>
            <a:pPr algn="ctr" eaLnBrk="1" hangingPunct="1">
              <a:lnSpc>
                <a:spcPct val="85000"/>
              </a:lnSpc>
              <a:spcBef>
                <a:spcPct val="0"/>
              </a:spcBef>
              <a:buClrTx/>
              <a:buSzTx/>
              <a:buFontTx/>
              <a:buNone/>
            </a:pPr>
            <a:r>
              <a:rPr lang="en-US" altLang="en-US" sz="1400" i="1">
                <a:solidFill>
                  <a:schemeClr val="bg1">
                    <a:lumMod val="75000"/>
                  </a:schemeClr>
                </a:solidFill>
              </a:rPr>
              <a:t>closure of the embryonic optic fissure</a:t>
            </a:r>
          </a:p>
        </p:txBody>
      </p:sp>
      <p:sp>
        <p:nvSpPr>
          <p:cNvPr id="26630" name="Text Box 7">
            <a:extLst>
              <a:ext uri="{FF2B5EF4-FFF2-40B4-BE49-F238E27FC236}">
                <a16:creationId xmlns:a16="http://schemas.microsoft.com/office/drawing/2014/main" id="{77864995-F91A-497B-84DE-F4FB09455FB9}"/>
              </a:ext>
            </a:extLst>
          </p:cNvPr>
          <p:cNvSpPr txBox="1">
            <a:spLocks noChangeArrowheads="1"/>
          </p:cNvSpPr>
          <p:nvPr/>
        </p:nvSpPr>
        <p:spPr bwMode="auto">
          <a:xfrm>
            <a:off x="76200" y="2514600"/>
            <a:ext cx="2783134" cy="861774"/>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solidFill>
                  <a:schemeClr val="bg1">
                    <a:lumMod val="65000"/>
                  </a:schemeClr>
                </a:solidFill>
              </a:rPr>
              <a:t>Optic Nerve Coloboma</a:t>
            </a:r>
          </a:p>
          <a:p>
            <a:pPr eaLnBrk="1" hangingPunct="1">
              <a:spcBef>
                <a:spcPct val="0"/>
              </a:spcBef>
              <a:buClrTx/>
              <a:buSzTx/>
              <a:buFontTx/>
              <a:buNone/>
            </a:pPr>
            <a:r>
              <a:rPr lang="en-US" altLang="en-US" sz="1200">
                <a:solidFill>
                  <a:schemeClr val="bg1">
                    <a:lumMod val="65000"/>
                  </a:schemeClr>
                </a:solidFill>
              </a:rPr>
              <a:t>1) May resemble…</a:t>
            </a:r>
            <a:r>
              <a:rPr lang="en-US" altLang="en-US" sz="1200" b="1">
                <a:solidFill>
                  <a:schemeClr val="bg1">
                    <a:lumMod val="65000"/>
                  </a:schemeClr>
                </a:solidFill>
              </a:rPr>
              <a:t>deep cupping</a:t>
            </a:r>
          </a:p>
          <a:p>
            <a:pPr eaLnBrk="1" hangingPunct="1">
              <a:spcBef>
                <a:spcPct val="0"/>
              </a:spcBef>
              <a:buClrTx/>
              <a:buSzTx/>
              <a:buFontTx/>
              <a:buNone/>
            </a:pPr>
            <a:r>
              <a:rPr lang="en-US" altLang="en-US" sz="1200">
                <a:solidFill>
                  <a:schemeClr val="bg1">
                    <a:lumMod val="65000"/>
                  </a:schemeClr>
                </a:solidFill>
              </a:rPr>
              <a:t>2) Can be…</a:t>
            </a:r>
            <a:r>
              <a:rPr lang="en-US" altLang="en-US" sz="1200" b="1">
                <a:solidFill>
                  <a:schemeClr val="bg1">
                    <a:lumMod val="65000"/>
                  </a:schemeClr>
                </a:solidFill>
              </a:rPr>
              <a:t>bilateral, asymmetric</a:t>
            </a:r>
          </a:p>
          <a:p>
            <a:pPr eaLnBrk="1" hangingPunct="1">
              <a:spcBef>
                <a:spcPct val="0"/>
              </a:spcBef>
              <a:buClrTx/>
              <a:buSzTx/>
              <a:buFontTx/>
              <a:buNone/>
            </a:pPr>
            <a:r>
              <a:rPr lang="en-US" altLang="en-US" sz="1200">
                <a:solidFill>
                  <a:schemeClr val="bg1">
                    <a:lumMod val="65000"/>
                  </a:schemeClr>
                </a:solidFill>
              </a:rPr>
              <a:t>3) Part of the…</a:t>
            </a:r>
            <a:r>
              <a:rPr lang="en-US" altLang="en-US" sz="1200" b="1">
                <a:solidFill>
                  <a:schemeClr val="bg1">
                    <a:lumMod val="65000"/>
                  </a:schemeClr>
                </a:solidFill>
              </a:rPr>
              <a:t>CHARGE association</a:t>
            </a:r>
          </a:p>
        </p:txBody>
      </p:sp>
      <p:sp>
        <p:nvSpPr>
          <p:cNvPr id="26631" name="Line 8">
            <a:extLst>
              <a:ext uri="{FF2B5EF4-FFF2-40B4-BE49-F238E27FC236}">
                <a16:creationId xmlns:a16="http://schemas.microsoft.com/office/drawing/2014/main" id="{91D11795-7A2D-4757-920B-F908079269D1}"/>
              </a:ext>
            </a:extLst>
          </p:cNvPr>
          <p:cNvSpPr>
            <a:spLocks noChangeShapeType="1"/>
          </p:cNvSpPr>
          <p:nvPr/>
        </p:nvSpPr>
        <p:spPr bwMode="auto">
          <a:xfrm flipH="1">
            <a:off x="2971800" y="2057400"/>
            <a:ext cx="152400" cy="14478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632" name="Text Box 9">
            <a:extLst>
              <a:ext uri="{FF2B5EF4-FFF2-40B4-BE49-F238E27FC236}">
                <a16:creationId xmlns:a16="http://schemas.microsoft.com/office/drawing/2014/main" id="{A6F1D9EC-DA7F-44C4-8528-11B06C1FBD47}"/>
              </a:ext>
            </a:extLst>
          </p:cNvPr>
          <p:cNvSpPr txBox="1">
            <a:spLocks noChangeArrowheads="1"/>
          </p:cNvSpPr>
          <p:nvPr/>
        </p:nvSpPr>
        <p:spPr bwMode="auto">
          <a:xfrm>
            <a:off x="1371600" y="4267200"/>
            <a:ext cx="3057247" cy="2154436"/>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dirty="0">
                <a:solidFill>
                  <a:schemeClr val="bg1">
                    <a:lumMod val="65000"/>
                  </a:schemeClr>
                </a:solidFill>
              </a:rPr>
              <a:t>Morning-Glory Disc</a:t>
            </a:r>
          </a:p>
          <a:p>
            <a:pPr eaLnBrk="1" hangingPunct="1">
              <a:spcBef>
                <a:spcPct val="0"/>
              </a:spcBef>
              <a:buClrTx/>
              <a:buSzTx/>
              <a:buFontTx/>
              <a:buNone/>
            </a:pPr>
            <a:r>
              <a:rPr lang="en-US" altLang="en-US" sz="1200" dirty="0">
                <a:solidFill>
                  <a:schemeClr val="bg1">
                    <a:lumMod val="65000"/>
                  </a:schemeClr>
                </a:solidFill>
              </a:rPr>
              <a:t>--DFE reveals:</a:t>
            </a:r>
          </a:p>
          <a:p>
            <a:pPr eaLnBrk="1" hangingPunct="1">
              <a:spcBef>
                <a:spcPct val="0"/>
              </a:spcBef>
              <a:buClrTx/>
              <a:buSzTx/>
              <a:buFontTx/>
              <a:buNone/>
            </a:pPr>
            <a:r>
              <a:rPr lang="en-US" altLang="en-US" sz="1200" dirty="0">
                <a:solidFill>
                  <a:schemeClr val="bg1">
                    <a:lumMod val="65000"/>
                  </a:schemeClr>
                </a:solidFill>
              </a:rPr>
              <a:t>  1) A funnel-shaped…</a:t>
            </a:r>
            <a:r>
              <a:rPr lang="en-US" altLang="en-US" sz="1200" b="1" dirty="0">
                <a:solidFill>
                  <a:schemeClr val="bg1">
                    <a:lumMod val="65000"/>
                  </a:schemeClr>
                </a:solidFill>
              </a:rPr>
              <a:t>excavation</a:t>
            </a:r>
            <a:endParaRPr lang="en-US" altLang="en-US" sz="1200" dirty="0">
              <a:solidFill>
                <a:schemeClr val="bg1">
                  <a:lumMod val="65000"/>
                </a:schemeClr>
              </a:solidFill>
            </a:endParaRPr>
          </a:p>
          <a:p>
            <a:pPr eaLnBrk="1" hangingPunct="1">
              <a:spcBef>
                <a:spcPct val="0"/>
              </a:spcBef>
              <a:buClrTx/>
              <a:buSzTx/>
              <a:buFontTx/>
              <a:buNone/>
            </a:pPr>
            <a:r>
              <a:rPr lang="en-US" altLang="en-US" sz="1200" dirty="0">
                <a:solidFill>
                  <a:schemeClr val="bg1">
                    <a:lumMod val="65000"/>
                  </a:schemeClr>
                </a:solidFill>
              </a:rPr>
              <a:t>  2) Number of vessels crossing the rim</a:t>
            </a:r>
          </a:p>
          <a:p>
            <a:pPr eaLnBrk="1" hangingPunct="1">
              <a:spcBef>
                <a:spcPct val="0"/>
              </a:spcBef>
              <a:buClrTx/>
              <a:buSzTx/>
              <a:buFontTx/>
              <a:buNone/>
            </a:pPr>
            <a:r>
              <a:rPr lang="en-US" altLang="en-US" sz="1200" dirty="0">
                <a:solidFill>
                  <a:schemeClr val="bg1">
                    <a:lumMod val="65000"/>
                  </a:schemeClr>
                </a:solidFill>
              </a:rPr>
              <a:t>    seems abnormally…</a:t>
            </a:r>
            <a:r>
              <a:rPr lang="en-US" altLang="en-US" sz="1200" b="1" dirty="0">
                <a:solidFill>
                  <a:schemeClr val="bg1">
                    <a:lumMod val="65000"/>
                  </a:schemeClr>
                </a:solidFill>
              </a:rPr>
              <a:t>high</a:t>
            </a:r>
            <a:r>
              <a:rPr lang="en-US" altLang="en-US" sz="1200" dirty="0">
                <a:solidFill>
                  <a:schemeClr val="bg1">
                    <a:lumMod val="65000"/>
                  </a:schemeClr>
                </a:solidFill>
              </a:rPr>
              <a:t> </a:t>
            </a:r>
            <a:endParaRPr lang="en-US" altLang="en-US" sz="1200" b="1" dirty="0">
              <a:solidFill>
                <a:schemeClr val="bg1">
                  <a:lumMod val="65000"/>
                </a:schemeClr>
              </a:solidFill>
            </a:endParaRPr>
          </a:p>
          <a:p>
            <a:pPr eaLnBrk="1" hangingPunct="1">
              <a:spcBef>
                <a:spcPct val="0"/>
              </a:spcBef>
              <a:buClrTx/>
              <a:buSzTx/>
              <a:buFontTx/>
              <a:buNone/>
            </a:pPr>
            <a:r>
              <a:rPr lang="en-US" altLang="en-US" sz="1200" dirty="0">
                <a:solidFill>
                  <a:schemeClr val="bg1">
                    <a:lumMod val="65000"/>
                  </a:schemeClr>
                </a:solidFill>
              </a:rPr>
              <a:t>--Tissue is…</a:t>
            </a:r>
            <a:r>
              <a:rPr lang="en-US" altLang="en-US" sz="1200" b="1" dirty="0">
                <a:solidFill>
                  <a:schemeClr val="bg1">
                    <a:lumMod val="65000"/>
                  </a:schemeClr>
                </a:solidFill>
              </a:rPr>
              <a:t>contractile</a:t>
            </a:r>
            <a:r>
              <a:rPr lang="en-US" altLang="en-US" sz="1200" dirty="0">
                <a:solidFill>
                  <a:schemeClr val="bg1">
                    <a:lumMod val="65000"/>
                  </a:schemeClr>
                </a:solidFill>
              </a:rPr>
              <a:t>, so cup seems</a:t>
            </a:r>
          </a:p>
          <a:p>
            <a:pPr eaLnBrk="1" hangingPunct="1">
              <a:spcBef>
                <a:spcPct val="0"/>
              </a:spcBef>
              <a:buClrTx/>
              <a:buSzTx/>
              <a:buFontTx/>
              <a:buNone/>
            </a:pPr>
            <a:r>
              <a:rPr lang="en-US" altLang="en-US" sz="1200" dirty="0">
                <a:solidFill>
                  <a:schemeClr val="bg1">
                    <a:lumMod val="65000"/>
                  </a:schemeClr>
                </a:solidFill>
              </a:rPr>
              <a:t>  to…</a:t>
            </a:r>
            <a:r>
              <a:rPr lang="en-US" altLang="en-US" sz="1200" b="1" dirty="0">
                <a:solidFill>
                  <a:schemeClr val="bg1">
                    <a:lumMod val="65000"/>
                  </a:schemeClr>
                </a:solidFill>
              </a:rPr>
              <a:t>open </a:t>
            </a:r>
            <a:r>
              <a:rPr lang="en-US" altLang="en-US" sz="1200" dirty="0">
                <a:solidFill>
                  <a:schemeClr val="bg1">
                    <a:lumMod val="65000"/>
                  </a:schemeClr>
                </a:solidFill>
              </a:rPr>
              <a:t>and</a:t>
            </a:r>
            <a:r>
              <a:rPr lang="en-US" altLang="en-US" sz="1200" b="1" dirty="0">
                <a:solidFill>
                  <a:schemeClr val="bg1">
                    <a:lumMod val="65000"/>
                  </a:schemeClr>
                </a:solidFill>
              </a:rPr>
              <a:t> close</a:t>
            </a:r>
            <a:r>
              <a:rPr lang="en-US" altLang="en-US" sz="1200" dirty="0">
                <a:solidFill>
                  <a:schemeClr val="bg1">
                    <a:lumMod val="65000"/>
                  </a:schemeClr>
                </a:solidFill>
              </a:rPr>
              <a:t> (like its namesake,  </a:t>
            </a:r>
          </a:p>
          <a:p>
            <a:pPr eaLnBrk="1" hangingPunct="1">
              <a:spcBef>
                <a:spcPct val="0"/>
              </a:spcBef>
              <a:buClrTx/>
              <a:buSzTx/>
              <a:buFontTx/>
              <a:buNone/>
            </a:pPr>
            <a:r>
              <a:rPr lang="en-US" altLang="en-US" sz="1200" dirty="0">
                <a:solidFill>
                  <a:schemeClr val="bg1">
                    <a:lumMod val="65000"/>
                  </a:schemeClr>
                </a:solidFill>
              </a:rPr>
              <a:t>  the morning-glory flower)</a:t>
            </a:r>
          </a:p>
          <a:p>
            <a:pPr eaLnBrk="1" hangingPunct="1">
              <a:spcBef>
                <a:spcPct val="0"/>
              </a:spcBef>
              <a:buClrTx/>
              <a:buSzTx/>
              <a:buFontTx/>
              <a:buNone/>
            </a:pPr>
            <a:r>
              <a:rPr lang="en-US" altLang="en-US" sz="1200" dirty="0">
                <a:solidFill>
                  <a:schemeClr val="bg1">
                    <a:lumMod val="65000"/>
                  </a:schemeClr>
                </a:solidFill>
              </a:rPr>
              <a:t>--VA usually…</a:t>
            </a:r>
            <a:r>
              <a:rPr lang="en-US" altLang="en-US" sz="1200" b="1" dirty="0">
                <a:solidFill>
                  <a:schemeClr val="bg1">
                    <a:lumMod val="65000"/>
                  </a:schemeClr>
                </a:solidFill>
              </a:rPr>
              <a:t>20/200</a:t>
            </a:r>
            <a:r>
              <a:rPr lang="en-US" altLang="en-US" sz="1200" dirty="0">
                <a:solidFill>
                  <a:schemeClr val="bg1">
                    <a:lumMod val="65000"/>
                  </a:schemeClr>
                </a:solidFill>
              </a:rPr>
              <a:t>, but can be…</a:t>
            </a:r>
          </a:p>
          <a:p>
            <a:pPr eaLnBrk="1" hangingPunct="1">
              <a:spcBef>
                <a:spcPct val="0"/>
              </a:spcBef>
              <a:buClrTx/>
              <a:buSzTx/>
              <a:buFontTx/>
              <a:buNone/>
            </a:pPr>
            <a:r>
              <a:rPr lang="en-US" altLang="en-US" sz="1200" dirty="0">
                <a:solidFill>
                  <a:schemeClr val="bg1">
                    <a:lumMod val="65000"/>
                  </a:schemeClr>
                </a:solidFill>
              </a:rPr>
              <a:t>   </a:t>
            </a:r>
            <a:r>
              <a:rPr lang="en-US" altLang="en-US" sz="1200" b="1" dirty="0">
                <a:solidFill>
                  <a:schemeClr val="bg1">
                    <a:lumMod val="65000"/>
                  </a:schemeClr>
                </a:solidFill>
              </a:rPr>
              <a:t>20/20&lt;-&gt;NLP</a:t>
            </a:r>
          </a:p>
          <a:p>
            <a:pPr eaLnBrk="1" hangingPunct="1">
              <a:spcBef>
                <a:spcPct val="0"/>
              </a:spcBef>
              <a:buClrTx/>
              <a:buSzTx/>
              <a:buFontTx/>
              <a:buNone/>
            </a:pPr>
            <a:r>
              <a:rPr lang="en-US" altLang="en-US" sz="1200" dirty="0">
                <a:solidFill>
                  <a:schemeClr val="bg1">
                    <a:lumMod val="65000"/>
                  </a:schemeClr>
                </a:solidFill>
              </a:rPr>
              <a:t>--1/3 develop…</a:t>
            </a:r>
            <a:r>
              <a:rPr lang="en-US" altLang="en-US" sz="1200" b="1" dirty="0">
                <a:solidFill>
                  <a:schemeClr val="bg1">
                    <a:lumMod val="65000"/>
                  </a:schemeClr>
                </a:solidFill>
              </a:rPr>
              <a:t>serous RD</a:t>
            </a:r>
          </a:p>
        </p:txBody>
      </p:sp>
      <p:sp>
        <p:nvSpPr>
          <p:cNvPr id="26633" name="Rectangle 11">
            <a:extLst>
              <a:ext uri="{FF2B5EF4-FFF2-40B4-BE49-F238E27FC236}">
                <a16:creationId xmlns:a16="http://schemas.microsoft.com/office/drawing/2014/main" id="{F76BCA91-4E24-4F7F-B6A5-D5C8FE6F39B6}"/>
              </a:ext>
            </a:extLst>
          </p:cNvPr>
          <p:cNvSpPr>
            <a:spLocks noChangeArrowheads="1"/>
          </p:cNvSpPr>
          <p:nvPr/>
        </p:nvSpPr>
        <p:spPr bwMode="auto">
          <a:xfrm>
            <a:off x="457200" y="122238"/>
            <a:ext cx="7543800" cy="8683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b"/>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ct val="85000"/>
              </a:lnSpc>
              <a:spcBef>
                <a:spcPct val="0"/>
              </a:spcBef>
              <a:buClrTx/>
              <a:buSzTx/>
              <a:buFontTx/>
              <a:buNone/>
            </a:pPr>
            <a:r>
              <a:rPr lang="en-US" altLang="en-US" sz="3200" b="1" dirty="0">
                <a:solidFill>
                  <a:schemeClr val="tx2"/>
                </a:solidFill>
              </a:rPr>
              <a:t>Developmental Abnormalities of the Optic Nerve Head</a:t>
            </a:r>
            <a:endParaRPr lang="en-US" altLang="en-US" sz="3200" dirty="0">
              <a:solidFill>
                <a:schemeClr val="tx2"/>
              </a:solidFill>
            </a:endParaRPr>
          </a:p>
        </p:txBody>
      </p:sp>
      <p:sp>
        <p:nvSpPr>
          <p:cNvPr id="26634" name="Slide Number Placeholder 1">
            <a:extLst>
              <a:ext uri="{FF2B5EF4-FFF2-40B4-BE49-F238E27FC236}">
                <a16:creationId xmlns:a16="http://schemas.microsoft.com/office/drawing/2014/main" id="{36D4B343-1488-4D7C-8569-64FF0FD08B6E}"/>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DBDA1020-9ADD-4487-AA1F-12FB75A402F9}" type="slidenum">
              <a:rPr lang="en-US" altLang="en-US" sz="1000"/>
              <a:pPr>
                <a:spcBef>
                  <a:spcPct val="0"/>
                </a:spcBef>
                <a:buClrTx/>
                <a:buSzTx/>
                <a:buFontTx/>
                <a:buNone/>
              </a:pPr>
              <a:t>90</a:t>
            </a:fld>
            <a:endParaRPr lang="en-US" altLang="en-US" sz="1000"/>
          </a:p>
        </p:txBody>
      </p:sp>
      <p:sp>
        <p:nvSpPr>
          <p:cNvPr id="26635" name="Line 12">
            <a:extLst>
              <a:ext uri="{FF2B5EF4-FFF2-40B4-BE49-F238E27FC236}">
                <a16:creationId xmlns:a16="http://schemas.microsoft.com/office/drawing/2014/main" id="{65C3BECB-2C2E-4FDB-BF02-61BA4BD8DB2D}"/>
              </a:ext>
            </a:extLst>
          </p:cNvPr>
          <p:cNvSpPr>
            <a:spLocks noChangeShapeType="1"/>
          </p:cNvSpPr>
          <p:nvPr/>
        </p:nvSpPr>
        <p:spPr bwMode="auto">
          <a:xfrm>
            <a:off x="3124200" y="2057400"/>
            <a:ext cx="381000" cy="22098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 name="Text Box 16">
            <a:extLst>
              <a:ext uri="{FF2B5EF4-FFF2-40B4-BE49-F238E27FC236}">
                <a16:creationId xmlns:a16="http://schemas.microsoft.com/office/drawing/2014/main" id="{A25388A0-A505-4976-AE31-C05FE10D78D8}"/>
              </a:ext>
            </a:extLst>
          </p:cNvPr>
          <p:cNvSpPr txBox="1">
            <a:spLocks noChangeArrowheads="1"/>
          </p:cNvSpPr>
          <p:nvPr/>
        </p:nvSpPr>
        <p:spPr bwMode="auto">
          <a:xfrm>
            <a:off x="4648200" y="2576513"/>
            <a:ext cx="3973513" cy="862012"/>
          </a:xfrm>
          <a:prstGeom prst="rect">
            <a:avLst/>
          </a:prstGeom>
          <a:solidFill>
            <a:srgbClr val="FFC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defRPr/>
            </a:pPr>
            <a:r>
              <a:rPr lang="en-US" altLang="en-US" sz="1400" b="1" dirty="0">
                <a:solidFill>
                  <a:schemeClr val="bg1">
                    <a:lumMod val="65000"/>
                  </a:schemeClr>
                </a:solidFill>
              </a:rPr>
              <a:t>Myelinated RNFL</a:t>
            </a:r>
          </a:p>
          <a:p>
            <a:pPr eaLnBrk="1" hangingPunct="1">
              <a:spcBef>
                <a:spcPct val="0"/>
              </a:spcBef>
              <a:buClrTx/>
              <a:buSzTx/>
              <a:buFontTx/>
              <a:buNone/>
              <a:defRPr/>
            </a:pPr>
            <a:r>
              <a:rPr lang="en-US" altLang="en-US" sz="1200" dirty="0">
                <a:solidFill>
                  <a:srgbClr val="FFCCFF"/>
                </a:solidFill>
              </a:rPr>
              <a:t>--Myelin normally starts at LGN, ends at lamina </a:t>
            </a:r>
            <a:r>
              <a:rPr lang="en-US" altLang="en-US" sz="1200" dirty="0" err="1">
                <a:solidFill>
                  <a:srgbClr val="FFCCFF"/>
                </a:solidFill>
              </a:rPr>
              <a:t>cribrosa</a:t>
            </a:r>
            <a:endParaRPr lang="en-US" altLang="en-US" sz="1200" dirty="0">
              <a:solidFill>
                <a:srgbClr val="FFCCFF"/>
              </a:solidFill>
            </a:endParaRPr>
          </a:p>
          <a:p>
            <a:pPr eaLnBrk="1" hangingPunct="1">
              <a:spcBef>
                <a:spcPct val="0"/>
              </a:spcBef>
              <a:buClrTx/>
              <a:buSzTx/>
              <a:buFontTx/>
              <a:buNone/>
              <a:defRPr/>
            </a:pPr>
            <a:r>
              <a:rPr lang="en-US" altLang="en-US" sz="1200" dirty="0">
                <a:solidFill>
                  <a:srgbClr val="FFCCFF"/>
                </a:solidFill>
              </a:rPr>
              <a:t>--Can be patchy, discontinuous</a:t>
            </a:r>
          </a:p>
          <a:p>
            <a:pPr eaLnBrk="1" hangingPunct="1">
              <a:spcBef>
                <a:spcPct val="0"/>
              </a:spcBef>
              <a:buClrTx/>
              <a:buSzTx/>
              <a:buFontTx/>
              <a:buNone/>
              <a:defRPr/>
            </a:pPr>
            <a:r>
              <a:rPr lang="en-US" altLang="en-US" sz="1200" dirty="0">
                <a:solidFill>
                  <a:srgbClr val="FFCCFF"/>
                </a:solidFill>
              </a:rPr>
              <a:t>--Corresponding VF has absolute scotoma</a:t>
            </a:r>
          </a:p>
        </p:txBody>
      </p:sp>
      <p:sp>
        <p:nvSpPr>
          <p:cNvPr id="15" name="Text Box 18">
            <a:extLst>
              <a:ext uri="{FF2B5EF4-FFF2-40B4-BE49-F238E27FC236}">
                <a16:creationId xmlns:a16="http://schemas.microsoft.com/office/drawing/2014/main" id="{0EEE94D4-BC7E-44DF-B02B-501B0F5929C0}"/>
              </a:ext>
            </a:extLst>
          </p:cNvPr>
          <p:cNvSpPr txBox="1">
            <a:spLocks noChangeArrowheads="1"/>
          </p:cNvSpPr>
          <p:nvPr/>
        </p:nvSpPr>
        <p:spPr bwMode="auto">
          <a:xfrm>
            <a:off x="5546725" y="1687513"/>
            <a:ext cx="3452813" cy="677862"/>
          </a:xfrm>
          <a:prstGeom prst="rect">
            <a:avLst/>
          </a:prstGeom>
          <a:solidFill>
            <a:srgbClr val="FFFF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defRPr/>
            </a:pPr>
            <a:r>
              <a:rPr lang="en-US" altLang="en-US" sz="1400" b="1" dirty="0" err="1">
                <a:solidFill>
                  <a:schemeClr val="bg1">
                    <a:lumMod val="75000"/>
                  </a:schemeClr>
                </a:solidFill>
              </a:rPr>
              <a:t>Megalopapilla</a:t>
            </a:r>
            <a:endParaRPr lang="en-US" altLang="en-US" sz="1400" b="1" dirty="0">
              <a:solidFill>
                <a:schemeClr val="bg1">
                  <a:lumMod val="75000"/>
                </a:schemeClr>
              </a:solidFill>
            </a:endParaRPr>
          </a:p>
          <a:p>
            <a:pPr eaLnBrk="1" hangingPunct="1">
              <a:spcBef>
                <a:spcPct val="0"/>
              </a:spcBef>
              <a:buClrTx/>
              <a:buSzTx/>
              <a:buFontTx/>
              <a:buNone/>
              <a:defRPr/>
            </a:pPr>
            <a:r>
              <a:rPr lang="en-US" altLang="en-US" sz="1200" dirty="0">
                <a:solidFill>
                  <a:srgbClr val="FFFF99"/>
                </a:solidFill>
              </a:rPr>
              <a:t>--Abnormally large diameter of </a:t>
            </a:r>
            <a:r>
              <a:rPr lang="en-US" altLang="en-US" sz="1200" b="1" dirty="0">
                <a:solidFill>
                  <a:srgbClr val="FFFF99"/>
                </a:solidFill>
              </a:rPr>
              <a:t>disc and cup</a:t>
            </a:r>
          </a:p>
          <a:p>
            <a:pPr eaLnBrk="1" hangingPunct="1">
              <a:spcBef>
                <a:spcPct val="0"/>
              </a:spcBef>
              <a:buClrTx/>
              <a:buSzTx/>
              <a:buFontTx/>
              <a:buNone/>
              <a:defRPr/>
            </a:pPr>
            <a:r>
              <a:rPr lang="en-US" altLang="en-US" sz="1200" dirty="0">
                <a:solidFill>
                  <a:srgbClr val="FFFF99"/>
                </a:solidFill>
              </a:rPr>
              <a:t>--VF testing may reveal an </a:t>
            </a:r>
            <a:r>
              <a:rPr lang="en-US" altLang="en-US" sz="1200" b="1" dirty="0">
                <a:solidFill>
                  <a:srgbClr val="FFFF99"/>
                </a:solidFill>
              </a:rPr>
              <a:t>enlarged blind spot</a:t>
            </a:r>
          </a:p>
        </p:txBody>
      </p:sp>
      <p:sp>
        <p:nvSpPr>
          <p:cNvPr id="16" name="Text Box 19">
            <a:extLst>
              <a:ext uri="{FF2B5EF4-FFF2-40B4-BE49-F238E27FC236}">
                <a16:creationId xmlns:a16="http://schemas.microsoft.com/office/drawing/2014/main" id="{BF21B0FD-ADB8-4F9B-81FF-E2291331973F}"/>
              </a:ext>
            </a:extLst>
          </p:cNvPr>
          <p:cNvSpPr txBox="1">
            <a:spLocks noChangeArrowheads="1"/>
          </p:cNvSpPr>
          <p:nvPr/>
        </p:nvSpPr>
        <p:spPr bwMode="auto">
          <a:xfrm>
            <a:off x="5257800" y="3760788"/>
            <a:ext cx="3273425" cy="1231900"/>
          </a:xfrm>
          <a:prstGeom prst="rect">
            <a:avLst/>
          </a:prstGeom>
          <a:solidFill>
            <a:srgbClr val="CCFFCC"/>
          </a:solidFill>
          <a:ln w="9525">
            <a:no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defRPr/>
            </a:pPr>
            <a:r>
              <a:rPr lang="en-US" altLang="en-US" sz="1400" b="1" dirty="0">
                <a:solidFill>
                  <a:schemeClr val="bg1">
                    <a:lumMod val="65000"/>
                  </a:schemeClr>
                </a:solidFill>
              </a:rPr>
              <a:t>Optic Nerve Hypoplasia</a:t>
            </a:r>
          </a:p>
          <a:p>
            <a:pPr eaLnBrk="1" hangingPunct="1">
              <a:spcBef>
                <a:spcPct val="0"/>
              </a:spcBef>
              <a:buClrTx/>
              <a:buSzTx/>
              <a:buFontTx/>
              <a:buNone/>
              <a:defRPr/>
            </a:pPr>
            <a:r>
              <a:rPr lang="en-US" altLang="en-US" sz="1200" dirty="0">
                <a:solidFill>
                  <a:srgbClr val="CCFFCC"/>
                </a:solidFill>
              </a:rPr>
              <a:t>--Abnormally </a:t>
            </a:r>
            <a:r>
              <a:rPr lang="en-US" altLang="en-US" sz="1200" b="1" dirty="0">
                <a:solidFill>
                  <a:srgbClr val="CCFFCC"/>
                </a:solidFill>
              </a:rPr>
              <a:t>low number of axons</a:t>
            </a:r>
          </a:p>
          <a:p>
            <a:pPr eaLnBrk="1" hangingPunct="1">
              <a:spcBef>
                <a:spcPct val="0"/>
              </a:spcBef>
              <a:buClrTx/>
              <a:buSzTx/>
              <a:buFontTx/>
              <a:buNone/>
              <a:defRPr/>
            </a:pPr>
            <a:r>
              <a:rPr lang="en-US" altLang="en-US" sz="1200" dirty="0">
                <a:solidFill>
                  <a:srgbClr val="CCFFCC"/>
                </a:solidFill>
              </a:rPr>
              <a:t>--DFE: Small pale disc with </a:t>
            </a:r>
            <a:r>
              <a:rPr lang="en-US" altLang="en-US" sz="1200" b="1" dirty="0">
                <a:solidFill>
                  <a:srgbClr val="CCFFCC"/>
                </a:solidFill>
              </a:rPr>
              <a:t>double ring sign</a:t>
            </a:r>
            <a:endParaRPr lang="en-US" altLang="en-US" sz="1200" dirty="0">
              <a:solidFill>
                <a:srgbClr val="CCFFCC"/>
              </a:solidFill>
            </a:endParaRPr>
          </a:p>
          <a:p>
            <a:pPr eaLnBrk="1" hangingPunct="1">
              <a:spcBef>
                <a:spcPct val="0"/>
              </a:spcBef>
              <a:buClrTx/>
              <a:buSzTx/>
              <a:buFontTx/>
              <a:buNone/>
              <a:defRPr/>
            </a:pPr>
            <a:r>
              <a:rPr lang="en-US" altLang="en-US" sz="1200" dirty="0">
                <a:solidFill>
                  <a:srgbClr val="CCFFCC"/>
                </a:solidFill>
              </a:rPr>
              <a:t>--VA </a:t>
            </a:r>
            <a:r>
              <a:rPr lang="en-US" altLang="en-US" sz="1200" b="1" dirty="0">
                <a:solidFill>
                  <a:srgbClr val="CCFFCC"/>
                </a:solidFill>
              </a:rPr>
              <a:t>20/20&lt;-&gt;NLP</a:t>
            </a:r>
          </a:p>
          <a:p>
            <a:pPr eaLnBrk="1" hangingPunct="1">
              <a:spcBef>
                <a:spcPct val="0"/>
              </a:spcBef>
              <a:buClrTx/>
              <a:buSzTx/>
              <a:buFontTx/>
              <a:buNone/>
              <a:defRPr/>
            </a:pPr>
            <a:r>
              <a:rPr lang="en-US" altLang="en-US" sz="1200" dirty="0">
                <a:solidFill>
                  <a:srgbClr val="CCFFCC"/>
                </a:solidFill>
              </a:rPr>
              <a:t>--VF defects </a:t>
            </a:r>
            <a:r>
              <a:rPr lang="en-US" altLang="en-US" sz="1200" b="1" dirty="0">
                <a:solidFill>
                  <a:srgbClr val="CCFFCC"/>
                </a:solidFill>
              </a:rPr>
              <a:t>invariably present</a:t>
            </a:r>
          </a:p>
          <a:p>
            <a:pPr eaLnBrk="1" hangingPunct="1">
              <a:spcBef>
                <a:spcPct val="0"/>
              </a:spcBef>
              <a:buClrTx/>
              <a:buSzTx/>
              <a:buFontTx/>
              <a:buNone/>
              <a:defRPr/>
            </a:pPr>
            <a:r>
              <a:rPr lang="en-US" altLang="en-US" sz="1200" dirty="0">
                <a:solidFill>
                  <a:srgbClr val="CCFFCC"/>
                </a:solidFill>
              </a:rPr>
              <a:t>--Remember the </a:t>
            </a:r>
            <a:r>
              <a:rPr lang="en-US" altLang="en-US" sz="1200" b="1" dirty="0">
                <a:solidFill>
                  <a:srgbClr val="CCFFCC"/>
                </a:solidFill>
              </a:rPr>
              <a:t>4 D’s</a:t>
            </a:r>
            <a:r>
              <a:rPr lang="en-US" altLang="en-US" sz="1200" dirty="0">
                <a:solidFill>
                  <a:srgbClr val="CCFFCC"/>
                </a:solidFill>
              </a:rPr>
              <a:t> (more on this shortly)</a:t>
            </a:r>
          </a:p>
        </p:txBody>
      </p:sp>
      <p:sp>
        <p:nvSpPr>
          <p:cNvPr id="17" name="Text Box 13">
            <a:extLst>
              <a:ext uri="{FF2B5EF4-FFF2-40B4-BE49-F238E27FC236}">
                <a16:creationId xmlns:a16="http://schemas.microsoft.com/office/drawing/2014/main" id="{D23EA8F9-DF9F-4DB4-AA3A-1B3558C3921B}"/>
              </a:ext>
            </a:extLst>
          </p:cNvPr>
          <p:cNvSpPr txBox="1">
            <a:spLocks noChangeArrowheads="1"/>
          </p:cNvSpPr>
          <p:nvPr/>
        </p:nvSpPr>
        <p:spPr bwMode="auto">
          <a:xfrm>
            <a:off x="4800600" y="5257800"/>
            <a:ext cx="4294188" cy="1230313"/>
          </a:xfrm>
          <a:prstGeom prst="rect">
            <a:avLst/>
          </a:prstGeom>
          <a:solidFill>
            <a:srgbClr val="FFCC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Tilted-Disc Syndrome</a:t>
            </a:r>
          </a:p>
          <a:p>
            <a:pPr eaLnBrk="1" hangingPunct="1">
              <a:spcBef>
                <a:spcPct val="0"/>
              </a:spcBef>
              <a:buClrTx/>
              <a:buSzTx/>
              <a:buFontTx/>
              <a:buNone/>
            </a:pPr>
            <a:r>
              <a:rPr lang="en-US" altLang="en-US" sz="1200"/>
              <a:t>1) Superior pole appears…</a:t>
            </a:r>
            <a:r>
              <a:rPr lang="en-US" altLang="en-US" sz="1200" b="1">
                <a:solidFill>
                  <a:srgbClr val="0000FF"/>
                </a:solidFill>
              </a:rPr>
              <a:t>elevated</a:t>
            </a:r>
            <a:r>
              <a:rPr lang="en-US" altLang="en-US" sz="1200"/>
              <a:t>, inferior…</a:t>
            </a:r>
            <a:r>
              <a:rPr lang="en-US" altLang="en-US" sz="1200" b="1">
                <a:solidFill>
                  <a:srgbClr val="0000FF"/>
                </a:solidFill>
              </a:rPr>
              <a:t>recessed</a:t>
            </a:r>
          </a:p>
          <a:p>
            <a:pPr eaLnBrk="1" hangingPunct="1">
              <a:spcBef>
                <a:spcPct val="0"/>
              </a:spcBef>
              <a:buClrTx/>
              <a:buSzTx/>
              <a:buFontTx/>
              <a:buNone/>
            </a:pPr>
            <a:r>
              <a:rPr lang="en-US" altLang="en-US" sz="1200"/>
              <a:t>2) </a:t>
            </a:r>
            <a:r>
              <a:rPr lang="en-US" altLang="en-US" sz="1200">
                <a:solidFill>
                  <a:srgbClr val="FFCC99"/>
                </a:solidFill>
              </a:rPr>
              <a:t>Associated with…</a:t>
            </a:r>
            <a:r>
              <a:rPr lang="en-US" altLang="en-US" sz="1200" b="1">
                <a:solidFill>
                  <a:srgbClr val="FFCC99"/>
                </a:solidFill>
              </a:rPr>
              <a:t>situs inversus</a:t>
            </a:r>
            <a:r>
              <a:rPr lang="en-US" altLang="en-US" sz="1200">
                <a:solidFill>
                  <a:srgbClr val="FFCC99"/>
                </a:solidFill>
              </a:rPr>
              <a:t> of retinal vessels</a:t>
            </a:r>
          </a:p>
          <a:p>
            <a:pPr eaLnBrk="1" hangingPunct="1">
              <a:spcBef>
                <a:spcPct val="0"/>
              </a:spcBef>
              <a:buClrTx/>
              <a:buSzTx/>
              <a:buFontTx/>
              <a:buNone/>
            </a:pPr>
            <a:r>
              <a:rPr lang="en-US" altLang="en-US" sz="1200"/>
              <a:t>3) </a:t>
            </a:r>
            <a:r>
              <a:rPr lang="en-US" altLang="en-US" sz="1200">
                <a:solidFill>
                  <a:srgbClr val="FFCC99"/>
                </a:solidFill>
              </a:rPr>
              <a:t>Fundus abnormality produces…</a:t>
            </a:r>
            <a:r>
              <a:rPr lang="en-US" altLang="en-US" sz="1200" b="1">
                <a:solidFill>
                  <a:srgbClr val="FFCC99"/>
                </a:solidFill>
              </a:rPr>
              <a:t>myopic astigmatism</a:t>
            </a:r>
          </a:p>
          <a:p>
            <a:pPr eaLnBrk="1" hangingPunct="1">
              <a:spcBef>
                <a:spcPct val="0"/>
              </a:spcBef>
              <a:buClrTx/>
              <a:buSzTx/>
              <a:buFontTx/>
              <a:buNone/>
            </a:pPr>
            <a:r>
              <a:rPr lang="en-US" altLang="en-US" sz="1200"/>
              <a:t>4) </a:t>
            </a:r>
            <a:r>
              <a:rPr lang="en-US" altLang="en-US" sz="1200">
                <a:solidFill>
                  <a:srgbClr val="FFCC99"/>
                </a:solidFill>
              </a:rPr>
              <a:t>VF testing reveals…</a:t>
            </a:r>
            <a:r>
              <a:rPr lang="en-US" altLang="en-US" sz="1200" b="1">
                <a:solidFill>
                  <a:srgbClr val="FFCC99"/>
                </a:solidFill>
              </a:rPr>
              <a:t>bitemporal hemianopia</a:t>
            </a:r>
            <a:r>
              <a:rPr lang="en-US" altLang="en-US" sz="1200">
                <a:solidFill>
                  <a:srgbClr val="FFCC99"/>
                </a:solidFill>
              </a:rPr>
              <a:t> that doesn’t</a:t>
            </a:r>
          </a:p>
          <a:p>
            <a:pPr eaLnBrk="1" hangingPunct="1">
              <a:spcBef>
                <a:spcPct val="0"/>
              </a:spcBef>
              <a:buClrTx/>
              <a:buSzTx/>
              <a:buFontTx/>
              <a:buNone/>
            </a:pPr>
            <a:r>
              <a:rPr lang="en-US" altLang="en-US" sz="1200">
                <a:solidFill>
                  <a:srgbClr val="FFCC99"/>
                </a:solidFill>
              </a:rPr>
              <a:t>   …</a:t>
            </a:r>
            <a:r>
              <a:rPr lang="en-US" altLang="en-US" sz="1200" b="1">
                <a:solidFill>
                  <a:srgbClr val="FFCC99"/>
                </a:solidFill>
              </a:rPr>
              <a:t>respect the vertical</a:t>
            </a:r>
            <a:r>
              <a:rPr lang="en-US" altLang="en-US" sz="1200">
                <a:solidFill>
                  <a:srgbClr val="FFCC99"/>
                </a:solidFill>
              </a:rPr>
              <a:t> and may…</a:t>
            </a:r>
            <a:r>
              <a:rPr lang="en-US" altLang="en-US" sz="1200" b="1">
                <a:solidFill>
                  <a:srgbClr val="FFCC99"/>
                </a:solidFill>
              </a:rPr>
              <a:t>resolve with refraction</a:t>
            </a:r>
          </a:p>
        </p:txBody>
      </p:sp>
      <p:sp>
        <p:nvSpPr>
          <p:cNvPr id="18" name="Text Box 13">
            <a:extLst>
              <a:ext uri="{FF2B5EF4-FFF2-40B4-BE49-F238E27FC236}">
                <a16:creationId xmlns:a16="http://schemas.microsoft.com/office/drawing/2014/main" id="{AF29A23D-8CCD-493E-A881-3F227F620AD9}"/>
              </a:ext>
            </a:extLst>
          </p:cNvPr>
          <p:cNvSpPr txBox="1">
            <a:spLocks noChangeArrowheads="1"/>
          </p:cNvSpPr>
          <p:nvPr/>
        </p:nvSpPr>
        <p:spPr bwMode="auto">
          <a:xfrm>
            <a:off x="4800600" y="5257800"/>
            <a:ext cx="4216400" cy="1231106"/>
          </a:xfrm>
          <a:prstGeom prst="rect">
            <a:avLst/>
          </a:prstGeom>
          <a:solidFill>
            <a:srgbClr val="FFCC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dirty="0">
                <a:solidFill>
                  <a:schemeClr val="bg1">
                    <a:lumMod val="65000"/>
                  </a:schemeClr>
                </a:solidFill>
              </a:rPr>
              <a:t>Tilted-Disc Syndrome</a:t>
            </a:r>
          </a:p>
          <a:p>
            <a:pPr eaLnBrk="1" hangingPunct="1">
              <a:spcBef>
                <a:spcPct val="0"/>
              </a:spcBef>
              <a:buClrTx/>
              <a:buSzTx/>
              <a:buFontTx/>
              <a:buNone/>
            </a:pPr>
            <a:r>
              <a:rPr lang="en-US" altLang="en-US" sz="1200" dirty="0">
                <a:solidFill>
                  <a:srgbClr val="FFCC99"/>
                </a:solidFill>
              </a:rPr>
              <a:t>1) Superior pole appears…</a:t>
            </a:r>
            <a:r>
              <a:rPr lang="en-US" altLang="en-US" sz="1200" b="1" dirty="0">
                <a:solidFill>
                  <a:srgbClr val="FFCC99"/>
                </a:solidFill>
              </a:rPr>
              <a:t>elevated</a:t>
            </a:r>
            <a:r>
              <a:rPr lang="en-US" altLang="en-US" sz="1200" dirty="0">
                <a:solidFill>
                  <a:srgbClr val="FFCC99"/>
                </a:solidFill>
              </a:rPr>
              <a:t>, inferior… </a:t>
            </a:r>
            <a:r>
              <a:rPr lang="en-US" altLang="en-US" sz="1200" b="1" dirty="0">
                <a:solidFill>
                  <a:srgbClr val="FFCC99"/>
                </a:solidFill>
              </a:rPr>
              <a:t>recessed</a:t>
            </a:r>
          </a:p>
          <a:p>
            <a:pPr eaLnBrk="1" hangingPunct="1">
              <a:spcBef>
                <a:spcPct val="0"/>
              </a:spcBef>
              <a:buClrTx/>
              <a:buSzTx/>
              <a:buFontTx/>
              <a:buNone/>
            </a:pPr>
            <a:r>
              <a:rPr lang="en-US" altLang="en-US" sz="1200" dirty="0">
                <a:solidFill>
                  <a:srgbClr val="FFCC99"/>
                </a:solidFill>
              </a:rPr>
              <a:t>2) Associated with…</a:t>
            </a:r>
            <a:r>
              <a:rPr lang="en-US" altLang="en-US" sz="1200" b="1" dirty="0">
                <a:solidFill>
                  <a:srgbClr val="FFCC99"/>
                </a:solidFill>
              </a:rPr>
              <a:t>situs inversus</a:t>
            </a:r>
            <a:r>
              <a:rPr lang="en-US" altLang="en-US" sz="1200" dirty="0">
                <a:solidFill>
                  <a:srgbClr val="FFCC99"/>
                </a:solidFill>
              </a:rPr>
              <a:t> of retinal vessels</a:t>
            </a:r>
          </a:p>
          <a:p>
            <a:pPr eaLnBrk="1" hangingPunct="1">
              <a:spcBef>
                <a:spcPct val="0"/>
              </a:spcBef>
              <a:buClrTx/>
              <a:buSzTx/>
              <a:buFontTx/>
              <a:buNone/>
            </a:pPr>
            <a:r>
              <a:rPr lang="en-US" altLang="en-US" sz="1200" dirty="0">
                <a:solidFill>
                  <a:srgbClr val="FFCC99"/>
                </a:solidFill>
              </a:rPr>
              <a:t>3) Fundus abnormality produces… </a:t>
            </a:r>
            <a:r>
              <a:rPr lang="en-US" altLang="en-US" sz="1200" b="1" dirty="0">
                <a:solidFill>
                  <a:srgbClr val="FFCC99"/>
                </a:solidFill>
              </a:rPr>
              <a:t>myopic </a:t>
            </a:r>
            <a:r>
              <a:rPr lang="en-US" altLang="en-US" sz="1200" b="1" dirty="0" err="1">
                <a:solidFill>
                  <a:srgbClr val="FFCC99"/>
                </a:solidFill>
              </a:rPr>
              <a:t>astigm</a:t>
            </a:r>
            <a:endParaRPr lang="en-US" altLang="en-US" sz="1200" b="1" dirty="0">
              <a:solidFill>
                <a:srgbClr val="FFCC99"/>
              </a:solidFill>
            </a:endParaRPr>
          </a:p>
          <a:p>
            <a:pPr eaLnBrk="1" hangingPunct="1">
              <a:spcBef>
                <a:spcPct val="0"/>
              </a:spcBef>
              <a:buClrTx/>
              <a:buSzTx/>
              <a:buFontTx/>
              <a:buNone/>
            </a:pPr>
            <a:r>
              <a:rPr lang="en-US" altLang="en-US" sz="1200" dirty="0">
                <a:solidFill>
                  <a:srgbClr val="FFCC99"/>
                </a:solidFill>
              </a:rPr>
              <a:t>4) VF testing reveals…</a:t>
            </a:r>
            <a:r>
              <a:rPr lang="en-US" altLang="en-US" sz="1200" b="1" dirty="0">
                <a:solidFill>
                  <a:srgbClr val="FFCC99"/>
                </a:solidFill>
              </a:rPr>
              <a:t>bitemporal hemianopia</a:t>
            </a:r>
            <a:r>
              <a:rPr lang="en-US" altLang="en-US" sz="1200" dirty="0">
                <a:solidFill>
                  <a:srgbClr val="FFCC99"/>
                </a:solidFill>
              </a:rPr>
              <a:t> that </a:t>
            </a:r>
            <a:r>
              <a:rPr lang="en-US" altLang="en-US" sz="1200" dirty="0" err="1">
                <a:solidFill>
                  <a:srgbClr val="FFCC99"/>
                </a:solidFill>
              </a:rPr>
              <a:t>doesn’t</a:t>
            </a:r>
            <a:r>
              <a:rPr lang="en-US" altLang="en-US" sz="1200" b="1" dirty="0" err="1">
                <a:solidFill>
                  <a:srgbClr val="FFCC99"/>
                </a:solidFill>
              </a:rPr>
              <a:t>with</a:t>
            </a:r>
            <a:r>
              <a:rPr lang="en-US" altLang="en-US" sz="1200" b="1" dirty="0">
                <a:solidFill>
                  <a:srgbClr val="FFCC99"/>
                </a:solidFill>
              </a:rPr>
              <a:t> refract</a:t>
            </a:r>
          </a:p>
        </p:txBody>
      </p:sp>
      <p:sp>
        <p:nvSpPr>
          <p:cNvPr id="3" name="TextBox 2">
            <a:extLst>
              <a:ext uri="{FF2B5EF4-FFF2-40B4-BE49-F238E27FC236}">
                <a16:creationId xmlns:a16="http://schemas.microsoft.com/office/drawing/2014/main" id="{83967FBC-9255-EE50-B057-538AB35A0FFD}"/>
              </a:ext>
            </a:extLst>
          </p:cNvPr>
          <p:cNvSpPr txBox="1"/>
          <p:nvPr/>
        </p:nvSpPr>
        <p:spPr>
          <a:xfrm>
            <a:off x="299781" y="1873984"/>
            <a:ext cx="5410200" cy="2308324"/>
          </a:xfrm>
          <a:prstGeom prst="rect">
            <a:avLst/>
          </a:prstGeom>
          <a:solidFill>
            <a:srgbClr val="61D6FF"/>
          </a:solidFill>
        </p:spPr>
        <p:txBody>
          <a:bodyPr wrap="square" rtlCol="0">
            <a:spAutoFit/>
          </a:bodyPr>
          <a:lstStyle/>
          <a:p>
            <a:r>
              <a:rPr lang="en-US" sz="1600" i="1" dirty="0">
                <a:solidFill>
                  <a:schemeClr val="bg1">
                    <a:lumMod val="50000"/>
                  </a:schemeClr>
                </a:solidFill>
              </a:rPr>
              <a:t>Is morning-glory disc usually unilateral, or bilateral?</a:t>
            </a:r>
          </a:p>
          <a:p>
            <a:r>
              <a:rPr lang="en-US" sz="1600" dirty="0">
                <a:solidFill>
                  <a:schemeClr val="bg1">
                    <a:lumMod val="50000"/>
                  </a:schemeClr>
                </a:solidFill>
              </a:rPr>
              <a:t>Unilateral</a:t>
            </a:r>
          </a:p>
          <a:p>
            <a:endParaRPr lang="en-US" sz="1600" i="1" dirty="0">
              <a:solidFill>
                <a:schemeClr val="bg1">
                  <a:lumMod val="50000"/>
                </a:schemeClr>
              </a:solidFill>
              <a:latin typeface="+mn-lt"/>
            </a:endParaRPr>
          </a:p>
          <a:p>
            <a:r>
              <a:rPr lang="en-US" sz="1600" i="1" dirty="0">
                <a:solidFill>
                  <a:schemeClr val="bg1">
                    <a:lumMod val="50000"/>
                  </a:schemeClr>
                </a:solidFill>
                <a:latin typeface="+mn-lt"/>
              </a:rPr>
              <a:t>Is there a gender predilection?</a:t>
            </a:r>
          </a:p>
          <a:p>
            <a:r>
              <a:rPr lang="en-US" sz="1600" dirty="0">
                <a:solidFill>
                  <a:schemeClr val="bg1">
                    <a:lumMod val="50000"/>
                  </a:schemeClr>
                </a:solidFill>
                <a:latin typeface="+mn-lt"/>
              </a:rPr>
              <a:t>Yes, there is a  ♀  preponderance</a:t>
            </a:r>
          </a:p>
          <a:p>
            <a:endParaRPr lang="en-US" sz="1600" dirty="0">
              <a:solidFill>
                <a:schemeClr val="bg1">
                  <a:lumMod val="50000"/>
                </a:schemeClr>
              </a:solidFill>
            </a:endParaRPr>
          </a:p>
          <a:p>
            <a:r>
              <a:rPr lang="en-US" sz="1600" i="1" dirty="0">
                <a:solidFill>
                  <a:schemeClr val="bg1">
                    <a:lumMod val="50000"/>
                  </a:schemeClr>
                </a:solidFill>
              </a:rPr>
              <a:t>It has two associations of particular note—what are they?</a:t>
            </a:r>
          </a:p>
          <a:p>
            <a:r>
              <a:rPr lang="en-US" sz="1600" dirty="0">
                <a:solidFill>
                  <a:schemeClr val="bg1">
                    <a:lumMod val="50000"/>
                  </a:schemeClr>
                </a:solidFill>
              </a:rPr>
              <a:t>--PHACE  syndrome</a:t>
            </a:r>
          </a:p>
          <a:p>
            <a:r>
              <a:rPr lang="en-US" sz="1600" dirty="0">
                <a:solidFill>
                  <a:schemeClr val="bg1">
                    <a:lumMod val="50000"/>
                  </a:schemeClr>
                </a:solidFill>
              </a:rPr>
              <a:t>--</a:t>
            </a:r>
            <a:r>
              <a:rPr lang="en-US" sz="1600" b="1" dirty="0" err="1">
                <a:solidFill>
                  <a:schemeClr val="bg1">
                    <a:lumMod val="50000"/>
                  </a:schemeClr>
                </a:solidFill>
              </a:rPr>
              <a:t>Moyamoya</a:t>
            </a:r>
            <a:r>
              <a:rPr lang="en-US" sz="1600" b="1" dirty="0">
                <a:solidFill>
                  <a:schemeClr val="bg1">
                    <a:lumMod val="50000"/>
                  </a:schemeClr>
                </a:solidFill>
              </a:rPr>
              <a:t>  disease</a:t>
            </a:r>
          </a:p>
        </p:txBody>
      </p:sp>
      <p:sp>
        <p:nvSpPr>
          <p:cNvPr id="5" name="TextBox 4">
            <a:extLst>
              <a:ext uri="{FF2B5EF4-FFF2-40B4-BE49-F238E27FC236}">
                <a16:creationId xmlns:a16="http://schemas.microsoft.com/office/drawing/2014/main" id="{A5DE4E2D-A07C-9FD4-0501-0357163C4BDE}"/>
              </a:ext>
            </a:extLst>
          </p:cNvPr>
          <p:cNvSpPr txBox="1"/>
          <p:nvPr/>
        </p:nvSpPr>
        <p:spPr>
          <a:xfrm>
            <a:off x="2068437" y="2499301"/>
            <a:ext cx="6664746" cy="3754874"/>
          </a:xfrm>
          <a:prstGeom prst="rect">
            <a:avLst/>
          </a:prstGeom>
          <a:solidFill>
            <a:srgbClr val="FFDB69"/>
          </a:solidFill>
        </p:spPr>
        <p:txBody>
          <a:bodyPr wrap="square" rtlCol="0">
            <a:spAutoFit/>
          </a:bodyPr>
          <a:lstStyle/>
          <a:p>
            <a:r>
              <a:rPr lang="en-US" sz="1400" b="0" i="1" dirty="0">
                <a:solidFill>
                  <a:schemeClr val="bg1">
                    <a:lumMod val="65000"/>
                  </a:schemeClr>
                </a:solidFill>
                <a:effectLst/>
                <a:latin typeface="+mn-lt"/>
              </a:rPr>
              <a:t>What is </a:t>
            </a:r>
            <a:r>
              <a:rPr lang="en-US" sz="1400" b="0" dirty="0" err="1">
                <a:solidFill>
                  <a:schemeClr val="bg1">
                    <a:lumMod val="65000"/>
                  </a:schemeClr>
                </a:solidFill>
                <a:effectLst/>
                <a:latin typeface="+mn-lt"/>
              </a:rPr>
              <a:t>moyamoya</a:t>
            </a:r>
            <a:r>
              <a:rPr lang="en-US" sz="1400" b="0" dirty="0">
                <a:solidFill>
                  <a:schemeClr val="bg1">
                    <a:lumMod val="65000"/>
                  </a:schemeClr>
                </a:solidFill>
                <a:effectLst/>
                <a:latin typeface="+mn-lt"/>
              </a:rPr>
              <a:t> disease </a:t>
            </a:r>
            <a:r>
              <a:rPr lang="en-US" sz="1400" b="0" i="1" dirty="0">
                <a:solidFill>
                  <a:schemeClr val="bg1">
                    <a:lumMod val="65000"/>
                  </a:schemeClr>
                </a:solidFill>
                <a:effectLst/>
                <a:latin typeface="+mn-lt"/>
              </a:rPr>
              <a:t>(MMD)?</a:t>
            </a:r>
          </a:p>
          <a:p>
            <a:r>
              <a:rPr lang="en-US" sz="1400" dirty="0">
                <a:solidFill>
                  <a:srgbClr val="0000FF"/>
                </a:solidFill>
                <a:latin typeface="+mn-lt"/>
              </a:rPr>
              <a:t>An</a:t>
            </a:r>
            <a:r>
              <a:rPr lang="en-US" sz="1400" b="0" i="0" dirty="0">
                <a:solidFill>
                  <a:srgbClr val="0000FF"/>
                </a:solidFill>
                <a:effectLst/>
                <a:latin typeface="+mn-lt"/>
              </a:rPr>
              <a:t>  occlusive  vascular condition primarily affecting the terminal  internal carotids  and proximal  anterior and middle cerebral  arteries</a:t>
            </a:r>
          </a:p>
          <a:p>
            <a:endParaRPr lang="en-US" sz="1400" i="1" dirty="0">
              <a:solidFill>
                <a:schemeClr val="bg1">
                  <a:lumMod val="65000"/>
                </a:schemeClr>
              </a:solidFill>
              <a:latin typeface="+mn-lt"/>
            </a:endParaRPr>
          </a:p>
          <a:p>
            <a:r>
              <a:rPr lang="en-US" sz="1400" b="0" i="1" dirty="0">
                <a:solidFill>
                  <a:schemeClr val="bg1">
                    <a:lumMod val="65000"/>
                  </a:schemeClr>
                </a:solidFill>
                <a:effectLst/>
                <a:latin typeface="+mn-lt"/>
              </a:rPr>
              <a:t>Is it common, or rare?</a:t>
            </a:r>
          </a:p>
          <a:p>
            <a:r>
              <a:rPr lang="en-US" sz="1400" dirty="0">
                <a:solidFill>
                  <a:schemeClr val="bg1">
                    <a:lumMod val="65000"/>
                  </a:schemeClr>
                </a:solidFill>
                <a:latin typeface="+mn-lt"/>
              </a:rPr>
              <a:t>Quite rare</a:t>
            </a:r>
          </a:p>
          <a:p>
            <a:endParaRPr lang="en-US" sz="1400" b="0" i="0" dirty="0">
              <a:solidFill>
                <a:schemeClr val="bg1">
                  <a:lumMod val="65000"/>
                </a:schemeClr>
              </a:solidFill>
              <a:effectLst/>
              <a:latin typeface="+mn-lt"/>
            </a:endParaRPr>
          </a:p>
          <a:p>
            <a:endParaRPr lang="en-US" sz="1400" i="1" dirty="0">
              <a:solidFill>
                <a:schemeClr val="bg1">
                  <a:lumMod val="65000"/>
                </a:schemeClr>
              </a:solidFill>
              <a:latin typeface="+mn-lt"/>
            </a:endParaRPr>
          </a:p>
          <a:p>
            <a:r>
              <a:rPr lang="en-US" sz="1400" i="1" dirty="0">
                <a:solidFill>
                  <a:schemeClr val="bg1">
                    <a:lumMod val="65000"/>
                  </a:schemeClr>
                </a:solidFill>
                <a:latin typeface="+mn-lt"/>
              </a:rPr>
              <a:t>Is there a racial predilection?</a:t>
            </a:r>
          </a:p>
          <a:p>
            <a:r>
              <a:rPr lang="en-US" sz="1400" dirty="0">
                <a:solidFill>
                  <a:schemeClr val="bg1">
                    <a:lumMod val="65000"/>
                  </a:schemeClr>
                </a:solidFill>
                <a:latin typeface="+mn-lt"/>
              </a:rPr>
              <a:t>Yes, it is more common in  </a:t>
            </a:r>
            <a:r>
              <a:rPr lang="en-US" sz="1400" b="1" dirty="0">
                <a:solidFill>
                  <a:srgbClr val="FFDB69"/>
                </a:solidFill>
                <a:latin typeface="+mn-lt"/>
              </a:rPr>
              <a:t>Asians</a:t>
            </a:r>
            <a:r>
              <a:rPr lang="en-US" sz="1400" dirty="0">
                <a:solidFill>
                  <a:schemeClr val="bg1">
                    <a:lumMod val="65000"/>
                  </a:schemeClr>
                </a:solidFill>
                <a:latin typeface="+mn-lt"/>
              </a:rPr>
              <a:t> , especially  Japanese  and Korean  individuals</a:t>
            </a:r>
          </a:p>
          <a:p>
            <a:endParaRPr lang="en-US" sz="1400" dirty="0">
              <a:solidFill>
                <a:schemeClr val="bg1">
                  <a:lumMod val="65000"/>
                </a:schemeClr>
              </a:solidFill>
              <a:latin typeface="+mn-lt"/>
            </a:endParaRPr>
          </a:p>
          <a:p>
            <a:r>
              <a:rPr lang="en-US" sz="1400" i="1" dirty="0">
                <a:solidFill>
                  <a:schemeClr val="bg1">
                    <a:lumMod val="65000"/>
                  </a:schemeClr>
                </a:solidFill>
                <a:latin typeface="+mn-lt"/>
              </a:rPr>
              <a:t>Is there a gender predilection?</a:t>
            </a:r>
          </a:p>
          <a:p>
            <a:r>
              <a:rPr lang="en-US" sz="1400" dirty="0">
                <a:solidFill>
                  <a:schemeClr val="bg1">
                    <a:lumMod val="65000"/>
                  </a:schemeClr>
                </a:solidFill>
                <a:latin typeface="+mn-lt"/>
              </a:rPr>
              <a:t>Yes, there is a modest  </a:t>
            </a:r>
            <a:r>
              <a:rPr lang="en-US" sz="1400" b="1" dirty="0">
                <a:solidFill>
                  <a:srgbClr val="0000FF"/>
                </a:solidFill>
                <a:latin typeface="+mn-lt"/>
              </a:rPr>
              <a:t>female  </a:t>
            </a:r>
            <a:r>
              <a:rPr lang="en-US" sz="1400" dirty="0">
                <a:solidFill>
                  <a:schemeClr val="bg1">
                    <a:lumMod val="65000"/>
                  </a:schemeClr>
                </a:solidFill>
                <a:latin typeface="+mn-lt"/>
              </a:rPr>
              <a:t>preponderance</a:t>
            </a:r>
          </a:p>
          <a:p>
            <a:endParaRPr lang="en-US" sz="1400" i="1" dirty="0">
              <a:solidFill>
                <a:schemeClr val="bg1">
                  <a:lumMod val="65000"/>
                </a:schemeClr>
              </a:solidFill>
              <a:latin typeface="+mn-lt"/>
            </a:endParaRPr>
          </a:p>
          <a:p>
            <a:r>
              <a:rPr lang="en-US" sz="1400" i="1" dirty="0">
                <a:solidFill>
                  <a:schemeClr val="bg1">
                    <a:lumMod val="65000"/>
                  </a:schemeClr>
                </a:solidFill>
                <a:latin typeface="+mn-lt"/>
              </a:rPr>
              <a:t>Is there an age predilection?</a:t>
            </a:r>
          </a:p>
          <a:p>
            <a:r>
              <a:rPr lang="en-US" sz="1400" dirty="0">
                <a:solidFill>
                  <a:schemeClr val="bg1">
                    <a:lumMod val="65000"/>
                  </a:schemeClr>
                </a:solidFill>
                <a:latin typeface="+mn-lt"/>
              </a:rPr>
              <a:t>It manifests most commonly in  </a:t>
            </a:r>
            <a:r>
              <a:rPr lang="en-US" sz="1400" b="1" dirty="0">
                <a:solidFill>
                  <a:schemeClr val="bg1">
                    <a:lumMod val="65000"/>
                  </a:schemeClr>
                </a:solidFill>
                <a:latin typeface="+mn-lt"/>
              </a:rPr>
              <a:t>childhood</a:t>
            </a:r>
            <a:r>
              <a:rPr lang="en-US" sz="1400" dirty="0">
                <a:solidFill>
                  <a:schemeClr val="bg1">
                    <a:lumMod val="65000"/>
                  </a:schemeClr>
                </a:solidFill>
                <a:latin typeface="+mn-lt"/>
              </a:rPr>
              <a:t>  (with a second, smaller peak in the  </a:t>
            </a:r>
            <a:r>
              <a:rPr lang="en-US" sz="1400" b="1" dirty="0">
                <a:solidFill>
                  <a:srgbClr val="0000FF"/>
                </a:solidFill>
                <a:latin typeface="+mn-lt"/>
              </a:rPr>
              <a:t>fourth  decade</a:t>
            </a:r>
            <a:r>
              <a:rPr lang="en-US" sz="1400" dirty="0">
                <a:solidFill>
                  <a:schemeClr val="bg1">
                    <a:lumMod val="65000"/>
                  </a:schemeClr>
                </a:solidFill>
                <a:latin typeface="+mn-lt"/>
              </a:rPr>
              <a:t>)</a:t>
            </a:r>
          </a:p>
        </p:txBody>
      </p:sp>
      <p:cxnSp>
        <p:nvCxnSpPr>
          <p:cNvPr id="19" name="Straight Arrow Connector 18">
            <a:extLst>
              <a:ext uri="{FF2B5EF4-FFF2-40B4-BE49-F238E27FC236}">
                <a16:creationId xmlns:a16="http://schemas.microsoft.com/office/drawing/2014/main" id="{3651714D-1DF0-A8DE-2133-E97CAC890AA4}"/>
              </a:ext>
            </a:extLst>
          </p:cNvPr>
          <p:cNvCxnSpPr/>
          <p:nvPr/>
        </p:nvCxnSpPr>
        <p:spPr>
          <a:xfrm flipV="1">
            <a:off x="4495800" y="3200400"/>
            <a:ext cx="0" cy="1295400"/>
          </a:xfrm>
          <a:prstGeom prst="straightConnector1">
            <a:avLst/>
          </a:prstGeom>
          <a:ln w="22225">
            <a:headEnd type="triangle"/>
            <a:tailEnd type="triangle"/>
          </a:ln>
        </p:spPr>
        <p:style>
          <a:lnRef idx="1">
            <a:schemeClr val="dk1"/>
          </a:lnRef>
          <a:fillRef idx="0">
            <a:schemeClr val="dk1"/>
          </a:fillRef>
          <a:effectRef idx="0">
            <a:schemeClr val="dk1"/>
          </a:effectRef>
          <a:fontRef idx="minor">
            <a:schemeClr val="tx1"/>
          </a:fontRef>
        </p:style>
      </p:cxnSp>
      <p:cxnSp>
        <p:nvCxnSpPr>
          <p:cNvPr id="22" name="Straight Arrow Connector 21">
            <a:extLst>
              <a:ext uri="{FF2B5EF4-FFF2-40B4-BE49-F238E27FC236}">
                <a16:creationId xmlns:a16="http://schemas.microsoft.com/office/drawing/2014/main" id="{AD00BF57-679E-A115-32A7-15684789A2AC}"/>
              </a:ext>
            </a:extLst>
          </p:cNvPr>
          <p:cNvCxnSpPr>
            <a:cxnSpLocks/>
          </p:cNvCxnSpPr>
          <p:nvPr/>
        </p:nvCxnSpPr>
        <p:spPr>
          <a:xfrm flipV="1">
            <a:off x="4191000" y="3200400"/>
            <a:ext cx="0" cy="1905000"/>
          </a:xfrm>
          <a:prstGeom prst="straightConnector1">
            <a:avLst/>
          </a:prstGeom>
          <a:ln w="22225">
            <a:headEnd type="triangle"/>
            <a:tailEnd type="triangle"/>
          </a:ln>
        </p:spPr>
        <p:style>
          <a:lnRef idx="1">
            <a:schemeClr val="dk1"/>
          </a:lnRef>
          <a:fillRef idx="0">
            <a:schemeClr val="dk1"/>
          </a:fillRef>
          <a:effectRef idx="0">
            <a:schemeClr val="dk1"/>
          </a:effectRef>
          <a:fontRef idx="minor">
            <a:schemeClr val="tx1"/>
          </a:fontRef>
        </p:style>
      </p:cxnSp>
      <p:sp>
        <p:nvSpPr>
          <p:cNvPr id="27" name="TextBox 26">
            <a:extLst>
              <a:ext uri="{FF2B5EF4-FFF2-40B4-BE49-F238E27FC236}">
                <a16:creationId xmlns:a16="http://schemas.microsoft.com/office/drawing/2014/main" id="{0913D1F6-7AB2-D799-D3DB-BFA2685F70A8}"/>
              </a:ext>
            </a:extLst>
          </p:cNvPr>
          <p:cNvSpPr txBox="1"/>
          <p:nvPr/>
        </p:nvSpPr>
        <p:spPr>
          <a:xfrm>
            <a:off x="4646821" y="3429000"/>
            <a:ext cx="4497179" cy="3108543"/>
          </a:xfrm>
          <a:prstGeom prst="rect">
            <a:avLst/>
          </a:prstGeom>
          <a:solidFill>
            <a:srgbClr val="CCFFCC"/>
          </a:solidFill>
        </p:spPr>
        <p:txBody>
          <a:bodyPr wrap="square" rtlCol="0">
            <a:spAutoFit/>
          </a:bodyPr>
          <a:lstStyle/>
          <a:p>
            <a:r>
              <a:rPr lang="en-US" sz="1400" i="1" dirty="0">
                <a:solidFill>
                  <a:srgbClr val="0000FF"/>
                </a:solidFill>
              </a:rPr>
              <a:t>‘Occlusive cerebrovascular condition in young Asian women’ should bring to mind another condition as well. What is it?</a:t>
            </a:r>
          </a:p>
          <a:p>
            <a:r>
              <a:rPr lang="en-US" sz="1400" dirty="0">
                <a:solidFill>
                  <a:srgbClr val="0000FF"/>
                </a:solidFill>
              </a:rPr>
              <a:t>Takayasu’s arteritis</a:t>
            </a:r>
          </a:p>
          <a:p>
            <a:endParaRPr lang="en-US" sz="1400" dirty="0">
              <a:solidFill>
                <a:srgbClr val="0000FF"/>
              </a:solidFill>
            </a:endParaRPr>
          </a:p>
          <a:p>
            <a:endParaRPr lang="en-US" sz="1400" dirty="0">
              <a:solidFill>
                <a:srgbClr val="0000FF"/>
              </a:solidFill>
            </a:endParaRPr>
          </a:p>
          <a:p>
            <a:pPr eaLnBrk="1" hangingPunct="1">
              <a:defRPr/>
            </a:pPr>
            <a:r>
              <a:rPr lang="en-US" sz="1400" i="1" dirty="0">
                <a:solidFill>
                  <a:srgbClr val="0000FF"/>
                </a:solidFill>
                <a:latin typeface="Arial" charset="0"/>
              </a:rPr>
              <a:t>In a nutshell, what is </a:t>
            </a:r>
            <a:r>
              <a:rPr lang="en-US" sz="1400" dirty="0">
                <a:solidFill>
                  <a:srgbClr val="0000FF"/>
                </a:solidFill>
                <a:latin typeface="Arial" charset="0"/>
              </a:rPr>
              <a:t>Takayasu’s arteritis</a:t>
            </a:r>
            <a:r>
              <a:rPr lang="en-US" sz="1400" i="1" dirty="0">
                <a:solidFill>
                  <a:srgbClr val="0000FF"/>
                </a:solidFill>
                <a:latin typeface="Arial" charset="0"/>
              </a:rPr>
              <a:t>?</a:t>
            </a:r>
            <a:r>
              <a:rPr lang="en-US" sz="1400" dirty="0">
                <a:solidFill>
                  <a:srgbClr val="0000FF"/>
                </a:solidFill>
                <a:latin typeface="Arial" charset="0"/>
              </a:rPr>
              <a:t> </a:t>
            </a:r>
          </a:p>
          <a:p>
            <a:pPr eaLnBrk="1" hangingPunct="1">
              <a:defRPr/>
            </a:pPr>
            <a:r>
              <a:rPr lang="en-US" sz="1400" dirty="0">
                <a:solidFill>
                  <a:srgbClr val="0000FF"/>
                </a:solidFill>
                <a:latin typeface="Arial" charset="0"/>
              </a:rPr>
              <a:t>An occlusive vasculitis that affects large vessels</a:t>
            </a:r>
          </a:p>
          <a:p>
            <a:pPr eaLnBrk="1" hangingPunct="1">
              <a:defRPr/>
            </a:pPr>
            <a:endParaRPr lang="en-US" sz="1400" i="1" dirty="0">
              <a:solidFill>
                <a:srgbClr val="0000FF"/>
              </a:solidFill>
              <a:latin typeface="Arial" charset="0"/>
            </a:endParaRPr>
          </a:p>
          <a:p>
            <a:pPr eaLnBrk="1" hangingPunct="1">
              <a:defRPr/>
            </a:pPr>
            <a:r>
              <a:rPr lang="en-US" sz="1400" i="1" dirty="0">
                <a:solidFill>
                  <a:srgbClr val="0000FF"/>
                </a:solidFill>
                <a:latin typeface="Arial" charset="0"/>
              </a:rPr>
              <a:t>Is it common, or rare?</a:t>
            </a:r>
          </a:p>
          <a:p>
            <a:pPr eaLnBrk="1" hangingPunct="1">
              <a:defRPr/>
            </a:pPr>
            <a:r>
              <a:rPr lang="en-US" sz="1400" dirty="0">
                <a:solidFill>
                  <a:srgbClr val="0000FF"/>
                </a:solidFill>
                <a:latin typeface="Arial" charset="0"/>
              </a:rPr>
              <a:t>Rare</a:t>
            </a:r>
          </a:p>
          <a:p>
            <a:pPr eaLnBrk="1" hangingPunct="1">
              <a:defRPr/>
            </a:pPr>
            <a:endParaRPr lang="en-US" sz="1400" i="1" dirty="0">
              <a:solidFill>
                <a:srgbClr val="0000FF"/>
              </a:solidFill>
              <a:latin typeface="Arial" charset="0"/>
            </a:endParaRPr>
          </a:p>
          <a:p>
            <a:pPr eaLnBrk="1" hangingPunct="1">
              <a:defRPr/>
            </a:pPr>
            <a:r>
              <a:rPr lang="en-US" sz="1400" i="1" dirty="0">
                <a:solidFill>
                  <a:srgbClr val="0000FF"/>
                </a:solidFill>
                <a:latin typeface="Arial" charset="0"/>
              </a:rPr>
              <a:t>Is there an age predilection?</a:t>
            </a:r>
          </a:p>
          <a:p>
            <a:pPr eaLnBrk="1" hangingPunct="1">
              <a:defRPr/>
            </a:pPr>
            <a:r>
              <a:rPr lang="en-US" sz="1400" dirty="0">
                <a:solidFill>
                  <a:srgbClr val="0000FF"/>
                </a:solidFill>
                <a:latin typeface="Arial" charset="0"/>
              </a:rPr>
              <a:t>Yes, most cases present in early adulthood </a:t>
            </a:r>
          </a:p>
        </p:txBody>
      </p:sp>
      <p:sp>
        <p:nvSpPr>
          <p:cNvPr id="30" name="TextBox 29">
            <a:extLst>
              <a:ext uri="{FF2B5EF4-FFF2-40B4-BE49-F238E27FC236}">
                <a16:creationId xmlns:a16="http://schemas.microsoft.com/office/drawing/2014/main" id="{847538D4-90E6-0D02-4556-8718851B4A3B}"/>
              </a:ext>
            </a:extLst>
          </p:cNvPr>
          <p:cNvSpPr txBox="1"/>
          <p:nvPr/>
        </p:nvSpPr>
        <p:spPr>
          <a:xfrm>
            <a:off x="4195564" y="4425543"/>
            <a:ext cx="771365" cy="307777"/>
          </a:xfrm>
          <a:prstGeom prst="rect">
            <a:avLst/>
          </a:prstGeom>
          <a:noFill/>
        </p:spPr>
        <p:txBody>
          <a:bodyPr wrap="none" rtlCol="0">
            <a:spAutoFit/>
          </a:bodyPr>
          <a:lstStyle/>
          <a:p>
            <a:r>
              <a:rPr lang="en-US" sz="1400" b="1" dirty="0">
                <a:solidFill>
                  <a:srgbClr val="0000FF"/>
                </a:solidFill>
              </a:rPr>
              <a:t>Asians</a:t>
            </a:r>
          </a:p>
        </p:txBody>
      </p:sp>
      <p:cxnSp>
        <p:nvCxnSpPr>
          <p:cNvPr id="2" name="Straight Arrow Connector 1">
            <a:extLst>
              <a:ext uri="{FF2B5EF4-FFF2-40B4-BE49-F238E27FC236}">
                <a16:creationId xmlns:a16="http://schemas.microsoft.com/office/drawing/2014/main" id="{626CA7C5-7716-21EA-40F4-D520EFA1E424}"/>
              </a:ext>
            </a:extLst>
          </p:cNvPr>
          <p:cNvCxnSpPr>
            <a:cxnSpLocks/>
          </p:cNvCxnSpPr>
          <p:nvPr/>
        </p:nvCxnSpPr>
        <p:spPr>
          <a:xfrm flipV="1">
            <a:off x="2743200" y="3200400"/>
            <a:ext cx="0" cy="2743200"/>
          </a:xfrm>
          <a:prstGeom prst="straightConnector1">
            <a:avLst/>
          </a:prstGeom>
          <a:ln w="22225">
            <a:headEnd type="triangle"/>
            <a:tailEnd type="triangle"/>
          </a:ln>
        </p:spPr>
        <p:style>
          <a:lnRef idx="1">
            <a:schemeClr val="dk1"/>
          </a:lnRef>
          <a:fillRef idx="0">
            <a:schemeClr val="dk1"/>
          </a:fillRef>
          <a:effectRef idx="0">
            <a:schemeClr val="dk1"/>
          </a:effectRef>
          <a:fontRef idx="minor">
            <a:schemeClr val="tx1"/>
          </a:fontRef>
        </p:style>
      </p:cxnSp>
    </p:spTree>
    <p:extLst>
      <p:ext uri="{BB962C8B-B14F-4D97-AF65-F5344CB8AC3E}">
        <p14:creationId xmlns:p14="http://schemas.microsoft.com/office/powerpoint/2010/main" val="1473533142"/>
      </p:ext>
    </p:extLst>
  </p:cSld>
  <p:clrMapOvr>
    <a:masterClrMapping/>
  </p:clrMapOvr>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6" name="Text Box 10">
            <a:extLst>
              <a:ext uri="{FF2B5EF4-FFF2-40B4-BE49-F238E27FC236}">
                <a16:creationId xmlns:a16="http://schemas.microsoft.com/office/drawing/2014/main" id="{75A786AA-A76E-4831-AE75-ABE88B23D8E3}"/>
              </a:ext>
            </a:extLst>
          </p:cNvPr>
          <p:cNvSpPr txBox="1">
            <a:spLocks noChangeArrowheads="1"/>
          </p:cNvSpPr>
          <p:nvPr/>
        </p:nvSpPr>
        <p:spPr bwMode="auto">
          <a:xfrm>
            <a:off x="1371600" y="4267200"/>
            <a:ext cx="3057525" cy="2154238"/>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Morning-Glory Disc</a:t>
            </a:r>
          </a:p>
          <a:p>
            <a:pPr eaLnBrk="1" hangingPunct="1">
              <a:spcBef>
                <a:spcPct val="0"/>
              </a:spcBef>
              <a:buClrTx/>
              <a:buSzTx/>
              <a:buFontTx/>
              <a:buNone/>
            </a:pPr>
            <a:r>
              <a:rPr lang="en-US" altLang="en-US" sz="1200"/>
              <a:t>--DFE reveals:</a:t>
            </a:r>
          </a:p>
          <a:p>
            <a:pPr eaLnBrk="1" hangingPunct="1">
              <a:spcBef>
                <a:spcPct val="0"/>
              </a:spcBef>
              <a:buClrTx/>
              <a:buSzTx/>
              <a:buFontTx/>
              <a:buNone/>
            </a:pPr>
            <a:r>
              <a:rPr lang="en-US" altLang="en-US" sz="1200"/>
              <a:t>  1) A funnel-shaped…</a:t>
            </a:r>
            <a:r>
              <a:rPr lang="en-US" altLang="en-US" sz="1200" b="1">
                <a:solidFill>
                  <a:srgbClr val="0000FF"/>
                </a:solidFill>
              </a:rPr>
              <a:t>excavation</a:t>
            </a:r>
            <a:endParaRPr lang="en-US" altLang="en-US" sz="1200"/>
          </a:p>
          <a:p>
            <a:pPr eaLnBrk="1" hangingPunct="1">
              <a:spcBef>
                <a:spcPct val="0"/>
              </a:spcBef>
              <a:buClrTx/>
              <a:buSzTx/>
              <a:buFontTx/>
              <a:buNone/>
            </a:pPr>
            <a:r>
              <a:rPr lang="en-US" altLang="en-US" sz="1200"/>
              <a:t>  2) Number of vessels crossing the rim</a:t>
            </a:r>
          </a:p>
          <a:p>
            <a:pPr eaLnBrk="1" hangingPunct="1">
              <a:spcBef>
                <a:spcPct val="0"/>
              </a:spcBef>
              <a:buClrTx/>
              <a:buSzTx/>
              <a:buFontTx/>
              <a:buNone/>
            </a:pPr>
            <a:r>
              <a:rPr lang="en-US" altLang="en-US" sz="1200"/>
              <a:t>    seems abnormally…</a:t>
            </a:r>
            <a:r>
              <a:rPr lang="en-US" altLang="en-US" sz="1200" b="1">
                <a:solidFill>
                  <a:srgbClr val="0000FF"/>
                </a:solidFill>
              </a:rPr>
              <a:t>high</a:t>
            </a:r>
            <a:r>
              <a:rPr lang="en-US" altLang="en-US" sz="1200"/>
              <a:t> </a:t>
            </a:r>
            <a:endParaRPr lang="en-US" altLang="en-US" sz="1200" b="1">
              <a:solidFill>
                <a:srgbClr val="0000FF"/>
              </a:solidFill>
            </a:endParaRPr>
          </a:p>
          <a:p>
            <a:pPr eaLnBrk="1" hangingPunct="1">
              <a:spcBef>
                <a:spcPct val="0"/>
              </a:spcBef>
              <a:buClrTx/>
              <a:buSzTx/>
              <a:buFontTx/>
              <a:buNone/>
            </a:pPr>
            <a:r>
              <a:rPr lang="en-US" altLang="en-US" sz="1200"/>
              <a:t>--Tissue is…</a:t>
            </a:r>
            <a:r>
              <a:rPr lang="en-US" altLang="en-US" sz="1200" b="1">
                <a:solidFill>
                  <a:srgbClr val="0000FF"/>
                </a:solidFill>
              </a:rPr>
              <a:t>contractile</a:t>
            </a:r>
            <a:r>
              <a:rPr lang="en-US" altLang="en-US" sz="1200"/>
              <a:t>, so cup seems</a:t>
            </a:r>
          </a:p>
          <a:p>
            <a:pPr eaLnBrk="1" hangingPunct="1">
              <a:spcBef>
                <a:spcPct val="0"/>
              </a:spcBef>
              <a:buClrTx/>
              <a:buSzTx/>
              <a:buFontTx/>
              <a:buNone/>
            </a:pPr>
            <a:r>
              <a:rPr lang="en-US" altLang="en-US" sz="1200"/>
              <a:t>  to…</a:t>
            </a:r>
            <a:r>
              <a:rPr lang="en-US" altLang="en-US" sz="1200" b="1">
                <a:solidFill>
                  <a:srgbClr val="0000FF"/>
                </a:solidFill>
              </a:rPr>
              <a:t>open </a:t>
            </a:r>
            <a:r>
              <a:rPr lang="en-US" altLang="en-US" sz="1200">
                <a:solidFill>
                  <a:srgbClr val="0000FF"/>
                </a:solidFill>
              </a:rPr>
              <a:t>and</a:t>
            </a:r>
            <a:r>
              <a:rPr lang="en-US" altLang="en-US" sz="1200" b="1">
                <a:solidFill>
                  <a:srgbClr val="0000FF"/>
                </a:solidFill>
              </a:rPr>
              <a:t> close</a:t>
            </a:r>
            <a:r>
              <a:rPr lang="en-US" altLang="en-US" sz="1200"/>
              <a:t> (like its namesake,  </a:t>
            </a:r>
          </a:p>
          <a:p>
            <a:pPr eaLnBrk="1" hangingPunct="1">
              <a:spcBef>
                <a:spcPct val="0"/>
              </a:spcBef>
              <a:buClrTx/>
              <a:buSzTx/>
              <a:buFontTx/>
              <a:buNone/>
            </a:pPr>
            <a:r>
              <a:rPr lang="en-US" altLang="en-US" sz="1200"/>
              <a:t>  the morning-glory flower)</a:t>
            </a:r>
          </a:p>
          <a:p>
            <a:pPr eaLnBrk="1" hangingPunct="1">
              <a:spcBef>
                <a:spcPct val="0"/>
              </a:spcBef>
              <a:buClrTx/>
              <a:buSzTx/>
              <a:buFontTx/>
              <a:buNone/>
            </a:pPr>
            <a:r>
              <a:rPr lang="en-US" altLang="en-US" sz="1200"/>
              <a:t>--VA usually…</a:t>
            </a:r>
            <a:r>
              <a:rPr lang="en-US" altLang="en-US" sz="1200" b="1">
                <a:solidFill>
                  <a:srgbClr val="0000FF"/>
                </a:solidFill>
              </a:rPr>
              <a:t>20/200</a:t>
            </a:r>
            <a:r>
              <a:rPr lang="en-US" altLang="en-US" sz="1200"/>
              <a:t>, but can be…</a:t>
            </a:r>
          </a:p>
          <a:p>
            <a:pPr eaLnBrk="1" hangingPunct="1">
              <a:spcBef>
                <a:spcPct val="0"/>
              </a:spcBef>
              <a:buClrTx/>
              <a:buSzTx/>
              <a:buFontTx/>
              <a:buNone/>
            </a:pPr>
            <a:r>
              <a:rPr lang="en-US" altLang="en-US" sz="1200"/>
              <a:t>   </a:t>
            </a:r>
            <a:r>
              <a:rPr lang="en-US" altLang="en-US" sz="1200" b="1">
                <a:solidFill>
                  <a:srgbClr val="0000FF"/>
                </a:solidFill>
              </a:rPr>
              <a:t>20/20&lt;-&gt;NLP</a:t>
            </a:r>
          </a:p>
          <a:p>
            <a:pPr eaLnBrk="1" hangingPunct="1">
              <a:spcBef>
                <a:spcPct val="0"/>
              </a:spcBef>
              <a:buClrTx/>
              <a:buSzTx/>
              <a:buFontTx/>
              <a:buNone/>
            </a:pPr>
            <a:r>
              <a:rPr lang="en-US" altLang="en-US" sz="1200"/>
              <a:t>--1/3 develop…</a:t>
            </a:r>
            <a:r>
              <a:rPr lang="en-US" altLang="en-US" sz="1200" b="1">
                <a:solidFill>
                  <a:srgbClr val="CCECFF"/>
                </a:solidFill>
              </a:rPr>
              <a:t>serous</a:t>
            </a:r>
            <a:r>
              <a:rPr lang="en-US" altLang="en-US" sz="1200" b="1">
                <a:solidFill>
                  <a:srgbClr val="0000FF"/>
                </a:solidFill>
              </a:rPr>
              <a:t> </a:t>
            </a:r>
            <a:r>
              <a:rPr lang="en-US" altLang="en-US" sz="1200" b="1">
                <a:solidFill>
                  <a:srgbClr val="CCECFF"/>
                </a:solidFill>
              </a:rPr>
              <a:t>RD</a:t>
            </a:r>
          </a:p>
        </p:txBody>
      </p:sp>
      <p:sp>
        <p:nvSpPr>
          <p:cNvPr id="26627" name="Text Box 3">
            <a:extLst>
              <a:ext uri="{FF2B5EF4-FFF2-40B4-BE49-F238E27FC236}">
                <a16:creationId xmlns:a16="http://schemas.microsoft.com/office/drawing/2014/main" id="{EBF565CB-D2E5-4CB9-AB10-59AB11704A7C}"/>
              </a:ext>
            </a:extLst>
          </p:cNvPr>
          <p:cNvSpPr txBox="1">
            <a:spLocks noChangeArrowheads="1"/>
          </p:cNvSpPr>
          <p:nvPr/>
        </p:nvSpPr>
        <p:spPr bwMode="auto">
          <a:xfrm>
            <a:off x="793750" y="3505200"/>
            <a:ext cx="2274982" cy="677108"/>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solidFill>
                  <a:schemeClr val="bg1">
                    <a:lumMod val="65000"/>
                  </a:schemeClr>
                </a:solidFill>
              </a:rPr>
              <a:t>Optic Pit/Hole</a:t>
            </a:r>
          </a:p>
          <a:p>
            <a:pPr eaLnBrk="1" hangingPunct="1">
              <a:spcBef>
                <a:spcPct val="0"/>
              </a:spcBef>
              <a:buClrTx/>
              <a:buSzTx/>
              <a:buFontTx/>
              <a:buNone/>
            </a:pPr>
            <a:r>
              <a:rPr lang="en-US" altLang="en-US" sz="1200">
                <a:solidFill>
                  <a:schemeClr val="bg1">
                    <a:lumMod val="65000"/>
                  </a:schemeClr>
                </a:solidFill>
              </a:rPr>
              <a:t>--Associated with…</a:t>
            </a:r>
            <a:r>
              <a:rPr lang="en-US" altLang="en-US" sz="1200" b="1">
                <a:solidFill>
                  <a:schemeClr val="bg1">
                    <a:lumMod val="65000"/>
                  </a:schemeClr>
                </a:solidFill>
              </a:rPr>
              <a:t>serous RD</a:t>
            </a:r>
          </a:p>
          <a:p>
            <a:pPr eaLnBrk="1" hangingPunct="1">
              <a:spcBef>
                <a:spcPct val="0"/>
              </a:spcBef>
              <a:buClrTx/>
              <a:buSzTx/>
              <a:buFontTx/>
              <a:buNone/>
            </a:pPr>
            <a:r>
              <a:rPr lang="en-US" altLang="en-US" sz="1200" b="1">
                <a:solidFill>
                  <a:schemeClr val="bg1">
                    <a:lumMod val="65000"/>
                  </a:schemeClr>
                </a:solidFill>
              </a:rPr>
              <a:t>  in adulthood</a:t>
            </a:r>
          </a:p>
        </p:txBody>
      </p:sp>
      <p:sp>
        <p:nvSpPr>
          <p:cNvPr id="26628" name="Line 4">
            <a:extLst>
              <a:ext uri="{FF2B5EF4-FFF2-40B4-BE49-F238E27FC236}">
                <a16:creationId xmlns:a16="http://schemas.microsoft.com/office/drawing/2014/main" id="{6995FA1A-F69E-4714-87E2-B7C3F5C89A50}"/>
              </a:ext>
            </a:extLst>
          </p:cNvPr>
          <p:cNvSpPr>
            <a:spLocks noChangeShapeType="1"/>
          </p:cNvSpPr>
          <p:nvPr/>
        </p:nvSpPr>
        <p:spPr bwMode="auto">
          <a:xfrm flipH="1">
            <a:off x="1600200" y="2057400"/>
            <a:ext cx="1524000" cy="3810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629" name="Text Box 6">
            <a:extLst>
              <a:ext uri="{FF2B5EF4-FFF2-40B4-BE49-F238E27FC236}">
                <a16:creationId xmlns:a16="http://schemas.microsoft.com/office/drawing/2014/main" id="{2498F669-3885-470F-827E-D0722ECBD570}"/>
              </a:ext>
            </a:extLst>
          </p:cNvPr>
          <p:cNvSpPr txBox="1">
            <a:spLocks noChangeArrowheads="1"/>
          </p:cNvSpPr>
          <p:nvPr/>
        </p:nvSpPr>
        <p:spPr bwMode="auto">
          <a:xfrm>
            <a:off x="1340808" y="1524000"/>
            <a:ext cx="3544560" cy="458587"/>
          </a:xfrm>
          <a:prstGeom prst="rect">
            <a:avLst/>
          </a:prstGeom>
          <a:noFill/>
          <a:ln w="952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1400" i="1">
                <a:solidFill>
                  <a:schemeClr val="bg1">
                    <a:lumMod val="75000"/>
                  </a:schemeClr>
                </a:solidFill>
              </a:rPr>
              <a:t>These three are all secondary to abnormal</a:t>
            </a:r>
          </a:p>
          <a:p>
            <a:pPr algn="ctr" eaLnBrk="1" hangingPunct="1">
              <a:lnSpc>
                <a:spcPct val="85000"/>
              </a:lnSpc>
              <a:spcBef>
                <a:spcPct val="0"/>
              </a:spcBef>
              <a:buClrTx/>
              <a:buSzTx/>
              <a:buFontTx/>
              <a:buNone/>
            </a:pPr>
            <a:r>
              <a:rPr lang="en-US" altLang="en-US" sz="1400" i="1">
                <a:solidFill>
                  <a:schemeClr val="bg1">
                    <a:lumMod val="75000"/>
                  </a:schemeClr>
                </a:solidFill>
              </a:rPr>
              <a:t>closure of the embryonic optic fissure</a:t>
            </a:r>
          </a:p>
        </p:txBody>
      </p:sp>
      <p:sp>
        <p:nvSpPr>
          <p:cNvPr id="26630" name="Text Box 7">
            <a:extLst>
              <a:ext uri="{FF2B5EF4-FFF2-40B4-BE49-F238E27FC236}">
                <a16:creationId xmlns:a16="http://schemas.microsoft.com/office/drawing/2014/main" id="{77864995-F91A-497B-84DE-F4FB09455FB9}"/>
              </a:ext>
            </a:extLst>
          </p:cNvPr>
          <p:cNvSpPr txBox="1">
            <a:spLocks noChangeArrowheads="1"/>
          </p:cNvSpPr>
          <p:nvPr/>
        </p:nvSpPr>
        <p:spPr bwMode="auto">
          <a:xfrm>
            <a:off x="76200" y="2514600"/>
            <a:ext cx="2783134" cy="861774"/>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solidFill>
                  <a:schemeClr val="bg1">
                    <a:lumMod val="65000"/>
                  </a:schemeClr>
                </a:solidFill>
              </a:rPr>
              <a:t>Optic Nerve Coloboma</a:t>
            </a:r>
          </a:p>
          <a:p>
            <a:pPr eaLnBrk="1" hangingPunct="1">
              <a:spcBef>
                <a:spcPct val="0"/>
              </a:spcBef>
              <a:buClrTx/>
              <a:buSzTx/>
              <a:buFontTx/>
              <a:buNone/>
            </a:pPr>
            <a:r>
              <a:rPr lang="en-US" altLang="en-US" sz="1200">
                <a:solidFill>
                  <a:schemeClr val="bg1">
                    <a:lumMod val="65000"/>
                  </a:schemeClr>
                </a:solidFill>
              </a:rPr>
              <a:t>1) May resemble…</a:t>
            </a:r>
            <a:r>
              <a:rPr lang="en-US" altLang="en-US" sz="1200" b="1">
                <a:solidFill>
                  <a:schemeClr val="bg1">
                    <a:lumMod val="65000"/>
                  </a:schemeClr>
                </a:solidFill>
              </a:rPr>
              <a:t>deep cupping</a:t>
            </a:r>
          </a:p>
          <a:p>
            <a:pPr eaLnBrk="1" hangingPunct="1">
              <a:spcBef>
                <a:spcPct val="0"/>
              </a:spcBef>
              <a:buClrTx/>
              <a:buSzTx/>
              <a:buFontTx/>
              <a:buNone/>
            </a:pPr>
            <a:r>
              <a:rPr lang="en-US" altLang="en-US" sz="1200">
                <a:solidFill>
                  <a:schemeClr val="bg1">
                    <a:lumMod val="65000"/>
                  </a:schemeClr>
                </a:solidFill>
              </a:rPr>
              <a:t>2) Can be…</a:t>
            </a:r>
            <a:r>
              <a:rPr lang="en-US" altLang="en-US" sz="1200" b="1">
                <a:solidFill>
                  <a:schemeClr val="bg1">
                    <a:lumMod val="65000"/>
                  </a:schemeClr>
                </a:solidFill>
              </a:rPr>
              <a:t>bilateral, asymmetric</a:t>
            </a:r>
          </a:p>
          <a:p>
            <a:pPr eaLnBrk="1" hangingPunct="1">
              <a:spcBef>
                <a:spcPct val="0"/>
              </a:spcBef>
              <a:buClrTx/>
              <a:buSzTx/>
              <a:buFontTx/>
              <a:buNone/>
            </a:pPr>
            <a:r>
              <a:rPr lang="en-US" altLang="en-US" sz="1200">
                <a:solidFill>
                  <a:schemeClr val="bg1">
                    <a:lumMod val="65000"/>
                  </a:schemeClr>
                </a:solidFill>
              </a:rPr>
              <a:t>3) Part of the…</a:t>
            </a:r>
            <a:r>
              <a:rPr lang="en-US" altLang="en-US" sz="1200" b="1">
                <a:solidFill>
                  <a:schemeClr val="bg1">
                    <a:lumMod val="65000"/>
                  </a:schemeClr>
                </a:solidFill>
              </a:rPr>
              <a:t>CHARGE association</a:t>
            </a:r>
          </a:p>
        </p:txBody>
      </p:sp>
      <p:sp>
        <p:nvSpPr>
          <p:cNvPr id="26631" name="Line 8">
            <a:extLst>
              <a:ext uri="{FF2B5EF4-FFF2-40B4-BE49-F238E27FC236}">
                <a16:creationId xmlns:a16="http://schemas.microsoft.com/office/drawing/2014/main" id="{91D11795-7A2D-4757-920B-F908079269D1}"/>
              </a:ext>
            </a:extLst>
          </p:cNvPr>
          <p:cNvSpPr>
            <a:spLocks noChangeShapeType="1"/>
          </p:cNvSpPr>
          <p:nvPr/>
        </p:nvSpPr>
        <p:spPr bwMode="auto">
          <a:xfrm flipH="1">
            <a:off x="2971800" y="2057400"/>
            <a:ext cx="152400" cy="14478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632" name="Text Box 9">
            <a:extLst>
              <a:ext uri="{FF2B5EF4-FFF2-40B4-BE49-F238E27FC236}">
                <a16:creationId xmlns:a16="http://schemas.microsoft.com/office/drawing/2014/main" id="{A6F1D9EC-DA7F-44C4-8528-11B06C1FBD47}"/>
              </a:ext>
            </a:extLst>
          </p:cNvPr>
          <p:cNvSpPr txBox="1">
            <a:spLocks noChangeArrowheads="1"/>
          </p:cNvSpPr>
          <p:nvPr/>
        </p:nvSpPr>
        <p:spPr bwMode="auto">
          <a:xfrm>
            <a:off x="1371600" y="4267200"/>
            <a:ext cx="3057247" cy="2154436"/>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dirty="0">
                <a:solidFill>
                  <a:schemeClr val="bg1">
                    <a:lumMod val="65000"/>
                  </a:schemeClr>
                </a:solidFill>
              </a:rPr>
              <a:t>Morning-Glory Disc</a:t>
            </a:r>
          </a:p>
          <a:p>
            <a:pPr eaLnBrk="1" hangingPunct="1">
              <a:spcBef>
                <a:spcPct val="0"/>
              </a:spcBef>
              <a:buClrTx/>
              <a:buSzTx/>
              <a:buFontTx/>
              <a:buNone/>
            </a:pPr>
            <a:r>
              <a:rPr lang="en-US" altLang="en-US" sz="1200" dirty="0">
                <a:solidFill>
                  <a:schemeClr val="bg1">
                    <a:lumMod val="65000"/>
                  </a:schemeClr>
                </a:solidFill>
              </a:rPr>
              <a:t>--DFE reveals:</a:t>
            </a:r>
          </a:p>
          <a:p>
            <a:pPr eaLnBrk="1" hangingPunct="1">
              <a:spcBef>
                <a:spcPct val="0"/>
              </a:spcBef>
              <a:buClrTx/>
              <a:buSzTx/>
              <a:buFontTx/>
              <a:buNone/>
            </a:pPr>
            <a:r>
              <a:rPr lang="en-US" altLang="en-US" sz="1200" dirty="0">
                <a:solidFill>
                  <a:schemeClr val="bg1">
                    <a:lumMod val="65000"/>
                  </a:schemeClr>
                </a:solidFill>
              </a:rPr>
              <a:t>  1) A funnel-shaped…</a:t>
            </a:r>
            <a:r>
              <a:rPr lang="en-US" altLang="en-US" sz="1200" b="1" dirty="0">
                <a:solidFill>
                  <a:schemeClr val="bg1">
                    <a:lumMod val="65000"/>
                  </a:schemeClr>
                </a:solidFill>
              </a:rPr>
              <a:t>excavation</a:t>
            </a:r>
            <a:endParaRPr lang="en-US" altLang="en-US" sz="1200" dirty="0">
              <a:solidFill>
                <a:schemeClr val="bg1">
                  <a:lumMod val="65000"/>
                </a:schemeClr>
              </a:solidFill>
            </a:endParaRPr>
          </a:p>
          <a:p>
            <a:pPr eaLnBrk="1" hangingPunct="1">
              <a:spcBef>
                <a:spcPct val="0"/>
              </a:spcBef>
              <a:buClrTx/>
              <a:buSzTx/>
              <a:buFontTx/>
              <a:buNone/>
            </a:pPr>
            <a:r>
              <a:rPr lang="en-US" altLang="en-US" sz="1200" dirty="0">
                <a:solidFill>
                  <a:schemeClr val="bg1">
                    <a:lumMod val="65000"/>
                  </a:schemeClr>
                </a:solidFill>
              </a:rPr>
              <a:t>  2) Number of vessels crossing the rim</a:t>
            </a:r>
          </a:p>
          <a:p>
            <a:pPr eaLnBrk="1" hangingPunct="1">
              <a:spcBef>
                <a:spcPct val="0"/>
              </a:spcBef>
              <a:buClrTx/>
              <a:buSzTx/>
              <a:buFontTx/>
              <a:buNone/>
            </a:pPr>
            <a:r>
              <a:rPr lang="en-US" altLang="en-US" sz="1200" dirty="0">
                <a:solidFill>
                  <a:schemeClr val="bg1">
                    <a:lumMod val="65000"/>
                  </a:schemeClr>
                </a:solidFill>
              </a:rPr>
              <a:t>    seems abnormally…</a:t>
            </a:r>
            <a:r>
              <a:rPr lang="en-US" altLang="en-US" sz="1200" b="1" dirty="0">
                <a:solidFill>
                  <a:schemeClr val="bg1">
                    <a:lumMod val="65000"/>
                  </a:schemeClr>
                </a:solidFill>
              </a:rPr>
              <a:t>high</a:t>
            </a:r>
            <a:r>
              <a:rPr lang="en-US" altLang="en-US" sz="1200" dirty="0">
                <a:solidFill>
                  <a:schemeClr val="bg1">
                    <a:lumMod val="65000"/>
                  </a:schemeClr>
                </a:solidFill>
              </a:rPr>
              <a:t> </a:t>
            </a:r>
            <a:endParaRPr lang="en-US" altLang="en-US" sz="1200" b="1" dirty="0">
              <a:solidFill>
                <a:schemeClr val="bg1">
                  <a:lumMod val="65000"/>
                </a:schemeClr>
              </a:solidFill>
            </a:endParaRPr>
          </a:p>
          <a:p>
            <a:pPr eaLnBrk="1" hangingPunct="1">
              <a:spcBef>
                <a:spcPct val="0"/>
              </a:spcBef>
              <a:buClrTx/>
              <a:buSzTx/>
              <a:buFontTx/>
              <a:buNone/>
            </a:pPr>
            <a:r>
              <a:rPr lang="en-US" altLang="en-US" sz="1200" dirty="0">
                <a:solidFill>
                  <a:schemeClr val="bg1">
                    <a:lumMod val="65000"/>
                  </a:schemeClr>
                </a:solidFill>
              </a:rPr>
              <a:t>--Tissue is…</a:t>
            </a:r>
            <a:r>
              <a:rPr lang="en-US" altLang="en-US" sz="1200" b="1" dirty="0">
                <a:solidFill>
                  <a:schemeClr val="bg1">
                    <a:lumMod val="65000"/>
                  </a:schemeClr>
                </a:solidFill>
              </a:rPr>
              <a:t>contractile</a:t>
            </a:r>
            <a:r>
              <a:rPr lang="en-US" altLang="en-US" sz="1200" dirty="0">
                <a:solidFill>
                  <a:schemeClr val="bg1">
                    <a:lumMod val="65000"/>
                  </a:schemeClr>
                </a:solidFill>
              </a:rPr>
              <a:t>, so cup seems</a:t>
            </a:r>
          </a:p>
          <a:p>
            <a:pPr eaLnBrk="1" hangingPunct="1">
              <a:spcBef>
                <a:spcPct val="0"/>
              </a:spcBef>
              <a:buClrTx/>
              <a:buSzTx/>
              <a:buFontTx/>
              <a:buNone/>
            </a:pPr>
            <a:r>
              <a:rPr lang="en-US" altLang="en-US" sz="1200" dirty="0">
                <a:solidFill>
                  <a:schemeClr val="bg1">
                    <a:lumMod val="65000"/>
                  </a:schemeClr>
                </a:solidFill>
              </a:rPr>
              <a:t>  to…</a:t>
            </a:r>
            <a:r>
              <a:rPr lang="en-US" altLang="en-US" sz="1200" b="1" dirty="0">
                <a:solidFill>
                  <a:schemeClr val="bg1">
                    <a:lumMod val="65000"/>
                  </a:schemeClr>
                </a:solidFill>
              </a:rPr>
              <a:t>open </a:t>
            </a:r>
            <a:r>
              <a:rPr lang="en-US" altLang="en-US" sz="1200" dirty="0">
                <a:solidFill>
                  <a:schemeClr val="bg1">
                    <a:lumMod val="65000"/>
                  </a:schemeClr>
                </a:solidFill>
              </a:rPr>
              <a:t>and</a:t>
            </a:r>
            <a:r>
              <a:rPr lang="en-US" altLang="en-US" sz="1200" b="1" dirty="0">
                <a:solidFill>
                  <a:schemeClr val="bg1">
                    <a:lumMod val="65000"/>
                  </a:schemeClr>
                </a:solidFill>
              </a:rPr>
              <a:t> close</a:t>
            </a:r>
            <a:r>
              <a:rPr lang="en-US" altLang="en-US" sz="1200" dirty="0">
                <a:solidFill>
                  <a:schemeClr val="bg1">
                    <a:lumMod val="65000"/>
                  </a:schemeClr>
                </a:solidFill>
              </a:rPr>
              <a:t> (like its namesake,  </a:t>
            </a:r>
          </a:p>
          <a:p>
            <a:pPr eaLnBrk="1" hangingPunct="1">
              <a:spcBef>
                <a:spcPct val="0"/>
              </a:spcBef>
              <a:buClrTx/>
              <a:buSzTx/>
              <a:buFontTx/>
              <a:buNone/>
            </a:pPr>
            <a:r>
              <a:rPr lang="en-US" altLang="en-US" sz="1200" dirty="0">
                <a:solidFill>
                  <a:schemeClr val="bg1">
                    <a:lumMod val="65000"/>
                  </a:schemeClr>
                </a:solidFill>
              </a:rPr>
              <a:t>  the morning-glory flower)</a:t>
            </a:r>
          </a:p>
          <a:p>
            <a:pPr eaLnBrk="1" hangingPunct="1">
              <a:spcBef>
                <a:spcPct val="0"/>
              </a:spcBef>
              <a:buClrTx/>
              <a:buSzTx/>
              <a:buFontTx/>
              <a:buNone/>
            </a:pPr>
            <a:r>
              <a:rPr lang="en-US" altLang="en-US" sz="1200" dirty="0">
                <a:solidFill>
                  <a:schemeClr val="bg1">
                    <a:lumMod val="65000"/>
                  </a:schemeClr>
                </a:solidFill>
              </a:rPr>
              <a:t>--VA usually…</a:t>
            </a:r>
            <a:r>
              <a:rPr lang="en-US" altLang="en-US" sz="1200" b="1" dirty="0">
                <a:solidFill>
                  <a:schemeClr val="bg1">
                    <a:lumMod val="65000"/>
                  </a:schemeClr>
                </a:solidFill>
              </a:rPr>
              <a:t>20/200</a:t>
            </a:r>
            <a:r>
              <a:rPr lang="en-US" altLang="en-US" sz="1200" dirty="0">
                <a:solidFill>
                  <a:schemeClr val="bg1">
                    <a:lumMod val="65000"/>
                  </a:schemeClr>
                </a:solidFill>
              </a:rPr>
              <a:t>, but can be…</a:t>
            </a:r>
          </a:p>
          <a:p>
            <a:pPr eaLnBrk="1" hangingPunct="1">
              <a:spcBef>
                <a:spcPct val="0"/>
              </a:spcBef>
              <a:buClrTx/>
              <a:buSzTx/>
              <a:buFontTx/>
              <a:buNone/>
            </a:pPr>
            <a:r>
              <a:rPr lang="en-US" altLang="en-US" sz="1200" dirty="0">
                <a:solidFill>
                  <a:schemeClr val="bg1">
                    <a:lumMod val="65000"/>
                  </a:schemeClr>
                </a:solidFill>
              </a:rPr>
              <a:t>   </a:t>
            </a:r>
            <a:r>
              <a:rPr lang="en-US" altLang="en-US" sz="1200" b="1" dirty="0">
                <a:solidFill>
                  <a:schemeClr val="bg1">
                    <a:lumMod val="65000"/>
                  </a:schemeClr>
                </a:solidFill>
              </a:rPr>
              <a:t>20/20&lt;-&gt;NLP</a:t>
            </a:r>
          </a:p>
          <a:p>
            <a:pPr eaLnBrk="1" hangingPunct="1">
              <a:spcBef>
                <a:spcPct val="0"/>
              </a:spcBef>
              <a:buClrTx/>
              <a:buSzTx/>
              <a:buFontTx/>
              <a:buNone/>
            </a:pPr>
            <a:r>
              <a:rPr lang="en-US" altLang="en-US" sz="1200" dirty="0">
                <a:solidFill>
                  <a:schemeClr val="bg1">
                    <a:lumMod val="65000"/>
                  </a:schemeClr>
                </a:solidFill>
              </a:rPr>
              <a:t>--1/3 develop…</a:t>
            </a:r>
            <a:r>
              <a:rPr lang="en-US" altLang="en-US" sz="1200" b="1" dirty="0">
                <a:solidFill>
                  <a:schemeClr val="bg1">
                    <a:lumMod val="65000"/>
                  </a:schemeClr>
                </a:solidFill>
              </a:rPr>
              <a:t>serous RD</a:t>
            </a:r>
          </a:p>
        </p:txBody>
      </p:sp>
      <p:sp>
        <p:nvSpPr>
          <p:cNvPr id="26633" name="Rectangle 11">
            <a:extLst>
              <a:ext uri="{FF2B5EF4-FFF2-40B4-BE49-F238E27FC236}">
                <a16:creationId xmlns:a16="http://schemas.microsoft.com/office/drawing/2014/main" id="{F76BCA91-4E24-4F7F-B6A5-D5C8FE6F39B6}"/>
              </a:ext>
            </a:extLst>
          </p:cNvPr>
          <p:cNvSpPr>
            <a:spLocks noChangeArrowheads="1"/>
          </p:cNvSpPr>
          <p:nvPr/>
        </p:nvSpPr>
        <p:spPr bwMode="auto">
          <a:xfrm>
            <a:off x="457200" y="122238"/>
            <a:ext cx="7543800" cy="8683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b"/>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ct val="85000"/>
              </a:lnSpc>
              <a:spcBef>
                <a:spcPct val="0"/>
              </a:spcBef>
              <a:buClrTx/>
              <a:buSzTx/>
              <a:buFontTx/>
              <a:buNone/>
            </a:pPr>
            <a:r>
              <a:rPr lang="en-US" altLang="en-US" sz="3200" b="1" dirty="0">
                <a:solidFill>
                  <a:schemeClr val="tx2"/>
                </a:solidFill>
              </a:rPr>
              <a:t>Developmental Abnormalities of the Optic Nerve Head</a:t>
            </a:r>
            <a:endParaRPr lang="en-US" altLang="en-US" sz="3200" dirty="0">
              <a:solidFill>
                <a:schemeClr val="tx2"/>
              </a:solidFill>
            </a:endParaRPr>
          </a:p>
        </p:txBody>
      </p:sp>
      <p:sp>
        <p:nvSpPr>
          <p:cNvPr id="26634" name="Slide Number Placeholder 1">
            <a:extLst>
              <a:ext uri="{FF2B5EF4-FFF2-40B4-BE49-F238E27FC236}">
                <a16:creationId xmlns:a16="http://schemas.microsoft.com/office/drawing/2014/main" id="{36D4B343-1488-4D7C-8569-64FF0FD08B6E}"/>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DBDA1020-9ADD-4487-AA1F-12FB75A402F9}" type="slidenum">
              <a:rPr lang="en-US" altLang="en-US" sz="1000"/>
              <a:pPr>
                <a:spcBef>
                  <a:spcPct val="0"/>
                </a:spcBef>
                <a:buClrTx/>
                <a:buSzTx/>
                <a:buFontTx/>
                <a:buNone/>
              </a:pPr>
              <a:t>91</a:t>
            </a:fld>
            <a:endParaRPr lang="en-US" altLang="en-US" sz="1000"/>
          </a:p>
        </p:txBody>
      </p:sp>
      <p:sp>
        <p:nvSpPr>
          <p:cNvPr id="26635" name="Line 12">
            <a:extLst>
              <a:ext uri="{FF2B5EF4-FFF2-40B4-BE49-F238E27FC236}">
                <a16:creationId xmlns:a16="http://schemas.microsoft.com/office/drawing/2014/main" id="{65C3BECB-2C2E-4FDB-BF02-61BA4BD8DB2D}"/>
              </a:ext>
            </a:extLst>
          </p:cNvPr>
          <p:cNvSpPr>
            <a:spLocks noChangeShapeType="1"/>
          </p:cNvSpPr>
          <p:nvPr/>
        </p:nvSpPr>
        <p:spPr bwMode="auto">
          <a:xfrm>
            <a:off x="3124200" y="2057400"/>
            <a:ext cx="381000" cy="22098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 name="Text Box 16">
            <a:extLst>
              <a:ext uri="{FF2B5EF4-FFF2-40B4-BE49-F238E27FC236}">
                <a16:creationId xmlns:a16="http://schemas.microsoft.com/office/drawing/2014/main" id="{A25388A0-A505-4976-AE31-C05FE10D78D8}"/>
              </a:ext>
            </a:extLst>
          </p:cNvPr>
          <p:cNvSpPr txBox="1">
            <a:spLocks noChangeArrowheads="1"/>
          </p:cNvSpPr>
          <p:nvPr/>
        </p:nvSpPr>
        <p:spPr bwMode="auto">
          <a:xfrm>
            <a:off x="4648200" y="2576513"/>
            <a:ext cx="3973513" cy="862012"/>
          </a:xfrm>
          <a:prstGeom prst="rect">
            <a:avLst/>
          </a:prstGeom>
          <a:solidFill>
            <a:srgbClr val="FFC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defRPr/>
            </a:pPr>
            <a:r>
              <a:rPr lang="en-US" altLang="en-US" sz="1400" b="1" dirty="0">
                <a:solidFill>
                  <a:schemeClr val="bg1">
                    <a:lumMod val="65000"/>
                  </a:schemeClr>
                </a:solidFill>
              </a:rPr>
              <a:t>Myelinated RNFL</a:t>
            </a:r>
          </a:p>
          <a:p>
            <a:pPr eaLnBrk="1" hangingPunct="1">
              <a:spcBef>
                <a:spcPct val="0"/>
              </a:spcBef>
              <a:buClrTx/>
              <a:buSzTx/>
              <a:buFontTx/>
              <a:buNone/>
              <a:defRPr/>
            </a:pPr>
            <a:r>
              <a:rPr lang="en-US" altLang="en-US" sz="1200" dirty="0">
                <a:solidFill>
                  <a:srgbClr val="FFCCFF"/>
                </a:solidFill>
              </a:rPr>
              <a:t>--Myelin normally starts at LGN, ends at lamina </a:t>
            </a:r>
            <a:r>
              <a:rPr lang="en-US" altLang="en-US" sz="1200" dirty="0" err="1">
                <a:solidFill>
                  <a:srgbClr val="FFCCFF"/>
                </a:solidFill>
              </a:rPr>
              <a:t>cribrosa</a:t>
            </a:r>
            <a:endParaRPr lang="en-US" altLang="en-US" sz="1200" dirty="0">
              <a:solidFill>
                <a:srgbClr val="FFCCFF"/>
              </a:solidFill>
            </a:endParaRPr>
          </a:p>
          <a:p>
            <a:pPr eaLnBrk="1" hangingPunct="1">
              <a:spcBef>
                <a:spcPct val="0"/>
              </a:spcBef>
              <a:buClrTx/>
              <a:buSzTx/>
              <a:buFontTx/>
              <a:buNone/>
              <a:defRPr/>
            </a:pPr>
            <a:r>
              <a:rPr lang="en-US" altLang="en-US" sz="1200" dirty="0">
                <a:solidFill>
                  <a:srgbClr val="FFCCFF"/>
                </a:solidFill>
              </a:rPr>
              <a:t>--Can be patchy, discontinuous</a:t>
            </a:r>
          </a:p>
          <a:p>
            <a:pPr eaLnBrk="1" hangingPunct="1">
              <a:spcBef>
                <a:spcPct val="0"/>
              </a:spcBef>
              <a:buClrTx/>
              <a:buSzTx/>
              <a:buFontTx/>
              <a:buNone/>
              <a:defRPr/>
            </a:pPr>
            <a:r>
              <a:rPr lang="en-US" altLang="en-US" sz="1200" dirty="0">
                <a:solidFill>
                  <a:srgbClr val="FFCCFF"/>
                </a:solidFill>
              </a:rPr>
              <a:t>--Corresponding VF has absolute scotoma</a:t>
            </a:r>
          </a:p>
        </p:txBody>
      </p:sp>
      <p:sp>
        <p:nvSpPr>
          <p:cNvPr id="15" name="Text Box 18">
            <a:extLst>
              <a:ext uri="{FF2B5EF4-FFF2-40B4-BE49-F238E27FC236}">
                <a16:creationId xmlns:a16="http://schemas.microsoft.com/office/drawing/2014/main" id="{0EEE94D4-BC7E-44DF-B02B-501B0F5929C0}"/>
              </a:ext>
            </a:extLst>
          </p:cNvPr>
          <p:cNvSpPr txBox="1">
            <a:spLocks noChangeArrowheads="1"/>
          </p:cNvSpPr>
          <p:nvPr/>
        </p:nvSpPr>
        <p:spPr bwMode="auto">
          <a:xfrm>
            <a:off x="5546725" y="1687513"/>
            <a:ext cx="3452813" cy="677862"/>
          </a:xfrm>
          <a:prstGeom prst="rect">
            <a:avLst/>
          </a:prstGeom>
          <a:solidFill>
            <a:srgbClr val="FFFF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defRPr/>
            </a:pPr>
            <a:r>
              <a:rPr lang="en-US" altLang="en-US" sz="1400" b="1" dirty="0" err="1">
                <a:solidFill>
                  <a:schemeClr val="bg1">
                    <a:lumMod val="75000"/>
                  </a:schemeClr>
                </a:solidFill>
              </a:rPr>
              <a:t>Megalopapilla</a:t>
            </a:r>
            <a:endParaRPr lang="en-US" altLang="en-US" sz="1400" b="1" dirty="0">
              <a:solidFill>
                <a:schemeClr val="bg1">
                  <a:lumMod val="75000"/>
                </a:schemeClr>
              </a:solidFill>
            </a:endParaRPr>
          </a:p>
          <a:p>
            <a:pPr eaLnBrk="1" hangingPunct="1">
              <a:spcBef>
                <a:spcPct val="0"/>
              </a:spcBef>
              <a:buClrTx/>
              <a:buSzTx/>
              <a:buFontTx/>
              <a:buNone/>
              <a:defRPr/>
            </a:pPr>
            <a:r>
              <a:rPr lang="en-US" altLang="en-US" sz="1200" dirty="0">
                <a:solidFill>
                  <a:srgbClr val="FFFF99"/>
                </a:solidFill>
              </a:rPr>
              <a:t>--Abnormally large diameter of </a:t>
            </a:r>
            <a:r>
              <a:rPr lang="en-US" altLang="en-US" sz="1200" b="1" dirty="0">
                <a:solidFill>
                  <a:srgbClr val="FFFF99"/>
                </a:solidFill>
              </a:rPr>
              <a:t>disc and cup</a:t>
            </a:r>
          </a:p>
          <a:p>
            <a:pPr eaLnBrk="1" hangingPunct="1">
              <a:spcBef>
                <a:spcPct val="0"/>
              </a:spcBef>
              <a:buClrTx/>
              <a:buSzTx/>
              <a:buFontTx/>
              <a:buNone/>
              <a:defRPr/>
            </a:pPr>
            <a:r>
              <a:rPr lang="en-US" altLang="en-US" sz="1200" dirty="0">
                <a:solidFill>
                  <a:srgbClr val="FFFF99"/>
                </a:solidFill>
              </a:rPr>
              <a:t>--VF testing may reveal an </a:t>
            </a:r>
            <a:r>
              <a:rPr lang="en-US" altLang="en-US" sz="1200" b="1" dirty="0">
                <a:solidFill>
                  <a:srgbClr val="FFFF99"/>
                </a:solidFill>
              </a:rPr>
              <a:t>enlarged blind spot</a:t>
            </a:r>
          </a:p>
        </p:txBody>
      </p:sp>
      <p:sp>
        <p:nvSpPr>
          <p:cNvPr id="16" name="Text Box 19">
            <a:extLst>
              <a:ext uri="{FF2B5EF4-FFF2-40B4-BE49-F238E27FC236}">
                <a16:creationId xmlns:a16="http://schemas.microsoft.com/office/drawing/2014/main" id="{BF21B0FD-ADB8-4F9B-81FF-E2291331973F}"/>
              </a:ext>
            </a:extLst>
          </p:cNvPr>
          <p:cNvSpPr txBox="1">
            <a:spLocks noChangeArrowheads="1"/>
          </p:cNvSpPr>
          <p:nvPr/>
        </p:nvSpPr>
        <p:spPr bwMode="auto">
          <a:xfrm>
            <a:off x="5257800" y="3760788"/>
            <a:ext cx="3273425" cy="1231900"/>
          </a:xfrm>
          <a:prstGeom prst="rect">
            <a:avLst/>
          </a:prstGeom>
          <a:solidFill>
            <a:srgbClr val="CCFFCC"/>
          </a:solidFill>
          <a:ln w="9525">
            <a:no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defRPr/>
            </a:pPr>
            <a:r>
              <a:rPr lang="en-US" altLang="en-US" sz="1400" b="1" dirty="0">
                <a:solidFill>
                  <a:schemeClr val="bg1">
                    <a:lumMod val="65000"/>
                  </a:schemeClr>
                </a:solidFill>
              </a:rPr>
              <a:t>Optic Nerve Hypoplasia</a:t>
            </a:r>
          </a:p>
          <a:p>
            <a:pPr eaLnBrk="1" hangingPunct="1">
              <a:spcBef>
                <a:spcPct val="0"/>
              </a:spcBef>
              <a:buClrTx/>
              <a:buSzTx/>
              <a:buFontTx/>
              <a:buNone/>
              <a:defRPr/>
            </a:pPr>
            <a:r>
              <a:rPr lang="en-US" altLang="en-US" sz="1200" dirty="0">
                <a:solidFill>
                  <a:srgbClr val="CCFFCC"/>
                </a:solidFill>
              </a:rPr>
              <a:t>--Abnormally </a:t>
            </a:r>
            <a:r>
              <a:rPr lang="en-US" altLang="en-US" sz="1200" b="1" dirty="0">
                <a:solidFill>
                  <a:srgbClr val="CCFFCC"/>
                </a:solidFill>
              </a:rPr>
              <a:t>low number of axons</a:t>
            </a:r>
          </a:p>
          <a:p>
            <a:pPr eaLnBrk="1" hangingPunct="1">
              <a:spcBef>
                <a:spcPct val="0"/>
              </a:spcBef>
              <a:buClrTx/>
              <a:buSzTx/>
              <a:buFontTx/>
              <a:buNone/>
              <a:defRPr/>
            </a:pPr>
            <a:r>
              <a:rPr lang="en-US" altLang="en-US" sz="1200" dirty="0">
                <a:solidFill>
                  <a:srgbClr val="CCFFCC"/>
                </a:solidFill>
              </a:rPr>
              <a:t>--DFE: Small pale disc with </a:t>
            </a:r>
            <a:r>
              <a:rPr lang="en-US" altLang="en-US" sz="1200" b="1" dirty="0">
                <a:solidFill>
                  <a:srgbClr val="CCFFCC"/>
                </a:solidFill>
              </a:rPr>
              <a:t>double ring sign</a:t>
            </a:r>
            <a:endParaRPr lang="en-US" altLang="en-US" sz="1200" dirty="0">
              <a:solidFill>
                <a:srgbClr val="CCFFCC"/>
              </a:solidFill>
            </a:endParaRPr>
          </a:p>
          <a:p>
            <a:pPr eaLnBrk="1" hangingPunct="1">
              <a:spcBef>
                <a:spcPct val="0"/>
              </a:spcBef>
              <a:buClrTx/>
              <a:buSzTx/>
              <a:buFontTx/>
              <a:buNone/>
              <a:defRPr/>
            </a:pPr>
            <a:r>
              <a:rPr lang="en-US" altLang="en-US" sz="1200" dirty="0">
                <a:solidFill>
                  <a:srgbClr val="CCFFCC"/>
                </a:solidFill>
              </a:rPr>
              <a:t>--VA </a:t>
            </a:r>
            <a:r>
              <a:rPr lang="en-US" altLang="en-US" sz="1200" b="1" dirty="0">
                <a:solidFill>
                  <a:srgbClr val="CCFFCC"/>
                </a:solidFill>
              </a:rPr>
              <a:t>20/20&lt;-&gt;NLP</a:t>
            </a:r>
          </a:p>
          <a:p>
            <a:pPr eaLnBrk="1" hangingPunct="1">
              <a:spcBef>
                <a:spcPct val="0"/>
              </a:spcBef>
              <a:buClrTx/>
              <a:buSzTx/>
              <a:buFontTx/>
              <a:buNone/>
              <a:defRPr/>
            </a:pPr>
            <a:r>
              <a:rPr lang="en-US" altLang="en-US" sz="1200" dirty="0">
                <a:solidFill>
                  <a:srgbClr val="CCFFCC"/>
                </a:solidFill>
              </a:rPr>
              <a:t>--VF defects </a:t>
            </a:r>
            <a:r>
              <a:rPr lang="en-US" altLang="en-US" sz="1200" b="1" dirty="0">
                <a:solidFill>
                  <a:srgbClr val="CCFFCC"/>
                </a:solidFill>
              </a:rPr>
              <a:t>invariably present</a:t>
            </a:r>
          </a:p>
          <a:p>
            <a:pPr eaLnBrk="1" hangingPunct="1">
              <a:spcBef>
                <a:spcPct val="0"/>
              </a:spcBef>
              <a:buClrTx/>
              <a:buSzTx/>
              <a:buFontTx/>
              <a:buNone/>
              <a:defRPr/>
            </a:pPr>
            <a:r>
              <a:rPr lang="en-US" altLang="en-US" sz="1200" dirty="0">
                <a:solidFill>
                  <a:srgbClr val="CCFFCC"/>
                </a:solidFill>
              </a:rPr>
              <a:t>--Remember the </a:t>
            </a:r>
            <a:r>
              <a:rPr lang="en-US" altLang="en-US" sz="1200" b="1" dirty="0">
                <a:solidFill>
                  <a:srgbClr val="CCFFCC"/>
                </a:solidFill>
              </a:rPr>
              <a:t>4 D’s</a:t>
            </a:r>
            <a:r>
              <a:rPr lang="en-US" altLang="en-US" sz="1200" dirty="0">
                <a:solidFill>
                  <a:srgbClr val="CCFFCC"/>
                </a:solidFill>
              </a:rPr>
              <a:t> (more on this shortly)</a:t>
            </a:r>
          </a:p>
        </p:txBody>
      </p:sp>
      <p:sp>
        <p:nvSpPr>
          <p:cNvPr id="17" name="Text Box 13">
            <a:extLst>
              <a:ext uri="{FF2B5EF4-FFF2-40B4-BE49-F238E27FC236}">
                <a16:creationId xmlns:a16="http://schemas.microsoft.com/office/drawing/2014/main" id="{D23EA8F9-DF9F-4DB4-AA3A-1B3558C3921B}"/>
              </a:ext>
            </a:extLst>
          </p:cNvPr>
          <p:cNvSpPr txBox="1">
            <a:spLocks noChangeArrowheads="1"/>
          </p:cNvSpPr>
          <p:nvPr/>
        </p:nvSpPr>
        <p:spPr bwMode="auto">
          <a:xfrm>
            <a:off x="4800600" y="5257800"/>
            <a:ext cx="4294188" cy="1230313"/>
          </a:xfrm>
          <a:prstGeom prst="rect">
            <a:avLst/>
          </a:prstGeom>
          <a:solidFill>
            <a:srgbClr val="FFCC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Tilted-Disc Syndrome</a:t>
            </a:r>
          </a:p>
          <a:p>
            <a:pPr eaLnBrk="1" hangingPunct="1">
              <a:spcBef>
                <a:spcPct val="0"/>
              </a:spcBef>
              <a:buClrTx/>
              <a:buSzTx/>
              <a:buFontTx/>
              <a:buNone/>
            </a:pPr>
            <a:r>
              <a:rPr lang="en-US" altLang="en-US" sz="1200"/>
              <a:t>1) Superior pole appears…</a:t>
            </a:r>
            <a:r>
              <a:rPr lang="en-US" altLang="en-US" sz="1200" b="1">
                <a:solidFill>
                  <a:srgbClr val="0000FF"/>
                </a:solidFill>
              </a:rPr>
              <a:t>elevated</a:t>
            </a:r>
            <a:r>
              <a:rPr lang="en-US" altLang="en-US" sz="1200"/>
              <a:t>, inferior…</a:t>
            </a:r>
            <a:r>
              <a:rPr lang="en-US" altLang="en-US" sz="1200" b="1">
                <a:solidFill>
                  <a:srgbClr val="0000FF"/>
                </a:solidFill>
              </a:rPr>
              <a:t>recessed</a:t>
            </a:r>
          </a:p>
          <a:p>
            <a:pPr eaLnBrk="1" hangingPunct="1">
              <a:spcBef>
                <a:spcPct val="0"/>
              </a:spcBef>
              <a:buClrTx/>
              <a:buSzTx/>
              <a:buFontTx/>
              <a:buNone/>
            </a:pPr>
            <a:r>
              <a:rPr lang="en-US" altLang="en-US" sz="1200"/>
              <a:t>2) </a:t>
            </a:r>
            <a:r>
              <a:rPr lang="en-US" altLang="en-US" sz="1200">
                <a:solidFill>
                  <a:srgbClr val="FFCC99"/>
                </a:solidFill>
              </a:rPr>
              <a:t>Associated with…</a:t>
            </a:r>
            <a:r>
              <a:rPr lang="en-US" altLang="en-US" sz="1200" b="1">
                <a:solidFill>
                  <a:srgbClr val="FFCC99"/>
                </a:solidFill>
              </a:rPr>
              <a:t>situs inversus</a:t>
            </a:r>
            <a:r>
              <a:rPr lang="en-US" altLang="en-US" sz="1200">
                <a:solidFill>
                  <a:srgbClr val="FFCC99"/>
                </a:solidFill>
              </a:rPr>
              <a:t> of retinal vessels</a:t>
            </a:r>
          </a:p>
          <a:p>
            <a:pPr eaLnBrk="1" hangingPunct="1">
              <a:spcBef>
                <a:spcPct val="0"/>
              </a:spcBef>
              <a:buClrTx/>
              <a:buSzTx/>
              <a:buFontTx/>
              <a:buNone/>
            </a:pPr>
            <a:r>
              <a:rPr lang="en-US" altLang="en-US" sz="1200"/>
              <a:t>3) </a:t>
            </a:r>
            <a:r>
              <a:rPr lang="en-US" altLang="en-US" sz="1200">
                <a:solidFill>
                  <a:srgbClr val="FFCC99"/>
                </a:solidFill>
              </a:rPr>
              <a:t>Fundus abnormality produces…</a:t>
            </a:r>
            <a:r>
              <a:rPr lang="en-US" altLang="en-US" sz="1200" b="1">
                <a:solidFill>
                  <a:srgbClr val="FFCC99"/>
                </a:solidFill>
              </a:rPr>
              <a:t>myopic astigmatism</a:t>
            </a:r>
          </a:p>
          <a:p>
            <a:pPr eaLnBrk="1" hangingPunct="1">
              <a:spcBef>
                <a:spcPct val="0"/>
              </a:spcBef>
              <a:buClrTx/>
              <a:buSzTx/>
              <a:buFontTx/>
              <a:buNone/>
            </a:pPr>
            <a:r>
              <a:rPr lang="en-US" altLang="en-US" sz="1200"/>
              <a:t>4) </a:t>
            </a:r>
            <a:r>
              <a:rPr lang="en-US" altLang="en-US" sz="1200">
                <a:solidFill>
                  <a:srgbClr val="FFCC99"/>
                </a:solidFill>
              </a:rPr>
              <a:t>VF testing reveals…</a:t>
            </a:r>
            <a:r>
              <a:rPr lang="en-US" altLang="en-US" sz="1200" b="1">
                <a:solidFill>
                  <a:srgbClr val="FFCC99"/>
                </a:solidFill>
              </a:rPr>
              <a:t>bitemporal hemianopia</a:t>
            </a:r>
            <a:r>
              <a:rPr lang="en-US" altLang="en-US" sz="1200">
                <a:solidFill>
                  <a:srgbClr val="FFCC99"/>
                </a:solidFill>
              </a:rPr>
              <a:t> that doesn’t</a:t>
            </a:r>
          </a:p>
          <a:p>
            <a:pPr eaLnBrk="1" hangingPunct="1">
              <a:spcBef>
                <a:spcPct val="0"/>
              </a:spcBef>
              <a:buClrTx/>
              <a:buSzTx/>
              <a:buFontTx/>
              <a:buNone/>
            </a:pPr>
            <a:r>
              <a:rPr lang="en-US" altLang="en-US" sz="1200">
                <a:solidFill>
                  <a:srgbClr val="FFCC99"/>
                </a:solidFill>
              </a:rPr>
              <a:t>   …</a:t>
            </a:r>
            <a:r>
              <a:rPr lang="en-US" altLang="en-US" sz="1200" b="1">
                <a:solidFill>
                  <a:srgbClr val="FFCC99"/>
                </a:solidFill>
              </a:rPr>
              <a:t>respect the vertical</a:t>
            </a:r>
            <a:r>
              <a:rPr lang="en-US" altLang="en-US" sz="1200">
                <a:solidFill>
                  <a:srgbClr val="FFCC99"/>
                </a:solidFill>
              </a:rPr>
              <a:t> and may…</a:t>
            </a:r>
            <a:r>
              <a:rPr lang="en-US" altLang="en-US" sz="1200" b="1">
                <a:solidFill>
                  <a:srgbClr val="FFCC99"/>
                </a:solidFill>
              </a:rPr>
              <a:t>resolve with refraction</a:t>
            </a:r>
          </a:p>
        </p:txBody>
      </p:sp>
      <p:sp>
        <p:nvSpPr>
          <p:cNvPr id="18" name="Text Box 13">
            <a:extLst>
              <a:ext uri="{FF2B5EF4-FFF2-40B4-BE49-F238E27FC236}">
                <a16:creationId xmlns:a16="http://schemas.microsoft.com/office/drawing/2014/main" id="{AF29A23D-8CCD-493E-A881-3F227F620AD9}"/>
              </a:ext>
            </a:extLst>
          </p:cNvPr>
          <p:cNvSpPr txBox="1">
            <a:spLocks noChangeArrowheads="1"/>
          </p:cNvSpPr>
          <p:nvPr/>
        </p:nvSpPr>
        <p:spPr bwMode="auto">
          <a:xfrm>
            <a:off x="4800600" y="5257800"/>
            <a:ext cx="4216400" cy="1231106"/>
          </a:xfrm>
          <a:prstGeom prst="rect">
            <a:avLst/>
          </a:prstGeom>
          <a:solidFill>
            <a:srgbClr val="FFCC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dirty="0">
                <a:solidFill>
                  <a:schemeClr val="bg1">
                    <a:lumMod val="65000"/>
                  </a:schemeClr>
                </a:solidFill>
              </a:rPr>
              <a:t>Tilted-Disc Syndrome</a:t>
            </a:r>
          </a:p>
          <a:p>
            <a:pPr eaLnBrk="1" hangingPunct="1">
              <a:spcBef>
                <a:spcPct val="0"/>
              </a:spcBef>
              <a:buClrTx/>
              <a:buSzTx/>
              <a:buFontTx/>
              <a:buNone/>
            </a:pPr>
            <a:r>
              <a:rPr lang="en-US" altLang="en-US" sz="1200" dirty="0">
                <a:solidFill>
                  <a:srgbClr val="FFCC99"/>
                </a:solidFill>
              </a:rPr>
              <a:t>1) Superior pole appears…</a:t>
            </a:r>
            <a:r>
              <a:rPr lang="en-US" altLang="en-US" sz="1200" b="1" dirty="0">
                <a:solidFill>
                  <a:srgbClr val="FFCC99"/>
                </a:solidFill>
              </a:rPr>
              <a:t>elevated</a:t>
            </a:r>
            <a:r>
              <a:rPr lang="en-US" altLang="en-US" sz="1200" dirty="0">
                <a:solidFill>
                  <a:srgbClr val="FFCC99"/>
                </a:solidFill>
              </a:rPr>
              <a:t>, inferior… </a:t>
            </a:r>
            <a:r>
              <a:rPr lang="en-US" altLang="en-US" sz="1200" b="1" dirty="0">
                <a:solidFill>
                  <a:srgbClr val="FFCC99"/>
                </a:solidFill>
              </a:rPr>
              <a:t>recessed</a:t>
            </a:r>
          </a:p>
          <a:p>
            <a:pPr eaLnBrk="1" hangingPunct="1">
              <a:spcBef>
                <a:spcPct val="0"/>
              </a:spcBef>
              <a:buClrTx/>
              <a:buSzTx/>
              <a:buFontTx/>
              <a:buNone/>
            </a:pPr>
            <a:r>
              <a:rPr lang="en-US" altLang="en-US" sz="1200" dirty="0">
                <a:solidFill>
                  <a:srgbClr val="FFCC99"/>
                </a:solidFill>
              </a:rPr>
              <a:t>2) Associated with…</a:t>
            </a:r>
            <a:r>
              <a:rPr lang="en-US" altLang="en-US" sz="1200" b="1" dirty="0">
                <a:solidFill>
                  <a:srgbClr val="FFCC99"/>
                </a:solidFill>
              </a:rPr>
              <a:t>situs inversus</a:t>
            </a:r>
            <a:r>
              <a:rPr lang="en-US" altLang="en-US" sz="1200" dirty="0">
                <a:solidFill>
                  <a:srgbClr val="FFCC99"/>
                </a:solidFill>
              </a:rPr>
              <a:t> of retinal vessels</a:t>
            </a:r>
          </a:p>
          <a:p>
            <a:pPr eaLnBrk="1" hangingPunct="1">
              <a:spcBef>
                <a:spcPct val="0"/>
              </a:spcBef>
              <a:buClrTx/>
              <a:buSzTx/>
              <a:buFontTx/>
              <a:buNone/>
            </a:pPr>
            <a:r>
              <a:rPr lang="en-US" altLang="en-US" sz="1200" dirty="0">
                <a:solidFill>
                  <a:srgbClr val="FFCC99"/>
                </a:solidFill>
              </a:rPr>
              <a:t>3) Fundus abnormality produces… </a:t>
            </a:r>
            <a:r>
              <a:rPr lang="en-US" altLang="en-US" sz="1200" b="1" dirty="0">
                <a:solidFill>
                  <a:srgbClr val="FFCC99"/>
                </a:solidFill>
              </a:rPr>
              <a:t>myopic </a:t>
            </a:r>
            <a:r>
              <a:rPr lang="en-US" altLang="en-US" sz="1200" b="1" dirty="0" err="1">
                <a:solidFill>
                  <a:srgbClr val="FFCC99"/>
                </a:solidFill>
              </a:rPr>
              <a:t>astigm</a:t>
            </a:r>
            <a:endParaRPr lang="en-US" altLang="en-US" sz="1200" b="1" dirty="0">
              <a:solidFill>
                <a:srgbClr val="FFCC99"/>
              </a:solidFill>
            </a:endParaRPr>
          </a:p>
          <a:p>
            <a:pPr eaLnBrk="1" hangingPunct="1">
              <a:spcBef>
                <a:spcPct val="0"/>
              </a:spcBef>
              <a:buClrTx/>
              <a:buSzTx/>
              <a:buFontTx/>
              <a:buNone/>
            </a:pPr>
            <a:r>
              <a:rPr lang="en-US" altLang="en-US" sz="1200" dirty="0">
                <a:solidFill>
                  <a:srgbClr val="FFCC99"/>
                </a:solidFill>
              </a:rPr>
              <a:t>4) VF testing reveals…</a:t>
            </a:r>
            <a:r>
              <a:rPr lang="en-US" altLang="en-US" sz="1200" b="1" dirty="0">
                <a:solidFill>
                  <a:srgbClr val="FFCC99"/>
                </a:solidFill>
              </a:rPr>
              <a:t>bitemporal hemianopia</a:t>
            </a:r>
            <a:r>
              <a:rPr lang="en-US" altLang="en-US" sz="1200" dirty="0">
                <a:solidFill>
                  <a:srgbClr val="FFCC99"/>
                </a:solidFill>
              </a:rPr>
              <a:t> that </a:t>
            </a:r>
            <a:r>
              <a:rPr lang="en-US" altLang="en-US" sz="1200" dirty="0" err="1">
                <a:solidFill>
                  <a:srgbClr val="FFCC99"/>
                </a:solidFill>
              </a:rPr>
              <a:t>doesn’t</a:t>
            </a:r>
            <a:r>
              <a:rPr lang="en-US" altLang="en-US" sz="1200" b="1" dirty="0" err="1">
                <a:solidFill>
                  <a:srgbClr val="FFCC99"/>
                </a:solidFill>
              </a:rPr>
              <a:t>with</a:t>
            </a:r>
            <a:r>
              <a:rPr lang="en-US" altLang="en-US" sz="1200" b="1" dirty="0">
                <a:solidFill>
                  <a:srgbClr val="FFCC99"/>
                </a:solidFill>
              </a:rPr>
              <a:t> refract</a:t>
            </a:r>
          </a:p>
        </p:txBody>
      </p:sp>
      <p:sp>
        <p:nvSpPr>
          <p:cNvPr id="3" name="TextBox 2">
            <a:extLst>
              <a:ext uri="{FF2B5EF4-FFF2-40B4-BE49-F238E27FC236}">
                <a16:creationId xmlns:a16="http://schemas.microsoft.com/office/drawing/2014/main" id="{83967FBC-9255-EE50-B057-538AB35A0FFD}"/>
              </a:ext>
            </a:extLst>
          </p:cNvPr>
          <p:cNvSpPr txBox="1"/>
          <p:nvPr/>
        </p:nvSpPr>
        <p:spPr>
          <a:xfrm>
            <a:off x="299781" y="1873984"/>
            <a:ext cx="5410200" cy="2308324"/>
          </a:xfrm>
          <a:prstGeom prst="rect">
            <a:avLst/>
          </a:prstGeom>
          <a:solidFill>
            <a:srgbClr val="61D6FF"/>
          </a:solidFill>
        </p:spPr>
        <p:txBody>
          <a:bodyPr wrap="square" rtlCol="0">
            <a:spAutoFit/>
          </a:bodyPr>
          <a:lstStyle/>
          <a:p>
            <a:r>
              <a:rPr lang="en-US" sz="1600" i="1" dirty="0">
                <a:solidFill>
                  <a:schemeClr val="bg1">
                    <a:lumMod val="50000"/>
                  </a:schemeClr>
                </a:solidFill>
              </a:rPr>
              <a:t>Is morning-glory disc usually unilateral, or bilateral?</a:t>
            </a:r>
          </a:p>
          <a:p>
            <a:r>
              <a:rPr lang="en-US" sz="1600" dirty="0">
                <a:solidFill>
                  <a:schemeClr val="bg1">
                    <a:lumMod val="50000"/>
                  </a:schemeClr>
                </a:solidFill>
              </a:rPr>
              <a:t>Unilateral</a:t>
            </a:r>
          </a:p>
          <a:p>
            <a:endParaRPr lang="en-US" sz="1600" i="1" dirty="0">
              <a:solidFill>
                <a:schemeClr val="bg1">
                  <a:lumMod val="50000"/>
                </a:schemeClr>
              </a:solidFill>
              <a:latin typeface="+mn-lt"/>
            </a:endParaRPr>
          </a:p>
          <a:p>
            <a:r>
              <a:rPr lang="en-US" sz="1600" i="1" dirty="0">
                <a:solidFill>
                  <a:schemeClr val="bg1">
                    <a:lumMod val="50000"/>
                  </a:schemeClr>
                </a:solidFill>
                <a:latin typeface="+mn-lt"/>
              </a:rPr>
              <a:t>Is there a gender predilection?</a:t>
            </a:r>
          </a:p>
          <a:p>
            <a:r>
              <a:rPr lang="en-US" sz="1600" dirty="0">
                <a:solidFill>
                  <a:schemeClr val="bg1">
                    <a:lumMod val="50000"/>
                  </a:schemeClr>
                </a:solidFill>
                <a:latin typeface="+mn-lt"/>
              </a:rPr>
              <a:t>Yes, there is a  ♀  preponderance</a:t>
            </a:r>
          </a:p>
          <a:p>
            <a:endParaRPr lang="en-US" sz="1600" dirty="0">
              <a:solidFill>
                <a:schemeClr val="bg1">
                  <a:lumMod val="50000"/>
                </a:schemeClr>
              </a:solidFill>
            </a:endParaRPr>
          </a:p>
          <a:p>
            <a:r>
              <a:rPr lang="en-US" sz="1600" i="1" dirty="0">
                <a:solidFill>
                  <a:schemeClr val="bg1">
                    <a:lumMod val="50000"/>
                  </a:schemeClr>
                </a:solidFill>
              </a:rPr>
              <a:t>It has two associations of particular note—what are they?</a:t>
            </a:r>
          </a:p>
          <a:p>
            <a:r>
              <a:rPr lang="en-US" sz="1600" dirty="0">
                <a:solidFill>
                  <a:schemeClr val="bg1">
                    <a:lumMod val="50000"/>
                  </a:schemeClr>
                </a:solidFill>
              </a:rPr>
              <a:t>--PHACE  syndrome</a:t>
            </a:r>
          </a:p>
          <a:p>
            <a:r>
              <a:rPr lang="en-US" sz="1600" dirty="0">
                <a:solidFill>
                  <a:schemeClr val="bg1">
                    <a:lumMod val="50000"/>
                  </a:schemeClr>
                </a:solidFill>
              </a:rPr>
              <a:t>--</a:t>
            </a:r>
            <a:r>
              <a:rPr lang="en-US" sz="1600" b="1" dirty="0" err="1">
                <a:solidFill>
                  <a:schemeClr val="bg1">
                    <a:lumMod val="50000"/>
                  </a:schemeClr>
                </a:solidFill>
              </a:rPr>
              <a:t>Moyamoya</a:t>
            </a:r>
            <a:r>
              <a:rPr lang="en-US" sz="1600" b="1" dirty="0">
                <a:solidFill>
                  <a:schemeClr val="bg1">
                    <a:lumMod val="50000"/>
                  </a:schemeClr>
                </a:solidFill>
              </a:rPr>
              <a:t>  disease</a:t>
            </a:r>
          </a:p>
        </p:txBody>
      </p:sp>
      <p:sp>
        <p:nvSpPr>
          <p:cNvPr id="5" name="TextBox 4">
            <a:extLst>
              <a:ext uri="{FF2B5EF4-FFF2-40B4-BE49-F238E27FC236}">
                <a16:creationId xmlns:a16="http://schemas.microsoft.com/office/drawing/2014/main" id="{A5DE4E2D-A07C-9FD4-0501-0357163C4BDE}"/>
              </a:ext>
            </a:extLst>
          </p:cNvPr>
          <p:cNvSpPr txBox="1"/>
          <p:nvPr/>
        </p:nvSpPr>
        <p:spPr>
          <a:xfrm>
            <a:off x="2068437" y="2499301"/>
            <a:ext cx="6664746" cy="3754874"/>
          </a:xfrm>
          <a:prstGeom prst="rect">
            <a:avLst/>
          </a:prstGeom>
          <a:solidFill>
            <a:srgbClr val="FFDB69"/>
          </a:solidFill>
        </p:spPr>
        <p:txBody>
          <a:bodyPr wrap="square" rtlCol="0">
            <a:spAutoFit/>
          </a:bodyPr>
          <a:lstStyle/>
          <a:p>
            <a:r>
              <a:rPr lang="en-US" sz="1400" b="0" i="1" dirty="0">
                <a:solidFill>
                  <a:schemeClr val="bg1">
                    <a:lumMod val="65000"/>
                  </a:schemeClr>
                </a:solidFill>
                <a:effectLst/>
                <a:latin typeface="+mn-lt"/>
              </a:rPr>
              <a:t>What is </a:t>
            </a:r>
            <a:r>
              <a:rPr lang="en-US" sz="1400" b="0" dirty="0" err="1">
                <a:solidFill>
                  <a:schemeClr val="bg1">
                    <a:lumMod val="65000"/>
                  </a:schemeClr>
                </a:solidFill>
                <a:effectLst/>
                <a:latin typeface="+mn-lt"/>
              </a:rPr>
              <a:t>moyamoya</a:t>
            </a:r>
            <a:r>
              <a:rPr lang="en-US" sz="1400" b="0" dirty="0">
                <a:solidFill>
                  <a:schemeClr val="bg1">
                    <a:lumMod val="65000"/>
                  </a:schemeClr>
                </a:solidFill>
                <a:effectLst/>
                <a:latin typeface="+mn-lt"/>
              </a:rPr>
              <a:t> disease </a:t>
            </a:r>
            <a:r>
              <a:rPr lang="en-US" sz="1400" b="0" i="1" dirty="0">
                <a:solidFill>
                  <a:schemeClr val="bg1">
                    <a:lumMod val="65000"/>
                  </a:schemeClr>
                </a:solidFill>
                <a:effectLst/>
                <a:latin typeface="+mn-lt"/>
              </a:rPr>
              <a:t>(MMD)?</a:t>
            </a:r>
          </a:p>
          <a:p>
            <a:r>
              <a:rPr lang="en-US" sz="1400" dirty="0">
                <a:solidFill>
                  <a:schemeClr val="bg1">
                    <a:lumMod val="65000"/>
                  </a:schemeClr>
                </a:solidFill>
                <a:latin typeface="+mn-lt"/>
              </a:rPr>
              <a:t>An</a:t>
            </a:r>
            <a:r>
              <a:rPr lang="en-US" sz="1400" b="0" i="0" dirty="0">
                <a:solidFill>
                  <a:schemeClr val="bg1">
                    <a:lumMod val="65000"/>
                  </a:schemeClr>
                </a:solidFill>
                <a:effectLst/>
                <a:latin typeface="+mn-lt"/>
              </a:rPr>
              <a:t>  occlusive  vascular condition primarily affecting the terminal  internal carotids  and proximal  anterior and middle cerebral  arteries</a:t>
            </a:r>
          </a:p>
          <a:p>
            <a:endParaRPr lang="en-US" sz="1400" i="1" dirty="0">
              <a:solidFill>
                <a:schemeClr val="bg1">
                  <a:lumMod val="65000"/>
                </a:schemeClr>
              </a:solidFill>
              <a:latin typeface="+mn-lt"/>
            </a:endParaRPr>
          </a:p>
          <a:p>
            <a:r>
              <a:rPr lang="en-US" sz="1400" b="0" i="1" dirty="0">
                <a:solidFill>
                  <a:schemeClr val="bg1">
                    <a:lumMod val="65000"/>
                  </a:schemeClr>
                </a:solidFill>
                <a:effectLst/>
                <a:latin typeface="+mn-lt"/>
              </a:rPr>
              <a:t>Is it common, or rare?</a:t>
            </a:r>
          </a:p>
          <a:p>
            <a:r>
              <a:rPr lang="en-US" sz="1400" dirty="0">
                <a:solidFill>
                  <a:schemeClr val="bg1">
                    <a:lumMod val="65000"/>
                  </a:schemeClr>
                </a:solidFill>
                <a:latin typeface="+mn-lt"/>
              </a:rPr>
              <a:t>Quite rare</a:t>
            </a:r>
          </a:p>
          <a:p>
            <a:endParaRPr lang="en-US" sz="1400" b="0" i="0" dirty="0">
              <a:solidFill>
                <a:schemeClr val="bg1">
                  <a:lumMod val="65000"/>
                </a:schemeClr>
              </a:solidFill>
              <a:effectLst/>
              <a:latin typeface="+mn-lt"/>
            </a:endParaRPr>
          </a:p>
          <a:p>
            <a:endParaRPr lang="en-US" sz="1400" i="1" dirty="0">
              <a:solidFill>
                <a:schemeClr val="bg1">
                  <a:lumMod val="65000"/>
                </a:schemeClr>
              </a:solidFill>
              <a:latin typeface="+mn-lt"/>
            </a:endParaRPr>
          </a:p>
          <a:p>
            <a:r>
              <a:rPr lang="en-US" sz="1400" i="1" dirty="0">
                <a:solidFill>
                  <a:schemeClr val="bg1">
                    <a:lumMod val="65000"/>
                  </a:schemeClr>
                </a:solidFill>
                <a:latin typeface="+mn-lt"/>
              </a:rPr>
              <a:t>Is there a racial predilection?</a:t>
            </a:r>
          </a:p>
          <a:p>
            <a:r>
              <a:rPr lang="en-US" sz="1400" dirty="0">
                <a:solidFill>
                  <a:schemeClr val="bg1">
                    <a:lumMod val="65000"/>
                  </a:schemeClr>
                </a:solidFill>
                <a:latin typeface="+mn-lt"/>
              </a:rPr>
              <a:t>Yes, it is more common in  </a:t>
            </a:r>
            <a:r>
              <a:rPr lang="en-US" sz="1400" b="1" dirty="0">
                <a:solidFill>
                  <a:schemeClr val="bg1">
                    <a:lumMod val="65000"/>
                  </a:schemeClr>
                </a:solidFill>
                <a:latin typeface="+mn-lt"/>
              </a:rPr>
              <a:t>Asians</a:t>
            </a:r>
            <a:r>
              <a:rPr lang="en-US" sz="1400" dirty="0">
                <a:solidFill>
                  <a:schemeClr val="bg1">
                    <a:lumMod val="65000"/>
                  </a:schemeClr>
                </a:solidFill>
                <a:latin typeface="+mn-lt"/>
              </a:rPr>
              <a:t> , especially  Japanese  and Korean  individuals</a:t>
            </a:r>
          </a:p>
          <a:p>
            <a:endParaRPr lang="en-US" sz="1400" dirty="0">
              <a:solidFill>
                <a:schemeClr val="bg1">
                  <a:lumMod val="65000"/>
                </a:schemeClr>
              </a:solidFill>
              <a:latin typeface="+mn-lt"/>
            </a:endParaRPr>
          </a:p>
          <a:p>
            <a:r>
              <a:rPr lang="en-US" sz="1400" i="1" dirty="0">
                <a:solidFill>
                  <a:schemeClr val="bg1">
                    <a:lumMod val="65000"/>
                  </a:schemeClr>
                </a:solidFill>
                <a:latin typeface="+mn-lt"/>
              </a:rPr>
              <a:t>Is there a gender predilection?</a:t>
            </a:r>
          </a:p>
          <a:p>
            <a:r>
              <a:rPr lang="en-US" sz="1400" dirty="0">
                <a:solidFill>
                  <a:schemeClr val="bg1">
                    <a:lumMod val="65000"/>
                  </a:schemeClr>
                </a:solidFill>
                <a:latin typeface="+mn-lt"/>
              </a:rPr>
              <a:t>Yes, there is a modest  </a:t>
            </a:r>
            <a:r>
              <a:rPr lang="en-US" sz="1400" b="1" dirty="0">
                <a:solidFill>
                  <a:schemeClr val="bg1">
                    <a:lumMod val="65000"/>
                  </a:schemeClr>
                </a:solidFill>
                <a:latin typeface="+mn-lt"/>
              </a:rPr>
              <a:t>female  </a:t>
            </a:r>
            <a:r>
              <a:rPr lang="en-US" sz="1400" dirty="0">
                <a:solidFill>
                  <a:schemeClr val="bg1">
                    <a:lumMod val="65000"/>
                  </a:schemeClr>
                </a:solidFill>
                <a:latin typeface="+mn-lt"/>
              </a:rPr>
              <a:t>preponderance</a:t>
            </a:r>
          </a:p>
          <a:p>
            <a:endParaRPr lang="en-US" sz="1400" i="1" dirty="0">
              <a:solidFill>
                <a:schemeClr val="bg1">
                  <a:lumMod val="65000"/>
                </a:schemeClr>
              </a:solidFill>
              <a:latin typeface="+mn-lt"/>
            </a:endParaRPr>
          </a:p>
          <a:p>
            <a:r>
              <a:rPr lang="en-US" sz="1400" i="1" dirty="0">
                <a:solidFill>
                  <a:schemeClr val="bg1">
                    <a:lumMod val="65000"/>
                  </a:schemeClr>
                </a:solidFill>
                <a:latin typeface="+mn-lt"/>
              </a:rPr>
              <a:t>Is there an age predilection?</a:t>
            </a:r>
          </a:p>
          <a:p>
            <a:r>
              <a:rPr lang="en-US" sz="1400" dirty="0">
                <a:solidFill>
                  <a:schemeClr val="bg1">
                    <a:lumMod val="65000"/>
                  </a:schemeClr>
                </a:solidFill>
                <a:latin typeface="+mn-lt"/>
              </a:rPr>
              <a:t>It manifests most commonly in  </a:t>
            </a:r>
            <a:r>
              <a:rPr lang="en-US" sz="1400" b="1" dirty="0">
                <a:solidFill>
                  <a:schemeClr val="bg1">
                    <a:lumMod val="65000"/>
                  </a:schemeClr>
                </a:solidFill>
                <a:latin typeface="+mn-lt"/>
              </a:rPr>
              <a:t>childhood</a:t>
            </a:r>
            <a:r>
              <a:rPr lang="en-US" sz="1400" dirty="0">
                <a:solidFill>
                  <a:schemeClr val="bg1">
                    <a:lumMod val="65000"/>
                  </a:schemeClr>
                </a:solidFill>
                <a:latin typeface="+mn-lt"/>
              </a:rPr>
              <a:t>  (with a second, smaller peak in the  </a:t>
            </a:r>
            <a:r>
              <a:rPr lang="en-US" sz="1400" b="1" dirty="0">
                <a:solidFill>
                  <a:schemeClr val="bg1">
                    <a:lumMod val="65000"/>
                  </a:schemeClr>
                </a:solidFill>
                <a:latin typeface="+mn-lt"/>
              </a:rPr>
              <a:t>fourth  decade</a:t>
            </a:r>
            <a:r>
              <a:rPr lang="en-US" sz="1400" dirty="0">
                <a:solidFill>
                  <a:schemeClr val="bg1">
                    <a:lumMod val="65000"/>
                  </a:schemeClr>
                </a:solidFill>
                <a:latin typeface="+mn-lt"/>
              </a:rPr>
              <a:t>)</a:t>
            </a:r>
          </a:p>
        </p:txBody>
      </p:sp>
      <p:cxnSp>
        <p:nvCxnSpPr>
          <p:cNvPr id="19" name="Straight Arrow Connector 18">
            <a:extLst>
              <a:ext uri="{FF2B5EF4-FFF2-40B4-BE49-F238E27FC236}">
                <a16:creationId xmlns:a16="http://schemas.microsoft.com/office/drawing/2014/main" id="{3651714D-1DF0-A8DE-2133-E97CAC890AA4}"/>
              </a:ext>
            </a:extLst>
          </p:cNvPr>
          <p:cNvCxnSpPr/>
          <p:nvPr/>
        </p:nvCxnSpPr>
        <p:spPr>
          <a:xfrm flipV="1">
            <a:off x="4495800" y="3200400"/>
            <a:ext cx="0" cy="1295400"/>
          </a:xfrm>
          <a:prstGeom prst="straightConnector1">
            <a:avLst/>
          </a:prstGeom>
          <a:ln w="22225">
            <a:solidFill>
              <a:schemeClr val="bg1">
                <a:lumMod val="75000"/>
              </a:schemeClr>
            </a:solidFill>
            <a:headEnd type="triangle"/>
            <a:tailEnd type="triangle"/>
          </a:ln>
        </p:spPr>
        <p:style>
          <a:lnRef idx="1">
            <a:schemeClr val="dk1"/>
          </a:lnRef>
          <a:fillRef idx="0">
            <a:schemeClr val="dk1"/>
          </a:fillRef>
          <a:effectRef idx="0">
            <a:schemeClr val="dk1"/>
          </a:effectRef>
          <a:fontRef idx="minor">
            <a:schemeClr val="tx1"/>
          </a:fontRef>
        </p:style>
      </p:cxnSp>
      <p:cxnSp>
        <p:nvCxnSpPr>
          <p:cNvPr id="22" name="Straight Arrow Connector 21">
            <a:extLst>
              <a:ext uri="{FF2B5EF4-FFF2-40B4-BE49-F238E27FC236}">
                <a16:creationId xmlns:a16="http://schemas.microsoft.com/office/drawing/2014/main" id="{AD00BF57-679E-A115-32A7-15684789A2AC}"/>
              </a:ext>
            </a:extLst>
          </p:cNvPr>
          <p:cNvCxnSpPr>
            <a:cxnSpLocks/>
          </p:cNvCxnSpPr>
          <p:nvPr/>
        </p:nvCxnSpPr>
        <p:spPr>
          <a:xfrm flipV="1">
            <a:off x="4191000" y="3200400"/>
            <a:ext cx="0" cy="1905000"/>
          </a:xfrm>
          <a:prstGeom prst="straightConnector1">
            <a:avLst/>
          </a:prstGeom>
          <a:ln w="22225">
            <a:solidFill>
              <a:schemeClr val="bg1">
                <a:lumMod val="75000"/>
              </a:schemeClr>
            </a:solidFill>
            <a:headEnd type="triangle"/>
            <a:tailEnd type="triangle"/>
          </a:ln>
        </p:spPr>
        <p:style>
          <a:lnRef idx="1">
            <a:schemeClr val="dk1"/>
          </a:lnRef>
          <a:fillRef idx="0">
            <a:schemeClr val="dk1"/>
          </a:fillRef>
          <a:effectRef idx="0">
            <a:schemeClr val="dk1"/>
          </a:effectRef>
          <a:fontRef idx="minor">
            <a:schemeClr val="tx1"/>
          </a:fontRef>
        </p:style>
      </p:cxnSp>
      <p:sp>
        <p:nvSpPr>
          <p:cNvPr id="27" name="TextBox 26">
            <a:extLst>
              <a:ext uri="{FF2B5EF4-FFF2-40B4-BE49-F238E27FC236}">
                <a16:creationId xmlns:a16="http://schemas.microsoft.com/office/drawing/2014/main" id="{0913D1F6-7AB2-D799-D3DB-BFA2685F70A8}"/>
              </a:ext>
            </a:extLst>
          </p:cNvPr>
          <p:cNvSpPr txBox="1"/>
          <p:nvPr/>
        </p:nvSpPr>
        <p:spPr>
          <a:xfrm>
            <a:off x="4646821" y="3429000"/>
            <a:ext cx="4497179" cy="3108543"/>
          </a:xfrm>
          <a:prstGeom prst="rect">
            <a:avLst/>
          </a:prstGeom>
          <a:solidFill>
            <a:srgbClr val="CCFFCC"/>
          </a:solidFill>
        </p:spPr>
        <p:txBody>
          <a:bodyPr wrap="square" rtlCol="0">
            <a:spAutoFit/>
          </a:bodyPr>
          <a:lstStyle/>
          <a:p>
            <a:r>
              <a:rPr lang="en-US" sz="1400" i="1" dirty="0">
                <a:solidFill>
                  <a:schemeClr val="bg1">
                    <a:lumMod val="75000"/>
                  </a:schemeClr>
                </a:solidFill>
              </a:rPr>
              <a:t>‘Occlusive cerebrovascular condition in young Asian women’ should bring to mind another condition as well. What is it?</a:t>
            </a:r>
          </a:p>
          <a:p>
            <a:r>
              <a:rPr lang="en-US" sz="1400" dirty="0">
                <a:solidFill>
                  <a:schemeClr val="bg1">
                    <a:lumMod val="75000"/>
                  </a:schemeClr>
                </a:solidFill>
              </a:rPr>
              <a:t>Takayasu’s arteritis</a:t>
            </a:r>
          </a:p>
          <a:p>
            <a:endParaRPr lang="en-US" sz="1400" dirty="0">
              <a:solidFill>
                <a:schemeClr val="bg1">
                  <a:lumMod val="75000"/>
                </a:schemeClr>
              </a:solidFill>
            </a:endParaRPr>
          </a:p>
          <a:p>
            <a:endParaRPr lang="en-US" sz="1400" dirty="0">
              <a:solidFill>
                <a:schemeClr val="bg1">
                  <a:lumMod val="75000"/>
                </a:schemeClr>
              </a:solidFill>
            </a:endParaRPr>
          </a:p>
          <a:p>
            <a:pPr eaLnBrk="1" hangingPunct="1">
              <a:defRPr/>
            </a:pPr>
            <a:r>
              <a:rPr lang="en-US" sz="1400" i="1" dirty="0">
                <a:solidFill>
                  <a:schemeClr val="bg1">
                    <a:lumMod val="75000"/>
                  </a:schemeClr>
                </a:solidFill>
                <a:latin typeface="Arial" charset="0"/>
              </a:rPr>
              <a:t>In a nutshell, what is </a:t>
            </a:r>
            <a:r>
              <a:rPr lang="en-US" sz="1400" dirty="0">
                <a:solidFill>
                  <a:schemeClr val="bg1">
                    <a:lumMod val="75000"/>
                  </a:schemeClr>
                </a:solidFill>
                <a:latin typeface="Arial" charset="0"/>
              </a:rPr>
              <a:t>Takayasu’s arteritis</a:t>
            </a:r>
            <a:r>
              <a:rPr lang="en-US" sz="1400" i="1" dirty="0">
                <a:solidFill>
                  <a:schemeClr val="bg1">
                    <a:lumMod val="75000"/>
                  </a:schemeClr>
                </a:solidFill>
                <a:latin typeface="Arial" charset="0"/>
              </a:rPr>
              <a:t>?</a:t>
            </a:r>
            <a:r>
              <a:rPr lang="en-US" sz="1400" dirty="0">
                <a:solidFill>
                  <a:schemeClr val="bg1">
                    <a:lumMod val="75000"/>
                  </a:schemeClr>
                </a:solidFill>
                <a:latin typeface="Arial" charset="0"/>
              </a:rPr>
              <a:t> </a:t>
            </a:r>
          </a:p>
          <a:p>
            <a:pPr eaLnBrk="1" hangingPunct="1">
              <a:defRPr/>
            </a:pPr>
            <a:r>
              <a:rPr lang="en-US" sz="1400" dirty="0">
                <a:solidFill>
                  <a:schemeClr val="bg1">
                    <a:lumMod val="75000"/>
                  </a:schemeClr>
                </a:solidFill>
                <a:latin typeface="Arial" charset="0"/>
              </a:rPr>
              <a:t>An occlusive vasculitis that affects large vessels</a:t>
            </a:r>
          </a:p>
          <a:p>
            <a:pPr eaLnBrk="1" hangingPunct="1">
              <a:defRPr/>
            </a:pPr>
            <a:endParaRPr lang="en-US" sz="1400" i="1" dirty="0">
              <a:solidFill>
                <a:schemeClr val="bg1">
                  <a:lumMod val="75000"/>
                </a:schemeClr>
              </a:solidFill>
              <a:latin typeface="Arial" charset="0"/>
            </a:endParaRPr>
          </a:p>
          <a:p>
            <a:pPr eaLnBrk="1" hangingPunct="1">
              <a:defRPr/>
            </a:pPr>
            <a:r>
              <a:rPr lang="en-US" sz="1400" i="1" dirty="0">
                <a:solidFill>
                  <a:schemeClr val="bg1">
                    <a:lumMod val="75000"/>
                  </a:schemeClr>
                </a:solidFill>
                <a:latin typeface="Arial" charset="0"/>
              </a:rPr>
              <a:t>Is it common, or rare?</a:t>
            </a:r>
          </a:p>
          <a:p>
            <a:pPr eaLnBrk="1" hangingPunct="1">
              <a:defRPr/>
            </a:pPr>
            <a:r>
              <a:rPr lang="en-US" sz="1400" dirty="0">
                <a:solidFill>
                  <a:schemeClr val="bg1">
                    <a:lumMod val="75000"/>
                  </a:schemeClr>
                </a:solidFill>
                <a:latin typeface="Arial" charset="0"/>
              </a:rPr>
              <a:t>Rare</a:t>
            </a:r>
          </a:p>
          <a:p>
            <a:pPr eaLnBrk="1" hangingPunct="1">
              <a:defRPr/>
            </a:pPr>
            <a:endParaRPr lang="en-US" sz="1400" i="1" dirty="0">
              <a:solidFill>
                <a:schemeClr val="bg1">
                  <a:lumMod val="75000"/>
                </a:schemeClr>
              </a:solidFill>
              <a:latin typeface="Arial" charset="0"/>
            </a:endParaRPr>
          </a:p>
          <a:p>
            <a:pPr eaLnBrk="1" hangingPunct="1">
              <a:defRPr/>
            </a:pPr>
            <a:r>
              <a:rPr lang="en-US" sz="1400" i="1" dirty="0">
                <a:solidFill>
                  <a:schemeClr val="bg1">
                    <a:lumMod val="75000"/>
                  </a:schemeClr>
                </a:solidFill>
                <a:latin typeface="Arial" charset="0"/>
              </a:rPr>
              <a:t>Is there an age predilection?</a:t>
            </a:r>
          </a:p>
          <a:p>
            <a:pPr eaLnBrk="1" hangingPunct="1">
              <a:defRPr/>
            </a:pPr>
            <a:r>
              <a:rPr lang="en-US" sz="1400" dirty="0">
                <a:solidFill>
                  <a:schemeClr val="bg1">
                    <a:lumMod val="75000"/>
                  </a:schemeClr>
                </a:solidFill>
                <a:latin typeface="Arial" charset="0"/>
              </a:rPr>
              <a:t>Yes, most cases present in early adulthood </a:t>
            </a:r>
          </a:p>
        </p:txBody>
      </p:sp>
      <p:sp>
        <p:nvSpPr>
          <p:cNvPr id="30" name="TextBox 29">
            <a:extLst>
              <a:ext uri="{FF2B5EF4-FFF2-40B4-BE49-F238E27FC236}">
                <a16:creationId xmlns:a16="http://schemas.microsoft.com/office/drawing/2014/main" id="{847538D4-90E6-0D02-4556-8718851B4A3B}"/>
              </a:ext>
            </a:extLst>
          </p:cNvPr>
          <p:cNvSpPr txBox="1"/>
          <p:nvPr/>
        </p:nvSpPr>
        <p:spPr>
          <a:xfrm>
            <a:off x="4195564" y="4425543"/>
            <a:ext cx="771365" cy="307777"/>
          </a:xfrm>
          <a:prstGeom prst="rect">
            <a:avLst/>
          </a:prstGeom>
          <a:noFill/>
        </p:spPr>
        <p:txBody>
          <a:bodyPr wrap="none" rtlCol="0">
            <a:spAutoFit/>
          </a:bodyPr>
          <a:lstStyle/>
          <a:p>
            <a:r>
              <a:rPr lang="en-US" sz="1400" b="1" dirty="0">
                <a:solidFill>
                  <a:schemeClr val="bg1">
                    <a:lumMod val="65000"/>
                  </a:schemeClr>
                </a:solidFill>
              </a:rPr>
              <a:t>Asians</a:t>
            </a:r>
          </a:p>
        </p:txBody>
      </p:sp>
      <p:cxnSp>
        <p:nvCxnSpPr>
          <p:cNvPr id="2" name="Straight Arrow Connector 1">
            <a:extLst>
              <a:ext uri="{FF2B5EF4-FFF2-40B4-BE49-F238E27FC236}">
                <a16:creationId xmlns:a16="http://schemas.microsoft.com/office/drawing/2014/main" id="{626CA7C5-7716-21EA-40F4-D520EFA1E424}"/>
              </a:ext>
            </a:extLst>
          </p:cNvPr>
          <p:cNvCxnSpPr>
            <a:cxnSpLocks/>
          </p:cNvCxnSpPr>
          <p:nvPr/>
        </p:nvCxnSpPr>
        <p:spPr>
          <a:xfrm flipV="1">
            <a:off x="2743200" y="3200400"/>
            <a:ext cx="0" cy="2743200"/>
          </a:xfrm>
          <a:prstGeom prst="straightConnector1">
            <a:avLst/>
          </a:prstGeom>
          <a:ln w="22225">
            <a:solidFill>
              <a:schemeClr val="bg1">
                <a:lumMod val="75000"/>
              </a:schemeClr>
            </a:solidFill>
            <a:headEnd type="triangle"/>
            <a:tailEnd type="triangle"/>
          </a:ln>
        </p:spPr>
        <p:style>
          <a:lnRef idx="1">
            <a:schemeClr val="dk1"/>
          </a:lnRef>
          <a:fillRef idx="0">
            <a:schemeClr val="dk1"/>
          </a:fillRef>
          <a:effectRef idx="0">
            <a:schemeClr val="dk1"/>
          </a:effectRef>
          <a:fontRef idx="minor">
            <a:schemeClr val="tx1"/>
          </a:fontRef>
        </p:style>
      </p:cxnSp>
      <p:sp>
        <p:nvSpPr>
          <p:cNvPr id="4" name="TextBox 3">
            <a:extLst>
              <a:ext uri="{FF2B5EF4-FFF2-40B4-BE49-F238E27FC236}">
                <a16:creationId xmlns:a16="http://schemas.microsoft.com/office/drawing/2014/main" id="{54C650BE-7CDA-3878-3715-C90B08CFA5A6}"/>
              </a:ext>
            </a:extLst>
          </p:cNvPr>
          <p:cNvSpPr txBox="1"/>
          <p:nvPr/>
        </p:nvSpPr>
        <p:spPr>
          <a:xfrm>
            <a:off x="441383" y="3200400"/>
            <a:ext cx="8261236" cy="523220"/>
          </a:xfrm>
          <a:prstGeom prst="rect">
            <a:avLst/>
          </a:prstGeom>
          <a:solidFill>
            <a:schemeClr val="accent6">
              <a:lumMod val="20000"/>
              <a:lumOff val="80000"/>
            </a:schemeClr>
          </a:solidFill>
          <a:ln>
            <a:solidFill>
              <a:schemeClr val="tx1"/>
            </a:solidFill>
          </a:ln>
        </p:spPr>
        <p:txBody>
          <a:bodyPr wrap="none" rtlCol="0">
            <a:spAutoFit/>
          </a:bodyPr>
          <a:lstStyle/>
          <a:p>
            <a:pPr algn="ctr"/>
            <a:r>
              <a:rPr lang="en-US" sz="2800" i="1" dirty="0">
                <a:effectLst>
                  <a:outerShdw blurRad="38100" dist="38100" dir="2700000" algn="tl">
                    <a:srgbClr val="000000">
                      <a:alpha val="43137"/>
                    </a:srgbClr>
                  </a:outerShdw>
                </a:effectLst>
              </a:rPr>
              <a:t>For more on Takayasu’s arteritis, see slide set </a:t>
            </a:r>
            <a:r>
              <a:rPr lang="en-US" sz="2800" dirty="0">
                <a:effectLst>
                  <a:outerShdw blurRad="38100" dist="38100" dir="2700000" algn="tl">
                    <a:srgbClr val="000000">
                      <a:alpha val="43137"/>
                    </a:srgbClr>
                  </a:outerShdw>
                </a:effectLst>
              </a:rPr>
              <a:t>R23</a:t>
            </a:r>
          </a:p>
        </p:txBody>
      </p:sp>
    </p:spTree>
    <p:extLst>
      <p:ext uri="{BB962C8B-B14F-4D97-AF65-F5344CB8AC3E}">
        <p14:creationId xmlns:p14="http://schemas.microsoft.com/office/powerpoint/2010/main" val="889529227"/>
      </p:ext>
    </p:extLst>
  </p:cSld>
  <p:clrMapOvr>
    <a:masterClrMapping/>
  </p:clrMapOvr>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650" name="Text Box 10">
            <a:extLst>
              <a:ext uri="{FF2B5EF4-FFF2-40B4-BE49-F238E27FC236}">
                <a16:creationId xmlns:a16="http://schemas.microsoft.com/office/drawing/2014/main" id="{C1E6CDDB-7E96-42F8-96F6-ED64BFABA265}"/>
              </a:ext>
            </a:extLst>
          </p:cNvPr>
          <p:cNvSpPr txBox="1">
            <a:spLocks noChangeArrowheads="1"/>
          </p:cNvSpPr>
          <p:nvPr/>
        </p:nvSpPr>
        <p:spPr bwMode="auto">
          <a:xfrm>
            <a:off x="1371600" y="4267200"/>
            <a:ext cx="3057525" cy="2154238"/>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Morning-Glory Disc</a:t>
            </a:r>
          </a:p>
          <a:p>
            <a:pPr eaLnBrk="1" hangingPunct="1">
              <a:spcBef>
                <a:spcPct val="0"/>
              </a:spcBef>
              <a:buClrTx/>
              <a:buSzTx/>
              <a:buFontTx/>
              <a:buNone/>
            </a:pPr>
            <a:r>
              <a:rPr lang="en-US" altLang="en-US" sz="1200"/>
              <a:t>--DFE reveals:</a:t>
            </a:r>
          </a:p>
          <a:p>
            <a:pPr eaLnBrk="1" hangingPunct="1">
              <a:spcBef>
                <a:spcPct val="0"/>
              </a:spcBef>
              <a:buClrTx/>
              <a:buSzTx/>
              <a:buFontTx/>
              <a:buNone/>
            </a:pPr>
            <a:r>
              <a:rPr lang="en-US" altLang="en-US" sz="1200"/>
              <a:t>  1) A funnel-shaped…</a:t>
            </a:r>
            <a:r>
              <a:rPr lang="en-US" altLang="en-US" sz="1200" b="1">
                <a:solidFill>
                  <a:srgbClr val="0000FF"/>
                </a:solidFill>
              </a:rPr>
              <a:t>excavation</a:t>
            </a:r>
            <a:endParaRPr lang="en-US" altLang="en-US" sz="1200"/>
          </a:p>
          <a:p>
            <a:pPr eaLnBrk="1" hangingPunct="1">
              <a:spcBef>
                <a:spcPct val="0"/>
              </a:spcBef>
              <a:buClrTx/>
              <a:buSzTx/>
              <a:buFontTx/>
              <a:buNone/>
            </a:pPr>
            <a:r>
              <a:rPr lang="en-US" altLang="en-US" sz="1200"/>
              <a:t>  2) Number of vessels crossing the rim</a:t>
            </a:r>
          </a:p>
          <a:p>
            <a:pPr eaLnBrk="1" hangingPunct="1">
              <a:spcBef>
                <a:spcPct val="0"/>
              </a:spcBef>
              <a:buClrTx/>
              <a:buSzTx/>
              <a:buFontTx/>
              <a:buNone/>
            </a:pPr>
            <a:r>
              <a:rPr lang="en-US" altLang="en-US" sz="1200"/>
              <a:t>    seems abnormally…</a:t>
            </a:r>
            <a:r>
              <a:rPr lang="en-US" altLang="en-US" sz="1200" b="1">
                <a:solidFill>
                  <a:srgbClr val="0000FF"/>
                </a:solidFill>
              </a:rPr>
              <a:t>high</a:t>
            </a:r>
            <a:r>
              <a:rPr lang="en-US" altLang="en-US" sz="1200"/>
              <a:t> </a:t>
            </a:r>
            <a:endParaRPr lang="en-US" altLang="en-US" sz="1200" b="1">
              <a:solidFill>
                <a:srgbClr val="0000FF"/>
              </a:solidFill>
            </a:endParaRPr>
          </a:p>
          <a:p>
            <a:pPr eaLnBrk="1" hangingPunct="1">
              <a:spcBef>
                <a:spcPct val="0"/>
              </a:spcBef>
              <a:buClrTx/>
              <a:buSzTx/>
              <a:buFontTx/>
              <a:buNone/>
            </a:pPr>
            <a:r>
              <a:rPr lang="en-US" altLang="en-US" sz="1200"/>
              <a:t>--Tissue is…</a:t>
            </a:r>
            <a:r>
              <a:rPr lang="en-US" altLang="en-US" sz="1200" b="1">
                <a:solidFill>
                  <a:srgbClr val="0000FF"/>
                </a:solidFill>
              </a:rPr>
              <a:t>contractile</a:t>
            </a:r>
            <a:r>
              <a:rPr lang="en-US" altLang="en-US" sz="1200"/>
              <a:t>, so cup seems</a:t>
            </a:r>
          </a:p>
          <a:p>
            <a:pPr eaLnBrk="1" hangingPunct="1">
              <a:spcBef>
                <a:spcPct val="0"/>
              </a:spcBef>
              <a:buClrTx/>
              <a:buSzTx/>
              <a:buFontTx/>
              <a:buNone/>
            </a:pPr>
            <a:r>
              <a:rPr lang="en-US" altLang="en-US" sz="1200"/>
              <a:t>  to…</a:t>
            </a:r>
            <a:r>
              <a:rPr lang="en-US" altLang="en-US" sz="1200" b="1">
                <a:solidFill>
                  <a:srgbClr val="0000FF"/>
                </a:solidFill>
              </a:rPr>
              <a:t>open </a:t>
            </a:r>
            <a:r>
              <a:rPr lang="en-US" altLang="en-US" sz="1200">
                <a:solidFill>
                  <a:srgbClr val="0000FF"/>
                </a:solidFill>
              </a:rPr>
              <a:t>and</a:t>
            </a:r>
            <a:r>
              <a:rPr lang="en-US" altLang="en-US" sz="1200" b="1">
                <a:solidFill>
                  <a:srgbClr val="0000FF"/>
                </a:solidFill>
              </a:rPr>
              <a:t> close</a:t>
            </a:r>
            <a:r>
              <a:rPr lang="en-US" altLang="en-US" sz="1200"/>
              <a:t> (like its namesake,  </a:t>
            </a:r>
          </a:p>
          <a:p>
            <a:pPr eaLnBrk="1" hangingPunct="1">
              <a:spcBef>
                <a:spcPct val="0"/>
              </a:spcBef>
              <a:buClrTx/>
              <a:buSzTx/>
              <a:buFontTx/>
              <a:buNone/>
            </a:pPr>
            <a:r>
              <a:rPr lang="en-US" altLang="en-US" sz="1200"/>
              <a:t>  the morning-glory flower)</a:t>
            </a:r>
          </a:p>
          <a:p>
            <a:pPr eaLnBrk="1" hangingPunct="1">
              <a:spcBef>
                <a:spcPct val="0"/>
              </a:spcBef>
              <a:buClrTx/>
              <a:buSzTx/>
              <a:buFontTx/>
              <a:buNone/>
            </a:pPr>
            <a:r>
              <a:rPr lang="en-US" altLang="en-US" sz="1200"/>
              <a:t>--VA usually…</a:t>
            </a:r>
            <a:r>
              <a:rPr lang="en-US" altLang="en-US" sz="1200" b="1">
                <a:solidFill>
                  <a:srgbClr val="0000FF"/>
                </a:solidFill>
              </a:rPr>
              <a:t>20/200</a:t>
            </a:r>
            <a:r>
              <a:rPr lang="en-US" altLang="en-US" sz="1200"/>
              <a:t>, but can be…</a:t>
            </a:r>
          </a:p>
          <a:p>
            <a:pPr eaLnBrk="1" hangingPunct="1">
              <a:spcBef>
                <a:spcPct val="0"/>
              </a:spcBef>
              <a:buClrTx/>
              <a:buSzTx/>
              <a:buFontTx/>
              <a:buNone/>
            </a:pPr>
            <a:r>
              <a:rPr lang="en-US" altLang="en-US" sz="1200"/>
              <a:t>   </a:t>
            </a:r>
            <a:r>
              <a:rPr lang="en-US" altLang="en-US" sz="1200" b="1">
                <a:solidFill>
                  <a:srgbClr val="0000FF"/>
                </a:solidFill>
              </a:rPr>
              <a:t>20/20&lt;-&gt;NLP</a:t>
            </a:r>
          </a:p>
          <a:p>
            <a:pPr eaLnBrk="1" hangingPunct="1">
              <a:spcBef>
                <a:spcPct val="0"/>
              </a:spcBef>
              <a:buClrTx/>
              <a:buSzTx/>
              <a:buFontTx/>
              <a:buNone/>
            </a:pPr>
            <a:r>
              <a:rPr lang="en-US" altLang="en-US" sz="1200"/>
              <a:t>--1/3 develop…</a:t>
            </a:r>
            <a:r>
              <a:rPr lang="en-US" altLang="en-US" sz="1200" b="1">
                <a:solidFill>
                  <a:srgbClr val="CCECFF"/>
                </a:solidFill>
              </a:rPr>
              <a:t>serous</a:t>
            </a:r>
            <a:r>
              <a:rPr lang="en-US" altLang="en-US" sz="1200" b="1">
                <a:solidFill>
                  <a:srgbClr val="0000FF"/>
                </a:solidFill>
              </a:rPr>
              <a:t> </a:t>
            </a:r>
            <a:r>
              <a:rPr lang="en-US" altLang="en-US" sz="1200" b="1">
                <a:solidFill>
                  <a:srgbClr val="CCECFF"/>
                </a:solidFill>
              </a:rPr>
              <a:t>RD</a:t>
            </a:r>
          </a:p>
        </p:txBody>
      </p:sp>
      <p:sp>
        <p:nvSpPr>
          <p:cNvPr id="27651" name="Text Box 3">
            <a:extLst>
              <a:ext uri="{FF2B5EF4-FFF2-40B4-BE49-F238E27FC236}">
                <a16:creationId xmlns:a16="http://schemas.microsoft.com/office/drawing/2014/main" id="{0BDE5E4C-30C8-480F-9F85-A4F4A401066B}"/>
              </a:ext>
            </a:extLst>
          </p:cNvPr>
          <p:cNvSpPr txBox="1">
            <a:spLocks noChangeArrowheads="1"/>
          </p:cNvSpPr>
          <p:nvPr/>
        </p:nvSpPr>
        <p:spPr bwMode="auto">
          <a:xfrm>
            <a:off x="793750" y="3505200"/>
            <a:ext cx="2254250" cy="669925"/>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Optic Pit/Hole</a:t>
            </a:r>
          </a:p>
          <a:p>
            <a:pPr eaLnBrk="1" hangingPunct="1">
              <a:spcBef>
                <a:spcPct val="0"/>
              </a:spcBef>
              <a:buClrTx/>
              <a:buSzTx/>
              <a:buFontTx/>
              <a:buNone/>
            </a:pPr>
            <a:r>
              <a:rPr lang="en-US" altLang="en-US" sz="1200"/>
              <a:t>--Associated with…</a:t>
            </a:r>
            <a:r>
              <a:rPr lang="en-US" altLang="en-US" sz="1200" b="1">
                <a:solidFill>
                  <a:srgbClr val="0000FF"/>
                </a:solidFill>
              </a:rPr>
              <a:t>serous RD</a:t>
            </a:r>
          </a:p>
          <a:p>
            <a:pPr eaLnBrk="1" hangingPunct="1">
              <a:spcBef>
                <a:spcPct val="0"/>
              </a:spcBef>
              <a:buClrTx/>
              <a:buSzTx/>
              <a:buFontTx/>
              <a:buNone/>
            </a:pPr>
            <a:r>
              <a:rPr lang="en-US" altLang="en-US" sz="1200" b="1">
                <a:solidFill>
                  <a:srgbClr val="0000FF"/>
                </a:solidFill>
              </a:rPr>
              <a:t>  in adulthood</a:t>
            </a:r>
          </a:p>
        </p:txBody>
      </p:sp>
      <p:sp>
        <p:nvSpPr>
          <p:cNvPr id="27652" name="Line 4">
            <a:extLst>
              <a:ext uri="{FF2B5EF4-FFF2-40B4-BE49-F238E27FC236}">
                <a16:creationId xmlns:a16="http://schemas.microsoft.com/office/drawing/2014/main" id="{AAC2F83B-78E9-4AEE-8DC4-8B6B3C1247CB}"/>
              </a:ext>
            </a:extLst>
          </p:cNvPr>
          <p:cNvSpPr>
            <a:spLocks noChangeShapeType="1"/>
          </p:cNvSpPr>
          <p:nvPr/>
        </p:nvSpPr>
        <p:spPr bwMode="auto">
          <a:xfrm flipH="1">
            <a:off x="1600200" y="2057400"/>
            <a:ext cx="1524000" cy="3810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7653" name="Text Box 6">
            <a:extLst>
              <a:ext uri="{FF2B5EF4-FFF2-40B4-BE49-F238E27FC236}">
                <a16:creationId xmlns:a16="http://schemas.microsoft.com/office/drawing/2014/main" id="{A30EBC35-50C4-4180-8717-80A840B12F25}"/>
              </a:ext>
            </a:extLst>
          </p:cNvPr>
          <p:cNvSpPr txBox="1">
            <a:spLocks noChangeArrowheads="1"/>
          </p:cNvSpPr>
          <p:nvPr/>
        </p:nvSpPr>
        <p:spPr bwMode="auto">
          <a:xfrm>
            <a:off x="1357313" y="1524000"/>
            <a:ext cx="3511550" cy="4540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1400" i="1">
                <a:solidFill>
                  <a:srgbClr val="0000FF"/>
                </a:solidFill>
              </a:rPr>
              <a:t>These three are all secondary to abnormal</a:t>
            </a:r>
          </a:p>
          <a:p>
            <a:pPr algn="ctr" eaLnBrk="1" hangingPunct="1">
              <a:lnSpc>
                <a:spcPct val="85000"/>
              </a:lnSpc>
              <a:spcBef>
                <a:spcPct val="0"/>
              </a:spcBef>
              <a:buClrTx/>
              <a:buSzTx/>
              <a:buFontTx/>
              <a:buNone/>
            </a:pPr>
            <a:r>
              <a:rPr lang="en-US" altLang="en-US" sz="1400" i="1">
                <a:solidFill>
                  <a:srgbClr val="0000FF"/>
                </a:solidFill>
              </a:rPr>
              <a:t>closure of the embryonic optic fissure</a:t>
            </a:r>
          </a:p>
        </p:txBody>
      </p:sp>
      <p:sp>
        <p:nvSpPr>
          <p:cNvPr id="27654" name="Text Box 7">
            <a:extLst>
              <a:ext uri="{FF2B5EF4-FFF2-40B4-BE49-F238E27FC236}">
                <a16:creationId xmlns:a16="http://schemas.microsoft.com/office/drawing/2014/main" id="{075D0DCA-0D3B-48DC-B123-4B85C1267BE9}"/>
              </a:ext>
            </a:extLst>
          </p:cNvPr>
          <p:cNvSpPr txBox="1">
            <a:spLocks noChangeArrowheads="1"/>
          </p:cNvSpPr>
          <p:nvPr/>
        </p:nvSpPr>
        <p:spPr bwMode="auto">
          <a:xfrm>
            <a:off x="76200" y="2514600"/>
            <a:ext cx="2757488" cy="852488"/>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Optic Nerve Coloboma</a:t>
            </a:r>
          </a:p>
          <a:p>
            <a:pPr eaLnBrk="1" hangingPunct="1">
              <a:spcBef>
                <a:spcPct val="0"/>
              </a:spcBef>
              <a:buClrTx/>
              <a:buSzTx/>
              <a:buFontTx/>
              <a:buNone/>
            </a:pPr>
            <a:r>
              <a:rPr lang="en-US" altLang="en-US" sz="1200"/>
              <a:t>1) May resemble…</a:t>
            </a:r>
            <a:r>
              <a:rPr lang="en-US" altLang="en-US" sz="1200" b="1">
                <a:solidFill>
                  <a:srgbClr val="0000FF"/>
                </a:solidFill>
              </a:rPr>
              <a:t>deep cupping</a:t>
            </a:r>
          </a:p>
          <a:p>
            <a:pPr eaLnBrk="1" hangingPunct="1">
              <a:spcBef>
                <a:spcPct val="0"/>
              </a:spcBef>
              <a:buClrTx/>
              <a:buSzTx/>
              <a:buFontTx/>
              <a:buNone/>
            </a:pPr>
            <a:r>
              <a:rPr lang="en-US" altLang="en-US" sz="1200"/>
              <a:t>2) Can be…</a:t>
            </a:r>
            <a:r>
              <a:rPr lang="en-US" altLang="en-US" sz="1200" b="1">
                <a:solidFill>
                  <a:srgbClr val="0000FF"/>
                </a:solidFill>
              </a:rPr>
              <a:t>bilateral, asymmetric</a:t>
            </a:r>
          </a:p>
          <a:p>
            <a:pPr eaLnBrk="1" hangingPunct="1">
              <a:spcBef>
                <a:spcPct val="0"/>
              </a:spcBef>
              <a:buClrTx/>
              <a:buSzTx/>
              <a:buFontTx/>
              <a:buNone/>
            </a:pPr>
            <a:r>
              <a:rPr lang="en-US" altLang="en-US" sz="1200"/>
              <a:t>3) Part of the…</a:t>
            </a:r>
            <a:r>
              <a:rPr lang="en-US" altLang="en-US" sz="1200" b="1">
                <a:solidFill>
                  <a:srgbClr val="0000FF"/>
                </a:solidFill>
              </a:rPr>
              <a:t>CHARGE association</a:t>
            </a:r>
          </a:p>
        </p:txBody>
      </p:sp>
      <p:sp>
        <p:nvSpPr>
          <p:cNvPr id="27655" name="Line 8">
            <a:extLst>
              <a:ext uri="{FF2B5EF4-FFF2-40B4-BE49-F238E27FC236}">
                <a16:creationId xmlns:a16="http://schemas.microsoft.com/office/drawing/2014/main" id="{C871F849-552B-4186-9B00-F891C2E7A1AB}"/>
              </a:ext>
            </a:extLst>
          </p:cNvPr>
          <p:cNvSpPr>
            <a:spLocks noChangeShapeType="1"/>
          </p:cNvSpPr>
          <p:nvPr/>
        </p:nvSpPr>
        <p:spPr bwMode="auto">
          <a:xfrm flipH="1">
            <a:off x="2971800" y="2057400"/>
            <a:ext cx="152400" cy="14478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7656" name="Text Box 9">
            <a:extLst>
              <a:ext uri="{FF2B5EF4-FFF2-40B4-BE49-F238E27FC236}">
                <a16:creationId xmlns:a16="http://schemas.microsoft.com/office/drawing/2014/main" id="{B6A1C158-719A-4249-B496-F99A02D19B11}"/>
              </a:ext>
            </a:extLst>
          </p:cNvPr>
          <p:cNvSpPr txBox="1">
            <a:spLocks noChangeArrowheads="1"/>
          </p:cNvSpPr>
          <p:nvPr/>
        </p:nvSpPr>
        <p:spPr bwMode="auto">
          <a:xfrm>
            <a:off x="1371600" y="4267200"/>
            <a:ext cx="3028950" cy="2130425"/>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Morning-Glory Disc</a:t>
            </a:r>
          </a:p>
          <a:p>
            <a:pPr eaLnBrk="1" hangingPunct="1">
              <a:spcBef>
                <a:spcPct val="0"/>
              </a:spcBef>
              <a:buClrTx/>
              <a:buSzTx/>
              <a:buFontTx/>
              <a:buNone/>
            </a:pPr>
            <a:r>
              <a:rPr lang="en-US" altLang="en-US" sz="1200"/>
              <a:t>--DFE reveals:</a:t>
            </a:r>
          </a:p>
          <a:p>
            <a:pPr eaLnBrk="1" hangingPunct="1">
              <a:spcBef>
                <a:spcPct val="0"/>
              </a:spcBef>
              <a:buClrTx/>
              <a:buSzTx/>
              <a:buFontTx/>
              <a:buNone/>
            </a:pPr>
            <a:r>
              <a:rPr lang="en-US" altLang="en-US" sz="1200"/>
              <a:t>  1) A funnel-shaped…</a:t>
            </a:r>
            <a:r>
              <a:rPr lang="en-US" altLang="en-US" sz="1200" b="1">
                <a:solidFill>
                  <a:srgbClr val="0000FF"/>
                </a:solidFill>
              </a:rPr>
              <a:t>excavation</a:t>
            </a:r>
            <a:endParaRPr lang="en-US" altLang="en-US" sz="1200"/>
          </a:p>
          <a:p>
            <a:pPr eaLnBrk="1" hangingPunct="1">
              <a:spcBef>
                <a:spcPct val="0"/>
              </a:spcBef>
              <a:buClrTx/>
              <a:buSzTx/>
              <a:buFontTx/>
              <a:buNone/>
            </a:pPr>
            <a:r>
              <a:rPr lang="en-US" altLang="en-US" sz="1200"/>
              <a:t>  2) Number of vessels crossing the rim</a:t>
            </a:r>
          </a:p>
          <a:p>
            <a:pPr eaLnBrk="1" hangingPunct="1">
              <a:spcBef>
                <a:spcPct val="0"/>
              </a:spcBef>
              <a:buClrTx/>
              <a:buSzTx/>
              <a:buFontTx/>
              <a:buNone/>
            </a:pPr>
            <a:r>
              <a:rPr lang="en-US" altLang="en-US" sz="1200"/>
              <a:t>    seems abnormally…</a:t>
            </a:r>
            <a:r>
              <a:rPr lang="en-US" altLang="en-US" sz="1200" b="1">
                <a:solidFill>
                  <a:srgbClr val="0000FF"/>
                </a:solidFill>
              </a:rPr>
              <a:t>high</a:t>
            </a:r>
            <a:r>
              <a:rPr lang="en-US" altLang="en-US" sz="1200"/>
              <a:t> </a:t>
            </a:r>
            <a:endParaRPr lang="en-US" altLang="en-US" sz="1200" b="1">
              <a:solidFill>
                <a:srgbClr val="0000FF"/>
              </a:solidFill>
            </a:endParaRPr>
          </a:p>
          <a:p>
            <a:pPr eaLnBrk="1" hangingPunct="1">
              <a:spcBef>
                <a:spcPct val="0"/>
              </a:spcBef>
              <a:buClrTx/>
              <a:buSzTx/>
              <a:buFontTx/>
              <a:buNone/>
            </a:pPr>
            <a:r>
              <a:rPr lang="en-US" altLang="en-US" sz="1200"/>
              <a:t>--Tissue is…</a:t>
            </a:r>
            <a:r>
              <a:rPr lang="en-US" altLang="en-US" sz="1200" b="1">
                <a:solidFill>
                  <a:srgbClr val="0000FF"/>
                </a:solidFill>
              </a:rPr>
              <a:t>contractile</a:t>
            </a:r>
            <a:r>
              <a:rPr lang="en-US" altLang="en-US" sz="1200"/>
              <a:t>, so cup seems</a:t>
            </a:r>
          </a:p>
          <a:p>
            <a:pPr eaLnBrk="1" hangingPunct="1">
              <a:spcBef>
                <a:spcPct val="0"/>
              </a:spcBef>
              <a:buClrTx/>
              <a:buSzTx/>
              <a:buFontTx/>
              <a:buNone/>
            </a:pPr>
            <a:r>
              <a:rPr lang="en-US" altLang="en-US" sz="1200"/>
              <a:t>  to…</a:t>
            </a:r>
            <a:r>
              <a:rPr lang="en-US" altLang="en-US" sz="1200" b="1">
                <a:solidFill>
                  <a:srgbClr val="0000FF"/>
                </a:solidFill>
              </a:rPr>
              <a:t>open </a:t>
            </a:r>
            <a:r>
              <a:rPr lang="en-US" altLang="en-US" sz="1200">
                <a:solidFill>
                  <a:srgbClr val="0000FF"/>
                </a:solidFill>
              </a:rPr>
              <a:t>and</a:t>
            </a:r>
            <a:r>
              <a:rPr lang="en-US" altLang="en-US" sz="1200" b="1">
                <a:solidFill>
                  <a:srgbClr val="0000FF"/>
                </a:solidFill>
              </a:rPr>
              <a:t> close</a:t>
            </a:r>
            <a:r>
              <a:rPr lang="en-US" altLang="en-US" sz="1200"/>
              <a:t> (like its namesake,  </a:t>
            </a:r>
          </a:p>
          <a:p>
            <a:pPr eaLnBrk="1" hangingPunct="1">
              <a:spcBef>
                <a:spcPct val="0"/>
              </a:spcBef>
              <a:buClrTx/>
              <a:buSzTx/>
              <a:buFontTx/>
              <a:buNone/>
            </a:pPr>
            <a:r>
              <a:rPr lang="en-US" altLang="en-US" sz="1200"/>
              <a:t>  the morning-glory flower)</a:t>
            </a:r>
          </a:p>
          <a:p>
            <a:pPr eaLnBrk="1" hangingPunct="1">
              <a:spcBef>
                <a:spcPct val="0"/>
              </a:spcBef>
              <a:buClrTx/>
              <a:buSzTx/>
              <a:buFontTx/>
              <a:buNone/>
            </a:pPr>
            <a:r>
              <a:rPr lang="en-US" altLang="en-US" sz="1200"/>
              <a:t>--VA usually…</a:t>
            </a:r>
            <a:r>
              <a:rPr lang="en-US" altLang="en-US" sz="1200" b="1">
                <a:solidFill>
                  <a:srgbClr val="0000FF"/>
                </a:solidFill>
              </a:rPr>
              <a:t>20/200</a:t>
            </a:r>
            <a:r>
              <a:rPr lang="en-US" altLang="en-US" sz="1200"/>
              <a:t>, but can be…</a:t>
            </a:r>
          </a:p>
          <a:p>
            <a:pPr eaLnBrk="1" hangingPunct="1">
              <a:spcBef>
                <a:spcPct val="0"/>
              </a:spcBef>
              <a:buClrTx/>
              <a:buSzTx/>
              <a:buFontTx/>
              <a:buNone/>
            </a:pPr>
            <a:r>
              <a:rPr lang="en-US" altLang="en-US" sz="1200"/>
              <a:t>   </a:t>
            </a:r>
            <a:r>
              <a:rPr lang="en-US" altLang="en-US" sz="1200" b="1">
                <a:solidFill>
                  <a:srgbClr val="0000FF"/>
                </a:solidFill>
              </a:rPr>
              <a:t>20/20&lt;-&gt;NLP</a:t>
            </a:r>
          </a:p>
          <a:p>
            <a:pPr eaLnBrk="1" hangingPunct="1">
              <a:spcBef>
                <a:spcPct val="0"/>
              </a:spcBef>
              <a:buClrTx/>
              <a:buSzTx/>
              <a:buFontTx/>
              <a:buNone/>
            </a:pPr>
            <a:r>
              <a:rPr lang="en-US" altLang="en-US" sz="1200"/>
              <a:t>--1/3 develop…</a:t>
            </a:r>
            <a:r>
              <a:rPr lang="en-US" altLang="en-US" sz="1200" b="1">
                <a:solidFill>
                  <a:srgbClr val="0000FF"/>
                </a:solidFill>
              </a:rPr>
              <a:t>serous RD</a:t>
            </a:r>
          </a:p>
        </p:txBody>
      </p:sp>
      <p:sp>
        <p:nvSpPr>
          <p:cNvPr id="27657" name="Rectangle 11">
            <a:extLst>
              <a:ext uri="{FF2B5EF4-FFF2-40B4-BE49-F238E27FC236}">
                <a16:creationId xmlns:a16="http://schemas.microsoft.com/office/drawing/2014/main" id="{2A4C971A-7B76-493E-A4B3-947D3F4DE36F}"/>
              </a:ext>
            </a:extLst>
          </p:cNvPr>
          <p:cNvSpPr>
            <a:spLocks noChangeArrowheads="1"/>
          </p:cNvSpPr>
          <p:nvPr/>
        </p:nvSpPr>
        <p:spPr bwMode="auto">
          <a:xfrm>
            <a:off x="457200" y="122238"/>
            <a:ext cx="7543800" cy="8683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b"/>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ct val="85000"/>
              </a:lnSpc>
              <a:spcBef>
                <a:spcPct val="0"/>
              </a:spcBef>
              <a:buClrTx/>
              <a:buSzTx/>
              <a:buFontTx/>
              <a:buNone/>
            </a:pPr>
            <a:r>
              <a:rPr lang="en-US" altLang="en-US" sz="3200" b="1" dirty="0">
                <a:solidFill>
                  <a:schemeClr val="tx2"/>
                </a:solidFill>
              </a:rPr>
              <a:t>Developmental Abnormalities of the Optic Nerve Head</a:t>
            </a:r>
            <a:endParaRPr lang="en-US" altLang="en-US" sz="3200" dirty="0">
              <a:solidFill>
                <a:schemeClr val="tx2"/>
              </a:solidFill>
            </a:endParaRPr>
          </a:p>
        </p:txBody>
      </p:sp>
      <p:sp>
        <p:nvSpPr>
          <p:cNvPr id="13" name="Text Box 11">
            <a:extLst>
              <a:ext uri="{FF2B5EF4-FFF2-40B4-BE49-F238E27FC236}">
                <a16:creationId xmlns:a16="http://schemas.microsoft.com/office/drawing/2014/main" id="{F2EE03F1-E6E7-4434-9640-2B020AE5B79C}"/>
              </a:ext>
            </a:extLst>
          </p:cNvPr>
          <p:cNvSpPr txBox="1">
            <a:spLocks noChangeArrowheads="1"/>
          </p:cNvSpPr>
          <p:nvPr/>
        </p:nvSpPr>
        <p:spPr bwMode="auto">
          <a:xfrm>
            <a:off x="5410200" y="1687513"/>
            <a:ext cx="3640138" cy="677862"/>
          </a:xfrm>
          <a:prstGeom prst="rect">
            <a:avLst/>
          </a:prstGeom>
          <a:solidFill>
            <a:srgbClr val="FFFF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1" hangingPunct="1">
              <a:defRPr/>
            </a:pPr>
            <a:r>
              <a:rPr lang="en-US" sz="1400" b="1" dirty="0" err="1">
                <a:latin typeface="Arial" charset="0"/>
              </a:rPr>
              <a:t>Megalopapilla</a:t>
            </a:r>
            <a:endParaRPr lang="en-US" sz="1400" b="1" dirty="0">
              <a:latin typeface="Arial" charset="0"/>
            </a:endParaRPr>
          </a:p>
          <a:p>
            <a:pPr eaLnBrk="1" hangingPunct="1">
              <a:defRPr/>
            </a:pPr>
            <a:r>
              <a:rPr lang="en-US" sz="1200" dirty="0">
                <a:latin typeface="Arial" charset="0"/>
              </a:rPr>
              <a:t>1) Abnormally large diameter of…</a:t>
            </a:r>
            <a:r>
              <a:rPr lang="en-US" sz="1200" b="1" dirty="0">
                <a:solidFill>
                  <a:schemeClr val="accent1">
                    <a:lumMod val="40000"/>
                    <a:lumOff val="60000"/>
                  </a:schemeClr>
                </a:solidFill>
                <a:latin typeface="Arial" charset="0"/>
              </a:rPr>
              <a:t>disc</a:t>
            </a:r>
            <a:r>
              <a:rPr lang="en-US" sz="1200" b="1" dirty="0">
                <a:solidFill>
                  <a:srgbClr val="0000FF"/>
                </a:solidFill>
                <a:latin typeface="Arial" charset="0"/>
              </a:rPr>
              <a:t> </a:t>
            </a:r>
            <a:r>
              <a:rPr lang="en-US" sz="1200" dirty="0">
                <a:solidFill>
                  <a:schemeClr val="accent1">
                    <a:lumMod val="40000"/>
                    <a:lumOff val="60000"/>
                  </a:schemeClr>
                </a:solidFill>
                <a:latin typeface="Arial" charset="0"/>
              </a:rPr>
              <a:t>and</a:t>
            </a:r>
            <a:r>
              <a:rPr lang="en-US" sz="1200" b="1" dirty="0">
                <a:solidFill>
                  <a:schemeClr val="accent1">
                    <a:lumMod val="40000"/>
                    <a:lumOff val="60000"/>
                  </a:schemeClr>
                </a:solidFill>
                <a:latin typeface="Arial" charset="0"/>
              </a:rPr>
              <a:t> cup</a:t>
            </a:r>
          </a:p>
          <a:p>
            <a:pPr eaLnBrk="1" hangingPunct="1">
              <a:defRPr/>
            </a:pPr>
            <a:r>
              <a:rPr lang="en-US" sz="1200" dirty="0">
                <a:latin typeface="Arial" charset="0"/>
              </a:rPr>
              <a:t>2) </a:t>
            </a:r>
            <a:r>
              <a:rPr lang="en-US" sz="1200" dirty="0">
                <a:solidFill>
                  <a:schemeClr val="accent1">
                    <a:lumMod val="40000"/>
                    <a:lumOff val="60000"/>
                  </a:schemeClr>
                </a:solidFill>
                <a:latin typeface="Arial" charset="0"/>
              </a:rPr>
              <a:t>VF testing may reveal an…</a:t>
            </a:r>
            <a:r>
              <a:rPr lang="en-US" sz="1200" b="1" dirty="0">
                <a:solidFill>
                  <a:schemeClr val="accent1">
                    <a:lumMod val="40000"/>
                    <a:lumOff val="60000"/>
                  </a:schemeClr>
                </a:solidFill>
                <a:latin typeface="Arial" charset="0"/>
              </a:rPr>
              <a:t>enlarged blind spot</a:t>
            </a:r>
          </a:p>
        </p:txBody>
      </p:sp>
      <p:sp>
        <p:nvSpPr>
          <p:cNvPr id="27659" name="Slide Number Placeholder 1">
            <a:extLst>
              <a:ext uri="{FF2B5EF4-FFF2-40B4-BE49-F238E27FC236}">
                <a16:creationId xmlns:a16="http://schemas.microsoft.com/office/drawing/2014/main" id="{F3A9C1E2-7F34-451D-AAD4-164E5511BA43}"/>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FD05ED3E-A278-450E-ACF9-0899AC881C3E}" type="slidenum">
              <a:rPr lang="en-US" altLang="en-US" sz="1000"/>
              <a:pPr>
                <a:spcBef>
                  <a:spcPct val="0"/>
                </a:spcBef>
                <a:buClrTx/>
                <a:buSzTx/>
                <a:buFontTx/>
                <a:buNone/>
              </a:pPr>
              <a:t>92</a:t>
            </a:fld>
            <a:endParaRPr lang="en-US" altLang="en-US" sz="1000"/>
          </a:p>
        </p:txBody>
      </p:sp>
      <p:sp>
        <p:nvSpPr>
          <p:cNvPr id="27660" name="TextBox 1">
            <a:extLst>
              <a:ext uri="{FF2B5EF4-FFF2-40B4-BE49-F238E27FC236}">
                <a16:creationId xmlns:a16="http://schemas.microsoft.com/office/drawing/2014/main" id="{6ED08413-B4E4-4F06-AA71-D831A91B1682}"/>
              </a:ext>
            </a:extLst>
          </p:cNvPr>
          <p:cNvSpPr txBox="1">
            <a:spLocks noChangeArrowheads="1"/>
          </p:cNvSpPr>
          <p:nvPr/>
        </p:nvSpPr>
        <p:spPr bwMode="auto">
          <a:xfrm>
            <a:off x="7772400" y="1887538"/>
            <a:ext cx="782638" cy="277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200" i="1">
                <a:solidFill>
                  <a:srgbClr val="0000FF"/>
                </a:solidFill>
              </a:rPr>
              <a:t>[? and ?]</a:t>
            </a:r>
          </a:p>
        </p:txBody>
      </p:sp>
      <p:sp>
        <p:nvSpPr>
          <p:cNvPr id="27661" name="Line 12">
            <a:extLst>
              <a:ext uri="{FF2B5EF4-FFF2-40B4-BE49-F238E27FC236}">
                <a16:creationId xmlns:a16="http://schemas.microsoft.com/office/drawing/2014/main" id="{01D6C4F8-03E4-4BAC-8166-BD0DE5470C9B}"/>
              </a:ext>
            </a:extLst>
          </p:cNvPr>
          <p:cNvSpPr>
            <a:spLocks noChangeShapeType="1"/>
          </p:cNvSpPr>
          <p:nvPr/>
        </p:nvSpPr>
        <p:spPr bwMode="auto">
          <a:xfrm>
            <a:off x="3124200" y="2057400"/>
            <a:ext cx="381000" cy="22098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5" name="Text Box 16">
            <a:extLst>
              <a:ext uri="{FF2B5EF4-FFF2-40B4-BE49-F238E27FC236}">
                <a16:creationId xmlns:a16="http://schemas.microsoft.com/office/drawing/2014/main" id="{B7D566FB-C1DC-424C-A04D-74BF9CC63300}"/>
              </a:ext>
            </a:extLst>
          </p:cNvPr>
          <p:cNvSpPr txBox="1">
            <a:spLocks noChangeArrowheads="1"/>
          </p:cNvSpPr>
          <p:nvPr/>
        </p:nvSpPr>
        <p:spPr bwMode="auto">
          <a:xfrm>
            <a:off x="4648200" y="2576513"/>
            <a:ext cx="3973513" cy="862012"/>
          </a:xfrm>
          <a:prstGeom prst="rect">
            <a:avLst/>
          </a:prstGeom>
          <a:solidFill>
            <a:srgbClr val="FFC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defRPr/>
            </a:pPr>
            <a:r>
              <a:rPr lang="en-US" altLang="en-US" sz="1400" b="1" dirty="0">
                <a:solidFill>
                  <a:schemeClr val="bg1">
                    <a:lumMod val="65000"/>
                  </a:schemeClr>
                </a:solidFill>
              </a:rPr>
              <a:t>Myelinated RNFL</a:t>
            </a:r>
          </a:p>
          <a:p>
            <a:pPr eaLnBrk="1" hangingPunct="1">
              <a:spcBef>
                <a:spcPct val="0"/>
              </a:spcBef>
              <a:buClrTx/>
              <a:buSzTx/>
              <a:buFontTx/>
              <a:buNone/>
              <a:defRPr/>
            </a:pPr>
            <a:r>
              <a:rPr lang="en-US" altLang="en-US" sz="1200" dirty="0">
                <a:solidFill>
                  <a:srgbClr val="FFCCFF"/>
                </a:solidFill>
              </a:rPr>
              <a:t>--Myelin normally starts at LGN, ends at lamina </a:t>
            </a:r>
            <a:r>
              <a:rPr lang="en-US" altLang="en-US" sz="1200" dirty="0" err="1">
                <a:solidFill>
                  <a:srgbClr val="FFCCFF"/>
                </a:solidFill>
              </a:rPr>
              <a:t>cribrosa</a:t>
            </a:r>
            <a:endParaRPr lang="en-US" altLang="en-US" sz="1200" dirty="0">
              <a:solidFill>
                <a:srgbClr val="FFCCFF"/>
              </a:solidFill>
            </a:endParaRPr>
          </a:p>
          <a:p>
            <a:pPr eaLnBrk="1" hangingPunct="1">
              <a:spcBef>
                <a:spcPct val="0"/>
              </a:spcBef>
              <a:buClrTx/>
              <a:buSzTx/>
              <a:buFontTx/>
              <a:buNone/>
              <a:defRPr/>
            </a:pPr>
            <a:r>
              <a:rPr lang="en-US" altLang="en-US" sz="1200" dirty="0">
                <a:solidFill>
                  <a:srgbClr val="FFCCFF"/>
                </a:solidFill>
              </a:rPr>
              <a:t>--Can be patchy, discontinuous</a:t>
            </a:r>
          </a:p>
          <a:p>
            <a:pPr eaLnBrk="1" hangingPunct="1">
              <a:spcBef>
                <a:spcPct val="0"/>
              </a:spcBef>
              <a:buClrTx/>
              <a:buSzTx/>
              <a:buFontTx/>
              <a:buNone/>
              <a:defRPr/>
            </a:pPr>
            <a:r>
              <a:rPr lang="en-US" altLang="en-US" sz="1200" dirty="0">
                <a:solidFill>
                  <a:srgbClr val="FFCCFF"/>
                </a:solidFill>
              </a:rPr>
              <a:t>--Corresponding VF has absolute scotoma</a:t>
            </a:r>
          </a:p>
        </p:txBody>
      </p:sp>
      <p:sp>
        <p:nvSpPr>
          <p:cNvPr id="18" name="Text Box 19">
            <a:extLst>
              <a:ext uri="{FF2B5EF4-FFF2-40B4-BE49-F238E27FC236}">
                <a16:creationId xmlns:a16="http://schemas.microsoft.com/office/drawing/2014/main" id="{37A45B72-AB02-4649-A940-A81F834A3778}"/>
              </a:ext>
            </a:extLst>
          </p:cNvPr>
          <p:cNvSpPr txBox="1">
            <a:spLocks noChangeArrowheads="1"/>
          </p:cNvSpPr>
          <p:nvPr/>
        </p:nvSpPr>
        <p:spPr bwMode="auto">
          <a:xfrm>
            <a:off x="5257800" y="3760788"/>
            <a:ext cx="3273425" cy="1231900"/>
          </a:xfrm>
          <a:prstGeom prst="rect">
            <a:avLst/>
          </a:prstGeom>
          <a:solidFill>
            <a:srgbClr val="CCFFCC"/>
          </a:solidFill>
          <a:ln w="9525">
            <a:no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defRPr/>
            </a:pPr>
            <a:r>
              <a:rPr lang="en-US" altLang="en-US" sz="1400" b="1" dirty="0">
                <a:solidFill>
                  <a:schemeClr val="bg1">
                    <a:lumMod val="65000"/>
                  </a:schemeClr>
                </a:solidFill>
              </a:rPr>
              <a:t>Optic Nerve Hypoplasia</a:t>
            </a:r>
          </a:p>
          <a:p>
            <a:pPr eaLnBrk="1" hangingPunct="1">
              <a:spcBef>
                <a:spcPct val="0"/>
              </a:spcBef>
              <a:buClrTx/>
              <a:buSzTx/>
              <a:buFontTx/>
              <a:buNone/>
              <a:defRPr/>
            </a:pPr>
            <a:r>
              <a:rPr lang="en-US" altLang="en-US" sz="1200" dirty="0">
                <a:solidFill>
                  <a:srgbClr val="CCFFCC"/>
                </a:solidFill>
              </a:rPr>
              <a:t>--Abnormally </a:t>
            </a:r>
            <a:r>
              <a:rPr lang="en-US" altLang="en-US" sz="1200" b="1" dirty="0">
                <a:solidFill>
                  <a:srgbClr val="CCFFCC"/>
                </a:solidFill>
              </a:rPr>
              <a:t>low number of axons</a:t>
            </a:r>
          </a:p>
          <a:p>
            <a:pPr eaLnBrk="1" hangingPunct="1">
              <a:spcBef>
                <a:spcPct val="0"/>
              </a:spcBef>
              <a:buClrTx/>
              <a:buSzTx/>
              <a:buFontTx/>
              <a:buNone/>
              <a:defRPr/>
            </a:pPr>
            <a:r>
              <a:rPr lang="en-US" altLang="en-US" sz="1200" dirty="0">
                <a:solidFill>
                  <a:srgbClr val="CCFFCC"/>
                </a:solidFill>
              </a:rPr>
              <a:t>--DFE: Small pale disc with </a:t>
            </a:r>
            <a:r>
              <a:rPr lang="en-US" altLang="en-US" sz="1200" b="1" dirty="0">
                <a:solidFill>
                  <a:srgbClr val="CCFFCC"/>
                </a:solidFill>
              </a:rPr>
              <a:t>double ring sign</a:t>
            </a:r>
            <a:endParaRPr lang="en-US" altLang="en-US" sz="1200" dirty="0">
              <a:solidFill>
                <a:srgbClr val="CCFFCC"/>
              </a:solidFill>
            </a:endParaRPr>
          </a:p>
          <a:p>
            <a:pPr eaLnBrk="1" hangingPunct="1">
              <a:spcBef>
                <a:spcPct val="0"/>
              </a:spcBef>
              <a:buClrTx/>
              <a:buSzTx/>
              <a:buFontTx/>
              <a:buNone/>
              <a:defRPr/>
            </a:pPr>
            <a:r>
              <a:rPr lang="en-US" altLang="en-US" sz="1200" dirty="0">
                <a:solidFill>
                  <a:srgbClr val="CCFFCC"/>
                </a:solidFill>
              </a:rPr>
              <a:t>--VA </a:t>
            </a:r>
            <a:r>
              <a:rPr lang="en-US" altLang="en-US" sz="1200" b="1" dirty="0">
                <a:solidFill>
                  <a:srgbClr val="CCFFCC"/>
                </a:solidFill>
              </a:rPr>
              <a:t>20/20&lt;-&gt;NLP</a:t>
            </a:r>
          </a:p>
          <a:p>
            <a:pPr eaLnBrk="1" hangingPunct="1">
              <a:spcBef>
                <a:spcPct val="0"/>
              </a:spcBef>
              <a:buClrTx/>
              <a:buSzTx/>
              <a:buFontTx/>
              <a:buNone/>
              <a:defRPr/>
            </a:pPr>
            <a:r>
              <a:rPr lang="en-US" altLang="en-US" sz="1200" dirty="0">
                <a:solidFill>
                  <a:srgbClr val="CCFFCC"/>
                </a:solidFill>
              </a:rPr>
              <a:t>--VF defects </a:t>
            </a:r>
            <a:r>
              <a:rPr lang="en-US" altLang="en-US" sz="1200" b="1" dirty="0">
                <a:solidFill>
                  <a:srgbClr val="CCFFCC"/>
                </a:solidFill>
              </a:rPr>
              <a:t>invariably present</a:t>
            </a:r>
          </a:p>
          <a:p>
            <a:pPr eaLnBrk="1" hangingPunct="1">
              <a:spcBef>
                <a:spcPct val="0"/>
              </a:spcBef>
              <a:buClrTx/>
              <a:buSzTx/>
              <a:buFontTx/>
              <a:buNone/>
              <a:defRPr/>
            </a:pPr>
            <a:r>
              <a:rPr lang="en-US" altLang="en-US" sz="1200" dirty="0">
                <a:solidFill>
                  <a:srgbClr val="CCFFCC"/>
                </a:solidFill>
              </a:rPr>
              <a:t>--Remember the </a:t>
            </a:r>
            <a:r>
              <a:rPr lang="en-US" altLang="en-US" sz="1200" b="1" dirty="0">
                <a:solidFill>
                  <a:srgbClr val="CCFFCC"/>
                </a:solidFill>
              </a:rPr>
              <a:t>4 D’s</a:t>
            </a:r>
            <a:r>
              <a:rPr lang="en-US" altLang="en-US" sz="1200" dirty="0">
                <a:solidFill>
                  <a:srgbClr val="CCFFCC"/>
                </a:solidFill>
              </a:rPr>
              <a:t> (more on this shortly)</a:t>
            </a:r>
          </a:p>
        </p:txBody>
      </p:sp>
      <p:sp>
        <p:nvSpPr>
          <p:cNvPr id="17" name="Text Box 13">
            <a:extLst>
              <a:ext uri="{FF2B5EF4-FFF2-40B4-BE49-F238E27FC236}">
                <a16:creationId xmlns:a16="http://schemas.microsoft.com/office/drawing/2014/main" id="{AB3787F8-7C80-4887-99BB-4F49C7AF1D38}"/>
              </a:ext>
            </a:extLst>
          </p:cNvPr>
          <p:cNvSpPr txBox="1">
            <a:spLocks noChangeArrowheads="1"/>
          </p:cNvSpPr>
          <p:nvPr/>
        </p:nvSpPr>
        <p:spPr bwMode="auto">
          <a:xfrm>
            <a:off x="4800600" y="5257800"/>
            <a:ext cx="4294188" cy="1230313"/>
          </a:xfrm>
          <a:prstGeom prst="rect">
            <a:avLst/>
          </a:prstGeom>
          <a:solidFill>
            <a:srgbClr val="FFCC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Tilted-Disc Syndrome</a:t>
            </a:r>
          </a:p>
          <a:p>
            <a:pPr eaLnBrk="1" hangingPunct="1">
              <a:spcBef>
                <a:spcPct val="0"/>
              </a:spcBef>
              <a:buClrTx/>
              <a:buSzTx/>
              <a:buFontTx/>
              <a:buNone/>
            </a:pPr>
            <a:r>
              <a:rPr lang="en-US" altLang="en-US" sz="1200"/>
              <a:t>1) Superior pole appears…</a:t>
            </a:r>
            <a:r>
              <a:rPr lang="en-US" altLang="en-US" sz="1200" b="1">
                <a:solidFill>
                  <a:srgbClr val="0000FF"/>
                </a:solidFill>
              </a:rPr>
              <a:t>elevated</a:t>
            </a:r>
            <a:r>
              <a:rPr lang="en-US" altLang="en-US" sz="1200"/>
              <a:t>, inferior…</a:t>
            </a:r>
            <a:r>
              <a:rPr lang="en-US" altLang="en-US" sz="1200" b="1">
                <a:solidFill>
                  <a:srgbClr val="0000FF"/>
                </a:solidFill>
              </a:rPr>
              <a:t>recessed</a:t>
            </a:r>
          </a:p>
          <a:p>
            <a:pPr eaLnBrk="1" hangingPunct="1">
              <a:spcBef>
                <a:spcPct val="0"/>
              </a:spcBef>
              <a:buClrTx/>
              <a:buSzTx/>
              <a:buFontTx/>
              <a:buNone/>
            </a:pPr>
            <a:r>
              <a:rPr lang="en-US" altLang="en-US" sz="1200"/>
              <a:t>2) </a:t>
            </a:r>
            <a:r>
              <a:rPr lang="en-US" altLang="en-US" sz="1200">
                <a:solidFill>
                  <a:srgbClr val="FFCC99"/>
                </a:solidFill>
              </a:rPr>
              <a:t>Associated with…</a:t>
            </a:r>
            <a:r>
              <a:rPr lang="en-US" altLang="en-US" sz="1200" b="1">
                <a:solidFill>
                  <a:srgbClr val="FFCC99"/>
                </a:solidFill>
              </a:rPr>
              <a:t>situs inversus</a:t>
            </a:r>
            <a:r>
              <a:rPr lang="en-US" altLang="en-US" sz="1200">
                <a:solidFill>
                  <a:srgbClr val="FFCC99"/>
                </a:solidFill>
              </a:rPr>
              <a:t> of retinal vessels</a:t>
            </a:r>
          </a:p>
          <a:p>
            <a:pPr eaLnBrk="1" hangingPunct="1">
              <a:spcBef>
                <a:spcPct val="0"/>
              </a:spcBef>
              <a:buClrTx/>
              <a:buSzTx/>
              <a:buFontTx/>
              <a:buNone/>
            </a:pPr>
            <a:r>
              <a:rPr lang="en-US" altLang="en-US" sz="1200"/>
              <a:t>3) </a:t>
            </a:r>
            <a:r>
              <a:rPr lang="en-US" altLang="en-US" sz="1200">
                <a:solidFill>
                  <a:srgbClr val="FFCC99"/>
                </a:solidFill>
              </a:rPr>
              <a:t>Fundus abnormality produces…</a:t>
            </a:r>
            <a:r>
              <a:rPr lang="en-US" altLang="en-US" sz="1200" b="1">
                <a:solidFill>
                  <a:srgbClr val="FFCC99"/>
                </a:solidFill>
              </a:rPr>
              <a:t>myopic astigmatism</a:t>
            </a:r>
          </a:p>
          <a:p>
            <a:pPr eaLnBrk="1" hangingPunct="1">
              <a:spcBef>
                <a:spcPct val="0"/>
              </a:spcBef>
              <a:buClrTx/>
              <a:buSzTx/>
              <a:buFontTx/>
              <a:buNone/>
            </a:pPr>
            <a:r>
              <a:rPr lang="en-US" altLang="en-US" sz="1200"/>
              <a:t>4) </a:t>
            </a:r>
            <a:r>
              <a:rPr lang="en-US" altLang="en-US" sz="1200">
                <a:solidFill>
                  <a:srgbClr val="FFCC99"/>
                </a:solidFill>
              </a:rPr>
              <a:t>VF testing reveals…</a:t>
            </a:r>
            <a:r>
              <a:rPr lang="en-US" altLang="en-US" sz="1200" b="1">
                <a:solidFill>
                  <a:srgbClr val="FFCC99"/>
                </a:solidFill>
              </a:rPr>
              <a:t>bitemporal hemianopia</a:t>
            </a:r>
            <a:r>
              <a:rPr lang="en-US" altLang="en-US" sz="1200">
                <a:solidFill>
                  <a:srgbClr val="FFCC99"/>
                </a:solidFill>
              </a:rPr>
              <a:t> that doesn’t</a:t>
            </a:r>
          </a:p>
          <a:p>
            <a:pPr eaLnBrk="1" hangingPunct="1">
              <a:spcBef>
                <a:spcPct val="0"/>
              </a:spcBef>
              <a:buClrTx/>
              <a:buSzTx/>
              <a:buFontTx/>
              <a:buNone/>
            </a:pPr>
            <a:r>
              <a:rPr lang="en-US" altLang="en-US" sz="1200">
                <a:solidFill>
                  <a:srgbClr val="FFCC99"/>
                </a:solidFill>
              </a:rPr>
              <a:t>   …</a:t>
            </a:r>
            <a:r>
              <a:rPr lang="en-US" altLang="en-US" sz="1200" b="1">
                <a:solidFill>
                  <a:srgbClr val="FFCC99"/>
                </a:solidFill>
              </a:rPr>
              <a:t>respect the vertical</a:t>
            </a:r>
            <a:r>
              <a:rPr lang="en-US" altLang="en-US" sz="1200">
                <a:solidFill>
                  <a:srgbClr val="FFCC99"/>
                </a:solidFill>
              </a:rPr>
              <a:t> and may…</a:t>
            </a:r>
            <a:r>
              <a:rPr lang="en-US" altLang="en-US" sz="1200" b="1">
                <a:solidFill>
                  <a:srgbClr val="FFCC99"/>
                </a:solidFill>
              </a:rPr>
              <a:t>resolve with refraction</a:t>
            </a:r>
          </a:p>
        </p:txBody>
      </p:sp>
      <p:sp>
        <p:nvSpPr>
          <p:cNvPr id="19" name="Text Box 13">
            <a:extLst>
              <a:ext uri="{FF2B5EF4-FFF2-40B4-BE49-F238E27FC236}">
                <a16:creationId xmlns:a16="http://schemas.microsoft.com/office/drawing/2014/main" id="{85E4777E-0608-4F39-82C6-3C223BFA885A}"/>
              </a:ext>
            </a:extLst>
          </p:cNvPr>
          <p:cNvSpPr txBox="1">
            <a:spLocks noChangeArrowheads="1"/>
          </p:cNvSpPr>
          <p:nvPr/>
        </p:nvSpPr>
        <p:spPr bwMode="auto">
          <a:xfrm>
            <a:off x="4800600" y="5257800"/>
            <a:ext cx="4216400" cy="1231106"/>
          </a:xfrm>
          <a:prstGeom prst="rect">
            <a:avLst/>
          </a:prstGeom>
          <a:solidFill>
            <a:srgbClr val="FFCC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dirty="0">
                <a:solidFill>
                  <a:schemeClr val="bg1">
                    <a:lumMod val="65000"/>
                  </a:schemeClr>
                </a:solidFill>
              </a:rPr>
              <a:t>Tilted-Disc Syndrome</a:t>
            </a:r>
          </a:p>
          <a:p>
            <a:pPr eaLnBrk="1" hangingPunct="1">
              <a:spcBef>
                <a:spcPct val="0"/>
              </a:spcBef>
              <a:buClrTx/>
              <a:buSzTx/>
              <a:buFontTx/>
              <a:buNone/>
            </a:pPr>
            <a:r>
              <a:rPr lang="en-US" altLang="en-US" sz="1200" dirty="0">
                <a:solidFill>
                  <a:srgbClr val="FFCC99"/>
                </a:solidFill>
              </a:rPr>
              <a:t>1) Superior pole appears…</a:t>
            </a:r>
            <a:r>
              <a:rPr lang="en-US" altLang="en-US" sz="1200" b="1" dirty="0">
                <a:solidFill>
                  <a:srgbClr val="FFCC99"/>
                </a:solidFill>
              </a:rPr>
              <a:t>elevated</a:t>
            </a:r>
            <a:r>
              <a:rPr lang="en-US" altLang="en-US" sz="1200" dirty="0">
                <a:solidFill>
                  <a:srgbClr val="FFCC99"/>
                </a:solidFill>
              </a:rPr>
              <a:t>, inferior… </a:t>
            </a:r>
            <a:r>
              <a:rPr lang="en-US" altLang="en-US" sz="1200" b="1" dirty="0">
                <a:solidFill>
                  <a:srgbClr val="FFCC99"/>
                </a:solidFill>
              </a:rPr>
              <a:t>recessed</a:t>
            </a:r>
          </a:p>
          <a:p>
            <a:pPr eaLnBrk="1" hangingPunct="1">
              <a:spcBef>
                <a:spcPct val="0"/>
              </a:spcBef>
              <a:buClrTx/>
              <a:buSzTx/>
              <a:buFontTx/>
              <a:buNone/>
            </a:pPr>
            <a:r>
              <a:rPr lang="en-US" altLang="en-US" sz="1200" dirty="0">
                <a:solidFill>
                  <a:srgbClr val="FFCC99"/>
                </a:solidFill>
              </a:rPr>
              <a:t>2) Associated with…</a:t>
            </a:r>
            <a:r>
              <a:rPr lang="en-US" altLang="en-US" sz="1200" b="1" dirty="0">
                <a:solidFill>
                  <a:srgbClr val="FFCC99"/>
                </a:solidFill>
              </a:rPr>
              <a:t>situs inversus</a:t>
            </a:r>
            <a:r>
              <a:rPr lang="en-US" altLang="en-US" sz="1200" dirty="0">
                <a:solidFill>
                  <a:srgbClr val="FFCC99"/>
                </a:solidFill>
              </a:rPr>
              <a:t> of retinal vessels</a:t>
            </a:r>
          </a:p>
          <a:p>
            <a:pPr eaLnBrk="1" hangingPunct="1">
              <a:spcBef>
                <a:spcPct val="0"/>
              </a:spcBef>
              <a:buClrTx/>
              <a:buSzTx/>
              <a:buFontTx/>
              <a:buNone/>
            </a:pPr>
            <a:r>
              <a:rPr lang="en-US" altLang="en-US" sz="1200" dirty="0">
                <a:solidFill>
                  <a:srgbClr val="FFCC99"/>
                </a:solidFill>
              </a:rPr>
              <a:t>3) Fundus abnormality produces… </a:t>
            </a:r>
            <a:r>
              <a:rPr lang="en-US" altLang="en-US" sz="1200" b="1" dirty="0">
                <a:solidFill>
                  <a:srgbClr val="FFCC99"/>
                </a:solidFill>
              </a:rPr>
              <a:t>myopic </a:t>
            </a:r>
            <a:r>
              <a:rPr lang="en-US" altLang="en-US" sz="1200" b="1" dirty="0" err="1">
                <a:solidFill>
                  <a:srgbClr val="FFCC99"/>
                </a:solidFill>
              </a:rPr>
              <a:t>astigm</a:t>
            </a:r>
            <a:endParaRPr lang="en-US" altLang="en-US" sz="1200" b="1" dirty="0">
              <a:solidFill>
                <a:srgbClr val="FFCC99"/>
              </a:solidFill>
            </a:endParaRPr>
          </a:p>
          <a:p>
            <a:pPr eaLnBrk="1" hangingPunct="1">
              <a:spcBef>
                <a:spcPct val="0"/>
              </a:spcBef>
              <a:buClrTx/>
              <a:buSzTx/>
              <a:buFontTx/>
              <a:buNone/>
            </a:pPr>
            <a:r>
              <a:rPr lang="en-US" altLang="en-US" sz="1200" dirty="0">
                <a:solidFill>
                  <a:srgbClr val="FFCC99"/>
                </a:solidFill>
              </a:rPr>
              <a:t>4) VF testing reveals…</a:t>
            </a:r>
            <a:r>
              <a:rPr lang="en-US" altLang="en-US" sz="1200" b="1" dirty="0">
                <a:solidFill>
                  <a:srgbClr val="FFCC99"/>
                </a:solidFill>
              </a:rPr>
              <a:t>bitemporal hemianopia</a:t>
            </a:r>
            <a:r>
              <a:rPr lang="en-US" altLang="en-US" sz="1200" dirty="0">
                <a:solidFill>
                  <a:srgbClr val="FFCC99"/>
                </a:solidFill>
              </a:rPr>
              <a:t> that </a:t>
            </a:r>
            <a:r>
              <a:rPr lang="en-US" altLang="en-US" sz="1200" dirty="0" err="1">
                <a:solidFill>
                  <a:srgbClr val="FFCC99"/>
                </a:solidFill>
              </a:rPr>
              <a:t>doesn’t</a:t>
            </a:r>
            <a:r>
              <a:rPr lang="en-US" altLang="en-US" sz="1200" b="1" dirty="0" err="1">
                <a:solidFill>
                  <a:srgbClr val="FFCC99"/>
                </a:solidFill>
              </a:rPr>
              <a:t>with</a:t>
            </a:r>
            <a:r>
              <a:rPr lang="en-US" altLang="en-US" sz="1200" b="1" dirty="0">
                <a:solidFill>
                  <a:srgbClr val="FFCC99"/>
                </a:solidFill>
              </a:rPr>
              <a:t> refract</a:t>
            </a:r>
          </a:p>
        </p:txBody>
      </p:sp>
      <p:sp>
        <p:nvSpPr>
          <p:cNvPr id="2" name="Arrow: Up 1">
            <a:extLst>
              <a:ext uri="{FF2B5EF4-FFF2-40B4-BE49-F238E27FC236}">
                <a16:creationId xmlns:a16="http://schemas.microsoft.com/office/drawing/2014/main" id="{068AC8C3-3515-E9B4-A44F-09A98CD739E9}"/>
              </a:ext>
            </a:extLst>
          </p:cNvPr>
          <p:cNvSpPr/>
          <p:nvPr/>
        </p:nvSpPr>
        <p:spPr>
          <a:xfrm>
            <a:off x="7898606" y="2216942"/>
            <a:ext cx="530225" cy="1666083"/>
          </a:xfrm>
          <a:prstGeom prst="up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dirty="0">
                <a:solidFill>
                  <a:schemeClr val="tx1"/>
                </a:solidFill>
              </a:rPr>
              <a:t>Next</a:t>
            </a:r>
          </a:p>
          <a:p>
            <a:pPr algn="ctr"/>
            <a:r>
              <a:rPr lang="en-US" sz="1600" dirty="0">
                <a:solidFill>
                  <a:schemeClr val="tx1"/>
                </a:solidFill>
              </a:rPr>
              <a:t> Q</a:t>
            </a:r>
          </a:p>
        </p:txBody>
      </p:sp>
    </p:spTree>
  </p:cSld>
  <p:clrMapOvr>
    <a:masterClrMapping/>
  </p:clrMapOvr>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4" name="Text Box 10">
            <a:extLst>
              <a:ext uri="{FF2B5EF4-FFF2-40B4-BE49-F238E27FC236}">
                <a16:creationId xmlns:a16="http://schemas.microsoft.com/office/drawing/2014/main" id="{84EEB494-2271-435E-BEC9-423B2EB24F5B}"/>
              </a:ext>
            </a:extLst>
          </p:cNvPr>
          <p:cNvSpPr txBox="1">
            <a:spLocks noChangeArrowheads="1"/>
          </p:cNvSpPr>
          <p:nvPr/>
        </p:nvSpPr>
        <p:spPr bwMode="auto">
          <a:xfrm>
            <a:off x="1371600" y="4267200"/>
            <a:ext cx="3057525" cy="2154238"/>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Morning-Glory Disc</a:t>
            </a:r>
          </a:p>
          <a:p>
            <a:pPr eaLnBrk="1" hangingPunct="1">
              <a:spcBef>
                <a:spcPct val="0"/>
              </a:spcBef>
              <a:buClrTx/>
              <a:buSzTx/>
              <a:buFontTx/>
              <a:buNone/>
            </a:pPr>
            <a:r>
              <a:rPr lang="en-US" altLang="en-US" sz="1200"/>
              <a:t>--DFE reveals:</a:t>
            </a:r>
          </a:p>
          <a:p>
            <a:pPr eaLnBrk="1" hangingPunct="1">
              <a:spcBef>
                <a:spcPct val="0"/>
              </a:spcBef>
              <a:buClrTx/>
              <a:buSzTx/>
              <a:buFontTx/>
              <a:buNone/>
            </a:pPr>
            <a:r>
              <a:rPr lang="en-US" altLang="en-US" sz="1200"/>
              <a:t>  1) A funnel-shaped…</a:t>
            </a:r>
            <a:r>
              <a:rPr lang="en-US" altLang="en-US" sz="1200" b="1">
                <a:solidFill>
                  <a:srgbClr val="0000FF"/>
                </a:solidFill>
              </a:rPr>
              <a:t>excavation</a:t>
            </a:r>
            <a:endParaRPr lang="en-US" altLang="en-US" sz="1200"/>
          </a:p>
          <a:p>
            <a:pPr eaLnBrk="1" hangingPunct="1">
              <a:spcBef>
                <a:spcPct val="0"/>
              </a:spcBef>
              <a:buClrTx/>
              <a:buSzTx/>
              <a:buFontTx/>
              <a:buNone/>
            </a:pPr>
            <a:r>
              <a:rPr lang="en-US" altLang="en-US" sz="1200"/>
              <a:t>  2) Number of vessels crossing the rim</a:t>
            </a:r>
          </a:p>
          <a:p>
            <a:pPr eaLnBrk="1" hangingPunct="1">
              <a:spcBef>
                <a:spcPct val="0"/>
              </a:spcBef>
              <a:buClrTx/>
              <a:buSzTx/>
              <a:buFontTx/>
              <a:buNone/>
            </a:pPr>
            <a:r>
              <a:rPr lang="en-US" altLang="en-US" sz="1200"/>
              <a:t>    seems abnormally…</a:t>
            </a:r>
            <a:r>
              <a:rPr lang="en-US" altLang="en-US" sz="1200" b="1">
                <a:solidFill>
                  <a:srgbClr val="0000FF"/>
                </a:solidFill>
              </a:rPr>
              <a:t>high</a:t>
            </a:r>
            <a:r>
              <a:rPr lang="en-US" altLang="en-US" sz="1200"/>
              <a:t> </a:t>
            </a:r>
            <a:endParaRPr lang="en-US" altLang="en-US" sz="1200" b="1">
              <a:solidFill>
                <a:srgbClr val="0000FF"/>
              </a:solidFill>
            </a:endParaRPr>
          </a:p>
          <a:p>
            <a:pPr eaLnBrk="1" hangingPunct="1">
              <a:spcBef>
                <a:spcPct val="0"/>
              </a:spcBef>
              <a:buClrTx/>
              <a:buSzTx/>
              <a:buFontTx/>
              <a:buNone/>
            </a:pPr>
            <a:r>
              <a:rPr lang="en-US" altLang="en-US" sz="1200"/>
              <a:t>--Tissue is…</a:t>
            </a:r>
            <a:r>
              <a:rPr lang="en-US" altLang="en-US" sz="1200" b="1">
                <a:solidFill>
                  <a:srgbClr val="0000FF"/>
                </a:solidFill>
              </a:rPr>
              <a:t>contractile</a:t>
            </a:r>
            <a:r>
              <a:rPr lang="en-US" altLang="en-US" sz="1200"/>
              <a:t>, so cup seems</a:t>
            </a:r>
          </a:p>
          <a:p>
            <a:pPr eaLnBrk="1" hangingPunct="1">
              <a:spcBef>
                <a:spcPct val="0"/>
              </a:spcBef>
              <a:buClrTx/>
              <a:buSzTx/>
              <a:buFontTx/>
              <a:buNone/>
            </a:pPr>
            <a:r>
              <a:rPr lang="en-US" altLang="en-US" sz="1200"/>
              <a:t>  to…</a:t>
            </a:r>
            <a:r>
              <a:rPr lang="en-US" altLang="en-US" sz="1200" b="1">
                <a:solidFill>
                  <a:srgbClr val="0000FF"/>
                </a:solidFill>
              </a:rPr>
              <a:t>open </a:t>
            </a:r>
            <a:r>
              <a:rPr lang="en-US" altLang="en-US" sz="1200">
                <a:solidFill>
                  <a:srgbClr val="0000FF"/>
                </a:solidFill>
              </a:rPr>
              <a:t>and</a:t>
            </a:r>
            <a:r>
              <a:rPr lang="en-US" altLang="en-US" sz="1200" b="1">
                <a:solidFill>
                  <a:srgbClr val="0000FF"/>
                </a:solidFill>
              </a:rPr>
              <a:t> close</a:t>
            </a:r>
            <a:r>
              <a:rPr lang="en-US" altLang="en-US" sz="1200"/>
              <a:t> (like its namesake,  </a:t>
            </a:r>
          </a:p>
          <a:p>
            <a:pPr eaLnBrk="1" hangingPunct="1">
              <a:spcBef>
                <a:spcPct val="0"/>
              </a:spcBef>
              <a:buClrTx/>
              <a:buSzTx/>
              <a:buFontTx/>
              <a:buNone/>
            </a:pPr>
            <a:r>
              <a:rPr lang="en-US" altLang="en-US" sz="1200"/>
              <a:t>  the morning-glory flower)</a:t>
            </a:r>
          </a:p>
          <a:p>
            <a:pPr eaLnBrk="1" hangingPunct="1">
              <a:spcBef>
                <a:spcPct val="0"/>
              </a:spcBef>
              <a:buClrTx/>
              <a:buSzTx/>
              <a:buFontTx/>
              <a:buNone/>
            </a:pPr>
            <a:r>
              <a:rPr lang="en-US" altLang="en-US" sz="1200"/>
              <a:t>--VA usually…</a:t>
            </a:r>
            <a:r>
              <a:rPr lang="en-US" altLang="en-US" sz="1200" b="1">
                <a:solidFill>
                  <a:srgbClr val="0000FF"/>
                </a:solidFill>
              </a:rPr>
              <a:t>20/200</a:t>
            </a:r>
            <a:r>
              <a:rPr lang="en-US" altLang="en-US" sz="1200"/>
              <a:t>, but can be…</a:t>
            </a:r>
          </a:p>
          <a:p>
            <a:pPr eaLnBrk="1" hangingPunct="1">
              <a:spcBef>
                <a:spcPct val="0"/>
              </a:spcBef>
              <a:buClrTx/>
              <a:buSzTx/>
              <a:buFontTx/>
              <a:buNone/>
            </a:pPr>
            <a:r>
              <a:rPr lang="en-US" altLang="en-US" sz="1200"/>
              <a:t>   </a:t>
            </a:r>
            <a:r>
              <a:rPr lang="en-US" altLang="en-US" sz="1200" b="1">
                <a:solidFill>
                  <a:srgbClr val="0000FF"/>
                </a:solidFill>
              </a:rPr>
              <a:t>20/20&lt;-&gt;NLP</a:t>
            </a:r>
          </a:p>
          <a:p>
            <a:pPr eaLnBrk="1" hangingPunct="1">
              <a:spcBef>
                <a:spcPct val="0"/>
              </a:spcBef>
              <a:buClrTx/>
              <a:buSzTx/>
              <a:buFontTx/>
              <a:buNone/>
            </a:pPr>
            <a:r>
              <a:rPr lang="en-US" altLang="en-US" sz="1200"/>
              <a:t>--1/3 develop…</a:t>
            </a:r>
            <a:r>
              <a:rPr lang="en-US" altLang="en-US" sz="1200" b="1">
                <a:solidFill>
                  <a:srgbClr val="CCECFF"/>
                </a:solidFill>
              </a:rPr>
              <a:t>serous</a:t>
            </a:r>
            <a:r>
              <a:rPr lang="en-US" altLang="en-US" sz="1200" b="1">
                <a:solidFill>
                  <a:srgbClr val="0000FF"/>
                </a:solidFill>
              </a:rPr>
              <a:t> </a:t>
            </a:r>
            <a:r>
              <a:rPr lang="en-US" altLang="en-US" sz="1200" b="1">
                <a:solidFill>
                  <a:srgbClr val="CCECFF"/>
                </a:solidFill>
              </a:rPr>
              <a:t>RD</a:t>
            </a:r>
          </a:p>
        </p:txBody>
      </p:sp>
      <p:sp>
        <p:nvSpPr>
          <p:cNvPr id="28675" name="Text Box 3">
            <a:extLst>
              <a:ext uri="{FF2B5EF4-FFF2-40B4-BE49-F238E27FC236}">
                <a16:creationId xmlns:a16="http://schemas.microsoft.com/office/drawing/2014/main" id="{BCF0119D-A60F-4029-96E2-BCCB3A64823E}"/>
              </a:ext>
            </a:extLst>
          </p:cNvPr>
          <p:cNvSpPr txBox="1">
            <a:spLocks noChangeArrowheads="1"/>
          </p:cNvSpPr>
          <p:nvPr/>
        </p:nvSpPr>
        <p:spPr bwMode="auto">
          <a:xfrm>
            <a:off x="793750" y="3505200"/>
            <a:ext cx="2254250" cy="669925"/>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Optic Pit/Hole</a:t>
            </a:r>
          </a:p>
          <a:p>
            <a:pPr eaLnBrk="1" hangingPunct="1">
              <a:spcBef>
                <a:spcPct val="0"/>
              </a:spcBef>
              <a:buClrTx/>
              <a:buSzTx/>
              <a:buFontTx/>
              <a:buNone/>
            </a:pPr>
            <a:r>
              <a:rPr lang="en-US" altLang="en-US" sz="1200"/>
              <a:t>--Associated with…</a:t>
            </a:r>
            <a:r>
              <a:rPr lang="en-US" altLang="en-US" sz="1200" b="1">
                <a:solidFill>
                  <a:srgbClr val="0000FF"/>
                </a:solidFill>
              </a:rPr>
              <a:t>serous RD</a:t>
            </a:r>
          </a:p>
          <a:p>
            <a:pPr eaLnBrk="1" hangingPunct="1">
              <a:spcBef>
                <a:spcPct val="0"/>
              </a:spcBef>
              <a:buClrTx/>
              <a:buSzTx/>
              <a:buFontTx/>
              <a:buNone/>
            </a:pPr>
            <a:r>
              <a:rPr lang="en-US" altLang="en-US" sz="1200" b="1">
                <a:solidFill>
                  <a:srgbClr val="0000FF"/>
                </a:solidFill>
              </a:rPr>
              <a:t>  in adulthood</a:t>
            </a:r>
          </a:p>
        </p:txBody>
      </p:sp>
      <p:sp>
        <p:nvSpPr>
          <p:cNvPr id="28676" name="Line 4">
            <a:extLst>
              <a:ext uri="{FF2B5EF4-FFF2-40B4-BE49-F238E27FC236}">
                <a16:creationId xmlns:a16="http://schemas.microsoft.com/office/drawing/2014/main" id="{450E4074-CACF-462E-B9A0-6B970387669A}"/>
              </a:ext>
            </a:extLst>
          </p:cNvPr>
          <p:cNvSpPr>
            <a:spLocks noChangeShapeType="1"/>
          </p:cNvSpPr>
          <p:nvPr/>
        </p:nvSpPr>
        <p:spPr bwMode="auto">
          <a:xfrm flipH="1">
            <a:off x="1600200" y="2057400"/>
            <a:ext cx="1524000" cy="3810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8677" name="Text Box 6">
            <a:extLst>
              <a:ext uri="{FF2B5EF4-FFF2-40B4-BE49-F238E27FC236}">
                <a16:creationId xmlns:a16="http://schemas.microsoft.com/office/drawing/2014/main" id="{D7DF934C-81DC-44C3-92F2-3E775EEB52B7}"/>
              </a:ext>
            </a:extLst>
          </p:cNvPr>
          <p:cNvSpPr txBox="1">
            <a:spLocks noChangeArrowheads="1"/>
          </p:cNvSpPr>
          <p:nvPr/>
        </p:nvSpPr>
        <p:spPr bwMode="auto">
          <a:xfrm>
            <a:off x="1357313" y="1524000"/>
            <a:ext cx="3511550" cy="4540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1400" i="1">
                <a:solidFill>
                  <a:srgbClr val="0000FF"/>
                </a:solidFill>
              </a:rPr>
              <a:t>These three are all secondary to abnormal</a:t>
            </a:r>
          </a:p>
          <a:p>
            <a:pPr algn="ctr" eaLnBrk="1" hangingPunct="1">
              <a:lnSpc>
                <a:spcPct val="85000"/>
              </a:lnSpc>
              <a:spcBef>
                <a:spcPct val="0"/>
              </a:spcBef>
              <a:buClrTx/>
              <a:buSzTx/>
              <a:buFontTx/>
              <a:buNone/>
            </a:pPr>
            <a:r>
              <a:rPr lang="en-US" altLang="en-US" sz="1400" i="1">
                <a:solidFill>
                  <a:srgbClr val="0000FF"/>
                </a:solidFill>
              </a:rPr>
              <a:t>closure of the embryonic optic fissure</a:t>
            </a:r>
          </a:p>
        </p:txBody>
      </p:sp>
      <p:sp>
        <p:nvSpPr>
          <p:cNvPr id="28678" name="Text Box 7">
            <a:extLst>
              <a:ext uri="{FF2B5EF4-FFF2-40B4-BE49-F238E27FC236}">
                <a16:creationId xmlns:a16="http://schemas.microsoft.com/office/drawing/2014/main" id="{AF389146-CBDA-43A8-88A7-E23155CA4AE3}"/>
              </a:ext>
            </a:extLst>
          </p:cNvPr>
          <p:cNvSpPr txBox="1">
            <a:spLocks noChangeArrowheads="1"/>
          </p:cNvSpPr>
          <p:nvPr/>
        </p:nvSpPr>
        <p:spPr bwMode="auto">
          <a:xfrm>
            <a:off x="76200" y="2514600"/>
            <a:ext cx="2757488" cy="852488"/>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Optic Nerve Coloboma</a:t>
            </a:r>
          </a:p>
          <a:p>
            <a:pPr eaLnBrk="1" hangingPunct="1">
              <a:spcBef>
                <a:spcPct val="0"/>
              </a:spcBef>
              <a:buClrTx/>
              <a:buSzTx/>
              <a:buFontTx/>
              <a:buNone/>
            </a:pPr>
            <a:r>
              <a:rPr lang="en-US" altLang="en-US" sz="1200"/>
              <a:t>1) May resemble…</a:t>
            </a:r>
            <a:r>
              <a:rPr lang="en-US" altLang="en-US" sz="1200" b="1">
                <a:solidFill>
                  <a:srgbClr val="0000FF"/>
                </a:solidFill>
              </a:rPr>
              <a:t>deep cupping</a:t>
            </a:r>
          </a:p>
          <a:p>
            <a:pPr eaLnBrk="1" hangingPunct="1">
              <a:spcBef>
                <a:spcPct val="0"/>
              </a:spcBef>
              <a:buClrTx/>
              <a:buSzTx/>
              <a:buFontTx/>
              <a:buNone/>
            </a:pPr>
            <a:r>
              <a:rPr lang="en-US" altLang="en-US" sz="1200"/>
              <a:t>2) Can be…</a:t>
            </a:r>
            <a:r>
              <a:rPr lang="en-US" altLang="en-US" sz="1200" b="1">
                <a:solidFill>
                  <a:srgbClr val="0000FF"/>
                </a:solidFill>
              </a:rPr>
              <a:t>bilateral, asymmetric</a:t>
            </a:r>
          </a:p>
          <a:p>
            <a:pPr eaLnBrk="1" hangingPunct="1">
              <a:spcBef>
                <a:spcPct val="0"/>
              </a:spcBef>
              <a:buClrTx/>
              <a:buSzTx/>
              <a:buFontTx/>
              <a:buNone/>
            </a:pPr>
            <a:r>
              <a:rPr lang="en-US" altLang="en-US" sz="1200"/>
              <a:t>3) Part of the…</a:t>
            </a:r>
            <a:r>
              <a:rPr lang="en-US" altLang="en-US" sz="1200" b="1">
                <a:solidFill>
                  <a:srgbClr val="0000FF"/>
                </a:solidFill>
              </a:rPr>
              <a:t>CHARGE association</a:t>
            </a:r>
          </a:p>
        </p:txBody>
      </p:sp>
      <p:sp>
        <p:nvSpPr>
          <p:cNvPr id="28679" name="Line 8">
            <a:extLst>
              <a:ext uri="{FF2B5EF4-FFF2-40B4-BE49-F238E27FC236}">
                <a16:creationId xmlns:a16="http://schemas.microsoft.com/office/drawing/2014/main" id="{A02E296A-030F-4DC7-8C90-1A73E8558855}"/>
              </a:ext>
            </a:extLst>
          </p:cNvPr>
          <p:cNvSpPr>
            <a:spLocks noChangeShapeType="1"/>
          </p:cNvSpPr>
          <p:nvPr/>
        </p:nvSpPr>
        <p:spPr bwMode="auto">
          <a:xfrm flipH="1">
            <a:off x="2971800" y="2057400"/>
            <a:ext cx="152400" cy="14478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8680" name="Text Box 9">
            <a:extLst>
              <a:ext uri="{FF2B5EF4-FFF2-40B4-BE49-F238E27FC236}">
                <a16:creationId xmlns:a16="http://schemas.microsoft.com/office/drawing/2014/main" id="{E610B729-3C9F-43C6-94E1-3C5C4F276A84}"/>
              </a:ext>
            </a:extLst>
          </p:cNvPr>
          <p:cNvSpPr txBox="1">
            <a:spLocks noChangeArrowheads="1"/>
          </p:cNvSpPr>
          <p:nvPr/>
        </p:nvSpPr>
        <p:spPr bwMode="auto">
          <a:xfrm>
            <a:off x="1371600" y="4267200"/>
            <a:ext cx="3028950" cy="2130425"/>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Morning-Glory Disc</a:t>
            </a:r>
          </a:p>
          <a:p>
            <a:pPr eaLnBrk="1" hangingPunct="1">
              <a:spcBef>
                <a:spcPct val="0"/>
              </a:spcBef>
              <a:buClrTx/>
              <a:buSzTx/>
              <a:buFontTx/>
              <a:buNone/>
            </a:pPr>
            <a:r>
              <a:rPr lang="en-US" altLang="en-US" sz="1200"/>
              <a:t>--DFE reveals:</a:t>
            </a:r>
          </a:p>
          <a:p>
            <a:pPr eaLnBrk="1" hangingPunct="1">
              <a:spcBef>
                <a:spcPct val="0"/>
              </a:spcBef>
              <a:buClrTx/>
              <a:buSzTx/>
              <a:buFontTx/>
              <a:buNone/>
            </a:pPr>
            <a:r>
              <a:rPr lang="en-US" altLang="en-US" sz="1200"/>
              <a:t>  1) A funnel-shaped…</a:t>
            </a:r>
            <a:r>
              <a:rPr lang="en-US" altLang="en-US" sz="1200" b="1">
                <a:solidFill>
                  <a:srgbClr val="0000FF"/>
                </a:solidFill>
              </a:rPr>
              <a:t>excavation</a:t>
            </a:r>
            <a:endParaRPr lang="en-US" altLang="en-US" sz="1200"/>
          </a:p>
          <a:p>
            <a:pPr eaLnBrk="1" hangingPunct="1">
              <a:spcBef>
                <a:spcPct val="0"/>
              </a:spcBef>
              <a:buClrTx/>
              <a:buSzTx/>
              <a:buFontTx/>
              <a:buNone/>
            </a:pPr>
            <a:r>
              <a:rPr lang="en-US" altLang="en-US" sz="1200"/>
              <a:t>  2) Number of vessels crossing the rim</a:t>
            </a:r>
          </a:p>
          <a:p>
            <a:pPr eaLnBrk="1" hangingPunct="1">
              <a:spcBef>
                <a:spcPct val="0"/>
              </a:spcBef>
              <a:buClrTx/>
              <a:buSzTx/>
              <a:buFontTx/>
              <a:buNone/>
            </a:pPr>
            <a:r>
              <a:rPr lang="en-US" altLang="en-US" sz="1200"/>
              <a:t>    seems abnormally…</a:t>
            </a:r>
            <a:r>
              <a:rPr lang="en-US" altLang="en-US" sz="1200" b="1">
                <a:solidFill>
                  <a:srgbClr val="0000FF"/>
                </a:solidFill>
              </a:rPr>
              <a:t>high</a:t>
            </a:r>
            <a:r>
              <a:rPr lang="en-US" altLang="en-US" sz="1200"/>
              <a:t> </a:t>
            </a:r>
            <a:endParaRPr lang="en-US" altLang="en-US" sz="1200" b="1">
              <a:solidFill>
                <a:srgbClr val="0000FF"/>
              </a:solidFill>
            </a:endParaRPr>
          </a:p>
          <a:p>
            <a:pPr eaLnBrk="1" hangingPunct="1">
              <a:spcBef>
                <a:spcPct val="0"/>
              </a:spcBef>
              <a:buClrTx/>
              <a:buSzTx/>
              <a:buFontTx/>
              <a:buNone/>
            </a:pPr>
            <a:r>
              <a:rPr lang="en-US" altLang="en-US" sz="1200"/>
              <a:t>--Tissue is…</a:t>
            </a:r>
            <a:r>
              <a:rPr lang="en-US" altLang="en-US" sz="1200" b="1">
                <a:solidFill>
                  <a:srgbClr val="0000FF"/>
                </a:solidFill>
              </a:rPr>
              <a:t>contractile</a:t>
            </a:r>
            <a:r>
              <a:rPr lang="en-US" altLang="en-US" sz="1200"/>
              <a:t>, so cup seems</a:t>
            </a:r>
          </a:p>
          <a:p>
            <a:pPr eaLnBrk="1" hangingPunct="1">
              <a:spcBef>
                <a:spcPct val="0"/>
              </a:spcBef>
              <a:buClrTx/>
              <a:buSzTx/>
              <a:buFontTx/>
              <a:buNone/>
            </a:pPr>
            <a:r>
              <a:rPr lang="en-US" altLang="en-US" sz="1200"/>
              <a:t>  to…</a:t>
            </a:r>
            <a:r>
              <a:rPr lang="en-US" altLang="en-US" sz="1200" b="1">
                <a:solidFill>
                  <a:srgbClr val="0000FF"/>
                </a:solidFill>
              </a:rPr>
              <a:t>open </a:t>
            </a:r>
            <a:r>
              <a:rPr lang="en-US" altLang="en-US" sz="1200">
                <a:solidFill>
                  <a:srgbClr val="0000FF"/>
                </a:solidFill>
              </a:rPr>
              <a:t>and</a:t>
            </a:r>
            <a:r>
              <a:rPr lang="en-US" altLang="en-US" sz="1200" b="1">
                <a:solidFill>
                  <a:srgbClr val="0000FF"/>
                </a:solidFill>
              </a:rPr>
              <a:t> close</a:t>
            </a:r>
            <a:r>
              <a:rPr lang="en-US" altLang="en-US" sz="1200"/>
              <a:t> (like its namesake,  </a:t>
            </a:r>
          </a:p>
          <a:p>
            <a:pPr eaLnBrk="1" hangingPunct="1">
              <a:spcBef>
                <a:spcPct val="0"/>
              </a:spcBef>
              <a:buClrTx/>
              <a:buSzTx/>
              <a:buFontTx/>
              <a:buNone/>
            </a:pPr>
            <a:r>
              <a:rPr lang="en-US" altLang="en-US" sz="1200"/>
              <a:t>  the morning-glory flower)</a:t>
            </a:r>
          </a:p>
          <a:p>
            <a:pPr eaLnBrk="1" hangingPunct="1">
              <a:spcBef>
                <a:spcPct val="0"/>
              </a:spcBef>
              <a:buClrTx/>
              <a:buSzTx/>
              <a:buFontTx/>
              <a:buNone/>
            </a:pPr>
            <a:r>
              <a:rPr lang="en-US" altLang="en-US" sz="1200"/>
              <a:t>--VA usually…</a:t>
            </a:r>
            <a:r>
              <a:rPr lang="en-US" altLang="en-US" sz="1200" b="1">
                <a:solidFill>
                  <a:srgbClr val="0000FF"/>
                </a:solidFill>
              </a:rPr>
              <a:t>20/200</a:t>
            </a:r>
            <a:r>
              <a:rPr lang="en-US" altLang="en-US" sz="1200"/>
              <a:t>, but can be…</a:t>
            </a:r>
          </a:p>
          <a:p>
            <a:pPr eaLnBrk="1" hangingPunct="1">
              <a:spcBef>
                <a:spcPct val="0"/>
              </a:spcBef>
              <a:buClrTx/>
              <a:buSzTx/>
              <a:buFontTx/>
              <a:buNone/>
            </a:pPr>
            <a:r>
              <a:rPr lang="en-US" altLang="en-US" sz="1200"/>
              <a:t>   </a:t>
            </a:r>
            <a:r>
              <a:rPr lang="en-US" altLang="en-US" sz="1200" b="1">
                <a:solidFill>
                  <a:srgbClr val="0000FF"/>
                </a:solidFill>
              </a:rPr>
              <a:t>20/20&lt;-&gt;NLP</a:t>
            </a:r>
          </a:p>
          <a:p>
            <a:pPr eaLnBrk="1" hangingPunct="1">
              <a:spcBef>
                <a:spcPct val="0"/>
              </a:spcBef>
              <a:buClrTx/>
              <a:buSzTx/>
              <a:buFontTx/>
              <a:buNone/>
            </a:pPr>
            <a:r>
              <a:rPr lang="en-US" altLang="en-US" sz="1200"/>
              <a:t>--1/3 develop…</a:t>
            </a:r>
            <a:r>
              <a:rPr lang="en-US" altLang="en-US" sz="1200" b="1">
                <a:solidFill>
                  <a:srgbClr val="0000FF"/>
                </a:solidFill>
              </a:rPr>
              <a:t>serous RD</a:t>
            </a:r>
          </a:p>
        </p:txBody>
      </p:sp>
      <p:sp>
        <p:nvSpPr>
          <p:cNvPr id="28681" name="Rectangle 11">
            <a:extLst>
              <a:ext uri="{FF2B5EF4-FFF2-40B4-BE49-F238E27FC236}">
                <a16:creationId xmlns:a16="http://schemas.microsoft.com/office/drawing/2014/main" id="{856EA5EA-B0AC-4AE8-BD85-B218235DAE06}"/>
              </a:ext>
            </a:extLst>
          </p:cNvPr>
          <p:cNvSpPr>
            <a:spLocks noChangeArrowheads="1"/>
          </p:cNvSpPr>
          <p:nvPr/>
        </p:nvSpPr>
        <p:spPr bwMode="auto">
          <a:xfrm>
            <a:off x="457200" y="122238"/>
            <a:ext cx="7543800" cy="8683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b"/>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ct val="85000"/>
              </a:lnSpc>
              <a:spcBef>
                <a:spcPct val="0"/>
              </a:spcBef>
              <a:buClrTx/>
              <a:buSzTx/>
              <a:buFontTx/>
              <a:buNone/>
            </a:pPr>
            <a:r>
              <a:rPr lang="en-US" altLang="en-US" sz="3200" b="1" dirty="0">
                <a:solidFill>
                  <a:schemeClr val="tx2"/>
                </a:solidFill>
              </a:rPr>
              <a:t>Developmental Abnormalities of the Optic Nerve Head</a:t>
            </a:r>
            <a:endParaRPr lang="en-US" altLang="en-US" sz="3200" dirty="0">
              <a:solidFill>
                <a:schemeClr val="tx2"/>
              </a:solidFill>
            </a:endParaRPr>
          </a:p>
        </p:txBody>
      </p:sp>
      <p:sp>
        <p:nvSpPr>
          <p:cNvPr id="13" name="Text Box 11">
            <a:extLst>
              <a:ext uri="{FF2B5EF4-FFF2-40B4-BE49-F238E27FC236}">
                <a16:creationId xmlns:a16="http://schemas.microsoft.com/office/drawing/2014/main" id="{FFDA61FC-7785-4385-B281-FDF9D08D280A}"/>
              </a:ext>
            </a:extLst>
          </p:cNvPr>
          <p:cNvSpPr txBox="1">
            <a:spLocks noChangeArrowheads="1"/>
          </p:cNvSpPr>
          <p:nvPr/>
        </p:nvSpPr>
        <p:spPr bwMode="auto">
          <a:xfrm>
            <a:off x="5410200" y="1687513"/>
            <a:ext cx="3640138" cy="677862"/>
          </a:xfrm>
          <a:prstGeom prst="rect">
            <a:avLst/>
          </a:prstGeom>
          <a:solidFill>
            <a:srgbClr val="FFFF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1" hangingPunct="1">
              <a:defRPr/>
            </a:pPr>
            <a:r>
              <a:rPr lang="en-US" sz="1400" b="1" dirty="0" err="1">
                <a:latin typeface="Arial" charset="0"/>
              </a:rPr>
              <a:t>Megalopapilla</a:t>
            </a:r>
            <a:endParaRPr lang="en-US" sz="1400" b="1" dirty="0">
              <a:latin typeface="Arial" charset="0"/>
            </a:endParaRPr>
          </a:p>
          <a:p>
            <a:pPr eaLnBrk="1" hangingPunct="1">
              <a:defRPr/>
            </a:pPr>
            <a:r>
              <a:rPr lang="en-US" sz="1200" dirty="0">
                <a:latin typeface="Arial" charset="0"/>
              </a:rPr>
              <a:t>1) Abnormally large diameter of…</a:t>
            </a:r>
            <a:r>
              <a:rPr lang="en-US" sz="1200" b="1" dirty="0">
                <a:solidFill>
                  <a:srgbClr val="0000FF"/>
                </a:solidFill>
                <a:latin typeface="Arial" charset="0"/>
              </a:rPr>
              <a:t>disc </a:t>
            </a:r>
            <a:r>
              <a:rPr lang="en-US" sz="1200" dirty="0">
                <a:solidFill>
                  <a:srgbClr val="0000FF"/>
                </a:solidFill>
                <a:latin typeface="Arial" charset="0"/>
              </a:rPr>
              <a:t>and</a:t>
            </a:r>
            <a:r>
              <a:rPr lang="en-US" sz="1200" b="1" dirty="0">
                <a:solidFill>
                  <a:srgbClr val="0000FF"/>
                </a:solidFill>
                <a:latin typeface="Arial" charset="0"/>
              </a:rPr>
              <a:t> cup</a:t>
            </a:r>
          </a:p>
          <a:p>
            <a:pPr eaLnBrk="1" hangingPunct="1">
              <a:defRPr/>
            </a:pPr>
            <a:r>
              <a:rPr lang="en-US" sz="1200" dirty="0">
                <a:latin typeface="Arial" charset="0"/>
              </a:rPr>
              <a:t>2) </a:t>
            </a:r>
            <a:r>
              <a:rPr lang="en-US" sz="1200" dirty="0">
                <a:solidFill>
                  <a:schemeClr val="accent1">
                    <a:lumMod val="40000"/>
                    <a:lumOff val="60000"/>
                  </a:schemeClr>
                </a:solidFill>
                <a:latin typeface="Arial" charset="0"/>
              </a:rPr>
              <a:t>VF testing may reveal an…</a:t>
            </a:r>
            <a:r>
              <a:rPr lang="en-US" sz="1200" b="1" dirty="0">
                <a:solidFill>
                  <a:schemeClr val="accent1">
                    <a:lumMod val="40000"/>
                    <a:lumOff val="60000"/>
                  </a:schemeClr>
                </a:solidFill>
                <a:latin typeface="Arial" charset="0"/>
              </a:rPr>
              <a:t>enlarged blind spot</a:t>
            </a:r>
          </a:p>
        </p:txBody>
      </p:sp>
      <p:sp>
        <p:nvSpPr>
          <p:cNvPr id="28683" name="Slide Number Placeholder 1">
            <a:extLst>
              <a:ext uri="{FF2B5EF4-FFF2-40B4-BE49-F238E27FC236}">
                <a16:creationId xmlns:a16="http://schemas.microsoft.com/office/drawing/2014/main" id="{B1654F40-D1D0-4A4F-AF45-46A1BE7B878A}"/>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623832F3-1D89-49C3-A570-E293CE006FE3}" type="slidenum">
              <a:rPr lang="en-US" altLang="en-US" sz="1000"/>
              <a:pPr>
                <a:spcBef>
                  <a:spcPct val="0"/>
                </a:spcBef>
                <a:buClrTx/>
                <a:buSzTx/>
                <a:buFontTx/>
                <a:buNone/>
              </a:pPr>
              <a:t>93</a:t>
            </a:fld>
            <a:endParaRPr lang="en-US" altLang="en-US" sz="1000"/>
          </a:p>
        </p:txBody>
      </p:sp>
      <p:sp>
        <p:nvSpPr>
          <p:cNvPr id="28684" name="Line 12">
            <a:extLst>
              <a:ext uri="{FF2B5EF4-FFF2-40B4-BE49-F238E27FC236}">
                <a16:creationId xmlns:a16="http://schemas.microsoft.com/office/drawing/2014/main" id="{0C4C27A0-77C3-487B-B830-FFDB9115398F}"/>
              </a:ext>
            </a:extLst>
          </p:cNvPr>
          <p:cNvSpPr>
            <a:spLocks noChangeShapeType="1"/>
          </p:cNvSpPr>
          <p:nvPr/>
        </p:nvSpPr>
        <p:spPr bwMode="auto">
          <a:xfrm>
            <a:off x="3124200" y="2057400"/>
            <a:ext cx="381000" cy="22098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5" name="Text Box 16">
            <a:extLst>
              <a:ext uri="{FF2B5EF4-FFF2-40B4-BE49-F238E27FC236}">
                <a16:creationId xmlns:a16="http://schemas.microsoft.com/office/drawing/2014/main" id="{DEDE4985-5D28-44F6-B978-9E5226F1D76F}"/>
              </a:ext>
            </a:extLst>
          </p:cNvPr>
          <p:cNvSpPr txBox="1">
            <a:spLocks noChangeArrowheads="1"/>
          </p:cNvSpPr>
          <p:nvPr/>
        </p:nvSpPr>
        <p:spPr bwMode="auto">
          <a:xfrm>
            <a:off x="4648200" y="2576513"/>
            <a:ext cx="3973513" cy="862012"/>
          </a:xfrm>
          <a:prstGeom prst="rect">
            <a:avLst/>
          </a:prstGeom>
          <a:solidFill>
            <a:srgbClr val="FFC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defRPr/>
            </a:pPr>
            <a:r>
              <a:rPr lang="en-US" altLang="en-US" sz="1400" b="1" dirty="0">
                <a:solidFill>
                  <a:schemeClr val="bg1">
                    <a:lumMod val="65000"/>
                  </a:schemeClr>
                </a:solidFill>
              </a:rPr>
              <a:t>Myelinated RNFL</a:t>
            </a:r>
          </a:p>
          <a:p>
            <a:pPr eaLnBrk="1" hangingPunct="1">
              <a:spcBef>
                <a:spcPct val="0"/>
              </a:spcBef>
              <a:buClrTx/>
              <a:buSzTx/>
              <a:buFontTx/>
              <a:buNone/>
              <a:defRPr/>
            </a:pPr>
            <a:r>
              <a:rPr lang="en-US" altLang="en-US" sz="1200" dirty="0">
                <a:solidFill>
                  <a:srgbClr val="FFCCFF"/>
                </a:solidFill>
              </a:rPr>
              <a:t>--Myelin normally starts at LGN, ends at lamina </a:t>
            </a:r>
            <a:r>
              <a:rPr lang="en-US" altLang="en-US" sz="1200" dirty="0" err="1">
                <a:solidFill>
                  <a:srgbClr val="FFCCFF"/>
                </a:solidFill>
              </a:rPr>
              <a:t>cribrosa</a:t>
            </a:r>
            <a:endParaRPr lang="en-US" altLang="en-US" sz="1200" dirty="0">
              <a:solidFill>
                <a:srgbClr val="FFCCFF"/>
              </a:solidFill>
            </a:endParaRPr>
          </a:p>
          <a:p>
            <a:pPr eaLnBrk="1" hangingPunct="1">
              <a:spcBef>
                <a:spcPct val="0"/>
              </a:spcBef>
              <a:buClrTx/>
              <a:buSzTx/>
              <a:buFontTx/>
              <a:buNone/>
              <a:defRPr/>
            </a:pPr>
            <a:r>
              <a:rPr lang="en-US" altLang="en-US" sz="1200" dirty="0">
                <a:solidFill>
                  <a:srgbClr val="FFCCFF"/>
                </a:solidFill>
              </a:rPr>
              <a:t>--Can be patchy, discontinuous</a:t>
            </a:r>
          </a:p>
          <a:p>
            <a:pPr eaLnBrk="1" hangingPunct="1">
              <a:spcBef>
                <a:spcPct val="0"/>
              </a:spcBef>
              <a:buClrTx/>
              <a:buSzTx/>
              <a:buFontTx/>
              <a:buNone/>
              <a:defRPr/>
            </a:pPr>
            <a:r>
              <a:rPr lang="en-US" altLang="en-US" sz="1200" dirty="0">
                <a:solidFill>
                  <a:srgbClr val="FFCCFF"/>
                </a:solidFill>
              </a:rPr>
              <a:t>--Corresponding VF has absolute scotoma</a:t>
            </a:r>
          </a:p>
        </p:txBody>
      </p:sp>
      <p:sp>
        <p:nvSpPr>
          <p:cNvPr id="17" name="Text Box 19">
            <a:extLst>
              <a:ext uri="{FF2B5EF4-FFF2-40B4-BE49-F238E27FC236}">
                <a16:creationId xmlns:a16="http://schemas.microsoft.com/office/drawing/2014/main" id="{050FFC55-D87D-471D-935B-6D4695EAB9D1}"/>
              </a:ext>
            </a:extLst>
          </p:cNvPr>
          <p:cNvSpPr txBox="1">
            <a:spLocks noChangeArrowheads="1"/>
          </p:cNvSpPr>
          <p:nvPr/>
        </p:nvSpPr>
        <p:spPr bwMode="auto">
          <a:xfrm>
            <a:off x="5257800" y="3760788"/>
            <a:ext cx="3273425" cy="1231900"/>
          </a:xfrm>
          <a:prstGeom prst="rect">
            <a:avLst/>
          </a:prstGeom>
          <a:solidFill>
            <a:srgbClr val="CCFFCC"/>
          </a:solidFill>
          <a:ln w="9525">
            <a:no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defRPr/>
            </a:pPr>
            <a:r>
              <a:rPr lang="en-US" altLang="en-US" sz="1400" b="1" dirty="0">
                <a:solidFill>
                  <a:schemeClr val="bg1">
                    <a:lumMod val="65000"/>
                  </a:schemeClr>
                </a:solidFill>
              </a:rPr>
              <a:t>Optic Nerve Hypoplasia</a:t>
            </a:r>
          </a:p>
          <a:p>
            <a:pPr eaLnBrk="1" hangingPunct="1">
              <a:spcBef>
                <a:spcPct val="0"/>
              </a:spcBef>
              <a:buClrTx/>
              <a:buSzTx/>
              <a:buFontTx/>
              <a:buNone/>
              <a:defRPr/>
            </a:pPr>
            <a:r>
              <a:rPr lang="en-US" altLang="en-US" sz="1200" dirty="0">
                <a:solidFill>
                  <a:srgbClr val="CCFFCC"/>
                </a:solidFill>
              </a:rPr>
              <a:t>--Abnormally </a:t>
            </a:r>
            <a:r>
              <a:rPr lang="en-US" altLang="en-US" sz="1200" b="1" dirty="0">
                <a:solidFill>
                  <a:srgbClr val="CCFFCC"/>
                </a:solidFill>
              </a:rPr>
              <a:t>low number of axons</a:t>
            </a:r>
          </a:p>
          <a:p>
            <a:pPr eaLnBrk="1" hangingPunct="1">
              <a:spcBef>
                <a:spcPct val="0"/>
              </a:spcBef>
              <a:buClrTx/>
              <a:buSzTx/>
              <a:buFontTx/>
              <a:buNone/>
              <a:defRPr/>
            </a:pPr>
            <a:r>
              <a:rPr lang="en-US" altLang="en-US" sz="1200" dirty="0">
                <a:solidFill>
                  <a:srgbClr val="CCFFCC"/>
                </a:solidFill>
              </a:rPr>
              <a:t>--DFE: Small pale disc with </a:t>
            </a:r>
            <a:r>
              <a:rPr lang="en-US" altLang="en-US" sz="1200" b="1" dirty="0">
                <a:solidFill>
                  <a:srgbClr val="CCFFCC"/>
                </a:solidFill>
              </a:rPr>
              <a:t>double ring sign</a:t>
            </a:r>
            <a:endParaRPr lang="en-US" altLang="en-US" sz="1200" dirty="0">
              <a:solidFill>
                <a:srgbClr val="CCFFCC"/>
              </a:solidFill>
            </a:endParaRPr>
          </a:p>
          <a:p>
            <a:pPr eaLnBrk="1" hangingPunct="1">
              <a:spcBef>
                <a:spcPct val="0"/>
              </a:spcBef>
              <a:buClrTx/>
              <a:buSzTx/>
              <a:buFontTx/>
              <a:buNone/>
              <a:defRPr/>
            </a:pPr>
            <a:r>
              <a:rPr lang="en-US" altLang="en-US" sz="1200" dirty="0">
                <a:solidFill>
                  <a:srgbClr val="CCFFCC"/>
                </a:solidFill>
              </a:rPr>
              <a:t>--VA </a:t>
            </a:r>
            <a:r>
              <a:rPr lang="en-US" altLang="en-US" sz="1200" b="1" dirty="0">
                <a:solidFill>
                  <a:srgbClr val="CCFFCC"/>
                </a:solidFill>
              </a:rPr>
              <a:t>20/20&lt;-&gt;NLP</a:t>
            </a:r>
          </a:p>
          <a:p>
            <a:pPr eaLnBrk="1" hangingPunct="1">
              <a:spcBef>
                <a:spcPct val="0"/>
              </a:spcBef>
              <a:buClrTx/>
              <a:buSzTx/>
              <a:buFontTx/>
              <a:buNone/>
              <a:defRPr/>
            </a:pPr>
            <a:r>
              <a:rPr lang="en-US" altLang="en-US" sz="1200" dirty="0">
                <a:solidFill>
                  <a:srgbClr val="CCFFCC"/>
                </a:solidFill>
              </a:rPr>
              <a:t>--VF defects </a:t>
            </a:r>
            <a:r>
              <a:rPr lang="en-US" altLang="en-US" sz="1200" b="1" dirty="0">
                <a:solidFill>
                  <a:srgbClr val="CCFFCC"/>
                </a:solidFill>
              </a:rPr>
              <a:t>invariably present</a:t>
            </a:r>
          </a:p>
          <a:p>
            <a:pPr eaLnBrk="1" hangingPunct="1">
              <a:spcBef>
                <a:spcPct val="0"/>
              </a:spcBef>
              <a:buClrTx/>
              <a:buSzTx/>
              <a:buFontTx/>
              <a:buNone/>
              <a:defRPr/>
            </a:pPr>
            <a:r>
              <a:rPr lang="en-US" altLang="en-US" sz="1200" dirty="0">
                <a:solidFill>
                  <a:srgbClr val="CCFFCC"/>
                </a:solidFill>
              </a:rPr>
              <a:t>--Remember the </a:t>
            </a:r>
            <a:r>
              <a:rPr lang="en-US" altLang="en-US" sz="1200" b="1" dirty="0">
                <a:solidFill>
                  <a:srgbClr val="CCFFCC"/>
                </a:solidFill>
              </a:rPr>
              <a:t>4 D’s</a:t>
            </a:r>
            <a:r>
              <a:rPr lang="en-US" altLang="en-US" sz="1200" dirty="0">
                <a:solidFill>
                  <a:srgbClr val="CCFFCC"/>
                </a:solidFill>
              </a:rPr>
              <a:t> (more on this shortly)</a:t>
            </a:r>
          </a:p>
        </p:txBody>
      </p:sp>
      <p:sp>
        <p:nvSpPr>
          <p:cNvPr id="18" name="Text Box 13">
            <a:extLst>
              <a:ext uri="{FF2B5EF4-FFF2-40B4-BE49-F238E27FC236}">
                <a16:creationId xmlns:a16="http://schemas.microsoft.com/office/drawing/2014/main" id="{EB0289A6-D3C4-4D78-BF78-81444C32D551}"/>
              </a:ext>
            </a:extLst>
          </p:cNvPr>
          <p:cNvSpPr txBox="1">
            <a:spLocks noChangeArrowheads="1"/>
          </p:cNvSpPr>
          <p:nvPr/>
        </p:nvSpPr>
        <p:spPr bwMode="auto">
          <a:xfrm>
            <a:off x="4800600" y="5257800"/>
            <a:ext cx="4294188" cy="1230313"/>
          </a:xfrm>
          <a:prstGeom prst="rect">
            <a:avLst/>
          </a:prstGeom>
          <a:solidFill>
            <a:srgbClr val="FFCC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Tilted-Disc Syndrome</a:t>
            </a:r>
          </a:p>
          <a:p>
            <a:pPr eaLnBrk="1" hangingPunct="1">
              <a:spcBef>
                <a:spcPct val="0"/>
              </a:spcBef>
              <a:buClrTx/>
              <a:buSzTx/>
              <a:buFontTx/>
              <a:buNone/>
            </a:pPr>
            <a:r>
              <a:rPr lang="en-US" altLang="en-US" sz="1200"/>
              <a:t>1) Superior pole appears…</a:t>
            </a:r>
            <a:r>
              <a:rPr lang="en-US" altLang="en-US" sz="1200" b="1">
                <a:solidFill>
                  <a:srgbClr val="0000FF"/>
                </a:solidFill>
              </a:rPr>
              <a:t>elevated</a:t>
            </a:r>
            <a:r>
              <a:rPr lang="en-US" altLang="en-US" sz="1200"/>
              <a:t>, inferior…</a:t>
            </a:r>
            <a:r>
              <a:rPr lang="en-US" altLang="en-US" sz="1200" b="1">
                <a:solidFill>
                  <a:srgbClr val="0000FF"/>
                </a:solidFill>
              </a:rPr>
              <a:t>recessed</a:t>
            </a:r>
          </a:p>
          <a:p>
            <a:pPr eaLnBrk="1" hangingPunct="1">
              <a:spcBef>
                <a:spcPct val="0"/>
              </a:spcBef>
              <a:buClrTx/>
              <a:buSzTx/>
              <a:buFontTx/>
              <a:buNone/>
            </a:pPr>
            <a:r>
              <a:rPr lang="en-US" altLang="en-US" sz="1200"/>
              <a:t>2) </a:t>
            </a:r>
            <a:r>
              <a:rPr lang="en-US" altLang="en-US" sz="1200">
                <a:solidFill>
                  <a:srgbClr val="FFCC99"/>
                </a:solidFill>
              </a:rPr>
              <a:t>Associated with…</a:t>
            </a:r>
            <a:r>
              <a:rPr lang="en-US" altLang="en-US" sz="1200" b="1">
                <a:solidFill>
                  <a:srgbClr val="FFCC99"/>
                </a:solidFill>
              </a:rPr>
              <a:t>situs inversus</a:t>
            </a:r>
            <a:r>
              <a:rPr lang="en-US" altLang="en-US" sz="1200">
                <a:solidFill>
                  <a:srgbClr val="FFCC99"/>
                </a:solidFill>
              </a:rPr>
              <a:t> of retinal vessels</a:t>
            </a:r>
          </a:p>
          <a:p>
            <a:pPr eaLnBrk="1" hangingPunct="1">
              <a:spcBef>
                <a:spcPct val="0"/>
              </a:spcBef>
              <a:buClrTx/>
              <a:buSzTx/>
              <a:buFontTx/>
              <a:buNone/>
            </a:pPr>
            <a:r>
              <a:rPr lang="en-US" altLang="en-US" sz="1200"/>
              <a:t>3) </a:t>
            </a:r>
            <a:r>
              <a:rPr lang="en-US" altLang="en-US" sz="1200">
                <a:solidFill>
                  <a:srgbClr val="FFCC99"/>
                </a:solidFill>
              </a:rPr>
              <a:t>Fundus abnormality produces…</a:t>
            </a:r>
            <a:r>
              <a:rPr lang="en-US" altLang="en-US" sz="1200" b="1">
                <a:solidFill>
                  <a:srgbClr val="FFCC99"/>
                </a:solidFill>
              </a:rPr>
              <a:t>myopic astigmatism</a:t>
            </a:r>
          </a:p>
          <a:p>
            <a:pPr eaLnBrk="1" hangingPunct="1">
              <a:spcBef>
                <a:spcPct val="0"/>
              </a:spcBef>
              <a:buClrTx/>
              <a:buSzTx/>
              <a:buFontTx/>
              <a:buNone/>
            </a:pPr>
            <a:r>
              <a:rPr lang="en-US" altLang="en-US" sz="1200"/>
              <a:t>4) </a:t>
            </a:r>
            <a:r>
              <a:rPr lang="en-US" altLang="en-US" sz="1200">
                <a:solidFill>
                  <a:srgbClr val="FFCC99"/>
                </a:solidFill>
              </a:rPr>
              <a:t>VF testing reveals…</a:t>
            </a:r>
            <a:r>
              <a:rPr lang="en-US" altLang="en-US" sz="1200" b="1">
                <a:solidFill>
                  <a:srgbClr val="FFCC99"/>
                </a:solidFill>
              </a:rPr>
              <a:t>bitemporal hemianopia</a:t>
            </a:r>
            <a:r>
              <a:rPr lang="en-US" altLang="en-US" sz="1200">
                <a:solidFill>
                  <a:srgbClr val="FFCC99"/>
                </a:solidFill>
              </a:rPr>
              <a:t> that doesn’t</a:t>
            </a:r>
          </a:p>
          <a:p>
            <a:pPr eaLnBrk="1" hangingPunct="1">
              <a:spcBef>
                <a:spcPct val="0"/>
              </a:spcBef>
              <a:buClrTx/>
              <a:buSzTx/>
              <a:buFontTx/>
              <a:buNone/>
            </a:pPr>
            <a:r>
              <a:rPr lang="en-US" altLang="en-US" sz="1200">
                <a:solidFill>
                  <a:srgbClr val="FFCC99"/>
                </a:solidFill>
              </a:rPr>
              <a:t>   …</a:t>
            </a:r>
            <a:r>
              <a:rPr lang="en-US" altLang="en-US" sz="1200" b="1">
                <a:solidFill>
                  <a:srgbClr val="FFCC99"/>
                </a:solidFill>
              </a:rPr>
              <a:t>respect the vertical</a:t>
            </a:r>
            <a:r>
              <a:rPr lang="en-US" altLang="en-US" sz="1200">
                <a:solidFill>
                  <a:srgbClr val="FFCC99"/>
                </a:solidFill>
              </a:rPr>
              <a:t> and may…</a:t>
            </a:r>
            <a:r>
              <a:rPr lang="en-US" altLang="en-US" sz="1200" b="1">
                <a:solidFill>
                  <a:srgbClr val="FFCC99"/>
                </a:solidFill>
              </a:rPr>
              <a:t>resolve with refraction</a:t>
            </a:r>
          </a:p>
        </p:txBody>
      </p:sp>
      <p:sp>
        <p:nvSpPr>
          <p:cNvPr id="19" name="Text Box 13">
            <a:extLst>
              <a:ext uri="{FF2B5EF4-FFF2-40B4-BE49-F238E27FC236}">
                <a16:creationId xmlns:a16="http://schemas.microsoft.com/office/drawing/2014/main" id="{19FA8951-11F4-404E-B688-D5E69260E5BE}"/>
              </a:ext>
            </a:extLst>
          </p:cNvPr>
          <p:cNvSpPr txBox="1">
            <a:spLocks noChangeArrowheads="1"/>
          </p:cNvSpPr>
          <p:nvPr/>
        </p:nvSpPr>
        <p:spPr bwMode="auto">
          <a:xfrm>
            <a:off x="4800600" y="5257800"/>
            <a:ext cx="4216400" cy="1231106"/>
          </a:xfrm>
          <a:prstGeom prst="rect">
            <a:avLst/>
          </a:prstGeom>
          <a:solidFill>
            <a:srgbClr val="FFCC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dirty="0">
                <a:solidFill>
                  <a:schemeClr val="bg1">
                    <a:lumMod val="65000"/>
                  </a:schemeClr>
                </a:solidFill>
              </a:rPr>
              <a:t>Tilted-Disc Syndrome</a:t>
            </a:r>
          </a:p>
          <a:p>
            <a:pPr eaLnBrk="1" hangingPunct="1">
              <a:spcBef>
                <a:spcPct val="0"/>
              </a:spcBef>
              <a:buClrTx/>
              <a:buSzTx/>
              <a:buFontTx/>
              <a:buNone/>
            </a:pPr>
            <a:r>
              <a:rPr lang="en-US" altLang="en-US" sz="1200" dirty="0">
                <a:solidFill>
                  <a:srgbClr val="FFCC99"/>
                </a:solidFill>
              </a:rPr>
              <a:t>1) Superior pole appears…</a:t>
            </a:r>
            <a:r>
              <a:rPr lang="en-US" altLang="en-US" sz="1200" b="1" dirty="0">
                <a:solidFill>
                  <a:srgbClr val="FFCC99"/>
                </a:solidFill>
              </a:rPr>
              <a:t>elevated</a:t>
            </a:r>
            <a:r>
              <a:rPr lang="en-US" altLang="en-US" sz="1200" dirty="0">
                <a:solidFill>
                  <a:srgbClr val="FFCC99"/>
                </a:solidFill>
              </a:rPr>
              <a:t>, inferior… </a:t>
            </a:r>
            <a:r>
              <a:rPr lang="en-US" altLang="en-US" sz="1200" b="1" dirty="0">
                <a:solidFill>
                  <a:srgbClr val="FFCC99"/>
                </a:solidFill>
              </a:rPr>
              <a:t>recessed</a:t>
            </a:r>
          </a:p>
          <a:p>
            <a:pPr eaLnBrk="1" hangingPunct="1">
              <a:spcBef>
                <a:spcPct val="0"/>
              </a:spcBef>
              <a:buClrTx/>
              <a:buSzTx/>
              <a:buFontTx/>
              <a:buNone/>
            </a:pPr>
            <a:r>
              <a:rPr lang="en-US" altLang="en-US" sz="1200" dirty="0">
                <a:solidFill>
                  <a:srgbClr val="FFCC99"/>
                </a:solidFill>
              </a:rPr>
              <a:t>2) Associated with…</a:t>
            </a:r>
            <a:r>
              <a:rPr lang="en-US" altLang="en-US" sz="1200" b="1" dirty="0">
                <a:solidFill>
                  <a:srgbClr val="FFCC99"/>
                </a:solidFill>
              </a:rPr>
              <a:t>situs inversus</a:t>
            </a:r>
            <a:r>
              <a:rPr lang="en-US" altLang="en-US" sz="1200" dirty="0">
                <a:solidFill>
                  <a:srgbClr val="FFCC99"/>
                </a:solidFill>
              </a:rPr>
              <a:t> of retinal vessels</a:t>
            </a:r>
          </a:p>
          <a:p>
            <a:pPr eaLnBrk="1" hangingPunct="1">
              <a:spcBef>
                <a:spcPct val="0"/>
              </a:spcBef>
              <a:buClrTx/>
              <a:buSzTx/>
              <a:buFontTx/>
              <a:buNone/>
            </a:pPr>
            <a:r>
              <a:rPr lang="en-US" altLang="en-US" sz="1200" dirty="0">
                <a:solidFill>
                  <a:srgbClr val="FFCC99"/>
                </a:solidFill>
              </a:rPr>
              <a:t>3) Fundus abnormality produces… </a:t>
            </a:r>
            <a:r>
              <a:rPr lang="en-US" altLang="en-US" sz="1200" b="1" dirty="0">
                <a:solidFill>
                  <a:srgbClr val="FFCC99"/>
                </a:solidFill>
              </a:rPr>
              <a:t>myopic </a:t>
            </a:r>
            <a:r>
              <a:rPr lang="en-US" altLang="en-US" sz="1200" b="1" dirty="0" err="1">
                <a:solidFill>
                  <a:srgbClr val="FFCC99"/>
                </a:solidFill>
              </a:rPr>
              <a:t>astigm</a:t>
            </a:r>
            <a:endParaRPr lang="en-US" altLang="en-US" sz="1200" b="1" dirty="0">
              <a:solidFill>
                <a:srgbClr val="FFCC99"/>
              </a:solidFill>
            </a:endParaRPr>
          </a:p>
          <a:p>
            <a:pPr eaLnBrk="1" hangingPunct="1">
              <a:spcBef>
                <a:spcPct val="0"/>
              </a:spcBef>
              <a:buClrTx/>
              <a:buSzTx/>
              <a:buFontTx/>
              <a:buNone/>
            </a:pPr>
            <a:r>
              <a:rPr lang="en-US" altLang="en-US" sz="1200" dirty="0">
                <a:solidFill>
                  <a:srgbClr val="FFCC99"/>
                </a:solidFill>
              </a:rPr>
              <a:t>4) VF testing reveals…</a:t>
            </a:r>
            <a:r>
              <a:rPr lang="en-US" altLang="en-US" sz="1200" b="1" dirty="0">
                <a:solidFill>
                  <a:srgbClr val="FFCC99"/>
                </a:solidFill>
              </a:rPr>
              <a:t>bitemporal hemianopia</a:t>
            </a:r>
            <a:r>
              <a:rPr lang="en-US" altLang="en-US" sz="1200" dirty="0">
                <a:solidFill>
                  <a:srgbClr val="FFCC99"/>
                </a:solidFill>
              </a:rPr>
              <a:t> that </a:t>
            </a:r>
            <a:r>
              <a:rPr lang="en-US" altLang="en-US" sz="1200" dirty="0" err="1">
                <a:solidFill>
                  <a:srgbClr val="FFCC99"/>
                </a:solidFill>
              </a:rPr>
              <a:t>doesn’t</a:t>
            </a:r>
            <a:r>
              <a:rPr lang="en-US" altLang="en-US" sz="1200" b="1" dirty="0" err="1">
                <a:solidFill>
                  <a:srgbClr val="FFCC99"/>
                </a:solidFill>
              </a:rPr>
              <a:t>with</a:t>
            </a:r>
            <a:r>
              <a:rPr lang="en-US" altLang="en-US" sz="1200" b="1" dirty="0">
                <a:solidFill>
                  <a:srgbClr val="FFCC99"/>
                </a:solidFill>
              </a:rPr>
              <a:t> refract</a:t>
            </a:r>
          </a:p>
        </p:txBody>
      </p:sp>
    </p:spTree>
  </p:cSld>
  <p:clrMapOvr>
    <a:masterClrMapping/>
  </p:clrMapOvr>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8" name="Slide Number Placeholder 1">
            <a:extLst>
              <a:ext uri="{FF2B5EF4-FFF2-40B4-BE49-F238E27FC236}">
                <a16:creationId xmlns:a16="http://schemas.microsoft.com/office/drawing/2014/main" id="{24272C14-98B9-49AA-A34A-661F3FF25627}"/>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1CD4852E-4C6E-4BB0-9F3B-E44927F1563F}" type="slidenum">
              <a:rPr lang="en-US" altLang="en-US" sz="1000"/>
              <a:pPr>
                <a:spcBef>
                  <a:spcPct val="0"/>
                </a:spcBef>
                <a:buClrTx/>
                <a:buSzTx/>
                <a:buFontTx/>
                <a:buNone/>
              </a:pPr>
              <a:t>94</a:t>
            </a:fld>
            <a:endParaRPr lang="en-US" altLang="en-US" sz="1000"/>
          </a:p>
        </p:txBody>
      </p:sp>
      <p:sp>
        <p:nvSpPr>
          <p:cNvPr id="17" name="Rectangle 16">
            <a:extLst>
              <a:ext uri="{FF2B5EF4-FFF2-40B4-BE49-F238E27FC236}">
                <a16:creationId xmlns:a16="http://schemas.microsoft.com/office/drawing/2014/main" id="{B313EDA2-A575-489D-9267-5F5D1E29595C}"/>
              </a:ext>
            </a:extLst>
          </p:cNvPr>
          <p:cNvSpPr>
            <a:spLocks noChangeArrowheads="1"/>
          </p:cNvSpPr>
          <p:nvPr/>
        </p:nvSpPr>
        <p:spPr bwMode="auto">
          <a:xfrm>
            <a:off x="457200" y="122238"/>
            <a:ext cx="7543800" cy="8683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b"/>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ct val="85000"/>
              </a:lnSpc>
              <a:spcBef>
                <a:spcPct val="0"/>
              </a:spcBef>
              <a:buClrTx/>
              <a:buSzTx/>
              <a:buFontTx/>
              <a:buNone/>
            </a:pPr>
            <a:r>
              <a:rPr lang="en-US" altLang="en-US" sz="3200" b="1" dirty="0">
                <a:solidFill>
                  <a:schemeClr val="tx2"/>
                </a:solidFill>
              </a:rPr>
              <a:t>Developmental Abnormalities of the Optic Nerve Head</a:t>
            </a:r>
            <a:endParaRPr lang="en-US" altLang="en-US" sz="3200" dirty="0">
              <a:solidFill>
                <a:schemeClr val="tx2"/>
              </a:solidFill>
            </a:endParaRPr>
          </a:p>
        </p:txBody>
      </p:sp>
      <p:sp>
        <p:nvSpPr>
          <p:cNvPr id="2" name="TextBox 1">
            <a:extLst>
              <a:ext uri="{FF2B5EF4-FFF2-40B4-BE49-F238E27FC236}">
                <a16:creationId xmlns:a16="http://schemas.microsoft.com/office/drawing/2014/main" id="{B9642A5A-246A-44D6-8361-062F83946247}"/>
              </a:ext>
            </a:extLst>
          </p:cNvPr>
          <p:cNvSpPr txBox="1"/>
          <p:nvPr/>
        </p:nvSpPr>
        <p:spPr>
          <a:xfrm>
            <a:off x="3767938" y="6107668"/>
            <a:ext cx="1608134" cy="369332"/>
          </a:xfrm>
          <a:prstGeom prst="rect">
            <a:avLst/>
          </a:prstGeom>
          <a:noFill/>
        </p:spPr>
        <p:txBody>
          <a:bodyPr wrap="none" rtlCol="0">
            <a:spAutoFit/>
          </a:bodyPr>
          <a:lstStyle/>
          <a:p>
            <a:pPr algn="ctr"/>
            <a:r>
              <a:rPr lang="en-US" dirty="0" err="1"/>
              <a:t>Megalopapilla</a:t>
            </a:r>
            <a:endParaRPr lang="en-US" dirty="0"/>
          </a:p>
        </p:txBody>
      </p:sp>
      <p:pic>
        <p:nvPicPr>
          <p:cNvPr id="1026" name="Picture 2" descr="Megalopapilla, Not Glaucoma">
            <a:extLst>
              <a:ext uri="{FF2B5EF4-FFF2-40B4-BE49-F238E27FC236}">
                <a16:creationId xmlns:a16="http://schemas.microsoft.com/office/drawing/2014/main" id="{4EB9EB27-626F-42B0-B39D-DD8687BF4FEA}"/>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909762" y="1524000"/>
            <a:ext cx="5324475" cy="3276600"/>
          </a:xfrm>
          <a:prstGeom prst="rect">
            <a:avLst/>
          </a:prstGeom>
          <a:noFill/>
          <a:extLst>
            <a:ext uri="{909E8E84-426E-40DD-AFC4-6F175D3DCCD1}">
              <a14:hiddenFill xmlns:a14="http://schemas.microsoft.com/office/drawing/2010/main">
                <a:solidFill>
                  <a:srgbClr val="FFFFFF"/>
                </a:solidFill>
              </a14:hiddenFill>
            </a:ext>
          </a:extLst>
        </p:spPr>
      </p:pic>
      <p:sp>
        <p:nvSpPr>
          <p:cNvPr id="3" name="TextBox 2">
            <a:extLst>
              <a:ext uri="{FF2B5EF4-FFF2-40B4-BE49-F238E27FC236}">
                <a16:creationId xmlns:a16="http://schemas.microsoft.com/office/drawing/2014/main" id="{ACB5FBF5-A136-4C59-B39A-75AD0775508E}"/>
              </a:ext>
            </a:extLst>
          </p:cNvPr>
          <p:cNvSpPr txBox="1"/>
          <p:nvPr/>
        </p:nvSpPr>
        <p:spPr>
          <a:xfrm>
            <a:off x="419099" y="5026223"/>
            <a:ext cx="8305800" cy="338554"/>
          </a:xfrm>
          <a:prstGeom prst="rect">
            <a:avLst/>
          </a:prstGeom>
          <a:noFill/>
        </p:spPr>
        <p:txBody>
          <a:bodyPr wrap="square" rtlCol="0">
            <a:spAutoFit/>
          </a:bodyPr>
          <a:lstStyle/>
          <a:p>
            <a:pPr algn="ctr"/>
            <a:r>
              <a:rPr lang="en-US" sz="1600" b="0" i="0" dirty="0">
                <a:effectLst/>
                <a:latin typeface="+mn-lt"/>
              </a:rPr>
              <a:t>An 8-year-old </a:t>
            </a:r>
            <a:r>
              <a:rPr lang="en-US" sz="1600" dirty="0">
                <a:latin typeface="+mn-lt"/>
              </a:rPr>
              <a:t>with </a:t>
            </a:r>
            <a:r>
              <a:rPr lang="en-US" sz="1600" b="0" i="0" dirty="0">
                <a:effectLst/>
                <a:latin typeface="+mn-lt"/>
              </a:rPr>
              <a:t>VA 20/20 OU, IOP 12 OU, VF and RNFL normal OU</a:t>
            </a:r>
            <a:endParaRPr lang="en-US" sz="1600" dirty="0">
              <a:latin typeface="+mn-lt"/>
            </a:endParaRPr>
          </a:p>
        </p:txBody>
      </p:sp>
    </p:spTree>
    <p:extLst>
      <p:ext uri="{BB962C8B-B14F-4D97-AF65-F5344CB8AC3E}">
        <p14:creationId xmlns:p14="http://schemas.microsoft.com/office/powerpoint/2010/main" val="3485222087"/>
      </p:ext>
    </p:extLst>
  </p:cSld>
  <p:clrMapOvr>
    <a:masterClrMapping/>
  </p:clrMapOvr>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698" name="Text Box 10">
            <a:extLst>
              <a:ext uri="{FF2B5EF4-FFF2-40B4-BE49-F238E27FC236}">
                <a16:creationId xmlns:a16="http://schemas.microsoft.com/office/drawing/2014/main" id="{29F5B92A-9A93-4BCB-AC3F-7A0BBFDC4DF3}"/>
              </a:ext>
            </a:extLst>
          </p:cNvPr>
          <p:cNvSpPr txBox="1">
            <a:spLocks noChangeArrowheads="1"/>
          </p:cNvSpPr>
          <p:nvPr/>
        </p:nvSpPr>
        <p:spPr bwMode="auto">
          <a:xfrm>
            <a:off x="1371600" y="4267200"/>
            <a:ext cx="3057525" cy="2154238"/>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Morning-Glory Disc</a:t>
            </a:r>
          </a:p>
          <a:p>
            <a:pPr eaLnBrk="1" hangingPunct="1">
              <a:spcBef>
                <a:spcPct val="0"/>
              </a:spcBef>
              <a:buClrTx/>
              <a:buSzTx/>
              <a:buFontTx/>
              <a:buNone/>
            </a:pPr>
            <a:r>
              <a:rPr lang="en-US" altLang="en-US" sz="1200"/>
              <a:t>--DFE reveals:</a:t>
            </a:r>
          </a:p>
          <a:p>
            <a:pPr eaLnBrk="1" hangingPunct="1">
              <a:spcBef>
                <a:spcPct val="0"/>
              </a:spcBef>
              <a:buClrTx/>
              <a:buSzTx/>
              <a:buFontTx/>
              <a:buNone/>
            </a:pPr>
            <a:r>
              <a:rPr lang="en-US" altLang="en-US" sz="1200"/>
              <a:t>  1) A funnel-shaped…</a:t>
            </a:r>
            <a:r>
              <a:rPr lang="en-US" altLang="en-US" sz="1200" b="1">
                <a:solidFill>
                  <a:srgbClr val="0000FF"/>
                </a:solidFill>
              </a:rPr>
              <a:t>excavation</a:t>
            </a:r>
            <a:endParaRPr lang="en-US" altLang="en-US" sz="1200"/>
          </a:p>
          <a:p>
            <a:pPr eaLnBrk="1" hangingPunct="1">
              <a:spcBef>
                <a:spcPct val="0"/>
              </a:spcBef>
              <a:buClrTx/>
              <a:buSzTx/>
              <a:buFontTx/>
              <a:buNone/>
            </a:pPr>
            <a:r>
              <a:rPr lang="en-US" altLang="en-US" sz="1200"/>
              <a:t>  2) Number of vessels crossing the rim</a:t>
            </a:r>
          </a:p>
          <a:p>
            <a:pPr eaLnBrk="1" hangingPunct="1">
              <a:spcBef>
                <a:spcPct val="0"/>
              </a:spcBef>
              <a:buClrTx/>
              <a:buSzTx/>
              <a:buFontTx/>
              <a:buNone/>
            </a:pPr>
            <a:r>
              <a:rPr lang="en-US" altLang="en-US" sz="1200"/>
              <a:t>    seems abnormally…</a:t>
            </a:r>
            <a:r>
              <a:rPr lang="en-US" altLang="en-US" sz="1200" b="1">
                <a:solidFill>
                  <a:srgbClr val="0000FF"/>
                </a:solidFill>
              </a:rPr>
              <a:t>high</a:t>
            </a:r>
            <a:r>
              <a:rPr lang="en-US" altLang="en-US" sz="1200"/>
              <a:t> </a:t>
            </a:r>
            <a:endParaRPr lang="en-US" altLang="en-US" sz="1200" b="1">
              <a:solidFill>
                <a:srgbClr val="0000FF"/>
              </a:solidFill>
            </a:endParaRPr>
          </a:p>
          <a:p>
            <a:pPr eaLnBrk="1" hangingPunct="1">
              <a:spcBef>
                <a:spcPct val="0"/>
              </a:spcBef>
              <a:buClrTx/>
              <a:buSzTx/>
              <a:buFontTx/>
              <a:buNone/>
            </a:pPr>
            <a:r>
              <a:rPr lang="en-US" altLang="en-US" sz="1200"/>
              <a:t>--Tissue is…</a:t>
            </a:r>
            <a:r>
              <a:rPr lang="en-US" altLang="en-US" sz="1200" b="1">
                <a:solidFill>
                  <a:srgbClr val="0000FF"/>
                </a:solidFill>
              </a:rPr>
              <a:t>contractile</a:t>
            </a:r>
            <a:r>
              <a:rPr lang="en-US" altLang="en-US" sz="1200"/>
              <a:t>, so cup seems</a:t>
            </a:r>
          </a:p>
          <a:p>
            <a:pPr eaLnBrk="1" hangingPunct="1">
              <a:spcBef>
                <a:spcPct val="0"/>
              </a:spcBef>
              <a:buClrTx/>
              <a:buSzTx/>
              <a:buFontTx/>
              <a:buNone/>
            </a:pPr>
            <a:r>
              <a:rPr lang="en-US" altLang="en-US" sz="1200"/>
              <a:t>  to…</a:t>
            </a:r>
            <a:r>
              <a:rPr lang="en-US" altLang="en-US" sz="1200" b="1">
                <a:solidFill>
                  <a:srgbClr val="0000FF"/>
                </a:solidFill>
              </a:rPr>
              <a:t>open </a:t>
            </a:r>
            <a:r>
              <a:rPr lang="en-US" altLang="en-US" sz="1200">
                <a:solidFill>
                  <a:srgbClr val="0000FF"/>
                </a:solidFill>
              </a:rPr>
              <a:t>and</a:t>
            </a:r>
            <a:r>
              <a:rPr lang="en-US" altLang="en-US" sz="1200" b="1">
                <a:solidFill>
                  <a:srgbClr val="0000FF"/>
                </a:solidFill>
              </a:rPr>
              <a:t> close</a:t>
            </a:r>
            <a:r>
              <a:rPr lang="en-US" altLang="en-US" sz="1200"/>
              <a:t> (like its namesake,  </a:t>
            </a:r>
          </a:p>
          <a:p>
            <a:pPr eaLnBrk="1" hangingPunct="1">
              <a:spcBef>
                <a:spcPct val="0"/>
              </a:spcBef>
              <a:buClrTx/>
              <a:buSzTx/>
              <a:buFontTx/>
              <a:buNone/>
            </a:pPr>
            <a:r>
              <a:rPr lang="en-US" altLang="en-US" sz="1200"/>
              <a:t>  the morning-glory flower)</a:t>
            </a:r>
          </a:p>
          <a:p>
            <a:pPr eaLnBrk="1" hangingPunct="1">
              <a:spcBef>
                <a:spcPct val="0"/>
              </a:spcBef>
              <a:buClrTx/>
              <a:buSzTx/>
              <a:buFontTx/>
              <a:buNone/>
            </a:pPr>
            <a:r>
              <a:rPr lang="en-US" altLang="en-US" sz="1200"/>
              <a:t>--VA usually…</a:t>
            </a:r>
            <a:r>
              <a:rPr lang="en-US" altLang="en-US" sz="1200" b="1">
                <a:solidFill>
                  <a:srgbClr val="0000FF"/>
                </a:solidFill>
              </a:rPr>
              <a:t>20/200</a:t>
            </a:r>
            <a:r>
              <a:rPr lang="en-US" altLang="en-US" sz="1200"/>
              <a:t>, but can be…</a:t>
            </a:r>
          </a:p>
          <a:p>
            <a:pPr eaLnBrk="1" hangingPunct="1">
              <a:spcBef>
                <a:spcPct val="0"/>
              </a:spcBef>
              <a:buClrTx/>
              <a:buSzTx/>
              <a:buFontTx/>
              <a:buNone/>
            </a:pPr>
            <a:r>
              <a:rPr lang="en-US" altLang="en-US" sz="1200"/>
              <a:t>   </a:t>
            </a:r>
            <a:r>
              <a:rPr lang="en-US" altLang="en-US" sz="1200" b="1">
                <a:solidFill>
                  <a:srgbClr val="0000FF"/>
                </a:solidFill>
              </a:rPr>
              <a:t>20/20&lt;-&gt;NLP</a:t>
            </a:r>
          </a:p>
          <a:p>
            <a:pPr eaLnBrk="1" hangingPunct="1">
              <a:spcBef>
                <a:spcPct val="0"/>
              </a:spcBef>
              <a:buClrTx/>
              <a:buSzTx/>
              <a:buFontTx/>
              <a:buNone/>
            </a:pPr>
            <a:r>
              <a:rPr lang="en-US" altLang="en-US" sz="1200"/>
              <a:t>--1/3 develop…</a:t>
            </a:r>
            <a:r>
              <a:rPr lang="en-US" altLang="en-US" sz="1200" b="1">
                <a:solidFill>
                  <a:srgbClr val="CCECFF"/>
                </a:solidFill>
              </a:rPr>
              <a:t>serous</a:t>
            </a:r>
            <a:r>
              <a:rPr lang="en-US" altLang="en-US" sz="1200" b="1">
                <a:solidFill>
                  <a:srgbClr val="0000FF"/>
                </a:solidFill>
              </a:rPr>
              <a:t> </a:t>
            </a:r>
            <a:r>
              <a:rPr lang="en-US" altLang="en-US" sz="1200" b="1">
                <a:solidFill>
                  <a:srgbClr val="CCECFF"/>
                </a:solidFill>
              </a:rPr>
              <a:t>RD</a:t>
            </a:r>
          </a:p>
        </p:txBody>
      </p:sp>
      <p:sp>
        <p:nvSpPr>
          <p:cNvPr id="29699" name="Text Box 3">
            <a:extLst>
              <a:ext uri="{FF2B5EF4-FFF2-40B4-BE49-F238E27FC236}">
                <a16:creationId xmlns:a16="http://schemas.microsoft.com/office/drawing/2014/main" id="{415D8BD5-5A9F-4432-970F-DDBB3C9A8387}"/>
              </a:ext>
            </a:extLst>
          </p:cNvPr>
          <p:cNvSpPr txBox="1">
            <a:spLocks noChangeArrowheads="1"/>
          </p:cNvSpPr>
          <p:nvPr/>
        </p:nvSpPr>
        <p:spPr bwMode="auto">
          <a:xfrm>
            <a:off x="793750" y="3505200"/>
            <a:ext cx="2254250" cy="669925"/>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Optic Pit/Hole</a:t>
            </a:r>
          </a:p>
          <a:p>
            <a:pPr eaLnBrk="1" hangingPunct="1">
              <a:spcBef>
                <a:spcPct val="0"/>
              </a:spcBef>
              <a:buClrTx/>
              <a:buSzTx/>
              <a:buFontTx/>
              <a:buNone/>
            </a:pPr>
            <a:r>
              <a:rPr lang="en-US" altLang="en-US" sz="1200"/>
              <a:t>--Associated with…</a:t>
            </a:r>
            <a:r>
              <a:rPr lang="en-US" altLang="en-US" sz="1200" b="1">
                <a:solidFill>
                  <a:srgbClr val="0000FF"/>
                </a:solidFill>
              </a:rPr>
              <a:t>serous RD</a:t>
            </a:r>
          </a:p>
          <a:p>
            <a:pPr eaLnBrk="1" hangingPunct="1">
              <a:spcBef>
                <a:spcPct val="0"/>
              </a:spcBef>
              <a:buClrTx/>
              <a:buSzTx/>
              <a:buFontTx/>
              <a:buNone/>
            </a:pPr>
            <a:r>
              <a:rPr lang="en-US" altLang="en-US" sz="1200" b="1">
                <a:solidFill>
                  <a:srgbClr val="0000FF"/>
                </a:solidFill>
              </a:rPr>
              <a:t>  in adulthood</a:t>
            </a:r>
          </a:p>
        </p:txBody>
      </p:sp>
      <p:sp>
        <p:nvSpPr>
          <p:cNvPr id="29700" name="Line 4">
            <a:extLst>
              <a:ext uri="{FF2B5EF4-FFF2-40B4-BE49-F238E27FC236}">
                <a16:creationId xmlns:a16="http://schemas.microsoft.com/office/drawing/2014/main" id="{97DE6362-CBCB-4B76-92E5-F88E2CA49AFE}"/>
              </a:ext>
            </a:extLst>
          </p:cNvPr>
          <p:cNvSpPr>
            <a:spLocks noChangeShapeType="1"/>
          </p:cNvSpPr>
          <p:nvPr/>
        </p:nvSpPr>
        <p:spPr bwMode="auto">
          <a:xfrm flipH="1">
            <a:off x="1600200" y="2057400"/>
            <a:ext cx="1524000" cy="3810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9701" name="Text Box 6">
            <a:extLst>
              <a:ext uri="{FF2B5EF4-FFF2-40B4-BE49-F238E27FC236}">
                <a16:creationId xmlns:a16="http://schemas.microsoft.com/office/drawing/2014/main" id="{9ADEF1A5-FC2C-4F6A-951D-69802831CBFE}"/>
              </a:ext>
            </a:extLst>
          </p:cNvPr>
          <p:cNvSpPr txBox="1">
            <a:spLocks noChangeArrowheads="1"/>
          </p:cNvSpPr>
          <p:nvPr/>
        </p:nvSpPr>
        <p:spPr bwMode="auto">
          <a:xfrm>
            <a:off x="1357313" y="1524000"/>
            <a:ext cx="3511550" cy="4540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1400" i="1">
                <a:solidFill>
                  <a:srgbClr val="0000FF"/>
                </a:solidFill>
              </a:rPr>
              <a:t>These three are all secondary to abnormal</a:t>
            </a:r>
          </a:p>
          <a:p>
            <a:pPr algn="ctr" eaLnBrk="1" hangingPunct="1">
              <a:lnSpc>
                <a:spcPct val="85000"/>
              </a:lnSpc>
              <a:spcBef>
                <a:spcPct val="0"/>
              </a:spcBef>
              <a:buClrTx/>
              <a:buSzTx/>
              <a:buFontTx/>
              <a:buNone/>
            </a:pPr>
            <a:r>
              <a:rPr lang="en-US" altLang="en-US" sz="1400" i="1">
                <a:solidFill>
                  <a:srgbClr val="0000FF"/>
                </a:solidFill>
              </a:rPr>
              <a:t>closure of the embryonic optic fissure</a:t>
            </a:r>
          </a:p>
        </p:txBody>
      </p:sp>
      <p:sp>
        <p:nvSpPr>
          <p:cNvPr id="29702" name="Text Box 7">
            <a:extLst>
              <a:ext uri="{FF2B5EF4-FFF2-40B4-BE49-F238E27FC236}">
                <a16:creationId xmlns:a16="http://schemas.microsoft.com/office/drawing/2014/main" id="{4635DCBE-34F9-4E85-B423-BD850B986E4B}"/>
              </a:ext>
            </a:extLst>
          </p:cNvPr>
          <p:cNvSpPr txBox="1">
            <a:spLocks noChangeArrowheads="1"/>
          </p:cNvSpPr>
          <p:nvPr/>
        </p:nvSpPr>
        <p:spPr bwMode="auto">
          <a:xfrm>
            <a:off x="76200" y="2514600"/>
            <a:ext cx="2757488" cy="852488"/>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Optic Nerve Coloboma</a:t>
            </a:r>
          </a:p>
          <a:p>
            <a:pPr eaLnBrk="1" hangingPunct="1">
              <a:spcBef>
                <a:spcPct val="0"/>
              </a:spcBef>
              <a:buClrTx/>
              <a:buSzTx/>
              <a:buFontTx/>
              <a:buNone/>
            </a:pPr>
            <a:r>
              <a:rPr lang="en-US" altLang="en-US" sz="1200"/>
              <a:t>1) May resemble…</a:t>
            </a:r>
            <a:r>
              <a:rPr lang="en-US" altLang="en-US" sz="1200" b="1">
                <a:solidFill>
                  <a:srgbClr val="0000FF"/>
                </a:solidFill>
              </a:rPr>
              <a:t>deep cupping</a:t>
            </a:r>
          </a:p>
          <a:p>
            <a:pPr eaLnBrk="1" hangingPunct="1">
              <a:spcBef>
                <a:spcPct val="0"/>
              </a:spcBef>
              <a:buClrTx/>
              <a:buSzTx/>
              <a:buFontTx/>
              <a:buNone/>
            </a:pPr>
            <a:r>
              <a:rPr lang="en-US" altLang="en-US" sz="1200"/>
              <a:t>2) Can be…</a:t>
            </a:r>
            <a:r>
              <a:rPr lang="en-US" altLang="en-US" sz="1200" b="1">
                <a:solidFill>
                  <a:srgbClr val="0000FF"/>
                </a:solidFill>
              </a:rPr>
              <a:t>bilateral, asymmetric</a:t>
            </a:r>
          </a:p>
          <a:p>
            <a:pPr eaLnBrk="1" hangingPunct="1">
              <a:spcBef>
                <a:spcPct val="0"/>
              </a:spcBef>
              <a:buClrTx/>
              <a:buSzTx/>
              <a:buFontTx/>
              <a:buNone/>
            </a:pPr>
            <a:r>
              <a:rPr lang="en-US" altLang="en-US" sz="1200"/>
              <a:t>3) Part of the…</a:t>
            </a:r>
            <a:r>
              <a:rPr lang="en-US" altLang="en-US" sz="1200" b="1">
                <a:solidFill>
                  <a:srgbClr val="0000FF"/>
                </a:solidFill>
              </a:rPr>
              <a:t>CHARGE association</a:t>
            </a:r>
          </a:p>
        </p:txBody>
      </p:sp>
      <p:sp>
        <p:nvSpPr>
          <p:cNvPr id="29703" name="Line 8">
            <a:extLst>
              <a:ext uri="{FF2B5EF4-FFF2-40B4-BE49-F238E27FC236}">
                <a16:creationId xmlns:a16="http://schemas.microsoft.com/office/drawing/2014/main" id="{4A80F1B8-3BDA-4CA7-B635-E2C87F5EA648}"/>
              </a:ext>
            </a:extLst>
          </p:cNvPr>
          <p:cNvSpPr>
            <a:spLocks noChangeShapeType="1"/>
          </p:cNvSpPr>
          <p:nvPr/>
        </p:nvSpPr>
        <p:spPr bwMode="auto">
          <a:xfrm flipH="1">
            <a:off x="2971800" y="2057400"/>
            <a:ext cx="152400" cy="14478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9704" name="Text Box 9">
            <a:extLst>
              <a:ext uri="{FF2B5EF4-FFF2-40B4-BE49-F238E27FC236}">
                <a16:creationId xmlns:a16="http://schemas.microsoft.com/office/drawing/2014/main" id="{58FB48E4-05DA-4C4B-B28A-36235AFCB2A3}"/>
              </a:ext>
            </a:extLst>
          </p:cNvPr>
          <p:cNvSpPr txBox="1">
            <a:spLocks noChangeArrowheads="1"/>
          </p:cNvSpPr>
          <p:nvPr/>
        </p:nvSpPr>
        <p:spPr bwMode="auto">
          <a:xfrm>
            <a:off x="1371600" y="4267200"/>
            <a:ext cx="3028950" cy="2130425"/>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Morning-Glory Disc</a:t>
            </a:r>
          </a:p>
          <a:p>
            <a:pPr eaLnBrk="1" hangingPunct="1">
              <a:spcBef>
                <a:spcPct val="0"/>
              </a:spcBef>
              <a:buClrTx/>
              <a:buSzTx/>
              <a:buFontTx/>
              <a:buNone/>
            </a:pPr>
            <a:r>
              <a:rPr lang="en-US" altLang="en-US" sz="1200"/>
              <a:t>--DFE reveals:</a:t>
            </a:r>
          </a:p>
          <a:p>
            <a:pPr eaLnBrk="1" hangingPunct="1">
              <a:spcBef>
                <a:spcPct val="0"/>
              </a:spcBef>
              <a:buClrTx/>
              <a:buSzTx/>
              <a:buFontTx/>
              <a:buNone/>
            </a:pPr>
            <a:r>
              <a:rPr lang="en-US" altLang="en-US" sz="1200"/>
              <a:t>  1) A funnel-shaped…</a:t>
            </a:r>
            <a:r>
              <a:rPr lang="en-US" altLang="en-US" sz="1200" b="1">
                <a:solidFill>
                  <a:srgbClr val="0000FF"/>
                </a:solidFill>
              </a:rPr>
              <a:t>excavation</a:t>
            </a:r>
            <a:endParaRPr lang="en-US" altLang="en-US" sz="1200"/>
          </a:p>
          <a:p>
            <a:pPr eaLnBrk="1" hangingPunct="1">
              <a:spcBef>
                <a:spcPct val="0"/>
              </a:spcBef>
              <a:buClrTx/>
              <a:buSzTx/>
              <a:buFontTx/>
              <a:buNone/>
            </a:pPr>
            <a:r>
              <a:rPr lang="en-US" altLang="en-US" sz="1200"/>
              <a:t>  2) Number of vessels crossing the rim</a:t>
            </a:r>
          </a:p>
          <a:p>
            <a:pPr eaLnBrk="1" hangingPunct="1">
              <a:spcBef>
                <a:spcPct val="0"/>
              </a:spcBef>
              <a:buClrTx/>
              <a:buSzTx/>
              <a:buFontTx/>
              <a:buNone/>
            </a:pPr>
            <a:r>
              <a:rPr lang="en-US" altLang="en-US" sz="1200"/>
              <a:t>    seems abnormally…</a:t>
            </a:r>
            <a:r>
              <a:rPr lang="en-US" altLang="en-US" sz="1200" b="1">
                <a:solidFill>
                  <a:srgbClr val="0000FF"/>
                </a:solidFill>
              </a:rPr>
              <a:t>high</a:t>
            </a:r>
            <a:r>
              <a:rPr lang="en-US" altLang="en-US" sz="1200"/>
              <a:t> </a:t>
            </a:r>
            <a:endParaRPr lang="en-US" altLang="en-US" sz="1200" b="1">
              <a:solidFill>
                <a:srgbClr val="0000FF"/>
              </a:solidFill>
            </a:endParaRPr>
          </a:p>
          <a:p>
            <a:pPr eaLnBrk="1" hangingPunct="1">
              <a:spcBef>
                <a:spcPct val="0"/>
              </a:spcBef>
              <a:buClrTx/>
              <a:buSzTx/>
              <a:buFontTx/>
              <a:buNone/>
            </a:pPr>
            <a:r>
              <a:rPr lang="en-US" altLang="en-US" sz="1200"/>
              <a:t>--Tissue is…</a:t>
            </a:r>
            <a:r>
              <a:rPr lang="en-US" altLang="en-US" sz="1200" b="1">
                <a:solidFill>
                  <a:srgbClr val="0000FF"/>
                </a:solidFill>
              </a:rPr>
              <a:t>contractile</a:t>
            </a:r>
            <a:r>
              <a:rPr lang="en-US" altLang="en-US" sz="1200"/>
              <a:t>, so cup seems</a:t>
            </a:r>
          </a:p>
          <a:p>
            <a:pPr eaLnBrk="1" hangingPunct="1">
              <a:spcBef>
                <a:spcPct val="0"/>
              </a:spcBef>
              <a:buClrTx/>
              <a:buSzTx/>
              <a:buFontTx/>
              <a:buNone/>
            </a:pPr>
            <a:r>
              <a:rPr lang="en-US" altLang="en-US" sz="1200"/>
              <a:t>  to…</a:t>
            </a:r>
            <a:r>
              <a:rPr lang="en-US" altLang="en-US" sz="1200" b="1">
                <a:solidFill>
                  <a:srgbClr val="0000FF"/>
                </a:solidFill>
              </a:rPr>
              <a:t>open </a:t>
            </a:r>
            <a:r>
              <a:rPr lang="en-US" altLang="en-US" sz="1200">
                <a:solidFill>
                  <a:srgbClr val="0000FF"/>
                </a:solidFill>
              </a:rPr>
              <a:t>and</a:t>
            </a:r>
            <a:r>
              <a:rPr lang="en-US" altLang="en-US" sz="1200" b="1">
                <a:solidFill>
                  <a:srgbClr val="0000FF"/>
                </a:solidFill>
              </a:rPr>
              <a:t> close</a:t>
            </a:r>
            <a:r>
              <a:rPr lang="en-US" altLang="en-US" sz="1200"/>
              <a:t> (like its namesake,  </a:t>
            </a:r>
          </a:p>
          <a:p>
            <a:pPr eaLnBrk="1" hangingPunct="1">
              <a:spcBef>
                <a:spcPct val="0"/>
              </a:spcBef>
              <a:buClrTx/>
              <a:buSzTx/>
              <a:buFontTx/>
              <a:buNone/>
            </a:pPr>
            <a:r>
              <a:rPr lang="en-US" altLang="en-US" sz="1200"/>
              <a:t>  the morning-glory flower)</a:t>
            </a:r>
          </a:p>
          <a:p>
            <a:pPr eaLnBrk="1" hangingPunct="1">
              <a:spcBef>
                <a:spcPct val="0"/>
              </a:spcBef>
              <a:buClrTx/>
              <a:buSzTx/>
              <a:buFontTx/>
              <a:buNone/>
            </a:pPr>
            <a:r>
              <a:rPr lang="en-US" altLang="en-US" sz="1200"/>
              <a:t>--VA usually…</a:t>
            </a:r>
            <a:r>
              <a:rPr lang="en-US" altLang="en-US" sz="1200" b="1">
                <a:solidFill>
                  <a:srgbClr val="0000FF"/>
                </a:solidFill>
              </a:rPr>
              <a:t>20/200</a:t>
            </a:r>
            <a:r>
              <a:rPr lang="en-US" altLang="en-US" sz="1200"/>
              <a:t>, but can be…</a:t>
            </a:r>
          </a:p>
          <a:p>
            <a:pPr eaLnBrk="1" hangingPunct="1">
              <a:spcBef>
                <a:spcPct val="0"/>
              </a:spcBef>
              <a:buClrTx/>
              <a:buSzTx/>
              <a:buFontTx/>
              <a:buNone/>
            </a:pPr>
            <a:r>
              <a:rPr lang="en-US" altLang="en-US" sz="1200"/>
              <a:t>   </a:t>
            </a:r>
            <a:r>
              <a:rPr lang="en-US" altLang="en-US" sz="1200" b="1">
                <a:solidFill>
                  <a:srgbClr val="0000FF"/>
                </a:solidFill>
              </a:rPr>
              <a:t>20/20&lt;-&gt;NLP</a:t>
            </a:r>
          </a:p>
          <a:p>
            <a:pPr eaLnBrk="1" hangingPunct="1">
              <a:spcBef>
                <a:spcPct val="0"/>
              </a:spcBef>
              <a:buClrTx/>
              <a:buSzTx/>
              <a:buFontTx/>
              <a:buNone/>
            </a:pPr>
            <a:r>
              <a:rPr lang="en-US" altLang="en-US" sz="1200"/>
              <a:t>--1/3 develop…</a:t>
            </a:r>
            <a:r>
              <a:rPr lang="en-US" altLang="en-US" sz="1200" b="1">
                <a:solidFill>
                  <a:srgbClr val="0000FF"/>
                </a:solidFill>
              </a:rPr>
              <a:t>serous RD</a:t>
            </a:r>
          </a:p>
        </p:txBody>
      </p:sp>
      <p:sp>
        <p:nvSpPr>
          <p:cNvPr id="29705" name="Rectangle 11">
            <a:extLst>
              <a:ext uri="{FF2B5EF4-FFF2-40B4-BE49-F238E27FC236}">
                <a16:creationId xmlns:a16="http://schemas.microsoft.com/office/drawing/2014/main" id="{17F0601A-D068-4E43-ABEF-77AB5C6CF331}"/>
              </a:ext>
            </a:extLst>
          </p:cNvPr>
          <p:cNvSpPr>
            <a:spLocks noChangeArrowheads="1"/>
          </p:cNvSpPr>
          <p:nvPr/>
        </p:nvSpPr>
        <p:spPr bwMode="auto">
          <a:xfrm>
            <a:off x="457200" y="122238"/>
            <a:ext cx="7543800" cy="8683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b"/>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ct val="85000"/>
              </a:lnSpc>
              <a:spcBef>
                <a:spcPct val="0"/>
              </a:spcBef>
              <a:buClrTx/>
              <a:buSzTx/>
              <a:buFontTx/>
              <a:buNone/>
            </a:pPr>
            <a:r>
              <a:rPr lang="en-US" altLang="en-US" sz="3200" b="1" dirty="0">
                <a:solidFill>
                  <a:schemeClr val="tx2"/>
                </a:solidFill>
              </a:rPr>
              <a:t>Developmental Abnormalities of the Optic Nerve Head</a:t>
            </a:r>
            <a:endParaRPr lang="en-US" altLang="en-US" sz="3200" dirty="0">
              <a:solidFill>
                <a:schemeClr val="tx2"/>
              </a:solidFill>
            </a:endParaRPr>
          </a:p>
        </p:txBody>
      </p:sp>
      <p:sp>
        <p:nvSpPr>
          <p:cNvPr id="13" name="Text Box 11">
            <a:extLst>
              <a:ext uri="{FF2B5EF4-FFF2-40B4-BE49-F238E27FC236}">
                <a16:creationId xmlns:a16="http://schemas.microsoft.com/office/drawing/2014/main" id="{FB67A4F2-9269-4974-9BA5-FEEE91428FE3}"/>
              </a:ext>
            </a:extLst>
          </p:cNvPr>
          <p:cNvSpPr txBox="1">
            <a:spLocks noChangeArrowheads="1"/>
          </p:cNvSpPr>
          <p:nvPr/>
        </p:nvSpPr>
        <p:spPr bwMode="auto">
          <a:xfrm>
            <a:off x="5410200" y="1687513"/>
            <a:ext cx="3640138" cy="677862"/>
          </a:xfrm>
          <a:prstGeom prst="rect">
            <a:avLst/>
          </a:prstGeom>
          <a:solidFill>
            <a:srgbClr val="FFFF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1" hangingPunct="1">
              <a:defRPr/>
            </a:pPr>
            <a:r>
              <a:rPr lang="en-US" sz="1400" b="1" dirty="0" err="1">
                <a:latin typeface="Arial" charset="0"/>
              </a:rPr>
              <a:t>Megalopapilla</a:t>
            </a:r>
            <a:endParaRPr lang="en-US" sz="1400" b="1" dirty="0">
              <a:latin typeface="Arial" charset="0"/>
            </a:endParaRPr>
          </a:p>
          <a:p>
            <a:pPr eaLnBrk="1" hangingPunct="1">
              <a:defRPr/>
            </a:pPr>
            <a:r>
              <a:rPr lang="en-US" sz="1200" dirty="0">
                <a:latin typeface="Arial" charset="0"/>
              </a:rPr>
              <a:t>1) Abnormally large diameter of…</a:t>
            </a:r>
            <a:r>
              <a:rPr lang="en-US" sz="1200" b="1" dirty="0">
                <a:solidFill>
                  <a:srgbClr val="0000FF"/>
                </a:solidFill>
                <a:latin typeface="Arial" charset="0"/>
              </a:rPr>
              <a:t>disc </a:t>
            </a:r>
            <a:r>
              <a:rPr lang="en-US" sz="1200" dirty="0">
                <a:solidFill>
                  <a:srgbClr val="0000FF"/>
                </a:solidFill>
                <a:latin typeface="Arial" charset="0"/>
              </a:rPr>
              <a:t>and</a:t>
            </a:r>
            <a:r>
              <a:rPr lang="en-US" sz="1200" b="1" dirty="0">
                <a:solidFill>
                  <a:srgbClr val="0000FF"/>
                </a:solidFill>
                <a:latin typeface="Arial" charset="0"/>
              </a:rPr>
              <a:t> cup</a:t>
            </a:r>
          </a:p>
          <a:p>
            <a:pPr eaLnBrk="1" hangingPunct="1">
              <a:defRPr/>
            </a:pPr>
            <a:r>
              <a:rPr lang="en-US" sz="1200" dirty="0">
                <a:latin typeface="Arial" charset="0"/>
              </a:rPr>
              <a:t>2) VF testing may reveal an…</a:t>
            </a:r>
            <a:r>
              <a:rPr lang="en-US" sz="1200" b="1" dirty="0">
                <a:solidFill>
                  <a:schemeClr val="accent1">
                    <a:lumMod val="40000"/>
                    <a:lumOff val="60000"/>
                  </a:schemeClr>
                </a:solidFill>
                <a:latin typeface="Arial" charset="0"/>
              </a:rPr>
              <a:t>enlarged</a:t>
            </a:r>
            <a:r>
              <a:rPr lang="en-US" sz="1200" b="1" dirty="0">
                <a:solidFill>
                  <a:srgbClr val="0000FF"/>
                </a:solidFill>
                <a:latin typeface="Arial" charset="0"/>
              </a:rPr>
              <a:t> </a:t>
            </a:r>
            <a:r>
              <a:rPr lang="en-US" sz="1200" b="1" dirty="0">
                <a:solidFill>
                  <a:schemeClr val="accent1">
                    <a:lumMod val="40000"/>
                    <a:lumOff val="60000"/>
                  </a:schemeClr>
                </a:solidFill>
                <a:latin typeface="Arial" charset="0"/>
              </a:rPr>
              <a:t>blind spot</a:t>
            </a:r>
          </a:p>
        </p:txBody>
      </p:sp>
      <p:sp>
        <p:nvSpPr>
          <p:cNvPr id="29707" name="TextBox 1">
            <a:extLst>
              <a:ext uri="{FF2B5EF4-FFF2-40B4-BE49-F238E27FC236}">
                <a16:creationId xmlns:a16="http://schemas.microsoft.com/office/drawing/2014/main" id="{14CE57C1-6992-47C6-917E-29EB9096C91D}"/>
              </a:ext>
            </a:extLst>
          </p:cNvPr>
          <p:cNvSpPr txBox="1">
            <a:spLocks noChangeArrowheads="1"/>
          </p:cNvSpPr>
          <p:nvPr/>
        </p:nvSpPr>
        <p:spPr bwMode="auto">
          <a:xfrm>
            <a:off x="7477125" y="2085975"/>
            <a:ext cx="1514475"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200" i="1">
                <a:solidFill>
                  <a:srgbClr val="0000FF"/>
                </a:solidFill>
              </a:rPr>
              <a:t>[specific VF finding]</a:t>
            </a:r>
          </a:p>
        </p:txBody>
      </p:sp>
      <p:sp>
        <p:nvSpPr>
          <p:cNvPr id="29708" name="Slide Number Placeholder 1">
            <a:extLst>
              <a:ext uri="{FF2B5EF4-FFF2-40B4-BE49-F238E27FC236}">
                <a16:creationId xmlns:a16="http://schemas.microsoft.com/office/drawing/2014/main" id="{A799F36B-87F0-4B8B-B35E-B89F7422C8AD}"/>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3490FEA8-43DF-4A3F-80C7-85FA95F4CC42}" type="slidenum">
              <a:rPr lang="en-US" altLang="en-US" sz="1000"/>
              <a:pPr>
                <a:spcBef>
                  <a:spcPct val="0"/>
                </a:spcBef>
                <a:buClrTx/>
                <a:buSzTx/>
                <a:buFontTx/>
                <a:buNone/>
              </a:pPr>
              <a:t>95</a:t>
            </a:fld>
            <a:endParaRPr lang="en-US" altLang="en-US" sz="1000"/>
          </a:p>
        </p:txBody>
      </p:sp>
      <p:sp>
        <p:nvSpPr>
          <p:cNvPr id="29709" name="Line 12">
            <a:extLst>
              <a:ext uri="{FF2B5EF4-FFF2-40B4-BE49-F238E27FC236}">
                <a16:creationId xmlns:a16="http://schemas.microsoft.com/office/drawing/2014/main" id="{4D238EDF-032D-4A0A-AE14-CB90D7028515}"/>
              </a:ext>
            </a:extLst>
          </p:cNvPr>
          <p:cNvSpPr>
            <a:spLocks noChangeShapeType="1"/>
          </p:cNvSpPr>
          <p:nvPr/>
        </p:nvSpPr>
        <p:spPr bwMode="auto">
          <a:xfrm>
            <a:off x="3124200" y="2057400"/>
            <a:ext cx="381000" cy="22098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5" name="Text Box 16">
            <a:extLst>
              <a:ext uri="{FF2B5EF4-FFF2-40B4-BE49-F238E27FC236}">
                <a16:creationId xmlns:a16="http://schemas.microsoft.com/office/drawing/2014/main" id="{0CC71D3B-A405-4ED1-A030-FCD364D6B944}"/>
              </a:ext>
            </a:extLst>
          </p:cNvPr>
          <p:cNvSpPr txBox="1">
            <a:spLocks noChangeArrowheads="1"/>
          </p:cNvSpPr>
          <p:nvPr/>
        </p:nvSpPr>
        <p:spPr bwMode="auto">
          <a:xfrm>
            <a:off x="4648200" y="2576513"/>
            <a:ext cx="3973513" cy="862012"/>
          </a:xfrm>
          <a:prstGeom prst="rect">
            <a:avLst/>
          </a:prstGeom>
          <a:solidFill>
            <a:srgbClr val="FFC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defRPr/>
            </a:pPr>
            <a:r>
              <a:rPr lang="en-US" altLang="en-US" sz="1400" b="1" dirty="0">
                <a:solidFill>
                  <a:schemeClr val="bg1">
                    <a:lumMod val="65000"/>
                  </a:schemeClr>
                </a:solidFill>
              </a:rPr>
              <a:t>Myelinated RNFL</a:t>
            </a:r>
          </a:p>
          <a:p>
            <a:pPr eaLnBrk="1" hangingPunct="1">
              <a:spcBef>
                <a:spcPct val="0"/>
              </a:spcBef>
              <a:buClrTx/>
              <a:buSzTx/>
              <a:buFontTx/>
              <a:buNone/>
              <a:defRPr/>
            </a:pPr>
            <a:r>
              <a:rPr lang="en-US" altLang="en-US" sz="1200" dirty="0">
                <a:solidFill>
                  <a:srgbClr val="FFCCFF"/>
                </a:solidFill>
              </a:rPr>
              <a:t>--Myelin normally starts at LGN, ends at lamina </a:t>
            </a:r>
            <a:r>
              <a:rPr lang="en-US" altLang="en-US" sz="1200" dirty="0" err="1">
                <a:solidFill>
                  <a:srgbClr val="FFCCFF"/>
                </a:solidFill>
              </a:rPr>
              <a:t>cribrosa</a:t>
            </a:r>
            <a:endParaRPr lang="en-US" altLang="en-US" sz="1200" dirty="0">
              <a:solidFill>
                <a:srgbClr val="FFCCFF"/>
              </a:solidFill>
            </a:endParaRPr>
          </a:p>
          <a:p>
            <a:pPr eaLnBrk="1" hangingPunct="1">
              <a:spcBef>
                <a:spcPct val="0"/>
              </a:spcBef>
              <a:buClrTx/>
              <a:buSzTx/>
              <a:buFontTx/>
              <a:buNone/>
              <a:defRPr/>
            </a:pPr>
            <a:r>
              <a:rPr lang="en-US" altLang="en-US" sz="1200" dirty="0">
                <a:solidFill>
                  <a:srgbClr val="FFCCFF"/>
                </a:solidFill>
              </a:rPr>
              <a:t>--Can be patchy, discontinuous</a:t>
            </a:r>
          </a:p>
          <a:p>
            <a:pPr eaLnBrk="1" hangingPunct="1">
              <a:spcBef>
                <a:spcPct val="0"/>
              </a:spcBef>
              <a:buClrTx/>
              <a:buSzTx/>
              <a:buFontTx/>
              <a:buNone/>
              <a:defRPr/>
            </a:pPr>
            <a:r>
              <a:rPr lang="en-US" altLang="en-US" sz="1200" dirty="0">
                <a:solidFill>
                  <a:srgbClr val="FFCCFF"/>
                </a:solidFill>
              </a:rPr>
              <a:t>--Corresponding VF has absolute scotoma</a:t>
            </a:r>
          </a:p>
        </p:txBody>
      </p:sp>
      <p:sp>
        <p:nvSpPr>
          <p:cNvPr id="17" name="Text Box 19">
            <a:extLst>
              <a:ext uri="{FF2B5EF4-FFF2-40B4-BE49-F238E27FC236}">
                <a16:creationId xmlns:a16="http://schemas.microsoft.com/office/drawing/2014/main" id="{7F5B023C-6298-4D65-8DBA-EEACEF1DA778}"/>
              </a:ext>
            </a:extLst>
          </p:cNvPr>
          <p:cNvSpPr txBox="1">
            <a:spLocks noChangeArrowheads="1"/>
          </p:cNvSpPr>
          <p:nvPr/>
        </p:nvSpPr>
        <p:spPr bwMode="auto">
          <a:xfrm>
            <a:off x="5257800" y="3760788"/>
            <a:ext cx="3273425" cy="1231900"/>
          </a:xfrm>
          <a:prstGeom prst="rect">
            <a:avLst/>
          </a:prstGeom>
          <a:solidFill>
            <a:srgbClr val="CCFFCC"/>
          </a:solidFill>
          <a:ln w="9525">
            <a:no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defRPr/>
            </a:pPr>
            <a:r>
              <a:rPr lang="en-US" altLang="en-US" sz="1400" b="1" dirty="0">
                <a:solidFill>
                  <a:schemeClr val="bg1">
                    <a:lumMod val="65000"/>
                  </a:schemeClr>
                </a:solidFill>
              </a:rPr>
              <a:t>Optic Nerve Hypoplasia</a:t>
            </a:r>
          </a:p>
          <a:p>
            <a:pPr eaLnBrk="1" hangingPunct="1">
              <a:spcBef>
                <a:spcPct val="0"/>
              </a:spcBef>
              <a:buClrTx/>
              <a:buSzTx/>
              <a:buFontTx/>
              <a:buNone/>
              <a:defRPr/>
            </a:pPr>
            <a:r>
              <a:rPr lang="en-US" altLang="en-US" sz="1200" dirty="0">
                <a:solidFill>
                  <a:srgbClr val="CCFFCC"/>
                </a:solidFill>
              </a:rPr>
              <a:t>--Abnormally </a:t>
            </a:r>
            <a:r>
              <a:rPr lang="en-US" altLang="en-US" sz="1200" b="1" dirty="0">
                <a:solidFill>
                  <a:srgbClr val="CCFFCC"/>
                </a:solidFill>
              </a:rPr>
              <a:t>low number of axons</a:t>
            </a:r>
          </a:p>
          <a:p>
            <a:pPr eaLnBrk="1" hangingPunct="1">
              <a:spcBef>
                <a:spcPct val="0"/>
              </a:spcBef>
              <a:buClrTx/>
              <a:buSzTx/>
              <a:buFontTx/>
              <a:buNone/>
              <a:defRPr/>
            </a:pPr>
            <a:r>
              <a:rPr lang="en-US" altLang="en-US" sz="1200" dirty="0">
                <a:solidFill>
                  <a:srgbClr val="CCFFCC"/>
                </a:solidFill>
              </a:rPr>
              <a:t>--DFE: Small pale disc with </a:t>
            </a:r>
            <a:r>
              <a:rPr lang="en-US" altLang="en-US" sz="1200" b="1" dirty="0">
                <a:solidFill>
                  <a:srgbClr val="CCFFCC"/>
                </a:solidFill>
              </a:rPr>
              <a:t>double ring sign</a:t>
            </a:r>
            <a:endParaRPr lang="en-US" altLang="en-US" sz="1200" dirty="0">
              <a:solidFill>
                <a:srgbClr val="CCFFCC"/>
              </a:solidFill>
            </a:endParaRPr>
          </a:p>
          <a:p>
            <a:pPr eaLnBrk="1" hangingPunct="1">
              <a:spcBef>
                <a:spcPct val="0"/>
              </a:spcBef>
              <a:buClrTx/>
              <a:buSzTx/>
              <a:buFontTx/>
              <a:buNone/>
              <a:defRPr/>
            </a:pPr>
            <a:r>
              <a:rPr lang="en-US" altLang="en-US" sz="1200" dirty="0">
                <a:solidFill>
                  <a:srgbClr val="CCFFCC"/>
                </a:solidFill>
              </a:rPr>
              <a:t>--VA </a:t>
            </a:r>
            <a:r>
              <a:rPr lang="en-US" altLang="en-US" sz="1200" b="1" dirty="0">
                <a:solidFill>
                  <a:srgbClr val="CCFFCC"/>
                </a:solidFill>
              </a:rPr>
              <a:t>20/20&lt;-&gt;NLP</a:t>
            </a:r>
          </a:p>
          <a:p>
            <a:pPr eaLnBrk="1" hangingPunct="1">
              <a:spcBef>
                <a:spcPct val="0"/>
              </a:spcBef>
              <a:buClrTx/>
              <a:buSzTx/>
              <a:buFontTx/>
              <a:buNone/>
              <a:defRPr/>
            </a:pPr>
            <a:r>
              <a:rPr lang="en-US" altLang="en-US" sz="1200" dirty="0">
                <a:solidFill>
                  <a:srgbClr val="CCFFCC"/>
                </a:solidFill>
              </a:rPr>
              <a:t>--VF defects </a:t>
            </a:r>
            <a:r>
              <a:rPr lang="en-US" altLang="en-US" sz="1200" b="1" dirty="0">
                <a:solidFill>
                  <a:srgbClr val="CCFFCC"/>
                </a:solidFill>
              </a:rPr>
              <a:t>invariably present</a:t>
            </a:r>
          </a:p>
          <a:p>
            <a:pPr eaLnBrk="1" hangingPunct="1">
              <a:spcBef>
                <a:spcPct val="0"/>
              </a:spcBef>
              <a:buClrTx/>
              <a:buSzTx/>
              <a:buFontTx/>
              <a:buNone/>
              <a:defRPr/>
            </a:pPr>
            <a:r>
              <a:rPr lang="en-US" altLang="en-US" sz="1200" dirty="0">
                <a:solidFill>
                  <a:srgbClr val="CCFFCC"/>
                </a:solidFill>
              </a:rPr>
              <a:t>--Remember the </a:t>
            </a:r>
            <a:r>
              <a:rPr lang="en-US" altLang="en-US" sz="1200" b="1" dirty="0">
                <a:solidFill>
                  <a:srgbClr val="CCFFCC"/>
                </a:solidFill>
              </a:rPr>
              <a:t>4 D’s</a:t>
            </a:r>
            <a:r>
              <a:rPr lang="en-US" altLang="en-US" sz="1200" dirty="0">
                <a:solidFill>
                  <a:srgbClr val="CCFFCC"/>
                </a:solidFill>
              </a:rPr>
              <a:t> (more on this shortly)</a:t>
            </a:r>
          </a:p>
        </p:txBody>
      </p:sp>
      <p:sp>
        <p:nvSpPr>
          <p:cNvPr id="18" name="Text Box 13">
            <a:extLst>
              <a:ext uri="{FF2B5EF4-FFF2-40B4-BE49-F238E27FC236}">
                <a16:creationId xmlns:a16="http://schemas.microsoft.com/office/drawing/2014/main" id="{1CD4FD0D-EF4A-4297-9ED4-245977D40473}"/>
              </a:ext>
            </a:extLst>
          </p:cNvPr>
          <p:cNvSpPr txBox="1">
            <a:spLocks noChangeArrowheads="1"/>
          </p:cNvSpPr>
          <p:nvPr/>
        </p:nvSpPr>
        <p:spPr bwMode="auto">
          <a:xfrm>
            <a:off x="4800600" y="5257800"/>
            <a:ext cx="4294188" cy="1230313"/>
          </a:xfrm>
          <a:prstGeom prst="rect">
            <a:avLst/>
          </a:prstGeom>
          <a:solidFill>
            <a:srgbClr val="FFCC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Tilted-Disc Syndrome</a:t>
            </a:r>
          </a:p>
          <a:p>
            <a:pPr eaLnBrk="1" hangingPunct="1">
              <a:spcBef>
                <a:spcPct val="0"/>
              </a:spcBef>
              <a:buClrTx/>
              <a:buSzTx/>
              <a:buFontTx/>
              <a:buNone/>
            </a:pPr>
            <a:r>
              <a:rPr lang="en-US" altLang="en-US" sz="1200"/>
              <a:t>1) Superior pole appears…</a:t>
            </a:r>
            <a:r>
              <a:rPr lang="en-US" altLang="en-US" sz="1200" b="1">
                <a:solidFill>
                  <a:srgbClr val="0000FF"/>
                </a:solidFill>
              </a:rPr>
              <a:t>elevated</a:t>
            </a:r>
            <a:r>
              <a:rPr lang="en-US" altLang="en-US" sz="1200"/>
              <a:t>, inferior…</a:t>
            </a:r>
            <a:r>
              <a:rPr lang="en-US" altLang="en-US" sz="1200" b="1">
                <a:solidFill>
                  <a:srgbClr val="0000FF"/>
                </a:solidFill>
              </a:rPr>
              <a:t>recessed</a:t>
            </a:r>
          </a:p>
          <a:p>
            <a:pPr eaLnBrk="1" hangingPunct="1">
              <a:spcBef>
                <a:spcPct val="0"/>
              </a:spcBef>
              <a:buClrTx/>
              <a:buSzTx/>
              <a:buFontTx/>
              <a:buNone/>
            </a:pPr>
            <a:r>
              <a:rPr lang="en-US" altLang="en-US" sz="1200"/>
              <a:t>2) </a:t>
            </a:r>
            <a:r>
              <a:rPr lang="en-US" altLang="en-US" sz="1200">
                <a:solidFill>
                  <a:srgbClr val="FFCC99"/>
                </a:solidFill>
              </a:rPr>
              <a:t>Associated with…</a:t>
            </a:r>
            <a:r>
              <a:rPr lang="en-US" altLang="en-US" sz="1200" b="1">
                <a:solidFill>
                  <a:srgbClr val="FFCC99"/>
                </a:solidFill>
              </a:rPr>
              <a:t>situs inversus</a:t>
            </a:r>
            <a:r>
              <a:rPr lang="en-US" altLang="en-US" sz="1200">
                <a:solidFill>
                  <a:srgbClr val="FFCC99"/>
                </a:solidFill>
              </a:rPr>
              <a:t> of retinal vessels</a:t>
            </a:r>
          </a:p>
          <a:p>
            <a:pPr eaLnBrk="1" hangingPunct="1">
              <a:spcBef>
                <a:spcPct val="0"/>
              </a:spcBef>
              <a:buClrTx/>
              <a:buSzTx/>
              <a:buFontTx/>
              <a:buNone/>
            </a:pPr>
            <a:r>
              <a:rPr lang="en-US" altLang="en-US" sz="1200"/>
              <a:t>3) </a:t>
            </a:r>
            <a:r>
              <a:rPr lang="en-US" altLang="en-US" sz="1200">
                <a:solidFill>
                  <a:srgbClr val="FFCC99"/>
                </a:solidFill>
              </a:rPr>
              <a:t>Fundus abnormality produces…</a:t>
            </a:r>
            <a:r>
              <a:rPr lang="en-US" altLang="en-US" sz="1200" b="1">
                <a:solidFill>
                  <a:srgbClr val="FFCC99"/>
                </a:solidFill>
              </a:rPr>
              <a:t>myopic astigmatism</a:t>
            </a:r>
          </a:p>
          <a:p>
            <a:pPr eaLnBrk="1" hangingPunct="1">
              <a:spcBef>
                <a:spcPct val="0"/>
              </a:spcBef>
              <a:buClrTx/>
              <a:buSzTx/>
              <a:buFontTx/>
              <a:buNone/>
            </a:pPr>
            <a:r>
              <a:rPr lang="en-US" altLang="en-US" sz="1200"/>
              <a:t>4) </a:t>
            </a:r>
            <a:r>
              <a:rPr lang="en-US" altLang="en-US" sz="1200">
                <a:solidFill>
                  <a:srgbClr val="FFCC99"/>
                </a:solidFill>
              </a:rPr>
              <a:t>VF testing reveals…</a:t>
            </a:r>
            <a:r>
              <a:rPr lang="en-US" altLang="en-US" sz="1200" b="1">
                <a:solidFill>
                  <a:srgbClr val="FFCC99"/>
                </a:solidFill>
              </a:rPr>
              <a:t>bitemporal hemianopia</a:t>
            </a:r>
            <a:r>
              <a:rPr lang="en-US" altLang="en-US" sz="1200">
                <a:solidFill>
                  <a:srgbClr val="FFCC99"/>
                </a:solidFill>
              </a:rPr>
              <a:t> that doesn’t</a:t>
            </a:r>
          </a:p>
          <a:p>
            <a:pPr eaLnBrk="1" hangingPunct="1">
              <a:spcBef>
                <a:spcPct val="0"/>
              </a:spcBef>
              <a:buClrTx/>
              <a:buSzTx/>
              <a:buFontTx/>
              <a:buNone/>
            </a:pPr>
            <a:r>
              <a:rPr lang="en-US" altLang="en-US" sz="1200">
                <a:solidFill>
                  <a:srgbClr val="FFCC99"/>
                </a:solidFill>
              </a:rPr>
              <a:t>   …</a:t>
            </a:r>
            <a:r>
              <a:rPr lang="en-US" altLang="en-US" sz="1200" b="1">
                <a:solidFill>
                  <a:srgbClr val="FFCC99"/>
                </a:solidFill>
              </a:rPr>
              <a:t>respect the vertical</a:t>
            </a:r>
            <a:r>
              <a:rPr lang="en-US" altLang="en-US" sz="1200">
                <a:solidFill>
                  <a:srgbClr val="FFCC99"/>
                </a:solidFill>
              </a:rPr>
              <a:t> and may…</a:t>
            </a:r>
            <a:r>
              <a:rPr lang="en-US" altLang="en-US" sz="1200" b="1">
                <a:solidFill>
                  <a:srgbClr val="FFCC99"/>
                </a:solidFill>
              </a:rPr>
              <a:t>resolve with refraction</a:t>
            </a:r>
          </a:p>
        </p:txBody>
      </p:sp>
      <p:sp>
        <p:nvSpPr>
          <p:cNvPr id="19" name="Text Box 13">
            <a:extLst>
              <a:ext uri="{FF2B5EF4-FFF2-40B4-BE49-F238E27FC236}">
                <a16:creationId xmlns:a16="http://schemas.microsoft.com/office/drawing/2014/main" id="{A51FA5F7-9917-483A-8A2D-C81DF55CC0E5}"/>
              </a:ext>
            </a:extLst>
          </p:cNvPr>
          <p:cNvSpPr txBox="1">
            <a:spLocks noChangeArrowheads="1"/>
          </p:cNvSpPr>
          <p:nvPr/>
        </p:nvSpPr>
        <p:spPr bwMode="auto">
          <a:xfrm>
            <a:off x="4800600" y="5257800"/>
            <a:ext cx="4216400" cy="1231106"/>
          </a:xfrm>
          <a:prstGeom prst="rect">
            <a:avLst/>
          </a:prstGeom>
          <a:solidFill>
            <a:srgbClr val="FFCC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dirty="0">
                <a:solidFill>
                  <a:schemeClr val="bg1">
                    <a:lumMod val="65000"/>
                  </a:schemeClr>
                </a:solidFill>
              </a:rPr>
              <a:t>Tilted-Disc Syndrome</a:t>
            </a:r>
          </a:p>
          <a:p>
            <a:pPr eaLnBrk="1" hangingPunct="1">
              <a:spcBef>
                <a:spcPct val="0"/>
              </a:spcBef>
              <a:buClrTx/>
              <a:buSzTx/>
              <a:buFontTx/>
              <a:buNone/>
            </a:pPr>
            <a:r>
              <a:rPr lang="en-US" altLang="en-US" sz="1200" dirty="0">
                <a:solidFill>
                  <a:srgbClr val="FFCC99"/>
                </a:solidFill>
              </a:rPr>
              <a:t>1) Superior pole appears…</a:t>
            </a:r>
            <a:r>
              <a:rPr lang="en-US" altLang="en-US" sz="1200" b="1" dirty="0">
                <a:solidFill>
                  <a:srgbClr val="FFCC99"/>
                </a:solidFill>
              </a:rPr>
              <a:t>elevated</a:t>
            </a:r>
            <a:r>
              <a:rPr lang="en-US" altLang="en-US" sz="1200" dirty="0">
                <a:solidFill>
                  <a:srgbClr val="FFCC99"/>
                </a:solidFill>
              </a:rPr>
              <a:t>, inferior… </a:t>
            </a:r>
            <a:r>
              <a:rPr lang="en-US" altLang="en-US" sz="1200" b="1" dirty="0">
                <a:solidFill>
                  <a:srgbClr val="FFCC99"/>
                </a:solidFill>
              </a:rPr>
              <a:t>recessed</a:t>
            </a:r>
          </a:p>
          <a:p>
            <a:pPr eaLnBrk="1" hangingPunct="1">
              <a:spcBef>
                <a:spcPct val="0"/>
              </a:spcBef>
              <a:buClrTx/>
              <a:buSzTx/>
              <a:buFontTx/>
              <a:buNone/>
            </a:pPr>
            <a:r>
              <a:rPr lang="en-US" altLang="en-US" sz="1200" dirty="0">
                <a:solidFill>
                  <a:srgbClr val="FFCC99"/>
                </a:solidFill>
              </a:rPr>
              <a:t>2) Associated with…</a:t>
            </a:r>
            <a:r>
              <a:rPr lang="en-US" altLang="en-US" sz="1200" b="1" dirty="0">
                <a:solidFill>
                  <a:srgbClr val="FFCC99"/>
                </a:solidFill>
              </a:rPr>
              <a:t>situs inversus</a:t>
            </a:r>
            <a:r>
              <a:rPr lang="en-US" altLang="en-US" sz="1200" dirty="0">
                <a:solidFill>
                  <a:srgbClr val="FFCC99"/>
                </a:solidFill>
              </a:rPr>
              <a:t> of retinal vessels</a:t>
            </a:r>
          </a:p>
          <a:p>
            <a:pPr eaLnBrk="1" hangingPunct="1">
              <a:spcBef>
                <a:spcPct val="0"/>
              </a:spcBef>
              <a:buClrTx/>
              <a:buSzTx/>
              <a:buFontTx/>
              <a:buNone/>
            </a:pPr>
            <a:r>
              <a:rPr lang="en-US" altLang="en-US" sz="1200" dirty="0">
                <a:solidFill>
                  <a:srgbClr val="FFCC99"/>
                </a:solidFill>
              </a:rPr>
              <a:t>3) Fundus abnormality produces… </a:t>
            </a:r>
            <a:r>
              <a:rPr lang="en-US" altLang="en-US" sz="1200" b="1" dirty="0">
                <a:solidFill>
                  <a:srgbClr val="FFCC99"/>
                </a:solidFill>
              </a:rPr>
              <a:t>myopic </a:t>
            </a:r>
            <a:r>
              <a:rPr lang="en-US" altLang="en-US" sz="1200" b="1" dirty="0" err="1">
                <a:solidFill>
                  <a:srgbClr val="FFCC99"/>
                </a:solidFill>
              </a:rPr>
              <a:t>astigm</a:t>
            </a:r>
            <a:endParaRPr lang="en-US" altLang="en-US" sz="1200" b="1" dirty="0">
              <a:solidFill>
                <a:srgbClr val="FFCC99"/>
              </a:solidFill>
            </a:endParaRPr>
          </a:p>
          <a:p>
            <a:pPr eaLnBrk="1" hangingPunct="1">
              <a:spcBef>
                <a:spcPct val="0"/>
              </a:spcBef>
              <a:buClrTx/>
              <a:buSzTx/>
              <a:buFontTx/>
              <a:buNone/>
            </a:pPr>
            <a:r>
              <a:rPr lang="en-US" altLang="en-US" sz="1200" dirty="0">
                <a:solidFill>
                  <a:srgbClr val="FFCC99"/>
                </a:solidFill>
              </a:rPr>
              <a:t>4) VF testing reveals…</a:t>
            </a:r>
            <a:r>
              <a:rPr lang="en-US" altLang="en-US" sz="1200" b="1" dirty="0">
                <a:solidFill>
                  <a:srgbClr val="FFCC99"/>
                </a:solidFill>
              </a:rPr>
              <a:t>bitemporal hemianopia</a:t>
            </a:r>
            <a:r>
              <a:rPr lang="en-US" altLang="en-US" sz="1200" dirty="0">
                <a:solidFill>
                  <a:srgbClr val="FFCC99"/>
                </a:solidFill>
              </a:rPr>
              <a:t> that </a:t>
            </a:r>
            <a:r>
              <a:rPr lang="en-US" altLang="en-US" sz="1200" dirty="0" err="1">
                <a:solidFill>
                  <a:srgbClr val="FFCC99"/>
                </a:solidFill>
              </a:rPr>
              <a:t>doesn’t</a:t>
            </a:r>
            <a:r>
              <a:rPr lang="en-US" altLang="en-US" sz="1200" b="1" dirty="0" err="1">
                <a:solidFill>
                  <a:srgbClr val="FFCC99"/>
                </a:solidFill>
              </a:rPr>
              <a:t>with</a:t>
            </a:r>
            <a:r>
              <a:rPr lang="en-US" altLang="en-US" sz="1200" b="1" dirty="0">
                <a:solidFill>
                  <a:srgbClr val="FFCC99"/>
                </a:solidFill>
              </a:rPr>
              <a:t> refract</a:t>
            </a:r>
          </a:p>
        </p:txBody>
      </p:sp>
    </p:spTree>
  </p:cSld>
  <p:clrMapOvr>
    <a:masterClrMapping/>
  </p:clrMapOvr>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22" name="Text Box 10">
            <a:extLst>
              <a:ext uri="{FF2B5EF4-FFF2-40B4-BE49-F238E27FC236}">
                <a16:creationId xmlns:a16="http://schemas.microsoft.com/office/drawing/2014/main" id="{0138F9BB-B330-47C9-9524-9091499F19C5}"/>
              </a:ext>
            </a:extLst>
          </p:cNvPr>
          <p:cNvSpPr txBox="1">
            <a:spLocks noChangeArrowheads="1"/>
          </p:cNvSpPr>
          <p:nvPr/>
        </p:nvSpPr>
        <p:spPr bwMode="auto">
          <a:xfrm>
            <a:off x="1371600" y="4267200"/>
            <a:ext cx="3057525" cy="2154238"/>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Morning-Glory Disc</a:t>
            </a:r>
          </a:p>
          <a:p>
            <a:pPr eaLnBrk="1" hangingPunct="1">
              <a:spcBef>
                <a:spcPct val="0"/>
              </a:spcBef>
              <a:buClrTx/>
              <a:buSzTx/>
              <a:buFontTx/>
              <a:buNone/>
            </a:pPr>
            <a:r>
              <a:rPr lang="en-US" altLang="en-US" sz="1200"/>
              <a:t>--DFE reveals:</a:t>
            </a:r>
          </a:p>
          <a:p>
            <a:pPr eaLnBrk="1" hangingPunct="1">
              <a:spcBef>
                <a:spcPct val="0"/>
              </a:spcBef>
              <a:buClrTx/>
              <a:buSzTx/>
              <a:buFontTx/>
              <a:buNone/>
            </a:pPr>
            <a:r>
              <a:rPr lang="en-US" altLang="en-US" sz="1200"/>
              <a:t>  1) A funnel-shaped…</a:t>
            </a:r>
            <a:r>
              <a:rPr lang="en-US" altLang="en-US" sz="1200" b="1">
                <a:solidFill>
                  <a:srgbClr val="0000FF"/>
                </a:solidFill>
              </a:rPr>
              <a:t>excavation</a:t>
            </a:r>
            <a:endParaRPr lang="en-US" altLang="en-US" sz="1200"/>
          </a:p>
          <a:p>
            <a:pPr eaLnBrk="1" hangingPunct="1">
              <a:spcBef>
                <a:spcPct val="0"/>
              </a:spcBef>
              <a:buClrTx/>
              <a:buSzTx/>
              <a:buFontTx/>
              <a:buNone/>
            </a:pPr>
            <a:r>
              <a:rPr lang="en-US" altLang="en-US" sz="1200"/>
              <a:t>  2) Number of vessels crossing the rim</a:t>
            </a:r>
          </a:p>
          <a:p>
            <a:pPr eaLnBrk="1" hangingPunct="1">
              <a:spcBef>
                <a:spcPct val="0"/>
              </a:spcBef>
              <a:buClrTx/>
              <a:buSzTx/>
              <a:buFontTx/>
              <a:buNone/>
            </a:pPr>
            <a:r>
              <a:rPr lang="en-US" altLang="en-US" sz="1200"/>
              <a:t>    seems abnormally…</a:t>
            </a:r>
            <a:r>
              <a:rPr lang="en-US" altLang="en-US" sz="1200" b="1">
                <a:solidFill>
                  <a:srgbClr val="0000FF"/>
                </a:solidFill>
              </a:rPr>
              <a:t>high</a:t>
            </a:r>
            <a:r>
              <a:rPr lang="en-US" altLang="en-US" sz="1200"/>
              <a:t> </a:t>
            </a:r>
            <a:endParaRPr lang="en-US" altLang="en-US" sz="1200" b="1">
              <a:solidFill>
                <a:srgbClr val="0000FF"/>
              </a:solidFill>
            </a:endParaRPr>
          </a:p>
          <a:p>
            <a:pPr eaLnBrk="1" hangingPunct="1">
              <a:spcBef>
                <a:spcPct val="0"/>
              </a:spcBef>
              <a:buClrTx/>
              <a:buSzTx/>
              <a:buFontTx/>
              <a:buNone/>
            </a:pPr>
            <a:r>
              <a:rPr lang="en-US" altLang="en-US" sz="1200"/>
              <a:t>--Tissue is…</a:t>
            </a:r>
            <a:r>
              <a:rPr lang="en-US" altLang="en-US" sz="1200" b="1">
                <a:solidFill>
                  <a:srgbClr val="0000FF"/>
                </a:solidFill>
              </a:rPr>
              <a:t>contractile</a:t>
            </a:r>
            <a:r>
              <a:rPr lang="en-US" altLang="en-US" sz="1200"/>
              <a:t>, so cup seems</a:t>
            </a:r>
          </a:p>
          <a:p>
            <a:pPr eaLnBrk="1" hangingPunct="1">
              <a:spcBef>
                <a:spcPct val="0"/>
              </a:spcBef>
              <a:buClrTx/>
              <a:buSzTx/>
              <a:buFontTx/>
              <a:buNone/>
            </a:pPr>
            <a:r>
              <a:rPr lang="en-US" altLang="en-US" sz="1200"/>
              <a:t>  to…</a:t>
            </a:r>
            <a:r>
              <a:rPr lang="en-US" altLang="en-US" sz="1200" b="1">
                <a:solidFill>
                  <a:srgbClr val="0000FF"/>
                </a:solidFill>
              </a:rPr>
              <a:t>open </a:t>
            </a:r>
            <a:r>
              <a:rPr lang="en-US" altLang="en-US" sz="1200">
                <a:solidFill>
                  <a:srgbClr val="0000FF"/>
                </a:solidFill>
              </a:rPr>
              <a:t>and</a:t>
            </a:r>
            <a:r>
              <a:rPr lang="en-US" altLang="en-US" sz="1200" b="1">
                <a:solidFill>
                  <a:srgbClr val="0000FF"/>
                </a:solidFill>
              </a:rPr>
              <a:t> close</a:t>
            </a:r>
            <a:r>
              <a:rPr lang="en-US" altLang="en-US" sz="1200"/>
              <a:t> (like its namesake,  </a:t>
            </a:r>
          </a:p>
          <a:p>
            <a:pPr eaLnBrk="1" hangingPunct="1">
              <a:spcBef>
                <a:spcPct val="0"/>
              </a:spcBef>
              <a:buClrTx/>
              <a:buSzTx/>
              <a:buFontTx/>
              <a:buNone/>
            </a:pPr>
            <a:r>
              <a:rPr lang="en-US" altLang="en-US" sz="1200"/>
              <a:t>  the morning-glory flower)</a:t>
            </a:r>
          </a:p>
          <a:p>
            <a:pPr eaLnBrk="1" hangingPunct="1">
              <a:spcBef>
                <a:spcPct val="0"/>
              </a:spcBef>
              <a:buClrTx/>
              <a:buSzTx/>
              <a:buFontTx/>
              <a:buNone/>
            </a:pPr>
            <a:r>
              <a:rPr lang="en-US" altLang="en-US" sz="1200"/>
              <a:t>--VA usually…</a:t>
            </a:r>
            <a:r>
              <a:rPr lang="en-US" altLang="en-US" sz="1200" b="1">
                <a:solidFill>
                  <a:srgbClr val="0000FF"/>
                </a:solidFill>
              </a:rPr>
              <a:t>20/200</a:t>
            </a:r>
            <a:r>
              <a:rPr lang="en-US" altLang="en-US" sz="1200"/>
              <a:t>, but can be…</a:t>
            </a:r>
          </a:p>
          <a:p>
            <a:pPr eaLnBrk="1" hangingPunct="1">
              <a:spcBef>
                <a:spcPct val="0"/>
              </a:spcBef>
              <a:buClrTx/>
              <a:buSzTx/>
              <a:buFontTx/>
              <a:buNone/>
            </a:pPr>
            <a:r>
              <a:rPr lang="en-US" altLang="en-US" sz="1200"/>
              <a:t>   </a:t>
            </a:r>
            <a:r>
              <a:rPr lang="en-US" altLang="en-US" sz="1200" b="1">
                <a:solidFill>
                  <a:srgbClr val="0000FF"/>
                </a:solidFill>
              </a:rPr>
              <a:t>20/20&lt;-&gt;NLP</a:t>
            </a:r>
          </a:p>
          <a:p>
            <a:pPr eaLnBrk="1" hangingPunct="1">
              <a:spcBef>
                <a:spcPct val="0"/>
              </a:spcBef>
              <a:buClrTx/>
              <a:buSzTx/>
              <a:buFontTx/>
              <a:buNone/>
            </a:pPr>
            <a:r>
              <a:rPr lang="en-US" altLang="en-US" sz="1200"/>
              <a:t>--1/3 develop…</a:t>
            </a:r>
            <a:r>
              <a:rPr lang="en-US" altLang="en-US" sz="1200" b="1">
                <a:solidFill>
                  <a:srgbClr val="CCECFF"/>
                </a:solidFill>
              </a:rPr>
              <a:t>serous</a:t>
            </a:r>
            <a:r>
              <a:rPr lang="en-US" altLang="en-US" sz="1200" b="1">
                <a:solidFill>
                  <a:srgbClr val="0000FF"/>
                </a:solidFill>
              </a:rPr>
              <a:t> </a:t>
            </a:r>
            <a:r>
              <a:rPr lang="en-US" altLang="en-US" sz="1200" b="1">
                <a:solidFill>
                  <a:srgbClr val="CCECFF"/>
                </a:solidFill>
              </a:rPr>
              <a:t>RD</a:t>
            </a:r>
          </a:p>
        </p:txBody>
      </p:sp>
      <p:sp>
        <p:nvSpPr>
          <p:cNvPr id="30723" name="Text Box 3">
            <a:extLst>
              <a:ext uri="{FF2B5EF4-FFF2-40B4-BE49-F238E27FC236}">
                <a16:creationId xmlns:a16="http://schemas.microsoft.com/office/drawing/2014/main" id="{FC850A7C-A5F1-4559-9C53-9505764C3307}"/>
              </a:ext>
            </a:extLst>
          </p:cNvPr>
          <p:cNvSpPr txBox="1">
            <a:spLocks noChangeArrowheads="1"/>
          </p:cNvSpPr>
          <p:nvPr/>
        </p:nvSpPr>
        <p:spPr bwMode="auto">
          <a:xfrm>
            <a:off x="793750" y="3505200"/>
            <a:ext cx="2254250" cy="669925"/>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Optic Pit/Hole</a:t>
            </a:r>
          </a:p>
          <a:p>
            <a:pPr eaLnBrk="1" hangingPunct="1">
              <a:spcBef>
                <a:spcPct val="0"/>
              </a:spcBef>
              <a:buClrTx/>
              <a:buSzTx/>
              <a:buFontTx/>
              <a:buNone/>
            </a:pPr>
            <a:r>
              <a:rPr lang="en-US" altLang="en-US" sz="1200"/>
              <a:t>--Associated with…</a:t>
            </a:r>
            <a:r>
              <a:rPr lang="en-US" altLang="en-US" sz="1200" b="1">
                <a:solidFill>
                  <a:srgbClr val="0000FF"/>
                </a:solidFill>
              </a:rPr>
              <a:t>serous RD</a:t>
            </a:r>
          </a:p>
          <a:p>
            <a:pPr eaLnBrk="1" hangingPunct="1">
              <a:spcBef>
                <a:spcPct val="0"/>
              </a:spcBef>
              <a:buClrTx/>
              <a:buSzTx/>
              <a:buFontTx/>
              <a:buNone/>
            </a:pPr>
            <a:r>
              <a:rPr lang="en-US" altLang="en-US" sz="1200" b="1">
                <a:solidFill>
                  <a:srgbClr val="0000FF"/>
                </a:solidFill>
              </a:rPr>
              <a:t>  in adulthood</a:t>
            </a:r>
          </a:p>
        </p:txBody>
      </p:sp>
      <p:sp>
        <p:nvSpPr>
          <p:cNvPr id="30724" name="Line 4">
            <a:extLst>
              <a:ext uri="{FF2B5EF4-FFF2-40B4-BE49-F238E27FC236}">
                <a16:creationId xmlns:a16="http://schemas.microsoft.com/office/drawing/2014/main" id="{88873E5C-8CC8-4B45-8688-20EAC480E6AE}"/>
              </a:ext>
            </a:extLst>
          </p:cNvPr>
          <p:cNvSpPr>
            <a:spLocks noChangeShapeType="1"/>
          </p:cNvSpPr>
          <p:nvPr/>
        </p:nvSpPr>
        <p:spPr bwMode="auto">
          <a:xfrm flipH="1">
            <a:off x="1600200" y="2057400"/>
            <a:ext cx="1524000" cy="3810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0725" name="Text Box 6">
            <a:extLst>
              <a:ext uri="{FF2B5EF4-FFF2-40B4-BE49-F238E27FC236}">
                <a16:creationId xmlns:a16="http://schemas.microsoft.com/office/drawing/2014/main" id="{1FB18D34-8757-4EC9-BB99-00FDEFC15008}"/>
              </a:ext>
            </a:extLst>
          </p:cNvPr>
          <p:cNvSpPr txBox="1">
            <a:spLocks noChangeArrowheads="1"/>
          </p:cNvSpPr>
          <p:nvPr/>
        </p:nvSpPr>
        <p:spPr bwMode="auto">
          <a:xfrm>
            <a:off x="1357313" y="1524000"/>
            <a:ext cx="3511550" cy="4540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1400" i="1">
                <a:solidFill>
                  <a:srgbClr val="0000FF"/>
                </a:solidFill>
              </a:rPr>
              <a:t>These three are all secondary to abnormal</a:t>
            </a:r>
          </a:p>
          <a:p>
            <a:pPr algn="ctr" eaLnBrk="1" hangingPunct="1">
              <a:lnSpc>
                <a:spcPct val="85000"/>
              </a:lnSpc>
              <a:spcBef>
                <a:spcPct val="0"/>
              </a:spcBef>
              <a:buClrTx/>
              <a:buSzTx/>
              <a:buFontTx/>
              <a:buNone/>
            </a:pPr>
            <a:r>
              <a:rPr lang="en-US" altLang="en-US" sz="1400" i="1">
                <a:solidFill>
                  <a:srgbClr val="0000FF"/>
                </a:solidFill>
              </a:rPr>
              <a:t>closure of the embryonic optic fissure</a:t>
            </a:r>
          </a:p>
        </p:txBody>
      </p:sp>
      <p:sp>
        <p:nvSpPr>
          <p:cNvPr id="30726" name="Text Box 7">
            <a:extLst>
              <a:ext uri="{FF2B5EF4-FFF2-40B4-BE49-F238E27FC236}">
                <a16:creationId xmlns:a16="http://schemas.microsoft.com/office/drawing/2014/main" id="{DE2EB0A0-E765-4C27-9CA3-B11403ECF61A}"/>
              </a:ext>
            </a:extLst>
          </p:cNvPr>
          <p:cNvSpPr txBox="1">
            <a:spLocks noChangeArrowheads="1"/>
          </p:cNvSpPr>
          <p:nvPr/>
        </p:nvSpPr>
        <p:spPr bwMode="auto">
          <a:xfrm>
            <a:off x="76200" y="2514600"/>
            <a:ext cx="2757488" cy="852488"/>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Optic Nerve Coloboma</a:t>
            </a:r>
          </a:p>
          <a:p>
            <a:pPr eaLnBrk="1" hangingPunct="1">
              <a:spcBef>
                <a:spcPct val="0"/>
              </a:spcBef>
              <a:buClrTx/>
              <a:buSzTx/>
              <a:buFontTx/>
              <a:buNone/>
            </a:pPr>
            <a:r>
              <a:rPr lang="en-US" altLang="en-US" sz="1200"/>
              <a:t>1) May resemble…</a:t>
            </a:r>
            <a:r>
              <a:rPr lang="en-US" altLang="en-US" sz="1200" b="1">
                <a:solidFill>
                  <a:srgbClr val="0000FF"/>
                </a:solidFill>
              </a:rPr>
              <a:t>deep cupping</a:t>
            </a:r>
          </a:p>
          <a:p>
            <a:pPr eaLnBrk="1" hangingPunct="1">
              <a:spcBef>
                <a:spcPct val="0"/>
              </a:spcBef>
              <a:buClrTx/>
              <a:buSzTx/>
              <a:buFontTx/>
              <a:buNone/>
            </a:pPr>
            <a:r>
              <a:rPr lang="en-US" altLang="en-US" sz="1200"/>
              <a:t>2) Can be…</a:t>
            </a:r>
            <a:r>
              <a:rPr lang="en-US" altLang="en-US" sz="1200" b="1">
                <a:solidFill>
                  <a:srgbClr val="0000FF"/>
                </a:solidFill>
              </a:rPr>
              <a:t>bilateral, asymmetric</a:t>
            </a:r>
          </a:p>
          <a:p>
            <a:pPr eaLnBrk="1" hangingPunct="1">
              <a:spcBef>
                <a:spcPct val="0"/>
              </a:spcBef>
              <a:buClrTx/>
              <a:buSzTx/>
              <a:buFontTx/>
              <a:buNone/>
            </a:pPr>
            <a:r>
              <a:rPr lang="en-US" altLang="en-US" sz="1200"/>
              <a:t>3) Part of the…</a:t>
            </a:r>
            <a:r>
              <a:rPr lang="en-US" altLang="en-US" sz="1200" b="1">
                <a:solidFill>
                  <a:srgbClr val="0000FF"/>
                </a:solidFill>
              </a:rPr>
              <a:t>CHARGE association</a:t>
            </a:r>
          </a:p>
        </p:txBody>
      </p:sp>
      <p:sp>
        <p:nvSpPr>
          <p:cNvPr id="30727" name="Line 8">
            <a:extLst>
              <a:ext uri="{FF2B5EF4-FFF2-40B4-BE49-F238E27FC236}">
                <a16:creationId xmlns:a16="http://schemas.microsoft.com/office/drawing/2014/main" id="{FBBA7670-BCC2-4989-8F0E-5AF6EC54609D}"/>
              </a:ext>
            </a:extLst>
          </p:cNvPr>
          <p:cNvSpPr>
            <a:spLocks noChangeShapeType="1"/>
          </p:cNvSpPr>
          <p:nvPr/>
        </p:nvSpPr>
        <p:spPr bwMode="auto">
          <a:xfrm flipH="1">
            <a:off x="2971800" y="2057400"/>
            <a:ext cx="152400" cy="14478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0728" name="Text Box 9">
            <a:extLst>
              <a:ext uri="{FF2B5EF4-FFF2-40B4-BE49-F238E27FC236}">
                <a16:creationId xmlns:a16="http://schemas.microsoft.com/office/drawing/2014/main" id="{80D854DA-46B6-415E-BC58-B65043EE991D}"/>
              </a:ext>
            </a:extLst>
          </p:cNvPr>
          <p:cNvSpPr txBox="1">
            <a:spLocks noChangeArrowheads="1"/>
          </p:cNvSpPr>
          <p:nvPr/>
        </p:nvSpPr>
        <p:spPr bwMode="auto">
          <a:xfrm>
            <a:off x="1371600" y="4267200"/>
            <a:ext cx="3028950" cy="2130425"/>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Morning-Glory Disc</a:t>
            </a:r>
          </a:p>
          <a:p>
            <a:pPr eaLnBrk="1" hangingPunct="1">
              <a:spcBef>
                <a:spcPct val="0"/>
              </a:spcBef>
              <a:buClrTx/>
              <a:buSzTx/>
              <a:buFontTx/>
              <a:buNone/>
            </a:pPr>
            <a:r>
              <a:rPr lang="en-US" altLang="en-US" sz="1200"/>
              <a:t>--DFE reveals:</a:t>
            </a:r>
          </a:p>
          <a:p>
            <a:pPr eaLnBrk="1" hangingPunct="1">
              <a:spcBef>
                <a:spcPct val="0"/>
              </a:spcBef>
              <a:buClrTx/>
              <a:buSzTx/>
              <a:buFontTx/>
              <a:buNone/>
            </a:pPr>
            <a:r>
              <a:rPr lang="en-US" altLang="en-US" sz="1200"/>
              <a:t>  1) A funnel-shaped…</a:t>
            </a:r>
            <a:r>
              <a:rPr lang="en-US" altLang="en-US" sz="1200" b="1">
                <a:solidFill>
                  <a:srgbClr val="0000FF"/>
                </a:solidFill>
              </a:rPr>
              <a:t>excavation</a:t>
            </a:r>
            <a:endParaRPr lang="en-US" altLang="en-US" sz="1200"/>
          </a:p>
          <a:p>
            <a:pPr eaLnBrk="1" hangingPunct="1">
              <a:spcBef>
                <a:spcPct val="0"/>
              </a:spcBef>
              <a:buClrTx/>
              <a:buSzTx/>
              <a:buFontTx/>
              <a:buNone/>
            </a:pPr>
            <a:r>
              <a:rPr lang="en-US" altLang="en-US" sz="1200"/>
              <a:t>  2) Number of vessels crossing the rim</a:t>
            </a:r>
          </a:p>
          <a:p>
            <a:pPr eaLnBrk="1" hangingPunct="1">
              <a:spcBef>
                <a:spcPct val="0"/>
              </a:spcBef>
              <a:buClrTx/>
              <a:buSzTx/>
              <a:buFontTx/>
              <a:buNone/>
            </a:pPr>
            <a:r>
              <a:rPr lang="en-US" altLang="en-US" sz="1200"/>
              <a:t>    seems abnormally…</a:t>
            </a:r>
            <a:r>
              <a:rPr lang="en-US" altLang="en-US" sz="1200" b="1">
                <a:solidFill>
                  <a:srgbClr val="0000FF"/>
                </a:solidFill>
              </a:rPr>
              <a:t>high</a:t>
            </a:r>
            <a:r>
              <a:rPr lang="en-US" altLang="en-US" sz="1200"/>
              <a:t> </a:t>
            </a:r>
            <a:endParaRPr lang="en-US" altLang="en-US" sz="1200" b="1">
              <a:solidFill>
                <a:srgbClr val="0000FF"/>
              </a:solidFill>
            </a:endParaRPr>
          </a:p>
          <a:p>
            <a:pPr eaLnBrk="1" hangingPunct="1">
              <a:spcBef>
                <a:spcPct val="0"/>
              </a:spcBef>
              <a:buClrTx/>
              <a:buSzTx/>
              <a:buFontTx/>
              <a:buNone/>
            </a:pPr>
            <a:r>
              <a:rPr lang="en-US" altLang="en-US" sz="1200"/>
              <a:t>--Tissue is…</a:t>
            </a:r>
            <a:r>
              <a:rPr lang="en-US" altLang="en-US" sz="1200" b="1">
                <a:solidFill>
                  <a:srgbClr val="0000FF"/>
                </a:solidFill>
              </a:rPr>
              <a:t>contractile</a:t>
            </a:r>
            <a:r>
              <a:rPr lang="en-US" altLang="en-US" sz="1200"/>
              <a:t>, so cup seems</a:t>
            </a:r>
          </a:p>
          <a:p>
            <a:pPr eaLnBrk="1" hangingPunct="1">
              <a:spcBef>
                <a:spcPct val="0"/>
              </a:spcBef>
              <a:buClrTx/>
              <a:buSzTx/>
              <a:buFontTx/>
              <a:buNone/>
            </a:pPr>
            <a:r>
              <a:rPr lang="en-US" altLang="en-US" sz="1200"/>
              <a:t>  to…</a:t>
            </a:r>
            <a:r>
              <a:rPr lang="en-US" altLang="en-US" sz="1200" b="1">
                <a:solidFill>
                  <a:srgbClr val="0000FF"/>
                </a:solidFill>
              </a:rPr>
              <a:t>open </a:t>
            </a:r>
            <a:r>
              <a:rPr lang="en-US" altLang="en-US" sz="1200">
                <a:solidFill>
                  <a:srgbClr val="0000FF"/>
                </a:solidFill>
              </a:rPr>
              <a:t>and</a:t>
            </a:r>
            <a:r>
              <a:rPr lang="en-US" altLang="en-US" sz="1200" b="1">
                <a:solidFill>
                  <a:srgbClr val="0000FF"/>
                </a:solidFill>
              </a:rPr>
              <a:t> close</a:t>
            </a:r>
            <a:r>
              <a:rPr lang="en-US" altLang="en-US" sz="1200"/>
              <a:t> (like its namesake,  </a:t>
            </a:r>
          </a:p>
          <a:p>
            <a:pPr eaLnBrk="1" hangingPunct="1">
              <a:spcBef>
                <a:spcPct val="0"/>
              </a:spcBef>
              <a:buClrTx/>
              <a:buSzTx/>
              <a:buFontTx/>
              <a:buNone/>
            </a:pPr>
            <a:r>
              <a:rPr lang="en-US" altLang="en-US" sz="1200"/>
              <a:t>  the morning-glory flower)</a:t>
            </a:r>
          </a:p>
          <a:p>
            <a:pPr eaLnBrk="1" hangingPunct="1">
              <a:spcBef>
                <a:spcPct val="0"/>
              </a:spcBef>
              <a:buClrTx/>
              <a:buSzTx/>
              <a:buFontTx/>
              <a:buNone/>
            </a:pPr>
            <a:r>
              <a:rPr lang="en-US" altLang="en-US" sz="1200"/>
              <a:t>--VA usually…</a:t>
            </a:r>
            <a:r>
              <a:rPr lang="en-US" altLang="en-US" sz="1200" b="1">
                <a:solidFill>
                  <a:srgbClr val="0000FF"/>
                </a:solidFill>
              </a:rPr>
              <a:t>20/200</a:t>
            </a:r>
            <a:r>
              <a:rPr lang="en-US" altLang="en-US" sz="1200"/>
              <a:t>, but can be…</a:t>
            </a:r>
          </a:p>
          <a:p>
            <a:pPr eaLnBrk="1" hangingPunct="1">
              <a:spcBef>
                <a:spcPct val="0"/>
              </a:spcBef>
              <a:buClrTx/>
              <a:buSzTx/>
              <a:buFontTx/>
              <a:buNone/>
            </a:pPr>
            <a:r>
              <a:rPr lang="en-US" altLang="en-US" sz="1200"/>
              <a:t>   </a:t>
            </a:r>
            <a:r>
              <a:rPr lang="en-US" altLang="en-US" sz="1200" b="1">
                <a:solidFill>
                  <a:srgbClr val="0000FF"/>
                </a:solidFill>
              </a:rPr>
              <a:t>20/20&lt;-&gt;NLP</a:t>
            </a:r>
          </a:p>
          <a:p>
            <a:pPr eaLnBrk="1" hangingPunct="1">
              <a:spcBef>
                <a:spcPct val="0"/>
              </a:spcBef>
              <a:buClrTx/>
              <a:buSzTx/>
              <a:buFontTx/>
              <a:buNone/>
            </a:pPr>
            <a:r>
              <a:rPr lang="en-US" altLang="en-US" sz="1200"/>
              <a:t>--1/3 develop…</a:t>
            </a:r>
            <a:r>
              <a:rPr lang="en-US" altLang="en-US" sz="1200" b="1">
                <a:solidFill>
                  <a:srgbClr val="0000FF"/>
                </a:solidFill>
              </a:rPr>
              <a:t>serous RD</a:t>
            </a:r>
          </a:p>
        </p:txBody>
      </p:sp>
      <p:sp>
        <p:nvSpPr>
          <p:cNvPr id="30729" name="Rectangle 11">
            <a:extLst>
              <a:ext uri="{FF2B5EF4-FFF2-40B4-BE49-F238E27FC236}">
                <a16:creationId xmlns:a16="http://schemas.microsoft.com/office/drawing/2014/main" id="{C9FC918C-D93A-4F2F-BBBB-6302D602820F}"/>
              </a:ext>
            </a:extLst>
          </p:cNvPr>
          <p:cNvSpPr>
            <a:spLocks noChangeArrowheads="1"/>
          </p:cNvSpPr>
          <p:nvPr/>
        </p:nvSpPr>
        <p:spPr bwMode="auto">
          <a:xfrm>
            <a:off x="457200" y="122238"/>
            <a:ext cx="7543800" cy="8683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b"/>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ct val="85000"/>
              </a:lnSpc>
              <a:spcBef>
                <a:spcPct val="0"/>
              </a:spcBef>
              <a:buClrTx/>
              <a:buSzTx/>
              <a:buFontTx/>
              <a:buNone/>
            </a:pPr>
            <a:r>
              <a:rPr lang="en-US" altLang="en-US" sz="3200" b="1" dirty="0">
                <a:solidFill>
                  <a:schemeClr val="tx2"/>
                </a:solidFill>
              </a:rPr>
              <a:t>Developmental Abnormalities of the Optic Nerve Head</a:t>
            </a:r>
            <a:endParaRPr lang="en-US" altLang="en-US" sz="3200" dirty="0">
              <a:solidFill>
                <a:schemeClr val="tx2"/>
              </a:solidFill>
            </a:endParaRPr>
          </a:p>
        </p:txBody>
      </p:sp>
      <p:sp>
        <p:nvSpPr>
          <p:cNvPr id="30730" name="Text Box 11">
            <a:extLst>
              <a:ext uri="{FF2B5EF4-FFF2-40B4-BE49-F238E27FC236}">
                <a16:creationId xmlns:a16="http://schemas.microsoft.com/office/drawing/2014/main" id="{2E0CED44-EBAF-48A6-ABDB-74A3C856BAD3}"/>
              </a:ext>
            </a:extLst>
          </p:cNvPr>
          <p:cNvSpPr txBox="1">
            <a:spLocks noChangeArrowheads="1"/>
          </p:cNvSpPr>
          <p:nvPr/>
        </p:nvSpPr>
        <p:spPr bwMode="auto">
          <a:xfrm>
            <a:off x="5410200" y="1687513"/>
            <a:ext cx="3606800" cy="669925"/>
          </a:xfrm>
          <a:prstGeom prst="rect">
            <a:avLst/>
          </a:prstGeom>
          <a:solidFill>
            <a:srgbClr val="FFFF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Megalopapilla</a:t>
            </a:r>
          </a:p>
          <a:p>
            <a:pPr eaLnBrk="1" hangingPunct="1">
              <a:spcBef>
                <a:spcPct val="0"/>
              </a:spcBef>
              <a:buClrTx/>
              <a:buSzTx/>
              <a:buFontTx/>
              <a:buNone/>
            </a:pPr>
            <a:r>
              <a:rPr lang="en-US" altLang="en-US" sz="1200"/>
              <a:t>1) Abnormally large diameter of…</a:t>
            </a:r>
            <a:r>
              <a:rPr lang="en-US" altLang="en-US" sz="1200" b="1">
                <a:solidFill>
                  <a:srgbClr val="0000FF"/>
                </a:solidFill>
              </a:rPr>
              <a:t>disc </a:t>
            </a:r>
            <a:r>
              <a:rPr lang="en-US" altLang="en-US" sz="1200">
                <a:solidFill>
                  <a:srgbClr val="0000FF"/>
                </a:solidFill>
              </a:rPr>
              <a:t>and</a:t>
            </a:r>
            <a:r>
              <a:rPr lang="en-US" altLang="en-US" sz="1200" b="1">
                <a:solidFill>
                  <a:srgbClr val="0000FF"/>
                </a:solidFill>
              </a:rPr>
              <a:t> cup</a:t>
            </a:r>
          </a:p>
          <a:p>
            <a:pPr eaLnBrk="1" hangingPunct="1">
              <a:spcBef>
                <a:spcPct val="0"/>
              </a:spcBef>
              <a:buClrTx/>
              <a:buSzTx/>
              <a:buFontTx/>
              <a:buNone/>
            </a:pPr>
            <a:r>
              <a:rPr lang="en-US" altLang="en-US" sz="1200"/>
              <a:t>2) VF testing may reveal an…</a:t>
            </a:r>
            <a:r>
              <a:rPr lang="en-US" altLang="en-US" sz="1200" b="1">
                <a:solidFill>
                  <a:srgbClr val="0000FF"/>
                </a:solidFill>
              </a:rPr>
              <a:t>enlarged blind spot</a:t>
            </a:r>
          </a:p>
        </p:txBody>
      </p:sp>
      <p:sp>
        <p:nvSpPr>
          <p:cNvPr id="30731" name="Slide Number Placeholder 1">
            <a:extLst>
              <a:ext uri="{FF2B5EF4-FFF2-40B4-BE49-F238E27FC236}">
                <a16:creationId xmlns:a16="http://schemas.microsoft.com/office/drawing/2014/main" id="{FA5209AB-6210-4633-865C-E9E9526E951B}"/>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B33C1880-9E14-4EC6-B9E4-721B1765A511}" type="slidenum">
              <a:rPr lang="en-US" altLang="en-US" sz="1000"/>
              <a:pPr>
                <a:spcBef>
                  <a:spcPct val="0"/>
                </a:spcBef>
                <a:buClrTx/>
                <a:buSzTx/>
                <a:buFontTx/>
                <a:buNone/>
              </a:pPr>
              <a:t>96</a:t>
            </a:fld>
            <a:endParaRPr lang="en-US" altLang="en-US" sz="1000"/>
          </a:p>
        </p:txBody>
      </p:sp>
      <p:sp>
        <p:nvSpPr>
          <p:cNvPr id="30732" name="Line 12">
            <a:extLst>
              <a:ext uri="{FF2B5EF4-FFF2-40B4-BE49-F238E27FC236}">
                <a16:creationId xmlns:a16="http://schemas.microsoft.com/office/drawing/2014/main" id="{F2578691-759C-43A6-AB1B-DFDA69F38D30}"/>
              </a:ext>
            </a:extLst>
          </p:cNvPr>
          <p:cNvSpPr>
            <a:spLocks noChangeShapeType="1"/>
          </p:cNvSpPr>
          <p:nvPr/>
        </p:nvSpPr>
        <p:spPr bwMode="auto">
          <a:xfrm>
            <a:off x="3124200" y="2057400"/>
            <a:ext cx="381000" cy="22098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 name="Text Box 16">
            <a:extLst>
              <a:ext uri="{FF2B5EF4-FFF2-40B4-BE49-F238E27FC236}">
                <a16:creationId xmlns:a16="http://schemas.microsoft.com/office/drawing/2014/main" id="{AF3848A1-3E0A-41F2-98D7-44B8F7702CF6}"/>
              </a:ext>
            </a:extLst>
          </p:cNvPr>
          <p:cNvSpPr txBox="1">
            <a:spLocks noChangeArrowheads="1"/>
          </p:cNvSpPr>
          <p:nvPr/>
        </p:nvSpPr>
        <p:spPr bwMode="auto">
          <a:xfrm>
            <a:off x="4648200" y="2576513"/>
            <a:ext cx="3973513" cy="862012"/>
          </a:xfrm>
          <a:prstGeom prst="rect">
            <a:avLst/>
          </a:prstGeom>
          <a:solidFill>
            <a:srgbClr val="FFC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defRPr/>
            </a:pPr>
            <a:r>
              <a:rPr lang="en-US" altLang="en-US" sz="1400" b="1" dirty="0">
                <a:solidFill>
                  <a:schemeClr val="bg1">
                    <a:lumMod val="65000"/>
                  </a:schemeClr>
                </a:solidFill>
              </a:rPr>
              <a:t>Myelinated RNFL</a:t>
            </a:r>
          </a:p>
          <a:p>
            <a:pPr eaLnBrk="1" hangingPunct="1">
              <a:spcBef>
                <a:spcPct val="0"/>
              </a:spcBef>
              <a:buClrTx/>
              <a:buSzTx/>
              <a:buFontTx/>
              <a:buNone/>
              <a:defRPr/>
            </a:pPr>
            <a:r>
              <a:rPr lang="en-US" altLang="en-US" sz="1200" dirty="0">
                <a:solidFill>
                  <a:srgbClr val="FFCCFF"/>
                </a:solidFill>
              </a:rPr>
              <a:t>--Myelin normally starts at LGN, ends at lamina </a:t>
            </a:r>
            <a:r>
              <a:rPr lang="en-US" altLang="en-US" sz="1200" dirty="0" err="1">
                <a:solidFill>
                  <a:srgbClr val="FFCCFF"/>
                </a:solidFill>
              </a:rPr>
              <a:t>cribrosa</a:t>
            </a:r>
            <a:endParaRPr lang="en-US" altLang="en-US" sz="1200" dirty="0">
              <a:solidFill>
                <a:srgbClr val="FFCCFF"/>
              </a:solidFill>
            </a:endParaRPr>
          </a:p>
          <a:p>
            <a:pPr eaLnBrk="1" hangingPunct="1">
              <a:spcBef>
                <a:spcPct val="0"/>
              </a:spcBef>
              <a:buClrTx/>
              <a:buSzTx/>
              <a:buFontTx/>
              <a:buNone/>
              <a:defRPr/>
            </a:pPr>
            <a:r>
              <a:rPr lang="en-US" altLang="en-US" sz="1200" dirty="0">
                <a:solidFill>
                  <a:srgbClr val="FFCCFF"/>
                </a:solidFill>
              </a:rPr>
              <a:t>--Can be patchy, discontinuous</a:t>
            </a:r>
          </a:p>
          <a:p>
            <a:pPr eaLnBrk="1" hangingPunct="1">
              <a:spcBef>
                <a:spcPct val="0"/>
              </a:spcBef>
              <a:buClrTx/>
              <a:buSzTx/>
              <a:buFontTx/>
              <a:buNone/>
              <a:defRPr/>
            </a:pPr>
            <a:r>
              <a:rPr lang="en-US" altLang="en-US" sz="1200" dirty="0">
                <a:solidFill>
                  <a:srgbClr val="FFCCFF"/>
                </a:solidFill>
              </a:rPr>
              <a:t>--Corresponding VF has absolute scotoma</a:t>
            </a:r>
          </a:p>
        </p:txBody>
      </p:sp>
      <p:sp>
        <p:nvSpPr>
          <p:cNvPr id="16" name="Text Box 19">
            <a:extLst>
              <a:ext uri="{FF2B5EF4-FFF2-40B4-BE49-F238E27FC236}">
                <a16:creationId xmlns:a16="http://schemas.microsoft.com/office/drawing/2014/main" id="{BD05F622-1044-4EAC-99C2-DFEC69A2BFFD}"/>
              </a:ext>
            </a:extLst>
          </p:cNvPr>
          <p:cNvSpPr txBox="1">
            <a:spLocks noChangeArrowheads="1"/>
          </p:cNvSpPr>
          <p:nvPr/>
        </p:nvSpPr>
        <p:spPr bwMode="auto">
          <a:xfrm>
            <a:off x="5257800" y="3760788"/>
            <a:ext cx="3273425" cy="1231900"/>
          </a:xfrm>
          <a:prstGeom prst="rect">
            <a:avLst/>
          </a:prstGeom>
          <a:solidFill>
            <a:srgbClr val="CCFFCC"/>
          </a:solidFill>
          <a:ln w="9525">
            <a:no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defRPr/>
            </a:pPr>
            <a:r>
              <a:rPr lang="en-US" altLang="en-US" sz="1400" b="1" dirty="0">
                <a:solidFill>
                  <a:schemeClr val="bg1">
                    <a:lumMod val="65000"/>
                  </a:schemeClr>
                </a:solidFill>
              </a:rPr>
              <a:t>Optic Nerve Hypoplasia</a:t>
            </a:r>
          </a:p>
          <a:p>
            <a:pPr eaLnBrk="1" hangingPunct="1">
              <a:spcBef>
                <a:spcPct val="0"/>
              </a:spcBef>
              <a:buClrTx/>
              <a:buSzTx/>
              <a:buFontTx/>
              <a:buNone/>
              <a:defRPr/>
            </a:pPr>
            <a:r>
              <a:rPr lang="en-US" altLang="en-US" sz="1200" dirty="0">
                <a:solidFill>
                  <a:srgbClr val="CCFFCC"/>
                </a:solidFill>
              </a:rPr>
              <a:t>--Abnormally </a:t>
            </a:r>
            <a:r>
              <a:rPr lang="en-US" altLang="en-US" sz="1200" b="1" dirty="0">
                <a:solidFill>
                  <a:srgbClr val="CCFFCC"/>
                </a:solidFill>
              </a:rPr>
              <a:t>low number of axons</a:t>
            </a:r>
          </a:p>
          <a:p>
            <a:pPr eaLnBrk="1" hangingPunct="1">
              <a:spcBef>
                <a:spcPct val="0"/>
              </a:spcBef>
              <a:buClrTx/>
              <a:buSzTx/>
              <a:buFontTx/>
              <a:buNone/>
              <a:defRPr/>
            </a:pPr>
            <a:r>
              <a:rPr lang="en-US" altLang="en-US" sz="1200" dirty="0">
                <a:solidFill>
                  <a:srgbClr val="CCFFCC"/>
                </a:solidFill>
              </a:rPr>
              <a:t>--DFE: Small pale disc with </a:t>
            </a:r>
            <a:r>
              <a:rPr lang="en-US" altLang="en-US" sz="1200" b="1" dirty="0">
                <a:solidFill>
                  <a:srgbClr val="CCFFCC"/>
                </a:solidFill>
              </a:rPr>
              <a:t>double ring sign</a:t>
            </a:r>
            <a:endParaRPr lang="en-US" altLang="en-US" sz="1200" dirty="0">
              <a:solidFill>
                <a:srgbClr val="CCFFCC"/>
              </a:solidFill>
            </a:endParaRPr>
          </a:p>
          <a:p>
            <a:pPr eaLnBrk="1" hangingPunct="1">
              <a:spcBef>
                <a:spcPct val="0"/>
              </a:spcBef>
              <a:buClrTx/>
              <a:buSzTx/>
              <a:buFontTx/>
              <a:buNone/>
              <a:defRPr/>
            </a:pPr>
            <a:r>
              <a:rPr lang="en-US" altLang="en-US" sz="1200" dirty="0">
                <a:solidFill>
                  <a:srgbClr val="CCFFCC"/>
                </a:solidFill>
              </a:rPr>
              <a:t>--VA </a:t>
            </a:r>
            <a:r>
              <a:rPr lang="en-US" altLang="en-US" sz="1200" b="1" dirty="0">
                <a:solidFill>
                  <a:srgbClr val="CCFFCC"/>
                </a:solidFill>
              </a:rPr>
              <a:t>20/20&lt;-&gt;NLP</a:t>
            </a:r>
          </a:p>
          <a:p>
            <a:pPr eaLnBrk="1" hangingPunct="1">
              <a:spcBef>
                <a:spcPct val="0"/>
              </a:spcBef>
              <a:buClrTx/>
              <a:buSzTx/>
              <a:buFontTx/>
              <a:buNone/>
              <a:defRPr/>
            </a:pPr>
            <a:r>
              <a:rPr lang="en-US" altLang="en-US" sz="1200" dirty="0">
                <a:solidFill>
                  <a:srgbClr val="CCFFCC"/>
                </a:solidFill>
              </a:rPr>
              <a:t>--VF defects </a:t>
            </a:r>
            <a:r>
              <a:rPr lang="en-US" altLang="en-US" sz="1200" b="1" dirty="0">
                <a:solidFill>
                  <a:srgbClr val="CCFFCC"/>
                </a:solidFill>
              </a:rPr>
              <a:t>invariably present</a:t>
            </a:r>
          </a:p>
          <a:p>
            <a:pPr eaLnBrk="1" hangingPunct="1">
              <a:spcBef>
                <a:spcPct val="0"/>
              </a:spcBef>
              <a:buClrTx/>
              <a:buSzTx/>
              <a:buFontTx/>
              <a:buNone/>
              <a:defRPr/>
            </a:pPr>
            <a:r>
              <a:rPr lang="en-US" altLang="en-US" sz="1200" dirty="0">
                <a:solidFill>
                  <a:srgbClr val="CCFFCC"/>
                </a:solidFill>
              </a:rPr>
              <a:t>--Remember the </a:t>
            </a:r>
            <a:r>
              <a:rPr lang="en-US" altLang="en-US" sz="1200" b="1" dirty="0">
                <a:solidFill>
                  <a:srgbClr val="CCFFCC"/>
                </a:solidFill>
              </a:rPr>
              <a:t>4 D’s</a:t>
            </a:r>
            <a:r>
              <a:rPr lang="en-US" altLang="en-US" sz="1200" dirty="0">
                <a:solidFill>
                  <a:srgbClr val="CCFFCC"/>
                </a:solidFill>
              </a:rPr>
              <a:t> (more on this shortly)</a:t>
            </a:r>
          </a:p>
        </p:txBody>
      </p:sp>
      <p:sp>
        <p:nvSpPr>
          <p:cNvPr id="17" name="Text Box 13">
            <a:extLst>
              <a:ext uri="{FF2B5EF4-FFF2-40B4-BE49-F238E27FC236}">
                <a16:creationId xmlns:a16="http://schemas.microsoft.com/office/drawing/2014/main" id="{0EBB21A4-E7E3-4DA5-A86C-C9EDE269895D}"/>
              </a:ext>
            </a:extLst>
          </p:cNvPr>
          <p:cNvSpPr txBox="1">
            <a:spLocks noChangeArrowheads="1"/>
          </p:cNvSpPr>
          <p:nvPr/>
        </p:nvSpPr>
        <p:spPr bwMode="auto">
          <a:xfrm>
            <a:off x="4800600" y="5257800"/>
            <a:ext cx="4294188" cy="1230313"/>
          </a:xfrm>
          <a:prstGeom prst="rect">
            <a:avLst/>
          </a:prstGeom>
          <a:solidFill>
            <a:srgbClr val="FFCC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Tilted-Disc Syndrome</a:t>
            </a:r>
          </a:p>
          <a:p>
            <a:pPr eaLnBrk="1" hangingPunct="1">
              <a:spcBef>
                <a:spcPct val="0"/>
              </a:spcBef>
              <a:buClrTx/>
              <a:buSzTx/>
              <a:buFontTx/>
              <a:buNone/>
            </a:pPr>
            <a:r>
              <a:rPr lang="en-US" altLang="en-US" sz="1200"/>
              <a:t>1) Superior pole appears…</a:t>
            </a:r>
            <a:r>
              <a:rPr lang="en-US" altLang="en-US" sz="1200" b="1">
                <a:solidFill>
                  <a:srgbClr val="0000FF"/>
                </a:solidFill>
              </a:rPr>
              <a:t>elevated</a:t>
            </a:r>
            <a:r>
              <a:rPr lang="en-US" altLang="en-US" sz="1200"/>
              <a:t>, inferior…</a:t>
            </a:r>
            <a:r>
              <a:rPr lang="en-US" altLang="en-US" sz="1200" b="1">
                <a:solidFill>
                  <a:srgbClr val="0000FF"/>
                </a:solidFill>
              </a:rPr>
              <a:t>recessed</a:t>
            </a:r>
          </a:p>
          <a:p>
            <a:pPr eaLnBrk="1" hangingPunct="1">
              <a:spcBef>
                <a:spcPct val="0"/>
              </a:spcBef>
              <a:buClrTx/>
              <a:buSzTx/>
              <a:buFontTx/>
              <a:buNone/>
            </a:pPr>
            <a:r>
              <a:rPr lang="en-US" altLang="en-US" sz="1200"/>
              <a:t>2) </a:t>
            </a:r>
            <a:r>
              <a:rPr lang="en-US" altLang="en-US" sz="1200">
                <a:solidFill>
                  <a:srgbClr val="FFCC99"/>
                </a:solidFill>
              </a:rPr>
              <a:t>Associated with…</a:t>
            </a:r>
            <a:r>
              <a:rPr lang="en-US" altLang="en-US" sz="1200" b="1">
                <a:solidFill>
                  <a:srgbClr val="FFCC99"/>
                </a:solidFill>
              </a:rPr>
              <a:t>situs inversus</a:t>
            </a:r>
            <a:r>
              <a:rPr lang="en-US" altLang="en-US" sz="1200">
                <a:solidFill>
                  <a:srgbClr val="FFCC99"/>
                </a:solidFill>
              </a:rPr>
              <a:t> of retinal vessels</a:t>
            </a:r>
          </a:p>
          <a:p>
            <a:pPr eaLnBrk="1" hangingPunct="1">
              <a:spcBef>
                <a:spcPct val="0"/>
              </a:spcBef>
              <a:buClrTx/>
              <a:buSzTx/>
              <a:buFontTx/>
              <a:buNone/>
            </a:pPr>
            <a:r>
              <a:rPr lang="en-US" altLang="en-US" sz="1200"/>
              <a:t>3) </a:t>
            </a:r>
            <a:r>
              <a:rPr lang="en-US" altLang="en-US" sz="1200">
                <a:solidFill>
                  <a:srgbClr val="FFCC99"/>
                </a:solidFill>
              </a:rPr>
              <a:t>Fundus abnormality produces…</a:t>
            </a:r>
            <a:r>
              <a:rPr lang="en-US" altLang="en-US" sz="1200" b="1">
                <a:solidFill>
                  <a:srgbClr val="FFCC99"/>
                </a:solidFill>
              </a:rPr>
              <a:t>myopic astigmatism</a:t>
            </a:r>
          </a:p>
          <a:p>
            <a:pPr eaLnBrk="1" hangingPunct="1">
              <a:spcBef>
                <a:spcPct val="0"/>
              </a:spcBef>
              <a:buClrTx/>
              <a:buSzTx/>
              <a:buFontTx/>
              <a:buNone/>
            </a:pPr>
            <a:r>
              <a:rPr lang="en-US" altLang="en-US" sz="1200"/>
              <a:t>4) </a:t>
            </a:r>
            <a:r>
              <a:rPr lang="en-US" altLang="en-US" sz="1200">
                <a:solidFill>
                  <a:srgbClr val="FFCC99"/>
                </a:solidFill>
              </a:rPr>
              <a:t>VF testing reveals…</a:t>
            </a:r>
            <a:r>
              <a:rPr lang="en-US" altLang="en-US" sz="1200" b="1">
                <a:solidFill>
                  <a:srgbClr val="FFCC99"/>
                </a:solidFill>
              </a:rPr>
              <a:t>bitemporal hemianopia</a:t>
            </a:r>
            <a:r>
              <a:rPr lang="en-US" altLang="en-US" sz="1200">
                <a:solidFill>
                  <a:srgbClr val="FFCC99"/>
                </a:solidFill>
              </a:rPr>
              <a:t> that doesn’t</a:t>
            </a:r>
          </a:p>
          <a:p>
            <a:pPr eaLnBrk="1" hangingPunct="1">
              <a:spcBef>
                <a:spcPct val="0"/>
              </a:spcBef>
              <a:buClrTx/>
              <a:buSzTx/>
              <a:buFontTx/>
              <a:buNone/>
            </a:pPr>
            <a:r>
              <a:rPr lang="en-US" altLang="en-US" sz="1200">
                <a:solidFill>
                  <a:srgbClr val="FFCC99"/>
                </a:solidFill>
              </a:rPr>
              <a:t>   …</a:t>
            </a:r>
            <a:r>
              <a:rPr lang="en-US" altLang="en-US" sz="1200" b="1">
                <a:solidFill>
                  <a:srgbClr val="FFCC99"/>
                </a:solidFill>
              </a:rPr>
              <a:t>respect the vertical</a:t>
            </a:r>
            <a:r>
              <a:rPr lang="en-US" altLang="en-US" sz="1200">
                <a:solidFill>
                  <a:srgbClr val="FFCC99"/>
                </a:solidFill>
              </a:rPr>
              <a:t> and may…</a:t>
            </a:r>
            <a:r>
              <a:rPr lang="en-US" altLang="en-US" sz="1200" b="1">
                <a:solidFill>
                  <a:srgbClr val="FFCC99"/>
                </a:solidFill>
              </a:rPr>
              <a:t>resolve with refraction</a:t>
            </a:r>
          </a:p>
        </p:txBody>
      </p:sp>
      <p:sp>
        <p:nvSpPr>
          <p:cNvPr id="18" name="Text Box 13">
            <a:extLst>
              <a:ext uri="{FF2B5EF4-FFF2-40B4-BE49-F238E27FC236}">
                <a16:creationId xmlns:a16="http://schemas.microsoft.com/office/drawing/2014/main" id="{FC15D26C-B4B1-4796-99F6-E058FBB69B96}"/>
              </a:ext>
            </a:extLst>
          </p:cNvPr>
          <p:cNvSpPr txBox="1">
            <a:spLocks noChangeArrowheads="1"/>
          </p:cNvSpPr>
          <p:nvPr/>
        </p:nvSpPr>
        <p:spPr bwMode="auto">
          <a:xfrm>
            <a:off x="4800600" y="5257800"/>
            <a:ext cx="4216400" cy="1231106"/>
          </a:xfrm>
          <a:prstGeom prst="rect">
            <a:avLst/>
          </a:prstGeom>
          <a:solidFill>
            <a:srgbClr val="FFCC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dirty="0">
                <a:solidFill>
                  <a:schemeClr val="bg1">
                    <a:lumMod val="65000"/>
                  </a:schemeClr>
                </a:solidFill>
              </a:rPr>
              <a:t>Tilted-Disc Syndrome</a:t>
            </a:r>
          </a:p>
          <a:p>
            <a:pPr eaLnBrk="1" hangingPunct="1">
              <a:spcBef>
                <a:spcPct val="0"/>
              </a:spcBef>
              <a:buClrTx/>
              <a:buSzTx/>
              <a:buFontTx/>
              <a:buNone/>
            </a:pPr>
            <a:r>
              <a:rPr lang="en-US" altLang="en-US" sz="1200" dirty="0">
                <a:solidFill>
                  <a:srgbClr val="FFCC99"/>
                </a:solidFill>
              </a:rPr>
              <a:t>1) Superior pole appears…</a:t>
            </a:r>
            <a:r>
              <a:rPr lang="en-US" altLang="en-US" sz="1200" b="1" dirty="0">
                <a:solidFill>
                  <a:srgbClr val="FFCC99"/>
                </a:solidFill>
              </a:rPr>
              <a:t>elevated</a:t>
            </a:r>
            <a:r>
              <a:rPr lang="en-US" altLang="en-US" sz="1200" dirty="0">
                <a:solidFill>
                  <a:srgbClr val="FFCC99"/>
                </a:solidFill>
              </a:rPr>
              <a:t>, inferior… </a:t>
            </a:r>
            <a:r>
              <a:rPr lang="en-US" altLang="en-US" sz="1200" b="1" dirty="0">
                <a:solidFill>
                  <a:srgbClr val="FFCC99"/>
                </a:solidFill>
              </a:rPr>
              <a:t>recessed</a:t>
            </a:r>
          </a:p>
          <a:p>
            <a:pPr eaLnBrk="1" hangingPunct="1">
              <a:spcBef>
                <a:spcPct val="0"/>
              </a:spcBef>
              <a:buClrTx/>
              <a:buSzTx/>
              <a:buFontTx/>
              <a:buNone/>
            </a:pPr>
            <a:r>
              <a:rPr lang="en-US" altLang="en-US" sz="1200" dirty="0">
                <a:solidFill>
                  <a:srgbClr val="FFCC99"/>
                </a:solidFill>
              </a:rPr>
              <a:t>2) Associated with…</a:t>
            </a:r>
            <a:r>
              <a:rPr lang="en-US" altLang="en-US" sz="1200" b="1" dirty="0">
                <a:solidFill>
                  <a:srgbClr val="FFCC99"/>
                </a:solidFill>
              </a:rPr>
              <a:t>situs inversus</a:t>
            </a:r>
            <a:r>
              <a:rPr lang="en-US" altLang="en-US" sz="1200" dirty="0">
                <a:solidFill>
                  <a:srgbClr val="FFCC99"/>
                </a:solidFill>
              </a:rPr>
              <a:t> of retinal vessels</a:t>
            </a:r>
          </a:p>
          <a:p>
            <a:pPr eaLnBrk="1" hangingPunct="1">
              <a:spcBef>
                <a:spcPct val="0"/>
              </a:spcBef>
              <a:buClrTx/>
              <a:buSzTx/>
              <a:buFontTx/>
              <a:buNone/>
            </a:pPr>
            <a:r>
              <a:rPr lang="en-US" altLang="en-US" sz="1200" dirty="0">
                <a:solidFill>
                  <a:srgbClr val="FFCC99"/>
                </a:solidFill>
              </a:rPr>
              <a:t>3) Fundus abnormality produces… </a:t>
            </a:r>
            <a:r>
              <a:rPr lang="en-US" altLang="en-US" sz="1200" b="1" dirty="0">
                <a:solidFill>
                  <a:srgbClr val="FFCC99"/>
                </a:solidFill>
              </a:rPr>
              <a:t>myopic </a:t>
            </a:r>
            <a:r>
              <a:rPr lang="en-US" altLang="en-US" sz="1200" b="1" dirty="0" err="1">
                <a:solidFill>
                  <a:srgbClr val="FFCC99"/>
                </a:solidFill>
              </a:rPr>
              <a:t>astigm</a:t>
            </a:r>
            <a:endParaRPr lang="en-US" altLang="en-US" sz="1200" b="1" dirty="0">
              <a:solidFill>
                <a:srgbClr val="FFCC99"/>
              </a:solidFill>
            </a:endParaRPr>
          </a:p>
          <a:p>
            <a:pPr eaLnBrk="1" hangingPunct="1">
              <a:spcBef>
                <a:spcPct val="0"/>
              </a:spcBef>
              <a:buClrTx/>
              <a:buSzTx/>
              <a:buFontTx/>
              <a:buNone/>
            </a:pPr>
            <a:r>
              <a:rPr lang="en-US" altLang="en-US" sz="1200" dirty="0">
                <a:solidFill>
                  <a:srgbClr val="FFCC99"/>
                </a:solidFill>
              </a:rPr>
              <a:t>4) VF testing reveals…</a:t>
            </a:r>
            <a:r>
              <a:rPr lang="en-US" altLang="en-US" sz="1200" b="1" dirty="0">
                <a:solidFill>
                  <a:srgbClr val="FFCC99"/>
                </a:solidFill>
              </a:rPr>
              <a:t>bitemporal hemianopia</a:t>
            </a:r>
            <a:r>
              <a:rPr lang="en-US" altLang="en-US" sz="1200" dirty="0">
                <a:solidFill>
                  <a:srgbClr val="FFCC99"/>
                </a:solidFill>
              </a:rPr>
              <a:t> that </a:t>
            </a:r>
            <a:r>
              <a:rPr lang="en-US" altLang="en-US" sz="1200" dirty="0" err="1">
                <a:solidFill>
                  <a:srgbClr val="FFCC99"/>
                </a:solidFill>
              </a:rPr>
              <a:t>doesn’t</a:t>
            </a:r>
            <a:r>
              <a:rPr lang="en-US" altLang="en-US" sz="1200" b="1" dirty="0" err="1">
                <a:solidFill>
                  <a:srgbClr val="FFCC99"/>
                </a:solidFill>
              </a:rPr>
              <a:t>with</a:t>
            </a:r>
            <a:r>
              <a:rPr lang="en-US" altLang="en-US" sz="1200" b="1" dirty="0">
                <a:solidFill>
                  <a:srgbClr val="FFCC99"/>
                </a:solidFill>
              </a:rPr>
              <a:t> refract</a:t>
            </a:r>
          </a:p>
        </p:txBody>
      </p:sp>
    </p:spTree>
  </p:cSld>
  <p:clrMapOvr>
    <a:masterClrMapping/>
  </p:clrMapOvr>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Text Box 16">
            <a:extLst>
              <a:ext uri="{FF2B5EF4-FFF2-40B4-BE49-F238E27FC236}">
                <a16:creationId xmlns:a16="http://schemas.microsoft.com/office/drawing/2014/main" id="{EECCB9DE-FD7A-4E10-9B11-3410B4E3C020}"/>
              </a:ext>
            </a:extLst>
          </p:cNvPr>
          <p:cNvSpPr txBox="1">
            <a:spLocks noChangeArrowheads="1"/>
          </p:cNvSpPr>
          <p:nvPr/>
        </p:nvSpPr>
        <p:spPr bwMode="auto">
          <a:xfrm>
            <a:off x="4648200" y="2576513"/>
            <a:ext cx="3973513" cy="862012"/>
          </a:xfrm>
          <a:prstGeom prst="rect">
            <a:avLst/>
          </a:prstGeom>
          <a:solidFill>
            <a:srgbClr val="FFC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defRPr/>
            </a:pPr>
            <a:r>
              <a:rPr lang="en-US" altLang="en-US" sz="1400" b="1" dirty="0">
                <a:solidFill>
                  <a:schemeClr val="bg1">
                    <a:lumMod val="65000"/>
                  </a:schemeClr>
                </a:solidFill>
              </a:rPr>
              <a:t>Myelinated RNFL</a:t>
            </a:r>
          </a:p>
          <a:p>
            <a:pPr eaLnBrk="1" hangingPunct="1">
              <a:spcBef>
                <a:spcPct val="0"/>
              </a:spcBef>
              <a:buClrTx/>
              <a:buSzTx/>
              <a:buFontTx/>
              <a:buNone/>
              <a:defRPr/>
            </a:pPr>
            <a:r>
              <a:rPr lang="en-US" altLang="en-US" sz="1200" dirty="0">
                <a:solidFill>
                  <a:srgbClr val="FFCCFF"/>
                </a:solidFill>
              </a:rPr>
              <a:t>--Myelin normally starts at LGN, ends at lamina </a:t>
            </a:r>
            <a:r>
              <a:rPr lang="en-US" altLang="en-US" sz="1200" dirty="0" err="1">
                <a:solidFill>
                  <a:srgbClr val="FFCCFF"/>
                </a:solidFill>
              </a:rPr>
              <a:t>cribrosa</a:t>
            </a:r>
            <a:endParaRPr lang="en-US" altLang="en-US" sz="1200" dirty="0">
              <a:solidFill>
                <a:srgbClr val="FFCCFF"/>
              </a:solidFill>
            </a:endParaRPr>
          </a:p>
          <a:p>
            <a:pPr eaLnBrk="1" hangingPunct="1">
              <a:spcBef>
                <a:spcPct val="0"/>
              </a:spcBef>
              <a:buClrTx/>
              <a:buSzTx/>
              <a:buFontTx/>
              <a:buNone/>
              <a:defRPr/>
            </a:pPr>
            <a:r>
              <a:rPr lang="en-US" altLang="en-US" sz="1200" dirty="0">
                <a:solidFill>
                  <a:srgbClr val="FFCCFF"/>
                </a:solidFill>
              </a:rPr>
              <a:t>--Can be patchy, discontinuous</a:t>
            </a:r>
          </a:p>
          <a:p>
            <a:pPr eaLnBrk="1" hangingPunct="1">
              <a:spcBef>
                <a:spcPct val="0"/>
              </a:spcBef>
              <a:buClrTx/>
              <a:buSzTx/>
              <a:buFontTx/>
              <a:buNone/>
              <a:defRPr/>
            </a:pPr>
            <a:r>
              <a:rPr lang="en-US" altLang="en-US" sz="1200" dirty="0">
                <a:solidFill>
                  <a:srgbClr val="FFCCFF"/>
                </a:solidFill>
              </a:rPr>
              <a:t>--Corresponding VF has absolute scotoma</a:t>
            </a:r>
          </a:p>
        </p:txBody>
      </p:sp>
      <p:sp>
        <p:nvSpPr>
          <p:cNvPr id="19" name="Text Box 19">
            <a:extLst>
              <a:ext uri="{FF2B5EF4-FFF2-40B4-BE49-F238E27FC236}">
                <a16:creationId xmlns:a16="http://schemas.microsoft.com/office/drawing/2014/main" id="{013C2E9A-B245-43FF-91BB-1BD95E725C76}"/>
              </a:ext>
            </a:extLst>
          </p:cNvPr>
          <p:cNvSpPr txBox="1">
            <a:spLocks noChangeArrowheads="1"/>
          </p:cNvSpPr>
          <p:nvPr/>
        </p:nvSpPr>
        <p:spPr bwMode="auto">
          <a:xfrm>
            <a:off x="5257800" y="3760788"/>
            <a:ext cx="3273425" cy="1231900"/>
          </a:xfrm>
          <a:prstGeom prst="rect">
            <a:avLst/>
          </a:prstGeom>
          <a:solidFill>
            <a:srgbClr val="CCFFCC"/>
          </a:solidFill>
          <a:ln w="9525">
            <a:no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defRPr/>
            </a:pPr>
            <a:r>
              <a:rPr lang="en-US" altLang="en-US" sz="1400" b="1" dirty="0">
                <a:solidFill>
                  <a:schemeClr val="bg1">
                    <a:lumMod val="65000"/>
                  </a:schemeClr>
                </a:solidFill>
              </a:rPr>
              <a:t>Optic Nerve Hypoplasia</a:t>
            </a:r>
          </a:p>
          <a:p>
            <a:pPr eaLnBrk="1" hangingPunct="1">
              <a:spcBef>
                <a:spcPct val="0"/>
              </a:spcBef>
              <a:buClrTx/>
              <a:buSzTx/>
              <a:buFontTx/>
              <a:buNone/>
              <a:defRPr/>
            </a:pPr>
            <a:r>
              <a:rPr lang="en-US" altLang="en-US" sz="1200" dirty="0">
                <a:solidFill>
                  <a:srgbClr val="CCFFCC"/>
                </a:solidFill>
              </a:rPr>
              <a:t>--Abnormally </a:t>
            </a:r>
            <a:r>
              <a:rPr lang="en-US" altLang="en-US" sz="1200" b="1" dirty="0">
                <a:solidFill>
                  <a:srgbClr val="CCFFCC"/>
                </a:solidFill>
              </a:rPr>
              <a:t>low number of axons</a:t>
            </a:r>
          </a:p>
          <a:p>
            <a:pPr eaLnBrk="1" hangingPunct="1">
              <a:spcBef>
                <a:spcPct val="0"/>
              </a:spcBef>
              <a:buClrTx/>
              <a:buSzTx/>
              <a:buFontTx/>
              <a:buNone/>
              <a:defRPr/>
            </a:pPr>
            <a:r>
              <a:rPr lang="en-US" altLang="en-US" sz="1200" dirty="0">
                <a:solidFill>
                  <a:srgbClr val="CCFFCC"/>
                </a:solidFill>
              </a:rPr>
              <a:t>--DFE: Small pale disc with </a:t>
            </a:r>
            <a:r>
              <a:rPr lang="en-US" altLang="en-US" sz="1200" b="1" dirty="0">
                <a:solidFill>
                  <a:srgbClr val="CCFFCC"/>
                </a:solidFill>
              </a:rPr>
              <a:t>double ring sign</a:t>
            </a:r>
            <a:endParaRPr lang="en-US" altLang="en-US" sz="1200" dirty="0">
              <a:solidFill>
                <a:srgbClr val="CCFFCC"/>
              </a:solidFill>
            </a:endParaRPr>
          </a:p>
          <a:p>
            <a:pPr eaLnBrk="1" hangingPunct="1">
              <a:spcBef>
                <a:spcPct val="0"/>
              </a:spcBef>
              <a:buClrTx/>
              <a:buSzTx/>
              <a:buFontTx/>
              <a:buNone/>
              <a:defRPr/>
            </a:pPr>
            <a:r>
              <a:rPr lang="en-US" altLang="en-US" sz="1200" dirty="0">
                <a:solidFill>
                  <a:srgbClr val="CCFFCC"/>
                </a:solidFill>
              </a:rPr>
              <a:t>--VA </a:t>
            </a:r>
            <a:r>
              <a:rPr lang="en-US" altLang="en-US" sz="1200" b="1" dirty="0">
                <a:solidFill>
                  <a:srgbClr val="CCFFCC"/>
                </a:solidFill>
              </a:rPr>
              <a:t>20/20&lt;-&gt;NLP</a:t>
            </a:r>
          </a:p>
          <a:p>
            <a:pPr eaLnBrk="1" hangingPunct="1">
              <a:spcBef>
                <a:spcPct val="0"/>
              </a:spcBef>
              <a:buClrTx/>
              <a:buSzTx/>
              <a:buFontTx/>
              <a:buNone/>
              <a:defRPr/>
            </a:pPr>
            <a:r>
              <a:rPr lang="en-US" altLang="en-US" sz="1200" dirty="0">
                <a:solidFill>
                  <a:srgbClr val="CCFFCC"/>
                </a:solidFill>
              </a:rPr>
              <a:t>--VF defects </a:t>
            </a:r>
            <a:r>
              <a:rPr lang="en-US" altLang="en-US" sz="1200" b="1" dirty="0">
                <a:solidFill>
                  <a:srgbClr val="CCFFCC"/>
                </a:solidFill>
              </a:rPr>
              <a:t>invariably present</a:t>
            </a:r>
          </a:p>
          <a:p>
            <a:pPr eaLnBrk="1" hangingPunct="1">
              <a:spcBef>
                <a:spcPct val="0"/>
              </a:spcBef>
              <a:buClrTx/>
              <a:buSzTx/>
              <a:buFontTx/>
              <a:buNone/>
              <a:defRPr/>
            </a:pPr>
            <a:r>
              <a:rPr lang="en-US" altLang="en-US" sz="1200" dirty="0">
                <a:solidFill>
                  <a:srgbClr val="CCFFCC"/>
                </a:solidFill>
              </a:rPr>
              <a:t>--Remember the </a:t>
            </a:r>
            <a:r>
              <a:rPr lang="en-US" altLang="en-US" sz="1200" b="1" dirty="0">
                <a:solidFill>
                  <a:srgbClr val="CCFFCC"/>
                </a:solidFill>
              </a:rPr>
              <a:t>4 D’s</a:t>
            </a:r>
            <a:r>
              <a:rPr lang="en-US" altLang="en-US" sz="1200" dirty="0">
                <a:solidFill>
                  <a:srgbClr val="CCFFCC"/>
                </a:solidFill>
              </a:rPr>
              <a:t> (more on this shortly)</a:t>
            </a:r>
          </a:p>
        </p:txBody>
      </p:sp>
      <p:sp>
        <p:nvSpPr>
          <p:cNvPr id="31749" name="Text Box 10">
            <a:extLst>
              <a:ext uri="{FF2B5EF4-FFF2-40B4-BE49-F238E27FC236}">
                <a16:creationId xmlns:a16="http://schemas.microsoft.com/office/drawing/2014/main" id="{1577E9FE-8131-4F06-B6A7-1F6F11FC7D3F}"/>
              </a:ext>
            </a:extLst>
          </p:cNvPr>
          <p:cNvSpPr txBox="1">
            <a:spLocks noChangeArrowheads="1"/>
          </p:cNvSpPr>
          <p:nvPr/>
        </p:nvSpPr>
        <p:spPr bwMode="auto">
          <a:xfrm>
            <a:off x="1371600" y="4267200"/>
            <a:ext cx="3057525" cy="2154238"/>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Morning-Glory Disc</a:t>
            </a:r>
          </a:p>
          <a:p>
            <a:pPr eaLnBrk="1" hangingPunct="1">
              <a:spcBef>
                <a:spcPct val="0"/>
              </a:spcBef>
              <a:buClrTx/>
              <a:buSzTx/>
              <a:buFontTx/>
              <a:buNone/>
            </a:pPr>
            <a:r>
              <a:rPr lang="en-US" altLang="en-US" sz="1200"/>
              <a:t>--DFE reveals:</a:t>
            </a:r>
          </a:p>
          <a:p>
            <a:pPr eaLnBrk="1" hangingPunct="1">
              <a:spcBef>
                <a:spcPct val="0"/>
              </a:spcBef>
              <a:buClrTx/>
              <a:buSzTx/>
              <a:buFontTx/>
              <a:buNone/>
            </a:pPr>
            <a:r>
              <a:rPr lang="en-US" altLang="en-US" sz="1200"/>
              <a:t>  1) A funnel-shaped…</a:t>
            </a:r>
            <a:r>
              <a:rPr lang="en-US" altLang="en-US" sz="1200" b="1">
                <a:solidFill>
                  <a:srgbClr val="0000FF"/>
                </a:solidFill>
              </a:rPr>
              <a:t>excavation</a:t>
            </a:r>
            <a:endParaRPr lang="en-US" altLang="en-US" sz="1200"/>
          </a:p>
          <a:p>
            <a:pPr eaLnBrk="1" hangingPunct="1">
              <a:spcBef>
                <a:spcPct val="0"/>
              </a:spcBef>
              <a:buClrTx/>
              <a:buSzTx/>
              <a:buFontTx/>
              <a:buNone/>
            </a:pPr>
            <a:r>
              <a:rPr lang="en-US" altLang="en-US" sz="1200"/>
              <a:t>  2) Number of vessels crossing the rim</a:t>
            </a:r>
          </a:p>
          <a:p>
            <a:pPr eaLnBrk="1" hangingPunct="1">
              <a:spcBef>
                <a:spcPct val="0"/>
              </a:spcBef>
              <a:buClrTx/>
              <a:buSzTx/>
              <a:buFontTx/>
              <a:buNone/>
            </a:pPr>
            <a:r>
              <a:rPr lang="en-US" altLang="en-US" sz="1200"/>
              <a:t>    seems abnormally…</a:t>
            </a:r>
            <a:r>
              <a:rPr lang="en-US" altLang="en-US" sz="1200" b="1">
                <a:solidFill>
                  <a:srgbClr val="0000FF"/>
                </a:solidFill>
              </a:rPr>
              <a:t>high</a:t>
            </a:r>
            <a:r>
              <a:rPr lang="en-US" altLang="en-US" sz="1200"/>
              <a:t> </a:t>
            </a:r>
            <a:endParaRPr lang="en-US" altLang="en-US" sz="1200" b="1">
              <a:solidFill>
                <a:srgbClr val="0000FF"/>
              </a:solidFill>
            </a:endParaRPr>
          </a:p>
          <a:p>
            <a:pPr eaLnBrk="1" hangingPunct="1">
              <a:spcBef>
                <a:spcPct val="0"/>
              </a:spcBef>
              <a:buClrTx/>
              <a:buSzTx/>
              <a:buFontTx/>
              <a:buNone/>
            </a:pPr>
            <a:r>
              <a:rPr lang="en-US" altLang="en-US" sz="1200"/>
              <a:t>--Tissue is…</a:t>
            </a:r>
            <a:r>
              <a:rPr lang="en-US" altLang="en-US" sz="1200" b="1">
                <a:solidFill>
                  <a:srgbClr val="0000FF"/>
                </a:solidFill>
              </a:rPr>
              <a:t>contractile</a:t>
            </a:r>
            <a:r>
              <a:rPr lang="en-US" altLang="en-US" sz="1200"/>
              <a:t>, so cup seems</a:t>
            </a:r>
          </a:p>
          <a:p>
            <a:pPr eaLnBrk="1" hangingPunct="1">
              <a:spcBef>
                <a:spcPct val="0"/>
              </a:spcBef>
              <a:buClrTx/>
              <a:buSzTx/>
              <a:buFontTx/>
              <a:buNone/>
            </a:pPr>
            <a:r>
              <a:rPr lang="en-US" altLang="en-US" sz="1200"/>
              <a:t>  to…</a:t>
            </a:r>
            <a:r>
              <a:rPr lang="en-US" altLang="en-US" sz="1200" b="1">
                <a:solidFill>
                  <a:srgbClr val="0000FF"/>
                </a:solidFill>
              </a:rPr>
              <a:t>open </a:t>
            </a:r>
            <a:r>
              <a:rPr lang="en-US" altLang="en-US" sz="1200">
                <a:solidFill>
                  <a:srgbClr val="0000FF"/>
                </a:solidFill>
              </a:rPr>
              <a:t>and</a:t>
            </a:r>
            <a:r>
              <a:rPr lang="en-US" altLang="en-US" sz="1200" b="1">
                <a:solidFill>
                  <a:srgbClr val="0000FF"/>
                </a:solidFill>
              </a:rPr>
              <a:t> close</a:t>
            </a:r>
            <a:r>
              <a:rPr lang="en-US" altLang="en-US" sz="1200"/>
              <a:t> (like its namesake,  </a:t>
            </a:r>
          </a:p>
          <a:p>
            <a:pPr eaLnBrk="1" hangingPunct="1">
              <a:spcBef>
                <a:spcPct val="0"/>
              </a:spcBef>
              <a:buClrTx/>
              <a:buSzTx/>
              <a:buFontTx/>
              <a:buNone/>
            </a:pPr>
            <a:r>
              <a:rPr lang="en-US" altLang="en-US" sz="1200"/>
              <a:t>  the morning-glory flower)</a:t>
            </a:r>
          </a:p>
          <a:p>
            <a:pPr eaLnBrk="1" hangingPunct="1">
              <a:spcBef>
                <a:spcPct val="0"/>
              </a:spcBef>
              <a:buClrTx/>
              <a:buSzTx/>
              <a:buFontTx/>
              <a:buNone/>
            </a:pPr>
            <a:r>
              <a:rPr lang="en-US" altLang="en-US" sz="1200"/>
              <a:t>--VA usually…</a:t>
            </a:r>
            <a:r>
              <a:rPr lang="en-US" altLang="en-US" sz="1200" b="1">
                <a:solidFill>
                  <a:srgbClr val="0000FF"/>
                </a:solidFill>
              </a:rPr>
              <a:t>20/200</a:t>
            </a:r>
            <a:r>
              <a:rPr lang="en-US" altLang="en-US" sz="1200"/>
              <a:t>, but can be…</a:t>
            </a:r>
          </a:p>
          <a:p>
            <a:pPr eaLnBrk="1" hangingPunct="1">
              <a:spcBef>
                <a:spcPct val="0"/>
              </a:spcBef>
              <a:buClrTx/>
              <a:buSzTx/>
              <a:buFontTx/>
              <a:buNone/>
            </a:pPr>
            <a:r>
              <a:rPr lang="en-US" altLang="en-US" sz="1200"/>
              <a:t>   </a:t>
            </a:r>
            <a:r>
              <a:rPr lang="en-US" altLang="en-US" sz="1200" b="1">
                <a:solidFill>
                  <a:srgbClr val="0000FF"/>
                </a:solidFill>
              </a:rPr>
              <a:t>20/20&lt;-&gt;NLP</a:t>
            </a:r>
          </a:p>
          <a:p>
            <a:pPr eaLnBrk="1" hangingPunct="1">
              <a:spcBef>
                <a:spcPct val="0"/>
              </a:spcBef>
              <a:buClrTx/>
              <a:buSzTx/>
              <a:buFontTx/>
              <a:buNone/>
            </a:pPr>
            <a:r>
              <a:rPr lang="en-US" altLang="en-US" sz="1200"/>
              <a:t>--1/3 develop…</a:t>
            </a:r>
            <a:r>
              <a:rPr lang="en-US" altLang="en-US" sz="1200" b="1">
                <a:solidFill>
                  <a:srgbClr val="CCECFF"/>
                </a:solidFill>
              </a:rPr>
              <a:t>serous</a:t>
            </a:r>
            <a:r>
              <a:rPr lang="en-US" altLang="en-US" sz="1200" b="1">
                <a:solidFill>
                  <a:srgbClr val="0000FF"/>
                </a:solidFill>
              </a:rPr>
              <a:t> </a:t>
            </a:r>
            <a:r>
              <a:rPr lang="en-US" altLang="en-US" sz="1200" b="1">
                <a:solidFill>
                  <a:srgbClr val="CCECFF"/>
                </a:solidFill>
              </a:rPr>
              <a:t>RD</a:t>
            </a:r>
          </a:p>
        </p:txBody>
      </p:sp>
      <p:sp>
        <p:nvSpPr>
          <p:cNvPr id="29699" name="Text Box 3">
            <a:extLst>
              <a:ext uri="{FF2B5EF4-FFF2-40B4-BE49-F238E27FC236}">
                <a16:creationId xmlns:a16="http://schemas.microsoft.com/office/drawing/2014/main" id="{C2169C85-7A08-406E-ACAC-3BEC921E3BC9}"/>
              </a:ext>
            </a:extLst>
          </p:cNvPr>
          <p:cNvSpPr txBox="1">
            <a:spLocks noChangeArrowheads="1"/>
          </p:cNvSpPr>
          <p:nvPr/>
        </p:nvSpPr>
        <p:spPr bwMode="auto">
          <a:xfrm>
            <a:off x="793750" y="3505200"/>
            <a:ext cx="2274888" cy="677863"/>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r>
              <a:rPr lang="en-US" altLang="en-US" sz="1400" b="1" dirty="0">
                <a:solidFill>
                  <a:schemeClr val="bg1">
                    <a:lumMod val="65000"/>
                  </a:schemeClr>
                </a:solidFill>
              </a:rPr>
              <a:t>Optic Pit/Hole</a:t>
            </a:r>
          </a:p>
          <a:p>
            <a:pPr eaLnBrk="1" hangingPunct="1">
              <a:defRPr/>
            </a:pPr>
            <a:r>
              <a:rPr lang="en-US" altLang="en-US" sz="1200" dirty="0">
                <a:solidFill>
                  <a:schemeClr val="bg1">
                    <a:lumMod val="65000"/>
                  </a:schemeClr>
                </a:solidFill>
              </a:rPr>
              <a:t>--Associated with…</a:t>
            </a:r>
            <a:r>
              <a:rPr lang="en-US" altLang="en-US" sz="1200" b="1" dirty="0">
                <a:solidFill>
                  <a:schemeClr val="bg1">
                    <a:lumMod val="65000"/>
                  </a:schemeClr>
                </a:solidFill>
              </a:rPr>
              <a:t>serous RD</a:t>
            </a:r>
          </a:p>
          <a:p>
            <a:pPr eaLnBrk="1" hangingPunct="1">
              <a:defRPr/>
            </a:pPr>
            <a:r>
              <a:rPr lang="en-US" altLang="en-US" sz="1200" b="1" dirty="0">
                <a:solidFill>
                  <a:schemeClr val="bg1">
                    <a:lumMod val="65000"/>
                  </a:schemeClr>
                </a:solidFill>
              </a:rPr>
              <a:t>  in adulthood</a:t>
            </a:r>
          </a:p>
        </p:txBody>
      </p:sp>
      <p:sp>
        <p:nvSpPr>
          <p:cNvPr id="29700" name="Line 4">
            <a:extLst>
              <a:ext uri="{FF2B5EF4-FFF2-40B4-BE49-F238E27FC236}">
                <a16:creationId xmlns:a16="http://schemas.microsoft.com/office/drawing/2014/main" id="{6660E139-93A9-4E4C-89D1-3722BBF6D8B7}"/>
              </a:ext>
            </a:extLst>
          </p:cNvPr>
          <p:cNvSpPr>
            <a:spLocks noChangeShapeType="1"/>
          </p:cNvSpPr>
          <p:nvPr/>
        </p:nvSpPr>
        <p:spPr bwMode="auto">
          <a:xfrm flipH="1">
            <a:off x="1600200" y="2057400"/>
            <a:ext cx="1524000" cy="3810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en-US">
              <a:latin typeface="Arial" charset="0"/>
            </a:endParaRPr>
          </a:p>
        </p:txBody>
      </p:sp>
      <p:sp>
        <p:nvSpPr>
          <p:cNvPr id="29702" name="Text Box 6">
            <a:extLst>
              <a:ext uri="{FF2B5EF4-FFF2-40B4-BE49-F238E27FC236}">
                <a16:creationId xmlns:a16="http://schemas.microsoft.com/office/drawing/2014/main" id="{12992157-1FD6-4617-9210-C45610FD4AE3}"/>
              </a:ext>
            </a:extLst>
          </p:cNvPr>
          <p:cNvSpPr txBox="1">
            <a:spLocks noChangeArrowheads="1"/>
          </p:cNvSpPr>
          <p:nvPr/>
        </p:nvSpPr>
        <p:spPr bwMode="auto">
          <a:xfrm>
            <a:off x="1341438" y="1524000"/>
            <a:ext cx="3543300" cy="4587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algn="ctr" eaLnBrk="1" hangingPunct="1">
              <a:lnSpc>
                <a:spcPct val="85000"/>
              </a:lnSpc>
              <a:defRPr/>
            </a:pPr>
            <a:r>
              <a:rPr lang="en-US" altLang="en-US" sz="1400" i="1">
                <a:solidFill>
                  <a:schemeClr val="bg1">
                    <a:lumMod val="75000"/>
                  </a:schemeClr>
                </a:solidFill>
              </a:rPr>
              <a:t>These three are all secondary to abnormal</a:t>
            </a:r>
          </a:p>
          <a:p>
            <a:pPr algn="ctr" eaLnBrk="1" hangingPunct="1">
              <a:lnSpc>
                <a:spcPct val="85000"/>
              </a:lnSpc>
              <a:defRPr/>
            </a:pPr>
            <a:r>
              <a:rPr lang="en-US" altLang="en-US" sz="1400" i="1">
                <a:solidFill>
                  <a:schemeClr val="bg1">
                    <a:lumMod val="75000"/>
                  </a:schemeClr>
                </a:solidFill>
              </a:rPr>
              <a:t>closure of the embryonic optic fissure</a:t>
            </a:r>
          </a:p>
        </p:txBody>
      </p:sp>
      <p:sp>
        <p:nvSpPr>
          <p:cNvPr id="29703" name="Text Box 7">
            <a:extLst>
              <a:ext uri="{FF2B5EF4-FFF2-40B4-BE49-F238E27FC236}">
                <a16:creationId xmlns:a16="http://schemas.microsoft.com/office/drawing/2014/main" id="{5FDD2B18-E41A-42E1-AB84-0D48EFCB0C95}"/>
              </a:ext>
            </a:extLst>
          </p:cNvPr>
          <p:cNvSpPr txBox="1">
            <a:spLocks noChangeArrowheads="1"/>
          </p:cNvSpPr>
          <p:nvPr/>
        </p:nvSpPr>
        <p:spPr bwMode="auto">
          <a:xfrm>
            <a:off x="76200" y="2514600"/>
            <a:ext cx="2782888" cy="862013"/>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r>
              <a:rPr lang="en-US" altLang="en-US" sz="1400" b="1" dirty="0">
                <a:solidFill>
                  <a:schemeClr val="bg1">
                    <a:lumMod val="65000"/>
                  </a:schemeClr>
                </a:solidFill>
              </a:rPr>
              <a:t>Optic Nerve Coloboma</a:t>
            </a:r>
          </a:p>
          <a:p>
            <a:pPr eaLnBrk="1" hangingPunct="1">
              <a:defRPr/>
            </a:pPr>
            <a:r>
              <a:rPr lang="en-US" altLang="en-US" sz="1200" dirty="0">
                <a:solidFill>
                  <a:schemeClr val="bg1">
                    <a:lumMod val="65000"/>
                  </a:schemeClr>
                </a:solidFill>
              </a:rPr>
              <a:t>1) May resemble…</a:t>
            </a:r>
            <a:r>
              <a:rPr lang="en-US" altLang="en-US" sz="1200" b="1" dirty="0">
                <a:solidFill>
                  <a:schemeClr val="bg1">
                    <a:lumMod val="65000"/>
                  </a:schemeClr>
                </a:solidFill>
              </a:rPr>
              <a:t>deep cupping</a:t>
            </a:r>
          </a:p>
          <a:p>
            <a:pPr eaLnBrk="1" hangingPunct="1">
              <a:defRPr/>
            </a:pPr>
            <a:r>
              <a:rPr lang="en-US" altLang="en-US" sz="1200" dirty="0">
                <a:solidFill>
                  <a:schemeClr val="bg1">
                    <a:lumMod val="65000"/>
                  </a:schemeClr>
                </a:solidFill>
              </a:rPr>
              <a:t>2) Can be…</a:t>
            </a:r>
            <a:r>
              <a:rPr lang="en-US" altLang="en-US" sz="1200" b="1" dirty="0">
                <a:solidFill>
                  <a:schemeClr val="bg1">
                    <a:lumMod val="65000"/>
                  </a:schemeClr>
                </a:solidFill>
              </a:rPr>
              <a:t>bilateral, asymmetric</a:t>
            </a:r>
          </a:p>
          <a:p>
            <a:pPr eaLnBrk="1" hangingPunct="1">
              <a:defRPr/>
            </a:pPr>
            <a:r>
              <a:rPr lang="en-US" altLang="en-US" sz="1200" dirty="0">
                <a:solidFill>
                  <a:schemeClr val="bg1">
                    <a:lumMod val="65000"/>
                  </a:schemeClr>
                </a:solidFill>
              </a:rPr>
              <a:t>3) Part of the…</a:t>
            </a:r>
            <a:r>
              <a:rPr lang="en-US" altLang="en-US" sz="1200" b="1" dirty="0">
                <a:solidFill>
                  <a:schemeClr val="bg1">
                    <a:lumMod val="65000"/>
                  </a:schemeClr>
                </a:solidFill>
              </a:rPr>
              <a:t>CHARGE association</a:t>
            </a:r>
          </a:p>
        </p:txBody>
      </p:sp>
      <p:sp>
        <p:nvSpPr>
          <p:cNvPr id="29704" name="Line 8">
            <a:extLst>
              <a:ext uri="{FF2B5EF4-FFF2-40B4-BE49-F238E27FC236}">
                <a16:creationId xmlns:a16="http://schemas.microsoft.com/office/drawing/2014/main" id="{525AA113-C1FE-4E49-9F82-5BBAC7594348}"/>
              </a:ext>
            </a:extLst>
          </p:cNvPr>
          <p:cNvSpPr>
            <a:spLocks noChangeShapeType="1"/>
          </p:cNvSpPr>
          <p:nvPr/>
        </p:nvSpPr>
        <p:spPr bwMode="auto">
          <a:xfrm flipH="1">
            <a:off x="2971800" y="2057400"/>
            <a:ext cx="152400" cy="14478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en-US">
              <a:latin typeface="Arial" charset="0"/>
            </a:endParaRPr>
          </a:p>
        </p:txBody>
      </p:sp>
      <p:sp>
        <p:nvSpPr>
          <p:cNvPr id="29705" name="Text Box 9">
            <a:extLst>
              <a:ext uri="{FF2B5EF4-FFF2-40B4-BE49-F238E27FC236}">
                <a16:creationId xmlns:a16="http://schemas.microsoft.com/office/drawing/2014/main" id="{81C6BBF6-8F0E-4294-9E73-A9C8B774A4FC}"/>
              </a:ext>
            </a:extLst>
          </p:cNvPr>
          <p:cNvSpPr txBox="1">
            <a:spLocks noChangeArrowheads="1"/>
          </p:cNvSpPr>
          <p:nvPr/>
        </p:nvSpPr>
        <p:spPr bwMode="auto">
          <a:xfrm>
            <a:off x="1371600" y="4267200"/>
            <a:ext cx="3057525" cy="2154238"/>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r>
              <a:rPr lang="en-US" altLang="en-US" sz="1400" b="1">
                <a:solidFill>
                  <a:schemeClr val="bg1">
                    <a:lumMod val="65000"/>
                  </a:schemeClr>
                </a:solidFill>
              </a:rPr>
              <a:t>Morning-Glory Disc</a:t>
            </a:r>
          </a:p>
          <a:p>
            <a:pPr eaLnBrk="1" hangingPunct="1">
              <a:defRPr/>
            </a:pPr>
            <a:r>
              <a:rPr lang="en-US" altLang="en-US" sz="1200">
                <a:solidFill>
                  <a:schemeClr val="bg1">
                    <a:lumMod val="65000"/>
                  </a:schemeClr>
                </a:solidFill>
              </a:rPr>
              <a:t>--DFE reveals:</a:t>
            </a:r>
          </a:p>
          <a:p>
            <a:pPr eaLnBrk="1" hangingPunct="1">
              <a:defRPr/>
            </a:pPr>
            <a:r>
              <a:rPr lang="en-US" altLang="en-US" sz="1200">
                <a:solidFill>
                  <a:schemeClr val="bg1">
                    <a:lumMod val="65000"/>
                  </a:schemeClr>
                </a:solidFill>
              </a:rPr>
              <a:t>  1) A funnel-shaped…</a:t>
            </a:r>
            <a:r>
              <a:rPr lang="en-US" altLang="en-US" sz="1200" b="1">
                <a:solidFill>
                  <a:schemeClr val="bg1">
                    <a:lumMod val="65000"/>
                  </a:schemeClr>
                </a:solidFill>
              </a:rPr>
              <a:t>excavation</a:t>
            </a:r>
            <a:endParaRPr lang="en-US" altLang="en-US" sz="1200">
              <a:solidFill>
                <a:schemeClr val="bg1">
                  <a:lumMod val="65000"/>
                </a:schemeClr>
              </a:solidFill>
            </a:endParaRPr>
          </a:p>
          <a:p>
            <a:pPr eaLnBrk="1" hangingPunct="1">
              <a:defRPr/>
            </a:pPr>
            <a:r>
              <a:rPr lang="en-US" altLang="en-US" sz="1200">
                <a:solidFill>
                  <a:schemeClr val="bg1">
                    <a:lumMod val="65000"/>
                  </a:schemeClr>
                </a:solidFill>
              </a:rPr>
              <a:t>  2) Number of vessels crossing the rim</a:t>
            </a:r>
          </a:p>
          <a:p>
            <a:pPr eaLnBrk="1" hangingPunct="1">
              <a:defRPr/>
            </a:pPr>
            <a:r>
              <a:rPr lang="en-US" altLang="en-US" sz="1200">
                <a:solidFill>
                  <a:schemeClr val="bg1">
                    <a:lumMod val="65000"/>
                  </a:schemeClr>
                </a:solidFill>
              </a:rPr>
              <a:t>    seems abnormally…</a:t>
            </a:r>
            <a:r>
              <a:rPr lang="en-US" altLang="en-US" sz="1200" b="1">
                <a:solidFill>
                  <a:schemeClr val="bg1">
                    <a:lumMod val="65000"/>
                  </a:schemeClr>
                </a:solidFill>
              </a:rPr>
              <a:t>high</a:t>
            </a:r>
            <a:r>
              <a:rPr lang="en-US" altLang="en-US" sz="1200">
                <a:solidFill>
                  <a:schemeClr val="bg1">
                    <a:lumMod val="65000"/>
                  </a:schemeClr>
                </a:solidFill>
              </a:rPr>
              <a:t> </a:t>
            </a:r>
            <a:endParaRPr lang="en-US" altLang="en-US" sz="1200" b="1">
              <a:solidFill>
                <a:schemeClr val="bg1">
                  <a:lumMod val="65000"/>
                </a:schemeClr>
              </a:solidFill>
            </a:endParaRPr>
          </a:p>
          <a:p>
            <a:pPr eaLnBrk="1" hangingPunct="1">
              <a:defRPr/>
            </a:pPr>
            <a:r>
              <a:rPr lang="en-US" altLang="en-US" sz="1200">
                <a:solidFill>
                  <a:schemeClr val="bg1">
                    <a:lumMod val="65000"/>
                  </a:schemeClr>
                </a:solidFill>
              </a:rPr>
              <a:t>--Tissue is…</a:t>
            </a:r>
            <a:r>
              <a:rPr lang="en-US" altLang="en-US" sz="1200" b="1">
                <a:solidFill>
                  <a:schemeClr val="bg1">
                    <a:lumMod val="65000"/>
                  </a:schemeClr>
                </a:solidFill>
              </a:rPr>
              <a:t>contractile</a:t>
            </a:r>
            <a:r>
              <a:rPr lang="en-US" altLang="en-US" sz="1200">
                <a:solidFill>
                  <a:schemeClr val="bg1">
                    <a:lumMod val="65000"/>
                  </a:schemeClr>
                </a:solidFill>
              </a:rPr>
              <a:t>, so cup seems</a:t>
            </a:r>
          </a:p>
          <a:p>
            <a:pPr eaLnBrk="1" hangingPunct="1">
              <a:defRPr/>
            </a:pPr>
            <a:r>
              <a:rPr lang="en-US" altLang="en-US" sz="1200">
                <a:solidFill>
                  <a:schemeClr val="bg1">
                    <a:lumMod val="65000"/>
                  </a:schemeClr>
                </a:solidFill>
              </a:rPr>
              <a:t>  to…</a:t>
            </a:r>
            <a:r>
              <a:rPr lang="en-US" altLang="en-US" sz="1200" b="1">
                <a:solidFill>
                  <a:schemeClr val="bg1">
                    <a:lumMod val="65000"/>
                  </a:schemeClr>
                </a:solidFill>
              </a:rPr>
              <a:t>open </a:t>
            </a:r>
            <a:r>
              <a:rPr lang="en-US" altLang="en-US" sz="1200">
                <a:solidFill>
                  <a:schemeClr val="bg1">
                    <a:lumMod val="65000"/>
                  </a:schemeClr>
                </a:solidFill>
              </a:rPr>
              <a:t>and</a:t>
            </a:r>
            <a:r>
              <a:rPr lang="en-US" altLang="en-US" sz="1200" b="1">
                <a:solidFill>
                  <a:schemeClr val="bg1">
                    <a:lumMod val="65000"/>
                  </a:schemeClr>
                </a:solidFill>
              </a:rPr>
              <a:t> close</a:t>
            </a:r>
            <a:r>
              <a:rPr lang="en-US" altLang="en-US" sz="1200">
                <a:solidFill>
                  <a:schemeClr val="bg1">
                    <a:lumMod val="65000"/>
                  </a:schemeClr>
                </a:solidFill>
              </a:rPr>
              <a:t> (like its namesake,  </a:t>
            </a:r>
          </a:p>
          <a:p>
            <a:pPr eaLnBrk="1" hangingPunct="1">
              <a:defRPr/>
            </a:pPr>
            <a:r>
              <a:rPr lang="en-US" altLang="en-US" sz="1200">
                <a:solidFill>
                  <a:schemeClr val="bg1">
                    <a:lumMod val="65000"/>
                  </a:schemeClr>
                </a:solidFill>
              </a:rPr>
              <a:t>  the morning-glory flower)</a:t>
            </a:r>
          </a:p>
          <a:p>
            <a:pPr eaLnBrk="1" hangingPunct="1">
              <a:defRPr/>
            </a:pPr>
            <a:r>
              <a:rPr lang="en-US" altLang="en-US" sz="1200">
                <a:solidFill>
                  <a:schemeClr val="bg1">
                    <a:lumMod val="65000"/>
                  </a:schemeClr>
                </a:solidFill>
              </a:rPr>
              <a:t>--VA usually…</a:t>
            </a:r>
            <a:r>
              <a:rPr lang="en-US" altLang="en-US" sz="1200" b="1">
                <a:solidFill>
                  <a:schemeClr val="bg1">
                    <a:lumMod val="65000"/>
                  </a:schemeClr>
                </a:solidFill>
              </a:rPr>
              <a:t>20/200</a:t>
            </a:r>
            <a:r>
              <a:rPr lang="en-US" altLang="en-US" sz="1200">
                <a:solidFill>
                  <a:schemeClr val="bg1">
                    <a:lumMod val="65000"/>
                  </a:schemeClr>
                </a:solidFill>
              </a:rPr>
              <a:t>, but can be…</a:t>
            </a:r>
          </a:p>
          <a:p>
            <a:pPr eaLnBrk="1" hangingPunct="1">
              <a:defRPr/>
            </a:pPr>
            <a:r>
              <a:rPr lang="en-US" altLang="en-US" sz="1200">
                <a:solidFill>
                  <a:schemeClr val="bg1">
                    <a:lumMod val="65000"/>
                  </a:schemeClr>
                </a:solidFill>
              </a:rPr>
              <a:t>   </a:t>
            </a:r>
            <a:r>
              <a:rPr lang="en-US" altLang="en-US" sz="1200" b="1">
                <a:solidFill>
                  <a:schemeClr val="bg1">
                    <a:lumMod val="65000"/>
                  </a:schemeClr>
                </a:solidFill>
              </a:rPr>
              <a:t>20/20&lt;-&gt;NLP</a:t>
            </a:r>
          </a:p>
          <a:p>
            <a:pPr eaLnBrk="1" hangingPunct="1">
              <a:defRPr/>
            </a:pPr>
            <a:r>
              <a:rPr lang="en-US" altLang="en-US" sz="1200">
                <a:solidFill>
                  <a:schemeClr val="bg1">
                    <a:lumMod val="65000"/>
                  </a:schemeClr>
                </a:solidFill>
              </a:rPr>
              <a:t>--1/3 develop…</a:t>
            </a:r>
            <a:r>
              <a:rPr lang="en-US" altLang="en-US" sz="1200" b="1">
                <a:solidFill>
                  <a:schemeClr val="bg1">
                    <a:lumMod val="65000"/>
                  </a:schemeClr>
                </a:solidFill>
              </a:rPr>
              <a:t>serous RD</a:t>
            </a:r>
          </a:p>
        </p:txBody>
      </p:sp>
      <p:sp>
        <p:nvSpPr>
          <p:cNvPr id="31756" name="Rectangle 11">
            <a:extLst>
              <a:ext uri="{FF2B5EF4-FFF2-40B4-BE49-F238E27FC236}">
                <a16:creationId xmlns:a16="http://schemas.microsoft.com/office/drawing/2014/main" id="{24B71A81-6DA8-448D-9383-794A9F28E7EF}"/>
              </a:ext>
            </a:extLst>
          </p:cNvPr>
          <p:cNvSpPr>
            <a:spLocks noChangeArrowheads="1"/>
          </p:cNvSpPr>
          <p:nvPr/>
        </p:nvSpPr>
        <p:spPr bwMode="auto">
          <a:xfrm>
            <a:off x="457200" y="122238"/>
            <a:ext cx="7543800" cy="8683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b"/>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ct val="85000"/>
              </a:lnSpc>
              <a:spcBef>
                <a:spcPct val="0"/>
              </a:spcBef>
              <a:buClrTx/>
              <a:buSzTx/>
              <a:buFontTx/>
              <a:buNone/>
            </a:pPr>
            <a:r>
              <a:rPr lang="en-US" altLang="en-US" sz="3200" b="1" dirty="0">
                <a:solidFill>
                  <a:schemeClr val="tx2"/>
                </a:solidFill>
              </a:rPr>
              <a:t>Developmental Abnormalities of the Optic Nerve Head</a:t>
            </a:r>
            <a:endParaRPr lang="en-US" altLang="en-US" sz="3200" dirty="0">
              <a:solidFill>
                <a:schemeClr val="tx2"/>
              </a:solidFill>
            </a:endParaRPr>
          </a:p>
        </p:txBody>
      </p:sp>
      <p:sp>
        <p:nvSpPr>
          <p:cNvPr id="29707" name="Text Box 11">
            <a:extLst>
              <a:ext uri="{FF2B5EF4-FFF2-40B4-BE49-F238E27FC236}">
                <a16:creationId xmlns:a16="http://schemas.microsoft.com/office/drawing/2014/main" id="{F5A944E7-4A60-4254-B4E2-349A1C78FD4E}"/>
              </a:ext>
            </a:extLst>
          </p:cNvPr>
          <p:cNvSpPr txBox="1">
            <a:spLocks noChangeArrowheads="1"/>
          </p:cNvSpPr>
          <p:nvPr/>
        </p:nvSpPr>
        <p:spPr bwMode="auto">
          <a:xfrm>
            <a:off x="5410200" y="1687513"/>
            <a:ext cx="3640138" cy="677862"/>
          </a:xfrm>
          <a:prstGeom prst="rect">
            <a:avLst/>
          </a:prstGeom>
          <a:solidFill>
            <a:srgbClr val="FFFF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r>
              <a:rPr lang="en-US" altLang="en-US" sz="1400" b="1" dirty="0" err="1">
                <a:solidFill>
                  <a:schemeClr val="bg1">
                    <a:lumMod val="65000"/>
                  </a:schemeClr>
                </a:solidFill>
              </a:rPr>
              <a:t>Megalopapilla</a:t>
            </a:r>
            <a:endParaRPr lang="en-US" altLang="en-US" sz="1400" b="1" dirty="0">
              <a:solidFill>
                <a:schemeClr val="bg1">
                  <a:lumMod val="65000"/>
                </a:schemeClr>
              </a:solidFill>
            </a:endParaRPr>
          </a:p>
          <a:p>
            <a:pPr eaLnBrk="1" hangingPunct="1">
              <a:defRPr/>
            </a:pPr>
            <a:r>
              <a:rPr lang="en-US" altLang="en-US" sz="1200" dirty="0"/>
              <a:t>1) </a:t>
            </a:r>
            <a:r>
              <a:rPr lang="en-US" altLang="en-US" sz="1200" b="1" dirty="0">
                <a:solidFill>
                  <a:srgbClr val="0000FF"/>
                </a:solidFill>
              </a:rPr>
              <a:t>Abnormally large diameter of</a:t>
            </a:r>
            <a:r>
              <a:rPr lang="en-US" altLang="en-US" sz="1200" dirty="0"/>
              <a:t>…</a:t>
            </a:r>
            <a:r>
              <a:rPr lang="en-US" altLang="en-US" sz="1200" b="1" dirty="0">
                <a:solidFill>
                  <a:schemeClr val="bg1">
                    <a:lumMod val="65000"/>
                  </a:schemeClr>
                </a:solidFill>
              </a:rPr>
              <a:t>disc</a:t>
            </a:r>
            <a:r>
              <a:rPr lang="en-US" altLang="en-US" sz="1200" b="1" dirty="0">
                <a:solidFill>
                  <a:srgbClr val="0000FF"/>
                </a:solidFill>
              </a:rPr>
              <a:t> </a:t>
            </a:r>
            <a:r>
              <a:rPr lang="en-US" altLang="en-US" sz="1200" dirty="0">
                <a:solidFill>
                  <a:schemeClr val="bg1">
                    <a:lumMod val="65000"/>
                  </a:schemeClr>
                </a:solidFill>
              </a:rPr>
              <a:t>and</a:t>
            </a:r>
            <a:r>
              <a:rPr lang="en-US" altLang="en-US" sz="1200" b="1" dirty="0">
                <a:solidFill>
                  <a:schemeClr val="bg1">
                    <a:lumMod val="65000"/>
                  </a:schemeClr>
                </a:solidFill>
              </a:rPr>
              <a:t> </a:t>
            </a:r>
            <a:r>
              <a:rPr lang="en-US" altLang="en-US" sz="1200" b="1" dirty="0">
                <a:solidFill>
                  <a:srgbClr val="0000FF"/>
                </a:solidFill>
              </a:rPr>
              <a:t>cup</a:t>
            </a:r>
          </a:p>
          <a:p>
            <a:pPr eaLnBrk="1" hangingPunct="1">
              <a:defRPr/>
            </a:pPr>
            <a:r>
              <a:rPr lang="en-US" altLang="en-US" sz="1200" dirty="0">
                <a:solidFill>
                  <a:schemeClr val="bg1">
                    <a:lumMod val="65000"/>
                  </a:schemeClr>
                </a:solidFill>
              </a:rPr>
              <a:t>2) VF testing may reveal an…</a:t>
            </a:r>
            <a:r>
              <a:rPr lang="en-US" altLang="en-US" sz="1200" b="1" dirty="0">
                <a:solidFill>
                  <a:schemeClr val="bg1">
                    <a:lumMod val="65000"/>
                  </a:schemeClr>
                </a:solidFill>
              </a:rPr>
              <a:t>enlarged blind spot</a:t>
            </a:r>
          </a:p>
        </p:txBody>
      </p:sp>
      <p:sp>
        <p:nvSpPr>
          <p:cNvPr id="31758" name="Slide Number Placeholder 1">
            <a:extLst>
              <a:ext uri="{FF2B5EF4-FFF2-40B4-BE49-F238E27FC236}">
                <a16:creationId xmlns:a16="http://schemas.microsoft.com/office/drawing/2014/main" id="{74B213BB-189C-4E97-9E72-FB9747D57AEE}"/>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7C9198A6-F919-4A71-A0CF-B515EB82067A}" type="slidenum">
              <a:rPr lang="en-US" altLang="en-US" sz="1000"/>
              <a:pPr>
                <a:spcBef>
                  <a:spcPct val="0"/>
                </a:spcBef>
                <a:buClrTx/>
                <a:buSzTx/>
                <a:buFontTx/>
                <a:buNone/>
              </a:pPr>
              <a:t>97</a:t>
            </a:fld>
            <a:endParaRPr lang="en-US" altLang="en-US" sz="1000"/>
          </a:p>
        </p:txBody>
      </p:sp>
      <p:sp>
        <p:nvSpPr>
          <p:cNvPr id="2" name="Oval 1">
            <a:extLst>
              <a:ext uri="{FF2B5EF4-FFF2-40B4-BE49-F238E27FC236}">
                <a16:creationId xmlns:a16="http://schemas.microsoft.com/office/drawing/2014/main" id="{7FF4F714-92CF-42C7-A463-D7411CA8D238}"/>
              </a:ext>
            </a:extLst>
          </p:cNvPr>
          <p:cNvSpPr/>
          <p:nvPr/>
        </p:nvSpPr>
        <p:spPr>
          <a:xfrm>
            <a:off x="5257800" y="1752600"/>
            <a:ext cx="3792538" cy="536575"/>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
        <p:nvSpPr>
          <p:cNvPr id="31760" name="TextBox 2">
            <a:extLst>
              <a:ext uri="{FF2B5EF4-FFF2-40B4-BE49-F238E27FC236}">
                <a16:creationId xmlns:a16="http://schemas.microsoft.com/office/drawing/2014/main" id="{D04B364A-0DF4-49E0-ADA7-B938B0E96F34}"/>
              </a:ext>
            </a:extLst>
          </p:cNvPr>
          <p:cNvSpPr txBox="1">
            <a:spLocks noChangeArrowheads="1"/>
          </p:cNvSpPr>
          <p:nvPr/>
        </p:nvSpPr>
        <p:spPr bwMode="auto">
          <a:xfrm>
            <a:off x="3657600" y="2662238"/>
            <a:ext cx="5334000" cy="2032000"/>
          </a:xfrm>
          <a:prstGeom prst="rect">
            <a:avLst/>
          </a:prstGeom>
          <a:solidFill>
            <a:srgbClr val="FFC0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i="1">
                <a:solidFill>
                  <a:srgbClr val="0000FF"/>
                </a:solidFill>
              </a:rPr>
              <a:t>An abnormally large cup in a preemie with cerebral palsy is suggestive of what condition?</a:t>
            </a:r>
          </a:p>
          <a:p>
            <a:pPr eaLnBrk="1" hangingPunct="1">
              <a:spcBef>
                <a:spcPct val="0"/>
              </a:spcBef>
              <a:buClrTx/>
              <a:buSzTx/>
              <a:buFontTx/>
              <a:buNone/>
            </a:pPr>
            <a:r>
              <a:rPr lang="en-US" altLang="en-US" sz="1400">
                <a:solidFill>
                  <a:srgbClr val="FFC000"/>
                </a:solidFill>
              </a:rPr>
              <a:t>Periventricular leukomalacia</a:t>
            </a:r>
          </a:p>
          <a:p>
            <a:pPr eaLnBrk="1" hangingPunct="1">
              <a:spcBef>
                <a:spcPct val="0"/>
              </a:spcBef>
              <a:buClrTx/>
              <a:buSzTx/>
              <a:buFontTx/>
              <a:buNone/>
            </a:pPr>
            <a:endParaRPr lang="en-US" altLang="en-US" sz="1400">
              <a:solidFill>
                <a:srgbClr val="FFC000"/>
              </a:solidFill>
            </a:endParaRPr>
          </a:p>
          <a:p>
            <a:pPr eaLnBrk="1" hangingPunct="1">
              <a:spcBef>
                <a:spcPct val="0"/>
              </a:spcBef>
              <a:buClrTx/>
              <a:buSzTx/>
              <a:buFontTx/>
              <a:buNone/>
            </a:pPr>
            <a:r>
              <a:rPr lang="en-US" altLang="en-US" sz="1400" i="1">
                <a:solidFill>
                  <a:srgbClr val="FFC000"/>
                </a:solidFill>
              </a:rPr>
              <a:t>What is the causative event, and when does it occur?</a:t>
            </a:r>
          </a:p>
          <a:p>
            <a:pPr eaLnBrk="1" hangingPunct="1">
              <a:spcBef>
                <a:spcPct val="0"/>
              </a:spcBef>
              <a:buClrTx/>
              <a:buSzTx/>
              <a:buFontTx/>
              <a:buNone/>
            </a:pPr>
            <a:r>
              <a:rPr lang="en-US" altLang="en-US" sz="1400">
                <a:solidFill>
                  <a:srgbClr val="FFC000"/>
                </a:solidFill>
              </a:rPr>
              <a:t>CNS ischemia in the perinatal period</a:t>
            </a:r>
          </a:p>
          <a:p>
            <a:pPr eaLnBrk="1" hangingPunct="1">
              <a:spcBef>
                <a:spcPct val="0"/>
              </a:spcBef>
              <a:buClrTx/>
              <a:buSzTx/>
              <a:buFontTx/>
              <a:buNone/>
            </a:pPr>
            <a:endParaRPr lang="en-US" altLang="en-US" sz="1400">
              <a:solidFill>
                <a:srgbClr val="FFC000"/>
              </a:solidFill>
            </a:endParaRPr>
          </a:p>
          <a:p>
            <a:pPr eaLnBrk="1" hangingPunct="1">
              <a:spcBef>
                <a:spcPct val="0"/>
              </a:spcBef>
              <a:buClrTx/>
              <a:buSzTx/>
              <a:buFontTx/>
              <a:buNone/>
            </a:pPr>
            <a:r>
              <a:rPr lang="en-US" altLang="en-US" sz="1400" i="1">
                <a:solidFill>
                  <a:srgbClr val="FFC000"/>
                </a:solidFill>
              </a:rPr>
              <a:t>How does CNS ischemia lead to an enlarged cup?</a:t>
            </a:r>
          </a:p>
          <a:p>
            <a:pPr eaLnBrk="1" hangingPunct="1">
              <a:spcBef>
                <a:spcPct val="0"/>
              </a:spcBef>
              <a:buClrTx/>
              <a:buSzTx/>
              <a:buFontTx/>
              <a:buNone/>
            </a:pPr>
            <a:r>
              <a:rPr lang="en-US" altLang="en-US" sz="1400">
                <a:solidFill>
                  <a:srgbClr val="FFC000"/>
                </a:solidFill>
              </a:rPr>
              <a:t>Via retrograde trans-synaptic degeneration of ganglion cell axons</a:t>
            </a:r>
          </a:p>
        </p:txBody>
      </p:sp>
      <p:sp>
        <p:nvSpPr>
          <p:cNvPr id="16" name="Line 12">
            <a:extLst>
              <a:ext uri="{FF2B5EF4-FFF2-40B4-BE49-F238E27FC236}">
                <a16:creationId xmlns:a16="http://schemas.microsoft.com/office/drawing/2014/main" id="{F204A2E2-0A85-41A6-A5A1-6DE01B49761D}"/>
              </a:ext>
            </a:extLst>
          </p:cNvPr>
          <p:cNvSpPr>
            <a:spLocks noChangeShapeType="1"/>
          </p:cNvSpPr>
          <p:nvPr/>
        </p:nvSpPr>
        <p:spPr bwMode="auto">
          <a:xfrm>
            <a:off x="3124200" y="2057400"/>
            <a:ext cx="381000" cy="22098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en-US"/>
          </a:p>
        </p:txBody>
      </p:sp>
      <p:sp>
        <p:nvSpPr>
          <p:cNvPr id="20" name="Text Box 13">
            <a:extLst>
              <a:ext uri="{FF2B5EF4-FFF2-40B4-BE49-F238E27FC236}">
                <a16:creationId xmlns:a16="http://schemas.microsoft.com/office/drawing/2014/main" id="{A062F99C-3C35-417A-866E-383C5FB13620}"/>
              </a:ext>
            </a:extLst>
          </p:cNvPr>
          <p:cNvSpPr txBox="1">
            <a:spLocks noChangeArrowheads="1"/>
          </p:cNvSpPr>
          <p:nvPr/>
        </p:nvSpPr>
        <p:spPr bwMode="auto">
          <a:xfrm>
            <a:off x="4800600" y="5257800"/>
            <a:ext cx="4294188" cy="1230313"/>
          </a:xfrm>
          <a:prstGeom prst="rect">
            <a:avLst/>
          </a:prstGeom>
          <a:solidFill>
            <a:srgbClr val="FFCC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Tilted-Disc Syndrome</a:t>
            </a:r>
          </a:p>
          <a:p>
            <a:pPr eaLnBrk="1" hangingPunct="1">
              <a:spcBef>
                <a:spcPct val="0"/>
              </a:spcBef>
              <a:buClrTx/>
              <a:buSzTx/>
              <a:buFontTx/>
              <a:buNone/>
            </a:pPr>
            <a:r>
              <a:rPr lang="en-US" altLang="en-US" sz="1200"/>
              <a:t>1) Superior pole appears…</a:t>
            </a:r>
            <a:r>
              <a:rPr lang="en-US" altLang="en-US" sz="1200" b="1">
                <a:solidFill>
                  <a:srgbClr val="0000FF"/>
                </a:solidFill>
              </a:rPr>
              <a:t>elevated</a:t>
            </a:r>
            <a:r>
              <a:rPr lang="en-US" altLang="en-US" sz="1200"/>
              <a:t>, inferior…</a:t>
            </a:r>
            <a:r>
              <a:rPr lang="en-US" altLang="en-US" sz="1200" b="1">
                <a:solidFill>
                  <a:srgbClr val="0000FF"/>
                </a:solidFill>
              </a:rPr>
              <a:t>recessed</a:t>
            </a:r>
          </a:p>
          <a:p>
            <a:pPr eaLnBrk="1" hangingPunct="1">
              <a:spcBef>
                <a:spcPct val="0"/>
              </a:spcBef>
              <a:buClrTx/>
              <a:buSzTx/>
              <a:buFontTx/>
              <a:buNone/>
            </a:pPr>
            <a:r>
              <a:rPr lang="en-US" altLang="en-US" sz="1200"/>
              <a:t>2) </a:t>
            </a:r>
            <a:r>
              <a:rPr lang="en-US" altLang="en-US" sz="1200">
                <a:solidFill>
                  <a:srgbClr val="FFCC99"/>
                </a:solidFill>
              </a:rPr>
              <a:t>Associated with…</a:t>
            </a:r>
            <a:r>
              <a:rPr lang="en-US" altLang="en-US" sz="1200" b="1">
                <a:solidFill>
                  <a:srgbClr val="FFCC99"/>
                </a:solidFill>
              </a:rPr>
              <a:t>situs inversus</a:t>
            </a:r>
            <a:r>
              <a:rPr lang="en-US" altLang="en-US" sz="1200">
                <a:solidFill>
                  <a:srgbClr val="FFCC99"/>
                </a:solidFill>
              </a:rPr>
              <a:t> of retinal vessels</a:t>
            </a:r>
          </a:p>
          <a:p>
            <a:pPr eaLnBrk="1" hangingPunct="1">
              <a:spcBef>
                <a:spcPct val="0"/>
              </a:spcBef>
              <a:buClrTx/>
              <a:buSzTx/>
              <a:buFontTx/>
              <a:buNone/>
            </a:pPr>
            <a:r>
              <a:rPr lang="en-US" altLang="en-US" sz="1200"/>
              <a:t>3) </a:t>
            </a:r>
            <a:r>
              <a:rPr lang="en-US" altLang="en-US" sz="1200">
                <a:solidFill>
                  <a:srgbClr val="FFCC99"/>
                </a:solidFill>
              </a:rPr>
              <a:t>Fundus abnormality produces…</a:t>
            </a:r>
            <a:r>
              <a:rPr lang="en-US" altLang="en-US" sz="1200" b="1">
                <a:solidFill>
                  <a:srgbClr val="FFCC99"/>
                </a:solidFill>
              </a:rPr>
              <a:t>myopic astigmatism</a:t>
            </a:r>
          </a:p>
          <a:p>
            <a:pPr eaLnBrk="1" hangingPunct="1">
              <a:spcBef>
                <a:spcPct val="0"/>
              </a:spcBef>
              <a:buClrTx/>
              <a:buSzTx/>
              <a:buFontTx/>
              <a:buNone/>
            </a:pPr>
            <a:r>
              <a:rPr lang="en-US" altLang="en-US" sz="1200"/>
              <a:t>4) </a:t>
            </a:r>
            <a:r>
              <a:rPr lang="en-US" altLang="en-US" sz="1200">
                <a:solidFill>
                  <a:srgbClr val="FFCC99"/>
                </a:solidFill>
              </a:rPr>
              <a:t>VF testing reveals…</a:t>
            </a:r>
            <a:r>
              <a:rPr lang="en-US" altLang="en-US" sz="1200" b="1">
                <a:solidFill>
                  <a:srgbClr val="FFCC99"/>
                </a:solidFill>
              </a:rPr>
              <a:t>bitemporal hemianopia</a:t>
            </a:r>
            <a:r>
              <a:rPr lang="en-US" altLang="en-US" sz="1200">
                <a:solidFill>
                  <a:srgbClr val="FFCC99"/>
                </a:solidFill>
              </a:rPr>
              <a:t> that doesn’t</a:t>
            </a:r>
          </a:p>
          <a:p>
            <a:pPr eaLnBrk="1" hangingPunct="1">
              <a:spcBef>
                <a:spcPct val="0"/>
              </a:spcBef>
              <a:buClrTx/>
              <a:buSzTx/>
              <a:buFontTx/>
              <a:buNone/>
            </a:pPr>
            <a:r>
              <a:rPr lang="en-US" altLang="en-US" sz="1200">
                <a:solidFill>
                  <a:srgbClr val="FFCC99"/>
                </a:solidFill>
              </a:rPr>
              <a:t>   …</a:t>
            </a:r>
            <a:r>
              <a:rPr lang="en-US" altLang="en-US" sz="1200" b="1">
                <a:solidFill>
                  <a:srgbClr val="FFCC99"/>
                </a:solidFill>
              </a:rPr>
              <a:t>respect the vertical</a:t>
            </a:r>
            <a:r>
              <a:rPr lang="en-US" altLang="en-US" sz="1200">
                <a:solidFill>
                  <a:srgbClr val="FFCC99"/>
                </a:solidFill>
              </a:rPr>
              <a:t> and may…</a:t>
            </a:r>
            <a:r>
              <a:rPr lang="en-US" altLang="en-US" sz="1200" b="1">
                <a:solidFill>
                  <a:srgbClr val="FFCC99"/>
                </a:solidFill>
              </a:rPr>
              <a:t>resolve with refraction</a:t>
            </a:r>
          </a:p>
        </p:txBody>
      </p:sp>
      <p:sp>
        <p:nvSpPr>
          <p:cNvPr id="21" name="Text Box 13">
            <a:extLst>
              <a:ext uri="{FF2B5EF4-FFF2-40B4-BE49-F238E27FC236}">
                <a16:creationId xmlns:a16="http://schemas.microsoft.com/office/drawing/2014/main" id="{2106CA51-87D1-4AE1-B539-891C8E3B6442}"/>
              </a:ext>
            </a:extLst>
          </p:cNvPr>
          <p:cNvSpPr txBox="1">
            <a:spLocks noChangeArrowheads="1"/>
          </p:cNvSpPr>
          <p:nvPr/>
        </p:nvSpPr>
        <p:spPr bwMode="auto">
          <a:xfrm>
            <a:off x="4800600" y="5257800"/>
            <a:ext cx="4216400" cy="1231106"/>
          </a:xfrm>
          <a:prstGeom prst="rect">
            <a:avLst/>
          </a:prstGeom>
          <a:solidFill>
            <a:srgbClr val="FFCC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dirty="0">
                <a:solidFill>
                  <a:schemeClr val="bg1">
                    <a:lumMod val="65000"/>
                  </a:schemeClr>
                </a:solidFill>
              </a:rPr>
              <a:t>Tilted-Disc Syndrome</a:t>
            </a:r>
          </a:p>
          <a:p>
            <a:pPr eaLnBrk="1" hangingPunct="1">
              <a:spcBef>
                <a:spcPct val="0"/>
              </a:spcBef>
              <a:buClrTx/>
              <a:buSzTx/>
              <a:buFontTx/>
              <a:buNone/>
            </a:pPr>
            <a:r>
              <a:rPr lang="en-US" altLang="en-US" sz="1200" dirty="0">
                <a:solidFill>
                  <a:srgbClr val="FFCC99"/>
                </a:solidFill>
              </a:rPr>
              <a:t>1) Superior pole appears…</a:t>
            </a:r>
            <a:r>
              <a:rPr lang="en-US" altLang="en-US" sz="1200" b="1" dirty="0">
                <a:solidFill>
                  <a:srgbClr val="FFCC99"/>
                </a:solidFill>
              </a:rPr>
              <a:t>elevated</a:t>
            </a:r>
            <a:r>
              <a:rPr lang="en-US" altLang="en-US" sz="1200" dirty="0">
                <a:solidFill>
                  <a:srgbClr val="FFCC99"/>
                </a:solidFill>
              </a:rPr>
              <a:t>, inferior… </a:t>
            </a:r>
            <a:r>
              <a:rPr lang="en-US" altLang="en-US" sz="1200" b="1" dirty="0">
                <a:solidFill>
                  <a:srgbClr val="FFCC99"/>
                </a:solidFill>
              </a:rPr>
              <a:t>recessed</a:t>
            </a:r>
          </a:p>
          <a:p>
            <a:pPr eaLnBrk="1" hangingPunct="1">
              <a:spcBef>
                <a:spcPct val="0"/>
              </a:spcBef>
              <a:buClrTx/>
              <a:buSzTx/>
              <a:buFontTx/>
              <a:buNone/>
            </a:pPr>
            <a:r>
              <a:rPr lang="en-US" altLang="en-US" sz="1200" dirty="0">
                <a:solidFill>
                  <a:srgbClr val="FFCC99"/>
                </a:solidFill>
              </a:rPr>
              <a:t>2) Associated with…</a:t>
            </a:r>
            <a:r>
              <a:rPr lang="en-US" altLang="en-US" sz="1200" b="1" dirty="0">
                <a:solidFill>
                  <a:srgbClr val="FFCC99"/>
                </a:solidFill>
              </a:rPr>
              <a:t>situs inversus</a:t>
            </a:r>
            <a:r>
              <a:rPr lang="en-US" altLang="en-US" sz="1200" dirty="0">
                <a:solidFill>
                  <a:srgbClr val="FFCC99"/>
                </a:solidFill>
              </a:rPr>
              <a:t> of retinal vessels</a:t>
            </a:r>
          </a:p>
          <a:p>
            <a:pPr eaLnBrk="1" hangingPunct="1">
              <a:spcBef>
                <a:spcPct val="0"/>
              </a:spcBef>
              <a:buClrTx/>
              <a:buSzTx/>
              <a:buFontTx/>
              <a:buNone/>
            </a:pPr>
            <a:r>
              <a:rPr lang="en-US" altLang="en-US" sz="1200" dirty="0">
                <a:solidFill>
                  <a:srgbClr val="FFCC99"/>
                </a:solidFill>
              </a:rPr>
              <a:t>3) Fundus abnormality produces… </a:t>
            </a:r>
            <a:r>
              <a:rPr lang="en-US" altLang="en-US" sz="1200" b="1" dirty="0">
                <a:solidFill>
                  <a:srgbClr val="FFCC99"/>
                </a:solidFill>
              </a:rPr>
              <a:t>myopic </a:t>
            </a:r>
            <a:r>
              <a:rPr lang="en-US" altLang="en-US" sz="1200" b="1" dirty="0" err="1">
                <a:solidFill>
                  <a:srgbClr val="FFCC99"/>
                </a:solidFill>
              </a:rPr>
              <a:t>astigm</a:t>
            </a:r>
            <a:endParaRPr lang="en-US" altLang="en-US" sz="1200" b="1" dirty="0">
              <a:solidFill>
                <a:srgbClr val="FFCC99"/>
              </a:solidFill>
            </a:endParaRPr>
          </a:p>
          <a:p>
            <a:pPr eaLnBrk="1" hangingPunct="1">
              <a:spcBef>
                <a:spcPct val="0"/>
              </a:spcBef>
              <a:buClrTx/>
              <a:buSzTx/>
              <a:buFontTx/>
              <a:buNone/>
            </a:pPr>
            <a:r>
              <a:rPr lang="en-US" altLang="en-US" sz="1200" dirty="0">
                <a:solidFill>
                  <a:srgbClr val="FFCC99"/>
                </a:solidFill>
              </a:rPr>
              <a:t>4) VF testing reveals…</a:t>
            </a:r>
            <a:r>
              <a:rPr lang="en-US" altLang="en-US" sz="1200" b="1" dirty="0">
                <a:solidFill>
                  <a:srgbClr val="FFCC99"/>
                </a:solidFill>
              </a:rPr>
              <a:t>bitemporal hemianopia</a:t>
            </a:r>
            <a:r>
              <a:rPr lang="en-US" altLang="en-US" sz="1200" dirty="0">
                <a:solidFill>
                  <a:srgbClr val="FFCC99"/>
                </a:solidFill>
              </a:rPr>
              <a:t> that </a:t>
            </a:r>
            <a:r>
              <a:rPr lang="en-US" altLang="en-US" sz="1200" dirty="0" err="1">
                <a:solidFill>
                  <a:srgbClr val="FFCC99"/>
                </a:solidFill>
              </a:rPr>
              <a:t>doesn’t</a:t>
            </a:r>
            <a:r>
              <a:rPr lang="en-US" altLang="en-US" sz="1200" b="1" dirty="0" err="1">
                <a:solidFill>
                  <a:srgbClr val="FFCC99"/>
                </a:solidFill>
              </a:rPr>
              <a:t>with</a:t>
            </a:r>
            <a:r>
              <a:rPr lang="en-US" altLang="en-US" sz="1200" b="1" dirty="0">
                <a:solidFill>
                  <a:srgbClr val="FFCC99"/>
                </a:solidFill>
              </a:rPr>
              <a:t> refract</a:t>
            </a:r>
          </a:p>
        </p:txBody>
      </p:sp>
    </p:spTree>
  </p:cSld>
  <p:clrMapOvr>
    <a:masterClrMapping/>
  </p:clrMapOvr>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Text Box 16">
            <a:extLst>
              <a:ext uri="{FF2B5EF4-FFF2-40B4-BE49-F238E27FC236}">
                <a16:creationId xmlns:a16="http://schemas.microsoft.com/office/drawing/2014/main" id="{E3FDC563-4786-44A9-8362-3ED361AEE738}"/>
              </a:ext>
            </a:extLst>
          </p:cNvPr>
          <p:cNvSpPr txBox="1">
            <a:spLocks noChangeArrowheads="1"/>
          </p:cNvSpPr>
          <p:nvPr/>
        </p:nvSpPr>
        <p:spPr bwMode="auto">
          <a:xfrm>
            <a:off x="4648200" y="2576513"/>
            <a:ext cx="3973513" cy="862012"/>
          </a:xfrm>
          <a:prstGeom prst="rect">
            <a:avLst/>
          </a:prstGeom>
          <a:solidFill>
            <a:srgbClr val="FFC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defRPr/>
            </a:pPr>
            <a:r>
              <a:rPr lang="en-US" altLang="en-US" sz="1400" b="1" dirty="0">
                <a:solidFill>
                  <a:schemeClr val="bg1">
                    <a:lumMod val="65000"/>
                  </a:schemeClr>
                </a:solidFill>
              </a:rPr>
              <a:t>Myelinated RNFL</a:t>
            </a:r>
          </a:p>
          <a:p>
            <a:pPr eaLnBrk="1" hangingPunct="1">
              <a:spcBef>
                <a:spcPct val="0"/>
              </a:spcBef>
              <a:buClrTx/>
              <a:buSzTx/>
              <a:buFontTx/>
              <a:buNone/>
              <a:defRPr/>
            </a:pPr>
            <a:r>
              <a:rPr lang="en-US" altLang="en-US" sz="1200" dirty="0">
                <a:solidFill>
                  <a:srgbClr val="FFCCFF"/>
                </a:solidFill>
              </a:rPr>
              <a:t>--Myelin normally starts at LGN, ends at lamina </a:t>
            </a:r>
            <a:r>
              <a:rPr lang="en-US" altLang="en-US" sz="1200" dirty="0" err="1">
                <a:solidFill>
                  <a:srgbClr val="FFCCFF"/>
                </a:solidFill>
              </a:rPr>
              <a:t>cribrosa</a:t>
            </a:r>
            <a:endParaRPr lang="en-US" altLang="en-US" sz="1200" dirty="0">
              <a:solidFill>
                <a:srgbClr val="FFCCFF"/>
              </a:solidFill>
            </a:endParaRPr>
          </a:p>
          <a:p>
            <a:pPr eaLnBrk="1" hangingPunct="1">
              <a:spcBef>
                <a:spcPct val="0"/>
              </a:spcBef>
              <a:buClrTx/>
              <a:buSzTx/>
              <a:buFontTx/>
              <a:buNone/>
              <a:defRPr/>
            </a:pPr>
            <a:r>
              <a:rPr lang="en-US" altLang="en-US" sz="1200" dirty="0">
                <a:solidFill>
                  <a:srgbClr val="FFCCFF"/>
                </a:solidFill>
              </a:rPr>
              <a:t>--Can be patchy, discontinuous</a:t>
            </a:r>
          </a:p>
          <a:p>
            <a:pPr eaLnBrk="1" hangingPunct="1">
              <a:spcBef>
                <a:spcPct val="0"/>
              </a:spcBef>
              <a:buClrTx/>
              <a:buSzTx/>
              <a:buFontTx/>
              <a:buNone/>
              <a:defRPr/>
            </a:pPr>
            <a:r>
              <a:rPr lang="en-US" altLang="en-US" sz="1200" dirty="0">
                <a:solidFill>
                  <a:srgbClr val="FFCCFF"/>
                </a:solidFill>
              </a:rPr>
              <a:t>--Corresponding VF has absolute scotoma</a:t>
            </a:r>
          </a:p>
        </p:txBody>
      </p:sp>
      <p:sp>
        <p:nvSpPr>
          <p:cNvPr id="19" name="Text Box 19">
            <a:extLst>
              <a:ext uri="{FF2B5EF4-FFF2-40B4-BE49-F238E27FC236}">
                <a16:creationId xmlns:a16="http://schemas.microsoft.com/office/drawing/2014/main" id="{D080D226-B406-4FA2-9B9A-356A84498765}"/>
              </a:ext>
            </a:extLst>
          </p:cNvPr>
          <p:cNvSpPr txBox="1">
            <a:spLocks noChangeArrowheads="1"/>
          </p:cNvSpPr>
          <p:nvPr/>
        </p:nvSpPr>
        <p:spPr bwMode="auto">
          <a:xfrm>
            <a:off x="5257800" y="3760788"/>
            <a:ext cx="3273425" cy="1231900"/>
          </a:xfrm>
          <a:prstGeom prst="rect">
            <a:avLst/>
          </a:prstGeom>
          <a:solidFill>
            <a:srgbClr val="CCFFCC"/>
          </a:solidFill>
          <a:ln w="9525">
            <a:no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defRPr/>
            </a:pPr>
            <a:r>
              <a:rPr lang="en-US" altLang="en-US" sz="1400" b="1" dirty="0">
                <a:solidFill>
                  <a:schemeClr val="bg1">
                    <a:lumMod val="65000"/>
                  </a:schemeClr>
                </a:solidFill>
              </a:rPr>
              <a:t>Optic Nerve Hypoplasia</a:t>
            </a:r>
          </a:p>
          <a:p>
            <a:pPr eaLnBrk="1" hangingPunct="1">
              <a:spcBef>
                <a:spcPct val="0"/>
              </a:spcBef>
              <a:buClrTx/>
              <a:buSzTx/>
              <a:buFontTx/>
              <a:buNone/>
              <a:defRPr/>
            </a:pPr>
            <a:r>
              <a:rPr lang="en-US" altLang="en-US" sz="1200" dirty="0">
                <a:solidFill>
                  <a:srgbClr val="CCFFCC"/>
                </a:solidFill>
              </a:rPr>
              <a:t>--Abnormally </a:t>
            </a:r>
            <a:r>
              <a:rPr lang="en-US" altLang="en-US" sz="1200" b="1" dirty="0">
                <a:solidFill>
                  <a:srgbClr val="CCFFCC"/>
                </a:solidFill>
              </a:rPr>
              <a:t>low number of axons</a:t>
            </a:r>
          </a:p>
          <a:p>
            <a:pPr eaLnBrk="1" hangingPunct="1">
              <a:spcBef>
                <a:spcPct val="0"/>
              </a:spcBef>
              <a:buClrTx/>
              <a:buSzTx/>
              <a:buFontTx/>
              <a:buNone/>
              <a:defRPr/>
            </a:pPr>
            <a:r>
              <a:rPr lang="en-US" altLang="en-US" sz="1200" dirty="0">
                <a:solidFill>
                  <a:srgbClr val="CCFFCC"/>
                </a:solidFill>
              </a:rPr>
              <a:t>--DFE: Small pale disc with </a:t>
            </a:r>
            <a:r>
              <a:rPr lang="en-US" altLang="en-US" sz="1200" b="1" dirty="0">
                <a:solidFill>
                  <a:srgbClr val="CCFFCC"/>
                </a:solidFill>
              </a:rPr>
              <a:t>double ring sign</a:t>
            </a:r>
            <a:endParaRPr lang="en-US" altLang="en-US" sz="1200" dirty="0">
              <a:solidFill>
                <a:srgbClr val="CCFFCC"/>
              </a:solidFill>
            </a:endParaRPr>
          </a:p>
          <a:p>
            <a:pPr eaLnBrk="1" hangingPunct="1">
              <a:spcBef>
                <a:spcPct val="0"/>
              </a:spcBef>
              <a:buClrTx/>
              <a:buSzTx/>
              <a:buFontTx/>
              <a:buNone/>
              <a:defRPr/>
            </a:pPr>
            <a:r>
              <a:rPr lang="en-US" altLang="en-US" sz="1200" dirty="0">
                <a:solidFill>
                  <a:srgbClr val="CCFFCC"/>
                </a:solidFill>
              </a:rPr>
              <a:t>--VA </a:t>
            </a:r>
            <a:r>
              <a:rPr lang="en-US" altLang="en-US" sz="1200" b="1" dirty="0">
                <a:solidFill>
                  <a:srgbClr val="CCFFCC"/>
                </a:solidFill>
              </a:rPr>
              <a:t>20/20&lt;-&gt;NLP</a:t>
            </a:r>
          </a:p>
          <a:p>
            <a:pPr eaLnBrk="1" hangingPunct="1">
              <a:spcBef>
                <a:spcPct val="0"/>
              </a:spcBef>
              <a:buClrTx/>
              <a:buSzTx/>
              <a:buFontTx/>
              <a:buNone/>
              <a:defRPr/>
            </a:pPr>
            <a:r>
              <a:rPr lang="en-US" altLang="en-US" sz="1200" dirty="0">
                <a:solidFill>
                  <a:srgbClr val="CCFFCC"/>
                </a:solidFill>
              </a:rPr>
              <a:t>--VF defects </a:t>
            </a:r>
            <a:r>
              <a:rPr lang="en-US" altLang="en-US" sz="1200" b="1" dirty="0">
                <a:solidFill>
                  <a:srgbClr val="CCFFCC"/>
                </a:solidFill>
              </a:rPr>
              <a:t>invariably present</a:t>
            </a:r>
          </a:p>
          <a:p>
            <a:pPr eaLnBrk="1" hangingPunct="1">
              <a:spcBef>
                <a:spcPct val="0"/>
              </a:spcBef>
              <a:buClrTx/>
              <a:buSzTx/>
              <a:buFontTx/>
              <a:buNone/>
              <a:defRPr/>
            </a:pPr>
            <a:r>
              <a:rPr lang="en-US" altLang="en-US" sz="1200" dirty="0">
                <a:solidFill>
                  <a:srgbClr val="CCFFCC"/>
                </a:solidFill>
              </a:rPr>
              <a:t>--Remember the </a:t>
            </a:r>
            <a:r>
              <a:rPr lang="en-US" altLang="en-US" sz="1200" b="1" dirty="0">
                <a:solidFill>
                  <a:srgbClr val="CCFFCC"/>
                </a:solidFill>
              </a:rPr>
              <a:t>4 D’s</a:t>
            </a:r>
            <a:r>
              <a:rPr lang="en-US" altLang="en-US" sz="1200" dirty="0">
                <a:solidFill>
                  <a:srgbClr val="CCFFCC"/>
                </a:solidFill>
              </a:rPr>
              <a:t> (more on this shortly)</a:t>
            </a:r>
          </a:p>
        </p:txBody>
      </p:sp>
      <p:sp>
        <p:nvSpPr>
          <p:cNvPr id="32773" name="Text Box 10">
            <a:extLst>
              <a:ext uri="{FF2B5EF4-FFF2-40B4-BE49-F238E27FC236}">
                <a16:creationId xmlns:a16="http://schemas.microsoft.com/office/drawing/2014/main" id="{329F06A7-55AD-46F3-9609-F5B627D80312}"/>
              </a:ext>
            </a:extLst>
          </p:cNvPr>
          <p:cNvSpPr txBox="1">
            <a:spLocks noChangeArrowheads="1"/>
          </p:cNvSpPr>
          <p:nvPr/>
        </p:nvSpPr>
        <p:spPr bwMode="auto">
          <a:xfrm>
            <a:off x="1371600" y="4267200"/>
            <a:ext cx="3057525" cy="2154238"/>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Morning-Glory Disc</a:t>
            </a:r>
          </a:p>
          <a:p>
            <a:pPr eaLnBrk="1" hangingPunct="1">
              <a:spcBef>
                <a:spcPct val="0"/>
              </a:spcBef>
              <a:buClrTx/>
              <a:buSzTx/>
              <a:buFontTx/>
              <a:buNone/>
            </a:pPr>
            <a:r>
              <a:rPr lang="en-US" altLang="en-US" sz="1200"/>
              <a:t>--DFE reveals:</a:t>
            </a:r>
          </a:p>
          <a:p>
            <a:pPr eaLnBrk="1" hangingPunct="1">
              <a:spcBef>
                <a:spcPct val="0"/>
              </a:spcBef>
              <a:buClrTx/>
              <a:buSzTx/>
              <a:buFontTx/>
              <a:buNone/>
            </a:pPr>
            <a:r>
              <a:rPr lang="en-US" altLang="en-US" sz="1200"/>
              <a:t>  1) A funnel-shaped…</a:t>
            </a:r>
            <a:r>
              <a:rPr lang="en-US" altLang="en-US" sz="1200" b="1">
                <a:solidFill>
                  <a:srgbClr val="0000FF"/>
                </a:solidFill>
              </a:rPr>
              <a:t>excavation</a:t>
            </a:r>
            <a:endParaRPr lang="en-US" altLang="en-US" sz="1200"/>
          </a:p>
          <a:p>
            <a:pPr eaLnBrk="1" hangingPunct="1">
              <a:spcBef>
                <a:spcPct val="0"/>
              </a:spcBef>
              <a:buClrTx/>
              <a:buSzTx/>
              <a:buFontTx/>
              <a:buNone/>
            </a:pPr>
            <a:r>
              <a:rPr lang="en-US" altLang="en-US" sz="1200"/>
              <a:t>  2) Number of vessels crossing the rim</a:t>
            </a:r>
          </a:p>
          <a:p>
            <a:pPr eaLnBrk="1" hangingPunct="1">
              <a:spcBef>
                <a:spcPct val="0"/>
              </a:spcBef>
              <a:buClrTx/>
              <a:buSzTx/>
              <a:buFontTx/>
              <a:buNone/>
            </a:pPr>
            <a:r>
              <a:rPr lang="en-US" altLang="en-US" sz="1200"/>
              <a:t>    seems abnormally…</a:t>
            </a:r>
            <a:r>
              <a:rPr lang="en-US" altLang="en-US" sz="1200" b="1">
                <a:solidFill>
                  <a:srgbClr val="0000FF"/>
                </a:solidFill>
              </a:rPr>
              <a:t>high</a:t>
            </a:r>
            <a:r>
              <a:rPr lang="en-US" altLang="en-US" sz="1200"/>
              <a:t> </a:t>
            </a:r>
            <a:endParaRPr lang="en-US" altLang="en-US" sz="1200" b="1">
              <a:solidFill>
                <a:srgbClr val="0000FF"/>
              </a:solidFill>
            </a:endParaRPr>
          </a:p>
          <a:p>
            <a:pPr eaLnBrk="1" hangingPunct="1">
              <a:spcBef>
                <a:spcPct val="0"/>
              </a:spcBef>
              <a:buClrTx/>
              <a:buSzTx/>
              <a:buFontTx/>
              <a:buNone/>
            </a:pPr>
            <a:r>
              <a:rPr lang="en-US" altLang="en-US" sz="1200"/>
              <a:t>--Tissue is…</a:t>
            </a:r>
            <a:r>
              <a:rPr lang="en-US" altLang="en-US" sz="1200" b="1">
                <a:solidFill>
                  <a:srgbClr val="0000FF"/>
                </a:solidFill>
              </a:rPr>
              <a:t>contractile</a:t>
            </a:r>
            <a:r>
              <a:rPr lang="en-US" altLang="en-US" sz="1200"/>
              <a:t>, so cup seems</a:t>
            </a:r>
          </a:p>
          <a:p>
            <a:pPr eaLnBrk="1" hangingPunct="1">
              <a:spcBef>
                <a:spcPct val="0"/>
              </a:spcBef>
              <a:buClrTx/>
              <a:buSzTx/>
              <a:buFontTx/>
              <a:buNone/>
            </a:pPr>
            <a:r>
              <a:rPr lang="en-US" altLang="en-US" sz="1200"/>
              <a:t>  to…</a:t>
            </a:r>
            <a:r>
              <a:rPr lang="en-US" altLang="en-US" sz="1200" b="1">
                <a:solidFill>
                  <a:srgbClr val="0000FF"/>
                </a:solidFill>
              </a:rPr>
              <a:t>open </a:t>
            </a:r>
            <a:r>
              <a:rPr lang="en-US" altLang="en-US" sz="1200">
                <a:solidFill>
                  <a:srgbClr val="0000FF"/>
                </a:solidFill>
              </a:rPr>
              <a:t>and</a:t>
            </a:r>
            <a:r>
              <a:rPr lang="en-US" altLang="en-US" sz="1200" b="1">
                <a:solidFill>
                  <a:srgbClr val="0000FF"/>
                </a:solidFill>
              </a:rPr>
              <a:t> close</a:t>
            </a:r>
            <a:r>
              <a:rPr lang="en-US" altLang="en-US" sz="1200"/>
              <a:t> (like its namesake,  </a:t>
            </a:r>
          </a:p>
          <a:p>
            <a:pPr eaLnBrk="1" hangingPunct="1">
              <a:spcBef>
                <a:spcPct val="0"/>
              </a:spcBef>
              <a:buClrTx/>
              <a:buSzTx/>
              <a:buFontTx/>
              <a:buNone/>
            </a:pPr>
            <a:r>
              <a:rPr lang="en-US" altLang="en-US" sz="1200"/>
              <a:t>  the morning-glory flower)</a:t>
            </a:r>
          </a:p>
          <a:p>
            <a:pPr eaLnBrk="1" hangingPunct="1">
              <a:spcBef>
                <a:spcPct val="0"/>
              </a:spcBef>
              <a:buClrTx/>
              <a:buSzTx/>
              <a:buFontTx/>
              <a:buNone/>
            </a:pPr>
            <a:r>
              <a:rPr lang="en-US" altLang="en-US" sz="1200"/>
              <a:t>--VA usually…</a:t>
            </a:r>
            <a:r>
              <a:rPr lang="en-US" altLang="en-US" sz="1200" b="1">
                <a:solidFill>
                  <a:srgbClr val="0000FF"/>
                </a:solidFill>
              </a:rPr>
              <a:t>20/200</a:t>
            </a:r>
            <a:r>
              <a:rPr lang="en-US" altLang="en-US" sz="1200"/>
              <a:t>, but can be…</a:t>
            </a:r>
          </a:p>
          <a:p>
            <a:pPr eaLnBrk="1" hangingPunct="1">
              <a:spcBef>
                <a:spcPct val="0"/>
              </a:spcBef>
              <a:buClrTx/>
              <a:buSzTx/>
              <a:buFontTx/>
              <a:buNone/>
            </a:pPr>
            <a:r>
              <a:rPr lang="en-US" altLang="en-US" sz="1200"/>
              <a:t>   </a:t>
            </a:r>
            <a:r>
              <a:rPr lang="en-US" altLang="en-US" sz="1200" b="1">
                <a:solidFill>
                  <a:srgbClr val="0000FF"/>
                </a:solidFill>
              </a:rPr>
              <a:t>20/20&lt;-&gt;NLP</a:t>
            </a:r>
          </a:p>
          <a:p>
            <a:pPr eaLnBrk="1" hangingPunct="1">
              <a:spcBef>
                <a:spcPct val="0"/>
              </a:spcBef>
              <a:buClrTx/>
              <a:buSzTx/>
              <a:buFontTx/>
              <a:buNone/>
            </a:pPr>
            <a:r>
              <a:rPr lang="en-US" altLang="en-US" sz="1200"/>
              <a:t>--1/3 develop…</a:t>
            </a:r>
            <a:r>
              <a:rPr lang="en-US" altLang="en-US" sz="1200" b="1">
                <a:solidFill>
                  <a:srgbClr val="CCECFF"/>
                </a:solidFill>
              </a:rPr>
              <a:t>serous</a:t>
            </a:r>
            <a:r>
              <a:rPr lang="en-US" altLang="en-US" sz="1200" b="1">
                <a:solidFill>
                  <a:srgbClr val="0000FF"/>
                </a:solidFill>
              </a:rPr>
              <a:t> </a:t>
            </a:r>
            <a:r>
              <a:rPr lang="en-US" altLang="en-US" sz="1200" b="1">
                <a:solidFill>
                  <a:srgbClr val="CCECFF"/>
                </a:solidFill>
              </a:rPr>
              <a:t>RD</a:t>
            </a:r>
          </a:p>
        </p:txBody>
      </p:sp>
      <p:sp>
        <p:nvSpPr>
          <p:cNvPr id="29699" name="Text Box 3">
            <a:extLst>
              <a:ext uri="{FF2B5EF4-FFF2-40B4-BE49-F238E27FC236}">
                <a16:creationId xmlns:a16="http://schemas.microsoft.com/office/drawing/2014/main" id="{DB561C92-0102-45AA-B626-E3FBA9C3E0FC}"/>
              </a:ext>
            </a:extLst>
          </p:cNvPr>
          <p:cNvSpPr txBox="1">
            <a:spLocks noChangeArrowheads="1"/>
          </p:cNvSpPr>
          <p:nvPr/>
        </p:nvSpPr>
        <p:spPr bwMode="auto">
          <a:xfrm>
            <a:off x="793750" y="3505200"/>
            <a:ext cx="2274888" cy="677863"/>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r>
              <a:rPr lang="en-US" altLang="en-US" sz="1400" b="1">
                <a:solidFill>
                  <a:schemeClr val="bg1">
                    <a:lumMod val="65000"/>
                  </a:schemeClr>
                </a:solidFill>
              </a:rPr>
              <a:t>Optic Pit/Hole</a:t>
            </a:r>
          </a:p>
          <a:p>
            <a:pPr eaLnBrk="1" hangingPunct="1">
              <a:defRPr/>
            </a:pPr>
            <a:r>
              <a:rPr lang="en-US" altLang="en-US" sz="1200">
                <a:solidFill>
                  <a:schemeClr val="bg1">
                    <a:lumMod val="65000"/>
                  </a:schemeClr>
                </a:solidFill>
              </a:rPr>
              <a:t>--Associated with…</a:t>
            </a:r>
            <a:r>
              <a:rPr lang="en-US" altLang="en-US" sz="1200" b="1">
                <a:solidFill>
                  <a:schemeClr val="bg1">
                    <a:lumMod val="65000"/>
                  </a:schemeClr>
                </a:solidFill>
              </a:rPr>
              <a:t>serous RD</a:t>
            </a:r>
          </a:p>
          <a:p>
            <a:pPr eaLnBrk="1" hangingPunct="1">
              <a:defRPr/>
            </a:pPr>
            <a:r>
              <a:rPr lang="en-US" altLang="en-US" sz="1200" b="1">
                <a:solidFill>
                  <a:schemeClr val="bg1">
                    <a:lumMod val="65000"/>
                  </a:schemeClr>
                </a:solidFill>
              </a:rPr>
              <a:t>  in adulthood</a:t>
            </a:r>
          </a:p>
        </p:txBody>
      </p:sp>
      <p:sp>
        <p:nvSpPr>
          <p:cNvPr id="29700" name="Line 4">
            <a:extLst>
              <a:ext uri="{FF2B5EF4-FFF2-40B4-BE49-F238E27FC236}">
                <a16:creationId xmlns:a16="http://schemas.microsoft.com/office/drawing/2014/main" id="{929C3321-CE3B-4B6B-B4E5-D8305D38FF47}"/>
              </a:ext>
            </a:extLst>
          </p:cNvPr>
          <p:cNvSpPr>
            <a:spLocks noChangeShapeType="1"/>
          </p:cNvSpPr>
          <p:nvPr/>
        </p:nvSpPr>
        <p:spPr bwMode="auto">
          <a:xfrm flipH="1">
            <a:off x="1600200" y="2057400"/>
            <a:ext cx="1524000" cy="3810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en-US">
              <a:latin typeface="Arial" charset="0"/>
            </a:endParaRPr>
          </a:p>
        </p:txBody>
      </p:sp>
      <p:sp>
        <p:nvSpPr>
          <p:cNvPr id="29702" name="Text Box 6">
            <a:extLst>
              <a:ext uri="{FF2B5EF4-FFF2-40B4-BE49-F238E27FC236}">
                <a16:creationId xmlns:a16="http://schemas.microsoft.com/office/drawing/2014/main" id="{5EFCF738-5FC2-496B-A791-CA6DA2243275}"/>
              </a:ext>
            </a:extLst>
          </p:cNvPr>
          <p:cNvSpPr txBox="1">
            <a:spLocks noChangeArrowheads="1"/>
          </p:cNvSpPr>
          <p:nvPr/>
        </p:nvSpPr>
        <p:spPr bwMode="auto">
          <a:xfrm>
            <a:off x="1341438" y="1524000"/>
            <a:ext cx="3543300" cy="4587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algn="ctr" eaLnBrk="1" hangingPunct="1">
              <a:lnSpc>
                <a:spcPct val="85000"/>
              </a:lnSpc>
              <a:defRPr/>
            </a:pPr>
            <a:r>
              <a:rPr lang="en-US" altLang="en-US" sz="1400" i="1">
                <a:solidFill>
                  <a:schemeClr val="bg1">
                    <a:lumMod val="75000"/>
                  </a:schemeClr>
                </a:solidFill>
              </a:rPr>
              <a:t>These three are all secondary to abnormal</a:t>
            </a:r>
          </a:p>
          <a:p>
            <a:pPr algn="ctr" eaLnBrk="1" hangingPunct="1">
              <a:lnSpc>
                <a:spcPct val="85000"/>
              </a:lnSpc>
              <a:defRPr/>
            </a:pPr>
            <a:r>
              <a:rPr lang="en-US" altLang="en-US" sz="1400" i="1">
                <a:solidFill>
                  <a:schemeClr val="bg1">
                    <a:lumMod val="75000"/>
                  </a:schemeClr>
                </a:solidFill>
              </a:rPr>
              <a:t>closure of the embryonic optic fissure</a:t>
            </a:r>
          </a:p>
        </p:txBody>
      </p:sp>
      <p:sp>
        <p:nvSpPr>
          <p:cNvPr id="29703" name="Text Box 7">
            <a:extLst>
              <a:ext uri="{FF2B5EF4-FFF2-40B4-BE49-F238E27FC236}">
                <a16:creationId xmlns:a16="http://schemas.microsoft.com/office/drawing/2014/main" id="{594C7352-747C-4A0F-9BB7-5B8BA6CFD167}"/>
              </a:ext>
            </a:extLst>
          </p:cNvPr>
          <p:cNvSpPr txBox="1">
            <a:spLocks noChangeArrowheads="1"/>
          </p:cNvSpPr>
          <p:nvPr/>
        </p:nvSpPr>
        <p:spPr bwMode="auto">
          <a:xfrm>
            <a:off x="76200" y="2514600"/>
            <a:ext cx="2782888" cy="862013"/>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r>
              <a:rPr lang="en-US" altLang="en-US" sz="1400" b="1">
                <a:solidFill>
                  <a:schemeClr val="bg1">
                    <a:lumMod val="65000"/>
                  </a:schemeClr>
                </a:solidFill>
              </a:rPr>
              <a:t>Optic Nerve Coloboma</a:t>
            </a:r>
          </a:p>
          <a:p>
            <a:pPr eaLnBrk="1" hangingPunct="1">
              <a:defRPr/>
            </a:pPr>
            <a:r>
              <a:rPr lang="en-US" altLang="en-US" sz="1200">
                <a:solidFill>
                  <a:schemeClr val="bg1">
                    <a:lumMod val="65000"/>
                  </a:schemeClr>
                </a:solidFill>
              </a:rPr>
              <a:t>1) May resemble…</a:t>
            </a:r>
            <a:r>
              <a:rPr lang="en-US" altLang="en-US" sz="1200" b="1">
                <a:solidFill>
                  <a:schemeClr val="bg1">
                    <a:lumMod val="65000"/>
                  </a:schemeClr>
                </a:solidFill>
              </a:rPr>
              <a:t>deep cupping</a:t>
            </a:r>
          </a:p>
          <a:p>
            <a:pPr eaLnBrk="1" hangingPunct="1">
              <a:defRPr/>
            </a:pPr>
            <a:r>
              <a:rPr lang="en-US" altLang="en-US" sz="1200">
                <a:solidFill>
                  <a:schemeClr val="bg1">
                    <a:lumMod val="65000"/>
                  </a:schemeClr>
                </a:solidFill>
              </a:rPr>
              <a:t>2) Can be…</a:t>
            </a:r>
            <a:r>
              <a:rPr lang="en-US" altLang="en-US" sz="1200" b="1">
                <a:solidFill>
                  <a:schemeClr val="bg1">
                    <a:lumMod val="65000"/>
                  </a:schemeClr>
                </a:solidFill>
              </a:rPr>
              <a:t>bilateral, asymmetric</a:t>
            </a:r>
          </a:p>
          <a:p>
            <a:pPr eaLnBrk="1" hangingPunct="1">
              <a:defRPr/>
            </a:pPr>
            <a:r>
              <a:rPr lang="en-US" altLang="en-US" sz="1200">
                <a:solidFill>
                  <a:schemeClr val="bg1">
                    <a:lumMod val="65000"/>
                  </a:schemeClr>
                </a:solidFill>
              </a:rPr>
              <a:t>3) Part of the…</a:t>
            </a:r>
            <a:r>
              <a:rPr lang="en-US" altLang="en-US" sz="1200" b="1">
                <a:solidFill>
                  <a:schemeClr val="bg1">
                    <a:lumMod val="65000"/>
                  </a:schemeClr>
                </a:solidFill>
              </a:rPr>
              <a:t>CHARGE association</a:t>
            </a:r>
          </a:p>
        </p:txBody>
      </p:sp>
      <p:sp>
        <p:nvSpPr>
          <p:cNvPr id="29704" name="Line 8">
            <a:extLst>
              <a:ext uri="{FF2B5EF4-FFF2-40B4-BE49-F238E27FC236}">
                <a16:creationId xmlns:a16="http://schemas.microsoft.com/office/drawing/2014/main" id="{BA427C5F-3C3C-4AD2-AFFE-87718629DCC9}"/>
              </a:ext>
            </a:extLst>
          </p:cNvPr>
          <p:cNvSpPr>
            <a:spLocks noChangeShapeType="1"/>
          </p:cNvSpPr>
          <p:nvPr/>
        </p:nvSpPr>
        <p:spPr bwMode="auto">
          <a:xfrm flipH="1">
            <a:off x="2971800" y="2057400"/>
            <a:ext cx="152400" cy="14478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en-US">
              <a:latin typeface="Arial" charset="0"/>
            </a:endParaRPr>
          </a:p>
        </p:txBody>
      </p:sp>
      <p:sp>
        <p:nvSpPr>
          <p:cNvPr id="29705" name="Text Box 9">
            <a:extLst>
              <a:ext uri="{FF2B5EF4-FFF2-40B4-BE49-F238E27FC236}">
                <a16:creationId xmlns:a16="http://schemas.microsoft.com/office/drawing/2014/main" id="{0D977F73-F4C4-47BB-A928-F1C9A41A8C1C}"/>
              </a:ext>
            </a:extLst>
          </p:cNvPr>
          <p:cNvSpPr txBox="1">
            <a:spLocks noChangeArrowheads="1"/>
          </p:cNvSpPr>
          <p:nvPr/>
        </p:nvSpPr>
        <p:spPr bwMode="auto">
          <a:xfrm>
            <a:off x="1371600" y="4267200"/>
            <a:ext cx="3057525" cy="2154238"/>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r>
              <a:rPr lang="en-US" altLang="en-US" sz="1400" b="1">
                <a:solidFill>
                  <a:schemeClr val="bg1">
                    <a:lumMod val="65000"/>
                  </a:schemeClr>
                </a:solidFill>
              </a:rPr>
              <a:t>Morning-Glory Disc</a:t>
            </a:r>
          </a:p>
          <a:p>
            <a:pPr eaLnBrk="1" hangingPunct="1">
              <a:defRPr/>
            </a:pPr>
            <a:r>
              <a:rPr lang="en-US" altLang="en-US" sz="1200">
                <a:solidFill>
                  <a:schemeClr val="bg1">
                    <a:lumMod val="65000"/>
                  </a:schemeClr>
                </a:solidFill>
              </a:rPr>
              <a:t>--DFE reveals:</a:t>
            </a:r>
          </a:p>
          <a:p>
            <a:pPr eaLnBrk="1" hangingPunct="1">
              <a:defRPr/>
            </a:pPr>
            <a:r>
              <a:rPr lang="en-US" altLang="en-US" sz="1200">
                <a:solidFill>
                  <a:schemeClr val="bg1">
                    <a:lumMod val="65000"/>
                  </a:schemeClr>
                </a:solidFill>
              </a:rPr>
              <a:t>  1) A funnel-shaped…</a:t>
            </a:r>
            <a:r>
              <a:rPr lang="en-US" altLang="en-US" sz="1200" b="1">
                <a:solidFill>
                  <a:schemeClr val="bg1">
                    <a:lumMod val="65000"/>
                  </a:schemeClr>
                </a:solidFill>
              </a:rPr>
              <a:t>excavation</a:t>
            </a:r>
            <a:endParaRPr lang="en-US" altLang="en-US" sz="1200">
              <a:solidFill>
                <a:schemeClr val="bg1">
                  <a:lumMod val="65000"/>
                </a:schemeClr>
              </a:solidFill>
            </a:endParaRPr>
          </a:p>
          <a:p>
            <a:pPr eaLnBrk="1" hangingPunct="1">
              <a:defRPr/>
            </a:pPr>
            <a:r>
              <a:rPr lang="en-US" altLang="en-US" sz="1200">
                <a:solidFill>
                  <a:schemeClr val="bg1">
                    <a:lumMod val="65000"/>
                  </a:schemeClr>
                </a:solidFill>
              </a:rPr>
              <a:t>  2) Number of vessels crossing the rim</a:t>
            </a:r>
          </a:p>
          <a:p>
            <a:pPr eaLnBrk="1" hangingPunct="1">
              <a:defRPr/>
            </a:pPr>
            <a:r>
              <a:rPr lang="en-US" altLang="en-US" sz="1200">
                <a:solidFill>
                  <a:schemeClr val="bg1">
                    <a:lumMod val="65000"/>
                  </a:schemeClr>
                </a:solidFill>
              </a:rPr>
              <a:t>    seems abnormally…</a:t>
            </a:r>
            <a:r>
              <a:rPr lang="en-US" altLang="en-US" sz="1200" b="1">
                <a:solidFill>
                  <a:schemeClr val="bg1">
                    <a:lumMod val="65000"/>
                  </a:schemeClr>
                </a:solidFill>
              </a:rPr>
              <a:t>high</a:t>
            </a:r>
            <a:r>
              <a:rPr lang="en-US" altLang="en-US" sz="1200">
                <a:solidFill>
                  <a:schemeClr val="bg1">
                    <a:lumMod val="65000"/>
                  </a:schemeClr>
                </a:solidFill>
              </a:rPr>
              <a:t> </a:t>
            </a:r>
            <a:endParaRPr lang="en-US" altLang="en-US" sz="1200" b="1">
              <a:solidFill>
                <a:schemeClr val="bg1">
                  <a:lumMod val="65000"/>
                </a:schemeClr>
              </a:solidFill>
            </a:endParaRPr>
          </a:p>
          <a:p>
            <a:pPr eaLnBrk="1" hangingPunct="1">
              <a:defRPr/>
            </a:pPr>
            <a:r>
              <a:rPr lang="en-US" altLang="en-US" sz="1200">
                <a:solidFill>
                  <a:schemeClr val="bg1">
                    <a:lumMod val="65000"/>
                  </a:schemeClr>
                </a:solidFill>
              </a:rPr>
              <a:t>--Tissue is…</a:t>
            </a:r>
            <a:r>
              <a:rPr lang="en-US" altLang="en-US" sz="1200" b="1">
                <a:solidFill>
                  <a:schemeClr val="bg1">
                    <a:lumMod val="65000"/>
                  </a:schemeClr>
                </a:solidFill>
              </a:rPr>
              <a:t>contractile</a:t>
            </a:r>
            <a:r>
              <a:rPr lang="en-US" altLang="en-US" sz="1200">
                <a:solidFill>
                  <a:schemeClr val="bg1">
                    <a:lumMod val="65000"/>
                  </a:schemeClr>
                </a:solidFill>
              </a:rPr>
              <a:t>, so cup seems</a:t>
            </a:r>
          </a:p>
          <a:p>
            <a:pPr eaLnBrk="1" hangingPunct="1">
              <a:defRPr/>
            </a:pPr>
            <a:r>
              <a:rPr lang="en-US" altLang="en-US" sz="1200">
                <a:solidFill>
                  <a:schemeClr val="bg1">
                    <a:lumMod val="65000"/>
                  </a:schemeClr>
                </a:solidFill>
              </a:rPr>
              <a:t>  to…</a:t>
            </a:r>
            <a:r>
              <a:rPr lang="en-US" altLang="en-US" sz="1200" b="1">
                <a:solidFill>
                  <a:schemeClr val="bg1">
                    <a:lumMod val="65000"/>
                  </a:schemeClr>
                </a:solidFill>
              </a:rPr>
              <a:t>open </a:t>
            </a:r>
            <a:r>
              <a:rPr lang="en-US" altLang="en-US" sz="1200">
                <a:solidFill>
                  <a:schemeClr val="bg1">
                    <a:lumMod val="65000"/>
                  </a:schemeClr>
                </a:solidFill>
              </a:rPr>
              <a:t>and</a:t>
            </a:r>
            <a:r>
              <a:rPr lang="en-US" altLang="en-US" sz="1200" b="1">
                <a:solidFill>
                  <a:schemeClr val="bg1">
                    <a:lumMod val="65000"/>
                  </a:schemeClr>
                </a:solidFill>
              </a:rPr>
              <a:t> close</a:t>
            </a:r>
            <a:r>
              <a:rPr lang="en-US" altLang="en-US" sz="1200">
                <a:solidFill>
                  <a:schemeClr val="bg1">
                    <a:lumMod val="65000"/>
                  </a:schemeClr>
                </a:solidFill>
              </a:rPr>
              <a:t> (like its namesake,  </a:t>
            </a:r>
          </a:p>
          <a:p>
            <a:pPr eaLnBrk="1" hangingPunct="1">
              <a:defRPr/>
            </a:pPr>
            <a:r>
              <a:rPr lang="en-US" altLang="en-US" sz="1200">
                <a:solidFill>
                  <a:schemeClr val="bg1">
                    <a:lumMod val="65000"/>
                  </a:schemeClr>
                </a:solidFill>
              </a:rPr>
              <a:t>  the morning-glory flower)</a:t>
            </a:r>
          </a:p>
          <a:p>
            <a:pPr eaLnBrk="1" hangingPunct="1">
              <a:defRPr/>
            </a:pPr>
            <a:r>
              <a:rPr lang="en-US" altLang="en-US" sz="1200">
                <a:solidFill>
                  <a:schemeClr val="bg1">
                    <a:lumMod val="65000"/>
                  </a:schemeClr>
                </a:solidFill>
              </a:rPr>
              <a:t>--VA usually…</a:t>
            </a:r>
            <a:r>
              <a:rPr lang="en-US" altLang="en-US" sz="1200" b="1">
                <a:solidFill>
                  <a:schemeClr val="bg1">
                    <a:lumMod val="65000"/>
                  </a:schemeClr>
                </a:solidFill>
              </a:rPr>
              <a:t>20/200</a:t>
            </a:r>
            <a:r>
              <a:rPr lang="en-US" altLang="en-US" sz="1200">
                <a:solidFill>
                  <a:schemeClr val="bg1">
                    <a:lumMod val="65000"/>
                  </a:schemeClr>
                </a:solidFill>
              </a:rPr>
              <a:t>, but can be…</a:t>
            </a:r>
          </a:p>
          <a:p>
            <a:pPr eaLnBrk="1" hangingPunct="1">
              <a:defRPr/>
            </a:pPr>
            <a:r>
              <a:rPr lang="en-US" altLang="en-US" sz="1200">
                <a:solidFill>
                  <a:schemeClr val="bg1">
                    <a:lumMod val="65000"/>
                  </a:schemeClr>
                </a:solidFill>
              </a:rPr>
              <a:t>   </a:t>
            </a:r>
            <a:r>
              <a:rPr lang="en-US" altLang="en-US" sz="1200" b="1">
                <a:solidFill>
                  <a:schemeClr val="bg1">
                    <a:lumMod val="65000"/>
                  </a:schemeClr>
                </a:solidFill>
              </a:rPr>
              <a:t>20/20&lt;-&gt;NLP</a:t>
            </a:r>
          </a:p>
          <a:p>
            <a:pPr eaLnBrk="1" hangingPunct="1">
              <a:defRPr/>
            </a:pPr>
            <a:r>
              <a:rPr lang="en-US" altLang="en-US" sz="1200">
                <a:solidFill>
                  <a:schemeClr val="bg1">
                    <a:lumMod val="65000"/>
                  </a:schemeClr>
                </a:solidFill>
              </a:rPr>
              <a:t>--1/3 develop…</a:t>
            </a:r>
            <a:r>
              <a:rPr lang="en-US" altLang="en-US" sz="1200" b="1">
                <a:solidFill>
                  <a:schemeClr val="bg1">
                    <a:lumMod val="65000"/>
                  </a:schemeClr>
                </a:solidFill>
              </a:rPr>
              <a:t>serous RD</a:t>
            </a:r>
          </a:p>
        </p:txBody>
      </p:sp>
      <p:sp>
        <p:nvSpPr>
          <p:cNvPr id="32780" name="Rectangle 11">
            <a:extLst>
              <a:ext uri="{FF2B5EF4-FFF2-40B4-BE49-F238E27FC236}">
                <a16:creationId xmlns:a16="http://schemas.microsoft.com/office/drawing/2014/main" id="{8BAAD7AA-CF79-40AE-B690-1FEF2589F37E}"/>
              </a:ext>
            </a:extLst>
          </p:cNvPr>
          <p:cNvSpPr>
            <a:spLocks noChangeArrowheads="1"/>
          </p:cNvSpPr>
          <p:nvPr/>
        </p:nvSpPr>
        <p:spPr bwMode="auto">
          <a:xfrm>
            <a:off x="457200" y="122238"/>
            <a:ext cx="7543800" cy="8683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b"/>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ct val="85000"/>
              </a:lnSpc>
              <a:spcBef>
                <a:spcPct val="0"/>
              </a:spcBef>
              <a:buClrTx/>
              <a:buSzTx/>
              <a:buFontTx/>
              <a:buNone/>
            </a:pPr>
            <a:r>
              <a:rPr lang="en-US" altLang="en-US" sz="3200" b="1" dirty="0">
                <a:solidFill>
                  <a:schemeClr val="tx2"/>
                </a:solidFill>
              </a:rPr>
              <a:t>Developmental Abnormalities of the Optic Nerve Head</a:t>
            </a:r>
            <a:endParaRPr lang="en-US" altLang="en-US" sz="3200" dirty="0">
              <a:solidFill>
                <a:schemeClr val="tx2"/>
              </a:solidFill>
            </a:endParaRPr>
          </a:p>
        </p:txBody>
      </p:sp>
      <p:sp>
        <p:nvSpPr>
          <p:cNvPr id="29707" name="Text Box 11">
            <a:extLst>
              <a:ext uri="{FF2B5EF4-FFF2-40B4-BE49-F238E27FC236}">
                <a16:creationId xmlns:a16="http://schemas.microsoft.com/office/drawing/2014/main" id="{4D4DC230-82F3-4661-9B6F-CA9294E60760}"/>
              </a:ext>
            </a:extLst>
          </p:cNvPr>
          <p:cNvSpPr txBox="1">
            <a:spLocks noChangeArrowheads="1"/>
          </p:cNvSpPr>
          <p:nvPr/>
        </p:nvSpPr>
        <p:spPr bwMode="auto">
          <a:xfrm>
            <a:off x="5410200" y="1687513"/>
            <a:ext cx="3640138" cy="677862"/>
          </a:xfrm>
          <a:prstGeom prst="rect">
            <a:avLst/>
          </a:prstGeom>
          <a:solidFill>
            <a:srgbClr val="FFFF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r>
              <a:rPr lang="en-US" altLang="en-US" sz="1400" b="1" dirty="0" err="1">
                <a:solidFill>
                  <a:schemeClr val="bg1">
                    <a:lumMod val="65000"/>
                  </a:schemeClr>
                </a:solidFill>
              </a:rPr>
              <a:t>Megalopapilla</a:t>
            </a:r>
            <a:endParaRPr lang="en-US" altLang="en-US" sz="1400" b="1" dirty="0">
              <a:solidFill>
                <a:schemeClr val="bg1">
                  <a:lumMod val="65000"/>
                </a:schemeClr>
              </a:solidFill>
            </a:endParaRPr>
          </a:p>
          <a:p>
            <a:pPr eaLnBrk="1" hangingPunct="1">
              <a:defRPr/>
            </a:pPr>
            <a:r>
              <a:rPr lang="en-US" altLang="en-US" sz="1200" dirty="0"/>
              <a:t>1) </a:t>
            </a:r>
            <a:r>
              <a:rPr lang="en-US" altLang="en-US" sz="1200" b="1" dirty="0">
                <a:solidFill>
                  <a:srgbClr val="0000FF"/>
                </a:solidFill>
              </a:rPr>
              <a:t>Abnormally large diameter of</a:t>
            </a:r>
            <a:r>
              <a:rPr lang="en-US" altLang="en-US" sz="1200" dirty="0"/>
              <a:t>…</a:t>
            </a:r>
            <a:r>
              <a:rPr lang="en-US" altLang="en-US" sz="1200" b="1" dirty="0">
                <a:solidFill>
                  <a:schemeClr val="bg1">
                    <a:lumMod val="65000"/>
                  </a:schemeClr>
                </a:solidFill>
              </a:rPr>
              <a:t>disc</a:t>
            </a:r>
            <a:r>
              <a:rPr lang="en-US" altLang="en-US" sz="1200" b="1" dirty="0">
                <a:solidFill>
                  <a:srgbClr val="0000FF"/>
                </a:solidFill>
              </a:rPr>
              <a:t> </a:t>
            </a:r>
            <a:r>
              <a:rPr lang="en-US" altLang="en-US" sz="1200" dirty="0">
                <a:solidFill>
                  <a:schemeClr val="bg1">
                    <a:lumMod val="65000"/>
                  </a:schemeClr>
                </a:solidFill>
              </a:rPr>
              <a:t>and</a:t>
            </a:r>
            <a:r>
              <a:rPr lang="en-US" altLang="en-US" sz="1200" b="1" dirty="0">
                <a:solidFill>
                  <a:schemeClr val="bg1">
                    <a:lumMod val="65000"/>
                  </a:schemeClr>
                </a:solidFill>
              </a:rPr>
              <a:t> </a:t>
            </a:r>
            <a:r>
              <a:rPr lang="en-US" altLang="en-US" sz="1200" b="1" dirty="0">
                <a:solidFill>
                  <a:srgbClr val="0000FF"/>
                </a:solidFill>
              </a:rPr>
              <a:t>cup</a:t>
            </a:r>
          </a:p>
          <a:p>
            <a:pPr eaLnBrk="1" hangingPunct="1">
              <a:defRPr/>
            </a:pPr>
            <a:r>
              <a:rPr lang="en-US" altLang="en-US" sz="1200" dirty="0">
                <a:solidFill>
                  <a:schemeClr val="bg1">
                    <a:lumMod val="65000"/>
                  </a:schemeClr>
                </a:solidFill>
              </a:rPr>
              <a:t>2) VF testing may reveal an…</a:t>
            </a:r>
            <a:r>
              <a:rPr lang="en-US" altLang="en-US" sz="1200" b="1" dirty="0">
                <a:solidFill>
                  <a:schemeClr val="bg1">
                    <a:lumMod val="65000"/>
                  </a:schemeClr>
                </a:solidFill>
              </a:rPr>
              <a:t>enlarged blind spot</a:t>
            </a:r>
          </a:p>
        </p:txBody>
      </p:sp>
      <p:sp>
        <p:nvSpPr>
          <p:cNvPr id="32782" name="Slide Number Placeholder 1">
            <a:extLst>
              <a:ext uri="{FF2B5EF4-FFF2-40B4-BE49-F238E27FC236}">
                <a16:creationId xmlns:a16="http://schemas.microsoft.com/office/drawing/2014/main" id="{01BE9941-EF24-4107-8204-EB7FC6A50211}"/>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3DE527BC-1F9B-4D8F-95F3-A42D227944FC}" type="slidenum">
              <a:rPr lang="en-US" altLang="en-US" sz="1000"/>
              <a:pPr>
                <a:spcBef>
                  <a:spcPct val="0"/>
                </a:spcBef>
                <a:buClrTx/>
                <a:buSzTx/>
                <a:buFontTx/>
                <a:buNone/>
              </a:pPr>
              <a:t>98</a:t>
            </a:fld>
            <a:endParaRPr lang="en-US" altLang="en-US" sz="1000"/>
          </a:p>
        </p:txBody>
      </p:sp>
      <p:sp>
        <p:nvSpPr>
          <p:cNvPr id="2" name="Oval 1">
            <a:extLst>
              <a:ext uri="{FF2B5EF4-FFF2-40B4-BE49-F238E27FC236}">
                <a16:creationId xmlns:a16="http://schemas.microsoft.com/office/drawing/2014/main" id="{FD373358-2AAF-4E3E-9A77-EFFF31402888}"/>
              </a:ext>
            </a:extLst>
          </p:cNvPr>
          <p:cNvSpPr/>
          <p:nvPr/>
        </p:nvSpPr>
        <p:spPr>
          <a:xfrm>
            <a:off x="5257800" y="1752600"/>
            <a:ext cx="3792538" cy="536575"/>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
        <p:nvSpPr>
          <p:cNvPr id="32784" name="TextBox 2">
            <a:extLst>
              <a:ext uri="{FF2B5EF4-FFF2-40B4-BE49-F238E27FC236}">
                <a16:creationId xmlns:a16="http://schemas.microsoft.com/office/drawing/2014/main" id="{92718CBE-41CE-4263-ADCD-4E71EB5E5566}"/>
              </a:ext>
            </a:extLst>
          </p:cNvPr>
          <p:cNvSpPr txBox="1">
            <a:spLocks noChangeArrowheads="1"/>
          </p:cNvSpPr>
          <p:nvPr/>
        </p:nvSpPr>
        <p:spPr bwMode="auto">
          <a:xfrm>
            <a:off x="3657600" y="2662238"/>
            <a:ext cx="5334000" cy="2032000"/>
          </a:xfrm>
          <a:prstGeom prst="rect">
            <a:avLst/>
          </a:prstGeom>
          <a:solidFill>
            <a:srgbClr val="FFC0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i="1">
                <a:solidFill>
                  <a:srgbClr val="0000FF"/>
                </a:solidFill>
              </a:rPr>
              <a:t>An abnormally large cup in a preemie with cerebral palsy is suggestive of what condition?</a:t>
            </a:r>
          </a:p>
          <a:p>
            <a:pPr eaLnBrk="1" hangingPunct="1">
              <a:spcBef>
                <a:spcPct val="0"/>
              </a:spcBef>
              <a:buClrTx/>
              <a:buSzTx/>
              <a:buFontTx/>
              <a:buNone/>
            </a:pPr>
            <a:r>
              <a:rPr lang="en-US" altLang="en-US" sz="1400">
                <a:solidFill>
                  <a:srgbClr val="0000FF"/>
                </a:solidFill>
              </a:rPr>
              <a:t>Periventricular leukomalacia</a:t>
            </a:r>
          </a:p>
          <a:p>
            <a:pPr eaLnBrk="1" hangingPunct="1">
              <a:spcBef>
                <a:spcPct val="0"/>
              </a:spcBef>
              <a:buClrTx/>
              <a:buSzTx/>
              <a:buFontTx/>
              <a:buNone/>
            </a:pPr>
            <a:endParaRPr lang="en-US" altLang="en-US" sz="1400">
              <a:solidFill>
                <a:srgbClr val="0000FF"/>
              </a:solidFill>
            </a:endParaRPr>
          </a:p>
          <a:p>
            <a:pPr eaLnBrk="1" hangingPunct="1">
              <a:spcBef>
                <a:spcPct val="0"/>
              </a:spcBef>
              <a:buClrTx/>
              <a:buSzTx/>
              <a:buFontTx/>
              <a:buNone/>
            </a:pPr>
            <a:r>
              <a:rPr lang="en-US" altLang="en-US" sz="1400" i="1">
                <a:solidFill>
                  <a:srgbClr val="FFC000"/>
                </a:solidFill>
              </a:rPr>
              <a:t>What is the causative event, and when does it occur?</a:t>
            </a:r>
          </a:p>
          <a:p>
            <a:pPr eaLnBrk="1" hangingPunct="1">
              <a:spcBef>
                <a:spcPct val="0"/>
              </a:spcBef>
              <a:buClrTx/>
              <a:buSzTx/>
              <a:buFontTx/>
              <a:buNone/>
            </a:pPr>
            <a:r>
              <a:rPr lang="en-US" altLang="en-US" sz="1400">
                <a:solidFill>
                  <a:srgbClr val="FFC000"/>
                </a:solidFill>
              </a:rPr>
              <a:t>CNS ischemia in the perinatal period</a:t>
            </a:r>
          </a:p>
          <a:p>
            <a:pPr eaLnBrk="1" hangingPunct="1">
              <a:spcBef>
                <a:spcPct val="0"/>
              </a:spcBef>
              <a:buClrTx/>
              <a:buSzTx/>
              <a:buFontTx/>
              <a:buNone/>
            </a:pPr>
            <a:endParaRPr lang="en-US" altLang="en-US" sz="1400">
              <a:solidFill>
                <a:srgbClr val="FFC000"/>
              </a:solidFill>
            </a:endParaRPr>
          </a:p>
          <a:p>
            <a:pPr eaLnBrk="1" hangingPunct="1">
              <a:spcBef>
                <a:spcPct val="0"/>
              </a:spcBef>
              <a:buClrTx/>
              <a:buSzTx/>
              <a:buFontTx/>
              <a:buNone/>
            </a:pPr>
            <a:r>
              <a:rPr lang="en-US" altLang="en-US" sz="1400" i="1">
                <a:solidFill>
                  <a:srgbClr val="FFC000"/>
                </a:solidFill>
              </a:rPr>
              <a:t>How does CNS ischemia lead to an enlarged cup?</a:t>
            </a:r>
          </a:p>
          <a:p>
            <a:pPr eaLnBrk="1" hangingPunct="1">
              <a:spcBef>
                <a:spcPct val="0"/>
              </a:spcBef>
              <a:buClrTx/>
              <a:buSzTx/>
              <a:buFontTx/>
              <a:buNone/>
            </a:pPr>
            <a:r>
              <a:rPr lang="en-US" altLang="en-US" sz="1400">
                <a:solidFill>
                  <a:srgbClr val="FFC000"/>
                </a:solidFill>
              </a:rPr>
              <a:t>Via retrograde trans-synaptic degeneration of ganglion cell axons</a:t>
            </a:r>
          </a:p>
        </p:txBody>
      </p:sp>
      <p:sp>
        <p:nvSpPr>
          <p:cNvPr id="16" name="Line 12">
            <a:extLst>
              <a:ext uri="{FF2B5EF4-FFF2-40B4-BE49-F238E27FC236}">
                <a16:creationId xmlns:a16="http://schemas.microsoft.com/office/drawing/2014/main" id="{BE2BC03D-8D1F-4ABD-AE17-5283D573B7BE}"/>
              </a:ext>
            </a:extLst>
          </p:cNvPr>
          <p:cNvSpPr>
            <a:spLocks noChangeShapeType="1"/>
          </p:cNvSpPr>
          <p:nvPr/>
        </p:nvSpPr>
        <p:spPr bwMode="auto">
          <a:xfrm>
            <a:off x="3124200" y="2057400"/>
            <a:ext cx="381000" cy="22098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en-US"/>
          </a:p>
        </p:txBody>
      </p:sp>
      <p:sp>
        <p:nvSpPr>
          <p:cNvPr id="20" name="Text Box 13">
            <a:extLst>
              <a:ext uri="{FF2B5EF4-FFF2-40B4-BE49-F238E27FC236}">
                <a16:creationId xmlns:a16="http://schemas.microsoft.com/office/drawing/2014/main" id="{E90CEFA3-DA78-49C0-A6CB-A910606A5661}"/>
              </a:ext>
            </a:extLst>
          </p:cNvPr>
          <p:cNvSpPr txBox="1">
            <a:spLocks noChangeArrowheads="1"/>
          </p:cNvSpPr>
          <p:nvPr/>
        </p:nvSpPr>
        <p:spPr bwMode="auto">
          <a:xfrm>
            <a:off x="4800600" y="5257800"/>
            <a:ext cx="4294188" cy="1230313"/>
          </a:xfrm>
          <a:prstGeom prst="rect">
            <a:avLst/>
          </a:prstGeom>
          <a:solidFill>
            <a:srgbClr val="FFCC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Tilted-Disc Syndrome</a:t>
            </a:r>
          </a:p>
          <a:p>
            <a:pPr eaLnBrk="1" hangingPunct="1">
              <a:spcBef>
                <a:spcPct val="0"/>
              </a:spcBef>
              <a:buClrTx/>
              <a:buSzTx/>
              <a:buFontTx/>
              <a:buNone/>
            </a:pPr>
            <a:r>
              <a:rPr lang="en-US" altLang="en-US" sz="1200"/>
              <a:t>1) Superior pole appears…</a:t>
            </a:r>
            <a:r>
              <a:rPr lang="en-US" altLang="en-US" sz="1200" b="1">
                <a:solidFill>
                  <a:srgbClr val="0000FF"/>
                </a:solidFill>
              </a:rPr>
              <a:t>elevated</a:t>
            </a:r>
            <a:r>
              <a:rPr lang="en-US" altLang="en-US" sz="1200"/>
              <a:t>, inferior…</a:t>
            </a:r>
            <a:r>
              <a:rPr lang="en-US" altLang="en-US" sz="1200" b="1">
                <a:solidFill>
                  <a:srgbClr val="0000FF"/>
                </a:solidFill>
              </a:rPr>
              <a:t>recessed</a:t>
            </a:r>
          </a:p>
          <a:p>
            <a:pPr eaLnBrk="1" hangingPunct="1">
              <a:spcBef>
                <a:spcPct val="0"/>
              </a:spcBef>
              <a:buClrTx/>
              <a:buSzTx/>
              <a:buFontTx/>
              <a:buNone/>
            </a:pPr>
            <a:r>
              <a:rPr lang="en-US" altLang="en-US" sz="1200"/>
              <a:t>2) </a:t>
            </a:r>
            <a:r>
              <a:rPr lang="en-US" altLang="en-US" sz="1200">
                <a:solidFill>
                  <a:srgbClr val="FFCC99"/>
                </a:solidFill>
              </a:rPr>
              <a:t>Associated with…</a:t>
            </a:r>
            <a:r>
              <a:rPr lang="en-US" altLang="en-US" sz="1200" b="1">
                <a:solidFill>
                  <a:srgbClr val="FFCC99"/>
                </a:solidFill>
              </a:rPr>
              <a:t>situs inversus</a:t>
            </a:r>
            <a:r>
              <a:rPr lang="en-US" altLang="en-US" sz="1200">
                <a:solidFill>
                  <a:srgbClr val="FFCC99"/>
                </a:solidFill>
              </a:rPr>
              <a:t> of retinal vessels</a:t>
            </a:r>
          </a:p>
          <a:p>
            <a:pPr eaLnBrk="1" hangingPunct="1">
              <a:spcBef>
                <a:spcPct val="0"/>
              </a:spcBef>
              <a:buClrTx/>
              <a:buSzTx/>
              <a:buFontTx/>
              <a:buNone/>
            </a:pPr>
            <a:r>
              <a:rPr lang="en-US" altLang="en-US" sz="1200"/>
              <a:t>3) </a:t>
            </a:r>
            <a:r>
              <a:rPr lang="en-US" altLang="en-US" sz="1200">
                <a:solidFill>
                  <a:srgbClr val="FFCC99"/>
                </a:solidFill>
              </a:rPr>
              <a:t>Fundus abnormality produces…</a:t>
            </a:r>
            <a:r>
              <a:rPr lang="en-US" altLang="en-US" sz="1200" b="1">
                <a:solidFill>
                  <a:srgbClr val="FFCC99"/>
                </a:solidFill>
              </a:rPr>
              <a:t>myopic astigmatism</a:t>
            </a:r>
          </a:p>
          <a:p>
            <a:pPr eaLnBrk="1" hangingPunct="1">
              <a:spcBef>
                <a:spcPct val="0"/>
              </a:spcBef>
              <a:buClrTx/>
              <a:buSzTx/>
              <a:buFontTx/>
              <a:buNone/>
            </a:pPr>
            <a:r>
              <a:rPr lang="en-US" altLang="en-US" sz="1200"/>
              <a:t>4) </a:t>
            </a:r>
            <a:r>
              <a:rPr lang="en-US" altLang="en-US" sz="1200">
                <a:solidFill>
                  <a:srgbClr val="FFCC99"/>
                </a:solidFill>
              </a:rPr>
              <a:t>VF testing reveals…</a:t>
            </a:r>
            <a:r>
              <a:rPr lang="en-US" altLang="en-US" sz="1200" b="1">
                <a:solidFill>
                  <a:srgbClr val="FFCC99"/>
                </a:solidFill>
              </a:rPr>
              <a:t>bitemporal hemianopia</a:t>
            </a:r>
            <a:r>
              <a:rPr lang="en-US" altLang="en-US" sz="1200">
                <a:solidFill>
                  <a:srgbClr val="FFCC99"/>
                </a:solidFill>
              </a:rPr>
              <a:t> that doesn’t</a:t>
            </a:r>
          </a:p>
          <a:p>
            <a:pPr eaLnBrk="1" hangingPunct="1">
              <a:spcBef>
                <a:spcPct val="0"/>
              </a:spcBef>
              <a:buClrTx/>
              <a:buSzTx/>
              <a:buFontTx/>
              <a:buNone/>
            </a:pPr>
            <a:r>
              <a:rPr lang="en-US" altLang="en-US" sz="1200">
                <a:solidFill>
                  <a:srgbClr val="FFCC99"/>
                </a:solidFill>
              </a:rPr>
              <a:t>   …</a:t>
            </a:r>
            <a:r>
              <a:rPr lang="en-US" altLang="en-US" sz="1200" b="1">
                <a:solidFill>
                  <a:srgbClr val="FFCC99"/>
                </a:solidFill>
              </a:rPr>
              <a:t>respect the vertical</a:t>
            </a:r>
            <a:r>
              <a:rPr lang="en-US" altLang="en-US" sz="1200">
                <a:solidFill>
                  <a:srgbClr val="FFCC99"/>
                </a:solidFill>
              </a:rPr>
              <a:t> and may…</a:t>
            </a:r>
            <a:r>
              <a:rPr lang="en-US" altLang="en-US" sz="1200" b="1">
                <a:solidFill>
                  <a:srgbClr val="FFCC99"/>
                </a:solidFill>
              </a:rPr>
              <a:t>resolve with refraction</a:t>
            </a:r>
          </a:p>
        </p:txBody>
      </p:sp>
      <p:sp>
        <p:nvSpPr>
          <p:cNvPr id="21" name="Text Box 13">
            <a:extLst>
              <a:ext uri="{FF2B5EF4-FFF2-40B4-BE49-F238E27FC236}">
                <a16:creationId xmlns:a16="http://schemas.microsoft.com/office/drawing/2014/main" id="{97ACE91F-843A-426C-88B4-DE368199A0E1}"/>
              </a:ext>
            </a:extLst>
          </p:cNvPr>
          <p:cNvSpPr txBox="1">
            <a:spLocks noChangeArrowheads="1"/>
          </p:cNvSpPr>
          <p:nvPr/>
        </p:nvSpPr>
        <p:spPr bwMode="auto">
          <a:xfrm>
            <a:off x="4800600" y="5257800"/>
            <a:ext cx="4216400" cy="1231106"/>
          </a:xfrm>
          <a:prstGeom prst="rect">
            <a:avLst/>
          </a:prstGeom>
          <a:solidFill>
            <a:srgbClr val="FFCC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dirty="0">
                <a:solidFill>
                  <a:schemeClr val="bg1">
                    <a:lumMod val="65000"/>
                  </a:schemeClr>
                </a:solidFill>
              </a:rPr>
              <a:t>Tilted-Disc Syndrome</a:t>
            </a:r>
          </a:p>
          <a:p>
            <a:pPr eaLnBrk="1" hangingPunct="1">
              <a:spcBef>
                <a:spcPct val="0"/>
              </a:spcBef>
              <a:buClrTx/>
              <a:buSzTx/>
              <a:buFontTx/>
              <a:buNone/>
            </a:pPr>
            <a:r>
              <a:rPr lang="en-US" altLang="en-US" sz="1200" dirty="0">
                <a:solidFill>
                  <a:srgbClr val="FFCC99"/>
                </a:solidFill>
              </a:rPr>
              <a:t>1) Superior pole appears…</a:t>
            </a:r>
            <a:r>
              <a:rPr lang="en-US" altLang="en-US" sz="1200" b="1" dirty="0">
                <a:solidFill>
                  <a:srgbClr val="FFCC99"/>
                </a:solidFill>
              </a:rPr>
              <a:t>elevated</a:t>
            </a:r>
            <a:r>
              <a:rPr lang="en-US" altLang="en-US" sz="1200" dirty="0">
                <a:solidFill>
                  <a:srgbClr val="FFCC99"/>
                </a:solidFill>
              </a:rPr>
              <a:t>, inferior… </a:t>
            </a:r>
            <a:r>
              <a:rPr lang="en-US" altLang="en-US" sz="1200" b="1" dirty="0">
                <a:solidFill>
                  <a:srgbClr val="FFCC99"/>
                </a:solidFill>
              </a:rPr>
              <a:t>recessed</a:t>
            </a:r>
          </a:p>
          <a:p>
            <a:pPr eaLnBrk="1" hangingPunct="1">
              <a:spcBef>
                <a:spcPct val="0"/>
              </a:spcBef>
              <a:buClrTx/>
              <a:buSzTx/>
              <a:buFontTx/>
              <a:buNone/>
            </a:pPr>
            <a:r>
              <a:rPr lang="en-US" altLang="en-US" sz="1200" dirty="0">
                <a:solidFill>
                  <a:srgbClr val="FFCC99"/>
                </a:solidFill>
              </a:rPr>
              <a:t>2) Associated with…</a:t>
            </a:r>
            <a:r>
              <a:rPr lang="en-US" altLang="en-US" sz="1200" b="1" dirty="0">
                <a:solidFill>
                  <a:srgbClr val="FFCC99"/>
                </a:solidFill>
              </a:rPr>
              <a:t>situs inversus</a:t>
            </a:r>
            <a:r>
              <a:rPr lang="en-US" altLang="en-US" sz="1200" dirty="0">
                <a:solidFill>
                  <a:srgbClr val="FFCC99"/>
                </a:solidFill>
              </a:rPr>
              <a:t> of retinal vessels</a:t>
            </a:r>
          </a:p>
          <a:p>
            <a:pPr eaLnBrk="1" hangingPunct="1">
              <a:spcBef>
                <a:spcPct val="0"/>
              </a:spcBef>
              <a:buClrTx/>
              <a:buSzTx/>
              <a:buFontTx/>
              <a:buNone/>
            </a:pPr>
            <a:r>
              <a:rPr lang="en-US" altLang="en-US" sz="1200" dirty="0">
                <a:solidFill>
                  <a:srgbClr val="FFCC99"/>
                </a:solidFill>
              </a:rPr>
              <a:t>3) Fundus abnormality produces… </a:t>
            </a:r>
            <a:r>
              <a:rPr lang="en-US" altLang="en-US" sz="1200" b="1" dirty="0">
                <a:solidFill>
                  <a:srgbClr val="FFCC99"/>
                </a:solidFill>
              </a:rPr>
              <a:t>myopic </a:t>
            </a:r>
            <a:r>
              <a:rPr lang="en-US" altLang="en-US" sz="1200" b="1" dirty="0" err="1">
                <a:solidFill>
                  <a:srgbClr val="FFCC99"/>
                </a:solidFill>
              </a:rPr>
              <a:t>astigm</a:t>
            </a:r>
            <a:endParaRPr lang="en-US" altLang="en-US" sz="1200" b="1" dirty="0">
              <a:solidFill>
                <a:srgbClr val="FFCC99"/>
              </a:solidFill>
            </a:endParaRPr>
          </a:p>
          <a:p>
            <a:pPr eaLnBrk="1" hangingPunct="1">
              <a:spcBef>
                <a:spcPct val="0"/>
              </a:spcBef>
              <a:buClrTx/>
              <a:buSzTx/>
              <a:buFontTx/>
              <a:buNone/>
            </a:pPr>
            <a:r>
              <a:rPr lang="en-US" altLang="en-US" sz="1200" dirty="0">
                <a:solidFill>
                  <a:srgbClr val="FFCC99"/>
                </a:solidFill>
              </a:rPr>
              <a:t>4) VF testing reveals…</a:t>
            </a:r>
            <a:r>
              <a:rPr lang="en-US" altLang="en-US" sz="1200" b="1" dirty="0">
                <a:solidFill>
                  <a:srgbClr val="FFCC99"/>
                </a:solidFill>
              </a:rPr>
              <a:t>bitemporal hemianopia</a:t>
            </a:r>
            <a:r>
              <a:rPr lang="en-US" altLang="en-US" sz="1200" dirty="0">
                <a:solidFill>
                  <a:srgbClr val="FFCC99"/>
                </a:solidFill>
              </a:rPr>
              <a:t> that </a:t>
            </a:r>
            <a:r>
              <a:rPr lang="en-US" altLang="en-US" sz="1200" dirty="0" err="1">
                <a:solidFill>
                  <a:srgbClr val="FFCC99"/>
                </a:solidFill>
              </a:rPr>
              <a:t>doesn’t</a:t>
            </a:r>
            <a:r>
              <a:rPr lang="en-US" altLang="en-US" sz="1200" b="1" dirty="0" err="1">
                <a:solidFill>
                  <a:srgbClr val="FFCC99"/>
                </a:solidFill>
              </a:rPr>
              <a:t>with</a:t>
            </a:r>
            <a:r>
              <a:rPr lang="en-US" altLang="en-US" sz="1200" b="1" dirty="0">
                <a:solidFill>
                  <a:srgbClr val="FFCC99"/>
                </a:solidFill>
              </a:rPr>
              <a:t> refract</a:t>
            </a:r>
          </a:p>
        </p:txBody>
      </p:sp>
    </p:spTree>
  </p:cSld>
  <p:clrMapOvr>
    <a:masterClrMapping/>
  </p:clrMapOvr>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Text Box 16">
            <a:extLst>
              <a:ext uri="{FF2B5EF4-FFF2-40B4-BE49-F238E27FC236}">
                <a16:creationId xmlns:a16="http://schemas.microsoft.com/office/drawing/2014/main" id="{FD645DF1-E9DD-49BA-87D4-4F2918B59506}"/>
              </a:ext>
            </a:extLst>
          </p:cNvPr>
          <p:cNvSpPr txBox="1">
            <a:spLocks noChangeArrowheads="1"/>
          </p:cNvSpPr>
          <p:nvPr/>
        </p:nvSpPr>
        <p:spPr bwMode="auto">
          <a:xfrm>
            <a:off x="4648200" y="2576513"/>
            <a:ext cx="3973513" cy="862012"/>
          </a:xfrm>
          <a:prstGeom prst="rect">
            <a:avLst/>
          </a:prstGeom>
          <a:solidFill>
            <a:srgbClr val="FFC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defRPr/>
            </a:pPr>
            <a:r>
              <a:rPr lang="en-US" altLang="en-US" sz="1400" b="1" dirty="0">
                <a:solidFill>
                  <a:schemeClr val="bg1">
                    <a:lumMod val="65000"/>
                  </a:schemeClr>
                </a:solidFill>
              </a:rPr>
              <a:t>Myelinated RNFL</a:t>
            </a:r>
          </a:p>
          <a:p>
            <a:pPr eaLnBrk="1" hangingPunct="1">
              <a:spcBef>
                <a:spcPct val="0"/>
              </a:spcBef>
              <a:buClrTx/>
              <a:buSzTx/>
              <a:buFontTx/>
              <a:buNone/>
              <a:defRPr/>
            </a:pPr>
            <a:r>
              <a:rPr lang="en-US" altLang="en-US" sz="1200" dirty="0">
                <a:solidFill>
                  <a:srgbClr val="FFCCFF"/>
                </a:solidFill>
              </a:rPr>
              <a:t>--Myelin normally starts at LGN, ends at lamina </a:t>
            </a:r>
            <a:r>
              <a:rPr lang="en-US" altLang="en-US" sz="1200" dirty="0" err="1">
                <a:solidFill>
                  <a:srgbClr val="FFCCFF"/>
                </a:solidFill>
              </a:rPr>
              <a:t>cribrosa</a:t>
            </a:r>
            <a:endParaRPr lang="en-US" altLang="en-US" sz="1200" dirty="0">
              <a:solidFill>
                <a:srgbClr val="FFCCFF"/>
              </a:solidFill>
            </a:endParaRPr>
          </a:p>
          <a:p>
            <a:pPr eaLnBrk="1" hangingPunct="1">
              <a:spcBef>
                <a:spcPct val="0"/>
              </a:spcBef>
              <a:buClrTx/>
              <a:buSzTx/>
              <a:buFontTx/>
              <a:buNone/>
              <a:defRPr/>
            </a:pPr>
            <a:r>
              <a:rPr lang="en-US" altLang="en-US" sz="1200" dirty="0">
                <a:solidFill>
                  <a:srgbClr val="FFCCFF"/>
                </a:solidFill>
              </a:rPr>
              <a:t>--Can be patchy, discontinuous</a:t>
            </a:r>
          </a:p>
          <a:p>
            <a:pPr eaLnBrk="1" hangingPunct="1">
              <a:spcBef>
                <a:spcPct val="0"/>
              </a:spcBef>
              <a:buClrTx/>
              <a:buSzTx/>
              <a:buFontTx/>
              <a:buNone/>
              <a:defRPr/>
            </a:pPr>
            <a:r>
              <a:rPr lang="en-US" altLang="en-US" sz="1200" dirty="0">
                <a:solidFill>
                  <a:srgbClr val="FFCCFF"/>
                </a:solidFill>
              </a:rPr>
              <a:t>--Corresponding VF has absolute scotoma</a:t>
            </a:r>
          </a:p>
        </p:txBody>
      </p:sp>
      <p:sp>
        <p:nvSpPr>
          <p:cNvPr id="19" name="Text Box 19">
            <a:extLst>
              <a:ext uri="{FF2B5EF4-FFF2-40B4-BE49-F238E27FC236}">
                <a16:creationId xmlns:a16="http://schemas.microsoft.com/office/drawing/2014/main" id="{512A2E65-C479-49F0-8C84-D4D87E013361}"/>
              </a:ext>
            </a:extLst>
          </p:cNvPr>
          <p:cNvSpPr txBox="1">
            <a:spLocks noChangeArrowheads="1"/>
          </p:cNvSpPr>
          <p:nvPr/>
        </p:nvSpPr>
        <p:spPr bwMode="auto">
          <a:xfrm>
            <a:off x="5257800" y="3760788"/>
            <a:ext cx="3273425" cy="1231900"/>
          </a:xfrm>
          <a:prstGeom prst="rect">
            <a:avLst/>
          </a:prstGeom>
          <a:solidFill>
            <a:srgbClr val="CCFFCC"/>
          </a:solidFill>
          <a:ln w="9525">
            <a:no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eaLnBrk="0" hangingPunct="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eaLnBrk="0" hangingPunct="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eaLnBrk="0" hangingPunct="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eaLnBrk="0" hangingPunct="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defRPr/>
            </a:pPr>
            <a:r>
              <a:rPr lang="en-US" altLang="en-US" sz="1400" b="1" dirty="0">
                <a:solidFill>
                  <a:schemeClr val="bg1">
                    <a:lumMod val="65000"/>
                  </a:schemeClr>
                </a:solidFill>
              </a:rPr>
              <a:t>Optic Nerve Hypoplasia</a:t>
            </a:r>
          </a:p>
          <a:p>
            <a:pPr eaLnBrk="1" hangingPunct="1">
              <a:spcBef>
                <a:spcPct val="0"/>
              </a:spcBef>
              <a:buClrTx/>
              <a:buSzTx/>
              <a:buFontTx/>
              <a:buNone/>
              <a:defRPr/>
            </a:pPr>
            <a:r>
              <a:rPr lang="en-US" altLang="en-US" sz="1200" dirty="0">
                <a:solidFill>
                  <a:srgbClr val="CCFFCC"/>
                </a:solidFill>
              </a:rPr>
              <a:t>--Abnormally </a:t>
            </a:r>
            <a:r>
              <a:rPr lang="en-US" altLang="en-US" sz="1200" b="1" dirty="0">
                <a:solidFill>
                  <a:srgbClr val="CCFFCC"/>
                </a:solidFill>
              </a:rPr>
              <a:t>low number of axons</a:t>
            </a:r>
          </a:p>
          <a:p>
            <a:pPr eaLnBrk="1" hangingPunct="1">
              <a:spcBef>
                <a:spcPct val="0"/>
              </a:spcBef>
              <a:buClrTx/>
              <a:buSzTx/>
              <a:buFontTx/>
              <a:buNone/>
              <a:defRPr/>
            </a:pPr>
            <a:r>
              <a:rPr lang="en-US" altLang="en-US" sz="1200" dirty="0">
                <a:solidFill>
                  <a:srgbClr val="CCFFCC"/>
                </a:solidFill>
              </a:rPr>
              <a:t>--DFE: Small pale disc with </a:t>
            </a:r>
            <a:r>
              <a:rPr lang="en-US" altLang="en-US" sz="1200" b="1" dirty="0">
                <a:solidFill>
                  <a:srgbClr val="CCFFCC"/>
                </a:solidFill>
              </a:rPr>
              <a:t>double ring sign</a:t>
            </a:r>
            <a:endParaRPr lang="en-US" altLang="en-US" sz="1200" dirty="0">
              <a:solidFill>
                <a:srgbClr val="CCFFCC"/>
              </a:solidFill>
            </a:endParaRPr>
          </a:p>
          <a:p>
            <a:pPr eaLnBrk="1" hangingPunct="1">
              <a:spcBef>
                <a:spcPct val="0"/>
              </a:spcBef>
              <a:buClrTx/>
              <a:buSzTx/>
              <a:buFontTx/>
              <a:buNone/>
              <a:defRPr/>
            </a:pPr>
            <a:r>
              <a:rPr lang="en-US" altLang="en-US" sz="1200" dirty="0">
                <a:solidFill>
                  <a:srgbClr val="CCFFCC"/>
                </a:solidFill>
              </a:rPr>
              <a:t>--VA </a:t>
            </a:r>
            <a:r>
              <a:rPr lang="en-US" altLang="en-US" sz="1200" b="1" dirty="0">
                <a:solidFill>
                  <a:srgbClr val="CCFFCC"/>
                </a:solidFill>
              </a:rPr>
              <a:t>20/20&lt;-&gt;NLP</a:t>
            </a:r>
          </a:p>
          <a:p>
            <a:pPr eaLnBrk="1" hangingPunct="1">
              <a:spcBef>
                <a:spcPct val="0"/>
              </a:spcBef>
              <a:buClrTx/>
              <a:buSzTx/>
              <a:buFontTx/>
              <a:buNone/>
              <a:defRPr/>
            </a:pPr>
            <a:r>
              <a:rPr lang="en-US" altLang="en-US" sz="1200" dirty="0">
                <a:solidFill>
                  <a:srgbClr val="CCFFCC"/>
                </a:solidFill>
              </a:rPr>
              <a:t>--VF defects </a:t>
            </a:r>
            <a:r>
              <a:rPr lang="en-US" altLang="en-US" sz="1200" b="1" dirty="0">
                <a:solidFill>
                  <a:srgbClr val="CCFFCC"/>
                </a:solidFill>
              </a:rPr>
              <a:t>invariably present</a:t>
            </a:r>
          </a:p>
          <a:p>
            <a:pPr eaLnBrk="1" hangingPunct="1">
              <a:spcBef>
                <a:spcPct val="0"/>
              </a:spcBef>
              <a:buClrTx/>
              <a:buSzTx/>
              <a:buFontTx/>
              <a:buNone/>
              <a:defRPr/>
            </a:pPr>
            <a:r>
              <a:rPr lang="en-US" altLang="en-US" sz="1200" dirty="0">
                <a:solidFill>
                  <a:srgbClr val="CCFFCC"/>
                </a:solidFill>
              </a:rPr>
              <a:t>--Remember the </a:t>
            </a:r>
            <a:r>
              <a:rPr lang="en-US" altLang="en-US" sz="1200" b="1" dirty="0">
                <a:solidFill>
                  <a:srgbClr val="CCFFCC"/>
                </a:solidFill>
              </a:rPr>
              <a:t>4 D’s</a:t>
            </a:r>
            <a:r>
              <a:rPr lang="en-US" altLang="en-US" sz="1200" dirty="0">
                <a:solidFill>
                  <a:srgbClr val="CCFFCC"/>
                </a:solidFill>
              </a:rPr>
              <a:t> (more on this shortly)</a:t>
            </a:r>
          </a:p>
        </p:txBody>
      </p:sp>
      <p:sp>
        <p:nvSpPr>
          <p:cNvPr id="33797" name="Text Box 10">
            <a:extLst>
              <a:ext uri="{FF2B5EF4-FFF2-40B4-BE49-F238E27FC236}">
                <a16:creationId xmlns:a16="http://schemas.microsoft.com/office/drawing/2014/main" id="{8863AE18-650D-4BE1-93E5-2051FC75F66C}"/>
              </a:ext>
            </a:extLst>
          </p:cNvPr>
          <p:cNvSpPr txBox="1">
            <a:spLocks noChangeArrowheads="1"/>
          </p:cNvSpPr>
          <p:nvPr/>
        </p:nvSpPr>
        <p:spPr bwMode="auto">
          <a:xfrm>
            <a:off x="1371600" y="4267200"/>
            <a:ext cx="3057525" cy="2154238"/>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Morning-Glory Disc</a:t>
            </a:r>
          </a:p>
          <a:p>
            <a:pPr eaLnBrk="1" hangingPunct="1">
              <a:spcBef>
                <a:spcPct val="0"/>
              </a:spcBef>
              <a:buClrTx/>
              <a:buSzTx/>
              <a:buFontTx/>
              <a:buNone/>
            </a:pPr>
            <a:r>
              <a:rPr lang="en-US" altLang="en-US" sz="1200"/>
              <a:t>--DFE reveals:</a:t>
            </a:r>
          </a:p>
          <a:p>
            <a:pPr eaLnBrk="1" hangingPunct="1">
              <a:spcBef>
                <a:spcPct val="0"/>
              </a:spcBef>
              <a:buClrTx/>
              <a:buSzTx/>
              <a:buFontTx/>
              <a:buNone/>
            </a:pPr>
            <a:r>
              <a:rPr lang="en-US" altLang="en-US" sz="1200"/>
              <a:t>  1) A funnel-shaped…</a:t>
            </a:r>
            <a:r>
              <a:rPr lang="en-US" altLang="en-US" sz="1200" b="1">
                <a:solidFill>
                  <a:srgbClr val="0000FF"/>
                </a:solidFill>
              </a:rPr>
              <a:t>excavation</a:t>
            </a:r>
            <a:endParaRPr lang="en-US" altLang="en-US" sz="1200"/>
          </a:p>
          <a:p>
            <a:pPr eaLnBrk="1" hangingPunct="1">
              <a:spcBef>
                <a:spcPct val="0"/>
              </a:spcBef>
              <a:buClrTx/>
              <a:buSzTx/>
              <a:buFontTx/>
              <a:buNone/>
            </a:pPr>
            <a:r>
              <a:rPr lang="en-US" altLang="en-US" sz="1200"/>
              <a:t>  2) Number of vessels crossing the rim</a:t>
            </a:r>
          </a:p>
          <a:p>
            <a:pPr eaLnBrk="1" hangingPunct="1">
              <a:spcBef>
                <a:spcPct val="0"/>
              </a:spcBef>
              <a:buClrTx/>
              <a:buSzTx/>
              <a:buFontTx/>
              <a:buNone/>
            </a:pPr>
            <a:r>
              <a:rPr lang="en-US" altLang="en-US" sz="1200"/>
              <a:t>    seems abnormally…</a:t>
            </a:r>
            <a:r>
              <a:rPr lang="en-US" altLang="en-US" sz="1200" b="1">
                <a:solidFill>
                  <a:srgbClr val="0000FF"/>
                </a:solidFill>
              </a:rPr>
              <a:t>high</a:t>
            </a:r>
            <a:r>
              <a:rPr lang="en-US" altLang="en-US" sz="1200"/>
              <a:t> </a:t>
            </a:r>
            <a:endParaRPr lang="en-US" altLang="en-US" sz="1200" b="1">
              <a:solidFill>
                <a:srgbClr val="0000FF"/>
              </a:solidFill>
            </a:endParaRPr>
          </a:p>
          <a:p>
            <a:pPr eaLnBrk="1" hangingPunct="1">
              <a:spcBef>
                <a:spcPct val="0"/>
              </a:spcBef>
              <a:buClrTx/>
              <a:buSzTx/>
              <a:buFontTx/>
              <a:buNone/>
            </a:pPr>
            <a:r>
              <a:rPr lang="en-US" altLang="en-US" sz="1200"/>
              <a:t>--Tissue is…</a:t>
            </a:r>
            <a:r>
              <a:rPr lang="en-US" altLang="en-US" sz="1200" b="1">
                <a:solidFill>
                  <a:srgbClr val="0000FF"/>
                </a:solidFill>
              </a:rPr>
              <a:t>contractile</a:t>
            </a:r>
            <a:r>
              <a:rPr lang="en-US" altLang="en-US" sz="1200"/>
              <a:t>, so cup seems</a:t>
            </a:r>
          </a:p>
          <a:p>
            <a:pPr eaLnBrk="1" hangingPunct="1">
              <a:spcBef>
                <a:spcPct val="0"/>
              </a:spcBef>
              <a:buClrTx/>
              <a:buSzTx/>
              <a:buFontTx/>
              <a:buNone/>
            </a:pPr>
            <a:r>
              <a:rPr lang="en-US" altLang="en-US" sz="1200"/>
              <a:t>  to…</a:t>
            </a:r>
            <a:r>
              <a:rPr lang="en-US" altLang="en-US" sz="1200" b="1">
                <a:solidFill>
                  <a:srgbClr val="0000FF"/>
                </a:solidFill>
              </a:rPr>
              <a:t>open </a:t>
            </a:r>
            <a:r>
              <a:rPr lang="en-US" altLang="en-US" sz="1200">
                <a:solidFill>
                  <a:srgbClr val="0000FF"/>
                </a:solidFill>
              </a:rPr>
              <a:t>and</a:t>
            </a:r>
            <a:r>
              <a:rPr lang="en-US" altLang="en-US" sz="1200" b="1">
                <a:solidFill>
                  <a:srgbClr val="0000FF"/>
                </a:solidFill>
              </a:rPr>
              <a:t> close</a:t>
            </a:r>
            <a:r>
              <a:rPr lang="en-US" altLang="en-US" sz="1200"/>
              <a:t> (like its namesake,  </a:t>
            </a:r>
          </a:p>
          <a:p>
            <a:pPr eaLnBrk="1" hangingPunct="1">
              <a:spcBef>
                <a:spcPct val="0"/>
              </a:spcBef>
              <a:buClrTx/>
              <a:buSzTx/>
              <a:buFontTx/>
              <a:buNone/>
            </a:pPr>
            <a:r>
              <a:rPr lang="en-US" altLang="en-US" sz="1200"/>
              <a:t>  the morning-glory flower)</a:t>
            </a:r>
          </a:p>
          <a:p>
            <a:pPr eaLnBrk="1" hangingPunct="1">
              <a:spcBef>
                <a:spcPct val="0"/>
              </a:spcBef>
              <a:buClrTx/>
              <a:buSzTx/>
              <a:buFontTx/>
              <a:buNone/>
            </a:pPr>
            <a:r>
              <a:rPr lang="en-US" altLang="en-US" sz="1200"/>
              <a:t>--VA usually…</a:t>
            </a:r>
            <a:r>
              <a:rPr lang="en-US" altLang="en-US" sz="1200" b="1">
                <a:solidFill>
                  <a:srgbClr val="0000FF"/>
                </a:solidFill>
              </a:rPr>
              <a:t>20/200</a:t>
            </a:r>
            <a:r>
              <a:rPr lang="en-US" altLang="en-US" sz="1200"/>
              <a:t>, but can be…</a:t>
            </a:r>
          </a:p>
          <a:p>
            <a:pPr eaLnBrk="1" hangingPunct="1">
              <a:spcBef>
                <a:spcPct val="0"/>
              </a:spcBef>
              <a:buClrTx/>
              <a:buSzTx/>
              <a:buFontTx/>
              <a:buNone/>
            </a:pPr>
            <a:r>
              <a:rPr lang="en-US" altLang="en-US" sz="1200"/>
              <a:t>   </a:t>
            </a:r>
            <a:r>
              <a:rPr lang="en-US" altLang="en-US" sz="1200" b="1">
                <a:solidFill>
                  <a:srgbClr val="0000FF"/>
                </a:solidFill>
              </a:rPr>
              <a:t>20/20&lt;-&gt;NLP</a:t>
            </a:r>
          </a:p>
          <a:p>
            <a:pPr eaLnBrk="1" hangingPunct="1">
              <a:spcBef>
                <a:spcPct val="0"/>
              </a:spcBef>
              <a:buClrTx/>
              <a:buSzTx/>
              <a:buFontTx/>
              <a:buNone/>
            </a:pPr>
            <a:r>
              <a:rPr lang="en-US" altLang="en-US" sz="1200"/>
              <a:t>--1/3 develop…</a:t>
            </a:r>
            <a:r>
              <a:rPr lang="en-US" altLang="en-US" sz="1200" b="1">
                <a:solidFill>
                  <a:srgbClr val="CCECFF"/>
                </a:solidFill>
              </a:rPr>
              <a:t>serous</a:t>
            </a:r>
            <a:r>
              <a:rPr lang="en-US" altLang="en-US" sz="1200" b="1">
                <a:solidFill>
                  <a:srgbClr val="0000FF"/>
                </a:solidFill>
              </a:rPr>
              <a:t> </a:t>
            </a:r>
            <a:r>
              <a:rPr lang="en-US" altLang="en-US" sz="1200" b="1">
                <a:solidFill>
                  <a:srgbClr val="CCECFF"/>
                </a:solidFill>
              </a:rPr>
              <a:t>RD</a:t>
            </a:r>
          </a:p>
        </p:txBody>
      </p:sp>
      <p:sp>
        <p:nvSpPr>
          <p:cNvPr id="29699" name="Text Box 3">
            <a:extLst>
              <a:ext uri="{FF2B5EF4-FFF2-40B4-BE49-F238E27FC236}">
                <a16:creationId xmlns:a16="http://schemas.microsoft.com/office/drawing/2014/main" id="{5FE243A6-98AD-4A9A-9C33-8572DA88F614}"/>
              </a:ext>
            </a:extLst>
          </p:cNvPr>
          <p:cNvSpPr txBox="1">
            <a:spLocks noChangeArrowheads="1"/>
          </p:cNvSpPr>
          <p:nvPr/>
        </p:nvSpPr>
        <p:spPr bwMode="auto">
          <a:xfrm>
            <a:off x="793750" y="3505200"/>
            <a:ext cx="2274888" cy="677863"/>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r>
              <a:rPr lang="en-US" altLang="en-US" sz="1400" b="1">
                <a:solidFill>
                  <a:schemeClr val="bg1">
                    <a:lumMod val="65000"/>
                  </a:schemeClr>
                </a:solidFill>
              </a:rPr>
              <a:t>Optic Pit/Hole</a:t>
            </a:r>
          </a:p>
          <a:p>
            <a:pPr eaLnBrk="1" hangingPunct="1">
              <a:defRPr/>
            </a:pPr>
            <a:r>
              <a:rPr lang="en-US" altLang="en-US" sz="1200">
                <a:solidFill>
                  <a:schemeClr val="bg1">
                    <a:lumMod val="65000"/>
                  </a:schemeClr>
                </a:solidFill>
              </a:rPr>
              <a:t>--Associated with…</a:t>
            </a:r>
            <a:r>
              <a:rPr lang="en-US" altLang="en-US" sz="1200" b="1">
                <a:solidFill>
                  <a:schemeClr val="bg1">
                    <a:lumMod val="65000"/>
                  </a:schemeClr>
                </a:solidFill>
              </a:rPr>
              <a:t>serous RD</a:t>
            </a:r>
          </a:p>
          <a:p>
            <a:pPr eaLnBrk="1" hangingPunct="1">
              <a:defRPr/>
            </a:pPr>
            <a:r>
              <a:rPr lang="en-US" altLang="en-US" sz="1200" b="1">
                <a:solidFill>
                  <a:schemeClr val="bg1">
                    <a:lumMod val="65000"/>
                  </a:schemeClr>
                </a:solidFill>
              </a:rPr>
              <a:t>  in adulthood</a:t>
            </a:r>
          </a:p>
        </p:txBody>
      </p:sp>
      <p:sp>
        <p:nvSpPr>
          <p:cNvPr id="29700" name="Line 4">
            <a:extLst>
              <a:ext uri="{FF2B5EF4-FFF2-40B4-BE49-F238E27FC236}">
                <a16:creationId xmlns:a16="http://schemas.microsoft.com/office/drawing/2014/main" id="{A7A2241C-F953-47F4-8776-547837BC82DF}"/>
              </a:ext>
            </a:extLst>
          </p:cNvPr>
          <p:cNvSpPr>
            <a:spLocks noChangeShapeType="1"/>
          </p:cNvSpPr>
          <p:nvPr/>
        </p:nvSpPr>
        <p:spPr bwMode="auto">
          <a:xfrm flipH="1">
            <a:off x="1600200" y="2057400"/>
            <a:ext cx="1524000" cy="3810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en-US">
              <a:latin typeface="Arial" charset="0"/>
            </a:endParaRPr>
          </a:p>
        </p:txBody>
      </p:sp>
      <p:sp>
        <p:nvSpPr>
          <p:cNvPr id="29702" name="Text Box 6">
            <a:extLst>
              <a:ext uri="{FF2B5EF4-FFF2-40B4-BE49-F238E27FC236}">
                <a16:creationId xmlns:a16="http://schemas.microsoft.com/office/drawing/2014/main" id="{4F4F23D4-EF72-415F-81F0-A26C0600ED0D}"/>
              </a:ext>
            </a:extLst>
          </p:cNvPr>
          <p:cNvSpPr txBox="1">
            <a:spLocks noChangeArrowheads="1"/>
          </p:cNvSpPr>
          <p:nvPr/>
        </p:nvSpPr>
        <p:spPr bwMode="auto">
          <a:xfrm>
            <a:off x="1341438" y="1524000"/>
            <a:ext cx="3543300" cy="4587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algn="ctr" eaLnBrk="1" hangingPunct="1">
              <a:lnSpc>
                <a:spcPct val="85000"/>
              </a:lnSpc>
              <a:defRPr/>
            </a:pPr>
            <a:r>
              <a:rPr lang="en-US" altLang="en-US" sz="1400" i="1">
                <a:solidFill>
                  <a:schemeClr val="bg1">
                    <a:lumMod val="75000"/>
                  </a:schemeClr>
                </a:solidFill>
              </a:rPr>
              <a:t>These three are all secondary to abnormal</a:t>
            </a:r>
          </a:p>
          <a:p>
            <a:pPr algn="ctr" eaLnBrk="1" hangingPunct="1">
              <a:lnSpc>
                <a:spcPct val="85000"/>
              </a:lnSpc>
              <a:defRPr/>
            </a:pPr>
            <a:r>
              <a:rPr lang="en-US" altLang="en-US" sz="1400" i="1">
                <a:solidFill>
                  <a:schemeClr val="bg1">
                    <a:lumMod val="75000"/>
                  </a:schemeClr>
                </a:solidFill>
              </a:rPr>
              <a:t>closure of the embryonic optic fissure</a:t>
            </a:r>
          </a:p>
        </p:txBody>
      </p:sp>
      <p:sp>
        <p:nvSpPr>
          <p:cNvPr id="29703" name="Text Box 7">
            <a:extLst>
              <a:ext uri="{FF2B5EF4-FFF2-40B4-BE49-F238E27FC236}">
                <a16:creationId xmlns:a16="http://schemas.microsoft.com/office/drawing/2014/main" id="{C040B414-8205-4BEB-B2FA-A86D883FFAE4}"/>
              </a:ext>
            </a:extLst>
          </p:cNvPr>
          <p:cNvSpPr txBox="1">
            <a:spLocks noChangeArrowheads="1"/>
          </p:cNvSpPr>
          <p:nvPr/>
        </p:nvSpPr>
        <p:spPr bwMode="auto">
          <a:xfrm>
            <a:off x="76200" y="2514600"/>
            <a:ext cx="2782888" cy="862013"/>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r>
              <a:rPr lang="en-US" altLang="en-US" sz="1400" b="1">
                <a:solidFill>
                  <a:schemeClr val="bg1">
                    <a:lumMod val="65000"/>
                  </a:schemeClr>
                </a:solidFill>
              </a:rPr>
              <a:t>Optic Nerve Coloboma</a:t>
            </a:r>
          </a:p>
          <a:p>
            <a:pPr eaLnBrk="1" hangingPunct="1">
              <a:defRPr/>
            </a:pPr>
            <a:r>
              <a:rPr lang="en-US" altLang="en-US" sz="1200">
                <a:solidFill>
                  <a:schemeClr val="bg1">
                    <a:lumMod val="65000"/>
                  </a:schemeClr>
                </a:solidFill>
              </a:rPr>
              <a:t>1) May resemble…</a:t>
            </a:r>
            <a:r>
              <a:rPr lang="en-US" altLang="en-US" sz="1200" b="1">
                <a:solidFill>
                  <a:schemeClr val="bg1">
                    <a:lumMod val="65000"/>
                  </a:schemeClr>
                </a:solidFill>
              </a:rPr>
              <a:t>deep cupping</a:t>
            </a:r>
          </a:p>
          <a:p>
            <a:pPr eaLnBrk="1" hangingPunct="1">
              <a:defRPr/>
            </a:pPr>
            <a:r>
              <a:rPr lang="en-US" altLang="en-US" sz="1200">
                <a:solidFill>
                  <a:schemeClr val="bg1">
                    <a:lumMod val="65000"/>
                  </a:schemeClr>
                </a:solidFill>
              </a:rPr>
              <a:t>2) Can be…</a:t>
            </a:r>
            <a:r>
              <a:rPr lang="en-US" altLang="en-US" sz="1200" b="1">
                <a:solidFill>
                  <a:schemeClr val="bg1">
                    <a:lumMod val="65000"/>
                  </a:schemeClr>
                </a:solidFill>
              </a:rPr>
              <a:t>bilateral, asymmetric</a:t>
            </a:r>
          </a:p>
          <a:p>
            <a:pPr eaLnBrk="1" hangingPunct="1">
              <a:defRPr/>
            </a:pPr>
            <a:r>
              <a:rPr lang="en-US" altLang="en-US" sz="1200">
                <a:solidFill>
                  <a:schemeClr val="bg1">
                    <a:lumMod val="65000"/>
                  </a:schemeClr>
                </a:solidFill>
              </a:rPr>
              <a:t>3) Part of the…</a:t>
            </a:r>
            <a:r>
              <a:rPr lang="en-US" altLang="en-US" sz="1200" b="1">
                <a:solidFill>
                  <a:schemeClr val="bg1">
                    <a:lumMod val="65000"/>
                  </a:schemeClr>
                </a:solidFill>
              </a:rPr>
              <a:t>CHARGE association</a:t>
            </a:r>
          </a:p>
        </p:txBody>
      </p:sp>
      <p:sp>
        <p:nvSpPr>
          <p:cNvPr id="29704" name="Line 8">
            <a:extLst>
              <a:ext uri="{FF2B5EF4-FFF2-40B4-BE49-F238E27FC236}">
                <a16:creationId xmlns:a16="http://schemas.microsoft.com/office/drawing/2014/main" id="{107981D1-EE02-435E-95D9-E662A5C222B7}"/>
              </a:ext>
            </a:extLst>
          </p:cNvPr>
          <p:cNvSpPr>
            <a:spLocks noChangeShapeType="1"/>
          </p:cNvSpPr>
          <p:nvPr/>
        </p:nvSpPr>
        <p:spPr bwMode="auto">
          <a:xfrm flipH="1">
            <a:off x="2971800" y="2057400"/>
            <a:ext cx="152400" cy="14478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en-US">
              <a:latin typeface="Arial" charset="0"/>
            </a:endParaRPr>
          </a:p>
        </p:txBody>
      </p:sp>
      <p:sp>
        <p:nvSpPr>
          <p:cNvPr id="29705" name="Text Box 9">
            <a:extLst>
              <a:ext uri="{FF2B5EF4-FFF2-40B4-BE49-F238E27FC236}">
                <a16:creationId xmlns:a16="http://schemas.microsoft.com/office/drawing/2014/main" id="{C3D672A9-6B6A-4CE1-9337-E81F6AD09F9D}"/>
              </a:ext>
            </a:extLst>
          </p:cNvPr>
          <p:cNvSpPr txBox="1">
            <a:spLocks noChangeArrowheads="1"/>
          </p:cNvSpPr>
          <p:nvPr/>
        </p:nvSpPr>
        <p:spPr bwMode="auto">
          <a:xfrm>
            <a:off x="1371600" y="4267200"/>
            <a:ext cx="3057525" cy="2154238"/>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r>
              <a:rPr lang="en-US" altLang="en-US" sz="1400" b="1">
                <a:solidFill>
                  <a:schemeClr val="bg1">
                    <a:lumMod val="65000"/>
                  </a:schemeClr>
                </a:solidFill>
              </a:rPr>
              <a:t>Morning-Glory Disc</a:t>
            </a:r>
          </a:p>
          <a:p>
            <a:pPr eaLnBrk="1" hangingPunct="1">
              <a:defRPr/>
            </a:pPr>
            <a:r>
              <a:rPr lang="en-US" altLang="en-US" sz="1200">
                <a:solidFill>
                  <a:schemeClr val="bg1">
                    <a:lumMod val="65000"/>
                  </a:schemeClr>
                </a:solidFill>
              </a:rPr>
              <a:t>--DFE reveals:</a:t>
            </a:r>
          </a:p>
          <a:p>
            <a:pPr eaLnBrk="1" hangingPunct="1">
              <a:defRPr/>
            </a:pPr>
            <a:r>
              <a:rPr lang="en-US" altLang="en-US" sz="1200">
                <a:solidFill>
                  <a:schemeClr val="bg1">
                    <a:lumMod val="65000"/>
                  </a:schemeClr>
                </a:solidFill>
              </a:rPr>
              <a:t>  1) A funnel-shaped…</a:t>
            </a:r>
            <a:r>
              <a:rPr lang="en-US" altLang="en-US" sz="1200" b="1">
                <a:solidFill>
                  <a:schemeClr val="bg1">
                    <a:lumMod val="65000"/>
                  </a:schemeClr>
                </a:solidFill>
              </a:rPr>
              <a:t>excavation</a:t>
            </a:r>
            <a:endParaRPr lang="en-US" altLang="en-US" sz="1200">
              <a:solidFill>
                <a:schemeClr val="bg1">
                  <a:lumMod val="65000"/>
                </a:schemeClr>
              </a:solidFill>
            </a:endParaRPr>
          </a:p>
          <a:p>
            <a:pPr eaLnBrk="1" hangingPunct="1">
              <a:defRPr/>
            </a:pPr>
            <a:r>
              <a:rPr lang="en-US" altLang="en-US" sz="1200">
                <a:solidFill>
                  <a:schemeClr val="bg1">
                    <a:lumMod val="65000"/>
                  </a:schemeClr>
                </a:solidFill>
              </a:rPr>
              <a:t>  2) Number of vessels crossing the rim</a:t>
            </a:r>
          </a:p>
          <a:p>
            <a:pPr eaLnBrk="1" hangingPunct="1">
              <a:defRPr/>
            </a:pPr>
            <a:r>
              <a:rPr lang="en-US" altLang="en-US" sz="1200">
                <a:solidFill>
                  <a:schemeClr val="bg1">
                    <a:lumMod val="65000"/>
                  </a:schemeClr>
                </a:solidFill>
              </a:rPr>
              <a:t>    seems abnormally…</a:t>
            </a:r>
            <a:r>
              <a:rPr lang="en-US" altLang="en-US" sz="1200" b="1">
                <a:solidFill>
                  <a:schemeClr val="bg1">
                    <a:lumMod val="65000"/>
                  </a:schemeClr>
                </a:solidFill>
              </a:rPr>
              <a:t>high</a:t>
            </a:r>
            <a:r>
              <a:rPr lang="en-US" altLang="en-US" sz="1200">
                <a:solidFill>
                  <a:schemeClr val="bg1">
                    <a:lumMod val="65000"/>
                  </a:schemeClr>
                </a:solidFill>
              </a:rPr>
              <a:t> </a:t>
            </a:r>
            <a:endParaRPr lang="en-US" altLang="en-US" sz="1200" b="1">
              <a:solidFill>
                <a:schemeClr val="bg1">
                  <a:lumMod val="65000"/>
                </a:schemeClr>
              </a:solidFill>
            </a:endParaRPr>
          </a:p>
          <a:p>
            <a:pPr eaLnBrk="1" hangingPunct="1">
              <a:defRPr/>
            </a:pPr>
            <a:r>
              <a:rPr lang="en-US" altLang="en-US" sz="1200">
                <a:solidFill>
                  <a:schemeClr val="bg1">
                    <a:lumMod val="65000"/>
                  </a:schemeClr>
                </a:solidFill>
              </a:rPr>
              <a:t>--Tissue is…</a:t>
            </a:r>
            <a:r>
              <a:rPr lang="en-US" altLang="en-US" sz="1200" b="1">
                <a:solidFill>
                  <a:schemeClr val="bg1">
                    <a:lumMod val="65000"/>
                  </a:schemeClr>
                </a:solidFill>
              </a:rPr>
              <a:t>contractile</a:t>
            </a:r>
            <a:r>
              <a:rPr lang="en-US" altLang="en-US" sz="1200">
                <a:solidFill>
                  <a:schemeClr val="bg1">
                    <a:lumMod val="65000"/>
                  </a:schemeClr>
                </a:solidFill>
              </a:rPr>
              <a:t>, so cup seems</a:t>
            </a:r>
          </a:p>
          <a:p>
            <a:pPr eaLnBrk="1" hangingPunct="1">
              <a:defRPr/>
            </a:pPr>
            <a:r>
              <a:rPr lang="en-US" altLang="en-US" sz="1200">
                <a:solidFill>
                  <a:schemeClr val="bg1">
                    <a:lumMod val="65000"/>
                  </a:schemeClr>
                </a:solidFill>
              </a:rPr>
              <a:t>  to…</a:t>
            </a:r>
            <a:r>
              <a:rPr lang="en-US" altLang="en-US" sz="1200" b="1">
                <a:solidFill>
                  <a:schemeClr val="bg1">
                    <a:lumMod val="65000"/>
                  </a:schemeClr>
                </a:solidFill>
              </a:rPr>
              <a:t>open </a:t>
            </a:r>
            <a:r>
              <a:rPr lang="en-US" altLang="en-US" sz="1200">
                <a:solidFill>
                  <a:schemeClr val="bg1">
                    <a:lumMod val="65000"/>
                  </a:schemeClr>
                </a:solidFill>
              </a:rPr>
              <a:t>and</a:t>
            </a:r>
            <a:r>
              <a:rPr lang="en-US" altLang="en-US" sz="1200" b="1">
                <a:solidFill>
                  <a:schemeClr val="bg1">
                    <a:lumMod val="65000"/>
                  </a:schemeClr>
                </a:solidFill>
              </a:rPr>
              <a:t> close</a:t>
            </a:r>
            <a:r>
              <a:rPr lang="en-US" altLang="en-US" sz="1200">
                <a:solidFill>
                  <a:schemeClr val="bg1">
                    <a:lumMod val="65000"/>
                  </a:schemeClr>
                </a:solidFill>
              </a:rPr>
              <a:t> (like its namesake,  </a:t>
            </a:r>
          </a:p>
          <a:p>
            <a:pPr eaLnBrk="1" hangingPunct="1">
              <a:defRPr/>
            </a:pPr>
            <a:r>
              <a:rPr lang="en-US" altLang="en-US" sz="1200">
                <a:solidFill>
                  <a:schemeClr val="bg1">
                    <a:lumMod val="65000"/>
                  </a:schemeClr>
                </a:solidFill>
              </a:rPr>
              <a:t>  the morning-glory flower)</a:t>
            </a:r>
          </a:p>
          <a:p>
            <a:pPr eaLnBrk="1" hangingPunct="1">
              <a:defRPr/>
            </a:pPr>
            <a:r>
              <a:rPr lang="en-US" altLang="en-US" sz="1200">
                <a:solidFill>
                  <a:schemeClr val="bg1">
                    <a:lumMod val="65000"/>
                  </a:schemeClr>
                </a:solidFill>
              </a:rPr>
              <a:t>--VA usually…</a:t>
            </a:r>
            <a:r>
              <a:rPr lang="en-US" altLang="en-US" sz="1200" b="1">
                <a:solidFill>
                  <a:schemeClr val="bg1">
                    <a:lumMod val="65000"/>
                  </a:schemeClr>
                </a:solidFill>
              </a:rPr>
              <a:t>20/200</a:t>
            </a:r>
            <a:r>
              <a:rPr lang="en-US" altLang="en-US" sz="1200">
                <a:solidFill>
                  <a:schemeClr val="bg1">
                    <a:lumMod val="65000"/>
                  </a:schemeClr>
                </a:solidFill>
              </a:rPr>
              <a:t>, but can be…</a:t>
            </a:r>
          </a:p>
          <a:p>
            <a:pPr eaLnBrk="1" hangingPunct="1">
              <a:defRPr/>
            </a:pPr>
            <a:r>
              <a:rPr lang="en-US" altLang="en-US" sz="1200">
                <a:solidFill>
                  <a:schemeClr val="bg1">
                    <a:lumMod val="65000"/>
                  </a:schemeClr>
                </a:solidFill>
              </a:rPr>
              <a:t>   </a:t>
            </a:r>
            <a:r>
              <a:rPr lang="en-US" altLang="en-US" sz="1200" b="1">
                <a:solidFill>
                  <a:schemeClr val="bg1">
                    <a:lumMod val="65000"/>
                  </a:schemeClr>
                </a:solidFill>
              </a:rPr>
              <a:t>20/20&lt;-&gt;NLP</a:t>
            </a:r>
          </a:p>
          <a:p>
            <a:pPr eaLnBrk="1" hangingPunct="1">
              <a:defRPr/>
            </a:pPr>
            <a:r>
              <a:rPr lang="en-US" altLang="en-US" sz="1200">
                <a:solidFill>
                  <a:schemeClr val="bg1">
                    <a:lumMod val="65000"/>
                  </a:schemeClr>
                </a:solidFill>
              </a:rPr>
              <a:t>--1/3 develop…</a:t>
            </a:r>
            <a:r>
              <a:rPr lang="en-US" altLang="en-US" sz="1200" b="1">
                <a:solidFill>
                  <a:schemeClr val="bg1">
                    <a:lumMod val="65000"/>
                  </a:schemeClr>
                </a:solidFill>
              </a:rPr>
              <a:t>serous RD</a:t>
            </a:r>
          </a:p>
        </p:txBody>
      </p:sp>
      <p:sp>
        <p:nvSpPr>
          <p:cNvPr id="33804" name="Rectangle 11">
            <a:extLst>
              <a:ext uri="{FF2B5EF4-FFF2-40B4-BE49-F238E27FC236}">
                <a16:creationId xmlns:a16="http://schemas.microsoft.com/office/drawing/2014/main" id="{E8852E49-C3B1-466B-8DD9-08EA818899A6}"/>
              </a:ext>
            </a:extLst>
          </p:cNvPr>
          <p:cNvSpPr>
            <a:spLocks noChangeArrowheads="1"/>
          </p:cNvSpPr>
          <p:nvPr/>
        </p:nvSpPr>
        <p:spPr bwMode="auto">
          <a:xfrm>
            <a:off x="457200" y="122238"/>
            <a:ext cx="7543800" cy="8683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b"/>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ct val="85000"/>
              </a:lnSpc>
              <a:spcBef>
                <a:spcPct val="0"/>
              </a:spcBef>
              <a:buClrTx/>
              <a:buSzTx/>
              <a:buFontTx/>
              <a:buNone/>
            </a:pPr>
            <a:r>
              <a:rPr lang="en-US" altLang="en-US" sz="3200" b="1" dirty="0">
                <a:solidFill>
                  <a:schemeClr val="tx2"/>
                </a:solidFill>
              </a:rPr>
              <a:t>Developmental Abnormalities of the Optic Nerve Head</a:t>
            </a:r>
            <a:endParaRPr lang="en-US" altLang="en-US" sz="3200" dirty="0">
              <a:solidFill>
                <a:schemeClr val="tx2"/>
              </a:solidFill>
            </a:endParaRPr>
          </a:p>
        </p:txBody>
      </p:sp>
      <p:sp>
        <p:nvSpPr>
          <p:cNvPr id="29707" name="Text Box 11">
            <a:extLst>
              <a:ext uri="{FF2B5EF4-FFF2-40B4-BE49-F238E27FC236}">
                <a16:creationId xmlns:a16="http://schemas.microsoft.com/office/drawing/2014/main" id="{A6A21DDF-CE22-4E9A-9229-AD5B0220FC6B}"/>
              </a:ext>
            </a:extLst>
          </p:cNvPr>
          <p:cNvSpPr txBox="1">
            <a:spLocks noChangeArrowheads="1"/>
          </p:cNvSpPr>
          <p:nvPr/>
        </p:nvSpPr>
        <p:spPr bwMode="auto">
          <a:xfrm>
            <a:off x="5410200" y="1687513"/>
            <a:ext cx="3640138" cy="677862"/>
          </a:xfrm>
          <a:prstGeom prst="rect">
            <a:avLst/>
          </a:prstGeom>
          <a:solidFill>
            <a:srgbClr val="FFFF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r>
              <a:rPr lang="en-US" altLang="en-US" sz="1400" b="1" dirty="0" err="1">
                <a:solidFill>
                  <a:schemeClr val="bg1">
                    <a:lumMod val="65000"/>
                  </a:schemeClr>
                </a:solidFill>
              </a:rPr>
              <a:t>Megalopapilla</a:t>
            </a:r>
            <a:endParaRPr lang="en-US" altLang="en-US" sz="1400" b="1" dirty="0">
              <a:solidFill>
                <a:schemeClr val="bg1">
                  <a:lumMod val="65000"/>
                </a:schemeClr>
              </a:solidFill>
            </a:endParaRPr>
          </a:p>
          <a:p>
            <a:pPr eaLnBrk="1" hangingPunct="1">
              <a:defRPr/>
            </a:pPr>
            <a:r>
              <a:rPr lang="en-US" altLang="en-US" sz="1200" dirty="0"/>
              <a:t>1) </a:t>
            </a:r>
            <a:r>
              <a:rPr lang="en-US" altLang="en-US" sz="1200" b="1" dirty="0">
                <a:solidFill>
                  <a:srgbClr val="0000FF"/>
                </a:solidFill>
              </a:rPr>
              <a:t>Abnormally large diameter of</a:t>
            </a:r>
            <a:r>
              <a:rPr lang="en-US" altLang="en-US" sz="1200" dirty="0"/>
              <a:t>…</a:t>
            </a:r>
            <a:r>
              <a:rPr lang="en-US" altLang="en-US" sz="1200" b="1" dirty="0">
                <a:solidFill>
                  <a:schemeClr val="bg1">
                    <a:lumMod val="65000"/>
                  </a:schemeClr>
                </a:solidFill>
              </a:rPr>
              <a:t>disc</a:t>
            </a:r>
            <a:r>
              <a:rPr lang="en-US" altLang="en-US" sz="1200" b="1" dirty="0">
                <a:solidFill>
                  <a:srgbClr val="0000FF"/>
                </a:solidFill>
              </a:rPr>
              <a:t> </a:t>
            </a:r>
            <a:r>
              <a:rPr lang="en-US" altLang="en-US" sz="1200" dirty="0">
                <a:solidFill>
                  <a:schemeClr val="bg1">
                    <a:lumMod val="65000"/>
                  </a:schemeClr>
                </a:solidFill>
              </a:rPr>
              <a:t>and</a:t>
            </a:r>
            <a:r>
              <a:rPr lang="en-US" altLang="en-US" sz="1200" b="1" dirty="0">
                <a:solidFill>
                  <a:schemeClr val="bg1">
                    <a:lumMod val="65000"/>
                  </a:schemeClr>
                </a:solidFill>
              </a:rPr>
              <a:t> </a:t>
            </a:r>
            <a:r>
              <a:rPr lang="en-US" altLang="en-US" sz="1200" b="1" dirty="0">
                <a:solidFill>
                  <a:srgbClr val="0000FF"/>
                </a:solidFill>
              </a:rPr>
              <a:t>cup</a:t>
            </a:r>
          </a:p>
          <a:p>
            <a:pPr eaLnBrk="1" hangingPunct="1">
              <a:defRPr/>
            </a:pPr>
            <a:r>
              <a:rPr lang="en-US" altLang="en-US" sz="1200" dirty="0">
                <a:solidFill>
                  <a:schemeClr val="bg1">
                    <a:lumMod val="65000"/>
                  </a:schemeClr>
                </a:solidFill>
              </a:rPr>
              <a:t>2) VF testing may reveal an…</a:t>
            </a:r>
            <a:r>
              <a:rPr lang="en-US" altLang="en-US" sz="1200" b="1" dirty="0">
                <a:solidFill>
                  <a:schemeClr val="bg1">
                    <a:lumMod val="65000"/>
                  </a:schemeClr>
                </a:solidFill>
              </a:rPr>
              <a:t>enlarged blind spot</a:t>
            </a:r>
          </a:p>
        </p:txBody>
      </p:sp>
      <p:sp>
        <p:nvSpPr>
          <p:cNvPr id="33806" name="Slide Number Placeholder 1">
            <a:extLst>
              <a:ext uri="{FF2B5EF4-FFF2-40B4-BE49-F238E27FC236}">
                <a16:creationId xmlns:a16="http://schemas.microsoft.com/office/drawing/2014/main" id="{E598B385-D4E3-4EF2-8436-8F8AB5D480EC}"/>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B66B50B1-0EF2-4630-B0FC-E38FCDF5A852}" type="slidenum">
              <a:rPr lang="en-US" altLang="en-US" sz="1000"/>
              <a:pPr>
                <a:spcBef>
                  <a:spcPct val="0"/>
                </a:spcBef>
                <a:buClrTx/>
                <a:buSzTx/>
                <a:buFontTx/>
                <a:buNone/>
              </a:pPr>
              <a:t>99</a:t>
            </a:fld>
            <a:endParaRPr lang="en-US" altLang="en-US" sz="1000"/>
          </a:p>
        </p:txBody>
      </p:sp>
      <p:sp>
        <p:nvSpPr>
          <p:cNvPr id="2" name="Oval 1">
            <a:extLst>
              <a:ext uri="{FF2B5EF4-FFF2-40B4-BE49-F238E27FC236}">
                <a16:creationId xmlns:a16="http://schemas.microsoft.com/office/drawing/2014/main" id="{2E347465-129A-426A-9AD6-279D16093ADD}"/>
              </a:ext>
            </a:extLst>
          </p:cNvPr>
          <p:cNvSpPr/>
          <p:nvPr/>
        </p:nvSpPr>
        <p:spPr>
          <a:xfrm>
            <a:off x="5257800" y="1752600"/>
            <a:ext cx="3792538" cy="536575"/>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
        <p:nvSpPr>
          <p:cNvPr id="33808" name="TextBox 2">
            <a:extLst>
              <a:ext uri="{FF2B5EF4-FFF2-40B4-BE49-F238E27FC236}">
                <a16:creationId xmlns:a16="http://schemas.microsoft.com/office/drawing/2014/main" id="{4BB6F50C-ECF9-4C78-814B-2BC95AB98311}"/>
              </a:ext>
            </a:extLst>
          </p:cNvPr>
          <p:cNvSpPr txBox="1">
            <a:spLocks noChangeArrowheads="1"/>
          </p:cNvSpPr>
          <p:nvPr/>
        </p:nvSpPr>
        <p:spPr bwMode="auto">
          <a:xfrm>
            <a:off x="3657600" y="2662238"/>
            <a:ext cx="5334000" cy="2032000"/>
          </a:xfrm>
          <a:prstGeom prst="rect">
            <a:avLst/>
          </a:prstGeom>
          <a:solidFill>
            <a:srgbClr val="FFC0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i="1">
                <a:solidFill>
                  <a:srgbClr val="0000FF"/>
                </a:solidFill>
              </a:rPr>
              <a:t>An abnormally large cup in a preemie with cerebral palsy is suggestive of what condition?</a:t>
            </a:r>
          </a:p>
          <a:p>
            <a:pPr eaLnBrk="1" hangingPunct="1">
              <a:spcBef>
                <a:spcPct val="0"/>
              </a:spcBef>
              <a:buClrTx/>
              <a:buSzTx/>
              <a:buFontTx/>
              <a:buNone/>
            </a:pPr>
            <a:r>
              <a:rPr lang="en-US" altLang="en-US" sz="1400">
                <a:solidFill>
                  <a:srgbClr val="0000FF"/>
                </a:solidFill>
              </a:rPr>
              <a:t>Periventricular leukomalacia</a:t>
            </a:r>
          </a:p>
          <a:p>
            <a:pPr eaLnBrk="1" hangingPunct="1">
              <a:spcBef>
                <a:spcPct val="0"/>
              </a:spcBef>
              <a:buClrTx/>
              <a:buSzTx/>
              <a:buFontTx/>
              <a:buNone/>
            </a:pPr>
            <a:endParaRPr lang="en-US" altLang="en-US" sz="1400">
              <a:solidFill>
                <a:srgbClr val="0000FF"/>
              </a:solidFill>
            </a:endParaRPr>
          </a:p>
          <a:p>
            <a:pPr eaLnBrk="1" hangingPunct="1">
              <a:spcBef>
                <a:spcPct val="0"/>
              </a:spcBef>
              <a:buClrTx/>
              <a:buSzTx/>
              <a:buFontTx/>
              <a:buNone/>
            </a:pPr>
            <a:r>
              <a:rPr lang="en-US" altLang="en-US" sz="1400" i="1">
                <a:solidFill>
                  <a:srgbClr val="0000FF"/>
                </a:solidFill>
              </a:rPr>
              <a:t>What is the causative event, and when does it occur?</a:t>
            </a:r>
          </a:p>
          <a:p>
            <a:pPr eaLnBrk="1" hangingPunct="1">
              <a:spcBef>
                <a:spcPct val="0"/>
              </a:spcBef>
              <a:buClrTx/>
              <a:buSzTx/>
              <a:buFontTx/>
              <a:buNone/>
            </a:pPr>
            <a:r>
              <a:rPr lang="en-US" altLang="en-US" sz="1400">
                <a:solidFill>
                  <a:srgbClr val="FFC000"/>
                </a:solidFill>
              </a:rPr>
              <a:t>CNS ischemia in the perinatal period</a:t>
            </a:r>
          </a:p>
          <a:p>
            <a:pPr eaLnBrk="1" hangingPunct="1">
              <a:spcBef>
                <a:spcPct val="0"/>
              </a:spcBef>
              <a:buClrTx/>
              <a:buSzTx/>
              <a:buFontTx/>
              <a:buNone/>
            </a:pPr>
            <a:endParaRPr lang="en-US" altLang="en-US" sz="1400">
              <a:solidFill>
                <a:srgbClr val="FFC000"/>
              </a:solidFill>
            </a:endParaRPr>
          </a:p>
          <a:p>
            <a:pPr eaLnBrk="1" hangingPunct="1">
              <a:spcBef>
                <a:spcPct val="0"/>
              </a:spcBef>
              <a:buClrTx/>
              <a:buSzTx/>
              <a:buFontTx/>
              <a:buNone/>
            </a:pPr>
            <a:r>
              <a:rPr lang="en-US" altLang="en-US" sz="1400" i="1">
                <a:solidFill>
                  <a:srgbClr val="FFC000"/>
                </a:solidFill>
              </a:rPr>
              <a:t>How does CNS ischemia lead to an enlarged cup?</a:t>
            </a:r>
          </a:p>
          <a:p>
            <a:pPr eaLnBrk="1" hangingPunct="1">
              <a:spcBef>
                <a:spcPct val="0"/>
              </a:spcBef>
              <a:buClrTx/>
              <a:buSzTx/>
              <a:buFontTx/>
              <a:buNone/>
            </a:pPr>
            <a:r>
              <a:rPr lang="en-US" altLang="en-US" sz="1400">
                <a:solidFill>
                  <a:srgbClr val="FFC000"/>
                </a:solidFill>
              </a:rPr>
              <a:t>Via retrograde trans-synaptic degeneration of ganglion cell axons</a:t>
            </a:r>
          </a:p>
        </p:txBody>
      </p:sp>
      <p:sp>
        <p:nvSpPr>
          <p:cNvPr id="16" name="Line 12">
            <a:extLst>
              <a:ext uri="{FF2B5EF4-FFF2-40B4-BE49-F238E27FC236}">
                <a16:creationId xmlns:a16="http://schemas.microsoft.com/office/drawing/2014/main" id="{AE5D8E2D-08D4-4961-A971-4A8E647ACF07}"/>
              </a:ext>
            </a:extLst>
          </p:cNvPr>
          <p:cNvSpPr>
            <a:spLocks noChangeShapeType="1"/>
          </p:cNvSpPr>
          <p:nvPr/>
        </p:nvSpPr>
        <p:spPr bwMode="auto">
          <a:xfrm>
            <a:off x="3124200" y="2057400"/>
            <a:ext cx="381000" cy="22098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en-US"/>
          </a:p>
        </p:txBody>
      </p:sp>
      <p:sp>
        <p:nvSpPr>
          <p:cNvPr id="20" name="Text Box 13">
            <a:extLst>
              <a:ext uri="{FF2B5EF4-FFF2-40B4-BE49-F238E27FC236}">
                <a16:creationId xmlns:a16="http://schemas.microsoft.com/office/drawing/2014/main" id="{64ED7305-7B1F-462F-A59F-A015E8E97781}"/>
              </a:ext>
            </a:extLst>
          </p:cNvPr>
          <p:cNvSpPr txBox="1">
            <a:spLocks noChangeArrowheads="1"/>
          </p:cNvSpPr>
          <p:nvPr/>
        </p:nvSpPr>
        <p:spPr bwMode="auto">
          <a:xfrm>
            <a:off x="4800600" y="5257800"/>
            <a:ext cx="4294188" cy="1230313"/>
          </a:xfrm>
          <a:prstGeom prst="rect">
            <a:avLst/>
          </a:prstGeom>
          <a:solidFill>
            <a:srgbClr val="FFCC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a:t>Tilted-Disc Syndrome</a:t>
            </a:r>
          </a:p>
          <a:p>
            <a:pPr eaLnBrk="1" hangingPunct="1">
              <a:spcBef>
                <a:spcPct val="0"/>
              </a:spcBef>
              <a:buClrTx/>
              <a:buSzTx/>
              <a:buFontTx/>
              <a:buNone/>
            </a:pPr>
            <a:r>
              <a:rPr lang="en-US" altLang="en-US" sz="1200"/>
              <a:t>1) Superior pole appears…</a:t>
            </a:r>
            <a:r>
              <a:rPr lang="en-US" altLang="en-US" sz="1200" b="1">
                <a:solidFill>
                  <a:srgbClr val="0000FF"/>
                </a:solidFill>
              </a:rPr>
              <a:t>elevated</a:t>
            </a:r>
            <a:r>
              <a:rPr lang="en-US" altLang="en-US" sz="1200"/>
              <a:t>, inferior…</a:t>
            </a:r>
            <a:r>
              <a:rPr lang="en-US" altLang="en-US" sz="1200" b="1">
                <a:solidFill>
                  <a:srgbClr val="0000FF"/>
                </a:solidFill>
              </a:rPr>
              <a:t>recessed</a:t>
            </a:r>
          </a:p>
          <a:p>
            <a:pPr eaLnBrk="1" hangingPunct="1">
              <a:spcBef>
                <a:spcPct val="0"/>
              </a:spcBef>
              <a:buClrTx/>
              <a:buSzTx/>
              <a:buFontTx/>
              <a:buNone/>
            </a:pPr>
            <a:r>
              <a:rPr lang="en-US" altLang="en-US" sz="1200"/>
              <a:t>2) </a:t>
            </a:r>
            <a:r>
              <a:rPr lang="en-US" altLang="en-US" sz="1200">
                <a:solidFill>
                  <a:srgbClr val="FFCC99"/>
                </a:solidFill>
              </a:rPr>
              <a:t>Associated with…</a:t>
            </a:r>
            <a:r>
              <a:rPr lang="en-US" altLang="en-US" sz="1200" b="1">
                <a:solidFill>
                  <a:srgbClr val="FFCC99"/>
                </a:solidFill>
              </a:rPr>
              <a:t>situs inversus</a:t>
            </a:r>
            <a:r>
              <a:rPr lang="en-US" altLang="en-US" sz="1200">
                <a:solidFill>
                  <a:srgbClr val="FFCC99"/>
                </a:solidFill>
              </a:rPr>
              <a:t> of retinal vessels</a:t>
            </a:r>
          </a:p>
          <a:p>
            <a:pPr eaLnBrk="1" hangingPunct="1">
              <a:spcBef>
                <a:spcPct val="0"/>
              </a:spcBef>
              <a:buClrTx/>
              <a:buSzTx/>
              <a:buFontTx/>
              <a:buNone/>
            </a:pPr>
            <a:r>
              <a:rPr lang="en-US" altLang="en-US" sz="1200"/>
              <a:t>3) </a:t>
            </a:r>
            <a:r>
              <a:rPr lang="en-US" altLang="en-US" sz="1200">
                <a:solidFill>
                  <a:srgbClr val="FFCC99"/>
                </a:solidFill>
              </a:rPr>
              <a:t>Fundus abnormality produces…</a:t>
            </a:r>
            <a:r>
              <a:rPr lang="en-US" altLang="en-US" sz="1200" b="1">
                <a:solidFill>
                  <a:srgbClr val="FFCC99"/>
                </a:solidFill>
              </a:rPr>
              <a:t>myopic astigmatism</a:t>
            </a:r>
          </a:p>
          <a:p>
            <a:pPr eaLnBrk="1" hangingPunct="1">
              <a:spcBef>
                <a:spcPct val="0"/>
              </a:spcBef>
              <a:buClrTx/>
              <a:buSzTx/>
              <a:buFontTx/>
              <a:buNone/>
            </a:pPr>
            <a:r>
              <a:rPr lang="en-US" altLang="en-US" sz="1200"/>
              <a:t>4) </a:t>
            </a:r>
            <a:r>
              <a:rPr lang="en-US" altLang="en-US" sz="1200">
                <a:solidFill>
                  <a:srgbClr val="FFCC99"/>
                </a:solidFill>
              </a:rPr>
              <a:t>VF testing reveals…</a:t>
            </a:r>
            <a:r>
              <a:rPr lang="en-US" altLang="en-US" sz="1200" b="1">
                <a:solidFill>
                  <a:srgbClr val="FFCC99"/>
                </a:solidFill>
              </a:rPr>
              <a:t>bitemporal hemianopia</a:t>
            </a:r>
            <a:r>
              <a:rPr lang="en-US" altLang="en-US" sz="1200">
                <a:solidFill>
                  <a:srgbClr val="FFCC99"/>
                </a:solidFill>
              </a:rPr>
              <a:t> that doesn’t</a:t>
            </a:r>
          </a:p>
          <a:p>
            <a:pPr eaLnBrk="1" hangingPunct="1">
              <a:spcBef>
                <a:spcPct val="0"/>
              </a:spcBef>
              <a:buClrTx/>
              <a:buSzTx/>
              <a:buFontTx/>
              <a:buNone/>
            </a:pPr>
            <a:r>
              <a:rPr lang="en-US" altLang="en-US" sz="1200">
                <a:solidFill>
                  <a:srgbClr val="FFCC99"/>
                </a:solidFill>
              </a:rPr>
              <a:t>   …</a:t>
            </a:r>
            <a:r>
              <a:rPr lang="en-US" altLang="en-US" sz="1200" b="1">
                <a:solidFill>
                  <a:srgbClr val="FFCC99"/>
                </a:solidFill>
              </a:rPr>
              <a:t>respect the vertical</a:t>
            </a:r>
            <a:r>
              <a:rPr lang="en-US" altLang="en-US" sz="1200">
                <a:solidFill>
                  <a:srgbClr val="FFCC99"/>
                </a:solidFill>
              </a:rPr>
              <a:t> and may…</a:t>
            </a:r>
            <a:r>
              <a:rPr lang="en-US" altLang="en-US" sz="1200" b="1">
                <a:solidFill>
                  <a:srgbClr val="FFCC99"/>
                </a:solidFill>
              </a:rPr>
              <a:t>resolve with refraction</a:t>
            </a:r>
          </a:p>
        </p:txBody>
      </p:sp>
      <p:sp>
        <p:nvSpPr>
          <p:cNvPr id="21" name="Text Box 13">
            <a:extLst>
              <a:ext uri="{FF2B5EF4-FFF2-40B4-BE49-F238E27FC236}">
                <a16:creationId xmlns:a16="http://schemas.microsoft.com/office/drawing/2014/main" id="{3AD0A533-D739-4C15-AA4E-655511ED7FE8}"/>
              </a:ext>
            </a:extLst>
          </p:cNvPr>
          <p:cNvSpPr txBox="1">
            <a:spLocks noChangeArrowheads="1"/>
          </p:cNvSpPr>
          <p:nvPr/>
        </p:nvSpPr>
        <p:spPr bwMode="auto">
          <a:xfrm>
            <a:off x="4800600" y="5257800"/>
            <a:ext cx="4216400" cy="1231106"/>
          </a:xfrm>
          <a:prstGeom prst="rect">
            <a:avLst/>
          </a:prstGeom>
          <a:solidFill>
            <a:srgbClr val="FFCC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dirty="0">
                <a:solidFill>
                  <a:schemeClr val="bg1">
                    <a:lumMod val="65000"/>
                  </a:schemeClr>
                </a:solidFill>
              </a:rPr>
              <a:t>Tilted-Disc Syndrome</a:t>
            </a:r>
          </a:p>
          <a:p>
            <a:pPr eaLnBrk="1" hangingPunct="1">
              <a:spcBef>
                <a:spcPct val="0"/>
              </a:spcBef>
              <a:buClrTx/>
              <a:buSzTx/>
              <a:buFontTx/>
              <a:buNone/>
            </a:pPr>
            <a:r>
              <a:rPr lang="en-US" altLang="en-US" sz="1200" dirty="0">
                <a:solidFill>
                  <a:srgbClr val="FFCC99"/>
                </a:solidFill>
              </a:rPr>
              <a:t>1) Superior pole appears…</a:t>
            </a:r>
            <a:r>
              <a:rPr lang="en-US" altLang="en-US" sz="1200" b="1" dirty="0">
                <a:solidFill>
                  <a:srgbClr val="FFCC99"/>
                </a:solidFill>
              </a:rPr>
              <a:t>elevated</a:t>
            </a:r>
            <a:r>
              <a:rPr lang="en-US" altLang="en-US" sz="1200" dirty="0">
                <a:solidFill>
                  <a:srgbClr val="FFCC99"/>
                </a:solidFill>
              </a:rPr>
              <a:t>, inferior… </a:t>
            </a:r>
            <a:r>
              <a:rPr lang="en-US" altLang="en-US" sz="1200" b="1" dirty="0">
                <a:solidFill>
                  <a:srgbClr val="FFCC99"/>
                </a:solidFill>
              </a:rPr>
              <a:t>recessed</a:t>
            </a:r>
          </a:p>
          <a:p>
            <a:pPr eaLnBrk="1" hangingPunct="1">
              <a:spcBef>
                <a:spcPct val="0"/>
              </a:spcBef>
              <a:buClrTx/>
              <a:buSzTx/>
              <a:buFontTx/>
              <a:buNone/>
            </a:pPr>
            <a:r>
              <a:rPr lang="en-US" altLang="en-US" sz="1200" dirty="0">
                <a:solidFill>
                  <a:srgbClr val="FFCC99"/>
                </a:solidFill>
              </a:rPr>
              <a:t>2) Associated with…</a:t>
            </a:r>
            <a:r>
              <a:rPr lang="en-US" altLang="en-US" sz="1200" b="1" dirty="0">
                <a:solidFill>
                  <a:srgbClr val="FFCC99"/>
                </a:solidFill>
              </a:rPr>
              <a:t>situs inversus</a:t>
            </a:r>
            <a:r>
              <a:rPr lang="en-US" altLang="en-US" sz="1200" dirty="0">
                <a:solidFill>
                  <a:srgbClr val="FFCC99"/>
                </a:solidFill>
              </a:rPr>
              <a:t> of retinal vessels</a:t>
            </a:r>
          </a:p>
          <a:p>
            <a:pPr eaLnBrk="1" hangingPunct="1">
              <a:spcBef>
                <a:spcPct val="0"/>
              </a:spcBef>
              <a:buClrTx/>
              <a:buSzTx/>
              <a:buFontTx/>
              <a:buNone/>
            </a:pPr>
            <a:r>
              <a:rPr lang="en-US" altLang="en-US" sz="1200" dirty="0">
                <a:solidFill>
                  <a:srgbClr val="FFCC99"/>
                </a:solidFill>
              </a:rPr>
              <a:t>3) Fundus abnormality produces… </a:t>
            </a:r>
            <a:r>
              <a:rPr lang="en-US" altLang="en-US" sz="1200" b="1" dirty="0">
                <a:solidFill>
                  <a:srgbClr val="FFCC99"/>
                </a:solidFill>
              </a:rPr>
              <a:t>myopic </a:t>
            </a:r>
            <a:r>
              <a:rPr lang="en-US" altLang="en-US" sz="1200" b="1" dirty="0" err="1">
                <a:solidFill>
                  <a:srgbClr val="FFCC99"/>
                </a:solidFill>
              </a:rPr>
              <a:t>astigm</a:t>
            </a:r>
            <a:endParaRPr lang="en-US" altLang="en-US" sz="1200" b="1" dirty="0">
              <a:solidFill>
                <a:srgbClr val="FFCC99"/>
              </a:solidFill>
            </a:endParaRPr>
          </a:p>
          <a:p>
            <a:pPr eaLnBrk="1" hangingPunct="1">
              <a:spcBef>
                <a:spcPct val="0"/>
              </a:spcBef>
              <a:buClrTx/>
              <a:buSzTx/>
              <a:buFontTx/>
              <a:buNone/>
            </a:pPr>
            <a:r>
              <a:rPr lang="en-US" altLang="en-US" sz="1200" dirty="0">
                <a:solidFill>
                  <a:srgbClr val="FFCC99"/>
                </a:solidFill>
              </a:rPr>
              <a:t>4) VF testing reveals…</a:t>
            </a:r>
            <a:r>
              <a:rPr lang="en-US" altLang="en-US" sz="1200" b="1" dirty="0">
                <a:solidFill>
                  <a:srgbClr val="FFCC99"/>
                </a:solidFill>
              </a:rPr>
              <a:t>bitemporal hemianopia</a:t>
            </a:r>
            <a:r>
              <a:rPr lang="en-US" altLang="en-US" sz="1200" dirty="0">
                <a:solidFill>
                  <a:srgbClr val="FFCC99"/>
                </a:solidFill>
              </a:rPr>
              <a:t> that </a:t>
            </a:r>
            <a:r>
              <a:rPr lang="en-US" altLang="en-US" sz="1200" dirty="0" err="1">
                <a:solidFill>
                  <a:srgbClr val="FFCC99"/>
                </a:solidFill>
              </a:rPr>
              <a:t>doesn’t</a:t>
            </a:r>
            <a:r>
              <a:rPr lang="en-US" altLang="en-US" sz="1200" b="1" dirty="0" err="1">
                <a:solidFill>
                  <a:srgbClr val="FFCC99"/>
                </a:solidFill>
              </a:rPr>
              <a:t>with</a:t>
            </a:r>
            <a:r>
              <a:rPr lang="en-US" altLang="en-US" sz="1200" b="1" dirty="0">
                <a:solidFill>
                  <a:srgbClr val="FFCC99"/>
                </a:solidFill>
              </a:rPr>
              <a:t> refract</a:t>
            </a:r>
          </a:p>
        </p:txBody>
      </p:sp>
    </p:spTree>
  </p:cSld>
  <p:clrMapOvr>
    <a:masterClrMapping/>
  </p:clrMapOvr>
</p:sld>
</file>

<file path=ppt/theme/theme1.xml><?xml version="1.0" encoding="utf-8"?>
<a:theme xmlns:a="http://schemas.openxmlformats.org/drawingml/2006/main" name="Network">
  <a:themeElements>
    <a:clrScheme name="Network 10">
      <a:dk1>
        <a:srgbClr val="000000"/>
      </a:dk1>
      <a:lt1>
        <a:srgbClr val="FFFFFF"/>
      </a:lt1>
      <a:dk2>
        <a:srgbClr val="330066"/>
      </a:dk2>
      <a:lt2>
        <a:srgbClr val="808080"/>
      </a:lt2>
      <a:accent1>
        <a:srgbClr val="CCCC00"/>
      </a:accent1>
      <a:accent2>
        <a:srgbClr val="669999"/>
      </a:accent2>
      <a:accent3>
        <a:srgbClr val="FFFFFF"/>
      </a:accent3>
      <a:accent4>
        <a:srgbClr val="000000"/>
      </a:accent4>
      <a:accent5>
        <a:srgbClr val="E2E2AA"/>
      </a:accent5>
      <a:accent6>
        <a:srgbClr val="5C8A8A"/>
      </a:accent6>
      <a:hlink>
        <a:srgbClr val="7E9CE8"/>
      </a:hlink>
      <a:folHlink>
        <a:srgbClr val="D8D8EC"/>
      </a:folHlink>
    </a:clrScheme>
    <a:fontScheme name="Network">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Network 1">
        <a:dk1>
          <a:srgbClr val="4F747B"/>
        </a:dk1>
        <a:lt1>
          <a:srgbClr val="FFFFFF"/>
        </a:lt1>
        <a:dk2>
          <a:srgbClr val="000000"/>
        </a:dk2>
        <a:lt2>
          <a:srgbClr val="C0C0C0"/>
        </a:lt2>
        <a:accent1>
          <a:srgbClr val="859868"/>
        </a:accent1>
        <a:accent2>
          <a:srgbClr val="5F5F5F"/>
        </a:accent2>
        <a:accent3>
          <a:srgbClr val="AAAAAA"/>
        </a:accent3>
        <a:accent4>
          <a:srgbClr val="DADADA"/>
        </a:accent4>
        <a:accent5>
          <a:srgbClr val="C2CAB9"/>
        </a:accent5>
        <a:accent6>
          <a:srgbClr val="555555"/>
        </a:accent6>
        <a:hlink>
          <a:srgbClr val="5F5F5F"/>
        </a:hlink>
        <a:folHlink>
          <a:srgbClr val="BA1212"/>
        </a:folHlink>
      </a:clrScheme>
      <a:clrMap bg1="dk2" tx1="lt1" bg2="dk1" tx2="lt2" accent1="accent1" accent2="accent2" accent3="accent3" accent4="accent4" accent5="accent5" accent6="accent6" hlink="hlink" folHlink="folHlink"/>
    </a:extraClrScheme>
    <a:extraClrScheme>
      <a:clrScheme name="Network 2">
        <a:dk1>
          <a:srgbClr val="3C0000"/>
        </a:dk1>
        <a:lt1>
          <a:srgbClr val="FFFFFF"/>
        </a:lt1>
        <a:dk2>
          <a:srgbClr val="4D0B0B"/>
        </a:dk2>
        <a:lt2>
          <a:srgbClr val="FFFFFF"/>
        </a:lt2>
        <a:accent1>
          <a:srgbClr val="666633"/>
        </a:accent1>
        <a:accent2>
          <a:srgbClr val="CC3300"/>
        </a:accent2>
        <a:accent3>
          <a:srgbClr val="B2AAAA"/>
        </a:accent3>
        <a:accent4>
          <a:srgbClr val="DADADA"/>
        </a:accent4>
        <a:accent5>
          <a:srgbClr val="B8B8AD"/>
        </a:accent5>
        <a:accent6>
          <a:srgbClr val="B92D00"/>
        </a:accent6>
        <a:hlink>
          <a:srgbClr val="CC9900"/>
        </a:hlink>
        <a:folHlink>
          <a:srgbClr val="CCCC33"/>
        </a:folHlink>
      </a:clrScheme>
      <a:clrMap bg1="dk2" tx1="lt1" bg2="dk1" tx2="lt2" accent1="accent1" accent2="accent2" accent3="accent3" accent4="accent4" accent5="accent5" accent6="accent6" hlink="hlink" folHlink="folHlink"/>
    </a:extraClrScheme>
    <a:extraClrScheme>
      <a:clrScheme name="Network 3">
        <a:dk1>
          <a:srgbClr val="666699"/>
        </a:dk1>
        <a:lt1>
          <a:srgbClr val="FFFFFF"/>
        </a:lt1>
        <a:dk2>
          <a:srgbClr val="15192B"/>
        </a:dk2>
        <a:lt2>
          <a:srgbClr val="CCCCFF"/>
        </a:lt2>
        <a:accent1>
          <a:srgbClr val="4F893D"/>
        </a:accent1>
        <a:accent2>
          <a:srgbClr val="666699"/>
        </a:accent2>
        <a:accent3>
          <a:srgbClr val="AAABAC"/>
        </a:accent3>
        <a:accent4>
          <a:srgbClr val="DADADA"/>
        </a:accent4>
        <a:accent5>
          <a:srgbClr val="B2C4AF"/>
        </a:accent5>
        <a:accent6>
          <a:srgbClr val="5C5C8A"/>
        </a:accent6>
        <a:hlink>
          <a:srgbClr val="CC9900"/>
        </a:hlink>
        <a:folHlink>
          <a:srgbClr val="4837C7"/>
        </a:folHlink>
      </a:clrScheme>
      <a:clrMap bg1="dk2" tx1="lt1" bg2="dk1" tx2="lt2" accent1="accent1" accent2="accent2" accent3="accent3" accent4="accent4" accent5="accent5" accent6="accent6" hlink="hlink" folHlink="folHlink"/>
    </a:extraClrScheme>
    <a:extraClrScheme>
      <a:clrScheme name="Network 4">
        <a:dk1>
          <a:srgbClr val="666699"/>
        </a:dk1>
        <a:lt1>
          <a:srgbClr val="FFFFFF"/>
        </a:lt1>
        <a:dk2>
          <a:srgbClr val="86001A"/>
        </a:dk2>
        <a:lt2>
          <a:srgbClr val="CCCC66"/>
        </a:lt2>
        <a:accent1>
          <a:srgbClr val="FF3300"/>
        </a:accent1>
        <a:accent2>
          <a:srgbClr val="FF6600"/>
        </a:accent2>
        <a:accent3>
          <a:srgbClr val="C3AAAB"/>
        </a:accent3>
        <a:accent4>
          <a:srgbClr val="DADADA"/>
        </a:accent4>
        <a:accent5>
          <a:srgbClr val="FFADAA"/>
        </a:accent5>
        <a:accent6>
          <a:srgbClr val="E75C00"/>
        </a:accent6>
        <a:hlink>
          <a:srgbClr val="CC9900"/>
        </a:hlink>
        <a:folHlink>
          <a:srgbClr val="FF0000"/>
        </a:folHlink>
      </a:clrScheme>
      <a:clrMap bg1="dk2" tx1="lt1" bg2="dk1" tx2="lt2" accent1="accent1" accent2="accent2" accent3="accent3" accent4="accent4" accent5="accent5" accent6="accent6" hlink="hlink" folHlink="folHlink"/>
    </a:extraClrScheme>
    <a:extraClrScheme>
      <a:clrScheme name="Network 5">
        <a:dk1>
          <a:srgbClr val="666699"/>
        </a:dk1>
        <a:lt1>
          <a:srgbClr val="FFFFFF"/>
        </a:lt1>
        <a:dk2>
          <a:srgbClr val="000054"/>
        </a:dk2>
        <a:lt2>
          <a:srgbClr val="FFFFFF"/>
        </a:lt2>
        <a:accent1>
          <a:srgbClr val="3333FF"/>
        </a:accent1>
        <a:accent2>
          <a:srgbClr val="006699"/>
        </a:accent2>
        <a:accent3>
          <a:srgbClr val="AAAAB3"/>
        </a:accent3>
        <a:accent4>
          <a:srgbClr val="DADADA"/>
        </a:accent4>
        <a:accent5>
          <a:srgbClr val="ADADFF"/>
        </a:accent5>
        <a:accent6>
          <a:srgbClr val="005C8A"/>
        </a:accent6>
        <a:hlink>
          <a:srgbClr val="669900"/>
        </a:hlink>
        <a:folHlink>
          <a:srgbClr val="0000FF"/>
        </a:folHlink>
      </a:clrScheme>
      <a:clrMap bg1="dk2" tx1="lt1" bg2="dk1" tx2="lt2" accent1="accent1" accent2="accent2" accent3="accent3" accent4="accent4" accent5="accent5" accent6="accent6" hlink="hlink" folHlink="folHlink"/>
    </a:extraClrScheme>
    <a:extraClrScheme>
      <a:clrScheme name="Network 6">
        <a:dk1>
          <a:srgbClr val="808080"/>
        </a:dk1>
        <a:lt1>
          <a:srgbClr val="FFFFFF"/>
        </a:lt1>
        <a:dk2>
          <a:srgbClr val="30054B"/>
        </a:dk2>
        <a:lt2>
          <a:srgbClr val="FFFFFF"/>
        </a:lt2>
        <a:accent1>
          <a:srgbClr val="797B9B"/>
        </a:accent1>
        <a:accent2>
          <a:srgbClr val="6B4FB1"/>
        </a:accent2>
        <a:accent3>
          <a:srgbClr val="ADAAB1"/>
        </a:accent3>
        <a:accent4>
          <a:srgbClr val="DADADA"/>
        </a:accent4>
        <a:accent5>
          <a:srgbClr val="BEBFCB"/>
        </a:accent5>
        <a:accent6>
          <a:srgbClr val="6047A0"/>
        </a:accent6>
        <a:hlink>
          <a:srgbClr val="7AACCE"/>
        </a:hlink>
        <a:folHlink>
          <a:srgbClr val="D8D8EC"/>
        </a:folHlink>
      </a:clrScheme>
      <a:clrMap bg1="dk2" tx1="lt1" bg2="dk1" tx2="lt2" accent1="accent1" accent2="accent2" accent3="accent3" accent4="accent4" accent5="accent5" accent6="accent6" hlink="hlink" folHlink="folHlink"/>
    </a:extraClrScheme>
    <a:extraClrScheme>
      <a:clrScheme name="Network 7">
        <a:dk1>
          <a:srgbClr val="808080"/>
        </a:dk1>
        <a:lt1>
          <a:srgbClr val="FFFFCC"/>
        </a:lt1>
        <a:dk2>
          <a:srgbClr val="29527B"/>
        </a:dk2>
        <a:lt2>
          <a:srgbClr val="FFFFFF"/>
        </a:lt2>
        <a:accent1>
          <a:srgbClr val="CCCC00"/>
        </a:accent1>
        <a:accent2>
          <a:srgbClr val="669999"/>
        </a:accent2>
        <a:accent3>
          <a:srgbClr val="ACB3BF"/>
        </a:accent3>
        <a:accent4>
          <a:srgbClr val="DADAAE"/>
        </a:accent4>
        <a:accent5>
          <a:srgbClr val="E2E2AA"/>
        </a:accent5>
        <a:accent6>
          <a:srgbClr val="5C8A8A"/>
        </a:accent6>
        <a:hlink>
          <a:srgbClr val="D8D8EC"/>
        </a:hlink>
        <a:folHlink>
          <a:srgbClr val="B2B2B2"/>
        </a:folHlink>
      </a:clrScheme>
      <a:clrMap bg1="dk2" tx1="lt1" bg2="dk1" tx2="lt2" accent1="accent1" accent2="accent2" accent3="accent3" accent4="accent4" accent5="accent5" accent6="accent6" hlink="hlink" folHlink="folHlink"/>
    </a:extraClrScheme>
    <a:extraClrScheme>
      <a:clrScheme name="Network 8">
        <a:dk1>
          <a:srgbClr val="666699"/>
        </a:dk1>
        <a:lt1>
          <a:srgbClr val="FFFFFF"/>
        </a:lt1>
        <a:dk2>
          <a:srgbClr val="476949"/>
        </a:dk2>
        <a:lt2>
          <a:srgbClr val="FFFFFF"/>
        </a:lt2>
        <a:accent1>
          <a:srgbClr val="CC6600"/>
        </a:accent1>
        <a:accent2>
          <a:srgbClr val="CC9900"/>
        </a:accent2>
        <a:accent3>
          <a:srgbClr val="B1B9B1"/>
        </a:accent3>
        <a:accent4>
          <a:srgbClr val="DADADA"/>
        </a:accent4>
        <a:accent5>
          <a:srgbClr val="E2B8AA"/>
        </a:accent5>
        <a:accent6>
          <a:srgbClr val="B98A00"/>
        </a:accent6>
        <a:hlink>
          <a:srgbClr val="669900"/>
        </a:hlink>
        <a:folHlink>
          <a:srgbClr val="A45200"/>
        </a:folHlink>
      </a:clrScheme>
      <a:clrMap bg1="dk2" tx1="lt1" bg2="dk1" tx2="lt2" accent1="accent1" accent2="accent2" accent3="accent3" accent4="accent4" accent5="accent5" accent6="accent6" hlink="hlink" folHlink="folHlink"/>
    </a:extraClrScheme>
    <a:extraClrScheme>
      <a:clrScheme name="Network 9">
        <a:dk1>
          <a:srgbClr val="000000"/>
        </a:dk1>
        <a:lt1>
          <a:srgbClr val="FFFFFF"/>
        </a:lt1>
        <a:dk2>
          <a:srgbClr val="7C1302"/>
        </a:dk2>
        <a:lt2>
          <a:srgbClr val="CC9900"/>
        </a:lt2>
        <a:accent1>
          <a:srgbClr val="CC9900"/>
        </a:accent1>
        <a:accent2>
          <a:srgbClr val="CC3300"/>
        </a:accent2>
        <a:accent3>
          <a:srgbClr val="FFFFFF"/>
        </a:accent3>
        <a:accent4>
          <a:srgbClr val="000000"/>
        </a:accent4>
        <a:accent5>
          <a:srgbClr val="E2CAAA"/>
        </a:accent5>
        <a:accent6>
          <a:srgbClr val="B92D00"/>
        </a:accent6>
        <a:hlink>
          <a:srgbClr val="808080"/>
        </a:hlink>
        <a:folHlink>
          <a:srgbClr val="CCCC66"/>
        </a:folHlink>
      </a:clrScheme>
      <a:clrMap bg1="lt1" tx1="dk1" bg2="lt2" tx2="dk2" accent1="accent1" accent2="accent2" accent3="accent3" accent4="accent4" accent5="accent5" accent6="accent6" hlink="hlink" folHlink="folHlink"/>
    </a:extraClrScheme>
    <a:extraClrScheme>
      <a:clrScheme name="Network 10">
        <a:dk1>
          <a:srgbClr val="000000"/>
        </a:dk1>
        <a:lt1>
          <a:srgbClr val="FFFFFF"/>
        </a:lt1>
        <a:dk2>
          <a:srgbClr val="330066"/>
        </a:dk2>
        <a:lt2>
          <a:srgbClr val="808080"/>
        </a:lt2>
        <a:accent1>
          <a:srgbClr val="CCCC00"/>
        </a:accent1>
        <a:accent2>
          <a:srgbClr val="669999"/>
        </a:accent2>
        <a:accent3>
          <a:srgbClr val="FFFFFF"/>
        </a:accent3>
        <a:accent4>
          <a:srgbClr val="000000"/>
        </a:accent4>
        <a:accent5>
          <a:srgbClr val="E2E2AA"/>
        </a:accent5>
        <a:accent6>
          <a:srgbClr val="5C8A8A"/>
        </a:accent6>
        <a:hlink>
          <a:srgbClr val="7E9CE8"/>
        </a:hlink>
        <a:folHlink>
          <a:srgbClr val="D8D8EC"/>
        </a:folHlink>
      </a:clrScheme>
      <a:clrMap bg1="lt1" tx1="dk1" bg2="lt2" tx2="dk2" accent1="accent1" accent2="accent2" accent3="accent3" accent4="accent4" accent5="accent5" accent6="accent6" hlink="hlink" folHlink="folHlink"/>
    </a:extraClrScheme>
  </a:extraClrScheme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emplate>Network</Template>
  <TotalTime>1439</TotalTime>
  <Words>83230</Words>
  <Application>Microsoft Office PowerPoint</Application>
  <PresentationFormat>On-screen Show (4:3)</PresentationFormat>
  <Paragraphs>12025</Paragraphs>
  <Slides>236</Slides>
  <Notes>0</Notes>
  <HiddenSlides>0</HiddenSlides>
  <MMClips>0</MMClips>
  <ScaleCrop>false</ScaleCrop>
  <HeadingPairs>
    <vt:vector size="6" baseType="variant">
      <vt:variant>
        <vt:lpstr>Fonts Used</vt:lpstr>
      </vt:variant>
      <vt:variant>
        <vt:i4>5</vt:i4>
      </vt:variant>
      <vt:variant>
        <vt:lpstr>Theme</vt:lpstr>
      </vt:variant>
      <vt:variant>
        <vt:i4>1</vt:i4>
      </vt:variant>
      <vt:variant>
        <vt:lpstr>Slide Titles</vt:lpstr>
      </vt:variant>
      <vt:variant>
        <vt:i4>236</vt:i4>
      </vt:variant>
    </vt:vector>
  </HeadingPairs>
  <TitlesOfParts>
    <vt:vector size="242" baseType="lpstr">
      <vt:lpstr>Arial</vt:lpstr>
      <vt:lpstr>Calibri</vt:lpstr>
      <vt:lpstr>Roboto</vt:lpstr>
      <vt:lpstr>Segoe Script</vt:lpstr>
      <vt:lpstr>Wingdings</vt:lpstr>
      <vt:lpstr>Network</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Company>LSU Ophthalmology</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Study Guide: Developmental abnormalities of the optic nerve head</dc:title>
  <dc:creator>Steven B. Flynn</dc:creator>
  <cp:lastModifiedBy>Steven Flynn</cp:lastModifiedBy>
  <cp:revision>174</cp:revision>
  <dcterms:created xsi:type="dcterms:W3CDTF">2008-09-06T22:16:11Z</dcterms:created>
  <dcterms:modified xsi:type="dcterms:W3CDTF">2022-09-27T21:56:35Z</dcterms:modified>
</cp:coreProperties>
</file>